
<file path=[Content_Types].xml><?xml version="1.0" encoding="utf-8"?>
<Types xmlns="http://schemas.openxmlformats.org/package/2006/content-types">
  <Override PartName="/ppt/slides/slide14.xml" ContentType="application/vnd.openxmlformats-officedocument.presentationml.slide+xml"/>
  <Override PartName="/ppt/slides/slide33.xml" ContentType="application/vnd.openxmlformats-officedocument.presentationml.slide+xml"/>
  <Override PartName="/ppt/slides/slide49.xml" ContentType="application/vnd.openxmlformats-officedocument.presentationml.slide+xml"/>
  <Override PartName="/ppt/notesSlides/notesSlide30.xml" ContentType="application/vnd.openxmlformats-officedocument.presentationml.notesSlide+xml"/>
  <Default Extension="bin" ContentType="application/vnd.openxmlformats-officedocument.presentationml.printerSettings"/>
  <Override PartName="/ppt/notesSlides/notesSlide13.xml" ContentType="application/vnd.openxmlformats-officedocument.presentationml.notesSlide+xml"/>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notesSlides/notesSlide48.xml" ContentType="application/vnd.openxmlformats-officedocument.presentationml.notesSlide+xml"/>
  <Override PartName="/ppt/slides/slide3.xml" ContentType="application/vnd.openxmlformats-officedocument.presentationml.slide+xml"/>
  <Override PartName="/ppt/notesSlides/notesSlide34.xml" ContentType="application/vnd.openxmlformats-officedocument.presentationml.notes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theme/theme1.xml" ContentType="application/vnd.openxmlformats-officedocument.theme+xml"/>
  <Override PartName="/ppt/notesSlides/notesSlide17.xml" ContentType="application/vnd.openxmlformats-officedocument.presentationml.notesSlide+xml"/>
  <Override PartName="/ppt/notesSlides/notesSlide36.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46.xml" ContentType="application/vnd.openxmlformats-officedocument.presentationml.slide+xml"/>
  <Override PartName="/ppt/notesSlides/notesSlide41.xml" ContentType="application/vnd.openxmlformats-officedocument.presentationml.notesSlide+xml"/>
  <Override PartName="/ppt/notesSlides/notesSlide8.xml" ContentType="application/vnd.openxmlformats-officedocument.presentationml.notesSlide+xml"/>
  <Override PartName="/ppt/notesSlides/notesSlide26.xml" ContentType="application/vnd.openxmlformats-officedocument.presentationml.notesSlide+xml"/>
  <Override PartName="/ppt/notesSlides/notesSlide45.xml" ContentType="application/vnd.openxmlformats-officedocument.presentationml.notesSlide+xml"/>
  <Override PartName="/ppt/slides/slide15.xml" ContentType="application/vnd.openxmlformats-officedocument.presentationml.slide+xml"/>
  <Override PartName="/ppt/slides/slide34.xml" ContentType="application/vnd.openxmlformats-officedocument.presentationml.slide+xml"/>
  <Override PartName="/ppt/notesSlides/notesSlide31.xml" ContentType="application/vnd.openxmlformats-officedocument.presentationml.notes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Default Extension="xls" ContentType="application/vnd.ms-excel"/>
  <Override PartName="/ppt/slides/slide38.xml" ContentType="application/vnd.openxmlformats-officedocument.presentationml.slide+xml"/>
  <Override PartName="/ppt/notesSlides/notesSlide49.xml" ContentType="application/vnd.openxmlformats-officedocument.presentationml.notesSlide+xml"/>
  <Override PartName="/ppt/slides/slide4.xml" ContentType="application/vnd.openxmlformats-officedocument.presentationml.slide+xml"/>
  <Override PartName="/ppt/notesSlides/notesSlide35.xml" ContentType="application/vnd.openxmlformats-officedocument.presentationml.notes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theme/theme2.xml" ContentType="application/vnd.openxmlformats-officedocument.theme+xml"/>
  <Override PartName="/ppt/handoutMasters/handoutMaster1.xml" ContentType="application/vnd.openxmlformats-officedocument.presentationml.handoutMaster+xml"/>
  <Override PartName="/ppt/notesSlides/notesSlide18.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notesSlides/notesSlide23.xml" ContentType="application/vnd.openxmlformats-officedocument.presentationml.notesSlide+xml"/>
  <Default Extension="vml" ContentType="application/vnd.openxmlformats-officedocument.vmlDrawing"/>
  <Override PartName="/ppt/slides/slide12.xml" ContentType="application/vnd.openxmlformats-officedocument.presentationml.slide+xml"/>
  <Override PartName="/ppt/slides/slide8.xml" ContentType="application/vnd.openxmlformats-officedocument.presentationml.slide+xml"/>
  <Override PartName="/ppt/slides/slide28.xml" ContentType="application/vnd.openxmlformats-officedocument.presentationml.slide+xml"/>
  <Override PartName="/ppt/slides/slide47.xml" ContentType="application/vnd.openxmlformats-officedocument.presentationml.slide+xml"/>
  <Override PartName="/ppt/notesSlides/notesSlide42.xml" ContentType="application/vnd.openxmlformats-officedocument.presentationml.notesSlide+xml"/>
  <Override PartName="/ppt/slides/slide31.xml" ContentType="application/vnd.openxmlformats-officedocument.presentationml.slide+xml"/>
  <Override PartName="/ppt/notesSlides/notesSlide9.xml" ContentType="application/vnd.openxmlformats-officedocument.presentationml.notesSlide+xml"/>
  <Default Extension="emf" ContentType="image/x-emf"/>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notesSlides/notesSlide46.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1.xml" ContentType="application/vnd.openxmlformats-officedocument.presentationml.slide+xml"/>
  <Override PartName="/ppt/notesSlides/notesSlide32.xml" ContentType="application/vnd.openxmlformats-officedocument.presentationml.notesSlide+xml"/>
  <Override PartName="/ppt/slides/slide21.xml" ContentType="application/vnd.openxmlformats-officedocument.presentationml.slide+xml"/>
  <Override PartName="/ppt/slides/slide40.xml" ContentType="application/vnd.openxmlformats-officedocument.presentationml.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theme/theme3.xml" ContentType="application/vnd.openxmlformats-officedocument.theme+xml"/>
  <Override PartName="/ppt/notesSlides/notesSlide19.xml" ContentType="application/vnd.openxmlformats-officedocument.presentationml.notesSlide+xml"/>
  <Override PartName="/ppt/notesSlides/notesSlide38.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48.xml" ContentType="application/vnd.openxmlformats-officedocument.presentationml.slide+xml"/>
  <Override PartName="/ppt/notesSlides/notesSlide43.xml" ContentType="application/vnd.openxmlformats-officedocument.presentationml.notesSlide+xml"/>
  <Override PartName="/ppt/notesSlides/notesSlide10.xml" ContentType="application/vnd.openxmlformats-officedocument.presentationml.notesSlide+xml"/>
  <Override PartName="/ppt/slides/slide32.xml" ContentType="application/vnd.openxmlformats-officedocument.presentationml.slide+xml"/>
  <Override PartName="/ppt/slides/slide29.xml" ContentType="application/vnd.openxmlformats-officedocument.presentationml.slide+xml"/>
  <Override PartName="/ppt/viewProps.xml" ContentType="application/vnd.openxmlformats-officedocument.presentationml.viewProps+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presentation.xml" ContentType="application/vnd.openxmlformats-officedocument.presentationml.presentation.main+xml"/>
  <Override PartName="/ppt/notesSlides/notesSlide47.xml" ContentType="application/vnd.openxmlformats-officedocument.presentationml.notesSlide+xml"/>
  <Override PartName="/ppt/slides/slide2.xml" ContentType="application/vnd.openxmlformats-officedocument.presentationml.slide+xml"/>
  <Override PartName="/ppt/notesSlides/notesSlide33.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notesSlides/notesSlide16.xml" ContentType="application/vnd.openxmlformats-officedocument.presentationml.notesSlide+xml"/>
  <Override PartName="/ppt/notesSlides/notesSlide5.xml" ContentType="application/vnd.openxmlformats-officedocument.presentationml.notesSlide+xml"/>
  <Default Extension="pict" ContentType="image/pict"/>
  <Override PartName="/ppt/notesSlides/notesSlide40.xml" ContentType="application/vnd.openxmlformats-officedocument.presentationml.notesSlide+xml"/>
  <Override PartName="/ppt/slideLayouts/slideLayout4.xml" ContentType="application/vnd.openxmlformats-officedocument.presentationml.slideLayout+xml"/>
  <Override PartName="/ppt/notesSlides/notesSlide21.xml" ContentType="application/vnd.openxmlformats-officedocument.presentationml.notesSlide+xml"/>
  <Override PartName="/ppt/slides/slide26.xml" ContentType="application/vnd.openxmlformats-officedocument.presentationml.slide+xml"/>
  <Override PartName="/ppt/slides/slide45.xml" ContentType="application/vnd.openxmlformats-officedocument.presentationml.slide+xml"/>
  <Override PartName="/ppt/slides/slide10.xml" ContentType="application/vnd.openxmlformats-officedocument.presentationml.slide+xml"/>
  <Override PartName="/ppt/slides/slide6.xml" ContentType="application/vnd.openxmlformats-officedocument.presentationml.slide+xml"/>
  <Default Extension="pdf" ContentType="application/pdf"/>
  <Override PartName="/ppt/notesSlides/notesSlide39.xml" ContentType="application/vnd.openxmlformats-officedocument.presentationml.notesSlide+xml"/>
  <Default Extension="png" ContentType="image/png"/>
  <Override PartName="/ppt/notesSlides/notesSlide25.xml" ContentType="application/vnd.openxmlformats-officedocument.presentationml.notesSlide+xml"/>
  <Override PartName="/ppt/notesSlides/notesSlide4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r:id="rId1"/>
  </p:sldMasterIdLst>
  <p:notesMasterIdLst>
    <p:notesMasterId r:id="rId51"/>
  </p:notesMasterIdLst>
  <p:handoutMasterIdLst>
    <p:handoutMasterId r:id="rId52"/>
  </p:handoutMasterIdLst>
  <p:sldIdLst>
    <p:sldId id="899" r:id="rId2"/>
    <p:sldId id="900" r:id="rId3"/>
    <p:sldId id="901" r:id="rId4"/>
    <p:sldId id="902" r:id="rId5"/>
    <p:sldId id="920" r:id="rId6"/>
    <p:sldId id="903" r:id="rId7"/>
    <p:sldId id="904" r:id="rId8"/>
    <p:sldId id="905" r:id="rId9"/>
    <p:sldId id="906" r:id="rId10"/>
    <p:sldId id="907" r:id="rId11"/>
    <p:sldId id="908" r:id="rId12"/>
    <p:sldId id="909" r:id="rId13"/>
    <p:sldId id="910" r:id="rId14"/>
    <p:sldId id="911" r:id="rId15"/>
    <p:sldId id="912" r:id="rId16"/>
    <p:sldId id="913" r:id="rId17"/>
    <p:sldId id="914" r:id="rId18"/>
    <p:sldId id="915" r:id="rId19"/>
    <p:sldId id="916" r:id="rId20"/>
    <p:sldId id="789" r:id="rId21"/>
    <p:sldId id="873" r:id="rId22"/>
    <p:sldId id="917" r:id="rId23"/>
    <p:sldId id="874" r:id="rId24"/>
    <p:sldId id="919" r:id="rId25"/>
    <p:sldId id="918" r:id="rId26"/>
    <p:sldId id="877" r:id="rId27"/>
    <p:sldId id="876" r:id="rId28"/>
    <p:sldId id="875" r:id="rId29"/>
    <p:sldId id="878" r:id="rId30"/>
    <p:sldId id="879" r:id="rId31"/>
    <p:sldId id="880" r:id="rId32"/>
    <p:sldId id="881" r:id="rId33"/>
    <p:sldId id="882" r:id="rId34"/>
    <p:sldId id="883" r:id="rId35"/>
    <p:sldId id="895" r:id="rId36"/>
    <p:sldId id="890" r:id="rId37"/>
    <p:sldId id="891" r:id="rId38"/>
    <p:sldId id="892" r:id="rId39"/>
    <p:sldId id="893" r:id="rId40"/>
    <p:sldId id="894" r:id="rId41"/>
    <p:sldId id="898" r:id="rId42"/>
    <p:sldId id="897" r:id="rId43"/>
    <p:sldId id="896" r:id="rId44"/>
    <p:sldId id="884" r:id="rId45"/>
    <p:sldId id="887" r:id="rId46"/>
    <p:sldId id="886" r:id="rId47"/>
    <p:sldId id="888" r:id="rId48"/>
    <p:sldId id="885" r:id="rId49"/>
    <p:sldId id="889" r:id="rId50"/>
  </p:sldIdLst>
  <p:sldSz cx="9144000" cy="6858000" type="screen4x3"/>
  <p:notesSz cx="6934200" cy="9232900"/>
  <p:defaultTextStyle>
    <a:defPPr>
      <a:defRPr lang="en-US"/>
    </a:defPPr>
    <a:lvl1pPr algn="ctr" rtl="0" fontAlgn="base">
      <a:spcBef>
        <a:spcPct val="0"/>
      </a:spcBef>
      <a:spcAft>
        <a:spcPct val="0"/>
      </a:spcAft>
      <a:defRPr kern="1200">
        <a:solidFill>
          <a:schemeClr val="tx1"/>
        </a:solidFill>
        <a:latin typeface="Arial" charset="0"/>
        <a:ea typeface="ＭＳ Ｐゴシック" pitchFamily="-110" charset="-128"/>
        <a:cs typeface="+mn-cs"/>
      </a:defRPr>
    </a:lvl1pPr>
    <a:lvl2pPr marL="457200" algn="ctr" rtl="0" fontAlgn="base">
      <a:spcBef>
        <a:spcPct val="0"/>
      </a:spcBef>
      <a:spcAft>
        <a:spcPct val="0"/>
      </a:spcAft>
      <a:defRPr kern="1200">
        <a:solidFill>
          <a:schemeClr val="tx1"/>
        </a:solidFill>
        <a:latin typeface="Arial" charset="0"/>
        <a:ea typeface="ＭＳ Ｐゴシック" pitchFamily="-110" charset="-128"/>
        <a:cs typeface="+mn-cs"/>
      </a:defRPr>
    </a:lvl2pPr>
    <a:lvl3pPr marL="914400" algn="ctr" rtl="0" fontAlgn="base">
      <a:spcBef>
        <a:spcPct val="0"/>
      </a:spcBef>
      <a:spcAft>
        <a:spcPct val="0"/>
      </a:spcAft>
      <a:defRPr kern="1200">
        <a:solidFill>
          <a:schemeClr val="tx1"/>
        </a:solidFill>
        <a:latin typeface="Arial" charset="0"/>
        <a:ea typeface="ＭＳ Ｐゴシック" pitchFamily="-110" charset="-128"/>
        <a:cs typeface="+mn-cs"/>
      </a:defRPr>
    </a:lvl3pPr>
    <a:lvl4pPr marL="1371600" algn="ctr" rtl="0" fontAlgn="base">
      <a:spcBef>
        <a:spcPct val="0"/>
      </a:spcBef>
      <a:spcAft>
        <a:spcPct val="0"/>
      </a:spcAft>
      <a:defRPr kern="1200">
        <a:solidFill>
          <a:schemeClr val="tx1"/>
        </a:solidFill>
        <a:latin typeface="Arial" charset="0"/>
        <a:ea typeface="ＭＳ Ｐゴシック" pitchFamily="-110" charset="-128"/>
        <a:cs typeface="+mn-cs"/>
      </a:defRPr>
    </a:lvl4pPr>
    <a:lvl5pPr marL="1828800" algn="ctr" rtl="0" fontAlgn="base">
      <a:spcBef>
        <a:spcPct val="0"/>
      </a:spcBef>
      <a:spcAft>
        <a:spcPct val="0"/>
      </a:spcAft>
      <a:defRPr kern="1200">
        <a:solidFill>
          <a:schemeClr val="tx1"/>
        </a:solidFill>
        <a:latin typeface="Arial" charset="0"/>
        <a:ea typeface="ＭＳ Ｐゴシック" pitchFamily="-110" charset="-128"/>
        <a:cs typeface="+mn-cs"/>
      </a:defRPr>
    </a:lvl5pPr>
    <a:lvl6pPr marL="2286000" algn="l" defTabSz="914400" rtl="0" eaLnBrk="1" latinLnBrk="0" hangingPunct="1">
      <a:defRPr kern="1200">
        <a:solidFill>
          <a:schemeClr val="tx1"/>
        </a:solidFill>
        <a:latin typeface="Arial" charset="0"/>
        <a:ea typeface="ＭＳ Ｐゴシック" pitchFamily="-110" charset="-128"/>
        <a:cs typeface="+mn-cs"/>
      </a:defRPr>
    </a:lvl6pPr>
    <a:lvl7pPr marL="2743200" algn="l" defTabSz="914400" rtl="0" eaLnBrk="1" latinLnBrk="0" hangingPunct="1">
      <a:defRPr kern="1200">
        <a:solidFill>
          <a:schemeClr val="tx1"/>
        </a:solidFill>
        <a:latin typeface="Arial" charset="0"/>
        <a:ea typeface="ＭＳ Ｐゴシック" pitchFamily="-110" charset="-128"/>
        <a:cs typeface="+mn-cs"/>
      </a:defRPr>
    </a:lvl7pPr>
    <a:lvl8pPr marL="3200400" algn="l" defTabSz="914400" rtl="0" eaLnBrk="1" latinLnBrk="0" hangingPunct="1">
      <a:defRPr kern="1200">
        <a:solidFill>
          <a:schemeClr val="tx1"/>
        </a:solidFill>
        <a:latin typeface="Arial" charset="0"/>
        <a:ea typeface="ＭＳ Ｐゴシック" pitchFamily="-110" charset="-128"/>
        <a:cs typeface="+mn-cs"/>
      </a:defRPr>
    </a:lvl8pPr>
    <a:lvl9pPr marL="3657600" algn="l" defTabSz="914400" rtl="0" eaLnBrk="1" latinLnBrk="0" hangingPunct="1">
      <a:defRPr kern="1200">
        <a:solidFill>
          <a:schemeClr val="tx1"/>
        </a:solidFill>
        <a:latin typeface="Arial" charset="0"/>
        <a:ea typeface="ＭＳ Ｐゴシック" pitchFamily="-110" charset="-128"/>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A890FF"/>
    <a:srgbClr val="FF66FF"/>
    <a:srgbClr val="FF0000"/>
    <a:srgbClr val="0000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horzBarState="maximized">
    <p:restoredLeft sz="9746" autoAdjust="0"/>
    <p:restoredTop sz="86397" autoAdjust="0"/>
  </p:normalViewPr>
  <p:slideViewPr>
    <p:cSldViewPr snapToGrid="0">
      <p:cViewPr varScale="1">
        <p:scale>
          <a:sx n="145" d="100"/>
          <a:sy n="145" d="100"/>
        </p:scale>
        <p:origin x="-712" y="-104"/>
      </p:cViewPr>
      <p:guideLst>
        <p:guide orient="horz" pos="2015"/>
        <p:guide pos="2881"/>
      </p:guideLst>
    </p:cSldViewPr>
  </p:slideViewPr>
  <p:outlineViewPr>
    <p:cViewPr>
      <p:scale>
        <a:sx n="33" d="100"/>
        <a:sy n="33" d="100"/>
      </p:scale>
      <p:origin x="0" y="37800"/>
    </p:cViewPr>
  </p:outlineViewPr>
  <p:notesTextViewPr>
    <p:cViewPr>
      <p:scale>
        <a:sx n="100" d="100"/>
        <a:sy n="100" d="100"/>
      </p:scale>
      <p:origin x="0" y="0"/>
    </p:cViewPr>
  </p:notesTextViewPr>
  <p:sorterViewPr>
    <p:cViewPr>
      <p:scale>
        <a:sx n="200" d="100"/>
        <a:sy n="200" d="100"/>
      </p:scale>
      <p:origin x="0" y="12880"/>
    </p:cViewPr>
  </p:sorterViewPr>
  <p:notesViewPr>
    <p:cSldViewPr snapToGrid="0">
      <p:cViewPr varScale="1">
        <p:scale>
          <a:sx n="42" d="100"/>
          <a:sy n="42" d="100"/>
        </p:scale>
        <p:origin x="-2064" y="-86"/>
      </p:cViewPr>
      <p:guideLst>
        <p:guide orient="horz" pos="2908"/>
        <p:guide pos="2184"/>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handoutMaster" Target="handoutMasters/handout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pict"/><Relationship Id="rId2" Type="http://schemas.openxmlformats.org/officeDocument/2006/relationships/image" Target="../media/image34.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27475" y="0"/>
            <a:ext cx="3005138" cy="461963"/>
          </a:xfrm>
          <a:prstGeom prst="rect">
            <a:avLst/>
          </a:prstGeom>
        </p:spPr>
        <p:txBody>
          <a:bodyPr vert="horz" lIns="91440" tIns="45720" rIns="91440" bIns="45720" rtlCol="0"/>
          <a:lstStyle>
            <a:lvl1pPr algn="r">
              <a:defRPr sz="1200"/>
            </a:lvl1pPr>
          </a:lstStyle>
          <a:p>
            <a:fld id="{9F664825-1D31-4AD1-9E0D-BF0253914533}" type="datetimeFigureOut">
              <a:rPr lang="en-US" smtClean="0"/>
              <a:pPr/>
              <a:t>6/1/11</a:t>
            </a:fld>
            <a:endParaRPr lang="en-US"/>
          </a:p>
        </p:txBody>
      </p:sp>
      <p:sp>
        <p:nvSpPr>
          <p:cNvPr id="4" name="Footer Placeholder 3"/>
          <p:cNvSpPr>
            <a:spLocks noGrp="1"/>
          </p:cNvSpPr>
          <p:nvPr>
            <p:ph type="ftr" sz="quarter" idx="2"/>
          </p:nvPr>
        </p:nvSpPr>
        <p:spPr>
          <a:xfrm>
            <a:off x="0" y="8769350"/>
            <a:ext cx="3005138" cy="46196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27475" y="8769350"/>
            <a:ext cx="3005138" cy="461963"/>
          </a:xfrm>
          <a:prstGeom prst="rect">
            <a:avLst/>
          </a:prstGeom>
        </p:spPr>
        <p:txBody>
          <a:bodyPr vert="horz" lIns="91440" tIns="45720" rIns="91440" bIns="45720" rtlCol="0" anchor="b"/>
          <a:lstStyle>
            <a:lvl1pPr algn="r">
              <a:defRPr sz="1200"/>
            </a:lvl1pPr>
          </a:lstStyle>
          <a:p>
            <a:fld id="{E518192C-42EF-4B16-9E65-81F4EB62B39B}"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1"/>
            <a:ext cx="3005121" cy="462561"/>
          </a:xfrm>
          <a:prstGeom prst="rect">
            <a:avLst/>
          </a:prstGeom>
          <a:noFill/>
          <a:ln w="9525">
            <a:noFill/>
            <a:miter lim="800000"/>
            <a:headEnd/>
            <a:tailEnd/>
          </a:ln>
          <a:effectLst/>
        </p:spPr>
        <p:txBody>
          <a:bodyPr vert="horz" wrap="square" lIns="92369" tIns="46185" rIns="92369" bIns="46185" numCol="1" anchor="t" anchorCtr="0" compatLnSpc="1">
            <a:prstTxWarp prst="textNoShape">
              <a:avLst/>
            </a:prstTxWarp>
          </a:bodyPr>
          <a:lstStyle>
            <a:lvl1pPr algn="l" defTabSz="923959">
              <a:defRPr sz="1100">
                <a:latin typeface="Arial" pitchFamily="36" charset="0"/>
                <a:ea typeface="+mn-ea"/>
              </a:defRPr>
            </a:lvl1pPr>
          </a:lstStyle>
          <a:p>
            <a:pPr>
              <a:defRPr/>
            </a:pPr>
            <a:endParaRPr lang="en-US"/>
          </a:p>
        </p:txBody>
      </p:sp>
      <p:sp>
        <p:nvSpPr>
          <p:cNvPr id="5123" name="Rectangle 3"/>
          <p:cNvSpPr>
            <a:spLocks noGrp="1" noChangeArrowheads="1"/>
          </p:cNvSpPr>
          <p:nvPr>
            <p:ph type="dt" idx="1"/>
          </p:nvPr>
        </p:nvSpPr>
        <p:spPr bwMode="auto">
          <a:xfrm>
            <a:off x="3927574" y="1"/>
            <a:ext cx="3005121" cy="462561"/>
          </a:xfrm>
          <a:prstGeom prst="rect">
            <a:avLst/>
          </a:prstGeom>
          <a:noFill/>
          <a:ln w="9525">
            <a:noFill/>
            <a:miter lim="800000"/>
            <a:headEnd/>
            <a:tailEnd/>
          </a:ln>
          <a:effectLst/>
        </p:spPr>
        <p:txBody>
          <a:bodyPr vert="horz" wrap="square" lIns="92369" tIns="46185" rIns="92369" bIns="46185" numCol="1" anchor="t" anchorCtr="0" compatLnSpc="1">
            <a:prstTxWarp prst="textNoShape">
              <a:avLst/>
            </a:prstTxWarp>
          </a:bodyPr>
          <a:lstStyle>
            <a:lvl1pPr algn="r" defTabSz="923959">
              <a:defRPr sz="1100">
                <a:latin typeface="Arial" pitchFamily="36" charset="0"/>
                <a:ea typeface="+mn-ea"/>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58875" y="692150"/>
            <a:ext cx="4616450" cy="3462338"/>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693722" y="4385934"/>
            <a:ext cx="5546758" cy="4155416"/>
          </a:xfrm>
          <a:prstGeom prst="rect">
            <a:avLst/>
          </a:prstGeom>
          <a:noFill/>
          <a:ln w="9525">
            <a:noFill/>
            <a:miter lim="800000"/>
            <a:headEnd/>
            <a:tailEnd/>
          </a:ln>
          <a:effectLst/>
        </p:spPr>
        <p:txBody>
          <a:bodyPr vert="horz" wrap="square" lIns="92369" tIns="46185" rIns="92369" bIns="4618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768813"/>
            <a:ext cx="3005121" cy="462561"/>
          </a:xfrm>
          <a:prstGeom prst="rect">
            <a:avLst/>
          </a:prstGeom>
          <a:noFill/>
          <a:ln w="9525">
            <a:noFill/>
            <a:miter lim="800000"/>
            <a:headEnd/>
            <a:tailEnd/>
          </a:ln>
          <a:effectLst/>
        </p:spPr>
        <p:txBody>
          <a:bodyPr vert="horz" wrap="square" lIns="92369" tIns="46185" rIns="92369" bIns="46185" numCol="1" anchor="b" anchorCtr="0" compatLnSpc="1">
            <a:prstTxWarp prst="textNoShape">
              <a:avLst/>
            </a:prstTxWarp>
          </a:bodyPr>
          <a:lstStyle>
            <a:lvl1pPr algn="l" defTabSz="923959">
              <a:defRPr sz="1100">
                <a:latin typeface="Arial" pitchFamily="36" charset="0"/>
                <a:ea typeface="+mn-ea"/>
              </a:defRPr>
            </a:lvl1pPr>
          </a:lstStyle>
          <a:p>
            <a:pPr>
              <a:defRPr/>
            </a:pPr>
            <a:endParaRPr lang="en-US"/>
          </a:p>
        </p:txBody>
      </p:sp>
      <p:sp>
        <p:nvSpPr>
          <p:cNvPr id="5127" name="Rectangle 7"/>
          <p:cNvSpPr>
            <a:spLocks noGrp="1" noChangeArrowheads="1"/>
          </p:cNvSpPr>
          <p:nvPr>
            <p:ph type="sldNum" sz="quarter" idx="5"/>
          </p:nvPr>
        </p:nvSpPr>
        <p:spPr bwMode="auto">
          <a:xfrm>
            <a:off x="3927574" y="8768813"/>
            <a:ext cx="3005121" cy="462561"/>
          </a:xfrm>
          <a:prstGeom prst="rect">
            <a:avLst/>
          </a:prstGeom>
          <a:noFill/>
          <a:ln w="9525">
            <a:noFill/>
            <a:miter lim="800000"/>
            <a:headEnd/>
            <a:tailEnd/>
          </a:ln>
          <a:effectLst/>
        </p:spPr>
        <p:txBody>
          <a:bodyPr vert="horz" wrap="square" lIns="92369" tIns="46185" rIns="92369" bIns="46185" numCol="1" anchor="b" anchorCtr="0" compatLnSpc="1">
            <a:prstTxWarp prst="textNoShape">
              <a:avLst/>
            </a:prstTxWarp>
          </a:bodyPr>
          <a:lstStyle>
            <a:lvl1pPr algn="r" defTabSz="923959">
              <a:defRPr sz="1100"/>
            </a:lvl1pPr>
          </a:lstStyle>
          <a:p>
            <a:fld id="{E2820C85-10A9-4FC1-B44A-4B480765E085}"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6" charset="0"/>
        <a:ea typeface="ＭＳ Ｐゴシック" pitchFamily="-110" charset="-128"/>
        <a:cs typeface="ＭＳ Ｐゴシック" pitchFamily="-110" charset="-128"/>
      </a:defRPr>
    </a:lvl1pPr>
    <a:lvl2pPr marL="457200" algn="l" rtl="0" eaLnBrk="0" fontAlgn="base" hangingPunct="0">
      <a:spcBef>
        <a:spcPct val="30000"/>
      </a:spcBef>
      <a:spcAft>
        <a:spcPct val="0"/>
      </a:spcAft>
      <a:defRPr sz="1200" kern="1200">
        <a:solidFill>
          <a:schemeClr val="tx1"/>
        </a:solidFill>
        <a:latin typeface="Arial" pitchFamily="36" charset="0"/>
        <a:ea typeface="ＭＳ Ｐゴシック" pitchFamily="36" charset="-128"/>
        <a:cs typeface="+mn-cs"/>
      </a:defRPr>
    </a:lvl2pPr>
    <a:lvl3pPr marL="914400" algn="l" rtl="0" eaLnBrk="0" fontAlgn="base" hangingPunct="0">
      <a:spcBef>
        <a:spcPct val="30000"/>
      </a:spcBef>
      <a:spcAft>
        <a:spcPct val="0"/>
      </a:spcAft>
      <a:defRPr sz="1200" kern="1200">
        <a:solidFill>
          <a:schemeClr val="tx1"/>
        </a:solidFill>
        <a:latin typeface="Arial" pitchFamily="36" charset="0"/>
        <a:ea typeface="ＭＳ Ｐゴシック" pitchFamily="36" charset="-128"/>
        <a:cs typeface="+mn-cs"/>
      </a:defRPr>
    </a:lvl3pPr>
    <a:lvl4pPr marL="1371600" algn="l" rtl="0" eaLnBrk="0" fontAlgn="base" hangingPunct="0">
      <a:spcBef>
        <a:spcPct val="30000"/>
      </a:spcBef>
      <a:spcAft>
        <a:spcPct val="0"/>
      </a:spcAft>
      <a:defRPr sz="1200" kern="1200">
        <a:solidFill>
          <a:schemeClr val="tx1"/>
        </a:solidFill>
        <a:latin typeface="Arial" pitchFamily="36" charset="0"/>
        <a:ea typeface="ＭＳ Ｐゴシック" pitchFamily="36" charset="-128"/>
        <a:cs typeface="+mn-cs"/>
      </a:defRPr>
    </a:lvl4pPr>
    <a:lvl5pPr marL="1828800" algn="l" rtl="0" eaLnBrk="0" fontAlgn="base" hangingPunct="0">
      <a:spcBef>
        <a:spcPct val="30000"/>
      </a:spcBef>
      <a:spcAft>
        <a:spcPct val="0"/>
      </a:spcAft>
      <a:defRPr sz="1200" kern="1200">
        <a:solidFill>
          <a:schemeClr val="tx1"/>
        </a:solidFill>
        <a:latin typeface="Arial" pitchFamily="36" charset="0"/>
        <a:ea typeface="ＭＳ Ｐゴシック" pitchFamily="3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820C85-10A9-4FC1-B44A-4B480765E085}"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Arial" pitchFamily="34" charset="0"/>
                <a:ea typeface="ＭＳ Ｐゴシック" pitchFamily="34" charset="-128"/>
              </a:rPr>
              <a:t>Top: Table shows large possible size variation in MODIS and RSP coarse</a:t>
            </a:r>
            <a:r>
              <a:rPr lang="en-US" baseline="0" dirty="0" smtClean="0">
                <a:latin typeface="Arial" pitchFamily="34" charset="0"/>
                <a:ea typeface="ＭＳ Ｐゴシック" pitchFamily="34" charset="-128"/>
              </a:rPr>
              <a:t> mode </a:t>
            </a:r>
            <a:r>
              <a:rPr lang="en-US" dirty="0" smtClean="0">
                <a:latin typeface="Arial" pitchFamily="34" charset="0"/>
                <a:ea typeface="ＭＳ Ｐゴシック" pitchFamily="34" charset="-128"/>
              </a:rPr>
              <a:t>aerosols, but similarities</a:t>
            </a:r>
            <a:r>
              <a:rPr lang="en-US" baseline="0" dirty="0" smtClean="0">
                <a:latin typeface="Arial" pitchFamily="34" charset="0"/>
                <a:ea typeface="ＭＳ Ｐゴシック" pitchFamily="34" charset="-128"/>
              </a:rPr>
              <a:t> in (salt-like) refractive indices</a:t>
            </a:r>
            <a:endParaRPr lang="en-US" dirty="0" smtClean="0">
              <a:latin typeface="Arial" pitchFamily="34" charset="0"/>
              <a:ea typeface="ＭＳ Ｐゴシック" pitchFamily="34" charset="-128"/>
            </a:endParaRPr>
          </a:p>
          <a:p>
            <a:endParaRPr lang="en-US" dirty="0" smtClean="0">
              <a:latin typeface="Arial" pitchFamily="34" charset="0"/>
              <a:ea typeface="ＭＳ Ｐゴシック" pitchFamily="34" charset="-128"/>
            </a:endParaRPr>
          </a:p>
          <a:p>
            <a:r>
              <a:rPr lang="en-US" dirty="0" smtClean="0">
                <a:latin typeface="Arial" pitchFamily="34" charset="0"/>
                <a:ea typeface="ＭＳ Ｐゴシック" pitchFamily="34" charset="-128"/>
              </a:rPr>
              <a:t>Bottom: left graph compares diffraction peaks of RSP and MODIS coarse mode aerosols with measurements by AERONET. Note that MODIS coarse mode</a:t>
            </a:r>
            <a:r>
              <a:rPr lang="en-US" baseline="0" dirty="0" smtClean="0">
                <a:latin typeface="Arial" pitchFamily="34" charset="0"/>
                <a:ea typeface="ＭＳ Ｐゴシック" pitchFamily="34" charset="-128"/>
              </a:rPr>
              <a:t> aerosols cannot reproduce AERONET diffraction peak, whereas RSP coarse mode aerosol can. </a:t>
            </a:r>
            <a:r>
              <a:rPr lang="en-US" dirty="0" smtClean="0">
                <a:latin typeface="Arial" pitchFamily="34" charset="0"/>
                <a:ea typeface="ＭＳ Ｐゴシック" pitchFamily="34" charset="-128"/>
              </a:rPr>
              <a:t>The right graph shows growth with RH of salt particle into a mix of spherical (soluble part) and non-spherical (non-soluble part) particle shape,</a:t>
            </a:r>
            <a:r>
              <a:rPr lang="en-US" baseline="0" dirty="0" smtClean="0">
                <a:latin typeface="Arial" pitchFamily="34" charset="0"/>
                <a:ea typeface="ＭＳ Ｐゴシック" pitchFamily="34" charset="-128"/>
              </a:rPr>
              <a:t> which may be the coarse mode aerosol observed by RSP</a:t>
            </a:r>
            <a:endParaRPr lang="en-US" dirty="0" smtClean="0">
              <a:latin typeface="Arial" pitchFamily="34" charset="0"/>
              <a:ea typeface="ＭＳ Ｐゴシック" pitchFamily="34" charset="-128"/>
            </a:endParaRPr>
          </a:p>
        </p:txBody>
      </p:sp>
      <p:sp>
        <p:nvSpPr>
          <p:cNvPr id="4" name="Slide Number Placeholder 3"/>
          <p:cNvSpPr>
            <a:spLocks noGrp="1"/>
          </p:cNvSpPr>
          <p:nvPr>
            <p:ph type="sldNum" sz="quarter" idx="10"/>
          </p:nvPr>
        </p:nvSpPr>
        <p:spPr/>
        <p:txBody>
          <a:bodyPr/>
          <a:lstStyle/>
          <a:p>
            <a:fld id="{E2820C85-10A9-4FC1-B44A-4B480765E085}"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Top: Table shows that the coarse mode RSP (non-spherical) aerosol leads to AOD that are much larger than AOD retrieved</a:t>
            </a:r>
            <a:r>
              <a:rPr lang="en-US" baseline="0" dirty="0" smtClean="0"/>
              <a:t> with MODIS (spherical) aerosol</a:t>
            </a:r>
            <a:r>
              <a:rPr lang="en-US" dirty="0" smtClean="0"/>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Bottom: left graph shows scattering functions for RSP coarse mode aerosols. Right graph shows scattering functions for MODIS coarse mode aerosols. Note first that backscattering by RSP aerosols is substantially smaller than backscattering by MODIS aerosols. This explains difference in aerosol optical depth retrieved from RSP and MODIS aerosols in top Table. Secondly, diffraction peak for RSP aerosols is again much larger than diffraction peak for MODIS aerosols. IMPORTANT: these diffraction peaks are for 2250 nm, whereas the ones in the previous slide are for 865 nm.</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2820C85-10A9-4FC1-B44A-4B480765E085}"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Top: Flow of RT computations. Quantities in blue are provided by user (e.g. from in situ data or from bio-optical model for given [Chl]</a:t>
            </a:r>
            <a:r>
              <a:rPr lang="en-US" baseline="0" dirty="0" smtClean="0"/>
              <a:t> and wavelength)</a:t>
            </a:r>
            <a:r>
              <a:rPr lang="en-US" dirty="0" smtClean="0"/>
              <a:t>, whereas those in</a:t>
            </a:r>
            <a:r>
              <a:rPr lang="en-US" baseline="0" dirty="0" smtClean="0"/>
              <a:t> red are derived from Rayleigh-Gans </a:t>
            </a:r>
            <a:r>
              <a:rPr lang="en-US" i="1" baseline="0" dirty="0" smtClean="0"/>
              <a:t>-like </a:t>
            </a:r>
            <a:r>
              <a:rPr lang="en-US" baseline="0" dirty="0" smtClean="0"/>
              <a:t>underwater light polarization.</a:t>
            </a:r>
          </a:p>
          <a:p>
            <a:endParaRPr lang="en-US" baseline="0" dirty="0" smtClean="0"/>
          </a:p>
          <a:p>
            <a:r>
              <a:rPr lang="en-US" baseline="0" dirty="0" smtClean="0"/>
              <a:t>Bottom: left graph shows ocean color comparison between bio-optical prediction and RT results. Right graphs show examples of water-leaving total and polarized radiance as a function azimuth angle and of cos(view angle) for given sun angle</a:t>
            </a:r>
            <a:endParaRPr lang="en-US" dirty="0"/>
          </a:p>
        </p:txBody>
      </p:sp>
      <p:sp>
        <p:nvSpPr>
          <p:cNvPr id="4" name="Slide Number Placeholder 3"/>
          <p:cNvSpPr>
            <a:spLocks noGrp="1"/>
          </p:cNvSpPr>
          <p:nvPr>
            <p:ph type="sldNum" sz="quarter" idx="10"/>
          </p:nvPr>
        </p:nvSpPr>
        <p:spPr/>
        <p:txBody>
          <a:bodyPr/>
          <a:lstStyle/>
          <a:p>
            <a:fld id="{E2820C85-10A9-4FC1-B44A-4B480765E085}"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Top: Table</a:t>
            </a:r>
            <a:r>
              <a:rPr lang="en-US" baseline="0" dirty="0" smtClean="0"/>
              <a:t> shows possible variations in photometric ocean color (from green to blue). All ocean colors are bright enough to be observable from space</a:t>
            </a:r>
          </a:p>
          <a:p>
            <a:endParaRPr lang="en-US" baseline="0" dirty="0" smtClean="0"/>
          </a:p>
          <a:p>
            <a:r>
              <a:rPr lang="en-US" baseline="0" dirty="0" smtClean="0"/>
              <a:t>Bottom: graphs show fits to RSP total reflectance for retrieved aerosol models and partially (!) measured underwater light scattering coefficients</a:t>
            </a:r>
            <a:endParaRPr lang="en-US" dirty="0"/>
          </a:p>
        </p:txBody>
      </p:sp>
      <p:sp>
        <p:nvSpPr>
          <p:cNvPr id="4" name="Slide Number Placeholder 3"/>
          <p:cNvSpPr>
            <a:spLocks noGrp="1"/>
          </p:cNvSpPr>
          <p:nvPr>
            <p:ph type="sldNum" sz="quarter" idx="10"/>
          </p:nvPr>
        </p:nvSpPr>
        <p:spPr/>
        <p:txBody>
          <a:bodyPr/>
          <a:lstStyle/>
          <a:p>
            <a:fld id="{E2820C85-10A9-4FC1-B44A-4B480765E085}"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Top: Table shows that variations in polarimetric ocean color are much smaller than those in photometric ocean color for observations in principal</a:t>
            </a:r>
            <a:r>
              <a:rPr lang="en-US" baseline="0" dirty="0" smtClean="0"/>
              <a:t> plane. The corresponding polarimetric brightness is negligibly small.</a:t>
            </a:r>
          </a:p>
          <a:p>
            <a:endParaRPr lang="en-US" baseline="0" dirty="0" smtClean="0"/>
          </a:p>
          <a:p>
            <a:r>
              <a:rPr lang="en-US" baseline="0" dirty="0" smtClean="0"/>
              <a:t>Bottom :graphs illustrate these insensitivities for RSP polarized reflectance at 410 nm (left graph) and 550 nm (right graph).</a:t>
            </a:r>
            <a:endParaRPr lang="en-US" dirty="0"/>
          </a:p>
        </p:txBody>
      </p:sp>
      <p:sp>
        <p:nvSpPr>
          <p:cNvPr id="4" name="Slide Number Placeholder 3"/>
          <p:cNvSpPr>
            <a:spLocks noGrp="1"/>
          </p:cNvSpPr>
          <p:nvPr>
            <p:ph type="sldNum" sz="quarter" idx="10"/>
          </p:nvPr>
        </p:nvSpPr>
        <p:spPr/>
        <p:txBody>
          <a:bodyPr/>
          <a:lstStyle/>
          <a:p>
            <a:fld id="{E2820C85-10A9-4FC1-B44A-4B480765E085}"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Top: Table compares RSP and MODIS fine mode aerosols. Note the large difference in effective variance.</a:t>
            </a:r>
            <a:endParaRPr lang="en-US" baseline="0" dirty="0" smtClean="0"/>
          </a:p>
          <a:p>
            <a:endParaRPr lang="en-US" baseline="0" dirty="0" smtClean="0"/>
          </a:p>
          <a:p>
            <a:r>
              <a:rPr lang="en-US" baseline="0" dirty="0" smtClean="0"/>
              <a:t>Bottom: left graph shows sensitivity of 410 nm RSP polarized reflectance to aerosol height and effective variance. Bottom right graph compares RSP and MDIS fine mode aerosol scattering functions with AERONET fine mode aerosol scattering function. </a:t>
            </a:r>
            <a:endParaRPr lang="en-US" dirty="0"/>
          </a:p>
        </p:txBody>
      </p:sp>
      <p:sp>
        <p:nvSpPr>
          <p:cNvPr id="4" name="Slide Number Placeholder 3"/>
          <p:cNvSpPr>
            <a:spLocks noGrp="1"/>
          </p:cNvSpPr>
          <p:nvPr>
            <p:ph type="sldNum" sz="quarter" idx="10"/>
          </p:nvPr>
        </p:nvSpPr>
        <p:spPr/>
        <p:txBody>
          <a:bodyPr/>
          <a:lstStyle/>
          <a:p>
            <a:fld id="{E2820C85-10A9-4FC1-B44A-4B480765E085}"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Top: Table</a:t>
            </a:r>
            <a:r>
              <a:rPr lang="en-US" baseline="0" dirty="0" smtClean="0"/>
              <a:t> compares RSP and MODIS fine mode aerosols. Note the large difference in imaginary refractive index.</a:t>
            </a:r>
          </a:p>
          <a:p>
            <a:endParaRPr lang="en-US" baseline="0" dirty="0" smtClean="0"/>
          </a:p>
          <a:p>
            <a:r>
              <a:rPr lang="en-US" baseline="0" dirty="0" smtClean="0"/>
              <a:t>Bottom: left graph shows sensitivity of 410 nm RSP polarized reflectance to real and imaginary refractive index. Bottom right graph compares single scattering albedos retrieved from RSP and MODIS-like fits with the one retrieved from AERONET data.</a:t>
            </a:r>
            <a:endParaRPr lang="en-US" dirty="0"/>
          </a:p>
        </p:txBody>
      </p:sp>
      <p:sp>
        <p:nvSpPr>
          <p:cNvPr id="4" name="Slide Number Placeholder 3"/>
          <p:cNvSpPr>
            <a:spLocks noGrp="1"/>
          </p:cNvSpPr>
          <p:nvPr>
            <p:ph type="sldNum" sz="quarter" idx="10"/>
          </p:nvPr>
        </p:nvSpPr>
        <p:spPr/>
        <p:txBody>
          <a:bodyPr/>
          <a:lstStyle/>
          <a:p>
            <a:fld id="{E2820C85-10A9-4FC1-B44A-4B480765E085}"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Top: Table shows similar</a:t>
            </a:r>
            <a:r>
              <a:rPr lang="en-US" baseline="0" dirty="0" smtClean="0"/>
              <a:t> optical depth retrievals for RSP and MODIS fine aerosol, but large difference in extinction cross section. This leads to large difference in particle number concentration</a:t>
            </a:r>
          </a:p>
          <a:p>
            <a:endParaRPr lang="en-US" baseline="0" dirty="0" smtClean="0"/>
          </a:p>
          <a:p>
            <a:r>
              <a:rPr lang="en-US" baseline="0" dirty="0" smtClean="0"/>
              <a:t>Bottom: left panel shows that the spectrum of RSP fine aerosol mode agrees well with AERONET data for wavelengths smaller or equal to 865 nm. This implies correct fine mode size distribution. Right panel shows same agreement with AATS data. Note also for this panel that RSP underestimates AOD at1558 nm, which is consistent with use of spherical shape for coarse mode analyses in this particular study.</a:t>
            </a:r>
            <a:endParaRPr lang="en-US" dirty="0"/>
          </a:p>
        </p:txBody>
      </p:sp>
      <p:sp>
        <p:nvSpPr>
          <p:cNvPr id="4" name="Slide Number Placeholder 3"/>
          <p:cNvSpPr>
            <a:spLocks noGrp="1"/>
          </p:cNvSpPr>
          <p:nvPr>
            <p:ph type="sldNum" sz="quarter" idx="10"/>
          </p:nvPr>
        </p:nvSpPr>
        <p:spPr/>
        <p:txBody>
          <a:bodyPr/>
          <a:lstStyle/>
          <a:p>
            <a:fld id="{E2820C85-10A9-4FC1-B44A-4B480765E085}"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Top: Table shows fine</a:t>
            </a:r>
            <a:r>
              <a:rPr lang="en-US" baseline="0" dirty="0" smtClean="0"/>
              <a:t> mode aerosol and non-spherical coarse mode aerosol properties retrieved from RSP data during MILAGRO campaign in 2006</a:t>
            </a:r>
          </a:p>
          <a:p>
            <a:endParaRPr lang="en-US" baseline="0" dirty="0" smtClean="0"/>
          </a:p>
          <a:p>
            <a:r>
              <a:rPr lang="en-US" baseline="0" dirty="0" smtClean="0"/>
              <a:t>Bottom: left graph shows 410 nm total reflectance observed by RSP in principal plane at low altitude, and the corresponding fit with our ocean model. Left graph shows polarized reflectance observed in principal plane at high altitude, and the corresponding fits with aerosol specified in top Table.</a:t>
            </a:r>
            <a:endParaRPr lang="en-US" dirty="0"/>
          </a:p>
        </p:txBody>
      </p:sp>
      <p:sp>
        <p:nvSpPr>
          <p:cNvPr id="4" name="Slide Number Placeholder 3"/>
          <p:cNvSpPr>
            <a:spLocks noGrp="1"/>
          </p:cNvSpPr>
          <p:nvPr>
            <p:ph type="sldNum" sz="quarter" idx="10"/>
          </p:nvPr>
        </p:nvSpPr>
        <p:spPr/>
        <p:txBody>
          <a:bodyPr/>
          <a:lstStyle/>
          <a:p>
            <a:fld id="{E2820C85-10A9-4FC1-B44A-4B480765E085}"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Top: Table shows fine</a:t>
            </a:r>
            <a:r>
              <a:rPr lang="en-US" baseline="0" dirty="0" smtClean="0"/>
              <a:t> mode aerosol and non-spherical coarse mode aerosol properties retrieved from RSP data during MILAGRO campaign in 2006</a:t>
            </a:r>
          </a:p>
          <a:p>
            <a:endParaRPr lang="en-US" baseline="0" dirty="0" smtClean="0"/>
          </a:p>
          <a:p>
            <a:r>
              <a:rPr lang="en-US" baseline="0" dirty="0" smtClean="0"/>
              <a:t>Bottom: left graph shows AOD for RSP file 44 compared with AOD from AATS and from RSP file 53. Right graph shows same except for RSP file 45.</a:t>
            </a:r>
            <a:endParaRPr lang="en-US" dirty="0"/>
          </a:p>
        </p:txBody>
      </p:sp>
      <p:sp>
        <p:nvSpPr>
          <p:cNvPr id="4" name="Slide Number Placeholder 3"/>
          <p:cNvSpPr>
            <a:spLocks noGrp="1"/>
          </p:cNvSpPr>
          <p:nvPr>
            <p:ph type="sldNum" sz="quarter" idx="10"/>
          </p:nvPr>
        </p:nvSpPr>
        <p:spPr/>
        <p:txBody>
          <a:bodyPr/>
          <a:lstStyle/>
          <a:p>
            <a:fld id="{E2820C85-10A9-4FC1-B44A-4B480765E085}"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820C85-10A9-4FC1-B44A-4B480765E085}"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820C85-10A9-4FC1-B44A-4B480765E085}"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820C85-10A9-4FC1-B44A-4B480765E085}"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820C85-10A9-4FC1-B44A-4B480765E085}"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820C85-10A9-4FC1-B44A-4B480765E085}"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820C85-10A9-4FC1-B44A-4B480765E085}"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820C85-10A9-4FC1-B44A-4B480765E085}"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820C85-10A9-4FC1-B44A-4B480765E085}"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820C85-10A9-4FC1-B44A-4B480765E085}"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820C85-10A9-4FC1-B44A-4B480765E085}"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820C85-10A9-4FC1-B44A-4B480765E085}"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820C85-10A9-4FC1-B44A-4B480765E085}"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820C85-10A9-4FC1-B44A-4B480765E085}"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820C85-10A9-4FC1-B44A-4B480765E085}"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820C85-10A9-4FC1-B44A-4B480765E085}"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820C85-10A9-4FC1-B44A-4B480765E085}"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820C85-10A9-4FC1-B44A-4B480765E085}"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820C85-10A9-4FC1-B44A-4B480765E085}"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820C85-10A9-4FC1-B44A-4B480765E085}"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820C85-10A9-4FC1-B44A-4B480765E085}"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820C85-10A9-4FC1-B44A-4B480765E085}"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820C85-10A9-4FC1-B44A-4B480765E085}"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820C85-10A9-4FC1-B44A-4B480765E085}"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820C85-10A9-4FC1-B44A-4B480765E085}"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820C85-10A9-4FC1-B44A-4B480765E085}"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820C85-10A9-4FC1-B44A-4B480765E085}"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820C85-10A9-4FC1-B44A-4B480765E085}"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820C85-10A9-4FC1-B44A-4B480765E085}"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820C85-10A9-4FC1-B44A-4B480765E085}"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820C85-10A9-4FC1-B44A-4B480765E085}"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820C85-10A9-4FC1-B44A-4B480765E085}"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820C85-10A9-4FC1-B44A-4B480765E085}"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820C85-10A9-4FC1-B44A-4B480765E085}"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820C85-10A9-4FC1-B44A-4B480765E085}"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820C85-10A9-4FC1-B44A-4B480765E085}"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Top: left graph shows that the shape of a spheroid can be defined by a single number, i.e. the aspect ratio. Top table shows range of aerosol properties for</a:t>
            </a:r>
            <a:r>
              <a:rPr lang="en-US" baseline="0" dirty="0" smtClean="0"/>
              <a:t> </a:t>
            </a:r>
            <a:r>
              <a:rPr lang="en-US" dirty="0" err="1" smtClean="0"/>
              <a:t>Dubovik’s</a:t>
            </a:r>
            <a:r>
              <a:rPr lang="en-US" dirty="0" smtClean="0"/>
              <a:t> spheroids.</a:t>
            </a:r>
            <a:r>
              <a:rPr lang="en-US" baseline="0" dirty="0" smtClean="0"/>
              <a:t> Top right graph shows various distributions of aspect ratio considered for this work.</a:t>
            </a:r>
          </a:p>
          <a:p>
            <a:endParaRPr lang="en-US" baseline="0" dirty="0" smtClean="0"/>
          </a:p>
          <a:p>
            <a:r>
              <a:rPr lang="en-US" baseline="0" dirty="0" smtClean="0"/>
              <a:t>Bottom left graph shows variation in scattering function with shape distribution (red, blue and black curves are for Feldspar-shape, spherical shape, and </a:t>
            </a:r>
            <a:r>
              <a:rPr lang="en-US" baseline="0" dirty="0" err="1" smtClean="0"/>
              <a:t>equi</a:t>
            </a:r>
            <a:r>
              <a:rPr lang="en-US" baseline="0" dirty="0" smtClean="0"/>
              <a:t>-probable aspect ratio). Bottom right graph shows corresponding variation in degree of linear polarization (DoLP). Note that DoLP varies very little in backscattering direction for red and grey aspect ratio distributions shown in right upper graph.</a:t>
            </a:r>
            <a:endParaRPr lang="en-US" dirty="0"/>
          </a:p>
        </p:txBody>
      </p:sp>
      <p:sp>
        <p:nvSpPr>
          <p:cNvPr id="4" name="Slide Number Placeholder 3"/>
          <p:cNvSpPr>
            <a:spLocks noGrp="1"/>
          </p:cNvSpPr>
          <p:nvPr>
            <p:ph type="sldNum" sz="quarter" idx="10"/>
          </p:nvPr>
        </p:nvSpPr>
        <p:spPr/>
        <p:txBody>
          <a:bodyPr/>
          <a:lstStyle/>
          <a:p>
            <a:fld id="{E2820C85-10A9-4FC1-B44A-4B480765E085}"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Arial" pitchFamily="34" charset="0"/>
                <a:ea typeface="ＭＳ Ｐゴシック" pitchFamily="34" charset="-128"/>
              </a:rPr>
              <a:t>The top Table shows various MODIS aerosol candidate models.</a:t>
            </a:r>
          </a:p>
          <a:p>
            <a:endParaRPr lang="en-US" dirty="0" smtClean="0">
              <a:latin typeface="Arial" pitchFamily="34" charset="0"/>
              <a:ea typeface="ＭＳ Ｐゴシック" pitchFamily="34" charset="-128"/>
            </a:endParaRPr>
          </a:p>
          <a:p>
            <a:r>
              <a:rPr lang="en-US" dirty="0" smtClean="0">
                <a:latin typeface="Arial" pitchFamily="34" charset="0"/>
                <a:ea typeface="ＭＳ Ｐゴシック" pitchFamily="34" charset="-128"/>
              </a:rPr>
              <a:t>In the bottom graphs, MODIS fine and salt aerosol candidate models are used to fit RSP reflectance. The left panel shows that multiple salt models lead to a good fit for the total reflectance (overlapping curves are shown as to parti-colored curves). The right panel shows that none of these salt models reproduces the corresponding polarized reflectance. The multiple models only overlap at 550 nm which is why there is the one parti-colored line. </a:t>
            </a:r>
          </a:p>
        </p:txBody>
      </p:sp>
      <p:sp>
        <p:nvSpPr>
          <p:cNvPr id="4" name="Slide Number Placeholder 3"/>
          <p:cNvSpPr>
            <a:spLocks noGrp="1"/>
          </p:cNvSpPr>
          <p:nvPr>
            <p:ph type="sldNum" sz="quarter" idx="10"/>
          </p:nvPr>
        </p:nvSpPr>
        <p:spPr/>
        <p:txBody>
          <a:bodyPr/>
          <a:lstStyle/>
          <a:p>
            <a:fld id="{E2820C85-10A9-4FC1-B44A-4B480765E085}"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Top: Table shows RSP retrieved sulfate-like fine mode aerosol and various non-spherical salt-like coarse</a:t>
            </a:r>
            <a:r>
              <a:rPr lang="en-US" baseline="0" dirty="0" smtClean="0"/>
              <a:t> mode aerosols.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Bottom: left and right graphs show that RSP aerosol retrievals fit both RSP total and polarized reflectance, respectively. Because of the noise in polarized reflectance at 2250 nm, the uncertainty in salt aerosol mode is large.</a:t>
            </a:r>
            <a:endParaRPr lang="en-US" dirty="0" smtClean="0"/>
          </a:p>
          <a:p>
            <a:endParaRPr lang="en-US" dirty="0"/>
          </a:p>
        </p:txBody>
      </p:sp>
      <p:sp>
        <p:nvSpPr>
          <p:cNvPr id="4" name="Slide Number Placeholder 3"/>
          <p:cNvSpPr>
            <a:spLocks noGrp="1"/>
          </p:cNvSpPr>
          <p:nvPr>
            <p:ph type="sldNum" sz="quarter" idx="10"/>
          </p:nvPr>
        </p:nvSpPr>
        <p:spPr/>
        <p:txBody>
          <a:bodyPr/>
          <a:lstStyle/>
          <a:p>
            <a:fld id="{E2820C85-10A9-4FC1-B44A-4B480765E085}"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Title Slide">
    <p:spTree>
      <p:nvGrpSpPr>
        <p:cNvPr id="1" name=""/>
        <p:cNvGrpSpPr/>
        <p:nvPr/>
      </p:nvGrpSpPr>
      <p:grpSpPr>
        <a:xfrm>
          <a:off x="0" y="0"/>
          <a:ext cx="0" cy="0"/>
          <a:chOff x="0" y="0"/>
          <a:chExt cx="0" cy="0"/>
        </a:xfrm>
      </p:grpSpPr>
      <p:pic>
        <p:nvPicPr>
          <p:cNvPr id="10" name="Picture 9" descr="glory-2.png"/>
          <p:cNvPicPr>
            <a:picLocks noChangeAspect="1"/>
          </p:cNvPicPr>
          <p:nvPr userDrawn="1"/>
        </p:nvPicPr>
        <p:blipFill>
          <a:blip r:embed="rId2" cstate="print">
            <a:lum bright="70000" contrast="-70000"/>
          </a:blip>
          <a:srcRect l="16543" r="7169" b="14670"/>
          <a:stretch>
            <a:fillRect/>
          </a:stretch>
        </p:blipFill>
        <p:spPr>
          <a:xfrm>
            <a:off x="4327792" y="1168831"/>
            <a:ext cx="1546170" cy="3561842"/>
          </a:xfrm>
          <a:prstGeom prst="rect">
            <a:avLst/>
          </a:prstGeom>
        </p:spPr>
      </p:pic>
      <p:pic>
        <p:nvPicPr>
          <p:cNvPr id="8" name="Picture 7" descr="glory-2.png"/>
          <p:cNvPicPr>
            <a:picLocks noChangeAspect="1"/>
          </p:cNvPicPr>
          <p:nvPr userDrawn="1"/>
        </p:nvPicPr>
        <p:blipFill>
          <a:blip r:embed="rId2" cstate="print">
            <a:lum bright="70000" contrast="-70000"/>
          </a:blip>
          <a:srcRect l="16543" r="7169" b="14670"/>
          <a:stretch>
            <a:fillRect/>
          </a:stretch>
        </p:blipFill>
        <p:spPr>
          <a:xfrm>
            <a:off x="5733303" y="2185779"/>
            <a:ext cx="1325287" cy="3053007"/>
          </a:xfrm>
          <a:prstGeom prst="rect">
            <a:avLst/>
          </a:prstGeom>
          <a:noFill/>
          <a:ln>
            <a:noFill/>
          </a:ln>
        </p:spPr>
      </p:pic>
      <p:pic>
        <p:nvPicPr>
          <p:cNvPr id="9" name="Picture 7"/>
          <p:cNvPicPr>
            <a:picLocks noChangeAspect="1" noChangeArrowheads="1"/>
          </p:cNvPicPr>
          <p:nvPr userDrawn="1"/>
        </p:nvPicPr>
        <p:blipFill>
          <a:blip r:embed="rId3" cstate="print">
            <a:lum bright="70000" contrast="-70000"/>
          </a:blip>
          <a:srcRect/>
          <a:stretch>
            <a:fillRect/>
          </a:stretch>
        </p:blipFill>
        <p:spPr bwMode="auto">
          <a:xfrm>
            <a:off x="1260332" y="1189223"/>
            <a:ext cx="5409203" cy="5088345"/>
          </a:xfrm>
          <a:prstGeom prst="rect">
            <a:avLst/>
          </a:prstGeom>
          <a:noFill/>
          <a:ln w="9525">
            <a:noFill/>
            <a:miter lim="800000"/>
            <a:headEnd/>
            <a:tailEnd/>
          </a:ln>
        </p:spPr>
      </p:pic>
      <p:pic>
        <p:nvPicPr>
          <p:cNvPr id="12" name="Picture 5"/>
          <p:cNvPicPr>
            <a:picLocks noChangeAspect="1" noChangeArrowheads="1"/>
          </p:cNvPicPr>
          <p:nvPr userDrawn="1"/>
        </p:nvPicPr>
        <p:blipFill>
          <a:blip r:embed="rId4"/>
          <a:srcRect/>
          <a:stretch>
            <a:fillRect/>
          </a:stretch>
        </p:blipFill>
        <p:spPr bwMode="auto">
          <a:xfrm>
            <a:off x="8081963" y="34925"/>
            <a:ext cx="904875" cy="774700"/>
          </a:xfrm>
          <a:prstGeom prst="rect">
            <a:avLst/>
          </a:prstGeom>
          <a:noFill/>
          <a:ln w="9525">
            <a:noFill/>
            <a:miter lim="800000"/>
            <a:headEnd/>
            <a:tailEnd/>
          </a:ln>
        </p:spPr>
      </p:pic>
      <p:sp>
        <p:nvSpPr>
          <p:cNvPr id="13" name="Rectangle 4"/>
          <p:cNvSpPr>
            <a:spLocks noChangeArrowheads="1"/>
          </p:cNvSpPr>
          <p:nvPr userDrawn="1"/>
        </p:nvSpPr>
        <p:spPr bwMode="auto">
          <a:xfrm flipH="1">
            <a:off x="195263" y="874713"/>
            <a:ext cx="8751887" cy="61912"/>
          </a:xfrm>
          <a:prstGeom prst="rect">
            <a:avLst/>
          </a:prstGeom>
          <a:gradFill rotWithShape="1">
            <a:gsLst>
              <a:gs pos="0">
                <a:srgbClr val="0000FF"/>
              </a:gs>
              <a:gs pos="100000">
                <a:schemeClr val="tx1"/>
              </a:gs>
            </a:gsLst>
            <a:lin ang="0" scaled="1"/>
          </a:gradFill>
          <a:ln w="9525">
            <a:solidFill>
              <a:schemeClr val="tx1"/>
            </a:solidFill>
            <a:miter lim="800000"/>
            <a:headEnd/>
            <a:tailEnd/>
          </a:ln>
          <a:effectLst/>
        </p:spPr>
        <p:txBody>
          <a:bodyPr wrap="none" anchor="ctr"/>
          <a:lstStyle/>
          <a:p>
            <a:pPr eaLnBrk="0" hangingPunct="0">
              <a:defRPr/>
            </a:pPr>
            <a:endParaRPr lang="en-US" sz="900">
              <a:solidFill>
                <a:srgbClr val="000000"/>
              </a:solidFill>
              <a:latin typeface="Arial" pitchFamily="-112" charset="0"/>
              <a:ea typeface="ヒラギノ角ゴ Pro W3" pitchFamily="-107" charset="-128"/>
            </a:endParaRPr>
          </a:p>
        </p:txBody>
      </p:sp>
      <p:grpSp>
        <p:nvGrpSpPr>
          <p:cNvPr id="15" name="Group 14"/>
          <p:cNvGrpSpPr/>
          <p:nvPr userDrawn="1"/>
        </p:nvGrpSpPr>
        <p:grpSpPr>
          <a:xfrm>
            <a:off x="0" y="72424"/>
            <a:ext cx="914400" cy="768489"/>
            <a:chOff x="490471" y="2155780"/>
            <a:chExt cx="2319768" cy="1836129"/>
          </a:xfrm>
        </p:grpSpPr>
        <p:pic>
          <p:nvPicPr>
            <p:cNvPr id="16" name="Picture 15" descr="glory-2.png"/>
            <p:cNvPicPr>
              <a:picLocks noChangeAspect="1"/>
            </p:cNvPicPr>
            <p:nvPr userDrawn="1"/>
          </p:nvPicPr>
          <p:blipFill>
            <a:blip r:embed="rId2" cstate="print"/>
            <a:srcRect l="16543" r="7169" b="14670"/>
            <a:stretch>
              <a:fillRect/>
            </a:stretch>
          </p:blipFill>
          <p:spPr>
            <a:xfrm>
              <a:off x="1717701" y="2155780"/>
              <a:ext cx="618592" cy="1280160"/>
            </a:xfrm>
            <a:prstGeom prst="rect">
              <a:avLst/>
            </a:prstGeom>
          </p:spPr>
        </p:pic>
        <p:pic>
          <p:nvPicPr>
            <p:cNvPr id="17" name="Picture 16" descr="glory-2.png"/>
            <p:cNvPicPr>
              <a:picLocks noChangeAspect="1"/>
            </p:cNvPicPr>
            <p:nvPr userDrawn="1"/>
          </p:nvPicPr>
          <p:blipFill>
            <a:blip r:embed="rId2" cstate="print"/>
            <a:srcRect l="16543" r="7169" b="14670"/>
            <a:stretch>
              <a:fillRect/>
            </a:stretch>
          </p:blipFill>
          <p:spPr>
            <a:xfrm>
              <a:off x="2280018" y="2521281"/>
              <a:ext cx="530221" cy="1097280"/>
            </a:xfrm>
            <a:prstGeom prst="rect">
              <a:avLst/>
            </a:prstGeom>
          </p:spPr>
        </p:pic>
        <p:pic>
          <p:nvPicPr>
            <p:cNvPr id="18" name="Picture 7"/>
            <p:cNvPicPr>
              <a:picLocks noChangeAspect="1" noChangeArrowheads="1"/>
            </p:cNvPicPr>
            <p:nvPr userDrawn="1"/>
          </p:nvPicPr>
          <p:blipFill>
            <a:blip r:embed="rId3" cstate="print"/>
            <a:srcRect/>
            <a:stretch>
              <a:fillRect/>
            </a:stretch>
          </p:blipFill>
          <p:spPr bwMode="auto">
            <a:xfrm>
              <a:off x="490471" y="2163109"/>
              <a:ext cx="2164115" cy="1828800"/>
            </a:xfrm>
            <a:prstGeom prst="rect">
              <a:avLst/>
            </a:prstGeom>
            <a:noFill/>
            <a:ln w="9525">
              <a:noFill/>
              <a:miter lim="800000"/>
              <a:headEnd/>
              <a:tailEnd/>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r>
              <a:rPr lang="en-US"/>
              <a:t>APS – Jeff Hein</a:t>
            </a:r>
          </a:p>
        </p:txBody>
      </p:sp>
      <p:sp>
        <p:nvSpPr>
          <p:cNvPr id="5" name="Rectangle 6"/>
          <p:cNvSpPr>
            <a:spLocks noGrp="1" noChangeArrowheads="1"/>
          </p:cNvSpPr>
          <p:nvPr>
            <p:ph type="sldNum" sz="quarter" idx="11"/>
          </p:nvPr>
        </p:nvSpPr>
        <p:spPr/>
        <p:txBody>
          <a:bodyPr/>
          <a:lstStyle>
            <a:lvl1pPr>
              <a:defRPr/>
            </a:lvl1pPr>
          </a:lstStyle>
          <a:p>
            <a:r>
              <a:rPr lang="en-US"/>
              <a:t>Page </a:t>
            </a:r>
            <a:fld id="{FE8C5C1D-E2C7-4662-8D77-4EAF9E7F020A}"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r>
              <a:rPr lang="en-US"/>
              <a:t>APS – Jeff Hein</a:t>
            </a:r>
          </a:p>
        </p:txBody>
      </p:sp>
      <p:sp>
        <p:nvSpPr>
          <p:cNvPr id="3" name="Rectangle 6"/>
          <p:cNvSpPr>
            <a:spLocks noGrp="1" noChangeArrowheads="1"/>
          </p:cNvSpPr>
          <p:nvPr>
            <p:ph type="sldNum" sz="quarter" idx="11"/>
          </p:nvPr>
        </p:nvSpPr>
        <p:spPr/>
        <p:txBody>
          <a:bodyPr/>
          <a:lstStyle>
            <a:lvl1pPr>
              <a:defRPr/>
            </a:lvl1pPr>
          </a:lstStyle>
          <a:p>
            <a:r>
              <a:rPr lang="en-US"/>
              <a:t>Page </a:t>
            </a:r>
            <a:fld id="{353A4BC0-BA21-4473-8C6F-030891DC2C13}" type="slidenum">
              <a:rPr lang="en-US"/>
              <a:pPr/>
              <a:t>‹#›</a:t>
            </a:fld>
            <a:endParaRPr lang="en-US"/>
          </a:p>
        </p:txBody>
      </p:sp>
      <p:sp>
        <p:nvSpPr>
          <p:cNvPr id="4" name="Title 1"/>
          <p:cNvSpPr>
            <a:spLocks noGrp="1"/>
          </p:cNvSpPr>
          <p:nvPr>
            <p:ph type="title"/>
          </p:nvPr>
        </p:nvSpPr>
        <p:spPr>
          <a:xfrm>
            <a:off x="457200" y="141119"/>
            <a:ext cx="8229600" cy="801103"/>
          </a:xfrm>
        </p:spPr>
        <p:txBody>
          <a:bodyPr/>
          <a:lstStyle/>
          <a:p>
            <a:r>
              <a:rPr lang="en-US" dirty="0"/>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48959"/>
            <a:ext cx="8229600" cy="793263"/>
          </a:xfrm>
        </p:spPr>
        <p:txBody>
          <a:bodyPr/>
          <a:lstStyle/>
          <a:p>
            <a:r>
              <a:rPr lang="en-US" dirty="0"/>
              <a:t>Click to edit Master title style</a:t>
            </a:r>
          </a:p>
        </p:txBody>
      </p:sp>
      <p:sp>
        <p:nvSpPr>
          <p:cNvPr id="3" name="Text Placeholder 2"/>
          <p:cNvSpPr>
            <a:spLocks noGrp="1"/>
          </p:cNvSpPr>
          <p:nvPr>
            <p:ph type="body" sz="half" idx="1"/>
          </p:nvPr>
        </p:nvSpPr>
        <p:spPr>
          <a:xfrm>
            <a:off x="457200" y="1219200"/>
            <a:ext cx="4038600" cy="4906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19200"/>
            <a:ext cx="4038600" cy="2376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748088"/>
            <a:ext cx="4038600" cy="2378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r>
              <a:rPr lang="en-US"/>
              <a:t>APS – Jeff Hein</a:t>
            </a:r>
          </a:p>
        </p:txBody>
      </p:sp>
      <p:sp>
        <p:nvSpPr>
          <p:cNvPr id="7" name="Rectangle 6"/>
          <p:cNvSpPr>
            <a:spLocks noGrp="1" noChangeArrowheads="1"/>
          </p:cNvSpPr>
          <p:nvPr>
            <p:ph type="sldNum" sz="quarter" idx="11"/>
          </p:nvPr>
        </p:nvSpPr>
        <p:spPr/>
        <p:txBody>
          <a:bodyPr/>
          <a:lstStyle>
            <a:lvl1pPr>
              <a:defRPr/>
            </a:lvl1pPr>
          </a:lstStyle>
          <a:p>
            <a:r>
              <a:rPr lang="en-US"/>
              <a:t>Page </a:t>
            </a:r>
            <a:fld id="{8D460805-425C-4E04-8316-7619C16D96E4}"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56799"/>
            <a:ext cx="8229600" cy="785423"/>
          </a:xfrm>
        </p:spPr>
        <p:txBody>
          <a:bodyPr/>
          <a:lstStyle/>
          <a:p>
            <a:r>
              <a:rPr lang="en-US" dirty="0"/>
              <a:t>Click to edit Master title style</a:t>
            </a:r>
          </a:p>
        </p:txBody>
      </p:sp>
      <p:sp>
        <p:nvSpPr>
          <p:cNvPr id="3" name="Table Placeholder 2"/>
          <p:cNvSpPr>
            <a:spLocks noGrp="1"/>
          </p:cNvSpPr>
          <p:nvPr>
            <p:ph type="tbl" idx="1"/>
          </p:nvPr>
        </p:nvSpPr>
        <p:spPr>
          <a:xfrm>
            <a:off x="457200" y="1219200"/>
            <a:ext cx="8229600" cy="4906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r>
              <a:rPr lang="en-US"/>
              <a:t>APS – Jeff Hein</a:t>
            </a:r>
          </a:p>
        </p:txBody>
      </p:sp>
      <p:sp>
        <p:nvSpPr>
          <p:cNvPr id="5" name="Rectangle 6"/>
          <p:cNvSpPr>
            <a:spLocks noGrp="1" noChangeArrowheads="1"/>
          </p:cNvSpPr>
          <p:nvPr>
            <p:ph type="sldNum" sz="quarter" idx="11"/>
          </p:nvPr>
        </p:nvSpPr>
        <p:spPr/>
        <p:txBody>
          <a:bodyPr/>
          <a:lstStyle>
            <a:lvl1pPr>
              <a:defRPr/>
            </a:lvl1pPr>
          </a:lstStyle>
          <a:p>
            <a:r>
              <a:rPr lang="en-US"/>
              <a:t>Page </a:t>
            </a:r>
            <a:fld id="{24E56939-6A15-4965-9209-31CE4EFAA3FC}"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png"/><Relationship Id="rId8" Type="http://schemas.openxmlformats.org/officeDocument/2006/relationships/image" Target="../media/image2.png"/><Relationship Id="rId9"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0"/>
            <a:ext cx="8229600" cy="952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57200" y="1070240"/>
            <a:ext cx="8229600" cy="52252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85380" name="Rectangle 4"/>
          <p:cNvSpPr>
            <a:spLocks noGrp="1" noChangeArrowheads="1"/>
          </p:cNvSpPr>
          <p:nvPr>
            <p:ph type="dt" sz="half" idx="2"/>
          </p:nvPr>
        </p:nvSpPr>
        <p:spPr bwMode="auto">
          <a:xfrm>
            <a:off x="439960" y="6413250"/>
            <a:ext cx="2133600" cy="209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latin typeface="Verdana" pitchFamily="-110" charset="0"/>
              </a:defRPr>
            </a:lvl1pPr>
          </a:lstStyle>
          <a:p>
            <a:r>
              <a:rPr lang="en-US" smtClean="0"/>
              <a:t>APS – Jeff Hein</a:t>
            </a:r>
            <a:endParaRPr lang="en-US"/>
          </a:p>
        </p:txBody>
      </p:sp>
      <p:sp>
        <p:nvSpPr>
          <p:cNvPr id="9" name="Rectangle 6"/>
          <p:cNvSpPr>
            <a:spLocks noGrp="1" noChangeArrowheads="1"/>
          </p:cNvSpPr>
          <p:nvPr>
            <p:ph type="sldNum" sz="quarter" idx="4"/>
          </p:nvPr>
        </p:nvSpPr>
        <p:spPr>
          <a:xfrm>
            <a:off x="6555540" y="6413250"/>
            <a:ext cx="2133600" cy="209550"/>
          </a:xfrm>
          <a:prstGeom prst="rect">
            <a:avLst/>
          </a:prstGeom>
          <a:ln/>
        </p:spPr>
        <p:txBody>
          <a:bodyPr vert="horz" wrap="square" lIns="91440" tIns="45720" rIns="91440" bIns="45720" numCol="1" anchor="t" anchorCtr="0" compatLnSpc="1">
            <a:prstTxWarp prst="textNoShape">
              <a:avLst/>
            </a:prstTxWarp>
          </a:bodyPr>
          <a:lstStyle>
            <a:lvl1pPr algn="r">
              <a:defRPr sz="1000">
                <a:latin typeface="Verdana" pitchFamily="-110" charset="0"/>
              </a:defRPr>
            </a:lvl1pPr>
          </a:lstStyle>
          <a:p>
            <a:r>
              <a:rPr lang="en-US" smtClean="0"/>
              <a:t>Page </a:t>
            </a:r>
            <a:fld id="{4C825FA5-A09A-44EE-B6A9-C91A6C9069D4}" type="slidenum">
              <a:rPr lang="en-US" smtClean="0"/>
              <a:pPr/>
              <a:t>‹#›</a:t>
            </a:fld>
            <a:endParaRPr lang="en-US"/>
          </a:p>
        </p:txBody>
      </p:sp>
      <p:sp>
        <p:nvSpPr>
          <p:cNvPr id="1030" name="Rectangle 3"/>
          <p:cNvSpPr txBox="1">
            <a:spLocks noChangeArrowheads="1"/>
          </p:cNvSpPr>
          <p:nvPr userDrawn="1"/>
        </p:nvSpPr>
        <p:spPr bwMode="auto">
          <a:xfrm>
            <a:off x="0" y="0"/>
            <a:ext cx="9144000" cy="901700"/>
          </a:xfrm>
          <a:prstGeom prst="rect">
            <a:avLst/>
          </a:prstGeom>
          <a:noFill/>
          <a:ln w="9525">
            <a:noFill/>
            <a:miter lim="800000"/>
            <a:headEnd/>
            <a:tailEnd/>
          </a:ln>
        </p:spPr>
        <p:txBody>
          <a:bodyPr anchor="ctr" anchorCtr="1"/>
          <a:lstStyle/>
          <a:p>
            <a:pPr algn="r" eaLnBrk="0" hangingPunct="0"/>
            <a:endParaRPr lang="en-US" sz="2400" b="1">
              <a:solidFill>
                <a:schemeClr val="tx2"/>
              </a:solidFill>
              <a:latin typeface="Verdana" pitchFamily="-110" charset="0"/>
            </a:endParaRPr>
          </a:p>
        </p:txBody>
      </p:sp>
      <p:sp>
        <p:nvSpPr>
          <p:cNvPr id="15" name="Rectangle 4"/>
          <p:cNvSpPr>
            <a:spLocks noChangeArrowheads="1"/>
          </p:cNvSpPr>
          <p:nvPr userDrawn="1"/>
        </p:nvSpPr>
        <p:spPr bwMode="auto">
          <a:xfrm flipH="1">
            <a:off x="195263" y="874713"/>
            <a:ext cx="8751887" cy="61912"/>
          </a:xfrm>
          <a:prstGeom prst="rect">
            <a:avLst/>
          </a:prstGeom>
          <a:gradFill rotWithShape="1">
            <a:gsLst>
              <a:gs pos="0">
                <a:srgbClr val="0000FF"/>
              </a:gs>
              <a:gs pos="100000">
                <a:schemeClr val="tx1"/>
              </a:gs>
            </a:gsLst>
            <a:lin ang="0" scaled="1"/>
          </a:gradFill>
          <a:ln w="9525">
            <a:solidFill>
              <a:schemeClr val="tx1"/>
            </a:solidFill>
            <a:miter lim="800000"/>
            <a:headEnd/>
            <a:tailEnd/>
          </a:ln>
          <a:effectLst/>
        </p:spPr>
        <p:txBody>
          <a:bodyPr wrap="none" anchor="ctr"/>
          <a:lstStyle/>
          <a:p>
            <a:pPr eaLnBrk="0" hangingPunct="0">
              <a:defRPr/>
            </a:pPr>
            <a:endParaRPr lang="en-US" sz="900">
              <a:solidFill>
                <a:srgbClr val="000000"/>
              </a:solidFill>
              <a:latin typeface="Arial" pitchFamily="-112" charset="0"/>
              <a:ea typeface="ヒラギノ角ゴ Pro W3" pitchFamily="-107" charset="-128"/>
            </a:endParaRPr>
          </a:p>
        </p:txBody>
      </p:sp>
      <p:pic>
        <p:nvPicPr>
          <p:cNvPr id="1032" name="Picture 5"/>
          <p:cNvPicPr>
            <a:picLocks noChangeAspect="1" noChangeArrowheads="1"/>
          </p:cNvPicPr>
          <p:nvPr userDrawn="1"/>
        </p:nvPicPr>
        <p:blipFill>
          <a:blip r:embed="rId7"/>
          <a:srcRect/>
          <a:stretch>
            <a:fillRect/>
          </a:stretch>
        </p:blipFill>
        <p:spPr bwMode="auto">
          <a:xfrm>
            <a:off x="8081963" y="34925"/>
            <a:ext cx="904875" cy="774700"/>
          </a:xfrm>
          <a:prstGeom prst="rect">
            <a:avLst/>
          </a:prstGeom>
          <a:noFill/>
          <a:ln w="9525">
            <a:noFill/>
            <a:miter lim="800000"/>
            <a:headEnd/>
            <a:tailEnd/>
          </a:ln>
        </p:spPr>
      </p:pic>
      <p:grpSp>
        <p:nvGrpSpPr>
          <p:cNvPr id="11" name="Group 10"/>
          <p:cNvGrpSpPr/>
          <p:nvPr userDrawn="1"/>
        </p:nvGrpSpPr>
        <p:grpSpPr>
          <a:xfrm>
            <a:off x="0" y="72424"/>
            <a:ext cx="914400" cy="768489"/>
            <a:chOff x="490471" y="2155780"/>
            <a:chExt cx="2319768" cy="1836129"/>
          </a:xfrm>
        </p:grpSpPr>
        <p:pic>
          <p:nvPicPr>
            <p:cNvPr id="12" name="Picture 11" descr="glory-2.png"/>
            <p:cNvPicPr>
              <a:picLocks noChangeAspect="1"/>
            </p:cNvPicPr>
            <p:nvPr userDrawn="1"/>
          </p:nvPicPr>
          <p:blipFill>
            <a:blip r:embed="rId8" cstate="print"/>
            <a:srcRect l="16543" r="7169" b="14670"/>
            <a:stretch>
              <a:fillRect/>
            </a:stretch>
          </p:blipFill>
          <p:spPr>
            <a:xfrm>
              <a:off x="1717701" y="2155780"/>
              <a:ext cx="618592" cy="1280160"/>
            </a:xfrm>
            <a:prstGeom prst="rect">
              <a:avLst/>
            </a:prstGeom>
          </p:spPr>
        </p:pic>
        <p:pic>
          <p:nvPicPr>
            <p:cNvPr id="13" name="Picture 12" descr="glory-2.png"/>
            <p:cNvPicPr>
              <a:picLocks noChangeAspect="1"/>
            </p:cNvPicPr>
            <p:nvPr userDrawn="1"/>
          </p:nvPicPr>
          <p:blipFill>
            <a:blip r:embed="rId8" cstate="print"/>
            <a:srcRect l="16543" r="7169" b="14670"/>
            <a:stretch>
              <a:fillRect/>
            </a:stretch>
          </p:blipFill>
          <p:spPr>
            <a:xfrm>
              <a:off x="2280018" y="2521281"/>
              <a:ext cx="530221" cy="1097280"/>
            </a:xfrm>
            <a:prstGeom prst="rect">
              <a:avLst/>
            </a:prstGeom>
          </p:spPr>
        </p:pic>
        <p:pic>
          <p:nvPicPr>
            <p:cNvPr id="14" name="Picture 7"/>
            <p:cNvPicPr>
              <a:picLocks noChangeAspect="1" noChangeArrowheads="1"/>
            </p:cNvPicPr>
            <p:nvPr userDrawn="1"/>
          </p:nvPicPr>
          <p:blipFill>
            <a:blip r:embed="rId9" cstate="print"/>
            <a:srcRect/>
            <a:stretch>
              <a:fillRect/>
            </a:stretch>
          </p:blipFill>
          <p:spPr bwMode="auto">
            <a:xfrm>
              <a:off x="490471" y="2163109"/>
              <a:ext cx="2164115" cy="1828800"/>
            </a:xfrm>
            <a:prstGeom prst="rect">
              <a:avLst/>
            </a:prstGeom>
            <a:noFill/>
            <a:ln w="9525">
              <a:noFill/>
              <a:miter lim="800000"/>
              <a:headEnd/>
              <a:tailEnd/>
            </a:ln>
          </p:spPr>
        </p:pic>
      </p:gr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Lst>
  <p:hf hdr="0"/>
  <p:txStyles>
    <p:titleStyle>
      <a:lvl1pPr algn="ctr" rtl="0" eaLnBrk="0" fontAlgn="base" hangingPunct="0">
        <a:spcBef>
          <a:spcPct val="0"/>
        </a:spcBef>
        <a:spcAft>
          <a:spcPct val="0"/>
        </a:spcAft>
        <a:defRPr sz="2400" b="0">
          <a:solidFill>
            <a:schemeClr val="tx2"/>
          </a:solidFill>
          <a:latin typeface="Verdana"/>
          <a:ea typeface="ＭＳ Ｐゴシック" pitchFamily="-110" charset="-128"/>
          <a:cs typeface="Verdana"/>
        </a:defRPr>
      </a:lvl1pPr>
      <a:lvl2pPr algn="ctr" rtl="0" eaLnBrk="0" fontAlgn="base" hangingPunct="0">
        <a:spcBef>
          <a:spcPct val="0"/>
        </a:spcBef>
        <a:spcAft>
          <a:spcPct val="0"/>
        </a:spcAft>
        <a:defRPr sz="2400" b="1">
          <a:solidFill>
            <a:schemeClr val="tx2"/>
          </a:solidFill>
          <a:latin typeface="Verdana"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2400" b="1">
          <a:solidFill>
            <a:schemeClr val="tx2"/>
          </a:solidFill>
          <a:latin typeface="Verdana"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2400" b="1">
          <a:solidFill>
            <a:schemeClr val="tx2"/>
          </a:solidFill>
          <a:latin typeface="Verdana"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2400" b="1">
          <a:solidFill>
            <a:schemeClr val="tx2"/>
          </a:solidFill>
          <a:latin typeface="Verdana" pitchFamily="-110" charset="0"/>
          <a:ea typeface="ＭＳ Ｐゴシック" pitchFamily="-110" charset="-128"/>
          <a:cs typeface="ＭＳ Ｐゴシック" pitchFamily="-110" charset="-128"/>
        </a:defRPr>
      </a:lvl5pPr>
      <a:lvl6pPr marL="457200" algn="ctr" rtl="0" fontAlgn="base">
        <a:spcBef>
          <a:spcPct val="0"/>
        </a:spcBef>
        <a:spcAft>
          <a:spcPct val="0"/>
        </a:spcAft>
        <a:defRPr sz="2800">
          <a:solidFill>
            <a:schemeClr val="tx2"/>
          </a:solidFill>
          <a:latin typeface="Arial" pitchFamily="36" charset="0"/>
        </a:defRPr>
      </a:lvl6pPr>
      <a:lvl7pPr marL="914400" algn="ctr" rtl="0" fontAlgn="base">
        <a:spcBef>
          <a:spcPct val="0"/>
        </a:spcBef>
        <a:spcAft>
          <a:spcPct val="0"/>
        </a:spcAft>
        <a:defRPr sz="2800">
          <a:solidFill>
            <a:schemeClr val="tx2"/>
          </a:solidFill>
          <a:latin typeface="Arial" pitchFamily="36" charset="0"/>
        </a:defRPr>
      </a:lvl7pPr>
      <a:lvl8pPr marL="1371600" algn="ctr" rtl="0" fontAlgn="base">
        <a:spcBef>
          <a:spcPct val="0"/>
        </a:spcBef>
        <a:spcAft>
          <a:spcPct val="0"/>
        </a:spcAft>
        <a:defRPr sz="2800">
          <a:solidFill>
            <a:schemeClr val="tx2"/>
          </a:solidFill>
          <a:latin typeface="Arial" pitchFamily="36" charset="0"/>
        </a:defRPr>
      </a:lvl8pPr>
      <a:lvl9pPr marL="1828800" algn="ctr" rtl="0" fontAlgn="base">
        <a:spcBef>
          <a:spcPct val="0"/>
        </a:spcBef>
        <a:spcAft>
          <a:spcPct val="0"/>
        </a:spcAft>
        <a:defRPr sz="2800">
          <a:solidFill>
            <a:schemeClr val="tx2"/>
          </a:solidFill>
          <a:latin typeface="Arial" pitchFamily="36" charset="0"/>
        </a:defRPr>
      </a:lvl9pPr>
    </p:titleStyle>
    <p:bodyStyle>
      <a:lvl1pPr marL="227013" indent="-227013" algn="l" rtl="0" eaLnBrk="0" fontAlgn="base" hangingPunct="0">
        <a:spcBef>
          <a:spcPct val="20000"/>
        </a:spcBef>
        <a:spcAft>
          <a:spcPct val="0"/>
        </a:spcAft>
        <a:buChar char="•"/>
        <a:defRPr sz="1800">
          <a:solidFill>
            <a:schemeClr val="tx1"/>
          </a:solidFill>
          <a:latin typeface="Verdana"/>
          <a:ea typeface="ＭＳ Ｐゴシック" pitchFamily="-110" charset="-128"/>
          <a:cs typeface="Verdana"/>
        </a:defRPr>
      </a:lvl1pPr>
      <a:lvl2pPr marL="571500" indent="-171450" algn="l" rtl="0" eaLnBrk="0" fontAlgn="base" hangingPunct="0">
        <a:spcBef>
          <a:spcPct val="20000"/>
        </a:spcBef>
        <a:spcAft>
          <a:spcPct val="0"/>
        </a:spcAft>
        <a:buChar char="–"/>
        <a:defRPr sz="1600">
          <a:solidFill>
            <a:schemeClr val="tx1"/>
          </a:solidFill>
          <a:latin typeface="Verdana"/>
          <a:ea typeface="ＭＳ Ｐゴシック" pitchFamily="36" charset="-128"/>
          <a:cs typeface="Verdana"/>
        </a:defRPr>
      </a:lvl2pPr>
      <a:lvl3pPr marL="1027113" indent="-282575" algn="l" rtl="0" eaLnBrk="0" fontAlgn="base" hangingPunct="0">
        <a:spcBef>
          <a:spcPct val="20000"/>
        </a:spcBef>
        <a:spcAft>
          <a:spcPct val="0"/>
        </a:spcAft>
        <a:buChar char="•"/>
        <a:defRPr sz="1400">
          <a:solidFill>
            <a:schemeClr val="tx1"/>
          </a:solidFill>
          <a:latin typeface="Verdana"/>
          <a:ea typeface="ＭＳ Ｐゴシック" pitchFamily="36" charset="-128"/>
          <a:cs typeface="Verdana"/>
        </a:defRPr>
      </a:lvl3pPr>
      <a:lvl4pPr marL="1371600" indent="-227013" algn="l" rtl="0" eaLnBrk="0" fontAlgn="base" hangingPunct="0">
        <a:spcBef>
          <a:spcPct val="20000"/>
        </a:spcBef>
        <a:spcAft>
          <a:spcPct val="0"/>
        </a:spcAft>
        <a:buChar char="–"/>
        <a:defRPr sz="1400">
          <a:solidFill>
            <a:schemeClr val="tx1"/>
          </a:solidFill>
          <a:latin typeface="Verdana"/>
          <a:ea typeface="ＭＳ Ｐゴシック" pitchFamily="36" charset="-128"/>
          <a:cs typeface="Verdana"/>
        </a:defRPr>
      </a:lvl4pPr>
      <a:lvl5pPr marL="1716088" indent="-227013" algn="l" rtl="0" eaLnBrk="0" fontAlgn="base" hangingPunct="0">
        <a:spcBef>
          <a:spcPct val="20000"/>
        </a:spcBef>
        <a:spcAft>
          <a:spcPct val="0"/>
        </a:spcAft>
        <a:buChar char="»"/>
        <a:defRPr sz="1400">
          <a:solidFill>
            <a:schemeClr val="tx1"/>
          </a:solidFill>
          <a:latin typeface="Verdana"/>
          <a:ea typeface="ＭＳ Ｐゴシック" pitchFamily="36" charset="-128"/>
          <a:cs typeface="Verdana"/>
        </a:defRPr>
      </a:lvl5pPr>
      <a:lvl6pPr marL="2514600" indent="-228600" algn="l" rtl="0" fontAlgn="base">
        <a:spcBef>
          <a:spcPct val="20000"/>
        </a:spcBef>
        <a:spcAft>
          <a:spcPct val="0"/>
        </a:spcAft>
        <a:buChar char="»"/>
        <a:defRPr>
          <a:solidFill>
            <a:schemeClr val="tx1"/>
          </a:solidFill>
          <a:latin typeface="+mn-lt"/>
          <a:ea typeface="ＭＳ Ｐゴシック" pitchFamily="36" charset="-128"/>
        </a:defRPr>
      </a:lvl6pPr>
      <a:lvl7pPr marL="2971800" indent="-228600" algn="l" rtl="0" fontAlgn="base">
        <a:spcBef>
          <a:spcPct val="20000"/>
        </a:spcBef>
        <a:spcAft>
          <a:spcPct val="0"/>
        </a:spcAft>
        <a:buChar char="»"/>
        <a:defRPr>
          <a:solidFill>
            <a:schemeClr val="tx1"/>
          </a:solidFill>
          <a:latin typeface="+mn-lt"/>
          <a:ea typeface="ＭＳ Ｐゴシック" pitchFamily="36" charset="-128"/>
        </a:defRPr>
      </a:lvl7pPr>
      <a:lvl8pPr marL="3429000" indent="-228600" algn="l" rtl="0" fontAlgn="base">
        <a:spcBef>
          <a:spcPct val="20000"/>
        </a:spcBef>
        <a:spcAft>
          <a:spcPct val="0"/>
        </a:spcAft>
        <a:buChar char="»"/>
        <a:defRPr>
          <a:solidFill>
            <a:schemeClr val="tx1"/>
          </a:solidFill>
          <a:latin typeface="+mn-lt"/>
          <a:ea typeface="ＭＳ Ｐゴシック" pitchFamily="36" charset="-128"/>
        </a:defRPr>
      </a:lvl8pPr>
      <a:lvl9pPr marL="3886200" indent="-228600" algn="l" rtl="0" fontAlgn="base">
        <a:spcBef>
          <a:spcPct val="20000"/>
        </a:spcBef>
        <a:spcAft>
          <a:spcPct val="0"/>
        </a:spcAft>
        <a:buChar char="»"/>
        <a:defRPr>
          <a:solidFill>
            <a:schemeClr val="tx1"/>
          </a:solidFill>
          <a:latin typeface="+mn-lt"/>
          <a:ea typeface="ＭＳ Ｐゴシック" pitchFamily="3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6.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25.pdf"/><Relationship Id="rId4" Type="http://schemas.openxmlformats.org/officeDocument/2006/relationships/image" Target="../media/image26.png"/><Relationship Id="rId5" Type="http://schemas.openxmlformats.org/officeDocument/2006/relationships/image" Target="../media/image27.pdf"/><Relationship Id="rId6"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35.jpeg"/><Relationship Id="rId5" Type="http://schemas.openxmlformats.org/officeDocument/2006/relationships/oleObject" Target="../embeddings/Microsoft_Excel_97_-_2004_Worksheet1.xls"/><Relationship Id="rId6" Type="http://schemas.openxmlformats.org/officeDocument/2006/relationships/oleObject" Target="../embeddings/Microsoft_Excel_97_-_2004_Worksheet2.xls"/><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jpeg"/><Relationship Id="rId6" Type="http://schemas.openxmlformats.org/officeDocument/2006/relationships/image" Target="../media/image39.jpeg"/><Relationship Id="rId7"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5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4.jpeg"/></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emf"/></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7" name="Subtitle 6"/>
          <p:cNvSpPr>
            <a:spLocks noGrp="1"/>
          </p:cNvSpPr>
          <p:nvPr>
            <p:ph type="subTitle" idx="4294967295"/>
          </p:nvPr>
        </p:nvSpPr>
        <p:spPr>
          <a:xfrm>
            <a:off x="1447241" y="4220576"/>
            <a:ext cx="6279579" cy="1396619"/>
          </a:xfrm>
        </p:spPr>
        <p:txBody>
          <a:bodyPr anchor="ctr"/>
          <a:lstStyle/>
          <a:p>
            <a:pPr algn="ctr">
              <a:buNone/>
            </a:pPr>
            <a:r>
              <a:rPr lang="en-US" sz="2400" dirty="0" smtClean="0"/>
              <a:t>Brian Cairns, </a:t>
            </a:r>
            <a:r>
              <a:rPr lang="en-US" sz="2400" dirty="0" err="1" smtClean="0"/>
              <a:t>Jacek</a:t>
            </a:r>
            <a:r>
              <a:rPr lang="en-US" sz="2400" dirty="0" smtClean="0"/>
              <a:t> </a:t>
            </a:r>
            <a:r>
              <a:rPr lang="en-US" sz="2400" dirty="0" err="1" smtClean="0"/>
              <a:t>Chowdhary</a:t>
            </a:r>
            <a:endParaRPr lang="en-US" dirty="0" smtClean="0"/>
          </a:p>
        </p:txBody>
      </p:sp>
      <p:sp>
        <p:nvSpPr>
          <p:cNvPr id="16386" name="Title 5"/>
          <p:cNvSpPr>
            <a:spLocks noGrp="1"/>
          </p:cNvSpPr>
          <p:nvPr>
            <p:ph type="ctrTitle" idx="4294967295"/>
          </p:nvPr>
        </p:nvSpPr>
        <p:spPr>
          <a:xfrm>
            <a:off x="639096" y="1671098"/>
            <a:ext cx="7865808" cy="2681183"/>
          </a:xfrm>
        </p:spPr>
        <p:txBody>
          <a:bodyPr/>
          <a:lstStyle/>
          <a:p>
            <a:r>
              <a:rPr lang="en-US" sz="4000" dirty="0" smtClean="0">
                <a:solidFill>
                  <a:srgbClr val="0000FF"/>
                </a:solidFill>
              </a:rPr>
              <a:t>RSP Retrieval Examples</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bwMode="auto">
          <a:xfrm>
            <a:off x="4097517" y="2249103"/>
            <a:ext cx="822325" cy="274320"/>
          </a:xfrm>
          <a:prstGeom prst="rect">
            <a:avLst/>
          </a:prstGeom>
          <a:solidFill>
            <a:srgbClr val="CCFFFF"/>
          </a:solidFill>
          <a:ln w="9525" cap="flat" cmpd="sng" algn="ctr">
            <a:solidFill>
              <a:srgbClr val="FF0000"/>
            </a:solidFill>
            <a:prstDash val="solid"/>
            <a:round/>
            <a:headEnd type="none" w="med" len="med"/>
            <a:tailEnd type="none" w="med" len="med"/>
          </a:ln>
          <a:effectLst/>
        </p:spPr>
        <p:txBody>
          <a:bodyPr>
            <a:spAutoFit/>
          </a:bodyPr>
          <a:lstStyle/>
          <a:p>
            <a:pPr>
              <a:defRPr/>
            </a:pPr>
            <a:endParaRPr lang="en-US"/>
          </a:p>
        </p:txBody>
      </p:sp>
      <p:sp>
        <p:nvSpPr>
          <p:cNvPr id="5" name="Rectangle 4"/>
          <p:cNvSpPr/>
          <p:nvPr/>
        </p:nvSpPr>
        <p:spPr bwMode="auto">
          <a:xfrm>
            <a:off x="2612130" y="2250691"/>
            <a:ext cx="822960" cy="274320"/>
          </a:xfrm>
          <a:prstGeom prst="rect">
            <a:avLst/>
          </a:prstGeom>
          <a:solidFill>
            <a:srgbClr val="CCFFFF"/>
          </a:solidFill>
          <a:ln w="9525" cap="flat" cmpd="sng" algn="ctr">
            <a:solidFill>
              <a:srgbClr val="FF0000"/>
            </a:solidFill>
            <a:prstDash val="solid"/>
            <a:round/>
            <a:headEnd type="none" w="med" len="med"/>
            <a:tailEnd type="none" w="med" len="med"/>
          </a:ln>
          <a:effectLst/>
        </p:spPr>
        <p:txBody>
          <a:bodyPr>
            <a:spAutoFit/>
          </a:bodyPr>
          <a:lstStyle/>
          <a:p>
            <a:pPr>
              <a:defRPr/>
            </a:pPr>
            <a:endParaRPr lang="en-US"/>
          </a:p>
        </p:txBody>
      </p:sp>
      <p:sp>
        <p:nvSpPr>
          <p:cNvPr id="6" name="Rectangle 4"/>
          <p:cNvSpPr>
            <a:spLocks noChangeArrowheads="1"/>
          </p:cNvSpPr>
          <p:nvPr/>
        </p:nvSpPr>
        <p:spPr bwMode="auto">
          <a:xfrm>
            <a:off x="426895" y="3495120"/>
            <a:ext cx="3057525" cy="3171825"/>
          </a:xfrm>
          <a:prstGeom prst="rect">
            <a:avLst/>
          </a:prstGeom>
          <a:solidFill>
            <a:srgbClr val="FFFFFF"/>
          </a:solidFill>
          <a:ln w="9525" algn="ctr">
            <a:noFill/>
            <a:miter lim="800000"/>
            <a:headEnd/>
            <a:tailEnd/>
          </a:ln>
          <a:effectLst/>
        </p:spPr>
        <p:txBody>
          <a:bodyPr anchor="ctr">
            <a:spAutoFit/>
          </a:bodyPr>
          <a:lstStyle/>
          <a:p>
            <a:pPr>
              <a:defRPr/>
            </a:pPr>
            <a:endParaRPr lang="en-US" dirty="0">
              <a:effectLst>
                <a:outerShdw blurRad="38100" dist="38100" dir="2700000" algn="tl">
                  <a:srgbClr val="000000">
                    <a:alpha val="43137"/>
                  </a:srgbClr>
                </a:outerShdw>
              </a:effectLst>
            </a:endParaRPr>
          </a:p>
        </p:txBody>
      </p:sp>
      <p:sp>
        <p:nvSpPr>
          <p:cNvPr id="7" name="Line 6263"/>
          <p:cNvSpPr>
            <a:spLocks noChangeShapeType="1"/>
          </p:cNvSpPr>
          <p:nvPr/>
        </p:nvSpPr>
        <p:spPr bwMode="auto">
          <a:xfrm>
            <a:off x="5640388" y="6897688"/>
            <a:ext cx="1276350" cy="0"/>
          </a:xfrm>
          <a:prstGeom prst="line">
            <a:avLst/>
          </a:prstGeom>
          <a:noFill/>
          <a:ln w="15875">
            <a:solidFill>
              <a:srgbClr val="969696"/>
            </a:solidFill>
            <a:prstDash val="sysDot"/>
            <a:round/>
            <a:headEnd/>
            <a:tailEnd/>
          </a:ln>
          <a:effectLst/>
        </p:spPr>
        <p:txBody>
          <a:bodyPr>
            <a:spAutoFit/>
          </a:bodyPr>
          <a:lstStyle/>
          <a:p>
            <a:pPr>
              <a:defRPr/>
            </a:pPr>
            <a:endParaRPr lang="en-US">
              <a:effectLst>
                <a:outerShdw blurRad="38100" dist="38100" dir="2700000" algn="tl">
                  <a:srgbClr val="000000">
                    <a:alpha val="43137"/>
                  </a:srgbClr>
                </a:outerShdw>
              </a:effectLst>
            </a:endParaRPr>
          </a:p>
        </p:txBody>
      </p:sp>
      <p:cxnSp>
        <p:nvCxnSpPr>
          <p:cNvPr id="9" name="Straight Connector 971"/>
          <p:cNvCxnSpPr>
            <a:cxnSpLocks noChangeShapeType="1"/>
          </p:cNvCxnSpPr>
          <p:nvPr/>
        </p:nvCxnSpPr>
        <p:spPr bwMode="auto">
          <a:xfrm flipV="1">
            <a:off x="1109663" y="1816408"/>
            <a:ext cx="7680325" cy="0"/>
          </a:xfrm>
          <a:prstGeom prst="line">
            <a:avLst/>
          </a:prstGeom>
          <a:noFill/>
          <a:ln w="12700" algn="ctr">
            <a:solidFill>
              <a:srgbClr val="C0C0C0"/>
            </a:solidFill>
            <a:round/>
            <a:headEnd/>
            <a:tailEnd/>
          </a:ln>
        </p:spPr>
      </p:cxnSp>
      <p:cxnSp>
        <p:nvCxnSpPr>
          <p:cNvPr id="10" name="Straight Connector 1029"/>
          <p:cNvCxnSpPr>
            <a:cxnSpLocks noChangeShapeType="1"/>
          </p:cNvCxnSpPr>
          <p:nvPr/>
        </p:nvCxnSpPr>
        <p:spPr bwMode="auto">
          <a:xfrm flipV="1">
            <a:off x="1117600" y="2160896"/>
            <a:ext cx="7681913" cy="0"/>
          </a:xfrm>
          <a:prstGeom prst="line">
            <a:avLst/>
          </a:prstGeom>
          <a:noFill/>
          <a:ln w="12700" algn="ctr">
            <a:solidFill>
              <a:srgbClr val="C0C0C0"/>
            </a:solidFill>
            <a:round/>
            <a:headEnd/>
            <a:tailEnd/>
          </a:ln>
        </p:spPr>
      </p:cxnSp>
      <p:cxnSp>
        <p:nvCxnSpPr>
          <p:cNvPr id="11" name="Straight Connector 1030"/>
          <p:cNvCxnSpPr>
            <a:cxnSpLocks noChangeShapeType="1"/>
          </p:cNvCxnSpPr>
          <p:nvPr/>
        </p:nvCxnSpPr>
        <p:spPr bwMode="auto">
          <a:xfrm flipV="1">
            <a:off x="1116013" y="2606983"/>
            <a:ext cx="7681912" cy="0"/>
          </a:xfrm>
          <a:prstGeom prst="line">
            <a:avLst/>
          </a:prstGeom>
          <a:noFill/>
          <a:ln w="12700" algn="ctr">
            <a:solidFill>
              <a:srgbClr val="C0C0C0"/>
            </a:solidFill>
            <a:prstDash val="sysDash"/>
            <a:round/>
            <a:headEnd/>
            <a:tailEnd/>
          </a:ln>
        </p:spPr>
      </p:cxnSp>
      <p:sp>
        <p:nvSpPr>
          <p:cNvPr id="12" name="TextBox 11"/>
          <p:cNvSpPr txBox="1"/>
          <p:nvPr/>
        </p:nvSpPr>
        <p:spPr bwMode="auto">
          <a:xfrm>
            <a:off x="1057549" y="2681954"/>
            <a:ext cx="1409360" cy="292388"/>
          </a:xfrm>
          <a:prstGeom prst="rect">
            <a:avLst/>
          </a:prstGeom>
          <a:noFill/>
        </p:spPr>
        <p:txBody>
          <a:bodyPr wrap="none">
            <a:spAutoFit/>
          </a:bodyPr>
          <a:lstStyle/>
          <a:p>
            <a:pPr algn="l">
              <a:defRPr/>
            </a:pPr>
            <a:r>
              <a:rPr lang="en-US" sz="1300" i="1" dirty="0" smtClean="0">
                <a:latin typeface="+mj-lt"/>
              </a:rPr>
              <a:t>MODIS</a:t>
            </a:r>
            <a:r>
              <a:rPr lang="en-US" sz="1300" dirty="0" smtClean="0">
                <a:latin typeface="+mj-lt"/>
              </a:rPr>
              <a:t> aerosols</a:t>
            </a:r>
            <a:endParaRPr lang="en-US" sz="1300" i="1" dirty="0">
              <a:latin typeface="+mj-lt"/>
            </a:endParaRPr>
          </a:p>
        </p:txBody>
      </p:sp>
      <p:cxnSp>
        <p:nvCxnSpPr>
          <p:cNvPr id="13" name="Straight Connector 1030"/>
          <p:cNvCxnSpPr>
            <a:cxnSpLocks noChangeShapeType="1"/>
          </p:cNvCxnSpPr>
          <p:nvPr/>
        </p:nvCxnSpPr>
        <p:spPr bwMode="auto">
          <a:xfrm flipV="1">
            <a:off x="1125538" y="3024496"/>
            <a:ext cx="7681912" cy="0"/>
          </a:xfrm>
          <a:prstGeom prst="line">
            <a:avLst/>
          </a:prstGeom>
          <a:noFill/>
          <a:ln w="12700" algn="ctr">
            <a:solidFill>
              <a:srgbClr val="C0C0C0"/>
            </a:solidFill>
            <a:round/>
            <a:headEnd/>
            <a:tailEnd/>
          </a:ln>
        </p:spPr>
      </p:cxnSp>
      <p:sp>
        <p:nvSpPr>
          <p:cNvPr id="14" name="TextBox 13"/>
          <p:cNvSpPr txBox="1"/>
          <p:nvPr/>
        </p:nvSpPr>
        <p:spPr bwMode="auto">
          <a:xfrm>
            <a:off x="2895600" y="1853100"/>
            <a:ext cx="350838" cy="292100"/>
          </a:xfrm>
          <a:prstGeom prst="rect">
            <a:avLst/>
          </a:prstGeom>
          <a:noFill/>
        </p:spPr>
        <p:txBody>
          <a:bodyPr wrap="none">
            <a:spAutoFit/>
          </a:bodyPr>
          <a:lstStyle/>
          <a:p>
            <a:pPr>
              <a:defRPr/>
            </a:pPr>
            <a:r>
              <a:rPr lang="en-US" sz="1300" i="1" dirty="0">
                <a:latin typeface="+mj-lt"/>
              </a:rPr>
              <a:t>r</a:t>
            </a:r>
            <a:r>
              <a:rPr lang="en-US" sz="1300" i="1" baseline="-25000" dirty="0">
                <a:latin typeface="+mj-lt"/>
              </a:rPr>
              <a:t>e</a:t>
            </a:r>
            <a:r>
              <a:rPr lang="en-US" sz="1300" dirty="0">
                <a:latin typeface="+mj-lt"/>
              </a:rPr>
              <a:t> </a:t>
            </a:r>
          </a:p>
        </p:txBody>
      </p:sp>
      <p:sp>
        <p:nvSpPr>
          <p:cNvPr id="15" name="TextBox 14"/>
          <p:cNvSpPr txBox="1"/>
          <p:nvPr/>
        </p:nvSpPr>
        <p:spPr bwMode="auto">
          <a:xfrm>
            <a:off x="3522663" y="1849925"/>
            <a:ext cx="376237" cy="292100"/>
          </a:xfrm>
          <a:prstGeom prst="rect">
            <a:avLst/>
          </a:prstGeom>
          <a:noFill/>
        </p:spPr>
        <p:txBody>
          <a:bodyPr wrap="none">
            <a:spAutoFit/>
          </a:bodyPr>
          <a:lstStyle/>
          <a:p>
            <a:pPr>
              <a:defRPr/>
            </a:pPr>
            <a:r>
              <a:rPr lang="en-US" sz="1300" i="1" dirty="0" err="1">
                <a:latin typeface="+mj-lt"/>
              </a:rPr>
              <a:t>v</a:t>
            </a:r>
            <a:r>
              <a:rPr lang="en-US" sz="1300" i="1" baseline="-25000" dirty="0" err="1">
                <a:latin typeface="+mj-lt"/>
              </a:rPr>
              <a:t>e</a:t>
            </a:r>
            <a:r>
              <a:rPr lang="en-US" sz="1300" dirty="0">
                <a:latin typeface="+mj-lt"/>
              </a:rPr>
              <a:t> </a:t>
            </a:r>
          </a:p>
        </p:txBody>
      </p:sp>
      <p:sp>
        <p:nvSpPr>
          <p:cNvPr id="16" name="TextBox 15"/>
          <p:cNvSpPr txBox="1"/>
          <p:nvPr/>
        </p:nvSpPr>
        <p:spPr bwMode="auto">
          <a:xfrm>
            <a:off x="3503613" y="2248208"/>
            <a:ext cx="415925" cy="292100"/>
          </a:xfrm>
          <a:prstGeom prst="rect">
            <a:avLst/>
          </a:prstGeom>
          <a:noFill/>
          <a:ln>
            <a:noFill/>
          </a:ln>
        </p:spPr>
        <p:txBody>
          <a:bodyPr wrap="none">
            <a:spAutoFit/>
          </a:bodyPr>
          <a:lstStyle/>
          <a:p>
            <a:pPr>
              <a:defRPr/>
            </a:pPr>
            <a:r>
              <a:rPr lang="en-US" sz="1300" dirty="0">
                <a:latin typeface="Arial" pitchFamily="34" charset="0"/>
                <a:cs typeface="Arial" pitchFamily="34" charset="0"/>
              </a:rPr>
              <a:t>0.5</a:t>
            </a:r>
          </a:p>
        </p:txBody>
      </p:sp>
      <p:sp>
        <p:nvSpPr>
          <p:cNvPr id="17" name="TextBox 16"/>
          <p:cNvSpPr txBox="1"/>
          <p:nvPr/>
        </p:nvSpPr>
        <p:spPr bwMode="auto">
          <a:xfrm>
            <a:off x="5219938" y="1854687"/>
            <a:ext cx="1231426" cy="307777"/>
          </a:xfrm>
          <a:prstGeom prst="rect">
            <a:avLst/>
          </a:prstGeom>
          <a:noFill/>
        </p:spPr>
        <p:txBody>
          <a:bodyPr wrap="none">
            <a:spAutoFit/>
          </a:bodyPr>
          <a:lstStyle/>
          <a:p>
            <a:pPr>
              <a:defRPr/>
            </a:pPr>
            <a:r>
              <a:rPr lang="en-US" sz="1300" i="1" dirty="0" smtClean="0">
                <a:latin typeface="+mj-lt"/>
              </a:rPr>
              <a:t>m</a:t>
            </a:r>
            <a:r>
              <a:rPr lang="en-US" sz="1300" dirty="0" smtClean="0">
                <a:latin typeface="+mj-lt"/>
              </a:rPr>
              <a:t>(</a:t>
            </a:r>
            <a:r>
              <a:rPr lang="en-US" sz="1400" dirty="0" smtClean="0">
                <a:latin typeface="Symbol" pitchFamily="18" charset="2"/>
              </a:rPr>
              <a:t>l </a:t>
            </a:r>
            <a:r>
              <a:rPr lang="en-US" sz="1300" dirty="0" smtClean="0">
                <a:latin typeface="+mj-lt"/>
              </a:rPr>
              <a:t>≈ 1.6 </a:t>
            </a:r>
            <a:r>
              <a:rPr lang="en-US" sz="1300" dirty="0">
                <a:latin typeface="Symbol" pitchFamily="18" charset="2"/>
              </a:rPr>
              <a:t>m</a:t>
            </a:r>
            <a:r>
              <a:rPr lang="en-US" sz="1300" dirty="0">
                <a:latin typeface="+mj-lt"/>
              </a:rPr>
              <a:t>m)</a:t>
            </a:r>
          </a:p>
        </p:txBody>
      </p:sp>
      <p:sp>
        <p:nvSpPr>
          <p:cNvPr id="18" name="TextBox 17"/>
          <p:cNvSpPr txBox="1"/>
          <p:nvPr/>
        </p:nvSpPr>
        <p:spPr bwMode="auto">
          <a:xfrm>
            <a:off x="5041070" y="2248208"/>
            <a:ext cx="1616148" cy="292388"/>
          </a:xfrm>
          <a:prstGeom prst="rect">
            <a:avLst/>
          </a:prstGeom>
          <a:noFill/>
        </p:spPr>
        <p:txBody>
          <a:bodyPr wrap="none">
            <a:spAutoFit/>
          </a:bodyPr>
          <a:lstStyle/>
          <a:p>
            <a:pPr>
              <a:defRPr/>
            </a:pPr>
            <a:r>
              <a:rPr lang="en-US" sz="1300" dirty="0" smtClean="0">
                <a:latin typeface="Arial" pitchFamily="34" charset="0"/>
                <a:cs typeface="Arial" pitchFamily="34" charset="0"/>
              </a:rPr>
              <a:t>1.42(±.01) </a:t>
            </a:r>
            <a:r>
              <a:rPr lang="en-US" sz="1300" dirty="0">
                <a:latin typeface="Arial" pitchFamily="34" charset="0"/>
                <a:cs typeface="Arial" pitchFamily="34" charset="0"/>
              </a:rPr>
              <a:t>–.0005</a:t>
            </a:r>
            <a:r>
              <a:rPr lang="en-US" sz="1300" i="1" dirty="0">
                <a:latin typeface="Arial" pitchFamily="34" charset="0"/>
                <a:cs typeface="Arial" pitchFamily="34" charset="0"/>
              </a:rPr>
              <a:t>i</a:t>
            </a:r>
          </a:p>
        </p:txBody>
      </p:sp>
      <p:sp>
        <p:nvSpPr>
          <p:cNvPr id="21" name="TextBox 20"/>
          <p:cNvSpPr txBox="1"/>
          <p:nvPr/>
        </p:nvSpPr>
        <p:spPr bwMode="auto">
          <a:xfrm>
            <a:off x="3457575" y="2675246"/>
            <a:ext cx="463550" cy="292100"/>
          </a:xfrm>
          <a:prstGeom prst="rect">
            <a:avLst/>
          </a:prstGeom>
          <a:noFill/>
          <a:ln>
            <a:noFill/>
          </a:ln>
        </p:spPr>
        <p:txBody>
          <a:bodyPr wrap="none">
            <a:spAutoFit/>
          </a:bodyPr>
          <a:lstStyle/>
          <a:p>
            <a:pPr>
              <a:defRPr/>
            </a:pPr>
            <a:r>
              <a:rPr lang="en-US" sz="1300" dirty="0">
                <a:latin typeface="Arial" pitchFamily="34" charset="0"/>
                <a:cs typeface="Arial" pitchFamily="34" charset="0"/>
              </a:rPr>
              <a:t>.0.4</a:t>
            </a:r>
          </a:p>
        </p:txBody>
      </p:sp>
      <p:sp>
        <p:nvSpPr>
          <p:cNvPr id="22" name="TextBox 21"/>
          <p:cNvSpPr txBox="1"/>
          <p:nvPr/>
        </p:nvSpPr>
        <p:spPr bwMode="auto">
          <a:xfrm>
            <a:off x="5264205" y="2676833"/>
            <a:ext cx="1104790" cy="292388"/>
          </a:xfrm>
          <a:prstGeom prst="rect">
            <a:avLst/>
          </a:prstGeom>
          <a:noFill/>
        </p:spPr>
        <p:txBody>
          <a:bodyPr wrap="none">
            <a:spAutoFit/>
          </a:bodyPr>
          <a:lstStyle/>
          <a:p>
            <a:pPr>
              <a:defRPr/>
            </a:pPr>
            <a:r>
              <a:rPr lang="en-US" sz="1300" dirty="0" smtClean="0">
                <a:latin typeface="Arial" pitchFamily="34" charset="0"/>
                <a:cs typeface="Arial" pitchFamily="34" charset="0"/>
              </a:rPr>
              <a:t>1.43 –.0035</a:t>
            </a:r>
            <a:r>
              <a:rPr lang="en-US" sz="1300" i="1" dirty="0" smtClean="0">
                <a:latin typeface="Arial" pitchFamily="34" charset="0"/>
                <a:cs typeface="Arial" pitchFamily="34" charset="0"/>
              </a:rPr>
              <a:t>i</a:t>
            </a:r>
            <a:endParaRPr lang="en-US" sz="1300" i="1" dirty="0">
              <a:latin typeface="Arial" pitchFamily="34" charset="0"/>
              <a:cs typeface="Arial" pitchFamily="34" charset="0"/>
            </a:endParaRPr>
          </a:p>
        </p:txBody>
      </p:sp>
      <p:sp>
        <p:nvSpPr>
          <p:cNvPr id="24" name="TextBox 23"/>
          <p:cNvSpPr txBox="1"/>
          <p:nvPr/>
        </p:nvSpPr>
        <p:spPr bwMode="auto">
          <a:xfrm>
            <a:off x="1035050" y="1858041"/>
            <a:ext cx="1258678" cy="307777"/>
          </a:xfrm>
          <a:prstGeom prst="rect">
            <a:avLst/>
          </a:prstGeom>
          <a:noFill/>
        </p:spPr>
        <p:txBody>
          <a:bodyPr wrap="none">
            <a:spAutoFit/>
          </a:bodyPr>
          <a:lstStyle/>
          <a:p>
            <a:pPr algn="l">
              <a:defRPr/>
            </a:pPr>
            <a:r>
              <a:rPr lang="en-US" sz="1400" dirty="0">
                <a:latin typeface="+mj-lt"/>
              </a:rPr>
              <a:t>Coarse </a:t>
            </a:r>
            <a:r>
              <a:rPr lang="en-US" sz="1400" dirty="0" smtClean="0">
                <a:latin typeface="+mj-lt"/>
              </a:rPr>
              <a:t>mode</a:t>
            </a:r>
            <a:endParaRPr lang="en-US" sz="1400" dirty="0">
              <a:latin typeface="+mj-lt"/>
            </a:endParaRPr>
          </a:p>
        </p:txBody>
      </p:sp>
      <p:sp>
        <p:nvSpPr>
          <p:cNvPr id="25" name="TextBox 24"/>
          <p:cNvSpPr txBox="1"/>
          <p:nvPr/>
        </p:nvSpPr>
        <p:spPr bwMode="auto">
          <a:xfrm>
            <a:off x="1073219" y="2259679"/>
            <a:ext cx="1204176" cy="292388"/>
          </a:xfrm>
          <a:prstGeom prst="rect">
            <a:avLst/>
          </a:prstGeom>
          <a:noFill/>
        </p:spPr>
        <p:txBody>
          <a:bodyPr wrap="none">
            <a:spAutoFit/>
          </a:bodyPr>
          <a:lstStyle/>
          <a:p>
            <a:pPr algn="l">
              <a:defRPr/>
            </a:pPr>
            <a:r>
              <a:rPr lang="en-US" sz="1300" i="1" dirty="0" smtClean="0">
                <a:latin typeface="+mj-lt"/>
              </a:rPr>
              <a:t>RSP</a:t>
            </a:r>
            <a:r>
              <a:rPr lang="en-US" sz="1300" dirty="0" smtClean="0">
                <a:latin typeface="+mj-lt"/>
              </a:rPr>
              <a:t> aerosols</a:t>
            </a:r>
            <a:endParaRPr lang="en-US" sz="1300" i="1" dirty="0">
              <a:latin typeface="+mj-lt"/>
            </a:endParaRPr>
          </a:p>
        </p:txBody>
      </p:sp>
      <p:sp>
        <p:nvSpPr>
          <p:cNvPr id="26" name="TextBox 25"/>
          <p:cNvSpPr txBox="1"/>
          <p:nvPr/>
        </p:nvSpPr>
        <p:spPr bwMode="auto">
          <a:xfrm>
            <a:off x="2589420" y="2249796"/>
            <a:ext cx="909224" cy="292388"/>
          </a:xfrm>
          <a:prstGeom prst="rect">
            <a:avLst/>
          </a:prstGeom>
          <a:noFill/>
        </p:spPr>
        <p:txBody>
          <a:bodyPr wrap="none">
            <a:spAutoFit/>
          </a:bodyPr>
          <a:lstStyle/>
          <a:p>
            <a:pPr>
              <a:defRPr/>
            </a:pPr>
            <a:r>
              <a:rPr lang="en-US" sz="1300" dirty="0">
                <a:latin typeface="Arial" pitchFamily="34" charset="0"/>
                <a:cs typeface="Arial" pitchFamily="34" charset="0"/>
              </a:rPr>
              <a:t>3.0 ± 1.0</a:t>
            </a:r>
          </a:p>
        </p:txBody>
      </p:sp>
      <p:sp>
        <p:nvSpPr>
          <p:cNvPr id="27" name="TextBox 26"/>
          <p:cNvSpPr txBox="1"/>
          <p:nvPr/>
        </p:nvSpPr>
        <p:spPr bwMode="auto">
          <a:xfrm>
            <a:off x="2576720" y="2668896"/>
            <a:ext cx="909224" cy="292388"/>
          </a:xfrm>
          <a:prstGeom prst="rect">
            <a:avLst/>
          </a:prstGeom>
          <a:noFill/>
        </p:spPr>
        <p:txBody>
          <a:bodyPr wrap="none">
            <a:spAutoFit/>
          </a:bodyPr>
          <a:lstStyle/>
          <a:p>
            <a:pPr>
              <a:defRPr/>
            </a:pPr>
            <a:r>
              <a:rPr lang="en-US" sz="1300" dirty="0" smtClean="0">
                <a:latin typeface="Arial" pitchFamily="34" charset="0"/>
                <a:cs typeface="Arial" pitchFamily="34" charset="0"/>
              </a:rPr>
              <a:t>1.5 </a:t>
            </a:r>
            <a:r>
              <a:rPr lang="en-US" sz="1300" dirty="0">
                <a:latin typeface="Arial" pitchFamily="34" charset="0"/>
                <a:cs typeface="Arial" pitchFamily="34" charset="0"/>
              </a:rPr>
              <a:t>± 0.5</a:t>
            </a:r>
          </a:p>
        </p:txBody>
      </p:sp>
      <p:sp>
        <p:nvSpPr>
          <p:cNvPr id="28" name="TextBox 27"/>
          <p:cNvSpPr txBox="1"/>
          <p:nvPr/>
        </p:nvSpPr>
        <p:spPr bwMode="auto">
          <a:xfrm>
            <a:off x="4176713" y="1853100"/>
            <a:ext cx="639762" cy="292100"/>
          </a:xfrm>
          <a:prstGeom prst="rect">
            <a:avLst/>
          </a:prstGeom>
          <a:noFill/>
        </p:spPr>
        <p:txBody>
          <a:bodyPr wrap="none">
            <a:spAutoFit/>
          </a:bodyPr>
          <a:lstStyle/>
          <a:p>
            <a:pPr>
              <a:defRPr/>
            </a:pPr>
            <a:r>
              <a:rPr lang="en-US" sz="1300" i="1" dirty="0">
                <a:latin typeface="+mj-lt"/>
              </a:rPr>
              <a:t>shape</a:t>
            </a:r>
          </a:p>
        </p:txBody>
      </p:sp>
      <p:sp>
        <p:nvSpPr>
          <p:cNvPr id="29" name="TextBox 28"/>
          <p:cNvSpPr txBox="1"/>
          <p:nvPr/>
        </p:nvSpPr>
        <p:spPr bwMode="auto">
          <a:xfrm>
            <a:off x="4064000" y="2252971"/>
            <a:ext cx="908050" cy="292100"/>
          </a:xfrm>
          <a:prstGeom prst="rect">
            <a:avLst/>
          </a:prstGeom>
          <a:noFill/>
        </p:spPr>
        <p:txBody>
          <a:bodyPr wrap="none">
            <a:spAutoFit/>
          </a:bodyPr>
          <a:lstStyle/>
          <a:p>
            <a:pPr>
              <a:defRPr/>
            </a:pPr>
            <a:r>
              <a:rPr lang="en-US" sz="1300" dirty="0">
                <a:latin typeface="Arial" pitchFamily="34" charset="0"/>
                <a:cs typeface="Arial" pitchFamily="34" charset="0"/>
              </a:rPr>
              <a:t>spheroids</a:t>
            </a:r>
            <a:endParaRPr lang="en-US" dirty="0">
              <a:latin typeface="Symbol" pitchFamily="18" charset="2"/>
              <a:cs typeface="Traditional Arabic" pitchFamily="2" charset="-78"/>
            </a:endParaRPr>
          </a:p>
        </p:txBody>
      </p:sp>
      <p:sp>
        <p:nvSpPr>
          <p:cNvPr id="30" name="TextBox 29"/>
          <p:cNvSpPr txBox="1"/>
          <p:nvPr/>
        </p:nvSpPr>
        <p:spPr bwMode="auto">
          <a:xfrm>
            <a:off x="4090988" y="2681596"/>
            <a:ext cx="852487" cy="292100"/>
          </a:xfrm>
          <a:prstGeom prst="rect">
            <a:avLst/>
          </a:prstGeom>
          <a:noFill/>
        </p:spPr>
        <p:txBody>
          <a:bodyPr wrap="none">
            <a:spAutoFit/>
          </a:bodyPr>
          <a:lstStyle/>
          <a:p>
            <a:pPr>
              <a:defRPr/>
            </a:pPr>
            <a:r>
              <a:rPr lang="en-US" sz="1300" dirty="0">
                <a:latin typeface="Arial" pitchFamily="34" charset="0"/>
                <a:cs typeface="Arial" pitchFamily="34" charset="0"/>
              </a:rPr>
              <a:t>spherical</a:t>
            </a:r>
          </a:p>
        </p:txBody>
      </p:sp>
      <p:sp>
        <p:nvSpPr>
          <p:cNvPr id="32" name="Text Box 5966"/>
          <p:cNvSpPr txBox="1">
            <a:spLocks noChangeArrowheads="1"/>
          </p:cNvSpPr>
          <p:nvPr/>
        </p:nvSpPr>
        <p:spPr bwMode="auto">
          <a:xfrm rot="16200000">
            <a:off x="-190784" y="4875226"/>
            <a:ext cx="1231604" cy="258507"/>
          </a:xfrm>
          <a:prstGeom prst="rect">
            <a:avLst/>
          </a:prstGeom>
          <a:solidFill>
            <a:srgbClr val="FFFFCC"/>
          </a:solidFill>
          <a:ln w="9525" algn="ctr">
            <a:solidFill>
              <a:srgbClr val="C0C0C0"/>
            </a:solidFill>
            <a:miter lim="800000"/>
            <a:headEnd/>
            <a:tailEnd/>
          </a:ln>
        </p:spPr>
        <p:txBody>
          <a:bodyPr wrap="none" tIns="36576" bIns="36576">
            <a:spAutoFit/>
          </a:bodyPr>
          <a:lstStyle/>
          <a:p>
            <a:r>
              <a:rPr lang="en-US" sz="1200" dirty="0">
                <a:solidFill>
                  <a:srgbClr val="000000"/>
                </a:solidFill>
                <a:latin typeface="Arial Narrow" pitchFamily="34" charset="0"/>
              </a:rPr>
              <a:t>Scattering function</a:t>
            </a:r>
          </a:p>
        </p:txBody>
      </p:sp>
      <p:sp>
        <p:nvSpPr>
          <p:cNvPr id="33" name="Text Box 5967"/>
          <p:cNvSpPr txBox="1">
            <a:spLocks noChangeArrowheads="1"/>
          </p:cNvSpPr>
          <p:nvPr/>
        </p:nvSpPr>
        <p:spPr bwMode="auto">
          <a:xfrm>
            <a:off x="1614492" y="6493520"/>
            <a:ext cx="1098272" cy="240100"/>
          </a:xfrm>
          <a:prstGeom prst="rect">
            <a:avLst/>
          </a:prstGeom>
          <a:solidFill>
            <a:srgbClr val="FFFFCC"/>
          </a:solidFill>
          <a:ln w="9525" algn="ctr">
            <a:solidFill>
              <a:srgbClr val="C0C0C0"/>
            </a:solidFill>
            <a:miter lim="800000"/>
            <a:headEnd/>
            <a:tailEnd/>
          </a:ln>
        </p:spPr>
        <p:txBody>
          <a:bodyPr wrap="none" tIns="27432" bIns="27432">
            <a:spAutoFit/>
          </a:bodyPr>
          <a:lstStyle/>
          <a:p>
            <a:r>
              <a:rPr lang="en-US" sz="1200">
                <a:solidFill>
                  <a:srgbClr val="000000"/>
                </a:solidFill>
                <a:latin typeface="Arial Narrow" pitchFamily="34" charset="0"/>
              </a:rPr>
              <a:t>Scattering angle</a:t>
            </a:r>
          </a:p>
        </p:txBody>
      </p:sp>
      <p:grpSp>
        <p:nvGrpSpPr>
          <p:cNvPr id="2" name="Group 231"/>
          <p:cNvGrpSpPr>
            <a:grpSpLocks/>
          </p:cNvGrpSpPr>
          <p:nvPr/>
        </p:nvGrpSpPr>
        <p:grpSpPr bwMode="auto">
          <a:xfrm>
            <a:off x="500071" y="3664983"/>
            <a:ext cx="2929419" cy="2822683"/>
            <a:chOff x="583416" y="3503517"/>
            <a:chExt cx="2929240" cy="2822771"/>
          </a:xfrm>
        </p:grpSpPr>
        <p:pic>
          <p:nvPicPr>
            <p:cNvPr id="35" name="Picture 144" descr="F11_peak_ELS.eps"/>
            <p:cNvPicPr>
              <a:picLocks noChangeAspect="1"/>
            </p:cNvPicPr>
            <p:nvPr/>
          </p:nvPicPr>
          <p:blipFill>
            <a:blip r:embed="rId3"/>
            <a:srcRect l="14813" t="2969" r="1157" b="9526"/>
            <a:stretch>
              <a:fillRect/>
            </a:stretch>
          </p:blipFill>
          <p:spPr bwMode="auto">
            <a:xfrm>
              <a:off x="1003024" y="3525554"/>
              <a:ext cx="2401299" cy="2534324"/>
            </a:xfrm>
            <a:prstGeom prst="rect">
              <a:avLst/>
            </a:prstGeom>
            <a:noFill/>
            <a:ln w="9525">
              <a:noFill/>
              <a:miter lim="800000"/>
              <a:headEnd/>
              <a:tailEnd/>
            </a:ln>
          </p:spPr>
        </p:pic>
        <p:sp>
          <p:nvSpPr>
            <p:cNvPr id="36" name="Text Box 6064"/>
            <p:cNvSpPr txBox="1">
              <a:spLocks noChangeArrowheads="1"/>
            </p:cNvSpPr>
            <p:nvPr/>
          </p:nvSpPr>
          <p:spPr bwMode="auto">
            <a:xfrm>
              <a:off x="596362" y="3503517"/>
              <a:ext cx="406662" cy="237029"/>
            </a:xfrm>
            <a:prstGeom prst="rect">
              <a:avLst/>
            </a:prstGeom>
            <a:noFill/>
            <a:ln w="9525" algn="ctr">
              <a:noFill/>
              <a:miter lim="800000"/>
              <a:headEnd/>
              <a:tailEnd/>
            </a:ln>
          </p:spPr>
          <p:txBody>
            <a:bodyPr lIns="45720" tIns="18288" rIns="45720" bIns="18288">
              <a:spAutoFit/>
            </a:bodyPr>
            <a:lstStyle/>
            <a:p>
              <a:r>
                <a:rPr lang="en-US" sz="1300" dirty="0">
                  <a:solidFill>
                    <a:srgbClr val="000000"/>
                  </a:solidFill>
                  <a:latin typeface="Arial Narrow" pitchFamily="34" charset="0"/>
                </a:rPr>
                <a:t>1000</a:t>
              </a:r>
            </a:p>
          </p:txBody>
        </p:sp>
        <p:sp>
          <p:nvSpPr>
            <p:cNvPr id="37" name="Text Box 6064"/>
            <p:cNvSpPr txBox="1">
              <a:spLocks noChangeArrowheads="1"/>
            </p:cNvSpPr>
            <p:nvPr/>
          </p:nvSpPr>
          <p:spPr bwMode="auto">
            <a:xfrm>
              <a:off x="583509" y="4691723"/>
              <a:ext cx="406662" cy="237029"/>
            </a:xfrm>
            <a:prstGeom prst="rect">
              <a:avLst/>
            </a:prstGeom>
            <a:noFill/>
            <a:ln w="9525" algn="ctr">
              <a:noFill/>
              <a:miter lim="800000"/>
              <a:headEnd/>
              <a:tailEnd/>
            </a:ln>
          </p:spPr>
          <p:txBody>
            <a:bodyPr lIns="45720" tIns="18288" rIns="45720" bIns="18288">
              <a:spAutoFit/>
            </a:bodyPr>
            <a:lstStyle/>
            <a:p>
              <a:pPr algn="r"/>
              <a:r>
                <a:rPr lang="en-US" sz="1300">
                  <a:solidFill>
                    <a:srgbClr val="000000"/>
                  </a:solidFill>
                  <a:latin typeface="Arial Narrow" pitchFamily="34" charset="0"/>
                </a:rPr>
                <a:t>100</a:t>
              </a:r>
            </a:p>
          </p:txBody>
        </p:sp>
        <p:sp>
          <p:nvSpPr>
            <p:cNvPr id="38" name="Text Box 6064"/>
            <p:cNvSpPr txBox="1">
              <a:spLocks noChangeArrowheads="1"/>
            </p:cNvSpPr>
            <p:nvPr/>
          </p:nvSpPr>
          <p:spPr bwMode="auto">
            <a:xfrm>
              <a:off x="583416" y="5890936"/>
              <a:ext cx="406662" cy="237029"/>
            </a:xfrm>
            <a:prstGeom prst="rect">
              <a:avLst/>
            </a:prstGeom>
            <a:noFill/>
            <a:ln w="9525" algn="ctr">
              <a:noFill/>
              <a:miter lim="800000"/>
              <a:headEnd/>
              <a:tailEnd/>
            </a:ln>
          </p:spPr>
          <p:txBody>
            <a:bodyPr lIns="45720" tIns="18288" rIns="45720" bIns="18288">
              <a:spAutoFit/>
            </a:bodyPr>
            <a:lstStyle/>
            <a:p>
              <a:pPr algn="r"/>
              <a:r>
                <a:rPr lang="en-US" sz="1300">
                  <a:solidFill>
                    <a:srgbClr val="000000"/>
                  </a:solidFill>
                  <a:latin typeface="Arial Narrow" pitchFamily="34" charset="0"/>
                </a:rPr>
                <a:t>10</a:t>
              </a:r>
            </a:p>
          </p:txBody>
        </p:sp>
        <p:sp>
          <p:nvSpPr>
            <p:cNvPr id="39" name="Text Box 6064"/>
            <p:cNvSpPr txBox="1">
              <a:spLocks noChangeArrowheads="1"/>
            </p:cNvSpPr>
            <p:nvPr/>
          </p:nvSpPr>
          <p:spPr bwMode="auto">
            <a:xfrm>
              <a:off x="990079" y="6080079"/>
              <a:ext cx="222233" cy="237029"/>
            </a:xfrm>
            <a:prstGeom prst="rect">
              <a:avLst/>
            </a:prstGeom>
            <a:noFill/>
            <a:ln w="9525" algn="ctr">
              <a:noFill/>
              <a:miter lim="800000"/>
              <a:headEnd/>
              <a:tailEnd/>
            </a:ln>
          </p:spPr>
          <p:txBody>
            <a:bodyPr lIns="45720" tIns="18288" rIns="45720" bIns="18288">
              <a:spAutoFit/>
            </a:bodyPr>
            <a:lstStyle/>
            <a:p>
              <a:r>
                <a:rPr lang="en-US" sz="1300">
                  <a:solidFill>
                    <a:srgbClr val="000000"/>
                  </a:solidFill>
                  <a:latin typeface="Arial Narrow" pitchFamily="34" charset="0"/>
                </a:rPr>
                <a:t>0</a:t>
              </a:r>
            </a:p>
          </p:txBody>
        </p:sp>
        <p:sp>
          <p:nvSpPr>
            <p:cNvPr id="40" name="Text Box 6064"/>
            <p:cNvSpPr txBox="1">
              <a:spLocks noChangeArrowheads="1"/>
            </p:cNvSpPr>
            <p:nvPr/>
          </p:nvSpPr>
          <p:spPr bwMode="auto">
            <a:xfrm>
              <a:off x="2464287" y="6089259"/>
              <a:ext cx="290160" cy="237029"/>
            </a:xfrm>
            <a:prstGeom prst="rect">
              <a:avLst/>
            </a:prstGeom>
            <a:noFill/>
            <a:ln w="9525" algn="ctr">
              <a:noFill/>
              <a:miter lim="800000"/>
              <a:headEnd/>
              <a:tailEnd/>
            </a:ln>
          </p:spPr>
          <p:txBody>
            <a:bodyPr lIns="45720" tIns="18288" rIns="45720" bIns="18288">
              <a:spAutoFit/>
            </a:bodyPr>
            <a:lstStyle/>
            <a:p>
              <a:r>
                <a:rPr lang="en-US" sz="1300">
                  <a:solidFill>
                    <a:srgbClr val="000000"/>
                  </a:solidFill>
                  <a:latin typeface="Arial Narrow" pitchFamily="34" charset="0"/>
                </a:rPr>
                <a:t>10</a:t>
              </a:r>
            </a:p>
          </p:txBody>
        </p:sp>
        <p:sp>
          <p:nvSpPr>
            <p:cNvPr id="41" name="Text Box 6064"/>
            <p:cNvSpPr txBox="1">
              <a:spLocks noChangeArrowheads="1"/>
            </p:cNvSpPr>
            <p:nvPr/>
          </p:nvSpPr>
          <p:spPr bwMode="auto">
            <a:xfrm>
              <a:off x="1757471" y="6081627"/>
              <a:ext cx="236920" cy="237029"/>
            </a:xfrm>
            <a:prstGeom prst="rect">
              <a:avLst/>
            </a:prstGeom>
            <a:noFill/>
            <a:ln w="9525" algn="ctr">
              <a:noFill/>
              <a:miter lim="800000"/>
              <a:headEnd/>
              <a:tailEnd/>
            </a:ln>
          </p:spPr>
          <p:txBody>
            <a:bodyPr lIns="45720" tIns="18288" rIns="45720" bIns="18288">
              <a:spAutoFit/>
            </a:bodyPr>
            <a:lstStyle/>
            <a:p>
              <a:r>
                <a:rPr lang="en-US" sz="1300">
                  <a:solidFill>
                    <a:srgbClr val="000000"/>
                  </a:solidFill>
                  <a:latin typeface="Arial Narrow" pitchFamily="34" charset="0"/>
                </a:rPr>
                <a:t>5</a:t>
              </a:r>
            </a:p>
          </p:txBody>
        </p:sp>
        <p:sp>
          <p:nvSpPr>
            <p:cNvPr id="42" name="Text Box 6064"/>
            <p:cNvSpPr txBox="1">
              <a:spLocks noChangeArrowheads="1"/>
            </p:cNvSpPr>
            <p:nvPr/>
          </p:nvSpPr>
          <p:spPr bwMode="auto">
            <a:xfrm>
              <a:off x="3222496" y="6070608"/>
              <a:ext cx="290160" cy="237029"/>
            </a:xfrm>
            <a:prstGeom prst="rect">
              <a:avLst/>
            </a:prstGeom>
            <a:noFill/>
            <a:ln w="9525" algn="ctr">
              <a:noFill/>
              <a:miter lim="800000"/>
              <a:headEnd/>
              <a:tailEnd/>
            </a:ln>
          </p:spPr>
          <p:txBody>
            <a:bodyPr lIns="45720" tIns="18288" rIns="45720" bIns="18288">
              <a:spAutoFit/>
            </a:bodyPr>
            <a:lstStyle/>
            <a:p>
              <a:r>
                <a:rPr lang="en-US" sz="1300">
                  <a:solidFill>
                    <a:srgbClr val="000000"/>
                  </a:solidFill>
                  <a:latin typeface="Arial Narrow" pitchFamily="34" charset="0"/>
                </a:rPr>
                <a:t>15</a:t>
              </a:r>
            </a:p>
          </p:txBody>
        </p:sp>
      </p:grpSp>
      <p:sp>
        <p:nvSpPr>
          <p:cNvPr id="57" name="Rectangle 5559"/>
          <p:cNvSpPr>
            <a:spLocks noChangeArrowheads="1"/>
          </p:cNvSpPr>
          <p:nvPr/>
        </p:nvSpPr>
        <p:spPr bwMode="auto">
          <a:xfrm>
            <a:off x="3724275" y="3487183"/>
            <a:ext cx="1638300" cy="3190875"/>
          </a:xfrm>
          <a:prstGeom prst="rect">
            <a:avLst/>
          </a:prstGeom>
          <a:solidFill>
            <a:srgbClr val="FFFFCC"/>
          </a:solidFill>
          <a:ln w="9525" algn="ctr">
            <a:solidFill>
              <a:srgbClr val="C0C0C0"/>
            </a:solidFill>
            <a:miter lim="800000"/>
            <a:headEnd/>
            <a:tailEnd/>
          </a:ln>
          <a:effectLst/>
        </p:spPr>
        <p:txBody>
          <a:bodyPr anchor="ctr">
            <a:spAutoFit/>
          </a:bodyPr>
          <a:lstStyle/>
          <a:p>
            <a:pPr>
              <a:defRPr/>
            </a:pPr>
            <a:endParaRPr lang="en-US">
              <a:effectLst>
                <a:outerShdw blurRad="38100" dist="38100" dir="2700000" algn="tl">
                  <a:srgbClr val="000000">
                    <a:alpha val="43137"/>
                  </a:srgbClr>
                </a:outerShdw>
              </a:effectLst>
            </a:endParaRPr>
          </a:p>
        </p:txBody>
      </p:sp>
      <p:sp>
        <p:nvSpPr>
          <p:cNvPr id="58" name="Line 6263"/>
          <p:cNvSpPr>
            <a:spLocks noChangeShapeType="1"/>
          </p:cNvSpPr>
          <p:nvPr/>
        </p:nvSpPr>
        <p:spPr bwMode="auto">
          <a:xfrm>
            <a:off x="3967163" y="5211208"/>
            <a:ext cx="1276350" cy="0"/>
          </a:xfrm>
          <a:prstGeom prst="line">
            <a:avLst/>
          </a:prstGeom>
          <a:noFill/>
          <a:ln w="15875">
            <a:solidFill>
              <a:srgbClr val="969696"/>
            </a:solidFill>
            <a:prstDash val="sysDot"/>
            <a:round/>
            <a:headEnd/>
            <a:tailEnd/>
          </a:ln>
          <a:effectLst/>
        </p:spPr>
        <p:txBody>
          <a:bodyPr>
            <a:spAutoFit/>
          </a:bodyPr>
          <a:lstStyle/>
          <a:p>
            <a:pPr>
              <a:defRPr/>
            </a:pPr>
            <a:endParaRPr lang="en-US">
              <a:effectLst>
                <a:outerShdw blurRad="38100" dist="38100" dir="2700000" algn="tl">
                  <a:srgbClr val="000000">
                    <a:alpha val="43137"/>
                  </a:srgbClr>
                </a:outerShdw>
              </a:effectLst>
            </a:endParaRPr>
          </a:p>
        </p:txBody>
      </p:sp>
      <p:cxnSp>
        <p:nvCxnSpPr>
          <p:cNvPr id="59" name="Straight Connector 1045"/>
          <p:cNvCxnSpPr>
            <a:cxnSpLocks noChangeShapeType="1"/>
          </p:cNvCxnSpPr>
          <p:nvPr/>
        </p:nvCxnSpPr>
        <p:spPr bwMode="auto">
          <a:xfrm>
            <a:off x="3956050" y="5649441"/>
            <a:ext cx="474663" cy="1588"/>
          </a:xfrm>
          <a:prstGeom prst="line">
            <a:avLst/>
          </a:prstGeom>
          <a:noFill/>
          <a:ln w="12700" algn="ctr">
            <a:solidFill>
              <a:srgbClr val="FF0000"/>
            </a:solidFill>
            <a:round/>
            <a:headEnd/>
            <a:tailEnd/>
          </a:ln>
        </p:spPr>
      </p:cxnSp>
      <p:sp>
        <p:nvSpPr>
          <p:cNvPr id="60" name="TextBox 59"/>
          <p:cNvSpPr txBox="1"/>
          <p:nvPr/>
        </p:nvSpPr>
        <p:spPr bwMode="auto">
          <a:xfrm>
            <a:off x="4518025" y="5517595"/>
            <a:ext cx="822325" cy="276225"/>
          </a:xfrm>
          <a:prstGeom prst="rect">
            <a:avLst/>
          </a:prstGeom>
          <a:noFill/>
        </p:spPr>
        <p:txBody>
          <a:bodyPr wrap="none">
            <a:spAutoFit/>
          </a:bodyPr>
          <a:lstStyle/>
          <a:p>
            <a:pPr>
              <a:defRPr/>
            </a:pPr>
            <a:r>
              <a:rPr lang="en-US" sz="1200" i="1" dirty="0">
                <a:solidFill>
                  <a:schemeClr val="accent6">
                    <a:lumMod val="50000"/>
                  </a:schemeClr>
                </a:solidFill>
                <a:latin typeface="Arial Narrow" pitchFamily="34" charset="0"/>
              </a:rPr>
              <a:t>r</a:t>
            </a:r>
            <a:r>
              <a:rPr lang="en-US" sz="1200" baseline="-25000" dirty="0">
                <a:solidFill>
                  <a:schemeClr val="accent6">
                    <a:lumMod val="50000"/>
                  </a:schemeClr>
                </a:solidFill>
                <a:latin typeface="Arial Narrow" pitchFamily="34" charset="0"/>
              </a:rPr>
              <a:t>e</a:t>
            </a:r>
            <a:r>
              <a:rPr lang="en-US" sz="1200" dirty="0">
                <a:solidFill>
                  <a:schemeClr val="accent6">
                    <a:lumMod val="50000"/>
                  </a:schemeClr>
                </a:solidFill>
                <a:latin typeface="Arial Narrow" pitchFamily="34" charset="0"/>
              </a:rPr>
              <a:t> = 4.0 </a:t>
            </a:r>
            <a:r>
              <a:rPr lang="en-US" sz="1200" dirty="0">
                <a:solidFill>
                  <a:schemeClr val="accent6">
                    <a:lumMod val="50000"/>
                  </a:schemeClr>
                </a:solidFill>
                <a:latin typeface="Symbol" pitchFamily="18" charset="2"/>
              </a:rPr>
              <a:t>m</a:t>
            </a:r>
            <a:r>
              <a:rPr lang="en-US" sz="1200" dirty="0">
                <a:solidFill>
                  <a:schemeClr val="accent6">
                    <a:lumMod val="50000"/>
                  </a:schemeClr>
                </a:solidFill>
                <a:latin typeface="Arial Narrow" pitchFamily="34" charset="0"/>
              </a:rPr>
              <a:t>m</a:t>
            </a:r>
          </a:p>
        </p:txBody>
      </p:sp>
      <p:cxnSp>
        <p:nvCxnSpPr>
          <p:cNvPr id="61" name="Straight Connector 1048"/>
          <p:cNvCxnSpPr>
            <a:cxnSpLocks noChangeShapeType="1"/>
          </p:cNvCxnSpPr>
          <p:nvPr/>
        </p:nvCxnSpPr>
        <p:spPr bwMode="auto">
          <a:xfrm>
            <a:off x="3954463" y="5867406"/>
            <a:ext cx="474662" cy="1588"/>
          </a:xfrm>
          <a:prstGeom prst="line">
            <a:avLst/>
          </a:prstGeom>
          <a:noFill/>
          <a:ln w="12700" algn="ctr">
            <a:solidFill>
              <a:srgbClr val="FF6600"/>
            </a:solidFill>
            <a:round/>
            <a:headEnd/>
            <a:tailEnd/>
          </a:ln>
        </p:spPr>
      </p:cxnSp>
      <p:sp>
        <p:nvSpPr>
          <p:cNvPr id="62" name="TextBox 61"/>
          <p:cNvSpPr txBox="1"/>
          <p:nvPr/>
        </p:nvSpPr>
        <p:spPr bwMode="auto">
          <a:xfrm>
            <a:off x="4516438" y="5723970"/>
            <a:ext cx="822325" cy="277813"/>
          </a:xfrm>
          <a:prstGeom prst="rect">
            <a:avLst/>
          </a:prstGeom>
          <a:noFill/>
        </p:spPr>
        <p:txBody>
          <a:bodyPr wrap="none">
            <a:spAutoFit/>
          </a:bodyPr>
          <a:lstStyle/>
          <a:p>
            <a:pPr>
              <a:defRPr/>
            </a:pPr>
            <a:r>
              <a:rPr lang="en-US" sz="1200" i="1" dirty="0">
                <a:solidFill>
                  <a:schemeClr val="accent6">
                    <a:lumMod val="50000"/>
                  </a:schemeClr>
                </a:solidFill>
                <a:latin typeface="Arial Narrow" pitchFamily="34" charset="0"/>
              </a:rPr>
              <a:t>r</a:t>
            </a:r>
            <a:r>
              <a:rPr lang="en-US" sz="1200" baseline="-25000" dirty="0">
                <a:solidFill>
                  <a:schemeClr val="accent6">
                    <a:lumMod val="50000"/>
                  </a:schemeClr>
                </a:solidFill>
                <a:latin typeface="Arial Narrow" pitchFamily="34" charset="0"/>
              </a:rPr>
              <a:t>e</a:t>
            </a:r>
            <a:r>
              <a:rPr lang="en-US" sz="1200" dirty="0">
                <a:solidFill>
                  <a:schemeClr val="accent6">
                    <a:lumMod val="50000"/>
                  </a:schemeClr>
                </a:solidFill>
                <a:latin typeface="Arial Narrow" pitchFamily="34" charset="0"/>
              </a:rPr>
              <a:t> = 3.5 </a:t>
            </a:r>
            <a:r>
              <a:rPr lang="en-US" sz="1200" dirty="0">
                <a:solidFill>
                  <a:schemeClr val="accent6">
                    <a:lumMod val="50000"/>
                  </a:schemeClr>
                </a:solidFill>
                <a:latin typeface="Symbol" pitchFamily="18" charset="2"/>
              </a:rPr>
              <a:t>m</a:t>
            </a:r>
            <a:r>
              <a:rPr lang="en-US" sz="1200" dirty="0">
                <a:solidFill>
                  <a:schemeClr val="accent6">
                    <a:lumMod val="50000"/>
                  </a:schemeClr>
                </a:solidFill>
                <a:latin typeface="Arial Narrow" pitchFamily="34" charset="0"/>
              </a:rPr>
              <a:t>m</a:t>
            </a:r>
          </a:p>
        </p:txBody>
      </p:sp>
      <p:cxnSp>
        <p:nvCxnSpPr>
          <p:cNvPr id="63" name="Straight Connector 1050"/>
          <p:cNvCxnSpPr>
            <a:cxnSpLocks noChangeShapeType="1"/>
          </p:cNvCxnSpPr>
          <p:nvPr/>
        </p:nvCxnSpPr>
        <p:spPr bwMode="auto">
          <a:xfrm>
            <a:off x="3952875" y="6075846"/>
            <a:ext cx="473075" cy="1588"/>
          </a:xfrm>
          <a:prstGeom prst="line">
            <a:avLst/>
          </a:prstGeom>
          <a:noFill/>
          <a:ln w="12700" algn="ctr">
            <a:solidFill>
              <a:srgbClr val="00CC00"/>
            </a:solidFill>
            <a:round/>
            <a:headEnd/>
            <a:tailEnd/>
          </a:ln>
        </p:spPr>
      </p:cxnSp>
      <p:sp>
        <p:nvSpPr>
          <p:cNvPr id="64" name="TextBox 63"/>
          <p:cNvSpPr txBox="1"/>
          <p:nvPr/>
        </p:nvSpPr>
        <p:spPr bwMode="auto">
          <a:xfrm>
            <a:off x="4514850" y="5931933"/>
            <a:ext cx="822325" cy="276225"/>
          </a:xfrm>
          <a:prstGeom prst="rect">
            <a:avLst/>
          </a:prstGeom>
          <a:noFill/>
        </p:spPr>
        <p:txBody>
          <a:bodyPr wrap="none">
            <a:spAutoFit/>
          </a:bodyPr>
          <a:lstStyle/>
          <a:p>
            <a:pPr>
              <a:defRPr/>
            </a:pPr>
            <a:r>
              <a:rPr lang="en-US" sz="1200" i="1" dirty="0">
                <a:solidFill>
                  <a:schemeClr val="accent6">
                    <a:lumMod val="50000"/>
                  </a:schemeClr>
                </a:solidFill>
                <a:latin typeface="Arial Narrow" pitchFamily="34" charset="0"/>
              </a:rPr>
              <a:t>r</a:t>
            </a:r>
            <a:r>
              <a:rPr lang="en-US" sz="1200" baseline="-25000" dirty="0">
                <a:solidFill>
                  <a:schemeClr val="accent6">
                    <a:lumMod val="50000"/>
                  </a:schemeClr>
                </a:solidFill>
                <a:latin typeface="Arial Narrow" pitchFamily="34" charset="0"/>
              </a:rPr>
              <a:t>e</a:t>
            </a:r>
            <a:r>
              <a:rPr lang="en-US" sz="1200" dirty="0">
                <a:solidFill>
                  <a:schemeClr val="accent6">
                    <a:lumMod val="50000"/>
                  </a:schemeClr>
                </a:solidFill>
                <a:latin typeface="Arial Narrow" pitchFamily="34" charset="0"/>
              </a:rPr>
              <a:t> = 3.0 </a:t>
            </a:r>
            <a:r>
              <a:rPr lang="en-US" sz="1200" dirty="0">
                <a:solidFill>
                  <a:schemeClr val="accent6">
                    <a:lumMod val="50000"/>
                  </a:schemeClr>
                </a:solidFill>
                <a:latin typeface="Symbol" pitchFamily="18" charset="2"/>
              </a:rPr>
              <a:t>m</a:t>
            </a:r>
            <a:r>
              <a:rPr lang="en-US" sz="1200" dirty="0">
                <a:solidFill>
                  <a:schemeClr val="accent6">
                    <a:lumMod val="50000"/>
                  </a:schemeClr>
                </a:solidFill>
                <a:latin typeface="Arial Narrow" pitchFamily="34" charset="0"/>
              </a:rPr>
              <a:t>m</a:t>
            </a:r>
          </a:p>
        </p:txBody>
      </p:sp>
      <p:cxnSp>
        <p:nvCxnSpPr>
          <p:cNvPr id="65" name="Straight Connector 1050"/>
          <p:cNvCxnSpPr>
            <a:cxnSpLocks noChangeShapeType="1"/>
          </p:cNvCxnSpPr>
          <p:nvPr/>
        </p:nvCxnSpPr>
        <p:spPr bwMode="auto">
          <a:xfrm>
            <a:off x="3962054" y="6283331"/>
            <a:ext cx="473075" cy="1588"/>
          </a:xfrm>
          <a:prstGeom prst="line">
            <a:avLst/>
          </a:prstGeom>
          <a:noFill/>
          <a:ln w="12700" algn="ctr">
            <a:solidFill>
              <a:srgbClr val="0000FF"/>
            </a:solidFill>
            <a:round/>
            <a:headEnd/>
            <a:tailEnd/>
          </a:ln>
        </p:spPr>
      </p:cxnSp>
      <p:sp>
        <p:nvSpPr>
          <p:cNvPr id="66" name="TextBox 65"/>
          <p:cNvSpPr txBox="1"/>
          <p:nvPr/>
        </p:nvSpPr>
        <p:spPr bwMode="auto">
          <a:xfrm>
            <a:off x="4524375" y="6138308"/>
            <a:ext cx="822325" cy="277812"/>
          </a:xfrm>
          <a:prstGeom prst="rect">
            <a:avLst/>
          </a:prstGeom>
          <a:noFill/>
        </p:spPr>
        <p:txBody>
          <a:bodyPr wrap="none">
            <a:spAutoFit/>
          </a:bodyPr>
          <a:lstStyle/>
          <a:p>
            <a:pPr>
              <a:defRPr/>
            </a:pPr>
            <a:r>
              <a:rPr lang="en-US" sz="1200" i="1" dirty="0">
                <a:solidFill>
                  <a:schemeClr val="accent6">
                    <a:lumMod val="50000"/>
                  </a:schemeClr>
                </a:solidFill>
                <a:latin typeface="Arial Narrow" pitchFamily="34" charset="0"/>
              </a:rPr>
              <a:t>r</a:t>
            </a:r>
            <a:r>
              <a:rPr lang="en-US" sz="1200" baseline="-25000" dirty="0">
                <a:solidFill>
                  <a:schemeClr val="accent6">
                    <a:lumMod val="50000"/>
                  </a:schemeClr>
                </a:solidFill>
                <a:latin typeface="Arial Narrow" pitchFamily="34" charset="0"/>
              </a:rPr>
              <a:t>e</a:t>
            </a:r>
            <a:r>
              <a:rPr lang="en-US" sz="1200" dirty="0">
                <a:solidFill>
                  <a:schemeClr val="accent6">
                    <a:lumMod val="50000"/>
                  </a:schemeClr>
                </a:solidFill>
                <a:latin typeface="Arial Narrow" pitchFamily="34" charset="0"/>
              </a:rPr>
              <a:t> = 2.5 </a:t>
            </a:r>
            <a:r>
              <a:rPr lang="en-US" sz="1200" dirty="0">
                <a:solidFill>
                  <a:schemeClr val="accent6">
                    <a:lumMod val="50000"/>
                  </a:schemeClr>
                </a:solidFill>
                <a:latin typeface="Symbol" pitchFamily="18" charset="2"/>
              </a:rPr>
              <a:t>m</a:t>
            </a:r>
            <a:r>
              <a:rPr lang="en-US" sz="1200" dirty="0">
                <a:solidFill>
                  <a:schemeClr val="accent6">
                    <a:lumMod val="50000"/>
                  </a:schemeClr>
                </a:solidFill>
                <a:latin typeface="Arial Narrow" pitchFamily="34" charset="0"/>
              </a:rPr>
              <a:t>m</a:t>
            </a:r>
          </a:p>
        </p:txBody>
      </p:sp>
      <p:cxnSp>
        <p:nvCxnSpPr>
          <p:cNvPr id="67" name="Straight Connector 1050"/>
          <p:cNvCxnSpPr>
            <a:cxnSpLocks noChangeShapeType="1"/>
          </p:cNvCxnSpPr>
          <p:nvPr/>
        </p:nvCxnSpPr>
        <p:spPr bwMode="auto">
          <a:xfrm>
            <a:off x="3960216" y="6490816"/>
            <a:ext cx="473075" cy="1588"/>
          </a:xfrm>
          <a:prstGeom prst="line">
            <a:avLst/>
          </a:prstGeom>
          <a:noFill/>
          <a:ln w="12700" algn="ctr">
            <a:solidFill>
              <a:srgbClr val="33CCFF"/>
            </a:solidFill>
            <a:round/>
            <a:headEnd/>
            <a:tailEnd/>
          </a:ln>
        </p:spPr>
      </p:cxnSp>
      <p:sp>
        <p:nvSpPr>
          <p:cNvPr id="68" name="TextBox 67"/>
          <p:cNvSpPr txBox="1"/>
          <p:nvPr/>
        </p:nvSpPr>
        <p:spPr bwMode="auto">
          <a:xfrm>
            <a:off x="4522788" y="6346270"/>
            <a:ext cx="822325" cy="277813"/>
          </a:xfrm>
          <a:prstGeom prst="rect">
            <a:avLst/>
          </a:prstGeom>
          <a:noFill/>
        </p:spPr>
        <p:txBody>
          <a:bodyPr wrap="none">
            <a:spAutoFit/>
          </a:bodyPr>
          <a:lstStyle/>
          <a:p>
            <a:pPr>
              <a:defRPr/>
            </a:pPr>
            <a:r>
              <a:rPr lang="en-US" sz="1200" i="1" dirty="0">
                <a:solidFill>
                  <a:schemeClr val="accent6">
                    <a:lumMod val="50000"/>
                  </a:schemeClr>
                </a:solidFill>
                <a:latin typeface="Arial Narrow" pitchFamily="34" charset="0"/>
              </a:rPr>
              <a:t>r</a:t>
            </a:r>
            <a:r>
              <a:rPr lang="en-US" sz="1200" baseline="-25000" dirty="0">
                <a:solidFill>
                  <a:schemeClr val="accent6">
                    <a:lumMod val="50000"/>
                  </a:schemeClr>
                </a:solidFill>
                <a:latin typeface="Arial Narrow" pitchFamily="34" charset="0"/>
              </a:rPr>
              <a:t>e</a:t>
            </a:r>
            <a:r>
              <a:rPr lang="en-US" sz="1200" dirty="0">
                <a:solidFill>
                  <a:schemeClr val="accent6">
                    <a:lumMod val="50000"/>
                  </a:schemeClr>
                </a:solidFill>
                <a:latin typeface="Arial Narrow" pitchFamily="34" charset="0"/>
              </a:rPr>
              <a:t> = 2.0 </a:t>
            </a:r>
            <a:r>
              <a:rPr lang="en-US" sz="1200" dirty="0">
                <a:solidFill>
                  <a:schemeClr val="accent6">
                    <a:lumMod val="50000"/>
                  </a:schemeClr>
                </a:solidFill>
                <a:latin typeface="Symbol" pitchFamily="18" charset="2"/>
              </a:rPr>
              <a:t>m</a:t>
            </a:r>
            <a:r>
              <a:rPr lang="en-US" sz="1200" dirty="0">
                <a:solidFill>
                  <a:schemeClr val="accent6">
                    <a:lumMod val="50000"/>
                  </a:schemeClr>
                </a:solidFill>
                <a:latin typeface="Arial Narrow" pitchFamily="34" charset="0"/>
              </a:rPr>
              <a:t>m</a:t>
            </a:r>
          </a:p>
        </p:txBody>
      </p:sp>
      <p:sp>
        <p:nvSpPr>
          <p:cNvPr id="73" name="Text Box 6064"/>
          <p:cNvSpPr txBox="1">
            <a:spLocks noChangeArrowheads="1"/>
          </p:cNvSpPr>
          <p:nvPr/>
        </p:nvSpPr>
        <p:spPr bwMode="auto">
          <a:xfrm>
            <a:off x="3914747" y="4225394"/>
            <a:ext cx="1054135" cy="221599"/>
          </a:xfrm>
          <a:prstGeom prst="rect">
            <a:avLst/>
          </a:prstGeom>
          <a:noFill/>
          <a:ln w="9525" algn="ctr">
            <a:noFill/>
            <a:miter lim="800000"/>
            <a:headEnd/>
            <a:tailEnd/>
          </a:ln>
        </p:spPr>
        <p:txBody>
          <a:bodyPr wrap="none" lIns="45720" tIns="18288" rIns="45720" bIns="18288">
            <a:spAutoFit/>
          </a:bodyPr>
          <a:lstStyle/>
          <a:p>
            <a:pPr algn="l"/>
            <a:r>
              <a:rPr lang="en-US" sz="1200" i="1" dirty="0" smtClean="0">
                <a:solidFill>
                  <a:srgbClr val="000000"/>
                </a:solidFill>
                <a:latin typeface="Arial Narrow" pitchFamily="34" charset="0"/>
              </a:rPr>
              <a:t>MODIS </a:t>
            </a:r>
            <a:r>
              <a:rPr lang="en-US" sz="1200" dirty="0" smtClean="0">
                <a:solidFill>
                  <a:srgbClr val="000000"/>
                </a:solidFill>
                <a:latin typeface="Arial Narrow" pitchFamily="34" charset="0"/>
              </a:rPr>
              <a:t>aerosols:</a:t>
            </a:r>
            <a:endParaRPr lang="en-US" sz="1200" dirty="0">
              <a:solidFill>
                <a:srgbClr val="000000"/>
              </a:solidFill>
              <a:latin typeface="Arial Narrow" pitchFamily="34" charset="0"/>
            </a:endParaRPr>
          </a:p>
        </p:txBody>
      </p:sp>
      <p:cxnSp>
        <p:nvCxnSpPr>
          <p:cNvPr id="74" name="Straight Connector 1045"/>
          <p:cNvCxnSpPr>
            <a:cxnSpLocks noChangeShapeType="1"/>
          </p:cNvCxnSpPr>
          <p:nvPr/>
        </p:nvCxnSpPr>
        <p:spPr bwMode="auto">
          <a:xfrm>
            <a:off x="3954212" y="4567937"/>
            <a:ext cx="474663" cy="1588"/>
          </a:xfrm>
          <a:prstGeom prst="line">
            <a:avLst/>
          </a:prstGeom>
          <a:noFill/>
          <a:ln w="9525" algn="ctr">
            <a:solidFill>
              <a:srgbClr val="FF0000"/>
            </a:solidFill>
            <a:prstDash val="sysDash"/>
            <a:round/>
            <a:headEnd/>
            <a:tailEnd/>
          </a:ln>
        </p:spPr>
      </p:cxnSp>
      <p:sp>
        <p:nvSpPr>
          <p:cNvPr id="75" name="TextBox 74"/>
          <p:cNvSpPr txBox="1"/>
          <p:nvPr/>
        </p:nvSpPr>
        <p:spPr bwMode="auto">
          <a:xfrm>
            <a:off x="4516438" y="4425395"/>
            <a:ext cx="593725" cy="276225"/>
          </a:xfrm>
          <a:prstGeom prst="rect">
            <a:avLst/>
          </a:prstGeom>
          <a:noFill/>
        </p:spPr>
        <p:txBody>
          <a:bodyPr wrap="none">
            <a:spAutoFit/>
          </a:bodyPr>
          <a:lstStyle/>
          <a:p>
            <a:pPr>
              <a:defRPr/>
            </a:pPr>
            <a:r>
              <a:rPr lang="en-US" sz="1200" dirty="0">
                <a:solidFill>
                  <a:schemeClr val="accent6">
                    <a:lumMod val="50000"/>
                  </a:schemeClr>
                </a:solidFill>
                <a:latin typeface="Arial Narrow" pitchFamily="34" charset="0"/>
              </a:rPr>
              <a:t>Salt S3</a:t>
            </a:r>
          </a:p>
        </p:txBody>
      </p:sp>
      <p:cxnSp>
        <p:nvCxnSpPr>
          <p:cNvPr id="76" name="Straight Connector 1048"/>
          <p:cNvCxnSpPr>
            <a:cxnSpLocks noChangeShapeType="1"/>
          </p:cNvCxnSpPr>
          <p:nvPr/>
        </p:nvCxnSpPr>
        <p:spPr bwMode="auto">
          <a:xfrm>
            <a:off x="3952625" y="4774885"/>
            <a:ext cx="474662" cy="1588"/>
          </a:xfrm>
          <a:prstGeom prst="line">
            <a:avLst/>
          </a:prstGeom>
          <a:noFill/>
          <a:ln w="9525" algn="ctr">
            <a:solidFill>
              <a:srgbClr val="FF6600"/>
            </a:solidFill>
            <a:prstDash val="sysDash"/>
            <a:round/>
            <a:headEnd/>
            <a:tailEnd/>
          </a:ln>
        </p:spPr>
      </p:cxnSp>
      <p:sp>
        <p:nvSpPr>
          <p:cNvPr id="77" name="TextBox 76"/>
          <p:cNvSpPr txBox="1"/>
          <p:nvPr/>
        </p:nvSpPr>
        <p:spPr bwMode="auto">
          <a:xfrm>
            <a:off x="4514850" y="4631770"/>
            <a:ext cx="593725" cy="277813"/>
          </a:xfrm>
          <a:prstGeom prst="rect">
            <a:avLst/>
          </a:prstGeom>
          <a:noFill/>
        </p:spPr>
        <p:txBody>
          <a:bodyPr wrap="none">
            <a:spAutoFit/>
          </a:bodyPr>
          <a:lstStyle/>
          <a:p>
            <a:pPr>
              <a:defRPr/>
            </a:pPr>
            <a:r>
              <a:rPr lang="en-US" sz="1200" dirty="0">
                <a:solidFill>
                  <a:schemeClr val="accent6">
                    <a:lumMod val="50000"/>
                  </a:schemeClr>
                </a:solidFill>
                <a:latin typeface="Arial Narrow" pitchFamily="34" charset="0"/>
              </a:rPr>
              <a:t>Salt S2</a:t>
            </a:r>
          </a:p>
        </p:txBody>
      </p:sp>
      <p:cxnSp>
        <p:nvCxnSpPr>
          <p:cNvPr id="78" name="Straight Connector 1050"/>
          <p:cNvCxnSpPr>
            <a:cxnSpLocks noChangeShapeType="1"/>
          </p:cNvCxnSpPr>
          <p:nvPr/>
        </p:nvCxnSpPr>
        <p:spPr bwMode="auto">
          <a:xfrm>
            <a:off x="3951037" y="4983325"/>
            <a:ext cx="473075" cy="1588"/>
          </a:xfrm>
          <a:prstGeom prst="line">
            <a:avLst/>
          </a:prstGeom>
          <a:noFill/>
          <a:ln w="9525" algn="ctr">
            <a:solidFill>
              <a:srgbClr val="00CC00"/>
            </a:solidFill>
            <a:prstDash val="sysDash"/>
            <a:round/>
            <a:headEnd/>
            <a:tailEnd/>
          </a:ln>
        </p:spPr>
      </p:cxnSp>
      <p:sp>
        <p:nvSpPr>
          <p:cNvPr id="79" name="TextBox 78"/>
          <p:cNvSpPr txBox="1"/>
          <p:nvPr/>
        </p:nvSpPr>
        <p:spPr bwMode="auto">
          <a:xfrm>
            <a:off x="4513263" y="4838145"/>
            <a:ext cx="593725" cy="277813"/>
          </a:xfrm>
          <a:prstGeom prst="rect">
            <a:avLst/>
          </a:prstGeom>
          <a:noFill/>
        </p:spPr>
        <p:txBody>
          <a:bodyPr wrap="none">
            <a:spAutoFit/>
          </a:bodyPr>
          <a:lstStyle/>
          <a:p>
            <a:pPr>
              <a:defRPr/>
            </a:pPr>
            <a:r>
              <a:rPr lang="en-US" sz="1200" dirty="0">
                <a:solidFill>
                  <a:schemeClr val="accent6">
                    <a:lumMod val="50000"/>
                  </a:schemeClr>
                </a:solidFill>
                <a:latin typeface="Arial Narrow" pitchFamily="34" charset="0"/>
              </a:rPr>
              <a:t>Salt S1</a:t>
            </a:r>
          </a:p>
        </p:txBody>
      </p:sp>
      <p:sp>
        <p:nvSpPr>
          <p:cNvPr id="80" name="Text Box 6064"/>
          <p:cNvSpPr txBox="1">
            <a:spLocks noChangeArrowheads="1"/>
          </p:cNvSpPr>
          <p:nvPr/>
        </p:nvSpPr>
        <p:spPr bwMode="auto">
          <a:xfrm>
            <a:off x="3909703" y="5303222"/>
            <a:ext cx="900246" cy="221599"/>
          </a:xfrm>
          <a:prstGeom prst="rect">
            <a:avLst/>
          </a:prstGeom>
          <a:noFill/>
          <a:ln w="9525" algn="ctr">
            <a:noFill/>
            <a:miter lim="800000"/>
            <a:headEnd/>
            <a:tailEnd/>
          </a:ln>
        </p:spPr>
        <p:txBody>
          <a:bodyPr wrap="none" lIns="45720" tIns="18288" rIns="45720" bIns="18288">
            <a:spAutoFit/>
          </a:bodyPr>
          <a:lstStyle/>
          <a:p>
            <a:pPr algn="l"/>
            <a:r>
              <a:rPr lang="en-US" sz="1200" i="1" dirty="0" smtClean="0">
                <a:solidFill>
                  <a:srgbClr val="000000"/>
                </a:solidFill>
                <a:latin typeface="Arial Narrow" pitchFamily="34" charset="0"/>
              </a:rPr>
              <a:t>RSP</a:t>
            </a:r>
            <a:r>
              <a:rPr lang="en-US" sz="1200" dirty="0" smtClean="0">
                <a:solidFill>
                  <a:srgbClr val="000000"/>
                </a:solidFill>
                <a:latin typeface="Arial Narrow" pitchFamily="34" charset="0"/>
              </a:rPr>
              <a:t> aerosols:</a:t>
            </a:r>
            <a:endParaRPr lang="en-US" sz="1200" dirty="0">
              <a:solidFill>
                <a:srgbClr val="000000"/>
              </a:solidFill>
              <a:latin typeface="Arial Narrow" pitchFamily="34" charset="0"/>
            </a:endParaRPr>
          </a:p>
        </p:txBody>
      </p:sp>
      <p:sp>
        <p:nvSpPr>
          <p:cNvPr id="72" name="Line 6263"/>
          <p:cNvSpPr>
            <a:spLocks noChangeShapeType="1"/>
          </p:cNvSpPr>
          <p:nvPr/>
        </p:nvSpPr>
        <p:spPr bwMode="auto">
          <a:xfrm>
            <a:off x="3951288" y="4128533"/>
            <a:ext cx="1276350" cy="0"/>
          </a:xfrm>
          <a:prstGeom prst="line">
            <a:avLst/>
          </a:prstGeom>
          <a:noFill/>
          <a:ln w="15875">
            <a:solidFill>
              <a:srgbClr val="969696"/>
            </a:solidFill>
            <a:prstDash val="sysDot"/>
            <a:round/>
            <a:headEnd/>
            <a:tailEnd/>
          </a:ln>
          <a:effectLst/>
        </p:spPr>
        <p:txBody>
          <a:bodyPr>
            <a:spAutoFit/>
          </a:bodyPr>
          <a:lstStyle/>
          <a:p>
            <a:pPr>
              <a:defRPr/>
            </a:pPr>
            <a:endParaRPr lang="en-US">
              <a:effectLst>
                <a:outerShdw blurRad="38100" dist="38100" dir="2700000" algn="tl">
                  <a:srgbClr val="000000">
                    <a:alpha val="43137"/>
                  </a:srgbClr>
                </a:outerShdw>
              </a:effectLst>
            </a:endParaRPr>
          </a:p>
        </p:txBody>
      </p:sp>
      <p:sp>
        <p:nvSpPr>
          <p:cNvPr id="48" name="Oval 47"/>
          <p:cNvSpPr/>
          <p:nvPr/>
        </p:nvSpPr>
        <p:spPr bwMode="auto">
          <a:xfrm>
            <a:off x="4000500" y="4538108"/>
            <a:ext cx="61913" cy="57150"/>
          </a:xfrm>
          <a:prstGeom prst="ellipse">
            <a:avLst/>
          </a:prstGeom>
          <a:solidFill>
            <a:srgbClr val="FF0000"/>
          </a:solidFill>
          <a:ln w="9525" cap="flat" cmpd="sng" algn="ctr">
            <a:solidFill>
              <a:schemeClr val="accent6">
                <a:lumMod val="50000"/>
              </a:schemeClr>
            </a:solidFill>
            <a:prstDash val="solid"/>
            <a:round/>
            <a:headEnd type="none" w="med" len="med"/>
            <a:tailEnd type="none" w="med" len="med"/>
          </a:ln>
          <a:effectLst/>
        </p:spPr>
        <p:txBody>
          <a:bodyPr wrap="none">
            <a:spAutoFit/>
          </a:bodyPr>
          <a:lstStyle/>
          <a:p>
            <a:pPr>
              <a:defRPr/>
            </a:pPr>
            <a:endParaRPr lang="en-US">
              <a:effectLst>
                <a:outerShdw blurRad="38100" dist="38100" dir="2700000" algn="tl">
                  <a:srgbClr val="000000">
                    <a:alpha val="43137"/>
                  </a:srgbClr>
                </a:outerShdw>
              </a:effectLst>
            </a:endParaRPr>
          </a:p>
        </p:txBody>
      </p:sp>
      <p:sp>
        <p:nvSpPr>
          <p:cNvPr id="49" name="Oval 48"/>
          <p:cNvSpPr/>
          <p:nvPr/>
        </p:nvSpPr>
        <p:spPr bwMode="auto">
          <a:xfrm>
            <a:off x="4195763" y="4538108"/>
            <a:ext cx="61912" cy="57150"/>
          </a:xfrm>
          <a:prstGeom prst="ellipse">
            <a:avLst/>
          </a:prstGeom>
          <a:solidFill>
            <a:srgbClr val="FF0000"/>
          </a:solidFill>
          <a:ln w="9525" cap="flat" cmpd="sng" algn="ctr">
            <a:solidFill>
              <a:schemeClr val="accent6">
                <a:lumMod val="50000"/>
              </a:schemeClr>
            </a:solidFill>
            <a:prstDash val="solid"/>
            <a:round/>
            <a:headEnd type="none" w="med" len="med"/>
            <a:tailEnd type="none" w="med" len="med"/>
          </a:ln>
          <a:effectLst/>
        </p:spPr>
        <p:txBody>
          <a:bodyPr wrap="none">
            <a:spAutoFit/>
          </a:bodyPr>
          <a:lstStyle/>
          <a:p>
            <a:pPr>
              <a:defRPr/>
            </a:pPr>
            <a:endParaRPr lang="en-US">
              <a:effectLst>
                <a:outerShdw blurRad="38100" dist="38100" dir="2700000" algn="tl">
                  <a:srgbClr val="000000">
                    <a:alpha val="43137"/>
                  </a:srgbClr>
                </a:outerShdw>
              </a:effectLst>
            </a:endParaRPr>
          </a:p>
        </p:txBody>
      </p:sp>
      <p:sp>
        <p:nvSpPr>
          <p:cNvPr id="50" name="Oval 49"/>
          <p:cNvSpPr/>
          <p:nvPr/>
        </p:nvSpPr>
        <p:spPr bwMode="auto">
          <a:xfrm>
            <a:off x="4386263" y="4542870"/>
            <a:ext cx="61912" cy="57150"/>
          </a:xfrm>
          <a:prstGeom prst="ellipse">
            <a:avLst/>
          </a:prstGeom>
          <a:solidFill>
            <a:srgbClr val="FF0000"/>
          </a:solidFill>
          <a:ln w="9525" cap="flat" cmpd="sng" algn="ctr">
            <a:solidFill>
              <a:schemeClr val="accent6">
                <a:lumMod val="50000"/>
              </a:schemeClr>
            </a:solidFill>
            <a:prstDash val="solid"/>
            <a:round/>
            <a:headEnd type="none" w="med" len="med"/>
            <a:tailEnd type="none" w="med" len="med"/>
          </a:ln>
          <a:effectLst/>
        </p:spPr>
        <p:txBody>
          <a:bodyPr wrap="none">
            <a:spAutoFit/>
          </a:bodyPr>
          <a:lstStyle/>
          <a:p>
            <a:pPr>
              <a:defRPr/>
            </a:pPr>
            <a:endParaRPr lang="en-US">
              <a:effectLst>
                <a:outerShdw blurRad="38100" dist="38100" dir="2700000" algn="tl">
                  <a:srgbClr val="000000">
                    <a:alpha val="43137"/>
                  </a:srgbClr>
                </a:outerShdw>
              </a:effectLst>
            </a:endParaRPr>
          </a:p>
        </p:txBody>
      </p:sp>
      <p:sp>
        <p:nvSpPr>
          <p:cNvPr id="51" name="Oval 50"/>
          <p:cNvSpPr/>
          <p:nvPr/>
        </p:nvSpPr>
        <p:spPr bwMode="auto">
          <a:xfrm>
            <a:off x="4005263" y="4747658"/>
            <a:ext cx="61912" cy="57150"/>
          </a:xfrm>
          <a:prstGeom prst="ellipse">
            <a:avLst/>
          </a:prstGeom>
          <a:solidFill>
            <a:srgbClr val="FFC000"/>
          </a:solidFill>
          <a:ln w="9525" cap="flat" cmpd="sng" algn="ctr">
            <a:solidFill>
              <a:schemeClr val="accent6">
                <a:lumMod val="50000"/>
              </a:schemeClr>
            </a:solidFill>
            <a:prstDash val="solid"/>
            <a:round/>
            <a:headEnd type="none" w="med" len="med"/>
            <a:tailEnd type="none" w="med" len="med"/>
          </a:ln>
          <a:effectLst/>
        </p:spPr>
        <p:txBody>
          <a:bodyPr wrap="none">
            <a:spAutoFit/>
          </a:bodyPr>
          <a:lstStyle/>
          <a:p>
            <a:pPr>
              <a:defRPr/>
            </a:pPr>
            <a:endParaRPr lang="en-US">
              <a:effectLst>
                <a:outerShdw blurRad="38100" dist="38100" dir="2700000" algn="tl">
                  <a:srgbClr val="000000">
                    <a:alpha val="43137"/>
                  </a:srgbClr>
                </a:outerShdw>
              </a:effectLst>
            </a:endParaRPr>
          </a:p>
        </p:txBody>
      </p:sp>
      <p:sp>
        <p:nvSpPr>
          <p:cNvPr id="52" name="Oval 51"/>
          <p:cNvSpPr/>
          <p:nvPr/>
        </p:nvSpPr>
        <p:spPr bwMode="auto">
          <a:xfrm>
            <a:off x="4200525" y="4747658"/>
            <a:ext cx="61913" cy="57150"/>
          </a:xfrm>
          <a:prstGeom prst="ellipse">
            <a:avLst/>
          </a:prstGeom>
          <a:solidFill>
            <a:srgbClr val="FFC000"/>
          </a:solidFill>
          <a:ln w="9525" cap="flat" cmpd="sng" algn="ctr">
            <a:solidFill>
              <a:schemeClr val="accent6">
                <a:lumMod val="50000"/>
              </a:schemeClr>
            </a:solidFill>
            <a:prstDash val="solid"/>
            <a:round/>
            <a:headEnd type="none" w="med" len="med"/>
            <a:tailEnd type="none" w="med" len="med"/>
          </a:ln>
          <a:effectLst/>
        </p:spPr>
        <p:txBody>
          <a:bodyPr wrap="none">
            <a:spAutoFit/>
          </a:bodyPr>
          <a:lstStyle/>
          <a:p>
            <a:pPr>
              <a:defRPr/>
            </a:pPr>
            <a:endParaRPr lang="en-US">
              <a:effectLst>
                <a:outerShdw blurRad="38100" dist="38100" dir="2700000" algn="tl">
                  <a:srgbClr val="000000">
                    <a:alpha val="43137"/>
                  </a:srgbClr>
                </a:outerShdw>
              </a:effectLst>
            </a:endParaRPr>
          </a:p>
        </p:txBody>
      </p:sp>
      <p:sp>
        <p:nvSpPr>
          <p:cNvPr id="53" name="Oval 52"/>
          <p:cNvSpPr/>
          <p:nvPr/>
        </p:nvSpPr>
        <p:spPr bwMode="auto">
          <a:xfrm>
            <a:off x="4391025" y="4752420"/>
            <a:ext cx="61913" cy="57150"/>
          </a:xfrm>
          <a:prstGeom prst="ellipse">
            <a:avLst/>
          </a:prstGeom>
          <a:solidFill>
            <a:srgbClr val="FFC000"/>
          </a:solidFill>
          <a:ln w="9525" cap="flat" cmpd="sng" algn="ctr">
            <a:solidFill>
              <a:schemeClr val="accent6">
                <a:lumMod val="50000"/>
              </a:schemeClr>
            </a:solidFill>
            <a:prstDash val="solid"/>
            <a:round/>
            <a:headEnd type="none" w="med" len="med"/>
            <a:tailEnd type="none" w="med" len="med"/>
          </a:ln>
          <a:effectLst/>
        </p:spPr>
        <p:txBody>
          <a:bodyPr wrap="none">
            <a:spAutoFit/>
          </a:bodyPr>
          <a:lstStyle/>
          <a:p>
            <a:pPr>
              <a:defRPr/>
            </a:pPr>
            <a:endParaRPr lang="en-US">
              <a:effectLst>
                <a:outerShdw blurRad="38100" dist="38100" dir="2700000" algn="tl">
                  <a:srgbClr val="000000">
                    <a:alpha val="43137"/>
                  </a:srgbClr>
                </a:outerShdw>
              </a:effectLst>
            </a:endParaRPr>
          </a:p>
        </p:txBody>
      </p:sp>
      <p:sp>
        <p:nvSpPr>
          <p:cNvPr id="54" name="Oval 53"/>
          <p:cNvSpPr/>
          <p:nvPr/>
        </p:nvSpPr>
        <p:spPr bwMode="auto">
          <a:xfrm>
            <a:off x="4005263" y="4957208"/>
            <a:ext cx="61912" cy="57150"/>
          </a:xfrm>
          <a:prstGeom prst="ellipse">
            <a:avLst/>
          </a:prstGeom>
          <a:solidFill>
            <a:srgbClr val="00CC00"/>
          </a:solidFill>
          <a:ln w="9525" cap="flat" cmpd="sng" algn="ctr">
            <a:solidFill>
              <a:schemeClr val="accent6">
                <a:lumMod val="50000"/>
              </a:schemeClr>
            </a:solidFill>
            <a:prstDash val="solid"/>
            <a:round/>
            <a:headEnd type="none" w="med" len="med"/>
            <a:tailEnd type="none" w="med" len="med"/>
          </a:ln>
          <a:effectLst/>
        </p:spPr>
        <p:txBody>
          <a:bodyPr wrap="none">
            <a:spAutoFit/>
          </a:bodyPr>
          <a:lstStyle/>
          <a:p>
            <a:pPr>
              <a:defRPr/>
            </a:pPr>
            <a:endParaRPr lang="en-US">
              <a:effectLst>
                <a:outerShdw blurRad="38100" dist="38100" dir="2700000" algn="tl">
                  <a:srgbClr val="000000">
                    <a:alpha val="43137"/>
                  </a:srgbClr>
                </a:outerShdw>
              </a:effectLst>
            </a:endParaRPr>
          </a:p>
        </p:txBody>
      </p:sp>
      <p:sp>
        <p:nvSpPr>
          <p:cNvPr id="55" name="Oval 54"/>
          <p:cNvSpPr/>
          <p:nvPr/>
        </p:nvSpPr>
        <p:spPr bwMode="auto">
          <a:xfrm>
            <a:off x="4200525" y="4957208"/>
            <a:ext cx="61913" cy="57150"/>
          </a:xfrm>
          <a:prstGeom prst="ellipse">
            <a:avLst/>
          </a:prstGeom>
          <a:solidFill>
            <a:srgbClr val="00CC00"/>
          </a:solidFill>
          <a:ln w="9525" cap="flat" cmpd="sng" algn="ctr">
            <a:solidFill>
              <a:schemeClr val="accent6">
                <a:lumMod val="50000"/>
              </a:schemeClr>
            </a:solidFill>
            <a:prstDash val="solid"/>
            <a:round/>
            <a:headEnd type="none" w="med" len="med"/>
            <a:tailEnd type="none" w="med" len="med"/>
          </a:ln>
          <a:effectLst/>
        </p:spPr>
        <p:txBody>
          <a:bodyPr wrap="none">
            <a:spAutoFit/>
          </a:bodyPr>
          <a:lstStyle/>
          <a:p>
            <a:pPr>
              <a:defRPr/>
            </a:pPr>
            <a:endParaRPr lang="en-US">
              <a:effectLst>
                <a:outerShdw blurRad="38100" dist="38100" dir="2700000" algn="tl">
                  <a:srgbClr val="000000">
                    <a:alpha val="43137"/>
                  </a:srgbClr>
                </a:outerShdw>
              </a:effectLst>
            </a:endParaRPr>
          </a:p>
        </p:txBody>
      </p:sp>
      <p:sp>
        <p:nvSpPr>
          <p:cNvPr id="56" name="Oval 55"/>
          <p:cNvSpPr/>
          <p:nvPr/>
        </p:nvSpPr>
        <p:spPr bwMode="auto">
          <a:xfrm>
            <a:off x="4391025" y="4961970"/>
            <a:ext cx="61913" cy="57150"/>
          </a:xfrm>
          <a:prstGeom prst="ellipse">
            <a:avLst/>
          </a:prstGeom>
          <a:solidFill>
            <a:srgbClr val="00CC00"/>
          </a:solidFill>
          <a:ln w="9525" cap="flat" cmpd="sng" algn="ctr">
            <a:solidFill>
              <a:schemeClr val="accent6">
                <a:lumMod val="50000"/>
              </a:schemeClr>
            </a:solidFill>
            <a:prstDash val="solid"/>
            <a:round/>
            <a:headEnd type="none" w="med" len="med"/>
            <a:tailEnd type="none" w="med" len="med"/>
          </a:ln>
          <a:effectLst/>
        </p:spPr>
        <p:txBody>
          <a:bodyPr wrap="none">
            <a:spAutoFit/>
          </a:bodyPr>
          <a:lstStyle/>
          <a:p>
            <a:pPr>
              <a:defRPr/>
            </a:pPr>
            <a:endParaRPr lang="en-US">
              <a:effectLst>
                <a:outerShdw blurRad="38100" dist="38100" dir="2700000" algn="tl">
                  <a:srgbClr val="000000">
                    <a:alpha val="43137"/>
                  </a:srgbClr>
                </a:outerShdw>
              </a:effectLst>
            </a:endParaRPr>
          </a:p>
        </p:txBody>
      </p:sp>
      <p:grpSp>
        <p:nvGrpSpPr>
          <p:cNvPr id="3" name="Group 225"/>
          <p:cNvGrpSpPr>
            <a:grpSpLocks/>
          </p:cNvGrpSpPr>
          <p:nvPr/>
        </p:nvGrpSpPr>
        <p:grpSpPr bwMode="auto">
          <a:xfrm>
            <a:off x="5616575" y="3444320"/>
            <a:ext cx="3328988" cy="3227388"/>
            <a:chOff x="703359" y="1002535"/>
            <a:chExt cx="3416949" cy="3393195"/>
          </a:xfrm>
        </p:grpSpPr>
        <p:pic>
          <p:nvPicPr>
            <p:cNvPr id="82" name="Picture 19"/>
            <p:cNvPicPr>
              <a:picLocks noChangeAspect="1" noChangeArrowheads="1"/>
            </p:cNvPicPr>
            <p:nvPr/>
          </p:nvPicPr>
          <p:blipFill>
            <a:blip r:embed="rId4"/>
            <a:srcRect r="66795" b="68942"/>
            <a:stretch>
              <a:fillRect/>
            </a:stretch>
          </p:blipFill>
          <p:spPr bwMode="auto">
            <a:xfrm>
              <a:off x="703359" y="1009650"/>
              <a:ext cx="1676285" cy="1668463"/>
            </a:xfrm>
            <a:prstGeom prst="rect">
              <a:avLst/>
            </a:prstGeom>
            <a:noFill/>
            <a:ln w="9525" algn="ctr">
              <a:noFill/>
              <a:miter lim="800000"/>
              <a:headEnd/>
              <a:tailEnd/>
            </a:ln>
          </p:spPr>
        </p:pic>
        <p:pic>
          <p:nvPicPr>
            <p:cNvPr id="83" name="Picture 19"/>
            <p:cNvPicPr>
              <a:picLocks noChangeAspect="1" noChangeArrowheads="1"/>
            </p:cNvPicPr>
            <p:nvPr/>
          </p:nvPicPr>
          <p:blipFill>
            <a:blip r:embed="rId4"/>
            <a:srcRect l="66595" b="68327"/>
            <a:stretch>
              <a:fillRect/>
            </a:stretch>
          </p:blipFill>
          <p:spPr bwMode="auto">
            <a:xfrm>
              <a:off x="2423710" y="1002535"/>
              <a:ext cx="1686385" cy="1675578"/>
            </a:xfrm>
            <a:prstGeom prst="rect">
              <a:avLst/>
            </a:prstGeom>
            <a:noFill/>
            <a:ln w="9525" algn="ctr">
              <a:noFill/>
              <a:miter lim="800000"/>
              <a:headEnd/>
              <a:tailEnd/>
            </a:ln>
          </p:spPr>
        </p:pic>
        <p:pic>
          <p:nvPicPr>
            <p:cNvPr id="84" name="Picture 19"/>
            <p:cNvPicPr>
              <a:picLocks noChangeAspect="1" noChangeArrowheads="1"/>
            </p:cNvPicPr>
            <p:nvPr/>
          </p:nvPicPr>
          <p:blipFill>
            <a:blip r:embed="rId4"/>
            <a:srcRect l="33427" t="62415" r="32970" b="6824"/>
            <a:stretch>
              <a:fillRect/>
            </a:stretch>
          </p:blipFill>
          <p:spPr bwMode="auto">
            <a:xfrm>
              <a:off x="2423940" y="2722181"/>
              <a:ext cx="1696368" cy="1652530"/>
            </a:xfrm>
            <a:prstGeom prst="rect">
              <a:avLst/>
            </a:prstGeom>
            <a:noFill/>
            <a:ln w="9525" algn="ctr">
              <a:noFill/>
              <a:miter lim="800000"/>
              <a:headEnd/>
              <a:tailEnd/>
            </a:ln>
          </p:spPr>
        </p:pic>
        <p:pic>
          <p:nvPicPr>
            <p:cNvPr id="85" name="Picture 19"/>
            <p:cNvPicPr>
              <a:picLocks noChangeAspect="1" noChangeArrowheads="1"/>
            </p:cNvPicPr>
            <p:nvPr/>
          </p:nvPicPr>
          <p:blipFill>
            <a:blip r:embed="rId4"/>
            <a:srcRect l="66595" t="31673" b="37175"/>
            <a:stretch>
              <a:fillRect/>
            </a:stretch>
          </p:blipFill>
          <p:spPr bwMode="auto">
            <a:xfrm>
              <a:off x="705080" y="2722181"/>
              <a:ext cx="1686385" cy="1673549"/>
            </a:xfrm>
            <a:prstGeom prst="rect">
              <a:avLst/>
            </a:prstGeom>
            <a:noFill/>
            <a:ln w="9525" algn="ctr">
              <a:noFill/>
              <a:miter lim="800000"/>
              <a:headEnd/>
              <a:tailEnd/>
            </a:ln>
          </p:spPr>
        </p:pic>
      </p:grpSp>
      <p:sp>
        <p:nvSpPr>
          <p:cNvPr id="86" name="Text Box 10"/>
          <p:cNvSpPr txBox="1">
            <a:spLocks noChangeArrowheads="1"/>
          </p:cNvSpPr>
          <p:nvPr/>
        </p:nvSpPr>
        <p:spPr bwMode="auto">
          <a:xfrm>
            <a:off x="6541202" y="6624453"/>
            <a:ext cx="1635128" cy="203133"/>
          </a:xfrm>
          <a:prstGeom prst="rect">
            <a:avLst/>
          </a:prstGeom>
          <a:noFill/>
          <a:ln w="9525" algn="ctr">
            <a:noFill/>
            <a:miter lim="800000"/>
            <a:headEnd/>
            <a:tailEnd/>
          </a:ln>
          <a:effectLst/>
        </p:spPr>
        <p:txBody>
          <a:bodyPr wrap="none" lIns="18288" tIns="9144" rIns="18288" bIns="9144">
            <a:spAutoFit/>
          </a:bodyPr>
          <a:lstStyle/>
          <a:p>
            <a:pPr algn="l">
              <a:defRPr/>
            </a:pPr>
            <a:r>
              <a:rPr lang="en-US" sz="1200" dirty="0">
                <a:solidFill>
                  <a:srgbClr val="00CC00"/>
                </a:solidFill>
                <a:latin typeface="+mj-lt"/>
              </a:rPr>
              <a:t>Wise </a:t>
            </a:r>
            <a:r>
              <a:rPr lang="en-US" sz="1200" i="1" dirty="0">
                <a:solidFill>
                  <a:srgbClr val="00CC00"/>
                </a:solidFill>
                <a:latin typeface="+mj-lt"/>
              </a:rPr>
              <a:t>et al</a:t>
            </a:r>
            <a:r>
              <a:rPr lang="en-US" sz="1200" dirty="0">
                <a:solidFill>
                  <a:srgbClr val="00CC00"/>
                </a:solidFill>
                <a:latin typeface="+mj-lt"/>
              </a:rPr>
              <a:t>. </a:t>
            </a:r>
            <a:r>
              <a:rPr lang="en-US" sz="1200" dirty="0" smtClean="0">
                <a:solidFill>
                  <a:srgbClr val="00CC00"/>
                </a:solidFill>
                <a:latin typeface="+mj-lt"/>
              </a:rPr>
              <a:t>(</a:t>
            </a:r>
            <a:r>
              <a:rPr lang="en-US" sz="1200" i="1" dirty="0" smtClean="0">
                <a:solidFill>
                  <a:srgbClr val="00CC00"/>
                </a:solidFill>
                <a:latin typeface="+mj-lt"/>
              </a:rPr>
              <a:t>JGR</a:t>
            </a:r>
            <a:r>
              <a:rPr lang="en-US" sz="1200" dirty="0" smtClean="0">
                <a:solidFill>
                  <a:srgbClr val="00CC00"/>
                </a:solidFill>
                <a:latin typeface="+mj-lt"/>
              </a:rPr>
              <a:t>, 2007)</a:t>
            </a:r>
            <a:endParaRPr lang="en-US" sz="1200" dirty="0">
              <a:solidFill>
                <a:srgbClr val="00CC00"/>
              </a:solidFill>
              <a:latin typeface="+mj-lt"/>
            </a:endParaRPr>
          </a:p>
        </p:txBody>
      </p:sp>
      <p:sp>
        <p:nvSpPr>
          <p:cNvPr id="87" name="Text Box 12"/>
          <p:cNvSpPr txBox="1">
            <a:spLocks noChangeArrowheads="1"/>
          </p:cNvSpPr>
          <p:nvPr/>
        </p:nvSpPr>
        <p:spPr bwMode="auto">
          <a:xfrm>
            <a:off x="5574051" y="3227295"/>
            <a:ext cx="3324225" cy="261938"/>
          </a:xfrm>
          <a:prstGeom prst="rect">
            <a:avLst/>
          </a:prstGeom>
          <a:noFill/>
          <a:ln w="9525" algn="ctr">
            <a:noFill/>
            <a:miter lim="800000"/>
            <a:headEnd/>
            <a:tailEnd/>
          </a:ln>
          <a:effectLst/>
        </p:spPr>
        <p:txBody>
          <a:bodyPr wrap="none">
            <a:spAutoFit/>
          </a:bodyPr>
          <a:lstStyle/>
          <a:p>
            <a:pPr>
              <a:defRPr/>
            </a:pPr>
            <a:r>
              <a:rPr lang="en-US" sz="1100" dirty="0">
                <a:latin typeface="+mj-lt"/>
              </a:rPr>
              <a:t>Individual natural particles from marine air masses</a:t>
            </a:r>
          </a:p>
        </p:txBody>
      </p:sp>
      <p:sp>
        <p:nvSpPr>
          <p:cNvPr id="88" name="TextBox 968"/>
          <p:cNvSpPr txBox="1">
            <a:spLocks noChangeArrowheads="1"/>
          </p:cNvSpPr>
          <p:nvPr/>
        </p:nvSpPr>
        <p:spPr bwMode="auto">
          <a:xfrm>
            <a:off x="5586413" y="1529071"/>
            <a:ext cx="3182937" cy="276225"/>
          </a:xfrm>
          <a:prstGeom prst="rect">
            <a:avLst/>
          </a:prstGeom>
          <a:noFill/>
          <a:ln w="9525">
            <a:noFill/>
            <a:miter lim="800000"/>
            <a:headEnd/>
            <a:tailEnd/>
          </a:ln>
        </p:spPr>
        <p:txBody>
          <a:bodyPr wrap="none">
            <a:spAutoFit/>
          </a:bodyPr>
          <a:lstStyle/>
          <a:p>
            <a:r>
              <a:rPr lang="en-US" sz="1200" dirty="0">
                <a:solidFill>
                  <a:srgbClr val="00CC00"/>
                </a:solidFill>
                <a:latin typeface="Arial" charset="0"/>
              </a:rPr>
              <a:t>Chowdhary </a:t>
            </a:r>
            <a:r>
              <a:rPr lang="en-US" sz="1200" i="1" dirty="0">
                <a:solidFill>
                  <a:srgbClr val="00CC00"/>
                </a:solidFill>
                <a:latin typeface="Arial" charset="0"/>
              </a:rPr>
              <a:t>et al. </a:t>
            </a:r>
            <a:r>
              <a:rPr lang="en-US" sz="1200" dirty="0">
                <a:solidFill>
                  <a:srgbClr val="00CC00"/>
                </a:solidFill>
                <a:latin typeface="Arial" charset="0"/>
              </a:rPr>
              <a:t>(</a:t>
            </a:r>
            <a:r>
              <a:rPr lang="en-US" sz="1200" i="1" dirty="0">
                <a:solidFill>
                  <a:srgbClr val="00CC00"/>
                </a:solidFill>
                <a:latin typeface="Arial" charset="0"/>
              </a:rPr>
              <a:t>JAS</a:t>
            </a:r>
            <a:r>
              <a:rPr lang="en-US" sz="1200" dirty="0">
                <a:solidFill>
                  <a:srgbClr val="00CC00"/>
                </a:solidFill>
                <a:latin typeface="Arial" charset="0"/>
              </a:rPr>
              <a:t>, 2002),   AGU 2007</a:t>
            </a:r>
          </a:p>
        </p:txBody>
      </p:sp>
      <p:sp>
        <p:nvSpPr>
          <p:cNvPr id="89" name="TextBox 88"/>
          <p:cNvSpPr txBox="1"/>
          <p:nvPr/>
        </p:nvSpPr>
        <p:spPr bwMode="auto">
          <a:xfrm>
            <a:off x="6879181" y="1852539"/>
            <a:ext cx="1231426" cy="307777"/>
          </a:xfrm>
          <a:prstGeom prst="rect">
            <a:avLst/>
          </a:prstGeom>
          <a:noFill/>
        </p:spPr>
        <p:txBody>
          <a:bodyPr wrap="none">
            <a:spAutoFit/>
          </a:bodyPr>
          <a:lstStyle/>
          <a:p>
            <a:pPr>
              <a:defRPr/>
            </a:pPr>
            <a:r>
              <a:rPr lang="en-US" sz="1300" i="1" dirty="0" smtClean="0">
                <a:latin typeface="+mj-lt"/>
              </a:rPr>
              <a:t>m</a:t>
            </a:r>
            <a:r>
              <a:rPr lang="en-US" sz="1300" dirty="0" smtClean="0">
                <a:latin typeface="+mj-lt"/>
              </a:rPr>
              <a:t>(</a:t>
            </a:r>
            <a:r>
              <a:rPr lang="en-US" sz="1400" dirty="0" smtClean="0">
                <a:latin typeface="Symbol" pitchFamily="18" charset="2"/>
              </a:rPr>
              <a:t>l </a:t>
            </a:r>
            <a:r>
              <a:rPr lang="en-US" sz="1300" dirty="0" smtClean="0">
                <a:latin typeface="+mj-lt"/>
              </a:rPr>
              <a:t>≈ 2.2 </a:t>
            </a:r>
            <a:r>
              <a:rPr lang="en-US" sz="1300" dirty="0">
                <a:latin typeface="Symbol" pitchFamily="18" charset="2"/>
              </a:rPr>
              <a:t>m</a:t>
            </a:r>
            <a:r>
              <a:rPr lang="en-US" sz="1300" dirty="0">
                <a:latin typeface="+mj-lt"/>
              </a:rPr>
              <a:t>m)</a:t>
            </a:r>
          </a:p>
        </p:txBody>
      </p:sp>
      <p:sp>
        <p:nvSpPr>
          <p:cNvPr id="90" name="TextBox 89"/>
          <p:cNvSpPr txBox="1"/>
          <p:nvPr/>
        </p:nvSpPr>
        <p:spPr bwMode="auto">
          <a:xfrm>
            <a:off x="6949206" y="2674685"/>
            <a:ext cx="1104790" cy="292388"/>
          </a:xfrm>
          <a:prstGeom prst="rect">
            <a:avLst/>
          </a:prstGeom>
          <a:noFill/>
        </p:spPr>
        <p:txBody>
          <a:bodyPr wrap="none">
            <a:spAutoFit/>
          </a:bodyPr>
          <a:lstStyle/>
          <a:p>
            <a:pPr>
              <a:defRPr/>
            </a:pPr>
            <a:r>
              <a:rPr lang="en-US" sz="1300" dirty="0" smtClean="0">
                <a:latin typeface="Arial" pitchFamily="34" charset="0"/>
                <a:cs typeface="Arial" pitchFamily="34" charset="0"/>
              </a:rPr>
              <a:t>1.43 –.0035</a:t>
            </a:r>
            <a:r>
              <a:rPr lang="en-US" sz="1300" i="1" dirty="0" smtClean="0">
                <a:latin typeface="Arial" pitchFamily="34" charset="0"/>
                <a:cs typeface="Arial" pitchFamily="34" charset="0"/>
              </a:rPr>
              <a:t>i</a:t>
            </a:r>
            <a:endParaRPr lang="en-US" sz="1300" i="1" dirty="0">
              <a:latin typeface="Arial" pitchFamily="34" charset="0"/>
              <a:cs typeface="Arial" pitchFamily="34" charset="0"/>
            </a:endParaRPr>
          </a:p>
        </p:txBody>
      </p:sp>
      <p:sp>
        <p:nvSpPr>
          <p:cNvPr id="91" name="TextBox 90"/>
          <p:cNvSpPr txBox="1"/>
          <p:nvPr/>
        </p:nvSpPr>
        <p:spPr bwMode="auto">
          <a:xfrm>
            <a:off x="6635918" y="2246060"/>
            <a:ext cx="1616148" cy="292388"/>
          </a:xfrm>
          <a:prstGeom prst="rect">
            <a:avLst/>
          </a:prstGeom>
          <a:noFill/>
        </p:spPr>
        <p:txBody>
          <a:bodyPr wrap="none">
            <a:spAutoFit/>
          </a:bodyPr>
          <a:lstStyle/>
          <a:p>
            <a:pPr>
              <a:defRPr/>
            </a:pPr>
            <a:r>
              <a:rPr lang="en-US" sz="1300" dirty="0" smtClean="0">
                <a:latin typeface="Arial" pitchFamily="34" charset="0"/>
                <a:cs typeface="Arial" pitchFamily="34" charset="0"/>
              </a:rPr>
              <a:t>1.40(±.02) </a:t>
            </a:r>
            <a:r>
              <a:rPr lang="en-US" sz="1300" dirty="0">
                <a:latin typeface="Arial" pitchFamily="34" charset="0"/>
                <a:cs typeface="Arial" pitchFamily="34" charset="0"/>
              </a:rPr>
              <a:t>–.0005</a:t>
            </a:r>
            <a:r>
              <a:rPr lang="en-US" sz="1300" i="1" dirty="0">
                <a:latin typeface="Arial" pitchFamily="34" charset="0"/>
                <a:cs typeface="Arial" pitchFamily="34" charset="0"/>
              </a:rPr>
              <a:t>i</a:t>
            </a:r>
          </a:p>
        </p:txBody>
      </p:sp>
      <p:sp>
        <p:nvSpPr>
          <p:cNvPr id="92" name="TextBox 91"/>
          <p:cNvSpPr txBox="1"/>
          <p:nvPr/>
        </p:nvSpPr>
        <p:spPr>
          <a:xfrm>
            <a:off x="1011378" y="2987244"/>
            <a:ext cx="255198" cy="246221"/>
          </a:xfrm>
          <a:prstGeom prst="rect">
            <a:avLst/>
          </a:prstGeom>
          <a:noFill/>
        </p:spPr>
        <p:txBody>
          <a:bodyPr wrap="none">
            <a:spAutoFit/>
          </a:bodyPr>
          <a:lstStyle/>
          <a:p>
            <a:pPr>
              <a:defRPr/>
            </a:pPr>
            <a:r>
              <a:rPr lang="en-US" sz="1000" dirty="0">
                <a:solidFill>
                  <a:srgbClr val="FF0000"/>
                </a:solidFill>
              </a:rPr>
              <a:t>†</a:t>
            </a:r>
          </a:p>
        </p:txBody>
      </p:sp>
      <p:sp>
        <p:nvSpPr>
          <p:cNvPr id="93" name="TextBox 968"/>
          <p:cNvSpPr txBox="1">
            <a:spLocks noChangeArrowheads="1"/>
          </p:cNvSpPr>
          <p:nvPr/>
        </p:nvSpPr>
        <p:spPr bwMode="auto">
          <a:xfrm>
            <a:off x="1097165" y="3010877"/>
            <a:ext cx="577402" cy="276999"/>
          </a:xfrm>
          <a:prstGeom prst="rect">
            <a:avLst/>
          </a:prstGeom>
          <a:noFill/>
          <a:ln w="9525">
            <a:noFill/>
            <a:miter lim="800000"/>
            <a:headEnd/>
            <a:tailEnd/>
          </a:ln>
        </p:spPr>
        <p:txBody>
          <a:bodyPr wrap="none">
            <a:spAutoFit/>
          </a:bodyPr>
          <a:lstStyle/>
          <a:p>
            <a:pPr algn="l"/>
            <a:r>
              <a:rPr lang="en-US" sz="1100" dirty="0" smtClean="0">
                <a:solidFill>
                  <a:srgbClr val="00CC00"/>
                </a:solidFill>
                <a:latin typeface="Arial" charset="0"/>
              </a:rPr>
              <a:t> in </a:t>
            </a:r>
            <a:r>
              <a:rPr lang="en-US" sz="1200" dirty="0" smtClean="0">
                <a:solidFill>
                  <a:srgbClr val="00CC00"/>
                </a:solidFill>
                <a:latin typeface="Symbol" pitchFamily="18" charset="2"/>
              </a:rPr>
              <a:t>m</a:t>
            </a:r>
            <a:r>
              <a:rPr lang="en-US" sz="1100" dirty="0" smtClean="0">
                <a:solidFill>
                  <a:srgbClr val="00CC00"/>
                </a:solidFill>
                <a:latin typeface="Arial" charset="0"/>
              </a:rPr>
              <a:t>m</a:t>
            </a:r>
            <a:endParaRPr lang="en-US" sz="1100" dirty="0">
              <a:solidFill>
                <a:srgbClr val="00CC00"/>
              </a:solidFill>
              <a:latin typeface="Arial" charset="0"/>
            </a:endParaRPr>
          </a:p>
        </p:txBody>
      </p:sp>
      <p:sp>
        <p:nvSpPr>
          <p:cNvPr id="94" name="TextBox 93"/>
          <p:cNvSpPr txBox="1"/>
          <p:nvPr/>
        </p:nvSpPr>
        <p:spPr>
          <a:xfrm>
            <a:off x="3018354" y="1774470"/>
            <a:ext cx="255198" cy="246221"/>
          </a:xfrm>
          <a:prstGeom prst="rect">
            <a:avLst/>
          </a:prstGeom>
          <a:noFill/>
        </p:spPr>
        <p:txBody>
          <a:bodyPr wrap="none">
            <a:spAutoFit/>
          </a:bodyPr>
          <a:lstStyle/>
          <a:p>
            <a:pPr>
              <a:defRPr/>
            </a:pPr>
            <a:r>
              <a:rPr lang="en-US" sz="1000" dirty="0">
                <a:solidFill>
                  <a:srgbClr val="FF0000"/>
                </a:solidFill>
              </a:rPr>
              <a:t>†</a:t>
            </a:r>
          </a:p>
        </p:txBody>
      </p:sp>
      <p:sp>
        <p:nvSpPr>
          <p:cNvPr id="95" name="Rectangle 94"/>
          <p:cNvSpPr/>
          <p:nvPr/>
        </p:nvSpPr>
        <p:spPr bwMode="auto">
          <a:xfrm>
            <a:off x="6709894" y="2224418"/>
            <a:ext cx="1508760" cy="708338"/>
          </a:xfrm>
          <a:prstGeom prst="rect">
            <a:avLst/>
          </a:prstGeom>
          <a:noFill/>
          <a:ln w="952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6" charset="0"/>
            </a:endParaRPr>
          </a:p>
        </p:txBody>
      </p:sp>
      <p:sp>
        <p:nvSpPr>
          <p:cNvPr id="96" name="Rectangle 95"/>
          <p:cNvSpPr/>
          <p:nvPr/>
        </p:nvSpPr>
        <p:spPr bwMode="auto">
          <a:xfrm>
            <a:off x="5110750" y="2222270"/>
            <a:ext cx="1508760" cy="708338"/>
          </a:xfrm>
          <a:prstGeom prst="rect">
            <a:avLst/>
          </a:prstGeom>
          <a:noFill/>
          <a:ln w="952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6" charset="0"/>
            </a:endParaRPr>
          </a:p>
        </p:txBody>
      </p:sp>
      <p:sp>
        <p:nvSpPr>
          <p:cNvPr id="97" name="Text Box 6064"/>
          <p:cNvSpPr txBox="1">
            <a:spLocks noChangeArrowheads="1"/>
          </p:cNvSpPr>
          <p:nvPr/>
        </p:nvSpPr>
        <p:spPr bwMode="auto">
          <a:xfrm>
            <a:off x="1726939" y="3964770"/>
            <a:ext cx="738792" cy="221599"/>
          </a:xfrm>
          <a:prstGeom prst="rect">
            <a:avLst/>
          </a:prstGeom>
          <a:noFill/>
          <a:ln w="9525" algn="ctr">
            <a:noFill/>
            <a:miter lim="800000"/>
            <a:headEnd/>
            <a:tailEnd/>
          </a:ln>
        </p:spPr>
        <p:txBody>
          <a:bodyPr wrap="none" lIns="45720" tIns="18288" rIns="45720" bIns="18288">
            <a:spAutoFit/>
          </a:bodyPr>
          <a:lstStyle/>
          <a:p>
            <a:r>
              <a:rPr lang="en-US" sz="1200" i="1" dirty="0">
                <a:solidFill>
                  <a:srgbClr val="000000"/>
                </a:solidFill>
                <a:latin typeface="Arial Narrow" pitchFamily="34" charset="0"/>
              </a:rPr>
              <a:t>AERONET</a:t>
            </a:r>
            <a:r>
              <a:rPr lang="en-US" sz="1200" dirty="0">
                <a:solidFill>
                  <a:srgbClr val="000000"/>
                </a:solidFill>
                <a:latin typeface="Arial Narrow" pitchFamily="34" charset="0"/>
              </a:rPr>
              <a:t>:</a:t>
            </a:r>
          </a:p>
        </p:txBody>
      </p:sp>
      <p:cxnSp>
        <p:nvCxnSpPr>
          <p:cNvPr id="101" name="Straight Connector 1045"/>
          <p:cNvCxnSpPr>
            <a:cxnSpLocks noChangeShapeType="1"/>
          </p:cNvCxnSpPr>
          <p:nvPr/>
        </p:nvCxnSpPr>
        <p:spPr bwMode="auto">
          <a:xfrm>
            <a:off x="2587805" y="4080855"/>
            <a:ext cx="91440" cy="1587"/>
          </a:xfrm>
          <a:prstGeom prst="line">
            <a:avLst/>
          </a:prstGeom>
          <a:noFill/>
          <a:ln w="9525" algn="ctr">
            <a:solidFill>
              <a:srgbClr val="969696"/>
            </a:solidFill>
            <a:prstDash val="sysDash"/>
            <a:round/>
            <a:headEnd/>
            <a:tailEnd/>
          </a:ln>
        </p:spPr>
      </p:cxnSp>
      <p:sp>
        <p:nvSpPr>
          <p:cNvPr id="102" name="TextBox 101"/>
          <p:cNvSpPr txBox="1"/>
          <p:nvPr/>
        </p:nvSpPr>
        <p:spPr bwMode="auto">
          <a:xfrm>
            <a:off x="2403965" y="3949145"/>
            <a:ext cx="273050" cy="276225"/>
          </a:xfrm>
          <a:prstGeom prst="rect">
            <a:avLst/>
          </a:prstGeom>
          <a:noFill/>
        </p:spPr>
        <p:txBody>
          <a:bodyPr wrap="none">
            <a:spAutoFit/>
          </a:bodyPr>
          <a:lstStyle/>
          <a:p>
            <a:pPr>
              <a:defRPr/>
            </a:pPr>
            <a:r>
              <a:rPr lang="en-US" sz="1200" b="1" dirty="0">
                <a:solidFill>
                  <a:schemeClr val="accent6">
                    <a:lumMod val="50000"/>
                  </a:schemeClr>
                </a:solidFill>
              </a:rPr>
              <a:t>+</a:t>
            </a:r>
          </a:p>
        </p:txBody>
      </p:sp>
      <p:sp>
        <p:nvSpPr>
          <p:cNvPr id="103" name="TextBox 102"/>
          <p:cNvSpPr txBox="1"/>
          <p:nvPr/>
        </p:nvSpPr>
        <p:spPr bwMode="auto">
          <a:xfrm>
            <a:off x="2592770" y="3949145"/>
            <a:ext cx="273050" cy="276225"/>
          </a:xfrm>
          <a:prstGeom prst="rect">
            <a:avLst/>
          </a:prstGeom>
          <a:noFill/>
        </p:spPr>
        <p:txBody>
          <a:bodyPr wrap="none">
            <a:spAutoFit/>
          </a:bodyPr>
          <a:lstStyle/>
          <a:p>
            <a:pPr>
              <a:defRPr/>
            </a:pPr>
            <a:r>
              <a:rPr lang="en-US" sz="1200" b="1" dirty="0">
                <a:solidFill>
                  <a:schemeClr val="accent6">
                    <a:lumMod val="50000"/>
                  </a:schemeClr>
                </a:solidFill>
              </a:rPr>
              <a:t>+</a:t>
            </a:r>
          </a:p>
        </p:txBody>
      </p:sp>
      <p:sp>
        <p:nvSpPr>
          <p:cNvPr id="104" name="TextBox 103"/>
          <p:cNvSpPr txBox="1"/>
          <p:nvPr/>
        </p:nvSpPr>
        <p:spPr bwMode="auto">
          <a:xfrm>
            <a:off x="2786338" y="3949145"/>
            <a:ext cx="273050" cy="276225"/>
          </a:xfrm>
          <a:prstGeom prst="rect">
            <a:avLst/>
          </a:prstGeom>
          <a:noFill/>
        </p:spPr>
        <p:txBody>
          <a:bodyPr wrap="none">
            <a:spAutoFit/>
          </a:bodyPr>
          <a:lstStyle/>
          <a:p>
            <a:pPr>
              <a:defRPr/>
            </a:pPr>
            <a:r>
              <a:rPr lang="en-US" sz="1200" b="1" dirty="0">
                <a:solidFill>
                  <a:schemeClr val="accent6">
                    <a:lumMod val="50000"/>
                  </a:schemeClr>
                </a:solidFill>
              </a:rPr>
              <a:t>+</a:t>
            </a:r>
          </a:p>
        </p:txBody>
      </p:sp>
      <p:sp>
        <p:nvSpPr>
          <p:cNvPr id="105" name="TextBox 104"/>
          <p:cNvSpPr txBox="1"/>
          <p:nvPr/>
        </p:nvSpPr>
        <p:spPr bwMode="auto">
          <a:xfrm>
            <a:off x="991226" y="3938860"/>
            <a:ext cx="273050" cy="276225"/>
          </a:xfrm>
          <a:prstGeom prst="rect">
            <a:avLst/>
          </a:prstGeom>
          <a:noFill/>
        </p:spPr>
        <p:txBody>
          <a:bodyPr wrap="none">
            <a:spAutoFit/>
          </a:bodyPr>
          <a:lstStyle/>
          <a:p>
            <a:pPr>
              <a:defRPr/>
            </a:pPr>
            <a:r>
              <a:rPr lang="en-US" sz="1200" b="1" dirty="0">
                <a:solidFill>
                  <a:schemeClr val="accent6">
                    <a:lumMod val="50000"/>
                  </a:schemeClr>
                </a:solidFill>
              </a:rPr>
              <a:t>+</a:t>
            </a:r>
          </a:p>
        </p:txBody>
      </p:sp>
      <p:sp>
        <p:nvSpPr>
          <p:cNvPr id="106" name="TextBox 105"/>
          <p:cNvSpPr txBox="1"/>
          <p:nvPr/>
        </p:nvSpPr>
        <p:spPr bwMode="auto">
          <a:xfrm>
            <a:off x="1098746" y="4181018"/>
            <a:ext cx="273050" cy="276225"/>
          </a:xfrm>
          <a:prstGeom prst="rect">
            <a:avLst/>
          </a:prstGeom>
          <a:noFill/>
        </p:spPr>
        <p:txBody>
          <a:bodyPr wrap="none">
            <a:spAutoFit/>
          </a:bodyPr>
          <a:lstStyle/>
          <a:p>
            <a:pPr>
              <a:defRPr/>
            </a:pPr>
            <a:r>
              <a:rPr lang="en-US" sz="1200" b="1" dirty="0">
                <a:solidFill>
                  <a:schemeClr val="accent6">
                    <a:lumMod val="50000"/>
                  </a:schemeClr>
                </a:solidFill>
              </a:rPr>
              <a:t>+</a:t>
            </a:r>
          </a:p>
        </p:txBody>
      </p:sp>
      <p:sp>
        <p:nvSpPr>
          <p:cNvPr id="107" name="TextBox 106"/>
          <p:cNvSpPr txBox="1"/>
          <p:nvPr/>
        </p:nvSpPr>
        <p:spPr bwMode="auto">
          <a:xfrm>
            <a:off x="1239926" y="4484888"/>
            <a:ext cx="273050" cy="276225"/>
          </a:xfrm>
          <a:prstGeom prst="rect">
            <a:avLst/>
          </a:prstGeom>
          <a:noFill/>
        </p:spPr>
        <p:txBody>
          <a:bodyPr wrap="none">
            <a:spAutoFit/>
          </a:bodyPr>
          <a:lstStyle/>
          <a:p>
            <a:pPr>
              <a:defRPr/>
            </a:pPr>
            <a:r>
              <a:rPr lang="en-US" sz="1200" b="1" dirty="0">
                <a:solidFill>
                  <a:schemeClr val="accent6">
                    <a:lumMod val="50000"/>
                  </a:schemeClr>
                </a:solidFill>
              </a:rPr>
              <a:t>+</a:t>
            </a:r>
          </a:p>
        </p:txBody>
      </p:sp>
      <p:sp>
        <p:nvSpPr>
          <p:cNvPr id="108" name="TextBox 107"/>
          <p:cNvSpPr txBox="1"/>
          <p:nvPr/>
        </p:nvSpPr>
        <p:spPr bwMode="auto">
          <a:xfrm>
            <a:off x="1375496" y="4721438"/>
            <a:ext cx="273050" cy="276225"/>
          </a:xfrm>
          <a:prstGeom prst="rect">
            <a:avLst/>
          </a:prstGeom>
          <a:noFill/>
        </p:spPr>
        <p:txBody>
          <a:bodyPr wrap="none">
            <a:spAutoFit/>
          </a:bodyPr>
          <a:lstStyle/>
          <a:p>
            <a:pPr>
              <a:defRPr/>
            </a:pPr>
            <a:r>
              <a:rPr lang="en-US" sz="1200" b="1" dirty="0">
                <a:solidFill>
                  <a:schemeClr val="accent6">
                    <a:lumMod val="50000"/>
                  </a:schemeClr>
                </a:solidFill>
              </a:rPr>
              <a:t>+</a:t>
            </a:r>
          </a:p>
        </p:txBody>
      </p:sp>
      <p:sp>
        <p:nvSpPr>
          <p:cNvPr id="109" name="TextBox 108"/>
          <p:cNvSpPr txBox="1"/>
          <p:nvPr/>
        </p:nvSpPr>
        <p:spPr bwMode="auto">
          <a:xfrm>
            <a:off x="1505456" y="4929938"/>
            <a:ext cx="273050" cy="276225"/>
          </a:xfrm>
          <a:prstGeom prst="rect">
            <a:avLst/>
          </a:prstGeom>
          <a:noFill/>
        </p:spPr>
        <p:txBody>
          <a:bodyPr wrap="none">
            <a:spAutoFit/>
          </a:bodyPr>
          <a:lstStyle/>
          <a:p>
            <a:pPr>
              <a:defRPr/>
            </a:pPr>
            <a:r>
              <a:rPr lang="en-US" sz="1200" b="1" dirty="0">
                <a:solidFill>
                  <a:schemeClr val="accent6">
                    <a:lumMod val="50000"/>
                  </a:schemeClr>
                </a:solidFill>
              </a:rPr>
              <a:t>+</a:t>
            </a:r>
          </a:p>
        </p:txBody>
      </p:sp>
      <p:sp>
        <p:nvSpPr>
          <p:cNvPr id="110" name="TextBox 109"/>
          <p:cNvSpPr txBox="1"/>
          <p:nvPr/>
        </p:nvSpPr>
        <p:spPr bwMode="auto">
          <a:xfrm>
            <a:off x="1641026" y="5099168"/>
            <a:ext cx="273050" cy="276225"/>
          </a:xfrm>
          <a:prstGeom prst="rect">
            <a:avLst/>
          </a:prstGeom>
          <a:noFill/>
        </p:spPr>
        <p:txBody>
          <a:bodyPr wrap="none">
            <a:spAutoFit/>
          </a:bodyPr>
          <a:lstStyle/>
          <a:p>
            <a:pPr>
              <a:defRPr/>
            </a:pPr>
            <a:r>
              <a:rPr lang="en-US" sz="1200" b="1" dirty="0">
                <a:solidFill>
                  <a:schemeClr val="accent6">
                    <a:lumMod val="50000"/>
                  </a:schemeClr>
                </a:solidFill>
              </a:rPr>
              <a:t>+</a:t>
            </a:r>
          </a:p>
        </p:txBody>
      </p:sp>
      <p:sp>
        <p:nvSpPr>
          <p:cNvPr id="111" name="TextBox 110"/>
          <p:cNvSpPr txBox="1"/>
          <p:nvPr/>
        </p:nvSpPr>
        <p:spPr bwMode="auto">
          <a:xfrm>
            <a:off x="1765376" y="5245958"/>
            <a:ext cx="273050" cy="276225"/>
          </a:xfrm>
          <a:prstGeom prst="rect">
            <a:avLst/>
          </a:prstGeom>
          <a:noFill/>
        </p:spPr>
        <p:txBody>
          <a:bodyPr wrap="none">
            <a:spAutoFit/>
          </a:bodyPr>
          <a:lstStyle/>
          <a:p>
            <a:pPr>
              <a:defRPr/>
            </a:pPr>
            <a:r>
              <a:rPr lang="en-US" sz="1200" b="1" dirty="0">
                <a:solidFill>
                  <a:schemeClr val="accent6">
                    <a:lumMod val="50000"/>
                  </a:schemeClr>
                </a:solidFill>
              </a:rPr>
              <a:t>+</a:t>
            </a:r>
          </a:p>
        </p:txBody>
      </p:sp>
      <p:sp>
        <p:nvSpPr>
          <p:cNvPr id="112" name="TextBox 111"/>
          <p:cNvSpPr txBox="1"/>
          <p:nvPr/>
        </p:nvSpPr>
        <p:spPr bwMode="auto">
          <a:xfrm>
            <a:off x="1900946" y="5381528"/>
            <a:ext cx="273050" cy="276225"/>
          </a:xfrm>
          <a:prstGeom prst="rect">
            <a:avLst/>
          </a:prstGeom>
          <a:noFill/>
        </p:spPr>
        <p:txBody>
          <a:bodyPr wrap="none">
            <a:spAutoFit/>
          </a:bodyPr>
          <a:lstStyle/>
          <a:p>
            <a:pPr>
              <a:defRPr/>
            </a:pPr>
            <a:r>
              <a:rPr lang="en-US" sz="1200" b="1" dirty="0">
                <a:solidFill>
                  <a:schemeClr val="accent6">
                    <a:lumMod val="50000"/>
                  </a:schemeClr>
                </a:solidFill>
              </a:rPr>
              <a:t>+</a:t>
            </a:r>
          </a:p>
        </p:txBody>
      </p:sp>
      <p:sp>
        <p:nvSpPr>
          <p:cNvPr id="113" name="TextBox 112"/>
          <p:cNvSpPr txBox="1"/>
          <p:nvPr/>
        </p:nvSpPr>
        <p:spPr bwMode="auto">
          <a:xfrm>
            <a:off x="2171156" y="5618078"/>
            <a:ext cx="273050" cy="276225"/>
          </a:xfrm>
          <a:prstGeom prst="rect">
            <a:avLst/>
          </a:prstGeom>
          <a:noFill/>
        </p:spPr>
        <p:txBody>
          <a:bodyPr wrap="none">
            <a:spAutoFit/>
          </a:bodyPr>
          <a:lstStyle/>
          <a:p>
            <a:pPr>
              <a:defRPr/>
            </a:pPr>
            <a:r>
              <a:rPr lang="en-US" sz="1200" b="1" dirty="0">
                <a:solidFill>
                  <a:schemeClr val="accent6">
                    <a:lumMod val="50000"/>
                  </a:schemeClr>
                </a:solidFill>
              </a:rPr>
              <a:t>+</a:t>
            </a:r>
          </a:p>
        </p:txBody>
      </p:sp>
      <p:sp>
        <p:nvSpPr>
          <p:cNvPr id="114" name="TextBox 113"/>
          <p:cNvSpPr txBox="1"/>
          <p:nvPr/>
        </p:nvSpPr>
        <p:spPr bwMode="auto">
          <a:xfrm>
            <a:off x="2435756" y="5815358"/>
            <a:ext cx="273050" cy="276225"/>
          </a:xfrm>
          <a:prstGeom prst="rect">
            <a:avLst/>
          </a:prstGeom>
          <a:noFill/>
        </p:spPr>
        <p:txBody>
          <a:bodyPr wrap="none">
            <a:spAutoFit/>
          </a:bodyPr>
          <a:lstStyle/>
          <a:p>
            <a:pPr>
              <a:defRPr/>
            </a:pPr>
            <a:r>
              <a:rPr lang="en-US" sz="1200" b="1" dirty="0">
                <a:solidFill>
                  <a:schemeClr val="accent6">
                    <a:lumMod val="50000"/>
                  </a:schemeClr>
                </a:solidFill>
              </a:rPr>
              <a:t>+</a:t>
            </a:r>
          </a:p>
        </p:txBody>
      </p:sp>
      <p:sp>
        <p:nvSpPr>
          <p:cNvPr id="115" name="TextBox 114"/>
          <p:cNvSpPr txBox="1"/>
          <p:nvPr/>
        </p:nvSpPr>
        <p:spPr bwMode="auto">
          <a:xfrm>
            <a:off x="2705966" y="5984588"/>
            <a:ext cx="273050" cy="276225"/>
          </a:xfrm>
          <a:prstGeom prst="rect">
            <a:avLst/>
          </a:prstGeom>
          <a:noFill/>
        </p:spPr>
        <p:txBody>
          <a:bodyPr wrap="none">
            <a:spAutoFit/>
          </a:bodyPr>
          <a:lstStyle/>
          <a:p>
            <a:pPr>
              <a:defRPr/>
            </a:pPr>
            <a:r>
              <a:rPr lang="en-US" sz="1200" b="1" dirty="0">
                <a:solidFill>
                  <a:schemeClr val="accent6">
                    <a:lumMod val="50000"/>
                  </a:schemeClr>
                </a:solidFill>
              </a:rPr>
              <a:t>+</a:t>
            </a:r>
          </a:p>
        </p:txBody>
      </p:sp>
      <p:cxnSp>
        <p:nvCxnSpPr>
          <p:cNvPr id="116" name="Straight Connector 1045"/>
          <p:cNvCxnSpPr>
            <a:cxnSpLocks noChangeShapeType="1"/>
          </p:cNvCxnSpPr>
          <p:nvPr/>
        </p:nvCxnSpPr>
        <p:spPr bwMode="auto">
          <a:xfrm>
            <a:off x="2779475" y="4081785"/>
            <a:ext cx="91440" cy="1587"/>
          </a:xfrm>
          <a:prstGeom prst="line">
            <a:avLst/>
          </a:prstGeom>
          <a:noFill/>
          <a:ln w="9525" algn="ctr">
            <a:solidFill>
              <a:srgbClr val="969696"/>
            </a:solidFill>
            <a:prstDash val="sysDash"/>
            <a:round/>
            <a:headEnd/>
            <a:tailEnd/>
          </a:ln>
        </p:spPr>
      </p:cxnSp>
      <p:sp>
        <p:nvSpPr>
          <p:cNvPr id="118" name="TextBox 117"/>
          <p:cNvSpPr txBox="1"/>
          <p:nvPr/>
        </p:nvSpPr>
        <p:spPr bwMode="auto">
          <a:xfrm>
            <a:off x="3854995" y="3702945"/>
            <a:ext cx="963726" cy="276999"/>
          </a:xfrm>
          <a:prstGeom prst="rect">
            <a:avLst/>
          </a:prstGeom>
          <a:noFill/>
        </p:spPr>
        <p:txBody>
          <a:bodyPr wrap="none">
            <a:spAutoFit/>
          </a:bodyPr>
          <a:lstStyle/>
          <a:p>
            <a:pPr>
              <a:defRPr/>
            </a:pPr>
            <a:r>
              <a:rPr lang="en-US" sz="1200" dirty="0" smtClean="0">
                <a:latin typeface="Symbol" pitchFamily="18" charset="2"/>
              </a:rPr>
              <a:t>l </a:t>
            </a:r>
            <a:r>
              <a:rPr lang="en-US" sz="1200" dirty="0" smtClean="0">
                <a:latin typeface="Arial Narrow" pitchFamily="34" charset="0"/>
              </a:rPr>
              <a:t>= 0.865 </a:t>
            </a:r>
            <a:r>
              <a:rPr lang="en-US" sz="1200" dirty="0" smtClean="0">
                <a:latin typeface="Symbol" pitchFamily="18" charset="2"/>
              </a:rPr>
              <a:t>m</a:t>
            </a:r>
            <a:r>
              <a:rPr lang="en-US" sz="1200" dirty="0" smtClean="0">
                <a:latin typeface="Arial Narrow" pitchFamily="34" charset="0"/>
              </a:rPr>
              <a:t>m</a:t>
            </a:r>
            <a:endParaRPr lang="en-US" sz="1200" dirty="0">
              <a:latin typeface="Arial Narrow" pitchFamily="34" charset="0"/>
            </a:endParaRPr>
          </a:p>
        </p:txBody>
      </p:sp>
      <p:sp>
        <p:nvSpPr>
          <p:cNvPr id="117" name="Title 1"/>
          <p:cNvSpPr>
            <a:spLocks noGrp="1"/>
          </p:cNvSpPr>
          <p:nvPr>
            <p:ph type="title"/>
          </p:nvPr>
        </p:nvSpPr>
        <p:spPr>
          <a:xfrm>
            <a:off x="457200" y="0"/>
            <a:ext cx="8229600" cy="952500"/>
          </a:xfrm>
        </p:spPr>
        <p:txBody>
          <a:bodyPr/>
          <a:lstStyle/>
          <a:p>
            <a:r>
              <a:rPr lang="en-US" dirty="0" smtClean="0">
                <a:solidFill>
                  <a:schemeClr val="tx1"/>
                </a:solidFill>
              </a:rPr>
              <a:t>Aerosols</a:t>
            </a:r>
            <a:endParaRPr lang="en-US" dirty="0">
              <a:solidFill>
                <a:schemeClr val="tx1"/>
              </a:solidFill>
            </a:endParaRPr>
          </a:p>
        </p:txBody>
      </p:sp>
      <p:sp>
        <p:nvSpPr>
          <p:cNvPr id="121" name="Content Placeholder 2"/>
          <p:cNvSpPr>
            <a:spLocks noGrp="1"/>
          </p:cNvSpPr>
          <p:nvPr>
            <p:ph idx="1"/>
          </p:nvPr>
        </p:nvSpPr>
        <p:spPr>
          <a:xfrm>
            <a:off x="457200" y="984428"/>
            <a:ext cx="8229600" cy="682832"/>
          </a:xfrm>
        </p:spPr>
        <p:txBody>
          <a:bodyPr/>
          <a:lstStyle/>
          <a:p>
            <a:pPr>
              <a:buNone/>
            </a:pPr>
            <a:r>
              <a:rPr lang="en-US" dirty="0" smtClean="0">
                <a:solidFill>
                  <a:srgbClr val="0000FF"/>
                </a:solidFill>
              </a:rPr>
              <a:t>Over ocean</a:t>
            </a:r>
          </a:p>
          <a:p>
            <a:pPr>
              <a:spcBef>
                <a:spcPts val="600"/>
              </a:spcBef>
            </a:pPr>
            <a:r>
              <a:rPr lang="en-US" dirty="0" smtClean="0">
                <a:solidFill>
                  <a:srgbClr val="0000FF"/>
                </a:solidFill>
              </a:rPr>
              <a:t>CLAMS field experiment</a:t>
            </a:r>
            <a:endParaRPr lang="en-US"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 name="Rectangle 105"/>
          <p:cNvSpPr/>
          <p:nvPr/>
        </p:nvSpPr>
        <p:spPr bwMode="auto">
          <a:xfrm>
            <a:off x="8205908" y="2712738"/>
            <a:ext cx="685800" cy="274320"/>
          </a:xfrm>
          <a:prstGeom prst="rect">
            <a:avLst/>
          </a:prstGeom>
          <a:solidFill>
            <a:srgbClr val="FFFF99"/>
          </a:solidFill>
          <a:ln w="9525" cap="flat" cmpd="sng" algn="ctr">
            <a:solidFill>
              <a:srgbClr val="FF0000"/>
            </a:solidFill>
            <a:prstDash val="solid"/>
            <a:round/>
            <a:headEnd type="none" w="med" len="med"/>
            <a:tailEnd type="none" w="med" len="med"/>
          </a:ln>
          <a:effectLst/>
        </p:spPr>
        <p:txBody>
          <a:bodyPr>
            <a:spAutoFit/>
          </a:bodyPr>
          <a:lstStyle/>
          <a:p>
            <a:pPr>
              <a:defRPr/>
            </a:pPr>
            <a:endParaRPr lang="en-US"/>
          </a:p>
        </p:txBody>
      </p:sp>
      <p:sp>
        <p:nvSpPr>
          <p:cNvPr id="105" name="Rectangle 104"/>
          <p:cNvSpPr/>
          <p:nvPr/>
        </p:nvSpPr>
        <p:spPr bwMode="auto">
          <a:xfrm>
            <a:off x="5938535" y="2702007"/>
            <a:ext cx="685800" cy="274320"/>
          </a:xfrm>
          <a:prstGeom prst="rect">
            <a:avLst/>
          </a:prstGeom>
          <a:solidFill>
            <a:srgbClr val="FFFF99"/>
          </a:solidFill>
          <a:ln w="9525" cap="flat" cmpd="sng" algn="ctr">
            <a:solidFill>
              <a:srgbClr val="FF0000"/>
            </a:solidFill>
            <a:prstDash val="solid"/>
            <a:round/>
            <a:headEnd type="none" w="med" len="med"/>
            <a:tailEnd type="none" w="med" len="med"/>
          </a:ln>
          <a:effectLst/>
        </p:spPr>
        <p:txBody>
          <a:bodyPr>
            <a:spAutoFit/>
          </a:bodyPr>
          <a:lstStyle/>
          <a:p>
            <a:pPr>
              <a:defRPr/>
            </a:pPr>
            <a:endParaRPr lang="en-US"/>
          </a:p>
        </p:txBody>
      </p:sp>
      <p:sp>
        <p:nvSpPr>
          <p:cNvPr id="104" name="Rectangle 103"/>
          <p:cNvSpPr/>
          <p:nvPr/>
        </p:nvSpPr>
        <p:spPr bwMode="auto">
          <a:xfrm>
            <a:off x="3671162" y="2704155"/>
            <a:ext cx="640080" cy="274320"/>
          </a:xfrm>
          <a:prstGeom prst="rect">
            <a:avLst/>
          </a:prstGeom>
          <a:solidFill>
            <a:srgbClr val="FFFF99"/>
          </a:solidFill>
          <a:ln w="9525" cap="flat" cmpd="sng" algn="ctr">
            <a:solidFill>
              <a:srgbClr val="FF0000"/>
            </a:solidFill>
            <a:prstDash val="solid"/>
            <a:round/>
            <a:headEnd type="none" w="med" len="med"/>
            <a:tailEnd type="none" w="med" len="med"/>
          </a:ln>
          <a:effectLst/>
        </p:spPr>
        <p:txBody>
          <a:bodyPr>
            <a:spAutoFit/>
          </a:bodyPr>
          <a:lstStyle/>
          <a:p>
            <a:pPr>
              <a:defRPr/>
            </a:pPr>
            <a:endParaRPr lang="en-US"/>
          </a:p>
        </p:txBody>
      </p:sp>
      <p:sp>
        <p:nvSpPr>
          <p:cNvPr id="103" name="Rectangle 102"/>
          <p:cNvSpPr/>
          <p:nvPr/>
        </p:nvSpPr>
        <p:spPr bwMode="auto">
          <a:xfrm>
            <a:off x="2394539" y="2242659"/>
            <a:ext cx="640080" cy="274320"/>
          </a:xfrm>
          <a:prstGeom prst="rect">
            <a:avLst/>
          </a:prstGeom>
          <a:solidFill>
            <a:srgbClr val="CCFFFF"/>
          </a:solidFill>
          <a:ln w="9525" cap="flat" cmpd="sng" algn="ctr">
            <a:solidFill>
              <a:srgbClr val="FF0000"/>
            </a:solidFill>
            <a:prstDash val="solid"/>
            <a:round/>
            <a:headEnd type="none" w="med" len="med"/>
            <a:tailEnd type="none" w="med" len="med"/>
          </a:ln>
          <a:effectLst/>
        </p:spPr>
        <p:txBody>
          <a:bodyPr>
            <a:spAutoFit/>
          </a:bodyPr>
          <a:lstStyle/>
          <a:p>
            <a:pPr>
              <a:defRPr/>
            </a:pPr>
            <a:endParaRPr lang="en-US"/>
          </a:p>
        </p:txBody>
      </p:sp>
      <p:sp>
        <p:nvSpPr>
          <p:cNvPr id="102" name="Rectangle 101"/>
          <p:cNvSpPr/>
          <p:nvPr/>
        </p:nvSpPr>
        <p:spPr bwMode="auto">
          <a:xfrm>
            <a:off x="6804659" y="2244807"/>
            <a:ext cx="704088" cy="274320"/>
          </a:xfrm>
          <a:prstGeom prst="rect">
            <a:avLst/>
          </a:prstGeom>
          <a:solidFill>
            <a:srgbClr val="CCFFFF"/>
          </a:solidFill>
          <a:ln w="9525" cap="flat" cmpd="sng" algn="ctr">
            <a:solidFill>
              <a:srgbClr val="FF0000"/>
            </a:solidFill>
            <a:prstDash val="solid"/>
            <a:round/>
            <a:headEnd type="none" w="med" len="med"/>
            <a:tailEnd type="none" w="med" len="med"/>
          </a:ln>
          <a:effectLst/>
        </p:spPr>
        <p:txBody>
          <a:bodyPr>
            <a:spAutoFit/>
          </a:bodyPr>
          <a:lstStyle/>
          <a:p>
            <a:pPr>
              <a:defRPr/>
            </a:pPr>
            <a:endParaRPr lang="en-US"/>
          </a:p>
        </p:txBody>
      </p:sp>
      <p:sp>
        <p:nvSpPr>
          <p:cNvPr id="99" name="Rectangle 98"/>
          <p:cNvSpPr/>
          <p:nvPr/>
        </p:nvSpPr>
        <p:spPr bwMode="auto">
          <a:xfrm>
            <a:off x="4537286" y="2246955"/>
            <a:ext cx="704088" cy="274320"/>
          </a:xfrm>
          <a:prstGeom prst="rect">
            <a:avLst/>
          </a:prstGeom>
          <a:solidFill>
            <a:srgbClr val="CCFFFF"/>
          </a:solidFill>
          <a:ln w="9525" cap="flat" cmpd="sng" algn="ctr">
            <a:solidFill>
              <a:srgbClr val="FF0000"/>
            </a:solidFill>
            <a:prstDash val="solid"/>
            <a:round/>
            <a:headEnd type="none" w="med" len="med"/>
            <a:tailEnd type="none" w="med" len="med"/>
          </a:ln>
          <a:effectLst/>
        </p:spPr>
        <p:txBody>
          <a:bodyPr>
            <a:spAutoFit/>
          </a:bodyPr>
          <a:lstStyle/>
          <a:p>
            <a:pPr>
              <a:defRPr/>
            </a:pPr>
            <a:endParaRPr lang="en-US"/>
          </a:p>
        </p:txBody>
      </p:sp>
      <p:cxnSp>
        <p:nvCxnSpPr>
          <p:cNvPr id="9" name="Straight Connector 971"/>
          <p:cNvCxnSpPr>
            <a:cxnSpLocks noChangeShapeType="1"/>
          </p:cNvCxnSpPr>
          <p:nvPr/>
        </p:nvCxnSpPr>
        <p:spPr bwMode="auto">
          <a:xfrm flipV="1">
            <a:off x="1109663" y="1816408"/>
            <a:ext cx="7680325" cy="0"/>
          </a:xfrm>
          <a:prstGeom prst="line">
            <a:avLst/>
          </a:prstGeom>
          <a:noFill/>
          <a:ln w="12700" algn="ctr">
            <a:solidFill>
              <a:srgbClr val="C0C0C0"/>
            </a:solidFill>
            <a:round/>
            <a:headEnd/>
            <a:tailEnd/>
          </a:ln>
        </p:spPr>
      </p:cxnSp>
      <p:cxnSp>
        <p:nvCxnSpPr>
          <p:cNvPr id="10" name="Straight Connector 1029"/>
          <p:cNvCxnSpPr>
            <a:cxnSpLocks noChangeShapeType="1"/>
          </p:cNvCxnSpPr>
          <p:nvPr/>
        </p:nvCxnSpPr>
        <p:spPr bwMode="auto">
          <a:xfrm flipV="1">
            <a:off x="1117600" y="2160896"/>
            <a:ext cx="7681913" cy="0"/>
          </a:xfrm>
          <a:prstGeom prst="line">
            <a:avLst/>
          </a:prstGeom>
          <a:noFill/>
          <a:ln w="12700" algn="ctr">
            <a:solidFill>
              <a:srgbClr val="C0C0C0"/>
            </a:solidFill>
            <a:round/>
            <a:headEnd/>
            <a:tailEnd/>
          </a:ln>
        </p:spPr>
      </p:cxnSp>
      <p:cxnSp>
        <p:nvCxnSpPr>
          <p:cNvPr id="11" name="Straight Connector 1030"/>
          <p:cNvCxnSpPr>
            <a:cxnSpLocks noChangeShapeType="1"/>
          </p:cNvCxnSpPr>
          <p:nvPr/>
        </p:nvCxnSpPr>
        <p:spPr bwMode="auto">
          <a:xfrm flipV="1">
            <a:off x="1116013" y="2606983"/>
            <a:ext cx="7681912" cy="0"/>
          </a:xfrm>
          <a:prstGeom prst="line">
            <a:avLst/>
          </a:prstGeom>
          <a:noFill/>
          <a:ln w="12700" algn="ctr">
            <a:solidFill>
              <a:srgbClr val="C0C0C0"/>
            </a:solidFill>
            <a:prstDash val="sysDash"/>
            <a:round/>
            <a:headEnd/>
            <a:tailEnd/>
          </a:ln>
        </p:spPr>
      </p:cxnSp>
      <p:sp>
        <p:nvSpPr>
          <p:cNvPr id="12" name="TextBox 11"/>
          <p:cNvSpPr txBox="1"/>
          <p:nvPr/>
        </p:nvSpPr>
        <p:spPr bwMode="auto">
          <a:xfrm>
            <a:off x="1057549" y="2681954"/>
            <a:ext cx="1409360" cy="292388"/>
          </a:xfrm>
          <a:prstGeom prst="rect">
            <a:avLst/>
          </a:prstGeom>
          <a:noFill/>
        </p:spPr>
        <p:txBody>
          <a:bodyPr wrap="none">
            <a:spAutoFit/>
          </a:bodyPr>
          <a:lstStyle/>
          <a:p>
            <a:pPr algn="l">
              <a:defRPr/>
            </a:pPr>
            <a:r>
              <a:rPr lang="en-US" sz="1300" i="1" dirty="0" smtClean="0">
                <a:latin typeface="+mj-lt"/>
              </a:rPr>
              <a:t>MODIS</a:t>
            </a:r>
            <a:r>
              <a:rPr lang="en-US" sz="1300" dirty="0" smtClean="0">
                <a:latin typeface="+mj-lt"/>
              </a:rPr>
              <a:t> aerosols</a:t>
            </a:r>
            <a:endParaRPr lang="en-US" sz="1300" i="1" dirty="0">
              <a:latin typeface="+mj-lt"/>
            </a:endParaRPr>
          </a:p>
        </p:txBody>
      </p:sp>
      <p:cxnSp>
        <p:nvCxnSpPr>
          <p:cNvPr id="13" name="Straight Connector 1030"/>
          <p:cNvCxnSpPr>
            <a:cxnSpLocks noChangeShapeType="1"/>
          </p:cNvCxnSpPr>
          <p:nvPr/>
        </p:nvCxnSpPr>
        <p:spPr bwMode="auto">
          <a:xfrm flipV="1">
            <a:off x="1125538" y="3024496"/>
            <a:ext cx="7681912" cy="0"/>
          </a:xfrm>
          <a:prstGeom prst="line">
            <a:avLst/>
          </a:prstGeom>
          <a:noFill/>
          <a:ln w="12700" algn="ctr">
            <a:solidFill>
              <a:srgbClr val="C0C0C0"/>
            </a:solidFill>
            <a:round/>
            <a:headEnd/>
            <a:tailEnd/>
          </a:ln>
        </p:spPr>
      </p:cxnSp>
      <p:sp>
        <p:nvSpPr>
          <p:cNvPr id="14" name="TextBox 13"/>
          <p:cNvSpPr txBox="1"/>
          <p:nvPr/>
        </p:nvSpPr>
        <p:spPr bwMode="auto">
          <a:xfrm>
            <a:off x="3147546" y="1853100"/>
            <a:ext cx="350838" cy="292100"/>
          </a:xfrm>
          <a:prstGeom prst="rect">
            <a:avLst/>
          </a:prstGeom>
          <a:noFill/>
        </p:spPr>
        <p:txBody>
          <a:bodyPr wrap="none">
            <a:spAutoFit/>
          </a:bodyPr>
          <a:lstStyle/>
          <a:p>
            <a:pPr>
              <a:defRPr/>
            </a:pPr>
            <a:r>
              <a:rPr lang="en-US" sz="1300" i="1" dirty="0">
                <a:latin typeface="+mj-lt"/>
              </a:rPr>
              <a:t>r</a:t>
            </a:r>
            <a:r>
              <a:rPr lang="en-US" sz="1300" i="1" baseline="-25000" dirty="0">
                <a:latin typeface="+mj-lt"/>
              </a:rPr>
              <a:t>e</a:t>
            </a:r>
            <a:r>
              <a:rPr lang="en-US" sz="1300" dirty="0">
                <a:latin typeface="+mj-lt"/>
              </a:rPr>
              <a:t> </a:t>
            </a:r>
          </a:p>
        </p:txBody>
      </p:sp>
      <p:sp>
        <p:nvSpPr>
          <p:cNvPr id="17" name="TextBox 16"/>
          <p:cNvSpPr txBox="1"/>
          <p:nvPr/>
        </p:nvSpPr>
        <p:spPr bwMode="auto">
          <a:xfrm>
            <a:off x="4933783" y="1854687"/>
            <a:ext cx="1165704" cy="307777"/>
          </a:xfrm>
          <a:prstGeom prst="rect">
            <a:avLst/>
          </a:prstGeom>
          <a:noFill/>
        </p:spPr>
        <p:txBody>
          <a:bodyPr wrap="none">
            <a:spAutoFit/>
          </a:bodyPr>
          <a:lstStyle/>
          <a:p>
            <a:pPr algn="l">
              <a:defRPr/>
            </a:pPr>
            <a:r>
              <a:rPr lang="en-US" sz="1400" dirty="0" smtClean="0">
                <a:latin typeface="Symbol" pitchFamily="18" charset="2"/>
              </a:rPr>
              <a:t>t</a:t>
            </a:r>
            <a:r>
              <a:rPr lang="en-US" sz="1300" dirty="0" smtClean="0">
                <a:latin typeface="+mj-lt"/>
              </a:rPr>
              <a:t>(</a:t>
            </a:r>
            <a:r>
              <a:rPr lang="en-US" sz="1400" dirty="0" smtClean="0">
                <a:latin typeface="Symbol" pitchFamily="18" charset="2"/>
              </a:rPr>
              <a:t>l </a:t>
            </a:r>
            <a:r>
              <a:rPr lang="en-US" sz="1300" dirty="0" smtClean="0">
                <a:latin typeface="+mj-lt"/>
              </a:rPr>
              <a:t>≈ 1.6 </a:t>
            </a:r>
            <a:r>
              <a:rPr lang="en-US" sz="1300" dirty="0">
                <a:latin typeface="Symbol" pitchFamily="18" charset="2"/>
              </a:rPr>
              <a:t>m</a:t>
            </a:r>
            <a:r>
              <a:rPr lang="en-US" sz="1300" dirty="0">
                <a:latin typeface="+mj-lt"/>
              </a:rPr>
              <a:t>m)</a:t>
            </a:r>
          </a:p>
        </p:txBody>
      </p:sp>
      <p:sp>
        <p:nvSpPr>
          <p:cNvPr id="18" name="TextBox 17"/>
          <p:cNvSpPr txBox="1"/>
          <p:nvPr/>
        </p:nvSpPr>
        <p:spPr bwMode="auto">
          <a:xfrm>
            <a:off x="4456647" y="2261087"/>
            <a:ext cx="2264210" cy="292388"/>
          </a:xfrm>
          <a:prstGeom prst="rect">
            <a:avLst/>
          </a:prstGeom>
          <a:noFill/>
        </p:spPr>
        <p:txBody>
          <a:bodyPr wrap="none">
            <a:spAutoFit/>
          </a:bodyPr>
          <a:lstStyle/>
          <a:p>
            <a:pPr>
              <a:defRPr/>
            </a:pPr>
            <a:r>
              <a:rPr lang="en-US" sz="1300" dirty="0" smtClean="0">
                <a:latin typeface="Arial" pitchFamily="34" charset="0"/>
                <a:cs typeface="Arial" pitchFamily="34" charset="0"/>
              </a:rPr>
              <a:t>.016</a:t>
            </a:r>
            <a:r>
              <a:rPr lang="en-US" sz="1300" dirty="0" smtClean="0">
                <a:solidFill>
                  <a:srgbClr val="00CC00"/>
                </a:solidFill>
                <a:latin typeface="Arial" pitchFamily="34" charset="0"/>
                <a:cs typeface="Arial" pitchFamily="34" charset="0"/>
              </a:rPr>
              <a:t>(C1)</a:t>
            </a:r>
            <a:r>
              <a:rPr lang="en-US" sz="1300" dirty="0" smtClean="0">
                <a:latin typeface="Arial" pitchFamily="34" charset="0"/>
                <a:cs typeface="Arial" pitchFamily="34" charset="0"/>
              </a:rPr>
              <a:t>  .013</a:t>
            </a:r>
            <a:r>
              <a:rPr lang="en-US" sz="1300" dirty="0" smtClean="0">
                <a:solidFill>
                  <a:srgbClr val="00CC00"/>
                </a:solidFill>
                <a:latin typeface="Arial" pitchFamily="34" charset="0"/>
                <a:cs typeface="Arial" pitchFamily="34" charset="0"/>
              </a:rPr>
              <a:t>(C2)</a:t>
            </a:r>
            <a:r>
              <a:rPr lang="en-US" sz="1300" dirty="0" smtClean="0">
                <a:latin typeface="Arial" pitchFamily="34" charset="0"/>
                <a:cs typeface="Arial" pitchFamily="34" charset="0"/>
              </a:rPr>
              <a:t> .011</a:t>
            </a:r>
            <a:r>
              <a:rPr lang="en-US" sz="1300" dirty="0" smtClean="0">
                <a:solidFill>
                  <a:srgbClr val="00CC00"/>
                </a:solidFill>
                <a:latin typeface="Arial" pitchFamily="34" charset="0"/>
                <a:cs typeface="Arial" pitchFamily="34" charset="0"/>
              </a:rPr>
              <a:t>(C3)</a:t>
            </a:r>
            <a:endParaRPr lang="en-US" sz="1300" i="1" dirty="0">
              <a:solidFill>
                <a:srgbClr val="00CC00"/>
              </a:solidFill>
              <a:latin typeface="Arial" pitchFamily="34" charset="0"/>
              <a:cs typeface="Arial" pitchFamily="34" charset="0"/>
            </a:endParaRPr>
          </a:p>
        </p:txBody>
      </p:sp>
      <p:sp>
        <p:nvSpPr>
          <p:cNvPr id="24" name="TextBox 23"/>
          <p:cNvSpPr txBox="1"/>
          <p:nvPr/>
        </p:nvSpPr>
        <p:spPr bwMode="auto">
          <a:xfrm>
            <a:off x="1035050" y="1858041"/>
            <a:ext cx="1258678" cy="307777"/>
          </a:xfrm>
          <a:prstGeom prst="rect">
            <a:avLst/>
          </a:prstGeom>
          <a:noFill/>
        </p:spPr>
        <p:txBody>
          <a:bodyPr wrap="none">
            <a:spAutoFit/>
          </a:bodyPr>
          <a:lstStyle/>
          <a:p>
            <a:pPr algn="l">
              <a:defRPr/>
            </a:pPr>
            <a:r>
              <a:rPr lang="en-US" sz="1400" dirty="0">
                <a:latin typeface="+mj-lt"/>
              </a:rPr>
              <a:t>Coarse </a:t>
            </a:r>
            <a:r>
              <a:rPr lang="en-US" sz="1400" dirty="0" smtClean="0">
                <a:latin typeface="+mj-lt"/>
              </a:rPr>
              <a:t>mode</a:t>
            </a:r>
            <a:endParaRPr lang="en-US" sz="1400" dirty="0">
              <a:latin typeface="+mj-lt"/>
            </a:endParaRPr>
          </a:p>
        </p:txBody>
      </p:sp>
      <p:sp>
        <p:nvSpPr>
          <p:cNvPr id="25" name="TextBox 24"/>
          <p:cNvSpPr txBox="1"/>
          <p:nvPr/>
        </p:nvSpPr>
        <p:spPr bwMode="auto">
          <a:xfrm>
            <a:off x="1073219" y="2259679"/>
            <a:ext cx="1204176" cy="292388"/>
          </a:xfrm>
          <a:prstGeom prst="rect">
            <a:avLst/>
          </a:prstGeom>
          <a:noFill/>
        </p:spPr>
        <p:txBody>
          <a:bodyPr wrap="none">
            <a:spAutoFit/>
          </a:bodyPr>
          <a:lstStyle/>
          <a:p>
            <a:pPr algn="l">
              <a:defRPr/>
            </a:pPr>
            <a:r>
              <a:rPr lang="en-US" sz="1300" i="1" dirty="0" smtClean="0">
                <a:latin typeface="+mj-lt"/>
              </a:rPr>
              <a:t>RSP</a:t>
            </a:r>
            <a:r>
              <a:rPr lang="en-US" sz="1300" dirty="0" smtClean="0">
                <a:latin typeface="+mj-lt"/>
              </a:rPr>
              <a:t> aerosols</a:t>
            </a:r>
            <a:endParaRPr lang="en-US" sz="1300" i="1" dirty="0">
              <a:latin typeface="+mj-lt"/>
            </a:endParaRPr>
          </a:p>
        </p:txBody>
      </p:sp>
      <p:sp>
        <p:nvSpPr>
          <p:cNvPr id="88" name="TextBox 968"/>
          <p:cNvSpPr txBox="1">
            <a:spLocks noChangeArrowheads="1"/>
          </p:cNvSpPr>
          <p:nvPr/>
        </p:nvSpPr>
        <p:spPr bwMode="auto">
          <a:xfrm>
            <a:off x="5792477" y="1529071"/>
            <a:ext cx="3182937" cy="276225"/>
          </a:xfrm>
          <a:prstGeom prst="rect">
            <a:avLst/>
          </a:prstGeom>
          <a:noFill/>
          <a:ln w="9525">
            <a:noFill/>
            <a:miter lim="800000"/>
            <a:headEnd/>
            <a:tailEnd/>
          </a:ln>
        </p:spPr>
        <p:txBody>
          <a:bodyPr wrap="none">
            <a:spAutoFit/>
          </a:bodyPr>
          <a:lstStyle/>
          <a:p>
            <a:r>
              <a:rPr lang="en-US" sz="1200" dirty="0">
                <a:solidFill>
                  <a:srgbClr val="00CC00"/>
                </a:solidFill>
                <a:latin typeface="Arial" charset="0"/>
              </a:rPr>
              <a:t>Chowdhary </a:t>
            </a:r>
            <a:r>
              <a:rPr lang="en-US" sz="1200" i="1" dirty="0">
                <a:solidFill>
                  <a:srgbClr val="00CC00"/>
                </a:solidFill>
                <a:latin typeface="Arial" charset="0"/>
              </a:rPr>
              <a:t>et al. </a:t>
            </a:r>
            <a:r>
              <a:rPr lang="en-US" sz="1200" dirty="0">
                <a:solidFill>
                  <a:srgbClr val="00CC00"/>
                </a:solidFill>
                <a:latin typeface="Arial" charset="0"/>
              </a:rPr>
              <a:t>(</a:t>
            </a:r>
            <a:r>
              <a:rPr lang="en-US" sz="1200" i="1" dirty="0">
                <a:solidFill>
                  <a:srgbClr val="00CC00"/>
                </a:solidFill>
                <a:latin typeface="Arial" charset="0"/>
              </a:rPr>
              <a:t>JAS</a:t>
            </a:r>
            <a:r>
              <a:rPr lang="en-US" sz="1200" dirty="0">
                <a:solidFill>
                  <a:srgbClr val="00CC00"/>
                </a:solidFill>
                <a:latin typeface="Arial" charset="0"/>
              </a:rPr>
              <a:t>, 2002),   AGU 2007</a:t>
            </a:r>
          </a:p>
        </p:txBody>
      </p:sp>
      <p:sp>
        <p:nvSpPr>
          <p:cNvPr id="89" name="TextBox 88"/>
          <p:cNvSpPr txBox="1"/>
          <p:nvPr/>
        </p:nvSpPr>
        <p:spPr bwMode="auto">
          <a:xfrm>
            <a:off x="7128580" y="1852539"/>
            <a:ext cx="1170513" cy="307777"/>
          </a:xfrm>
          <a:prstGeom prst="rect">
            <a:avLst/>
          </a:prstGeom>
          <a:noFill/>
        </p:spPr>
        <p:txBody>
          <a:bodyPr wrap="none">
            <a:spAutoFit/>
          </a:bodyPr>
          <a:lstStyle/>
          <a:p>
            <a:pPr>
              <a:defRPr/>
            </a:pPr>
            <a:r>
              <a:rPr lang="en-US" sz="1400" dirty="0" smtClean="0">
                <a:solidFill>
                  <a:srgbClr val="000000"/>
                </a:solidFill>
                <a:latin typeface="Symbol" pitchFamily="18" charset="2"/>
              </a:rPr>
              <a:t>t</a:t>
            </a:r>
            <a:r>
              <a:rPr lang="en-US" sz="1300" dirty="0" smtClean="0">
                <a:latin typeface="+mj-lt"/>
              </a:rPr>
              <a:t>(</a:t>
            </a:r>
            <a:r>
              <a:rPr lang="en-US" sz="1400" dirty="0" smtClean="0">
                <a:latin typeface="Symbol" pitchFamily="18" charset="2"/>
              </a:rPr>
              <a:t>l </a:t>
            </a:r>
            <a:r>
              <a:rPr lang="en-US" sz="1300" dirty="0" smtClean="0">
                <a:latin typeface="+mj-lt"/>
              </a:rPr>
              <a:t>≈ 2.2 </a:t>
            </a:r>
            <a:r>
              <a:rPr lang="en-US" sz="1300" dirty="0">
                <a:latin typeface="Symbol" pitchFamily="18" charset="2"/>
              </a:rPr>
              <a:t>m</a:t>
            </a:r>
            <a:r>
              <a:rPr lang="en-US" sz="1300" dirty="0">
                <a:latin typeface="+mj-lt"/>
              </a:rPr>
              <a:t>m)</a:t>
            </a:r>
          </a:p>
        </p:txBody>
      </p:sp>
      <p:sp>
        <p:nvSpPr>
          <p:cNvPr id="92" name="TextBox 91"/>
          <p:cNvSpPr txBox="1"/>
          <p:nvPr/>
        </p:nvSpPr>
        <p:spPr>
          <a:xfrm>
            <a:off x="1011378" y="2987244"/>
            <a:ext cx="255198" cy="246221"/>
          </a:xfrm>
          <a:prstGeom prst="rect">
            <a:avLst/>
          </a:prstGeom>
          <a:noFill/>
        </p:spPr>
        <p:txBody>
          <a:bodyPr wrap="none">
            <a:spAutoFit/>
          </a:bodyPr>
          <a:lstStyle/>
          <a:p>
            <a:pPr>
              <a:defRPr/>
            </a:pPr>
            <a:r>
              <a:rPr lang="en-US" sz="1000" dirty="0">
                <a:solidFill>
                  <a:srgbClr val="FF0000"/>
                </a:solidFill>
              </a:rPr>
              <a:t>†</a:t>
            </a:r>
          </a:p>
        </p:txBody>
      </p:sp>
      <p:sp>
        <p:nvSpPr>
          <p:cNvPr id="93" name="TextBox 968"/>
          <p:cNvSpPr txBox="1">
            <a:spLocks noChangeArrowheads="1"/>
          </p:cNvSpPr>
          <p:nvPr/>
        </p:nvSpPr>
        <p:spPr bwMode="auto">
          <a:xfrm>
            <a:off x="1097165" y="3010877"/>
            <a:ext cx="577402" cy="276999"/>
          </a:xfrm>
          <a:prstGeom prst="rect">
            <a:avLst/>
          </a:prstGeom>
          <a:noFill/>
          <a:ln w="9525">
            <a:noFill/>
            <a:miter lim="800000"/>
            <a:headEnd/>
            <a:tailEnd/>
          </a:ln>
        </p:spPr>
        <p:txBody>
          <a:bodyPr wrap="none">
            <a:spAutoFit/>
          </a:bodyPr>
          <a:lstStyle/>
          <a:p>
            <a:pPr algn="l"/>
            <a:r>
              <a:rPr lang="en-US" sz="1100" dirty="0" smtClean="0">
                <a:solidFill>
                  <a:srgbClr val="00CC00"/>
                </a:solidFill>
                <a:latin typeface="Arial" charset="0"/>
              </a:rPr>
              <a:t> in </a:t>
            </a:r>
            <a:r>
              <a:rPr lang="en-US" sz="1200" dirty="0" smtClean="0">
                <a:solidFill>
                  <a:srgbClr val="00CC00"/>
                </a:solidFill>
                <a:latin typeface="Symbol" pitchFamily="18" charset="2"/>
              </a:rPr>
              <a:t>m</a:t>
            </a:r>
            <a:r>
              <a:rPr lang="en-US" sz="1100" dirty="0" smtClean="0">
                <a:solidFill>
                  <a:srgbClr val="00CC00"/>
                </a:solidFill>
                <a:latin typeface="Arial" charset="0"/>
              </a:rPr>
              <a:t>m</a:t>
            </a:r>
            <a:endParaRPr lang="en-US" sz="1100" dirty="0">
              <a:solidFill>
                <a:srgbClr val="00CC00"/>
              </a:solidFill>
              <a:latin typeface="Arial" charset="0"/>
            </a:endParaRPr>
          </a:p>
        </p:txBody>
      </p:sp>
      <p:sp>
        <p:nvSpPr>
          <p:cNvPr id="94" name="TextBox 93"/>
          <p:cNvSpPr txBox="1"/>
          <p:nvPr/>
        </p:nvSpPr>
        <p:spPr>
          <a:xfrm>
            <a:off x="3257110" y="1774470"/>
            <a:ext cx="255198" cy="246221"/>
          </a:xfrm>
          <a:prstGeom prst="rect">
            <a:avLst/>
          </a:prstGeom>
          <a:noFill/>
        </p:spPr>
        <p:txBody>
          <a:bodyPr wrap="none">
            <a:spAutoFit/>
          </a:bodyPr>
          <a:lstStyle/>
          <a:p>
            <a:pPr>
              <a:defRPr/>
            </a:pPr>
            <a:r>
              <a:rPr lang="en-US" sz="1000" dirty="0">
                <a:solidFill>
                  <a:srgbClr val="FF0000"/>
                </a:solidFill>
              </a:rPr>
              <a:t>†</a:t>
            </a:r>
          </a:p>
        </p:txBody>
      </p:sp>
      <p:sp>
        <p:nvSpPr>
          <p:cNvPr id="96" name="TextBox 95"/>
          <p:cNvSpPr txBox="1"/>
          <p:nvPr/>
        </p:nvSpPr>
        <p:spPr bwMode="auto">
          <a:xfrm>
            <a:off x="4462739" y="2709704"/>
            <a:ext cx="2247731" cy="292388"/>
          </a:xfrm>
          <a:prstGeom prst="rect">
            <a:avLst/>
          </a:prstGeom>
          <a:noFill/>
        </p:spPr>
        <p:txBody>
          <a:bodyPr wrap="none">
            <a:spAutoFit/>
          </a:bodyPr>
          <a:lstStyle/>
          <a:p>
            <a:pPr>
              <a:defRPr/>
            </a:pPr>
            <a:r>
              <a:rPr lang="en-US" sz="1300" dirty="0" smtClean="0">
                <a:latin typeface="Arial" pitchFamily="34" charset="0"/>
                <a:cs typeface="Arial" pitchFamily="34" charset="0"/>
              </a:rPr>
              <a:t>.012</a:t>
            </a:r>
            <a:r>
              <a:rPr lang="en-US" sz="1300" dirty="0" smtClean="0">
                <a:solidFill>
                  <a:srgbClr val="00CC00"/>
                </a:solidFill>
                <a:latin typeface="Arial" pitchFamily="34" charset="0"/>
                <a:cs typeface="Arial" pitchFamily="34" charset="0"/>
              </a:rPr>
              <a:t>(S1)</a:t>
            </a:r>
            <a:r>
              <a:rPr lang="en-US" sz="1300" dirty="0" smtClean="0">
                <a:latin typeface="Arial" pitchFamily="34" charset="0"/>
                <a:cs typeface="Arial" pitchFamily="34" charset="0"/>
              </a:rPr>
              <a:t>  .009</a:t>
            </a:r>
            <a:r>
              <a:rPr lang="en-US" sz="1300" dirty="0" smtClean="0">
                <a:solidFill>
                  <a:srgbClr val="00CC00"/>
                </a:solidFill>
                <a:latin typeface="Arial" pitchFamily="34" charset="0"/>
                <a:cs typeface="Arial" pitchFamily="34" charset="0"/>
              </a:rPr>
              <a:t>(S2)</a:t>
            </a:r>
            <a:r>
              <a:rPr lang="en-US" sz="1300" dirty="0" smtClean="0">
                <a:latin typeface="Arial" pitchFamily="34" charset="0"/>
                <a:cs typeface="Arial" pitchFamily="34" charset="0"/>
              </a:rPr>
              <a:t> .006</a:t>
            </a:r>
            <a:r>
              <a:rPr lang="en-US" sz="1300" dirty="0" smtClean="0">
                <a:solidFill>
                  <a:srgbClr val="00CC00"/>
                </a:solidFill>
                <a:latin typeface="Arial" pitchFamily="34" charset="0"/>
                <a:cs typeface="Arial" pitchFamily="34" charset="0"/>
              </a:rPr>
              <a:t>(S3)</a:t>
            </a:r>
            <a:endParaRPr lang="en-US" sz="1300" i="1" dirty="0">
              <a:solidFill>
                <a:srgbClr val="00CC00"/>
              </a:solidFill>
              <a:latin typeface="Arial" pitchFamily="34" charset="0"/>
              <a:cs typeface="Arial" pitchFamily="34" charset="0"/>
            </a:endParaRPr>
          </a:p>
        </p:txBody>
      </p:sp>
      <p:sp>
        <p:nvSpPr>
          <p:cNvPr id="97" name="TextBox 96"/>
          <p:cNvSpPr txBox="1"/>
          <p:nvPr/>
        </p:nvSpPr>
        <p:spPr bwMode="auto">
          <a:xfrm>
            <a:off x="6724020" y="2258939"/>
            <a:ext cx="2264210" cy="292388"/>
          </a:xfrm>
          <a:prstGeom prst="rect">
            <a:avLst/>
          </a:prstGeom>
          <a:noFill/>
        </p:spPr>
        <p:txBody>
          <a:bodyPr wrap="none">
            <a:spAutoFit/>
          </a:bodyPr>
          <a:lstStyle/>
          <a:p>
            <a:pPr>
              <a:defRPr/>
            </a:pPr>
            <a:r>
              <a:rPr lang="en-US" sz="1300" dirty="0" smtClean="0">
                <a:latin typeface="Arial" pitchFamily="34" charset="0"/>
                <a:cs typeface="Arial" pitchFamily="34" charset="0"/>
              </a:rPr>
              <a:t>.015</a:t>
            </a:r>
            <a:r>
              <a:rPr lang="en-US" sz="1300" dirty="0" smtClean="0">
                <a:solidFill>
                  <a:srgbClr val="00CC00"/>
                </a:solidFill>
                <a:latin typeface="Arial" pitchFamily="34" charset="0"/>
                <a:cs typeface="Arial" pitchFamily="34" charset="0"/>
              </a:rPr>
              <a:t>(C1)</a:t>
            </a:r>
            <a:r>
              <a:rPr lang="en-US" sz="1300" dirty="0" smtClean="0">
                <a:latin typeface="Arial" pitchFamily="34" charset="0"/>
                <a:cs typeface="Arial" pitchFamily="34" charset="0"/>
              </a:rPr>
              <a:t>  .013</a:t>
            </a:r>
            <a:r>
              <a:rPr lang="en-US" sz="1300" dirty="0" smtClean="0">
                <a:solidFill>
                  <a:srgbClr val="00CC00"/>
                </a:solidFill>
                <a:latin typeface="Arial" pitchFamily="34" charset="0"/>
                <a:cs typeface="Arial" pitchFamily="34" charset="0"/>
              </a:rPr>
              <a:t>(C2)</a:t>
            </a:r>
            <a:r>
              <a:rPr lang="en-US" sz="1300" dirty="0" smtClean="0">
                <a:latin typeface="Arial" pitchFamily="34" charset="0"/>
                <a:cs typeface="Arial" pitchFamily="34" charset="0"/>
              </a:rPr>
              <a:t> .011</a:t>
            </a:r>
            <a:r>
              <a:rPr lang="en-US" sz="1300" dirty="0" smtClean="0">
                <a:solidFill>
                  <a:srgbClr val="00CC00"/>
                </a:solidFill>
                <a:latin typeface="Arial" pitchFamily="34" charset="0"/>
                <a:cs typeface="Arial" pitchFamily="34" charset="0"/>
              </a:rPr>
              <a:t>(C3)</a:t>
            </a:r>
            <a:endParaRPr lang="en-US" sz="1300" i="1" dirty="0">
              <a:solidFill>
                <a:srgbClr val="00CC00"/>
              </a:solidFill>
              <a:latin typeface="Arial" pitchFamily="34" charset="0"/>
              <a:cs typeface="Arial" pitchFamily="34" charset="0"/>
            </a:endParaRPr>
          </a:p>
        </p:txBody>
      </p:sp>
      <p:sp>
        <p:nvSpPr>
          <p:cNvPr id="98" name="TextBox 97"/>
          <p:cNvSpPr txBox="1"/>
          <p:nvPr/>
        </p:nvSpPr>
        <p:spPr bwMode="auto">
          <a:xfrm>
            <a:off x="6730112" y="2707556"/>
            <a:ext cx="2247731" cy="292388"/>
          </a:xfrm>
          <a:prstGeom prst="rect">
            <a:avLst/>
          </a:prstGeom>
          <a:noFill/>
        </p:spPr>
        <p:txBody>
          <a:bodyPr wrap="none">
            <a:spAutoFit/>
          </a:bodyPr>
          <a:lstStyle/>
          <a:p>
            <a:pPr>
              <a:defRPr/>
            </a:pPr>
            <a:r>
              <a:rPr lang="en-US" sz="1300" dirty="0" smtClean="0">
                <a:latin typeface="Arial" pitchFamily="34" charset="0"/>
                <a:cs typeface="Arial" pitchFamily="34" charset="0"/>
              </a:rPr>
              <a:t>.009</a:t>
            </a:r>
            <a:r>
              <a:rPr lang="en-US" sz="1300" dirty="0" smtClean="0">
                <a:solidFill>
                  <a:srgbClr val="00CC00"/>
                </a:solidFill>
                <a:latin typeface="Arial" pitchFamily="34" charset="0"/>
                <a:cs typeface="Arial" pitchFamily="34" charset="0"/>
              </a:rPr>
              <a:t>(S1)</a:t>
            </a:r>
            <a:r>
              <a:rPr lang="en-US" sz="1300" dirty="0" smtClean="0">
                <a:latin typeface="Arial" pitchFamily="34" charset="0"/>
                <a:cs typeface="Arial" pitchFamily="34" charset="0"/>
              </a:rPr>
              <a:t>  .007</a:t>
            </a:r>
            <a:r>
              <a:rPr lang="en-US" sz="1300" dirty="0" smtClean="0">
                <a:solidFill>
                  <a:srgbClr val="00CC00"/>
                </a:solidFill>
                <a:latin typeface="Arial" pitchFamily="34" charset="0"/>
                <a:cs typeface="Arial" pitchFamily="34" charset="0"/>
              </a:rPr>
              <a:t>(S2)</a:t>
            </a:r>
            <a:r>
              <a:rPr lang="en-US" sz="1300" dirty="0" smtClean="0">
                <a:latin typeface="Arial" pitchFamily="34" charset="0"/>
                <a:cs typeface="Arial" pitchFamily="34" charset="0"/>
              </a:rPr>
              <a:t> .006</a:t>
            </a:r>
            <a:r>
              <a:rPr lang="en-US" sz="1300" dirty="0" smtClean="0">
                <a:solidFill>
                  <a:srgbClr val="00CC00"/>
                </a:solidFill>
                <a:latin typeface="Arial" pitchFamily="34" charset="0"/>
                <a:cs typeface="Arial" pitchFamily="34" charset="0"/>
              </a:rPr>
              <a:t>(S3)</a:t>
            </a:r>
            <a:endParaRPr lang="en-US" sz="1300" i="1" dirty="0">
              <a:solidFill>
                <a:srgbClr val="00CC00"/>
              </a:solidFill>
              <a:latin typeface="Arial" pitchFamily="34" charset="0"/>
              <a:cs typeface="Arial" pitchFamily="34" charset="0"/>
            </a:endParaRPr>
          </a:p>
        </p:txBody>
      </p:sp>
      <p:sp>
        <p:nvSpPr>
          <p:cNvPr id="100" name="TextBox 99"/>
          <p:cNvSpPr txBox="1"/>
          <p:nvPr/>
        </p:nvSpPr>
        <p:spPr bwMode="auto">
          <a:xfrm>
            <a:off x="2350758" y="2705386"/>
            <a:ext cx="2015296" cy="292388"/>
          </a:xfrm>
          <a:prstGeom prst="rect">
            <a:avLst/>
          </a:prstGeom>
          <a:noFill/>
        </p:spPr>
        <p:txBody>
          <a:bodyPr wrap="none">
            <a:spAutoFit/>
          </a:bodyPr>
          <a:lstStyle/>
          <a:p>
            <a:pPr>
              <a:defRPr/>
            </a:pPr>
            <a:r>
              <a:rPr lang="en-US" sz="1300" dirty="0" smtClean="0">
                <a:latin typeface="Arial" pitchFamily="34" charset="0"/>
                <a:cs typeface="Arial" pitchFamily="34" charset="0"/>
              </a:rPr>
              <a:t>1.0</a:t>
            </a:r>
            <a:r>
              <a:rPr lang="en-US" sz="1300" dirty="0" smtClean="0">
                <a:solidFill>
                  <a:srgbClr val="00CC00"/>
                </a:solidFill>
                <a:latin typeface="Arial" pitchFamily="34" charset="0"/>
                <a:cs typeface="Arial" pitchFamily="34" charset="0"/>
              </a:rPr>
              <a:t>(S1) </a:t>
            </a:r>
            <a:r>
              <a:rPr lang="en-US" sz="1300" dirty="0" smtClean="0">
                <a:latin typeface="Arial" pitchFamily="34" charset="0"/>
                <a:cs typeface="Arial" pitchFamily="34" charset="0"/>
              </a:rPr>
              <a:t> 1.5</a:t>
            </a:r>
            <a:r>
              <a:rPr lang="en-US" sz="1300" dirty="0" smtClean="0">
                <a:solidFill>
                  <a:srgbClr val="00CC00"/>
                </a:solidFill>
                <a:latin typeface="Arial" pitchFamily="34" charset="0"/>
                <a:cs typeface="Arial" pitchFamily="34" charset="0"/>
              </a:rPr>
              <a:t>(S2)</a:t>
            </a:r>
            <a:r>
              <a:rPr lang="en-US" sz="1300" dirty="0" smtClean="0">
                <a:latin typeface="Arial" pitchFamily="34" charset="0"/>
                <a:cs typeface="Arial" pitchFamily="34" charset="0"/>
              </a:rPr>
              <a:t>  2.0</a:t>
            </a:r>
            <a:r>
              <a:rPr lang="en-US" sz="1300" dirty="0" smtClean="0">
                <a:solidFill>
                  <a:srgbClr val="00CC00"/>
                </a:solidFill>
                <a:latin typeface="Arial" pitchFamily="34" charset="0"/>
                <a:cs typeface="Arial" pitchFamily="34" charset="0"/>
              </a:rPr>
              <a:t>(S3)</a:t>
            </a:r>
            <a:endParaRPr lang="en-US" sz="1300" dirty="0">
              <a:solidFill>
                <a:srgbClr val="00CC00"/>
              </a:solidFill>
              <a:latin typeface="Arial" pitchFamily="34" charset="0"/>
              <a:cs typeface="Arial" pitchFamily="34" charset="0"/>
            </a:endParaRPr>
          </a:p>
        </p:txBody>
      </p:sp>
      <p:sp>
        <p:nvSpPr>
          <p:cNvPr id="101" name="TextBox 100"/>
          <p:cNvSpPr txBox="1"/>
          <p:nvPr/>
        </p:nvSpPr>
        <p:spPr bwMode="auto">
          <a:xfrm>
            <a:off x="2347062" y="2252473"/>
            <a:ext cx="2044150" cy="292388"/>
          </a:xfrm>
          <a:prstGeom prst="rect">
            <a:avLst/>
          </a:prstGeom>
          <a:noFill/>
        </p:spPr>
        <p:txBody>
          <a:bodyPr wrap="none">
            <a:spAutoFit/>
          </a:bodyPr>
          <a:lstStyle/>
          <a:p>
            <a:pPr>
              <a:defRPr/>
            </a:pPr>
            <a:r>
              <a:rPr lang="en-US" sz="1300" dirty="0" smtClean="0">
                <a:latin typeface="Arial" pitchFamily="34" charset="0"/>
                <a:cs typeface="Arial" pitchFamily="34" charset="0"/>
              </a:rPr>
              <a:t>2.0</a:t>
            </a:r>
            <a:r>
              <a:rPr lang="en-US" sz="1300" dirty="0" smtClean="0">
                <a:solidFill>
                  <a:srgbClr val="00CC00"/>
                </a:solidFill>
                <a:latin typeface="Arial" pitchFamily="34" charset="0"/>
                <a:cs typeface="Arial" pitchFamily="34" charset="0"/>
              </a:rPr>
              <a:t>(C1) </a:t>
            </a:r>
            <a:r>
              <a:rPr lang="en-US" sz="1300" dirty="0" smtClean="0">
                <a:latin typeface="Arial" pitchFamily="34" charset="0"/>
                <a:cs typeface="Arial" pitchFamily="34" charset="0"/>
              </a:rPr>
              <a:t> 3.0</a:t>
            </a:r>
            <a:r>
              <a:rPr lang="en-US" sz="1300" dirty="0" smtClean="0">
                <a:solidFill>
                  <a:srgbClr val="00CC00"/>
                </a:solidFill>
                <a:latin typeface="Arial" pitchFamily="34" charset="0"/>
                <a:cs typeface="Arial" pitchFamily="34" charset="0"/>
              </a:rPr>
              <a:t>(C2)</a:t>
            </a:r>
            <a:r>
              <a:rPr lang="en-US" sz="1300" dirty="0" smtClean="0">
                <a:latin typeface="Arial" pitchFamily="34" charset="0"/>
                <a:cs typeface="Arial" pitchFamily="34" charset="0"/>
              </a:rPr>
              <a:t>  4.0</a:t>
            </a:r>
            <a:r>
              <a:rPr lang="en-US" sz="1300" dirty="0" smtClean="0">
                <a:solidFill>
                  <a:srgbClr val="00CC00"/>
                </a:solidFill>
                <a:latin typeface="Arial" pitchFamily="34" charset="0"/>
                <a:cs typeface="Arial" pitchFamily="34" charset="0"/>
              </a:rPr>
              <a:t>(C3)</a:t>
            </a:r>
            <a:endParaRPr lang="en-US" sz="1300" dirty="0">
              <a:solidFill>
                <a:srgbClr val="00CC00"/>
              </a:solidFill>
              <a:latin typeface="Arial" pitchFamily="34" charset="0"/>
              <a:cs typeface="Arial" pitchFamily="34" charset="0"/>
            </a:endParaRPr>
          </a:p>
        </p:txBody>
      </p:sp>
      <p:grpSp>
        <p:nvGrpSpPr>
          <p:cNvPr id="2" name="Group 31"/>
          <p:cNvGrpSpPr/>
          <p:nvPr/>
        </p:nvGrpSpPr>
        <p:grpSpPr>
          <a:xfrm>
            <a:off x="833735" y="3360926"/>
            <a:ext cx="2296712" cy="2902378"/>
            <a:chOff x="2293830" y="2570046"/>
            <a:chExt cx="2296712" cy="2902378"/>
          </a:xfrm>
        </p:grpSpPr>
        <p:sp>
          <p:nvSpPr>
            <p:cNvPr id="33" name="Rectangle 9"/>
            <p:cNvSpPr>
              <a:spLocks noChangeArrowheads="1"/>
            </p:cNvSpPr>
            <p:nvPr/>
          </p:nvSpPr>
          <p:spPr bwMode="auto">
            <a:xfrm rot="5400000">
              <a:off x="3439775" y="4324091"/>
              <a:ext cx="4825" cy="2291842"/>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 name="Rectangle 10"/>
            <p:cNvSpPr>
              <a:spLocks noChangeArrowheads="1"/>
            </p:cNvSpPr>
            <p:nvPr/>
          </p:nvSpPr>
          <p:spPr bwMode="auto">
            <a:xfrm rot="5400000">
              <a:off x="2267315" y="5437824"/>
              <a:ext cx="57903" cy="486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 name="Rectangle 12"/>
            <p:cNvSpPr>
              <a:spLocks noChangeArrowheads="1"/>
            </p:cNvSpPr>
            <p:nvPr/>
          </p:nvSpPr>
          <p:spPr bwMode="auto">
            <a:xfrm rot="5400000">
              <a:off x="2902316" y="5437824"/>
              <a:ext cx="57903" cy="486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 name="Rectangle 15"/>
            <p:cNvSpPr>
              <a:spLocks noChangeArrowheads="1"/>
            </p:cNvSpPr>
            <p:nvPr/>
          </p:nvSpPr>
          <p:spPr bwMode="auto">
            <a:xfrm rot="5400000">
              <a:off x="3539750" y="5437824"/>
              <a:ext cx="57903" cy="486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 name="Rectangle 19"/>
            <p:cNvSpPr>
              <a:spLocks noChangeArrowheads="1"/>
            </p:cNvSpPr>
            <p:nvPr/>
          </p:nvSpPr>
          <p:spPr bwMode="auto">
            <a:xfrm rot="5400000">
              <a:off x="4175967" y="5436607"/>
              <a:ext cx="57903" cy="7299"/>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 name="Rectangle 23"/>
            <p:cNvSpPr>
              <a:spLocks noChangeArrowheads="1"/>
            </p:cNvSpPr>
            <p:nvPr/>
          </p:nvSpPr>
          <p:spPr bwMode="auto">
            <a:xfrm rot="5400000">
              <a:off x="2408706" y="5452702"/>
              <a:ext cx="28147" cy="486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 name="Rectangle 24"/>
            <p:cNvSpPr>
              <a:spLocks noChangeArrowheads="1"/>
            </p:cNvSpPr>
            <p:nvPr/>
          </p:nvSpPr>
          <p:spPr bwMode="auto">
            <a:xfrm rot="5400000">
              <a:off x="2536436" y="5451485"/>
              <a:ext cx="28147" cy="7299"/>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 name="Rectangle 25"/>
            <p:cNvSpPr>
              <a:spLocks noChangeArrowheads="1"/>
            </p:cNvSpPr>
            <p:nvPr/>
          </p:nvSpPr>
          <p:spPr bwMode="auto">
            <a:xfrm rot="5400000">
              <a:off x="2664166" y="5452702"/>
              <a:ext cx="28147" cy="486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 name="Rectangle 26"/>
            <p:cNvSpPr>
              <a:spLocks noChangeArrowheads="1"/>
            </p:cNvSpPr>
            <p:nvPr/>
          </p:nvSpPr>
          <p:spPr bwMode="auto">
            <a:xfrm rot="5400000">
              <a:off x="2791896" y="5451485"/>
              <a:ext cx="28147" cy="7299"/>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 name="Rectangle 27"/>
            <p:cNvSpPr>
              <a:spLocks noChangeArrowheads="1"/>
            </p:cNvSpPr>
            <p:nvPr/>
          </p:nvSpPr>
          <p:spPr bwMode="auto">
            <a:xfrm rot="5400000">
              <a:off x="3046140" y="5452702"/>
              <a:ext cx="28147" cy="486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 name="Rectangle 28"/>
            <p:cNvSpPr>
              <a:spLocks noChangeArrowheads="1"/>
            </p:cNvSpPr>
            <p:nvPr/>
          </p:nvSpPr>
          <p:spPr bwMode="auto">
            <a:xfrm rot="5400000">
              <a:off x="3171437" y="5451485"/>
              <a:ext cx="28147" cy="7299"/>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 name="Rectangle 29"/>
            <p:cNvSpPr>
              <a:spLocks noChangeArrowheads="1"/>
            </p:cNvSpPr>
            <p:nvPr/>
          </p:nvSpPr>
          <p:spPr bwMode="auto">
            <a:xfrm rot="5400000">
              <a:off x="3299167" y="5452702"/>
              <a:ext cx="28147" cy="486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 name="Rectangle 30"/>
            <p:cNvSpPr>
              <a:spLocks noChangeArrowheads="1"/>
            </p:cNvSpPr>
            <p:nvPr/>
          </p:nvSpPr>
          <p:spPr bwMode="auto">
            <a:xfrm rot="5400000">
              <a:off x="3428114" y="5452702"/>
              <a:ext cx="28147" cy="486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 name="Rectangle 31"/>
            <p:cNvSpPr>
              <a:spLocks noChangeArrowheads="1"/>
            </p:cNvSpPr>
            <p:nvPr/>
          </p:nvSpPr>
          <p:spPr bwMode="auto">
            <a:xfrm rot="5400000">
              <a:off x="3681141" y="5452702"/>
              <a:ext cx="28147" cy="486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 name="Rectangle 32"/>
            <p:cNvSpPr>
              <a:spLocks noChangeArrowheads="1"/>
            </p:cNvSpPr>
            <p:nvPr/>
          </p:nvSpPr>
          <p:spPr bwMode="auto">
            <a:xfrm rot="5400000">
              <a:off x="3808871" y="5451485"/>
              <a:ext cx="28147" cy="7299"/>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 name="Rectangle 33"/>
            <p:cNvSpPr>
              <a:spLocks noChangeArrowheads="1"/>
            </p:cNvSpPr>
            <p:nvPr/>
          </p:nvSpPr>
          <p:spPr bwMode="auto">
            <a:xfrm rot="5400000">
              <a:off x="3935385" y="5451485"/>
              <a:ext cx="28147" cy="7299"/>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 name="Rectangle 34"/>
            <p:cNvSpPr>
              <a:spLocks noChangeArrowheads="1"/>
            </p:cNvSpPr>
            <p:nvPr/>
          </p:nvSpPr>
          <p:spPr bwMode="auto">
            <a:xfrm rot="5400000">
              <a:off x="4063115" y="5452702"/>
              <a:ext cx="28147" cy="486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 name="Rectangle 35"/>
            <p:cNvSpPr>
              <a:spLocks noChangeArrowheads="1"/>
            </p:cNvSpPr>
            <p:nvPr/>
          </p:nvSpPr>
          <p:spPr bwMode="auto">
            <a:xfrm rot="5400000">
              <a:off x="4318575" y="5452702"/>
              <a:ext cx="28147" cy="486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 name="Rectangle 36"/>
            <p:cNvSpPr>
              <a:spLocks noChangeArrowheads="1"/>
            </p:cNvSpPr>
            <p:nvPr/>
          </p:nvSpPr>
          <p:spPr bwMode="auto">
            <a:xfrm rot="5400000">
              <a:off x="4445088" y="5452702"/>
              <a:ext cx="28147" cy="486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 name="Rectangle 37"/>
            <p:cNvSpPr>
              <a:spLocks noChangeArrowheads="1"/>
            </p:cNvSpPr>
            <p:nvPr/>
          </p:nvSpPr>
          <p:spPr bwMode="auto">
            <a:xfrm rot="5400000">
              <a:off x="4572818" y="5451485"/>
              <a:ext cx="28147" cy="7299"/>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 name="Rectangle 58"/>
            <p:cNvSpPr>
              <a:spLocks noChangeArrowheads="1"/>
            </p:cNvSpPr>
            <p:nvPr/>
          </p:nvSpPr>
          <p:spPr bwMode="auto">
            <a:xfrm rot="5400000">
              <a:off x="3439373" y="1426940"/>
              <a:ext cx="5629" cy="2291842"/>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 name="Rectangle 59"/>
            <p:cNvSpPr>
              <a:spLocks noChangeArrowheads="1"/>
            </p:cNvSpPr>
            <p:nvPr/>
          </p:nvSpPr>
          <p:spPr bwMode="auto">
            <a:xfrm rot="5400000">
              <a:off x="2267315" y="2598978"/>
              <a:ext cx="57903" cy="486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 name="Rectangle 60"/>
            <p:cNvSpPr>
              <a:spLocks noChangeArrowheads="1"/>
            </p:cNvSpPr>
            <p:nvPr/>
          </p:nvSpPr>
          <p:spPr bwMode="auto">
            <a:xfrm rot="5400000">
              <a:off x="2902316" y="2598978"/>
              <a:ext cx="57903" cy="486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 name="Rectangle 61"/>
            <p:cNvSpPr>
              <a:spLocks noChangeArrowheads="1"/>
            </p:cNvSpPr>
            <p:nvPr/>
          </p:nvSpPr>
          <p:spPr bwMode="auto">
            <a:xfrm rot="5400000">
              <a:off x="3539750" y="2598978"/>
              <a:ext cx="57903" cy="486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 name="Rectangle 62"/>
            <p:cNvSpPr>
              <a:spLocks noChangeArrowheads="1"/>
            </p:cNvSpPr>
            <p:nvPr/>
          </p:nvSpPr>
          <p:spPr bwMode="auto">
            <a:xfrm rot="5400000">
              <a:off x="4175967" y="2597761"/>
              <a:ext cx="57903" cy="7299"/>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 name="Rectangle 63"/>
            <p:cNvSpPr>
              <a:spLocks noChangeArrowheads="1"/>
            </p:cNvSpPr>
            <p:nvPr/>
          </p:nvSpPr>
          <p:spPr bwMode="auto">
            <a:xfrm rot="5400000">
              <a:off x="2408706" y="2584100"/>
              <a:ext cx="28147" cy="486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 name="Rectangle 64"/>
            <p:cNvSpPr>
              <a:spLocks noChangeArrowheads="1"/>
            </p:cNvSpPr>
            <p:nvPr/>
          </p:nvSpPr>
          <p:spPr bwMode="auto">
            <a:xfrm rot="5400000">
              <a:off x="2536436" y="2582884"/>
              <a:ext cx="28147" cy="7299"/>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 name="Rectangle 65"/>
            <p:cNvSpPr>
              <a:spLocks noChangeArrowheads="1"/>
            </p:cNvSpPr>
            <p:nvPr/>
          </p:nvSpPr>
          <p:spPr bwMode="auto">
            <a:xfrm rot="5400000">
              <a:off x="2664166" y="2584100"/>
              <a:ext cx="28147" cy="486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 name="Rectangle 66"/>
            <p:cNvSpPr>
              <a:spLocks noChangeArrowheads="1"/>
            </p:cNvSpPr>
            <p:nvPr/>
          </p:nvSpPr>
          <p:spPr bwMode="auto">
            <a:xfrm rot="5400000">
              <a:off x="2791896" y="2582884"/>
              <a:ext cx="28147" cy="7299"/>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 name="Rectangle 67"/>
            <p:cNvSpPr>
              <a:spLocks noChangeArrowheads="1"/>
            </p:cNvSpPr>
            <p:nvPr/>
          </p:nvSpPr>
          <p:spPr bwMode="auto">
            <a:xfrm rot="5400000">
              <a:off x="3046140" y="2584100"/>
              <a:ext cx="28147" cy="486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 name="Rectangle 68"/>
            <p:cNvSpPr>
              <a:spLocks noChangeArrowheads="1"/>
            </p:cNvSpPr>
            <p:nvPr/>
          </p:nvSpPr>
          <p:spPr bwMode="auto">
            <a:xfrm rot="5400000">
              <a:off x="3171437" y="2582884"/>
              <a:ext cx="28147" cy="7299"/>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 name="Rectangle 69"/>
            <p:cNvSpPr>
              <a:spLocks noChangeArrowheads="1"/>
            </p:cNvSpPr>
            <p:nvPr/>
          </p:nvSpPr>
          <p:spPr bwMode="auto">
            <a:xfrm rot="5400000">
              <a:off x="3299167" y="2584100"/>
              <a:ext cx="28147" cy="486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 name="Rectangle 70"/>
            <p:cNvSpPr>
              <a:spLocks noChangeArrowheads="1"/>
            </p:cNvSpPr>
            <p:nvPr/>
          </p:nvSpPr>
          <p:spPr bwMode="auto">
            <a:xfrm rot="5400000">
              <a:off x="3428114" y="2584100"/>
              <a:ext cx="28147" cy="486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 name="Rectangle 71"/>
            <p:cNvSpPr>
              <a:spLocks noChangeArrowheads="1"/>
            </p:cNvSpPr>
            <p:nvPr/>
          </p:nvSpPr>
          <p:spPr bwMode="auto">
            <a:xfrm rot="5400000">
              <a:off x="3681141" y="2584100"/>
              <a:ext cx="28147" cy="486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 name="Rectangle 72"/>
            <p:cNvSpPr>
              <a:spLocks noChangeArrowheads="1"/>
            </p:cNvSpPr>
            <p:nvPr/>
          </p:nvSpPr>
          <p:spPr bwMode="auto">
            <a:xfrm rot="5400000">
              <a:off x="3808871" y="2582884"/>
              <a:ext cx="28147" cy="7299"/>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 name="Rectangle 73"/>
            <p:cNvSpPr>
              <a:spLocks noChangeArrowheads="1"/>
            </p:cNvSpPr>
            <p:nvPr/>
          </p:nvSpPr>
          <p:spPr bwMode="auto">
            <a:xfrm rot="5400000">
              <a:off x="3935385" y="2582884"/>
              <a:ext cx="28147" cy="7299"/>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 name="Rectangle 74"/>
            <p:cNvSpPr>
              <a:spLocks noChangeArrowheads="1"/>
            </p:cNvSpPr>
            <p:nvPr/>
          </p:nvSpPr>
          <p:spPr bwMode="auto">
            <a:xfrm rot="5400000">
              <a:off x="4063115" y="2584100"/>
              <a:ext cx="28147" cy="486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 name="Rectangle 75"/>
            <p:cNvSpPr>
              <a:spLocks noChangeArrowheads="1"/>
            </p:cNvSpPr>
            <p:nvPr/>
          </p:nvSpPr>
          <p:spPr bwMode="auto">
            <a:xfrm rot="5400000">
              <a:off x="4318575" y="2584100"/>
              <a:ext cx="28147" cy="486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 name="Rectangle 76"/>
            <p:cNvSpPr>
              <a:spLocks noChangeArrowheads="1"/>
            </p:cNvSpPr>
            <p:nvPr/>
          </p:nvSpPr>
          <p:spPr bwMode="auto">
            <a:xfrm rot="5400000">
              <a:off x="4445088" y="2584100"/>
              <a:ext cx="28147" cy="486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 name="Rectangle 77"/>
            <p:cNvSpPr>
              <a:spLocks noChangeArrowheads="1"/>
            </p:cNvSpPr>
            <p:nvPr/>
          </p:nvSpPr>
          <p:spPr bwMode="auto">
            <a:xfrm rot="5400000">
              <a:off x="4572818" y="2582884"/>
              <a:ext cx="28147" cy="7299"/>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 name="Rectangle 78"/>
            <p:cNvSpPr>
              <a:spLocks noChangeArrowheads="1"/>
            </p:cNvSpPr>
            <p:nvPr/>
          </p:nvSpPr>
          <p:spPr bwMode="auto">
            <a:xfrm rot="5400000">
              <a:off x="847892" y="4018401"/>
              <a:ext cx="2896749" cy="486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 name="Rectangle 79"/>
            <p:cNvSpPr>
              <a:spLocks noChangeArrowheads="1"/>
            </p:cNvSpPr>
            <p:nvPr/>
          </p:nvSpPr>
          <p:spPr bwMode="auto">
            <a:xfrm rot="5400000">
              <a:off x="2316967" y="5446899"/>
              <a:ext cx="4825" cy="4622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5" name="Rectangle 83"/>
            <p:cNvSpPr>
              <a:spLocks noChangeArrowheads="1"/>
            </p:cNvSpPr>
            <p:nvPr/>
          </p:nvSpPr>
          <p:spPr bwMode="auto">
            <a:xfrm rot="5400000">
              <a:off x="2316967" y="4480244"/>
              <a:ext cx="4825" cy="4622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6" name="Rectangle 87"/>
            <p:cNvSpPr>
              <a:spLocks noChangeArrowheads="1"/>
            </p:cNvSpPr>
            <p:nvPr/>
          </p:nvSpPr>
          <p:spPr bwMode="auto">
            <a:xfrm rot="5400000">
              <a:off x="2316967" y="3515197"/>
              <a:ext cx="4825" cy="4622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7" name="Rectangle 92"/>
            <p:cNvSpPr>
              <a:spLocks noChangeArrowheads="1"/>
            </p:cNvSpPr>
            <p:nvPr/>
          </p:nvSpPr>
          <p:spPr bwMode="auto">
            <a:xfrm rot="5400000">
              <a:off x="2316565" y="2549749"/>
              <a:ext cx="5629" cy="4622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8" name="Rectangle 98"/>
            <p:cNvSpPr>
              <a:spLocks noChangeArrowheads="1"/>
            </p:cNvSpPr>
            <p:nvPr/>
          </p:nvSpPr>
          <p:spPr bwMode="auto">
            <a:xfrm rot="5400000">
              <a:off x="2306018" y="5166725"/>
              <a:ext cx="4825" cy="2433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9" name="Rectangle 99"/>
            <p:cNvSpPr>
              <a:spLocks noChangeArrowheads="1"/>
            </p:cNvSpPr>
            <p:nvPr/>
          </p:nvSpPr>
          <p:spPr bwMode="auto">
            <a:xfrm rot="5400000">
              <a:off x="2305616" y="4996636"/>
              <a:ext cx="5629" cy="2433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0" name="Rectangle 100"/>
            <p:cNvSpPr>
              <a:spLocks noChangeArrowheads="1"/>
            </p:cNvSpPr>
            <p:nvPr/>
          </p:nvSpPr>
          <p:spPr bwMode="auto">
            <a:xfrm rot="5400000">
              <a:off x="2305616" y="4875201"/>
              <a:ext cx="5629" cy="2433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 name="Rectangle 101"/>
            <p:cNvSpPr>
              <a:spLocks noChangeArrowheads="1"/>
            </p:cNvSpPr>
            <p:nvPr/>
          </p:nvSpPr>
          <p:spPr bwMode="auto">
            <a:xfrm rot="5400000">
              <a:off x="2306018" y="4782315"/>
              <a:ext cx="4825" cy="2433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 name="Rectangle 102"/>
            <p:cNvSpPr>
              <a:spLocks noChangeArrowheads="1"/>
            </p:cNvSpPr>
            <p:nvPr/>
          </p:nvSpPr>
          <p:spPr bwMode="auto">
            <a:xfrm rot="5400000">
              <a:off x="2305616" y="4707122"/>
              <a:ext cx="5629" cy="2433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 name="Rectangle 103"/>
            <p:cNvSpPr>
              <a:spLocks noChangeArrowheads="1"/>
            </p:cNvSpPr>
            <p:nvPr/>
          </p:nvSpPr>
          <p:spPr bwMode="auto">
            <a:xfrm rot="5400000">
              <a:off x="2305616" y="4641981"/>
              <a:ext cx="5629" cy="2433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 name="Rectangle 104"/>
            <p:cNvSpPr>
              <a:spLocks noChangeArrowheads="1"/>
            </p:cNvSpPr>
            <p:nvPr/>
          </p:nvSpPr>
          <p:spPr bwMode="auto">
            <a:xfrm rot="5400000">
              <a:off x="2305616" y="4585687"/>
              <a:ext cx="5629" cy="2433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 name="Rectangle 105"/>
            <p:cNvSpPr>
              <a:spLocks noChangeArrowheads="1"/>
            </p:cNvSpPr>
            <p:nvPr/>
          </p:nvSpPr>
          <p:spPr bwMode="auto">
            <a:xfrm rot="5400000">
              <a:off x="2305616" y="4536630"/>
              <a:ext cx="5629" cy="2433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 name="Rectangle 106"/>
            <p:cNvSpPr>
              <a:spLocks noChangeArrowheads="1"/>
            </p:cNvSpPr>
            <p:nvPr/>
          </p:nvSpPr>
          <p:spPr bwMode="auto">
            <a:xfrm rot="5400000">
              <a:off x="2306018" y="4201678"/>
              <a:ext cx="4825" cy="2433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 name="Rectangle 107"/>
            <p:cNvSpPr>
              <a:spLocks noChangeArrowheads="1"/>
            </p:cNvSpPr>
            <p:nvPr/>
          </p:nvSpPr>
          <p:spPr bwMode="auto">
            <a:xfrm rot="5400000">
              <a:off x="2306018" y="4031187"/>
              <a:ext cx="4825" cy="2433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 name="Rectangle 108"/>
            <p:cNvSpPr>
              <a:spLocks noChangeArrowheads="1"/>
            </p:cNvSpPr>
            <p:nvPr/>
          </p:nvSpPr>
          <p:spPr bwMode="auto">
            <a:xfrm rot="5400000">
              <a:off x="2305616" y="3910154"/>
              <a:ext cx="5629" cy="2433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 name="Rectangle 109"/>
            <p:cNvSpPr>
              <a:spLocks noChangeArrowheads="1"/>
            </p:cNvSpPr>
            <p:nvPr/>
          </p:nvSpPr>
          <p:spPr bwMode="auto">
            <a:xfrm rot="5400000">
              <a:off x="2306018" y="3817268"/>
              <a:ext cx="4825" cy="2433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5" name="Rectangle 110"/>
            <p:cNvSpPr>
              <a:spLocks noChangeArrowheads="1"/>
            </p:cNvSpPr>
            <p:nvPr/>
          </p:nvSpPr>
          <p:spPr bwMode="auto">
            <a:xfrm rot="5400000">
              <a:off x="2306018" y="3740064"/>
              <a:ext cx="4825" cy="2433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 name="Rectangle 111"/>
            <p:cNvSpPr>
              <a:spLocks noChangeArrowheads="1"/>
            </p:cNvSpPr>
            <p:nvPr/>
          </p:nvSpPr>
          <p:spPr bwMode="auto">
            <a:xfrm rot="5400000">
              <a:off x="2305616" y="3675326"/>
              <a:ext cx="5629" cy="2433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 name="Rectangle 112"/>
            <p:cNvSpPr>
              <a:spLocks noChangeArrowheads="1"/>
            </p:cNvSpPr>
            <p:nvPr/>
          </p:nvSpPr>
          <p:spPr bwMode="auto">
            <a:xfrm rot="5400000">
              <a:off x="2305616" y="3619031"/>
              <a:ext cx="5629" cy="2433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1" name="Rectangle 113"/>
            <p:cNvSpPr>
              <a:spLocks noChangeArrowheads="1"/>
            </p:cNvSpPr>
            <p:nvPr/>
          </p:nvSpPr>
          <p:spPr bwMode="auto">
            <a:xfrm rot="5400000">
              <a:off x="2305616" y="3569975"/>
              <a:ext cx="5629" cy="2433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 name="Rectangle 114"/>
            <p:cNvSpPr>
              <a:spLocks noChangeArrowheads="1"/>
            </p:cNvSpPr>
            <p:nvPr/>
          </p:nvSpPr>
          <p:spPr bwMode="auto">
            <a:xfrm rot="5400000">
              <a:off x="2306018" y="3236632"/>
              <a:ext cx="4825" cy="2433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3" name="Rectangle 115"/>
            <p:cNvSpPr>
              <a:spLocks noChangeArrowheads="1"/>
            </p:cNvSpPr>
            <p:nvPr/>
          </p:nvSpPr>
          <p:spPr bwMode="auto">
            <a:xfrm rot="5400000">
              <a:off x="2306018" y="3066140"/>
              <a:ext cx="4825" cy="2433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4" name="Rectangle 116"/>
            <p:cNvSpPr>
              <a:spLocks noChangeArrowheads="1"/>
            </p:cNvSpPr>
            <p:nvPr/>
          </p:nvSpPr>
          <p:spPr bwMode="auto">
            <a:xfrm rot="5400000">
              <a:off x="2305616" y="2945107"/>
              <a:ext cx="5629" cy="2433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5" name="Rectangle 117"/>
            <p:cNvSpPr>
              <a:spLocks noChangeArrowheads="1"/>
            </p:cNvSpPr>
            <p:nvPr/>
          </p:nvSpPr>
          <p:spPr bwMode="auto">
            <a:xfrm rot="5400000">
              <a:off x="2306018" y="2852221"/>
              <a:ext cx="4825" cy="2433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6" name="Rectangle 118"/>
            <p:cNvSpPr>
              <a:spLocks noChangeArrowheads="1"/>
            </p:cNvSpPr>
            <p:nvPr/>
          </p:nvSpPr>
          <p:spPr bwMode="auto">
            <a:xfrm rot="5400000">
              <a:off x="2306018" y="2775018"/>
              <a:ext cx="4825" cy="2433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7" name="Rectangle 119"/>
            <p:cNvSpPr>
              <a:spLocks noChangeArrowheads="1"/>
            </p:cNvSpPr>
            <p:nvPr/>
          </p:nvSpPr>
          <p:spPr bwMode="auto">
            <a:xfrm rot="5400000">
              <a:off x="2306018" y="2709877"/>
              <a:ext cx="4825" cy="2433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8" name="Rectangle 120"/>
            <p:cNvSpPr>
              <a:spLocks noChangeArrowheads="1"/>
            </p:cNvSpPr>
            <p:nvPr/>
          </p:nvSpPr>
          <p:spPr bwMode="auto">
            <a:xfrm rot="5400000">
              <a:off x="2305616" y="2653985"/>
              <a:ext cx="5629" cy="2433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9" name="Rectangle 121"/>
            <p:cNvSpPr>
              <a:spLocks noChangeArrowheads="1"/>
            </p:cNvSpPr>
            <p:nvPr/>
          </p:nvSpPr>
          <p:spPr bwMode="auto">
            <a:xfrm rot="5400000">
              <a:off x="2305616" y="2604928"/>
              <a:ext cx="5629" cy="2433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0" name="Rectangle 144"/>
            <p:cNvSpPr>
              <a:spLocks noChangeArrowheads="1"/>
            </p:cNvSpPr>
            <p:nvPr/>
          </p:nvSpPr>
          <p:spPr bwMode="auto">
            <a:xfrm rot="5400000">
              <a:off x="3138518" y="4017184"/>
              <a:ext cx="2896749" cy="7299"/>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 name="Rectangle 145"/>
            <p:cNvSpPr>
              <a:spLocks noChangeArrowheads="1"/>
            </p:cNvSpPr>
            <p:nvPr/>
          </p:nvSpPr>
          <p:spPr bwMode="auto">
            <a:xfrm rot="5400000">
              <a:off x="4562583" y="5446899"/>
              <a:ext cx="4825" cy="4622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 name="Rectangle 146"/>
            <p:cNvSpPr>
              <a:spLocks noChangeArrowheads="1"/>
            </p:cNvSpPr>
            <p:nvPr/>
          </p:nvSpPr>
          <p:spPr bwMode="auto">
            <a:xfrm rot="5400000">
              <a:off x="4562583" y="4480244"/>
              <a:ext cx="4825" cy="4622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3" name="Rectangle 147"/>
            <p:cNvSpPr>
              <a:spLocks noChangeArrowheads="1"/>
            </p:cNvSpPr>
            <p:nvPr/>
          </p:nvSpPr>
          <p:spPr bwMode="auto">
            <a:xfrm rot="5400000">
              <a:off x="4562583" y="3515197"/>
              <a:ext cx="4825" cy="4622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4" name="Rectangle 148"/>
            <p:cNvSpPr>
              <a:spLocks noChangeArrowheads="1"/>
            </p:cNvSpPr>
            <p:nvPr/>
          </p:nvSpPr>
          <p:spPr bwMode="auto">
            <a:xfrm rot="5400000">
              <a:off x="4562181" y="2549749"/>
              <a:ext cx="5629" cy="4622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5" name="Rectangle 149"/>
            <p:cNvSpPr>
              <a:spLocks noChangeArrowheads="1"/>
            </p:cNvSpPr>
            <p:nvPr/>
          </p:nvSpPr>
          <p:spPr bwMode="auto">
            <a:xfrm rot="5400000">
              <a:off x="4573531" y="5166725"/>
              <a:ext cx="4825" cy="2433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6" name="Rectangle 150"/>
            <p:cNvSpPr>
              <a:spLocks noChangeArrowheads="1"/>
            </p:cNvSpPr>
            <p:nvPr/>
          </p:nvSpPr>
          <p:spPr bwMode="auto">
            <a:xfrm rot="5400000">
              <a:off x="4573129" y="4996636"/>
              <a:ext cx="5629" cy="2433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7" name="Rectangle 151"/>
            <p:cNvSpPr>
              <a:spLocks noChangeArrowheads="1"/>
            </p:cNvSpPr>
            <p:nvPr/>
          </p:nvSpPr>
          <p:spPr bwMode="auto">
            <a:xfrm rot="5400000">
              <a:off x="4573129" y="4875201"/>
              <a:ext cx="5629" cy="2433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8" name="Rectangle 152"/>
            <p:cNvSpPr>
              <a:spLocks noChangeArrowheads="1"/>
            </p:cNvSpPr>
            <p:nvPr/>
          </p:nvSpPr>
          <p:spPr bwMode="auto">
            <a:xfrm rot="5400000">
              <a:off x="4573531" y="4782315"/>
              <a:ext cx="4825" cy="2433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9" name="Rectangle 153"/>
            <p:cNvSpPr>
              <a:spLocks noChangeArrowheads="1"/>
            </p:cNvSpPr>
            <p:nvPr/>
          </p:nvSpPr>
          <p:spPr bwMode="auto">
            <a:xfrm rot="5400000">
              <a:off x="4573129" y="4707122"/>
              <a:ext cx="5629" cy="2433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 name="Rectangle 154"/>
            <p:cNvSpPr>
              <a:spLocks noChangeArrowheads="1"/>
            </p:cNvSpPr>
            <p:nvPr/>
          </p:nvSpPr>
          <p:spPr bwMode="auto">
            <a:xfrm rot="5400000">
              <a:off x="4573129" y="4641981"/>
              <a:ext cx="5629" cy="2433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1" name="Rectangle 155"/>
            <p:cNvSpPr>
              <a:spLocks noChangeArrowheads="1"/>
            </p:cNvSpPr>
            <p:nvPr/>
          </p:nvSpPr>
          <p:spPr bwMode="auto">
            <a:xfrm rot="5400000">
              <a:off x="4573129" y="4585687"/>
              <a:ext cx="5629" cy="2433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2" name="Rectangle 156"/>
            <p:cNvSpPr>
              <a:spLocks noChangeArrowheads="1"/>
            </p:cNvSpPr>
            <p:nvPr/>
          </p:nvSpPr>
          <p:spPr bwMode="auto">
            <a:xfrm rot="5400000">
              <a:off x="4573129" y="4536630"/>
              <a:ext cx="5629" cy="2433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3" name="Rectangle 157"/>
            <p:cNvSpPr>
              <a:spLocks noChangeArrowheads="1"/>
            </p:cNvSpPr>
            <p:nvPr/>
          </p:nvSpPr>
          <p:spPr bwMode="auto">
            <a:xfrm rot="5400000">
              <a:off x="4573531" y="4201678"/>
              <a:ext cx="4825" cy="2433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4" name="Rectangle 158"/>
            <p:cNvSpPr>
              <a:spLocks noChangeArrowheads="1"/>
            </p:cNvSpPr>
            <p:nvPr/>
          </p:nvSpPr>
          <p:spPr bwMode="auto">
            <a:xfrm rot="5400000">
              <a:off x="4573531" y="4031187"/>
              <a:ext cx="4825" cy="2433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5" name="Rectangle 159"/>
            <p:cNvSpPr>
              <a:spLocks noChangeArrowheads="1"/>
            </p:cNvSpPr>
            <p:nvPr/>
          </p:nvSpPr>
          <p:spPr bwMode="auto">
            <a:xfrm rot="5400000">
              <a:off x="4573129" y="3910154"/>
              <a:ext cx="5629" cy="2433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6" name="Rectangle 160"/>
            <p:cNvSpPr>
              <a:spLocks noChangeArrowheads="1"/>
            </p:cNvSpPr>
            <p:nvPr/>
          </p:nvSpPr>
          <p:spPr bwMode="auto">
            <a:xfrm rot="5400000">
              <a:off x="4573531" y="3817268"/>
              <a:ext cx="4825" cy="2433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7" name="Rectangle 161"/>
            <p:cNvSpPr>
              <a:spLocks noChangeArrowheads="1"/>
            </p:cNvSpPr>
            <p:nvPr/>
          </p:nvSpPr>
          <p:spPr bwMode="auto">
            <a:xfrm rot="5400000">
              <a:off x="4573531" y="3740064"/>
              <a:ext cx="4825" cy="2433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8" name="Rectangle 162"/>
            <p:cNvSpPr>
              <a:spLocks noChangeArrowheads="1"/>
            </p:cNvSpPr>
            <p:nvPr/>
          </p:nvSpPr>
          <p:spPr bwMode="auto">
            <a:xfrm rot="5400000">
              <a:off x="4573129" y="3675326"/>
              <a:ext cx="5629" cy="2433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9" name="Rectangle 163"/>
            <p:cNvSpPr>
              <a:spLocks noChangeArrowheads="1"/>
            </p:cNvSpPr>
            <p:nvPr/>
          </p:nvSpPr>
          <p:spPr bwMode="auto">
            <a:xfrm rot="5400000">
              <a:off x="4573129" y="3619031"/>
              <a:ext cx="5629" cy="2433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0" name="Rectangle 164"/>
            <p:cNvSpPr>
              <a:spLocks noChangeArrowheads="1"/>
            </p:cNvSpPr>
            <p:nvPr/>
          </p:nvSpPr>
          <p:spPr bwMode="auto">
            <a:xfrm rot="5400000">
              <a:off x="4573129" y="3569975"/>
              <a:ext cx="5629" cy="2433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1" name="Rectangle 165"/>
            <p:cNvSpPr>
              <a:spLocks noChangeArrowheads="1"/>
            </p:cNvSpPr>
            <p:nvPr/>
          </p:nvSpPr>
          <p:spPr bwMode="auto">
            <a:xfrm rot="5400000">
              <a:off x="4573531" y="3236632"/>
              <a:ext cx="4825" cy="2433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2" name="Rectangle 166"/>
            <p:cNvSpPr>
              <a:spLocks noChangeArrowheads="1"/>
            </p:cNvSpPr>
            <p:nvPr/>
          </p:nvSpPr>
          <p:spPr bwMode="auto">
            <a:xfrm rot="5400000">
              <a:off x="4573531" y="3066140"/>
              <a:ext cx="4825" cy="2433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3" name="Rectangle 167"/>
            <p:cNvSpPr>
              <a:spLocks noChangeArrowheads="1"/>
            </p:cNvSpPr>
            <p:nvPr/>
          </p:nvSpPr>
          <p:spPr bwMode="auto">
            <a:xfrm rot="5400000">
              <a:off x="4573129" y="2945107"/>
              <a:ext cx="5629" cy="2433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4" name="Rectangle 168"/>
            <p:cNvSpPr>
              <a:spLocks noChangeArrowheads="1"/>
            </p:cNvSpPr>
            <p:nvPr/>
          </p:nvSpPr>
          <p:spPr bwMode="auto">
            <a:xfrm rot="5400000">
              <a:off x="4573531" y="2852221"/>
              <a:ext cx="4825" cy="2433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5" name="Rectangle 169"/>
            <p:cNvSpPr>
              <a:spLocks noChangeArrowheads="1"/>
            </p:cNvSpPr>
            <p:nvPr/>
          </p:nvSpPr>
          <p:spPr bwMode="auto">
            <a:xfrm rot="5400000">
              <a:off x="4573531" y="2775018"/>
              <a:ext cx="4825" cy="2433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6" name="Rectangle 170"/>
            <p:cNvSpPr>
              <a:spLocks noChangeArrowheads="1"/>
            </p:cNvSpPr>
            <p:nvPr/>
          </p:nvSpPr>
          <p:spPr bwMode="auto">
            <a:xfrm rot="5400000">
              <a:off x="4573531" y="2709877"/>
              <a:ext cx="4825" cy="2433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7" name="Rectangle 171"/>
            <p:cNvSpPr>
              <a:spLocks noChangeArrowheads="1"/>
            </p:cNvSpPr>
            <p:nvPr/>
          </p:nvSpPr>
          <p:spPr bwMode="auto">
            <a:xfrm rot="5400000">
              <a:off x="4573129" y="2653985"/>
              <a:ext cx="5629" cy="2433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8" name="Rectangle 172"/>
            <p:cNvSpPr>
              <a:spLocks noChangeArrowheads="1"/>
            </p:cNvSpPr>
            <p:nvPr/>
          </p:nvSpPr>
          <p:spPr bwMode="auto">
            <a:xfrm rot="5400000">
              <a:off x="4573129" y="2604928"/>
              <a:ext cx="5629" cy="2433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173"/>
            <p:cNvSpPr>
              <a:spLocks/>
            </p:cNvSpPr>
            <p:nvPr/>
          </p:nvSpPr>
          <p:spPr bwMode="auto">
            <a:xfrm rot="5400000">
              <a:off x="2173337" y="3053260"/>
              <a:ext cx="2535660" cy="2289802"/>
            </a:xfrm>
            <a:custGeom>
              <a:avLst/>
              <a:gdLst/>
              <a:ahLst/>
              <a:cxnLst>
                <a:cxn ang="0">
                  <a:pos x="15" y="983"/>
                </a:cxn>
                <a:cxn ang="0">
                  <a:pos x="37" y="978"/>
                </a:cxn>
                <a:cxn ang="0">
                  <a:pos x="72" y="973"/>
                </a:cxn>
                <a:cxn ang="0">
                  <a:pos x="113" y="967"/>
                </a:cxn>
                <a:cxn ang="0">
                  <a:pos x="257" y="951"/>
                </a:cxn>
                <a:cxn ang="0">
                  <a:pos x="722" y="902"/>
                </a:cxn>
                <a:cxn ang="0">
                  <a:pos x="1226" y="842"/>
                </a:cxn>
                <a:cxn ang="0">
                  <a:pos x="1739" y="770"/>
                </a:cxn>
                <a:cxn ang="0">
                  <a:pos x="2132" y="704"/>
                </a:cxn>
                <a:cxn ang="0">
                  <a:pos x="2446" y="638"/>
                </a:cxn>
                <a:cxn ang="0">
                  <a:pos x="2633" y="589"/>
                </a:cxn>
                <a:cxn ang="0">
                  <a:pos x="2904" y="490"/>
                </a:cxn>
                <a:cxn ang="0">
                  <a:pos x="2991" y="445"/>
                </a:cxn>
                <a:cxn ang="0">
                  <a:pos x="3061" y="402"/>
                </a:cxn>
                <a:cxn ang="0">
                  <a:pos x="3107" y="363"/>
                </a:cxn>
                <a:cxn ang="0">
                  <a:pos x="3153" y="247"/>
                </a:cxn>
                <a:cxn ang="0">
                  <a:pos x="3070" y="110"/>
                </a:cxn>
                <a:cxn ang="0">
                  <a:pos x="3070" y="93"/>
                </a:cxn>
                <a:cxn ang="0">
                  <a:pos x="3081" y="67"/>
                </a:cxn>
                <a:cxn ang="0">
                  <a:pos x="3076" y="54"/>
                </a:cxn>
                <a:cxn ang="0">
                  <a:pos x="3050" y="44"/>
                </a:cxn>
                <a:cxn ang="0">
                  <a:pos x="3013" y="35"/>
                </a:cxn>
                <a:cxn ang="0">
                  <a:pos x="2926" y="20"/>
                </a:cxn>
                <a:cxn ang="0">
                  <a:pos x="2900" y="16"/>
                </a:cxn>
                <a:cxn ang="0">
                  <a:pos x="2880" y="10"/>
                </a:cxn>
                <a:cxn ang="0">
                  <a:pos x="2858" y="1"/>
                </a:cxn>
                <a:cxn ang="0">
                  <a:pos x="2873" y="12"/>
                </a:cxn>
                <a:cxn ang="0">
                  <a:pos x="2987" y="34"/>
                </a:cxn>
                <a:cxn ang="0">
                  <a:pos x="3017" y="40"/>
                </a:cxn>
                <a:cxn ang="0">
                  <a:pos x="3041" y="45"/>
                </a:cxn>
                <a:cxn ang="0">
                  <a:pos x="3072" y="55"/>
                </a:cxn>
                <a:cxn ang="0">
                  <a:pos x="3076" y="60"/>
                </a:cxn>
                <a:cxn ang="0">
                  <a:pos x="3076" y="66"/>
                </a:cxn>
                <a:cxn ang="0">
                  <a:pos x="3061" y="110"/>
                </a:cxn>
                <a:cxn ang="0">
                  <a:pos x="3144" y="248"/>
                </a:cxn>
                <a:cxn ang="0">
                  <a:pos x="3144" y="285"/>
                </a:cxn>
                <a:cxn ang="0">
                  <a:pos x="3129" y="324"/>
                </a:cxn>
                <a:cxn ang="0">
                  <a:pos x="3098" y="362"/>
                </a:cxn>
                <a:cxn ang="0">
                  <a:pos x="3054" y="400"/>
                </a:cxn>
                <a:cxn ang="0">
                  <a:pos x="2985" y="444"/>
                </a:cxn>
                <a:cxn ang="0">
                  <a:pos x="2714" y="559"/>
                </a:cxn>
                <a:cxn ang="0">
                  <a:pos x="2531" y="615"/>
                </a:cxn>
                <a:cxn ang="0">
                  <a:pos x="2345" y="658"/>
                </a:cxn>
                <a:cxn ang="0">
                  <a:pos x="2241" y="679"/>
                </a:cxn>
                <a:cxn ang="0">
                  <a:pos x="1874" y="745"/>
                </a:cxn>
                <a:cxn ang="0">
                  <a:pos x="1588" y="791"/>
                </a:cxn>
                <a:cxn ang="0">
                  <a:pos x="1224" y="839"/>
                </a:cxn>
                <a:cxn ang="0">
                  <a:pos x="720" y="899"/>
                </a:cxn>
                <a:cxn ang="0">
                  <a:pos x="255" y="948"/>
                </a:cxn>
                <a:cxn ang="0">
                  <a:pos x="111" y="964"/>
                </a:cxn>
                <a:cxn ang="0">
                  <a:pos x="67" y="970"/>
                </a:cxn>
                <a:cxn ang="0">
                  <a:pos x="33" y="976"/>
                </a:cxn>
              </a:cxnLst>
              <a:rect l="0" t="0" r="r" b="b"/>
              <a:pathLst>
                <a:path w="3153" h="988">
                  <a:moveTo>
                    <a:pt x="0" y="987"/>
                  </a:moveTo>
                  <a:lnTo>
                    <a:pt x="6" y="988"/>
                  </a:lnTo>
                  <a:lnTo>
                    <a:pt x="15" y="983"/>
                  </a:lnTo>
                  <a:lnTo>
                    <a:pt x="11" y="982"/>
                  </a:lnTo>
                  <a:lnTo>
                    <a:pt x="13" y="984"/>
                  </a:lnTo>
                  <a:lnTo>
                    <a:pt x="37" y="978"/>
                  </a:lnTo>
                  <a:lnTo>
                    <a:pt x="35" y="977"/>
                  </a:lnTo>
                  <a:lnTo>
                    <a:pt x="37" y="978"/>
                  </a:lnTo>
                  <a:lnTo>
                    <a:pt x="72" y="973"/>
                  </a:lnTo>
                  <a:lnTo>
                    <a:pt x="70" y="971"/>
                  </a:lnTo>
                  <a:lnTo>
                    <a:pt x="72" y="973"/>
                  </a:lnTo>
                  <a:lnTo>
                    <a:pt x="113" y="967"/>
                  </a:lnTo>
                  <a:lnTo>
                    <a:pt x="159" y="962"/>
                  </a:lnTo>
                  <a:lnTo>
                    <a:pt x="207" y="956"/>
                  </a:lnTo>
                  <a:lnTo>
                    <a:pt x="257" y="951"/>
                  </a:lnTo>
                  <a:lnTo>
                    <a:pt x="519" y="923"/>
                  </a:lnTo>
                  <a:lnTo>
                    <a:pt x="622" y="913"/>
                  </a:lnTo>
                  <a:lnTo>
                    <a:pt x="722" y="902"/>
                  </a:lnTo>
                  <a:lnTo>
                    <a:pt x="914" y="880"/>
                  </a:lnTo>
                  <a:lnTo>
                    <a:pt x="1051" y="864"/>
                  </a:lnTo>
                  <a:lnTo>
                    <a:pt x="1226" y="842"/>
                  </a:lnTo>
                  <a:lnTo>
                    <a:pt x="1433" y="814"/>
                  </a:lnTo>
                  <a:lnTo>
                    <a:pt x="1590" y="792"/>
                  </a:lnTo>
                  <a:lnTo>
                    <a:pt x="1739" y="770"/>
                  </a:lnTo>
                  <a:lnTo>
                    <a:pt x="1878" y="748"/>
                  </a:lnTo>
                  <a:lnTo>
                    <a:pt x="2009" y="726"/>
                  </a:lnTo>
                  <a:lnTo>
                    <a:pt x="2132" y="704"/>
                  </a:lnTo>
                  <a:lnTo>
                    <a:pt x="2245" y="682"/>
                  </a:lnTo>
                  <a:lnTo>
                    <a:pt x="2350" y="660"/>
                  </a:lnTo>
                  <a:lnTo>
                    <a:pt x="2446" y="638"/>
                  </a:lnTo>
                  <a:lnTo>
                    <a:pt x="2533" y="617"/>
                  </a:lnTo>
                  <a:lnTo>
                    <a:pt x="2535" y="617"/>
                  </a:lnTo>
                  <a:lnTo>
                    <a:pt x="2633" y="589"/>
                  </a:lnTo>
                  <a:lnTo>
                    <a:pt x="2721" y="562"/>
                  </a:lnTo>
                  <a:lnTo>
                    <a:pt x="2812" y="529"/>
                  </a:lnTo>
                  <a:lnTo>
                    <a:pt x="2904" y="490"/>
                  </a:lnTo>
                  <a:lnTo>
                    <a:pt x="2991" y="446"/>
                  </a:lnTo>
                  <a:lnTo>
                    <a:pt x="2987" y="448"/>
                  </a:lnTo>
                  <a:lnTo>
                    <a:pt x="2991" y="445"/>
                  </a:lnTo>
                  <a:lnTo>
                    <a:pt x="3061" y="402"/>
                  </a:lnTo>
                  <a:lnTo>
                    <a:pt x="3065" y="399"/>
                  </a:lnTo>
                  <a:lnTo>
                    <a:pt x="3061" y="402"/>
                  </a:lnTo>
                  <a:lnTo>
                    <a:pt x="3107" y="363"/>
                  </a:lnTo>
                  <a:lnTo>
                    <a:pt x="3107" y="364"/>
                  </a:lnTo>
                  <a:lnTo>
                    <a:pt x="3107" y="363"/>
                  </a:lnTo>
                  <a:lnTo>
                    <a:pt x="3137" y="325"/>
                  </a:lnTo>
                  <a:lnTo>
                    <a:pt x="3153" y="286"/>
                  </a:lnTo>
                  <a:lnTo>
                    <a:pt x="3153" y="247"/>
                  </a:lnTo>
                  <a:lnTo>
                    <a:pt x="3135" y="203"/>
                  </a:lnTo>
                  <a:lnTo>
                    <a:pt x="3078" y="132"/>
                  </a:lnTo>
                  <a:lnTo>
                    <a:pt x="3070" y="110"/>
                  </a:lnTo>
                  <a:lnTo>
                    <a:pt x="3065" y="110"/>
                  </a:lnTo>
                  <a:lnTo>
                    <a:pt x="3070" y="110"/>
                  </a:lnTo>
                  <a:lnTo>
                    <a:pt x="3070" y="93"/>
                  </a:lnTo>
                  <a:lnTo>
                    <a:pt x="3065" y="93"/>
                  </a:lnTo>
                  <a:lnTo>
                    <a:pt x="3070" y="94"/>
                  </a:lnTo>
                  <a:lnTo>
                    <a:pt x="3081" y="67"/>
                  </a:lnTo>
                  <a:lnTo>
                    <a:pt x="3081" y="60"/>
                  </a:lnTo>
                  <a:lnTo>
                    <a:pt x="3076" y="55"/>
                  </a:lnTo>
                  <a:lnTo>
                    <a:pt x="3076" y="54"/>
                  </a:lnTo>
                  <a:lnTo>
                    <a:pt x="3065" y="48"/>
                  </a:lnTo>
                  <a:lnTo>
                    <a:pt x="3048" y="43"/>
                  </a:lnTo>
                  <a:lnTo>
                    <a:pt x="3050" y="44"/>
                  </a:lnTo>
                  <a:lnTo>
                    <a:pt x="3046" y="43"/>
                  </a:lnTo>
                  <a:lnTo>
                    <a:pt x="3022" y="37"/>
                  </a:lnTo>
                  <a:lnTo>
                    <a:pt x="3013" y="35"/>
                  </a:lnTo>
                  <a:lnTo>
                    <a:pt x="3022" y="37"/>
                  </a:lnTo>
                  <a:lnTo>
                    <a:pt x="2991" y="31"/>
                  </a:lnTo>
                  <a:lnTo>
                    <a:pt x="2926" y="20"/>
                  </a:lnTo>
                  <a:lnTo>
                    <a:pt x="2897" y="15"/>
                  </a:lnTo>
                  <a:lnTo>
                    <a:pt x="2895" y="16"/>
                  </a:lnTo>
                  <a:lnTo>
                    <a:pt x="2900" y="16"/>
                  </a:lnTo>
                  <a:lnTo>
                    <a:pt x="2880" y="10"/>
                  </a:lnTo>
                  <a:lnTo>
                    <a:pt x="2876" y="11"/>
                  </a:lnTo>
                  <a:lnTo>
                    <a:pt x="2880" y="10"/>
                  </a:lnTo>
                  <a:lnTo>
                    <a:pt x="2871" y="5"/>
                  </a:lnTo>
                  <a:lnTo>
                    <a:pt x="2865" y="0"/>
                  </a:lnTo>
                  <a:lnTo>
                    <a:pt x="2858" y="1"/>
                  </a:lnTo>
                  <a:lnTo>
                    <a:pt x="2865" y="6"/>
                  </a:lnTo>
                  <a:lnTo>
                    <a:pt x="2873" y="12"/>
                  </a:lnTo>
                  <a:lnTo>
                    <a:pt x="2873" y="12"/>
                  </a:lnTo>
                  <a:lnTo>
                    <a:pt x="2893" y="18"/>
                  </a:lnTo>
                  <a:lnTo>
                    <a:pt x="2921" y="23"/>
                  </a:lnTo>
                  <a:lnTo>
                    <a:pt x="2987" y="34"/>
                  </a:lnTo>
                  <a:lnTo>
                    <a:pt x="3017" y="40"/>
                  </a:lnTo>
                  <a:lnTo>
                    <a:pt x="3020" y="38"/>
                  </a:lnTo>
                  <a:lnTo>
                    <a:pt x="3017" y="40"/>
                  </a:lnTo>
                  <a:lnTo>
                    <a:pt x="3041" y="45"/>
                  </a:lnTo>
                  <a:lnTo>
                    <a:pt x="3044" y="44"/>
                  </a:lnTo>
                  <a:lnTo>
                    <a:pt x="3041" y="45"/>
                  </a:lnTo>
                  <a:lnTo>
                    <a:pt x="3059" y="51"/>
                  </a:lnTo>
                  <a:lnTo>
                    <a:pt x="3070" y="56"/>
                  </a:lnTo>
                  <a:lnTo>
                    <a:pt x="3072" y="55"/>
                  </a:lnTo>
                  <a:lnTo>
                    <a:pt x="3068" y="56"/>
                  </a:lnTo>
                  <a:lnTo>
                    <a:pt x="3072" y="61"/>
                  </a:lnTo>
                  <a:lnTo>
                    <a:pt x="3076" y="60"/>
                  </a:lnTo>
                  <a:lnTo>
                    <a:pt x="3072" y="60"/>
                  </a:lnTo>
                  <a:lnTo>
                    <a:pt x="3072" y="66"/>
                  </a:lnTo>
                  <a:lnTo>
                    <a:pt x="3076" y="66"/>
                  </a:lnTo>
                  <a:lnTo>
                    <a:pt x="3072" y="66"/>
                  </a:lnTo>
                  <a:lnTo>
                    <a:pt x="3061" y="93"/>
                  </a:lnTo>
                  <a:lnTo>
                    <a:pt x="3061" y="110"/>
                  </a:lnTo>
                  <a:lnTo>
                    <a:pt x="3070" y="132"/>
                  </a:lnTo>
                  <a:lnTo>
                    <a:pt x="3126" y="204"/>
                  </a:lnTo>
                  <a:lnTo>
                    <a:pt x="3144" y="248"/>
                  </a:lnTo>
                  <a:lnTo>
                    <a:pt x="3148" y="247"/>
                  </a:lnTo>
                  <a:lnTo>
                    <a:pt x="3144" y="247"/>
                  </a:lnTo>
                  <a:lnTo>
                    <a:pt x="3144" y="285"/>
                  </a:lnTo>
                  <a:lnTo>
                    <a:pt x="3148" y="285"/>
                  </a:lnTo>
                  <a:lnTo>
                    <a:pt x="3144" y="285"/>
                  </a:lnTo>
                  <a:lnTo>
                    <a:pt x="3129" y="324"/>
                  </a:lnTo>
                  <a:lnTo>
                    <a:pt x="3098" y="362"/>
                  </a:lnTo>
                  <a:lnTo>
                    <a:pt x="3102" y="362"/>
                  </a:lnTo>
                  <a:lnTo>
                    <a:pt x="3098" y="362"/>
                  </a:lnTo>
                  <a:lnTo>
                    <a:pt x="3052" y="400"/>
                  </a:lnTo>
                  <a:lnTo>
                    <a:pt x="3057" y="401"/>
                  </a:lnTo>
                  <a:lnTo>
                    <a:pt x="3054" y="400"/>
                  </a:lnTo>
                  <a:lnTo>
                    <a:pt x="2985" y="444"/>
                  </a:lnTo>
                  <a:lnTo>
                    <a:pt x="2987" y="445"/>
                  </a:lnTo>
                  <a:lnTo>
                    <a:pt x="2985" y="444"/>
                  </a:lnTo>
                  <a:lnTo>
                    <a:pt x="2897" y="488"/>
                  </a:lnTo>
                  <a:lnTo>
                    <a:pt x="2806" y="526"/>
                  </a:lnTo>
                  <a:lnTo>
                    <a:pt x="2714" y="559"/>
                  </a:lnTo>
                  <a:lnTo>
                    <a:pt x="2627" y="587"/>
                  </a:lnTo>
                  <a:lnTo>
                    <a:pt x="2529" y="614"/>
                  </a:lnTo>
                  <a:lnTo>
                    <a:pt x="2531" y="615"/>
                  </a:lnTo>
                  <a:lnTo>
                    <a:pt x="2529" y="614"/>
                  </a:lnTo>
                  <a:lnTo>
                    <a:pt x="2441" y="636"/>
                  </a:lnTo>
                  <a:lnTo>
                    <a:pt x="2345" y="658"/>
                  </a:lnTo>
                  <a:lnTo>
                    <a:pt x="2241" y="680"/>
                  </a:lnTo>
                  <a:lnTo>
                    <a:pt x="2243" y="681"/>
                  </a:lnTo>
                  <a:lnTo>
                    <a:pt x="2241" y="679"/>
                  </a:lnTo>
                  <a:lnTo>
                    <a:pt x="2127" y="701"/>
                  </a:lnTo>
                  <a:lnTo>
                    <a:pt x="2005" y="723"/>
                  </a:lnTo>
                  <a:lnTo>
                    <a:pt x="1874" y="745"/>
                  </a:lnTo>
                  <a:lnTo>
                    <a:pt x="1734" y="767"/>
                  </a:lnTo>
                  <a:lnTo>
                    <a:pt x="1586" y="789"/>
                  </a:lnTo>
                  <a:lnTo>
                    <a:pt x="1588" y="791"/>
                  </a:lnTo>
                  <a:lnTo>
                    <a:pt x="1588" y="789"/>
                  </a:lnTo>
                  <a:lnTo>
                    <a:pt x="1431" y="811"/>
                  </a:lnTo>
                  <a:lnTo>
                    <a:pt x="1224" y="839"/>
                  </a:lnTo>
                  <a:lnTo>
                    <a:pt x="1049" y="861"/>
                  </a:lnTo>
                  <a:lnTo>
                    <a:pt x="912" y="877"/>
                  </a:lnTo>
                  <a:lnTo>
                    <a:pt x="720" y="899"/>
                  </a:lnTo>
                  <a:lnTo>
                    <a:pt x="619" y="910"/>
                  </a:lnTo>
                  <a:lnTo>
                    <a:pt x="517" y="920"/>
                  </a:lnTo>
                  <a:lnTo>
                    <a:pt x="255" y="948"/>
                  </a:lnTo>
                  <a:lnTo>
                    <a:pt x="205" y="953"/>
                  </a:lnTo>
                  <a:lnTo>
                    <a:pt x="157" y="959"/>
                  </a:lnTo>
                  <a:lnTo>
                    <a:pt x="111" y="964"/>
                  </a:lnTo>
                  <a:lnTo>
                    <a:pt x="70" y="970"/>
                  </a:lnTo>
                  <a:lnTo>
                    <a:pt x="61" y="970"/>
                  </a:lnTo>
                  <a:lnTo>
                    <a:pt x="67" y="970"/>
                  </a:lnTo>
                  <a:lnTo>
                    <a:pt x="33" y="975"/>
                  </a:lnTo>
                  <a:lnTo>
                    <a:pt x="39" y="974"/>
                  </a:lnTo>
                  <a:lnTo>
                    <a:pt x="33" y="976"/>
                  </a:lnTo>
                  <a:lnTo>
                    <a:pt x="9" y="981"/>
                  </a:lnTo>
                  <a:lnTo>
                    <a:pt x="0" y="987"/>
                  </a:lnTo>
                  <a:close/>
                </a:path>
              </a:pathLst>
            </a:custGeom>
            <a:solidFill>
              <a:srgbClr val="FF0000"/>
            </a:solidFill>
            <a:ln w="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174"/>
            <p:cNvSpPr>
              <a:spLocks/>
            </p:cNvSpPr>
            <p:nvPr/>
          </p:nvSpPr>
          <p:spPr bwMode="auto">
            <a:xfrm rot="5400000">
              <a:off x="2091698" y="2920153"/>
              <a:ext cx="2696501" cy="2292237"/>
            </a:xfrm>
            <a:custGeom>
              <a:avLst/>
              <a:gdLst/>
              <a:ahLst/>
              <a:cxnLst>
                <a:cxn ang="0">
                  <a:pos x="24" y="984"/>
                </a:cxn>
                <a:cxn ang="0">
                  <a:pos x="67" y="978"/>
                </a:cxn>
                <a:cxn ang="0">
                  <a:pos x="432" y="951"/>
                </a:cxn>
                <a:cxn ang="0">
                  <a:pos x="648" y="934"/>
                </a:cxn>
                <a:cxn ang="0">
                  <a:pos x="905" y="913"/>
                </a:cxn>
                <a:cxn ang="0">
                  <a:pos x="1130" y="891"/>
                </a:cxn>
                <a:cxn ang="0">
                  <a:pos x="1379" y="864"/>
                </a:cxn>
                <a:cxn ang="0">
                  <a:pos x="1723" y="820"/>
                </a:cxn>
                <a:cxn ang="0">
                  <a:pos x="2094" y="765"/>
                </a:cxn>
                <a:cxn ang="0">
                  <a:pos x="2494" y="693"/>
                </a:cxn>
                <a:cxn ang="0">
                  <a:pos x="2760" y="633"/>
                </a:cxn>
                <a:cxn ang="0">
                  <a:pos x="2910" y="589"/>
                </a:cxn>
                <a:cxn ang="0">
                  <a:pos x="3188" y="468"/>
                </a:cxn>
                <a:cxn ang="0">
                  <a:pos x="3257" y="424"/>
                </a:cxn>
                <a:cxn ang="0">
                  <a:pos x="3303" y="385"/>
                </a:cxn>
                <a:cxn ang="0">
                  <a:pos x="3338" y="341"/>
                </a:cxn>
                <a:cxn ang="0">
                  <a:pos x="3338" y="231"/>
                </a:cxn>
                <a:cxn ang="0">
                  <a:pos x="3236" y="99"/>
                </a:cxn>
                <a:cxn ang="0">
                  <a:pos x="3236" y="93"/>
                </a:cxn>
                <a:cxn ang="0">
                  <a:pos x="3249" y="78"/>
                </a:cxn>
                <a:cxn ang="0">
                  <a:pos x="3262" y="67"/>
                </a:cxn>
                <a:cxn ang="0">
                  <a:pos x="3266" y="61"/>
                </a:cxn>
                <a:cxn ang="0">
                  <a:pos x="3264" y="49"/>
                </a:cxn>
                <a:cxn ang="0">
                  <a:pos x="3249" y="43"/>
                </a:cxn>
                <a:cxn ang="0">
                  <a:pos x="3222" y="37"/>
                </a:cxn>
                <a:cxn ang="0">
                  <a:pos x="3185" y="31"/>
                </a:cxn>
                <a:cxn ang="0">
                  <a:pos x="3048" y="15"/>
                </a:cxn>
                <a:cxn ang="0">
                  <a:pos x="3015" y="9"/>
                </a:cxn>
                <a:cxn ang="0">
                  <a:pos x="3004" y="5"/>
                </a:cxn>
                <a:cxn ang="0">
                  <a:pos x="2998" y="7"/>
                </a:cxn>
                <a:cxn ang="0">
                  <a:pos x="3041" y="17"/>
                </a:cxn>
                <a:cxn ang="0">
                  <a:pos x="3137" y="29"/>
                </a:cxn>
                <a:cxn ang="0">
                  <a:pos x="3181" y="34"/>
                </a:cxn>
                <a:cxn ang="0">
                  <a:pos x="3218" y="40"/>
                </a:cxn>
                <a:cxn ang="0">
                  <a:pos x="3244" y="45"/>
                </a:cxn>
                <a:cxn ang="0">
                  <a:pos x="3255" y="50"/>
                </a:cxn>
                <a:cxn ang="0">
                  <a:pos x="3260" y="55"/>
                </a:cxn>
                <a:cxn ang="0">
                  <a:pos x="3257" y="66"/>
                </a:cxn>
                <a:cxn ang="0">
                  <a:pos x="3240" y="75"/>
                </a:cxn>
                <a:cxn ang="0">
                  <a:pos x="3231" y="93"/>
                </a:cxn>
                <a:cxn ang="0">
                  <a:pos x="3329" y="231"/>
                </a:cxn>
                <a:cxn ang="0">
                  <a:pos x="3345" y="269"/>
                </a:cxn>
                <a:cxn ang="0">
                  <a:pos x="3345" y="302"/>
                </a:cxn>
                <a:cxn ang="0">
                  <a:pos x="3299" y="384"/>
                </a:cxn>
                <a:cxn ang="0">
                  <a:pos x="3253" y="423"/>
                </a:cxn>
                <a:cxn ang="0">
                  <a:pos x="3183" y="467"/>
                </a:cxn>
                <a:cxn ang="0">
                  <a:pos x="2980" y="559"/>
                </a:cxn>
                <a:cxn ang="0">
                  <a:pos x="2756" y="631"/>
                </a:cxn>
                <a:cxn ang="0">
                  <a:pos x="2690" y="647"/>
                </a:cxn>
                <a:cxn ang="0">
                  <a:pos x="2492" y="692"/>
                </a:cxn>
                <a:cxn ang="0">
                  <a:pos x="2254" y="734"/>
                </a:cxn>
                <a:cxn ang="0">
                  <a:pos x="1837" y="800"/>
                </a:cxn>
                <a:cxn ang="0">
                  <a:pos x="1721" y="817"/>
                </a:cxn>
                <a:cxn ang="0">
                  <a:pos x="1377" y="861"/>
                </a:cxn>
                <a:cxn ang="0">
                  <a:pos x="1128" y="888"/>
                </a:cxn>
                <a:cxn ang="0">
                  <a:pos x="903" y="910"/>
                </a:cxn>
                <a:cxn ang="0">
                  <a:pos x="646" y="931"/>
                </a:cxn>
                <a:cxn ang="0">
                  <a:pos x="430" y="948"/>
                </a:cxn>
                <a:cxn ang="0">
                  <a:pos x="65" y="975"/>
                </a:cxn>
                <a:cxn ang="0">
                  <a:pos x="17" y="981"/>
                </a:cxn>
              </a:cxnLst>
              <a:rect l="0" t="0" r="r" b="b"/>
              <a:pathLst>
                <a:path w="3353" h="989">
                  <a:moveTo>
                    <a:pt x="0" y="987"/>
                  </a:moveTo>
                  <a:lnTo>
                    <a:pt x="6" y="989"/>
                  </a:lnTo>
                  <a:lnTo>
                    <a:pt x="24" y="984"/>
                  </a:lnTo>
                  <a:lnTo>
                    <a:pt x="19" y="982"/>
                  </a:lnTo>
                  <a:lnTo>
                    <a:pt x="22" y="984"/>
                  </a:lnTo>
                  <a:lnTo>
                    <a:pt x="67" y="978"/>
                  </a:lnTo>
                  <a:lnTo>
                    <a:pt x="131" y="973"/>
                  </a:lnTo>
                  <a:lnTo>
                    <a:pt x="203" y="967"/>
                  </a:lnTo>
                  <a:lnTo>
                    <a:pt x="432" y="951"/>
                  </a:lnTo>
                  <a:lnTo>
                    <a:pt x="506" y="945"/>
                  </a:lnTo>
                  <a:lnTo>
                    <a:pt x="578" y="940"/>
                  </a:lnTo>
                  <a:lnTo>
                    <a:pt x="648" y="934"/>
                  </a:lnTo>
                  <a:lnTo>
                    <a:pt x="715" y="929"/>
                  </a:lnTo>
                  <a:lnTo>
                    <a:pt x="781" y="923"/>
                  </a:lnTo>
                  <a:lnTo>
                    <a:pt x="905" y="913"/>
                  </a:lnTo>
                  <a:lnTo>
                    <a:pt x="964" y="908"/>
                  </a:lnTo>
                  <a:lnTo>
                    <a:pt x="1021" y="902"/>
                  </a:lnTo>
                  <a:lnTo>
                    <a:pt x="1130" y="891"/>
                  </a:lnTo>
                  <a:lnTo>
                    <a:pt x="1182" y="886"/>
                  </a:lnTo>
                  <a:lnTo>
                    <a:pt x="1283" y="875"/>
                  </a:lnTo>
                  <a:lnTo>
                    <a:pt x="1379" y="864"/>
                  </a:lnTo>
                  <a:lnTo>
                    <a:pt x="1470" y="853"/>
                  </a:lnTo>
                  <a:lnTo>
                    <a:pt x="1558" y="842"/>
                  </a:lnTo>
                  <a:lnTo>
                    <a:pt x="1723" y="820"/>
                  </a:lnTo>
                  <a:lnTo>
                    <a:pt x="1841" y="803"/>
                  </a:lnTo>
                  <a:lnTo>
                    <a:pt x="1990" y="781"/>
                  </a:lnTo>
                  <a:lnTo>
                    <a:pt x="2094" y="765"/>
                  </a:lnTo>
                  <a:lnTo>
                    <a:pt x="2258" y="737"/>
                  </a:lnTo>
                  <a:lnTo>
                    <a:pt x="2380" y="715"/>
                  </a:lnTo>
                  <a:lnTo>
                    <a:pt x="2494" y="693"/>
                  </a:lnTo>
                  <a:lnTo>
                    <a:pt x="2598" y="671"/>
                  </a:lnTo>
                  <a:lnTo>
                    <a:pt x="2694" y="649"/>
                  </a:lnTo>
                  <a:lnTo>
                    <a:pt x="2760" y="633"/>
                  </a:lnTo>
                  <a:lnTo>
                    <a:pt x="2762" y="633"/>
                  </a:lnTo>
                  <a:lnTo>
                    <a:pt x="2841" y="611"/>
                  </a:lnTo>
                  <a:lnTo>
                    <a:pt x="2910" y="589"/>
                  </a:lnTo>
                  <a:lnTo>
                    <a:pt x="2987" y="562"/>
                  </a:lnTo>
                  <a:lnTo>
                    <a:pt x="3078" y="523"/>
                  </a:lnTo>
                  <a:lnTo>
                    <a:pt x="3188" y="468"/>
                  </a:lnTo>
                  <a:lnTo>
                    <a:pt x="3183" y="470"/>
                  </a:lnTo>
                  <a:lnTo>
                    <a:pt x="3188" y="467"/>
                  </a:lnTo>
                  <a:lnTo>
                    <a:pt x="3257" y="424"/>
                  </a:lnTo>
                  <a:lnTo>
                    <a:pt x="3262" y="421"/>
                  </a:lnTo>
                  <a:lnTo>
                    <a:pt x="3257" y="424"/>
                  </a:lnTo>
                  <a:lnTo>
                    <a:pt x="3303" y="385"/>
                  </a:lnTo>
                  <a:lnTo>
                    <a:pt x="3303" y="386"/>
                  </a:lnTo>
                  <a:lnTo>
                    <a:pt x="3303" y="385"/>
                  </a:lnTo>
                  <a:lnTo>
                    <a:pt x="3338" y="341"/>
                  </a:lnTo>
                  <a:lnTo>
                    <a:pt x="3353" y="303"/>
                  </a:lnTo>
                  <a:lnTo>
                    <a:pt x="3353" y="269"/>
                  </a:lnTo>
                  <a:lnTo>
                    <a:pt x="3338" y="231"/>
                  </a:lnTo>
                  <a:lnTo>
                    <a:pt x="3246" y="115"/>
                  </a:lnTo>
                  <a:lnTo>
                    <a:pt x="3240" y="99"/>
                  </a:lnTo>
                  <a:lnTo>
                    <a:pt x="3236" y="99"/>
                  </a:lnTo>
                  <a:lnTo>
                    <a:pt x="3240" y="99"/>
                  </a:lnTo>
                  <a:lnTo>
                    <a:pt x="3240" y="93"/>
                  </a:lnTo>
                  <a:lnTo>
                    <a:pt x="3236" y="93"/>
                  </a:lnTo>
                  <a:lnTo>
                    <a:pt x="3240" y="94"/>
                  </a:lnTo>
                  <a:lnTo>
                    <a:pt x="3244" y="83"/>
                  </a:lnTo>
                  <a:lnTo>
                    <a:pt x="3249" y="78"/>
                  </a:lnTo>
                  <a:lnTo>
                    <a:pt x="3244" y="77"/>
                  </a:lnTo>
                  <a:lnTo>
                    <a:pt x="3249" y="78"/>
                  </a:lnTo>
                  <a:lnTo>
                    <a:pt x="3262" y="67"/>
                  </a:lnTo>
                  <a:lnTo>
                    <a:pt x="3262" y="67"/>
                  </a:lnTo>
                  <a:lnTo>
                    <a:pt x="3262" y="67"/>
                  </a:lnTo>
                  <a:lnTo>
                    <a:pt x="3266" y="61"/>
                  </a:lnTo>
                  <a:lnTo>
                    <a:pt x="3268" y="56"/>
                  </a:lnTo>
                  <a:lnTo>
                    <a:pt x="3268" y="55"/>
                  </a:lnTo>
                  <a:lnTo>
                    <a:pt x="3264" y="49"/>
                  </a:lnTo>
                  <a:lnTo>
                    <a:pt x="3264" y="48"/>
                  </a:lnTo>
                  <a:lnTo>
                    <a:pt x="3251" y="43"/>
                  </a:lnTo>
                  <a:lnTo>
                    <a:pt x="3249" y="43"/>
                  </a:lnTo>
                  <a:lnTo>
                    <a:pt x="3222" y="37"/>
                  </a:lnTo>
                  <a:lnTo>
                    <a:pt x="3216" y="36"/>
                  </a:lnTo>
                  <a:lnTo>
                    <a:pt x="3222" y="37"/>
                  </a:lnTo>
                  <a:lnTo>
                    <a:pt x="3185" y="31"/>
                  </a:lnTo>
                  <a:lnTo>
                    <a:pt x="3190" y="32"/>
                  </a:lnTo>
                  <a:lnTo>
                    <a:pt x="3185" y="31"/>
                  </a:lnTo>
                  <a:lnTo>
                    <a:pt x="3140" y="26"/>
                  </a:lnTo>
                  <a:lnTo>
                    <a:pt x="3092" y="20"/>
                  </a:lnTo>
                  <a:lnTo>
                    <a:pt x="3048" y="15"/>
                  </a:lnTo>
                  <a:lnTo>
                    <a:pt x="3046" y="16"/>
                  </a:lnTo>
                  <a:lnTo>
                    <a:pt x="3048" y="15"/>
                  </a:lnTo>
                  <a:lnTo>
                    <a:pt x="3015" y="9"/>
                  </a:lnTo>
                  <a:lnTo>
                    <a:pt x="3013" y="11"/>
                  </a:lnTo>
                  <a:lnTo>
                    <a:pt x="3017" y="10"/>
                  </a:lnTo>
                  <a:lnTo>
                    <a:pt x="3004" y="5"/>
                  </a:lnTo>
                  <a:lnTo>
                    <a:pt x="2993" y="0"/>
                  </a:lnTo>
                  <a:lnTo>
                    <a:pt x="2987" y="2"/>
                  </a:lnTo>
                  <a:lnTo>
                    <a:pt x="2998" y="7"/>
                  </a:lnTo>
                  <a:lnTo>
                    <a:pt x="3011" y="12"/>
                  </a:lnTo>
                  <a:lnTo>
                    <a:pt x="3044" y="18"/>
                  </a:lnTo>
                  <a:lnTo>
                    <a:pt x="3041" y="17"/>
                  </a:lnTo>
                  <a:lnTo>
                    <a:pt x="3046" y="18"/>
                  </a:lnTo>
                  <a:lnTo>
                    <a:pt x="3089" y="23"/>
                  </a:lnTo>
                  <a:lnTo>
                    <a:pt x="3137" y="29"/>
                  </a:lnTo>
                  <a:lnTo>
                    <a:pt x="3183" y="34"/>
                  </a:lnTo>
                  <a:lnTo>
                    <a:pt x="3183" y="33"/>
                  </a:lnTo>
                  <a:lnTo>
                    <a:pt x="3181" y="34"/>
                  </a:lnTo>
                  <a:lnTo>
                    <a:pt x="3218" y="40"/>
                  </a:lnTo>
                  <a:lnTo>
                    <a:pt x="3220" y="38"/>
                  </a:lnTo>
                  <a:lnTo>
                    <a:pt x="3218" y="40"/>
                  </a:lnTo>
                  <a:lnTo>
                    <a:pt x="3244" y="45"/>
                  </a:lnTo>
                  <a:lnTo>
                    <a:pt x="3246" y="44"/>
                  </a:lnTo>
                  <a:lnTo>
                    <a:pt x="3244" y="45"/>
                  </a:lnTo>
                  <a:lnTo>
                    <a:pt x="3257" y="51"/>
                  </a:lnTo>
                  <a:lnTo>
                    <a:pt x="3260" y="49"/>
                  </a:lnTo>
                  <a:lnTo>
                    <a:pt x="3255" y="50"/>
                  </a:lnTo>
                  <a:lnTo>
                    <a:pt x="3260" y="56"/>
                  </a:lnTo>
                  <a:lnTo>
                    <a:pt x="3264" y="55"/>
                  </a:lnTo>
                  <a:lnTo>
                    <a:pt x="3260" y="55"/>
                  </a:lnTo>
                  <a:lnTo>
                    <a:pt x="3257" y="60"/>
                  </a:lnTo>
                  <a:lnTo>
                    <a:pt x="3253" y="66"/>
                  </a:lnTo>
                  <a:lnTo>
                    <a:pt x="3257" y="66"/>
                  </a:lnTo>
                  <a:lnTo>
                    <a:pt x="3253" y="65"/>
                  </a:lnTo>
                  <a:lnTo>
                    <a:pt x="3240" y="76"/>
                  </a:lnTo>
                  <a:lnTo>
                    <a:pt x="3240" y="75"/>
                  </a:lnTo>
                  <a:lnTo>
                    <a:pt x="3240" y="77"/>
                  </a:lnTo>
                  <a:lnTo>
                    <a:pt x="3236" y="82"/>
                  </a:lnTo>
                  <a:lnTo>
                    <a:pt x="3231" y="93"/>
                  </a:lnTo>
                  <a:lnTo>
                    <a:pt x="3231" y="99"/>
                  </a:lnTo>
                  <a:lnTo>
                    <a:pt x="3238" y="116"/>
                  </a:lnTo>
                  <a:lnTo>
                    <a:pt x="3329" y="231"/>
                  </a:lnTo>
                  <a:lnTo>
                    <a:pt x="3345" y="270"/>
                  </a:lnTo>
                  <a:lnTo>
                    <a:pt x="3349" y="269"/>
                  </a:lnTo>
                  <a:lnTo>
                    <a:pt x="3345" y="269"/>
                  </a:lnTo>
                  <a:lnTo>
                    <a:pt x="3345" y="302"/>
                  </a:lnTo>
                  <a:lnTo>
                    <a:pt x="3349" y="302"/>
                  </a:lnTo>
                  <a:lnTo>
                    <a:pt x="3345" y="302"/>
                  </a:lnTo>
                  <a:lnTo>
                    <a:pt x="3329" y="340"/>
                  </a:lnTo>
                  <a:lnTo>
                    <a:pt x="3294" y="384"/>
                  </a:lnTo>
                  <a:lnTo>
                    <a:pt x="3299" y="384"/>
                  </a:lnTo>
                  <a:lnTo>
                    <a:pt x="3294" y="383"/>
                  </a:lnTo>
                  <a:lnTo>
                    <a:pt x="3249" y="422"/>
                  </a:lnTo>
                  <a:lnTo>
                    <a:pt x="3253" y="423"/>
                  </a:lnTo>
                  <a:lnTo>
                    <a:pt x="3251" y="422"/>
                  </a:lnTo>
                  <a:lnTo>
                    <a:pt x="3181" y="466"/>
                  </a:lnTo>
                  <a:lnTo>
                    <a:pt x="3183" y="467"/>
                  </a:lnTo>
                  <a:lnTo>
                    <a:pt x="3181" y="466"/>
                  </a:lnTo>
                  <a:lnTo>
                    <a:pt x="3072" y="521"/>
                  </a:lnTo>
                  <a:lnTo>
                    <a:pt x="2980" y="559"/>
                  </a:lnTo>
                  <a:lnTo>
                    <a:pt x="2904" y="587"/>
                  </a:lnTo>
                  <a:lnTo>
                    <a:pt x="2834" y="609"/>
                  </a:lnTo>
                  <a:lnTo>
                    <a:pt x="2756" y="631"/>
                  </a:lnTo>
                  <a:lnTo>
                    <a:pt x="2758" y="631"/>
                  </a:lnTo>
                  <a:lnTo>
                    <a:pt x="2756" y="631"/>
                  </a:lnTo>
                  <a:lnTo>
                    <a:pt x="2690" y="647"/>
                  </a:lnTo>
                  <a:lnTo>
                    <a:pt x="2594" y="669"/>
                  </a:lnTo>
                  <a:lnTo>
                    <a:pt x="2489" y="691"/>
                  </a:lnTo>
                  <a:lnTo>
                    <a:pt x="2492" y="692"/>
                  </a:lnTo>
                  <a:lnTo>
                    <a:pt x="2489" y="690"/>
                  </a:lnTo>
                  <a:lnTo>
                    <a:pt x="2376" y="712"/>
                  </a:lnTo>
                  <a:lnTo>
                    <a:pt x="2254" y="734"/>
                  </a:lnTo>
                  <a:lnTo>
                    <a:pt x="2090" y="762"/>
                  </a:lnTo>
                  <a:lnTo>
                    <a:pt x="1985" y="778"/>
                  </a:lnTo>
                  <a:lnTo>
                    <a:pt x="1837" y="800"/>
                  </a:lnTo>
                  <a:lnTo>
                    <a:pt x="1839" y="802"/>
                  </a:lnTo>
                  <a:lnTo>
                    <a:pt x="1839" y="800"/>
                  </a:lnTo>
                  <a:lnTo>
                    <a:pt x="1721" y="817"/>
                  </a:lnTo>
                  <a:lnTo>
                    <a:pt x="1555" y="839"/>
                  </a:lnTo>
                  <a:lnTo>
                    <a:pt x="1468" y="850"/>
                  </a:lnTo>
                  <a:lnTo>
                    <a:pt x="1377" y="861"/>
                  </a:lnTo>
                  <a:lnTo>
                    <a:pt x="1281" y="871"/>
                  </a:lnTo>
                  <a:lnTo>
                    <a:pt x="1180" y="882"/>
                  </a:lnTo>
                  <a:lnTo>
                    <a:pt x="1128" y="888"/>
                  </a:lnTo>
                  <a:lnTo>
                    <a:pt x="1019" y="899"/>
                  </a:lnTo>
                  <a:lnTo>
                    <a:pt x="962" y="904"/>
                  </a:lnTo>
                  <a:lnTo>
                    <a:pt x="903" y="910"/>
                  </a:lnTo>
                  <a:lnTo>
                    <a:pt x="779" y="920"/>
                  </a:lnTo>
                  <a:lnTo>
                    <a:pt x="713" y="926"/>
                  </a:lnTo>
                  <a:lnTo>
                    <a:pt x="646" y="931"/>
                  </a:lnTo>
                  <a:lnTo>
                    <a:pt x="576" y="937"/>
                  </a:lnTo>
                  <a:lnTo>
                    <a:pt x="504" y="942"/>
                  </a:lnTo>
                  <a:lnTo>
                    <a:pt x="430" y="948"/>
                  </a:lnTo>
                  <a:lnTo>
                    <a:pt x="201" y="964"/>
                  </a:lnTo>
                  <a:lnTo>
                    <a:pt x="129" y="970"/>
                  </a:lnTo>
                  <a:lnTo>
                    <a:pt x="65" y="975"/>
                  </a:lnTo>
                  <a:lnTo>
                    <a:pt x="19" y="981"/>
                  </a:lnTo>
                  <a:lnTo>
                    <a:pt x="17" y="981"/>
                  </a:lnTo>
                  <a:lnTo>
                    <a:pt x="17" y="981"/>
                  </a:lnTo>
                  <a:lnTo>
                    <a:pt x="0" y="987"/>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175"/>
            <p:cNvSpPr>
              <a:spLocks/>
            </p:cNvSpPr>
            <p:nvPr/>
          </p:nvSpPr>
          <p:spPr bwMode="auto">
            <a:xfrm rot="5400000">
              <a:off x="2032041" y="2846416"/>
              <a:ext cx="2813915" cy="2266002"/>
            </a:xfrm>
            <a:custGeom>
              <a:avLst/>
              <a:gdLst/>
              <a:ahLst/>
              <a:cxnLst>
                <a:cxn ang="0">
                  <a:pos x="63" y="978"/>
                </a:cxn>
                <a:cxn ang="0">
                  <a:pos x="371" y="962"/>
                </a:cxn>
                <a:cxn ang="0">
                  <a:pos x="665" y="945"/>
                </a:cxn>
                <a:cxn ang="0">
                  <a:pos x="920" y="929"/>
                </a:cxn>
                <a:cxn ang="0">
                  <a:pos x="1200" y="907"/>
                </a:cxn>
                <a:cxn ang="0">
                  <a:pos x="1374" y="891"/>
                </a:cxn>
                <a:cxn ang="0">
                  <a:pos x="1577" y="869"/>
                </a:cxn>
                <a:cxn ang="0">
                  <a:pos x="1839" y="836"/>
                </a:cxn>
                <a:cxn ang="0">
                  <a:pos x="2245" y="776"/>
                </a:cxn>
                <a:cxn ang="0">
                  <a:pos x="2644" y="704"/>
                </a:cxn>
                <a:cxn ang="0">
                  <a:pos x="2932" y="638"/>
                </a:cxn>
                <a:cxn ang="0">
                  <a:pos x="3081" y="594"/>
                </a:cxn>
                <a:cxn ang="0">
                  <a:pos x="3318" y="490"/>
                </a:cxn>
                <a:cxn ang="0">
                  <a:pos x="3397" y="440"/>
                </a:cxn>
                <a:cxn ang="0">
                  <a:pos x="3449" y="396"/>
                </a:cxn>
                <a:cxn ang="0">
                  <a:pos x="3484" y="352"/>
                </a:cxn>
                <a:cxn ang="0">
                  <a:pos x="3486" y="247"/>
                </a:cxn>
                <a:cxn ang="0">
                  <a:pos x="3443" y="191"/>
                </a:cxn>
                <a:cxn ang="0">
                  <a:pos x="3397" y="153"/>
                </a:cxn>
                <a:cxn ang="0">
                  <a:pos x="3347" y="93"/>
                </a:cxn>
                <a:cxn ang="0">
                  <a:pos x="3347" y="82"/>
                </a:cxn>
                <a:cxn ang="0">
                  <a:pos x="3358" y="72"/>
                </a:cxn>
                <a:cxn ang="0">
                  <a:pos x="3371" y="61"/>
                </a:cxn>
                <a:cxn ang="0">
                  <a:pos x="3375" y="55"/>
                </a:cxn>
                <a:cxn ang="0">
                  <a:pos x="3364" y="43"/>
                </a:cxn>
                <a:cxn ang="0">
                  <a:pos x="3340" y="36"/>
                </a:cxn>
                <a:cxn ang="0">
                  <a:pos x="3190" y="20"/>
                </a:cxn>
                <a:cxn ang="0">
                  <a:pos x="3089" y="11"/>
                </a:cxn>
                <a:cxn ang="0">
                  <a:pos x="3061" y="0"/>
                </a:cxn>
                <a:cxn ang="0">
                  <a:pos x="3087" y="12"/>
                </a:cxn>
                <a:cxn ang="0">
                  <a:pos x="3187" y="23"/>
                </a:cxn>
                <a:cxn ang="0">
                  <a:pos x="3338" y="40"/>
                </a:cxn>
                <a:cxn ang="0">
                  <a:pos x="3360" y="45"/>
                </a:cxn>
                <a:cxn ang="0">
                  <a:pos x="3369" y="50"/>
                </a:cxn>
                <a:cxn ang="0">
                  <a:pos x="3366" y="55"/>
                </a:cxn>
                <a:cxn ang="0">
                  <a:pos x="3362" y="60"/>
                </a:cxn>
                <a:cxn ang="0">
                  <a:pos x="3349" y="70"/>
                </a:cxn>
                <a:cxn ang="0">
                  <a:pos x="3345" y="77"/>
                </a:cxn>
                <a:cxn ang="0">
                  <a:pos x="3345" y="99"/>
                </a:cxn>
                <a:cxn ang="0">
                  <a:pos x="3388" y="154"/>
                </a:cxn>
                <a:cxn ang="0">
                  <a:pos x="3434" y="193"/>
                </a:cxn>
                <a:cxn ang="0">
                  <a:pos x="3495" y="280"/>
                </a:cxn>
                <a:cxn ang="0">
                  <a:pos x="3495" y="313"/>
                </a:cxn>
                <a:cxn ang="0">
                  <a:pos x="3441" y="395"/>
                </a:cxn>
                <a:cxn ang="0">
                  <a:pos x="3388" y="438"/>
                </a:cxn>
                <a:cxn ang="0">
                  <a:pos x="3312" y="488"/>
                </a:cxn>
                <a:cxn ang="0">
                  <a:pos x="3214" y="537"/>
                </a:cxn>
                <a:cxn ang="0">
                  <a:pos x="2987" y="619"/>
                </a:cxn>
                <a:cxn ang="0">
                  <a:pos x="2928" y="636"/>
                </a:cxn>
                <a:cxn ang="0">
                  <a:pos x="2640" y="702"/>
                </a:cxn>
                <a:cxn ang="0">
                  <a:pos x="2526" y="723"/>
                </a:cxn>
                <a:cxn ang="0">
                  <a:pos x="2101" y="794"/>
                </a:cxn>
                <a:cxn ang="0">
                  <a:pos x="1955" y="816"/>
                </a:cxn>
                <a:cxn ang="0">
                  <a:pos x="1667" y="855"/>
                </a:cxn>
                <a:cxn ang="0">
                  <a:pos x="1477" y="877"/>
                </a:cxn>
                <a:cxn ang="0">
                  <a:pos x="1259" y="899"/>
                </a:cxn>
                <a:cxn ang="0">
                  <a:pos x="995" y="920"/>
                </a:cxn>
                <a:cxn ang="0">
                  <a:pos x="752" y="936"/>
                </a:cxn>
                <a:cxn ang="0">
                  <a:pos x="471" y="953"/>
                </a:cxn>
                <a:cxn ang="0">
                  <a:pos x="157" y="969"/>
                </a:cxn>
              </a:cxnLst>
              <a:rect l="0" t="0" r="r" b="b"/>
              <a:pathLst>
                <a:path w="3499" h="983">
                  <a:moveTo>
                    <a:pt x="0" y="980"/>
                  </a:moveTo>
                  <a:lnTo>
                    <a:pt x="2" y="983"/>
                  </a:lnTo>
                  <a:lnTo>
                    <a:pt x="63" y="978"/>
                  </a:lnTo>
                  <a:lnTo>
                    <a:pt x="159" y="972"/>
                  </a:lnTo>
                  <a:lnTo>
                    <a:pt x="264" y="967"/>
                  </a:lnTo>
                  <a:lnTo>
                    <a:pt x="371" y="962"/>
                  </a:lnTo>
                  <a:lnTo>
                    <a:pt x="473" y="956"/>
                  </a:lnTo>
                  <a:lnTo>
                    <a:pt x="571" y="951"/>
                  </a:lnTo>
                  <a:lnTo>
                    <a:pt x="665" y="945"/>
                  </a:lnTo>
                  <a:lnTo>
                    <a:pt x="755" y="940"/>
                  </a:lnTo>
                  <a:lnTo>
                    <a:pt x="840" y="934"/>
                  </a:lnTo>
                  <a:lnTo>
                    <a:pt x="920" y="929"/>
                  </a:lnTo>
                  <a:lnTo>
                    <a:pt x="997" y="923"/>
                  </a:lnTo>
                  <a:lnTo>
                    <a:pt x="1136" y="913"/>
                  </a:lnTo>
                  <a:lnTo>
                    <a:pt x="1200" y="907"/>
                  </a:lnTo>
                  <a:lnTo>
                    <a:pt x="1261" y="902"/>
                  </a:lnTo>
                  <a:lnTo>
                    <a:pt x="1320" y="896"/>
                  </a:lnTo>
                  <a:lnTo>
                    <a:pt x="1374" y="891"/>
                  </a:lnTo>
                  <a:lnTo>
                    <a:pt x="1479" y="880"/>
                  </a:lnTo>
                  <a:lnTo>
                    <a:pt x="1529" y="874"/>
                  </a:lnTo>
                  <a:lnTo>
                    <a:pt x="1577" y="869"/>
                  </a:lnTo>
                  <a:lnTo>
                    <a:pt x="1669" y="858"/>
                  </a:lnTo>
                  <a:lnTo>
                    <a:pt x="1756" y="847"/>
                  </a:lnTo>
                  <a:lnTo>
                    <a:pt x="1839" y="836"/>
                  </a:lnTo>
                  <a:lnTo>
                    <a:pt x="1957" y="819"/>
                  </a:lnTo>
                  <a:lnTo>
                    <a:pt x="2105" y="798"/>
                  </a:lnTo>
                  <a:lnTo>
                    <a:pt x="2245" y="776"/>
                  </a:lnTo>
                  <a:lnTo>
                    <a:pt x="2409" y="748"/>
                  </a:lnTo>
                  <a:lnTo>
                    <a:pt x="2531" y="726"/>
                  </a:lnTo>
                  <a:lnTo>
                    <a:pt x="2644" y="704"/>
                  </a:lnTo>
                  <a:lnTo>
                    <a:pt x="2749" y="682"/>
                  </a:lnTo>
                  <a:lnTo>
                    <a:pt x="2845" y="660"/>
                  </a:lnTo>
                  <a:lnTo>
                    <a:pt x="2932" y="638"/>
                  </a:lnTo>
                  <a:lnTo>
                    <a:pt x="2934" y="638"/>
                  </a:lnTo>
                  <a:lnTo>
                    <a:pt x="2993" y="622"/>
                  </a:lnTo>
                  <a:lnTo>
                    <a:pt x="3081" y="594"/>
                  </a:lnTo>
                  <a:lnTo>
                    <a:pt x="3142" y="572"/>
                  </a:lnTo>
                  <a:lnTo>
                    <a:pt x="3220" y="539"/>
                  </a:lnTo>
                  <a:lnTo>
                    <a:pt x="3318" y="490"/>
                  </a:lnTo>
                  <a:lnTo>
                    <a:pt x="3314" y="492"/>
                  </a:lnTo>
                  <a:lnTo>
                    <a:pt x="3318" y="489"/>
                  </a:lnTo>
                  <a:lnTo>
                    <a:pt x="3397" y="440"/>
                  </a:lnTo>
                  <a:lnTo>
                    <a:pt x="3401" y="437"/>
                  </a:lnTo>
                  <a:lnTo>
                    <a:pt x="3397" y="440"/>
                  </a:lnTo>
                  <a:lnTo>
                    <a:pt x="3449" y="396"/>
                  </a:lnTo>
                  <a:lnTo>
                    <a:pt x="3449" y="397"/>
                  </a:lnTo>
                  <a:lnTo>
                    <a:pt x="3449" y="396"/>
                  </a:lnTo>
                  <a:lnTo>
                    <a:pt x="3484" y="352"/>
                  </a:lnTo>
                  <a:lnTo>
                    <a:pt x="3499" y="313"/>
                  </a:lnTo>
                  <a:lnTo>
                    <a:pt x="3499" y="280"/>
                  </a:lnTo>
                  <a:lnTo>
                    <a:pt x="3486" y="247"/>
                  </a:lnTo>
                  <a:lnTo>
                    <a:pt x="3443" y="192"/>
                  </a:lnTo>
                  <a:lnTo>
                    <a:pt x="3443" y="190"/>
                  </a:lnTo>
                  <a:lnTo>
                    <a:pt x="3443" y="191"/>
                  </a:lnTo>
                  <a:lnTo>
                    <a:pt x="3397" y="153"/>
                  </a:lnTo>
                  <a:lnTo>
                    <a:pt x="3393" y="153"/>
                  </a:lnTo>
                  <a:lnTo>
                    <a:pt x="3397" y="153"/>
                  </a:lnTo>
                  <a:lnTo>
                    <a:pt x="3353" y="98"/>
                  </a:lnTo>
                  <a:lnTo>
                    <a:pt x="3351" y="93"/>
                  </a:lnTo>
                  <a:lnTo>
                    <a:pt x="3347" y="93"/>
                  </a:lnTo>
                  <a:lnTo>
                    <a:pt x="3351" y="93"/>
                  </a:lnTo>
                  <a:lnTo>
                    <a:pt x="3351" y="82"/>
                  </a:lnTo>
                  <a:lnTo>
                    <a:pt x="3347" y="82"/>
                  </a:lnTo>
                  <a:lnTo>
                    <a:pt x="3351" y="83"/>
                  </a:lnTo>
                  <a:lnTo>
                    <a:pt x="3353" y="77"/>
                  </a:lnTo>
                  <a:lnTo>
                    <a:pt x="3358" y="72"/>
                  </a:lnTo>
                  <a:lnTo>
                    <a:pt x="3353" y="71"/>
                  </a:lnTo>
                  <a:lnTo>
                    <a:pt x="3358" y="72"/>
                  </a:lnTo>
                  <a:lnTo>
                    <a:pt x="3371" y="61"/>
                  </a:lnTo>
                  <a:lnTo>
                    <a:pt x="3371" y="62"/>
                  </a:lnTo>
                  <a:lnTo>
                    <a:pt x="3371" y="61"/>
                  </a:lnTo>
                  <a:lnTo>
                    <a:pt x="3375" y="55"/>
                  </a:lnTo>
                  <a:lnTo>
                    <a:pt x="3375" y="48"/>
                  </a:lnTo>
                  <a:lnTo>
                    <a:pt x="3366" y="43"/>
                  </a:lnTo>
                  <a:lnTo>
                    <a:pt x="3364" y="43"/>
                  </a:lnTo>
                  <a:lnTo>
                    <a:pt x="3340" y="37"/>
                  </a:lnTo>
                  <a:lnTo>
                    <a:pt x="3338" y="36"/>
                  </a:lnTo>
                  <a:lnTo>
                    <a:pt x="3340" y="36"/>
                  </a:lnTo>
                  <a:lnTo>
                    <a:pt x="3301" y="31"/>
                  </a:lnTo>
                  <a:lnTo>
                    <a:pt x="3249" y="26"/>
                  </a:lnTo>
                  <a:lnTo>
                    <a:pt x="3190" y="20"/>
                  </a:lnTo>
                  <a:lnTo>
                    <a:pt x="3133" y="15"/>
                  </a:lnTo>
                  <a:lnTo>
                    <a:pt x="3091" y="9"/>
                  </a:lnTo>
                  <a:lnTo>
                    <a:pt x="3089" y="11"/>
                  </a:lnTo>
                  <a:lnTo>
                    <a:pt x="3094" y="10"/>
                  </a:lnTo>
                  <a:lnTo>
                    <a:pt x="3076" y="4"/>
                  </a:lnTo>
                  <a:lnTo>
                    <a:pt x="3061" y="0"/>
                  </a:lnTo>
                  <a:lnTo>
                    <a:pt x="3054" y="2"/>
                  </a:lnTo>
                  <a:lnTo>
                    <a:pt x="3070" y="7"/>
                  </a:lnTo>
                  <a:lnTo>
                    <a:pt x="3087" y="12"/>
                  </a:lnTo>
                  <a:lnTo>
                    <a:pt x="3089" y="12"/>
                  </a:lnTo>
                  <a:lnTo>
                    <a:pt x="3131" y="18"/>
                  </a:lnTo>
                  <a:lnTo>
                    <a:pt x="3187" y="23"/>
                  </a:lnTo>
                  <a:lnTo>
                    <a:pt x="3246" y="29"/>
                  </a:lnTo>
                  <a:lnTo>
                    <a:pt x="3299" y="34"/>
                  </a:lnTo>
                  <a:lnTo>
                    <a:pt x="3338" y="40"/>
                  </a:lnTo>
                  <a:lnTo>
                    <a:pt x="3338" y="38"/>
                  </a:lnTo>
                  <a:lnTo>
                    <a:pt x="3336" y="40"/>
                  </a:lnTo>
                  <a:lnTo>
                    <a:pt x="3360" y="45"/>
                  </a:lnTo>
                  <a:lnTo>
                    <a:pt x="3362" y="44"/>
                  </a:lnTo>
                  <a:lnTo>
                    <a:pt x="3360" y="44"/>
                  </a:lnTo>
                  <a:lnTo>
                    <a:pt x="3369" y="50"/>
                  </a:lnTo>
                  <a:lnTo>
                    <a:pt x="3371" y="49"/>
                  </a:lnTo>
                  <a:lnTo>
                    <a:pt x="3366" y="49"/>
                  </a:lnTo>
                  <a:lnTo>
                    <a:pt x="3366" y="55"/>
                  </a:lnTo>
                  <a:lnTo>
                    <a:pt x="3371" y="55"/>
                  </a:lnTo>
                  <a:lnTo>
                    <a:pt x="3366" y="55"/>
                  </a:lnTo>
                  <a:lnTo>
                    <a:pt x="3362" y="60"/>
                  </a:lnTo>
                  <a:lnTo>
                    <a:pt x="3366" y="60"/>
                  </a:lnTo>
                  <a:lnTo>
                    <a:pt x="3362" y="59"/>
                  </a:lnTo>
                  <a:lnTo>
                    <a:pt x="3349" y="70"/>
                  </a:lnTo>
                  <a:lnTo>
                    <a:pt x="3349" y="69"/>
                  </a:lnTo>
                  <a:lnTo>
                    <a:pt x="3349" y="71"/>
                  </a:lnTo>
                  <a:lnTo>
                    <a:pt x="3345" y="77"/>
                  </a:lnTo>
                  <a:lnTo>
                    <a:pt x="3342" y="82"/>
                  </a:lnTo>
                  <a:lnTo>
                    <a:pt x="3342" y="94"/>
                  </a:lnTo>
                  <a:lnTo>
                    <a:pt x="3345" y="99"/>
                  </a:lnTo>
                  <a:lnTo>
                    <a:pt x="3388" y="154"/>
                  </a:lnTo>
                  <a:lnTo>
                    <a:pt x="3388" y="155"/>
                  </a:lnTo>
                  <a:lnTo>
                    <a:pt x="3388" y="154"/>
                  </a:lnTo>
                  <a:lnTo>
                    <a:pt x="3434" y="193"/>
                  </a:lnTo>
                  <a:lnTo>
                    <a:pt x="3438" y="192"/>
                  </a:lnTo>
                  <a:lnTo>
                    <a:pt x="3434" y="193"/>
                  </a:lnTo>
                  <a:lnTo>
                    <a:pt x="3478" y="248"/>
                  </a:lnTo>
                  <a:lnTo>
                    <a:pt x="3491" y="280"/>
                  </a:lnTo>
                  <a:lnTo>
                    <a:pt x="3495" y="280"/>
                  </a:lnTo>
                  <a:lnTo>
                    <a:pt x="3491" y="280"/>
                  </a:lnTo>
                  <a:lnTo>
                    <a:pt x="3491" y="313"/>
                  </a:lnTo>
                  <a:lnTo>
                    <a:pt x="3495" y="313"/>
                  </a:lnTo>
                  <a:lnTo>
                    <a:pt x="3491" y="313"/>
                  </a:lnTo>
                  <a:lnTo>
                    <a:pt x="3475" y="351"/>
                  </a:lnTo>
                  <a:lnTo>
                    <a:pt x="3441" y="395"/>
                  </a:lnTo>
                  <a:lnTo>
                    <a:pt x="3445" y="395"/>
                  </a:lnTo>
                  <a:lnTo>
                    <a:pt x="3441" y="394"/>
                  </a:lnTo>
                  <a:lnTo>
                    <a:pt x="3388" y="438"/>
                  </a:lnTo>
                  <a:lnTo>
                    <a:pt x="3393" y="439"/>
                  </a:lnTo>
                  <a:lnTo>
                    <a:pt x="3390" y="438"/>
                  </a:lnTo>
                  <a:lnTo>
                    <a:pt x="3312" y="488"/>
                  </a:lnTo>
                  <a:lnTo>
                    <a:pt x="3314" y="488"/>
                  </a:lnTo>
                  <a:lnTo>
                    <a:pt x="3312" y="488"/>
                  </a:lnTo>
                  <a:lnTo>
                    <a:pt x="3214" y="537"/>
                  </a:lnTo>
                  <a:lnTo>
                    <a:pt x="3135" y="570"/>
                  </a:lnTo>
                  <a:lnTo>
                    <a:pt x="3074" y="592"/>
                  </a:lnTo>
                  <a:lnTo>
                    <a:pt x="2987" y="619"/>
                  </a:lnTo>
                  <a:lnTo>
                    <a:pt x="2928" y="636"/>
                  </a:lnTo>
                  <a:lnTo>
                    <a:pt x="2930" y="637"/>
                  </a:lnTo>
                  <a:lnTo>
                    <a:pt x="2928" y="636"/>
                  </a:lnTo>
                  <a:lnTo>
                    <a:pt x="2841" y="658"/>
                  </a:lnTo>
                  <a:lnTo>
                    <a:pt x="2745" y="680"/>
                  </a:lnTo>
                  <a:lnTo>
                    <a:pt x="2640" y="702"/>
                  </a:lnTo>
                  <a:lnTo>
                    <a:pt x="2642" y="703"/>
                  </a:lnTo>
                  <a:lnTo>
                    <a:pt x="2640" y="701"/>
                  </a:lnTo>
                  <a:lnTo>
                    <a:pt x="2526" y="723"/>
                  </a:lnTo>
                  <a:lnTo>
                    <a:pt x="2404" y="745"/>
                  </a:lnTo>
                  <a:lnTo>
                    <a:pt x="2241" y="772"/>
                  </a:lnTo>
                  <a:lnTo>
                    <a:pt x="2101" y="794"/>
                  </a:lnTo>
                  <a:lnTo>
                    <a:pt x="1952" y="816"/>
                  </a:lnTo>
                  <a:lnTo>
                    <a:pt x="1955" y="818"/>
                  </a:lnTo>
                  <a:lnTo>
                    <a:pt x="1955" y="816"/>
                  </a:lnTo>
                  <a:lnTo>
                    <a:pt x="1837" y="833"/>
                  </a:lnTo>
                  <a:lnTo>
                    <a:pt x="1754" y="844"/>
                  </a:lnTo>
                  <a:lnTo>
                    <a:pt x="1667" y="855"/>
                  </a:lnTo>
                  <a:lnTo>
                    <a:pt x="1575" y="866"/>
                  </a:lnTo>
                  <a:lnTo>
                    <a:pt x="1527" y="871"/>
                  </a:lnTo>
                  <a:lnTo>
                    <a:pt x="1477" y="877"/>
                  </a:lnTo>
                  <a:lnTo>
                    <a:pt x="1372" y="888"/>
                  </a:lnTo>
                  <a:lnTo>
                    <a:pt x="1318" y="893"/>
                  </a:lnTo>
                  <a:lnTo>
                    <a:pt x="1259" y="899"/>
                  </a:lnTo>
                  <a:lnTo>
                    <a:pt x="1198" y="904"/>
                  </a:lnTo>
                  <a:lnTo>
                    <a:pt x="1134" y="910"/>
                  </a:lnTo>
                  <a:lnTo>
                    <a:pt x="995" y="920"/>
                  </a:lnTo>
                  <a:lnTo>
                    <a:pt x="918" y="925"/>
                  </a:lnTo>
                  <a:lnTo>
                    <a:pt x="838" y="931"/>
                  </a:lnTo>
                  <a:lnTo>
                    <a:pt x="752" y="936"/>
                  </a:lnTo>
                  <a:lnTo>
                    <a:pt x="663" y="942"/>
                  </a:lnTo>
                  <a:lnTo>
                    <a:pt x="569" y="947"/>
                  </a:lnTo>
                  <a:lnTo>
                    <a:pt x="471" y="953"/>
                  </a:lnTo>
                  <a:lnTo>
                    <a:pt x="368" y="958"/>
                  </a:lnTo>
                  <a:lnTo>
                    <a:pt x="261" y="964"/>
                  </a:lnTo>
                  <a:lnTo>
                    <a:pt x="157" y="969"/>
                  </a:lnTo>
                  <a:lnTo>
                    <a:pt x="61" y="975"/>
                  </a:lnTo>
                  <a:lnTo>
                    <a:pt x="0" y="980"/>
                  </a:lnTo>
                  <a:close/>
                </a:path>
              </a:pathLst>
            </a:custGeom>
            <a:solidFill>
              <a:srgbClr val="007F00"/>
            </a:solidFill>
            <a:ln w="0">
              <a:solidFill>
                <a:srgbClr val="007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 name="Group 151"/>
          <p:cNvGrpSpPr/>
          <p:nvPr/>
        </p:nvGrpSpPr>
        <p:grpSpPr>
          <a:xfrm>
            <a:off x="6221478" y="3360926"/>
            <a:ext cx="2296709" cy="2902378"/>
            <a:chOff x="5442074" y="2570047"/>
            <a:chExt cx="2296709" cy="2902378"/>
          </a:xfrm>
        </p:grpSpPr>
        <p:sp>
          <p:nvSpPr>
            <p:cNvPr id="153" name="Rectangle 190"/>
            <p:cNvSpPr>
              <a:spLocks noChangeArrowheads="1"/>
            </p:cNvSpPr>
            <p:nvPr/>
          </p:nvSpPr>
          <p:spPr bwMode="auto">
            <a:xfrm rot="5400000">
              <a:off x="6589233" y="4325308"/>
              <a:ext cx="4825" cy="2289409"/>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4" name="Rectangle 191"/>
            <p:cNvSpPr>
              <a:spLocks noChangeArrowheads="1"/>
            </p:cNvSpPr>
            <p:nvPr/>
          </p:nvSpPr>
          <p:spPr bwMode="auto">
            <a:xfrm rot="5400000">
              <a:off x="5416773" y="5436607"/>
              <a:ext cx="57903" cy="7299"/>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5" name="Rectangle 193"/>
            <p:cNvSpPr>
              <a:spLocks noChangeArrowheads="1"/>
            </p:cNvSpPr>
            <p:nvPr/>
          </p:nvSpPr>
          <p:spPr bwMode="auto">
            <a:xfrm rot="5400000">
              <a:off x="6052991" y="5437824"/>
              <a:ext cx="57903" cy="486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6" name="Rectangle 196"/>
            <p:cNvSpPr>
              <a:spLocks noChangeArrowheads="1"/>
            </p:cNvSpPr>
            <p:nvPr/>
          </p:nvSpPr>
          <p:spPr bwMode="auto">
            <a:xfrm rot="5400000">
              <a:off x="6690424" y="5437824"/>
              <a:ext cx="57903" cy="486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7" name="Rectangle 200"/>
            <p:cNvSpPr>
              <a:spLocks noChangeArrowheads="1"/>
            </p:cNvSpPr>
            <p:nvPr/>
          </p:nvSpPr>
          <p:spPr bwMode="auto">
            <a:xfrm rot="5400000">
              <a:off x="7325425" y="5437824"/>
              <a:ext cx="57903" cy="486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8" name="Rectangle 204"/>
            <p:cNvSpPr>
              <a:spLocks noChangeArrowheads="1"/>
            </p:cNvSpPr>
            <p:nvPr/>
          </p:nvSpPr>
          <p:spPr bwMode="auto">
            <a:xfrm rot="5400000">
              <a:off x="5556948" y="5452702"/>
              <a:ext cx="28147" cy="486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9" name="Rectangle 206"/>
            <p:cNvSpPr>
              <a:spLocks noChangeArrowheads="1"/>
            </p:cNvSpPr>
            <p:nvPr/>
          </p:nvSpPr>
          <p:spPr bwMode="auto">
            <a:xfrm rot="5400000">
              <a:off x="5685894" y="5452702"/>
              <a:ext cx="28147" cy="486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0" name="Rectangle 207"/>
            <p:cNvSpPr>
              <a:spLocks noChangeArrowheads="1"/>
            </p:cNvSpPr>
            <p:nvPr/>
          </p:nvSpPr>
          <p:spPr bwMode="auto">
            <a:xfrm rot="5400000">
              <a:off x="5813624" y="5451485"/>
              <a:ext cx="28147" cy="7299"/>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1" name="Rectangle 208"/>
            <p:cNvSpPr>
              <a:spLocks noChangeArrowheads="1"/>
            </p:cNvSpPr>
            <p:nvPr/>
          </p:nvSpPr>
          <p:spPr bwMode="auto">
            <a:xfrm rot="5400000">
              <a:off x="5941354" y="5452702"/>
              <a:ext cx="28147" cy="486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2" name="Rectangle 209"/>
            <p:cNvSpPr>
              <a:spLocks noChangeArrowheads="1"/>
            </p:cNvSpPr>
            <p:nvPr/>
          </p:nvSpPr>
          <p:spPr bwMode="auto">
            <a:xfrm rot="5400000">
              <a:off x="6195598" y="5451485"/>
              <a:ext cx="28147" cy="7299"/>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3" name="Rectangle 210"/>
            <p:cNvSpPr>
              <a:spLocks noChangeArrowheads="1"/>
            </p:cNvSpPr>
            <p:nvPr/>
          </p:nvSpPr>
          <p:spPr bwMode="auto">
            <a:xfrm rot="5400000">
              <a:off x="6320895" y="5452702"/>
              <a:ext cx="28147" cy="486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4" name="Rectangle 211"/>
            <p:cNvSpPr>
              <a:spLocks noChangeArrowheads="1"/>
            </p:cNvSpPr>
            <p:nvPr/>
          </p:nvSpPr>
          <p:spPr bwMode="auto">
            <a:xfrm rot="5400000">
              <a:off x="6449842" y="5452702"/>
              <a:ext cx="28147" cy="486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5" name="Rectangle 212"/>
            <p:cNvSpPr>
              <a:spLocks noChangeArrowheads="1"/>
            </p:cNvSpPr>
            <p:nvPr/>
          </p:nvSpPr>
          <p:spPr bwMode="auto">
            <a:xfrm rot="5400000">
              <a:off x="6576355" y="5452702"/>
              <a:ext cx="28147" cy="486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6" name="Rectangle 213"/>
            <p:cNvSpPr>
              <a:spLocks noChangeArrowheads="1"/>
            </p:cNvSpPr>
            <p:nvPr/>
          </p:nvSpPr>
          <p:spPr bwMode="auto">
            <a:xfrm rot="5400000">
              <a:off x="6830599" y="5451485"/>
              <a:ext cx="28147" cy="7299"/>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7" name="Rectangle 214"/>
            <p:cNvSpPr>
              <a:spLocks noChangeArrowheads="1"/>
            </p:cNvSpPr>
            <p:nvPr/>
          </p:nvSpPr>
          <p:spPr bwMode="auto">
            <a:xfrm rot="5400000">
              <a:off x="6958329" y="5452702"/>
              <a:ext cx="28147" cy="486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8" name="Rectangle 215"/>
            <p:cNvSpPr>
              <a:spLocks noChangeArrowheads="1"/>
            </p:cNvSpPr>
            <p:nvPr/>
          </p:nvSpPr>
          <p:spPr bwMode="auto">
            <a:xfrm rot="5400000">
              <a:off x="7084843" y="5452702"/>
              <a:ext cx="28147" cy="486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9" name="Rectangle 216"/>
            <p:cNvSpPr>
              <a:spLocks noChangeArrowheads="1"/>
            </p:cNvSpPr>
            <p:nvPr/>
          </p:nvSpPr>
          <p:spPr bwMode="auto">
            <a:xfrm rot="5400000">
              <a:off x="7212573" y="5451485"/>
              <a:ext cx="28147" cy="7299"/>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0" name="Rectangle 217"/>
            <p:cNvSpPr>
              <a:spLocks noChangeArrowheads="1"/>
            </p:cNvSpPr>
            <p:nvPr/>
          </p:nvSpPr>
          <p:spPr bwMode="auto">
            <a:xfrm rot="5400000">
              <a:off x="7468033" y="5451485"/>
              <a:ext cx="28147" cy="7299"/>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1" name="Rectangle 218"/>
            <p:cNvSpPr>
              <a:spLocks noChangeArrowheads="1"/>
            </p:cNvSpPr>
            <p:nvPr/>
          </p:nvSpPr>
          <p:spPr bwMode="auto">
            <a:xfrm rot="5400000">
              <a:off x="7594546" y="5451485"/>
              <a:ext cx="28147" cy="7299"/>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2" name="Rectangle 219"/>
            <p:cNvSpPr>
              <a:spLocks noChangeArrowheads="1"/>
            </p:cNvSpPr>
            <p:nvPr/>
          </p:nvSpPr>
          <p:spPr bwMode="auto">
            <a:xfrm rot="5400000">
              <a:off x="7722276" y="5452702"/>
              <a:ext cx="28147" cy="486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3" name="Rectangle 240"/>
            <p:cNvSpPr>
              <a:spLocks noChangeArrowheads="1"/>
            </p:cNvSpPr>
            <p:nvPr/>
          </p:nvSpPr>
          <p:spPr bwMode="auto">
            <a:xfrm rot="5400000">
              <a:off x="6588831" y="1428157"/>
              <a:ext cx="5629" cy="2289409"/>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4" name="Rectangle 241"/>
            <p:cNvSpPr>
              <a:spLocks noChangeArrowheads="1"/>
            </p:cNvSpPr>
            <p:nvPr/>
          </p:nvSpPr>
          <p:spPr bwMode="auto">
            <a:xfrm rot="5400000">
              <a:off x="5416773" y="2597762"/>
              <a:ext cx="57903" cy="7299"/>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5" name="Rectangle 242"/>
            <p:cNvSpPr>
              <a:spLocks noChangeArrowheads="1"/>
            </p:cNvSpPr>
            <p:nvPr/>
          </p:nvSpPr>
          <p:spPr bwMode="auto">
            <a:xfrm rot="5400000">
              <a:off x="6052990" y="2598978"/>
              <a:ext cx="57903" cy="486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6" name="Rectangle 243"/>
            <p:cNvSpPr>
              <a:spLocks noChangeArrowheads="1"/>
            </p:cNvSpPr>
            <p:nvPr/>
          </p:nvSpPr>
          <p:spPr bwMode="auto">
            <a:xfrm rot="5400000">
              <a:off x="6690424" y="2598978"/>
              <a:ext cx="57903" cy="486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7" name="Rectangle 244"/>
            <p:cNvSpPr>
              <a:spLocks noChangeArrowheads="1"/>
            </p:cNvSpPr>
            <p:nvPr/>
          </p:nvSpPr>
          <p:spPr bwMode="auto">
            <a:xfrm rot="5400000">
              <a:off x="7325425" y="2598978"/>
              <a:ext cx="57903" cy="486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8" name="Rectangle 245"/>
            <p:cNvSpPr>
              <a:spLocks noChangeArrowheads="1"/>
            </p:cNvSpPr>
            <p:nvPr/>
          </p:nvSpPr>
          <p:spPr bwMode="auto">
            <a:xfrm rot="5400000">
              <a:off x="5556948" y="2584101"/>
              <a:ext cx="28147" cy="486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9" name="Rectangle 246"/>
            <p:cNvSpPr>
              <a:spLocks noChangeArrowheads="1"/>
            </p:cNvSpPr>
            <p:nvPr/>
          </p:nvSpPr>
          <p:spPr bwMode="auto">
            <a:xfrm rot="5400000">
              <a:off x="5685894" y="2584101"/>
              <a:ext cx="28147" cy="486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0" name="Rectangle 247"/>
            <p:cNvSpPr>
              <a:spLocks noChangeArrowheads="1"/>
            </p:cNvSpPr>
            <p:nvPr/>
          </p:nvSpPr>
          <p:spPr bwMode="auto">
            <a:xfrm rot="5400000">
              <a:off x="5813624" y="2582884"/>
              <a:ext cx="28147" cy="7299"/>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1" name="Rectangle 248"/>
            <p:cNvSpPr>
              <a:spLocks noChangeArrowheads="1"/>
            </p:cNvSpPr>
            <p:nvPr/>
          </p:nvSpPr>
          <p:spPr bwMode="auto">
            <a:xfrm rot="5400000">
              <a:off x="5941354" y="2584101"/>
              <a:ext cx="28147" cy="486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2" name="Rectangle 249"/>
            <p:cNvSpPr>
              <a:spLocks noChangeArrowheads="1"/>
            </p:cNvSpPr>
            <p:nvPr/>
          </p:nvSpPr>
          <p:spPr bwMode="auto">
            <a:xfrm rot="5400000">
              <a:off x="6195598" y="2582884"/>
              <a:ext cx="28147" cy="7299"/>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3" name="Rectangle 250"/>
            <p:cNvSpPr>
              <a:spLocks noChangeArrowheads="1"/>
            </p:cNvSpPr>
            <p:nvPr/>
          </p:nvSpPr>
          <p:spPr bwMode="auto">
            <a:xfrm rot="5400000">
              <a:off x="6320895" y="2584101"/>
              <a:ext cx="28147" cy="486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4" name="Rectangle 251"/>
            <p:cNvSpPr>
              <a:spLocks noChangeArrowheads="1"/>
            </p:cNvSpPr>
            <p:nvPr/>
          </p:nvSpPr>
          <p:spPr bwMode="auto">
            <a:xfrm rot="5400000">
              <a:off x="6449842" y="2584101"/>
              <a:ext cx="28147" cy="486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5" name="Rectangle 252"/>
            <p:cNvSpPr>
              <a:spLocks noChangeArrowheads="1"/>
            </p:cNvSpPr>
            <p:nvPr/>
          </p:nvSpPr>
          <p:spPr bwMode="auto">
            <a:xfrm rot="5400000">
              <a:off x="6576355" y="2584101"/>
              <a:ext cx="28147" cy="486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6" name="Rectangle 253"/>
            <p:cNvSpPr>
              <a:spLocks noChangeArrowheads="1"/>
            </p:cNvSpPr>
            <p:nvPr/>
          </p:nvSpPr>
          <p:spPr bwMode="auto">
            <a:xfrm rot="5400000">
              <a:off x="6830599" y="2582884"/>
              <a:ext cx="28147" cy="7299"/>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7" name="Rectangle 254"/>
            <p:cNvSpPr>
              <a:spLocks noChangeArrowheads="1"/>
            </p:cNvSpPr>
            <p:nvPr/>
          </p:nvSpPr>
          <p:spPr bwMode="auto">
            <a:xfrm rot="5400000">
              <a:off x="6958329" y="2584101"/>
              <a:ext cx="28147" cy="486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8" name="Rectangle 255"/>
            <p:cNvSpPr>
              <a:spLocks noChangeArrowheads="1"/>
            </p:cNvSpPr>
            <p:nvPr/>
          </p:nvSpPr>
          <p:spPr bwMode="auto">
            <a:xfrm rot="5400000">
              <a:off x="7084843" y="2584101"/>
              <a:ext cx="28147" cy="486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9" name="Rectangle 256"/>
            <p:cNvSpPr>
              <a:spLocks noChangeArrowheads="1"/>
            </p:cNvSpPr>
            <p:nvPr/>
          </p:nvSpPr>
          <p:spPr bwMode="auto">
            <a:xfrm rot="5400000">
              <a:off x="7212573" y="2582884"/>
              <a:ext cx="28147" cy="7299"/>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0" name="Rectangle 257"/>
            <p:cNvSpPr>
              <a:spLocks noChangeArrowheads="1"/>
            </p:cNvSpPr>
            <p:nvPr/>
          </p:nvSpPr>
          <p:spPr bwMode="auto">
            <a:xfrm rot="5400000">
              <a:off x="7468033" y="2582884"/>
              <a:ext cx="28147" cy="7299"/>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1" name="Rectangle 258"/>
            <p:cNvSpPr>
              <a:spLocks noChangeArrowheads="1"/>
            </p:cNvSpPr>
            <p:nvPr/>
          </p:nvSpPr>
          <p:spPr bwMode="auto">
            <a:xfrm rot="5400000">
              <a:off x="7594546" y="2582884"/>
              <a:ext cx="28147" cy="7299"/>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2" name="Rectangle 259"/>
            <p:cNvSpPr>
              <a:spLocks noChangeArrowheads="1"/>
            </p:cNvSpPr>
            <p:nvPr/>
          </p:nvSpPr>
          <p:spPr bwMode="auto">
            <a:xfrm rot="5400000">
              <a:off x="7722276" y="2584101"/>
              <a:ext cx="28147" cy="486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3" name="Rectangle 260"/>
            <p:cNvSpPr>
              <a:spLocks noChangeArrowheads="1"/>
            </p:cNvSpPr>
            <p:nvPr/>
          </p:nvSpPr>
          <p:spPr bwMode="auto">
            <a:xfrm rot="5400000">
              <a:off x="3997350" y="4017185"/>
              <a:ext cx="2896748" cy="7299"/>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4" name="Rectangle 261"/>
            <p:cNvSpPr>
              <a:spLocks noChangeArrowheads="1"/>
            </p:cNvSpPr>
            <p:nvPr/>
          </p:nvSpPr>
          <p:spPr bwMode="auto">
            <a:xfrm rot="5400000">
              <a:off x="5467641" y="5446900"/>
              <a:ext cx="4825" cy="4622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5" name="Rectangle 265"/>
            <p:cNvSpPr>
              <a:spLocks noChangeArrowheads="1"/>
            </p:cNvSpPr>
            <p:nvPr/>
          </p:nvSpPr>
          <p:spPr bwMode="auto">
            <a:xfrm rot="5400000">
              <a:off x="5467641" y="4480244"/>
              <a:ext cx="4825" cy="4622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6" name="Rectangle 269"/>
            <p:cNvSpPr>
              <a:spLocks noChangeArrowheads="1"/>
            </p:cNvSpPr>
            <p:nvPr/>
          </p:nvSpPr>
          <p:spPr bwMode="auto">
            <a:xfrm rot="5400000">
              <a:off x="5467641" y="3515198"/>
              <a:ext cx="4825" cy="4622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7" name="Rectangle 274"/>
            <p:cNvSpPr>
              <a:spLocks noChangeArrowheads="1"/>
            </p:cNvSpPr>
            <p:nvPr/>
          </p:nvSpPr>
          <p:spPr bwMode="auto">
            <a:xfrm rot="5400000">
              <a:off x="5467239" y="2549749"/>
              <a:ext cx="5629" cy="4622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8" name="Rectangle 280"/>
            <p:cNvSpPr>
              <a:spLocks noChangeArrowheads="1"/>
            </p:cNvSpPr>
            <p:nvPr/>
          </p:nvSpPr>
          <p:spPr bwMode="auto">
            <a:xfrm rot="5400000">
              <a:off x="5455476" y="5167942"/>
              <a:ext cx="4825" cy="2189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9" name="Rectangle 281"/>
            <p:cNvSpPr>
              <a:spLocks noChangeArrowheads="1"/>
            </p:cNvSpPr>
            <p:nvPr/>
          </p:nvSpPr>
          <p:spPr bwMode="auto">
            <a:xfrm rot="5400000">
              <a:off x="5455074" y="4997852"/>
              <a:ext cx="5629" cy="2189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0" name="Rectangle 282"/>
            <p:cNvSpPr>
              <a:spLocks noChangeArrowheads="1"/>
            </p:cNvSpPr>
            <p:nvPr/>
          </p:nvSpPr>
          <p:spPr bwMode="auto">
            <a:xfrm rot="5400000">
              <a:off x="5455074" y="4876417"/>
              <a:ext cx="5629" cy="2189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1" name="Rectangle 283"/>
            <p:cNvSpPr>
              <a:spLocks noChangeArrowheads="1"/>
            </p:cNvSpPr>
            <p:nvPr/>
          </p:nvSpPr>
          <p:spPr bwMode="auto">
            <a:xfrm rot="5400000">
              <a:off x="5455476" y="4783532"/>
              <a:ext cx="4825" cy="2189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2" name="Rectangle 284"/>
            <p:cNvSpPr>
              <a:spLocks noChangeArrowheads="1"/>
            </p:cNvSpPr>
            <p:nvPr/>
          </p:nvSpPr>
          <p:spPr bwMode="auto">
            <a:xfrm rot="5400000">
              <a:off x="5455074" y="4708338"/>
              <a:ext cx="5629" cy="2189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3" name="Rectangle 285"/>
            <p:cNvSpPr>
              <a:spLocks noChangeArrowheads="1"/>
            </p:cNvSpPr>
            <p:nvPr/>
          </p:nvSpPr>
          <p:spPr bwMode="auto">
            <a:xfrm rot="5400000">
              <a:off x="5455074" y="4643198"/>
              <a:ext cx="5629" cy="2189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4" name="Rectangle 286"/>
            <p:cNvSpPr>
              <a:spLocks noChangeArrowheads="1"/>
            </p:cNvSpPr>
            <p:nvPr/>
          </p:nvSpPr>
          <p:spPr bwMode="auto">
            <a:xfrm rot="5400000">
              <a:off x="5455074" y="4586903"/>
              <a:ext cx="5629" cy="2189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 name="Rectangle 287"/>
            <p:cNvSpPr>
              <a:spLocks noChangeArrowheads="1"/>
            </p:cNvSpPr>
            <p:nvPr/>
          </p:nvSpPr>
          <p:spPr bwMode="auto">
            <a:xfrm rot="5400000">
              <a:off x="5455074" y="4537847"/>
              <a:ext cx="5629" cy="2189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 name="Rectangle 288"/>
            <p:cNvSpPr>
              <a:spLocks noChangeArrowheads="1"/>
            </p:cNvSpPr>
            <p:nvPr/>
          </p:nvSpPr>
          <p:spPr bwMode="auto">
            <a:xfrm rot="5400000">
              <a:off x="5455476" y="4202895"/>
              <a:ext cx="4825" cy="2189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7" name="Rectangle 289"/>
            <p:cNvSpPr>
              <a:spLocks noChangeArrowheads="1"/>
            </p:cNvSpPr>
            <p:nvPr/>
          </p:nvSpPr>
          <p:spPr bwMode="auto">
            <a:xfrm rot="5400000">
              <a:off x="5455476" y="4032404"/>
              <a:ext cx="4825" cy="2189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8" name="Rectangle 290"/>
            <p:cNvSpPr>
              <a:spLocks noChangeArrowheads="1"/>
            </p:cNvSpPr>
            <p:nvPr/>
          </p:nvSpPr>
          <p:spPr bwMode="auto">
            <a:xfrm rot="5400000">
              <a:off x="5455074" y="3911371"/>
              <a:ext cx="5629" cy="2189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9" name="Rectangle 291"/>
            <p:cNvSpPr>
              <a:spLocks noChangeArrowheads="1"/>
            </p:cNvSpPr>
            <p:nvPr/>
          </p:nvSpPr>
          <p:spPr bwMode="auto">
            <a:xfrm rot="5400000">
              <a:off x="5455476" y="3818485"/>
              <a:ext cx="4825" cy="2189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0" name="Rectangle 292"/>
            <p:cNvSpPr>
              <a:spLocks noChangeArrowheads="1"/>
            </p:cNvSpPr>
            <p:nvPr/>
          </p:nvSpPr>
          <p:spPr bwMode="auto">
            <a:xfrm rot="5400000">
              <a:off x="5455476" y="3741281"/>
              <a:ext cx="4825" cy="2189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1" name="Rectangle 293"/>
            <p:cNvSpPr>
              <a:spLocks noChangeArrowheads="1"/>
            </p:cNvSpPr>
            <p:nvPr/>
          </p:nvSpPr>
          <p:spPr bwMode="auto">
            <a:xfrm rot="5400000">
              <a:off x="5455074" y="3676543"/>
              <a:ext cx="5629" cy="2189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2" name="Rectangle 294"/>
            <p:cNvSpPr>
              <a:spLocks noChangeArrowheads="1"/>
            </p:cNvSpPr>
            <p:nvPr/>
          </p:nvSpPr>
          <p:spPr bwMode="auto">
            <a:xfrm rot="5400000">
              <a:off x="5455074" y="3620248"/>
              <a:ext cx="5629" cy="2189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3" name="Rectangle 295"/>
            <p:cNvSpPr>
              <a:spLocks noChangeArrowheads="1"/>
            </p:cNvSpPr>
            <p:nvPr/>
          </p:nvSpPr>
          <p:spPr bwMode="auto">
            <a:xfrm rot="5400000">
              <a:off x="5455074" y="3571192"/>
              <a:ext cx="5629" cy="2189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4" name="Rectangle 296"/>
            <p:cNvSpPr>
              <a:spLocks noChangeArrowheads="1"/>
            </p:cNvSpPr>
            <p:nvPr/>
          </p:nvSpPr>
          <p:spPr bwMode="auto">
            <a:xfrm rot="5400000">
              <a:off x="5455476" y="3237849"/>
              <a:ext cx="4825" cy="2189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5" name="Rectangle 297"/>
            <p:cNvSpPr>
              <a:spLocks noChangeArrowheads="1"/>
            </p:cNvSpPr>
            <p:nvPr/>
          </p:nvSpPr>
          <p:spPr bwMode="auto">
            <a:xfrm rot="5400000">
              <a:off x="5455476" y="3067357"/>
              <a:ext cx="4825" cy="2189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6" name="Rectangle 298"/>
            <p:cNvSpPr>
              <a:spLocks noChangeArrowheads="1"/>
            </p:cNvSpPr>
            <p:nvPr/>
          </p:nvSpPr>
          <p:spPr bwMode="auto">
            <a:xfrm rot="5400000">
              <a:off x="5455074" y="2946324"/>
              <a:ext cx="5629" cy="2189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7" name="Rectangle 299"/>
            <p:cNvSpPr>
              <a:spLocks noChangeArrowheads="1"/>
            </p:cNvSpPr>
            <p:nvPr/>
          </p:nvSpPr>
          <p:spPr bwMode="auto">
            <a:xfrm rot="5400000">
              <a:off x="5455476" y="2853438"/>
              <a:ext cx="4825" cy="2189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8" name="Rectangle 300"/>
            <p:cNvSpPr>
              <a:spLocks noChangeArrowheads="1"/>
            </p:cNvSpPr>
            <p:nvPr/>
          </p:nvSpPr>
          <p:spPr bwMode="auto">
            <a:xfrm rot="5400000">
              <a:off x="5455476" y="2776235"/>
              <a:ext cx="4825" cy="2189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9" name="Rectangle 301"/>
            <p:cNvSpPr>
              <a:spLocks noChangeArrowheads="1"/>
            </p:cNvSpPr>
            <p:nvPr/>
          </p:nvSpPr>
          <p:spPr bwMode="auto">
            <a:xfrm rot="5400000">
              <a:off x="5455476" y="2711094"/>
              <a:ext cx="4825" cy="2189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0" name="Rectangle 302"/>
            <p:cNvSpPr>
              <a:spLocks noChangeArrowheads="1"/>
            </p:cNvSpPr>
            <p:nvPr/>
          </p:nvSpPr>
          <p:spPr bwMode="auto">
            <a:xfrm rot="5400000">
              <a:off x="5455074" y="2655202"/>
              <a:ext cx="5629" cy="2189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1" name="Rectangle 303"/>
            <p:cNvSpPr>
              <a:spLocks noChangeArrowheads="1"/>
            </p:cNvSpPr>
            <p:nvPr/>
          </p:nvSpPr>
          <p:spPr bwMode="auto">
            <a:xfrm rot="5400000">
              <a:off x="5455074" y="2606145"/>
              <a:ext cx="5629" cy="2189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2" name="Rectangle 326"/>
            <p:cNvSpPr>
              <a:spLocks noChangeArrowheads="1"/>
            </p:cNvSpPr>
            <p:nvPr/>
          </p:nvSpPr>
          <p:spPr bwMode="auto">
            <a:xfrm rot="5400000">
              <a:off x="6287976" y="4018401"/>
              <a:ext cx="2896748" cy="4866"/>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3" name="Rectangle 327"/>
            <p:cNvSpPr>
              <a:spLocks noChangeArrowheads="1"/>
            </p:cNvSpPr>
            <p:nvPr/>
          </p:nvSpPr>
          <p:spPr bwMode="auto">
            <a:xfrm rot="5400000">
              <a:off x="7712041" y="5448116"/>
              <a:ext cx="4825" cy="43793"/>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4" name="Rectangle 328"/>
            <p:cNvSpPr>
              <a:spLocks noChangeArrowheads="1"/>
            </p:cNvSpPr>
            <p:nvPr/>
          </p:nvSpPr>
          <p:spPr bwMode="auto">
            <a:xfrm rot="5400000">
              <a:off x="7712041" y="4481461"/>
              <a:ext cx="4825" cy="43793"/>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5" name="Rectangle 329"/>
            <p:cNvSpPr>
              <a:spLocks noChangeArrowheads="1"/>
            </p:cNvSpPr>
            <p:nvPr/>
          </p:nvSpPr>
          <p:spPr bwMode="auto">
            <a:xfrm rot="5400000">
              <a:off x="7712041" y="3516414"/>
              <a:ext cx="4825" cy="43793"/>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6" name="Rectangle 330"/>
            <p:cNvSpPr>
              <a:spLocks noChangeArrowheads="1"/>
            </p:cNvSpPr>
            <p:nvPr/>
          </p:nvSpPr>
          <p:spPr bwMode="auto">
            <a:xfrm rot="5400000">
              <a:off x="7711639" y="2550965"/>
              <a:ext cx="5629" cy="43793"/>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7" name="Rectangle 331"/>
            <p:cNvSpPr>
              <a:spLocks noChangeArrowheads="1"/>
            </p:cNvSpPr>
            <p:nvPr/>
          </p:nvSpPr>
          <p:spPr bwMode="auto">
            <a:xfrm rot="5400000">
              <a:off x="7722989" y="5167942"/>
              <a:ext cx="4825" cy="2189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8" name="Rectangle 332"/>
            <p:cNvSpPr>
              <a:spLocks noChangeArrowheads="1"/>
            </p:cNvSpPr>
            <p:nvPr/>
          </p:nvSpPr>
          <p:spPr bwMode="auto">
            <a:xfrm rot="5400000">
              <a:off x="7722587" y="4997852"/>
              <a:ext cx="5629" cy="2189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9" name="Rectangle 333"/>
            <p:cNvSpPr>
              <a:spLocks noChangeArrowheads="1"/>
            </p:cNvSpPr>
            <p:nvPr/>
          </p:nvSpPr>
          <p:spPr bwMode="auto">
            <a:xfrm rot="5400000">
              <a:off x="7722587" y="4876417"/>
              <a:ext cx="5629" cy="2189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0" name="Rectangle 334"/>
            <p:cNvSpPr>
              <a:spLocks noChangeArrowheads="1"/>
            </p:cNvSpPr>
            <p:nvPr/>
          </p:nvSpPr>
          <p:spPr bwMode="auto">
            <a:xfrm rot="5400000">
              <a:off x="7722989" y="4783532"/>
              <a:ext cx="4825" cy="2189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1" name="Rectangle 335"/>
            <p:cNvSpPr>
              <a:spLocks noChangeArrowheads="1"/>
            </p:cNvSpPr>
            <p:nvPr/>
          </p:nvSpPr>
          <p:spPr bwMode="auto">
            <a:xfrm rot="5400000">
              <a:off x="7722587" y="4708338"/>
              <a:ext cx="5629" cy="2189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2" name="Rectangle 336"/>
            <p:cNvSpPr>
              <a:spLocks noChangeArrowheads="1"/>
            </p:cNvSpPr>
            <p:nvPr/>
          </p:nvSpPr>
          <p:spPr bwMode="auto">
            <a:xfrm rot="5400000">
              <a:off x="7722587" y="4643198"/>
              <a:ext cx="5629" cy="2189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3" name="Rectangle 337"/>
            <p:cNvSpPr>
              <a:spLocks noChangeArrowheads="1"/>
            </p:cNvSpPr>
            <p:nvPr/>
          </p:nvSpPr>
          <p:spPr bwMode="auto">
            <a:xfrm rot="5400000">
              <a:off x="7722587" y="4586903"/>
              <a:ext cx="5629" cy="2189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4" name="Rectangle 338"/>
            <p:cNvSpPr>
              <a:spLocks noChangeArrowheads="1"/>
            </p:cNvSpPr>
            <p:nvPr/>
          </p:nvSpPr>
          <p:spPr bwMode="auto">
            <a:xfrm rot="5400000">
              <a:off x="7722587" y="4537847"/>
              <a:ext cx="5629" cy="2189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5" name="Rectangle 339"/>
            <p:cNvSpPr>
              <a:spLocks noChangeArrowheads="1"/>
            </p:cNvSpPr>
            <p:nvPr/>
          </p:nvSpPr>
          <p:spPr bwMode="auto">
            <a:xfrm rot="5400000">
              <a:off x="7722989" y="4202895"/>
              <a:ext cx="4825" cy="2189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6" name="Rectangle 340"/>
            <p:cNvSpPr>
              <a:spLocks noChangeArrowheads="1"/>
            </p:cNvSpPr>
            <p:nvPr/>
          </p:nvSpPr>
          <p:spPr bwMode="auto">
            <a:xfrm rot="5400000">
              <a:off x="7722989" y="4032404"/>
              <a:ext cx="4825" cy="2189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7" name="Rectangle 341"/>
            <p:cNvSpPr>
              <a:spLocks noChangeArrowheads="1"/>
            </p:cNvSpPr>
            <p:nvPr/>
          </p:nvSpPr>
          <p:spPr bwMode="auto">
            <a:xfrm rot="5400000">
              <a:off x="7722587" y="3911371"/>
              <a:ext cx="5629" cy="2189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8" name="Rectangle 342"/>
            <p:cNvSpPr>
              <a:spLocks noChangeArrowheads="1"/>
            </p:cNvSpPr>
            <p:nvPr/>
          </p:nvSpPr>
          <p:spPr bwMode="auto">
            <a:xfrm rot="5400000">
              <a:off x="7722989" y="3818485"/>
              <a:ext cx="4825" cy="2189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9" name="Rectangle 343"/>
            <p:cNvSpPr>
              <a:spLocks noChangeArrowheads="1"/>
            </p:cNvSpPr>
            <p:nvPr/>
          </p:nvSpPr>
          <p:spPr bwMode="auto">
            <a:xfrm rot="5400000">
              <a:off x="7722989" y="3741281"/>
              <a:ext cx="4825" cy="2189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0" name="Rectangle 344"/>
            <p:cNvSpPr>
              <a:spLocks noChangeArrowheads="1"/>
            </p:cNvSpPr>
            <p:nvPr/>
          </p:nvSpPr>
          <p:spPr bwMode="auto">
            <a:xfrm rot="5400000">
              <a:off x="7722587" y="3676543"/>
              <a:ext cx="5629" cy="2189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1" name="Rectangle 345"/>
            <p:cNvSpPr>
              <a:spLocks noChangeArrowheads="1"/>
            </p:cNvSpPr>
            <p:nvPr/>
          </p:nvSpPr>
          <p:spPr bwMode="auto">
            <a:xfrm rot="5400000">
              <a:off x="7722587" y="3620248"/>
              <a:ext cx="5629" cy="2189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2" name="Rectangle 346"/>
            <p:cNvSpPr>
              <a:spLocks noChangeArrowheads="1"/>
            </p:cNvSpPr>
            <p:nvPr/>
          </p:nvSpPr>
          <p:spPr bwMode="auto">
            <a:xfrm rot="5400000">
              <a:off x="7722587" y="3571192"/>
              <a:ext cx="5629" cy="2189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3" name="Rectangle 347"/>
            <p:cNvSpPr>
              <a:spLocks noChangeArrowheads="1"/>
            </p:cNvSpPr>
            <p:nvPr/>
          </p:nvSpPr>
          <p:spPr bwMode="auto">
            <a:xfrm rot="5400000">
              <a:off x="7722989" y="3237849"/>
              <a:ext cx="4825" cy="2189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4" name="Rectangle 348"/>
            <p:cNvSpPr>
              <a:spLocks noChangeArrowheads="1"/>
            </p:cNvSpPr>
            <p:nvPr/>
          </p:nvSpPr>
          <p:spPr bwMode="auto">
            <a:xfrm rot="5400000">
              <a:off x="7722989" y="3067357"/>
              <a:ext cx="4825" cy="2189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5" name="Rectangle 349"/>
            <p:cNvSpPr>
              <a:spLocks noChangeArrowheads="1"/>
            </p:cNvSpPr>
            <p:nvPr/>
          </p:nvSpPr>
          <p:spPr bwMode="auto">
            <a:xfrm rot="5400000">
              <a:off x="7722587" y="2946324"/>
              <a:ext cx="5629" cy="2189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6" name="Rectangle 350"/>
            <p:cNvSpPr>
              <a:spLocks noChangeArrowheads="1"/>
            </p:cNvSpPr>
            <p:nvPr/>
          </p:nvSpPr>
          <p:spPr bwMode="auto">
            <a:xfrm rot="5400000">
              <a:off x="7722989" y="2853438"/>
              <a:ext cx="4825" cy="2189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7" name="Rectangle 351"/>
            <p:cNvSpPr>
              <a:spLocks noChangeArrowheads="1"/>
            </p:cNvSpPr>
            <p:nvPr/>
          </p:nvSpPr>
          <p:spPr bwMode="auto">
            <a:xfrm rot="5400000">
              <a:off x="7722989" y="2776235"/>
              <a:ext cx="4825" cy="2189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8" name="Rectangle 352"/>
            <p:cNvSpPr>
              <a:spLocks noChangeArrowheads="1"/>
            </p:cNvSpPr>
            <p:nvPr/>
          </p:nvSpPr>
          <p:spPr bwMode="auto">
            <a:xfrm rot="5400000">
              <a:off x="7722989" y="2711094"/>
              <a:ext cx="4825" cy="2189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9" name="Rectangle 353"/>
            <p:cNvSpPr>
              <a:spLocks noChangeArrowheads="1"/>
            </p:cNvSpPr>
            <p:nvPr/>
          </p:nvSpPr>
          <p:spPr bwMode="auto">
            <a:xfrm rot="5400000">
              <a:off x="7722587" y="2655202"/>
              <a:ext cx="5629" cy="2189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0" name="Rectangle 354"/>
            <p:cNvSpPr>
              <a:spLocks noChangeArrowheads="1"/>
            </p:cNvSpPr>
            <p:nvPr/>
          </p:nvSpPr>
          <p:spPr bwMode="auto">
            <a:xfrm rot="5400000">
              <a:off x="7722587" y="2606145"/>
              <a:ext cx="5629" cy="2189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355"/>
            <p:cNvSpPr>
              <a:spLocks/>
            </p:cNvSpPr>
            <p:nvPr/>
          </p:nvSpPr>
          <p:spPr bwMode="auto">
            <a:xfrm rot="5400000">
              <a:off x="5542587" y="3235963"/>
              <a:ext cx="2096564" cy="2292723"/>
            </a:xfrm>
            <a:custGeom>
              <a:avLst/>
              <a:gdLst/>
              <a:ahLst/>
              <a:cxnLst>
                <a:cxn ang="0">
                  <a:pos x="11" y="983"/>
                </a:cxn>
                <a:cxn ang="0">
                  <a:pos x="15" y="978"/>
                </a:cxn>
                <a:cxn ang="0">
                  <a:pos x="24" y="973"/>
                </a:cxn>
                <a:cxn ang="0">
                  <a:pos x="63" y="957"/>
                </a:cxn>
                <a:cxn ang="0">
                  <a:pos x="115" y="939"/>
                </a:cxn>
                <a:cxn ang="0">
                  <a:pos x="187" y="924"/>
                </a:cxn>
                <a:cxn ang="0">
                  <a:pos x="266" y="907"/>
                </a:cxn>
                <a:cxn ang="0">
                  <a:pos x="1091" y="764"/>
                </a:cxn>
                <a:cxn ang="0">
                  <a:pos x="1837" y="622"/>
                </a:cxn>
                <a:cxn ang="0">
                  <a:pos x="2114" y="556"/>
                </a:cxn>
                <a:cxn ang="0">
                  <a:pos x="2395" y="468"/>
                </a:cxn>
                <a:cxn ang="0">
                  <a:pos x="2511" y="415"/>
                </a:cxn>
                <a:cxn ang="0">
                  <a:pos x="2555" y="388"/>
                </a:cxn>
                <a:cxn ang="0">
                  <a:pos x="2576" y="369"/>
                </a:cxn>
                <a:cxn ang="0">
                  <a:pos x="2607" y="319"/>
                </a:cxn>
                <a:cxn ang="0">
                  <a:pos x="2576" y="247"/>
                </a:cxn>
                <a:cxn ang="0">
                  <a:pos x="2537" y="213"/>
                </a:cxn>
                <a:cxn ang="0">
                  <a:pos x="2441" y="153"/>
                </a:cxn>
                <a:cxn ang="0">
                  <a:pos x="2415" y="131"/>
                </a:cxn>
                <a:cxn ang="0">
                  <a:pos x="2402" y="115"/>
                </a:cxn>
                <a:cxn ang="0">
                  <a:pos x="2398" y="104"/>
                </a:cxn>
                <a:cxn ang="0">
                  <a:pos x="2398" y="94"/>
                </a:cxn>
                <a:cxn ang="0">
                  <a:pos x="2404" y="54"/>
                </a:cxn>
                <a:cxn ang="0">
                  <a:pos x="2400" y="48"/>
                </a:cxn>
                <a:cxn ang="0">
                  <a:pos x="2393" y="43"/>
                </a:cxn>
                <a:cxn ang="0">
                  <a:pos x="2384" y="37"/>
                </a:cxn>
                <a:cxn ang="0">
                  <a:pos x="2352" y="21"/>
                </a:cxn>
                <a:cxn ang="0">
                  <a:pos x="2334" y="11"/>
                </a:cxn>
                <a:cxn ang="0">
                  <a:pos x="2319" y="1"/>
                </a:cxn>
                <a:cxn ang="0">
                  <a:pos x="2326" y="11"/>
                </a:cxn>
                <a:cxn ang="0">
                  <a:pos x="2347" y="25"/>
                </a:cxn>
                <a:cxn ang="0">
                  <a:pos x="2380" y="38"/>
                </a:cxn>
                <a:cxn ang="0">
                  <a:pos x="2389" y="43"/>
                </a:cxn>
                <a:cxn ang="0">
                  <a:pos x="2395" y="49"/>
                </a:cxn>
                <a:cxn ang="0">
                  <a:pos x="2398" y="61"/>
                </a:cxn>
                <a:cxn ang="0">
                  <a:pos x="2398" y="71"/>
                </a:cxn>
                <a:cxn ang="0">
                  <a:pos x="2389" y="93"/>
                </a:cxn>
                <a:cxn ang="0">
                  <a:pos x="2406" y="132"/>
                </a:cxn>
                <a:cxn ang="0">
                  <a:pos x="2432" y="154"/>
                </a:cxn>
                <a:cxn ang="0">
                  <a:pos x="2531" y="214"/>
                </a:cxn>
                <a:cxn ang="0">
                  <a:pos x="2568" y="247"/>
                </a:cxn>
                <a:cxn ang="0">
                  <a:pos x="2590" y="275"/>
                </a:cxn>
                <a:cxn ang="0">
                  <a:pos x="2598" y="296"/>
                </a:cxn>
                <a:cxn ang="0">
                  <a:pos x="2598" y="318"/>
                </a:cxn>
                <a:cxn ang="0">
                  <a:pos x="2572" y="367"/>
                </a:cxn>
                <a:cxn ang="0">
                  <a:pos x="2546" y="389"/>
                </a:cxn>
                <a:cxn ang="0">
                  <a:pos x="2511" y="411"/>
                </a:cxn>
                <a:cxn ang="0">
                  <a:pos x="2389" y="466"/>
                </a:cxn>
                <a:cxn ang="0">
                  <a:pos x="2107" y="553"/>
                </a:cxn>
                <a:cxn ang="0">
                  <a:pos x="1976" y="586"/>
                </a:cxn>
                <a:cxn ang="0">
                  <a:pos x="1651" y="659"/>
                </a:cxn>
                <a:cxn ang="0">
                  <a:pos x="1086" y="761"/>
                </a:cxn>
                <a:cxn ang="0">
                  <a:pos x="261" y="904"/>
                </a:cxn>
                <a:cxn ang="0">
                  <a:pos x="135" y="932"/>
                </a:cxn>
                <a:cxn ang="0">
                  <a:pos x="56" y="954"/>
                </a:cxn>
                <a:cxn ang="0">
                  <a:pos x="17" y="971"/>
                </a:cxn>
                <a:cxn ang="0">
                  <a:pos x="8" y="976"/>
                </a:cxn>
                <a:cxn ang="0">
                  <a:pos x="0" y="988"/>
                </a:cxn>
              </a:cxnLst>
              <a:rect l="0" t="0" r="r" b="b"/>
              <a:pathLst>
                <a:path w="2607" h="989">
                  <a:moveTo>
                    <a:pt x="0" y="988"/>
                  </a:moveTo>
                  <a:lnTo>
                    <a:pt x="8" y="989"/>
                  </a:lnTo>
                  <a:lnTo>
                    <a:pt x="11" y="983"/>
                  </a:lnTo>
                  <a:lnTo>
                    <a:pt x="15" y="978"/>
                  </a:lnTo>
                  <a:lnTo>
                    <a:pt x="11" y="977"/>
                  </a:lnTo>
                  <a:lnTo>
                    <a:pt x="15" y="978"/>
                  </a:lnTo>
                  <a:lnTo>
                    <a:pt x="24" y="972"/>
                  </a:lnTo>
                  <a:lnTo>
                    <a:pt x="19" y="972"/>
                  </a:lnTo>
                  <a:lnTo>
                    <a:pt x="24" y="973"/>
                  </a:lnTo>
                  <a:lnTo>
                    <a:pt x="35" y="968"/>
                  </a:lnTo>
                  <a:lnTo>
                    <a:pt x="48" y="962"/>
                  </a:lnTo>
                  <a:lnTo>
                    <a:pt x="63" y="957"/>
                  </a:lnTo>
                  <a:lnTo>
                    <a:pt x="80" y="951"/>
                  </a:lnTo>
                  <a:lnTo>
                    <a:pt x="120" y="940"/>
                  </a:lnTo>
                  <a:lnTo>
                    <a:pt x="115" y="939"/>
                  </a:lnTo>
                  <a:lnTo>
                    <a:pt x="117" y="940"/>
                  </a:lnTo>
                  <a:lnTo>
                    <a:pt x="139" y="935"/>
                  </a:lnTo>
                  <a:lnTo>
                    <a:pt x="187" y="924"/>
                  </a:lnTo>
                  <a:lnTo>
                    <a:pt x="266" y="907"/>
                  </a:lnTo>
                  <a:lnTo>
                    <a:pt x="264" y="906"/>
                  </a:lnTo>
                  <a:lnTo>
                    <a:pt x="266" y="907"/>
                  </a:lnTo>
                  <a:lnTo>
                    <a:pt x="351" y="891"/>
                  </a:lnTo>
                  <a:lnTo>
                    <a:pt x="534" y="858"/>
                  </a:lnTo>
                  <a:lnTo>
                    <a:pt x="1091" y="764"/>
                  </a:lnTo>
                  <a:lnTo>
                    <a:pt x="1427" y="704"/>
                  </a:lnTo>
                  <a:lnTo>
                    <a:pt x="1654" y="660"/>
                  </a:lnTo>
                  <a:lnTo>
                    <a:pt x="1837" y="622"/>
                  </a:lnTo>
                  <a:lnTo>
                    <a:pt x="1981" y="589"/>
                  </a:lnTo>
                  <a:lnTo>
                    <a:pt x="2112" y="556"/>
                  </a:lnTo>
                  <a:lnTo>
                    <a:pt x="2114" y="556"/>
                  </a:lnTo>
                  <a:lnTo>
                    <a:pt x="2232" y="523"/>
                  </a:lnTo>
                  <a:lnTo>
                    <a:pt x="2319" y="495"/>
                  </a:lnTo>
                  <a:lnTo>
                    <a:pt x="2395" y="468"/>
                  </a:lnTo>
                  <a:lnTo>
                    <a:pt x="2461" y="440"/>
                  </a:lnTo>
                  <a:lnTo>
                    <a:pt x="2515" y="413"/>
                  </a:lnTo>
                  <a:lnTo>
                    <a:pt x="2511" y="415"/>
                  </a:lnTo>
                  <a:lnTo>
                    <a:pt x="2515" y="412"/>
                  </a:lnTo>
                  <a:lnTo>
                    <a:pt x="2550" y="390"/>
                  </a:lnTo>
                  <a:lnTo>
                    <a:pt x="2555" y="388"/>
                  </a:lnTo>
                  <a:lnTo>
                    <a:pt x="2550" y="390"/>
                  </a:lnTo>
                  <a:lnTo>
                    <a:pt x="2576" y="368"/>
                  </a:lnTo>
                  <a:lnTo>
                    <a:pt x="2576" y="369"/>
                  </a:lnTo>
                  <a:lnTo>
                    <a:pt x="2576" y="368"/>
                  </a:lnTo>
                  <a:lnTo>
                    <a:pt x="2598" y="341"/>
                  </a:lnTo>
                  <a:lnTo>
                    <a:pt x="2607" y="319"/>
                  </a:lnTo>
                  <a:lnTo>
                    <a:pt x="2607" y="296"/>
                  </a:lnTo>
                  <a:lnTo>
                    <a:pt x="2598" y="274"/>
                  </a:lnTo>
                  <a:lnTo>
                    <a:pt x="2576" y="247"/>
                  </a:lnTo>
                  <a:lnTo>
                    <a:pt x="2576" y="245"/>
                  </a:lnTo>
                  <a:lnTo>
                    <a:pt x="2576" y="246"/>
                  </a:lnTo>
                  <a:lnTo>
                    <a:pt x="2537" y="213"/>
                  </a:lnTo>
                  <a:lnTo>
                    <a:pt x="2542" y="216"/>
                  </a:lnTo>
                  <a:lnTo>
                    <a:pt x="2537" y="213"/>
                  </a:lnTo>
                  <a:lnTo>
                    <a:pt x="2441" y="153"/>
                  </a:lnTo>
                  <a:lnTo>
                    <a:pt x="2437" y="153"/>
                  </a:lnTo>
                  <a:lnTo>
                    <a:pt x="2441" y="153"/>
                  </a:lnTo>
                  <a:lnTo>
                    <a:pt x="2415" y="131"/>
                  </a:lnTo>
                  <a:lnTo>
                    <a:pt x="2411" y="131"/>
                  </a:lnTo>
                  <a:lnTo>
                    <a:pt x="2415" y="131"/>
                  </a:lnTo>
                  <a:lnTo>
                    <a:pt x="2402" y="115"/>
                  </a:lnTo>
                  <a:lnTo>
                    <a:pt x="2398" y="104"/>
                  </a:lnTo>
                  <a:lnTo>
                    <a:pt x="2393" y="104"/>
                  </a:lnTo>
                  <a:lnTo>
                    <a:pt x="2398" y="104"/>
                  </a:lnTo>
                  <a:lnTo>
                    <a:pt x="2398" y="93"/>
                  </a:lnTo>
                  <a:lnTo>
                    <a:pt x="2393" y="93"/>
                  </a:lnTo>
                  <a:lnTo>
                    <a:pt x="2398" y="94"/>
                  </a:lnTo>
                  <a:lnTo>
                    <a:pt x="2406" y="72"/>
                  </a:lnTo>
                  <a:lnTo>
                    <a:pt x="2406" y="60"/>
                  </a:lnTo>
                  <a:lnTo>
                    <a:pt x="2404" y="54"/>
                  </a:lnTo>
                  <a:lnTo>
                    <a:pt x="2400" y="49"/>
                  </a:lnTo>
                  <a:lnTo>
                    <a:pt x="2400" y="47"/>
                  </a:lnTo>
                  <a:lnTo>
                    <a:pt x="2400" y="48"/>
                  </a:lnTo>
                  <a:lnTo>
                    <a:pt x="2393" y="43"/>
                  </a:lnTo>
                  <a:lnTo>
                    <a:pt x="2398" y="46"/>
                  </a:lnTo>
                  <a:lnTo>
                    <a:pt x="2393" y="43"/>
                  </a:lnTo>
                  <a:lnTo>
                    <a:pt x="2384" y="37"/>
                  </a:lnTo>
                  <a:lnTo>
                    <a:pt x="2380" y="36"/>
                  </a:lnTo>
                  <a:lnTo>
                    <a:pt x="2384" y="37"/>
                  </a:lnTo>
                  <a:lnTo>
                    <a:pt x="2352" y="21"/>
                  </a:lnTo>
                  <a:lnTo>
                    <a:pt x="2347" y="21"/>
                  </a:lnTo>
                  <a:lnTo>
                    <a:pt x="2352" y="21"/>
                  </a:lnTo>
                  <a:lnTo>
                    <a:pt x="2334" y="10"/>
                  </a:lnTo>
                  <a:lnTo>
                    <a:pt x="2330" y="11"/>
                  </a:lnTo>
                  <a:lnTo>
                    <a:pt x="2334" y="11"/>
                  </a:lnTo>
                  <a:lnTo>
                    <a:pt x="2330" y="5"/>
                  </a:lnTo>
                  <a:lnTo>
                    <a:pt x="2328" y="0"/>
                  </a:lnTo>
                  <a:lnTo>
                    <a:pt x="2319" y="1"/>
                  </a:lnTo>
                  <a:lnTo>
                    <a:pt x="2321" y="6"/>
                  </a:lnTo>
                  <a:lnTo>
                    <a:pt x="2326" y="11"/>
                  </a:lnTo>
                  <a:lnTo>
                    <a:pt x="2326" y="11"/>
                  </a:lnTo>
                  <a:lnTo>
                    <a:pt x="2328" y="11"/>
                  </a:lnTo>
                  <a:lnTo>
                    <a:pt x="2345" y="22"/>
                  </a:lnTo>
                  <a:lnTo>
                    <a:pt x="2347" y="25"/>
                  </a:lnTo>
                  <a:lnTo>
                    <a:pt x="2345" y="23"/>
                  </a:lnTo>
                  <a:lnTo>
                    <a:pt x="2378" y="40"/>
                  </a:lnTo>
                  <a:lnTo>
                    <a:pt x="2380" y="38"/>
                  </a:lnTo>
                  <a:lnTo>
                    <a:pt x="2378" y="39"/>
                  </a:lnTo>
                  <a:lnTo>
                    <a:pt x="2387" y="44"/>
                  </a:lnTo>
                  <a:lnTo>
                    <a:pt x="2389" y="43"/>
                  </a:lnTo>
                  <a:lnTo>
                    <a:pt x="2384" y="44"/>
                  </a:lnTo>
                  <a:lnTo>
                    <a:pt x="2391" y="50"/>
                  </a:lnTo>
                  <a:lnTo>
                    <a:pt x="2395" y="49"/>
                  </a:lnTo>
                  <a:lnTo>
                    <a:pt x="2391" y="50"/>
                  </a:lnTo>
                  <a:lnTo>
                    <a:pt x="2395" y="55"/>
                  </a:lnTo>
                  <a:lnTo>
                    <a:pt x="2398" y="61"/>
                  </a:lnTo>
                  <a:lnTo>
                    <a:pt x="2402" y="60"/>
                  </a:lnTo>
                  <a:lnTo>
                    <a:pt x="2398" y="60"/>
                  </a:lnTo>
                  <a:lnTo>
                    <a:pt x="2398" y="71"/>
                  </a:lnTo>
                  <a:lnTo>
                    <a:pt x="2402" y="71"/>
                  </a:lnTo>
                  <a:lnTo>
                    <a:pt x="2398" y="71"/>
                  </a:lnTo>
                  <a:lnTo>
                    <a:pt x="2389" y="93"/>
                  </a:lnTo>
                  <a:lnTo>
                    <a:pt x="2389" y="105"/>
                  </a:lnTo>
                  <a:lnTo>
                    <a:pt x="2393" y="116"/>
                  </a:lnTo>
                  <a:lnTo>
                    <a:pt x="2406" y="132"/>
                  </a:lnTo>
                  <a:lnTo>
                    <a:pt x="2406" y="133"/>
                  </a:lnTo>
                  <a:lnTo>
                    <a:pt x="2406" y="132"/>
                  </a:lnTo>
                  <a:lnTo>
                    <a:pt x="2432" y="154"/>
                  </a:lnTo>
                  <a:lnTo>
                    <a:pt x="2430" y="152"/>
                  </a:lnTo>
                  <a:lnTo>
                    <a:pt x="2435" y="154"/>
                  </a:lnTo>
                  <a:lnTo>
                    <a:pt x="2531" y="214"/>
                  </a:lnTo>
                  <a:lnTo>
                    <a:pt x="2533" y="214"/>
                  </a:lnTo>
                  <a:lnTo>
                    <a:pt x="2528" y="214"/>
                  </a:lnTo>
                  <a:lnTo>
                    <a:pt x="2568" y="247"/>
                  </a:lnTo>
                  <a:lnTo>
                    <a:pt x="2572" y="247"/>
                  </a:lnTo>
                  <a:lnTo>
                    <a:pt x="2568" y="247"/>
                  </a:lnTo>
                  <a:lnTo>
                    <a:pt x="2590" y="275"/>
                  </a:lnTo>
                  <a:lnTo>
                    <a:pt x="2598" y="297"/>
                  </a:lnTo>
                  <a:lnTo>
                    <a:pt x="2603" y="296"/>
                  </a:lnTo>
                  <a:lnTo>
                    <a:pt x="2598" y="296"/>
                  </a:lnTo>
                  <a:lnTo>
                    <a:pt x="2598" y="318"/>
                  </a:lnTo>
                  <a:lnTo>
                    <a:pt x="2603" y="318"/>
                  </a:lnTo>
                  <a:lnTo>
                    <a:pt x="2598" y="318"/>
                  </a:lnTo>
                  <a:lnTo>
                    <a:pt x="2590" y="340"/>
                  </a:lnTo>
                  <a:lnTo>
                    <a:pt x="2568" y="367"/>
                  </a:lnTo>
                  <a:lnTo>
                    <a:pt x="2572" y="367"/>
                  </a:lnTo>
                  <a:lnTo>
                    <a:pt x="2568" y="367"/>
                  </a:lnTo>
                  <a:lnTo>
                    <a:pt x="2542" y="389"/>
                  </a:lnTo>
                  <a:lnTo>
                    <a:pt x="2546" y="389"/>
                  </a:lnTo>
                  <a:lnTo>
                    <a:pt x="2544" y="389"/>
                  </a:lnTo>
                  <a:lnTo>
                    <a:pt x="2509" y="411"/>
                  </a:lnTo>
                  <a:lnTo>
                    <a:pt x="2511" y="411"/>
                  </a:lnTo>
                  <a:lnTo>
                    <a:pt x="2509" y="411"/>
                  </a:lnTo>
                  <a:lnTo>
                    <a:pt x="2454" y="438"/>
                  </a:lnTo>
                  <a:lnTo>
                    <a:pt x="2389" y="466"/>
                  </a:lnTo>
                  <a:lnTo>
                    <a:pt x="2312" y="493"/>
                  </a:lnTo>
                  <a:lnTo>
                    <a:pt x="2225" y="520"/>
                  </a:lnTo>
                  <a:lnTo>
                    <a:pt x="2107" y="553"/>
                  </a:lnTo>
                  <a:lnTo>
                    <a:pt x="2110" y="554"/>
                  </a:lnTo>
                  <a:lnTo>
                    <a:pt x="2107" y="553"/>
                  </a:lnTo>
                  <a:lnTo>
                    <a:pt x="1976" y="586"/>
                  </a:lnTo>
                  <a:lnTo>
                    <a:pt x="1832" y="619"/>
                  </a:lnTo>
                  <a:lnTo>
                    <a:pt x="1649" y="658"/>
                  </a:lnTo>
                  <a:lnTo>
                    <a:pt x="1651" y="659"/>
                  </a:lnTo>
                  <a:lnTo>
                    <a:pt x="1649" y="657"/>
                  </a:lnTo>
                  <a:lnTo>
                    <a:pt x="1422" y="701"/>
                  </a:lnTo>
                  <a:lnTo>
                    <a:pt x="1086" y="761"/>
                  </a:lnTo>
                  <a:lnTo>
                    <a:pt x="530" y="855"/>
                  </a:lnTo>
                  <a:lnTo>
                    <a:pt x="347" y="888"/>
                  </a:lnTo>
                  <a:lnTo>
                    <a:pt x="261" y="904"/>
                  </a:lnTo>
                  <a:lnTo>
                    <a:pt x="261" y="905"/>
                  </a:lnTo>
                  <a:lnTo>
                    <a:pt x="183" y="921"/>
                  </a:lnTo>
                  <a:lnTo>
                    <a:pt x="135" y="932"/>
                  </a:lnTo>
                  <a:lnTo>
                    <a:pt x="113" y="938"/>
                  </a:lnTo>
                  <a:lnTo>
                    <a:pt x="74" y="949"/>
                  </a:lnTo>
                  <a:lnTo>
                    <a:pt x="56" y="954"/>
                  </a:lnTo>
                  <a:lnTo>
                    <a:pt x="41" y="960"/>
                  </a:lnTo>
                  <a:lnTo>
                    <a:pt x="28" y="965"/>
                  </a:lnTo>
                  <a:lnTo>
                    <a:pt x="17" y="971"/>
                  </a:lnTo>
                  <a:lnTo>
                    <a:pt x="19" y="969"/>
                  </a:lnTo>
                  <a:lnTo>
                    <a:pt x="17" y="971"/>
                  </a:lnTo>
                  <a:lnTo>
                    <a:pt x="8" y="976"/>
                  </a:lnTo>
                  <a:lnTo>
                    <a:pt x="6" y="977"/>
                  </a:lnTo>
                  <a:lnTo>
                    <a:pt x="2" y="983"/>
                  </a:lnTo>
                  <a:lnTo>
                    <a:pt x="0" y="988"/>
                  </a:lnTo>
                  <a:close/>
                </a:path>
              </a:pathLst>
            </a:custGeom>
            <a:solidFill>
              <a:srgbClr val="FF0000"/>
            </a:solidFill>
            <a:ln w="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356"/>
            <p:cNvSpPr>
              <a:spLocks/>
            </p:cNvSpPr>
            <p:nvPr/>
          </p:nvSpPr>
          <p:spPr bwMode="auto">
            <a:xfrm rot="5400000">
              <a:off x="5453722" y="3168008"/>
              <a:ext cx="2274293" cy="2292723"/>
            </a:xfrm>
            <a:custGeom>
              <a:avLst/>
              <a:gdLst/>
              <a:ahLst/>
              <a:cxnLst>
                <a:cxn ang="0">
                  <a:pos x="7" y="983"/>
                </a:cxn>
                <a:cxn ang="0">
                  <a:pos x="20" y="979"/>
                </a:cxn>
                <a:cxn ang="0">
                  <a:pos x="53" y="968"/>
                </a:cxn>
                <a:cxn ang="0">
                  <a:pos x="103" y="957"/>
                </a:cxn>
                <a:cxn ang="0">
                  <a:pos x="332" y="918"/>
                </a:cxn>
                <a:cxn ang="0">
                  <a:pos x="1757" y="693"/>
                </a:cxn>
                <a:cxn ang="0">
                  <a:pos x="2335" y="567"/>
                </a:cxn>
                <a:cxn ang="0">
                  <a:pos x="2621" y="479"/>
                </a:cxn>
                <a:cxn ang="0">
                  <a:pos x="2741" y="423"/>
                </a:cxn>
                <a:cxn ang="0">
                  <a:pos x="2802" y="379"/>
                </a:cxn>
                <a:cxn ang="0">
                  <a:pos x="2828" y="335"/>
                </a:cxn>
                <a:cxn ang="0">
                  <a:pos x="2802" y="273"/>
                </a:cxn>
                <a:cxn ang="0">
                  <a:pos x="2789" y="262"/>
                </a:cxn>
                <a:cxn ang="0">
                  <a:pos x="2710" y="218"/>
                </a:cxn>
                <a:cxn ang="0">
                  <a:pos x="2505" y="131"/>
                </a:cxn>
                <a:cxn ang="0">
                  <a:pos x="2481" y="114"/>
                </a:cxn>
                <a:cxn ang="0">
                  <a:pos x="2475" y="104"/>
                </a:cxn>
                <a:cxn ang="0">
                  <a:pos x="2470" y="98"/>
                </a:cxn>
                <a:cxn ang="0">
                  <a:pos x="2479" y="94"/>
                </a:cxn>
                <a:cxn ang="0">
                  <a:pos x="2494" y="83"/>
                </a:cxn>
                <a:cxn ang="0">
                  <a:pos x="2531" y="67"/>
                </a:cxn>
                <a:cxn ang="0">
                  <a:pos x="2551" y="55"/>
                </a:cxn>
                <a:cxn ang="0">
                  <a:pos x="2555" y="43"/>
                </a:cxn>
                <a:cxn ang="0">
                  <a:pos x="2479" y="15"/>
                </a:cxn>
                <a:cxn ang="0">
                  <a:pos x="2453" y="5"/>
                </a:cxn>
                <a:cxn ang="0">
                  <a:pos x="2446" y="7"/>
                </a:cxn>
                <a:cxn ang="0">
                  <a:pos x="2529" y="34"/>
                </a:cxn>
                <a:cxn ang="0">
                  <a:pos x="2547" y="44"/>
                </a:cxn>
                <a:cxn ang="0">
                  <a:pos x="2551" y="49"/>
                </a:cxn>
                <a:cxn ang="0">
                  <a:pos x="2545" y="54"/>
                </a:cxn>
                <a:cxn ang="0">
                  <a:pos x="2525" y="65"/>
                </a:cxn>
                <a:cxn ang="0">
                  <a:pos x="2488" y="81"/>
                </a:cxn>
                <a:cxn ang="0">
                  <a:pos x="2470" y="92"/>
                </a:cxn>
                <a:cxn ang="0">
                  <a:pos x="2466" y="105"/>
                </a:cxn>
                <a:cxn ang="0">
                  <a:pos x="2473" y="116"/>
                </a:cxn>
                <a:cxn ang="0">
                  <a:pos x="2499" y="132"/>
                </a:cxn>
                <a:cxn ang="0">
                  <a:pos x="2704" y="221"/>
                </a:cxn>
                <a:cxn ang="0">
                  <a:pos x="2782" y="264"/>
                </a:cxn>
                <a:cxn ang="0">
                  <a:pos x="2798" y="274"/>
                </a:cxn>
                <a:cxn ang="0">
                  <a:pos x="2824" y="318"/>
                </a:cxn>
                <a:cxn ang="0">
                  <a:pos x="2819" y="335"/>
                </a:cxn>
                <a:cxn ang="0">
                  <a:pos x="2793" y="378"/>
                </a:cxn>
                <a:cxn ang="0">
                  <a:pos x="2734" y="422"/>
                </a:cxn>
                <a:cxn ang="0">
                  <a:pos x="2614" y="477"/>
                </a:cxn>
                <a:cxn ang="0">
                  <a:pos x="2333" y="565"/>
                </a:cxn>
                <a:cxn ang="0">
                  <a:pos x="1894" y="663"/>
                </a:cxn>
                <a:cxn ang="0">
                  <a:pos x="1539" y="728"/>
                </a:cxn>
                <a:cxn ang="0">
                  <a:pos x="223" y="932"/>
                </a:cxn>
                <a:cxn ang="0">
                  <a:pos x="99" y="954"/>
                </a:cxn>
                <a:cxn ang="0">
                  <a:pos x="48" y="965"/>
                </a:cxn>
                <a:cxn ang="0">
                  <a:pos x="14" y="976"/>
                </a:cxn>
              </a:cxnLst>
              <a:rect l="0" t="0" r="r" b="b"/>
              <a:pathLst>
                <a:path w="2828" h="989">
                  <a:moveTo>
                    <a:pt x="0" y="988"/>
                  </a:moveTo>
                  <a:lnTo>
                    <a:pt x="9" y="989"/>
                  </a:lnTo>
                  <a:lnTo>
                    <a:pt x="11" y="983"/>
                  </a:lnTo>
                  <a:lnTo>
                    <a:pt x="7" y="983"/>
                  </a:lnTo>
                  <a:lnTo>
                    <a:pt x="11" y="983"/>
                  </a:lnTo>
                  <a:lnTo>
                    <a:pt x="20" y="978"/>
                  </a:lnTo>
                  <a:lnTo>
                    <a:pt x="16" y="977"/>
                  </a:lnTo>
                  <a:lnTo>
                    <a:pt x="20" y="979"/>
                  </a:lnTo>
                  <a:lnTo>
                    <a:pt x="35" y="973"/>
                  </a:lnTo>
                  <a:lnTo>
                    <a:pt x="55" y="968"/>
                  </a:lnTo>
                  <a:lnTo>
                    <a:pt x="51" y="966"/>
                  </a:lnTo>
                  <a:lnTo>
                    <a:pt x="53" y="968"/>
                  </a:lnTo>
                  <a:lnTo>
                    <a:pt x="77" y="962"/>
                  </a:lnTo>
                  <a:lnTo>
                    <a:pt x="103" y="957"/>
                  </a:lnTo>
                  <a:lnTo>
                    <a:pt x="101" y="955"/>
                  </a:lnTo>
                  <a:lnTo>
                    <a:pt x="103" y="957"/>
                  </a:lnTo>
                  <a:lnTo>
                    <a:pt x="131" y="951"/>
                  </a:lnTo>
                  <a:lnTo>
                    <a:pt x="162" y="946"/>
                  </a:lnTo>
                  <a:lnTo>
                    <a:pt x="227" y="935"/>
                  </a:lnTo>
                  <a:lnTo>
                    <a:pt x="332" y="918"/>
                  </a:lnTo>
                  <a:lnTo>
                    <a:pt x="1000" y="819"/>
                  </a:lnTo>
                  <a:lnTo>
                    <a:pt x="1314" y="770"/>
                  </a:lnTo>
                  <a:lnTo>
                    <a:pt x="1543" y="732"/>
                  </a:lnTo>
                  <a:lnTo>
                    <a:pt x="1757" y="693"/>
                  </a:lnTo>
                  <a:lnTo>
                    <a:pt x="1899" y="666"/>
                  </a:lnTo>
                  <a:lnTo>
                    <a:pt x="2082" y="627"/>
                  </a:lnTo>
                  <a:lnTo>
                    <a:pt x="2226" y="594"/>
                  </a:lnTo>
                  <a:lnTo>
                    <a:pt x="2335" y="567"/>
                  </a:lnTo>
                  <a:lnTo>
                    <a:pt x="2337" y="567"/>
                  </a:lnTo>
                  <a:lnTo>
                    <a:pt x="2455" y="534"/>
                  </a:lnTo>
                  <a:lnTo>
                    <a:pt x="2560" y="501"/>
                  </a:lnTo>
                  <a:lnTo>
                    <a:pt x="2621" y="479"/>
                  </a:lnTo>
                  <a:lnTo>
                    <a:pt x="2686" y="451"/>
                  </a:lnTo>
                  <a:lnTo>
                    <a:pt x="2741" y="424"/>
                  </a:lnTo>
                  <a:lnTo>
                    <a:pt x="2737" y="426"/>
                  </a:lnTo>
                  <a:lnTo>
                    <a:pt x="2741" y="423"/>
                  </a:lnTo>
                  <a:lnTo>
                    <a:pt x="2776" y="401"/>
                  </a:lnTo>
                  <a:lnTo>
                    <a:pt x="2780" y="399"/>
                  </a:lnTo>
                  <a:lnTo>
                    <a:pt x="2776" y="401"/>
                  </a:lnTo>
                  <a:lnTo>
                    <a:pt x="2802" y="379"/>
                  </a:lnTo>
                  <a:lnTo>
                    <a:pt x="2802" y="380"/>
                  </a:lnTo>
                  <a:lnTo>
                    <a:pt x="2802" y="379"/>
                  </a:lnTo>
                  <a:lnTo>
                    <a:pt x="2819" y="357"/>
                  </a:lnTo>
                  <a:lnTo>
                    <a:pt x="2828" y="335"/>
                  </a:lnTo>
                  <a:lnTo>
                    <a:pt x="2828" y="318"/>
                  </a:lnTo>
                  <a:lnTo>
                    <a:pt x="2819" y="296"/>
                  </a:lnTo>
                  <a:lnTo>
                    <a:pt x="2802" y="274"/>
                  </a:lnTo>
                  <a:lnTo>
                    <a:pt x="2802" y="273"/>
                  </a:lnTo>
                  <a:lnTo>
                    <a:pt x="2802" y="273"/>
                  </a:lnTo>
                  <a:lnTo>
                    <a:pt x="2789" y="262"/>
                  </a:lnTo>
                  <a:lnTo>
                    <a:pt x="2793" y="265"/>
                  </a:lnTo>
                  <a:lnTo>
                    <a:pt x="2789" y="262"/>
                  </a:lnTo>
                  <a:lnTo>
                    <a:pt x="2754" y="240"/>
                  </a:lnTo>
                  <a:lnTo>
                    <a:pt x="2750" y="239"/>
                  </a:lnTo>
                  <a:lnTo>
                    <a:pt x="2754" y="240"/>
                  </a:lnTo>
                  <a:lnTo>
                    <a:pt x="2710" y="218"/>
                  </a:lnTo>
                  <a:lnTo>
                    <a:pt x="2527" y="142"/>
                  </a:lnTo>
                  <a:lnTo>
                    <a:pt x="2505" y="131"/>
                  </a:lnTo>
                  <a:lnTo>
                    <a:pt x="2501" y="131"/>
                  </a:lnTo>
                  <a:lnTo>
                    <a:pt x="2505" y="131"/>
                  </a:lnTo>
                  <a:lnTo>
                    <a:pt x="2488" y="120"/>
                  </a:lnTo>
                  <a:lnTo>
                    <a:pt x="2483" y="120"/>
                  </a:lnTo>
                  <a:lnTo>
                    <a:pt x="2488" y="120"/>
                  </a:lnTo>
                  <a:lnTo>
                    <a:pt x="2481" y="114"/>
                  </a:lnTo>
                  <a:lnTo>
                    <a:pt x="2477" y="115"/>
                  </a:lnTo>
                  <a:lnTo>
                    <a:pt x="2481" y="115"/>
                  </a:lnTo>
                  <a:lnTo>
                    <a:pt x="2477" y="109"/>
                  </a:lnTo>
                  <a:lnTo>
                    <a:pt x="2475" y="104"/>
                  </a:lnTo>
                  <a:lnTo>
                    <a:pt x="2470" y="104"/>
                  </a:lnTo>
                  <a:lnTo>
                    <a:pt x="2475" y="104"/>
                  </a:lnTo>
                  <a:lnTo>
                    <a:pt x="2475" y="98"/>
                  </a:lnTo>
                  <a:lnTo>
                    <a:pt x="2470" y="98"/>
                  </a:lnTo>
                  <a:lnTo>
                    <a:pt x="2475" y="99"/>
                  </a:lnTo>
                  <a:lnTo>
                    <a:pt x="2479" y="94"/>
                  </a:lnTo>
                  <a:lnTo>
                    <a:pt x="2475" y="93"/>
                  </a:lnTo>
                  <a:lnTo>
                    <a:pt x="2479" y="94"/>
                  </a:lnTo>
                  <a:lnTo>
                    <a:pt x="2486" y="88"/>
                  </a:lnTo>
                  <a:lnTo>
                    <a:pt x="2481" y="87"/>
                  </a:lnTo>
                  <a:lnTo>
                    <a:pt x="2486" y="88"/>
                  </a:lnTo>
                  <a:lnTo>
                    <a:pt x="2494" y="83"/>
                  </a:lnTo>
                  <a:lnTo>
                    <a:pt x="2490" y="82"/>
                  </a:lnTo>
                  <a:lnTo>
                    <a:pt x="2494" y="83"/>
                  </a:lnTo>
                  <a:lnTo>
                    <a:pt x="2505" y="78"/>
                  </a:lnTo>
                  <a:lnTo>
                    <a:pt x="2531" y="67"/>
                  </a:lnTo>
                  <a:lnTo>
                    <a:pt x="2542" y="61"/>
                  </a:lnTo>
                  <a:lnTo>
                    <a:pt x="2538" y="63"/>
                  </a:lnTo>
                  <a:lnTo>
                    <a:pt x="2542" y="61"/>
                  </a:lnTo>
                  <a:lnTo>
                    <a:pt x="2551" y="55"/>
                  </a:lnTo>
                  <a:lnTo>
                    <a:pt x="2551" y="54"/>
                  </a:lnTo>
                  <a:lnTo>
                    <a:pt x="2551" y="55"/>
                  </a:lnTo>
                  <a:lnTo>
                    <a:pt x="2555" y="50"/>
                  </a:lnTo>
                  <a:lnTo>
                    <a:pt x="2555" y="43"/>
                  </a:lnTo>
                  <a:lnTo>
                    <a:pt x="2549" y="37"/>
                  </a:lnTo>
                  <a:lnTo>
                    <a:pt x="2536" y="32"/>
                  </a:lnTo>
                  <a:lnTo>
                    <a:pt x="2518" y="26"/>
                  </a:lnTo>
                  <a:lnTo>
                    <a:pt x="2479" y="15"/>
                  </a:lnTo>
                  <a:lnTo>
                    <a:pt x="2464" y="10"/>
                  </a:lnTo>
                  <a:lnTo>
                    <a:pt x="2453" y="4"/>
                  </a:lnTo>
                  <a:lnTo>
                    <a:pt x="2449" y="5"/>
                  </a:lnTo>
                  <a:lnTo>
                    <a:pt x="2453" y="5"/>
                  </a:lnTo>
                  <a:lnTo>
                    <a:pt x="2449" y="0"/>
                  </a:lnTo>
                  <a:lnTo>
                    <a:pt x="2440" y="1"/>
                  </a:lnTo>
                  <a:lnTo>
                    <a:pt x="2444" y="6"/>
                  </a:lnTo>
                  <a:lnTo>
                    <a:pt x="2446" y="7"/>
                  </a:lnTo>
                  <a:lnTo>
                    <a:pt x="2457" y="12"/>
                  </a:lnTo>
                  <a:lnTo>
                    <a:pt x="2473" y="18"/>
                  </a:lnTo>
                  <a:lnTo>
                    <a:pt x="2512" y="29"/>
                  </a:lnTo>
                  <a:lnTo>
                    <a:pt x="2529" y="34"/>
                  </a:lnTo>
                  <a:lnTo>
                    <a:pt x="2542" y="40"/>
                  </a:lnTo>
                  <a:lnTo>
                    <a:pt x="2545" y="38"/>
                  </a:lnTo>
                  <a:lnTo>
                    <a:pt x="2540" y="39"/>
                  </a:lnTo>
                  <a:lnTo>
                    <a:pt x="2547" y="44"/>
                  </a:lnTo>
                  <a:lnTo>
                    <a:pt x="2551" y="43"/>
                  </a:lnTo>
                  <a:lnTo>
                    <a:pt x="2547" y="43"/>
                  </a:lnTo>
                  <a:lnTo>
                    <a:pt x="2547" y="49"/>
                  </a:lnTo>
                  <a:lnTo>
                    <a:pt x="2551" y="49"/>
                  </a:lnTo>
                  <a:lnTo>
                    <a:pt x="2547" y="49"/>
                  </a:lnTo>
                  <a:lnTo>
                    <a:pt x="2542" y="54"/>
                  </a:lnTo>
                  <a:lnTo>
                    <a:pt x="2547" y="54"/>
                  </a:lnTo>
                  <a:lnTo>
                    <a:pt x="2545" y="54"/>
                  </a:lnTo>
                  <a:lnTo>
                    <a:pt x="2536" y="59"/>
                  </a:lnTo>
                  <a:lnTo>
                    <a:pt x="2538" y="60"/>
                  </a:lnTo>
                  <a:lnTo>
                    <a:pt x="2536" y="59"/>
                  </a:lnTo>
                  <a:lnTo>
                    <a:pt x="2525" y="65"/>
                  </a:lnTo>
                  <a:lnTo>
                    <a:pt x="2499" y="76"/>
                  </a:lnTo>
                  <a:lnTo>
                    <a:pt x="2488" y="81"/>
                  </a:lnTo>
                  <a:lnTo>
                    <a:pt x="2490" y="80"/>
                  </a:lnTo>
                  <a:lnTo>
                    <a:pt x="2488" y="81"/>
                  </a:lnTo>
                  <a:lnTo>
                    <a:pt x="2479" y="87"/>
                  </a:lnTo>
                  <a:lnTo>
                    <a:pt x="2475" y="90"/>
                  </a:lnTo>
                  <a:lnTo>
                    <a:pt x="2477" y="87"/>
                  </a:lnTo>
                  <a:lnTo>
                    <a:pt x="2470" y="92"/>
                  </a:lnTo>
                  <a:lnTo>
                    <a:pt x="2470" y="91"/>
                  </a:lnTo>
                  <a:lnTo>
                    <a:pt x="2470" y="93"/>
                  </a:lnTo>
                  <a:lnTo>
                    <a:pt x="2466" y="98"/>
                  </a:lnTo>
                  <a:lnTo>
                    <a:pt x="2466" y="105"/>
                  </a:lnTo>
                  <a:lnTo>
                    <a:pt x="2468" y="110"/>
                  </a:lnTo>
                  <a:lnTo>
                    <a:pt x="2473" y="116"/>
                  </a:lnTo>
                  <a:lnTo>
                    <a:pt x="2473" y="116"/>
                  </a:lnTo>
                  <a:lnTo>
                    <a:pt x="2473" y="116"/>
                  </a:lnTo>
                  <a:lnTo>
                    <a:pt x="2479" y="121"/>
                  </a:lnTo>
                  <a:lnTo>
                    <a:pt x="2477" y="119"/>
                  </a:lnTo>
                  <a:lnTo>
                    <a:pt x="2481" y="121"/>
                  </a:lnTo>
                  <a:lnTo>
                    <a:pt x="2499" y="132"/>
                  </a:lnTo>
                  <a:lnTo>
                    <a:pt x="2501" y="134"/>
                  </a:lnTo>
                  <a:lnTo>
                    <a:pt x="2499" y="133"/>
                  </a:lnTo>
                  <a:lnTo>
                    <a:pt x="2521" y="144"/>
                  </a:lnTo>
                  <a:lnTo>
                    <a:pt x="2704" y="221"/>
                  </a:lnTo>
                  <a:lnTo>
                    <a:pt x="2747" y="243"/>
                  </a:lnTo>
                  <a:lnTo>
                    <a:pt x="2750" y="241"/>
                  </a:lnTo>
                  <a:lnTo>
                    <a:pt x="2747" y="242"/>
                  </a:lnTo>
                  <a:lnTo>
                    <a:pt x="2782" y="264"/>
                  </a:lnTo>
                  <a:lnTo>
                    <a:pt x="2785" y="263"/>
                  </a:lnTo>
                  <a:lnTo>
                    <a:pt x="2780" y="264"/>
                  </a:lnTo>
                  <a:lnTo>
                    <a:pt x="2793" y="275"/>
                  </a:lnTo>
                  <a:lnTo>
                    <a:pt x="2798" y="274"/>
                  </a:lnTo>
                  <a:lnTo>
                    <a:pt x="2793" y="275"/>
                  </a:lnTo>
                  <a:lnTo>
                    <a:pt x="2811" y="297"/>
                  </a:lnTo>
                  <a:lnTo>
                    <a:pt x="2819" y="319"/>
                  </a:lnTo>
                  <a:lnTo>
                    <a:pt x="2824" y="318"/>
                  </a:lnTo>
                  <a:lnTo>
                    <a:pt x="2819" y="318"/>
                  </a:lnTo>
                  <a:lnTo>
                    <a:pt x="2819" y="335"/>
                  </a:lnTo>
                  <a:lnTo>
                    <a:pt x="2824" y="335"/>
                  </a:lnTo>
                  <a:lnTo>
                    <a:pt x="2819" y="335"/>
                  </a:lnTo>
                  <a:lnTo>
                    <a:pt x="2811" y="356"/>
                  </a:lnTo>
                  <a:lnTo>
                    <a:pt x="2793" y="378"/>
                  </a:lnTo>
                  <a:lnTo>
                    <a:pt x="2798" y="378"/>
                  </a:lnTo>
                  <a:lnTo>
                    <a:pt x="2793" y="378"/>
                  </a:lnTo>
                  <a:lnTo>
                    <a:pt x="2767" y="400"/>
                  </a:lnTo>
                  <a:lnTo>
                    <a:pt x="2771" y="400"/>
                  </a:lnTo>
                  <a:lnTo>
                    <a:pt x="2769" y="400"/>
                  </a:lnTo>
                  <a:lnTo>
                    <a:pt x="2734" y="422"/>
                  </a:lnTo>
                  <a:lnTo>
                    <a:pt x="2737" y="422"/>
                  </a:lnTo>
                  <a:lnTo>
                    <a:pt x="2734" y="422"/>
                  </a:lnTo>
                  <a:lnTo>
                    <a:pt x="2680" y="449"/>
                  </a:lnTo>
                  <a:lnTo>
                    <a:pt x="2614" y="477"/>
                  </a:lnTo>
                  <a:lnTo>
                    <a:pt x="2553" y="499"/>
                  </a:lnTo>
                  <a:lnTo>
                    <a:pt x="2449" y="531"/>
                  </a:lnTo>
                  <a:lnTo>
                    <a:pt x="2331" y="564"/>
                  </a:lnTo>
                  <a:lnTo>
                    <a:pt x="2333" y="565"/>
                  </a:lnTo>
                  <a:lnTo>
                    <a:pt x="2331" y="564"/>
                  </a:lnTo>
                  <a:lnTo>
                    <a:pt x="2222" y="592"/>
                  </a:lnTo>
                  <a:lnTo>
                    <a:pt x="2078" y="625"/>
                  </a:lnTo>
                  <a:lnTo>
                    <a:pt x="1894" y="663"/>
                  </a:lnTo>
                  <a:lnTo>
                    <a:pt x="1897" y="664"/>
                  </a:lnTo>
                  <a:lnTo>
                    <a:pt x="1894" y="662"/>
                  </a:lnTo>
                  <a:lnTo>
                    <a:pt x="1753" y="690"/>
                  </a:lnTo>
                  <a:lnTo>
                    <a:pt x="1539" y="728"/>
                  </a:lnTo>
                  <a:lnTo>
                    <a:pt x="1310" y="767"/>
                  </a:lnTo>
                  <a:lnTo>
                    <a:pt x="995" y="816"/>
                  </a:lnTo>
                  <a:lnTo>
                    <a:pt x="328" y="915"/>
                  </a:lnTo>
                  <a:lnTo>
                    <a:pt x="223" y="932"/>
                  </a:lnTo>
                  <a:lnTo>
                    <a:pt x="158" y="943"/>
                  </a:lnTo>
                  <a:lnTo>
                    <a:pt x="127" y="948"/>
                  </a:lnTo>
                  <a:lnTo>
                    <a:pt x="99" y="954"/>
                  </a:lnTo>
                  <a:lnTo>
                    <a:pt x="99" y="954"/>
                  </a:lnTo>
                  <a:lnTo>
                    <a:pt x="72" y="960"/>
                  </a:lnTo>
                  <a:lnTo>
                    <a:pt x="48" y="965"/>
                  </a:lnTo>
                  <a:lnTo>
                    <a:pt x="42" y="966"/>
                  </a:lnTo>
                  <a:lnTo>
                    <a:pt x="48" y="965"/>
                  </a:lnTo>
                  <a:lnTo>
                    <a:pt x="29" y="971"/>
                  </a:lnTo>
                  <a:lnTo>
                    <a:pt x="14" y="976"/>
                  </a:lnTo>
                  <a:lnTo>
                    <a:pt x="14" y="976"/>
                  </a:lnTo>
                  <a:lnTo>
                    <a:pt x="14" y="976"/>
                  </a:lnTo>
                  <a:lnTo>
                    <a:pt x="5" y="982"/>
                  </a:lnTo>
                  <a:lnTo>
                    <a:pt x="3" y="983"/>
                  </a:lnTo>
                  <a:lnTo>
                    <a:pt x="0" y="988"/>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357"/>
            <p:cNvSpPr>
              <a:spLocks/>
            </p:cNvSpPr>
            <p:nvPr/>
          </p:nvSpPr>
          <p:spPr bwMode="auto">
            <a:xfrm rot="5400000">
              <a:off x="5370289" y="3114726"/>
              <a:ext cx="2427092" cy="2278655"/>
            </a:xfrm>
            <a:custGeom>
              <a:avLst/>
              <a:gdLst/>
              <a:ahLst/>
              <a:cxnLst>
                <a:cxn ang="0">
                  <a:pos x="11" y="983"/>
                </a:cxn>
                <a:cxn ang="0">
                  <a:pos x="31" y="979"/>
                </a:cxn>
                <a:cxn ang="0">
                  <a:pos x="90" y="968"/>
                </a:cxn>
                <a:cxn ang="0">
                  <a:pos x="166" y="957"/>
                </a:cxn>
                <a:cxn ang="0">
                  <a:pos x="746" y="885"/>
                </a:cxn>
                <a:cxn ang="0">
                  <a:pos x="1506" y="775"/>
                </a:cxn>
                <a:cxn ang="0">
                  <a:pos x="2213" y="644"/>
                </a:cxn>
                <a:cxn ang="0">
                  <a:pos x="2632" y="539"/>
                </a:cxn>
                <a:cxn ang="0">
                  <a:pos x="2933" y="424"/>
                </a:cxn>
                <a:cxn ang="0">
                  <a:pos x="2972" y="399"/>
                </a:cxn>
                <a:cxn ang="0">
                  <a:pos x="2994" y="379"/>
                </a:cxn>
                <a:cxn ang="0">
                  <a:pos x="3011" y="307"/>
                </a:cxn>
                <a:cxn ang="0">
                  <a:pos x="2979" y="273"/>
                </a:cxn>
                <a:cxn ang="0">
                  <a:pos x="2957" y="261"/>
                </a:cxn>
                <a:cxn ang="0">
                  <a:pos x="2843" y="213"/>
                </a:cxn>
                <a:cxn ang="0">
                  <a:pos x="2555" y="125"/>
                </a:cxn>
                <a:cxn ang="0">
                  <a:pos x="2531" y="114"/>
                </a:cxn>
                <a:cxn ang="0">
                  <a:pos x="2518" y="104"/>
                </a:cxn>
                <a:cxn ang="0">
                  <a:pos x="2518" y="94"/>
                </a:cxn>
                <a:cxn ang="0">
                  <a:pos x="2520" y="87"/>
                </a:cxn>
                <a:cxn ang="0">
                  <a:pos x="2571" y="72"/>
                </a:cxn>
                <a:cxn ang="0">
                  <a:pos x="2614" y="61"/>
                </a:cxn>
                <a:cxn ang="0">
                  <a:pos x="2656" y="51"/>
                </a:cxn>
                <a:cxn ang="0">
                  <a:pos x="2636" y="26"/>
                </a:cxn>
                <a:cxn ang="0">
                  <a:pos x="2608" y="20"/>
                </a:cxn>
                <a:cxn ang="0">
                  <a:pos x="2555" y="10"/>
                </a:cxn>
                <a:cxn ang="0">
                  <a:pos x="2536" y="5"/>
                </a:cxn>
                <a:cxn ang="0">
                  <a:pos x="2533" y="6"/>
                </a:cxn>
                <a:cxn ang="0">
                  <a:pos x="2551" y="12"/>
                </a:cxn>
                <a:cxn ang="0">
                  <a:pos x="2603" y="23"/>
                </a:cxn>
                <a:cxn ang="0">
                  <a:pos x="2649" y="34"/>
                </a:cxn>
                <a:cxn ang="0">
                  <a:pos x="2658" y="43"/>
                </a:cxn>
                <a:cxn ang="0">
                  <a:pos x="2632" y="54"/>
                </a:cxn>
                <a:cxn ang="0">
                  <a:pos x="2586" y="65"/>
                </a:cxn>
                <a:cxn ang="0">
                  <a:pos x="2518" y="87"/>
                </a:cxn>
                <a:cxn ang="0">
                  <a:pos x="2509" y="93"/>
                </a:cxn>
                <a:cxn ang="0">
                  <a:pos x="2514" y="110"/>
                </a:cxn>
                <a:cxn ang="0">
                  <a:pos x="2527" y="118"/>
                </a:cxn>
                <a:cxn ang="0">
                  <a:pos x="2579" y="138"/>
                </a:cxn>
                <a:cxn ang="0">
                  <a:pos x="2883" y="232"/>
                </a:cxn>
                <a:cxn ang="0">
                  <a:pos x="2955" y="264"/>
                </a:cxn>
                <a:cxn ang="0">
                  <a:pos x="2989" y="291"/>
                </a:cxn>
                <a:cxn ang="0">
                  <a:pos x="3009" y="324"/>
                </a:cxn>
                <a:cxn ang="0">
                  <a:pos x="3013" y="340"/>
                </a:cxn>
                <a:cxn ang="0">
                  <a:pos x="2989" y="378"/>
                </a:cxn>
                <a:cxn ang="0">
                  <a:pos x="2961" y="400"/>
                </a:cxn>
                <a:cxn ang="0">
                  <a:pos x="2872" y="449"/>
                </a:cxn>
                <a:cxn ang="0">
                  <a:pos x="2507" y="570"/>
                </a:cxn>
                <a:cxn ang="0">
                  <a:pos x="2208" y="641"/>
                </a:cxn>
                <a:cxn ang="0">
                  <a:pos x="1881" y="706"/>
                </a:cxn>
                <a:cxn ang="0">
                  <a:pos x="1104" y="833"/>
                </a:cxn>
                <a:cxn ang="0">
                  <a:pos x="744" y="882"/>
                </a:cxn>
                <a:cxn ang="0">
                  <a:pos x="164" y="954"/>
                </a:cxn>
                <a:cxn ang="0">
                  <a:pos x="53" y="970"/>
                </a:cxn>
                <a:cxn ang="0">
                  <a:pos x="26" y="976"/>
                </a:cxn>
              </a:cxnLst>
              <a:rect l="0" t="0" r="r" b="b"/>
              <a:pathLst>
                <a:path w="3018" h="989">
                  <a:moveTo>
                    <a:pt x="0" y="987"/>
                  </a:moveTo>
                  <a:lnTo>
                    <a:pt x="9" y="989"/>
                  </a:lnTo>
                  <a:lnTo>
                    <a:pt x="16" y="983"/>
                  </a:lnTo>
                  <a:lnTo>
                    <a:pt x="11" y="983"/>
                  </a:lnTo>
                  <a:lnTo>
                    <a:pt x="16" y="984"/>
                  </a:lnTo>
                  <a:lnTo>
                    <a:pt x="33" y="979"/>
                  </a:lnTo>
                  <a:lnTo>
                    <a:pt x="29" y="977"/>
                  </a:lnTo>
                  <a:lnTo>
                    <a:pt x="31" y="979"/>
                  </a:lnTo>
                  <a:lnTo>
                    <a:pt x="57" y="973"/>
                  </a:lnTo>
                  <a:lnTo>
                    <a:pt x="55" y="972"/>
                  </a:lnTo>
                  <a:lnTo>
                    <a:pt x="57" y="973"/>
                  </a:lnTo>
                  <a:lnTo>
                    <a:pt x="90" y="968"/>
                  </a:lnTo>
                  <a:lnTo>
                    <a:pt x="127" y="962"/>
                  </a:lnTo>
                  <a:lnTo>
                    <a:pt x="125" y="961"/>
                  </a:lnTo>
                  <a:lnTo>
                    <a:pt x="127" y="962"/>
                  </a:lnTo>
                  <a:lnTo>
                    <a:pt x="166" y="957"/>
                  </a:lnTo>
                  <a:lnTo>
                    <a:pt x="208" y="951"/>
                  </a:lnTo>
                  <a:lnTo>
                    <a:pt x="251" y="946"/>
                  </a:lnTo>
                  <a:lnTo>
                    <a:pt x="572" y="907"/>
                  </a:lnTo>
                  <a:lnTo>
                    <a:pt x="746" y="885"/>
                  </a:lnTo>
                  <a:lnTo>
                    <a:pt x="912" y="863"/>
                  </a:lnTo>
                  <a:lnTo>
                    <a:pt x="1109" y="836"/>
                  </a:lnTo>
                  <a:lnTo>
                    <a:pt x="1331" y="803"/>
                  </a:lnTo>
                  <a:lnTo>
                    <a:pt x="1506" y="775"/>
                  </a:lnTo>
                  <a:lnTo>
                    <a:pt x="1702" y="743"/>
                  </a:lnTo>
                  <a:lnTo>
                    <a:pt x="1885" y="710"/>
                  </a:lnTo>
                  <a:lnTo>
                    <a:pt x="2056" y="677"/>
                  </a:lnTo>
                  <a:lnTo>
                    <a:pt x="2213" y="644"/>
                  </a:lnTo>
                  <a:lnTo>
                    <a:pt x="2381" y="605"/>
                  </a:lnTo>
                  <a:lnTo>
                    <a:pt x="2512" y="572"/>
                  </a:lnTo>
                  <a:lnTo>
                    <a:pt x="2514" y="572"/>
                  </a:lnTo>
                  <a:lnTo>
                    <a:pt x="2632" y="539"/>
                  </a:lnTo>
                  <a:lnTo>
                    <a:pt x="2736" y="506"/>
                  </a:lnTo>
                  <a:lnTo>
                    <a:pt x="2813" y="479"/>
                  </a:lnTo>
                  <a:lnTo>
                    <a:pt x="2878" y="451"/>
                  </a:lnTo>
                  <a:lnTo>
                    <a:pt x="2933" y="424"/>
                  </a:lnTo>
                  <a:lnTo>
                    <a:pt x="2928" y="426"/>
                  </a:lnTo>
                  <a:lnTo>
                    <a:pt x="2933" y="423"/>
                  </a:lnTo>
                  <a:lnTo>
                    <a:pt x="2968" y="401"/>
                  </a:lnTo>
                  <a:lnTo>
                    <a:pt x="2972" y="399"/>
                  </a:lnTo>
                  <a:lnTo>
                    <a:pt x="2968" y="401"/>
                  </a:lnTo>
                  <a:lnTo>
                    <a:pt x="2994" y="379"/>
                  </a:lnTo>
                  <a:lnTo>
                    <a:pt x="2994" y="380"/>
                  </a:lnTo>
                  <a:lnTo>
                    <a:pt x="2994" y="379"/>
                  </a:lnTo>
                  <a:lnTo>
                    <a:pt x="3011" y="357"/>
                  </a:lnTo>
                  <a:lnTo>
                    <a:pt x="3018" y="341"/>
                  </a:lnTo>
                  <a:lnTo>
                    <a:pt x="3018" y="324"/>
                  </a:lnTo>
                  <a:lnTo>
                    <a:pt x="3011" y="307"/>
                  </a:lnTo>
                  <a:lnTo>
                    <a:pt x="2998" y="291"/>
                  </a:lnTo>
                  <a:lnTo>
                    <a:pt x="2998" y="289"/>
                  </a:lnTo>
                  <a:lnTo>
                    <a:pt x="2998" y="290"/>
                  </a:lnTo>
                  <a:lnTo>
                    <a:pt x="2979" y="273"/>
                  </a:lnTo>
                  <a:lnTo>
                    <a:pt x="2983" y="276"/>
                  </a:lnTo>
                  <a:lnTo>
                    <a:pt x="2979" y="273"/>
                  </a:lnTo>
                  <a:lnTo>
                    <a:pt x="2961" y="262"/>
                  </a:lnTo>
                  <a:lnTo>
                    <a:pt x="2957" y="261"/>
                  </a:lnTo>
                  <a:lnTo>
                    <a:pt x="2961" y="262"/>
                  </a:lnTo>
                  <a:lnTo>
                    <a:pt x="2928" y="246"/>
                  </a:lnTo>
                  <a:lnTo>
                    <a:pt x="2889" y="229"/>
                  </a:lnTo>
                  <a:lnTo>
                    <a:pt x="2843" y="213"/>
                  </a:lnTo>
                  <a:lnTo>
                    <a:pt x="2756" y="185"/>
                  </a:lnTo>
                  <a:lnTo>
                    <a:pt x="2638" y="153"/>
                  </a:lnTo>
                  <a:lnTo>
                    <a:pt x="2586" y="136"/>
                  </a:lnTo>
                  <a:lnTo>
                    <a:pt x="2555" y="125"/>
                  </a:lnTo>
                  <a:lnTo>
                    <a:pt x="2542" y="120"/>
                  </a:lnTo>
                  <a:lnTo>
                    <a:pt x="2531" y="114"/>
                  </a:lnTo>
                  <a:lnTo>
                    <a:pt x="2527" y="115"/>
                  </a:lnTo>
                  <a:lnTo>
                    <a:pt x="2531" y="114"/>
                  </a:lnTo>
                  <a:lnTo>
                    <a:pt x="2523" y="109"/>
                  </a:lnTo>
                  <a:lnTo>
                    <a:pt x="2518" y="109"/>
                  </a:lnTo>
                  <a:lnTo>
                    <a:pt x="2523" y="109"/>
                  </a:lnTo>
                  <a:lnTo>
                    <a:pt x="2518" y="104"/>
                  </a:lnTo>
                  <a:lnTo>
                    <a:pt x="2516" y="98"/>
                  </a:lnTo>
                  <a:lnTo>
                    <a:pt x="2512" y="98"/>
                  </a:lnTo>
                  <a:lnTo>
                    <a:pt x="2516" y="99"/>
                  </a:lnTo>
                  <a:lnTo>
                    <a:pt x="2518" y="94"/>
                  </a:lnTo>
                  <a:lnTo>
                    <a:pt x="2514" y="93"/>
                  </a:lnTo>
                  <a:lnTo>
                    <a:pt x="2518" y="94"/>
                  </a:lnTo>
                  <a:lnTo>
                    <a:pt x="2525" y="88"/>
                  </a:lnTo>
                  <a:lnTo>
                    <a:pt x="2520" y="87"/>
                  </a:lnTo>
                  <a:lnTo>
                    <a:pt x="2525" y="89"/>
                  </a:lnTo>
                  <a:lnTo>
                    <a:pt x="2536" y="83"/>
                  </a:lnTo>
                  <a:lnTo>
                    <a:pt x="2551" y="78"/>
                  </a:lnTo>
                  <a:lnTo>
                    <a:pt x="2571" y="72"/>
                  </a:lnTo>
                  <a:lnTo>
                    <a:pt x="2566" y="71"/>
                  </a:lnTo>
                  <a:lnTo>
                    <a:pt x="2568" y="72"/>
                  </a:lnTo>
                  <a:lnTo>
                    <a:pt x="2590" y="67"/>
                  </a:lnTo>
                  <a:lnTo>
                    <a:pt x="2614" y="61"/>
                  </a:lnTo>
                  <a:lnTo>
                    <a:pt x="2636" y="56"/>
                  </a:lnTo>
                  <a:lnTo>
                    <a:pt x="2643" y="54"/>
                  </a:lnTo>
                  <a:lnTo>
                    <a:pt x="2638" y="56"/>
                  </a:lnTo>
                  <a:lnTo>
                    <a:pt x="2656" y="51"/>
                  </a:lnTo>
                  <a:lnTo>
                    <a:pt x="2667" y="45"/>
                  </a:lnTo>
                  <a:lnTo>
                    <a:pt x="2667" y="37"/>
                  </a:lnTo>
                  <a:lnTo>
                    <a:pt x="2656" y="32"/>
                  </a:lnTo>
                  <a:lnTo>
                    <a:pt x="2636" y="26"/>
                  </a:lnTo>
                  <a:lnTo>
                    <a:pt x="2638" y="27"/>
                  </a:lnTo>
                  <a:lnTo>
                    <a:pt x="2634" y="26"/>
                  </a:lnTo>
                  <a:lnTo>
                    <a:pt x="2608" y="21"/>
                  </a:lnTo>
                  <a:lnTo>
                    <a:pt x="2608" y="20"/>
                  </a:lnTo>
                  <a:lnTo>
                    <a:pt x="2579" y="14"/>
                  </a:lnTo>
                  <a:lnTo>
                    <a:pt x="2577" y="16"/>
                  </a:lnTo>
                  <a:lnTo>
                    <a:pt x="2579" y="15"/>
                  </a:lnTo>
                  <a:lnTo>
                    <a:pt x="2555" y="10"/>
                  </a:lnTo>
                  <a:lnTo>
                    <a:pt x="2553" y="11"/>
                  </a:lnTo>
                  <a:lnTo>
                    <a:pt x="2557" y="10"/>
                  </a:lnTo>
                  <a:lnTo>
                    <a:pt x="2540" y="4"/>
                  </a:lnTo>
                  <a:lnTo>
                    <a:pt x="2536" y="5"/>
                  </a:lnTo>
                  <a:lnTo>
                    <a:pt x="2540" y="4"/>
                  </a:lnTo>
                  <a:lnTo>
                    <a:pt x="2533" y="0"/>
                  </a:lnTo>
                  <a:lnTo>
                    <a:pt x="2527" y="1"/>
                  </a:lnTo>
                  <a:lnTo>
                    <a:pt x="2533" y="6"/>
                  </a:lnTo>
                  <a:lnTo>
                    <a:pt x="2533" y="7"/>
                  </a:lnTo>
                  <a:lnTo>
                    <a:pt x="2551" y="12"/>
                  </a:lnTo>
                  <a:lnTo>
                    <a:pt x="2547" y="11"/>
                  </a:lnTo>
                  <a:lnTo>
                    <a:pt x="2551" y="12"/>
                  </a:lnTo>
                  <a:lnTo>
                    <a:pt x="2575" y="18"/>
                  </a:lnTo>
                  <a:lnTo>
                    <a:pt x="2603" y="23"/>
                  </a:lnTo>
                  <a:lnTo>
                    <a:pt x="2605" y="21"/>
                  </a:lnTo>
                  <a:lnTo>
                    <a:pt x="2603" y="23"/>
                  </a:lnTo>
                  <a:lnTo>
                    <a:pt x="2629" y="29"/>
                  </a:lnTo>
                  <a:lnTo>
                    <a:pt x="2632" y="27"/>
                  </a:lnTo>
                  <a:lnTo>
                    <a:pt x="2629" y="29"/>
                  </a:lnTo>
                  <a:lnTo>
                    <a:pt x="2649" y="34"/>
                  </a:lnTo>
                  <a:lnTo>
                    <a:pt x="2660" y="40"/>
                  </a:lnTo>
                  <a:lnTo>
                    <a:pt x="2662" y="38"/>
                  </a:lnTo>
                  <a:lnTo>
                    <a:pt x="2658" y="38"/>
                  </a:lnTo>
                  <a:lnTo>
                    <a:pt x="2658" y="43"/>
                  </a:lnTo>
                  <a:lnTo>
                    <a:pt x="2662" y="43"/>
                  </a:lnTo>
                  <a:lnTo>
                    <a:pt x="2660" y="43"/>
                  </a:lnTo>
                  <a:lnTo>
                    <a:pt x="2649" y="48"/>
                  </a:lnTo>
                  <a:lnTo>
                    <a:pt x="2632" y="54"/>
                  </a:lnTo>
                  <a:lnTo>
                    <a:pt x="2634" y="54"/>
                  </a:lnTo>
                  <a:lnTo>
                    <a:pt x="2632" y="54"/>
                  </a:lnTo>
                  <a:lnTo>
                    <a:pt x="2610" y="59"/>
                  </a:lnTo>
                  <a:lnTo>
                    <a:pt x="2586" y="65"/>
                  </a:lnTo>
                  <a:lnTo>
                    <a:pt x="2564" y="70"/>
                  </a:lnTo>
                  <a:lnTo>
                    <a:pt x="2544" y="76"/>
                  </a:lnTo>
                  <a:lnTo>
                    <a:pt x="2529" y="81"/>
                  </a:lnTo>
                  <a:lnTo>
                    <a:pt x="2518" y="87"/>
                  </a:lnTo>
                  <a:lnTo>
                    <a:pt x="2516" y="87"/>
                  </a:lnTo>
                  <a:lnTo>
                    <a:pt x="2516" y="87"/>
                  </a:lnTo>
                  <a:lnTo>
                    <a:pt x="2509" y="92"/>
                  </a:lnTo>
                  <a:lnTo>
                    <a:pt x="2509" y="93"/>
                  </a:lnTo>
                  <a:lnTo>
                    <a:pt x="2507" y="98"/>
                  </a:lnTo>
                  <a:lnTo>
                    <a:pt x="2507" y="99"/>
                  </a:lnTo>
                  <a:lnTo>
                    <a:pt x="2509" y="105"/>
                  </a:lnTo>
                  <a:lnTo>
                    <a:pt x="2514" y="110"/>
                  </a:lnTo>
                  <a:lnTo>
                    <a:pt x="2514" y="109"/>
                  </a:lnTo>
                  <a:lnTo>
                    <a:pt x="2516" y="110"/>
                  </a:lnTo>
                  <a:lnTo>
                    <a:pt x="2525" y="116"/>
                  </a:lnTo>
                  <a:lnTo>
                    <a:pt x="2527" y="118"/>
                  </a:lnTo>
                  <a:lnTo>
                    <a:pt x="2525" y="116"/>
                  </a:lnTo>
                  <a:lnTo>
                    <a:pt x="2536" y="122"/>
                  </a:lnTo>
                  <a:lnTo>
                    <a:pt x="2549" y="127"/>
                  </a:lnTo>
                  <a:lnTo>
                    <a:pt x="2579" y="138"/>
                  </a:lnTo>
                  <a:lnTo>
                    <a:pt x="2632" y="155"/>
                  </a:lnTo>
                  <a:lnTo>
                    <a:pt x="2749" y="188"/>
                  </a:lnTo>
                  <a:lnTo>
                    <a:pt x="2837" y="215"/>
                  </a:lnTo>
                  <a:lnTo>
                    <a:pt x="2883" y="232"/>
                  </a:lnTo>
                  <a:lnTo>
                    <a:pt x="2922" y="248"/>
                  </a:lnTo>
                  <a:lnTo>
                    <a:pt x="2955" y="265"/>
                  </a:lnTo>
                  <a:lnTo>
                    <a:pt x="2957" y="263"/>
                  </a:lnTo>
                  <a:lnTo>
                    <a:pt x="2955" y="264"/>
                  </a:lnTo>
                  <a:lnTo>
                    <a:pt x="2972" y="275"/>
                  </a:lnTo>
                  <a:lnTo>
                    <a:pt x="2974" y="274"/>
                  </a:lnTo>
                  <a:lnTo>
                    <a:pt x="2970" y="275"/>
                  </a:lnTo>
                  <a:lnTo>
                    <a:pt x="2989" y="291"/>
                  </a:lnTo>
                  <a:lnTo>
                    <a:pt x="2994" y="291"/>
                  </a:lnTo>
                  <a:lnTo>
                    <a:pt x="2989" y="291"/>
                  </a:lnTo>
                  <a:lnTo>
                    <a:pt x="3003" y="308"/>
                  </a:lnTo>
                  <a:lnTo>
                    <a:pt x="3009" y="324"/>
                  </a:lnTo>
                  <a:lnTo>
                    <a:pt x="3013" y="324"/>
                  </a:lnTo>
                  <a:lnTo>
                    <a:pt x="3009" y="324"/>
                  </a:lnTo>
                  <a:lnTo>
                    <a:pt x="3009" y="340"/>
                  </a:lnTo>
                  <a:lnTo>
                    <a:pt x="3013" y="340"/>
                  </a:lnTo>
                  <a:lnTo>
                    <a:pt x="3009" y="340"/>
                  </a:lnTo>
                  <a:lnTo>
                    <a:pt x="3003" y="356"/>
                  </a:lnTo>
                  <a:lnTo>
                    <a:pt x="2985" y="378"/>
                  </a:lnTo>
                  <a:lnTo>
                    <a:pt x="2989" y="378"/>
                  </a:lnTo>
                  <a:lnTo>
                    <a:pt x="2985" y="378"/>
                  </a:lnTo>
                  <a:lnTo>
                    <a:pt x="2959" y="400"/>
                  </a:lnTo>
                  <a:lnTo>
                    <a:pt x="2963" y="400"/>
                  </a:lnTo>
                  <a:lnTo>
                    <a:pt x="2961" y="400"/>
                  </a:lnTo>
                  <a:lnTo>
                    <a:pt x="2926" y="422"/>
                  </a:lnTo>
                  <a:lnTo>
                    <a:pt x="2928" y="422"/>
                  </a:lnTo>
                  <a:lnTo>
                    <a:pt x="2926" y="422"/>
                  </a:lnTo>
                  <a:lnTo>
                    <a:pt x="2872" y="449"/>
                  </a:lnTo>
                  <a:lnTo>
                    <a:pt x="2806" y="477"/>
                  </a:lnTo>
                  <a:lnTo>
                    <a:pt x="2730" y="504"/>
                  </a:lnTo>
                  <a:lnTo>
                    <a:pt x="2625" y="537"/>
                  </a:lnTo>
                  <a:lnTo>
                    <a:pt x="2507" y="570"/>
                  </a:lnTo>
                  <a:lnTo>
                    <a:pt x="2509" y="571"/>
                  </a:lnTo>
                  <a:lnTo>
                    <a:pt x="2507" y="570"/>
                  </a:lnTo>
                  <a:lnTo>
                    <a:pt x="2376" y="603"/>
                  </a:lnTo>
                  <a:lnTo>
                    <a:pt x="2208" y="641"/>
                  </a:lnTo>
                  <a:lnTo>
                    <a:pt x="2051" y="674"/>
                  </a:lnTo>
                  <a:lnTo>
                    <a:pt x="2053" y="675"/>
                  </a:lnTo>
                  <a:lnTo>
                    <a:pt x="2051" y="673"/>
                  </a:lnTo>
                  <a:lnTo>
                    <a:pt x="1881" y="706"/>
                  </a:lnTo>
                  <a:lnTo>
                    <a:pt x="1698" y="739"/>
                  </a:lnTo>
                  <a:lnTo>
                    <a:pt x="1501" y="772"/>
                  </a:lnTo>
                  <a:lnTo>
                    <a:pt x="1327" y="800"/>
                  </a:lnTo>
                  <a:lnTo>
                    <a:pt x="1104" y="833"/>
                  </a:lnTo>
                  <a:lnTo>
                    <a:pt x="1106" y="834"/>
                  </a:lnTo>
                  <a:lnTo>
                    <a:pt x="1106" y="833"/>
                  </a:lnTo>
                  <a:lnTo>
                    <a:pt x="910" y="860"/>
                  </a:lnTo>
                  <a:lnTo>
                    <a:pt x="744" y="882"/>
                  </a:lnTo>
                  <a:lnTo>
                    <a:pt x="570" y="904"/>
                  </a:lnTo>
                  <a:lnTo>
                    <a:pt x="249" y="943"/>
                  </a:lnTo>
                  <a:lnTo>
                    <a:pt x="205" y="948"/>
                  </a:lnTo>
                  <a:lnTo>
                    <a:pt x="164" y="954"/>
                  </a:lnTo>
                  <a:lnTo>
                    <a:pt x="125" y="959"/>
                  </a:lnTo>
                  <a:lnTo>
                    <a:pt x="122" y="959"/>
                  </a:lnTo>
                  <a:lnTo>
                    <a:pt x="85" y="965"/>
                  </a:lnTo>
                  <a:lnTo>
                    <a:pt x="53" y="970"/>
                  </a:lnTo>
                  <a:lnTo>
                    <a:pt x="53" y="971"/>
                  </a:lnTo>
                  <a:lnTo>
                    <a:pt x="26" y="976"/>
                  </a:lnTo>
                  <a:lnTo>
                    <a:pt x="24" y="976"/>
                  </a:lnTo>
                  <a:lnTo>
                    <a:pt x="26" y="976"/>
                  </a:lnTo>
                  <a:lnTo>
                    <a:pt x="9" y="982"/>
                  </a:lnTo>
                  <a:lnTo>
                    <a:pt x="7" y="982"/>
                  </a:lnTo>
                  <a:lnTo>
                    <a:pt x="0" y="987"/>
                  </a:lnTo>
                  <a:close/>
                </a:path>
              </a:pathLst>
            </a:custGeom>
            <a:solidFill>
              <a:srgbClr val="007F00"/>
            </a:solidFill>
            <a:ln w="0">
              <a:solidFill>
                <a:srgbClr val="007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54" name="Text Box 6064"/>
          <p:cNvSpPr txBox="1">
            <a:spLocks noChangeArrowheads="1"/>
          </p:cNvSpPr>
          <p:nvPr/>
        </p:nvSpPr>
        <p:spPr bwMode="auto">
          <a:xfrm>
            <a:off x="423777" y="3262661"/>
            <a:ext cx="373247" cy="184666"/>
          </a:xfrm>
          <a:prstGeom prst="rect">
            <a:avLst/>
          </a:prstGeom>
          <a:noFill/>
          <a:ln w="9525" algn="ctr">
            <a:noFill/>
            <a:miter lim="800000"/>
            <a:headEnd/>
            <a:tailEnd/>
          </a:ln>
        </p:spPr>
        <p:txBody>
          <a:bodyPr wrap="square" lIns="0" tIns="0" rIns="0" bIns="0">
            <a:spAutoFit/>
          </a:bodyPr>
          <a:lstStyle/>
          <a:p>
            <a:r>
              <a:rPr lang="en-US" sz="1200" dirty="0" smtClean="0">
                <a:solidFill>
                  <a:srgbClr val="000000"/>
                </a:solidFill>
                <a:latin typeface="Arial Narrow" pitchFamily="34" charset="0"/>
              </a:rPr>
              <a:t>100.0</a:t>
            </a:r>
            <a:endParaRPr lang="en-US" sz="1200" dirty="0">
              <a:solidFill>
                <a:srgbClr val="000000"/>
              </a:solidFill>
              <a:latin typeface="Arial Narrow" pitchFamily="34" charset="0"/>
            </a:endParaRPr>
          </a:p>
        </p:txBody>
      </p:sp>
      <p:sp>
        <p:nvSpPr>
          <p:cNvPr id="255" name="Text Box 6064"/>
          <p:cNvSpPr txBox="1">
            <a:spLocks noChangeArrowheads="1"/>
          </p:cNvSpPr>
          <p:nvPr/>
        </p:nvSpPr>
        <p:spPr bwMode="auto">
          <a:xfrm>
            <a:off x="501411" y="4239742"/>
            <a:ext cx="304583" cy="187739"/>
          </a:xfrm>
          <a:prstGeom prst="rect">
            <a:avLst/>
          </a:prstGeom>
          <a:noFill/>
          <a:ln w="9525" algn="ctr">
            <a:noFill/>
            <a:miter lim="800000"/>
            <a:headEnd/>
            <a:tailEnd/>
          </a:ln>
        </p:spPr>
        <p:txBody>
          <a:bodyPr wrap="square" lIns="0" tIns="0" rIns="0" bIns="0">
            <a:spAutoFit/>
          </a:bodyPr>
          <a:lstStyle/>
          <a:p>
            <a:r>
              <a:rPr lang="en-US" sz="1200" dirty="0" smtClean="0">
                <a:solidFill>
                  <a:srgbClr val="000000"/>
                </a:solidFill>
                <a:latin typeface="Arial Narrow" pitchFamily="34" charset="0"/>
              </a:rPr>
              <a:t>10.0</a:t>
            </a:r>
            <a:endParaRPr lang="en-US" sz="1200" dirty="0">
              <a:solidFill>
                <a:srgbClr val="000000"/>
              </a:solidFill>
              <a:latin typeface="Arial Narrow" pitchFamily="34" charset="0"/>
            </a:endParaRPr>
          </a:p>
        </p:txBody>
      </p:sp>
      <p:sp>
        <p:nvSpPr>
          <p:cNvPr id="256" name="Text Box 6064"/>
          <p:cNvSpPr txBox="1">
            <a:spLocks noChangeArrowheads="1"/>
          </p:cNvSpPr>
          <p:nvPr/>
        </p:nvSpPr>
        <p:spPr bwMode="auto">
          <a:xfrm>
            <a:off x="553167" y="5205900"/>
            <a:ext cx="270079" cy="184666"/>
          </a:xfrm>
          <a:prstGeom prst="rect">
            <a:avLst/>
          </a:prstGeom>
          <a:noFill/>
          <a:ln w="9525" algn="ctr">
            <a:noFill/>
            <a:miter lim="800000"/>
            <a:headEnd/>
            <a:tailEnd/>
          </a:ln>
        </p:spPr>
        <p:txBody>
          <a:bodyPr wrap="square" lIns="0" tIns="0" rIns="0" bIns="0">
            <a:spAutoFit/>
          </a:bodyPr>
          <a:lstStyle/>
          <a:p>
            <a:r>
              <a:rPr lang="en-US" sz="1200" dirty="0" smtClean="0">
                <a:solidFill>
                  <a:srgbClr val="000000"/>
                </a:solidFill>
                <a:latin typeface="Arial Narrow" pitchFamily="34" charset="0"/>
              </a:rPr>
              <a:t>1.0</a:t>
            </a:r>
            <a:endParaRPr lang="en-US" sz="1200" dirty="0">
              <a:solidFill>
                <a:srgbClr val="000000"/>
              </a:solidFill>
              <a:latin typeface="Arial Narrow" pitchFamily="34" charset="0"/>
            </a:endParaRPr>
          </a:p>
        </p:txBody>
      </p:sp>
      <p:sp>
        <p:nvSpPr>
          <p:cNvPr id="257" name="Text Box 6064"/>
          <p:cNvSpPr txBox="1">
            <a:spLocks noChangeArrowheads="1"/>
          </p:cNvSpPr>
          <p:nvPr/>
        </p:nvSpPr>
        <p:spPr bwMode="auto">
          <a:xfrm>
            <a:off x="596298" y="6163433"/>
            <a:ext cx="218322" cy="184666"/>
          </a:xfrm>
          <a:prstGeom prst="rect">
            <a:avLst/>
          </a:prstGeom>
          <a:noFill/>
          <a:ln w="9525" algn="ctr">
            <a:noFill/>
            <a:miter lim="800000"/>
            <a:headEnd/>
            <a:tailEnd/>
          </a:ln>
        </p:spPr>
        <p:txBody>
          <a:bodyPr wrap="square" lIns="0" tIns="0" rIns="0" bIns="0">
            <a:spAutoFit/>
          </a:bodyPr>
          <a:lstStyle/>
          <a:p>
            <a:r>
              <a:rPr lang="en-US" sz="1200" dirty="0" smtClean="0">
                <a:solidFill>
                  <a:srgbClr val="000000"/>
                </a:solidFill>
                <a:latin typeface="Arial Narrow" pitchFamily="34" charset="0"/>
              </a:rPr>
              <a:t>0.1</a:t>
            </a:r>
            <a:endParaRPr lang="en-US" sz="1200" dirty="0">
              <a:solidFill>
                <a:srgbClr val="000000"/>
              </a:solidFill>
              <a:latin typeface="Arial Narrow" pitchFamily="34" charset="0"/>
            </a:endParaRPr>
          </a:p>
        </p:txBody>
      </p:sp>
      <p:sp>
        <p:nvSpPr>
          <p:cNvPr id="258" name="Text Box 6064"/>
          <p:cNvSpPr txBox="1">
            <a:spLocks noChangeArrowheads="1"/>
          </p:cNvSpPr>
          <p:nvPr/>
        </p:nvSpPr>
        <p:spPr bwMode="auto">
          <a:xfrm>
            <a:off x="748698" y="6315833"/>
            <a:ext cx="218322" cy="184666"/>
          </a:xfrm>
          <a:prstGeom prst="rect">
            <a:avLst/>
          </a:prstGeom>
          <a:noFill/>
          <a:ln w="9525" algn="ctr">
            <a:noFill/>
            <a:miter lim="800000"/>
            <a:headEnd/>
            <a:tailEnd/>
          </a:ln>
        </p:spPr>
        <p:txBody>
          <a:bodyPr wrap="square" lIns="0" tIns="0" rIns="0" bIns="0">
            <a:spAutoFit/>
          </a:bodyPr>
          <a:lstStyle/>
          <a:p>
            <a:r>
              <a:rPr lang="en-US" sz="1200" dirty="0" smtClean="0">
                <a:solidFill>
                  <a:srgbClr val="000000"/>
                </a:solidFill>
                <a:latin typeface="Arial Narrow" pitchFamily="34" charset="0"/>
              </a:rPr>
              <a:t>0</a:t>
            </a:r>
            <a:endParaRPr lang="en-US" sz="1200" dirty="0">
              <a:solidFill>
                <a:srgbClr val="000000"/>
              </a:solidFill>
              <a:latin typeface="Arial Narrow" pitchFamily="34" charset="0"/>
            </a:endParaRPr>
          </a:p>
        </p:txBody>
      </p:sp>
      <p:sp>
        <p:nvSpPr>
          <p:cNvPr id="259" name="Text Box 6064"/>
          <p:cNvSpPr txBox="1">
            <a:spLocks noChangeArrowheads="1"/>
          </p:cNvSpPr>
          <p:nvPr/>
        </p:nvSpPr>
        <p:spPr bwMode="auto">
          <a:xfrm>
            <a:off x="1366902" y="6330217"/>
            <a:ext cx="218322" cy="184666"/>
          </a:xfrm>
          <a:prstGeom prst="rect">
            <a:avLst/>
          </a:prstGeom>
          <a:noFill/>
          <a:ln w="9525" algn="ctr">
            <a:noFill/>
            <a:miter lim="800000"/>
            <a:headEnd/>
            <a:tailEnd/>
          </a:ln>
        </p:spPr>
        <p:txBody>
          <a:bodyPr wrap="square" lIns="0" tIns="0" rIns="0" bIns="0">
            <a:spAutoFit/>
          </a:bodyPr>
          <a:lstStyle/>
          <a:p>
            <a:r>
              <a:rPr lang="en-US" sz="1200" dirty="0" smtClean="0">
                <a:solidFill>
                  <a:srgbClr val="000000"/>
                </a:solidFill>
                <a:latin typeface="Arial Narrow" pitchFamily="34" charset="0"/>
              </a:rPr>
              <a:t>50</a:t>
            </a:r>
            <a:endParaRPr lang="en-US" sz="1200" dirty="0">
              <a:solidFill>
                <a:srgbClr val="000000"/>
              </a:solidFill>
              <a:latin typeface="Arial Narrow" pitchFamily="34" charset="0"/>
            </a:endParaRPr>
          </a:p>
        </p:txBody>
      </p:sp>
      <p:sp>
        <p:nvSpPr>
          <p:cNvPr id="260" name="Text Box 6064"/>
          <p:cNvSpPr txBox="1">
            <a:spLocks noChangeArrowheads="1"/>
          </p:cNvSpPr>
          <p:nvPr/>
        </p:nvSpPr>
        <p:spPr bwMode="auto">
          <a:xfrm>
            <a:off x="2002358" y="6327349"/>
            <a:ext cx="218322" cy="184666"/>
          </a:xfrm>
          <a:prstGeom prst="rect">
            <a:avLst/>
          </a:prstGeom>
          <a:noFill/>
          <a:ln w="9525" algn="ctr">
            <a:noFill/>
            <a:miter lim="800000"/>
            <a:headEnd/>
            <a:tailEnd/>
          </a:ln>
        </p:spPr>
        <p:txBody>
          <a:bodyPr wrap="square" lIns="0" tIns="0" rIns="0" bIns="0">
            <a:spAutoFit/>
          </a:bodyPr>
          <a:lstStyle/>
          <a:p>
            <a:r>
              <a:rPr lang="en-US" sz="1200" dirty="0" smtClean="0">
                <a:solidFill>
                  <a:srgbClr val="000000"/>
                </a:solidFill>
                <a:latin typeface="Arial Narrow" pitchFamily="34" charset="0"/>
              </a:rPr>
              <a:t>100</a:t>
            </a:r>
            <a:endParaRPr lang="en-US" sz="1200" dirty="0">
              <a:solidFill>
                <a:srgbClr val="000000"/>
              </a:solidFill>
              <a:latin typeface="Arial Narrow" pitchFamily="34" charset="0"/>
            </a:endParaRPr>
          </a:p>
        </p:txBody>
      </p:sp>
      <p:sp>
        <p:nvSpPr>
          <p:cNvPr id="261" name="Text Box 6064"/>
          <p:cNvSpPr txBox="1">
            <a:spLocks noChangeArrowheads="1"/>
          </p:cNvSpPr>
          <p:nvPr/>
        </p:nvSpPr>
        <p:spPr bwMode="auto">
          <a:xfrm>
            <a:off x="2646440" y="6324481"/>
            <a:ext cx="218322" cy="184666"/>
          </a:xfrm>
          <a:prstGeom prst="rect">
            <a:avLst/>
          </a:prstGeom>
          <a:noFill/>
          <a:ln w="9525" algn="ctr">
            <a:noFill/>
            <a:miter lim="800000"/>
            <a:headEnd/>
            <a:tailEnd/>
          </a:ln>
        </p:spPr>
        <p:txBody>
          <a:bodyPr wrap="square" lIns="0" tIns="0" rIns="0" bIns="0">
            <a:spAutoFit/>
          </a:bodyPr>
          <a:lstStyle/>
          <a:p>
            <a:r>
              <a:rPr lang="en-US" sz="1200" dirty="0" smtClean="0">
                <a:solidFill>
                  <a:srgbClr val="000000"/>
                </a:solidFill>
                <a:latin typeface="Arial Narrow" pitchFamily="34" charset="0"/>
              </a:rPr>
              <a:t>150</a:t>
            </a:r>
            <a:endParaRPr lang="en-US" sz="1200" dirty="0">
              <a:solidFill>
                <a:srgbClr val="000000"/>
              </a:solidFill>
              <a:latin typeface="Arial Narrow" pitchFamily="34" charset="0"/>
            </a:endParaRPr>
          </a:p>
        </p:txBody>
      </p:sp>
      <p:sp>
        <p:nvSpPr>
          <p:cNvPr id="262" name="Text Box 6064"/>
          <p:cNvSpPr txBox="1">
            <a:spLocks noChangeArrowheads="1"/>
          </p:cNvSpPr>
          <p:nvPr/>
        </p:nvSpPr>
        <p:spPr bwMode="auto">
          <a:xfrm>
            <a:off x="5812159" y="3268419"/>
            <a:ext cx="373247" cy="184666"/>
          </a:xfrm>
          <a:prstGeom prst="rect">
            <a:avLst/>
          </a:prstGeom>
          <a:noFill/>
          <a:ln w="9525" algn="ctr">
            <a:noFill/>
            <a:miter lim="800000"/>
            <a:headEnd/>
            <a:tailEnd/>
          </a:ln>
        </p:spPr>
        <p:txBody>
          <a:bodyPr wrap="square" lIns="0" tIns="0" rIns="0" bIns="0">
            <a:spAutoFit/>
          </a:bodyPr>
          <a:lstStyle/>
          <a:p>
            <a:r>
              <a:rPr lang="en-US" sz="1200" dirty="0" smtClean="0">
                <a:solidFill>
                  <a:srgbClr val="000000"/>
                </a:solidFill>
                <a:latin typeface="Arial Narrow" pitchFamily="34" charset="0"/>
              </a:rPr>
              <a:t>100.0</a:t>
            </a:r>
            <a:endParaRPr lang="en-US" sz="1200" dirty="0">
              <a:solidFill>
                <a:srgbClr val="000000"/>
              </a:solidFill>
              <a:latin typeface="Arial Narrow" pitchFamily="34" charset="0"/>
            </a:endParaRPr>
          </a:p>
        </p:txBody>
      </p:sp>
      <p:sp>
        <p:nvSpPr>
          <p:cNvPr id="263" name="Text Box 6064"/>
          <p:cNvSpPr txBox="1">
            <a:spLocks noChangeArrowheads="1"/>
          </p:cNvSpPr>
          <p:nvPr/>
        </p:nvSpPr>
        <p:spPr bwMode="auto">
          <a:xfrm>
            <a:off x="5889793" y="4245500"/>
            <a:ext cx="304583" cy="187739"/>
          </a:xfrm>
          <a:prstGeom prst="rect">
            <a:avLst/>
          </a:prstGeom>
          <a:noFill/>
          <a:ln w="9525" algn="ctr">
            <a:noFill/>
            <a:miter lim="800000"/>
            <a:headEnd/>
            <a:tailEnd/>
          </a:ln>
        </p:spPr>
        <p:txBody>
          <a:bodyPr wrap="square" lIns="0" tIns="0" rIns="0" bIns="0">
            <a:spAutoFit/>
          </a:bodyPr>
          <a:lstStyle/>
          <a:p>
            <a:r>
              <a:rPr lang="en-US" sz="1200" dirty="0" smtClean="0">
                <a:solidFill>
                  <a:srgbClr val="000000"/>
                </a:solidFill>
                <a:latin typeface="Arial Narrow" pitchFamily="34" charset="0"/>
              </a:rPr>
              <a:t>10.0</a:t>
            </a:r>
            <a:endParaRPr lang="en-US" sz="1200" dirty="0">
              <a:solidFill>
                <a:srgbClr val="000000"/>
              </a:solidFill>
              <a:latin typeface="Arial Narrow" pitchFamily="34" charset="0"/>
            </a:endParaRPr>
          </a:p>
        </p:txBody>
      </p:sp>
      <p:sp>
        <p:nvSpPr>
          <p:cNvPr id="264" name="Text Box 6064"/>
          <p:cNvSpPr txBox="1">
            <a:spLocks noChangeArrowheads="1"/>
          </p:cNvSpPr>
          <p:nvPr/>
        </p:nvSpPr>
        <p:spPr bwMode="auto">
          <a:xfrm>
            <a:off x="5941549" y="5211658"/>
            <a:ext cx="270079" cy="184666"/>
          </a:xfrm>
          <a:prstGeom prst="rect">
            <a:avLst/>
          </a:prstGeom>
          <a:noFill/>
          <a:ln w="9525" algn="ctr">
            <a:noFill/>
            <a:miter lim="800000"/>
            <a:headEnd/>
            <a:tailEnd/>
          </a:ln>
        </p:spPr>
        <p:txBody>
          <a:bodyPr wrap="square" lIns="0" tIns="0" rIns="0" bIns="0">
            <a:spAutoFit/>
          </a:bodyPr>
          <a:lstStyle/>
          <a:p>
            <a:r>
              <a:rPr lang="en-US" sz="1200" dirty="0" smtClean="0">
                <a:solidFill>
                  <a:srgbClr val="000000"/>
                </a:solidFill>
                <a:latin typeface="Arial Narrow" pitchFamily="34" charset="0"/>
              </a:rPr>
              <a:t>1.0</a:t>
            </a:r>
            <a:endParaRPr lang="en-US" sz="1200" dirty="0">
              <a:solidFill>
                <a:srgbClr val="000000"/>
              </a:solidFill>
              <a:latin typeface="Arial Narrow" pitchFamily="34" charset="0"/>
            </a:endParaRPr>
          </a:p>
        </p:txBody>
      </p:sp>
      <p:sp>
        <p:nvSpPr>
          <p:cNvPr id="265" name="Text Box 6064"/>
          <p:cNvSpPr txBox="1">
            <a:spLocks noChangeArrowheads="1"/>
          </p:cNvSpPr>
          <p:nvPr/>
        </p:nvSpPr>
        <p:spPr bwMode="auto">
          <a:xfrm>
            <a:off x="5984680" y="6169191"/>
            <a:ext cx="218322" cy="184666"/>
          </a:xfrm>
          <a:prstGeom prst="rect">
            <a:avLst/>
          </a:prstGeom>
          <a:noFill/>
          <a:ln w="9525" algn="ctr">
            <a:noFill/>
            <a:miter lim="800000"/>
            <a:headEnd/>
            <a:tailEnd/>
          </a:ln>
        </p:spPr>
        <p:txBody>
          <a:bodyPr wrap="square" lIns="0" tIns="0" rIns="0" bIns="0">
            <a:spAutoFit/>
          </a:bodyPr>
          <a:lstStyle/>
          <a:p>
            <a:r>
              <a:rPr lang="en-US" sz="1200" dirty="0" smtClean="0">
                <a:solidFill>
                  <a:srgbClr val="000000"/>
                </a:solidFill>
                <a:latin typeface="Arial Narrow" pitchFamily="34" charset="0"/>
              </a:rPr>
              <a:t>0.1</a:t>
            </a:r>
            <a:endParaRPr lang="en-US" sz="1200" dirty="0">
              <a:solidFill>
                <a:srgbClr val="000000"/>
              </a:solidFill>
              <a:latin typeface="Arial Narrow" pitchFamily="34" charset="0"/>
            </a:endParaRPr>
          </a:p>
        </p:txBody>
      </p:sp>
      <p:sp>
        <p:nvSpPr>
          <p:cNvPr id="266" name="Text Box 6064"/>
          <p:cNvSpPr txBox="1">
            <a:spLocks noChangeArrowheads="1"/>
          </p:cNvSpPr>
          <p:nvPr/>
        </p:nvSpPr>
        <p:spPr bwMode="auto">
          <a:xfrm>
            <a:off x="6137080" y="6321591"/>
            <a:ext cx="218322" cy="184666"/>
          </a:xfrm>
          <a:prstGeom prst="rect">
            <a:avLst/>
          </a:prstGeom>
          <a:noFill/>
          <a:ln w="9525" algn="ctr">
            <a:noFill/>
            <a:miter lim="800000"/>
            <a:headEnd/>
            <a:tailEnd/>
          </a:ln>
        </p:spPr>
        <p:txBody>
          <a:bodyPr wrap="square" lIns="0" tIns="0" rIns="0" bIns="0">
            <a:spAutoFit/>
          </a:bodyPr>
          <a:lstStyle/>
          <a:p>
            <a:r>
              <a:rPr lang="en-US" sz="1200" dirty="0" smtClean="0">
                <a:solidFill>
                  <a:srgbClr val="000000"/>
                </a:solidFill>
                <a:latin typeface="Arial Narrow" pitchFamily="34" charset="0"/>
              </a:rPr>
              <a:t>0</a:t>
            </a:r>
            <a:endParaRPr lang="en-US" sz="1200" dirty="0">
              <a:solidFill>
                <a:srgbClr val="000000"/>
              </a:solidFill>
              <a:latin typeface="Arial Narrow" pitchFamily="34" charset="0"/>
            </a:endParaRPr>
          </a:p>
        </p:txBody>
      </p:sp>
      <p:sp>
        <p:nvSpPr>
          <p:cNvPr id="267" name="Text Box 6064"/>
          <p:cNvSpPr txBox="1">
            <a:spLocks noChangeArrowheads="1"/>
          </p:cNvSpPr>
          <p:nvPr/>
        </p:nvSpPr>
        <p:spPr bwMode="auto">
          <a:xfrm>
            <a:off x="6755284" y="6335975"/>
            <a:ext cx="218322" cy="184666"/>
          </a:xfrm>
          <a:prstGeom prst="rect">
            <a:avLst/>
          </a:prstGeom>
          <a:noFill/>
          <a:ln w="9525" algn="ctr">
            <a:noFill/>
            <a:miter lim="800000"/>
            <a:headEnd/>
            <a:tailEnd/>
          </a:ln>
        </p:spPr>
        <p:txBody>
          <a:bodyPr wrap="square" lIns="0" tIns="0" rIns="0" bIns="0">
            <a:spAutoFit/>
          </a:bodyPr>
          <a:lstStyle/>
          <a:p>
            <a:r>
              <a:rPr lang="en-US" sz="1200" dirty="0" smtClean="0">
                <a:solidFill>
                  <a:srgbClr val="000000"/>
                </a:solidFill>
                <a:latin typeface="Arial Narrow" pitchFamily="34" charset="0"/>
              </a:rPr>
              <a:t>50</a:t>
            </a:r>
            <a:endParaRPr lang="en-US" sz="1200" dirty="0">
              <a:solidFill>
                <a:srgbClr val="000000"/>
              </a:solidFill>
              <a:latin typeface="Arial Narrow" pitchFamily="34" charset="0"/>
            </a:endParaRPr>
          </a:p>
        </p:txBody>
      </p:sp>
      <p:sp>
        <p:nvSpPr>
          <p:cNvPr id="268" name="Text Box 6064"/>
          <p:cNvSpPr txBox="1">
            <a:spLocks noChangeArrowheads="1"/>
          </p:cNvSpPr>
          <p:nvPr/>
        </p:nvSpPr>
        <p:spPr bwMode="auto">
          <a:xfrm>
            <a:off x="7390740" y="6333107"/>
            <a:ext cx="218322" cy="184666"/>
          </a:xfrm>
          <a:prstGeom prst="rect">
            <a:avLst/>
          </a:prstGeom>
          <a:noFill/>
          <a:ln w="9525" algn="ctr">
            <a:noFill/>
            <a:miter lim="800000"/>
            <a:headEnd/>
            <a:tailEnd/>
          </a:ln>
        </p:spPr>
        <p:txBody>
          <a:bodyPr wrap="square" lIns="0" tIns="0" rIns="0" bIns="0">
            <a:spAutoFit/>
          </a:bodyPr>
          <a:lstStyle/>
          <a:p>
            <a:r>
              <a:rPr lang="en-US" sz="1200" dirty="0" smtClean="0">
                <a:solidFill>
                  <a:srgbClr val="000000"/>
                </a:solidFill>
                <a:latin typeface="Arial Narrow" pitchFamily="34" charset="0"/>
              </a:rPr>
              <a:t>100</a:t>
            </a:r>
            <a:endParaRPr lang="en-US" sz="1200" dirty="0">
              <a:solidFill>
                <a:srgbClr val="000000"/>
              </a:solidFill>
              <a:latin typeface="Arial Narrow" pitchFamily="34" charset="0"/>
            </a:endParaRPr>
          </a:p>
        </p:txBody>
      </p:sp>
      <p:sp>
        <p:nvSpPr>
          <p:cNvPr id="269" name="Text Box 6064"/>
          <p:cNvSpPr txBox="1">
            <a:spLocks noChangeArrowheads="1"/>
          </p:cNvSpPr>
          <p:nvPr/>
        </p:nvSpPr>
        <p:spPr bwMode="auto">
          <a:xfrm>
            <a:off x="8034822" y="6330239"/>
            <a:ext cx="218322" cy="184666"/>
          </a:xfrm>
          <a:prstGeom prst="rect">
            <a:avLst/>
          </a:prstGeom>
          <a:noFill/>
          <a:ln w="9525" algn="ctr">
            <a:noFill/>
            <a:miter lim="800000"/>
            <a:headEnd/>
            <a:tailEnd/>
          </a:ln>
        </p:spPr>
        <p:txBody>
          <a:bodyPr wrap="square" lIns="0" tIns="0" rIns="0" bIns="0">
            <a:spAutoFit/>
          </a:bodyPr>
          <a:lstStyle/>
          <a:p>
            <a:r>
              <a:rPr lang="en-US" sz="1200" dirty="0" smtClean="0">
                <a:solidFill>
                  <a:srgbClr val="000000"/>
                </a:solidFill>
                <a:latin typeface="Arial Narrow" pitchFamily="34" charset="0"/>
              </a:rPr>
              <a:t>150</a:t>
            </a:r>
            <a:endParaRPr lang="en-US" sz="1200" dirty="0">
              <a:solidFill>
                <a:srgbClr val="000000"/>
              </a:solidFill>
              <a:latin typeface="Arial Narrow" pitchFamily="34" charset="0"/>
            </a:endParaRPr>
          </a:p>
        </p:txBody>
      </p:sp>
      <p:sp>
        <p:nvSpPr>
          <p:cNvPr id="270" name="Rectangle 5559"/>
          <p:cNvSpPr>
            <a:spLocks noChangeArrowheads="1"/>
          </p:cNvSpPr>
          <p:nvPr/>
        </p:nvSpPr>
        <p:spPr bwMode="auto">
          <a:xfrm>
            <a:off x="3724275" y="3487183"/>
            <a:ext cx="1638300" cy="3190875"/>
          </a:xfrm>
          <a:prstGeom prst="rect">
            <a:avLst/>
          </a:prstGeom>
          <a:solidFill>
            <a:srgbClr val="FFFFCC"/>
          </a:solidFill>
          <a:ln w="9525" algn="ctr">
            <a:solidFill>
              <a:srgbClr val="C0C0C0"/>
            </a:solidFill>
            <a:miter lim="800000"/>
            <a:headEnd/>
            <a:tailEnd/>
          </a:ln>
          <a:effectLst/>
        </p:spPr>
        <p:txBody>
          <a:bodyPr anchor="ctr">
            <a:spAutoFit/>
          </a:bodyPr>
          <a:lstStyle/>
          <a:p>
            <a:pPr>
              <a:defRPr/>
            </a:pPr>
            <a:endParaRPr lang="en-US">
              <a:effectLst>
                <a:outerShdw blurRad="38100" dist="38100" dir="2700000" algn="tl">
                  <a:srgbClr val="000000">
                    <a:alpha val="43137"/>
                  </a:srgbClr>
                </a:outerShdw>
              </a:effectLst>
            </a:endParaRPr>
          </a:p>
        </p:txBody>
      </p:sp>
      <p:sp>
        <p:nvSpPr>
          <p:cNvPr id="271" name="Line 6263"/>
          <p:cNvSpPr>
            <a:spLocks noChangeShapeType="1"/>
          </p:cNvSpPr>
          <p:nvPr/>
        </p:nvSpPr>
        <p:spPr bwMode="auto">
          <a:xfrm>
            <a:off x="3967163" y="5277883"/>
            <a:ext cx="1276350" cy="0"/>
          </a:xfrm>
          <a:prstGeom prst="line">
            <a:avLst/>
          </a:prstGeom>
          <a:noFill/>
          <a:ln w="15875">
            <a:solidFill>
              <a:srgbClr val="969696"/>
            </a:solidFill>
            <a:prstDash val="sysDot"/>
            <a:round/>
            <a:headEnd/>
            <a:tailEnd/>
          </a:ln>
          <a:effectLst/>
        </p:spPr>
        <p:txBody>
          <a:bodyPr>
            <a:spAutoFit/>
          </a:bodyPr>
          <a:lstStyle/>
          <a:p>
            <a:pPr>
              <a:defRPr/>
            </a:pPr>
            <a:endParaRPr lang="en-US">
              <a:effectLst>
                <a:outerShdw blurRad="38100" dist="38100" dir="2700000" algn="tl">
                  <a:srgbClr val="000000">
                    <a:alpha val="43137"/>
                  </a:srgbClr>
                </a:outerShdw>
              </a:effectLst>
            </a:endParaRPr>
          </a:p>
        </p:txBody>
      </p:sp>
      <p:cxnSp>
        <p:nvCxnSpPr>
          <p:cNvPr id="272" name="Straight Connector 1045"/>
          <p:cNvCxnSpPr>
            <a:cxnSpLocks noChangeShapeType="1"/>
          </p:cNvCxnSpPr>
          <p:nvPr/>
        </p:nvCxnSpPr>
        <p:spPr bwMode="auto">
          <a:xfrm>
            <a:off x="3956050" y="5716116"/>
            <a:ext cx="474663" cy="1588"/>
          </a:xfrm>
          <a:prstGeom prst="line">
            <a:avLst/>
          </a:prstGeom>
          <a:noFill/>
          <a:ln w="12700" algn="ctr">
            <a:solidFill>
              <a:srgbClr val="FF0000"/>
            </a:solidFill>
            <a:round/>
            <a:headEnd/>
            <a:tailEnd/>
          </a:ln>
        </p:spPr>
      </p:cxnSp>
      <p:sp>
        <p:nvSpPr>
          <p:cNvPr id="273" name="TextBox 272"/>
          <p:cNvSpPr txBox="1"/>
          <p:nvPr/>
        </p:nvSpPr>
        <p:spPr bwMode="auto">
          <a:xfrm>
            <a:off x="4517857" y="5584270"/>
            <a:ext cx="822661" cy="276999"/>
          </a:xfrm>
          <a:prstGeom prst="rect">
            <a:avLst/>
          </a:prstGeom>
          <a:noFill/>
        </p:spPr>
        <p:txBody>
          <a:bodyPr wrap="none">
            <a:spAutoFit/>
          </a:bodyPr>
          <a:lstStyle/>
          <a:p>
            <a:pPr>
              <a:defRPr/>
            </a:pPr>
            <a:r>
              <a:rPr lang="en-US" sz="1200" i="1" dirty="0">
                <a:solidFill>
                  <a:schemeClr val="accent6">
                    <a:lumMod val="50000"/>
                  </a:schemeClr>
                </a:solidFill>
                <a:latin typeface="Arial Narrow" pitchFamily="34" charset="0"/>
              </a:rPr>
              <a:t>r</a:t>
            </a:r>
            <a:r>
              <a:rPr lang="en-US" sz="1200" baseline="-25000" dirty="0">
                <a:solidFill>
                  <a:schemeClr val="accent6">
                    <a:lumMod val="50000"/>
                  </a:schemeClr>
                </a:solidFill>
                <a:latin typeface="Arial Narrow" pitchFamily="34" charset="0"/>
              </a:rPr>
              <a:t>e</a:t>
            </a:r>
            <a:r>
              <a:rPr lang="en-US" sz="1200" dirty="0">
                <a:solidFill>
                  <a:schemeClr val="accent6">
                    <a:lumMod val="50000"/>
                  </a:schemeClr>
                </a:solidFill>
                <a:latin typeface="Arial Narrow" pitchFamily="34" charset="0"/>
              </a:rPr>
              <a:t> = </a:t>
            </a:r>
            <a:r>
              <a:rPr lang="en-US" sz="1200" dirty="0" smtClean="0">
                <a:solidFill>
                  <a:schemeClr val="accent6">
                    <a:lumMod val="50000"/>
                  </a:schemeClr>
                </a:solidFill>
                <a:latin typeface="Arial Narrow" pitchFamily="34" charset="0"/>
              </a:rPr>
              <a:t>1.0 </a:t>
            </a:r>
            <a:r>
              <a:rPr lang="en-US" sz="1200" dirty="0">
                <a:solidFill>
                  <a:schemeClr val="accent6">
                    <a:lumMod val="50000"/>
                  </a:schemeClr>
                </a:solidFill>
                <a:latin typeface="Symbol" pitchFamily="18" charset="2"/>
              </a:rPr>
              <a:t>m</a:t>
            </a:r>
            <a:r>
              <a:rPr lang="en-US" sz="1200" dirty="0">
                <a:solidFill>
                  <a:schemeClr val="accent6">
                    <a:lumMod val="50000"/>
                  </a:schemeClr>
                </a:solidFill>
                <a:latin typeface="Arial Narrow" pitchFamily="34" charset="0"/>
              </a:rPr>
              <a:t>m</a:t>
            </a:r>
          </a:p>
        </p:txBody>
      </p:sp>
      <p:cxnSp>
        <p:nvCxnSpPr>
          <p:cNvPr id="274" name="Straight Connector 1048"/>
          <p:cNvCxnSpPr>
            <a:cxnSpLocks noChangeShapeType="1"/>
          </p:cNvCxnSpPr>
          <p:nvPr/>
        </p:nvCxnSpPr>
        <p:spPr bwMode="auto">
          <a:xfrm>
            <a:off x="3954463" y="5934081"/>
            <a:ext cx="474662" cy="1588"/>
          </a:xfrm>
          <a:prstGeom prst="line">
            <a:avLst/>
          </a:prstGeom>
          <a:noFill/>
          <a:ln w="12700" algn="ctr">
            <a:solidFill>
              <a:srgbClr val="0000FF"/>
            </a:solidFill>
            <a:round/>
            <a:headEnd/>
            <a:tailEnd/>
          </a:ln>
        </p:spPr>
      </p:cxnSp>
      <p:sp>
        <p:nvSpPr>
          <p:cNvPr id="275" name="TextBox 274"/>
          <p:cNvSpPr txBox="1"/>
          <p:nvPr/>
        </p:nvSpPr>
        <p:spPr bwMode="auto">
          <a:xfrm>
            <a:off x="4516270" y="5790645"/>
            <a:ext cx="822661" cy="276999"/>
          </a:xfrm>
          <a:prstGeom prst="rect">
            <a:avLst/>
          </a:prstGeom>
          <a:noFill/>
        </p:spPr>
        <p:txBody>
          <a:bodyPr wrap="none">
            <a:spAutoFit/>
          </a:bodyPr>
          <a:lstStyle/>
          <a:p>
            <a:pPr>
              <a:defRPr/>
            </a:pPr>
            <a:r>
              <a:rPr lang="en-US" sz="1200" i="1" dirty="0">
                <a:solidFill>
                  <a:schemeClr val="accent6">
                    <a:lumMod val="50000"/>
                  </a:schemeClr>
                </a:solidFill>
                <a:latin typeface="Arial Narrow" pitchFamily="34" charset="0"/>
              </a:rPr>
              <a:t>r</a:t>
            </a:r>
            <a:r>
              <a:rPr lang="en-US" sz="1200" baseline="-25000" dirty="0">
                <a:solidFill>
                  <a:schemeClr val="accent6">
                    <a:lumMod val="50000"/>
                  </a:schemeClr>
                </a:solidFill>
                <a:latin typeface="Arial Narrow" pitchFamily="34" charset="0"/>
              </a:rPr>
              <a:t>e</a:t>
            </a:r>
            <a:r>
              <a:rPr lang="en-US" sz="1200" dirty="0">
                <a:solidFill>
                  <a:schemeClr val="accent6">
                    <a:lumMod val="50000"/>
                  </a:schemeClr>
                </a:solidFill>
                <a:latin typeface="Arial Narrow" pitchFamily="34" charset="0"/>
              </a:rPr>
              <a:t> = </a:t>
            </a:r>
            <a:r>
              <a:rPr lang="en-US" sz="1200" dirty="0" smtClean="0">
                <a:solidFill>
                  <a:schemeClr val="accent6">
                    <a:lumMod val="50000"/>
                  </a:schemeClr>
                </a:solidFill>
                <a:latin typeface="Arial Narrow" pitchFamily="34" charset="0"/>
              </a:rPr>
              <a:t>1.5 </a:t>
            </a:r>
            <a:r>
              <a:rPr lang="en-US" sz="1200" dirty="0">
                <a:solidFill>
                  <a:schemeClr val="accent6">
                    <a:lumMod val="50000"/>
                  </a:schemeClr>
                </a:solidFill>
                <a:latin typeface="Symbol" pitchFamily="18" charset="2"/>
              </a:rPr>
              <a:t>m</a:t>
            </a:r>
            <a:r>
              <a:rPr lang="en-US" sz="1200" dirty="0">
                <a:solidFill>
                  <a:schemeClr val="accent6">
                    <a:lumMod val="50000"/>
                  </a:schemeClr>
                </a:solidFill>
                <a:latin typeface="Arial Narrow" pitchFamily="34" charset="0"/>
              </a:rPr>
              <a:t>m</a:t>
            </a:r>
          </a:p>
        </p:txBody>
      </p:sp>
      <p:cxnSp>
        <p:nvCxnSpPr>
          <p:cNvPr id="276" name="Straight Connector 1050"/>
          <p:cNvCxnSpPr>
            <a:cxnSpLocks noChangeShapeType="1"/>
          </p:cNvCxnSpPr>
          <p:nvPr/>
        </p:nvCxnSpPr>
        <p:spPr bwMode="auto">
          <a:xfrm>
            <a:off x="3952875" y="6142521"/>
            <a:ext cx="473075" cy="1588"/>
          </a:xfrm>
          <a:prstGeom prst="line">
            <a:avLst/>
          </a:prstGeom>
          <a:noFill/>
          <a:ln w="12700" algn="ctr">
            <a:solidFill>
              <a:srgbClr val="00CC00"/>
            </a:solidFill>
            <a:round/>
            <a:headEnd/>
            <a:tailEnd/>
          </a:ln>
        </p:spPr>
      </p:cxnSp>
      <p:sp>
        <p:nvSpPr>
          <p:cNvPr id="277" name="TextBox 276"/>
          <p:cNvSpPr txBox="1"/>
          <p:nvPr/>
        </p:nvSpPr>
        <p:spPr bwMode="auto">
          <a:xfrm>
            <a:off x="4514682" y="5998608"/>
            <a:ext cx="822661" cy="276999"/>
          </a:xfrm>
          <a:prstGeom prst="rect">
            <a:avLst/>
          </a:prstGeom>
          <a:noFill/>
        </p:spPr>
        <p:txBody>
          <a:bodyPr wrap="none">
            <a:spAutoFit/>
          </a:bodyPr>
          <a:lstStyle/>
          <a:p>
            <a:pPr>
              <a:defRPr/>
            </a:pPr>
            <a:r>
              <a:rPr lang="en-US" sz="1200" i="1" dirty="0">
                <a:solidFill>
                  <a:schemeClr val="accent6">
                    <a:lumMod val="50000"/>
                  </a:schemeClr>
                </a:solidFill>
                <a:latin typeface="Arial Narrow" pitchFamily="34" charset="0"/>
              </a:rPr>
              <a:t>r</a:t>
            </a:r>
            <a:r>
              <a:rPr lang="en-US" sz="1200" baseline="-25000" dirty="0">
                <a:solidFill>
                  <a:schemeClr val="accent6">
                    <a:lumMod val="50000"/>
                  </a:schemeClr>
                </a:solidFill>
                <a:latin typeface="Arial Narrow" pitchFamily="34" charset="0"/>
              </a:rPr>
              <a:t>e</a:t>
            </a:r>
            <a:r>
              <a:rPr lang="en-US" sz="1200" dirty="0">
                <a:solidFill>
                  <a:schemeClr val="accent6">
                    <a:lumMod val="50000"/>
                  </a:schemeClr>
                </a:solidFill>
                <a:latin typeface="Arial Narrow" pitchFamily="34" charset="0"/>
              </a:rPr>
              <a:t> = </a:t>
            </a:r>
            <a:r>
              <a:rPr lang="en-US" sz="1200" dirty="0" smtClean="0">
                <a:solidFill>
                  <a:schemeClr val="accent6">
                    <a:lumMod val="50000"/>
                  </a:schemeClr>
                </a:solidFill>
                <a:latin typeface="Arial Narrow" pitchFamily="34" charset="0"/>
              </a:rPr>
              <a:t>2.0 </a:t>
            </a:r>
            <a:r>
              <a:rPr lang="en-US" sz="1200" dirty="0">
                <a:solidFill>
                  <a:schemeClr val="accent6">
                    <a:lumMod val="50000"/>
                  </a:schemeClr>
                </a:solidFill>
                <a:latin typeface="Symbol" pitchFamily="18" charset="2"/>
              </a:rPr>
              <a:t>m</a:t>
            </a:r>
            <a:r>
              <a:rPr lang="en-US" sz="1200" dirty="0">
                <a:solidFill>
                  <a:schemeClr val="accent6">
                    <a:lumMod val="50000"/>
                  </a:schemeClr>
                </a:solidFill>
                <a:latin typeface="Arial Narrow" pitchFamily="34" charset="0"/>
              </a:rPr>
              <a:t>m</a:t>
            </a:r>
          </a:p>
        </p:txBody>
      </p:sp>
      <p:sp>
        <p:nvSpPr>
          <p:cNvPr id="285" name="Line 6263"/>
          <p:cNvSpPr>
            <a:spLocks noChangeShapeType="1"/>
          </p:cNvSpPr>
          <p:nvPr/>
        </p:nvSpPr>
        <p:spPr bwMode="auto">
          <a:xfrm>
            <a:off x="3951288" y="6414533"/>
            <a:ext cx="1276350" cy="0"/>
          </a:xfrm>
          <a:prstGeom prst="line">
            <a:avLst/>
          </a:prstGeom>
          <a:noFill/>
          <a:ln w="15875">
            <a:solidFill>
              <a:srgbClr val="969696"/>
            </a:solidFill>
            <a:prstDash val="sysDot"/>
            <a:round/>
            <a:headEnd/>
            <a:tailEnd/>
          </a:ln>
          <a:effectLst/>
        </p:spPr>
        <p:txBody>
          <a:bodyPr>
            <a:spAutoFit/>
          </a:bodyPr>
          <a:lstStyle/>
          <a:p>
            <a:pPr>
              <a:defRPr/>
            </a:pPr>
            <a:endParaRPr lang="en-US">
              <a:effectLst>
                <a:outerShdw blurRad="38100" dist="38100" dir="2700000" algn="tl">
                  <a:srgbClr val="000000">
                    <a:alpha val="43137"/>
                  </a:srgbClr>
                </a:outerShdw>
              </a:effectLst>
            </a:endParaRPr>
          </a:p>
        </p:txBody>
      </p:sp>
      <p:sp>
        <p:nvSpPr>
          <p:cNvPr id="293" name="Text Box 6064"/>
          <p:cNvSpPr txBox="1">
            <a:spLocks noChangeArrowheads="1"/>
          </p:cNvSpPr>
          <p:nvPr/>
        </p:nvSpPr>
        <p:spPr bwMode="auto">
          <a:xfrm>
            <a:off x="3909703" y="5369897"/>
            <a:ext cx="1054135" cy="221599"/>
          </a:xfrm>
          <a:prstGeom prst="rect">
            <a:avLst/>
          </a:prstGeom>
          <a:noFill/>
          <a:ln w="9525" algn="ctr">
            <a:noFill/>
            <a:miter lim="800000"/>
            <a:headEnd/>
            <a:tailEnd/>
          </a:ln>
        </p:spPr>
        <p:txBody>
          <a:bodyPr wrap="none" lIns="45720" tIns="18288" rIns="45720" bIns="18288">
            <a:spAutoFit/>
          </a:bodyPr>
          <a:lstStyle/>
          <a:p>
            <a:pPr algn="l"/>
            <a:r>
              <a:rPr lang="en-US" sz="1200" i="1" dirty="0" smtClean="0">
                <a:solidFill>
                  <a:srgbClr val="000000"/>
                </a:solidFill>
                <a:latin typeface="Arial Narrow" pitchFamily="34" charset="0"/>
              </a:rPr>
              <a:t>MODIS </a:t>
            </a:r>
            <a:r>
              <a:rPr lang="en-US" sz="1200" dirty="0" smtClean="0">
                <a:solidFill>
                  <a:srgbClr val="000000"/>
                </a:solidFill>
                <a:latin typeface="Arial Narrow" pitchFamily="34" charset="0"/>
              </a:rPr>
              <a:t>aerosols:</a:t>
            </a:r>
            <a:endParaRPr lang="en-US" sz="1200" dirty="0">
              <a:solidFill>
                <a:srgbClr val="000000"/>
              </a:solidFill>
              <a:latin typeface="Arial Narrow" pitchFamily="34" charset="0"/>
            </a:endParaRPr>
          </a:p>
        </p:txBody>
      </p:sp>
      <p:sp>
        <p:nvSpPr>
          <p:cNvPr id="306" name="Text Box 1151"/>
          <p:cNvSpPr txBox="1">
            <a:spLocks noChangeArrowheads="1"/>
          </p:cNvSpPr>
          <p:nvPr/>
        </p:nvSpPr>
        <p:spPr bwMode="auto">
          <a:xfrm>
            <a:off x="1434597" y="6535748"/>
            <a:ext cx="1098378" cy="240066"/>
          </a:xfrm>
          <a:prstGeom prst="rect">
            <a:avLst/>
          </a:prstGeom>
          <a:solidFill>
            <a:srgbClr val="FFFFCC"/>
          </a:solidFill>
          <a:ln w="9525" algn="ctr">
            <a:solidFill>
              <a:srgbClr val="C0C0C0"/>
            </a:solidFill>
            <a:miter lim="800000"/>
            <a:headEnd/>
            <a:tailEnd/>
          </a:ln>
        </p:spPr>
        <p:txBody>
          <a:bodyPr wrap="none" tIns="27432" bIns="27432">
            <a:spAutoFit/>
          </a:bodyPr>
          <a:lstStyle/>
          <a:p>
            <a:r>
              <a:rPr lang="en-US" sz="1200" dirty="0" smtClean="0">
                <a:solidFill>
                  <a:srgbClr val="000000"/>
                </a:solidFill>
                <a:latin typeface="Arial Narrow" pitchFamily="34" charset="0"/>
              </a:rPr>
              <a:t>scattering angle</a:t>
            </a:r>
            <a:endParaRPr lang="en-US" sz="1200" dirty="0">
              <a:solidFill>
                <a:srgbClr val="000000"/>
              </a:solidFill>
              <a:latin typeface="Arial Narrow" pitchFamily="34" charset="0"/>
            </a:endParaRPr>
          </a:p>
        </p:txBody>
      </p:sp>
      <p:sp>
        <p:nvSpPr>
          <p:cNvPr id="307" name="Text Box 1151"/>
          <p:cNvSpPr txBox="1">
            <a:spLocks noChangeArrowheads="1"/>
          </p:cNvSpPr>
          <p:nvPr/>
        </p:nvSpPr>
        <p:spPr bwMode="auto">
          <a:xfrm>
            <a:off x="6825747" y="6545273"/>
            <a:ext cx="1098378" cy="240066"/>
          </a:xfrm>
          <a:prstGeom prst="rect">
            <a:avLst/>
          </a:prstGeom>
          <a:solidFill>
            <a:srgbClr val="FFFFCC"/>
          </a:solidFill>
          <a:ln w="9525" algn="ctr">
            <a:solidFill>
              <a:srgbClr val="C0C0C0"/>
            </a:solidFill>
            <a:miter lim="800000"/>
            <a:headEnd/>
            <a:tailEnd/>
          </a:ln>
        </p:spPr>
        <p:txBody>
          <a:bodyPr wrap="none" tIns="27432" bIns="27432">
            <a:spAutoFit/>
          </a:bodyPr>
          <a:lstStyle/>
          <a:p>
            <a:r>
              <a:rPr lang="en-US" sz="1200" dirty="0" smtClean="0">
                <a:solidFill>
                  <a:srgbClr val="000000"/>
                </a:solidFill>
                <a:latin typeface="Arial Narrow" pitchFamily="34" charset="0"/>
              </a:rPr>
              <a:t>scattering angle</a:t>
            </a:r>
            <a:endParaRPr lang="en-US" sz="1200" dirty="0">
              <a:solidFill>
                <a:srgbClr val="000000"/>
              </a:solidFill>
              <a:latin typeface="Arial Narrow" pitchFamily="34" charset="0"/>
            </a:endParaRPr>
          </a:p>
        </p:txBody>
      </p:sp>
      <p:sp>
        <p:nvSpPr>
          <p:cNvPr id="308" name="Text Box 1151"/>
          <p:cNvSpPr txBox="1">
            <a:spLocks noChangeArrowheads="1"/>
          </p:cNvSpPr>
          <p:nvPr/>
        </p:nvSpPr>
        <p:spPr bwMode="auto">
          <a:xfrm rot="16200000">
            <a:off x="5103571" y="4672547"/>
            <a:ext cx="1208985" cy="240066"/>
          </a:xfrm>
          <a:prstGeom prst="rect">
            <a:avLst/>
          </a:prstGeom>
          <a:solidFill>
            <a:srgbClr val="FFFFCC"/>
          </a:solidFill>
          <a:ln w="9525" algn="ctr">
            <a:solidFill>
              <a:srgbClr val="C0C0C0"/>
            </a:solidFill>
            <a:miter lim="800000"/>
            <a:headEnd/>
            <a:tailEnd/>
          </a:ln>
        </p:spPr>
        <p:txBody>
          <a:bodyPr wrap="none" tIns="27432" bIns="27432">
            <a:spAutoFit/>
          </a:bodyPr>
          <a:lstStyle/>
          <a:p>
            <a:r>
              <a:rPr lang="en-US" sz="1200" dirty="0" smtClean="0">
                <a:solidFill>
                  <a:srgbClr val="000000"/>
                </a:solidFill>
                <a:latin typeface="Arial Narrow" pitchFamily="34" charset="0"/>
              </a:rPr>
              <a:t>scattering function</a:t>
            </a:r>
            <a:endParaRPr lang="en-US" sz="1200" dirty="0">
              <a:solidFill>
                <a:srgbClr val="000000"/>
              </a:solidFill>
              <a:latin typeface="Arial Narrow" pitchFamily="34" charset="0"/>
            </a:endParaRPr>
          </a:p>
        </p:txBody>
      </p:sp>
      <p:sp>
        <p:nvSpPr>
          <p:cNvPr id="309" name="Text Box 1151"/>
          <p:cNvSpPr txBox="1">
            <a:spLocks noChangeArrowheads="1"/>
          </p:cNvSpPr>
          <p:nvPr/>
        </p:nvSpPr>
        <p:spPr bwMode="auto">
          <a:xfrm rot="16200000">
            <a:off x="-278055" y="4672547"/>
            <a:ext cx="1208985" cy="240066"/>
          </a:xfrm>
          <a:prstGeom prst="rect">
            <a:avLst/>
          </a:prstGeom>
          <a:solidFill>
            <a:srgbClr val="FFFFCC"/>
          </a:solidFill>
          <a:ln w="9525" algn="ctr">
            <a:solidFill>
              <a:srgbClr val="C0C0C0"/>
            </a:solidFill>
            <a:miter lim="800000"/>
            <a:headEnd/>
            <a:tailEnd/>
          </a:ln>
        </p:spPr>
        <p:txBody>
          <a:bodyPr wrap="none" tIns="27432" bIns="27432">
            <a:spAutoFit/>
          </a:bodyPr>
          <a:lstStyle/>
          <a:p>
            <a:r>
              <a:rPr lang="en-US" sz="1200" dirty="0" smtClean="0">
                <a:solidFill>
                  <a:srgbClr val="000000"/>
                </a:solidFill>
                <a:latin typeface="Arial Narrow" pitchFamily="34" charset="0"/>
              </a:rPr>
              <a:t>scattering function</a:t>
            </a:r>
            <a:endParaRPr lang="en-US" sz="1200" dirty="0">
              <a:solidFill>
                <a:srgbClr val="000000"/>
              </a:solidFill>
              <a:latin typeface="Arial Narrow" pitchFamily="34" charset="0"/>
            </a:endParaRPr>
          </a:p>
        </p:txBody>
      </p:sp>
      <p:sp>
        <p:nvSpPr>
          <p:cNvPr id="311" name="TextBox 310"/>
          <p:cNvSpPr txBox="1"/>
          <p:nvPr/>
        </p:nvSpPr>
        <p:spPr bwMode="auto">
          <a:xfrm>
            <a:off x="1463744" y="3539944"/>
            <a:ext cx="1048685" cy="261610"/>
          </a:xfrm>
          <a:prstGeom prst="rect">
            <a:avLst/>
          </a:prstGeom>
          <a:noFill/>
        </p:spPr>
        <p:txBody>
          <a:bodyPr wrap="none">
            <a:spAutoFit/>
          </a:bodyPr>
          <a:lstStyle/>
          <a:p>
            <a:pPr algn="l">
              <a:defRPr/>
            </a:pPr>
            <a:r>
              <a:rPr lang="en-US" sz="1100" i="1" dirty="0" smtClean="0">
                <a:latin typeface="+mj-lt"/>
              </a:rPr>
              <a:t>RSP</a:t>
            </a:r>
            <a:r>
              <a:rPr lang="en-US" sz="1100" dirty="0" smtClean="0">
                <a:latin typeface="+mj-lt"/>
              </a:rPr>
              <a:t> aerosols</a:t>
            </a:r>
            <a:endParaRPr lang="en-US" sz="1100" i="1" dirty="0">
              <a:latin typeface="+mj-lt"/>
            </a:endParaRPr>
          </a:p>
        </p:txBody>
      </p:sp>
      <p:sp>
        <p:nvSpPr>
          <p:cNvPr id="313" name="TextBox 312"/>
          <p:cNvSpPr txBox="1"/>
          <p:nvPr/>
        </p:nvSpPr>
        <p:spPr bwMode="auto">
          <a:xfrm>
            <a:off x="6763153" y="3543119"/>
            <a:ext cx="1218602" cy="261610"/>
          </a:xfrm>
          <a:prstGeom prst="rect">
            <a:avLst/>
          </a:prstGeom>
          <a:noFill/>
        </p:spPr>
        <p:txBody>
          <a:bodyPr wrap="none">
            <a:spAutoFit/>
          </a:bodyPr>
          <a:lstStyle/>
          <a:p>
            <a:pPr>
              <a:defRPr/>
            </a:pPr>
            <a:r>
              <a:rPr lang="en-US" sz="1100" i="1" dirty="0" smtClean="0">
                <a:latin typeface="+mj-lt"/>
              </a:rPr>
              <a:t>MODIS</a:t>
            </a:r>
            <a:r>
              <a:rPr lang="en-US" sz="1100" dirty="0" smtClean="0">
                <a:latin typeface="+mj-lt"/>
              </a:rPr>
              <a:t> aerosols</a:t>
            </a:r>
            <a:endParaRPr lang="en-US" sz="1100" i="1" dirty="0">
              <a:latin typeface="+mj-lt"/>
            </a:endParaRPr>
          </a:p>
        </p:txBody>
      </p:sp>
      <p:sp>
        <p:nvSpPr>
          <p:cNvPr id="316" name="TextBox 315"/>
          <p:cNvSpPr txBox="1"/>
          <p:nvPr/>
        </p:nvSpPr>
        <p:spPr bwMode="auto">
          <a:xfrm>
            <a:off x="2435332" y="5313913"/>
            <a:ext cx="399276" cy="236988"/>
          </a:xfrm>
          <a:prstGeom prst="rect">
            <a:avLst/>
          </a:prstGeom>
          <a:solidFill>
            <a:srgbClr val="CCFFFF"/>
          </a:solidFill>
          <a:ln>
            <a:solidFill>
              <a:srgbClr val="FF0000"/>
            </a:solidFill>
          </a:ln>
        </p:spPr>
        <p:txBody>
          <a:bodyPr wrap="none" lIns="36576" tIns="18288" rIns="36576" bIns="18288">
            <a:spAutoFit/>
          </a:bodyPr>
          <a:lstStyle/>
          <a:p>
            <a:pPr>
              <a:defRPr/>
            </a:pPr>
            <a:r>
              <a:rPr lang="en-US" sz="1300" dirty="0" smtClean="0">
                <a:solidFill>
                  <a:srgbClr val="00CC00"/>
                </a:solidFill>
                <a:latin typeface="Arial" pitchFamily="34" charset="0"/>
                <a:cs typeface="Arial" pitchFamily="34" charset="0"/>
              </a:rPr>
              <a:t>(C1)</a:t>
            </a:r>
            <a:endParaRPr lang="en-US" sz="1300" dirty="0">
              <a:solidFill>
                <a:srgbClr val="00CC00"/>
              </a:solidFill>
              <a:latin typeface="Arial" pitchFamily="34" charset="0"/>
              <a:cs typeface="Arial" pitchFamily="34" charset="0"/>
            </a:endParaRPr>
          </a:p>
        </p:txBody>
      </p:sp>
      <p:sp>
        <p:nvSpPr>
          <p:cNvPr id="317" name="TextBox 316"/>
          <p:cNvSpPr txBox="1"/>
          <p:nvPr/>
        </p:nvSpPr>
        <p:spPr bwMode="auto">
          <a:xfrm>
            <a:off x="7821767" y="5313913"/>
            <a:ext cx="389658" cy="236988"/>
          </a:xfrm>
          <a:prstGeom prst="rect">
            <a:avLst/>
          </a:prstGeom>
          <a:solidFill>
            <a:srgbClr val="FFFF00"/>
          </a:solidFill>
          <a:ln>
            <a:solidFill>
              <a:srgbClr val="FF0000"/>
            </a:solidFill>
          </a:ln>
        </p:spPr>
        <p:txBody>
          <a:bodyPr wrap="none" lIns="36576" tIns="18288" rIns="36576" bIns="18288">
            <a:spAutoFit/>
          </a:bodyPr>
          <a:lstStyle/>
          <a:p>
            <a:pPr>
              <a:defRPr/>
            </a:pPr>
            <a:r>
              <a:rPr lang="en-US" sz="1300" dirty="0" smtClean="0">
                <a:solidFill>
                  <a:srgbClr val="00CC00"/>
                </a:solidFill>
                <a:latin typeface="Arial" pitchFamily="34" charset="0"/>
                <a:cs typeface="Arial" pitchFamily="34" charset="0"/>
              </a:rPr>
              <a:t>(S3)</a:t>
            </a:r>
            <a:endParaRPr lang="en-US" sz="1300" dirty="0">
              <a:solidFill>
                <a:srgbClr val="00CC00"/>
              </a:solidFill>
              <a:latin typeface="Arial" pitchFamily="34" charset="0"/>
              <a:cs typeface="Arial" pitchFamily="34" charset="0"/>
            </a:endParaRPr>
          </a:p>
        </p:txBody>
      </p:sp>
      <p:cxnSp>
        <p:nvCxnSpPr>
          <p:cNvPr id="319" name="Straight Arrow Connector 318"/>
          <p:cNvCxnSpPr>
            <a:stCxn id="316" idx="2"/>
          </p:cNvCxnSpPr>
          <p:nvPr/>
        </p:nvCxnSpPr>
        <p:spPr bwMode="auto">
          <a:xfrm rot="16200000" flipH="1">
            <a:off x="2465224" y="5720647"/>
            <a:ext cx="628700" cy="289208"/>
          </a:xfrm>
          <a:prstGeom prst="straightConnector1">
            <a:avLst/>
          </a:prstGeom>
          <a:solidFill>
            <a:schemeClr val="accent1"/>
          </a:solidFill>
          <a:ln w="9525" cap="flat" cmpd="sng" algn="ctr">
            <a:solidFill>
              <a:srgbClr val="969696"/>
            </a:solidFill>
            <a:prstDash val="solid"/>
            <a:round/>
            <a:headEnd type="none" w="med" len="med"/>
            <a:tailEnd type="triangle" w="sm" len="lg"/>
          </a:ln>
          <a:effectLst/>
        </p:spPr>
      </p:cxnSp>
      <p:cxnSp>
        <p:nvCxnSpPr>
          <p:cNvPr id="321" name="Straight Arrow Connector 320"/>
          <p:cNvCxnSpPr>
            <a:stCxn id="317" idx="2"/>
          </p:cNvCxnSpPr>
          <p:nvPr/>
        </p:nvCxnSpPr>
        <p:spPr bwMode="auto">
          <a:xfrm rot="16200000" flipH="1">
            <a:off x="7942099" y="5625398"/>
            <a:ext cx="352474" cy="203480"/>
          </a:xfrm>
          <a:prstGeom prst="straightConnector1">
            <a:avLst/>
          </a:prstGeom>
          <a:solidFill>
            <a:schemeClr val="accent1"/>
          </a:solidFill>
          <a:ln w="9525" cap="flat" cmpd="sng" algn="ctr">
            <a:solidFill>
              <a:srgbClr val="969696"/>
            </a:solidFill>
            <a:prstDash val="solid"/>
            <a:round/>
            <a:headEnd type="none" w="med" len="med"/>
            <a:tailEnd type="triangle" w="sm" len="lg"/>
          </a:ln>
          <a:effectLst/>
        </p:spPr>
      </p:cxnSp>
      <p:cxnSp>
        <p:nvCxnSpPr>
          <p:cNvPr id="326" name="Straight Connector 1045"/>
          <p:cNvCxnSpPr>
            <a:cxnSpLocks noChangeShapeType="1"/>
          </p:cNvCxnSpPr>
          <p:nvPr/>
        </p:nvCxnSpPr>
        <p:spPr bwMode="auto">
          <a:xfrm>
            <a:off x="3956050" y="4544541"/>
            <a:ext cx="474663" cy="1588"/>
          </a:xfrm>
          <a:prstGeom prst="line">
            <a:avLst/>
          </a:prstGeom>
          <a:noFill/>
          <a:ln w="12700" algn="ctr">
            <a:solidFill>
              <a:srgbClr val="FF0000"/>
            </a:solidFill>
            <a:round/>
            <a:headEnd/>
            <a:tailEnd/>
          </a:ln>
        </p:spPr>
      </p:cxnSp>
      <p:sp>
        <p:nvSpPr>
          <p:cNvPr id="327" name="TextBox 326"/>
          <p:cNvSpPr txBox="1"/>
          <p:nvPr/>
        </p:nvSpPr>
        <p:spPr bwMode="auto">
          <a:xfrm>
            <a:off x="4517857" y="4412695"/>
            <a:ext cx="822661" cy="276999"/>
          </a:xfrm>
          <a:prstGeom prst="rect">
            <a:avLst/>
          </a:prstGeom>
          <a:noFill/>
        </p:spPr>
        <p:txBody>
          <a:bodyPr wrap="none">
            <a:spAutoFit/>
          </a:bodyPr>
          <a:lstStyle/>
          <a:p>
            <a:pPr>
              <a:defRPr/>
            </a:pPr>
            <a:r>
              <a:rPr lang="en-US" sz="1200" i="1" dirty="0">
                <a:solidFill>
                  <a:schemeClr val="accent6">
                    <a:lumMod val="50000"/>
                  </a:schemeClr>
                </a:solidFill>
                <a:latin typeface="Arial Narrow" pitchFamily="34" charset="0"/>
              </a:rPr>
              <a:t>r</a:t>
            </a:r>
            <a:r>
              <a:rPr lang="en-US" sz="1200" baseline="-25000" dirty="0">
                <a:solidFill>
                  <a:schemeClr val="accent6">
                    <a:lumMod val="50000"/>
                  </a:schemeClr>
                </a:solidFill>
                <a:latin typeface="Arial Narrow" pitchFamily="34" charset="0"/>
              </a:rPr>
              <a:t>e</a:t>
            </a:r>
            <a:r>
              <a:rPr lang="en-US" sz="1200" dirty="0">
                <a:solidFill>
                  <a:schemeClr val="accent6">
                    <a:lumMod val="50000"/>
                  </a:schemeClr>
                </a:solidFill>
                <a:latin typeface="Arial Narrow" pitchFamily="34" charset="0"/>
              </a:rPr>
              <a:t> = </a:t>
            </a:r>
            <a:r>
              <a:rPr lang="en-US" sz="1200" dirty="0" smtClean="0">
                <a:solidFill>
                  <a:schemeClr val="accent6">
                    <a:lumMod val="50000"/>
                  </a:schemeClr>
                </a:solidFill>
                <a:latin typeface="Arial Narrow" pitchFamily="34" charset="0"/>
              </a:rPr>
              <a:t>2.0 </a:t>
            </a:r>
            <a:r>
              <a:rPr lang="en-US" sz="1200" dirty="0">
                <a:solidFill>
                  <a:schemeClr val="accent6">
                    <a:lumMod val="50000"/>
                  </a:schemeClr>
                </a:solidFill>
                <a:latin typeface="Symbol" pitchFamily="18" charset="2"/>
              </a:rPr>
              <a:t>m</a:t>
            </a:r>
            <a:r>
              <a:rPr lang="en-US" sz="1200" dirty="0">
                <a:solidFill>
                  <a:schemeClr val="accent6">
                    <a:lumMod val="50000"/>
                  </a:schemeClr>
                </a:solidFill>
                <a:latin typeface="Arial Narrow" pitchFamily="34" charset="0"/>
              </a:rPr>
              <a:t>m</a:t>
            </a:r>
          </a:p>
        </p:txBody>
      </p:sp>
      <p:cxnSp>
        <p:nvCxnSpPr>
          <p:cNvPr id="328" name="Straight Connector 1048"/>
          <p:cNvCxnSpPr>
            <a:cxnSpLocks noChangeShapeType="1"/>
          </p:cNvCxnSpPr>
          <p:nvPr/>
        </p:nvCxnSpPr>
        <p:spPr bwMode="auto">
          <a:xfrm>
            <a:off x="3954463" y="4762506"/>
            <a:ext cx="474662" cy="1588"/>
          </a:xfrm>
          <a:prstGeom prst="line">
            <a:avLst/>
          </a:prstGeom>
          <a:noFill/>
          <a:ln w="12700" algn="ctr">
            <a:solidFill>
              <a:srgbClr val="0000FF"/>
            </a:solidFill>
            <a:round/>
            <a:headEnd/>
            <a:tailEnd/>
          </a:ln>
        </p:spPr>
      </p:cxnSp>
      <p:sp>
        <p:nvSpPr>
          <p:cNvPr id="329" name="TextBox 328"/>
          <p:cNvSpPr txBox="1"/>
          <p:nvPr/>
        </p:nvSpPr>
        <p:spPr bwMode="auto">
          <a:xfrm>
            <a:off x="4516270" y="4619070"/>
            <a:ext cx="822661" cy="276999"/>
          </a:xfrm>
          <a:prstGeom prst="rect">
            <a:avLst/>
          </a:prstGeom>
          <a:noFill/>
        </p:spPr>
        <p:txBody>
          <a:bodyPr wrap="none">
            <a:spAutoFit/>
          </a:bodyPr>
          <a:lstStyle/>
          <a:p>
            <a:pPr>
              <a:defRPr/>
            </a:pPr>
            <a:r>
              <a:rPr lang="en-US" sz="1200" i="1" dirty="0">
                <a:solidFill>
                  <a:schemeClr val="accent6">
                    <a:lumMod val="50000"/>
                  </a:schemeClr>
                </a:solidFill>
                <a:latin typeface="Arial Narrow" pitchFamily="34" charset="0"/>
              </a:rPr>
              <a:t>r</a:t>
            </a:r>
            <a:r>
              <a:rPr lang="en-US" sz="1200" baseline="-25000" dirty="0">
                <a:solidFill>
                  <a:schemeClr val="accent6">
                    <a:lumMod val="50000"/>
                  </a:schemeClr>
                </a:solidFill>
                <a:latin typeface="Arial Narrow" pitchFamily="34" charset="0"/>
              </a:rPr>
              <a:t>e</a:t>
            </a:r>
            <a:r>
              <a:rPr lang="en-US" sz="1200" dirty="0">
                <a:solidFill>
                  <a:schemeClr val="accent6">
                    <a:lumMod val="50000"/>
                  </a:schemeClr>
                </a:solidFill>
                <a:latin typeface="Arial Narrow" pitchFamily="34" charset="0"/>
              </a:rPr>
              <a:t> = </a:t>
            </a:r>
            <a:r>
              <a:rPr lang="en-US" sz="1200" dirty="0" smtClean="0">
                <a:solidFill>
                  <a:schemeClr val="accent6">
                    <a:lumMod val="50000"/>
                  </a:schemeClr>
                </a:solidFill>
                <a:latin typeface="Arial Narrow" pitchFamily="34" charset="0"/>
              </a:rPr>
              <a:t>3.0 </a:t>
            </a:r>
            <a:r>
              <a:rPr lang="en-US" sz="1200" dirty="0">
                <a:solidFill>
                  <a:schemeClr val="accent6">
                    <a:lumMod val="50000"/>
                  </a:schemeClr>
                </a:solidFill>
                <a:latin typeface="Symbol" pitchFamily="18" charset="2"/>
              </a:rPr>
              <a:t>m</a:t>
            </a:r>
            <a:r>
              <a:rPr lang="en-US" sz="1200" dirty="0">
                <a:solidFill>
                  <a:schemeClr val="accent6">
                    <a:lumMod val="50000"/>
                  </a:schemeClr>
                </a:solidFill>
                <a:latin typeface="Arial Narrow" pitchFamily="34" charset="0"/>
              </a:rPr>
              <a:t>m</a:t>
            </a:r>
          </a:p>
        </p:txBody>
      </p:sp>
      <p:cxnSp>
        <p:nvCxnSpPr>
          <p:cNvPr id="330" name="Straight Connector 1050"/>
          <p:cNvCxnSpPr>
            <a:cxnSpLocks noChangeShapeType="1"/>
          </p:cNvCxnSpPr>
          <p:nvPr/>
        </p:nvCxnSpPr>
        <p:spPr bwMode="auto">
          <a:xfrm>
            <a:off x="3952875" y="4970946"/>
            <a:ext cx="473075" cy="1588"/>
          </a:xfrm>
          <a:prstGeom prst="line">
            <a:avLst/>
          </a:prstGeom>
          <a:noFill/>
          <a:ln w="12700" algn="ctr">
            <a:solidFill>
              <a:srgbClr val="00CC00"/>
            </a:solidFill>
            <a:round/>
            <a:headEnd/>
            <a:tailEnd/>
          </a:ln>
        </p:spPr>
      </p:cxnSp>
      <p:sp>
        <p:nvSpPr>
          <p:cNvPr id="331" name="TextBox 330"/>
          <p:cNvSpPr txBox="1"/>
          <p:nvPr/>
        </p:nvSpPr>
        <p:spPr bwMode="auto">
          <a:xfrm>
            <a:off x="4514682" y="4827033"/>
            <a:ext cx="822661" cy="276999"/>
          </a:xfrm>
          <a:prstGeom prst="rect">
            <a:avLst/>
          </a:prstGeom>
          <a:noFill/>
        </p:spPr>
        <p:txBody>
          <a:bodyPr wrap="none">
            <a:spAutoFit/>
          </a:bodyPr>
          <a:lstStyle/>
          <a:p>
            <a:pPr>
              <a:defRPr/>
            </a:pPr>
            <a:r>
              <a:rPr lang="en-US" sz="1200" i="1" dirty="0">
                <a:solidFill>
                  <a:schemeClr val="accent6">
                    <a:lumMod val="50000"/>
                  </a:schemeClr>
                </a:solidFill>
                <a:latin typeface="Arial Narrow" pitchFamily="34" charset="0"/>
              </a:rPr>
              <a:t>r</a:t>
            </a:r>
            <a:r>
              <a:rPr lang="en-US" sz="1200" baseline="-25000" dirty="0">
                <a:solidFill>
                  <a:schemeClr val="accent6">
                    <a:lumMod val="50000"/>
                  </a:schemeClr>
                </a:solidFill>
                <a:latin typeface="Arial Narrow" pitchFamily="34" charset="0"/>
              </a:rPr>
              <a:t>e</a:t>
            </a:r>
            <a:r>
              <a:rPr lang="en-US" sz="1200" dirty="0">
                <a:solidFill>
                  <a:schemeClr val="accent6">
                    <a:lumMod val="50000"/>
                  </a:schemeClr>
                </a:solidFill>
                <a:latin typeface="Arial Narrow" pitchFamily="34" charset="0"/>
              </a:rPr>
              <a:t> = </a:t>
            </a:r>
            <a:r>
              <a:rPr lang="en-US" sz="1200" dirty="0" smtClean="0">
                <a:solidFill>
                  <a:schemeClr val="accent6">
                    <a:lumMod val="50000"/>
                  </a:schemeClr>
                </a:solidFill>
                <a:latin typeface="Arial Narrow" pitchFamily="34" charset="0"/>
              </a:rPr>
              <a:t>4.0 </a:t>
            </a:r>
            <a:r>
              <a:rPr lang="en-US" sz="1200" dirty="0">
                <a:solidFill>
                  <a:schemeClr val="accent6">
                    <a:lumMod val="50000"/>
                  </a:schemeClr>
                </a:solidFill>
                <a:latin typeface="Symbol" pitchFamily="18" charset="2"/>
              </a:rPr>
              <a:t>m</a:t>
            </a:r>
            <a:r>
              <a:rPr lang="en-US" sz="1200" dirty="0">
                <a:solidFill>
                  <a:schemeClr val="accent6">
                    <a:lumMod val="50000"/>
                  </a:schemeClr>
                </a:solidFill>
                <a:latin typeface="Arial Narrow" pitchFamily="34" charset="0"/>
              </a:rPr>
              <a:t>m</a:t>
            </a:r>
          </a:p>
        </p:txBody>
      </p:sp>
      <p:sp>
        <p:nvSpPr>
          <p:cNvPr id="332" name="Text Box 6064"/>
          <p:cNvSpPr txBox="1">
            <a:spLocks noChangeArrowheads="1"/>
          </p:cNvSpPr>
          <p:nvPr/>
        </p:nvSpPr>
        <p:spPr bwMode="auto">
          <a:xfrm>
            <a:off x="3912909" y="4198322"/>
            <a:ext cx="900246" cy="221599"/>
          </a:xfrm>
          <a:prstGeom prst="rect">
            <a:avLst/>
          </a:prstGeom>
          <a:noFill/>
          <a:ln w="9525" algn="ctr">
            <a:noFill/>
            <a:miter lim="800000"/>
            <a:headEnd/>
            <a:tailEnd/>
          </a:ln>
        </p:spPr>
        <p:txBody>
          <a:bodyPr wrap="none" lIns="45720" tIns="18288" rIns="45720" bIns="18288">
            <a:spAutoFit/>
          </a:bodyPr>
          <a:lstStyle/>
          <a:p>
            <a:pPr algn="l"/>
            <a:r>
              <a:rPr lang="en-US" sz="1200" i="1" dirty="0" smtClean="0">
                <a:solidFill>
                  <a:srgbClr val="000000"/>
                </a:solidFill>
                <a:latin typeface="Arial Narrow" pitchFamily="34" charset="0"/>
              </a:rPr>
              <a:t>RSP</a:t>
            </a:r>
            <a:r>
              <a:rPr lang="en-US" sz="1200" dirty="0" smtClean="0">
                <a:solidFill>
                  <a:srgbClr val="000000"/>
                </a:solidFill>
                <a:latin typeface="Arial Narrow" pitchFamily="34" charset="0"/>
              </a:rPr>
              <a:t> aerosols</a:t>
            </a:r>
            <a:r>
              <a:rPr lang="en-US" sz="1200" i="1" dirty="0" smtClean="0">
                <a:solidFill>
                  <a:srgbClr val="000000"/>
                </a:solidFill>
                <a:latin typeface="Arial Narrow" pitchFamily="34" charset="0"/>
              </a:rPr>
              <a:t>:</a:t>
            </a:r>
            <a:endParaRPr lang="en-US" sz="1200" i="1" dirty="0">
              <a:solidFill>
                <a:srgbClr val="000000"/>
              </a:solidFill>
              <a:latin typeface="Arial Narrow" pitchFamily="34" charset="0"/>
            </a:endParaRPr>
          </a:p>
        </p:txBody>
      </p:sp>
      <p:sp>
        <p:nvSpPr>
          <p:cNvPr id="333" name="Line 6263"/>
          <p:cNvSpPr>
            <a:spLocks noChangeShapeType="1"/>
          </p:cNvSpPr>
          <p:nvPr/>
        </p:nvSpPr>
        <p:spPr bwMode="auto">
          <a:xfrm>
            <a:off x="3960813" y="4109483"/>
            <a:ext cx="1276350" cy="0"/>
          </a:xfrm>
          <a:prstGeom prst="line">
            <a:avLst/>
          </a:prstGeom>
          <a:noFill/>
          <a:ln w="15875">
            <a:solidFill>
              <a:srgbClr val="969696"/>
            </a:solidFill>
            <a:prstDash val="sysDot"/>
            <a:round/>
            <a:headEnd/>
            <a:tailEnd/>
          </a:ln>
          <a:effectLst/>
        </p:spPr>
        <p:txBody>
          <a:bodyPr>
            <a:spAutoFit/>
          </a:bodyPr>
          <a:lstStyle/>
          <a:p>
            <a:pPr>
              <a:defRPr/>
            </a:pPr>
            <a:endParaRPr lang="en-US">
              <a:effectLst>
                <a:outerShdw blurRad="38100" dist="38100" dir="2700000" algn="tl">
                  <a:srgbClr val="000000">
                    <a:alpha val="43137"/>
                  </a:srgbClr>
                </a:outerShdw>
              </a:effectLst>
            </a:endParaRPr>
          </a:p>
        </p:txBody>
      </p:sp>
      <p:sp>
        <p:nvSpPr>
          <p:cNvPr id="334" name="TextBox 333"/>
          <p:cNvSpPr txBox="1"/>
          <p:nvPr/>
        </p:nvSpPr>
        <p:spPr bwMode="auto">
          <a:xfrm>
            <a:off x="3855593" y="3667776"/>
            <a:ext cx="915635" cy="276999"/>
          </a:xfrm>
          <a:prstGeom prst="rect">
            <a:avLst/>
          </a:prstGeom>
          <a:noFill/>
        </p:spPr>
        <p:txBody>
          <a:bodyPr wrap="none">
            <a:spAutoFit/>
          </a:bodyPr>
          <a:lstStyle/>
          <a:p>
            <a:pPr>
              <a:defRPr/>
            </a:pPr>
            <a:r>
              <a:rPr lang="en-US" sz="1200" dirty="0" smtClean="0">
                <a:latin typeface="Symbol" pitchFamily="18" charset="2"/>
              </a:rPr>
              <a:t>l </a:t>
            </a:r>
            <a:r>
              <a:rPr lang="en-US" sz="1200" dirty="0" smtClean="0">
                <a:latin typeface="Arial Narrow" pitchFamily="34" charset="0"/>
              </a:rPr>
              <a:t>= 2.25 </a:t>
            </a:r>
            <a:r>
              <a:rPr lang="en-US" sz="1200" dirty="0" smtClean="0">
                <a:latin typeface="Symbol" pitchFamily="18" charset="2"/>
              </a:rPr>
              <a:t>m</a:t>
            </a:r>
            <a:r>
              <a:rPr lang="en-US" sz="1200" dirty="0" smtClean="0">
                <a:latin typeface="Arial Narrow" pitchFamily="34" charset="0"/>
              </a:rPr>
              <a:t>m</a:t>
            </a:r>
            <a:endParaRPr lang="en-US" sz="1200" dirty="0">
              <a:latin typeface="Arial Narrow" pitchFamily="34" charset="0"/>
            </a:endParaRPr>
          </a:p>
        </p:txBody>
      </p:sp>
      <p:cxnSp>
        <p:nvCxnSpPr>
          <p:cNvPr id="339" name="Straight Connector 1030"/>
          <p:cNvCxnSpPr>
            <a:cxnSpLocks noChangeShapeType="1"/>
          </p:cNvCxnSpPr>
          <p:nvPr/>
        </p:nvCxnSpPr>
        <p:spPr bwMode="auto">
          <a:xfrm rot="5400000" flipV="1">
            <a:off x="4070668" y="2595553"/>
            <a:ext cx="731520" cy="0"/>
          </a:xfrm>
          <a:prstGeom prst="line">
            <a:avLst/>
          </a:prstGeom>
          <a:noFill/>
          <a:ln w="12700" algn="ctr">
            <a:solidFill>
              <a:srgbClr val="C0C0C0"/>
            </a:solidFill>
            <a:prstDash val="sysDash"/>
            <a:round/>
            <a:headEnd/>
            <a:tailEnd/>
          </a:ln>
        </p:spPr>
      </p:cxnSp>
      <p:cxnSp>
        <p:nvCxnSpPr>
          <p:cNvPr id="340" name="Straight Connector 1030"/>
          <p:cNvCxnSpPr>
            <a:cxnSpLocks noChangeShapeType="1"/>
          </p:cNvCxnSpPr>
          <p:nvPr/>
        </p:nvCxnSpPr>
        <p:spPr bwMode="auto">
          <a:xfrm rot="5400000" flipV="1">
            <a:off x="6347143" y="2595553"/>
            <a:ext cx="731520" cy="0"/>
          </a:xfrm>
          <a:prstGeom prst="line">
            <a:avLst/>
          </a:prstGeom>
          <a:noFill/>
          <a:ln w="12700" algn="ctr">
            <a:solidFill>
              <a:srgbClr val="C0C0C0"/>
            </a:solidFill>
            <a:prstDash val="sysDash"/>
            <a:round/>
            <a:headEnd/>
            <a:tailEnd/>
          </a:ln>
        </p:spPr>
      </p:cxnSp>
      <p:sp>
        <p:nvSpPr>
          <p:cNvPr id="281" name="Title 1"/>
          <p:cNvSpPr>
            <a:spLocks noGrp="1"/>
          </p:cNvSpPr>
          <p:nvPr>
            <p:ph type="title"/>
          </p:nvPr>
        </p:nvSpPr>
        <p:spPr>
          <a:xfrm>
            <a:off x="457200" y="0"/>
            <a:ext cx="8229600" cy="952500"/>
          </a:xfrm>
        </p:spPr>
        <p:txBody>
          <a:bodyPr/>
          <a:lstStyle/>
          <a:p>
            <a:r>
              <a:rPr lang="en-US" dirty="0" smtClean="0">
                <a:solidFill>
                  <a:schemeClr val="tx1"/>
                </a:solidFill>
              </a:rPr>
              <a:t>Aerosols</a:t>
            </a:r>
            <a:endParaRPr lang="en-US" dirty="0">
              <a:solidFill>
                <a:schemeClr val="tx1"/>
              </a:solidFill>
            </a:endParaRPr>
          </a:p>
        </p:txBody>
      </p:sp>
      <p:sp>
        <p:nvSpPr>
          <p:cNvPr id="287" name="Content Placeholder 2"/>
          <p:cNvSpPr>
            <a:spLocks noGrp="1"/>
          </p:cNvSpPr>
          <p:nvPr>
            <p:ph idx="1"/>
          </p:nvPr>
        </p:nvSpPr>
        <p:spPr>
          <a:xfrm>
            <a:off x="457200" y="984428"/>
            <a:ext cx="8229600" cy="682832"/>
          </a:xfrm>
        </p:spPr>
        <p:txBody>
          <a:bodyPr/>
          <a:lstStyle/>
          <a:p>
            <a:pPr>
              <a:buNone/>
            </a:pPr>
            <a:r>
              <a:rPr lang="en-US" dirty="0" smtClean="0">
                <a:solidFill>
                  <a:srgbClr val="0000FF"/>
                </a:solidFill>
              </a:rPr>
              <a:t>Over ocean</a:t>
            </a:r>
          </a:p>
          <a:p>
            <a:pPr>
              <a:spcBef>
                <a:spcPts val="600"/>
              </a:spcBef>
            </a:pPr>
            <a:r>
              <a:rPr lang="en-US" dirty="0" smtClean="0">
                <a:solidFill>
                  <a:srgbClr val="0000FF"/>
                </a:solidFill>
              </a:rPr>
              <a:t>CLAMS field experiment</a:t>
            </a:r>
            <a:endParaRPr lang="en-US"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58"/>
          <p:cNvGrpSpPr/>
          <p:nvPr/>
        </p:nvGrpSpPr>
        <p:grpSpPr>
          <a:xfrm>
            <a:off x="1135020" y="1599213"/>
            <a:ext cx="6856270" cy="1744989"/>
            <a:chOff x="1135020" y="1721181"/>
            <a:chExt cx="6856270" cy="1744989"/>
          </a:xfrm>
        </p:grpSpPr>
        <p:sp>
          <p:nvSpPr>
            <p:cNvPr id="86" name="Rectangle 85"/>
            <p:cNvSpPr/>
            <p:nvPr/>
          </p:nvSpPr>
          <p:spPr bwMode="auto">
            <a:xfrm>
              <a:off x="3975871" y="1935763"/>
              <a:ext cx="1781175" cy="1381125"/>
            </a:xfrm>
            <a:prstGeom prst="rect">
              <a:avLst/>
            </a:prstGeom>
            <a:solidFill>
              <a:srgbClr val="FFFFCC"/>
            </a:solidFill>
            <a:ln w="9525" cap="flat" cmpd="sng" algn="ctr">
              <a:solidFill>
                <a:srgbClr val="FF0000"/>
              </a:solidFill>
              <a:prstDash val="solid"/>
              <a:round/>
              <a:headEnd type="none" w="med" len="med"/>
              <a:tailEnd type="none" w="med" len="med"/>
            </a:ln>
            <a:effectLst/>
          </p:spPr>
          <p:txBody>
            <a:bodyPr wrap="none">
              <a:spAutoFit/>
            </a:bodyPr>
            <a:lstStyle/>
            <a:p>
              <a:pPr>
                <a:defRPr/>
              </a:pPr>
              <a:endParaRPr lang="en-US">
                <a:effectLst>
                  <a:outerShdw blurRad="38100" dist="38100" dir="2700000" algn="tl">
                    <a:srgbClr val="000000">
                      <a:alpha val="43137"/>
                    </a:srgbClr>
                  </a:outerShdw>
                </a:effectLst>
              </a:endParaRPr>
            </a:p>
          </p:txBody>
        </p:sp>
        <p:sp>
          <p:nvSpPr>
            <p:cNvPr id="76" name="TextBox 25"/>
            <p:cNvSpPr txBox="1">
              <a:spLocks noChangeArrowheads="1"/>
            </p:cNvSpPr>
            <p:nvPr/>
          </p:nvSpPr>
          <p:spPr bwMode="auto">
            <a:xfrm>
              <a:off x="3967200" y="2044763"/>
              <a:ext cx="574196" cy="292388"/>
            </a:xfrm>
            <a:prstGeom prst="rect">
              <a:avLst/>
            </a:prstGeom>
            <a:noFill/>
            <a:ln w="9525">
              <a:noFill/>
              <a:miter lim="800000"/>
              <a:headEnd/>
              <a:tailEnd/>
            </a:ln>
          </p:spPr>
          <p:txBody>
            <a:bodyPr wrap="none">
              <a:spAutoFit/>
            </a:bodyPr>
            <a:lstStyle/>
            <a:p>
              <a:pPr>
                <a:defRPr/>
              </a:pPr>
              <a:r>
                <a:rPr lang="en-US" sz="1300" b="1" i="1" dirty="0">
                  <a:latin typeface="Arial" charset="0"/>
                </a:rPr>
                <a:t>F</a:t>
              </a:r>
              <a:r>
                <a:rPr lang="en-US" sz="1300" baseline="-25000" dirty="0">
                  <a:latin typeface="Arial" charset="0"/>
                </a:rPr>
                <a:t>blk</a:t>
              </a:r>
              <a:r>
                <a:rPr lang="en-US" sz="1300" dirty="0">
                  <a:latin typeface="Arial" charset="0"/>
                </a:rPr>
                <a:t> =</a:t>
              </a:r>
            </a:p>
          </p:txBody>
        </p:sp>
        <p:cxnSp>
          <p:nvCxnSpPr>
            <p:cNvPr id="77" name="Straight Connector 30"/>
            <p:cNvCxnSpPr>
              <a:cxnSpLocks noChangeShapeType="1"/>
            </p:cNvCxnSpPr>
            <p:nvPr/>
          </p:nvCxnSpPr>
          <p:spPr bwMode="auto">
            <a:xfrm>
              <a:off x="4559892" y="2195576"/>
              <a:ext cx="1055688" cy="0"/>
            </a:xfrm>
            <a:prstGeom prst="line">
              <a:avLst/>
            </a:prstGeom>
            <a:noFill/>
            <a:ln w="9525" algn="ctr">
              <a:solidFill>
                <a:schemeClr val="tx1"/>
              </a:solidFill>
              <a:round/>
              <a:headEnd/>
              <a:tailEnd/>
            </a:ln>
          </p:spPr>
        </p:cxnSp>
        <p:sp>
          <p:nvSpPr>
            <p:cNvPr id="78" name="TextBox 25"/>
            <p:cNvSpPr txBox="1">
              <a:spLocks noChangeArrowheads="1"/>
            </p:cNvSpPr>
            <p:nvPr/>
          </p:nvSpPr>
          <p:spPr bwMode="auto">
            <a:xfrm>
              <a:off x="3968656" y="2711513"/>
              <a:ext cx="601447" cy="292388"/>
            </a:xfrm>
            <a:prstGeom prst="rect">
              <a:avLst/>
            </a:prstGeom>
            <a:noFill/>
            <a:ln w="9525">
              <a:noFill/>
              <a:miter lim="800000"/>
              <a:headEnd/>
              <a:tailEnd/>
            </a:ln>
          </p:spPr>
          <p:txBody>
            <a:bodyPr wrap="none">
              <a:spAutoFit/>
            </a:bodyPr>
            <a:lstStyle/>
            <a:p>
              <a:pPr>
                <a:defRPr/>
              </a:pPr>
              <a:r>
                <a:rPr lang="el-GR" sz="1300" dirty="0">
                  <a:latin typeface="Arial" charset="0"/>
                </a:rPr>
                <a:t>ω</a:t>
              </a:r>
              <a:r>
                <a:rPr lang="en-US" sz="1300" baseline="-25000" dirty="0" err="1">
                  <a:latin typeface="Arial" charset="0"/>
                </a:rPr>
                <a:t>blk</a:t>
              </a:r>
              <a:r>
                <a:rPr lang="en-US" sz="1300" dirty="0">
                  <a:latin typeface="Arial" charset="0"/>
                </a:rPr>
                <a:t> =</a:t>
              </a:r>
            </a:p>
          </p:txBody>
        </p:sp>
        <p:cxnSp>
          <p:nvCxnSpPr>
            <p:cNvPr id="79" name="Straight Connector 30"/>
            <p:cNvCxnSpPr>
              <a:cxnSpLocks noChangeShapeType="1"/>
            </p:cNvCxnSpPr>
            <p:nvPr/>
          </p:nvCxnSpPr>
          <p:spPr bwMode="auto">
            <a:xfrm>
              <a:off x="4559892" y="2862326"/>
              <a:ext cx="1055688" cy="0"/>
            </a:xfrm>
            <a:prstGeom prst="line">
              <a:avLst/>
            </a:prstGeom>
            <a:noFill/>
            <a:ln w="9525" algn="ctr">
              <a:solidFill>
                <a:schemeClr val="tx1"/>
              </a:solidFill>
              <a:round/>
              <a:headEnd/>
              <a:tailEnd/>
            </a:ln>
          </p:spPr>
        </p:cxnSp>
        <p:sp>
          <p:nvSpPr>
            <p:cNvPr id="80" name="TextBox 79"/>
            <p:cNvSpPr txBox="1"/>
            <p:nvPr/>
          </p:nvSpPr>
          <p:spPr bwMode="auto">
            <a:xfrm>
              <a:off x="6363473" y="2311716"/>
              <a:ext cx="1627817" cy="384721"/>
            </a:xfrm>
            <a:prstGeom prst="rect">
              <a:avLst/>
            </a:prstGeom>
            <a:solidFill>
              <a:srgbClr val="FFFFCC"/>
            </a:solidFill>
            <a:ln>
              <a:solidFill>
                <a:srgbClr val="FF0000"/>
              </a:solidFill>
            </a:ln>
          </p:spPr>
          <p:txBody>
            <a:bodyPr wrap="none" tIns="91440" bIns="91440">
              <a:spAutoFit/>
            </a:bodyPr>
            <a:lstStyle/>
            <a:p>
              <a:pPr>
                <a:defRPr/>
              </a:pPr>
              <a:r>
                <a:rPr lang="en-US" sz="1300" b="1" i="1" dirty="0">
                  <a:latin typeface="Arial" pitchFamily="34" charset="0"/>
                  <a:cs typeface="Arial" pitchFamily="34" charset="0"/>
                </a:rPr>
                <a:t>R</a:t>
              </a:r>
              <a:r>
                <a:rPr lang="en-US" sz="1300" baseline="-25000" dirty="0">
                  <a:latin typeface="Arial" pitchFamily="34" charset="0"/>
                  <a:cs typeface="Arial" pitchFamily="34" charset="0"/>
                </a:rPr>
                <a:t> ocean </a:t>
              </a:r>
              <a:r>
                <a:rPr lang="en-US" sz="1300" dirty="0">
                  <a:latin typeface="Arial" pitchFamily="34" charset="0"/>
                  <a:cs typeface="Arial" pitchFamily="34" charset="0"/>
                </a:rPr>
                <a:t>(view, </a:t>
              </a:r>
              <a:r>
                <a:rPr lang="el-GR" sz="1300" dirty="0">
                  <a:latin typeface="Arial" pitchFamily="34" charset="0"/>
                  <a:cs typeface="Arial" pitchFamily="34" charset="0"/>
                </a:rPr>
                <a:t>λ</a:t>
              </a:r>
              <a:r>
                <a:rPr lang="en-US" sz="1300" dirty="0">
                  <a:latin typeface="Arial" pitchFamily="34" charset="0"/>
                  <a:cs typeface="Arial" pitchFamily="34" charset="0"/>
                </a:rPr>
                <a:t>, Chl)</a:t>
              </a:r>
            </a:p>
          </p:txBody>
        </p:sp>
        <p:sp>
          <p:nvSpPr>
            <p:cNvPr id="81" name="TextBox 27"/>
            <p:cNvSpPr txBox="1">
              <a:spLocks noChangeArrowheads="1"/>
            </p:cNvSpPr>
            <p:nvPr/>
          </p:nvSpPr>
          <p:spPr bwMode="auto">
            <a:xfrm>
              <a:off x="4538322" y="1917763"/>
              <a:ext cx="1144865" cy="292388"/>
            </a:xfrm>
            <a:prstGeom prst="rect">
              <a:avLst/>
            </a:prstGeom>
            <a:noFill/>
            <a:ln w="9525">
              <a:noFill/>
              <a:miter lim="800000"/>
              <a:headEnd/>
              <a:tailEnd/>
            </a:ln>
          </p:spPr>
          <p:txBody>
            <a:bodyPr wrap="none">
              <a:spAutoFit/>
            </a:bodyPr>
            <a:lstStyle/>
            <a:p>
              <a:pPr>
                <a:defRPr/>
              </a:pPr>
              <a:r>
                <a:rPr lang="en-US" sz="1300" i="1" dirty="0">
                  <a:latin typeface="Arial" charset="0"/>
                </a:rPr>
                <a:t>b</a:t>
              </a:r>
              <a:r>
                <a:rPr lang="en-US" sz="1300" baseline="-25000" dirty="0">
                  <a:latin typeface="Arial" charset="0"/>
                </a:rPr>
                <a:t>w</a:t>
              </a:r>
              <a:r>
                <a:rPr lang="en-US" sz="1300" dirty="0">
                  <a:latin typeface="Arial" charset="0"/>
                </a:rPr>
                <a:t> </a:t>
              </a:r>
              <a:r>
                <a:rPr lang="en-US" sz="1300" b="1" i="1" dirty="0" err="1">
                  <a:latin typeface="Arial" charset="0"/>
                </a:rPr>
                <a:t>F</a:t>
              </a:r>
              <a:r>
                <a:rPr lang="en-US" sz="1300" baseline="-25000" dirty="0" err="1">
                  <a:latin typeface="Arial" charset="0"/>
                </a:rPr>
                <a:t>w</a:t>
              </a:r>
              <a:r>
                <a:rPr lang="en-US" sz="1300" dirty="0">
                  <a:latin typeface="Arial" charset="0"/>
                </a:rPr>
                <a:t> + </a:t>
              </a:r>
              <a:r>
                <a:rPr lang="en-US" sz="1300" i="1" dirty="0" err="1">
                  <a:solidFill>
                    <a:srgbClr val="0000FF"/>
                  </a:solidFill>
                  <a:latin typeface="Arial" charset="0"/>
                </a:rPr>
                <a:t>b</a:t>
              </a:r>
              <a:r>
                <a:rPr lang="en-US" sz="1300" baseline="-25000" dirty="0" err="1">
                  <a:solidFill>
                    <a:srgbClr val="0000FF"/>
                  </a:solidFill>
                  <a:latin typeface="Arial" charset="0"/>
                </a:rPr>
                <a:t>p</a:t>
              </a:r>
              <a:r>
                <a:rPr lang="en-US" sz="1300" dirty="0">
                  <a:latin typeface="Arial" charset="0"/>
                </a:rPr>
                <a:t> </a:t>
              </a:r>
              <a:r>
                <a:rPr lang="en-US" sz="1300" b="1" i="1" dirty="0" err="1">
                  <a:latin typeface="Arial" charset="0"/>
                </a:rPr>
                <a:t>F</a:t>
              </a:r>
              <a:r>
                <a:rPr lang="en-US" sz="1300" baseline="-25000" dirty="0" err="1">
                  <a:latin typeface="Arial" charset="0"/>
                </a:rPr>
                <a:t>p</a:t>
              </a:r>
              <a:endParaRPr lang="en-US" sz="1300" baseline="-25000" dirty="0">
                <a:latin typeface="Arial" charset="0"/>
              </a:endParaRPr>
            </a:p>
          </p:txBody>
        </p:sp>
        <p:sp>
          <p:nvSpPr>
            <p:cNvPr id="82" name="TextBox 28"/>
            <p:cNvSpPr txBox="1">
              <a:spLocks noChangeArrowheads="1"/>
            </p:cNvSpPr>
            <p:nvPr/>
          </p:nvSpPr>
          <p:spPr bwMode="auto">
            <a:xfrm>
              <a:off x="4710660" y="2167001"/>
              <a:ext cx="797013" cy="292388"/>
            </a:xfrm>
            <a:prstGeom prst="rect">
              <a:avLst/>
            </a:prstGeom>
            <a:noFill/>
            <a:ln w="9525">
              <a:noFill/>
              <a:miter lim="800000"/>
              <a:headEnd/>
              <a:tailEnd/>
            </a:ln>
          </p:spPr>
          <p:txBody>
            <a:bodyPr wrap="none">
              <a:spAutoFit/>
            </a:bodyPr>
            <a:lstStyle/>
            <a:p>
              <a:pPr>
                <a:defRPr/>
              </a:pPr>
              <a:r>
                <a:rPr lang="en-US" sz="1300" i="1" dirty="0">
                  <a:latin typeface="Arial" charset="0"/>
                </a:rPr>
                <a:t>b</a:t>
              </a:r>
              <a:r>
                <a:rPr lang="en-US" sz="1300" baseline="-25000" dirty="0">
                  <a:latin typeface="Arial" charset="0"/>
                </a:rPr>
                <a:t>w</a:t>
              </a:r>
              <a:r>
                <a:rPr lang="en-US" sz="1300" dirty="0">
                  <a:latin typeface="Arial" charset="0"/>
                </a:rPr>
                <a:t>  + </a:t>
              </a:r>
              <a:r>
                <a:rPr lang="en-US" sz="1300" i="1" dirty="0" err="1">
                  <a:solidFill>
                    <a:srgbClr val="0000FF"/>
                  </a:solidFill>
                  <a:latin typeface="Arial" charset="0"/>
                </a:rPr>
                <a:t>b</a:t>
              </a:r>
              <a:r>
                <a:rPr lang="en-US" sz="1300" baseline="-25000" dirty="0" err="1">
                  <a:solidFill>
                    <a:srgbClr val="0000FF"/>
                  </a:solidFill>
                  <a:latin typeface="Arial" charset="0"/>
                </a:rPr>
                <a:t>p</a:t>
              </a:r>
              <a:r>
                <a:rPr lang="en-US" sz="1300" dirty="0">
                  <a:latin typeface="Arial" charset="0"/>
                </a:rPr>
                <a:t> </a:t>
              </a:r>
              <a:endParaRPr lang="en-US" sz="1300" baseline="-25000" dirty="0">
                <a:latin typeface="Arial" charset="0"/>
              </a:endParaRPr>
            </a:p>
          </p:txBody>
        </p:sp>
        <p:sp>
          <p:nvSpPr>
            <p:cNvPr id="83" name="TextBox 28"/>
            <p:cNvSpPr txBox="1">
              <a:spLocks noChangeArrowheads="1"/>
            </p:cNvSpPr>
            <p:nvPr/>
          </p:nvSpPr>
          <p:spPr bwMode="auto">
            <a:xfrm>
              <a:off x="4525336" y="2833751"/>
              <a:ext cx="1204176" cy="292388"/>
            </a:xfrm>
            <a:prstGeom prst="rect">
              <a:avLst/>
            </a:prstGeom>
            <a:noFill/>
            <a:ln w="9525">
              <a:noFill/>
              <a:miter lim="800000"/>
              <a:headEnd/>
              <a:tailEnd/>
            </a:ln>
          </p:spPr>
          <p:txBody>
            <a:bodyPr wrap="none">
              <a:spAutoFit/>
            </a:bodyPr>
            <a:lstStyle/>
            <a:p>
              <a:pPr>
                <a:defRPr/>
              </a:pPr>
              <a:r>
                <a:rPr lang="en-US" sz="1300" i="1" dirty="0">
                  <a:latin typeface="Arial" charset="0"/>
                </a:rPr>
                <a:t>b</a:t>
              </a:r>
              <a:r>
                <a:rPr lang="en-US" sz="1300" baseline="-25000" dirty="0">
                  <a:latin typeface="Arial" charset="0"/>
                </a:rPr>
                <a:t>w</a:t>
              </a:r>
              <a:r>
                <a:rPr lang="en-US" sz="1300" dirty="0">
                  <a:latin typeface="Arial" charset="0"/>
                </a:rPr>
                <a:t>  + </a:t>
              </a:r>
              <a:r>
                <a:rPr lang="en-US" sz="1300" i="1" dirty="0" err="1">
                  <a:solidFill>
                    <a:srgbClr val="0000FF"/>
                  </a:solidFill>
                  <a:latin typeface="Arial" charset="0"/>
                </a:rPr>
                <a:t>b</a:t>
              </a:r>
              <a:r>
                <a:rPr lang="en-US" sz="1300" baseline="-25000" dirty="0" err="1">
                  <a:solidFill>
                    <a:srgbClr val="0000FF"/>
                  </a:solidFill>
                  <a:latin typeface="Arial" charset="0"/>
                </a:rPr>
                <a:t>p</a:t>
              </a:r>
              <a:r>
                <a:rPr lang="en-US" sz="1300" dirty="0">
                  <a:latin typeface="Arial" charset="0"/>
                </a:rPr>
                <a:t> + </a:t>
              </a:r>
              <a:r>
                <a:rPr lang="en-US" sz="1300" i="1" dirty="0" err="1">
                  <a:solidFill>
                    <a:srgbClr val="0000FF"/>
                  </a:solidFill>
                  <a:latin typeface="Arial" charset="0"/>
                </a:rPr>
                <a:t>a</a:t>
              </a:r>
              <a:r>
                <a:rPr lang="en-US" sz="1300" baseline="-25000" dirty="0" err="1">
                  <a:solidFill>
                    <a:srgbClr val="0000FF"/>
                  </a:solidFill>
                  <a:latin typeface="Arial" charset="0"/>
                </a:rPr>
                <a:t>tot</a:t>
              </a:r>
              <a:r>
                <a:rPr lang="en-US" sz="1300" dirty="0">
                  <a:latin typeface="Arial" charset="0"/>
                </a:rPr>
                <a:t> </a:t>
              </a:r>
              <a:endParaRPr lang="en-US" sz="1300" baseline="-25000" dirty="0">
                <a:latin typeface="Arial" charset="0"/>
              </a:endParaRPr>
            </a:p>
          </p:txBody>
        </p:sp>
        <p:sp>
          <p:nvSpPr>
            <p:cNvPr id="84" name="TextBox 27"/>
            <p:cNvSpPr txBox="1">
              <a:spLocks noChangeArrowheads="1"/>
            </p:cNvSpPr>
            <p:nvPr/>
          </p:nvSpPr>
          <p:spPr bwMode="auto">
            <a:xfrm>
              <a:off x="4731747" y="2584513"/>
              <a:ext cx="704039" cy="292388"/>
            </a:xfrm>
            <a:prstGeom prst="rect">
              <a:avLst/>
            </a:prstGeom>
            <a:noFill/>
            <a:ln w="9525">
              <a:noFill/>
              <a:miter lim="800000"/>
              <a:headEnd/>
              <a:tailEnd/>
            </a:ln>
          </p:spPr>
          <p:txBody>
            <a:bodyPr wrap="none">
              <a:spAutoFit/>
            </a:bodyPr>
            <a:lstStyle/>
            <a:p>
              <a:pPr>
                <a:defRPr/>
              </a:pPr>
              <a:r>
                <a:rPr lang="en-US" sz="1300" i="1" dirty="0">
                  <a:latin typeface="Arial" charset="0"/>
                </a:rPr>
                <a:t>b</a:t>
              </a:r>
              <a:r>
                <a:rPr lang="en-US" sz="1300" baseline="-25000" dirty="0">
                  <a:latin typeface="Arial" charset="0"/>
                </a:rPr>
                <a:t>w</a:t>
              </a:r>
              <a:r>
                <a:rPr lang="en-US" sz="1300" dirty="0">
                  <a:latin typeface="Arial" charset="0"/>
                </a:rPr>
                <a:t> + </a:t>
              </a:r>
              <a:r>
                <a:rPr lang="en-US" sz="1300" i="1" dirty="0" err="1">
                  <a:solidFill>
                    <a:srgbClr val="0000FF"/>
                  </a:solidFill>
                  <a:latin typeface="Arial" charset="0"/>
                </a:rPr>
                <a:t>b</a:t>
              </a:r>
              <a:r>
                <a:rPr lang="en-US" sz="1300" baseline="-25000" dirty="0" err="1">
                  <a:solidFill>
                    <a:srgbClr val="0000FF"/>
                  </a:solidFill>
                  <a:latin typeface="Arial" charset="0"/>
                </a:rPr>
                <a:t>p</a:t>
              </a:r>
              <a:endParaRPr lang="en-US" sz="1300" baseline="-25000" dirty="0">
                <a:solidFill>
                  <a:srgbClr val="0000FF"/>
                </a:solidFill>
                <a:latin typeface="Arial" charset="0"/>
              </a:endParaRPr>
            </a:p>
          </p:txBody>
        </p:sp>
        <p:sp>
          <p:nvSpPr>
            <p:cNvPr id="85" name="Text Box 362"/>
            <p:cNvSpPr txBox="1">
              <a:spLocks noChangeArrowheads="1"/>
            </p:cNvSpPr>
            <p:nvPr/>
          </p:nvSpPr>
          <p:spPr bwMode="auto">
            <a:xfrm>
              <a:off x="1235159" y="2272745"/>
              <a:ext cx="2105025" cy="461665"/>
            </a:xfrm>
            <a:prstGeom prst="rect">
              <a:avLst/>
            </a:prstGeom>
            <a:solidFill>
              <a:srgbClr val="FFFFCC"/>
            </a:solidFill>
            <a:ln w="9525" algn="ctr">
              <a:solidFill>
                <a:srgbClr val="FF0000"/>
              </a:solidFill>
              <a:miter lim="800000"/>
              <a:headEnd/>
              <a:tailEnd/>
            </a:ln>
            <a:effectLst/>
          </p:spPr>
          <p:txBody>
            <a:bodyPr wrap="square" lIns="0" tIns="91440" rIns="0" bIns="0">
              <a:spAutoFit/>
            </a:bodyPr>
            <a:lstStyle/>
            <a:p>
              <a:pPr>
                <a:defRPr/>
              </a:pPr>
              <a:r>
                <a:rPr lang="en-US" sz="1300" dirty="0">
                  <a:latin typeface="+mj-lt"/>
                </a:rPr>
                <a:t> </a:t>
              </a:r>
              <a:r>
                <a:rPr lang="en-US" sz="1300" b="1" i="1" dirty="0" err="1">
                  <a:latin typeface="+mj-lt"/>
                  <a:cs typeface="Arial" pitchFamily="34" charset="0"/>
                </a:rPr>
                <a:t>F</a:t>
              </a:r>
              <a:r>
                <a:rPr lang="en-US" sz="1300" baseline="-25000" dirty="0" err="1">
                  <a:latin typeface="+mj-lt"/>
                  <a:cs typeface="Arial" pitchFamily="34" charset="0"/>
                </a:rPr>
                <a:t>p</a:t>
              </a:r>
              <a:r>
                <a:rPr lang="en-US" sz="1300" dirty="0">
                  <a:latin typeface="+mj-lt"/>
                  <a:cs typeface="Arial" pitchFamily="34" charset="0"/>
                </a:rPr>
                <a:t> = </a:t>
              </a:r>
              <a:r>
                <a:rPr lang="en-US" sz="1300" b="1" i="1" dirty="0" smtClean="0">
                  <a:solidFill>
                    <a:srgbClr val="0000FF"/>
                  </a:solidFill>
                  <a:latin typeface="+mj-lt"/>
                  <a:cs typeface="Arial" pitchFamily="34" charset="0"/>
                </a:rPr>
                <a:t>F</a:t>
              </a:r>
              <a:r>
                <a:rPr lang="en-US" sz="1300" dirty="0" smtClean="0">
                  <a:latin typeface="+mj-lt"/>
                  <a:cs typeface="Arial" pitchFamily="34" charset="0"/>
                </a:rPr>
                <a:t> </a:t>
              </a:r>
              <a:r>
                <a:rPr lang="en-US" sz="1300" dirty="0">
                  <a:latin typeface="+mj-lt"/>
                  <a:cs typeface="Arial" pitchFamily="34" charset="0"/>
                </a:rPr>
                <a:t>(shape, </a:t>
              </a:r>
              <a:r>
                <a:rPr lang="en-US" sz="1300" i="1" dirty="0">
                  <a:solidFill>
                    <a:srgbClr val="FF0000"/>
                  </a:solidFill>
                  <a:latin typeface="+mj-lt"/>
                  <a:cs typeface="Arial" pitchFamily="34" charset="0"/>
                </a:rPr>
                <a:t>n</a:t>
              </a:r>
              <a:r>
                <a:rPr lang="en-US" sz="1300" dirty="0">
                  <a:latin typeface="+mj-lt"/>
                  <a:cs typeface="Arial" pitchFamily="34" charset="0"/>
                </a:rPr>
                <a:t>, </a:t>
              </a:r>
              <a:r>
                <a:rPr lang="en-US" sz="1300" i="1" dirty="0">
                  <a:solidFill>
                    <a:srgbClr val="FF0000"/>
                  </a:solidFill>
                  <a:latin typeface="+mj-lt"/>
                  <a:cs typeface="Arial" pitchFamily="34" charset="0"/>
                </a:rPr>
                <a:t>m</a:t>
              </a:r>
              <a:r>
                <a:rPr lang="en-US" sz="1300" dirty="0">
                  <a:latin typeface="+mj-lt"/>
                  <a:cs typeface="Arial" pitchFamily="34" charset="0"/>
                </a:rPr>
                <a:t>)</a:t>
              </a:r>
              <a:endParaRPr lang="en-US" sz="1300" cap="all" baseline="-25000" dirty="0">
                <a:latin typeface="+mj-lt"/>
                <a:cs typeface="Arial" pitchFamily="34" charset="0"/>
              </a:endParaRPr>
            </a:p>
            <a:p>
              <a:pPr>
                <a:defRPr/>
              </a:pPr>
              <a:endParaRPr lang="en-US" sz="1500" cap="all" baseline="-40000" dirty="0">
                <a:solidFill>
                  <a:srgbClr val="FFFFFF"/>
                </a:solidFill>
                <a:effectLst>
                  <a:outerShdw blurRad="38100" dist="38100" dir="2700000" algn="tl">
                    <a:srgbClr val="000000">
                      <a:alpha val="43137"/>
                    </a:srgbClr>
                  </a:outerShdw>
                </a:effectLst>
                <a:latin typeface="Arial" charset="0"/>
              </a:endParaRPr>
            </a:p>
          </p:txBody>
        </p:sp>
        <p:cxnSp>
          <p:nvCxnSpPr>
            <p:cNvPr id="87" name="Straight Arrow Connector 203"/>
            <p:cNvCxnSpPr>
              <a:cxnSpLocks noChangeShapeType="1"/>
            </p:cNvCxnSpPr>
            <p:nvPr/>
          </p:nvCxnSpPr>
          <p:spPr bwMode="auto">
            <a:xfrm flipV="1">
              <a:off x="5816430" y="2510258"/>
              <a:ext cx="466674" cy="0"/>
            </a:xfrm>
            <a:prstGeom prst="straightConnector1">
              <a:avLst/>
            </a:prstGeom>
            <a:noFill/>
            <a:ln w="12700" algn="ctr">
              <a:solidFill>
                <a:srgbClr val="00CC00"/>
              </a:solidFill>
              <a:round/>
              <a:headEnd/>
              <a:tailEnd type="triangle" w="sm" len="lg"/>
            </a:ln>
          </p:spPr>
        </p:cxnSp>
        <p:sp>
          <p:nvSpPr>
            <p:cNvPr id="88" name="TextBox 87"/>
            <p:cNvSpPr txBox="1">
              <a:spLocks noChangeArrowheads="1"/>
            </p:cNvSpPr>
            <p:nvPr/>
          </p:nvSpPr>
          <p:spPr bwMode="auto">
            <a:xfrm>
              <a:off x="3879832" y="1721181"/>
              <a:ext cx="800219" cy="246221"/>
            </a:xfrm>
            <a:prstGeom prst="rect">
              <a:avLst/>
            </a:prstGeom>
            <a:noFill/>
            <a:ln w="9525">
              <a:noFill/>
              <a:miter lim="800000"/>
              <a:headEnd/>
              <a:tailEnd/>
            </a:ln>
          </p:spPr>
          <p:txBody>
            <a:bodyPr wrap="none">
              <a:spAutoFit/>
            </a:bodyPr>
            <a:lstStyle/>
            <a:p>
              <a:pPr>
                <a:defRPr/>
              </a:pPr>
              <a:r>
                <a:rPr lang="en-US" sz="1000" i="1" dirty="0">
                  <a:solidFill>
                    <a:srgbClr val="00CC00"/>
                  </a:solidFill>
                  <a:latin typeface="Arial" charset="0"/>
                </a:rPr>
                <a:t>bulk ocean</a:t>
              </a:r>
            </a:p>
          </p:txBody>
        </p:sp>
        <p:sp>
          <p:nvSpPr>
            <p:cNvPr id="89" name="TextBox 88"/>
            <p:cNvSpPr txBox="1">
              <a:spLocks noChangeArrowheads="1"/>
            </p:cNvSpPr>
            <p:nvPr/>
          </p:nvSpPr>
          <p:spPr bwMode="auto">
            <a:xfrm>
              <a:off x="6262955" y="2081793"/>
              <a:ext cx="1056700" cy="246221"/>
            </a:xfrm>
            <a:prstGeom prst="rect">
              <a:avLst/>
            </a:prstGeom>
            <a:noFill/>
            <a:ln w="9525">
              <a:noFill/>
              <a:miter lim="800000"/>
              <a:headEnd/>
              <a:tailEnd/>
            </a:ln>
          </p:spPr>
          <p:txBody>
            <a:bodyPr wrap="none">
              <a:spAutoFit/>
            </a:bodyPr>
            <a:lstStyle/>
            <a:p>
              <a:pPr>
                <a:defRPr/>
              </a:pPr>
              <a:r>
                <a:rPr lang="en-US" sz="1000" i="1" dirty="0">
                  <a:solidFill>
                    <a:srgbClr val="00CC00"/>
                  </a:solidFill>
                  <a:latin typeface="Arial" charset="0"/>
                </a:rPr>
                <a:t>remote sensing</a:t>
              </a:r>
            </a:p>
          </p:txBody>
        </p:sp>
        <p:sp>
          <p:nvSpPr>
            <p:cNvPr id="90" name="TextBox 89"/>
            <p:cNvSpPr txBox="1">
              <a:spLocks noChangeArrowheads="1"/>
            </p:cNvSpPr>
            <p:nvPr/>
          </p:nvSpPr>
          <p:spPr bwMode="auto">
            <a:xfrm>
              <a:off x="1137557" y="2042951"/>
              <a:ext cx="1204176" cy="246221"/>
            </a:xfrm>
            <a:prstGeom prst="rect">
              <a:avLst/>
            </a:prstGeom>
            <a:noFill/>
            <a:ln w="9525">
              <a:noFill/>
              <a:miter lim="800000"/>
              <a:headEnd/>
              <a:tailEnd/>
            </a:ln>
          </p:spPr>
          <p:txBody>
            <a:bodyPr wrap="none">
              <a:spAutoFit/>
            </a:bodyPr>
            <a:lstStyle/>
            <a:p>
              <a:pPr>
                <a:defRPr/>
              </a:pPr>
              <a:r>
                <a:rPr lang="en-US" sz="1000" i="1" dirty="0">
                  <a:solidFill>
                    <a:srgbClr val="00CC00"/>
                  </a:solidFill>
                  <a:latin typeface="Arial" charset="0"/>
                </a:rPr>
                <a:t>suspended matter</a:t>
              </a:r>
            </a:p>
          </p:txBody>
        </p:sp>
        <p:cxnSp>
          <p:nvCxnSpPr>
            <p:cNvPr id="91" name="Straight Arrow Connector 202"/>
            <p:cNvCxnSpPr>
              <a:cxnSpLocks noChangeShapeType="1"/>
            </p:cNvCxnSpPr>
            <p:nvPr/>
          </p:nvCxnSpPr>
          <p:spPr bwMode="auto">
            <a:xfrm flipV="1">
              <a:off x="3415912" y="2510596"/>
              <a:ext cx="466725" cy="0"/>
            </a:xfrm>
            <a:prstGeom prst="straightConnector1">
              <a:avLst/>
            </a:prstGeom>
            <a:noFill/>
            <a:ln w="12700" algn="ctr">
              <a:solidFill>
                <a:srgbClr val="00CC00"/>
              </a:solidFill>
              <a:round/>
              <a:headEnd/>
              <a:tailEnd type="triangle" w="sm" len="lg"/>
            </a:ln>
          </p:spPr>
        </p:cxnSp>
        <p:sp>
          <p:nvSpPr>
            <p:cNvPr id="29" name="TextBox 28"/>
            <p:cNvSpPr txBox="1">
              <a:spLocks noChangeArrowheads="1"/>
            </p:cNvSpPr>
            <p:nvPr/>
          </p:nvSpPr>
          <p:spPr bwMode="auto">
            <a:xfrm>
              <a:off x="5843351" y="2208790"/>
              <a:ext cx="387094" cy="276999"/>
            </a:xfrm>
            <a:prstGeom prst="rect">
              <a:avLst/>
            </a:prstGeom>
            <a:noFill/>
            <a:ln w="9525">
              <a:noFill/>
              <a:miter lim="800000"/>
              <a:headEnd/>
              <a:tailEnd/>
            </a:ln>
          </p:spPr>
          <p:txBody>
            <a:bodyPr wrap="none">
              <a:spAutoFit/>
            </a:bodyPr>
            <a:lstStyle/>
            <a:p>
              <a:pPr>
                <a:defRPr/>
              </a:pPr>
              <a:r>
                <a:rPr lang="en-US" sz="1200" i="1" dirty="0" smtClean="0">
                  <a:solidFill>
                    <a:srgbClr val="969696"/>
                  </a:solidFill>
                  <a:latin typeface="Arial" charset="0"/>
                </a:rPr>
                <a:t>RT</a:t>
              </a:r>
              <a:endParaRPr lang="en-US" sz="1200" i="1" dirty="0">
                <a:solidFill>
                  <a:srgbClr val="969696"/>
                </a:solidFill>
                <a:latin typeface="Arial" charset="0"/>
              </a:endParaRPr>
            </a:p>
          </p:txBody>
        </p:sp>
        <p:grpSp>
          <p:nvGrpSpPr>
            <p:cNvPr id="3" name="Group 57"/>
            <p:cNvGrpSpPr/>
            <p:nvPr/>
          </p:nvGrpSpPr>
          <p:grpSpPr>
            <a:xfrm>
              <a:off x="1135020" y="2907079"/>
              <a:ext cx="2156616" cy="559091"/>
              <a:chOff x="2020888" y="5800572"/>
              <a:chExt cx="2156616" cy="559091"/>
            </a:xfrm>
          </p:grpSpPr>
          <p:sp>
            <p:nvSpPr>
              <p:cNvPr id="46" name="Rectangle 94"/>
              <p:cNvSpPr>
                <a:spLocks noChangeArrowheads="1"/>
              </p:cNvSpPr>
              <p:nvPr/>
            </p:nvSpPr>
            <p:spPr bwMode="auto">
              <a:xfrm>
                <a:off x="2020888" y="5800572"/>
                <a:ext cx="2156616" cy="295337"/>
              </a:xfrm>
              <a:prstGeom prst="rect">
                <a:avLst/>
              </a:prstGeom>
              <a:noFill/>
              <a:ln w="15875" algn="ctr">
                <a:noFill/>
                <a:prstDash val="dash"/>
                <a:miter lim="800000"/>
                <a:headEnd/>
                <a:tailEnd/>
              </a:ln>
              <a:effectLst/>
            </p:spPr>
            <p:txBody>
              <a:bodyPr wrap="none">
                <a:spAutoFit/>
              </a:bodyPr>
              <a:lstStyle/>
              <a:p>
                <a:pPr algn="l">
                  <a:lnSpc>
                    <a:spcPct val="110000"/>
                  </a:lnSpc>
                  <a:buClr>
                    <a:srgbClr val="FFFF00"/>
                  </a:buClr>
                  <a:defRPr/>
                </a:pPr>
                <a:r>
                  <a:rPr lang="en-US" sz="1300" i="1" dirty="0" smtClean="0">
                    <a:solidFill>
                      <a:srgbClr val="0000FF"/>
                    </a:solidFill>
                    <a:latin typeface="Arial" charset="0"/>
                  </a:rPr>
                  <a:t>Variables provided by user</a:t>
                </a:r>
                <a:endParaRPr lang="en-US" sz="1300" i="1" dirty="0">
                  <a:solidFill>
                    <a:srgbClr val="0000FF"/>
                  </a:solidFill>
                  <a:latin typeface="Arial" charset="0"/>
                </a:endParaRPr>
              </a:p>
            </p:txBody>
          </p:sp>
          <p:sp>
            <p:nvSpPr>
              <p:cNvPr id="47" name="Rectangle 94"/>
              <p:cNvSpPr>
                <a:spLocks noChangeArrowheads="1"/>
              </p:cNvSpPr>
              <p:nvPr/>
            </p:nvSpPr>
            <p:spPr bwMode="auto">
              <a:xfrm>
                <a:off x="2031144" y="6047270"/>
                <a:ext cx="2095445" cy="312393"/>
              </a:xfrm>
              <a:prstGeom prst="rect">
                <a:avLst/>
              </a:prstGeom>
              <a:noFill/>
              <a:ln w="15875" algn="ctr">
                <a:noFill/>
                <a:prstDash val="dash"/>
                <a:miter lim="800000"/>
                <a:headEnd/>
                <a:tailEnd/>
              </a:ln>
              <a:effectLst/>
            </p:spPr>
            <p:txBody>
              <a:bodyPr wrap="none">
                <a:spAutoFit/>
              </a:bodyPr>
              <a:lstStyle/>
              <a:p>
                <a:pPr algn="l">
                  <a:lnSpc>
                    <a:spcPct val="110000"/>
                  </a:lnSpc>
                  <a:buClr>
                    <a:srgbClr val="FFFF00"/>
                  </a:buClr>
                  <a:defRPr/>
                </a:pPr>
                <a:r>
                  <a:rPr lang="en-US" sz="1300" i="1" dirty="0" smtClean="0">
                    <a:solidFill>
                      <a:srgbClr val="FF0000"/>
                    </a:solidFill>
                    <a:latin typeface="Arial" charset="0"/>
                  </a:rPr>
                  <a:t>Assume </a:t>
                </a:r>
                <a:r>
                  <a:rPr lang="en-US" sz="1300" i="1" dirty="0" smtClean="0">
                    <a:solidFill>
                      <a:srgbClr val="FF0000"/>
                    </a:solidFill>
                  </a:rPr>
                  <a:t>R</a:t>
                </a:r>
                <a:r>
                  <a:rPr lang="en-US" sz="1300" i="1" dirty="0" smtClean="0">
                    <a:solidFill>
                      <a:srgbClr val="FF0000"/>
                    </a:solidFill>
                    <a:latin typeface="Arial" charset="0"/>
                  </a:rPr>
                  <a:t>ayleigh-Gans P</a:t>
                </a:r>
                <a:endParaRPr lang="en-US" sz="1300" i="1" dirty="0">
                  <a:solidFill>
                    <a:srgbClr val="FF0000"/>
                  </a:solidFill>
                  <a:latin typeface="Arial" charset="0"/>
                </a:endParaRPr>
              </a:p>
            </p:txBody>
          </p:sp>
        </p:grpSp>
      </p:grpSp>
      <p:grpSp>
        <p:nvGrpSpPr>
          <p:cNvPr id="4" name="Group 61"/>
          <p:cNvGrpSpPr/>
          <p:nvPr/>
        </p:nvGrpSpPr>
        <p:grpSpPr>
          <a:xfrm>
            <a:off x="153689" y="3777624"/>
            <a:ext cx="3404651" cy="2992709"/>
            <a:chOff x="346874" y="3796713"/>
            <a:chExt cx="3404651" cy="2992709"/>
          </a:xfrm>
        </p:grpSpPr>
        <p:grpSp>
          <p:nvGrpSpPr>
            <p:cNvPr id="5" name="Group 29"/>
            <p:cNvGrpSpPr/>
            <p:nvPr/>
          </p:nvGrpSpPr>
          <p:grpSpPr>
            <a:xfrm>
              <a:off x="676567" y="3796713"/>
              <a:ext cx="3074958" cy="2784297"/>
              <a:chOff x="5518254" y="3652838"/>
              <a:chExt cx="3074958" cy="2784297"/>
            </a:xfrm>
          </p:grpSpPr>
          <p:pic>
            <p:nvPicPr>
              <p:cNvPr id="31" name="Picture 17" descr="RSE_Fig2_Ablk.eps"/>
              <p:cNvPicPr>
                <a:picLocks noChangeAspect="1"/>
              </p:cNvPicPr>
              <p:nvPr/>
            </p:nvPicPr>
            <p:blipFill>
              <a:blip r:embed="rId3"/>
              <a:srcRect l="54240" b="10616"/>
              <a:stretch>
                <a:fillRect/>
              </a:stretch>
            </p:blipFill>
            <p:spPr bwMode="auto">
              <a:xfrm>
                <a:off x="5679183" y="3652838"/>
                <a:ext cx="2815481" cy="2694532"/>
              </a:xfrm>
              <a:prstGeom prst="rect">
                <a:avLst/>
              </a:prstGeom>
              <a:noFill/>
              <a:ln w="9525">
                <a:noFill/>
                <a:miter lim="800000"/>
                <a:headEnd/>
                <a:tailEnd/>
              </a:ln>
            </p:spPr>
          </p:pic>
          <p:sp>
            <p:nvSpPr>
              <p:cNvPr id="32" name="TextBox 59"/>
              <p:cNvSpPr txBox="1">
                <a:spLocks noChangeArrowheads="1"/>
              </p:cNvSpPr>
              <p:nvPr/>
            </p:nvSpPr>
            <p:spPr bwMode="auto">
              <a:xfrm>
                <a:off x="6548269" y="6190920"/>
                <a:ext cx="303915" cy="246215"/>
              </a:xfrm>
              <a:prstGeom prst="rect">
                <a:avLst/>
              </a:prstGeom>
              <a:solidFill>
                <a:srgbClr val="FFFFFF"/>
              </a:solidFill>
              <a:ln w="9525">
                <a:noFill/>
                <a:prstDash val="sysDot"/>
                <a:miter lim="800000"/>
                <a:headEnd/>
                <a:tailEnd/>
              </a:ln>
            </p:spPr>
            <p:txBody>
              <a:bodyPr wrap="none" lIns="45720" rIns="45720">
                <a:spAutoFit/>
              </a:bodyPr>
              <a:lstStyle/>
              <a:p>
                <a:pPr algn="ctr"/>
                <a:r>
                  <a:rPr lang="en-US" sz="1000">
                    <a:solidFill>
                      <a:srgbClr val="000000"/>
                    </a:solidFill>
                    <a:latin typeface="Arial" charset="0"/>
                  </a:rPr>
                  <a:t>500</a:t>
                </a:r>
              </a:p>
            </p:txBody>
          </p:sp>
          <p:sp>
            <p:nvSpPr>
              <p:cNvPr id="33" name="TextBox 60"/>
              <p:cNvSpPr txBox="1">
                <a:spLocks noChangeArrowheads="1"/>
              </p:cNvSpPr>
              <p:nvPr/>
            </p:nvSpPr>
            <p:spPr bwMode="auto">
              <a:xfrm>
                <a:off x="7424127" y="6190920"/>
                <a:ext cx="303914" cy="246215"/>
              </a:xfrm>
              <a:prstGeom prst="rect">
                <a:avLst/>
              </a:prstGeom>
              <a:solidFill>
                <a:srgbClr val="FFFFFF"/>
              </a:solidFill>
              <a:ln w="9525">
                <a:noFill/>
                <a:prstDash val="sysDot"/>
                <a:miter lim="800000"/>
                <a:headEnd/>
                <a:tailEnd/>
              </a:ln>
            </p:spPr>
            <p:txBody>
              <a:bodyPr wrap="none" lIns="45720" rIns="45720">
                <a:spAutoFit/>
              </a:bodyPr>
              <a:lstStyle/>
              <a:p>
                <a:pPr algn="just"/>
                <a:r>
                  <a:rPr lang="en-US" sz="1000">
                    <a:solidFill>
                      <a:srgbClr val="000000"/>
                    </a:solidFill>
                    <a:latin typeface="Arial" charset="0"/>
                  </a:rPr>
                  <a:t>600</a:t>
                </a:r>
              </a:p>
            </p:txBody>
          </p:sp>
          <p:sp>
            <p:nvSpPr>
              <p:cNvPr id="34" name="TextBox 61"/>
              <p:cNvSpPr txBox="1">
                <a:spLocks noChangeArrowheads="1"/>
              </p:cNvSpPr>
              <p:nvPr/>
            </p:nvSpPr>
            <p:spPr bwMode="auto">
              <a:xfrm>
                <a:off x="8289298" y="6190920"/>
                <a:ext cx="303914" cy="246215"/>
              </a:xfrm>
              <a:prstGeom prst="rect">
                <a:avLst/>
              </a:prstGeom>
              <a:solidFill>
                <a:srgbClr val="FFFFFF"/>
              </a:solidFill>
              <a:ln w="9525">
                <a:noFill/>
                <a:prstDash val="sysDot"/>
                <a:miter lim="800000"/>
                <a:headEnd/>
                <a:tailEnd/>
              </a:ln>
            </p:spPr>
            <p:txBody>
              <a:bodyPr wrap="none" lIns="45720" rIns="45720">
                <a:spAutoFit/>
              </a:bodyPr>
              <a:lstStyle/>
              <a:p>
                <a:r>
                  <a:rPr lang="en-US" sz="1000">
                    <a:solidFill>
                      <a:srgbClr val="000000"/>
                    </a:solidFill>
                    <a:latin typeface="Arial" charset="0"/>
                  </a:rPr>
                  <a:t>700</a:t>
                </a:r>
              </a:p>
            </p:txBody>
          </p:sp>
          <p:sp>
            <p:nvSpPr>
              <p:cNvPr id="35" name="TextBox 59"/>
              <p:cNvSpPr txBox="1">
                <a:spLocks noChangeArrowheads="1"/>
              </p:cNvSpPr>
              <p:nvPr/>
            </p:nvSpPr>
            <p:spPr bwMode="auto">
              <a:xfrm>
                <a:off x="5678892" y="6190920"/>
                <a:ext cx="303915" cy="246215"/>
              </a:xfrm>
              <a:prstGeom prst="rect">
                <a:avLst/>
              </a:prstGeom>
              <a:solidFill>
                <a:srgbClr val="FFFFFF"/>
              </a:solidFill>
              <a:ln w="9525">
                <a:noFill/>
                <a:prstDash val="sysDot"/>
                <a:miter lim="800000"/>
                <a:headEnd/>
                <a:tailEnd/>
              </a:ln>
            </p:spPr>
            <p:txBody>
              <a:bodyPr wrap="none" lIns="45720" rIns="45720">
                <a:spAutoFit/>
              </a:bodyPr>
              <a:lstStyle/>
              <a:p>
                <a:pPr algn="ctr"/>
                <a:r>
                  <a:rPr lang="en-US" sz="1000">
                    <a:solidFill>
                      <a:srgbClr val="000000"/>
                    </a:solidFill>
                    <a:latin typeface="Arial" charset="0"/>
                  </a:rPr>
                  <a:t>400</a:t>
                </a:r>
              </a:p>
            </p:txBody>
          </p:sp>
          <p:sp>
            <p:nvSpPr>
              <p:cNvPr id="36" name="TextBox 54"/>
              <p:cNvSpPr txBox="1">
                <a:spLocks noChangeArrowheads="1"/>
              </p:cNvSpPr>
              <p:nvPr/>
            </p:nvSpPr>
            <p:spPr bwMode="auto">
              <a:xfrm>
                <a:off x="5518293" y="5365029"/>
                <a:ext cx="238836" cy="246215"/>
              </a:xfrm>
              <a:prstGeom prst="rect">
                <a:avLst/>
              </a:prstGeom>
              <a:solidFill>
                <a:srgbClr val="FFFFFF"/>
              </a:solidFill>
              <a:ln w="9525">
                <a:noFill/>
                <a:miter lim="800000"/>
                <a:headEnd/>
                <a:tailEnd/>
              </a:ln>
            </p:spPr>
            <p:txBody>
              <a:bodyPr wrap="none" lIns="0" rIns="0">
                <a:spAutoFit/>
              </a:bodyPr>
              <a:lstStyle/>
              <a:p>
                <a:r>
                  <a:rPr lang="en-US" sz="1000">
                    <a:solidFill>
                      <a:srgbClr val="000000"/>
                    </a:solidFill>
                    <a:latin typeface="Arial" charset="0"/>
                  </a:rPr>
                  <a:t>10</a:t>
                </a:r>
                <a:r>
                  <a:rPr lang="en-US" sz="1000" baseline="30000">
                    <a:solidFill>
                      <a:srgbClr val="000000"/>
                    </a:solidFill>
                    <a:latin typeface="Arial" charset="0"/>
                  </a:rPr>
                  <a:t>−3</a:t>
                </a:r>
              </a:p>
            </p:txBody>
          </p:sp>
          <p:sp>
            <p:nvSpPr>
              <p:cNvPr id="37" name="TextBox 54"/>
              <p:cNvSpPr txBox="1">
                <a:spLocks noChangeArrowheads="1"/>
              </p:cNvSpPr>
              <p:nvPr/>
            </p:nvSpPr>
            <p:spPr bwMode="auto">
              <a:xfrm>
                <a:off x="5518254" y="6046569"/>
                <a:ext cx="238875" cy="246285"/>
              </a:xfrm>
              <a:prstGeom prst="rect">
                <a:avLst/>
              </a:prstGeom>
              <a:solidFill>
                <a:srgbClr val="FFFFFF"/>
              </a:solidFill>
              <a:ln w="9525">
                <a:noFill/>
                <a:miter lim="800000"/>
                <a:headEnd/>
                <a:tailEnd/>
              </a:ln>
            </p:spPr>
            <p:txBody>
              <a:bodyPr wrap="none" lIns="0" rIns="0">
                <a:spAutoFit/>
              </a:bodyPr>
              <a:lstStyle/>
              <a:p>
                <a:r>
                  <a:rPr lang="en-US" sz="1000">
                    <a:solidFill>
                      <a:srgbClr val="000000"/>
                    </a:solidFill>
                    <a:latin typeface="Arial" charset="0"/>
                  </a:rPr>
                  <a:t>10</a:t>
                </a:r>
                <a:r>
                  <a:rPr lang="en-US" sz="1000" baseline="30000">
                    <a:solidFill>
                      <a:srgbClr val="000000"/>
                    </a:solidFill>
                    <a:latin typeface="Arial" charset="0"/>
                  </a:rPr>
                  <a:t>−4</a:t>
                </a:r>
              </a:p>
            </p:txBody>
          </p:sp>
          <p:sp>
            <p:nvSpPr>
              <p:cNvPr id="38" name="TextBox 54"/>
              <p:cNvSpPr txBox="1">
                <a:spLocks noChangeArrowheads="1"/>
              </p:cNvSpPr>
              <p:nvPr/>
            </p:nvSpPr>
            <p:spPr bwMode="auto">
              <a:xfrm>
                <a:off x="5518293" y="4581503"/>
                <a:ext cx="238836" cy="246215"/>
              </a:xfrm>
              <a:prstGeom prst="rect">
                <a:avLst/>
              </a:prstGeom>
              <a:solidFill>
                <a:srgbClr val="FFFFFF"/>
              </a:solidFill>
              <a:ln w="9525">
                <a:noFill/>
                <a:miter lim="800000"/>
                <a:headEnd/>
                <a:tailEnd/>
              </a:ln>
            </p:spPr>
            <p:txBody>
              <a:bodyPr wrap="none" lIns="0" rIns="0">
                <a:spAutoFit/>
              </a:bodyPr>
              <a:lstStyle/>
              <a:p>
                <a:r>
                  <a:rPr lang="en-US" sz="1000">
                    <a:solidFill>
                      <a:srgbClr val="000000"/>
                    </a:solidFill>
                    <a:latin typeface="Arial" charset="0"/>
                  </a:rPr>
                  <a:t>10</a:t>
                </a:r>
                <a:r>
                  <a:rPr lang="en-US" sz="1000" baseline="30000">
                    <a:solidFill>
                      <a:srgbClr val="000000"/>
                    </a:solidFill>
                    <a:latin typeface="Arial" charset="0"/>
                  </a:rPr>
                  <a:t>−2</a:t>
                </a:r>
              </a:p>
            </p:txBody>
          </p:sp>
          <p:sp>
            <p:nvSpPr>
              <p:cNvPr id="39" name="TextBox 54"/>
              <p:cNvSpPr txBox="1">
                <a:spLocks noChangeArrowheads="1"/>
              </p:cNvSpPr>
              <p:nvPr/>
            </p:nvSpPr>
            <p:spPr bwMode="auto">
              <a:xfrm>
                <a:off x="5518293" y="3787220"/>
                <a:ext cx="238836" cy="246215"/>
              </a:xfrm>
              <a:prstGeom prst="rect">
                <a:avLst/>
              </a:prstGeom>
              <a:solidFill>
                <a:srgbClr val="FFFFFF"/>
              </a:solidFill>
              <a:ln w="9525">
                <a:noFill/>
                <a:miter lim="800000"/>
                <a:headEnd/>
                <a:tailEnd/>
              </a:ln>
            </p:spPr>
            <p:txBody>
              <a:bodyPr wrap="none" lIns="0" rIns="0">
                <a:spAutoFit/>
              </a:bodyPr>
              <a:lstStyle/>
              <a:p>
                <a:r>
                  <a:rPr lang="en-US" sz="1000">
                    <a:solidFill>
                      <a:srgbClr val="000000"/>
                    </a:solidFill>
                    <a:latin typeface="Arial" charset="0"/>
                  </a:rPr>
                  <a:t>10</a:t>
                </a:r>
                <a:r>
                  <a:rPr lang="en-US" sz="1000" baseline="30000">
                    <a:solidFill>
                      <a:srgbClr val="000000"/>
                    </a:solidFill>
                    <a:latin typeface="Arial" charset="0"/>
                  </a:rPr>
                  <a:t>−1</a:t>
                </a:r>
              </a:p>
            </p:txBody>
          </p:sp>
          <p:sp>
            <p:nvSpPr>
              <p:cNvPr id="40" name="TextBox 51"/>
              <p:cNvSpPr txBox="1">
                <a:spLocks noChangeArrowheads="1"/>
              </p:cNvSpPr>
              <p:nvPr/>
            </p:nvSpPr>
            <p:spPr bwMode="auto">
              <a:xfrm>
                <a:off x="7499350" y="4070351"/>
                <a:ext cx="782638" cy="179388"/>
              </a:xfrm>
              <a:prstGeom prst="rect">
                <a:avLst/>
              </a:prstGeom>
              <a:solidFill>
                <a:srgbClr val="FFFFFF"/>
              </a:solidFill>
              <a:ln w="9525">
                <a:solidFill>
                  <a:srgbClr val="FFFFFF"/>
                </a:solidFill>
                <a:miter lim="800000"/>
                <a:headEnd/>
                <a:tailEnd/>
              </a:ln>
            </p:spPr>
            <p:txBody>
              <a:bodyPr lIns="45720" tIns="9144" rIns="45720" bIns="9144">
                <a:spAutoFit/>
              </a:bodyPr>
              <a:lstStyle/>
              <a:p>
                <a:pPr>
                  <a:defRPr/>
                </a:pPr>
                <a:endParaRPr lang="en-US" sz="1050" i="1" dirty="0">
                  <a:solidFill>
                    <a:srgbClr val="000000"/>
                  </a:solidFill>
                  <a:latin typeface="Arial" charset="0"/>
                </a:endParaRPr>
              </a:p>
            </p:txBody>
          </p:sp>
          <p:sp>
            <p:nvSpPr>
              <p:cNvPr id="41" name="TextBox 51"/>
              <p:cNvSpPr txBox="1">
                <a:spLocks noChangeArrowheads="1"/>
              </p:cNvSpPr>
              <p:nvPr/>
            </p:nvSpPr>
            <p:spPr bwMode="auto">
              <a:xfrm>
                <a:off x="5995988" y="4835526"/>
                <a:ext cx="1065212" cy="180975"/>
              </a:xfrm>
              <a:prstGeom prst="rect">
                <a:avLst/>
              </a:prstGeom>
              <a:solidFill>
                <a:srgbClr val="CCFFFF"/>
              </a:solidFill>
              <a:ln w="9525">
                <a:solidFill>
                  <a:srgbClr val="969696"/>
                </a:solidFill>
                <a:miter lim="800000"/>
                <a:headEnd/>
                <a:tailEnd/>
              </a:ln>
            </p:spPr>
            <p:txBody>
              <a:bodyPr wrap="none" lIns="45720" tIns="9144" rIns="45720" bIns="9144">
                <a:spAutoFit/>
              </a:bodyPr>
              <a:lstStyle/>
              <a:p>
                <a:pPr>
                  <a:defRPr/>
                </a:pPr>
                <a:r>
                  <a:rPr lang="en-US" sz="1050" i="1" dirty="0">
                    <a:solidFill>
                      <a:srgbClr val="000000"/>
                    </a:solidFill>
                    <a:latin typeface="Arial" charset="0"/>
                  </a:rPr>
                  <a:t>RT </a:t>
                </a:r>
                <a:r>
                  <a:rPr lang="en-US" sz="1050" i="1" dirty="0" smtClean="0">
                    <a:solidFill>
                      <a:srgbClr val="000000"/>
                    </a:solidFill>
                    <a:latin typeface="Arial" charset="0"/>
                  </a:rPr>
                  <a:t>results (D-P)</a:t>
                </a:r>
                <a:endParaRPr lang="en-US" sz="1050" i="1" dirty="0">
                  <a:solidFill>
                    <a:srgbClr val="000000"/>
                  </a:solidFill>
                  <a:latin typeface="Arial" charset="0"/>
                </a:endParaRPr>
              </a:p>
            </p:txBody>
          </p:sp>
          <p:sp>
            <p:nvSpPr>
              <p:cNvPr id="42" name="Oval 41"/>
              <p:cNvSpPr/>
              <p:nvPr/>
            </p:nvSpPr>
            <p:spPr bwMode="auto">
              <a:xfrm>
                <a:off x="5934075" y="5842001"/>
                <a:ext cx="247650" cy="214313"/>
              </a:xfrm>
              <a:prstGeom prst="ellipse">
                <a:avLst/>
              </a:prstGeom>
              <a:solidFill>
                <a:srgbClr val="FFFFFF"/>
              </a:solidFill>
              <a:ln w="22225" cap="flat" cmpd="sng" algn="ctr">
                <a:noFill/>
                <a:prstDash val="solid"/>
                <a:round/>
                <a:headEnd type="triangle" w="sm" len="lg"/>
                <a:tailEnd type="none" w="med" len="med"/>
              </a:ln>
              <a:effectLst/>
            </p:spPr>
            <p:txBody>
              <a:bodyPr wrap="none">
                <a:spAutoFit/>
              </a:bodyPr>
              <a:lstStyle/>
              <a:p>
                <a:pPr>
                  <a:defRPr/>
                </a:pPr>
                <a:endParaRPr lang="en-US">
                  <a:effectLst>
                    <a:outerShdw blurRad="38100" dist="38100" dir="2700000" algn="tl">
                      <a:srgbClr val="000000">
                        <a:alpha val="43137"/>
                      </a:srgbClr>
                    </a:outerShdw>
                  </a:effectLst>
                </a:endParaRPr>
              </a:p>
            </p:txBody>
          </p:sp>
          <p:sp>
            <p:nvSpPr>
              <p:cNvPr id="43" name="Rectangle 42"/>
              <p:cNvSpPr/>
              <p:nvPr/>
            </p:nvSpPr>
            <p:spPr bwMode="auto">
              <a:xfrm>
                <a:off x="8012113" y="4691063"/>
                <a:ext cx="260350" cy="1263650"/>
              </a:xfrm>
              <a:prstGeom prst="rect">
                <a:avLst/>
              </a:prstGeom>
              <a:solidFill>
                <a:srgbClr val="00FF00">
                  <a:alpha val="24706"/>
                </a:srgbClr>
              </a:solidFill>
              <a:ln w="9525" cap="flat" cmpd="sng" algn="ctr">
                <a:solidFill>
                  <a:srgbClr val="000000"/>
                </a:solidFill>
                <a:prstDash val="dash"/>
                <a:round/>
                <a:headEnd type="triangle" w="sm" len="lg"/>
                <a:tailEnd type="none" w="med" len="med"/>
              </a:ln>
              <a:effectLst/>
            </p:spPr>
            <p:txBody>
              <a:bodyPr wrap="none">
                <a:spAutoFit/>
              </a:bodyPr>
              <a:lstStyle/>
              <a:p>
                <a:pPr>
                  <a:defRPr/>
                </a:pPr>
                <a:endParaRPr lang="en-US">
                  <a:effectLst>
                    <a:outerShdw blurRad="38100" dist="38100" dir="2700000" algn="tl">
                      <a:srgbClr val="000000">
                        <a:alpha val="43137"/>
                      </a:srgbClr>
                    </a:outerShdw>
                  </a:effectLst>
                </a:endParaRPr>
              </a:p>
            </p:txBody>
          </p:sp>
          <p:sp>
            <p:nvSpPr>
              <p:cNvPr id="44" name="TextBox 631"/>
              <p:cNvSpPr txBox="1">
                <a:spLocks noChangeArrowheads="1"/>
              </p:cNvSpPr>
              <p:nvPr/>
            </p:nvSpPr>
            <p:spPr bwMode="auto">
              <a:xfrm>
                <a:off x="7412967" y="4168814"/>
                <a:ext cx="998963" cy="230903"/>
              </a:xfrm>
              <a:prstGeom prst="rect">
                <a:avLst/>
              </a:prstGeom>
              <a:noFill/>
              <a:ln w="9525">
                <a:noFill/>
                <a:miter lim="800000"/>
                <a:headEnd/>
                <a:tailEnd/>
              </a:ln>
            </p:spPr>
            <p:txBody>
              <a:bodyPr wrap="none">
                <a:spAutoFit/>
              </a:bodyPr>
              <a:lstStyle/>
              <a:p>
                <a:r>
                  <a:rPr lang="en-US" sz="900" i="1">
                    <a:solidFill>
                      <a:srgbClr val="969696"/>
                    </a:solidFill>
                    <a:latin typeface="Arial" charset="0"/>
                  </a:rPr>
                  <a:t>no fluorescence</a:t>
                </a:r>
              </a:p>
            </p:txBody>
          </p:sp>
          <p:cxnSp>
            <p:nvCxnSpPr>
              <p:cNvPr id="45" name="Straight Arrow Connector 632"/>
              <p:cNvCxnSpPr>
                <a:cxnSpLocks noChangeShapeType="1"/>
              </p:cNvCxnSpPr>
              <p:nvPr/>
            </p:nvCxnSpPr>
            <p:spPr bwMode="auto">
              <a:xfrm rot="16200000" flipH="1">
                <a:off x="7927594" y="4427122"/>
                <a:ext cx="298768" cy="174166"/>
              </a:xfrm>
              <a:prstGeom prst="straightConnector1">
                <a:avLst/>
              </a:prstGeom>
              <a:noFill/>
              <a:ln w="9525" algn="ctr">
                <a:solidFill>
                  <a:srgbClr val="C0C0C0"/>
                </a:solidFill>
                <a:round/>
                <a:headEnd/>
                <a:tailEnd type="triangle" w="sm" len="lg"/>
              </a:ln>
            </p:spPr>
          </p:cxnSp>
        </p:grpSp>
        <p:sp>
          <p:nvSpPr>
            <p:cNvPr id="60" name="Text Box 1151"/>
            <p:cNvSpPr txBox="1">
              <a:spLocks noChangeArrowheads="1"/>
            </p:cNvSpPr>
            <p:nvPr/>
          </p:nvSpPr>
          <p:spPr bwMode="auto">
            <a:xfrm>
              <a:off x="1747735" y="6549356"/>
              <a:ext cx="1100238" cy="240066"/>
            </a:xfrm>
            <a:prstGeom prst="rect">
              <a:avLst/>
            </a:prstGeom>
            <a:solidFill>
              <a:srgbClr val="FFFFCC"/>
            </a:solidFill>
            <a:ln w="9525" algn="ctr">
              <a:solidFill>
                <a:srgbClr val="C0C0C0"/>
              </a:solidFill>
              <a:miter lim="800000"/>
              <a:headEnd/>
              <a:tailEnd/>
            </a:ln>
          </p:spPr>
          <p:txBody>
            <a:bodyPr wrap="none" tIns="27432" bIns="27432">
              <a:spAutoFit/>
            </a:bodyPr>
            <a:lstStyle/>
            <a:p>
              <a:r>
                <a:rPr lang="en-US" sz="1200" dirty="0" smtClean="0">
                  <a:solidFill>
                    <a:srgbClr val="000000"/>
                  </a:solidFill>
                  <a:latin typeface="Arial Narrow" pitchFamily="34" charset="0"/>
                </a:rPr>
                <a:t>wavelength nm)</a:t>
              </a:r>
              <a:endParaRPr lang="en-US" sz="1200" dirty="0">
                <a:solidFill>
                  <a:srgbClr val="000000"/>
                </a:solidFill>
                <a:latin typeface="Arial Narrow" pitchFamily="34" charset="0"/>
              </a:endParaRPr>
            </a:p>
          </p:txBody>
        </p:sp>
        <p:sp>
          <p:nvSpPr>
            <p:cNvPr id="61" name="Text Box 1151"/>
            <p:cNvSpPr txBox="1">
              <a:spLocks noChangeArrowheads="1"/>
            </p:cNvSpPr>
            <p:nvPr/>
          </p:nvSpPr>
          <p:spPr bwMode="auto">
            <a:xfrm rot="16200000">
              <a:off x="-46215" y="5117655"/>
              <a:ext cx="1026243" cy="240066"/>
            </a:xfrm>
            <a:prstGeom prst="rect">
              <a:avLst/>
            </a:prstGeom>
            <a:solidFill>
              <a:srgbClr val="FFFFCC"/>
            </a:solidFill>
            <a:ln w="9525" algn="ctr">
              <a:solidFill>
                <a:srgbClr val="C0C0C0"/>
              </a:solidFill>
              <a:miter lim="800000"/>
              <a:headEnd/>
              <a:tailEnd/>
            </a:ln>
          </p:spPr>
          <p:txBody>
            <a:bodyPr wrap="none" tIns="27432" bIns="27432">
              <a:spAutoFit/>
            </a:bodyPr>
            <a:lstStyle/>
            <a:p>
              <a:r>
                <a:rPr lang="en-US" sz="1200" dirty="0" smtClean="0">
                  <a:solidFill>
                    <a:srgbClr val="000000"/>
                  </a:solidFill>
                  <a:latin typeface="Arial Narrow" pitchFamily="34" charset="0"/>
                </a:rPr>
                <a:t>irradiance ratio</a:t>
              </a:r>
              <a:endParaRPr lang="en-US" sz="1200" dirty="0">
                <a:solidFill>
                  <a:srgbClr val="000000"/>
                </a:solidFill>
                <a:latin typeface="Arial Narrow" pitchFamily="34" charset="0"/>
              </a:endParaRPr>
            </a:p>
          </p:txBody>
        </p:sp>
      </p:grpSp>
      <p:grpSp>
        <p:nvGrpSpPr>
          <p:cNvPr id="6" name="Group 62"/>
          <p:cNvGrpSpPr/>
          <p:nvPr/>
        </p:nvGrpSpPr>
        <p:grpSpPr>
          <a:xfrm>
            <a:off x="5652447" y="3799022"/>
            <a:ext cx="3371161" cy="2946355"/>
            <a:chOff x="3488790" y="2663888"/>
            <a:chExt cx="3371161" cy="2946355"/>
          </a:xfrm>
        </p:grpSpPr>
        <p:grpSp>
          <p:nvGrpSpPr>
            <p:cNvPr id="7" name="Group 413"/>
            <p:cNvGrpSpPr/>
            <p:nvPr/>
          </p:nvGrpSpPr>
          <p:grpSpPr>
            <a:xfrm>
              <a:off x="3488790" y="2663888"/>
              <a:ext cx="3371161" cy="2946355"/>
              <a:chOff x="3488790" y="2663888"/>
              <a:chExt cx="3371161" cy="2946355"/>
            </a:xfrm>
          </p:grpSpPr>
          <p:sp>
            <p:nvSpPr>
              <p:cNvPr id="66" name="AutoShape 171"/>
              <p:cNvSpPr>
                <a:spLocks noChangeArrowheads="1"/>
              </p:cNvSpPr>
              <p:nvPr/>
            </p:nvSpPr>
            <p:spPr bwMode="auto">
              <a:xfrm>
                <a:off x="5963615" y="3996284"/>
                <a:ext cx="117423" cy="120513"/>
              </a:xfrm>
              <a:prstGeom prst="star8">
                <a:avLst>
                  <a:gd name="adj" fmla="val 38250"/>
                </a:avLst>
              </a:prstGeom>
              <a:solidFill>
                <a:srgbClr val="FFFF00"/>
              </a:solidFill>
              <a:ln w="9525">
                <a:solidFill>
                  <a:srgbClr val="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7" name="Freeform 172"/>
              <p:cNvSpPr>
                <a:spLocks/>
              </p:cNvSpPr>
              <p:nvPr/>
            </p:nvSpPr>
            <p:spPr bwMode="auto">
              <a:xfrm>
                <a:off x="5321888" y="3149894"/>
                <a:ext cx="685420" cy="1388697"/>
              </a:xfrm>
              <a:custGeom>
                <a:avLst/>
                <a:gdLst>
                  <a:gd name="T0" fmla="*/ 483 w 502"/>
                  <a:gd name="T1" fmla="*/ 991 h 991"/>
                  <a:gd name="T2" fmla="*/ 450 w 502"/>
                  <a:gd name="T3" fmla="*/ 988 h 991"/>
                  <a:gd name="T4" fmla="*/ 415 w 502"/>
                  <a:gd name="T5" fmla="*/ 983 h 991"/>
                  <a:gd name="T6" fmla="*/ 379 w 502"/>
                  <a:gd name="T7" fmla="*/ 977 h 991"/>
                  <a:gd name="T8" fmla="*/ 346 w 502"/>
                  <a:gd name="T9" fmla="*/ 967 h 991"/>
                  <a:gd name="T10" fmla="*/ 314 w 502"/>
                  <a:gd name="T11" fmla="*/ 956 h 991"/>
                  <a:gd name="T12" fmla="*/ 281 w 502"/>
                  <a:gd name="T13" fmla="*/ 942 h 991"/>
                  <a:gd name="T14" fmla="*/ 251 w 502"/>
                  <a:gd name="T15" fmla="*/ 926 h 991"/>
                  <a:gd name="T16" fmla="*/ 221 w 502"/>
                  <a:gd name="T17" fmla="*/ 907 h 991"/>
                  <a:gd name="T18" fmla="*/ 194 w 502"/>
                  <a:gd name="T19" fmla="*/ 888 h 991"/>
                  <a:gd name="T20" fmla="*/ 167 w 502"/>
                  <a:gd name="T21" fmla="*/ 866 h 991"/>
                  <a:gd name="T22" fmla="*/ 142 w 502"/>
                  <a:gd name="T23" fmla="*/ 841 h 991"/>
                  <a:gd name="T24" fmla="*/ 118 w 502"/>
                  <a:gd name="T25" fmla="*/ 814 h 991"/>
                  <a:gd name="T26" fmla="*/ 96 w 502"/>
                  <a:gd name="T27" fmla="*/ 787 h 991"/>
                  <a:gd name="T28" fmla="*/ 77 w 502"/>
                  <a:gd name="T29" fmla="*/ 760 h 991"/>
                  <a:gd name="T30" fmla="*/ 60 w 502"/>
                  <a:gd name="T31" fmla="*/ 730 h 991"/>
                  <a:gd name="T32" fmla="*/ 44 w 502"/>
                  <a:gd name="T33" fmla="*/ 697 h 991"/>
                  <a:gd name="T34" fmla="*/ 33 w 502"/>
                  <a:gd name="T35" fmla="*/ 664 h 991"/>
                  <a:gd name="T36" fmla="*/ 22 w 502"/>
                  <a:gd name="T37" fmla="*/ 632 h 991"/>
                  <a:gd name="T38" fmla="*/ 11 w 502"/>
                  <a:gd name="T39" fmla="*/ 599 h 991"/>
                  <a:gd name="T40" fmla="*/ 6 w 502"/>
                  <a:gd name="T41" fmla="*/ 563 h 991"/>
                  <a:gd name="T42" fmla="*/ 3 w 502"/>
                  <a:gd name="T43" fmla="*/ 531 h 991"/>
                  <a:gd name="T44" fmla="*/ 0 w 502"/>
                  <a:gd name="T45" fmla="*/ 495 h 991"/>
                  <a:gd name="T46" fmla="*/ 3 w 502"/>
                  <a:gd name="T47" fmla="*/ 460 h 991"/>
                  <a:gd name="T48" fmla="*/ 6 w 502"/>
                  <a:gd name="T49" fmla="*/ 427 h 991"/>
                  <a:gd name="T50" fmla="*/ 11 w 502"/>
                  <a:gd name="T51" fmla="*/ 392 h 991"/>
                  <a:gd name="T52" fmla="*/ 20 w 502"/>
                  <a:gd name="T53" fmla="*/ 359 h 991"/>
                  <a:gd name="T54" fmla="*/ 30 w 502"/>
                  <a:gd name="T55" fmla="*/ 326 h 991"/>
                  <a:gd name="T56" fmla="*/ 44 w 502"/>
                  <a:gd name="T57" fmla="*/ 294 h 991"/>
                  <a:gd name="T58" fmla="*/ 60 w 502"/>
                  <a:gd name="T59" fmla="*/ 264 h 991"/>
                  <a:gd name="T60" fmla="*/ 77 w 502"/>
                  <a:gd name="T61" fmla="*/ 231 h 991"/>
                  <a:gd name="T62" fmla="*/ 96 w 502"/>
                  <a:gd name="T63" fmla="*/ 204 h 991"/>
                  <a:gd name="T64" fmla="*/ 118 w 502"/>
                  <a:gd name="T65" fmla="*/ 177 h 991"/>
                  <a:gd name="T66" fmla="*/ 142 w 502"/>
                  <a:gd name="T67" fmla="*/ 149 h 991"/>
                  <a:gd name="T68" fmla="*/ 167 w 502"/>
                  <a:gd name="T69" fmla="*/ 128 h 991"/>
                  <a:gd name="T70" fmla="*/ 194 w 502"/>
                  <a:gd name="T71" fmla="*/ 103 h 991"/>
                  <a:gd name="T72" fmla="*/ 221 w 502"/>
                  <a:gd name="T73" fmla="*/ 84 h 991"/>
                  <a:gd name="T74" fmla="*/ 251 w 502"/>
                  <a:gd name="T75" fmla="*/ 65 h 991"/>
                  <a:gd name="T76" fmla="*/ 281 w 502"/>
                  <a:gd name="T77" fmla="*/ 49 h 991"/>
                  <a:gd name="T78" fmla="*/ 314 w 502"/>
                  <a:gd name="T79" fmla="*/ 35 h 991"/>
                  <a:gd name="T80" fmla="*/ 346 w 502"/>
                  <a:gd name="T81" fmla="*/ 24 h 991"/>
                  <a:gd name="T82" fmla="*/ 379 w 502"/>
                  <a:gd name="T83" fmla="*/ 13 h 991"/>
                  <a:gd name="T84" fmla="*/ 415 w 502"/>
                  <a:gd name="T85" fmla="*/ 8 h 991"/>
                  <a:gd name="T86" fmla="*/ 450 w 502"/>
                  <a:gd name="T87" fmla="*/ 2 h 991"/>
                  <a:gd name="T88" fmla="*/ 483 w 502"/>
                  <a:gd name="T89" fmla="*/ 0 h 991"/>
                  <a:gd name="T90" fmla="*/ 502 w 502"/>
                  <a:gd name="T91" fmla="*/ 991 h 99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02"/>
                  <a:gd name="T139" fmla="*/ 0 h 991"/>
                  <a:gd name="T140" fmla="*/ 502 w 502"/>
                  <a:gd name="T141" fmla="*/ 991 h 99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02" h="991">
                    <a:moveTo>
                      <a:pt x="502" y="991"/>
                    </a:moveTo>
                    <a:lnTo>
                      <a:pt x="483" y="991"/>
                    </a:lnTo>
                    <a:lnTo>
                      <a:pt x="466" y="991"/>
                    </a:lnTo>
                    <a:lnTo>
                      <a:pt x="450" y="988"/>
                    </a:lnTo>
                    <a:lnTo>
                      <a:pt x="431" y="986"/>
                    </a:lnTo>
                    <a:lnTo>
                      <a:pt x="415" y="983"/>
                    </a:lnTo>
                    <a:lnTo>
                      <a:pt x="398" y="980"/>
                    </a:lnTo>
                    <a:lnTo>
                      <a:pt x="379" y="977"/>
                    </a:lnTo>
                    <a:lnTo>
                      <a:pt x="363" y="972"/>
                    </a:lnTo>
                    <a:lnTo>
                      <a:pt x="346" y="967"/>
                    </a:lnTo>
                    <a:lnTo>
                      <a:pt x="330" y="961"/>
                    </a:lnTo>
                    <a:lnTo>
                      <a:pt x="314" y="956"/>
                    </a:lnTo>
                    <a:lnTo>
                      <a:pt x="297" y="948"/>
                    </a:lnTo>
                    <a:lnTo>
                      <a:pt x="281" y="942"/>
                    </a:lnTo>
                    <a:lnTo>
                      <a:pt x="267" y="934"/>
                    </a:lnTo>
                    <a:lnTo>
                      <a:pt x="251" y="926"/>
                    </a:lnTo>
                    <a:lnTo>
                      <a:pt x="237" y="918"/>
                    </a:lnTo>
                    <a:lnTo>
                      <a:pt x="221" y="907"/>
                    </a:lnTo>
                    <a:lnTo>
                      <a:pt x="208" y="896"/>
                    </a:lnTo>
                    <a:lnTo>
                      <a:pt x="194" y="888"/>
                    </a:lnTo>
                    <a:lnTo>
                      <a:pt x="180" y="874"/>
                    </a:lnTo>
                    <a:lnTo>
                      <a:pt x="167" y="866"/>
                    </a:lnTo>
                    <a:lnTo>
                      <a:pt x="153" y="852"/>
                    </a:lnTo>
                    <a:lnTo>
                      <a:pt x="142" y="841"/>
                    </a:lnTo>
                    <a:lnTo>
                      <a:pt x="131" y="828"/>
                    </a:lnTo>
                    <a:lnTo>
                      <a:pt x="118" y="814"/>
                    </a:lnTo>
                    <a:lnTo>
                      <a:pt x="107" y="800"/>
                    </a:lnTo>
                    <a:lnTo>
                      <a:pt x="96" y="787"/>
                    </a:lnTo>
                    <a:lnTo>
                      <a:pt x="88" y="773"/>
                    </a:lnTo>
                    <a:lnTo>
                      <a:pt x="77" y="760"/>
                    </a:lnTo>
                    <a:lnTo>
                      <a:pt x="69" y="743"/>
                    </a:lnTo>
                    <a:lnTo>
                      <a:pt x="60" y="730"/>
                    </a:lnTo>
                    <a:lnTo>
                      <a:pt x="52" y="713"/>
                    </a:lnTo>
                    <a:lnTo>
                      <a:pt x="44" y="697"/>
                    </a:lnTo>
                    <a:lnTo>
                      <a:pt x="39" y="681"/>
                    </a:lnTo>
                    <a:lnTo>
                      <a:pt x="33" y="664"/>
                    </a:lnTo>
                    <a:lnTo>
                      <a:pt x="25" y="648"/>
                    </a:lnTo>
                    <a:lnTo>
                      <a:pt x="22" y="632"/>
                    </a:lnTo>
                    <a:lnTo>
                      <a:pt x="17" y="615"/>
                    </a:lnTo>
                    <a:lnTo>
                      <a:pt x="11" y="599"/>
                    </a:lnTo>
                    <a:lnTo>
                      <a:pt x="9" y="582"/>
                    </a:lnTo>
                    <a:lnTo>
                      <a:pt x="6" y="563"/>
                    </a:lnTo>
                    <a:lnTo>
                      <a:pt x="3" y="547"/>
                    </a:lnTo>
                    <a:lnTo>
                      <a:pt x="3" y="531"/>
                    </a:lnTo>
                    <a:lnTo>
                      <a:pt x="3" y="512"/>
                    </a:lnTo>
                    <a:lnTo>
                      <a:pt x="0" y="495"/>
                    </a:lnTo>
                    <a:lnTo>
                      <a:pt x="3" y="479"/>
                    </a:lnTo>
                    <a:lnTo>
                      <a:pt x="3" y="460"/>
                    </a:lnTo>
                    <a:lnTo>
                      <a:pt x="3" y="444"/>
                    </a:lnTo>
                    <a:lnTo>
                      <a:pt x="6" y="427"/>
                    </a:lnTo>
                    <a:lnTo>
                      <a:pt x="9" y="408"/>
                    </a:lnTo>
                    <a:lnTo>
                      <a:pt x="11" y="392"/>
                    </a:lnTo>
                    <a:lnTo>
                      <a:pt x="17" y="375"/>
                    </a:lnTo>
                    <a:lnTo>
                      <a:pt x="20" y="359"/>
                    </a:lnTo>
                    <a:lnTo>
                      <a:pt x="25" y="343"/>
                    </a:lnTo>
                    <a:lnTo>
                      <a:pt x="30" y="326"/>
                    </a:lnTo>
                    <a:lnTo>
                      <a:pt x="39" y="310"/>
                    </a:lnTo>
                    <a:lnTo>
                      <a:pt x="44" y="294"/>
                    </a:lnTo>
                    <a:lnTo>
                      <a:pt x="52" y="277"/>
                    </a:lnTo>
                    <a:lnTo>
                      <a:pt x="60" y="264"/>
                    </a:lnTo>
                    <a:lnTo>
                      <a:pt x="69" y="247"/>
                    </a:lnTo>
                    <a:lnTo>
                      <a:pt x="77" y="231"/>
                    </a:lnTo>
                    <a:lnTo>
                      <a:pt x="88" y="217"/>
                    </a:lnTo>
                    <a:lnTo>
                      <a:pt x="96" y="204"/>
                    </a:lnTo>
                    <a:lnTo>
                      <a:pt x="107" y="190"/>
                    </a:lnTo>
                    <a:lnTo>
                      <a:pt x="118" y="177"/>
                    </a:lnTo>
                    <a:lnTo>
                      <a:pt x="131" y="163"/>
                    </a:lnTo>
                    <a:lnTo>
                      <a:pt x="142" y="149"/>
                    </a:lnTo>
                    <a:lnTo>
                      <a:pt x="153" y="138"/>
                    </a:lnTo>
                    <a:lnTo>
                      <a:pt x="167" y="128"/>
                    </a:lnTo>
                    <a:lnTo>
                      <a:pt x="180" y="114"/>
                    </a:lnTo>
                    <a:lnTo>
                      <a:pt x="194" y="103"/>
                    </a:lnTo>
                    <a:lnTo>
                      <a:pt x="208" y="95"/>
                    </a:lnTo>
                    <a:lnTo>
                      <a:pt x="221" y="84"/>
                    </a:lnTo>
                    <a:lnTo>
                      <a:pt x="237" y="73"/>
                    </a:lnTo>
                    <a:lnTo>
                      <a:pt x="251" y="65"/>
                    </a:lnTo>
                    <a:lnTo>
                      <a:pt x="267" y="57"/>
                    </a:lnTo>
                    <a:lnTo>
                      <a:pt x="281" y="49"/>
                    </a:lnTo>
                    <a:lnTo>
                      <a:pt x="297" y="43"/>
                    </a:lnTo>
                    <a:lnTo>
                      <a:pt x="314" y="35"/>
                    </a:lnTo>
                    <a:lnTo>
                      <a:pt x="330" y="29"/>
                    </a:lnTo>
                    <a:lnTo>
                      <a:pt x="346" y="24"/>
                    </a:lnTo>
                    <a:lnTo>
                      <a:pt x="363" y="19"/>
                    </a:lnTo>
                    <a:lnTo>
                      <a:pt x="379" y="13"/>
                    </a:lnTo>
                    <a:lnTo>
                      <a:pt x="398" y="10"/>
                    </a:lnTo>
                    <a:lnTo>
                      <a:pt x="415" y="8"/>
                    </a:lnTo>
                    <a:lnTo>
                      <a:pt x="431" y="5"/>
                    </a:lnTo>
                    <a:lnTo>
                      <a:pt x="450" y="2"/>
                    </a:lnTo>
                    <a:lnTo>
                      <a:pt x="466" y="0"/>
                    </a:lnTo>
                    <a:lnTo>
                      <a:pt x="483" y="0"/>
                    </a:lnTo>
                    <a:lnTo>
                      <a:pt x="502" y="0"/>
                    </a:lnTo>
                    <a:lnTo>
                      <a:pt x="502" y="991"/>
                    </a:lnTo>
                    <a:close/>
                  </a:path>
                </a:pathLst>
              </a:custGeom>
              <a:solidFill>
                <a:srgbClr val="1389FF"/>
              </a:solidFill>
              <a:ln w="0">
                <a:solidFill>
                  <a:srgbClr val="1389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8" name="Freeform 173"/>
              <p:cNvSpPr>
                <a:spLocks/>
              </p:cNvSpPr>
              <p:nvPr/>
            </p:nvSpPr>
            <p:spPr bwMode="auto">
              <a:xfrm>
                <a:off x="5321888" y="3149894"/>
                <a:ext cx="685420" cy="1300415"/>
              </a:xfrm>
              <a:custGeom>
                <a:avLst/>
                <a:gdLst>
                  <a:gd name="T0" fmla="*/ 237 w 502"/>
                  <a:gd name="T1" fmla="*/ 918 h 928"/>
                  <a:gd name="T2" fmla="*/ 194 w 502"/>
                  <a:gd name="T3" fmla="*/ 888 h 928"/>
                  <a:gd name="T4" fmla="*/ 153 w 502"/>
                  <a:gd name="T5" fmla="*/ 852 h 928"/>
                  <a:gd name="T6" fmla="*/ 118 w 502"/>
                  <a:gd name="T7" fmla="*/ 814 h 928"/>
                  <a:gd name="T8" fmla="*/ 88 w 502"/>
                  <a:gd name="T9" fmla="*/ 773 h 928"/>
                  <a:gd name="T10" fmla="*/ 60 w 502"/>
                  <a:gd name="T11" fmla="*/ 730 h 928"/>
                  <a:gd name="T12" fmla="*/ 39 w 502"/>
                  <a:gd name="T13" fmla="*/ 681 h 928"/>
                  <a:gd name="T14" fmla="*/ 22 w 502"/>
                  <a:gd name="T15" fmla="*/ 632 h 928"/>
                  <a:gd name="T16" fmla="*/ 9 w 502"/>
                  <a:gd name="T17" fmla="*/ 582 h 928"/>
                  <a:gd name="T18" fmla="*/ 3 w 502"/>
                  <a:gd name="T19" fmla="*/ 531 h 928"/>
                  <a:gd name="T20" fmla="*/ 3 w 502"/>
                  <a:gd name="T21" fmla="*/ 479 h 928"/>
                  <a:gd name="T22" fmla="*/ 6 w 502"/>
                  <a:gd name="T23" fmla="*/ 427 h 928"/>
                  <a:gd name="T24" fmla="*/ 17 w 502"/>
                  <a:gd name="T25" fmla="*/ 375 h 928"/>
                  <a:gd name="T26" fmla="*/ 30 w 502"/>
                  <a:gd name="T27" fmla="*/ 326 h 928"/>
                  <a:gd name="T28" fmla="*/ 52 w 502"/>
                  <a:gd name="T29" fmla="*/ 277 h 928"/>
                  <a:gd name="T30" fmla="*/ 77 w 502"/>
                  <a:gd name="T31" fmla="*/ 231 h 928"/>
                  <a:gd name="T32" fmla="*/ 107 w 502"/>
                  <a:gd name="T33" fmla="*/ 190 h 928"/>
                  <a:gd name="T34" fmla="*/ 142 w 502"/>
                  <a:gd name="T35" fmla="*/ 149 h 928"/>
                  <a:gd name="T36" fmla="*/ 180 w 502"/>
                  <a:gd name="T37" fmla="*/ 114 h 928"/>
                  <a:gd name="T38" fmla="*/ 221 w 502"/>
                  <a:gd name="T39" fmla="*/ 84 h 928"/>
                  <a:gd name="T40" fmla="*/ 267 w 502"/>
                  <a:gd name="T41" fmla="*/ 57 h 928"/>
                  <a:gd name="T42" fmla="*/ 314 w 502"/>
                  <a:gd name="T43" fmla="*/ 35 h 928"/>
                  <a:gd name="T44" fmla="*/ 363 w 502"/>
                  <a:gd name="T45" fmla="*/ 19 h 928"/>
                  <a:gd name="T46" fmla="*/ 415 w 502"/>
                  <a:gd name="T47" fmla="*/ 8 h 928"/>
                  <a:gd name="T48" fmla="*/ 466 w 502"/>
                  <a:gd name="T49" fmla="*/ 0 h 928"/>
                  <a:gd name="T50" fmla="*/ 502 w 502"/>
                  <a:gd name="T51" fmla="*/ 506 h 928"/>
                  <a:gd name="T52" fmla="*/ 499 w 502"/>
                  <a:gd name="T53" fmla="*/ 506 h 928"/>
                  <a:gd name="T54" fmla="*/ 499 w 502"/>
                  <a:gd name="T55" fmla="*/ 506 h 928"/>
                  <a:gd name="T56" fmla="*/ 496 w 502"/>
                  <a:gd name="T57" fmla="*/ 506 h 928"/>
                  <a:gd name="T58" fmla="*/ 496 w 502"/>
                  <a:gd name="T59" fmla="*/ 506 h 928"/>
                  <a:gd name="T60" fmla="*/ 494 w 502"/>
                  <a:gd name="T61" fmla="*/ 506 h 928"/>
                  <a:gd name="T62" fmla="*/ 494 w 502"/>
                  <a:gd name="T63" fmla="*/ 506 h 928"/>
                  <a:gd name="T64" fmla="*/ 491 w 502"/>
                  <a:gd name="T65" fmla="*/ 509 h 928"/>
                  <a:gd name="T66" fmla="*/ 488 w 502"/>
                  <a:gd name="T67" fmla="*/ 509 h 928"/>
                  <a:gd name="T68" fmla="*/ 483 w 502"/>
                  <a:gd name="T69" fmla="*/ 512 h 928"/>
                  <a:gd name="T70" fmla="*/ 472 w 502"/>
                  <a:gd name="T71" fmla="*/ 523 h 928"/>
                  <a:gd name="T72" fmla="*/ 455 w 502"/>
                  <a:gd name="T73" fmla="*/ 539 h 928"/>
                  <a:gd name="T74" fmla="*/ 447 w 502"/>
                  <a:gd name="T75" fmla="*/ 553 h 928"/>
                  <a:gd name="T76" fmla="*/ 439 w 502"/>
                  <a:gd name="T77" fmla="*/ 563 h 928"/>
                  <a:gd name="T78" fmla="*/ 434 w 502"/>
                  <a:gd name="T79" fmla="*/ 574 h 928"/>
                  <a:gd name="T80" fmla="*/ 425 w 502"/>
                  <a:gd name="T81" fmla="*/ 591 h 928"/>
                  <a:gd name="T82" fmla="*/ 420 w 502"/>
                  <a:gd name="T83" fmla="*/ 610 h 928"/>
                  <a:gd name="T84" fmla="*/ 415 w 502"/>
                  <a:gd name="T85" fmla="*/ 629 h 928"/>
                  <a:gd name="T86" fmla="*/ 409 w 502"/>
                  <a:gd name="T87" fmla="*/ 648 h 928"/>
                  <a:gd name="T88" fmla="*/ 406 w 502"/>
                  <a:gd name="T89" fmla="*/ 670 h 928"/>
                  <a:gd name="T90" fmla="*/ 404 w 502"/>
                  <a:gd name="T91" fmla="*/ 691 h 928"/>
                  <a:gd name="T92" fmla="*/ 398 w 502"/>
                  <a:gd name="T93" fmla="*/ 727 h 928"/>
                  <a:gd name="T94" fmla="*/ 395 w 502"/>
                  <a:gd name="T95" fmla="*/ 743 h 928"/>
                  <a:gd name="T96" fmla="*/ 393 w 502"/>
                  <a:gd name="T97" fmla="*/ 765 h 928"/>
                  <a:gd name="T98" fmla="*/ 390 w 502"/>
                  <a:gd name="T99" fmla="*/ 784 h 928"/>
                  <a:gd name="T100" fmla="*/ 382 w 502"/>
                  <a:gd name="T101" fmla="*/ 811 h 928"/>
                  <a:gd name="T102" fmla="*/ 371 w 502"/>
                  <a:gd name="T103" fmla="*/ 847 h 928"/>
                  <a:gd name="T104" fmla="*/ 363 w 502"/>
                  <a:gd name="T105" fmla="*/ 869 h 928"/>
                  <a:gd name="T106" fmla="*/ 346 w 502"/>
                  <a:gd name="T107" fmla="*/ 888 h 928"/>
                  <a:gd name="T108" fmla="*/ 319 w 502"/>
                  <a:gd name="T109" fmla="*/ 909 h 928"/>
                  <a:gd name="T110" fmla="*/ 303 w 502"/>
                  <a:gd name="T111" fmla="*/ 918 h 928"/>
                  <a:gd name="T112" fmla="*/ 287 w 502"/>
                  <a:gd name="T113" fmla="*/ 920 h 92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02"/>
                  <a:gd name="T172" fmla="*/ 0 h 928"/>
                  <a:gd name="T173" fmla="*/ 502 w 502"/>
                  <a:gd name="T174" fmla="*/ 928 h 92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02" h="928">
                    <a:moveTo>
                      <a:pt x="257" y="928"/>
                    </a:moveTo>
                    <a:lnTo>
                      <a:pt x="251" y="926"/>
                    </a:lnTo>
                    <a:lnTo>
                      <a:pt x="237" y="918"/>
                    </a:lnTo>
                    <a:lnTo>
                      <a:pt x="221" y="907"/>
                    </a:lnTo>
                    <a:lnTo>
                      <a:pt x="208" y="896"/>
                    </a:lnTo>
                    <a:lnTo>
                      <a:pt x="194" y="888"/>
                    </a:lnTo>
                    <a:lnTo>
                      <a:pt x="180" y="874"/>
                    </a:lnTo>
                    <a:lnTo>
                      <a:pt x="167" y="866"/>
                    </a:lnTo>
                    <a:lnTo>
                      <a:pt x="153" y="852"/>
                    </a:lnTo>
                    <a:lnTo>
                      <a:pt x="142" y="841"/>
                    </a:lnTo>
                    <a:lnTo>
                      <a:pt x="131" y="828"/>
                    </a:lnTo>
                    <a:lnTo>
                      <a:pt x="118" y="814"/>
                    </a:lnTo>
                    <a:lnTo>
                      <a:pt x="107" y="800"/>
                    </a:lnTo>
                    <a:lnTo>
                      <a:pt x="96" y="787"/>
                    </a:lnTo>
                    <a:lnTo>
                      <a:pt x="88" y="773"/>
                    </a:lnTo>
                    <a:lnTo>
                      <a:pt x="77" y="760"/>
                    </a:lnTo>
                    <a:lnTo>
                      <a:pt x="69" y="743"/>
                    </a:lnTo>
                    <a:lnTo>
                      <a:pt x="60" y="730"/>
                    </a:lnTo>
                    <a:lnTo>
                      <a:pt x="52" y="713"/>
                    </a:lnTo>
                    <a:lnTo>
                      <a:pt x="44" y="697"/>
                    </a:lnTo>
                    <a:lnTo>
                      <a:pt x="39" y="681"/>
                    </a:lnTo>
                    <a:lnTo>
                      <a:pt x="33" y="664"/>
                    </a:lnTo>
                    <a:lnTo>
                      <a:pt x="25" y="648"/>
                    </a:lnTo>
                    <a:lnTo>
                      <a:pt x="22" y="632"/>
                    </a:lnTo>
                    <a:lnTo>
                      <a:pt x="17" y="615"/>
                    </a:lnTo>
                    <a:lnTo>
                      <a:pt x="11" y="599"/>
                    </a:lnTo>
                    <a:lnTo>
                      <a:pt x="9" y="582"/>
                    </a:lnTo>
                    <a:lnTo>
                      <a:pt x="6" y="563"/>
                    </a:lnTo>
                    <a:lnTo>
                      <a:pt x="3" y="547"/>
                    </a:lnTo>
                    <a:lnTo>
                      <a:pt x="3" y="531"/>
                    </a:lnTo>
                    <a:lnTo>
                      <a:pt x="3" y="512"/>
                    </a:lnTo>
                    <a:lnTo>
                      <a:pt x="0" y="495"/>
                    </a:lnTo>
                    <a:lnTo>
                      <a:pt x="3" y="479"/>
                    </a:lnTo>
                    <a:lnTo>
                      <a:pt x="3" y="460"/>
                    </a:lnTo>
                    <a:lnTo>
                      <a:pt x="3" y="444"/>
                    </a:lnTo>
                    <a:lnTo>
                      <a:pt x="6" y="427"/>
                    </a:lnTo>
                    <a:lnTo>
                      <a:pt x="9" y="408"/>
                    </a:lnTo>
                    <a:lnTo>
                      <a:pt x="11" y="392"/>
                    </a:lnTo>
                    <a:lnTo>
                      <a:pt x="17" y="375"/>
                    </a:lnTo>
                    <a:lnTo>
                      <a:pt x="20" y="359"/>
                    </a:lnTo>
                    <a:lnTo>
                      <a:pt x="25" y="343"/>
                    </a:lnTo>
                    <a:lnTo>
                      <a:pt x="30" y="326"/>
                    </a:lnTo>
                    <a:lnTo>
                      <a:pt x="39" y="310"/>
                    </a:lnTo>
                    <a:lnTo>
                      <a:pt x="44" y="294"/>
                    </a:lnTo>
                    <a:lnTo>
                      <a:pt x="52" y="277"/>
                    </a:lnTo>
                    <a:lnTo>
                      <a:pt x="60" y="264"/>
                    </a:lnTo>
                    <a:lnTo>
                      <a:pt x="69" y="247"/>
                    </a:lnTo>
                    <a:lnTo>
                      <a:pt x="77" y="231"/>
                    </a:lnTo>
                    <a:lnTo>
                      <a:pt x="88" y="217"/>
                    </a:lnTo>
                    <a:lnTo>
                      <a:pt x="96" y="204"/>
                    </a:lnTo>
                    <a:lnTo>
                      <a:pt x="107" y="190"/>
                    </a:lnTo>
                    <a:lnTo>
                      <a:pt x="118" y="177"/>
                    </a:lnTo>
                    <a:lnTo>
                      <a:pt x="131" y="163"/>
                    </a:lnTo>
                    <a:lnTo>
                      <a:pt x="142" y="149"/>
                    </a:lnTo>
                    <a:lnTo>
                      <a:pt x="153" y="138"/>
                    </a:lnTo>
                    <a:lnTo>
                      <a:pt x="167" y="128"/>
                    </a:lnTo>
                    <a:lnTo>
                      <a:pt x="180" y="114"/>
                    </a:lnTo>
                    <a:lnTo>
                      <a:pt x="194" y="103"/>
                    </a:lnTo>
                    <a:lnTo>
                      <a:pt x="208" y="95"/>
                    </a:lnTo>
                    <a:lnTo>
                      <a:pt x="221" y="84"/>
                    </a:lnTo>
                    <a:lnTo>
                      <a:pt x="237" y="73"/>
                    </a:lnTo>
                    <a:lnTo>
                      <a:pt x="251" y="65"/>
                    </a:lnTo>
                    <a:lnTo>
                      <a:pt x="267" y="57"/>
                    </a:lnTo>
                    <a:lnTo>
                      <a:pt x="281" y="49"/>
                    </a:lnTo>
                    <a:lnTo>
                      <a:pt x="297" y="43"/>
                    </a:lnTo>
                    <a:lnTo>
                      <a:pt x="314" y="35"/>
                    </a:lnTo>
                    <a:lnTo>
                      <a:pt x="330" y="29"/>
                    </a:lnTo>
                    <a:lnTo>
                      <a:pt x="346" y="24"/>
                    </a:lnTo>
                    <a:lnTo>
                      <a:pt x="363" y="19"/>
                    </a:lnTo>
                    <a:lnTo>
                      <a:pt x="379" y="13"/>
                    </a:lnTo>
                    <a:lnTo>
                      <a:pt x="398" y="10"/>
                    </a:lnTo>
                    <a:lnTo>
                      <a:pt x="415" y="8"/>
                    </a:lnTo>
                    <a:lnTo>
                      <a:pt x="431" y="5"/>
                    </a:lnTo>
                    <a:lnTo>
                      <a:pt x="450" y="2"/>
                    </a:lnTo>
                    <a:lnTo>
                      <a:pt x="466" y="0"/>
                    </a:lnTo>
                    <a:lnTo>
                      <a:pt x="483" y="0"/>
                    </a:lnTo>
                    <a:lnTo>
                      <a:pt x="502" y="0"/>
                    </a:lnTo>
                    <a:lnTo>
                      <a:pt x="502" y="506"/>
                    </a:lnTo>
                    <a:lnTo>
                      <a:pt x="499" y="506"/>
                    </a:lnTo>
                    <a:lnTo>
                      <a:pt x="496" y="506"/>
                    </a:lnTo>
                    <a:lnTo>
                      <a:pt x="494" y="506"/>
                    </a:lnTo>
                    <a:lnTo>
                      <a:pt x="494" y="509"/>
                    </a:lnTo>
                    <a:lnTo>
                      <a:pt x="491" y="509"/>
                    </a:lnTo>
                    <a:lnTo>
                      <a:pt x="488" y="509"/>
                    </a:lnTo>
                    <a:lnTo>
                      <a:pt x="485" y="509"/>
                    </a:lnTo>
                    <a:lnTo>
                      <a:pt x="483" y="512"/>
                    </a:lnTo>
                    <a:lnTo>
                      <a:pt x="477" y="517"/>
                    </a:lnTo>
                    <a:lnTo>
                      <a:pt x="474" y="520"/>
                    </a:lnTo>
                    <a:lnTo>
                      <a:pt x="472" y="523"/>
                    </a:lnTo>
                    <a:lnTo>
                      <a:pt x="469" y="525"/>
                    </a:lnTo>
                    <a:lnTo>
                      <a:pt x="458" y="536"/>
                    </a:lnTo>
                    <a:lnTo>
                      <a:pt x="455" y="539"/>
                    </a:lnTo>
                    <a:lnTo>
                      <a:pt x="447" y="550"/>
                    </a:lnTo>
                    <a:lnTo>
                      <a:pt x="447" y="553"/>
                    </a:lnTo>
                    <a:lnTo>
                      <a:pt x="442" y="558"/>
                    </a:lnTo>
                    <a:lnTo>
                      <a:pt x="439" y="563"/>
                    </a:lnTo>
                    <a:lnTo>
                      <a:pt x="436" y="566"/>
                    </a:lnTo>
                    <a:lnTo>
                      <a:pt x="436" y="569"/>
                    </a:lnTo>
                    <a:lnTo>
                      <a:pt x="434" y="574"/>
                    </a:lnTo>
                    <a:lnTo>
                      <a:pt x="431" y="577"/>
                    </a:lnTo>
                    <a:lnTo>
                      <a:pt x="428" y="588"/>
                    </a:lnTo>
                    <a:lnTo>
                      <a:pt x="425" y="591"/>
                    </a:lnTo>
                    <a:lnTo>
                      <a:pt x="423" y="599"/>
                    </a:lnTo>
                    <a:lnTo>
                      <a:pt x="420" y="604"/>
                    </a:lnTo>
                    <a:lnTo>
                      <a:pt x="420" y="610"/>
                    </a:lnTo>
                    <a:lnTo>
                      <a:pt x="417" y="621"/>
                    </a:lnTo>
                    <a:lnTo>
                      <a:pt x="415" y="623"/>
                    </a:lnTo>
                    <a:lnTo>
                      <a:pt x="415" y="629"/>
                    </a:lnTo>
                    <a:lnTo>
                      <a:pt x="412" y="634"/>
                    </a:lnTo>
                    <a:lnTo>
                      <a:pt x="412" y="637"/>
                    </a:lnTo>
                    <a:lnTo>
                      <a:pt x="409" y="648"/>
                    </a:lnTo>
                    <a:lnTo>
                      <a:pt x="409" y="656"/>
                    </a:lnTo>
                    <a:lnTo>
                      <a:pt x="406" y="661"/>
                    </a:lnTo>
                    <a:lnTo>
                      <a:pt x="406" y="670"/>
                    </a:lnTo>
                    <a:lnTo>
                      <a:pt x="406" y="672"/>
                    </a:lnTo>
                    <a:lnTo>
                      <a:pt x="404" y="675"/>
                    </a:lnTo>
                    <a:lnTo>
                      <a:pt x="404" y="691"/>
                    </a:lnTo>
                    <a:lnTo>
                      <a:pt x="401" y="700"/>
                    </a:lnTo>
                    <a:lnTo>
                      <a:pt x="401" y="711"/>
                    </a:lnTo>
                    <a:lnTo>
                      <a:pt x="398" y="727"/>
                    </a:lnTo>
                    <a:lnTo>
                      <a:pt x="395" y="730"/>
                    </a:lnTo>
                    <a:lnTo>
                      <a:pt x="395" y="732"/>
                    </a:lnTo>
                    <a:lnTo>
                      <a:pt x="395" y="743"/>
                    </a:lnTo>
                    <a:lnTo>
                      <a:pt x="393" y="751"/>
                    </a:lnTo>
                    <a:lnTo>
                      <a:pt x="393" y="757"/>
                    </a:lnTo>
                    <a:lnTo>
                      <a:pt x="393" y="765"/>
                    </a:lnTo>
                    <a:lnTo>
                      <a:pt x="390" y="770"/>
                    </a:lnTo>
                    <a:lnTo>
                      <a:pt x="390" y="773"/>
                    </a:lnTo>
                    <a:lnTo>
                      <a:pt x="390" y="784"/>
                    </a:lnTo>
                    <a:lnTo>
                      <a:pt x="387" y="792"/>
                    </a:lnTo>
                    <a:lnTo>
                      <a:pt x="385" y="798"/>
                    </a:lnTo>
                    <a:lnTo>
                      <a:pt x="382" y="811"/>
                    </a:lnTo>
                    <a:lnTo>
                      <a:pt x="382" y="814"/>
                    </a:lnTo>
                    <a:lnTo>
                      <a:pt x="376" y="830"/>
                    </a:lnTo>
                    <a:lnTo>
                      <a:pt x="371" y="847"/>
                    </a:lnTo>
                    <a:lnTo>
                      <a:pt x="371" y="849"/>
                    </a:lnTo>
                    <a:lnTo>
                      <a:pt x="363" y="863"/>
                    </a:lnTo>
                    <a:lnTo>
                      <a:pt x="363" y="869"/>
                    </a:lnTo>
                    <a:lnTo>
                      <a:pt x="355" y="877"/>
                    </a:lnTo>
                    <a:lnTo>
                      <a:pt x="349" y="885"/>
                    </a:lnTo>
                    <a:lnTo>
                      <a:pt x="346" y="888"/>
                    </a:lnTo>
                    <a:lnTo>
                      <a:pt x="338" y="896"/>
                    </a:lnTo>
                    <a:lnTo>
                      <a:pt x="336" y="898"/>
                    </a:lnTo>
                    <a:lnTo>
                      <a:pt x="319" y="909"/>
                    </a:lnTo>
                    <a:lnTo>
                      <a:pt x="316" y="912"/>
                    </a:lnTo>
                    <a:lnTo>
                      <a:pt x="314" y="912"/>
                    </a:lnTo>
                    <a:lnTo>
                      <a:pt x="303" y="918"/>
                    </a:lnTo>
                    <a:lnTo>
                      <a:pt x="292" y="920"/>
                    </a:lnTo>
                    <a:lnTo>
                      <a:pt x="289" y="920"/>
                    </a:lnTo>
                    <a:lnTo>
                      <a:pt x="287" y="920"/>
                    </a:lnTo>
                    <a:lnTo>
                      <a:pt x="270" y="926"/>
                    </a:lnTo>
                    <a:lnTo>
                      <a:pt x="257" y="928"/>
                    </a:lnTo>
                    <a:close/>
                  </a:path>
                </a:pathLst>
              </a:custGeom>
              <a:solidFill>
                <a:srgbClr val="57ABFF"/>
              </a:solidFill>
              <a:ln w="0">
                <a:solidFill>
                  <a:srgbClr val="57AB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9" name="Freeform 174"/>
              <p:cNvSpPr>
                <a:spLocks/>
              </p:cNvSpPr>
              <p:nvPr/>
            </p:nvSpPr>
            <p:spPr bwMode="auto">
              <a:xfrm>
                <a:off x="5334176" y="3163907"/>
                <a:ext cx="673131" cy="1050982"/>
              </a:xfrm>
              <a:custGeom>
                <a:avLst/>
                <a:gdLst>
                  <a:gd name="T0" fmla="*/ 490 w 493"/>
                  <a:gd name="T1" fmla="*/ 472 h 750"/>
                  <a:gd name="T2" fmla="*/ 487 w 493"/>
                  <a:gd name="T3" fmla="*/ 472 h 750"/>
                  <a:gd name="T4" fmla="*/ 485 w 493"/>
                  <a:gd name="T5" fmla="*/ 472 h 750"/>
                  <a:gd name="T6" fmla="*/ 482 w 493"/>
                  <a:gd name="T7" fmla="*/ 472 h 750"/>
                  <a:gd name="T8" fmla="*/ 479 w 493"/>
                  <a:gd name="T9" fmla="*/ 472 h 750"/>
                  <a:gd name="T10" fmla="*/ 474 w 493"/>
                  <a:gd name="T11" fmla="*/ 472 h 750"/>
                  <a:gd name="T12" fmla="*/ 471 w 493"/>
                  <a:gd name="T13" fmla="*/ 472 h 750"/>
                  <a:gd name="T14" fmla="*/ 465 w 493"/>
                  <a:gd name="T15" fmla="*/ 472 h 750"/>
                  <a:gd name="T16" fmla="*/ 460 w 493"/>
                  <a:gd name="T17" fmla="*/ 474 h 750"/>
                  <a:gd name="T18" fmla="*/ 455 w 493"/>
                  <a:gd name="T19" fmla="*/ 474 h 750"/>
                  <a:gd name="T20" fmla="*/ 444 w 493"/>
                  <a:gd name="T21" fmla="*/ 477 h 750"/>
                  <a:gd name="T22" fmla="*/ 435 w 493"/>
                  <a:gd name="T23" fmla="*/ 480 h 750"/>
                  <a:gd name="T24" fmla="*/ 427 w 493"/>
                  <a:gd name="T25" fmla="*/ 483 h 750"/>
                  <a:gd name="T26" fmla="*/ 414 w 493"/>
                  <a:gd name="T27" fmla="*/ 488 h 750"/>
                  <a:gd name="T28" fmla="*/ 392 w 493"/>
                  <a:gd name="T29" fmla="*/ 499 h 750"/>
                  <a:gd name="T30" fmla="*/ 378 w 493"/>
                  <a:gd name="T31" fmla="*/ 510 h 750"/>
                  <a:gd name="T32" fmla="*/ 359 w 493"/>
                  <a:gd name="T33" fmla="*/ 523 h 750"/>
                  <a:gd name="T34" fmla="*/ 343 w 493"/>
                  <a:gd name="T35" fmla="*/ 540 h 750"/>
                  <a:gd name="T36" fmla="*/ 332 w 493"/>
                  <a:gd name="T37" fmla="*/ 551 h 750"/>
                  <a:gd name="T38" fmla="*/ 302 w 493"/>
                  <a:gd name="T39" fmla="*/ 586 h 750"/>
                  <a:gd name="T40" fmla="*/ 286 w 493"/>
                  <a:gd name="T41" fmla="*/ 608 h 750"/>
                  <a:gd name="T42" fmla="*/ 267 w 493"/>
                  <a:gd name="T43" fmla="*/ 638 h 750"/>
                  <a:gd name="T44" fmla="*/ 250 w 493"/>
                  <a:gd name="T45" fmla="*/ 662 h 750"/>
                  <a:gd name="T46" fmla="*/ 226 w 493"/>
                  <a:gd name="T47" fmla="*/ 695 h 750"/>
                  <a:gd name="T48" fmla="*/ 199 w 493"/>
                  <a:gd name="T49" fmla="*/ 728 h 750"/>
                  <a:gd name="T50" fmla="*/ 152 w 493"/>
                  <a:gd name="T51" fmla="*/ 750 h 750"/>
                  <a:gd name="T52" fmla="*/ 114 w 493"/>
                  <a:gd name="T53" fmla="*/ 739 h 750"/>
                  <a:gd name="T54" fmla="*/ 81 w 493"/>
                  <a:gd name="T55" fmla="*/ 711 h 750"/>
                  <a:gd name="T56" fmla="*/ 57 w 493"/>
                  <a:gd name="T57" fmla="*/ 679 h 750"/>
                  <a:gd name="T58" fmla="*/ 35 w 493"/>
                  <a:gd name="T59" fmla="*/ 635 h 750"/>
                  <a:gd name="T60" fmla="*/ 21 w 493"/>
                  <a:gd name="T61" fmla="*/ 602 h 750"/>
                  <a:gd name="T62" fmla="*/ 11 w 493"/>
                  <a:gd name="T63" fmla="*/ 562 h 750"/>
                  <a:gd name="T64" fmla="*/ 2 w 493"/>
                  <a:gd name="T65" fmla="*/ 521 h 750"/>
                  <a:gd name="T66" fmla="*/ 0 w 493"/>
                  <a:gd name="T67" fmla="*/ 474 h 750"/>
                  <a:gd name="T68" fmla="*/ 0 w 493"/>
                  <a:gd name="T69" fmla="*/ 434 h 750"/>
                  <a:gd name="T70" fmla="*/ 5 w 493"/>
                  <a:gd name="T71" fmla="*/ 395 h 750"/>
                  <a:gd name="T72" fmla="*/ 16 w 493"/>
                  <a:gd name="T73" fmla="*/ 349 h 750"/>
                  <a:gd name="T74" fmla="*/ 27 w 493"/>
                  <a:gd name="T75" fmla="*/ 314 h 750"/>
                  <a:gd name="T76" fmla="*/ 46 w 493"/>
                  <a:gd name="T77" fmla="*/ 270 h 750"/>
                  <a:gd name="T78" fmla="*/ 65 w 493"/>
                  <a:gd name="T79" fmla="*/ 237 h 750"/>
                  <a:gd name="T80" fmla="*/ 92 w 493"/>
                  <a:gd name="T81" fmla="*/ 197 h 750"/>
                  <a:gd name="T82" fmla="*/ 117 w 493"/>
                  <a:gd name="T83" fmla="*/ 167 h 750"/>
                  <a:gd name="T84" fmla="*/ 149 w 493"/>
                  <a:gd name="T85" fmla="*/ 134 h 750"/>
                  <a:gd name="T86" fmla="*/ 185 w 493"/>
                  <a:gd name="T87" fmla="*/ 104 h 750"/>
                  <a:gd name="T88" fmla="*/ 218 w 493"/>
                  <a:gd name="T89" fmla="*/ 79 h 750"/>
                  <a:gd name="T90" fmla="*/ 256 w 493"/>
                  <a:gd name="T91" fmla="*/ 60 h 750"/>
                  <a:gd name="T92" fmla="*/ 294 w 493"/>
                  <a:gd name="T93" fmla="*/ 41 h 750"/>
                  <a:gd name="T94" fmla="*/ 335 w 493"/>
                  <a:gd name="T95" fmla="*/ 25 h 750"/>
                  <a:gd name="T96" fmla="*/ 373 w 493"/>
                  <a:gd name="T97" fmla="*/ 14 h 750"/>
                  <a:gd name="T98" fmla="*/ 416 w 493"/>
                  <a:gd name="T99" fmla="*/ 6 h 750"/>
                  <a:gd name="T100" fmla="*/ 457 w 493"/>
                  <a:gd name="T101" fmla="*/ 3 h 750"/>
                  <a:gd name="T102" fmla="*/ 493 w 493"/>
                  <a:gd name="T103" fmla="*/ 472 h 7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93"/>
                  <a:gd name="T157" fmla="*/ 0 h 750"/>
                  <a:gd name="T158" fmla="*/ 493 w 493"/>
                  <a:gd name="T159" fmla="*/ 750 h 75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93" h="750">
                    <a:moveTo>
                      <a:pt x="493" y="472"/>
                    </a:moveTo>
                    <a:lnTo>
                      <a:pt x="493" y="472"/>
                    </a:lnTo>
                    <a:lnTo>
                      <a:pt x="490" y="472"/>
                    </a:lnTo>
                    <a:lnTo>
                      <a:pt x="487" y="472"/>
                    </a:lnTo>
                    <a:lnTo>
                      <a:pt x="485" y="472"/>
                    </a:lnTo>
                    <a:lnTo>
                      <a:pt x="482" y="472"/>
                    </a:lnTo>
                    <a:lnTo>
                      <a:pt x="479" y="472"/>
                    </a:lnTo>
                    <a:lnTo>
                      <a:pt x="476" y="472"/>
                    </a:lnTo>
                    <a:lnTo>
                      <a:pt x="474" y="472"/>
                    </a:lnTo>
                    <a:lnTo>
                      <a:pt x="471" y="472"/>
                    </a:lnTo>
                    <a:lnTo>
                      <a:pt x="468" y="472"/>
                    </a:lnTo>
                    <a:lnTo>
                      <a:pt x="465" y="472"/>
                    </a:lnTo>
                    <a:lnTo>
                      <a:pt x="463" y="472"/>
                    </a:lnTo>
                    <a:lnTo>
                      <a:pt x="460" y="474"/>
                    </a:lnTo>
                    <a:lnTo>
                      <a:pt x="457" y="474"/>
                    </a:lnTo>
                    <a:lnTo>
                      <a:pt x="455" y="474"/>
                    </a:lnTo>
                    <a:lnTo>
                      <a:pt x="452" y="474"/>
                    </a:lnTo>
                    <a:lnTo>
                      <a:pt x="449" y="474"/>
                    </a:lnTo>
                    <a:lnTo>
                      <a:pt x="446" y="474"/>
                    </a:lnTo>
                    <a:lnTo>
                      <a:pt x="444" y="477"/>
                    </a:lnTo>
                    <a:lnTo>
                      <a:pt x="441" y="477"/>
                    </a:lnTo>
                    <a:lnTo>
                      <a:pt x="438" y="477"/>
                    </a:lnTo>
                    <a:lnTo>
                      <a:pt x="435" y="480"/>
                    </a:lnTo>
                    <a:lnTo>
                      <a:pt x="433" y="480"/>
                    </a:lnTo>
                    <a:lnTo>
                      <a:pt x="430" y="480"/>
                    </a:lnTo>
                    <a:lnTo>
                      <a:pt x="427" y="483"/>
                    </a:lnTo>
                    <a:lnTo>
                      <a:pt x="425" y="483"/>
                    </a:lnTo>
                    <a:lnTo>
                      <a:pt x="422" y="483"/>
                    </a:lnTo>
                    <a:lnTo>
                      <a:pt x="419" y="485"/>
                    </a:lnTo>
                    <a:lnTo>
                      <a:pt x="414" y="488"/>
                    </a:lnTo>
                    <a:lnTo>
                      <a:pt x="406" y="491"/>
                    </a:lnTo>
                    <a:lnTo>
                      <a:pt x="403" y="493"/>
                    </a:lnTo>
                    <a:lnTo>
                      <a:pt x="400" y="496"/>
                    </a:lnTo>
                    <a:lnTo>
                      <a:pt x="395" y="499"/>
                    </a:lnTo>
                    <a:lnTo>
                      <a:pt x="392" y="499"/>
                    </a:lnTo>
                    <a:lnTo>
                      <a:pt x="386" y="502"/>
                    </a:lnTo>
                    <a:lnTo>
                      <a:pt x="386" y="504"/>
                    </a:lnTo>
                    <a:lnTo>
                      <a:pt x="378" y="507"/>
                    </a:lnTo>
                    <a:lnTo>
                      <a:pt x="378" y="510"/>
                    </a:lnTo>
                    <a:lnTo>
                      <a:pt x="376" y="513"/>
                    </a:lnTo>
                    <a:lnTo>
                      <a:pt x="370" y="515"/>
                    </a:lnTo>
                    <a:lnTo>
                      <a:pt x="365" y="518"/>
                    </a:lnTo>
                    <a:lnTo>
                      <a:pt x="362" y="523"/>
                    </a:lnTo>
                    <a:lnTo>
                      <a:pt x="359" y="523"/>
                    </a:lnTo>
                    <a:lnTo>
                      <a:pt x="359" y="526"/>
                    </a:lnTo>
                    <a:lnTo>
                      <a:pt x="354" y="529"/>
                    </a:lnTo>
                    <a:lnTo>
                      <a:pt x="351" y="532"/>
                    </a:lnTo>
                    <a:lnTo>
                      <a:pt x="343" y="540"/>
                    </a:lnTo>
                    <a:lnTo>
                      <a:pt x="337" y="545"/>
                    </a:lnTo>
                    <a:lnTo>
                      <a:pt x="332" y="548"/>
                    </a:lnTo>
                    <a:lnTo>
                      <a:pt x="332" y="551"/>
                    </a:lnTo>
                    <a:lnTo>
                      <a:pt x="327" y="556"/>
                    </a:lnTo>
                    <a:lnTo>
                      <a:pt x="324" y="562"/>
                    </a:lnTo>
                    <a:lnTo>
                      <a:pt x="313" y="572"/>
                    </a:lnTo>
                    <a:lnTo>
                      <a:pt x="302" y="586"/>
                    </a:lnTo>
                    <a:lnTo>
                      <a:pt x="299" y="589"/>
                    </a:lnTo>
                    <a:lnTo>
                      <a:pt x="291" y="600"/>
                    </a:lnTo>
                    <a:lnTo>
                      <a:pt x="288" y="602"/>
                    </a:lnTo>
                    <a:lnTo>
                      <a:pt x="286" y="608"/>
                    </a:lnTo>
                    <a:lnTo>
                      <a:pt x="283" y="613"/>
                    </a:lnTo>
                    <a:lnTo>
                      <a:pt x="278" y="619"/>
                    </a:lnTo>
                    <a:lnTo>
                      <a:pt x="278" y="622"/>
                    </a:lnTo>
                    <a:lnTo>
                      <a:pt x="275" y="624"/>
                    </a:lnTo>
                    <a:lnTo>
                      <a:pt x="267" y="638"/>
                    </a:lnTo>
                    <a:lnTo>
                      <a:pt x="264" y="641"/>
                    </a:lnTo>
                    <a:lnTo>
                      <a:pt x="261" y="643"/>
                    </a:lnTo>
                    <a:lnTo>
                      <a:pt x="258" y="649"/>
                    </a:lnTo>
                    <a:lnTo>
                      <a:pt x="253" y="660"/>
                    </a:lnTo>
                    <a:lnTo>
                      <a:pt x="250" y="662"/>
                    </a:lnTo>
                    <a:lnTo>
                      <a:pt x="248" y="665"/>
                    </a:lnTo>
                    <a:lnTo>
                      <a:pt x="239" y="679"/>
                    </a:lnTo>
                    <a:lnTo>
                      <a:pt x="234" y="687"/>
                    </a:lnTo>
                    <a:lnTo>
                      <a:pt x="228" y="692"/>
                    </a:lnTo>
                    <a:lnTo>
                      <a:pt x="226" y="695"/>
                    </a:lnTo>
                    <a:lnTo>
                      <a:pt x="220" y="703"/>
                    </a:lnTo>
                    <a:lnTo>
                      <a:pt x="215" y="711"/>
                    </a:lnTo>
                    <a:lnTo>
                      <a:pt x="201" y="725"/>
                    </a:lnTo>
                    <a:lnTo>
                      <a:pt x="201" y="728"/>
                    </a:lnTo>
                    <a:lnTo>
                      <a:pt x="199" y="728"/>
                    </a:lnTo>
                    <a:lnTo>
                      <a:pt x="185" y="739"/>
                    </a:lnTo>
                    <a:lnTo>
                      <a:pt x="174" y="744"/>
                    </a:lnTo>
                    <a:lnTo>
                      <a:pt x="166" y="747"/>
                    </a:lnTo>
                    <a:lnTo>
                      <a:pt x="160" y="750"/>
                    </a:lnTo>
                    <a:lnTo>
                      <a:pt x="152" y="750"/>
                    </a:lnTo>
                    <a:lnTo>
                      <a:pt x="141" y="750"/>
                    </a:lnTo>
                    <a:lnTo>
                      <a:pt x="136" y="747"/>
                    </a:lnTo>
                    <a:lnTo>
                      <a:pt x="130" y="747"/>
                    </a:lnTo>
                    <a:lnTo>
                      <a:pt x="120" y="741"/>
                    </a:lnTo>
                    <a:lnTo>
                      <a:pt x="114" y="739"/>
                    </a:lnTo>
                    <a:lnTo>
                      <a:pt x="109" y="736"/>
                    </a:lnTo>
                    <a:lnTo>
                      <a:pt x="100" y="728"/>
                    </a:lnTo>
                    <a:lnTo>
                      <a:pt x="98" y="728"/>
                    </a:lnTo>
                    <a:lnTo>
                      <a:pt x="87" y="717"/>
                    </a:lnTo>
                    <a:lnTo>
                      <a:pt x="81" y="711"/>
                    </a:lnTo>
                    <a:lnTo>
                      <a:pt x="79" y="703"/>
                    </a:lnTo>
                    <a:lnTo>
                      <a:pt x="73" y="701"/>
                    </a:lnTo>
                    <a:lnTo>
                      <a:pt x="68" y="692"/>
                    </a:lnTo>
                    <a:lnTo>
                      <a:pt x="60" y="681"/>
                    </a:lnTo>
                    <a:lnTo>
                      <a:pt x="57" y="679"/>
                    </a:lnTo>
                    <a:lnTo>
                      <a:pt x="49" y="665"/>
                    </a:lnTo>
                    <a:lnTo>
                      <a:pt x="49" y="662"/>
                    </a:lnTo>
                    <a:lnTo>
                      <a:pt x="46" y="657"/>
                    </a:lnTo>
                    <a:lnTo>
                      <a:pt x="41" y="649"/>
                    </a:lnTo>
                    <a:lnTo>
                      <a:pt x="35" y="635"/>
                    </a:lnTo>
                    <a:lnTo>
                      <a:pt x="32" y="632"/>
                    </a:lnTo>
                    <a:lnTo>
                      <a:pt x="32" y="630"/>
                    </a:lnTo>
                    <a:lnTo>
                      <a:pt x="27" y="619"/>
                    </a:lnTo>
                    <a:lnTo>
                      <a:pt x="21" y="608"/>
                    </a:lnTo>
                    <a:lnTo>
                      <a:pt x="21" y="602"/>
                    </a:lnTo>
                    <a:lnTo>
                      <a:pt x="19" y="597"/>
                    </a:lnTo>
                    <a:lnTo>
                      <a:pt x="16" y="586"/>
                    </a:lnTo>
                    <a:lnTo>
                      <a:pt x="13" y="578"/>
                    </a:lnTo>
                    <a:lnTo>
                      <a:pt x="11" y="570"/>
                    </a:lnTo>
                    <a:lnTo>
                      <a:pt x="11" y="562"/>
                    </a:lnTo>
                    <a:lnTo>
                      <a:pt x="8" y="553"/>
                    </a:lnTo>
                    <a:lnTo>
                      <a:pt x="5" y="545"/>
                    </a:lnTo>
                    <a:lnTo>
                      <a:pt x="5" y="537"/>
                    </a:lnTo>
                    <a:lnTo>
                      <a:pt x="2" y="526"/>
                    </a:lnTo>
                    <a:lnTo>
                      <a:pt x="2" y="521"/>
                    </a:lnTo>
                    <a:lnTo>
                      <a:pt x="2" y="513"/>
                    </a:lnTo>
                    <a:lnTo>
                      <a:pt x="0" y="502"/>
                    </a:lnTo>
                    <a:lnTo>
                      <a:pt x="0" y="496"/>
                    </a:lnTo>
                    <a:lnTo>
                      <a:pt x="0" y="485"/>
                    </a:lnTo>
                    <a:lnTo>
                      <a:pt x="0" y="474"/>
                    </a:lnTo>
                    <a:lnTo>
                      <a:pt x="0" y="469"/>
                    </a:lnTo>
                    <a:lnTo>
                      <a:pt x="0" y="455"/>
                    </a:lnTo>
                    <a:lnTo>
                      <a:pt x="0" y="450"/>
                    </a:lnTo>
                    <a:lnTo>
                      <a:pt x="0" y="447"/>
                    </a:lnTo>
                    <a:lnTo>
                      <a:pt x="0" y="434"/>
                    </a:lnTo>
                    <a:lnTo>
                      <a:pt x="0" y="431"/>
                    </a:lnTo>
                    <a:lnTo>
                      <a:pt x="2" y="417"/>
                    </a:lnTo>
                    <a:lnTo>
                      <a:pt x="2" y="412"/>
                    </a:lnTo>
                    <a:lnTo>
                      <a:pt x="5" y="401"/>
                    </a:lnTo>
                    <a:lnTo>
                      <a:pt x="5" y="395"/>
                    </a:lnTo>
                    <a:lnTo>
                      <a:pt x="8" y="382"/>
                    </a:lnTo>
                    <a:lnTo>
                      <a:pt x="11" y="368"/>
                    </a:lnTo>
                    <a:lnTo>
                      <a:pt x="11" y="365"/>
                    </a:lnTo>
                    <a:lnTo>
                      <a:pt x="16" y="352"/>
                    </a:lnTo>
                    <a:lnTo>
                      <a:pt x="16" y="349"/>
                    </a:lnTo>
                    <a:lnTo>
                      <a:pt x="16" y="346"/>
                    </a:lnTo>
                    <a:lnTo>
                      <a:pt x="21" y="333"/>
                    </a:lnTo>
                    <a:lnTo>
                      <a:pt x="24" y="319"/>
                    </a:lnTo>
                    <a:lnTo>
                      <a:pt x="27" y="316"/>
                    </a:lnTo>
                    <a:lnTo>
                      <a:pt x="27" y="314"/>
                    </a:lnTo>
                    <a:lnTo>
                      <a:pt x="32" y="300"/>
                    </a:lnTo>
                    <a:lnTo>
                      <a:pt x="38" y="289"/>
                    </a:lnTo>
                    <a:lnTo>
                      <a:pt x="41" y="286"/>
                    </a:lnTo>
                    <a:lnTo>
                      <a:pt x="46" y="273"/>
                    </a:lnTo>
                    <a:lnTo>
                      <a:pt x="46" y="270"/>
                    </a:lnTo>
                    <a:lnTo>
                      <a:pt x="49" y="267"/>
                    </a:lnTo>
                    <a:lnTo>
                      <a:pt x="54" y="254"/>
                    </a:lnTo>
                    <a:lnTo>
                      <a:pt x="57" y="251"/>
                    </a:lnTo>
                    <a:lnTo>
                      <a:pt x="65" y="240"/>
                    </a:lnTo>
                    <a:lnTo>
                      <a:pt x="65" y="237"/>
                    </a:lnTo>
                    <a:lnTo>
                      <a:pt x="73" y="224"/>
                    </a:lnTo>
                    <a:lnTo>
                      <a:pt x="76" y="221"/>
                    </a:lnTo>
                    <a:lnTo>
                      <a:pt x="81" y="210"/>
                    </a:lnTo>
                    <a:lnTo>
                      <a:pt x="84" y="207"/>
                    </a:lnTo>
                    <a:lnTo>
                      <a:pt x="92" y="197"/>
                    </a:lnTo>
                    <a:lnTo>
                      <a:pt x="95" y="194"/>
                    </a:lnTo>
                    <a:lnTo>
                      <a:pt x="103" y="183"/>
                    </a:lnTo>
                    <a:lnTo>
                      <a:pt x="111" y="175"/>
                    </a:lnTo>
                    <a:lnTo>
                      <a:pt x="114" y="169"/>
                    </a:lnTo>
                    <a:lnTo>
                      <a:pt x="117" y="167"/>
                    </a:lnTo>
                    <a:lnTo>
                      <a:pt x="125" y="158"/>
                    </a:lnTo>
                    <a:lnTo>
                      <a:pt x="130" y="153"/>
                    </a:lnTo>
                    <a:lnTo>
                      <a:pt x="139" y="145"/>
                    </a:lnTo>
                    <a:lnTo>
                      <a:pt x="147" y="137"/>
                    </a:lnTo>
                    <a:lnTo>
                      <a:pt x="149" y="134"/>
                    </a:lnTo>
                    <a:lnTo>
                      <a:pt x="158" y="126"/>
                    </a:lnTo>
                    <a:lnTo>
                      <a:pt x="163" y="123"/>
                    </a:lnTo>
                    <a:lnTo>
                      <a:pt x="169" y="118"/>
                    </a:lnTo>
                    <a:lnTo>
                      <a:pt x="177" y="109"/>
                    </a:lnTo>
                    <a:lnTo>
                      <a:pt x="185" y="104"/>
                    </a:lnTo>
                    <a:lnTo>
                      <a:pt x="190" y="101"/>
                    </a:lnTo>
                    <a:lnTo>
                      <a:pt x="196" y="96"/>
                    </a:lnTo>
                    <a:lnTo>
                      <a:pt x="204" y="90"/>
                    </a:lnTo>
                    <a:lnTo>
                      <a:pt x="209" y="88"/>
                    </a:lnTo>
                    <a:lnTo>
                      <a:pt x="218" y="79"/>
                    </a:lnTo>
                    <a:lnTo>
                      <a:pt x="226" y="77"/>
                    </a:lnTo>
                    <a:lnTo>
                      <a:pt x="231" y="71"/>
                    </a:lnTo>
                    <a:lnTo>
                      <a:pt x="239" y="69"/>
                    </a:lnTo>
                    <a:lnTo>
                      <a:pt x="248" y="63"/>
                    </a:lnTo>
                    <a:lnTo>
                      <a:pt x="256" y="60"/>
                    </a:lnTo>
                    <a:lnTo>
                      <a:pt x="261" y="55"/>
                    </a:lnTo>
                    <a:lnTo>
                      <a:pt x="269" y="52"/>
                    </a:lnTo>
                    <a:lnTo>
                      <a:pt x="278" y="47"/>
                    </a:lnTo>
                    <a:lnTo>
                      <a:pt x="286" y="44"/>
                    </a:lnTo>
                    <a:lnTo>
                      <a:pt x="294" y="41"/>
                    </a:lnTo>
                    <a:lnTo>
                      <a:pt x="302" y="39"/>
                    </a:lnTo>
                    <a:lnTo>
                      <a:pt x="310" y="36"/>
                    </a:lnTo>
                    <a:lnTo>
                      <a:pt x="316" y="30"/>
                    </a:lnTo>
                    <a:lnTo>
                      <a:pt x="324" y="28"/>
                    </a:lnTo>
                    <a:lnTo>
                      <a:pt x="335" y="25"/>
                    </a:lnTo>
                    <a:lnTo>
                      <a:pt x="340" y="22"/>
                    </a:lnTo>
                    <a:lnTo>
                      <a:pt x="351" y="22"/>
                    </a:lnTo>
                    <a:lnTo>
                      <a:pt x="357" y="19"/>
                    </a:lnTo>
                    <a:lnTo>
                      <a:pt x="367" y="17"/>
                    </a:lnTo>
                    <a:lnTo>
                      <a:pt x="373" y="14"/>
                    </a:lnTo>
                    <a:lnTo>
                      <a:pt x="381" y="14"/>
                    </a:lnTo>
                    <a:lnTo>
                      <a:pt x="392" y="11"/>
                    </a:lnTo>
                    <a:lnTo>
                      <a:pt x="400" y="9"/>
                    </a:lnTo>
                    <a:lnTo>
                      <a:pt x="408" y="9"/>
                    </a:lnTo>
                    <a:lnTo>
                      <a:pt x="416" y="6"/>
                    </a:lnTo>
                    <a:lnTo>
                      <a:pt x="425" y="6"/>
                    </a:lnTo>
                    <a:lnTo>
                      <a:pt x="433" y="3"/>
                    </a:lnTo>
                    <a:lnTo>
                      <a:pt x="441" y="3"/>
                    </a:lnTo>
                    <a:lnTo>
                      <a:pt x="452" y="3"/>
                    </a:lnTo>
                    <a:lnTo>
                      <a:pt x="457" y="3"/>
                    </a:lnTo>
                    <a:lnTo>
                      <a:pt x="468" y="0"/>
                    </a:lnTo>
                    <a:lnTo>
                      <a:pt x="476" y="0"/>
                    </a:lnTo>
                    <a:lnTo>
                      <a:pt x="482" y="0"/>
                    </a:lnTo>
                    <a:lnTo>
                      <a:pt x="493" y="0"/>
                    </a:lnTo>
                    <a:lnTo>
                      <a:pt x="493" y="472"/>
                    </a:lnTo>
                    <a:close/>
                  </a:path>
                </a:pathLst>
              </a:custGeom>
              <a:solidFill>
                <a:srgbClr val="85C2FF"/>
              </a:solidFill>
              <a:ln w="0">
                <a:solidFill>
                  <a:srgbClr val="85C2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0" name="Freeform 175"/>
              <p:cNvSpPr>
                <a:spLocks/>
              </p:cNvSpPr>
              <p:nvPr/>
            </p:nvSpPr>
            <p:spPr bwMode="auto">
              <a:xfrm>
                <a:off x="5377868" y="3194736"/>
                <a:ext cx="629439" cy="774924"/>
              </a:xfrm>
              <a:custGeom>
                <a:avLst/>
                <a:gdLst>
                  <a:gd name="T0" fmla="*/ 455 w 461"/>
                  <a:gd name="T1" fmla="*/ 406 h 553"/>
                  <a:gd name="T2" fmla="*/ 447 w 461"/>
                  <a:gd name="T3" fmla="*/ 406 h 553"/>
                  <a:gd name="T4" fmla="*/ 442 w 461"/>
                  <a:gd name="T5" fmla="*/ 406 h 553"/>
                  <a:gd name="T6" fmla="*/ 436 w 461"/>
                  <a:gd name="T7" fmla="*/ 406 h 553"/>
                  <a:gd name="T8" fmla="*/ 431 w 461"/>
                  <a:gd name="T9" fmla="*/ 406 h 553"/>
                  <a:gd name="T10" fmla="*/ 425 w 461"/>
                  <a:gd name="T11" fmla="*/ 406 h 553"/>
                  <a:gd name="T12" fmla="*/ 420 w 461"/>
                  <a:gd name="T13" fmla="*/ 406 h 553"/>
                  <a:gd name="T14" fmla="*/ 414 w 461"/>
                  <a:gd name="T15" fmla="*/ 406 h 553"/>
                  <a:gd name="T16" fmla="*/ 409 w 461"/>
                  <a:gd name="T17" fmla="*/ 406 h 553"/>
                  <a:gd name="T18" fmla="*/ 401 w 461"/>
                  <a:gd name="T19" fmla="*/ 406 h 553"/>
                  <a:gd name="T20" fmla="*/ 395 w 461"/>
                  <a:gd name="T21" fmla="*/ 406 h 553"/>
                  <a:gd name="T22" fmla="*/ 387 w 461"/>
                  <a:gd name="T23" fmla="*/ 409 h 553"/>
                  <a:gd name="T24" fmla="*/ 379 w 461"/>
                  <a:gd name="T25" fmla="*/ 409 h 553"/>
                  <a:gd name="T26" fmla="*/ 374 w 461"/>
                  <a:gd name="T27" fmla="*/ 409 h 553"/>
                  <a:gd name="T28" fmla="*/ 360 w 461"/>
                  <a:gd name="T29" fmla="*/ 414 h 553"/>
                  <a:gd name="T30" fmla="*/ 352 w 461"/>
                  <a:gd name="T31" fmla="*/ 414 h 553"/>
                  <a:gd name="T32" fmla="*/ 344 w 461"/>
                  <a:gd name="T33" fmla="*/ 417 h 553"/>
                  <a:gd name="T34" fmla="*/ 327 w 461"/>
                  <a:gd name="T35" fmla="*/ 422 h 553"/>
                  <a:gd name="T36" fmla="*/ 308 w 461"/>
                  <a:gd name="T37" fmla="*/ 431 h 553"/>
                  <a:gd name="T38" fmla="*/ 297 w 461"/>
                  <a:gd name="T39" fmla="*/ 436 h 553"/>
                  <a:gd name="T40" fmla="*/ 278 w 461"/>
                  <a:gd name="T41" fmla="*/ 444 h 553"/>
                  <a:gd name="T42" fmla="*/ 259 w 461"/>
                  <a:gd name="T43" fmla="*/ 455 h 553"/>
                  <a:gd name="T44" fmla="*/ 240 w 461"/>
                  <a:gd name="T45" fmla="*/ 466 h 553"/>
                  <a:gd name="T46" fmla="*/ 213 w 461"/>
                  <a:gd name="T47" fmla="*/ 485 h 553"/>
                  <a:gd name="T48" fmla="*/ 186 w 461"/>
                  <a:gd name="T49" fmla="*/ 504 h 553"/>
                  <a:gd name="T50" fmla="*/ 167 w 461"/>
                  <a:gd name="T51" fmla="*/ 518 h 553"/>
                  <a:gd name="T52" fmla="*/ 137 w 461"/>
                  <a:gd name="T53" fmla="*/ 537 h 553"/>
                  <a:gd name="T54" fmla="*/ 109 w 461"/>
                  <a:gd name="T55" fmla="*/ 548 h 553"/>
                  <a:gd name="T56" fmla="*/ 58 w 461"/>
                  <a:gd name="T57" fmla="*/ 548 h 553"/>
                  <a:gd name="T58" fmla="*/ 41 w 461"/>
                  <a:gd name="T59" fmla="*/ 537 h 553"/>
                  <a:gd name="T60" fmla="*/ 25 w 461"/>
                  <a:gd name="T61" fmla="*/ 518 h 553"/>
                  <a:gd name="T62" fmla="*/ 14 w 461"/>
                  <a:gd name="T63" fmla="*/ 493 h 553"/>
                  <a:gd name="T64" fmla="*/ 6 w 461"/>
                  <a:gd name="T65" fmla="*/ 463 h 553"/>
                  <a:gd name="T66" fmla="*/ 0 w 461"/>
                  <a:gd name="T67" fmla="*/ 439 h 553"/>
                  <a:gd name="T68" fmla="*/ 0 w 461"/>
                  <a:gd name="T69" fmla="*/ 414 h 553"/>
                  <a:gd name="T70" fmla="*/ 3 w 461"/>
                  <a:gd name="T71" fmla="*/ 384 h 553"/>
                  <a:gd name="T72" fmla="*/ 9 w 461"/>
                  <a:gd name="T73" fmla="*/ 352 h 553"/>
                  <a:gd name="T74" fmla="*/ 17 w 461"/>
                  <a:gd name="T75" fmla="*/ 319 h 553"/>
                  <a:gd name="T76" fmla="*/ 28 w 461"/>
                  <a:gd name="T77" fmla="*/ 289 h 553"/>
                  <a:gd name="T78" fmla="*/ 38 w 461"/>
                  <a:gd name="T79" fmla="*/ 259 h 553"/>
                  <a:gd name="T80" fmla="*/ 55 w 461"/>
                  <a:gd name="T81" fmla="*/ 229 h 553"/>
                  <a:gd name="T82" fmla="*/ 71 w 461"/>
                  <a:gd name="T83" fmla="*/ 202 h 553"/>
                  <a:gd name="T84" fmla="*/ 90 w 461"/>
                  <a:gd name="T85" fmla="*/ 177 h 553"/>
                  <a:gd name="T86" fmla="*/ 112 w 461"/>
                  <a:gd name="T87" fmla="*/ 150 h 553"/>
                  <a:gd name="T88" fmla="*/ 134 w 461"/>
                  <a:gd name="T89" fmla="*/ 128 h 553"/>
                  <a:gd name="T90" fmla="*/ 158 w 461"/>
                  <a:gd name="T91" fmla="*/ 106 h 553"/>
                  <a:gd name="T92" fmla="*/ 186 w 461"/>
                  <a:gd name="T93" fmla="*/ 87 h 553"/>
                  <a:gd name="T94" fmla="*/ 213 w 461"/>
                  <a:gd name="T95" fmla="*/ 68 h 553"/>
                  <a:gd name="T96" fmla="*/ 240 w 461"/>
                  <a:gd name="T97" fmla="*/ 52 h 553"/>
                  <a:gd name="T98" fmla="*/ 270 w 461"/>
                  <a:gd name="T99" fmla="*/ 38 h 553"/>
                  <a:gd name="T100" fmla="*/ 300 w 461"/>
                  <a:gd name="T101" fmla="*/ 27 h 553"/>
                  <a:gd name="T102" fmla="*/ 333 w 461"/>
                  <a:gd name="T103" fmla="*/ 17 h 553"/>
                  <a:gd name="T104" fmla="*/ 363 w 461"/>
                  <a:gd name="T105" fmla="*/ 8 h 553"/>
                  <a:gd name="T106" fmla="*/ 395 w 461"/>
                  <a:gd name="T107" fmla="*/ 3 h 553"/>
                  <a:gd name="T108" fmla="*/ 428 w 461"/>
                  <a:gd name="T109" fmla="*/ 0 h 553"/>
                  <a:gd name="T110" fmla="*/ 461 w 461"/>
                  <a:gd name="T111" fmla="*/ 0 h 55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61"/>
                  <a:gd name="T169" fmla="*/ 0 h 553"/>
                  <a:gd name="T170" fmla="*/ 461 w 461"/>
                  <a:gd name="T171" fmla="*/ 553 h 55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61" h="553">
                    <a:moveTo>
                      <a:pt x="461" y="406"/>
                    </a:moveTo>
                    <a:lnTo>
                      <a:pt x="458" y="406"/>
                    </a:lnTo>
                    <a:lnTo>
                      <a:pt x="455" y="406"/>
                    </a:lnTo>
                    <a:lnTo>
                      <a:pt x="453" y="406"/>
                    </a:lnTo>
                    <a:lnTo>
                      <a:pt x="450" y="406"/>
                    </a:lnTo>
                    <a:lnTo>
                      <a:pt x="447" y="406"/>
                    </a:lnTo>
                    <a:lnTo>
                      <a:pt x="444" y="406"/>
                    </a:lnTo>
                    <a:lnTo>
                      <a:pt x="442" y="406"/>
                    </a:lnTo>
                    <a:lnTo>
                      <a:pt x="439" y="406"/>
                    </a:lnTo>
                    <a:lnTo>
                      <a:pt x="436" y="406"/>
                    </a:lnTo>
                    <a:lnTo>
                      <a:pt x="433" y="406"/>
                    </a:lnTo>
                    <a:lnTo>
                      <a:pt x="431" y="406"/>
                    </a:lnTo>
                    <a:lnTo>
                      <a:pt x="428" y="406"/>
                    </a:lnTo>
                    <a:lnTo>
                      <a:pt x="425" y="406"/>
                    </a:lnTo>
                    <a:lnTo>
                      <a:pt x="423" y="406"/>
                    </a:lnTo>
                    <a:lnTo>
                      <a:pt x="420" y="406"/>
                    </a:lnTo>
                    <a:lnTo>
                      <a:pt x="417" y="406"/>
                    </a:lnTo>
                    <a:lnTo>
                      <a:pt x="414" y="406"/>
                    </a:lnTo>
                    <a:lnTo>
                      <a:pt x="412" y="406"/>
                    </a:lnTo>
                    <a:lnTo>
                      <a:pt x="409" y="406"/>
                    </a:lnTo>
                    <a:lnTo>
                      <a:pt x="406" y="406"/>
                    </a:lnTo>
                    <a:lnTo>
                      <a:pt x="403" y="406"/>
                    </a:lnTo>
                    <a:lnTo>
                      <a:pt x="401" y="406"/>
                    </a:lnTo>
                    <a:lnTo>
                      <a:pt x="398" y="406"/>
                    </a:lnTo>
                    <a:lnTo>
                      <a:pt x="395" y="406"/>
                    </a:lnTo>
                    <a:lnTo>
                      <a:pt x="393" y="406"/>
                    </a:lnTo>
                    <a:lnTo>
                      <a:pt x="390" y="406"/>
                    </a:lnTo>
                    <a:lnTo>
                      <a:pt x="387" y="406"/>
                    </a:lnTo>
                    <a:lnTo>
                      <a:pt x="387" y="409"/>
                    </a:lnTo>
                    <a:lnTo>
                      <a:pt x="384" y="409"/>
                    </a:lnTo>
                    <a:lnTo>
                      <a:pt x="379" y="409"/>
                    </a:lnTo>
                    <a:lnTo>
                      <a:pt x="376" y="409"/>
                    </a:lnTo>
                    <a:lnTo>
                      <a:pt x="374" y="409"/>
                    </a:lnTo>
                    <a:lnTo>
                      <a:pt x="368" y="412"/>
                    </a:lnTo>
                    <a:lnTo>
                      <a:pt x="365" y="412"/>
                    </a:lnTo>
                    <a:lnTo>
                      <a:pt x="363" y="412"/>
                    </a:lnTo>
                    <a:lnTo>
                      <a:pt x="360" y="414"/>
                    </a:lnTo>
                    <a:lnTo>
                      <a:pt x="357" y="414"/>
                    </a:lnTo>
                    <a:lnTo>
                      <a:pt x="352" y="414"/>
                    </a:lnTo>
                    <a:lnTo>
                      <a:pt x="346" y="417"/>
                    </a:lnTo>
                    <a:lnTo>
                      <a:pt x="344" y="417"/>
                    </a:lnTo>
                    <a:lnTo>
                      <a:pt x="338" y="420"/>
                    </a:lnTo>
                    <a:lnTo>
                      <a:pt x="335" y="420"/>
                    </a:lnTo>
                    <a:lnTo>
                      <a:pt x="330" y="422"/>
                    </a:lnTo>
                    <a:lnTo>
                      <a:pt x="327" y="422"/>
                    </a:lnTo>
                    <a:lnTo>
                      <a:pt x="322" y="425"/>
                    </a:lnTo>
                    <a:lnTo>
                      <a:pt x="319" y="425"/>
                    </a:lnTo>
                    <a:lnTo>
                      <a:pt x="316" y="428"/>
                    </a:lnTo>
                    <a:lnTo>
                      <a:pt x="308" y="431"/>
                    </a:lnTo>
                    <a:lnTo>
                      <a:pt x="305" y="431"/>
                    </a:lnTo>
                    <a:lnTo>
                      <a:pt x="303" y="433"/>
                    </a:lnTo>
                    <a:lnTo>
                      <a:pt x="300" y="433"/>
                    </a:lnTo>
                    <a:lnTo>
                      <a:pt x="297" y="436"/>
                    </a:lnTo>
                    <a:lnTo>
                      <a:pt x="292" y="436"/>
                    </a:lnTo>
                    <a:lnTo>
                      <a:pt x="289" y="439"/>
                    </a:lnTo>
                    <a:lnTo>
                      <a:pt x="281" y="444"/>
                    </a:lnTo>
                    <a:lnTo>
                      <a:pt x="278" y="444"/>
                    </a:lnTo>
                    <a:lnTo>
                      <a:pt x="273" y="447"/>
                    </a:lnTo>
                    <a:lnTo>
                      <a:pt x="267" y="450"/>
                    </a:lnTo>
                    <a:lnTo>
                      <a:pt x="262" y="455"/>
                    </a:lnTo>
                    <a:lnTo>
                      <a:pt x="259" y="455"/>
                    </a:lnTo>
                    <a:lnTo>
                      <a:pt x="256" y="455"/>
                    </a:lnTo>
                    <a:lnTo>
                      <a:pt x="251" y="461"/>
                    </a:lnTo>
                    <a:lnTo>
                      <a:pt x="246" y="463"/>
                    </a:lnTo>
                    <a:lnTo>
                      <a:pt x="240" y="466"/>
                    </a:lnTo>
                    <a:lnTo>
                      <a:pt x="232" y="471"/>
                    </a:lnTo>
                    <a:lnTo>
                      <a:pt x="221" y="480"/>
                    </a:lnTo>
                    <a:lnTo>
                      <a:pt x="218" y="480"/>
                    </a:lnTo>
                    <a:lnTo>
                      <a:pt x="213" y="485"/>
                    </a:lnTo>
                    <a:lnTo>
                      <a:pt x="205" y="491"/>
                    </a:lnTo>
                    <a:lnTo>
                      <a:pt x="202" y="493"/>
                    </a:lnTo>
                    <a:lnTo>
                      <a:pt x="188" y="501"/>
                    </a:lnTo>
                    <a:lnTo>
                      <a:pt x="186" y="504"/>
                    </a:lnTo>
                    <a:lnTo>
                      <a:pt x="183" y="504"/>
                    </a:lnTo>
                    <a:lnTo>
                      <a:pt x="177" y="510"/>
                    </a:lnTo>
                    <a:lnTo>
                      <a:pt x="169" y="515"/>
                    </a:lnTo>
                    <a:lnTo>
                      <a:pt x="167" y="518"/>
                    </a:lnTo>
                    <a:lnTo>
                      <a:pt x="150" y="529"/>
                    </a:lnTo>
                    <a:lnTo>
                      <a:pt x="147" y="529"/>
                    </a:lnTo>
                    <a:lnTo>
                      <a:pt x="137" y="537"/>
                    </a:lnTo>
                    <a:lnTo>
                      <a:pt x="128" y="540"/>
                    </a:lnTo>
                    <a:lnTo>
                      <a:pt x="123" y="542"/>
                    </a:lnTo>
                    <a:lnTo>
                      <a:pt x="112" y="548"/>
                    </a:lnTo>
                    <a:lnTo>
                      <a:pt x="109" y="548"/>
                    </a:lnTo>
                    <a:lnTo>
                      <a:pt x="93" y="553"/>
                    </a:lnTo>
                    <a:lnTo>
                      <a:pt x="90" y="553"/>
                    </a:lnTo>
                    <a:lnTo>
                      <a:pt x="71" y="553"/>
                    </a:lnTo>
                    <a:lnTo>
                      <a:pt x="58" y="548"/>
                    </a:lnTo>
                    <a:lnTo>
                      <a:pt x="52" y="548"/>
                    </a:lnTo>
                    <a:lnTo>
                      <a:pt x="49" y="545"/>
                    </a:lnTo>
                    <a:lnTo>
                      <a:pt x="44" y="540"/>
                    </a:lnTo>
                    <a:lnTo>
                      <a:pt x="41" y="537"/>
                    </a:lnTo>
                    <a:lnTo>
                      <a:pt x="33" y="529"/>
                    </a:lnTo>
                    <a:lnTo>
                      <a:pt x="28" y="523"/>
                    </a:lnTo>
                    <a:lnTo>
                      <a:pt x="28" y="521"/>
                    </a:lnTo>
                    <a:lnTo>
                      <a:pt x="25" y="518"/>
                    </a:lnTo>
                    <a:lnTo>
                      <a:pt x="22" y="512"/>
                    </a:lnTo>
                    <a:lnTo>
                      <a:pt x="19" y="510"/>
                    </a:lnTo>
                    <a:lnTo>
                      <a:pt x="19" y="507"/>
                    </a:lnTo>
                    <a:lnTo>
                      <a:pt x="14" y="493"/>
                    </a:lnTo>
                    <a:lnTo>
                      <a:pt x="11" y="488"/>
                    </a:lnTo>
                    <a:lnTo>
                      <a:pt x="9" y="480"/>
                    </a:lnTo>
                    <a:lnTo>
                      <a:pt x="9" y="474"/>
                    </a:lnTo>
                    <a:lnTo>
                      <a:pt x="6" y="463"/>
                    </a:lnTo>
                    <a:lnTo>
                      <a:pt x="3" y="450"/>
                    </a:lnTo>
                    <a:lnTo>
                      <a:pt x="3" y="447"/>
                    </a:lnTo>
                    <a:lnTo>
                      <a:pt x="0" y="439"/>
                    </a:lnTo>
                    <a:lnTo>
                      <a:pt x="0" y="431"/>
                    </a:lnTo>
                    <a:lnTo>
                      <a:pt x="0" y="414"/>
                    </a:lnTo>
                    <a:lnTo>
                      <a:pt x="3" y="401"/>
                    </a:lnTo>
                    <a:lnTo>
                      <a:pt x="3" y="387"/>
                    </a:lnTo>
                    <a:lnTo>
                      <a:pt x="3" y="384"/>
                    </a:lnTo>
                    <a:lnTo>
                      <a:pt x="3" y="379"/>
                    </a:lnTo>
                    <a:lnTo>
                      <a:pt x="6" y="368"/>
                    </a:lnTo>
                    <a:lnTo>
                      <a:pt x="9" y="357"/>
                    </a:lnTo>
                    <a:lnTo>
                      <a:pt x="9" y="352"/>
                    </a:lnTo>
                    <a:lnTo>
                      <a:pt x="9" y="346"/>
                    </a:lnTo>
                    <a:lnTo>
                      <a:pt x="11" y="335"/>
                    </a:lnTo>
                    <a:lnTo>
                      <a:pt x="14" y="327"/>
                    </a:lnTo>
                    <a:lnTo>
                      <a:pt x="17" y="319"/>
                    </a:lnTo>
                    <a:lnTo>
                      <a:pt x="19" y="311"/>
                    </a:lnTo>
                    <a:lnTo>
                      <a:pt x="22" y="305"/>
                    </a:lnTo>
                    <a:lnTo>
                      <a:pt x="25" y="294"/>
                    </a:lnTo>
                    <a:lnTo>
                      <a:pt x="28" y="289"/>
                    </a:lnTo>
                    <a:lnTo>
                      <a:pt x="30" y="284"/>
                    </a:lnTo>
                    <a:lnTo>
                      <a:pt x="33" y="275"/>
                    </a:lnTo>
                    <a:lnTo>
                      <a:pt x="36" y="267"/>
                    </a:lnTo>
                    <a:lnTo>
                      <a:pt x="38" y="259"/>
                    </a:lnTo>
                    <a:lnTo>
                      <a:pt x="44" y="251"/>
                    </a:lnTo>
                    <a:lnTo>
                      <a:pt x="47" y="245"/>
                    </a:lnTo>
                    <a:lnTo>
                      <a:pt x="49" y="237"/>
                    </a:lnTo>
                    <a:lnTo>
                      <a:pt x="55" y="229"/>
                    </a:lnTo>
                    <a:lnTo>
                      <a:pt x="58" y="224"/>
                    </a:lnTo>
                    <a:lnTo>
                      <a:pt x="63" y="215"/>
                    </a:lnTo>
                    <a:lnTo>
                      <a:pt x="66" y="210"/>
                    </a:lnTo>
                    <a:lnTo>
                      <a:pt x="71" y="202"/>
                    </a:lnTo>
                    <a:lnTo>
                      <a:pt x="77" y="196"/>
                    </a:lnTo>
                    <a:lnTo>
                      <a:pt x="79" y="188"/>
                    </a:lnTo>
                    <a:lnTo>
                      <a:pt x="85" y="183"/>
                    </a:lnTo>
                    <a:lnTo>
                      <a:pt x="90" y="177"/>
                    </a:lnTo>
                    <a:lnTo>
                      <a:pt x="96" y="169"/>
                    </a:lnTo>
                    <a:lnTo>
                      <a:pt x="101" y="164"/>
                    </a:lnTo>
                    <a:lnTo>
                      <a:pt x="107" y="158"/>
                    </a:lnTo>
                    <a:lnTo>
                      <a:pt x="112" y="150"/>
                    </a:lnTo>
                    <a:lnTo>
                      <a:pt x="117" y="145"/>
                    </a:lnTo>
                    <a:lnTo>
                      <a:pt x="123" y="139"/>
                    </a:lnTo>
                    <a:lnTo>
                      <a:pt x="128" y="134"/>
                    </a:lnTo>
                    <a:lnTo>
                      <a:pt x="134" y="128"/>
                    </a:lnTo>
                    <a:lnTo>
                      <a:pt x="139" y="123"/>
                    </a:lnTo>
                    <a:lnTo>
                      <a:pt x="145" y="117"/>
                    </a:lnTo>
                    <a:lnTo>
                      <a:pt x="153" y="112"/>
                    </a:lnTo>
                    <a:lnTo>
                      <a:pt x="158" y="106"/>
                    </a:lnTo>
                    <a:lnTo>
                      <a:pt x="164" y="101"/>
                    </a:lnTo>
                    <a:lnTo>
                      <a:pt x="172" y="96"/>
                    </a:lnTo>
                    <a:lnTo>
                      <a:pt x="177" y="90"/>
                    </a:lnTo>
                    <a:lnTo>
                      <a:pt x="186" y="87"/>
                    </a:lnTo>
                    <a:lnTo>
                      <a:pt x="191" y="82"/>
                    </a:lnTo>
                    <a:lnTo>
                      <a:pt x="199" y="76"/>
                    </a:lnTo>
                    <a:lnTo>
                      <a:pt x="205" y="74"/>
                    </a:lnTo>
                    <a:lnTo>
                      <a:pt x="213" y="68"/>
                    </a:lnTo>
                    <a:lnTo>
                      <a:pt x="218" y="66"/>
                    </a:lnTo>
                    <a:lnTo>
                      <a:pt x="226" y="60"/>
                    </a:lnTo>
                    <a:lnTo>
                      <a:pt x="232" y="57"/>
                    </a:lnTo>
                    <a:lnTo>
                      <a:pt x="240" y="52"/>
                    </a:lnTo>
                    <a:lnTo>
                      <a:pt x="248" y="49"/>
                    </a:lnTo>
                    <a:lnTo>
                      <a:pt x="256" y="44"/>
                    </a:lnTo>
                    <a:lnTo>
                      <a:pt x="262" y="41"/>
                    </a:lnTo>
                    <a:lnTo>
                      <a:pt x="270" y="38"/>
                    </a:lnTo>
                    <a:lnTo>
                      <a:pt x="278" y="36"/>
                    </a:lnTo>
                    <a:lnTo>
                      <a:pt x="286" y="33"/>
                    </a:lnTo>
                    <a:lnTo>
                      <a:pt x="292" y="30"/>
                    </a:lnTo>
                    <a:lnTo>
                      <a:pt x="300" y="27"/>
                    </a:lnTo>
                    <a:lnTo>
                      <a:pt x="308" y="25"/>
                    </a:lnTo>
                    <a:lnTo>
                      <a:pt x="316" y="22"/>
                    </a:lnTo>
                    <a:lnTo>
                      <a:pt x="322" y="19"/>
                    </a:lnTo>
                    <a:lnTo>
                      <a:pt x="333" y="17"/>
                    </a:lnTo>
                    <a:lnTo>
                      <a:pt x="341" y="14"/>
                    </a:lnTo>
                    <a:lnTo>
                      <a:pt x="346" y="14"/>
                    </a:lnTo>
                    <a:lnTo>
                      <a:pt x="354" y="11"/>
                    </a:lnTo>
                    <a:lnTo>
                      <a:pt x="363" y="8"/>
                    </a:lnTo>
                    <a:lnTo>
                      <a:pt x="374" y="8"/>
                    </a:lnTo>
                    <a:lnTo>
                      <a:pt x="379" y="6"/>
                    </a:lnTo>
                    <a:lnTo>
                      <a:pt x="390" y="6"/>
                    </a:lnTo>
                    <a:lnTo>
                      <a:pt x="395" y="3"/>
                    </a:lnTo>
                    <a:lnTo>
                      <a:pt x="401" y="3"/>
                    </a:lnTo>
                    <a:lnTo>
                      <a:pt x="412" y="3"/>
                    </a:lnTo>
                    <a:lnTo>
                      <a:pt x="423" y="0"/>
                    </a:lnTo>
                    <a:lnTo>
                      <a:pt x="428" y="0"/>
                    </a:lnTo>
                    <a:lnTo>
                      <a:pt x="439" y="0"/>
                    </a:lnTo>
                    <a:lnTo>
                      <a:pt x="444" y="0"/>
                    </a:lnTo>
                    <a:lnTo>
                      <a:pt x="450" y="0"/>
                    </a:lnTo>
                    <a:lnTo>
                      <a:pt x="461" y="0"/>
                    </a:lnTo>
                    <a:lnTo>
                      <a:pt x="461" y="406"/>
                    </a:lnTo>
                    <a:close/>
                  </a:path>
                </a:pathLst>
              </a:custGeom>
              <a:solidFill>
                <a:srgbClr val="B1D8FF"/>
              </a:solidFill>
              <a:ln w="0">
                <a:solidFill>
                  <a:srgbClr val="B1D8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1" name="Freeform 176"/>
              <p:cNvSpPr>
                <a:spLocks/>
              </p:cNvSpPr>
              <p:nvPr/>
            </p:nvSpPr>
            <p:spPr bwMode="auto">
              <a:xfrm>
                <a:off x="5437945" y="3221360"/>
                <a:ext cx="569363" cy="584346"/>
              </a:xfrm>
              <a:custGeom>
                <a:avLst/>
                <a:gdLst>
                  <a:gd name="T0" fmla="*/ 411 w 417"/>
                  <a:gd name="T1" fmla="*/ 341 h 417"/>
                  <a:gd name="T2" fmla="*/ 403 w 417"/>
                  <a:gd name="T3" fmla="*/ 341 h 417"/>
                  <a:gd name="T4" fmla="*/ 395 w 417"/>
                  <a:gd name="T5" fmla="*/ 341 h 417"/>
                  <a:gd name="T6" fmla="*/ 387 w 417"/>
                  <a:gd name="T7" fmla="*/ 341 h 417"/>
                  <a:gd name="T8" fmla="*/ 381 w 417"/>
                  <a:gd name="T9" fmla="*/ 341 h 417"/>
                  <a:gd name="T10" fmla="*/ 370 w 417"/>
                  <a:gd name="T11" fmla="*/ 341 h 417"/>
                  <a:gd name="T12" fmla="*/ 362 w 417"/>
                  <a:gd name="T13" fmla="*/ 341 h 417"/>
                  <a:gd name="T14" fmla="*/ 351 w 417"/>
                  <a:gd name="T15" fmla="*/ 341 h 417"/>
                  <a:gd name="T16" fmla="*/ 340 w 417"/>
                  <a:gd name="T17" fmla="*/ 341 h 417"/>
                  <a:gd name="T18" fmla="*/ 330 w 417"/>
                  <a:gd name="T19" fmla="*/ 344 h 417"/>
                  <a:gd name="T20" fmla="*/ 319 w 417"/>
                  <a:gd name="T21" fmla="*/ 344 h 417"/>
                  <a:gd name="T22" fmla="*/ 313 w 417"/>
                  <a:gd name="T23" fmla="*/ 346 h 417"/>
                  <a:gd name="T24" fmla="*/ 300 w 417"/>
                  <a:gd name="T25" fmla="*/ 349 h 417"/>
                  <a:gd name="T26" fmla="*/ 286 w 417"/>
                  <a:gd name="T27" fmla="*/ 352 h 417"/>
                  <a:gd name="T28" fmla="*/ 270 w 417"/>
                  <a:gd name="T29" fmla="*/ 354 h 417"/>
                  <a:gd name="T30" fmla="*/ 253 w 417"/>
                  <a:gd name="T31" fmla="*/ 357 h 417"/>
                  <a:gd name="T32" fmla="*/ 234 w 417"/>
                  <a:gd name="T33" fmla="*/ 365 h 417"/>
                  <a:gd name="T34" fmla="*/ 223 w 417"/>
                  <a:gd name="T35" fmla="*/ 368 h 417"/>
                  <a:gd name="T36" fmla="*/ 210 w 417"/>
                  <a:gd name="T37" fmla="*/ 373 h 417"/>
                  <a:gd name="T38" fmla="*/ 188 w 417"/>
                  <a:gd name="T39" fmla="*/ 379 h 417"/>
                  <a:gd name="T40" fmla="*/ 172 w 417"/>
                  <a:gd name="T41" fmla="*/ 387 h 417"/>
                  <a:gd name="T42" fmla="*/ 155 w 417"/>
                  <a:gd name="T43" fmla="*/ 393 h 417"/>
                  <a:gd name="T44" fmla="*/ 131 w 417"/>
                  <a:gd name="T45" fmla="*/ 401 h 417"/>
                  <a:gd name="T46" fmla="*/ 98 w 417"/>
                  <a:gd name="T47" fmla="*/ 412 h 417"/>
                  <a:gd name="T48" fmla="*/ 71 w 417"/>
                  <a:gd name="T49" fmla="*/ 417 h 417"/>
                  <a:gd name="T50" fmla="*/ 24 w 417"/>
                  <a:gd name="T51" fmla="*/ 403 h 417"/>
                  <a:gd name="T52" fmla="*/ 14 w 417"/>
                  <a:gd name="T53" fmla="*/ 387 h 417"/>
                  <a:gd name="T54" fmla="*/ 5 w 417"/>
                  <a:gd name="T55" fmla="*/ 368 h 417"/>
                  <a:gd name="T56" fmla="*/ 0 w 417"/>
                  <a:gd name="T57" fmla="*/ 335 h 417"/>
                  <a:gd name="T58" fmla="*/ 3 w 417"/>
                  <a:gd name="T59" fmla="*/ 297 h 417"/>
                  <a:gd name="T60" fmla="*/ 8 w 417"/>
                  <a:gd name="T61" fmla="*/ 281 h 417"/>
                  <a:gd name="T62" fmla="*/ 16 w 417"/>
                  <a:gd name="T63" fmla="*/ 254 h 417"/>
                  <a:gd name="T64" fmla="*/ 27 w 417"/>
                  <a:gd name="T65" fmla="*/ 226 h 417"/>
                  <a:gd name="T66" fmla="*/ 41 w 417"/>
                  <a:gd name="T67" fmla="*/ 202 h 417"/>
                  <a:gd name="T68" fmla="*/ 57 w 417"/>
                  <a:gd name="T69" fmla="*/ 175 h 417"/>
                  <a:gd name="T70" fmla="*/ 76 w 417"/>
                  <a:gd name="T71" fmla="*/ 153 h 417"/>
                  <a:gd name="T72" fmla="*/ 98 w 417"/>
                  <a:gd name="T73" fmla="*/ 128 h 417"/>
                  <a:gd name="T74" fmla="*/ 123 w 417"/>
                  <a:gd name="T75" fmla="*/ 107 h 417"/>
                  <a:gd name="T76" fmla="*/ 144 w 417"/>
                  <a:gd name="T77" fmla="*/ 87 h 417"/>
                  <a:gd name="T78" fmla="*/ 172 w 417"/>
                  <a:gd name="T79" fmla="*/ 68 h 417"/>
                  <a:gd name="T80" fmla="*/ 199 w 417"/>
                  <a:gd name="T81" fmla="*/ 52 h 417"/>
                  <a:gd name="T82" fmla="*/ 226 w 417"/>
                  <a:gd name="T83" fmla="*/ 38 h 417"/>
                  <a:gd name="T84" fmla="*/ 256 w 417"/>
                  <a:gd name="T85" fmla="*/ 28 h 417"/>
                  <a:gd name="T86" fmla="*/ 286 w 417"/>
                  <a:gd name="T87" fmla="*/ 19 h 417"/>
                  <a:gd name="T88" fmla="*/ 316 w 417"/>
                  <a:gd name="T89" fmla="*/ 11 h 417"/>
                  <a:gd name="T90" fmla="*/ 349 w 417"/>
                  <a:gd name="T91" fmla="*/ 6 h 417"/>
                  <a:gd name="T92" fmla="*/ 376 w 417"/>
                  <a:gd name="T93" fmla="*/ 0 h 417"/>
                  <a:gd name="T94" fmla="*/ 406 w 417"/>
                  <a:gd name="T95" fmla="*/ 0 h 41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17"/>
                  <a:gd name="T145" fmla="*/ 0 h 417"/>
                  <a:gd name="T146" fmla="*/ 417 w 417"/>
                  <a:gd name="T147" fmla="*/ 417 h 41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17" h="417">
                    <a:moveTo>
                      <a:pt x="417" y="341"/>
                    </a:moveTo>
                    <a:lnTo>
                      <a:pt x="414" y="341"/>
                    </a:lnTo>
                    <a:lnTo>
                      <a:pt x="411" y="341"/>
                    </a:lnTo>
                    <a:lnTo>
                      <a:pt x="409" y="341"/>
                    </a:lnTo>
                    <a:lnTo>
                      <a:pt x="406" y="341"/>
                    </a:lnTo>
                    <a:lnTo>
                      <a:pt x="403" y="341"/>
                    </a:lnTo>
                    <a:lnTo>
                      <a:pt x="400" y="341"/>
                    </a:lnTo>
                    <a:lnTo>
                      <a:pt x="398" y="341"/>
                    </a:lnTo>
                    <a:lnTo>
                      <a:pt x="395" y="341"/>
                    </a:lnTo>
                    <a:lnTo>
                      <a:pt x="392" y="341"/>
                    </a:lnTo>
                    <a:lnTo>
                      <a:pt x="389" y="341"/>
                    </a:lnTo>
                    <a:lnTo>
                      <a:pt x="387" y="341"/>
                    </a:lnTo>
                    <a:lnTo>
                      <a:pt x="384" y="341"/>
                    </a:lnTo>
                    <a:lnTo>
                      <a:pt x="381" y="341"/>
                    </a:lnTo>
                    <a:lnTo>
                      <a:pt x="379" y="341"/>
                    </a:lnTo>
                    <a:lnTo>
                      <a:pt x="376" y="341"/>
                    </a:lnTo>
                    <a:lnTo>
                      <a:pt x="373" y="341"/>
                    </a:lnTo>
                    <a:lnTo>
                      <a:pt x="370" y="341"/>
                    </a:lnTo>
                    <a:lnTo>
                      <a:pt x="365" y="341"/>
                    </a:lnTo>
                    <a:lnTo>
                      <a:pt x="362" y="341"/>
                    </a:lnTo>
                    <a:lnTo>
                      <a:pt x="359" y="341"/>
                    </a:lnTo>
                    <a:lnTo>
                      <a:pt x="357" y="341"/>
                    </a:lnTo>
                    <a:lnTo>
                      <a:pt x="351" y="341"/>
                    </a:lnTo>
                    <a:lnTo>
                      <a:pt x="346" y="341"/>
                    </a:lnTo>
                    <a:lnTo>
                      <a:pt x="340" y="341"/>
                    </a:lnTo>
                    <a:lnTo>
                      <a:pt x="338" y="344"/>
                    </a:lnTo>
                    <a:lnTo>
                      <a:pt x="335" y="344"/>
                    </a:lnTo>
                    <a:lnTo>
                      <a:pt x="330" y="344"/>
                    </a:lnTo>
                    <a:lnTo>
                      <a:pt x="327" y="344"/>
                    </a:lnTo>
                    <a:lnTo>
                      <a:pt x="324" y="344"/>
                    </a:lnTo>
                    <a:lnTo>
                      <a:pt x="319" y="344"/>
                    </a:lnTo>
                    <a:lnTo>
                      <a:pt x="319" y="346"/>
                    </a:lnTo>
                    <a:lnTo>
                      <a:pt x="313" y="346"/>
                    </a:lnTo>
                    <a:lnTo>
                      <a:pt x="310" y="346"/>
                    </a:lnTo>
                    <a:lnTo>
                      <a:pt x="308" y="346"/>
                    </a:lnTo>
                    <a:lnTo>
                      <a:pt x="302" y="346"/>
                    </a:lnTo>
                    <a:lnTo>
                      <a:pt x="300" y="349"/>
                    </a:lnTo>
                    <a:lnTo>
                      <a:pt x="297" y="349"/>
                    </a:lnTo>
                    <a:lnTo>
                      <a:pt x="294" y="349"/>
                    </a:lnTo>
                    <a:lnTo>
                      <a:pt x="289" y="349"/>
                    </a:lnTo>
                    <a:lnTo>
                      <a:pt x="286" y="352"/>
                    </a:lnTo>
                    <a:lnTo>
                      <a:pt x="281" y="352"/>
                    </a:lnTo>
                    <a:lnTo>
                      <a:pt x="278" y="352"/>
                    </a:lnTo>
                    <a:lnTo>
                      <a:pt x="275" y="352"/>
                    </a:lnTo>
                    <a:lnTo>
                      <a:pt x="270" y="354"/>
                    </a:lnTo>
                    <a:lnTo>
                      <a:pt x="267" y="354"/>
                    </a:lnTo>
                    <a:lnTo>
                      <a:pt x="261" y="357"/>
                    </a:lnTo>
                    <a:lnTo>
                      <a:pt x="259" y="357"/>
                    </a:lnTo>
                    <a:lnTo>
                      <a:pt x="253" y="357"/>
                    </a:lnTo>
                    <a:lnTo>
                      <a:pt x="248" y="360"/>
                    </a:lnTo>
                    <a:lnTo>
                      <a:pt x="245" y="360"/>
                    </a:lnTo>
                    <a:lnTo>
                      <a:pt x="234" y="363"/>
                    </a:lnTo>
                    <a:lnTo>
                      <a:pt x="234" y="365"/>
                    </a:lnTo>
                    <a:lnTo>
                      <a:pt x="226" y="365"/>
                    </a:lnTo>
                    <a:lnTo>
                      <a:pt x="223" y="368"/>
                    </a:lnTo>
                    <a:lnTo>
                      <a:pt x="215" y="371"/>
                    </a:lnTo>
                    <a:lnTo>
                      <a:pt x="212" y="371"/>
                    </a:lnTo>
                    <a:lnTo>
                      <a:pt x="210" y="373"/>
                    </a:lnTo>
                    <a:lnTo>
                      <a:pt x="204" y="373"/>
                    </a:lnTo>
                    <a:lnTo>
                      <a:pt x="202" y="373"/>
                    </a:lnTo>
                    <a:lnTo>
                      <a:pt x="196" y="376"/>
                    </a:lnTo>
                    <a:lnTo>
                      <a:pt x="188" y="379"/>
                    </a:lnTo>
                    <a:lnTo>
                      <a:pt x="185" y="382"/>
                    </a:lnTo>
                    <a:lnTo>
                      <a:pt x="174" y="384"/>
                    </a:lnTo>
                    <a:lnTo>
                      <a:pt x="172" y="387"/>
                    </a:lnTo>
                    <a:lnTo>
                      <a:pt x="163" y="390"/>
                    </a:lnTo>
                    <a:lnTo>
                      <a:pt x="161" y="390"/>
                    </a:lnTo>
                    <a:lnTo>
                      <a:pt x="155" y="393"/>
                    </a:lnTo>
                    <a:lnTo>
                      <a:pt x="144" y="395"/>
                    </a:lnTo>
                    <a:lnTo>
                      <a:pt x="142" y="398"/>
                    </a:lnTo>
                    <a:lnTo>
                      <a:pt x="131" y="401"/>
                    </a:lnTo>
                    <a:lnTo>
                      <a:pt x="125" y="403"/>
                    </a:lnTo>
                    <a:lnTo>
                      <a:pt x="120" y="406"/>
                    </a:lnTo>
                    <a:lnTo>
                      <a:pt x="101" y="412"/>
                    </a:lnTo>
                    <a:lnTo>
                      <a:pt x="98" y="412"/>
                    </a:lnTo>
                    <a:lnTo>
                      <a:pt x="84" y="414"/>
                    </a:lnTo>
                    <a:lnTo>
                      <a:pt x="79" y="417"/>
                    </a:lnTo>
                    <a:lnTo>
                      <a:pt x="71" y="417"/>
                    </a:lnTo>
                    <a:lnTo>
                      <a:pt x="57" y="417"/>
                    </a:lnTo>
                    <a:lnTo>
                      <a:pt x="52" y="414"/>
                    </a:lnTo>
                    <a:lnTo>
                      <a:pt x="38" y="412"/>
                    </a:lnTo>
                    <a:lnTo>
                      <a:pt x="24" y="403"/>
                    </a:lnTo>
                    <a:lnTo>
                      <a:pt x="22" y="401"/>
                    </a:lnTo>
                    <a:lnTo>
                      <a:pt x="19" y="398"/>
                    </a:lnTo>
                    <a:lnTo>
                      <a:pt x="16" y="393"/>
                    </a:lnTo>
                    <a:lnTo>
                      <a:pt x="14" y="387"/>
                    </a:lnTo>
                    <a:lnTo>
                      <a:pt x="8" y="376"/>
                    </a:lnTo>
                    <a:lnTo>
                      <a:pt x="5" y="373"/>
                    </a:lnTo>
                    <a:lnTo>
                      <a:pt x="5" y="371"/>
                    </a:lnTo>
                    <a:lnTo>
                      <a:pt x="5" y="368"/>
                    </a:lnTo>
                    <a:lnTo>
                      <a:pt x="3" y="357"/>
                    </a:lnTo>
                    <a:lnTo>
                      <a:pt x="3" y="354"/>
                    </a:lnTo>
                    <a:lnTo>
                      <a:pt x="3" y="341"/>
                    </a:lnTo>
                    <a:lnTo>
                      <a:pt x="0" y="335"/>
                    </a:lnTo>
                    <a:lnTo>
                      <a:pt x="3" y="327"/>
                    </a:lnTo>
                    <a:lnTo>
                      <a:pt x="3" y="322"/>
                    </a:lnTo>
                    <a:lnTo>
                      <a:pt x="3" y="311"/>
                    </a:lnTo>
                    <a:lnTo>
                      <a:pt x="3" y="297"/>
                    </a:lnTo>
                    <a:lnTo>
                      <a:pt x="5" y="294"/>
                    </a:lnTo>
                    <a:lnTo>
                      <a:pt x="5" y="292"/>
                    </a:lnTo>
                    <a:lnTo>
                      <a:pt x="8" y="281"/>
                    </a:lnTo>
                    <a:lnTo>
                      <a:pt x="8" y="278"/>
                    </a:lnTo>
                    <a:lnTo>
                      <a:pt x="11" y="265"/>
                    </a:lnTo>
                    <a:lnTo>
                      <a:pt x="16" y="254"/>
                    </a:lnTo>
                    <a:lnTo>
                      <a:pt x="16" y="251"/>
                    </a:lnTo>
                    <a:lnTo>
                      <a:pt x="22" y="240"/>
                    </a:lnTo>
                    <a:lnTo>
                      <a:pt x="24" y="237"/>
                    </a:lnTo>
                    <a:lnTo>
                      <a:pt x="27" y="226"/>
                    </a:lnTo>
                    <a:lnTo>
                      <a:pt x="30" y="224"/>
                    </a:lnTo>
                    <a:lnTo>
                      <a:pt x="33" y="218"/>
                    </a:lnTo>
                    <a:lnTo>
                      <a:pt x="38" y="210"/>
                    </a:lnTo>
                    <a:lnTo>
                      <a:pt x="41" y="202"/>
                    </a:lnTo>
                    <a:lnTo>
                      <a:pt x="46" y="196"/>
                    </a:lnTo>
                    <a:lnTo>
                      <a:pt x="49" y="191"/>
                    </a:lnTo>
                    <a:lnTo>
                      <a:pt x="54" y="183"/>
                    </a:lnTo>
                    <a:lnTo>
                      <a:pt x="57" y="175"/>
                    </a:lnTo>
                    <a:lnTo>
                      <a:pt x="63" y="169"/>
                    </a:lnTo>
                    <a:lnTo>
                      <a:pt x="68" y="164"/>
                    </a:lnTo>
                    <a:lnTo>
                      <a:pt x="71" y="158"/>
                    </a:lnTo>
                    <a:lnTo>
                      <a:pt x="76" y="153"/>
                    </a:lnTo>
                    <a:lnTo>
                      <a:pt x="82" y="145"/>
                    </a:lnTo>
                    <a:lnTo>
                      <a:pt x="87" y="139"/>
                    </a:lnTo>
                    <a:lnTo>
                      <a:pt x="93" y="134"/>
                    </a:lnTo>
                    <a:lnTo>
                      <a:pt x="98" y="128"/>
                    </a:lnTo>
                    <a:lnTo>
                      <a:pt x="103" y="123"/>
                    </a:lnTo>
                    <a:lnTo>
                      <a:pt x="109" y="117"/>
                    </a:lnTo>
                    <a:lnTo>
                      <a:pt x="114" y="112"/>
                    </a:lnTo>
                    <a:lnTo>
                      <a:pt x="123" y="107"/>
                    </a:lnTo>
                    <a:lnTo>
                      <a:pt x="128" y="101"/>
                    </a:lnTo>
                    <a:lnTo>
                      <a:pt x="133" y="96"/>
                    </a:lnTo>
                    <a:lnTo>
                      <a:pt x="139" y="93"/>
                    </a:lnTo>
                    <a:lnTo>
                      <a:pt x="144" y="87"/>
                    </a:lnTo>
                    <a:lnTo>
                      <a:pt x="152" y="82"/>
                    </a:lnTo>
                    <a:lnTo>
                      <a:pt x="158" y="79"/>
                    </a:lnTo>
                    <a:lnTo>
                      <a:pt x="163" y="74"/>
                    </a:lnTo>
                    <a:lnTo>
                      <a:pt x="172" y="68"/>
                    </a:lnTo>
                    <a:lnTo>
                      <a:pt x="177" y="66"/>
                    </a:lnTo>
                    <a:lnTo>
                      <a:pt x="182" y="60"/>
                    </a:lnTo>
                    <a:lnTo>
                      <a:pt x="191" y="57"/>
                    </a:lnTo>
                    <a:lnTo>
                      <a:pt x="199" y="52"/>
                    </a:lnTo>
                    <a:lnTo>
                      <a:pt x="204" y="49"/>
                    </a:lnTo>
                    <a:lnTo>
                      <a:pt x="212" y="47"/>
                    </a:lnTo>
                    <a:lnTo>
                      <a:pt x="218" y="44"/>
                    </a:lnTo>
                    <a:lnTo>
                      <a:pt x="226" y="38"/>
                    </a:lnTo>
                    <a:lnTo>
                      <a:pt x="234" y="36"/>
                    </a:lnTo>
                    <a:lnTo>
                      <a:pt x="240" y="33"/>
                    </a:lnTo>
                    <a:lnTo>
                      <a:pt x="248" y="30"/>
                    </a:lnTo>
                    <a:lnTo>
                      <a:pt x="256" y="28"/>
                    </a:lnTo>
                    <a:lnTo>
                      <a:pt x="261" y="25"/>
                    </a:lnTo>
                    <a:lnTo>
                      <a:pt x="270" y="22"/>
                    </a:lnTo>
                    <a:lnTo>
                      <a:pt x="278" y="19"/>
                    </a:lnTo>
                    <a:lnTo>
                      <a:pt x="286" y="19"/>
                    </a:lnTo>
                    <a:lnTo>
                      <a:pt x="291" y="17"/>
                    </a:lnTo>
                    <a:lnTo>
                      <a:pt x="300" y="14"/>
                    </a:lnTo>
                    <a:lnTo>
                      <a:pt x="308" y="11"/>
                    </a:lnTo>
                    <a:lnTo>
                      <a:pt x="316" y="11"/>
                    </a:lnTo>
                    <a:lnTo>
                      <a:pt x="324" y="8"/>
                    </a:lnTo>
                    <a:lnTo>
                      <a:pt x="330" y="8"/>
                    </a:lnTo>
                    <a:lnTo>
                      <a:pt x="338" y="6"/>
                    </a:lnTo>
                    <a:lnTo>
                      <a:pt x="349" y="6"/>
                    </a:lnTo>
                    <a:lnTo>
                      <a:pt x="354" y="3"/>
                    </a:lnTo>
                    <a:lnTo>
                      <a:pt x="359" y="3"/>
                    </a:lnTo>
                    <a:lnTo>
                      <a:pt x="370" y="3"/>
                    </a:lnTo>
                    <a:lnTo>
                      <a:pt x="376" y="0"/>
                    </a:lnTo>
                    <a:lnTo>
                      <a:pt x="384" y="0"/>
                    </a:lnTo>
                    <a:lnTo>
                      <a:pt x="395" y="0"/>
                    </a:lnTo>
                    <a:lnTo>
                      <a:pt x="400" y="0"/>
                    </a:lnTo>
                    <a:lnTo>
                      <a:pt x="406" y="0"/>
                    </a:lnTo>
                    <a:lnTo>
                      <a:pt x="417" y="0"/>
                    </a:lnTo>
                    <a:lnTo>
                      <a:pt x="417" y="341"/>
                    </a:lnTo>
                    <a:close/>
                  </a:path>
                </a:pathLst>
              </a:custGeom>
              <a:solidFill>
                <a:srgbClr val="CFE7FF"/>
              </a:solidFill>
              <a:ln w="0">
                <a:solidFill>
                  <a:srgbClr val="CFE7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2" name="Freeform 177"/>
              <p:cNvSpPr>
                <a:spLocks/>
              </p:cNvSpPr>
              <p:nvPr/>
            </p:nvSpPr>
            <p:spPr bwMode="auto">
              <a:xfrm>
                <a:off x="5519867" y="3256393"/>
                <a:ext cx="487440" cy="423195"/>
              </a:xfrm>
              <a:custGeom>
                <a:avLst/>
                <a:gdLst>
                  <a:gd name="T0" fmla="*/ 351 w 357"/>
                  <a:gd name="T1" fmla="*/ 269 h 302"/>
                  <a:gd name="T2" fmla="*/ 343 w 357"/>
                  <a:gd name="T3" fmla="*/ 269 h 302"/>
                  <a:gd name="T4" fmla="*/ 335 w 357"/>
                  <a:gd name="T5" fmla="*/ 269 h 302"/>
                  <a:gd name="T6" fmla="*/ 327 w 357"/>
                  <a:gd name="T7" fmla="*/ 269 h 302"/>
                  <a:gd name="T8" fmla="*/ 319 w 357"/>
                  <a:gd name="T9" fmla="*/ 269 h 302"/>
                  <a:gd name="T10" fmla="*/ 313 w 357"/>
                  <a:gd name="T11" fmla="*/ 269 h 302"/>
                  <a:gd name="T12" fmla="*/ 302 w 357"/>
                  <a:gd name="T13" fmla="*/ 269 h 302"/>
                  <a:gd name="T14" fmla="*/ 297 w 357"/>
                  <a:gd name="T15" fmla="*/ 269 h 302"/>
                  <a:gd name="T16" fmla="*/ 289 w 357"/>
                  <a:gd name="T17" fmla="*/ 272 h 302"/>
                  <a:gd name="T18" fmla="*/ 280 w 357"/>
                  <a:gd name="T19" fmla="*/ 272 h 302"/>
                  <a:gd name="T20" fmla="*/ 270 w 357"/>
                  <a:gd name="T21" fmla="*/ 272 h 302"/>
                  <a:gd name="T22" fmla="*/ 261 w 357"/>
                  <a:gd name="T23" fmla="*/ 272 h 302"/>
                  <a:gd name="T24" fmla="*/ 250 w 357"/>
                  <a:gd name="T25" fmla="*/ 275 h 302"/>
                  <a:gd name="T26" fmla="*/ 237 w 357"/>
                  <a:gd name="T27" fmla="*/ 275 h 302"/>
                  <a:gd name="T28" fmla="*/ 226 w 357"/>
                  <a:gd name="T29" fmla="*/ 278 h 302"/>
                  <a:gd name="T30" fmla="*/ 218 w 357"/>
                  <a:gd name="T31" fmla="*/ 278 h 302"/>
                  <a:gd name="T32" fmla="*/ 210 w 357"/>
                  <a:gd name="T33" fmla="*/ 280 h 302"/>
                  <a:gd name="T34" fmla="*/ 196 w 357"/>
                  <a:gd name="T35" fmla="*/ 280 h 302"/>
                  <a:gd name="T36" fmla="*/ 185 w 357"/>
                  <a:gd name="T37" fmla="*/ 283 h 302"/>
                  <a:gd name="T38" fmla="*/ 180 w 357"/>
                  <a:gd name="T39" fmla="*/ 283 h 302"/>
                  <a:gd name="T40" fmla="*/ 161 w 357"/>
                  <a:gd name="T41" fmla="*/ 289 h 302"/>
                  <a:gd name="T42" fmla="*/ 147 w 357"/>
                  <a:gd name="T43" fmla="*/ 291 h 302"/>
                  <a:gd name="T44" fmla="*/ 131 w 357"/>
                  <a:gd name="T45" fmla="*/ 294 h 302"/>
                  <a:gd name="T46" fmla="*/ 106 w 357"/>
                  <a:gd name="T47" fmla="*/ 297 h 302"/>
                  <a:gd name="T48" fmla="*/ 82 w 357"/>
                  <a:gd name="T49" fmla="*/ 299 h 302"/>
                  <a:gd name="T50" fmla="*/ 60 w 357"/>
                  <a:gd name="T51" fmla="*/ 302 h 302"/>
                  <a:gd name="T52" fmla="*/ 38 w 357"/>
                  <a:gd name="T53" fmla="*/ 299 h 302"/>
                  <a:gd name="T54" fmla="*/ 16 w 357"/>
                  <a:gd name="T55" fmla="*/ 286 h 302"/>
                  <a:gd name="T56" fmla="*/ 3 w 357"/>
                  <a:gd name="T57" fmla="*/ 264 h 302"/>
                  <a:gd name="T58" fmla="*/ 0 w 357"/>
                  <a:gd name="T59" fmla="*/ 245 h 302"/>
                  <a:gd name="T60" fmla="*/ 3 w 357"/>
                  <a:gd name="T61" fmla="*/ 231 h 302"/>
                  <a:gd name="T62" fmla="*/ 5 w 357"/>
                  <a:gd name="T63" fmla="*/ 212 h 302"/>
                  <a:gd name="T64" fmla="*/ 13 w 357"/>
                  <a:gd name="T65" fmla="*/ 190 h 302"/>
                  <a:gd name="T66" fmla="*/ 22 w 357"/>
                  <a:gd name="T67" fmla="*/ 174 h 302"/>
                  <a:gd name="T68" fmla="*/ 35 w 357"/>
                  <a:gd name="T69" fmla="*/ 152 h 302"/>
                  <a:gd name="T70" fmla="*/ 52 w 357"/>
                  <a:gd name="T71" fmla="*/ 131 h 302"/>
                  <a:gd name="T72" fmla="*/ 63 w 357"/>
                  <a:gd name="T73" fmla="*/ 117 h 302"/>
                  <a:gd name="T74" fmla="*/ 82 w 357"/>
                  <a:gd name="T75" fmla="*/ 98 h 302"/>
                  <a:gd name="T76" fmla="*/ 95 w 357"/>
                  <a:gd name="T77" fmla="*/ 87 h 302"/>
                  <a:gd name="T78" fmla="*/ 114 w 357"/>
                  <a:gd name="T79" fmla="*/ 71 h 302"/>
                  <a:gd name="T80" fmla="*/ 131 w 357"/>
                  <a:gd name="T81" fmla="*/ 60 h 302"/>
                  <a:gd name="T82" fmla="*/ 147 w 357"/>
                  <a:gd name="T83" fmla="*/ 52 h 302"/>
                  <a:gd name="T84" fmla="*/ 169 w 357"/>
                  <a:gd name="T85" fmla="*/ 41 h 302"/>
                  <a:gd name="T86" fmla="*/ 193 w 357"/>
                  <a:gd name="T87" fmla="*/ 30 h 302"/>
                  <a:gd name="T88" fmla="*/ 212 w 357"/>
                  <a:gd name="T89" fmla="*/ 22 h 302"/>
                  <a:gd name="T90" fmla="*/ 237 w 357"/>
                  <a:gd name="T91" fmla="*/ 16 h 302"/>
                  <a:gd name="T92" fmla="*/ 253 w 357"/>
                  <a:gd name="T93" fmla="*/ 11 h 302"/>
                  <a:gd name="T94" fmla="*/ 272 w 357"/>
                  <a:gd name="T95" fmla="*/ 8 h 302"/>
                  <a:gd name="T96" fmla="*/ 297 w 357"/>
                  <a:gd name="T97" fmla="*/ 3 h 302"/>
                  <a:gd name="T98" fmla="*/ 316 w 357"/>
                  <a:gd name="T99" fmla="*/ 0 h 302"/>
                  <a:gd name="T100" fmla="*/ 340 w 357"/>
                  <a:gd name="T101" fmla="*/ 0 h 302"/>
                  <a:gd name="T102" fmla="*/ 357 w 357"/>
                  <a:gd name="T103" fmla="*/ 269 h 3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57"/>
                  <a:gd name="T157" fmla="*/ 0 h 302"/>
                  <a:gd name="T158" fmla="*/ 357 w 357"/>
                  <a:gd name="T159" fmla="*/ 302 h 3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57" h="302">
                    <a:moveTo>
                      <a:pt x="357" y="269"/>
                    </a:moveTo>
                    <a:lnTo>
                      <a:pt x="354" y="269"/>
                    </a:lnTo>
                    <a:lnTo>
                      <a:pt x="351" y="269"/>
                    </a:lnTo>
                    <a:lnTo>
                      <a:pt x="349" y="269"/>
                    </a:lnTo>
                    <a:lnTo>
                      <a:pt x="346" y="269"/>
                    </a:lnTo>
                    <a:lnTo>
                      <a:pt x="343" y="269"/>
                    </a:lnTo>
                    <a:lnTo>
                      <a:pt x="340" y="269"/>
                    </a:lnTo>
                    <a:lnTo>
                      <a:pt x="338" y="269"/>
                    </a:lnTo>
                    <a:lnTo>
                      <a:pt x="335" y="269"/>
                    </a:lnTo>
                    <a:lnTo>
                      <a:pt x="332" y="269"/>
                    </a:lnTo>
                    <a:lnTo>
                      <a:pt x="329" y="269"/>
                    </a:lnTo>
                    <a:lnTo>
                      <a:pt x="327" y="269"/>
                    </a:lnTo>
                    <a:lnTo>
                      <a:pt x="324" y="269"/>
                    </a:lnTo>
                    <a:lnTo>
                      <a:pt x="321" y="269"/>
                    </a:lnTo>
                    <a:lnTo>
                      <a:pt x="319" y="269"/>
                    </a:lnTo>
                    <a:lnTo>
                      <a:pt x="313" y="269"/>
                    </a:lnTo>
                    <a:lnTo>
                      <a:pt x="308" y="269"/>
                    </a:lnTo>
                    <a:lnTo>
                      <a:pt x="302" y="269"/>
                    </a:lnTo>
                    <a:lnTo>
                      <a:pt x="299" y="269"/>
                    </a:lnTo>
                    <a:lnTo>
                      <a:pt x="297" y="269"/>
                    </a:lnTo>
                    <a:lnTo>
                      <a:pt x="291" y="272"/>
                    </a:lnTo>
                    <a:lnTo>
                      <a:pt x="289" y="272"/>
                    </a:lnTo>
                    <a:lnTo>
                      <a:pt x="283" y="272"/>
                    </a:lnTo>
                    <a:lnTo>
                      <a:pt x="280" y="272"/>
                    </a:lnTo>
                    <a:lnTo>
                      <a:pt x="278" y="272"/>
                    </a:lnTo>
                    <a:lnTo>
                      <a:pt x="275" y="272"/>
                    </a:lnTo>
                    <a:lnTo>
                      <a:pt x="270" y="272"/>
                    </a:lnTo>
                    <a:lnTo>
                      <a:pt x="267" y="272"/>
                    </a:lnTo>
                    <a:lnTo>
                      <a:pt x="264" y="272"/>
                    </a:lnTo>
                    <a:lnTo>
                      <a:pt x="261" y="272"/>
                    </a:lnTo>
                    <a:lnTo>
                      <a:pt x="259" y="272"/>
                    </a:lnTo>
                    <a:lnTo>
                      <a:pt x="250" y="275"/>
                    </a:lnTo>
                    <a:lnTo>
                      <a:pt x="242" y="275"/>
                    </a:lnTo>
                    <a:lnTo>
                      <a:pt x="237" y="275"/>
                    </a:lnTo>
                    <a:lnTo>
                      <a:pt x="234" y="275"/>
                    </a:lnTo>
                    <a:lnTo>
                      <a:pt x="231" y="278"/>
                    </a:lnTo>
                    <a:lnTo>
                      <a:pt x="226" y="278"/>
                    </a:lnTo>
                    <a:lnTo>
                      <a:pt x="218" y="278"/>
                    </a:lnTo>
                    <a:lnTo>
                      <a:pt x="215" y="278"/>
                    </a:lnTo>
                    <a:lnTo>
                      <a:pt x="212" y="280"/>
                    </a:lnTo>
                    <a:lnTo>
                      <a:pt x="210" y="280"/>
                    </a:lnTo>
                    <a:lnTo>
                      <a:pt x="207" y="280"/>
                    </a:lnTo>
                    <a:lnTo>
                      <a:pt x="201" y="280"/>
                    </a:lnTo>
                    <a:lnTo>
                      <a:pt x="196" y="280"/>
                    </a:lnTo>
                    <a:lnTo>
                      <a:pt x="191" y="283"/>
                    </a:lnTo>
                    <a:lnTo>
                      <a:pt x="185" y="283"/>
                    </a:lnTo>
                    <a:lnTo>
                      <a:pt x="182" y="283"/>
                    </a:lnTo>
                    <a:lnTo>
                      <a:pt x="180" y="283"/>
                    </a:lnTo>
                    <a:lnTo>
                      <a:pt x="171" y="286"/>
                    </a:lnTo>
                    <a:lnTo>
                      <a:pt x="166" y="286"/>
                    </a:lnTo>
                    <a:lnTo>
                      <a:pt x="161" y="289"/>
                    </a:lnTo>
                    <a:lnTo>
                      <a:pt x="158" y="289"/>
                    </a:lnTo>
                    <a:lnTo>
                      <a:pt x="155" y="289"/>
                    </a:lnTo>
                    <a:lnTo>
                      <a:pt x="147" y="291"/>
                    </a:lnTo>
                    <a:lnTo>
                      <a:pt x="142" y="291"/>
                    </a:lnTo>
                    <a:lnTo>
                      <a:pt x="136" y="291"/>
                    </a:lnTo>
                    <a:lnTo>
                      <a:pt x="131" y="294"/>
                    </a:lnTo>
                    <a:lnTo>
                      <a:pt x="120" y="294"/>
                    </a:lnTo>
                    <a:lnTo>
                      <a:pt x="114" y="297"/>
                    </a:lnTo>
                    <a:lnTo>
                      <a:pt x="106" y="297"/>
                    </a:lnTo>
                    <a:lnTo>
                      <a:pt x="87" y="299"/>
                    </a:lnTo>
                    <a:lnTo>
                      <a:pt x="82" y="299"/>
                    </a:lnTo>
                    <a:lnTo>
                      <a:pt x="73" y="299"/>
                    </a:lnTo>
                    <a:lnTo>
                      <a:pt x="63" y="302"/>
                    </a:lnTo>
                    <a:lnTo>
                      <a:pt x="60" y="302"/>
                    </a:lnTo>
                    <a:lnTo>
                      <a:pt x="54" y="302"/>
                    </a:lnTo>
                    <a:lnTo>
                      <a:pt x="38" y="299"/>
                    </a:lnTo>
                    <a:lnTo>
                      <a:pt x="30" y="294"/>
                    </a:lnTo>
                    <a:lnTo>
                      <a:pt x="22" y="291"/>
                    </a:lnTo>
                    <a:lnTo>
                      <a:pt x="16" y="286"/>
                    </a:lnTo>
                    <a:lnTo>
                      <a:pt x="11" y="280"/>
                    </a:lnTo>
                    <a:lnTo>
                      <a:pt x="5" y="272"/>
                    </a:lnTo>
                    <a:lnTo>
                      <a:pt x="3" y="264"/>
                    </a:lnTo>
                    <a:lnTo>
                      <a:pt x="3" y="256"/>
                    </a:lnTo>
                    <a:lnTo>
                      <a:pt x="0" y="248"/>
                    </a:lnTo>
                    <a:lnTo>
                      <a:pt x="0" y="245"/>
                    </a:lnTo>
                    <a:lnTo>
                      <a:pt x="0" y="240"/>
                    </a:lnTo>
                    <a:lnTo>
                      <a:pt x="3" y="234"/>
                    </a:lnTo>
                    <a:lnTo>
                      <a:pt x="3" y="231"/>
                    </a:lnTo>
                    <a:lnTo>
                      <a:pt x="3" y="220"/>
                    </a:lnTo>
                    <a:lnTo>
                      <a:pt x="5" y="218"/>
                    </a:lnTo>
                    <a:lnTo>
                      <a:pt x="5" y="212"/>
                    </a:lnTo>
                    <a:lnTo>
                      <a:pt x="8" y="204"/>
                    </a:lnTo>
                    <a:lnTo>
                      <a:pt x="11" y="196"/>
                    </a:lnTo>
                    <a:lnTo>
                      <a:pt x="13" y="190"/>
                    </a:lnTo>
                    <a:lnTo>
                      <a:pt x="19" y="180"/>
                    </a:lnTo>
                    <a:lnTo>
                      <a:pt x="19" y="177"/>
                    </a:lnTo>
                    <a:lnTo>
                      <a:pt x="22" y="174"/>
                    </a:lnTo>
                    <a:lnTo>
                      <a:pt x="27" y="163"/>
                    </a:lnTo>
                    <a:lnTo>
                      <a:pt x="33" y="155"/>
                    </a:lnTo>
                    <a:lnTo>
                      <a:pt x="35" y="152"/>
                    </a:lnTo>
                    <a:lnTo>
                      <a:pt x="43" y="141"/>
                    </a:lnTo>
                    <a:lnTo>
                      <a:pt x="43" y="139"/>
                    </a:lnTo>
                    <a:lnTo>
                      <a:pt x="52" y="131"/>
                    </a:lnTo>
                    <a:lnTo>
                      <a:pt x="52" y="128"/>
                    </a:lnTo>
                    <a:lnTo>
                      <a:pt x="54" y="128"/>
                    </a:lnTo>
                    <a:lnTo>
                      <a:pt x="63" y="117"/>
                    </a:lnTo>
                    <a:lnTo>
                      <a:pt x="65" y="114"/>
                    </a:lnTo>
                    <a:lnTo>
                      <a:pt x="73" y="106"/>
                    </a:lnTo>
                    <a:lnTo>
                      <a:pt x="82" y="98"/>
                    </a:lnTo>
                    <a:lnTo>
                      <a:pt x="84" y="98"/>
                    </a:lnTo>
                    <a:lnTo>
                      <a:pt x="92" y="90"/>
                    </a:lnTo>
                    <a:lnTo>
                      <a:pt x="95" y="87"/>
                    </a:lnTo>
                    <a:lnTo>
                      <a:pt x="103" y="82"/>
                    </a:lnTo>
                    <a:lnTo>
                      <a:pt x="106" y="79"/>
                    </a:lnTo>
                    <a:lnTo>
                      <a:pt x="114" y="71"/>
                    </a:lnTo>
                    <a:lnTo>
                      <a:pt x="120" y="68"/>
                    </a:lnTo>
                    <a:lnTo>
                      <a:pt x="128" y="62"/>
                    </a:lnTo>
                    <a:lnTo>
                      <a:pt x="131" y="60"/>
                    </a:lnTo>
                    <a:lnTo>
                      <a:pt x="139" y="54"/>
                    </a:lnTo>
                    <a:lnTo>
                      <a:pt x="144" y="54"/>
                    </a:lnTo>
                    <a:lnTo>
                      <a:pt x="147" y="52"/>
                    </a:lnTo>
                    <a:lnTo>
                      <a:pt x="158" y="46"/>
                    </a:lnTo>
                    <a:lnTo>
                      <a:pt x="166" y="41"/>
                    </a:lnTo>
                    <a:lnTo>
                      <a:pt x="169" y="41"/>
                    </a:lnTo>
                    <a:lnTo>
                      <a:pt x="180" y="35"/>
                    </a:lnTo>
                    <a:lnTo>
                      <a:pt x="182" y="32"/>
                    </a:lnTo>
                    <a:lnTo>
                      <a:pt x="193" y="30"/>
                    </a:lnTo>
                    <a:lnTo>
                      <a:pt x="196" y="27"/>
                    </a:lnTo>
                    <a:lnTo>
                      <a:pt x="201" y="27"/>
                    </a:lnTo>
                    <a:lnTo>
                      <a:pt x="212" y="22"/>
                    </a:lnTo>
                    <a:lnTo>
                      <a:pt x="215" y="22"/>
                    </a:lnTo>
                    <a:lnTo>
                      <a:pt x="226" y="19"/>
                    </a:lnTo>
                    <a:lnTo>
                      <a:pt x="237" y="16"/>
                    </a:lnTo>
                    <a:lnTo>
                      <a:pt x="240" y="13"/>
                    </a:lnTo>
                    <a:lnTo>
                      <a:pt x="250" y="11"/>
                    </a:lnTo>
                    <a:lnTo>
                      <a:pt x="253" y="11"/>
                    </a:lnTo>
                    <a:lnTo>
                      <a:pt x="264" y="8"/>
                    </a:lnTo>
                    <a:lnTo>
                      <a:pt x="267" y="8"/>
                    </a:lnTo>
                    <a:lnTo>
                      <a:pt x="272" y="8"/>
                    </a:lnTo>
                    <a:lnTo>
                      <a:pt x="283" y="5"/>
                    </a:lnTo>
                    <a:lnTo>
                      <a:pt x="294" y="3"/>
                    </a:lnTo>
                    <a:lnTo>
                      <a:pt x="297" y="3"/>
                    </a:lnTo>
                    <a:lnTo>
                      <a:pt x="299" y="3"/>
                    </a:lnTo>
                    <a:lnTo>
                      <a:pt x="313" y="0"/>
                    </a:lnTo>
                    <a:lnTo>
                      <a:pt x="316" y="0"/>
                    </a:lnTo>
                    <a:lnTo>
                      <a:pt x="327" y="0"/>
                    </a:lnTo>
                    <a:lnTo>
                      <a:pt x="338" y="0"/>
                    </a:lnTo>
                    <a:lnTo>
                      <a:pt x="340" y="0"/>
                    </a:lnTo>
                    <a:lnTo>
                      <a:pt x="343" y="0"/>
                    </a:lnTo>
                    <a:lnTo>
                      <a:pt x="357" y="0"/>
                    </a:lnTo>
                    <a:lnTo>
                      <a:pt x="357" y="269"/>
                    </a:lnTo>
                    <a:close/>
                  </a:path>
                </a:pathLst>
              </a:custGeom>
              <a:solidFill>
                <a:srgbClr val="E7F3FF"/>
              </a:solidFill>
              <a:ln w="0">
                <a:solidFill>
                  <a:srgbClr val="E7F3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3" name="Freeform 178"/>
              <p:cNvSpPr>
                <a:spLocks/>
              </p:cNvSpPr>
              <p:nvPr/>
            </p:nvSpPr>
            <p:spPr bwMode="auto">
              <a:xfrm>
                <a:off x="5560829" y="3271807"/>
                <a:ext cx="446479" cy="361538"/>
              </a:xfrm>
              <a:custGeom>
                <a:avLst/>
                <a:gdLst>
                  <a:gd name="T0" fmla="*/ 321 w 327"/>
                  <a:gd name="T1" fmla="*/ 239 h 258"/>
                  <a:gd name="T2" fmla="*/ 310 w 327"/>
                  <a:gd name="T3" fmla="*/ 239 h 258"/>
                  <a:gd name="T4" fmla="*/ 302 w 327"/>
                  <a:gd name="T5" fmla="*/ 239 h 258"/>
                  <a:gd name="T6" fmla="*/ 294 w 327"/>
                  <a:gd name="T7" fmla="*/ 239 h 258"/>
                  <a:gd name="T8" fmla="*/ 283 w 327"/>
                  <a:gd name="T9" fmla="*/ 239 h 258"/>
                  <a:gd name="T10" fmla="*/ 278 w 327"/>
                  <a:gd name="T11" fmla="*/ 242 h 258"/>
                  <a:gd name="T12" fmla="*/ 264 w 327"/>
                  <a:gd name="T13" fmla="*/ 242 h 258"/>
                  <a:gd name="T14" fmla="*/ 259 w 327"/>
                  <a:gd name="T15" fmla="*/ 242 h 258"/>
                  <a:gd name="T16" fmla="*/ 250 w 327"/>
                  <a:gd name="T17" fmla="*/ 242 h 258"/>
                  <a:gd name="T18" fmla="*/ 242 w 327"/>
                  <a:gd name="T19" fmla="*/ 242 h 258"/>
                  <a:gd name="T20" fmla="*/ 231 w 327"/>
                  <a:gd name="T21" fmla="*/ 242 h 258"/>
                  <a:gd name="T22" fmla="*/ 220 w 327"/>
                  <a:gd name="T23" fmla="*/ 245 h 258"/>
                  <a:gd name="T24" fmla="*/ 207 w 327"/>
                  <a:gd name="T25" fmla="*/ 245 h 258"/>
                  <a:gd name="T26" fmla="*/ 193 w 327"/>
                  <a:gd name="T27" fmla="*/ 248 h 258"/>
                  <a:gd name="T28" fmla="*/ 182 w 327"/>
                  <a:gd name="T29" fmla="*/ 248 h 258"/>
                  <a:gd name="T30" fmla="*/ 171 w 327"/>
                  <a:gd name="T31" fmla="*/ 250 h 258"/>
                  <a:gd name="T32" fmla="*/ 161 w 327"/>
                  <a:gd name="T33" fmla="*/ 250 h 258"/>
                  <a:gd name="T34" fmla="*/ 144 w 327"/>
                  <a:gd name="T35" fmla="*/ 253 h 258"/>
                  <a:gd name="T36" fmla="*/ 128 w 327"/>
                  <a:gd name="T37" fmla="*/ 256 h 258"/>
                  <a:gd name="T38" fmla="*/ 106 w 327"/>
                  <a:gd name="T39" fmla="*/ 256 h 258"/>
                  <a:gd name="T40" fmla="*/ 87 w 327"/>
                  <a:gd name="T41" fmla="*/ 258 h 258"/>
                  <a:gd name="T42" fmla="*/ 68 w 327"/>
                  <a:gd name="T43" fmla="*/ 258 h 258"/>
                  <a:gd name="T44" fmla="*/ 43 w 327"/>
                  <a:gd name="T45" fmla="*/ 258 h 258"/>
                  <a:gd name="T46" fmla="*/ 24 w 327"/>
                  <a:gd name="T47" fmla="*/ 253 h 258"/>
                  <a:gd name="T48" fmla="*/ 11 w 327"/>
                  <a:gd name="T49" fmla="*/ 239 h 258"/>
                  <a:gd name="T50" fmla="*/ 3 w 327"/>
                  <a:gd name="T51" fmla="*/ 223 h 258"/>
                  <a:gd name="T52" fmla="*/ 3 w 327"/>
                  <a:gd name="T53" fmla="*/ 199 h 258"/>
                  <a:gd name="T54" fmla="*/ 5 w 327"/>
                  <a:gd name="T55" fmla="*/ 177 h 258"/>
                  <a:gd name="T56" fmla="*/ 11 w 327"/>
                  <a:gd name="T57" fmla="*/ 163 h 258"/>
                  <a:gd name="T58" fmla="*/ 19 w 327"/>
                  <a:gd name="T59" fmla="*/ 150 h 258"/>
                  <a:gd name="T60" fmla="*/ 35 w 327"/>
                  <a:gd name="T61" fmla="*/ 128 h 258"/>
                  <a:gd name="T62" fmla="*/ 46 w 327"/>
                  <a:gd name="T63" fmla="*/ 111 h 258"/>
                  <a:gd name="T64" fmla="*/ 62 w 327"/>
                  <a:gd name="T65" fmla="*/ 95 h 258"/>
                  <a:gd name="T66" fmla="*/ 79 w 327"/>
                  <a:gd name="T67" fmla="*/ 81 h 258"/>
                  <a:gd name="T68" fmla="*/ 95 w 327"/>
                  <a:gd name="T69" fmla="*/ 68 h 258"/>
                  <a:gd name="T70" fmla="*/ 112 w 327"/>
                  <a:gd name="T71" fmla="*/ 57 h 258"/>
                  <a:gd name="T72" fmla="*/ 133 w 327"/>
                  <a:gd name="T73" fmla="*/ 46 h 258"/>
                  <a:gd name="T74" fmla="*/ 150 w 327"/>
                  <a:gd name="T75" fmla="*/ 38 h 258"/>
                  <a:gd name="T76" fmla="*/ 171 w 327"/>
                  <a:gd name="T77" fmla="*/ 27 h 258"/>
                  <a:gd name="T78" fmla="*/ 193 w 327"/>
                  <a:gd name="T79" fmla="*/ 19 h 258"/>
                  <a:gd name="T80" fmla="*/ 212 w 327"/>
                  <a:gd name="T81" fmla="*/ 13 h 258"/>
                  <a:gd name="T82" fmla="*/ 237 w 327"/>
                  <a:gd name="T83" fmla="*/ 8 h 258"/>
                  <a:gd name="T84" fmla="*/ 256 w 327"/>
                  <a:gd name="T85" fmla="*/ 5 h 258"/>
                  <a:gd name="T86" fmla="*/ 278 w 327"/>
                  <a:gd name="T87" fmla="*/ 2 h 258"/>
                  <a:gd name="T88" fmla="*/ 297 w 327"/>
                  <a:gd name="T89" fmla="*/ 0 h 258"/>
                  <a:gd name="T90" fmla="*/ 321 w 327"/>
                  <a:gd name="T91" fmla="*/ 0 h 25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27"/>
                  <a:gd name="T139" fmla="*/ 0 h 258"/>
                  <a:gd name="T140" fmla="*/ 327 w 327"/>
                  <a:gd name="T141" fmla="*/ 258 h 25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27" h="258">
                    <a:moveTo>
                      <a:pt x="327" y="239"/>
                    </a:moveTo>
                    <a:lnTo>
                      <a:pt x="324" y="239"/>
                    </a:lnTo>
                    <a:lnTo>
                      <a:pt x="321" y="239"/>
                    </a:lnTo>
                    <a:lnTo>
                      <a:pt x="319" y="239"/>
                    </a:lnTo>
                    <a:lnTo>
                      <a:pt x="313" y="239"/>
                    </a:lnTo>
                    <a:lnTo>
                      <a:pt x="310" y="239"/>
                    </a:lnTo>
                    <a:lnTo>
                      <a:pt x="308" y="239"/>
                    </a:lnTo>
                    <a:lnTo>
                      <a:pt x="305" y="239"/>
                    </a:lnTo>
                    <a:lnTo>
                      <a:pt x="302" y="239"/>
                    </a:lnTo>
                    <a:lnTo>
                      <a:pt x="299" y="239"/>
                    </a:lnTo>
                    <a:lnTo>
                      <a:pt x="297" y="239"/>
                    </a:lnTo>
                    <a:lnTo>
                      <a:pt x="294" y="239"/>
                    </a:lnTo>
                    <a:lnTo>
                      <a:pt x="291" y="239"/>
                    </a:lnTo>
                    <a:lnTo>
                      <a:pt x="286" y="239"/>
                    </a:lnTo>
                    <a:lnTo>
                      <a:pt x="283" y="239"/>
                    </a:lnTo>
                    <a:lnTo>
                      <a:pt x="280" y="242"/>
                    </a:lnTo>
                    <a:lnTo>
                      <a:pt x="278" y="242"/>
                    </a:lnTo>
                    <a:lnTo>
                      <a:pt x="272" y="242"/>
                    </a:lnTo>
                    <a:lnTo>
                      <a:pt x="264" y="242"/>
                    </a:lnTo>
                    <a:lnTo>
                      <a:pt x="261" y="242"/>
                    </a:lnTo>
                    <a:lnTo>
                      <a:pt x="259" y="242"/>
                    </a:lnTo>
                    <a:lnTo>
                      <a:pt x="250" y="242"/>
                    </a:lnTo>
                    <a:lnTo>
                      <a:pt x="245" y="242"/>
                    </a:lnTo>
                    <a:lnTo>
                      <a:pt x="242" y="242"/>
                    </a:lnTo>
                    <a:lnTo>
                      <a:pt x="237" y="242"/>
                    </a:lnTo>
                    <a:lnTo>
                      <a:pt x="234" y="242"/>
                    </a:lnTo>
                    <a:lnTo>
                      <a:pt x="231" y="242"/>
                    </a:lnTo>
                    <a:lnTo>
                      <a:pt x="226" y="245"/>
                    </a:lnTo>
                    <a:lnTo>
                      <a:pt x="223" y="245"/>
                    </a:lnTo>
                    <a:lnTo>
                      <a:pt x="220" y="245"/>
                    </a:lnTo>
                    <a:lnTo>
                      <a:pt x="215" y="245"/>
                    </a:lnTo>
                    <a:lnTo>
                      <a:pt x="212" y="245"/>
                    </a:lnTo>
                    <a:lnTo>
                      <a:pt x="207" y="245"/>
                    </a:lnTo>
                    <a:lnTo>
                      <a:pt x="199" y="245"/>
                    </a:lnTo>
                    <a:lnTo>
                      <a:pt x="193" y="248"/>
                    </a:lnTo>
                    <a:lnTo>
                      <a:pt x="191" y="248"/>
                    </a:lnTo>
                    <a:lnTo>
                      <a:pt x="182" y="248"/>
                    </a:lnTo>
                    <a:lnTo>
                      <a:pt x="180" y="248"/>
                    </a:lnTo>
                    <a:lnTo>
                      <a:pt x="177" y="250"/>
                    </a:lnTo>
                    <a:lnTo>
                      <a:pt x="171" y="250"/>
                    </a:lnTo>
                    <a:lnTo>
                      <a:pt x="166" y="250"/>
                    </a:lnTo>
                    <a:lnTo>
                      <a:pt x="161" y="250"/>
                    </a:lnTo>
                    <a:lnTo>
                      <a:pt x="155" y="250"/>
                    </a:lnTo>
                    <a:lnTo>
                      <a:pt x="152" y="253"/>
                    </a:lnTo>
                    <a:lnTo>
                      <a:pt x="144" y="253"/>
                    </a:lnTo>
                    <a:lnTo>
                      <a:pt x="139" y="253"/>
                    </a:lnTo>
                    <a:lnTo>
                      <a:pt x="133" y="253"/>
                    </a:lnTo>
                    <a:lnTo>
                      <a:pt x="128" y="256"/>
                    </a:lnTo>
                    <a:lnTo>
                      <a:pt x="117" y="256"/>
                    </a:lnTo>
                    <a:lnTo>
                      <a:pt x="114" y="256"/>
                    </a:lnTo>
                    <a:lnTo>
                      <a:pt x="106" y="256"/>
                    </a:lnTo>
                    <a:lnTo>
                      <a:pt x="101" y="258"/>
                    </a:lnTo>
                    <a:lnTo>
                      <a:pt x="90" y="258"/>
                    </a:lnTo>
                    <a:lnTo>
                      <a:pt x="87" y="258"/>
                    </a:lnTo>
                    <a:lnTo>
                      <a:pt x="84" y="258"/>
                    </a:lnTo>
                    <a:lnTo>
                      <a:pt x="76" y="258"/>
                    </a:lnTo>
                    <a:lnTo>
                      <a:pt x="68" y="258"/>
                    </a:lnTo>
                    <a:lnTo>
                      <a:pt x="65" y="258"/>
                    </a:lnTo>
                    <a:lnTo>
                      <a:pt x="62" y="258"/>
                    </a:lnTo>
                    <a:lnTo>
                      <a:pt x="43" y="258"/>
                    </a:lnTo>
                    <a:lnTo>
                      <a:pt x="38" y="256"/>
                    </a:lnTo>
                    <a:lnTo>
                      <a:pt x="30" y="253"/>
                    </a:lnTo>
                    <a:lnTo>
                      <a:pt x="24" y="253"/>
                    </a:lnTo>
                    <a:lnTo>
                      <a:pt x="22" y="250"/>
                    </a:lnTo>
                    <a:lnTo>
                      <a:pt x="11" y="242"/>
                    </a:lnTo>
                    <a:lnTo>
                      <a:pt x="11" y="239"/>
                    </a:lnTo>
                    <a:lnTo>
                      <a:pt x="8" y="239"/>
                    </a:lnTo>
                    <a:lnTo>
                      <a:pt x="5" y="231"/>
                    </a:lnTo>
                    <a:lnTo>
                      <a:pt x="3" y="223"/>
                    </a:lnTo>
                    <a:lnTo>
                      <a:pt x="0" y="215"/>
                    </a:lnTo>
                    <a:lnTo>
                      <a:pt x="0" y="207"/>
                    </a:lnTo>
                    <a:lnTo>
                      <a:pt x="3" y="199"/>
                    </a:lnTo>
                    <a:lnTo>
                      <a:pt x="3" y="190"/>
                    </a:lnTo>
                    <a:lnTo>
                      <a:pt x="5" y="188"/>
                    </a:lnTo>
                    <a:lnTo>
                      <a:pt x="5" y="177"/>
                    </a:lnTo>
                    <a:lnTo>
                      <a:pt x="8" y="174"/>
                    </a:lnTo>
                    <a:lnTo>
                      <a:pt x="11" y="166"/>
                    </a:lnTo>
                    <a:lnTo>
                      <a:pt x="11" y="163"/>
                    </a:lnTo>
                    <a:lnTo>
                      <a:pt x="19" y="152"/>
                    </a:lnTo>
                    <a:lnTo>
                      <a:pt x="19" y="150"/>
                    </a:lnTo>
                    <a:lnTo>
                      <a:pt x="24" y="139"/>
                    </a:lnTo>
                    <a:lnTo>
                      <a:pt x="33" y="130"/>
                    </a:lnTo>
                    <a:lnTo>
                      <a:pt x="35" y="128"/>
                    </a:lnTo>
                    <a:lnTo>
                      <a:pt x="38" y="125"/>
                    </a:lnTo>
                    <a:lnTo>
                      <a:pt x="43" y="117"/>
                    </a:lnTo>
                    <a:lnTo>
                      <a:pt x="46" y="111"/>
                    </a:lnTo>
                    <a:lnTo>
                      <a:pt x="52" y="106"/>
                    </a:lnTo>
                    <a:lnTo>
                      <a:pt x="57" y="100"/>
                    </a:lnTo>
                    <a:lnTo>
                      <a:pt x="62" y="95"/>
                    </a:lnTo>
                    <a:lnTo>
                      <a:pt x="68" y="90"/>
                    </a:lnTo>
                    <a:lnTo>
                      <a:pt x="73" y="87"/>
                    </a:lnTo>
                    <a:lnTo>
                      <a:pt x="79" y="81"/>
                    </a:lnTo>
                    <a:lnTo>
                      <a:pt x="84" y="76"/>
                    </a:lnTo>
                    <a:lnTo>
                      <a:pt x="87" y="73"/>
                    </a:lnTo>
                    <a:lnTo>
                      <a:pt x="95" y="68"/>
                    </a:lnTo>
                    <a:lnTo>
                      <a:pt x="103" y="62"/>
                    </a:lnTo>
                    <a:lnTo>
                      <a:pt x="109" y="60"/>
                    </a:lnTo>
                    <a:lnTo>
                      <a:pt x="112" y="57"/>
                    </a:lnTo>
                    <a:lnTo>
                      <a:pt x="120" y="54"/>
                    </a:lnTo>
                    <a:lnTo>
                      <a:pt x="128" y="49"/>
                    </a:lnTo>
                    <a:lnTo>
                      <a:pt x="133" y="46"/>
                    </a:lnTo>
                    <a:lnTo>
                      <a:pt x="136" y="43"/>
                    </a:lnTo>
                    <a:lnTo>
                      <a:pt x="144" y="41"/>
                    </a:lnTo>
                    <a:lnTo>
                      <a:pt x="150" y="38"/>
                    </a:lnTo>
                    <a:lnTo>
                      <a:pt x="158" y="32"/>
                    </a:lnTo>
                    <a:lnTo>
                      <a:pt x="169" y="30"/>
                    </a:lnTo>
                    <a:lnTo>
                      <a:pt x="171" y="27"/>
                    </a:lnTo>
                    <a:lnTo>
                      <a:pt x="180" y="24"/>
                    </a:lnTo>
                    <a:lnTo>
                      <a:pt x="185" y="21"/>
                    </a:lnTo>
                    <a:lnTo>
                      <a:pt x="193" y="19"/>
                    </a:lnTo>
                    <a:lnTo>
                      <a:pt x="199" y="19"/>
                    </a:lnTo>
                    <a:lnTo>
                      <a:pt x="207" y="16"/>
                    </a:lnTo>
                    <a:lnTo>
                      <a:pt x="212" y="13"/>
                    </a:lnTo>
                    <a:lnTo>
                      <a:pt x="218" y="13"/>
                    </a:lnTo>
                    <a:lnTo>
                      <a:pt x="226" y="11"/>
                    </a:lnTo>
                    <a:lnTo>
                      <a:pt x="237" y="8"/>
                    </a:lnTo>
                    <a:lnTo>
                      <a:pt x="240" y="8"/>
                    </a:lnTo>
                    <a:lnTo>
                      <a:pt x="250" y="5"/>
                    </a:lnTo>
                    <a:lnTo>
                      <a:pt x="256" y="5"/>
                    </a:lnTo>
                    <a:lnTo>
                      <a:pt x="259" y="5"/>
                    </a:lnTo>
                    <a:lnTo>
                      <a:pt x="269" y="2"/>
                    </a:lnTo>
                    <a:lnTo>
                      <a:pt x="278" y="2"/>
                    </a:lnTo>
                    <a:lnTo>
                      <a:pt x="283" y="0"/>
                    </a:lnTo>
                    <a:lnTo>
                      <a:pt x="291" y="0"/>
                    </a:lnTo>
                    <a:lnTo>
                      <a:pt x="297" y="0"/>
                    </a:lnTo>
                    <a:lnTo>
                      <a:pt x="302" y="0"/>
                    </a:lnTo>
                    <a:lnTo>
                      <a:pt x="313" y="0"/>
                    </a:lnTo>
                    <a:lnTo>
                      <a:pt x="321" y="0"/>
                    </a:lnTo>
                    <a:lnTo>
                      <a:pt x="327" y="0"/>
                    </a:lnTo>
                    <a:lnTo>
                      <a:pt x="327" y="239"/>
                    </a:lnTo>
                    <a:close/>
                  </a:path>
                </a:pathLst>
              </a:custGeom>
              <a:solidFill>
                <a:srgbClr val="FFE4E4"/>
              </a:solidFill>
              <a:ln w="0">
                <a:solidFill>
                  <a:srgbClr val="FFE4E4"/>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4" name="Freeform 179"/>
              <p:cNvSpPr>
                <a:spLocks/>
              </p:cNvSpPr>
              <p:nvPr/>
            </p:nvSpPr>
            <p:spPr bwMode="auto">
              <a:xfrm>
                <a:off x="5612713" y="3290025"/>
                <a:ext cx="394594" cy="302683"/>
              </a:xfrm>
              <a:custGeom>
                <a:avLst/>
                <a:gdLst>
                  <a:gd name="T0" fmla="*/ 283 w 289"/>
                  <a:gd name="T1" fmla="*/ 207 h 216"/>
                  <a:gd name="T2" fmla="*/ 278 w 289"/>
                  <a:gd name="T3" fmla="*/ 207 h 216"/>
                  <a:gd name="T4" fmla="*/ 270 w 289"/>
                  <a:gd name="T5" fmla="*/ 207 h 216"/>
                  <a:gd name="T6" fmla="*/ 267 w 289"/>
                  <a:gd name="T7" fmla="*/ 207 h 216"/>
                  <a:gd name="T8" fmla="*/ 256 w 289"/>
                  <a:gd name="T9" fmla="*/ 207 h 216"/>
                  <a:gd name="T10" fmla="*/ 251 w 289"/>
                  <a:gd name="T11" fmla="*/ 207 h 216"/>
                  <a:gd name="T12" fmla="*/ 245 w 289"/>
                  <a:gd name="T13" fmla="*/ 207 h 216"/>
                  <a:gd name="T14" fmla="*/ 234 w 289"/>
                  <a:gd name="T15" fmla="*/ 207 h 216"/>
                  <a:gd name="T16" fmla="*/ 226 w 289"/>
                  <a:gd name="T17" fmla="*/ 207 h 216"/>
                  <a:gd name="T18" fmla="*/ 226 w 289"/>
                  <a:gd name="T19" fmla="*/ 207 h 216"/>
                  <a:gd name="T20" fmla="*/ 221 w 289"/>
                  <a:gd name="T21" fmla="*/ 207 h 216"/>
                  <a:gd name="T22" fmla="*/ 212 w 289"/>
                  <a:gd name="T23" fmla="*/ 207 h 216"/>
                  <a:gd name="T24" fmla="*/ 210 w 289"/>
                  <a:gd name="T25" fmla="*/ 207 h 216"/>
                  <a:gd name="T26" fmla="*/ 202 w 289"/>
                  <a:gd name="T27" fmla="*/ 207 h 216"/>
                  <a:gd name="T28" fmla="*/ 191 w 289"/>
                  <a:gd name="T29" fmla="*/ 210 h 216"/>
                  <a:gd name="T30" fmla="*/ 185 w 289"/>
                  <a:gd name="T31" fmla="*/ 210 h 216"/>
                  <a:gd name="T32" fmla="*/ 180 w 289"/>
                  <a:gd name="T33" fmla="*/ 210 h 216"/>
                  <a:gd name="T34" fmla="*/ 172 w 289"/>
                  <a:gd name="T35" fmla="*/ 210 h 216"/>
                  <a:gd name="T36" fmla="*/ 163 w 289"/>
                  <a:gd name="T37" fmla="*/ 210 h 216"/>
                  <a:gd name="T38" fmla="*/ 153 w 289"/>
                  <a:gd name="T39" fmla="*/ 210 h 216"/>
                  <a:gd name="T40" fmla="*/ 144 w 289"/>
                  <a:gd name="T41" fmla="*/ 213 h 216"/>
                  <a:gd name="T42" fmla="*/ 133 w 289"/>
                  <a:gd name="T43" fmla="*/ 213 h 216"/>
                  <a:gd name="T44" fmla="*/ 117 w 289"/>
                  <a:gd name="T45" fmla="*/ 213 h 216"/>
                  <a:gd name="T46" fmla="*/ 109 w 289"/>
                  <a:gd name="T47" fmla="*/ 213 h 216"/>
                  <a:gd name="T48" fmla="*/ 101 w 289"/>
                  <a:gd name="T49" fmla="*/ 216 h 216"/>
                  <a:gd name="T50" fmla="*/ 98 w 289"/>
                  <a:gd name="T51" fmla="*/ 216 h 216"/>
                  <a:gd name="T52" fmla="*/ 82 w 289"/>
                  <a:gd name="T53" fmla="*/ 216 h 216"/>
                  <a:gd name="T54" fmla="*/ 71 w 289"/>
                  <a:gd name="T55" fmla="*/ 216 h 216"/>
                  <a:gd name="T56" fmla="*/ 54 w 289"/>
                  <a:gd name="T57" fmla="*/ 213 h 216"/>
                  <a:gd name="T58" fmla="*/ 30 w 289"/>
                  <a:gd name="T59" fmla="*/ 210 h 216"/>
                  <a:gd name="T60" fmla="*/ 30 w 289"/>
                  <a:gd name="T61" fmla="*/ 210 h 216"/>
                  <a:gd name="T62" fmla="*/ 11 w 289"/>
                  <a:gd name="T63" fmla="*/ 199 h 216"/>
                  <a:gd name="T64" fmla="*/ 3 w 289"/>
                  <a:gd name="T65" fmla="*/ 186 h 216"/>
                  <a:gd name="T66" fmla="*/ 0 w 289"/>
                  <a:gd name="T67" fmla="*/ 172 h 216"/>
                  <a:gd name="T68" fmla="*/ 3 w 289"/>
                  <a:gd name="T69" fmla="*/ 156 h 216"/>
                  <a:gd name="T70" fmla="*/ 5 w 289"/>
                  <a:gd name="T71" fmla="*/ 145 h 216"/>
                  <a:gd name="T72" fmla="*/ 11 w 289"/>
                  <a:gd name="T73" fmla="*/ 134 h 216"/>
                  <a:gd name="T74" fmla="*/ 14 w 289"/>
                  <a:gd name="T75" fmla="*/ 128 h 216"/>
                  <a:gd name="T76" fmla="*/ 24 w 289"/>
                  <a:gd name="T77" fmla="*/ 112 h 216"/>
                  <a:gd name="T78" fmla="*/ 30 w 289"/>
                  <a:gd name="T79" fmla="*/ 104 h 216"/>
                  <a:gd name="T80" fmla="*/ 44 w 289"/>
                  <a:gd name="T81" fmla="*/ 90 h 216"/>
                  <a:gd name="T82" fmla="*/ 49 w 289"/>
                  <a:gd name="T83" fmla="*/ 85 h 216"/>
                  <a:gd name="T84" fmla="*/ 57 w 289"/>
                  <a:gd name="T85" fmla="*/ 77 h 216"/>
                  <a:gd name="T86" fmla="*/ 76 w 289"/>
                  <a:gd name="T87" fmla="*/ 63 h 216"/>
                  <a:gd name="T88" fmla="*/ 87 w 289"/>
                  <a:gd name="T89" fmla="*/ 55 h 216"/>
                  <a:gd name="T90" fmla="*/ 101 w 289"/>
                  <a:gd name="T91" fmla="*/ 47 h 216"/>
                  <a:gd name="T92" fmla="*/ 101 w 289"/>
                  <a:gd name="T93" fmla="*/ 47 h 216"/>
                  <a:gd name="T94" fmla="*/ 125 w 289"/>
                  <a:gd name="T95" fmla="*/ 33 h 216"/>
                  <a:gd name="T96" fmla="*/ 125 w 289"/>
                  <a:gd name="T97" fmla="*/ 33 h 216"/>
                  <a:gd name="T98" fmla="*/ 153 w 289"/>
                  <a:gd name="T99" fmla="*/ 22 h 216"/>
                  <a:gd name="T100" fmla="*/ 163 w 289"/>
                  <a:gd name="T101" fmla="*/ 17 h 216"/>
                  <a:gd name="T102" fmla="*/ 177 w 289"/>
                  <a:gd name="T103" fmla="*/ 14 h 216"/>
                  <a:gd name="T104" fmla="*/ 204 w 289"/>
                  <a:gd name="T105" fmla="*/ 8 h 216"/>
                  <a:gd name="T106" fmla="*/ 204 w 289"/>
                  <a:gd name="T107" fmla="*/ 8 h 216"/>
                  <a:gd name="T108" fmla="*/ 221 w 289"/>
                  <a:gd name="T109" fmla="*/ 6 h 216"/>
                  <a:gd name="T110" fmla="*/ 245 w 289"/>
                  <a:gd name="T111" fmla="*/ 0 h 216"/>
                  <a:gd name="T112" fmla="*/ 259 w 289"/>
                  <a:gd name="T113" fmla="*/ 0 h 216"/>
                  <a:gd name="T114" fmla="*/ 272 w 289"/>
                  <a:gd name="T115" fmla="*/ 0 h 216"/>
                  <a:gd name="T116" fmla="*/ 275 w 289"/>
                  <a:gd name="T117" fmla="*/ 0 h 216"/>
                  <a:gd name="T118" fmla="*/ 289 w 289"/>
                  <a:gd name="T119" fmla="*/ 207 h 2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89"/>
                  <a:gd name="T181" fmla="*/ 0 h 216"/>
                  <a:gd name="T182" fmla="*/ 289 w 289"/>
                  <a:gd name="T183" fmla="*/ 216 h 21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89" h="216">
                    <a:moveTo>
                      <a:pt x="289" y="207"/>
                    </a:moveTo>
                    <a:lnTo>
                      <a:pt x="283" y="207"/>
                    </a:lnTo>
                    <a:lnTo>
                      <a:pt x="281" y="207"/>
                    </a:lnTo>
                    <a:lnTo>
                      <a:pt x="278" y="207"/>
                    </a:lnTo>
                    <a:lnTo>
                      <a:pt x="275" y="207"/>
                    </a:lnTo>
                    <a:lnTo>
                      <a:pt x="270" y="207"/>
                    </a:lnTo>
                    <a:lnTo>
                      <a:pt x="267" y="207"/>
                    </a:lnTo>
                    <a:lnTo>
                      <a:pt x="261" y="207"/>
                    </a:lnTo>
                    <a:lnTo>
                      <a:pt x="256" y="207"/>
                    </a:lnTo>
                    <a:lnTo>
                      <a:pt x="251" y="207"/>
                    </a:lnTo>
                    <a:lnTo>
                      <a:pt x="248" y="207"/>
                    </a:lnTo>
                    <a:lnTo>
                      <a:pt x="245" y="207"/>
                    </a:lnTo>
                    <a:lnTo>
                      <a:pt x="240" y="207"/>
                    </a:lnTo>
                    <a:lnTo>
                      <a:pt x="234" y="207"/>
                    </a:lnTo>
                    <a:lnTo>
                      <a:pt x="226" y="207"/>
                    </a:lnTo>
                    <a:lnTo>
                      <a:pt x="223" y="207"/>
                    </a:lnTo>
                    <a:lnTo>
                      <a:pt x="221" y="207"/>
                    </a:lnTo>
                    <a:lnTo>
                      <a:pt x="212" y="207"/>
                    </a:lnTo>
                    <a:lnTo>
                      <a:pt x="210" y="207"/>
                    </a:lnTo>
                    <a:lnTo>
                      <a:pt x="204" y="207"/>
                    </a:lnTo>
                    <a:lnTo>
                      <a:pt x="202" y="207"/>
                    </a:lnTo>
                    <a:lnTo>
                      <a:pt x="196" y="207"/>
                    </a:lnTo>
                    <a:lnTo>
                      <a:pt x="191" y="210"/>
                    </a:lnTo>
                    <a:lnTo>
                      <a:pt x="188" y="210"/>
                    </a:lnTo>
                    <a:lnTo>
                      <a:pt x="185" y="210"/>
                    </a:lnTo>
                    <a:lnTo>
                      <a:pt x="180" y="210"/>
                    </a:lnTo>
                    <a:lnTo>
                      <a:pt x="172" y="210"/>
                    </a:lnTo>
                    <a:lnTo>
                      <a:pt x="163" y="210"/>
                    </a:lnTo>
                    <a:lnTo>
                      <a:pt x="161" y="210"/>
                    </a:lnTo>
                    <a:lnTo>
                      <a:pt x="153" y="210"/>
                    </a:lnTo>
                    <a:lnTo>
                      <a:pt x="147" y="213"/>
                    </a:lnTo>
                    <a:lnTo>
                      <a:pt x="144" y="213"/>
                    </a:lnTo>
                    <a:lnTo>
                      <a:pt x="142" y="213"/>
                    </a:lnTo>
                    <a:lnTo>
                      <a:pt x="133" y="213"/>
                    </a:lnTo>
                    <a:lnTo>
                      <a:pt x="123" y="213"/>
                    </a:lnTo>
                    <a:lnTo>
                      <a:pt x="117" y="213"/>
                    </a:lnTo>
                    <a:lnTo>
                      <a:pt x="112" y="213"/>
                    </a:lnTo>
                    <a:lnTo>
                      <a:pt x="109" y="213"/>
                    </a:lnTo>
                    <a:lnTo>
                      <a:pt x="103" y="216"/>
                    </a:lnTo>
                    <a:lnTo>
                      <a:pt x="101" y="216"/>
                    </a:lnTo>
                    <a:lnTo>
                      <a:pt x="98" y="216"/>
                    </a:lnTo>
                    <a:lnTo>
                      <a:pt x="87" y="216"/>
                    </a:lnTo>
                    <a:lnTo>
                      <a:pt x="82" y="216"/>
                    </a:lnTo>
                    <a:lnTo>
                      <a:pt x="76" y="216"/>
                    </a:lnTo>
                    <a:lnTo>
                      <a:pt x="71" y="216"/>
                    </a:lnTo>
                    <a:lnTo>
                      <a:pt x="63" y="213"/>
                    </a:lnTo>
                    <a:lnTo>
                      <a:pt x="54" y="213"/>
                    </a:lnTo>
                    <a:lnTo>
                      <a:pt x="52" y="213"/>
                    </a:lnTo>
                    <a:lnTo>
                      <a:pt x="30" y="210"/>
                    </a:lnTo>
                    <a:lnTo>
                      <a:pt x="16" y="202"/>
                    </a:lnTo>
                    <a:lnTo>
                      <a:pt x="11" y="199"/>
                    </a:lnTo>
                    <a:lnTo>
                      <a:pt x="5" y="191"/>
                    </a:lnTo>
                    <a:lnTo>
                      <a:pt x="3" y="186"/>
                    </a:lnTo>
                    <a:lnTo>
                      <a:pt x="0" y="180"/>
                    </a:lnTo>
                    <a:lnTo>
                      <a:pt x="0" y="172"/>
                    </a:lnTo>
                    <a:lnTo>
                      <a:pt x="0" y="164"/>
                    </a:lnTo>
                    <a:lnTo>
                      <a:pt x="3" y="156"/>
                    </a:lnTo>
                    <a:lnTo>
                      <a:pt x="3" y="153"/>
                    </a:lnTo>
                    <a:lnTo>
                      <a:pt x="5" y="145"/>
                    </a:lnTo>
                    <a:lnTo>
                      <a:pt x="5" y="142"/>
                    </a:lnTo>
                    <a:lnTo>
                      <a:pt x="11" y="134"/>
                    </a:lnTo>
                    <a:lnTo>
                      <a:pt x="11" y="131"/>
                    </a:lnTo>
                    <a:lnTo>
                      <a:pt x="14" y="128"/>
                    </a:lnTo>
                    <a:lnTo>
                      <a:pt x="19" y="120"/>
                    </a:lnTo>
                    <a:lnTo>
                      <a:pt x="24" y="112"/>
                    </a:lnTo>
                    <a:lnTo>
                      <a:pt x="27" y="107"/>
                    </a:lnTo>
                    <a:lnTo>
                      <a:pt x="30" y="104"/>
                    </a:lnTo>
                    <a:lnTo>
                      <a:pt x="35" y="98"/>
                    </a:lnTo>
                    <a:lnTo>
                      <a:pt x="44" y="90"/>
                    </a:lnTo>
                    <a:lnTo>
                      <a:pt x="46" y="87"/>
                    </a:lnTo>
                    <a:lnTo>
                      <a:pt x="49" y="85"/>
                    </a:lnTo>
                    <a:lnTo>
                      <a:pt x="57" y="77"/>
                    </a:lnTo>
                    <a:lnTo>
                      <a:pt x="68" y="68"/>
                    </a:lnTo>
                    <a:lnTo>
                      <a:pt x="76" y="63"/>
                    </a:lnTo>
                    <a:lnTo>
                      <a:pt x="79" y="60"/>
                    </a:lnTo>
                    <a:lnTo>
                      <a:pt x="87" y="55"/>
                    </a:lnTo>
                    <a:lnTo>
                      <a:pt x="90" y="52"/>
                    </a:lnTo>
                    <a:lnTo>
                      <a:pt x="101" y="47"/>
                    </a:lnTo>
                    <a:lnTo>
                      <a:pt x="114" y="38"/>
                    </a:lnTo>
                    <a:lnTo>
                      <a:pt x="125" y="33"/>
                    </a:lnTo>
                    <a:lnTo>
                      <a:pt x="139" y="28"/>
                    </a:lnTo>
                    <a:lnTo>
                      <a:pt x="153" y="22"/>
                    </a:lnTo>
                    <a:lnTo>
                      <a:pt x="163" y="17"/>
                    </a:lnTo>
                    <a:lnTo>
                      <a:pt x="166" y="17"/>
                    </a:lnTo>
                    <a:lnTo>
                      <a:pt x="177" y="14"/>
                    </a:lnTo>
                    <a:lnTo>
                      <a:pt x="191" y="11"/>
                    </a:lnTo>
                    <a:lnTo>
                      <a:pt x="204" y="8"/>
                    </a:lnTo>
                    <a:lnTo>
                      <a:pt x="218" y="6"/>
                    </a:lnTo>
                    <a:lnTo>
                      <a:pt x="221" y="6"/>
                    </a:lnTo>
                    <a:lnTo>
                      <a:pt x="231" y="3"/>
                    </a:lnTo>
                    <a:lnTo>
                      <a:pt x="245" y="0"/>
                    </a:lnTo>
                    <a:lnTo>
                      <a:pt x="248" y="0"/>
                    </a:lnTo>
                    <a:lnTo>
                      <a:pt x="259" y="0"/>
                    </a:lnTo>
                    <a:lnTo>
                      <a:pt x="261" y="0"/>
                    </a:lnTo>
                    <a:lnTo>
                      <a:pt x="272" y="0"/>
                    </a:lnTo>
                    <a:lnTo>
                      <a:pt x="275" y="0"/>
                    </a:lnTo>
                    <a:lnTo>
                      <a:pt x="289" y="0"/>
                    </a:lnTo>
                    <a:lnTo>
                      <a:pt x="289" y="207"/>
                    </a:lnTo>
                    <a:close/>
                  </a:path>
                </a:pathLst>
              </a:custGeom>
              <a:solidFill>
                <a:srgbClr val="FFC4C4"/>
              </a:solidFill>
              <a:ln w="0">
                <a:solidFill>
                  <a:srgbClr val="FFC4C4"/>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5" name="Freeform 180"/>
              <p:cNvSpPr>
                <a:spLocks/>
              </p:cNvSpPr>
              <p:nvPr/>
            </p:nvSpPr>
            <p:spPr bwMode="auto">
              <a:xfrm>
                <a:off x="5683713" y="3313847"/>
                <a:ext cx="323595" cy="232617"/>
              </a:xfrm>
              <a:custGeom>
                <a:avLst/>
                <a:gdLst>
                  <a:gd name="T0" fmla="*/ 234 w 237"/>
                  <a:gd name="T1" fmla="*/ 166 h 166"/>
                  <a:gd name="T2" fmla="*/ 223 w 237"/>
                  <a:gd name="T3" fmla="*/ 166 h 166"/>
                  <a:gd name="T4" fmla="*/ 220 w 237"/>
                  <a:gd name="T5" fmla="*/ 166 h 166"/>
                  <a:gd name="T6" fmla="*/ 212 w 237"/>
                  <a:gd name="T7" fmla="*/ 166 h 166"/>
                  <a:gd name="T8" fmla="*/ 199 w 237"/>
                  <a:gd name="T9" fmla="*/ 166 h 166"/>
                  <a:gd name="T10" fmla="*/ 190 w 237"/>
                  <a:gd name="T11" fmla="*/ 166 h 166"/>
                  <a:gd name="T12" fmla="*/ 188 w 237"/>
                  <a:gd name="T13" fmla="*/ 166 h 166"/>
                  <a:gd name="T14" fmla="*/ 182 w 237"/>
                  <a:gd name="T15" fmla="*/ 166 h 166"/>
                  <a:gd name="T16" fmla="*/ 174 w 237"/>
                  <a:gd name="T17" fmla="*/ 166 h 166"/>
                  <a:gd name="T18" fmla="*/ 166 w 237"/>
                  <a:gd name="T19" fmla="*/ 166 h 166"/>
                  <a:gd name="T20" fmla="*/ 158 w 237"/>
                  <a:gd name="T21" fmla="*/ 166 h 166"/>
                  <a:gd name="T22" fmla="*/ 150 w 237"/>
                  <a:gd name="T23" fmla="*/ 166 h 166"/>
                  <a:gd name="T24" fmla="*/ 141 w 237"/>
                  <a:gd name="T25" fmla="*/ 166 h 166"/>
                  <a:gd name="T26" fmla="*/ 130 w 237"/>
                  <a:gd name="T27" fmla="*/ 166 h 166"/>
                  <a:gd name="T28" fmla="*/ 122 w 237"/>
                  <a:gd name="T29" fmla="*/ 166 h 166"/>
                  <a:gd name="T30" fmla="*/ 111 w 237"/>
                  <a:gd name="T31" fmla="*/ 166 h 166"/>
                  <a:gd name="T32" fmla="*/ 103 w 237"/>
                  <a:gd name="T33" fmla="*/ 166 h 166"/>
                  <a:gd name="T34" fmla="*/ 92 w 237"/>
                  <a:gd name="T35" fmla="*/ 166 h 166"/>
                  <a:gd name="T36" fmla="*/ 81 w 237"/>
                  <a:gd name="T37" fmla="*/ 166 h 166"/>
                  <a:gd name="T38" fmla="*/ 68 w 237"/>
                  <a:gd name="T39" fmla="*/ 166 h 166"/>
                  <a:gd name="T40" fmla="*/ 57 w 237"/>
                  <a:gd name="T41" fmla="*/ 166 h 166"/>
                  <a:gd name="T42" fmla="*/ 54 w 237"/>
                  <a:gd name="T43" fmla="*/ 163 h 166"/>
                  <a:gd name="T44" fmla="*/ 41 w 237"/>
                  <a:gd name="T45" fmla="*/ 160 h 166"/>
                  <a:gd name="T46" fmla="*/ 27 w 237"/>
                  <a:gd name="T47" fmla="*/ 158 h 166"/>
                  <a:gd name="T48" fmla="*/ 16 w 237"/>
                  <a:gd name="T49" fmla="*/ 152 h 166"/>
                  <a:gd name="T50" fmla="*/ 0 w 237"/>
                  <a:gd name="T51" fmla="*/ 139 h 166"/>
                  <a:gd name="T52" fmla="*/ 0 w 237"/>
                  <a:gd name="T53" fmla="*/ 136 h 166"/>
                  <a:gd name="T54" fmla="*/ 0 w 237"/>
                  <a:gd name="T55" fmla="*/ 117 h 166"/>
                  <a:gd name="T56" fmla="*/ 2 w 237"/>
                  <a:gd name="T57" fmla="*/ 106 h 166"/>
                  <a:gd name="T58" fmla="*/ 5 w 237"/>
                  <a:gd name="T59" fmla="*/ 103 h 166"/>
                  <a:gd name="T60" fmla="*/ 16 w 237"/>
                  <a:gd name="T61" fmla="*/ 87 h 166"/>
                  <a:gd name="T62" fmla="*/ 24 w 237"/>
                  <a:gd name="T63" fmla="*/ 79 h 166"/>
                  <a:gd name="T64" fmla="*/ 35 w 237"/>
                  <a:gd name="T65" fmla="*/ 68 h 166"/>
                  <a:gd name="T66" fmla="*/ 46 w 237"/>
                  <a:gd name="T67" fmla="*/ 57 h 166"/>
                  <a:gd name="T68" fmla="*/ 57 w 237"/>
                  <a:gd name="T69" fmla="*/ 49 h 166"/>
                  <a:gd name="T70" fmla="*/ 60 w 237"/>
                  <a:gd name="T71" fmla="*/ 46 h 166"/>
                  <a:gd name="T72" fmla="*/ 81 w 237"/>
                  <a:gd name="T73" fmla="*/ 35 h 166"/>
                  <a:gd name="T74" fmla="*/ 81 w 237"/>
                  <a:gd name="T75" fmla="*/ 35 h 166"/>
                  <a:gd name="T76" fmla="*/ 95 w 237"/>
                  <a:gd name="T77" fmla="*/ 30 h 166"/>
                  <a:gd name="T78" fmla="*/ 106 w 237"/>
                  <a:gd name="T79" fmla="*/ 24 h 166"/>
                  <a:gd name="T80" fmla="*/ 120 w 237"/>
                  <a:gd name="T81" fmla="*/ 19 h 166"/>
                  <a:gd name="T82" fmla="*/ 130 w 237"/>
                  <a:gd name="T83" fmla="*/ 16 h 166"/>
                  <a:gd name="T84" fmla="*/ 144 w 237"/>
                  <a:gd name="T85" fmla="*/ 11 h 166"/>
                  <a:gd name="T86" fmla="*/ 158 w 237"/>
                  <a:gd name="T87" fmla="*/ 8 h 166"/>
                  <a:gd name="T88" fmla="*/ 171 w 237"/>
                  <a:gd name="T89" fmla="*/ 5 h 166"/>
                  <a:gd name="T90" fmla="*/ 182 w 237"/>
                  <a:gd name="T91" fmla="*/ 2 h 166"/>
                  <a:gd name="T92" fmla="*/ 196 w 237"/>
                  <a:gd name="T93" fmla="*/ 2 h 166"/>
                  <a:gd name="T94" fmla="*/ 209 w 237"/>
                  <a:gd name="T95" fmla="*/ 0 h 166"/>
                  <a:gd name="T96" fmla="*/ 223 w 237"/>
                  <a:gd name="T97" fmla="*/ 0 h 166"/>
                  <a:gd name="T98" fmla="*/ 237 w 237"/>
                  <a:gd name="T99" fmla="*/ 0 h 16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37"/>
                  <a:gd name="T151" fmla="*/ 0 h 166"/>
                  <a:gd name="T152" fmla="*/ 237 w 237"/>
                  <a:gd name="T153" fmla="*/ 166 h 16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37" h="166">
                    <a:moveTo>
                      <a:pt x="237" y="166"/>
                    </a:moveTo>
                    <a:lnTo>
                      <a:pt x="234" y="166"/>
                    </a:lnTo>
                    <a:lnTo>
                      <a:pt x="229" y="166"/>
                    </a:lnTo>
                    <a:lnTo>
                      <a:pt x="223" y="166"/>
                    </a:lnTo>
                    <a:lnTo>
                      <a:pt x="220" y="166"/>
                    </a:lnTo>
                    <a:lnTo>
                      <a:pt x="215" y="166"/>
                    </a:lnTo>
                    <a:lnTo>
                      <a:pt x="212" y="166"/>
                    </a:lnTo>
                    <a:lnTo>
                      <a:pt x="207" y="166"/>
                    </a:lnTo>
                    <a:lnTo>
                      <a:pt x="199" y="166"/>
                    </a:lnTo>
                    <a:lnTo>
                      <a:pt x="190" y="166"/>
                    </a:lnTo>
                    <a:lnTo>
                      <a:pt x="188" y="166"/>
                    </a:lnTo>
                    <a:lnTo>
                      <a:pt x="182" y="166"/>
                    </a:lnTo>
                    <a:lnTo>
                      <a:pt x="174" y="166"/>
                    </a:lnTo>
                    <a:lnTo>
                      <a:pt x="169" y="166"/>
                    </a:lnTo>
                    <a:lnTo>
                      <a:pt x="166" y="166"/>
                    </a:lnTo>
                    <a:lnTo>
                      <a:pt x="163" y="166"/>
                    </a:lnTo>
                    <a:lnTo>
                      <a:pt x="158" y="166"/>
                    </a:lnTo>
                    <a:lnTo>
                      <a:pt x="155" y="166"/>
                    </a:lnTo>
                    <a:lnTo>
                      <a:pt x="150" y="166"/>
                    </a:lnTo>
                    <a:lnTo>
                      <a:pt x="144" y="166"/>
                    </a:lnTo>
                    <a:lnTo>
                      <a:pt x="141" y="166"/>
                    </a:lnTo>
                    <a:lnTo>
                      <a:pt x="133" y="166"/>
                    </a:lnTo>
                    <a:lnTo>
                      <a:pt x="130" y="166"/>
                    </a:lnTo>
                    <a:lnTo>
                      <a:pt x="128" y="166"/>
                    </a:lnTo>
                    <a:lnTo>
                      <a:pt x="122" y="166"/>
                    </a:lnTo>
                    <a:lnTo>
                      <a:pt x="117" y="166"/>
                    </a:lnTo>
                    <a:lnTo>
                      <a:pt x="111" y="166"/>
                    </a:lnTo>
                    <a:lnTo>
                      <a:pt x="109" y="166"/>
                    </a:lnTo>
                    <a:lnTo>
                      <a:pt x="103" y="166"/>
                    </a:lnTo>
                    <a:lnTo>
                      <a:pt x="92" y="166"/>
                    </a:lnTo>
                    <a:lnTo>
                      <a:pt x="90" y="166"/>
                    </a:lnTo>
                    <a:lnTo>
                      <a:pt x="81" y="166"/>
                    </a:lnTo>
                    <a:lnTo>
                      <a:pt x="73" y="166"/>
                    </a:lnTo>
                    <a:lnTo>
                      <a:pt x="68" y="166"/>
                    </a:lnTo>
                    <a:lnTo>
                      <a:pt x="65" y="166"/>
                    </a:lnTo>
                    <a:lnTo>
                      <a:pt x="57" y="166"/>
                    </a:lnTo>
                    <a:lnTo>
                      <a:pt x="57" y="163"/>
                    </a:lnTo>
                    <a:lnTo>
                      <a:pt x="54" y="163"/>
                    </a:lnTo>
                    <a:lnTo>
                      <a:pt x="51" y="163"/>
                    </a:lnTo>
                    <a:lnTo>
                      <a:pt x="41" y="160"/>
                    </a:lnTo>
                    <a:lnTo>
                      <a:pt x="32" y="160"/>
                    </a:lnTo>
                    <a:lnTo>
                      <a:pt x="27" y="158"/>
                    </a:lnTo>
                    <a:lnTo>
                      <a:pt x="19" y="155"/>
                    </a:lnTo>
                    <a:lnTo>
                      <a:pt x="16" y="152"/>
                    </a:lnTo>
                    <a:lnTo>
                      <a:pt x="13" y="152"/>
                    </a:lnTo>
                    <a:lnTo>
                      <a:pt x="0" y="139"/>
                    </a:lnTo>
                    <a:lnTo>
                      <a:pt x="0" y="136"/>
                    </a:lnTo>
                    <a:lnTo>
                      <a:pt x="0" y="125"/>
                    </a:lnTo>
                    <a:lnTo>
                      <a:pt x="0" y="117"/>
                    </a:lnTo>
                    <a:lnTo>
                      <a:pt x="0" y="114"/>
                    </a:lnTo>
                    <a:lnTo>
                      <a:pt x="2" y="106"/>
                    </a:lnTo>
                    <a:lnTo>
                      <a:pt x="5" y="103"/>
                    </a:lnTo>
                    <a:lnTo>
                      <a:pt x="11" y="92"/>
                    </a:lnTo>
                    <a:lnTo>
                      <a:pt x="16" y="87"/>
                    </a:lnTo>
                    <a:lnTo>
                      <a:pt x="19" y="81"/>
                    </a:lnTo>
                    <a:lnTo>
                      <a:pt x="24" y="79"/>
                    </a:lnTo>
                    <a:lnTo>
                      <a:pt x="30" y="73"/>
                    </a:lnTo>
                    <a:lnTo>
                      <a:pt x="35" y="68"/>
                    </a:lnTo>
                    <a:lnTo>
                      <a:pt x="38" y="65"/>
                    </a:lnTo>
                    <a:lnTo>
                      <a:pt x="46" y="57"/>
                    </a:lnTo>
                    <a:lnTo>
                      <a:pt x="49" y="57"/>
                    </a:lnTo>
                    <a:lnTo>
                      <a:pt x="57" y="49"/>
                    </a:lnTo>
                    <a:lnTo>
                      <a:pt x="60" y="49"/>
                    </a:lnTo>
                    <a:lnTo>
                      <a:pt x="60" y="46"/>
                    </a:lnTo>
                    <a:lnTo>
                      <a:pt x="71" y="41"/>
                    </a:lnTo>
                    <a:lnTo>
                      <a:pt x="81" y="35"/>
                    </a:lnTo>
                    <a:lnTo>
                      <a:pt x="95" y="30"/>
                    </a:lnTo>
                    <a:lnTo>
                      <a:pt x="95" y="27"/>
                    </a:lnTo>
                    <a:lnTo>
                      <a:pt x="106" y="24"/>
                    </a:lnTo>
                    <a:lnTo>
                      <a:pt x="120" y="19"/>
                    </a:lnTo>
                    <a:lnTo>
                      <a:pt x="130" y="16"/>
                    </a:lnTo>
                    <a:lnTo>
                      <a:pt x="144" y="11"/>
                    </a:lnTo>
                    <a:lnTo>
                      <a:pt x="158" y="8"/>
                    </a:lnTo>
                    <a:lnTo>
                      <a:pt x="169" y="5"/>
                    </a:lnTo>
                    <a:lnTo>
                      <a:pt x="171" y="5"/>
                    </a:lnTo>
                    <a:lnTo>
                      <a:pt x="182" y="5"/>
                    </a:lnTo>
                    <a:lnTo>
                      <a:pt x="182" y="2"/>
                    </a:lnTo>
                    <a:lnTo>
                      <a:pt x="185" y="2"/>
                    </a:lnTo>
                    <a:lnTo>
                      <a:pt x="196" y="2"/>
                    </a:lnTo>
                    <a:lnTo>
                      <a:pt x="199" y="2"/>
                    </a:lnTo>
                    <a:lnTo>
                      <a:pt x="209" y="0"/>
                    </a:lnTo>
                    <a:lnTo>
                      <a:pt x="223" y="0"/>
                    </a:lnTo>
                    <a:lnTo>
                      <a:pt x="234" y="0"/>
                    </a:lnTo>
                    <a:lnTo>
                      <a:pt x="237" y="0"/>
                    </a:lnTo>
                    <a:lnTo>
                      <a:pt x="237" y="166"/>
                    </a:lnTo>
                    <a:close/>
                  </a:path>
                </a:pathLst>
              </a:custGeom>
              <a:solidFill>
                <a:srgbClr val="FFA0A0"/>
              </a:solidFill>
              <a:ln w="0">
                <a:solidFill>
                  <a:srgbClr val="FFA0A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2" name="Freeform 181"/>
              <p:cNvSpPr>
                <a:spLocks/>
              </p:cNvSpPr>
              <p:nvPr/>
            </p:nvSpPr>
            <p:spPr bwMode="auto">
              <a:xfrm>
                <a:off x="5791578" y="3351682"/>
                <a:ext cx="215730" cy="144335"/>
              </a:xfrm>
              <a:custGeom>
                <a:avLst/>
                <a:gdLst>
                  <a:gd name="T0" fmla="*/ 158 w 158"/>
                  <a:gd name="T1" fmla="*/ 103 h 103"/>
                  <a:gd name="T2" fmla="*/ 150 w 158"/>
                  <a:gd name="T3" fmla="*/ 103 h 103"/>
                  <a:gd name="T4" fmla="*/ 139 w 158"/>
                  <a:gd name="T5" fmla="*/ 103 h 103"/>
                  <a:gd name="T6" fmla="*/ 130 w 158"/>
                  <a:gd name="T7" fmla="*/ 103 h 103"/>
                  <a:gd name="T8" fmla="*/ 122 w 158"/>
                  <a:gd name="T9" fmla="*/ 103 h 103"/>
                  <a:gd name="T10" fmla="*/ 114 w 158"/>
                  <a:gd name="T11" fmla="*/ 103 h 103"/>
                  <a:gd name="T12" fmla="*/ 103 w 158"/>
                  <a:gd name="T13" fmla="*/ 103 h 103"/>
                  <a:gd name="T14" fmla="*/ 95 w 158"/>
                  <a:gd name="T15" fmla="*/ 103 h 103"/>
                  <a:gd name="T16" fmla="*/ 84 w 158"/>
                  <a:gd name="T17" fmla="*/ 103 h 103"/>
                  <a:gd name="T18" fmla="*/ 76 w 158"/>
                  <a:gd name="T19" fmla="*/ 101 h 103"/>
                  <a:gd name="T20" fmla="*/ 65 w 158"/>
                  <a:gd name="T21" fmla="*/ 101 h 103"/>
                  <a:gd name="T22" fmla="*/ 54 w 158"/>
                  <a:gd name="T23" fmla="*/ 98 h 103"/>
                  <a:gd name="T24" fmla="*/ 43 w 158"/>
                  <a:gd name="T25" fmla="*/ 98 h 103"/>
                  <a:gd name="T26" fmla="*/ 43 w 158"/>
                  <a:gd name="T27" fmla="*/ 98 h 103"/>
                  <a:gd name="T28" fmla="*/ 22 w 158"/>
                  <a:gd name="T29" fmla="*/ 93 h 103"/>
                  <a:gd name="T30" fmla="*/ 16 w 158"/>
                  <a:gd name="T31" fmla="*/ 90 h 103"/>
                  <a:gd name="T32" fmla="*/ 8 w 158"/>
                  <a:gd name="T33" fmla="*/ 82 h 103"/>
                  <a:gd name="T34" fmla="*/ 2 w 158"/>
                  <a:gd name="T35" fmla="*/ 63 h 103"/>
                  <a:gd name="T36" fmla="*/ 8 w 158"/>
                  <a:gd name="T37" fmla="*/ 49 h 103"/>
                  <a:gd name="T38" fmla="*/ 19 w 158"/>
                  <a:gd name="T39" fmla="*/ 41 h 103"/>
                  <a:gd name="T40" fmla="*/ 30 w 158"/>
                  <a:gd name="T41" fmla="*/ 35 h 103"/>
                  <a:gd name="T42" fmla="*/ 38 w 158"/>
                  <a:gd name="T43" fmla="*/ 27 h 103"/>
                  <a:gd name="T44" fmla="*/ 49 w 158"/>
                  <a:gd name="T45" fmla="*/ 22 h 103"/>
                  <a:gd name="T46" fmla="*/ 60 w 158"/>
                  <a:gd name="T47" fmla="*/ 19 h 103"/>
                  <a:gd name="T48" fmla="*/ 73 w 158"/>
                  <a:gd name="T49" fmla="*/ 14 h 103"/>
                  <a:gd name="T50" fmla="*/ 84 w 158"/>
                  <a:gd name="T51" fmla="*/ 11 h 103"/>
                  <a:gd name="T52" fmla="*/ 95 w 158"/>
                  <a:gd name="T53" fmla="*/ 8 h 103"/>
                  <a:gd name="T54" fmla="*/ 109 w 158"/>
                  <a:gd name="T55" fmla="*/ 5 h 103"/>
                  <a:gd name="T56" fmla="*/ 120 w 158"/>
                  <a:gd name="T57" fmla="*/ 3 h 103"/>
                  <a:gd name="T58" fmla="*/ 133 w 158"/>
                  <a:gd name="T59" fmla="*/ 3 h 103"/>
                  <a:gd name="T60" fmla="*/ 144 w 158"/>
                  <a:gd name="T61" fmla="*/ 0 h 103"/>
                  <a:gd name="T62" fmla="*/ 158 w 158"/>
                  <a:gd name="T63" fmla="*/ 0 h 1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8"/>
                  <a:gd name="T97" fmla="*/ 0 h 103"/>
                  <a:gd name="T98" fmla="*/ 158 w 158"/>
                  <a:gd name="T99" fmla="*/ 103 h 10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8" h="103">
                    <a:moveTo>
                      <a:pt x="158" y="0"/>
                    </a:moveTo>
                    <a:lnTo>
                      <a:pt x="158" y="103"/>
                    </a:lnTo>
                    <a:lnTo>
                      <a:pt x="152" y="103"/>
                    </a:lnTo>
                    <a:lnTo>
                      <a:pt x="150" y="103"/>
                    </a:lnTo>
                    <a:lnTo>
                      <a:pt x="144" y="103"/>
                    </a:lnTo>
                    <a:lnTo>
                      <a:pt x="139" y="103"/>
                    </a:lnTo>
                    <a:lnTo>
                      <a:pt x="136" y="103"/>
                    </a:lnTo>
                    <a:lnTo>
                      <a:pt x="130" y="103"/>
                    </a:lnTo>
                    <a:lnTo>
                      <a:pt x="128" y="103"/>
                    </a:lnTo>
                    <a:lnTo>
                      <a:pt x="122" y="103"/>
                    </a:lnTo>
                    <a:lnTo>
                      <a:pt x="117" y="103"/>
                    </a:lnTo>
                    <a:lnTo>
                      <a:pt x="114" y="103"/>
                    </a:lnTo>
                    <a:lnTo>
                      <a:pt x="111" y="103"/>
                    </a:lnTo>
                    <a:lnTo>
                      <a:pt x="103" y="103"/>
                    </a:lnTo>
                    <a:lnTo>
                      <a:pt x="95" y="103"/>
                    </a:lnTo>
                    <a:lnTo>
                      <a:pt x="87" y="103"/>
                    </a:lnTo>
                    <a:lnTo>
                      <a:pt x="84" y="103"/>
                    </a:lnTo>
                    <a:lnTo>
                      <a:pt x="79" y="101"/>
                    </a:lnTo>
                    <a:lnTo>
                      <a:pt x="76" y="101"/>
                    </a:lnTo>
                    <a:lnTo>
                      <a:pt x="68" y="101"/>
                    </a:lnTo>
                    <a:lnTo>
                      <a:pt x="65" y="101"/>
                    </a:lnTo>
                    <a:lnTo>
                      <a:pt x="60" y="101"/>
                    </a:lnTo>
                    <a:lnTo>
                      <a:pt x="54" y="98"/>
                    </a:lnTo>
                    <a:lnTo>
                      <a:pt x="43" y="98"/>
                    </a:lnTo>
                    <a:lnTo>
                      <a:pt x="32" y="95"/>
                    </a:lnTo>
                    <a:lnTo>
                      <a:pt x="22" y="93"/>
                    </a:lnTo>
                    <a:lnTo>
                      <a:pt x="19" y="90"/>
                    </a:lnTo>
                    <a:lnTo>
                      <a:pt x="16" y="90"/>
                    </a:lnTo>
                    <a:lnTo>
                      <a:pt x="13" y="90"/>
                    </a:lnTo>
                    <a:lnTo>
                      <a:pt x="8" y="82"/>
                    </a:lnTo>
                    <a:lnTo>
                      <a:pt x="0" y="73"/>
                    </a:lnTo>
                    <a:lnTo>
                      <a:pt x="2" y="63"/>
                    </a:lnTo>
                    <a:lnTo>
                      <a:pt x="5" y="57"/>
                    </a:lnTo>
                    <a:lnTo>
                      <a:pt x="8" y="49"/>
                    </a:lnTo>
                    <a:lnTo>
                      <a:pt x="11" y="46"/>
                    </a:lnTo>
                    <a:lnTo>
                      <a:pt x="19" y="41"/>
                    </a:lnTo>
                    <a:lnTo>
                      <a:pt x="27" y="35"/>
                    </a:lnTo>
                    <a:lnTo>
                      <a:pt x="30" y="35"/>
                    </a:lnTo>
                    <a:lnTo>
                      <a:pt x="32" y="33"/>
                    </a:lnTo>
                    <a:lnTo>
                      <a:pt x="38" y="27"/>
                    </a:lnTo>
                    <a:lnTo>
                      <a:pt x="43" y="27"/>
                    </a:lnTo>
                    <a:lnTo>
                      <a:pt x="49" y="22"/>
                    </a:lnTo>
                    <a:lnTo>
                      <a:pt x="54" y="22"/>
                    </a:lnTo>
                    <a:lnTo>
                      <a:pt x="60" y="19"/>
                    </a:lnTo>
                    <a:lnTo>
                      <a:pt x="65" y="16"/>
                    </a:lnTo>
                    <a:lnTo>
                      <a:pt x="73" y="14"/>
                    </a:lnTo>
                    <a:lnTo>
                      <a:pt x="79" y="11"/>
                    </a:lnTo>
                    <a:lnTo>
                      <a:pt x="84" y="11"/>
                    </a:lnTo>
                    <a:lnTo>
                      <a:pt x="90" y="8"/>
                    </a:lnTo>
                    <a:lnTo>
                      <a:pt x="95" y="8"/>
                    </a:lnTo>
                    <a:lnTo>
                      <a:pt x="100" y="5"/>
                    </a:lnTo>
                    <a:lnTo>
                      <a:pt x="109" y="5"/>
                    </a:lnTo>
                    <a:lnTo>
                      <a:pt x="117" y="3"/>
                    </a:lnTo>
                    <a:lnTo>
                      <a:pt x="120" y="3"/>
                    </a:lnTo>
                    <a:lnTo>
                      <a:pt x="125" y="3"/>
                    </a:lnTo>
                    <a:lnTo>
                      <a:pt x="133" y="3"/>
                    </a:lnTo>
                    <a:lnTo>
                      <a:pt x="136" y="3"/>
                    </a:lnTo>
                    <a:lnTo>
                      <a:pt x="144" y="0"/>
                    </a:lnTo>
                    <a:lnTo>
                      <a:pt x="152" y="0"/>
                    </a:lnTo>
                    <a:lnTo>
                      <a:pt x="158" y="0"/>
                    </a:lnTo>
                    <a:close/>
                  </a:path>
                </a:pathLst>
              </a:custGeom>
              <a:solidFill>
                <a:srgbClr val="FF8282"/>
              </a:solidFill>
              <a:ln w="0">
                <a:solidFill>
                  <a:srgbClr val="FF828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3" name="Line 182"/>
              <p:cNvSpPr>
                <a:spLocks noChangeShapeType="1"/>
              </p:cNvSpPr>
              <p:nvPr/>
            </p:nvSpPr>
            <p:spPr bwMode="auto">
              <a:xfrm flipV="1">
                <a:off x="6007307" y="4511966"/>
                <a:ext cx="1365" cy="42039"/>
              </a:xfrm>
              <a:prstGeom prst="line">
                <a:avLst/>
              </a:prstGeom>
              <a:noFill/>
              <a:ln w="7938">
                <a:solidFill>
                  <a:srgbClr val="FDFE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4" name="Line 183"/>
              <p:cNvSpPr>
                <a:spLocks noChangeShapeType="1"/>
              </p:cNvSpPr>
              <p:nvPr/>
            </p:nvSpPr>
            <p:spPr bwMode="auto">
              <a:xfrm>
                <a:off x="6007307" y="3134479"/>
                <a:ext cx="1365" cy="42039"/>
              </a:xfrm>
              <a:prstGeom prst="line">
                <a:avLst/>
              </a:prstGeom>
              <a:noFill/>
              <a:ln w="7938">
                <a:solidFill>
                  <a:srgbClr val="FDFE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5" name="Line 184"/>
              <p:cNvSpPr>
                <a:spLocks noChangeShapeType="1"/>
              </p:cNvSpPr>
              <p:nvPr/>
            </p:nvSpPr>
            <p:spPr bwMode="auto">
              <a:xfrm flipV="1">
                <a:off x="6007307" y="3134479"/>
                <a:ext cx="1365" cy="1419526"/>
              </a:xfrm>
              <a:prstGeom prst="line">
                <a:avLst/>
              </a:prstGeom>
              <a:noFill/>
              <a:ln w="7938">
                <a:solidFill>
                  <a:srgbClr val="FDFE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6" name="Line 185"/>
              <p:cNvSpPr>
                <a:spLocks noChangeShapeType="1"/>
              </p:cNvSpPr>
              <p:nvPr/>
            </p:nvSpPr>
            <p:spPr bwMode="auto">
              <a:xfrm flipH="1">
                <a:off x="5984096" y="4554005"/>
                <a:ext cx="23211" cy="1401"/>
              </a:xfrm>
              <a:prstGeom prst="line">
                <a:avLst/>
              </a:prstGeom>
              <a:noFill/>
              <a:ln w="7938">
                <a:solidFill>
                  <a:srgbClr val="FDFE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7" name="Freeform 186"/>
              <p:cNvSpPr>
                <a:spLocks/>
              </p:cNvSpPr>
              <p:nvPr/>
            </p:nvSpPr>
            <p:spPr bwMode="auto">
              <a:xfrm>
                <a:off x="5672790" y="3858956"/>
                <a:ext cx="334518" cy="591352"/>
              </a:xfrm>
              <a:custGeom>
                <a:avLst/>
                <a:gdLst>
                  <a:gd name="T0" fmla="*/ 245 w 245"/>
                  <a:gd name="T1" fmla="*/ 0 h 422"/>
                  <a:gd name="T2" fmla="*/ 242 w 245"/>
                  <a:gd name="T3" fmla="*/ 0 h 422"/>
                  <a:gd name="T4" fmla="*/ 242 w 245"/>
                  <a:gd name="T5" fmla="*/ 0 h 422"/>
                  <a:gd name="T6" fmla="*/ 242 w 245"/>
                  <a:gd name="T7" fmla="*/ 0 h 422"/>
                  <a:gd name="T8" fmla="*/ 239 w 245"/>
                  <a:gd name="T9" fmla="*/ 0 h 422"/>
                  <a:gd name="T10" fmla="*/ 239 w 245"/>
                  <a:gd name="T11" fmla="*/ 0 h 422"/>
                  <a:gd name="T12" fmla="*/ 239 w 245"/>
                  <a:gd name="T13" fmla="*/ 0 h 422"/>
                  <a:gd name="T14" fmla="*/ 237 w 245"/>
                  <a:gd name="T15" fmla="*/ 0 h 422"/>
                  <a:gd name="T16" fmla="*/ 237 w 245"/>
                  <a:gd name="T17" fmla="*/ 0 h 422"/>
                  <a:gd name="T18" fmla="*/ 234 w 245"/>
                  <a:gd name="T19" fmla="*/ 3 h 422"/>
                  <a:gd name="T20" fmla="*/ 231 w 245"/>
                  <a:gd name="T21" fmla="*/ 3 h 422"/>
                  <a:gd name="T22" fmla="*/ 231 w 245"/>
                  <a:gd name="T23" fmla="*/ 3 h 422"/>
                  <a:gd name="T24" fmla="*/ 226 w 245"/>
                  <a:gd name="T25" fmla="*/ 6 h 422"/>
                  <a:gd name="T26" fmla="*/ 217 w 245"/>
                  <a:gd name="T27" fmla="*/ 14 h 422"/>
                  <a:gd name="T28" fmla="*/ 212 w 245"/>
                  <a:gd name="T29" fmla="*/ 19 h 422"/>
                  <a:gd name="T30" fmla="*/ 198 w 245"/>
                  <a:gd name="T31" fmla="*/ 33 h 422"/>
                  <a:gd name="T32" fmla="*/ 190 w 245"/>
                  <a:gd name="T33" fmla="*/ 47 h 422"/>
                  <a:gd name="T34" fmla="*/ 190 w 245"/>
                  <a:gd name="T35" fmla="*/ 47 h 422"/>
                  <a:gd name="T36" fmla="*/ 182 w 245"/>
                  <a:gd name="T37" fmla="*/ 57 h 422"/>
                  <a:gd name="T38" fmla="*/ 179 w 245"/>
                  <a:gd name="T39" fmla="*/ 63 h 422"/>
                  <a:gd name="T40" fmla="*/ 174 w 245"/>
                  <a:gd name="T41" fmla="*/ 71 h 422"/>
                  <a:gd name="T42" fmla="*/ 168 w 245"/>
                  <a:gd name="T43" fmla="*/ 85 h 422"/>
                  <a:gd name="T44" fmla="*/ 163 w 245"/>
                  <a:gd name="T45" fmla="*/ 98 h 422"/>
                  <a:gd name="T46" fmla="*/ 160 w 245"/>
                  <a:gd name="T47" fmla="*/ 115 h 422"/>
                  <a:gd name="T48" fmla="*/ 158 w 245"/>
                  <a:gd name="T49" fmla="*/ 123 h 422"/>
                  <a:gd name="T50" fmla="*/ 155 w 245"/>
                  <a:gd name="T51" fmla="*/ 131 h 422"/>
                  <a:gd name="T52" fmla="*/ 152 w 245"/>
                  <a:gd name="T53" fmla="*/ 150 h 422"/>
                  <a:gd name="T54" fmla="*/ 149 w 245"/>
                  <a:gd name="T55" fmla="*/ 164 h 422"/>
                  <a:gd name="T56" fmla="*/ 147 w 245"/>
                  <a:gd name="T57" fmla="*/ 169 h 422"/>
                  <a:gd name="T58" fmla="*/ 144 w 245"/>
                  <a:gd name="T59" fmla="*/ 194 h 422"/>
                  <a:gd name="T60" fmla="*/ 141 w 245"/>
                  <a:gd name="T61" fmla="*/ 221 h 422"/>
                  <a:gd name="T62" fmla="*/ 138 w 245"/>
                  <a:gd name="T63" fmla="*/ 226 h 422"/>
                  <a:gd name="T64" fmla="*/ 136 w 245"/>
                  <a:gd name="T65" fmla="*/ 245 h 422"/>
                  <a:gd name="T66" fmla="*/ 136 w 245"/>
                  <a:gd name="T67" fmla="*/ 259 h 422"/>
                  <a:gd name="T68" fmla="*/ 133 w 245"/>
                  <a:gd name="T69" fmla="*/ 267 h 422"/>
                  <a:gd name="T70" fmla="*/ 130 w 245"/>
                  <a:gd name="T71" fmla="*/ 286 h 422"/>
                  <a:gd name="T72" fmla="*/ 125 w 245"/>
                  <a:gd name="T73" fmla="*/ 305 h 422"/>
                  <a:gd name="T74" fmla="*/ 119 w 245"/>
                  <a:gd name="T75" fmla="*/ 324 h 422"/>
                  <a:gd name="T76" fmla="*/ 114 w 245"/>
                  <a:gd name="T77" fmla="*/ 343 h 422"/>
                  <a:gd name="T78" fmla="*/ 106 w 245"/>
                  <a:gd name="T79" fmla="*/ 363 h 422"/>
                  <a:gd name="T80" fmla="*/ 92 w 245"/>
                  <a:gd name="T81" fmla="*/ 379 h 422"/>
                  <a:gd name="T82" fmla="*/ 81 w 245"/>
                  <a:gd name="T83" fmla="*/ 390 h 422"/>
                  <a:gd name="T84" fmla="*/ 62 w 245"/>
                  <a:gd name="T85" fmla="*/ 403 h 422"/>
                  <a:gd name="T86" fmla="*/ 57 w 245"/>
                  <a:gd name="T87" fmla="*/ 406 h 422"/>
                  <a:gd name="T88" fmla="*/ 35 w 245"/>
                  <a:gd name="T89" fmla="*/ 414 h 422"/>
                  <a:gd name="T90" fmla="*/ 30 w 245"/>
                  <a:gd name="T91" fmla="*/ 414 h 422"/>
                  <a:gd name="T92" fmla="*/ 0 w 245"/>
                  <a:gd name="T93" fmla="*/ 422 h 4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45"/>
                  <a:gd name="T142" fmla="*/ 0 h 422"/>
                  <a:gd name="T143" fmla="*/ 245 w 245"/>
                  <a:gd name="T144" fmla="*/ 422 h 4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45" h="422">
                    <a:moveTo>
                      <a:pt x="245" y="0"/>
                    </a:moveTo>
                    <a:lnTo>
                      <a:pt x="245" y="0"/>
                    </a:lnTo>
                    <a:lnTo>
                      <a:pt x="242" y="0"/>
                    </a:lnTo>
                    <a:lnTo>
                      <a:pt x="239" y="0"/>
                    </a:lnTo>
                    <a:lnTo>
                      <a:pt x="237" y="0"/>
                    </a:lnTo>
                    <a:lnTo>
                      <a:pt x="237" y="3"/>
                    </a:lnTo>
                    <a:lnTo>
                      <a:pt x="234" y="3"/>
                    </a:lnTo>
                    <a:lnTo>
                      <a:pt x="231" y="3"/>
                    </a:lnTo>
                    <a:lnTo>
                      <a:pt x="228" y="3"/>
                    </a:lnTo>
                    <a:lnTo>
                      <a:pt x="226" y="6"/>
                    </a:lnTo>
                    <a:lnTo>
                      <a:pt x="220" y="11"/>
                    </a:lnTo>
                    <a:lnTo>
                      <a:pt x="217" y="14"/>
                    </a:lnTo>
                    <a:lnTo>
                      <a:pt x="215" y="17"/>
                    </a:lnTo>
                    <a:lnTo>
                      <a:pt x="212" y="19"/>
                    </a:lnTo>
                    <a:lnTo>
                      <a:pt x="201" y="30"/>
                    </a:lnTo>
                    <a:lnTo>
                      <a:pt x="198" y="33"/>
                    </a:lnTo>
                    <a:lnTo>
                      <a:pt x="190" y="44"/>
                    </a:lnTo>
                    <a:lnTo>
                      <a:pt x="190" y="47"/>
                    </a:lnTo>
                    <a:lnTo>
                      <a:pt x="185" y="52"/>
                    </a:lnTo>
                    <a:lnTo>
                      <a:pt x="182" y="57"/>
                    </a:lnTo>
                    <a:lnTo>
                      <a:pt x="179" y="60"/>
                    </a:lnTo>
                    <a:lnTo>
                      <a:pt x="179" y="63"/>
                    </a:lnTo>
                    <a:lnTo>
                      <a:pt x="177" y="68"/>
                    </a:lnTo>
                    <a:lnTo>
                      <a:pt x="174" y="71"/>
                    </a:lnTo>
                    <a:lnTo>
                      <a:pt x="171" y="82"/>
                    </a:lnTo>
                    <a:lnTo>
                      <a:pt x="168" y="85"/>
                    </a:lnTo>
                    <a:lnTo>
                      <a:pt x="166" y="93"/>
                    </a:lnTo>
                    <a:lnTo>
                      <a:pt x="163" y="98"/>
                    </a:lnTo>
                    <a:lnTo>
                      <a:pt x="163" y="104"/>
                    </a:lnTo>
                    <a:lnTo>
                      <a:pt x="160" y="115"/>
                    </a:lnTo>
                    <a:lnTo>
                      <a:pt x="158" y="117"/>
                    </a:lnTo>
                    <a:lnTo>
                      <a:pt x="158" y="123"/>
                    </a:lnTo>
                    <a:lnTo>
                      <a:pt x="155" y="128"/>
                    </a:lnTo>
                    <a:lnTo>
                      <a:pt x="155" y="131"/>
                    </a:lnTo>
                    <a:lnTo>
                      <a:pt x="152" y="142"/>
                    </a:lnTo>
                    <a:lnTo>
                      <a:pt x="152" y="150"/>
                    </a:lnTo>
                    <a:lnTo>
                      <a:pt x="149" y="155"/>
                    </a:lnTo>
                    <a:lnTo>
                      <a:pt x="149" y="164"/>
                    </a:lnTo>
                    <a:lnTo>
                      <a:pt x="149" y="166"/>
                    </a:lnTo>
                    <a:lnTo>
                      <a:pt x="147" y="169"/>
                    </a:lnTo>
                    <a:lnTo>
                      <a:pt x="147" y="185"/>
                    </a:lnTo>
                    <a:lnTo>
                      <a:pt x="144" y="194"/>
                    </a:lnTo>
                    <a:lnTo>
                      <a:pt x="144" y="205"/>
                    </a:lnTo>
                    <a:lnTo>
                      <a:pt x="141" y="221"/>
                    </a:lnTo>
                    <a:lnTo>
                      <a:pt x="138" y="224"/>
                    </a:lnTo>
                    <a:lnTo>
                      <a:pt x="138" y="226"/>
                    </a:lnTo>
                    <a:lnTo>
                      <a:pt x="138" y="237"/>
                    </a:lnTo>
                    <a:lnTo>
                      <a:pt x="136" y="245"/>
                    </a:lnTo>
                    <a:lnTo>
                      <a:pt x="136" y="251"/>
                    </a:lnTo>
                    <a:lnTo>
                      <a:pt x="136" y="259"/>
                    </a:lnTo>
                    <a:lnTo>
                      <a:pt x="133" y="264"/>
                    </a:lnTo>
                    <a:lnTo>
                      <a:pt x="133" y="267"/>
                    </a:lnTo>
                    <a:lnTo>
                      <a:pt x="133" y="278"/>
                    </a:lnTo>
                    <a:lnTo>
                      <a:pt x="130" y="286"/>
                    </a:lnTo>
                    <a:lnTo>
                      <a:pt x="128" y="292"/>
                    </a:lnTo>
                    <a:lnTo>
                      <a:pt x="125" y="305"/>
                    </a:lnTo>
                    <a:lnTo>
                      <a:pt x="125" y="308"/>
                    </a:lnTo>
                    <a:lnTo>
                      <a:pt x="119" y="324"/>
                    </a:lnTo>
                    <a:lnTo>
                      <a:pt x="114" y="341"/>
                    </a:lnTo>
                    <a:lnTo>
                      <a:pt x="114" y="343"/>
                    </a:lnTo>
                    <a:lnTo>
                      <a:pt x="106" y="357"/>
                    </a:lnTo>
                    <a:lnTo>
                      <a:pt x="106" y="363"/>
                    </a:lnTo>
                    <a:lnTo>
                      <a:pt x="98" y="371"/>
                    </a:lnTo>
                    <a:lnTo>
                      <a:pt x="92" y="379"/>
                    </a:lnTo>
                    <a:lnTo>
                      <a:pt x="89" y="382"/>
                    </a:lnTo>
                    <a:lnTo>
                      <a:pt x="81" y="390"/>
                    </a:lnTo>
                    <a:lnTo>
                      <a:pt x="79" y="392"/>
                    </a:lnTo>
                    <a:lnTo>
                      <a:pt x="62" y="403"/>
                    </a:lnTo>
                    <a:lnTo>
                      <a:pt x="59" y="406"/>
                    </a:lnTo>
                    <a:lnTo>
                      <a:pt x="57" y="406"/>
                    </a:lnTo>
                    <a:lnTo>
                      <a:pt x="46" y="412"/>
                    </a:lnTo>
                    <a:lnTo>
                      <a:pt x="35" y="414"/>
                    </a:lnTo>
                    <a:lnTo>
                      <a:pt x="32" y="414"/>
                    </a:lnTo>
                    <a:lnTo>
                      <a:pt x="30" y="414"/>
                    </a:lnTo>
                    <a:lnTo>
                      <a:pt x="13" y="420"/>
                    </a:lnTo>
                    <a:lnTo>
                      <a:pt x="0" y="422"/>
                    </a:lnTo>
                  </a:path>
                </a:pathLst>
              </a:custGeom>
              <a:noFill/>
              <a:ln w="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8" name="Freeform 187"/>
              <p:cNvSpPr>
                <a:spLocks/>
              </p:cNvSpPr>
              <p:nvPr/>
            </p:nvSpPr>
            <p:spPr bwMode="auto">
              <a:xfrm>
                <a:off x="5334176" y="3163907"/>
                <a:ext cx="673131" cy="1050982"/>
              </a:xfrm>
              <a:custGeom>
                <a:avLst/>
                <a:gdLst>
                  <a:gd name="T0" fmla="*/ 490 w 493"/>
                  <a:gd name="T1" fmla="*/ 472 h 750"/>
                  <a:gd name="T2" fmla="*/ 487 w 493"/>
                  <a:gd name="T3" fmla="*/ 472 h 750"/>
                  <a:gd name="T4" fmla="*/ 485 w 493"/>
                  <a:gd name="T5" fmla="*/ 472 h 750"/>
                  <a:gd name="T6" fmla="*/ 482 w 493"/>
                  <a:gd name="T7" fmla="*/ 472 h 750"/>
                  <a:gd name="T8" fmla="*/ 479 w 493"/>
                  <a:gd name="T9" fmla="*/ 472 h 750"/>
                  <a:gd name="T10" fmla="*/ 474 w 493"/>
                  <a:gd name="T11" fmla="*/ 472 h 750"/>
                  <a:gd name="T12" fmla="*/ 471 w 493"/>
                  <a:gd name="T13" fmla="*/ 472 h 750"/>
                  <a:gd name="T14" fmla="*/ 465 w 493"/>
                  <a:gd name="T15" fmla="*/ 472 h 750"/>
                  <a:gd name="T16" fmla="*/ 460 w 493"/>
                  <a:gd name="T17" fmla="*/ 474 h 750"/>
                  <a:gd name="T18" fmla="*/ 452 w 493"/>
                  <a:gd name="T19" fmla="*/ 474 h 750"/>
                  <a:gd name="T20" fmla="*/ 444 w 493"/>
                  <a:gd name="T21" fmla="*/ 477 h 750"/>
                  <a:gd name="T22" fmla="*/ 433 w 493"/>
                  <a:gd name="T23" fmla="*/ 480 h 750"/>
                  <a:gd name="T24" fmla="*/ 425 w 493"/>
                  <a:gd name="T25" fmla="*/ 483 h 750"/>
                  <a:gd name="T26" fmla="*/ 406 w 493"/>
                  <a:gd name="T27" fmla="*/ 491 h 750"/>
                  <a:gd name="T28" fmla="*/ 386 w 493"/>
                  <a:gd name="T29" fmla="*/ 502 h 750"/>
                  <a:gd name="T30" fmla="*/ 376 w 493"/>
                  <a:gd name="T31" fmla="*/ 513 h 750"/>
                  <a:gd name="T32" fmla="*/ 359 w 493"/>
                  <a:gd name="T33" fmla="*/ 526 h 750"/>
                  <a:gd name="T34" fmla="*/ 343 w 493"/>
                  <a:gd name="T35" fmla="*/ 540 h 750"/>
                  <a:gd name="T36" fmla="*/ 327 w 493"/>
                  <a:gd name="T37" fmla="*/ 556 h 750"/>
                  <a:gd name="T38" fmla="*/ 302 w 493"/>
                  <a:gd name="T39" fmla="*/ 586 h 750"/>
                  <a:gd name="T40" fmla="*/ 283 w 493"/>
                  <a:gd name="T41" fmla="*/ 613 h 750"/>
                  <a:gd name="T42" fmla="*/ 264 w 493"/>
                  <a:gd name="T43" fmla="*/ 641 h 750"/>
                  <a:gd name="T44" fmla="*/ 248 w 493"/>
                  <a:gd name="T45" fmla="*/ 665 h 750"/>
                  <a:gd name="T46" fmla="*/ 220 w 493"/>
                  <a:gd name="T47" fmla="*/ 703 h 750"/>
                  <a:gd name="T48" fmla="*/ 185 w 493"/>
                  <a:gd name="T49" fmla="*/ 739 h 750"/>
                  <a:gd name="T50" fmla="*/ 141 w 493"/>
                  <a:gd name="T51" fmla="*/ 750 h 750"/>
                  <a:gd name="T52" fmla="*/ 109 w 493"/>
                  <a:gd name="T53" fmla="*/ 736 h 750"/>
                  <a:gd name="T54" fmla="*/ 79 w 493"/>
                  <a:gd name="T55" fmla="*/ 703 h 750"/>
                  <a:gd name="T56" fmla="*/ 49 w 493"/>
                  <a:gd name="T57" fmla="*/ 665 h 750"/>
                  <a:gd name="T58" fmla="*/ 32 w 493"/>
                  <a:gd name="T59" fmla="*/ 632 h 750"/>
                  <a:gd name="T60" fmla="*/ 19 w 493"/>
                  <a:gd name="T61" fmla="*/ 597 h 750"/>
                  <a:gd name="T62" fmla="*/ 8 w 493"/>
                  <a:gd name="T63" fmla="*/ 553 h 750"/>
                  <a:gd name="T64" fmla="*/ 2 w 493"/>
                  <a:gd name="T65" fmla="*/ 513 h 750"/>
                  <a:gd name="T66" fmla="*/ 0 w 493"/>
                  <a:gd name="T67" fmla="*/ 469 h 750"/>
                  <a:gd name="T68" fmla="*/ 0 w 493"/>
                  <a:gd name="T69" fmla="*/ 431 h 750"/>
                  <a:gd name="T70" fmla="*/ 8 w 493"/>
                  <a:gd name="T71" fmla="*/ 382 h 750"/>
                  <a:gd name="T72" fmla="*/ 16 w 493"/>
                  <a:gd name="T73" fmla="*/ 346 h 750"/>
                  <a:gd name="T74" fmla="*/ 32 w 493"/>
                  <a:gd name="T75" fmla="*/ 300 h 750"/>
                  <a:gd name="T76" fmla="*/ 49 w 493"/>
                  <a:gd name="T77" fmla="*/ 267 h 750"/>
                  <a:gd name="T78" fmla="*/ 73 w 493"/>
                  <a:gd name="T79" fmla="*/ 224 h 750"/>
                  <a:gd name="T80" fmla="*/ 95 w 493"/>
                  <a:gd name="T81" fmla="*/ 194 h 750"/>
                  <a:gd name="T82" fmla="*/ 125 w 493"/>
                  <a:gd name="T83" fmla="*/ 158 h 750"/>
                  <a:gd name="T84" fmla="*/ 158 w 493"/>
                  <a:gd name="T85" fmla="*/ 126 h 750"/>
                  <a:gd name="T86" fmla="*/ 190 w 493"/>
                  <a:gd name="T87" fmla="*/ 101 h 750"/>
                  <a:gd name="T88" fmla="*/ 226 w 493"/>
                  <a:gd name="T89" fmla="*/ 77 h 750"/>
                  <a:gd name="T90" fmla="*/ 261 w 493"/>
                  <a:gd name="T91" fmla="*/ 55 h 750"/>
                  <a:gd name="T92" fmla="*/ 302 w 493"/>
                  <a:gd name="T93" fmla="*/ 39 h 750"/>
                  <a:gd name="T94" fmla="*/ 340 w 493"/>
                  <a:gd name="T95" fmla="*/ 22 h 750"/>
                  <a:gd name="T96" fmla="*/ 381 w 493"/>
                  <a:gd name="T97" fmla="*/ 14 h 750"/>
                  <a:gd name="T98" fmla="*/ 425 w 493"/>
                  <a:gd name="T99" fmla="*/ 6 h 750"/>
                  <a:gd name="T100" fmla="*/ 468 w 493"/>
                  <a:gd name="T101" fmla="*/ 0 h 75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93"/>
                  <a:gd name="T154" fmla="*/ 0 h 750"/>
                  <a:gd name="T155" fmla="*/ 493 w 493"/>
                  <a:gd name="T156" fmla="*/ 750 h 75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93" h="750">
                    <a:moveTo>
                      <a:pt x="493" y="472"/>
                    </a:moveTo>
                    <a:lnTo>
                      <a:pt x="493" y="472"/>
                    </a:lnTo>
                    <a:lnTo>
                      <a:pt x="490" y="472"/>
                    </a:lnTo>
                    <a:lnTo>
                      <a:pt x="487" y="472"/>
                    </a:lnTo>
                    <a:lnTo>
                      <a:pt x="485" y="472"/>
                    </a:lnTo>
                    <a:lnTo>
                      <a:pt x="482" y="472"/>
                    </a:lnTo>
                    <a:lnTo>
                      <a:pt x="479" y="472"/>
                    </a:lnTo>
                    <a:lnTo>
                      <a:pt x="476" y="472"/>
                    </a:lnTo>
                    <a:lnTo>
                      <a:pt x="474" y="472"/>
                    </a:lnTo>
                    <a:lnTo>
                      <a:pt x="471" y="472"/>
                    </a:lnTo>
                    <a:lnTo>
                      <a:pt x="468" y="472"/>
                    </a:lnTo>
                    <a:lnTo>
                      <a:pt x="465" y="472"/>
                    </a:lnTo>
                    <a:lnTo>
                      <a:pt x="463" y="472"/>
                    </a:lnTo>
                    <a:lnTo>
                      <a:pt x="460" y="474"/>
                    </a:lnTo>
                    <a:lnTo>
                      <a:pt x="457" y="474"/>
                    </a:lnTo>
                    <a:lnTo>
                      <a:pt x="455" y="474"/>
                    </a:lnTo>
                    <a:lnTo>
                      <a:pt x="452" y="474"/>
                    </a:lnTo>
                    <a:lnTo>
                      <a:pt x="449" y="474"/>
                    </a:lnTo>
                    <a:lnTo>
                      <a:pt x="446" y="474"/>
                    </a:lnTo>
                    <a:lnTo>
                      <a:pt x="444" y="477"/>
                    </a:lnTo>
                    <a:lnTo>
                      <a:pt x="441" y="477"/>
                    </a:lnTo>
                    <a:lnTo>
                      <a:pt x="438" y="477"/>
                    </a:lnTo>
                    <a:lnTo>
                      <a:pt x="435" y="480"/>
                    </a:lnTo>
                    <a:lnTo>
                      <a:pt x="433" y="480"/>
                    </a:lnTo>
                    <a:lnTo>
                      <a:pt x="430" y="480"/>
                    </a:lnTo>
                    <a:lnTo>
                      <a:pt x="427" y="483"/>
                    </a:lnTo>
                    <a:lnTo>
                      <a:pt x="425" y="483"/>
                    </a:lnTo>
                    <a:lnTo>
                      <a:pt x="422" y="483"/>
                    </a:lnTo>
                    <a:lnTo>
                      <a:pt x="419" y="485"/>
                    </a:lnTo>
                    <a:lnTo>
                      <a:pt x="414" y="488"/>
                    </a:lnTo>
                    <a:lnTo>
                      <a:pt x="406" y="491"/>
                    </a:lnTo>
                    <a:lnTo>
                      <a:pt x="403" y="493"/>
                    </a:lnTo>
                    <a:lnTo>
                      <a:pt x="400" y="496"/>
                    </a:lnTo>
                    <a:lnTo>
                      <a:pt x="395" y="499"/>
                    </a:lnTo>
                    <a:lnTo>
                      <a:pt x="392" y="499"/>
                    </a:lnTo>
                    <a:lnTo>
                      <a:pt x="386" y="502"/>
                    </a:lnTo>
                    <a:lnTo>
                      <a:pt x="386" y="504"/>
                    </a:lnTo>
                    <a:lnTo>
                      <a:pt x="378" y="507"/>
                    </a:lnTo>
                    <a:lnTo>
                      <a:pt x="378" y="510"/>
                    </a:lnTo>
                    <a:lnTo>
                      <a:pt x="376" y="513"/>
                    </a:lnTo>
                    <a:lnTo>
                      <a:pt x="370" y="515"/>
                    </a:lnTo>
                    <a:lnTo>
                      <a:pt x="365" y="518"/>
                    </a:lnTo>
                    <a:lnTo>
                      <a:pt x="362" y="523"/>
                    </a:lnTo>
                    <a:lnTo>
                      <a:pt x="359" y="523"/>
                    </a:lnTo>
                    <a:lnTo>
                      <a:pt x="359" y="526"/>
                    </a:lnTo>
                    <a:lnTo>
                      <a:pt x="354" y="529"/>
                    </a:lnTo>
                    <a:lnTo>
                      <a:pt x="351" y="532"/>
                    </a:lnTo>
                    <a:lnTo>
                      <a:pt x="343" y="540"/>
                    </a:lnTo>
                    <a:lnTo>
                      <a:pt x="337" y="545"/>
                    </a:lnTo>
                    <a:lnTo>
                      <a:pt x="332" y="548"/>
                    </a:lnTo>
                    <a:lnTo>
                      <a:pt x="332" y="551"/>
                    </a:lnTo>
                    <a:lnTo>
                      <a:pt x="327" y="556"/>
                    </a:lnTo>
                    <a:lnTo>
                      <a:pt x="324" y="562"/>
                    </a:lnTo>
                    <a:lnTo>
                      <a:pt x="313" y="572"/>
                    </a:lnTo>
                    <a:lnTo>
                      <a:pt x="302" y="586"/>
                    </a:lnTo>
                    <a:lnTo>
                      <a:pt x="299" y="589"/>
                    </a:lnTo>
                    <a:lnTo>
                      <a:pt x="291" y="600"/>
                    </a:lnTo>
                    <a:lnTo>
                      <a:pt x="288" y="602"/>
                    </a:lnTo>
                    <a:lnTo>
                      <a:pt x="286" y="608"/>
                    </a:lnTo>
                    <a:lnTo>
                      <a:pt x="283" y="613"/>
                    </a:lnTo>
                    <a:lnTo>
                      <a:pt x="278" y="619"/>
                    </a:lnTo>
                    <a:lnTo>
                      <a:pt x="278" y="622"/>
                    </a:lnTo>
                    <a:lnTo>
                      <a:pt x="275" y="624"/>
                    </a:lnTo>
                    <a:lnTo>
                      <a:pt x="267" y="638"/>
                    </a:lnTo>
                    <a:lnTo>
                      <a:pt x="264" y="641"/>
                    </a:lnTo>
                    <a:lnTo>
                      <a:pt x="261" y="643"/>
                    </a:lnTo>
                    <a:lnTo>
                      <a:pt x="258" y="649"/>
                    </a:lnTo>
                    <a:lnTo>
                      <a:pt x="253" y="660"/>
                    </a:lnTo>
                    <a:lnTo>
                      <a:pt x="250" y="662"/>
                    </a:lnTo>
                    <a:lnTo>
                      <a:pt x="248" y="665"/>
                    </a:lnTo>
                    <a:lnTo>
                      <a:pt x="239" y="679"/>
                    </a:lnTo>
                    <a:lnTo>
                      <a:pt x="234" y="687"/>
                    </a:lnTo>
                    <a:lnTo>
                      <a:pt x="228" y="692"/>
                    </a:lnTo>
                    <a:lnTo>
                      <a:pt x="226" y="695"/>
                    </a:lnTo>
                    <a:lnTo>
                      <a:pt x="220" y="703"/>
                    </a:lnTo>
                    <a:lnTo>
                      <a:pt x="215" y="711"/>
                    </a:lnTo>
                    <a:lnTo>
                      <a:pt x="201" y="725"/>
                    </a:lnTo>
                    <a:lnTo>
                      <a:pt x="201" y="728"/>
                    </a:lnTo>
                    <a:lnTo>
                      <a:pt x="199" y="728"/>
                    </a:lnTo>
                    <a:lnTo>
                      <a:pt x="185" y="739"/>
                    </a:lnTo>
                    <a:lnTo>
                      <a:pt x="174" y="744"/>
                    </a:lnTo>
                    <a:lnTo>
                      <a:pt x="166" y="747"/>
                    </a:lnTo>
                    <a:lnTo>
                      <a:pt x="160" y="750"/>
                    </a:lnTo>
                    <a:lnTo>
                      <a:pt x="152" y="750"/>
                    </a:lnTo>
                    <a:lnTo>
                      <a:pt x="141" y="750"/>
                    </a:lnTo>
                    <a:lnTo>
                      <a:pt x="136" y="747"/>
                    </a:lnTo>
                    <a:lnTo>
                      <a:pt x="130" y="747"/>
                    </a:lnTo>
                    <a:lnTo>
                      <a:pt x="120" y="741"/>
                    </a:lnTo>
                    <a:lnTo>
                      <a:pt x="114" y="739"/>
                    </a:lnTo>
                    <a:lnTo>
                      <a:pt x="109" y="736"/>
                    </a:lnTo>
                    <a:lnTo>
                      <a:pt x="100" y="728"/>
                    </a:lnTo>
                    <a:lnTo>
                      <a:pt x="98" y="728"/>
                    </a:lnTo>
                    <a:lnTo>
                      <a:pt x="87" y="717"/>
                    </a:lnTo>
                    <a:lnTo>
                      <a:pt x="81" y="711"/>
                    </a:lnTo>
                    <a:lnTo>
                      <a:pt x="79" y="703"/>
                    </a:lnTo>
                    <a:lnTo>
                      <a:pt x="73" y="701"/>
                    </a:lnTo>
                    <a:lnTo>
                      <a:pt x="68" y="692"/>
                    </a:lnTo>
                    <a:lnTo>
                      <a:pt x="60" y="681"/>
                    </a:lnTo>
                    <a:lnTo>
                      <a:pt x="57" y="679"/>
                    </a:lnTo>
                    <a:lnTo>
                      <a:pt x="49" y="665"/>
                    </a:lnTo>
                    <a:lnTo>
                      <a:pt x="49" y="662"/>
                    </a:lnTo>
                    <a:lnTo>
                      <a:pt x="46" y="657"/>
                    </a:lnTo>
                    <a:lnTo>
                      <a:pt x="41" y="649"/>
                    </a:lnTo>
                    <a:lnTo>
                      <a:pt x="35" y="635"/>
                    </a:lnTo>
                    <a:lnTo>
                      <a:pt x="32" y="632"/>
                    </a:lnTo>
                    <a:lnTo>
                      <a:pt x="32" y="630"/>
                    </a:lnTo>
                    <a:lnTo>
                      <a:pt x="27" y="619"/>
                    </a:lnTo>
                    <a:lnTo>
                      <a:pt x="21" y="608"/>
                    </a:lnTo>
                    <a:lnTo>
                      <a:pt x="21" y="602"/>
                    </a:lnTo>
                    <a:lnTo>
                      <a:pt x="19" y="597"/>
                    </a:lnTo>
                    <a:lnTo>
                      <a:pt x="16" y="586"/>
                    </a:lnTo>
                    <a:lnTo>
                      <a:pt x="13" y="578"/>
                    </a:lnTo>
                    <a:lnTo>
                      <a:pt x="11" y="570"/>
                    </a:lnTo>
                    <a:lnTo>
                      <a:pt x="11" y="562"/>
                    </a:lnTo>
                    <a:lnTo>
                      <a:pt x="8" y="553"/>
                    </a:lnTo>
                    <a:lnTo>
                      <a:pt x="5" y="545"/>
                    </a:lnTo>
                    <a:lnTo>
                      <a:pt x="5" y="537"/>
                    </a:lnTo>
                    <a:lnTo>
                      <a:pt x="2" y="526"/>
                    </a:lnTo>
                    <a:lnTo>
                      <a:pt x="2" y="521"/>
                    </a:lnTo>
                    <a:lnTo>
                      <a:pt x="2" y="513"/>
                    </a:lnTo>
                    <a:lnTo>
                      <a:pt x="0" y="502"/>
                    </a:lnTo>
                    <a:lnTo>
                      <a:pt x="0" y="496"/>
                    </a:lnTo>
                    <a:lnTo>
                      <a:pt x="0" y="485"/>
                    </a:lnTo>
                    <a:lnTo>
                      <a:pt x="0" y="474"/>
                    </a:lnTo>
                    <a:lnTo>
                      <a:pt x="0" y="469"/>
                    </a:lnTo>
                    <a:lnTo>
                      <a:pt x="0" y="455"/>
                    </a:lnTo>
                    <a:lnTo>
                      <a:pt x="0" y="450"/>
                    </a:lnTo>
                    <a:lnTo>
                      <a:pt x="0" y="447"/>
                    </a:lnTo>
                    <a:lnTo>
                      <a:pt x="0" y="434"/>
                    </a:lnTo>
                    <a:lnTo>
                      <a:pt x="0" y="431"/>
                    </a:lnTo>
                    <a:lnTo>
                      <a:pt x="2" y="417"/>
                    </a:lnTo>
                    <a:lnTo>
                      <a:pt x="2" y="412"/>
                    </a:lnTo>
                    <a:lnTo>
                      <a:pt x="5" y="401"/>
                    </a:lnTo>
                    <a:lnTo>
                      <a:pt x="5" y="395"/>
                    </a:lnTo>
                    <a:lnTo>
                      <a:pt x="8" y="382"/>
                    </a:lnTo>
                    <a:lnTo>
                      <a:pt x="11" y="368"/>
                    </a:lnTo>
                    <a:lnTo>
                      <a:pt x="11" y="365"/>
                    </a:lnTo>
                    <a:lnTo>
                      <a:pt x="16" y="352"/>
                    </a:lnTo>
                    <a:lnTo>
                      <a:pt x="16" y="349"/>
                    </a:lnTo>
                    <a:lnTo>
                      <a:pt x="16" y="346"/>
                    </a:lnTo>
                    <a:lnTo>
                      <a:pt x="21" y="333"/>
                    </a:lnTo>
                    <a:lnTo>
                      <a:pt x="24" y="319"/>
                    </a:lnTo>
                    <a:lnTo>
                      <a:pt x="27" y="316"/>
                    </a:lnTo>
                    <a:lnTo>
                      <a:pt x="27" y="314"/>
                    </a:lnTo>
                    <a:lnTo>
                      <a:pt x="32" y="300"/>
                    </a:lnTo>
                    <a:lnTo>
                      <a:pt x="38" y="289"/>
                    </a:lnTo>
                    <a:lnTo>
                      <a:pt x="41" y="286"/>
                    </a:lnTo>
                    <a:lnTo>
                      <a:pt x="46" y="273"/>
                    </a:lnTo>
                    <a:lnTo>
                      <a:pt x="46" y="270"/>
                    </a:lnTo>
                    <a:lnTo>
                      <a:pt x="49" y="267"/>
                    </a:lnTo>
                    <a:lnTo>
                      <a:pt x="54" y="254"/>
                    </a:lnTo>
                    <a:lnTo>
                      <a:pt x="57" y="251"/>
                    </a:lnTo>
                    <a:lnTo>
                      <a:pt x="65" y="240"/>
                    </a:lnTo>
                    <a:lnTo>
                      <a:pt x="65" y="237"/>
                    </a:lnTo>
                    <a:lnTo>
                      <a:pt x="73" y="224"/>
                    </a:lnTo>
                    <a:lnTo>
                      <a:pt x="76" y="221"/>
                    </a:lnTo>
                    <a:lnTo>
                      <a:pt x="81" y="210"/>
                    </a:lnTo>
                    <a:lnTo>
                      <a:pt x="84" y="207"/>
                    </a:lnTo>
                    <a:lnTo>
                      <a:pt x="92" y="197"/>
                    </a:lnTo>
                    <a:lnTo>
                      <a:pt x="95" y="194"/>
                    </a:lnTo>
                    <a:lnTo>
                      <a:pt x="103" y="183"/>
                    </a:lnTo>
                    <a:lnTo>
                      <a:pt x="111" y="175"/>
                    </a:lnTo>
                    <a:lnTo>
                      <a:pt x="114" y="169"/>
                    </a:lnTo>
                    <a:lnTo>
                      <a:pt x="117" y="167"/>
                    </a:lnTo>
                    <a:lnTo>
                      <a:pt x="125" y="158"/>
                    </a:lnTo>
                    <a:lnTo>
                      <a:pt x="130" y="153"/>
                    </a:lnTo>
                    <a:lnTo>
                      <a:pt x="139" y="145"/>
                    </a:lnTo>
                    <a:lnTo>
                      <a:pt x="147" y="137"/>
                    </a:lnTo>
                    <a:lnTo>
                      <a:pt x="149" y="134"/>
                    </a:lnTo>
                    <a:lnTo>
                      <a:pt x="158" y="126"/>
                    </a:lnTo>
                    <a:lnTo>
                      <a:pt x="163" y="123"/>
                    </a:lnTo>
                    <a:lnTo>
                      <a:pt x="169" y="118"/>
                    </a:lnTo>
                    <a:lnTo>
                      <a:pt x="177" y="109"/>
                    </a:lnTo>
                    <a:lnTo>
                      <a:pt x="185" y="104"/>
                    </a:lnTo>
                    <a:lnTo>
                      <a:pt x="190" y="101"/>
                    </a:lnTo>
                    <a:lnTo>
                      <a:pt x="196" y="96"/>
                    </a:lnTo>
                    <a:lnTo>
                      <a:pt x="204" y="90"/>
                    </a:lnTo>
                    <a:lnTo>
                      <a:pt x="209" y="88"/>
                    </a:lnTo>
                    <a:lnTo>
                      <a:pt x="218" y="79"/>
                    </a:lnTo>
                    <a:lnTo>
                      <a:pt x="226" y="77"/>
                    </a:lnTo>
                    <a:lnTo>
                      <a:pt x="231" y="71"/>
                    </a:lnTo>
                    <a:lnTo>
                      <a:pt x="239" y="69"/>
                    </a:lnTo>
                    <a:lnTo>
                      <a:pt x="248" y="63"/>
                    </a:lnTo>
                    <a:lnTo>
                      <a:pt x="256" y="60"/>
                    </a:lnTo>
                    <a:lnTo>
                      <a:pt x="261" y="55"/>
                    </a:lnTo>
                    <a:lnTo>
                      <a:pt x="269" y="52"/>
                    </a:lnTo>
                    <a:lnTo>
                      <a:pt x="278" y="47"/>
                    </a:lnTo>
                    <a:lnTo>
                      <a:pt x="286" y="44"/>
                    </a:lnTo>
                    <a:lnTo>
                      <a:pt x="294" y="41"/>
                    </a:lnTo>
                    <a:lnTo>
                      <a:pt x="302" y="39"/>
                    </a:lnTo>
                    <a:lnTo>
                      <a:pt x="310" y="36"/>
                    </a:lnTo>
                    <a:lnTo>
                      <a:pt x="316" y="30"/>
                    </a:lnTo>
                    <a:lnTo>
                      <a:pt x="324" y="28"/>
                    </a:lnTo>
                    <a:lnTo>
                      <a:pt x="335" y="25"/>
                    </a:lnTo>
                    <a:lnTo>
                      <a:pt x="340" y="22"/>
                    </a:lnTo>
                    <a:lnTo>
                      <a:pt x="351" y="22"/>
                    </a:lnTo>
                    <a:lnTo>
                      <a:pt x="357" y="19"/>
                    </a:lnTo>
                    <a:lnTo>
                      <a:pt x="367" y="17"/>
                    </a:lnTo>
                    <a:lnTo>
                      <a:pt x="373" y="14"/>
                    </a:lnTo>
                    <a:lnTo>
                      <a:pt x="381" y="14"/>
                    </a:lnTo>
                    <a:lnTo>
                      <a:pt x="392" y="11"/>
                    </a:lnTo>
                    <a:lnTo>
                      <a:pt x="400" y="9"/>
                    </a:lnTo>
                    <a:lnTo>
                      <a:pt x="408" y="9"/>
                    </a:lnTo>
                    <a:lnTo>
                      <a:pt x="416" y="6"/>
                    </a:lnTo>
                    <a:lnTo>
                      <a:pt x="425" y="6"/>
                    </a:lnTo>
                    <a:lnTo>
                      <a:pt x="433" y="3"/>
                    </a:lnTo>
                    <a:lnTo>
                      <a:pt x="441" y="3"/>
                    </a:lnTo>
                    <a:lnTo>
                      <a:pt x="452" y="3"/>
                    </a:lnTo>
                    <a:lnTo>
                      <a:pt x="457" y="3"/>
                    </a:lnTo>
                    <a:lnTo>
                      <a:pt x="468" y="0"/>
                    </a:lnTo>
                    <a:lnTo>
                      <a:pt x="476" y="0"/>
                    </a:lnTo>
                    <a:lnTo>
                      <a:pt x="482" y="0"/>
                    </a:lnTo>
                    <a:lnTo>
                      <a:pt x="493" y="0"/>
                    </a:lnTo>
                  </a:path>
                </a:pathLst>
              </a:custGeom>
              <a:noFill/>
              <a:ln w="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9" name="Freeform 188"/>
              <p:cNvSpPr>
                <a:spLocks/>
              </p:cNvSpPr>
              <p:nvPr/>
            </p:nvSpPr>
            <p:spPr bwMode="auto">
              <a:xfrm>
                <a:off x="5377868" y="3194736"/>
                <a:ext cx="629439" cy="774924"/>
              </a:xfrm>
              <a:custGeom>
                <a:avLst/>
                <a:gdLst>
                  <a:gd name="T0" fmla="*/ 455 w 461"/>
                  <a:gd name="T1" fmla="*/ 406 h 553"/>
                  <a:gd name="T2" fmla="*/ 447 w 461"/>
                  <a:gd name="T3" fmla="*/ 406 h 553"/>
                  <a:gd name="T4" fmla="*/ 442 w 461"/>
                  <a:gd name="T5" fmla="*/ 406 h 553"/>
                  <a:gd name="T6" fmla="*/ 436 w 461"/>
                  <a:gd name="T7" fmla="*/ 406 h 553"/>
                  <a:gd name="T8" fmla="*/ 431 w 461"/>
                  <a:gd name="T9" fmla="*/ 406 h 553"/>
                  <a:gd name="T10" fmla="*/ 425 w 461"/>
                  <a:gd name="T11" fmla="*/ 406 h 553"/>
                  <a:gd name="T12" fmla="*/ 420 w 461"/>
                  <a:gd name="T13" fmla="*/ 406 h 553"/>
                  <a:gd name="T14" fmla="*/ 414 w 461"/>
                  <a:gd name="T15" fmla="*/ 406 h 553"/>
                  <a:gd name="T16" fmla="*/ 409 w 461"/>
                  <a:gd name="T17" fmla="*/ 406 h 553"/>
                  <a:gd name="T18" fmla="*/ 401 w 461"/>
                  <a:gd name="T19" fmla="*/ 406 h 553"/>
                  <a:gd name="T20" fmla="*/ 393 w 461"/>
                  <a:gd name="T21" fmla="*/ 406 h 553"/>
                  <a:gd name="T22" fmla="*/ 384 w 461"/>
                  <a:gd name="T23" fmla="*/ 409 h 553"/>
                  <a:gd name="T24" fmla="*/ 376 w 461"/>
                  <a:gd name="T25" fmla="*/ 409 h 553"/>
                  <a:gd name="T26" fmla="*/ 368 w 461"/>
                  <a:gd name="T27" fmla="*/ 412 h 553"/>
                  <a:gd name="T28" fmla="*/ 357 w 461"/>
                  <a:gd name="T29" fmla="*/ 414 h 553"/>
                  <a:gd name="T30" fmla="*/ 346 w 461"/>
                  <a:gd name="T31" fmla="*/ 417 h 553"/>
                  <a:gd name="T32" fmla="*/ 335 w 461"/>
                  <a:gd name="T33" fmla="*/ 420 h 553"/>
                  <a:gd name="T34" fmla="*/ 319 w 461"/>
                  <a:gd name="T35" fmla="*/ 425 h 553"/>
                  <a:gd name="T36" fmla="*/ 303 w 461"/>
                  <a:gd name="T37" fmla="*/ 433 h 553"/>
                  <a:gd name="T38" fmla="*/ 289 w 461"/>
                  <a:gd name="T39" fmla="*/ 439 h 553"/>
                  <a:gd name="T40" fmla="*/ 267 w 461"/>
                  <a:gd name="T41" fmla="*/ 450 h 553"/>
                  <a:gd name="T42" fmla="*/ 251 w 461"/>
                  <a:gd name="T43" fmla="*/ 461 h 553"/>
                  <a:gd name="T44" fmla="*/ 221 w 461"/>
                  <a:gd name="T45" fmla="*/ 480 h 553"/>
                  <a:gd name="T46" fmla="*/ 202 w 461"/>
                  <a:gd name="T47" fmla="*/ 493 h 553"/>
                  <a:gd name="T48" fmla="*/ 177 w 461"/>
                  <a:gd name="T49" fmla="*/ 510 h 553"/>
                  <a:gd name="T50" fmla="*/ 147 w 461"/>
                  <a:gd name="T51" fmla="*/ 529 h 553"/>
                  <a:gd name="T52" fmla="*/ 123 w 461"/>
                  <a:gd name="T53" fmla="*/ 542 h 553"/>
                  <a:gd name="T54" fmla="*/ 90 w 461"/>
                  <a:gd name="T55" fmla="*/ 553 h 553"/>
                  <a:gd name="T56" fmla="*/ 49 w 461"/>
                  <a:gd name="T57" fmla="*/ 545 h 553"/>
                  <a:gd name="T58" fmla="*/ 28 w 461"/>
                  <a:gd name="T59" fmla="*/ 523 h 553"/>
                  <a:gd name="T60" fmla="*/ 19 w 461"/>
                  <a:gd name="T61" fmla="*/ 510 h 553"/>
                  <a:gd name="T62" fmla="*/ 9 w 461"/>
                  <a:gd name="T63" fmla="*/ 480 h 553"/>
                  <a:gd name="T64" fmla="*/ 3 w 461"/>
                  <a:gd name="T65" fmla="*/ 447 h 553"/>
                  <a:gd name="T66" fmla="*/ 0 w 461"/>
                  <a:gd name="T67" fmla="*/ 431 h 553"/>
                  <a:gd name="T68" fmla="*/ 3 w 461"/>
                  <a:gd name="T69" fmla="*/ 401 h 553"/>
                  <a:gd name="T70" fmla="*/ 6 w 461"/>
                  <a:gd name="T71" fmla="*/ 368 h 553"/>
                  <a:gd name="T72" fmla="*/ 11 w 461"/>
                  <a:gd name="T73" fmla="*/ 335 h 553"/>
                  <a:gd name="T74" fmla="*/ 22 w 461"/>
                  <a:gd name="T75" fmla="*/ 305 h 553"/>
                  <a:gd name="T76" fmla="*/ 33 w 461"/>
                  <a:gd name="T77" fmla="*/ 275 h 553"/>
                  <a:gd name="T78" fmla="*/ 47 w 461"/>
                  <a:gd name="T79" fmla="*/ 245 h 553"/>
                  <a:gd name="T80" fmla="*/ 63 w 461"/>
                  <a:gd name="T81" fmla="*/ 215 h 553"/>
                  <a:gd name="T82" fmla="*/ 79 w 461"/>
                  <a:gd name="T83" fmla="*/ 188 h 553"/>
                  <a:gd name="T84" fmla="*/ 101 w 461"/>
                  <a:gd name="T85" fmla="*/ 164 h 553"/>
                  <a:gd name="T86" fmla="*/ 123 w 461"/>
                  <a:gd name="T87" fmla="*/ 139 h 553"/>
                  <a:gd name="T88" fmla="*/ 145 w 461"/>
                  <a:gd name="T89" fmla="*/ 117 h 553"/>
                  <a:gd name="T90" fmla="*/ 172 w 461"/>
                  <a:gd name="T91" fmla="*/ 96 h 553"/>
                  <a:gd name="T92" fmla="*/ 199 w 461"/>
                  <a:gd name="T93" fmla="*/ 76 h 553"/>
                  <a:gd name="T94" fmla="*/ 226 w 461"/>
                  <a:gd name="T95" fmla="*/ 60 h 553"/>
                  <a:gd name="T96" fmla="*/ 256 w 461"/>
                  <a:gd name="T97" fmla="*/ 44 h 553"/>
                  <a:gd name="T98" fmla="*/ 286 w 461"/>
                  <a:gd name="T99" fmla="*/ 33 h 553"/>
                  <a:gd name="T100" fmla="*/ 316 w 461"/>
                  <a:gd name="T101" fmla="*/ 22 h 553"/>
                  <a:gd name="T102" fmla="*/ 346 w 461"/>
                  <a:gd name="T103" fmla="*/ 14 h 553"/>
                  <a:gd name="T104" fmla="*/ 379 w 461"/>
                  <a:gd name="T105" fmla="*/ 6 h 553"/>
                  <a:gd name="T106" fmla="*/ 412 w 461"/>
                  <a:gd name="T107" fmla="*/ 3 h 553"/>
                  <a:gd name="T108" fmla="*/ 444 w 461"/>
                  <a:gd name="T109" fmla="*/ 0 h 55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61"/>
                  <a:gd name="T166" fmla="*/ 0 h 553"/>
                  <a:gd name="T167" fmla="*/ 461 w 461"/>
                  <a:gd name="T168" fmla="*/ 553 h 55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61" h="553">
                    <a:moveTo>
                      <a:pt x="461" y="406"/>
                    </a:moveTo>
                    <a:lnTo>
                      <a:pt x="458" y="406"/>
                    </a:lnTo>
                    <a:lnTo>
                      <a:pt x="455" y="406"/>
                    </a:lnTo>
                    <a:lnTo>
                      <a:pt x="453" y="406"/>
                    </a:lnTo>
                    <a:lnTo>
                      <a:pt x="450" y="406"/>
                    </a:lnTo>
                    <a:lnTo>
                      <a:pt x="447" y="406"/>
                    </a:lnTo>
                    <a:lnTo>
                      <a:pt x="444" y="406"/>
                    </a:lnTo>
                    <a:lnTo>
                      <a:pt x="442" y="406"/>
                    </a:lnTo>
                    <a:lnTo>
                      <a:pt x="439" y="406"/>
                    </a:lnTo>
                    <a:lnTo>
                      <a:pt x="436" y="406"/>
                    </a:lnTo>
                    <a:lnTo>
                      <a:pt x="433" y="406"/>
                    </a:lnTo>
                    <a:lnTo>
                      <a:pt x="431" y="406"/>
                    </a:lnTo>
                    <a:lnTo>
                      <a:pt x="428" y="406"/>
                    </a:lnTo>
                    <a:lnTo>
                      <a:pt x="425" y="406"/>
                    </a:lnTo>
                    <a:lnTo>
                      <a:pt x="423" y="406"/>
                    </a:lnTo>
                    <a:lnTo>
                      <a:pt x="420" y="406"/>
                    </a:lnTo>
                    <a:lnTo>
                      <a:pt x="417" y="406"/>
                    </a:lnTo>
                    <a:lnTo>
                      <a:pt x="414" y="406"/>
                    </a:lnTo>
                    <a:lnTo>
                      <a:pt x="412" y="406"/>
                    </a:lnTo>
                    <a:lnTo>
                      <a:pt x="409" y="406"/>
                    </a:lnTo>
                    <a:lnTo>
                      <a:pt x="406" y="406"/>
                    </a:lnTo>
                    <a:lnTo>
                      <a:pt x="403" y="406"/>
                    </a:lnTo>
                    <a:lnTo>
                      <a:pt x="401" y="406"/>
                    </a:lnTo>
                    <a:lnTo>
                      <a:pt x="398" y="406"/>
                    </a:lnTo>
                    <a:lnTo>
                      <a:pt x="395" y="406"/>
                    </a:lnTo>
                    <a:lnTo>
                      <a:pt x="393" y="406"/>
                    </a:lnTo>
                    <a:lnTo>
                      <a:pt x="390" y="406"/>
                    </a:lnTo>
                    <a:lnTo>
                      <a:pt x="387" y="406"/>
                    </a:lnTo>
                    <a:lnTo>
                      <a:pt x="387" y="409"/>
                    </a:lnTo>
                    <a:lnTo>
                      <a:pt x="384" y="409"/>
                    </a:lnTo>
                    <a:lnTo>
                      <a:pt x="379" y="409"/>
                    </a:lnTo>
                    <a:lnTo>
                      <a:pt x="376" y="409"/>
                    </a:lnTo>
                    <a:lnTo>
                      <a:pt x="374" y="409"/>
                    </a:lnTo>
                    <a:lnTo>
                      <a:pt x="368" y="412"/>
                    </a:lnTo>
                    <a:lnTo>
                      <a:pt x="365" y="412"/>
                    </a:lnTo>
                    <a:lnTo>
                      <a:pt x="363" y="412"/>
                    </a:lnTo>
                    <a:lnTo>
                      <a:pt x="360" y="414"/>
                    </a:lnTo>
                    <a:lnTo>
                      <a:pt x="357" y="414"/>
                    </a:lnTo>
                    <a:lnTo>
                      <a:pt x="352" y="414"/>
                    </a:lnTo>
                    <a:lnTo>
                      <a:pt x="346" y="417"/>
                    </a:lnTo>
                    <a:lnTo>
                      <a:pt x="344" y="417"/>
                    </a:lnTo>
                    <a:lnTo>
                      <a:pt x="338" y="420"/>
                    </a:lnTo>
                    <a:lnTo>
                      <a:pt x="335" y="420"/>
                    </a:lnTo>
                    <a:lnTo>
                      <a:pt x="330" y="422"/>
                    </a:lnTo>
                    <a:lnTo>
                      <a:pt x="327" y="422"/>
                    </a:lnTo>
                    <a:lnTo>
                      <a:pt x="322" y="425"/>
                    </a:lnTo>
                    <a:lnTo>
                      <a:pt x="319" y="425"/>
                    </a:lnTo>
                    <a:lnTo>
                      <a:pt x="316" y="428"/>
                    </a:lnTo>
                    <a:lnTo>
                      <a:pt x="308" y="431"/>
                    </a:lnTo>
                    <a:lnTo>
                      <a:pt x="305" y="431"/>
                    </a:lnTo>
                    <a:lnTo>
                      <a:pt x="303" y="433"/>
                    </a:lnTo>
                    <a:lnTo>
                      <a:pt x="300" y="433"/>
                    </a:lnTo>
                    <a:lnTo>
                      <a:pt x="297" y="436"/>
                    </a:lnTo>
                    <a:lnTo>
                      <a:pt x="292" y="436"/>
                    </a:lnTo>
                    <a:lnTo>
                      <a:pt x="289" y="439"/>
                    </a:lnTo>
                    <a:lnTo>
                      <a:pt x="281" y="444"/>
                    </a:lnTo>
                    <a:lnTo>
                      <a:pt x="278" y="444"/>
                    </a:lnTo>
                    <a:lnTo>
                      <a:pt x="273" y="447"/>
                    </a:lnTo>
                    <a:lnTo>
                      <a:pt x="267" y="450"/>
                    </a:lnTo>
                    <a:lnTo>
                      <a:pt x="262" y="455"/>
                    </a:lnTo>
                    <a:lnTo>
                      <a:pt x="259" y="455"/>
                    </a:lnTo>
                    <a:lnTo>
                      <a:pt x="256" y="455"/>
                    </a:lnTo>
                    <a:lnTo>
                      <a:pt x="251" y="461"/>
                    </a:lnTo>
                    <a:lnTo>
                      <a:pt x="246" y="463"/>
                    </a:lnTo>
                    <a:lnTo>
                      <a:pt x="240" y="466"/>
                    </a:lnTo>
                    <a:lnTo>
                      <a:pt x="232" y="471"/>
                    </a:lnTo>
                    <a:lnTo>
                      <a:pt x="221" y="480"/>
                    </a:lnTo>
                    <a:lnTo>
                      <a:pt x="218" y="480"/>
                    </a:lnTo>
                    <a:lnTo>
                      <a:pt x="213" y="485"/>
                    </a:lnTo>
                    <a:lnTo>
                      <a:pt x="205" y="491"/>
                    </a:lnTo>
                    <a:lnTo>
                      <a:pt x="202" y="493"/>
                    </a:lnTo>
                    <a:lnTo>
                      <a:pt x="188" y="501"/>
                    </a:lnTo>
                    <a:lnTo>
                      <a:pt x="186" y="504"/>
                    </a:lnTo>
                    <a:lnTo>
                      <a:pt x="183" y="504"/>
                    </a:lnTo>
                    <a:lnTo>
                      <a:pt x="177" y="510"/>
                    </a:lnTo>
                    <a:lnTo>
                      <a:pt x="169" y="515"/>
                    </a:lnTo>
                    <a:lnTo>
                      <a:pt x="167" y="518"/>
                    </a:lnTo>
                    <a:lnTo>
                      <a:pt x="150" y="529"/>
                    </a:lnTo>
                    <a:lnTo>
                      <a:pt x="147" y="529"/>
                    </a:lnTo>
                    <a:lnTo>
                      <a:pt x="137" y="537"/>
                    </a:lnTo>
                    <a:lnTo>
                      <a:pt x="128" y="540"/>
                    </a:lnTo>
                    <a:lnTo>
                      <a:pt x="123" y="542"/>
                    </a:lnTo>
                    <a:lnTo>
                      <a:pt x="112" y="548"/>
                    </a:lnTo>
                    <a:lnTo>
                      <a:pt x="109" y="548"/>
                    </a:lnTo>
                    <a:lnTo>
                      <a:pt x="93" y="553"/>
                    </a:lnTo>
                    <a:lnTo>
                      <a:pt x="90" y="553"/>
                    </a:lnTo>
                    <a:lnTo>
                      <a:pt x="71" y="553"/>
                    </a:lnTo>
                    <a:lnTo>
                      <a:pt x="58" y="548"/>
                    </a:lnTo>
                    <a:lnTo>
                      <a:pt x="52" y="548"/>
                    </a:lnTo>
                    <a:lnTo>
                      <a:pt x="49" y="545"/>
                    </a:lnTo>
                    <a:lnTo>
                      <a:pt x="44" y="540"/>
                    </a:lnTo>
                    <a:lnTo>
                      <a:pt x="41" y="537"/>
                    </a:lnTo>
                    <a:lnTo>
                      <a:pt x="33" y="529"/>
                    </a:lnTo>
                    <a:lnTo>
                      <a:pt x="28" y="523"/>
                    </a:lnTo>
                    <a:lnTo>
                      <a:pt x="28" y="521"/>
                    </a:lnTo>
                    <a:lnTo>
                      <a:pt x="25" y="518"/>
                    </a:lnTo>
                    <a:lnTo>
                      <a:pt x="22" y="512"/>
                    </a:lnTo>
                    <a:lnTo>
                      <a:pt x="19" y="510"/>
                    </a:lnTo>
                    <a:lnTo>
                      <a:pt x="19" y="507"/>
                    </a:lnTo>
                    <a:lnTo>
                      <a:pt x="14" y="493"/>
                    </a:lnTo>
                    <a:lnTo>
                      <a:pt x="11" y="488"/>
                    </a:lnTo>
                    <a:lnTo>
                      <a:pt x="9" y="480"/>
                    </a:lnTo>
                    <a:lnTo>
                      <a:pt x="9" y="474"/>
                    </a:lnTo>
                    <a:lnTo>
                      <a:pt x="6" y="463"/>
                    </a:lnTo>
                    <a:lnTo>
                      <a:pt x="3" y="450"/>
                    </a:lnTo>
                    <a:lnTo>
                      <a:pt x="3" y="447"/>
                    </a:lnTo>
                    <a:lnTo>
                      <a:pt x="0" y="439"/>
                    </a:lnTo>
                    <a:lnTo>
                      <a:pt x="0" y="431"/>
                    </a:lnTo>
                    <a:lnTo>
                      <a:pt x="0" y="414"/>
                    </a:lnTo>
                    <a:lnTo>
                      <a:pt x="3" y="401"/>
                    </a:lnTo>
                    <a:lnTo>
                      <a:pt x="3" y="387"/>
                    </a:lnTo>
                    <a:lnTo>
                      <a:pt x="3" y="384"/>
                    </a:lnTo>
                    <a:lnTo>
                      <a:pt x="3" y="379"/>
                    </a:lnTo>
                    <a:lnTo>
                      <a:pt x="6" y="368"/>
                    </a:lnTo>
                    <a:lnTo>
                      <a:pt x="9" y="357"/>
                    </a:lnTo>
                    <a:lnTo>
                      <a:pt x="9" y="352"/>
                    </a:lnTo>
                    <a:lnTo>
                      <a:pt x="9" y="346"/>
                    </a:lnTo>
                    <a:lnTo>
                      <a:pt x="11" y="335"/>
                    </a:lnTo>
                    <a:lnTo>
                      <a:pt x="14" y="327"/>
                    </a:lnTo>
                    <a:lnTo>
                      <a:pt x="17" y="319"/>
                    </a:lnTo>
                    <a:lnTo>
                      <a:pt x="19" y="311"/>
                    </a:lnTo>
                    <a:lnTo>
                      <a:pt x="22" y="305"/>
                    </a:lnTo>
                    <a:lnTo>
                      <a:pt x="25" y="294"/>
                    </a:lnTo>
                    <a:lnTo>
                      <a:pt x="28" y="289"/>
                    </a:lnTo>
                    <a:lnTo>
                      <a:pt x="30" y="284"/>
                    </a:lnTo>
                    <a:lnTo>
                      <a:pt x="33" y="275"/>
                    </a:lnTo>
                    <a:lnTo>
                      <a:pt x="36" y="267"/>
                    </a:lnTo>
                    <a:lnTo>
                      <a:pt x="38" y="259"/>
                    </a:lnTo>
                    <a:lnTo>
                      <a:pt x="44" y="251"/>
                    </a:lnTo>
                    <a:lnTo>
                      <a:pt x="47" y="245"/>
                    </a:lnTo>
                    <a:lnTo>
                      <a:pt x="49" y="237"/>
                    </a:lnTo>
                    <a:lnTo>
                      <a:pt x="55" y="229"/>
                    </a:lnTo>
                    <a:lnTo>
                      <a:pt x="58" y="224"/>
                    </a:lnTo>
                    <a:lnTo>
                      <a:pt x="63" y="215"/>
                    </a:lnTo>
                    <a:lnTo>
                      <a:pt x="66" y="210"/>
                    </a:lnTo>
                    <a:lnTo>
                      <a:pt x="71" y="202"/>
                    </a:lnTo>
                    <a:lnTo>
                      <a:pt x="77" y="196"/>
                    </a:lnTo>
                    <a:lnTo>
                      <a:pt x="79" y="188"/>
                    </a:lnTo>
                    <a:lnTo>
                      <a:pt x="85" y="183"/>
                    </a:lnTo>
                    <a:lnTo>
                      <a:pt x="90" y="177"/>
                    </a:lnTo>
                    <a:lnTo>
                      <a:pt x="96" y="169"/>
                    </a:lnTo>
                    <a:lnTo>
                      <a:pt x="101" y="164"/>
                    </a:lnTo>
                    <a:lnTo>
                      <a:pt x="107" y="158"/>
                    </a:lnTo>
                    <a:lnTo>
                      <a:pt x="112" y="150"/>
                    </a:lnTo>
                    <a:lnTo>
                      <a:pt x="117" y="145"/>
                    </a:lnTo>
                    <a:lnTo>
                      <a:pt x="123" y="139"/>
                    </a:lnTo>
                    <a:lnTo>
                      <a:pt x="128" y="134"/>
                    </a:lnTo>
                    <a:lnTo>
                      <a:pt x="134" y="128"/>
                    </a:lnTo>
                    <a:lnTo>
                      <a:pt x="139" y="123"/>
                    </a:lnTo>
                    <a:lnTo>
                      <a:pt x="145" y="117"/>
                    </a:lnTo>
                    <a:lnTo>
                      <a:pt x="153" y="112"/>
                    </a:lnTo>
                    <a:lnTo>
                      <a:pt x="158" y="106"/>
                    </a:lnTo>
                    <a:lnTo>
                      <a:pt x="164" y="101"/>
                    </a:lnTo>
                    <a:lnTo>
                      <a:pt x="172" y="96"/>
                    </a:lnTo>
                    <a:lnTo>
                      <a:pt x="177" y="90"/>
                    </a:lnTo>
                    <a:lnTo>
                      <a:pt x="186" y="87"/>
                    </a:lnTo>
                    <a:lnTo>
                      <a:pt x="191" y="82"/>
                    </a:lnTo>
                    <a:lnTo>
                      <a:pt x="199" y="76"/>
                    </a:lnTo>
                    <a:lnTo>
                      <a:pt x="205" y="74"/>
                    </a:lnTo>
                    <a:lnTo>
                      <a:pt x="213" y="68"/>
                    </a:lnTo>
                    <a:lnTo>
                      <a:pt x="218" y="66"/>
                    </a:lnTo>
                    <a:lnTo>
                      <a:pt x="226" y="60"/>
                    </a:lnTo>
                    <a:lnTo>
                      <a:pt x="232" y="57"/>
                    </a:lnTo>
                    <a:lnTo>
                      <a:pt x="240" y="52"/>
                    </a:lnTo>
                    <a:lnTo>
                      <a:pt x="248" y="49"/>
                    </a:lnTo>
                    <a:lnTo>
                      <a:pt x="256" y="44"/>
                    </a:lnTo>
                    <a:lnTo>
                      <a:pt x="262" y="41"/>
                    </a:lnTo>
                    <a:lnTo>
                      <a:pt x="270" y="38"/>
                    </a:lnTo>
                    <a:lnTo>
                      <a:pt x="278" y="36"/>
                    </a:lnTo>
                    <a:lnTo>
                      <a:pt x="286" y="33"/>
                    </a:lnTo>
                    <a:lnTo>
                      <a:pt x="292" y="30"/>
                    </a:lnTo>
                    <a:lnTo>
                      <a:pt x="300" y="27"/>
                    </a:lnTo>
                    <a:lnTo>
                      <a:pt x="308" y="25"/>
                    </a:lnTo>
                    <a:lnTo>
                      <a:pt x="316" y="22"/>
                    </a:lnTo>
                    <a:lnTo>
                      <a:pt x="322" y="19"/>
                    </a:lnTo>
                    <a:lnTo>
                      <a:pt x="333" y="17"/>
                    </a:lnTo>
                    <a:lnTo>
                      <a:pt x="341" y="14"/>
                    </a:lnTo>
                    <a:lnTo>
                      <a:pt x="346" y="14"/>
                    </a:lnTo>
                    <a:lnTo>
                      <a:pt x="354" y="11"/>
                    </a:lnTo>
                    <a:lnTo>
                      <a:pt x="363" y="8"/>
                    </a:lnTo>
                    <a:lnTo>
                      <a:pt x="374" y="8"/>
                    </a:lnTo>
                    <a:lnTo>
                      <a:pt x="379" y="6"/>
                    </a:lnTo>
                    <a:lnTo>
                      <a:pt x="390" y="6"/>
                    </a:lnTo>
                    <a:lnTo>
                      <a:pt x="395" y="3"/>
                    </a:lnTo>
                    <a:lnTo>
                      <a:pt x="401" y="3"/>
                    </a:lnTo>
                    <a:lnTo>
                      <a:pt x="412" y="3"/>
                    </a:lnTo>
                    <a:lnTo>
                      <a:pt x="423" y="0"/>
                    </a:lnTo>
                    <a:lnTo>
                      <a:pt x="428" y="0"/>
                    </a:lnTo>
                    <a:lnTo>
                      <a:pt x="439" y="0"/>
                    </a:lnTo>
                    <a:lnTo>
                      <a:pt x="444" y="0"/>
                    </a:lnTo>
                    <a:lnTo>
                      <a:pt x="450" y="0"/>
                    </a:lnTo>
                    <a:lnTo>
                      <a:pt x="461" y="0"/>
                    </a:lnTo>
                  </a:path>
                </a:pathLst>
              </a:custGeom>
              <a:noFill/>
              <a:ln w="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0" name="Freeform 189"/>
              <p:cNvSpPr>
                <a:spLocks/>
              </p:cNvSpPr>
              <p:nvPr/>
            </p:nvSpPr>
            <p:spPr bwMode="auto">
              <a:xfrm>
                <a:off x="5437945" y="3221360"/>
                <a:ext cx="569363" cy="584346"/>
              </a:xfrm>
              <a:custGeom>
                <a:avLst/>
                <a:gdLst>
                  <a:gd name="T0" fmla="*/ 411 w 417"/>
                  <a:gd name="T1" fmla="*/ 341 h 417"/>
                  <a:gd name="T2" fmla="*/ 403 w 417"/>
                  <a:gd name="T3" fmla="*/ 341 h 417"/>
                  <a:gd name="T4" fmla="*/ 395 w 417"/>
                  <a:gd name="T5" fmla="*/ 341 h 417"/>
                  <a:gd name="T6" fmla="*/ 387 w 417"/>
                  <a:gd name="T7" fmla="*/ 341 h 417"/>
                  <a:gd name="T8" fmla="*/ 381 w 417"/>
                  <a:gd name="T9" fmla="*/ 341 h 417"/>
                  <a:gd name="T10" fmla="*/ 370 w 417"/>
                  <a:gd name="T11" fmla="*/ 341 h 417"/>
                  <a:gd name="T12" fmla="*/ 362 w 417"/>
                  <a:gd name="T13" fmla="*/ 341 h 417"/>
                  <a:gd name="T14" fmla="*/ 351 w 417"/>
                  <a:gd name="T15" fmla="*/ 341 h 417"/>
                  <a:gd name="T16" fmla="*/ 340 w 417"/>
                  <a:gd name="T17" fmla="*/ 341 h 417"/>
                  <a:gd name="T18" fmla="*/ 330 w 417"/>
                  <a:gd name="T19" fmla="*/ 344 h 417"/>
                  <a:gd name="T20" fmla="*/ 319 w 417"/>
                  <a:gd name="T21" fmla="*/ 344 h 417"/>
                  <a:gd name="T22" fmla="*/ 313 w 417"/>
                  <a:gd name="T23" fmla="*/ 346 h 417"/>
                  <a:gd name="T24" fmla="*/ 300 w 417"/>
                  <a:gd name="T25" fmla="*/ 349 h 417"/>
                  <a:gd name="T26" fmla="*/ 286 w 417"/>
                  <a:gd name="T27" fmla="*/ 352 h 417"/>
                  <a:gd name="T28" fmla="*/ 270 w 417"/>
                  <a:gd name="T29" fmla="*/ 354 h 417"/>
                  <a:gd name="T30" fmla="*/ 253 w 417"/>
                  <a:gd name="T31" fmla="*/ 357 h 417"/>
                  <a:gd name="T32" fmla="*/ 234 w 417"/>
                  <a:gd name="T33" fmla="*/ 365 h 417"/>
                  <a:gd name="T34" fmla="*/ 223 w 417"/>
                  <a:gd name="T35" fmla="*/ 368 h 417"/>
                  <a:gd name="T36" fmla="*/ 210 w 417"/>
                  <a:gd name="T37" fmla="*/ 373 h 417"/>
                  <a:gd name="T38" fmla="*/ 188 w 417"/>
                  <a:gd name="T39" fmla="*/ 379 h 417"/>
                  <a:gd name="T40" fmla="*/ 172 w 417"/>
                  <a:gd name="T41" fmla="*/ 387 h 417"/>
                  <a:gd name="T42" fmla="*/ 155 w 417"/>
                  <a:gd name="T43" fmla="*/ 393 h 417"/>
                  <a:gd name="T44" fmla="*/ 131 w 417"/>
                  <a:gd name="T45" fmla="*/ 401 h 417"/>
                  <a:gd name="T46" fmla="*/ 98 w 417"/>
                  <a:gd name="T47" fmla="*/ 412 h 417"/>
                  <a:gd name="T48" fmla="*/ 71 w 417"/>
                  <a:gd name="T49" fmla="*/ 417 h 417"/>
                  <a:gd name="T50" fmla="*/ 24 w 417"/>
                  <a:gd name="T51" fmla="*/ 403 h 417"/>
                  <a:gd name="T52" fmla="*/ 14 w 417"/>
                  <a:gd name="T53" fmla="*/ 387 h 417"/>
                  <a:gd name="T54" fmla="*/ 5 w 417"/>
                  <a:gd name="T55" fmla="*/ 368 h 417"/>
                  <a:gd name="T56" fmla="*/ 0 w 417"/>
                  <a:gd name="T57" fmla="*/ 335 h 417"/>
                  <a:gd name="T58" fmla="*/ 3 w 417"/>
                  <a:gd name="T59" fmla="*/ 297 h 417"/>
                  <a:gd name="T60" fmla="*/ 8 w 417"/>
                  <a:gd name="T61" fmla="*/ 281 h 417"/>
                  <a:gd name="T62" fmla="*/ 16 w 417"/>
                  <a:gd name="T63" fmla="*/ 254 h 417"/>
                  <a:gd name="T64" fmla="*/ 27 w 417"/>
                  <a:gd name="T65" fmla="*/ 226 h 417"/>
                  <a:gd name="T66" fmla="*/ 41 w 417"/>
                  <a:gd name="T67" fmla="*/ 202 h 417"/>
                  <a:gd name="T68" fmla="*/ 57 w 417"/>
                  <a:gd name="T69" fmla="*/ 175 h 417"/>
                  <a:gd name="T70" fmla="*/ 76 w 417"/>
                  <a:gd name="T71" fmla="*/ 153 h 417"/>
                  <a:gd name="T72" fmla="*/ 98 w 417"/>
                  <a:gd name="T73" fmla="*/ 128 h 417"/>
                  <a:gd name="T74" fmla="*/ 123 w 417"/>
                  <a:gd name="T75" fmla="*/ 107 h 417"/>
                  <a:gd name="T76" fmla="*/ 144 w 417"/>
                  <a:gd name="T77" fmla="*/ 87 h 417"/>
                  <a:gd name="T78" fmla="*/ 172 w 417"/>
                  <a:gd name="T79" fmla="*/ 68 h 417"/>
                  <a:gd name="T80" fmla="*/ 199 w 417"/>
                  <a:gd name="T81" fmla="*/ 52 h 417"/>
                  <a:gd name="T82" fmla="*/ 226 w 417"/>
                  <a:gd name="T83" fmla="*/ 38 h 417"/>
                  <a:gd name="T84" fmla="*/ 256 w 417"/>
                  <a:gd name="T85" fmla="*/ 28 h 417"/>
                  <a:gd name="T86" fmla="*/ 286 w 417"/>
                  <a:gd name="T87" fmla="*/ 19 h 417"/>
                  <a:gd name="T88" fmla="*/ 316 w 417"/>
                  <a:gd name="T89" fmla="*/ 11 h 417"/>
                  <a:gd name="T90" fmla="*/ 349 w 417"/>
                  <a:gd name="T91" fmla="*/ 6 h 417"/>
                  <a:gd name="T92" fmla="*/ 376 w 417"/>
                  <a:gd name="T93" fmla="*/ 0 h 417"/>
                  <a:gd name="T94" fmla="*/ 406 w 417"/>
                  <a:gd name="T95" fmla="*/ 0 h 41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17"/>
                  <a:gd name="T145" fmla="*/ 0 h 417"/>
                  <a:gd name="T146" fmla="*/ 417 w 417"/>
                  <a:gd name="T147" fmla="*/ 417 h 41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17" h="417">
                    <a:moveTo>
                      <a:pt x="417" y="341"/>
                    </a:moveTo>
                    <a:lnTo>
                      <a:pt x="414" y="341"/>
                    </a:lnTo>
                    <a:lnTo>
                      <a:pt x="411" y="341"/>
                    </a:lnTo>
                    <a:lnTo>
                      <a:pt x="409" y="341"/>
                    </a:lnTo>
                    <a:lnTo>
                      <a:pt x="406" y="341"/>
                    </a:lnTo>
                    <a:lnTo>
                      <a:pt x="403" y="341"/>
                    </a:lnTo>
                    <a:lnTo>
                      <a:pt x="400" y="341"/>
                    </a:lnTo>
                    <a:lnTo>
                      <a:pt x="398" y="341"/>
                    </a:lnTo>
                    <a:lnTo>
                      <a:pt x="395" y="341"/>
                    </a:lnTo>
                    <a:lnTo>
                      <a:pt x="392" y="341"/>
                    </a:lnTo>
                    <a:lnTo>
                      <a:pt x="389" y="341"/>
                    </a:lnTo>
                    <a:lnTo>
                      <a:pt x="387" y="341"/>
                    </a:lnTo>
                    <a:lnTo>
                      <a:pt x="384" y="341"/>
                    </a:lnTo>
                    <a:lnTo>
                      <a:pt x="381" y="341"/>
                    </a:lnTo>
                    <a:lnTo>
                      <a:pt x="379" y="341"/>
                    </a:lnTo>
                    <a:lnTo>
                      <a:pt x="376" y="341"/>
                    </a:lnTo>
                    <a:lnTo>
                      <a:pt x="373" y="341"/>
                    </a:lnTo>
                    <a:lnTo>
                      <a:pt x="370" y="341"/>
                    </a:lnTo>
                    <a:lnTo>
                      <a:pt x="365" y="341"/>
                    </a:lnTo>
                    <a:lnTo>
                      <a:pt x="362" y="341"/>
                    </a:lnTo>
                    <a:lnTo>
                      <a:pt x="359" y="341"/>
                    </a:lnTo>
                    <a:lnTo>
                      <a:pt x="357" y="341"/>
                    </a:lnTo>
                    <a:lnTo>
                      <a:pt x="351" y="341"/>
                    </a:lnTo>
                    <a:lnTo>
                      <a:pt x="346" y="341"/>
                    </a:lnTo>
                    <a:lnTo>
                      <a:pt x="340" y="341"/>
                    </a:lnTo>
                    <a:lnTo>
                      <a:pt x="338" y="344"/>
                    </a:lnTo>
                    <a:lnTo>
                      <a:pt x="335" y="344"/>
                    </a:lnTo>
                    <a:lnTo>
                      <a:pt x="330" y="344"/>
                    </a:lnTo>
                    <a:lnTo>
                      <a:pt x="327" y="344"/>
                    </a:lnTo>
                    <a:lnTo>
                      <a:pt x="324" y="344"/>
                    </a:lnTo>
                    <a:lnTo>
                      <a:pt x="319" y="344"/>
                    </a:lnTo>
                    <a:lnTo>
                      <a:pt x="319" y="346"/>
                    </a:lnTo>
                    <a:lnTo>
                      <a:pt x="313" y="346"/>
                    </a:lnTo>
                    <a:lnTo>
                      <a:pt x="310" y="346"/>
                    </a:lnTo>
                    <a:lnTo>
                      <a:pt x="308" y="346"/>
                    </a:lnTo>
                    <a:lnTo>
                      <a:pt x="302" y="346"/>
                    </a:lnTo>
                    <a:lnTo>
                      <a:pt x="300" y="349"/>
                    </a:lnTo>
                    <a:lnTo>
                      <a:pt x="297" y="349"/>
                    </a:lnTo>
                    <a:lnTo>
                      <a:pt x="294" y="349"/>
                    </a:lnTo>
                    <a:lnTo>
                      <a:pt x="289" y="349"/>
                    </a:lnTo>
                    <a:lnTo>
                      <a:pt x="286" y="352"/>
                    </a:lnTo>
                    <a:lnTo>
                      <a:pt x="281" y="352"/>
                    </a:lnTo>
                    <a:lnTo>
                      <a:pt x="278" y="352"/>
                    </a:lnTo>
                    <a:lnTo>
                      <a:pt x="275" y="352"/>
                    </a:lnTo>
                    <a:lnTo>
                      <a:pt x="270" y="354"/>
                    </a:lnTo>
                    <a:lnTo>
                      <a:pt x="267" y="354"/>
                    </a:lnTo>
                    <a:lnTo>
                      <a:pt x="261" y="357"/>
                    </a:lnTo>
                    <a:lnTo>
                      <a:pt x="259" y="357"/>
                    </a:lnTo>
                    <a:lnTo>
                      <a:pt x="253" y="357"/>
                    </a:lnTo>
                    <a:lnTo>
                      <a:pt x="248" y="360"/>
                    </a:lnTo>
                    <a:lnTo>
                      <a:pt x="245" y="360"/>
                    </a:lnTo>
                    <a:lnTo>
                      <a:pt x="234" y="363"/>
                    </a:lnTo>
                    <a:lnTo>
                      <a:pt x="234" y="365"/>
                    </a:lnTo>
                    <a:lnTo>
                      <a:pt x="226" y="365"/>
                    </a:lnTo>
                    <a:lnTo>
                      <a:pt x="223" y="368"/>
                    </a:lnTo>
                    <a:lnTo>
                      <a:pt x="215" y="371"/>
                    </a:lnTo>
                    <a:lnTo>
                      <a:pt x="212" y="371"/>
                    </a:lnTo>
                    <a:lnTo>
                      <a:pt x="210" y="373"/>
                    </a:lnTo>
                    <a:lnTo>
                      <a:pt x="204" y="373"/>
                    </a:lnTo>
                    <a:lnTo>
                      <a:pt x="202" y="373"/>
                    </a:lnTo>
                    <a:lnTo>
                      <a:pt x="196" y="376"/>
                    </a:lnTo>
                    <a:lnTo>
                      <a:pt x="188" y="379"/>
                    </a:lnTo>
                    <a:lnTo>
                      <a:pt x="185" y="382"/>
                    </a:lnTo>
                    <a:lnTo>
                      <a:pt x="174" y="384"/>
                    </a:lnTo>
                    <a:lnTo>
                      <a:pt x="172" y="387"/>
                    </a:lnTo>
                    <a:lnTo>
                      <a:pt x="163" y="390"/>
                    </a:lnTo>
                    <a:lnTo>
                      <a:pt x="161" y="390"/>
                    </a:lnTo>
                    <a:lnTo>
                      <a:pt x="155" y="393"/>
                    </a:lnTo>
                    <a:lnTo>
                      <a:pt x="144" y="395"/>
                    </a:lnTo>
                    <a:lnTo>
                      <a:pt x="142" y="398"/>
                    </a:lnTo>
                    <a:lnTo>
                      <a:pt x="131" y="401"/>
                    </a:lnTo>
                    <a:lnTo>
                      <a:pt x="125" y="403"/>
                    </a:lnTo>
                    <a:lnTo>
                      <a:pt x="120" y="406"/>
                    </a:lnTo>
                    <a:lnTo>
                      <a:pt x="101" y="412"/>
                    </a:lnTo>
                    <a:lnTo>
                      <a:pt x="98" y="412"/>
                    </a:lnTo>
                    <a:lnTo>
                      <a:pt x="84" y="414"/>
                    </a:lnTo>
                    <a:lnTo>
                      <a:pt x="79" y="417"/>
                    </a:lnTo>
                    <a:lnTo>
                      <a:pt x="71" y="417"/>
                    </a:lnTo>
                    <a:lnTo>
                      <a:pt x="57" y="417"/>
                    </a:lnTo>
                    <a:lnTo>
                      <a:pt x="52" y="414"/>
                    </a:lnTo>
                    <a:lnTo>
                      <a:pt x="38" y="412"/>
                    </a:lnTo>
                    <a:lnTo>
                      <a:pt x="24" y="403"/>
                    </a:lnTo>
                    <a:lnTo>
                      <a:pt x="22" y="401"/>
                    </a:lnTo>
                    <a:lnTo>
                      <a:pt x="19" y="398"/>
                    </a:lnTo>
                    <a:lnTo>
                      <a:pt x="16" y="393"/>
                    </a:lnTo>
                    <a:lnTo>
                      <a:pt x="14" y="387"/>
                    </a:lnTo>
                    <a:lnTo>
                      <a:pt x="8" y="376"/>
                    </a:lnTo>
                    <a:lnTo>
                      <a:pt x="5" y="373"/>
                    </a:lnTo>
                    <a:lnTo>
                      <a:pt x="5" y="371"/>
                    </a:lnTo>
                    <a:lnTo>
                      <a:pt x="5" y="368"/>
                    </a:lnTo>
                    <a:lnTo>
                      <a:pt x="3" y="357"/>
                    </a:lnTo>
                    <a:lnTo>
                      <a:pt x="3" y="354"/>
                    </a:lnTo>
                    <a:lnTo>
                      <a:pt x="3" y="341"/>
                    </a:lnTo>
                    <a:lnTo>
                      <a:pt x="0" y="335"/>
                    </a:lnTo>
                    <a:lnTo>
                      <a:pt x="3" y="327"/>
                    </a:lnTo>
                    <a:lnTo>
                      <a:pt x="3" y="322"/>
                    </a:lnTo>
                    <a:lnTo>
                      <a:pt x="3" y="311"/>
                    </a:lnTo>
                    <a:lnTo>
                      <a:pt x="3" y="297"/>
                    </a:lnTo>
                    <a:lnTo>
                      <a:pt x="5" y="294"/>
                    </a:lnTo>
                    <a:lnTo>
                      <a:pt x="5" y="292"/>
                    </a:lnTo>
                    <a:lnTo>
                      <a:pt x="8" y="281"/>
                    </a:lnTo>
                    <a:lnTo>
                      <a:pt x="8" y="278"/>
                    </a:lnTo>
                    <a:lnTo>
                      <a:pt x="11" y="265"/>
                    </a:lnTo>
                    <a:lnTo>
                      <a:pt x="16" y="254"/>
                    </a:lnTo>
                    <a:lnTo>
                      <a:pt x="16" y="251"/>
                    </a:lnTo>
                    <a:lnTo>
                      <a:pt x="22" y="240"/>
                    </a:lnTo>
                    <a:lnTo>
                      <a:pt x="24" y="237"/>
                    </a:lnTo>
                    <a:lnTo>
                      <a:pt x="27" y="226"/>
                    </a:lnTo>
                    <a:lnTo>
                      <a:pt x="30" y="224"/>
                    </a:lnTo>
                    <a:lnTo>
                      <a:pt x="33" y="218"/>
                    </a:lnTo>
                    <a:lnTo>
                      <a:pt x="38" y="210"/>
                    </a:lnTo>
                    <a:lnTo>
                      <a:pt x="41" y="202"/>
                    </a:lnTo>
                    <a:lnTo>
                      <a:pt x="46" y="196"/>
                    </a:lnTo>
                    <a:lnTo>
                      <a:pt x="49" y="191"/>
                    </a:lnTo>
                    <a:lnTo>
                      <a:pt x="54" y="183"/>
                    </a:lnTo>
                    <a:lnTo>
                      <a:pt x="57" y="175"/>
                    </a:lnTo>
                    <a:lnTo>
                      <a:pt x="63" y="169"/>
                    </a:lnTo>
                    <a:lnTo>
                      <a:pt x="68" y="164"/>
                    </a:lnTo>
                    <a:lnTo>
                      <a:pt x="71" y="158"/>
                    </a:lnTo>
                    <a:lnTo>
                      <a:pt x="76" y="153"/>
                    </a:lnTo>
                    <a:lnTo>
                      <a:pt x="82" y="145"/>
                    </a:lnTo>
                    <a:lnTo>
                      <a:pt x="87" y="139"/>
                    </a:lnTo>
                    <a:lnTo>
                      <a:pt x="93" y="134"/>
                    </a:lnTo>
                    <a:lnTo>
                      <a:pt x="98" y="128"/>
                    </a:lnTo>
                    <a:lnTo>
                      <a:pt x="103" y="123"/>
                    </a:lnTo>
                    <a:lnTo>
                      <a:pt x="109" y="117"/>
                    </a:lnTo>
                    <a:lnTo>
                      <a:pt x="114" y="112"/>
                    </a:lnTo>
                    <a:lnTo>
                      <a:pt x="123" y="107"/>
                    </a:lnTo>
                    <a:lnTo>
                      <a:pt x="128" y="101"/>
                    </a:lnTo>
                    <a:lnTo>
                      <a:pt x="133" y="96"/>
                    </a:lnTo>
                    <a:lnTo>
                      <a:pt x="139" y="93"/>
                    </a:lnTo>
                    <a:lnTo>
                      <a:pt x="144" y="87"/>
                    </a:lnTo>
                    <a:lnTo>
                      <a:pt x="152" y="82"/>
                    </a:lnTo>
                    <a:lnTo>
                      <a:pt x="158" y="79"/>
                    </a:lnTo>
                    <a:lnTo>
                      <a:pt x="163" y="74"/>
                    </a:lnTo>
                    <a:lnTo>
                      <a:pt x="172" y="68"/>
                    </a:lnTo>
                    <a:lnTo>
                      <a:pt x="177" y="66"/>
                    </a:lnTo>
                    <a:lnTo>
                      <a:pt x="182" y="60"/>
                    </a:lnTo>
                    <a:lnTo>
                      <a:pt x="191" y="57"/>
                    </a:lnTo>
                    <a:lnTo>
                      <a:pt x="199" y="52"/>
                    </a:lnTo>
                    <a:lnTo>
                      <a:pt x="204" y="49"/>
                    </a:lnTo>
                    <a:lnTo>
                      <a:pt x="212" y="47"/>
                    </a:lnTo>
                    <a:lnTo>
                      <a:pt x="218" y="44"/>
                    </a:lnTo>
                    <a:lnTo>
                      <a:pt x="226" y="38"/>
                    </a:lnTo>
                    <a:lnTo>
                      <a:pt x="234" y="36"/>
                    </a:lnTo>
                    <a:lnTo>
                      <a:pt x="240" y="33"/>
                    </a:lnTo>
                    <a:lnTo>
                      <a:pt x="248" y="30"/>
                    </a:lnTo>
                    <a:lnTo>
                      <a:pt x="256" y="28"/>
                    </a:lnTo>
                    <a:lnTo>
                      <a:pt x="261" y="25"/>
                    </a:lnTo>
                    <a:lnTo>
                      <a:pt x="270" y="22"/>
                    </a:lnTo>
                    <a:lnTo>
                      <a:pt x="278" y="19"/>
                    </a:lnTo>
                    <a:lnTo>
                      <a:pt x="286" y="19"/>
                    </a:lnTo>
                    <a:lnTo>
                      <a:pt x="291" y="17"/>
                    </a:lnTo>
                    <a:lnTo>
                      <a:pt x="300" y="14"/>
                    </a:lnTo>
                    <a:lnTo>
                      <a:pt x="308" y="11"/>
                    </a:lnTo>
                    <a:lnTo>
                      <a:pt x="316" y="11"/>
                    </a:lnTo>
                    <a:lnTo>
                      <a:pt x="324" y="8"/>
                    </a:lnTo>
                    <a:lnTo>
                      <a:pt x="330" y="8"/>
                    </a:lnTo>
                    <a:lnTo>
                      <a:pt x="338" y="6"/>
                    </a:lnTo>
                    <a:lnTo>
                      <a:pt x="349" y="6"/>
                    </a:lnTo>
                    <a:lnTo>
                      <a:pt x="354" y="3"/>
                    </a:lnTo>
                    <a:lnTo>
                      <a:pt x="359" y="3"/>
                    </a:lnTo>
                    <a:lnTo>
                      <a:pt x="370" y="3"/>
                    </a:lnTo>
                    <a:lnTo>
                      <a:pt x="376" y="0"/>
                    </a:lnTo>
                    <a:lnTo>
                      <a:pt x="384" y="0"/>
                    </a:lnTo>
                    <a:lnTo>
                      <a:pt x="395" y="0"/>
                    </a:lnTo>
                    <a:lnTo>
                      <a:pt x="400" y="0"/>
                    </a:lnTo>
                    <a:lnTo>
                      <a:pt x="406" y="0"/>
                    </a:lnTo>
                    <a:lnTo>
                      <a:pt x="417" y="0"/>
                    </a:lnTo>
                  </a:path>
                </a:pathLst>
              </a:custGeom>
              <a:noFill/>
              <a:ln w="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1" name="Freeform 190"/>
              <p:cNvSpPr>
                <a:spLocks/>
              </p:cNvSpPr>
              <p:nvPr/>
            </p:nvSpPr>
            <p:spPr bwMode="auto">
              <a:xfrm>
                <a:off x="5519867" y="3256393"/>
                <a:ext cx="487440" cy="423195"/>
              </a:xfrm>
              <a:custGeom>
                <a:avLst/>
                <a:gdLst>
                  <a:gd name="T0" fmla="*/ 351 w 357"/>
                  <a:gd name="T1" fmla="*/ 269 h 302"/>
                  <a:gd name="T2" fmla="*/ 343 w 357"/>
                  <a:gd name="T3" fmla="*/ 269 h 302"/>
                  <a:gd name="T4" fmla="*/ 335 w 357"/>
                  <a:gd name="T5" fmla="*/ 269 h 302"/>
                  <a:gd name="T6" fmla="*/ 327 w 357"/>
                  <a:gd name="T7" fmla="*/ 269 h 302"/>
                  <a:gd name="T8" fmla="*/ 319 w 357"/>
                  <a:gd name="T9" fmla="*/ 269 h 302"/>
                  <a:gd name="T10" fmla="*/ 313 w 357"/>
                  <a:gd name="T11" fmla="*/ 269 h 302"/>
                  <a:gd name="T12" fmla="*/ 302 w 357"/>
                  <a:gd name="T13" fmla="*/ 269 h 302"/>
                  <a:gd name="T14" fmla="*/ 297 w 357"/>
                  <a:gd name="T15" fmla="*/ 269 h 302"/>
                  <a:gd name="T16" fmla="*/ 289 w 357"/>
                  <a:gd name="T17" fmla="*/ 272 h 302"/>
                  <a:gd name="T18" fmla="*/ 278 w 357"/>
                  <a:gd name="T19" fmla="*/ 272 h 302"/>
                  <a:gd name="T20" fmla="*/ 267 w 357"/>
                  <a:gd name="T21" fmla="*/ 272 h 302"/>
                  <a:gd name="T22" fmla="*/ 259 w 357"/>
                  <a:gd name="T23" fmla="*/ 272 h 302"/>
                  <a:gd name="T24" fmla="*/ 250 w 357"/>
                  <a:gd name="T25" fmla="*/ 275 h 302"/>
                  <a:gd name="T26" fmla="*/ 234 w 357"/>
                  <a:gd name="T27" fmla="*/ 275 h 302"/>
                  <a:gd name="T28" fmla="*/ 226 w 357"/>
                  <a:gd name="T29" fmla="*/ 278 h 302"/>
                  <a:gd name="T30" fmla="*/ 215 w 357"/>
                  <a:gd name="T31" fmla="*/ 278 h 302"/>
                  <a:gd name="T32" fmla="*/ 207 w 357"/>
                  <a:gd name="T33" fmla="*/ 280 h 302"/>
                  <a:gd name="T34" fmla="*/ 191 w 357"/>
                  <a:gd name="T35" fmla="*/ 283 h 302"/>
                  <a:gd name="T36" fmla="*/ 182 w 357"/>
                  <a:gd name="T37" fmla="*/ 283 h 302"/>
                  <a:gd name="T38" fmla="*/ 171 w 357"/>
                  <a:gd name="T39" fmla="*/ 286 h 302"/>
                  <a:gd name="T40" fmla="*/ 158 w 357"/>
                  <a:gd name="T41" fmla="*/ 289 h 302"/>
                  <a:gd name="T42" fmla="*/ 142 w 357"/>
                  <a:gd name="T43" fmla="*/ 291 h 302"/>
                  <a:gd name="T44" fmla="*/ 120 w 357"/>
                  <a:gd name="T45" fmla="*/ 294 h 302"/>
                  <a:gd name="T46" fmla="*/ 106 w 357"/>
                  <a:gd name="T47" fmla="*/ 297 h 302"/>
                  <a:gd name="T48" fmla="*/ 73 w 357"/>
                  <a:gd name="T49" fmla="*/ 299 h 302"/>
                  <a:gd name="T50" fmla="*/ 60 w 357"/>
                  <a:gd name="T51" fmla="*/ 302 h 302"/>
                  <a:gd name="T52" fmla="*/ 30 w 357"/>
                  <a:gd name="T53" fmla="*/ 294 h 302"/>
                  <a:gd name="T54" fmla="*/ 11 w 357"/>
                  <a:gd name="T55" fmla="*/ 280 h 302"/>
                  <a:gd name="T56" fmla="*/ 3 w 357"/>
                  <a:gd name="T57" fmla="*/ 256 h 302"/>
                  <a:gd name="T58" fmla="*/ 0 w 357"/>
                  <a:gd name="T59" fmla="*/ 240 h 302"/>
                  <a:gd name="T60" fmla="*/ 3 w 357"/>
                  <a:gd name="T61" fmla="*/ 220 h 302"/>
                  <a:gd name="T62" fmla="*/ 8 w 357"/>
                  <a:gd name="T63" fmla="*/ 204 h 302"/>
                  <a:gd name="T64" fmla="*/ 19 w 357"/>
                  <a:gd name="T65" fmla="*/ 180 h 302"/>
                  <a:gd name="T66" fmla="*/ 27 w 357"/>
                  <a:gd name="T67" fmla="*/ 163 h 302"/>
                  <a:gd name="T68" fmla="*/ 43 w 357"/>
                  <a:gd name="T69" fmla="*/ 141 h 302"/>
                  <a:gd name="T70" fmla="*/ 52 w 357"/>
                  <a:gd name="T71" fmla="*/ 128 h 302"/>
                  <a:gd name="T72" fmla="*/ 65 w 357"/>
                  <a:gd name="T73" fmla="*/ 114 h 302"/>
                  <a:gd name="T74" fmla="*/ 84 w 357"/>
                  <a:gd name="T75" fmla="*/ 98 h 302"/>
                  <a:gd name="T76" fmla="*/ 103 w 357"/>
                  <a:gd name="T77" fmla="*/ 82 h 302"/>
                  <a:gd name="T78" fmla="*/ 120 w 357"/>
                  <a:gd name="T79" fmla="*/ 68 h 302"/>
                  <a:gd name="T80" fmla="*/ 139 w 357"/>
                  <a:gd name="T81" fmla="*/ 54 h 302"/>
                  <a:gd name="T82" fmla="*/ 158 w 357"/>
                  <a:gd name="T83" fmla="*/ 46 h 302"/>
                  <a:gd name="T84" fmla="*/ 180 w 357"/>
                  <a:gd name="T85" fmla="*/ 35 h 302"/>
                  <a:gd name="T86" fmla="*/ 196 w 357"/>
                  <a:gd name="T87" fmla="*/ 27 h 302"/>
                  <a:gd name="T88" fmla="*/ 215 w 357"/>
                  <a:gd name="T89" fmla="*/ 22 h 302"/>
                  <a:gd name="T90" fmla="*/ 240 w 357"/>
                  <a:gd name="T91" fmla="*/ 13 h 302"/>
                  <a:gd name="T92" fmla="*/ 264 w 357"/>
                  <a:gd name="T93" fmla="*/ 8 h 302"/>
                  <a:gd name="T94" fmla="*/ 283 w 357"/>
                  <a:gd name="T95" fmla="*/ 5 h 302"/>
                  <a:gd name="T96" fmla="*/ 299 w 357"/>
                  <a:gd name="T97" fmla="*/ 3 h 302"/>
                  <a:gd name="T98" fmla="*/ 327 w 357"/>
                  <a:gd name="T99" fmla="*/ 0 h 302"/>
                  <a:gd name="T100" fmla="*/ 343 w 357"/>
                  <a:gd name="T101" fmla="*/ 0 h 3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57"/>
                  <a:gd name="T154" fmla="*/ 0 h 302"/>
                  <a:gd name="T155" fmla="*/ 357 w 357"/>
                  <a:gd name="T156" fmla="*/ 302 h 30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57" h="302">
                    <a:moveTo>
                      <a:pt x="357" y="269"/>
                    </a:moveTo>
                    <a:lnTo>
                      <a:pt x="354" y="269"/>
                    </a:lnTo>
                    <a:lnTo>
                      <a:pt x="351" y="269"/>
                    </a:lnTo>
                    <a:lnTo>
                      <a:pt x="349" y="269"/>
                    </a:lnTo>
                    <a:lnTo>
                      <a:pt x="346" y="269"/>
                    </a:lnTo>
                    <a:lnTo>
                      <a:pt x="343" y="269"/>
                    </a:lnTo>
                    <a:lnTo>
                      <a:pt x="340" y="269"/>
                    </a:lnTo>
                    <a:lnTo>
                      <a:pt x="338" y="269"/>
                    </a:lnTo>
                    <a:lnTo>
                      <a:pt x="335" y="269"/>
                    </a:lnTo>
                    <a:lnTo>
                      <a:pt x="332" y="269"/>
                    </a:lnTo>
                    <a:lnTo>
                      <a:pt x="329" y="269"/>
                    </a:lnTo>
                    <a:lnTo>
                      <a:pt x="327" y="269"/>
                    </a:lnTo>
                    <a:lnTo>
                      <a:pt x="324" y="269"/>
                    </a:lnTo>
                    <a:lnTo>
                      <a:pt x="321" y="269"/>
                    </a:lnTo>
                    <a:lnTo>
                      <a:pt x="319" y="269"/>
                    </a:lnTo>
                    <a:lnTo>
                      <a:pt x="313" y="269"/>
                    </a:lnTo>
                    <a:lnTo>
                      <a:pt x="308" y="269"/>
                    </a:lnTo>
                    <a:lnTo>
                      <a:pt x="302" y="269"/>
                    </a:lnTo>
                    <a:lnTo>
                      <a:pt x="299" y="269"/>
                    </a:lnTo>
                    <a:lnTo>
                      <a:pt x="297" y="269"/>
                    </a:lnTo>
                    <a:lnTo>
                      <a:pt x="291" y="272"/>
                    </a:lnTo>
                    <a:lnTo>
                      <a:pt x="289" y="272"/>
                    </a:lnTo>
                    <a:lnTo>
                      <a:pt x="283" y="272"/>
                    </a:lnTo>
                    <a:lnTo>
                      <a:pt x="280" y="272"/>
                    </a:lnTo>
                    <a:lnTo>
                      <a:pt x="278" y="272"/>
                    </a:lnTo>
                    <a:lnTo>
                      <a:pt x="275" y="272"/>
                    </a:lnTo>
                    <a:lnTo>
                      <a:pt x="270" y="272"/>
                    </a:lnTo>
                    <a:lnTo>
                      <a:pt x="267" y="272"/>
                    </a:lnTo>
                    <a:lnTo>
                      <a:pt x="264" y="272"/>
                    </a:lnTo>
                    <a:lnTo>
                      <a:pt x="261" y="272"/>
                    </a:lnTo>
                    <a:lnTo>
                      <a:pt x="259" y="272"/>
                    </a:lnTo>
                    <a:lnTo>
                      <a:pt x="250" y="275"/>
                    </a:lnTo>
                    <a:lnTo>
                      <a:pt x="242" y="275"/>
                    </a:lnTo>
                    <a:lnTo>
                      <a:pt x="237" y="275"/>
                    </a:lnTo>
                    <a:lnTo>
                      <a:pt x="234" y="275"/>
                    </a:lnTo>
                    <a:lnTo>
                      <a:pt x="231" y="278"/>
                    </a:lnTo>
                    <a:lnTo>
                      <a:pt x="226" y="278"/>
                    </a:lnTo>
                    <a:lnTo>
                      <a:pt x="218" y="278"/>
                    </a:lnTo>
                    <a:lnTo>
                      <a:pt x="215" y="278"/>
                    </a:lnTo>
                    <a:lnTo>
                      <a:pt x="212" y="280"/>
                    </a:lnTo>
                    <a:lnTo>
                      <a:pt x="210" y="280"/>
                    </a:lnTo>
                    <a:lnTo>
                      <a:pt x="207" y="280"/>
                    </a:lnTo>
                    <a:lnTo>
                      <a:pt x="201" y="280"/>
                    </a:lnTo>
                    <a:lnTo>
                      <a:pt x="196" y="280"/>
                    </a:lnTo>
                    <a:lnTo>
                      <a:pt x="191" y="283"/>
                    </a:lnTo>
                    <a:lnTo>
                      <a:pt x="185" y="283"/>
                    </a:lnTo>
                    <a:lnTo>
                      <a:pt x="182" y="283"/>
                    </a:lnTo>
                    <a:lnTo>
                      <a:pt x="180" y="283"/>
                    </a:lnTo>
                    <a:lnTo>
                      <a:pt x="171" y="286"/>
                    </a:lnTo>
                    <a:lnTo>
                      <a:pt x="166" y="286"/>
                    </a:lnTo>
                    <a:lnTo>
                      <a:pt x="161" y="289"/>
                    </a:lnTo>
                    <a:lnTo>
                      <a:pt x="158" y="289"/>
                    </a:lnTo>
                    <a:lnTo>
                      <a:pt x="155" y="289"/>
                    </a:lnTo>
                    <a:lnTo>
                      <a:pt x="147" y="291"/>
                    </a:lnTo>
                    <a:lnTo>
                      <a:pt x="142" y="291"/>
                    </a:lnTo>
                    <a:lnTo>
                      <a:pt x="136" y="291"/>
                    </a:lnTo>
                    <a:lnTo>
                      <a:pt x="131" y="294"/>
                    </a:lnTo>
                    <a:lnTo>
                      <a:pt x="120" y="294"/>
                    </a:lnTo>
                    <a:lnTo>
                      <a:pt x="114" y="297"/>
                    </a:lnTo>
                    <a:lnTo>
                      <a:pt x="106" y="297"/>
                    </a:lnTo>
                    <a:lnTo>
                      <a:pt x="87" y="299"/>
                    </a:lnTo>
                    <a:lnTo>
                      <a:pt x="82" y="299"/>
                    </a:lnTo>
                    <a:lnTo>
                      <a:pt x="73" y="299"/>
                    </a:lnTo>
                    <a:lnTo>
                      <a:pt x="63" y="302"/>
                    </a:lnTo>
                    <a:lnTo>
                      <a:pt x="60" y="302"/>
                    </a:lnTo>
                    <a:lnTo>
                      <a:pt x="54" y="302"/>
                    </a:lnTo>
                    <a:lnTo>
                      <a:pt x="38" y="299"/>
                    </a:lnTo>
                    <a:lnTo>
                      <a:pt x="30" y="294"/>
                    </a:lnTo>
                    <a:lnTo>
                      <a:pt x="22" y="291"/>
                    </a:lnTo>
                    <a:lnTo>
                      <a:pt x="16" y="286"/>
                    </a:lnTo>
                    <a:lnTo>
                      <a:pt x="11" y="280"/>
                    </a:lnTo>
                    <a:lnTo>
                      <a:pt x="5" y="272"/>
                    </a:lnTo>
                    <a:lnTo>
                      <a:pt x="3" y="264"/>
                    </a:lnTo>
                    <a:lnTo>
                      <a:pt x="3" y="256"/>
                    </a:lnTo>
                    <a:lnTo>
                      <a:pt x="0" y="248"/>
                    </a:lnTo>
                    <a:lnTo>
                      <a:pt x="0" y="245"/>
                    </a:lnTo>
                    <a:lnTo>
                      <a:pt x="0" y="240"/>
                    </a:lnTo>
                    <a:lnTo>
                      <a:pt x="3" y="234"/>
                    </a:lnTo>
                    <a:lnTo>
                      <a:pt x="3" y="231"/>
                    </a:lnTo>
                    <a:lnTo>
                      <a:pt x="3" y="220"/>
                    </a:lnTo>
                    <a:lnTo>
                      <a:pt x="5" y="218"/>
                    </a:lnTo>
                    <a:lnTo>
                      <a:pt x="5" y="212"/>
                    </a:lnTo>
                    <a:lnTo>
                      <a:pt x="8" y="204"/>
                    </a:lnTo>
                    <a:lnTo>
                      <a:pt x="11" y="196"/>
                    </a:lnTo>
                    <a:lnTo>
                      <a:pt x="13" y="190"/>
                    </a:lnTo>
                    <a:lnTo>
                      <a:pt x="19" y="180"/>
                    </a:lnTo>
                    <a:lnTo>
                      <a:pt x="19" y="177"/>
                    </a:lnTo>
                    <a:lnTo>
                      <a:pt x="22" y="174"/>
                    </a:lnTo>
                    <a:lnTo>
                      <a:pt x="27" y="163"/>
                    </a:lnTo>
                    <a:lnTo>
                      <a:pt x="33" y="155"/>
                    </a:lnTo>
                    <a:lnTo>
                      <a:pt x="35" y="152"/>
                    </a:lnTo>
                    <a:lnTo>
                      <a:pt x="43" y="141"/>
                    </a:lnTo>
                    <a:lnTo>
                      <a:pt x="43" y="139"/>
                    </a:lnTo>
                    <a:lnTo>
                      <a:pt x="52" y="131"/>
                    </a:lnTo>
                    <a:lnTo>
                      <a:pt x="52" y="128"/>
                    </a:lnTo>
                    <a:lnTo>
                      <a:pt x="54" y="128"/>
                    </a:lnTo>
                    <a:lnTo>
                      <a:pt x="63" y="117"/>
                    </a:lnTo>
                    <a:lnTo>
                      <a:pt x="65" y="114"/>
                    </a:lnTo>
                    <a:lnTo>
                      <a:pt x="73" y="106"/>
                    </a:lnTo>
                    <a:lnTo>
                      <a:pt x="82" y="98"/>
                    </a:lnTo>
                    <a:lnTo>
                      <a:pt x="84" y="98"/>
                    </a:lnTo>
                    <a:lnTo>
                      <a:pt x="92" y="90"/>
                    </a:lnTo>
                    <a:lnTo>
                      <a:pt x="95" y="87"/>
                    </a:lnTo>
                    <a:lnTo>
                      <a:pt x="103" y="82"/>
                    </a:lnTo>
                    <a:lnTo>
                      <a:pt x="106" y="79"/>
                    </a:lnTo>
                    <a:lnTo>
                      <a:pt x="114" y="71"/>
                    </a:lnTo>
                    <a:lnTo>
                      <a:pt x="120" y="68"/>
                    </a:lnTo>
                    <a:lnTo>
                      <a:pt x="128" y="62"/>
                    </a:lnTo>
                    <a:lnTo>
                      <a:pt x="131" y="60"/>
                    </a:lnTo>
                    <a:lnTo>
                      <a:pt x="139" y="54"/>
                    </a:lnTo>
                    <a:lnTo>
                      <a:pt x="144" y="54"/>
                    </a:lnTo>
                    <a:lnTo>
                      <a:pt x="147" y="52"/>
                    </a:lnTo>
                    <a:lnTo>
                      <a:pt x="158" y="46"/>
                    </a:lnTo>
                    <a:lnTo>
                      <a:pt x="166" y="41"/>
                    </a:lnTo>
                    <a:lnTo>
                      <a:pt x="169" y="41"/>
                    </a:lnTo>
                    <a:lnTo>
                      <a:pt x="180" y="35"/>
                    </a:lnTo>
                    <a:lnTo>
                      <a:pt x="182" y="32"/>
                    </a:lnTo>
                    <a:lnTo>
                      <a:pt x="193" y="30"/>
                    </a:lnTo>
                    <a:lnTo>
                      <a:pt x="196" y="27"/>
                    </a:lnTo>
                    <a:lnTo>
                      <a:pt x="201" y="27"/>
                    </a:lnTo>
                    <a:lnTo>
                      <a:pt x="212" y="22"/>
                    </a:lnTo>
                    <a:lnTo>
                      <a:pt x="215" y="22"/>
                    </a:lnTo>
                    <a:lnTo>
                      <a:pt x="226" y="19"/>
                    </a:lnTo>
                    <a:lnTo>
                      <a:pt x="237" y="16"/>
                    </a:lnTo>
                    <a:lnTo>
                      <a:pt x="240" y="13"/>
                    </a:lnTo>
                    <a:lnTo>
                      <a:pt x="250" y="11"/>
                    </a:lnTo>
                    <a:lnTo>
                      <a:pt x="253" y="11"/>
                    </a:lnTo>
                    <a:lnTo>
                      <a:pt x="264" y="8"/>
                    </a:lnTo>
                    <a:lnTo>
                      <a:pt x="267" y="8"/>
                    </a:lnTo>
                    <a:lnTo>
                      <a:pt x="272" y="8"/>
                    </a:lnTo>
                    <a:lnTo>
                      <a:pt x="283" y="5"/>
                    </a:lnTo>
                    <a:lnTo>
                      <a:pt x="294" y="3"/>
                    </a:lnTo>
                    <a:lnTo>
                      <a:pt x="297" y="3"/>
                    </a:lnTo>
                    <a:lnTo>
                      <a:pt x="299" y="3"/>
                    </a:lnTo>
                    <a:lnTo>
                      <a:pt x="313" y="0"/>
                    </a:lnTo>
                    <a:lnTo>
                      <a:pt x="316" y="0"/>
                    </a:lnTo>
                    <a:lnTo>
                      <a:pt x="327" y="0"/>
                    </a:lnTo>
                    <a:lnTo>
                      <a:pt x="338" y="0"/>
                    </a:lnTo>
                    <a:lnTo>
                      <a:pt x="340" y="0"/>
                    </a:lnTo>
                    <a:lnTo>
                      <a:pt x="343" y="0"/>
                    </a:lnTo>
                    <a:lnTo>
                      <a:pt x="357" y="0"/>
                    </a:lnTo>
                  </a:path>
                </a:pathLst>
              </a:custGeom>
              <a:noFill/>
              <a:ln w="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2" name="Freeform 191"/>
              <p:cNvSpPr>
                <a:spLocks/>
              </p:cNvSpPr>
              <p:nvPr/>
            </p:nvSpPr>
            <p:spPr bwMode="auto">
              <a:xfrm>
                <a:off x="5560829" y="3271807"/>
                <a:ext cx="446479" cy="361538"/>
              </a:xfrm>
              <a:custGeom>
                <a:avLst/>
                <a:gdLst>
                  <a:gd name="T0" fmla="*/ 321 w 327"/>
                  <a:gd name="T1" fmla="*/ 239 h 258"/>
                  <a:gd name="T2" fmla="*/ 310 w 327"/>
                  <a:gd name="T3" fmla="*/ 239 h 258"/>
                  <a:gd name="T4" fmla="*/ 302 w 327"/>
                  <a:gd name="T5" fmla="*/ 239 h 258"/>
                  <a:gd name="T6" fmla="*/ 294 w 327"/>
                  <a:gd name="T7" fmla="*/ 239 h 258"/>
                  <a:gd name="T8" fmla="*/ 283 w 327"/>
                  <a:gd name="T9" fmla="*/ 239 h 258"/>
                  <a:gd name="T10" fmla="*/ 278 w 327"/>
                  <a:gd name="T11" fmla="*/ 242 h 258"/>
                  <a:gd name="T12" fmla="*/ 264 w 327"/>
                  <a:gd name="T13" fmla="*/ 242 h 258"/>
                  <a:gd name="T14" fmla="*/ 259 w 327"/>
                  <a:gd name="T15" fmla="*/ 242 h 258"/>
                  <a:gd name="T16" fmla="*/ 250 w 327"/>
                  <a:gd name="T17" fmla="*/ 242 h 258"/>
                  <a:gd name="T18" fmla="*/ 242 w 327"/>
                  <a:gd name="T19" fmla="*/ 242 h 258"/>
                  <a:gd name="T20" fmla="*/ 231 w 327"/>
                  <a:gd name="T21" fmla="*/ 242 h 258"/>
                  <a:gd name="T22" fmla="*/ 220 w 327"/>
                  <a:gd name="T23" fmla="*/ 245 h 258"/>
                  <a:gd name="T24" fmla="*/ 207 w 327"/>
                  <a:gd name="T25" fmla="*/ 245 h 258"/>
                  <a:gd name="T26" fmla="*/ 193 w 327"/>
                  <a:gd name="T27" fmla="*/ 248 h 258"/>
                  <a:gd name="T28" fmla="*/ 182 w 327"/>
                  <a:gd name="T29" fmla="*/ 248 h 258"/>
                  <a:gd name="T30" fmla="*/ 171 w 327"/>
                  <a:gd name="T31" fmla="*/ 250 h 258"/>
                  <a:gd name="T32" fmla="*/ 161 w 327"/>
                  <a:gd name="T33" fmla="*/ 250 h 258"/>
                  <a:gd name="T34" fmla="*/ 144 w 327"/>
                  <a:gd name="T35" fmla="*/ 253 h 258"/>
                  <a:gd name="T36" fmla="*/ 128 w 327"/>
                  <a:gd name="T37" fmla="*/ 256 h 258"/>
                  <a:gd name="T38" fmla="*/ 106 w 327"/>
                  <a:gd name="T39" fmla="*/ 256 h 258"/>
                  <a:gd name="T40" fmla="*/ 87 w 327"/>
                  <a:gd name="T41" fmla="*/ 258 h 258"/>
                  <a:gd name="T42" fmla="*/ 68 w 327"/>
                  <a:gd name="T43" fmla="*/ 258 h 258"/>
                  <a:gd name="T44" fmla="*/ 43 w 327"/>
                  <a:gd name="T45" fmla="*/ 258 h 258"/>
                  <a:gd name="T46" fmla="*/ 24 w 327"/>
                  <a:gd name="T47" fmla="*/ 253 h 258"/>
                  <a:gd name="T48" fmla="*/ 11 w 327"/>
                  <a:gd name="T49" fmla="*/ 239 h 258"/>
                  <a:gd name="T50" fmla="*/ 3 w 327"/>
                  <a:gd name="T51" fmla="*/ 223 h 258"/>
                  <a:gd name="T52" fmla="*/ 3 w 327"/>
                  <a:gd name="T53" fmla="*/ 199 h 258"/>
                  <a:gd name="T54" fmla="*/ 5 w 327"/>
                  <a:gd name="T55" fmla="*/ 177 h 258"/>
                  <a:gd name="T56" fmla="*/ 11 w 327"/>
                  <a:gd name="T57" fmla="*/ 163 h 258"/>
                  <a:gd name="T58" fmla="*/ 19 w 327"/>
                  <a:gd name="T59" fmla="*/ 150 h 258"/>
                  <a:gd name="T60" fmla="*/ 35 w 327"/>
                  <a:gd name="T61" fmla="*/ 128 h 258"/>
                  <a:gd name="T62" fmla="*/ 46 w 327"/>
                  <a:gd name="T63" fmla="*/ 111 h 258"/>
                  <a:gd name="T64" fmla="*/ 62 w 327"/>
                  <a:gd name="T65" fmla="*/ 95 h 258"/>
                  <a:gd name="T66" fmla="*/ 79 w 327"/>
                  <a:gd name="T67" fmla="*/ 81 h 258"/>
                  <a:gd name="T68" fmla="*/ 95 w 327"/>
                  <a:gd name="T69" fmla="*/ 68 h 258"/>
                  <a:gd name="T70" fmla="*/ 112 w 327"/>
                  <a:gd name="T71" fmla="*/ 57 h 258"/>
                  <a:gd name="T72" fmla="*/ 133 w 327"/>
                  <a:gd name="T73" fmla="*/ 46 h 258"/>
                  <a:gd name="T74" fmla="*/ 150 w 327"/>
                  <a:gd name="T75" fmla="*/ 38 h 258"/>
                  <a:gd name="T76" fmla="*/ 171 w 327"/>
                  <a:gd name="T77" fmla="*/ 27 h 258"/>
                  <a:gd name="T78" fmla="*/ 193 w 327"/>
                  <a:gd name="T79" fmla="*/ 19 h 258"/>
                  <a:gd name="T80" fmla="*/ 212 w 327"/>
                  <a:gd name="T81" fmla="*/ 13 h 258"/>
                  <a:gd name="T82" fmla="*/ 237 w 327"/>
                  <a:gd name="T83" fmla="*/ 8 h 258"/>
                  <a:gd name="T84" fmla="*/ 256 w 327"/>
                  <a:gd name="T85" fmla="*/ 5 h 258"/>
                  <a:gd name="T86" fmla="*/ 278 w 327"/>
                  <a:gd name="T87" fmla="*/ 2 h 258"/>
                  <a:gd name="T88" fmla="*/ 297 w 327"/>
                  <a:gd name="T89" fmla="*/ 0 h 258"/>
                  <a:gd name="T90" fmla="*/ 321 w 327"/>
                  <a:gd name="T91" fmla="*/ 0 h 25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27"/>
                  <a:gd name="T139" fmla="*/ 0 h 258"/>
                  <a:gd name="T140" fmla="*/ 327 w 327"/>
                  <a:gd name="T141" fmla="*/ 258 h 25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27" h="258">
                    <a:moveTo>
                      <a:pt x="327" y="239"/>
                    </a:moveTo>
                    <a:lnTo>
                      <a:pt x="324" y="239"/>
                    </a:lnTo>
                    <a:lnTo>
                      <a:pt x="321" y="239"/>
                    </a:lnTo>
                    <a:lnTo>
                      <a:pt x="319" y="239"/>
                    </a:lnTo>
                    <a:lnTo>
                      <a:pt x="313" y="239"/>
                    </a:lnTo>
                    <a:lnTo>
                      <a:pt x="310" y="239"/>
                    </a:lnTo>
                    <a:lnTo>
                      <a:pt x="308" y="239"/>
                    </a:lnTo>
                    <a:lnTo>
                      <a:pt x="305" y="239"/>
                    </a:lnTo>
                    <a:lnTo>
                      <a:pt x="302" y="239"/>
                    </a:lnTo>
                    <a:lnTo>
                      <a:pt x="299" y="239"/>
                    </a:lnTo>
                    <a:lnTo>
                      <a:pt x="297" y="239"/>
                    </a:lnTo>
                    <a:lnTo>
                      <a:pt x="294" y="239"/>
                    </a:lnTo>
                    <a:lnTo>
                      <a:pt x="291" y="239"/>
                    </a:lnTo>
                    <a:lnTo>
                      <a:pt x="286" y="239"/>
                    </a:lnTo>
                    <a:lnTo>
                      <a:pt x="283" y="239"/>
                    </a:lnTo>
                    <a:lnTo>
                      <a:pt x="280" y="242"/>
                    </a:lnTo>
                    <a:lnTo>
                      <a:pt x="278" y="242"/>
                    </a:lnTo>
                    <a:lnTo>
                      <a:pt x="272" y="242"/>
                    </a:lnTo>
                    <a:lnTo>
                      <a:pt x="264" y="242"/>
                    </a:lnTo>
                    <a:lnTo>
                      <a:pt x="261" y="242"/>
                    </a:lnTo>
                    <a:lnTo>
                      <a:pt x="259" y="242"/>
                    </a:lnTo>
                    <a:lnTo>
                      <a:pt x="250" y="242"/>
                    </a:lnTo>
                    <a:lnTo>
                      <a:pt x="245" y="242"/>
                    </a:lnTo>
                    <a:lnTo>
                      <a:pt x="242" y="242"/>
                    </a:lnTo>
                    <a:lnTo>
                      <a:pt x="237" y="242"/>
                    </a:lnTo>
                    <a:lnTo>
                      <a:pt x="234" y="242"/>
                    </a:lnTo>
                    <a:lnTo>
                      <a:pt x="231" y="242"/>
                    </a:lnTo>
                    <a:lnTo>
                      <a:pt x="226" y="245"/>
                    </a:lnTo>
                    <a:lnTo>
                      <a:pt x="223" y="245"/>
                    </a:lnTo>
                    <a:lnTo>
                      <a:pt x="220" y="245"/>
                    </a:lnTo>
                    <a:lnTo>
                      <a:pt x="215" y="245"/>
                    </a:lnTo>
                    <a:lnTo>
                      <a:pt x="212" y="245"/>
                    </a:lnTo>
                    <a:lnTo>
                      <a:pt x="207" y="245"/>
                    </a:lnTo>
                    <a:lnTo>
                      <a:pt x="199" y="245"/>
                    </a:lnTo>
                    <a:lnTo>
                      <a:pt x="193" y="248"/>
                    </a:lnTo>
                    <a:lnTo>
                      <a:pt x="191" y="248"/>
                    </a:lnTo>
                    <a:lnTo>
                      <a:pt x="182" y="248"/>
                    </a:lnTo>
                    <a:lnTo>
                      <a:pt x="180" y="248"/>
                    </a:lnTo>
                    <a:lnTo>
                      <a:pt x="177" y="250"/>
                    </a:lnTo>
                    <a:lnTo>
                      <a:pt x="171" y="250"/>
                    </a:lnTo>
                    <a:lnTo>
                      <a:pt x="166" y="250"/>
                    </a:lnTo>
                    <a:lnTo>
                      <a:pt x="161" y="250"/>
                    </a:lnTo>
                    <a:lnTo>
                      <a:pt x="155" y="250"/>
                    </a:lnTo>
                    <a:lnTo>
                      <a:pt x="152" y="253"/>
                    </a:lnTo>
                    <a:lnTo>
                      <a:pt x="144" y="253"/>
                    </a:lnTo>
                    <a:lnTo>
                      <a:pt x="139" y="253"/>
                    </a:lnTo>
                    <a:lnTo>
                      <a:pt x="133" y="253"/>
                    </a:lnTo>
                    <a:lnTo>
                      <a:pt x="128" y="256"/>
                    </a:lnTo>
                    <a:lnTo>
                      <a:pt x="117" y="256"/>
                    </a:lnTo>
                    <a:lnTo>
                      <a:pt x="114" y="256"/>
                    </a:lnTo>
                    <a:lnTo>
                      <a:pt x="106" y="256"/>
                    </a:lnTo>
                    <a:lnTo>
                      <a:pt x="101" y="258"/>
                    </a:lnTo>
                    <a:lnTo>
                      <a:pt x="90" y="258"/>
                    </a:lnTo>
                    <a:lnTo>
                      <a:pt x="87" y="258"/>
                    </a:lnTo>
                    <a:lnTo>
                      <a:pt x="84" y="258"/>
                    </a:lnTo>
                    <a:lnTo>
                      <a:pt x="76" y="258"/>
                    </a:lnTo>
                    <a:lnTo>
                      <a:pt x="68" y="258"/>
                    </a:lnTo>
                    <a:lnTo>
                      <a:pt x="65" y="258"/>
                    </a:lnTo>
                    <a:lnTo>
                      <a:pt x="62" y="258"/>
                    </a:lnTo>
                    <a:lnTo>
                      <a:pt x="43" y="258"/>
                    </a:lnTo>
                    <a:lnTo>
                      <a:pt x="38" y="256"/>
                    </a:lnTo>
                    <a:lnTo>
                      <a:pt x="30" y="253"/>
                    </a:lnTo>
                    <a:lnTo>
                      <a:pt x="24" y="253"/>
                    </a:lnTo>
                    <a:lnTo>
                      <a:pt x="22" y="250"/>
                    </a:lnTo>
                    <a:lnTo>
                      <a:pt x="11" y="242"/>
                    </a:lnTo>
                    <a:lnTo>
                      <a:pt x="11" y="239"/>
                    </a:lnTo>
                    <a:lnTo>
                      <a:pt x="8" y="239"/>
                    </a:lnTo>
                    <a:lnTo>
                      <a:pt x="5" y="231"/>
                    </a:lnTo>
                    <a:lnTo>
                      <a:pt x="3" y="223"/>
                    </a:lnTo>
                    <a:lnTo>
                      <a:pt x="0" y="215"/>
                    </a:lnTo>
                    <a:lnTo>
                      <a:pt x="0" y="207"/>
                    </a:lnTo>
                    <a:lnTo>
                      <a:pt x="3" y="199"/>
                    </a:lnTo>
                    <a:lnTo>
                      <a:pt x="3" y="190"/>
                    </a:lnTo>
                    <a:lnTo>
                      <a:pt x="5" y="188"/>
                    </a:lnTo>
                    <a:lnTo>
                      <a:pt x="5" y="177"/>
                    </a:lnTo>
                    <a:lnTo>
                      <a:pt x="8" y="174"/>
                    </a:lnTo>
                    <a:lnTo>
                      <a:pt x="11" y="166"/>
                    </a:lnTo>
                    <a:lnTo>
                      <a:pt x="11" y="163"/>
                    </a:lnTo>
                    <a:lnTo>
                      <a:pt x="19" y="152"/>
                    </a:lnTo>
                    <a:lnTo>
                      <a:pt x="19" y="150"/>
                    </a:lnTo>
                    <a:lnTo>
                      <a:pt x="24" y="139"/>
                    </a:lnTo>
                    <a:lnTo>
                      <a:pt x="33" y="130"/>
                    </a:lnTo>
                    <a:lnTo>
                      <a:pt x="35" y="128"/>
                    </a:lnTo>
                    <a:lnTo>
                      <a:pt x="38" y="125"/>
                    </a:lnTo>
                    <a:lnTo>
                      <a:pt x="43" y="117"/>
                    </a:lnTo>
                    <a:lnTo>
                      <a:pt x="46" y="111"/>
                    </a:lnTo>
                    <a:lnTo>
                      <a:pt x="52" y="106"/>
                    </a:lnTo>
                    <a:lnTo>
                      <a:pt x="57" y="100"/>
                    </a:lnTo>
                    <a:lnTo>
                      <a:pt x="62" y="95"/>
                    </a:lnTo>
                    <a:lnTo>
                      <a:pt x="68" y="90"/>
                    </a:lnTo>
                    <a:lnTo>
                      <a:pt x="73" y="87"/>
                    </a:lnTo>
                    <a:lnTo>
                      <a:pt x="79" y="81"/>
                    </a:lnTo>
                    <a:lnTo>
                      <a:pt x="84" y="76"/>
                    </a:lnTo>
                    <a:lnTo>
                      <a:pt x="87" y="73"/>
                    </a:lnTo>
                    <a:lnTo>
                      <a:pt x="95" y="68"/>
                    </a:lnTo>
                    <a:lnTo>
                      <a:pt x="103" y="62"/>
                    </a:lnTo>
                    <a:lnTo>
                      <a:pt x="109" y="60"/>
                    </a:lnTo>
                    <a:lnTo>
                      <a:pt x="112" y="57"/>
                    </a:lnTo>
                    <a:lnTo>
                      <a:pt x="120" y="54"/>
                    </a:lnTo>
                    <a:lnTo>
                      <a:pt x="128" y="49"/>
                    </a:lnTo>
                    <a:lnTo>
                      <a:pt x="133" y="46"/>
                    </a:lnTo>
                    <a:lnTo>
                      <a:pt x="136" y="43"/>
                    </a:lnTo>
                    <a:lnTo>
                      <a:pt x="144" y="41"/>
                    </a:lnTo>
                    <a:lnTo>
                      <a:pt x="150" y="38"/>
                    </a:lnTo>
                    <a:lnTo>
                      <a:pt x="158" y="32"/>
                    </a:lnTo>
                    <a:lnTo>
                      <a:pt x="169" y="30"/>
                    </a:lnTo>
                    <a:lnTo>
                      <a:pt x="171" y="27"/>
                    </a:lnTo>
                    <a:lnTo>
                      <a:pt x="180" y="24"/>
                    </a:lnTo>
                    <a:lnTo>
                      <a:pt x="185" y="21"/>
                    </a:lnTo>
                    <a:lnTo>
                      <a:pt x="193" y="19"/>
                    </a:lnTo>
                    <a:lnTo>
                      <a:pt x="199" y="19"/>
                    </a:lnTo>
                    <a:lnTo>
                      <a:pt x="207" y="16"/>
                    </a:lnTo>
                    <a:lnTo>
                      <a:pt x="212" y="13"/>
                    </a:lnTo>
                    <a:lnTo>
                      <a:pt x="218" y="13"/>
                    </a:lnTo>
                    <a:lnTo>
                      <a:pt x="226" y="11"/>
                    </a:lnTo>
                    <a:lnTo>
                      <a:pt x="237" y="8"/>
                    </a:lnTo>
                    <a:lnTo>
                      <a:pt x="240" y="8"/>
                    </a:lnTo>
                    <a:lnTo>
                      <a:pt x="250" y="5"/>
                    </a:lnTo>
                    <a:lnTo>
                      <a:pt x="256" y="5"/>
                    </a:lnTo>
                    <a:lnTo>
                      <a:pt x="259" y="5"/>
                    </a:lnTo>
                    <a:lnTo>
                      <a:pt x="269" y="2"/>
                    </a:lnTo>
                    <a:lnTo>
                      <a:pt x="278" y="2"/>
                    </a:lnTo>
                    <a:lnTo>
                      <a:pt x="283" y="0"/>
                    </a:lnTo>
                    <a:lnTo>
                      <a:pt x="291" y="0"/>
                    </a:lnTo>
                    <a:lnTo>
                      <a:pt x="297" y="0"/>
                    </a:lnTo>
                    <a:lnTo>
                      <a:pt x="302" y="0"/>
                    </a:lnTo>
                    <a:lnTo>
                      <a:pt x="313" y="0"/>
                    </a:lnTo>
                    <a:lnTo>
                      <a:pt x="321" y="0"/>
                    </a:lnTo>
                    <a:lnTo>
                      <a:pt x="327" y="0"/>
                    </a:lnTo>
                  </a:path>
                </a:pathLst>
              </a:custGeom>
              <a:noFill/>
              <a:ln w="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3" name="Freeform 192"/>
              <p:cNvSpPr>
                <a:spLocks/>
              </p:cNvSpPr>
              <p:nvPr/>
            </p:nvSpPr>
            <p:spPr bwMode="auto">
              <a:xfrm>
                <a:off x="5612713" y="3290025"/>
                <a:ext cx="394594" cy="302683"/>
              </a:xfrm>
              <a:custGeom>
                <a:avLst/>
                <a:gdLst>
                  <a:gd name="T0" fmla="*/ 283 w 289"/>
                  <a:gd name="T1" fmla="*/ 207 h 216"/>
                  <a:gd name="T2" fmla="*/ 278 w 289"/>
                  <a:gd name="T3" fmla="*/ 207 h 216"/>
                  <a:gd name="T4" fmla="*/ 270 w 289"/>
                  <a:gd name="T5" fmla="*/ 207 h 216"/>
                  <a:gd name="T6" fmla="*/ 267 w 289"/>
                  <a:gd name="T7" fmla="*/ 207 h 216"/>
                  <a:gd name="T8" fmla="*/ 256 w 289"/>
                  <a:gd name="T9" fmla="*/ 207 h 216"/>
                  <a:gd name="T10" fmla="*/ 251 w 289"/>
                  <a:gd name="T11" fmla="*/ 207 h 216"/>
                  <a:gd name="T12" fmla="*/ 245 w 289"/>
                  <a:gd name="T13" fmla="*/ 207 h 216"/>
                  <a:gd name="T14" fmla="*/ 234 w 289"/>
                  <a:gd name="T15" fmla="*/ 207 h 216"/>
                  <a:gd name="T16" fmla="*/ 226 w 289"/>
                  <a:gd name="T17" fmla="*/ 207 h 216"/>
                  <a:gd name="T18" fmla="*/ 226 w 289"/>
                  <a:gd name="T19" fmla="*/ 207 h 216"/>
                  <a:gd name="T20" fmla="*/ 221 w 289"/>
                  <a:gd name="T21" fmla="*/ 207 h 216"/>
                  <a:gd name="T22" fmla="*/ 212 w 289"/>
                  <a:gd name="T23" fmla="*/ 207 h 216"/>
                  <a:gd name="T24" fmla="*/ 210 w 289"/>
                  <a:gd name="T25" fmla="*/ 207 h 216"/>
                  <a:gd name="T26" fmla="*/ 202 w 289"/>
                  <a:gd name="T27" fmla="*/ 207 h 216"/>
                  <a:gd name="T28" fmla="*/ 191 w 289"/>
                  <a:gd name="T29" fmla="*/ 210 h 216"/>
                  <a:gd name="T30" fmla="*/ 185 w 289"/>
                  <a:gd name="T31" fmla="*/ 210 h 216"/>
                  <a:gd name="T32" fmla="*/ 180 w 289"/>
                  <a:gd name="T33" fmla="*/ 210 h 216"/>
                  <a:gd name="T34" fmla="*/ 172 w 289"/>
                  <a:gd name="T35" fmla="*/ 210 h 216"/>
                  <a:gd name="T36" fmla="*/ 163 w 289"/>
                  <a:gd name="T37" fmla="*/ 210 h 216"/>
                  <a:gd name="T38" fmla="*/ 153 w 289"/>
                  <a:gd name="T39" fmla="*/ 210 h 216"/>
                  <a:gd name="T40" fmla="*/ 144 w 289"/>
                  <a:gd name="T41" fmla="*/ 213 h 216"/>
                  <a:gd name="T42" fmla="*/ 133 w 289"/>
                  <a:gd name="T43" fmla="*/ 213 h 216"/>
                  <a:gd name="T44" fmla="*/ 117 w 289"/>
                  <a:gd name="T45" fmla="*/ 213 h 216"/>
                  <a:gd name="T46" fmla="*/ 109 w 289"/>
                  <a:gd name="T47" fmla="*/ 213 h 216"/>
                  <a:gd name="T48" fmla="*/ 101 w 289"/>
                  <a:gd name="T49" fmla="*/ 216 h 216"/>
                  <a:gd name="T50" fmla="*/ 98 w 289"/>
                  <a:gd name="T51" fmla="*/ 216 h 216"/>
                  <a:gd name="T52" fmla="*/ 82 w 289"/>
                  <a:gd name="T53" fmla="*/ 216 h 216"/>
                  <a:gd name="T54" fmla="*/ 71 w 289"/>
                  <a:gd name="T55" fmla="*/ 216 h 216"/>
                  <a:gd name="T56" fmla="*/ 54 w 289"/>
                  <a:gd name="T57" fmla="*/ 213 h 216"/>
                  <a:gd name="T58" fmla="*/ 30 w 289"/>
                  <a:gd name="T59" fmla="*/ 210 h 216"/>
                  <a:gd name="T60" fmla="*/ 30 w 289"/>
                  <a:gd name="T61" fmla="*/ 210 h 216"/>
                  <a:gd name="T62" fmla="*/ 11 w 289"/>
                  <a:gd name="T63" fmla="*/ 199 h 216"/>
                  <a:gd name="T64" fmla="*/ 3 w 289"/>
                  <a:gd name="T65" fmla="*/ 186 h 216"/>
                  <a:gd name="T66" fmla="*/ 0 w 289"/>
                  <a:gd name="T67" fmla="*/ 172 h 216"/>
                  <a:gd name="T68" fmla="*/ 3 w 289"/>
                  <a:gd name="T69" fmla="*/ 156 h 216"/>
                  <a:gd name="T70" fmla="*/ 5 w 289"/>
                  <a:gd name="T71" fmla="*/ 145 h 216"/>
                  <a:gd name="T72" fmla="*/ 11 w 289"/>
                  <a:gd name="T73" fmla="*/ 134 h 216"/>
                  <a:gd name="T74" fmla="*/ 14 w 289"/>
                  <a:gd name="T75" fmla="*/ 128 h 216"/>
                  <a:gd name="T76" fmla="*/ 24 w 289"/>
                  <a:gd name="T77" fmla="*/ 112 h 216"/>
                  <a:gd name="T78" fmla="*/ 30 w 289"/>
                  <a:gd name="T79" fmla="*/ 104 h 216"/>
                  <a:gd name="T80" fmla="*/ 44 w 289"/>
                  <a:gd name="T81" fmla="*/ 90 h 216"/>
                  <a:gd name="T82" fmla="*/ 49 w 289"/>
                  <a:gd name="T83" fmla="*/ 85 h 216"/>
                  <a:gd name="T84" fmla="*/ 57 w 289"/>
                  <a:gd name="T85" fmla="*/ 77 h 216"/>
                  <a:gd name="T86" fmla="*/ 76 w 289"/>
                  <a:gd name="T87" fmla="*/ 63 h 216"/>
                  <a:gd name="T88" fmla="*/ 87 w 289"/>
                  <a:gd name="T89" fmla="*/ 55 h 216"/>
                  <a:gd name="T90" fmla="*/ 101 w 289"/>
                  <a:gd name="T91" fmla="*/ 47 h 216"/>
                  <a:gd name="T92" fmla="*/ 101 w 289"/>
                  <a:gd name="T93" fmla="*/ 47 h 216"/>
                  <a:gd name="T94" fmla="*/ 125 w 289"/>
                  <a:gd name="T95" fmla="*/ 33 h 216"/>
                  <a:gd name="T96" fmla="*/ 125 w 289"/>
                  <a:gd name="T97" fmla="*/ 33 h 216"/>
                  <a:gd name="T98" fmla="*/ 153 w 289"/>
                  <a:gd name="T99" fmla="*/ 22 h 216"/>
                  <a:gd name="T100" fmla="*/ 163 w 289"/>
                  <a:gd name="T101" fmla="*/ 17 h 216"/>
                  <a:gd name="T102" fmla="*/ 177 w 289"/>
                  <a:gd name="T103" fmla="*/ 14 h 216"/>
                  <a:gd name="T104" fmla="*/ 204 w 289"/>
                  <a:gd name="T105" fmla="*/ 8 h 216"/>
                  <a:gd name="T106" fmla="*/ 218 w 289"/>
                  <a:gd name="T107" fmla="*/ 6 h 216"/>
                  <a:gd name="T108" fmla="*/ 231 w 289"/>
                  <a:gd name="T109" fmla="*/ 3 h 216"/>
                  <a:gd name="T110" fmla="*/ 248 w 289"/>
                  <a:gd name="T111" fmla="*/ 0 h 216"/>
                  <a:gd name="T112" fmla="*/ 261 w 289"/>
                  <a:gd name="T113" fmla="*/ 0 h 216"/>
                  <a:gd name="T114" fmla="*/ 275 w 289"/>
                  <a:gd name="T115" fmla="*/ 0 h 216"/>
                  <a:gd name="T116" fmla="*/ 289 w 289"/>
                  <a:gd name="T117" fmla="*/ 0 h 21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9"/>
                  <a:gd name="T178" fmla="*/ 0 h 216"/>
                  <a:gd name="T179" fmla="*/ 289 w 289"/>
                  <a:gd name="T180" fmla="*/ 216 h 21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9" h="216">
                    <a:moveTo>
                      <a:pt x="289" y="207"/>
                    </a:moveTo>
                    <a:lnTo>
                      <a:pt x="283" y="207"/>
                    </a:lnTo>
                    <a:lnTo>
                      <a:pt x="281" y="207"/>
                    </a:lnTo>
                    <a:lnTo>
                      <a:pt x="278" y="207"/>
                    </a:lnTo>
                    <a:lnTo>
                      <a:pt x="275" y="207"/>
                    </a:lnTo>
                    <a:lnTo>
                      <a:pt x="270" y="207"/>
                    </a:lnTo>
                    <a:lnTo>
                      <a:pt x="267" y="207"/>
                    </a:lnTo>
                    <a:lnTo>
                      <a:pt x="261" y="207"/>
                    </a:lnTo>
                    <a:lnTo>
                      <a:pt x="256" y="207"/>
                    </a:lnTo>
                    <a:lnTo>
                      <a:pt x="251" y="207"/>
                    </a:lnTo>
                    <a:lnTo>
                      <a:pt x="248" y="207"/>
                    </a:lnTo>
                    <a:lnTo>
                      <a:pt x="245" y="207"/>
                    </a:lnTo>
                    <a:lnTo>
                      <a:pt x="240" y="207"/>
                    </a:lnTo>
                    <a:lnTo>
                      <a:pt x="234" y="207"/>
                    </a:lnTo>
                    <a:lnTo>
                      <a:pt x="226" y="207"/>
                    </a:lnTo>
                    <a:lnTo>
                      <a:pt x="223" y="207"/>
                    </a:lnTo>
                    <a:lnTo>
                      <a:pt x="221" y="207"/>
                    </a:lnTo>
                    <a:lnTo>
                      <a:pt x="212" y="207"/>
                    </a:lnTo>
                    <a:lnTo>
                      <a:pt x="210" y="207"/>
                    </a:lnTo>
                    <a:lnTo>
                      <a:pt x="204" y="207"/>
                    </a:lnTo>
                    <a:lnTo>
                      <a:pt x="202" y="207"/>
                    </a:lnTo>
                    <a:lnTo>
                      <a:pt x="196" y="207"/>
                    </a:lnTo>
                    <a:lnTo>
                      <a:pt x="191" y="210"/>
                    </a:lnTo>
                    <a:lnTo>
                      <a:pt x="188" y="210"/>
                    </a:lnTo>
                    <a:lnTo>
                      <a:pt x="185" y="210"/>
                    </a:lnTo>
                    <a:lnTo>
                      <a:pt x="180" y="210"/>
                    </a:lnTo>
                    <a:lnTo>
                      <a:pt x="172" y="210"/>
                    </a:lnTo>
                    <a:lnTo>
                      <a:pt x="163" y="210"/>
                    </a:lnTo>
                    <a:lnTo>
                      <a:pt x="161" y="210"/>
                    </a:lnTo>
                    <a:lnTo>
                      <a:pt x="153" y="210"/>
                    </a:lnTo>
                    <a:lnTo>
                      <a:pt x="147" y="213"/>
                    </a:lnTo>
                    <a:lnTo>
                      <a:pt x="144" y="213"/>
                    </a:lnTo>
                    <a:lnTo>
                      <a:pt x="142" y="213"/>
                    </a:lnTo>
                    <a:lnTo>
                      <a:pt x="133" y="213"/>
                    </a:lnTo>
                    <a:lnTo>
                      <a:pt x="123" y="213"/>
                    </a:lnTo>
                    <a:lnTo>
                      <a:pt x="117" y="213"/>
                    </a:lnTo>
                    <a:lnTo>
                      <a:pt x="112" y="213"/>
                    </a:lnTo>
                    <a:lnTo>
                      <a:pt x="109" y="213"/>
                    </a:lnTo>
                    <a:lnTo>
                      <a:pt x="103" y="216"/>
                    </a:lnTo>
                    <a:lnTo>
                      <a:pt x="101" y="216"/>
                    </a:lnTo>
                    <a:lnTo>
                      <a:pt x="98" y="216"/>
                    </a:lnTo>
                    <a:lnTo>
                      <a:pt x="87" y="216"/>
                    </a:lnTo>
                    <a:lnTo>
                      <a:pt x="82" y="216"/>
                    </a:lnTo>
                    <a:lnTo>
                      <a:pt x="76" y="216"/>
                    </a:lnTo>
                    <a:lnTo>
                      <a:pt x="71" y="216"/>
                    </a:lnTo>
                    <a:lnTo>
                      <a:pt x="63" y="213"/>
                    </a:lnTo>
                    <a:lnTo>
                      <a:pt x="54" y="213"/>
                    </a:lnTo>
                    <a:lnTo>
                      <a:pt x="52" y="213"/>
                    </a:lnTo>
                    <a:lnTo>
                      <a:pt x="30" y="210"/>
                    </a:lnTo>
                    <a:lnTo>
                      <a:pt x="16" y="202"/>
                    </a:lnTo>
                    <a:lnTo>
                      <a:pt x="11" y="199"/>
                    </a:lnTo>
                    <a:lnTo>
                      <a:pt x="5" y="191"/>
                    </a:lnTo>
                    <a:lnTo>
                      <a:pt x="3" y="186"/>
                    </a:lnTo>
                    <a:lnTo>
                      <a:pt x="0" y="180"/>
                    </a:lnTo>
                    <a:lnTo>
                      <a:pt x="0" y="172"/>
                    </a:lnTo>
                    <a:lnTo>
                      <a:pt x="0" y="164"/>
                    </a:lnTo>
                    <a:lnTo>
                      <a:pt x="3" y="156"/>
                    </a:lnTo>
                    <a:lnTo>
                      <a:pt x="3" y="153"/>
                    </a:lnTo>
                    <a:lnTo>
                      <a:pt x="5" y="145"/>
                    </a:lnTo>
                    <a:lnTo>
                      <a:pt x="5" y="142"/>
                    </a:lnTo>
                    <a:lnTo>
                      <a:pt x="11" y="134"/>
                    </a:lnTo>
                    <a:lnTo>
                      <a:pt x="11" y="131"/>
                    </a:lnTo>
                    <a:lnTo>
                      <a:pt x="14" y="128"/>
                    </a:lnTo>
                    <a:lnTo>
                      <a:pt x="19" y="120"/>
                    </a:lnTo>
                    <a:lnTo>
                      <a:pt x="24" y="112"/>
                    </a:lnTo>
                    <a:lnTo>
                      <a:pt x="27" y="107"/>
                    </a:lnTo>
                    <a:lnTo>
                      <a:pt x="30" y="104"/>
                    </a:lnTo>
                    <a:lnTo>
                      <a:pt x="35" y="98"/>
                    </a:lnTo>
                    <a:lnTo>
                      <a:pt x="44" y="90"/>
                    </a:lnTo>
                    <a:lnTo>
                      <a:pt x="46" y="87"/>
                    </a:lnTo>
                    <a:lnTo>
                      <a:pt x="49" y="85"/>
                    </a:lnTo>
                    <a:lnTo>
                      <a:pt x="57" y="77"/>
                    </a:lnTo>
                    <a:lnTo>
                      <a:pt x="68" y="68"/>
                    </a:lnTo>
                    <a:lnTo>
                      <a:pt x="76" y="63"/>
                    </a:lnTo>
                    <a:lnTo>
                      <a:pt x="79" y="60"/>
                    </a:lnTo>
                    <a:lnTo>
                      <a:pt x="87" y="55"/>
                    </a:lnTo>
                    <a:lnTo>
                      <a:pt x="90" y="52"/>
                    </a:lnTo>
                    <a:lnTo>
                      <a:pt x="101" y="47"/>
                    </a:lnTo>
                    <a:lnTo>
                      <a:pt x="114" y="38"/>
                    </a:lnTo>
                    <a:lnTo>
                      <a:pt x="125" y="33"/>
                    </a:lnTo>
                    <a:lnTo>
                      <a:pt x="139" y="28"/>
                    </a:lnTo>
                    <a:lnTo>
                      <a:pt x="153" y="22"/>
                    </a:lnTo>
                    <a:lnTo>
                      <a:pt x="163" y="17"/>
                    </a:lnTo>
                    <a:lnTo>
                      <a:pt x="166" y="17"/>
                    </a:lnTo>
                    <a:lnTo>
                      <a:pt x="177" y="14"/>
                    </a:lnTo>
                    <a:lnTo>
                      <a:pt x="191" y="11"/>
                    </a:lnTo>
                    <a:lnTo>
                      <a:pt x="204" y="8"/>
                    </a:lnTo>
                    <a:lnTo>
                      <a:pt x="218" y="6"/>
                    </a:lnTo>
                    <a:lnTo>
                      <a:pt x="221" y="6"/>
                    </a:lnTo>
                    <a:lnTo>
                      <a:pt x="231" y="3"/>
                    </a:lnTo>
                    <a:lnTo>
                      <a:pt x="245" y="0"/>
                    </a:lnTo>
                    <a:lnTo>
                      <a:pt x="248" y="0"/>
                    </a:lnTo>
                    <a:lnTo>
                      <a:pt x="259" y="0"/>
                    </a:lnTo>
                    <a:lnTo>
                      <a:pt x="261" y="0"/>
                    </a:lnTo>
                    <a:lnTo>
                      <a:pt x="272" y="0"/>
                    </a:lnTo>
                    <a:lnTo>
                      <a:pt x="275" y="0"/>
                    </a:lnTo>
                    <a:lnTo>
                      <a:pt x="289" y="0"/>
                    </a:lnTo>
                  </a:path>
                </a:pathLst>
              </a:custGeom>
              <a:noFill/>
              <a:ln w="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4" name="Freeform 193"/>
              <p:cNvSpPr>
                <a:spLocks/>
              </p:cNvSpPr>
              <p:nvPr/>
            </p:nvSpPr>
            <p:spPr bwMode="auto">
              <a:xfrm>
                <a:off x="5683713" y="3313847"/>
                <a:ext cx="323595" cy="232617"/>
              </a:xfrm>
              <a:custGeom>
                <a:avLst/>
                <a:gdLst>
                  <a:gd name="T0" fmla="*/ 234 w 237"/>
                  <a:gd name="T1" fmla="*/ 166 h 166"/>
                  <a:gd name="T2" fmla="*/ 223 w 237"/>
                  <a:gd name="T3" fmla="*/ 166 h 166"/>
                  <a:gd name="T4" fmla="*/ 220 w 237"/>
                  <a:gd name="T5" fmla="*/ 166 h 166"/>
                  <a:gd name="T6" fmla="*/ 212 w 237"/>
                  <a:gd name="T7" fmla="*/ 166 h 166"/>
                  <a:gd name="T8" fmla="*/ 199 w 237"/>
                  <a:gd name="T9" fmla="*/ 166 h 166"/>
                  <a:gd name="T10" fmla="*/ 190 w 237"/>
                  <a:gd name="T11" fmla="*/ 166 h 166"/>
                  <a:gd name="T12" fmla="*/ 188 w 237"/>
                  <a:gd name="T13" fmla="*/ 166 h 166"/>
                  <a:gd name="T14" fmla="*/ 182 w 237"/>
                  <a:gd name="T15" fmla="*/ 166 h 166"/>
                  <a:gd name="T16" fmla="*/ 174 w 237"/>
                  <a:gd name="T17" fmla="*/ 166 h 166"/>
                  <a:gd name="T18" fmla="*/ 166 w 237"/>
                  <a:gd name="T19" fmla="*/ 166 h 166"/>
                  <a:gd name="T20" fmla="*/ 158 w 237"/>
                  <a:gd name="T21" fmla="*/ 166 h 166"/>
                  <a:gd name="T22" fmla="*/ 150 w 237"/>
                  <a:gd name="T23" fmla="*/ 166 h 166"/>
                  <a:gd name="T24" fmla="*/ 141 w 237"/>
                  <a:gd name="T25" fmla="*/ 166 h 166"/>
                  <a:gd name="T26" fmla="*/ 130 w 237"/>
                  <a:gd name="T27" fmla="*/ 166 h 166"/>
                  <a:gd name="T28" fmla="*/ 122 w 237"/>
                  <a:gd name="T29" fmla="*/ 166 h 166"/>
                  <a:gd name="T30" fmla="*/ 111 w 237"/>
                  <a:gd name="T31" fmla="*/ 166 h 166"/>
                  <a:gd name="T32" fmla="*/ 103 w 237"/>
                  <a:gd name="T33" fmla="*/ 166 h 166"/>
                  <a:gd name="T34" fmla="*/ 92 w 237"/>
                  <a:gd name="T35" fmla="*/ 166 h 166"/>
                  <a:gd name="T36" fmla="*/ 81 w 237"/>
                  <a:gd name="T37" fmla="*/ 166 h 166"/>
                  <a:gd name="T38" fmla="*/ 68 w 237"/>
                  <a:gd name="T39" fmla="*/ 166 h 166"/>
                  <a:gd name="T40" fmla="*/ 57 w 237"/>
                  <a:gd name="T41" fmla="*/ 166 h 166"/>
                  <a:gd name="T42" fmla="*/ 54 w 237"/>
                  <a:gd name="T43" fmla="*/ 163 h 166"/>
                  <a:gd name="T44" fmla="*/ 41 w 237"/>
                  <a:gd name="T45" fmla="*/ 160 h 166"/>
                  <a:gd name="T46" fmla="*/ 27 w 237"/>
                  <a:gd name="T47" fmla="*/ 158 h 166"/>
                  <a:gd name="T48" fmla="*/ 16 w 237"/>
                  <a:gd name="T49" fmla="*/ 152 h 166"/>
                  <a:gd name="T50" fmla="*/ 0 w 237"/>
                  <a:gd name="T51" fmla="*/ 139 h 166"/>
                  <a:gd name="T52" fmla="*/ 0 w 237"/>
                  <a:gd name="T53" fmla="*/ 136 h 166"/>
                  <a:gd name="T54" fmla="*/ 0 w 237"/>
                  <a:gd name="T55" fmla="*/ 117 h 166"/>
                  <a:gd name="T56" fmla="*/ 2 w 237"/>
                  <a:gd name="T57" fmla="*/ 106 h 166"/>
                  <a:gd name="T58" fmla="*/ 5 w 237"/>
                  <a:gd name="T59" fmla="*/ 103 h 166"/>
                  <a:gd name="T60" fmla="*/ 16 w 237"/>
                  <a:gd name="T61" fmla="*/ 87 h 166"/>
                  <a:gd name="T62" fmla="*/ 24 w 237"/>
                  <a:gd name="T63" fmla="*/ 79 h 166"/>
                  <a:gd name="T64" fmla="*/ 35 w 237"/>
                  <a:gd name="T65" fmla="*/ 68 h 166"/>
                  <a:gd name="T66" fmla="*/ 46 w 237"/>
                  <a:gd name="T67" fmla="*/ 57 h 166"/>
                  <a:gd name="T68" fmla="*/ 57 w 237"/>
                  <a:gd name="T69" fmla="*/ 49 h 166"/>
                  <a:gd name="T70" fmla="*/ 60 w 237"/>
                  <a:gd name="T71" fmla="*/ 46 h 166"/>
                  <a:gd name="T72" fmla="*/ 81 w 237"/>
                  <a:gd name="T73" fmla="*/ 35 h 166"/>
                  <a:gd name="T74" fmla="*/ 81 w 237"/>
                  <a:gd name="T75" fmla="*/ 35 h 166"/>
                  <a:gd name="T76" fmla="*/ 95 w 237"/>
                  <a:gd name="T77" fmla="*/ 27 h 166"/>
                  <a:gd name="T78" fmla="*/ 106 w 237"/>
                  <a:gd name="T79" fmla="*/ 24 h 166"/>
                  <a:gd name="T80" fmla="*/ 130 w 237"/>
                  <a:gd name="T81" fmla="*/ 16 h 166"/>
                  <a:gd name="T82" fmla="*/ 144 w 237"/>
                  <a:gd name="T83" fmla="*/ 11 h 166"/>
                  <a:gd name="T84" fmla="*/ 144 w 237"/>
                  <a:gd name="T85" fmla="*/ 11 h 166"/>
                  <a:gd name="T86" fmla="*/ 169 w 237"/>
                  <a:gd name="T87" fmla="*/ 5 h 166"/>
                  <a:gd name="T88" fmla="*/ 182 w 237"/>
                  <a:gd name="T89" fmla="*/ 5 h 166"/>
                  <a:gd name="T90" fmla="*/ 185 w 237"/>
                  <a:gd name="T91" fmla="*/ 2 h 166"/>
                  <a:gd name="T92" fmla="*/ 199 w 237"/>
                  <a:gd name="T93" fmla="*/ 2 h 166"/>
                  <a:gd name="T94" fmla="*/ 209 w 237"/>
                  <a:gd name="T95" fmla="*/ 0 h 166"/>
                  <a:gd name="T96" fmla="*/ 234 w 237"/>
                  <a:gd name="T97" fmla="*/ 0 h 16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37"/>
                  <a:gd name="T148" fmla="*/ 0 h 166"/>
                  <a:gd name="T149" fmla="*/ 237 w 237"/>
                  <a:gd name="T150" fmla="*/ 166 h 16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37" h="166">
                    <a:moveTo>
                      <a:pt x="237" y="166"/>
                    </a:moveTo>
                    <a:lnTo>
                      <a:pt x="234" y="166"/>
                    </a:lnTo>
                    <a:lnTo>
                      <a:pt x="229" y="166"/>
                    </a:lnTo>
                    <a:lnTo>
                      <a:pt x="223" y="166"/>
                    </a:lnTo>
                    <a:lnTo>
                      <a:pt x="220" y="166"/>
                    </a:lnTo>
                    <a:lnTo>
                      <a:pt x="215" y="166"/>
                    </a:lnTo>
                    <a:lnTo>
                      <a:pt x="212" y="166"/>
                    </a:lnTo>
                    <a:lnTo>
                      <a:pt x="207" y="166"/>
                    </a:lnTo>
                    <a:lnTo>
                      <a:pt x="199" y="166"/>
                    </a:lnTo>
                    <a:lnTo>
                      <a:pt x="190" y="166"/>
                    </a:lnTo>
                    <a:lnTo>
                      <a:pt x="188" y="166"/>
                    </a:lnTo>
                    <a:lnTo>
                      <a:pt x="182" y="166"/>
                    </a:lnTo>
                    <a:lnTo>
                      <a:pt x="174" y="166"/>
                    </a:lnTo>
                    <a:lnTo>
                      <a:pt x="169" y="166"/>
                    </a:lnTo>
                    <a:lnTo>
                      <a:pt x="166" y="166"/>
                    </a:lnTo>
                    <a:lnTo>
                      <a:pt x="163" y="166"/>
                    </a:lnTo>
                    <a:lnTo>
                      <a:pt x="158" y="166"/>
                    </a:lnTo>
                    <a:lnTo>
                      <a:pt x="155" y="166"/>
                    </a:lnTo>
                    <a:lnTo>
                      <a:pt x="150" y="166"/>
                    </a:lnTo>
                    <a:lnTo>
                      <a:pt x="144" y="166"/>
                    </a:lnTo>
                    <a:lnTo>
                      <a:pt x="141" y="166"/>
                    </a:lnTo>
                    <a:lnTo>
                      <a:pt x="133" y="166"/>
                    </a:lnTo>
                    <a:lnTo>
                      <a:pt x="130" y="166"/>
                    </a:lnTo>
                    <a:lnTo>
                      <a:pt x="128" y="166"/>
                    </a:lnTo>
                    <a:lnTo>
                      <a:pt x="122" y="166"/>
                    </a:lnTo>
                    <a:lnTo>
                      <a:pt x="117" y="166"/>
                    </a:lnTo>
                    <a:lnTo>
                      <a:pt x="111" y="166"/>
                    </a:lnTo>
                    <a:lnTo>
                      <a:pt x="109" y="166"/>
                    </a:lnTo>
                    <a:lnTo>
                      <a:pt x="103" y="166"/>
                    </a:lnTo>
                    <a:lnTo>
                      <a:pt x="92" y="166"/>
                    </a:lnTo>
                    <a:lnTo>
                      <a:pt x="90" y="166"/>
                    </a:lnTo>
                    <a:lnTo>
                      <a:pt x="81" y="166"/>
                    </a:lnTo>
                    <a:lnTo>
                      <a:pt x="73" y="166"/>
                    </a:lnTo>
                    <a:lnTo>
                      <a:pt x="68" y="166"/>
                    </a:lnTo>
                    <a:lnTo>
                      <a:pt x="65" y="166"/>
                    </a:lnTo>
                    <a:lnTo>
                      <a:pt x="57" y="166"/>
                    </a:lnTo>
                    <a:lnTo>
                      <a:pt x="57" y="163"/>
                    </a:lnTo>
                    <a:lnTo>
                      <a:pt x="54" y="163"/>
                    </a:lnTo>
                    <a:lnTo>
                      <a:pt x="51" y="163"/>
                    </a:lnTo>
                    <a:lnTo>
                      <a:pt x="41" y="160"/>
                    </a:lnTo>
                    <a:lnTo>
                      <a:pt x="32" y="160"/>
                    </a:lnTo>
                    <a:lnTo>
                      <a:pt x="27" y="158"/>
                    </a:lnTo>
                    <a:lnTo>
                      <a:pt x="19" y="155"/>
                    </a:lnTo>
                    <a:lnTo>
                      <a:pt x="16" y="152"/>
                    </a:lnTo>
                    <a:lnTo>
                      <a:pt x="13" y="152"/>
                    </a:lnTo>
                    <a:lnTo>
                      <a:pt x="0" y="139"/>
                    </a:lnTo>
                    <a:lnTo>
                      <a:pt x="0" y="136"/>
                    </a:lnTo>
                    <a:lnTo>
                      <a:pt x="0" y="125"/>
                    </a:lnTo>
                    <a:lnTo>
                      <a:pt x="0" y="117"/>
                    </a:lnTo>
                    <a:lnTo>
                      <a:pt x="0" y="114"/>
                    </a:lnTo>
                    <a:lnTo>
                      <a:pt x="2" y="106"/>
                    </a:lnTo>
                    <a:lnTo>
                      <a:pt x="5" y="103"/>
                    </a:lnTo>
                    <a:lnTo>
                      <a:pt x="11" y="92"/>
                    </a:lnTo>
                    <a:lnTo>
                      <a:pt x="16" y="87"/>
                    </a:lnTo>
                    <a:lnTo>
                      <a:pt x="19" y="81"/>
                    </a:lnTo>
                    <a:lnTo>
                      <a:pt x="24" y="79"/>
                    </a:lnTo>
                    <a:lnTo>
                      <a:pt x="30" y="73"/>
                    </a:lnTo>
                    <a:lnTo>
                      <a:pt x="35" y="68"/>
                    </a:lnTo>
                    <a:lnTo>
                      <a:pt x="38" y="65"/>
                    </a:lnTo>
                    <a:lnTo>
                      <a:pt x="46" y="57"/>
                    </a:lnTo>
                    <a:lnTo>
                      <a:pt x="49" y="57"/>
                    </a:lnTo>
                    <a:lnTo>
                      <a:pt x="57" y="49"/>
                    </a:lnTo>
                    <a:lnTo>
                      <a:pt x="60" y="49"/>
                    </a:lnTo>
                    <a:lnTo>
                      <a:pt x="60" y="46"/>
                    </a:lnTo>
                    <a:lnTo>
                      <a:pt x="71" y="41"/>
                    </a:lnTo>
                    <a:lnTo>
                      <a:pt x="81" y="35"/>
                    </a:lnTo>
                    <a:lnTo>
                      <a:pt x="95" y="30"/>
                    </a:lnTo>
                    <a:lnTo>
                      <a:pt x="95" y="27"/>
                    </a:lnTo>
                    <a:lnTo>
                      <a:pt x="106" y="24"/>
                    </a:lnTo>
                    <a:lnTo>
                      <a:pt x="120" y="19"/>
                    </a:lnTo>
                    <a:lnTo>
                      <a:pt x="130" y="16"/>
                    </a:lnTo>
                    <a:lnTo>
                      <a:pt x="144" y="11"/>
                    </a:lnTo>
                    <a:lnTo>
                      <a:pt x="158" y="8"/>
                    </a:lnTo>
                    <a:lnTo>
                      <a:pt x="169" y="5"/>
                    </a:lnTo>
                    <a:lnTo>
                      <a:pt x="171" y="5"/>
                    </a:lnTo>
                    <a:lnTo>
                      <a:pt x="182" y="5"/>
                    </a:lnTo>
                    <a:lnTo>
                      <a:pt x="182" y="2"/>
                    </a:lnTo>
                    <a:lnTo>
                      <a:pt x="185" y="2"/>
                    </a:lnTo>
                    <a:lnTo>
                      <a:pt x="196" y="2"/>
                    </a:lnTo>
                    <a:lnTo>
                      <a:pt x="199" y="2"/>
                    </a:lnTo>
                    <a:lnTo>
                      <a:pt x="209" y="0"/>
                    </a:lnTo>
                    <a:lnTo>
                      <a:pt x="223" y="0"/>
                    </a:lnTo>
                    <a:lnTo>
                      <a:pt x="234" y="0"/>
                    </a:lnTo>
                    <a:lnTo>
                      <a:pt x="237" y="0"/>
                    </a:lnTo>
                  </a:path>
                </a:pathLst>
              </a:custGeom>
              <a:noFill/>
              <a:ln w="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5" name="Freeform 194"/>
              <p:cNvSpPr>
                <a:spLocks/>
              </p:cNvSpPr>
              <p:nvPr/>
            </p:nvSpPr>
            <p:spPr bwMode="auto">
              <a:xfrm>
                <a:off x="5791578" y="3351682"/>
                <a:ext cx="215730" cy="144335"/>
              </a:xfrm>
              <a:custGeom>
                <a:avLst/>
                <a:gdLst>
                  <a:gd name="T0" fmla="*/ 158 w 158"/>
                  <a:gd name="T1" fmla="*/ 103 h 103"/>
                  <a:gd name="T2" fmla="*/ 152 w 158"/>
                  <a:gd name="T3" fmla="*/ 103 h 103"/>
                  <a:gd name="T4" fmla="*/ 150 w 158"/>
                  <a:gd name="T5" fmla="*/ 103 h 103"/>
                  <a:gd name="T6" fmla="*/ 144 w 158"/>
                  <a:gd name="T7" fmla="*/ 103 h 103"/>
                  <a:gd name="T8" fmla="*/ 139 w 158"/>
                  <a:gd name="T9" fmla="*/ 103 h 103"/>
                  <a:gd name="T10" fmla="*/ 136 w 158"/>
                  <a:gd name="T11" fmla="*/ 103 h 103"/>
                  <a:gd name="T12" fmla="*/ 130 w 158"/>
                  <a:gd name="T13" fmla="*/ 103 h 103"/>
                  <a:gd name="T14" fmla="*/ 128 w 158"/>
                  <a:gd name="T15" fmla="*/ 103 h 103"/>
                  <a:gd name="T16" fmla="*/ 122 w 158"/>
                  <a:gd name="T17" fmla="*/ 103 h 103"/>
                  <a:gd name="T18" fmla="*/ 117 w 158"/>
                  <a:gd name="T19" fmla="*/ 103 h 103"/>
                  <a:gd name="T20" fmla="*/ 114 w 158"/>
                  <a:gd name="T21" fmla="*/ 103 h 103"/>
                  <a:gd name="T22" fmla="*/ 111 w 158"/>
                  <a:gd name="T23" fmla="*/ 103 h 103"/>
                  <a:gd name="T24" fmla="*/ 103 w 158"/>
                  <a:gd name="T25" fmla="*/ 103 h 103"/>
                  <a:gd name="T26" fmla="*/ 103 w 158"/>
                  <a:gd name="T27" fmla="*/ 103 h 103"/>
                  <a:gd name="T28" fmla="*/ 95 w 158"/>
                  <a:gd name="T29" fmla="*/ 103 h 103"/>
                  <a:gd name="T30" fmla="*/ 87 w 158"/>
                  <a:gd name="T31" fmla="*/ 103 h 103"/>
                  <a:gd name="T32" fmla="*/ 84 w 158"/>
                  <a:gd name="T33" fmla="*/ 103 h 103"/>
                  <a:gd name="T34" fmla="*/ 79 w 158"/>
                  <a:gd name="T35" fmla="*/ 101 h 103"/>
                  <a:gd name="T36" fmla="*/ 76 w 158"/>
                  <a:gd name="T37" fmla="*/ 101 h 103"/>
                  <a:gd name="T38" fmla="*/ 68 w 158"/>
                  <a:gd name="T39" fmla="*/ 101 h 103"/>
                  <a:gd name="T40" fmla="*/ 65 w 158"/>
                  <a:gd name="T41" fmla="*/ 101 h 103"/>
                  <a:gd name="T42" fmla="*/ 60 w 158"/>
                  <a:gd name="T43" fmla="*/ 101 h 103"/>
                  <a:gd name="T44" fmla="*/ 54 w 158"/>
                  <a:gd name="T45" fmla="*/ 98 h 103"/>
                  <a:gd name="T46" fmla="*/ 43 w 158"/>
                  <a:gd name="T47" fmla="*/ 98 h 103"/>
                  <a:gd name="T48" fmla="*/ 43 w 158"/>
                  <a:gd name="T49" fmla="*/ 98 h 103"/>
                  <a:gd name="T50" fmla="*/ 43 w 158"/>
                  <a:gd name="T51" fmla="*/ 98 h 103"/>
                  <a:gd name="T52" fmla="*/ 43 w 158"/>
                  <a:gd name="T53" fmla="*/ 98 h 103"/>
                  <a:gd name="T54" fmla="*/ 32 w 158"/>
                  <a:gd name="T55" fmla="*/ 95 h 103"/>
                  <a:gd name="T56" fmla="*/ 22 w 158"/>
                  <a:gd name="T57" fmla="*/ 93 h 103"/>
                  <a:gd name="T58" fmla="*/ 19 w 158"/>
                  <a:gd name="T59" fmla="*/ 90 h 103"/>
                  <a:gd name="T60" fmla="*/ 16 w 158"/>
                  <a:gd name="T61" fmla="*/ 90 h 103"/>
                  <a:gd name="T62" fmla="*/ 13 w 158"/>
                  <a:gd name="T63" fmla="*/ 90 h 103"/>
                  <a:gd name="T64" fmla="*/ 8 w 158"/>
                  <a:gd name="T65" fmla="*/ 82 h 103"/>
                  <a:gd name="T66" fmla="*/ 0 w 158"/>
                  <a:gd name="T67" fmla="*/ 73 h 103"/>
                  <a:gd name="T68" fmla="*/ 2 w 158"/>
                  <a:gd name="T69" fmla="*/ 63 h 103"/>
                  <a:gd name="T70" fmla="*/ 5 w 158"/>
                  <a:gd name="T71" fmla="*/ 57 h 103"/>
                  <a:gd name="T72" fmla="*/ 8 w 158"/>
                  <a:gd name="T73" fmla="*/ 49 h 103"/>
                  <a:gd name="T74" fmla="*/ 11 w 158"/>
                  <a:gd name="T75" fmla="*/ 46 h 103"/>
                  <a:gd name="T76" fmla="*/ 19 w 158"/>
                  <a:gd name="T77" fmla="*/ 41 h 103"/>
                  <a:gd name="T78" fmla="*/ 27 w 158"/>
                  <a:gd name="T79" fmla="*/ 35 h 103"/>
                  <a:gd name="T80" fmla="*/ 30 w 158"/>
                  <a:gd name="T81" fmla="*/ 35 h 103"/>
                  <a:gd name="T82" fmla="*/ 32 w 158"/>
                  <a:gd name="T83" fmla="*/ 33 h 103"/>
                  <a:gd name="T84" fmla="*/ 38 w 158"/>
                  <a:gd name="T85" fmla="*/ 27 h 103"/>
                  <a:gd name="T86" fmla="*/ 43 w 158"/>
                  <a:gd name="T87" fmla="*/ 27 h 103"/>
                  <a:gd name="T88" fmla="*/ 49 w 158"/>
                  <a:gd name="T89" fmla="*/ 22 h 103"/>
                  <a:gd name="T90" fmla="*/ 54 w 158"/>
                  <a:gd name="T91" fmla="*/ 22 h 103"/>
                  <a:gd name="T92" fmla="*/ 60 w 158"/>
                  <a:gd name="T93" fmla="*/ 19 h 103"/>
                  <a:gd name="T94" fmla="*/ 65 w 158"/>
                  <a:gd name="T95" fmla="*/ 16 h 103"/>
                  <a:gd name="T96" fmla="*/ 73 w 158"/>
                  <a:gd name="T97" fmla="*/ 14 h 103"/>
                  <a:gd name="T98" fmla="*/ 79 w 158"/>
                  <a:gd name="T99" fmla="*/ 11 h 103"/>
                  <a:gd name="T100" fmla="*/ 84 w 158"/>
                  <a:gd name="T101" fmla="*/ 11 h 103"/>
                  <a:gd name="T102" fmla="*/ 90 w 158"/>
                  <a:gd name="T103" fmla="*/ 8 h 103"/>
                  <a:gd name="T104" fmla="*/ 95 w 158"/>
                  <a:gd name="T105" fmla="*/ 8 h 103"/>
                  <a:gd name="T106" fmla="*/ 100 w 158"/>
                  <a:gd name="T107" fmla="*/ 5 h 103"/>
                  <a:gd name="T108" fmla="*/ 109 w 158"/>
                  <a:gd name="T109" fmla="*/ 5 h 103"/>
                  <a:gd name="T110" fmla="*/ 117 w 158"/>
                  <a:gd name="T111" fmla="*/ 3 h 103"/>
                  <a:gd name="T112" fmla="*/ 120 w 158"/>
                  <a:gd name="T113" fmla="*/ 3 h 103"/>
                  <a:gd name="T114" fmla="*/ 125 w 158"/>
                  <a:gd name="T115" fmla="*/ 3 h 103"/>
                  <a:gd name="T116" fmla="*/ 133 w 158"/>
                  <a:gd name="T117" fmla="*/ 3 h 103"/>
                  <a:gd name="T118" fmla="*/ 136 w 158"/>
                  <a:gd name="T119" fmla="*/ 3 h 103"/>
                  <a:gd name="T120" fmla="*/ 144 w 158"/>
                  <a:gd name="T121" fmla="*/ 0 h 103"/>
                  <a:gd name="T122" fmla="*/ 152 w 158"/>
                  <a:gd name="T123" fmla="*/ 0 h 103"/>
                  <a:gd name="T124" fmla="*/ 158 w 158"/>
                  <a:gd name="T125" fmla="*/ 0 h 10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8"/>
                  <a:gd name="T190" fmla="*/ 0 h 103"/>
                  <a:gd name="T191" fmla="*/ 158 w 158"/>
                  <a:gd name="T192" fmla="*/ 103 h 10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8" h="103">
                    <a:moveTo>
                      <a:pt x="158" y="103"/>
                    </a:moveTo>
                    <a:lnTo>
                      <a:pt x="152" y="103"/>
                    </a:lnTo>
                    <a:lnTo>
                      <a:pt x="150" y="103"/>
                    </a:lnTo>
                    <a:lnTo>
                      <a:pt x="144" y="103"/>
                    </a:lnTo>
                    <a:lnTo>
                      <a:pt x="139" y="103"/>
                    </a:lnTo>
                    <a:lnTo>
                      <a:pt x="136" y="103"/>
                    </a:lnTo>
                    <a:lnTo>
                      <a:pt x="130" y="103"/>
                    </a:lnTo>
                    <a:lnTo>
                      <a:pt x="128" y="103"/>
                    </a:lnTo>
                    <a:lnTo>
                      <a:pt x="122" y="103"/>
                    </a:lnTo>
                    <a:lnTo>
                      <a:pt x="117" y="103"/>
                    </a:lnTo>
                    <a:lnTo>
                      <a:pt x="114" y="103"/>
                    </a:lnTo>
                    <a:lnTo>
                      <a:pt x="111" y="103"/>
                    </a:lnTo>
                    <a:lnTo>
                      <a:pt x="103" y="103"/>
                    </a:lnTo>
                    <a:lnTo>
                      <a:pt x="95" y="103"/>
                    </a:lnTo>
                    <a:lnTo>
                      <a:pt x="87" y="103"/>
                    </a:lnTo>
                    <a:lnTo>
                      <a:pt x="84" y="103"/>
                    </a:lnTo>
                    <a:lnTo>
                      <a:pt x="79" y="101"/>
                    </a:lnTo>
                    <a:lnTo>
                      <a:pt x="76" y="101"/>
                    </a:lnTo>
                    <a:lnTo>
                      <a:pt x="68" y="101"/>
                    </a:lnTo>
                    <a:lnTo>
                      <a:pt x="65" y="101"/>
                    </a:lnTo>
                    <a:lnTo>
                      <a:pt x="60" y="101"/>
                    </a:lnTo>
                    <a:lnTo>
                      <a:pt x="54" y="98"/>
                    </a:lnTo>
                    <a:lnTo>
                      <a:pt x="43" y="98"/>
                    </a:lnTo>
                    <a:lnTo>
                      <a:pt x="32" y="95"/>
                    </a:lnTo>
                    <a:lnTo>
                      <a:pt x="22" y="93"/>
                    </a:lnTo>
                    <a:lnTo>
                      <a:pt x="19" y="90"/>
                    </a:lnTo>
                    <a:lnTo>
                      <a:pt x="16" y="90"/>
                    </a:lnTo>
                    <a:lnTo>
                      <a:pt x="13" y="90"/>
                    </a:lnTo>
                    <a:lnTo>
                      <a:pt x="8" y="82"/>
                    </a:lnTo>
                    <a:lnTo>
                      <a:pt x="0" y="73"/>
                    </a:lnTo>
                    <a:lnTo>
                      <a:pt x="2" y="63"/>
                    </a:lnTo>
                    <a:lnTo>
                      <a:pt x="5" y="57"/>
                    </a:lnTo>
                    <a:lnTo>
                      <a:pt x="8" y="49"/>
                    </a:lnTo>
                    <a:lnTo>
                      <a:pt x="11" y="46"/>
                    </a:lnTo>
                    <a:lnTo>
                      <a:pt x="19" y="41"/>
                    </a:lnTo>
                    <a:lnTo>
                      <a:pt x="27" y="35"/>
                    </a:lnTo>
                    <a:lnTo>
                      <a:pt x="30" y="35"/>
                    </a:lnTo>
                    <a:lnTo>
                      <a:pt x="32" y="33"/>
                    </a:lnTo>
                    <a:lnTo>
                      <a:pt x="38" y="27"/>
                    </a:lnTo>
                    <a:lnTo>
                      <a:pt x="43" y="27"/>
                    </a:lnTo>
                    <a:lnTo>
                      <a:pt x="49" y="22"/>
                    </a:lnTo>
                    <a:lnTo>
                      <a:pt x="54" y="22"/>
                    </a:lnTo>
                    <a:lnTo>
                      <a:pt x="60" y="19"/>
                    </a:lnTo>
                    <a:lnTo>
                      <a:pt x="65" y="16"/>
                    </a:lnTo>
                    <a:lnTo>
                      <a:pt x="73" y="14"/>
                    </a:lnTo>
                    <a:lnTo>
                      <a:pt x="79" y="11"/>
                    </a:lnTo>
                    <a:lnTo>
                      <a:pt x="84" y="11"/>
                    </a:lnTo>
                    <a:lnTo>
                      <a:pt x="90" y="8"/>
                    </a:lnTo>
                    <a:lnTo>
                      <a:pt x="95" y="8"/>
                    </a:lnTo>
                    <a:lnTo>
                      <a:pt x="100" y="5"/>
                    </a:lnTo>
                    <a:lnTo>
                      <a:pt x="109" y="5"/>
                    </a:lnTo>
                    <a:lnTo>
                      <a:pt x="117" y="3"/>
                    </a:lnTo>
                    <a:lnTo>
                      <a:pt x="120" y="3"/>
                    </a:lnTo>
                    <a:lnTo>
                      <a:pt x="125" y="3"/>
                    </a:lnTo>
                    <a:lnTo>
                      <a:pt x="133" y="3"/>
                    </a:lnTo>
                    <a:lnTo>
                      <a:pt x="136" y="3"/>
                    </a:lnTo>
                    <a:lnTo>
                      <a:pt x="144" y="0"/>
                    </a:lnTo>
                    <a:lnTo>
                      <a:pt x="152" y="0"/>
                    </a:lnTo>
                    <a:lnTo>
                      <a:pt x="158" y="0"/>
                    </a:lnTo>
                  </a:path>
                </a:pathLst>
              </a:custGeom>
              <a:noFill/>
              <a:ln w="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6" name="Line 195"/>
              <p:cNvSpPr>
                <a:spLocks noChangeShapeType="1"/>
              </p:cNvSpPr>
              <p:nvPr/>
            </p:nvSpPr>
            <p:spPr bwMode="auto">
              <a:xfrm flipV="1">
                <a:off x="6007307" y="3149894"/>
                <a:ext cx="1365" cy="1388697"/>
              </a:xfrm>
              <a:prstGeom prst="line">
                <a:avLst/>
              </a:prstGeom>
              <a:noFill/>
              <a:ln w="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7" name="Line 196"/>
              <p:cNvSpPr>
                <a:spLocks noChangeShapeType="1"/>
              </p:cNvSpPr>
              <p:nvPr/>
            </p:nvSpPr>
            <p:spPr bwMode="auto">
              <a:xfrm flipV="1">
                <a:off x="5416099" y="3843541"/>
                <a:ext cx="591209" cy="347525"/>
              </a:xfrm>
              <a:prstGeom prst="line">
                <a:avLst/>
              </a:prstGeom>
              <a:noFill/>
              <a:ln w="4763">
                <a:solidFill>
                  <a:srgbClr val="4CFF4C"/>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8" name="Line 197"/>
              <p:cNvSpPr>
                <a:spLocks noChangeShapeType="1"/>
              </p:cNvSpPr>
              <p:nvPr/>
            </p:nvSpPr>
            <p:spPr bwMode="auto">
              <a:xfrm>
                <a:off x="5416099" y="3496017"/>
                <a:ext cx="591209" cy="347525"/>
              </a:xfrm>
              <a:prstGeom prst="line">
                <a:avLst/>
              </a:prstGeom>
              <a:noFill/>
              <a:ln w="4763">
                <a:solidFill>
                  <a:srgbClr val="4CFF4C"/>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9" name="Freeform 225"/>
              <p:cNvSpPr>
                <a:spLocks noEditPoints="1"/>
              </p:cNvSpPr>
              <p:nvPr/>
            </p:nvSpPr>
            <p:spPr bwMode="auto">
              <a:xfrm>
                <a:off x="5683713" y="3809910"/>
                <a:ext cx="36865" cy="57454"/>
              </a:xfrm>
              <a:custGeom>
                <a:avLst/>
                <a:gdLst>
                  <a:gd name="T0" fmla="*/ 0 w 27"/>
                  <a:gd name="T1" fmla="*/ 19 h 41"/>
                  <a:gd name="T2" fmla="*/ 0 w 27"/>
                  <a:gd name="T3" fmla="*/ 13 h 41"/>
                  <a:gd name="T4" fmla="*/ 0 w 27"/>
                  <a:gd name="T5" fmla="*/ 8 h 41"/>
                  <a:gd name="T6" fmla="*/ 2 w 27"/>
                  <a:gd name="T7" fmla="*/ 3 h 41"/>
                  <a:gd name="T8" fmla="*/ 5 w 27"/>
                  <a:gd name="T9" fmla="*/ 0 h 41"/>
                  <a:gd name="T10" fmla="*/ 8 w 27"/>
                  <a:gd name="T11" fmla="*/ 0 h 41"/>
                  <a:gd name="T12" fmla="*/ 13 w 27"/>
                  <a:gd name="T13" fmla="*/ 0 h 41"/>
                  <a:gd name="T14" fmla="*/ 16 w 27"/>
                  <a:gd name="T15" fmla="*/ 0 h 41"/>
                  <a:gd name="T16" fmla="*/ 19 w 27"/>
                  <a:gd name="T17" fmla="*/ 0 h 41"/>
                  <a:gd name="T18" fmla="*/ 22 w 27"/>
                  <a:gd name="T19" fmla="*/ 3 h 41"/>
                  <a:gd name="T20" fmla="*/ 22 w 27"/>
                  <a:gd name="T21" fmla="*/ 3 h 41"/>
                  <a:gd name="T22" fmla="*/ 24 w 27"/>
                  <a:gd name="T23" fmla="*/ 5 h 41"/>
                  <a:gd name="T24" fmla="*/ 24 w 27"/>
                  <a:gd name="T25" fmla="*/ 11 h 41"/>
                  <a:gd name="T26" fmla="*/ 27 w 27"/>
                  <a:gd name="T27" fmla="*/ 13 h 41"/>
                  <a:gd name="T28" fmla="*/ 27 w 27"/>
                  <a:gd name="T29" fmla="*/ 19 h 41"/>
                  <a:gd name="T30" fmla="*/ 24 w 27"/>
                  <a:gd name="T31" fmla="*/ 24 h 41"/>
                  <a:gd name="T32" fmla="*/ 24 w 27"/>
                  <a:gd name="T33" fmla="*/ 30 h 41"/>
                  <a:gd name="T34" fmla="*/ 22 w 27"/>
                  <a:gd name="T35" fmla="*/ 35 h 41"/>
                  <a:gd name="T36" fmla="*/ 19 w 27"/>
                  <a:gd name="T37" fmla="*/ 38 h 41"/>
                  <a:gd name="T38" fmla="*/ 16 w 27"/>
                  <a:gd name="T39" fmla="*/ 38 h 41"/>
                  <a:gd name="T40" fmla="*/ 13 w 27"/>
                  <a:gd name="T41" fmla="*/ 41 h 41"/>
                  <a:gd name="T42" fmla="*/ 8 w 27"/>
                  <a:gd name="T43" fmla="*/ 38 h 41"/>
                  <a:gd name="T44" fmla="*/ 2 w 27"/>
                  <a:gd name="T45" fmla="*/ 35 h 41"/>
                  <a:gd name="T46" fmla="*/ 0 w 27"/>
                  <a:gd name="T47" fmla="*/ 30 h 41"/>
                  <a:gd name="T48" fmla="*/ 0 w 27"/>
                  <a:gd name="T49" fmla="*/ 19 h 41"/>
                  <a:gd name="T50" fmla="*/ 5 w 27"/>
                  <a:gd name="T51" fmla="*/ 19 h 41"/>
                  <a:gd name="T52" fmla="*/ 5 w 27"/>
                  <a:gd name="T53" fmla="*/ 27 h 41"/>
                  <a:gd name="T54" fmla="*/ 8 w 27"/>
                  <a:gd name="T55" fmla="*/ 32 h 41"/>
                  <a:gd name="T56" fmla="*/ 11 w 27"/>
                  <a:gd name="T57" fmla="*/ 35 h 41"/>
                  <a:gd name="T58" fmla="*/ 13 w 27"/>
                  <a:gd name="T59" fmla="*/ 35 h 41"/>
                  <a:gd name="T60" fmla="*/ 16 w 27"/>
                  <a:gd name="T61" fmla="*/ 35 h 41"/>
                  <a:gd name="T62" fmla="*/ 19 w 27"/>
                  <a:gd name="T63" fmla="*/ 32 h 41"/>
                  <a:gd name="T64" fmla="*/ 19 w 27"/>
                  <a:gd name="T65" fmla="*/ 27 h 41"/>
                  <a:gd name="T66" fmla="*/ 22 w 27"/>
                  <a:gd name="T67" fmla="*/ 19 h 41"/>
                  <a:gd name="T68" fmla="*/ 19 w 27"/>
                  <a:gd name="T69" fmla="*/ 11 h 41"/>
                  <a:gd name="T70" fmla="*/ 19 w 27"/>
                  <a:gd name="T71" fmla="*/ 5 h 41"/>
                  <a:gd name="T72" fmla="*/ 16 w 27"/>
                  <a:gd name="T73" fmla="*/ 5 h 41"/>
                  <a:gd name="T74" fmla="*/ 13 w 27"/>
                  <a:gd name="T75" fmla="*/ 3 h 41"/>
                  <a:gd name="T76" fmla="*/ 11 w 27"/>
                  <a:gd name="T77" fmla="*/ 5 h 41"/>
                  <a:gd name="T78" fmla="*/ 8 w 27"/>
                  <a:gd name="T79" fmla="*/ 5 h 41"/>
                  <a:gd name="T80" fmla="*/ 5 w 27"/>
                  <a:gd name="T81" fmla="*/ 11 h 41"/>
                  <a:gd name="T82" fmla="*/ 5 w 27"/>
                  <a:gd name="T83" fmla="*/ 19 h 4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
                  <a:gd name="T127" fmla="*/ 0 h 41"/>
                  <a:gd name="T128" fmla="*/ 27 w 27"/>
                  <a:gd name="T129" fmla="*/ 41 h 4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 h="41">
                    <a:moveTo>
                      <a:pt x="0" y="19"/>
                    </a:moveTo>
                    <a:lnTo>
                      <a:pt x="0" y="13"/>
                    </a:lnTo>
                    <a:lnTo>
                      <a:pt x="0" y="8"/>
                    </a:lnTo>
                    <a:lnTo>
                      <a:pt x="2" y="3"/>
                    </a:lnTo>
                    <a:lnTo>
                      <a:pt x="5" y="0"/>
                    </a:lnTo>
                    <a:lnTo>
                      <a:pt x="8" y="0"/>
                    </a:lnTo>
                    <a:lnTo>
                      <a:pt x="13" y="0"/>
                    </a:lnTo>
                    <a:lnTo>
                      <a:pt x="16" y="0"/>
                    </a:lnTo>
                    <a:lnTo>
                      <a:pt x="19" y="0"/>
                    </a:lnTo>
                    <a:lnTo>
                      <a:pt x="22" y="3"/>
                    </a:lnTo>
                    <a:lnTo>
                      <a:pt x="24" y="5"/>
                    </a:lnTo>
                    <a:lnTo>
                      <a:pt x="24" y="11"/>
                    </a:lnTo>
                    <a:lnTo>
                      <a:pt x="27" y="13"/>
                    </a:lnTo>
                    <a:lnTo>
                      <a:pt x="27" y="19"/>
                    </a:lnTo>
                    <a:lnTo>
                      <a:pt x="24" y="24"/>
                    </a:lnTo>
                    <a:lnTo>
                      <a:pt x="24" y="30"/>
                    </a:lnTo>
                    <a:lnTo>
                      <a:pt x="22" y="35"/>
                    </a:lnTo>
                    <a:lnTo>
                      <a:pt x="19" y="38"/>
                    </a:lnTo>
                    <a:lnTo>
                      <a:pt x="16" y="38"/>
                    </a:lnTo>
                    <a:lnTo>
                      <a:pt x="13" y="41"/>
                    </a:lnTo>
                    <a:lnTo>
                      <a:pt x="8" y="38"/>
                    </a:lnTo>
                    <a:lnTo>
                      <a:pt x="2" y="35"/>
                    </a:lnTo>
                    <a:lnTo>
                      <a:pt x="0" y="30"/>
                    </a:lnTo>
                    <a:lnTo>
                      <a:pt x="0" y="19"/>
                    </a:lnTo>
                    <a:close/>
                    <a:moveTo>
                      <a:pt x="5" y="19"/>
                    </a:moveTo>
                    <a:lnTo>
                      <a:pt x="5" y="27"/>
                    </a:lnTo>
                    <a:lnTo>
                      <a:pt x="8" y="32"/>
                    </a:lnTo>
                    <a:lnTo>
                      <a:pt x="11" y="35"/>
                    </a:lnTo>
                    <a:lnTo>
                      <a:pt x="13" y="35"/>
                    </a:lnTo>
                    <a:lnTo>
                      <a:pt x="16" y="35"/>
                    </a:lnTo>
                    <a:lnTo>
                      <a:pt x="19" y="32"/>
                    </a:lnTo>
                    <a:lnTo>
                      <a:pt x="19" y="27"/>
                    </a:lnTo>
                    <a:lnTo>
                      <a:pt x="22" y="19"/>
                    </a:lnTo>
                    <a:lnTo>
                      <a:pt x="19" y="11"/>
                    </a:lnTo>
                    <a:lnTo>
                      <a:pt x="19" y="5"/>
                    </a:lnTo>
                    <a:lnTo>
                      <a:pt x="16" y="5"/>
                    </a:lnTo>
                    <a:lnTo>
                      <a:pt x="13" y="3"/>
                    </a:lnTo>
                    <a:lnTo>
                      <a:pt x="11" y="5"/>
                    </a:lnTo>
                    <a:lnTo>
                      <a:pt x="8" y="5"/>
                    </a:lnTo>
                    <a:lnTo>
                      <a:pt x="5" y="11"/>
                    </a:lnTo>
                    <a:lnTo>
                      <a:pt x="5" y="19"/>
                    </a:lnTo>
                    <a:close/>
                  </a:path>
                </a:pathLst>
              </a:custGeom>
              <a:solidFill>
                <a:srgbClr val="4CFF4C"/>
              </a:solidFill>
              <a:ln w="0">
                <a:solidFill>
                  <a:srgbClr val="4CFF4C"/>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0" name="Rectangle 226"/>
              <p:cNvSpPr>
                <a:spLocks noChangeArrowheads="1"/>
              </p:cNvSpPr>
              <p:nvPr/>
            </p:nvSpPr>
            <p:spPr bwMode="auto">
              <a:xfrm>
                <a:off x="5727405" y="3858956"/>
                <a:ext cx="8192" cy="4204"/>
              </a:xfrm>
              <a:prstGeom prst="rect">
                <a:avLst/>
              </a:prstGeom>
              <a:solidFill>
                <a:srgbClr val="4CFF4C"/>
              </a:solidFill>
              <a:ln w="0">
                <a:solidFill>
                  <a:srgbClr val="4CFF4C"/>
                </a:solid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1" name="Freeform 227"/>
              <p:cNvSpPr>
                <a:spLocks noEditPoints="1"/>
              </p:cNvSpPr>
              <p:nvPr/>
            </p:nvSpPr>
            <p:spPr bwMode="auto">
              <a:xfrm>
                <a:off x="5746520" y="3809910"/>
                <a:ext cx="36865" cy="57454"/>
              </a:xfrm>
              <a:custGeom>
                <a:avLst/>
                <a:gdLst>
                  <a:gd name="T0" fmla="*/ 27 w 27"/>
                  <a:gd name="T1" fmla="*/ 8 h 41"/>
                  <a:gd name="T2" fmla="*/ 22 w 27"/>
                  <a:gd name="T3" fmla="*/ 11 h 41"/>
                  <a:gd name="T4" fmla="*/ 19 w 27"/>
                  <a:gd name="T5" fmla="*/ 8 h 41"/>
                  <a:gd name="T6" fmla="*/ 19 w 27"/>
                  <a:gd name="T7" fmla="*/ 5 h 41"/>
                  <a:gd name="T8" fmla="*/ 16 w 27"/>
                  <a:gd name="T9" fmla="*/ 3 h 41"/>
                  <a:gd name="T10" fmla="*/ 14 w 27"/>
                  <a:gd name="T11" fmla="*/ 3 h 41"/>
                  <a:gd name="T12" fmla="*/ 11 w 27"/>
                  <a:gd name="T13" fmla="*/ 3 h 41"/>
                  <a:gd name="T14" fmla="*/ 11 w 27"/>
                  <a:gd name="T15" fmla="*/ 5 h 41"/>
                  <a:gd name="T16" fmla="*/ 8 w 27"/>
                  <a:gd name="T17" fmla="*/ 5 h 41"/>
                  <a:gd name="T18" fmla="*/ 5 w 27"/>
                  <a:gd name="T19" fmla="*/ 8 h 41"/>
                  <a:gd name="T20" fmla="*/ 5 w 27"/>
                  <a:gd name="T21" fmla="*/ 13 h 41"/>
                  <a:gd name="T22" fmla="*/ 5 w 27"/>
                  <a:gd name="T23" fmla="*/ 19 h 41"/>
                  <a:gd name="T24" fmla="*/ 8 w 27"/>
                  <a:gd name="T25" fmla="*/ 16 h 41"/>
                  <a:gd name="T26" fmla="*/ 11 w 27"/>
                  <a:gd name="T27" fmla="*/ 13 h 41"/>
                  <a:gd name="T28" fmla="*/ 11 w 27"/>
                  <a:gd name="T29" fmla="*/ 13 h 41"/>
                  <a:gd name="T30" fmla="*/ 16 w 27"/>
                  <a:gd name="T31" fmla="*/ 13 h 41"/>
                  <a:gd name="T32" fmla="*/ 19 w 27"/>
                  <a:gd name="T33" fmla="*/ 13 h 41"/>
                  <a:gd name="T34" fmla="*/ 25 w 27"/>
                  <a:gd name="T35" fmla="*/ 16 h 41"/>
                  <a:gd name="T36" fmla="*/ 27 w 27"/>
                  <a:gd name="T37" fmla="*/ 22 h 41"/>
                  <a:gd name="T38" fmla="*/ 27 w 27"/>
                  <a:gd name="T39" fmla="*/ 27 h 41"/>
                  <a:gd name="T40" fmla="*/ 27 w 27"/>
                  <a:gd name="T41" fmla="*/ 30 h 41"/>
                  <a:gd name="T42" fmla="*/ 25 w 27"/>
                  <a:gd name="T43" fmla="*/ 32 h 41"/>
                  <a:gd name="T44" fmla="*/ 25 w 27"/>
                  <a:gd name="T45" fmla="*/ 35 h 41"/>
                  <a:gd name="T46" fmla="*/ 22 w 27"/>
                  <a:gd name="T47" fmla="*/ 38 h 41"/>
                  <a:gd name="T48" fmla="*/ 16 w 27"/>
                  <a:gd name="T49" fmla="*/ 41 h 41"/>
                  <a:gd name="T50" fmla="*/ 14 w 27"/>
                  <a:gd name="T51" fmla="*/ 41 h 41"/>
                  <a:gd name="T52" fmla="*/ 8 w 27"/>
                  <a:gd name="T53" fmla="*/ 38 h 41"/>
                  <a:gd name="T54" fmla="*/ 3 w 27"/>
                  <a:gd name="T55" fmla="*/ 35 h 41"/>
                  <a:gd name="T56" fmla="*/ 0 w 27"/>
                  <a:gd name="T57" fmla="*/ 30 h 41"/>
                  <a:gd name="T58" fmla="*/ 0 w 27"/>
                  <a:gd name="T59" fmla="*/ 19 h 41"/>
                  <a:gd name="T60" fmla="*/ 0 w 27"/>
                  <a:gd name="T61" fmla="*/ 11 h 41"/>
                  <a:gd name="T62" fmla="*/ 5 w 27"/>
                  <a:gd name="T63" fmla="*/ 3 h 41"/>
                  <a:gd name="T64" fmla="*/ 8 w 27"/>
                  <a:gd name="T65" fmla="*/ 0 h 41"/>
                  <a:gd name="T66" fmla="*/ 14 w 27"/>
                  <a:gd name="T67" fmla="*/ 0 h 41"/>
                  <a:gd name="T68" fmla="*/ 19 w 27"/>
                  <a:gd name="T69" fmla="*/ 0 h 41"/>
                  <a:gd name="T70" fmla="*/ 22 w 27"/>
                  <a:gd name="T71" fmla="*/ 3 h 41"/>
                  <a:gd name="T72" fmla="*/ 25 w 27"/>
                  <a:gd name="T73" fmla="*/ 5 h 41"/>
                  <a:gd name="T74" fmla="*/ 27 w 27"/>
                  <a:gd name="T75" fmla="*/ 8 h 41"/>
                  <a:gd name="T76" fmla="*/ 5 w 27"/>
                  <a:gd name="T77" fmla="*/ 27 h 41"/>
                  <a:gd name="T78" fmla="*/ 5 w 27"/>
                  <a:gd name="T79" fmla="*/ 27 h 41"/>
                  <a:gd name="T80" fmla="*/ 5 w 27"/>
                  <a:gd name="T81" fmla="*/ 30 h 41"/>
                  <a:gd name="T82" fmla="*/ 8 w 27"/>
                  <a:gd name="T83" fmla="*/ 32 h 41"/>
                  <a:gd name="T84" fmla="*/ 8 w 27"/>
                  <a:gd name="T85" fmla="*/ 35 h 41"/>
                  <a:gd name="T86" fmla="*/ 11 w 27"/>
                  <a:gd name="T87" fmla="*/ 35 h 41"/>
                  <a:gd name="T88" fmla="*/ 14 w 27"/>
                  <a:gd name="T89" fmla="*/ 35 h 41"/>
                  <a:gd name="T90" fmla="*/ 16 w 27"/>
                  <a:gd name="T91" fmla="*/ 35 h 41"/>
                  <a:gd name="T92" fmla="*/ 19 w 27"/>
                  <a:gd name="T93" fmla="*/ 32 h 41"/>
                  <a:gd name="T94" fmla="*/ 22 w 27"/>
                  <a:gd name="T95" fmla="*/ 30 h 41"/>
                  <a:gd name="T96" fmla="*/ 22 w 27"/>
                  <a:gd name="T97" fmla="*/ 27 h 41"/>
                  <a:gd name="T98" fmla="*/ 22 w 27"/>
                  <a:gd name="T99" fmla="*/ 22 h 41"/>
                  <a:gd name="T100" fmla="*/ 19 w 27"/>
                  <a:gd name="T101" fmla="*/ 19 h 41"/>
                  <a:gd name="T102" fmla="*/ 16 w 27"/>
                  <a:gd name="T103" fmla="*/ 19 h 41"/>
                  <a:gd name="T104" fmla="*/ 14 w 27"/>
                  <a:gd name="T105" fmla="*/ 16 h 41"/>
                  <a:gd name="T106" fmla="*/ 11 w 27"/>
                  <a:gd name="T107" fmla="*/ 19 h 41"/>
                  <a:gd name="T108" fmla="*/ 8 w 27"/>
                  <a:gd name="T109" fmla="*/ 19 h 41"/>
                  <a:gd name="T110" fmla="*/ 5 w 27"/>
                  <a:gd name="T111" fmla="*/ 22 h 41"/>
                  <a:gd name="T112" fmla="*/ 5 w 27"/>
                  <a:gd name="T113" fmla="*/ 27 h 4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
                  <a:gd name="T172" fmla="*/ 0 h 41"/>
                  <a:gd name="T173" fmla="*/ 27 w 27"/>
                  <a:gd name="T174" fmla="*/ 41 h 4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 h="41">
                    <a:moveTo>
                      <a:pt x="27" y="8"/>
                    </a:moveTo>
                    <a:lnTo>
                      <a:pt x="22" y="11"/>
                    </a:lnTo>
                    <a:lnTo>
                      <a:pt x="19" y="8"/>
                    </a:lnTo>
                    <a:lnTo>
                      <a:pt x="19" y="5"/>
                    </a:lnTo>
                    <a:lnTo>
                      <a:pt x="16" y="3"/>
                    </a:lnTo>
                    <a:lnTo>
                      <a:pt x="14" y="3"/>
                    </a:lnTo>
                    <a:lnTo>
                      <a:pt x="11" y="3"/>
                    </a:lnTo>
                    <a:lnTo>
                      <a:pt x="11" y="5"/>
                    </a:lnTo>
                    <a:lnTo>
                      <a:pt x="8" y="5"/>
                    </a:lnTo>
                    <a:lnTo>
                      <a:pt x="5" y="8"/>
                    </a:lnTo>
                    <a:lnTo>
                      <a:pt x="5" y="13"/>
                    </a:lnTo>
                    <a:lnTo>
                      <a:pt x="5" y="19"/>
                    </a:lnTo>
                    <a:lnTo>
                      <a:pt x="8" y="16"/>
                    </a:lnTo>
                    <a:lnTo>
                      <a:pt x="11" y="13"/>
                    </a:lnTo>
                    <a:lnTo>
                      <a:pt x="16" y="13"/>
                    </a:lnTo>
                    <a:lnTo>
                      <a:pt x="19" y="13"/>
                    </a:lnTo>
                    <a:lnTo>
                      <a:pt x="25" y="16"/>
                    </a:lnTo>
                    <a:lnTo>
                      <a:pt x="27" y="22"/>
                    </a:lnTo>
                    <a:lnTo>
                      <a:pt x="27" y="27"/>
                    </a:lnTo>
                    <a:lnTo>
                      <a:pt x="27" y="30"/>
                    </a:lnTo>
                    <a:lnTo>
                      <a:pt x="25" y="32"/>
                    </a:lnTo>
                    <a:lnTo>
                      <a:pt x="25" y="35"/>
                    </a:lnTo>
                    <a:lnTo>
                      <a:pt x="22" y="38"/>
                    </a:lnTo>
                    <a:lnTo>
                      <a:pt x="16" y="41"/>
                    </a:lnTo>
                    <a:lnTo>
                      <a:pt x="14" y="41"/>
                    </a:lnTo>
                    <a:lnTo>
                      <a:pt x="8" y="38"/>
                    </a:lnTo>
                    <a:lnTo>
                      <a:pt x="3" y="35"/>
                    </a:lnTo>
                    <a:lnTo>
                      <a:pt x="0" y="30"/>
                    </a:lnTo>
                    <a:lnTo>
                      <a:pt x="0" y="19"/>
                    </a:lnTo>
                    <a:lnTo>
                      <a:pt x="0" y="11"/>
                    </a:lnTo>
                    <a:lnTo>
                      <a:pt x="5" y="3"/>
                    </a:lnTo>
                    <a:lnTo>
                      <a:pt x="8" y="0"/>
                    </a:lnTo>
                    <a:lnTo>
                      <a:pt x="14" y="0"/>
                    </a:lnTo>
                    <a:lnTo>
                      <a:pt x="19" y="0"/>
                    </a:lnTo>
                    <a:lnTo>
                      <a:pt x="22" y="3"/>
                    </a:lnTo>
                    <a:lnTo>
                      <a:pt x="25" y="5"/>
                    </a:lnTo>
                    <a:lnTo>
                      <a:pt x="27" y="8"/>
                    </a:lnTo>
                    <a:close/>
                    <a:moveTo>
                      <a:pt x="5" y="27"/>
                    </a:moveTo>
                    <a:lnTo>
                      <a:pt x="5" y="27"/>
                    </a:lnTo>
                    <a:lnTo>
                      <a:pt x="5" y="30"/>
                    </a:lnTo>
                    <a:lnTo>
                      <a:pt x="8" y="32"/>
                    </a:lnTo>
                    <a:lnTo>
                      <a:pt x="8" y="35"/>
                    </a:lnTo>
                    <a:lnTo>
                      <a:pt x="11" y="35"/>
                    </a:lnTo>
                    <a:lnTo>
                      <a:pt x="14" y="35"/>
                    </a:lnTo>
                    <a:lnTo>
                      <a:pt x="16" y="35"/>
                    </a:lnTo>
                    <a:lnTo>
                      <a:pt x="19" y="32"/>
                    </a:lnTo>
                    <a:lnTo>
                      <a:pt x="22" y="30"/>
                    </a:lnTo>
                    <a:lnTo>
                      <a:pt x="22" y="27"/>
                    </a:lnTo>
                    <a:lnTo>
                      <a:pt x="22" y="22"/>
                    </a:lnTo>
                    <a:lnTo>
                      <a:pt x="19" y="19"/>
                    </a:lnTo>
                    <a:lnTo>
                      <a:pt x="16" y="19"/>
                    </a:lnTo>
                    <a:lnTo>
                      <a:pt x="14" y="16"/>
                    </a:lnTo>
                    <a:lnTo>
                      <a:pt x="11" y="19"/>
                    </a:lnTo>
                    <a:lnTo>
                      <a:pt x="8" y="19"/>
                    </a:lnTo>
                    <a:lnTo>
                      <a:pt x="5" y="22"/>
                    </a:lnTo>
                    <a:lnTo>
                      <a:pt x="5" y="27"/>
                    </a:lnTo>
                    <a:close/>
                  </a:path>
                </a:pathLst>
              </a:custGeom>
              <a:solidFill>
                <a:srgbClr val="4CFF4C"/>
              </a:solidFill>
              <a:ln w="0">
                <a:solidFill>
                  <a:srgbClr val="4CFF4C"/>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2" name="Freeform 228"/>
              <p:cNvSpPr>
                <a:spLocks noEditPoints="1"/>
              </p:cNvSpPr>
              <p:nvPr/>
            </p:nvSpPr>
            <p:spPr bwMode="auto">
              <a:xfrm>
                <a:off x="5412002" y="3809910"/>
                <a:ext cx="32769" cy="57454"/>
              </a:xfrm>
              <a:custGeom>
                <a:avLst/>
                <a:gdLst>
                  <a:gd name="T0" fmla="*/ 0 w 24"/>
                  <a:gd name="T1" fmla="*/ 19 h 41"/>
                  <a:gd name="T2" fmla="*/ 0 w 24"/>
                  <a:gd name="T3" fmla="*/ 13 h 41"/>
                  <a:gd name="T4" fmla="*/ 0 w 24"/>
                  <a:gd name="T5" fmla="*/ 8 h 41"/>
                  <a:gd name="T6" fmla="*/ 3 w 24"/>
                  <a:gd name="T7" fmla="*/ 3 h 41"/>
                  <a:gd name="T8" fmla="*/ 5 w 24"/>
                  <a:gd name="T9" fmla="*/ 0 h 41"/>
                  <a:gd name="T10" fmla="*/ 8 w 24"/>
                  <a:gd name="T11" fmla="*/ 0 h 41"/>
                  <a:gd name="T12" fmla="*/ 11 w 24"/>
                  <a:gd name="T13" fmla="*/ 0 h 41"/>
                  <a:gd name="T14" fmla="*/ 16 w 24"/>
                  <a:gd name="T15" fmla="*/ 0 h 41"/>
                  <a:gd name="T16" fmla="*/ 19 w 24"/>
                  <a:gd name="T17" fmla="*/ 0 h 41"/>
                  <a:gd name="T18" fmla="*/ 19 w 24"/>
                  <a:gd name="T19" fmla="*/ 3 h 41"/>
                  <a:gd name="T20" fmla="*/ 22 w 24"/>
                  <a:gd name="T21" fmla="*/ 3 h 41"/>
                  <a:gd name="T22" fmla="*/ 24 w 24"/>
                  <a:gd name="T23" fmla="*/ 5 h 41"/>
                  <a:gd name="T24" fmla="*/ 24 w 24"/>
                  <a:gd name="T25" fmla="*/ 11 h 41"/>
                  <a:gd name="T26" fmla="*/ 24 w 24"/>
                  <a:gd name="T27" fmla="*/ 13 h 41"/>
                  <a:gd name="T28" fmla="*/ 24 w 24"/>
                  <a:gd name="T29" fmla="*/ 19 h 41"/>
                  <a:gd name="T30" fmla="*/ 24 w 24"/>
                  <a:gd name="T31" fmla="*/ 24 h 41"/>
                  <a:gd name="T32" fmla="*/ 24 w 24"/>
                  <a:gd name="T33" fmla="*/ 30 h 41"/>
                  <a:gd name="T34" fmla="*/ 22 w 24"/>
                  <a:gd name="T35" fmla="*/ 35 h 41"/>
                  <a:gd name="T36" fmla="*/ 19 w 24"/>
                  <a:gd name="T37" fmla="*/ 38 h 41"/>
                  <a:gd name="T38" fmla="*/ 16 w 24"/>
                  <a:gd name="T39" fmla="*/ 38 h 41"/>
                  <a:gd name="T40" fmla="*/ 11 w 24"/>
                  <a:gd name="T41" fmla="*/ 41 h 41"/>
                  <a:gd name="T42" fmla="*/ 5 w 24"/>
                  <a:gd name="T43" fmla="*/ 38 h 41"/>
                  <a:gd name="T44" fmla="*/ 3 w 24"/>
                  <a:gd name="T45" fmla="*/ 35 h 41"/>
                  <a:gd name="T46" fmla="*/ 0 w 24"/>
                  <a:gd name="T47" fmla="*/ 30 h 41"/>
                  <a:gd name="T48" fmla="*/ 0 w 24"/>
                  <a:gd name="T49" fmla="*/ 19 h 41"/>
                  <a:gd name="T50" fmla="*/ 3 w 24"/>
                  <a:gd name="T51" fmla="*/ 19 h 41"/>
                  <a:gd name="T52" fmla="*/ 5 w 24"/>
                  <a:gd name="T53" fmla="*/ 27 h 41"/>
                  <a:gd name="T54" fmla="*/ 5 w 24"/>
                  <a:gd name="T55" fmla="*/ 32 h 41"/>
                  <a:gd name="T56" fmla="*/ 8 w 24"/>
                  <a:gd name="T57" fmla="*/ 35 h 41"/>
                  <a:gd name="T58" fmla="*/ 11 w 24"/>
                  <a:gd name="T59" fmla="*/ 35 h 41"/>
                  <a:gd name="T60" fmla="*/ 16 w 24"/>
                  <a:gd name="T61" fmla="*/ 35 h 41"/>
                  <a:gd name="T62" fmla="*/ 16 w 24"/>
                  <a:gd name="T63" fmla="*/ 32 h 41"/>
                  <a:gd name="T64" fmla="*/ 19 w 24"/>
                  <a:gd name="T65" fmla="*/ 27 h 41"/>
                  <a:gd name="T66" fmla="*/ 19 w 24"/>
                  <a:gd name="T67" fmla="*/ 19 h 41"/>
                  <a:gd name="T68" fmla="*/ 19 w 24"/>
                  <a:gd name="T69" fmla="*/ 11 h 41"/>
                  <a:gd name="T70" fmla="*/ 16 w 24"/>
                  <a:gd name="T71" fmla="*/ 5 h 41"/>
                  <a:gd name="T72" fmla="*/ 16 w 24"/>
                  <a:gd name="T73" fmla="*/ 5 h 41"/>
                  <a:gd name="T74" fmla="*/ 11 w 24"/>
                  <a:gd name="T75" fmla="*/ 3 h 41"/>
                  <a:gd name="T76" fmla="*/ 8 w 24"/>
                  <a:gd name="T77" fmla="*/ 5 h 41"/>
                  <a:gd name="T78" fmla="*/ 5 w 24"/>
                  <a:gd name="T79" fmla="*/ 5 h 41"/>
                  <a:gd name="T80" fmla="*/ 5 w 24"/>
                  <a:gd name="T81" fmla="*/ 11 h 41"/>
                  <a:gd name="T82" fmla="*/ 3 w 24"/>
                  <a:gd name="T83" fmla="*/ 19 h 4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
                  <a:gd name="T127" fmla="*/ 0 h 41"/>
                  <a:gd name="T128" fmla="*/ 24 w 24"/>
                  <a:gd name="T129" fmla="*/ 41 h 4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 h="41">
                    <a:moveTo>
                      <a:pt x="0" y="19"/>
                    </a:moveTo>
                    <a:lnTo>
                      <a:pt x="0" y="13"/>
                    </a:lnTo>
                    <a:lnTo>
                      <a:pt x="0" y="8"/>
                    </a:lnTo>
                    <a:lnTo>
                      <a:pt x="3" y="3"/>
                    </a:lnTo>
                    <a:lnTo>
                      <a:pt x="5" y="0"/>
                    </a:lnTo>
                    <a:lnTo>
                      <a:pt x="8" y="0"/>
                    </a:lnTo>
                    <a:lnTo>
                      <a:pt x="11" y="0"/>
                    </a:lnTo>
                    <a:lnTo>
                      <a:pt x="16" y="0"/>
                    </a:lnTo>
                    <a:lnTo>
                      <a:pt x="19" y="0"/>
                    </a:lnTo>
                    <a:lnTo>
                      <a:pt x="19" y="3"/>
                    </a:lnTo>
                    <a:lnTo>
                      <a:pt x="22" y="3"/>
                    </a:lnTo>
                    <a:lnTo>
                      <a:pt x="24" y="5"/>
                    </a:lnTo>
                    <a:lnTo>
                      <a:pt x="24" y="11"/>
                    </a:lnTo>
                    <a:lnTo>
                      <a:pt x="24" y="13"/>
                    </a:lnTo>
                    <a:lnTo>
                      <a:pt x="24" y="19"/>
                    </a:lnTo>
                    <a:lnTo>
                      <a:pt x="24" y="24"/>
                    </a:lnTo>
                    <a:lnTo>
                      <a:pt x="24" y="30"/>
                    </a:lnTo>
                    <a:lnTo>
                      <a:pt x="22" y="35"/>
                    </a:lnTo>
                    <a:lnTo>
                      <a:pt x="19" y="38"/>
                    </a:lnTo>
                    <a:lnTo>
                      <a:pt x="16" y="38"/>
                    </a:lnTo>
                    <a:lnTo>
                      <a:pt x="11" y="41"/>
                    </a:lnTo>
                    <a:lnTo>
                      <a:pt x="5" y="38"/>
                    </a:lnTo>
                    <a:lnTo>
                      <a:pt x="3" y="35"/>
                    </a:lnTo>
                    <a:lnTo>
                      <a:pt x="0" y="30"/>
                    </a:lnTo>
                    <a:lnTo>
                      <a:pt x="0" y="19"/>
                    </a:lnTo>
                    <a:close/>
                    <a:moveTo>
                      <a:pt x="3" y="19"/>
                    </a:moveTo>
                    <a:lnTo>
                      <a:pt x="5" y="27"/>
                    </a:lnTo>
                    <a:lnTo>
                      <a:pt x="5" y="32"/>
                    </a:lnTo>
                    <a:lnTo>
                      <a:pt x="8" y="35"/>
                    </a:lnTo>
                    <a:lnTo>
                      <a:pt x="11" y="35"/>
                    </a:lnTo>
                    <a:lnTo>
                      <a:pt x="16" y="35"/>
                    </a:lnTo>
                    <a:lnTo>
                      <a:pt x="16" y="32"/>
                    </a:lnTo>
                    <a:lnTo>
                      <a:pt x="19" y="27"/>
                    </a:lnTo>
                    <a:lnTo>
                      <a:pt x="19" y="19"/>
                    </a:lnTo>
                    <a:lnTo>
                      <a:pt x="19" y="11"/>
                    </a:lnTo>
                    <a:lnTo>
                      <a:pt x="16" y="5"/>
                    </a:lnTo>
                    <a:lnTo>
                      <a:pt x="11" y="3"/>
                    </a:lnTo>
                    <a:lnTo>
                      <a:pt x="8" y="5"/>
                    </a:lnTo>
                    <a:lnTo>
                      <a:pt x="5" y="5"/>
                    </a:lnTo>
                    <a:lnTo>
                      <a:pt x="5" y="11"/>
                    </a:lnTo>
                    <a:lnTo>
                      <a:pt x="3" y="19"/>
                    </a:lnTo>
                    <a:close/>
                  </a:path>
                </a:pathLst>
              </a:custGeom>
              <a:solidFill>
                <a:srgbClr val="4CFF4C"/>
              </a:solidFill>
              <a:ln w="0">
                <a:solidFill>
                  <a:srgbClr val="4CFF4C"/>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3" name="Rectangle 229"/>
              <p:cNvSpPr>
                <a:spLocks noChangeArrowheads="1"/>
              </p:cNvSpPr>
              <p:nvPr/>
            </p:nvSpPr>
            <p:spPr bwMode="auto">
              <a:xfrm>
                <a:off x="5457060" y="3858956"/>
                <a:ext cx="6827" cy="4204"/>
              </a:xfrm>
              <a:prstGeom prst="rect">
                <a:avLst/>
              </a:prstGeom>
              <a:solidFill>
                <a:srgbClr val="4CFF4C"/>
              </a:solidFill>
              <a:ln w="0">
                <a:solidFill>
                  <a:srgbClr val="4CFF4C"/>
                </a:solid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4" name="Freeform 230"/>
              <p:cNvSpPr>
                <a:spLocks/>
              </p:cNvSpPr>
              <p:nvPr/>
            </p:nvSpPr>
            <p:spPr bwMode="auto">
              <a:xfrm>
                <a:off x="5474810" y="3809910"/>
                <a:ext cx="34134" cy="53250"/>
              </a:xfrm>
              <a:custGeom>
                <a:avLst/>
                <a:gdLst>
                  <a:gd name="T0" fmla="*/ 25 w 25"/>
                  <a:gd name="T1" fmla="*/ 35 h 38"/>
                  <a:gd name="T2" fmla="*/ 25 w 25"/>
                  <a:gd name="T3" fmla="*/ 38 h 38"/>
                  <a:gd name="T4" fmla="*/ 0 w 25"/>
                  <a:gd name="T5" fmla="*/ 38 h 38"/>
                  <a:gd name="T6" fmla="*/ 0 w 25"/>
                  <a:gd name="T7" fmla="*/ 38 h 38"/>
                  <a:gd name="T8" fmla="*/ 0 w 25"/>
                  <a:gd name="T9" fmla="*/ 35 h 38"/>
                  <a:gd name="T10" fmla="*/ 0 w 25"/>
                  <a:gd name="T11" fmla="*/ 32 h 38"/>
                  <a:gd name="T12" fmla="*/ 3 w 25"/>
                  <a:gd name="T13" fmla="*/ 30 h 38"/>
                  <a:gd name="T14" fmla="*/ 6 w 25"/>
                  <a:gd name="T15" fmla="*/ 27 h 38"/>
                  <a:gd name="T16" fmla="*/ 8 w 25"/>
                  <a:gd name="T17" fmla="*/ 24 h 38"/>
                  <a:gd name="T18" fmla="*/ 14 w 25"/>
                  <a:gd name="T19" fmla="*/ 19 h 38"/>
                  <a:gd name="T20" fmla="*/ 17 w 25"/>
                  <a:gd name="T21" fmla="*/ 16 h 38"/>
                  <a:gd name="T22" fmla="*/ 19 w 25"/>
                  <a:gd name="T23" fmla="*/ 13 h 38"/>
                  <a:gd name="T24" fmla="*/ 19 w 25"/>
                  <a:gd name="T25" fmla="*/ 11 h 38"/>
                  <a:gd name="T26" fmla="*/ 19 w 25"/>
                  <a:gd name="T27" fmla="*/ 8 h 38"/>
                  <a:gd name="T28" fmla="*/ 17 w 25"/>
                  <a:gd name="T29" fmla="*/ 5 h 38"/>
                  <a:gd name="T30" fmla="*/ 17 w 25"/>
                  <a:gd name="T31" fmla="*/ 3 h 38"/>
                  <a:gd name="T32" fmla="*/ 14 w 25"/>
                  <a:gd name="T33" fmla="*/ 3 h 38"/>
                  <a:gd name="T34" fmla="*/ 8 w 25"/>
                  <a:gd name="T35" fmla="*/ 3 h 38"/>
                  <a:gd name="T36" fmla="*/ 8 w 25"/>
                  <a:gd name="T37" fmla="*/ 5 h 38"/>
                  <a:gd name="T38" fmla="*/ 6 w 25"/>
                  <a:gd name="T39" fmla="*/ 8 h 38"/>
                  <a:gd name="T40" fmla="*/ 6 w 25"/>
                  <a:gd name="T41" fmla="*/ 11 h 38"/>
                  <a:gd name="T42" fmla="*/ 0 w 25"/>
                  <a:gd name="T43" fmla="*/ 11 h 38"/>
                  <a:gd name="T44" fmla="*/ 0 w 25"/>
                  <a:gd name="T45" fmla="*/ 5 h 38"/>
                  <a:gd name="T46" fmla="*/ 3 w 25"/>
                  <a:gd name="T47" fmla="*/ 3 h 38"/>
                  <a:gd name="T48" fmla="*/ 8 w 25"/>
                  <a:gd name="T49" fmla="*/ 0 h 38"/>
                  <a:gd name="T50" fmla="*/ 14 w 25"/>
                  <a:gd name="T51" fmla="*/ 0 h 38"/>
                  <a:gd name="T52" fmla="*/ 17 w 25"/>
                  <a:gd name="T53" fmla="*/ 0 h 38"/>
                  <a:gd name="T54" fmla="*/ 22 w 25"/>
                  <a:gd name="T55" fmla="*/ 3 h 38"/>
                  <a:gd name="T56" fmla="*/ 25 w 25"/>
                  <a:gd name="T57" fmla="*/ 5 h 38"/>
                  <a:gd name="T58" fmla="*/ 25 w 25"/>
                  <a:gd name="T59" fmla="*/ 11 h 38"/>
                  <a:gd name="T60" fmla="*/ 25 w 25"/>
                  <a:gd name="T61" fmla="*/ 13 h 38"/>
                  <a:gd name="T62" fmla="*/ 25 w 25"/>
                  <a:gd name="T63" fmla="*/ 13 h 38"/>
                  <a:gd name="T64" fmla="*/ 22 w 25"/>
                  <a:gd name="T65" fmla="*/ 16 h 38"/>
                  <a:gd name="T66" fmla="*/ 22 w 25"/>
                  <a:gd name="T67" fmla="*/ 19 h 38"/>
                  <a:gd name="T68" fmla="*/ 19 w 25"/>
                  <a:gd name="T69" fmla="*/ 22 h 38"/>
                  <a:gd name="T70" fmla="*/ 14 w 25"/>
                  <a:gd name="T71" fmla="*/ 27 h 38"/>
                  <a:gd name="T72" fmla="*/ 11 w 25"/>
                  <a:gd name="T73" fmla="*/ 30 h 38"/>
                  <a:gd name="T74" fmla="*/ 8 w 25"/>
                  <a:gd name="T75" fmla="*/ 32 h 38"/>
                  <a:gd name="T76" fmla="*/ 6 w 25"/>
                  <a:gd name="T77" fmla="*/ 32 h 38"/>
                  <a:gd name="T78" fmla="*/ 6 w 25"/>
                  <a:gd name="T79" fmla="*/ 35 h 38"/>
                  <a:gd name="T80" fmla="*/ 25 w 25"/>
                  <a:gd name="T81" fmla="*/ 35 h 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5"/>
                  <a:gd name="T124" fmla="*/ 0 h 38"/>
                  <a:gd name="T125" fmla="*/ 25 w 25"/>
                  <a:gd name="T126" fmla="*/ 38 h 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5" h="38">
                    <a:moveTo>
                      <a:pt x="25" y="35"/>
                    </a:moveTo>
                    <a:lnTo>
                      <a:pt x="25" y="38"/>
                    </a:lnTo>
                    <a:lnTo>
                      <a:pt x="0" y="38"/>
                    </a:lnTo>
                    <a:lnTo>
                      <a:pt x="0" y="35"/>
                    </a:lnTo>
                    <a:lnTo>
                      <a:pt x="0" y="32"/>
                    </a:lnTo>
                    <a:lnTo>
                      <a:pt x="3" y="30"/>
                    </a:lnTo>
                    <a:lnTo>
                      <a:pt x="6" y="27"/>
                    </a:lnTo>
                    <a:lnTo>
                      <a:pt x="8" y="24"/>
                    </a:lnTo>
                    <a:lnTo>
                      <a:pt x="14" y="19"/>
                    </a:lnTo>
                    <a:lnTo>
                      <a:pt x="17" y="16"/>
                    </a:lnTo>
                    <a:lnTo>
                      <a:pt x="19" y="13"/>
                    </a:lnTo>
                    <a:lnTo>
                      <a:pt x="19" y="11"/>
                    </a:lnTo>
                    <a:lnTo>
                      <a:pt x="19" y="8"/>
                    </a:lnTo>
                    <a:lnTo>
                      <a:pt x="17" y="5"/>
                    </a:lnTo>
                    <a:lnTo>
                      <a:pt x="17" y="3"/>
                    </a:lnTo>
                    <a:lnTo>
                      <a:pt x="14" y="3"/>
                    </a:lnTo>
                    <a:lnTo>
                      <a:pt x="8" y="3"/>
                    </a:lnTo>
                    <a:lnTo>
                      <a:pt x="8" y="5"/>
                    </a:lnTo>
                    <a:lnTo>
                      <a:pt x="6" y="8"/>
                    </a:lnTo>
                    <a:lnTo>
                      <a:pt x="6" y="11"/>
                    </a:lnTo>
                    <a:lnTo>
                      <a:pt x="0" y="11"/>
                    </a:lnTo>
                    <a:lnTo>
                      <a:pt x="0" y="5"/>
                    </a:lnTo>
                    <a:lnTo>
                      <a:pt x="3" y="3"/>
                    </a:lnTo>
                    <a:lnTo>
                      <a:pt x="8" y="0"/>
                    </a:lnTo>
                    <a:lnTo>
                      <a:pt x="14" y="0"/>
                    </a:lnTo>
                    <a:lnTo>
                      <a:pt x="17" y="0"/>
                    </a:lnTo>
                    <a:lnTo>
                      <a:pt x="22" y="3"/>
                    </a:lnTo>
                    <a:lnTo>
                      <a:pt x="25" y="5"/>
                    </a:lnTo>
                    <a:lnTo>
                      <a:pt x="25" y="11"/>
                    </a:lnTo>
                    <a:lnTo>
                      <a:pt x="25" y="13"/>
                    </a:lnTo>
                    <a:lnTo>
                      <a:pt x="22" y="16"/>
                    </a:lnTo>
                    <a:lnTo>
                      <a:pt x="22" y="19"/>
                    </a:lnTo>
                    <a:lnTo>
                      <a:pt x="19" y="22"/>
                    </a:lnTo>
                    <a:lnTo>
                      <a:pt x="14" y="27"/>
                    </a:lnTo>
                    <a:lnTo>
                      <a:pt x="11" y="30"/>
                    </a:lnTo>
                    <a:lnTo>
                      <a:pt x="8" y="32"/>
                    </a:lnTo>
                    <a:lnTo>
                      <a:pt x="6" y="32"/>
                    </a:lnTo>
                    <a:lnTo>
                      <a:pt x="6" y="35"/>
                    </a:lnTo>
                    <a:lnTo>
                      <a:pt x="25" y="35"/>
                    </a:lnTo>
                    <a:close/>
                  </a:path>
                </a:pathLst>
              </a:custGeom>
              <a:solidFill>
                <a:srgbClr val="4CFF4C"/>
              </a:solidFill>
              <a:ln w="0">
                <a:solidFill>
                  <a:srgbClr val="4CFF4C"/>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5" name="Freeform 231"/>
              <p:cNvSpPr>
                <a:spLocks/>
              </p:cNvSpPr>
              <p:nvPr/>
            </p:nvSpPr>
            <p:spPr bwMode="auto">
              <a:xfrm>
                <a:off x="5880327" y="3706213"/>
                <a:ext cx="126980" cy="79875"/>
              </a:xfrm>
              <a:custGeom>
                <a:avLst/>
                <a:gdLst>
                  <a:gd name="T0" fmla="*/ 90 w 93"/>
                  <a:gd name="T1" fmla="*/ 0 h 57"/>
                  <a:gd name="T2" fmla="*/ 90 w 93"/>
                  <a:gd name="T3" fmla="*/ 0 h 57"/>
                  <a:gd name="T4" fmla="*/ 87 w 93"/>
                  <a:gd name="T5" fmla="*/ 0 h 57"/>
                  <a:gd name="T6" fmla="*/ 87 w 93"/>
                  <a:gd name="T7" fmla="*/ 0 h 57"/>
                  <a:gd name="T8" fmla="*/ 85 w 93"/>
                  <a:gd name="T9" fmla="*/ 0 h 57"/>
                  <a:gd name="T10" fmla="*/ 85 w 93"/>
                  <a:gd name="T11" fmla="*/ 0 h 57"/>
                  <a:gd name="T12" fmla="*/ 82 w 93"/>
                  <a:gd name="T13" fmla="*/ 0 h 57"/>
                  <a:gd name="T14" fmla="*/ 79 w 93"/>
                  <a:gd name="T15" fmla="*/ 0 h 57"/>
                  <a:gd name="T16" fmla="*/ 79 w 93"/>
                  <a:gd name="T17" fmla="*/ 0 h 57"/>
                  <a:gd name="T18" fmla="*/ 76 w 93"/>
                  <a:gd name="T19" fmla="*/ 0 h 57"/>
                  <a:gd name="T20" fmla="*/ 76 w 93"/>
                  <a:gd name="T21" fmla="*/ 0 h 57"/>
                  <a:gd name="T22" fmla="*/ 74 w 93"/>
                  <a:gd name="T23" fmla="*/ 0 h 57"/>
                  <a:gd name="T24" fmla="*/ 74 w 93"/>
                  <a:gd name="T25" fmla="*/ 0 h 57"/>
                  <a:gd name="T26" fmla="*/ 71 w 93"/>
                  <a:gd name="T27" fmla="*/ 0 h 57"/>
                  <a:gd name="T28" fmla="*/ 71 w 93"/>
                  <a:gd name="T29" fmla="*/ 3 h 57"/>
                  <a:gd name="T30" fmla="*/ 68 w 93"/>
                  <a:gd name="T31" fmla="*/ 3 h 57"/>
                  <a:gd name="T32" fmla="*/ 65 w 93"/>
                  <a:gd name="T33" fmla="*/ 3 h 57"/>
                  <a:gd name="T34" fmla="*/ 65 w 93"/>
                  <a:gd name="T35" fmla="*/ 3 h 57"/>
                  <a:gd name="T36" fmla="*/ 63 w 93"/>
                  <a:gd name="T37" fmla="*/ 3 h 57"/>
                  <a:gd name="T38" fmla="*/ 63 w 93"/>
                  <a:gd name="T39" fmla="*/ 3 h 57"/>
                  <a:gd name="T40" fmla="*/ 60 w 93"/>
                  <a:gd name="T41" fmla="*/ 3 h 57"/>
                  <a:gd name="T42" fmla="*/ 60 w 93"/>
                  <a:gd name="T43" fmla="*/ 6 h 57"/>
                  <a:gd name="T44" fmla="*/ 57 w 93"/>
                  <a:gd name="T45" fmla="*/ 6 h 57"/>
                  <a:gd name="T46" fmla="*/ 57 w 93"/>
                  <a:gd name="T47" fmla="*/ 6 h 57"/>
                  <a:gd name="T48" fmla="*/ 55 w 93"/>
                  <a:gd name="T49" fmla="*/ 6 h 57"/>
                  <a:gd name="T50" fmla="*/ 52 w 93"/>
                  <a:gd name="T51" fmla="*/ 8 h 57"/>
                  <a:gd name="T52" fmla="*/ 52 w 93"/>
                  <a:gd name="T53" fmla="*/ 8 h 57"/>
                  <a:gd name="T54" fmla="*/ 49 w 93"/>
                  <a:gd name="T55" fmla="*/ 8 h 57"/>
                  <a:gd name="T56" fmla="*/ 49 w 93"/>
                  <a:gd name="T57" fmla="*/ 8 h 57"/>
                  <a:gd name="T58" fmla="*/ 46 w 93"/>
                  <a:gd name="T59" fmla="*/ 11 h 57"/>
                  <a:gd name="T60" fmla="*/ 46 w 93"/>
                  <a:gd name="T61" fmla="*/ 11 h 57"/>
                  <a:gd name="T62" fmla="*/ 44 w 93"/>
                  <a:gd name="T63" fmla="*/ 11 h 57"/>
                  <a:gd name="T64" fmla="*/ 41 w 93"/>
                  <a:gd name="T65" fmla="*/ 11 h 57"/>
                  <a:gd name="T66" fmla="*/ 41 w 93"/>
                  <a:gd name="T67" fmla="*/ 14 h 57"/>
                  <a:gd name="T68" fmla="*/ 38 w 93"/>
                  <a:gd name="T69" fmla="*/ 14 h 57"/>
                  <a:gd name="T70" fmla="*/ 38 w 93"/>
                  <a:gd name="T71" fmla="*/ 17 h 57"/>
                  <a:gd name="T72" fmla="*/ 35 w 93"/>
                  <a:gd name="T73" fmla="*/ 17 h 57"/>
                  <a:gd name="T74" fmla="*/ 35 w 93"/>
                  <a:gd name="T75" fmla="*/ 17 h 57"/>
                  <a:gd name="T76" fmla="*/ 33 w 93"/>
                  <a:gd name="T77" fmla="*/ 19 h 57"/>
                  <a:gd name="T78" fmla="*/ 30 w 93"/>
                  <a:gd name="T79" fmla="*/ 19 h 57"/>
                  <a:gd name="T80" fmla="*/ 30 w 93"/>
                  <a:gd name="T81" fmla="*/ 22 h 57"/>
                  <a:gd name="T82" fmla="*/ 27 w 93"/>
                  <a:gd name="T83" fmla="*/ 22 h 57"/>
                  <a:gd name="T84" fmla="*/ 27 w 93"/>
                  <a:gd name="T85" fmla="*/ 22 h 57"/>
                  <a:gd name="T86" fmla="*/ 25 w 93"/>
                  <a:gd name="T87" fmla="*/ 25 h 57"/>
                  <a:gd name="T88" fmla="*/ 25 w 93"/>
                  <a:gd name="T89" fmla="*/ 25 h 57"/>
                  <a:gd name="T90" fmla="*/ 22 w 93"/>
                  <a:gd name="T91" fmla="*/ 27 h 57"/>
                  <a:gd name="T92" fmla="*/ 22 w 93"/>
                  <a:gd name="T93" fmla="*/ 30 h 57"/>
                  <a:gd name="T94" fmla="*/ 19 w 93"/>
                  <a:gd name="T95" fmla="*/ 30 h 57"/>
                  <a:gd name="T96" fmla="*/ 16 w 93"/>
                  <a:gd name="T97" fmla="*/ 33 h 57"/>
                  <a:gd name="T98" fmla="*/ 16 w 93"/>
                  <a:gd name="T99" fmla="*/ 33 h 57"/>
                  <a:gd name="T100" fmla="*/ 14 w 93"/>
                  <a:gd name="T101" fmla="*/ 36 h 57"/>
                  <a:gd name="T102" fmla="*/ 14 w 93"/>
                  <a:gd name="T103" fmla="*/ 38 h 57"/>
                  <a:gd name="T104" fmla="*/ 11 w 93"/>
                  <a:gd name="T105" fmla="*/ 41 h 57"/>
                  <a:gd name="T106" fmla="*/ 11 w 93"/>
                  <a:gd name="T107" fmla="*/ 41 h 57"/>
                  <a:gd name="T108" fmla="*/ 8 w 93"/>
                  <a:gd name="T109" fmla="*/ 44 h 57"/>
                  <a:gd name="T110" fmla="*/ 8 w 93"/>
                  <a:gd name="T111" fmla="*/ 47 h 57"/>
                  <a:gd name="T112" fmla="*/ 6 w 93"/>
                  <a:gd name="T113" fmla="*/ 49 h 57"/>
                  <a:gd name="T114" fmla="*/ 3 w 93"/>
                  <a:gd name="T115" fmla="*/ 52 h 57"/>
                  <a:gd name="T116" fmla="*/ 3 w 93"/>
                  <a:gd name="T117" fmla="*/ 55 h 57"/>
                  <a:gd name="T118" fmla="*/ 0 w 93"/>
                  <a:gd name="T119" fmla="*/ 57 h 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3"/>
                  <a:gd name="T181" fmla="*/ 0 h 57"/>
                  <a:gd name="T182" fmla="*/ 93 w 93"/>
                  <a:gd name="T183" fmla="*/ 57 h 5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3" h="57">
                    <a:moveTo>
                      <a:pt x="93" y="0"/>
                    </a:moveTo>
                    <a:lnTo>
                      <a:pt x="93" y="0"/>
                    </a:lnTo>
                    <a:lnTo>
                      <a:pt x="90" y="0"/>
                    </a:lnTo>
                    <a:lnTo>
                      <a:pt x="87" y="0"/>
                    </a:lnTo>
                    <a:lnTo>
                      <a:pt x="85" y="0"/>
                    </a:lnTo>
                    <a:lnTo>
                      <a:pt x="82" y="0"/>
                    </a:lnTo>
                    <a:lnTo>
                      <a:pt x="79" y="0"/>
                    </a:lnTo>
                    <a:lnTo>
                      <a:pt x="76" y="0"/>
                    </a:lnTo>
                    <a:lnTo>
                      <a:pt x="74" y="0"/>
                    </a:lnTo>
                    <a:lnTo>
                      <a:pt x="71" y="0"/>
                    </a:lnTo>
                    <a:lnTo>
                      <a:pt x="71" y="3"/>
                    </a:lnTo>
                    <a:lnTo>
                      <a:pt x="68" y="3"/>
                    </a:lnTo>
                    <a:lnTo>
                      <a:pt x="65" y="3"/>
                    </a:lnTo>
                    <a:lnTo>
                      <a:pt x="63" y="3"/>
                    </a:lnTo>
                    <a:lnTo>
                      <a:pt x="60" y="3"/>
                    </a:lnTo>
                    <a:lnTo>
                      <a:pt x="60" y="6"/>
                    </a:lnTo>
                    <a:lnTo>
                      <a:pt x="57" y="6"/>
                    </a:lnTo>
                    <a:lnTo>
                      <a:pt x="55" y="6"/>
                    </a:lnTo>
                    <a:lnTo>
                      <a:pt x="52" y="8"/>
                    </a:lnTo>
                    <a:lnTo>
                      <a:pt x="49" y="8"/>
                    </a:lnTo>
                    <a:lnTo>
                      <a:pt x="46" y="8"/>
                    </a:lnTo>
                    <a:lnTo>
                      <a:pt x="46" y="11"/>
                    </a:lnTo>
                    <a:lnTo>
                      <a:pt x="44" y="11"/>
                    </a:lnTo>
                    <a:lnTo>
                      <a:pt x="41" y="11"/>
                    </a:lnTo>
                    <a:lnTo>
                      <a:pt x="41" y="14"/>
                    </a:lnTo>
                    <a:lnTo>
                      <a:pt x="38" y="14"/>
                    </a:lnTo>
                    <a:lnTo>
                      <a:pt x="38" y="17"/>
                    </a:lnTo>
                    <a:lnTo>
                      <a:pt x="35" y="17"/>
                    </a:lnTo>
                    <a:lnTo>
                      <a:pt x="33" y="17"/>
                    </a:lnTo>
                    <a:lnTo>
                      <a:pt x="33" y="19"/>
                    </a:lnTo>
                    <a:lnTo>
                      <a:pt x="30" y="19"/>
                    </a:lnTo>
                    <a:lnTo>
                      <a:pt x="30" y="22"/>
                    </a:lnTo>
                    <a:lnTo>
                      <a:pt x="27" y="22"/>
                    </a:lnTo>
                    <a:lnTo>
                      <a:pt x="27" y="25"/>
                    </a:lnTo>
                    <a:lnTo>
                      <a:pt x="25" y="25"/>
                    </a:lnTo>
                    <a:lnTo>
                      <a:pt x="25" y="27"/>
                    </a:lnTo>
                    <a:lnTo>
                      <a:pt x="22" y="27"/>
                    </a:lnTo>
                    <a:lnTo>
                      <a:pt x="22" y="30"/>
                    </a:lnTo>
                    <a:lnTo>
                      <a:pt x="19" y="30"/>
                    </a:lnTo>
                    <a:lnTo>
                      <a:pt x="19" y="33"/>
                    </a:lnTo>
                    <a:lnTo>
                      <a:pt x="16" y="33"/>
                    </a:lnTo>
                    <a:lnTo>
                      <a:pt x="16" y="36"/>
                    </a:lnTo>
                    <a:lnTo>
                      <a:pt x="14" y="36"/>
                    </a:lnTo>
                    <a:lnTo>
                      <a:pt x="14" y="38"/>
                    </a:lnTo>
                    <a:lnTo>
                      <a:pt x="11" y="38"/>
                    </a:lnTo>
                    <a:lnTo>
                      <a:pt x="11" y="41"/>
                    </a:lnTo>
                    <a:lnTo>
                      <a:pt x="8" y="44"/>
                    </a:lnTo>
                    <a:lnTo>
                      <a:pt x="8" y="47"/>
                    </a:lnTo>
                    <a:lnTo>
                      <a:pt x="6" y="47"/>
                    </a:lnTo>
                    <a:lnTo>
                      <a:pt x="6" y="49"/>
                    </a:lnTo>
                    <a:lnTo>
                      <a:pt x="6" y="52"/>
                    </a:lnTo>
                    <a:lnTo>
                      <a:pt x="3" y="52"/>
                    </a:lnTo>
                    <a:lnTo>
                      <a:pt x="3" y="55"/>
                    </a:lnTo>
                    <a:lnTo>
                      <a:pt x="0" y="57"/>
                    </a:lnTo>
                  </a:path>
                </a:pathLst>
              </a:custGeom>
              <a:noFill/>
              <a:ln w="4763">
                <a:solidFill>
                  <a:srgbClr val="4CFF4C"/>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6" name="Freeform 232"/>
              <p:cNvSpPr>
                <a:spLocks/>
              </p:cNvSpPr>
              <p:nvPr/>
            </p:nvSpPr>
            <p:spPr bwMode="auto">
              <a:xfrm>
                <a:off x="5880327" y="3900995"/>
                <a:ext cx="126980" cy="79875"/>
              </a:xfrm>
              <a:custGeom>
                <a:avLst/>
                <a:gdLst>
                  <a:gd name="T0" fmla="*/ 90 w 93"/>
                  <a:gd name="T1" fmla="*/ 57 h 57"/>
                  <a:gd name="T2" fmla="*/ 90 w 93"/>
                  <a:gd name="T3" fmla="*/ 57 h 57"/>
                  <a:gd name="T4" fmla="*/ 87 w 93"/>
                  <a:gd name="T5" fmla="*/ 57 h 57"/>
                  <a:gd name="T6" fmla="*/ 87 w 93"/>
                  <a:gd name="T7" fmla="*/ 57 h 57"/>
                  <a:gd name="T8" fmla="*/ 85 w 93"/>
                  <a:gd name="T9" fmla="*/ 57 h 57"/>
                  <a:gd name="T10" fmla="*/ 85 w 93"/>
                  <a:gd name="T11" fmla="*/ 57 h 57"/>
                  <a:gd name="T12" fmla="*/ 82 w 93"/>
                  <a:gd name="T13" fmla="*/ 57 h 57"/>
                  <a:gd name="T14" fmla="*/ 79 w 93"/>
                  <a:gd name="T15" fmla="*/ 57 h 57"/>
                  <a:gd name="T16" fmla="*/ 79 w 93"/>
                  <a:gd name="T17" fmla="*/ 57 h 57"/>
                  <a:gd name="T18" fmla="*/ 76 w 93"/>
                  <a:gd name="T19" fmla="*/ 57 h 57"/>
                  <a:gd name="T20" fmla="*/ 76 w 93"/>
                  <a:gd name="T21" fmla="*/ 57 h 57"/>
                  <a:gd name="T22" fmla="*/ 74 w 93"/>
                  <a:gd name="T23" fmla="*/ 57 h 57"/>
                  <a:gd name="T24" fmla="*/ 74 w 93"/>
                  <a:gd name="T25" fmla="*/ 57 h 57"/>
                  <a:gd name="T26" fmla="*/ 71 w 93"/>
                  <a:gd name="T27" fmla="*/ 57 h 57"/>
                  <a:gd name="T28" fmla="*/ 71 w 93"/>
                  <a:gd name="T29" fmla="*/ 57 h 57"/>
                  <a:gd name="T30" fmla="*/ 68 w 93"/>
                  <a:gd name="T31" fmla="*/ 55 h 57"/>
                  <a:gd name="T32" fmla="*/ 65 w 93"/>
                  <a:gd name="T33" fmla="*/ 55 h 57"/>
                  <a:gd name="T34" fmla="*/ 65 w 93"/>
                  <a:gd name="T35" fmla="*/ 55 h 57"/>
                  <a:gd name="T36" fmla="*/ 63 w 93"/>
                  <a:gd name="T37" fmla="*/ 55 h 57"/>
                  <a:gd name="T38" fmla="*/ 63 w 93"/>
                  <a:gd name="T39" fmla="*/ 55 h 57"/>
                  <a:gd name="T40" fmla="*/ 60 w 93"/>
                  <a:gd name="T41" fmla="*/ 55 h 57"/>
                  <a:gd name="T42" fmla="*/ 60 w 93"/>
                  <a:gd name="T43" fmla="*/ 52 h 57"/>
                  <a:gd name="T44" fmla="*/ 57 w 93"/>
                  <a:gd name="T45" fmla="*/ 52 h 57"/>
                  <a:gd name="T46" fmla="*/ 57 w 93"/>
                  <a:gd name="T47" fmla="*/ 52 h 57"/>
                  <a:gd name="T48" fmla="*/ 55 w 93"/>
                  <a:gd name="T49" fmla="*/ 52 h 57"/>
                  <a:gd name="T50" fmla="*/ 52 w 93"/>
                  <a:gd name="T51" fmla="*/ 49 h 57"/>
                  <a:gd name="T52" fmla="*/ 52 w 93"/>
                  <a:gd name="T53" fmla="*/ 49 h 57"/>
                  <a:gd name="T54" fmla="*/ 49 w 93"/>
                  <a:gd name="T55" fmla="*/ 49 h 57"/>
                  <a:gd name="T56" fmla="*/ 49 w 93"/>
                  <a:gd name="T57" fmla="*/ 49 h 57"/>
                  <a:gd name="T58" fmla="*/ 46 w 93"/>
                  <a:gd name="T59" fmla="*/ 46 h 57"/>
                  <a:gd name="T60" fmla="*/ 46 w 93"/>
                  <a:gd name="T61" fmla="*/ 46 h 57"/>
                  <a:gd name="T62" fmla="*/ 44 w 93"/>
                  <a:gd name="T63" fmla="*/ 46 h 57"/>
                  <a:gd name="T64" fmla="*/ 41 w 93"/>
                  <a:gd name="T65" fmla="*/ 46 h 57"/>
                  <a:gd name="T66" fmla="*/ 41 w 93"/>
                  <a:gd name="T67" fmla="*/ 44 h 57"/>
                  <a:gd name="T68" fmla="*/ 38 w 93"/>
                  <a:gd name="T69" fmla="*/ 44 h 57"/>
                  <a:gd name="T70" fmla="*/ 38 w 93"/>
                  <a:gd name="T71" fmla="*/ 44 h 57"/>
                  <a:gd name="T72" fmla="*/ 35 w 93"/>
                  <a:gd name="T73" fmla="*/ 41 h 57"/>
                  <a:gd name="T74" fmla="*/ 35 w 93"/>
                  <a:gd name="T75" fmla="*/ 41 h 57"/>
                  <a:gd name="T76" fmla="*/ 33 w 93"/>
                  <a:gd name="T77" fmla="*/ 38 h 57"/>
                  <a:gd name="T78" fmla="*/ 30 w 93"/>
                  <a:gd name="T79" fmla="*/ 38 h 57"/>
                  <a:gd name="T80" fmla="*/ 30 w 93"/>
                  <a:gd name="T81" fmla="*/ 36 h 57"/>
                  <a:gd name="T82" fmla="*/ 27 w 93"/>
                  <a:gd name="T83" fmla="*/ 36 h 57"/>
                  <a:gd name="T84" fmla="*/ 27 w 93"/>
                  <a:gd name="T85" fmla="*/ 36 h 57"/>
                  <a:gd name="T86" fmla="*/ 25 w 93"/>
                  <a:gd name="T87" fmla="*/ 33 h 57"/>
                  <a:gd name="T88" fmla="*/ 25 w 93"/>
                  <a:gd name="T89" fmla="*/ 33 h 57"/>
                  <a:gd name="T90" fmla="*/ 22 w 93"/>
                  <a:gd name="T91" fmla="*/ 30 h 57"/>
                  <a:gd name="T92" fmla="*/ 22 w 93"/>
                  <a:gd name="T93" fmla="*/ 27 h 57"/>
                  <a:gd name="T94" fmla="*/ 19 w 93"/>
                  <a:gd name="T95" fmla="*/ 27 h 57"/>
                  <a:gd name="T96" fmla="*/ 16 w 93"/>
                  <a:gd name="T97" fmla="*/ 25 h 57"/>
                  <a:gd name="T98" fmla="*/ 16 w 93"/>
                  <a:gd name="T99" fmla="*/ 25 h 57"/>
                  <a:gd name="T100" fmla="*/ 14 w 93"/>
                  <a:gd name="T101" fmla="*/ 22 h 57"/>
                  <a:gd name="T102" fmla="*/ 14 w 93"/>
                  <a:gd name="T103" fmla="*/ 19 h 57"/>
                  <a:gd name="T104" fmla="*/ 11 w 93"/>
                  <a:gd name="T105" fmla="*/ 17 h 57"/>
                  <a:gd name="T106" fmla="*/ 11 w 93"/>
                  <a:gd name="T107" fmla="*/ 17 h 57"/>
                  <a:gd name="T108" fmla="*/ 8 w 93"/>
                  <a:gd name="T109" fmla="*/ 14 h 57"/>
                  <a:gd name="T110" fmla="*/ 8 w 93"/>
                  <a:gd name="T111" fmla="*/ 11 h 57"/>
                  <a:gd name="T112" fmla="*/ 6 w 93"/>
                  <a:gd name="T113" fmla="*/ 8 h 57"/>
                  <a:gd name="T114" fmla="*/ 3 w 93"/>
                  <a:gd name="T115" fmla="*/ 6 h 57"/>
                  <a:gd name="T116" fmla="*/ 3 w 93"/>
                  <a:gd name="T117" fmla="*/ 3 h 57"/>
                  <a:gd name="T118" fmla="*/ 0 w 93"/>
                  <a:gd name="T119" fmla="*/ 0 h 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3"/>
                  <a:gd name="T181" fmla="*/ 0 h 57"/>
                  <a:gd name="T182" fmla="*/ 93 w 93"/>
                  <a:gd name="T183" fmla="*/ 57 h 5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3" h="57">
                    <a:moveTo>
                      <a:pt x="93" y="57"/>
                    </a:moveTo>
                    <a:lnTo>
                      <a:pt x="93" y="57"/>
                    </a:lnTo>
                    <a:lnTo>
                      <a:pt x="90" y="57"/>
                    </a:lnTo>
                    <a:lnTo>
                      <a:pt x="87" y="57"/>
                    </a:lnTo>
                    <a:lnTo>
                      <a:pt x="85" y="57"/>
                    </a:lnTo>
                    <a:lnTo>
                      <a:pt x="82" y="57"/>
                    </a:lnTo>
                    <a:lnTo>
                      <a:pt x="79" y="57"/>
                    </a:lnTo>
                    <a:lnTo>
                      <a:pt x="76" y="57"/>
                    </a:lnTo>
                    <a:lnTo>
                      <a:pt x="74" y="57"/>
                    </a:lnTo>
                    <a:lnTo>
                      <a:pt x="71" y="57"/>
                    </a:lnTo>
                    <a:lnTo>
                      <a:pt x="68" y="57"/>
                    </a:lnTo>
                    <a:lnTo>
                      <a:pt x="68" y="55"/>
                    </a:lnTo>
                    <a:lnTo>
                      <a:pt x="65" y="55"/>
                    </a:lnTo>
                    <a:lnTo>
                      <a:pt x="63" y="55"/>
                    </a:lnTo>
                    <a:lnTo>
                      <a:pt x="60" y="55"/>
                    </a:lnTo>
                    <a:lnTo>
                      <a:pt x="60" y="52"/>
                    </a:lnTo>
                    <a:lnTo>
                      <a:pt x="57" y="52"/>
                    </a:lnTo>
                    <a:lnTo>
                      <a:pt x="55" y="52"/>
                    </a:lnTo>
                    <a:lnTo>
                      <a:pt x="52" y="49"/>
                    </a:lnTo>
                    <a:lnTo>
                      <a:pt x="49" y="49"/>
                    </a:lnTo>
                    <a:lnTo>
                      <a:pt x="46" y="49"/>
                    </a:lnTo>
                    <a:lnTo>
                      <a:pt x="46" y="46"/>
                    </a:lnTo>
                    <a:lnTo>
                      <a:pt x="44" y="46"/>
                    </a:lnTo>
                    <a:lnTo>
                      <a:pt x="41" y="46"/>
                    </a:lnTo>
                    <a:lnTo>
                      <a:pt x="41" y="44"/>
                    </a:lnTo>
                    <a:lnTo>
                      <a:pt x="38" y="44"/>
                    </a:lnTo>
                    <a:lnTo>
                      <a:pt x="38" y="41"/>
                    </a:lnTo>
                    <a:lnTo>
                      <a:pt x="35" y="41"/>
                    </a:lnTo>
                    <a:lnTo>
                      <a:pt x="33" y="41"/>
                    </a:lnTo>
                    <a:lnTo>
                      <a:pt x="33" y="38"/>
                    </a:lnTo>
                    <a:lnTo>
                      <a:pt x="30" y="38"/>
                    </a:lnTo>
                    <a:lnTo>
                      <a:pt x="30" y="36"/>
                    </a:lnTo>
                    <a:lnTo>
                      <a:pt x="27" y="36"/>
                    </a:lnTo>
                    <a:lnTo>
                      <a:pt x="27" y="33"/>
                    </a:lnTo>
                    <a:lnTo>
                      <a:pt x="25" y="33"/>
                    </a:lnTo>
                    <a:lnTo>
                      <a:pt x="25" y="30"/>
                    </a:lnTo>
                    <a:lnTo>
                      <a:pt x="22" y="30"/>
                    </a:lnTo>
                    <a:lnTo>
                      <a:pt x="22" y="27"/>
                    </a:lnTo>
                    <a:lnTo>
                      <a:pt x="19" y="27"/>
                    </a:lnTo>
                    <a:lnTo>
                      <a:pt x="19" y="25"/>
                    </a:lnTo>
                    <a:lnTo>
                      <a:pt x="16" y="25"/>
                    </a:lnTo>
                    <a:lnTo>
                      <a:pt x="16" y="22"/>
                    </a:lnTo>
                    <a:lnTo>
                      <a:pt x="14" y="22"/>
                    </a:lnTo>
                    <a:lnTo>
                      <a:pt x="14" y="19"/>
                    </a:lnTo>
                    <a:lnTo>
                      <a:pt x="11" y="19"/>
                    </a:lnTo>
                    <a:lnTo>
                      <a:pt x="11" y="17"/>
                    </a:lnTo>
                    <a:lnTo>
                      <a:pt x="8" y="14"/>
                    </a:lnTo>
                    <a:lnTo>
                      <a:pt x="8" y="11"/>
                    </a:lnTo>
                    <a:lnTo>
                      <a:pt x="6" y="11"/>
                    </a:lnTo>
                    <a:lnTo>
                      <a:pt x="6" y="8"/>
                    </a:lnTo>
                    <a:lnTo>
                      <a:pt x="6" y="6"/>
                    </a:lnTo>
                    <a:lnTo>
                      <a:pt x="3" y="6"/>
                    </a:lnTo>
                    <a:lnTo>
                      <a:pt x="3" y="3"/>
                    </a:lnTo>
                    <a:lnTo>
                      <a:pt x="0" y="0"/>
                    </a:lnTo>
                  </a:path>
                </a:pathLst>
              </a:custGeom>
              <a:noFill/>
              <a:ln w="4763">
                <a:solidFill>
                  <a:srgbClr val="4CFF4C"/>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7" name="Freeform 233"/>
              <p:cNvSpPr>
                <a:spLocks/>
              </p:cNvSpPr>
              <p:nvPr/>
            </p:nvSpPr>
            <p:spPr bwMode="auto">
              <a:xfrm>
                <a:off x="5739693" y="3564681"/>
                <a:ext cx="267614" cy="221407"/>
              </a:xfrm>
              <a:custGeom>
                <a:avLst/>
                <a:gdLst>
                  <a:gd name="T0" fmla="*/ 193 w 196"/>
                  <a:gd name="T1" fmla="*/ 0 h 158"/>
                  <a:gd name="T2" fmla="*/ 190 w 196"/>
                  <a:gd name="T3" fmla="*/ 0 h 158"/>
                  <a:gd name="T4" fmla="*/ 188 w 196"/>
                  <a:gd name="T5" fmla="*/ 0 h 158"/>
                  <a:gd name="T6" fmla="*/ 182 w 196"/>
                  <a:gd name="T7" fmla="*/ 0 h 158"/>
                  <a:gd name="T8" fmla="*/ 179 w 196"/>
                  <a:gd name="T9" fmla="*/ 0 h 158"/>
                  <a:gd name="T10" fmla="*/ 177 w 196"/>
                  <a:gd name="T11" fmla="*/ 0 h 158"/>
                  <a:gd name="T12" fmla="*/ 174 w 196"/>
                  <a:gd name="T13" fmla="*/ 3 h 158"/>
                  <a:gd name="T14" fmla="*/ 171 w 196"/>
                  <a:gd name="T15" fmla="*/ 3 h 158"/>
                  <a:gd name="T16" fmla="*/ 168 w 196"/>
                  <a:gd name="T17" fmla="*/ 3 h 158"/>
                  <a:gd name="T18" fmla="*/ 163 w 196"/>
                  <a:gd name="T19" fmla="*/ 3 h 158"/>
                  <a:gd name="T20" fmla="*/ 160 w 196"/>
                  <a:gd name="T21" fmla="*/ 3 h 158"/>
                  <a:gd name="T22" fmla="*/ 158 w 196"/>
                  <a:gd name="T23" fmla="*/ 3 h 158"/>
                  <a:gd name="T24" fmla="*/ 155 w 196"/>
                  <a:gd name="T25" fmla="*/ 6 h 158"/>
                  <a:gd name="T26" fmla="*/ 152 w 196"/>
                  <a:gd name="T27" fmla="*/ 6 h 158"/>
                  <a:gd name="T28" fmla="*/ 149 w 196"/>
                  <a:gd name="T29" fmla="*/ 6 h 158"/>
                  <a:gd name="T30" fmla="*/ 147 w 196"/>
                  <a:gd name="T31" fmla="*/ 6 h 158"/>
                  <a:gd name="T32" fmla="*/ 141 w 196"/>
                  <a:gd name="T33" fmla="*/ 9 h 158"/>
                  <a:gd name="T34" fmla="*/ 138 w 196"/>
                  <a:gd name="T35" fmla="*/ 9 h 158"/>
                  <a:gd name="T36" fmla="*/ 136 w 196"/>
                  <a:gd name="T37" fmla="*/ 9 h 158"/>
                  <a:gd name="T38" fmla="*/ 133 w 196"/>
                  <a:gd name="T39" fmla="*/ 11 h 158"/>
                  <a:gd name="T40" fmla="*/ 130 w 196"/>
                  <a:gd name="T41" fmla="*/ 11 h 158"/>
                  <a:gd name="T42" fmla="*/ 128 w 196"/>
                  <a:gd name="T43" fmla="*/ 14 h 158"/>
                  <a:gd name="T44" fmla="*/ 122 w 196"/>
                  <a:gd name="T45" fmla="*/ 14 h 158"/>
                  <a:gd name="T46" fmla="*/ 119 w 196"/>
                  <a:gd name="T47" fmla="*/ 17 h 158"/>
                  <a:gd name="T48" fmla="*/ 117 w 196"/>
                  <a:gd name="T49" fmla="*/ 17 h 158"/>
                  <a:gd name="T50" fmla="*/ 114 w 196"/>
                  <a:gd name="T51" fmla="*/ 17 h 158"/>
                  <a:gd name="T52" fmla="*/ 111 w 196"/>
                  <a:gd name="T53" fmla="*/ 20 h 158"/>
                  <a:gd name="T54" fmla="*/ 106 w 196"/>
                  <a:gd name="T55" fmla="*/ 22 h 158"/>
                  <a:gd name="T56" fmla="*/ 103 w 196"/>
                  <a:gd name="T57" fmla="*/ 22 h 158"/>
                  <a:gd name="T58" fmla="*/ 100 w 196"/>
                  <a:gd name="T59" fmla="*/ 25 h 158"/>
                  <a:gd name="T60" fmla="*/ 98 w 196"/>
                  <a:gd name="T61" fmla="*/ 25 h 158"/>
                  <a:gd name="T62" fmla="*/ 95 w 196"/>
                  <a:gd name="T63" fmla="*/ 28 h 158"/>
                  <a:gd name="T64" fmla="*/ 92 w 196"/>
                  <a:gd name="T65" fmla="*/ 30 h 158"/>
                  <a:gd name="T66" fmla="*/ 89 w 196"/>
                  <a:gd name="T67" fmla="*/ 30 h 158"/>
                  <a:gd name="T68" fmla="*/ 84 w 196"/>
                  <a:gd name="T69" fmla="*/ 33 h 158"/>
                  <a:gd name="T70" fmla="*/ 81 w 196"/>
                  <a:gd name="T71" fmla="*/ 36 h 158"/>
                  <a:gd name="T72" fmla="*/ 79 w 196"/>
                  <a:gd name="T73" fmla="*/ 39 h 158"/>
                  <a:gd name="T74" fmla="*/ 76 w 196"/>
                  <a:gd name="T75" fmla="*/ 41 h 158"/>
                  <a:gd name="T76" fmla="*/ 73 w 196"/>
                  <a:gd name="T77" fmla="*/ 44 h 158"/>
                  <a:gd name="T78" fmla="*/ 70 w 196"/>
                  <a:gd name="T79" fmla="*/ 44 h 158"/>
                  <a:gd name="T80" fmla="*/ 65 w 196"/>
                  <a:gd name="T81" fmla="*/ 47 h 158"/>
                  <a:gd name="T82" fmla="*/ 62 w 196"/>
                  <a:gd name="T83" fmla="*/ 49 h 158"/>
                  <a:gd name="T84" fmla="*/ 60 w 196"/>
                  <a:gd name="T85" fmla="*/ 52 h 158"/>
                  <a:gd name="T86" fmla="*/ 57 w 196"/>
                  <a:gd name="T87" fmla="*/ 58 h 158"/>
                  <a:gd name="T88" fmla="*/ 54 w 196"/>
                  <a:gd name="T89" fmla="*/ 60 h 158"/>
                  <a:gd name="T90" fmla="*/ 51 w 196"/>
                  <a:gd name="T91" fmla="*/ 63 h 158"/>
                  <a:gd name="T92" fmla="*/ 46 w 196"/>
                  <a:gd name="T93" fmla="*/ 66 h 158"/>
                  <a:gd name="T94" fmla="*/ 43 w 196"/>
                  <a:gd name="T95" fmla="*/ 69 h 158"/>
                  <a:gd name="T96" fmla="*/ 40 w 196"/>
                  <a:gd name="T97" fmla="*/ 74 h 158"/>
                  <a:gd name="T98" fmla="*/ 38 w 196"/>
                  <a:gd name="T99" fmla="*/ 77 h 158"/>
                  <a:gd name="T100" fmla="*/ 35 w 196"/>
                  <a:gd name="T101" fmla="*/ 82 h 158"/>
                  <a:gd name="T102" fmla="*/ 32 w 196"/>
                  <a:gd name="T103" fmla="*/ 85 h 158"/>
                  <a:gd name="T104" fmla="*/ 27 w 196"/>
                  <a:gd name="T105" fmla="*/ 90 h 158"/>
                  <a:gd name="T106" fmla="*/ 24 w 196"/>
                  <a:gd name="T107" fmla="*/ 96 h 158"/>
                  <a:gd name="T108" fmla="*/ 21 w 196"/>
                  <a:gd name="T109" fmla="*/ 101 h 158"/>
                  <a:gd name="T110" fmla="*/ 19 w 196"/>
                  <a:gd name="T111" fmla="*/ 107 h 158"/>
                  <a:gd name="T112" fmla="*/ 16 w 196"/>
                  <a:gd name="T113" fmla="*/ 112 h 158"/>
                  <a:gd name="T114" fmla="*/ 13 w 196"/>
                  <a:gd name="T115" fmla="*/ 120 h 158"/>
                  <a:gd name="T116" fmla="*/ 8 w 196"/>
                  <a:gd name="T117" fmla="*/ 128 h 158"/>
                  <a:gd name="T118" fmla="*/ 5 w 196"/>
                  <a:gd name="T119" fmla="*/ 137 h 158"/>
                  <a:gd name="T120" fmla="*/ 2 w 196"/>
                  <a:gd name="T121" fmla="*/ 148 h 158"/>
                  <a:gd name="T122" fmla="*/ 0 w 196"/>
                  <a:gd name="T123" fmla="*/ 158 h 1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6"/>
                  <a:gd name="T187" fmla="*/ 0 h 158"/>
                  <a:gd name="T188" fmla="*/ 196 w 196"/>
                  <a:gd name="T189" fmla="*/ 158 h 1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6" h="158">
                    <a:moveTo>
                      <a:pt x="196" y="0"/>
                    </a:moveTo>
                    <a:lnTo>
                      <a:pt x="196" y="0"/>
                    </a:lnTo>
                    <a:lnTo>
                      <a:pt x="193" y="0"/>
                    </a:lnTo>
                    <a:lnTo>
                      <a:pt x="190" y="0"/>
                    </a:lnTo>
                    <a:lnTo>
                      <a:pt x="188" y="0"/>
                    </a:lnTo>
                    <a:lnTo>
                      <a:pt x="185" y="0"/>
                    </a:lnTo>
                    <a:lnTo>
                      <a:pt x="182" y="0"/>
                    </a:lnTo>
                    <a:lnTo>
                      <a:pt x="179" y="0"/>
                    </a:lnTo>
                    <a:lnTo>
                      <a:pt x="177" y="0"/>
                    </a:lnTo>
                    <a:lnTo>
                      <a:pt x="174" y="3"/>
                    </a:lnTo>
                    <a:lnTo>
                      <a:pt x="171" y="3"/>
                    </a:lnTo>
                    <a:lnTo>
                      <a:pt x="168" y="3"/>
                    </a:lnTo>
                    <a:lnTo>
                      <a:pt x="166" y="3"/>
                    </a:lnTo>
                    <a:lnTo>
                      <a:pt x="163" y="3"/>
                    </a:lnTo>
                    <a:lnTo>
                      <a:pt x="160" y="3"/>
                    </a:lnTo>
                    <a:lnTo>
                      <a:pt x="158" y="3"/>
                    </a:lnTo>
                    <a:lnTo>
                      <a:pt x="158" y="6"/>
                    </a:lnTo>
                    <a:lnTo>
                      <a:pt x="155" y="6"/>
                    </a:lnTo>
                    <a:lnTo>
                      <a:pt x="152" y="6"/>
                    </a:lnTo>
                    <a:lnTo>
                      <a:pt x="149" y="6"/>
                    </a:lnTo>
                    <a:lnTo>
                      <a:pt x="147" y="6"/>
                    </a:lnTo>
                    <a:lnTo>
                      <a:pt x="144" y="6"/>
                    </a:lnTo>
                    <a:lnTo>
                      <a:pt x="144" y="9"/>
                    </a:lnTo>
                    <a:lnTo>
                      <a:pt x="141" y="9"/>
                    </a:lnTo>
                    <a:lnTo>
                      <a:pt x="138" y="9"/>
                    </a:lnTo>
                    <a:lnTo>
                      <a:pt x="136" y="9"/>
                    </a:lnTo>
                    <a:lnTo>
                      <a:pt x="136" y="11"/>
                    </a:lnTo>
                    <a:lnTo>
                      <a:pt x="133" y="11"/>
                    </a:lnTo>
                    <a:lnTo>
                      <a:pt x="130" y="11"/>
                    </a:lnTo>
                    <a:lnTo>
                      <a:pt x="128" y="11"/>
                    </a:lnTo>
                    <a:lnTo>
                      <a:pt x="128" y="14"/>
                    </a:lnTo>
                    <a:lnTo>
                      <a:pt x="125" y="14"/>
                    </a:lnTo>
                    <a:lnTo>
                      <a:pt x="122" y="14"/>
                    </a:lnTo>
                    <a:lnTo>
                      <a:pt x="119" y="14"/>
                    </a:lnTo>
                    <a:lnTo>
                      <a:pt x="119" y="17"/>
                    </a:lnTo>
                    <a:lnTo>
                      <a:pt x="117" y="17"/>
                    </a:lnTo>
                    <a:lnTo>
                      <a:pt x="114" y="17"/>
                    </a:lnTo>
                    <a:lnTo>
                      <a:pt x="114" y="20"/>
                    </a:lnTo>
                    <a:lnTo>
                      <a:pt x="111" y="20"/>
                    </a:lnTo>
                    <a:lnTo>
                      <a:pt x="109" y="20"/>
                    </a:lnTo>
                    <a:lnTo>
                      <a:pt x="106" y="22"/>
                    </a:lnTo>
                    <a:lnTo>
                      <a:pt x="103" y="22"/>
                    </a:lnTo>
                    <a:lnTo>
                      <a:pt x="100" y="25"/>
                    </a:lnTo>
                    <a:lnTo>
                      <a:pt x="98" y="25"/>
                    </a:lnTo>
                    <a:lnTo>
                      <a:pt x="98" y="28"/>
                    </a:lnTo>
                    <a:lnTo>
                      <a:pt x="95" y="28"/>
                    </a:lnTo>
                    <a:lnTo>
                      <a:pt x="92" y="28"/>
                    </a:lnTo>
                    <a:lnTo>
                      <a:pt x="92" y="30"/>
                    </a:lnTo>
                    <a:lnTo>
                      <a:pt x="89" y="30"/>
                    </a:lnTo>
                    <a:lnTo>
                      <a:pt x="87" y="33"/>
                    </a:lnTo>
                    <a:lnTo>
                      <a:pt x="84" y="33"/>
                    </a:lnTo>
                    <a:lnTo>
                      <a:pt x="84" y="36"/>
                    </a:lnTo>
                    <a:lnTo>
                      <a:pt x="81" y="36"/>
                    </a:lnTo>
                    <a:lnTo>
                      <a:pt x="79" y="39"/>
                    </a:lnTo>
                    <a:lnTo>
                      <a:pt x="76" y="39"/>
                    </a:lnTo>
                    <a:lnTo>
                      <a:pt x="76" y="41"/>
                    </a:lnTo>
                    <a:lnTo>
                      <a:pt x="73" y="41"/>
                    </a:lnTo>
                    <a:lnTo>
                      <a:pt x="73" y="44"/>
                    </a:lnTo>
                    <a:lnTo>
                      <a:pt x="70" y="44"/>
                    </a:lnTo>
                    <a:lnTo>
                      <a:pt x="68" y="47"/>
                    </a:lnTo>
                    <a:lnTo>
                      <a:pt x="65" y="47"/>
                    </a:lnTo>
                    <a:lnTo>
                      <a:pt x="65" y="49"/>
                    </a:lnTo>
                    <a:lnTo>
                      <a:pt x="62" y="49"/>
                    </a:lnTo>
                    <a:lnTo>
                      <a:pt x="62" y="52"/>
                    </a:lnTo>
                    <a:lnTo>
                      <a:pt x="60" y="52"/>
                    </a:lnTo>
                    <a:lnTo>
                      <a:pt x="60" y="55"/>
                    </a:lnTo>
                    <a:lnTo>
                      <a:pt x="57" y="55"/>
                    </a:lnTo>
                    <a:lnTo>
                      <a:pt x="57" y="58"/>
                    </a:lnTo>
                    <a:lnTo>
                      <a:pt x="54" y="58"/>
                    </a:lnTo>
                    <a:lnTo>
                      <a:pt x="54" y="60"/>
                    </a:lnTo>
                    <a:lnTo>
                      <a:pt x="51" y="60"/>
                    </a:lnTo>
                    <a:lnTo>
                      <a:pt x="51" y="63"/>
                    </a:lnTo>
                    <a:lnTo>
                      <a:pt x="49" y="63"/>
                    </a:lnTo>
                    <a:lnTo>
                      <a:pt x="49" y="66"/>
                    </a:lnTo>
                    <a:lnTo>
                      <a:pt x="46" y="66"/>
                    </a:lnTo>
                    <a:lnTo>
                      <a:pt x="46" y="69"/>
                    </a:lnTo>
                    <a:lnTo>
                      <a:pt x="43" y="69"/>
                    </a:lnTo>
                    <a:lnTo>
                      <a:pt x="43" y="71"/>
                    </a:lnTo>
                    <a:lnTo>
                      <a:pt x="40" y="74"/>
                    </a:lnTo>
                    <a:lnTo>
                      <a:pt x="40" y="77"/>
                    </a:lnTo>
                    <a:lnTo>
                      <a:pt x="38" y="77"/>
                    </a:lnTo>
                    <a:lnTo>
                      <a:pt x="38" y="79"/>
                    </a:lnTo>
                    <a:lnTo>
                      <a:pt x="35" y="79"/>
                    </a:lnTo>
                    <a:lnTo>
                      <a:pt x="35" y="82"/>
                    </a:lnTo>
                    <a:lnTo>
                      <a:pt x="32" y="85"/>
                    </a:lnTo>
                    <a:lnTo>
                      <a:pt x="30" y="88"/>
                    </a:lnTo>
                    <a:lnTo>
                      <a:pt x="30" y="90"/>
                    </a:lnTo>
                    <a:lnTo>
                      <a:pt x="27" y="90"/>
                    </a:lnTo>
                    <a:lnTo>
                      <a:pt x="27" y="93"/>
                    </a:lnTo>
                    <a:lnTo>
                      <a:pt x="24" y="96"/>
                    </a:lnTo>
                    <a:lnTo>
                      <a:pt x="24" y="99"/>
                    </a:lnTo>
                    <a:lnTo>
                      <a:pt x="21" y="99"/>
                    </a:lnTo>
                    <a:lnTo>
                      <a:pt x="21" y="101"/>
                    </a:lnTo>
                    <a:lnTo>
                      <a:pt x="21" y="104"/>
                    </a:lnTo>
                    <a:lnTo>
                      <a:pt x="19" y="104"/>
                    </a:lnTo>
                    <a:lnTo>
                      <a:pt x="19" y="107"/>
                    </a:lnTo>
                    <a:lnTo>
                      <a:pt x="19" y="109"/>
                    </a:lnTo>
                    <a:lnTo>
                      <a:pt x="16" y="109"/>
                    </a:lnTo>
                    <a:lnTo>
                      <a:pt x="16" y="112"/>
                    </a:lnTo>
                    <a:lnTo>
                      <a:pt x="13" y="115"/>
                    </a:lnTo>
                    <a:lnTo>
                      <a:pt x="13" y="118"/>
                    </a:lnTo>
                    <a:lnTo>
                      <a:pt x="13" y="120"/>
                    </a:lnTo>
                    <a:lnTo>
                      <a:pt x="10" y="123"/>
                    </a:lnTo>
                    <a:lnTo>
                      <a:pt x="10" y="126"/>
                    </a:lnTo>
                    <a:lnTo>
                      <a:pt x="8" y="128"/>
                    </a:lnTo>
                    <a:lnTo>
                      <a:pt x="8" y="131"/>
                    </a:lnTo>
                    <a:lnTo>
                      <a:pt x="8" y="134"/>
                    </a:lnTo>
                    <a:lnTo>
                      <a:pt x="5" y="137"/>
                    </a:lnTo>
                    <a:lnTo>
                      <a:pt x="5" y="139"/>
                    </a:lnTo>
                    <a:lnTo>
                      <a:pt x="5" y="142"/>
                    </a:lnTo>
                    <a:lnTo>
                      <a:pt x="2" y="145"/>
                    </a:lnTo>
                    <a:lnTo>
                      <a:pt x="2" y="148"/>
                    </a:lnTo>
                    <a:lnTo>
                      <a:pt x="2" y="150"/>
                    </a:lnTo>
                    <a:lnTo>
                      <a:pt x="0" y="153"/>
                    </a:lnTo>
                    <a:lnTo>
                      <a:pt x="0" y="156"/>
                    </a:lnTo>
                    <a:lnTo>
                      <a:pt x="0" y="158"/>
                    </a:lnTo>
                  </a:path>
                </a:pathLst>
              </a:custGeom>
              <a:noFill/>
              <a:ln w="4763">
                <a:solidFill>
                  <a:srgbClr val="4CFF4C"/>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8" name="Freeform 234"/>
              <p:cNvSpPr>
                <a:spLocks/>
              </p:cNvSpPr>
              <p:nvPr/>
            </p:nvSpPr>
            <p:spPr bwMode="auto">
              <a:xfrm>
                <a:off x="5739693" y="3900995"/>
                <a:ext cx="267614" cy="221407"/>
              </a:xfrm>
              <a:custGeom>
                <a:avLst/>
                <a:gdLst>
                  <a:gd name="T0" fmla="*/ 193 w 196"/>
                  <a:gd name="T1" fmla="*/ 158 h 158"/>
                  <a:gd name="T2" fmla="*/ 190 w 196"/>
                  <a:gd name="T3" fmla="*/ 158 h 158"/>
                  <a:gd name="T4" fmla="*/ 188 w 196"/>
                  <a:gd name="T5" fmla="*/ 158 h 158"/>
                  <a:gd name="T6" fmla="*/ 182 w 196"/>
                  <a:gd name="T7" fmla="*/ 158 h 158"/>
                  <a:gd name="T8" fmla="*/ 179 w 196"/>
                  <a:gd name="T9" fmla="*/ 158 h 158"/>
                  <a:gd name="T10" fmla="*/ 177 w 196"/>
                  <a:gd name="T11" fmla="*/ 158 h 158"/>
                  <a:gd name="T12" fmla="*/ 174 w 196"/>
                  <a:gd name="T13" fmla="*/ 155 h 158"/>
                  <a:gd name="T14" fmla="*/ 171 w 196"/>
                  <a:gd name="T15" fmla="*/ 155 h 158"/>
                  <a:gd name="T16" fmla="*/ 168 w 196"/>
                  <a:gd name="T17" fmla="*/ 155 h 158"/>
                  <a:gd name="T18" fmla="*/ 163 w 196"/>
                  <a:gd name="T19" fmla="*/ 155 h 158"/>
                  <a:gd name="T20" fmla="*/ 160 w 196"/>
                  <a:gd name="T21" fmla="*/ 155 h 158"/>
                  <a:gd name="T22" fmla="*/ 158 w 196"/>
                  <a:gd name="T23" fmla="*/ 155 h 158"/>
                  <a:gd name="T24" fmla="*/ 155 w 196"/>
                  <a:gd name="T25" fmla="*/ 153 h 158"/>
                  <a:gd name="T26" fmla="*/ 152 w 196"/>
                  <a:gd name="T27" fmla="*/ 153 h 158"/>
                  <a:gd name="T28" fmla="*/ 149 w 196"/>
                  <a:gd name="T29" fmla="*/ 153 h 158"/>
                  <a:gd name="T30" fmla="*/ 147 w 196"/>
                  <a:gd name="T31" fmla="*/ 153 h 158"/>
                  <a:gd name="T32" fmla="*/ 141 w 196"/>
                  <a:gd name="T33" fmla="*/ 150 h 158"/>
                  <a:gd name="T34" fmla="*/ 138 w 196"/>
                  <a:gd name="T35" fmla="*/ 150 h 158"/>
                  <a:gd name="T36" fmla="*/ 136 w 196"/>
                  <a:gd name="T37" fmla="*/ 150 h 158"/>
                  <a:gd name="T38" fmla="*/ 133 w 196"/>
                  <a:gd name="T39" fmla="*/ 147 h 158"/>
                  <a:gd name="T40" fmla="*/ 130 w 196"/>
                  <a:gd name="T41" fmla="*/ 147 h 158"/>
                  <a:gd name="T42" fmla="*/ 128 w 196"/>
                  <a:gd name="T43" fmla="*/ 145 h 158"/>
                  <a:gd name="T44" fmla="*/ 122 w 196"/>
                  <a:gd name="T45" fmla="*/ 145 h 158"/>
                  <a:gd name="T46" fmla="*/ 119 w 196"/>
                  <a:gd name="T47" fmla="*/ 142 h 158"/>
                  <a:gd name="T48" fmla="*/ 117 w 196"/>
                  <a:gd name="T49" fmla="*/ 142 h 158"/>
                  <a:gd name="T50" fmla="*/ 114 w 196"/>
                  <a:gd name="T51" fmla="*/ 142 h 158"/>
                  <a:gd name="T52" fmla="*/ 111 w 196"/>
                  <a:gd name="T53" fmla="*/ 139 h 158"/>
                  <a:gd name="T54" fmla="*/ 106 w 196"/>
                  <a:gd name="T55" fmla="*/ 136 h 158"/>
                  <a:gd name="T56" fmla="*/ 103 w 196"/>
                  <a:gd name="T57" fmla="*/ 136 h 158"/>
                  <a:gd name="T58" fmla="*/ 100 w 196"/>
                  <a:gd name="T59" fmla="*/ 134 h 158"/>
                  <a:gd name="T60" fmla="*/ 98 w 196"/>
                  <a:gd name="T61" fmla="*/ 134 h 158"/>
                  <a:gd name="T62" fmla="*/ 95 w 196"/>
                  <a:gd name="T63" fmla="*/ 131 h 158"/>
                  <a:gd name="T64" fmla="*/ 92 w 196"/>
                  <a:gd name="T65" fmla="*/ 128 h 158"/>
                  <a:gd name="T66" fmla="*/ 89 w 196"/>
                  <a:gd name="T67" fmla="*/ 128 h 158"/>
                  <a:gd name="T68" fmla="*/ 84 w 196"/>
                  <a:gd name="T69" fmla="*/ 125 h 158"/>
                  <a:gd name="T70" fmla="*/ 81 w 196"/>
                  <a:gd name="T71" fmla="*/ 123 h 158"/>
                  <a:gd name="T72" fmla="*/ 79 w 196"/>
                  <a:gd name="T73" fmla="*/ 120 h 158"/>
                  <a:gd name="T74" fmla="*/ 76 w 196"/>
                  <a:gd name="T75" fmla="*/ 117 h 158"/>
                  <a:gd name="T76" fmla="*/ 73 w 196"/>
                  <a:gd name="T77" fmla="*/ 115 h 158"/>
                  <a:gd name="T78" fmla="*/ 70 w 196"/>
                  <a:gd name="T79" fmla="*/ 115 h 158"/>
                  <a:gd name="T80" fmla="*/ 65 w 196"/>
                  <a:gd name="T81" fmla="*/ 112 h 158"/>
                  <a:gd name="T82" fmla="*/ 62 w 196"/>
                  <a:gd name="T83" fmla="*/ 109 h 158"/>
                  <a:gd name="T84" fmla="*/ 60 w 196"/>
                  <a:gd name="T85" fmla="*/ 106 h 158"/>
                  <a:gd name="T86" fmla="*/ 57 w 196"/>
                  <a:gd name="T87" fmla="*/ 104 h 158"/>
                  <a:gd name="T88" fmla="*/ 54 w 196"/>
                  <a:gd name="T89" fmla="*/ 98 h 158"/>
                  <a:gd name="T90" fmla="*/ 51 w 196"/>
                  <a:gd name="T91" fmla="*/ 96 h 158"/>
                  <a:gd name="T92" fmla="*/ 46 w 196"/>
                  <a:gd name="T93" fmla="*/ 93 h 158"/>
                  <a:gd name="T94" fmla="*/ 43 w 196"/>
                  <a:gd name="T95" fmla="*/ 90 h 158"/>
                  <a:gd name="T96" fmla="*/ 40 w 196"/>
                  <a:gd name="T97" fmla="*/ 85 h 158"/>
                  <a:gd name="T98" fmla="*/ 38 w 196"/>
                  <a:gd name="T99" fmla="*/ 82 h 158"/>
                  <a:gd name="T100" fmla="*/ 35 w 196"/>
                  <a:gd name="T101" fmla="*/ 76 h 158"/>
                  <a:gd name="T102" fmla="*/ 32 w 196"/>
                  <a:gd name="T103" fmla="*/ 74 h 158"/>
                  <a:gd name="T104" fmla="*/ 27 w 196"/>
                  <a:gd name="T105" fmla="*/ 68 h 158"/>
                  <a:gd name="T106" fmla="*/ 24 w 196"/>
                  <a:gd name="T107" fmla="*/ 63 h 158"/>
                  <a:gd name="T108" fmla="*/ 21 w 196"/>
                  <a:gd name="T109" fmla="*/ 57 h 158"/>
                  <a:gd name="T110" fmla="*/ 19 w 196"/>
                  <a:gd name="T111" fmla="*/ 52 h 158"/>
                  <a:gd name="T112" fmla="*/ 16 w 196"/>
                  <a:gd name="T113" fmla="*/ 46 h 158"/>
                  <a:gd name="T114" fmla="*/ 13 w 196"/>
                  <a:gd name="T115" fmla="*/ 38 h 158"/>
                  <a:gd name="T116" fmla="*/ 8 w 196"/>
                  <a:gd name="T117" fmla="*/ 30 h 158"/>
                  <a:gd name="T118" fmla="*/ 5 w 196"/>
                  <a:gd name="T119" fmla="*/ 22 h 158"/>
                  <a:gd name="T120" fmla="*/ 2 w 196"/>
                  <a:gd name="T121" fmla="*/ 11 h 158"/>
                  <a:gd name="T122" fmla="*/ 0 w 196"/>
                  <a:gd name="T123" fmla="*/ 0 h 1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6"/>
                  <a:gd name="T187" fmla="*/ 0 h 158"/>
                  <a:gd name="T188" fmla="*/ 196 w 196"/>
                  <a:gd name="T189" fmla="*/ 158 h 1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6" h="158">
                    <a:moveTo>
                      <a:pt x="196" y="158"/>
                    </a:moveTo>
                    <a:lnTo>
                      <a:pt x="196" y="158"/>
                    </a:lnTo>
                    <a:lnTo>
                      <a:pt x="193" y="158"/>
                    </a:lnTo>
                    <a:lnTo>
                      <a:pt x="190" y="158"/>
                    </a:lnTo>
                    <a:lnTo>
                      <a:pt x="188" y="158"/>
                    </a:lnTo>
                    <a:lnTo>
                      <a:pt x="185" y="158"/>
                    </a:lnTo>
                    <a:lnTo>
                      <a:pt x="182" y="158"/>
                    </a:lnTo>
                    <a:lnTo>
                      <a:pt x="179" y="158"/>
                    </a:lnTo>
                    <a:lnTo>
                      <a:pt x="177" y="158"/>
                    </a:lnTo>
                    <a:lnTo>
                      <a:pt x="174" y="155"/>
                    </a:lnTo>
                    <a:lnTo>
                      <a:pt x="171" y="155"/>
                    </a:lnTo>
                    <a:lnTo>
                      <a:pt x="168" y="155"/>
                    </a:lnTo>
                    <a:lnTo>
                      <a:pt x="166" y="155"/>
                    </a:lnTo>
                    <a:lnTo>
                      <a:pt x="163" y="155"/>
                    </a:lnTo>
                    <a:lnTo>
                      <a:pt x="160" y="155"/>
                    </a:lnTo>
                    <a:lnTo>
                      <a:pt x="158" y="155"/>
                    </a:lnTo>
                    <a:lnTo>
                      <a:pt x="158" y="153"/>
                    </a:lnTo>
                    <a:lnTo>
                      <a:pt x="155" y="153"/>
                    </a:lnTo>
                    <a:lnTo>
                      <a:pt x="152" y="153"/>
                    </a:lnTo>
                    <a:lnTo>
                      <a:pt x="149" y="153"/>
                    </a:lnTo>
                    <a:lnTo>
                      <a:pt x="147" y="153"/>
                    </a:lnTo>
                    <a:lnTo>
                      <a:pt x="144" y="153"/>
                    </a:lnTo>
                    <a:lnTo>
                      <a:pt x="144" y="150"/>
                    </a:lnTo>
                    <a:lnTo>
                      <a:pt x="141" y="150"/>
                    </a:lnTo>
                    <a:lnTo>
                      <a:pt x="138" y="150"/>
                    </a:lnTo>
                    <a:lnTo>
                      <a:pt x="136" y="150"/>
                    </a:lnTo>
                    <a:lnTo>
                      <a:pt x="133" y="147"/>
                    </a:lnTo>
                    <a:lnTo>
                      <a:pt x="130" y="147"/>
                    </a:lnTo>
                    <a:lnTo>
                      <a:pt x="128" y="147"/>
                    </a:lnTo>
                    <a:lnTo>
                      <a:pt x="128" y="145"/>
                    </a:lnTo>
                    <a:lnTo>
                      <a:pt x="125" y="145"/>
                    </a:lnTo>
                    <a:lnTo>
                      <a:pt x="122" y="145"/>
                    </a:lnTo>
                    <a:lnTo>
                      <a:pt x="119" y="145"/>
                    </a:lnTo>
                    <a:lnTo>
                      <a:pt x="119" y="142"/>
                    </a:lnTo>
                    <a:lnTo>
                      <a:pt x="117" y="142"/>
                    </a:lnTo>
                    <a:lnTo>
                      <a:pt x="114" y="142"/>
                    </a:lnTo>
                    <a:lnTo>
                      <a:pt x="114" y="139"/>
                    </a:lnTo>
                    <a:lnTo>
                      <a:pt x="111" y="139"/>
                    </a:lnTo>
                    <a:lnTo>
                      <a:pt x="109" y="139"/>
                    </a:lnTo>
                    <a:lnTo>
                      <a:pt x="106" y="136"/>
                    </a:lnTo>
                    <a:lnTo>
                      <a:pt x="103" y="136"/>
                    </a:lnTo>
                    <a:lnTo>
                      <a:pt x="100" y="134"/>
                    </a:lnTo>
                    <a:lnTo>
                      <a:pt x="98" y="134"/>
                    </a:lnTo>
                    <a:lnTo>
                      <a:pt x="95" y="131"/>
                    </a:lnTo>
                    <a:lnTo>
                      <a:pt x="92" y="131"/>
                    </a:lnTo>
                    <a:lnTo>
                      <a:pt x="92" y="128"/>
                    </a:lnTo>
                    <a:lnTo>
                      <a:pt x="89" y="128"/>
                    </a:lnTo>
                    <a:lnTo>
                      <a:pt x="87" y="125"/>
                    </a:lnTo>
                    <a:lnTo>
                      <a:pt x="84" y="125"/>
                    </a:lnTo>
                    <a:lnTo>
                      <a:pt x="84" y="123"/>
                    </a:lnTo>
                    <a:lnTo>
                      <a:pt x="81" y="123"/>
                    </a:lnTo>
                    <a:lnTo>
                      <a:pt x="79" y="120"/>
                    </a:lnTo>
                    <a:lnTo>
                      <a:pt x="76" y="120"/>
                    </a:lnTo>
                    <a:lnTo>
                      <a:pt x="76" y="117"/>
                    </a:lnTo>
                    <a:lnTo>
                      <a:pt x="73" y="117"/>
                    </a:lnTo>
                    <a:lnTo>
                      <a:pt x="73" y="115"/>
                    </a:lnTo>
                    <a:lnTo>
                      <a:pt x="70" y="115"/>
                    </a:lnTo>
                    <a:lnTo>
                      <a:pt x="68" y="112"/>
                    </a:lnTo>
                    <a:lnTo>
                      <a:pt x="65" y="112"/>
                    </a:lnTo>
                    <a:lnTo>
                      <a:pt x="65" y="109"/>
                    </a:lnTo>
                    <a:lnTo>
                      <a:pt x="62" y="109"/>
                    </a:lnTo>
                    <a:lnTo>
                      <a:pt x="62" y="106"/>
                    </a:lnTo>
                    <a:lnTo>
                      <a:pt x="60" y="106"/>
                    </a:lnTo>
                    <a:lnTo>
                      <a:pt x="60" y="104"/>
                    </a:lnTo>
                    <a:lnTo>
                      <a:pt x="57" y="104"/>
                    </a:lnTo>
                    <a:lnTo>
                      <a:pt x="57" y="101"/>
                    </a:lnTo>
                    <a:lnTo>
                      <a:pt x="54" y="101"/>
                    </a:lnTo>
                    <a:lnTo>
                      <a:pt x="54" y="98"/>
                    </a:lnTo>
                    <a:lnTo>
                      <a:pt x="51" y="98"/>
                    </a:lnTo>
                    <a:lnTo>
                      <a:pt x="51" y="96"/>
                    </a:lnTo>
                    <a:lnTo>
                      <a:pt x="49" y="96"/>
                    </a:lnTo>
                    <a:lnTo>
                      <a:pt x="49" y="93"/>
                    </a:lnTo>
                    <a:lnTo>
                      <a:pt x="46" y="93"/>
                    </a:lnTo>
                    <a:lnTo>
                      <a:pt x="46" y="90"/>
                    </a:lnTo>
                    <a:lnTo>
                      <a:pt x="43" y="90"/>
                    </a:lnTo>
                    <a:lnTo>
                      <a:pt x="43" y="87"/>
                    </a:lnTo>
                    <a:lnTo>
                      <a:pt x="40" y="85"/>
                    </a:lnTo>
                    <a:lnTo>
                      <a:pt x="40" y="82"/>
                    </a:lnTo>
                    <a:lnTo>
                      <a:pt x="38" y="82"/>
                    </a:lnTo>
                    <a:lnTo>
                      <a:pt x="38" y="79"/>
                    </a:lnTo>
                    <a:lnTo>
                      <a:pt x="35" y="79"/>
                    </a:lnTo>
                    <a:lnTo>
                      <a:pt x="35" y="76"/>
                    </a:lnTo>
                    <a:lnTo>
                      <a:pt x="32" y="74"/>
                    </a:lnTo>
                    <a:lnTo>
                      <a:pt x="30" y="71"/>
                    </a:lnTo>
                    <a:lnTo>
                      <a:pt x="30" y="68"/>
                    </a:lnTo>
                    <a:lnTo>
                      <a:pt x="27" y="68"/>
                    </a:lnTo>
                    <a:lnTo>
                      <a:pt x="27" y="66"/>
                    </a:lnTo>
                    <a:lnTo>
                      <a:pt x="24" y="63"/>
                    </a:lnTo>
                    <a:lnTo>
                      <a:pt x="24" y="60"/>
                    </a:lnTo>
                    <a:lnTo>
                      <a:pt x="21" y="60"/>
                    </a:lnTo>
                    <a:lnTo>
                      <a:pt x="21" y="57"/>
                    </a:lnTo>
                    <a:lnTo>
                      <a:pt x="21" y="55"/>
                    </a:lnTo>
                    <a:lnTo>
                      <a:pt x="19" y="55"/>
                    </a:lnTo>
                    <a:lnTo>
                      <a:pt x="19" y="52"/>
                    </a:lnTo>
                    <a:lnTo>
                      <a:pt x="19" y="49"/>
                    </a:lnTo>
                    <a:lnTo>
                      <a:pt x="16" y="49"/>
                    </a:lnTo>
                    <a:lnTo>
                      <a:pt x="16" y="46"/>
                    </a:lnTo>
                    <a:lnTo>
                      <a:pt x="13" y="44"/>
                    </a:lnTo>
                    <a:lnTo>
                      <a:pt x="13" y="41"/>
                    </a:lnTo>
                    <a:lnTo>
                      <a:pt x="13" y="38"/>
                    </a:lnTo>
                    <a:lnTo>
                      <a:pt x="10" y="36"/>
                    </a:lnTo>
                    <a:lnTo>
                      <a:pt x="10" y="33"/>
                    </a:lnTo>
                    <a:lnTo>
                      <a:pt x="8" y="30"/>
                    </a:lnTo>
                    <a:lnTo>
                      <a:pt x="8" y="27"/>
                    </a:lnTo>
                    <a:lnTo>
                      <a:pt x="8" y="25"/>
                    </a:lnTo>
                    <a:lnTo>
                      <a:pt x="5" y="22"/>
                    </a:lnTo>
                    <a:lnTo>
                      <a:pt x="5" y="19"/>
                    </a:lnTo>
                    <a:lnTo>
                      <a:pt x="5" y="17"/>
                    </a:lnTo>
                    <a:lnTo>
                      <a:pt x="2" y="14"/>
                    </a:lnTo>
                    <a:lnTo>
                      <a:pt x="2" y="11"/>
                    </a:lnTo>
                    <a:lnTo>
                      <a:pt x="2" y="8"/>
                    </a:lnTo>
                    <a:lnTo>
                      <a:pt x="0" y="6"/>
                    </a:lnTo>
                    <a:lnTo>
                      <a:pt x="0" y="3"/>
                    </a:lnTo>
                    <a:lnTo>
                      <a:pt x="0" y="0"/>
                    </a:lnTo>
                  </a:path>
                </a:pathLst>
              </a:custGeom>
              <a:noFill/>
              <a:ln w="4763">
                <a:solidFill>
                  <a:srgbClr val="4CFF4C"/>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9" name="Freeform 235"/>
              <p:cNvSpPr>
                <a:spLocks/>
              </p:cNvSpPr>
              <p:nvPr/>
            </p:nvSpPr>
            <p:spPr bwMode="auto">
              <a:xfrm>
                <a:off x="5601790" y="3427353"/>
                <a:ext cx="405517" cy="358735"/>
              </a:xfrm>
              <a:custGeom>
                <a:avLst/>
                <a:gdLst>
                  <a:gd name="T0" fmla="*/ 294 w 297"/>
                  <a:gd name="T1" fmla="*/ 0 h 256"/>
                  <a:gd name="T2" fmla="*/ 289 w 297"/>
                  <a:gd name="T3" fmla="*/ 0 h 256"/>
                  <a:gd name="T4" fmla="*/ 283 w 297"/>
                  <a:gd name="T5" fmla="*/ 0 h 256"/>
                  <a:gd name="T6" fmla="*/ 278 w 297"/>
                  <a:gd name="T7" fmla="*/ 0 h 256"/>
                  <a:gd name="T8" fmla="*/ 275 w 297"/>
                  <a:gd name="T9" fmla="*/ 0 h 256"/>
                  <a:gd name="T10" fmla="*/ 269 w 297"/>
                  <a:gd name="T11" fmla="*/ 0 h 256"/>
                  <a:gd name="T12" fmla="*/ 264 w 297"/>
                  <a:gd name="T13" fmla="*/ 0 h 256"/>
                  <a:gd name="T14" fmla="*/ 259 w 297"/>
                  <a:gd name="T15" fmla="*/ 3 h 256"/>
                  <a:gd name="T16" fmla="*/ 256 w 297"/>
                  <a:gd name="T17" fmla="*/ 3 h 256"/>
                  <a:gd name="T18" fmla="*/ 250 w 297"/>
                  <a:gd name="T19" fmla="*/ 3 h 256"/>
                  <a:gd name="T20" fmla="*/ 245 w 297"/>
                  <a:gd name="T21" fmla="*/ 3 h 256"/>
                  <a:gd name="T22" fmla="*/ 242 w 297"/>
                  <a:gd name="T23" fmla="*/ 6 h 256"/>
                  <a:gd name="T24" fmla="*/ 237 w 297"/>
                  <a:gd name="T25" fmla="*/ 6 h 256"/>
                  <a:gd name="T26" fmla="*/ 231 w 297"/>
                  <a:gd name="T27" fmla="*/ 6 h 256"/>
                  <a:gd name="T28" fmla="*/ 226 w 297"/>
                  <a:gd name="T29" fmla="*/ 9 h 256"/>
                  <a:gd name="T30" fmla="*/ 220 w 297"/>
                  <a:gd name="T31" fmla="*/ 9 h 256"/>
                  <a:gd name="T32" fmla="*/ 218 w 297"/>
                  <a:gd name="T33" fmla="*/ 11 h 256"/>
                  <a:gd name="T34" fmla="*/ 212 w 297"/>
                  <a:gd name="T35" fmla="*/ 11 h 256"/>
                  <a:gd name="T36" fmla="*/ 207 w 297"/>
                  <a:gd name="T37" fmla="*/ 14 h 256"/>
                  <a:gd name="T38" fmla="*/ 201 w 297"/>
                  <a:gd name="T39" fmla="*/ 14 h 256"/>
                  <a:gd name="T40" fmla="*/ 199 w 297"/>
                  <a:gd name="T41" fmla="*/ 17 h 256"/>
                  <a:gd name="T42" fmla="*/ 193 w 297"/>
                  <a:gd name="T43" fmla="*/ 17 h 256"/>
                  <a:gd name="T44" fmla="*/ 188 w 297"/>
                  <a:gd name="T45" fmla="*/ 19 h 256"/>
                  <a:gd name="T46" fmla="*/ 182 w 297"/>
                  <a:gd name="T47" fmla="*/ 22 h 256"/>
                  <a:gd name="T48" fmla="*/ 180 w 297"/>
                  <a:gd name="T49" fmla="*/ 22 h 256"/>
                  <a:gd name="T50" fmla="*/ 174 w 297"/>
                  <a:gd name="T51" fmla="*/ 25 h 256"/>
                  <a:gd name="T52" fmla="*/ 169 w 297"/>
                  <a:gd name="T53" fmla="*/ 28 h 256"/>
                  <a:gd name="T54" fmla="*/ 163 w 297"/>
                  <a:gd name="T55" fmla="*/ 30 h 256"/>
                  <a:gd name="T56" fmla="*/ 161 w 297"/>
                  <a:gd name="T57" fmla="*/ 33 h 256"/>
                  <a:gd name="T58" fmla="*/ 155 w 297"/>
                  <a:gd name="T59" fmla="*/ 36 h 256"/>
                  <a:gd name="T60" fmla="*/ 150 w 297"/>
                  <a:gd name="T61" fmla="*/ 39 h 256"/>
                  <a:gd name="T62" fmla="*/ 144 w 297"/>
                  <a:gd name="T63" fmla="*/ 41 h 256"/>
                  <a:gd name="T64" fmla="*/ 141 w 297"/>
                  <a:gd name="T65" fmla="*/ 44 h 256"/>
                  <a:gd name="T66" fmla="*/ 136 w 297"/>
                  <a:gd name="T67" fmla="*/ 47 h 256"/>
                  <a:gd name="T68" fmla="*/ 131 w 297"/>
                  <a:gd name="T69" fmla="*/ 49 h 256"/>
                  <a:gd name="T70" fmla="*/ 125 w 297"/>
                  <a:gd name="T71" fmla="*/ 52 h 256"/>
                  <a:gd name="T72" fmla="*/ 122 w 297"/>
                  <a:gd name="T73" fmla="*/ 55 h 256"/>
                  <a:gd name="T74" fmla="*/ 117 w 297"/>
                  <a:gd name="T75" fmla="*/ 60 h 256"/>
                  <a:gd name="T76" fmla="*/ 111 w 297"/>
                  <a:gd name="T77" fmla="*/ 63 h 256"/>
                  <a:gd name="T78" fmla="*/ 106 w 297"/>
                  <a:gd name="T79" fmla="*/ 66 h 256"/>
                  <a:gd name="T80" fmla="*/ 101 w 297"/>
                  <a:gd name="T81" fmla="*/ 71 h 256"/>
                  <a:gd name="T82" fmla="*/ 98 w 297"/>
                  <a:gd name="T83" fmla="*/ 74 h 256"/>
                  <a:gd name="T84" fmla="*/ 92 w 297"/>
                  <a:gd name="T85" fmla="*/ 79 h 256"/>
                  <a:gd name="T86" fmla="*/ 87 w 297"/>
                  <a:gd name="T87" fmla="*/ 85 h 256"/>
                  <a:gd name="T88" fmla="*/ 82 w 297"/>
                  <a:gd name="T89" fmla="*/ 88 h 256"/>
                  <a:gd name="T90" fmla="*/ 79 w 297"/>
                  <a:gd name="T91" fmla="*/ 93 h 256"/>
                  <a:gd name="T92" fmla="*/ 73 w 297"/>
                  <a:gd name="T93" fmla="*/ 98 h 256"/>
                  <a:gd name="T94" fmla="*/ 68 w 297"/>
                  <a:gd name="T95" fmla="*/ 104 h 256"/>
                  <a:gd name="T96" fmla="*/ 65 w 297"/>
                  <a:gd name="T97" fmla="*/ 109 h 256"/>
                  <a:gd name="T98" fmla="*/ 60 w 297"/>
                  <a:gd name="T99" fmla="*/ 115 h 256"/>
                  <a:gd name="T100" fmla="*/ 54 w 297"/>
                  <a:gd name="T101" fmla="*/ 120 h 256"/>
                  <a:gd name="T102" fmla="*/ 49 w 297"/>
                  <a:gd name="T103" fmla="*/ 128 h 256"/>
                  <a:gd name="T104" fmla="*/ 46 w 297"/>
                  <a:gd name="T105" fmla="*/ 137 h 256"/>
                  <a:gd name="T106" fmla="*/ 41 w 297"/>
                  <a:gd name="T107" fmla="*/ 142 h 256"/>
                  <a:gd name="T108" fmla="*/ 35 w 297"/>
                  <a:gd name="T109" fmla="*/ 150 h 256"/>
                  <a:gd name="T110" fmla="*/ 30 w 297"/>
                  <a:gd name="T111" fmla="*/ 161 h 256"/>
                  <a:gd name="T112" fmla="*/ 24 w 297"/>
                  <a:gd name="T113" fmla="*/ 169 h 256"/>
                  <a:gd name="T114" fmla="*/ 22 w 297"/>
                  <a:gd name="T115" fmla="*/ 180 h 256"/>
                  <a:gd name="T116" fmla="*/ 16 w 297"/>
                  <a:gd name="T117" fmla="*/ 191 h 256"/>
                  <a:gd name="T118" fmla="*/ 11 w 297"/>
                  <a:gd name="T119" fmla="*/ 205 h 256"/>
                  <a:gd name="T120" fmla="*/ 5 w 297"/>
                  <a:gd name="T121" fmla="*/ 221 h 256"/>
                  <a:gd name="T122" fmla="*/ 3 w 297"/>
                  <a:gd name="T123" fmla="*/ 243 h 2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97"/>
                  <a:gd name="T187" fmla="*/ 0 h 256"/>
                  <a:gd name="T188" fmla="*/ 297 w 297"/>
                  <a:gd name="T189" fmla="*/ 256 h 2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97" h="256">
                    <a:moveTo>
                      <a:pt x="297" y="0"/>
                    </a:moveTo>
                    <a:lnTo>
                      <a:pt x="297" y="0"/>
                    </a:lnTo>
                    <a:lnTo>
                      <a:pt x="294" y="0"/>
                    </a:lnTo>
                    <a:lnTo>
                      <a:pt x="291" y="0"/>
                    </a:lnTo>
                    <a:lnTo>
                      <a:pt x="289" y="0"/>
                    </a:lnTo>
                    <a:lnTo>
                      <a:pt x="286" y="0"/>
                    </a:lnTo>
                    <a:lnTo>
                      <a:pt x="283" y="0"/>
                    </a:lnTo>
                    <a:lnTo>
                      <a:pt x="280" y="0"/>
                    </a:lnTo>
                    <a:lnTo>
                      <a:pt x="278" y="0"/>
                    </a:lnTo>
                    <a:lnTo>
                      <a:pt x="275" y="0"/>
                    </a:lnTo>
                    <a:lnTo>
                      <a:pt x="272" y="0"/>
                    </a:lnTo>
                    <a:lnTo>
                      <a:pt x="269" y="0"/>
                    </a:lnTo>
                    <a:lnTo>
                      <a:pt x="267" y="0"/>
                    </a:lnTo>
                    <a:lnTo>
                      <a:pt x="264" y="0"/>
                    </a:lnTo>
                    <a:lnTo>
                      <a:pt x="261" y="0"/>
                    </a:lnTo>
                    <a:lnTo>
                      <a:pt x="261" y="3"/>
                    </a:lnTo>
                    <a:lnTo>
                      <a:pt x="259" y="3"/>
                    </a:lnTo>
                    <a:lnTo>
                      <a:pt x="256" y="3"/>
                    </a:lnTo>
                    <a:lnTo>
                      <a:pt x="253" y="3"/>
                    </a:lnTo>
                    <a:lnTo>
                      <a:pt x="250" y="3"/>
                    </a:lnTo>
                    <a:lnTo>
                      <a:pt x="248" y="3"/>
                    </a:lnTo>
                    <a:lnTo>
                      <a:pt x="245" y="3"/>
                    </a:lnTo>
                    <a:lnTo>
                      <a:pt x="242" y="3"/>
                    </a:lnTo>
                    <a:lnTo>
                      <a:pt x="242" y="6"/>
                    </a:lnTo>
                    <a:lnTo>
                      <a:pt x="239" y="6"/>
                    </a:lnTo>
                    <a:lnTo>
                      <a:pt x="237" y="6"/>
                    </a:lnTo>
                    <a:lnTo>
                      <a:pt x="234" y="6"/>
                    </a:lnTo>
                    <a:lnTo>
                      <a:pt x="231" y="6"/>
                    </a:lnTo>
                    <a:lnTo>
                      <a:pt x="229" y="9"/>
                    </a:lnTo>
                    <a:lnTo>
                      <a:pt x="226" y="9"/>
                    </a:lnTo>
                    <a:lnTo>
                      <a:pt x="223" y="9"/>
                    </a:lnTo>
                    <a:lnTo>
                      <a:pt x="220" y="9"/>
                    </a:lnTo>
                    <a:lnTo>
                      <a:pt x="218" y="9"/>
                    </a:lnTo>
                    <a:lnTo>
                      <a:pt x="218" y="11"/>
                    </a:lnTo>
                    <a:lnTo>
                      <a:pt x="215" y="11"/>
                    </a:lnTo>
                    <a:lnTo>
                      <a:pt x="212" y="11"/>
                    </a:lnTo>
                    <a:lnTo>
                      <a:pt x="210" y="11"/>
                    </a:lnTo>
                    <a:lnTo>
                      <a:pt x="207" y="14"/>
                    </a:lnTo>
                    <a:lnTo>
                      <a:pt x="204" y="14"/>
                    </a:lnTo>
                    <a:lnTo>
                      <a:pt x="201" y="14"/>
                    </a:lnTo>
                    <a:lnTo>
                      <a:pt x="199" y="17"/>
                    </a:lnTo>
                    <a:lnTo>
                      <a:pt x="196" y="17"/>
                    </a:lnTo>
                    <a:lnTo>
                      <a:pt x="193" y="17"/>
                    </a:lnTo>
                    <a:lnTo>
                      <a:pt x="190" y="19"/>
                    </a:lnTo>
                    <a:lnTo>
                      <a:pt x="188" y="19"/>
                    </a:lnTo>
                    <a:lnTo>
                      <a:pt x="185" y="19"/>
                    </a:lnTo>
                    <a:lnTo>
                      <a:pt x="185" y="22"/>
                    </a:lnTo>
                    <a:lnTo>
                      <a:pt x="182" y="22"/>
                    </a:lnTo>
                    <a:lnTo>
                      <a:pt x="180" y="22"/>
                    </a:lnTo>
                    <a:lnTo>
                      <a:pt x="177" y="25"/>
                    </a:lnTo>
                    <a:lnTo>
                      <a:pt x="174" y="25"/>
                    </a:lnTo>
                    <a:lnTo>
                      <a:pt x="171" y="25"/>
                    </a:lnTo>
                    <a:lnTo>
                      <a:pt x="171" y="28"/>
                    </a:lnTo>
                    <a:lnTo>
                      <a:pt x="169" y="28"/>
                    </a:lnTo>
                    <a:lnTo>
                      <a:pt x="166" y="28"/>
                    </a:lnTo>
                    <a:lnTo>
                      <a:pt x="166" y="30"/>
                    </a:lnTo>
                    <a:lnTo>
                      <a:pt x="163" y="30"/>
                    </a:lnTo>
                    <a:lnTo>
                      <a:pt x="161" y="30"/>
                    </a:lnTo>
                    <a:lnTo>
                      <a:pt x="161" y="33"/>
                    </a:lnTo>
                    <a:lnTo>
                      <a:pt x="158" y="33"/>
                    </a:lnTo>
                    <a:lnTo>
                      <a:pt x="155" y="33"/>
                    </a:lnTo>
                    <a:lnTo>
                      <a:pt x="155" y="36"/>
                    </a:lnTo>
                    <a:lnTo>
                      <a:pt x="152" y="36"/>
                    </a:lnTo>
                    <a:lnTo>
                      <a:pt x="150" y="39"/>
                    </a:lnTo>
                    <a:lnTo>
                      <a:pt x="147" y="39"/>
                    </a:lnTo>
                    <a:lnTo>
                      <a:pt x="144" y="41"/>
                    </a:lnTo>
                    <a:lnTo>
                      <a:pt x="141" y="41"/>
                    </a:lnTo>
                    <a:lnTo>
                      <a:pt x="141" y="44"/>
                    </a:lnTo>
                    <a:lnTo>
                      <a:pt x="139" y="44"/>
                    </a:lnTo>
                    <a:lnTo>
                      <a:pt x="136" y="44"/>
                    </a:lnTo>
                    <a:lnTo>
                      <a:pt x="136" y="47"/>
                    </a:lnTo>
                    <a:lnTo>
                      <a:pt x="133" y="47"/>
                    </a:lnTo>
                    <a:lnTo>
                      <a:pt x="131" y="49"/>
                    </a:lnTo>
                    <a:lnTo>
                      <a:pt x="128" y="49"/>
                    </a:lnTo>
                    <a:lnTo>
                      <a:pt x="128" y="52"/>
                    </a:lnTo>
                    <a:lnTo>
                      <a:pt x="125" y="52"/>
                    </a:lnTo>
                    <a:lnTo>
                      <a:pt x="122" y="55"/>
                    </a:lnTo>
                    <a:lnTo>
                      <a:pt x="120" y="58"/>
                    </a:lnTo>
                    <a:lnTo>
                      <a:pt x="117" y="58"/>
                    </a:lnTo>
                    <a:lnTo>
                      <a:pt x="117" y="60"/>
                    </a:lnTo>
                    <a:lnTo>
                      <a:pt x="114" y="60"/>
                    </a:lnTo>
                    <a:lnTo>
                      <a:pt x="111" y="63"/>
                    </a:lnTo>
                    <a:lnTo>
                      <a:pt x="109" y="66"/>
                    </a:lnTo>
                    <a:lnTo>
                      <a:pt x="106" y="66"/>
                    </a:lnTo>
                    <a:lnTo>
                      <a:pt x="106" y="68"/>
                    </a:lnTo>
                    <a:lnTo>
                      <a:pt x="103" y="68"/>
                    </a:lnTo>
                    <a:lnTo>
                      <a:pt x="101" y="71"/>
                    </a:lnTo>
                    <a:lnTo>
                      <a:pt x="98" y="74"/>
                    </a:lnTo>
                    <a:lnTo>
                      <a:pt x="95" y="77"/>
                    </a:lnTo>
                    <a:lnTo>
                      <a:pt x="92" y="77"/>
                    </a:lnTo>
                    <a:lnTo>
                      <a:pt x="92" y="79"/>
                    </a:lnTo>
                    <a:lnTo>
                      <a:pt x="90" y="82"/>
                    </a:lnTo>
                    <a:lnTo>
                      <a:pt x="87" y="85"/>
                    </a:lnTo>
                    <a:lnTo>
                      <a:pt x="84" y="85"/>
                    </a:lnTo>
                    <a:lnTo>
                      <a:pt x="84" y="88"/>
                    </a:lnTo>
                    <a:lnTo>
                      <a:pt x="82" y="88"/>
                    </a:lnTo>
                    <a:lnTo>
                      <a:pt x="82" y="90"/>
                    </a:lnTo>
                    <a:lnTo>
                      <a:pt x="79" y="93"/>
                    </a:lnTo>
                    <a:lnTo>
                      <a:pt x="76" y="96"/>
                    </a:lnTo>
                    <a:lnTo>
                      <a:pt x="73" y="96"/>
                    </a:lnTo>
                    <a:lnTo>
                      <a:pt x="73" y="98"/>
                    </a:lnTo>
                    <a:lnTo>
                      <a:pt x="71" y="101"/>
                    </a:lnTo>
                    <a:lnTo>
                      <a:pt x="68" y="104"/>
                    </a:lnTo>
                    <a:lnTo>
                      <a:pt x="65" y="107"/>
                    </a:lnTo>
                    <a:lnTo>
                      <a:pt x="65" y="109"/>
                    </a:lnTo>
                    <a:lnTo>
                      <a:pt x="62" y="112"/>
                    </a:lnTo>
                    <a:lnTo>
                      <a:pt x="60" y="115"/>
                    </a:lnTo>
                    <a:lnTo>
                      <a:pt x="57" y="118"/>
                    </a:lnTo>
                    <a:lnTo>
                      <a:pt x="54" y="120"/>
                    </a:lnTo>
                    <a:lnTo>
                      <a:pt x="54" y="123"/>
                    </a:lnTo>
                    <a:lnTo>
                      <a:pt x="52" y="126"/>
                    </a:lnTo>
                    <a:lnTo>
                      <a:pt x="49" y="128"/>
                    </a:lnTo>
                    <a:lnTo>
                      <a:pt x="49" y="131"/>
                    </a:lnTo>
                    <a:lnTo>
                      <a:pt x="46" y="131"/>
                    </a:lnTo>
                    <a:lnTo>
                      <a:pt x="46" y="134"/>
                    </a:lnTo>
                    <a:lnTo>
                      <a:pt x="46" y="137"/>
                    </a:lnTo>
                    <a:lnTo>
                      <a:pt x="43" y="137"/>
                    </a:lnTo>
                    <a:lnTo>
                      <a:pt x="43" y="139"/>
                    </a:lnTo>
                    <a:lnTo>
                      <a:pt x="41" y="142"/>
                    </a:lnTo>
                    <a:lnTo>
                      <a:pt x="38" y="145"/>
                    </a:lnTo>
                    <a:lnTo>
                      <a:pt x="38" y="147"/>
                    </a:lnTo>
                    <a:lnTo>
                      <a:pt x="35" y="150"/>
                    </a:lnTo>
                    <a:lnTo>
                      <a:pt x="35" y="153"/>
                    </a:lnTo>
                    <a:lnTo>
                      <a:pt x="32" y="156"/>
                    </a:lnTo>
                    <a:lnTo>
                      <a:pt x="32" y="158"/>
                    </a:lnTo>
                    <a:lnTo>
                      <a:pt x="30" y="161"/>
                    </a:lnTo>
                    <a:lnTo>
                      <a:pt x="27" y="164"/>
                    </a:lnTo>
                    <a:lnTo>
                      <a:pt x="27" y="167"/>
                    </a:lnTo>
                    <a:lnTo>
                      <a:pt x="24" y="169"/>
                    </a:lnTo>
                    <a:lnTo>
                      <a:pt x="24" y="172"/>
                    </a:lnTo>
                    <a:lnTo>
                      <a:pt x="24" y="175"/>
                    </a:lnTo>
                    <a:lnTo>
                      <a:pt x="22" y="177"/>
                    </a:lnTo>
                    <a:lnTo>
                      <a:pt x="22" y="180"/>
                    </a:lnTo>
                    <a:lnTo>
                      <a:pt x="19" y="183"/>
                    </a:lnTo>
                    <a:lnTo>
                      <a:pt x="19" y="186"/>
                    </a:lnTo>
                    <a:lnTo>
                      <a:pt x="16" y="188"/>
                    </a:lnTo>
                    <a:lnTo>
                      <a:pt x="16" y="191"/>
                    </a:lnTo>
                    <a:lnTo>
                      <a:pt x="16" y="194"/>
                    </a:lnTo>
                    <a:lnTo>
                      <a:pt x="13" y="199"/>
                    </a:lnTo>
                    <a:lnTo>
                      <a:pt x="13" y="202"/>
                    </a:lnTo>
                    <a:lnTo>
                      <a:pt x="11" y="205"/>
                    </a:lnTo>
                    <a:lnTo>
                      <a:pt x="11" y="210"/>
                    </a:lnTo>
                    <a:lnTo>
                      <a:pt x="8" y="213"/>
                    </a:lnTo>
                    <a:lnTo>
                      <a:pt x="8" y="218"/>
                    </a:lnTo>
                    <a:lnTo>
                      <a:pt x="5" y="221"/>
                    </a:lnTo>
                    <a:lnTo>
                      <a:pt x="5" y="226"/>
                    </a:lnTo>
                    <a:lnTo>
                      <a:pt x="5" y="232"/>
                    </a:lnTo>
                    <a:lnTo>
                      <a:pt x="3" y="237"/>
                    </a:lnTo>
                    <a:lnTo>
                      <a:pt x="3" y="243"/>
                    </a:lnTo>
                    <a:lnTo>
                      <a:pt x="0" y="251"/>
                    </a:lnTo>
                    <a:lnTo>
                      <a:pt x="0" y="256"/>
                    </a:lnTo>
                  </a:path>
                </a:pathLst>
              </a:custGeom>
              <a:noFill/>
              <a:ln w="4763">
                <a:solidFill>
                  <a:srgbClr val="4CFF4C"/>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0" name="Freeform 236"/>
              <p:cNvSpPr>
                <a:spLocks/>
              </p:cNvSpPr>
              <p:nvPr/>
            </p:nvSpPr>
            <p:spPr bwMode="auto">
              <a:xfrm>
                <a:off x="5601790" y="3900995"/>
                <a:ext cx="405517" cy="358735"/>
              </a:xfrm>
              <a:custGeom>
                <a:avLst/>
                <a:gdLst>
                  <a:gd name="T0" fmla="*/ 294 w 297"/>
                  <a:gd name="T1" fmla="*/ 256 h 256"/>
                  <a:gd name="T2" fmla="*/ 289 w 297"/>
                  <a:gd name="T3" fmla="*/ 256 h 256"/>
                  <a:gd name="T4" fmla="*/ 283 w 297"/>
                  <a:gd name="T5" fmla="*/ 256 h 256"/>
                  <a:gd name="T6" fmla="*/ 278 w 297"/>
                  <a:gd name="T7" fmla="*/ 256 h 256"/>
                  <a:gd name="T8" fmla="*/ 275 w 297"/>
                  <a:gd name="T9" fmla="*/ 256 h 256"/>
                  <a:gd name="T10" fmla="*/ 269 w 297"/>
                  <a:gd name="T11" fmla="*/ 256 h 256"/>
                  <a:gd name="T12" fmla="*/ 264 w 297"/>
                  <a:gd name="T13" fmla="*/ 256 h 256"/>
                  <a:gd name="T14" fmla="*/ 259 w 297"/>
                  <a:gd name="T15" fmla="*/ 256 h 256"/>
                  <a:gd name="T16" fmla="*/ 256 w 297"/>
                  <a:gd name="T17" fmla="*/ 254 h 256"/>
                  <a:gd name="T18" fmla="*/ 250 w 297"/>
                  <a:gd name="T19" fmla="*/ 254 h 256"/>
                  <a:gd name="T20" fmla="*/ 245 w 297"/>
                  <a:gd name="T21" fmla="*/ 254 h 256"/>
                  <a:gd name="T22" fmla="*/ 242 w 297"/>
                  <a:gd name="T23" fmla="*/ 251 h 256"/>
                  <a:gd name="T24" fmla="*/ 237 w 297"/>
                  <a:gd name="T25" fmla="*/ 251 h 256"/>
                  <a:gd name="T26" fmla="*/ 231 w 297"/>
                  <a:gd name="T27" fmla="*/ 251 h 256"/>
                  <a:gd name="T28" fmla="*/ 226 w 297"/>
                  <a:gd name="T29" fmla="*/ 248 h 256"/>
                  <a:gd name="T30" fmla="*/ 220 w 297"/>
                  <a:gd name="T31" fmla="*/ 248 h 256"/>
                  <a:gd name="T32" fmla="*/ 218 w 297"/>
                  <a:gd name="T33" fmla="*/ 245 h 256"/>
                  <a:gd name="T34" fmla="*/ 212 w 297"/>
                  <a:gd name="T35" fmla="*/ 245 h 256"/>
                  <a:gd name="T36" fmla="*/ 207 w 297"/>
                  <a:gd name="T37" fmla="*/ 243 h 256"/>
                  <a:gd name="T38" fmla="*/ 201 w 297"/>
                  <a:gd name="T39" fmla="*/ 243 h 256"/>
                  <a:gd name="T40" fmla="*/ 199 w 297"/>
                  <a:gd name="T41" fmla="*/ 240 h 256"/>
                  <a:gd name="T42" fmla="*/ 193 w 297"/>
                  <a:gd name="T43" fmla="*/ 240 h 256"/>
                  <a:gd name="T44" fmla="*/ 188 w 297"/>
                  <a:gd name="T45" fmla="*/ 237 h 256"/>
                  <a:gd name="T46" fmla="*/ 182 w 297"/>
                  <a:gd name="T47" fmla="*/ 234 h 256"/>
                  <a:gd name="T48" fmla="*/ 180 w 297"/>
                  <a:gd name="T49" fmla="*/ 234 h 256"/>
                  <a:gd name="T50" fmla="*/ 174 w 297"/>
                  <a:gd name="T51" fmla="*/ 232 h 256"/>
                  <a:gd name="T52" fmla="*/ 169 w 297"/>
                  <a:gd name="T53" fmla="*/ 229 h 256"/>
                  <a:gd name="T54" fmla="*/ 163 w 297"/>
                  <a:gd name="T55" fmla="*/ 226 h 256"/>
                  <a:gd name="T56" fmla="*/ 161 w 297"/>
                  <a:gd name="T57" fmla="*/ 224 h 256"/>
                  <a:gd name="T58" fmla="*/ 155 w 297"/>
                  <a:gd name="T59" fmla="*/ 221 h 256"/>
                  <a:gd name="T60" fmla="*/ 150 w 297"/>
                  <a:gd name="T61" fmla="*/ 218 h 256"/>
                  <a:gd name="T62" fmla="*/ 144 w 297"/>
                  <a:gd name="T63" fmla="*/ 215 h 256"/>
                  <a:gd name="T64" fmla="*/ 141 w 297"/>
                  <a:gd name="T65" fmla="*/ 213 h 256"/>
                  <a:gd name="T66" fmla="*/ 136 w 297"/>
                  <a:gd name="T67" fmla="*/ 210 h 256"/>
                  <a:gd name="T68" fmla="*/ 131 w 297"/>
                  <a:gd name="T69" fmla="*/ 207 h 256"/>
                  <a:gd name="T70" fmla="*/ 125 w 297"/>
                  <a:gd name="T71" fmla="*/ 204 h 256"/>
                  <a:gd name="T72" fmla="*/ 122 w 297"/>
                  <a:gd name="T73" fmla="*/ 202 h 256"/>
                  <a:gd name="T74" fmla="*/ 117 w 297"/>
                  <a:gd name="T75" fmla="*/ 196 h 256"/>
                  <a:gd name="T76" fmla="*/ 111 w 297"/>
                  <a:gd name="T77" fmla="*/ 194 h 256"/>
                  <a:gd name="T78" fmla="*/ 106 w 297"/>
                  <a:gd name="T79" fmla="*/ 191 h 256"/>
                  <a:gd name="T80" fmla="*/ 101 w 297"/>
                  <a:gd name="T81" fmla="*/ 185 h 256"/>
                  <a:gd name="T82" fmla="*/ 98 w 297"/>
                  <a:gd name="T83" fmla="*/ 183 h 256"/>
                  <a:gd name="T84" fmla="*/ 92 w 297"/>
                  <a:gd name="T85" fmla="*/ 177 h 256"/>
                  <a:gd name="T86" fmla="*/ 87 w 297"/>
                  <a:gd name="T87" fmla="*/ 172 h 256"/>
                  <a:gd name="T88" fmla="*/ 82 w 297"/>
                  <a:gd name="T89" fmla="*/ 169 h 256"/>
                  <a:gd name="T90" fmla="*/ 79 w 297"/>
                  <a:gd name="T91" fmla="*/ 164 h 256"/>
                  <a:gd name="T92" fmla="*/ 73 w 297"/>
                  <a:gd name="T93" fmla="*/ 158 h 256"/>
                  <a:gd name="T94" fmla="*/ 68 w 297"/>
                  <a:gd name="T95" fmla="*/ 153 h 256"/>
                  <a:gd name="T96" fmla="*/ 65 w 297"/>
                  <a:gd name="T97" fmla="*/ 147 h 256"/>
                  <a:gd name="T98" fmla="*/ 60 w 297"/>
                  <a:gd name="T99" fmla="*/ 142 h 256"/>
                  <a:gd name="T100" fmla="*/ 54 w 297"/>
                  <a:gd name="T101" fmla="*/ 136 h 256"/>
                  <a:gd name="T102" fmla="*/ 49 w 297"/>
                  <a:gd name="T103" fmla="*/ 128 h 256"/>
                  <a:gd name="T104" fmla="*/ 46 w 297"/>
                  <a:gd name="T105" fmla="*/ 120 h 256"/>
                  <a:gd name="T106" fmla="*/ 41 w 297"/>
                  <a:gd name="T107" fmla="*/ 115 h 256"/>
                  <a:gd name="T108" fmla="*/ 35 w 297"/>
                  <a:gd name="T109" fmla="*/ 106 h 256"/>
                  <a:gd name="T110" fmla="*/ 30 w 297"/>
                  <a:gd name="T111" fmla="*/ 96 h 256"/>
                  <a:gd name="T112" fmla="*/ 24 w 297"/>
                  <a:gd name="T113" fmla="*/ 87 h 256"/>
                  <a:gd name="T114" fmla="*/ 22 w 297"/>
                  <a:gd name="T115" fmla="*/ 76 h 256"/>
                  <a:gd name="T116" fmla="*/ 16 w 297"/>
                  <a:gd name="T117" fmla="*/ 66 h 256"/>
                  <a:gd name="T118" fmla="*/ 11 w 297"/>
                  <a:gd name="T119" fmla="*/ 52 h 256"/>
                  <a:gd name="T120" fmla="*/ 5 w 297"/>
                  <a:gd name="T121" fmla="*/ 36 h 256"/>
                  <a:gd name="T122" fmla="*/ 3 w 297"/>
                  <a:gd name="T123" fmla="*/ 14 h 2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97"/>
                  <a:gd name="T187" fmla="*/ 0 h 256"/>
                  <a:gd name="T188" fmla="*/ 297 w 297"/>
                  <a:gd name="T189" fmla="*/ 256 h 2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97" h="256">
                    <a:moveTo>
                      <a:pt x="297" y="256"/>
                    </a:moveTo>
                    <a:lnTo>
                      <a:pt x="297" y="256"/>
                    </a:lnTo>
                    <a:lnTo>
                      <a:pt x="294" y="256"/>
                    </a:lnTo>
                    <a:lnTo>
                      <a:pt x="291" y="256"/>
                    </a:lnTo>
                    <a:lnTo>
                      <a:pt x="289" y="256"/>
                    </a:lnTo>
                    <a:lnTo>
                      <a:pt x="286" y="256"/>
                    </a:lnTo>
                    <a:lnTo>
                      <a:pt x="283" y="256"/>
                    </a:lnTo>
                    <a:lnTo>
                      <a:pt x="280" y="256"/>
                    </a:lnTo>
                    <a:lnTo>
                      <a:pt x="278" y="256"/>
                    </a:lnTo>
                    <a:lnTo>
                      <a:pt x="275" y="256"/>
                    </a:lnTo>
                    <a:lnTo>
                      <a:pt x="272" y="256"/>
                    </a:lnTo>
                    <a:lnTo>
                      <a:pt x="269" y="256"/>
                    </a:lnTo>
                    <a:lnTo>
                      <a:pt x="267" y="256"/>
                    </a:lnTo>
                    <a:lnTo>
                      <a:pt x="264" y="256"/>
                    </a:lnTo>
                    <a:lnTo>
                      <a:pt x="261" y="256"/>
                    </a:lnTo>
                    <a:lnTo>
                      <a:pt x="259" y="256"/>
                    </a:lnTo>
                    <a:lnTo>
                      <a:pt x="259" y="254"/>
                    </a:lnTo>
                    <a:lnTo>
                      <a:pt x="256" y="254"/>
                    </a:lnTo>
                    <a:lnTo>
                      <a:pt x="253" y="254"/>
                    </a:lnTo>
                    <a:lnTo>
                      <a:pt x="250" y="254"/>
                    </a:lnTo>
                    <a:lnTo>
                      <a:pt x="248" y="254"/>
                    </a:lnTo>
                    <a:lnTo>
                      <a:pt x="245" y="254"/>
                    </a:lnTo>
                    <a:lnTo>
                      <a:pt x="242" y="254"/>
                    </a:lnTo>
                    <a:lnTo>
                      <a:pt x="242" y="251"/>
                    </a:lnTo>
                    <a:lnTo>
                      <a:pt x="239" y="251"/>
                    </a:lnTo>
                    <a:lnTo>
                      <a:pt x="237" y="251"/>
                    </a:lnTo>
                    <a:lnTo>
                      <a:pt x="234" y="251"/>
                    </a:lnTo>
                    <a:lnTo>
                      <a:pt x="231" y="251"/>
                    </a:lnTo>
                    <a:lnTo>
                      <a:pt x="229" y="248"/>
                    </a:lnTo>
                    <a:lnTo>
                      <a:pt x="226" y="248"/>
                    </a:lnTo>
                    <a:lnTo>
                      <a:pt x="223" y="248"/>
                    </a:lnTo>
                    <a:lnTo>
                      <a:pt x="220" y="248"/>
                    </a:lnTo>
                    <a:lnTo>
                      <a:pt x="218" y="248"/>
                    </a:lnTo>
                    <a:lnTo>
                      <a:pt x="218" y="245"/>
                    </a:lnTo>
                    <a:lnTo>
                      <a:pt x="215" y="245"/>
                    </a:lnTo>
                    <a:lnTo>
                      <a:pt x="212" y="245"/>
                    </a:lnTo>
                    <a:lnTo>
                      <a:pt x="210" y="245"/>
                    </a:lnTo>
                    <a:lnTo>
                      <a:pt x="207" y="243"/>
                    </a:lnTo>
                    <a:lnTo>
                      <a:pt x="204" y="243"/>
                    </a:lnTo>
                    <a:lnTo>
                      <a:pt x="201" y="243"/>
                    </a:lnTo>
                    <a:lnTo>
                      <a:pt x="199" y="240"/>
                    </a:lnTo>
                    <a:lnTo>
                      <a:pt x="196" y="240"/>
                    </a:lnTo>
                    <a:lnTo>
                      <a:pt x="193" y="240"/>
                    </a:lnTo>
                    <a:lnTo>
                      <a:pt x="190" y="240"/>
                    </a:lnTo>
                    <a:lnTo>
                      <a:pt x="190" y="237"/>
                    </a:lnTo>
                    <a:lnTo>
                      <a:pt x="188" y="237"/>
                    </a:lnTo>
                    <a:lnTo>
                      <a:pt x="185" y="237"/>
                    </a:lnTo>
                    <a:lnTo>
                      <a:pt x="185" y="234"/>
                    </a:lnTo>
                    <a:lnTo>
                      <a:pt x="182" y="234"/>
                    </a:lnTo>
                    <a:lnTo>
                      <a:pt x="180" y="234"/>
                    </a:lnTo>
                    <a:lnTo>
                      <a:pt x="177" y="232"/>
                    </a:lnTo>
                    <a:lnTo>
                      <a:pt x="174" y="232"/>
                    </a:lnTo>
                    <a:lnTo>
                      <a:pt x="171" y="232"/>
                    </a:lnTo>
                    <a:lnTo>
                      <a:pt x="171" y="229"/>
                    </a:lnTo>
                    <a:lnTo>
                      <a:pt x="169" y="229"/>
                    </a:lnTo>
                    <a:lnTo>
                      <a:pt x="166" y="229"/>
                    </a:lnTo>
                    <a:lnTo>
                      <a:pt x="166" y="226"/>
                    </a:lnTo>
                    <a:lnTo>
                      <a:pt x="163" y="226"/>
                    </a:lnTo>
                    <a:lnTo>
                      <a:pt x="161" y="226"/>
                    </a:lnTo>
                    <a:lnTo>
                      <a:pt x="161" y="224"/>
                    </a:lnTo>
                    <a:lnTo>
                      <a:pt x="158" y="224"/>
                    </a:lnTo>
                    <a:lnTo>
                      <a:pt x="155" y="224"/>
                    </a:lnTo>
                    <a:lnTo>
                      <a:pt x="155" y="221"/>
                    </a:lnTo>
                    <a:lnTo>
                      <a:pt x="152" y="221"/>
                    </a:lnTo>
                    <a:lnTo>
                      <a:pt x="150" y="218"/>
                    </a:lnTo>
                    <a:lnTo>
                      <a:pt x="147" y="218"/>
                    </a:lnTo>
                    <a:lnTo>
                      <a:pt x="144" y="215"/>
                    </a:lnTo>
                    <a:lnTo>
                      <a:pt x="141" y="215"/>
                    </a:lnTo>
                    <a:lnTo>
                      <a:pt x="141" y="213"/>
                    </a:lnTo>
                    <a:lnTo>
                      <a:pt x="139" y="213"/>
                    </a:lnTo>
                    <a:lnTo>
                      <a:pt x="136" y="213"/>
                    </a:lnTo>
                    <a:lnTo>
                      <a:pt x="136" y="210"/>
                    </a:lnTo>
                    <a:lnTo>
                      <a:pt x="133" y="210"/>
                    </a:lnTo>
                    <a:lnTo>
                      <a:pt x="131" y="207"/>
                    </a:lnTo>
                    <a:lnTo>
                      <a:pt x="128" y="207"/>
                    </a:lnTo>
                    <a:lnTo>
                      <a:pt x="128" y="204"/>
                    </a:lnTo>
                    <a:lnTo>
                      <a:pt x="125" y="204"/>
                    </a:lnTo>
                    <a:lnTo>
                      <a:pt x="122" y="202"/>
                    </a:lnTo>
                    <a:lnTo>
                      <a:pt x="120" y="199"/>
                    </a:lnTo>
                    <a:lnTo>
                      <a:pt x="117" y="199"/>
                    </a:lnTo>
                    <a:lnTo>
                      <a:pt x="117" y="196"/>
                    </a:lnTo>
                    <a:lnTo>
                      <a:pt x="114" y="196"/>
                    </a:lnTo>
                    <a:lnTo>
                      <a:pt x="111" y="194"/>
                    </a:lnTo>
                    <a:lnTo>
                      <a:pt x="109" y="191"/>
                    </a:lnTo>
                    <a:lnTo>
                      <a:pt x="106" y="191"/>
                    </a:lnTo>
                    <a:lnTo>
                      <a:pt x="106" y="188"/>
                    </a:lnTo>
                    <a:lnTo>
                      <a:pt x="103" y="188"/>
                    </a:lnTo>
                    <a:lnTo>
                      <a:pt x="101" y="185"/>
                    </a:lnTo>
                    <a:lnTo>
                      <a:pt x="98" y="183"/>
                    </a:lnTo>
                    <a:lnTo>
                      <a:pt x="95" y="180"/>
                    </a:lnTo>
                    <a:lnTo>
                      <a:pt x="92" y="180"/>
                    </a:lnTo>
                    <a:lnTo>
                      <a:pt x="92" y="177"/>
                    </a:lnTo>
                    <a:lnTo>
                      <a:pt x="90" y="175"/>
                    </a:lnTo>
                    <a:lnTo>
                      <a:pt x="87" y="172"/>
                    </a:lnTo>
                    <a:lnTo>
                      <a:pt x="84" y="172"/>
                    </a:lnTo>
                    <a:lnTo>
                      <a:pt x="84" y="169"/>
                    </a:lnTo>
                    <a:lnTo>
                      <a:pt x="82" y="169"/>
                    </a:lnTo>
                    <a:lnTo>
                      <a:pt x="82" y="166"/>
                    </a:lnTo>
                    <a:lnTo>
                      <a:pt x="79" y="164"/>
                    </a:lnTo>
                    <a:lnTo>
                      <a:pt x="76" y="164"/>
                    </a:lnTo>
                    <a:lnTo>
                      <a:pt x="76" y="161"/>
                    </a:lnTo>
                    <a:lnTo>
                      <a:pt x="73" y="161"/>
                    </a:lnTo>
                    <a:lnTo>
                      <a:pt x="73" y="158"/>
                    </a:lnTo>
                    <a:lnTo>
                      <a:pt x="71" y="155"/>
                    </a:lnTo>
                    <a:lnTo>
                      <a:pt x="68" y="153"/>
                    </a:lnTo>
                    <a:lnTo>
                      <a:pt x="65" y="150"/>
                    </a:lnTo>
                    <a:lnTo>
                      <a:pt x="65" y="147"/>
                    </a:lnTo>
                    <a:lnTo>
                      <a:pt x="62" y="145"/>
                    </a:lnTo>
                    <a:lnTo>
                      <a:pt x="60" y="142"/>
                    </a:lnTo>
                    <a:lnTo>
                      <a:pt x="57" y="139"/>
                    </a:lnTo>
                    <a:lnTo>
                      <a:pt x="54" y="136"/>
                    </a:lnTo>
                    <a:lnTo>
                      <a:pt x="54" y="134"/>
                    </a:lnTo>
                    <a:lnTo>
                      <a:pt x="52" y="131"/>
                    </a:lnTo>
                    <a:lnTo>
                      <a:pt x="49" y="128"/>
                    </a:lnTo>
                    <a:lnTo>
                      <a:pt x="49" y="125"/>
                    </a:lnTo>
                    <a:lnTo>
                      <a:pt x="46" y="125"/>
                    </a:lnTo>
                    <a:lnTo>
                      <a:pt x="46" y="123"/>
                    </a:lnTo>
                    <a:lnTo>
                      <a:pt x="46" y="120"/>
                    </a:lnTo>
                    <a:lnTo>
                      <a:pt x="43" y="120"/>
                    </a:lnTo>
                    <a:lnTo>
                      <a:pt x="43" y="117"/>
                    </a:lnTo>
                    <a:lnTo>
                      <a:pt x="41" y="115"/>
                    </a:lnTo>
                    <a:lnTo>
                      <a:pt x="38" y="112"/>
                    </a:lnTo>
                    <a:lnTo>
                      <a:pt x="38" y="109"/>
                    </a:lnTo>
                    <a:lnTo>
                      <a:pt x="35" y="106"/>
                    </a:lnTo>
                    <a:lnTo>
                      <a:pt x="35" y="104"/>
                    </a:lnTo>
                    <a:lnTo>
                      <a:pt x="32" y="101"/>
                    </a:lnTo>
                    <a:lnTo>
                      <a:pt x="32" y="98"/>
                    </a:lnTo>
                    <a:lnTo>
                      <a:pt x="30" y="96"/>
                    </a:lnTo>
                    <a:lnTo>
                      <a:pt x="27" y="93"/>
                    </a:lnTo>
                    <a:lnTo>
                      <a:pt x="27" y="90"/>
                    </a:lnTo>
                    <a:lnTo>
                      <a:pt x="24" y="87"/>
                    </a:lnTo>
                    <a:lnTo>
                      <a:pt x="24" y="85"/>
                    </a:lnTo>
                    <a:lnTo>
                      <a:pt x="24" y="82"/>
                    </a:lnTo>
                    <a:lnTo>
                      <a:pt x="22" y="79"/>
                    </a:lnTo>
                    <a:lnTo>
                      <a:pt x="22" y="76"/>
                    </a:lnTo>
                    <a:lnTo>
                      <a:pt x="19" y="74"/>
                    </a:lnTo>
                    <a:lnTo>
                      <a:pt x="19" y="71"/>
                    </a:lnTo>
                    <a:lnTo>
                      <a:pt x="16" y="68"/>
                    </a:lnTo>
                    <a:lnTo>
                      <a:pt x="16" y="66"/>
                    </a:lnTo>
                    <a:lnTo>
                      <a:pt x="16" y="63"/>
                    </a:lnTo>
                    <a:lnTo>
                      <a:pt x="13" y="57"/>
                    </a:lnTo>
                    <a:lnTo>
                      <a:pt x="13" y="55"/>
                    </a:lnTo>
                    <a:lnTo>
                      <a:pt x="11" y="52"/>
                    </a:lnTo>
                    <a:lnTo>
                      <a:pt x="11" y="46"/>
                    </a:lnTo>
                    <a:lnTo>
                      <a:pt x="8" y="44"/>
                    </a:lnTo>
                    <a:lnTo>
                      <a:pt x="8" y="38"/>
                    </a:lnTo>
                    <a:lnTo>
                      <a:pt x="5" y="36"/>
                    </a:lnTo>
                    <a:lnTo>
                      <a:pt x="5" y="30"/>
                    </a:lnTo>
                    <a:lnTo>
                      <a:pt x="5" y="25"/>
                    </a:lnTo>
                    <a:lnTo>
                      <a:pt x="3" y="19"/>
                    </a:lnTo>
                    <a:lnTo>
                      <a:pt x="3" y="14"/>
                    </a:lnTo>
                    <a:lnTo>
                      <a:pt x="0" y="6"/>
                    </a:lnTo>
                    <a:lnTo>
                      <a:pt x="0" y="0"/>
                    </a:lnTo>
                  </a:path>
                </a:pathLst>
              </a:custGeom>
              <a:noFill/>
              <a:ln w="4763">
                <a:solidFill>
                  <a:srgbClr val="4CFF4C"/>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1" name="Freeform 237"/>
              <p:cNvSpPr>
                <a:spLocks/>
              </p:cNvSpPr>
              <p:nvPr/>
            </p:nvSpPr>
            <p:spPr bwMode="auto">
              <a:xfrm>
                <a:off x="5463887" y="3287222"/>
                <a:ext cx="543420" cy="498866"/>
              </a:xfrm>
              <a:custGeom>
                <a:avLst/>
                <a:gdLst>
                  <a:gd name="T0" fmla="*/ 392 w 398"/>
                  <a:gd name="T1" fmla="*/ 0 h 356"/>
                  <a:gd name="T2" fmla="*/ 387 w 398"/>
                  <a:gd name="T3" fmla="*/ 0 h 356"/>
                  <a:gd name="T4" fmla="*/ 379 w 398"/>
                  <a:gd name="T5" fmla="*/ 0 h 356"/>
                  <a:gd name="T6" fmla="*/ 373 w 398"/>
                  <a:gd name="T7" fmla="*/ 2 h 356"/>
                  <a:gd name="T8" fmla="*/ 368 w 398"/>
                  <a:gd name="T9" fmla="*/ 2 h 356"/>
                  <a:gd name="T10" fmla="*/ 360 w 398"/>
                  <a:gd name="T11" fmla="*/ 2 h 356"/>
                  <a:gd name="T12" fmla="*/ 354 w 398"/>
                  <a:gd name="T13" fmla="*/ 2 h 356"/>
                  <a:gd name="T14" fmla="*/ 349 w 398"/>
                  <a:gd name="T15" fmla="*/ 2 h 356"/>
                  <a:gd name="T16" fmla="*/ 340 w 398"/>
                  <a:gd name="T17" fmla="*/ 5 h 356"/>
                  <a:gd name="T18" fmla="*/ 335 w 398"/>
                  <a:gd name="T19" fmla="*/ 5 h 356"/>
                  <a:gd name="T20" fmla="*/ 330 w 398"/>
                  <a:gd name="T21" fmla="*/ 5 h 356"/>
                  <a:gd name="T22" fmla="*/ 321 w 398"/>
                  <a:gd name="T23" fmla="*/ 8 h 356"/>
                  <a:gd name="T24" fmla="*/ 316 w 398"/>
                  <a:gd name="T25" fmla="*/ 8 h 356"/>
                  <a:gd name="T26" fmla="*/ 311 w 398"/>
                  <a:gd name="T27" fmla="*/ 10 h 356"/>
                  <a:gd name="T28" fmla="*/ 302 w 398"/>
                  <a:gd name="T29" fmla="*/ 10 h 356"/>
                  <a:gd name="T30" fmla="*/ 297 w 398"/>
                  <a:gd name="T31" fmla="*/ 13 h 356"/>
                  <a:gd name="T32" fmla="*/ 291 w 398"/>
                  <a:gd name="T33" fmla="*/ 16 h 356"/>
                  <a:gd name="T34" fmla="*/ 283 w 398"/>
                  <a:gd name="T35" fmla="*/ 16 h 356"/>
                  <a:gd name="T36" fmla="*/ 278 w 398"/>
                  <a:gd name="T37" fmla="*/ 19 h 356"/>
                  <a:gd name="T38" fmla="*/ 272 w 398"/>
                  <a:gd name="T39" fmla="*/ 21 h 356"/>
                  <a:gd name="T40" fmla="*/ 264 w 398"/>
                  <a:gd name="T41" fmla="*/ 21 h 356"/>
                  <a:gd name="T42" fmla="*/ 259 w 398"/>
                  <a:gd name="T43" fmla="*/ 24 h 356"/>
                  <a:gd name="T44" fmla="*/ 253 w 398"/>
                  <a:gd name="T45" fmla="*/ 27 h 356"/>
                  <a:gd name="T46" fmla="*/ 245 w 398"/>
                  <a:gd name="T47" fmla="*/ 30 h 356"/>
                  <a:gd name="T48" fmla="*/ 240 w 398"/>
                  <a:gd name="T49" fmla="*/ 32 h 356"/>
                  <a:gd name="T50" fmla="*/ 232 w 398"/>
                  <a:gd name="T51" fmla="*/ 35 h 356"/>
                  <a:gd name="T52" fmla="*/ 226 w 398"/>
                  <a:gd name="T53" fmla="*/ 38 h 356"/>
                  <a:gd name="T54" fmla="*/ 221 w 398"/>
                  <a:gd name="T55" fmla="*/ 40 h 356"/>
                  <a:gd name="T56" fmla="*/ 212 w 398"/>
                  <a:gd name="T57" fmla="*/ 46 h 356"/>
                  <a:gd name="T58" fmla="*/ 207 w 398"/>
                  <a:gd name="T59" fmla="*/ 49 h 356"/>
                  <a:gd name="T60" fmla="*/ 202 w 398"/>
                  <a:gd name="T61" fmla="*/ 51 h 356"/>
                  <a:gd name="T62" fmla="*/ 193 w 398"/>
                  <a:gd name="T63" fmla="*/ 54 h 356"/>
                  <a:gd name="T64" fmla="*/ 188 w 398"/>
                  <a:gd name="T65" fmla="*/ 60 h 356"/>
                  <a:gd name="T66" fmla="*/ 183 w 398"/>
                  <a:gd name="T67" fmla="*/ 62 h 356"/>
                  <a:gd name="T68" fmla="*/ 174 w 398"/>
                  <a:gd name="T69" fmla="*/ 68 h 356"/>
                  <a:gd name="T70" fmla="*/ 169 w 398"/>
                  <a:gd name="T71" fmla="*/ 70 h 356"/>
                  <a:gd name="T72" fmla="*/ 163 w 398"/>
                  <a:gd name="T73" fmla="*/ 76 h 356"/>
                  <a:gd name="T74" fmla="*/ 155 w 398"/>
                  <a:gd name="T75" fmla="*/ 81 h 356"/>
                  <a:gd name="T76" fmla="*/ 150 w 398"/>
                  <a:gd name="T77" fmla="*/ 87 h 356"/>
                  <a:gd name="T78" fmla="*/ 144 w 398"/>
                  <a:gd name="T79" fmla="*/ 89 h 356"/>
                  <a:gd name="T80" fmla="*/ 136 w 398"/>
                  <a:gd name="T81" fmla="*/ 95 h 356"/>
                  <a:gd name="T82" fmla="*/ 131 w 398"/>
                  <a:gd name="T83" fmla="*/ 100 h 356"/>
                  <a:gd name="T84" fmla="*/ 125 w 398"/>
                  <a:gd name="T85" fmla="*/ 109 h 356"/>
                  <a:gd name="T86" fmla="*/ 117 w 398"/>
                  <a:gd name="T87" fmla="*/ 114 h 356"/>
                  <a:gd name="T88" fmla="*/ 112 w 398"/>
                  <a:gd name="T89" fmla="*/ 119 h 356"/>
                  <a:gd name="T90" fmla="*/ 106 w 398"/>
                  <a:gd name="T91" fmla="*/ 128 h 356"/>
                  <a:gd name="T92" fmla="*/ 98 w 398"/>
                  <a:gd name="T93" fmla="*/ 133 h 356"/>
                  <a:gd name="T94" fmla="*/ 93 w 398"/>
                  <a:gd name="T95" fmla="*/ 141 h 356"/>
                  <a:gd name="T96" fmla="*/ 87 w 398"/>
                  <a:gd name="T97" fmla="*/ 149 h 356"/>
                  <a:gd name="T98" fmla="*/ 79 w 398"/>
                  <a:gd name="T99" fmla="*/ 158 h 356"/>
                  <a:gd name="T100" fmla="*/ 74 w 398"/>
                  <a:gd name="T101" fmla="*/ 166 h 356"/>
                  <a:gd name="T102" fmla="*/ 65 w 398"/>
                  <a:gd name="T103" fmla="*/ 174 h 356"/>
                  <a:gd name="T104" fmla="*/ 60 w 398"/>
                  <a:gd name="T105" fmla="*/ 185 h 356"/>
                  <a:gd name="T106" fmla="*/ 54 w 398"/>
                  <a:gd name="T107" fmla="*/ 193 h 356"/>
                  <a:gd name="T108" fmla="*/ 46 w 398"/>
                  <a:gd name="T109" fmla="*/ 204 h 356"/>
                  <a:gd name="T110" fmla="*/ 41 w 398"/>
                  <a:gd name="T111" fmla="*/ 218 h 356"/>
                  <a:gd name="T112" fmla="*/ 35 w 398"/>
                  <a:gd name="T113" fmla="*/ 231 h 356"/>
                  <a:gd name="T114" fmla="*/ 27 w 398"/>
                  <a:gd name="T115" fmla="*/ 245 h 356"/>
                  <a:gd name="T116" fmla="*/ 22 w 398"/>
                  <a:gd name="T117" fmla="*/ 261 h 356"/>
                  <a:gd name="T118" fmla="*/ 16 w 398"/>
                  <a:gd name="T119" fmla="*/ 280 h 356"/>
                  <a:gd name="T120" fmla="*/ 8 w 398"/>
                  <a:gd name="T121" fmla="*/ 302 h 356"/>
                  <a:gd name="T122" fmla="*/ 3 w 398"/>
                  <a:gd name="T123" fmla="*/ 335 h 3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8"/>
                  <a:gd name="T187" fmla="*/ 0 h 356"/>
                  <a:gd name="T188" fmla="*/ 398 w 398"/>
                  <a:gd name="T189" fmla="*/ 356 h 3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8" h="356">
                    <a:moveTo>
                      <a:pt x="398" y="0"/>
                    </a:moveTo>
                    <a:lnTo>
                      <a:pt x="395" y="0"/>
                    </a:lnTo>
                    <a:lnTo>
                      <a:pt x="392" y="0"/>
                    </a:lnTo>
                    <a:lnTo>
                      <a:pt x="390" y="0"/>
                    </a:lnTo>
                    <a:lnTo>
                      <a:pt x="387" y="0"/>
                    </a:lnTo>
                    <a:lnTo>
                      <a:pt x="384" y="0"/>
                    </a:lnTo>
                    <a:lnTo>
                      <a:pt x="381" y="0"/>
                    </a:lnTo>
                    <a:lnTo>
                      <a:pt x="379" y="0"/>
                    </a:lnTo>
                    <a:lnTo>
                      <a:pt x="376" y="0"/>
                    </a:lnTo>
                    <a:lnTo>
                      <a:pt x="376" y="2"/>
                    </a:lnTo>
                    <a:lnTo>
                      <a:pt x="373" y="2"/>
                    </a:lnTo>
                    <a:lnTo>
                      <a:pt x="370" y="2"/>
                    </a:lnTo>
                    <a:lnTo>
                      <a:pt x="368" y="2"/>
                    </a:lnTo>
                    <a:lnTo>
                      <a:pt x="365" y="2"/>
                    </a:lnTo>
                    <a:lnTo>
                      <a:pt x="362" y="2"/>
                    </a:lnTo>
                    <a:lnTo>
                      <a:pt x="360" y="2"/>
                    </a:lnTo>
                    <a:lnTo>
                      <a:pt x="357" y="2"/>
                    </a:lnTo>
                    <a:lnTo>
                      <a:pt x="354" y="2"/>
                    </a:lnTo>
                    <a:lnTo>
                      <a:pt x="351" y="2"/>
                    </a:lnTo>
                    <a:lnTo>
                      <a:pt x="349" y="2"/>
                    </a:lnTo>
                    <a:lnTo>
                      <a:pt x="346" y="2"/>
                    </a:lnTo>
                    <a:lnTo>
                      <a:pt x="346" y="5"/>
                    </a:lnTo>
                    <a:lnTo>
                      <a:pt x="343" y="5"/>
                    </a:lnTo>
                    <a:lnTo>
                      <a:pt x="340" y="5"/>
                    </a:lnTo>
                    <a:lnTo>
                      <a:pt x="338" y="5"/>
                    </a:lnTo>
                    <a:lnTo>
                      <a:pt x="335" y="5"/>
                    </a:lnTo>
                    <a:lnTo>
                      <a:pt x="332" y="5"/>
                    </a:lnTo>
                    <a:lnTo>
                      <a:pt x="330" y="5"/>
                    </a:lnTo>
                    <a:lnTo>
                      <a:pt x="327" y="5"/>
                    </a:lnTo>
                    <a:lnTo>
                      <a:pt x="327" y="8"/>
                    </a:lnTo>
                    <a:lnTo>
                      <a:pt x="324" y="8"/>
                    </a:lnTo>
                    <a:lnTo>
                      <a:pt x="321" y="8"/>
                    </a:lnTo>
                    <a:lnTo>
                      <a:pt x="319" y="8"/>
                    </a:lnTo>
                    <a:lnTo>
                      <a:pt x="316" y="8"/>
                    </a:lnTo>
                    <a:lnTo>
                      <a:pt x="313" y="8"/>
                    </a:lnTo>
                    <a:lnTo>
                      <a:pt x="313" y="10"/>
                    </a:lnTo>
                    <a:lnTo>
                      <a:pt x="311" y="10"/>
                    </a:lnTo>
                    <a:lnTo>
                      <a:pt x="308" y="10"/>
                    </a:lnTo>
                    <a:lnTo>
                      <a:pt x="305" y="10"/>
                    </a:lnTo>
                    <a:lnTo>
                      <a:pt x="302" y="10"/>
                    </a:lnTo>
                    <a:lnTo>
                      <a:pt x="302" y="13"/>
                    </a:lnTo>
                    <a:lnTo>
                      <a:pt x="300" y="13"/>
                    </a:lnTo>
                    <a:lnTo>
                      <a:pt x="297" y="13"/>
                    </a:lnTo>
                    <a:lnTo>
                      <a:pt x="294" y="13"/>
                    </a:lnTo>
                    <a:lnTo>
                      <a:pt x="291" y="13"/>
                    </a:lnTo>
                    <a:lnTo>
                      <a:pt x="291" y="16"/>
                    </a:lnTo>
                    <a:lnTo>
                      <a:pt x="289" y="16"/>
                    </a:lnTo>
                    <a:lnTo>
                      <a:pt x="286" y="16"/>
                    </a:lnTo>
                    <a:lnTo>
                      <a:pt x="283" y="16"/>
                    </a:lnTo>
                    <a:lnTo>
                      <a:pt x="281" y="19"/>
                    </a:lnTo>
                    <a:lnTo>
                      <a:pt x="278" y="19"/>
                    </a:lnTo>
                    <a:lnTo>
                      <a:pt x="275" y="19"/>
                    </a:lnTo>
                    <a:lnTo>
                      <a:pt x="272" y="19"/>
                    </a:lnTo>
                    <a:lnTo>
                      <a:pt x="272" y="21"/>
                    </a:lnTo>
                    <a:lnTo>
                      <a:pt x="270" y="21"/>
                    </a:lnTo>
                    <a:lnTo>
                      <a:pt x="267" y="21"/>
                    </a:lnTo>
                    <a:lnTo>
                      <a:pt x="264" y="21"/>
                    </a:lnTo>
                    <a:lnTo>
                      <a:pt x="264" y="24"/>
                    </a:lnTo>
                    <a:lnTo>
                      <a:pt x="262" y="24"/>
                    </a:lnTo>
                    <a:lnTo>
                      <a:pt x="259" y="24"/>
                    </a:lnTo>
                    <a:lnTo>
                      <a:pt x="256" y="27"/>
                    </a:lnTo>
                    <a:lnTo>
                      <a:pt x="253" y="27"/>
                    </a:lnTo>
                    <a:lnTo>
                      <a:pt x="251" y="27"/>
                    </a:lnTo>
                    <a:lnTo>
                      <a:pt x="248" y="30"/>
                    </a:lnTo>
                    <a:lnTo>
                      <a:pt x="245" y="30"/>
                    </a:lnTo>
                    <a:lnTo>
                      <a:pt x="242" y="32"/>
                    </a:lnTo>
                    <a:lnTo>
                      <a:pt x="240" y="32"/>
                    </a:lnTo>
                    <a:lnTo>
                      <a:pt x="237" y="32"/>
                    </a:lnTo>
                    <a:lnTo>
                      <a:pt x="237" y="35"/>
                    </a:lnTo>
                    <a:lnTo>
                      <a:pt x="234" y="35"/>
                    </a:lnTo>
                    <a:lnTo>
                      <a:pt x="232" y="35"/>
                    </a:lnTo>
                    <a:lnTo>
                      <a:pt x="229" y="38"/>
                    </a:lnTo>
                    <a:lnTo>
                      <a:pt x="226" y="38"/>
                    </a:lnTo>
                    <a:lnTo>
                      <a:pt x="223" y="40"/>
                    </a:lnTo>
                    <a:lnTo>
                      <a:pt x="221" y="40"/>
                    </a:lnTo>
                    <a:lnTo>
                      <a:pt x="218" y="43"/>
                    </a:lnTo>
                    <a:lnTo>
                      <a:pt x="215" y="43"/>
                    </a:lnTo>
                    <a:lnTo>
                      <a:pt x="212" y="46"/>
                    </a:lnTo>
                    <a:lnTo>
                      <a:pt x="210" y="46"/>
                    </a:lnTo>
                    <a:lnTo>
                      <a:pt x="207" y="49"/>
                    </a:lnTo>
                    <a:lnTo>
                      <a:pt x="204" y="49"/>
                    </a:lnTo>
                    <a:lnTo>
                      <a:pt x="202" y="51"/>
                    </a:lnTo>
                    <a:lnTo>
                      <a:pt x="199" y="51"/>
                    </a:lnTo>
                    <a:lnTo>
                      <a:pt x="199" y="54"/>
                    </a:lnTo>
                    <a:lnTo>
                      <a:pt x="196" y="54"/>
                    </a:lnTo>
                    <a:lnTo>
                      <a:pt x="193" y="54"/>
                    </a:lnTo>
                    <a:lnTo>
                      <a:pt x="193" y="57"/>
                    </a:lnTo>
                    <a:lnTo>
                      <a:pt x="191" y="57"/>
                    </a:lnTo>
                    <a:lnTo>
                      <a:pt x="188" y="60"/>
                    </a:lnTo>
                    <a:lnTo>
                      <a:pt x="185" y="60"/>
                    </a:lnTo>
                    <a:lnTo>
                      <a:pt x="185" y="62"/>
                    </a:lnTo>
                    <a:lnTo>
                      <a:pt x="183" y="62"/>
                    </a:lnTo>
                    <a:lnTo>
                      <a:pt x="180" y="65"/>
                    </a:lnTo>
                    <a:lnTo>
                      <a:pt x="177" y="65"/>
                    </a:lnTo>
                    <a:lnTo>
                      <a:pt x="174" y="68"/>
                    </a:lnTo>
                    <a:lnTo>
                      <a:pt x="172" y="70"/>
                    </a:lnTo>
                    <a:lnTo>
                      <a:pt x="169" y="70"/>
                    </a:lnTo>
                    <a:lnTo>
                      <a:pt x="166" y="73"/>
                    </a:lnTo>
                    <a:lnTo>
                      <a:pt x="163" y="76"/>
                    </a:lnTo>
                    <a:lnTo>
                      <a:pt x="161" y="76"/>
                    </a:lnTo>
                    <a:lnTo>
                      <a:pt x="161" y="79"/>
                    </a:lnTo>
                    <a:lnTo>
                      <a:pt x="158" y="79"/>
                    </a:lnTo>
                    <a:lnTo>
                      <a:pt x="155" y="81"/>
                    </a:lnTo>
                    <a:lnTo>
                      <a:pt x="153" y="84"/>
                    </a:lnTo>
                    <a:lnTo>
                      <a:pt x="150" y="87"/>
                    </a:lnTo>
                    <a:lnTo>
                      <a:pt x="147" y="87"/>
                    </a:lnTo>
                    <a:lnTo>
                      <a:pt x="147" y="89"/>
                    </a:lnTo>
                    <a:lnTo>
                      <a:pt x="144" y="89"/>
                    </a:lnTo>
                    <a:lnTo>
                      <a:pt x="142" y="92"/>
                    </a:lnTo>
                    <a:lnTo>
                      <a:pt x="139" y="92"/>
                    </a:lnTo>
                    <a:lnTo>
                      <a:pt x="139" y="95"/>
                    </a:lnTo>
                    <a:lnTo>
                      <a:pt x="136" y="95"/>
                    </a:lnTo>
                    <a:lnTo>
                      <a:pt x="136" y="98"/>
                    </a:lnTo>
                    <a:lnTo>
                      <a:pt x="133" y="98"/>
                    </a:lnTo>
                    <a:lnTo>
                      <a:pt x="133" y="100"/>
                    </a:lnTo>
                    <a:lnTo>
                      <a:pt x="131" y="100"/>
                    </a:lnTo>
                    <a:lnTo>
                      <a:pt x="128" y="103"/>
                    </a:lnTo>
                    <a:lnTo>
                      <a:pt x="128" y="106"/>
                    </a:lnTo>
                    <a:lnTo>
                      <a:pt x="125" y="106"/>
                    </a:lnTo>
                    <a:lnTo>
                      <a:pt x="125" y="109"/>
                    </a:lnTo>
                    <a:lnTo>
                      <a:pt x="123" y="109"/>
                    </a:lnTo>
                    <a:lnTo>
                      <a:pt x="120" y="111"/>
                    </a:lnTo>
                    <a:lnTo>
                      <a:pt x="117" y="114"/>
                    </a:lnTo>
                    <a:lnTo>
                      <a:pt x="114" y="117"/>
                    </a:lnTo>
                    <a:lnTo>
                      <a:pt x="112" y="119"/>
                    </a:lnTo>
                    <a:lnTo>
                      <a:pt x="109" y="122"/>
                    </a:lnTo>
                    <a:lnTo>
                      <a:pt x="106" y="125"/>
                    </a:lnTo>
                    <a:lnTo>
                      <a:pt x="106" y="128"/>
                    </a:lnTo>
                    <a:lnTo>
                      <a:pt x="104" y="128"/>
                    </a:lnTo>
                    <a:lnTo>
                      <a:pt x="101" y="130"/>
                    </a:lnTo>
                    <a:lnTo>
                      <a:pt x="98" y="133"/>
                    </a:lnTo>
                    <a:lnTo>
                      <a:pt x="98" y="136"/>
                    </a:lnTo>
                    <a:lnTo>
                      <a:pt x="95" y="136"/>
                    </a:lnTo>
                    <a:lnTo>
                      <a:pt x="93" y="139"/>
                    </a:lnTo>
                    <a:lnTo>
                      <a:pt x="93" y="141"/>
                    </a:lnTo>
                    <a:lnTo>
                      <a:pt x="90" y="141"/>
                    </a:lnTo>
                    <a:lnTo>
                      <a:pt x="90" y="144"/>
                    </a:lnTo>
                    <a:lnTo>
                      <a:pt x="87" y="147"/>
                    </a:lnTo>
                    <a:lnTo>
                      <a:pt x="87" y="149"/>
                    </a:lnTo>
                    <a:lnTo>
                      <a:pt x="84" y="149"/>
                    </a:lnTo>
                    <a:lnTo>
                      <a:pt x="82" y="152"/>
                    </a:lnTo>
                    <a:lnTo>
                      <a:pt x="82" y="155"/>
                    </a:lnTo>
                    <a:lnTo>
                      <a:pt x="79" y="158"/>
                    </a:lnTo>
                    <a:lnTo>
                      <a:pt x="76" y="160"/>
                    </a:lnTo>
                    <a:lnTo>
                      <a:pt x="74" y="163"/>
                    </a:lnTo>
                    <a:lnTo>
                      <a:pt x="74" y="166"/>
                    </a:lnTo>
                    <a:lnTo>
                      <a:pt x="71" y="168"/>
                    </a:lnTo>
                    <a:lnTo>
                      <a:pt x="68" y="171"/>
                    </a:lnTo>
                    <a:lnTo>
                      <a:pt x="65" y="174"/>
                    </a:lnTo>
                    <a:lnTo>
                      <a:pt x="65" y="177"/>
                    </a:lnTo>
                    <a:lnTo>
                      <a:pt x="63" y="179"/>
                    </a:lnTo>
                    <a:lnTo>
                      <a:pt x="63" y="182"/>
                    </a:lnTo>
                    <a:lnTo>
                      <a:pt x="60" y="185"/>
                    </a:lnTo>
                    <a:lnTo>
                      <a:pt x="60" y="188"/>
                    </a:lnTo>
                    <a:lnTo>
                      <a:pt x="57" y="188"/>
                    </a:lnTo>
                    <a:lnTo>
                      <a:pt x="54" y="190"/>
                    </a:lnTo>
                    <a:lnTo>
                      <a:pt x="54" y="193"/>
                    </a:lnTo>
                    <a:lnTo>
                      <a:pt x="52" y="196"/>
                    </a:lnTo>
                    <a:lnTo>
                      <a:pt x="52" y="198"/>
                    </a:lnTo>
                    <a:lnTo>
                      <a:pt x="49" y="201"/>
                    </a:lnTo>
                    <a:lnTo>
                      <a:pt x="46" y="204"/>
                    </a:lnTo>
                    <a:lnTo>
                      <a:pt x="46" y="209"/>
                    </a:lnTo>
                    <a:lnTo>
                      <a:pt x="44" y="212"/>
                    </a:lnTo>
                    <a:lnTo>
                      <a:pt x="44" y="215"/>
                    </a:lnTo>
                    <a:lnTo>
                      <a:pt x="41" y="218"/>
                    </a:lnTo>
                    <a:lnTo>
                      <a:pt x="41" y="220"/>
                    </a:lnTo>
                    <a:lnTo>
                      <a:pt x="38" y="223"/>
                    </a:lnTo>
                    <a:lnTo>
                      <a:pt x="35" y="226"/>
                    </a:lnTo>
                    <a:lnTo>
                      <a:pt x="35" y="231"/>
                    </a:lnTo>
                    <a:lnTo>
                      <a:pt x="33" y="234"/>
                    </a:lnTo>
                    <a:lnTo>
                      <a:pt x="33" y="237"/>
                    </a:lnTo>
                    <a:lnTo>
                      <a:pt x="30" y="242"/>
                    </a:lnTo>
                    <a:lnTo>
                      <a:pt x="27" y="245"/>
                    </a:lnTo>
                    <a:lnTo>
                      <a:pt x="27" y="247"/>
                    </a:lnTo>
                    <a:lnTo>
                      <a:pt x="25" y="253"/>
                    </a:lnTo>
                    <a:lnTo>
                      <a:pt x="25" y="256"/>
                    </a:lnTo>
                    <a:lnTo>
                      <a:pt x="22" y="261"/>
                    </a:lnTo>
                    <a:lnTo>
                      <a:pt x="19" y="264"/>
                    </a:lnTo>
                    <a:lnTo>
                      <a:pt x="19" y="269"/>
                    </a:lnTo>
                    <a:lnTo>
                      <a:pt x="16" y="275"/>
                    </a:lnTo>
                    <a:lnTo>
                      <a:pt x="16" y="280"/>
                    </a:lnTo>
                    <a:lnTo>
                      <a:pt x="14" y="286"/>
                    </a:lnTo>
                    <a:lnTo>
                      <a:pt x="14" y="291"/>
                    </a:lnTo>
                    <a:lnTo>
                      <a:pt x="11" y="297"/>
                    </a:lnTo>
                    <a:lnTo>
                      <a:pt x="8" y="302"/>
                    </a:lnTo>
                    <a:lnTo>
                      <a:pt x="8" y="310"/>
                    </a:lnTo>
                    <a:lnTo>
                      <a:pt x="5" y="316"/>
                    </a:lnTo>
                    <a:lnTo>
                      <a:pt x="5" y="324"/>
                    </a:lnTo>
                    <a:lnTo>
                      <a:pt x="3" y="335"/>
                    </a:lnTo>
                    <a:lnTo>
                      <a:pt x="0" y="346"/>
                    </a:lnTo>
                    <a:lnTo>
                      <a:pt x="0" y="356"/>
                    </a:lnTo>
                  </a:path>
                </a:pathLst>
              </a:custGeom>
              <a:noFill/>
              <a:ln w="4763">
                <a:solidFill>
                  <a:srgbClr val="4CFF4C"/>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2" name="Freeform 238"/>
              <p:cNvSpPr>
                <a:spLocks/>
              </p:cNvSpPr>
              <p:nvPr/>
            </p:nvSpPr>
            <p:spPr bwMode="auto">
              <a:xfrm>
                <a:off x="5463887" y="3900995"/>
                <a:ext cx="543420" cy="500267"/>
              </a:xfrm>
              <a:custGeom>
                <a:avLst/>
                <a:gdLst>
                  <a:gd name="T0" fmla="*/ 392 w 398"/>
                  <a:gd name="T1" fmla="*/ 357 h 357"/>
                  <a:gd name="T2" fmla="*/ 387 w 398"/>
                  <a:gd name="T3" fmla="*/ 357 h 357"/>
                  <a:gd name="T4" fmla="*/ 379 w 398"/>
                  <a:gd name="T5" fmla="*/ 357 h 357"/>
                  <a:gd name="T6" fmla="*/ 373 w 398"/>
                  <a:gd name="T7" fmla="*/ 354 h 357"/>
                  <a:gd name="T8" fmla="*/ 368 w 398"/>
                  <a:gd name="T9" fmla="*/ 354 h 357"/>
                  <a:gd name="T10" fmla="*/ 360 w 398"/>
                  <a:gd name="T11" fmla="*/ 354 h 357"/>
                  <a:gd name="T12" fmla="*/ 354 w 398"/>
                  <a:gd name="T13" fmla="*/ 354 h 357"/>
                  <a:gd name="T14" fmla="*/ 349 w 398"/>
                  <a:gd name="T15" fmla="*/ 354 h 357"/>
                  <a:gd name="T16" fmla="*/ 340 w 398"/>
                  <a:gd name="T17" fmla="*/ 352 h 357"/>
                  <a:gd name="T18" fmla="*/ 335 w 398"/>
                  <a:gd name="T19" fmla="*/ 352 h 357"/>
                  <a:gd name="T20" fmla="*/ 330 w 398"/>
                  <a:gd name="T21" fmla="*/ 352 h 357"/>
                  <a:gd name="T22" fmla="*/ 321 w 398"/>
                  <a:gd name="T23" fmla="*/ 349 h 357"/>
                  <a:gd name="T24" fmla="*/ 316 w 398"/>
                  <a:gd name="T25" fmla="*/ 349 h 357"/>
                  <a:gd name="T26" fmla="*/ 311 w 398"/>
                  <a:gd name="T27" fmla="*/ 346 h 357"/>
                  <a:gd name="T28" fmla="*/ 302 w 398"/>
                  <a:gd name="T29" fmla="*/ 346 h 357"/>
                  <a:gd name="T30" fmla="*/ 297 w 398"/>
                  <a:gd name="T31" fmla="*/ 343 h 357"/>
                  <a:gd name="T32" fmla="*/ 291 w 398"/>
                  <a:gd name="T33" fmla="*/ 341 h 357"/>
                  <a:gd name="T34" fmla="*/ 283 w 398"/>
                  <a:gd name="T35" fmla="*/ 341 h 357"/>
                  <a:gd name="T36" fmla="*/ 278 w 398"/>
                  <a:gd name="T37" fmla="*/ 338 h 357"/>
                  <a:gd name="T38" fmla="*/ 272 w 398"/>
                  <a:gd name="T39" fmla="*/ 335 h 357"/>
                  <a:gd name="T40" fmla="*/ 264 w 398"/>
                  <a:gd name="T41" fmla="*/ 335 h 357"/>
                  <a:gd name="T42" fmla="*/ 259 w 398"/>
                  <a:gd name="T43" fmla="*/ 333 h 357"/>
                  <a:gd name="T44" fmla="*/ 253 w 398"/>
                  <a:gd name="T45" fmla="*/ 330 h 357"/>
                  <a:gd name="T46" fmla="*/ 245 w 398"/>
                  <a:gd name="T47" fmla="*/ 327 h 357"/>
                  <a:gd name="T48" fmla="*/ 240 w 398"/>
                  <a:gd name="T49" fmla="*/ 324 h 357"/>
                  <a:gd name="T50" fmla="*/ 232 w 398"/>
                  <a:gd name="T51" fmla="*/ 322 h 357"/>
                  <a:gd name="T52" fmla="*/ 226 w 398"/>
                  <a:gd name="T53" fmla="*/ 319 h 357"/>
                  <a:gd name="T54" fmla="*/ 221 w 398"/>
                  <a:gd name="T55" fmla="*/ 316 h 357"/>
                  <a:gd name="T56" fmla="*/ 212 w 398"/>
                  <a:gd name="T57" fmla="*/ 311 h 357"/>
                  <a:gd name="T58" fmla="*/ 207 w 398"/>
                  <a:gd name="T59" fmla="*/ 308 h 357"/>
                  <a:gd name="T60" fmla="*/ 202 w 398"/>
                  <a:gd name="T61" fmla="*/ 305 h 357"/>
                  <a:gd name="T62" fmla="*/ 193 w 398"/>
                  <a:gd name="T63" fmla="*/ 303 h 357"/>
                  <a:gd name="T64" fmla="*/ 188 w 398"/>
                  <a:gd name="T65" fmla="*/ 297 h 357"/>
                  <a:gd name="T66" fmla="*/ 183 w 398"/>
                  <a:gd name="T67" fmla="*/ 294 h 357"/>
                  <a:gd name="T68" fmla="*/ 174 w 398"/>
                  <a:gd name="T69" fmla="*/ 289 h 357"/>
                  <a:gd name="T70" fmla="*/ 169 w 398"/>
                  <a:gd name="T71" fmla="*/ 286 h 357"/>
                  <a:gd name="T72" fmla="*/ 163 w 398"/>
                  <a:gd name="T73" fmla="*/ 281 h 357"/>
                  <a:gd name="T74" fmla="*/ 155 w 398"/>
                  <a:gd name="T75" fmla="*/ 275 h 357"/>
                  <a:gd name="T76" fmla="*/ 150 w 398"/>
                  <a:gd name="T77" fmla="*/ 270 h 357"/>
                  <a:gd name="T78" fmla="*/ 144 w 398"/>
                  <a:gd name="T79" fmla="*/ 267 h 357"/>
                  <a:gd name="T80" fmla="*/ 136 w 398"/>
                  <a:gd name="T81" fmla="*/ 262 h 357"/>
                  <a:gd name="T82" fmla="*/ 131 w 398"/>
                  <a:gd name="T83" fmla="*/ 256 h 357"/>
                  <a:gd name="T84" fmla="*/ 125 w 398"/>
                  <a:gd name="T85" fmla="*/ 248 h 357"/>
                  <a:gd name="T86" fmla="*/ 117 w 398"/>
                  <a:gd name="T87" fmla="*/ 243 h 357"/>
                  <a:gd name="T88" fmla="*/ 112 w 398"/>
                  <a:gd name="T89" fmla="*/ 237 h 357"/>
                  <a:gd name="T90" fmla="*/ 106 w 398"/>
                  <a:gd name="T91" fmla="*/ 229 h 357"/>
                  <a:gd name="T92" fmla="*/ 98 w 398"/>
                  <a:gd name="T93" fmla="*/ 224 h 357"/>
                  <a:gd name="T94" fmla="*/ 93 w 398"/>
                  <a:gd name="T95" fmla="*/ 215 h 357"/>
                  <a:gd name="T96" fmla="*/ 87 w 398"/>
                  <a:gd name="T97" fmla="*/ 207 h 357"/>
                  <a:gd name="T98" fmla="*/ 79 w 398"/>
                  <a:gd name="T99" fmla="*/ 199 h 357"/>
                  <a:gd name="T100" fmla="*/ 74 w 398"/>
                  <a:gd name="T101" fmla="*/ 191 h 357"/>
                  <a:gd name="T102" fmla="*/ 65 w 398"/>
                  <a:gd name="T103" fmla="*/ 183 h 357"/>
                  <a:gd name="T104" fmla="*/ 60 w 398"/>
                  <a:gd name="T105" fmla="*/ 172 h 357"/>
                  <a:gd name="T106" fmla="*/ 54 w 398"/>
                  <a:gd name="T107" fmla="*/ 164 h 357"/>
                  <a:gd name="T108" fmla="*/ 46 w 398"/>
                  <a:gd name="T109" fmla="*/ 153 h 357"/>
                  <a:gd name="T110" fmla="*/ 41 w 398"/>
                  <a:gd name="T111" fmla="*/ 139 h 357"/>
                  <a:gd name="T112" fmla="*/ 35 w 398"/>
                  <a:gd name="T113" fmla="*/ 125 h 357"/>
                  <a:gd name="T114" fmla="*/ 27 w 398"/>
                  <a:gd name="T115" fmla="*/ 112 h 357"/>
                  <a:gd name="T116" fmla="*/ 22 w 398"/>
                  <a:gd name="T117" fmla="*/ 96 h 357"/>
                  <a:gd name="T118" fmla="*/ 16 w 398"/>
                  <a:gd name="T119" fmla="*/ 76 h 357"/>
                  <a:gd name="T120" fmla="*/ 8 w 398"/>
                  <a:gd name="T121" fmla="*/ 55 h 357"/>
                  <a:gd name="T122" fmla="*/ 3 w 398"/>
                  <a:gd name="T123" fmla="*/ 22 h 3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8"/>
                  <a:gd name="T187" fmla="*/ 0 h 357"/>
                  <a:gd name="T188" fmla="*/ 398 w 398"/>
                  <a:gd name="T189" fmla="*/ 357 h 3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8" h="357">
                    <a:moveTo>
                      <a:pt x="398" y="357"/>
                    </a:moveTo>
                    <a:lnTo>
                      <a:pt x="395" y="357"/>
                    </a:lnTo>
                    <a:lnTo>
                      <a:pt x="392" y="357"/>
                    </a:lnTo>
                    <a:lnTo>
                      <a:pt x="390" y="357"/>
                    </a:lnTo>
                    <a:lnTo>
                      <a:pt x="387" y="357"/>
                    </a:lnTo>
                    <a:lnTo>
                      <a:pt x="384" y="357"/>
                    </a:lnTo>
                    <a:lnTo>
                      <a:pt x="381" y="357"/>
                    </a:lnTo>
                    <a:lnTo>
                      <a:pt x="379" y="357"/>
                    </a:lnTo>
                    <a:lnTo>
                      <a:pt x="376" y="357"/>
                    </a:lnTo>
                    <a:lnTo>
                      <a:pt x="376" y="354"/>
                    </a:lnTo>
                    <a:lnTo>
                      <a:pt x="373" y="354"/>
                    </a:lnTo>
                    <a:lnTo>
                      <a:pt x="370" y="354"/>
                    </a:lnTo>
                    <a:lnTo>
                      <a:pt x="368" y="354"/>
                    </a:lnTo>
                    <a:lnTo>
                      <a:pt x="365" y="354"/>
                    </a:lnTo>
                    <a:lnTo>
                      <a:pt x="362" y="354"/>
                    </a:lnTo>
                    <a:lnTo>
                      <a:pt x="360" y="354"/>
                    </a:lnTo>
                    <a:lnTo>
                      <a:pt x="357" y="354"/>
                    </a:lnTo>
                    <a:lnTo>
                      <a:pt x="354" y="354"/>
                    </a:lnTo>
                    <a:lnTo>
                      <a:pt x="351" y="354"/>
                    </a:lnTo>
                    <a:lnTo>
                      <a:pt x="349" y="354"/>
                    </a:lnTo>
                    <a:lnTo>
                      <a:pt x="346" y="354"/>
                    </a:lnTo>
                    <a:lnTo>
                      <a:pt x="346" y="352"/>
                    </a:lnTo>
                    <a:lnTo>
                      <a:pt x="343" y="352"/>
                    </a:lnTo>
                    <a:lnTo>
                      <a:pt x="340" y="352"/>
                    </a:lnTo>
                    <a:lnTo>
                      <a:pt x="338" y="352"/>
                    </a:lnTo>
                    <a:lnTo>
                      <a:pt x="335" y="352"/>
                    </a:lnTo>
                    <a:lnTo>
                      <a:pt x="332" y="352"/>
                    </a:lnTo>
                    <a:lnTo>
                      <a:pt x="330" y="352"/>
                    </a:lnTo>
                    <a:lnTo>
                      <a:pt x="327" y="352"/>
                    </a:lnTo>
                    <a:lnTo>
                      <a:pt x="327" y="349"/>
                    </a:lnTo>
                    <a:lnTo>
                      <a:pt x="324" y="349"/>
                    </a:lnTo>
                    <a:lnTo>
                      <a:pt x="321" y="349"/>
                    </a:lnTo>
                    <a:lnTo>
                      <a:pt x="319" y="349"/>
                    </a:lnTo>
                    <a:lnTo>
                      <a:pt x="316" y="349"/>
                    </a:lnTo>
                    <a:lnTo>
                      <a:pt x="313" y="349"/>
                    </a:lnTo>
                    <a:lnTo>
                      <a:pt x="313" y="346"/>
                    </a:lnTo>
                    <a:lnTo>
                      <a:pt x="311" y="346"/>
                    </a:lnTo>
                    <a:lnTo>
                      <a:pt x="308" y="346"/>
                    </a:lnTo>
                    <a:lnTo>
                      <a:pt x="305" y="346"/>
                    </a:lnTo>
                    <a:lnTo>
                      <a:pt x="302" y="346"/>
                    </a:lnTo>
                    <a:lnTo>
                      <a:pt x="300" y="343"/>
                    </a:lnTo>
                    <a:lnTo>
                      <a:pt x="297" y="343"/>
                    </a:lnTo>
                    <a:lnTo>
                      <a:pt x="294" y="343"/>
                    </a:lnTo>
                    <a:lnTo>
                      <a:pt x="291" y="343"/>
                    </a:lnTo>
                    <a:lnTo>
                      <a:pt x="291" y="341"/>
                    </a:lnTo>
                    <a:lnTo>
                      <a:pt x="289" y="341"/>
                    </a:lnTo>
                    <a:lnTo>
                      <a:pt x="286" y="341"/>
                    </a:lnTo>
                    <a:lnTo>
                      <a:pt x="283" y="341"/>
                    </a:lnTo>
                    <a:lnTo>
                      <a:pt x="281" y="338"/>
                    </a:lnTo>
                    <a:lnTo>
                      <a:pt x="278" y="338"/>
                    </a:lnTo>
                    <a:lnTo>
                      <a:pt x="275" y="338"/>
                    </a:lnTo>
                    <a:lnTo>
                      <a:pt x="272" y="338"/>
                    </a:lnTo>
                    <a:lnTo>
                      <a:pt x="272" y="335"/>
                    </a:lnTo>
                    <a:lnTo>
                      <a:pt x="270" y="335"/>
                    </a:lnTo>
                    <a:lnTo>
                      <a:pt x="267" y="335"/>
                    </a:lnTo>
                    <a:lnTo>
                      <a:pt x="264" y="335"/>
                    </a:lnTo>
                    <a:lnTo>
                      <a:pt x="264" y="333"/>
                    </a:lnTo>
                    <a:lnTo>
                      <a:pt x="262" y="333"/>
                    </a:lnTo>
                    <a:lnTo>
                      <a:pt x="259" y="333"/>
                    </a:lnTo>
                    <a:lnTo>
                      <a:pt x="256" y="333"/>
                    </a:lnTo>
                    <a:lnTo>
                      <a:pt x="256" y="330"/>
                    </a:lnTo>
                    <a:lnTo>
                      <a:pt x="253" y="330"/>
                    </a:lnTo>
                    <a:lnTo>
                      <a:pt x="251" y="330"/>
                    </a:lnTo>
                    <a:lnTo>
                      <a:pt x="248" y="327"/>
                    </a:lnTo>
                    <a:lnTo>
                      <a:pt x="245" y="327"/>
                    </a:lnTo>
                    <a:lnTo>
                      <a:pt x="242" y="324"/>
                    </a:lnTo>
                    <a:lnTo>
                      <a:pt x="240" y="324"/>
                    </a:lnTo>
                    <a:lnTo>
                      <a:pt x="237" y="324"/>
                    </a:lnTo>
                    <a:lnTo>
                      <a:pt x="237" y="322"/>
                    </a:lnTo>
                    <a:lnTo>
                      <a:pt x="234" y="322"/>
                    </a:lnTo>
                    <a:lnTo>
                      <a:pt x="232" y="322"/>
                    </a:lnTo>
                    <a:lnTo>
                      <a:pt x="229" y="319"/>
                    </a:lnTo>
                    <a:lnTo>
                      <a:pt x="226" y="319"/>
                    </a:lnTo>
                    <a:lnTo>
                      <a:pt x="223" y="316"/>
                    </a:lnTo>
                    <a:lnTo>
                      <a:pt x="221" y="316"/>
                    </a:lnTo>
                    <a:lnTo>
                      <a:pt x="218" y="313"/>
                    </a:lnTo>
                    <a:lnTo>
                      <a:pt x="215" y="313"/>
                    </a:lnTo>
                    <a:lnTo>
                      <a:pt x="212" y="311"/>
                    </a:lnTo>
                    <a:lnTo>
                      <a:pt x="210" y="311"/>
                    </a:lnTo>
                    <a:lnTo>
                      <a:pt x="207" y="308"/>
                    </a:lnTo>
                    <a:lnTo>
                      <a:pt x="204" y="308"/>
                    </a:lnTo>
                    <a:lnTo>
                      <a:pt x="202" y="305"/>
                    </a:lnTo>
                    <a:lnTo>
                      <a:pt x="199" y="305"/>
                    </a:lnTo>
                    <a:lnTo>
                      <a:pt x="199" y="303"/>
                    </a:lnTo>
                    <a:lnTo>
                      <a:pt x="196" y="303"/>
                    </a:lnTo>
                    <a:lnTo>
                      <a:pt x="193" y="303"/>
                    </a:lnTo>
                    <a:lnTo>
                      <a:pt x="193" y="300"/>
                    </a:lnTo>
                    <a:lnTo>
                      <a:pt x="191" y="300"/>
                    </a:lnTo>
                    <a:lnTo>
                      <a:pt x="188" y="297"/>
                    </a:lnTo>
                    <a:lnTo>
                      <a:pt x="185" y="297"/>
                    </a:lnTo>
                    <a:lnTo>
                      <a:pt x="185" y="294"/>
                    </a:lnTo>
                    <a:lnTo>
                      <a:pt x="183" y="294"/>
                    </a:lnTo>
                    <a:lnTo>
                      <a:pt x="180" y="292"/>
                    </a:lnTo>
                    <a:lnTo>
                      <a:pt x="177" y="292"/>
                    </a:lnTo>
                    <a:lnTo>
                      <a:pt x="174" y="289"/>
                    </a:lnTo>
                    <a:lnTo>
                      <a:pt x="172" y="286"/>
                    </a:lnTo>
                    <a:lnTo>
                      <a:pt x="169" y="286"/>
                    </a:lnTo>
                    <a:lnTo>
                      <a:pt x="166" y="283"/>
                    </a:lnTo>
                    <a:lnTo>
                      <a:pt x="163" y="281"/>
                    </a:lnTo>
                    <a:lnTo>
                      <a:pt x="161" y="281"/>
                    </a:lnTo>
                    <a:lnTo>
                      <a:pt x="161" y="278"/>
                    </a:lnTo>
                    <a:lnTo>
                      <a:pt x="158" y="278"/>
                    </a:lnTo>
                    <a:lnTo>
                      <a:pt x="155" y="275"/>
                    </a:lnTo>
                    <a:lnTo>
                      <a:pt x="153" y="273"/>
                    </a:lnTo>
                    <a:lnTo>
                      <a:pt x="150" y="270"/>
                    </a:lnTo>
                    <a:lnTo>
                      <a:pt x="147" y="270"/>
                    </a:lnTo>
                    <a:lnTo>
                      <a:pt x="144" y="267"/>
                    </a:lnTo>
                    <a:lnTo>
                      <a:pt x="142" y="264"/>
                    </a:lnTo>
                    <a:lnTo>
                      <a:pt x="139" y="264"/>
                    </a:lnTo>
                    <a:lnTo>
                      <a:pt x="139" y="262"/>
                    </a:lnTo>
                    <a:lnTo>
                      <a:pt x="136" y="262"/>
                    </a:lnTo>
                    <a:lnTo>
                      <a:pt x="136" y="259"/>
                    </a:lnTo>
                    <a:lnTo>
                      <a:pt x="133" y="259"/>
                    </a:lnTo>
                    <a:lnTo>
                      <a:pt x="133" y="256"/>
                    </a:lnTo>
                    <a:lnTo>
                      <a:pt x="131" y="256"/>
                    </a:lnTo>
                    <a:lnTo>
                      <a:pt x="128" y="254"/>
                    </a:lnTo>
                    <a:lnTo>
                      <a:pt x="125" y="251"/>
                    </a:lnTo>
                    <a:lnTo>
                      <a:pt x="125" y="248"/>
                    </a:lnTo>
                    <a:lnTo>
                      <a:pt x="123" y="248"/>
                    </a:lnTo>
                    <a:lnTo>
                      <a:pt x="120" y="245"/>
                    </a:lnTo>
                    <a:lnTo>
                      <a:pt x="117" y="243"/>
                    </a:lnTo>
                    <a:lnTo>
                      <a:pt x="114" y="240"/>
                    </a:lnTo>
                    <a:lnTo>
                      <a:pt x="112" y="240"/>
                    </a:lnTo>
                    <a:lnTo>
                      <a:pt x="112" y="237"/>
                    </a:lnTo>
                    <a:lnTo>
                      <a:pt x="109" y="234"/>
                    </a:lnTo>
                    <a:lnTo>
                      <a:pt x="106" y="232"/>
                    </a:lnTo>
                    <a:lnTo>
                      <a:pt x="106" y="229"/>
                    </a:lnTo>
                    <a:lnTo>
                      <a:pt x="104" y="229"/>
                    </a:lnTo>
                    <a:lnTo>
                      <a:pt x="101" y="226"/>
                    </a:lnTo>
                    <a:lnTo>
                      <a:pt x="98" y="224"/>
                    </a:lnTo>
                    <a:lnTo>
                      <a:pt x="98" y="221"/>
                    </a:lnTo>
                    <a:lnTo>
                      <a:pt x="95" y="221"/>
                    </a:lnTo>
                    <a:lnTo>
                      <a:pt x="93" y="218"/>
                    </a:lnTo>
                    <a:lnTo>
                      <a:pt x="93" y="215"/>
                    </a:lnTo>
                    <a:lnTo>
                      <a:pt x="90" y="215"/>
                    </a:lnTo>
                    <a:lnTo>
                      <a:pt x="90" y="213"/>
                    </a:lnTo>
                    <a:lnTo>
                      <a:pt x="87" y="210"/>
                    </a:lnTo>
                    <a:lnTo>
                      <a:pt x="87" y="207"/>
                    </a:lnTo>
                    <a:lnTo>
                      <a:pt x="84" y="207"/>
                    </a:lnTo>
                    <a:lnTo>
                      <a:pt x="82" y="204"/>
                    </a:lnTo>
                    <a:lnTo>
                      <a:pt x="82" y="202"/>
                    </a:lnTo>
                    <a:lnTo>
                      <a:pt x="79" y="199"/>
                    </a:lnTo>
                    <a:lnTo>
                      <a:pt x="76" y="196"/>
                    </a:lnTo>
                    <a:lnTo>
                      <a:pt x="74" y="194"/>
                    </a:lnTo>
                    <a:lnTo>
                      <a:pt x="74" y="191"/>
                    </a:lnTo>
                    <a:lnTo>
                      <a:pt x="71" y="188"/>
                    </a:lnTo>
                    <a:lnTo>
                      <a:pt x="68" y="185"/>
                    </a:lnTo>
                    <a:lnTo>
                      <a:pt x="65" y="183"/>
                    </a:lnTo>
                    <a:lnTo>
                      <a:pt x="65" y="180"/>
                    </a:lnTo>
                    <a:lnTo>
                      <a:pt x="63" y="177"/>
                    </a:lnTo>
                    <a:lnTo>
                      <a:pt x="63" y="175"/>
                    </a:lnTo>
                    <a:lnTo>
                      <a:pt x="60" y="172"/>
                    </a:lnTo>
                    <a:lnTo>
                      <a:pt x="60" y="169"/>
                    </a:lnTo>
                    <a:lnTo>
                      <a:pt x="57" y="169"/>
                    </a:lnTo>
                    <a:lnTo>
                      <a:pt x="54" y="166"/>
                    </a:lnTo>
                    <a:lnTo>
                      <a:pt x="54" y="164"/>
                    </a:lnTo>
                    <a:lnTo>
                      <a:pt x="52" y="161"/>
                    </a:lnTo>
                    <a:lnTo>
                      <a:pt x="52" y="158"/>
                    </a:lnTo>
                    <a:lnTo>
                      <a:pt x="49" y="155"/>
                    </a:lnTo>
                    <a:lnTo>
                      <a:pt x="46" y="153"/>
                    </a:lnTo>
                    <a:lnTo>
                      <a:pt x="46" y="150"/>
                    </a:lnTo>
                    <a:lnTo>
                      <a:pt x="44" y="145"/>
                    </a:lnTo>
                    <a:lnTo>
                      <a:pt x="44" y="142"/>
                    </a:lnTo>
                    <a:lnTo>
                      <a:pt x="41" y="139"/>
                    </a:lnTo>
                    <a:lnTo>
                      <a:pt x="41" y="136"/>
                    </a:lnTo>
                    <a:lnTo>
                      <a:pt x="38" y="134"/>
                    </a:lnTo>
                    <a:lnTo>
                      <a:pt x="35" y="131"/>
                    </a:lnTo>
                    <a:lnTo>
                      <a:pt x="35" y="125"/>
                    </a:lnTo>
                    <a:lnTo>
                      <a:pt x="33" y="123"/>
                    </a:lnTo>
                    <a:lnTo>
                      <a:pt x="33" y="120"/>
                    </a:lnTo>
                    <a:lnTo>
                      <a:pt x="30" y="115"/>
                    </a:lnTo>
                    <a:lnTo>
                      <a:pt x="27" y="112"/>
                    </a:lnTo>
                    <a:lnTo>
                      <a:pt x="27" y="109"/>
                    </a:lnTo>
                    <a:lnTo>
                      <a:pt x="25" y="104"/>
                    </a:lnTo>
                    <a:lnTo>
                      <a:pt x="25" y="101"/>
                    </a:lnTo>
                    <a:lnTo>
                      <a:pt x="22" y="96"/>
                    </a:lnTo>
                    <a:lnTo>
                      <a:pt x="19" y="93"/>
                    </a:lnTo>
                    <a:lnTo>
                      <a:pt x="19" y="87"/>
                    </a:lnTo>
                    <a:lnTo>
                      <a:pt x="16" y="82"/>
                    </a:lnTo>
                    <a:lnTo>
                      <a:pt x="16" y="76"/>
                    </a:lnTo>
                    <a:lnTo>
                      <a:pt x="14" y="71"/>
                    </a:lnTo>
                    <a:lnTo>
                      <a:pt x="14" y="66"/>
                    </a:lnTo>
                    <a:lnTo>
                      <a:pt x="11" y="60"/>
                    </a:lnTo>
                    <a:lnTo>
                      <a:pt x="8" y="55"/>
                    </a:lnTo>
                    <a:lnTo>
                      <a:pt x="8" y="46"/>
                    </a:lnTo>
                    <a:lnTo>
                      <a:pt x="5" y="41"/>
                    </a:lnTo>
                    <a:lnTo>
                      <a:pt x="5" y="33"/>
                    </a:lnTo>
                    <a:lnTo>
                      <a:pt x="3" y="22"/>
                    </a:lnTo>
                    <a:lnTo>
                      <a:pt x="0" y="14"/>
                    </a:lnTo>
                    <a:lnTo>
                      <a:pt x="0" y="0"/>
                    </a:lnTo>
                  </a:path>
                </a:pathLst>
              </a:custGeom>
              <a:noFill/>
              <a:ln w="4763">
                <a:solidFill>
                  <a:srgbClr val="4CFF4C"/>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3" name="Freeform 239"/>
              <p:cNvSpPr>
                <a:spLocks/>
              </p:cNvSpPr>
              <p:nvPr/>
            </p:nvSpPr>
            <p:spPr bwMode="auto">
              <a:xfrm>
                <a:off x="5325984" y="3149894"/>
                <a:ext cx="681324" cy="636194"/>
              </a:xfrm>
              <a:custGeom>
                <a:avLst/>
                <a:gdLst>
                  <a:gd name="T0" fmla="*/ 493 w 499"/>
                  <a:gd name="T1" fmla="*/ 0 h 454"/>
                  <a:gd name="T2" fmla="*/ 485 w 499"/>
                  <a:gd name="T3" fmla="*/ 0 h 454"/>
                  <a:gd name="T4" fmla="*/ 477 w 499"/>
                  <a:gd name="T5" fmla="*/ 0 h 454"/>
                  <a:gd name="T6" fmla="*/ 469 w 499"/>
                  <a:gd name="T7" fmla="*/ 0 h 454"/>
                  <a:gd name="T8" fmla="*/ 463 w 499"/>
                  <a:gd name="T9" fmla="*/ 0 h 454"/>
                  <a:gd name="T10" fmla="*/ 455 w 499"/>
                  <a:gd name="T11" fmla="*/ 2 h 454"/>
                  <a:gd name="T12" fmla="*/ 447 w 499"/>
                  <a:gd name="T13" fmla="*/ 2 h 454"/>
                  <a:gd name="T14" fmla="*/ 439 w 499"/>
                  <a:gd name="T15" fmla="*/ 2 h 454"/>
                  <a:gd name="T16" fmla="*/ 431 w 499"/>
                  <a:gd name="T17" fmla="*/ 5 h 454"/>
                  <a:gd name="T18" fmla="*/ 422 w 499"/>
                  <a:gd name="T19" fmla="*/ 5 h 454"/>
                  <a:gd name="T20" fmla="*/ 414 w 499"/>
                  <a:gd name="T21" fmla="*/ 5 h 454"/>
                  <a:gd name="T22" fmla="*/ 406 w 499"/>
                  <a:gd name="T23" fmla="*/ 8 h 454"/>
                  <a:gd name="T24" fmla="*/ 398 w 499"/>
                  <a:gd name="T25" fmla="*/ 10 h 454"/>
                  <a:gd name="T26" fmla="*/ 390 w 499"/>
                  <a:gd name="T27" fmla="*/ 10 h 454"/>
                  <a:gd name="T28" fmla="*/ 382 w 499"/>
                  <a:gd name="T29" fmla="*/ 13 h 454"/>
                  <a:gd name="T30" fmla="*/ 373 w 499"/>
                  <a:gd name="T31" fmla="*/ 16 h 454"/>
                  <a:gd name="T32" fmla="*/ 365 w 499"/>
                  <a:gd name="T33" fmla="*/ 16 h 454"/>
                  <a:gd name="T34" fmla="*/ 357 w 499"/>
                  <a:gd name="T35" fmla="*/ 19 h 454"/>
                  <a:gd name="T36" fmla="*/ 349 w 499"/>
                  <a:gd name="T37" fmla="*/ 21 h 454"/>
                  <a:gd name="T38" fmla="*/ 343 w 499"/>
                  <a:gd name="T39" fmla="*/ 24 h 454"/>
                  <a:gd name="T40" fmla="*/ 335 w 499"/>
                  <a:gd name="T41" fmla="*/ 27 h 454"/>
                  <a:gd name="T42" fmla="*/ 327 w 499"/>
                  <a:gd name="T43" fmla="*/ 29 h 454"/>
                  <a:gd name="T44" fmla="*/ 319 w 499"/>
                  <a:gd name="T45" fmla="*/ 32 h 454"/>
                  <a:gd name="T46" fmla="*/ 311 w 499"/>
                  <a:gd name="T47" fmla="*/ 35 h 454"/>
                  <a:gd name="T48" fmla="*/ 303 w 499"/>
                  <a:gd name="T49" fmla="*/ 38 h 454"/>
                  <a:gd name="T50" fmla="*/ 294 w 499"/>
                  <a:gd name="T51" fmla="*/ 43 h 454"/>
                  <a:gd name="T52" fmla="*/ 286 w 499"/>
                  <a:gd name="T53" fmla="*/ 46 h 454"/>
                  <a:gd name="T54" fmla="*/ 278 w 499"/>
                  <a:gd name="T55" fmla="*/ 51 h 454"/>
                  <a:gd name="T56" fmla="*/ 270 w 499"/>
                  <a:gd name="T57" fmla="*/ 54 h 454"/>
                  <a:gd name="T58" fmla="*/ 262 w 499"/>
                  <a:gd name="T59" fmla="*/ 57 h 454"/>
                  <a:gd name="T60" fmla="*/ 254 w 499"/>
                  <a:gd name="T61" fmla="*/ 62 h 454"/>
                  <a:gd name="T62" fmla="*/ 245 w 499"/>
                  <a:gd name="T63" fmla="*/ 68 h 454"/>
                  <a:gd name="T64" fmla="*/ 237 w 499"/>
                  <a:gd name="T65" fmla="*/ 70 h 454"/>
                  <a:gd name="T66" fmla="*/ 229 w 499"/>
                  <a:gd name="T67" fmla="*/ 76 h 454"/>
                  <a:gd name="T68" fmla="*/ 221 w 499"/>
                  <a:gd name="T69" fmla="*/ 81 h 454"/>
                  <a:gd name="T70" fmla="*/ 215 w 499"/>
                  <a:gd name="T71" fmla="*/ 87 h 454"/>
                  <a:gd name="T72" fmla="*/ 207 w 499"/>
                  <a:gd name="T73" fmla="*/ 92 h 454"/>
                  <a:gd name="T74" fmla="*/ 199 w 499"/>
                  <a:gd name="T75" fmla="*/ 98 h 454"/>
                  <a:gd name="T76" fmla="*/ 191 w 499"/>
                  <a:gd name="T77" fmla="*/ 106 h 454"/>
                  <a:gd name="T78" fmla="*/ 183 w 499"/>
                  <a:gd name="T79" fmla="*/ 111 h 454"/>
                  <a:gd name="T80" fmla="*/ 175 w 499"/>
                  <a:gd name="T81" fmla="*/ 117 h 454"/>
                  <a:gd name="T82" fmla="*/ 166 w 499"/>
                  <a:gd name="T83" fmla="*/ 125 h 454"/>
                  <a:gd name="T84" fmla="*/ 158 w 499"/>
                  <a:gd name="T85" fmla="*/ 133 h 454"/>
                  <a:gd name="T86" fmla="*/ 150 w 499"/>
                  <a:gd name="T87" fmla="*/ 138 h 454"/>
                  <a:gd name="T88" fmla="*/ 142 w 499"/>
                  <a:gd name="T89" fmla="*/ 147 h 454"/>
                  <a:gd name="T90" fmla="*/ 134 w 499"/>
                  <a:gd name="T91" fmla="*/ 155 h 454"/>
                  <a:gd name="T92" fmla="*/ 126 w 499"/>
                  <a:gd name="T93" fmla="*/ 163 h 454"/>
                  <a:gd name="T94" fmla="*/ 117 w 499"/>
                  <a:gd name="T95" fmla="*/ 174 h 454"/>
                  <a:gd name="T96" fmla="*/ 109 w 499"/>
                  <a:gd name="T97" fmla="*/ 182 h 454"/>
                  <a:gd name="T98" fmla="*/ 101 w 499"/>
                  <a:gd name="T99" fmla="*/ 193 h 454"/>
                  <a:gd name="T100" fmla="*/ 93 w 499"/>
                  <a:gd name="T101" fmla="*/ 204 h 454"/>
                  <a:gd name="T102" fmla="*/ 87 w 499"/>
                  <a:gd name="T103" fmla="*/ 215 h 454"/>
                  <a:gd name="T104" fmla="*/ 79 w 499"/>
                  <a:gd name="T105" fmla="*/ 226 h 454"/>
                  <a:gd name="T106" fmla="*/ 71 w 499"/>
                  <a:gd name="T107" fmla="*/ 239 h 454"/>
                  <a:gd name="T108" fmla="*/ 63 w 499"/>
                  <a:gd name="T109" fmla="*/ 253 h 454"/>
                  <a:gd name="T110" fmla="*/ 55 w 499"/>
                  <a:gd name="T111" fmla="*/ 266 h 454"/>
                  <a:gd name="T112" fmla="*/ 47 w 499"/>
                  <a:gd name="T113" fmla="*/ 283 h 454"/>
                  <a:gd name="T114" fmla="*/ 38 w 499"/>
                  <a:gd name="T115" fmla="*/ 302 h 454"/>
                  <a:gd name="T116" fmla="*/ 30 w 499"/>
                  <a:gd name="T117" fmla="*/ 321 h 454"/>
                  <a:gd name="T118" fmla="*/ 22 w 499"/>
                  <a:gd name="T119" fmla="*/ 345 h 454"/>
                  <a:gd name="T120" fmla="*/ 14 w 499"/>
                  <a:gd name="T121" fmla="*/ 373 h 454"/>
                  <a:gd name="T122" fmla="*/ 6 w 499"/>
                  <a:gd name="T123" fmla="*/ 408 h 4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99"/>
                  <a:gd name="T187" fmla="*/ 0 h 454"/>
                  <a:gd name="T188" fmla="*/ 499 w 499"/>
                  <a:gd name="T189" fmla="*/ 454 h 45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99" h="454">
                    <a:moveTo>
                      <a:pt x="499" y="0"/>
                    </a:moveTo>
                    <a:lnTo>
                      <a:pt x="499" y="0"/>
                    </a:lnTo>
                    <a:lnTo>
                      <a:pt x="496" y="0"/>
                    </a:lnTo>
                    <a:lnTo>
                      <a:pt x="493" y="0"/>
                    </a:lnTo>
                    <a:lnTo>
                      <a:pt x="491" y="0"/>
                    </a:lnTo>
                    <a:lnTo>
                      <a:pt x="488" y="0"/>
                    </a:lnTo>
                    <a:lnTo>
                      <a:pt x="485" y="0"/>
                    </a:lnTo>
                    <a:lnTo>
                      <a:pt x="482" y="0"/>
                    </a:lnTo>
                    <a:lnTo>
                      <a:pt x="480" y="0"/>
                    </a:lnTo>
                    <a:lnTo>
                      <a:pt x="477" y="0"/>
                    </a:lnTo>
                    <a:lnTo>
                      <a:pt x="474" y="0"/>
                    </a:lnTo>
                    <a:lnTo>
                      <a:pt x="471" y="0"/>
                    </a:lnTo>
                    <a:lnTo>
                      <a:pt x="469" y="0"/>
                    </a:lnTo>
                    <a:lnTo>
                      <a:pt x="466" y="0"/>
                    </a:lnTo>
                    <a:lnTo>
                      <a:pt x="463" y="0"/>
                    </a:lnTo>
                    <a:lnTo>
                      <a:pt x="461" y="0"/>
                    </a:lnTo>
                    <a:lnTo>
                      <a:pt x="458" y="0"/>
                    </a:lnTo>
                    <a:lnTo>
                      <a:pt x="455" y="0"/>
                    </a:lnTo>
                    <a:lnTo>
                      <a:pt x="455" y="2"/>
                    </a:lnTo>
                    <a:lnTo>
                      <a:pt x="452" y="2"/>
                    </a:lnTo>
                    <a:lnTo>
                      <a:pt x="450" y="2"/>
                    </a:lnTo>
                    <a:lnTo>
                      <a:pt x="447" y="2"/>
                    </a:lnTo>
                    <a:lnTo>
                      <a:pt x="444" y="2"/>
                    </a:lnTo>
                    <a:lnTo>
                      <a:pt x="441" y="2"/>
                    </a:lnTo>
                    <a:lnTo>
                      <a:pt x="439" y="2"/>
                    </a:lnTo>
                    <a:lnTo>
                      <a:pt x="436" y="2"/>
                    </a:lnTo>
                    <a:lnTo>
                      <a:pt x="433" y="2"/>
                    </a:lnTo>
                    <a:lnTo>
                      <a:pt x="431" y="5"/>
                    </a:lnTo>
                    <a:lnTo>
                      <a:pt x="428" y="5"/>
                    </a:lnTo>
                    <a:lnTo>
                      <a:pt x="425" y="5"/>
                    </a:lnTo>
                    <a:lnTo>
                      <a:pt x="422" y="5"/>
                    </a:lnTo>
                    <a:lnTo>
                      <a:pt x="420" y="5"/>
                    </a:lnTo>
                    <a:lnTo>
                      <a:pt x="417" y="5"/>
                    </a:lnTo>
                    <a:lnTo>
                      <a:pt x="414" y="5"/>
                    </a:lnTo>
                    <a:lnTo>
                      <a:pt x="412" y="8"/>
                    </a:lnTo>
                    <a:lnTo>
                      <a:pt x="409" y="8"/>
                    </a:lnTo>
                    <a:lnTo>
                      <a:pt x="406" y="8"/>
                    </a:lnTo>
                    <a:lnTo>
                      <a:pt x="403" y="8"/>
                    </a:lnTo>
                    <a:lnTo>
                      <a:pt x="401" y="8"/>
                    </a:lnTo>
                    <a:lnTo>
                      <a:pt x="398" y="10"/>
                    </a:lnTo>
                    <a:lnTo>
                      <a:pt x="395" y="10"/>
                    </a:lnTo>
                    <a:lnTo>
                      <a:pt x="392" y="10"/>
                    </a:lnTo>
                    <a:lnTo>
                      <a:pt x="390" y="10"/>
                    </a:lnTo>
                    <a:lnTo>
                      <a:pt x="387" y="10"/>
                    </a:lnTo>
                    <a:lnTo>
                      <a:pt x="384" y="13"/>
                    </a:lnTo>
                    <a:lnTo>
                      <a:pt x="382" y="13"/>
                    </a:lnTo>
                    <a:lnTo>
                      <a:pt x="379" y="13"/>
                    </a:lnTo>
                    <a:lnTo>
                      <a:pt x="376" y="13"/>
                    </a:lnTo>
                    <a:lnTo>
                      <a:pt x="373" y="16"/>
                    </a:lnTo>
                    <a:lnTo>
                      <a:pt x="371" y="16"/>
                    </a:lnTo>
                    <a:lnTo>
                      <a:pt x="368" y="16"/>
                    </a:lnTo>
                    <a:lnTo>
                      <a:pt x="365" y="16"/>
                    </a:lnTo>
                    <a:lnTo>
                      <a:pt x="363" y="19"/>
                    </a:lnTo>
                    <a:lnTo>
                      <a:pt x="360" y="19"/>
                    </a:lnTo>
                    <a:lnTo>
                      <a:pt x="357" y="19"/>
                    </a:lnTo>
                    <a:lnTo>
                      <a:pt x="354" y="21"/>
                    </a:lnTo>
                    <a:lnTo>
                      <a:pt x="352" y="21"/>
                    </a:lnTo>
                    <a:lnTo>
                      <a:pt x="349" y="21"/>
                    </a:lnTo>
                    <a:lnTo>
                      <a:pt x="346" y="24"/>
                    </a:lnTo>
                    <a:lnTo>
                      <a:pt x="343" y="24"/>
                    </a:lnTo>
                    <a:lnTo>
                      <a:pt x="341" y="24"/>
                    </a:lnTo>
                    <a:lnTo>
                      <a:pt x="338" y="24"/>
                    </a:lnTo>
                    <a:lnTo>
                      <a:pt x="335" y="27"/>
                    </a:lnTo>
                    <a:lnTo>
                      <a:pt x="333" y="27"/>
                    </a:lnTo>
                    <a:lnTo>
                      <a:pt x="330" y="27"/>
                    </a:lnTo>
                    <a:lnTo>
                      <a:pt x="327" y="29"/>
                    </a:lnTo>
                    <a:lnTo>
                      <a:pt x="324" y="29"/>
                    </a:lnTo>
                    <a:lnTo>
                      <a:pt x="322" y="29"/>
                    </a:lnTo>
                    <a:lnTo>
                      <a:pt x="319" y="32"/>
                    </a:lnTo>
                    <a:lnTo>
                      <a:pt x="316" y="32"/>
                    </a:lnTo>
                    <a:lnTo>
                      <a:pt x="313" y="35"/>
                    </a:lnTo>
                    <a:lnTo>
                      <a:pt x="311" y="35"/>
                    </a:lnTo>
                    <a:lnTo>
                      <a:pt x="308" y="38"/>
                    </a:lnTo>
                    <a:lnTo>
                      <a:pt x="305" y="38"/>
                    </a:lnTo>
                    <a:lnTo>
                      <a:pt x="303" y="38"/>
                    </a:lnTo>
                    <a:lnTo>
                      <a:pt x="300" y="40"/>
                    </a:lnTo>
                    <a:lnTo>
                      <a:pt x="297" y="40"/>
                    </a:lnTo>
                    <a:lnTo>
                      <a:pt x="294" y="43"/>
                    </a:lnTo>
                    <a:lnTo>
                      <a:pt x="292" y="43"/>
                    </a:lnTo>
                    <a:lnTo>
                      <a:pt x="289" y="43"/>
                    </a:lnTo>
                    <a:lnTo>
                      <a:pt x="289" y="46"/>
                    </a:lnTo>
                    <a:lnTo>
                      <a:pt x="286" y="46"/>
                    </a:lnTo>
                    <a:lnTo>
                      <a:pt x="284" y="46"/>
                    </a:lnTo>
                    <a:lnTo>
                      <a:pt x="284" y="49"/>
                    </a:lnTo>
                    <a:lnTo>
                      <a:pt x="281" y="49"/>
                    </a:lnTo>
                    <a:lnTo>
                      <a:pt x="278" y="51"/>
                    </a:lnTo>
                    <a:lnTo>
                      <a:pt x="275" y="51"/>
                    </a:lnTo>
                    <a:lnTo>
                      <a:pt x="273" y="54"/>
                    </a:lnTo>
                    <a:lnTo>
                      <a:pt x="270" y="54"/>
                    </a:lnTo>
                    <a:lnTo>
                      <a:pt x="267" y="54"/>
                    </a:lnTo>
                    <a:lnTo>
                      <a:pt x="267" y="57"/>
                    </a:lnTo>
                    <a:lnTo>
                      <a:pt x="264" y="57"/>
                    </a:lnTo>
                    <a:lnTo>
                      <a:pt x="262" y="57"/>
                    </a:lnTo>
                    <a:lnTo>
                      <a:pt x="259" y="59"/>
                    </a:lnTo>
                    <a:lnTo>
                      <a:pt x="256" y="62"/>
                    </a:lnTo>
                    <a:lnTo>
                      <a:pt x="254" y="62"/>
                    </a:lnTo>
                    <a:lnTo>
                      <a:pt x="251" y="65"/>
                    </a:lnTo>
                    <a:lnTo>
                      <a:pt x="248" y="65"/>
                    </a:lnTo>
                    <a:lnTo>
                      <a:pt x="245" y="68"/>
                    </a:lnTo>
                    <a:lnTo>
                      <a:pt x="243" y="70"/>
                    </a:lnTo>
                    <a:lnTo>
                      <a:pt x="240" y="70"/>
                    </a:lnTo>
                    <a:lnTo>
                      <a:pt x="237" y="70"/>
                    </a:lnTo>
                    <a:lnTo>
                      <a:pt x="237" y="73"/>
                    </a:lnTo>
                    <a:lnTo>
                      <a:pt x="234" y="73"/>
                    </a:lnTo>
                    <a:lnTo>
                      <a:pt x="232" y="76"/>
                    </a:lnTo>
                    <a:lnTo>
                      <a:pt x="229" y="76"/>
                    </a:lnTo>
                    <a:lnTo>
                      <a:pt x="229" y="79"/>
                    </a:lnTo>
                    <a:lnTo>
                      <a:pt x="226" y="79"/>
                    </a:lnTo>
                    <a:lnTo>
                      <a:pt x="224" y="81"/>
                    </a:lnTo>
                    <a:lnTo>
                      <a:pt x="221" y="81"/>
                    </a:lnTo>
                    <a:lnTo>
                      <a:pt x="221" y="84"/>
                    </a:lnTo>
                    <a:lnTo>
                      <a:pt x="218" y="84"/>
                    </a:lnTo>
                    <a:lnTo>
                      <a:pt x="215" y="87"/>
                    </a:lnTo>
                    <a:lnTo>
                      <a:pt x="213" y="89"/>
                    </a:lnTo>
                    <a:lnTo>
                      <a:pt x="210" y="89"/>
                    </a:lnTo>
                    <a:lnTo>
                      <a:pt x="207" y="92"/>
                    </a:lnTo>
                    <a:lnTo>
                      <a:pt x="205" y="95"/>
                    </a:lnTo>
                    <a:lnTo>
                      <a:pt x="202" y="95"/>
                    </a:lnTo>
                    <a:lnTo>
                      <a:pt x="199" y="98"/>
                    </a:lnTo>
                    <a:lnTo>
                      <a:pt x="196" y="100"/>
                    </a:lnTo>
                    <a:lnTo>
                      <a:pt x="194" y="100"/>
                    </a:lnTo>
                    <a:lnTo>
                      <a:pt x="191" y="103"/>
                    </a:lnTo>
                    <a:lnTo>
                      <a:pt x="191" y="106"/>
                    </a:lnTo>
                    <a:lnTo>
                      <a:pt x="188" y="106"/>
                    </a:lnTo>
                    <a:lnTo>
                      <a:pt x="185" y="108"/>
                    </a:lnTo>
                    <a:lnTo>
                      <a:pt x="183" y="111"/>
                    </a:lnTo>
                    <a:lnTo>
                      <a:pt x="180" y="114"/>
                    </a:lnTo>
                    <a:lnTo>
                      <a:pt x="177" y="114"/>
                    </a:lnTo>
                    <a:lnTo>
                      <a:pt x="177" y="117"/>
                    </a:lnTo>
                    <a:lnTo>
                      <a:pt x="175" y="117"/>
                    </a:lnTo>
                    <a:lnTo>
                      <a:pt x="172" y="119"/>
                    </a:lnTo>
                    <a:lnTo>
                      <a:pt x="169" y="122"/>
                    </a:lnTo>
                    <a:lnTo>
                      <a:pt x="166" y="125"/>
                    </a:lnTo>
                    <a:lnTo>
                      <a:pt x="164" y="128"/>
                    </a:lnTo>
                    <a:lnTo>
                      <a:pt x="161" y="128"/>
                    </a:lnTo>
                    <a:lnTo>
                      <a:pt x="161" y="130"/>
                    </a:lnTo>
                    <a:lnTo>
                      <a:pt x="158" y="133"/>
                    </a:lnTo>
                    <a:lnTo>
                      <a:pt x="155" y="133"/>
                    </a:lnTo>
                    <a:lnTo>
                      <a:pt x="153" y="136"/>
                    </a:lnTo>
                    <a:lnTo>
                      <a:pt x="153" y="138"/>
                    </a:lnTo>
                    <a:lnTo>
                      <a:pt x="150" y="138"/>
                    </a:lnTo>
                    <a:lnTo>
                      <a:pt x="147" y="141"/>
                    </a:lnTo>
                    <a:lnTo>
                      <a:pt x="147" y="144"/>
                    </a:lnTo>
                    <a:lnTo>
                      <a:pt x="145" y="144"/>
                    </a:lnTo>
                    <a:lnTo>
                      <a:pt x="142" y="147"/>
                    </a:lnTo>
                    <a:lnTo>
                      <a:pt x="139" y="149"/>
                    </a:lnTo>
                    <a:lnTo>
                      <a:pt x="139" y="152"/>
                    </a:lnTo>
                    <a:lnTo>
                      <a:pt x="136" y="152"/>
                    </a:lnTo>
                    <a:lnTo>
                      <a:pt x="134" y="155"/>
                    </a:lnTo>
                    <a:lnTo>
                      <a:pt x="131" y="158"/>
                    </a:lnTo>
                    <a:lnTo>
                      <a:pt x="131" y="160"/>
                    </a:lnTo>
                    <a:lnTo>
                      <a:pt x="128" y="163"/>
                    </a:lnTo>
                    <a:lnTo>
                      <a:pt x="126" y="163"/>
                    </a:lnTo>
                    <a:lnTo>
                      <a:pt x="123" y="166"/>
                    </a:lnTo>
                    <a:lnTo>
                      <a:pt x="123" y="168"/>
                    </a:lnTo>
                    <a:lnTo>
                      <a:pt x="120" y="171"/>
                    </a:lnTo>
                    <a:lnTo>
                      <a:pt x="117" y="174"/>
                    </a:lnTo>
                    <a:lnTo>
                      <a:pt x="117" y="177"/>
                    </a:lnTo>
                    <a:lnTo>
                      <a:pt x="115" y="177"/>
                    </a:lnTo>
                    <a:lnTo>
                      <a:pt x="112" y="179"/>
                    </a:lnTo>
                    <a:lnTo>
                      <a:pt x="109" y="182"/>
                    </a:lnTo>
                    <a:lnTo>
                      <a:pt x="109" y="185"/>
                    </a:lnTo>
                    <a:lnTo>
                      <a:pt x="106" y="187"/>
                    </a:lnTo>
                    <a:lnTo>
                      <a:pt x="104" y="190"/>
                    </a:lnTo>
                    <a:lnTo>
                      <a:pt x="101" y="193"/>
                    </a:lnTo>
                    <a:lnTo>
                      <a:pt x="101" y="196"/>
                    </a:lnTo>
                    <a:lnTo>
                      <a:pt x="98" y="198"/>
                    </a:lnTo>
                    <a:lnTo>
                      <a:pt x="96" y="201"/>
                    </a:lnTo>
                    <a:lnTo>
                      <a:pt x="93" y="204"/>
                    </a:lnTo>
                    <a:lnTo>
                      <a:pt x="93" y="207"/>
                    </a:lnTo>
                    <a:lnTo>
                      <a:pt x="90" y="209"/>
                    </a:lnTo>
                    <a:lnTo>
                      <a:pt x="87" y="212"/>
                    </a:lnTo>
                    <a:lnTo>
                      <a:pt x="87" y="215"/>
                    </a:lnTo>
                    <a:lnTo>
                      <a:pt x="85" y="217"/>
                    </a:lnTo>
                    <a:lnTo>
                      <a:pt x="82" y="220"/>
                    </a:lnTo>
                    <a:lnTo>
                      <a:pt x="79" y="223"/>
                    </a:lnTo>
                    <a:lnTo>
                      <a:pt x="79" y="226"/>
                    </a:lnTo>
                    <a:lnTo>
                      <a:pt x="76" y="228"/>
                    </a:lnTo>
                    <a:lnTo>
                      <a:pt x="74" y="234"/>
                    </a:lnTo>
                    <a:lnTo>
                      <a:pt x="71" y="237"/>
                    </a:lnTo>
                    <a:lnTo>
                      <a:pt x="71" y="239"/>
                    </a:lnTo>
                    <a:lnTo>
                      <a:pt x="68" y="242"/>
                    </a:lnTo>
                    <a:lnTo>
                      <a:pt x="66" y="247"/>
                    </a:lnTo>
                    <a:lnTo>
                      <a:pt x="66" y="250"/>
                    </a:lnTo>
                    <a:lnTo>
                      <a:pt x="63" y="253"/>
                    </a:lnTo>
                    <a:lnTo>
                      <a:pt x="60" y="256"/>
                    </a:lnTo>
                    <a:lnTo>
                      <a:pt x="57" y="261"/>
                    </a:lnTo>
                    <a:lnTo>
                      <a:pt x="57" y="264"/>
                    </a:lnTo>
                    <a:lnTo>
                      <a:pt x="55" y="266"/>
                    </a:lnTo>
                    <a:lnTo>
                      <a:pt x="52" y="272"/>
                    </a:lnTo>
                    <a:lnTo>
                      <a:pt x="49" y="275"/>
                    </a:lnTo>
                    <a:lnTo>
                      <a:pt x="49" y="280"/>
                    </a:lnTo>
                    <a:lnTo>
                      <a:pt x="47" y="283"/>
                    </a:lnTo>
                    <a:lnTo>
                      <a:pt x="44" y="288"/>
                    </a:lnTo>
                    <a:lnTo>
                      <a:pt x="41" y="294"/>
                    </a:lnTo>
                    <a:lnTo>
                      <a:pt x="41" y="296"/>
                    </a:lnTo>
                    <a:lnTo>
                      <a:pt x="38" y="302"/>
                    </a:lnTo>
                    <a:lnTo>
                      <a:pt x="36" y="307"/>
                    </a:lnTo>
                    <a:lnTo>
                      <a:pt x="36" y="310"/>
                    </a:lnTo>
                    <a:lnTo>
                      <a:pt x="33" y="316"/>
                    </a:lnTo>
                    <a:lnTo>
                      <a:pt x="30" y="321"/>
                    </a:lnTo>
                    <a:lnTo>
                      <a:pt x="27" y="326"/>
                    </a:lnTo>
                    <a:lnTo>
                      <a:pt x="27" y="332"/>
                    </a:lnTo>
                    <a:lnTo>
                      <a:pt x="25" y="337"/>
                    </a:lnTo>
                    <a:lnTo>
                      <a:pt x="22" y="345"/>
                    </a:lnTo>
                    <a:lnTo>
                      <a:pt x="19" y="351"/>
                    </a:lnTo>
                    <a:lnTo>
                      <a:pt x="19" y="356"/>
                    </a:lnTo>
                    <a:lnTo>
                      <a:pt x="17" y="365"/>
                    </a:lnTo>
                    <a:lnTo>
                      <a:pt x="14" y="373"/>
                    </a:lnTo>
                    <a:lnTo>
                      <a:pt x="11" y="381"/>
                    </a:lnTo>
                    <a:lnTo>
                      <a:pt x="11" y="389"/>
                    </a:lnTo>
                    <a:lnTo>
                      <a:pt x="8" y="400"/>
                    </a:lnTo>
                    <a:lnTo>
                      <a:pt x="6" y="408"/>
                    </a:lnTo>
                    <a:lnTo>
                      <a:pt x="6" y="422"/>
                    </a:lnTo>
                    <a:lnTo>
                      <a:pt x="3" y="435"/>
                    </a:lnTo>
                    <a:lnTo>
                      <a:pt x="0" y="454"/>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4" name="Freeform 240"/>
              <p:cNvSpPr>
                <a:spLocks/>
              </p:cNvSpPr>
              <p:nvPr/>
            </p:nvSpPr>
            <p:spPr bwMode="auto">
              <a:xfrm>
                <a:off x="5325984" y="3900995"/>
                <a:ext cx="681324" cy="637595"/>
              </a:xfrm>
              <a:custGeom>
                <a:avLst/>
                <a:gdLst>
                  <a:gd name="T0" fmla="*/ 493 w 499"/>
                  <a:gd name="T1" fmla="*/ 455 h 455"/>
                  <a:gd name="T2" fmla="*/ 485 w 499"/>
                  <a:gd name="T3" fmla="*/ 455 h 455"/>
                  <a:gd name="T4" fmla="*/ 477 w 499"/>
                  <a:gd name="T5" fmla="*/ 455 h 455"/>
                  <a:gd name="T6" fmla="*/ 469 w 499"/>
                  <a:gd name="T7" fmla="*/ 455 h 455"/>
                  <a:gd name="T8" fmla="*/ 463 w 499"/>
                  <a:gd name="T9" fmla="*/ 455 h 455"/>
                  <a:gd name="T10" fmla="*/ 455 w 499"/>
                  <a:gd name="T11" fmla="*/ 455 h 455"/>
                  <a:gd name="T12" fmla="*/ 447 w 499"/>
                  <a:gd name="T13" fmla="*/ 452 h 455"/>
                  <a:gd name="T14" fmla="*/ 439 w 499"/>
                  <a:gd name="T15" fmla="*/ 452 h 455"/>
                  <a:gd name="T16" fmla="*/ 431 w 499"/>
                  <a:gd name="T17" fmla="*/ 452 h 455"/>
                  <a:gd name="T18" fmla="*/ 422 w 499"/>
                  <a:gd name="T19" fmla="*/ 450 h 455"/>
                  <a:gd name="T20" fmla="*/ 414 w 499"/>
                  <a:gd name="T21" fmla="*/ 450 h 455"/>
                  <a:gd name="T22" fmla="*/ 406 w 499"/>
                  <a:gd name="T23" fmla="*/ 447 h 455"/>
                  <a:gd name="T24" fmla="*/ 398 w 499"/>
                  <a:gd name="T25" fmla="*/ 444 h 455"/>
                  <a:gd name="T26" fmla="*/ 390 w 499"/>
                  <a:gd name="T27" fmla="*/ 444 h 455"/>
                  <a:gd name="T28" fmla="*/ 382 w 499"/>
                  <a:gd name="T29" fmla="*/ 441 h 455"/>
                  <a:gd name="T30" fmla="*/ 373 w 499"/>
                  <a:gd name="T31" fmla="*/ 439 h 455"/>
                  <a:gd name="T32" fmla="*/ 365 w 499"/>
                  <a:gd name="T33" fmla="*/ 439 h 455"/>
                  <a:gd name="T34" fmla="*/ 357 w 499"/>
                  <a:gd name="T35" fmla="*/ 436 h 455"/>
                  <a:gd name="T36" fmla="*/ 349 w 499"/>
                  <a:gd name="T37" fmla="*/ 433 h 455"/>
                  <a:gd name="T38" fmla="*/ 343 w 499"/>
                  <a:gd name="T39" fmla="*/ 431 h 455"/>
                  <a:gd name="T40" fmla="*/ 335 w 499"/>
                  <a:gd name="T41" fmla="*/ 428 h 455"/>
                  <a:gd name="T42" fmla="*/ 327 w 499"/>
                  <a:gd name="T43" fmla="*/ 425 h 455"/>
                  <a:gd name="T44" fmla="*/ 319 w 499"/>
                  <a:gd name="T45" fmla="*/ 422 h 455"/>
                  <a:gd name="T46" fmla="*/ 311 w 499"/>
                  <a:gd name="T47" fmla="*/ 420 h 455"/>
                  <a:gd name="T48" fmla="*/ 303 w 499"/>
                  <a:gd name="T49" fmla="*/ 417 h 455"/>
                  <a:gd name="T50" fmla="*/ 294 w 499"/>
                  <a:gd name="T51" fmla="*/ 412 h 455"/>
                  <a:gd name="T52" fmla="*/ 286 w 499"/>
                  <a:gd name="T53" fmla="*/ 409 h 455"/>
                  <a:gd name="T54" fmla="*/ 278 w 499"/>
                  <a:gd name="T55" fmla="*/ 406 h 455"/>
                  <a:gd name="T56" fmla="*/ 270 w 499"/>
                  <a:gd name="T57" fmla="*/ 401 h 455"/>
                  <a:gd name="T58" fmla="*/ 262 w 499"/>
                  <a:gd name="T59" fmla="*/ 398 h 455"/>
                  <a:gd name="T60" fmla="*/ 254 w 499"/>
                  <a:gd name="T61" fmla="*/ 392 h 455"/>
                  <a:gd name="T62" fmla="*/ 245 w 499"/>
                  <a:gd name="T63" fmla="*/ 387 h 455"/>
                  <a:gd name="T64" fmla="*/ 237 w 499"/>
                  <a:gd name="T65" fmla="*/ 384 h 455"/>
                  <a:gd name="T66" fmla="*/ 229 w 499"/>
                  <a:gd name="T67" fmla="*/ 379 h 455"/>
                  <a:gd name="T68" fmla="*/ 221 w 499"/>
                  <a:gd name="T69" fmla="*/ 373 h 455"/>
                  <a:gd name="T70" fmla="*/ 215 w 499"/>
                  <a:gd name="T71" fmla="*/ 368 h 455"/>
                  <a:gd name="T72" fmla="*/ 207 w 499"/>
                  <a:gd name="T73" fmla="*/ 362 h 455"/>
                  <a:gd name="T74" fmla="*/ 199 w 499"/>
                  <a:gd name="T75" fmla="*/ 357 h 455"/>
                  <a:gd name="T76" fmla="*/ 191 w 499"/>
                  <a:gd name="T77" fmla="*/ 349 h 455"/>
                  <a:gd name="T78" fmla="*/ 183 w 499"/>
                  <a:gd name="T79" fmla="*/ 343 h 455"/>
                  <a:gd name="T80" fmla="*/ 175 w 499"/>
                  <a:gd name="T81" fmla="*/ 338 h 455"/>
                  <a:gd name="T82" fmla="*/ 166 w 499"/>
                  <a:gd name="T83" fmla="*/ 330 h 455"/>
                  <a:gd name="T84" fmla="*/ 158 w 499"/>
                  <a:gd name="T85" fmla="*/ 322 h 455"/>
                  <a:gd name="T86" fmla="*/ 150 w 499"/>
                  <a:gd name="T87" fmla="*/ 316 h 455"/>
                  <a:gd name="T88" fmla="*/ 142 w 499"/>
                  <a:gd name="T89" fmla="*/ 308 h 455"/>
                  <a:gd name="T90" fmla="*/ 134 w 499"/>
                  <a:gd name="T91" fmla="*/ 300 h 455"/>
                  <a:gd name="T92" fmla="*/ 126 w 499"/>
                  <a:gd name="T93" fmla="*/ 292 h 455"/>
                  <a:gd name="T94" fmla="*/ 117 w 499"/>
                  <a:gd name="T95" fmla="*/ 281 h 455"/>
                  <a:gd name="T96" fmla="*/ 109 w 499"/>
                  <a:gd name="T97" fmla="*/ 273 h 455"/>
                  <a:gd name="T98" fmla="*/ 101 w 499"/>
                  <a:gd name="T99" fmla="*/ 262 h 455"/>
                  <a:gd name="T100" fmla="*/ 93 w 499"/>
                  <a:gd name="T101" fmla="*/ 251 h 455"/>
                  <a:gd name="T102" fmla="*/ 87 w 499"/>
                  <a:gd name="T103" fmla="*/ 240 h 455"/>
                  <a:gd name="T104" fmla="*/ 79 w 499"/>
                  <a:gd name="T105" fmla="*/ 229 h 455"/>
                  <a:gd name="T106" fmla="*/ 71 w 499"/>
                  <a:gd name="T107" fmla="*/ 215 h 455"/>
                  <a:gd name="T108" fmla="*/ 63 w 499"/>
                  <a:gd name="T109" fmla="*/ 202 h 455"/>
                  <a:gd name="T110" fmla="*/ 55 w 499"/>
                  <a:gd name="T111" fmla="*/ 188 h 455"/>
                  <a:gd name="T112" fmla="*/ 47 w 499"/>
                  <a:gd name="T113" fmla="*/ 172 h 455"/>
                  <a:gd name="T114" fmla="*/ 38 w 499"/>
                  <a:gd name="T115" fmla="*/ 153 h 455"/>
                  <a:gd name="T116" fmla="*/ 30 w 499"/>
                  <a:gd name="T117" fmla="*/ 134 h 455"/>
                  <a:gd name="T118" fmla="*/ 22 w 499"/>
                  <a:gd name="T119" fmla="*/ 109 h 455"/>
                  <a:gd name="T120" fmla="*/ 14 w 499"/>
                  <a:gd name="T121" fmla="*/ 82 h 455"/>
                  <a:gd name="T122" fmla="*/ 6 w 499"/>
                  <a:gd name="T123" fmla="*/ 46 h 4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99"/>
                  <a:gd name="T187" fmla="*/ 0 h 455"/>
                  <a:gd name="T188" fmla="*/ 499 w 499"/>
                  <a:gd name="T189" fmla="*/ 455 h 45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99" h="455">
                    <a:moveTo>
                      <a:pt x="499" y="455"/>
                    </a:moveTo>
                    <a:lnTo>
                      <a:pt x="499" y="455"/>
                    </a:lnTo>
                    <a:lnTo>
                      <a:pt x="496" y="455"/>
                    </a:lnTo>
                    <a:lnTo>
                      <a:pt x="493" y="455"/>
                    </a:lnTo>
                    <a:lnTo>
                      <a:pt x="491" y="455"/>
                    </a:lnTo>
                    <a:lnTo>
                      <a:pt x="488" y="455"/>
                    </a:lnTo>
                    <a:lnTo>
                      <a:pt x="485" y="455"/>
                    </a:lnTo>
                    <a:lnTo>
                      <a:pt x="482" y="455"/>
                    </a:lnTo>
                    <a:lnTo>
                      <a:pt x="480" y="455"/>
                    </a:lnTo>
                    <a:lnTo>
                      <a:pt x="477" y="455"/>
                    </a:lnTo>
                    <a:lnTo>
                      <a:pt x="474" y="455"/>
                    </a:lnTo>
                    <a:lnTo>
                      <a:pt x="471" y="455"/>
                    </a:lnTo>
                    <a:lnTo>
                      <a:pt x="469" y="455"/>
                    </a:lnTo>
                    <a:lnTo>
                      <a:pt x="466" y="455"/>
                    </a:lnTo>
                    <a:lnTo>
                      <a:pt x="463" y="455"/>
                    </a:lnTo>
                    <a:lnTo>
                      <a:pt x="461" y="455"/>
                    </a:lnTo>
                    <a:lnTo>
                      <a:pt x="458" y="455"/>
                    </a:lnTo>
                    <a:lnTo>
                      <a:pt x="455" y="455"/>
                    </a:lnTo>
                    <a:lnTo>
                      <a:pt x="452" y="452"/>
                    </a:lnTo>
                    <a:lnTo>
                      <a:pt x="450" y="452"/>
                    </a:lnTo>
                    <a:lnTo>
                      <a:pt x="447" y="452"/>
                    </a:lnTo>
                    <a:lnTo>
                      <a:pt x="444" y="452"/>
                    </a:lnTo>
                    <a:lnTo>
                      <a:pt x="441" y="452"/>
                    </a:lnTo>
                    <a:lnTo>
                      <a:pt x="439" y="452"/>
                    </a:lnTo>
                    <a:lnTo>
                      <a:pt x="436" y="452"/>
                    </a:lnTo>
                    <a:lnTo>
                      <a:pt x="433" y="452"/>
                    </a:lnTo>
                    <a:lnTo>
                      <a:pt x="431" y="452"/>
                    </a:lnTo>
                    <a:lnTo>
                      <a:pt x="428" y="450"/>
                    </a:lnTo>
                    <a:lnTo>
                      <a:pt x="425" y="450"/>
                    </a:lnTo>
                    <a:lnTo>
                      <a:pt x="422" y="450"/>
                    </a:lnTo>
                    <a:lnTo>
                      <a:pt x="420" y="450"/>
                    </a:lnTo>
                    <a:lnTo>
                      <a:pt x="417" y="450"/>
                    </a:lnTo>
                    <a:lnTo>
                      <a:pt x="414" y="450"/>
                    </a:lnTo>
                    <a:lnTo>
                      <a:pt x="412" y="450"/>
                    </a:lnTo>
                    <a:lnTo>
                      <a:pt x="409" y="447"/>
                    </a:lnTo>
                    <a:lnTo>
                      <a:pt x="406" y="447"/>
                    </a:lnTo>
                    <a:lnTo>
                      <a:pt x="403" y="447"/>
                    </a:lnTo>
                    <a:lnTo>
                      <a:pt x="401" y="447"/>
                    </a:lnTo>
                    <a:lnTo>
                      <a:pt x="398" y="444"/>
                    </a:lnTo>
                    <a:lnTo>
                      <a:pt x="395" y="444"/>
                    </a:lnTo>
                    <a:lnTo>
                      <a:pt x="392" y="444"/>
                    </a:lnTo>
                    <a:lnTo>
                      <a:pt x="390" y="444"/>
                    </a:lnTo>
                    <a:lnTo>
                      <a:pt x="387" y="444"/>
                    </a:lnTo>
                    <a:lnTo>
                      <a:pt x="384" y="441"/>
                    </a:lnTo>
                    <a:lnTo>
                      <a:pt x="382" y="441"/>
                    </a:lnTo>
                    <a:lnTo>
                      <a:pt x="379" y="441"/>
                    </a:lnTo>
                    <a:lnTo>
                      <a:pt x="376" y="441"/>
                    </a:lnTo>
                    <a:lnTo>
                      <a:pt x="373" y="439"/>
                    </a:lnTo>
                    <a:lnTo>
                      <a:pt x="371" y="439"/>
                    </a:lnTo>
                    <a:lnTo>
                      <a:pt x="368" y="439"/>
                    </a:lnTo>
                    <a:lnTo>
                      <a:pt x="365" y="439"/>
                    </a:lnTo>
                    <a:lnTo>
                      <a:pt x="363" y="436"/>
                    </a:lnTo>
                    <a:lnTo>
                      <a:pt x="360" y="436"/>
                    </a:lnTo>
                    <a:lnTo>
                      <a:pt x="357" y="436"/>
                    </a:lnTo>
                    <a:lnTo>
                      <a:pt x="354" y="433"/>
                    </a:lnTo>
                    <a:lnTo>
                      <a:pt x="352" y="433"/>
                    </a:lnTo>
                    <a:lnTo>
                      <a:pt x="349" y="433"/>
                    </a:lnTo>
                    <a:lnTo>
                      <a:pt x="346" y="431"/>
                    </a:lnTo>
                    <a:lnTo>
                      <a:pt x="343" y="431"/>
                    </a:lnTo>
                    <a:lnTo>
                      <a:pt x="341" y="431"/>
                    </a:lnTo>
                    <a:lnTo>
                      <a:pt x="338" y="431"/>
                    </a:lnTo>
                    <a:lnTo>
                      <a:pt x="335" y="428"/>
                    </a:lnTo>
                    <a:lnTo>
                      <a:pt x="333" y="428"/>
                    </a:lnTo>
                    <a:lnTo>
                      <a:pt x="330" y="428"/>
                    </a:lnTo>
                    <a:lnTo>
                      <a:pt x="327" y="425"/>
                    </a:lnTo>
                    <a:lnTo>
                      <a:pt x="324" y="425"/>
                    </a:lnTo>
                    <a:lnTo>
                      <a:pt x="322" y="425"/>
                    </a:lnTo>
                    <a:lnTo>
                      <a:pt x="319" y="422"/>
                    </a:lnTo>
                    <a:lnTo>
                      <a:pt x="316" y="422"/>
                    </a:lnTo>
                    <a:lnTo>
                      <a:pt x="313" y="420"/>
                    </a:lnTo>
                    <a:lnTo>
                      <a:pt x="311" y="420"/>
                    </a:lnTo>
                    <a:lnTo>
                      <a:pt x="308" y="420"/>
                    </a:lnTo>
                    <a:lnTo>
                      <a:pt x="305" y="417"/>
                    </a:lnTo>
                    <a:lnTo>
                      <a:pt x="303" y="417"/>
                    </a:lnTo>
                    <a:lnTo>
                      <a:pt x="300" y="414"/>
                    </a:lnTo>
                    <a:lnTo>
                      <a:pt x="297" y="414"/>
                    </a:lnTo>
                    <a:lnTo>
                      <a:pt x="294" y="412"/>
                    </a:lnTo>
                    <a:lnTo>
                      <a:pt x="292" y="412"/>
                    </a:lnTo>
                    <a:lnTo>
                      <a:pt x="289" y="412"/>
                    </a:lnTo>
                    <a:lnTo>
                      <a:pt x="289" y="409"/>
                    </a:lnTo>
                    <a:lnTo>
                      <a:pt x="286" y="409"/>
                    </a:lnTo>
                    <a:lnTo>
                      <a:pt x="284" y="409"/>
                    </a:lnTo>
                    <a:lnTo>
                      <a:pt x="284" y="406"/>
                    </a:lnTo>
                    <a:lnTo>
                      <a:pt x="281" y="406"/>
                    </a:lnTo>
                    <a:lnTo>
                      <a:pt x="278" y="406"/>
                    </a:lnTo>
                    <a:lnTo>
                      <a:pt x="275" y="403"/>
                    </a:lnTo>
                    <a:lnTo>
                      <a:pt x="273" y="401"/>
                    </a:lnTo>
                    <a:lnTo>
                      <a:pt x="270" y="401"/>
                    </a:lnTo>
                    <a:lnTo>
                      <a:pt x="267" y="401"/>
                    </a:lnTo>
                    <a:lnTo>
                      <a:pt x="267" y="398"/>
                    </a:lnTo>
                    <a:lnTo>
                      <a:pt x="264" y="398"/>
                    </a:lnTo>
                    <a:lnTo>
                      <a:pt x="262" y="398"/>
                    </a:lnTo>
                    <a:lnTo>
                      <a:pt x="259" y="395"/>
                    </a:lnTo>
                    <a:lnTo>
                      <a:pt x="256" y="392"/>
                    </a:lnTo>
                    <a:lnTo>
                      <a:pt x="254" y="392"/>
                    </a:lnTo>
                    <a:lnTo>
                      <a:pt x="251" y="390"/>
                    </a:lnTo>
                    <a:lnTo>
                      <a:pt x="248" y="390"/>
                    </a:lnTo>
                    <a:lnTo>
                      <a:pt x="245" y="387"/>
                    </a:lnTo>
                    <a:lnTo>
                      <a:pt x="243" y="384"/>
                    </a:lnTo>
                    <a:lnTo>
                      <a:pt x="240" y="384"/>
                    </a:lnTo>
                    <a:lnTo>
                      <a:pt x="237" y="384"/>
                    </a:lnTo>
                    <a:lnTo>
                      <a:pt x="237" y="382"/>
                    </a:lnTo>
                    <a:lnTo>
                      <a:pt x="234" y="382"/>
                    </a:lnTo>
                    <a:lnTo>
                      <a:pt x="232" y="379"/>
                    </a:lnTo>
                    <a:lnTo>
                      <a:pt x="229" y="379"/>
                    </a:lnTo>
                    <a:lnTo>
                      <a:pt x="229" y="376"/>
                    </a:lnTo>
                    <a:lnTo>
                      <a:pt x="226" y="376"/>
                    </a:lnTo>
                    <a:lnTo>
                      <a:pt x="224" y="373"/>
                    </a:lnTo>
                    <a:lnTo>
                      <a:pt x="221" y="373"/>
                    </a:lnTo>
                    <a:lnTo>
                      <a:pt x="221" y="371"/>
                    </a:lnTo>
                    <a:lnTo>
                      <a:pt x="218" y="371"/>
                    </a:lnTo>
                    <a:lnTo>
                      <a:pt x="215" y="368"/>
                    </a:lnTo>
                    <a:lnTo>
                      <a:pt x="213" y="365"/>
                    </a:lnTo>
                    <a:lnTo>
                      <a:pt x="210" y="365"/>
                    </a:lnTo>
                    <a:lnTo>
                      <a:pt x="207" y="362"/>
                    </a:lnTo>
                    <a:lnTo>
                      <a:pt x="205" y="360"/>
                    </a:lnTo>
                    <a:lnTo>
                      <a:pt x="202" y="360"/>
                    </a:lnTo>
                    <a:lnTo>
                      <a:pt x="199" y="357"/>
                    </a:lnTo>
                    <a:lnTo>
                      <a:pt x="196" y="354"/>
                    </a:lnTo>
                    <a:lnTo>
                      <a:pt x="194" y="354"/>
                    </a:lnTo>
                    <a:lnTo>
                      <a:pt x="191" y="352"/>
                    </a:lnTo>
                    <a:lnTo>
                      <a:pt x="191" y="349"/>
                    </a:lnTo>
                    <a:lnTo>
                      <a:pt x="188" y="349"/>
                    </a:lnTo>
                    <a:lnTo>
                      <a:pt x="185" y="346"/>
                    </a:lnTo>
                    <a:lnTo>
                      <a:pt x="183" y="343"/>
                    </a:lnTo>
                    <a:lnTo>
                      <a:pt x="180" y="341"/>
                    </a:lnTo>
                    <a:lnTo>
                      <a:pt x="177" y="341"/>
                    </a:lnTo>
                    <a:lnTo>
                      <a:pt x="177" y="338"/>
                    </a:lnTo>
                    <a:lnTo>
                      <a:pt x="175" y="338"/>
                    </a:lnTo>
                    <a:lnTo>
                      <a:pt x="172" y="335"/>
                    </a:lnTo>
                    <a:lnTo>
                      <a:pt x="169" y="333"/>
                    </a:lnTo>
                    <a:lnTo>
                      <a:pt x="166" y="330"/>
                    </a:lnTo>
                    <a:lnTo>
                      <a:pt x="164" y="330"/>
                    </a:lnTo>
                    <a:lnTo>
                      <a:pt x="161" y="327"/>
                    </a:lnTo>
                    <a:lnTo>
                      <a:pt x="161" y="324"/>
                    </a:lnTo>
                    <a:lnTo>
                      <a:pt x="158" y="322"/>
                    </a:lnTo>
                    <a:lnTo>
                      <a:pt x="155" y="322"/>
                    </a:lnTo>
                    <a:lnTo>
                      <a:pt x="153" y="319"/>
                    </a:lnTo>
                    <a:lnTo>
                      <a:pt x="153" y="316"/>
                    </a:lnTo>
                    <a:lnTo>
                      <a:pt x="150" y="316"/>
                    </a:lnTo>
                    <a:lnTo>
                      <a:pt x="147" y="313"/>
                    </a:lnTo>
                    <a:lnTo>
                      <a:pt x="147" y="311"/>
                    </a:lnTo>
                    <a:lnTo>
                      <a:pt x="145" y="311"/>
                    </a:lnTo>
                    <a:lnTo>
                      <a:pt x="142" y="308"/>
                    </a:lnTo>
                    <a:lnTo>
                      <a:pt x="139" y="305"/>
                    </a:lnTo>
                    <a:lnTo>
                      <a:pt x="139" y="303"/>
                    </a:lnTo>
                    <a:lnTo>
                      <a:pt x="136" y="303"/>
                    </a:lnTo>
                    <a:lnTo>
                      <a:pt x="134" y="300"/>
                    </a:lnTo>
                    <a:lnTo>
                      <a:pt x="131" y="297"/>
                    </a:lnTo>
                    <a:lnTo>
                      <a:pt x="131" y="294"/>
                    </a:lnTo>
                    <a:lnTo>
                      <a:pt x="128" y="292"/>
                    </a:lnTo>
                    <a:lnTo>
                      <a:pt x="126" y="292"/>
                    </a:lnTo>
                    <a:lnTo>
                      <a:pt x="123" y="289"/>
                    </a:lnTo>
                    <a:lnTo>
                      <a:pt x="123" y="286"/>
                    </a:lnTo>
                    <a:lnTo>
                      <a:pt x="120" y="283"/>
                    </a:lnTo>
                    <a:lnTo>
                      <a:pt x="117" y="281"/>
                    </a:lnTo>
                    <a:lnTo>
                      <a:pt x="117" y="278"/>
                    </a:lnTo>
                    <a:lnTo>
                      <a:pt x="115" y="278"/>
                    </a:lnTo>
                    <a:lnTo>
                      <a:pt x="112" y="275"/>
                    </a:lnTo>
                    <a:lnTo>
                      <a:pt x="109" y="273"/>
                    </a:lnTo>
                    <a:lnTo>
                      <a:pt x="109" y="270"/>
                    </a:lnTo>
                    <a:lnTo>
                      <a:pt x="106" y="267"/>
                    </a:lnTo>
                    <a:lnTo>
                      <a:pt x="104" y="264"/>
                    </a:lnTo>
                    <a:lnTo>
                      <a:pt x="101" y="262"/>
                    </a:lnTo>
                    <a:lnTo>
                      <a:pt x="101" y="259"/>
                    </a:lnTo>
                    <a:lnTo>
                      <a:pt x="98" y="256"/>
                    </a:lnTo>
                    <a:lnTo>
                      <a:pt x="96" y="254"/>
                    </a:lnTo>
                    <a:lnTo>
                      <a:pt x="93" y="251"/>
                    </a:lnTo>
                    <a:lnTo>
                      <a:pt x="93" y="248"/>
                    </a:lnTo>
                    <a:lnTo>
                      <a:pt x="90" y="245"/>
                    </a:lnTo>
                    <a:lnTo>
                      <a:pt x="87" y="243"/>
                    </a:lnTo>
                    <a:lnTo>
                      <a:pt x="87" y="240"/>
                    </a:lnTo>
                    <a:lnTo>
                      <a:pt x="85" y="237"/>
                    </a:lnTo>
                    <a:lnTo>
                      <a:pt x="82" y="234"/>
                    </a:lnTo>
                    <a:lnTo>
                      <a:pt x="79" y="232"/>
                    </a:lnTo>
                    <a:lnTo>
                      <a:pt x="79" y="229"/>
                    </a:lnTo>
                    <a:lnTo>
                      <a:pt x="76" y="226"/>
                    </a:lnTo>
                    <a:lnTo>
                      <a:pt x="74" y="221"/>
                    </a:lnTo>
                    <a:lnTo>
                      <a:pt x="71" y="218"/>
                    </a:lnTo>
                    <a:lnTo>
                      <a:pt x="71" y="215"/>
                    </a:lnTo>
                    <a:lnTo>
                      <a:pt x="68" y="213"/>
                    </a:lnTo>
                    <a:lnTo>
                      <a:pt x="66" y="210"/>
                    </a:lnTo>
                    <a:lnTo>
                      <a:pt x="66" y="204"/>
                    </a:lnTo>
                    <a:lnTo>
                      <a:pt x="63" y="202"/>
                    </a:lnTo>
                    <a:lnTo>
                      <a:pt x="60" y="199"/>
                    </a:lnTo>
                    <a:lnTo>
                      <a:pt x="57" y="194"/>
                    </a:lnTo>
                    <a:lnTo>
                      <a:pt x="57" y="191"/>
                    </a:lnTo>
                    <a:lnTo>
                      <a:pt x="55" y="188"/>
                    </a:lnTo>
                    <a:lnTo>
                      <a:pt x="52" y="183"/>
                    </a:lnTo>
                    <a:lnTo>
                      <a:pt x="49" y="180"/>
                    </a:lnTo>
                    <a:lnTo>
                      <a:pt x="49" y="175"/>
                    </a:lnTo>
                    <a:lnTo>
                      <a:pt x="47" y="172"/>
                    </a:lnTo>
                    <a:lnTo>
                      <a:pt x="44" y="166"/>
                    </a:lnTo>
                    <a:lnTo>
                      <a:pt x="41" y="161"/>
                    </a:lnTo>
                    <a:lnTo>
                      <a:pt x="41" y="158"/>
                    </a:lnTo>
                    <a:lnTo>
                      <a:pt x="38" y="153"/>
                    </a:lnTo>
                    <a:lnTo>
                      <a:pt x="36" y="147"/>
                    </a:lnTo>
                    <a:lnTo>
                      <a:pt x="36" y="145"/>
                    </a:lnTo>
                    <a:lnTo>
                      <a:pt x="33" y="139"/>
                    </a:lnTo>
                    <a:lnTo>
                      <a:pt x="30" y="134"/>
                    </a:lnTo>
                    <a:lnTo>
                      <a:pt x="27" y="128"/>
                    </a:lnTo>
                    <a:lnTo>
                      <a:pt x="27" y="123"/>
                    </a:lnTo>
                    <a:lnTo>
                      <a:pt x="25" y="117"/>
                    </a:lnTo>
                    <a:lnTo>
                      <a:pt x="22" y="109"/>
                    </a:lnTo>
                    <a:lnTo>
                      <a:pt x="19" y="104"/>
                    </a:lnTo>
                    <a:lnTo>
                      <a:pt x="19" y="98"/>
                    </a:lnTo>
                    <a:lnTo>
                      <a:pt x="17" y="90"/>
                    </a:lnTo>
                    <a:lnTo>
                      <a:pt x="14" y="82"/>
                    </a:lnTo>
                    <a:lnTo>
                      <a:pt x="11" y="74"/>
                    </a:lnTo>
                    <a:lnTo>
                      <a:pt x="11" y="66"/>
                    </a:lnTo>
                    <a:lnTo>
                      <a:pt x="8" y="57"/>
                    </a:lnTo>
                    <a:lnTo>
                      <a:pt x="6" y="46"/>
                    </a:lnTo>
                    <a:lnTo>
                      <a:pt x="6" y="33"/>
                    </a:lnTo>
                    <a:lnTo>
                      <a:pt x="3" y="19"/>
                    </a:lnTo>
                    <a:lnTo>
                      <a:pt x="0"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5" name="Freeform 241"/>
              <p:cNvSpPr>
                <a:spLocks/>
              </p:cNvSpPr>
              <p:nvPr/>
            </p:nvSpPr>
            <p:spPr bwMode="auto">
              <a:xfrm>
                <a:off x="6022326" y="3149894"/>
                <a:ext cx="684054" cy="1388697"/>
              </a:xfrm>
              <a:custGeom>
                <a:avLst/>
                <a:gdLst>
                  <a:gd name="T0" fmla="*/ 0 w 501"/>
                  <a:gd name="T1" fmla="*/ 991 h 991"/>
                  <a:gd name="T2" fmla="*/ 19 w 501"/>
                  <a:gd name="T3" fmla="*/ 0 h 991"/>
                  <a:gd name="T4" fmla="*/ 51 w 501"/>
                  <a:gd name="T5" fmla="*/ 2 h 991"/>
                  <a:gd name="T6" fmla="*/ 87 w 501"/>
                  <a:gd name="T7" fmla="*/ 8 h 991"/>
                  <a:gd name="T8" fmla="*/ 119 w 501"/>
                  <a:gd name="T9" fmla="*/ 13 h 991"/>
                  <a:gd name="T10" fmla="*/ 155 w 501"/>
                  <a:gd name="T11" fmla="*/ 24 h 991"/>
                  <a:gd name="T12" fmla="*/ 188 w 501"/>
                  <a:gd name="T13" fmla="*/ 35 h 991"/>
                  <a:gd name="T14" fmla="*/ 220 w 501"/>
                  <a:gd name="T15" fmla="*/ 49 h 991"/>
                  <a:gd name="T16" fmla="*/ 250 w 501"/>
                  <a:gd name="T17" fmla="*/ 65 h 991"/>
                  <a:gd name="T18" fmla="*/ 280 w 501"/>
                  <a:gd name="T19" fmla="*/ 84 h 991"/>
                  <a:gd name="T20" fmla="*/ 307 w 501"/>
                  <a:gd name="T21" fmla="*/ 103 h 991"/>
                  <a:gd name="T22" fmla="*/ 335 w 501"/>
                  <a:gd name="T23" fmla="*/ 128 h 991"/>
                  <a:gd name="T24" fmla="*/ 359 w 501"/>
                  <a:gd name="T25" fmla="*/ 149 h 991"/>
                  <a:gd name="T26" fmla="*/ 384 w 501"/>
                  <a:gd name="T27" fmla="*/ 177 h 991"/>
                  <a:gd name="T28" fmla="*/ 403 w 501"/>
                  <a:gd name="T29" fmla="*/ 204 h 991"/>
                  <a:gd name="T30" fmla="*/ 425 w 501"/>
                  <a:gd name="T31" fmla="*/ 231 h 991"/>
                  <a:gd name="T32" fmla="*/ 441 w 501"/>
                  <a:gd name="T33" fmla="*/ 264 h 991"/>
                  <a:gd name="T34" fmla="*/ 457 w 501"/>
                  <a:gd name="T35" fmla="*/ 294 h 991"/>
                  <a:gd name="T36" fmla="*/ 468 w 501"/>
                  <a:gd name="T37" fmla="*/ 326 h 991"/>
                  <a:gd name="T38" fmla="*/ 479 w 501"/>
                  <a:gd name="T39" fmla="*/ 359 h 991"/>
                  <a:gd name="T40" fmla="*/ 487 w 501"/>
                  <a:gd name="T41" fmla="*/ 392 h 991"/>
                  <a:gd name="T42" fmla="*/ 495 w 501"/>
                  <a:gd name="T43" fmla="*/ 427 h 991"/>
                  <a:gd name="T44" fmla="*/ 498 w 501"/>
                  <a:gd name="T45" fmla="*/ 460 h 991"/>
                  <a:gd name="T46" fmla="*/ 501 w 501"/>
                  <a:gd name="T47" fmla="*/ 495 h 991"/>
                  <a:gd name="T48" fmla="*/ 498 w 501"/>
                  <a:gd name="T49" fmla="*/ 531 h 991"/>
                  <a:gd name="T50" fmla="*/ 495 w 501"/>
                  <a:gd name="T51" fmla="*/ 563 h 991"/>
                  <a:gd name="T52" fmla="*/ 487 w 501"/>
                  <a:gd name="T53" fmla="*/ 599 h 991"/>
                  <a:gd name="T54" fmla="*/ 479 w 501"/>
                  <a:gd name="T55" fmla="*/ 632 h 991"/>
                  <a:gd name="T56" fmla="*/ 468 w 501"/>
                  <a:gd name="T57" fmla="*/ 664 h 991"/>
                  <a:gd name="T58" fmla="*/ 457 w 501"/>
                  <a:gd name="T59" fmla="*/ 697 h 991"/>
                  <a:gd name="T60" fmla="*/ 441 w 501"/>
                  <a:gd name="T61" fmla="*/ 730 h 991"/>
                  <a:gd name="T62" fmla="*/ 425 w 501"/>
                  <a:gd name="T63" fmla="*/ 760 h 991"/>
                  <a:gd name="T64" fmla="*/ 405 w 501"/>
                  <a:gd name="T65" fmla="*/ 787 h 991"/>
                  <a:gd name="T66" fmla="*/ 384 w 501"/>
                  <a:gd name="T67" fmla="*/ 814 h 991"/>
                  <a:gd name="T68" fmla="*/ 359 w 501"/>
                  <a:gd name="T69" fmla="*/ 841 h 991"/>
                  <a:gd name="T70" fmla="*/ 335 w 501"/>
                  <a:gd name="T71" fmla="*/ 863 h 991"/>
                  <a:gd name="T72" fmla="*/ 307 w 501"/>
                  <a:gd name="T73" fmla="*/ 888 h 991"/>
                  <a:gd name="T74" fmla="*/ 280 w 501"/>
                  <a:gd name="T75" fmla="*/ 907 h 991"/>
                  <a:gd name="T76" fmla="*/ 250 w 501"/>
                  <a:gd name="T77" fmla="*/ 926 h 991"/>
                  <a:gd name="T78" fmla="*/ 220 w 501"/>
                  <a:gd name="T79" fmla="*/ 942 h 991"/>
                  <a:gd name="T80" fmla="*/ 188 w 501"/>
                  <a:gd name="T81" fmla="*/ 956 h 991"/>
                  <a:gd name="T82" fmla="*/ 155 w 501"/>
                  <a:gd name="T83" fmla="*/ 967 h 991"/>
                  <a:gd name="T84" fmla="*/ 122 w 501"/>
                  <a:gd name="T85" fmla="*/ 977 h 991"/>
                  <a:gd name="T86" fmla="*/ 87 w 501"/>
                  <a:gd name="T87" fmla="*/ 983 h 991"/>
                  <a:gd name="T88" fmla="*/ 51 w 501"/>
                  <a:gd name="T89" fmla="*/ 988 h 991"/>
                  <a:gd name="T90" fmla="*/ 16 w 501"/>
                  <a:gd name="T91" fmla="*/ 991 h 99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01"/>
                  <a:gd name="T139" fmla="*/ 0 h 991"/>
                  <a:gd name="T140" fmla="*/ 501 w 501"/>
                  <a:gd name="T141" fmla="*/ 991 h 99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01" h="991">
                    <a:moveTo>
                      <a:pt x="0" y="991"/>
                    </a:moveTo>
                    <a:lnTo>
                      <a:pt x="0" y="991"/>
                    </a:lnTo>
                    <a:lnTo>
                      <a:pt x="0" y="0"/>
                    </a:lnTo>
                    <a:lnTo>
                      <a:pt x="19" y="0"/>
                    </a:lnTo>
                    <a:lnTo>
                      <a:pt x="35" y="0"/>
                    </a:lnTo>
                    <a:lnTo>
                      <a:pt x="51" y="2"/>
                    </a:lnTo>
                    <a:lnTo>
                      <a:pt x="70" y="5"/>
                    </a:lnTo>
                    <a:lnTo>
                      <a:pt x="87" y="8"/>
                    </a:lnTo>
                    <a:lnTo>
                      <a:pt x="103" y="10"/>
                    </a:lnTo>
                    <a:lnTo>
                      <a:pt x="119" y="13"/>
                    </a:lnTo>
                    <a:lnTo>
                      <a:pt x="139" y="19"/>
                    </a:lnTo>
                    <a:lnTo>
                      <a:pt x="155" y="24"/>
                    </a:lnTo>
                    <a:lnTo>
                      <a:pt x="171" y="29"/>
                    </a:lnTo>
                    <a:lnTo>
                      <a:pt x="188" y="35"/>
                    </a:lnTo>
                    <a:lnTo>
                      <a:pt x="204" y="43"/>
                    </a:lnTo>
                    <a:lnTo>
                      <a:pt x="220" y="49"/>
                    </a:lnTo>
                    <a:lnTo>
                      <a:pt x="234" y="57"/>
                    </a:lnTo>
                    <a:lnTo>
                      <a:pt x="250" y="65"/>
                    </a:lnTo>
                    <a:lnTo>
                      <a:pt x="264" y="73"/>
                    </a:lnTo>
                    <a:lnTo>
                      <a:pt x="280" y="84"/>
                    </a:lnTo>
                    <a:lnTo>
                      <a:pt x="294" y="95"/>
                    </a:lnTo>
                    <a:lnTo>
                      <a:pt x="307" y="103"/>
                    </a:lnTo>
                    <a:lnTo>
                      <a:pt x="321" y="114"/>
                    </a:lnTo>
                    <a:lnTo>
                      <a:pt x="335" y="128"/>
                    </a:lnTo>
                    <a:lnTo>
                      <a:pt x="348" y="138"/>
                    </a:lnTo>
                    <a:lnTo>
                      <a:pt x="359" y="149"/>
                    </a:lnTo>
                    <a:lnTo>
                      <a:pt x="373" y="163"/>
                    </a:lnTo>
                    <a:lnTo>
                      <a:pt x="384" y="177"/>
                    </a:lnTo>
                    <a:lnTo>
                      <a:pt x="395" y="190"/>
                    </a:lnTo>
                    <a:lnTo>
                      <a:pt x="403" y="204"/>
                    </a:lnTo>
                    <a:lnTo>
                      <a:pt x="414" y="217"/>
                    </a:lnTo>
                    <a:lnTo>
                      <a:pt x="425" y="231"/>
                    </a:lnTo>
                    <a:lnTo>
                      <a:pt x="433" y="247"/>
                    </a:lnTo>
                    <a:lnTo>
                      <a:pt x="441" y="264"/>
                    </a:lnTo>
                    <a:lnTo>
                      <a:pt x="449" y="277"/>
                    </a:lnTo>
                    <a:lnTo>
                      <a:pt x="457" y="294"/>
                    </a:lnTo>
                    <a:lnTo>
                      <a:pt x="463" y="310"/>
                    </a:lnTo>
                    <a:lnTo>
                      <a:pt x="468" y="326"/>
                    </a:lnTo>
                    <a:lnTo>
                      <a:pt x="476" y="343"/>
                    </a:lnTo>
                    <a:lnTo>
                      <a:pt x="479" y="359"/>
                    </a:lnTo>
                    <a:lnTo>
                      <a:pt x="484" y="375"/>
                    </a:lnTo>
                    <a:lnTo>
                      <a:pt x="487" y="392"/>
                    </a:lnTo>
                    <a:lnTo>
                      <a:pt x="493" y="408"/>
                    </a:lnTo>
                    <a:lnTo>
                      <a:pt x="495" y="427"/>
                    </a:lnTo>
                    <a:lnTo>
                      <a:pt x="498" y="444"/>
                    </a:lnTo>
                    <a:lnTo>
                      <a:pt x="498" y="460"/>
                    </a:lnTo>
                    <a:lnTo>
                      <a:pt x="498" y="479"/>
                    </a:lnTo>
                    <a:lnTo>
                      <a:pt x="501" y="495"/>
                    </a:lnTo>
                    <a:lnTo>
                      <a:pt x="498" y="512"/>
                    </a:lnTo>
                    <a:lnTo>
                      <a:pt x="498" y="531"/>
                    </a:lnTo>
                    <a:lnTo>
                      <a:pt x="498" y="547"/>
                    </a:lnTo>
                    <a:lnTo>
                      <a:pt x="495" y="563"/>
                    </a:lnTo>
                    <a:lnTo>
                      <a:pt x="493" y="582"/>
                    </a:lnTo>
                    <a:lnTo>
                      <a:pt x="487" y="599"/>
                    </a:lnTo>
                    <a:lnTo>
                      <a:pt x="484" y="615"/>
                    </a:lnTo>
                    <a:lnTo>
                      <a:pt x="479" y="632"/>
                    </a:lnTo>
                    <a:lnTo>
                      <a:pt x="476" y="648"/>
                    </a:lnTo>
                    <a:lnTo>
                      <a:pt x="468" y="664"/>
                    </a:lnTo>
                    <a:lnTo>
                      <a:pt x="463" y="681"/>
                    </a:lnTo>
                    <a:lnTo>
                      <a:pt x="457" y="697"/>
                    </a:lnTo>
                    <a:lnTo>
                      <a:pt x="449" y="713"/>
                    </a:lnTo>
                    <a:lnTo>
                      <a:pt x="441" y="730"/>
                    </a:lnTo>
                    <a:lnTo>
                      <a:pt x="433" y="743"/>
                    </a:lnTo>
                    <a:lnTo>
                      <a:pt x="425" y="760"/>
                    </a:lnTo>
                    <a:lnTo>
                      <a:pt x="414" y="773"/>
                    </a:lnTo>
                    <a:lnTo>
                      <a:pt x="405" y="787"/>
                    </a:lnTo>
                    <a:lnTo>
                      <a:pt x="395" y="800"/>
                    </a:lnTo>
                    <a:lnTo>
                      <a:pt x="384" y="814"/>
                    </a:lnTo>
                    <a:lnTo>
                      <a:pt x="370" y="828"/>
                    </a:lnTo>
                    <a:lnTo>
                      <a:pt x="359" y="841"/>
                    </a:lnTo>
                    <a:lnTo>
                      <a:pt x="348" y="852"/>
                    </a:lnTo>
                    <a:lnTo>
                      <a:pt x="335" y="863"/>
                    </a:lnTo>
                    <a:lnTo>
                      <a:pt x="321" y="877"/>
                    </a:lnTo>
                    <a:lnTo>
                      <a:pt x="307" y="888"/>
                    </a:lnTo>
                    <a:lnTo>
                      <a:pt x="294" y="896"/>
                    </a:lnTo>
                    <a:lnTo>
                      <a:pt x="280" y="907"/>
                    </a:lnTo>
                    <a:lnTo>
                      <a:pt x="264" y="918"/>
                    </a:lnTo>
                    <a:lnTo>
                      <a:pt x="250" y="926"/>
                    </a:lnTo>
                    <a:lnTo>
                      <a:pt x="234" y="934"/>
                    </a:lnTo>
                    <a:lnTo>
                      <a:pt x="220" y="942"/>
                    </a:lnTo>
                    <a:lnTo>
                      <a:pt x="204" y="948"/>
                    </a:lnTo>
                    <a:lnTo>
                      <a:pt x="188" y="956"/>
                    </a:lnTo>
                    <a:lnTo>
                      <a:pt x="171" y="961"/>
                    </a:lnTo>
                    <a:lnTo>
                      <a:pt x="155" y="967"/>
                    </a:lnTo>
                    <a:lnTo>
                      <a:pt x="139" y="972"/>
                    </a:lnTo>
                    <a:lnTo>
                      <a:pt x="122" y="977"/>
                    </a:lnTo>
                    <a:lnTo>
                      <a:pt x="103" y="980"/>
                    </a:lnTo>
                    <a:lnTo>
                      <a:pt x="87" y="983"/>
                    </a:lnTo>
                    <a:lnTo>
                      <a:pt x="70" y="986"/>
                    </a:lnTo>
                    <a:lnTo>
                      <a:pt x="51" y="988"/>
                    </a:lnTo>
                    <a:lnTo>
                      <a:pt x="35" y="991"/>
                    </a:lnTo>
                    <a:lnTo>
                      <a:pt x="16" y="991"/>
                    </a:lnTo>
                    <a:lnTo>
                      <a:pt x="0" y="991"/>
                    </a:lnTo>
                    <a:close/>
                  </a:path>
                </a:pathLst>
              </a:custGeom>
              <a:solidFill>
                <a:srgbClr val="1389FF"/>
              </a:solidFill>
              <a:ln w="0">
                <a:solidFill>
                  <a:srgbClr val="1389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6" name="Freeform 242"/>
              <p:cNvSpPr>
                <a:spLocks/>
              </p:cNvSpPr>
              <p:nvPr/>
            </p:nvSpPr>
            <p:spPr bwMode="auto">
              <a:xfrm>
                <a:off x="6022326" y="3149894"/>
                <a:ext cx="684054" cy="1300415"/>
              </a:xfrm>
              <a:custGeom>
                <a:avLst/>
                <a:gdLst>
                  <a:gd name="T0" fmla="*/ 35 w 501"/>
                  <a:gd name="T1" fmla="*/ 0 h 928"/>
                  <a:gd name="T2" fmla="*/ 87 w 501"/>
                  <a:gd name="T3" fmla="*/ 8 h 928"/>
                  <a:gd name="T4" fmla="*/ 139 w 501"/>
                  <a:gd name="T5" fmla="*/ 19 h 928"/>
                  <a:gd name="T6" fmla="*/ 188 w 501"/>
                  <a:gd name="T7" fmla="*/ 35 h 928"/>
                  <a:gd name="T8" fmla="*/ 234 w 501"/>
                  <a:gd name="T9" fmla="*/ 57 h 928"/>
                  <a:gd name="T10" fmla="*/ 280 w 501"/>
                  <a:gd name="T11" fmla="*/ 84 h 928"/>
                  <a:gd name="T12" fmla="*/ 321 w 501"/>
                  <a:gd name="T13" fmla="*/ 114 h 928"/>
                  <a:gd name="T14" fmla="*/ 359 w 501"/>
                  <a:gd name="T15" fmla="*/ 149 h 928"/>
                  <a:gd name="T16" fmla="*/ 395 w 501"/>
                  <a:gd name="T17" fmla="*/ 190 h 928"/>
                  <a:gd name="T18" fmla="*/ 425 w 501"/>
                  <a:gd name="T19" fmla="*/ 231 h 928"/>
                  <a:gd name="T20" fmla="*/ 449 w 501"/>
                  <a:gd name="T21" fmla="*/ 277 h 928"/>
                  <a:gd name="T22" fmla="*/ 468 w 501"/>
                  <a:gd name="T23" fmla="*/ 326 h 928"/>
                  <a:gd name="T24" fmla="*/ 484 w 501"/>
                  <a:gd name="T25" fmla="*/ 375 h 928"/>
                  <a:gd name="T26" fmla="*/ 495 w 501"/>
                  <a:gd name="T27" fmla="*/ 427 h 928"/>
                  <a:gd name="T28" fmla="*/ 498 w 501"/>
                  <a:gd name="T29" fmla="*/ 479 h 928"/>
                  <a:gd name="T30" fmla="*/ 498 w 501"/>
                  <a:gd name="T31" fmla="*/ 531 h 928"/>
                  <a:gd name="T32" fmla="*/ 493 w 501"/>
                  <a:gd name="T33" fmla="*/ 582 h 928"/>
                  <a:gd name="T34" fmla="*/ 479 w 501"/>
                  <a:gd name="T35" fmla="*/ 632 h 928"/>
                  <a:gd name="T36" fmla="*/ 463 w 501"/>
                  <a:gd name="T37" fmla="*/ 681 h 928"/>
                  <a:gd name="T38" fmla="*/ 441 w 501"/>
                  <a:gd name="T39" fmla="*/ 730 h 928"/>
                  <a:gd name="T40" fmla="*/ 414 w 501"/>
                  <a:gd name="T41" fmla="*/ 773 h 928"/>
                  <a:gd name="T42" fmla="*/ 384 w 501"/>
                  <a:gd name="T43" fmla="*/ 814 h 928"/>
                  <a:gd name="T44" fmla="*/ 348 w 501"/>
                  <a:gd name="T45" fmla="*/ 852 h 928"/>
                  <a:gd name="T46" fmla="*/ 307 w 501"/>
                  <a:gd name="T47" fmla="*/ 888 h 928"/>
                  <a:gd name="T48" fmla="*/ 264 w 501"/>
                  <a:gd name="T49" fmla="*/ 918 h 928"/>
                  <a:gd name="T50" fmla="*/ 237 w 501"/>
                  <a:gd name="T51" fmla="*/ 928 h 928"/>
                  <a:gd name="T52" fmla="*/ 209 w 501"/>
                  <a:gd name="T53" fmla="*/ 920 h 928"/>
                  <a:gd name="T54" fmla="*/ 185 w 501"/>
                  <a:gd name="T55" fmla="*/ 912 h 928"/>
                  <a:gd name="T56" fmla="*/ 163 w 501"/>
                  <a:gd name="T57" fmla="*/ 896 h 928"/>
                  <a:gd name="T58" fmla="*/ 147 w 501"/>
                  <a:gd name="T59" fmla="*/ 877 h 928"/>
                  <a:gd name="T60" fmla="*/ 130 w 501"/>
                  <a:gd name="T61" fmla="*/ 849 h 928"/>
                  <a:gd name="T62" fmla="*/ 122 w 501"/>
                  <a:gd name="T63" fmla="*/ 828 h 928"/>
                  <a:gd name="T64" fmla="*/ 114 w 501"/>
                  <a:gd name="T65" fmla="*/ 792 h 928"/>
                  <a:gd name="T66" fmla="*/ 109 w 501"/>
                  <a:gd name="T67" fmla="*/ 765 h 928"/>
                  <a:gd name="T68" fmla="*/ 106 w 501"/>
                  <a:gd name="T69" fmla="*/ 743 h 928"/>
                  <a:gd name="T70" fmla="*/ 103 w 501"/>
                  <a:gd name="T71" fmla="*/ 727 h 928"/>
                  <a:gd name="T72" fmla="*/ 100 w 501"/>
                  <a:gd name="T73" fmla="*/ 705 h 928"/>
                  <a:gd name="T74" fmla="*/ 98 w 501"/>
                  <a:gd name="T75" fmla="*/ 691 h 928"/>
                  <a:gd name="T76" fmla="*/ 95 w 501"/>
                  <a:gd name="T77" fmla="*/ 670 h 928"/>
                  <a:gd name="T78" fmla="*/ 89 w 501"/>
                  <a:gd name="T79" fmla="*/ 637 h 928"/>
                  <a:gd name="T80" fmla="*/ 87 w 501"/>
                  <a:gd name="T81" fmla="*/ 623 h 928"/>
                  <a:gd name="T82" fmla="*/ 81 w 501"/>
                  <a:gd name="T83" fmla="*/ 604 h 928"/>
                  <a:gd name="T84" fmla="*/ 73 w 501"/>
                  <a:gd name="T85" fmla="*/ 588 h 928"/>
                  <a:gd name="T86" fmla="*/ 65 w 501"/>
                  <a:gd name="T87" fmla="*/ 569 h 928"/>
                  <a:gd name="T88" fmla="*/ 57 w 501"/>
                  <a:gd name="T89" fmla="*/ 553 h 928"/>
                  <a:gd name="T90" fmla="*/ 46 w 501"/>
                  <a:gd name="T91" fmla="*/ 539 h 928"/>
                  <a:gd name="T92" fmla="*/ 38 w 501"/>
                  <a:gd name="T93" fmla="*/ 531 h 928"/>
                  <a:gd name="T94" fmla="*/ 27 w 501"/>
                  <a:gd name="T95" fmla="*/ 520 h 928"/>
                  <a:gd name="T96" fmla="*/ 13 w 501"/>
                  <a:gd name="T97" fmla="*/ 509 h 928"/>
                  <a:gd name="T98" fmla="*/ 10 w 501"/>
                  <a:gd name="T99" fmla="*/ 509 h 928"/>
                  <a:gd name="T100" fmla="*/ 8 w 501"/>
                  <a:gd name="T101" fmla="*/ 509 h 928"/>
                  <a:gd name="T102" fmla="*/ 8 w 501"/>
                  <a:gd name="T103" fmla="*/ 506 h 928"/>
                  <a:gd name="T104" fmla="*/ 5 w 501"/>
                  <a:gd name="T105" fmla="*/ 506 h 928"/>
                  <a:gd name="T106" fmla="*/ 5 w 501"/>
                  <a:gd name="T107" fmla="*/ 506 h 928"/>
                  <a:gd name="T108" fmla="*/ 2 w 501"/>
                  <a:gd name="T109" fmla="*/ 506 h 928"/>
                  <a:gd name="T110" fmla="*/ 2 w 501"/>
                  <a:gd name="T111" fmla="*/ 506 h 928"/>
                  <a:gd name="T112" fmla="*/ 0 w 501"/>
                  <a:gd name="T113" fmla="*/ 506 h 92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01"/>
                  <a:gd name="T172" fmla="*/ 0 h 928"/>
                  <a:gd name="T173" fmla="*/ 501 w 501"/>
                  <a:gd name="T174" fmla="*/ 928 h 92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01" h="928">
                    <a:moveTo>
                      <a:pt x="0" y="0"/>
                    </a:moveTo>
                    <a:lnTo>
                      <a:pt x="19" y="0"/>
                    </a:lnTo>
                    <a:lnTo>
                      <a:pt x="35" y="0"/>
                    </a:lnTo>
                    <a:lnTo>
                      <a:pt x="51" y="2"/>
                    </a:lnTo>
                    <a:lnTo>
                      <a:pt x="70" y="5"/>
                    </a:lnTo>
                    <a:lnTo>
                      <a:pt x="87" y="8"/>
                    </a:lnTo>
                    <a:lnTo>
                      <a:pt x="103" y="10"/>
                    </a:lnTo>
                    <a:lnTo>
                      <a:pt x="119" y="13"/>
                    </a:lnTo>
                    <a:lnTo>
                      <a:pt x="139" y="19"/>
                    </a:lnTo>
                    <a:lnTo>
                      <a:pt x="155" y="24"/>
                    </a:lnTo>
                    <a:lnTo>
                      <a:pt x="171" y="29"/>
                    </a:lnTo>
                    <a:lnTo>
                      <a:pt x="188" y="35"/>
                    </a:lnTo>
                    <a:lnTo>
                      <a:pt x="204" y="43"/>
                    </a:lnTo>
                    <a:lnTo>
                      <a:pt x="220" y="49"/>
                    </a:lnTo>
                    <a:lnTo>
                      <a:pt x="234" y="57"/>
                    </a:lnTo>
                    <a:lnTo>
                      <a:pt x="250" y="65"/>
                    </a:lnTo>
                    <a:lnTo>
                      <a:pt x="264" y="73"/>
                    </a:lnTo>
                    <a:lnTo>
                      <a:pt x="280" y="84"/>
                    </a:lnTo>
                    <a:lnTo>
                      <a:pt x="294" y="95"/>
                    </a:lnTo>
                    <a:lnTo>
                      <a:pt x="307" y="103"/>
                    </a:lnTo>
                    <a:lnTo>
                      <a:pt x="321" y="114"/>
                    </a:lnTo>
                    <a:lnTo>
                      <a:pt x="335" y="128"/>
                    </a:lnTo>
                    <a:lnTo>
                      <a:pt x="348" y="138"/>
                    </a:lnTo>
                    <a:lnTo>
                      <a:pt x="359" y="149"/>
                    </a:lnTo>
                    <a:lnTo>
                      <a:pt x="373" y="163"/>
                    </a:lnTo>
                    <a:lnTo>
                      <a:pt x="384" y="177"/>
                    </a:lnTo>
                    <a:lnTo>
                      <a:pt x="395" y="190"/>
                    </a:lnTo>
                    <a:lnTo>
                      <a:pt x="403" y="204"/>
                    </a:lnTo>
                    <a:lnTo>
                      <a:pt x="414" y="217"/>
                    </a:lnTo>
                    <a:lnTo>
                      <a:pt x="425" y="231"/>
                    </a:lnTo>
                    <a:lnTo>
                      <a:pt x="433" y="247"/>
                    </a:lnTo>
                    <a:lnTo>
                      <a:pt x="441" y="264"/>
                    </a:lnTo>
                    <a:lnTo>
                      <a:pt x="449" y="277"/>
                    </a:lnTo>
                    <a:lnTo>
                      <a:pt x="457" y="294"/>
                    </a:lnTo>
                    <a:lnTo>
                      <a:pt x="463" y="310"/>
                    </a:lnTo>
                    <a:lnTo>
                      <a:pt x="468" y="326"/>
                    </a:lnTo>
                    <a:lnTo>
                      <a:pt x="476" y="343"/>
                    </a:lnTo>
                    <a:lnTo>
                      <a:pt x="479" y="359"/>
                    </a:lnTo>
                    <a:lnTo>
                      <a:pt x="484" y="375"/>
                    </a:lnTo>
                    <a:lnTo>
                      <a:pt x="487" y="392"/>
                    </a:lnTo>
                    <a:lnTo>
                      <a:pt x="493" y="408"/>
                    </a:lnTo>
                    <a:lnTo>
                      <a:pt x="495" y="427"/>
                    </a:lnTo>
                    <a:lnTo>
                      <a:pt x="498" y="444"/>
                    </a:lnTo>
                    <a:lnTo>
                      <a:pt x="498" y="460"/>
                    </a:lnTo>
                    <a:lnTo>
                      <a:pt x="498" y="479"/>
                    </a:lnTo>
                    <a:lnTo>
                      <a:pt x="501" y="495"/>
                    </a:lnTo>
                    <a:lnTo>
                      <a:pt x="498" y="512"/>
                    </a:lnTo>
                    <a:lnTo>
                      <a:pt x="498" y="531"/>
                    </a:lnTo>
                    <a:lnTo>
                      <a:pt x="498" y="547"/>
                    </a:lnTo>
                    <a:lnTo>
                      <a:pt x="495" y="563"/>
                    </a:lnTo>
                    <a:lnTo>
                      <a:pt x="493" y="582"/>
                    </a:lnTo>
                    <a:lnTo>
                      <a:pt x="487" y="599"/>
                    </a:lnTo>
                    <a:lnTo>
                      <a:pt x="484" y="615"/>
                    </a:lnTo>
                    <a:lnTo>
                      <a:pt x="479" y="632"/>
                    </a:lnTo>
                    <a:lnTo>
                      <a:pt x="476" y="648"/>
                    </a:lnTo>
                    <a:lnTo>
                      <a:pt x="468" y="664"/>
                    </a:lnTo>
                    <a:lnTo>
                      <a:pt x="463" y="681"/>
                    </a:lnTo>
                    <a:lnTo>
                      <a:pt x="457" y="697"/>
                    </a:lnTo>
                    <a:lnTo>
                      <a:pt x="449" y="713"/>
                    </a:lnTo>
                    <a:lnTo>
                      <a:pt x="441" y="730"/>
                    </a:lnTo>
                    <a:lnTo>
                      <a:pt x="433" y="743"/>
                    </a:lnTo>
                    <a:lnTo>
                      <a:pt x="425" y="760"/>
                    </a:lnTo>
                    <a:lnTo>
                      <a:pt x="414" y="773"/>
                    </a:lnTo>
                    <a:lnTo>
                      <a:pt x="405" y="787"/>
                    </a:lnTo>
                    <a:lnTo>
                      <a:pt x="395" y="800"/>
                    </a:lnTo>
                    <a:lnTo>
                      <a:pt x="384" y="814"/>
                    </a:lnTo>
                    <a:lnTo>
                      <a:pt x="370" y="828"/>
                    </a:lnTo>
                    <a:lnTo>
                      <a:pt x="359" y="841"/>
                    </a:lnTo>
                    <a:lnTo>
                      <a:pt x="348" y="852"/>
                    </a:lnTo>
                    <a:lnTo>
                      <a:pt x="335" y="863"/>
                    </a:lnTo>
                    <a:lnTo>
                      <a:pt x="321" y="877"/>
                    </a:lnTo>
                    <a:lnTo>
                      <a:pt x="307" y="888"/>
                    </a:lnTo>
                    <a:lnTo>
                      <a:pt x="294" y="896"/>
                    </a:lnTo>
                    <a:lnTo>
                      <a:pt x="280" y="907"/>
                    </a:lnTo>
                    <a:lnTo>
                      <a:pt x="264" y="918"/>
                    </a:lnTo>
                    <a:lnTo>
                      <a:pt x="250" y="926"/>
                    </a:lnTo>
                    <a:lnTo>
                      <a:pt x="245" y="928"/>
                    </a:lnTo>
                    <a:lnTo>
                      <a:pt x="237" y="928"/>
                    </a:lnTo>
                    <a:lnTo>
                      <a:pt x="231" y="926"/>
                    </a:lnTo>
                    <a:lnTo>
                      <a:pt x="215" y="920"/>
                    </a:lnTo>
                    <a:lnTo>
                      <a:pt x="209" y="920"/>
                    </a:lnTo>
                    <a:lnTo>
                      <a:pt x="198" y="918"/>
                    </a:lnTo>
                    <a:lnTo>
                      <a:pt x="188" y="912"/>
                    </a:lnTo>
                    <a:lnTo>
                      <a:pt x="185" y="912"/>
                    </a:lnTo>
                    <a:lnTo>
                      <a:pt x="182" y="909"/>
                    </a:lnTo>
                    <a:lnTo>
                      <a:pt x="166" y="898"/>
                    </a:lnTo>
                    <a:lnTo>
                      <a:pt x="163" y="896"/>
                    </a:lnTo>
                    <a:lnTo>
                      <a:pt x="155" y="888"/>
                    </a:lnTo>
                    <a:lnTo>
                      <a:pt x="152" y="885"/>
                    </a:lnTo>
                    <a:lnTo>
                      <a:pt x="147" y="877"/>
                    </a:lnTo>
                    <a:lnTo>
                      <a:pt x="141" y="869"/>
                    </a:lnTo>
                    <a:lnTo>
                      <a:pt x="139" y="863"/>
                    </a:lnTo>
                    <a:lnTo>
                      <a:pt x="130" y="849"/>
                    </a:lnTo>
                    <a:lnTo>
                      <a:pt x="130" y="847"/>
                    </a:lnTo>
                    <a:lnTo>
                      <a:pt x="125" y="830"/>
                    </a:lnTo>
                    <a:lnTo>
                      <a:pt x="122" y="828"/>
                    </a:lnTo>
                    <a:lnTo>
                      <a:pt x="119" y="811"/>
                    </a:lnTo>
                    <a:lnTo>
                      <a:pt x="117" y="806"/>
                    </a:lnTo>
                    <a:lnTo>
                      <a:pt x="114" y="792"/>
                    </a:lnTo>
                    <a:lnTo>
                      <a:pt x="111" y="779"/>
                    </a:lnTo>
                    <a:lnTo>
                      <a:pt x="111" y="773"/>
                    </a:lnTo>
                    <a:lnTo>
                      <a:pt x="109" y="765"/>
                    </a:lnTo>
                    <a:lnTo>
                      <a:pt x="109" y="757"/>
                    </a:lnTo>
                    <a:lnTo>
                      <a:pt x="109" y="751"/>
                    </a:lnTo>
                    <a:lnTo>
                      <a:pt x="106" y="743"/>
                    </a:lnTo>
                    <a:lnTo>
                      <a:pt x="106" y="732"/>
                    </a:lnTo>
                    <a:lnTo>
                      <a:pt x="103" y="730"/>
                    </a:lnTo>
                    <a:lnTo>
                      <a:pt x="103" y="727"/>
                    </a:lnTo>
                    <a:lnTo>
                      <a:pt x="103" y="719"/>
                    </a:lnTo>
                    <a:lnTo>
                      <a:pt x="103" y="711"/>
                    </a:lnTo>
                    <a:lnTo>
                      <a:pt x="100" y="705"/>
                    </a:lnTo>
                    <a:lnTo>
                      <a:pt x="100" y="700"/>
                    </a:lnTo>
                    <a:lnTo>
                      <a:pt x="100" y="694"/>
                    </a:lnTo>
                    <a:lnTo>
                      <a:pt x="98" y="691"/>
                    </a:lnTo>
                    <a:lnTo>
                      <a:pt x="98" y="683"/>
                    </a:lnTo>
                    <a:lnTo>
                      <a:pt x="98" y="675"/>
                    </a:lnTo>
                    <a:lnTo>
                      <a:pt x="95" y="670"/>
                    </a:lnTo>
                    <a:lnTo>
                      <a:pt x="92" y="656"/>
                    </a:lnTo>
                    <a:lnTo>
                      <a:pt x="92" y="648"/>
                    </a:lnTo>
                    <a:lnTo>
                      <a:pt x="89" y="637"/>
                    </a:lnTo>
                    <a:lnTo>
                      <a:pt x="89" y="634"/>
                    </a:lnTo>
                    <a:lnTo>
                      <a:pt x="87" y="629"/>
                    </a:lnTo>
                    <a:lnTo>
                      <a:pt x="87" y="623"/>
                    </a:lnTo>
                    <a:lnTo>
                      <a:pt x="84" y="621"/>
                    </a:lnTo>
                    <a:lnTo>
                      <a:pt x="81" y="610"/>
                    </a:lnTo>
                    <a:lnTo>
                      <a:pt x="81" y="604"/>
                    </a:lnTo>
                    <a:lnTo>
                      <a:pt x="79" y="599"/>
                    </a:lnTo>
                    <a:lnTo>
                      <a:pt x="76" y="591"/>
                    </a:lnTo>
                    <a:lnTo>
                      <a:pt x="73" y="588"/>
                    </a:lnTo>
                    <a:lnTo>
                      <a:pt x="70" y="577"/>
                    </a:lnTo>
                    <a:lnTo>
                      <a:pt x="68" y="574"/>
                    </a:lnTo>
                    <a:lnTo>
                      <a:pt x="65" y="569"/>
                    </a:lnTo>
                    <a:lnTo>
                      <a:pt x="65" y="566"/>
                    </a:lnTo>
                    <a:lnTo>
                      <a:pt x="62" y="563"/>
                    </a:lnTo>
                    <a:lnTo>
                      <a:pt x="57" y="553"/>
                    </a:lnTo>
                    <a:lnTo>
                      <a:pt x="54" y="553"/>
                    </a:lnTo>
                    <a:lnTo>
                      <a:pt x="49" y="544"/>
                    </a:lnTo>
                    <a:lnTo>
                      <a:pt x="46" y="539"/>
                    </a:lnTo>
                    <a:lnTo>
                      <a:pt x="43" y="536"/>
                    </a:lnTo>
                    <a:lnTo>
                      <a:pt x="38" y="531"/>
                    </a:lnTo>
                    <a:lnTo>
                      <a:pt x="32" y="525"/>
                    </a:lnTo>
                    <a:lnTo>
                      <a:pt x="30" y="523"/>
                    </a:lnTo>
                    <a:lnTo>
                      <a:pt x="27" y="520"/>
                    </a:lnTo>
                    <a:lnTo>
                      <a:pt x="24" y="517"/>
                    </a:lnTo>
                    <a:lnTo>
                      <a:pt x="16" y="509"/>
                    </a:lnTo>
                    <a:lnTo>
                      <a:pt x="13" y="509"/>
                    </a:lnTo>
                    <a:lnTo>
                      <a:pt x="10" y="509"/>
                    </a:lnTo>
                    <a:lnTo>
                      <a:pt x="8" y="509"/>
                    </a:lnTo>
                    <a:lnTo>
                      <a:pt x="8" y="506"/>
                    </a:lnTo>
                    <a:lnTo>
                      <a:pt x="5" y="506"/>
                    </a:lnTo>
                    <a:lnTo>
                      <a:pt x="2" y="506"/>
                    </a:lnTo>
                    <a:lnTo>
                      <a:pt x="0" y="506"/>
                    </a:lnTo>
                    <a:lnTo>
                      <a:pt x="0" y="0"/>
                    </a:lnTo>
                    <a:close/>
                  </a:path>
                </a:pathLst>
              </a:custGeom>
              <a:solidFill>
                <a:srgbClr val="57ABFF"/>
              </a:solidFill>
              <a:ln w="0">
                <a:solidFill>
                  <a:srgbClr val="57AB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7" name="Freeform 243"/>
              <p:cNvSpPr>
                <a:spLocks/>
              </p:cNvSpPr>
              <p:nvPr/>
            </p:nvSpPr>
            <p:spPr bwMode="auto">
              <a:xfrm>
                <a:off x="6022326" y="3163907"/>
                <a:ext cx="673131" cy="1050982"/>
              </a:xfrm>
              <a:custGeom>
                <a:avLst/>
                <a:gdLst>
                  <a:gd name="T0" fmla="*/ 43 w 493"/>
                  <a:gd name="T1" fmla="*/ 3 h 750"/>
                  <a:gd name="T2" fmla="*/ 84 w 493"/>
                  <a:gd name="T3" fmla="*/ 9 h 750"/>
                  <a:gd name="T4" fmla="*/ 125 w 493"/>
                  <a:gd name="T5" fmla="*/ 17 h 750"/>
                  <a:gd name="T6" fmla="*/ 168 w 493"/>
                  <a:gd name="T7" fmla="*/ 28 h 750"/>
                  <a:gd name="T8" fmla="*/ 207 w 493"/>
                  <a:gd name="T9" fmla="*/ 44 h 750"/>
                  <a:gd name="T10" fmla="*/ 245 w 493"/>
                  <a:gd name="T11" fmla="*/ 63 h 750"/>
                  <a:gd name="T12" fmla="*/ 280 w 493"/>
                  <a:gd name="T13" fmla="*/ 85 h 750"/>
                  <a:gd name="T14" fmla="*/ 316 w 493"/>
                  <a:gd name="T15" fmla="*/ 109 h 750"/>
                  <a:gd name="T16" fmla="*/ 346 w 493"/>
                  <a:gd name="T17" fmla="*/ 137 h 750"/>
                  <a:gd name="T18" fmla="*/ 378 w 493"/>
                  <a:gd name="T19" fmla="*/ 169 h 750"/>
                  <a:gd name="T20" fmla="*/ 408 w 493"/>
                  <a:gd name="T21" fmla="*/ 207 h 750"/>
                  <a:gd name="T22" fmla="*/ 427 w 493"/>
                  <a:gd name="T23" fmla="*/ 240 h 750"/>
                  <a:gd name="T24" fmla="*/ 452 w 493"/>
                  <a:gd name="T25" fmla="*/ 281 h 750"/>
                  <a:gd name="T26" fmla="*/ 465 w 493"/>
                  <a:gd name="T27" fmla="*/ 316 h 750"/>
                  <a:gd name="T28" fmla="*/ 479 w 493"/>
                  <a:gd name="T29" fmla="*/ 363 h 750"/>
                  <a:gd name="T30" fmla="*/ 487 w 493"/>
                  <a:gd name="T31" fmla="*/ 401 h 750"/>
                  <a:gd name="T32" fmla="*/ 493 w 493"/>
                  <a:gd name="T33" fmla="*/ 439 h 750"/>
                  <a:gd name="T34" fmla="*/ 493 w 493"/>
                  <a:gd name="T35" fmla="*/ 485 h 750"/>
                  <a:gd name="T36" fmla="*/ 490 w 493"/>
                  <a:gd name="T37" fmla="*/ 529 h 750"/>
                  <a:gd name="T38" fmla="*/ 482 w 493"/>
                  <a:gd name="T39" fmla="*/ 570 h 750"/>
                  <a:gd name="T40" fmla="*/ 468 w 493"/>
                  <a:gd name="T41" fmla="*/ 613 h 750"/>
                  <a:gd name="T42" fmla="*/ 452 w 493"/>
                  <a:gd name="T43" fmla="*/ 649 h 750"/>
                  <a:gd name="T44" fmla="*/ 444 w 493"/>
                  <a:gd name="T45" fmla="*/ 665 h 750"/>
                  <a:gd name="T46" fmla="*/ 416 w 493"/>
                  <a:gd name="T47" fmla="*/ 703 h 750"/>
                  <a:gd name="T48" fmla="*/ 384 w 493"/>
                  <a:gd name="T49" fmla="*/ 736 h 750"/>
                  <a:gd name="T50" fmla="*/ 351 w 493"/>
                  <a:gd name="T51" fmla="*/ 750 h 750"/>
                  <a:gd name="T52" fmla="*/ 313 w 493"/>
                  <a:gd name="T53" fmla="*/ 741 h 750"/>
                  <a:gd name="T54" fmla="*/ 277 w 493"/>
                  <a:gd name="T55" fmla="*/ 711 h 750"/>
                  <a:gd name="T56" fmla="*/ 245 w 493"/>
                  <a:gd name="T57" fmla="*/ 668 h 750"/>
                  <a:gd name="T58" fmla="*/ 228 w 493"/>
                  <a:gd name="T59" fmla="*/ 641 h 750"/>
                  <a:gd name="T60" fmla="*/ 212 w 493"/>
                  <a:gd name="T61" fmla="*/ 619 h 750"/>
                  <a:gd name="T62" fmla="*/ 193 w 493"/>
                  <a:gd name="T63" fmla="*/ 589 h 750"/>
                  <a:gd name="T64" fmla="*/ 179 w 493"/>
                  <a:gd name="T65" fmla="*/ 572 h 750"/>
                  <a:gd name="T66" fmla="*/ 160 w 493"/>
                  <a:gd name="T67" fmla="*/ 548 h 750"/>
                  <a:gd name="T68" fmla="*/ 139 w 493"/>
                  <a:gd name="T69" fmla="*/ 529 h 750"/>
                  <a:gd name="T70" fmla="*/ 122 w 493"/>
                  <a:gd name="T71" fmla="*/ 515 h 750"/>
                  <a:gd name="T72" fmla="*/ 106 w 493"/>
                  <a:gd name="T73" fmla="*/ 502 h 750"/>
                  <a:gd name="T74" fmla="*/ 87 w 493"/>
                  <a:gd name="T75" fmla="*/ 491 h 750"/>
                  <a:gd name="T76" fmla="*/ 73 w 493"/>
                  <a:gd name="T77" fmla="*/ 485 h 750"/>
                  <a:gd name="T78" fmla="*/ 62 w 493"/>
                  <a:gd name="T79" fmla="*/ 480 h 750"/>
                  <a:gd name="T80" fmla="*/ 54 w 493"/>
                  <a:gd name="T81" fmla="*/ 477 h 750"/>
                  <a:gd name="T82" fmla="*/ 43 w 493"/>
                  <a:gd name="T83" fmla="*/ 474 h 750"/>
                  <a:gd name="T84" fmla="*/ 32 w 493"/>
                  <a:gd name="T85" fmla="*/ 474 h 750"/>
                  <a:gd name="T86" fmla="*/ 30 w 493"/>
                  <a:gd name="T87" fmla="*/ 472 h 750"/>
                  <a:gd name="T88" fmla="*/ 24 w 493"/>
                  <a:gd name="T89" fmla="*/ 472 h 750"/>
                  <a:gd name="T90" fmla="*/ 19 w 493"/>
                  <a:gd name="T91" fmla="*/ 472 h 750"/>
                  <a:gd name="T92" fmla="*/ 16 w 493"/>
                  <a:gd name="T93" fmla="*/ 472 h 750"/>
                  <a:gd name="T94" fmla="*/ 10 w 493"/>
                  <a:gd name="T95" fmla="*/ 472 h 750"/>
                  <a:gd name="T96" fmla="*/ 8 w 493"/>
                  <a:gd name="T97" fmla="*/ 472 h 750"/>
                  <a:gd name="T98" fmla="*/ 5 w 493"/>
                  <a:gd name="T99" fmla="*/ 472 h 750"/>
                  <a:gd name="T100" fmla="*/ 2 w 493"/>
                  <a:gd name="T101" fmla="*/ 472 h 750"/>
                  <a:gd name="T102" fmla="*/ 0 w 493"/>
                  <a:gd name="T103" fmla="*/ 472 h 7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93"/>
                  <a:gd name="T157" fmla="*/ 0 h 750"/>
                  <a:gd name="T158" fmla="*/ 493 w 493"/>
                  <a:gd name="T159" fmla="*/ 750 h 75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93" h="750">
                    <a:moveTo>
                      <a:pt x="8" y="0"/>
                    </a:moveTo>
                    <a:lnTo>
                      <a:pt x="16" y="0"/>
                    </a:lnTo>
                    <a:lnTo>
                      <a:pt x="27" y="0"/>
                    </a:lnTo>
                    <a:lnTo>
                      <a:pt x="35" y="3"/>
                    </a:lnTo>
                    <a:lnTo>
                      <a:pt x="43" y="3"/>
                    </a:lnTo>
                    <a:lnTo>
                      <a:pt x="51" y="3"/>
                    </a:lnTo>
                    <a:lnTo>
                      <a:pt x="60" y="3"/>
                    </a:lnTo>
                    <a:lnTo>
                      <a:pt x="68" y="6"/>
                    </a:lnTo>
                    <a:lnTo>
                      <a:pt x="76" y="6"/>
                    </a:lnTo>
                    <a:lnTo>
                      <a:pt x="84" y="9"/>
                    </a:lnTo>
                    <a:lnTo>
                      <a:pt x="92" y="9"/>
                    </a:lnTo>
                    <a:lnTo>
                      <a:pt x="100" y="11"/>
                    </a:lnTo>
                    <a:lnTo>
                      <a:pt x="109" y="11"/>
                    </a:lnTo>
                    <a:lnTo>
                      <a:pt x="119" y="14"/>
                    </a:lnTo>
                    <a:lnTo>
                      <a:pt x="125" y="17"/>
                    </a:lnTo>
                    <a:lnTo>
                      <a:pt x="136" y="19"/>
                    </a:lnTo>
                    <a:lnTo>
                      <a:pt x="144" y="22"/>
                    </a:lnTo>
                    <a:lnTo>
                      <a:pt x="152" y="22"/>
                    </a:lnTo>
                    <a:lnTo>
                      <a:pt x="160" y="28"/>
                    </a:lnTo>
                    <a:lnTo>
                      <a:pt x="168" y="28"/>
                    </a:lnTo>
                    <a:lnTo>
                      <a:pt x="177" y="33"/>
                    </a:lnTo>
                    <a:lnTo>
                      <a:pt x="182" y="36"/>
                    </a:lnTo>
                    <a:lnTo>
                      <a:pt x="190" y="39"/>
                    </a:lnTo>
                    <a:lnTo>
                      <a:pt x="198" y="41"/>
                    </a:lnTo>
                    <a:lnTo>
                      <a:pt x="207" y="44"/>
                    </a:lnTo>
                    <a:lnTo>
                      <a:pt x="215" y="47"/>
                    </a:lnTo>
                    <a:lnTo>
                      <a:pt x="223" y="52"/>
                    </a:lnTo>
                    <a:lnTo>
                      <a:pt x="231" y="55"/>
                    </a:lnTo>
                    <a:lnTo>
                      <a:pt x="237" y="60"/>
                    </a:lnTo>
                    <a:lnTo>
                      <a:pt x="245" y="63"/>
                    </a:lnTo>
                    <a:lnTo>
                      <a:pt x="253" y="69"/>
                    </a:lnTo>
                    <a:lnTo>
                      <a:pt x="261" y="71"/>
                    </a:lnTo>
                    <a:lnTo>
                      <a:pt x="267" y="77"/>
                    </a:lnTo>
                    <a:lnTo>
                      <a:pt x="275" y="79"/>
                    </a:lnTo>
                    <a:lnTo>
                      <a:pt x="280" y="85"/>
                    </a:lnTo>
                    <a:lnTo>
                      <a:pt x="288" y="90"/>
                    </a:lnTo>
                    <a:lnTo>
                      <a:pt x="294" y="93"/>
                    </a:lnTo>
                    <a:lnTo>
                      <a:pt x="302" y="101"/>
                    </a:lnTo>
                    <a:lnTo>
                      <a:pt x="307" y="104"/>
                    </a:lnTo>
                    <a:lnTo>
                      <a:pt x="316" y="109"/>
                    </a:lnTo>
                    <a:lnTo>
                      <a:pt x="321" y="115"/>
                    </a:lnTo>
                    <a:lnTo>
                      <a:pt x="329" y="123"/>
                    </a:lnTo>
                    <a:lnTo>
                      <a:pt x="337" y="128"/>
                    </a:lnTo>
                    <a:lnTo>
                      <a:pt x="343" y="134"/>
                    </a:lnTo>
                    <a:lnTo>
                      <a:pt x="346" y="137"/>
                    </a:lnTo>
                    <a:lnTo>
                      <a:pt x="354" y="145"/>
                    </a:lnTo>
                    <a:lnTo>
                      <a:pt x="359" y="150"/>
                    </a:lnTo>
                    <a:lnTo>
                      <a:pt x="367" y="158"/>
                    </a:lnTo>
                    <a:lnTo>
                      <a:pt x="375" y="167"/>
                    </a:lnTo>
                    <a:lnTo>
                      <a:pt x="378" y="169"/>
                    </a:lnTo>
                    <a:lnTo>
                      <a:pt x="381" y="175"/>
                    </a:lnTo>
                    <a:lnTo>
                      <a:pt x="389" y="183"/>
                    </a:lnTo>
                    <a:lnTo>
                      <a:pt x="392" y="186"/>
                    </a:lnTo>
                    <a:lnTo>
                      <a:pt x="400" y="197"/>
                    </a:lnTo>
                    <a:lnTo>
                      <a:pt x="408" y="207"/>
                    </a:lnTo>
                    <a:lnTo>
                      <a:pt x="411" y="210"/>
                    </a:lnTo>
                    <a:lnTo>
                      <a:pt x="416" y="221"/>
                    </a:lnTo>
                    <a:lnTo>
                      <a:pt x="419" y="224"/>
                    </a:lnTo>
                    <a:lnTo>
                      <a:pt x="422" y="229"/>
                    </a:lnTo>
                    <a:lnTo>
                      <a:pt x="427" y="240"/>
                    </a:lnTo>
                    <a:lnTo>
                      <a:pt x="435" y="251"/>
                    </a:lnTo>
                    <a:lnTo>
                      <a:pt x="438" y="254"/>
                    </a:lnTo>
                    <a:lnTo>
                      <a:pt x="444" y="267"/>
                    </a:lnTo>
                    <a:lnTo>
                      <a:pt x="446" y="270"/>
                    </a:lnTo>
                    <a:lnTo>
                      <a:pt x="452" y="281"/>
                    </a:lnTo>
                    <a:lnTo>
                      <a:pt x="452" y="286"/>
                    </a:lnTo>
                    <a:lnTo>
                      <a:pt x="454" y="289"/>
                    </a:lnTo>
                    <a:lnTo>
                      <a:pt x="460" y="300"/>
                    </a:lnTo>
                    <a:lnTo>
                      <a:pt x="460" y="306"/>
                    </a:lnTo>
                    <a:lnTo>
                      <a:pt x="465" y="316"/>
                    </a:lnTo>
                    <a:lnTo>
                      <a:pt x="471" y="330"/>
                    </a:lnTo>
                    <a:lnTo>
                      <a:pt x="471" y="333"/>
                    </a:lnTo>
                    <a:lnTo>
                      <a:pt x="471" y="335"/>
                    </a:lnTo>
                    <a:lnTo>
                      <a:pt x="476" y="349"/>
                    </a:lnTo>
                    <a:lnTo>
                      <a:pt x="479" y="363"/>
                    </a:lnTo>
                    <a:lnTo>
                      <a:pt x="482" y="365"/>
                    </a:lnTo>
                    <a:lnTo>
                      <a:pt x="482" y="371"/>
                    </a:lnTo>
                    <a:lnTo>
                      <a:pt x="484" y="382"/>
                    </a:lnTo>
                    <a:lnTo>
                      <a:pt x="487" y="395"/>
                    </a:lnTo>
                    <a:lnTo>
                      <a:pt x="487" y="401"/>
                    </a:lnTo>
                    <a:lnTo>
                      <a:pt x="487" y="404"/>
                    </a:lnTo>
                    <a:lnTo>
                      <a:pt x="490" y="417"/>
                    </a:lnTo>
                    <a:lnTo>
                      <a:pt x="493" y="431"/>
                    </a:lnTo>
                    <a:lnTo>
                      <a:pt x="493" y="434"/>
                    </a:lnTo>
                    <a:lnTo>
                      <a:pt x="493" y="439"/>
                    </a:lnTo>
                    <a:lnTo>
                      <a:pt x="493" y="450"/>
                    </a:lnTo>
                    <a:lnTo>
                      <a:pt x="493" y="464"/>
                    </a:lnTo>
                    <a:lnTo>
                      <a:pt x="493" y="469"/>
                    </a:lnTo>
                    <a:lnTo>
                      <a:pt x="493" y="474"/>
                    </a:lnTo>
                    <a:lnTo>
                      <a:pt x="493" y="485"/>
                    </a:lnTo>
                    <a:lnTo>
                      <a:pt x="493" y="496"/>
                    </a:lnTo>
                    <a:lnTo>
                      <a:pt x="493" y="502"/>
                    </a:lnTo>
                    <a:lnTo>
                      <a:pt x="493" y="510"/>
                    </a:lnTo>
                    <a:lnTo>
                      <a:pt x="490" y="518"/>
                    </a:lnTo>
                    <a:lnTo>
                      <a:pt x="490" y="529"/>
                    </a:lnTo>
                    <a:lnTo>
                      <a:pt x="487" y="537"/>
                    </a:lnTo>
                    <a:lnTo>
                      <a:pt x="487" y="545"/>
                    </a:lnTo>
                    <a:lnTo>
                      <a:pt x="484" y="553"/>
                    </a:lnTo>
                    <a:lnTo>
                      <a:pt x="482" y="562"/>
                    </a:lnTo>
                    <a:lnTo>
                      <a:pt x="482" y="570"/>
                    </a:lnTo>
                    <a:lnTo>
                      <a:pt x="479" y="578"/>
                    </a:lnTo>
                    <a:lnTo>
                      <a:pt x="476" y="586"/>
                    </a:lnTo>
                    <a:lnTo>
                      <a:pt x="476" y="592"/>
                    </a:lnTo>
                    <a:lnTo>
                      <a:pt x="471" y="602"/>
                    </a:lnTo>
                    <a:lnTo>
                      <a:pt x="468" y="613"/>
                    </a:lnTo>
                    <a:lnTo>
                      <a:pt x="465" y="619"/>
                    </a:lnTo>
                    <a:lnTo>
                      <a:pt x="465" y="622"/>
                    </a:lnTo>
                    <a:lnTo>
                      <a:pt x="460" y="632"/>
                    </a:lnTo>
                    <a:lnTo>
                      <a:pt x="452" y="649"/>
                    </a:lnTo>
                    <a:lnTo>
                      <a:pt x="446" y="657"/>
                    </a:lnTo>
                    <a:lnTo>
                      <a:pt x="444" y="662"/>
                    </a:lnTo>
                    <a:lnTo>
                      <a:pt x="444" y="665"/>
                    </a:lnTo>
                    <a:lnTo>
                      <a:pt x="435" y="679"/>
                    </a:lnTo>
                    <a:lnTo>
                      <a:pt x="427" y="687"/>
                    </a:lnTo>
                    <a:lnTo>
                      <a:pt x="425" y="692"/>
                    </a:lnTo>
                    <a:lnTo>
                      <a:pt x="419" y="701"/>
                    </a:lnTo>
                    <a:lnTo>
                      <a:pt x="416" y="703"/>
                    </a:lnTo>
                    <a:lnTo>
                      <a:pt x="411" y="711"/>
                    </a:lnTo>
                    <a:lnTo>
                      <a:pt x="403" y="717"/>
                    </a:lnTo>
                    <a:lnTo>
                      <a:pt x="395" y="728"/>
                    </a:lnTo>
                    <a:lnTo>
                      <a:pt x="392" y="728"/>
                    </a:lnTo>
                    <a:lnTo>
                      <a:pt x="384" y="736"/>
                    </a:lnTo>
                    <a:lnTo>
                      <a:pt x="378" y="739"/>
                    </a:lnTo>
                    <a:lnTo>
                      <a:pt x="373" y="741"/>
                    </a:lnTo>
                    <a:lnTo>
                      <a:pt x="362" y="747"/>
                    </a:lnTo>
                    <a:lnTo>
                      <a:pt x="356" y="747"/>
                    </a:lnTo>
                    <a:lnTo>
                      <a:pt x="351" y="750"/>
                    </a:lnTo>
                    <a:lnTo>
                      <a:pt x="346" y="750"/>
                    </a:lnTo>
                    <a:lnTo>
                      <a:pt x="340" y="750"/>
                    </a:lnTo>
                    <a:lnTo>
                      <a:pt x="332" y="750"/>
                    </a:lnTo>
                    <a:lnTo>
                      <a:pt x="326" y="747"/>
                    </a:lnTo>
                    <a:lnTo>
                      <a:pt x="313" y="741"/>
                    </a:lnTo>
                    <a:lnTo>
                      <a:pt x="307" y="739"/>
                    </a:lnTo>
                    <a:lnTo>
                      <a:pt x="305" y="736"/>
                    </a:lnTo>
                    <a:lnTo>
                      <a:pt x="291" y="728"/>
                    </a:lnTo>
                    <a:lnTo>
                      <a:pt x="283" y="717"/>
                    </a:lnTo>
                    <a:lnTo>
                      <a:pt x="277" y="711"/>
                    </a:lnTo>
                    <a:lnTo>
                      <a:pt x="272" y="703"/>
                    </a:lnTo>
                    <a:lnTo>
                      <a:pt x="267" y="695"/>
                    </a:lnTo>
                    <a:lnTo>
                      <a:pt x="258" y="687"/>
                    </a:lnTo>
                    <a:lnTo>
                      <a:pt x="253" y="679"/>
                    </a:lnTo>
                    <a:lnTo>
                      <a:pt x="245" y="668"/>
                    </a:lnTo>
                    <a:lnTo>
                      <a:pt x="242" y="662"/>
                    </a:lnTo>
                    <a:lnTo>
                      <a:pt x="239" y="660"/>
                    </a:lnTo>
                    <a:lnTo>
                      <a:pt x="234" y="649"/>
                    </a:lnTo>
                    <a:lnTo>
                      <a:pt x="231" y="643"/>
                    </a:lnTo>
                    <a:lnTo>
                      <a:pt x="228" y="641"/>
                    </a:lnTo>
                    <a:lnTo>
                      <a:pt x="226" y="638"/>
                    </a:lnTo>
                    <a:lnTo>
                      <a:pt x="223" y="630"/>
                    </a:lnTo>
                    <a:lnTo>
                      <a:pt x="218" y="624"/>
                    </a:lnTo>
                    <a:lnTo>
                      <a:pt x="215" y="622"/>
                    </a:lnTo>
                    <a:lnTo>
                      <a:pt x="212" y="619"/>
                    </a:lnTo>
                    <a:lnTo>
                      <a:pt x="209" y="613"/>
                    </a:lnTo>
                    <a:lnTo>
                      <a:pt x="207" y="608"/>
                    </a:lnTo>
                    <a:lnTo>
                      <a:pt x="204" y="602"/>
                    </a:lnTo>
                    <a:lnTo>
                      <a:pt x="201" y="600"/>
                    </a:lnTo>
                    <a:lnTo>
                      <a:pt x="193" y="589"/>
                    </a:lnTo>
                    <a:lnTo>
                      <a:pt x="190" y="586"/>
                    </a:lnTo>
                    <a:lnTo>
                      <a:pt x="179" y="572"/>
                    </a:lnTo>
                    <a:lnTo>
                      <a:pt x="174" y="564"/>
                    </a:lnTo>
                    <a:lnTo>
                      <a:pt x="168" y="559"/>
                    </a:lnTo>
                    <a:lnTo>
                      <a:pt x="166" y="556"/>
                    </a:lnTo>
                    <a:lnTo>
                      <a:pt x="163" y="551"/>
                    </a:lnTo>
                    <a:lnTo>
                      <a:pt x="160" y="548"/>
                    </a:lnTo>
                    <a:lnTo>
                      <a:pt x="149" y="540"/>
                    </a:lnTo>
                    <a:lnTo>
                      <a:pt x="141" y="532"/>
                    </a:lnTo>
                    <a:lnTo>
                      <a:pt x="139" y="529"/>
                    </a:lnTo>
                    <a:lnTo>
                      <a:pt x="133" y="526"/>
                    </a:lnTo>
                    <a:lnTo>
                      <a:pt x="133" y="523"/>
                    </a:lnTo>
                    <a:lnTo>
                      <a:pt x="130" y="523"/>
                    </a:lnTo>
                    <a:lnTo>
                      <a:pt x="128" y="518"/>
                    </a:lnTo>
                    <a:lnTo>
                      <a:pt x="122" y="515"/>
                    </a:lnTo>
                    <a:lnTo>
                      <a:pt x="117" y="513"/>
                    </a:lnTo>
                    <a:lnTo>
                      <a:pt x="114" y="510"/>
                    </a:lnTo>
                    <a:lnTo>
                      <a:pt x="109" y="507"/>
                    </a:lnTo>
                    <a:lnTo>
                      <a:pt x="106" y="504"/>
                    </a:lnTo>
                    <a:lnTo>
                      <a:pt x="106" y="502"/>
                    </a:lnTo>
                    <a:lnTo>
                      <a:pt x="100" y="499"/>
                    </a:lnTo>
                    <a:lnTo>
                      <a:pt x="92" y="496"/>
                    </a:lnTo>
                    <a:lnTo>
                      <a:pt x="89" y="493"/>
                    </a:lnTo>
                    <a:lnTo>
                      <a:pt x="87" y="491"/>
                    </a:lnTo>
                    <a:lnTo>
                      <a:pt x="84" y="491"/>
                    </a:lnTo>
                    <a:lnTo>
                      <a:pt x="79" y="488"/>
                    </a:lnTo>
                    <a:lnTo>
                      <a:pt x="73" y="485"/>
                    </a:lnTo>
                    <a:lnTo>
                      <a:pt x="70" y="483"/>
                    </a:lnTo>
                    <a:lnTo>
                      <a:pt x="68" y="483"/>
                    </a:lnTo>
                    <a:lnTo>
                      <a:pt x="65" y="483"/>
                    </a:lnTo>
                    <a:lnTo>
                      <a:pt x="62" y="480"/>
                    </a:lnTo>
                    <a:lnTo>
                      <a:pt x="60" y="480"/>
                    </a:lnTo>
                    <a:lnTo>
                      <a:pt x="57" y="480"/>
                    </a:lnTo>
                    <a:lnTo>
                      <a:pt x="54" y="477"/>
                    </a:lnTo>
                    <a:lnTo>
                      <a:pt x="51" y="477"/>
                    </a:lnTo>
                    <a:lnTo>
                      <a:pt x="49" y="477"/>
                    </a:lnTo>
                    <a:lnTo>
                      <a:pt x="46" y="477"/>
                    </a:lnTo>
                    <a:lnTo>
                      <a:pt x="46" y="474"/>
                    </a:lnTo>
                    <a:lnTo>
                      <a:pt x="43" y="474"/>
                    </a:lnTo>
                    <a:lnTo>
                      <a:pt x="38" y="474"/>
                    </a:lnTo>
                    <a:lnTo>
                      <a:pt x="35" y="474"/>
                    </a:lnTo>
                    <a:lnTo>
                      <a:pt x="32" y="474"/>
                    </a:lnTo>
                    <a:lnTo>
                      <a:pt x="32" y="472"/>
                    </a:lnTo>
                    <a:lnTo>
                      <a:pt x="30" y="472"/>
                    </a:lnTo>
                    <a:lnTo>
                      <a:pt x="27" y="472"/>
                    </a:lnTo>
                    <a:lnTo>
                      <a:pt x="24" y="472"/>
                    </a:lnTo>
                    <a:lnTo>
                      <a:pt x="21" y="472"/>
                    </a:lnTo>
                    <a:lnTo>
                      <a:pt x="19" y="472"/>
                    </a:lnTo>
                    <a:lnTo>
                      <a:pt x="16" y="472"/>
                    </a:lnTo>
                    <a:lnTo>
                      <a:pt x="13" y="472"/>
                    </a:lnTo>
                    <a:lnTo>
                      <a:pt x="10" y="472"/>
                    </a:lnTo>
                    <a:lnTo>
                      <a:pt x="8" y="472"/>
                    </a:lnTo>
                    <a:lnTo>
                      <a:pt x="5" y="472"/>
                    </a:lnTo>
                    <a:lnTo>
                      <a:pt x="2" y="472"/>
                    </a:lnTo>
                    <a:lnTo>
                      <a:pt x="0" y="472"/>
                    </a:lnTo>
                    <a:lnTo>
                      <a:pt x="0" y="0"/>
                    </a:lnTo>
                    <a:lnTo>
                      <a:pt x="8" y="0"/>
                    </a:lnTo>
                    <a:close/>
                  </a:path>
                </a:pathLst>
              </a:custGeom>
              <a:solidFill>
                <a:srgbClr val="85C2FF"/>
              </a:solidFill>
              <a:ln w="0">
                <a:solidFill>
                  <a:srgbClr val="85C2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8" name="Freeform 244"/>
              <p:cNvSpPr>
                <a:spLocks/>
              </p:cNvSpPr>
              <p:nvPr/>
            </p:nvSpPr>
            <p:spPr bwMode="auto">
              <a:xfrm>
                <a:off x="6022326" y="3194736"/>
                <a:ext cx="628074" cy="774924"/>
              </a:xfrm>
              <a:custGeom>
                <a:avLst/>
                <a:gdLst>
                  <a:gd name="T0" fmla="*/ 32 w 460"/>
                  <a:gd name="T1" fmla="*/ 0 h 553"/>
                  <a:gd name="T2" fmla="*/ 65 w 460"/>
                  <a:gd name="T3" fmla="*/ 3 h 553"/>
                  <a:gd name="T4" fmla="*/ 98 w 460"/>
                  <a:gd name="T5" fmla="*/ 8 h 553"/>
                  <a:gd name="T6" fmla="*/ 128 w 460"/>
                  <a:gd name="T7" fmla="*/ 17 h 553"/>
                  <a:gd name="T8" fmla="*/ 160 w 460"/>
                  <a:gd name="T9" fmla="*/ 27 h 553"/>
                  <a:gd name="T10" fmla="*/ 190 w 460"/>
                  <a:gd name="T11" fmla="*/ 38 h 553"/>
                  <a:gd name="T12" fmla="*/ 220 w 460"/>
                  <a:gd name="T13" fmla="*/ 52 h 553"/>
                  <a:gd name="T14" fmla="*/ 247 w 460"/>
                  <a:gd name="T15" fmla="*/ 68 h 553"/>
                  <a:gd name="T16" fmla="*/ 275 w 460"/>
                  <a:gd name="T17" fmla="*/ 87 h 553"/>
                  <a:gd name="T18" fmla="*/ 302 w 460"/>
                  <a:gd name="T19" fmla="*/ 106 h 553"/>
                  <a:gd name="T20" fmla="*/ 326 w 460"/>
                  <a:gd name="T21" fmla="*/ 128 h 553"/>
                  <a:gd name="T22" fmla="*/ 348 w 460"/>
                  <a:gd name="T23" fmla="*/ 150 h 553"/>
                  <a:gd name="T24" fmla="*/ 370 w 460"/>
                  <a:gd name="T25" fmla="*/ 175 h 553"/>
                  <a:gd name="T26" fmla="*/ 389 w 460"/>
                  <a:gd name="T27" fmla="*/ 202 h 553"/>
                  <a:gd name="T28" fmla="*/ 405 w 460"/>
                  <a:gd name="T29" fmla="*/ 229 h 553"/>
                  <a:gd name="T30" fmla="*/ 422 w 460"/>
                  <a:gd name="T31" fmla="*/ 259 h 553"/>
                  <a:gd name="T32" fmla="*/ 433 w 460"/>
                  <a:gd name="T33" fmla="*/ 289 h 553"/>
                  <a:gd name="T34" fmla="*/ 444 w 460"/>
                  <a:gd name="T35" fmla="*/ 319 h 553"/>
                  <a:gd name="T36" fmla="*/ 452 w 460"/>
                  <a:gd name="T37" fmla="*/ 352 h 553"/>
                  <a:gd name="T38" fmla="*/ 457 w 460"/>
                  <a:gd name="T39" fmla="*/ 384 h 553"/>
                  <a:gd name="T40" fmla="*/ 460 w 460"/>
                  <a:gd name="T41" fmla="*/ 414 h 553"/>
                  <a:gd name="T42" fmla="*/ 460 w 460"/>
                  <a:gd name="T43" fmla="*/ 439 h 553"/>
                  <a:gd name="T44" fmla="*/ 454 w 460"/>
                  <a:gd name="T45" fmla="*/ 463 h 553"/>
                  <a:gd name="T46" fmla="*/ 446 w 460"/>
                  <a:gd name="T47" fmla="*/ 493 h 553"/>
                  <a:gd name="T48" fmla="*/ 433 w 460"/>
                  <a:gd name="T49" fmla="*/ 521 h 553"/>
                  <a:gd name="T50" fmla="*/ 411 w 460"/>
                  <a:gd name="T51" fmla="*/ 545 h 553"/>
                  <a:gd name="T52" fmla="*/ 370 w 460"/>
                  <a:gd name="T53" fmla="*/ 553 h 553"/>
                  <a:gd name="T54" fmla="*/ 332 w 460"/>
                  <a:gd name="T55" fmla="*/ 540 h 553"/>
                  <a:gd name="T56" fmla="*/ 302 w 460"/>
                  <a:gd name="T57" fmla="*/ 523 h 553"/>
                  <a:gd name="T58" fmla="*/ 277 w 460"/>
                  <a:gd name="T59" fmla="*/ 504 h 553"/>
                  <a:gd name="T60" fmla="*/ 256 w 460"/>
                  <a:gd name="T61" fmla="*/ 491 h 553"/>
                  <a:gd name="T62" fmla="*/ 239 w 460"/>
                  <a:gd name="T63" fmla="*/ 480 h 553"/>
                  <a:gd name="T64" fmla="*/ 215 w 460"/>
                  <a:gd name="T65" fmla="*/ 463 h 553"/>
                  <a:gd name="T66" fmla="*/ 198 w 460"/>
                  <a:gd name="T67" fmla="*/ 455 h 553"/>
                  <a:gd name="T68" fmla="*/ 179 w 460"/>
                  <a:gd name="T69" fmla="*/ 444 h 553"/>
                  <a:gd name="T70" fmla="*/ 168 w 460"/>
                  <a:gd name="T71" fmla="*/ 436 h 553"/>
                  <a:gd name="T72" fmla="*/ 149 w 460"/>
                  <a:gd name="T73" fmla="*/ 428 h 553"/>
                  <a:gd name="T74" fmla="*/ 136 w 460"/>
                  <a:gd name="T75" fmla="*/ 422 h 553"/>
                  <a:gd name="T76" fmla="*/ 128 w 460"/>
                  <a:gd name="T77" fmla="*/ 420 h 553"/>
                  <a:gd name="T78" fmla="*/ 109 w 460"/>
                  <a:gd name="T79" fmla="*/ 414 h 553"/>
                  <a:gd name="T80" fmla="*/ 103 w 460"/>
                  <a:gd name="T81" fmla="*/ 414 h 553"/>
                  <a:gd name="T82" fmla="*/ 92 w 460"/>
                  <a:gd name="T83" fmla="*/ 412 h 553"/>
                  <a:gd name="T84" fmla="*/ 84 w 460"/>
                  <a:gd name="T85" fmla="*/ 409 h 553"/>
                  <a:gd name="T86" fmla="*/ 73 w 460"/>
                  <a:gd name="T87" fmla="*/ 409 h 553"/>
                  <a:gd name="T88" fmla="*/ 65 w 460"/>
                  <a:gd name="T89" fmla="*/ 406 h 553"/>
                  <a:gd name="T90" fmla="*/ 57 w 460"/>
                  <a:gd name="T91" fmla="*/ 406 h 553"/>
                  <a:gd name="T92" fmla="*/ 49 w 460"/>
                  <a:gd name="T93" fmla="*/ 406 h 553"/>
                  <a:gd name="T94" fmla="*/ 43 w 460"/>
                  <a:gd name="T95" fmla="*/ 406 h 553"/>
                  <a:gd name="T96" fmla="*/ 38 w 460"/>
                  <a:gd name="T97" fmla="*/ 406 h 553"/>
                  <a:gd name="T98" fmla="*/ 32 w 460"/>
                  <a:gd name="T99" fmla="*/ 406 h 553"/>
                  <a:gd name="T100" fmla="*/ 27 w 460"/>
                  <a:gd name="T101" fmla="*/ 406 h 553"/>
                  <a:gd name="T102" fmla="*/ 21 w 460"/>
                  <a:gd name="T103" fmla="*/ 406 h 553"/>
                  <a:gd name="T104" fmla="*/ 19 w 460"/>
                  <a:gd name="T105" fmla="*/ 406 h 553"/>
                  <a:gd name="T106" fmla="*/ 13 w 460"/>
                  <a:gd name="T107" fmla="*/ 406 h 553"/>
                  <a:gd name="T108" fmla="*/ 8 w 460"/>
                  <a:gd name="T109" fmla="*/ 406 h 553"/>
                  <a:gd name="T110" fmla="*/ 2 w 460"/>
                  <a:gd name="T111" fmla="*/ 406 h 55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60"/>
                  <a:gd name="T169" fmla="*/ 0 h 553"/>
                  <a:gd name="T170" fmla="*/ 460 w 460"/>
                  <a:gd name="T171" fmla="*/ 553 h 55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60" h="553">
                    <a:moveTo>
                      <a:pt x="5" y="0"/>
                    </a:moveTo>
                    <a:lnTo>
                      <a:pt x="16" y="0"/>
                    </a:lnTo>
                    <a:lnTo>
                      <a:pt x="21" y="0"/>
                    </a:lnTo>
                    <a:lnTo>
                      <a:pt x="32" y="0"/>
                    </a:lnTo>
                    <a:lnTo>
                      <a:pt x="43" y="0"/>
                    </a:lnTo>
                    <a:lnTo>
                      <a:pt x="49" y="3"/>
                    </a:lnTo>
                    <a:lnTo>
                      <a:pt x="54" y="3"/>
                    </a:lnTo>
                    <a:lnTo>
                      <a:pt x="65" y="3"/>
                    </a:lnTo>
                    <a:lnTo>
                      <a:pt x="70" y="6"/>
                    </a:lnTo>
                    <a:lnTo>
                      <a:pt x="81" y="6"/>
                    </a:lnTo>
                    <a:lnTo>
                      <a:pt x="87" y="8"/>
                    </a:lnTo>
                    <a:lnTo>
                      <a:pt x="98" y="8"/>
                    </a:lnTo>
                    <a:lnTo>
                      <a:pt x="103" y="11"/>
                    </a:lnTo>
                    <a:lnTo>
                      <a:pt x="114" y="14"/>
                    </a:lnTo>
                    <a:lnTo>
                      <a:pt x="122" y="17"/>
                    </a:lnTo>
                    <a:lnTo>
                      <a:pt x="128" y="17"/>
                    </a:lnTo>
                    <a:lnTo>
                      <a:pt x="139" y="19"/>
                    </a:lnTo>
                    <a:lnTo>
                      <a:pt x="144" y="22"/>
                    </a:lnTo>
                    <a:lnTo>
                      <a:pt x="155" y="25"/>
                    </a:lnTo>
                    <a:lnTo>
                      <a:pt x="160" y="27"/>
                    </a:lnTo>
                    <a:lnTo>
                      <a:pt x="168" y="30"/>
                    </a:lnTo>
                    <a:lnTo>
                      <a:pt x="177" y="33"/>
                    </a:lnTo>
                    <a:lnTo>
                      <a:pt x="185" y="36"/>
                    </a:lnTo>
                    <a:lnTo>
                      <a:pt x="190" y="38"/>
                    </a:lnTo>
                    <a:lnTo>
                      <a:pt x="198" y="41"/>
                    </a:lnTo>
                    <a:lnTo>
                      <a:pt x="207" y="44"/>
                    </a:lnTo>
                    <a:lnTo>
                      <a:pt x="215" y="49"/>
                    </a:lnTo>
                    <a:lnTo>
                      <a:pt x="220" y="52"/>
                    </a:lnTo>
                    <a:lnTo>
                      <a:pt x="228" y="57"/>
                    </a:lnTo>
                    <a:lnTo>
                      <a:pt x="234" y="60"/>
                    </a:lnTo>
                    <a:lnTo>
                      <a:pt x="242" y="63"/>
                    </a:lnTo>
                    <a:lnTo>
                      <a:pt x="247" y="68"/>
                    </a:lnTo>
                    <a:lnTo>
                      <a:pt x="256" y="74"/>
                    </a:lnTo>
                    <a:lnTo>
                      <a:pt x="261" y="76"/>
                    </a:lnTo>
                    <a:lnTo>
                      <a:pt x="269" y="82"/>
                    </a:lnTo>
                    <a:lnTo>
                      <a:pt x="275" y="87"/>
                    </a:lnTo>
                    <a:lnTo>
                      <a:pt x="283" y="90"/>
                    </a:lnTo>
                    <a:lnTo>
                      <a:pt x="288" y="96"/>
                    </a:lnTo>
                    <a:lnTo>
                      <a:pt x="297" y="101"/>
                    </a:lnTo>
                    <a:lnTo>
                      <a:pt x="302" y="106"/>
                    </a:lnTo>
                    <a:lnTo>
                      <a:pt x="307" y="112"/>
                    </a:lnTo>
                    <a:lnTo>
                      <a:pt x="316" y="117"/>
                    </a:lnTo>
                    <a:lnTo>
                      <a:pt x="321" y="123"/>
                    </a:lnTo>
                    <a:lnTo>
                      <a:pt x="326" y="128"/>
                    </a:lnTo>
                    <a:lnTo>
                      <a:pt x="332" y="134"/>
                    </a:lnTo>
                    <a:lnTo>
                      <a:pt x="337" y="139"/>
                    </a:lnTo>
                    <a:lnTo>
                      <a:pt x="343" y="145"/>
                    </a:lnTo>
                    <a:lnTo>
                      <a:pt x="348" y="150"/>
                    </a:lnTo>
                    <a:lnTo>
                      <a:pt x="354" y="158"/>
                    </a:lnTo>
                    <a:lnTo>
                      <a:pt x="359" y="164"/>
                    </a:lnTo>
                    <a:lnTo>
                      <a:pt x="365" y="169"/>
                    </a:lnTo>
                    <a:lnTo>
                      <a:pt x="370" y="175"/>
                    </a:lnTo>
                    <a:lnTo>
                      <a:pt x="375" y="183"/>
                    </a:lnTo>
                    <a:lnTo>
                      <a:pt x="381" y="188"/>
                    </a:lnTo>
                    <a:lnTo>
                      <a:pt x="384" y="196"/>
                    </a:lnTo>
                    <a:lnTo>
                      <a:pt x="389" y="202"/>
                    </a:lnTo>
                    <a:lnTo>
                      <a:pt x="395" y="210"/>
                    </a:lnTo>
                    <a:lnTo>
                      <a:pt x="397" y="215"/>
                    </a:lnTo>
                    <a:lnTo>
                      <a:pt x="403" y="224"/>
                    </a:lnTo>
                    <a:lnTo>
                      <a:pt x="405" y="229"/>
                    </a:lnTo>
                    <a:lnTo>
                      <a:pt x="411" y="237"/>
                    </a:lnTo>
                    <a:lnTo>
                      <a:pt x="414" y="245"/>
                    </a:lnTo>
                    <a:lnTo>
                      <a:pt x="419" y="254"/>
                    </a:lnTo>
                    <a:lnTo>
                      <a:pt x="422" y="259"/>
                    </a:lnTo>
                    <a:lnTo>
                      <a:pt x="425" y="267"/>
                    </a:lnTo>
                    <a:lnTo>
                      <a:pt x="427" y="275"/>
                    </a:lnTo>
                    <a:lnTo>
                      <a:pt x="433" y="284"/>
                    </a:lnTo>
                    <a:lnTo>
                      <a:pt x="433" y="289"/>
                    </a:lnTo>
                    <a:lnTo>
                      <a:pt x="435" y="297"/>
                    </a:lnTo>
                    <a:lnTo>
                      <a:pt x="438" y="305"/>
                    </a:lnTo>
                    <a:lnTo>
                      <a:pt x="441" y="311"/>
                    </a:lnTo>
                    <a:lnTo>
                      <a:pt x="444" y="319"/>
                    </a:lnTo>
                    <a:lnTo>
                      <a:pt x="446" y="330"/>
                    </a:lnTo>
                    <a:lnTo>
                      <a:pt x="449" y="335"/>
                    </a:lnTo>
                    <a:lnTo>
                      <a:pt x="449" y="341"/>
                    </a:lnTo>
                    <a:lnTo>
                      <a:pt x="452" y="352"/>
                    </a:lnTo>
                    <a:lnTo>
                      <a:pt x="454" y="363"/>
                    </a:lnTo>
                    <a:lnTo>
                      <a:pt x="454" y="368"/>
                    </a:lnTo>
                    <a:lnTo>
                      <a:pt x="454" y="371"/>
                    </a:lnTo>
                    <a:lnTo>
                      <a:pt x="457" y="384"/>
                    </a:lnTo>
                    <a:lnTo>
                      <a:pt x="457" y="398"/>
                    </a:lnTo>
                    <a:lnTo>
                      <a:pt x="457" y="401"/>
                    </a:lnTo>
                    <a:lnTo>
                      <a:pt x="460" y="414"/>
                    </a:lnTo>
                    <a:lnTo>
                      <a:pt x="460" y="431"/>
                    </a:lnTo>
                    <a:lnTo>
                      <a:pt x="460" y="433"/>
                    </a:lnTo>
                    <a:lnTo>
                      <a:pt x="460" y="439"/>
                    </a:lnTo>
                    <a:lnTo>
                      <a:pt x="457" y="447"/>
                    </a:lnTo>
                    <a:lnTo>
                      <a:pt x="454" y="461"/>
                    </a:lnTo>
                    <a:lnTo>
                      <a:pt x="454" y="463"/>
                    </a:lnTo>
                    <a:lnTo>
                      <a:pt x="452" y="474"/>
                    </a:lnTo>
                    <a:lnTo>
                      <a:pt x="452" y="480"/>
                    </a:lnTo>
                    <a:lnTo>
                      <a:pt x="449" y="488"/>
                    </a:lnTo>
                    <a:lnTo>
                      <a:pt x="446" y="493"/>
                    </a:lnTo>
                    <a:lnTo>
                      <a:pt x="444" y="499"/>
                    </a:lnTo>
                    <a:lnTo>
                      <a:pt x="441" y="510"/>
                    </a:lnTo>
                    <a:lnTo>
                      <a:pt x="435" y="518"/>
                    </a:lnTo>
                    <a:lnTo>
                      <a:pt x="433" y="521"/>
                    </a:lnTo>
                    <a:lnTo>
                      <a:pt x="433" y="523"/>
                    </a:lnTo>
                    <a:lnTo>
                      <a:pt x="425" y="531"/>
                    </a:lnTo>
                    <a:lnTo>
                      <a:pt x="419" y="537"/>
                    </a:lnTo>
                    <a:lnTo>
                      <a:pt x="411" y="545"/>
                    </a:lnTo>
                    <a:lnTo>
                      <a:pt x="403" y="548"/>
                    </a:lnTo>
                    <a:lnTo>
                      <a:pt x="389" y="553"/>
                    </a:lnTo>
                    <a:lnTo>
                      <a:pt x="384" y="553"/>
                    </a:lnTo>
                    <a:lnTo>
                      <a:pt x="370" y="553"/>
                    </a:lnTo>
                    <a:lnTo>
                      <a:pt x="367" y="553"/>
                    </a:lnTo>
                    <a:lnTo>
                      <a:pt x="348" y="548"/>
                    </a:lnTo>
                    <a:lnTo>
                      <a:pt x="346" y="548"/>
                    </a:lnTo>
                    <a:lnTo>
                      <a:pt x="332" y="540"/>
                    </a:lnTo>
                    <a:lnTo>
                      <a:pt x="313" y="529"/>
                    </a:lnTo>
                    <a:lnTo>
                      <a:pt x="302" y="523"/>
                    </a:lnTo>
                    <a:lnTo>
                      <a:pt x="294" y="518"/>
                    </a:lnTo>
                    <a:lnTo>
                      <a:pt x="291" y="515"/>
                    </a:lnTo>
                    <a:lnTo>
                      <a:pt x="283" y="510"/>
                    </a:lnTo>
                    <a:lnTo>
                      <a:pt x="277" y="504"/>
                    </a:lnTo>
                    <a:lnTo>
                      <a:pt x="275" y="504"/>
                    </a:lnTo>
                    <a:lnTo>
                      <a:pt x="272" y="501"/>
                    </a:lnTo>
                    <a:lnTo>
                      <a:pt x="258" y="491"/>
                    </a:lnTo>
                    <a:lnTo>
                      <a:pt x="256" y="491"/>
                    </a:lnTo>
                    <a:lnTo>
                      <a:pt x="247" y="482"/>
                    </a:lnTo>
                    <a:lnTo>
                      <a:pt x="242" y="480"/>
                    </a:lnTo>
                    <a:lnTo>
                      <a:pt x="239" y="480"/>
                    </a:lnTo>
                    <a:lnTo>
                      <a:pt x="231" y="474"/>
                    </a:lnTo>
                    <a:lnTo>
                      <a:pt x="228" y="471"/>
                    </a:lnTo>
                    <a:lnTo>
                      <a:pt x="220" y="466"/>
                    </a:lnTo>
                    <a:lnTo>
                      <a:pt x="215" y="463"/>
                    </a:lnTo>
                    <a:lnTo>
                      <a:pt x="209" y="461"/>
                    </a:lnTo>
                    <a:lnTo>
                      <a:pt x="204" y="455"/>
                    </a:lnTo>
                    <a:lnTo>
                      <a:pt x="201" y="455"/>
                    </a:lnTo>
                    <a:lnTo>
                      <a:pt x="198" y="455"/>
                    </a:lnTo>
                    <a:lnTo>
                      <a:pt x="193" y="450"/>
                    </a:lnTo>
                    <a:lnTo>
                      <a:pt x="188" y="447"/>
                    </a:lnTo>
                    <a:lnTo>
                      <a:pt x="182" y="444"/>
                    </a:lnTo>
                    <a:lnTo>
                      <a:pt x="179" y="444"/>
                    </a:lnTo>
                    <a:lnTo>
                      <a:pt x="174" y="442"/>
                    </a:lnTo>
                    <a:lnTo>
                      <a:pt x="171" y="439"/>
                    </a:lnTo>
                    <a:lnTo>
                      <a:pt x="168" y="436"/>
                    </a:lnTo>
                    <a:lnTo>
                      <a:pt x="163" y="436"/>
                    </a:lnTo>
                    <a:lnTo>
                      <a:pt x="158" y="433"/>
                    </a:lnTo>
                    <a:lnTo>
                      <a:pt x="152" y="431"/>
                    </a:lnTo>
                    <a:lnTo>
                      <a:pt x="149" y="428"/>
                    </a:lnTo>
                    <a:lnTo>
                      <a:pt x="144" y="428"/>
                    </a:lnTo>
                    <a:lnTo>
                      <a:pt x="139" y="425"/>
                    </a:lnTo>
                    <a:lnTo>
                      <a:pt x="136" y="425"/>
                    </a:lnTo>
                    <a:lnTo>
                      <a:pt x="136" y="422"/>
                    </a:lnTo>
                    <a:lnTo>
                      <a:pt x="133" y="422"/>
                    </a:lnTo>
                    <a:lnTo>
                      <a:pt x="130" y="422"/>
                    </a:lnTo>
                    <a:lnTo>
                      <a:pt x="128" y="420"/>
                    </a:lnTo>
                    <a:lnTo>
                      <a:pt x="122" y="420"/>
                    </a:lnTo>
                    <a:lnTo>
                      <a:pt x="117" y="417"/>
                    </a:lnTo>
                    <a:lnTo>
                      <a:pt x="109" y="414"/>
                    </a:lnTo>
                    <a:lnTo>
                      <a:pt x="103" y="414"/>
                    </a:lnTo>
                    <a:lnTo>
                      <a:pt x="100" y="414"/>
                    </a:lnTo>
                    <a:lnTo>
                      <a:pt x="98" y="412"/>
                    </a:lnTo>
                    <a:lnTo>
                      <a:pt x="92" y="412"/>
                    </a:lnTo>
                    <a:lnTo>
                      <a:pt x="89" y="412"/>
                    </a:lnTo>
                    <a:lnTo>
                      <a:pt x="87" y="409"/>
                    </a:lnTo>
                    <a:lnTo>
                      <a:pt x="84" y="409"/>
                    </a:lnTo>
                    <a:lnTo>
                      <a:pt x="81" y="409"/>
                    </a:lnTo>
                    <a:lnTo>
                      <a:pt x="76" y="409"/>
                    </a:lnTo>
                    <a:lnTo>
                      <a:pt x="73" y="409"/>
                    </a:lnTo>
                    <a:lnTo>
                      <a:pt x="73" y="406"/>
                    </a:lnTo>
                    <a:lnTo>
                      <a:pt x="70" y="406"/>
                    </a:lnTo>
                    <a:lnTo>
                      <a:pt x="68" y="406"/>
                    </a:lnTo>
                    <a:lnTo>
                      <a:pt x="65" y="406"/>
                    </a:lnTo>
                    <a:lnTo>
                      <a:pt x="62" y="406"/>
                    </a:lnTo>
                    <a:lnTo>
                      <a:pt x="60" y="406"/>
                    </a:lnTo>
                    <a:lnTo>
                      <a:pt x="57" y="406"/>
                    </a:lnTo>
                    <a:lnTo>
                      <a:pt x="51" y="406"/>
                    </a:lnTo>
                    <a:lnTo>
                      <a:pt x="49" y="406"/>
                    </a:lnTo>
                    <a:lnTo>
                      <a:pt x="46" y="406"/>
                    </a:lnTo>
                    <a:lnTo>
                      <a:pt x="43" y="406"/>
                    </a:lnTo>
                    <a:lnTo>
                      <a:pt x="40" y="406"/>
                    </a:lnTo>
                    <a:lnTo>
                      <a:pt x="38" y="406"/>
                    </a:lnTo>
                    <a:lnTo>
                      <a:pt x="35" y="406"/>
                    </a:lnTo>
                    <a:lnTo>
                      <a:pt x="32" y="406"/>
                    </a:lnTo>
                    <a:lnTo>
                      <a:pt x="30" y="406"/>
                    </a:lnTo>
                    <a:lnTo>
                      <a:pt x="27" y="406"/>
                    </a:lnTo>
                    <a:lnTo>
                      <a:pt x="24" y="406"/>
                    </a:lnTo>
                    <a:lnTo>
                      <a:pt x="21" y="406"/>
                    </a:lnTo>
                    <a:lnTo>
                      <a:pt x="19" y="406"/>
                    </a:lnTo>
                    <a:lnTo>
                      <a:pt x="16" y="406"/>
                    </a:lnTo>
                    <a:lnTo>
                      <a:pt x="13" y="406"/>
                    </a:lnTo>
                    <a:lnTo>
                      <a:pt x="10" y="406"/>
                    </a:lnTo>
                    <a:lnTo>
                      <a:pt x="8" y="406"/>
                    </a:lnTo>
                    <a:lnTo>
                      <a:pt x="5" y="406"/>
                    </a:lnTo>
                    <a:lnTo>
                      <a:pt x="2" y="406"/>
                    </a:lnTo>
                    <a:lnTo>
                      <a:pt x="0" y="406"/>
                    </a:lnTo>
                    <a:lnTo>
                      <a:pt x="0" y="0"/>
                    </a:lnTo>
                    <a:lnTo>
                      <a:pt x="5" y="0"/>
                    </a:lnTo>
                    <a:close/>
                  </a:path>
                </a:pathLst>
              </a:custGeom>
              <a:solidFill>
                <a:srgbClr val="B1D8FF"/>
              </a:solidFill>
              <a:ln w="0">
                <a:solidFill>
                  <a:srgbClr val="B1D8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9" name="Freeform 245"/>
              <p:cNvSpPr>
                <a:spLocks/>
              </p:cNvSpPr>
              <p:nvPr/>
            </p:nvSpPr>
            <p:spPr bwMode="auto">
              <a:xfrm>
                <a:off x="6022326" y="3221360"/>
                <a:ext cx="567997" cy="584346"/>
              </a:xfrm>
              <a:custGeom>
                <a:avLst/>
                <a:gdLst>
                  <a:gd name="T0" fmla="*/ 32 w 416"/>
                  <a:gd name="T1" fmla="*/ 0 h 417"/>
                  <a:gd name="T2" fmla="*/ 62 w 416"/>
                  <a:gd name="T3" fmla="*/ 3 h 417"/>
                  <a:gd name="T4" fmla="*/ 92 w 416"/>
                  <a:gd name="T5" fmla="*/ 8 h 417"/>
                  <a:gd name="T6" fmla="*/ 125 w 416"/>
                  <a:gd name="T7" fmla="*/ 17 h 417"/>
                  <a:gd name="T8" fmla="*/ 155 w 416"/>
                  <a:gd name="T9" fmla="*/ 25 h 417"/>
                  <a:gd name="T10" fmla="*/ 182 w 416"/>
                  <a:gd name="T11" fmla="*/ 36 h 417"/>
                  <a:gd name="T12" fmla="*/ 212 w 416"/>
                  <a:gd name="T13" fmla="*/ 49 h 417"/>
                  <a:gd name="T14" fmla="*/ 239 w 416"/>
                  <a:gd name="T15" fmla="*/ 66 h 417"/>
                  <a:gd name="T16" fmla="*/ 264 w 416"/>
                  <a:gd name="T17" fmla="*/ 82 h 417"/>
                  <a:gd name="T18" fmla="*/ 288 w 416"/>
                  <a:gd name="T19" fmla="*/ 101 h 417"/>
                  <a:gd name="T20" fmla="*/ 313 w 416"/>
                  <a:gd name="T21" fmla="*/ 123 h 417"/>
                  <a:gd name="T22" fmla="*/ 335 w 416"/>
                  <a:gd name="T23" fmla="*/ 145 h 417"/>
                  <a:gd name="T24" fmla="*/ 354 w 416"/>
                  <a:gd name="T25" fmla="*/ 169 h 417"/>
                  <a:gd name="T26" fmla="*/ 370 w 416"/>
                  <a:gd name="T27" fmla="*/ 196 h 417"/>
                  <a:gd name="T28" fmla="*/ 386 w 416"/>
                  <a:gd name="T29" fmla="*/ 224 h 417"/>
                  <a:gd name="T30" fmla="*/ 400 w 416"/>
                  <a:gd name="T31" fmla="*/ 251 h 417"/>
                  <a:gd name="T32" fmla="*/ 408 w 416"/>
                  <a:gd name="T33" fmla="*/ 281 h 417"/>
                  <a:gd name="T34" fmla="*/ 411 w 416"/>
                  <a:gd name="T35" fmla="*/ 297 h 417"/>
                  <a:gd name="T36" fmla="*/ 416 w 416"/>
                  <a:gd name="T37" fmla="*/ 335 h 417"/>
                  <a:gd name="T38" fmla="*/ 414 w 416"/>
                  <a:gd name="T39" fmla="*/ 360 h 417"/>
                  <a:gd name="T40" fmla="*/ 405 w 416"/>
                  <a:gd name="T41" fmla="*/ 382 h 417"/>
                  <a:gd name="T42" fmla="*/ 392 w 416"/>
                  <a:gd name="T43" fmla="*/ 403 h 417"/>
                  <a:gd name="T44" fmla="*/ 346 w 416"/>
                  <a:gd name="T45" fmla="*/ 417 h 417"/>
                  <a:gd name="T46" fmla="*/ 318 w 416"/>
                  <a:gd name="T47" fmla="*/ 412 h 417"/>
                  <a:gd name="T48" fmla="*/ 291 w 416"/>
                  <a:gd name="T49" fmla="*/ 403 h 417"/>
                  <a:gd name="T50" fmla="*/ 272 w 416"/>
                  <a:gd name="T51" fmla="*/ 395 h 417"/>
                  <a:gd name="T52" fmla="*/ 245 w 416"/>
                  <a:gd name="T53" fmla="*/ 387 h 417"/>
                  <a:gd name="T54" fmla="*/ 220 w 416"/>
                  <a:gd name="T55" fmla="*/ 376 h 417"/>
                  <a:gd name="T56" fmla="*/ 204 w 416"/>
                  <a:gd name="T57" fmla="*/ 371 h 417"/>
                  <a:gd name="T58" fmla="*/ 190 w 416"/>
                  <a:gd name="T59" fmla="*/ 365 h 417"/>
                  <a:gd name="T60" fmla="*/ 182 w 416"/>
                  <a:gd name="T61" fmla="*/ 363 h 417"/>
                  <a:gd name="T62" fmla="*/ 158 w 416"/>
                  <a:gd name="T63" fmla="*/ 357 h 417"/>
                  <a:gd name="T64" fmla="*/ 147 w 416"/>
                  <a:gd name="T65" fmla="*/ 354 h 417"/>
                  <a:gd name="T66" fmla="*/ 130 w 416"/>
                  <a:gd name="T67" fmla="*/ 352 h 417"/>
                  <a:gd name="T68" fmla="*/ 122 w 416"/>
                  <a:gd name="T69" fmla="*/ 349 h 417"/>
                  <a:gd name="T70" fmla="*/ 109 w 416"/>
                  <a:gd name="T71" fmla="*/ 346 h 417"/>
                  <a:gd name="T72" fmla="*/ 98 w 416"/>
                  <a:gd name="T73" fmla="*/ 344 h 417"/>
                  <a:gd name="T74" fmla="*/ 87 w 416"/>
                  <a:gd name="T75" fmla="*/ 344 h 417"/>
                  <a:gd name="T76" fmla="*/ 76 w 416"/>
                  <a:gd name="T77" fmla="*/ 341 h 417"/>
                  <a:gd name="T78" fmla="*/ 65 w 416"/>
                  <a:gd name="T79" fmla="*/ 341 h 417"/>
                  <a:gd name="T80" fmla="*/ 57 w 416"/>
                  <a:gd name="T81" fmla="*/ 341 h 417"/>
                  <a:gd name="T82" fmla="*/ 49 w 416"/>
                  <a:gd name="T83" fmla="*/ 341 h 417"/>
                  <a:gd name="T84" fmla="*/ 40 w 416"/>
                  <a:gd name="T85" fmla="*/ 341 h 417"/>
                  <a:gd name="T86" fmla="*/ 32 w 416"/>
                  <a:gd name="T87" fmla="*/ 341 h 417"/>
                  <a:gd name="T88" fmla="*/ 24 w 416"/>
                  <a:gd name="T89" fmla="*/ 341 h 417"/>
                  <a:gd name="T90" fmla="*/ 16 w 416"/>
                  <a:gd name="T91" fmla="*/ 341 h 417"/>
                  <a:gd name="T92" fmla="*/ 10 w 416"/>
                  <a:gd name="T93" fmla="*/ 341 h 417"/>
                  <a:gd name="T94" fmla="*/ 2 w 416"/>
                  <a:gd name="T95" fmla="*/ 341 h 41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16"/>
                  <a:gd name="T145" fmla="*/ 0 h 417"/>
                  <a:gd name="T146" fmla="*/ 416 w 416"/>
                  <a:gd name="T147" fmla="*/ 417 h 41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16" h="417">
                    <a:moveTo>
                      <a:pt x="5" y="0"/>
                    </a:moveTo>
                    <a:lnTo>
                      <a:pt x="16" y="0"/>
                    </a:lnTo>
                    <a:lnTo>
                      <a:pt x="24" y="0"/>
                    </a:lnTo>
                    <a:lnTo>
                      <a:pt x="32" y="0"/>
                    </a:lnTo>
                    <a:lnTo>
                      <a:pt x="40" y="0"/>
                    </a:lnTo>
                    <a:lnTo>
                      <a:pt x="46" y="3"/>
                    </a:lnTo>
                    <a:lnTo>
                      <a:pt x="57" y="3"/>
                    </a:lnTo>
                    <a:lnTo>
                      <a:pt x="62" y="3"/>
                    </a:lnTo>
                    <a:lnTo>
                      <a:pt x="68" y="6"/>
                    </a:lnTo>
                    <a:lnTo>
                      <a:pt x="79" y="6"/>
                    </a:lnTo>
                    <a:lnTo>
                      <a:pt x="84" y="8"/>
                    </a:lnTo>
                    <a:lnTo>
                      <a:pt x="92" y="8"/>
                    </a:lnTo>
                    <a:lnTo>
                      <a:pt x="100" y="11"/>
                    </a:lnTo>
                    <a:lnTo>
                      <a:pt x="109" y="11"/>
                    </a:lnTo>
                    <a:lnTo>
                      <a:pt x="117" y="14"/>
                    </a:lnTo>
                    <a:lnTo>
                      <a:pt x="125" y="17"/>
                    </a:lnTo>
                    <a:lnTo>
                      <a:pt x="133" y="19"/>
                    </a:lnTo>
                    <a:lnTo>
                      <a:pt x="139" y="19"/>
                    </a:lnTo>
                    <a:lnTo>
                      <a:pt x="147" y="22"/>
                    </a:lnTo>
                    <a:lnTo>
                      <a:pt x="155" y="25"/>
                    </a:lnTo>
                    <a:lnTo>
                      <a:pt x="160" y="28"/>
                    </a:lnTo>
                    <a:lnTo>
                      <a:pt x="168" y="30"/>
                    </a:lnTo>
                    <a:lnTo>
                      <a:pt x="177" y="33"/>
                    </a:lnTo>
                    <a:lnTo>
                      <a:pt x="182" y="36"/>
                    </a:lnTo>
                    <a:lnTo>
                      <a:pt x="190" y="38"/>
                    </a:lnTo>
                    <a:lnTo>
                      <a:pt x="198" y="44"/>
                    </a:lnTo>
                    <a:lnTo>
                      <a:pt x="204" y="47"/>
                    </a:lnTo>
                    <a:lnTo>
                      <a:pt x="212" y="49"/>
                    </a:lnTo>
                    <a:lnTo>
                      <a:pt x="218" y="55"/>
                    </a:lnTo>
                    <a:lnTo>
                      <a:pt x="226" y="57"/>
                    </a:lnTo>
                    <a:lnTo>
                      <a:pt x="231" y="60"/>
                    </a:lnTo>
                    <a:lnTo>
                      <a:pt x="239" y="66"/>
                    </a:lnTo>
                    <a:lnTo>
                      <a:pt x="245" y="68"/>
                    </a:lnTo>
                    <a:lnTo>
                      <a:pt x="253" y="74"/>
                    </a:lnTo>
                    <a:lnTo>
                      <a:pt x="258" y="77"/>
                    </a:lnTo>
                    <a:lnTo>
                      <a:pt x="264" y="82"/>
                    </a:lnTo>
                    <a:lnTo>
                      <a:pt x="272" y="87"/>
                    </a:lnTo>
                    <a:lnTo>
                      <a:pt x="277" y="93"/>
                    </a:lnTo>
                    <a:lnTo>
                      <a:pt x="286" y="98"/>
                    </a:lnTo>
                    <a:lnTo>
                      <a:pt x="288" y="101"/>
                    </a:lnTo>
                    <a:lnTo>
                      <a:pt x="297" y="107"/>
                    </a:lnTo>
                    <a:lnTo>
                      <a:pt x="302" y="112"/>
                    </a:lnTo>
                    <a:lnTo>
                      <a:pt x="307" y="117"/>
                    </a:lnTo>
                    <a:lnTo>
                      <a:pt x="313" y="123"/>
                    </a:lnTo>
                    <a:lnTo>
                      <a:pt x="318" y="128"/>
                    </a:lnTo>
                    <a:lnTo>
                      <a:pt x="324" y="134"/>
                    </a:lnTo>
                    <a:lnTo>
                      <a:pt x="329" y="139"/>
                    </a:lnTo>
                    <a:lnTo>
                      <a:pt x="335" y="145"/>
                    </a:lnTo>
                    <a:lnTo>
                      <a:pt x="340" y="153"/>
                    </a:lnTo>
                    <a:lnTo>
                      <a:pt x="346" y="158"/>
                    </a:lnTo>
                    <a:lnTo>
                      <a:pt x="348" y="164"/>
                    </a:lnTo>
                    <a:lnTo>
                      <a:pt x="354" y="169"/>
                    </a:lnTo>
                    <a:lnTo>
                      <a:pt x="359" y="177"/>
                    </a:lnTo>
                    <a:lnTo>
                      <a:pt x="362" y="183"/>
                    </a:lnTo>
                    <a:lnTo>
                      <a:pt x="367" y="188"/>
                    </a:lnTo>
                    <a:lnTo>
                      <a:pt x="370" y="196"/>
                    </a:lnTo>
                    <a:lnTo>
                      <a:pt x="375" y="205"/>
                    </a:lnTo>
                    <a:lnTo>
                      <a:pt x="378" y="210"/>
                    </a:lnTo>
                    <a:lnTo>
                      <a:pt x="384" y="218"/>
                    </a:lnTo>
                    <a:lnTo>
                      <a:pt x="386" y="224"/>
                    </a:lnTo>
                    <a:lnTo>
                      <a:pt x="389" y="226"/>
                    </a:lnTo>
                    <a:lnTo>
                      <a:pt x="392" y="237"/>
                    </a:lnTo>
                    <a:lnTo>
                      <a:pt x="395" y="240"/>
                    </a:lnTo>
                    <a:lnTo>
                      <a:pt x="400" y="251"/>
                    </a:lnTo>
                    <a:lnTo>
                      <a:pt x="400" y="254"/>
                    </a:lnTo>
                    <a:lnTo>
                      <a:pt x="405" y="265"/>
                    </a:lnTo>
                    <a:lnTo>
                      <a:pt x="408" y="278"/>
                    </a:lnTo>
                    <a:lnTo>
                      <a:pt x="408" y="281"/>
                    </a:lnTo>
                    <a:lnTo>
                      <a:pt x="411" y="292"/>
                    </a:lnTo>
                    <a:lnTo>
                      <a:pt x="411" y="294"/>
                    </a:lnTo>
                    <a:lnTo>
                      <a:pt x="411" y="297"/>
                    </a:lnTo>
                    <a:lnTo>
                      <a:pt x="414" y="311"/>
                    </a:lnTo>
                    <a:lnTo>
                      <a:pt x="414" y="314"/>
                    </a:lnTo>
                    <a:lnTo>
                      <a:pt x="416" y="327"/>
                    </a:lnTo>
                    <a:lnTo>
                      <a:pt x="416" y="335"/>
                    </a:lnTo>
                    <a:lnTo>
                      <a:pt x="414" y="341"/>
                    </a:lnTo>
                    <a:lnTo>
                      <a:pt x="414" y="354"/>
                    </a:lnTo>
                    <a:lnTo>
                      <a:pt x="414" y="357"/>
                    </a:lnTo>
                    <a:lnTo>
                      <a:pt x="414" y="360"/>
                    </a:lnTo>
                    <a:lnTo>
                      <a:pt x="411" y="368"/>
                    </a:lnTo>
                    <a:lnTo>
                      <a:pt x="411" y="371"/>
                    </a:lnTo>
                    <a:lnTo>
                      <a:pt x="411" y="373"/>
                    </a:lnTo>
                    <a:lnTo>
                      <a:pt x="405" y="382"/>
                    </a:lnTo>
                    <a:lnTo>
                      <a:pt x="403" y="387"/>
                    </a:lnTo>
                    <a:lnTo>
                      <a:pt x="397" y="398"/>
                    </a:lnTo>
                    <a:lnTo>
                      <a:pt x="395" y="401"/>
                    </a:lnTo>
                    <a:lnTo>
                      <a:pt x="392" y="403"/>
                    </a:lnTo>
                    <a:lnTo>
                      <a:pt x="378" y="412"/>
                    </a:lnTo>
                    <a:lnTo>
                      <a:pt x="365" y="414"/>
                    </a:lnTo>
                    <a:lnTo>
                      <a:pt x="359" y="417"/>
                    </a:lnTo>
                    <a:lnTo>
                      <a:pt x="346" y="417"/>
                    </a:lnTo>
                    <a:lnTo>
                      <a:pt x="337" y="417"/>
                    </a:lnTo>
                    <a:lnTo>
                      <a:pt x="329" y="414"/>
                    </a:lnTo>
                    <a:lnTo>
                      <a:pt x="318" y="412"/>
                    </a:lnTo>
                    <a:lnTo>
                      <a:pt x="316" y="412"/>
                    </a:lnTo>
                    <a:lnTo>
                      <a:pt x="305" y="409"/>
                    </a:lnTo>
                    <a:lnTo>
                      <a:pt x="297" y="406"/>
                    </a:lnTo>
                    <a:lnTo>
                      <a:pt x="291" y="403"/>
                    </a:lnTo>
                    <a:lnTo>
                      <a:pt x="283" y="401"/>
                    </a:lnTo>
                    <a:lnTo>
                      <a:pt x="275" y="398"/>
                    </a:lnTo>
                    <a:lnTo>
                      <a:pt x="272" y="395"/>
                    </a:lnTo>
                    <a:lnTo>
                      <a:pt x="261" y="393"/>
                    </a:lnTo>
                    <a:lnTo>
                      <a:pt x="256" y="390"/>
                    </a:lnTo>
                    <a:lnTo>
                      <a:pt x="253" y="390"/>
                    </a:lnTo>
                    <a:lnTo>
                      <a:pt x="245" y="387"/>
                    </a:lnTo>
                    <a:lnTo>
                      <a:pt x="242" y="384"/>
                    </a:lnTo>
                    <a:lnTo>
                      <a:pt x="231" y="382"/>
                    </a:lnTo>
                    <a:lnTo>
                      <a:pt x="228" y="379"/>
                    </a:lnTo>
                    <a:lnTo>
                      <a:pt x="220" y="376"/>
                    </a:lnTo>
                    <a:lnTo>
                      <a:pt x="215" y="373"/>
                    </a:lnTo>
                    <a:lnTo>
                      <a:pt x="212" y="373"/>
                    </a:lnTo>
                    <a:lnTo>
                      <a:pt x="207" y="373"/>
                    </a:lnTo>
                    <a:lnTo>
                      <a:pt x="204" y="371"/>
                    </a:lnTo>
                    <a:lnTo>
                      <a:pt x="201" y="371"/>
                    </a:lnTo>
                    <a:lnTo>
                      <a:pt x="193" y="368"/>
                    </a:lnTo>
                    <a:lnTo>
                      <a:pt x="190" y="365"/>
                    </a:lnTo>
                    <a:lnTo>
                      <a:pt x="182" y="365"/>
                    </a:lnTo>
                    <a:lnTo>
                      <a:pt x="182" y="363"/>
                    </a:lnTo>
                    <a:lnTo>
                      <a:pt x="171" y="360"/>
                    </a:lnTo>
                    <a:lnTo>
                      <a:pt x="166" y="360"/>
                    </a:lnTo>
                    <a:lnTo>
                      <a:pt x="163" y="357"/>
                    </a:lnTo>
                    <a:lnTo>
                      <a:pt x="158" y="357"/>
                    </a:lnTo>
                    <a:lnTo>
                      <a:pt x="155" y="357"/>
                    </a:lnTo>
                    <a:lnTo>
                      <a:pt x="149" y="354"/>
                    </a:lnTo>
                    <a:lnTo>
                      <a:pt x="147" y="354"/>
                    </a:lnTo>
                    <a:lnTo>
                      <a:pt x="141" y="352"/>
                    </a:lnTo>
                    <a:lnTo>
                      <a:pt x="139" y="352"/>
                    </a:lnTo>
                    <a:lnTo>
                      <a:pt x="130" y="352"/>
                    </a:lnTo>
                    <a:lnTo>
                      <a:pt x="130" y="349"/>
                    </a:lnTo>
                    <a:lnTo>
                      <a:pt x="128" y="349"/>
                    </a:lnTo>
                    <a:lnTo>
                      <a:pt x="125" y="349"/>
                    </a:lnTo>
                    <a:lnTo>
                      <a:pt x="122" y="349"/>
                    </a:lnTo>
                    <a:lnTo>
                      <a:pt x="119" y="349"/>
                    </a:lnTo>
                    <a:lnTo>
                      <a:pt x="117" y="346"/>
                    </a:lnTo>
                    <a:lnTo>
                      <a:pt x="114" y="346"/>
                    </a:lnTo>
                    <a:lnTo>
                      <a:pt x="109" y="346"/>
                    </a:lnTo>
                    <a:lnTo>
                      <a:pt x="103" y="346"/>
                    </a:lnTo>
                    <a:lnTo>
                      <a:pt x="98" y="344"/>
                    </a:lnTo>
                    <a:lnTo>
                      <a:pt x="92" y="344"/>
                    </a:lnTo>
                    <a:lnTo>
                      <a:pt x="89" y="344"/>
                    </a:lnTo>
                    <a:lnTo>
                      <a:pt x="87" y="344"/>
                    </a:lnTo>
                    <a:lnTo>
                      <a:pt x="81" y="344"/>
                    </a:lnTo>
                    <a:lnTo>
                      <a:pt x="76" y="344"/>
                    </a:lnTo>
                    <a:lnTo>
                      <a:pt x="76" y="341"/>
                    </a:lnTo>
                    <a:lnTo>
                      <a:pt x="70" y="341"/>
                    </a:lnTo>
                    <a:lnTo>
                      <a:pt x="68" y="341"/>
                    </a:lnTo>
                    <a:lnTo>
                      <a:pt x="65" y="341"/>
                    </a:lnTo>
                    <a:lnTo>
                      <a:pt x="60" y="341"/>
                    </a:lnTo>
                    <a:lnTo>
                      <a:pt x="57" y="341"/>
                    </a:lnTo>
                    <a:lnTo>
                      <a:pt x="54" y="341"/>
                    </a:lnTo>
                    <a:lnTo>
                      <a:pt x="51" y="341"/>
                    </a:lnTo>
                    <a:lnTo>
                      <a:pt x="49" y="341"/>
                    </a:lnTo>
                    <a:lnTo>
                      <a:pt x="46" y="341"/>
                    </a:lnTo>
                    <a:lnTo>
                      <a:pt x="43" y="341"/>
                    </a:lnTo>
                    <a:lnTo>
                      <a:pt x="40" y="341"/>
                    </a:lnTo>
                    <a:lnTo>
                      <a:pt x="38" y="341"/>
                    </a:lnTo>
                    <a:lnTo>
                      <a:pt x="35" y="341"/>
                    </a:lnTo>
                    <a:lnTo>
                      <a:pt x="32" y="341"/>
                    </a:lnTo>
                    <a:lnTo>
                      <a:pt x="30" y="341"/>
                    </a:lnTo>
                    <a:lnTo>
                      <a:pt x="27" y="341"/>
                    </a:lnTo>
                    <a:lnTo>
                      <a:pt x="24" y="341"/>
                    </a:lnTo>
                    <a:lnTo>
                      <a:pt x="21" y="341"/>
                    </a:lnTo>
                    <a:lnTo>
                      <a:pt x="19" y="341"/>
                    </a:lnTo>
                    <a:lnTo>
                      <a:pt x="16" y="341"/>
                    </a:lnTo>
                    <a:lnTo>
                      <a:pt x="13" y="341"/>
                    </a:lnTo>
                    <a:lnTo>
                      <a:pt x="10" y="341"/>
                    </a:lnTo>
                    <a:lnTo>
                      <a:pt x="8" y="341"/>
                    </a:lnTo>
                    <a:lnTo>
                      <a:pt x="5" y="341"/>
                    </a:lnTo>
                    <a:lnTo>
                      <a:pt x="2" y="341"/>
                    </a:lnTo>
                    <a:lnTo>
                      <a:pt x="0" y="341"/>
                    </a:lnTo>
                    <a:lnTo>
                      <a:pt x="0" y="0"/>
                    </a:lnTo>
                    <a:lnTo>
                      <a:pt x="5" y="0"/>
                    </a:lnTo>
                    <a:close/>
                  </a:path>
                </a:pathLst>
              </a:custGeom>
              <a:solidFill>
                <a:srgbClr val="CFE7FF"/>
              </a:solidFill>
              <a:ln w="0">
                <a:solidFill>
                  <a:srgbClr val="CFE7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0" name="Freeform 246"/>
              <p:cNvSpPr>
                <a:spLocks/>
              </p:cNvSpPr>
              <p:nvPr/>
            </p:nvSpPr>
            <p:spPr bwMode="auto">
              <a:xfrm>
                <a:off x="6022326" y="3256393"/>
                <a:ext cx="486075" cy="423195"/>
              </a:xfrm>
              <a:custGeom>
                <a:avLst/>
                <a:gdLst>
                  <a:gd name="T0" fmla="*/ 27 w 356"/>
                  <a:gd name="T1" fmla="*/ 0 h 302"/>
                  <a:gd name="T2" fmla="*/ 43 w 356"/>
                  <a:gd name="T3" fmla="*/ 0 h 302"/>
                  <a:gd name="T4" fmla="*/ 62 w 356"/>
                  <a:gd name="T5" fmla="*/ 3 h 302"/>
                  <a:gd name="T6" fmla="*/ 89 w 356"/>
                  <a:gd name="T7" fmla="*/ 8 h 302"/>
                  <a:gd name="T8" fmla="*/ 114 w 356"/>
                  <a:gd name="T9" fmla="*/ 13 h 302"/>
                  <a:gd name="T10" fmla="*/ 130 w 356"/>
                  <a:gd name="T11" fmla="*/ 19 h 302"/>
                  <a:gd name="T12" fmla="*/ 149 w 356"/>
                  <a:gd name="T13" fmla="*/ 24 h 302"/>
                  <a:gd name="T14" fmla="*/ 174 w 356"/>
                  <a:gd name="T15" fmla="*/ 32 h 302"/>
                  <a:gd name="T16" fmla="*/ 190 w 356"/>
                  <a:gd name="T17" fmla="*/ 41 h 302"/>
                  <a:gd name="T18" fmla="*/ 212 w 356"/>
                  <a:gd name="T19" fmla="*/ 54 h 302"/>
                  <a:gd name="T20" fmla="*/ 234 w 356"/>
                  <a:gd name="T21" fmla="*/ 68 h 302"/>
                  <a:gd name="T22" fmla="*/ 250 w 356"/>
                  <a:gd name="T23" fmla="*/ 79 h 302"/>
                  <a:gd name="T24" fmla="*/ 269 w 356"/>
                  <a:gd name="T25" fmla="*/ 95 h 302"/>
                  <a:gd name="T26" fmla="*/ 283 w 356"/>
                  <a:gd name="T27" fmla="*/ 106 h 302"/>
                  <a:gd name="T28" fmla="*/ 297 w 356"/>
                  <a:gd name="T29" fmla="*/ 120 h 302"/>
                  <a:gd name="T30" fmla="*/ 313 w 356"/>
                  <a:gd name="T31" fmla="*/ 139 h 302"/>
                  <a:gd name="T32" fmla="*/ 321 w 356"/>
                  <a:gd name="T33" fmla="*/ 152 h 302"/>
                  <a:gd name="T34" fmla="*/ 329 w 356"/>
                  <a:gd name="T35" fmla="*/ 163 h 302"/>
                  <a:gd name="T36" fmla="*/ 340 w 356"/>
                  <a:gd name="T37" fmla="*/ 185 h 302"/>
                  <a:gd name="T38" fmla="*/ 348 w 356"/>
                  <a:gd name="T39" fmla="*/ 204 h 302"/>
                  <a:gd name="T40" fmla="*/ 354 w 356"/>
                  <a:gd name="T41" fmla="*/ 220 h 302"/>
                  <a:gd name="T42" fmla="*/ 356 w 356"/>
                  <a:gd name="T43" fmla="*/ 240 h 302"/>
                  <a:gd name="T44" fmla="*/ 354 w 356"/>
                  <a:gd name="T45" fmla="*/ 253 h 302"/>
                  <a:gd name="T46" fmla="*/ 351 w 356"/>
                  <a:gd name="T47" fmla="*/ 275 h 302"/>
                  <a:gd name="T48" fmla="*/ 326 w 356"/>
                  <a:gd name="T49" fmla="*/ 294 h 302"/>
                  <a:gd name="T50" fmla="*/ 297 w 356"/>
                  <a:gd name="T51" fmla="*/ 302 h 302"/>
                  <a:gd name="T52" fmla="*/ 283 w 356"/>
                  <a:gd name="T53" fmla="*/ 299 h 302"/>
                  <a:gd name="T54" fmla="*/ 269 w 356"/>
                  <a:gd name="T55" fmla="*/ 299 h 302"/>
                  <a:gd name="T56" fmla="*/ 250 w 356"/>
                  <a:gd name="T57" fmla="*/ 297 h 302"/>
                  <a:gd name="T58" fmla="*/ 237 w 356"/>
                  <a:gd name="T59" fmla="*/ 294 h 302"/>
                  <a:gd name="T60" fmla="*/ 220 w 356"/>
                  <a:gd name="T61" fmla="*/ 291 h 302"/>
                  <a:gd name="T62" fmla="*/ 201 w 356"/>
                  <a:gd name="T63" fmla="*/ 289 h 302"/>
                  <a:gd name="T64" fmla="*/ 193 w 356"/>
                  <a:gd name="T65" fmla="*/ 286 h 302"/>
                  <a:gd name="T66" fmla="*/ 174 w 356"/>
                  <a:gd name="T67" fmla="*/ 283 h 302"/>
                  <a:gd name="T68" fmla="*/ 166 w 356"/>
                  <a:gd name="T69" fmla="*/ 283 h 302"/>
                  <a:gd name="T70" fmla="*/ 152 w 356"/>
                  <a:gd name="T71" fmla="*/ 280 h 302"/>
                  <a:gd name="T72" fmla="*/ 139 w 356"/>
                  <a:gd name="T73" fmla="*/ 278 h 302"/>
                  <a:gd name="T74" fmla="*/ 125 w 356"/>
                  <a:gd name="T75" fmla="*/ 278 h 302"/>
                  <a:gd name="T76" fmla="*/ 114 w 356"/>
                  <a:gd name="T77" fmla="*/ 275 h 302"/>
                  <a:gd name="T78" fmla="*/ 106 w 356"/>
                  <a:gd name="T79" fmla="*/ 275 h 302"/>
                  <a:gd name="T80" fmla="*/ 100 w 356"/>
                  <a:gd name="T81" fmla="*/ 272 h 302"/>
                  <a:gd name="T82" fmla="*/ 89 w 356"/>
                  <a:gd name="T83" fmla="*/ 272 h 302"/>
                  <a:gd name="T84" fmla="*/ 79 w 356"/>
                  <a:gd name="T85" fmla="*/ 272 h 302"/>
                  <a:gd name="T86" fmla="*/ 68 w 356"/>
                  <a:gd name="T87" fmla="*/ 272 h 302"/>
                  <a:gd name="T88" fmla="*/ 60 w 356"/>
                  <a:gd name="T89" fmla="*/ 269 h 302"/>
                  <a:gd name="T90" fmla="*/ 49 w 356"/>
                  <a:gd name="T91" fmla="*/ 269 h 302"/>
                  <a:gd name="T92" fmla="*/ 43 w 356"/>
                  <a:gd name="T93" fmla="*/ 269 h 302"/>
                  <a:gd name="T94" fmla="*/ 35 w 356"/>
                  <a:gd name="T95" fmla="*/ 269 h 302"/>
                  <a:gd name="T96" fmla="*/ 27 w 356"/>
                  <a:gd name="T97" fmla="*/ 269 h 302"/>
                  <a:gd name="T98" fmla="*/ 19 w 356"/>
                  <a:gd name="T99" fmla="*/ 269 h 302"/>
                  <a:gd name="T100" fmla="*/ 10 w 356"/>
                  <a:gd name="T101" fmla="*/ 269 h 302"/>
                  <a:gd name="T102" fmla="*/ 2 w 356"/>
                  <a:gd name="T103" fmla="*/ 269 h 302"/>
                  <a:gd name="T104" fmla="*/ 2 w 356"/>
                  <a:gd name="T105" fmla="*/ 0 h 3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56"/>
                  <a:gd name="T160" fmla="*/ 0 h 302"/>
                  <a:gd name="T161" fmla="*/ 356 w 356"/>
                  <a:gd name="T162" fmla="*/ 302 h 30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56" h="302">
                    <a:moveTo>
                      <a:pt x="2" y="0"/>
                    </a:moveTo>
                    <a:lnTo>
                      <a:pt x="16" y="0"/>
                    </a:lnTo>
                    <a:lnTo>
                      <a:pt x="27" y="0"/>
                    </a:lnTo>
                    <a:lnTo>
                      <a:pt x="30" y="0"/>
                    </a:lnTo>
                    <a:lnTo>
                      <a:pt x="32" y="0"/>
                    </a:lnTo>
                    <a:lnTo>
                      <a:pt x="43" y="0"/>
                    </a:lnTo>
                    <a:lnTo>
                      <a:pt x="49" y="0"/>
                    </a:lnTo>
                    <a:lnTo>
                      <a:pt x="60" y="3"/>
                    </a:lnTo>
                    <a:lnTo>
                      <a:pt x="62" y="3"/>
                    </a:lnTo>
                    <a:lnTo>
                      <a:pt x="73" y="5"/>
                    </a:lnTo>
                    <a:lnTo>
                      <a:pt x="84" y="8"/>
                    </a:lnTo>
                    <a:lnTo>
                      <a:pt x="89" y="8"/>
                    </a:lnTo>
                    <a:lnTo>
                      <a:pt x="92" y="8"/>
                    </a:lnTo>
                    <a:lnTo>
                      <a:pt x="103" y="11"/>
                    </a:lnTo>
                    <a:lnTo>
                      <a:pt x="114" y="13"/>
                    </a:lnTo>
                    <a:lnTo>
                      <a:pt x="117" y="13"/>
                    </a:lnTo>
                    <a:lnTo>
                      <a:pt x="128" y="16"/>
                    </a:lnTo>
                    <a:lnTo>
                      <a:pt x="130" y="19"/>
                    </a:lnTo>
                    <a:lnTo>
                      <a:pt x="141" y="22"/>
                    </a:lnTo>
                    <a:lnTo>
                      <a:pt x="147" y="22"/>
                    </a:lnTo>
                    <a:lnTo>
                      <a:pt x="149" y="24"/>
                    </a:lnTo>
                    <a:lnTo>
                      <a:pt x="160" y="27"/>
                    </a:lnTo>
                    <a:lnTo>
                      <a:pt x="163" y="30"/>
                    </a:lnTo>
                    <a:lnTo>
                      <a:pt x="174" y="32"/>
                    </a:lnTo>
                    <a:lnTo>
                      <a:pt x="177" y="35"/>
                    </a:lnTo>
                    <a:lnTo>
                      <a:pt x="188" y="41"/>
                    </a:lnTo>
                    <a:lnTo>
                      <a:pt x="190" y="41"/>
                    </a:lnTo>
                    <a:lnTo>
                      <a:pt x="198" y="46"/>
                    </a:lnTo>
                    <a:lnTo>
                      <a:pt x="209" y="52"/>
                    </a:lnTo>
                    <a:lnTo>
                      <a:pt x="212" y="54"/>
                    </a:lnTo>
                    <a:lnTo>
                      <a:pt x="218" y="54"/>
                    </a:lnTo>
                    <a:lnTo>
                      <a:pt x="226" y="60"/>
                    </a:lnTo>
                    <a:lnTo>
                      <a:pt x="234" y="68"/>
                    </a:lnTo>
                    <a:lnTo>
                      <a:pt x="237" y="68"/>
                    </a:lnTo>
                    <a:lnTo>
                      <a:pt x="247" y="76"/>
                    </a:lnTo>
                    <a:lnTo>
                      <a:pt x="250" y="79"/>
                    </a:lnTo>
                    <a:lnTo>
                      <a:pt x="253" y="82"/>
                    </a:lnTo>
                    <a:lnTo>
                      <a:pt x="261" y="87"/>
                    </a:lnTo>
                    <a:lnTo>
                      <a:pt x="269" y="95"/>
                    </a:lnTo>
                    <a:lnTo>
                      <a:pt x="272" y="98"/>
                    </a:lnTo>
                    <a:lnTo>
                      <a:pt x="280" y="103"/>
                    </a:lnTo>
                    <a:lnTo>
                      <a:pt x="283" y="106"/>
                    </a:lnTo>
                    <a:lnTo>
                      <a:pt x="291" y="114"/>
                    </a:lnTo>
                    <a:lnTo>
                      <a:pt x="294" y="117"/>
                    </a:lnTo>
                    <a:lnTo>
                      <a:pt x="297" y="120"/>
                    </a:lnTo>
                    <a:lnTo>
                      <a:pt x="305" y="128"/>
                    </a:lnTo>
                    <a:lnTo>
                      <a:pt x="313" y="139"/>
                    </a:lnTo>
                    <a:lnTo>
                      <a:pt x="313" y="141"/>
                    </a:lnTo>
                    <a:lnTo>
                      <a:pt x="321" y="150"/>
                    </a:lnTo>
                    <a:lnTo>
                      <a:pt x="321" y="152"/>
                    </a:lnTo>
                    <a:lnTo>
                      <a:pt x="324" y="155"/>
                    </a:lnTo>
                    <a:lnTo>
                      <a:pt x="329" y="163"/>
                    </a:lnTo>
                    <a:lnTo>
                      <a:pt x="337" y="177"/>
                    </a:lnTo>
                    <a:lnTo>
                      <a:pt x="340" y="185"/>
                    </a:lnTo>
                    <a:lnTo>
                      <a:pt x="343" y="190"/>
                    </a:lnTo>
                    <a:lnTo>
                      <a:pt x="346" y="199"/>
                    </a:lnTo>
                    <a:lnTo>
                      <a:pt x="348" y="204"/>
                    </a:lnTo>
                    <a:lnTo>
                      <a:pt x="351" y="212"/>
                    </a:lnTo>
                    <a:lnTo>
                      <a:pt x="351" y="218"/>
                    </a:lnTo>
                    <a:lnTo>
                      <a:pt x="354" y="220"/>
                    </a:lnTo>
                    <a:lnTo>
                      <a:pt x="354" y="231"/>
                    </a:lnTo>
                    <a:lnTo>
                      <a:pt x="356" y="234"/>
                    </a:lnTo>
                    <a:lnTo>
                      <a:pt x="356" y="240"/>
                    </a:lnTo>
                    <a:lnTo>
                      <a:pt x="356" y="245"/>
                    </a:lnTo>
                    <a:lnTo>
                      <a:pt x="356" y="248"/>
                    </a:lnTo>
                    <a:lnTo>
                      <a:pt x="354" y="253"/>
                    </a:lnTo>
                    <a:lnTo>
                      <a:pt x="354" y="264"/>
                    </a:lnTo>
                    <a:lnTo>
                      <a:pt x="351" y="267"/>
                    </a:lnTo>
                    <a:lnTo>
                      <a:pt x="351" y="275"/>
                    </a:lnTo>
                    <a:lnTo>
                      <a:pt x="346" y="280"/>
                    </a:lnTo>
                    <a:lnTo>
                      <a:pt x="335" y="291"/>
                    </a:lnTo>
                    <a:lnTo>
                      <a:pt x="326" y="294"/>
                    </a:lnTo>
                    <a:lnTo>
                      <a:pt x="318" y="299"/>
                    </a:lnTo>
                    <a:lnTo>
                      <a:pt x="310" y="299"/>
                    </a:lnTo>
                    <a:lnTo>
                      <a:pt x="297" y="302"/>
                    </a:lnTo>
                    <a:lnTo>
                      <a:pt x="294" y="302"/>
                    </a:lnTo>
                    <a:lnTo>
                      <a:pt x="283" y="299"/>
                    </a:lnTo>
                    <a:lnTo>
                      <a:pt x="275" y="299"/>
                    </a:lnTo>
                    <a:lnTo>
                      <a:pt x="272" y="299"/>
                    </a:lnTo>
                    <a:lnTo>
                      <a:pt x="269" y="299"/>
                    </a:lnTo>
                    <a:lnTo>
                      <a:pt x="261" y="299"/>
                    </a:lnTo>
                    <a:lnTo>
                      <a:pt x="253" y="297"/>
                    </a:lnTo>
                    <a:lnTo>
                      <a:pt x="250" y="297"/>
                    </a:lnTo>
                    <a:lnTo>
                      <a:pt x="237" y="294"/>
                    </a:lnTo>
                    <a:lnTo>
                      <a:pt x="231" y="294"/>
                    </a:lnTo>
                    <a:lnTo>
                      <a:pt x="226" y="294"/>
                    </a:lnTo>
                    <a:lnTo>
                      <a:pt x="220" y="291"/>
                    </a:lnTo>
                    <a:lnTo>
                      <a:pt x="215" y="291"/>
                    </a:lnTo>
                    <a:lnTo>
                      <a:pt x="209" y="291"/>
                    </a:lnTo>
                    <a:lnTo>
                      <a:pt x="201" y="289"/>
                    </a:lnTo>
                    <a:lnTo>
                      <a:pt x="198" y="289"/>
                    </a:lnTo>
                    <a:lnTo>
                      <a:pt x="196" y="289"/>
                    </a:lnTo>
                    <a:lnTo>
                      <a:pt x="193" y="286"/>
                    </a:lnTo>
                    <a:lnTo>
                      <a:pt x="185" y="286"/>
                    </a:lnTo>
                    <a:lnTo>
                      <a:pt x="182" y="286"/>
                    </a:lnTo>
                    <a:lnTo>
                      <a:pt x="174" y="283"/>
                    </a:lnTo>
                    <a:lnTo>
                      <a:pt x="171" y="283"/>
                    </a:lnTo>
                    <a:lnTo>
                      <a:pt x="166" y="283"/>
                    </a:lnTo>
                    <a:lnTo>
                      <a:pt x="160" y="280"/>
                    </a:lnTo>
                    <a:lnTo>
                      <a:pt x="155" y="280"/>
                    </a:lnTo>
                    <a:lnTo>
                      <a:pt x="152" y="280"/>
                    </a:lnTo>
                    <a:lnTo>
                      <a:pt x="147" y="280"/>
                    </a:lnTo>
                    <a:lnTo>
                      <a:pt x="141" y="278"/>
                    </a:lnTo>
                    <a:lnTo>
                      <a:pt x="139" y="278"/>
                    </a:lnTo>
                    <a:lnTo>
                      <a:pt x="130" y="278"/>
                    </a:lnTo>
                    <a:lnTo>
                      <a:pt x="125" y="278"/>
                    </a:lnTo>
                    <a:lnTo>
                      <a:pt x="122" y="275"/>
                    </a:lnTo>
                    <a:lnTo>
                      <a:pt x="117" y="275"/>
                    </a:lnTo>
                    <a:lnTo>
                      <a:pt x="114" y="275"/>
                    </a:lnTo>
                    <a:lnTo>
                      <a:pt x="111" y="275"/>
                    </a:lnTo>
                    <a:lnTo>
                      <a:pt x="106" y="275"/>
                    </a:lnTo>
                    <a:lnTo>
                      <a:pt x="100" y="272"/>
                    </a:lnTo>
                    <a:lnTo>
                      <a:pt x="95" y="272"/>
                    </a:lnTo>
                    <a:lnTo>
                      <a:pt x="92" y="272"/>
                    </a:lnTo>
                    <a:lnTo>
                      <a:pt x="89" y="272"/>
                    </a:lnTo>
                    <a:lnTo>
                      <a:pt x="87" y="272"/>
                    </a:lnTo>
                    <a:lnTo>
                      <a:pt x="81" y="272"/>
                    </a:lnTo>
                    <a:lnTo>
                      <a:pt x="79" y="272"/>
                    </a:lnTo>
                    <a:lnTo>
                      <a:pt x="76" y="272"/>
                    </a:lnTo>
                    <a:lnTo>
                      <a:pt x="73" y="272"/>
                    </a:lnTo>
                    <a:lnTo>
                      <a:pt x="68" y="272"/>
                    </a:lnTo>
                    <a:lnTo>
                      <a:pt x="62" y="269"/>
                    </a:lnTo>
                    <a:lnTo>
                      <a:pt x="60" y="269"/>
                    </a:lnTo>
                    <a:lnTo>
                      <a:pt x="57" y="269"/>
                    </a:lnTo>
                    <a:lnTo>
                      <a:pt x="54" y="269"/>
                    </a:lnTo>
                    <a:lnTo>
                      <a:pt x="49" y="269"/>
                    </a:lnTo>
                    <a:lnTo>
                      <a:pt x="43" y="269"/>
                    </a:lnTo>
                    <a:lnTo>
                      <a:pt x="38" y="269"/>
                    </a:lnTo>
                    <a:lnTo>
                      <a:pt x="35" y="269"/>
                    </a:lnTo>
                    <a:lnTo>
                      <a:pt x="32" y="269"/>
                    </a:lnTo>
                    <a:lnTo>
                      <a:pt x="30" y="269"/>
                    </a:lnTo>
                    <a:lnTo>
                      <a:pt x="27" y="269"/>
                    </a:lnTo>
                    <a:lnTo>
                      <a:pt x="24" y="269"/>
                    </a:lnTo>
                    <a:lnTo>
                      <a:pt x="21" y="269"/>
                    </a:lnTo>
                    <a:lnTo>
                      <a:pt x="19" y="269"/>
                    </a:lnTo>
                    <a:lnTo>
                      <a:pt x="16" y="269"/>
                    </a:lnTo>
                    <a:lnTo>
                      <a:pt x="13" y="269"/>
                    </a:lnTo>
                    <a:lnTo>
                      <a:pt x="10" y="269"/>
                    </a:lnTo>
                    <a:lnTo>
                      <a:pt x="8" y="269"/>
                    </a:lnTo>
                    <a:lnTo>
                      <a:pt x="5" y="269"/>
                    </a:lnTo>
                    <a:lnTo>
                      <a:pt x="2" y="269"/>
                    </a:lnTo>
                    <a:lnTo>
                      <a:pt x="0" y="269"/>
                    </a:lnTo>
                    <a:lnTo>
                      <a:pt x="0" y="0"/>
                    </a:lnTo>
                    <a:lnTo>
                      <a:pt x="2" y="0"/>
                    </a:lnTo>
                    <a:close/>
                  </a:path>
                </a:pathLst>
              </a:custGeom>
              <a:solidFill>
                <a:srgbClr val="E7F3FF"/>
              </a:solidFill>
              <a:ln w="0">
                <a:solidFill>
                  <a:srgbClr val="E7F3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1" name="Freeform 247"/>
              <p:cNvSpPr>
                <a:spLocks/>
              </p:cNvSpPr>
              <p:nvPr/>
            </p:nvSpPr>
            <p:spPr bwMode="auto">
              <a:xfrm>
                <a:off x="6022326" y="3271807"/>
                <a:ext cx="445113" cy="361538"/>
              </a:xfrm>
              <a:custGeom>
                <a:avLst/>
                <a:gdLst>
                  <a:gd name="T0" fmla="*/ 19 w 326"/>
                  <a:gd name="T1" fmla="*/ 0 h 258"/>
                  <a:gd name="T2" fmla="*/ 43 w 326"/>
                  <a:gd name="T3" fmla="*/ 0 h 258"/>
                  <a:gd name="T4" fmla="*/ 68 w 326"/>
                  <a:gd name="T5" fmla="*/ 5 h 258"/>
                  <a:gd name="T6" fmla="*/ 87 w 326"/>
                  <a:gd name="T7" fmla="*/ 8 h 258"/>
                  <a:gd name="T8" fmla="*/ 103 w 326"/>
                  <a:gd name="T9" fmla="*/ 11 h 258"/>
                  <a:gd name="T10" fmla="*/ 128 w 326"/>
                  <a:gd name="T11" fmla="*/ 19 h 258"/>
                  <a:gd name="T12" fmla="*/ 152 w 326"/>
                  <a:gd name="T13" fmla="*/ 27 h 258"/>
                  <a:gd name="T14" fmla="*/ 168 w 326"/>
                  <a:gd name="T15" fmla="*/ 32 h 258"/>
                  <a:gd name="T16" fmla="*/ 190 w 326"/>
                  <a:gd name="T17" fmla="*/ 43 h 258"/>
                  <a:gd name="T18" fmla="*/ 207 w 326"/>
                  <a:gd name="T19" fmla="*/ 54 h 258"/>
                  <a:gd name="T20" fmla="*/ 226 w 326"/>
                  <a:gd name="T21" fmla="*/ 65 h 258"/>
                  <a:gd name="T22" fmla="*/ 242 w 326"/>
                  <a:gd name="T23" fmla="*/ 76 h 258"/>
                  <a:gd name="T24" fmla="*/ 258 w 326"/>
                  <a:gd name="T25" fmla="*/ 90 h 258"/>
                  <a:gd name="T26" fmla="*/ 275 w 326"/>
                  <a:gd name="T27" fmla="*/ 106 h 258"/>
                  <a:gd name="T28" fmla="*/ 288 w 326"/>
                  <a:gd name="T29" fmla="*/ 122 h 258"/>
                  <a:gd name="T30" fmla="*/ 302 w 326"/>
                  <a:gd name="T31" fmla="*/ 139 h 258"/>
                  <a:gd name="T32" fmla="*/ 310 w 326"/>
                  <a:gd name="T33" fmla="*/ 152 h 258"/>
                  <a:gd name="T34" fmla="*/ 318 w 326"/>
                  <a:gd name="T35" fmla="*/ 174 h 258"/>
                  <a:gd name="T36" fmla="*/ 324 w 326"/>
                  <a:gd name="T37" fmla="*/ 190 h 258"/>
                  <a:gd name="T38" fmla="*/ 326 w 326"/>
                  <a:gd name="T39" fmla="*/ 215 h 258"/>
                  <a:gd name="T40" fmla="*/ 318 w 326"/>
                  <a:gd name="T41" fmla="*/ 239 h 258"/>
                  <a:gd name="T42" fmla="*/ 302 w 326"/>
                  <a:gd name="T43" fmla="*/ 253 h 258"/>
                  <a:gd name="T44" fmla="*/ 283 w 326"/>
                  <a:gd name="T45" fmla="*/ 258 h 258"/>
                  <a:gd name="T46" fmla="*/ 258 w 326"/>
                  <a:gd name="T47" fmla="*/ 258 h 258"/>
                  <a:gd name="T48" fmla="*/ 237 w 326"/>
                  <a:gd name="T49" fmla="*/ 258 h 258"/>
                  <a:gd name="T50" fmla="*/ 212 w 326"/>
                  <a:gd name="T51" fmla="*/ 256 h 258"/>
                  <a:gd name="T52" fmla="*/ 209 w 326"/>
                  <a:gd name="T53" fmla="*/ 256 h 258"/>
                  <a:gd name="T54" fmla="*/ 185 w 326"/>
                  <a:gd name="T55" fmla="*/ 253 h 258"/>
                  <a:gd name="T56" fmla="*/ 174 w 326"/>
                  <a:gd name="T57" fmla="*/ 253 h 258"/>
                  <a:gd name="T58" fmla="*/ 158 w 326"/>
                  <a:gd name="T59" fmla="*/ 250 h 258"/>
                  <a:gd name="T60" fmla="*/ 149 w 326"/>
                  <a:gd name="T61" fmla="*/ 250 h 258"/>
                  <a:gd name="T62" fmla="*/ 144 w 326"/>
                  <a:gd name="T63" fmla="*/ 248 h 258"/>
                  <a:gd name="T64" fmla="*/ 128 w 326"/>
                  <a:gd name="T65" fmla="*/ 245 h 258"/>
                  <a:gd name="T66" fmla="*/ 119 w 326"/>
                  <a:gd name="T67" fmla="*/ 245 h 258"/>
                  <a:gd name="T68" fmla="*/ 111 w 326"/>
                  <a:gd name="T69" fmla="*/ 245 h 258"/>
                  <a:gd name="T70" fmla="*/ 100 w 326"/>
                  <a:gd name="T71" fmla="*/ 245 h 258"/>
                  <a:gd name="T72" fmla="*/ 89 w 326"/>
                  <a:gd name="T73" fmla="*/ 242 h 258"/>
                  <a:gd name="T74" fmla="*/ 76 w 326"/>
                  <a:gd name="T75" fmla="*/ 242 h 258"/>
                  <a:gd name="T76" fmla="*/ 68 w 326"/>
                  <a:gd name="T77" fmla="*/ 242 h 258"/>
                  <a:gd name="T78" fmla="*/ 62 w 326"/>
                  <a:gd name="T79" fmla="*/ 242 h 258"/>
                  <a:gd name="T80" fmla="*/ 49 w 326"/>
                  <a:gd name="T81" fmla="*/ 242 h 258"/>
                  <a:gd name="T82" fmla="*/ 43 w 326"/>
                  <a:gd name="T83" fmla="*/ 239 h 258"/>
                  <a:gd name="T84" fmla="*/ 35 w 326"/>
                  <a:gd name="T85" fmla="*/ 239 h 258"/>
                  <a:gd name="T86" fmla="*/ 24 w 326"/>
                  <a:gd name="T87" fmla="*/ 239 h 258"/>
                  <a:gd name="T88" fmla="*/ 16 w 326"/>
                  <a:gd name="T89" fmla="*/ 239 h 258"/>
                  <a:gd name="T90" fmla="*/ 5 w 326"/>
                  <a:gd name="T91" fmla="*/ 239 h 258"/>
                  <a:gd name="T92" fmla="*/ 0 w 326"/>
                  <a:gd name="T93" fmla="*/ 0 h 25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26"/>
                  <a:gd name="T142" fmla="*/ 0 h 258"/>
                  <a:gd name="T143" fmla="*/ 326 w 326"/>
                  <a:gd name="T144" fmla="*/ 258 h 25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26" h="258">
                    <a:moveTo>
                      <a:pt x="10" y="0"/>
                    </a:moveTo>
                    <a:lnTo>
                      <a:pt x="13" y="0"/>
                    </a:lnTo>
                    <a:lnTo>
                      <a:pt x="19" y="0"/>
                    </a:lnTo>
                    <a:lnTo>
                      <a:pt x="30" y="0"/>
                    </a:lnTo>
                    <a:lnTo>
                      <a:pt x="35" y="0"/>
                    </a:lnTo>
                    <a:lnTo>
                      <a:pt x="43" y="0"/>
                    </a:lnTo>
                    <a:lnTo>
                      <a:pt x="51" y="2"/>
                    </a:lnTo>
                    <a:lnTo>
                      <a:pt x="57" y="2"/>
                    </a:lnTo>
                    <a:lnTo>
                      <a:pt x="68" y="5"/>
                    </a:lnTo>
                    <a:lnTo>
                      <a:pt x="70" y="5"/>
                    </a:lnTo>
                    <a:lnTo>
                      <a:pt x="76" y="5"/>
                    </a:lnTo>
                    <a:lnTo>
                      <a:pt x="87" y="8"/>
                    </a:lnTo>
                    <a:lnTo>
                      <a:pt x="95" y="11"/>
                    </a:lnTo>
                    <a:lnTo>
                      <a:pt x="100" y="11"/>
                    </a:lnTo>
                    <a:lnTo>
                      <a:pt x="103" y="11"/>
                    </a:lnTo>
                    <a:lnTo>
                      <a:pt x="114" y="13"/>
                    </a:lnTo>
                    <a:lnTo>
                      <a:pt x="119" y="16"/>
                    </a:lnTo>
                    <a:lnTo>
                      <a:pt x="128" y="19"/>
                    </a:lnTo>
                    <a:lnTo>
                      <a:pt x="133" y="19"/>
                    </a:lnTo>
                    <a:lnTo>
                      <a:pt x="141" y="21"/>
                    </a:lnTo>
                    <a:lnTo>
                      <a:pt x="152" y="27"/>
                    </a:lnTo>
                    <a:lnTo>
                      <a:pt x="155" y="27"/>
                    </a:lnTo>
                    <a:lnTo>
                      <a:pt x="163" y="32"/>
                    </a:lnTo>
                    <a:lnTo>
                      <a:pt x="168" y="32"/>
                    </a:lnTo>
                    <a:lnTo>
                      <a:pt x="171" y="35"/>
                    </a:lnTo>
                    <a:lnTo>
                      <a:pt x="182" y="41"/>
                    </a:lnTo>
                    <a:lnTo>
                      <a:pt x="190" y="43"/>
                    </a:lnTo>
                    <a:lnTo>
                      <a:pt x="193" y="46"/>
                    </a:lnTo>
                    <a:lnTo>
                      <a:pt x="198" y="49"/>
                    </a:lnTo>
                    <a:lnTo>
                      <a:pt x="207" y="54"/>
                    </a:lnTo>
                    <a:lnTo>
                      <a:pt x="215" y="57"/>
                    </a:lnTo>
                    <a:lnTo>
                      <a:pt x="218" y="60"/>
                    </a:lnTo>
                    <a:lnTo>
                      <a:pt x="226" y="65"/>
                    </a:lnTo>
                    <a:lnTo>
                      <a:pt x="231" y="68"/>
                    </a:lnTo>
                    <a:lnTo>
                      <a:pt x="234" y="71"/>
                    </a:lnTo>
                    <a:lnTo>
                      <a:pt x="242" y="76"/>
                    </a:lnTo>
                    <a:lnTo>
                      <a:pt x="247" y="81"/>
                    </a:lnTo>
                    <a:lnTo>
                      <a:pt x="253" y="87"/>
                    </a:lnTo>
                    <a:lnTo>
                      <a:pt x="258" y="90"/>
                    </a:lnTo>
                    <a:lnTo>
                      <a:pt x="264" y="95"/>
                    </a:lnTo>
                    <a:lnTo>
                      <a:pt x="269" y="100"/>
                    </a:lnTo>
                    <a:lnTo>
                      <a:pt x="275" y="106"/>
                    </a:lnTo>
                    <a:lnTo>
                      <a:pt x="280" y="111"/>
                    </a:lnTo>
                    <a:lnTo>
                      <a:pt x="283" y="117"/>
                    </a:lnTo>
                    <a:lnTo>
                      <a:pt x="288" y="122"/>
                    </a:lnTo>
                    <a:lnTo>
                      <a:pt x="291" y="128"/>
                    </a:lnTo>
                    <a:lnTo>
                      <a:pt x="299" y="136"/>
                    </a:lnTo>
                    <a:lnTo>
                      <a:pt x="302" y="139"/>
                    </a:lnTo>
                    <a:lnTo>
                      <a:pt x="302" y="141"/>
                    </a:lnTo>
                    <a:lnTo>
                      <a:pt x="307" y="152"/>
                    </a:lnTo>
                    <a:lnTo>
                      <a:pt x="310" y="152"/>
                    </a:lnTo>
                    <a:lnTo>
                      <a:pt x="316" y="163"/>
                    </a:lnTo>
                    <a:lnTo>
                      <a:pt x="318" y="174"/>
                    </a:lnTo>
                    <a:lnTo>
                      <a:pt x="321" y="177"/>
                    </a:lnTo>
                    <a:lnTo>
                      <a:pt x="321" y="185"/>
                    </a:lnTo>
                    <a:lnTo>
                      <a:pt x="324" y="190"/>
                    </a:lnTo>
                    <a:lnTo>
                      <a:pt x="324" y="199"/>
                    </a:lnTo>
                    <a:lnTo>
                      <a:pt x="326" y="207"/>
                    </a:lnTo>
                    <a:lnTo>
                      <a:pt x="326" y="215"/>
                    </a:lnTo>
                    <a:lnTo>
                      <a:pt x="324" y="223"/>
                    </a:lnTo>
                    <a:lnTo>
                      <a:pt x="321" y="231"/>
                    </a:lnTo>
                    <a:lnTo>
                      <a:pt x="318" y="239"/>
                    </a:lnTo>
                    <a:lnTo>
                      <a:pt x="316" y="242"/>
                    </a:lnTo>
                    <a:lnTo>
                      <a:pt x="305" y="250"/>
                    </a:lnTo>
                    <a:lnTo>
                      <a:pt x="302" y="253"/>
                    </a:lnTo>
                    <a:lnTo>
                      <a:pt x="288" y="256"/>
                    </a:lnTo>
                    <a:lnTo>
                      <a:pt x="283" y="258"/>
                    </a:lnTo>
                    <a:lnTo>
                      <a:pt x="272" y="258"/>
                    </a:lnTo>
                    <a:lnTo>
                      <a:pt x="258" y="258"/>
                    </a:lnTo>
                    <a:lnTo>
                      <a:pt x="250" y="258"/>
                    </a:lnTo>
                    <a:lnTo>
                      <a:pt x="242" y="258"/>
                    </a:lnTo>
                    <a:lnTo>
                      <a:pt x="237" y="258"/>
                    </a:lnTo>
                    <a:lnTo>
                      <a:pt x="228" y="258"/>
                    </a:lnTo>
                    <a:lnTo>
                      <a:pt x="226" y="258"/>
                    </a:lnTo>
                    <a:lnTo>
                      <a:pt x="212" y="256"/>
                    </a:lnTo>
                    <a:lnTo>
                      <a:pt x="209" y="256"/>
                    </a:lnTo>
                    <a:lnTo>
                      <a:pt x="198" y="256"/>
                    </a:lnTo>
                    <a:lnTo>
                      <a:pt x="193" y="253"/>
                    </a:lnTo>
                    <a:lnTo>
                      <a:pt x="185" y="253"/>
                    </a:lnTo>
                    <a:lnTo>
                      <a:pt x="182" y="253"/>
                    </a:lnTo>
                    <a:lnTo>
                      <a:pt x="177" y="253"/>
                    </a:lnTo>
                    <a:lnTo>
                      <a:pt x="174" y="253"/>
                    </a:lnTo>
                    <a:lnTo>
                      <a:pt x="168" y="250"/>
                    </a:lnTo>
                    <a:lnTo>
                      <a:pt x="166" y="250"/>
                    </a:lnTo>
                    <a:lnTo>
                      <a:pt x="158" y="250"/>
                    </a:lnTo>
                    <a:lnTo>
                      <a:pt x="155" y="250"/>
                    </a:lnTo>
                    <a:lnTo>
                      <a:pt x="152" y="250"/>
                    </a:lnTo>
                    <a:lnTo>
                      <a:pt x="149" y="250"/>
                    </a:lnTo>
                    <a:lnTo>
                      <a:pt x="147" y="248"/>
                    </a:lnTo>
                    <a:lnTo>
                      <a:pt x="144" y="248"/>
                    </a:lnTo>
                    <a:lnTo>
                      <a:pt x="136" y="248"/>
                    </a:lnTo>
                    <a:lnTo>
                      <a:pt x="133" y="248"/>
                    </a:lnTo>
                    <a:lnTo>
                      <a:pt x="128" y="245"/>
                    </a:lnTo>
                    <a:lnTo>
                      <a:pt x="119" y="245"/>
                    </a:lnTo>
                    <a:lnTo>
                      <a:pt x="114" y="245"/>
                    </a:lnTo>
                    <a:lnTo>
                      <a:pt x="111" y="245"/>
                    </a:lnTo>
                    <a:lnTo>
                      <a:pt x="106" y="245"/>
                    </a:lnTo>
                    <a:lnTo>
                      <a:pt x="103" y="245"/>
                    </a:lnTo>
                    <a:lnTo>
                      <a:pt x="100" y="245"/>
                    </a:lnTo>
                    <a:lnTo>
                      <a:pt x="95" y="242"/>
                    </a:lnTo>
                    <a:lnTo>
                      <a:pt x="92" y="242"/>
                    </a:lnTo>
                    <a:lnTo>
                      <a:pt x="89" y="242"/>
                    </a:lnTo>
                    <a:lnTo>
                      <a:pt x="84" y="242"/>
                    </a:lnTo>
                    <a:lnTo>
                      <a:pt x="81" y="242"/>
                    </a:lnTo>
                    <a:lnTo>
                      <a:pt x="76" y="242"/>
                    </a:lnTo>
                    <a:lnTo>
                      <a:pt x="68" y="242"/>
                    </a:lnTo>
                    <a:lnTo>
                      <a:pt x="65" y="242"/>
                    </a:lnTo>
                    <a:lnTo>
                      <a:pt x="62" y="242"/>
                    </a:lnTo>
                    <a:lnTo>
                      <a:pt x="57" y="242"/>
                    </a:lnTo>
                    <a:lnTo>
                      <a:pt x="54" y="242"/>
                    </a:lnTo>
                    <a:lnTo>
                      <a:pt x="49" y="242"/>
                    </a:lnTo>
                    <a:lnTo>
                      <a:pt x="46" y="242"/>
                    </a:lnTo>
                    <a:lnTo>
                      <a:pt x="43" y="239"/>
                    </a:lnTo>
                    <a:lnTo>
                      <a:pt x="38" y="239"/>
                    </a:lnTo>
                    <a:lnTo>
                      <a:pt x="35" y="239"/>
                    </a:lnTo>
                    <a:lnTo>
                      <a:pt x="30" y="239"/>
                    </a:lnTo>
                    <a:lnTo>
                      <a:pt x="27" y="239"/>
                    </a:lnTo>
                    <a:lnTo>
                      <a:pt x="24" y="239"/>
                    </a:lnTo>
                    <a:lnTo>
                      <a:pt x="21" y="239"/>
                    </a:lnTo>
                    <a:lnTo>
                      <a:pt x="19" y="239"/>
                    </a:lnTo>
                    <a:lnTo>
                      <a:pt x="16" y="239"/>
                    </a:lnTo>
                    <a:lnTo>
                      <a:pt x="13" y="239"/>
                    </a:lnTo>
                    <a:lnTo>
                      <a:pt x="10" y="239"/>
                    </a:lnTo>
                    <a:lnTo>
                      <a:pt x="5" y="239"/>
                    </a:lnTo>
                    <a:lnTo>
                      <a:pt x="2" y="239"/>
                    </a:lnTo>
                    <a:lnTo>
                      <a:pt x="0" y="239"/>
                    </a:lnTo>
                    <a:lnTo>
                      <a:pt x="0" y="0"/>
                    </a:lnTo>
                    <a:lnTo>
                      <a:pt x="10" y="0"/>
                    </a:lnTo>
                    <a:close/>
                  </a:path>
                </a:pathLst>
              </a:custGeom>
              <a:solidFill>
                <a:srgbClr val="FFE4E4"/>
              </a:solidFill>
              <a:ln w="0">
                <a:solidFill>
                  <a:srgbClr val="FFE4E4"/>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2" name="Freeform 248"/>
              <p:cNvSpPr>
                <a:spLocks/>
              </p:cNvSpPr>
              <p:nvPr/>
            </p:nvSpPr>
            <p:spPr bwMode="auto">
              <a:xfrm>
                <a:off x="6022326" y="3290025"/>
                <a:ext cx="393229" cy="302683"/>
              </a:xfrm>
              <a:custGeom>
                <a:avLst/>
                <a:gdLst>
                  <a:gd name="T0" fmla="*/ 13 w 288"/>
                  <a:gd name="T1" fmla="*/ 0 h 216"/>
                  <a:gd name="T2" fmla="*/ 27 w 288"/>
                  <a:gd name="T3" fmla="*/ 0 h 216"/>
                  <a:gd name="T4" fmla="*/ 43 w 288"/>
                  <a:gd name="T5" fmla="*/ 0 h 216"/>
                  <a:gd name="T6" fmla="*/ 57 w 288"/>
                  <a:gd name="T7" fmla="*/ 3 h 216"/>
                  <a:gd name="T8" fmla="*/ 70 w 288"/>
                  <a:gd name="T9" fmla="*/ 6 h 216"/>
                  <a:gd name="T10" fmla="*/ 84 w 288"/>
                  <a:gd name="T11" fmla="*/ 8 h 216"/>
                  <a:gd name="T12" fmla="*/ 98 w 288"/>
                  <a:gd name="T13" fmla="*/ 11 h 216"/>
                  <a:gd name="T14" fmla="*/ 111 w 288"/>
                  <a:gd name="T15" fmla="*/ 14 h 216"/>
                  <a:gd name="T16" fmla="*/ 122 w 288"/>
                  <a:gd name="T17" fmla="*/ 17 h 216"/>
                  <a:gd name="T18" fmla="*/ 149 w 288"/>
                  <a:gd name="T19" fmla="*/ 28 h 216"/>
                  <a:gd name="T20" fmla="*/ 163 w 288"/>
                  <a:gd name="T21" fmla="*/ 33 h 216"/>
                  <a:gd name="T22" fmla="*/ 163 w 288"/>
                  <a:gd name="T23" fmla="*/ 33 h 216"/>
                  <a:gd name="T24" fmla="*/ 188 w 288"/>
                  <a:gd name="T25" fmla="*/ 47 h 216"/>
                  <a:gd name="T26" fmla="*/ 188 w 288"/>
                  <a:gd name="T27" fmla="*/ 47 h 216"/>
                  <a:gd name="T28" fmla="*/ 209 w 288"/>
                  <a:gd name="T29" fmla="*/ 60 h 216"/>
                  <a:gd name="T30" fmla="*/ 212 w 288"/>
                  <a:gd name="T31" fmla="*/ 63 h 216"/>
                  <a:gd name="T32" fmla="*/ 223 w 288"/>
                  <a:gd name="T33" fmla="*/ 71 h 216"/>
                  <a:gd name="T34" fmla="*/ 234 w 288"/>
                  <a:gd name="T35" fmla="*/ 79 h 216"/>
                  <a:gd name="T36" fmla="*/ 245 w 288"/>
                  <a:gd name="T37" fmla="*/ 90 h 216"/>
                  <a:gd name="T38" fmla="*/ 256 w 288"/>
                  <a:gd name="T39" fmla="*/ 101 h 216"/>
                  <a:gd name="T40" fmla="*/ 267 w 288"/>
                  <a:gd name="T41" fmla="*/ 115 h 216"/>
                  <a:gd name="T42" fmla="*/ 272 w 288"/>
                  <a:gd name="T43" fmla="*/ 123 h 216"/>
                  <a:gd name="T44" fmla="*/ 283 w 288"/>
                  <a:gd name="T45" fmla="*/ 142 h 216"/>
                  <a:gd name="T46" fmla="*/ 283 w 288"/>
                  <a:gd name="T47" fmla="*/ 142 h 216"/>
                  <a:gd name="T48" fmla="*/ 286 w 288"/>
                  <a:gd name="T49" fmla="*/ 153 h 216"/>
                  <a:gd name="T50" fmla="*/ 286 w 288"/>
                  <a:gd name="T51" fmla="*/ 164 h 216"/>
                  <a:gd name="T52" fmla="*/ 288 w 288"/>
                  <a:gd name="T53" fmla="*/ 180 h 216"/>
                  <a:gd name="T54" fmla="*/ 283 w 288"/>
                  <a:gd name="T55" fmla="*/ 191 h 216"/>
                  <a:gd name="T56" fmla="*/ 277 w 288"/>
                  <a:gd name="T57" fmla="*/ 199 h 216"/>
                  <a:gd name="T58" fmla="*/ 258 w 288"/>
                  <a:gd name="T59" fmla="*/ 210 h 216"/>
                  <a:gd name="T60" fmla="*/ 247 w 288"/>
                  <a:gd name="T61" fmla="*/ 213 h 216"/>
                  <a:gd name="T62" fmla="*/ 237 w 288"/>
                  <a:gd name="T63" fmla="*/ 213 h 216"/>
                  <a:gd name="T64" fmla="*/ 226 w 288"/>
                  <a:gd name="T65" fmla="*/ 213 h 216"/>
                  <a:gd name="T66" fmla="*/ 212 w 288"/>
                  <a:gd name="T67" fmla="*/ 216 h 216"/>
                  <a:gd name="T68" fmla="*/ 196 w 288"/>
                  <a:gd name="T69" fmla="*/ 216 h 216"/>
                  <a:gd name="T70" fmla="*/ 185 w 288"/>
                  <a:gd name="T71" fmla="*/ 216 h 216"/>
                  <a:gd name="T72" fmla="*/ 171 w 288"/>
                  <a:gd name="T73" fmla="*/ 213 h 216"/>
                  <a:gd name="T74" fmla="*/ 163 w 288"/>
                  <a:gd name="T75" fmla="*/ 213 h 216"/>
                  <a:gd name="T76" fmla="*/ 144 w 288"/>
                  <a:gd name="T77" fmla="*/ 213 h 216"/>
                  <a:gd name="T78" fmla="*/ 136 w 288"/>
                  <a:gd name="T79" fmla="*/ 210 h 216"/>
                  <a:gd name="T80" fmla="*/ 125 w 288"/>
                  <a:gd name="T81" fmla="*/ 210 h 216"/>
                  <a:gd name="T82" fmla="*/ 117 w 288"/>
                  <a:gd name="T83" fmla="*/ 210 h 216"/>
                  <a:gd name="T84" fmla="*/ 117 w 288"/>
                  <a:gd name="T85" fmla="*/ 210 h 216"/>
                  <a:gd name="T86" fmla="*/ 103 w 288"/>
                  <a:gd name="T87" fmla="*/ 210 h 216"/>
                  <a:gd name="T88" fmla="*/ 95 w 288"/>
                  <a:gd name="T89" fmla="*/ 210 h 216"/>
                  <a:gd name="T90" fmla="*/ 87 w 288"/>
                  <a:gd name="T91" fmla="*/ 207 h 216"/>
                  <a:gd name="T92" fmla="*/ 79 w 288"/>
                  <a:gd name="T93" fmla="*/ 207 h 216"/>
                  <a:gd name="T94" fmla="*/ 76 w 288"/>
                  <a:gd name="T95" fmla="*/ 207 h 216"/>
                  <a:gd name="T96" fmla="*/ 68 w 288"/>
                  <a:gd name="T97" fmla="*/ 207 h 216"/>
                  <a:gd name="T98" fmla="*/ 62 w 288"/>
                  <a:gd name="T99" fmla="*/ 207 h 216"/>
                  <a:gd name="T100" fmla="*/ 54 w 288"/>
                  <a:gd name="T101" fmla="*/ 207 h 216"/>
                  <a:gd name="T102" fmla="*/ 49 w 288"/>
                  <a:gd name="T103" fmla="*/ 207 h 216"/>
                  <a:gd name="T104" fmla="*/ 46 w 288"/>
                  <a:gd name="T105" fmla="*/ 207 h 216"/>
                  <a:gd name="T106" fmla="*/ 35 w 288"/>
                  <a:gd name="T107" fmla="*/ 207 h 216"/>
                  <a:gd name="T108" fmla="*/ 32 w 288"/>
                  <a:gd name="T109" fmla="*/ 207 h 216"/>
                  <a:gd name="T110" fmla="*/ 24 w 288"/>
                  <a:gd name="T111" fmla="*/ 207 h 216"/>
                  <a:gd name="T112" fmla="*/ 16 w 288"/>
                  <a:gd name="T113" fmla="*/ 207 h 216"/>
                  <a:gd name="T114" fmla="*/ 10 w 288"/>
                  <a:gd name="T115" fmla="*/ 207 h 216"/>
                  <a:gd name="T116" fmla="*/ 2 w 288"/>
                  <a:gd name="T117" fmla="*/ 207 h 216"/>
                  <a:gd name="T118" fmla="*/ 0 w 288"/>
                  <a:gd name="T119" fmla="*/ 0 h 2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88"/>
                  <a:gd name="T181" fmla="*/ 0 h 216"/>
                  <a:gd name="T182" fmla="*/ 288 w 288"/>
                  <a:gd name="T183" fmla="*/ 216 h 21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88" h="216">
                    <a:moveTo>
                      <a:pt x="13" y="0"/>
                    </a:moveTo>
                    <a:lnTo>
                      <a:pt x="13" y="0"/>
                    </a:lnTo>
                    <a:lnTo>
                      <a:pt x="27" y="0"/>
                    </a:lnTo>
                    <a:lnTo>
                      <a:pt x="30" y="0"/>
                    </a:lnTo>
                    <a:lnTo>
                      <a:pt x="43" y="0"/>
                    </a:lnTo>
                    <a:lnTo>
                      <a:pt x="54" y="3"/>
                    </a:lnTo>
                    <a:lnTo>
                      <a:pt x="57" y="3"/>
                    </a:lnTo>
                    <a:lnTo>
                      <a:pt x="68" y="6"/>
                    </a:lnTo>
                    <a:lnTo>
                      <a:pt x="70" y="6"/>
                    </a:lnTo>
                    <a:lnTo>
                      <a:pt x="84" y="8"/>
                    </a:lnTo>
                    <a:lnTo>
                      <a:pt x="95" y="11"/>
                    </a:lnTo>
                    <a:lnTo>
                      <a:pt x="98" y="11"/>
                    </a:lnTo>
                    <a:lnTo>
                      <a:pt x="111" y="14"/>
                    </a:lnTo>
                    <a:lnTo>
                      <a:pt x="122" y="17"/>
                    </a:lnTo>
                    <a:lnTo>
                      <a:pt x="136" y="22"/>
                    </a:lnTo>
                    <a:lnTo>
                      <a:pt x="149" y="28"/>
                    </a:lnTo>
                    <a:lnTo>
                      <a:pt x="163" y="33"/>
                    </a:lnTo>
                    <a:lnTo>
                      <a:pt x="174" y="38"/>
                    </a:lnTo>
                    <a:lnTo>
                      <a:pt x="188" y="47"/>
                    </a:lnTo>
                    <a:lnTo>
                      <a:pt x="198" y="52"/>
                    </a:lnTo>
                    <a:lnTo>
                      <a:pt x="209" y="60"/>
                    </a:lnTo>
                    <a:lnTo>
                      <a:pt x="212" y="63"/>
                    </a:lnTo>
                    <a:lnTo>
                      <a:pt x="220" y="68"/>
                    </a:lnTo>
                    <a:lnTo>
                      <a:pt x="223" y="71"/>
                    </a:lnTo>
                    <a:lnTo>
                      <a:pt x="231" y="77"/>
                    </a:lnTo>
                    <a:lnTo>
                      <a:pt x="234" y="79"/>
                    </a:lnTo>
                    <a:lnTo>
                      <a:pt x="242" y="87"/>
                    </a:lnTo>
                    <a:lnTo>
                      <a:pt x="245" y="90"/>
                    </a:lnTo>
                    <a:lnTo>
                      <a:pt x="253" y="98"/>
                    </a:lnTo>
                    <a:lnTo>
                      <a:pt x="256" y="101"/>
                    </a:lnTo>
                    <a:lnTo>
                      <a:pt x="261" y="107"/>
                    </a:lnTo>
                    <a:lnTo>
                      <a:pt x="267" y="115"/>
                    </a:lnTo>
                    <a:lnTo>
                      <a:pt x="269" y="120"/>
                    </a:lnTo>
                    <a:lnTo>
                      <a:pt x="272" y="123"/>
                    </a:lnTo>
                    <a:lnTo>
                      <a:pt x="277" y="131"/>
                    </a:lnTo>
                    <a:lnTo>
                      <a:pt x="283" y="142"/>
                    </a:lnTo>
                    <a:lnTo>
                      <a:pt x="283" y="145"/>
                    </a:lnTo>
                    <a:lnTo>
                      <a:pt x="286" y="153"/>
                    </a:lnTo>
                    <a:lnTo>
                      <a:pt x="286" y="156"/>
                    </a:lnTo>
                    <a:lnTo>
                      <a:pt x="286" y="164"/>
                    </a:lnTo>
                    <a:lnTo>
                      <a:pt x="288" y="172"/>
                    </a:lnTo>
                    <a:lnTo>
                      <a:pt x="288" y="180"/>
                    </a:lnTo>
                    <a:lnTo>
                      <a:pt x="286" y="186"/>
                    </a:lnTo>
                    <a:lnTo>
                      <a:pt x="283" y="191"/>
                    </a:lnTo>
                    <a:lnTo>
                      <a:pt x="280" y="196"/>
                    </a:lnTo>
                    <a:lnTo>
                      <a:pt x="277" y="199"/>
                    </a:lnTo>
                    <a:lnTo>
                      <a:pt x="261" y="207"/>
                    </a:lnTo>
                    <a:lnTo>
                      <a:pt x="258" y="210"/>
                    </a:lnTo>
                    <a:lnTo>
                      <a:pt x="256" y="210"/>
                    </a:lnTo>
                    <a:lnTo>
                      <a:pt x="247" y="213"/>
                    </a:lnTo>
                    <a:lnTo>
                      <a:pt x="237" y="213"/>
                    </a:lnTo>
                    <a:lnTo>
                      <a:pt x="234" y="213"/>
                    </a:lnTo>
                    <a:lnTo>
                      <a:pt x="226" y="213"/>
                    </a:lnTo>
                    <a:lnTo>
                      <a:pt x="215" y="216"/>
                    </a:lnTo>
                    <a:lnTo>
                      <a:pt x="212" y="216"/>
                    </a:lnTo>
                    <a:lnTo>
                      <a:pt x="201" y="216"/>
                    </a:lnTo>
                    <a:lnTo>
                      <a:pt x="196" y="216"/>
                    </a:lnTo>
                    <a:lnTo>
                      <a:pt x="188" y="216"/>
                    </a:lnTo>
                    <a:lnTo>
                      <a:pt x="185" y="216"/>
                    </a:lnTo>
                    <a:lnTo>
                      <a:pt x="177" y="213"/>
                    </a:lnTo>
                    <a:lnTo>
                      <a:pt x="171" y="213"/>
                    </a:lnTo>
                    <a:lnTo>
                      <a:pt x="166" y="213"/>
                    </a:lnTo>
                    <a:lnTo>
                      <a:pt x="163" y="213"/>
                    </a:lnTo>
                    <a:lnTo>
                      <a:pt x="155" y="213"/>
                    </a:lnTo>
                    <a:lnTo>
                      <a:pt x="144" y="213"/>
                    </a:lnTo>
                    <a:lnTo>
                      <a:pt x="141" y="213"/>
                    </a:lnTo>
                    <a:lnTo>
                      <a:pt x="136" y="210"/>
                    </a:lnTo>
                    <a:lnTo>
                      <a:pt x="130" y="210"/>
                    </a:lnTo>
                    <a:lnTo>
                      <a:pt x="125" y="210"/>
                    </a:lnTo>
                    <a:lnTo>
                      <a:pt x="117" y="210"/>
                    </a:lnTo>
                    <a:lnTo>
                      <a:pt x="109" y="210"/>
                    </a:lnTo>
                    <a:lnTo>
                      <a:pt x="103" y="210"/>
                    </a:lnTo>
                    <a:lnTo>
                      <a:pt x="100" y="210"/>
                    </a:lnTo>
                    <a:lnTo>
                      <a:pt x="95" y="210"/>
                    </a:lnTo>
                    <a:lnTo>
                      <a:pt x="92" y="210"/>
                    </a:lnTo>
                    <a:lnTo>
                      <a:pt x="87" y="207"/>
                    </a:lnTo>
                    <a:lnTo>
                      <a:pt x="84" y="207"/>
                    </a:lnTo>
                    <a:lnTo>
                      <a:pt x="79" y="207"/>
                    </a:lnTo>
                    <a:lnTo>
                      <a:pt x="76" y="207"/>
                    </a:lnTo>
                    <a:lnTo>
                      <a:pt x="68" y="207"/>
                    </a:lnTo>
                    <a:lnTo>
                      <a:pt x="65" y="207"/>
                    </a:lnTo>
                    <a:lnTo>
                      <a:pt x="62" y="207"/>
                    </a:lnTo>
                    <a:lnTo>
                      <a:pt x="54" y="207"/>
                    </a:lnTo>
                    <a:lnTo>
                      <a:pt x="49" y="207"/>
                    </a:lnTo>
                    <a:lnTo>
                      <a:pt x="46" y="207"/>
                    </a:lnTo>
                    <a:lnTo>
                      <a:pt x="40" y="207"/>
                    </a:lnTo>
                    <a:lnTo>
                      <a:pt x="35" y="207"/>
                    </a:lnTo>
                    <a:lnTo>
                      <a:pt x="32" y="207"/>
                    </a:lnTo>
                    <a:lnTo>
                      <a:pt x="27" y="207"/>
                    </a:lnTo>
                    <a:lnTo>
                      <a:pt x="24" y="207"/>
                    </a:lnTo>
                    <a:lnTo>
                      <a:pt x="19" y="207"/>
                    </a:lnTo>
                    <a:lnTo>
                      <a:pt x="16" y="207"/>
                    </a:lnTo>
                    <a:lnTo>
                      <a:pt x="13" y="207"/>
                    </a:lnTo>
                    <a:lnTo>
                      <a:pt x="10" y="207"/>
                    </a:lnTo>
                    <a:lnTo>
                      <a:pt x="8" y="207"/>
                    </a:lnTo>
                    <a:lnTo>
                      <a:pt x="2" y="207"/>
                    </a:lnTo>
                    <a:lnTo>
                      <a:pt x="0" y="207"/>
                    </a:lnTo>
                    <a:lnTo>
                      <a:pt x="0" y="0"/>
                    </a:lnTo>
                    <a:lnTo>
                      <a:pt x="13" y="0"/>
                    </a:lnTo>
                    <a:close/>
                  </a:path>
                </a:pathLst>
              </a:custGeom>
              <a:solidFill>
                <a:srgbClr val="FFC4C4"/>
              </a:solidFill>
              <a:ln w="0">
                <a:solidFill>
                  <a:srgbClr val="FFC4C4"/>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3" name="Freeform 249"/>
              <p:cNvSpPr>
                <a:spLocks/>
              </p:cNvSpPr>
              <p:nvPr/>
            </p:nvSpPr>
            <p:spPr bwMode="auto">
              <a:xfrm>
                <a:off x="6022326" y="3313847"/>
                <a:ext cx="323595" cy="232617"/>
              </a:xfrm>
              <a:custGeom>
                <a:avLst/>
                <a:gdLst>
                  <a:gd name="T0" fmla="*/ 13 w 237"/>
                  <a:gd name="T1" fmla="*/ 0 h 166"/>
                  <a:gd name="T2" fmla="*/ 27 w 237"/>
                  <a:gd name="T3" fmla="*/ 0 h 166"/>
                  <a:gd name="T4" fmla="*/ 40 w 237"/>
                  <a:gd name="T5" fmla="*/ 2 h 166"/>
                  <a:gd name="T6" fmla="*/ 54 w 237"/>
                  <a:gd name="T7" fmla="*/ 2 h 166"/>
                  <a:gd name="T8" fmla="*/ 65 w 237"/>
                  <a:gd name="T9" fmla="*/ 5 h 166"/>
                  <a:gd name="T10" fmla="*/ 79 w 237"/>
                  <a:gd name="T11" fmla="*/ 8 h 166"/>
                  <a:gd name="T12" fmla="*/ 92 w 237"/>
                  <a:gd name="T13" fmla="*/ 11 h 166"/>
                  <a:gd name="T14" fmla="*/ 106 w 237"/>
                  <a:gd name="T15" fmla="*/ 16 h 166"/>
                  <a:gd name="T16" fmla="*/ 117 w 237"/>
                  <a:gd name="T17" fmla="*/ 19 h 166"/>
                  <a:gd name="T18" fmla="*/ 130 w 237"/>
                  <a:gd name="T19" fmla="*/ 24 h 166"/>
                  <a:gd name="T20" fmla="*/ 141 w 237"/>
                  <a:gd name="T21" fmla="*/ 27 h 166"/>
                  <a:gd name="T22" fmla="*/ 155 w 237"/>
                  <a:gd name="T23" fmla="*/ 35 h 166"/>
                  <a:gd name="T24" fmla="*/ 166 w 237"/>
                  <a:gd name="T25" fmla="*/ 41 h 166"/>
                  <a:gd name="T26" fmla="*/ 177 w 237"/>
                  <a:gd name="T27" fmla="*/ 46 h 166"/>
                  <a:gd name="T28" fmla="*/ 179 w 237"/>
                  <a:gd name="T29" fmla="*/ 49 h 166"/>
                  <a:gd name="T30" fmla="*/ 196 w 237"/>
                  <a:gd name="T31" fmla="*/ 62 h 166"/>
                  <a:gd name="T32" fmla="*/ 201 w 237"/>
                  <a:gd name="T33" fmla="*/ 68 h 166"/>
                  <a:gd name="T34" fmla="*/ 212 w 237"/>
                  <a:gd name="T35" fmla="*/ 79 h 166"/>
                  <a:gd name="T36" fmla="*/ 223 w 237"/>
                  <a:gd name="T37" fmla="*/ 90 h 166"/>
                  <a:gd name="T38" fmla="*/ 226 w 237"/>
                  <a:gd name="T39" fmla="*/ 95 h 166"/>
                  <a:gd name="T40" fmla="*/ 231 w 237"/>
                  <a:gd name="T41" fmla="*/ 103 h 166"/>
                  <a:gd name="T42" fmla="*/ 237 w 237"/>
                  <a:gd name="T43" fmla="*/ 114 h 166"/>
                  <a:gd name="T44" fmla="*/ 237 w 237"/>
                  <a:gd name="T45" fmla="*/ 133 h 166"/>
                  <a:gd name="T46" fmla="*/ 237 w 237"/>
                  <a:gd name="T47" fmla="*/ 136 h 166"/>
                  <a:gd name="T48" fmla="*/ 228 w 237"/>
                  <a:gd name="T49" fmla="*/ 149 h 166"/>
                  <a:gd name="T50" fmla="*/ 218 w 237"/>
                  <a:gd name="T51" fmla="*/ 155 h 166"/>
                  <a:gd name="T52" fmla="*/ 198 w 237"/>
                  <a:gd name="T53" fmla="*/ 160 h 166"/>
                  <a:gd name="T54" fmla="*/ 190 w 237"/>
                  <a:gd name="T55" fmla="*/ 163 h 166"/>
                  <a:gd name="T56" fmla="*/ 179 w 237"/>
                  <a:gd name="T57" fmla="*/ 166 h 166"/>
                  <a:gd name="T58" fmla="*/ 163 w 237"/>
                  <a:gd name="T59" fmla="*/ 166 h 166"/>
                  <a:gd name="T60" fmla="*/ 152 w 237"/>
                  <a:gd name="T61" fmla="*/ 166 h 166"/>
                  <a:gd name="T62" fmla="*/ 144 w 237"/>
                  <a:gd name="T63" fmla="*/ 166 h 166"/>
                  <a:gd name="T64" fmla="*/ 133 w 237"/>
                  <a:gd name="T65" fmla="*/ 166 h 166"/>
                  <a:gd name="T66" fmla="*/ 122 w 237"/>
                  <a:gd name="T67" fmla="*/ 166 h 166"/>
                  <a:gd name="T68" fmla="*/ 114 w 237"/>
                  <a:gd name="T69" fmla="*/ 166 h 166"/>
                  <a:gd name="T70" fmla="*/ 109 w 237"/>
                  <a:gd name="T71" fmla="*/ 166 h 166"/>
                  <a:gd name="T72" fmla="*/ 103 w 237"/>
                  <a:gd name="T73" fmla="*/ 166 h 166"/>
                  <a:gd name="T74" fmla="*/ 95 w 237"/>
                  <a:gd name="T75" fmla="*/ 166 h 166"/>
                  <a:gd name="T76" fmla="*/ 87 w 237"/>
                  <a:gd name="T77" fmla="*/ 166 h 166"/>
                  <a:gd name="T78" fmla="*/ 79 w 237"/>
                  <a:gd name="T79" fmla="*/ 166 h 166"/>
                  <a:gd name="T80" fmla="*/ 70 w 237"/>
                  <a:gd name="T81" fmla="*/ 166 h 166"/>
                  <a:gd name="T82" fmla="*/ 62 w 237"/>
                  <a:gd name="T83" fmla="*/ 166 h 166"/>
                  <a:gd name="T84" fmla="*/ 54 w 237"/>
                  <a:gd name="T85" fmla="*/ 166 h 166"/>
                  <a:gd name="T86" fmla="*/ 46 w 237"/>
                  <a:gd name="T87" fmla="*/ 166 h 166"/>
                  <a:gd name="T88" fmla="*/ 38 w 237"/>
                  <a:gd name="T89" fmla="*/ 166 h 166"/>
                  <a:gd name="T90" fmla="*/ 30 w 237"/>
                  <a:gd name="T91" fmla="*/ 166 h 166"/>
                  <a:gd name="T92" fmla="*/ 21 w 237"/>
                  <a:gd name="T93" fmla="*/ 166 h 166"/>
                  <a:gd name="T94" fmla="*/ 10 w 237"/>
                  <a:gd name="T95" fmla="*/ 166 h 166"/>
                  <a:gd name="T96" fmla="*/ 5 w 237"/>
                  <a:gd name="T97" fmla="*/ 166 h 166"/>
                  <a:gd name="T98" fmla="*/ 0 w 237"/>
                  <a:gd name="T99" fmla="*/ 0 h 16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37"/>
                  <a:gd name="T151" fmla="*/ 0 h 166"/>
                  <a:gd name="T152" fmla="*/ 237 w 237"/>
                  <a:gd name="T153" fmla="*/ 166 h 16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37" h="166">
                    <a:moveTo>
                      <a:pt x="0" y="0"/>
                    </a:moveTo>
                    <a:lnTo>
                      <a:pt x="13" y="0"/>
                    </a:lnTo>
                    <a:lnTo>
                      <a:pt x="27" y="0"/>
                    </a:lnTo>
                    <a:lnTo>
                      <a:pt x="40" y="2"/>
                    </a:lnTo>
                    <a:lnTo>
                      <a:pt x="54" y="2"/>
                    </a:lnTo>
                    <a:lnTo>
                      <a:pt x="65" y="5"/>
                    </a:lnTo>
                    <a:lnTo>
                      <a:pt x="79" y="8"/>
                    </a:lnTo>
                    <a:lnTo>
                      <a:pt x="92" y="11"/>
                    </a:lnTo>
                    <a:lnTo>
                      <a:pt x="103" y="16"/>
                    </a:lnTo>
                    <a:lnTo>
                      <a:pt x="106" y="16"/>
                    </a:lnTo>
                    <a:lnTo>
                      <a:pt x="117" y="19"/>
                    </a:lnTo>
                    <a:lnTo>
                      <a:pt x="130" y="24"/>
                    </a:lnTo>
                    <a:lnTo>
                      <a:pt x="141" y="27"/>
                    </a:lnTo>
                    <a:lnTo>
                      <a:pt x="141" y="30"/>
                    </a:lnTo>
                    <a:lnTo>
                      <a:pt x="155" y="35"/>
                    </a:lnTo>
                    <a:lnTo>
                      <a:pt x="166" y="41"/>
                    </a:lnTo>
                    <a:lnTo>
                      <a:pt x="177" y="46"/>
                    </a:lnTo>
                    <a:lnTo>
                      <a:pt x="177" y="49"/>
                    </a:lnTo>
                    <a:lnTo>
                      <a:pt x="179" y="49"/>
                    </a:lnTo>
                    <a:lnTo>
                      <a:pt x="188" y="57"/>
                    </a:lnTo>
                    <a:lnTo>
                      <a:pt x="196" y="62"/>
                    </a:lnTo>
                    <a:lnTo>
                      <a:pt x="198" y="65"/>
                    </a:lnTo>
                    <a:lnTo>
                      <a:pt x="201" y="68"/>
                    </a:lnTo>
                    <a:lnTo>
                      <a:pt x="207" y="73"/>
                    </a:lnTo>
                    <a:lnTo>
                      <a:pt x="212" y="79"/>
                    </a:lnTo>
                    <a:lnTo>
                      <a:pt x="218" y="81"/>
                    </a:lnTo>
                    <a:lnTo>
                      <a:pt x="223" y="90"/>
                    </a:lnTo>
                    <a:lnTo>
                      <a:pt x="226" y="92"/>
                    </a:lnTo>
                    <a:lnTo>
                      <a:pt x="226" y="95"/>
                    </a:lnTo>
                    <a:lnTo>
                      <a:pt x="231" y="103"/>
                    </a:lnTo>
                    <a:lnTo>
                      <a:pt x="234" y="106"/>
                    </a:lnTo>
                    <a:lnTo>
                      <a:pt x="237" y="114"/>
                    </a:lnTo>
                    <a:lnTo>
                      <a:pt x="237" y="120"/>
                    </a:lnTo>
                    <a:lnTo>
                      <a:pt x="237" y="133"/>
                    </a:lnTo>
                    <a:lnTo>
                      <a:pt x="237" y="136"/>
                    </a:lnTo>
                    <a:lnTo>
                      <a:pt x="228" y="149"/>
                    </a:lnTo>
                    <a:lnTo>
                      <a:pt x="223" y="152"/>
                    </a:lnTo>
                    <a:lnTo>
                      <a:pt x="218" y="155"/>
                    </a:lnTo>
                    <a:lnTo>
                      <a:pt x="204" y="160"/>
                    </a:lnTo>
                    <a:lnTo>
                      <a:pt x="198" y="160"/>
                    </a:lnTo>
                    <a:lnTo>
                      <a:pt x="196" y="160"/>
                    </a:lnTo>
                    <a:lnTo>
                      <a:pt x="190" y="163"/>
                    </a:lnTo>
                    <a:lnTo>
                      <a:pt x="182" y="163"/>
                    </a:lnTo>
                    <a:lnTo>
                      <a:pt x="179" y="166"/>
                    </a:lnTo>
                    <a:lnTo>
                      <a:pt x="168" y="166"/>
                    </a:lnTo>
                    <a:lnTo>
                      <a:pt x="163" y="166"/>
                    </a:lnTo>
                    <a:lnTo>
                      <a:pt x="155" y="166"/>
                    </a:lnTo>
                    <a:lnTo>
                      <a:pt x="152" y="166"/>
                    </a:lnTo>
                    <a:lnTo>
                      <a:pt x="147" y="166"/>
                    </a:lnTo>
                    <a:lnTo>
                      <a:pt x="144" y="166"/>
                    </a:lnTo>
                    <a:lnTo>
                      <a:pt x="133" y="166"/>
                    </a:lnTo>
                    <a:lnTo>
                      <a:pt x="128" y="166"/>
                    </a:lnTo>
                    <a:lnTo>
                      <a:pt x="122" y="166"/>
                    </a:lnTo>
                    <a:lnTo>
                      <a:pt x="119" y="166"/>
                    </a:lnTo>
                    <a:lnTo>
                      <a:pt x="114" y="166"/>
                    </a:lnTo>
                    <a:lnTo>
                      <a:pt x="109" y="166"/>
                    </a:lnTo>
                    <a:lnTo>
                      <a:pt x="106" y="166"/>
                    </a:lnTo>
                    <a:lnTo>
                      <a:pt x="103" y="166"/>
                    </a:lnTo>
                    <a:lnTo>
                      <a:pt x="95" y="166"/>
                    </a:lnTo>
                    <a:lnTo>
                      <a:pt x="92" y="166"/>
                    </a:lnTo>
                    <a:lnTo>
                      <a:pt x="87" y="166"/>
                    </a:lnTo>
                    <a:lnTo>
                      <a:pt x="84" y="166"/>
                    </a:lnTo>
                    <a:lnTo>
                      <a:pt x="79" y="166"/>
                    </a:lnTo>
                    <a:lnTo>
                      <a:pt x="76" y="166"/>
                    </a:lnTo>
                    <a:lnTo>
                      <a:pt x="70" y="166"/>
                    </a:lnTo>
                    <a:lnTo>
                      <a:pt x="68" y="166"/>
                    </a:lnTo>
                    <a:lnTo>
                      <a:pt x="62" y="166"/>
                    </a:lnTo>
                    <a:lnTo>
                      <a:pt x="60" y="166"/>
                    </a:lnTo>
                    <a:lnTo>
                      <a:pt x="54" y="166"/>
                    </a:lnTo>
                    <a:lnTo>
                      <a:pt x="49" y="166"/>
                    </a:lnTo>
                    <a:lnTo>
                      <a:pt x="46" y="166"/>
                    </a:lnTo>
                    <a:lnTo>
                      <a:pt x="38" y="166"/>
                    </a:lnTo>
                    <a:lnTo>
                      <a:pt x="30" y="166"/>
                    </a:lnTo>
                    <a:lnTo>
                      <a:pt x="24" y="166"/>
                    </a:lnTo>
                    <a:lnTo>
                      <a:pt x="21" y="166"/>
                    </a:lnTo>
                    <a:lnTo>
                      <a:pt x="16" y="166"/>
                    </a:lnTo>
                    <a:lnTo>
                      <a:pt x="10" y="166"/>
                    </a:lnTo>
                    <a:lnTo>
                      <a:pt x="8" y="166"/>
                    </a:lnTo>
                    <a:lnTo>
                      <a:pt x="5" y="166"/>
                    </a:lnTo>
                    <a:lnTo>
                      <a:pt x="0" y="166"/>
                    </a:lnTo>
                    <a:lnTo>
                      <a:pt x="0" y="0"/>
                    </a:lnTo>
                    <a:close/>
                  </a:path>
                </a:pathLst>
              </a:custGeom>
              <a:solidFill>
                <a:srgbClr val="FFA0A0"/>
              </a:solidFill>
              <a:ln w="0">
                <a:solidFill>
                  <a:srgbClr val="FFA0A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4" name="Freeform 250"/>
              <p:cNvSpPr>
                <a:spLocks/>
              </p:cNvSpPr>
              <p:nvPr/>
            </p:nvSpPr>
            <p:spPr bwMode="auto">
              <a:xfrm>
                <a:off x="6022326" y="3351682"/>
                <a:ext cx="215730" cy="144335"/>
              </a:xfrm>
              <a:custGeom>
                <a:avLst/>
                <a:gdLst>
                  <a:gd name="T0" fmla="*/ 5 w 158"/>
                  <a:gd name="T1" fmla="*/ 0 h 103"/>
                  <a:gd name="T2" fmla="*/ 21 w 158"/>
                  <a:gd name="T3" fmla="*/ 3 h 103"/>
                  <a:gd name="T4" fmla="*/ 30 w 158"/>
                  <a:gd name="T5" fmla="*/ 3 h 103"/>
                  <a:gd name="T6" fmla="*/ 40 w 158"/>
                  <a:gd name="T7" fmla="*/ 3 h 103"/>
                  <a:gd name="T8" fmla="*/ 57 w 158"/>
                  <a:gd name="T9" fmla="*/ 5 h 103"/>
                  <a:gd name="T10" fmla="*/ 65 w 158"/>
                  <a:gd name="T11" fmla="*/ 8 h 103"/>
                  <a:gd name="T12" fmla="*/ 79 w 158"/>
                  <a:gd name="T13" fmla="*/ 11 h 103"/>
                  <a:gd name="T14" fmla="*/ 89 w 158"/>
                  <a:gd name="T15" fmla="*/ 16 h 103"/>
                  <a:gd name="T16" fmla="*/ 103 w 158"/>
                  <a:gd name="T17" fmla="*/ 22 h 103"/>
                  <a:gd name="T18" fmla="*/ 114 w 158"/>
                  <a:gd name="T19" fmla="*/ 27 h 103"/>
                  <a:gd name="T20" fmla="*/ 122 w 158"/>
                  <a:gd name="T21" fmla="*/ 30 h 103"/>
                  <a:gd name="T22" fmla="*/ 130 w 158"/>
                  <a:gd name="T23" fmla="*/ 35 h 103"/>
                  <a:gd name="T24" fmla="*/ 141 w 158"/>
                  <a:gd name="T25" fmla="*/ 41 h 103"/>
                  <a:gd name="T26" fmla="*/ 147 w 158"/>
                  <a:gd name="T27" fmla="*/ 49 h 103"/>
                  <a:gd name="T28" fmla="*/ 149 w 158"/>
                  <a:gd name="T29" fmla="*/ 54 h 103"/>
                  <a:gd name="T30" fmla="*/ 158 w 158"/>
                  <a:gd name="T31" fmla="*/ 73 h 103"/>
                  <a:gd name="T32" fmla="*/ 144 w 158"/>
                  <a:gd name="T33" fmla="*/ 90 h 103"/>
                  <a:gd name="T34" fmla="*/ 139 w 158"/>
                  <a:gd name="T35" fmla="*/ 90 h 103"/>
                  <a:gd name="T36" fmla="*/ 125 w 158"/>
                  <a:gd name="T37" fmla="*/ 95 h 103"/>
                  <a:gd name="T38" fmla="*/ 114 w 158"/>
                  <a:gd name="T39" fmla="*/ 98 h 103"/>
                  <a:gd name="T40" fmla="*/ 103 w 158"/>
                  <a:gd name="T41" fmla="*/ 98 h 103"/>
                  <a:gd name="T42" fmla="*/ 92 w 158"/>
                  <a:gd name="T43" fmla="*/ 101 h 103"/>
                  <a:gd name="T44" fmla="*/ 81 w 158"/>
                  <a:gd name="T45" fmla="*/ 101 h 103"/>
                  <a:gd name="T46" fmla="*/ 73 w 158"/>
                  <a:gd name="T47" fmla="*/ 103 h 103"/>
                  <a:gd name="T48" fmla="*/ 70 w 158"/>
                  <a:gd name="T49" fmla="*/ 103 h 103"/>
                  <a:gd name="T50" fmla="*/ 54 w 158"/>
                  <a:gd name="T51" fmla="*/ 103 h 103"/>
                  <a:gd name="T52" fmla="*/ 51 w 158"/>
                  <a:gd name="T53" fmla="*/ 103 h 103"/>
                  <a:gd name="T54" fmla="*/ 40 w 158"/>
                  <a:gd name="T55" fmla="*/ 103 h 103"/>
                  <a:gd name="T56" fmla="*/ 32 w 158"/>
                  <a:gd name="T57" fmla="*/ 103 h 103"/>
                  <a:gd name="T58" fmla="*/ 21 w 158"/>
                  <a:gd name="T59" fmla="*/ 103 h 103"/>
                  <a:gd name="T60" fmla="*/ 13 w 158"/>
                  <a:gd name="T61" fmla="*/ 103 h 103"/>
                  <a:gd name="T62" fmla="*/ 5 w 158"/>
                  <a:gd name="T63" fmla="*/ 103 h 103"/>
                  <a:gd name="T64" fmla="*/ 0 w 158"/>
                  <a:gd name="T65" fmla="*/ 0 h 10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8"/>
                  <a:gd name="T100" fmla="*/ 0 h 103"/>
                  <a:gd name="T101" fmla="*/ 158 w 158"/>
                  <a:gd name="T102" fmla="*/ 103 h 10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8" h="103">
                    <a:moveTo>
                      <a:pt x="0" y="0"/>
                    </a:moveTo>
                    <a:lnTo>
                      <a:pt x="5" y="0"/>
                    </a:lnTo>
                    <a:lnTo>
                      <a:pt x="13" y="0"/>
                    </a:lnTo>
                    <a:lnTo>
                      <a:pt x="21" y="3"/>
                    </a:lnTo>
                    <a:lnTo>
                      <a:pt x="24" y="3"/>
                    </a:lnTo>
                    <a:lnTo>
                      <a:pt x="30" y="3"/>
                    </a:lnTo>
                    <a:lnTo>
                      <a:pt x="38" y="3"/>
                    </a:lnTo>
                    <a:lnTo>
                      <a:pt x="40" y="3"/>
                    </a:lnTo>
                    <a:lnTo>
                      <a:pt x="49" y="5"/>
                    </a:lnTo>
                    <a:lnTo>
                      <a:pt x="57" y="5"/>
                    </a:lnTo>
                    <a:lnTo>
                      <a:pt x="62" y="8"/>
                    </a:lnTo>
                    <a:lnTo>
                      <a:pt x="65" y="8"/>
                    </a:lnTo>
                    <a:lnTo>
                      <a:pt x="73" y="11"/>
                    </a:lnTo>
                    <a:lnTo>
                      <a:pt x="79" y="11"/>
                    </a:lnTo>
                    <a:lnTo>
                      <a:pt x="84" y="14"/>
                    </a:lnTo>
                    <a:lnTo>
                      <a:pt x="89" y="16"/>
                    </a:lnTo>
                    <a:lnTo>
                      <a:pt x="95" y="19"/>
                    </a:lnTo>
                    <a:lnTo>
                      <a:pt x="103" y="22"/>
                    </a:lnTo>
                    <a:lnTo>
                      <a:pt x="109" y="22"/>
                    </a:lnTo>
                    <a:lnTo>
                      <a:pt x="114" y="27"/>
                    </a:lnTo>
                    <a:lnTo>
                      <a:pt x="119" y="27"/>
                    </a:lnTo>
                    <a:lnTo>
                      <a:pt x="122" y="30"/>
                    </a:lnTo>
                    <a:lnTo>
                      <a:pt x="130" y="35"/>
                    </a:lnTo>
                    <a:lnTo>
                      <a:pt x="139" y="41"/>
                    </a:lnTo>
                    <a:lnTo>
                      <a:pt x="141" y="41"/>
                    </a:lnTo>
                    <a:lnTo>
                      <a:pt x="147" y="46"/>
                    </a:lnTo>
                    <a:lnTo>
                      <a:pt x="147" y="49"/>
                    </a:lnTo>
                    <a:lnTo>
                      <a:pt x="149" y="49"/>
                    </a:lnTo>
                    <a:lnTo>
                      <a:pt x="149" y="54"/>
                    </a:lnTo>
                    <a:lnTo>
                      <a:pt x="155" y="63"/>
                    </a:lnTo>
                    <a:lnTo>
                      <a:pt x="158" y="73"/>
                    </a:lnTo>
                    <a:lnTo>
                      <a:pt x="149" y="82"/>
                    </a:lnTo>
                    <a:lnTo>
                      <a:pt x="144" y="90"/>
                    </a:lnTo>
                    <a:lnTo>
                      <a:pt x="141" y="90"/>
                    </a:lnTo>
                    <a:lnTo>
                      <a:pt x="139" y="90"/>
                    </a:lnTo>
                    <a:lnTo>
                      <a:pt x="136" y="93"/>
                    </a:lnTo>
                    <a:lnTo>
                      <a:pt x="125" y="95"/>
                    </a:lnTo>
                    <a:lnTo>
                      <a:pt x="114" y="98"/>
                    </a:lnTo>
                    <a:lnTo>
                      <a:pt x="103" y="98"/>
                    </a:lnTo>
                    <a:lnTo>
                      <a:pt x="98" y="101"/>
                    </a:lnTo>
                    <a:lnTo>
                      <a:pt x="92" y="101"/>
                    </a:lnTo>
                    <a:lnTo>
                      <a:pt x="87" y="101"/>
                    </a:lnTo>
                    <a:lnTo>
                      <a:pt x="81" y="101"/>
                    </a:lnTo>
                    <a:lnTo>
                      <a:pt x="73" y="103"/>
                    </a:lnTo>
                    <a:lnTo>
                      <a:pt x="70" y="103"/>
                    </a:lnTo>
                    <a:lnTo>
                      <a:pt x="62" y="103"/>
                    </a:lnTo>
                    <a:lnTo>
                      <a:pt x="54" y="103"/>
                    </a:lnTo>
                    <a:lnTo>
                      <a:pt x="51" y="103"/>
                    </a:lnTo>
                    <a:lnTo>
                      <a:pt x="43" y="103"/>
                    </a:lnTo>
                    <a:lnTo>
                      <a:pt x="40" y="103"/>
                    </a:lnTo>
                    <a:lnTo>
                      <a:pt x="35" y="103"/>
                    </a:lnTo>
                    <a:lnTo>
                      <a:pt x="32" y="103"/>
                    </a:lnTo>
                    <a:lnTo>
                      <a:pt x="27" y="103"/>
                    </a:lnTo>
                    <a:lnTo>
                      <a:pt x="21" y="103"/>
                    </a:lnTo>
                    <a:lnTo>
                      <a:pt x="19" y="103"/>
                    </a:lnTo>
                    <a:lnTo>
                      <a:pt x="13" y="103"/>
                    </a:lnTo>
                    <a:lnTo>
                      <a:pt x="8" y="103"/>
                    </a:lnTo>
                    <a:lnTo>
                      <a:pt x="5" y="103"/>
                    </a:lnTo>
                    <a:lnTo>
                      <a:pt x="0" y="103"/>
                    </a:lnTo>
                    <a:lnTo>
                      <a:pt x="0" y="0"/>
                    </a:lnTo>
                    <a:close/>
                  </a:path>
                </a:pathLst>
              </a:custGeom>
              <a:solidFill>
                <a:srgbClr val="FF8282"/>
              </a:solidFill>
              <a:ln w="0">
                <a:solidFill>
                  <a:srgbClr val="FF828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5" name="Line 251"/>
              <p:cNvSpPr>
                <a:spLocks noChangeShapeType="1"/>
              </p:cNvSpPr>
              <p:nvPr/>
            </p:nvSpPr>
            <p:spPr bwMode="auto">
              <a:xfrm flipV="1">
                <a:off x="6022326" y="4511966"/>
                <a:ext cx="1365" cy="42039"/>
              </a:xfrm>
              <a:prstGeom prst="line">
                <a:avLst/>
              </a:prstGeom>
              <a:noFill/>
              <a:ln w="7938">
                <a:solidFill>
                  <a:srgbClr val="FDFE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6" name="Line 252"/>
              <p:cNvSpPr>
                <a:spLocks noChangeShapeType="1"/>
              </p:cNvSpPr>
              <p:nvPr/>
            </p:nvSpPr>
            <p:spPr bwMode="auto">
              <a:xfrm>
                <a:off x="6022326" y="3134479"/>
                <a:ext cx="1365" cy="42039"/>
              </a:xfrm>
              <a:prstGeom prst="line">
                <a:avLst/>
              </a:prstGeom>
              <a:noFill/>
              <a:ln w="7938">
                <a:solidFill>
                  <a:srgbClr val="FDFE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7" name="Line 253"/>
              <p:cNvSpPr>
                <a:spLocks noChangeShapeType="1"/>
              </p:cNvSpPr>
              <p:nvPr/>
            </p:nvSpPr>
            <p:spPr bwMode="auto">
              <a:xfrm flipV="1">
                <a:off x="6022326" y="3134479"/>
                <a:ext cx="1365" cy="1419526"/>
              </a:xfrm>
              <a:prstGeom prst="line">
                <a:avLst/>
              </a:prstGeom>
              <a:noFill/>
              <a:ln w="7938">
                <a:solidFill>
                  <a:srgbClr val="FDFE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8" name="Line 254"/>
              <p:cNvSpPr>
                <a:spLocks noChangeShapeType="1"/>
              </p:cNvSpPr>
              <p:nvPr/>
            </p:nvSpPr>
            <p:spPr bwMode="auto">
              <a:xfrm>
                <a:off x="6022326" y="4554005"/>
                <a:ext cx="17750" cy="1401"/>
              </a:xfrm>
              <a:prstGeom prst="line">
                <a:avLst/>
              </a:prstGeom>
              <a:noFill/>
              <a:ln w="7938">
                <a:solidFill>
                  <a:srgbClr val="FDFE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9" name="Freeform 255"/>
              <p:cNvSpPr>
                <a:spLocks/>
              </p:cNvSpPr>
              <p:nvPr/>
            </p:nvSpPr>
            <p:spPr bwMode="auto">
              <a:xfrm>
                <a:off x="6022326" y="3858956"/>
                <a:ext cx="334518" cy="591352"/>
              </a:xfrm>
              <a:custGeom>
                <a:avLst/>
                <a:gdLst>
                  <a:gd name="T0" fmla="*/ 237 w 245"/>
                  <a:gd name="T1" fmla="*/ 422 h 422"/>
                  <a:gd name="T2" fmla="*/ 215 w 245"/>
                  <a:gd name="T3" fmla="*/ 414 h 422"/>
                  <a:gd name="T4" fmla="*/ 198 w 245"/>
                  <a:gd name="T5" fmla="*/ 412 h 422"/>
                  <a:gd name="T6" fmla="*/ 185 w 245"/>
                  <a:gd name="T7" fmla="*/ 406 h 422"/>
                  <a:gd name="T8" fmla="*/ 166 w 245"/>
                  <a:gd name="T9" fmla="*/ 392 h 422"/>
                  <a:gd name="T10" fmla="*/ 155 w 245"/>
                  <a:gd name="T11" fmla="*/ 382 h 422"/>
                  <a:gd name="T12" fmla="*/ 147 w 245"/>
                  <a:gd name="T13" fmla="*/ 371 h 422"/>
                  <a:gd name="T14" fmla="*/ 139 w 245"/>
                  <a:gd name="T15" fmla="*/ 357 h 422"/>
                  <a:gd name="T16" fmla="*/ 130 w 245"/>
                  <a:gd name="T17" fmla="*/ 341 h 422"/>
                  <a:gd name="T18" fmla="*/ 122 w 245"/>
                  <a:gd name="T19" fmla="*/ 322 h 422"/>
                  <a:gd name="T20" fmla="*/ 117 w 245"/>
                  <a:gd name="T21" fmla="*/ 300 h 422"/>
                  <a:gd name="T22" fmla="*/ 111 w 245"/>
                  <a:gd name="T23" fmla="*/ 273 h 422"/>
                  <a:gd name="T24" fmla="*/ 109 w 245"/>
                  <a:gd name="T25" fmla="*/ 259 h 422"/>
                  <a:gd name="T26" fmla="*/ 109 w 245"/>
                  <a:gd name="T27" fmla="*/ 245 h 422"/>
                  <a:gd name="T28" fmla="*/ 106 w 245"/>
                  <a:gd name="T29" fmla="*/ 226 h 422"/>
                  <a:gd name="T30" fmla="*/ 103 w 245"/>
                  <a:gd name="T31" fmla="*/ 221 h 422"/>
                  <a:gd name="T32" fmla="*/ 103 w 245"/>
                  <a:gd name="T33" fmla="*/ 205 h 422"/>
                  <a:gd name="T34" fmla="*/ 100 w 245"/>
                  <a:gd name="T35" fmla="*/ 194 h 422"/>
                  <a:gd name="T36" fmla="*/ 98 w 245"/>
                  <a:gd name="T37" fmla="*/ 185 h 422"/>
                  <a:gd name="T38" fmla="*/ 98 w 245"/>
                  <a:gd name="T39" fmla="*/ 169 h 422"/>
                  <a:gd name="T40" fmla="*/ 92 w 245"/>
                  <a:gd name="T41" fmla="*/ 150 h 422"/>
                  <a:gd name="T42" fmla="*/ 89 w 245"/>
                  <a:gd name="T43" fmla="*/ 131 h 422"/>
                  <a:gd name="T44" fmla="*/ 87 w 245"/>
                  <a:gd name="T45" fmla="*/ 123 h 422"/>
                  <a:gd name="T46" fmla="*/ 84 w 245"/>
                  <a:gd name="T47" fmla="*/ 115 h 422"/>
                  <a:gd name="T48" fmla="*/ 81 w 245"/>
                  <a:gd name="T49" fmla="*/ 98 h 422"/>
                  <a:gd name="T50" fmla="*/ 76 w 245"/>
                  <a:gd name="T51" fmla="*/ 85 h 422"/>
                  <a:gd name="T52" fmla="*/ 70 w 245"/>
                  <a:gd name="T53" fmla="*/ 71 h 422"/>
                  <a:gd name="T54" fmla="*/ 65 w 245"/>
                  <a:gd name="T55" fmla="*/ 63 h 422"/>
                  <a:gd name="T56" fmla="*/ 62 w 245"/>
                  <a:gd name="T57" fmla="*/ 57 h 422"/>
                  <a:gd name="T58" fmla="*/ 54 w 245"/>
                  <a:gd name="T59" fmla="*/ 47 h 422"/>
                  <a:gd name="T60" fmla="*/ 46 w 245"/>
                  <a:gd name="T61" fmla="*/ 33 h 422"/>
                  <a:gd name="T62" fmla="*/ 43 w 245"/>
                  <a:gd name="T63" fmla="*/ 30 h 422"/>
                  <a:gd name="T64" fmla="*/ 32 w 245"/>
                  <a:gd name="T65" fmla="*/ 19 h 422"/>
                  <a:gd name="T66" fmla="*/ 27 w 245"/>
                  <a:gd name="T67" fmla="*/ 14 h 422"/>
                  <a:gd name="T68" fmla="*/ 16 w 245"/>
                  <a:gd name="T69" fmla="*/ 3 h 422"/>
                  <a:gd name="T70" fmla="*/ 13 w 245"/>
                  <a:gd name="T71" fmla="*/ 3 h 422"/>
                  <a:gd name="T72" fmla="*/ 10 w 245"/>
                  <a:gd name="T73" fmla="*/ 3 h 422"/>
                  <a:gd name="T74" fmla="*/ 8 w 245"/>
                  <a:gd name="T75" fmla="*/ 3 h 422"/>
                  <a:gd name="T76" fmla="*/ 8 w 245"/>
                  <a:gd name="T77" fmla="*/ 0 h 422"/>
                  <a:gd name="T78" fmla="*/ 5 w 245"/>
                  <a:gd name="T79" fmla="*/ 0 h 422"/>
                  <a:gd name="T80" fmla="*/ 5 w 245"/>
                  <a:gd name="T81" fmla="*/ 0 h 422"/>
                  <a:gd name="T82" fmla="*/ 5 w 245"/>
                  <a:gd name="T83" fmla="*/ 0 h 422"/>
                  <a:gd name="T84" fmla="*/ 2 w 245"/>
                  <a:gd name="T85" fmla="*/ 0 h 422"/>
                  <a:gd name="T86" fmla="*/ 2 w 245"/>
                  <a:gd name="T87" fmla="*/ 0 h 422"/>
                  <a:gd name="T88" fmla="*/ 2 w 245"/>
                  <a:gd name="T89" fmla="*/ 0 h 422"/>
                  <a:gd name="T90" fmla="*/ 0 w 245"/>
                  <a:gd name="T91" fmla="*/ 0 h 422"/>
                  <a:gd name="T92" fmla="*/ 0 w 245"/>
                  <a:gd name="T93" fmla="*/ 0 h 4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45"/>
                  <a:gd name="T142" fmla="*/ 0 h 422"/>
                  <a:gd name="T143" fmla="*/ 245 w 245"/>
                  <a:gd name="T144" fmla="*/ 422 h 4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45" h="422">
                    <a:moveTo>
                      <a:pt x="245" y="422"/>
                    </a:moveTo>
                    <a:lnTo>
                      <a:pt x="237" y="422"/>
                    </a:lnTo>
                    <a:lnTo>
                      <a:pt x="231" y="420"/>
                    </a:lnTo>
                    <a:lnTo>
                      <a:pt x="215" y="414"/>
                    </a:lnTo>
                    <a:lnTo>
                      <a:pt x="209" y="414"/>
                    </a:lnTo>
                    <a:lnTo>
                      <a:pt x="198" y="412"/>
                    </a:lnTo>
                    <a:lnTo>
                      <a:pt x="188" y="406"/>
                    </a:lnTo>
                    <a:lnTo>
                      <a:pt x="185" y="406"/>
                    </a:lnTo>
                    <a:lnTo>
                      <a:pt x="182" y="403"/>
                    </a:lnTo>
                    <a:lnTo>
                      <a:pt x="166" y="392"/>
                    </a:lnTo>
                    <a:lnTo>
                      <a:pt x="163" y="390"/>
                    </a:lnTo>
                    <a:lnTo>
                      <a:pt x="155" y="382"/>
                    </a:lnTo>
                    <a:lnTo>
                      <a:pt x="152" y="379"/>
                    </a:lnTo>
                    <a:lnTo>
                      <a:pt x="147" y="371"/>
                    </a:lnTo>
                    <a:lnTo>
                      <a:pt x="141" y="363"/>
                    </a:lnTo>
                    <a:lnTo>
                      <a:pt x="139" y="357"/>
                    </a:lnTo>
                    <a:lnTo>
                      <a:pt x="130" y="343"/>
                    </a:lnTo>
                    <a:lnTo>
                      <a:pt x="130" y="341"/>
                    </a:lnTo>
                    <a:lnTo>
                      <a:pt x="125" y="324"/>
                    </a:lnTo>
                    <a:lnTo>
                      <a:pt x="122" y="322"/>
                    </a:lnTo>
                    <a:lnTo>
                      <a:pt x="119" y="305"/>
                    </a:lnTo>
                    <a:lnTo>
                      <a:pt x="117" y="300"/>
                    </a:lnTo>
                    <a:lnTo>
                      <a:pt x="114" y="286"/>
                    </a:lnTo>
                    <a:lnTo>
                      <a:pt x="111" y="273"/>
                    </a:lnTo>
                    <a:lnTo>
                      <a:pt x="111" y="267"/>
                    </a:lnTo>
                    <a:lnTo>
                      <a:pt x="109" y="259"/>
                    </a:lnTo>
                    <a:lnTo>
                      <a:pt x="109" y="251"/>
                    </a:lnTo>
                    <a:lnTo>
                      <a:pt x="109" y="245"/>
                    </a:lnTo>
                    <a:lnTo>
                      <a:pt x="106" y="237"/>
                    </a:lnTo>
                    <a:lnTo>
                      <a:pt x="106" y="226"/>
                    </a:lnTo>
                    <a:lnTo>
                      <a:pt x="103" y="224"/>
                    </a:lnTo>
                    <a:lnTo>
                      <a:pt x="103" y="221"/>
                    </a:lnTo>
                    <a:lnTo>
                      <a:pt x="103" y="213"/>
                    </a:lnTo>
                    <a:lnTo>
                      <a:pt x="103" y="205"/>
                    </a:lnTo>
                    <a:lnTo>
                      <a:pt x="100" y="199"/>
                    </a:lnTo>
                    <a:lnTo>
                      <a:pt x="100" y="194"/>
                    </a:lnTo>
                    <a:lnTo>
                      <a:pt x="100" y="188"/>
                    </a:lnTo>
                    <a:lnTo>
                      <a:pt x="98" y="185"/>
                    </a:lnTo>
                    <a:lnTo>
                      <a:pt x="98" y="177"/>
                    </a:lnTo>
                    <a:lnTo>
                      <a:pt x="98" y="169"/>
                    </a:lnTo>
                    <a:lnTo>
                      <a:pt x="95" y="164"/>
                    </a:lnTo>
                    <a:lnTo>
                      <a:pt x="92" y="150"/>
                    </a:lnTo>
                    <a:lnTo>
                      <a:pt x="92" y="142"/>
                    </a:lnTo>
                    <a:lnTo>
                      <a:pt x="89" y="131"/>
                    </a:lnTo>
                    <a:lnTo>
                      <a:pt x="89" y="128"/>
                    </a:lnTo>
                    <a:lnTo>
                      <a:pt x="87" y="123"/>
                    </a:lnTo>
                    <a:lnTo>
                      <a:pt x="87" y="117"/>
                    </a:lnTo>
                    <a:lnTo>
                      <a:pt x="84" y="115"/>
                    </a:lnTo>
                    <a:lnTo>
                      <a:pt x="81" y="104"/>
                    </a:lnTo>
                    <a:lnTo>
                      <a:pt x="81" y="98"/>
                    </a:lnTo>
                    <a:lnTo>
                      <a:pt x="79" y="93"/>
                    </a:lnTo>
                    <a:lnTo>
                      <a:pt x="76" y="85"/>
                    </a:lnTo>
                    <a:lnTo>
                      <a:pt x="73" y="82"/>
                    </a:lnTo>
                    <a:lnTo>
                      <a:pt x="70" y="71"/>
                    </a:lnTo>
                    <a:lnTo>
                      <a:pt x="68" y="68"/>
                    </a:lnTo>
                    <a:lnTo>
                      <a:pt x="65" y="63"/>
                    </a:lnTo>
                    <a:lnTo>
                      <a:pt x="65" y="60"/>
                    </a:lnTo>
                    <a:lnTo>
                      <a:pt x="62" y="57"/>
                    </a:lnTo>
                    <a:lnTo>
                      <a:pt x="57" y="47"/>
                    </a:lnTo>
                    <a:lnTo>
                      <a:pt x="54" y="47"/>
                    </a:lnTo>
                    <a:lnTo>
                      <a:pt x="49" y="38"/>
                    </a:lnTo>
                    <a:lnTo>
                      <a:pt x="46" y="33"/>
                    </a:lnTo>
                    <a:lnTo>
                      <a:pt x="43" y="30"/>
                    </a:lnTo>
                    <a:lnTo>
                      <a:pt x="38" y="25"/>
                    </a:lnTo>
                    <a:lnTo>
                      <a:pt x="32" y="19"/>
                    </a:lnTo>
                    <a:lnTo>
                      <a:pt x="30" y="17"/>
                    </a:lnTo>
                    <a:lnTo>
                      <a:pt x="27" y="14"/>
                    </a:lnTo>
                    <a:lnTo>
                      <a:pt x="24" y="11"/>
                    </a:lnTo>
                    <a:lnTo>
                      <a:pt x="16" y="3"/>
                    </a:lnTo>
                    <a:lnTo>
                      <a:pt x="13" y="3"/>
                    </a:lnTo>
                    <a:lnTo>
                      <a:pt x="10" y="3"/>
                    </a:lnTo>
                    <a:lnTo>
                      <a:pt x="8" y="3"/>
                    </a:lnTo>
                    <a:lnTo>
                      <a:pt x="8" y="0"/>
                    </a:lnTo>
                    <a:lnTo>
                      <a:pt x="5" y="0"/>
                    </a:lnTo>
                    <a:lnTo>
                      <a:pt x="2" y="0"/>
                    </a:lnTo>
                    <a:lnTo>
                      <a:pt x="0" y="0"/>
                    </a:lnTo>
                  </a:path>
                </a:pathLst>
              </a:custGeom>
              <a:noFill/>
              <a:ln w="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0" name="Freeform 256"/>
              <p:cNvSpPr>
                <a:spLocks/>
              </p:cNvSpPr>
              <p:nvPr/>
            </p:nvSpPr>
            <p:spPr bwMode="auto">
              <a:xfrm>
                <a:off x="6022326" y="3163907"/>
                <a:ext cx="673131" cy="1050982"/>
              </a:xfrm>
              <a:custGeom>
                <a:avLst/>
                <a:gdLst>
                  <a:gd name="T0" fmla="*/ 43 w 493"/>
                  <a:gd name="T1" fmla="*/ 3 h 750"/>
                  <a:gd name="T2" fmla="*/ 84 w 493"/>
                  <a:gd name="T3" fmla="*/ 9 h 750"/>
                  <a:gd name="T4" fmla="*/ 125 w 493"/>
                  <a:gd name="T5" fmla="*/ 17 h 750"/>
                  <a:gd name="T6" fmla="*/ 168 w 493"/>
                  <a:gd name="T7" fmla="*/ 28 h 750"/>
                  <a:gd name="T8" fmla="*/ 207 w 493"/>
                  <a:gd name="T9" fmla="*/ 44 h 750"/>
                  <a:gd name="T10" fmla="*/ 245 w 493"/>
                  <a:gd name="T11" fmla="*/ 63 h 750"/>
                  <a:gd name="T12" fmla="*/ 280 w 493"/>
                  <a:gd name="T13" fmla="*/ 85 h 750"/>
                  <a:gd name="T14" fmla="*/ 316 w 493"/>
                  <a:gd name="T15" fmla="*/ 109 h 750"/>
                  <a:gd name="T16" fmla="*/ 346 w 493"/>
                  <a:gd name="T17" fmla="*/ 137 h 750"/>
                  <a:gd name="T18" fmla="*/ 378 w 493"/>
                  <a:gd name="T19" fmla="*/ 169 h 750"/>
                  <a:gd name="T20" fmla="*/ 408 w 493"/>
                  <a:gd name="T21" fmla="*/ 207 h 750"/>
                  <a:gd name="T22" fmla="*/ 427 w 493"/>
                  <a:gd name="T23" fmla="*/ 240 h 750"/>
                  <a:gd name="T24" fmla="*/ 452 w 493"/>
                  <a:gd name="T25" fmla="*/ 281 h 750"/>
                  <a:gd name="T26" fmla="*/ 465 w 493"/>
                  <a:gd name="T27" fmla="*/ 316 h 750"/>
                  <a:gd name="T28" fmla="*/ 479 w 493"/>
                  <a:gd name="T29" fmla="*/ 363 h 750"/>
                  <a:gd name="T30" fmla="*/ 487 w 493"/>
                  <a:gd name="T31" fmla="*/ 401 h 750"/>
                  <a:gd name="T32" fmla="*/ 493 w 493"/>
                  <a:gd name="T33" fmla="*/ 439 h 750"/>
                  <a:gd name="T34" fmla="*/ 493 w 493"/>
                  <a:gd name="T35" fmla="*/ 485 h 750"/>
                  <a:gd name="T36" fmla="*/ 490 w 493"/>
                  <a:gd name="T37" fmla="*/ 529 h 750"/>
                  <a:gd name="T38" fmla="*/ 482 w 493"/>
                  <a:gd name="T39" fmla="*/ 570 h 750"/>
                  <a:gd name="T40" fmla="*/ 468 w 493"/>
                  <a:gd name="T41" fmla="*/ 613 h 750"/>
                  <a:gd name="T42" fmla="*/ 452 w 493"/>
                  <a:gd name="T43" fmla="*/ 649 h 750"/>
                  <a:gd name="T44" fmla="*/ 444 w 493"/>
                  <a:gd name="T45" fmla="*/ 665 h 750"/>
                  <a:gd name="T46" fmla="*/ 416 w 493"/>
                  <a:gd name="T47" fmla="*/ 703 h 750"/>
                  <a:gd name="T48" fmla="*/ 384 w 493"/>
                  <a:gd name="T49" fmla="*/ 736 h 750"/>
                  <a:gd name="T50" fmla="*/ 351 w 493"/>
                  <a:gd name="T51" fmla="*/ 750 h 750"/>
                  <a:gd name="T52" fmla="*/ 313 w 493"/>
                  <a:gd name="T53" fmla="*/ 741 h 750"/>
                  <a:gd name="T54" fmla="*/ 277 w 493"/>
                  <a:gd name="T55" fmla="*/ 711 h 750"/>
                  <a:gd name="T56" fmla="*/ 245 w 493"/>
                  <a:gd name="T57" fmla="*/ 668 h 750"/>
                  <a:gd name="T58" fmla="*/ 228 w 493"/>
                  <a:gd name="T59" fmla="*/ 641 h 750"/>
                  <a:gd name="T60" fmla="*/ 212 w 493"/>
                  <a:gd name="T61" fmla="*/ 619 h 750"/>
                  <a:gd name="T62" fmla="*/ 193 w 493"/>
                  <a:gd name="T63" fmla="*/ 589 h 750"/>
                  <a:gd name="T64" fmla="*/ 179 w 493"/>
                  <a:gd name="T65" fmla="*/ 572 h 750"/>
                  <a:gd name="T66" fmla="*/ 160 w 493"/>
                  <a:gd name="T67" fmla="*/ 548 h 750"/>
                  <a:gd name="T68" fmla="*/ 139 w 493"/>
                  <a:gd name="T69" fmla="*/ 529 h 750"/>
                  <a:gd name="T70" fmla="*/ 122 w 493"/>
                  <a:gd name="T71" fmla="*/ 515 h 750"/>
                  <a:gd name="T72" fmla="*/ 106 w 493"/>
                  <a:gd name="T73" fmla="*/ 502 h 750"/>
                  <a:gd name="T74" fmla="*/ 87 w 493"/>
                  <a:gd name="T75" fmla="*/ 491 h 750"/>
                  <a:gd name="T76" fmla="*/ 73 w 493"/>
                  <a:gd name="T77" fmla="*/ 485 h 750"/>
                  <a:gd name="T78" fmla="*/ 62 w 493"/>
                  <a:gd name="T79" fmla="*/ 480 h 750"/>
                  <a:gd name="T80" fmla="*/ 54 w 493"/>
                  <a:gd name="T81" fmla="*/ 477 h 750"/>
                  <a:gd name="T82" fmla="*/ 43 w 493"/>
                  <a:gd name="T83" fmla="*/ 474 h 750"/>
                  <a:gd name="T84" fmla="*/ 32 w 493"/>
                  <a:gd name="T85" fmla="*/ 474 h 750"/>
                  <a:gd name="T86" fmla="*/ 30 w 493"/>
                  <a:gd name="T87" fmla="*/ 472 h 750"/>
                  <a:gd name="T88" fmla="*/ 24 w 493"/>
                  <a:gd name="T89" fmla="*/ 472 h 750"/>
                  <a:gd name="T90" fmla="*/ 19 w 493"/>
                  <a:gd name="T91" fmla="*/ 472 h 750"/>
                  <a:gd name="T92" fmla="*/ 16 w 493"/>
                  <a:gd name="T93" fmla="*/ 472 h 750"/>
                  <a:gd name="T94" fmla="*/ 10 w 493"/>
                  <a:gd name="T95" fmla="*/ 472 h 750"/>
                  <a:gd name="T96" fmla="*/ 8 w 493"/>
                  <a:gd name="T97" fmla="*/ 472 h 750"/>
                  <a:gd name="T98" fmla="*/ 5 w 493"/>
                  <a:gd name="T99" fmla="*/ 472 h 750"/>
                  <a:gd name="T100" fmla="*/ 2 w 493"/>
                  <a:gd name="T101" fmla="*/ 472 h 750"/>
                  <a:gd name="T102" fmla="*/ 0 w 493"/>
                  <a:gd name="T103" fmla="*/ 472 h 7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93"/>
                  <a:gd name="T157" fmla="*/ 0 h 750"/>
                  <a:gd name="T158" fmla="*/ 493 w 493"/>
                  <a:gd name="T159" fmla="*/ 750 h 75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93" h="750">
                    <a:moveTo>
                      <a:pt x="8" y="0"/>
                    </a:moveTo>
                    <a:lnTo>
                      <a:pt x="16" y="0"/>
                    </a:lnTo>
                    <a:lnTo>
                      <a:pt x="27" y="0"/>
                    </a:lnTo>
                    <a:lnTo>
                      <a:pt x="35" y="3"/>
                    </a:lnTo>
                    <a:lnTo>
                      <a:pt x="43" y="3"/>
                    </a:lnTo>
                    <a:lnTo>
                      <a:pt x="51" y="3"/>
                    </a:lnTo>
                    <a:lnTo>
                      <a:pt x="60" y="3"/>
                    </a:lnTo>
                    <a:lnTo>
                      <a:pt x="68" y="6"/>
                    </a:lnTo>
                    <a:lnTo>
                      <a:pt x="76" y="6"/>
                    </a:lnTo>
                    <a:lnTo>
                      <a:pt x="84" y="9"/>
                    </a:lnTo>
                    <a:lnTo>
                      <a:pt x="92" y="9"/>
                    </a:lnTo>
                    <a:lnTo>
                      <a:pt x="100" y="11"/>
                    </a:lnTo>
                    <a:lnTo>
                      <a:pt x="109" y="11"/>
                    </a:lnTo>
                    <a:lnTo>
                      <a:pt x="119" y="14"/>
                    </a:lnTo>
                    <a:lnTo>
                      <a:pt x="125" y="17"/>
                    </a:lnTo>
                    <a:lnTo>
                      <a:pt x="136" y="19"/>
                    </a:lnTo>
                    <a:lnTo>
                      <a:pt x="144" y="22"/>
                    </a:lnTo>
                    <a:lnTo>
                      <a:pt x="152" y="22"/>
                    </a:lnTo>
                    <a:lnTo>
                      <a:pt x="160" y="28"/>
                    </a:lnTo>
                    <a:lnTo>
                      <a:pt x="168" y="28"/>
                    </a:lnTo>
                    <a:lnTo>
                      <a:pt x="177" y="33"/>
                    </a:lnTo>
                    <a:lnTo>
                      <a:pt x="182" y="36"/>
                    </a:lnTo>
                    <a:lnTo>
                      <a:pt x="190" y="39"/>
                    </a:lnTo>
                    <a:lnTo>
                      <a:pt x="198" y="41"/>
                    </a:lnTo>
                    <a:lnTo>
                      <a:pt x="207" y="44"/>
                    </a:lnTo>
                    <a:lnTo>
                      <a:pt x="215" y="47"/>
                    </a:lnTo>
                    <a:lnTo>
                      <a:pt x="223" y="52"/>
                    </a:lnTo>
                    <a:lnTo>
                      <a:pt x="231" y="55"/>
                    </a:lnTo>
                    <a:lnTo>
                      <a:pt x="237" y="60"/>
                    </a:lnTo>
                    <a:lnTo>
                      <a:pt x="245" y="63"/>
                    </a:lnTo>
                    <a:lnTo>
                      <a:pt x="253" y="69"/>
                    </a:lnTo>
                    <a:lnTo>
                      <a:pt x="261" y="71"/>
                    </a:lnTo>
                    <a:lnTo>
                      <a:pt x="267" y="77"/>
                    </a:lnTo>
                    <a:lnTo>
                      <a:pt x="275" y="79"/>
                    </a:lnTo>
                    <a:lnTo>
                      <a:pt x="280" y="85"/>
                    </a:lnTo>
                    <a:lnTo>
                      <a:pt x="288" y="90"/>
                    </a:lnTo>
                    <a:lnTo>
                      <a:pt x="294" y="93"/>
                    </a:lnTo>
                    <a:lnTo>
                      <a:pt x="302" y="101"/>
                    </a:lnTo>
                    <a:lnTo>
                      <a:pt x="307" y="104"/>
                    </a:lnTo>
                    <a:lnTo>
                      <a:pt x="316" y="109"/>
                    </a:lnTo>
                    <a:lnTo>
                      <a:pt x="321" y="115"/>
                    </a:lnTo>
                    <a:lnTo>
                      <a:pt x="329" y="123"/>
                    </a:lnTo>
                    <a:lnTo>
                      <a:pt x="337" y="128"/>
                    </a:lnTo>
                    <a:lnTo>
                      <a:pt x="343" y="134"/>
                    </a:lnTo>
                    <a:lnTo>
                      <a:pt x="346" y="137"/>
                    </a:lnTo>
                    <a:lnTo>
                      <a:pt x="354" y="145"/>
                    </a:lnTo>
                    <a:lnTo>
                      <a:pt x="359" y="150"/>
                    </a:lnTo>
                    <a:lnTo>
                      <a:pt x="367" y="158"/>
                    </a:lnTo>
                    <a:lnTo>
                      <a:pt x="375" y="167"/>
                    </a:lnTo>
                    <a:lnTo>
                      <a:pt x="378" y="169"/>
                    </a:lnTo>
                    <a:lnTo>
                      <a:pt x="381" y="175"/>
                    </a:lnTo>
                    <a:lnTo>
                      <a:pt x="389" y="183"/>
                    </a:lnTo>
                    <a:lnTo>
                      <a:pt x="392" y="186"/>
                    </a:lnTo>
                    <a:lnTo>
                      <a:pt x="400" y="197"/>
                    </a:lnTo>
                    <a:lnTo>
                      <a:pt x="408" y="207"/>
                    </a:lnTo>
                    <a:lnTo>
                      <a:pt x="411" y="210"/>
                    </a:lnTo>
                    <a:lnTo>
                      <a:pt x="416" y="221"/>
                    </a:lnTo>
                    <a:lnTo>
                      <a:pt x="419" y="224"/>
                    </a:lnTo>
                    <a:lnTo>
                      <a:pt x="422" y="229"/>
                    </a:lnTo>
                    <a:lnTo>
                      <a:pt x="427" y="240"/>
                    </a:lnTo>
                    <a:lnTo>
                      <a:pt x="435" y="251"/>
                    </a:lnTo>
                    <a:lnTo>
                      <a:pt x="438" y="254"/>
                    </a:lnTo>
                    <a:lnTo>
                      <a:pt x="444" y="267"/>
                    </a:lnTo>
                    <a:lnTo>
                      <a:pt x="446" y="270"/>
                    </a:lnTo>
                    <a:lnTo>
                      <a:pt x="452" y="281"/>
                    </a:lnTo>
                    <a:lnTo>
                      <a:pt x="452" y="286"/>
                    </a:lnTo>
                    <a:lnTo>
                      <a:pt x="454" y="289"/>
                    </a:lnTo>
                    <a:lnTo>
                      <a:pt x="460" y="300"/>
                    </a:lnTo>
                    <a:lnTo>
                      <a:pt x="460" y="306"/>
                    </a:lnTo>
                    <a:lnTo>
                      <a:pt x="465" y="316"/>
                    </a:lnTo>
                    <a:lnTo>
                      <a:pt x="471" y="330"/>
                    </a:lnTo>
                    <a:lnTo>
                      <a:pt x="471" y="333"/>
                    </a:lnTo>
                    <a:lnTo>
                      <a:pt x="471" y="335"/>
                    </a:lnTo>
                    <a:lnTo>
                      <a:pt x="476" y="349"/>
                    </a:lnTo>
                    <a:lnTo>
                      <a:pt x="479" y="363"/>
                    </a:lnTo>
                    <a:lnTo>
                      <a:pt x="482" y="365"/>
                    </a:lnTo>
                    <a:lnTo>
                      <a:pt x="482" y="371"/>
                    </a:lnTo>
                    <a:lnTo>
                      <a:pt x="484" y="382"/>
                    </a:lnTo>
                    <a:lnTo>
                      <a:pt x="487" y="395"/>
                    </a:lnTo>
                    <a:lnTo>
                      <a:pt x="487" y="401"/>
                    </a:lnTo>
                    <a:lnTo>
                      <a:pt x="487" y="404"/>
                    </a:lnTo>
                    <a:lnTo>
                      <a:pt x="490" y="417"/>
                    </a:lnTo>
                    <a:lnTo>
                      <a:pt x="493" y="431"/>
                    </a:lnTo>
                    <a:lnTo>
                      <a:pt x="493" y="434"/>
                    </a:lnTo>
                    <a:lnTo>
                      <a:pt x="493" y="439"/>
                    </a:lnTo>
                    <a:lnTo>
                      <a:pt x="493" y="450"/>
                    </a:lnTo>
                    <a:lnTo>
                      <a:pt x="493" y="464"/>
                    </a:lnTo>
                    <a:lnTo>
                      <a:pt x="493" y="469"/>
                    </a:lnTo>
                    <a:lnTo>
                      <a:pt x="493" y="474"/>
                    </a:lnTo>
                    <a:lnTo>
                      <a:pt x="493" y="485"/>
                    </a:lnTo>
                    <a:lnTo>
                      <a:pt x="493" y="496"/>
                    </a:lnTo>
                    <a:lnTo>
                      <a:pt x="493" y="502"/>
                    </a:lnTo>
                    <a:lnTo>
                      <a:pt x="493" y="510"/>
                    </a:lnTo>
                    <a:lnTo>
                      <a:pt x="490" y="518"/>
                    </a:lnTo>
                    <a:lnTo>
                      <a:pt x="490" y="529"/>
                    </a:lnTo>
                    <a:lnTo>
                      <a:pt x="487" y="537"/>
                    </a:lnTo>
                    <a:lnTo>
                      <a:pt x="487" y="545"/>
                    </a:lnTo>
                    <a:lnTo>
                      <a:pt x="484" y="553"/>
                    </a:lnTo>
                    <a:lnTo>
                      <a:pt x="482" y="562"/>
                    </a:lnTo>
                    <a:lnTo>
                      <a:pt x="482" y="570"/>
                    </a:lnTo>
                    <a:lnTo>
                      <a:pt x="479" y="578"/>
                    </a:lnTo>
                    <a:lnTo>
                      <a:pt x="476" y="586"/>
                    </a:lnTo>
                    <a:lnTo>
                      <a:pt x="476" y="592"/>
                    </a:lnTo>
                    <a:lnTo>
                      <a:pt x="471" y="602"/>
                    </a:lnTo>
                    <a:lnTo>
                      <a:pt x="468" y="613"/>
                    </a:lnTo>
                    <a:lnTo>
                      <a:pt x="465" y="619"/>
                    </a:lnTo>
                    <a:lnTo>
                      <a:pt x="465" y="622"/>
                    </a:lnTo>
                    <a:lnTo>
                      <a:pt x="460" y="632"/>
                    </a:lnTo>
                    <a:lnTo>
                      <a:pt x="452" y="649"/>
                    </a:lnTo>
                    <a:lnTo>
                      <a:pt x="446" y="657"/>
                    </a:lnTo>
                    <a:lnTo>
                      <a:pt x="444" y="662"/>
                    </a:lnTo>
                    <a:lnTo>
                      <a:pt x="444" y="665"/>
                    </a:lnTo>
                    <a:lnTo>
                      <a:pt x="435" y="679"/>
                    </a:lnTo>
                    <a:lnTo>
                      <a:pt x="427" y="687"/>
                    </a:lnTo>
                    <a:lnTo>
                      <a:pt x="425" y="692"/>
                    </a:lnTo>
                    <a:lnTo>
                      <a:pt x="419" y="701"/>
                    </a:lnTo>
                    <a:lnTo>
                      <a:pt x="416" y="703"/>
                    </a:lnTo>
                    <a:lnTo>
                      <a:pt x="411" y="711"/>
                    </a:lnTo>
                    <a:lnTo>
                      <a:pt x="403" y="717"/>
                    </a:lnTo>
                    <a:lnTo>
                      <a:pt x="395" y="728"/>
                    </a:lnTo>
                    <a:lnTo>
                      <a:pt x="392" y="728"/>
                    </a:lnTo>
                    <a:lnTo>
                      <a:pt x="384" y="736"/>
                    </a:lnTo>
                    <a:lnTo>
                      <a:pt x="378" y="739"/>
                    </a:lnTo>
                    <a:lnTo>
                      <a:pt x="373" y="741"/>
                    </a:lnTo>
                    <a:lnTo>
                      <a:pt x="362" y="747"/>
                    </a:lnTo>
                    <a:lnTo>
                      <a:pt x="356" y="747"/>
                    </a:lnTo>
                    <a:lnTo>
                      <a:pt x="351" y="750"/>
                    </a:lnTo>
                    <a:lnTo>
                      <a:pt x="346" y="750"/>
                    </a:lnTo>
                    <a:lnTo>
                      <a:pt x="340" y="750"/>
                    </a:lnTo>
                    <a:lnTo>
                      <a:pt x="332" y="750"/>
                    </a:lnTo>
                    <a:lnTo>
                      <a:pt x="326" y="747"/>
                    </a:lnTo>
                    <a:lnTo>
                      <a:pt x="313" y="741"/>
                    </a:lnTo>
                    <a:lnTo>
                      <a:pt x="307" y="739"/>
                    </a:lnTo>
                    <a:lnTo>
                      <a:pt x="305" y="736"/>
                    </a:lnTo>
                    <a:lnTo>
                      <a:pt x="291" y="728"/>
                    </a:lnTo>
                    <a:lnTo>
                      <a:pt x="283" y="717"/>
                    </a:lnTo>
                    <a:lnTo>
                      <a:pt x="277" y="711"/>
                    </a:lnTo>
                    <a:lnTo>
                      <a:pt x="272" y="703"/>
                    </a:lnTo>
                    <a:lnTo>
                      <a:pt x="267" y="695"/>
                    </a:lnTo>
                    <a:lnTo>
                      <a:pt x="258" y="687"/>
                    </a:lnTo>
                    <a:lnTo>
                      <a:pt x="253" y="679"/>
                    </a:lnTo>
                    <a:lnTo>
                      <a:pt x="245" y="668"/>
                    </a:lnTo>
                    <a:lnTo>
                      <a:pt x="242" y="662"/>
                    </a:lnTo>
                    <a:lnTo>
                      <a:pt x="239" y="660"/>
                    </a:lnTo>
                    <a:lnTo>
                      <a:pt x="234" y="649"/>
                    </a:lnTo>
                    <a:lnTo>
                      <a:pt x="231" y="643"/>
                    </a:lnTo>
                    <a:lnTo>
                      <a:pt x="228" y="641"/>
                    </a:lnTo>
                    <a:lnTo>
                      <a:pt x="226" y="638"/>
                    </a:lnTo>
                    <a:lnTo>
                      <a:pt x="223" y="630"/>
                    </a:lnTo>
                    <a:lnTo>
                      <a:pt x="218" y="624"/>
                    </a:lnTo>
                    <a:lnTo>
                      <a:pt x="215" y="622"/>
                    </a:lnTo>
                    <a:lnTo>
                      <a:pt x="212" y="619"/>
                    </a:lnTo>
                    <a:lnTo>
                      <a:pt x="209" y="613"/>
                    </a:lnTo>
                    <a:lnTo>
                      <a:pt x="207" y="608"/>
                    </a:lnTo>
                    <a:lnTo>
                      <a:pt x="204" y="602"/>
                    </a:lnTo>
                    <a:lnTo>
                      <a:pt x="201" y="600"/>
                    </a:lnTo>
                    <a:lnTo>
                      <a:pt x="193" y="589"/>
                    </a:lnTo>
                    <a:lnTo>
                      <a:pt x="190" y="586"/>
                    </a:lnTo>
                    <a:lnTo>
                      <a:pt x="179" y="572"/>
                    </a:lnTo>
                    <a:lnTo>
                      <a:pt x="174" y="564"/>
                    </a:lnTo>
                    <a:lnTo>
                      <a:pt x="168" y="559"/>
                    </a:lnTo>
                    <a:lnTo>
                      <a:pt x="166" y="556"/>
                    </a:lnTo>
                    <a:lnTo>
                      <a:pt x="163" y="551"/>
                    </a:lnTo>
                    <a:lnTo>
                      <a:pt x="160" y="548"/>
                    </a:lnTo>
                    <a:lnTo>
                      <a:pt x="149" y="540"/>
                    </a:lnTo>
                    <a:lnTo>
                      <a:pt x="141" y="532"/>
                    </a:lnTo>
                    <a:lnTo>
                      <a:pt x="139" y="529"/>
                    </a:lnTo>
                    <a:lnTo>
                      <a:pt x="133" y="526"/>
                    </a:lnTo>
                    <a:lnTo>
                      <a:pt x="133" y="523"/>
                    </a:lnTo>
                    <a:lnTo>
                      <a:pt x="130" y="523"/>
                    </a:lnTo>
                    <a:lnTo>
                      <a:pt x="128" y="518"/>
                    </a:lnTo>
                    <a:lnTo>
                      <a:pt x="122" y="515"/>
                    </a:lnTo>
                    <a:lnTo>
                      <a:pt x="117" y="513"/>
                    </a:lnTo>
                    <a:lnTo>
                      <a:pt x="114" y="510"/>
                    </a:lnTo>
                    <a:lnTo>
                      <a:pt x="109" y="507"/>
                    </a:lnTo>
                    <a:lnTo>
                      <a:pt x="106" y="504"/>
                    </a:lnTo>
                    <a:lnTo>
                      <a:pt x="106" y="502"/>
                    </a:lnTo>
                    <a:lnTo>
                      <a:pt x="100" y="499"/>
                    </a:lnTo>
                    <a:lnTo>
                      <a:pt x="92" y="496"/>
                    </a:lnTo>
                    <a:lnTo>
                      <a:pt x="89" y="493"/>
                    </a:lnTo>
                    <a:lnTo>
                      <a:pt x="87" y="491"/>
                    </a:lnTo>
                    <a:lnTo>
                      <a:pt x="84" y="491"/>
                    </a:lnTo>
                    <a:lnTo>
                      <a:pt x="79" y="488"/>
                    </a:lnTo>
                    <a:lnTo>
                      <a:pt x="73" y="485"/>
                    </a:lnTo>
                    <a:lnTo>
                      <a:pt x="70" y="483"/>
                    </a:lnTo>
                    <a:lnTo>
                      <a:pt x="68" y="483"/>
                    </a:lnTo>
                    <a:lnTo>
                      <a:pt x="65" y="483"/>
                    </a:lnTo>
                    <a:lnTo>
                      <a:pt x="62" y="480"/>
                    </a:lnTo>
                    <a:lnTo>
                      <a:pt x="60" y="480"/>
                    </a:lnTo>
                    <a:lnTo>
                      <a:pt x="57" y="480"/>
                    </a:lnTo>
                    <a:lnTo>
                      <a:pt x="54" y="477"/>
                    </a:lnTo>
                    <a:lnTo>
                      <a:pt x="51" y="477"/>
                    </a:lnTo>
                    <a:lnTo>
                      <a:pt x="49" y="477"/>
                    </a:lnTo>
                    <a:lnTo>
                      <a:pt x="46" y="477"/>
                    </a:lnTo>
                    <a:lnTo>
                      <a:pt x="46" y="474"/>
                    </a:lnTo>
                    <a:lnTo>
                      <a:pt x="43" y="474"/>
                    </a:lnTo>
                    <a:lnTo>
                      <a:pt x="38" y="474"/>
                    </a:lnTo>
                    <a:lnTo>
                      <a:pt x="35" y="474"/>
                    </a:lnTo>
                    <a:lnTo>
                      <a:pt x="32" y="474"/>
                    </a:lnTo>
                    <a:lnTo>
                      <a:pt x="32" y="472"/>
                    </a:lnTo>
                    <a:lnTo>
                      <a:pt x="30" y="472"/>
                    </a:lnTo>
                    <a:lnTo>
                      <a:pt x="27" y="472"/>
                    </a:lnTo>
                    <a:lnTo>
                      <a:pt x="24" y="472"/>
                    </a:lnTo>
                    <a:lnTo>
                      <a:pt x="21" y="472"/>
                    </a:lnTo>
                    <a:lnTo>
                      <a:pt x="19" y="472"/>
                    </a:lnTo>
                    <a:lnTo>
                      <a:pt x="16" y="472"/>
                    </a:lnTo>
                    <a:lnTo>
                      <a:pt x="13" y="472"/>
                    </a:lnTo>
                    <a:lnTo>
                      <a:pt x="10" y="472"/>
                    </a:lnTo>
                    <a:lnTo>
                      <a:pt x="8" y="472"/>
                    </a:lnTo>
                    <a:lnTo>
                      <a:pt x="5" y="472"/>
                    </a:lnTo>
                    <a:lnTo>
                      <a:pt x="2" y="472"/>
                    </a:lnTo>
                    <a:lnTo>
                      <a:pt x="0" y="472"/>
                    </a:lnTo>
                  </a:path>
                </a:pathLst>
              </a:custGeom>
              <a:noFill/>
              <a:ln w="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1" name="Line 257"/>
              <p:cNvSpPr>
                <a:spLocks noChangeShapeType="1"/>
              </p:cNvSpPr>
              <p:nvPr/>
            </p:nvSpPr>
            <p:spPr bwMode="auto">
              <a:xfrm>
                <a:off x="6022326" y="3163907"/>
                <a:ext cx="10923" cy="1401"/>
              </a:xfrm>
              <a:prstGeom prst="line">
                <a:avLst/>
              </a:prstGeom>
              <a:noFill/>
              <a:ln w="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2" name="Freeform 258"/>
              <p:cNvSpPr>
                <a:spLocks/>
              </p:cNvSpPr>
              <p:nvPr/>
            </p:nvSpPr>
            <p:spPr bwMode="auto">
              <a:xfrm>
                <a:off x="6022326" y="3194736"/>
                <a:ext cx="628074" cy="774924"/>
              </a:xfrm>
              <a:custGeom>
                <a:avLst/>
                <a:gdLst>
                  <a:gd name="T0" fmla="*/ 32 w 460"/>
                  <a:gd name="T1" fmla="*/ 0 h 553"/>
                  <a:gd name="T2" fmla="*/ 65 w 460"/>
                  <a:gd name="T3" fmla="*/ 3 h 553"/>
                  <a:gd name="T4" fmla="*/ 98 w 460"/>
                  <a:gd name="T5" fmla="*/ 8 h 553"/>
                  <a:gd name="T6" fmla="*/ 128 w 460"/>
                  <a:gd name="T7" fmla="*/ 17 h 553"/>
                  <a:gd name="T8" fmla="*/ 160 w 460"/>
                  <a:gd name="T9" fmla="*/ 27 h 553"/>
                  <a:gd name="T10" fmla="*/ 190 w 460"/>
                  <a:gd name="T11" fmla="*/ 38 h 553"/>
                  <a:gd name="T12" fmla="*/ 220 w 460"/>
                  <a:gd name="T13" fmla="*/ 52 h 553"/>
                  <a:gd name="T14" fmla="*/ 247 w 460"/>
                  <a:gd name="T15" fmla="*/ 68 h 553"/>
                  <a:gd name="T16" fmla="*/ 275 w 460"/>
                  <a:gd name="T17" fmla="*/ 87 h 553"/>
                  <a:gd name="T18" fmla="*/ 302 w 460"/>
                  <a:gd name="T19" fmla="*/ 106 h 553"/>
                  <a:gd name="T20" fmla="*/ 326 w 460"/>
                  <a:gd name="T21" fmla="*/ 128 h 553"/>
                  <a:gd name="T22" fmla="*/ 348 w 460"/>
                  <a:gd name="T23" fmla="*/ 150 h 553"/>
                  <a:gd name="T24" fmla="*/ 370 w 460"/>
                  <a:gd name="T25" fmla="*/ 175 h 553"/>
                  <a:gd name="T26" fmla="*/ 389 w 460"/>
                  <a:gd name="T27" fmla="*/ 202 h 553"/>
                  <a:gd name="T28" fmla="*/ 405 w 460"/>
                  <a:gd name="T29" fmla="*/ 229 h 553"/>
                  <a:gd name="T30" fmla="*/ 422 w 460"/>
                  <a:gd name="T31" fmla="*/ 259 h 553"/>
                  <a:gd name="T32" fmla="*/ 433 w 460"/>
                  <a:gd name="T33" fmla="*/ 289 h 553"/>
                  <a:gd name="T34" fmla="*/ 444 w 460"/>
                  <a:gd name="T35" fmla="*/ 319 h 553"/>
                  <a:gd name="T36" fmla="*/ 452 w 460"/>
                  <a:gd name="T37" fmla="*/ 352 h 553"/>
                  <a:gd name="T38" fmla="*/ 457 w 460"/>
                  <a:gd name="T39" fmla="*/ 384 h 553"/>
                  <a:gd name="T40" fmla="*/ 460 w 460"/>
                  <a:gd name="T41" fmla="*/ 414 h 553"/>
                  <a:gd name="T42" fmla="*/ 460 w 460"/>
                  <a:gd name="T43" fmla="*/ 439 h 553"/>
                  <a:gd name="T44" fmla="*/ 454 w 460"/>
                  <a:gd name="T45" fmla="*/ 463 h 553"/>
                  <a:gd name="T46" fmla="*/ 446 w 460"/>
                  <a:gd name="T47" fmla="*/ 493 h 553"/>
                  <a:gd name="T48" fmla="*/ 433 w 460"/>
                  <a:gd name="T49" fmla="*/ 521 h 553"/>
                  <a:gd name="T50" fmla="*/ 411 w 460"/>
                  <a:gd name="T51" fmla="*/ 545 h 553"/>
                  <a:gd name="T52" fmla="*/ 370 w 460"/>
                  <a:gd name="T53" fmla="*/ 553 h 553"/>
                  <a:gd name="T54" fmla="*/ 332 w 460"/>
                  <a:gd name="T55" fmla="*/ 540 h 553"/>
                  <a:gd name="T56" fmla="*/ 302 w 460"/>
                  <a:gd name="T57" fmla="*/ 523 h 553"/>
                  <a:gd name="T58" fmla="*/ 277 w 460"/>
                  <a:gd name="T59" fmla="*/ 504 h 553"/>
                  <a:gd name="T60" fmla="*/ 256 w 460"/>
                  <a:gd name="T61" fmla="*/ 491 h 553"/>
                  <a:gd name="T62" fmla="*/ 239 w 460"/>
                  <a:gd name="T63" fmla="*/ 480 h 553"/>
                  <a:gd name="T64" fmla="*/ 215 w 460"/>
                  <a:gd name="T65" fmla="*/ 463 h 553"/>
                  <a:gd name="T66" fmla="*/ 198 w 460"/>
                  <a:gd name="T67" fmla="*/ 455 h 553"/>
                  <a:gd name="T68" fmla="*/ 179 w 460"/>
                  <a:gd name="T69" fmla="*/ 444 h 553"/>
                  <a:gd name="T70" fmla="*/ 168 w 460"/>
                  <a:gd name="T71" fmla="*/ 436 h 553"/>
                  <a:gd name="T72" fmla="*/ 149 w 460"/>
                  <a:gd name="T73" fmla="*/ 428 h 553"/>
                  <a:gd name="T74" fmla="*/ 136 w 460"/>
                  <a:gd name="T75" fmla="*/ 422 h 553"/>
                  <a:gd name="T76" fmla="*/ 128 w 460"/>
                  <a:gd name="T77" fmla="*/ 420 h 553"/>
                  <a:gd name="T78" fmla="*/ 109 w 460"/>
                  <a:gd name="T79" fmla="*/ 414 h 553"/>
                  <a:gd name="T80" fmla="*/ 103 w 460"/>
                  <a:gd name="T81" fmla="*/ 414 h 553"/>
                  <a:gd name="T82" fmla="*/ 92 w 460"/>
                  <a:gd name="T83" fmla="*/ 412 h 553"/>
                  <a:gd name="T84" fmla="*/ 84 w 460"/>
                  <a:gd name="T85" fmla="*/ 409 h 553"/>
                  <a:gd name="T86" fmla="*/ 73 w 460"/>
                  <a:gd name="T87" fmla="*/ 409 h 553"/>
                  <a:gd name="T88" fmla="*/ 65 w 460"/>
                  <a:gd name="T89" fmla="*/ 406 h 553"/>
                  <a:gd name="T90" fmla="*/ 57 w 460"/>
                  <a:gd name="T91" fmla="*/ 406 h 553"/>
                  <a:gd name="T92" fmla="*/ 49 w 460"/>
                  <a:gd name="T93" fmla="*/ 406 h 553"/>
                  <a:gd name="T94" fmla="*/ 43 w 460"/>
                  <a:gd name="T95" fmla="*/ 406 h 553"/>
                  <a:gd name="T96" fmla="*/ 38 w 460"/>
                  <a:gd name="T97" fmla="*/ 406 h 553"/>
                  <a:gd name="T98" fmla="*/ 32 w 460"/>
                  <a:gd name="T99" fmla="*/ 406 h 553"/>
                  <a:gd name="T100" fmla="*/ 27 w 460"/>
                  <a:gd name="T101" fmla="*/ 406 h 553"/>
                  <a:gd name="T102" fmla="*/ 21 w 460"/>
                  <a:gd name="T103" fmla="*/ 406 h 553"/>
                  <a:gd name="T104" fmla="*/ 19 w 460"/>
                  <a:gd name="T105" fmla="*/ 406 h 553"/>
                  <a:gd name="T106" fmla="*/ 13 w 460"/>
                  <a:gd name="T107" fmla="*/ 406 h 553"/>
                  <a:gd name="T108" fmla="*/ 8 w 460"/>
                  <a:gd name="T109" fmla="*/ 406 h 553"/>
                  <a:gd name="T110" fmla="*/ 2 w 460"/>
                  <a:gd name="T111" fmla="*/ 406 h 55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60"/>
                  <a:gd name="T169" fmla="*/ 0 h 553"/>
                  <a:gd name="T170" fmla="*/ 460 w 460"/>
                  <a:gd name="T171" fmla="*/ 553 h 55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60" h="553">
                    <a:moveTo>
                      <a:pt x="5" y="0"/>
                    </a:moveTo>
                    <a:lnTo>
                      <a:pt x="16" y="0"/>
                    </a:lnTo>
                    <a:lnTo>
                      <a:pt x="21" y="0"/>
                    </a:lnTo>
                    <a:lnTo>
                      <a:pt x="32" y="0"/>
                    </a:lnTo>
                    <a:lnTo>
                      <a:pt x="43" y="0"/>
                    </a:lnTo>
                    <a:lnTo>
                      <a:pt x="49" y="3"/>
                    </a:lnTo>
                    <a:lnTo>
                      <a:pt x="54" y="3"/>
                    </a:lnTo>
                    <a:lnTo>
                      <a:pt x="65" y="3"/>
                    </a:lnTo>
                    <a:lnTo>
                      <a:pt x="70" y="6"/>
                    </a:lnTo>
                    <a:lnTo>
                      <a:pt x="81" y="6"/>
                    </a:lnTo>
                    <a:lnTo>
                      <a:pt x="87" y="8"/>
                    </a:lnTo>
                    <a:lnTo>
                      <a:pt x="98" y="8"/>
                    </a:lnTo>
                    <a:lnTo>
                      <a:pt x="103" y="11"/>
                    </a:lnTo>
                    <a:lnTo>
                      <a:pt x="114" y="14"/>
                    </a:lnTo>
                    <a:lnTo>
                      <a:pt x="122" y="17"/>
                    </a:lnTo>
                    <a:lnTo>
                      <a:pt x="128" y="17"/>
                    </a:lnTo>
                    <a:lnTo>
                      <a:pt x="139" y="19"/>
                    </a:lnTo>
                    <a:lnTo>
                      <a:pt x="144" y="22"/>
                    </a:lnTo>
                    <a:lnTo>
                      <a:pt x="155" y="25"/>
                    </a:lnTo>
                    <a:lnTo>
                      <a:pt x="160" y="27"/>
                    </a:lnTo>
                    <a:lnTo>
                      <a:pt x="168" y="30"/>
                    </a:lnTo>
                    <a:lnTo>
                      <a:pt x="177" y="33"/>
                    </a:lnTo>
                    <a:lnTo>
                      <a:pt x="185" y="36"/>
                    </a:lnTo>
                    <a:lnTo>
                      <a:pt x="190" y="38"/>
                    </a:lnTo>
                    <a:lnTo>
                      <a:pt x="198" y="41"/>
                    </a:lnTo>
                    <a:lnTo>
                      <a:pt x="207" y="44"/>
                    </a:lnTo>
                    <a:lnTo>
                      <a:pt x="215" y="49"/>
                    </a:lnTo>
                    <a:lnTo>
                      <a:pt x="220" y="52"/>
                    </a:lnTo>
                    <a:lnTo>
                      <a:pt x="228" y="57"/>
                    </a:lnTo>
                    <a:lnTo>
                      <a:pt x="234" y="60"/>
                    </a:lnTo>
                    <a:lnTo>
                      <a:pt x="242" y="63"/>
                    </a:lnTo>
                    <a:lnTo>
                      <a:pt x="247" y="68"/>
                    </a:lnTo>
                    <a:lnTo>
                      <a:pt x="256" y="74"/>
                    </a:lnTo>
                    <a:lnTo>
                      <a:pt x="261" y="76"/>
                    </a:lnTo>
                    <a:lnTo>
                      <a:pt x="269" y="82"/>
                    </a:lnTo>
                    <a:lnTo>
                      <a:pt x="275" y="87"/>
                    </a:lnTo>
                    <a:lnTo>
                      <a:pt x="283" y="90"/>
                    </a:lnTo>
                    <a:lnTo>
                      <a:pt x="288" y="96"/>
                    </a:lnTo>
                    <a:lnTo>
                      <a:pt x="297" y="101"/>
                    </a:lnTo>
                    <a:lnTo>
                      <a:pt x="302" y="106"/>
                    </a:lnTo>
                    <a:lnTo>
                      <a:pt x="307" y="112"/>
                    </a:lnTo>
                    <a:lnTo>
                      <a:pt x="316" y="117"/>
                    </a:lnTo>
                    <a:lnTo>
                      <a:pt x="321" y="123"/>
                    </a:lnTo>
                    <a:lnTo>
                      <a:pt x="326" y="128"/>
                    </a:lnTo>
                    <a:lnTo>
                      <a:pt x="332" y="134"/>
                    </a:lnTo>
                    <a:lnTo>
                      <a:pt x="337" y="139"/>
                    </a:lnTo>
                    <a:lnTo>
                      <a:pt x="343" y="145"/>
                    </a:lnTo>
                    <a:lnTo>
                      <a:pt x="348" y="150"/>
                    </a:lnTo>
                    <a:lnTo>
                      <a:pt x="354" y="158"/>
                    </a:lnTo>
                    <a:lnTo>
                      <a:pt x="359" y="164"/>
                    </a:lnTo>
                    <a:lnTo>
                      <a:pt x="365" y="169"/>
                    </a:lnTo>
                    <a:lnTo>
                      <a:pt x="370" y="175"/>
                    </a:lnTo>
                    <a:lnTo>
                      <a:pt x="375" y="183"/>
                    </a:lnTo>
                    <a:lnTo>
                      <a:pt x="381" y="188"/>
                    </a:lnTo>
                    <a:lnTo>
                      <a:pt x="384" y="196"/>
                    </a:lnTo>
                    <a:lnTo>
                      <a:pt x="389" y="202"/>
                    </a:lnTo>
                    <a:lnTo>
                      <a:pt x="395" y="210"/>
                    </a:lnTo>
                    <a:lnTo>
                      <a:pt x="397" y="215"/>
                    </a:lnTo>
                    <a:lnTo>
                      <a:pt x="403" y="224"/>
                    </a:lnTo>
                    <a:lnTo>
                      <a:pt x="405" y="229"/>
                    </a:lnTo>
                    <a:lnTo>
                      <a:pt x="411" y="237"/>
                    </a:lnTo>
                    <a:lnTo>
                      <a:pt x="414" y="245"/>
                    </a:lnTo>
                    <a:lnTo>
                      <a:pt x="419" y="254"/>
                    </a:lnTo>
                    <a:lnTo>
                      <a:pt x="422" y="259"/>
                    </a:lnTo>
                    <a:lnTo>
                      <a:pt x="425" y="267"/>
                    </a:lnTo>
                    <a:lnTo>
                      <a:pt x="427" y="275"/>
                    </a:lnTo>
                    <a:lnTo>
                      <a:pt x="433" y="284"/>
                    </a:lnTo>
                    <a:lnTo>
                      <a:pt x="433" y="289"/>
                    </a:lnTo>
                    <a:lnTo>
                      <a:pt x="435" y="297"/>
                    </a:lnTo>
                    <a:lnTo>
                      <a:pt x="438" y="305"/>
                    </a:lnTo>
                    <a:lnTo>
                      <a:pt x="441" y="311"/>
                    </a:lnTo>
                    <a:lnTo>
                      <a:pt x="444" y="319"/>
                    </a:lnTo>
                    <a:lnTo>
                      <a:pt x="446" y="330"/>
                    </a:lnTo>
                    <a:lnTo>
                      <a:pt x="449" y="335"/>
                    </a:lnTo>
                    <a:lnTo>
                      <a:pt x="449" y="341"/>
                    </a:lnTo>
                    <a:lnTo>
                      <a:pt x="452" y="352"/>
                    </a:lnTo>
                    <a:lnTo>
                      <a:pt x="454" y="363"/>
                    </a:lnTo>
                    <a:lnTo>
                      <a:pt x="454" y="368"/>
                    </a:lnTo>
                    <a:lnTo>
                      <a:pt x="454" y="371"/>
                    </a:lnTo>
                    <a:lnTo>
                      <a:pt x="457" y="384"/>
                    </a:lnTo>
                    <a:lnTo>
                      <a:pt x="457" y="398"/>
                    </a:lnTo>
                    <a:lnTo>
                      <a:pt x="457" y="401"/>
                    </a:lnTo>
                    <a:lnTo>
                      <a:pt x="460" y="414"/>
                    </a:lnTo>
                    <a:lnTo>
                      <a:pt x="460" y="431"/>
                    </a:lnTo>
                    <a:lnTo>
                      <a:pt x="460" y="433"/>
                    </a:lnTo>
                    <a:lnTo>
                      <a:pt x="460" y="439"/>
                    </a:lnTo>
                    <a:lnTo>
                      <a:pt x="457" y="447"/>
                    </a:lnTo>
                    <a:lnTo>
                      <a:pt x="454" y="461"/>
                    </a:lnTo>
                    <a:lnTo>
                      <a:pt x="454" y="463"/>
                    </a:lnTo>
                    <a:lnTo>
                      <a:pt x="452" y="474"/>
                    </a:lnTo>
                    <a:lnTo>
                      <a:pt x="452" y="480"/>
                    </a:lnTo>
                    <a:lnTo>
                      <a:pt x="449" y="488"/>
                    </a:lnTo>
                    <a:lnTo>
                      <a:pt x="446" y="493"/>
                    </a:lnTo>
                    <a:lnTo>
                      <a:pt x="444" y="499"/>
                    </a:lnTo>
                    <a:lnTo>
                      <a:pt x="441" y="510"/>
                    </a:lnTo>
                    <a:lnTo>
                      <a:pt x="435" y="518"/>
                    </a:lnTo>
                    <a:lnTo>
                      <a:pt x="433" y="521"/>
                    </a:lnTo>
                    <a:lnTo>
                      <a:pt x="433" y="523"/>
                    </a:lnTo>
                    <a:lnTo>
                      <a:pt x="425" y="531"/>
                    </a:lnTo>
                    <a:lnTo>
                      <a:pt x="419" y="537"/>
                    </a:lnTo>
                    <a:lnTo>
                      <a:pt x="411" y="545"/>
                    </a:lnTo>
                    <a:lnTo>
                      <a:pt x="403" y="548"/>
                    </a:lnTo>
                    <a:lnTo>
                      <a:pt x="389" y="553"/>
                    </a:lnTo>
                    <a:lnTo>
                      <a:pt x="384" y="553"/>
                    </a:lnTo>
                    <a:lnTo>
                      <a:pt x="370" y="553"/>
                    </a:lnTo>
                    <a:lnTo>
                      <a:pt x="367" y="553"/>
                    </a:lnTo>
                    <a:lnTo>
                      <a:pt x="348" y="548"/>
                    </a:lnTo>
                    <a:lnTo>
                      <a:pt x="346" y="548"/>
                    </a:lnTo>
                    <a:lnTo>
                      <a:pt x="332" y="540"/>
                    </a:lnTo>
                    <a:lnTo>
                      <a:pt x="313" y="529"/>
                    </a:lnTo>
                    <a:lnTo>
                      <a:pt x="302" y="523"/>
                    </a:lnTo>
                    <a:lnTo>
                      <a:pt x="294" y="518"/>
                    </a:lnTo>
                    <a:lnTo>
                      <a:pt x="291" y="515"/>
                    </a:lnTo>
                    <a:lnTo>
                      <a:pt x="283" y="510"/>
                    </a:lnTo>
                    <a:lnTo>
                      <a:pt x="277" y="504"/>
                    </a:lnTo>
                    <a:lnTo>
                      <a:pt x="275" y="504"/>
                    </a:lnTo>
                    <a:lnTo>
                      <a:pt x="272" y="501"/>
                    </a:lnTo>
                    <a:lnTo>
                      <a:pt x="258" y="491"/>
                    </a:lnTo>
                    <a:lnTo>
                      <a:pt x="256" y="491"/>
                    </a:lnTo>
                    <a:lnTo>
                      <a:pt x="247" y="482"/>
                    </a:lnTo>
                    <a:lnTo>
                      <a:pt x="242" y="480"/>
                    </a:lnTo>
                    <a:lnTo>
                      <a:pt x="239" y="480"/>
                    </a:lnTo>
                    <a:lnTo>
                      <a:pt x="231" y="474"/>
                    </a:lnTo>
                    <a:lnTo>
                      <a:pt x="228" y="471"/>
                    </a:lnTo>
                    <a:lnTo>
                      <a:pt x="220" y="466"/>
                    </a:lnTo>
                    <a:lnTo>
                      <a:pt x="215" y="463"/>
                    </a:lnTo>
                    <a:lnTo>
                      <a:pt x="209" y="461"/>
                    </a:lnTo>
                    <a:lnTo>
                      <a:pt x="204" y="455"/>
                    </a:lnTo>
                    <a:lnTo>
                      <a:pt x="201" y="455"/>
                    </a:lnTo>
                    <a:lnTo>
                      <a:pt x="198" y="455"/>
                    </a:lnTo>
                    <a:lnTo>
                      <a:pt x="193" y="450"/>
                    </a:lnTo>
                    <a:lnTo>
                      <a:pt x="188" y="447"/>
                    </a:lnTo>
                    <a:lnTo>
                      <a:pt x="182" y="444"/>
                    </a:lnTo>
                    <a:lnTo>
                      <a:pt x="179" y="444"/>
                    </a:lnTo>
                    <a:lnTo>
                      <a:pt x="174" y="442"/>
                    </a:lnTo>
                    <a:lnTo>
                      <a:pt x="171" y="439"/>
                    </a:lnTo>
                    <a:lnTo>
                      <a:pt x="168" y="436"/>
                    </a:lnTo>
                    <a:lnTo>
                      <a:pt x="163" y="436"/>
                    </a:lnTo>
                    <a:lnTo>
                      <a:pt x="158" y="433"/>
                    </a:lnTo>
                    <a:lnTo>
                      <a:pt x="152" y="431"/>
                    </a:lnTo>
                    <a:lnTo>
                      <a:pt x="149" y="428"/>
                    </a:lnTo>
                    <a:lnTo>
                      <a:pt x="144" y="428"/>
                    </a:lnTo>
                    <a:lnTo>
                      <a:pt x="139" y="425"/>
                    </a:lnTo>
                    <a:lnTo>
                      <a:pt x="136" y="425"/>
                    </a:lnTo>
                    <a:lnTo>
                      <a:pt x="136" y="422"/>
                    </a:lnTo>
                    <a:lnTo>
                      <a:pt x="133" y="422"/>
                    </a:lnTo>
                    <a:lnTo>
                      <a:pt x="130" y="422"/>
                    </a:lnTo>
                    <a:lnTo>
                      <a:pt x="128" y="420"/>
                    </a:lnTo>
                    <a:lnTo>
                      <a:pt x="122" y="420"/>
                    </a:lnTo>
                    <a:lnTo>
                      <a:pt x="117" y="417"/>
                    </a:lnTo>
                    <a:lnTo>
                      <a:pt x="109" y="414"/>
                    </a:lnTo>
                    <a:lnTo>
                      <a:pt x="103" y="414"/>
                    </a:lnTo>
                    <a:lnTo>
                      <a:pt x="100" y="414"/>
                    </a:lnTo>
                    <a:lnTo>
                      <a:pt x="98" y="412"/>
                    </a:lnTo>
                    <a:lnTo>
                      <a:pt x="92" y="412"/>
                    </a:lnTo>
                    <a:lnTo>
                      <a:pt x="89" y="412"/>
                    </a:lnTo>
                    <a:lnTo>
                      <a:pt x="87" y="409"/>
                    </a:lnTo>
                    <a:lnTo>
                      <a:pt x="84" y="409"/>
                    </a:lnTo>
                    <a:lnTo>
                      <a:pt x="81" y="409"/>
                    </a:lnTo>
                    <a:lnTo>
                      <a:pt x="76" y="409"/>
                    </a:lnTo>
                    <a:lnTo>
                      <a:pt x="73" y="409"/>
                    </a:lnTo>
                    <a:lnTo>
                      <a:pt x="73" y="406"/>
                    </a:lnTo>
                    <a:lnTo>
                      <a:pt x="70" y="406"/>
                    </a:lnTo>
                    <a:lnTo>
                      <a:pt x="68" y="406"/>
                    </a:lnTo>
                    <a:lnTo>
                      <a:pt x="65" y="406"/>
                    </a:lnTo>
                    <a:lnTo>
                      <a:pt x="62" y="406"/>
                    </a:lnTo>
                    <a:lnTo>
                      <a:pt x="60" y="406"/>
                    </a:lnTo>
                    <a:lnTo>
                      <a:pt x="57" y="406"/>
                    </a:lnTo>
                    <a:lnTo>
                      <a:pt x="51" y="406"/>
                    </a:lnTo>
                    <a:lnTo>
                      <a:pt x="49" y="406"/>
                    </a:lnTo>
                    <a:lnTo>
                      <a:pt x="46" y="406"/>
                    </a:lnTo>
                    <a:lnTo>
                      <a:pt x="43" y="406"/>
                    </a:lnTo>
                    <a:lnTo>
                      <a:pt x="40" y="406"/>
                    </a:lnTo>
                    <a:lnTo>
                      <a:pt x="38" y="406"/>
                    </a:lnTo>
                    <a:lnTo>
                      <a:pt x="35" y="406"/>
                    </a:lnTo>
                    <a:lnTo>
                      <a:pt x="32" y="406"/>
                    </a:lnTo>
                    <a:lnTo>
                      <a:pt x="30" y="406"/>
                    </a:lnTo>
                    <a:lnTo>
                      <a:pt x="27" y="406"/>
                    </a:lnTo>
                    <a:lnTo>
                      <a:pt x="24" y="406"/>
                    </a:lnTo>
                    <a:lnTo>
                      <a:pt x="21" y="406"/>
                    </a:lnTo>
                    <a:lnTo>
                      <a:pt x="19" y="406"/>
                    </a:lnTo>
                    <a:lnTo>
                      <a:pt x="16" y="406"/>
                    </a:lnTo>
                    <a:lnTo>
                      <a:pt x="13" y="406"/>
                    </a:lnTo>
                    <a:lnTo>
                      <a:pt x="10" y="406"/>
                    </a:lnTo>
                    <a:lnTo>
                      <a:pt x="8" y="406"/>
                    </a:lnTo>
                    <a:lnTo>
                      <a:pt x="5" y="406"/>
                    </a:lnTo>
                    <a:lnTo>
                      <a:pt x="2" y="406"/>
                    </a:lnTo>
                    <a:lnTo>
                      <a:pt x="0" y="406"/>
                    </a:lnTo>
                  </a:path>
                </a:pathLst>
              </a:custGeom>
              <a:noFill/>
              <a:ln w="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3" name="Line 259"/>
              <p:cNvSpPr>
                <a:spLocks noChangeShapeType="1"/>
              </p:cNvSpPr>
              <p:nvPr/>
            </p:nvSpPr>
            <p:spPr bwMode="auto">
              <a:xfrm>
                <a:off x="6022326" y="3194736"/>
                <a:ext cx="6827" cy="1401"/>
              </a:xfrm>
              <a:prstGeom prst="line">
                <a:avLst/>
              </a:prstGeom>
              <a:noFill/>
              <a:ln w="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4" name="Freeform 260"/>
              <p:cNvSpPr>
                <a:spLocks/>
              </p:cNvSpPr>
              <p:nvPr/>
            </p:nvSpPr>
            <p:spPr bwMode="auto">
              <a:xfrm>
                <a:off x="6022326" y="3221360"/>
                <a:ext cx="567997" cy="584346"/>
              </a:xfrm>
              <a:custGeom>
                <a:avLst/>
                <a:gdLst>
                  <a:gd name="T0" fmla="*/ 24 w 416"/>
                  <a:gd name="T1" fmla="*/ 0 h 417"/>
                  <a:gd name="T2" fmla="*/ 46 w 416"/>
                  <a:gd name="T3" fmla="*/ 3 h 417"/>
                  <a:gd name="T4" fmla="*/ 68 w 416"/>
                  <a:gd name="T5" fmla="*/ 6 h 417"/>
                  <a:gd name="T6" fmla="*/ 92 w 416"/>
                  <a:gd name="T7" fmla="*/ 8 h 417"/>
                  <a:gd name="T8" fmla="*/ 117 w 416"/>
                  <a:gd name="T9" fmla="*/ 14 h 417"/>
                  <a:gd name="T10" fmla="*/ 139 w 416"/>
                  <a:gd name="T11" fmla="*/ 19 h 417"/>
                  <a:gd name="T12" fmla="*/ 160 w 416"/>
                  <a:gd name="T13" fmla="*/ 28 h 417"/>
                  <a:gd name="T14" fmla="*/ 182 w 416"/>
                  <a:gd name="T15" fmla="*/ 36 h 417"/>
                  <a:gd name="T16" fmla="*/ 204 w 416"/>
                  <a:gd name="T17" fmla="*/ 47 h 417"/>
                  <a:gd name="T18" fmla="*/ 226 w 416"/>
                  <a:gd name="T19" fmla="*/ 57 h 417"/>
                  <a:gd name="T20" fmla="*/ 245 w 416"/>
                  <a:gd name="T21" fmla="*/ 68 h 417"/>
                  <a:gd name="T22" fmla="*/ 264 w 416"/>
                  <a:gd name="T23" fmla="*/ 82 h 417"/>
                  <a:gd name="T24" fmla="*/ 286 w 416"/>
                  <a:gd name="T25" fmla="*/ 98 h 417"/>
                  <a:gd name="T26" fmla="*/ 302 w 416"/>
                  <a:gd name="T27" fmla="*/ 112 h 417"/>
                  <a:gd name="T28" fmla="*/ 318 w 416"/>
                  <a:gd name="T29" fmla="*/ 128 h 417"/>
                  <a:gd name="T30" fmla="*/ 335 w 416"/>
                  <a:gd name="T31" fmla="*/ 145 h 417"/>
                  <a:gd name="T32" fmla="*/ 348 w 416"/>
                  <a:gd name="T33" fmla="*/ 164 h 417"/>
                  <a:gd name="T34" fmla="*/ 362 w 416"/>
                  <a:gd name="T35" fmla="*/ 183 h 417"/>
                  <a:gd name="T36" fmla="*/ 375 w 416"/>
                  <a:gd name="T37" fmla="*/ 205 h 417"/>
                  <a:gd name="T38" fmla="*/ 386 w 416"/>
                  <a:gd name="T39" fmla="*/ 224 h 417"/>
                  <a:gd name="T40" fmla="*/ 395 w 416"/>
                  <a:gd name="T41" fmla="*/ 240 h 417"/>
                  <a:gd name="T42" fmla="*/ 405 w 416"/>
                  <a:gd name="T43" fmla="*/ 265 h 417"/>
                  <a:gd name="T44" fmla="*/ 411 w 416"/>
                  <a:gd name="T45" fmla="*/ 292 h 417"/>
                  <a:gd name="T46" fmla="*/ 411 w 416"/>
                  <a:gd name="T47" fmla="*/ 297 h 417"/>
                  <a:gd name="T48" fmla="*/ 416 w 416"/>
                  <a:gd name="T49" fmla="*/ 327 h 417"/>
                  <a:gd name="T50" fmla="*/ 414 w 416"/>
                  <a:gd name="T51" fmla="*/ 354 h 417"/>
                  <a:gd name="T52" fmla="*/ 411 w 416"/>
                  <a:gd name="T53" fmla="*/ 368 h 417"/>
                  <a:gd name="T54" fmla="*/ 405 w 416"/>
                  <a:gd name="T55" fmla="*/ 382 h 417"/>
                  <a:gd name="T56" fmla="*/ 395 w 416"/>
                  <a:gd name="T57" fmla="*/ 401 h 417"/>
                  <a:gd name="T58" fmla="*/ 365 w 416"/>
                  <a:gd name="T59" fmla="*/ 414 h 417"/>
                  <a:gd name="T60" fmla="*/ 337 w 416"/>
                  <a:gd name="T61" fmla="*/ 417 h 417"/>
                  <a:gd name="T62" fmla="*/ 318 w 416"/>
                  <a:gd name="T63" fmla="*/ 412 h 417"/>
                  <a:gd name="T64" fmla="*/ 297 w 416"/>
                  <a:gd name="T65" fmla="*/ 406 h 417"/>
                  <a:gd name="T66" fmla="*/ 275 w 416"/>
                  <a:gd name="T67" fmla="*/ 398 h 417"/>
                  <a:gd name="T68" fmla="*/ 261 w 416"/>
                  <a:gd name="T69" fmla="*/ 393 h 417"/>
                  <a:gd name="T70" fmla="*/ 245 w 416"/>
                  <a:gd name="T71" fmla="*/ 387 h 417"/>
                  <a:gd name="T72" fmla="*/ 228 w 416"/>
                  <a:gd name="T73" fmla="*/ 379 h 417"/>
                  <a:gd name="T74" fmla="*/ 212 w 416"/>
                  <a:gd name="T75" fmla="*/ 373 h 417"/>
                  <a:gd name="T76" fmla="*/ 204 w 416"/>
                  <a:gd name="T77" fmla="*/ 371 h 417"/>
                  <a:gd name="T78" fmla="*/ 190 w 416"/>
                  <a:gd name="T79" fmla="*/ 365 h 417"/>
                  <a:gd name="T80" fmla="*/ 182 w 416"/>
                  <a:gd name="T81" fmla="*/ 365 h 417"/>
                  <a:gd name="T82" fmla="*/ 166 w 416"/>
                  <a:gd name="T83" fmla="*/ 360 h 417"/>
                  <a:gd name="T84" fmla="*/ 155 w 416"/>
                  <a:gd name="T85" fmla="*/ 357 h 417"/>
                  <a:gd name="T86" fmla="*/ 147 w 416"/>
                  <a:gd name="T87" fmla="*/ 354 h 417"/>
                  <a:gd name="T88" fmla="*/ 130 w 416"/>
                  <a:gd name="T89" fmla="*/ 352 h 417"/>
                  <a:gd name="T90" fmla="*/ 128 w 416"/>
                  <a:gd name="T91" fmla="*/ 349 h 417"/>
                  <a:gd name="T92" fmla="*/ 119 w 416"/>
                  <a:gd name="T93" fmla="*/ 349 h 417"/>
                  <a:gd name="T94" fmla="*/ 109 w 416"/>
                  <a:gd name="T95" fmla="*/ 346 h 417"/>
                  <a:gd name="T96" fmla="*/ 98 w 416"/>
                  <a:gd name="T97" fmla="*/ 344 h 417"/>
                  <a:gd name="T98" fmla="*/ 92 w 416"/>
                  <a:gd name="T99" fmla="*/ 344 h 417"/>
                  <a:gd name="T100" fmla="*/ 81 w 416"/>
                  <a:gd name="T101" fmla="*/ 344 h 417"/>
                  <a:gd name="T102" fmla="*/ 76 w 416"/>
                  <a:gd name="T103" fmla="*/ 341 h 417"/>
                  <a:gd name="T104" fmla="*/ 68 w 416"/>
                  <a:gd name="T105" fmla="*/ 341 h 417"/>
                  <a:gd name="T106" fmla="*/ 57 w 416"/>
                  <a:gd name="T107" fmla="*/ 341 h 417"/>
                  <a:gd name="T108" fmla="*/ 51 w 416"/>
                  <a:gd name="T109" fmla="*/ 341 h 417"/>
                  <a:gd name="T110" fmla="*/ 46 w 416"/>
                  <a:gd name="T111" fmla="*/ 341 h 417"/>
                  <a:gd name="T112" fmla="*/ 38 w 416"/>
                  <a:gd name="T113" fmla="*/ 341 h 417"/>
                  <a:gd name="T114" fmla="*/ 32 w 416"/>
                  <a:gd name="T115" fmla="*/ 341 h 417"/>
                  <a:gd name="T116" fmla="*/ 27 w 416"/>
                  <a:gd name="T117" fmla="*/ 341 h 417"/>
                  <a:gd name="T118" fmla="*/ 19 w 416"/>
                  <a:gd name="T119" fmla="*/ 341 h 417"/>
                  <a:gd name="T120" fmla="*/ 16 w 416"/>
                  <a:gd name="T121" fmla="*/ 341 h 417"/>
                  <a:gd name="T122" fmla="*/ 10 w 416"/>
                  <a:gd name="T123" fmla="*/ 341 h 417"/>
                  <a:gd name="T124" fmla="*/ 2 w 416"/>
                  <a:gd name="T125" fmla="*/ 341 h 4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16"/>
                  <a:gd name="T190" fmla="*/ 0 h 417"/>
                  <a:gd name="T191" fmla="*/ 416 w 416"/>
                  <a:gd name="T192" fmla="*/ 417 h 41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16" h="417">
                    <a:moveTo>
                      <a:pt x="5" y="0"/>
                    </a:moveTo>
                    <a:lnTo>
                      <a:pt x="16" y="0"/>
                    </a:lnTo>
                    <a:lnTo>
                      <a:pt x="24" y="0"/>
                    </a:lnTo>
                    <a:lnTo>
                      <a:pt x="32" y="0"/>
                    </a:lnTo>
                    <a:lnTo>
                      <a:pt x="40" y="0"/>
                    </a:lnTo>
                    <a:lnTo>
                      <a:pt x="46" y="3"/>
                    </a:lnTo>
                    <a:lnTo>
                      <a:pt x="57" y="3"/>
                    </a:lnTo>
                    <a:lnTo>
                      <a:pt x="62" y="3"/>
                    </a:lnTo>
                    <a:lnTo>
                      <a:pt x="68" y="6"/>
                    </a:lnTo>
                    <a:lnTo>
                      <a:pt x="79" y="6"/>
                    </a:lnTo>
                    <a:lnTo>
                      <a:pt x="84" y="8"/>
                    </a:lnTo>
                    <a:lnTo>
                      <a:pt x="92" y="8"/>
                    </a:lnTo>
                    <a:lnTo>
                      <a:pt x="100" y="11"/>
                    </a:lnTo>
                    <a:lnTo>
                      <a:pt x="109" y="11"/>
                    </a:lnTo>
                    <a:lnTo>
                      <a:pt x="117" y="14"/>
                    </a:lnTo>
                    <a:lnTo>
                      <a:pt x="125" y="17"/>
                    </a:lnTo>
                    <a:lnTo>
                      <a:pt x="133" y="19"/>
                    </a:lnTo>
                    <a:lnTo>
                      <a:pt x="139" y="19"/>
                    </a:lnTo>
                    <a:lnTo>
                      <a:pt x="147" y="22"/>
                    </a:lnTo>
                    <a:lnTo>
                      <a:pt x="155" y="25"/>
                    </a:lnTo>
                    <a:lnTo>
                      <a:pt x="160" y="28"/>
                    </a:lnTo>
                    <a:lnTo>
                      <a:pt x="168" y="30"/>
                    </a:lnTo>
                    <a:lnTo>
                      <a:pt x="177" y="33"/>
                    </a:lnTo>
                    <a:lnTo>
                      <a:pt x="182" y="36"/>
                    </a:lnTo>
                    <a:lnTo>
                      <a:pt x="190" y="38"/>
                    </a:lnTo>
                    <a:lnTo>
                      <a:pt x="198" y="44"/>
                    </a:lnTo>
                    <a:lnTo>
                      <a:pt x="204" y="47"/>
                    </a:lnTo>
                    <a:lnTo>
                      <a:pt x="212" y="49"/>
                    </a:lnTo>
                    <a:lnTo>
                      <a:pt x="218" y="55"/>
                    </a:lnTo>
                    <a:lnTo>
                      <a:pt x="226" y="57"/>
                    </a:lnTo>
                    <a:lnTo>
                      <a:pt x="231" y="60"/>
                    </a:lnTo>
                    <a:lnTo>
                      <a:pt x="239" y="66"/>
                    </a:lnTo>
                    <a:lnTo>
                      <a:pt x="245" y="68"/>
                    </a:lnTo>
                    <a:lnTo>
                      <a:pt x="253" y="74"/>
                    </a:lnTo>
                    <a:lnTo>
                      <a:pt x="258" y="77"/>
                    </a:lnTo>
                    <a:lnTo>
                      <a:pt x="264" y="82"/>
                    </a:lnTo>
                    <a:lnTo>
                      <a:pt x="272" y="87"/>
                    </a:lnTo>
                    <a:lnTo>
                      <a:pt x="277" y="93"/>
                    </a:lnTo>
                    <a:lnTo>
                      <a:pt x="286" y="98"/>
                    </a:lnTo>
                    <a:lnTo>
                      <a:pt x="288" y="101"/>
                    </a:lnTo>
                    <a:lnTo>
                      <a:pt x="297" y="107"/>
                    </a:lnTo>
                    <a:lnTo>
                      <a:pt x="302" y="112"/>
                    </a:lnTo>
                    <a:lnTo>
                      <a:pt x="307" y="117"/>
                    </a:lnTo>
                    <a:lnTo>
                      <a:pt x="313" y="123"/>
                    </a:lnTo>
                    <a:lnTo>
                      <a:pt x="318" y="128"/>
                    </a:lnTo>
                    <a:lnTo>
                      <a:pt x="324" y="134"/>
                    </a:lnTo>
                    <a:lnTo>
                      <a:pt x="329" y="139"/>
                    </a:lnTo>
                    <a:lnTo>
                      <a:pt x="335" y="145"/>
                    </a:lnTo>
                    <a:lnTo>
                      <a:pt x="340" y="153"/>
                    </a:lnTo>
                    <a:lnTo>
                      <a:pt x="346" y="158"/>
                    </a:lnTo>
                    <a:lnTo>
                      <a:pt x="348" y="164"/>
                    </a:lnTo>
                    <a:lnTo>
                      <a:pt x="354" y="169"/>
                    </a:lnTo>
                    <a:lnTo>
                      <a:pt x="359" y="177"/>
                    </a:lnTo>
                    <a:lnTo>
                      <a:pt x="362" y="183"/>
                    </a:lnTo>
                    <a:lnTo>
                      <a:pt x="367" y="188"/>
                    </a:lnTo>
                    <a:lnTo>
                      <a:pt x="370" y="196"/>
                    </a:lnTo>
                    <a:lnTo>
                      <a:pt x="375" y="205"/>
                    </a:lnTo>
                    <a:lnTo>
                      <a:pt x="378" y="210"/>
                    </a:lnTo>
                    <a:lnTo>
                      <a:pt x="384" y="218"/>
                    </a:lnTo>
                    <a:lnTo>
                      <a:pt x="386" y="224"/>
                    </a:lnTo>
                    <a:lnTo>
                      <a:pt x="389" y="226"/>
                    </a:lnTo>
                    <a:lnTo>
                      <a:pt x="392" y="237"/>
                    </a:lnTo>
                    <a:lnTo>
                      <a:pt x="395" y="240"/>
                    </a:lnTo>
                    <a:lnTo>
                      <a:pt x="400" y="251"/>
                    </a:lnTo>
                    <a:lnTo>
                      <a:pt x="400" y="254"/>
                    </a:lnTo>
                    <a:lnTo>
                      <a:pt x="405" y="265"/>
                    </a:lnTo>
                    <a:lnTo>
                      <a:pt x="408" y="278"/>
                    </a:lnTo>
                    <a:lnTo>
                      <a:pt x="408" y="281"/>
                    </a:lnTo>
                    <a:lnTo>
                      <a:pt x="411" y="292"/>
                    </a:lnTo>
                    <a:lnTo>
                      <a:pt x="411" y="294"/>
                    </a:lnTo>
                    <a:lnTo>
                      <a:pt x="411" y="297"/>
                    </a:lnTo>
                    <a:lnTo>
                      <a:pt x="414" y="311"/>
                    </a:lnTo>
                    <a:lnTo>
                      <a:pt x="414" y="314"/>
                    </a:lnTo>
                    <a:lnTo>
                      <a:pt x="416" y="327"/>
                    </a:lnTo>
                    <a:lnTo>
                      <a:pt x="416" y="335"/>
                    </a:lnTo>
                    <a:lnTo>
                      <a:pt x="414" y="341"/>
                    </a:lnTo>
                    <a:lnTo>
                      <a:pt x="414" y="354"/>
                    </a:lnTo>
                    <a:lnTo>
                      <a:pt x="414" y="357"/>
                    </a:lnTo>
                    <a:lnTo>
                      <a:pt x="414" y="360"/>
                    </a:lnTo>
                    <a:lnTo>
                      <a:pt x="411" y="368"/>
                    </a:lnTo>
                    <a:lnTo>
                      <a:pt x="411" y="371"/>
                    </a:lnTo>
                    <a:lnTo>
                      <a:pt x="411" y="373"/>
                    </a:lnTo>
                    <a:lnTo>
                      <a:pt x="405" y="382"/>
                    </a:lnTo>
                    <a:lnTo>
                      <a:pt x="403" y="387"/>
                    </a:lnTo>
                    <a:lnTo>
                      <a:pt x="397" y="398"/>
                    </a:lnTo>
                    <a:lnTo>
                      <a:pt x="395" y="401"/>
                    </a:lnTo>
                    <a:lnTo>
                      <a:pt x="392" y="403"/>
                    </a:lnTo>
                    <a:lnTo>
                      <a:pt x="378" y="412"/>
                    </a:lnTo>
                    <a:lnTo>
                      <a:pt x="365" y="414"/>
                    </a:lnTo>
                    <a:lnTo>
                      <a:pt x="359" y="417"/>
                    </a:lnTo>
                    <a:lnTo>
                      <a:pt x="346" y="417"/>
                    </a:lnTo>
                    <a:lnTo>
                      <a:pt x="337" y="417"/>
                    </a:lnTo>
                    <a:lnTo>
                      <a:pt x="329" y="414"/>
                    </a:lnTo>
                    <a:lnTo>
                      <a:pt x="318" y="412"/>
                    </a:lnTo>
                    <a:lnTo>
                      <a:pt x="316" y="412"/>
                    </a:lnTo>
                    <a:lnTo>
                      <a:pt x="305" y="409"/>
                    </a:lnTo>
                    <a:lnTo>
                      <a:pt x="297" y="406"/>
                    </a:lnTo>
                    <a:lnTo>
                      <a:pt x="291" y="403"/>
                    </a:lnTo>
                    <a:lnTo>
                      <a:pt x="283" y="401"/>
                    </a:lnTo>
                    <a:lnTo>
                      <a:pt x="275" y="398"/>
                    </a:lnTo>
                    <a:lnTo>
                      <a:pt x="272" y="395"/>
                    </a:lnTo>
                    <a:lnTo>
                      <a:pt x="261" y="393"/>
                    </a:lnTo>
                    <a:lnTo>
                      <a:pt x="256" y="390"/>
                    </a:lnTo>
                    <a:lnTo>
                      <a:pt x="253" y="390"/>
                    </a:lnTo>
                    <a:lnTo>
                      <a:pt x="245" y="387"/>
                    </a:lnTo>
                    <a:lnTo>
                      <a:pt x="242" y="384"/>
                    </a:lnTo>
                    <a:lnTo>
                      <a:pt x="231" y="382"/>
                    </a:lnTo>
                    <a:lnTo>
                      <a:pt x="228" y="379"/>
                    </a:lnTo>
                    <a:lnTo>
                      <a:pt x="220" y="376"/>
                    </a:lnTo>
                    <a:lnTo>
                      <a:pt x="215" y="373"/>
                    </a:lnTo>
                    <a:lnTo>
                      <a:pt x="212" y="373"/>
                    </a:lnTo>
                    <a:lnTo>
                      <a:pt x="207" y="373"/>
                    </a:lnTo>
                    <a:lnTo>
                      <a:pt x="204" y="371"/>
                    </a:lnTo>
                    <a:lnTo>
                      <a:pt x="201" y="371"/>
                    </a:lnTo>
                    <a:lnTo>
                      <a:pt x="193" y="368"/>
                    </a:lnTo>
                    <a:lnTo>
                      <a:pt x="190" y="365"/>
                    </a:lnTo>
                    <a:lnTo>
                      <a:pt x="182" y="365"/>
                    </a:lnTo>
                    <a:lnTo>
                      <a:pt x="182" y="363"/>
                    </a:lnTo>
                    <a:lnTo>
                      <a:pt x="171" y="360"/>
                    </a:lnTo>
                    <a:lnTo>
                      <a:pt x="166" y="360"/>
                    </a:lnTo>
                    <a:lnTo>
                      <a:pt x="163" y="357"/>
                    </a:lnTo>
                    <a:lnTo>
                      <a:pt x="158" y="357"/>
                    </a:lnTo>
                    <a:lnTo>
                      <a:pt x="155" y="357"/>
                    </a:lnTo>
                    <a:lnTo>
                      <a:pt x="149" y="354"/>
                    </a:lnTo>
                    <a:lnTo>
                      <a:pt x="147" y="354"/>
                    </a:lnTo>
                    <a:lnTo>
                      <a:pt x="141" y="352"/>
                    </a:lnTo>
                    <a:lnTo>
                      <a:pt x="139" y="352"/>
                    </a:lnTo>
                    <a:lnTo>
                      <a:pt x="130" y="352"/>
                    </a:lnTo>
                    <a:lnTo>
                      <a:pt x="130" y="349"/>
                    </a:lnTo>
                    <a:lnTo>
                      <a:pt x="128" y="349"/>
                    </a:lnTo>
                    <a:lnTo>
                      <a:pt x="125" y="349"/>
                    </a:lnTo>
                    <a:lnTo>
                      <a:pt x="122" y="349"/>
                    </a:lnTo>
                    <a:lnTo>
                      <a:pt x="119" y="349"/>
                    </a:lnTo>
                    <a:lnTo>
                      <a:pt x="117" y="346"/>
                    </a:lnTo>
                    <a:lnTo>
                      <a:pt x="114" y="346"/>
                    </a:lnTo>
                    <a:lnTo>
                      <a:pt x="109" y="346"/>
                    </a:lnTo>
                    <a:lnTo>
                      <a:pt x="103" y="346"/>
                    </a:lnTo>
                    <a:lnTo>
                      <a:pt x="98" y="344"/>
                    </a:lnTo>
                    <a:lnTo>
                      <a:pt x="92" y="344"/>
                    </a:lnTo>
                    <a:lnTo>
                      <a:pt x="89" y="344"/>
                    </a:lnTo>
                    <a:lnTo>
                      <a:pt x="87" y="344"/>
                    </a:lnTo>
                    <a:lnTo>
                      <a:pt x="81" y="344"/>
                    </a:lnTo>
                    <a:lnTo>
                      <a:pt x="76" y="344"/>
                    </a:lnTo>
                    <a:lnTo>
                      <a:pt x="76" y="341"/>
                    </a:lnTo>
                    <a:lnTo>
                      <a:pt x="70" y="341"/>
                    </a:lnTo>
                    <a:lnTo>
                      <a:pt x="68" y="341"/>
                    </a:lnTo>
                    <a:lnTo>
                      <a:pt x="65" y="341"/>
                    </a:lnTo>
                    <a:lnTo>
                      <a:pt x="60" y="341"/>
                    </a:lnTo>
                    <a:lnTo>
                      <a:pt x="57" y="341"/>
                    </a:lnTo>
                    <a:lnTo>
                      <a:pt x="54" y="341"/>
                    </a:lnTo>
                    <a:lnTo>
                      <a:pt x="51" y="341"/>
                    </a:lnTo>
                    <a:lnTo>
                      <a:pt x="49" y="341"/>
                    </a:lnTo>
                    <a:lnTo>
                      <a:pt x="46" y="341"/>
                    </a:lnTo>
                    <a:lnTo>
                      <a:pt x="43" y="341"/>
                    </a:lnTo>
                    <a:lnTo>
                      <a:pt x="40" y="341"/>
                    </a:lnTo>
                    <a:lnTo>
                      <a:pt x="38" y="341"/>
                    </a:lnTo>
                    <a:lnTo>
                      <a:pt x="35" y="341"/>
                    </a:lnTo>
                    <a:lnTo>
                      <a:pt x="32" y="341"/>
                    </a:lnTo>
                    <a:lnTo>
                      <a:pt x="30" y="341"/>
                    </a:lnTo>
                    <a:lnTo>
                      <a:pt x="27" y="341"/>
                    </a:lnTo>
                    <a:lnTo>
                      <a:pt x="24" y="341"/>
                    </a:lnTo>
                    <a:lnTo>
                      <a:pt x="21" y="341"/>
                    </a:lnTo>
                    <a:lnTo>
                      <a:pt x="19" y="341"/>
                    </a:lnTo>
                    <a:lnTo>
                      <a:pt x="16" y="341"/>
                    </a:lnTo>
                    <a:lnTo>
                      <a:pt x="13" y="341"/>
                    </a:lnTo>
                    <a:lnTo>
                      <a:pt x="10" y="341"/>
                    </a:lnTo>
                    <a:lnTo>
                      <a:pt x="8" y="341"/>
                    </a:lnTo>
                    <a:lnTo>
                      <a:pt x="5" y="341"/>
                    </a:lnTo>
                    <a:lnTo>
                      <a:pt x="2" y="341"/>
                    </a:lnTo>
                    <a:lnTo>
                      <a:pt x="0" y="341"/>
                    </a:lnTo>
                  </a:path>
                </a:pathLst>
              </a:custGeom>
              <a:noFill/>
              <a:ln w="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5" name="Line 261"/>
              <p:cNvSpPr>
                <a:spLocks noChangeShapeType="1"/>
              </p:cNvSpPr>
              <p:nvPr/>
            </p:nvSpPr>
            <p:spPr bwMode="auto">
              <a:xfrm>
                <a:off x="6022326" y="3221360"/>
                <a:ext cx="6827" cy="1401"/>
              </a:xfrm>
              <a:prstGeom prst="line">
                <a:avLst/>
              </a:prstGeom>
              <a:noFill/>
              <a:ln w="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6" name="Freeform 262"/>
              <p:cNvSpPr>
                <a:spLocks/>
              </p:cNvSpPr>
              <p:nvPr/>
            </p:nvSpPr>
            <p:spPr bwMode="auto">
              <a:xfrm>
                <a:off x="6022326" y="3256393"/>
                <a:ext cx="486075" cy="423195"/>
              </a:xfrm>
              <a:custGeom>
                <a:avLst/>
                <a:gdLst>
                  <a:gd name="T0" fmla="*/ 27 w 356"/>
                  <a:gd name="T1" fmla="*/ 0 h 302"/>
                  <a:gd name="T2" fmla="*/ 43 w 356"/>
                  <a:gd name="T3" fmla="*/ 0 h 302"/>
                  <a:gd name="T4" fmla="*/ 62 w 356"/>
                  <a:gd name="T5" fmla="*/ 3 h 302"/>
                  <a:gd name="T6" fmla="*/ 89 w 356"/>
                  <a:gd name="T7" fmla="*/ 8 h 302"/>
                  <a:gd name="T8" fmla="*/ 114 w 356"/>
                  <a:gd name="T9" fmla="*/ 13 h 302"/>
                  <a:gd name="T10" fmla="*/ 130 w 356"/>
                  <a:gd name="T11" fmla="*/ 19 h 302"/>
                  <a:gd name="T12" fmla="*/ 149 w 356"/>
                  <a:gd name="T13" fmla="*/ 24 h 302"/>
                  <a:gd name="T14" fmla="*/ 174 w 356"/>
                  <a:gd name="T15" fmla="*/ 32 h 302"/>
                  <a:gd name="T16" fmla="*/ 190 w 356"/>
                  <a:gd name="T17" fmla="*/ 41 h 302"/>
                  <a:gd name="T18" fmla="*/ 212 w 356"/>
                  <a:gd name="T19" fmla="*/ 54 h 302"/>
                  <a:gd name="T20" fmla="*/ 234 w 356"/>
                  <a:gd name="T21" fmla="*/ 68 h 302"/>
                  <a:gd name="T22" fmla="*/ 250 w 356"/>
                  <a:gd name="T23" fmla="*/ 79 h 302"/>
                  <a:gd name="T24" fmla="*/ 269 w 356"/>
                  <a:gd name="T25" fmla="*/ 95 h 302"/>
                  <a:gd name="T26" fmla="*/ 283 w 356"/>
                  <a:gd name="T27" fmla="*/ 106 h 302"/>
                  <a:gd name="T28" fmla="*/ 297 w 356"/>
                  <a:gd name="T29" fmla="*/ 120 h 302"/>
                  <a:gd name="T30" fmla="*/ 313 w 356"/>
                  <a:gd name="T31" fmla="*/ 139 h 302"/>
                  <a:gd name="T32" fmla="*/ 321 w 356"/>
                  <a:gd name="T33" fmla="*/ 152 h 302"/>
                  <a:gd name="T34" fmla="*/ 329 w 356"/>
                  <a:gd name="T35" fmla="*/ 163 h 302"/>
                  <a:gd name="T36" fmla="*/ 340 w 356"/>
                  <a:gd name="T37" fmla="*/ 185 h 302"/>
                  <a:gd name="T38" fmla="*/ 348 w 356"/>
                  <a:gd name="T39" fmla="*/ 204 h 302"/>
                  <a:gd name="T40" fmla="*/ 354 w 356"/>
                  <a:gd name="T41" fmla="*/ 220 h 302"/>
                  <a:gd name="T42" fmla="*/ 356 w 356"/>
                  <a:gd name="T43" fmla="*/ 240 h 302"/>
                  <a:gd name="T44" fmla="*/ 354 w 356"/>
                  <a:gd name="T45" fmla="*/ 253 h 302"/>
                  <a:gd name="T46" fmla="*/ 351 w 356"/>
                  <a:gd name="T47" fmla="*/ 275 h 302"/>
                  <a:gd name="T48" fmla="*/ 326 w 356"/>
                  <a:gd name="T49" fmla="*/ 294 h 302"/>
                  <a:gd name="T50" fmla="*/ 297 w 356"/>
                  <a:gd name="T51" fmla="*/ 302 h 302"/>
                  <a:gd name="T52" fmla="*/ 283 w 356"/>
                  <a:gd name="T53" fmla="*/ 299 h 302"/>
                  <a:gd name="T54" fmla="*/ 269 w 356"/>
                  <a:gd name="T55" fmla="*/ 299 h 302"/>
                  <a:gd name="T56" fmla="*/ 250 w 356"/>
                  <a:gd name="T57" fmla="*/ 297 h 302"/>
                  <a:gd name="T58" fmla="*/ 237 w 356"/>
                  <a:gd name="T59" fmla="*/ 294 h 302"/>
                  <a:gd name="T60" fmla="*/ 220 w 356"/>
                  <a:gd name="T61" fmla="*/ 291 h 302"/>
                  <a:gd name="T62" fmla="*/ 201 w 356"/>
                  <a:gd name="T63" fmla="*/ 289 h 302"/>
                  <a:gd name="T64" fmla="*/ 193 w 356"/>
                  <a:gd name="T65" fmla="*/ 286 h 302"/>
                  <a:gd name="T66" fmla="*/ 174 w 356"/>
                  <a:gd name="T67" fmla="*/ 283 h 302"/>
                  <a:gd name="T68" fmla="*/ 166 w 356"/>
                  <a:gd name="T69" fmla="*/ 283 h 302"/>
                  <a:gd name="T70" fmla="*/ 152 w 356"/>
                  <a:gd name="T71" fmla="*/ 280 h 302"/>
                  <a:gd name="T72" fmla="*/ 139 w 356"/>
                  <a:gd name="T73" fmla="*/ 278 h 302"/>
                  <a:gd name="T74" fmla="*/ 125 w 356"/>
                  <a:gd name="T75" fmla="*/ 278 h 302"/>
                  <a:gd name="T76" fmla="*/ 114 w 356"/>
                  <a:gd name="T77" fmla="*/ 275 h 302"/>
                  <a:gd name="T78" fmla="*/ 106 w 356"/>
                  <a:gd name="T79" fmla="*/ 275 h 302"/>
                  <a:gd name="T80" fmla="*/ 100 w 356"/>
                  <a:gd name="T81" fmla="*/ 272 h 302"/>
                  <a:gd name="T82" fmla="*/ 89 w 356"/>
                  <a:gd name="T83" fmla="*/ 272 h 302"/>
                  <a:gd name="T84" fmla="*/ 79 w 356"/>
                  <a:gd name="T85" fmla="*/ 272 h 302"/>
                  <a:gd name="T86" fmla="*/ 68 w 356"/>
                  <a:gd name="T87" fmla="*/ 272 h 302"/>
                  <a:gd name="T88" fmla="*/ 60 w 356"/>
                  <a:gd name="T89" fmla="*/ 269 h 302"/>
                  <a:gd name="T90" fmla="*/ 49 w 356"/>
                  <a:gd name="T91" fmla="*/ 269 h 302"/>
                  <a:gd name="T92" fmla="*/ 43 w 356"/>
                  <a:gd name="T93" fmla="*/ 269 h 302"/>
                  <a:gd name="T94" fmla="*/ 35 w 356"/>
                  <a:gd name="T95" fmla="*/ 269 h 302"/>
                  <a:gd name="T96" fmla="*/ 27 w 356"/>
                  <a:gd name="T97" fmla="*/ 269 h 302"/>
                  <a:gd name="T98" fmla="*/ 19 w 356"/>
                  <a:gd name="T99" fmla="*/ 269 h 302"/>
                  <a:gd name="T100" fmla="*/ 10 w 356"/>
                  <a:gd name="T101" fmla="*/ 269 h 302"/>
                  <a:gd name="T102" fmla="*/ 2 w 356"/>
                  <a:gd name="T103" fmla="*/ 269 h 3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56"/>
                  <a:gd name="T157" fmla="*/ 0 h 302"/>
                  <a:gd name="T158" fmla="*/ 356 w 356"/>
                  <a:gd name="T159" fmla="*/ 302 h 3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56" h="302">
                    <a:moveTo>
                      <a:pt x="2" y="0"/>
                    </a:moveTo>
                    <a:lnTo>
                      <a:pt x="16" y="0"/>
                    </a:lnTo>
                    <a:lnTo>
                      <a:pt x="27" y="0"/>
                    </a:lnTo>
                    <a:lnTo>
                      <a:pt x="30" y="0"/>
                    </a:lnTo>
                    <a:lnTo>
                      <a:pt x="32" y="0"/>
                    </a:lnTo>
                    <a:lnTo>
                      <a:pt x="43" y="0"/>
                    </a:lnTo>
                    <a:lnTo>
                      <a:pt x="49" y="0"/>
                    </a:lnTo>
                    <a:lnTo>
                      <a:pt x="60" y="3"/>
                    </a:lnTo>
                    <a:lnTo>
                      <a:pt x="62" y="3"/>
                    </a:lnTo>
                    <a:lnTo>
                      <a:pt x="73" y="5"/>
                    </a:lnTo>
                    <a:lnTo>
                      <a:pt x="84" y="8"/>
                    </a:lnTo>
                    <a:lnTo>
                      <a:pt x="89" y="8"/>
                    </a:lnTo>
                    <a:lnTo>
                      <a:pt x="92" y="8"/>
                    </a:lnTo>
                    <a:lnTo>
                      <a:pt x="103" y="11"/>
                    </a:lnTo>
                    <a:lnTo>
                      <a:pt x="114" y="13"/>
                    </a:lnTo>
                    <a:lnTo>
                      <a:pt x="117" y="13"/>
                    </a:lnTo>
                    <a:lnTo>
                      <a:pt x="128" y="16"/>
                    </a:lnTo>
                    <a:lnTo>
                      <a:pt x="130" y="19"/>
                    </a:lnTo>
                    <a:lnTo>
                      <a:pt x="141" y="22"/>
                    </a:lnTo>
                    <a:lnTo>
                      <a:pt x="147" y="22"/>
                    </a:lnTo>
                    <a:lnTo>
                      <a:pt x="149" y="24"/>
                    </a:lnTo>
                    <a:lnTo>
                      <a:pt x="160" y="27"/>
                    </a:lnTo>
                    <a:lnTo>
                      <a:pt x="163" y="30"/>
                    </a:lnTo>
                    <a:lnTo>
                      <a:pt x="174" y="32"/>
                    </a:lnTo>
                    <a:lnTo>
                      <a:pt x="177" y="35"/>
                    </a:lnTo>
                    <a:lnTo>
                      <a:pt x="188" y="41"/>
                    </a:lnTo>
                    <a:lnTo>
                      <a:pt x="190" y="41"/>
                    </a:lnTo>
                    <a:lnTo>
                      <a:pt x="198" y="46"/>
                    </a:lnTo>
                    <a:lnTo>
                      <a:pt x="209" y="52"/>
                    </a:lnTo>
                    <a:lnTo>
                      <a:pt x="212" y="54"/>
                    </a:lnTo>
                    <a:lnTo>
                      <a:pt x="218" y="54"/>
                    </a:lnTo>
                    <a:lnTo>
                      <a:pt x="226" y="60"/>
                    </a:lnTo>
                    <a:lnTo>
                      <a:pt x="234" y="68"/>
                    </a:lnTo>
                    <a:lnTo>
                      <a:pt x="237" y="68"/>
                    </a:lnTo>
                    <a:lnTo>
                      <a:pt x="247" y="76"/>
                    </a:lnTo>
                    <a:lnTo>
                      <a:pt x="250" y="79"/>
                    </a:lnTo>
                    <a:lnTo>
                      <a:pt x="253" y="82"/>
                    </a:lnTo>
                    <a:lnTo>
                      <a:pt x="261" y="87"/>
                    </a:lnTo>
                    <a:lnTo>
                      <a:pt x="269" y="95"/>
                    </a:lnTo>
                    <a:lnTo>
                      <a:pt x="272" y="98"/>
                    </a:lnTo>
                    <a:lnTo>
                      <a:pt x="280" y="103"/>
                    </a:lnTo>
                    <a:lnTo>
                      <a:pt x="283" y="106"/>
                    </a:lnTo>
                    <a:lnTo>
                      <a:pt x="291" y="114"/>
                    </a:lnTo>
                    <a:lnTo>
                      <a:pt x="294" y="117"/>
                    </a:lnTo>
                    <a:lnTo>
                      <a:pt x="297" y="120"/>
                    </a:lnTo>
                    <a:lnTo>
                      <a:pt x="305" y="128"/>
                    </a:lnTo>
                    <a:lnTo>
                      <a:pt x="313" y="139"/>
                    </a:lnTo>
                    <a:lnTo>
                      <a:pt x="313" y="141"/>
                    </a:lnTo>
                    <a:lnTo>
                      <a:pt x="321" y="150"/>
                    </a:lnTo>
                    <a:lnTo>
                      <a:pt x="321" y="152"/>
                    </a:lnTo>
                    <a:lnTo>
                      <a:pt x="324" y="155"/>
                    </a:lnTo>
                    <a:lnTo>
                      <a:pt x="329" y="163"/>
                    </a:lnTo>
                    <a:lnTo>
                      <a:pt x="337" y="177"/>
                    </a:lnTo>
                    <a:lnTo>
                      <a:pt x="340" y="185"/>
                    </a:lnTo>
                    <a:lnTo>
                      <a:pt x="343" y="190"/>
                    </a:lnTo>
                    <a:lnTo>
                      <a:pt x="346" y="199"/>
                    </a:lnTo>
                    <a:lnTo>
                      <a:pt x="348" y="204"/>
                    </a:lnTo>
                    <a:lnTo>
                      <a:pt x="351" y="212"/>
                    </a:lnTo>
                    <a:lnTo>
                      <a:pt x="351" y="218"/>
                    </a:lnTo>
                    <a:lnTo>
                      <a:pt x="354" y="220"/>
                    </a:lnTo>
                    <a:lnTo>
                      <a:pt x="354" y="231"/>
                    </a:lnTo>
                    <a:lnTo>
                      <a:pt x="356" y="234"/>
                    </a:lnTo>
                    <a:lnTo>
                      <a:pt x="356" y="240"/>
                    </a:lnTo>
                    <a:lnTo>
                      <a:pt x="356" y="245"/>
                    </a:lnTo>
                    <a:lnTo>
                      <a:pt x="356" y="248"/>
                    </a:lnTo>
                    <a:lnTo>
                      <a:pt x="354" y="253"/>
                    </a:lnTo>
                    <a:lnTo>
                      <a:pt x="354" y="264"/>
                    </a:lnTo>
                    <a:lnTo>
                      <a:pt x="351" y="267"/>
                    </a:lnTo>
                    <a:lnTo>
                      <a:pt x="351" y="275"/>
                    </a:lnTo>
                    <a:lnTo>
                      <a:pt x="346" y="280"/>
                    </a:lnTo>
                    <a:lnTo>
                      <a:pt x="335" y="291"/>
                    </a:lnTo>
                    <a:lnTo>
                      <a:pt x="326" y="294"/>
                    </a:lnTo>
                    <a:lnTo>
                      <a:pt x="318" y="299"/>
                    </a:lnTo>
                    <a:lnTo>
                      <a:pt x="310" y="299"/>
                    </a:lnTo>
                    <a:lnTo>
                      <a:pt x="297" y="302"/>
                    </a:lnTo>
                    <a:lnTo>
                      <a:pt x="294" y="302"/>
                    </a:lnTo>
                    <a:lnTo>
                      <a:pt x="283" y="299"/>
                    </a:lnTo>
                    <a:lnTo>
                      <a:pt x="275" y="299"/>
                    </a:lnTo>
                    <a:lnTo>
                      <a:pt x="272" y="299"/>
                    </a:lnTo>
                    <a:lnTo>
                      <a:pt x="269" y="299"/>
                    </a:lnTo>
                    <a:lnTo>
                      <a:pt x="261" y="299"/>
                    </a:lnTo>
                    <a:lnTo>
                      <a:pt x="253" y="297"/>
                    </a:lnTo>
                    <a:lnTo>
                      <a:pt x="250" y="297"/>
                    </a:lnTo>
                    <a:lnTo>
                      <a:pt x="237" y="294"/>
                    </a:lnTo>
                    <a:lnTo>
                      <a:pt x="231" y="294"/>
                    </a:lnTo>
                    <a:lnTo>
                      <a:pt x="226" y="294"/>
                    </a:lnTo>
                    <a:lnTo>
                      <a:pt x="220" y="291"/>
                    </a:lnTo>
                    <a:lnTo>
                      <a:pt x="215" y="291"/>
                    </a:lnTo>
                    <a:lnTo>
                      <a:pt x="209" y="291"/>
                    </a:lnTo>
                    <a:lnTo>
                      <a:pt x="201" y="289"/>
                    </a:lnTo>
                    <a:lnTo>
                      <a:pt x="198" y="289"/>
                    </a:lnTo>
                    <a:lnTo>
                      <a:pt x="196" y="289"/>
                    </a:lnTo>
                    <a:lnTo>
                      <a:pt x="193" y="286"/>
                    </a:lnTo>
                    <a:lnTo>
                      <a:pt x="185" y="286"/>
                    </a:lnTo>
                    <a:lnTo>
                      <a:pt x="182" y="286"/>
                    </a:lnTo>
                    <a:lnTo>
                      <a:pt x="174" y="283"/>
                    </a:lnTo>
                    <a:lnTo>
                      <a:pt x="171" y="283"/>
                    </a:lnTo>
                    <a:lnTo>
                      <a:pt x="166" y="283"/>
                    </a:lnTo>
                    <a:lnTo>
                      <a:pt x="160" y="280"/>
                    </a:lnTo>
                    <a:lnTo>
                      <a:pt x="155" y="280"/>
                    </a:lnTo>
                    <a:lnTo>
                      <a:pt x="152" y="280"/>
                    </a:lnTo>
                    <a:lnTo>
                      <a:pt x="147" y="280"/>
                    </a:lnTo>
                    <a:lnTo>
                      <a:pt x="141" y="278"/>
                    </a:lnTo>
                    <a:lnTo>
                      <a:pt x="139" y="278"/>
                    </a:lnTo>
                    <a:lnTo>
                      <a:pt x="130" y="278"/>
                    </a:lnTo>
                    <a:lnTo>
                      <a:pt x="125" y="278"/>
                    </a:lnTo>
                    <a:lnTo>
                      <a:pt x="122" y="275"/>
                    </a:lnTo>
                    <a:lnTo>
                      <a:pt x="117" y="275"/>
                    </a:lnTo>
                    <a:lnTo>
                      <a:pt x="114" y="275"/>
                    </a:lnTo>
                    <a:lnTo>
                      <a:pt x="111" y="275"/>
                    </a:lnTo>
                    <a:lnTo>
                      <a:pt x="106" y="275"/>
                    </a:lnTo>
                    <a:lnTo>
                      <a:pt x="100" y="272"/>
                    </a:lnTo>
                    <a:lnTo>
                      <a:pt x="95" y="272"/>
                    </a:lnTo>
                    <a:lnTo>
                      <a:pt x="92" y="272"/>
                    </a:lnTo>
                    <a:lnTo>
                      <a:pt x="89" y="272"/>
                    </a:lnTo>
                    <a:lnTo>
                      <a:pt x="87" y="272"/>
                    </a:lnTo>
                    <a:lnTo>
                      <a:pt x="81" y="272"/>
                    </a:lnTo>
                    <a:lnTo>
                      <a:pt x="79" y="272"/>
                    </a:lnTo>
                    <a:lnTo>
                      <a:pt x="76" y="272"/>
                    </a:lnTo>
                    <a:lnTo>
                      <a:pt x="73" y="272"/>
                    </a:lnTo>
                    <a:lnTo>
                      <a:pt x="68" y="272"/>
                    </a:lnTo>
                    <a:lnTo>
                      <a:pt x="62" y="269"/>
                    </a:lnTo>
                    <a:lnTo>
                      <a:pt x="60" y="269"/>
                    </a:lnTo>
                    <a:lnTo>
                      <a:pt x="57" y="269"/>
                    </a:lnTo>
                    <a:lnTo>
                      <a:pt x="54" y="269"/>
                    </a:lnTo>
                    <a:lnTo>
                      <a:pt x="49" y="269"/>
                    </a:lnTo>
                    <a:lnTo>
                      <a:pt x="43" y="269"/>
                    </a:lnTo>
                    <a:lnTo>
                      <a:pt x="38" y="269"/>
                    </a:lnTo>
                    <a:lnTo>
                      <a:pt x="35" y="269"/>
                    </a:lnTo>
                    <a:lnTo>
                      <a:pt x="32" y="269"/>
                    </a:lnTo>
                    <a:lnTo>
                      <a:pt x="30" y="269"/>
                    </a:lnTo>
                    <a:lnTo>
                      <a:pt x="27" y="269"/>
                    </a:lnTo>
                    <a:lnTo>
                      <a:pt x="24" y="269"/>
                    </a:lnTo>
                    <a:lnTo>
                      <a:pt x="21" y="269"/>
                    </a:lnTo>
                    <a:lnTo>
                      <a:pt x="19" y="269"/>
                    </a:lnTo>
                    <a:lnTo>
                      <a:pt x="16" y="269"/>
                    </a:lnTo>
                    <a:lnTo>
                      <a:pt x="13" y="269"/>
                    </a:lnTo>
                    <a:lnTo>
                      <a:pt x="10" y="269"/>
                    </a:lnTo>
                    <a:lnTo>
                      <a:pt x="8" y="269"/>
                    </a:lnTo>
                    <a:lnTo>
                      <a:pt x="5" y="269"/>
                    </a:lnTo>
                    <a:lnTo>
                      <a:pt x="2" y="269"/>
                    </a:lnTo>
                    <a:lnTo>
                      <a:pt x="0" y="269"/>
                    </a:lnTo>
                  </a:path>
                </a:pathLst>
              </a:custGeom>
              <a:noFill/>
              <a:ln w="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7" name="Line 263"/>
              <p:cNvSpPr>
                <a:spLocks noChangeShapeType="1"/>
              </p:cNvSpPr>
              <p:nvPr/>
            </p:nvSpPr>
            <p:spPr bwMode="auto">
              <a:xfrm>
                <a:off x="6022326" y="3256393"/>
                <a:ext cx="2731" cy="1401"/>
              </a:xfrm>
              <a:prstGeom prst="line">
                <a:avLst/>
              </a:prstGeom>
              <a:noFill/>
              <a:ln w="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8" name="Freeform 264"/>
              <p:cNvSpPr>
                <a:spLocks/>
              </p:cNvSpPr>
              <p:nvPr/>
            </p:nvSpPr>
            <p:spPr bwMode="auto">
              <a:xfrm>
                <a:off x="6022326" y="3271807"/>
                <a:ext cx="445113" cy="361538"/>
              </a:xfrm>
              <a:custGeom>
                <a:avLst/>
                <a:gdLst>
                  <a:gd name="T0" fmla="*/ 19 w 326"/>
                  <a:gd name="T1" fmla="*/ 0 h 258"/>
                  <a:gd name="T2" fmla="*/ 43 w 326"/>
                  <a:gd name="T3" fmla="*/ 0 h 258"/>
                  <a:gd name="T4" fmla="*/ 68 w 326"/>
                  <a:gd name="T5" fmla="*/ 5 h 258"/>
                  <a:gd name="T6" fmla="*/ 87 w 326"/>
                  <a:gd name="T7" fmla="*/ 8 h 258"/>
                  <a:gd name="T8" fmla="*/ 103 w 326"/>
                  <a:gd name="T9" fmla="*/ 11 h 258"/>
                  <a:gd name="T10" fmla="*/ 128 w 326"/>
                  <a:gd name="T11" fmla="*/ 19 h 258"/>
                  <a:gd name="T12" fmla="*/ 152 w 326"/>
                  <a:gd name="T13" fmla="*/ 27 h 258"/>
                  <a:gd name="T14" fmla="*/ 168 w 326"/>
                  <a:gd name="T15" fmla="*/ 32 h 258"/>
                  <a:gd name="T16" fmla="*/ 190 w 326"/>
                  <a:gd name="T17" fmla="*/ 43 h 258"/>
                  <a:gd name="T18" fmla="*/ 207 w 326"/>
                  <a:gd name="T19" fmla="*/ 54 h 258"/>
                  <a:gd name="T20" fmla="*/ 226 w 326"/>
                  <a:gd name="T21" fmla="*/ 65 h 258"/>
                  <a:gd name="T22" fmla="*/ 242 w 326"/>
                  <a:gd name="T23" fmla="*/ 76 h 258"/>
                  <a:gd name="T24" fmla="*/ 258 w 326"/>
                  <a:gd name="T25" fmla="*/ 90 h 258"/>
                  <a:gd name="T26" fmla="*/ 275 w 326"/>
                  <a:gd name="T27" fmla="*/ 106 h 258"/>
                  <a:gd name="T28" fmla="*/ 288 w 326"/>
                  <a:gd name="T29" fmla="*/ 122 h 258"/>
                  <a:gd name="T30" fmla="*/ 302 w 326"/>
                  <a:gd name="T31" fmla="*/ 139 h 258"/>
                  <a:gd name="T32" fmla="*/ 310 w 326"/>
                  <a:gd name="T33" fmla="*/ 152 h 258"/>
                  <a:gd name="T34" fmla="*/ 318 w 326"/>
                  <a:gd name="T35" fmla="*/ 174 h 258"/>
                  <a:gd name="T36" fmla="*/ 324 w 326"/>
                  <a:gd name="T37" fmla="*/ 190 h 258"/>
                  <a:gd name="T38" fmla="*/ 326 w 326"/>
                  <a:gd name="T39" fmla="*/ 215 h 258"/>
                  <a:gd name="T40" fmla="*/ 318 w 326"/>
                  <a:gd name="T41" fmla="*/ 239 h 258"/>
                  <a:gd name="T42" fmla="*/ 302 w 326"/>
                  <a:gd name="T43" fmla="*/ 253 h 258"/>
                  <a:gd name="T44" fmla="*/ 283 w 326"/>
                  <a:gd name="T45" fmla="*/ 258 h 258"/>
                  <a:gd name="T46" fmla="*/ 258 w 326"/>
                  <a:gd name="T47" fmla="*/ 258 h 258"/>
                  <a:gd name="T48" fmla="*/ 237 w 326"/>
                  <a:gd name="T49" fmla="*/ 258 h 258"/>
                  <a:gd name="T50" fmla="*/ 212 w 326"/>
                  <a:gd name="T51" fmla="*/ 256 h 258"/>
                  <a:gd name="T52" fmla="*/ 209 w 326"/>
                  <a:gd name="T53" fmla="*/ 256 h 258"/>
                  <a:gd name="T54" fmla="*/ 185 w 326"/>
                  <a:gd name="T55" fmla="*/ 253 h 258"/>
                  <a:gd name="T56" fmla="*/ 174 w 326"/>
                  <a:gd name="T57" fmla="*/ 253 h 258"/>
                  <a:gd name="T58" fmla="*/ 158 w 326"/>
                  <a:gd name="T59" fmla="*/ 250 h 258"/>
                  <a:gd name="T60" fmla="*/ 149 w 326"/>
                  <a:gd name="T61" fmla="*/ 250 h 258"/>
                  <a:gd name="T62" fmla="*/ 144 w 326"/>
                  <a:gd name="T63" fmla="*/ 248 h 258"/>
                  <a:gd name="T64" fmla="*/ 128 w 326"/>
                  <a:gd name="T65" fmla="*/ 245 h 258"/>
                  <a:gd name="T66" fmla="*/ 119 w 326"/>
                  <a:gd name="T67" fmla="*/ 245 h 258"/>
                  <a:gd name="T68" fmla="*/ 111 w 326"/>
                  <a:gd name="T69" fmla="*/ 245 h 258"/>
                  <a:gd name="T70" fmla="*/ 100 w 326"/>
                  <a:gd name="T71" fmla="*/ 245 h 258"/>
                  <a:gd name="T72" fmla="*/ 89 w 326"/>
                  <a:gd name="T73" fmla="*/ 242 h 258"/>
                  <a:gd name="T74" fmla="*/ 76 w 326"/>
                  <a:gd name="T75" fmla="*/ 242 h 258"/>
                  <a:gd name="T76" fmla="*/ 68 w 326"/>
                  <a:gd name="T77" fmla="*/ 242 h 258"/>
                  <a:gd name="T78" fmla="*/ 62 w 326"/>
                  <a:gd name="T79" fmla="*/ 242 h 258"/>
                  <a:gd name="T80" fmla="*/ 49 w 326"/>
                  <a:gd name="T81" fmla="*/ 242 h 258"/>
                  <a:gd name="T82" fmla="*/ 43 w 326"/>
                  <a:gd name="T83" fmla="*/ 239 h 258"/>
                  <a:gd name="T84" fmla="*/ 35 w 326"/>
                  <a:gd name="T85" fmla="*/ 239 h 258"/>
                  <a:gd name="T86" fmla="*/ 24 w 326"/>
                  <a:gd name="T87" fmla="*/ 239 h 258"/>
                  <a:gd name="T88" fmla="*/ 16 w 326"/>
                  <a:gd name="T89" fmla="*/ 239 h 258"/>
                  <a:gd name="T90" fmla="*/ 5 w 326"/>
                  <a:gd name="T91" fmla="*/ 239 h 25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26"/>
                  <a:gd name="T139" fmla="*/ 0 h 258"/>
                  <a:gd name="T140" fmla="*/ 326 w 326"/>
                  <a:gd name="T141" fmla="*/ 258 h 25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26" h="258">
                    <a:moveTo>
                      <a:pt x="10" y="0"/>
                    </a:moveTo>
                    <a:lnTo>
                      <a:pt x="13" y="0"/>
                    </a:lnTo>
                    <a:lnTo>
                      <a:pt x="19" y="0"/>
                    </a:lnTo>
                    <a:lnTo>
                      <a:pt x="30" y="0"/>
                    </a:lnTo>
                    <a:lnTo>
                      <a:pt x="35" y="0"/>
                    </a:lnTo>
                    <a:lnTo>
                      <a:pt x="43" y="0"/>
                    </a:lnTo>
                    <a:lnTo>
                      <a:pt x="51" y="2"/>
                    </a:lnTo>
                    <a:lnTo>
                      <a:pt x="57" y="2"/>
                    </a:lnTo>
                    <a:lnTo>
                      <a:pt x="68" y="5"/>
                    </a:lnTo>
                    <a:lnTo>
                      <a:pt x="70" y="5"/>
                    </a:lnTo>
                    <a:lnTo>
                      <a:pt x="76" y="5"/>
                    </a:lnTo>
                    <a:lnTo>
                      <a:pt x="87" y="8"/>
                    </a:lnTo>
                    <a:lnTo>
                      <a:pt x="95" y="11"/>
                    </a:lnTo>
                    <a:lnTo>
                      <a:pt x="100" y="11"/>
                    </a:lnTo>
                    <a:lnTo>
                      <a:pt x="103" y="11"/>
                    </a:lnTo>
                    <a:lnTo>
                      <a:pt x="114" y="13"/>
                    </a:lnTo>
                    <a:lnTo>
                      <a:pt x="119" y="16"/>
                    </a:lnTo>
                    <a:lnTo>
                      <a:pt x="128" y="19"/>
                    </a:lnTo>
                    <a:lnTo>
                      <a:pt x="133" y="19"/>
                    </a:lnTo>
                    <a:lnTo>
                      <a:pt x="141" y="21"/>
                    </a:lnTo>
                    <a:lnTo>
                      <a:pt x="152" y="27"/>
                    </a:lnTo>
                    <a:lnTo>
                      <a:pt x="155" y="27"/>
                    </a:lnTo>
                    <a:lnTo>
                      <a:pt x="163" y="32"/>
                    </a:lnTo>
                    <a:lnTo>
                      <a:pt x="168" y="32"/>
                    </a:lnTo>
                    <a:lnTo>
                      <a:pt x="171" y="35"/>
                    </a:lnTo>
                    <a:lnTo>
                      <a:pt x="182" y="41"/>
                    </a:lnTo>
                    <a:lnTo>
                      <a:pt x="190" y="43"/>
                    </a:lnTo>
                    <a:lnTo>
                      <a:pt x="193" y="46"/>
                    </a:lnTo>
                    <a:lnTo>
                      <a:pt x="198" y="49"/>
                    </a:lnTo>
                    <a:lnTo>
                      <a:pt x="207" y="54"/>
                    </a:lnTo>
                    <a:lnTo>
                      <a:pt x="215" y="57"/>
                    </a:lnTo>
                    <a:lnTo>
                      <a:pt x="218" y="60"/>
                    </a:lnTo>
                    <a:lnTo>
                      <a:pt x="226" y="65"/>
                    </a:lnTo>
                    <a:lnTo>
                      <a:pt x="231" y="68"/>
                    </a:lnTo>
                    <a:lnTo>
                      <a:pt x="234" y="71"/>
                    </a:lnTo>
                    <a:lnTo>
                      <a:pt x="242" y="76"/>
                    </a:lnTo>
                    <a:lnTo>
                      <a:pt x="247" y="81"/>
                    </a:lnTo>
                    <a:lnTo>
                      <a:pt x="253" y="87"/>
                    </a:lnTo>
                    <a:lnTo>
                      <a:pt x="258" y="90"/>
                    </a:lnTo>
                    <a:lnTo>
                      <a:pt x="264" y="95"/>
                    </a:lnTo>
                    <a:lnTo>
                      <a:pt x="269" y="100"/>
                    </a:lnTo>
                    <a:lnTo>
                      <a:pt x="275" y="106"/>
                    </a:lnTo>
                    <a:lnTo>
                      <a:pt x="280" y="111"/>
                    </a:lnTo>
                    <a:lnTo>
                      <a:pt x="283" y="117"/>
                    </a:lnTo>
                    <a:lnTo>
                      <a:pt x="288" y="122"/>
                    </a:lnTo>
                    <a:lnTo>
                      <a:pt x="291" y="128"/>
                    </a:lnTo>
                    <a:lnTo>
                      <a:pt x="299" y="136"/>
                    </a:lnTo>
                    <a:lnTo>
                      <a:pt x="302" y="139"/>
                    </a:lnTo>
                    <a:lnTo>
                      <a:pt x="302" y="141"/>
                    </a:lnTo>
                    <a:lnTo>
                      <a:pt x="307" y="152"/>
                    </a:lnTo>
                    <a:lnTo>
                      <a:pt x="310" y="152"/>
                    </a:lnTo>
                    <a:lnTo>
                      <a:pt x="316" y="163"/>
                    </a:lnTo>
                    <a:lnTo>
                      <a:pt x="318" y="174"/>
                    </a:lnTo>
                    <a:lnTo>
                      <a:pt x="321" y="177"/>
                    </a:lnTo>
                    <a:lnTo>
                      <a:pt x="321" y="185"/>
                    </a:lnTo>
                    <a:lnTo>
                      <a:pt x="324" y="190"/>
                    </a:lnTo>
                    <a:lnTo>
                      <a:pt x="324" y="199"/>
                    </a:lnTo>
                    <a:lnTo>
                      <a:pt x="326" y="207"/>
                    </a:lnTo>
                    <a:lnTo>
                      <a:pt x="326" y="215"/>
                    </a:lnTo>
                    <a:lnTo>
                      <a:pt x="324" y="223"/>
                    </a:lnTo>
                    <a:lnTo>
                      <a:pt x="321" y="231"/>
                    </a:lnTo>
                    <a:lnTo>
                      <a:pt x="318" y="239"/>
                    </a:lnTo>
                    <a:lnTo>
                      <a:pt x="316" y="242"/>
                    </a:lnTo>
                    <a:lnTo>
                      <a:pt x="305" y="250"/>
                    </a:lnTo>
                    <a:lnTo>
                      <a:pt x="302" y="253"/>
                    </a:lnTo>
                    <a:lnTo>
                      <a:pt x="288" y="256"/>
                    </a:lnTo>
                    <a:lnTo>
                      <a:pt x="283" y="258"/>
                    </a:lnTo>
                    <a:lnTo>
                      <a:pt x="272" y="258"/>
                    </a:lnTo>
                    <a:lnTo>
                      <a:pt x="258" y="258"/>
                    </a:lnTo>
                    <a:lnTo>
                      <a:pt x="250" y="258"/>
                    </a:lnTo>
                    <a:lnTo>
                      <a:pt x="242" y="258"/>
                    </a:lnTo>
                    <a:lnTo>
                      <a:pt x="237" y="258"/>
                    </a:lnTo>
                    <a:lnTo>
                      <a:pt x="228" y="258"/>
                    </a:lnTo>
                    <a:lnTo>
                      <a:pt x="226" y="258"/>
                    </a:lnTo>
                    <a:lnTo>
                      <a:pt x="212" y="256"/>
                    </a:lnTo>
                    <a:lnTo>
                      <a:pt x="209" y="256"/>
                    </a:lnTo>
                    <a:lnTo>
                      <a:pt x="198" y="256"/>
                    </a:lnTo>
                    <a:lnTo>
                      <a:pt x="193" y="253"/>
                    </a:lnTo>
                    <a:lnTo>
                      <a:pt x="185" y="253"/>
                    </a:lnTo>
                    <a:lnTo>
                      <a:pt x="182" y="253"/>
                    </a:lnTo>
                    <a:lnTo>
                      <a:pt x="177" y="253"/>
                    </a:lnTo>
                    <a:lnTo>
                      <a:pt x="174" y="253"/>
                    </a:lnTo>
                    <a:lnTo>
                      <a:pt x="168" y="250"/>
                    </a:lnTo>
                    <a:lnTo>
                      <a:pt x="166" y="250"/>
                    </a:lnTo>
                    <a:lnTo>
                      <a:pt x="158" y="250"/>
                    </a:lnTo>
                    <a:lnTo>
                      <a:pt x="155" y="250"/>
                    </a:lnTo>
                    <a:lnTo>
                      <a:pt x="152" y="250"/>
                    </a:lnTo>
                    <a:lnTo>
                      <a:pt x="149" y="250"/>
                    </a:lnTo>
                    <a:lnTo>
                      <a:pt x="147" y="248"/>
                    </a:lnTo>
                    <a:lnTo>
                      <a:pt x="144" y="248"/>
                    </a:lnTo>
                    <a:lnTo>
                      <a:pt x="136" y="248"/>
                    </a:lnTo>
                    <a:lnTo>
                      <a:pt x="133" y="248"/>
                    </a:lnTo>
                    <a:lnTo>
                      <a:pt x="128" y="245"/>
                    </a:lnTo>
                    <a:lnTo>
                      <a:pt x="119" y="245"/>
                    </a:lnTo>
                    <a:lnTo>
                      <a:pt x="114" y="245"/>
                    </a:lnTo>
                    <a:lnTo>
                      <a:pt x="111" y="245"/>
                    </a:lnTo>
                    <a:lnTo>
                      <a:pt x="106" y="245"/>
                    </a:lnTo>
                    <a:lnTo>
                      <a:pt x="103" y="245"/>
                    </a:lnTo>
                    <a:lnTo>
                      <a:pt x="100" y="245"/>
                    </a:lnTo>
                    <a:lnTo>
                      <a:pt x="95" y="242"/>
                    </a:lnTo>
                    <a:lnTo>
                      <a:pt x="92" y="242"/>
                    </a:lnTo>
                    <a:lnTo>
                      <a:pt x="89" y="242"/>
                    </a:lnTo>
                    <a:lnTo>
                      <a:pt x="84" y="242"/>
                    </a:lnTo>
                    <a:lnTo>
                      <a:pt x="81" y="242"/>
                    </a:lnTo>
                    <a:lnTo>
                      <a:pt x="76" y="242"/>
                    </a:lnTo>
                    <a:lnTo>
                      <a:pt x="68" y="242"/>
                    </a:lnTo>
                    <a:lnTo>
                      <a:pt x="65" y="242"/>
                    </a:lnTo>
                    <a:lnTo>
                      <a:pt x="62" y="242"/>
                    </a:lnTo>
                    <a:lnTo>
                      <a:pt x="57" y="242"/>
                    </a:lnTo>
                    <a:lnTo>
                      <a:pt x="54" y="242"/>
                    </a:lnTo>
                    <a:lnTo>
                      <a:pt x="49" y="242"/>
                    </a:lnTo>
                    <a:lnTo>
                      <a:pt x="46" y="242"/>
                    </a:lnTo>
                    <a:lnTo>
                      <a:pt x="43" y="239"/>
                    </a:lnTo>
                    <a:lnTo>
                      <a:pt x="38" y="239"/>
                    </a:lnTo>
                    <a:lnTo>
                      <a:pt x="35" y="239"/>
                    </a:lnTo>
                    <a:lnTo>
                      <a:pt x="30" y="239"/>
                    </a:lnTo>
                    <a:lnTo>
                      <a:pt x="27" y="239"/>
                    </a:lnTo>
                    <a:lnTo>
                      <a:pt x="24" y="239"/>
                    </a:lnTo>
                    <a:lnTo>
                      <a:pt x="21" y="239"/>
                    </a:lnTo>
                    <a:lnTo>
                      <a:pt x="19" y="239"/>
                    </a:lnTo>
                    <a:lnTo>
                      <a:pt x="16" y="239"/>
                    </a:lnTo>
                    <a:lnTo>
                      <a:pt x="13" y="239"/>
                    </a:lnTo>
                    <a:lnTo>
                      <a:pt x="10" y="239"/>
                    </a:lnTo>
                    <a:lnTo>
                      <a:pt x="5" y="239"/>
                    </a:lnTo>
                    <a:lnTo>
                      <a:pt x="2" y="239"/>
                    </a:lnTo>
                    <a:lnTo>
                      <a:pt x="0" y="239"/>
                    </a:lnTo>
                  </a:path>
                </a:pathLst>
              </a:custGeom>
              <a:noFill/>
              <a:ln w="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9" name="Line 265"/>
              <p:cNvSpPr>
                <a:spLocks noChangeShapeType="1"/>
              </p:cNvSpPr>
              <p:nvPr/>
            </p:nvSpPr>
            <p:spPr bwMode="auto">
              <a:xfrm>
                <a:off x="6022326" y="3271807"/>
                <a:ext cx="13654" cy="1401"/>
              </a:xfrm>
              <a:prstGeom prst="line">
                <a:avLst/>
              </a:prstGeom>
              <a:noFill/>
              <a:ln w="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0" name="Freeform 266"/>
              <p:cNvSpPr>
                <a:spLocks/>
              </p:cNvSpPr>
              <p:nvPr/>
            </p:nvSpPr>
            <p:spPr bwMode="auto">
              <a:xfrm>
                <a:off x="6022326" y="3290025"/>
                <a:ext cx="393229" cy="302683"/>
              </a:xfrm>
              <a:custGeom>
                <a:avLst/>
                <a:gdLst>
                  <a:gd name="T0" fmla="*/ 13 w 288"/>
                  <a:gd name="T1" fmla="*/ 0 h 216"/>
                  <a:gd name="T2" fmla="*/ 27 w 288"/>
                  <a:gd name="T3" fmla="*/ 0 h 216"/>
                  <a:gd name="T4" fmla="*/ 43 w 288"/>
                  <a:gd name="T5" fmla="*/ 0 h 216"/>
                  <a:gd name="T6" fmla="*/ 57 w 288"/>
                  <a:gd name="T7" fmla="*/ 3 h 216"/>
                  <a:gd name="T8" fmla="*/ 70 w 288"/>
                  <a:gd name="T9" fmla="*/ 6 h 216"/>
                  <a:gd name="T10" fmla="*/ 84 w 288"/>
                  <a:gd name="T11" fmla="*/ 8 h 216"/>
                  <a:gd name="T12" fmla="*/ 98 w 288"/>
                  <a:gd name="T13" fmla="*/ 11 h 216"/>
                  <a:gd name="T14" fmla="*/ 111 w 288"/>
                  <a:gd name="T15" fmla="*/ 14 h 216"/>
                  <a:gd name="T16" fmla="*/ 136 w 288"/>
                  <a:gd name="T17" fmla="*/ 22 h 216"/>
                  <a:gd name="T18" fmla="*/ 149 w 288"/>
                  <a:gd name="T19" fmla="*/ 28 h 216"/>
                  <a:gd name="T20" fmla="*/ 163 w 288"/>
                  <a:gd name="T21" fmla="*/ 33 h 216"/>
                  <a:gd name="T22" fmla="*/ 174 w 288"/>
                  <a:gd name="T23" fmla="*/ 38 h 216"/>
                  <a:gd name="T24" fmla="*/ 188 w 288"/>
                  <a:gd name="T25" fmla="*/ 47 h 216"/>
                  <a:gd name="T26" fmla="*/ 198 w 288"/>
                  <a:gd name="T27" fmla="*/ 52 h 216"/>
                  <a:gd name="T28" fmla="*/ 209 w 288"/>
                  <a:gd name="T29" fmla="*/ 60 h 216"/>
                  <a:gd name="T30" fmla="*/ 220 w 288"/>
                  <a:gd name="T31" fmla="*/ 68 h 216"/>
                  <a:gd name="T32" fmla="*/ 231 w 288"/>
                  <a:gd name="T33" fmla="*/ 77 h 216"/>
                  <a:gd name="T34" fmla="*/ 242 w 288"/>
                  <a:gd name="T35" fmla="*/ 87 h 216"/>
                  <a:gd name="T36" fmla="*/ 253 w 288"/>
                  <a:gd name="T37" fmla="*/ 98 h 216"/>
                  <a:gd name="T38" fmla="*/ 261 w 288"/>
                  <a:gd name="T39" fmla="*/ 107 h 216"/>
                  <a:gd name="T40" fmla="*/ 269 w 288"/>
                  <a:gd name="T41" fmla="*/ 120 h 216"/>
                  <a:gd name="T42" fmla="*/ 277 w 288"/>
                  <a:gd name="T43" fmla="*/ 131 h 216"/>
                  <a:gd name="T44" fmla="*/ 283 w 288"/>
                  <a:gd name="T45" fmla="*/ 142 h 216"/>
                  <a:gd name="T46" fmla="*/ 283 w 288"/>
                  <a:gd name="T47" fmla="*/ 145 h 216"/>
                  <a:gd name="T48" fmla="*/ 286 w 288"/>
                  <a:gd name="T49" fmla="*/ 156 h 216"/>
                  <a:gd name="T50" fmla="*/ 288 w 288"/>
                  <a:gd name="T51" fmla="*/ 172 h 216"/>
                  <a:gd name="T52" fmla="*/ 286 w 288"/>
                  <a:gd name="T53" fmla="*/ 186 h 216"/>
                  <a:gd name="T54" fmla="*/ 280 w 288"/>
                  <a:gd name="T55" fmla="*/ 196 h 216"/>
                  <a:gd name="T56" fmla="*/ 261 w 288"/>
                  <a:gd name="T57" fmla="*/ 207 h 216"/>
                  <a:gd name="T58" fmla="*/ 256 w 288"/>
                  <a:gd name="T59" fmla="*/ 210 h 216"/>
                  <a:gd name="T60" fmla="*/ 237 w 288"/>
                  <a:gd name="T61" fmla="*/ 213 h 216"/>
                  <a:gd name="T62" fmla="*/ 234 w 288"/>
                  <a:gd name="T63" fmla="*/ 213 h 216"/>
                  <a:gd name="T64" fmla="*/ 215 w 288"/>
                  <a:gd name="T65" fmla="*/ 216 h 216"/>
                  <a:gd name="T66" fmla="*/ 201 w 288"/>
                  <a:gd name="T67" fmla="*/ 216 h 216"/>
                  <a:gd name="T68" fmla="*/ 188 w 288"/>
                  <a:gd name="T69" fmla="*/ 216 h 216"/>
                  <a:gd name="T70" fmla="*/ 177 w 288"/>
                  <a:gd name="T71" fmla="*/ 213 h 216"/>
                  <a:gd name="T72" fmla="*/ 166 w 288"/>
                  <a:gd name="T73" fmla="*/ 213 h 216"/>
                  <a:gd name="T74" fmla="*/ 155 w 288"/>
                  <a:gd name="T75" fmla="*/ 213 h 216"/>
                  <a:gd name="T76" fmla="*/ 141 w 288"/>
                  <a:gd name="T77" fmla="*/ 213 h 216"/>
                  <a:gd name="T78" fmla="*/ 130 w 288"/>
                  <a:gd name="T79" fmla="*/ 210 h 216"/>
                  <a:gd name="T80" fmla="*/ 125 w 288"/>
                  <a:gd name="T81" fmla="*/ 210 h 216"/>
                  <a:gd name="T82" fmla="*/ 117 w 288"/>
                  <a:gd name="T83" fmla="*/ 210 h 216"/>
                  <a:gd name="T84" fmla="*/ 109 w 288"/>
                  <a:gd name="T85" fmla="*/ 210 h 216"/>
                  <a:gd name="T86" fmla="*/ 100 w 288"/>
                  <a:gd name="T87" fmla="*/ 210 h 216"/>
                  <a:gd name="T88" fmla="*/ 92 w 288"/>
                  <a:gd name="T89" fmla="*/ 210 h 216"/>
                  <a:gd name="T90" fmla="*/ 84 w 288"/>
                  <a:gd name="T91" fmla="*/ 207 h 216"/>
                  <a:gd name="T92" fmla="*/ 76 w 288"/>
                  <a:gd name="T93" fmla="*/ 207 h 216"/>
                  <a:gd name="T94" fmla="*/ 68 w 288"/>
                  <a:gd name="T95" fmla="*/ 207 h 216"/>
                  <a:gd name="T96" fmla="*/ 65 w 288"/>
                  <a:gd name="T97" fmla="*/ 207 h 216"/>
                  <a:gd name="T98" fmla="*/ 62 w 288"/>
                  <a:gd name="T99" fmla="*/ 207 h 216"/>
                  <a:gd name="T100" fmla="*/ 54 w 288"/>
                  <a:gd name="T101" fmla="*/ 207 h 216"/>
                  <a:gd name="T102" fmla="*/ 46 w 288"/>
                  <a:gd name="T103" fmla="*/ 207 h 216"/>
                  <a:gd name="T104" fmla="*/ 40 w 288"/>
                  <a:gd name="T105" fmla="*/ 207 h 216"/>
                  <a:gd name="T106" fmla="*/ 32 w 288"/>
                  <a:gd name="T107" fmla="*/ 207 h 216"/>
                  <a:gd name="T108" fmla="*/ 27 w 288"/>
                  <a:gd name="T109" fmla="*/ 207 h 216"/>
                  <a:gd name="T110" fmla="*/ 19 w 288"/>
                  <a:gd name="T111" fmla="*/ 207 h 216"/>
                  <a:gd name="T112" fmla="*/ 13 w 288"/>
                  <a:gd name="T113" fmla="*/ 207 h 216"/>
                  <a:gd name="T114" fmla="*/ 8 w 288"/>
                  <a:gd name="T115" fmla="*/ 207 h 216"/>
                  <a:gd name="T116" fmla="*/ 0 w 288"/>
                  <a:gd name="T117" fmla="*/ 207 h 21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8"/>
                  <a:gd name="T178" fmla="*/ 0 h 216"/>
                  <a:gd name="T179" fmla="*/ 288 w 288"/>
                  <a:gd name="T180" fmla="*/ 216 h 21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8" h="216">
                    <a:moveTo>
                      <a:pt x="13" y="0"/>
                    </a:moveTo>
                    <a:lnTo>
                      <a:pt x="13" y="0"/>
                    </a:lnTo>
                    <a:lnTo>
                      <a:pt x="27" y="0"/>
                    </a:lnTo>
                    <a:lnTo>
                      <a:pt x="30" y="0"/>
                    </a:lnTo>
                    <a:lnTo>
                      <a:pt x="43" y="0"/>
                    </a:lnTo>
                    <a:lnTo>
                      <a:pt x="54" y="3"/>
                    </a:lnTo>
                    <a:lnTo>
                      <a:pt x="57" y="3"/>
                    </a:lnTo>
                    <a:lnTo>
                      <a:pt x="68" y="6"/>
                    </a:lnTo>
                    <a:lnTo>
                      <a:pt x="70" y="6"/>
                    </a:lnTo>
                    <a:lnTo>
                      <a:pt x="84" y="8"/>
                    </a:lnTo>
                    <a:lnTo>
                      <a:pt x="95" y="11"/>
                    </a:lnTo>
                    <a:lnTo>
                      <a:pt x="98" y="11"/>
                    </a:lnTo>
                    <a:lnTo>
                      <a:pt x="111" y="14"/>
                    </a:lnTo>
                    <a:lnTo>
                      <a:pt x="122" y="17"/>
                    </a:lnTo>
                    <a:lnTo>
                      <a:pt x="136" y="22"/>
                    </a:lnTo>
                    <a:lnTo>
                      <a:pt x="149" y="28"/>
                    </a:lnTo>
                    <a:lnTo>
                      <a:pt x="163" y="33"/>
                    </a:lnTo>
                    <a:lnTo>
                      <a:pt x="174" y="38"/>
                    </a:lnTo>
                    <a:lnTo>
                      <a:pt x="188" y="47"/>
                    </a:lnTo>
                    <a:lnTo>
                      <a:pt x="198" y="52"/>
                    </a:lnTo>
                    <a:lnTo>
                      <a:pt x="209" y="60"/>
                    </a:lnTo>
                    <a:lnTo>
                      <a:pt x="212" y="63"/>
                    </a:lnTo>
                    <a:lnTo>
                      <a:pt x="220" y="68"/>
                    </a:lnTo>
                    <a:lnTo>
                      <a:pt x="223" y="71"/>
                    </a:lnTo>
                    <a:lnTo>
                      <a:pt x="231" y="77"/>
                    </a:lnTo>
                    <a:lnTo>
                      <a:pt x="234" y="79"/>
                    </a:lnTo>
                    <a:lnTo>
                      <a:pt x="242" y="87"/>
                    </a:lnTo>
                    <a:lnTo>
                      <a:pt x="245" y="90"/>
                    </a:lnTo>
                    <a:lnTo>
                      <a:pt x="253" y="98"/>
                    </a:lnTo>
                    <a:lnTo>
                      <a:pt x="256" y="101"/>
                    </a:lnTo>
                    <a:lnTo>
                      <a:pt x="261" y="107"/>
                    </a:lnTo>
                    <a:lnTo>
                      <a:pt x="267" y="115"/>
                    </a:lnTo>
                    <a:lnTo>
                      <a:pt x="269" y="120"/>
                    </a:lnTo>
                    <a:lnTo>
                      <a:pt x="272" y="123"/>
                    </a:lnTo>
                    <a:lnTo>
                      <a:pt x="277" y="131"/>
                    </a:lnTo>
                    <a:lnTo>
                      <a:pt x="283" y="142"/>
                    </a:lnTo>
                    <a:lnTo>
                      <a:pt x="283" y="145"/>
                    </a:lnTo>
                    <a:lnTo>
                      <a:pt x="286" y="153"/>
                    </a:lnTo>
                    <a:lnTo>
                      <a:pt x="286" y="156"/>
                    </a:lnTo>
                    <a:lnTo>
                      <a:pt x="286" y="164"/>
                    </a:lnTo>
                    <a:lnTo>
                      <a:pt x="288" y="172"/>
                    </a:lnTo>
                    <a:lnTo>
                      <a:pt x="288" y="180"/>
                    </a:lnTo>
                    <a:lnTo>
                      <a:pt x="286" y="186"/>
                    </a:lnTo>
                    <a:lnTo>
                      <a:pt x="283" y="191"/>
                    </a:lnTo>
                    <a:lnTo>
                      <a:pt x="280" y="196"/>
                    </a:lnTo>
                    <a:lnTo>
                      <a:pt x="277" y="199"/>
                    </a:lnTo>
                    <a:lnTo>
                      <a:pt x="261" y="207"/>
                    </a:lnTo>
                    <a:lnTo>
                      <a:pt x="258" y="210"/>
                    </a:lnTo>
                    <a:lnTo>
                      <a:pt x="256" y="210"/>
                    </a:lnTo>
                    <a:lnTo>
                      <a:pt x="247" y="213"/>
                    </a:lnTo>
                    <a:lnTo>
                      <a:pt x="237" y="213"/>
                    </a:lnTo>
                    <a:lnTo>
                      <a:pt x="234" y="213"/>
                    </a:lnTo>
                    <a:lnTo>
                      <a:pt x="226" y="213"/>
                    </a:lnTo>
                    <a:lnTo>
                      <a:pt x="215" y="216"/>
                    </a:lnTo>
                    <a:lnTo>
                      <a:pt x="212" y="216"/>
                    </a:lnTo>
                    <a:lnTo>
                      <a:pt x="201" y="216"/>
                    </a:lnTo>
                    <a:lnTo>
                      <a:pt x="196" y="216"/>
                    </a:lnTo>
                    <a:lnTo>
                      <a:pt x="188" y="216"/>
                    </a:lnTo>
                    <a:lnTo>
                      <a:pt x="185" y="216"/>
                    </a:lnTo>
                    <a:lnTo>
                      <a:pt x="177" y="213"/>
                    </a:lnTo>
                    <a:lnTo>
                      <a:pt x="171" y="213"/>
                    </a:lnTo>
                    <a:lnTo>
                      <a:pt x="166" y="213"/>
                    </a:lnTo>
                    <a:lnTo>
                      <a:pt x="163" y="213"/>
                    </a:lnTo>
                    <a:lnTo>
                      <a:pt x="155" y="213"/>
                    </a:lnTo>
                    <a:lnTo>
                      <a:pt x="144" y="213"/>
                    </a:lnTo>
                    <a:lnTo>
                      <a:pt x="141" y="213"/>
                    </a:lnTo>
                    <a:lnTo>
                      <a:pt x="136" y="210"/>
                    </a:lnTo>
                    <a:lnTo>
                      <a:pt x="130" y="210"/>
                    </a:lnTo>
                    <a:lnTo>
                      <a:pt x="125" y="210"/>
                    </a:lnTo>
                    <a:lnTo>
                      <a:pt x="117" y="210"/>
                    </a:lnTo>
                    <a:lnTo>
                      <a:pt x="109" y="210"/>
                    </a:lnTo>
                    <a:lnTo>
                      <a:pt x="103" y="210"/>
                    </a:lnTo>
                    <a:lnTo>
                      <a:pt x="100" y="210"/>
                    </a:lnTo>
                    <a:lnTo>
                      <a:pt x="95" y="210"/>
                    </a:lnTo>
                    <a:lnTo>
                      <a:pt x="92" y="210"/>
                    </a:lnTo>
                    <a:lnTo>
                      <a:pt x="87" y="207"/>
                    </a:lnTo>
                    <a:lnTo>
                      <a:pt x="84" y="207"/>
                    </a:lnTo>
                    <a:lnTo>
                      <a:pt x="79" y="207"/>
                    </a:lnTo>
                    <a:lnTo>
                      <a:pt x="76" y="207"/>
                    </a:lnTo>
                    <a:lnTo>
                      <a:pt x="68" y="207"/>
                    </a:lnTo>
                    <a:lnTo>
                      <a:pt x="65" y="207"/>
                    </a:lnTo>
                    <a:lnTo>
                      <a:pt x="62" y="207"/>
                    </a:lnTo>
                    <a:lnTo>
                      <a:pt x="54" y="207"/>
                    </a:lnTo>
                    <a:lnTo>
                      <a:pt x="49" y="207"/>
                    </a:lnTo>
                    <a:lnTo>
                      <a:pt x="46" y="207"/>
                    </a:lnTo>
                    <a:lnTo>
                      <a:pt x="40" y="207"/>
                    </a:lnTo>
                    <a:lnTo>
                      <a:pt x="35" y="207"/>
                    </a:lnTo>
                    <a:lnTo>
                      <a:pt x="32" y="207"/>
                    </a:lnTo>
                    <a:lnTo>
                      <a:pt x="27" y="207"/>
                    </a:lnTo>
                    <a:lnTo>
                      <a:pt x="24" y="207"/>
                    </a:lnTo>
                    <a:lnTo>
                      <a:pt x="19" y="207"/>
                    </a:lnTo>
                    <a:lnTo>
                      <a:pt x="16" y="207"/>
                    </a:lnTo>
                    <a:lnTo>
                      <a:pt x="13" y="207"/>
                    </a:lnTo>
                    <a:lnTo>
                      <a:pt x="10" y="207"/>
                    </a:lnTo>
                    <a:lnTo>
                      <a:pt x="8" y="207"/>
                    </a:lnTo>
                    <a:lnTo>
                      <a:pt x="2" y="207"/>
                    </a:lnTo>
                    <a:lnTo>
                      <a:pt x="0" y="207"/>
                    </a:lnTo>
                  </a:path>
                </a:pathLst>
              </a:custGeom>
              <a:noFill/>
              <a:ln w="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1" name="Line 267"/>
              <p:cNvSpPr>
                <a:spLocks noChangeShapeType="1"/>
              </p:cNvSpPr>
              <p:nvPr/>
            </p:nvSpPr>
            <p:spPr bwMode="auto">
              <a:xfrm>
                <a:off x="6022326" y="3290025"/>
                <a:ext cx="17750" cy="1401"/>
              </a:xfrm>
              <a:prstGeom prst="line">
                <a:avLst/>
              </a:prstGeom>
              <a:noFill/>
              <a:ln w="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2" name="Freeform 268"/>
              <p:cNvSpPr>
                <a:spLocks/>
              </p:cNvSpPr>
              <p:nvPr/>
            </p:nvSpPr>
            <p:spPr bwMode="auto">
              <a:xfrm>
                <a:off x="6022326" y="3313847"/>
                <a:ext cx="323595" cy="232617"/>
              </a:xfrm>
              <a:custGeom>
                <a:avLst/>
                <a:gdLst>
                  <a:gd name="T0" fmla="*/ 13 w 237"/>
                  <a:gd name="T1" fmla="*/ 0 h 166"/>
                  <a:gd name="T2" fmla="*/ 27 w 237"/>
                  <a:gd name="T3" fmla="*/ 0 h 166"/>
                  <a:gd name="T4" fmla="*/ 40 w 237"/>
                  <a:gd name="T5" fmla="*/ 2 h 166"/>
                  <a:gd name="T6" fmla="*/ 54 w 237"/>
                  <a:gd name="T7" fmla="*/ 2 h 166"/>
                  <a:gd name="T8" fmla="*/ 65 w 237"/>
                  <a:gd name="T9" fmla="*/ 5 h 166"/>
                  <a:gd name="T10" fmla="*/ 79 w 237"/>
                  <a:gd name="T11" fmla="*/ 8 h 166"/>
                  <a:gd name="T12" fmla="*/ 92 w 237"/>
                  <a:gd name="T13" fmla="*/ 11 h 166"/>
                  <a:gd name="T14" fmla="*/ 106 w 237"/>
                  <a:gd name="T15" fmla="*/ 16 h 166"/>
                  <a:gd name="T16" fmla="*/ 117 w 237"/>
                  <a:gd name="T17" fmla="*/ 19 h 166"/>
                  <a:gd name="T18" fmla="*/ 130 w 237"/>
                  <a:gd name="T19" fmla="*/ 24 h 166"/>
                  <a:gd name="T20" fmla="*/ 141 w 237"/>
                  <a:gd name="T21" fmla="*/ 27 h 166"/>
                  <a:gd name="T22" fmla="*/ 155 w 237"/>
                  <a:gd name="T23" fmla="*/ 35 h 166"/>
                  <a:gd name="T24" fmla="*/ 166 w 237"/>
                  <a:gd name="T25" fmla="*/ 41 h 166"/>
                  <a:gd name="T26" fmla="*/ 177 w 237"/>
                  <a:gd name="T27" fmla="*/ 46 h 166"/>
                  <a:gd name="T28" fmla="*/ 179 w 237"/>
                  <a:gd name="T29" fmla="*/ 49 h 166"/>
                  <a:gd name="T30" fmla="*/ 196 w 237"/>
                  <a:gd name="T31" fmla="*/ 62 h 166"/>
                  <a:gd name="T32" fmla="*/ 201 w 237"/>
                  <a:gd name="T33" fmla="*/ 68 h 166"/>
                  <a:gd name="T34" fmla="*/ 212 w 237"/>
                  <a:gd name="T35" fmla="*/ 79 h 166"/>
                  <a:gd name="T36" fmla="*/ 223 w 237"/>
                  <a:gd name="T37" fmla="*/ 90 h 166"/>
                  <a:gd name="T38" fmla="*/ 226 w 237"/>
                  <a:gd name="T39" fmla="*/ 95 h 166"/>
                  <a:gd name="T40" fmla="*/ 231 w 237"/>
                  <a:gd name="T41" fmla="*/ 103 h 166"/>
                  <a:gd name="T42" fmla="*/ 237 w 237"/>
                  <a:gd name="T43" fmla="*/ 114 h 166"/>
                  <a:gd name="T44" fmla="*/ 237 w 237"/>
                  <a:gd name="T45" fmla="*/ 133 h 166"/>
                  <a:gd name="T46" fmla="*/ 237 w 237"/>
                  <a:gd name="T47" fmla="*/ 136 h 166"/>
                  <a:gd name="T48" fmla="*/ 228 w 237"/>
                  <a:gd name="T49" fmla="*/ 149 h 166"/>
                  <a:gd name="T50" fmla="*/ 218 w 237"/>
                  <a:gd name="T51" fmla="*/ 155 h 166"/>
                  <a:gd name="T52" fmla="*/ 198 w 237"/>
                  <a:gd name="T53" fmla="*/ 160 h 166"/>
                  <a:gd name="T54" fmla="*/ 190 w 237"/>
                  <a:gd name="T55" fmla="*/ 163 h 166"/>
                  <a:gd name="T56" fmla="*/ 179 w 237"/>
                  <a:gd name="T57" fmla="*/ 166 h 166"/>
                  <a:gd name="T58" fmla="*/ 163 w 237"/>
                  <a:gd name="T59" fmla="*/ 166 h 166"/>
                  <a:gd name="T60" fmla="*/ 152 w 237"/>
                  <a:gd name="T61" fmla="*/ 166 h 166"/>
                  <a:gd name="T62" fmla="*/ 144 w 237"/>
                  <a:gd name="T63" fmla="*/ 166 h 166"/>
                  <a:gd name="T64" fmla="*/ 133 w 237"/>
                  <a:gd name="T65" fmla="*/ 166 h 166"/>
                  <a:gd name="T66" fmla="*/ 122 w 237"/>
                  <a:gd name="T67" fmla="*/ 166 h 166"/>
                  <a:gd name="T68" fmla="*/ 114 w 237"/>
                  <a:gd name="T69" fmla="*/ 166 h 166"/>
                  <a:gd name="T70" fmla="*/ 109 w 237"/>
                  <a:gd name="T71" fmla="*/ 166 h 166"/>
                  <a:gd name="T72" fmla="*/ 103 w 237"/>
                  <a:gd name="T73" fmla="*/ 166 h 166"/>
                  <a:gd name="T74" fmla="*/ 95 w 237"/>
                  <a:gd name="T75" fmla="*/ 166 h 166"/>
                  <a:gd name="T76" fmla="*/ 87 w 237"/>
                  <a:gd name="T77" fmla="*/ 166 h 166"/>
                  <a:gd name="T78" fmla="*/ 79 w 237"/>
                  <a:gd name="T79" fmla="*/ 166 h 166"/>
                  <a:gd name="T80" fmla="*/ 70 w 237"/>
                  <a:gd name="T81" fmla="*/ 166 h 166"/>
                  <a:gd name="T82" fmla="*/ 62 w 237"/>
                  <a:gd name="T83" fmla="*/ 166 h 166"/>
                  <a:gd name="T84" fmla="*/ 54 w 237"/>
                  <a:gd name="T85" fmla="*/ 166 h 166"/>
                  <a:gd name="T86" fmla="*/ 46 w 237"/>
                  <a:gd name="T87" fmla="*/ 166 h 166"/>
                  <a:gd name="T88" fmla="*/ 38 w 237"/>
                  <a:gd name="T89" fmla="*/ 166 h 166"/>
                  <a:gd name="T90" fmla="*/ 30 w 237"/>
                  <a:gd name="T91" fmla="*/ 166 h 166"/>
                  <a:gd name="T92" fmla="*/ 21 w 237"/>
                  <a:gd name="T93" fmla="*/ 166 h 166"/>
                  <a:gd name="T94" fmla="*/ 10 w 237"/>
                  <a:gd name="T95" fmla="*/ 166 h 166"/>
                  <a:gd name="T96" fmla="*/ 5 w 237"/>
                  <a:gd name="T97" fmla="*/ 166 h 16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37"/>
                  <a:gd name="T148" fmla="*/ 0 h 166"/>
                  <a:gd name="T149" fmla="*/ 237 w 237"/>
                  <a:gd name="T150" fmla="*/ 166 h 16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37" h="166">
                    <a:moveTo>
                      <a:pt x="0" y="0"/>
                    </a:moveTo>
                    <a:lnTo>
                      <a:pt x="13" y="0"/>
                    </a:lnTo>
                    <a:lnTo>
                      <a:pt x="27" y="0"/>
                    </a:lnTo>
                    <a:lnTo>
                      <a:pt x="40" y="2"/>
                    </a:lnTo>
                    <a:lnTo>
                      <a:pt x="54" y="2"/>
                    </a:lnTo>
                    <a:lnTo>
                      <a:pt x="65" y="5"/>
                    </a:lnTo>
                    <a:lnTo>
                      <a:pt x="79" y="8"/>
                    </a:lnTo>
                    <a:lnTo>
                      <a:pt x="92" y="11"/>
                    </a:lnTo>
                    <a:lnTo>
                      <a:pt x="103" y="16"/>
                    </a:lnTo>
                    <a:lnTo>
                      <a:pt x="106" y="16"/>
                    </a:lnTo>
                    <a:lnTo>
                      <a:pt x="117" y="19"/>
                    </a:lnTo>
                    <a:lnTo>
                      <a:pt x="130" y="24"/>
                    </a:lnTo>
                    <a:lnTo>
                      <a:pt x="141" y="27"/>
                    </a:lnTo>
                    <a:lnTo>
                      <a:pt x="141" y="30"/>
                    </a:lnTo>
                    <a:lnTo>
                      <a:pt x="155" y="35"/>
                    </a:lnTo>
                    <a:lnTo>
                      <a:pt x="166" y="41"/>
                    </a:lnTo>
                    <a:lnTo>
                      <a:pt x="177" y="46"/>
                    </a:lnTo>
                    <a:lnTo>
                      <a:pt x="177" y="49"/>
                    </a:lnTo>
                    <a:lnTo>
                      <a:pt x="179" y="49"/>
                    </a:lnTo>
                    <a:lnTo>
                      <a:pt x="188" y="57"/>
                    </a:lnTo>
                    <a:lnTo>
                      <a:pt x="196" y="62"/>
                    </a:lnTo>
                    <a:lnTo>
                      <a:pt x="198" y="65"/>
                    </a:lnTo>
                    <a:lnTo>
                      <a:pt x="201" y="68"/>
                    </a:lnTo>
                    <a:lnTo>
                      <a:pt x="207" y="73"/>
                    </a:lnTo>
                    <a:lnTo>
                      <a:pt x="212" y="79"/>
                    </a:lnTo>
                    <a:lnTo>
                      <a:pt x="218" y="81"/>
                    </a:lnTo>
                    <a:lnTo>
                      <a:pt x="223" y="90"/>
                    </a:lnTo>
                    <a:lnTo>
                      <a:pt x="226" y="92"/>
                    </a:lnTo>
                    <a:lnTo>
                      <a:pt x="226" y="95"/>
                    </a:lnTo>
                    <a:lnTo>
                      <a:pt x="231" y="103"/>
                    </a:lnTo>
                    <a:lnTo>
                      <a:pt x="234" y="106"/>
                    </a:lnTo>
                    <a:lnTo>
                      <a:pt x="237" y="114"/>
                    </a:lnTo>
                    <a:lnTo>
                      <a:pt x="237" y="120"/>
                    </a:lnTo>
                    <a:lnTo>
                      <a:pt x="237" y="133"/>
                    </a:lnTo>
                    <a:lnTo>
                      <a:pt x="237" y="136"/>
                    </a:lnTo>
                    <a:lnTo>
                      <a:pt x="228" y="149"/>
                    </a:lnTo>
                    <a:lnTo>
                      <a:pt x="223" y="152"/>
                    </a:lnTo>
                    <a:lnTo>
                      <a:pt x="218" y="155"/>
                    </a:lnTo>
                    <a:lnTo>
                      <a:pt x="204" y="160"/>
                    </a:lnTo>
                    <a:lnTo>
                      <a:pt x="198" y="160"/>
                    </a:lnTo>
                    <a:lnTo>
                      <a:pt x="196" y="160"/>
                    </a:lnTo>
                    <a:lnTo>
                      <a:pt x="190" y="163"/>
                    </a:lnTo>
                    <a:lnTo>
                      <a:pt x="182" y="163"/>
                    </a:lnTo>
                    <a:lnTo>
                      <a:pt x="179" y="166"/>
                    </a:lnTo>
                    <a:lnTo>
                      <a:pt x="168" y="166"/>
                    </a:lnTo>
                    <a:lnTo>
                      <a:pt x="163" y="166"/>
                    </a:lnTo>
                    <a:lnTo>
                      <a:pt x="155" y="166"/>
                    </a:lnTo>
                    <a:lnTo>
                      <a:pt x="152" y="166"/>
                    </a:lnTo>
                    <a:lnTo>
                      <a:pt x="147" y="166"/>
                    </a:lnTo>
                    <a:lnTo>
                      <a:pt x="144" y="166"/>
                    </a:lnTo>
                    <a:lnTo>
                      <a:pt x="133" y="166"/>
                    </a:lnTo>
                    <a:lnTo>
                      <a:pt x="128" y="166"/>
                    </a:lnTo>
                    <a:lnTo>
                      <a:pt x="122" y="166"/>
                    </a:lnTo>
                    <a:lnTo>
                      <a:pt x="119" y="166"/>
                    </a:lnTo>
                    <a:lnTo>
                      <a:pt x="114" y="166"/>
                    </a:lnTo>
                    <a:lnTo>
                      <a:pt x="109" y="166"/>
                    </a:lnTo>
                    <a:lnTo>
                      <a:pt x="106" y="166"/>
                    </a:lnTo>
                    <a:lnTo>
                      <a:pt x="103" y="166"/>
                    </a:lnTo>
                    <a:lnTo>
                      <a:pt x="95" y="166"/>
                    </a:lnTo>
                    <a:lnTo>
                      <a:pt x="92" y="166"/>
                    </a:lnTo>
                    <a:lnTo>
                      <a:pt x="87" y="166"/>
                    </a:lnTo>
                    <a:lnTo>
                      <a:pt x="84" y="166"/>
                    </a:lnTo>
                    <a:lnTo>
                      <a:pt x="79" y="166"/>
                    </a:lnTo>
                    <a:lnTo>
                      <a:pt x="76" y="166"/>
                    </a:lnTo>
                    <a:lnTo>
                      <a:pt x="70" y="166"/>
                    </a:lnTo>
                    <a:lnTo>
                      <a:pt x="68" y="166"/>
                    </a:lnTo>
                    <a:lnTo>
                      <a:pt x="62" y="166"/>
                    </a:lnTo>
                    <a:lnTo>
                      <a:pt x="60" y="166"/>
                    </a:lnTo>
                    <a:lnTo>
                      <a:pt x="54" y="166"/>
                    </a:lnTo>
                    <a:lnTo>
                      <a:pt x="49" y="166"/>
                    </a:lnTo>
                    <a:lnTo>
                      <a:pt x="46" y="166"/>
                    </a:lnTo>
                    <a:lnTo>
                      <a:pt x="38" y="166"/>
                    </a:lnTo>
                    <a:lnTo>
                      <a:pt x="30" y="166"/>
                    </a:lnTo>
                    <a:lnTo>
                      <a:pt x="24" y="166"/>
                    </a:lnTo>
                    <a:lnTo>
                      <a:pt x="21" y="166"/>
                    </a:lnTo>
                    <a:lnTo>
                      <a:pt x="16" y="166"/>
                    </a:lnTo>
                    <a:lnTo>
                      <a:pt x="10" y="166"/>
                    </a:lnTo>
                    <a:lnTo>
                      <a:pt x="8" y="166"/>
                    </a:lnTo>
                    <a:lnTo>
                      <a:pt x="5" y="166"/>
                    </a:lnTo>
                    <a:lnTo>
                      <a:pt x="0" y="166"/>
                    </a:lnTo>
                  </a:path>
                </a:pathLst>
              </a:custGeom>
              <a:noFill/>
              <a:ln w="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3" name="Line 269"/>
              <p:cNvSpPr>
                <a:spLocks noChangeShapeType="1"/>
              </p:cNvSpPr>
              <p:nvPr/>
            </p:nvSpPr>
            <p:spPr bwMode="auto">
              <a:xfrm>
                <a:off x="6022326" y="3313847"/>
                <a:ext cx="1365" cy="1401"/>
              </a:xfrm>
              <a:prstGeom prst="line">
                <a:avLst/>
              </a:prstGeom>
              <a:noFill/>
              <a:ln w="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4" name="Freeform 270"/>
              <p:cNvSpPr>
                <a:spLocks/>
              </p:cNvSpPr>
              <p:nvPr/>
            </p:nvSpPr>
            <p:spPr bwMode="auto">
              <a:xfrm>
                <a:off x="6022326" y="3351682"/>
                <a:ext cx="215730" cy="144335"/>
              </a:xfrm>
              <a:custGeom>
                <a:avLst/>
                <a:gdLst>
                  <a:gd name="T0" fmla="*/ 5 w 158"/>
                  <a:gd name="T1" fmla="*/ 0 h 103"/>
                  <a:gd name="T2" fmla="*/ 21 w 158"/>
                  <a:gd name="T3" fmla="*/ 3 h 103"/>
                  <a:gd name="T4" fmla="*/ 30 w 158"/>
                  <a:gd name="T5" fmla="*/ 3 h 103"/>
                  <a:gd name="T6" fmla="*/ 40 w 158"/>
                  <a:gd name="T7" fmla="*/ 3 h 103"/>
                  <a:gd name="T8" fmla="*/ 57 w 158"/>
                  <a:gd name="T9" fmla="*/ 5 h 103"/>
                  <a:gd name="T10" fmla="*/ 65 w 158"/>
                  <a:gd name="T11" fmla="*/ 8 h 103"/>
                  <a:gd name="T12" fmla="*/ 79 w 158"/>
                  <a:gd name="T13" fmla="*/ 11 h 103"/>
                  <a:gd name="T14" fmla="*/ 89 w 158"/>
                  <a:gd name="T15" fmla="*/ 16 h 103"/>
                  <a:gd name="T16" fmla="*/ 103 w 158"/>
                  <a:gd name="T17" fmla="*/ 22 h 103"/>
                  <a:gd name="T18" fmla="*/ 114 w 158"/>
                  <a:gd name="T19" fmla="*/ 27 h 103"/>
                  <a:gd name="T20" fmla="*/ 122 w 158"/>
                  <a:gd name="T21" fmla="*/ 30 h 103"/>
                  <a:gd name="T22" fmla="*/ 130 w 158"/>
                  <a:gd name="T23" fmla="*/ 35 h 103"/>
                  <a:gd name="T24" fmla="*/ 141 w 158"/>
                  <a:gd name="T25" fmla="*/ 41 h 103"/>
                  <a:gd name="T26" fmla="*/ 147 w 158"/>
                  <a:gd name="T27" fmla="*/ 49 h 103"/>
                  <a:gd name="T28" fmla="*/ 149 w 158"/>
                  <a:gd name="T29" fmla="*/ 54 h 103"/>
                  <a:gd name="T30" fmla="*/ 158 w 158"/>
                  <a:gd name="T31" fmla="*/ 73 h 103"/>
                  <a:gd name="T32" fmla="*/ 144 w 158"/>
                  <a:gd name="T33" fmla="*/ 90 h 103"/>
                  <a:gd name="T34" fmla="*/ 139 w 158"/>
                  <a:gd name="T35" fmla="*/ 90 h 103"/>
                  <a:gd name="T36" fmla="*/ 125 w 158"/>
                  <a:gd name="T37" fmla="*/ 95 h 103"/>
                  <a:gd name="T38" fmla="*/ 114 w 158"/>
                  <a:gd name="T39" fmla="*/ 98 h 103"/>
                  <a:gd name="T40" fmla="*/ 103 w 158"/>
                  <a:gd name="T41" fmla="*/ 98 h 103"/>
                  <a:gd name="T42" fmla="*/ 92 w 158"/>
                  <a:gd name="T43" fmla="*/ 101 h 103"/>
                  <a:gd name="T44" fmla="*/ 81 w 158"/>
                  <a:gd name="T45" fmla="*/ 101 h 103"/>
                  <a:gd name="T46" fmla="*/ 73 w 158"/>
                  <a:gd name="T47" fmla="*/ 103 h 103"/>
                  <a:gd name="T48" fmla="*/ 70 w 158"/>
                  <a:gd name="T49" fmla="*/ 103 h 103"/>
                  <a:gd name="T50" fmla="*/ 54 w 158"/>
                  <a:gd name="T51" fmla="*/ 103 h 103"/>
                  <a:gd name="T52" fmla="*/ 51 w 158"/>
                  <a:gd name="T53" fmla="*/ 103 h 103"/>
                  <a:gd name="T54" fmla="*/ 40 w 158"/>
                  <a:gd name="T55" fmla="*/ 103 h 103"/>
                  <a:gd name="T56" fmla="*/ 32 w 158"/>
                  <a:gd name="T57" fmla="*/ 103 h 103"/>
                  <a:gd name="T58" fmla="*/ 21 w 158"/>
                  <a:gd name="T59" fmla="*/ 103 h 103"/>
                  <a:gd name="T60" fmla="*/ 13 w 158"/>
                  <a:gd name="T61" fmla="*/ 103 h 103"/>
                  <a:gd name="T62" fmla="*/ 5 w 158"/>
                  <a:gd name="T63" fmla="*/ 103 h 1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8"/>
                  <a:gd name="T97" fmla="*/ 0 h 103"/>
                  <a:gd name="T98" fmla="*/ 158 w 158"/>
                  <a:gd name="T99" fmla="*/ 103 h 10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8" h="103">
                    <a:moveTo>
                      <a:pt x="0" y="0"/>
                    </a:moveTo>
                    <a:lnTo>
                      <a:pt x="5" y="0"/>
                    </a:lnTo>
                    <a:lnTo>
                      <a:pt x="13" y="0"/>
                    </a:lnTo>
                    <a:lnTo>
                      <a:pt x="21" y="3"/>
                    </a:lnTo>
                    <a:lnTo>
                      <a:pt x="24" y="3"/>
                    </a:lnTo>
                    <a:lnTo>
                      <a:pt x="30" y="3"/>
                    </a:lnTo>
                    <a:lnTo>
                      <a:pt x="38" y="3"/>
                    </a:lnTo>
                    <a:lnTo>
                      <a:pt x="40" y="3"/>
                    </a:lnTo>
                    <a:lnTo>
                      <a:pt x="49" y="5"/>
                    </a:lnTo>
                    <a:lnTo>
                      <a:pt x="57" y="5"/>
                    </a:lnTo>
                    <a:lnTo>
                      <a:pt x="62" y="8"/>
                    </a:lnTo>
                    <a:lnTo>
                      <a:pt x="65" y="8"/>
                    </a:lnTo>
                    <a:lnTo>
                      <a:pt x="73" y="11"/>
                    </a:lnTo>
                    <a:lnTo>
                      <a:pt x="79" y="11"/>
                    </a:lnTo>
                    <a:lnTo>
                      <a:pt x="84" y="14"/>
                    </a:lnTo>
                    <a:lnTo>
                      <a:pt x="89" y="16"/>
                    </a:lnTo>
                    <a:lnTo>
                      <a:pt x="95" y="19"/>
                    </a:lnTo>
                    <a:lnTo>
                      <a:pt x="103" y="22"/>
                    </a:lnTo>
                    <a:lnTo>
                      <a:pt x="109" y="22"/>
                    </a:lnTo>
                    <a:lnTo>
                      <a:pt x="114" y="27"/>
                    </a:lnTo>
                    <a:lnTo>
                      <a:pt x="119" y="27"/>
                    </a:lnTo>
                    <a:lnTo>
                      <a:pt x="122" y="30"/>
                    </a:lnTo>
                    <a:lnTo>
                      <a:pt x="130" y="35"/>
                    </a:lnTo>
                    <a:lnTo>
                      <a:pt x="139" y="41"/>
                    </a:lnTo>
                    <a:lnTo>
                      <a:pt x="141" y="41"/>
                    </a:lnTo>
                    <a:lnTo>
                      <a:pt x="147" y="46"/>
                    </a:lnTo>
                    <a:lnTo>
                      <a:pt x="147" y="49"/>
                    </a:lnTo>
                    <a:lnTo>
                      <a:pt x="149" y="49"/>
                    </a:lnTo>
                    <a:lnTo>
                      <a:pt x="149" y="54"/>
                    </a:lnTo>
                    <a:lnTo>
                      <a:pt x="155" y="63"/>
                    </a:lnTo>
                    <a:lnTo>
                      <a:pt x="158" y="73"/>
                    </a:lnTo>
                    <a:lnTo>
                      <a:pt x="149" y="82"/>
                    </a:lnTo>
                    <a:lnTo>
                      <a:pt x="144" y="90"/>
                    </a:lnTo>
                    <a:lnTo>
                      <a:pt x="141" y="90"/>
                    </a:lnTo>
                    <a:lnTo>
                      <a:pt x="139" y="90"/>
                    </a:lnTo>
                    <a:lnTo>
                      <a:pt x="136" y="93"/>
                    </a:lnTo>
                    <a:lnTo>
                      <a:pt x="125" y="95"/>
                    </a:lnTo>
                    <a:lnTo>
                      <a:pt x="114" y="98"/>
                    </a:lnTo>
                    <a:lnTo>
                      <a:pt x="103" y="98"/>
                    </a:lnTo>
                    <a:lnTo>
                      <a:pt x="98" y="101"/>
                    </a:lnTo>
                    <a:lnTo>
                      <a:pt x="92" y="101"/>
                    </a:lnTo>
                    <a:lnTo>
                      <a:pt x="87" y="101"/>
                    </a:lnTo>
                    <a:lnTo>
                      <a:pt x="81" y="101"/>
                    </a:lnTo>
                    <a:lnTo>
                      <a:pt x="73" y="103"/>
                    </a:lnTo>
                    <a:lnTo>
                      <a:pt x="70" y="103"/>
                    </a:lnTo>
                    <a:lnTo>
                      <a:pt x="62" y="103"/>
                    </a:lnTo>
                    <a:lnTo>
                      <a:pt x="54" y="103"/>
                    </a:lnTo>
                    <a:lnTo>
                      <a:pt x="51" y="103"/>
                    </a:lnTo>
                    <a:lnTo>
                      <a:pt x="43" y="103"/>
                    </a:lnTo>
                    <a:lnTo>
                      <a:pt x="40" y="103"/>
                    </a:lnTo>
                    <a:lnTo>
                      <a:pt x="35" y="103"/>
                    </a:lnTo>
                    <a:lnTo>
                      <a:pt x="32" y="103"/>
                    </a:lnTo>
                    <a:lnTo>
                      <a:pt x="27" y="103"/>
                    </a:lnTo>
                    <a:lnTo>
                      <a:pt x="21" y="103"/>
                    </a:lnTo>
                    <a:lnTo>
                      <a:pt x="19" y="103"/>
                    </a:lnTo>
                    <a:lnTo>
                      <a:pt x="13" y="103"/>
                    </a:lnTo>
                    <a:lnTo>
                      <a:pt x="8" y="103"/>
                    </a:lnTo>
                    <a:lnTo>
                      <a:pt x="5" y="103"/>
                    </a:lnTo>
                    <a:lnTo>
                      <a:pt x="0" y="103"/>
                    </a:lnTo>
                  </a:path>
                </a:pathLst>
              </a:custGeom>
              <a:noFill/>
              <a:ln w="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5" name="Line 271"/>
              <p:cNvSpPr>
                <a:spLocks noChangeShapeType="1"/>
              </p:cNvSpPr>
              <p:nvPr/>
            </p:nvSpPr>
            <p:spPr bwMode="auto">
              <a:xfrm flipV="1">
                <a:off x="6022326" y="3149894"/>
                <a:ext cx="1365" cy="1388697"/>
              </a:xfrm>
              <a:prstGeom prst="line">
                <a:avLst/>
              </a:prstGeom>
              <a:noFill/>
              <a:ln w="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6" name="Line 272"/>
              <p:cNvSpPr>
                <a:spLocks noChangeShapeType="1"/>
              </p:cNvSpPr>
              <p:nvPr/>
            </p:nvSpPr>
            <p:spPr bwMode="auto">
              <a:xfrm flipV="1">
                <a:off x="6022326" y="3496017"/>
                <a:ext cx="591209" cy="347525"/>
              </a:xfrm>
              <a:prstGeom prst="line">
                <a:avLst/>
              </a:prstGeom>
              <a:noFill/>
              <a:ln w="4763">
                <a:solidFill>
                  <a:srgbClr val="4CFF4C"/>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7" name="Line 273"/>
              <p:cNvSpPr>
                <a:spLocks noChangeShapeType="1"/>
              </p:cNvSpPr>
              <p:nvPr/>
            </p:nvSpPr>
            <p:spPr bwMode="auto">
              <a:xfrm>
                <a:off x="6022326" y="3843541"/>
                <a:ext cx="591209" cy="347525"/>
              </a:xfrm>
              <a:prstGeom prst="line">
                <a:avLst/>
              </a:prstGeom>
              <a:noFill/>
              <a:ln w="4763">
                <a:solidFill>
                  <a:srgbClr val="4CFF4C"/>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8" name="Freeform 281"/>
              <p:cNvSpPr>
                <a:spLocks/>
              </p:cNvSpPr>
              <p:nvPr/>
            </p:nvSpPr>
            <p:spPr bwMode="auto">
              <a:xfrm>
                <a:off x="6022326" y="3706213"/>
                <a:ext cx="136538" cy="137328"/>
              </a:xfrm>
              <a:custGeom>
                <a:avLst/>
                <a:gdLst>
                  <a:gd name="T0" fmla="*/ 98 w 100"/>
                  <a:gd name="T1" fmla="*/ 82 h 98"/>
                  <a:gd name="T2" fmla="*/ 98 w 100"/>
                  <a:gd name="T3" fmla="*/ 71 h 98"/>
                  <a:gd name="T4" fmla="*/ 95 w 100"/>
                  <a:gd name="T5" fmla="*/ 66 h 98"/>
                  <a:gd name="T6" fmla="*/ 92 w 100"/>
                  <a:gd name="T7" fmla="*/ 60 h 98"/>
                  <a:gd name="T8" fmla="*/ 89 w 100"/>
                  <a:gd name="T9" fmla="*/ 57 h 98"/>
                  <a:gd name="T10" fmla="*/ 89 w 100"/>
                  <a:gd name="T11" fmla="*/ 52 h 98"/>
                  <a:gd name="T12" fmla="*/ 87 w 100"/>
                  <a:gd name="T13" fmla="*/ 49 h 98"/>
                  <a:gd name="T14" fmla="*/ 84 w 100"/>
                  <a:gd name="T15" fmla="*/ 47 h 98"/>
                  <a:gd name="T16" fmla="*/ 84 w 100"/>
                  <a:gd name="T17" fmla="*/ 44 h 98"/>
                  <a:gd name="T18" fmla="*/ 81 w 100"/>
                  <a:gd name="T19" fmla="*/ 41 h 98"/>
                  <a:gd name="T20" fmla="*/ 79 w 100"/>
                  <a:gd name="T21" fmla="*/ 38 h 98"/>
                  <a:gd name="T22" fmla="*/ 79 w 100"/>
                  <a:gd name="T23" fmla="*/ 36 h 98"/>
                  <a:gd name="T24" fmla="*/ 76 w 100"/>
                  <a:gd name="T25" fmla="*/ 33 h 98"/>
                  <a:gd name="T26" fmla="*/ 73 w 100"/>
                  <a:gd name="T27" fmla="*/ 30 h 98"/>
                  <a:gd name="T28" fmla="*/ 70 w 100"/>
                  <a:gd name="T29" fmla="*/ 30 h 98"/>
                  <a:gd name="T30" fmla="*/ 70 w 100"/>
                  <a:gd name="T31" fmla="*/ 27 h 98"/>
                  <a:gd name="T32" fmla="*/ 68 w 100"/>
                  <a:gd name="T33" fmla="*/ 25 h 98"/>
                  <a:gd name="T34" fmla="*/ 65 w 100"/>
                  <a:gd name="T35" fmla="*/ 25 h 98"/>
                  <a:gd name="T36" fmla="*/ 65 w 100"/>
                  <a:gd name="T37" fmla="*/ 22 h 98"/>
                  <a:gd name="T38" fmla="*/ 62 w 100"/>
                  <a:gd name="T39" fmla="*/ 19 h 98"/>
                  <a:gd name="T40" fmla="*/ 60 w 100"/>
                  <a:gd name="T41" fmla="*/ 19 h 98"/>
                  <a:gd name="T42" fmla="*/ 57 w 100"/>
                  <a:gd name="T43" fmla="*/ 17 h 98"/>
                  <a:gd name="T44" fmla="*/ 57 w 100"/>
                  <a:gd name="T45" fmla="*/ 17 h 98"/>
                  <a:gd name="T46" fmla="*/ 54 w 100"/>
                  <a:gd name="T47" fmla="*/ 14 h 98"/>
                  <a:gd name="T48" fmla="*/ 51 w 100"/>
                  <a:gd name="T49" fmla="*/ 14 h 98"/>
                  <a:gd name="T50" fmla="*/ 51 w 100"/>
                  <a:gd name="T51" fmla="*/ 14 h 98"/>
                  <a:gd name="T52" fmla="*/ 49 w 100"/>
                  <a:gd name="T53" fmla="*/ 11 h 98"/>
                  <a:gd name="T54" fmla="*/ 46 w 100"/>
                  <a:gd name="T55" fmla="*/ 11 h 98"/>
                  <a:gd name="T56" fmla="*/ 46 w 100"/>
                  <a:gd name="T57" fmla="*/ 8 h 98"/>
                  <a:gd name="T58" fmla="*/ 43 w 100"/>
                  <a:gd name="T59" fmla="*/ 8 h 98"/>
                  <a:gd name="T60" fmla="*/ 40 w 100"/>
                  <a:gd name="T61" fmla="*/ 8 h 98"/>
                  <a:gd name="T62" fmla="*/ 38 w 100"/>
                  <a:gd name="T63" fmla="*/ 6 h 98"/>
                  <a:gd name="T64" fmla="*/ 38 w 100"/>
                  <a:gd name="T65" fmla="*/ 6 h 98"/>
                  <a:gd name="T66" fmla="*/ 35 w 100"/>
                  <a:gd name="T67" fmla="*/ 6 h 98"/>
                  <a:gd name="T68" fmla="*/ 32 w 100"/>
                  <a:gd name="T69" fmla="*/ 6 h 98"/>
                  <a:gd name="T70" fmla="*/ 32 w 100"/>
                  <a:gd name="T71" fmla="*/ 3 h 98"/>
                  <a:gd name="T72" fmla="*/ 30 w 100"/>
                  <a:gd name="T73" fmla="*/ 3 h 98"/>
                  <a:gd name="T74" fmla="*/ 27 w 100"/>
                  <a:gd name="T75" fmla="*/ 3 h 98"/>
                  <a:gd name="T76" fmla="*/ 27 w 100"/>
                  <a:gd name="T77" fmla="*/ 3 h 98"/>
                  <a:gd name="T78" fmla="*/ 24 w 100"/>
                  <a:gd name="T79" fmla="*/ 3 h 98"/>
                  <a:gd name="T80" fmla="*/ 21 w 100"/>
                  <a:gd name="T81" fmla="*/ 0 h 98"/>
                  <a:gd name="T82" fmla="*/ 19 w 100"/>
                  <a:gd name="T83" fmla="*/ 0 h 98"/>
                  <a:gd name="T84" fmla="*/ 19 w 100"/>
                  <a:gd name="T85" fmla="*/ 0 h 98"/>
                  <a:gd name="T86" fmla="*/ 16 w 100"/>
                  <a:gd name="T87" fmla="*/ 0 h 98"/>
                  <a:gd name="T88" fmla="*/ 13 w 100"/>
                  <a:gd name="T89" fmla="*/ 0 h 98"/>
                  <a:gd name="T90" fmla="*/ 13 w 100"/>
                  <a:gd name="T91" fmla="*/ 0 h 98"/>
                  <a:gd name="T92" fmla="*/ 10 w 100"/>
                  <a:gd name="T93" fmla="*/ 0 h 98"/>
                  <a:gd name="T94" fmla="*/ 8 w 100"/>
                  <a:gd name="T95" fmla="*/ 0 h 98"/>
                  <a:gd name="T96" fmla="*/ 5 w 100"/>
                  <a:gd name="T97" fmla="*/ 0 h 98"/>
                  <a:gd name="T98" fmla="*/ 5 w 100"/>
                  <a:gd name="T99" fmla="*/ 0 h 98"/>
                  <a:gd name="T100" fmla="*/ 2 w 100"/>
                  <a:gd name="T101" fmla="*/ 0 h 98"/>
                  <a:gd name="T102" fmla="*/ 0 w 100"/>
                  <a:gd name="T103" fmla="*/ 0 h 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0"/>
                  <a:gd name="T157" fmla="*/ 0 h 98"/>
                  <a:gd name="T158" fmla="*/ 100 w 100"/>
                  <a:gd name="T159" fmla="*/ 98 h 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0" h="98">
                    <a:moveTo>
                      <a:pt x="100" y="98"/>
                    </a:moveTo>
                    <a:lnTo>
                      <a:pt x="100" y="90"/>
                    </a:lnTo>
                    <a:lnTo>
                      <a:pt x="100" y="85"/>
                    </a:lnTo>
                    <a:lnTo>
                      <a:pt x="98" y="82"/>
                    </a:lnTo>
                    <a:lnTo>
                      <a:pt x="98" y="79"/>
                    </a:lnTo>
                    <a:lnTo>
                      <a:pt x="98" y="77"/>
                    </a:lnTo>
                    <a:lnTo>
                      <a:pt x="98" y="74"/>
                    </a:lnTo>
                    <a:lnTo>
                      <a:pt x="98" y="71"/>
                    </a:lnTo>
                    <a:lnTo>
                      <a:pt x="95" y="71"/>
                    </a:lnTo>
                    <a:lnTo>
                      <a:pt x="95" y="68"/>
                    </a:lnTo>
                    <a:lnTo>
                      <a:pt x="95" y="66"/>
                    </a:lnTo>
                    <a:lnTo>
                      <a:pt x="95" y="63"/>
                    </a:lnTo>
                    <a:lnTo>
                      <a:pt x="92" y="63"/>
                    </a:lnTo>
                    <a:lnTo>
                      <a:pt x="92" y="60"/>
                    </a:lnTo>
                    <a:lnTo>
                      <a:pt x="92" y="57"/>
                    </a:lnTo>
                    <a:lnTo>
                      <a:pt x="89" y="57"/>
                    </a:lnTo>
                    <a:lnTo>
                      <a:pt x="89" y="55"/>
                    </a:lnTo>
                    <a:lnTo>
                      <a:pt x="89" y="52"/>
                    </a:lnTo>
                    <a:lnTo>
                      <a:pt x="87" y="52"/>
                    </a:lnTo>
                    <a:lnTo>
                      <a:pt x="87" y="49"/>
                    </a:lnTo>
                    <a:lnTo>
                      <a:pt x="87" y="47"/>
                    </a:lnTo>
                    <a:lnTo>
                      <a:pt x="84" y="47"/>
                    </a:lnTo>
                    <a:lnTo>
                      <a:pt x="84" y="44"/>
                    </a:lnTo>
                    <a:lnTo>
                      <a:pt x="84" y="41"/>
                    </a:lnTo>
                    <a:lnTo>
                      <a:pt x="81" y="41"/>
                    </a:lnTo>
                    <a:lnTo>
                      <a:pt x="81" y="38"/>
                    </a:lnTo>
                    <a:lnTo>
                      <a:pt x="79" y="38"/>
                    </a:lnTo>
                    <a:lnTo>
                      <a:pt x="79" y="36"/>
                    </a:lnTo>
                    <a:lnTo>
                      <a:pt x="76" y="36"/>
                    </a:lnTo>
                    <a:lnTo>
                      <a:pt x="76" y="33"/>
                    </a:lnTo>
                    <a:lnTo>
                      <a:pt x="73" y="33"/>
                    </a:lnTo>
                    <a:lnTo>
                      <a:pt x="73" y="30"/>
                    </a:lnTo>
                    <a:lnTo>
                      <a:pt x="70" y="30"/>
                    </a:lnTo>
                    <a:lnTo>
                      <a:pt x="70" y="27"/>
                    </a:lnTo>
                    <a:lnTo>
                      <a:pt x="68" y="27"/>
                    </a:lnTo>
                    <a:lnTo>
                      <a:pt x="68" y="25"/>
                    </a:lnTo>
                    <a:lnTo>
                      <a:pt x="65" y="25"/>
                    </a:lnTo>
                    <a:lnTo>
                      <a:pt x="65" y="22"/>
                    </a:lnTo>
                    <a:lnTo>
                      <a:pt x="62" y="22"/>
                    </a:lnTo>
                    <a:lnTo>
                      <a:pt x="62" y="19"/>
                    </a:lnTo>
                    <a:lnTo>
                      <a:pt x="60" y="19"/>
                    </a:lnTo>
                    <a:lnTo>
                      <a:pt x="60" y="17"/>
                    </a:lnTo>
                    <a:lnTo>
                      <a:pt x="57" y="17"/>
                    </a:lnTo>
                    <a:lnTo>
                      <a:pt x="54" y="17"/>
                    </a:lnTo>
                    <a:lnTo>
                      <a:pt x="54" y="14"/>
                    </a:lnTo>
                    <a:lnTo>
                      <a:pt x="51" y="14"/>
                    </a:lnTo>
                    <a:lnTo>
                      <a:pt x="49" y="11"/>
                    </a:lnTo>
                    <a:lnTo>
                      <a:pt x="46" y="11"/>
                    </a:lnTo>
                    <a:lnTo>
                      <a:pt x="46" y="8"/>
                    </a:lnTo>
                    <a:lnTo>
                      <a:pt x="43" y="8"/>
                    </a:lnTo>
                    <a:lnTo>
                      <a:pt x="40" y="8"/>
                    </a:lnTo>
                    <a:lnTo>
                      <a:pt x="38" y="6"/>
                    </a:lnTo>
                    <a:lnTo>
                      <a:pt x="35" y="6"/>
                    </a:lnTo>
                    <a:lnTo>
                      <a:pt x="32" y="6"/>
                    </a:lnTo>
                    <a:lnTo>
                      <a:pt x="32" y="3"/>
                    </a:lnTo>
                    <a:lnTo>
                      <a:pt x="30" y="3"/>
                    </a:lnTo>
                    <a:lnTo>
                      <a:pt x="27" y="3"/>
                    </a:lnTo>
                    <a:lnTo>
                      <a:pt x="24" y="3"/>
                    </a:lnTo>
                    <a:lnTo>
                      <a:pt x="21" y="3"/>
                    </a:lnTo>
                    <a:lnTo>
                      <a:pt x="21" y="0"/>
                    </a:lnTo>
                    <a:lnTo>
                      <a:pt x="19" y="0"/>
                    </a:lnTo>
                    <a:lnTo>
                      <a:pt x="16" y="0"/>
                    </a:lnTo>
                    <a:lnTo>
                      <a:pt x="13" y="0"/>
                    </a:lnTo>
                    <a:lnTo>
                      <a:pt x="10" y="0"/>
                    </a:lnTo>
                    <a:lnTo>
                      <a:pt x="8" y="0"/>
                    </a:lnTo>
                    <a:lnTo>
                      <a:pt x="5" y="0"/>
                    </a:lnTo>
                    <a:lnTo>
                      <a:pt x="2" y="0"/>
                    </a:lnTo>
                    <a:lnTo>
                      <a:pt x="0" y="0"/>
                    </a:lnTo>
                  </a:path>
                </a:pathLst>
              </a:custGeom>
              <a:noFill/>
              <a:ln w="4763">
                <a:solidFill>
                  <a:srgbClr val="4CFF4C"/>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9" name="Freeform 282"/>
              <p:cNvSpPr>
                <a:spLocks/>
              </p:cNvSpPr>
              <p:nvPr/>
            </p:nvSpPr>
            <p:spPr bwMode="auto">
              <a:xfrm>
                <a:off x="6022326" y="3843541"/>
                <a:ext cx="136538" cy="137328"/>
              </a:xfrm>
              <a:custGeom>
                <a:avLst/>
                <a:gdLst>
                  <a:gd name="T0" fmla="*/ 98 w 100"/>
                  <a:gd name="T1" fmla="*/ 17 h 98"/>
                  <a:gd name="T2" fmla="*/ 98 w 100"/>
                  <a:gd name="T3" fmla="*/ 28 h 98"/>
                  <a:gd name="T4" fmla="*/ 95 w 100"/>
                  <a:gd name="T5" fmla="*/ 33 h 98"/>
                  <a:gd name="T6" fmla="*/ 92 w 100"/>
                  <a:gd name="T7" fmla="*/ 38 h 98"/>
                  <a:gd name="T8" fmla="*/ 89 w 100"/>
                  <a:gd name="T9" fmla="*/ 41 h 98"/>
                  <a:gd name="T10" fmla="*/ 89 w 100"/>
                  <a:gd name="T11" fmla="*/ 47 h 98"/>
                  <a:gd name="T12" fmla="*/ 87 w 100"/>
                  <a:gd name="T13" fmla="*/ 49 h 98"/>
                  <a:gd name="T14" fmla="*/ 84 w 100"/>
                  <a:gd name="T15" fmla="*/ 52 h 98"/>
                  <a:gd name="T16" fmla="*/ 84 w 100"/>
                  <a:gd name="T17" fmla="*/ 55 h 98"/>
                  <a:gd name="T18" fmla="*/ 81 w 100"/>
                  <a:gd name="T19" fmla="*/ 58 h 98"/>
                  <a:gd name="T20" fmla="*/ 79 w 100"/>
                  <a:gd name="T21" fmla="*/ 60 h 98"/>
                  <a:gd name="T22" fmla="*/ 79 w 100"/>
                  <a:gd name="T23" fmla="*/ 63 h 98"/>
                  <a:gd name="T24" fmla="*/ 76 w 100"/>
                  <a:gd name="T25" fmla="*/ 66 h 98"/>
                  <a:gd name="T26" fmla="*/ 73 w 100"/>
                  <a:gd name="T27" fmla="*/ 68 h 98"/>
                  <a:gd name="T28" fmla="*/ 70 w 100"/>
                  <a:gd name="T29" fmla="*/ 68 h 98"/>
                  <a:gd name="T30" fmla="*/ 70 w 100"/>
                  <a:gd name="T31" fmla="*/ 71 h 98"/>
                  <a:gd name="T32" fmla="*/ 68 w 100"/>
                  <a:gd name="T33" fmla="*/ 74 h 98"/>
                  <a:gd name="T34" fmla="*/ 65 w 100"/>
                  <a:gd name="T35" fmla="*/ 74 h 98"/>
                  <a:gd name="T36" fmla="*/ 65 w 100"/>
                  <a:gd name="T37" fmla="*/ 77 h 98"/>
                  <a:gd name="T38" fmla="*/ 62 w 100"/>
                  <a:gd name="T39" fmla="*/ 79 h 98"/>
                  <a:gd name="T40" fmla="*/ 60 w 100"/>
                  <a:gd name="T41" fmla="*/ 79 h 98"/>
                  <a:gd name="T42" fmla="*/ 57 w 100"/>
                  <a:gd name="T43" fmla="*/ 82 h 98"/>
                  <a:gd name="T44" fmla="*/ 57 w 100"/>
                  <a:gd name="T45" fmla="*/ 82 h 98"/>
                  <a:gd name="T46" fmla="*/ 54 w 100"/>
                  <a:gd name="T47" fmla="*/ 85 h 98"/>
                  <a:gd name="T48" fmla="*/ 51 w 100"/>
                  <a:gd name="T49" fmla="*/ 85 h 98"/>
                  <a:gd name="T50" fmla="*/ 51 w 100"/>
                  <a:gd name="T51" fmla="*/ 85 h 98"/>
                  <a:gd name="T52" fmla="*/ 49 w 100"/>
                  <a:gd name="T53" fmla="*/ 87 h 98"/>
                  <a:gd name="T54" fmla="*/ 46 w 100"/>
                  <a:gd name="T55" fmla="*/ 87 h 98"/>
                  <a:gd name="T56" fmla="*/ 46 w 100"/>
                  <a:gd name="T57" fmla="*/ 90 h 98"/>
                  <a:gd name="T58" fmla="*/ 43 w 100"/>
                  <a:gd name="T59" fmla="*/ 90 h 98"/>
                  <a:gd name="T60" fmla="*/ 40 w 100"/>
                  <a:gd name="T61" fmla="*/ 90 h 98"/>
                  <a:gd name="T62" fmla="*/ 38 w 100"/>
                  <a:gd name="T63" fmla="*/ 93 h 98"/>
                  <a:gd name="T64" fmla="*/ 38 w 100"/>
                  <a:gd name="T65" fmla="*/ 93 h 98"/>
                  <a:gd name="T66" fmla="*/ 35 w 100"/>
                  <a:gd name="T67" fmla="*/ 93 h 98"/>
                  <a:gd name="T68" fmla="*/ 32 w 100"/>
                  <a:gd name="T69" fmla="*/ 93 h 98"/>
                  <a:gd name="T70" fmla="*/ 32 w 100"/>
                  <a:gd name="T71" fmla="*/ 96 h 98"/>
                  <a:gd name="T72" fmla="*/ 30 w 100"/>
                  <a:gd name="T73" fmla="*/ 96 h 98"/>
                  <a:gd name="T74" fmla="*/ 27 w 100"/>
                  <a:gd name="T75" fmla="*/ 96 h 98"/>
                  <a:gd name="T76" fmla="*/ 27 w 100"/>
                  <a:gd name="T77" fmla="*/ 96 h 98"/>
                  <a:gd name="T78" fmla="*/ 24 w 100"/>
                  <a:gd name="T79" fmla="*/ 96 h 98"/>
                  <a:gd name="T80" fmla="*/ 21 w 100"/>
                  <a:gd name="T81" fmla="*/ 98 h 98"/>
                  <a:gd name="T82" fmla="*/ 19 w 100"/>
                  <a:gd name="T83" fmla="*/ 98 h 98"/>
                  <a:gd name="T84" fmla="*/ 19 w 100"/>
                  <a:gd name="T85" fmla="*/ 98 h 98"/>
                  <a:gd name="T86" fmla="*/ 16 w 100"/>
                  <a:gd name="T87" fmla="*/ 98 h 98"/>
                  <a:gd name="T88" fmla="*/ 13 w 100"/>
                  <a:gd name="T89" fmla="*/ 98 h 98"/>
                  <a:gd name="T90" fmla="*/ 13 w 100"/>
                  <a:gd name="T91" fmla="*/ 98 h 98"/>
                  <a:gd name="T92" fmla="*/ 10 w 100"/>
                  <a:gd name="T93" fmla="*/ 98 h 98"/>
                  <a:gd name="T94" fmla="*/ 8 w 100"/>
                  <a:gd name="T95" fmla="*/ 98 h 98"/>
                  <a:gd name="T96" fmla="*/ 5 w 100"/>
                  <a:gd name="T97" fmla="*/ 98 h 98"/>
                  <a:gd name="T98" fmla="*/ 5 w 100"/>
                  <a:gd name="T99" fmla="*/ 98 h 98"/>
                  <a:gd name="T100" fmla="*/ 2 w 100"/>
                  <a:gd name="T101" fmla="*/ 98 h 98"/>
                  <a:gd name="T102" fmla="*/ 0 w 100"/>
                  <a:gd name="T103" fmla="*/ 98 h 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0"/>
                  <a:gd name="T157" fmla="*/ 0 h 98"/>
                  <a:gd name="T158" fmla="*/ 100 w 100"/>
                  <a:gd name="T159" fmla="*/ 98 h 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0" h="98">
                    <a:moveTo>
                      <a:pt x="100" y="0"/>
                    </a:moveTo>
                    <a:lnTo>
                      <a:pt x="100" y="8"/>
                    </a:lnTo>
                    <a:lnTo>
                      <a:pt x="100" y="14"/>
                    </a:lnTo>
                    <a:lnTo>
                      <a:pt x="98" y="17"/>
                    </a:lnTo>
                    <a:lnTo>
                      <a:pt x="98" y="19"/>
                    </a:lnTo>
                    <a:lnTo>
                      <a:pt x="98" y="22"/>
                    </a:lnTo>
                    <a:lnTo>
                      <a:pt x="98" y="25"/>
                    </a:lnTo>
                    <a:lnTo>
                      <a:pt x="98" y="28"/>
                    </a:lnTo>
                    <a:lnTo>
                      <a:pt x="95" y="28"/>
                    </a:lnTo>
                    <a:lnTo>
                      <a:pt x="95" y="30"/>
                    </a:lnTo>
                    <a:lnTo>
                      <a:pt x="95" y="33"/>
                    </a:lnTo>
                    <a:lnTo>
                      <a:pt x="95" y="36"/>
                    </a:lnTo>
                    <a:lnTo>
                      <a:pt x="92" y="36"/>
                    </a:lnTo>
                    <a:lnTo>
                      <a:pt x="92" y="38"/>
                    </a:lnTo>
                    <a:lnTo>
                      <a:pt x="92" y="41"/>
                    </a:lnTo>
                    <a:lnTo>
                      <a:pt x="89" y="41"/>
                    </a:lnTo>
                    <a:lnTo>
                      <a:pt x="89" y="44"/>
                    </a:lnTo>
                    <a:lnTo>
                      <a:pt x="89" y="47"/>
                    </a:lnTo>
                    <a:lnTo>
                      <a:pt x="87" y="47"/>
                    </a:lnTo>
                    <a:lnTo>
                      <a:pt x="87" y="49"/>
                    </a:lnTo>
                    <a:lnTo>
                      <a:pt x="87" y="52"/>
                    </a:lnTo>
                    <a:lnTo>
                      <a:pt x="84" y="52"/>
                    </a:lnTo>
                    <a:lnTo>
                      <a:pt x="84" y="55"/>
                    </a:lnTo>
                    <a:lnTo>
                      <a:pt x="84" y="58"/>
                    </a:lnTo>
                    <a:lnTo>
                      <a:pt x="81" y="58"/>
                    </a:lnTo>
                    <a:lnTo>
                      <a:pt x="81" y="60"/>
                    </a:lnTo>
                    <a:lnTo>
                      <a:pt x="79" y="60"/>
                    </a:lnTo>
                    <a:lnTo>
                      <a:pt x="79" y="63"/>
                    </a:lnTo>
                    <a:lnTo>
                      <a:pt x="76" y="63"/>
                    </a:lnTo>
                    <a:lnTo>
                      <a:pt x="76" y="66"/>
                    </a:lnTo>
                    <a:lnTo>
                      <a:pt x="73" y="66"/>
                    </a:lnTo>
                    <a:lnTo>
                      <a:pt x="73" y="68"/>
                    </a:lnTo>
                    <a:lnTo>
                      <a:pt x="70" y="68"/>
                    </a:lnTo>
                    <a:lnTo>
                      <a:pt x="70" y="71"/>
                    </a:lnTo>
                    <a:lnTo>
                      <a:pt x="68" y="71"/>
                    </a:lnTo>
                    <a:lnTo>
                      <a:pt x="68" y="74"/>
                    </a:lnTo>
                    <a:lnTo>
                      <a:pt x="65" y="74"/>
                    </a:lnTo>
                    <a:lnTo>
                      <a:pt x="65" y="77"/>
                    </a:lnTo>
                    <a:lnTo>
                      <a:pt x="62" y="77"/>
                    </a:lnTo>
                    <a:lnTo>
                      <a:pt x="62" y="79"/>
                    </a:lnTo>
                    <a:lnTo>
                      <a:pt x="60" y="79"/>
                    </a:lnTo>
                    <a:lnTo>
                      <a:pt x="60" y="82"/>
                    </a:lnTo>
                    <a:lnTo>
                      <a:pt x="57" y="82"/>
                    </a:lnTo>
                    <a:lnTo>
                      <a:pt x="54" y="82"/>
                    </a:lnTo>
                    <a:lnTo>
                      <a:pt x="54" y="85"/>
                    </a:lnTo>
                    <a:lnTo>
                      <a:pt x="51" y="85"/>
                    </a:lnTo>
                    <a:lnTo>
                      <a:pt x="49" y="87"/>
                    </a:lnTo>
                    <a:lnTo>
                      <a:pt x="46" y="87"/>
                    </a:lnTo>
                    <a:lnTo>
                      <a:pt x="46" y="90"/>
                    </a:lnTo>
                    <a:lnTo>
                      <a:pt x="43" y="90"/>
                    </a:lnTo>
                    <a:lnTo>
                      <a:pt x="40" y="90"/>
                    </a:lnTo>
                    <a:lnTo>
                      <a:pt x="38" y="93"/>
                    </a:lnTo>
                    <a:lnTo>
                      <a:pt x="35" y="93"/>
                    </a:lnTo>
                    <a:lnTo>
                      <a:pt x="32" y="93"/>
                    </a:lnTo>
                    <a:lnTo>
                      <a:pt x="32" y="96"/>
                    </a:lnTo>
                    <a:lnTo>
                      <a:pt x="30" y="96"/>
                    </a:lnTo>
                    <a:lnTo>
                      <a:pt x="27" y="96"/>
                    </a:lnTo>
                    <a:lnTo>
                      <a:pt x="24" y="96"/>
                    </a:lnTo>
                    <a:lnTo>
                      <a:pt x="21" y="96"/>
                    </a:lnTo>
                    <a:lnTo>
                      <a:pt x="21" y="98"/>
                    </a:lnTo>
                    <a:lnTo>
                      <a:pt x="19" y="98"/>
                    </a:lnTo>
                    <a:lnTo>
                      <a:pt x="16" y="98"/>
                    </a:lnTo>
                    <a:lnTo>
                      <a:pt x="13" y="98"/>
                    </a:lnTo>
                    <a:lnTo>
                      <a:pt x="10" y="98"/>
                    </a:lnTo>
                    <a:lnTo>
                      <a:pt x="8" y="98"/>
                    </a:lnTo>
                    <a:lnTo>
                      <a:pt x="5" y="98"/>
                    </a:lnTo>
                    <a:lnTo>
                      <a:pt x="2" y="98"/>
                    </a:lnTo>
                    <a:lnTo>
                      <a:pt x="0" y="98"/>
                    </a:lnTo>
                  </a:path>
                </a:pathLst>
              </a:custGeom>
              <a:noFill/>
              <a:ln w="4763">
                <a:solidFill>
                  <a:srgbClr val="4CFF4C"/>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0" name="Freeform 283"/>
              <p:cNvSpPr>
                <a:spLocks/>
              </p:cNvSpPr>
              <p:nvPr/>
            </p:nvSpPr>
            <p:spPr bwMode="auto">
              <a:xfrm>
                <a:off x="6022326" y="3564681"/>
                <a:ext cx="270345" cy="278860"/>
              </a:xfrm>
              <a:custGeom>
                <a:avLst/>
                <a:gdLst>
                  <a:gd name="T0" fmla="*/ 198 w 198"/>
                  <a:gd name="T1" fmla="*/ 169 h 199"/>
                  <a:gd name="T2" fmla="*/ 193 w 198"/>
                  <a:gd name="T3" fmla="*/ 153 h 199"/>
                  <a:gd name="T4" fmla="*/ 190 w 198"/>
                  <a:gd name="T5" fmla="*/ 142 h 199"/>
                  <a:gd name="T6" fmla="*/ 188 w 198"/>
                  <a:gd name="T7" fmla="*/ 131 h 199"/>
                  <a:gd name="T8" fmla="*/ 185 w 198"/>
                  <a:gd name="T9" fmla="*/ 123 h 199"/>
                  <a:gd name="T10" fmla="*/ 182 w 198"/>
                  <a:gd name="T11" fmla="*/ 118 h 199"/>
                  <a:gd name="T12" fmla="*/ 179 w 198"/>
                  <a:gd name="T13" fmla="*/ 109 h 199"/>
                  <a:gd name="T14" fmla="*/ 177 w 198"/>
                  <a:gd name="T15" fmla="*/ 104 h 199"/>
                  <a:gd name="T16" fmla="*/ 171 w 198"/>
                  <a:gd name="T17" fmla="*/ 99 h 199"/>
                  <a:gd name="T18" fmla="*/ 168 w 198"/>
                  <a:gd name="T19" fmla="*/ 93 h 199"/>
                  <a:gd name="T20" fmla="*/ 166 w 198"/>
                  <a:gd name="T21" fmla="*/ 88 h 199"/>
                  <a:gd name="T22" fmla="*/ 163 w 198"/>
                  <a:gd name="T23" fmla="*/ 85 h 199"/>
                  <a:gd name="T24" fmla="*/ 160 w 198"/>
                  <a:gd name="T25" fmla="*/ 79 h 199"/>
                  <a:gd name="T26" fmla="*/ 155 w 198"/>
                  <a:gd name="T27" fmla="*/ 77 h 199"/>
                  <a:gd name="T28" fmla="*/ 152 w 198"/>
                  <a:gd name="T29" fmla="*/ 71 h 199"/>
                  <a:gd name="T30" fmla="*/ 149 w 198"/>
                  <a:gd name="T31" fmla="*/ 69 h 199"/>
                  <a:gd name="T32" fmla="*/ 147 w 198"/>
                  <a:gd name="T33" fmla="*/ 66 h 199"/>
                  <a:gd name="T34" fmla="*/ 144 w 198"/>
                  <a:gd name="T35" fmla="*/ 60 h 199"/>
                  <a:gd name="T36" fmla="*/ 141 w 198"/>
                  <a:gd name="T37" fmla="*/ 58 h 199"/>
                  <a:gd name="T38" fmla="*/ 139 w 198"/>
                  <a:gd name="T39" fmla="*/ 55 h 199"/>
                  <a:gd name="T40" fmla="*/ 133 w 198"/>
                  <a:gd name="T41" fmla="*/ 52 h 199"/>
                  <a:gd name="T42" fmla="*/ 130 w 198"/>
                  <a:gd name="T43" fmla="*/ 49 h 199"/>
                  <a:gd name="T44" fmla="*/ 128 w 198"/>
                  <a:gd name="T45" fmla="*/ 47 h 199"/>
                  <a:gd name="T46" fmla="*/ 125 w 198"/>
                  <a:gd name="T47" fmla="*/ 44 h 199"/>
                  <a:gd name="T48" fmla="*/ 122 w 198"/>
                  <a:gd name="T49" fmla="*/ 41 h 199"/>
                  <a:gd name="T50" fmla="*/ 119 w 198"/>
                  <a:gd name="T51" fmla="*/ 39 h 199"/>
                  <a:gd name="T52" fmla="*/ 114 w 198"/>
                  <a:gd name="T53" fmla="*/ 36 h 199"/>
                  <a:gd name="T54" fmla="*/ 111 w 198"/>
                  <a:gd name="T55" fmla="*/ 36 h 199"/>
                  <a:gd name="T56" fmla="*/ 109 w 198"/>
                  <a:gd name="T57" fmla="*/ 33 h 199"/>
                  <a:gd name="T58" fmla="*/ 106 w 198"/>
                  <a:gd name="T59" fmla="*/ 30 h 199"/>
                  <a:gd name="T60" fmla="*/ 103 w 198"/>
                  <a:gd name="T61" fmla="*/ 28 h 199"/>
                  <a:gd name="T62" fmla="*/ 100 w 198"/>
                  <a:gd name="T63" fmla="*/ 28 h 199"/>
                  <a:gd name="T64" fmla="*/ 95 w 198"/>
                  <a:gd name="T65" fmla="*/ 25 h 199"/>
                  <a:gd name="T66" fmla="*/ 92 w 198"/>
                  <a:gd name="T67" fmla="*/ 22 h 199"/>
                  <a:gd name="T68" fmla="*/ 89 w 198"/>
                  <a:gd name="T69" fmla="*/ 22 h 199"/>
                  <a:gd name="T70" fmla="*/ 87 w 198"/>
                  <a:gd name="T71" fmla="*/ 20 h 199"/>
                  <a:gd name="T72" fmla="*/ 84 w 198"/>
                  <a:gd name="T73" fmla="*/ 20 h 199"/>
                  <a:gd name="T74" fmla="*/ 81 w 198"/>
                  <a:gd name="T75" fmla="*/ 17 h 199"/>
                  <a:gd name="T76" fmla="*/ 76 w 198"/>
                  <a:gd name="T77" fmla="*/ 17 h 199"/>
                  <a:gd name="T78" fmla="*/ 73 w 198"/>
                  <a:gd name="T79" fmla="*/ 14 h 199"/>
                  <a:gd name="T80" fmla="*/ 70 w 198"/>
                  <a:gd name="T81" fmla="*/ 14 h 199"/>
                  <a:gd name="T82" fmla="*/ 68 w 198"/>
                  <a:gd name="T83" fmla="*/ 11 h 199"/>
                  <a:gd name="T84" fmla="*/ 65 w 198"/>
                  <a:gd name="T85" fmla="*/ 11 h 199"/>
                  <a:gd name="T86" fmla="*/ 62 w 198"/>
                  <a:gd name="T87" fmla="*/ 11 h 199"/>
                  <a:gd name="T88" fmla="*/ 57 w 198"/>
                  <a:gd name="T89" fmla="*/ 9 h 199"/>
                  <a:gd name="T90" fmla="*/ 54 w 198"/>
                  <a:gd name="T91" fmla="*/ 9 h 199"/>
                  <a:gd name="T92" fmla="*/ 51 w 198"/>
                  <a:gd name="T93" fmla="*/ 9 h 199"/>
                  <a:gd name="T94" fmla="*/ 49 w 198"/>
                  <a:gd name="T95" fmla="*/ 6 h 199"/>
                  <a:gd name="T96" fmla="*/ 46 w 198"/>
                  <a:gd name="T97" fmla="*/ 6 h 199"/>
                  <a:gd name="T98" fmla="*/ 43 w 198"/>
                  <a:gd name="T99" fmla="*/ 6 h 199"/>
                  <a:gd name="T100" fmla="*/ 38 w 198"/>
                  <a:gd name="T101" fmla="*/ 6 h 199"/>
                  <a:gd name="T102" fmla="*/ 35 w 198"/>
                  <a:gd name="T103" fmla="*/ 3 h 199"/>
                  <a:gd name="T104" fmla="*/ 32 w 198"/>
                  <a:gd name="T105" fmla="*/ 3 h 199"/>
                  <a:gd name="T106" fmla="*/ 30 w 198"/>
                  <a:gd name="T107" fmla="*/ 3 h 199"/>
                  <a:gd name="T108" fmla="*/ 27 w 198"/>
                  <a:gd name="T109" fmla="*/ 3 h 199"/>
                  <a:gd name="T110" fmla="*/ 24 w 198"/>
                  <a:gd name="T111" fmla="*/ 3 h 199"/>
                  <a:gd name="T112" fmla="*/ 19 w 198"/>
                  <a:gd name="T113" fmla="*/ 0 h 199"/>
                  <a:gd name="T114" fmla="*/ 16 w 198"/>
                  <a:gd name="T115" fmla="*/ 0 h 199"/>
                  <a:gd name="T116" fmla="*/ 13 w 198"/>
                  <a:gd name="T117" fmla="*/ 0 h 199"/>
                  <a:gd name="T118" fmla="*/ 10 w 198"/>
                  <a:gd name="T119" fmla="*/ 0 h 199"/>
                  <a:gd name="T120" fmla="*/ 8 w 198"/>
                  <a:gd name="T121" fmla="*/ 0 h 199"/>
                  <a:gd name="T122" fmla="*/ 5 w 198"/>
                  <a:gd name="T123" fmla="*/ 0 h 199"/>
                  <a:gd name="T124" fmla="*/ 0 w 198"/>
                  <a:gd name="T125" fmla="*/ 0 h 19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98"/>
                  <a:gd name="T190" fmla="*/ 0 h 199"/>
                  <a:gd name="T191" fmla="*/ 198 w 198"/>
                  <a:gd name="T192" fmla="*/ 199 h 19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98" h="199">
                    <a:moveTo>
                      <a:pt x="198" y="199"/>
                    </a:moveTo>
                    <a:lnTo>
                      <a:pt x="198" y="183"/>
                    </a:lnTo>
                    <a:lnTo>
                      <a:pt x="198" y="175"/>
                    </a:lnTo>
                    <a:lnTo>
                      <a:pt x="198" y="169"/>
                    </a:lnTo>
                    <a:lnTo>
                      <a:pt x="196" y="164"/>
                    </a:lnTo>
                    <a:lnTo>
                      <a:pt x="196" y="161"/>
                    </a:lnTo>
                    <a:lnTo>
                      <a:pt x="196" y="156"/>
                    </a:lnTo>
                    <a:lnTo>
                      <a:pt x="193" y="153"/>
                    </a:lnTo>
                    <a:lnTo>
                      <a:pt x="193" y="150"/>
                    </a:lnTo>
                    <a:lnTo>
                      <a:pt x="193" y="148"/>
                    </a:lnTo>
                    <a:lnTo>
                      <a:pt x="193" y="145"/>
                    </a:lnTo>
                    <a:lnTo>
                      <a:pt x="190" y="142"/>
                    </a:lnTo>
                    <a:lnTo>
                      <a:pt x="190" y="139"/>
                    </a:lnTo>
                    <a:lnTo>
                      <a:pt x="190" y="137"/>
                    </a:lnTo>
                    <a:lnTo>
                      <a:pt x="188" y="134"/>
                    </a:lnTo>
                    <a:lnTo>
                      <a:pt x="188" y="131"/>
                    </a:lnTo>
                    <a:lnTo>
                      <a:pt x="188" y="128"/>
                    </a:lnTo>
                    <a:lnTo>
                      <a:pt x="185" y="126"/>
                    </a:lnTo>
                    <a:lnTo>
                      <a:pt x="185" y="123"/>
                    </a:lnTo>
                    <a:lnTo>
                      <a:pt x="182" y="120"/>
                    </a:lnTo>
                    <a:lnTo>
                      <a:pt x="182" y="118"/>
                    </a:lnTo>
                    <a:lnTo>
                      <a:pt x="182" y="115"/>
                    </a:lnTo>
                    <a:lnTo>
                      <a:pt x="179" y="112"/>
                    </a:lnTo>
                    <a:lnTo>
                      <a:pt x="179" y="109"/>
                    </a:lnTo>
                    <a:lnTo>
                      <a:pt x="177" y="109"/>
                    </a:lnTo>
                    <a:lnTo>
                      <a:pt x="177" y="107"/>
                    </a:lnTo>
                    <a:lnTo>
                      <a:pt x="177" y="104"/>
                    </a:lnTo>
                    <a:lnTo>
                      <a:pt x="174" y="104"/>
                    </a:lnTo>
                    <a:lnTo>
                      <a:pt x="174" y="101"/>
                    </a:lnTo>
                    <a:lnTo>
                      <a:pt x="171" y="99"/>
                    </a:lnTo>
                    <a:lnTo>
                      <a:pt x="171" y="96"/>
                    </a:lnTo>
                    <a:lnTo>
                      <a:pt x="168" y="96"/>
                    </a:lnTo>
                    <a:lnTo>
                      <a:pt x="168" y="93"/>
                    </a:lnTo>
                    <a:lnTo>
                      <a:pt x="168" y="90"/>
                    </a:lnTo>
                    <a:lnTo>
                      <a:pt x="166" y="90"/>
                    </a:lnTo>
                    <a:lnTo>
                      <a:pt x="166" y="88"/>
                    </a:lnTo>
                    <a:lnTo>
                      <a:pt x="163" y="85"/>
                    </a:lnTo>
                    <a:lnTo>
                      <a:pt x="163" y="82"/>
                    </a:lnTo>
                    <a:lnTo>
                      <a:pt x="160" y="82"/>
                    </a:lnTo>
                    <a:lnTo>
                      <a:pt x="160" y="79"/>
                    </a:lnTo>
                    <a:lnTo>
                      <a:pt x="158" y="79"/>
                    </a:lnTo>
                    <a:lnTo>
                      <a:pt x="158" y="77"/>
                    </a:lnTo>
                    <a:lnTo>
                      <a:pt x="155" y="77"/>
                    </a:lnTo>
                    <a:lnTo>
                      <a:pt x="155" y="74"/>
                    </a:lnTo>
                    <a:lnTo>
                      <a:pt x="152" y="71"/>
                    </a:lnTo>
                    <a:lnTo>
                      <a:pt x="149" y="69"/>
                    </a:lnTo>
                    <a:lnTo>
                      <a:pt x="149" y="66"/>
                    </a:lnTo>
                    <a:lnTo>
                      <a:pt x="147" y="66"/>
                    </a:lnTo>
                    <a:lnTo>
                      <a:pt x="147" y="63"/>
                    </a:lnTo>
                    <a:lnTo>
                      <a:pt x="144" y="63"/>
                    </a:lnTo>
                    <a:lnTo>
                      <a:pt x="144" y="60"/>
                    </a:lnTo>
                    <a:lnTo>
                      <a:pt x="141" y="60"/>
                    </a:lnTo>
                    <a:lnTo>
                      <a:pt x="141" y="58"/>
                    </a:lnTo>
                    <a:lnTo>
                      <a:pt x="139" y="58"/>
                    </a:lnTo>
                    <a:lnTo>
                      <a:pt x="139" y="55"/>
                    </a:lnTo>
                    <a:lnTo>
                      <a:pt x="136" y="55"/>
                    </a:lnTo>
                    <a:lnTo>
                      <a:pt x="136" y="52"/>
                    </a:lnTo>
                    <a:lnTo>
                      <a:pt x="133" y="52"/>
                    </a:lnTo>
                    <a:lnTo>
                      <a:pt x="133" y="49"/>
                    </a:lnTo>
                    <a:lnTo>
                      <a:pt x="130" y="49"/>
                    </a:lnTo>
                    <a:lnTo>
                      <a:pt x="130" y="47"/>
                    </a:lnTo>
                    <a:lnTo>
                      <a:pt x="128" y="47"/>
                    </a:lnTo>
                    <a:lnTo>
                      <a:pt x="125" y="44"/>
                    </a:lnTo>
                    <a:lnTo>
                      <a:pt x="122" y="44"/>
                    </a:lnTo>
                    <a:lnTo>
                      <a:pt x="122" y="41"/>
                    </a:lnTo>
                    <a:lnTo>
                      <a:pt x="119" y="41"/>
                    </a:lnTo>
                    <a:lnTo>
                      <a:pt x="119" y="39"/>
                    </a:lnTo>
                    <a:lnTo>
                      <a:pt x="117" y="39"/>
                    </a:lnTo>
                    <a:lnTo>
                      <a:pt x="114" y="36"/>
                    </a:lnTo>
                    <a:lnTo>
                      <a:pt x="111" y="36"/>
                    </a:lnTo>
                    <a:lnTo>
                      <a:pt x="111" y="33"/>
                    </a:lnTo>
                    <a:lnTo>
                      <a:pt x="109" y="33"/>
                    </a:lnTo>
                    <a:lnTo>
                      <a:pt x="106" y="30"/>
                    </a:lnTo>
                    <a:lnTo>
                      <a:pt x="103" y="30"/>
                    </a:lnTo>
                    <a:lnTo>
                      <a:pt x="103" y="28"/>
                    </a:lnTo>
                    <a:lnTo>
                      <a:pt x="100" y="28"/>
                    </a:lnTo>
                    <a:lnTo>
                      <a:pt x="98" y="28"/>
                    </a:lnTo>
                    <a:lnTo>
                      <a:pt x="98" y="25"/>
                    </a:lnTo>
                    <a:lnTo>
                      <a:pt x="95" y="25"/>
                    </a:lnTo>
                    <a:lnTo>
                      <a:pt x="92" y="25"/>
                    </a:lnTo>
                    <a:lnTo>
                      <a:pt x="92" y="22"/>
                    </a:lnTo>
                    <a:lnTo>
                      <a:pt x="89" y="22"/>
                    </a:lnTo>
                    <a:lnTo>
                      <a:pt x="87" y="22"/>
                    </a:lnTo>
                    <a:lnTo>
                      <a:pt x="87" y="20"/>
                    </a:lnTo>
                    <a:lnTo>
                      <a:pt x="84" y="20"/>
                    </a:lnTo>
                    <a:lnTo>
                      <a:pt x="81" y="20"/>
                    </a:lnTo>
                    <a:lnTo>
                      <a:pt x="81" y="17"/>
                    </a:lnTo>
                    <a:lnTo>
                      <a:pt x="79" y="17"/>
                    </a:lnTo>
                    <a:lnTo>
                      <a:pt x="76" y="17"/>
                    </a:lnTo>
                    <a:lnTo>
                      <a:pt x="76" y="14"/>
                    </a:lnTo>
                    <a:lnTo>
                      <a:pt x="73" y="14"/>
                    </a:lnTo>
                    <a:lnTo>
                      <a:pt x="70" y="14"/>
                    </a:lnTo>
                    <a:lnTo>
                      <a:pt x="68" y="14"/>
                    </a:lnTo>
                    <a:lnTo>
                      <a:pt x="68" y="11"/>
                    </a:lnTo>
                    <a:lnTo>
                      <a:pt x="65" y="11"/>
                    </a:lnTo>
                    <a:lnTo>
                      <a:pt x="62" y="11"/>
                    </a:lnTo>
                    <a:lnTo>
                      <a:pt x="60" y="11"/>
                    </a:lnTo>
                    <a:lnTo>
                      <a:pt x="60" y="9"/>
                    </a:lnTo>
                    <a:lnTo>
                      <a:pt x="57" y="9"/>
                    </a:lnTo>
                    <a:lnTo>
                      <a:pt x="54" y="9"/>
                    </a:lnTo>
                    <a:lnTo>
                      <a:pt x="51" y="9"/>
                    </a:lnTo>
                    <a:lnTo>
                      <a:pt x="51" y="6"/>
                    </a:lnTo>
                    <a:lnTo>
                      <a:pt x="49" y="6"/>
                    </a:lnTo>
                    <a:lnTo>
                      <a:pt x="46" y="6"/>
                    </a:lnTo>
                    <a:lnTo>
                      <a:pt x="43" y="6"/>
                    </a:lnTo>
                    <a:lnTo>
                      <a:pt x="40" y="6"/>
                    </a:lnTo>
                    <a:lnTo>
                      <a:pt x="38" y="6"/>
                    </a:lnTo>
                    <a:lnTo>
                      <a:pt x="38" y="3"/>
                    </a:lnTo>
                    <a:lnTo>
                      <a:pt x="35" y="3"/>
                    </a:lnTo>
                    <a:lnTo>
                      <a:pt x="32" y="3"/>
                    </a:lnTo>
                    <a:lnTo>
                      <a:pt x="30" y="3"/>
                    </a:lnTo>
                    <a:lnTo>
                      <a:pt x="27" y="3"/>
                    </a:lnTo>
                    <a:lnTo>
                      <a:pt x="24" y="3"/>
                    </a:lnTo>
                    <a:lnTo>
                      <a:pt x="21" y="3"/>
                    </a:lnTo>
                    <a:lnTo>
                      <a:pt x="19" y="0"/>
                    </a:lnTo>
                    <a:lnTo>
                      <a:pt x="16" y="0"/>
                    </a:lnTo>
                    <a:lnTo>
                      <a:pt x="13" y="0"/>
                    </a:lnTo>
                    <a:lnTo>
                      <a:pt x="10" y="0"/>
                    </a:lnTo>
                    <a:lnTo>
                      <a:pt x="8" y="0"/>
                    </a:lnTo>
                    <a:lnTo>
                      <a:pt x="5" y="0"/>
                    </a:lnTo>
                    <a:lnTo>
                      <a:pt x="2" y="0"/>
                    </a:lnTo>
                    <a:lnTo>
                      <a:pt x="0" y="0"/>
                    </a:lnTo>
                  </a:path>
                </a:pathLst>
              </a:custGeom>
              <a:noFill/>
              <a:ln w="4763">
                <a:solidFill>
                  <a:srgbClr val="4CFF4C"/>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1" name="Freeform 284"/>
              <p:cNvSpPr>
                <a:spLocks/>
              </p:cNvSpPr>
              <p:nvPr/>
            </p:nvSpPr>
            <p:spPr bwMode="auto">
              <a:xfrm>
                <a:off x="6022326" y="3843541"/>
                <a:ext cx="270345" cy="278860"/>
              </a:xfrm>
              <a:custGeom>
                <a:avLst/>
                <a:gdLst>
                  <a:gd name="T0" fmla="*/ 198 w 198"/>
                  <a:gd name="T1" fmla="*/ 30 h 199"/>
                  <a:gd name="T2" fmla="*/ 193 w 198"/>
                  <a:gd name="T3" fmla="*/ 47 h 199"/>
                  <a:gd name="T4" fmla="*/ 190 w 198"/>
                  <a:gd name="T5" fmla="*/ 58 h 199"/>
                  <a:gd name="T6" fmla="*/ 188 w 198"/>
                  <a:gd name="T7" fmla="*/ 68 h 199"/>
                  <a:gd name="T8" fmla="*/ 185 w 198"/>
                  <a:gd name="T9" fmla="*/ 77 h 199"/>
                  <a:gd name="T10" fmla="*/ 182 w 198"/>
                  <a:gd name="T11" fmla="*/ 82 h 199"/>
                  <a:gd name="T12" fmla="*/ 179 w 198"/>
                  <a:gd name="T13" fmla="*/ 90 h 199"/>
                  <a:gd name="T14" fmla="*/ 177 w 198"/>
                  <a:gd name="T15" fmla="*/ 96 h 199"/>
                  <a:gd name="T16" fmla="*/ 171 w 198"/>
                  <a:gd name="T17" fmla="*/ 101 h 199"/>
                  <a:gd name="T18" fmla="*/ 168 w 198"/>
                  <a:gd name="T19" fmla="*/ 107 h 199"/>
                  <a:gd name="T20" fmla="*/ 166 w 198"/>
                  <a:gd name="T21" fmla="*/ 112 h 199"/>
                  <a:gd name="T22" fmla="*/ 163 w 198"/>
                  <a:gd name="T23" fmla="*/ 115 h 199"/>
                  <a:gd name="T24" fmla="*/ 160 w 198"/>
                  <a:gd name="T25" fmla="*/ 120 h 199"/>
                  <a:gd name="T26" fmla="*/ 155 w 198"/>
                  <a:gd name="T27" fmla="*/ 123 h 199"/>
                  <a:gd name="T28" fmla="*/ 152 w 198"/>
                  <a:gd name="T29" fmla="*/ 128 h 199"/>
                  <a:gd name="T30" fmla="*/ 149 w 198"/>
                  <a:gd name="T31" fmla="*/ 131 h 199"/>
                  <a:gd name="T32" fmla="*/ 147 w 198"/>
                  <a:gd name="T33" fmla="*/ 134 h 199"/>
                  <a:gd name="T34" fmla="*/ 144 w 198"/>
                  <a:gd name="T35" fmla="*/ 139 h 199"/>
                  <a:gd name="T36" fmla="*/ 141 w 198"/>
                  <a:gd name="T37" fmla="*/ 142 h 199"/>
                  <a:gd name="T38" fmla="*/ 139 w 198"/>
                  <a:gd name="T39" fmla="*/ 145 h 199"/>
                  <a:gd name="T40" fmla="*/ 133 w 198"/>
                  <a:gd name="T41" fmla="*/ 147 h 199"/>
                  <a:gd name="T42" fmla="*/ 130 w 198"/>
                  <a:gd name="T43" fmla="*/ 150 h 199"/>
                  <a:gd name="T44" fmla="*/ 128 w 198"/>
                  <a:gd name="T45" fmla="*/ 153 h 199"/>
                  <a:gd name="T46" fmla="*/ 125 w 198"/>
                  <a:gd name="T47" fmla="*/ 156 h 199"/>
                  <a:gd name="T48" fmla="*/ 122 w 198"/>
                  <a:gd name="T49" fmla="*/ 158 h 199"/>
                  <a:gd name="T50" fmla="*/ 119 w 198"/>
                  <a:gd name="T51" fmla="*/ 161 h 199"/>
                  <a:gd name="T52" fmla="*/ 114 w 198"/>
                  <a:gd name="T53" fmla="*/ 164 h 199"/>
                  <a:gd name="T54" fmla="*/ 111 w 198"/>
                  <a:gd name="T55" fmla="*/ 164 h 199"/>
                  <a:gd name="T56" fmla="*/ 109 w 198"/>
                  <a:gd name="T57" fmla="*/ 166 h 199"/>
                  <a:gd name="T58" fmla="*/ 106 w 198"/>
                  <a:gd name="T59" fmla="*/ 169 h 199"/>
                  <a:gd name="T60" fmla="*/ 103 w 198"/>
                  <a:gd name="T61" fmla="*/ 172 h 199"/>
                  <a:gd name="T62" fmla="*/ 100 w 198"/>
                  <a:gd name="T63" fmla="*/ 172 h 199"/>
                  <a:gd name="T64" fmla="*/ 95 w 198"/>
                  <a:gd name="T65" fmla="*/ 175 h 199"/>
                  <a:gd name="T66" fmla="*/ 92 w 198"/>
                  <a:gd name="T67" fmla="*/ 177 h 199"/>
                  <a:gd name="T68" fmla="*/ 89 w 198"/>
                  <a:gd name="T69" fmla="*/ 177 h 199"/>
                  <a:gd name="T70" fmla="*/ 87 w 198"/>
                  <a:gd name="T71" fmla="*/ 180 h 199"/>
                  <a:gd name="T72" fmla="*/ 84 w 198"/>
                  <a:gd name="T73" fmla="*/ 180 h 199"/>
                  <a:gd name="T74" fmla="*/ 81 w 198"/>
                  <a:gd name="T75" fmla="*/ 183 h 199"/>
                  <a:gd name="T76" fmla="*/ 76 w 198"/>
                  <a:gd name="T77" fmla="*/ 183 h 199"/>
                  <a:gd name="T78" fmla="*/ 73 w 198"/>
                  <a:gd name="T79" fmla="*/ 186 h 199"/>
                  <a:gd name="T80" fmla="*/ 70 w 198"/>
                  <a:gd name="T81" fmla="*/ 186 h 199"/>
                  <a:gd name="T82" fmla="*/ 68 w 198"/>
                  <a:gd name="T83" fmla="*/ 188 h 199"/>
                  <a:gd name="T84" fmla="*/ 65 w 198"/>
                  <a:gd name="T85" fmla="*/ 188 h 199"/>
                  <a:gd name="T86" fmla="*/ 62 w 198"/>
                  <a:gd name="T87" fmla="*/ 188 h 199"/>
                  <a:gd name="T88" fmla="*/ 57 w 198"/>
                  <a:gd name="T89" fmla="*/ 191 h 199"/>
                  <a:gd name="T90" fmla="*/ 54 w 198"/>
                  <a:gd name="T91" fmla="*/ 191 h 199"/>
                  <a:gd name="T92" fmla="*/ 51 w 198"/>
                  <a:gd name="T93" fmla="*/ 191 h 199"/>
                  <a:gd name="T94" fmla="*/ 49 w 198"/>
                  <a:gd name="T95" fmla="*/ 194 h 199"/>
                  <a:gd name="T96" fmla="*/ 46 w 198"/>
                  <a:gd name="T97" fmla="*/ 194 h 199"/>
                  <a:gd name="T98" fmla="*/ 43 w 198"/>
                  <a:gd name="T99" fmla="*/ 194 h 199"/>
                  <a:gd name="T100" fmla="*/ 38 w 198"/>
                  <a:gd name="T101" fmla="*/ 194 h 199"/>
                  <a:gd name="T102" fmla="*/ 35 w 198"/>
                  <a:gd name="T103" fmla="*/ 196 h 199"/>
                  <a:gd name="T104" fmla="*/ 32 w 198"/>
                  <a:gd name="T105" fmla="*/ 196 h 199"/>
                  <a:gd name="T106" fmla="*/ 30 w 198"/>
                  <a:gd name="T107" fmla="*/ 196 h 199"/>
                  <a:gd name="T108" fmla="*/ 27 w 198"/>
                  <a:gd name="T109" fmla="*/ 196 h 199"/>
                  <a:gd name="T110" fmla="*/ 24 w 198"/>
                  <a:gd name="T111" fmla="*/ 196 h 199"/>
                  <a:gd name="T112" fmla="*/ 19 w 198"/>
                  <a:gd name="T113" fmla="*/ 199 h 199"/>
                  <a:gd name="T114" fmla="*/ 16 w 198"/>
                  <a:gd name="T115" fmla="*/ 199 h 199"/>
                  <a:gd name="T116" fmla="*/ 13 w 198"/>
                  <a:gd name="T117" fmla="*/ 199 h 199"/>
                  <a:gd name="T118" fmla="*/ 10 w 198"/>
                  <a:gd name="T119" fmla="*/ 199 h 199"/>
                  <a:gd name="T120" fmla="*/ 8 w 198"/>
                  <a:gd name="T121" fmla="*/ 199 h 199"/>
                  <a:gd name="T122" fmla="*/ 5 w 198"/>
                  <a:gd name="T123" fmla="*/ 199 h 199"/>
                  <a:gd name="T124" fmla="*/ 0 w 198"/>
                  <a:gd name="T125" fmla="*/ 199 h 19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98"/>
                  <a:gd name="T190" fmla="*/ 0 h 199"/>
                  <a:gd name="T191" fmla="*/ 198 w 198"/>
                  <a:gd name="T192" fmla="*/ 199 h 19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98" h="199">
                    <a:moveTo>
                      <a:pt x="198" y="0"/>
                    </a:moveTo>
                    <a:lnTo>
                      <a:pt x="198" y="17"/>
                    </a:lnTo>
                    <a:lnTo>
                      <a:pt x="198" y="25"/>
                    </a:lnTo>
                    <a:lnTo>
                      <a:pt x="198" y="30"/>
                    </a:lnTo>
                    <a:lnTo>
                      <a:pt x="196" y="36"/>
                    </a:lnTo>
                    <a:lnTo>
                      <a:pt x="196" y="38"/>
                    </a:lnTo>
                    <a:lnTo>
                      <a:pt x="196" y="44"/>
                    </a:lnTo>
                    <a:lnTo>
                      <a:pt x="193" y="47"/>
                    </a:lnTo>
                    <a:lnTo>
                      <a:pt x="193" y="49"/>
                    </a:lnTo>
                    <a:lnTo>
                      <a:pt x="193" y="52"/>
                    </a:lnTo>
                    <a:lnTo>
                      <a:pt x="193" y="55"/>
                    </a:lnTo>
                    <a:lnTo>
                      <a:pt x="190" y="58"/>
                    </a:lnTo>
                    <a:lnTo>
                      <a:pt x="190" y="60"/>
                    </a:lnTo>
                    <a:lnTo>
                      <a:pt x="190" y="63"/>
                    </a:lnTo>
                    <a:lnTo>
                      <a:pt x="188" y="66"/>
                    </a:lnTo>
                    <a:lnTo>
                      <a:pt x="188" y="68"/>
                    </a:lnTo>
                    <a:lnTo>
                      <a:pt x="188" y="71"/>
                    </a:lnTo>
                    <a:lnTo>
                      <a:pt x="185" y="74"/>
                    </a:lnTo>
                    <a:lnTo>
                      <a:pt x="185" y="77"/>
                    </a:lnTo>
                    <a:lnTo>
                      <a:pt x="182" y="79"/>
                    </a:lnTo>
                    <a:lnTo>
                      <a:pt x="182" y="82"/>
                    </a:lnTo>
                    <a:lnTo>
                      <a:pt x="182" y="85"/>
                    </a:lnTo>
                    <a:lnTo>
                      <a:pt x="179" y="87"/>
                    </a:lnTo>
                    <a:lnTo>
                      <a:pt x="179" y="90"/>
                    </a:lnTo>
                    <a:lnTo>
                      <a:pt x="177" y="90"/>
                    </a:lnTo>
                    <a:lnTo>
                      <a:pt x="177" y="93"/>
                    </a:lnTo>
                    <a:lnTo>
                      <a:pt x="177" y="96"/>
                    </a:lnTo>
                    <a:lnTo>
                      <a:pt x="174" y="98"/>
                    </a:lnTo>
                    <a:lnTo>
                      <a:pt x="174" y="101"/>
                    </a:lnTo>
                    <a:lnTo>
                      <a:pt x="171" y="101"/>
                    </a:lnTo>
                    <a:lnTo>
                      <a:pt x="171" y="104"/>
                    </a:lnTo>
                    <a:lnTo>
                      <a:pt x="168" y="104"/>
                    </a:lnTo>
                    <a:lnTo>
                      <a:pt x="168" y="107"/>
                    </a:lnTo>
                    <a:lnTo>
                      <a:pt x="168" y="109"/>
                    </a:lnTo>
                    <a:lnTo>
                      <a:pt x="166" y="109"/>
                    </a:lnTo>
                    <a:lnTo>
                      <a:pt x="166" y="112"/>
                    </a:lnTo>
                    <a:lnTo>
                      <a:pt x="163" y="115"/>
                    </a:lnTo>
                    <a:lnTo>
                      <a:pt x="163" y="117"/>
                    </a:lnTo>
                    <a:lnTo>
                      <a:pt x="160" y="117"/>
                    </a:lnTo>
                    <a:lnTo>
                      <a:pt x="160" y="120"/>
                    </a:lnTo>
                    <a:lnTo>
                      <a:pt x="158" y="120"/>
                    </a:lnTo>
                    <a:lnTo>
                      <a:pt x="158" y="123"/>
                    </a:lnTo>
                    <a:lnTo>
                      <a:pt x="155" y="123"/>
                    </a:lnTo>
                    <a:lnTo>
                      <a:pt x="155" y="126"/>
                    </a:lnTo>
                    <a:lnTo>
                      <a:pt x="152" y="128"/>
                    </a:lnTo>
                    <a:lnTo>
                      <a:pt x="152" y="131"/>
                    </a:lnTo>
                    <a:lnTo>
                      <a:pt x="149" y="131"/>
                    </a:lnTo>
                    <a:lnTo>
                      <a:pt x="149" y="134"/>
                    </a:lnTo>
                    <a:lnTo>
                      <a:pt x="147" y="134"/>
                    </a:lnTo>
                    <a:lnTo>
                      <a:pt x="147" y="137"/>
                    </a:lnTo>
                    <a:lnTo>
                      <a:pt x="144" y="137"/>
                    </a:lnTo>
                    <a:lnTo>
                      <a:pt x="144" y="139"/>
                    </a:lnTo>
                    <a:lnTo>
                      <a:pt x="141" y="139"/>
                    </a:lnTo>
                    <a:lnTo>
                      <a:pt x="141" y="142"/>
                    </a:lnTo>
                    <a:lnTo>
                      <a:pt x="139" y="142"/>
                    </a:lnTo>
                    <a:lnTo>
                      <a:pt x="139" y="145"/>
                    </a:lnTo>
                    <a:lnTo>
                      <a:pt x="136" y="145"/>
                    </a:lnTo>
                    <a:lnTo>
                      <a:pt x="136" y="147"/>
                    </a:lnTo>
                    <a:lnTo>
                      <a:pt x="133" y="147"/>
                    </a:lnTo>
                    <a:lnTo>
                      <a:pt x="133" y="150"/>
                    </a:lnTo>
                    <a:lnTo>
                      <a:pt x="130" y="150"/>
                    </a:lnTo>
                    <a:lnTo>
                      <a:pt x="130" y="153"/>
                    </a:lnTo>
                    <a:lnTo>
                      <a:pt x="128" y="153"/>
                    </a:lnTo>
                    <a:lnTo>
                      <a:pt x="125" y="156"/>
                    </a:lnTo>
                    <a:lnTo>
                      <a:pt x="122" y="156"/>
                    </a:lnTo>
                    <a:lnTo>
                      <a:pt x="122" y="158"/>
                    </a:lnTo>
                    <a:lnTo>
                      <a:pt x="119" y="158"/>
                    </a:lnTo>
                    <a:lnTo>
                      <a:pt x="119" y="161"/>
                    </a:lnTo>
                    <a:lnTo>
                      <a:pt x="117" y="161"/>
                    </a:lnTo>
                    <a:lnTo>
                      <a:pt x="114" y="164"/>
                    </a:lnTo>
                    <a:lnTo>
                      <a:pt x="111" y="164"/>
                    </a:lnTo>
                    <a:lnTo>
                      <a:pt x="111" y="166"/>
                    </a:lnTo>
                    <a:lnTo>
                      <a:pt x="109" y="166"/>
                    </a:lnTo>
                    <a:lnTo>
                      <a:pt x="106" y="169"/>
                    </a:lnTo>
                    <a:lnTo>
                      <a:pt x="103" y="169"/>
                    </a:lnTo>
                    <a:lnTo>
                      <a:pt x="103" y="172"/>
                    </a:lnTo>
                    <a:lnTo>
                      <a:pt x="100" y="172"/>
                    </a:lnTo>
                    <a:lnTo>
                      <a:pt x="98" y="175"/>
                    </a:lnTo>
                    <a:lnTo>
                      <a:pt x="95" y="175"/>
                    </a:lnTo>
                    <a:lnTo>
                      <a:pt x="92" y="175"/>
                    </a:lnTo>
                    <a:lnTo>
                      <a:pt x="92" y="177"/>
                    </a:lnTo>
                    <a:lnTo>
                      <a:pt x="89" y="177"/>
                    </a:lnTo>
                    <a:lnTo>
                      <a:pt x="87" y="177"/>
                    </a:lnTo>
                    <a:lnTo>
                      <a:pt x="87" y="180"/>
                    </a:lnTo>
                    <a:lnTo>
                      <a:pt x="84" y="180"/>
                    </a:lnTo>
                    <a:lnTo>
                      <a:pt x="81" y="180"/>
                    </a:lnTo>
                    <a:lnTo>
                      <a:pt x="81" y="183"/>
                    </a:lnTo>
                    <a:lnTo>
                      <a:pt x="79" y="183"/>
                    </a:lnTo>
                    <a:lnTo>
                      <a:pt x="76" y="183"/>
                    </a:lnTo>
                    <a:lnTo>
                      <a:pt x="76" y="186"/>
                    </a:lnTo>
                    <a:lnTo>
                      <a:pt x="73" y="186"/>
                    </a:lnTo>
                    <a:lnTo>
                      <a:pt x="70" y="186"/>
                    </a:lnTo>
                    <a:lnTo>
                      <a:pt x="68" y="186"/>
                    </a:lnTo>
                    <a:lnTo>
                      <a:pt x="68" y="188"/>
                    </a:lnTo>
                    <a:lnTo>
                      <a:pt x="65" y="188"/>
                    </a:lnTo>
                    <a:lnTo>
                      <a:pt x="62" y="188"/>
                    </a:lnTo>
                    <a:lnTo>
                      <a:pt x="60" y="191"/>
                    </a:lnTo>
                    <a:lnTo>
                      <a:pt x="57" y="191"/>
                    </a:lnTo>
                    <a:lnTo>
                      <a:pt x="54" y="191"/>
                    </a:lnTo>
                    <a:lnTo>
                      <a:pt x="51" y="191"/>
                    </a:lnTo>
                    <a:lnTo>
                      <a:pt x="51" y="194"/>
                    </a:lnTo>
                    <a:lnTo>
                      <a:pt x="49" y="194"/>
                    </a:lnTo>
                    <a:lnTo>
                      <a:pt x="46" y="194"/>
                    </a:lnTo>
                    <a:lnTo>
                      <a:pt x="43" y="194"/>
                    </a:lnTo>
                    <a:lnTo>
                      <a:pt x="40" y="194"/>
                    </a:lnTo>
                    <a:lnTo>
                      <a:pt x="38" y="194"/>
                    </a:lnTo>
                    <a:lnTo>
                      <a:pt x="38" y="196"/>
                    </a:lnTo>
                    <a:lnTo>
                      <a:pt x="35" y="196"/>
                    </a:lnTo>
                    <a:lnTo>
                      <a:pt x="32" y="196"/>
                    </a:lnTo>
                    <a:lnTo>
                      <a:pt x="30" y="196"/>
                    </a:lnTo>
                    <a:lnTo>
                      <a:pt x="27" y="196"/>
                    </a:lnTo>
                    <a:lnTo>
                      <a:pt x="24" y="196"/>
                    </a:lnTo>
                    <a:lnTo>
                      <a:pt x="21" y="196"/>
                    </a:lnTo>
                    <a:lnTo>
                      <a:pt x="19" y="199"/>
                    </a:lnTo>
                    <a:lnTo>
                      <a:pt x="16" y="199"/>
                    </a:lnTo>
                    <a:lnTo>
                      <a:pt x="13" y="199"/>
                    </a:lnTo>
                    <a:lnTo>
                      <a:pt x="10" y="199"/>
                    </a:lnTo>
                    <a:lnTo>
                      <a:pt x="8" y="199"/>
                    </a:lnTo>
                    <a:lnTo>
                      <a:pt x="5" y="199"/>
                    </a:lnTo>
                    <a:lnTo>
                      <a:pt x="2" y="199"/>
                    </a:lnTo>
                    <a:lnTo>
                      <a:pt x="0" y="199"/>
                    </a:lnTo>
                  </a:path>
                </a:pathLst>
              </a:custGeom>
              <a:noFill/>
              <a:ln w="4763">
                <a:solidFill>
                  <a:srgbClr val="4CFF4C"/>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2" name="Freeform 285"/>
              <p:cNvSpPr>
                <a:spLocks/>
              </p:cNvSpPr>
              <p:nvPr/>
            </p:nvSpPr>
            <p:spPr bwMode="auto">
              <a:xfrm>
                <a:off x="6022326" y="3427353"/>
                <a:ext cx="408248" cy="416189"/>
              </a:xfrm>
              <a:custGeom>
                <a:avLst/>
                <a:gdLst>
                  <a:gd name="T0" fmla="*/ 297 w 299"/>
                  <a:gd name="T1" fmla="*/ 251 h 297"/>
                  <a:gd name="T2" fmla="*/ 291 w 299"/>
                  <a:gd name="T3" fmla="*/ 226 h 297"/>
                  <a:gd name="T4" fmla="*/ 286 w 299"/>
                  <a:gd name="T5" fmla="*/ 210 h 297"/>
                  <a:gd name="T6" fmla="*/ 283 w 299"/>
                  <a:gd name="T7" fmla="*/ 197 h 297"/>
                  <a:gd name="T8" fmla="*/ 277 w 299"/>
                  <a:gd name="T9" fmla="*/ 183 h 297"/>
                  <a:gd name="T10" fmla="*/ 272 w 299"/>
                  <a:gd name="T11" fmla="*/ 172 h 297"/>
                  <a:gd name="T12" fmla="*/ 267 w 299"/>
                  <a:gd name="T13" fmla="*/ 164 h 297"/>
                  <a:gd name="T14" fmla="*/ 264 w 299"/>
                  <a:gd name="T15" fmla="*/ 153 h 297"/>
                  <a:gd name="T16" fmla="*/ 258 w 299"/>
                  <a:gd name="T17" fmla="*/ 145 h 297"/>
                  <a:gd name="T18" fmla="*/ 253 w 299"/>
                  <a:gd name="T19" fmla="*/ 139 h 297"/>
                  <a:gd name="T20" fmla="*/ 247 w 299"/>
                  <a:gd name="T21" fmla="*/ 131 h 297"/>
                  <a:gd name="T22" fmla="*/ 245 w 299"/>
                  <a:gd name="T23" fmla="*/ 123 h 297"/>
                  <a:gd name="T24" fmla="*/ 239 w 299"/>
                  <a:gd name="T25" fmla="*/ 118 h 297"/>
                  <a:gd name="T26" fmla="*/ 234 w 299"/>
                  <a:gd name="T27" fmla="*/ 112 h 297"/>
                  <a:gd name="T28" fmla="*/ 228 w 299"/>
                  <a:gd name="T29" fmla="*/ 107 h 297"/>
                  <a:gd name="T30" fmla="*/ 226 w 299"/>
                  <a:gd name="T31" fmla="*/ 101 h 297"/>
                  <a:gd name="T32" fmla="*/ 220 w 299"/>
                  <a:gd name="T33" fmla="*/ 96 h 297"/>
                  <a:gd name="T34" fmla="*/ 215 w 299"/>
                  <a:gd name="T35" fmla="*/ 90 h 297"/>
                  <a:gd name="T36" fmla="*/ 209 w 299"/>
                  <a:gd name="T37" fmla="*/ 85 h 297"/>
                  <a:gd name="T38" fmla="*/ 207 w 299"/>
                  <a:gd name="T39" fmla="*/ 79 h 297"/>
                  <a:gd name="T40" fmla="*/ 201 w 299"/>
                  <a:gd name="T41" fmla="*/ 77 h 297"/>
                  <a:gd name="T42" fmla="*/ 196 w 299"/>
                  <a:gd name="T43" fmla="*/ 71 h 297"/>
                  <a:gd name="T44" fmla="*/ 190 w 299"/>
                  <a:gd name="T45" fmla="*/ 68 h 297"/>
                  <a:gd name="T46" fmla="*/ 185 w 299"/>
                  <a:gd name="T47" fmla="*/ 63 h 297"/>
                  <a:gd name="T48" fmla="*/ 182 w 299"/>
                  <a:gd name="T49" fmla="*/ 60 h 297"/>
                  <a:gd name="T50" fmla="*/ 177 w 299"/>
                  <a:gd name="T51" fmla="*/ 58 h 297"/>
                  <a:gd name="T52" fmla="*/ 171 w 299"/>
                  <a:gd name="T53" fmla="*/ 52 h 297"/>
                  <a:gd name="T54" fmla="*/ 166 w 299"/>
                  <a:gd name="T55" fmla="*/ 49 h 297"/>
                  <a:gd name="T56" fmla="*/ 163 w 299"/>
                  <a:gd name="T57" fmla="*/ 47 h 297"/>
                  <a:gd name="T58" fmla="*/ 158 w 299"/>
                  <a:gd name="T59" fmla="*/ 44 h 297"/>
                  <a:gd name="T60" fmla="*/ 152 w 299"/>
                  <a:gd name="T61" fmla="*/ 41 h 297"/>
                  <a:gd name="T62" fmla="*/ 147 w 299"/>
                  <a:gd name="T63" fmla="*/ 39 h 297"/>
                  <a:gd name="T64" fmla="*/ 144 w 299"/>
                  <a:gd name="T65" fmla="*/ 36 h 297"/>
                  <a:gd name="T66" fmla="*/ 139 w 299"/>
                  <a:gd name="T67" fmla="*/ 33 h 297"/>
                  <a:gd name="T68" fmla="*/ 133 w 299"/>
                  <a:gd name="T69" fmla="*/ 30 h 297"/>
                  <a:gd name="T70" fmla="*/ 128 w 299"/>
                  <a:gd name="T71" fmla="*/ 28 h 297"/>
                  <a:gd name="T72" fmla="*/ 125 w 299"/>
                  <a:gd name="T73" fmla="*/ 25 h 297"/>
                  <a:gd name="T74" fmla="*/ 119 w 299"/>
                  <a:gd name="T75" fmla="*/ 25 h 297"/>
                  <a:gd name="T76" fmla="*/ 114 w 299"/>
                  <a:gd name="T77" fmla="*/ 22 h 297"/>
                  <a:gd name="T78" fmla="*/ 109 w 299"/>
                  <a:gd name="T79" fmla="*/ 19 h 297"/>
                  <a:gd name="T80" fmla="*/ 106 w 299"/>
                  <a:gd name="T81" fmla="*/ 19 h 297"/>
                  <a:gd name="T82" fmla="*/ 100 w 299"/>
                  <a:gd name="T83" fmla="*/ 17 h 297"/>
                  <a:gd name="T84" fmla="*/ 95 w 299"/>
                  <a:gd name="T85" fmla="*/ 14 h 297"/>
                  <a:gd name="T86" fmla="*/ 89 w 299"/>
                  <a:gd name="T87" fmla="*/ 14 h 297"/>
                  <a:gd name="T88" fmla="*/ 87 w 299"/>
                  <a:gd name="T89" fmla="*/ 11 h 297"/>
                  <a:gd name="T90" fmla="*/ 81 w 299"/>
                  <a:gd name="T91" fmla="*/ 11 h 297"/>
                  <a:gd name="T92" fmla="*/ 76 w 299"/>
                  <a:gd name="T93" fmla="*/ 9 h 297"/>
                  <a:gd name="T94" fmla="*/ 70 w 299"/>
                  <a:gd name="T95" fmla="*/ 9 h 297"/>
                  <a:gd name="T96" fmla="*/ 68 w 299"/>
                  <a:gd name="T97" fmla="*/ 6 h 297"/>
                  <a:gd name="T98" fmla="*/ 62 w 299"/>
                  <a:gd name="T99" fmla="*/ 6 h 297"/>
                  <a:gd name="T100" fmla="*/ 57 w 299"/>
                  <a:gd name="T101" fmla="*/ 6 h 297"/>
                  <a:gd name="T102" fmla="*/ 51 w 299"/>
                  <a:gd name="T103" fmla="*/ 3 h 297"/>
                  <a:gd name="T104" fmla="*/ 49 w 299"/>
                  <a:gd name="T105" fmla="*/ 3 h 297"/>
                  <a:gd name="T106" fmla="*/ 43 w 299"/>
                  <a:gd name="T107" fmla="*/ 3 h 297"/>
                  <a:gd name="T108" fmla="*/ 38 w 299"/>
                  <a:gd name="T109" fmla="*/ 3 h 297"/>
                  <a:gd name="T110" fmla="*/ 32 w 299"/>
                  <a:gd name="T111" fmla="*/ 0 h 297"/>
                  <a:gd name="T112" fmla="*/ 30 w 299"/>
                  <a:gd name="T113" fmla="*/ 0 h 297"/>
                  <a:gd name="T114" fmla="*/ 24 w 299"/>
                  <a:gd name="T115" fmla="*/ 0 h 297"/>
                  <a:gd name="T116" fmla="*/ 19 w 299"/>
                  <a:gd name="T117" fmla="*/ 0 h 297"/>
                  <a:gd name="T118" fmla="*/ 13 w 299"/>
                  <a:gd name="T119" fmla="*/ 0 h 297"/>
                  <a:gd name="T120" fmla="*/ 10 w 299"/>
                  <a:gd name="T121" fmla="*/ 0 h 297"/>
                  <a:gd name="T122" fmla="*/ 5 w 299"/>
                  <a:gd name="T123" fmla="*/ 0 h 297"/>
                  <a:gd name="T124" fmla="*/ 0 w 299"/>
                  <a:gd name="T125" fmla="*/ 0 h 2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99"/>
                  <a:gd name="T190" fmla="*/ 0 h 297"/>
                  <a:gd name="T191" fmla="*/ 299 w 299"/>
                  <a:gd name="T192" fmla="*/ 297 h 29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99" h="297">
                    <a:moveTo>
                      <a:pt x="299" y="297"/>
                    </a:moveTo>
                    <a:lnTo>
                      <a:pt x="299" y="270"/>
                    </a:lnTo>
                    <a:lnTo>
                      <a:pt x="297" y="259"/>
                    </a:lnTo>
                    <a:lnTo>
                      <a:pt x="297" y="251"/>
                    </a:lnTo>
                    <a:lnTo>
                      <a:pt x="294" y="246"/>
                    </a:lnTo>
                    <a:lnTo>
                      <a:pt x="294" y="237"/>
                    </a:lnTo>
                    <a:lnTo>
                      <a:pt x="291" y="232"/>
                    </a:lnTo>
                    <a:lnTo>
                      <a:pt x="291" y="226"/>
                    </a:lnTo>
                    <a:lnTo>
                      <a:pt x="291" y="224"/>
                    </a:lnTo>
                    <a:lnTo>
                      <a:pt x="288" y="218"/>
                    </a:lnTo>
                    <a:lnTo>
                      <a:pt x="288" y="213"/>
                    </a:lnTo>
                    <a:lnTo>
                      <a:pt x="286" y="210"/>
                    </a:lnTo>
                    <a:lnTo>
                      <a:pt x="286" y="207"/>
                    </a:lnTo>
                    <a:lnTo>
                      <a:pt x="283" y="202"/>
                    </a:lnTo>
                    <a:lnTo>
                      <a:pt x="283" y="199"/>
                    </a:lnTo>
                    <a:lnTo>
                      <a:pt x="283" y="197"/>
                    </a:lnTo>
                    <a:lnTo>
                      <a:pt x="280" y="194"/>
                    </a:lnTo>
                    <a:lnTo>
                      <a:pt x="280" y="188"/>
                    </a:lnTo>
                    <a:lnTo>
                      <a:pt x="277" y="186"/>
                    </a:lnTo>
                    <a:lnTo>
                      <a:pt x="277" y="183"/>
                    </a:lnTo>
                    <a:lnTo>
                      <a:pt x="275" y="180"/>
                    </a:lnTo>
                    <a:lnTo>
                      <a:pt x="275" y="177"/>
                    </a:lnTo>
                    <a:lnTo>
                      <a:pt x="275" y="175"/>
                    </a:lnTo>
                    <a:lnTo>
                      <a:pt x="272" y="172"/>
                    </a:lnTo>
                    <a:lnTo>
                      <a:pt x="272" y="169"/>
                    </a:lnTo>
                    <a:lnTo>
                      <a:pt x="269" y="167"/>
                    </a:lnTo>
                    <a:lnTo>
                      <a:pt x="269" y="164"/>
                    </a:lnTo>
                    <a:lnTo>
                      <a:pt x="267" y="164"/>
                    </a:lnTo>
                    <a:lnTo>
                      <a:pt x="267" y="161"/>
                    </a:lnTo>
                    <a:lnTo>
                      <a:pt x="264" y="158"/>
                    </a:lnTo>
                    <a:lnTo>
                      <a:pt x="264" y="156"/>
                    </a:lnTo>
                    <a:lnTo>
                      <a:pt x="264" y="153"/>
                    </a:lnTo>
                    <a:lnTo>
                      <a:pt x="261" y="153"/>
                    </a:lnTo>
                    <a:lnTo>
                      <a:pt x="261" y="150"/>
                    </a:lnTo>
                    <a:lnTo>
                      <a:pt x="258" y="147"/>
                    </a:lnTo>
                    <a:lnTo>
                      <a:pt x="258" y="145"/>
                    </a:lnTo>
                    <a:lnTo>
                      <a:pt x="256" y="145"/>
                    </a:lnTo>
                    <a:lnTo>
                      <a:pt x="256" y="142"/>
                    </a:lnTo>
                    <a:lnTo>
                      <a:pt x="256" y="139"/>
                    </a:lnTo>
                    <a:lnTo>
                      <a:pt x="253" y="139"/>
                    </a:lnTo>
                    <a:lnTo>
                      <a:pt x="253" y="137"/>
                    </a:lnTo>
                    <a:lnTo>
                      <a:pt x="250" y="134"/>
                    </a:lnTo>
                    <a:lnTo>
                      <a:pt x="250" y="131"/>
                    </a:lnTo>
                    <a:lnTo>
                      <a:pt x="247" y="131"/>
                    </a:lnTo>
                    <a:lnTo>
                      <a:pt x="247" y="128"/>
                    </a:lnTo>
                    <a:lnTo>
                      <a:pt x="245" y="128"/>
                    </a:lnTo>
                    <a:lnTo>
                      <a:pt x="245" y="126"/>
                    </a:lnTo>
                    <a:lnTo>
                      <a:pt x="245" y="123"/>
                    </a:lnTo>
                    <a:lnTo>
                      <a:pt x="242" y="123"/>
                    </a:lnTo>
                    <a:lnTo>
                      <a:pt x="242" y="120"/>
                    </a:lnTo>
                    <a:lnTo>
                      <a:pt x="239" y="118"/>
                    </a:lnTo>
                    <a:lnTo>
                      <a:pt x="237" y="115"/>
                    </a:lnTo>
                    <a:lnTo>
                      <a:pt x="237" y="112"/>
                    </a:lnTo>
                    <a:lnTo>
                      <a:pt x="234" y="112"/>
                    </a:lnTo>
                    <a:lnTo>
                      <a:pt x="234" y="109"/>
                    </a:lnTo>
                    <a:lnTo>
                      <a:pt x="231" y="109"/>
                    </a:lnTo>
                    <a:lnTo>
                      <a:pt x="231" y="107"/>
                    </a:lnTo>
                    <a:lnTo>
                      <a:pt x="228" y="107"/>
                    </a:lnTo>
                    <a:lnTo>
                      <a:pt x="228" y="104"/>
                    </a:lnTo>
                    <a:lnTo>
                      <a:pt x="226" y="104"/>
                    </a:lnTo>
                    <a:lnTo>
                      <a:pt x="226" y="101"/>
                    </a:lnTo>
                    <a:lnTo>
                      <a:pt x="223" y="98"/>
                    </a:lnTo>
                    <a:lnTo>
                      <a:pt x="220" y="96"/>
                    </a:lnTo>
                    <a:lnTo>
                      <a:pt x="218" y="93"/>
                    </a:lnTo>
                    <a:lnTo>
                      <a:pt x="215" y="90"/>
                    </a:lnTo>
                    <a:lnTo>
                      <a:pt x="215" y="88"/>
                    </a:lnTo>
                    <a:lnTo>
                      <a:pt x="212" y="88"/>
                    </a:lnTo>
                    <a:lnTo>
                      <a:pt x="212" y="85"/>
                    </a:lnTo>
                    <a:lnTo>
                      <a:pt x="209" y="85"/>
                    </a:lnTo>
                    <a:lnTo>
                      <a:pt x="207" y="82"/>
                    </a:lnTo>
                    <a:lnTo>
                      <a:pt x="207" y="79"/>
                    </a:lnTo>
                    <a:lnTo>
                      <a:pt x="204" y="79"/>
                    </a:lnTo>
                    <a:lnTo>
                      <a:pt x="201" y="77"/>
                    </a:lnTo>
                    <a:lnTo>
                      <a:pt x="198" y="74"/>
                    </a:lnTo>
                    <a:lnTo>
                      <a:pt x="196" y="74"/>
                    </a:lnTo>
                    <a:lnTo>
                      <a:pt x="196" y="71"/>
                    </a:lnTo>
                    <a:lnTo>
                      <a:pt x="193" y="68"/>
                    </a:lnTo>
                    <a:lnTo>
                      <a:pt x="190" y="68"/>
                    </a:lnTo>
                    <a:lnTo>
                      <a:pt x="190" y="66"/>
                    </a:lnTo>
                    <a:lnTo>
                      <a:pt x="188" y="66"/>
                    </a:lnTo>
                    <a:lnTo>
                      <a:pt x="185" y="63"/>
                    </a:lnTo>
                    <a:lnTo>
                      <a:pt x="182" y="60"/>
                    </a:lnTo>
                    <a:lnTo>
                      <a:pt x="179" y="60"/>
                    </a:lnTo>
                    <a:lnTo>
                      <a:pt x="179" y="58"/>
                    </a:lnTo>
                    <a:lnTo>
                      <a:pt x="177" y="58"/>
                    </a:lnTo>
                    <a:lnTo>
                      <a:pt x="177" y="55"/>
                    </a:lnTo>
                    <a:lnTo>
                      <a:pt x="174" y="55"/>
                    </a:lnTo>
                    <a:lnTo>
                      <a:pt x="171" y="52"/>
                    </a:lnTo>
                    <a:lnTo>
                      <a:pt x="168" y="52"/>
                    </a:lnTo>
                    <a:lnTo>
                      <a:pt x="166" y="49"/>
                    </a:lnTo>
                    <a:lnTo>
                      <a:pt x="163" y="47"/>
                    </a:lnTo>
                    <a:lnTo>
                      <a:pt x="160" y="47"/>
                    </a:lnTo>
                    <a:lnTo>
                      <a:pt x="160" y="44"/>
                    </a:lnTo>
                    <a:lnTo>
                      <a:pt x="158" y="44"/>
                    </a:lnTo>
                    <a:lnTo>
                      <a:pt x="155" y="44"/>
                    </a:lnTo>
                    <a:lnTo>
                      <a:pt x="155" y="41"/>
                    </a:lnTo>
                    <a:lnTo>
                      <a:pt x="152" y="41"/>
                    </a:lnTo>
                    <a:lnTo>
                      <a:pt x="149" y="39"/>
                    </a:lnTo>
                    <a:lnTo>
                      <a:pt x="147" y="39"/>
                    </a:lnTo>
                    <a:lnTo>
                      <a:pt x="147" y="36"/>
                    </a:lnTo>
                    <a:lnTo>
                      <a:pt x="144" y="36"/>
                    </a:lnTo>
                    <a:lnTo>
                      <a:pt x="141" y="36"/>
                    </a:lnTo>
                    <a:lnTo>
                      <a:pt x="139" y="33"/>
                    </a:lnTo>
                    <a:lnTo>
                      <a:pt x="136" y="33"/>
                    </a:lnTo>
                    <a:lnTo>
                      <a:pt x="136" y="30"/>
                    </a:lnTo>
                    <a:lnTo>
                      <a:pt x="133" y="30"/>
                    </a:lnTo>
                    <a:lnTo>
                      <a:pt x="130" y="30"/>
                    </a:lnTo>
                    <a:lnTo>
                      <a:pt x="130" y="28"/>
                    </a:lnTo>
                    <a:lnTo>
                      <a:pt x="128" y="28"/>
                    </a:lnTo>
                    <a:lnTo>
                      <a:pt x="125" y="28"/>
                    </a:lnTo>
                    <a:lnTo>
                      <a:pt x="125" y="25"/>
                    </a:lnTo>
                    <a:lnTo>
                      <a:pt x="122" y="25"/>
                    </a:lnTo>
                    <a:lnTo>
                      <a:pt x="119" y="25"/>
                    </a:lnTo>
                    <a:lnTo>
                      <a:pt x="117" y="25"/>
                    </a:lnTo>
                    <a:lnTo>
                      <a:pt x="117" y="22"/>
                    </a:lnTo>
                    <a:lnTo>
                      <a:pt x="114" y="22"/>
                    </a:lnTo>
                    <a:lnTo>
                      <a:pt x="111" y="22"/>
                    </a:lnTo>
                    <a:lnTo>
                      <a:pt x="111" y="19"/>
                    </a:lnTo>
                    <a:lnTo>
                      <a:pt x="109" y="19"/>
                    </a:lnTo>
                    <a:lnTo>
                      <a:pt x="106" y="19"/>
                    </a:lnTo>
                    <a:lnTo>
                      <a:pt x="103" y="17"/>
                    </a:lnTo>
                    <a:lnTo>
                      <a:pt x="100" y="17"/>
                    </a:lnTo>
                    <a:lnTo>
                      <a:pt x="98" y="17"/>
                    </a:lnTo>
                    <a:lnTo>
                      <a:pt x="98" y="14"/>
                    </a:lnTo>
                    <a:lnTo>
                      <a:pt x="95" y="14"/>
                    </a:lnTo>
                    <a:lnTo>
                      <a:pt x="92" y="14"/>
                    </a:lnTo>
                    <a:lnTo>
                      <a:pt x="89" y="14"/>
                    </a:lnTo>
                    <a:lnTo>
                      <a:pt x="87" y="11"/>
                    </a:lnTo>
                    <a:lnTo>
                      <a:pt x="84" y="11"/>
                    </a:lnTo>
                    <a:lnTo>
                      <a:pt x="81" y="11"/>
                    </a:lnTo>
                    <a:lnTo>
                      <a:pt x="79" y="11"/>
                    </a:lnTo>
                    <a:lnTo>
                      <a:pt x="79" y="9"/>
                    </a:lnTo>
                    <a:lnTo>
                      <a:pt x="76" y="9"/>
                    </a:lnTo>
                    <a:lnTo>
                      <a:pt x="73" y="9"/>
                    </a:lnTo>
                    <a:lnTo>
                      <a:pt x="70" y="9"/>
                    </a:lnTo>
                    <a:lnTo>
                      <a:pt x="68" y="9"/>
                    </a:lnTo>
                    <a:lnTo>
                      <a:pt x="68" y="6"/>
                    </a:lnTo>
                    <a:lnTo>
                      <a:pt x="65" y="6"/>
                    </a:lnTo>
                    <a:lnTo>
                      <a:pt x="62" y="6"/>
                    </a:lnTo>
                    <a:lnTo>
                      <a:pt x="60" y="6"/>
                    </a:lnTo>
                    <a:lnTo>
                      <a:pt x="57" y="6"/>
                    </a:lnTo>
                    <a:lnTo>
                      <a:pt x="54" y="6"/>
                    </a:lnTo>
                    <a:lnTo>
                      <a:pt x="54" y="3"/>
                    </a:lnTo>
                    <a:lnTo>
                      <a:pt x="51" y="3"/>
                    </a:lnTo>
                    <a:lnTo>
                      <a:pt x="49" y="3"/>
                    </a:lnTo>
                    <a:lnTo>
                      <a:pt x="46" y="3"/>
                    </a:lnTo>
                    <a:lnTo>
                      <a:pt x="43" y="3"/>
                    </a:lnTo>
                    <a:lnTo>
                      <a:pt x="40" y="3"/>
                    </a:lnTo>
                    <a:lnTo>
                      <a:pt x="38" y="3"/>
                    </a:lnTo>
                    <a:lnTo>
                      <a:pt x="38" y="0"/>
                    </a:lnTo>
                    <a:lnTo>
                      <a:pt x="35" y="0"/>
                    </a:lnTo>
                    <a:lnTo>
                      <a:pt x="32" y="0"/>
                    </a:lnTo>
                    <a:lnTo>
                      <a:pt x="30" y="0"/>
                    </a:lnTo>
                    <a:lnTo>
                      <a:pt x="27" y="0"/>
                    </a:lnTo>
                    <a:lnTo>
                      <a:pt x="24" y="0"/>
                    </a:lnTo>
                    <a:lnTo>
                      <a:pt x="21" y="0"/>
                    </a:lnTo>
                    <a:lnTo>
                      <a:pt x="19" y="0"/>
                    </a:lnTo>
                    <a:lnTo>
                      <a:pt x="16" y="0"/>
                    </a:lnTo>
                    <a:lnTo>
                      <a:pt x="13" y="0"/>
                    </a:lnTo>
                    <a:lnTo>
                      <a:pt x="10" y="0"/>
                    </a:lnTo>
                    <a:lnTo>
                      <a:pt x="8" y="0"/>
                    </a:lnTo>
                    <a:lnTo>
                      <a:pt x="5" y="0"/>
                    </a:lnTo>
                    <a:lnTo>
                      <a:pt x="2" y="0"/>
                    </a:lnTo>
                    <a:lnTo>
                      <a:pt x="0" y="0"/>
                    </a:lnTo>
                  </a:path>
                </a:pathLst>
              </a:custGeom>
              <a:noFill/>
              <a:ln w="4763">
                <a:solidFill>
                  <a:srgbClr val="4CFF4C"/>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3" name="Freeform 286"/>
              <p:cNvSpPr>
                <a:spLocks/>
              </p:cNvSpPr>
              <p:nvPr/>
            </p:nvSpPr>
            <p:spPr bwMode="auto">
              <a:xfrm>
                <a:off x="6022326" y="3843541"/>
                <a:ext cx="408248" cy="416189"/>
              </a:xfrm>
              <a:custGeom>
                <a:avLst/>
                <a:gdLst>
                  <a:gd name="T0" fmla="*/ 297 w 299"/>
                  <a:gd name="T1" fmla="*/ 47 h 297"/>
                  <a:gd name="T2" fmla="*/ 291 w 299"/>
                  <a:gd name="T3" fmla="*/ 71 h 297"/>
                  <a:gd name="T4" fmla="*/ 286 w 299"/>
                  <a:gd name="T5" fmla="*/ 87 h 297"/>
                  <a:gd name="T6" fmla="*/ 283 w 299"/>
                  <a:gd name="T7" fmla="*/ 101 h 297"/>
                  <a:gd name="T8" fmla="*/ 277 w 299"/>
                  <a:gd name="T9" fmla="*/ 115 h 297"/>
                  <a:gd name="T10" fmla="*/ 272 w 299"/>
                  <a:gd name="T11" fmla="*/ 126 h 297"/>
                  <a:gd name="T12" fmla="*/ 267 w 299"/>
                  <a:gd name="T13" fmla="*/ 134 h 297"/>
                  <a:gd name="T14" fmla="*/ 264 w 299"/>
                  <a:gd name="T15" fmla="*/ 145 h 297"/>
                  <a:gd name="T16" fmla="*/ 258 w 299"/>
                  <a:gd name="T17" fmla="*/ 153 h 297"/>
                  <a:gd name="T18" fmla="*/ 253 w 299"/>
                  <a:gd name="T19" fmla="*/ 161 h 297"/>
                  <a:gd name="T20" fmla="*/ 247 w 299"/>
                  <a:gd name="T21" fmla="*/ 166 h 297"/>
                  <a:gd name="T22" fmla="*/ 245 w 299"/>
                  <a:gd name="T23" fmla="*/ 175 h 297"/>
                  <a:gd name="T24" fmla="*/ 239 w 299"/>
                  <a:gd name="T25" fmla="*/ 180 h 297"/>
                  <a:gd name="T26" fmla="*/ 234 w 299"/>
                  <a:gd name="T27" fmla="*/ 186 h 297"/>
                  <a:gd name="T28" fmla="*/ 228 w 299"/>
                  <a:gd name="T29" fmla="*/ 191 h 297"/>
                  <a:gd name="T30" fmla="*/ 226 w 299"/>
                  <a:gd name="T31" fmla="*/ 196 h 297"/>
                  <a:gd name="T32" fmla="*/ 220 w 299"/>
                  <a:gd name="T33" fmla="*/ 202 h 297"/>
                  <a:gd name="T34" fmla="*/ 215 w 299"/>
                  <a:gd name="T35" fmla="*/ 207 h 297"/>
                  <a:gd name="T36" fmla="*/ 209 w 299"/>
                  <a:gd name="T37" fmla="*/ 213 h 297"/>
                  <a:gd name="T38" fmla="*/ 207 w 299"/>
                  <a:gd name="T39" fmla="*/ 218 h 297"/>
                  <a:gd name="T40" fmla="*/ 201 w 299"/>
                  <a:gd name="T41" fmla="*/ 221 h 297"/>
                  <a:gd name="T42" fmla="*/ 196 w 299"/>
                  <a:gd name="T43" fmla="*/ 226 h 297"/>
                  <a:gd name="T44" fmla="*/ 190 w 299"/>
                  <a:gd name="T45" fmla="*/ 229 h 297"/>
                  <a:gd name="T46" fmla="*/ 185 w 299"/>
                  <a:gd name="T47" fmla="*/ 235 h 297"/>
                  <a:gd name="T48" fmla="*/ 182 w 299"/>
                  <a:gd name="T49" fmla="*/ 237 h 297"/>
                  <a:gd name="T50" fmla="*/ 177 w 299"/>
                  <a:gd name="T51" fmla="*/ 240 h 297"/>
                  <a:gd name="T52" fmla="*/ 171 w 299"/>
                  <a:gd name="T53" fmla="*/ 245 h 297"/>
                  <a:gd name="T54" fmla="*/ 166 w 299"/>
                  <a:gd name="T55" fmla="*/ 248 h 297"/>
                  <a:gd name="T56" fmla="*/ 163 w 299"/>
                  <a:gd name="T57" fmla="*/ 251 h 297"/>
                  <a:gd name="T58" fmla="*/ 158 w 299"/>
                  <a:gd name="T59" fmla="*/ 254 h 297"/>
                  <a:gd name="T60" fmla="*/ 152 w 299"/>
                  <a:gd name="T61" fmla="*/ 256 h 297"/>
                  <a:gd name="T62" fmla="*/ 147 w 299"/>
                  <a:gd name="T63" fmla="*/ 259 h 297"/>
                  <a:gd name="T64" fmla="*/ 144 w 299"/>
                  <a:gd name="T65" fmla="*/ 262 h 297"/>
                  <a:gd name="T66" fmla="*/ 139 w 299"/>
                  <a:gd name="T67" fmla="*/ 265 h 297"/>
                  <a:gd name="T68" fmla="*/ 133 w 299"/>
                  <a:gd name="T69" fmla="*/ 267 h 297"/>
                  <a:gd name="T70" fmla="*/ 128 w 299"/>
                  <a:gd name="T71" fmla="*/ 270 h 297"/>
                  <a:gd name="T72" fmla="*/ 125 w 299"/>
                  <a:gd name="T73" fmla="*/ 273 h 297"/>
                  <a:gd name="T74" fmla="*/ 119 w 299"/>
                  <a:gd name="T75" fmla="*/ 273 h 297"/>
                  <a:gd name="T76" fmla="*/ 114 w 299"/>
                  <a:gd name="T77" fmla="*/ 275 h 297"/>
                  <a:gd name="T78" fmla="*/ 109 w 299"/>
                  <a:gd name="T79" fmla="*/ 278 h 297"/>
                  <a:gd name="T80" fmla="*/ 106 w 299"/>
                  <a:gd name="T81" fmla="*/ 278 h 297"/>
                  <a:gd name="T82" fmla="*/ 100 w 299"/>
                  <a:gd name="T83" fmla="*/ 281 h 297"/>
                  <a:gd name="T84" fmla="*/ 95 w 299"/>
                  <a:gd name="T85" fmla="*/ 284 h 297"/>
                  <a:gd name="T86" fmla="*/ 89 w 299"/>
                  <a:gd name="T87" fmla="*/ 284 h 297"/>
                  <a:gd name="T88" fmla="*/ 87 w 299"/>
                  <a:gd name="T89" fmla="*/ 286 h 297"/>
                  <a:gd name="T90" fmla="*/ 81 w 299"/>
                  <a:gd name="T91" fmla="*/ 286 h 297"/>
                  <a:gd name="T92" fmla="*/ 76 w 299"/>
                  <a:gd name="T93" fmla="*/ 289 h 297"/>
                  <a:gd name="T94" fmla="*/ 70 w 299"/>
                  <a:gd name="T95" fmla="*/ 289 h 297"/>
                  <a:gd name="T96" fmla="*/ 68 w 299"/>
                  <a:gd name="T97" fmla="*/ 292 h 297"/>
                  <a:gd name="T98" fmla="*/ 62 w 299"/>
                  <a:gd name="T99" fmla="*/ 292 h 297"/>
                  <a:gd name="T100" fmla="*/ 57 w 299"/>
                  <a:gd name="T101" fmla="*/ 292 h 297"/>
                  <a:gd name="T102" fmla="*/ 51 w 299"/>
                  <a:gd name="T103" fmla="*/ 295 h 297"/>
                  <a:gd name="T104" fmla="*/ 49 w 299"/>
                  <a:gd name="T105" fmla="*/ 295 h 297"/>
                  <a:gd name="T106" fmla="*/ 43 w 299"/>
                  <a:gd name="T107" fmla="*/ 295 h 297"/>
                  <a:gd name="T108" fmla="*/ 38 w 299"/>
                  <a:gd name="T109" fmla="*/ 295 h 297"/>
                  <a:gd name="T110" fmla="*/ 32 w 299"/>
                  <a:gd name="T111" fmla="*/ 297 h 297"/>
                  <a:gd name="T112" fmla="*/ 30 w 299"/>
                  <a:gd name="T113" fmla="*/ 297 h 297"/>
                  <a:gd name="T114" fmla="*/ 24 w 299"/>
                  <a:gd name="T115" fmla="*/ 297 h 297"/>
                  <a:gd name="T116" fmla="*/ 19 w 299"/>
                  <a:gd name="T117" fmla="*/ 297 h 297"/>
                  <a:gd name="T118" fmla="*/ 13 w 299"/>
                  <a:gd name="T119" fmla="*/ 297 h 297"/>
                  <a:gd name="T120" fmla="*/ 10 w 299"/>
                  <a:gd name="T121" fmla="*/ 297 h 297"/>
                  <a:gd name="T122" fmla="*/ 5 w 299"/>
                  <a:gd name="T123" fmla="*/ 297 h 297"/>
                  <a:gd name="T124" fmla="*/ 0 w 299"/>
                  <a:gd name="T125" fmla="*/ 297 h 2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99"/>
                  <a:gd name="T190" fmla="*/ 0 h 297"/>
                  <a:gd name="T191" fmla="*/ 299 w 299"/>
                  <a:gd name="T192" fmla="*/ 297 h 29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99" h="297">
                    <a:moveTo>
                      <a:pt x="299" y="0"/>
                    </a:moveTo>
                    <a:lnTo>
                      <a:pt x="299" y="28"/>
                    </a:lnTo>
                    <a:lnTo>
                      <a:pt x="297" y="38"/>
                    </a:lnTo>
                    <a:lnTo>
                      <a:pt x="297" y="47"/>
                    </a:lnTo>
                    <a:lnTo>
                      <a:pt x="294" y="55"/>
                    </a:lnTo>
                    <a:lnTo>
                      <a:pt x="294" y="60"/>
                    </a:lnTo>
                    <a:lnTo>
                      <a:pt x="291" y="66"/>
                    </a:lnTo>
                    <a:lnTo>
                      <a:pt x="291" y="71"/>
                    </a:lnTo>
                    <a:lnTo>
                      <a:pt x="291" y="74"/>
                    </a:lnTo>
                    <a:lnTo>
                      <a:pt x="288" y="79"/>
                    </a:lnTo>
                    <a:lnTo>
                      <a:pt x="288" y="85"/>
                    </a:lnTo>
                    <a:lnTo>
                      <a:pt x="286" y="87"/>
                    </a:lnTo>
                    <a:lnTo>
                      <a:pt x="286" y="90"/>
                    </a:lnTo>
                    <a:lnTo>
                      <a:pt x="283" y="96"/>
                    </a:lnTo>
                    <a:lnTo>
                      <a:pt x="283" y="98"/>
                    </a:lnTo>
                    <a:lnTo>
                      <a:pt x="283" y="101"/>
                    </a:lnTo>
                    <a:lnTo>
                      <a:pt x="280" y="104"/>
                    </a:lnTo>
                    <a:lnTo>
                      <a:pt x="280" y="109"/>
                    </a:lnTo>
                    <a:lnTo>
                      <a:pt x="277" y="112"/>
                    </a:lnTo>
                    <a:lnTo>
                      <a:pt x="277" y="115"/>
                    </a:lnTo>
                    <a:lnTo>
                      <a:pt x="275" y="117"/>
                    </a:lnTo>
                    <a:lnTo>
                      <a:pt x="275" y="120"/>
                    </a:lnTo>
                    <a:lnTo>
                      <a:pt x="275" y="123"/>
                    </a:lnTo>
                    <a:lnTo>
                      <a:pt x="272" y="126"/>
                    </a:lnTo>
                    <a:lnTo>
                      <a:pt x="272" y="128"/>
                    </a:lnTo>
                    <a:lnTo>
                      <a:pt x="269" y="131"/>
                    </a:lnTo>
                    <a:lnTo>
                      <a:pt x="269" y="134"/>
                    </a:lnTo>
                    <a:lnTo>
                      <a:pt x="267" y="134"/>
                    </a:lnTo>
                    <a:lnTo>
                      <a:pt x="267" y="137"/>
                    </a:lnTo>
                    <a:lnTo>
                      <a:pt x="264" y="139"/>
                    </a:lnTo>
                    <a:lnTo>
                      <a:pt x="264" y="142"/>
                    </a:lnTo>
                    <a:lnTo>
                      <a:pt x="264" y="145"/>
                    </a:lnTo>
                    <a:lnTo>
                      <a:pt x="261" y="145"/>
                    </a:lnTo>
                    <a:lnTo>
                      <a:pt x="261" y="147"/>
                    </a:lnTo>
                    <a:lnTo>
                      <a:pt x="258" y="150"/>
                    </a:lnTo>
                    <a:lnTo>
                      <a:pt x="258" y="153"/>
                    </a:lnTo>
                    <a:lnTo>
                      <a:pt x="256" y="153"/>
                    </a:lnTo>
                    <a:lnTo>
                      <a:pt x="256" y="156"/>
                    </a:lnTo>
                    <a:lnTo>
                      <a:pt x="256" y="158"/>
                    </a:lnTo>
                    <a:lnTo>
                      <a:pt x="253" y="161"/>
                    </a:lnTo>
                    <a:lnTo>
                      <a:pt x="250" y="164"/>
                    </a:lnTo>
                    <a:lnTo>
                      <a:pt x="250" y="166"/>
                    </a:lnTo>
                    <a:lnTo>
                      <a:pt x="247" y="166"/>
                    </a:lnTo>
                    <a:lnTo>
                      <a:pt x="247" y="169"/>
                    </a:lnTo>
                    <a:lnTo>
                      <a:pt x="245" y="169"/>
                    </a:lnTo>
                    <a:lnTo>
                      <a:pt x="245" y="172"/>
                    </a:lnTo>
                    <a:lnTo>
                      <a:pt x="245" y="175"/>
                    </a:lnTo>
                    <a:lnTo>
                      <a:pt x="242" y="175"/>
                    </a:lnTo>
                    <a:lnTo>
                      <a:pt x="242" y="177"/>
                    </a:lnTo>
                    <a:lnTo>
                      <a:pt x="239" y="180"/>
                    </a:lnTo>
                    <a:lnTo>
                      <a:pt x="237" y="183"/>
                    </a:lnTo>
                    <a:lnTo>
                      <a:pt x="237" y="186"/>
                    </a:lnTo>
                    <a:lnTo>
                      <a:pt x="234" y="186"/>
                    </a:lnTo>
                    <a:lnTo>
                      <a:pt x="234" y="188"/>
                    </a:lnTo>
                    <a:lnTo>
                      <a:pt x="231" y="188"/>
                    </a:lnTo>
                    <a:lnTo>
                      <a:pt x="231" y="191"/>
                    </a:lnTo>
                    <a:lnTo>
                      <a:pt x="228" y="191"/>
                    </a:lnTo>
                    <a:lnTo>
                      <a:pt x="228" y="194"/>
                    </a:lnTo>
                    <a:lnTo>
                      <a:pt x="226" y="194"/>
                    </a:lnTo>
                    <a:lnTo>
                      <a:pt x="226" y="196"/>
                    </a:lnTo>
                    <a:lnTo>
                      <a:pt x="223" y="199"/>
                    </a:lnTo>
                    <a:lnTo>
                      <a:pt x="220" y="202"/>
                    </a:lnTo>
                    <a:lnTo>
                      <a:pt x="218" y="205"/>
                    </a:lnTo>
                    <a:lnTo>
                      <a:pt x="215" y="207"/>
                    </a:lnTo>
                    <a:lnTo>
                      <a:pt x="215" y="210"/>
                    </a:lnTo>
                    <a:lnTo>
                      <a:pt x="212" y="210"/>
                    </a:lnTo>
                    <a:lnTo>
                      <a:pt x="212" y="213"/>
                    </a:lnTo>
                    <a:lnTo>
                      <a:pt x="209" y="213"/>
                    </a:lnTo>
                    <a:lnTo>
                      <a:pt x="207" y="216"/>
                    </a:lnTo>
                    <a:lnTo>
                      <a:pt x="207" y="218"/>
                    </a:lnTo>
                    <a:lnTo>
                      <a:pt x="204" y="218"/>
                    </a:lnTo>
                    <a:lnTo>
                      <a:pt x="204" y="221"/>
                    </a:lnTo>
                    <a:lnTo>
                      <a:pt x="201" y="221"/>
                    </a:lnTo>
                    <a:lnTo>
                      <a:pt x="198" y="224"/>
                    </a:lnTo>
                    <a:lnTo>
                      <a:pt x="196" y="224"/>
                    </a:lnTo>
                    <a:lnTo>
                      <a:pt x="196" y="226"/>
                    </a:lnTo>
                    <a:lnTo>
                      <a:pt x="193" y="229"/>
                    </a:lnTo>
                    <a:lnTo>
                      <a:pt x="190" y="229"/>
                    </a:lnTo>
                    <a:lnTo>
                      <a:pt x="190" y="232"/>
                    </a:lnTo>
                    <a:lnTo>
                      <a:pt x="188" y="232"/>
                    </a:lnTo>
                    <a:lnTo>
                      <a:pt x="185" y="235"/>
                    </a:lnTo>
                    <a:lnTo>
                      <a:pt x="182" y="237"/>
                    </a:lnTo>
                    <a:lnTo>
                      <a:pt x="179" y="237"/>
                    </a:lnTo>
                    <a:lnTo>
                      <a:pt x="179" y="240"/>
                    </a:lnTo>
                    <a:lnTo>
                      <a:pt x="177" y="240"/>
                    </a:lnTo>
                    <a:lnTo>
                      <a:pt x="177" y="243"/>
                    </a:lnTo>
                    <a:lnTo>
                      <a:pt x="174" y="243"/>
                    </a:lnTo>
                    <a:lnTo>
                      <a:pt x="171" y="245"/>
                    </a:lnTo>
                    <a:lnTo>
                      <a:pt x="168" y="245"/>
                    </a:lnTo>
                    <a:lnTo>
                      <a:pt x="166" y="248"/>
                    </a:lnTo>
                    <a:lnTo>
                      <a:pt x="163" y="251"/>
                    </a:lnTo>
                    <a:lnTo>
                      <a:pt x="160" y="251"/>
                    </a:lnTo>
                    <a:lnTo>
                      <a:pt x="160" y="254"/>
                    </a:lnTo>
                    <a:lnTo>
                      <a:pt x="158" y="254"/>
                    </a:lnTo>
                    <a:lnTo>
                      <a:pt x="155" y="254"/>
                    </a:lnTo>
                    <a:lnTo>
                      <a:pt x="155" y="256"/>
                    </a:lnTo>
                    <a:lnTo>
                      <a:pt x="152" y="256"/>
                    </a:lnTo>
                    <a:lnTo>
                      <a:pt x="149" y="259"/>
                    </a:lnTo>
                    <a:lnTo>
                      <a:pt x="147" y="259"/>
                    </a:lnTo>
                    <a:lnTo>
                      <a:pt x="147" y="262"/>
                    </a:lnTo>
                    <a:lnTo>
                      <a:pt x="144" y="262"/>
                    </a:lnTo>
                    <a:lnTo>
                      <a:pt x="141" y="262"/>
                    </a:lnTo>
                    <a:lnTo>
                      <a:pt x="141" y="265"/>
                    </a:lnTo>
                    <a:lnTo>
                      <a:pt x="139" y="265"/>
                    </a:lnTo>
                    <a:lnTo>
                      <a:pt x="136" y="265"/>
                    </a:lnTo>
                    <a:lnTo>
                      <a:pt x="136" y="267"/>
                    </a:lnTo>
                    <a:lnTo>
                      <a:pt x="133" y="267"/>
                    </a:lnTo>
                    <a:lnTo>
                      <a:pt x="130" y="267"/>
                    </a:lnTo>
                    <a:lnTo>
                      <a:pt x="130" y="270"/>
                    </a:lnTo>
                    <a:lnTo>
                      <a:pt x="128" y="270"/>
                    </a:lnTo>
                    <a:lnTo>
                      <a:pt x="125" y="270"/>
                    </a:lnTo>
                    <a:lnTo>
                      <a:pt x="125" y="273"/>
                    </a:lnTo>
                    <a:lnTo>
                      <a:pt x="122" y="273"/>
                    </a:lnTo>
                    <a:lnTo>
                      <a:pt x="119" y="273"/>
                    </a:lnTo>
                    <a:lnTo>
                      <a:pt x="117" y="273"/>
                    </a:lnTo>
                    <a:lnTo>
                      <a:pt x="117" y="275"/>
                    </a:lnTo>
                    <a:lnTo>
                      <a:pt x="114" y="275"/>
                    </a:lnTo>
                    <a:lnTo>
                      <a:pt x="111" y="275"/>
                    </a:lnTo>
                    <a:lnTo>
                      <a:pt x="111" y="278"/>
                    </a:lnTo>
                    <a:lnTo>
                      <a:pt x="109" y="278"/>
                    </a:lnTo>
                    <a:lnTo>
                      <a:pt x="106" y="278"/>
                    </a:lnTo>
                    <a:lnTo>
                      <a:pt x="103" y="281"/>
                    </a:lnTo>
                    <a:lnTo>
                      <a:pt x="100" y="281"/>
                    </a:lnTo>
                    <a:lnTo>
                      <a:pt x="98" y="281"/>
                    </a:lnTo>
                    <a:lnTo>
                      <a:pt x="98" y="284"/>
                    </a:lnTo>
                    <a:lnTo>
                      <a:pt x="95" y="284"/>
                    </a:lnTo>
                    <a:lnTo>
                      <a:pt x="92" y="284"/>
                    </a:lnTo>
                    <a:lnTo>
                      <a:pt x="89" y="284"/>
                    </a:lnTo>
                    <a:lnTo>
                      <a:pt x="87" y="286"/>
                    </a:lnTo>
                    <a:lnTo>
                      <a:pt x="84" y="286"/>
                    </a:lnTo>
                    <a:lnTo>
                      <a:pt x="81" y="286"/>
                    </a:lnTo>
                    <a:lnTo>
                      <a:pt x="79" y="286"/>
                    </a:lnTo>
                    <a:lnTo>
                      <a:pt x="79" y="289"/>
                    </a:lnTo>
                    <a:lnTo>
                      <a:pt x="76" y="289"/>
                    </a:lnTo>
                    <a:lnTo>
                      <a:pt x="73" y="289"/>
                    </a:lnTo>
                    <a:lnTo>
                      <a:pt x="70" y="289"/>
                    </a:lnTo>
                    <a:lnTo>
                      <a:pt x="68" y="289"/>
                    </a:lnTo>
                    <a:lnTo>
                      <a:pt x="68" y="292"/>
                    </a:lnTo>
                    <a:lnTo>
                      <a:pt x="65" y="292"/>
                    </a:lnTo>
                    <a:lnTo>
                      <a:pt x="62" y="292"/>
                    </a:lnTo>
                    <a:lnTo>
                      <a:pt x="60" y="292"/>
                    </a:lnTo>
                    <a:lnTo>
                      <a:pt x="57" y="292"/>
                    </a:lnTo>
                    <a:lnTo>
                      <a:pt x="54" y="295"/>
                    </a:lnTo>
                    <a:lnTo>
                      <a:pt x="51" y="295"/>
                    </a:lnTo>
                    <a:lnTo>
                      <a:pt x="49" y="295"/>
                    </a:lnTo>
                    <a:lnTo>
                      <a:pt x="46" y="295"/>
                    </a:lnTo>
                    <a:lnTo>
                      <a:pt x="43" y="295"/>
                    </a:lnTo>
                    <a:lnTo>
                      <a:pt x="40" y="295"/>
                    </a:lnTo>
                    <a:lnTo>
                      <a:pt x="38" y="295"/>
                    </a:lnTo>
                    <a:lnTo>
                      <a:pt x="38" y="297"/>
                    </a:lnTo>
                    <a:lnTo>
                      <a:pt x="35" y="297"/>
                    </a:lnTo>
                    <a:lnTo>
                      <a:pt x="32" y="297"/>
                    </a:lnTo>
                    <a:lnTo>
                      <a:pt x="30" y="297"/>
                    </a:lnTo>
                    <a:lnTo>
                      <a:pt x="27" y="297"/>
                    </a:lnTo>
                    <a:lnTo>
                      <a:pt x="24" y="297"/>
                    </a:lnTo>
                    <a:lnTo>
                      <a:pt x="21" y="297"/>
                    </a:lnTo>
                    <a:lnTo>
                      <a:pt x="19" y="297"/>
                    </a:lnTo>
                    <a:lnTo>
                      <a:pt x="16" y="297"/>
                    </a:lnTo>
                    <a:lnTo>
                      <a:pt x="13" y="297"/>
                    </a:lnTo>
                    <a:lnTo>
                      <a:pt x="10" y="297"/>
                    </a:lnTo>
                    <a:lnTo>
                      <a:pt x="8" y="297"/>
                    </a:lnTo>
                    <a:lnTo>
                      <a:pt x="5" y="297"/>
                    </a:lnTo>
                    <a:lnTo>
                      <a:pt x="2" y="297"/>
                    </a:lnTo>
                    <a:lnTo>
                      <a:pt x="0" y="297"/>
                    </a:lnTo>
                  </a:path>
                </a:pathLst>
              </a:custGeom>
              <a:noFill/>
              <a:ln w="4763">
                <a:solidFill>
                  <a:srgbClr val="4CFF4C"/>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4" name="Freeform 287"/>
              <p:cNvSpPr>
                <a:spLocks/>
              </p:cNvSpPr>
              <p:nvPr/>
            </p:nvSpPr>
            <p:spPr bwMode="auto">
              <a:xfrm>
                <a:off x="6022326" y="3287222"/>
                <a:ext cx="546151" cy="556320"/>
              </a:xfrm>
              <a:custGeom>
                <a:avLst/>
                <a:gdLst>
                  <a:gd name="T0" fmla="*/ 395 w 400"/>
                  <a:gd name="T1" fmla="*/ 337 h 397"/>
                  <a:gd name="T2" fmla="*/ 389 w 400"/>
                  <a:gd name="T3" fmla="*/ 305 h 397"/>
                  <a:gd name="T4" fmla="*/ 381 w 400"/>
                  <a:gd name="T5" fmla="*/ 280 h 397"/>
                  <a:gd name="T6" fmla="*/ 375 w 400"/>
                  <a:gd name="T7" fmla="*/ 261 h 397"/>
                  <a:gd name="T8" fmla="*/ 370 w 400"/>
                  <a:gd name="T9" fmla="*/ 245 h 397"/>
                  <a:gd name="T10" fmla="*/ 362 w 400"/>
                  <a:gd name="T11" fmla="*/ 231 h 397"/>
                  <a:gd name="T12" fmla="*/ 356 w 400"/>
                  <a:gd name="T13" fmla="*/ 218 h 397"/>
                  <a:gd name="T14" fmla="*/ 351 w 400"/>
                  <a:gd name="T15" fmla="*/ 207 h 397"/>
                  <a:gd name="T16" fmla="*/ 343 w 400"/>
                  <a:gd name="T17" fmla="*/ 196 h 397"/>
                  <a:gd name="T18" fmla="*/ 337 w 400"/>
                  <a:gd name="T19" fmla="*/ 185 h 397"/>
                  <a:gd name="T20" fmla="*/ 332 w 400"/>
                  <a:gd name="T21" fmla="*/ 174 h 397"/>
                  <a:gd name="T22" fmla="*/ 324 w 400"/>
                  <a:gd name="T23" fmla="*/ 166 h 397"/>
                  <a:gd name="T24" fmla="*/ 318 w 400"/>
                  <a:gd name="T25" fmla="*/ 158 h 397"/>
                  <a:gd name="T26" fmla="*/ 313 w 400"/>
                  <a:gd name="T27" fmla="*/ 149 h 397"/>
                  <a:gd name="T28" fmla="*/ 305 w 400"/>
                  <a:gd name="T29" fmla="*/ 141 h 397"/>
                  <a:gd name="T30" fmla="*/ 299 w 400"/>
                  <a:gd name="T31" fmla="*/ 133 h 397"/>
                  <a:gd name="T32" fmla="*/ 294 w 400"/>
                  <a:gd name="T33" fmla="*/ 128 h 397"/>
                  <a:gd name="T34" fmla="*/ 286 w 400"/>
                  <a:gd name="T35" fmla="*/ 119 h 397"/>
                  <a:gd name="T36" fmla="*/ 280 w 400"/>
                  <a:gd name="T37" fmla="*/ 114 h 397"/>
                  <a:gd name="T38" fmla="*/ 275 w 400"/>
                  <a:gd name="T39" fmla="*/ 109 h 397"/>
                  <a:gd name="T40" fmla="*/ 267 w 400"/>
                  <a:gd name="T41" fmla="*/ 103 h 397"/>
                  <a:gd name="T42" fmla="*/ 261 w 400"/>
                  <a:gd name="T43" fmla="*/ 98 h 397"/>
                  <a:gd name="T44" fmla="*/ 253 w 400"/>
                  <a:gd name="T45" fmla="*/ 92 h 397"/>
                  <a:gd name="T46" fmla="*/ 247 w 400"/>
                  <a:gd name="T47" fmla="*/ 87 h 397"/>
                  <a:gd name="T48" fmla="*/ 242 w 400"/>
                  <a:gd name="T49" fmla="*/ 81 h 397"/>
                  <a:gd name="T50" fmla="*/ 234 w 400"/>
                  <a:gd name="T51" fmla="*/ 76 h 397"/>
                  <a:gd name="T52" fmla="*/ 228 w 400"/>
                  <a:gd name="T53" fmla="*/ 73 h 397"/>
                  <a:gd name="T54" fmla="*/ 223 w 400"/>
                  <a:gd name="T55" fmla="*/ 68 h 397"/>
                  <a:gd name="T56" fmla="*/ 215 w 400"/>
                  <a:gd name="T57" fmla="*/ 62 h 397"/>
                  <a:gd name="T58" fmla="*/ 209 w 400"/>
                  <a:gd name="T59" fmla="*/ 60 h 397"/>
                  <a:gd name="T60" fmla="*/ 204 w 400"/>
                  <a:gd name="T61" fmla="*/ 54 h 397"/>
                  <a:gd name="T62" fmla="*/ 196 w 400"/>
                  <a:gd name="T63" fmla="*/ 51 h 397"/>
                  <a:gd name="T64" fmla="*/ 190 w 400"/>
                  <a:gd name="T65" fmla="*/ 49 h 397"/>
                  <a:gd name="T66" fmla="*/ 185 w 400"/>
                  <a:gd name="T67" fmla="*/ 46 h 397"/>
                  <a:gd name="T68" fmla="*/ 177 w 400"/>
                  <a:gd name="T69" fmla="*/ 40 h 397"/>
                  <a:gd name="T70" fmla="*/ 171 w 400"/>
                  <a:gd name="T71" fmla="*/ 38 h 397"/>
                  <a:gd name="T72" fmla="*/ 166 w 400"/>
                  <a:gd name="T73" fmla="*/ 35 h 397"/>
                  <a:gd name="T74" fmla="*/ 158 w 400"/>
                  <a:gd name="T75" fmla="*/ 32 h 397"/>
                  <a:gd name="T76" fmla="*/ 152 w 400"/>
                  <a:gd name="T77" fmla="*/ 30 h 397"/>
                  <a:gd name="T78" fmla="*/ 147 w 400"/>
                  <a:gd name="T79" fmla="*/ 27 h 397"/>
                  <a:gd name="T80" fmla="*/ 139 w 400"/>
                  <a:gd name="T81" fmla="*/ 24 h 397"/>
                  <a:gd name="T82" fmla="*/ 133 w 400"/>
                  <a:gd name="T83" fmla="*/ 24 h 397"/>
                  <a:gd name="T84" fmla="*/ 128 w 400"/>
                  <a:gd name="T85" fmla="*/ 21 h 397"/>
                  <a:gd name="T86" fmla="*/ 119 w 400"/>
                  <a:gd name="T87" fmla="*/ 19 h 397"/>
                  <a:gd name="T88" fmla="*/ 114 w 400"/>
                  <a:gd name="T89" fmla="*/ 16 h 397"/>
                  <a:gd name="T90" fmla="*/ 109 w 400"/>
                  <a:gd name="T91" fmla="*/ 16 h 397"/>
                  <a:gd name="T92" fmla="*/ 100 w 400"/>
                  <a:gd name="T93" fmla="*/ 13 h 397"/>
                  <a:gd name="T94" fmla="*/ 95 w 400"/>
                  <a:gd name="T95" fmla="*/ 10 h 397"/>
                  <a:gd name="T96" fmla="*/ 89 w 400"/>
                  <a:gd name="T97" fmla="*/ 10 h 397"/>
                  <a:gd name="T98" fmla="*/ 81 w 400"/>
                  <a:gd name="T99" fmla="*/ 8 h 397"/>
                  <a:gd name="T100" fmla="*/ 76 w 400"/>
                  <a:gd name="T101" fmla="*/ 8 h 397"/>
                  <a:gd name="T102" fmla="*/ 68 w 400"/>
                  <a:gd name="T103" fmla="*/ 5 h 397"/>
                  <a:gd name="T104" fmla="*/ 62 w 400"/>
                  <a:gd name="T105" fmla="*/ 5 h 397"/>
                  <a:gd name="T106" fmla="*/ 57 w 400"/>
                  <a:gd name="T107" fmla="*/ 5 h 397"/>
                  <a:gd name="T108" fmla="*/ 49 w 400"/>
                  <a:gd name="T109" fmla="*/ 2 h 397"/>
                  <a:gd name="T110" fmla="*/ 43 w 400"/>
                  <a:gd name="T111" fmla="*/ 2 h 397"/>
                  <a:gd name="T112" fmla="*/ 38 w 400"/>
                  <a:gd name="T113" fmla="*/ 2 h 397"/>
                  <a:gd name="T114" fmla="*/ 30 w 400"/>
                  <a:gd name="T115" fmla="*/ 2 h 397"/>
                  <a:gd name="T116" fmla="*/ 24 w 400"/>
                  <a:gd name="T117" fmla="*/ 2 h 397"/>
                  <a:gd name="T118" fmla="*/ 19 w 400"/>
                  <a:gd name="T119" fmla="*/ 0 h 397"/>
                  <a:gd name="T120" fmla="*/ 10 w 400"/>
                  <a:gd name="T121" fmla="*/ 0 h 397"/>
                  <a:gd name="T122" fmla="*/ 5 w 400"/>
                  <a:gd name="T123" fmla="*/ 0 h 397"/>
                  <a:gd name="T124" fmla="*/ 0 w 400"/>
                  <a:gd name="T125" fmla="*/ 0 h 3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00"/>
                  <a:gd name="T190" fmla="*/ 0 h 397"/>
                  <a:gd name="T191" fmla="*/ 400 w 400"/>
                  <a:gd name="T192" fmla="*/ 397 h 39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00" h="397">
                    <a:moveTo>
                      <a:pt x="400" y="397"/>
                    </a:moveTo>
                    <a:lnTo>
                      <a:pt x="397" y="362"/>
                    </a:lnTo>
                    <a:lnTo>
                      <a:pt x="397" y="348"/>
                    </a:lnTo>
                    <a:lnTo>
                      <a:pt x="395" y="337"/>
                    </a:lnTo>
                    <a:lnTo>
                      <a:pt x="392" y="326"/>
                    </a:lnTo>
                    <a:lnTo>
                      <a:pt x="392" y="318"/>
                    </a:lnTo>
                    <a:lnTo>
                      <a:pt x="389" y="310"/>
                    </a:lnTo>
                    <a:lnTo>
                      <a:pt x="389" y="305"/>
                    </a:lnTo>
                    <a:lnTo>
                      <a:pt x="386" y="299"/>
                    </a:lnTo>
                    <a:lnTo>
                      <a:pt x="386" y="291"/>
                    </a:lnTo>
                    <a:lnTo>
                      <a:pt x="384" y="286"/>
                    </a:lnTo>
                    <a:lnTo>
                      <a:pt x="381" y="280"/>
                    </a:lnTo>
                    <a:lnTo>
                      <a:pt x="381" y="275"/>
                    </a:lnTo>
                    <a:lnTo>
                      <a:pt x="378" y="272"/>
                    </a:lnTo>
                    <a:lnTo>
                      <a:pt x="378" y="267"/>
                    </a:lnTo>
                    <a:lnTo>
                      <a:pt x="375" y="261"/>
                    </a:lnTo>
                    <a:lnTo>
                      <a:pt x="373" y="258"/>
                    </a:lnTo>
                    <a:lnTo>
                      <a:pt x="373" y="253"/>
                    </a:lnTo>
                    <a:lnTo>
                      <a:pt x="370" y="250"/>
                    </a:lnTo>
                    <a:lnTo>
                      <a:pt x="370" y="245"/>
                    </a:lnTo>
                    <a:lnTo>
                      <a:pt x="367" y="242"/>
                    </a:lnTo>
                    <a:lnTo>
                      <a:pt x="365" y="239"/>
                    </a:lnTo>
                    <a:lnTo>
                      <a:pt x="365" y="234"/>
                    </a:lnTo>
                    <a:lnTo>
                      <a:pt x="362" y="231"/>
                    </a:lnTo>
                    <a:lnTo>
                      <a:pt x="362" y="228"/>
                    </a:lnTo>
                    <a:lnTo>
                      <a:pt x="359" y="226"/>
                    </a:lnTo>
                    <a:lnTo>
                      <a:pt x="359" y="220"/>
                    </a:lnTo>
                    <a:lnTo>
                      <a:pt x="356" y="218"/>
                    </a:lnTo>
                    <a:lnTo>
                      <a:pt x="354" y="215"/>
                    </a:lnTo>
                    <a:lnTo>
                      <a:pt x="354" y="212"/>
                    </a:lnTo>
                    <a:lnTo>
                      <a:pt x="351" y="209"/>
                    </a:lnTo>
                    <a:lnTo>
                      <a:pt x="351" y="207"/>
                    </a:lnTo>
                    <a:lnTo>
                      <a:pt x="348" y="204"/>
                    </a:lnTo>
                    <a:lnTo>
                      <a:pt x="346" y="201"/>
                    </a:lnTo>
                    <a:lnTo>
                      <a:pt x="346" y="198"/>
                    </a:lnTo>
                    <a:lnTo>
                      <a:pt x="343" y="196"/>
                    </a:lnTo>
                    <a:lnTo>
                      <a:pt x="343" y="193"/>
                    </a:lnTo>
                    <a:lnTo>
                      <a:pt x="340" y="190"/>
                    </a:lnTo>
                    <a:lnTo>
                      <a:pt x="340" y="188"/>
                    </a:lnTo>
                    <a:lnTo>
                      <a:pt x="337" y="185"/>
                    </a:lnTo>
                    <a:lnTo>
                      <a:pt x="335" y="182"/>
                    </a:lnTo>
                    <a:lnTo>
                      <a:pt x="335" y="179"/>
                    </a:lnTo>
                    <a:lnTo>
                      <a:pt x="332" y="177"/>
                    </a:lnTo>
                    <a:lnTo>
                      <a:pt x="332" y="174"/>
                    </a:lnTo>
                    <a:lnTo>
                      <a:pt x="329" y="171"/>
                    </a:lnTo>
                    <a:lnTo>
                      <a:pt x="326" y="171"/>
                    </a:lnTo>
                    <a:lnTo>
                      <a:pt x="326" y="168"/>
                    </a:lnTo>
                    <a:lnTo>
                      <a:pt x="324" y="166"/>
                    </a:lnTo>
                    <a:lnTo>
                      <a:pt x="324" y="163"/>
                    </a:lnTo>
                    <a:lnTo>
                      <a:pt x="321" y="160"/>
                    </a:lnTo>
                    <a:lnTo>
                      <a:pt x="318" y="158"/>
                    </a:lnTo>
                    <a:lnTo>
                      <a:pt x="316" y="155"/>
                    </a:lnTo>
                    <a:lnTo>
                      <a:pt x="316" y="152"/>
                    </a:lnTo>
                    <a:lnTo>
                      <a:pt x="313" y="152"/>
                    </a:lnTo>
                    <a:lnTo>
                      <a:pt x="313" y="149"/>
                    </a:lnTo>
                    <a:lnTo>
                      <a:pt x="310" y="147"/>
                    </a:lnTo>
                    <a:lnTo>
                      <a:pt x="307" y="144"/>
                    </a:lnTo>
                    <a:lnTo>
                      <a:pt x="305" y="141"/>
                    </a:lnTo>
                    <a:lnTo>
                      <a:pt x="305" y="139"/>
                    </a:lnTo>
                    <a:lnTo>
                      <a:pt x="302" y="139"/>
                    </a:lnTo>
                    <a:lnTo>
                      <a:pt x="299" y="136"/>
                    </a:lnTo>
                    <a:lnTo>
                      <a:pt x="299" y="133"/>
                    </a:lnTo>
                    <a:lnTo>
                      <a:pt x="297" y="133"/>
                    </a:lnTo>
                    <a:lnTo>
                      <a:pt x="297" y="130"/>
                    </a:lnTo>
                    <a:lnTo>
                      <a:pt x="294" y="128"/>
                    </a:lnTo>
                    <a:lnTo>
                      <a:pt x="291" y="125"/>
                    </a:lnTo>
                    <a:lnTo>
                      <a:pt x="288" y="125"/>
                    </a:lnTo>
                    <a:lnTo>
                      <a:pt x="288" y="122"/>
                    </a:lnTo>
                    <a:lnTo>
                      <a:pt x="286" y="119"/>
                    </a:lnTo>
                    <a:lnTo>
                      <a:pt x="283" y="117"/>
                    </a:lnTo>
                    <a:lnTo>
                      <a:pt x="280" y="114"/>
                    </a:lnTo>
                    <a:lnTo>
                      <a:pt x="277" y="111"/>
                    </a:lnTo>
                    <a:lnTo>
                      <a:pt x="275" y="109"/>
                    </a:lnTo>
                    <a:lnTo>
                      <a:pt x="272" y="106"/>
                    </a:lnTo>
                    <a:lnTo>
                      <a:pt x="269" y="106"/>
                    </a:lnTo>
                    <a:lnTo>
                      <a:pt x="269" y="103"/>
                    </a:lnTo>
                    <a:lnTo>
                      <a:pt x="267" y="103"/>
                    </a:lnTo>
                    <a:lnTo>
                      <a:pt x="267" y="100"/>
                    </a:lnTo>
                    <a:lnTo>
                      <a:pt x="264" y="98"/>
                    </a:lnTo>
                    <a:lnTo>
                      <a:pt x="261" y="98"/>
                    </a:lnTo>
                    <a:lnTo>
                      <a:pt x="258" y="95"/>
                    </a:lnTo>
                    <a:lnTo>
                      <a:pt x="256" y="92"/>
                    </a:lnTo>
                    <a:lnTo>
                      <a:pt x="253" y="92"/>
                    </a:lnTo>
                    <a:lnTo>
                      <a:pt x="253" y="89"/>
                    </a:lnTo>
                    <a:lnTo>
                      <a:pt x="250" y="89"/>
                    </a:lnTo>
                    <a:lnTo>
                      <a:pt x="250" y="87"/>
                    </a:lnTo>
                    <a:lnTo>
                      <a:pt x="247" y="87"/>
                    </a:lnTo>
                    <a:lnTo>
                      <a:pt x="247" y="84"/>
                    </a:lnTo>
                    <a:lnTo>
                      <a:pt x="245" y="84"/>
                    </a:lnTo>
                    <a:lnTo>
                      <a:pt x="242" y="81"/>
                    </a:lnTo>
                    <a:lnTo>
                      <a:pt x="239" y="79"/>
                    </a:lnTo>
                    <a:lnTo>
                      <a:pt x="237" y="79"/>
                    </a:lnTo>
                    <a:lnTo>
                      <a:pt x="234" y="76"/>
                    </a:lnTo>
                    <a:lnTo>
                      <a:pt x="231" y="73"/>
                    </a:lnTo>
                    <a:lnTo>
                      <a:pt x="228" y="73"/>
                    </a:lnTo>
                    <a:lnTo>
                      <a:pt x="228" y="70"/>
                    </a:lnTo>
                    <a:lnTo>
                      <a:pt x="226" y="70"/>
                    </a:lnTo>
                    <a:lnTo>
                      <a:pt x="223" y="68"/>
                    </a:lnTo>
                    <a:lnTo>
                      <a:pt x="220" y="65"/>
                    </a:lnTo>
                    <a:lnTo>
                      <a:pt x="218" y="65"/>
                    </a:lnTo>
                    <a:lnTo>
                      <a:pt x="215" y="62"/>
                    </a:lnTo>
                    <a:lnTo>
                      <a:pt x="212" y="62"/>
                    </a:lnTo>
                    <a:lnTo>
                      <a:pt x="212" y="60"/>
                    </a:lnTo>
                    <a:lnTo>
                      <a:pt x="209" y="60"/>
                    </a:lnTo>
                    <a:lnTo>
                      <a:pt x="207" y="60"/>
                    </a:lnTo>
                    <a:lnTo>
                      <a:pt x="207" y="57"/>
                    </a:lnTo>
                    <a:lnTo>
                      <a:pt x="204" y="57"/>
                    </a:lnTo>
                    <a:lnTo>
                      <a:pt x="204" y="54"/>
                    </a:lnTo>
                    <a:lnTo>
                      <a:pt x="201" y="54"/>
                    </a:lnTo>
                    <a:lnTo>
                      <a:pt x="198" y="51"/>
                    </a:lnTo>
                    <a:lnTo>
                      <a:pt x="196" y="51"/>
                    </a:lnTo>
                    <a:lnTo>
                      <a:pt x="193" y="49"/>
                    </a:lnTo>
                    <a:lnTo>
                      <a:pt x="190" y="49"/>
                    </a:lnTo>
                    <a:lnTo>
                      <a:pt x="188" y="49"/>
                    </a:lnTo>
                    <a:lnTo>
                      <a:pt x="188" y="46"/>
                    </a:lnTo>
                    <a:lnTo>
                      <a:pt x="185" y="46"/>
                    </a:lnTo>
                    <a:lnTo>
                      <a:pt x="182" y="43"/>
                    </a:lnTo>
                    <a:lnTo>
                      <a:pt x="179" y="43"/>
                    </a:lnTo>
                    <a:lnTo>
                      <a:pt x="177" y="40"/>
                    </a:lnTo>
                    <a:lnTo>
                      <a:pt x="174" y="40"/>
                    </a:lnTo>
                    <a:lnTo>
                      <a:pt x="171" y="38"/>
                    </a:lnTo>
                    <a:lnTo>
                      <a:pt x="168" y="38"/>
                    </a:lnTo>
                    <a:lnTo>
                      <a:pt x="166" y="35"/>
                    </a:lnTo>
                    <a:lnTo>
                      <a:pt x="163" y="35"/>
                    </a:lnTo>
                    <a:lnTo>
                      <a:pt x="160" y="35"/>
                    </a:lnTo>
                    <a:lnTo>
                      <a:pt x="160" y="32"/>
                    </a:lnTo>
                    <a:lnTo>
                      <a:pt x="158" y="32"/>
                    </a:lnTo>
                    <a:lnTo>
                      <a:pt x="155" y="32"/>
                    </a:lnTo>
                    <a:lnTo>
                      <a:pt x="155" y="30"/>
                    </a:lnTo>
                    <a:lnTo>
                      <a:pt x="152" y="30"/>
                    </a:lnTo>
                    <a:lnTo>
                      <a:pt x="149" y="30"/>
                    </a:lnTo>
                    <a:lnTo>
                      <a:pt x="147" y="30"/>
                    </a:lnTo>
                    <a:lnTo>
                      <a:pt x="147" y="27"/>
                    </a:lnTo>
                    <a:lnTo>
                      <a:pt x="144" y="27"/>
                    </a:lnTo>
                    <a:lnTo>
                      <a:pt x="141" y="27"/>
                    </a:lnTo>
                    <a:lnTo>
                      <a:pt x="139" y="24"/>
                    </a:lnTo>
                    <a:lnTo>
                      <a:pt x="136" y="24"/>
                    </a:lnTo>
                    <a:lnTo>
                      <a:pt x="133" y="24"/>
                    </a:lnTo>
                    <a:lnTo>
                      <a:pt x="130" y="21"/>
                    </a:lnTo>
                    <a:lnTo>
                      <a:pt x="128" y="21"/>
                    </a:lnTo>
                    <a:lnTo>
                      <a:pt x="125" y="21"/>
                    </a:lnTo>
                    <a:lnTo>
                      <a:pt x="122" y="19"/>
                    </a:lnTo>
                    <a:lnTo>
                      <a:pt x="119" y="19"/>
                    </a:lnTo>
                    <a:lnTo>
                      <a:pt x="117" y="19"/>
                    </a:lnTo>
                    <a:lnTo>
                      <a:pt x="114" y="16"/>
                    </a:lnTo>
                    <a:lnTo>
                      <a:pt x="111" y="16"/>
                    </a:lnTo>
                    <a:lnTo>
                      <a:pt x="109" y="16"/>
                    </a:lnTo>
                    <a:lnTo>
                      <a:pt x="106" y="13"/>
                    </a:lnTo>
                    <a:lnTo>
                      <a:pt x="103" y="13"/>
                    </a:lnTo>
                    <a:lnTo>
                      <a:pt x="100" y="13"/>
                    </a:lnTo>
                    <a:lnTo>
                      <a:pt x="98" y="13"/>
                    </a:lnTo>
                    <a:lnTo>
                      <a:pt x="95" y="13"/>
                    </a:lnTo>
                    <a:lnTo>
                      <a:pt x="95" y="10"/>
                    </a:lnTo>
                    <a:lnTo>
                      <a:pt x="92" y="10"/>
                    </a:lnTo>
                    <a:lnTo>
                      <a:pt x="89" y="10"/>
                    </a:lnTo>
                    <a:lnTo>
                      <a:pt x="87" y="10"/>
                    </a:lnTo>
                    <a:lnTo>
                      <a:pt x="84" y="10"/>
                    </a:lnTo>
                    <a:lnTo>
                      <a:pt x="84" y="8"/>
                    </a:lnTo>
                    <a:lnTo>
                      <a:pt x="81" y="8"/>
                    </a:lnTo>
                    <a:lnTo>
                      <a:pt x="79" y="8"/>
                    </a:lnTo>
                    <a:lnTo>
                      <a:pt x="76" y="8"/>
                    </a:lnTo>
                    <a:lnTo>
                      <a:pt x="73" y="8"/>
                    </a:lnTo>
                    <a:lnTo>
                      <a:pt x="70" y="8"/>
                    </a:lnTo>
                    <a:lnTo>
                      <a:pt x="68" y="5"/>
                    </a:lnTo>
                    <a:lnTo>
                      <a:pt x="65" y="5"/>
                    </a:lnTo>
                    <a:lnTo>
                      <a:pt x="62" y="5"/>
                    </a:lnTo>
                    <a:lnTo>
                      <a:pt x="60" y="5"/>
                    </a:lnTo>
                    <a:lnTo>
                      <a:pt x="57" y="5"/>
                    </a:lnTo>
                    <a:lnTo>
                      <a:pt x="54" y="5"/>
                    </a:lnTo>
                    <a:lnTo>
                      <a:pt x="51" y="2"/>
                    </a:lnTo>
                    <a:lnTo>
                      <a:pt x="49" y="2"/>
                    </a:lnTo>
                    <a:lnTo>
                      <a:pt x="46" y="2"/>
                    </a:lnTo>
                    <a:lnTo>
                      <a:pt x="43" y="2"/>
                    </a:lnTo>
                    <a:lnTo>
                      <a:pt x="40" y="2"/>
                    </a:lnTo>
                    <a:lnTo>
                      <a:pt x="38" y="2"/>
                    </a:lnTo>
                    <a:lnTo>
                      <a:pt x="35" y="2"/>
                    </a:lnTo>
                    <a:lnTo>
                      <a:pt x="32" y="2"/>
                    </a:lnTo>
                    <a:lnTo>
                      <a:pt x="30" y="2"/>
                    </a:lnTo>
                    <a:lnTo>
                      <a:pt x="27" y="2"/>
                    </a:lnTo>
                    <a:lnTo>
                      <a:pt x="24" y="2"/>
                    </a:lnTo>
                    <a:lnTo>
                      <a:pt x="21" y="0"/>
                    </a:lnTo>
                    <a:lnTo>
                      <a:pt x="19" y="0"/>
                    </a:lnTo>
                    <a:lnTo>
                      <a:pt x="16" y="0"/>
                    </a:lnTo>
                    <a:lnTo>
                      <a:pt x="13" y="0"/>
                    </a:lnTo>
                    <a:lnTo>
                      <a:pt x="10" y="0"/>
                    </a:lnTo>
                    <a:lnTo>
                      <a:pt x="8" y="0"/>
                    </a:lnTo>
                    <a:lnTo>
                      <a:pt x="5" y="0"/>
                    </a:lnTo>
                    <a:lnTo>
                      <a:pt x="2" y="0"/>
                    </a:lnTo>
                    <a:lnTo>
                      <a:pt x="0" y="0"/>
                    </a:lnTo>
                  </a:path>
                </a:pathLst>
              </a:custGeom>
              <a:noFill/>
              <a:ln w="4763">
                <a:solidFill>
                  <a:srgbClr val="4CFF4C"/>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5" name="Freeform 288"/>
              <p:cNvSpPr>
                <a:spLocks/>
              </p:cNvSpPr>
              <p:nvPr/>
            </p:nvSpPr>
            <p:spPr bwMode="auto">
              <a:xfrm>
                <a:off x="6022326" y="3843541"/>
                <a:ext cx="546151" cy="557721"/>
              </a:xfrm>
              <a:custGeom>
                <a:avLst/>
                <a:gdLst>
                  <a:gd name="T0" fmla="*/ 395 w 400"/>
                  <a:gd name="T1" fmla="*/ 63 h 398"/>
                  <a:gd name="T2" fmla="*/ 389 w 400"/>
                  <a:gd name="T3" fmla="*/ 93 h 398"/>
                  <a:gd name="T4" fmla="*/ 381 w 400"/>
                  <a:gd name="T5" fmla="*/ 117 h 398"/>
                  <a:gd name="T6" fmla="*/ 375 w 400"/>
                  <a:gd name="T7" fmla="*/ 137 h 398"/>
                  <a:gd name="T8" fmla="*/ 370 w 400"/>
                  <a:gd name="T9" fmla="*/ 153 h 398"/>
                  <a:gd name="T10" fmla="*/ 362 w 400"/>
                  <a:gd name="T11" fmla="*/ 166 h 398"/>
                  <a:gd name="T12" fmla="*/ 356 w 400"/>
                  <a:gd name="T13" fmla="*/ 180 h 398"/>
                  <a:gd name="T14" fmla="*/ 351 w 400"/>
                  <a:gd name="T15" fmla="*/ 191 h 398"/>
                  <a:gd name="T16" fmla="*/ 343 w 400"/>
                  <a:gd name="T17" fmla="*/ 202 h 398"/>
                  <a:gd name="T18" fmla="*/ 337 w 400"/>
                  <a:gd name="T19" fmla="*/ 213 h 398"/>
                  <a:gd name="T20" fmla="*/ 332 w 400"/>
                  <a:gd name="T21" fmla="*/ 224 h 398"/>
                  <a:gd name="T22" fmla="*/ 324 w 400"/>
                  <a:gd name="T23" fmla="*/ 232 h 398"/>
                  <a:gd name="T24" fmla="*/ 318 w 400"/>
                  <a:gd name="T25" fmla="*/ 240 h 398"/>
                  <a:gd name="T26" fmla="*/ 313 w 400"/>
                  <a:gd name="T27" fmla="*/ 248 h 398"/>
                  <a:gd name="T28" fmla="*/ 305 w 400"/>
                  <a:gd name="T29" fmla="*/ 256 h 398"/>
                  <a:gd name="T30" fmla="*/ 299 w 400"/>
                  <a:gd name="T31" fmla="*/ 265 h 398"/>
                  <a:gd name="T32" fmla="*/ 294 w 400"/>
                  <a:gd name="T33" fmla="*/ 270 h 398"/>
                  <a:gd name="T34" fmla="*/ 286 w 400"/>
                  <a:gd name="T35" fmla="*/ 278 h 398"/>
                  <a:gd name="T36" fmla="*/ 280 w 400"/>
                  <a:gd name="T37" fmla="*/ 284 h 398"/>
                  <a:gd name="T38" fmla="*/ 275 w 400"/>
                  <a:gd name="T39" fmla="*/ 289 h 398"/>
                  <a:gd name="T40" fmla="*/ 267 w 400"/>
                  <a:gd name="T41" fmla="*/ 295 h 398"/>
                  <a:gd name="T42" fmla="*/ 261 w 400"/>
                  <a:gd name="T43" fmla="*/ 300 h 398"/>
                  <a:gd name="T44" fmla="*/ 253 w 400"/>
                  <a:gd name="T45" fmla="*/ 305 h 398"/>
                  <a:gd name="T46" fmla="*/ 247 w 400"/>
                  <a:gd name="T47" fmla="*/ 311 h 398"/>
                  <a:gd name="T48" fmla="*/ 242 w 400"/>
                  <a:gd name="T49" fmla="*/ 316 h 398"/>
                  <a:gd name="T50" fmla="*/ 234 w 400"/>
                  <a:gd name="T51" fmla="*/ 322 h 398"/>
                  <a:gd name="T52" fmla="*/ 228 w 400"/>
                  <a:gd name="T53" fmla="*/ 327 h 398"/>
                  <a:gd name="T54" fmla="*/ 223 w 400"/>
                  <a:gd name="T55" fmla="*/ 330 h 398"/>
                  <a:gd name="T56" fmla="*/ 215 w 400"/>
                  <a:gd name="T57" fmla="*/ 335 h 398"/>
                  <a:gd name="T58" fmla="*/ 209 w 400"/>
                  <a:gd name="T59" fmla="*/ 338 h 398"/>
                  <a:gd name="T60" fmla="*/ 204 w 400"/>
                  <a:gd name="T61" fmla="*/ 344 h 398"/>
                  <a:gd name="T62" fmla="*/ 196 w 400"/>
                  <a:gd name="T63" fmla="*/ 346 h 398"/>
                  <a:gd name="T64" fmla="*/ 190 w 400"/>
                  <a:gd name="T65" fmla="*/ 349 h 398"/>
                  <a:gd name="T66" fmla="*/ 185 w 400"/>
                  <a:gd name="T67" fmla="*/ 352 h 398"/>
                  <a:gd name="T68" fmla="*/ 177 w 400"/>
                  <a:gd name="T69" fmla="*/ 357 h 398"/>
                  <a:gd name="T70" fmla="*/ 171 w 400"/>
                  <a:gd name="T71" fmla="*/ 360 h 398"/>
                  <a:gd name="T72" fmla="*/ 166 w 400"/>
                  <a:gd name="T73" fmla="*/ 363 h 398"/>
                  <a:gd name="T74" fmla="*/ 158 w 400"/>
                  <a:gd name="T75" fmla="*/ 365 h 398"/>
                  <a:gd name="T76" fmla="*/ 152 w 400"/>
                  <a:gd name="T77" fmla="*/ 368 h 398"/>
                  <a:gd name="T78" fmla="*/ 147 w 400"/>
                  <a:gd name="T79" fmla="*/ 371 h 398"/>
                  <a:gd name="T80" fmla="*/ 139 w 400"/>
                  <a:gd name="T81" fmla="*/ 374 h 398"/>
                  <a:gd name="T82" fmla="*/ 133 w 400"/>
                  <a:gd name="T83" fmla="*/ 374 h 398"/>
                  <a:gd name="T84" fmla="*/ 128 w 400"/>
                  <a:gd name="T85" fmla="*/ 376 h 398"/>
                  <a:gd name="T86" fmla="*/ 119 w 400"/>
                  <a:gd name="T87" fmla="*/ 379 h 398"/>
                  <a:gd name="T88" fmla="*/ 114 w 400"/>
                  <a:gd name="T89" fmla="*/ 382 h 398"/>
                  <a:gd name="T90" fmla="*/ 109 w 400"/>
                  <a:gd name="T91" fmla="*/ 382 h 398"/>
                  <a:gd name="T92" fmla="*/ 100 w 400"/>
                  <a:gd name="T93" fmla="*/ 384 h 398"/>
                  <a:gd name="T94" fmla="*/ 95 w 400"/>
                  <a:gd name="T95" fmla="*/ 387 h 398"/>
                  <a:gd name="T96" fmla="*/ 89 w 400"/>
                  <a:gd name="T97" fmla="*/ 387 h 398"/>
                  <a:gd name="T98" fmla="*/ 81 w 400"/>
                  <a:gd name="T99" fmla="*/ 390 h 398"/>
                  <a:gd name="T100" fmla="*/ 76 w 400"/>
                  <a:gd name="T101" fmla="*/ 390 h 398"/>
                  <a:gd name="T102" fmla="*/ 68 w 400"/>
                  <a:gd name="T103" fmla="*/ 393 h 398"/>
                  <a:gd name="T104" fmla="*/ 62 w 400"/>
                  <a:gd name="T105" fmla="*/ 393 h 398"/>
                  <a:gd name="T106" fmla="*/ 57 w 400"/>
                  <a:gd name="T107" fmla="*/ 393 h 398"/>
                  <a:gd name="T108" fmla="*/ 49 w 400"/>
                  <a:gd name="T109" fmla="*/ 395 h 398"/>
                  <a:gd name="T110" fmla="*/ 43 w 400"/>
                  <a:gd name="T111" fmla="*/ 395 h 398"/>
                  <a:gd name="T112" fmla="*/ 38 w 400"/>
                  <a:gd name="T113" fmla="*/ 395 h 398"/>
                  <a:gd name="T114" fmla="*/ 30 w 400"/>
                  <a:gd name="T115" fmla="*/ 395 h 398"/>
                  <a:gd name="T116" fmla="*/ 24 w 400"/>
                  <a:gd name="T117" fmla="*/ 395 h 398"/>
                  <a:gd name="T118" fmla="*/ 19 w 400"/>
                  <a:gd name="T119" fmla="*/ 398 h 398"/>
                  <a:gd name="T120" fmla="*/ 10 w 400"/>
                  <a:gd name="T121" fmla="*/ 398 h 398"/>
                  <a:gd name="T122" fmla="*/ 5 w 400"/>
                  <a:gd name="T123" fmla="*/ 398 h 398"/>
                  <a:gd name="T124" fmla="*/ 0 w 400"/>
                  <a:gd name="T125" fmla="*/ 398 h 3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00"/>
                  <a:gd name="T190" fmla="*/ 0 h 398"/>
                  <a:gd name="T191" fmla="*/ 400 w 400"/>
                  <a:gd name="T192" fmla="*/ 398 h 39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00" h="398">
                    <a:moveTo>
                      <a:pt x="400" y="0"/>
                    </a:moveTo>
                    <a:lnTo>
                      <a:pt x="397" y="36"/>
                    </a:lnTo>
                    <a:lnTo>
                      <a:pt x="397" y="49"/>
                    </a:lnTo>
                    <a:lnTo>
                      <a:pt x="395" y="63"/>
                    </a:lnTo>
                    <a:lnTo>
                      <a:pt x="392" y="71"/>
                    </a:lnTo>
                    <a:lnTo>
                      <a:pt x="392" y="79"/>
                    </a:lnTo>
                    <a:lnTo>
                      <a:pt x="389" y="87"/>
                    </a:lnTo>
                    <a:lnTo>
                      <a:pt x="389" y="93"/>
                    </a:lnTo>
                    <a:lnTo>
                      <a:pt x="386" y="101"/>
                    </a:lnTo>
                    <a:lnTo>
                      <a:pt x="386" y="107"/>
                    </a:lnTo>
                    <a:lnTo>
                      <a:pt x="384" y="112"/>
                    </a:lnTo>
                    <a:lnTo>
                      <a:pt x="381" y="117"/>
                    </a:lnTo>
                    <a:lnTo>
                      <a:pt x="381" y="123"/>
                    </a:lnTo>
                    <a:lnTo>
                      <a:pt x="378" y="126"/>
                    </a:lnTo>
                    <a:lnTo>
                      <a:pt x="378" y="131"/>
                    </a:lnTo>
                    <a:lnTo>
                      <a:pt x="375" y="137"/>
                    </a:lnTo>
                    <a:lnTo>
                      <a:pt x="373" y="139"/>
                    </a:lnTo>
                    <a:lnTo>
                      <a:pt x="373" y="145"/>
                    </a:lnTo>
                    <a:lnTo>
                      <a:pt x="370" y="147"/>
                    </a:lnTo>
                    <a:lnTo>
                      <a:pt x="370" y="153"/>
                    </a:lnTo>
                    <a:lnTo>
                      <a:pt x="367" y="156"/>
                    </a:lnTo>
                    <a:lnTo>
                      <a:pt x="365" y="161"/>
                    </a:lnTo>
                    <a:lnTo>
                      <a:pt x="365" y="164"/>
                    </a:lnTo>
                    <a:lnTo>
                      <a:pt x="362" y="166"/>
                    </a:lnTo>
                    <a:lnTo>
                      <a:pt x="362" y="169"/>
                    </a:lnTo>
                    <a:lnTo>
                      <a:pt x="359" y="175"/>
                    </a:lnTo>
                    <a:lnTo>
                      <a:pt x="359" y="177"/>
                    </a:lnTo>
                    <a:lnTo>
                      <a:pt x="356" y="180"/>
                    </a:lnTo>
                    <a:lnTo>
                      <a:pt x="354" y="183"/>
                    </a:lnTo>
                    <a:lnTo>
                      <a:pt x="354" y="186"/>
                    </a:lnTo>
                    <a:lnTo>
                      <a:pt x="351" y="188"/>
                    </a:lnTo>
                    <a:lnTo>
                      <a:pt x="351" y="191"/>
                    </a:lnTo>
                    <a:lnTo>
                      <a:pt x="348" y="194"/>
                    </a:lnTo>
                    <a:lnTo>
                      <a:pt x="346" y="196"/>
                    </a:lnTo>
                    <a:lnTo>
                      <a:pt x="346" y="199"/>
                    </a:lnTo>
                    <a:lnTo>
                      <a:pt x="343" y="202"/>
                    </a:lnTo>
                    <a:lnTo>
                      <a:pt x="343" y="205"/>
                    </a:lnTo>
                    <a:lnTo>
                      <a:pt x="340" y="207"/>
                    </a:lnTo>
                    <a:lnTo>
                      <a:pt x="340" y="210"/>
                    </a:lnTo>
                    <a:lnTo>
                      <a:pt x="337" y="213"/>
                    </a:lnTo>
                    <a:lnTo>
                      <a:pt x="335" y="216"/>
                    </a:lnTo>
                    <a:lnTo>
                      <a:pt x="335" y="218"/>
                    </a:lnTo>
                    <a:lnTo>
                      <a:pt x="332" y="221"/>
                    </a:lnTo>
                    <a:lnTo>
                      <a:pt x="332" y="224"/>
                    </a:lnTo>
                    <a:lnTo>
                      <a:pt x="329" y="226"/>
                    </a:lnTo>
                    <a:lnTo>
                      <a:pt x="326" y="226"/>
                    </a:lnTo>
                    <a:lnTo>
                      <a:pt x="326" y="229"/>
                    </a:lnTo>
                    <a:lnTo>
                      <a:pt x="324" y="232"/>
                    </a:lnTo>
                    <a:lnTo>
                      <a:pt x="324" y="235"/>
                    </a:lnTo>
                    <a:lnTo>
                      <a:pt x="321" y="237"/>
                    </a:lnTo>
                    <a:lnTo>
                      <a:pt x="318" y="240"/>
                    </a:lnTo>
                    <a:lnTo>
                      <a:pt x="316" y="243"/>
                    </a:lnTo>
                    <a:lnTo>
                      <a:pt x="316" y="245"/>
                    </a:lnTo>
                    <a:lnTo>
                      <a:pt x="313" y="245"/>
                    </a:lnTo>
                    <a:lnTo>
                      <a:pt x="313" y="248"/>
                    </a:lnTo>
                    <a:lnTo>
                      <a:pt x="310" y="251"/>
                    </a:lnTo>
                    <a:lnTo>
                      <a:pt x="307" y="254"/>
                    </a:lnTo>
                    <a:lnTo>
                      <a:pt x="305" y="256"/>
                    </a:lnTo>
                    <a:lnTo>
                      <a:pt x="305" y="259"/>
                    </a:lnTo>
                    <a:lnTo>
                      <a:pt x="302" y="259"/>
                    </a:lnTo>
                    <a:lnTo>
                      <a:pt x="299" y="262"/>
                    </a:lnTo>
                    <a:lnTo>
                      <a:pt x="299" y="265"/>
                    </a:lnTo>
                    <a:lnTo>
                      <a:pt x="297" y="265"/>
                    </a:lnTo>
                    <a:lnTo>
                      <a:pt x="297" y="267"/>
                    </a:lnTo>
                    <a:lnTo>
                      <a:pt x="294" y="270"/>
                    </a:lnTo>
                    <a:lnTo>
                      <a:pt x="291" y="273"/>
                    </a:lnTo>
                    <a:lnTo>
                      <a:pt x="288" y="275"/>
                    </a:lnTo>
                    <a:lnTo>
                      <a:pt x="286" y="278"/>
                    </a:lnTo>
                    <a:lnTo>
                      <a:pt x="283" y="281"/>
                    </a:lnTo>
                    <a:lnTo>
                      <a:pt x="280" y="284"/>
                    </a:lnTo>
                    <a:lnTo>
                      <a:pt x="277" y="286"/>
                    </a:lnTo>
                    <a:lnTo>
                      <a:pt x="275" y="289"/>
                    </a:lnTo>
                    <a:lnTo>
                      <a:pt x="272" y="292"/>
                    </a:lnTo>
                    <a:lnTo>
                      <a:pt x="269" y="292"/>
                    </a:lnTo>
                    <a:lnTo>
                      <a:pt x="269" y="295"/>
                    </a:lnTo>
                    <a:lnTo>
                      <a:pt x="267" y="295"/>
                    </a:lnTo>
                    <a:lnTo>
                      <a:pt x="267" y="297"/>
                    </a:lnTo>
                    <a:lnTo>
                      <a:pt x="264" y="300"/>
                    </a:lnTo>
                    <a:lnTo>
                      <a:pt x="261" y="300"/>
                    </a:lnTo>
                    <a:lnTo>
                      <a:pt x="258" y="303"/>
                    </a:lnTo>
                    <a:lnTo>
                      <a:pt x="256" y="305"/>
                    </a:lnTo>
                    <a:lnTo>
                      <a:pt x="253" y="305"/>
                    </a:lnTo>
                    <a:lnTo>
                      <a:pt x="253" y="308"/>
                    </a:lnTo>
                    <a:lnTo>
                      <a:pt x="250" y="308"/>
                    </a:lnTo>
                    <a:lnTo>
                      <a:pt x="250" y="311"/>
                    </a:lnTo>
                    <a:lnTo>
                      <a:pt x="247" y="311"/>
                    </a:lnTo>
                    <a:lnTo>
                      <a:pt x="247" y="314"/>
                    </a:lnTo>
                    <a:lnTo>
                      <a:pt x="245" y="314"/>
                    </a:lnTo>
                    <a:lnTo>
                      <a:pt x="242" y="316"/>
                    </a:lnTo>
                    <a:lnTo>
                      <a:pt x="239" y="319"/>
                    </a:lnTo>
                    <a:lnTo>
                      <a:pt x="237" y="319"/>
                    </a:lnTo>
                    <a:lnTo>
                      <a:pt x="234" y="322"/>
                    </a:lnTo>
                    <a:lnTo>
                      <a:pt x="231" y="324"/>
                    </a:lnTo>
                    <a:lnTo>
                      <a:pt x="228" y="327"/>
                    </a:lnTo>
                    <a:lnTo>
                      <a:pt x="226" y="327"/>
                    </a:lnTo>
                    <a:lnTo>
                      <a:pt x="223" y="330"/>
                    </a:lnTo>
                    <a:lnTo>
                      <a:pt x="220" y="333"/>
                    </a:lnTo>
                    <a:lnTo>
                      <a:pt x="218" y="333"/>
                    </a:lnTo>
                    <a:lnTo>
                      <a:pt x="215" y="335"/>
                    </a:lnTo>
                    <a:lnTo>
                      <a:pt x="212" y="335"/>
                    </a:lnTo>
                    <a:lnTo>
                      <a:pt x="212" y="338"/>
                    </a:lnTo>
                    <a:lnTo>
                      <a:pt x="209" y="338"/>
                    </a:lnTo>
                    <a:lnTo>
                      <a:pt x="207" y="341"/>
                    </a:lnTo>
                    <a:lnTo>
                      <a:pt x="204" y="341"/>
                    </a:lnTo>
                    <a:lnTo>
                      <a:pt x="204" y="344"/>
                    </a:lnTo>
                    <a:lnTo>
                      <a:pt x="201" y="344"/>
                    </a:lnTo>
                    <a:lnTo>
                      <a:pt x="198" y="346"/>
                    </a:lnTo>
                    <a:lnTo>
                      <a:pt x="196" y="346"/>
                    </a:lnTo>
                    <a:lnTo>
                      <a:pt x="193" y="349"/>
                    </a:lnTo>
                    <a:lnTo>
                      <a:pt x="190" y="349"/>
                    </a:lnTo>
                    <a:lnTo>
                      <a:pt x="188" y="349"/>
                    </a:lnTo>
                    <a:lnTo>
                      <a:pt x="188" y="352"/>
                    </a:lnTo>
                    <a:lnTo>
                      <a:pt x="185" y="352"/>
                    </a:lnTo>
                    <a:lnTo>
                      <a:pt x="182" y="354"/>
                    </a:lnTo>
                    <a:lnTo>
                      <a:pt x="179" y="354"/>
                    </a:lnTo>
                    <a:lnTo>
                      <a:pt x="177" y="357"/>
                    </a:lnTo>
                    <a:lnTo>
                      <a:pt x="174" y="357"/>
                    </a:lnTo>
                    <a:lnTo>
                      <a:pt x="171" y="360"/>
                    </a:lnTo>
                    <a:lnTo>
                      <a:pt x="168" y="360"/>
                    </a:lnTo>
                    <a:lnTo>
                      <a:pt x="166" y="363"/>
                    </a:lnTo>
                    <a:lnTo>
                      <a:pt x="163" y="363"/>
                    </a:lnTo>
                    <a:lnTo>
                      <a:pt x="160" y="363"/>
                    </a:lnTo>
                    <a:lnTo>
                      <a:pt x="160" y="365"/>
                    </a:lnTo>
                    <a:lnTo>
                      <a:pt x="158" y="365"/>
                    </a:lnTo>
                    <a:lnTo>
                      <a:pt x="155" y="365"/>
                    </a:lnTo>
                    <a:lnTo>
                      <a:pt x="155" y="368"/>
                    </a:lnTo>
                    <a:lnTo>
                      <a:pt x="152" y="368"/>
                    </a:lnTo>
                    <a:lnTo>
                      <a:pt x="149" y="368"/>
                    </a:lnTo>
                    <a:lnTo>
                      <a:pt x="147" y="371"/>
                    </a:lnTo>
                    <a:lnTo>
                      <a:pt x="144" y="371"/>
                    </a:lnTo>
                    <a:lnTo>
                      <a:pt x="141" y="371"/>
                    </a:lnTo>
                    <a:lnTo>
                      <a:pt x="139" y="374"/>
                    </a:lnTo>
                    <a:lnTo>
                      <a:pt x="136" y="374"/>
                    </a:lnTo>
                    <a:lnTo>
                      <a:pt x="133" y="374"/>
                    </a:lnTo>
                    <a:lnTo>
                      <a:pt x="130" y="376"/>
                    </a:lnTo>
                    <a:lnTo>
                      <a:pt x="128" y="376"/>
                    </a:lnTo>
                    <a:lnTo>
                      <a:pt x="125" y="376"/>
                    </a:lnTo>
                    <a:lnTo>
                      <a:pt x="122" y="379"/>
                    </a:lnTo>
                    <a:lnTo>
                      <a:pt x="119" y="379"/>
                    </a:lnTo>
                    <a:lnTo>
                      <a:pt x="117" y="379"/>
                    </a:lnTo>
                    <a:lnTo>
                      <a:pt x="114" y="382"/>
                    </a:lnTo>
                    <a:lnTo>
                      <a:pt x="111" y="382"/>
                    </a:lnTo>
                    <a:lnTo>
                      <a:pt x="109" y="382"/>
                    </a:lnTo>
                    <a:lnTo>
                      <a:pt x="106" y="384"/>
                    </a:lnTo>
                    <a:lnTo>
                      <a:pt x="103" y="384"/>
                    </a:lnTo>
                    <a:lnTo>
                      <a:pt x="100" y="384"/>
                    </a:lnTo>
                    <a:lnTo>
                      <a:pt x="98" y="384"/>
                    </a:lnTo>
                    <a:lnTo>
                      <a:pt x="95" y="387"/>
                    </a:lnTo>
                    <a:lnTo>
                      <a:pt x="92" y="387"/>
                    </a:lnTo>
                    <a:lnTo>
                      <a:pt x="89" y="387"/>
                    </a:lnTo>
                    <a:lnTo>
                      <a:pt x="87" y="387"/>
                    </a:lnTo>
                    <a:lnTo>
                      <a:pt x="84" y="387"/>
                    </a:lnTo>
                    <a:lnTo>
                      <a:pt x="84" y="390"/>
                    </a:lnTo>
                    <a:lnTo>
                      <a:pt x="81" y="390"/>
                    </a:lnTo>
                    <a:lnTo>
                      <a:pt x="79" y="390"/>
                    </a:lnTo>
                    <a:lnTo>
                      <a:pt x="76" y="390"/>
                    </a:lnTo>
                    <a:lnTo>
                      <a:pt x="73" y="390"/>
                    </a:lnTo>
                    <a:lnTo>
                      <a:pt x="70" y="390"/>
                    </a:lnTo>
                    <a:lnTo>
                      <a:pt x="68" y="393"/>
                    </a:lnTo>
                    <a:lnTo>
                      <a:pt x="65" y="393"/>
                    </a:lnTo>
                    <a:lnTo>
                      <a:pt x="62" y="393"/>
                    </a:lnTo>
                    <a:lnTo>
                      <a:pt x="60" y="393"/>
                    </a:lnTo>
                    <a:lnTo>
                      <a:pt x="57" y="393"/>
                    </a:lnTo>
                    <a:lnTo>
                      <a:pt x="54" y="393"/>
                    </a:lnTo>
                    <a:lnTo>
                      <a:pt x="51" y="395"/>
                    </a:lnTo>
                    <a:lnTo>
                      <a:pt x="49" y="395"/>
                    </a:lnTo>
                    <a:lnTo>
                      <a:pt x="46" y="395"/>
                    </a:lnTo>
                    <a:lnTo>
                      <a:pt x="43" y="395"/>
                    </a:lnTo>
                    <a:lnTo>
                      <a:pt x="40" y="395"/>
                    </a:lnTo>
                    <a:lnTo>
                      <a:pt x="38" y="395"/>
                    </a:lnTo>
                    <a:lnTo>
                      <a:pt x="35" y="395"/>
                    </a:lnTo>
                    <a:lnTo>
                      <a:pt x="32" y="395"/>
                    </a:lnTo>
                    <a:lnTo>
                      <a:pt x="30" y="395"/>
                    </a:lnTo>
                    <a:lnTo>
                      <a:pt x="27" y="395"/>
                    </a:lnTo>
                    <a:lnTo>
                      <a:pt x="24" y="395"/>
                    </a:lnTo>
                    <a:lnTo>
                      <a:pt x="21" y="398"/>
                    </a:lnTo>
                    <a:lnTo>
                      <a:pt x="19" y="398"/>
                    </a:lnTo>
                    <a:lnTo>
                      <a:pt x="16" y="398"/>
                    </a:lnTo>
                    <a:lnTo>
                      <a:pt x="13" y="398"/>
                    </a:lnTo>
                    <a:lnTo>
                      <a:pt x="10" y="398"/>
                    </a:lnTo>
                    <a:lnTo>
                      <a:pt x="8" y="398"/>
                    </a:lnTo>
                    <a:lnTo>
                      <a:pt x="5" y="398"/>
                    </a:lnTo>
                    <a:lnTo>
                      <a:pt x="2" y="398"/>
                    </a:lnTo>
                    <a:lnTo>
                      <a:pt x="0" y="398"/>
                    </a:lnTo>
                  </a:path>
                </a:pathLst>
              </a:custGeom>
              <a:noFill/>
              <a:ln w="4763">
                <a:solidFill>
                  <a:srgbClr val="4CFF4C"/>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6" name="Freeform 289"/>
              <p:cNvSpPr>
                <a:spLocks/>
              </p:cNvSpPr>
              <p:nvPr/>
            </p:nvSpPr>
            <p:spPr bwMode="auto">
              <a:xfrm>
                <a:off x="6022326" y="3149894"/>
                <a:ext cx="684054" cy="693648"/>
              </a:xfrm>
              <a:custGeom>
                <a:avLst/>
                <a:gdLst>
                  <a:gd name="T0" fmla="*/ 493 w 501"/>
                  <a:gd name="T1" fmla="*/ 419 h 495"/>
                  <a:gd name="T2" fmla="*/ 484 w 501"/>
                  <a:gd name="T3" fmla="*/ 378 h 495"/>
                  <a:gd name="T4" fmla="*/ 476 w 501"/>
                  <a:gd name="T5" fmla="*/ 351 h 495"/>
                  <a:gd name="T6" fmla="*/ 468 w 501"/>
                  <a:gd name="T7" fmla="*/ 326 h 495"/>
                  <a:gd name="T8" fmla="*/ 463 w 501"/>
                  <a:gd name="T9" fmla="*/ 305 h 495"/>
                  <a:gd name="T10" fmla="*/ 454 w 501"/>
                  <a:gd name="T11" fmla="*/ 288 h 495"/>
                  <a:gd name="T12" fmla="*/ 446 w 501"/>
                  <a:gd name="T13" fmla="*/ 272 h 495"/>
                  <a:gd name="T14" fmla="*/ 438 w 501"/>
                  <a:gd name="T15" fmla="*/ 256 h 495"/>
                  <a:gd name="T16" fmla="*/ 430 w 501"/>
                  <a:gd name="T17" fmla="*/ 242 h 495"/>
                  <a:gd name="T18" fmla="*/ 422 w 501"/>
                  <a:gd name="T19" fmla="*/ 228 h 495"/>
                  <a:gd name="T20" fmla="*/ 414 w 501"/>
                  <a:gd name="T21" fmla="*/ 217 h 495"/>
                  <a:gd name="T22" fmla="*/ 405 w 501"/>
                  <a:gd name="T23" fmla="*/ 207 h 495"/>
                  <a:gd name="T24" fmla="*/ 397 w 501"/>
                  <a:gd name="T25" fmla="*/ 196 h 495"/>
                  <a:gd name="T26" fmla="*/ 389 w 501"/>
                  <a:gd name="T27" fmla="*/ 185 h 495"/>
                  <a:gd name="T28" fmla="*/ 381 w 501"/>
                  <a:gd name="T29" fmla="*/ 174 h 495"/>
                  <a:gd name="T30" fmla="*/ 373 w 501"/>
                  <a:gd name="T31" fmla="*/ 166 h 495"/>
                  <a:gd name="T32" fmla="*/ 365 w 501"/>
                  <a:gd name="T33" fmla="*/ 158 h 495"/>
                  <a:gd name="T34" fmla="*/ 356 w 501"/>
                  <a:gd name="T35" fmla="*/ 149 h 495"/>
                  <a:gd name="T36" fmla="*/ 348 w 501"/>
                  <a:gd name="T37" fmla="*/ 141 h 495"/>
                  <a:gd name="T38" fmla="*/ 343 w 501"/>
                  <a:gd name="T39" fmla="*/ 133 h 495"/>
                  <a:gd name="T40" fmla="*/ 335 w 501"/>
                  <a:gd name="T41" fmla="*/ 125 h 495"/>
                  <a:gd name="T42" fmla="*/ 326 w 501"/>
                  <a:gd name="T43" fmla="*/ 119 h 495"/>
                  <a:gd name="T44" fmla="*/ 318 w 501"/>
                  <a:gd name="T45" fmla="*/ 111 h 495"/>
                  <a:gd name="T46" fmla="*/ 310 w 501"/>
                  <a:gd name="T47" fmla="*/ 106 h 495"/>
                  <a:gd name="T48" fmla="*/ 302 w 501"/>
                  <a:gd name="T49" fmla="*/ 100 h 495"/>
                  <a:gd name="T50" fmla="*/ 294 w 501"/>
                  <a:gd name="T51" fmla="*/ 95 h 495"/>
                  <a:gd name="T52" fmla="*/ 286 w 501"/>
                  <a:gd name="T53" fmla="*/ 89 h 495"/>
                  <a:gd name="T54" fmla="*/ 277 w 501"/>
                  <a:gd name="T55" fmla="*/ 84 h 495"/>
                  <a:gd name="T56" fmla="*/ 269 w 501"/>
                  <a:gd name="T57" fmla="*/ 79 h 495"/>
                  <a:gd name="T58" fmla="*/ 261 w 501"/>
                  <a:gd name="T59" fmla="*/ 73 h 495"/>
                  <a:gd name="T60" fmla="*/ 253 w 501"/>
                  <a:gd name="T61" fmla="*/ 68 h 495"/>
                  <a:gd name="T62" fmla="*/ 245 w 501"/>
                  <a:gd name="T63" fmla="*/ 62 h 495"/>
                  <a:gd name="T64" fmla="*/ 237 w 501"/>
                  <a:gd name="T65" fmla="*/ 59 h 495"/>
                  <a:gd name="T66" fmla="*/ 228 w 501"/>
                  <a:gd name="T67" fmla="*/ 54 h 495"/>
                  <a:gd name="T68" fmla="*/ 223 w 501"/>
                  <a:gd name="T69" fmla="*/ 51 h 495"/>
                  <a:gd name="T70" fmla="*/ 215 w 501"/>
                  <a:gd name="T71" fmla="*/ 46 h 495"/>
                  <a:gd name="T72" fmla="*/ 207 w 501"/>
                  <a:gd name="T73" fmla="*/ 43 h 495"/>
                  <a:gd name="T74" fmla="*/ 198 w 501"/>
                  <a:gd name="T75" fmla="*/ 40 h 495"/>
                  <a:gd name="T76" fmla="*/ 190 w 501"/>
                  <a:gd name="T77" fmla="*/ 38 h 495"/>
                  <a:gd name="T78" fmla="*/ 182 w 501"/>
                  <a:gd name="T79" fmla="*/ 32 h 495"/>
                  <a:gd name="T80" fmla="*/ 174 w 501"/>
                  <a:gd name="T81" fmla="*/ 29 h 495"/>
                  <a:gd name="T82" fmla="*/ 166 w 501"/>
                  <a:gd name="T83" fmla="*/ 27 h 495"/>
                  <a:gd name="T84" fmla="*/ 158 w 501"/>
                  <a:gd name="T85" fmla="*/ 24 h 495"/>
                  <a:gd name="T86" fmla="*/ 149 w 501"/>
                  <a:gd name="T87" fmla="*/ 21 h 495"/>
                  <a:gd name="T88" fmla="*/ 141 w 501"/>
                  <a:gd name="T89" fmla="*/ 19 h 495"/>
                  <a:gd name="T90" fmla="*/ 133 w 501"/>
                  <a:gd name="T91" fmla="*/ 16 h 495"/>
                  <a:gd name="T92" fmla="*/ 125 w 501"/>
                  <a:gd name="T93" fmla="*/ 16 h 495"/>
                  <a:gd name="T94" fmla="*/ 117 w 501"/>
                  <a:gd name="T95" fmla="*/ 13 h 495"/>
                  <a:gd name="T96" fmla="*/ 109 w 501"/>
                  <a:gd name="T97" fmla="*/ 10 h 495"/>
                  <a:gd name="T98" fmla="*/ 103 w 501"/>
                  <a:gd name="T99" fmla="*/ 10 h 495"/>
                  <a:gd name="T100" fmla="*/ 95 w 501"/>
                  <a:gd name="T101" fmla="*/ 8 h 495"/>
                  <a:gd name="T102" fmla="*/ 87 w 501"/>
                  <a:gd name="T103" fmla="*/ 8 h 495"/>
                  <a:gd name="T104" fmla="*/ 79 w 501"/>
                  <a:gd name="T105" fmla="*/ 5 h 495"/>
                  <a:gd name="T106" fmla="*/ 70 w 501"/>
                  <a:gd name="T107" fmla="*/ 5 h 495"/>
                  <a:gd name="T108" fmla="*/ 62 w 501"/>
                  <a:gd name="T109" fmla="*/ 2 h 495"/>
                  <a:gd name="T110" fmla="*/ 54 w 501"/>
                  <a:gd name="T111" fmla="*/ 2 h 495"/>
                  <a:gd name="T112" fmla="*/ 46 w 501"/>
                  <a:gd name="T113" fmla="*/ 2 h 495"/>
                  <a:gd name="T114" fmla="*/ 38 w 501"/>
                  <a:gd name="T115" fmla="*/ 0 h 495"/>
                  <a:gd name="T116" fmla="*/ 30 w 501"/>
                  <a:gd name="T117" fmla="*/ 0 h 495"/>
                  <a:gd name="T118" fmla="*/ 21 w 501"/>
                  <a:gd name="T119" fmla="*/ 0 h 495"/>
                  <a:gd name="T120" fmla="*/ 13 w 501"/>
                  <a:gd name="T121" fmla="*/ 0 h 495"/>
                  <a:gd name="T122" fmla="*/ 5 w 501"/>
                  <a:gd name="T123" fmla="*/ 0 h 49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01"/>
                  <a:gd name="T187" fmla="*/ 0 h 495"/>
                  <a:gd name="T188" fmla="*/ 501 w 501"/>
                  <a:gd name="T189" fmla="*/ 495 h 49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01" h="495">
                    <a:moveTo>
                      <a:pt x="501" y="495"/>
                    </a:moveTo>
                    <a:lnTo>
                      <a:pt x="498" y="452"/>
                    </a:lnTo>
                    <a:lnTo>
                      <a:pt x="495" y="433"/>
                    </a:lnTo>
                    <a:lnTo>
                      <a:pt x="493" y="419"/>
                    </a:lnTo>
                    <a:lnTo>
                      <a:pt x="493" y="408"/>
                    </a:lnTo>
                    <a:lnTo>
                      <a:pt x="490" y="397"/>
                    </a:lnTo>
                    <a:lnTo>
                      <a:pt x="487" y="386"/>
                    </a:lnTo>
                    <a:lnTo>
                      <a:pt x="484" y="378"/>
                    </a:lnTo>
                    <a:lnTo>
                      <a:pt x="484" y="370"/>
                    </a:lnTo>
                    <a:lnTo>
                      <a:pt x="482" y="365"/>
                    </a:lnTo>
                    <a:lnTo>
                      <a:pt x="479" y="356"/>
                    </a:lnTo>
                    <a:lnTo>
                      <a:pt x="476" y="351"/>
                    </a:lnTo>
                    <a:lnTo>
                      <a:pt x="476" y="343"/>
                    </a:lnTo>
                    <a:lnTo>
                      <a:pt x="474" y="337"/>
                    </a:lnTo>
                    <a:lnTo>
                      <a:pt x="471" y="332"/>
                    </a:lnTo>
                    <a:lnTo>
                      <a:pt x="468" y="326"/>
                    </a:lnTo>
                    <a:lnTo>
                      <a:pt x="468" y="321"/>
                    </a:lnTo>
                    <a:lnTo>
                      <a:pt x="465" y="316"/>
                    </a:lnTo>
                    <a:lnTo>
                      <a:pt x="463" y="310"/>
                    </a:lnTo>
                    <a:lnTo>
                      <a:pt x="463" y="305"/>
                    </a:lnTo>
                    <a:lnTo>
                      <a:pt x="460" y="302"/>
                    </a:lnTo>
                    <a:lnTo>
                      <a:pt x="457" y="296"/>
                    </a:lnTo>
                    <a:lnTo>
                      <a:pt x="454" y="291"/>
                    </a:lnTo>
                    <a:lnTo>
                      <a:pt x="454" y="288"/>
                    </a:lnTo>
                    <a:lnTo>
                      <a:pt x="452" y="283"/>
                    </a:lnTo>
                    <a:lnTo>
                      <a:pt x="449" y="280"/>
                    </a:lnTo>
                    <a:lnTo>
                      <a:pt x="446" y="275"/>
                    </a:lnTo>
                    <a:lnTo>
                      <a:pt x="446" y="272"/>
                    </a:lnTo>
                    <a:lnTo>
                      <a:pt x="444" y="266"/>
                    </a:lnTo>
                    <a:lnTo>
                      <a:pt x="441" y="264"/>
                    </a:lnTo>
                    <a:lnTo>
                      <a:pt x="438" y="258"/>
                    </a:lnTo>
                    <a:lnTo>
                      <a:pt x="438" y="256"/>
                    </a:lnTo>
                    <a:lnTo>
                      <a:pt x="435" y="253"/>
                    </a:lnTo>
                    <a:lnTo>
                      <a:pt x="433" y="250"/>
                    </a:lnTo>
                    <a:lnTo>
                      <a:pt x="433" y="245"/>
                    </a:lnTo>
                    <a:lnTo>
                      <a:pt x="430" y="242"/>
                    </a:lnTo>
                    <a:lnTo>
                      <a:pt x="427" y="239"/>
                    </a:lnTo>
                    <a:lnTo>
                      <a:pt x="425" y="237"/>
                    </a:lnTo>
                    <a:lnTo>
                      <a:pt x="425" y="231"/>
                    </a:lnTo>
                    <a:lnTo>
                      <a:pt x="422" y="228"/>
                    </a:lnTo>
                    <a:lnTo>
                      <a:pt x="419" y="226"/>
                    </a:lnTo>
                    <a:lnTo>
                      <a:pt x="416" y="223"/>
                    </a:lnTo>
                    <a:lnTo>
                      <a:pt x="416" y="220"/>
                    </a:lnTo>
                    <a:lnTo>
                      <a:pt x="414" y="217"/>
                    </a:lnTo>
                    <a:lnTo>
                      <a:pt x="411" y="215"/>
                    </a:lnTo>
                    <a:lnTo>
                      <a:pt x="408" y="212"/>
                    </a:lnTo>
                    <a:lnTo>
                      <a:pt x="408" y="209"/>
                    </a:lnTo>
                    <a:lnTo>
                      <a:pt x="405" y="207"/>
                    </a:lnTo>
                    <a:lnTo>
                      <a:pt x="403" y="204"/>
                    </a:lnTo>
                    <a:lnTo>
                      <a:pt x="403" y="201"/>
                    </a:lnTo>
                    <a:lnTo>
                      <a:pt x="400" y="198"/>
                    </a:lnTo>
                    <a:lnTo>
                      <a:pt x="397" y="196"/>
                    </a:lnTo>
                    <a:lnTo>
                      <a:pt x="395" y="193"/>
                    </a:lnTo>
                    <a:lnTo>
                      <a:pt x="395" y="190"/>
                    </a:lnTo>
                    <a:lnTo>
                      <a:pt x="392" y="187"/>
                    </a:lnTo>
                    <a:lnTo>
                      <a:pt x="389" y="185"/>
                    </a:lnTo>
                    <a:lnTo>
                      <a:pt x="386" y="182"/>
                    </a:lnTo>
                    <a:lnTo>
                      <a:pt x="386" y="179"/>
                    </a:lnTo>
                    <a:lnTo>
                      <a:pt x="384" y="177"/>
                    </a:lnTo>
                    <a:lnTo>
                      <a:pt x="381" y="174"/>
                    </a:lnTo>
                    <a:lnTo>
                      <a:pt x="378" y="174"/>
                    </a:lnTo>
                    <a:lnTo>
                      <a:pt x="378" y="171"/>
                    </a:lnTo>
                    <a:lnTo>
                      <a:pt x="375" y="168"/>
                    </a:lnTo>
                    <a:lnTo>
                      <a:pt x="373" y="166"/>
                    </a:lnTo>
                    <a:lnTo>
                      <a:pt x="373" y="163"/>
                    </a:lnTo>
                    <a:lnTo>
                      <a:pt x="370" y="160"/>
                    </a:lnTo>
                    <a:lnTo>
                      <a:pt x="367" y="160"/>
                    </a:lnTo>
                    <a:lnTo>
                      <a:pt x="365" y="158"/>
                    </a:lnTo>
                    <a:lnTo>
                      <a:pt x="365" y="155"/>
                    </a:lnTo>
                    <a:lnTo>
                      <a:pt x="362" y="152"/>
                    </a:lnTo>
                    <a:lnTo>
                      <a:pt x="359" y="152"/>
                    </a:lnTo>
                    <a:lnTo>
                      <a:pt x="356" y="149"/>
                    </a:lnTo>
                    <a:lnTo>
                      <a:pt x="356" y="147"/>
                    </a:lnTo>
                    <a:lnTo>
                      <a:pt x="354" y="144"/>
                    </a:lnTo>
                    <a:lnTo>
                      <a:pt x="351" y="144"/>
                    </a:lnTo>
                    <a:lnTo>
                      <a:pt x="348" y="141"/>
                    </a:lnTo>
                    <a:lnTo>
                      <a:pt x="348" y="138"/>
                    </a:lnTo>
                    <a:lnTo>
                      <a:pt x="346" y="136"/>
                    </a:lnTo>
                    <a:lnTo>
                      <a:pt x="343" y="136"/>
                    </a:lnTo>
                    <a:lnTo>
                      <a:pt x="343" y="133"/>
                    </a:lnTo>
                    <a:lnTo>
                      <a:pt x="340" y="130"/>
                    </a:lnTo>
                    <a:lnTo>
                      <a:pt x="337" y="130"/>
                    </a:lnTo>
                    <a:lnTo>
                      <a:pt x="335" y="128"/>
                    </a:lnTo>
                    <a:lnTo>
                      <a:pt x="335" y="125"/>
                    </a:lnTo>
                    <a:lnTo>
                      <a:pt x="332" y="125"/>
                    </a:lnTo>
                    <a:lnTo>
                      <a:pt x="329" y="122"/>
                    </a:lnTo>
                    <a:lnTo>
                      <a:pt x="326" y="119"/>
                    </a:lnTo>
                    <a:lnTo>
                      <a:pt x="324" y="117"/>
                    </a:lnTo>
                    <a:lnTo>
                      <a:pt x="321" y="117"/>
                    </a:lnTo>
                    <a:lnTo>
                      <a:pt x="318" y="114"/>
                    </a:lnTo>
                    <a:lnTo>
                      <a:pt x="318" y="111"/>
                    </a:lnTo>
                    <a:lnTo>
                      <a:pt x="316" y="111"/>
                    </a:lnTo>
                    <a:lnTo>
                      <a:pt x="313" y="108"/>
                    </a:lnTo>
                    <a:lnTo>
                      <a:pt x="310" y="106"/>
                    </a:lnTo>
                    <a:lnTo>
                      <a:pt x="307" y="103"/>
                    </a:lnTo>
                    <a:lnTo>
                      <a:pt x="305" y="103"/>
                    </a:lnTo>
                    <a:lnTo>
                      <a:pt x="305" y="100"/>
                    </a:lnTo>
                    <a:lnTo>
                      <a:pt x="302" y="100"/>
                    </a:lnTo>
                    <a:lnTo>
                      <a:pt x="299" y="98"/>
                    </a:lnTo>
                    <a:lnTo>
                      <a:pt x="297" y="98"/>
                    </a:lnTo>
                    <a:lnTo>
                      <a:pt x="297" y="95"/>
                    </a:lnTo>
                    <a:lnTo>
                      <a:pt x="294" y="95"/>
                    </a:lnTo>
                    <a:lnTo>
                      <a:pt x="291" y="92"/>
                    </a:lnTo>
                    <a:lnTo>
                      <a:pt x="288" y="92"/>
                    </a:lnTo>
                    <a:lnTo>
                      <a:pt x="288" y="89"/>
                    </a:lnTo>
                    <a:lnTo>
                      <a:pt x="286" y="89"/>
                    </a:lnTo>
                    <a:lnTo>
                      <a:pt x="283" y="87"/>
                    </a:lnTo>
                    <a:lnTo>
                      <a:pt x="280" y="84"/>
                    </a:lnTo>
                    <a:lnTo>
                      <a:pt x="277" y="84"/>
                    </a:lnTo>
                    <a:lnTo>
                      <a:pt x="275" y="81"/>
                    </a:lnTo>
                    <a:lnTo>
                      <a:pt x="272" y="79"/>
                    </a:lnTo>
                    <a:lnTo>
                      <a:pt x="269" y="79"/>
                    </a:lnTo>
                    <a:lnTo>
                      <a:pt x="267" y="76"/>
                    </a:lnTo>
                    <a:lnTo>
                      <a:pt x="264" y="73"/>
                    </a:lnTo>
                    <a:lnTo>
                      <a:pt x="261" y="73"/>
                    </a:lnTo>
                    <a:lnTo>
                      <a:pt x="258" y="70"/>
                    </a:lnTo>
                    <a:lnTo>
                      <a:pt x="256" y="70"/>
                    </a:lnTo>
                    <a:lnTo>
                      <a:pt x="253" y="68"/>
                    </a:lnTo>
                    <a:lnTo>
                      <a:pt x="250" y="65"/>
                    </a:lnTo>
                    <a:lnTo>
                      <a:pt x="247" y="65"/>
                    </a:lnTo>
                    <a:lnTo>
                      <a:pt x="245" y="62"/>
                    </a:lnTo>
                    <a:lnTo>
                      <a:pt x="242" y="62"/>
                    </a:lnTo>
                    <a:lnTo>
                      <a:pt x="239" y="59"/>
                    </a:lnTo>
                    <a:lnTo>
                      <a:pt x="237" y="59"/>
                    </a:lnTo>
                    <a:lnTo>
                      <a:pt x="237" y="57"/>
                    </a:lnTo>
                    <a:lnTo>
                      <a:pt x="234" y="57"/>
                    </a:lnTo>
                    <a:lnTo>
                      <a:pt x="231" y="57"/>
                    </a:lnTo>
                    <a:lnTo>
                      <a:pt x="228" y="54"/>
                    </a:lnTo>
                    <a:lnTo>
                      <a:pt x="226" y="54"/>
                    </a:lnTo>
                    <a:lnTo>
                      <a:pt x="223" y="51"/>
                    </a:lnTo>
                    <a:lnTo>
                      <a:pt x="220" y="49"/>
                    </a:lnTo>
                    <a:lnTo>
                      <a:pt x="218" y="49"/>
                    </a:lnTo>
                    <a:lnTo>
                      <a:pt x="215" y="49"/>
                    </a:lnTo>
                    <a:lnTo>
                      <a:pt x="215" y="46"/>
                    </a:lnTo>
                    <a:lnTo>
                      <a:pt x="212" y="46"/>
                    </a:lnTo>
                    <a:lnTo>
                      <a:pt x="209" y="46"/>
                    </a:lnTo>
                    <a:lnTo>
                      <a:pt x="207" y="43"/>
                    </a:lnTo>
                    <a:lnTo>
                      <a:pt x="204" y="43"/>
                    </a:lnTo>
                    <a:lnTo>
                      <a:pt x="201" y="40"/>
                    </a:lnTo>
                    <a:lnTo>
                      <a:pt x="198" y="40"/>
                    </a:lnTo>
                    <a:lnTo>
                      <a:pt x="196" y="38"/>
                    </a:lnTo>
                    <a:lnTo>
                      <a:pt x="193" y="38"/>
                    </a:lnTo>
                    <a:lnTo>
                      <a:pt x="190" y="38"/>
                    </a:lnTo>
                    <a:lnTo>
                      <a:pt x="188" y="35"/>
                    </a:lnTo>
                    <a:lnTo>
                      <a:pt x="185" y="35"/>
                    </a:lnTo>
                    <a:lnTo>
                      <a:pt x="182" y="32"/>
                    </a:lnTo>
                    <a:lnTo>
                      <a:pt x="179" y="32"/>
                    </a:lnTo>
                    <a:lnTo>
                      <a:pt x="177" y="32"/>
                    </a:lnTo>
                    <a:lnTo>
                      <a:pt x="177" y="29"/>
                    </a:lnTo>
                    <a:lnTo>
                      <a:pt x="174" y="29"/>
                    </a:lnTo>
                    <a:lnTo>
                      <a:pt x="171" y="29"/>
                    </a:lnTo>
                    <a:lnTo>
                      <a:pt x="168" y="29"/>
                    </a:lnTo>
                    <a:lnTo>
                      <a:pt x="168" y="27"/>
                    </a:lnTo>
                    <a:lnTo>
                      <a:pt x="166" y="27"/>
                    </a:lnTo>
                    <a:lnTo>
                      <a:pt x="163" y="27"/>
                    </a:lnTo>
                    <a:lnTo>
                      <a:pt x="160" y="24"/>
                    </a:lnTo>
                    <a:lnTo>
                      <a:pt x="158" y="24"/>
                    </a:lnTo>
                    <a:lnTo>
                      <a:pt x="155" y="24"/>
                    </a:lnTo>
                    <a:lnTo>
                      <a:pt x="152" y="21"/>
                    </a:lnTo>
                    <a:lnTo>
                      <a:pt x="149" y="21"/>
                    </a:lnTo>
                    <a:lnTo>
                      <a:pt x="147" y="21"/>
                    </a:lnTo>
                    <a:lnTo>
                      <a:pt x="144" y="21"/>
                    </a:lnTo>
                    <a:lnTo>
                      <a:pt x="141" y="19"/>
                    </a:lnTo>
                    <a:lnTo>
                      <a:pt x="139" y="19"/>
                    </a:lnTo>
                    <a:lnTo>
                      <a:pt x="136" y="19"/>
                    </a:lnTo>
                    <a:lnTo>
                      <a:pt x="133" y="16"/>
                    </a:lnTo>
                    <a:lnTo>
                      <a:pt x="130" y="16"/>
                    </a:lnTo>
                    <a:lnTo>
                      <a:pt x="128" y="16"/>
                    </a:lnTo>
                    <a:lnTo>
                      <a:pt x="125" y="16"/>
                    </a:lnTo>
                    <a:lnTo>
                      <a:pt x="125" y="13"/>
                    </a:lnTo>
                    <a:lnTo>
                      <a:pt x="122" y="13"/>
                    </a:lnTo>
                    <a:lnTo>
                      <a:pt x="119" y="13"/>
                    </a:lnTo>
                    <a:lnTo>
                      <a:pt x="117" y="13"/>
                    </a:lnTo>
                    <a:lnTo>
                      <a:pt x="114" y="13"/>
                    </a:lnTo>
                    <a:lnTo>
                      <a:pt x="111" y="10"/>
                    </a:lnTo>
                    <a:lnTo>
                      <a:pt x="109" y="10"/>
                    </a:lnTo>
                    <a:lnTo>
                      <a:pt x="106" y="10"/>
                    </a:lnTo>
                    <a:lnTo>
                      <a:pt x="103" y="10"/>
                    </a:lnTo>
                    <a:lnTo>
                      <a:pt x="100" y="10"/>
                    </a:lnTo>
                    <a:lnTo>
                      <a:pt x="98" y="8"/>
                    </a:lnTo>
                    <a:lnTo>
                      <a:pt x="95" y="8"/>
                    </a:lnTo>
                    <a:lnTo>
                      <a:pt x="92" y="8"/>
                    </a:lnTo>
                    <a:lnTo>
                      <a:pt x="89" y="8"/>
                    </a:lnTo>
                    <a:lnTo>
                      <a:pt x="87" y="8"/>
                    </a:lnTo>
                    <a:lnTo>
                      <a:pt x="84" y="5"/>
                    </a:lnTo>
                    <a:lnTo>
                      <a:pt x="81" y="5"/>
                    </a:lnTo>
                    <a:lnTo>
                      <a:pt x="79" y="5"/>
                    </a:lnTo>
                    <a:lnTo>
                      <a:pt x="76" y="5"/>
                    </a:lnTo>
                    <a:lnTo>
                      <a:pt x="73" y="5"/>
                    </a:lnTo>
                    <a:lnTo>
                      <a:pt x="70" y="5"/>
                    </a:lnTo>
                    <a:lnTo>
                      <a:pt x="68" y="2"/>
                    </a:lnTo>
                    <a:lnTo>
                      <a:pt x="65" y="2"/>
                    </a:lnTo>
                    <a:lnTo>
                      <a:pt x="62" y="2"/>
                    </a:lnTo>
                    <a:lnTo>
                      <a:pt x="60" y="2"/>
                    </a:lnTo>
                    <a:lnTo>
                      <a:pt x="57" y="2"/>
                    </a:lnTo>
                    <a:lnTo>
                      <a:pt x="54" y="2"/>
                    </a:lnTo>
                    <a:lnTo>
                      <a:pt x="51" y="2"/>
                    </a:lnTo>
                    <a:lnTo>
                      <a:pt x="49" y="2"/>
                    </a:lnTo>
                    <a:lnTo>
                      <a:pt x="46" y="2"/>
                    </a:lnTo>
                    <a:lnTo>
                      <a:pt x="43" y="0"/>
                    </a:lnTo>
                    <a:lnTo>
                      <a:pt x="40" y="0"/>
                    </a:lnTo>
                    <a:lnTo>
                      <a:pt x="38" y="0"/>
                    </a:lnTo>
                    <a:lnTo>
                      <a:pt x="35" y="0"/>
                    </a:lnTo>
                    <a:lnTo>
                      <a:pt x="32" y="0"/>
                    </a:lnTo>
                    <a:lnTo>
                      <a:pt x="30" y="0"/>
                    </a:lnTo>
                    <a:lnTo>
                      <a:pt x="27" y="0"/>
                    </a:lnTo>
                    <a:lnTo>
                      <a:pt x="24" y="0"/>
                    </a:lnTo>
                    <a:lnTo>
                      <a:pt x="21" y="0"/>
                    </a:lnTo>
                    <a:lnTo>
                      <a:pt x="19" y="0"/>
                    </a:lnTo>
                    <a:lnTo>
                      <a:pt x="16" y="0"/>
                    </a:lnTo>
                    <a:lnTo>
                      <a:pt x="13" y="0"/>
                    </a:lnTo>
                    <a:lnTo>
                      <a:pt x="10" y="0"/>
                    </a:lnTo>
                    <a:lnTo>
                      <a:pt x="8" y="0"/>
                    </a:lnTo>
                    <a:lnTo>
                      <a:pt x="5" y="0"/>
                    </a:lnTo>
                    <a:lnTo>
                      <a:pt x="2" y="0"/>
                    </a:lnTo>
                    <a:lnTo>
                      <a:pt x="0"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7" name="Freeform 290"/>
              <p:cNvSpPr>
                <a:spLocks/>
              </p:cNvSpPr>
              <p:nvPr/>
            </p:nvSpPr>
            <p:spPr bwMode="auto">
              <a:xfrm>
                <a:off x="6022326" y="3843541"/>
                <a:ext cx="684054" cy="695049"/>
              </a:xfrm>
              <a:custGeom>
                <a:avLst/>
                <a:gdLst>
                  <a:gd name="T0" fmla="*/ 493 w 501"/>
                  <a:gd name="T1" fmla="*/ 77 h 496"/>
                  <a:gd name="T2" fmla="*/ 484 w 501"/>
                  <a:gd name="T3" fmla="*/ 117 h 496"/>
                  <a:gd name="T4" fmla="*/ 476 w 501"/>
                  <a:gd name="T5" fmla="*/ 145 h 496"/>
                  <a:gd name="T6" fmla="*/ 468 w 501"/>
                  <a:gd name="T7" fmla="*/ 169 h 496"/>
                  <a:gd name="T8" fmla="*/ 463 w 501"/>
                  <a:gd name="T9" fmla="*/ 191 h 496"/>
                  <a:gd name="T10" fmla="*/ 454 w 501"/>
                  <a:gd name="T11" fmla="*/ 207 h 496"/>
                  <a:gd name="T12" fmla="*/ 446 w 501"/>
                  <a:gd name="T13" fmla="*/ 224 h 496"/>
                  <a:gd name="T14" fmla="*/ 438 w 501"/>
                  <a:gd name="T15" fmla="*/ 240 h 496"/>
                  <a:gd name="T16" fmla="*/ 430 w 501"/>
                  <a:gd name="T17" fmla="*/ 254 h 496"/>
                  <a:gd name="T18" fmla="*/ 422 w 501"/>
                  <a:gd name="T19" fmla="*/ 267 h 496"/>
                  <a:gd name="T20" fmla="*/ 414 w 501"/>
                  <a:gd name="T21" fmla="*/ 278 h 496"/>
                  <a:gd name="T22" fmla="*/ 405 w 501"/>
                  <a:gd name="T23" fmla="*/ 289 h 496"/>
                  <a:gd name="T24" fmla="*/ 397 w 501"/>
                  <a:gd name="T25" fmla="*/ 300 h 496"/>
                  <a:gd name="T26" fmla="*/ 389 w 501"/>
                  <a:gd name="T27" fmla="*/ 311 h 496"/>
                  <a:gd name="T28" fmla="*/ 381 w 501"/>
                  <a:gd name="T29" fmla="*/ 322 h 496"/>
                  <a:gd name="T30" fmla="*/ 373 w 501"/>
                  <a:gd name="T31" fmla="*/ 330 h 496"/>
                  <a:gd name="T32" fmla="*/ 365 w 501"/>
                  <a:gd name="T33" fmla="*/ 338 h 496"/>
                  <a:gd name="T34" fmla="*/ 356 w 501"/>
                  <a:gd name="T35" fmla="*/ 346 h 496"/>
                  <a:gd name="T36" fmla="*/ 348 w 501"/>
                  <a:gd name="T37" fmla="*/ 354 h 496"/>
                  <a:gd name="T38" fmla="*/ 343 w 501"/>
                  <a:gd name="T39" fmla="*/ 363 h 496"/>
                  <a:gd name="T40" fmla="*/ 335 w 501"/>
                  <a:gd name="T41" fmla="*/ 371 h 496"/>
                  <a:gd name="T42" fmla="*/ 326 w 501"/>
                  <a:gd name="T43" fmla="*/ 376 h 496"/>
                  <a:gd name="T44" fmla="*/ 318 w 501"/>
                  <a:gd name="T45" fmla="*/ 384 h 496"/>
                  <a:gd name="T46" fmla="*/ 310 w 501"/>
                  <a:gd name="T47" fmla="*/ 390 h 496"/>
                  <a:gd name="T48" fmla="*/ 302 w 501"/>
                  <a:gd name="T49" fmla="*/ 395 h 496"/>
                  <a:gd name="T50" fmla="*/ 294 w 501"/>
                  <a:gd name="T51" fmla="*/ 401 h 496"/>
                  <a:gd name="T52" fmla="*/ 286 w 501"/>
                  <a:gd name="T53" fmla="*/ 406 h 496"/>
                  <a:gd name="T54" fmla="*/ 277 w 501"/>
                  <a:gd name="T55" fmla="*/ 412 h 496"/>
                  <a:gd name="T56" fmla="*/ 269 w 501"/>
                  <a:gd name="T57" fmla="*/ 417 h 496"/>
                  <a:gd name="T58" fmla="*/ 261 w 501"/>
                  <a:gd name="T59" fmla="*/ 423 h 496"/>
                  <a:gd name="T60" fmla="*/ 253 w 501"/>
                  <a:gd name="T61" fmla="*/ 428 h 496"/>
                  <a:gd name="T62" fmla="*/ 245 w 501"/>
                  <a:gd name="T63" fmla="*/ 433 h 496"/>
                  <a:gd name="T64" fmla="*/ 237 w 501"/>
                  <a:gd name="T65" fmla="*/ 436 h 496"/>
                  <a:gd name="T66" fmla="*/ 228 w 501"/>
                  <a:gd name="T67" fmla="*/ 442 h 496"/>
                  <a:gd name="T68" fmla="*/ 223 w 501"/>
                  <a:gd name="T69" fmla="*/ 444 h 496"/>
                  <a:gd name="T70" fmla="*/ 215 w 501"/>
                  <a:gd name="T71" fmla="*/ 450 h 496"/>
                  <a:gd name="T72" fmla="*/ 207 w 501"/>
                  <a:gd name="T73" fmla="*/ 453 h 496"/>
                  <a:gd name="T74" fmla="*/ 198 w 501"/>
                  <a:gd name="T75" fmla="*/ 455 h 496"/>
                  <a:gd name="T76" fmla="*/ 190 w 501"/>
                  <a:gd name="T77" fmla="*/ 461 h 496"/>
                  <a:gd name="T78" fmla="*/ 182 w 501"/>
                  <a:gd name="T79" fmla="*/ 463 h 496"/>
                  <a:gd name="T80" fmla="*/ 174 w 501"/>
                  <a:gd name="T81" fmla="*/ 466 h 496"/>
                  <a:gd name="T82" fmla="*/ 166 w 501"/>
                  <a:gd name="T83" fmla="*/ 469 h 496"/>
                  <a:gd name="T84" fmla="*/ 158 w 501"/>
                  <a:gd name="T85" fmla="*/ 472 h 496"/>
                  <a:gd name="T86" fmla="*/ 149 w 501"/>
                  <a:gd name="T87" fmla="*/ 474 h 496"/>
                  <a:gd name="T88" fmla="*/ 141 w 501"/>
                  <a:gd name="T89" fmla="*/ 477 h 496"/>
                  <a:gd name="T90" fmla="*/ 133 w 501"/>
                  <a:gd name="T91" fmla="*/ 480 h 496"/>
                  <a:gd name="T92" fmla="*/ 125 w 501"/>
                  <a:gd name="T93" fmla="*/ 480 h 496"/>
                  <a:gd name="T94" fmla="*/ 117 w 501"/>
                  <a:gd name="T95" fmla="*/ 482 h 496"/>
                  <a:gd name="T96" fmla="*/ 109 w 501"/>
                  <a:gd name="T97" fmla="*/ 485 h 496"/>
                  <a:gd name="T98" fmla="*/ 103 w 501"/>
                  <a:gd name="T99" fmla="*/ 485 h 496"/>
                  <a:gd name="T100" fmla="*/ 95 w 501"/>
                  <a:gd name="T101" fmla="*/ 488 h 496"/>
                  <a:gd name="T102" fmla="*/ 87 w 501"/>
                  <a:gd name="T103" fmla="*/ 491 h 496"/>
                  <a:gd name="T104" fmla="*/ 79 w 501"/>
                  <a:gd name="T105" fmla="*/ 491 h 496"/>
                  <a:gd name="T106" fmla="*/ 70 w 501"/>
                  <a:gd name="T107" fmla="*/ 491 h 496"/>
                  <a:gd name="T108" fmla="*/ 62 w 501"/>
                  <a:gd name="T109" fmla="*/ 493 h 496"/>
                  <a:gd name="T110" fmla="*/ 54 w 501"/>
                  <a:gd name="T111" fmla="*/ 493 h 496"/>
                  <a:gd name="T112" fmla="*/ 46 w 501"/>
                  <a:gd name="T113" fmla="*/ 493 h 496"/>
                  <a:gd name="T114" fmla="*/ 38 w 501"/>
                  <a:gd name="T115" fmla="*/ 496 h 496"/>
                  <a:gd name="T116" fmla="*/ 30 w 501"/>
                  <a:gd name="T117" fmla="*/ 496 h 496"/>
                  <a:gd name="T118" fmla="*/ 21 w 501"/>
                  <a:gd name="T119" fmla="*/ 496 h 496"/>
                  <a:gd name="T120" fmla="*/ 13 w 501"/>
                  <a:gd name="T121" fmla="*/ 496 h 496"/>
                  <a:gd name="T122" fmla="*/ 5 w 501"/>
                  <a:gd name="T123" fmla="*/ 496 h 49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01"/>
                  <a:gd name="T187" fmla="*/ 0 h 496"/>
                  <a:gd name="T188" fmla="*/ 501 w 501"/>
                  <a:gd name="T189" fmla="*/ 496 h 49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01" h="496">
                    <a:moveTo>
                      <a:pt x="501" y="0"/>
                    </a:moveTo>
                    <a:lnTo>
                      <a:pt x="498" y="44"/>
                    </a:lnTo>
                    <a:lnTo>
                      <a:pt x="495" y="63"/>
                    </a:lnTo>
                    <a:lnTo>
                      <a:pt x="493" y="77"/>
                    </a:lnTo>
                    <a:lnTo>
                      <a:pt x="493" y="87"/>
                    </a:lnTo>
                    <a:lnTo>
                      <a:pt x="490" y="98"/>
                    </a:lnTo>
                    <a:lnTo>
                      <a:pt x="487" y="109"/>
                    </a:lnTo>
                    <a:lnTo>
                      <a:pt x="484" y="117"/>
                    </a:lnTo>
                    <a:lnTo>
                      <a:pt x="484" y="126"/>
                    </a:lnTo>
                    <a:lnTo>
                      <a:pt x="482" y="131"/>
                    </a:lnTo>
                    <a:lnTo>
                      <a:pt x="479" y="139"/>
                    </a:lnTo>
                    <a:lnTo>
                      <a:pt x="476" y="145"/>
                    </a:lnTo>
                    <a:lnTo>
                      <a:pt x="476" y="153"/>
                    </a:lnTo>
                    <a:lnTo>
                      <a:pt x="474" y="158"/>
                    </a:lnTo>
                    <a:lnTo>
                      <a:pt x="471" y="164"/>
                    </a:lnTo>
                    <a:lnTo>
                      <a:pt x="468" y="169"/>
                    </a:lnTo>
                    <a:lnTo>
                      <a:pt x="468" y="175"/>
                    </a:lnTo>
                    <a:lnTo>
                      <a:pt x="465" y="180"/>
                    </a:lnTo>
                    <a:lnTo>
                      <a:pt x="463" y="186"/>
                    </a:lnTo>
                    <a:lnTo>
                      <a:pt x="463" y="191"/>
                    </a:lnTo>
                    <a:lnTo>
                      <a:pt x="460" y="194"/>
                    </a:lnTo>
                    <a:lnTo>
                      <a:pt x="457" y="199"/>
                    </a:lnTo>
                    <a:lnTo>
                      <a:pt x="454" y="205"/>
                    </a:lnTo>
                    <a:lnTo>
                      <a:pt x="454" y="207"/>
                    </a:lnTo>
                    <a:lnTo>
                      <a:pt x="452" y="213"/>
                    </a:lnTo>
                    <a:lnTo>
                      <a:pt x="449" y="216"/>
                    </a:lnTo>
                    <a:lnTo>
                      <a:pt x="446" y="221"/>
                    </a:lnTo>
                    <a:lnTo>
                      <a:pt x="446" y="224"/>
                    </a:lnTo>
                    <a:lnTo>
                      <a:pt x="444" y="229"/>
                    </a:lnTo>
                    <a:lnTo>
                      <a:pt x="441" y="232"/>
                    </a:lnTo>
                    <a:lnTo>
                      <a:pt x="438" y="237"/>
                    </a:lnTo>
                    <a:lnTo>
                      <a:pt x="438" y="240"/>
                    </a:lnTo>
                    <a:lnTo>
                      <a:pt x="435" y="243"/>
                    </a:lnTo>
                    <a:lnTo>
                      <a:pt x="433" y="245"/>
                    </a:lnTo>
                    <a:lnTo>
                      <a:pt x="433" y="251"/>
                    </a:lnTo>
                    <a:lnTo>
                      <a:pt x="430" y="254"/>
                    </a:lnTo>
                    <a:lnTo>
                      <a:pt x="427" y="256"/>
                    </a:lnTo>
                    <a:lnTo>
                      <a:pt x="425" y="259"/>
                    </a:lnTo>
                    <a:lnTo>
                      <a:pt x="425" y="265"/>
                    </a:lnTo>
                    <a:lnTo>
                      <a:pt x="422" y="267"/>
                    </a:lnTo>
                    <a:lnTo>
                      <a:pt x="419" y="270"/>
                    </a:lnTo>
                    <a:lnTo>
                      <a:pt x="416" y="273"/>
                    </a:lnTo>
                    <a:lnTo>
                      <a:pt x="416" y="275"/>
                    </a:lnTo>
                    <a:lnTo>
                      <a:pt x="414" y="278"/>
                    </a:lnTo>
                    <a:lnTo>
                      <a:pt x="411" y="281"/>
                    </a:lnTo>
                    <a:lnTo>
                      <a:pt x="408" y="284"/>
                    </a:lnTo>
                    <a:lnTo>
                      <a:pt x="408" y="286"/>
                    </a:lnTo>
                    <a:lnTo>
                      <a:pt x="405" y="289"/>
                    </a:lnTo>
                    <a:lnTo>
                      <a:pt x="403" y="292"/>
                    </a:lnTo>
                    <a:lnTo>
                      <a:pt x="403" y="295"/>
                    </a:lnTo>
                    <a:lnTo>
                      <a:pt x="400" y="297"/>
                    </a:lnTo>
                    <a:lnTo>
                      <a:pt x="397" y="300"/>
                    </a:lnTo>
                    <a:lnTo>
                      <a:pt x="395" y="303"/>
                    </a:lnTo>
                    <a:lnTo>
                      <a:pt x="395" y="305"/>
                    </a:lnTo>
                    <a:lnTo>
                      <a:pt x="392" y="308"/>
                    </a:lnTo>
                    <a:lnTo>
                      <a:pt x="389" y="311"/>
                    </a:lnTo>
                    <a:lnTo>
                      <a:pt x="386" y="314"/>
                    </a:lnTo>
                    <a:lnTo>
                      <a:pt x="386" y="316"/>
                    </a:lnTo>
                    <a:lnTo>
                      <a:pt x="384" y="319"/>
                    </a:lnTo>
                    <a:lnTo>
                      <a:pt x="381" y="322"/>
                    </a:lnTo>
                    <a:lnTo>
                      <a:pt x="378" y="322"/>
                    </a:lnTo>
                    <a:lnTo>
                      <a:pt x="378" y="324"/>
                    </a:lnTo>
                    <a:lnTo>
                      <a:pt x="375" y="327"/>
                    </a:lnTo>
                    <a:lnTo>
                      <a:pt x="373" y="330"/>
                    </a:lnTo>
                    <a:lnTo>
                      <a:pt x="373" y="333"/>
                    </a:lnTo>
                    <a:lnTo>
                      <a:pt x="370" y="335"/>
                    </a:lnTo>
                    <a:lnTo>
                      <a:pt x="367" y="335"/>
                    </a:lnTo>
                    <a:lnTo>
                      <a:pt x="365" y="338"/>
                    </a:lnTo>
                    <a:lnTo>
                      <a:pt x="365" y="341"/>
                    </a:lnTo>
                    <a:lnTo>
                      <a:pt x="362" y="344"/>
                    </a:lnTo>
                    <a:lnTo>
                      <a:pt x="359" y="344"/>
                    </a:lnTo>
                    <a:lnTo>
                      <a:pt x="356" y="346"/>
                    </a:lnTo>
                    <a:lnTo>
                      <a:pt x="356" y="349"/>
                    </a:lnTo>
                    <a:lnTo>
                      <a:pt x="354" y="352"/>
                    </a:lnTo>
                    <a:lnTo>
                      <a:pt x="351" y="352"/>
                    </a:lnTo>
                    <a:lnTo>
                      <a:pt x="348" y="354"/>
                    </a:lnTo>
                    <a:lnTo>
                      <a:pt x="348" y="357"/>
                    </a:lnTo>
                    <a:lnTo>
                      <a:pt x="346" y="360"/>
                    </a:lnTo>
                    <a:lnTo>
                      <a:pt x="343" y="360"/>
                    </a:lnTo>
                    <a:lnTo>
                      <a:pt x="343" y="363"/>
                    </a:lnTo>
                    <a:lnTo>
                      <a:pt x="340" y="365"/>
                    </a:lnTo>
                    <a:lnTo>
                      <a:pt x="337" y="365"/>
                    </a:lnTo>
                    <a:lnTo>
                      <a:pt x="335" y="368"/>
                    </a:lnTo>
                    <a:lnTo>
                      <a:pt x="335" y="371"/>
                    </a:lnTo>
                    <a:lnTo>
                      <a:pt x="332" y="371"/>
                    </a:lnTo>
                    <a:lnTo>
                      <a:pt x="329" y="374"/>
                    </a:lnTo>
                    <a:lnTo>
                      <a:pt x="326" y="376"/>
                    </a:lnTo>
                    <a:lnTo>
                      <a:pt x="324" y="379"/>
                    </a:lnTo>
                    <a:lnTo>
                      <a:pt x="321" y="379"/>
                    </a:lnTo>
                    <a:lnTo>
                      <a:pt x="318" y="382"/>
                    </a:lnTo>
                    <a:lnTo>
                      <a:pt x="318" y="384"/>
                    </a:lnTo>
                    <a:lnTo>
                      <a:pt x="316" y="384"/>
                    </a:lnTo>
                    <a:lnTo>
                      <a:pt x="313" y="387"/>
                    </a:lnTo>
                    <a:lnTo>
                      <a:pt x="310" y="390"/>
                    </a:lnTo>
                    <a:lnTo>
                      <a:pt x="307" y="393"/>
                    </a:lnTo>
                    <a:lnTo>
                      <a:pt x="305" y="393"/>
                    </a:lnTo>
                    <a:lnTo>
                      <a:pt x="305" y="395"/>
                    </a:lnTo>
                    <a:lnTo>
                      <a:pt x="302" y="395"/>
                    </a:lnTo>
                    <a:lnTo>
                      <a:pt x="299" y="398"/>
                    </a:lnTo>
                    <a:lnTo>
                      <a:pt x="297" y="398"/>
                    </a:lnTo>
                    <a:lnTo>
                      <a:pt x="297" y="401"/>
                    </a:lnTo>
                    <a:lnTo>
                      <a:pt x="294" y="401"/>
                    </a:lnTo>
                    <a:lnTo>
                      <a:pt x="291" y="403"/>
                    </a:lnTo>
                    <a:lnTo>
                      <a:pt x="288" y="403"/>
                    </a:lnTo>
                    <a:lnTo>
                      <a:pt x="288" y="406"/>
                    </a:lnTo>
                    <a:lnTo>
                      <a:pt x="286" y="406"/>
                    </a:lnTo>
                    <a:lnTo>
                      <a:pt x="283" y="409"/>
                    </a:lnTo>
                    <a:lnTo>
                      <a:pt x="280" y="412"/>
                    </a:lnTo>
                    <a:lnTo>
                      <a:pt x="277" y="412"/>
                    </a:lnTo>
                    <a:lnTo>
                      <a:pt x="275" y="414"/>
                    </a:lnTo>
                    <a:lnTo>
                      <a:pt x="272" y="417"/>
                    </a:lnTo>
                    <a:lnTo>
                      <a:pt x="269" y="417"/>
                    </a:lnTo>
                    <a:lnTo>
                      <a:pt x="267" y="420"/>
                    </a:lnTo>
                    <a:lnTo>
                      <a:pt x="264" y="423"/>
                    </a:lnTo>
                    <a:lnTo>
                      <a:pt x="261" y="423"/>
                    </a:lnTo>
                    <a:lnTo>
                      <a:pt x="258" y="425"/>
                    </a:lnTo>
                    <a:lnTo>
                      <a:pt x="256" y="425"/>
                    </a:lnTo>
                    <a:lnTo>
                      <a:pt x="253" y="428"/>
                    </a:lnTo>
                    <a:lnTo>
                      <a:pt x="250" y="431"/>
                    </a:lnTo>
                    <a:lnTo>
                      <a:pt x="247" y="431"/>
                    </a:lnTo>
                    <a:lnTo>
                      <a:pt x="245" y="433"/>
                    </a:lnTo>
                    <a:lnTo>
                      <a:pt x="242" y="433"/>
                    </a:lnTo>
                    <a:lnTo>
                      <a:pt x="239" y="436"/>
                    </a:lnTo>
                    <a:lnTo>
                      <a:pt x="237" y="436"/>
                    </a:lnTo>
                    <a:lnTo>
                      <a:pt x="237" y="439"/>
                    </a:lnTo>
                    <a:lnTo>
                      <a:pt x="234" y="439"/>
                    </a:lnTo>
                    <a:lnTo>
                      <a:pt x="231" y="439"/>
                    </a:lnTo>
                    <a:lnTo>
                      <a:pt x="228" y="442"/>
                    </a:lnTo>
                    <a:lnTo>
                      <a:pt x="226" y="442"/>
                    </a:lnTo>
                    <a:lnTo>
                      <a:pt x="223" y="444"/>
                    </a:lnTo>
                    <a:lnTo>
                      <a:pt x="220" y="447"/>
                    </a:lnTo>
                    <a:lnTo>
                      <a:pt x="218" y="447"/>
                    </a:lnTo>
                    <a:lnTo>
                      <a:pt x="215" y="447"/>
                    </a:lnTo>
                    <a:lnTo>
                      <a:pt x="215" y="450"/>
                    </a:lnTo>
                    <a:lnTo>
                      <a:pt x="212" y="450"/>
                    </a:lnTo>
                    <a:lnTo>
                      <a:pt x="209" y="450"/>
                    </a:lnTo>
                    <a:lnTo>
                      <a:pt x="207" y="453"/>
                    </a:lnTo>
                    <a:lnTo>
                      <a:pt x="204" y="453"/>
                    </a:lnTo>
                    <a:lnTo>
                      <a:pt x="201" y="455"/>
                    </a:lnTo>
                    <a:lnTo>
                      <a:pt x="198" y="455"/>
                    </a:lnTo>
                    <a:lnTo>
                      <a:pt x="196" y="458"/>
                    </a:lnTo>
                    <a:lnTo>
                      <a:pt x="193" y="458"/>
                    </a:lnTo>
                    <a:lnTo>
                      <a:pt x="190" y="461"/>
                    </a:lnTo>
                    <a:lnTo>
                      <a:pt x="188" y="461"/>
                    </a:lnTo>
                    <a:lnTo>
                      <a:pt x="185" y="461"/>
                    </a:lnTo>
                    <a:lnTo>
                      <a:pt x="182" y="463"/>
                    </a:lnTo>
                    <a:lnTo>
                      <a:pt x="179" y="463"/>
                    </a:lnTo>
                    <a:lnTo>
                      <a:pt x="177" y="463"/>
                    </a:lnTo>
                    <a:lnTo>
                      <a:pt x="177" y="466"/>
                    </a:lnTo>
                    <a:lnTo>
                      <a:pt x="174" y="466"/>
                    </a:lnTo>
                    <a:lnTo>
                      <a:pt x="171" y="466"/>
                    </a:lnTo>
                    <a:lnTo>
                      <a:pt x="168" y="466"/>
                    </a:lnTo>
                    <a:lnTo>
                      <a:pt x="168" y="469"/>
                    </a:lnTo>
                    <a:lnTo>
                      <a:pt x="166" y="469"/>
                    </a:lnTo>
                    <a:lnTo>
                      <a:pt x="163" y="469"/>
                    </a:lnTo>
                    <a:lnTo>
                      <a:pt x="160" y="472"/>
                    </a:lnTo>
                    <a:lnTo>
                      <a:pt x="158" y="472"/>
                    </a:lnTo>
                    <a:lnTo>
                      <a:pt x="155" y="472"/>
                    </a:lnTo>
                    <a:lnTo>
                      <a:pt x="152" y="474"/>
                    </a:lnTo>
                    <a:lnTo>
                      <a:pt x="149" y="474"/>
                    </a:lnTo>
                    <a:lnTo>
                      <a:pt x="147" y="474"/>
                    </a:lnTo>
                    <a:lnTo>
                      <a:pt x="144" y="477"/>
                    </a:lnTo>
                    <a:lnTo>
                      <a:pt x="141" y="477"/>
                    </a:lnTo>
                    <a:lnTo>
                      <a:pt x="139" y="477"/>
                    </a:lnTo>
                    <a:lnTo>
                      <a:pt x="136" y="477"/>
                    </a:lnTo>
                    <a:lnTo>
                      <a:pt x="133" y="480"/>
                    </a:lnTo>
                    <a:lnTo>
                      <a:pt x="130" y="480"/>
                    </a:lnTo>
                    <a:lnTo>
                      <a:pt x="128" y="480"/>
                    </a:lnTo>
                    <a:lnTo>
                      <a:pt x="125" y="480"/>
                    </a:lnTo>
                    <a:lnTo>
                      <a:pt x="125" y="482"/>
                    </a:lnTo>
                    <a:lnTo>
                      <a:pt x="122" y="482"/>
                    </a:lnTo>
                    <a:lnTo>
                      <a:pt x="119" y="482"/>
                    </a:lnTo>
                    <a:lnTo>
                      <a:pt x="117" y="482"/>
                    </a:lnTo>
                    <a:lnTo>
                      <a:pt x="114" y="482"/>
                    </a:lnTo>
                    <a:lnTo>
                      <a:pt x="111" y="485"/>
                    </a:lnTo>
                    <a:lnTo>
                      <a:pt x="109" y="485"/>
                    </a:lnTo>
                    <a:lnTo>
                      <a:pt x="106" y="485"/>
                    </a:lnTo>
                    <a:lnTo>
                      <a:pt x="103" y="485"/>
                    </a:lnTo>
                    <a:lnTo>
                      <a:pt x="100" y="485"/>
                    </a:lnTo>
                    <a:lnTo>
                      <a:pt x="98" y="488"/>
                    </a:lnTo>
                    <a:lnTo>
                      <a:pt x="95" y="488"/>
                    </a:lnTo>
                    <a:lnTo>
                      <a:pt x="92" y="488"/>
                    </a:lnTo>
                    <a:lnTo>
                      <a:pt x="89" y="488"/>
                    </a:lnTo>
                    <a:lnTo>
                      <a:pt x="87" y="488"/>
                    </a:lnTo>
                    <a:lnTo>
                      <a:pt x="87" y="491"/>
                    </a:lnTo>
                    <a:lnTo>
                      <a:pt x="84" y="491"/>
                    </a:lnTo>
                    <a:lnTo>
                      <a:pt x="81" y="491"/>
                    </a:lnTo>
                    <a:lnTo>
                      <a:pt x="79" y="491"/>
                    </a:lnTo>
                    <a:lnTo>
                      <a:pt x="76" y="491"/>
                    </a:lnTo>
                    <a:lnTo>
                      <a:pt x="73" y="491"/>
                    </a:lnTo>
                    <a:lnTo>
                      <a:pt x="70" y="491"/>
                    </a:lnTo>
                    <a:lnTo>
                      <a:pt x="68" y="493"/>
                    </a:lnTo>
                    <a:lnTo>
                      <a:pt x="65" y="493"/>
                    </a:lnTo>
                    <a:lnTo>
                      <a:pt x="62" y="493"/>
                    </a:lnTo>
                    <a:lnTo>
                      <a:pt x="60" y="493"/>
                    </a:lnTo>
                    <a:lnTo>
                      <a:pt x="57" y="493"/>
                    </a:lnTo>
                    <a:lnTo>
                      <a:pt x="54" y="493"/>
                    </a:lnTo>
                    <a:lnTo>
                      <a:pt x="51" y="493"/>
                    </a:lnTo>
                    <a:lnTo>
                      <a:pt x="49" y="493"/>
                    </a:lnTo>
                    <a:lnTo>
                      <a:pt x="46" y="493"/>
                    </a:lnTo>
                    <a:lnTo>
                      <a:pt x="43" y="496"/>
                    </a:lnTo>
                    <a:lnTo>
                      <a:pt x="40" y="496"/>
                    </a:lnTo>
                    <a:lnTo>
                      <a:pt x="38" y="496"/>
                    </a:lnTo>
                    <a:lnTo>
                      <a:pt x="35" y="496"/>
                    </a:lnTo>
                    <a:lnTo>
                      <a:pt x="32" y="496"/>
                    </a:lnTo>
                    <a:lnTo>
                      <a:pt x="30" y="496"/>
                    </a:lnTo>
                    <a:lnTo>
                      <a:pt x="27" y="496"/>
                    </a:lnTo>
                    <a:lnTo>
                      <a:pt x="24" y="496"/>
                    </a:lnTo>
                    <a:lnTo>
                      <a:pt x="21" y="496"/>
                    </a:lnTo>
                    <a:lnTo>
                      <a:pt x="19" y="496"/>
                    </a:lnTo>
                    <a:lnTo>
                      <a:pt x="16" y="496"/>
                    </a:lnTo>
                    <a:lnTo>
                      <a:pt x="13" y="496"/>
                    </a:lnTo>
                    <a:lnTo>
                      <a:pt x="10" y="496"/>
                    </a:lnTo>
                    <a:lnTo>
                      <a:pt x="8" y="496"/>
                    </a:lnTo>
                    <a:lnTo>
                      <a:pt x="5" y="496"/>
                    </a:lnTo>
                    <a:lnTo>
                      <a:pt x="2" y="496"/>
                    </a:lnTo>
                    <a:lnTo>
                      <a:pt x="0" y="496"/>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8" name="Rectangle 292"/>
              <p:cNvSpPr>
                <a:spLocks noChangeArrowheads="1"/>
              </p:cNvSpPr>
              <p:nvPr/>
            </p:nvSpPr>
            <p:spPr bwMode="auto">
              <a:xfrm>
                <a:off x="3753068" y="4947773"/>
                <a:ext cx="2912350" cy="166756"/>
              </a:xfrm>
              <a:prstGeom prst="rect">
                <a:avLst/>
              </a:prstGeom>
              <a:solidFill>
                <a:srgbClr val="1389FF"/>
              </a:solidFill>
              <a:ln w="0">
                <a:solidFill>
                  <a:srgbClr val="1389FF"/>
                </a:solid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9" name="Freeform 293"/>
              <p:cNvSpPr>
                <a:spLocks/>
              </p:cNvSpPr>
              <p:nvPr/>
            </p:nvSpPr>
            <p:spPr bwMode="auto">
              <a:xfrm>
                <a:off x="3994740" y="4947773"/>
                <a:ext cx="2670679" cy="166756"/>
              </a:xfrm>
              <a:custGeom>
                <a:avLst/>
                <a:gdLst>
                  <a:gd name="T0" fmla="*/ 3 w 1956"/>
                  <a:gd name="T1" fmla="*/ 119 h 119"/>
                  <a:gd name="T2" fmla="*/ 0 w 1956"/>
                  <a:gd name="T3" fmla="*/ 0 h 119"/>
                  <a:gd name="T4" fmla="*/ 1956 w 1956"/>
                  <a:gd name="T5" fmla="*/ 0 h 119"/>
                  <a:gd name="T6" fmla="*/ 1956 w 1956"/>
                  <a:gd name="T7" fmla="*/ 119 h 119"/>
                  <a:gd name="T8" fmla="*/ 3 w 1956"/>
                  <a:gd name="T9" fmla="*/ 119 h 119"/>
                  <a:gd name="T10" fmla="*/ 0 60000 65536"/>
                  <a:gd name="T11" fmla="*/ 0 60000 65536"/>
                  <a:gd name="T12" fmla="*/ 0 60000 65536"/>
                  <a:gd name="T13" fmla="*/ 0 60000 65536"/>
                  <a:gd name="T14" fmla="*/ 0 60000 65536"/>
                  <a:gd name="T15" fmla="*/ 0 w 1956"/>
                  <a:gd name="T16" fmla="*/ 0 h 119"/>
                  <a:gd name="T17" fmla="*/ 1956 w 1956"/>
                  <a:gd name="T18" fmla="*/ 119 h 119"/>
                </a:gdLst>
                <a:ahLst/>
                <a:cxnLst>
                  <a:cxn ang="T10">
                    <a:pos x="T0" y="T1"/>
                  </a:cxn>
                  <a:cxn ang="T11">
                    <a:pos x="T2" y="T3"/>
                  </a:cxn>
                  <a:cxn ang="T12">
                    <a:pos x="T4" y="T5"/>
                  </a:cxn>
                  <a:cxn ang="T13">
                    <a:pos x="T6" y="T7"/>
                  </a:cxn>
                  <a:cxn ang="T14">
                    <a:pos x="T8" y="T9"/>
                  </a:cxn>
                </a:cxnLst>
                <a:rect l="T15" t="T16" r="T17" b="T18"/>
                <a:pathLst>
                  <a:path w="1956" h="119">
                    <a:moveTo>
                      <a:pt x="3" y="119"/>
                    </a:moveTo>
                    <a:lnTo>
                      <a:pt x="0" y="0"/>
                    </a:lnTo>
                    <a:lnTo>
                      <a:pt x="1956" y="0"/>
                    </a:lnTo>
                    <a:lnTo>
                      <a:pt x="1956" y="119"/>
                    </a:lnTo>
                    <a:lnTo>
                      <a:pt x="3" y="119"/>
                    </a:lnTo>
                    <a:close/>
                  </a:path>
                </a:pathLst>
              </a:custGeom>
              <a:solidFill>
                <a:srgbClr val="57ABFF"/>
              </a:solidFill>
              <a:ln w="0">
                <a:solidFill>
                  <a:srgbClr val="57AB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0" name="Rectangle 294"/>
              <p:cNvSpPr>
                <a:spLocks noChangeArrowheads="1"/>
              </p:cNvSpPr>
              <p:nvPr/>
            </p:nvSpPr>
            <p:spPr bwMode="auto">
              <a:xfrm>
                <a:off x="4240508" y="4947773"/>
                <a:ext cx="2424911" cy="166756"/>
              </a:xfrm>
              <a:prstGeom prst="rect">
                <a:avLst/>
              </a:prstGeom>
              <a:solidFill>
                <a:srgbClr val="85C2FF"/>
              </a:solidFill>
              <a:ln w="0">
                <a:solidFill>
                  <a:srgbClr val="85C2FF"/>
                </a:solid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1" name="Rectangle 295"/>
              <p:cNvSpPr>
                <a:spLocks noChangeArrowheads="1"/>
              </p:cNvSpPr>
              <p:nvPr/>
            </p:nvSpPr>
            <p:spPr bwMode="auto">
              <a:xfrm>
                <a:off x="4482180" y="4947773"/>
                <a:ext cx="2183239" cy="166756"/>
              </a:xfrm>
              <a:prstGeom prst="rect">
                <a:avLst/>
              </a:prstGeom>
              <a:solidFill>
                <a:srgbClr val="B1D8FF"/>
              </a:solidFill>
              <a:ln w="0">
                <a:solidFill>
                  <a:srgbClr val="B1D8FF"/>
                </a:solid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2" name="Rectangle 296"/>
              <p:cNvSpPr>
                <a:spLocks noChangeArrowheads="1"/>
              </p:cNvSpPr>
              <p:nvPr/>
            </p:nvSpPr>
            <p:spPr bwMode="auto">
              <a:xfrm>
                <a:off x="4723852" y="4947773"/>
                <a:ext cx="1941567" cy="166756"/>
              </a:xfrm>
              <a:prstGeom prst="rect">
                <a:avLst/>
              </a:prstGeom>
              <a:solidFill>
                <a:srgbClr val="CFE7FF"/>
              </a:solidFill>
              <a:ln w="0">
                <a:solidFill>
                  <a:srgbClr val="CFE7FF"/>
                </a:solid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3" name="Freeform 297"/>
              <p:cNvSpPr>
                <a:spLocks/>
              </p:cNvSpPr>
              <p:nvPr/>
            </p:nvSpPr>
            <p:spPr bwMode="auto">
              <a:xfrm>
                <a:off x="4965524" y="4947773"/>
                <a:ext cx="1699895" cy="166756"/>
              </a:xfrm>
              <a:custGeom>
                <a:avLst/>
                <a:gdLst>
                  <a:gd name="T0" fmla="*/ 3 w 1245"/>
                  <a:gd name="T1" fmla="*/ 119 h 119"/>
                  <a:gd name="T2" fmla="*/ 0 w 1245"/>
                  <a:gd name="T3" fmla="*/ 0 h 119"/>
                  <a:gd name="T4" fmla="*/ 1245 w 1245"/>
                  <a:gd name="T5" fmla="*/ 0 h 119"/>
                  <a:gd name="T6" fmla="*/ 1245 w 1245"/>
                  <a:gd name="T7" fmla="*/ 119 h 119"/>
                  <a:gd name="T8" fmla="*/ 3 w 1245"/>
                  <a:gd name="T9" fmla="*/ 119 h 119"/>
                  <a:gd name="T10" fmla="*/ 0 60000 65536"/>
                  <a:gd name="T11" fmla="*/ 0 60000 65536"/>
                  <a:gd name="T12" fmla="*/ 0 60000 65536"/>
                  <a:gd name="T13" fmla="*/ 0 60000 65536"/>
                  <a:gd name="T14" fmla="*/ 0 60000 65536"/>
                  <a:gd name="T15" fmla="*/ 0 w 1245"/>
                  <a:gd name="T16" fmla="*/ 0 h 119"/>
                  <a:gd name="T17" fmla="*/ 1245 w 1245"/>
                  <a:gd name="T18" fmla="*/ 119 h 119"/>
                </a:gdLst>
                <a:ahLst/>
                <a:cxnLst>
                  <a:cxn ang="T10">
                    <a:pos x="T0" y="T1"/>
                  </a:cxn>
                  <a:cxn ang="T11">
                    <a:pos x="T2" y="T3"/>
                  </a:cxn>
                  <a:cxn ang="T12">
                    <a:pos x="T4" y="T5"/>
                  </a:cxn>
                  <a:cxn ang="T13">
                    <a:pos x="T6" y="T7"/>
                  </a:cxn>
                  <a:cxn ang="T14">
                    <a:pos x="T8" y="T9"/>
                  </a:cxn>
                </a:cxnLst>
                <a:rect l="T15" t="T16" r="T17" b="T18"/>
                <a:pathLst>
                  <a:path w="1245" h="119">
                    <a:moveTo>
                      <a:pt x="3" y="119"/>
                    </a:moveTo>
                    <a:lnTo>
                      <a:pt x="0" y="0"/>
                    </a:lnTo>
                    <a:lnTo>
                      <a:pt x="1245" y="0"/>
                    </a:lnTo>
                    <a:lnTo>
                      <a:pt x="1245" y="119"/>
                    </a:lnTo>
                    <a:lnTo>
                      <a:pt x="3" y="119"/>
                    </a:lnTo>
                    <a:close/>
                  </a:path>
                </a:pathLst>
              </a:custGeom>
              <a:solidFill>
                <a:srgbClr val="E7F3FF"/>
              </a:solidFill>
              <a:ln w="0">
                <a:solidFill>
                  <a:srgbClr val="E7F3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4" name="Rectangle 298"/>
              <p:cNvSpPr>
                <a:spLocks noChangeArrowheads="1"/>
              </p:cNvSpPr>
              <p:nvPr/>
            </p:nvSpPr>
            <p:spPr bwMode="auto">
              <a:xfrm>
                <a:off x="5211292" y="4947773"/>
                <a:ext cx="1454127" cy="166756"/>
              </a:xfrm>
              <a:prstGeom prst="rect">
                <a:avLst/>
              </a:prstGeom>
              <a:solidFill>
                <a:srgbClr val="FFE4E4"/>
              </a:solidFill>
              <a:ln w="0">
                <a:solidFill>
                  <a:srgbClr val="FFE4E4"/>
                </a:solid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5" name="Rectangle 299"/>
              <p:cNvSpPr>
                <a:spLocks noChangeArrowheads="1"/>
              </p:cNvSpPr>
              <p:nvPr/>
            </p:nvSpPr>
            <p:spPr bwMode="auto">
              <a:xfrm>
                <a:off x="5452964" y="4947773"/>
                <a:ext cx="1212455" cy="166756"/>
              </a:xfrm>
              <a:prstGeom prst="rect">
                <a:avLst/>
              </a:prstGeom>
              <a:solidFill>
                <a:srgbClr val="FFC4C4"/>
              </a:solidFill>
              <a:ln w="0">
                <a:solidFill>
                  <a:srgbClr val="FFC4C4"/>
                </a:solid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6" name="Rectangle 300"/>
              <p:cNvSpPr>
                <a:spLocks noChangeArrowheads="1"/>
              </p:cNvSpPr>
              <p:nvPr/>
            </p:nvSpPr>
            <p:spPr bwMode="auto">
              <a:xfrm>
                <a:off x="5694635" y="4947773"/>
                <a:ext cx="970783" cy="166756"/>
              </a:xfrm>
              <a:prstGeom prst="rect">
                <a:avLst/>
              </a:prstGeom>
              <a:solidFill>
                <a:srgbClr val="FFA0A0"/>
              </a:solidFill>
              <a:ln w="0">
                <a:solidFill>
                  <a:srgbClr val="FFA0A0"/>
                </a:solid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7" name="Rectangle 301"/>
              <p:cNvSpPr>
                <a:spLocks noChangeArrowheads="1"/>
              </p:cNvSpPr>
              <p:nvPr/>
            </p:nvSpPr>
            <p:spPr bwMode="auto">
              <a:xfrm>
                <a:off x="5940403" y="4947773"/>
                <a:ext cx="725016" cy="166756"/>
              </a:xfrm>
              <a:prstGeom prst="rect">
                <a:avLst/>
              </a:prstGeom>
              <a:solidFill>
                <a:srgbClr val="FF8282"/>
              </a:solidFill>
              <a:ln w="0">
                <a:solidFill>
                  <a:srgbClr val="FF8282"/>
                </a:solid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8" name="Rectangle 302"/>
              <p:cNvSpPr>
                <a:spLocks noChangeArrowheads="1"/>
              </p:cNvSpPr>
              <p:nvPr/>
            </p:nvSpPr>
            <p:spPr bwMode="auto">
              <a:xfrm>
                <a:off x="6182075" y="4947773"/>
                <a:ext cx="483344" cy="166756"/>
              </a:xfrm>
              <a:prstGeom prst="rect">
                <a:avLst/>
              </a:prstGeom>
              <a:solidFill>
                <a:srgbClr val="FF5A5A"/>
              </a:solidFill>
              <a:ln w="0">
                <a:solidFill>
                  <a:srgbClr val="FF5A5A"/>
                </a:solid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9" name="Rectangle 303"/>
              <p:cNvSpPr>
                <a:spLocks noChangeArrowheads="1"/>
              </p:cNvSpPr>
              <p:nvPr/>
            </p:nvSpPr>
            <p:spPr bwMode="auto">
              <a:xfrm>
                <a:off x="6423747" y="4947773"/>
                <a:ext cx="241672" cy="166756"/>
              </a:xfrm>
              <a:prstGeom prst="rect">
                <a:avLst/>
              </a:prstGeom>
              <a:solidFill>
                <a:srgbClr val="FF0000"/>
              </a:solidFill>
              <a:ln w="0">
                <a:solidFill>
                  <a:srgbClr val="FF0000"/>
                </a:solid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0" name="Line 304"/>
              <p:cNvSpPr>
                <a:spLocks noChangeShapeType="1"/>
              </p:cNvSpPr>
              <p:nvPr/>
            </p:nvSpPr>
            <p:spPr bwMode="auto">
              <a:xfrm>
                <a:off x="3753068" y="5114529"/>
                <a:ext cx="2912350" cy="1401"/>
              </a:xfrm>
              <a:prstGeom prst="line">
                <a:avLst/>
              </a:prstGeom>
              <a:noFill/>
              <a:ln w="7938">
                <a:solidFill>
                  <a:srgbClr val="FBFD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1" name="Line 305"/>
              <p:cNvSpPr>
                <a:spLocks noChangeShapeType="1"/>
              </p:cNvSpPr>
              <p:nvPr/>
            </p:nvSpPr>
            <p:spPr bwMode="auto">
              <a:xfrm flipV="1">
                <a:off x="3753068" y="5111726"/>
                <a:ext cx="1365" cy="2803"/>
              </a:xfrm>
              <a:prstGeom prst="line">
                <a:avLst/>
              </a:prstGeom>
              <a:noFill/>
              <a:ln w="7938">
                <a:solidFill>
                  <a:srgbClr val="FBFD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2" name="Line 309"/>
              <p:cNvSpPr>
                <a:spLocks noChangeShapeType="1"/>
              </p:cNvSpPr>
              <p:nvPr/>
            </p:nvSpPr>
            <p:spPr bwMode="auto">
              <a:xfrm flipV="1">
                <a:off x="3998836" y="5111726"/>
                <a:ext cx="1365" cy="2803"/>
              </a:xfrm>
              <a:prstGeom prst="line">
                <a:avLst/>
              </a:prstGeom>
              <a:noFill/>
              <a:ln w="7938">
                <a:solidFill>
                  <a:srgbClr val="FBFD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3" name="Line 313"/>
              <p:cNvSpPr>
                <a:spLocks noChangeShapeType="1"/>
              </p:cNvSpPr>
              <p:nvPr/>
            </p:nvSpPr>
            <p:spPr bwMode="auto">
              <a:xfrm flipV="1">
                <a:off x="4240508" y="5111726"/>
                <a:ext cx="1365" cy="2803"/>
              </a:xfrm>
              <a:prstGeom prst="line">
                <a:avLst/>
              </a:prstGeom>
              <a:noFill/>
              <a:ln w="7938">
                <a:solidFill>
                  <a:srgbClr val="FBFD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4" name="Line 317"/>
              <p:cNvSpPr>
                <a:spLocks noChangeShapeType="1"/>
              </p:cNvSpPr>
              <p:nvPr/>
            </p:nvSpPr>
            <p:spPr bwMode="auto">
              <a:xfrm flipV="1">
                <a:off x="4482180" y="5111726"/>
                <a:ext cx="1365" cy="2803"/>
              </a:xfrm>
              <a:prstGeom prst="line">
                <a:avLst/>
              </a:prstGeom>
              <a:noFill/>
              <a:ln w="7938">
                <a:solidFill>
                  <a:srgbClr val="FBFD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5" name="Line 321"/>
              <p:cNvSpPr>
                <a:spLocks noChangeShapeType="1"/>
              </p:cNvSpPr>
              <p:nvPr/>
            </p:nvSpPr>
            <p:spPr bwMode="auto">
              <a:xfrm flipV="1">
                <a:off x="4723852" y="5111726"/>
                <a:ext cx="1365" cy="2803"/>
              </a:xfrm>
              <a:prstGeom prst="line">
                <a:avLst/>
              </a:prstGeom>
              <a:noFill/>
              <a:ln w="7938">
                <a:solidFill>
                  <a:srgbClr val="FBFD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6" name="Line 325"/>
              <p:cNvSpPr>
                <a:spLocks noChangeShapeType="1"/>
              </p:cNvSpPr>
              <p:nvPr/>
            </p:nvSpPr>
            <p:spPr bwMode="auto">
              <a:xfrm flipV="1">
                <a:off x="4969620" y="5111726"/>
                <a:ext cx="1365" cy="2803"/>
              </a:xfrm>
              <a:prstGeom prst="line">
                <a:avLst/>
              </a:prstGeom>
              <a:noFill/>
              <a:ln w="7938">
                <a:solidFill>
                  <a:srgbClr val="FBFD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7" name="Line 330"/>
              <p:cNvSpPr>
                <a:spLocks noChangeShapeType="1"/>
              </p:cNvSpPr>
              <p:nvPr/>
            </p:nvSpPr>
            <p:spPr bwMode="auto">
              <a:xfrm flipV="1">
                <a:off x="5211292" y="5111726"/>
                <a:ext cx="1365" cy="2803"/>
              </a:xfrm>
              <a:prstGeom prst="line">
                <a:avLst/>
              </a:prstGeom>
              <a:noFill/>
              <a:ln w="7938">
                <a:solidFill>
                  <a:srgbClr val="FBFD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8" name="Line 334"/>
              <p:cNvSpPr>
                <a:spLocks noChangeShapeType="1"/>
              </p:cNvSpPr>
              <p:nvPr/>
            </p:nvSpPr>
            <p:spPr bwMode="auto">
              <a:xfrm flipV="1">
                <a:off x="5452964" y="5111726"/>
                <a:ext cx="1365" cy="2803"/>
              </a:xfrm>
              <a:prstGeom prst="line">
                <a:avLst/>
              </a:prstGeom>
              <a:noFill/>
              <a:ln w="7938">
                <a:solidFill>
                  <a:srgbClr val="FBFD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9" name="Line 339"/>
              <p:cNvSpPr>
                <a:spLocks noChangeShapeType="1"/>
              </p:cNvSpPr>
              <p:nvPr/>
            </p:nvSpPr>
            <p:spPr bwMode="auto">
              <a:xfrm flipV="1">
                <a:off x="5694635" y="5111726"/>
                <a:ext cx="1365" cy="2803"/>
              </a:xfrm>
              <a:prstGeom prst="line">
                <a:avLst/>
              </a:prstGeom>
              <a:noFill/>
              <a:ln w="7938">
                <a:solidFill>
                  <a:srgbClr val="FBFD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0" name="Line 343"/>
              <p:cNvSpPr>
                <a:spLocks noChangeShapeType="1"/>
              </p:cNvSpPr>
              <p:nvPr/>
            </p:nvSpPr>
            <p:spPr bwMode="auto">
              <a:xfrm flipV="1">
                <a:off x="5940403" y="5111726"/>
                <a:ext cx="1365" cy="2803"/>
              </a:xfrm>
              <a:prstGeom prst="line">
                <a:avLst/>
              </a:prstGeom>
              <a:noFill/>
              <a:ln w="7938">
                <a:solidFill>
                  <a:srgbClr val="FBFD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1" name="Line 348"/>
              <p:cNvSpPr>
                <a:spLocks noChangeShapeType="1"/>
              </p:cNvSpPr>
              <p:nvPr/>
            </p:nvSpPr>
            <p:spPr bwMode="auto">
              <a:xfrm flipV="1">
                <a:off x="6182075" y="5111726"/>
                <a:ext cx="1365" cy="2803"/>
              </a:xfrm>
              <a:prstGeom prst="line">
                <a:avLst/>
              </a:prstGeom>
              <a:noFill/>
              <a:ln w="7938">
                <a:solidFill>
                  <a:srgbClr val="FBFD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2" name="Line 352"/>
              <p:cNvSpPr>
                <a:spLocks noChangeShapeType="1"/>
              </p:cNvSpPr>
              <p:nvPr/>
            </p:nvSpPr>
            <p:spPr bwMode="auto">
              <a:xfrm flipV="1">
                <a:off x="6423747" y="5111726"/>
                <a:ext cx="1365" cy="2803"/>
              </a:xfrm>
              <a:prstGeom prst="line">
                <a:avLst/>
              </a:prstGeom>
              <a:noFill/>
              <a:ln w="7938">
                <a:solidFill>
                  <a:srgbClr val="FBFD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3" name="Line 357"/>
              <p:cNvSpPr>
                <a:spLocks noChangeShapeType="1"/>
              </p:cNvSpPr>
              <p:nvPr/>
            </p:nvSpPr>
            <p:spPr bwMode="auto">
              <a:xfrm flipV="1">
                <a:off x="6665419" y="5111726"/>
                <a:ext cx="1365" cy="2803"/>
              </a:xfrm>
              <a:prstGeom prst="line">
                <a:avLst/>
              </a:prstGeom>
              <a:noFill/>
              <a:ln w="7938">
                <a:solidFill>
                  <a:srgbClr val="FBFD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4" name="Line 359"/>
              <p:cNvSpPr>
                <a:spLocks noChangeShapeType="1"/>
              </p:cNvSpPr>
              <p:nvPr/>
            </p:nvSpPr>
            <p:spPr bwMode="auto">
              <a:xfrm>
                <a:off x="3753068" y="4947773"/>
                <a:ext cx="2912350" cy="1401"/>
              </a:xfrm>
              <a:prstGeom prst="line">
                <a:avLst/>
              </a:prstGeom>
              <a:noFill/>
              <a:ln w="7938">
                <a:solidFill>
                  <a:srgbClr val="FBFD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5" name="Line 360"/>
              <p:cNvSpPr>
                <a:spLocks noChangeShapeType="1"/>
              </p:cNvSpPr>
              <p:nvPr/>
            </p:nvSpPr>
            <p:spPr bwMode="auto">
              <a:xfrm>
                <a:off x="3753068" y="4947773"/>
                <a:ext cx="1365" cy="7007"/>
              </a:xfrm>
              <a:prstGeom prst="line">
                <a:avLst/>
              </a:prstGeom>
              <a:noFill/>
              <a:ln w="7938">
                <a:solidFill>
                  <a:srgbClr val="FBFD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6" name="Line 361"/>
              <p:cNvSpPr>
                <a:spLocks noChangeShapeType="1"/>
              </p:cNvSpPr>
              <p:nvPr/>
            </p:nvSpPr>
            <p:spPr bwMode="auto">
              <a:xfrm>
                <a:off x="3998836" y="4947773"/>
                <a:ext cx="1365" cy="7007"/>
              </a:xfrm>
              <a:prstGeom prst="line">
                <a:avLst/>
              </a:prstGeom>
              <a:noFill/>
              <a:ln w="7938">
                <a:solidFill>
                  <a:srgbClr val="FBFD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7" name="Line 362"/>
              <p:cNvSpPr>
                <a:spLocks noChangeShapeType="1"/>
              </p:cNvSpPr>
              <p:nvPr/>
            </p:nvSpPr>
            <p:spPr bwMode="auto">
              <a:xfrm>
                <a:off x="4240508" y="4947773"/>
                <a:ext cx="1365" cy="7007"/>
              </a:xfrm>
              <a:prstGeom prst="line">
                <a:avLst/>
              </a:prstGeom>
              <a:noFill/>
              <a:ln w="7938">
                <a:solidFill>
                  <a:srgbClr val="FBFD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8" name="Line 363"/>
              <p:cNvSpPr>
                <a:spLocks noChangeShapeType="1"/>
              </p:cNvSpPr>
              <p:nvPr/>
            </p:nvSpPr>
            <p:spPr bwMode="auto">
              <a:xfrm>
                <a:off x="4482180" y="4947773"/>
                <a:ext cx="1365" cy="7007"/>
              </a:xfrm>
              <a:prstGeom prst="line">
                <a:avLst/>
              </a:prstGeom>
              <a:noFill/>
              <a:ln w="7938">
                <a:solidFill>
                  <a:srgbClr val="FBFD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9" name="Line 364"/>
              <p:cNvSpPr>
                <a:spLocks noChangeShapeType="1"/>
              </p:cNvSpPr>
              <p:nvPr/>
            </p:nvSpPr>
            <p:spPr bwMode="auto">
              <a:xfrm>
                <a:off x="4723852" y="4947773"/>
                <a:ext cx="1365" cy="7007"/>
              </a:xfrm>
              <a:prstGeom prst="line">
                <a:avLst/>
              </a:prstGeom>
              <a:noFill/>
              <a:ln w="7938">
                <a:solidFill>
                  <a:srgbClr val="FBFD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0" name="Line 365"/>
              <p:cNvSpPr>
                <a:spLocks noChangeShapeType="1"/>
              </p:cNvSpPr>
              <p:nvPr/>
            </p:nvSpPr>
            <p:spPr bwMode="auto">
              <a:xfrm>
                <a:off x="4969620" y="4947773"/>
                <a:ext cx="1365" cy="7007"/>
              </a:xfrm>
              <a:prstGeom prst="line">
                <a:avLst/>
              </a:prstGeom>
              <a:noFill/>
              <a:ln w="7938">
                <a:solidFill>
                  <a:srgbClr val="FBFD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1" name="Line 366"/>
              <p:cNvSpPr>
                <a:spLocks noChangeShapeType="1"/>
              </p:cNvSpPr>
              <p:nvPr/>
            </p:nvSpPr>
            <p:spPr bwMode="auto">
              <a:xfrm>
                <a:off x="5211292" y="4947773"/>
                <a:ext cx="1365" cy="7007"/>
              </a:xfrm>
              <a:prstGeom prst="line">
                <a:avLst/>
              </a:prstGeom>
              <a:noFill/>
              <a:ln w="7938">
                <a:solidFill>
                  <a:srgbClr val="FBFD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2" name="Line 367"/>
              <p:cNvSpPr>
                <a:spLocks noChangeShapeType="1"/>
              </p:cNvSpPr>
              <p:nvPr/>
            </p:nvSpPr>
            <p:spPr bwMode="auto">
              <a:xfrm>
                <a:off x="5452964" y="4947773"/>
                <a:ext cx="1365" cy="7007"/>
              </a:xfrm>
              <a:prstGeom prst="line">
                <a:avLst/>
              </a:prstGeom>
              <a:noFill/>
              <a:ln w="7938">
                <a:solidFill>
                  <a:srgbClr val="FBFD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3" name="Line 368"/>
              <p:cNvSpPr>
                <a:spLocks noChangeShapeType="1"/>
              </p:cNvSpPr>
              <p:nvPr/>
            </p:nvSpPr>
            <p:spPr bwMode="auto">
              <a:xfrm>
                <a:off x="5694635" y="4947773"/>
                <a:ext cx="1365" cy="7007"/>
              </a:xfrm>
              <a:prstGeom prst="line">
                <a:avLst/>
              </a:prstGeom>
              <a:noFill/>
              <a:ln w="7938">
                <a:solidFill>
                  <a:srgbClr val="FBFD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4" name="Line 369"/>
              <p:cNvSpPr>
                <a:spLocks noChangeShapeType="1"/>
              </p:cNvSpPr>
              <p:nvPr/>
            </p:nvSpPr>
            <p:spPr bwMode="auto">
              <a:xfrm>
                <a:off x="5940403" y="4947773"/>
                <a:ext cx="1365" cy="7007"/>
              </a:xfrm>
              <a:prstGeom prst="line">
                <a:avLst/>
              </a:prstGeom>
              <a:noFill/>
              <a:ln w="7938">
                <a:solidFill>
                  <a:srgbClr val="FBFD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5" name="Line 370"/>
              <p:cNvSpPr>
                <a:spLocks noChangeShapeType="1"/>
              </p:cNvSpPr>
              <p:nvPr/>
            </p:nvSpPr>
            <p:spPr bwMode="auto">
              <a:xfrm>
                <a:off x="6182075" y="4947773"/>
                <a:ext cx="1365" cy="7007"/>
              </a:xfrm>
              <a:prstGeom prst="line">
                <a:avLst/>
              </a:prstGeom>
              <a:noFill/>
              <a:ln w="7938">
                <a:solidFill>
                  <a:srgbClr val="FBFD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6" name="Line 371"/>
              <p:cNvSpPr>
                <a:spLocks noChangeShapeType="1"/>
              </p:cNvSpPr>
              <p:nvPr/>
            </p:nvSpPr>
            <p:spPr bwMode="auto">
              <a:xfrm>
                <a:off x="6423747" y="4947773"/>
                <a:ext cx="1365" cy="7007"/>
              </a:xfrm>
              <a:prstGeom prst="line">
                <a:avLst/>
              </a:prstGeom>
              <a:noFill/>
              <a:ln w="7938">
                <a:solidFill>
                  <a:srgbClr val="FBFD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7" name="Line 372"/>
              <p:cNvSpPr>
                <a:spLocks noChangeShapeType="1"/>
              </p:cNvSpPr>
              <p:nvPr/>
            </p:nvSpPr>
            <p:spPr bwMode="auto">
              <a:xfrm>
                <a:off x="6665419" y="4947773"/>
                <a:ext cx="1365" cy="7007"/>
              </a:xfrm>
              <a:prstGeom prst="line">
                <a:avLst/>
              </a:prstGeom>
              <a:noFill/>
              <a:ln w="7938">
                <a:solidFill>
                  <a:srgbClr val="FBFD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8" name="Line 373"/>
              <p:cNvSpPr>
                <a:spLocks noChangeShapeType="1"/>
              </p:cNvSpPr>
              <p:nvPr/>
            </p:nvSpPr>
            <p:spPr bwMode="auto">
              <a:xfrm flipV="1">
                <a:off x="3753068" y="4947773"/>
                <a:ext cx="1365" cy="166756"/>
              </a:xfrm>
              <a:prstGeom prst="line">
                <a:avLst/>
              </a:prstGeom>
              <a:noFill/>
              <a:ln w="7938">
                <a:solidFill>
                  <a:srgbClr val="FBFD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9" name="Line 374"/>
              <p:cNvSpPr>
                <a:spLocks noChangeShapeType="1"/>
              </p:cNvSpPr>
              <p:nvPr/>
            </p:nvSpPr>
            <p:spPr bwMode="auto">
              <a:xfrm>
                <a:off x="3753068" y="5114529"/>
                <a:ext cx="86019" cy="1401"/>
              </a:xfrm>
              <a:prstGeom prst="line">
                <a:avLst/>
              </a:prstGeom>
              <a:noFill/>
              <a:ln w="7938">
                <a:solidFill>
                  <a:srgbClr val="FBFD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0" name="Line 375"/>
              <p:cNvSpPr>
                <a:spLocks noChangeShapeType="1"/>
              </p:cNvSpPr>
              <p:nvPr/>
            </p:nvSpPr>
            <p:spPr bwMode="auto">
              <a:xfrm>
                <a:off x="3753068" y="4947773"/>
                <a:ext cx="86019" cy="1401"/>
              </a:xfrm>
              <a:prstGeom prst="line">
                <a:avLst/>
              </a:prstGeom>
              <a:noFill/>
              <a:ln w="7938">
                <a:solidFill>
                  <a:srgbClr val="FBFD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1" name="Line 376"/>
              <p:cNvSpPr>
                <a:spLocks noChangeShapeType="1"/>
              </p:cNvSpPr>
              <p:nvPr/>
            </p:nvSpPr>
            <p:spPr bwMode="auto">
              <a:xfrm flipV="1">
                <a:off x="6665419" y="4947773"/>
                <a:ext cx="1365" cy="166756"/>
              </a:xfrm>
              <a:prstGeom prst="line">
                <a:avLst/>
              </a:prstGeom>
              <a:noFill/>
              <a:ln w="7938">
                <a:solidFill>
                  <a:srgbClr val="FBFD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2" name="Line 377"/>
              <p:cNvSpPr>
                <a:spLocks noChangeShapeType="1"/>
              </p:cNvSpPr>
              <p:nvPr/>
            </p:nvSpPr>
            <p:spPr bwMode="auto">
              <a:xfrm flipH="1">
                <a:off x="6583496" y="5114529"/>
                <a:ext cx="81923" cy="1401"/>
              </a:xfrm>
              <a:prstGeom prst="line">
                <a:avLst/>
              </a:prstGeom>
              <a:noFill/>
              <a:ln w="7938">
                <a:solidFill>
                  <a:srgbClr val="FBFD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3" name="Line 378"/>
              <p:cNvSpPr>
                <a:spLocks noChangeShapeType="1"/>
              </p:cNvSpPr>
              <p:nvPr/>
            </p:nvSpPr>
            <p:spPr bwMode="auto">
              <a:xfrm flipH="1">
                <a:off x="6583496" y="4947773"/>
                <a:ext cx="81923" cy="1401"/>
              </a:xfrm>
              <a:prstGeom prst="line">
                <a:avLst/>
              </a:prstGeom>
              <a:noFill/>
              <a:ln w="7938">
                <a:solidFill>
                  <a:srgbClr val="FBFD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4" name="Line 379"/>
              <p:cNvSpPr>
                <a:spLocks noChangeShapeType="1"/>
              </p:cNvSpPr>
              <p:nvPr/>
            </p:nvSpPr>
            <p:spPr bwMode="auto">
              <a:xfrm flipV="1">
                <a:off x="3998836" y="4947773"/>
                <a:ext cx="1365" cy="166756"/>
              </a:xfrm>
              <a:prstGeom prst="line">
                <a:avLst/>
              </a:prstGeom>
              <a:noFill/>
              <a:ln w="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5" name="Line 380"/>
              <p:cNvSpPr>
                <a:spLocks noChangeShapeType="1"/>
              </p:cNvSpPr>
              <p:nvPr/>
            </p:nvSpPr>
            <p:spPr bwMode="auto">
              <a:xfrm flipV="1">
                <a:off x="4240508" y="4947773"/>
                <a:ext cx="1365" cy="166756"/>
              </a:xfrm>
              <a:prstGeom prst="line">
                <a:avLst/>
              </a:prstGeom>
              <a:noFill/>
              <a:ln w="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6" name="Line 381"/>
              <p:cNvSpPr>
                <a:spLocks noChangeShapeType="1"/>
              </p:cNvSpPr>
              <p:nvPr/>
            </p:nvSpPr>
            <p:spPr bwMode="auto">
              <a:xfrm flipV="1">
                <a:off x="4482180" y="4947773"/>
                <a:ext cx="1365" cy="166756"/>
              </a:xfrm>
              <a:prstGeom prst="line">
                <a:avLst/>
              </a:prstGeom>
              <a:noFill/>
              <a:ln w="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7" name="Line 382"/>
              <p:cNvSpPr>
                <a:spLocks noChangeShapeType="1"/>
              </p:cNvSpPr>
              <p:nvPr/>
            </p:nvSpPr>
            <p:spPr bwMode="auto">
              <a:xfrm flipV="1">
                <a:off x="4723852" y="4947773"/>
                <a:ext cx="1365" cy="166756"/>
              </a:xfrm>
              <a:prstGeom prst="line">
                <a:avLst/>
              </a:prstGeom>
              <a:noFill/>
              <a:ln w="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8" name="Line 383"/>
              <p:cNvSpPr>
                <a:spLocks noChangeShapeType="1"/>
              </p:cNvSpPr>
              <p:nvPr/>
            </p:nvSpPr>
            <p:spPr bwMode="auto">
              <a:xfrm flipV="1">
                <a:off x="4969620" y="4947773"/>
                <a:ext cx="1365" cy="166756"/>
              </a:xfrm>
              <a:prstGeom prst="line">
                <a:avLst/>
              </a:prstGeom>
              <a:noFill/>
              <a:ln w="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9" name="Line 384"/>
              <p:cNvSpPr>
                <a:spLocks noChangeShapeType="1"/>
              </p:cNvSpPr>
              <p:nvPr/>
            </p:nvSpPr>
            <p:spPr bwMode="auto">
              <a:xfrm flipV="1">
                <a:off x="5211292" y="4947773"/>
                <a:ext cx="1365" cy="166756"/>
              </a:xfrm>
              <a:prstGeom prst="line">
                <a:avLst/>
              </a:prstGeom>
              <a:noFill/>
              <a:ln w="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20" name="Line 385"/>
              <p:cNvSpPr>
                <a:spLocks noChangeShapeType="1"/>
              </p:cNvSpPr>
              <p:nvPr/>
            </p:nvSpPr>
            <p:spPr bwMode="auto">
              <a:xfrm flipV="1">
                <a:off x="5452964" y="4947773"/>
                <a:ext cx="1365" cy="166756"/>
              </a:xfrm>
              <a:prstGeom prst="line">
                <a:avLst/>
              </a:prstGeom>
              <a:noFill/>
              <a:ln w="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21" name="Line 386"/>
              <p:cNvSpPr>
                <a:spLocks noChangeShapeType="1"/>
              </p:cNvSpPr>
              <p:nvPr/>
            </p:nvSpPr>
            <p:spPr bwMode="auto">
              <a:xfrm flipV="1">
                <a:off x="5694635" y="4947773"/>
                <a:ext cx="1365" cy="166756"/>
              </a:xfrm>
              <a:prstGeom prst="line">
                <a:avLst/>
              </a:prstGeom>
              <a:noFill/>
              <a:ln w="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22" name="Line 387"/>
              <p:cNvSpPr>
                <a:spLocks noChangeShapeType="1"/>
              </p:cNvSpPr>
              <p:nvPr/>
            </p:nvSpPr>
            <p:spPr bwMode="auto">
              <a:xfrm flipV="1">
                <a:off x="5940403" y="4947773"/>
                <a:ext cx="1365" cy="166756"/>
              </a:xfrm>
              <a:prstGeom prst="line">
                <a:avLst/>
              </a:prstGeom>
              <a:noFill/>
              <a:ln w="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23" name="Line 388"/>
              <p:cNvSpPr>
                <a:spLocks noChangeShapeType="1"/>
              </p:cNvSpPr>
              <p:nvPr/>
            </p:nvSpPr>
            <p:spPr bwMode="auto">
              <a:xfrm flipV="1">
                <a:off x="6182075" y="4947773"/>
                <a:ext cx="1365" cy="166756"/>
              </a:xfrm>
              <a:prstGeom prst="line">
                <a:avLst/>
              </a:prstGeom>
              <a:noFill/>
              <a:ln w="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24" name="Line 389"/>
              <p:cNvSpPr>
                <a:spLocks noChangeShapeType="1"/>
              </p:cNvSpPr>
              <p:nvPr/>
            </p:nvSpPr>
            <p:spPr bwMode="auto">
              <a:xfrm flipV="1">
                <a:off x="6423747" y="4947773"/>
                <a:ext cx="1365" cy="166756"/>
              </a:xfrm>
              <a:prstGeom prst="line">
                <a:avLst/>
              </a:prstGeom>
              <a:noFill/>
              <a:ln w="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25" name="Line 390"/>
              <p:cNvSpPr>
                <a:spLocks noChangeShapeType="1"/>
              </p:cNvSpPr>
              <p:nvPr/>
            </p:nvSpPr>
            <p:spPr bwMode="auto">
              <a:xfrm flipV="1">
                <a:off x="6665419" y="4947773"/>
                <a:ext cx="1365" cy="166756"/>
              </a:xfrm>
              <a:prstGeom prst="line">
                <a:avLst/>
              </a:prstGeom>
              <a:noFill/>
              <a:ln w="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26" name="AutoShape 39"/>
              <p:cNvSpPr>
                <a:spLocks noChangeArrowheads="1"/>
              </p:cNvSpPr>
              <p:nvPr/>
            </p:nvSpPr>
            <p:spPr bwMode="auto">
              <a:xfrm>
                <a:off x="4336092" y="3996282"/>
                <a:ext cx="117422" cy="120512"/>
              </a:xfrm>
              <a:prstGeom prst="star8">
                <a:avLst>
                  <a:gd name="adj" fmla="val 38250"/>
                </a:avLst>
              </a:prstGeom>
              <a:solidFill>
                <a:srgbClr val="FFFF00"/>
              </a:solidFill>
              <a:ln w="9525">
                <a:solidFill>
                  <a:srgbClr val="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27" name="Freeform 40"/>
              <p:cNvSpPr>
                <a:spLocks/>
              </p:cNvSpPr>
              <p:nvPr/>
            </p:nvSpPr>
            <p:spPr bwMode="auto">
              <a:xfrm>
                <a:off x="3705288" y="3149893"/>
                <a:ext cx="679958" cy="1388694"/>
              </a:xfrm>
              <a:custGeom>
                <a:avLst/>
                <a:gdLst>
                  <a:gd name="T0" fmla="*/ 0 w 498"/>
                  <a:gd name="T1" fmla="*/ 512 h 991"/>
                  <a:gd name="T2" fmla="*/ 0 w 498"/>
                  <a:gd name="T3" fmla="*/ 479 h 991"/>
                  <a:gd name="T4" fmla="*/ 2 w 498"/>
                  <a:gd name="T5" fmla="*/ 444 h 991"/>
                  <a:gd name="T6" fmla="*/ 8 w 498"/>
                  <a:gd name="T7" fmla="*/ 408 h 991"/>
                  <a:gd name="T8" fmla="*/ 13 w 498"/>
                  <a:gd name="T9" fmla="*/ 375 h 991"/>
                  <a:gd name="T10" fmla="*/ 24 w 498"/>
                  <a:gd name="T11" fmla="*/ 343 h 991"/>
                  <a:gd name="T12" fmla="*/ 35 w 498"/>
                  <a:gd name="T13" fmla="*/ 310 h 991"/>
                  <a:gd name="T14" fmla="*/ 49 w 498"/>
                  <a:gd name="T15" fmla="*/ 277 h 991"/>
                  <a:gd name="T16" fmla="*/ 65 w 498"/>
                  <a:gd name="T17" fmla="*/ 247 h 991"/>
                  <a:gd name="T18" fmla="*/ 84 w 498"/>
                  <a:gd name="T19" fmla="*/ 217 h 991"/>
                  <a:gd name="T20" fmla="*/ 106 w 498"/>
                  <a:gd name="T21" fmla="*/ 190 h 991"/>
                  <a:gd name="T22" fmla="*/ 128 w 498"/>
                  <a:gd name="T23" fmla="*/ 163 h 991"/>
                  <a:gd name="T24" fmla="*/ 152 w 498"/>
                  <a:gd name="T25" fmla="*/ 138 h 991"/>
                  <a:gd name="T26" fmla="*/ 177 w 498"/>
                  <a:gd name="T27" fmla="*/ 114 h 991"/>
                  <a:gd name="T28" fmla="*/ 204 w 498"/>
                  <a:gd name="T29" fmla="*/ 95 h 991"/>
                  <a:gd name="T30" fmla="*/ 234 w 498"/>
                  <a:gd name="T31" fmla="*/ 73 h 991"/>
                  <a:gd name="T32" fmla="*/ 264 w 498"/>
                  <a:gd name="T33" fmla="*/ 57 h 991"/>
                  <a:gd name="T34" fmla="*/ 296 w 498"/>
                  <a:gd name="T35" fmla="*/ 43 h 991"/>
                  <a:gd name="T36" fmla="*/ 326 w 498"/>
                  <a:gd name="T37" fmla="*/ 29 h 991"/>
                  <a:gd name="T38" fmla="*/ 362 w 498"/>
                  <a:gd name="T39" fmla="*/ 19 h 991"/>
                  <a:gd name="T40" fmla="*/ 395 w 498"/>
                  <a:gd name="T41" fmla="*/ 10 h 991"/>
                  <a:gd name="T42" fmla="*/ 430 w 498"/>
                  <a:gd name="T43" fmla="*/ 5 h 991"/>
                  <a:gd name="T44" fmla="*/ 463 w 498"/>
                  <a:gd name="T45" fmla="*/ 0 h 991"/>
                  <a:gd name="T46" fmla="*/ 498 w 498"/>
                  <a:gd name="T47" fmla="*/ 0 h 991"/>
                  <a:gd name="T48" fmla="*/ 482 w 498"/>
                  <a:gd name="T49" fmla="*/ 991 h 991"/>
                  <a:gd name="T50" fmla="*/ 446 w 498"/>
                  <a:gd name="T51" fmla="*/ 988 h 991"/>
                  <a:gd name="T52" fmla="*/ 411 w 498"/>
                  <a:gd name="T53" fmla="*/ 983 h 991"/>
                  <a:gd name="T54" fmla="*/ 378 w 498"/>
                  <a:gd name="T55" fmla="*/ 977 h 991"/>
                  <a:gd name="T56" fmla="*/ 343 w 498"/>
                  <a:gd name="T57" fmla="*/ 967 h 991"/>
                  <a:gd name="T58" fmla="*/ 313 w 498"/>
                  <a:gd name="T59" fmla="*/ 956 h 991"/>
                  <a:gd name="T60" fmla="*/ 280 w 498"/>
                  <a:gd name="T61" fmla="*/ 942 h 991"/>
                  <a:gd name="T62" fmla="*/ 250 w 498"/>
                  <a:gd name="T63" fmla="*/ 926 h 991"/>
                  <a:gd name="T64" fmla="*/ 220 w 498"/>
                  <a:gd name="T65" fmla="*/ 907 h 991"/>
                  <a:gd name="T66" fmla="*/ 190 w 498"/>
                  <a:gd name="T67" fmla="*/ 888 h 991"/>
                  <a:gd name="T68" fmla="*/ 166 w 498"/>
                  <a:gd name="T69" fmla="*/ 866 h 991"/>
                  <a:gd name="T70" fmla="*/ 139 w 498"/>
                  <a:gd name="T71" fmla="*/ 841 h 991"/>
                  <a:gd name="T72" fmla="*/ 117 w 498"/>
                  <a:gd name="T73" fmla="*/ 814 h 991"/>
                  <a:gd name="T74" fmla="*/ 95 w 498"/>
                  <a:gd name="T75" fmla="*/ 787 h 991"/>
                  <a:gd name="T76" fmla="*/ 76 w 498"/>
                  <a:gd name="T77" fmla="*/ 760 h 991"/>
                  <a:gd name="T78" fmla="*/ 57 w 498"/>
                  <a:gd name="T79" fmla="*/ 730 h 991"/>
                  <a:gd name="T80" fmla="*/ 43 w 498"/>
                  <a:gd name="T81" fmla="*/ 697 h 991"/>
                  <a:gd name="T82" fmla="*/ 30 w 498"/>
                  <a:gd name="T83" fmla="*/ 664 h 991"/>
                  <a:gd name="T84" fmla="*/ 19 w 498"/>
                  <a:gd name="T85" fmla="*/ 632 h 991"/>
                  <a:gd name="T86" fmla="*/ 10 w 498"/>
                  <a:gd name="T87" fmla="*/ 599 h 991"/>
                  <a:gd name="T88" fmla="*/ 5 w 498"/>
                  <a:gd name="T89" fmla="*/ 563 h 991"/>
                  <a:gd name="T90" fmla="*/ 0 w 498"/>
                  <a:gd name="T91" fmla="*/ 531 h 99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8"/>
                  <a:gd name="T139" fmla="*/ 0 h 991"/>
                  <a:gd name="T140" fmla="*/ 498 w 498"/>
                  <a:gd name="T141" fmla="*/ 991 h 99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8" h="991">
                    <a:moveTo>
                      <a:pt x="0" y="531"/>
                    </a:moveTo>
                    <a:lnTo>
                      <a:pt x="0" y="512"/>
                    </a:lnTo>
                    <a:lnTo>
                      <a:pt x="0" y="495"/>
                    </a:lnTo>
                    <a:lnTo>
                      <a:pt x="0" y="479"/>
                    </a:lnTo>
                    <a:lnTo>
                      <a:pt x="0" y="460"/>
                    </a:lnTo>
                    <a:lnTo>
                      <a:pt x="2" y="444"/>
                    </a:lnTo>
                    <a:lnTo>
                      <a:pt x="5" y="427"/>
                    </a:lnTo>
                    <a:lnTo>
                      <a:pt x="8" y="408"/>
                    </a:lnTo>
                    <a:lnTo>
                      <a:pt x="10" y="392"/>
                    </a:lnTo>
                    <a:lnTo>
                      <a:pt x="13" y="375"/>
                    </a:lnTo>
                    <a:lnTo>
                      <a:pt x="19" y="359"/>
                    </a:lnTo>
                    <a:lnTo>
                      <a:pt x="24" y="343"/>
                    </a:lnTo>
                    <a:lnTo>
                      <a:pt x="30" y="326"/>
                    </a:lnTo>
                    <a:lnTo>
                      <a:pt x="35" y="310"/>
                    </a:lnTo>
                    <a:lnTo>
                      <a:pt x="43" y="294"/>
                    </a:lnTo>
                    <a:lnTo>
                      <a:pt x="49" y="277"/>
                    </a:lnTo>
                    <a:lnTo>
                      <a:pt x="57" y="264"/>
                    </a:lnTo>
                    <a:lnTo>
                      <a:pt x="65" y="247"/>
                    </a:lnTo>
                    <a:lnTo>
                      <a:pt x="76" y="231"/>
                    </a:lnTo>
                    <a:lnTo>
                      <a:pt x="84" y="217"/>
                    </a:lnTo>
                    <a:lnTo>
                      <a:pt x="95" y="204"/>
                    </a:lnTo>
                    <a:lnTo>
                      <a:pt x="106" y="190"/>
                    </a:lnTo>
                    <a:lnTo>
                      <a:pt x="117" y="177"/>
                    </a:lnTo>
                    <a:lnTo>
                      <a:pt x="128" y="163"/>
                    </a:lnTo>
                    <a:lnTo>
                      <a:pt x="139" y="149"/>
                    </a:lnTo>
                    <a:lnTo>
                      <a:pt x="152" y="138"/>
                    </a:lnTo>
                    <a:lnTo>
                      <a:pt x="163" y="128"/>
                    </a:lnTo>
                    <a:lnTo>
                      <a:pt x="177" y="114"/>
                    </a:lnTo>
                    <a:lnTo>
                      <a:pt x="190" y="103"/>
                    </a:lnTo>
                    <a:lnTo>
                      <a:pt x="204" y="95"/>
                    </a:lnTo>
                    <a:lnTo>
                      <a:pt x="220" y="84"/>
                    </a:lnTo>
                    <a:lnTo>
                      <a:pt x="234" y="73"/>
                    </a:lnTo>
                    <a:lnTo>
                      <a:pt x="250" y="65"/>
                    </a:lnTo>
                    <a:lnTo>
                      <a:pt x="264" y="57"/>
                    </a:lnTo>
                    <a:lnTo>
                      <a:pt x="280" y="49"/>
                    </a:lnTo>
                    <a:lnTo>
                      <a:pt x="296" y="43"/>
                    </a:lnTo>
                    <a:lnTo>
                      <a:pt x="310" y="35"/>
                    </a:lnTo>
                    <a:lnTo>
                      <a:pt x="326" y="29"/>
                    </a:lnTo>
                    <a:lnTo>
                      <a:pt x="343" y="24"/>
                    </a:lnTo>
                    <a:lnTo>
                      <a:pt x="362" y="19"/>
                    </a:lnTo>
                    <a:lnTo>
                      <a:pt x="378" y="13"/>
                    </a:lnTo>
                    <a:lnTo>
                      <a:pt x="395" y="10"/>
                    </a:lnTo>
                    <a:lnTo>
                      <a:pt x="411" y="8"/>
                    </a:lnTo>
                    <a:lnTo>
                      <a:pt x="430" y="5"/>
                    </a:lnTo>
                    <a:lnTo>
                      <a:pt x="446" y="2"/>
                    </a:lnTo>
                    <a:lnTo>
                      <a:pt x="463" y="0"/>
                    </a:lnTo>
                    <a:lnTo>
                      <a:pt x="482" y="0"/>
                    </a:lnTo>
                    <a:lnTo>
                      <a:pt x="498" y="0"/>
                    </a:lnTo>
                    <a:lnTo>
                      <a:pt x="498" y="991"/>
                    </a:lnTo>
                    <a:lnTo>
                      <a:pt x="482" y="991"/>
                    </a:lnTo>
                    <a:lnTo>
                      <a:pt x="463" y="991"/>
                    </a:lnTo>
                    <a:lnTo>
                      <a:pt x="446" y="988"/>
                    </a:lnTo>
                    <a:lnTo>
                      <a:pt x="430" y="986"/>
                    </a:lnTo>
                    <a:lnTo>
                      <a:pt x="411" y="983"/>
                    </a:lnTo>
                    <a:lnTo>
                      <a:pt x="395" y="980"/>
                    </a:lnTo>
                    <a:lnTo>
                      <a:pt x="378" y="977"/>
                    </a:lnTo>
                    <a:lnTo>
                      <a:pt x="362" y="972"/>
                    </a:lnTo>
                    <a:lnTo>
                      <a:pt x="343" y="967"/>
                    </a:lnTo>
                    <a:lnTo>
                      <a:pt x="329" y="961"/>
                    </a:lnTo>
                    <a:lnTo>
                      <a:pt x="313" y="956"/>
                    </a:lnTo>
                    <a:lnTo>
                      <a:pt x="296" y="948"/>
                    </a:lnTo>
                    <a:lnTo>
                      <a:pt x="280" y="942"/>
                    </a:lnTo>
                    <a:lnTo>
                      <a:pt x="264" y="934"/>
                    </a:lnTo>
                    <a:lnTo>
                      <a:pt x="250" y="926"/>
                    </a:lnTo>
                    <a:lnTo>
                      <a:pt x="234" y="918"/>
                    </a:lnTo>
                    <a:lnTo>
                      <a:pt x="220" y="907"/>
                    </a:lnTo>
                    <a:lnTo>
                      <a:pt x="204" y="896"/>
                    </a:lnTo>
                    <a:lnTo>
                      <a:pt x="190" y="888"/>
                    </a:lnTo>
                    <a:lnTo>
                      <a:pt x="177" y="874"/>
                    </a:lnTo>
                    <a:lnTo>
                      <a:pt x="166" y="866"/>
                    </a:lnTo>
                    <a:lnTo>
                      <a:pt x="152" y="852"/>
                    </a:lnTo>
                    <a:lnTo>
                      <a:pt x="139" y="841"/>
                    </a:lnTo>
                    <a:lnTo>
                      <a:pt x="128" y="828"/>
                    </a:lnTo>
                    <a:lnTo>
                      <a:pt x="117" y="814"/>
                    </a:lnTo>
                    <a:lnTo>
                      <a:pt x="106" y="800"/>
                    </a:lnTo>
                    <a:lnTo>
                      <a:pt x="95" y="787"/>
                    </a:lnTo>
                    <a:lnTo>
                      <a:pt x="84" y="773"/>
                    </a:lnTo>
                    <a:lnTo>
                      <a:pt x="76" y="760"/>
                    </a:lnTo>
                    <a:lnTo>
                      <a:pt x="65" y="743"/>
                    </a:lnTo>
                    <a:lnTo>
                      <a:pt x="57" y="730"/>
                    </a:lnTo>
                    <a:lnTo>
                      <a:pt x="49" y="713"/>
                    </a:lnTo>
                    <a:lnTo>
                      <a:pt x="43" y="697"/>
                    </a:lnTo>
                    <a:lnTo>
                      <a:pt x="35" y="681"/>
                    </a:lnTo>
                    <a:lnTo>
                      <a:pt x="30" y="664"/>
                    </a:lnTo>
                    <a:lnTo>
                      <a:pt x="24" y="648"/>
                    </a:lnTo>
                    <a:lnTo>
                      <a:pt x="19" y="632"/>
                    </a:lnTo>
                    <a:lnTo>
                      <a:pt x="13" y="615"/>
                    </a:lnTo>
                    <a:lnTo>
                      <a:pt x="10" y="599"/>
                    </a:lnTo>
                    <a:lnTo>
                      <a:pt x="8" y="582"/>
                    </a:lnTo>
                    <a:lnTo>
                      <a:pt x="5" y="563"/>
                    </a:lnTo>
                    <a:lnTo>
                      <a:pt x="2" y="547"/>
                    </a:lnTo>
                    <a:lnTo>
                      <a:pt x="0" y="531"/>
                    </a:lnTo>
                    <a:close/>
                  </a:path>
                </a:pathLst>
              </a:custGeom>
              <a:solidFill>
                <a:srgbClr val="85C2FF"/>
              </a:solidFill>
              <a:ln w="0">
                <a:solidFill>
                  <a:srgbClr val="85C2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28" name="Freeform 41"/>
              <p:cNvSpPr>
                <a:spLocks/>
              </p:cNvSpPr>
              <p:nvPr/>
            </p:nvSpPr>
            <p:spPr bwMode="auto">
              <a:xfrm>
                <a:off x="3738057" y="3152695"/>
                <a:ext cx="647189" cy="1366273"/>
              </a:xfrm>
              <a:custGeom>
                <a:avLst/>
                <a:gdLst>
                  <a:gd name="T0" fmla="*/ 458 w 474"/>
                  <a:gd name="T1" fmla="*/ 975 h 975"/>
                  <a:gd name="T2" fmla="*/ 430 w 474"/>
                  <a:gd name="T3" fmla="*/ 975 h 975"/>
                  <a:gd name="T4" fmla="*/ 406 w 474"/>
                  <a:gd name="T5" fmla="*/ 973 h 975"/>
                  <a:gd name="T6" fmla="*/ 379 w 474"/>
                  <a:gd name="T7" fmla="*/ 967 h 975"/>
                  <a:gd name="T8" fmla="*/ 357 w 474"/>
                  <a:gd name="T9" fmla="*/ 962 h 975"/>
                  <a:gd name="T10" fmla="*/ 335 w 474"/>
                  <a:gd name="T11" fmla="*/ 956 h 975"/>
                  <a:gd name="T12" fmla="*/ 308 w 474"/>
                  <a:gd name="T13" fmla="*/ 946 h 975"/>
                  <a:gd name="T14" fmla="*/ 289 w 474"/>
                  <a:gd name="T15" fmla="*/ 937 h 975"/>
                  <a:gd name="T16" fmla="*/ 264 w 474"/>
                  <a:gd name="T17" fmla="*/ 924 h 975"/>
                  <a:gd name="T18" fmla="*/ 245 w 474"/>
                  <a:gd name="T19" fmla="*/ 916 h 975"/>
                  <a:gd name="T20" fmla="*/ 221 w 474"/>
                  <a:gd name="T21" fmla="*/ 899 h 975"/>
                  <a:gd name="T22" fmla="*/ 194 w 474"/>
                  <a:gd name="T23" fmla="*/ 880 h 975"/>
                  <a:gd name="T24" fmla="*/ 180 w 474"/>
                  <a:gd name="T25" fmla="*/ 869 h 975"/>
                  <a:gd name="T26" fmla="*/ 166 w 474"/>
                  <a:gd name="T27" fmla="*/ 858 h 975"/>
                  <a:gd name="T28" fmla="*/ 155 w 474"/>
                  <a:gd name="T29" fmla="*/ 847 h 975"/>
                  <a:gd name="T30" fmla="*/ 142 w 474"/>
                  <a:gd name="T31" fmla="*/ 837 h 975"/>
                  <a:gd name="T32" fmla="*/ 120 w 474"/>
                  <a:gd name="T33" fmla="*/ 812 h 975"/>
                  <a:gd name="T34" fmla="*/ 109 w 474"/>
                  <a:gd name="T35" fmla="*/ 796 h 975"/>
                  <a:gd name="T36" fmla="*/ 90 w 474"/>
                  <a:gd name="T37" fmla="*/ 771 h 975"/>
                  <a:gd name="T38" fmla="*/ 74 w 474"/>
                  <a:gd name="T39" fmla="*/ 747 h 975"/>
                  <a:gd name="T40" fmla="*/ 63 w 474"/>
                  <a:gd name="T41" fmla="*/ 730 h 975"/>
                  <a:gd name="T42" fmla="*/ 55 w 474"/>
                  <a:gd name="T43" fmla="*/ 711 h 975"/>
                  <a:gd name="T44" fmla="*/ 41 w 474"/>
                  <a:gd name="T45" fmla="*/ 687 h 975"/>
                  <a:gd name="T46" fmla="*/ 30 w 474"/>
                  <a:gd name="T47" fmla="*/ 659 h 975"/>
                  <a:gd name="T48" fmla="*/ 25 w 474"/>
                  <a:gd name="T49" fmla="*/ 640 h 975"/>
                  <a:gd name="T50" fmla="*/ 16 w 474"/>
                  <a:gd name="T51" fmla="*/ 610 h 975"/>
                  <a:gd name="T52" fmla="*/ 11 w 474"/>
                  <a:gd name="T53" fmla="*/ 591 h 975"/>
                  <a:gd name="T54" fmla="*/ 6 w 474"/>
                  <a:gd name="T55" fmla="*/ 564 h 975"/>
                  <a:gd name="T56" fmla="*/ 3 w 474"/>
                  <a:gd name="T57" fmla="*/ 542 h 975"/>
                  <a:gd name="T58" fmla="*/ 0 w 474"/>
                  <a:gd name="T59" fmla="*/ 523 h 975"/>
                  <a:gd name="T60" fmla="*/ 0 w 474"/>
                  <a:gd name="T61" fmla="*/ 493 h 975"/>
                  <a:gd name="T62" fmla="*/ 0 w 474"/>
                  <a:gd name="T63" fmla="*/ 474 h 975"/>
                  <a:gd name="T64" fmla="*/ 3 w 474"/>
                  <a:gd name="T65" fmla="*/ 444 h 975"/>
                  <a:gd name="T66" fmla="*/ 3 w 474"/>
                  <a:gd name="T67" fmla="*/ 425 h 975"/>
                  <a:gd name="T68" fmla="*/ 8 w 474"/>
                  <a:gd name="T69" fmla="*/ 395 h 975"/>
                  <a:gd name="T70" fmla="*/ 14 w 474"/>
                  <a:gd name="T71" fmla="*/ 365 h 975"/>
                  <a:gd name="T72" fmla="*/ 19 w 474"/>
                  <a:gd name="T73" fmla="*/ 346 h 975"/>
                  <a:gd name="T74" fmla="*/ 25 w 474"/>
                  <a:gd name="T75" fmla="*/ 330 h 975"/>
                  <a:gd name="T76" fmla="*/ 30 w 474"/>
                  <a:gd name="T77" fmla="*/ 314 h 975"/>
                  <a:gd name="T78" fmla="*/ 36 w 474"/>
                  <a:gd name="T79" fmla="*/ 297 h 975"/>
                  <a:gd name="T80" fmla="*/ 49 w 474"/>
                  <a:gd name="T81" fmla="*/ 267 h 975"/>
                  <a:gd name="T82" fmla="*/ 63 w 474"/>
                  <a:gd name="T83" fmla="*/ 243 h 975"/>
                  <a:gd name="T84" fmla="*/ 74 w 474"/>
                  <a:gd name="T85" fmla="*/ 224 h 975"/>
                  <a:gd name="T86" fmla="*/ 90 w 474"/>
                  <a:gd name="T87" fmla="*/ 202 h 975"/>
                  <a:gd name="T88" fmla="*/ 101 w 474"/>
                  <a:gd name="T89" fmla="*/ 183 h 975"/>
                  <a:gd name="T90" fmla="*/ 120 w 474"/>
                  <a:gd name="T91" fmla="*/ 161 h 975"/>
                  <a:gd name="T92" fmla="*/ 136 w 474"/>
                  <a:gd name="T93" fmla="*/ 145 h 975"/>
                  <a:gd name="T94" fmla="*/ 153 w 474"/>
                  <a:gd name="T95" fmla="*/ 126 h 975"/>
                  <a:gd name="T96" fmla="*/ 172 w 474"/>
                  <a:gd name="T97" fmla="*/ 109 h 975"/>
                  <a:gd name="T98" fmla="*/ 191 w 474"/>
                  <a:gd name="T99" fmla="*/ 96 h 975"/>
                  <a:gd name="T100" fmla="*/ 213 w 474"/>
                  <a:gd name="T101" fmla="*/ 79 h 975"/>
                  <a:gd name="T102" fmla="*/ 240 w 474"/>
                  <a:gd name="T103" fmla="*/ 63 h 975"/>
                  <a:gd name="T104" fmla="*/ 259 w 474"/>
                  <a:gd name="T105" fmla="*/ 52 h 975"/>
                  <a:gd name="T106" fmla="*/ 278 w 474"/>
                  <a:gd name="T107" fmla="*/ 44 h 975"/>
                  <a:gd name="T108" fmla="*/ 305 w 474"/>
                  <a:gd name="T109" fmla="*/ 30 h 975"/>
                  <a:gd name="T110" fmla="*/ 324 w 474"/>
                  <a:gd name="T111" fmla="*/ 25 h 975"/>
                  <a:gd name="T112" fmla="*/ 354 w 474"/>
                  <a:gd name="T113" fmla="*/ 14 h 975"/>
                  <a:gd name="T114" fmla="*/ 373 w 474"/>
                  <a:gd name="T115" fmla="*/ 11 h 975"/>
                  <a:gd name="T116" fmla="*/ 406 w 474"/>
                  <a:gd name="T117" fmla="*/ 6 h 975"/>
                  <a:gd name="T118" fmla="*/ 425 w 474"/>
                  <a:gd name="T119" fmla="*/ 3 h 975"/>
                  <a:gd name="T120" fmla="*/ 458 w 474"/>
                  <a:gd name="T121" fmla="*/ 0 h 975"/>
                  <a:gd name="T122" fmla="*/ 474 w 474"/>
                  <a:gd name="T123" fmla="*/ 975 h 97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4"/>
                  <a:gd name="T187" fmla="*/ 0 h 975"/>
                  <a:gd name="T188" fmla="*/ 474 w 474"/>
                  <a:gd name="T189" fmla="*/ 975 h 97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4" h="975">
                    <a:moveTo>
                      <a:pt x="474" y="975"/>
                    </a:moveTo>
                    <a:lnTo>
                      <a:pt x="469" y="975"/>
                    </a:lnTo>
                    <a:lnTo>
                      <a:pt x="458" y="975"/>
                    </a:lnTo>
                    <a:lnTo>
                      <a:pt x="452" y="975"/>
                    </a:lnTo>
                    <a:lnTo>
                      <a:pt x="441" y="975"/>
                    </a:lnTo>
                    <a:lnTo>
                      <a:pt x="430" y="975"/>
                    </a:lnTo>
                    <a:lnTo>
                      <a:pt x="425" y="973"/>
                    </a:lnTo>
                    <a:lnTo>
                      <a:pt x="411" y="973"/>
                    </a:lnTo>
                    <a:lnTo>
                      <a:pt x="406" y="973"/>
                    </a:lnTo>
                    <a:lnTo>
                      <a:pt x="401" y="970"/>
                    </a:lnTo>
                    <a:lnTo>
                      <a:pt x="390" y="970"/>
                    </a:lnTo>
                    <a:lnTo>
                      <a:pt x="379" y="967"/>
                    </a:lnTo>
                    <a:lnTo>
                      <a:pt x="373" y="965"/>
                    </a:lnTo>
                    <a:lnTo>
                      <a:pt x="368" y="965"/>
                    </a:lnTo>
                    <a:lnTo>
                      <a:pt x="357" y="962"/>
                    </a:lnTo>
                    <a:lnTo>
                      <a:pt x="346" y="959"/>
                    </a:lnTo>
                    <a:lnTo>
                      <a:pt x="341" y="956"/>
                    </a:lnTo>
                    <a:lnTo>
                      <a:pt x="335" y="956"/>
                    </a:lnTo>
                    <a:lnTo>
                      <a:pt x="324" y="951"/>
                    </a:lnTo>
                    <a:lnTo>
                      <a:pt x="313" y="948"/>
                    </a:lnTo>
                    <a:lnTo>
                      <a:pt x="308" y="946"/>
                    </a:lnTo>
                    <a:lnTo>
                      <a:pt x="297" y="940"/>
                    </a:lnTo>
                    <a:lnTo>
                      <a:pt x="294" y="940"/>
                    </a:lnTo>
                    <a:lnTo>
                      <a:pt x="289" y="937"/>
                    </a:lnTo>
                    <a:lnTo>
                      <a:pt x="278" y="932"/>
                    </a:lnTo>
                    <a:lnTo>
                      <a:pt x="267" y="926"/>
                    </a:lnTo>
                    <a:lnTo>
                      <a:pt x="264" y="924"/>
                    </a:lnTo>
                    <a:lnTo>
                      <a:pt x="259" y="924"/>
                    </a:lnTo>
                    <a:lnTo>
                      <a:pt x="248" y="916"/>
                    </a:lnTo>
                    <a:lnTo>
                      <a:pt x="245" y="916"/>
                    </a:lnTo>
                    <a:lnTo>
                      <a:pt x="234" y="907"/>
                    </a:lnTo>
                    <a:lnTo>
                      <a:pt x="221" y="899"/>
                    </a:lnTo>
                    <a:lnTo>
                      <a:pt x="218" y="899"/>
                    </a:lnTo>
                    <a:lnTo>
                      <a:pt x="204" y="888"/>
                    </a:lnTo>
                    <a:lnTo>
                      <a:pt x="194" y="880"/>
                    </a:lnTo>
                    <a:lnTo>
                      <a:pt x="191" y="880"/>
                    </a:lnTo>
                    <a:lnTo>
                      <a:pt x="180" y="869"/>
                    </a:lnTo>
                    <a:lnTo>
                      <a:pt x="166" y="858"/>
                    </a:lnTo>
                    <a:lnTo>
                      <a:pt x="161" y="856"/>
                    </a:lnTo>
                    <a:lnTo>
                      <a:pt x="155" y="847"/>
                    </a:lnTo>
                    <a:lnTo>
                      <a:pt x="142" y="837"/>
                    </a:lnTo>
                    <a:lnTo>
                      <a:pt x="131" y="823"/>
                    </a:lnTo>
                    <a:lnTo>
                      <a:pt x="120" y="812"/>
                    </a:lnTo>
                    <a:lnTo>
                      <a:pt x="120" y="809"/>
                    </a:lnTo>
                    <a:lnTo>
                      <a:pt x="109" y="798"/>
                    </a:lnTo>
                    <a:lnTo>
                      <a:pt x="109" y="796"/>
                    </a:lnTo>
                    <a:lnTo>
                      <a:pt x="98" y="785"/>
                    </a:lnTo>
                    <a:lnTo>
                      <a:pt x="90" y="774"/>
                    </a:lnTo>
                    <a:lnTo>
                      <a:pt x="90" y="771"/>
                    </a:lnTo>
                    <a:lnTo>
                      <a:pt x="87" y="768"/>
                    </a:lnTo>
                    <a:lnTo>
                      <a:pt x="79" y="758"/>
                    </a:lnTo>
                    <a:lnTo>
                      <a:pt x="74" y="747"/>
                    </a:lnTo>
                    <a:lnTo>
                      <a:pt x="71" y="744"/>
                    </a:lnTo>
                    <a:lnTo>
                      <a:pt x="63" y="733"/>
                    </a:lnTo>
                    <a:lnTo>
                      <a:pt x="63" y="730"/>
                    </a:lnTo>
                    <a:lnTo>
                      <a:pt x="60" y="728"/>
                    </a:lnTo>
                    <a:lnTo>
                      <a:pt x="55" y="714"/>
                    </a:lnTo>
                    <a:lnTo>
                      <a:pt x="55" y="711"/>
                    </a:lnTo>
                    <a:lnTo>
                      <a:pt x="46" y="700"/>
                    </a:lnTo>
                    <a:lnTo>
                      <a:pt x="44" y="689"/>
                    </a:lnTo>
                    <a:lnTo>
                      <a:pt x="41" y="687"/>
                    </a:lnTo>
                    <a:lnTo>
                      <a:pt x="36" y="673"/>
                    </a:lnTo>
                    <a:lnTo>
                      <a:pt x="36" y="670"/>
                    </a:lnTo>
                    <a:lnTo>
                      <a:pt x="30" y="659"/>
                    </a:lnTo>
                    <a:lnTo>
                      <a:pt x="30" y="654"/>
                    </a:lnTo>
                    <a:lnTo>
                      <a:pt x="27" y="651"/>
                    </a:lnTo>
                    <a:lnTo>
                      <a:pt x="25" y="640"/>
                    </a:lnTo>
                    <a:lnTo>
                      <a:pt x="19" y="627"/>
                    </a:lnTo>
                    <a:lnTo>
                      <a:pt x="19" y="624"/>
                    </a:lnTo>
                    <a:lnTo>
                      <a:pt x="16" y="610"/>
                    </a:lnTo>
                    <a:lnTo>
                      <a:pt x="14" y="608"/>
                    </a:lnTo>
                    <a:lnTo>
                      <a:pt x="14" y="602"/>
                    </a:lnTo>
                    <a:lnTo>
                      <a:pt x="11" y="591"/>
                    </a:lnTo>
                    <a:lnTo>
                      <a:pt x="11" y="586"/>
                    </a:lnTo>
                    <a:lnTo>
                      <a:pt x="8" y="575"/>
                    </a:lnTo>
                    <a:lnTo>
                      <a:pt x="6" y="564"/>
                    </a:lnTo>
                    <a:lnTo>
                      <a:pt x="6" y="559"/>
                    </a:lnTo>
                    <a:lnTo>
                      <a:pt x="6" y="553"/>
                    </a:lnTo>
                    <a:lnTo>
                      <a:pt x="3" y="542"/>
                    </a:lnTo>
                    <a:lnTo>
                      <a:pt x="3" y="531"/>
                    </a:lnTo>
                    <a:lnTo>
                      <a:pt x="0" y="526"/>
                    </a:lnTo>
                    <a:lnTo>
                      <a:pt x="0" y="523"/>
                    </a:lnTo>
                    <a:lnTo>
                      <a:pt x="0" y="510"/>
                    </a:lnTo>
                    <a:lnTo>
                      <a:pt x="0" y="507"/>
                    </a:lnTo>
                    <a:lnTo>
                      <a:pt x="0" y="493"/>
                    </a:lnTo>
                    <a:lnTo>
                      <a:pt x="0" y="480"/>
                    </a:lnTo>
                    <a:lnTo>
                      <a:pt x="0" y="477"/>
                    </a:lnTo>
                    <a:lnTo>
                      <a:pt x="0" y="474"/>
                    </a:lnTo>
                    <a:lnTo>
                      <a:pt x="0" y="461"/>
                    </a:lnTo>
                    <a:lnTo>
                      <a:pt x="0" y="447"/>
                    </a:lnTo>
                    <a:lnTo>
                      <a:pt x="3" y="444"/>
                    </a:lnTo>
                    <a:lnTo>
                      <a:pt x="3" y="442"/>
                    </a:lnTo>
                    <a:lnTo>
                      <a:pt x="3" y="428"/>
                    </a:lnTo>
                    <a:lnTo>
                      <a:pt x="3" y="425"/>
                    </a:lnTo>
                    <a:lnTo>
                      <a:pt x="6" y="412"/>
                    </a:lnTo>
                    <a:lnTo>
                      <a:pt x="8" y="398"/>
                    </a:lnTo>
                    <a:lnTo>
                      <a:pt x="8" y="395"/>
                    </a:lnTo>
                    <a:lnTo>
                      <a:pt x="8" y="393"/>
                    </a:lnTo>
                    <a:lnTo>
                      <a:pt x="11" y="379"/>
                    </a:lnTo>
                    <a:lnTo>
                      <a:pt x="14" y="365"/>
                    </a:lnTo>
                    <a:lnTo>
                      <a:pt x="14" y="363"/>
                    </a:lnTo>
                    <a:lnTo>
                      <a:pt x="16" y="363"/>
                    </a:lnTo>
                    <a:lnTo>
                      <a:pt x="19" y="346"/>
                    </a:lnTo>
                    <a:lnTo>
                      <a:pt x="25" y="330"/>
                    </a:lnTo>
                    <a:lnTo>
                      <a:pt x="27" y="322"/>
                    </a:lnTo>
                    <a:lnTo>
                      <a:pt x="30" y="316"/>
                    </a:lnTo>
                    <a:lnTo>
                      <a:pt x="30" y="314"/>
                    </a:lnTo>
                    <a:lnTo>
                      <a:pt x="36" y="300"/>
                    </a:lnTo>
                    <a:lnTo>
                      <a:pt x="36" y="297"/>
                    </a:lnTo>
                    <a:lnTo>
                      <a:pt x="41" y="284"/>
                    </a:lnTo>
                    <a:lnTo>
                      <a:pt x="49" y="270"/>
                    </a:lnTo>
                    <a:lnTo>
                      <a:pt x="49" y="267"/>
                    </a:lnTo>
                    <a:lnTo>
                      <a:pt x="55" y="256"/>
                    </a:lnTo>
                    <a:lnTo>
                      <a:pt x="57" y="254"/>
                    </a:lnTo>
                    <a:lnTo>
                      <a:pt x="63" y="243"/>
                    </a:lnTo>
                    <a:lnTo>
                      <a:pt x="65" y="237"/>
                    </a:lnTo>
                    <a:lnTo>
                      <a:pt x="71" y="226"/>
                    </a:lnTo>
                    <a:lnTo>
                      <a:pt x="74" y="224"/>
                    </a:lnTo>
                    <a:lnTo>
                      <a:pt x="79" y="215"/>
                    </a:lnTo>
                    <a:lnTo>
                      <a:pt x="82" y="210"/>
                    </a:lnTo>
                    <a:lnTo>
                      <a:pt x="90" y="202"/>
                    </a:lnTo>
                    <a:lnTo>
                      <a:pt x="93" y="196"/>
                    </a:lnTo>
                    <a:lnTo>
                      <a:pt x="95" y="191"/>
                    </a:lnTo>
                    <a:lnTo>
                      <a:pt x="101" y="183"/>
                    </a:lnTo>
                    <a:lnTo>
                      <a:pt x="109" y="175"/>
                    </a:lnTo>
                    <a:lnTo>
                      <a:pt x="112" y="169"/>
                    </a:lnTo>
                    <a:lnTo>
                      <a:pt x="120" y="161"/>
                    </a:lnTo>
                    <a:lnTo>
                      <a:pt x="123" y="156"/>
                    </a:lnTo>
                    <a:lnTo>
                      <a:pt x="128" y="150"/>
                    </a:lnTo>
                    <a:lnTo>
                      <a:pt x="136" y="145"/>
                    </a:lnTo>
                    <a:lnTo>
                      <a:pt x="142" y="139"/>
                    </a:lnTo>
                    <a:lnTo>
                      <a:pt x="147" y="131"/>
                    </a:lnTo>
                    <a:lnTo>
                      <a:pt x="153" y="126"/>
                    </a:lnTo>
                    <a:lnTo>
                      <a:pt x="161" y="120"/>
                    </a:lnTo>
                    <a:lnTo>
                      <a:pt x="166" y="115"/>
                    </a:lnTo>
                    <a:lnTo>
                      <a:pt x="172" y="109"/>
                    </a:lnTo>
                    <a:lnTo>
                      <a:pt x="177" y="104"/>
                    </a:lnTo>
                    <a:lnTo>
                      <a:pt x="185" y="98"/>
                    </a:lnTo>
                    <a:lnTo>
                      <a:pt x="191" y="96"/>
                    </a:lnTo>
                    <a:lnTo>
                      <a:pt x="199" y="87"/>
                    </a:lnTo>
                    <a:lnTo>
                      <a:pt x="210" y="82"/>
                    </a:lnTo>
                    <a:lnTo>
                      <a:pt x="213" y="79"/>
                    </a:lnTo>
                    <a:lnTo>
                      <a:pt x="218" y="77"/>
                    </a:lnTo>
                    <a:lnTo>
                      <a:pt x="229" y="68"/>
                    </a:lnTo>
                    <a:lnTo>
                      <a:pt x="240" y="63"/>
                    </a:lnTo>
                    <a:lnTo>
                      <a:pt x="243" y="60"/>
                    </a:lnTo>
                    <a:lnTo>
                      <a:pt x="248" y="57"/>
                    </a:lnTo>
                    <a:lnTo>
                      <a:pt x="259" y="52"/>
                    </a:lnTo>
                    <a:lnTo>
                      <a:pt x="262" y="49"/>
                    </a:lnTo>
                    <a:lnTo>
                      <a:pt x="272" y="44"/>
                    </a:lnTo>
                    <a:lnTo>
                      <a:pt x="278" y="44"/>
                    </a:lnTo>
                    <a:lnTo>
                      <a:pt x="289" y="38"/>
                    </a:lnTo>
                    <a:lnTo>
                      <a:pt x="302" y="33"/>
                    </a:lnTo>
                    <a:lnTo>
                      <a:pt x="305" y="30"/>
                    </a:lnTo>
                    <a:lnTo>
                      <a:pt x="308" y="30"/>
                    </a:lnTo>
                    <a:lnTo>
                      <a:pt x="322" y="25"/>
                    </a:lnTo>
                    <a:lnTo>
                      <a:pt x="324" y="25"/>
                    </a:lnTo>
                    <a:lnTo>
                      <a:pt x="338" y="19"/>
                    </a:lnTo>
                    <a:lnTo>
                      <a:pt x="341" y="19"/>
                    </a:lnTo>
                    <a:lnTo>
                      <a:pt x="354" y="14"/>
                    </a:lnTo>
                    <a:lnTo>
                      <a:pt x="368" y="11"/>
                    </a:lnTo>
                    <a:lnTo>
                      <a:pt x="371" y="11"/>
                    </a:lnTo>
                    <a:lnTo>
                      <a:pt x="373" y="11"/>
                    </a:lnTo>
                    <a:lnTo>
                      <a:pt x="390" y="8"/>
                    </a:lnTo>
                    <a:lnTo>
                      <a:pt x="406" y="6"/>
                    </a:lnTo>
                    <a:lnTo>
                      <a:pt x="420" y="3"/>
                    </a:lnTo>
                    <a:lnTo>
                      <a:pt x="422" y="3"/>
                    </a:lnTo>
                    <a:lnTo>
                      <a:pt x="425" y="3"/>
                    </a:lnTo>
                    <a:lnTo>
                      <a:pt x="439" y="0"/>
                    </a:lnTo>
                    <a:lnTo>
                      <a:pt x="441" y="0"/>
                    </a:lnTo>
                    <a:lnTo>
                      <a:pt x="458" y="0"/>
                    </a:lnTo>
                    <a:lnTo>
                      <a:pt x="471" y="0"/>
                    </a:lnTo>
                    <a:lnTo>
                      <a:pt x="474" y="0"/>
                    </a:lnTo>
                    <a:lnTo>
                      <a:pt x="474" y="975"/>
                    </a:lnTo>
                    <a:close/>
                  </a:path>
                </a:pathLst>
              </a:custGeom>
              <a:solidFill>
                <a:srgbClr val="B1D8FF"/>
              </a:solidFill>
              <a:ln w="0">
                <a:solidFill>
                  <a:srgbClr val="B1D8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29" name="Freeform 42"/>
              <p:cNvSpPr>
                <a:spLocks/>
              </p:cNvSpPr>
              <p:nvPr/>
            </p:nvSpPr>
            <p:spPr bwMode="auto">
              <a:xfrm>
                <a:off x="3798133" y="3183524"/>
                <a:ext cx="587112" cy="1286399"/>
              </a:xfrm>
              <a:custGeom>
                <a:avLst/>
                <a:gdLst>
                  <a:gd name="T0" fmla="*/ 416 w 430"/>
                  <a:gd name="T1" fmla="*/ 918 h 918"/>
                  <a:gd name="T2" fmla="*/ 392 w 430"/>
                  <a:gd name="T3" fmla="*/ 915 h 918"/>
                  <a:gd name="T4" fmla="*/ 367 w 430"/>
                  <a:gd name="T5" fmla="*/ 913 h 918"/>
                  <a:gd name="T6" fmla="*/ 343 w 430"/>
                  <a:gd name="T7" fmla="*/ 907 h 918"/>
                  <a:gd name="T8" fmla="*/ 321 w 430"/>
                  <a:gd name="T9" fmla="*/ 902 h 918"/>
                  <a:gd name="T10" fmla="*/ 302 w 430"/>
                  <a:gd name="T11" fmla="*/ 896 h 918"/>
                  <a:gd name="T12" fmla="*/ 278 w 430"/>
                  <a:gd name="T13" fmla="*/ 888 h 918"/>
                  <a:gd name="T14" fmla="*/ 258 w 430"/>
                  <a:gd name="T15" fmla="*/ 880 h 918"/>
                  <a:gd name="T16" fmla="*/ 237 w 430"/>
                  <a:gd name="T17" fmla="*/ 869 h 918"/>
                  <a:gd name="T18" fmla="*/ 220 w 430"/>
                  <a:gd name="T19" fmla="*/ 858 h 918"/>
                  <a:gd name="T20" fmla="*/ 196 w 430"/>
                  <a:gd name="T21" fmla="*/ 845 h 918"/>
                  <a:gd name="T22" fmla="*/ 171 w 430"/>
                  <a:gd name="T23" fmla="*/ 825 h 918"/>
                  <a:gd name="T24" fmla="*/ 160 w 430"/>
                  <a:gd name="T25" fmla="*/ 815 h 918"/>
                  <a:gd name="T26" fmla="*/ 139 w 430"/>
                  <a:gd name="T27" fmla="*/ 795 h 918"/>
                  <a:gd name="T28" fmla="*/ 128 w 430"/>
                  <a:gd name="T29" fmla="*/ 785 h 918"/>
                  <a:gd name="T30" fmla="*/ 117 w 430"/>
                  <a:gd name="T31" fmla="*/ 771 h 918"/>
                  <a:gd name="T32" fmla="*/ 98 w 430"/>
                  <a:gd name="T33" fmla="*/ 749 h 918"/>
                  <a:gd name="T34" fmla="*/ 84 w 430"/>
                  <a:gd name="T35" fmla="*/ 727 h 918"/>
                  <a:gd name="T36" fmla="*/ 73 w 430"/>
                  <a:gd name="T37" fmla="*/ 711 h 918"/>
                  <a:gd name="T38" fmla="*/ 62 w 430"/>
                  <a:gd name="T39" fmla="*/ 692 h 918"/>
                  <a:gd name="T40" fmla="*/ 51 w 430"/>
                  <a:gd name="T41" fmla="*/ 670 h 918"/>
                  <a:gd name="T42" fmla="*/ 43 w 430"/>
                  <a:gd name="T43" fmla="*/ 651 h 918"/>
                  <a:gd name="T44" fmla="*/ 35 w 430"/>
                  <a:gd name="T45" fmla="*/ 629 h 918"/>
                  <a:gd name="T46" fmla="*/ 27 w 430"/>
                  <a:gd name="T47" fmla="*/ 608 h 918"/>
                  <a:gd name="T48" fmla="*/ 21 w 430"/>
                  <a:gd name="T49" fmla="*/ 588 h 918"/>
                  <a:gd name="T50" fmla="*/ 13 w 430"/>
                  <a:gd name="T51" fmla="*/ 564 h 918"/>
                  <a:gd name="T52" fmla="*/ 11 w 430"/>
                  <a:gd name="T53" fmla="*/ 545 h 918"/>
                  <a:gd name="T54" fmla="*/ 5 w 430"/>
                  <a:gd name="T55" fmla="*/ 520 h 918"/>
                  <a:gd name="T56" fmla="*/ 5 w 430"/>
                  <a:gd name="T57" fmla="*/ 501 h 918"/>
                  <a:gd name="T58" fmla="*/ 2 w 430"/>
                  <a:gd name="T59" fmla="*/ 479 h 918"/>
                  <a:gd name="T60" fmla="*/ 0 w 430"/>
                  <a:gd name="T61" fmla="*/ 458 h 918"/>
                  <a:gd name="T62" fmla="*/ 0 w 430"/>
                  <a:gd name="T63" fmla="*/ 436 h 918"/>
                  <a:gd name="T64" fmla="*/ 2 w 430"/>
                  <a:gd name="T65" fmla="*/ 411 h 918"/>
                  <a:gd name="T66" fmla="*/ 5 w 430"/>
                  <a:gd name="T67" fmla="*/ 384 h 918"/>
                  <a:gd name="T68" fmla="*/ 5 w 430"/>
                  <a:gd name="T69" fmla="*/ 365 h 918"/>
                  <a:gd name="T70" fmla="*/ 8 w 430"/>
                  <a:gd name="T71" fmla="*/ 351 h 918"/>
                  <a:gd name="T72" fmla="*/ 11 w 430"/>
                  <a:gd name="T73" fmla="*/ 335 h 918"/>
                  <a:gd name="T74" fmla="*/ 19 w 430"/>
                  <a:gd name="T75" fmla="*/ 305 h 918"/>
                  <a:gd name="T76" fmla="*/ 27 w 430"/>
                  <a:gd name="T77" fmla="*/ 281 h 918"/>
                  <a:gd name="T78" fmla="*/ 35 w 430"/>
                  <a:gd name="T79" fmla="*/ 262 h 918"/>
                  <a:gd name="T80" fmla="*/ 46 w 430"/>
                  <a:gd name="T81" fmla="*/ 240 h 918"/>
                  <a:gd name="T82" fmla="*/ 54 w 430"/>
                  <a:gd name="T83" fmla="*/ 221 h 918"/>
                  <a:gd name="T84" fmla="*/ 65 w 430"/>
                  <a:gd name="T85" fmla="*/ 202 h 918"/>
                  <a:gd name="T86" fmla="*/ 79 w 430"/>
                  <a:gd name="T87" fmla="*/ 180 h 918"/>
                  <a:gd name="T88" fmla="*/ 90 w 430"/>
                  <a:gd name="T89" fmla="*/ 166 h 918"/>
                  <a:gd name="T90" fmla="*/ 109 w 430"/>
                  <a:gd name="T91" fmla="*/ 142 h 918"/>
                  <a:gd name="T92" fmla="*/ 122 w 430"/>
                  <a:gd name="T93" fmla="*/ 131 h 918"/>
                  <a:gd name="T94" fmla="*/ 136 w 430"/>
                  <a:gd name="T95" fmla="*/ 117 h 918"/>
                  <a:gd name="T96" fmla="*/ 158 w 430"/>
                  <a:gd name="T97" fmla="*/ 98 h 918"/>
                  <a:gd name="T98" fmla="*/ 174 w 430"/>
                  <a:gd name="T99" fmla="*/ 84 h 918"/>
                  <a:gd name="T100" fmla="*/ 196 w 430"/>
                  <a:gd name="T101" fmla="*/ 68 h 918"/>
                  <a:gd name="T102" fmla="*/ 218 w 430"/>
                  <a:gd name="T103" fmla="*/ 57 h 918"/>
                  <a:gd name="T104" fmla="*/ 239 w 430"/>
                  <a:gd name="T105" fmla="*/ 46 h 918"/>
                  <a:gd name="T106" fmla="*/ 264 w 430"/>
                  <a:gd name="T107" fmla="*/ 35 h 918"/>
                  <a:gd name="T108" fmla="*/ 286 w 430"/>
                  <a:gd name="T109" fmla="*/ 27 h 918"/>
                  <a:gd name="T110" fmla="*/ 307 w 430"/>
                  <a:gd name="T111" fmla="*/ 19 h 918"/>
                  <a:gd name="T112" fmla="*/ 332 w 430"/>
                  <a:gd name="T113" fmla="*/ 11 h 918"/>
                  <a:gd name="T114" fmla="*/ 354 w 430"/>
                  <a:gd name="T115" fmla="*/ 8 h 918"/>
                  <a:gd name="T116" fmla="*/ 381 w 430"/>
                  <a:gd name="T117" fmla="*/ 3 h 918"/>
                  <a:gd name="T118" fmla="*/ 403 w 430"/>
                  <a:gd name="T119" fmla="*/ 3 h 918"/>
                  <a:gd name="T120" fmla="*/ 430 w 430"/>
                  <a:gd name="T121" fmla="*/ 0 h 9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30"/>
                  <a:gd name="T184" fmla="*/ 0 h 918"/>
                  <a:gd name="T185" fmla="*/ 430 w 430"/>
                  <a:gd name="T186" fmla="*/ 918 h 91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30" h="918">
                    <a:moveTo>
                      <a:pt x="430" y="918"/>
                    </a:moveTo>
                    <a:lnTo>
                      <a:pt x="422" y="918"/>
                    </a:lnTo>
                    <a:lnTo>
                      <a:pt x="416" y="918"/>
                    </a:lnTo>
                    <a:lnTo>
                      <a:pt x="408" y="918"/>
                    </a:lnTo>
                    <a:lnTo>
                      <a:pt x="400" y="915"/>
                    </a:lnTo>
                    <a:lnTo>
                      <a:pt x="392" y="915"/>
                    </a:lnTo>
                    <a:lnTo>
                      <a:pt x="384" y="915"/>
                    </a:lnTo>
                    <a:lnTo>
                      <a:pt x="376" y="913"/>
                    </a:lnTo>
                    <a:lnTo>
                      <a:pt x="367" y="913"/>
                    </a:lnTo>
                    <a:lnTo>
                      <a:pt x="362" y="913"/>
                    </a:lnTo>
                    <a:lnTo>
                      <a:pt x="354" y="910"/>
                    </a:lnTo>
                    <a:lnTo>
                      <a:pt x="343" y="907"/>
                    </a:lnTo>
                    <a:lnTo>
                      <a:pt x="337" y="907"/>
                    </a:lnTo>
                    <a:lnTo>
                      <a:pt x="332" y="904"/>
                    </a:lnTo>
                    <a:lnTo>
                      <a:pt x="321" y="902"/>
                    </a:lnTo>
                    <a:lnTo>
                      <a:pt x="316" y="902"/>
                    </a:lnTo>
                    <a:lnTo>
                      <a:pt x="307" y="899"/>
                    </a:lnTo>
                    <a:lnTo>
                      <a:pt x="302" y="896"/>
                    </a:lnTo>
                    <a:lnTo>
                      <a:pt x="291" y="894"/>
                    </a:lnTo>
                    <a:lnTo>
                      <a:pt x="288" y="891"/>
                    </a:lnTo>
                    <a:lnTo>
                      <a:pt x="278" y="888"/>
                    </a:lnTo>
                    <a:lnTo>
                      <a:pt x="269" y="883"/>
                    </a:lnTo>
                    <a:lnTo>
                      <a:pt x="264" y="883"/>
                    </a:lnTo>
                    <a:lnTo>
                      <a:pt x="258" y="880"/>
                    </a:lnTo>
                    <a:lnTo>
                      <a:pt x="250" y="874"/>
                    </a:lnTo>
                    <a:lnTo>
                      <a:pt x="239" y="869"/>
                    </a:lnTo>
                    <a:lnTo>
                      <a:pt x="237" y="869"/>
                    </a:lnTo>
                    <a:lnTo>
                      <a:pt x="234" y="866"/>
                    </a:lnTo>
                    <a:lnTo>
                      <a:pt x="223" y="861"/>
                    </a:lnTo>
                    <a:lnTo>
                      <a:pt x="220" y="858"/>
                    </a:lnTo>
                    <a:lnTo>
                      <a:pt x="209" y="853"/>
                    </a:lnTo>
                    <a:lnTo>
                      <a:pt x="199" y="845"/>
                    </a:lnTo>
                    <a:lnTo>
                      <a:pt x="196" y="845"/>
                    </a:lnTo>
                    <a:lnTo>
                      <a:pt x="196" y="842"/>
                    </a:lnTo>
                    <a:lnTo>
                      <a:pt x="185" y="834"/>
                    </a:lnTo>
                    <a:lnTo>
                      <a:pt x="171" y="825"/>
                    </a:lnTo>
                    <a:lnTo>
                      <a:pt x="160" y="815"/>
                    </a:lnTo>
                    <a:lnTo>
                      <a:pt x="158" y="815"/>
                    </a:lnTo>
                    <a:lnTo>
                      <a:pt x="150" y="804"/>
                    </a:lnTo>
                    <a:lnTo>
                      <a:pt x="139" y="795"/>
                    </a:lnTo>
                    <a:lnTo>
                      <a:pt x="128" y="785"/>
                    </a:lnTo>
                    <a:lnTo>
                      <a:pt x="120" y="774"/>
                    </a:lnTo>
                    <a:lnTo>
                      <a:pt x="117" y="771"/>
                    </a:lnTo>
                    <a:lnTo>
                      <a:pt x="109" y="760"/>
                    </a:lnTo>
                    <a:lnTo>
                      <a:pt x="100" y="752"/>
                    </a:lnTo>
                    <a:lnTo>
                      <a:pt x="98" y="749"/>
                    </a:lnTo>
                    <a:lnTo>
                      <a:pt x="95" y="744"/>
                    </a:lnTo>
                    <a:lnTo>
                      <a:pt x="90" y="736"/>
                    </a:lnTo>
                    <a:lnTo>
                      <a:pt x="84" y="727"/>
                    </a:lnTo>
                    <a:lnTo>
                      <a:pt x="81" y="725"/>
                    </a:lnTo>
                    <a:lnTo>
                      <a:pt x="76" y="716"/>
                    </a:lnTo>
                    <a:lnTo>
                      <a:pt x="73" y="711"/>
                    </a:lnTo>
                    <a:lnTo>
                      <a:pt x="71" y="706"/>
                    </a:lnTo>
                    <a:lnTo>
                      <a:pt x="65" y="697"/>
                    </a:lnTo>
                    <a:lnTo>
                      <a:pt x="62" y="692"/>
                    </a:lnTo>
                    <a:lnTo>
                      <a:pt x="60" y="684"/>
                    </a:lnTo>
                    <a:lnTo>
                      <a:pt x="54" y="678"/>
                    </a:lnTo>
                    <a:lnTo>
                      <a:pt x="51" y="670"/>
                    </a:lnTo>
                    <a:lnTo>
                      <a:pt x="49" y="665"/>
                    </a:lnTo>
                    <a:lnTo>
                      <a:pt x="46" y="659"/>
                    </a:lnTo>
                    <a:lnTo>
                      <a:pt x="43" y="651"/>
                    </a:lnTo>
                    <a:lnTo>
                      <a:pt x="41" y="646"/>
                    </a:lnTo>
                    <a:lnTo>
                      <a:pt x="35" y="637"/>
                    </a:lnTo>
                    <a:lnTo>
                      <a:pt x="35" y="629"/>
                    </a:lnTo>
                    <a:lnTo>
                      <a:pt x="32" y="624"/>
                    </a:lnTo>
                    <a:lnTo>
                      <a:pt x="30" y="616"/>
                    </a:lnTo>
                    <a:lnTo>
                      <a:pt x="27" y="608"/>
                    </a:lnTo>
                    <a:lnTo>
                      <a:pt x="24" y="602"/>
                    </a:lnTo>
                    <a:lnTo>
                      <a:pt x="24" y="597"/>
                    </a:lnTo>
                    <a:lnTo>
                      <a:pt x="21" y="588"/>
                    </a:lnTo>
                    <a:lnTo>
                      <a:pt x="19" y="580"/>
                    </a:lnTo>
                    <a:lnTo>
                      <a:pt x="16" y="575"/>
                    </a:lnTo>
                    <a:lnTo>
                      <a:pt x="13" y="564"/>
                    </a:lnTo>
                    <a:lnTo>
                      <a:pt x="13" y="558"/>
                    </a:lnTo>
                    <a:lnTo>
                      <a:pt x="11" y="550"/>
                    </a:lnTo>
                    <a:lnTo>
                      <a:pt x="11" y="545"/>
                    </a:lnTo>
                    <a:lnTo>
                      <a:pt x="11" y="539"/>
                    </a:lnTo>
                    <a:lnTo>
                      <a:pt x="8" y="531"/>
                    </a:lnTo>
                    <a:lnTo>
                      <a:pt x="5" y="520"/>
                    </a:lnTo>
                    <a:lnTo>
                      <a:pt x="5" y="515"/>
                    </a:lnTo>
                    <a:lnTo>
                      <a:pt x="5" y="509"/>
                    </a:lnTo>
                    <a:lnTo>
                      <a:pt x="5" y="501"/>
                    </a:lnTo>
                    <a:lnTo>
                      <a:pt x="2" y="493"/>
                    </a:lnTo>
                    <a:lnTo>
                      <a:pt x="2" y="488"/>
                    </a:lnTo>
                    <a:lnTo>
                      <a:pt x="2" y="479"/>
                    </a:lnTo>
                    <a:lnTo>
                      <a:pt x="2" y="471"/>
                    </a:lnTo>
                    <a:lnTo>
                      <a:pt x="2" y="463"/>
                    </a:lnTo>
                    <a:lnTo>
                      <a:pt x="0" y="458"/>
                    </a:lnTo>
                    <a:lnTo>
                      <a:pt x="0" y="450"/>
                    </a:lnTo>
                    <a:lnTo>
                      <a:pt x="0" y="441"/>
                    </a:lnTo>
                    <a:lnTo>
                      <a:pt x="0" y="436"/>
                    </a:lnTo>
                    <a:lnTo>
                      <a:pt x="2" y="428"/>
                    </a:lnTo>
                    <a:lnTo>
                      <a:pt x="2" y="422"/>
                    </a:lnTo>
                    <a:lnTo>
                      <a:pt x="2" y="411"/>
                    </a:lnTo>
                    <a:lnTo>
                      <a:pt x="2" y="400"/>
                    </a:lnTo>
                    <a:lnTo>
                      <a:pt x="2" y="395"/>
                    </a:lnTo>
                    <a:lnTo>
                      <a:pt x="5" y="384"/>
                    </a:lnTo>
                    <a:lnTo>
                      <a:pt x="5" y="381"/>
                    </a:lnTo>
                    <a:lnTo>
                      <a:pt x="5" y="368"/>
                    </a:lnTo>
                    <a:lnTo>
                      <a:pt x="5" y="365"/>
                    </a:lnTo>
                    <a:lnTo>
                      <a:pt x="8" y="351"/>
                    </a:lnTo>
                    <a:lnTo>
                      <a:pt x="11" y="349"/>
                    </a:lnTo>
                    <a:lnTo>
                      <a:pt x="11" y="335"/>
                    </a:lnTo>
                    <a:lnTo>
                      <a:pt x="16" y="321"/>
                    </a:lnTo>
                    <a:lnTo>
                      <a:pt x="19" y="308"/>
                    </a:lnTo>
                    <a:lnTo>
                      <a:pt x="19" y="305"/>
                    </a:lnTo>
                    <a:lnTo>
                      <a:pt x="21" y="302"/>
                    </a:lnTo>
                    <a:lnTo>
                      <a:pt x="24" y="292"/>
                    </a:lnTo>
                    <a:lnTo>
                      <a:pt x="27" y="281"/>
                    </a:lnTo>
                    <a:lnTo>
                      <a:pt x="30" y="278"/>
                    </a:lnTo>
                    <a:lnTo>
                      <a:pt x="32" y="267"/>
                    </a:lnTo>
                    <a:lnTo>
                      <a:pt x="35" y="262"/>
                    </a:lnTo>
                    <a:lnTo>
                      <a:pt x="38" y="256"/>
                    </a:lnTo>
                    <a:lnTo>
                      <a:pt x="41" y="248"/>
                    </a:lnTo>
                    <a:lnTo>
                      <a:pt x="46" y="240"/>
                    </a:lnTo>
                    <a:lnTo>
                      <a:pt x="49" y="234"/>
                    </a:lnTo>
                    <a:lnTo>
                      <a:pt x="51" y="229"/>
                    </a:lnTo>
                    <a:lnTo>
                      <a:pt x="54" y="221"/>
                    </a:lnTo>
                    <a:lnTo>
                      <a:pt x="60" y="210"/>
                    </a:lnTo>
                    <a:lnTo>
                      <a:pt x="62" y="207"/>
                    </a:lnTo>
                    <a:lnTo>
                      <a:pt x="65" y="202"/>
                    </a:lnTo>
                    <a:lnTo>
                      <a:pt x="71" y="193"/>
                    </a:lnTo>
                    <a:lnTo>
                      <a:pt x="79" y="180"/>
                    </a:lnTo>
                    <a:lnTo>
                      <a:pt x="81" y="177"/>
                    </a:lnTo>
                    <a:lnTo>
                      <a:pt x="87" y="169"/>
                    </a:lnTo>
                    <a:lnTo>
                      <a:pt x="90" y="166"/>
                    </a:lnTo>
                    <a:lnTo>
                      <a:pt x="98" y="155"/>
                    </a:lnTo>
                    <a:lnTo>
                      <a:pt x="100" y="153"/>
                    </a:lnTo>
                    <a:lnTo>
                      <a:pt x="109" y="142"/>
                    </a:lnTo>
                    <a:lnTo>
                      <a:pt x="111" y="139"/>
                    </a:lnTo>
                    <a:lnTo>
                      <a:pt x="122" y="131"/>
                    </a:lnTo>
                    <a:lnTo>
                      <a:pt x="122" y="128"/>
                    </a:lnTo>
                    <a:lnTo>
                      <a:pt x="133" y="120"/>
                    </a:lnTo>
                    <a:lnTo>
                      <a:pt x="136" y="117"/>
                    </a:lnTo>
                    <a:lnTo>
                      <a:pt x="144" y="109"/>
                    </a:lnTo>
                    <a:lnTo>
                      <a:pt x="147" y="106"/>
                    </a:lnTo>
                    <a:lnTo>
                      <a:pt x="158" y="98"/>
                    </a:lnTo>
                    <a:lnTo>
                      <a:pt x="166" y="90"/>
                    </a:lnTo>
                    <a:lnTo>
                      <a:pt x="169" y="87"/>
                    </a:lnTo>
                    <a:lnTo>
                      <a:pt x="174" y="84"/>
                    </a:lnTo>
                    <a:lnTo>
                      <a:pt x="182" y="79"/>
                    </a:lnTo>
                    <a:lnTo>
                      <a:pt x="188" y="74"/>
                    </a:lnTo>
                    <a:lnTo>
                      <a:pt x="196" y="68"/>
                    </a:lnTo>
                    <a:lnTo>
                      <a:pt x="204" y="65"/>
                    </a:lnTo>
                    <a:lnTo>
                      <a:pt x="209" y="60"/>
                    </a:lnTo>
                    <a:lnTo>
                      <a:pt x="218" y="57"/>
                    </a:lnTo>
                    <a:lnTo>
                      <a:pt x="226" y="52"/>
                    </a:lnTo>
                    <a:lnTo>
                      <a:pt x="231" y="49"/>
                    </a:lnTo>
                    <a:lnTo>
                      <a:pt x="239" y="46"/>
                    </a:lnTo>
                    <a:lnTo>
                      <a:pt x="248" y="41"/>
                    </a:lnTo>
                    <a:lnTo>
                      <a:pt x="256" y="38"/>
                    </a:lnTo>
                    <a:lnTo>
                      <a:pt x="264" y="35"/>
                    </a:lnTo>
                    <a:lnTo>
                      <a:pt x="269" y="33"/>
                    </a:lnTo>
                    <a:lnTo>
                      <a:pt x="275" y="30"/>
                    </a:lnTo>
                    <a:lnTo>
                      <a:pt x="286" y="27"/>
                    </a:lnTo>
                    <a:lnTo>
                      <a:pt x="294" y="22"/>
                    </a:lnTo>
                    <a:lnTo>
                      <a:pt x="299" y="22"/>
                    </a:lnTo>
                    <a:lnTo>
                      <a:pt x="307" y="19"/>
                    </a:lnTo>
                    <a:lnTo>
                      <a:pt x="316" y="16"/>
                    </a:lnTo>
                    <a:lnTo>
                      <a:pt x="327" y="14"/>
                    </a:lnTo>
                    <a:lnTo>
                      <a:pt x="332" y="11"/>
                    </a:lnTo>
                    <a:lnTo>
                      <a:pt x="337" y="11"/>
                    </a:lnTo>
                    <a:lnTo>
                      <a:pt x="348" y="8"/>
                    </a:lnTo>
                    <a:lnTo>
                      <a:pt x="354" y="8"/>
                    </a:lnTo>
                    <a:lnTo>
                      <a:pt x="365" y="5"/>
                    </a:lnTo>
                    <a:lnTo>
                      <a:pt x="376" y="5"/>
                    </a:lnTo>
                    <a:lnTo>
                      <a:pt x="381" y="3"/>
                    </a:lnTo>
                    <a:lnTo>
                      <a:pt x="386" y="3"/>
                    </a:lnTo>
                    <a:lnTo>
                      <a:pt x="397" y="3"/>
                    </a:lnTo>
                    <a:lnTo>
                      <a:pt x="403" y="3"/>
                    </a:lnTo>
                    <a:lnTo>
                      <a:pt x="414" y="0"/>
                    </a:lnTo>
                    <a:lnTo>
                      <a:pt x="425" y="0"/>
                    </a:lnTo>
                    <a:lnTo>
                      <a:pt x="430" y="0"/>
                    </a:lnTo>
                    <a:lnTo>
                      <a:pt x="430" y="918"/>
                    </a:lnTo>
                    <a:close/>
                  </a:path>
                </a:pathLst>
              </a:custGeom>
              <a:solidFill>
                <a:srgbClr val="CFE7FF"/>
              </a:solidFill>
              <a:ln w="0">
                <a:solidFill>
                  <a:srgbClr val="CFE7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30" name="Freeform 43"/>
              <p:cNvSpPr>
                <a:spLocks/>
              </p:cNvSpPr>
              <p:nvPr/>
            </p:nvSpPr>
            <p:spPr bwMode="auto">
              <a:xfrm>
                <a:off x="3931940" y="3214353"/>
                <a:ext cx="453305" cy="1182702"/>
              </a:xfrm>
              <a:custGeom>
                <a:avLst/>
                <a:gdLst>
                  <a:gd name="T0" fmla="*/ 308 w 332"/>
                  <a:gd name="T1" fmla="*/ 844 h 844"/>
                  <a:gd name="T2" fmla="*/ 288 w 332"/>
                  <a:gd name="T3" fmla="*/ 842 h 844"/>
                  <a:gd name="T4" fmla="*/ 261 w 332"/>
                  <a:gd name="T5" fmla="*/ 836 h 844"/>
                  <a:gd name="T6" fmla="*/ 234 w 332"/>
                  <a:gd name="T7" fmla="*/ 828 h 844"/>
                  <a:gd name="T8" fmla="*/ 207 w 332"/>
                  <a:gd name="T9" fmla="*/ 814 h 844"/>
                  <a:gd name="T10" fmla="*/ 182 w 332"/>
                  <a:gd name="T11" fmla="*/ 803 h 844"/>
                  <a:gd name="T12" fmla="*/ 163 w 332"/>
                  <a:gd name="T13" fmla="*/ 790 h 844"/>
                  <a:gd name="T14" fmla="*/ 144 w 332"/>
                  <a:gd name="T15" fmla="*/ 776 h 844"/>
                  <a:gd name="T16" fmla="*/ 125 w 332"/>
                  <a:gd name="T17" fmla="*/ 760 h 844"/>
                  <a:gd name="T18" fmla="*/ 111 w 332"/>
                  <a:gd name="T19" fmla="*/ 744 h 844"/>
                  <a:gd name="T20" fmla="*/ 95 w 332"/>
                  <a:gd name="T21" fmla="*/ 724 h 844"/>
                  <a:gd name="T22" fmla="*/ 81 w 332"/>
                  <a:gd name="T23" fmla="*/ 703 h 844"/>
                  <a:gd name="T24" fmla="*/ 71 w 332"/>
                  <a:gd name="T25" fmla="*/ 684 h 844"/>
                  <a:gd name="T26" fmla="*/ 60 w 332"/>
                  <a:gd name="T27" fmla="*/ 662 h 844"/>
                  <a:gd name="T28" fmla="*/ 49 w 332"/>
                  <a:gd name="T29" fmla="*/ 640 h 844"/>
                  <a:gd name="T30" fmla="*/ 43 w 332"/>
                  <a:gd name="T31" fmla="*/ 615 h 844"/>
                  <a:gd name="T32" fmla="*/ 41 w 332"/>
                  <a:gd name="T33" fmla="*/ 591 h 844"/>
                  <a:gd name="T34" fmla="*/ 38 w 332"/>
                  <a:gd name="T35" fmla="*/ 572 h 844"/>
                  <a:gd name="T36" fmla="*/ 38 w 332"/>
                  <a:gd name="T37" fmla="*/ 556 h 844"/>
                  <a:gd name="T38" fmla="*/ 38 w 332"/>
                  <a:gd name="T39" fmla="*/ 534 h 844"/>
                  <a:gd name="T40" fmla="*/ 41 w 332"/>
                  <a:gd name="T41" fmla="*/ 512 h 844"/>
                  <a:gd name="T42" fmla="*/ 43 w 332"/>
                  <a:gd name="T43" fmla="*/ 490 h 844"/>
                  <a:gd name="T44" fmla="*/ 43 w 332"/>
                  <a:gd name="T45" fmla="*/ 468 h 844"/>
                  <a:gd name="T46" fmla="*/ 41 w 332"/>
                  <a:gd name="T47" fmla="*/ 449 h 844"/>
                  <a:gd name="T48" fmla="*/ 32 w 332"/>
                  <a:gd name="T49" fmla="*/ 436 h 844"/>
                  <a:gd name="T50" fmla="*/ 27 w 332"/>
                  <a:gd name="T51" fmla="*/ 417 h 844"/>
                  <a:gd name="T52" fmla="*/ 19 w 332"/>
                  <a:gd name="T53" fmla="*/ 395 h 844"/>
                  <a:gd name="T54" fmla="*/ 11 w 332"/>
                  <a:gd name="T55" fmla="*/ 370 h 844"/>
                  <a:gd name="T56" fmla="*/ 5 w 332"/>
                  <a:gd name="T57" fmla="*/ 343 h 844"/>
                  <a:gd name="T58" fmla="*/ 0 w 332"/>
                  <a:gd name="T59" fmla="*/ 316 h 844"/>
                  <a:gd name="T60" fmla="*/ 0 w 332"/>
                  <a:gd name="T61" fmla="*/ 289 h 844"/>
                  <a:gd name="T62" fmla="*/ 0 w 332"/>
                  <a:gd name="T63" fmla="*/ 267 h 844"/>
                  <a:gd name="T64" fmla="*/ 5 w 332"/>
                  <a:gd name="T65" fmla="*/ 245 h 844"/>
                  <a:gd name="T66" fmla="*/ 11 w 332"/>
                  <a:gd name="T67" fmla="*/ 218 h 844"/>
                  <a:gd name="T68" fmla="*/ 16 w 332"/>
                  <a:gd name="T69" fmla="*/ 204 h 844"/>
                  <a:gd name="T70" fmla="*/ 27 w 332"/>
                  <a:gd name="T71" fmla="*/ 177 h 844"/>
                  <a:gd name="T72" fmla="*/ 41 w 332"/>
                  <a:gd name="T73" fmla="*/ 150 h 844"/>
                  <a:gd name="T74" fmla="*/ 60 w 332"/>
                  <a:gd name="T75" fmla="*/ 125 h 844"/>
                  <a:gd name="T76" fmla="*/ 79 w 332"/>
                  <a:gd name="T77" fmla="*/ 103 h 844"/>
                  <a:gd name="T78" fmla="*/ 101 w 332"/>
                  <a:gd name="T79" fmla="*/ 82 h 844"/>
                  <a:gd name="T80" fmla="*/ 125 w 332"/>
                  <a:gd name="T81" fmla="*/ 62 h 844"/>
                  <a:gd name="T82" fmla="*/ 152 w 332"/>
                  <a:gd name="T83" fmla="*/ 46 h 844"/>
                  <a:gd name="T84" fmla="*/ 180 w 332"/>
                  <a:gd name="T85" fmla="*/ 33 h 844"/>
                  <a:gd name="T86" fmla="*/ 209 w 332"/>
                  <a:gd name="T87" fmla="*/ 22 h 844"/>
                  <a:gd name="T88" fmla="*/ 239 w 332"/>
                  <a:gd name="T89" fmla="*/ 11 h 844"/>
                  <a:gd name="T90" fmla="*/ 269 w 332"/>
                  <a:gd name="T91" fmla="*/ 5 h 844"/>
                  <a:gd name="T92" fmla="*/ 302 w 332"/>
                  <a:gd name="T93" fmla="*/ 0 h 844"/>
                  <a:gd name="T94" fmla="*/ 332 w 332"/>
                  <a:gd name="T95" fmla="*/ 0 h 8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32"/>
                  <a:gd name="T145" fmla="*/ 0 h 844"/>
                  <a:gd name="T146" fmla="*/ 332 w 332"/>
                  <a:gd name="T147" fmla="*/ 844 h 8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32" h="844">
                    <a:moveTo>
                      <a:pt x="332" y="844"/>
                    </a:moveTo>
                    <a:lnTo>
                      <a:pt x="321" y="844"/>
                    </a:lnTo>
                    <a:lnTo>
                      <a:pt x="318" y="844"/>
                    </a:lnTo>
                    <a:lnTo>
                      <a:pt x="308" y="844"/>
                    </a:lnTo>
                    <a:lnTo>
                      <a:pt x="305" y="844"/>
                    </a:lnTo>
                    <a:lnTo>
                      <a:pt x="294" y="842"/>
                    </a:lnTo>
                    <a:lnTo>
                      <a:pt x="291" y="842"/>
                    </a:lnTo>
                    <a:lnTo>
                      <a:pt x="288" y="842"/>
                    </a:lnTo>
                    <a:lnTo>
                      <a:pt x="278" y="839"/>
                    </a:lnTo>
                    <a:lnTo>
                      <a:pt x="275" y="839"/>
                    </a:lnTo>
                    <a:lnTo>
                      <a:pt x="264" y="836"/>
                    </a:lnTo>
                    <a:lnTo>
                      <a:pt x="261" y="836"/>
                    </a:lnTo>
                    <a:lnTo>
                      <a:pt x="250" y="833"/>
                    </a:lnTo>
                    <a:lnTo>
                      <a:pt x="242" y="831"/>
                    </a:lnTo>
                    <a:lnTo>
                      <a:pt x="237" y="828"/>
                    </a:lnTo>
                    <a:lnTo>
                      <a:pt x="234" y="828"/>
                    </a:lnTo>
                    <a:lnTo>
                      <a:pt x="223" y="823"/>
                    </a:lnTo>
                    <a:lnTo>
                      <a:pt x="218" y="820"/>
                    </a:lnTo>
                    <a:lnTo>
                      <a:pt x="212" y="820"/>
                    </a:lnTo>
                    <a:lnTo>
                      <a:pt x="207" y="814"/>
                    </a:lnTo>
                    <a:lnTo>
                      <a:pt x="199" y="812"/>
                    </a:lnTo>
                    <a:lnTo>
                      <a:pt x="193" y="809"/>
                    </a:lnTo>
                    <a:lnTo>
                      <a:pt x="188" y="806"/>
                    </a:lnTo>
                    <a:lnTo>
                      <a:pt x="182" y="803"/>
                    </a:lnTo>
                    <a:lnTo>
                      <a:pt x="177" y="798"/>
                    </a:lnTo>
                    <a:lnTo>
                      <a:pt x="166" y="793"/>
                    </a:lnTo>
                    <a:lnTo>
                      <a:pt x="163" y="793"/>
                    </a:lnTo>
                    <a:lnTo>
                      <a:pt x="163" y="790"/>
                    </a:lnTo>
                    <a:lnTo>
                      <a:pt x="155" y="784"/>
                    </a:lnTo>
                    <a:lnTo>
                      <a:pt x="152" y="784"/>
                    </a:lnTo>
                    <a:lnTo>
                      <a:pt x="144" y="776"/>
                    </a:lnTo>
                    <a:lnTo>
                      <a:pt x="133" y="765"/>
                    </a:lnTo>
                    <a:lnTo>
                      <a:pt x="125" y="760"/>
                    </a:lnTo>
                    <a:lnTo>
                      <a:pt x="122" y="757"/>
                    </a:lnTo>
                    <a:lnTo>
                      <a:pt x="117" y="752"/>
                    </a:lnTo>
                    <a:lnTo>
                      <a:pt x="114" y="749"/>
                    </a:lnTo>
                    <a:lnTo>
                      <a:pt x="111" y="744"/>
                    </a:lnTo>
                    <a:lnTo>
                      <a:pt x="106" y="738"/>
                    </a:lnTo>
                    <a:lnTo>
                      <a:pt x="103" y="733"/>
                    </a:lnTo>
                    <a:lnTo>
                      <a:pt x="98" y="727"/>
                    </a:lnTo>
                    <a:lnTo>
                      <a:pt x="95" y="724"/>
                    </a:lnTo>
                    <a:lnTo>
                      <a:pt x="90" y="716"/>
                    </a:lnTo>
                    <a:lnTo>
                      <a:pt x="81" y="708"/>
                    </a:lnTo>
                    <a:lnTo>
                      <a:pt x="81" y="703"/>
                    </a:lnTo>
                    <a:lnTo>
                      <a:pt x="76" y="697"/>
                    </a:lnTo>
                    <a:lnTo>
                      <a:pt x="76" y="694"/>
                    </a:lnTo>
                    <a:lnTo>
                      <a:pt x="71" y="686"/>
                    </a:lnTo>
                    <a:lnTo>
                      <a:pt x="71" y="684"/>
                    </a:lnTo>
                    <a:lnTo>
                      <a:pt x="68" y="681"/>
                    </a:lnTo>
                    <a:lnTo>
                      <a:pt x="65" y="673"/>
                    </a:lnTo>
                    <a:lnTo>
                      <a:pt x="62" y="667"/>
                    </a:lnTo>
                    <a:lnTo>
                      <a:pt x="60" y="662"/>
                    </a:lnTo>
                    <a:lnTo>
                      <a:pt x="54" y="654"/>
                    </a:lnTo>
                    <a:lnTo>
                      <a:pt x="54" y="651"/>
                    </a:lnTo>
                    <a:lnTo>
                      <a:pt x="54" y="648"/>
                    </a:lnTo>
                    <a:lnTo>
                      <a:pt x="49" y="640"/>
                    </a:lnTo>
                    <a:lnTo>
                      <a:pt x="49" y="635"/>
                    </a:lnTo>
                    <a:lnTo>
                      <a:pt x="46" y="626"/>
                    </a:lnTo>
                    <a:lnTo>
                      <a:pt x="46" y="624"/>
                    </a:lnTo>
                    <a:lnTo>
                      <a:pt x="43" y="615"/>
                    </a:lnTo>
                    <a:lnTo>
                      <a:pt x="43" y="607"/>
                    </a:lnTo>
                    <a:lnTo>
                      <a:pt x="41" y="602"/>
                    </a:lnTo>
                    <a:lnTo>
                      <a:pt x="41" y="596"/>
                    </a:lnTo>
                    <a:lnTo>
                      <a:pt x="41" y="591"/>
                    </a:lnTo>
                    <a:lnTo>
                      <a:pt x="41" y="588"/>
                    </a:lnTo>
                    <a:lnTo>
                      <a:pt x="38" y="580"/>
                    </a:lnTo>
                    <a:lnTo>
                      <a:pt x="38" y="577"/>
                    </a:lnTo>
                    <a:lnTo>
                      <a:pt x="38" y="572"/>
                    </a:lnTo>
                    <a:lnTo>
                      <a:pt x="38" y="569"/>
                    </a:lnTo>
                    <a:lnTo>
                      <a:pt x="38" y="566"/>
                    </a:lnTo>
                    <a:lnTo>
                      <a:pt x="38" y="558"/>
                    </a:lnTo>
                    <a:lnTo>
                      <a:pt x="38" y="556"/>
                    </a:lnTo>
                    <a:lnTo>
                      <a:pt x="38" y="550"/>
                    </a:lnTo>
                    <a:lnTo>
                      <a:pt x="38" y="545"/>
                    </a:lnTo>
                    <a:lnTo>
                      <a:pt x="38" y="539"/>
                    </a:lnTo>
                    <a:lnTo>
                      <a:pt x="38" y="534"/>
                    </a:lnTo>
                    <a:lnTo>
                      <a:pt x="41" y="523"/>
                    </a:lnTo>
                    <a:lnTo>
                      <a:pt x="41" y="512"/>
                    </a:lnTo>
                    <a:lnTo>
                      <a:pt x="41" y="509"/>
                    </a:lnTo>
                    <a:lnTo>
                      <a:pt x="43" y="501"/>
                    </a:lnTo>
                    <a:lnTo>
                      <a:pt x="43" y="493"/>
                    </a:lnTo>
                    <a:lnTo>
                      <a:pt x="43" y="490"/>
                    </a:lnTo>
                    <a:lnTo>
                      <a:pt x="43" y="485"/>
                    </a:lnTo>
                    <a:lnTo>
                      <a:pt x="43" y="479"/>
                    </a:lnTo>
                    <a:lnTo>
                      <a:pt x="43" y="474"/>
                    </a:lnTo>
                    <a:lnTo>
                      <a:pt x="43" y="468"/>
                    </a:lnTo>
                    <a:lnTo>
                      <a:pt x="43" y="466"/>
                    </a:lnTo>
                    <a:lnTo>
                      <a:pt x="43" y="460"/>
                    </a:lnTo>
                    <a:lnTo>
                      <a:pt x="41" y="455"/>
                    </a:lnTo>
                    <a:lnTo>
                      <a:pt x="41" y="449"/>
                    </a:lnTo>
                    <a:lnTo>
                      <a:pt x="35" y="441"/>
                    </a:lnTo>
                    <a:lnTo>
                      <a:pt x="35" y="438"/>
                    </a:lnTo>
                    <a:lnTo>
                      <a:pt x="32" y="436"/>
                    </a:lnTo>
                    <a:lnTo>
                      <a:pt x="32" y="430"/>
                    </a:lnTo>
                    <a:lnTo>
                      <a:pt x="32" y="428"/>
                    </a:lnTo>
                    <a:lnTo>
                      <a:pt x="30" y="428"/>
                    </a:lnTo>
                    <a:lnTo>
                      <a:pt x="27" y="417"/>
                    </a:lnTo>
                    <a:lnTo>
                      <a:pt x="27" y="411"/>
                    </a:lnTo>
                    <a:lnTo>
                      <a:pt x="24" y="406"/>
                    </a:lnTo>
                    <a:lnTo>
                      <a:pt x="19" y="395"/>
                    </a:lnTo>
                    <a:lnTo>
                      <a:pt x="16" y="384"/>
                    </a:lnTo>
                    <a:lnTo>
                      <a:pt x="13" y="381"/>
                    </a:lnTo>
                    <a:lnTo>
                      <a:pt x="13" y="376"/>
                    </a:lnTo>
                    <a:lnTo>
                      <a:pt x="11" y="370"/>
                    </a:lnTo>
                    <a:lnTo>
                      <a:pt x="5" y="357"/>
                    </a:lnTo>
                    <a:lnTo>
                      <a:pt x="5" y="343"/>
                    </a:lnTo>
                    <a:lnTo>
                      <a:pt x="2" y="338"/>
                    </a:lnTo>
                    <a:lnTo>
                      <a:pt x="2" y="329"/>
                    </a:lnTo>
                    <a:lnTo>
                      <a:pt x="2" y="327"/>
                    </a:lnTo>
                    <a:lnTo>
                      <a:pt x="0" y="316"/>
                    </a:lnTo>
                    <a:lnTo>
                      <a:pt x="0" y="302"/>
                    </a:lnTo>
                    <a:lnTo>
                      <a:pt x="0" y="294"/>
                    </a:lnTo>
                    <a:lnTo>
                      <a:pt x="0" y="289"/>
                    </a:lnTo>
                    <a:lnTo>
                      <a:pt x="0" y="275"/>
                    </a:lnTo>
                    <a:lnTo>
                      <a:pt x="0" y="272"/>
                    </a:lnTo>
                    <a:lnTo>
                      <a:pt x="0" y="267"/>
                    </a:lnTo>
                    <a:lnTo>
                      <a:pt x="2" y="261"/>
                    </a:lnTo>
                    <a:lnTo>
                      <a:pt x="2" y="259"/>
                    </a:lnTo>
                    <a:lnTo>
                      <a:pt x="2" y="256"/>
                    </a:lnTo>
                    <a:lnTo>
                      <a:pt x="5" y="245"/>
                    </a:lnTo>
                    <a:lnTo>
                      <a:pt x="5" y="240"/>
                    </a:lnTo>
                    <a:lnTo>
                      <a:pt x="8" y="231"/>
                    </a:lnTo>
                    <a:lnTo>
                      <a:pt x="8" y="229"/>
                    </a:lnTo>
                    <a:lnTo>
                      <a:pt x="11" y="218"/>
                    </a:lnTo>
                    <a:lnTo>
                      <a:pt x="11" y="215"/>
                    </a:lnTo>
                    <a:lnTo>
                      <a:pt x="11" y="212"/>
                    </a:lnTo>
                    <a:lnTo>
                      <a:pt x="16" y="204"/>
                    </a:lnTo>
                    <a:lnTo>
                      <a:pt x="16" y="201"/>
                    </a:lnTo>
                    <a:lnTo>
                      <a:pt x="22" y="191"/>
                    </a:lnTo>
                    <a:lnTo>
                      <a:pt x="24" y="185"/>
                    </a:lnTo>
                    <a:lnTo>
                      <a:pt x="27" y="177"/>
                    </a:lnTo>
                    <a:lnTo>
                      <a:pt x="30" y="171"/>
                    </a:lnTo>
                    <a:lnTo>
                      <a:pt x="35" y="163"/>
                    </a:lnTo>
                    <a:lnTo>
                      <a:pt x="41" y="150"/>
                    </a:lnTo>
                    <a:lnTo>
                      <a:pt x="43" y="147"/>
                    </a:lnTo>
                    <a:lnTo>
                      <a:pt x="52" y="139"/>
                    </a:lnTo>
                    <a:lnTo>
                      <a:pt x="57" y="128"/>
                    </a:lnTo>
                    <a:lnTo>
                      <a:pt x="60" y="125"/>
                    </a:lnTo>
                    <a:lnTo>
                      <a:pt x="65" y="120"/>
                    </a:lnTo>
                    <a:lnTo>
                      <a:pt x="71" y="114"/>
                    </a:lnTo>
                    <a:lnTo>
                      <a:pt x="73" y="109"/>
                    </a:lnTo>
                    <a:lnTo>
                      <a:pt x="79" y="103"/>
                    </a:lnTo>
                    <a:lnTo>
                      <a:pt x="84" y="98"/>
                    </a:lnTo>
                    <a:lnTo>
                      <a:pt x="90" y="92"/>
                    </a:lnTo>
                    <a:lnTo>
                      <a:pt x="92" y="90"/>
                    </a:lnTo>
                    <a:lnTo>
                      <a:pt x="101" y="82"/>
                    </a:lnTo>
                    <a:lnTo>
                      <a:pt x="103" y="82"/>
                    </a:lnTo>
                    <a:lnTo>
                      <a:pt x="114" y="71"/>
                    </a:lnTo>
                    <a:lnTo>
                      <a:pt x="117" y="68"/>
                    </a:lnTo>
                    <a:lnTo>
                      <a:pt x="125" y="62"/>
                    </a:lnTo>
                    <a:lnTo>
                      <a:pt x="136" y="54"/>
                    </a:lnTo>
                    <a:lnTo>
                      <a:pt x="139" y="54"/>
                    </a:lnTo>
                    <a:lnTo>
                      <a:pt x="150" y="49"/>
                    </a:lnTo>
                    <a:lnTo>
                      <a:pt x="152" y="46"/>
                    </a:lnTo>
                    <a:lnTo>
                      <a:pt x="163" y="41"/>
                    </a:lnTo>
                    <a:lnTo>
                      <a:pt x="166" y="41"/>
                    </a:lnTo>
                    <a:lnTo>
                      <a:pt x="171" y="38"/>
                    </a:lnTo>
                    <a:lnTo>
                      <a:pt x="180" y="33"/>
                    </a:lnTo>
                    <a:lnTo>
                      <a:pt x="188" y="30"/>
                    </a:lnTo>
                    <a:lnTo>
                      <a:pt x="193" y="27"/>
                    </a:lnTo>
                    <a:lnTo>
                      <a:pt x="201" y="24"/>
                    </a:lnTo>
                    <a:lnTo>
                      <a:pt x="209" y="22"/>
                    </a:lnTo>
                    <a:lnTo>
                      <a:pt x="215" y="19"/>
                    </a:lnTo>
                    <a:lnTo>
                      <a:pt x="223" y="16"/>
                    </a:lnTo>
                    <a:lnTo>
                      <a:pt x="231" y="13"/>
                    </a:lnTo>
                    <a:lnTo>
                      <a:pt x="239" y="11"/>
                    </a:lnTo>
                    <a:lnTo>
                      <a:pt x="248" y="11"/>
                    </a:lnTo>
                    <a:lnTo>
                      <a:pt x="253" y="8"/>
                    </a:lnTo>
                    <a:lnTo>
                      <a:pt x="261" y="8"/>
                    </a:lnTo>
                    <a:lnTo>
                      <a:pt x="269" y="5"/>
                    </a:lnTo>
                    <a:lnTo>
                      <a:pt x="280" y="3"/>
                    </a:lnTo>
                    <a:lnTo>
                      <a:pt x="286" y="3"/>
                    </a:lnTo>
                    <a:lnTo>
                      <a:pt x="297" y="3"/>
                    </a:lnTo>
                    <a:lnTo>
                      <a:pt x="302" y="0"/>
                    </a:lnTo>
                    <a:lnTo>
                      <a:pt x="308" y="0"/>
                    </a:lnTo>
                    <a:lnTo>
                      <a:pt x="316" y="0"/>
                    </a:lnTo>
                    <a:lnTo>
                      <a:pt x="327" y="0"/>
                    </a:lnTo>
                    <a:lnTo>
                      <a:pt x="332" y="0"/>
                    </a:lnTo>
                    <a:lnTo>
                      <a:pt x="332" y="844"/>
                    </a:lnTo>
                    <a:close/>
                  </a:path>
                </a:pathLst>
              </a:custGeom>
              <a:solidFill>
                <a:srgbClr val="E7F3FF"/>
              </a:solidFill>
              <a:ln w="0">
                <a:solidFill>
                  <a:srgbClr val="E7F3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31" name="Freeform 44"/>
              <p:cNvSpPr>
                <a:spLocks/>
              </p:cNvSpPr>
              <p:nvPr/>
            </p:nvSpPr>
            <p:spPr bwMode="auto">
              <a:xfrm>
                <a:off x="4005670" y="3229767"/>
                <a:ext cx="379575" cy="376951"/>
              </a:xfrm>
              <a:custGeom>
                <a:avLst/>
                <a:gdLst>
                  <a:gd name="T0" fmla="*/ 275 w 278"/>
                  <a:gd name="T1" fmla="*/ 250 h 269"/>
                  <a:gd name="T2" fmla="*/ 267 w 278"/>
                  <a:gd name="T3" fmla="*/ 250 h 269"/>
                  <a:gd name="T4" fmla="*/ 262 w 278"/>
                  <a:gd name="T5" fmla="*/ 250 h 269"/>
                  <a:gd name="T6" fmla="*/ 256 w 278"/>
                  <a:gd name="T7" fmla="*/ 250 h 269"/>
                  <a:gd name="T8" fmla="*/ 248 w 278"/>
                  <a:gd name="T9" fmla="*/ 250 h 269"/>
                  <a:gd name="T10" fmla="*/ 240 w 278"/>
                  <a:gd name="T11" fmla="*/ 250 h 269"/>
                  <a:gd name="T12" fmla="*/ 237 w 278"/>
                  <a:gd name="T13" fmla="*/ 250 h 269"/>
                  <a:gd name="T14" fmla="*/ 226 w 278"/>
                  <a:gd name="T15" fmla="*/ 250 h 269"/>
                  <a:gd name="T16" fmla="*/ 218 w 278"/>
                  <a:gd name="T17" fmla="*/ 250 h 269"/>
                  <a:gd name="T18" fmla="*/ 215 w 278"/>
                  <a:gd name="T19" fmla="*/ 250 h 269"/>
                  <a:gd name="T20" fmla="*/ 210 w 278"/>
                  <a:gd name="T21" fmla="*/ 250 h 269"/>
                  <a:gd name="T22" fmla="*/ 205 w 278"/>
                  <a:gd name="T23" fmla="*/ 253 h 269"/>
                  <a:gd name="T24" fmla="*/ 202 w 278"/>
                  <a:gd name="T25" fmla="*/ 253 h 269"/>
                  <a:gd name="T26" fmla="*/ 194 w 278"/>
                  <a:gd name="T27" fmla="*/ 253 h 269"/>
                  <a:gd name="T28" fmla="*/ 185 w 278"/>
                  <a:gd name="T29" fmla="*/ 253 h 269"/>
                  <a:gd name="T30" fmla="*/ 177 w 278"/>
                  <a:gd name="T31" fmla="*/ 256 h 269"/>
                  <a:gd name="T32" fmla="*/ 169 w 278"/>
                  <a:gd name="T33" fmla="*/ 256 h 269"/>
                  <a:gd name="T34" fmla="*/ 158 w 278"/>
                  <a:gd name="T35" fmla="*/ 259 h 269"/>
                  <a:gd name="T36" fmla="*/ 153 w 278"/>
                  <a:gd name="T37" fmla="*/ 259 h 269"/>
                  <a:gd name="T38" fmla="*/ 147 w 278"/>
                  <a:gd name="T39" fmla="*/ 261 h 269"/>
                  <a:gd name="T40" fmla="*/ 134 w 278"/>
                  <a:gd name="T41" fmla="*/ 261 h 269"/>
                  <a:gd name="T42" fmla="*/ 123 w 278"/>
                  <a:gd name="T43" fmla="*/ 264 h 269"/>
                  <a:gd name="T44" fmla="*/ 120 w 278"/>
                  <a:gd name="T45" fmla="*/ 264 h 269"/>
                  <a:gd name="T46" fmla="*/ 112 w 278"/>
                  <a:gd name="T47" fmla="*/ 267 h 269"/>
                  <a:gd name="T48" fmla="*/ 101 w 278"/>
                  <a:gd name="T49" fmla="*/ 267 h 269"/>
                  <a:gd name="T50" fmla="*/ 90 w 278"/>
                  <a:gd name="T51" fmla="*/ 269 h 269"/>
                  <a:gd name="T52" fmla="*/ 79 w 278"/>
                  <a:gd name="T53" fmla="*/ 269 h 269"/>
                  <a:gd name="T54" fmla="*/ 68 w 278"/>
                  <a:gd name="T55" fmla="*/ 269 h 269"/>
                  <a:gd name="T56" fmla="*/ 57 w 278"/>
                  <a:gd name="T57" fmla="*/ 269 h 269"/>
                  <a:gd name="T58" fmla="*/ 38 w 278"/>
                  <a:gd name="T59" fmla="*/ 267 h 269"/>
                  <a:gd name="T60" fmla="*/ 22 w 278"/>
                  <a:gd name="T61" fmla="*/ 259 h 269"/>
                  <a:gd name="T62" fmla="*/ 14 w 278"/>
                  <a:gd name="T63" fmla="*/ 248 h 269"/>
                  <a:gd name="T64" fmla="*/ 6 w 278"/>
                  <a:gd name="T65" fmla="*/ 237 h 269"/>
                  <a:gd name="T66" fmla="*/ 3 w 278"/>
                  <a:gd name="T67" fmla="*/ 226 h 269"/>
                  <a:gd name="T68" fmla="*/ 0 w 278"/>
                  <a:gd name="T69" fmla="*/ 207 h 269"/>
                  <a:gd name="T70" fmla="*/ 3 w 278"/>
                  <a:gd name="T71" fmla="*/ 193 h 269"/>
                  <a:gd name="T72" fmla="*/ 6 w 278"/>
                  <a:gd name="T73" fmla="*/ 177 h 269"/>
                  <a:gd name="T74" fmla="*/ 6 w 278"/>
                  <a:gd name="T75" fmla="*/ 177 h 269"/>
                  <a:gd name="T76" fmla="*/ 11 w 278"/>
                  <a:gd name="T77" fmla="*/ 163 h 269"/>
                  <a:gd name="T78" fmla="*/ 17 w 278"/>
                  <a:gd name="T79" fmla="*/ 150 h 269"/>
                  <a:gd name="T80" fmla="*/ 22 w 278"/>
                  <a:gd name="T81" fmla="*/ 136 h 269"/>
                  <a:gd name="T82" fmla="*/ 30 w 278"/>
                  <a:gd name="T83" fmla="*/ 122 h 269"/>
                  <a:gd name="T84" fmla="*/ 38 w 278"/>
                  <a:gd name="T85" fmla="*/ 111 h 269"/>
                  <a:gd name="T86" fmla="*/ 49 w 278"/>
                  <a:gd name="T87" fmla="*/ 101 h 269"/>
                  <a:gd name="T88" fmla="*/ 57 w 278"/>
                  <a:gd name="T89" fmla="*/ 90 h 269"/>
                  <a:gd name="T90" fmla="*/ 68 w 278"/>
                  <a:gd name="T91" fmla="*/ 76 h 269"/>
                  <a:gd name="T92" fmla="*/ 90 w 278"/>
                  <a:gd name="T93" fmla="*/ 62 h 269"/>
                  <a:gd name="T94" fmla="*/ 101 w 278"/>
                  <a:gd name="T95" fmla="*/ 54 h 269"/>
                  <a:gd name="T96" fmla="*/ 112 w 278"/>
                  <a:gd name="T97" fmla="*/ 46 h 269"/>
                  <a:gd name="T98" fmla="*/ 126 w 278"/>
                  <a:gd name="T99" fmla="*/ 38 h 269"/>
                  <a:gd name="T100" fmla="*/ 139 w 278"/>
                  <a:gd name="T101" fmla="*/ 32 h 269"/>
                  <a:gd name="T102" fmla="*/ 150 w 278"/>
                  <a:gd name="T103" fmla="*/ 27 h 269"/>
                  <a:gd name="T104" fmla="*/ 161 w 278"/>
                  <a:gd name="T105" fmla="*/ 22 h 269"/>
                  <a:gd name="T106" fmla="*/ 175 w 278"/>
                  <a:gd name="T107" fmla="*/ 16 h 269"/>
                  <a:gd name="T108" fmla="*/ 202 w 278"/>
                  <a:gd name="T109" fmla="*/ 8 h 269"/>
                  <a:gd name="T110" fmla="*/ 202 w 278"/>
                  <a:gd name="T111" fmla="*/ 8 h 269"/>
                  <a:gd name="T112" fmla="*/ 218 w 278"/>
                  <a:gd name="T113" fmla="*/ 5 h 269"/>
                  <a:gd name="T114" fmla="*/ 218 w 278"/>
                  <a:gd name="T115" fmla="*/ 5 h 269"/>
                  <a:gd name="T116" fmla="*/ 234 w 278"/>
                  <a:gd name="T117" fmla="*/ 2 h 269"/>
                  <a:gd name="T118" fmla="*/ 262 w 278"/>
                  <a:gd name="T119" fmla="*/ 0 h 269"/>
                  <a:gd name="T120" fmla="*/ 264 w 278"/>
                  <a:gd name="T121" fmla="*/ 0 h 269"/>
                  <a:gd name="T122" fmla="*/ 278 w 278"/>
                  <a:gd name="T123" fmla="*/ 250 h 26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78"/>
                  <a:gd name="T187" fmla="*/ 0 h 269"/>
                  <a:gd name="T188" fmla="*/ 278 w 278"/>
                  <a:gd name="T189" fmla="*/ 269 h 26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78" h="269">
                    <a:moveTo>
                      <a:pt x="278" y="250"/>
                    </a:moveTo>
                    <a:lnTo>
                      <a:pt x="275" y="250"/>
                    </a:lnTo>
                    <a:lnTo>
                      <a:pt x="273" y="250"/>
                    </a:lnTo>
                    <a:lnTo>
                      <a:pt x="267" y="250"/>
                    </a:lnTo>
                    <a:lnTo>
                      <a:pt x="264" y="250"/>
                    </a:lnTo>
                    <a:lnTo>
                      <a:pt x="262" y="250"/>
                    </a:lnTo>
                    <a:lnTo>
                      <a:pt x="259" y="250"/>
                    </a:lnTo>
                    <a:lnTo>
                      <a:pt x="256" y="250"/>
                    </a:lnTo>
                    <a:lnTo>
                      <a:pt x="251" y="250"/>
                    </a:lnTo>
                    <a:lnTo>
                      <a:pt x="248" y="250"/>
                    </a:lnTo>
                    <a:lnTo>
                      <a:pt x="245" y="250"/>
                    </a:lnTo>
                    <a:lnTo>
                      <a:pt x="240" y="250"/>
                    </a:lnTo>
                    <a:lnTo>
                      <a:pt x="237" y="250"/>
                    </a:lnTo>
                    <a:lnTo>
                      <a:pt x="232" y="250"/>
                    </a:lnTo>
                    <a:lnTo>
                      <a:pt x="226" y="250"/>
                    </a:lnTo>
                    <a:lnTo>
                      <a:pt x="224" y="250"/>
                    </a:lnTo>
                    <a:lnTo>
                      <a:pt x="218" y="250"/>
                    </a:lnTo>
                    <a:lnTo>
                      <a:pt x="215" y="250"/>
                    </a:lnTo>
                    <a:lnTo>
                      <a:pt x="213" y="250"/>
                    </a:lnTo>
                    <a:lnTo>
                      <a:pt x="210" y="250"/>
                    </a:lnTo>
                    <a:lnTo>
                      <a:pt x="205" y="253"/>
                    </a:lnTo>
                    <a:lnTo>
                      <a:pt x="202" y="253"/>
                    </a:lnTo>
                    <a:lnTo>
                      <a:pt x="196" y="253"/>
                    </a:lnTo>
                    <a:lnTo>
                      <a:pt x="194" y="253"/>
                    </a:lnTo>
                    <a:lnTo>
                      <a:pt x="188" y="253"/>
                    </a:lnTo>
                    <a:lnTo>
                      <a:pt x="185" y="253"/>
                    </a:lnTo>
                    <a:lnTo>
                      <a:pt x="180" y="256"/>
                    </a:lnTo>
                    <a:lnTo>
                      <a:pt x="177" y="256"/>
                    </a:lnTo>
                    <a:lnTo>
                      <a:pt x="172" y="256"/>
                    </a:lnTo>
                    <a:lnTo>
                      <a:pt x="169" y="256"/>
                    </a:lnTo>
                    <a:lnTo>
                      <a:pt x="164" y="256"/>
                    </a:lnTo>
                    <a:lnTo>
                      <a:pt x="158" y="259"/>
                    </a:lnTo>
                    <a:lnTo>
                      <a:pt x="155" y="259"/>
                    </a:lnTo>
                    <a:lnTo>
                      <a:pt x="153" y="259"/>
                    </a:lnTo>
                    <a:lnTo>
                      <a:pt x="147" y="261"/>
                    </a:lnTo>
                    <a:lnTo>
                      <a:pt x="139" y="261"/>
                    </a:lnTo>
                    <a:lnTo>
                      <a:pt x="134" y="261"/>
                    </a:lnTo>
                    <a:lnTo>
                      <a:pt x="131" y="264"/>
                    </a:lnTo>
                    <a:lnTo>
                      <a:pt x="123" y="264"/>
                    </a:lnTo>
                    <a:lnTo>
                      <a:pt x="120" y="264"/>
                    </a:lnTo>
                    <a:lnTo>
                      <a:pt x="112" y="267"/>
                    </a:lnTo>
                    <a:lnTo>
                      <a:pt x="104" y="267"/>
                    </a:lnTo>
                    <a:lnTo>
                      <a:pt x="101" y="267"/>
                    </a:lnTo>
                    <a:lnTo>
                      <a:pt x="93" y="269"/>
                    </a:lnTo>
                    <a:lnTo>
                      <a:pt x="90" y="269"/>
                    </a:lnTo>
                    <a:lnTo>
                      <a:pt x="82" y="269"/>
                    </a:lnTo>
                    <a:lnTo>
                      <a:pt x="79" y="269"/>
                    </a:lnTo>
                    <a:lnTo>
                      <a:pt x="76" y="269"/>
                    </a:lnTo>
                    <a:lnTo>
                      <a:pt x="68" y="269"/>
                    </a:lnTo>
                    <a:lnTo>
                      <a:pt x="60" y="269"/>
                    </a:lnTo>
                    <a:lnTo>
                      <a:pt x="57" y="269"/>
                    </a:lnTo>
                    <a:lnTo>
                      <a:pt x="41" y="267"/>
                    </a:lnTo>
                    <a:lnTo>
                      <a:pt x="38" y="267"/>
                    </a:lnTo>
                    <a:lnTo>
                      <a:pt x="36" y="267"/>
                    </a:lnTo>
                    <a:lnTo>
                      <a:pt x="22" y="259"/>
                    </a:lnTo>
                    <a:lnTo>
                      <a:pt x="17" y="256"/>
                    </a:lnTo>
                    <a:lnTo>
                      <a:pt x="14" y="248"/>
                    </a:lnTo>
                    <a:lnTo>
                      <a:pt x="8" y="239"/>
                    </a:lnTo>
                    <a:lnTo>
                      <a:pt x="6" y="237"/>
                    </a:lnTo>
                    <a:lnTo>
                      <a:pt x="6" y="229"/>
                    </a:lnTo>
                    <a:lnTo>
                      <a:pt x="3" y="226"/>
                    </a:lnTo>
                    <a:lnTo>
                      <a:pt x="0" y="212"/>
                    </a:lnTo>
                    <a:lnTo>
                      <a:pt x="0" y="207"/>
                    </a:lnTo>
                    <a:lnTo>
                      <a:pt x="3" y="199"/>
                    </a:lnTo>
                    <a:lnTo>
                      <a:pt x="3" y="193"/>
                    </a:lnTo>
                    <a:lnTo>
                      <a:pt x="3" y="188"/>
                    </a:lnTo>
                    <a:lnTo>
                      <a:pt x="6" y="177"/>
                    </a:lnTo>
                    <a:lnTo>
                      <a:pt x="11" y="163"/>
                    </a:lnTo>
                    <a:lnTo>
                      <a:pt x="14" y="155"/>
                    </a:lnTo>
                    <a:lnTo>
                      <a:pt x="17" y="150"/>
                    </a:lnTo>
                    <a:lnTo>
                      <a:pt x="17" y="144"/>
                    </a:lnTo>
                    <a:lnTo>
                      <a:pt x="22" y="136"/>
                    </a:lnTo>
                    <a:lnTo>
                      <a:pt x="25" y="133"/>
                    </a:lnTo>
                    <a:lnTo>
                      <a:pt x="30" y="122"/>
                    </a:lnTo>
                    <a:lnTo>
                      <a:pt x="33" y="120"/>
                    </a:lnTo>
                    <a:lnTo>
                      <a:pt x="38" y="111"/>
                    </a:lnTo>
                    <a:lnTo>
                      <a:pt x="44" y="106"/>
                    </a:lnTo>
                    <a:lnTo>
                      <a:pt x="49" y="101"/>
                    </a:lnTo>
                    <a:lnTo>
                      <a:pt x="55" y="92"/>
                    </a:lnTo>
                    <a:lnTo>
                      <a:pt x="57" y="90"/>
                    </a:lnTo>
                    <a:lnTo>
                      <a:pt x="60" y="87"/>
                    </a:lnTo>
                    <a:lnTo>
                      <a:pt x="68" y="76"/>
                    </a:lnTo>
                    <a:lnTo>
                      <a:pt x="79" y="68"/>
                    </a:lnTo>
                    <a:lnTo>
                      <a:pt x="90" y="62"/>
                    </a:lnTo>
                    <a:lnTo>
                      <a:pt x="93" y="60"/>
                    </a:lnTo>
                    <a:lnTo>
                      <a:pt x="101" y="54"/>
                    </a:lnTo>
                    <a:lnTo>
                      <a:pt x="104" y="51"/>
                    </a:lnTo>
                    <a:lnTo>
                      <a:pt x="112" y="46"/>
                    </a:lnTo>
                    <a:lnTo>
                      <a:pt x="117" y="43"/>
                    </a:lnTo>
                    <a:lnTo>
                      <a:pt x="126" y="38"/>
                    </a:lnTo>
                    <a:lnTo>
                      <a:pt x="131" y="35"/>
                    </a:lnTo>
                    <a:lnTo>
                      <a:pt x="139" y="32"/>
                    </a:lnTo>
                    <a:lnTo>
                      <a:pt x="145" y="30"/>
                    </a:lnTo>
                    <a:lnTo>
                      <a:pt x="150" y="27"/>
                    </a:lnTo>
                    <a:lnTo>
                      <a:pt x="158" y="24"/>
                    </a:lnTo>
                    <a:lnTo>
                      <a:pt x="161" y="22"/>
                    </a:lnTo>
                    <a:lnTo>
                      <a:pt x="172" y="19"/>
                    </a:lnTo>
                    <a:lnTo>
                      <a:pt x="175" y="16"/>
                    </a:lnTo>
                    <a:lnTo>
                      <a:pt x="188" y="13"/>
                    </a:lnTo>
                    <a:lnTo>
                      <a:pt x="202" y="8"/>
                    </a:lnTo>
                    <a:lnTo>
                      <a:pt x="210" y="8"/>
                    </a:lnTo>
                    <a:lnTo>
                      <a:pt x="218" y="5"/>
                    </a:lnTo>
                    <a:lnTo>
                      <a:pt x="232" y="2"/>
                    </a:lnTo>
                    <a:lnTo>
                      <a:pt x="234" y="2"/>
                    </a:lnTo>
                    <a:lnTo>
                      <a:pt x="248" y="2"/>
                    </a:lnTo>
                    <a:lnTo>
                      <a:pt x="262" y="0"/>
                    </a:lnTo>
                    <a:lnTo>
                      <a:pt x="264" y="0"/>
                    </a:lnTo>
                    <a:lnTo>
                      <a:pt x="278" y="0"/>
                    </a:lnTo>
                    <a:lnTo>
                      <a:pt x="278" y="250"/>
                    </a:lnTo>
                    <a:close/>
                  </a:path>
                </a:pathLst>
              </a:custGeom>
              <a:solidFill>
                <a:srgbClr val="FFE4E4"/>
              </a:solidFill>
              <a:ln w="0">
                <a:solidFill>
                  <a:srgbClr val="FFE4E4"/>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32" name="Freeform 45"/>
              <p:cNvSpPr>
                <a:spLocks/>
              </p:cNvSpPr>
              <p:nvPr/>
            </p:nvSpPr>
            <p:spPr bwMode="auto">
              <a:xfrm>
                <a:off x="4113535" y="3938828"/>
                <a:ext cx="271710" cy="420392"/>
              </a:xfrm>
              <a:custGeom>
                <a:avLst/>
                <a:gdLst>
                  <a:gd name="T0" fmla="*/ 90 w 199"/>
                  <a:gd name="T1" fmla="*/ 273 h 300"/>
                  <a:gd name="T2" fmla="*/ 87 w 199"/>
                  <a:gd name="T3" fmla="*/ 270 h 300"/>
                  <a:gd name="T4" fmla="*/ 71 w 199"/>
                  <a:gd name="T5" fmla="*/ 259 h 300"/>
                  <a:gd name="T6" fmla="*/ 63 w 199"/>
                  <a:gd name="T7" fmla="*/ 254 h 300"/>
                  <a:gd name="T8" fmla="*/ 52 w 199"/>
                  <a:gd name="T9" fmla="*/ 243 h 300"/>
                  <a:gd name="T10" fmla="*/ 47 w 199"/>
                  <a:gd name="T11" fmla="*/ 237 h 300"/>
                  <a:gd name="T12" fmla="*/ 36 w 199"/>
                  <a:gd name="T13" fmla="*/ 229 h 300"/>
                  <a:gd name="T14" fmla="*/ 30 w 199"/>
                  <a:gd name="T15" fmla="*/ 218 h 300"/>
                  <a:gd name="T16" fmla="*/ 22 w 199"/>
                  <a:gd name="T17" fmla="*/ 207 h 300"/>
                  <a:gd name="T18" fmla="*/ 11 w 199"/>
                  <a:gd name="T19" fmla="*/ 191 h 300"/>
                  <a:gd name="T20" fmla="*/ 11 w 199"/>
                  <a:gd name="T21" fmla="*/ 188 h 300"/>
                  <a:gd name="T22" fmla="*/ 6 w 199"/>
                  <a:gd name="T23" fmla="*/ 172 h 300"/>
                  <a:gd name="T24" fmla="*/ 3 w 199"/>
                  <a:gd name="T25" fmla="*/ 161 h 300"/>
                  <a:gd name="T26" fmla="*/ 0 w 199"/>
                  <a:gd name="T27" fmla="*/ 153 h 300"/>
                  <a:gd name="T28" fmla="*/ 0 w 199"/>
                  <a:gd name="T29" fmla="*/ 142 h 300"/>
                  <a:gd name="T30" fmla="*/ 0 w 199"/>
                  <a:gd name="T31" fmla="*/ 128 h 300"/>
                  <a:gd name="T32" fmla="*/ 6 w 199"/>
                  <a:gd name="T33" fmla="*/ 115 h 300"/>
                  <a:gd name="T34" fmla="*/ 11 w 199"/>
                  <a:gd name="T35" fmla="*/ 104 h 300"/>
                  <a:gd name="T36" fmla="*/ 33 w 199"/>
                  <a:gd name="T37" fmla="*/ 82 h 300"/>
                  <a:gd name="T38" fmla="*/ 44 w 199"/>
                  <a:gd name="T39" fmla="*/ 77 h 300"/>
                  <a:gd name="T40" fmla="*/ 57 w 199"/>
                  <a:gd name="T41" fmla="*/ 71 h 300"/>
                  <a:gd name="T42" fmla="*/ 68 w 199"/>
                  <a:gd name="T43" fmla="*/ 66 h 300"/>
                  <a:gd name="T44" fmla="*/ 82 w 199"/>
                  <a:gd name="T45" fmla="*/ 60 h 300"/>
                  <a:gd name="T46" fmla="*/ 96 w 199"/>
                  <a:gd name="T47" fmla="*/ 58 h 300"/>
                  <a:gd name="T48" fmla="*/ 104 w 199"/>
                  <a:gd name="T49" fmla="*/ 55 h 300"/>
                  <a:gd name="T50" fmla="*/ 109 w 199"/>
                  <a:gd name="T51" fmla="*/ 49 h 300"/>
                  <a:gd name="T52" fmla="*/ 117 w 199"/>
                  <a:gd name="T53" fmla="*/ 47 h 300"/>
                  <a:gd name="T54" fmla="*/ 123 w 199"/>
                  <a:gd name="T55" fmla="*/ 44 h 300"/>
                  <a:gd name="T56" fmla="*/ 128 w 199"/>
                  <a:gd name="T57" fmla="*/ 39 h 300"/>
                  <a:gd name="T58" fmla="*/ 134 w 199"/>
                  <a:gd name="T59" fmla="*/ 36 h 300"/>
                  <a:gd name="T60" fmla="*/ 142 w 199"/>
                  <a:gd name="T61" fmla="*/ 33 h 300"/>
                  <a:gd name="T62" fmla="*/ 145 w 199"/>
                  <a:gd name="T63" fmla="*/ 30 h 300"/>
                  <a:gd name="T64" fmla="*/ 150 w 199"/>
                  <a:gd name="T65" fmla="*/ 25 h 300"/>
                  <a:gd name="T66" fmla="*/ 155 w 199"/>
                  <a:gd name="T67" fmla="*/ 22 h 300"/>
                  <a:gd name="T68" fmla="*/ 161 w 199"/>
                  <a:gd name="T69" fmla="*/ 17 h 300"/>
                  <a:gd name="T70" fmla="*/ 166 w 199"/>
                  <a:gd name="T71" fmla="*/ 14 h 300"/>
                  <a:gd name="T72" fmla="*/ 172 w 199"/>
                  <a:gd name="T73" fmla="*/ 11 h 300"/>
                  <a:gd name="T74" fmla="*/ 175 w 199"/>
                  <a:gd name="T75" fmla="*/ 9 h 300"/>
                  <a:gd name="T76" fmla="*/ 177 w 199"/>
                  <a:gd name="T77" fmla="*/ 6 h 300"/>
                  <a:gd name="T78" fmla="*/ 180 w 199"/>
                  <a:gd name="T79" fmla="*/ 6 h 300"/>
                  <a:gd name="T80" fmla="*/ 185 w 199"/>
                  <a:gd name="T81" fmla="*/ 3 h 300"/>
                  <a:gd name="T82" fmla="*/ 188 w 199"/>
                  <a:gd name="T83" fmla="*/ 3 h 300"/>
                  <a:gd name="T84" fmla="*/ 191 w 199"/>
                  <a:gd name="T85" fmla="*/ 0 h 300"/>
                  <a:gd name="T86" fmla="*/ 194 w 199"/>
                  <a:gd name="T87" fmla="*/ 0 h 300"/>
                  <a:gd name="T88" fmla="*/ 194 w 199"/>
                  <a:gd name="T89" fmla="*/ 0 h 300"/>
                  <a:gd name="T90" fmla="*/ 196 w 199"/>
                  <a:gd name="T91" fmla="*/ 0 h 300"/>
                  <a:gd name="T92" fmla="*/ 199 w 199"/>
                  <a:gd name="T93" fmla="*/ 0 h 300"/>
                  <a:gd name="T94" fmla="*/ 194 w 199"/>
                  <a:gd name="T95" fmla="*/ 300 h 300"/>
                  <a:gd name="T96" fmla="*/ 180 w 199"/>
                  <a:gd name="T97" fmla="*/ 300 h 300"/>
                  <a:gd name="T98" fmla="*/ 166 w 199"/>
                  <a:gd name="T99" fmla="*/ 297 h 300"/>
                  <a:gd name="T100" fmla="*/ 153 w 199"/>
                  <a:gd name="T101" fmla="*/ 295 h 300"/>
                  <a:gd name="T102" fmla="*/ 142 w 199"/>
                  <a:gd name="T103" fmla="*/ 292 h 300"/>
                  <a:gd name="T104" fmla="*/ 128 w 199"/>
                  <a:gd name="T105" fmla="*/ 289 h 300"/>
                  <a:gd name="T106" fmla="*/ 120 w 199"/>
                  <a:gd name="T107" fmla="*/ 286 h 300"/>
                  <a:gd name="T108" fmla="*/ 101 w 199"/>
                  <a:gd name="T109" fmla="*/ 278 h 300"/>
                  <a:gd name="T110" fmla="*/ 98 w 199"/>
                  <a:gd name="T111" fmla="*/ 276 h 3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9"/>
                  <a:gd name="T169" fmla="*/ 0 h 300"/>
                  <a:gd name="T170" fmla="*/ 199 w 199"/>
                  <a:gd name="T171" fmla="*/ 300 h 3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9" h="300">
                    <a:moveTo>
                      <a:pt x="93" y="273"/>
                    </a:moveTo>
                    <a:lnTo>
                      <a:pt x="90" y="273"/>
                    </a:lnTo>
                    <a:lnTo>
                      <a:pt x="87" y="270"/>
                    </a:lnTo>
                    <a:lnTo>
                      <a:pt x="79" y="265"/>
                    </a:lnTo>
                    <a:lnTo>
                      <a:pt x="71" y="259"/>
                    </a:lnTo>
                    <a:lnTo>
                      <a:pt x="68" y="256"/>
                    </a:lnTo>
                    <a:lnTo>
                      <a:pt x="63" y="254"/>
                    </a:lnTo>
                    <a:lnTo>
                      <a:pt x="57" y="248"/>
                    </a:lnTo>
                    <a:lnTo>
                      <a:pt x="52" y="243"/>
                    </a:lnTo>
                    <a:lnTo>
                      <a:pt x="49" y="240"/>
                    </a:lnTo>
                    <a:lnTo>
                      <a:pt x="47" y="237"/>
                    </a:lnTo>
                    <a:lnTo>
                      <a:pt x="38" y="232"/>
                    </a:lnTo>
                    <a:lnTo>
                      <a:pt x="36" y="229"/>
                    </a:lnTo>
                    <a:lnTo>
                      <a:pt x="30" y="221"/>
                    </a:lnTo>
                    <a:lnTo>
                      <a:pt x="30" y="218"/>
                    </a:lnTo>
                    <a:lnTo>
                      <a:pt x="25" y="213"/>
                    </a:lnTo>
                    <a:lnTo>
                      <a:pt x="22" y="207"/>
                    </a:lnTo>
                    <a:lnTo>
                      <a:pt x="17" y="202"/>
                    </a:lnTo>
                    <a:lnTo>
                      <a:pt x="11" y="191"/>
                    </a:lnTo>
                    <a:lnTo>
                      <a:pt x="11" y="188"/>
                    </a:lnTo>
                    <a:lnTo>
                      <a:pt x="6" y="177"/>
                    </a:lnTo>
                    <a:lnTo>
                      <a:pt x="6" y="172"/>
                    </a:lnTo>
                    <a:lnTo>
                      <a:pt x="3" y="164"/>
                    </a:lnTo>
                    <a:lnTo>
                      <a:pt x="3" y="161"/>
                    </a:lnTo>
                    <a:lnTo>
                      <a:pt x="0" y="156"/>
                    </a:lnTo>
                    <a:lnTo>
                      <a:pt x="0" y="153"/>
                    </a:lnTo>
                    <a:lnTo>
                      <a:pt x="0" y="142"/>
                    </a:lnTo>
                    <a:lnTo>
                      <a:pt x="0" y="137"/>
                    </a:lnTo>
                    <a:lnTo>
                      <a:pt x="0" y="128"/>
                    </a:lnTo>
                    <a:lnTo>
                      <a:pt x="3" y="120"/>
                    </a:lnTo>
                    <a:lnTo>
                      <a:pt x="6" y="115"/>
                    </a:lnTo>
                    <a:lnTo>
                      <a:pt x="8" y="107"/>
                    </a:lnTo>
                    <a:lnTo>
                      <a:pt x="11" y="104"/>
                    </a:lnTo>
                    <a:lnTo>
                      <a:pt x="22" y="93"/>
                    </a:lnTo>
                    <a:lnTo>
                      <a:pt x="33" y="82"/>
                    </a:lnTo>
                    <a:lnTo>
                      <a:pt x="38" y="79"/>
                    </a:lnTo>
                    <a:lnTo>
                      <a:pt x="44" y="77"/>
                    </a:lnTo>
                    <a:lnTo>
                      <a:pt x="55" y="71"/>
                    </a:lnTo>
                    <a:lnTo>
                      <a:pt x="57" y="71"/>
                    </a:lnTo>
                    <a:lnTo>
                      <a:pt x="66" y="69"/>
                    </a:lnTo>
                    <a:lnTo>
                      <a:pt x="68" y="66"/>
                    </a:lnTo>
                    <a:lnTo>
                      <a:pt x="76" y="63"/>
                    </a:lnTo>
                    <a:lnTo>
                      <a:pt x="82" y="60"/>
                    </a:lnTo>
                    <a:lnTo>
                      <a:pt x="90" y="58"/>
                    </a:lnTo>
                    <a:lnTo>
                      <a:pt x="96" y="58"/>
                    </a:lnTo>
                    <a:lnTo>
                      <a:pt x="98" y="55"/>
                    </a:lnTo>
                    <a:lnTo>
                      <a:pt x="104" y="55"/>
                    </a:lnTo>
                    <a:lnTo>
                      <a:pt x="104" y="52"/>
                    </a:lnTo>
                    <a:lnTo>
                      <a:pt x="109" y="49"/>
                    </a:lnTo>
                    <a:lnTo>
                      <a:pt x="115" y="49"/>
                    </a:lnTo>
                    <a:lnTo>
                      <a:pt x="117" y="47"/>
                    </a:lnTo>
                    <a:lnTo>
                      <a:pt x="120" y="47"/>
                    </a:lnTo>
                    <a:lnTo>
                      <a:pt x="123" y="44"/>
                    </a:lnTo>
                    <a:lnTo>
                      <a:pt x="126" y="44"/>
                    </a:lnTo>
                    <a:lnTo>
                      <a:pt x="128" y="39"/>
                    </a:lnTo>
                    <a:lnTo>
                      <a:pt x="134" y="36"/>
                    </a:lnTo>
                    <a:lnTo>
                      <a:pt x="139" y="33"/>
                    </a:lnTo>
                    <a:lnTo>
                      <a:pt x="142" y="33"/>
                    </a:lnTo>
                    <a:lnTo>
                      <a:pt x="142" y="30"/>
                    </a:lnTo>
                    <a:lnTo>
                      <a:pt x="145" y="30"/>
                    </a:lnTo>
                    <a:lnTo>
                      <a:pt x="150" y="25"/>
                    </a:lnTo>
                    <a:lnTo>
                      <a:pt x="155" y="22"/>
                    </a:lnTo>
                    <a:lnTo>
                      <a:pt x="161" y="19"/>
                    </a:lnTo>
                    <a:lnTo>
                      <a:pt x="161" y="17"/>
                    </a:lnTo>
                    <a:lnTo>
                      <a:pt x="164" y="17"/>
                    </a:lnTo>
                    <a:lnTo>
                      <a:pt x="166" y="14"/>
                    </a:lnTo>
                    <a:lnTo>
                      <a:pt x="169" y="11"/>
                    </a:lnTo>
                    <a:lnTo>
                      <a:pt x="172" y="11"/>
                    </a:lnTo>
                    <a:lnTo>
                      <a:pt x="175" y="9"/>
                    </a:lnTo>
                    <a:lnTo>
                      <a:pt x="177" y="6"/>
                    </a:lnTo>
                    <a:lnTo>
                      <a:pt x="180" y="6"/>
                    </a:lnTo>
                    <a:lnTo>
                      <a:pt x="183" y="3"/>
                    </a:lnTo>
                    <a:lnTo>
                      <a:pt x="185" y="3"/>
                    </a:lnTo>
                    <a:lnTo>
                      <a:pt x="188" y="3"/>
                    </a:lnTo>
                    <a:lnTo>
                      <a:pt x="191" y="0"/>
                    </a:lnTo>
                    <a:lnTo>
                      <a:pt x="194" y="0"/>
                    </a:lnTo>
                    <a:lnTo>
                      <a:pt x="196" y="0"/>
                    </a:lnTo>
                    <a:lnTo>
                      <a:pt x="199" y="0"/>
                    </a:lnTo>
                    <a:lnTo>
                      <a:pt x="199" y="300"/>
                    </a:lnTo>
                    <a:lnTo>
                      <a:pt x="194" y="300"/>
                    </a:lnTo>
                    <a:lnTo>
                      <a:pt x="188" y="300"/>
                    </a:lnTo>
                    <a:lnTo>
                      <a:pt x="180" y="300"/>
                    </a:lnTo>
                    <a:lnTo>
                      <a:pt x="175" y="297"/>
                    </a:lnTo>
                    <a:lnTo>
                      <a:pt x="166" y="297"/>
                    </a:lnTo>
                    <a:lnTo>
                      <a:pt x="161" y="297"/>
                    </a:lnTo>
                    <a:lnTo>
                      <a:pt x="153" y="295"/>
                    </a:lnTo>
                    <a:lnTo>
                      <a:pt x="147" y="295"/>
                    </a:lnTo>
                    <a:lnTo>
                      <a:pt x="142" y="292"/>
                    </a:lnTo>
                    <a:lnTo>
                      <a:pt x="136" y="292"/>
                    </a:lnTo>
                    <a:lnTo>
                      <a:pt x="128" y="289"/>
                    </a:lnTo>
                    <a:lnTo>
                      <a:pt x="123" y="286"/>
                    </a:lnTo>
                    <a:lnTo>
                      <a:pt x="120" y="286"/>
                    </a:lnTo>
                    <a:lnTo>
                      <a:pt x="112" y="281"/>
                    </a:lnTo>
                    <a:lnTo>
                      <a:pt x="101" y="278"/>
                    </a:lnTo>
                    <a:lnTo>
                      <a:pt x="98" y="276"/>
                    </a:lnTo>
                    <a:lnTo>
                      <a:pt x="93" y="273"/>
                    </a:lnTo>
                    <a:close/>
                  </a:path>
                </a:pathLst>
              </a:custGeom>
              <a:solidFill>
                <a:srgbClr val="FFE4E4"/>
              </a:solidFill>
              <a:ln w="0">
                <a:solidFill>
                  <a:srgbClr val="FFE4E4"/>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33" name="Freeform 46"/>
              <p:cNvSpPr>
                <a:spLocks/>
              </p:cNvSpPr>
              <p:nvPr/>
            </p:nvSpPr>
            <p:spPr bwMode="auto">
              <a:xfrm>
                <a:off x="4061651" y="3637547"/>
                <a:ext cx="323594" cy="298478"/>
              </a:xfrm>
              <a:custGeom>
                <a:avLst/>
                <a:gdLst>
                  <a:gd name="T0" fmla="*/ 27 w 237"/>
                  <a:gd name="T1" fmla="*/ 79 h 213"/>
                  <a:gd name="T2" fmla="*/ 19 w 237"/>
                  <a:gd name="T3" fmla="*/ 90 h 213"/>
                  <a:gd name="T4" fmla="*/ 14 w 237"/>
                  <a:gd name="T5" fmla="*/ 101 h 213"/>
                  <a:gd name="T6" fmla="*/ 8 w 237"/>
                  <a:gd name="T7" fmla="*/ 109 h 213"/>
                  <a:gd name="T8" fmla="*/ 3 w 237"/>
                  <a:gd name="T9" fmla="*/ 123 h 213"/>
                  <a:gd name="T10" fmla="*/ 3 w 237"/>
                  <a:gd name="T11" fmla="*/ 131 h 213"/>
                  <a:gd name="T12" fmla="*/ 0 w 237"/>
                  <a:gd name="T13" fmla="*/ 147 h 213"/>
                  <a:gd name="T14" fmla="*/ 3 w 237"/>
                  <a:gd name="T15" fmla="*/ 161 h 213"/>
                  <a:gd name="T16" fmla="*/ 8 w 237"/>
                  <a:gd name="T17" fmla="*/ 172 h 213"/>
                  <a:gd name="T18" fmla="*/ 22 w 237"/>
                  <a:gd name="T19" fmla="*/ 183 h 213"/>
                  <a:gd name="T20" fmla="*/ 30 w 237"/>
                  <a:gd name="T21" fmla="*/ 191 h 213"/>
                  <a:gd name="T22" fmla="*/ 41 w 237"/>
                  <a:gd name="T23" fmla="*/ 196 h 213"/>
                  <a:gd name="T24" fmla="*/ 49 w 237"/>
                  <a:gd name="T25" fmla="*/ 202 h 213"/>
                  <a:gd name="T26" fmla="*/ 68 w 237"/>
                  <a:gd name="T27" fmla="*/ 207 h 213"/>
                  <a:gd name="T28" fmla="*/ 82 w 237"/>
                  <a:gd name="T29" fmla="*/ 210 h 213"/>
                  <a:gd name="T30" fmla="*/ 93 w 237"/>
                  <a:gd name="T31" fmla="*/ 213 h 213"/>
                  <a:gd name="T32" fmla="*/ 106 w 237"/>
                  <a:gd name="T33" fmla="*/ 213 h 213"/>
                  <a:gd name="T34" fmla="*/ 114 w 237"/>
                  <a:gd name="T35" fmla="*/ 213 h 213"/>
                  <a:gd name="T36" fmla="*/ 128 w 237"/>
                  <a:gd name="T37" fmla="*/ 213 h 213"/>
                  <a:gd name="T38" fmla="*/ 142 w 237"/>
                  <a:gd name="T39" fmla="*/ 213 h 213"/>
                  <a:gd name="T40" fmla="*/ 153 w 237"/>
                  <a:gd name="T41" fmla="*/ 213 h 213"/>
                  <a:gd name="T42" fmla="*/ 161 w 237"/>
                  <a:gd name="T43" fmla="*/ 210 h 213"/>
                  <a:gd name="T44" fmla="*/ 166 w 237"/>
                  <a:gd name="T45" fmla="*/ 210 h 213"/>
                  <a:gd name="T46" fmla="*/ 174 w 237"/>
                  <a:gd name="T47" fmla="*/ 210 h 213"/>
                  <a:gd name="T48" fmla="*/ 188 w 237"/>
                  <a:gd name="T49" fmla="*/ 205 h 213"/>
                  <a:gd name="T50" fmla="*/ 196 w 237"/>
                  <a:gd name="T51" fmla="*/ 202 h 213"/>
                  <a:gd name="T52" fmla="*/ 202 w 237"/>
                  <a:gd name="T53" fmla="*/ 202 h 213"/>
                  <a:gd name="T54" fmla="*/ 207 w 237"/>
                  <a:gd name="T55" fmla="*/ 199 h 213"/>
                  <a:gd name="T56" fmla="*/ 210 w 237"/>
                  <a:gd name="T57" fmla="*/ 196 h 213"/>
                  <a:gd name="T58" fmla="*/ 215 w 237"/>
                  <a:gd name="T59" fmla="*/ 196 h 213"/>
                  <a:gd name="T60" fmla="*/ 218 w 237"/>
                  <a:gd name="T61" fmla="*/ 194 h 213"/>
                  <a:gd name="T62" fmla="*/ 221 w 237"/>
                  <a:gd name="T63" fmla="*/ 194 h 213"/>
                  <a:gd name="T64" fmla="*/ 223 w 237"/>
                  <a:gd name="T65" fmla="*/ 191 h 213"/>
                  <a:gd name="T66" fmla="*/ 226 w 237"/>
                  <a:gd name="T67" fmla="*/ 191 h 213"/>
                  <a:gd name="T68" fmla="*/ 229 w 237"/>
                  <a:gd name="T69" fmla="*/ 191 h 213"/>
                  <a:gd name="T70" fmla="*/ 232 w 237"/>
                  <a:gd name="T71" fmla="*/ 188 h 213"/>
                  <a:gd name="T72" fmla="*/ 234 w 237"/>
                  <a:gd name="T73" fmla="*/ 188 h 213"/>
                  <a:gd name="T74" fmla="*/ 237 w 237"/>
                  <a:gd name="T75" fmla="*/ 188 h 213"/>
                  <a:gd name="T76" fmla="*/ 234 w 237"/>
                  <a:gd name="T77" fmla="*/ 0 h 213"/>
                  <a:gd name="T78" fmla="*/ 226 w 237"/>
                  <a:gd name="T79" fmla="*/ 0 h 213"/>
                  <a:gd name="T80" fmla="*/ 218 w 237"/>
                  <a:gd name="T81" fmla="*/ 0 h 213"/>
                  <a:gd name="T82" fmla="*/ 213 w 237"/>
                  <a:gd name="T83" fmla="*/ 0 h 213"/>
                  <a:gd name="T84" fmla="*/ 202 w 237"/>
                  <a:gd name="T85" fmla="*/ 0 h 213"/>
                  <a:gd name="T86" fmla="*/ 196 w 237"/>
                  <a:gd name="T87" fmla="*/ 0 h 213"/>
                  <a:gd name="T88" fmla="*/ 185 w 237"/>
                  <a:gd name="T89" fmla="*/ 3 h 213"/>
                  <a:gd name="T90" fmla="*/ 180 w 237"/>
                  <a:gd name="T91" fmla="*/ 3 h 213"/>
                  <a:gd name="T92" fmla="*/ 172 w 237"/>
                  <a:gd name="T93" fmla="*/ 6 h 213"/>
                  <a:gd name="T94" fmla="*/ 164 w 237"/>
                  <a:gd name="T95" fmla="*/ 6 h 213"/>
                  <a:gd name="T96" fmla="*/ 155 w 237"/>
                  <a:gd name="T97" fmla="*/ 8 h 213"/>
                  <a:gd name="T98" fmla="*/ 147 w 237"/>
                  <a:gd name="T99" fmla="*/ 11 h 213"/>
                  <a:gd name="T100" fmla="*/ 139 w 237"/>
                  <a:gd name="T101" fmla="*/ 14 h 213"/>
                  <a:gd name="T102" fmla="*/ 128 w 237"/>
                  <a:gd name="T103" fmla="*/ 19 h 213"/>
                  <a:gd name="T104" fmla="*/ 117 w 237"/>
                  <a:gd name="T105" fmla="*/ 22 h 213"/>
                  <a:gd name="T106" fmla="*/ 109 w 237"/>
                  <a:gd name="T107" fmla="*/ 25 h 213"/>
                  <a:gd name="T108" fmla="*/ 104 w 237"/>
                  <a:gd name="T109" fmla="*/ 27 h 213"/>
                  <a:gd name="T110" fmla="*/ 90 w 237"/>
                  <a:gd name="T111" fmla="*/ 33 h 213"/>
                  <a:gd name="T112" fmla="*/ 82 w 237"/>
                  <a:gd name="T113" fmla="*/ 38 h 213"/>
                  <a:gd name="T114" fmla="*/ 71 w 237"/>
                  <a:gd name="T115" fmla="*/ 44 h 213"/>
                  <a:gd name="T116" fmla="*/ 63 w 237"/>
                  <a:gd name="T117" fmla="*/ 47 h 213"/>
                  <a:gd name="T118" fmla="*/ 52 w 237"/>
                  <a:gd name="T119" fmla="*/ 57 h 213"/>
                  <a:gd name="T120" fmla="*/ 44 w 237"/>
                  <a:gd name="T121" fmla="*/ 66 h 213"/>
                  <a:gd name="T122" fmla="*/ 33 w 237"/>
                  <a:gd name="T123" fmla="*/ 74 h 2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7"/>
                  <a:gd name="T187" fmla="*/ 0 h 213"/>
                  <a:gd name="T188" fmla="*/ 237 w 237"/>
                  <a:gd name="T189" fmla="*/ 213 h 21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7" h="213">
                    <a:moveTo>
                      <a:pt x="30" y="79"/>
                    </a:moveTo>
                    <a:lnTo>
                      <a:pt x="27" y="79"/>
                    </a:lnTo>
                    <a:lnTo>
                      <a:pt x="25" y="85"/>
                    </a:lnTo>
                    <a:lnTo>
                      <a:pt x="22" y="87"/>
                    </a:lnTo>
                    <a:lnTo>
                      <a:pt x="19" y="90"/>
                    </a:lnTo>
                    <a:lnTo>
                      <a:pt x="19" y="93"/>
                    </a:lnTo>
                    <a:lnTo>
                      <a:pt x="16" y="96"/>
                    </a:lnTo>
                    <a:lnTo>
                      <a:pt x="14" y="101"/>
                    </a:lnTo>
                    <a:lnTo>
                      <a:pt x="11" y="104"/>
                    </a:lnTo>
                    <a:lnTo>
                      <a:pt x="11" y="106"/>
                    </a:lnTo>
                    <a:lnTo>
                      <a:pt x="8" y="109"/>
                    </a:lnTo>
                    <a:lnTo>
                      <a:pt x="6" y="115"/>
                    </a:lnTo>
                    <a:lnTo>
                      <a:pt x="3" y="120"/>
                    </a:lnTo>
                    <a:lnTo>
                      <a:pt x="3" y="123"/>
                    </a:lnTo>
                    <a:lnTo>
                      <a:pt x="3" y="131"/>
                    </a:lnTo>
                    <a:lnTo>
                      <a:pt x="0" y="139"/>
                    </a:lnTo>
                    <a:lnTo>
                      <a:pt x="0" y="147"/>
                    </a:lnTo>
                    <a:lnTo>
                      <a:pt x="3" y="155"/>
                    </a:lnTo>
                    <a:lnTo>
                      <a:pt x="3" y="161"/>
                    </a:lnTo>
                    <a:lnTo>
                      <a:pt x="6" y="164"/>
                    </a:lnTo>
                    <a:lnTo>
                      <a:pt x="6" y="166"/>
                    </a:lnTo>
                    <a:lnTo>
                      <a:pt x="8" y="172"/>
                    </a:lnTo>
                    <a:lnTo>
                      <a:pt x="14" y="177"/>
                    </a:lnTo>
                    <a:lnTo>
                      <a:pt x="16" y="177"/>
                    </a:lnTo>
                    <a:lnTo>
                      <a:pt x="22" y="183"/>
                    </a:lnTo>
                    <a:lnTo>
                      <a:pt x="22" y="185"/>
                    </a:lnTo>
                    <a:lnTo>
                      <a:pt x="27" y="191"/>
                    </a:lnTo>
                    <a:lnTo>
                      <a:pt x="30" y="191"/>
                    </a:lnTo>
                    <a:lnTo>
                      <a:pt x="35" y="194"/>
                    </a:lnTo>
                    <a:lnTo>
                      <a:pt x="38" y="196"/>
                    </a:lnTo>
                    <a:lnTo>
                      <a:pt x="41" y="196"/>
                    </a:lnTo>
                    <a:lnTo>
                      <a:pt x="44" y="199"/>
                    </a:lnTo>
                    <a:lnTo>
                      <a:pt x="49" y="202"/>
                    </a:lnTo>
                    <a:lnTo>
                      <a:pt x="52" y="202"/>
                    </a:lnTo>
                    <a:lnTo>
                      <a:pt x="60" y="205"/>
                    </a:lnTo>
                    <a:lnTo>
                      <a:pt x="68" y="207"/>
                    </a:lnTo>
                    <a:lnTo>
                      <a:pt x="71" y="207"/>
                    </a:lnTo>
                    <a:lnTo>
                      <a:pt x="82" y="210"/>
                    </a:lnTo>
                    <a:lnTo>
                      <a:pt x="93" y="213"/>
                    </a:lnTo>
                    <a:lnTo>
                      <a:pt x="98" y="213"/>
                    </a:lnTo>
                    <a:lnTo>
                      <a:pt x="104" y="213"/>
                    </a:lnTo>
                    <a:lnTo>
                      <a:pt x="106" y="213"/>
                    </a:lnTo>
                    <a:lnTo>
                      <a:pt x="114" y="213"/>
                    </a:lnTo>
                    <a:lnTo>
                      <a:pt x="120" y="213"/>
                    </a:lnTo>
                    <a:lnTo>
                      <a:pt x="123" y="213"/>
                    </a:lnTo>
                    <a:lnTo>
                      <a:pt x="128" y="213"/>
                    </a:lnTo>
                    <a:lnTo>
                      <a:pt x="134" y="213"/>
                    </a:lnTo>
                    <a:lnTo>
                      <a:pt x="136" y="213"/>
                    </a:lnTo>
                    <a:lnTo>
                      <a:pt x="142" y="213"/>
                    </a:lnTo>
                    <a:lnTo>
                      <a:pt x="144" y="213"/>
                    </a:lnTo>
                    <a:lnTo>
                      <a:pt x="147" y="213"/>
                    </a:lnTo>
                    <a:lnTo>
                      <a:pt x="153" y="213"/>
                    </a:lnTo>
                    <a:lnTo>
                      <a:pt x="155" y="213"/>
                    </a:lnTo>
                    <a:lnTo>
                      <a:pt x="161" y="210"/>
                    </a:lnTo>
                    <a:lnTo>
                      <a:pt x="166" y="210"/>
                    </a:lnTo>
                    <a:lnTo>
                      <a:pt x="169" y="210"/>
                    </a:lnTo>
                    <a:lnTo>
                      <a:pt x="172" y="210"/>
                    </a:lnTo>
                    <a:lnTo>
                      <a:pt x="174" y="210"/>
                    </a:lnTo>
                    <a:lnTo>
                      <a:pt x="180" y="207"/>
                    </a:lnTo>
                    <a:lnTo>
                      <a:pt x="185" y="207"/>
                    </a:lnTo>
                    <a:lnTo>
                      <a:pt x="188" y="205"/>
                    </a:lnTo>
                    <a:lnTo>
                      <a:pt x="193" y="205"/>
                    </a:lnTo>
                    <a:lnTo>
                      <a:pt x="196" y="202"/>
                    </a:lnTo>
                    <a:lnTo>
                      <a:pt x="199" y="202"/>
                    </a:lnTo>
                    <a:lnTo>
                      <a:pt x="202" y="202"/>
                    </a:lnTo>
                    <a:lnTo>
                      <a:pt x="202" y="199"/>
                    </a:lnTo>
                    <a:lnTo>
                      <a:pt x="204" y="199"/>
                    </a:lnTo>
                    <a:lnTo>
                      <a:pt x="207" y="199"/>
                    </a:lnTo>
                    <a:lnTo>
                      <a:pt x="207" y="196"/>
                    </a:lnTo>
                    <a:lnTo>
                      <a:pt x="210" y="196"/>
                    </a:lnTo>
                    <a:lnTo>
                      <a:pt x="213" y="196"/>
                    </a:lnTo>
                    <a:lnTo>
                      <a:pt x="215" y="196"/>
                    </a:lnTo>
                    <a:lnTo>
                      <a:pt x="215" y="194"/>
                    </a:lnTo>
                    <a:lnTo>
                      <a:pt x="218" y="194"/>
                    </a:lnTo>
                    <a:lnTo>
                      <a:pt x="221" y="194"/>
                    </a:lnTo>
                    <a:lnTo>
                      <a:pt x="223" y="191"/>
                    </a:lnTo>
                    <a:lnTo>
                      <a:pt x="226" y="191"/>
                    </a:lnTo>
                    <a:lnTo>
                      <a:pt x="229" y="191"/>
                    </a:lnTo>
                    <a:lnTo>
                      <a:pt x="229" y="188"/>
                    </a:lnTo>
                    <a:lnTo>
                      <a:pt x="232" y="188"/>
                    </a:lnTo>
                    <a:lnTo>
                      <a:pt x="234" y="188"/>
                    </a:lnTo>
                    <a:lnTo>
                      <a:pt x="237" y="188"/>
                    </a:lnTo>
                    <a:lnTo>
                      <a:pt x="237" y="0"/>
                    </a:lnTo>
                    <a:lnTo>
                      <a:pt x="234" y="0"/>
                    </a:lnTo>
                    <a:lnTo>
                      <a:pt x="232" y="0"/>
                    </a:lnTo>
                    <a:lnTo>
                      <a:pt x="229" y="0"/>
                    </a:lnTo>
                    <a:lnTo>
                      <a:pt x="226" y="0"/>
                    </a:lnTo>
                    <a:lnTo>
                      <a:pt x="223" y="0"/>
                    </a:lnTo>
                    <a:lnTo>
                      <a:pt x="218" y="0"/>
                    </a:lnTo>
                    <a:lnTo>
                      <a:pt x="215" y="0"/>
                    </a:lnTo>
                    <a:lnTo>
                      <a:pt x="213" y="0"/>
                    </a:lnTo>
                    <a:lnTo>
                      <a:pt x="210" y="0"/>
                    </a:lnTo>
                    <a:lnTo>
                      <a:pt x="207" y="0"/>
                    </a:lnTo>
                    <a:lnTo>
                      <a:pt x="202" y="0"/>
                    </a:lnTo>
                    <a:lnTo>
                      <a:pt x="199" y="0"/>
                    </a:lnTo>
                    <a:lnTo>
                      <a:pt x="196" y="0"/>
                    </a:lnTo>
                    <a:lnTo>
                      <a:pt x="193" y="0"/>
                    </a:lnTo>
                    <a:lnTo>
                      <a:pt x="191" y="3"/>
                    </a:lnTo>
                    <a:lnTo>
                      <a:pt x="185" y="3"/>
                    </a:lnTo>
                    <a:lnTo>
                      <a:pt x="183" y="3"/>
                    </a:lnTo>
                    <a:lnTo>
                      <a:pt x="180" y="3"/>
                    </a:lnTo>
                    <a:lnTo>
                      <a:pt x="174" y="6"/>
                    </a:lnTo>
                    <a:lnTo>
                      <a:pt x="172" y="6"/>
                    </a:lnTo>
                    <a:lnTo>
                      <a:pt x="169" y="6"/>
                    </a:lnTo>
                    <a:lnTo>
                      <a:pt x="164" y="6"/>
                    </a:lnTo>
                    <a:lnTo>
                      <a:pt x="158" y="8"/>
                    </a:lnTo>
                    <a:lnTo>
                      <a:pt x="155" y="8"/>
                    </a:lnTo>
                    <a:lnTo>
                      <a:pt x="153" y="11"/>
                    </a:lnTo>
                    <a:lnTo>
                      <a:pt x="147" y="11"/>
                    </a:lnTo>
                    <a:lnTo>
                      <a:pt x="144" y="11"/>
                    </a:lnTo>
                    <a:lnTo>
                      <a:pt x="139" y="14"/>
                    </a:lnTo>
                    <a:lnTo>
                      <a:pt x="134" y="17"/>
                    </a:lnTo>
                    <a:lnTo>
                      <a:pt x="131" y="17"/>
                    </a:lnTo>
                    <a:lnTo>
                      <a:pt x="128" y="19"/>
                    </a:lnTo>
                    <a:lnTo>
                      <a:pt x="125" y="19"/>
                    </a:lnTo>
                    <a:lnTo>
                      <a:pt x="123" y="19"/>
                    </a:lnTo>
                    <a:lnTo>
                      <a:pt x="117" y="22"/>
                    </a:lnTo>
                    <a:lnTo>
                      <a:pt x="114" y="22"/>
                    </a:lnTo>
                    <a:lnTo>
                      <a:pt x="109" y="25"/>
                    </a:lnTo>
                    <a:lnTo>
                      <a:pt x="104" y="27"/>
                    </a:lnTo>
                    <a:lnTo>
                      <a:pt x="98" y="30"/>
                    </a:lnTo>
                    <a:lnTo>
                      <a:pt x="93" y="33"/>
                    </a:lnTo>
                    <a:lnTo>
                      <a:pt x="90" y="33"/>
                    </a:lnTo>
                    <a:lnTo>
                      <a:pt x="87" y="36"/>
                    </a:lnTo>
                    <a:lnTo>
                      <a:pt x="85" y="36"/>
                    </a:lnTo>
                    <a:lnTo>
                      <a:pt x="82" y="38"/>
                    </a:lnTo>
                    <a:lnTo>
                      <a:pt x="76" y="41"/>
                    </a:lnTo>
                    <a:lnTo>
                      <a:pt x="71" y="44"/>
                    </a:lnTo>
                    <a:lnTo>
                      <a:pt x="65" y="47"/>
                    </a:lnTo>
                    <a:lnTo>
                      <a:pt x="63" y="47"/>
                    </a:lnTo>
                    <a:lnTo>
                      <a:pt x="57" y="52"/>
                    </a:lnTo>
                    <a:lnTo>
                      <a:pt x="55" y="55"/>
                    </a:lnTo>
                    <a:lnTo>
                      <a:pt x="52" y="57"/>
                    </a:lnTo>
                    <a:lnTo>
                      <a:pt x="46" y="60"/>
                    </a:lnTo>
                    <a:lnTo>
                      <a:pt x="44" y="63"/>
                    </a:lnTo>
                    <a:lnTo>
                      <a:pt x="44" y="66"/>
                    </a:lnTo>
                    <a:lnTo>
                      <a:pt x="38" y="68"/>
                    </a:lnTo>
                    <a:lnTo>
                      <a:pt x="33" y="74"/>
                    </a:lnTo>
                    <a:lnTo>
                      <a:pt x="30" y="79"/>
                    </a:lnTo>
                    <a:close/>
                  </a:path>
                </a:pathLst>
              </a:custGeom>
              <a:solidFill>
                <a:srgbClr val="CFE7FF"/>
              </a:solidFill>
              <a:ln w="0">
                <a:solidFill>
                  <a:srgbClr val="CFE7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34" name="Freeform 47"/>
              <p:cNvSpPr>
                <a:spLocks/>
              </p:cNvSpPr>
              <p:nvPr/>
            </p:nvSpPr>
            <p:spPr bwMode="auto">
              <a:xfrm>
                <a:off x="4102612" y="3256392"/>
                <a:ext cx="282633" cy="259242"/>
              </a:xfrm>
              <a:custGeom>
                <a:avLst/>
                <a:gdLst>
                  <a:gd name="T0" fmla="*/ 207 w 207"/>
                  <a:gd name="T1" fmla="*/ 185 h 185"/>
                  <a:gd name="T2" fmla="*/ 193 w 207"/>
                  <a:gd name="T3" fmla="*/ 185 h 185"/>
                  <a:gd name="T4" fmla="*/ 183 w 207"/>
                  <a:gd name="T5" fmla="*/ 185 h 185"/>
                  <a:gd name="T6" fmla="*/ 183 w 207"/>
                  <a:gd name="T7" fmla="*/ 185 h 185"/>
                  <a:gd name="T8" fmla="*/ 166 w 207"/>
                  <a:gd name="T9" fmla="*/ 185 h 185"/>
                  <a:gd name="T10" fmla="*/ 166 w 207"/>
                  <a:gd name="T11" fmla="*/ 185 h 185"/>
                  <a:gd name="T12" fmla="*/ 158 w 207"/>
                  <a:gd name="T13" fmla="*/ 185 h 185"/>
                  <a:gd name="T14" fmla="*/ 150 w 207"/>
                  <a:gd name="T15" fmla="*/ 185 h 185"/>
                  <a:gd name="T16" fmla="*/ 139 w 207"/>
                  <a:gd name="T17" fmla="*/ 185 h 185"/>
                  <a:gd name="T18" fmla="*/ 131 w 207"/>
                  <a:gd name="T19" fmla="*/ 185 h 185"/>
                  <a:gd name="T20" fmla="*/ 123 w 207"/>
                  <a:gd name="T21" fmla="*/ 185 h 185"/>
                  <a:gd name="T22" fmla="*/ 112 w 207"/>
                  <a:gd name="T23" fmla="*/ 185 h 185"/>
                  <a:gd name="T24" fmla="*/ 104 w 207"/>
                  <a:gd name="T25" fmla="*/ 185 h 185"/>
                  <a:gd name="T26" fmla="*/ 93 w 207"/>
                  <a:gd name="T27" fmla="*/ 182 h 185"/>
                  <a:gd name="T28" fmla="*/ 87 w 207"/>
                  <a:gd name="T29" fmla="*/ 182 h 185"/>
                  <a:gd name="T30" fmla="*/ 76 w 207"/>
                  <a:gd name="T31" fmla="*/ 182 h 185"/>
                  <a:gd name="T32" fmla="*/ 63 w 207"/>
                  <a:gd name="T33" fmla="*/ 182 h 185"/>
                  <a:gd name="T34" fmla="*/ 57 w 207"/>
                  <a:gd name="T35" fmla="*/ 180 h 185"/>
                  <a:gd name="T36" fmla="*/ 44 w 207"/>
                  <a:gd name="T37" fmla="*/ 177 h 185"/>
                  <a:gd name="T38" fmla="*/ 27 w 207"/>
                  <a:gd name="T39" fmla="*/ 171 h 185"/>
                  <a:gd name="T40" fmla="*/ 16 w 207"/>
                  <a:gd name="T41" fmla="*/ 166 h 185"/>
                  <a:gd name="T42" fmla="*/ 3 w 207"/>
                  <a:gd name="T43" fmla="*/ 150 h 185"/>
                  <a:gd name="T44" fmla="*/ 0 w 207"/>
                  <a:gd name="T45" fmla="*/ 133 h 185"/>
                  <a:gd name="T46" fmla="*/ 3 w 207"/>
                  <a:gd name="T47" fmla="*/ 117 h 185"/>
                  <a:gd name="T48" fmla="*/ 8 w 207"/>
                  <a:gd name="T49" fmla="*/ 101 h 185"/>
                  <a:gd name="T50" fmla="*/ 16 w 207"/>
                  <a:gd name="T51" fmla="*/ 90 h 185"/>
                  <a:gd name="T52" fmla="*/ 25 w 207"/>
                  <a:gd name="T53" fmla="*/ 76 h 185"/>
                  <a:gd name="T54" fmla="*/ 33 w 207"/>
                  <a:gd name="T55" fmla="*/ 65 h 185"/>
                  <a:gd name="T56" fmla="*/ 44 w 207"/>
                  <a:gd name="T57" fmla="*/ 57 h 185"/>
                  <a:gd name="T58" fmla="*/ 46 w 207"/>
                  <a:gd name="T59" fmla="*/ 54 h 185"/>
                  <a:gd name="T60" fmla="*/ 60 w 207"/>
                  <a:gd name="T61" fmla="*/ 43 h 185"/>
                  <a:gd name="T62" fmla="*/ 74 w 207"/>
                  <a:gd name="T63" fmla="*/ 35 h 185"/>
                  <a:gd name="T64" fmla="*/ 90 w 207"/>
                  <a:gd name="T65" fmla="*/ 27 h 185"/>
                  <a:gd name="T66" fmla="*/ 98 w 207"/>
                  <a:gd name="T67" fmla="*/ 24 h 185"/>
                  <a:gd name="T68" fmla="*/ 120 w 207"/>
                  <a:gd name="T69" fmla="*/ 13 h 185"/>
                  <a:gd name="T70" fmla="*/ 134 w 207"/>
                  <a:gd name="T71" fmla="*/ 8 h 185"/>
                  <a:gd name="T72" fmla="*/ 147 w 207"/>
                  <a:gd name="T73" fmla="*/ 5 h 185"/>
                  <a:gd name="T74" fmla="*/ 150 w 207"/>
                  <a:gd name="T75" fmla="*/ 5 h 185"/>
                  <a:gd name="T76" fmla="*/ 166 w 207"/>
                  <a:gd name="T77" fmla="*/ 3 h 185"/>
                  <a:gd name="T78" fmla="*/ 191 w 207"/>
                  <a:gd name="T79" fmla="*/ 0 h 185"/>
                  <a:gd name="T80" fmla="*/ 196 w 207"/>
                  <a:gd name="T81" fmla="*/ 0 h 185"/>
                  <a:gd name="T82" fmla="*/ 207 w 207"/>
                  <a:gd name="T83" fmla="*/ 185 h 18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7"/>
                  <a:gd name="T127" fmla="*/ 0 h 185"/>
                  <a:gd name="T128" fmla="*/ 207 w 207"/>
                  <a:gd name="T129" fmla="*/ 185 h 18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7" h="185">
                    <a:moveTo>
                      <a:pt x="207" y="185"/>
                    </a:moveTo>
                    <a:lnTo>
                      <a:pt x="207" y="185"/>
                    </a:lnTo>
                    <a:lnTo>
                      <a:pt x="199" y="185"/>
                    </a:lnTo>
                    <a:lnTo>
                      <a:pt x="193" y="185"/>
                    </a:lnTo>
                    <a:lnTo>
                      <a:pt x="191" y="185"/>
                    </a:lnTo>
                    <a:lnTo>
                      <a:pt x="183" y="185"/>
                    </a:lnTo>
                    <a:lnTo>
                      <a:pt x="174" y="185"/>
                    </a:lnTo>
                    <a:lnTo>
                      <a:pt x="166" y="185"/>
                    </a:lnTo>
                    <a:lnTo>
                      <a:pt x="158" y="185"/>
                    </a:lnTo>
                    <a:lnTo>
                      <a:pt x="150" y="185"/>
                    </a:lnTo>
                    <a:lnTo>
                      <a:pt x="147" y="185"/>
                    </a:lnTo>
                    <a:lnTo>
                      <a:pt x="139" y="185"/>
                    </a:lnTo>
                    <a:lnTo>
                      <a:pt x="134" y="185"/>
                    </a:lnTo>
                    <a:lnTo>
                      <a:pt x="131" y="185"/>
                    </a:lnTo>
                    <a:lnTo>
                      <a:pt x="125" y="185"/>
                    </a:lnTo>
                    <a:lnTo>
                      <a:pt x="123" y="185"/>
                    </a:lnTo>
                    <a:lnTo>
                      <a:pt x="117" y="185"/>
                    </a:lnTo>
                    <a:lnTo>
                      <a:pt x="112" y="185"/>
                    </a:lnTo>
                    <a:lnTo>
                      <a:pt x="104" y="185"/>
                    </a:lnTo>
                    <a:lnTo>
                      <a:pt x="101" y="185"/>
                    </a:lnTo>
                    <a:lnTo>
                      <a:pt x="93" y="182"/>
                    </a:lnTo>
                    <a:lnTo>
                      <a:pt x="87" y="182"/>
                    </a:lnTo>
                    <a:lnTo>
                      <a:pt x="82" y="182"/>
                    </a:lnTo>
                    <a:lnTo>
                      <a:pt x="76" y="182"/>
                    </a:lnTo>
                    <a:lnTo>
                      <a:pt x="71" y="182"/>
                    </a:lnTo>
                    <a:lnTo>
                      <a:pt x="63" y="182"/>
                    </a:lnTo>
                    <a:lnTo>
                      <a:pt x="60" y="182"/>
                    </a:lnTo>
                    <a:lnTo>
                      <a:pt x="57" y="180"/>
                    </a:lnTo>
                    <a:lnTo>
                      <a:pt x="52" y="180"/>
                    </a:lnTo>
                    <a:lnTo>
                      <a:pt x="44" y="177"/>
                    </a:lnTo>
                    <a:lnTo>
                      <a:pt x="35" y="177"/>
                    </a:lnTo>
                    <a:lnTo>
                      <a:pt x="27" y="171"/>
                    </a:lnTo>
                    <a:lnTo>
                      <a:pt x="22" y="169"/>
                    </a:lnTo>
                    <a:lnTo>
                      <a:pt x="16" y="166"/>
                    </a:lnTo>
                    <a:lnTo>
                      <a:pt x="8" y="158"/>
                    </a:lnTo>
                    <a:lnTo>
                      <a:pt x="3" y="150"/>
                    </a:lnTo>
                    <a:lnTo>
                      <a:pt x="0" y="136"/>
                    </a:lnTo>
                    <a:lnTo>
                      <a:pt x="0" y="133"/>
                    </a:lnTo>
                    <a:lnTo>
                      <a:pt x="0" y="128"/>
                    </a:lnTo>
                    <a:lnTo>
                      <a:pt x="3" y="117"/>
                    </a:lnTo>
                    <a:lnTo>
                      <a:pt x="5" y="106"/>
                    </a:lnTo>
                    <a:lnTo>
                      <a:pt x="8" y="101"/>
                    </a:lnTo>
                    <a:lnTo>
                      <a:pt x="8" y="98"/>
                    </a:lnTo>
                    <a:lnTo>
                      <a:pt x="16" y="90"/>
                    </a:lnTo>
                    <a:lnTo>
                      <a:pt x="19" y="84"/>
                    </a:lnTo>
                    <a:lnTo>
                      <a:pt x="25" y="76"/>
                    </a:lnTo>
                    <a:lnTo>
                      <a:pt x="27" y="73"/>
                    </a:lnTo>
                    <a:lnTo>
                      <a:pt x="33" y="65"/>
                    </a:lnTo>
                    <a:lnTo>
                      <a:pt x="41" y="60"/>
                    </a:lnTo>
                    <a:lnTo>
                      <a:pt x="44" y="57"/>
                    </a:lnTo>
                    <a:lnTo>
                      <a:pt x="44" y="54"/>
                    </a:lnTo>
                    <a:lnTo>
                      <a:pt x="46" y="54"/>
                    </a:lnTo>
                    <a:lnTo>
                      <a:pt x="57" y="46"/>
                    </a:lnTo>
                    <a:lnTo>
                      <a:pt x="60" y="43"/>
                    </a:lnTo>
                    <a:lnTo>
                      <a:pt x="68" y="38"/>
                    </a:lnTo>
                    <a:lnTo>
                      <a:pt x="74" y="35"/>
                    </a:lnTo>
                    <a:lnTo>
                      <a:pt x="82" y="32"/>
                    </a:lnTo>
                    <a:lnTo>
                      <a:pt x="90" y="27"/>
                    </a:lnTo>
                    <a:lnTo>
                      <a:pt x="93" y="24"/>
                    </a:lnTo>
                    <a:lnTo>
                      <a:pt x="98" y="24"/>
                    </a:lnTo>
                    <a:lnTo>
                      <a:pt x="106" y="19"/>
                    </a:lnTo>
                    <a:lnTo>
                      <a:pt x="120" y="13"/>
                    </a:lnTo>
                    <a:lnTo>
                      <a:pt x="134" y="8"/>
                    </a:lnTo>
                    <a:lnTo>
                      <a:pt x="147" y="5"/>
                    </a:lnTo>
                    <a:lnTo>
                      <a:pt x="150" y="5"/>
                    </a:lnTo>
                    <a:lnTo>
                      <a:pt x="163" y="3"/>
                    </a:lnTo>
                    <a:lnTo>
                      <a:pt x="166" y="3"/>
                    </a:lnTo>
                    <a:lnTo>
                      <a:pt x="177" y="0"/>
                    </a:lnTo>
                    <a:lnTo>
                      <a:pt x="191" y="0"/>
                    </a:lnTo>
                    <a:lnTo>
                      <a:pt x="193" y="0"/>
                    </a:lnTo>
                    <a:lnTo>
                      <a:pt x="196" y="0"/>
                    </a:lnTo>
                    <a:lnTo>
                      <a:pt x="207" y="0"/>
                    </a:lnTo>
                    <a:lnTo>
                      <a:pt x="207" y="185"/>
                    </a:lnTo>
                    <a:close/>
                  </a:path>
                </a:pathLst>
              </a:custGeom>
              <a:solidFill>
                <a:srgbClr val="FFC4C4"/>
              </a:solidFill>
              <a:ln w="0">
                <a:solidFill>
                  <a:srgbClr val="FFC4C4"/>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35" name="Freeform 48"/>
              <p:cNvSpPr>
                <a:spLocks/>
              </p:cNvSpPr>
              <p:nvPr/>
            </p:nvSpPr>
            <p:spPr bwMode="auto">
              <a:xfrm>
                <a:off x="4236419" y="3978065"/>
                <a:ext cx="148826" cy="323702"/>
              </a:xfrm>
              <a:custGeom>
                <a:avLst/>
                <a:gdLst>
                  <a:gd name="T0" fmla="*/ 44 w 109"/>
                  <a:gd name="T1" fmla="*/ 215 h 231"/>
                  <a:gd name="T2" fmla="*/ 33 w 109"/>
                  <a:gd name="T3" fmla="*/ 207 h 231"/>
                  <a:gd name="T4" fmla="*/ 25 w 109"/>
                  <a:gd name="T5" fmla="*/ 201 h 231"/>
                  <a:gd name="T6" fmla="*/ 16 w 109"/>
                  <a:gd name="T7" fmla="*/ 190 h 231"/>
                  <a:gd name="T8" fmla="*/ 8 w 109"/>
                  <a:gd name="T9" fmla="*/ 179 h 231"/>
                  <a:gd name="T10" fmla="*/ 3 w 109"/>
                  <a:gd name="T11" fmla="*/ 169 h 231"/>
                  <a:gd name="T12" fmla="*/ 0 w 109"/>
                  <a:gd name="T13" fmla="*/ 160 h 231"/>
                  <a:gd name="T14" fmla="*/ 0 w 109"/>
                  <a:gd name="T15" fmla="*/ 149 h 231"/>
                  <a:gd name="T16" fmla="*/ 3 w 109"/>
                  <a:gd name="T17" fmla="*/ 120 h 231"/>
                  <a:gd name="T18" fmla="*/ 6 w 109"/>
                  <a:gd name="T19" fmla="*/ 120 h 231"/>
                  <a:gd name="T20" fmla="*/ 14 w 109"/>
                  <a:gd name="T21" fmla="*/ 100 h 231"/>
                  <a:gd name="T22" fmla="*/ 14 w 109"/>
                  <a:gd name="T23" fmla="*/ 98 h 231"/>
                  <a:gd name="T24" fmla="*/ 25 w 109"/>
                  <a:gd name="T25" fmla="*/ 84 h 231"/>
                  <a:gd name="T26" fmla="*/ 36 w 109"/>
                  <a:gd name="T27" fmla="*/ 68 h 231"/>
                  <a:gd name="T28" fmla="*/ 38 w 109"/>
                  <a:gd name="T29" fmla="*/ 65 h 231"/>
                  <a:gd name="T30" fmla="*/ 52 w 109"/>
                  <a:gd name="T31" fmla="*/ 46 h 231"/>
                  <a:gd name="T32" fmla="*/ 63 w 109"/>
                  <a:gd name="T33" fmla="*/ 35 h 231"/>
                  <a:gd name="T34" fmla="*/ 68 w 109"/>
                  <a:gd name="T35" fmla="*/ 27 h 231"/>
                  <a:gd name="T36" fmla="*/ 76 w 109"/>
                  <a:gd name="T37" fmla="*/ 19 h 231"/>
                  <a:gd name="T38" fmla="*/ 82 w 109"/>
                  <a:gd name="T39" fmla="*/ 13 h 231"/>
                  <a:gd name="T40" fmla="*/ 85 w 109"/>
                  <a:gd name="T41" fmla="*/ 11 h 231"/>
                  <a:gd name="T42" fmla="*/ 90 w 109"/>
                  <a:gd name="T43" fmla="*/ 8 h 231"/>
                  <a:gd name="T44" fmla="*/ 95 w 109"/>
                  <a:gd name="T45" fmla="*/ 2 h 231"/>
                  <a:gd name="T46" fmla="*/ 98 w 109"/>
                  <a:gd name="T47" fmla="*/ 2 h 231"/>
                  <a:gd name="T48" fmla="*/ 104 w 109"/>
                  <a:gd name="T49" fmla="*/ 0 h 231"/>
                  <a:gd name="T50" fmla="*/ 104 w 109"/>
                  <a:gd name="T51" fmla="*/ 0 h 231"/>
                  <a:gd name="T52" fmla="*/ 106 w 109"/>
                  <a:gd name="T53" fmla="*/ 0 h 231"/>
                  <a:gd name="T54" fmla="*/ 109 w 109"/>
                  <a:gd name="T55" fmla="*/ 231 h 231"/>
                  <a:gd name="T56" fmla="*/ 98 w 109"/>
                  <a:gd name="T57" fmla="*/ 231 h 231"/>
                  <a:gd name="T58" fmla="*/ 87 w 109"/>
                  <a:gd name="T59" fmla="*/ 231 h 231"/>
                  <a:gd name="T60" fmla="*/ 76 w 109"/>
                  <a:gd name="T61" fmla="*/ 228 h 231"/>
                  <a:gd name="T62" fmla="*/ 65 w 109"/>
                  <a:gd name="T63" fmla="*/ 223 h 231"/>
                  <a:gd name="T64" fmla="*/ 55 w 109"/>
                  <a:gd name="T65" fmla="*/ 220 h 2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9"/>
                  <a:gd name="T100" fmla="*/ 0 h 231"/>
                  <a:gd name="T101" fmla="*/ 109 w 109"/>
                  <a:gd name="T102" fmla="*/ 231 h 2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9" h="231">
                    <a:moveTo>
                      <a:pt x="44" y="215"/>
                    </a:moveTo>
                    <a:lnTo>
                      <a:pt x="44" y="215"/>
                    </a:lnTo>
                    <a:lnTo>
                      <a:pt x="36" y="209"/>
                    </a:lnTo>
                    <a:lnTo>
                      <a:pt x="33" y="207"/>
                    </a:lnTo>
                    <a:lnTo>
                      <a:pt x="30" y="204"/>
                    </a:lnTo>
                    <a:lnTo>
                      <a:pt x="25" y="201"/>
                    </a:lnTo>
                    <a:lnTo>
                      <a:pt x="19" y="193"/>
                    </a:lnTo>
                    <a:lnTo>
                      <a:pt x="16" y="190"/>
                    </a:lnTo>
                    <a:lnTo>
                      <a:pt x="11" y="185"/>
                    </a:lnTo>
                    <a:lnTo>
                      <a:pt x="8" y="179"/>
                    </a:lnTo>
                    <a:lnTo>
                      <a:pt x="6" y="174"/>
                    </a:lnTo>
                    <a:lnTo>
                      <a:pt x="3" y="169"/>
                    </a:lnTo>
                    <a:lnTo>
                      <a:pt x="3" y="166"/>
                    </a:lnTo>
                    <a:lnTo>
                      <a:pt x="0" y="160"/>
                    </a:lnTo>
                    <a:lnTo>
                      <a:pt x="0" y="155"/>
                    </a:lnTo>
                    <a:lnTo>
                      <a:pt x="0" y="149"/>
                    </a:lnTo>
                    <a:lnTo>
                      <a:pt x="0" y="139"/>
                    </a:lnTo>
                    <a:lnTo>
                      <a:pt x="3" y="120"/>
                    </a:lnTo>
                    <a:lnTo>
                      <a:pt x="6" y="120"/>
                    </a:lnTo>
                    <a:lnTo>
                      <a:pt x="6" y="117"/>
                    </a:lnTo>
                    <a:lnTo>
                      <a:pt x="14" y="100"/>
                    </a:lnTo>
                    <a:lnTo>
                      <a:pt x="14" y="98"/>
                    </a:lnTo>
                    <a:lnTo>
                      <a:pt x="22" y="87"/>
                    </a:lnTo>
                    <a:lnTo>
                      <a:pt x="25" y="84"/>
                    </a:lnTo>
                    <a:lnTo>
                      <a:pt x="30" y="76"/>
                    </a:lnTo>
                    <a:lnTo>
                      <a:pt x="36" y="68"/>
                    </a:lnTo>
                    <a:lnTo>
                      <a:pt x="36" y="65"/>
                    </a:lnTo>
                    <a:lnTo>
                      <a:pt x="38" y="65"/>
                    </a:lnTo>
                    <a:lnTo>
                      <a:pt x="49" y="51"/>
                    </a:lnTo>
                    <a:lnTo>
                      <a:pt x="52" y="46"/>
                    </a:lnTo>
                    <a:lnTo>
                      <a:pt x="60" y="35"/>
                    </a:lnTo>
                    <a:lnTo>
                      <a:pt x="63" y="35"/>
                    </a:lnTo>
                    <a:lnTo>
                      <a:pt x="63" y="32"/>
                    </a:lnTo>
                    <a:lnTo>
                      <a:pt x="68" y="27"/>
                    </a:lnTo>
                    <a:lnTo>
                      <a:pt x="71" y="24"/>
                    </a:lnTo>
                    <a:lnTo>
                      <a:pt x="76" y="19"/>
                    </a:lnTo>
                    <a:lnTo>
                      <a:pt x="76" y="16"/>
                    </a:lnTo>
                    <a:lnTo>
                      <a:pt x="82" y="13"/>
                    </a:lnTo>
                    <a:lnTo>
                      <a:pt x="85" y="11"/>
                    </a:lnTo>
                    <a:lnTo>
                      <a:pt x="87" y="8"/>
                    </a:lnTo>
                    <a:lnTo>
                      <a:pt x="90" y="8"/>
                    </a:lnTo>
                    <a:lnTo>
                      <a:pt x="93" y="5"/>
                    </a:lnTo>
                    <a:lnTo>
                      <a:pt x="95" y="2"/>
                    </a:lnTo>
                    <a:lnTo>
                      <a:pt x="98" y="2"/>
                    </a:lnTo>
                    <a:lnTo>
                      <a:pt x="104" y="0"/>
                    </a:lnTo>
                    <a:lnTo>
                      <a:pt x="106" y="0"/>
                    </a:lnTo>
                    <a:lnTo>
                      <a:pt x="109" y="0"/>
                    </a:lnTo>
                    <a:lnTo>
                      <a:pt x="109" y="231"/>
                    </a:lnTo>
                    <a:lnTo>
                      <a:pt x="104" y="231"/>
                    </a:lnTo>
                    <a:lnTo>
                      <a:pt x="98" y="231"/>
                    </a:lnTo>
                    <a:lnTo>
                      <a:pt x="93" y="231"/>
                    </a:lnTo>
                    <a:lnTo>
                      <a:pt x="87" y="231"/>
                    </a:lnTo>
                    <a:lnTo>
                      <a:pt x="79" y="228"/>
                    </a:lnTo>
                    <a:lnTo>
                      <a:pt x="76" y="228"/>
                    </a:lnTo>
                    <a:lnTo>
                      <a:pt x="68" y="226"/>
                    </a:lnTo>
                    <a:lnTo>
                      <a:pt x="65" y="223"/>
                    </a:lnTo>
                    <a:lnTo>
                      <a:pt x="60" y="223"/>
                    </a:lnTo>
                    <a:lnTo>
                      <a:pt x="55" y="220"/>
                    </a:lnTo>
                    <a:lnTo>
                      <a:pt x="44" y="215"/>
                    </a:lnTo>
                    <a:close/>
                  </a:path>
                </a:pathLst>
              </a:custGeom>
              <a:solidFill>
                <a:srgbClr val="FFC4C4"/>
              </a:solidFill>
              <a:ln w="0">
                <a:solidFill>
                  <a:srgbClr val="FFC4C4"/>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36" name="Freeform 49"/>
              <p:cNvSpPr>
                <a:spLocks/>
              </p:cNvSpPr>
              <p:nvPr/>
            </p:nvSpPr>
            <p:spPr bwMode="auto">
              <a:xfrm>
                <a:off x="4244611" y="3301234"/>
                <a:ext cx="140634" cy="134525"/>
              </a:xfrm>
              <a:custGeom>
                <a:avLst/>
                <a:gdLst>
                  <a:gd name="T0" fmla="*/ 103 w 103"/>
                  <a:gd name="T1" fmla="*/ 96 h 96"/>
                  <a:gd name="T2" fmla="*/ 100 w 103"/>
                  <a:gd name="T3" fmla="*/ 96 h 96"/>
                  <a:gd name="T4" fmla="*/ 92 w 103"/>
                  <a:gd name="T5" fmla="*/ 96 h 96"/>
                  <a:gd name="T6" fmla="*/ 84 w 103"/>
                  <a:gd name="T7" fmla="*/ 93 h 96"/>
                  <a:gd name="T8" fmla="*/ 84 w 103"/>
                  <a:gd name="T9" fmla="*/ 93 h 96"/>
                  <a:gd name="T10" fmla="*/ 73 w 103"/>
                  <a:gd name="T11" fmla="*/ 93 h 96"/>
                  <a:gd name="T12" fmla="*/ 73 w 103"/>
                  <a:gd name="T13" fmla="*/ 93 h 96"/>
                  <a:gd name="T14" fmla="*/ 70 w 103"/>
                  <a:gd name="T15" fmla="*/ 93 h 96"/>
                  <a:gd name="T16" fmla="*/ 62 w 103"/>
                  <a:gd name="T17" fmla="*/ 93 h 96"/>
                  <a:gd name="T18" fmla="*/ 62 w 103"/>
                  <a:gd name="T19" fmla="*/ 93 h 96"/>
                  <a:gd name="T20" fmla="*/ 51 w 103"/>
                  <a:gd name="T21" fmla="*/ 90 h 96"/>
                  <a:gd name="T22" fmla="*/ 43 w 103"/>
                  <a:gd name="T23" fmla="*/ 88 h 96"/>
                  <a:gd name="T24" fmla="*/ 40 w 103"/>
                  <a:gd name="T25" fmla="*/ 88 h 96"/>
                  <a:gd name="T26" fmla="*/ 32 w 103"/>
                  <a:gd name="T27" fmla="*/ 85 h 96"/>
                  <a:gd name="T28" fmla="*/ 27 w 103"/>
                  <a:gd name="T29" fmla="*/ 85 h 96"/>
                  <a:gd name="T30" fmla="*/ 24 w 103"/>
                  <a:gd name="T31" fmla="*/ 82 h 96"/>
                  <a:gd name="T32" fmla="*/ 19 w 103"/>
                  <a:gd name="T33" fmla="*/ 82 h 96"/>
                  <a:gd name="T34" fmla="*/ 13 w 103"/>
                  <a:gd name="T35" fmla="*/ 79 h 96"/>
                  <a:gd name="T36" fmla="*/ 8 w 103"/>
                  <a:gd name="T37" fmla="*/ 71 h 96"/>
                  <a:gd name="T38" fmla="*/ 0 w 103"/>
                  <a:gd name="T39" fmla="*/ 66 h 96"/>
                  <a:gd name="T40" fmla="*/ 0 w 103"/>
                  <a:gd name="T41" fmla="*/ 60 h 96"/>
                  <a:gd name="T42" fmla="*/ 0 w 103"/>
                  <a:gd name="T43" fmla="*/ 44 h 96"/>
                  <a:gd name="T44" fmla="*/ 2 w 103"/>
                  <a:gd name="T45" fmla="*/ 41 h 96"/>
                  <a:gd name="T46" fmla="*/ 5 w 103"/>
                  <a:gd name="T47" fmla="*/ 41 h 96"/>
                  <a:gd name="T48" fmla="*/ 10 w 103"/>
                  <a:gd name="T49" fmla="*/ 36 h 96"/>
                  <a:gd name="T50" fmla="*/ 13 w 103"/>
                  <a:gd name="T51" fmla="*/ 30 h 96"/>
                  <a:gd name="T52" fmla="*/ 24 w 103"/>
                  <a:gd name="T53" fmla="*/ 22 h 96"/>
                  <a:gd name="T54" fmla="*/ 24 w 103"/>
                  <a:gd name="T55" fmla="*/ 20 h 96"/>
                  <a:gd name="T56" fmla="*/ 30 w 103"/>
                  <a:gd name="T57" fmla="*/ 17 h 96"/>
                  <a:gd name="T58" fmla="*/ 35 w 103"/>
                  <a:gd name="T59" fmla="*/ 14 h 96"/>
                  <a:gd name="T60" fmla="*/ 38 w 103"/>
                  <a:gd name="T61" fmla="*/ 14 h 96"/>
                  <a:gd name="T62" fmla="*/ 49 w 103"/>
                  <a:gd name="T63" fmla="*/ 11 h 96"/>
                  <a:gd name="T64" fmla="*/ 51 w 103"/>
                  <a:gd name="T65" fmla="*/ 9 h 96"/>
                  <a:gd name="T66" fmla="*/ 54 w 103"/>
                  <a:gd name="T67" fmla="*/ 9 h 96"/>
                  <a:gd name="T68" fmla="*/ 62 w 103"/>
                  <a:gd name="T69" fmla="*/ 6 h 96"/>
                  <a:gd name="T70" fmla="*/ 68 w 103"/>
                  <a:gd name="T71" fmla="*/ 6 h 96"/>
                  <a:gd name="T72" fmla="*/ 76 w 103"/>
                  <a:gd name="T73" fmla="*/ 3 h 96"/>
                  <a:gd name="T74" fmla="*/ 81 w 103"/>
                  <a:gd name="T75" fmla="*/ 3 h 96"/>
                  <a:gd name="T76" fmla="*/ 89 w 103"/>
                  <a:gd name="T77" fmla="*/ 3 h 96"/>
                  <a:gd name="T78" fmla="*/ 98 w 103"/>
                  <a:gd name="T79" fmla="*/ 0 h 96"/>
                  <a:gd name="T80" fmla="*/ 103 w 103"/>
                  <a:gd name="T81" fmla="*/ 0 h 96"/>
                  <a:gd name="T82" fmla="*/ 103 w 103"/>
                  <a:gd name="T83" fmla="*/ 96 h 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3"/>
                  <a:gd name="T127" fmla="*/ 0 h 96"/>
                  <a:gd name="T128" fmla="*/ 103 w 103"/>
                  <a:gd name="T129" fmla="*/ 96 h 9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3" h="96">
                    <a:moveTo>
                      <a:pt x="103" y="96"/>
                    </a:moveTo>
                    <a:lnTo>
                      <a:pt x="100" y="96"/>
                    </a:lnTo>
                    <a:lnTo>
                      <a:pt x="92" y="96"/>
                    </a:lnTo>
                    <a:lnTo>
                      <a:pt x="84" y="93"/>
                    </a:lnTo>
                    <a:lnTo>
                      <a:pt x="73" y="93"/>
                    </a:lnTo>
                    <a:lnTo>
                      <a:pt x="70" y="93"/>
                    </a:lnTo>
                    <a:lnTo>
                      <a:pt x="62" y="93"/>
                    </a:lnTo>
                    <a:lnTo>
                      <a:pt x="51" y="90"/>
                    </a:lnTo>
                    <a:lnTo>
                      <a:pt x="43" y="88"/>
                    </a:lnTo>
                    <a:lnTo>
                      <a:pt x="40" y="88"/>
                    </a:lnTo>
                    <a:lnTo>
                      <a:pt x="32" y="85"/>
                    </a:lnTo>
                    <a:lnTo>
                      <a:pt x="27" y="85"/>
                    </a:lnTo>
                    <a:lnTo>
                      <a:pt x="24" y="82"/>
                    </a:lnTo>
                    <a:lnTo>
                      <a:pt x="19" y="82"/>
                    </a:lnTo>
                    <a:lnTo>
                      <a:pt x="13" y="79"/>
                    </a:lnTo>
                    <a:lnTo>
                      <a:pt x="8" y="71"/>
                    </a:lnTo>
                    <a:lnTo>
                      <a:pt x="0" y="66"/>
                    </a:lnTo>
                    <a:lnTo>
                      <a:pt x="0" y="60"/>
                    </a:lnTo>
                    <a:lnTo>
                      <a:pt x="0" y="44"/>
                    </a:lnTo>
                    <a:lnTo>
                      <a:pt x="2" y="41"/>
                    </a:lnTo>
                    <a:lnTo>
                      <a:pt x="5" y="41"/>
                    </a:lnTo>
                    <a:lnTo>
                      <a:pt x="10" y="36"/>
                    </a:lnTo>
                    <a:lnTo>
                      <a:pt x="13" y="30"/>
                    </a:lnTo>
                    <a:lnTo>
                      <a:pt x="24" y="22"/>
                    </a:lnTo>
                    <a:lnTo>
                      <a:pt x="24" y="20"/>
                    </a:lnTo>
                    <a:lnTo>
                      <a:pt x="30" y="17"/>
                    </a:lnTo>
                    <a:lnTo>
                      <a:pt x="35" y="14"/>
                    </a:lnTo>
                    <a:lnTo>
                      <a:pt x="38" y="14"/>
                    </a:lnTo>
                    <a:lnTo>
                      <a:pt x="49" y="11"/>
                    </a:lnTo>
                    <a:lnTo>
                      <a:pt x="51" y="9"/>
                    </a:lnTo>
                    <a:lnTo>
                      <a:pt x="54" y="9"/>
                    </a:lnTo>
                    <a:lnTo>
                      <a:pt x="62" y="6"/>
                    </a:lnTo>
                    <a:lnTo>
                      <a:pt x="68" y="6"/>
                    </a:lnTo>
                    <a:lnTo>
                      <a:pt x="76" y="3"/>
                    </a:lnTo>
                    <a:lnTo>
                      <a:pt x="81" y="3"/>
                    </a:lnTo>
                    <a:lnTo>
                      <a:pt x="89" y="3"/>
                    </a:lnTo>
                    <a:lnTo>
                      <a:pt x="98" y="0"/>
                    </a:lnTo>
                    <a:lnTo>
                      <a:pt x="103" y="0"/>
                    </a:lnTo>
                    <a:lnTo>
                      <a:pt x="103" y="96"/>
                    </a:lnTo>
                    <a:close/>
                  </a:path>
                </a:pathLst>
              </a:custGeom>
              <a:solidFill>
                <a:srgbClr val="FFA0A0"/>
              </a:solidFill>
              <a:ln w="0">
                <a:solidFill>
                  <a:srgbClr val="FFA0A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37" name="Freeform 50"/>
              <p:cNvSpPr>
                <a:spLocks/>
              </p:cNvSpPr>
              <p:nvPr/>
            </p:nvSpPr>
            <p:spPr bwMode="auto">
              <a:xfrm>
                <a:off x="4333361" y="4027110"/>
                <a:ext cx="51884" cy="175163"/>
              </a:xfrm>
              <a:custGeom>
                <a:avLst/>
                <a:gdLst>
                  <a:gd name="T0" fmla="*/ 5 w 38"/>
                  <a:gd name="T1" fmla="*/ 106 h 125"/>
                  <a:gd name="T2" fmla="*/ 5 w 38"/>
                  <a:gd name="T3" fmla="*/ 104 h 125"/>
                  <a:gd name="T4" fmla="*/ 3 w 38"/>
                  <a:gd name="T5" fmla="*/ 95 h 125"/>
                  <a:gd name="T6" fmla="*/ 0 w 38"/>
                  <a:gd name="T7" fmla="*/ 87 h 125"/>
                  <a:gd name="T8" fmla="*/ 0 w 38"/>
                  <a:gd name="T9" fmla="*/ 85 h 125"/>
                  <a:gd name="T10" fmla="*/ 0 w 38"/>
                  <a:gd name="T11" fmla="*/ 76 h 125"/>
                  <a:gd name="T12" fmla="*/ 0 w 38"/>
                  <a:gd name="T13" fmla="*/ 63 h 125"/>
                  <a:gd name="T14" fmla="*/ 3 w 38"/>
                  <a:gd name="T15" fmla="*/ 52 h 125"/>
                  <a:gd name="T16" fmla="*/ 3 w 38"/>
                  <a:gd name="T17" fmla="*/ 44 h 125"/>
                  <a:gd name="T18" fmla="*/ 5 w 38"/>
                  <a:gd name="T19" fmla="*/ 35 h 125"/>
                  <a:gd name="T20" fmla="*/ 11 w 38"/>
                  <a:gd name="T21" fmla="*/ 25 h 125"/>
                  <a:gd name="T22" fmla="*/ 11 w 38"/>
                  <a:gd name="T23" fmla="*/ 25 h 125"/>
                  <a:gd name="T24" fmla="*/ 11 w 38"/>
                  <a:gd name="T25" fmla="*/ 25 h 125"/>
                  <a:gd name="T26" fmla="*/ 16 w 38"/>
                  <a:gd name="T27" fmla="*/ 19 h 125"/>
                  <a:gd name="T28" fmla="*/ 19 w 38"/>
                  <a:gd name="T29" fmla="*/ 14 h 125"/>
                  <a:gd name="T30" fmla="*/ 19 w 38"/>
                  <a:gd name="T31" fmla="*/ 11 h 125"/>
                  <a:gd name="T32" fmla="*/ 22 w 38"/>
                  <a:gd name="T33" fmla="*/ 8 h 125"/>
                  <a:gd name="T34" fmla="*/ 24 w 38"/>
                  <a:gd name="T35" fmla="*/ 6 h 125"/>
                  <a:gd name="T36" fmla="*/ 24 w 38"/>
                  <a:gd name="T37" fmla="*/ 6 h 125"/>
                  <a:gd name="T38" fmla="*/ 24 w 38"/>
                  <a:gd name="T39" fmla="*/ 6 h 125"/>
                  <a:gd name="T40" fmla="*/ 30 w 38"/>
                  <a:gd name="T41" fmla="*/ 3 h 125"/>
                  <a:gd name="T42" fmla="*/ 30 w 38"/>
                  <a:gd name="T43" fmla="*/ 3 h 125"/>
                  <a:gd name="T44" fmla="*/ 33 w 38"/>
                  <a:gd name="T45" fmla="*/ 0 h 125"/>
                  <a:gd name="T46" fmla="*/ 35 w 38"/>
                  <a:gd name="T47" fmla="*/ 0 h 125"/>
                  <a:gd name="T48" fmla="*/ 38 w 38"/>
                  <a:gd name="T49" fmla="*/ 0 h 125"/>
                  <a:gd name="T50" fmla="*/ 38 w 38"/>
                  <a:gd name="T51" fmla="*/ 125 h 125"/>
                  <a:gd name="T52" fmla="*/ 38 w 38"/>
                  <a:gd name="T53" fmla="*/ 125 h 125"/>
                  <a:gd name="T54" fmla="*/ 30 w 38"/>
                  <a:gd name="T55" fmla="*/ 123 h 125"/>
                  <a:gd name="T56" fmla="*/ 24 w 38"/>
                  <a:gd name="T57" fmla="*/ 123 h 125"/>
                  <a:gd name="T58" fmla="*/ 22 w 38"/>
                  <a:gd name="T59" fmla="*/ 120 h 125"/>
                  <a:gd name="T60" fmla="*/ 16 w 38"/>
                  <a:gd name="T61" fmla="*/ 117 h 125"/>
                  <a:gd name="T62" fmla="*/ 14 w 38"/>
                  <a:gd name="T63" fmla="*/ 114 h 125"/>
                  <a:gd name="T64" fmla="*/ 5 w 38"/>
                  <a:gd name="T65" fmla="*/ 106 h 1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8"/>
                  <a:gd name="T100" fmla="*/ 0 h 125"/>
                  <a:gd name="T101" fmla="*/ 38 w 38"/>
                  <a:gd name="T102" fmla="*/ 125 h 12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8" h="125">
                    <a:moveTo>
                      <a:pt x="5" y="106"/>
                    </a:moveTo>
                    <a:lnTo>
                      <a:pt x="5" y="104"/>
                    </a:lnTo>
                    <a:lnTo>
                      <a:pt x="3" y="95"/>
                    </a:lnTo>
                    <a:lnTo>
                      <a:pt x="0" y="87"/>
                    </a:lnTo>
                    <a:lnTo>
                      <a:pt x="0" y="85"/>
                    </a:lnTo>
                    <a:lnTo>
                      <a:pt x="0" y="76"/>
                    </a:lnTo>
                    <a:lnTo>
                      <a:pt x="0" y="63"/>
                    </a:lnTo>
                    <a:lnTo>
                      <a:pt x="3" y="52"/>
                    </a:lnTo>
                    <a:lnTo>
                      <a:pt x="3" y="44"/>
                    </a:lnTo>
                    <a:lnTo>
                      <a:pt x="5" y="35"/>
                    </a:lnTo>
                    <a:lnTo>
                      <a:pt x="11" y="25"/>
                    </a:lnTo>
                    <a:lnTo>
                      <a:pt x="16" y="19"/>
                    </a:lnTo>
                    <a:lnTo>
                      <a:pt x="19" y="14"/>
                    </a:lnTo>
                    <a:lnTo>
                      <a:pt x="19" y="11"/>
                    </a:lnTo>
                    <a:lnTo>
                      <a:pt x="22" y="8"/>
                    </a:lnTo>
                    <a:lnTo>
                      <a:pt x="24" y="6"/>
                    </a:lnTo>
                    <a:lnTo>
                      <a:pt x="30" y="3"/>
                    </a:lnTo>
                    <a:lnTo>
                      <a:pt x="33" y="0"/>
                    </a:lnTo>
                    <a:lnTo>
                      <a:pt x="35" y="0"/>
                    </a:lnTo>
                    <a:lnTo>
                      <a:pt x="38" y="0"/>
                    </a:lnTo>
                    <a:lnTo>
                      <a:pt x="38" y="125"/>
                    </a:lnTo>
                    <a:lnTo>
                      <a:pt x="30" y="123"/>
                    </a:lnTo>
                    <a:lnTo>
                      <a:pt x="24" y="123"/>
                    </a:lnTo>
                    <a:lnTo>
                      <a:pt x="22" y="120"/>
                    </a:lnTo>
                    <a:lnTo>
                      <a:pt x="16" y="117"/>
                    </a:lnTo>
                    <a:lnTo>
                      <a:pt x="14" y="114"/>
                    </a:lnTo>
                    <a:lnTo>
                      <a:pt x="5" y="106"/>
                    </a:lnTo>
                    <a:close/>
                  </a:path>
                </a:pathLst>
              </a:custGeom>
              <a:solidFill>
                <a:srgbClr val="FFA0A0"/>
              </a:solidFill>
              <a:ln w="0">
                <a:solidFill>
                  <a:srgbClr val="FFA0A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38" name="Line 51"/>
              <p:cNvSpPr>
                <a:spLocks noChangeShapeType="1"/>
              </p:cNvSpPr>
              <p:nvPr/>
            </p:nvSpPr>
            <p:spPr bwMode="auto">
              <a:xfrm flipV="1">
                <a:off x="4385245" y="4511962"/>
                <a:ext cx="1365" cy="42039"/>
              </a:xfrm>
              <a:prstGeom prst="line">
                <a:avLst/>
              </a:prstGeom>
              <a:noFill/>
              <a:ln w="7938">
                <a:solidFill>
                  <a:srgbClr val="FDFE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39" name="Line 52"/>
              <p:cNvSpPr>
                <a:spLocks noChangeShapeType="1"/>
              </p:cNvSpPr>
              <p:nvPr/>
            </p:nvSpPr>
            <p:spPr bwMode="auto">
              <a:xfrm>
                <a:off x="4385245" y="3134478"/>
                <a:ext cx="1365" cy="42039"/>
              </a:xfrm>
              <a:prstGeom prst="line">
                <a:avLst/>
              </a:prstGeom>
              <a:noFill/>
              <a:ln w="7938">
                <a:solidFill>
                  <a:srgbClr val="FDFE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40" name="Line 53"/>
              <p:cNvSpPr>
                <a:spLocks noChangeShapeType="1"/>
              </p:cNvSpPr>
              <p:nvPr/>
            </p:nvSpPr>
            <p:spPr bwMode="auto">
              <a:xfrm flipV="1">
                <a:off x="4385245" y="3134478"/>
                <a:ext cx="1365" cy="1419523"/>
              </a:xfrm>
              <a:prstGeom prst="line">
                <a:avLst/>
              </a:prstGeom>
              <a:noFill/>
              <a:ln w="7938">
                <a:solidFill>
                  <a:srgbClr val="FDFE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41" name="Line 54"/>
              <p:cNvSpPr>
                <a:spLocks noChangeShapeType="1"/>
              </p:cNvSpPr>
              <p:nvPr/>
            </p:nvSpPr>
            <p:spPr bwMode="auto">
              <a:xfrm flipH="1">
                <a:off x="4366130" y="4554002"/>
                <a:ext cx="19115" cy="1401"/>
              </a:xfrm>
              <a:prstGeom prst="line">
                <a:avLst/>
              </a:prstGeom>
              <a:noFill/>
              <a:ln w="7938">
                <a:solidFill>
                  <a:srgbClr val="FDFE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42" name="Freeform 55"/>
              <p:cNvSpPr>
                <a:spLocks/>
              </p:cNvSpPr>
              <p:nvPr/>
            </p:nvSpPr>
            <p:spPr bwMode="auto">
              <a:xfrm>
                <a:off x="3738057" y="3152695"/>
                <a:ext cx="647189" cy="1366273"/>
              </a:xfrm>
              <a:custGeom>
                <a:avLst/>
                <a:gdLst>
                  <a:gd name="T0" fmla="*/ 458 w 474"/>
                  <a:gd name="T1" fmla="*/ 975 h 975"/>
                  <a:gd name="T2" fmla="*/ 430 w 474"/>
                  <a:gd name="T3" fmla="*/ 975 h 975"/>
                  <a:gd name="T4" fmla="*/ 406 w 474"/>
                  <a:gd name="T5" fmla="*/ 973 h 975"/>
                  <a:gd name="T6" fmla="*/ 379 w 474"/>
                  <a:gd name="T7" fmla="*/ 967 h 975"/>
                  <a:gd name="T8" fmla="*/ 357 w 474"/>
                  <a:gd name="T9" fmla="*/ 962 h 975"/>
                  <a:gd name="T10" fmla="*/ 335 w 474"/>
                  <a:gd name="T11" fmla="*/ 956 h 975"/>
                  <a:gd name="T12" fmla="*/ 308 w 474"/>
                  <a:gd name="T13" fmla="*/ 946 h 975"/>
                  <a:gd name="T14" fmla="*/ 289 w 474"/>
                  <a:gd name="T15" fmla="*/ 937 h 975"/>
                  <a:gd name="T16" fmla="*/ 264 w 474"/>
                  <a:gd name="T17" fmla="*/ 924 h 975"/>
                  <a:gd name="T18" fmla="*/ 245 w 474"/>
                  <a:gd name="T19" fmla="*/ 916 h 975"/>
                  <a:gd name="T20" fmla="*/ 221 w 474"/>
                  <a:gd name="T21" fmla="*/ 899 h 975"/>
                  <a:gd name="T22" fmla="*/ 194 w 474"/>
                  <a:gd name="T23" fmla="*/ 880 h 975"/>
                  <a:gd name="T24" fmla="*/ 180 w 474"/>
                  <a:gd name="T25" fmla="*/ 869 h 975"/>
                  <a:gd name="T26" fmla="*/ 166 w 474"/>
                  <a:gd name="T27" fmla="*/ 858 h 975"/>
                  <a:gd name="T28" fmla="*/ 155 w 474"/>
                  <a:gd name="T29" fmla="*/ 847 h 975"/>
                  <a:gd name="T30" fmla="*/ 142 w 474"/>
                  <a:gd name="T31" fmla="*/ 837 h 975"/>
                  <a:gd name="T32" fmla="*/ 120 w 474"/>
                  <a:gd name="T33" fmla="*/ 812 h 975"/>
                  <a:gd name="T34" fmla="*/ 109 w 474"/>
                  <a:gd name="T35" fmla="*/ 796 h 975"/>
                  <a:gd name="T36" fmla="*/ 90 w 474"/>
                  <a:gd name="T37" fmla="*/ 771 h 975"/>
                  <a:gd name="T38" fmla="*/ 74 w 474"/>
                  <a:gd name="T39" fmla="*/ 747 h 975"/>
                  <a:gd name="T40" fmla="*/ 63 w 474"/>
                  <a:gd name="T41" fmla="*/ 730 h 975"/>
                  <a:gd name="T42" fmla="*/ 55 w 474"/>
                  <a:gd name="T43" fmla="*/ 711 h 975"/>
                  <a:gd name="T44" fmla="*/ 41 w 474"/>
                  <a:gd name="T45" fmla="*/ 687 h 975"/>
                  <a:gd name="T46" fmla="*/ 30 w 474"/>
                  <a:gd name="T47" fmla="*/ 659 h 975"/>
                  <a:gd name="T48" fmla="*/ 25 w 474"/>
                  <a:gd name="T49" fmla="*/ 640 h 975"/>
                  <a:gd name="T50" fmla="*/ 16 w 474"/>
                  <a:gd name="T51" fmla="*/ 610 h 975"/>
                  <a:gd name="T52" fmla="*/ 11 w 474"/>
                  <a:gd name="T53" fmla="*/ 591 h 975"/>
                  <a:gd name="T54" fmla="*/ 6 w 474"/>
                  <a:gd name="T55" fmla="*/ 564 h 975"/>
                  <a:gd name="T56" fmla="*/ 3 w 474"/>
                  <a:gd name="T57" fmla="*/ 542 h 975"/>
                  <a:gd name="T58" fmla="*/ 0 w 474"/>
                  <a:gd name="T59" fmla="*/ 523 h 975"/>
                  <a:gd name="T60" fmla="*/ 0 w 474"/>
                  <a:gd name="T61" fmla="*/ 493 h 975"/>
                  <a:gd name="T62" fmla="*/ 0 w 474"/>
                  <a:gd name="T63" fmla="*/ 474 h 975"/>
                  <a:gd name="T64" fmla="*/ 3 w 474"/>
                  <a:gd name="T65" fmla="*/ 444 h 975"/>
                  <a:gd name="T66" fmla="*/ 3 w 474"/>
                  <a:gd name="T67" fmla="*/ 425 h 975"/>
                  <a:gd name="T68" fmla="*/ 8 w 474"/>
                  <a:gd name="T69" fmla="*/ 395 h 975"/>
                  <a:gd name="T70" fmla="*/ 14 w 474"/>
                  <a:gd name="T71" fmla="*/ 365 h 975"/>
                  <a:gd name="T72" fmla="*/ 19 w 474"/>
                  <a:gd name="T73" fmla="*/ 346 h 975"/>
                  <a:gd name="T74" fmla="*/ 25 w 474"/>
                  <a:gd name="T75" fmla="*/ 330 h 975"/>
                  <a:gd name="T76" fmla="*/ 30 w 474"/>
                  <a:gd name="T77" fmla="*/ 314 h 975"/>
                  <a:gd name="T78" fmla="*/ 36 w 474"/>
                  <a:gd name="T79" fmla="*/ 297 h 975"/>
                  <a:gd name="T80" fmla="*/ 49 w 474"/>
                  <a:gd name="T81" fmla="*/ 267 h 975"/>
                  <a:gd name="T82" fmla="*/ 63 w 474"/>
                  <a:gd name="T83" fmla="*/ 243 h 975"/>
                  <a:gd name="T84" fmla="*/ 74 w 474"/>
                  <a:gd name="T85" fmla="*/ 224 h 975"/>
                  <a:gd name="T86" fmla="*/ 90 w 474"/>
                  <a:gd name="T87" fmla="*/ 202 h 975"/>
                  <a:gd name="T88" fmla="*/ 101 w 474"/>
                  <a:gd name="T89" fmla="*/ 183 h 975"/>
                  <a:gd name="T90" fmla="*/ 120 w 474"/>
                  <a:gd name="T91" fmla="*/ 161 h 975"/>
                  <a:gd name="T92" fmla="*/ 136 w 474"/>
                  <a:gd name="T93" fmla="*/ 145 h 975"/>
                  <a:gd name="T94" fmla="*/ 153 w 474"/>
                  <a:gd name="T95" fmla="*/ 126 h 975"/>
                  <a:gd name="T96" fmla="*/ 172 w 474"/>
                  <a:gd name="T97" fmla="*/ 109 h 975"/>
                  <a:gd name="T98" fmla="*/ 191 w 474"/>
                  <a:gd name="T99" fmla="*/ 96 h 975"/>
                  <a:gd name="T100" fmla="*/ 213 w 474"/>
                  <a:gd name="T101" fmla="*/ 79 h 975"/>
                  <a:gd name="T102" fmla="*/ 240 w 474"/>
                  <a:gd name="T103" fmla="*/ 63 h 975"/>
                  <a:gd name="T104" fmla="*/ 259 w 474"/>
                  <a:gd name="T105" fmla="*/ 52 h 975"/>
                  <a:gd name="T106" fmla="*/ 278 w 474"/>
                  <a:gd name="T107" fmla="*/ 44 h 975"/>
                  <a:gd name="T108" fmla="*/ 305 w 474"/>
                  <a:gd name="T109" fmla="*/ 30 h 975"/>
                  <a:gd name="T110" fmla="*/ 324 w 474"/>
                  <a:gd name="T111" fmla="*/ 25 h 975"/>
                  <a:gd name="T112" fmla="*/ 354 w 474"/>
                  <a:gd name="T113" fmla="*/ 14 h 975"/>
                  <a:gd name="T114" fmla="*/ 373 w 474"/>
                  <a:gd name="T115" fmla="*/ 11 h 975"/>
                  <a:gd name="T116" fmla="*/ 406 w 474"/>
                  <a:gd name="T117" fmla="*/ 6 h 975"/>
                  <a:gd name="T118" fmla="*/ 425 w 474"/>
                  <a:gd name="T119" fmla="*/ 3 h 975"/>
                  <a:gd name="T120" fmla="*/ 458 w 474"/>
                  <a:gd name="T121" fmla="*/ 0 h 97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74"/>
                  <a:gd name="T184" fmla="*/ 0 h 975"/>
                  <a:gd name="T185" fmla="*/ 474 w 474"/>
                  <a:gd name="T186" fmla="*/ 975 h 97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74" h="975">
                    <a:moveTo>
                      <a:pt x="474" y="975"/>
                    </a:moveTo>
                    <a:lnTo>
                      <a:pt x="469" y="975"/>
                    </a:lnTo>
                    <a:lnTo>
                      <a:pt x="458" y="975"/>
                    </a:lnTo>
                    <a:lnTo>
                      <a:pt x="452" y="975"/>
                    </a:lnTo>
                    <a:lnTo>
                      <a:pt x="441" y="975"/>
                    </a:lnTo>
                    <a:lnTo>
                      <a:pt x="430" y="975"/>
                    </a:lnTo>
                    <a:lnTo>
                      <a:pt x="425" y="973"/>
                    </a:lnTo>
                    <a:lnTo>
                      <a:pt x="411" y="973"/>
                    </a:lnTo>
                    <a:lnTo>
                      <a:pt x="406" y="973"/>
                    </a:lnTo>
                    <a:lnTo>
                      <a:pt x="401" y="970"/>
                    </a:lnTo>
                    <a:lnTo>
                      <a:pt x="390" y="970"/>
                    </a:lnTo>
                    <a:lnTo>
                      <a:pt x="379" y="967"/>
                    </a:lnTo>
                    <a:lnTo>
                      <a:pt x="373" y="965"/>
                    </a:lnTo>
                    <a:lnTo>
                      <a:pt x="368" y="965"/>
                    </a:lnTo>
                    <a:lnTo>
                      <a:pt x="357" y="962"/>
                    </a:lnTo>
                    <a:lnTo>
                      <a:pt x="346" y="959"/>
                    </a:lnTo>
                    <a:lnTo>
                      <a:pt x="341" y="956"/>
                    </a:lnTo>
                    <a:lnTo>
                      <a:pt x="335" y="956"/>
                    </a:lnTo>
                    <a:lnTo>
                      <a:pt x="324" y="951"/>
                    </a:lnTo>
                    <a:lnTo>
                      <a:pt x="313" y="948"/>
                    </a:lnTo>
                    <a:lnTo>
                      <a:pt x="308" y="946"/>
                    </a:lnTo>
                    <a:lnTo>
                      <a:pt x="297" y="940"/>
                    </a:lnTo>
                    <a:lnTo>
                      <a:pt x="294" y="940"/>
                    </a:lnTo>
                    <a:lnTo>
                      <a:pt x="289" y="937"/>
                    </a:lnTo>
                    <a:lnTo>
                      <a:pt x="278" y="932"/>
                    </a:lnTo>
                    <a:lnTo>
                      <a:pt x="267" y="926"/>
                    </a:lnTo>
                    <a:lnTo>
                      <a:pt x="264" y="924"/>
                    </a:lnTo>
                    <a:lnTo>
                      <a:pt x="259" y="924"/>
                    </a:lnTo>
                    <a:lnTo>
                      <a:pt x="248" y="916"/>
                    </a:lnTo>
                    <a:lnTo>
                      <a:pt x="245" y="916"/>
                    </a:lnTo>
                    <a:lnTo>
                      <a:pt x="234" y="907"/>
                    </a:lnTo>
                    <a:lnTo>
                      <a:pt x="221" y="899"/>
                    </a:lnTo>
                    <a:lnTo>
                      <a:pt x="218" y="899"/>
                    </a:lnTo>
                    <a:lnTo>
                      <a:pt x="204" y="888"/>
                    </a:lnTo>
                    <a:lnTo>
                      <a:pt x="194" y="880"/>
                    </a:lnTo>
                    <a:lnTo>
                      <a:pt x="191" y="880"/>
                    </a:lnTo>
                    <a:lnTo>
                      <a:pt x="180" y="869"/>
                    </a:lnTo>
                    <a:lnTo>
                      <a:pt x="166" y="858"/>
                    </a:lnTo>
                    <a:lnTo>
                      <a:pt x="161" y="856"/>
                    </a:lnTo>
                    <a:lnTo>
                      <a:pt x="155" y="847"/>
                    </a:lnTo>
                    <a:lnTo>
                      <a:pt x="142" y="837"/>
                    </a:lnTo>
                    <a:lnTo>
                      <a:pt x="131" y="823"/>
                    </a:lnTo>
                    <a:lnTo>
                      <a:pt x="120" y="812"/>
                    </a:lnTo>
                    <a:lnTo>
                      <a:pt x="120" y="809"/>
                    </a:lnTo>
                    <a:lnTo>
                      <a:pt x="109" y="798"/>
                    </a:lnTo>
                    <a:lnTo>
                      <a:pt x="109" y="796"/>
                    </a:lnTo>
                    <a:lnTo>
                      <a:pt x="98" y="785"/>
                    </a:lnTo>
                    <a:lnTo>
                      <a:pt x="90" y="774"/>
                    </a:lnTo>
                    <a:lnTo>
                      <a:pt x="90" y="771"/>
                    </a:lnTo>
                    <a:lnTo>
                      <a:pt x="87" y="768"/>
                    </a:lnTo>
                    <a:lnTo>
                      <a:pt x="79" y="758"/>
                    </a:lnTo>
                    <a:lnTo>
                      <a:pt x="74" y="747"/>
                    </a:lnTo>
                    <a:lnTo>
                      <a:pt x="71" y="744"/>
                    </a:lnTo>
                    <a:lnTo>
                      <a:pt x="63" y="733"/>
                    </a:lnTo>
                    <a:lnTo>
                      <a:pt x="63" y="730"/>
                    </a:lnTo>
                    <a:lnTo>
                      <a:pt x="60" y="728"/>
                    </a:lnTo>
                    <a:lnTo>
                      <a:pt x="55" y="714"/>
                    </a:lnTo>
                    <a:lnTo>
                      <a:pt x="55" y="711"/>
                    </a:lnTo>
                    <a:lnTo>
                      <a:pt x="46" y="700"/>
                    </a:lnTo>
                    <a:lnTo>
                      <a:pt x="44" y="689"/>
                    </a:lnTo>
                    <a:lnTo>
                      <a:pt x="41" y="687"/>
                    </a:lnTo>
                    <a:lnTo>
                      <a:pt x="36" y="673"/>
                    </a:lnTo>
                    <a:lnTo>
                      <a:pt x="36" y="670"/>
                    </a:lnTo>
                    <a:lnTo>
                      <a:pt x="30" y="659"/>
                    </a:lnTo>
                    <a:lnTo>
                      <a:pt x="30" y="654"/>
                    </a:lnTo>
                    <a:lnTo>
                      <a:pt x="27" y="651"/>
                    </a:lnTo>
                    <a:lnTo>
                      <a:pt x="25" y="640"/>
                    </a:lnTo>
                    <a:lnTo>
                      <a:pt x="19" y="627"/>
                    </a:lnTo>
                    <a:lnTo>
                      <a:pt x="19" y="624"/>
                    </a:lnTo>
                    <a:lnTo>
                      <a:pt x="16" y="610"/>
                    </a:lnTo>
                    <a:lnTo>
                      <a:pt x="14" y="608"/>
                    </a:lnTo>
                    <a:lnTo>
                      <a:pt x="14" y="602"/>
                    </a:lnTo>
                    <a:lnTo>
                      <a:pt x="11" y="591"/>
                    </a:lnTo>
                    <a:lnTo>
                      <a:pt x="11" y="586"/>
                    </a:lnTo>
                    <a:lnTo>
                      <a:pt x="8" y="575"/>
                    </a:lnTo>
                    <a:lnTo>
                      <a:pt x="6" y="564"/>
                    </a:lnTo>
                    <a:lnTo>
                      <a:pt x="6" y="559"/>
                    </a:lnTo>
                    <a:lnTo>
                      <a:pt x="6" y="553"/>
                    </a:lnTo>
                    <a:lnTo>
                      <a:pt x="3" y="542"/>
                    </a:lnTo>
                    <a:lnTo>
                      <a:pt x="3" y="531"/>
                    </a:lnTo>
                    <a:lnTo>
                      <a:pt x="0" y="526"/>
                    </a:lnTo>
                    <a:lnTo>
                      <a:pt x="0" y="523"/>
                    </a:lnTo>
                    <a:lnTo>
                      <a:pt x="0" y="510"/>
                    </a:lnTo>
                    <a:lnTo>
                      <a:pt x="0" y="507"/>
                    </a:lnTo>
                    <a:lnTo>
                      <a:pt x="0" y="493"/>
                    </a:lnTo>
                    <a:lnTo>
                      <a:pt x="0" y="480"/>
                    </a:lnTo>
                    <a:lnTo>
                      <a:pt x="0" y="477"/>
                    </a:lnTo>
                    <a:lnTo>
                      <a:pt x="0" y="474"/>
                    </a:lnTo>
                    <a:lnTo>
                      <a:pt x="0" y="461"/>
                    </a:lnTo>
                    <a:lnTo>
                      <a:pt x="0" y="447"/>
                    </a:lnTo>
                    <a:lnTo>
                      <a:pt x="3" y="444"/>
                    </a:lnTo>
                    <a:lnTo>
                      <a:pt x="3" y="442"/>
                    </a:lnTo>
                    <a:lnTo>
                      <a:pt x="3" y="428"/>
                    </a:lnTo>
                    <a:lnTo>
                      <a:pt x="3" y="425"/>
                    </a:lnTo>
                    <a:lnTo>
                      <a:pt x="6" y="412"/>
                    </a:lnTo>
                    <a:lnTo>
                      <a:pt x="8" y="398"/>
                    </a:lnTo>
                    <a:lnTo>
                      <a:pt x="8" y="395"/>
                    </a:lnTo>
                    <a:lnTo>
                      <a:pt x="8" y="393"/>
                    </a:lnTo>
                    <a:lnTo>
                      <a:pt x="11" y="379"/>
                    </a:lnTo>
                    <a:lnTo>
                      <a:pt x="14" y="365"/>
                    </a:lnTo>
                    <a:lnTo>
                      <a:pt x="14" y="363"/>
                    </a:lnTo>
                    <a:lnTo>
                      <a:pt x="16" y="363"/>
                    </a:lnTo>
                    <a:lnTo>
                      <a:pt x="19" y="346"/>
                    </a:lnTo>
                    <a:lnTo>
                      <a:pt x="25" y="330"/>
                    </a:lnTo>
                    <a:lnTo>
                      <a:pt x="27" y="322"/>
                    </a:lnTo>
                    <a:lnTo>
                      <a:pt x="30" y="316"/>
                    </a:lnTo>
                    <a:lnTo>
                      <a:pt x="30" y="314"/>
                    </a:lnTo>
                    <a:lnTo>
                      <a:pt x="36" y="300"/>
                    </a:lnTo>
                    <a:lnTo>
                      <a:pt x="36" y="297"/>
                    </a:lnTo>
                    <a:lnTo>
                      <a:pt x="41" y="284"/>
                    </a:lnTo>
                    <a:lnTo>
                      <a:pt x="49" y="270"/>
                    </a:lnTo>
                    <a:lnTo>
                      <a:pt x="49" y="267"/>
                    </a:lnTo>
                    <a:lnTo>
                      <a:pt x="55" y="256"/>
                    </a:lnTo>
                    <a:lnTo>
                      <a:pt x="57" y="254"/>
                    </a:lnTo>
                    <a:lnTo>
                      <a:pt x="63" y="243"/>
                    </a:lnTo>
                    <a:lnTo>
                      <a:pt x="65" y="237"/>
                    </a:lnTo>
                    <a:lnTo>
                      <a:pt x="71" y="226"/>
                    </a:lnTo>
                    <a:lnTo>
                      <a:pt x="74" y="224"/>
                    </a:lnTo>
                    <a:lnTo>
                      <a:pt x="79" y="215"/>
                    </a:lnTo>
                    <a:lnTo>
                      <a:pt x="82" y="210"/>
                    </a:lnTo>
                    <a:lnTo>
                      <a:pt x="90" y="202"/>
                    </a:lnTo>
                    <a:lnTo>
                      <a:pt x="93" y="196"/>
                    </a:lnTo>
                    <a:lnTo>
                      <a:pt x="95" y="191"/>
                    </a:lnTo>
                    <a:lnTo>
                      <a:pt x="101" y="183"/>
                    </a:lnTo>
                    <a:lnTo>
                      <a:pt x="109" y="175"/>
                    </a:lnTo>
                    <a:lnTo>
                      <a:pt x="112" y="169"/>
                    </a:lnTo>
                    <a:lnTo>
                      <a:pt x="120" y="161"/>
                    </a:lnTo>
                    <a:lnTo>
                      <a:pt x="123" y="156"/>
                    </a:lnTo>
                    <a:lnTo>
                      <a:pt x="128" y="150"/>
                    </a:lnTo>
                    <a:lnTo>
                      <a:pt x="136" y="145"/>
                    </a:lnTo>
                    <a:lnTo>
                      <a:pt x="142" y="139"/>
                    </a:lnTo>
                    <a:lnTo>
                      <a:pt x="147" y="131"/>
                    </a:lnTo>
                    <a:lnTo>
                      <a:pt x="153" y="126"/>
                    </a:lnTo>
                    <a:lnTo>
                      <a:pt x="161" y="120"/>
                    </a:lnTo>
                    <a:lnTo>
                      <a:pt x="166" y="115"/>
                    </a:lnTo>
                    <a:lnTo>
                      <a:pt x="172" y="109"/>
                    </a:lnTo>
                    <a:lnTo>
                      <a:pt x="177" y="104"/>
                    </a:lnTo>
                    <a:lnTo>
                      <a:pt x="185" y="98"/>
                    </a:lnTo>
                    <a:lnTo>
                      <a:pt x="191" y="96"/>
                    </a:lnTo>
                    <a:lnTo>
                      <a:pt x="199" y="87"/>
                    </a:lnTo>
                    <a:lnTo>
                      <a:pt x="210" y="82"/>
                    </a:lnTo>
                    <a:lnTo>
                      <a:pt x="213" y="79"/>
                    </a:lnTo>
                    <a:lnTo>
                      <a:pt x="218" y="77"/>
                    </a:lnTo>
                    <a:lnTo>
                      <a:pt x="229" y="68"/>
                    </a:lnTo>
                    <a:lnTo>
                      <a:pt x="240" y="63"/>
                    </a:lnTo>
                    <a:lnTo>
                      <a:pt x="243" y="60"/>
                    </a:lnTo>
                    <a:lnTo>
                      <a:pt x="248" y="57"/>
                    </a:lnTo>
                    <a:lnTo>
                      <a:pt x="259" y="52"/>
                    </a:lnTo>
                    <a:lnTo>
                      <a:pt x="262" y="49"/>
                    </a:lnTo>
                    <a:lnTo>
                      <a:pt x="272" y="44"/>
                    </a:lnTo>
                    <a:lnTo>
                      <a:pt x="278" y="44"/>
                    </a:lnTo>
                    <a:lnTo>
                      <a:pt x="289" y="38"/>
                    </a:lnTo>
                    <a:lnTo>
                      <a:pt x="302" y="33"/>
                    </a:lnTo>
                    <a:lnTo>
                      <a:pt x="305" y="30"/>
                    </a:lnTo>
                    <a:lnTo>
                      <a:pt x="308" y="30"/>
                    </a:lnTo>
                    <a:lnTo>
                      <a:pt x="322" y="25"/>
                    </a:lnTo>
                    <a:lnTo>
                      <a:pt x="324" y="25"/>
                    </a:lnTo>
                    <a:lnTo>
                      <a:pt x="338" y="19"/>
                    </a:lnTo>
                    <a:lnTo>
                      <a:pt x="341" y="19"/>
                    </a:lnTo>
                    <a:lnTo>
                      <a:pt x="354" y="14"/>
                    </a:lnTo>
                    <a:lnTo>
                      <a:pt x="368" y="11"/>
                    </a:lnTo>
                    <a:lnTo>
                      <a:pt x="371" y="11"/>
                    </a:lnTo>
                    <a:lnTo>
                      <a:pt x="373" y="11"/>
                    </a:lnTo>
                    <a:lnTo>
                      <a:pt x="390" y="8"/>
                    </a:lnTo>
                    <a:lnTo>
                      <a:pt x="406" y="6"/>
                    </a:lnTo>
                    <a:lnTo>
                      <a:pt x="420" y="3"/>
                    </a:lnTo>
                    <a:lnTo>
                      <a:pt x="422" y="3"/>
                    </a:lnTo>
                    <a:lnTo>
                      <a:pt x="425" y="3"/>
                    </a:lnTo>
                    <a:lnTo>
                      <a:pt x="439" y="0"/>
                    </a:lnTo>
                    <a:lnTo>
                      <a:pt x="441" y="0"/>
                    </a:lnTo>
                    <a:lnTo>
                      <a:pt x="458" y="0"/>
                    </a:lnTo>
                    <a:lnTo>
                      <a:pt x="471" y="0"/>
                    </a:lnTo>
                    <a:lnTo>
                      <a:pt x="474" y="0"/>
                    </a:lnTo>
                  </a:path>
                </a:pathLst>
              </a:custGeom>
              <a:noFill/>
              <a:ln w="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43" name="Freeform 56"/>
              <p:cNvSpPr>
                <a:spLocks/>
              </p:cNvSpPr>
              <p:nvPr/>
            </p:nvSpPr>
            <p:spPr bwMode="auto">
              <a:xfrm>
                <a:off x="3798133" y="3183524"/>
                <a:ext cx="587112" cy="1286399"/>
              </a:xfrm>
              <a:custGeom>
                <a:avLst/>
                <a:gdLst>
                  <a:gd name="T0" fmla="*/ 416 w 430"/>
                  <a:gd name="T1" fmla="*/ 918 h 918"/>
                  <a:gd name="T2" fmla="*/ 392 w 430"/>
                  <a:gd name="T3" fmla="*/ 915 h 918"/>
                  <a:gd name="T4" fmla="*/ 367 w 430"/>
                  <a:gd name="T5" fmla="*/ 913 h 918"/>
                  <a:gd name="T6" fmla="*/ 343 w 430"/>
                  <a:gd name="T7" fmla="*/ 907 h 918"/>
                  <a:gd name="T8" fmla="*/ 321 w 430"/>
                  <a:gd name="T9" fmla="*/ 902 h 918"/>
                  <a:gd name="T10" fmla="*/ 302 w 430"/>
                  <a:gd name="T11" fmla="*/ 896 h 918"/>
                  <a:gd name="T12" fmla="*/ 278 w 430"/>
                  <a:gd name="T13" fmla="*/ 888 h 918"/>
                  <a:gd name="T14" fmla="*/ 258 w 430"/>
                  <a:gd name="T15" fmla="*/ 880 h 918"/>
                  <a:gd name="T16" fmla="*/ 237 w 430"/>
                  <a:gd name="T17" fmla="*/ 869 h 918"/>
                  <a:gd name="T18" fmla="*/ 220 w 430"/>
                  <a:gd name="T19" fmla="*/ 858 h 918"/>
                  <a:gd name="T20" fmla="*/ 196 w 430"/>
                  <a:gd name="T21" fmla="*/ 845 h 918"/>
                  <a:gd name="T22" fmla="*/ 171 w 430"/>
                  <a:gd name="T23" fmla="*/ 825 h 918"/>
                  <a:gd name="T24" fmla="*/ 160 w 430"/>
                  <a:gd name="T25" fmla="*/ 815 h 918"/>
                  <a:gd name="T26" fmla="*/ 139 w 430"/>
                  <a:gd name="T27" fmla="*/ 795 h 918"/>
                  <a:gd name="T28" fmla="*/ 128 w 430"/>
                  <a:gd name="T29" fmla="*/ 785 h 918"/>
                  <a:gd name="T30" fmla="*/ 117 w 430"/>
                  <a:gd name="T31" fmla="*/ 771 h 918"/>
                  <a:gd name="T32" fmla="*/ 98 w 430"/>
                  <a:gd name="T33" fmla="*/ 749 h 918"/>
                  <a:gd name="T34" fmla="*/ 84 w 430"/>
                  <a:gd name="T35" fmla="*/ 727 h 918"/>
                  <a:gd name="T36" fmla="*/ 73 w 430"/>
                  <a:gd name="T37" fmla="*/ 711 h 918"/>
                  <a:gd name="T38" fmla="*/ 62 w 430"/>
                  <a:gd name="T39" fmla="*/ 692 h 918"/>
                  <a:gd name="T40" fmla="*/ 51 w 430"/>
                  <a:gd name="T41" fmla="*/ 670 h 918"/>
                  <a:gd name="T42" fmla="*/ 43 w 430"/>
                  <a:gd name="T43" fmla="*/ 651 h 918"/>
                  <a:gd name="T44" fmla="*/ 35 w 430"/>
                  <a:gd name="T45" fmla="*/ 629 h 918"/>
                  <a:gd name="T46" fmla="*/ 27 w 430"/>
                  <a:gd name="T47" fmla="*/ 608 h 918"/>
                  <a:gd name="T48" fmla="*/ 21 w 430"/>
                  <a:gd name="T49" fmla="*/ 588 h 918"/>
                  <a:gd name="T50" fmla="*/ 13 w 430"/>
                  <a:gd name="T51" fmla="*/ 564 h 918"/>
                  <a:gd name="T52" fmla="*/ 11 w 430"/>
                  <a:gd name="T53" fmla="*/ 545 h 918"/>
                  <a:gd name="T54" fmla="*/ 5 w 430"/>
                  <a:gd name="T55" fmla="*/ 520 h 918"/>
                  <a:gd name="T56" fmla="*/ 5 w 430"/>
                  <a:gd name="T57" fmla="*/ 501 h 918"/>
                  <a:gd name="T58" fmla="*/ 2 w 430"/>
                  <a:gd name="T59" fmla="*/ 479 h 918"/>
                  <a:gd name="T60" fmla="*/ 0 w 430"/>
                  <a:gd name="T61" fmla="*/ 458 h 918"/>
                  <a:gd name="T62" fmla="*/ 0 w 430"/>
                  <a:gd name="T63" fmla="*/ 436 h 918"/>
                  <a:gd name="T64" fmla="*/ 2 w 430"/>
                  <a:gd name="T65" fmla="*/ 411 h 918"/>
                  <a:gd name="T66" fmla="*/ 5 w 430"/>
                  <a:gd name="T67" fmla="*/ 384 h 918"/>
                  <a:gd name="T68" fmla="*/ 5 w 430"/>
                  <a:gd name="T69" fmla="*/ 365 h 918"/>
                  <a:gd name="T70" fmla="*/ 8 w 430"/>
                  <a:gd name="T71" fmla="*/ 351 h 918"/>
                  <a:gd name="T72" fmla="*/ 11 w 430"/>
                  <a:gd name="T73" fmla="*/ 335 h 918"/>
                  <a:gd name="T74" fmla="*/ 19 w 430"/>
                  <a:gd name="T75" fmla="*/ 305 h 918"/>
                  <a:gd name="T76" fmla="*/ 27 w 430"/>
                  <a:gd name="T77" fmla="*/ 281 h 918"/>
                  <a:gd name="T78" fmla="*/ 35 w 430"/>
                  <a:gd name="T79" fmla="*/ 262 h 918"/>
                  <a:gd name="T80" fmla="*/ 46 w 430"/>
                  <a:gd name="T81" fmla="*/ 240 h 918"/>
                  <a:gd name="T82" fmla="*/ 54 w 430"/>
                  <a:gd name="T83" fmla="*/ 221 h 918"/>
                  <a:gd name="T84" fmla="*/ 65 w 430"/>
                  <a:gd name="T85" fmla="*/ 202 h 918"/>
                  <a:gd name="T86" fmla="*/ 79 w 430"/>
                  <a:gd name="T87" fmla="*/ 180 h 918"/>
                  <a:gd name="T88" fmla="*/ 90 w 430"/>
                  <a:gd name="T89" fmla="*/ 166 h 918"/>
                  <a:gd name="T90" fmla="*/ 109 w 430"/>
                  <a:gd name="T91" fmla="*/ 142 h 918"/>
                  <a:gd name="T92" fmla="*/ 122 w 430"/>
                  <a:gd name="T93" fmla="*/ 131 h 918"/>
                  <a:gd name="T94" fmla="*/ 136 w 430"/>
                  <a:gd name="T95" fmla="*/ 117 h 918"/>
                  <a:gd name="T96" fmla="*/ 158 w 430"/>
                  <a:gd name="T97" fmla="*/ 98 h 918"/>
                  <a:gd name="T98" fmla="*/ 174 w 430"/>
                  <a:gd name="T99" fmla="*/ 84 h 918"/>
                  <a:gd name="T100" fmla="*/ 196 w 430"/>
                  <a:gd name="T101" fmla="*/ 68 h 918"/>
                  <a:gd name="T102" fmla="*/ 218 w 430"/>
                  <a:gd name="T103" fmla="*/ 57 h 918"/>
                  <a:gd name="T104" fmla="*/ 239 w 430"/>
                  <a:gd name="T105" fmla="*/ 46 h 918"/>
                  <a:gd name="T106" fmla="*/ 264 w 430"/>
                  <a:gd name="T107" fmla="*/ 35 h 918"/>
                  <a:gd name="T108" fmla="*/ 286 w 430"/>
                  <a:gd name="T109" fmla="*/ 27 h 918"/>
                  <a:gd name="T110" fmla="*/ 307 w 430"/>
                  <a:gd name="T111" fmla="*/ 19 h 918"/>
                  <a:gd name="T112" fmla="*/ 332 w 430"/>
                  <a:gd name="T113" fmla="*/ 11 h 918"/>
                  <a:gd name="T114" fmla="*/ 354 w 430"/>
                  <a:gd name="T115" fmla="*/ 8 h 918"/>
                  <a:gd name="T116" fmla="*/ 381 w 430"/>
                  <a:gd name="T117" fmla="*/ 3 h 918"/>
                  <a:gd name="T118" fmla="*/ 403 w 430"/>
                  <a:gd name="T119" fmla="*/ 3 h 918"/>
                  <a:gd name="T120" fmla="*/ 430 w 430"/>
                  <a:gd name="T121" fmla="*/ 0 h 9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30"/>
                  <a:gd name="T184" fmla="*/ 0 h 918"/>
                  <a:gd name="T185" fmla="*/ 430 w 430"/>
                  <a:gd name="T186" fmla="*/ 918 h 91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30" h="918">
                    <a:moveTo>
                      <a:pt x="430" y="918"/>
                    </a:moveTo>
                    <a:lnTo>
                      <a:pt x="422" y="918"/>
                    </a:lnTo>
                    <a:lnTo>
                      <a:pt x="416" y="918"/>
                    </a:lnTo>
                    <a:lnTo>
                      <a:pt x="408" y="918"/>
                    </a:lnTo>
                    <a:lnTo>
                      <a:pt x="400" y="915"/>
                    </a:lnTo>
                    <a:lnTo>
                      <a:pt x="392" y="915"/>
                    </a:lnTo>
                    <a:lnTo>
                      <a:pt x="384" y="915"/>
                    </a:lnTo>
                    <a:lnTo>
                      <a:pt x="376" y="913"/>
                    </a:lnTo>
                    <a:lnTo>
                      <a:pt x="367" y="913"/>
                    </a:lnTo>
                    <a:lnTo>
                      <a:pt x="362" y="913"/>
                    </a:lnTo>
                    <a:lnTo>
                      <a:pt x="354" y="910"/>
                    </a:lnTo>
                    <a:lnTo>
                      <a:pt x="343" y="907"/>
                    </a:lnTo>
                    <a:lnTo>
                      <a:pt x="337" y="907"/>
                    </a:lnTo>
                    <a:lnTo>
                      <a:pt x="332" y="904"/>
                    </a:lnTo>
                    <a:lnTo>
                      <a:pt x="321" y="902"/>
                    </a:lnTo>
                    <a:lnTo>
                      <a:pt x="316" y="902"/>
                    </a:lnTo>
                    <a:lnTo>
                      <a:pt x="307" y="899"/>
                    </a:lnTo>
                    <a:lnTo>
                      <a:pt x="302" y="896"/>
                    </a:lnTo>
                    <a:lnTo>
                      <a:pt x="291" y="894"/>
                    </a:lnTo>
                    <a:lnTo>
                      <a:pt x="288" y="891"/>
                    </a:lnTo>
                    <a:lnTo>
                      <a:pt x="278" y="888"/>
                    </a:lnTo>
                    <a:lnTo>
                      <a:pt x="269" y="883"/>
                    </a:lnTo>
                    <a:lnTo>
                      <a:pt x="264" y="883"/>
                    </a:lnTo>
                    <a:lnTo>
                      <a:pt x="258" y="880"/>
                    </a:lnTo>
                    <a:lnTo>
                      <a:pt x="250" y="874"/>
                    </a:lnTo>
                    <a:lnTo>
                      <a:pt x="239" y="869"/>
                    </a:lnTo>
                    <a:lnTo>
                      <a:pt x="237" y="869"/>
                    </a:lnTo>
                    <a:lnTo>
                      <a:pt x="234" y="866"/>
                    </a:lnTo>
                    <a:lnTo>
                      <a:pt x="223" y="861"/>
                    </a:lnTo>
                    <a:lnTo>
                      <a:pt x="220" y="858"/>
                    </a:lnTo>
                    <a:lnTo>
                      <a:pt x="209" y="853"/>
                    </a:lnTo>
                    <a:lnTo>
                      <a:pt x="199" y="845"/>
                    </a:lnTo>
                    <a:lnTo>
                      <a:pt x="196" y="845"/>
                    </a:lnTo>
                    <a:lnTo>
                      <a:pt x="196" y="842"/>
                    </a:lnTo>
                    <a:lnTo>
                      <a:pt x="185" y="834"/>
                    </a:lnTo>
                    <a:lnTo>
                      <a:pt x="171" y="825"/>
                    </a:lnTo>
                    <a:lnTo>
                      <a:pt x="160" y="815"/>
                    </a:lnTo>
                    <a:lnTo>
                      <a:pt x="158" y="815"/>
                    </a:lnTo>
                    <a:lnTo>
                      <a:pt x="150" y="804"/>
                    </a:lnTo>
                    <a:lnTo>
                      <a:pt x="139" y="795"/>
                    </a:lnTo>
                    <a:lnTo>
                      <a:pt x="128" y="785"/>
                    </a:lnTo>
                    <a:lnTo>
                      <a:pt x="120" y="774"/>
                    </a:lnTo>
                    <a:lnTo>
                      <a:pt x="117" y="771"/>
                    </a:lnTo>
                    <a:lnTo>
                      <a:pt x="109" y="760"/>
                    </a:lnTo>
                    <a:lnTo>
                      <a:pt x="100" y="752"/>
                    </a:lnTo>
                    <a:lnTo>
                      <a:pt x="98" y="749"/>
                    </a:lnTo>
                    <a:lnTo>
                      <a:pt x="95" y="744"/>
                    </a:lnTo>
                    <a:lnTo>
                      <a:pt x="90" y="736"/>
                    </a:lnTo>
                    <a:lnTo>
                      <a:pt x="84" y="727"/>
                    </a:lnTo>
                    <a:lnTo>
                      <a:pt x="81" y="725"/>
                    </a:lnTo>
                    <a:lnTo>
                      <a:pt x="76" y="716"/>
                    </a:lnTo>
                    <a:lnTo>
                      <a:pt x="73" y="711"/>
                    </a:lnTo>
                    <a:lnTo>
                      <a:pt x="71" y="706"/>
                    </a:lnTo>
                    <a:lnTo>
                      <a:pt x="65" y="697"/>
                    </a:lnTo>
                    <a:lnTo>
                      <a:pt x="62" y="692"/>
                    </a:lnTo>
                    <a:lnTo>
                      <a:pt x="60" y="684"/>
                    </a:lnTo>
                    <a:lnTo>
                      <a:pt x="54" y="678"/>
                    </a:lnTo>
                    <a:lnTo>
                      <a:pt x="51" y="670"/>
                    </a:lnTo>
                    <a:lnTo>
                      <a:pt x="49" y="665"/>
                    </a:lnTo>
                    <a:lnTo>
                      <a:pt x="46" y="659"/>
                    </a:lnTo>
                    <a:lnTo>
                      <a:pt x="43" y="651"/>
                    </a:lnTo>
                    <a:lnTo>
                      <a:pt x="41" y="646"/>
                    </a:lnTo>
                    <a:lnTo>
                      <a:pt x="35" y="637"/>
                    </a:lnTo>
                    <a:lnTo>
                      <a:pt x="35" y="629"/>
                    </a:lnTo>
                    <a:lnTo>
                      <a:pt x="32" y="624"/>
                    </a:lnTo>
                    <a:lnTo>
                      <a:pt x="30" y="616"/>
                    </a:lnTo>
                    <a:lnTo>
                      <a:pt x="27" y="608"/>
                    </a:lnTo>
                    <a:lnTo>
                      <a:pt x="24" y="602"/>
                    </a:lnTo>
                    <a:lnTo>
                      <a:pt x="24" y="597"/>
                    </a:lnTo>
                    <a:lnTo>
                      <a:pt x="21" y="588"/>
                    </a:lnTo>
                    <a:lnTo>
                      <a:pt x="19" y="580"/>
                    </a:lnTo>
                    <a:lnTo>
                      <a:pt x="16" y="575"/>
                    </a:lnTo>
                    <a:lnTo>
                      <a:pt x="13" y="564"/>
                    </a:lnTo>
                    <a:lnTo>
                      <a:pt x="13" y="558"/>
                    </a:lnTo>
                    <a:lnTo>
                      <a:pt x="11" y="550"/>
                    </a:lnTo>
                    <a:lnTo>
                      <a:pt x="11" y="545"/>
                    </a:lnTo>
                    <a:lnTo>
                      <a:pt x="11" y="539"/>
                    </a:lnTo>
                    <a:lnTo>
                      <a:pt x="8" y="531"/>
                    </a:lnTo>
                    <a:lnTo>
                      <a:pt x="5" y="520"/>
                    </a:lnTo>
                    <a:lnTo>
                      <a:pt x="5" y="515"/>
                    </a:lnTo>
                    <a:lnTo>
                      <a:pt x="5" y="509"/>
                    </a:lnTo>
                    <a:lnTo>
                      <a:pt x="5" y="501"/>
                    </a:lnTo>
                    <a:lnTo>
                      <a:pt x="2" y="493"/>
                    </a:lnTo>
                    <a:lnTo>
                      <a:pt x="2" y="488"/>
                    </a:lnTo>
                    <a:lnTo>
                      <a:pt x="2" y="479"/>
                    </a:lnTo>
                    <a:lnTo>
                      <a:pt x="2" y="471"/>
                    </a:lnTo>
                    <a:lnTo>
                      <a:pt x="2" y="463"/>
                    </a:lnTo>
                    <a:lnTo>
                      <a:pt x="0" y="458"/>
                    </a:lnTo>
                    <a:lnTo>
                      <a:pt x="0" y="450"/>
                    </a:lnTo>
                    <a:lnTo>
                      <a:pt x="0" y="441"/>
                    </a:lnTo>
                    <a:lnTo>
                      <a:pt x="0" y="436"/>
                    </a:lnTo>
                    <a:lnTo>
                      <a:pt x="2" y="428"/>
                    </a:lnTo>
                    <a:lnTo>
                      <a:pt x="2" y="422"/>
                    </a:lnTo>
                    <a:lnTo>
                      <a:pt x="2" y="411"/>
                    </a:lnTo>
                    <a:lnTo>
                      <a:pt x="2" y="400"/>
                    </a:lnTo>
                    <a:lnTo>
                      <a:pt x="2" y="395"/>
                    </a:lnTo>
                    <a:lnTo>
                      <a:pt x="5" y="384"/>
                    </a:lnTo>
                    <a:lnTo>
                      <a:pt x="5" y="381"/>
                    </a:lnTo>
                    <a:lnTo>
                      <a:pt x="5" y="368"/>
                    </a:lnTo>
                    <a:lnTo>
                      <a:pt x="5" y="365"/>
                    </a:lnTo>
                    <a:lnTo>
                      <a:pt x="8" y="351"/>
                    </a:lnTo>
                    <a:lnTo>
                      <a:pt x="11" y="349"/>
                    </a:lnTo>
                    <a:lnTo>
                      <a:pt x="11" y="335"/>
                    </a:lnTo>
                    <a:lnTo>
                      <a:pt x="16" y="321"/>
                    </a:lnTo>
                    <a:lnTo>
                      <a:pt x="19" y="308"/>
                    </a:lnTo>
                    <a:lnTo>
                      <a:pt x="19" y="305"/>
                    </a:lnTo>
                    <a:lnTo>
                      <a:pt x="21" y="302"/>
                    </a:lnTo>
                    <a:lnTo>
                      <a:pt x="24" y="292"/>
                    </a:lnTo>
                    <a:lnTo>
                      <a:pt x="27" y="281"/>
                    </a:lnTo>
                    <a:lnTo>
                      <a:pt x="30" y="278"/>
                    </a:lnTo>
                    <a:lnTo>
                      <a:pt x="32" y="267"/>
                    </a:lnTo>
                    <a:lnTo>
                      <a:pt x="35" y="262"/>
                    </a:lnTo>
                    <a:lnTo>
                      <a:pt x="38" y="256"/>
                    </a:lnTo>
                    <a:lnTo>
                      <a:pt x="41" y="248"/>
                    </a:lnTo>
                    <a:lnTo>
                      <a:pt x="46" y="240"/>
                    </a:lnTo>
                    <a:lnTo>
                      <a:pt x="49" y="234"/>
                    </a:lnTo>
                    <a:lnTo>
                      <a:pt x="51" y="229"/>
                    </a:lnTo>
                    <a:lnTo>
                      <a:pt x="54" y="221"/>
                    </a:lnTo>
                    <a:lnTo>
                      <a:pt x="60" y="210"/>
                    </a:lnTo>
                    <a:lnTo>
                      <a:pt x="62" y="207"/>
                    </a:lnTo>
                    <a:lnTo>
                      <a:pt x="65" y="202"/>
                    </a:lnTo>
                    <a:lnTo>
                      <a:pt x="71" y="193"/>
                    </a:lnTo>
                    <a:lnTo>
                      <a:pt x="79" y="180"/>
                    </a:lnTo>
                    <a:lnTo>
                      <a:pt x="81" y="177"/>
                    </a:lnTo>
                    <a:lnTo>
                      <a:pt x="87" y="169"/>
                    </a:lnTo>
                    <a:lnTo>
                      <a:pt x="90" y="166"/>
                    </a:lnTo>
                    <a:lnTo>
                      <a:pt x="98" y="155"/>
                    </a:lnTo>
                    <a:lnTo>
                      <a:pt x="100" y="153"/>
                    </a:lnTo>
                    <a:lnTo>
                      <a:pt x="109" y="142"/>
                    </a:lnTo>
                    <a:lnTo>
                      <a:pt x="111" y="139"/>
                    </a:lnTo>
                    <a:lnTo>
                      <a:pt x="122" y="131"/>
                    </a:lnTo>
                    <a:lnTo>
                      <a:pt x="122" y="128"/>
                    </a:lnTo>
                    <a:lnTo>
                      <a:pt x="133" y="120"/>
                    </a:lnTo>
                    <a:lnTo>
                      <a:pt x="136" y="117"/>
                    </a:lnTo>
                    <a:lnTo>
                      <a:pt x="144" y="109"/>
                    </a:lnTo>
                    <a:lnTo>
                      <a:pt x="147" y="106"/>
                    </a:lnTo>
                    <a:lnTo>
                      <a:pt x="158" y="98"/>
                    </a:lnTo>
                    <a:lnTo>
                      <a:pt x="166" y="90"/>
                    </a:lnTo>
                    <a:lnTo>
                      <a:pt x="169" y="87"/>
                    </a:lnTo>
                    <a:lnTo>
                      <a:pt x="174" y="84"/>
                    </a:lnTo>
                    <a:lnTo>
                      <a:pt x="182" y="79"/>
                    </a:lnTo>
                    <a:lnTo>
                      <a:pt x="188" y="74"/>
                    </a:lnTo>
                    <a:lnTo>
                      <a:pt x="196" y="68"/>
                    </a:lnTo>
                    <a:lnTo>
                      <a:pt x="204" y="65"/>
                    </a:lnTo>
                    <a:lnTo>
                      <a:pt x="209" y="60"/>
                    </a:lnTo>
                    <a:lnTo>
                      <a:pt x="218" y="57"/>
                    </a:lnTo>
                    <a:lnTo>
                      <a:pt x="226" y="52"/>
                    </a:lnTo>
                    <a:lnTo>
                      <a:pt x="231" y="49"/>
                    </a:lnTo>
                    <a:lnTo>
                      <a:pt x="239" y="46"/>
                    </a:lnTo>
                    <a:lnTo>
                      <a:pt x="248" y="41"/>
                    </a:lnTo>
                    <a:lnTo>
                      <a:pt x="256" y="38"/>
                    </a:lnTo>
                    <a:lnTo>
                      <a:pt x="264" y="35"/>
                    </a:lnTo>
                    <a:lnTo>
                      <a:pt x="269" y="33"/>
                    </a:lnTo>
                    <a:lnTo>
                      <a:pt x="275" y="30"/>
                    </a:lnTo>
                    <a:lnTo>
                      <a:pt x="286" y="27"/>
                    </a:lnTo>
                    <a:lnTo>
                      <a:pt x="294" y="22"/>
                    </a:lnTo>
                    <a:lnTo>
                      <a:pt x="299" y="22"/>
                    </a:lnTo>
                    <a:lnTo>
                      <a:pt x="307" y="19"/>
                    </a:lnTo>
                    <a:lnTo>
                      <a:pt x="316" y="16"/>
                    </a:lnTo>
                    <a:lnTo>
                      <a:pt x="327" y="14"/>
                    </a:lnTo>
                    <a:lnTo>
                      <a:pt x="332" y="11"/>
                    </a:lnTo>
                    <a:lnTo>
                      <a:pt x="337" y="11"/>
                    </a:lnTo>
                    <a:lnTo>
                      <a:pt x="348" y="8"/>
                    </a:lnTo>
                    <a:lnTo>
                      <a:pt x="354" y="8"/>
                    </a:lnTo>
                    <a:lnTo>
                      <a:pt x="365" y="5"/>
                    </a:lnTo>
                    <a:lnTo>
                      <a:pt x="376" y="5"/>
                    </a:lnTo>
                    <a:lnTo>
                      <a:pt x="381" y="3"/>
                    </a:lnTo>
                    <a:lnTo>
                      <a:pt x="386" y="3"/>
                    </a:lnTo>
                    <a:lnTo>
                      <a:pt x="397" y="3"/>
                    </a:lnTo>
                    <a:lnTo>
                      <a:pt x="403" y="3"/>
                    </a:lnTo>
                    <a:lnTo>
                      <a:pt x="414" y="0"/>
                    </a:lnTo>
                    <a:lnTo>
                      <a:pt x="425" y="0"/>
                    </a:lnTo>
                    <a:lnTo>
                      <a:pt x="430" y="0"/>
                    </a:lnTo>
                  </a:path>
                </a:pathLst>
              </a:custGeom>
              <a:noFill/>
              <a:ln w="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44" name="Freeform 57"/>
              <p:cNvSpPr>
                <a:spLocks/>
              </p:cNvSpPr>
              <p:nvPr/>
            </p:nvSpPr>
            <p:spPr bwMode="auto">
              <a:xfrm>
                <a:off x="3931940" y="3214353"/>
                <a:ext cx="453305" cy="1182702"/>
              </a:xfrm>
              <a:custGeom>
                <a:avLst/>
                <a:gdLst>
                  <a:gd name="T0" fmla="*/ 308 w 332"/>
                  <a:gd name="T1" fmla="*/ 844 h 844"/>
                  <a:gd name="T2" fmla="*/ 288 w 332"/>
                  <a:gd name="T3" fmla="*/ 842 h 844"/>
                  <a:gd name="T4" fmla="*/ 261 w 332"/>
                  <a:gd name="T5" fmla="*/ 836 h 844"/>
                  <a:gd name="T6" fmla="*/ 234 w 332"/>
                  <a:gd name="T7" fmla="*/ 828 h 844"/>
                  <a:gd name="T8" fmla="*/ 207 w 332"/>
                  <a:gd name="T9" fmla="*/ 814 h 844"/>
                  <a:gd name="T10" fmla="*/ 182 w 332"/>
                  <a:gd name="T11" fmla="*/ 803 h 844"/>
                  <a:gd name="T12" fmla="*/ 163 w 332"/>
                  <a:gd name="T13" fmla="*/ 790 h 844"/>
                  <a:gd name="T14" fmla="*/ 144 w 332"/>
                  <a:gd name="T15" fmla="*/ 776 h 844"/>
                  <a:gd name="T16" fmla="*/ 125 w 332"/>
                  <a:gd name="T17" fmla="*/ 760 h 844"/>
                  <a:gd name="T18" fmla="*/ 111 w 332"/>
                  <a:gd name="T19" fmla="*/ 744 h 844"/>
                  <a:gd name="T20" fmla="*/ 95 w 332"/>
                  <a:gd name="T21" fmla="*/ 724 h 844"/>
                  <a:gd name="T22" fmla="*/ 81 w 332"/>
                  <a:gd name="T23" fmla="*/ 703 h 844"/>
                  <a:gd name="T24" fmla="*/ 71 w 332"/>
                  <a:gd name="T25" fmla="*/ 684 h 844"/>
                  <a:gd name="T26" fmla="*/ 60 w 332"/>
                  <a:gd name="T27" fmla="*/ 662 h 844"/>
                  <a:gd name="T28" fmla="*/ 49 w 332"/>
                  <a:gd name="T29" fmla="*/ 640 h 844"/>
                  <a:gd name="T30" fmla="*/ 43 w 332"/>
                  <a:gd name="T31" fmla="*/ 615 h 844"/>
                  <a:gd name="T32" fmla="*/ 41 w 332"/>
                  <a:gd name="T33" fmla="*/ 591 h 844"/>
                  <a:gd name="T34" fmla="*/ 38 w 332"/>
                  <a:gd name="T35" fmla="*/ 572 h 844"/>
                  <a:gd name="T36" fmla="*/ 38 w 332"/>
                  <a:gd name="T37" fmla="*/ 556 h 844"/>
                  <a:gd name="T38" fmla="*/ 38 w 332"/>
                  <a:gd name="T39" fmla="*/ 534 h 844"/>
                  <a:gd name="T40" fmla="*/ 41 w 332"/>
                  <a:gd name="T41" fmla="*/ 512 h 844"/>
                  <a:gd name="T42" fmla="*/ 43 w 332"/>
                  <a:gd name="T43" fmla="*/ 490 h 844"/>
                  <a:gd name="T44" fmla="*/ 43 w 332"/>
                  <a:gd name="T45" fmla="*/ 468 h 844"/>
                  <a:gd name="T46" fmla="*/ 41 w 332"/>
                  <a:gd name="T47" fmla="*/ 449 h 844"/>
                  <a:gd name="T48" fmla="*/ 32 w 332"/>
                  <a:gd name="T49" fmla="*/ 436 h 844"/>
                  <a:gd name="T50" fmla="*/ 27 w 332"/>
                  <a:gd name="T51" fmla="*/ 417 h 844"/>
                  <a:gd name="T52" fmla="*/ 19 w 332"/>
                  <a:gd name="T53" fmla="*/ 395 h 844"/>
                  <a:gd name="T54" fmla="*/ 11 w 332"/>
                  <a:gd name="T55" fmla="*/ 370 h 844"/>
                  <a:gd name="T56" fmla="*/ 5 w 332"/>
                  <a:gd name="T57" fmla="*/ 343 h 844"/>
                  <a:gd name="T58" fmla="*/ 0 w 332"/>
                  <a:gd name="T59" fmla="*/ 316 h 844"/>
                  <a:gd name="T60" fmla="*/ 0 w 332"/>
                  <a:gd name="T61" fmla="*/ 289 h 844"/>
                  <a:gd name="T62" fmla="*/ 0 w 332"/>
                  <a:gd name="T63" fmla="*/ 267 h 844"/>
                  <a:gd name="T64" fmla="*/ 5 w 332"/>
                  <a:gd name="T65" fmla="*/ 245 h 844"/>
                  <a:gd name="T66" fmla="*/ 11 w 332"/>
                  <a:gd name="T67" fmla="*/ 218 h 844"/>
                  <a:gd name="T68" fmla="*/ 16 w 332"/>
                  <a:gd name="T69" fmla="*/ 204 h 844"/>
                  <a:gd name="T70" fmla="*/ 27 w 332"/>
                  <a:gd name="T71" fmla="*/ 177 h 844"/>
                  <a:gd name="T72" fmla="*/ 41 w 332"/>
                  <a:gd name="T73" fmla="*/ 150 h 844"/>
                  <a:gd name="T74" fmla="*/ 60 w 332"/>
                  <a:gd name="T75" fmla="*/ 125 h 844"/>
                  <a:gd name="T76" fmla="*/ 79 w 332"/>
                  <a:gd name="T77" fmla="*/ 103 h 844"/>
                  <a:gd name="T78" fmla="*/ 101 w 332"/>
                  <a:gd name="T79" fmla="*/ 82 h 844"/>
                  <a:gd name="T80" fmla="*/ 125 w 332"/>
                  <a:gd name="T81" fmla="*/ 62 h 844"/>
                  <a:gd name="T82" fmla="*/ 152 w 332"/>
                  <a:gd name="T83" fmla="*/ 46 h 844"/>
                  <a:gd name="T84" fmla="*/ 180 w 332"/>
                  <a:gd name="T85" fmla="*/ 33 h 844"/>
                  <a:gd name="T86" fmla="*/ 209 w 332"/>
                  <a:gd name="T87" fmla="*/ 22 h 844"/>
                  <a:gd name="T88" fmla="*/ 239 w 332"/>
                  <a:gd name="T89" fmla="*/ 11 h 844"/>
                  <a:gd name="T90" fmla="*/ 269 w 332"/>
                  <a:gd name="T91" fmla="*/ 5 h 844"/>
                  <a:gd name="T92" fmla="*/ 302 w 332"/>
                  <a:gd name="T93" fmla="*/ 0 h 844"/>
                  <a:gd name="T94" fmla="*/ 332 w 332"/>
                  <a:gd name="T95" fmla="*/ 0 h 8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32"/>
                  <a:gd name="T145" fmla="*/ 0 h 844"/>
                  <a:gd name="T146" fmla="*/ 332 w 332"/>
                  <a:gd name="T147" fmla="*/ 844 h 8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32" h="844">
                    <a:moveTo>
                      <a:pt x="332" y="844"/>
                    </a:moveTo>
                    <a:lnTo>
                      <a:pt x="321" y="844"/>
                    </a:lnTo>
                    <a:lnTo>
                      <a:pt x="318" y="844"/>
                    </a:lnTo>
                    <a:lnTo>
                      <a:pt x="308" y="844"/>
                    </a:lnTo>
                    <a:lnTo>
                      <a:pt x="305" y="844"/>
                    </a:lnTo>
                    <a:lnTo>
                      <a:pt x="294" y="842"/>
                    </a:lnTo>
                    <a:lnTo>
                      <a:pt x="291" y="842"/>
                    </a:lnTo>
                    <a:lnTo>
                      <a:pt x="288" y="842"/>
                    </a:lnTo>
                    <a:lnTo>
                      <a:pt x="278" y="839"/>
                    </a:lnTo>
                    <a:lnTo>
                      <a:pt x="275" y="839"/>
                    </a:lnTo>
                    <a:lnTo>
                      <a:pt x="264" y="836"/>
                    </a:lnTo>
                    <a:lnTo>
                      <a:pt x="261" y="836"/>
                    </a:lnTo>
                    <a:lnTo>
                      <a:pt x="250" y="833"/>
                    </a:lnTo>
                    <a:lnTo>
                      <a:pt x="242" y="831"/>
                    </a:lnTo>
                    <a:lnTo>
                      <a:pt x="237" y="828"/>
                    </a:lnTo>
                    <a:lnTo>
                      <a:pt x="234" y="828"/>
                    </a:lnTo>
                    <a:lnTo>
                      <a:pt x="223" y="823"/>
                    </a:lnTo>
                    <a:lnTo>
                      <a:pt x="218" y="820"/>
                    </a:lnTo>
                    <a:lnTo>
                      <a:pt x="212" y="820"/>
                    </a:lnTo>
                    <a:lnTo>
                      <a:pt x="207" y="814"/>
                    </a:lnTo>
                    <a:lnTo>
                      <a:pt x="199" y="812"/>
                    </a:lnTo>
                    <a:lnTo>
                      <a:pt x="193" y="809"/>
                    </a:lnTo>
                    <a:lnTo>
                      <a:pt x="188" y="806"/>
                    </a:lnTo>
                    <a:lnTo>
                      <a:pt x="182" y="803"/>
                    </a:lnTo>
                    <a:lnTo>
                      <a:pt x="177" y="798"/>
                    </a:lnTo>
                    <a:lnTo>
                      <a:pt x="166" y="793"/>
                    </a:lnTo>
                    <a:lnTo>
                      <a:pt x="163" y="793"/>
                    </a:lnTo>
                    <a:lnTo>
                      <a:pt x="163" y="790"/>
                    </a:lnTo>
                    <a:lnTo>
                      <a:pt x="155" y="784"/>
                    </a:lnTo>
                    <a:lnTo>
                      <a:pt x="152" y="784"/>
                    </a:lnTo>
                    <a:lnTo>
                      <a:pt x="144" y="776"/>
                    </a:lnTo>
                    <a:lnTo>
                      <a:pt x="133" y="765"/>
                    </a:lnTo>
                    <a:lnTo>
                      <a:pt x="125" y="760"/>
                    </a:lnTo>
                    <a:lnTo>
                      <a:pt x="122" y="757"/>
                    </a:lnTo>
                    <a:lnTo>
                      <a:pt x="117" y="752"/>
                    </a:lnTo>
                    <a:lnTo>
                      <a:pt x="114" y="749"/>
                    </a:lnTo>
                    <a:lnTo>
                      <a:pt x="111" y="744"/>
                    </a:lnTo>
                    <a:lnTo>
                      <a:pt x="106" y="738"/>
                    </a:lnTo>
                    <a:lnTo>
                      <a:pt x="103" y="733"/>
                    </a:lnTo>
                    <a:lnTo>
                      <a:pt x="98" y="727"/>
                    </a:lnTo>
                    <a:lnTo>
                      <a:pt x="95" y="724"/>
                    </a:lnTo>
                    <a:lnTo>
                      <a:pt x="90" y="716"/>
                    </a:lnTo>
                    <a:lnTo>
                      <a:pt x="81" y="708"/>
                    </a:lnTo>
                    <a:lnTo>
                      <a:pt x="81" y="703"/>
                    </a:lnTo>
                    <a:lnTo>
                      <a:pt x="76" y="697"/>
                    </a:lnTo>
                    <a:lnTo>
                      <a:pt x="76" y="694"/>
                    </a:lnTo>
                    <a:lnTo>
                      <a:pt x="71" y="686"/>
                    </a:lnTo>
                    <a:lnTo>
                      <a:pt x="71" y="684"/>
                    </a:lnTo>
                    <a:lnTo>
                      <a:pt x="68" y="681"/>
                    </a:lnTo>
                    <a:lnTo>
                      <a:pt x="65" y="673"/>
                    </a:lnTo>
                    <a:lnTo>
                      <a:pt x="62" y="667"/>
                    </a:lnTo>
                    <a:lnTo>
                      <a:pt x="60" y="662"/>
                    </a:lnTo>
                    <a:lnTo>
                      <a:pt x="54" y="654"/>
                    </a:lnTo>
                    <a:lnTo>
                      <a:pt x="54" y="651"/>
                    </a:lnTo>
                    <a:lnTo>
                      <a:pt x="54" y="648"/>
                    </a:lnTo>
                    <a:lnTo>
                      <a:pt x="49" y="640"/>
                    </a:lnTo>
                    <a:lnTo>
                      <a:pt x="49" y="635"/>
                    </a:lnTo>
                    <a:lnTo>
                      <a:pt x="46" y="626"/>
                    </a:lnTo>
                    <a:lnTo>
                      <a:pt x="46" y="624"/>
                    </a:lnTo>
                    <a:lnTo>
                      <a:pt x="43" y="615"/>
                    </a:lnTo>
                    <a:lnTo>
                      <a:pt x="43" y="607"/>
                    </a:lnTo>
                    <a:lnTo>
                      <a:pt x="41" y="602"/>
                    </a:lnTo>
                    <a:lnTo>
                      <a:pt x="41" y="596"/>
                    </a:lnTo>
                    <a:lnTo>
                      <a:pt x="41" y="591"/>
                    </a:lnTo>
                    <a:lnTo>
                      <a:pt x="41" y="588"/>
                    </a:lnTo>
                    <a:lnTo>
                      <a:pt x="38" y="580"/>
                    </a:lnTo>
                    <a:lnTo>
                      <a:pt x="38" y="577"/>
                    </a:lnTo>
                    <a:lnTo>
                      <a:pt x="38" y="572"/>
                    </a:lnTo>
                    <a:lnTo>
                      <a:pt x="38" y="569"/>
                    </a:lnTo>
                    <a:lnTo>
                      <a:pt x="38" y="566"/>
                    </a:lnTo>
                    <a:lnTo>
                      <a:pt x="38" y="558"/>
                    </a:lnTo>
                    <a:lnTo>
                      <a:pt x="38" y="556"/>
                    </a:lnTo>
                    <a:lnTo>
                      <a:pt x="38" y="550"/>
                    </a:lnTo>
                    <a:lnTo>
                      <a:pt x="38" y="545"/>
                    </a:lnTo>
                    <a:lnTo>
                      <a:pt x="38" y="539"/>
                    </a:lnTo>
                    <a:lnTo>
                      <a:pt x="38" y="534"/>
                    </a:lnTo>
                    <a:lnTo>
                      <a:pt x="41" y="523"/>
                    </a:lnTo>
                    <a:lnTo>
                      <a:pt x="41" y="512"/>
                    </a:lnTo>
                    <a:lnTo>
                      <a:pt x="41" y="509"/>
                    </a:lnTo>
                    <a:lnTo>
                      <a:pt x="43" y="501"/>
                    </a:lnTo>
                    <a:lnTo>
                      <a:pt x="43" y="493"/>
                    </a:lnTo>
                    <a:lnTo>
                      <a:pt x="43" y="490"/>
                    </a:lnTo>
                    <a:lnTo>
                      <a:pt x="43" y="485"/>
                    </a:lnTo>
                    <a:lnTo>
                      <a:pt x="43" y="479"/>
                    </a:lnTo>
                    <a:lnTo>
                      <a:pt x="43" y="474"/>
                    </a:lnTo>
                    <a:lnTo>
                      <a:pt x="43" y="468"/>
                    </a:lnTo>
                    <a:lnTo>
                      <a:pt x="43" y="466"/>
                    </a:lnTo>
                    <a:lnTo>
                      <a:pt x="43" y="460"/>
                    </a:lnTo>
                    <a:lnTo>
                      <a:pt x="41" y="455"/>
                    </a:lnTo>
                    <a:lnTo>
                      <a:pt x="41" y="449"/>
                    </a:lnTo>
                    <a:lnTo>
                      <a:pt x="35" y="441"/>
                    </a:lnTo>
                    <a:lnTo>
                      <a:pt x="35" y="438"/>
                    </a:lnTo>
                    <a:lnTo>
                      <a:pt x="32" y="436"/>
                    </a:lnTo>
                    <a:lnTo>
                      <a:pt x="32" y="430"/>
                    </a:lnTo>
                    <a:lnTo>
                      <a:pt x="32" y="428"/>
                    </a:lnTo>
                    <a:lnTo>
                      <a:pt x="30" y="428"/>
                    </a:lnTo>
                    <a:lnTo>
                      <a:pt x="27" y="417"/>
                    </a:lnTo>
                    <a:lnTo>
                      <a:pt x="27" y="411"/>
                    </a:lnTo>
                    <a:lnTo>
                      <a:pt x="24" y="406"/>
                    </a:lnTo>
                    <a:lnTo>
                      <a:pt x="19" y="395"/>
                    </a:lnTo>
                    <a:lnTo>
                      <a:pt x="16" y="384"/>
                    </a:lnTo>
                    <a:lnTo>
                      <a:pt x="13" y="381"/>
                    </a:lnTo>
                    <a:lnTo>
                      <a:pt x="13" y="376"/>
                    </a:lnTo>
                    <a:lnTo>
                      <a:pt x="11" y="370"/>
                    </a:lnTo>
                    <a:lnTo>
                      <a:pt x="5" y="357"/>
                    </a:lnTo>
                    <a:lnTo>
                      <a:pt x="5" y="343"/>
                    </a:lnTo>
                    <a:lnTo>
                      <a:pt x="2" y="338"/>
                    </a:lnTo>
                    <a:lnTo>
                      <a:pt x="2" y="329"/>
                    </a:lnTo>
                    <a:lnTo>
                      <a:pt x="2" y="327"/>
                    </a:lnTo>
                    <a:lnTo>
                      <a:pt x="0" y="316"/>
                    </a:lnTo>
                    <a:lnTo>
                      <a:pt x="0" y="302"/>
                    </a:lnTo>
                    <a:lnTo>
                      <a:pt x="0" y="294"/>
                    </a:lnTo>
                    <a:lnTo>
                      <a:pt x="0" y="289"/>
                    </a:lnTo>
                    <a:lnTo>
                      <a:pt x="0" y="275"/>
                    </a:lnTo>
                    <a:lnTo>
                      <a:pt x="0" y="272"/>
                    </a:lnTo>
                    <a:lnTo>
                      <a:pt x="0" y="267"/>
                    </a:lnTo>
                    <a:lnTo>
                      <a:pt x="2" y="261"/>
                    </a:lnTo>
                    <a:lnTo>
                      <a:pt x="2" y="259"/>
                    </a:lnTo>
                    <a:lnTo>
                      <a:pt x="2" y="256"/>
                    </a:lnTo>
                    <a:lnTo>
                      <a:pt x="5" y="245"/>
                    </a:lnTo>
                    <a:lnTo>
                      <a:pt x="5" y="240"/>
                    </a:lnTo>
                    <a:lnTo>
                      <a:pt x="8" y="231"/>
                    </a:lnTo>
                    <a:lnTo>
                      <a:pt x="8" y="229"/>
                    </a:lnTo>
                    <a:lnTo>
                      <a:pt x="11" y="218"/>
                    </a:lnTo>
                    <a:lnTo>
                      <a:pt x="11" y="215"/>
                    </a:lnTo>
                    <a:lnTo>
                      <a:pt x="11" y="212"/>
                    </a:lnTo>
                    <a:lnTo>
                      <a:pt x="16" y="204"/>
                    </a:lnTo>
                    <a:lnTo>
                      <a:pt x="16" y="201"/>
                    </a:lnTo>
                    <a:lnTo>
                      <a:pt x="22" y="191"/>
                    </a:lnTo>
                    <a:lnTo>
                      <a:pt x="24" y="185"/>
                    </a:lnTo>
                    <a:lnTo>
                      <a:pt x="27" y="177"/>
                    </a:lnTo>
                    <a:lnTo>
                      <a:pt x="30" y="171"/>
                    </a:lnTo>
                    <a:lnTo>
                      <a:pt x="35" y="163"/>
                    </a:lnTo>
                    <a:lnTo>
                      <a:pt x="41" y="150"/>
                    </a:lnTo>
                    <a:lnTo>
                      <a:pt x="43" y="147"/>
                    </a:lnTo>
                    <a:lnTo>
                      <a:pt x="52" y="139"/>
                    </a:lnTo>
                    <a:lnTo>
                      <a:pt x="57" y="128"/>
                    </a:lnTo>
                    <a:lnTo>
                      <a:pt x="60" y="125"/>
                    </a:lnTo>
                    <a:lnTo>
                      <a:pt x="65" y="120"/>
                    </a:lnTo>
                    <a:lnTo>
                      <a:pt x="71" y="114"/>
                    </a:lnTo>
                    <a:lnTo>
                      <a:pt x="73" y="109"/>
                    </a:lnTo>
                    <a:lnTo>
                      <a:pt x="79" y="103"/>
                    </a:lnTo>
                    <a:lnTo>
                      <a:pt x="84" y="98"/>
                    </a:lnTo>
                    <a:lnTo>
                      <a:pt x="90" y="92"/>
                    </a:lnTo>
                    <a:lnTo>
                      <a:pt x="92" y="90"/>
                    </a:lnTo>
                    <a:lnTo>
                      <a:pt x="101" y="82"/>
                    </a:lnTo>
                    <a:lnTo>
                      <a:pt x="103" y="82"/>
                    </a:lnTo>
                    <a:lnTo>
                      <a:pt x="114" y="71"/>
                    </a:lnTo>
                    <a:lnTo>
                      <a:pt x="117" y="68"/>
                    </a:lnTo>
                    <a:lnTo>
                      <a:pt x="125" y="62"/>
                    </a:lnTo>
                    <a:lnTo>
                      <a:pt x="136" y="54"/>
                    </a:lnTo>
                    <a:lnTo>
                      <a:pt x="139" y="54"/>
                    </a:lnTo>
                    <a:lnTo>
                      <a:pt x="150" y="49"/>
                    </a:lnTo>
                    <a:lnTo>
                      <a:pt x="152" y="46"/>
                    </a:lnTo>
                    <a:lnTo>
                      <a:pt x="163" y="41"/>
                    </a:lnTo>
                    <a:lnTo>
                      <a:pt x="166" y="41"/>
                    </a:lnTo>
                    <a:lnTo>
                      <a:pt x="171" y="38"/>
                    </a:lnTo>
                    <a:lnTo>
                      <a:pt x="180" y="33"/>
                    </a:lnTo>
                    <a:lnTo>
                      <a:pt x="188" y="30"/>
                    </a:lnTo>
                    <a:lnTo>
                      <a:pt x="193" y="27"/>
                    </a:lnTo>
                    <a:lnTo>
                      <a:pt x="201" y="24"/>
                    </a:lnTo>
                    <a:lnTo>
                      <a:pt x="209" y="22"/>
                    </a:lnTo>
                    <a:lnTo>
                      <a:pt x="215" y="19"/>
                    </a:lnTo>
                    <a:lnTo>
                      <a:pt x="223" y="16"/>
                    </a:lnTo>
                    <a:lnTo>
                      <a:pt x="231" y="13"/>
                    </a:lnTo>
                    <a:lnTo>
                      <a:pt x="239" y="11"/>
                    </a:lnTo>
                    <a:lnTo>
                      <a:pt x="248" y="11"/>
                    </a:lnTo>
                    <a:lnTo>
                      <a:pt x="253" y="8"/>
                    </a:lnTo>
                    <a:lnTo>
                      <a:pt x="261" y="8"/>
                    </a:lnTo>
                    <a:lnTo>
                      <a:pt x="269" y="5"/>
                    </a:lnTo>
                    <a:lnTo>
                      <a:pt x="280" y="3"/>
                    </a:lnTo>
                    <a:lnTo>
                      <a:pt x="286" y="3"/>
                    </a:lnTo>
                    <a:lnTo>
                      <a:pt x="297" y="3"/>
                    </a:lnTo>
                    <a:lnTo>
                      <a:pt x="302" y="0"/>
                    </a:lnTo>
                    <a:lnTo>
                      <a:pt x="308" y="0"/>
                    </a:lnTo>
                    <a:lnTo>
                      <a:pt x="316" y="0"/>
                    </a:lnTo>
                    <a:lnTo>
                      <a:pt x="327" y="0"/>
                    </a:lnTo>
                    <a:lnTo>
                      <a:pt x="332" y="0"/>
                    </a:lnTo>
                  </a:path>
                </a:pathLst>
              </a:custGeom>
              <a:noFill/>
              <a:ln w="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45" name="Freeform 58"/>
              <p:cNvSpPr>
                <a:spLocks/>
              </p:cNvSpPr>
              <p:nvPr/>
            </p:nvSpPr>
            <p:spPr bwMode="auto">
              <a:xfrm>
                <a:off x="4061651" y="3748251"/>
                <a:ext cx="323594" cy="187775"/>
              </a:xfrm>
              <a:custGeom>
                <a:avLst/>
                <a:gdLst>
                  <a:gd name="T0" fmla="*/ 27 w 237"/>
                  <a:gd name="T1" fmla="*/ 0 h 134"/>
                  <a:gd name="T2" fmla="*/ 25 w 237"/>
                  <a:gd name="T3" fmla="*/ 6 h 134"/>
                  <a:gd name="T4" fmla="*/ 19 w 237"/>
                  <a:gd name="T5" fmla="*/ 11 h 134"/>
                  <a:gd name="T6" fmla="*/ 16 w 237"/>
                  <a:gd name="T7" fmla="*/ 17 h 134"/>
                  <a:gd name="T8" fmla="*/ 11 w 237"/>
                  <a:gd name="T9" fmla="*/ 25 h 134"/>
                  <a:gd name="T10" fmla="*/ 8 w 237"/>
                  <a:gd name="T11" fmla="*/ 30 h 134"/>
                  <a:gd name="T12" fmla="*/ 3 w 237"/>
                  <a:gd name="T13" fmla="*/ 41 h 134"/>
                  <a:gd name="T14" fmla="*/ 3 w 237"/>
                  <a:gd name="T15" fmla="*/ 52 h 134"/>
                  <a:gd name="T16" fmla="*/ 3 w 237"/>
                  <a:gd name="T17" fmla="*/ 52 h 134"/>
                  <a:gd name="T18" fmla="*/ 0 w 237"/>
                  <a:gd name="T19" fmla="*/ 60 h 134"/>
                  <a:gd name="T20" fmla="*/ 3 w 237"/>
                  <a:gd name="T21" fmla="*/ 76 h 134"/>
                  <a:gd name="T22" fmla="*/ 3 w 237"/>
                  <a:gd name="T23" fmla="*/ 82 h 134"/>
                  <a:gd name="T24" fmla="*/ 6 w 237"/>
                  <a:gd name="T25" fmla="*/ 87 h 134"/>
                  <a:gd name="T26" fmla="*/ 14 w 237"/>
                  <a:gd name="T27" fmla="*/ 98 h 134"/>
                  <a:gd name="T28" fmla="*/ 22 w 237"/>
                  <a:gd name="T29" fmla="*/ 104 h 134"/>
                  <a:gd name="T30" fmla="*/ 27 w 237"/>
                  <a:gd name="T31" fmla="*/ 112 h 134"/>
                  <a:gd name="T32" fmla="*/ 35 w 237"/>
                  <a:gd name="T33" fmla="*/ 115 h 134"/>
                  <a:gd name="T34" fmla="*/ 41 w 237"/>
                  <a:gd name="T35" fmla="*/ 117 h 134"/>
                  <a:gd name="T36" fmla="*/ 49 w 237"/>
                  <a:gd name="T37" fmla="*/ 123 h 134"/>
                  <a:gd name="T38" fmla="*/ 52 w 237"/>
                  <a:gd name="T39" fmla="*/ 123 h 134"/>
                  <a:gd name="T40" fmla="*/ 68 w 237"/>
                  <a:gd name="T41" fmla="*/ 128 h 134"/>
                  <a:gd name="T42" fmla="*/ 71 w 237"/>
                  <a:gd name="T43" fmla="*/ 128 h 134"/>
                  <a:gd name="T44" fmla="*/ 93 w 237"/>
                  <a:gd name="T45" fmla="*/ 134 h 134"/>
                  <a:gd name="T46" fmla="*/ 93 w 237"/>
                  <a:gd name="T47" fmla="*/ 134 h 134"/>
                  <a:gd name="T48" fmla="*/ 104 w 237"/>
                  <a:gd name="T49" fmla="*/ 134 h 134"/>
                  <a:gd name="T50" fmla="*/ 114 w 237"/>
                  <a:gd name="T51" fmla="*/ 134 h 134"/>
                  <a:gd name="T52" fmla="*/ 114 w 237"/>
                  <a:gd name="T53" fmla="*/ 134 h 134"/>
                  <a:gd name="T54" fmla="*/ 123 w 237"/>
                  <a:gd name="T55" fmla="*/ 134 h 134"/>
                  <a:gd name="T56" fmla="*/ 134 w 237"/>
                  <a:gd name="T57" fmla="*/ 134 h 134"/>
                  <a:gd name="T58" fmla="*/ 142 w 237"/>
                  <a:gd name="T59" fmla="*/ 134 h 134"/>
                  <a:gd name="T60" fmla="*/ 147 w 237"/>
                  <a:gd name="T61" fmla="*/ 134 h 134"/>
                  <a:gd name="T62" fmla="*/ 155 w 237"/>
                  <a:gd name="T63" fmla="*/ 134 h 134"/>
                  <a:gd name="T64" fmla="*/ 161 w 237"/>
                  <a:gd name="T65" fmla="*/ 131 h 134"/>
                  <a:gd name="T66" fmla="*/ 166 w 237"/>
                  <a:gd name="T67" fmla="*/ 131 h 134"/>
                  <a:gd name="T68" fmla="*/ 169 w 237"/>
                  <a:gd name="T69" fmla="*/ 131 h 134"/>
                  <a:gd name="T70" fmla="*/ 174 w 237"/>
                  <a:gd name="T71" fmla="*/ 131 h 134"/>
                  <a:gd name="T72" fmla="*/ 185 w 237"/>
                  <a:gd name="T73" fmla="*/ 128 h 134"/>
                  <a:gd name="T74" fmla="*/ 193 w 237"/>
                  <a:gd name="T75" fmla="*/ 126 h 134"/>
                  <a:gd name="T76" fmla="*/ 196 w 237"/>
                  <a:gd name="T77" fmla="*/ 123 h 134"/>
                  <a:gd name="T78" fmla="*/ 199 w 237"/>
                  <a:gd name="T79" fmla="*/ 123 h 134"/>
                  <a:gd name="T80" fmla="*/ 202 w 237"/>
                  <a:gd name="T81" fmla="*/ 120 h 134"/>
                  <a:gd name="T82" fmla="*/ 207 w 237"/>
                  <a:gd name="T83" fmla="*/ 120 h 134"/>
                  <a:gd name="T84" fmla="*/ 210 w 237"/>
                  <a:gd name="T85" fmla="*/ 117 h 134"/>
                  <a:gd name="T86" fmla="*/ 213 w 237"/>
                  <a:gd name="T87" fmla="*/ 117 h 134"/>
                  <a:gd name="T88" fmla="*/ 215 w 237"/>
                  <a:gd name="T89" fmla="*/ 117 h 134"/>
                  <a:gd name="T90" fmla="*/ 215 w 237"/>
                  <a:gd name="T91" fmla="*/ 115 h 134"/>
                  <a:gd name="T92" fmla="*/ 218 w 237"/>
                  <a:gd name="T93" fmla="*/ 115 h 134"/>
                  <a:gd name="T94" fmla="*/ 221 w 237"/>
                  <a:gd name="T95" fmla="*/ 115 h 134"/>
                  <a:gd name="T96" fmla="*/ 223 w 237"/>
                  <a:gd name="T97" fmla="*/ 112 h 134"/>
                  <a:gd name="T98" fmla="*/ 226 w 237"/>
                  <a:gd name="T99" fmla="*/ 112 h 134"/>
                  <a:gd name="T100" fmla="*/ 226 w 237"/>
                  <a:gd name="T101" fmla="*/ 112 h 134"/>
                  <a:gd name="T102" fmla="*/ 229 w 237"/>
                  <a:gd name="T103" fmla="*/ 112 h 134"/>
                  <a:gd name="T104" fmla="*/ 229 w 237"/>
                  <a:gd name="T105" fmla="*/ 109 h 134"/>
                  <a:gd name="T106" fmla="*/ 232 w 237"/>
                  <a:gd name="T107" fmla="*/ 109 h 134"/>
                  <a:gd name="T108" fmla="*/ 234 w 237"/>
                  <a:gd name="T109" fmla="*/ 109 h 134"/>
                  <a:gd name="T110" fmla="*/ 234 w 237"/>
                  <a:gd name="T111" fmla="*/ 109 h 134"/>
                  <a:gd name="T112" fmla="*/ 237 w 237"/>
                  <a:gd name="T113" fmla="*/ 109 h 1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37"/>
                  <a:gd name="T172" fmla="*/ 0 h 134"/>
                  <a:gd name="T173" fmla="*/ 237 w 237"/>
                  <a:gd name="T174" fmla="*/ 134 h 13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37" h="134">
                    <a:moveTo>
                      <a:pt x="30" y="0"/>
                    </a:moveTo>
                    <a:lnTo>
                      <a:pt x="27" y="0"/>
                    </a:lnTo>
                    <a:lnTo>
                      <a:pt x="25" y="6"/>
                    </a:lnTo>
                    <a:lnTo>
                      <a:pt x="22" y="8"/>
                    </a:lnTo>
                    <a:lnTo>
                      <a:pt x="19" y="11"/>
                    </a:lnTo>
                    <a:lnTo>
                      <a:pt x="19" y="14"/>
                    </a:lnTo>
                    <a:lnTo>
                      <a:pt x="16" y="17"/>
                    </a:lnTo>
                    <a:lnTo>
                      <a:pt x="14" y="22"/>
                    </a:lnTo>
                    <a:lnTo>
                      <a:pt x="11" y="25"/>
                    </a:lnTo>
                    <a:lnTo>
                      <a:pt x="11" y="27"/>
                    </a:lnTo>
                    <a:lnTo>
                      <a:pt x="8" y="30"/>
                    </a:lnTo>
                    <a:lnTo>
                      <a:pt x="6" y="36"/>
                    </a:lnTo>
                    <a:lnTo>
                      <a:pt x="3" y="41"/>
                    </a:lnTo>
                    <a:lnTo>
                      <a:pt x="3" y="44"/>
                    </a:lnTo>
                    <a:lnTo>
                      <a:pt x="3" y="52"/>
                    </a:lnTo>
                    <a:lnTo>
                      <a:pt x="0" y="60"/>
                    </a:lnTo>
                    <a:lnTo>
                      <a:pt x="0" y="68"/>
                    </a:lnTo>
                    <a:lnTo>
                      <a:pt x="3" y="76"/>
                    </a:lnTo>
                    <a:lnTo>
                      <a:pt x="3" y="82"/>
                    </a:lnTo>
                    <a:lnTo>
                      <a:pt x="6" y="85"/>
                    </a:lnTo>
                    <a:lnTo>
                      <a:pt x="6" y="87"/>
                    </a:lnTo>
                    <a:lnTo>
                      <a:pt x="8" y="93"/>
                    </a:lnTo>
                    <a:lnTo>
                      <a:pt x="14" y="98"/>
                    </a:lnTo>
                    <a:lnTo>
                      <a:pt x="16" y="98"/>
                    </a:lnTo>
                    <a:lnTo>
                      <a:pt x="22" y="104"/>
                    </a:lnTo>
                    <a:lnTo>
                      <a:pt x="22" y="106"/>
                    </a:lnTo>
                    <a:lnTo>
                      <a:pt x="27" y="112"/>
                    </a:lnTo>
                    <a:lnTo>
                      <a:pt x="30" y="112"/>
                    </a:lnTo>
                    <a:lnTo>
                      <a:pt x="35" y="115"/>
                    </a:lnTo>
                    <a:lnTo>
                      <a:pt x="38" y="117"/>
                    </a:lnTo>
                    <a:lnTo>
                      <a:pt x="41" y="117"/>
                    </a:lnTo>
                    <a:lnTo>
                      <a:pt x="44" y="120"/>
                    </a:lnTo>
                    <a:lnTo>
                      <a:pt x="49" y="123"/>
                    </a:lnTo>
                    <a:lnTo>
                      <a:pt x="52" y="123"/>
                    </a:lnTo>
                    <a:lnTo>
                      <a:pt x="60" y="126"/>
                    </a:lnTo>
                    <a:lnTo>
                      <a:pt x="68" y="128"/>
                    </a:lnTo>
                    <a:lnTo>
                      <a:pt x="71" y="128"/>
                    </a:lnTo>
                    <a:lnTo>
                      <a:pt x="82" y="131"/>
                    </a:lnTo>
                    <a:lnTo>
                      <a:pt x="93" y="134"/>
                    </a:lnTo>
                    <a:lnTo>
                      <a:pt x="98" y="134"/>
                    </a:lnTo>
                    <a:lnTo>
                      <a:pt x="104" y="134"/>
                    </a:lnTo>
                    <a:lnTo>
                      <a:pt x="106" y="134"/>
                    </a:lnTo>
                    <a:lnTo>
                      <a:pt x="114" y="134"/>
                    </a:lnTo>
                    <a:lnTo>
                      <a:pt x="120" y="134"/>
                    </a:lnTo>
                    <a:lnTo>
                      <a:pt x="123" y="134"/>
                    </a:lnTo>
                    <a:lnTo>
                      <a:pt x="128" y="134"/>
                    </a:lnTo>
                    <a:lnTo>
                      <a:pt x="134" y="134"/>
                    </a:lnTo>
                    <a:lnTo>
                      <a:pt x="136" y="134"/>
                    </a:lnTo>
                    <a:lnTo>
                      <a:pt x="142" y="134"/>
                    </a:lnTo>
                    <a:lnTo>
                      <a:pt x="144" y="134"/>
                    </a:lnTo>
                    <a:lnTo>
                      <a:pt x="147" y="134"/>
                    </a:lnTo>
                    <a:lnTo>
                      <a:pt x="153" y="134"/>
                    </a:lnTo>
                    <a:lnTo>
                      <a:pt x="155" y="134"/>
                    </a:lnTo>
                    <a:lnTo>
                      <a:pt x="161" y="131"/>
                    </a:lnTo>
                    <a:lnTo>
                      <a:pt x="166" y="131"/>
                    </a:lnTo>
                    <a:lnTo>
                      <a:pt x="169" y="131"/>
                    </a:lnTo>
                    <a:lnTo>
                      <a:pt x="172" y="131"/>
                    </a:lnTo>
                    <a:lnTo>
                      <a:pt x="174" y="131"/>
                    </a:lnTo>
                    <a:lnTo>
                      <a:pt x="180" y="128"/>
                    </a:lnTo>
                    <a:lnTo>
                      <a:pt x="185" y="128"/>
                    </a:lnTo>
                    <a:lnTo>
                      <a:pt x="188" y="126"/>
                    </a:lnTo>
                    <a:lnTo>
                      <a:pt x="193" y="126"/>
                    </a:lnTo>
                    <a:lnTo>
                      <a:pt x="196" y="123"/>
                    </a:lnTo>
                    <a:lnTo>
                      <a:pt x="199" y="123"/>
                    </a:lnTo>
                    <a:lnTo>
                      <a:pt x="202" y="123"/>
                    </a:lnTo>
                    <a:lnTo>
                      <a:pt x="202" y="120"/>
                    </a:lnTo>
                    <a:lnTo>
                      <a:pt x="204" y="120"/>
                    </a:lnTo>
                    <a:lnTo>
                      <a:pt x="207" y="120"/>
                    </a:lnTo>
                    <a:lnTo>
                      <a:pt x="207" y="117"/>
                    </a:lnTo>
                    <a:lnTo>
                      <a:pt x="210" y="117"/>
                    </a:lnTo>
                    <a:lnTo>
                      <a:pt x="213" y="117"/>
                    </a:lnTo>
                    <a:lnTo>
                      <a:pt x="215" y="117"/>
                    </a:lnTo>
                    <a:lnTo>
                      <a:pt x="215" y="115"/>
                    </a:lnTo>
                    <a:lnTo>
                      <a:pt x="218" y="115"/>
                    </a:lnTo>
                    <a:lnTo>
                      <a:pt x="221" y="115"/>
                    </a:lnTo>
                    <a:lnTo>
                      <a:pt x="223" y="112"/>
                    </a:lnTo>
                    <a:lnTo>
                      <a:pt x="226" y="112"/>
                    </a:lnTo>
                    <a:lnTo>
                      <a:pt x="229" y="112"/>
                    </a:lnTo>
                    <a:lnTo>
                      <a:pt x="229" y="109"/>
                    </a:lnTo>
                    <a:lnTo>
                      <a:pt x="232" y="109"/>
                    </a:lnTo>
                    <a:lnTo>
                      <a:pt x="234" y="109"/>
                    </a:lnTo>
                    <a:lnTo>
                      <a:pt x="237" y="109"/>
                    </a:lnTo>
                  </a:path>
                </a:pathLst>
              </a:custGeom>
              <a:noFill/>
              <a:ln w="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46" name="Freeform 59"/>
              <p:cNvSpPr>
                <a:spLocks/>
              </p:cNvSpPr>
              <p:nvPr/>
            </p:nvSpPr>
            <p:spPr bwMode="auto">
              <a:xfrm>
                <a:off x="4102612" y="3637547"/>
                <a:ext cx="282633" cy="110703"/>
              </a:xfrm>
              <a:custGeom>
                <a:avLst/>
                <a:gdLst>
                  <a:gd name="T0" fmla="*/ 204 w 207"/>
                  <a:gd name="T1" fmla="*/ 0 h 79"/>
                  <a:gd name="T2" fmla="*/ 199 w 207"/>
                  <a:gd name="T3" fmla="*/ 0 h 79"/>
                  <a:gd name="T4" fmla="*/ 196 w 207"/>
                  <a:gd name="T5" fmla="*/ 0 h 79"/>
                  <a:gd name="T6" fmla="*/ 188 w 207"/>
                  <a:gd name="T7" fmla="*/ 0 h 79"/>
                  <a:gd name="T8" fmla="*/ 185 w 207"/>
                  <a:gd name="T9" fmla="*/ 0 h 79"/>
                  <a:gd name="T10" fmla="*/ 180 w 207"/>
                  <a:gd name="T11" fmla="*/ 0 h 79"/>
                  <a:gd name="T12" fmla="*/ 172 w 207"/>
                  <a:gd name="T13" fmla="*/ 0 h 79"/>
                  <a:gd name="T14" fmla="*/ 169 w 207"/>
                  <a:gd name="T15" fmla="*/ 0 h 79"/>
                  <a:gd name="T16" fmla="*/ 163 w 207"/>
                  <a:gd name="T17" fmla="*/ 0 h 79"/>
                  <a:gd name="T18" fmla="*/ 155 w 207"/>
                  <a:gd name="T19" fmla="*/ 3 h 79"/>
                  <a:gd name="T20" fmla="*/ 153 w 207"/>
                  <a:gd name="T21" fmla="*/ 3 h 79"/>
                  <a:gd name="T22" fmla="*/ 144 w 207"/>
                  <a:gd name="T23" fmla="*/ 6 h 79"/>
                  <a:gd name="T24" fmla="*/ 142 w 207"/>
                  <a:gd name="T25" fmla="*/ 6 h 79"/>
                  <a:gd name="T26" fmla="*/ 134 w 207"/>
                  <a:gd name="T27" fmla="*/ 6 h 79"/>
                  <a:gd name="T28" fmla="*/ 128 w 207"/>
                  <a:gd name="T29" fmla="*/ 8 h 79"/>
                  <a:gd name="T30" fmla="*/ 125 w 207"/>
                  <a:gd name="T31" fmla="*/ 8 h 79"/>
                  <a:gd name="T32" fmla="*/ 117 w 207"/>
                  <a:gd name="T33" fmla="*/ 11 h 79"/>
                  <a:gd name="T34" fmla="*/ 114 w 207"/>
                  <a:gd name="T35" fmla="*/ 11 h 79"/>
                  <a:gd name="T36" fmla="*/ 109 w 207"/>
                  <a:gd name="T37" fmla="*/ 14 h 79"/>
                  <a:gd name="T38" fmla="*/ 101 w 207"/>
                  <a:gd name="T39" fmla="*/ 17 h 79"/>
                  <a:gd name="T40" fmla="*/ 95 w 207"/>
                  <a:gd name="T41" fmla="*/ 19 h 79"/>
                  <a:gd name="T42" fmla="*/ 87 w 207"/>
                  <a:gd name="T43" fmla="*/ 22 h 79"/>
                  <a:gd name="T44" fmla="*/ 84 w 207"/>
                  <a:gd name="T45" fmla="*/ 22 h 79"/>
                  <a:gd name="T46" fmla="*/ 74 w 207"/>
                  <a:gd name="T47" fmla="*/ 27 h 79"/>
                  <a:gd name="T48" fmla="*/ 74 w 207"/>
                  <a:gd name="T49" fmla="*/ 27 h 79"/>
                  <a:gd name="T50" fmla="*/ 63 w 207"/>
                  <a:gd name="T51" fmla="*/ 33 h 79"/>
                  <a:gd name="T52" fmla="*/ 57 w 207"/>
                  <a:gd name="T53" fmla="*/ 36 h 79"/>
                  <a:gd name="T54" fmla="*/ 52 w 207"/>
                  <a:gd name="T55" fmla="*/ 38 h 79"/>
                  <a:gd name="T56" fmla="*/ 46 w 207"/>
                  <a:gd name="T57" fmla="*/ 41 h 79"/>
                  <a:gd name="T58" fmla="*/ 35 w 207"/>
                  <a:gd name="T59" fmla="*/ 47 h 79"/>
                  <a:gd name="T60" fmla="*/ 33 w 207"/>
                  <a:gd name="T61" fmla="*/ 49 h 79"/>
                  <a:gd name="T62" fmla="*/ 25 w 207"/>
                  <a:gd name="T63" fmla="*/ 55 h 79"/>
                  <a:gd name="T64" fmla="*/ 16 w 207"/>
                  <a:gd name="T65" fmla="*/ 60 h 79"/>
                  <a:gd name="T66" fmla="*/ 14 w 207"/>
                  <a:gd name="T67" fmla="*/ 66 h 79"/>
                  <a:gd name="T68" fmla="*/ 3 w 207"/>
                  <a:gd name="T69" fmla="*/ 74 h 79"/>
                  <a:gd name="T70" fmla="*/ 3 w 207"/>
                  <a:gd name="T71" fmla="*/ 74 h 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07"/>
                  <a:gd name="T109" fmla="*/ 0 h 79"/>
                  <a:gd name="T110" fmla="*/ 207 w 207"/>
                  <a:gd name="T111" fmla="*/ 79 h 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07" h="79">
                    <a:moveTo>
                      <a:pt x="207" y="0"/>
                    </a:moveTo>
                    <a:lnTo>
                      <a:pt x="204" y="0"/>
                    </a:lnTo>
                    <a:lnTo>
                      <a:pt x="202" y="0"/>
                    </a:lnTo>
                    <a:lnTo>
                      <a:pt x="199" y="0"/>
                    </a:lnTo>
                    <a:lnTo>
                      <a:pt x="196" y="0"/>
                    </a:lnTo>
                    <a:lnTo>
                      <a:pt x="193" y="0"/>
                    </a:lnTo>
                    <a:lnTo>
                      <a:pt x="188" y="0"/>
                    </a:lnTo>
                    <a:lnTo>
                      <a:pt x="185" y="0"/>
                    </a:lnTo>
                    <a:lnTo>
                      <a:pt x="183" y="0"/>
                    </a:lnTo>
                    <a:lnTo>
                      <a:pt x="180" y="0"/>
                    </a:lnTo>
                    <a:lnTo>
                      <a:pt x="177" y="0"/>
                    </a:lnTo>
                    <a:lnTo>
                      <a:pt x="172" y="0"/>
                    </a:lnTo>
                    <a:lnTo>
                      <a:pt x="169" y="0"/>
                    </a:lnTo>
                    <a:lnTo>
                      <a:pt x="166" y="0"/>
                    </a:lnTo>
                    <a:lnTo>
                      <a:pt x="163" y="0"/>
                    </a:lnTo>
                    <a:lnTo>
                      <a:pt x="161" y="3"/>
                    </a:lnTo>
                    <a:lnTo>
                      <a:pt x="155" y="3"/>
                    </a:lnTo>
                    <a:lnTo>
                      <a:pt x="153" y="3"/>
                    </a:lnTo>
                    <a:lnTo>
                      <a:pt x="150" y="3"/>
                    </a:lnTo>
                    <a:lnTo>
                      <a:pt x="144" y="6"/>
                    </a:lnTo>
                    <a:lnTo>
                      <a:pt x="142" y="6"/>
                    </a:lnTo>
                    <a:lnTo>
                      <a:pt x="139" y="6"/>
                    </a:lnTo>
                    <a:lnTo>
                      <a:pt x="134" y="6"/>
                    </a:lnTo>
                    <a:lnTo>
                      <a:pt x="128" y="8"/>
                    </a:lnTo>
                    <a:lnTo>
                      <a:pt x="125" y="8"/>
                    </a:lnTo>
                    <a:lnTo>
                      <a:pt x="123" y="11"/>
                    </a:lnTo>
                    <a:lnTo>
                      <a:pt x="117" y="11"/>
                    </a:lnTo>
                    <a:lnTo>
                      <a:pt x="114" y="11"/>
                    </a:lnTo>
                    <a:lnTo>
                      <a:pt x="109" y="14"/>
                    </a:lnTo>
                    <a:lnTo>
                      <a:pt x="104" y="17"/>
                    </a:lnTo>
                    <a:lnTo>
                      <a:pt x="101" y="17"/>
                    </a:lnTo>
                    <a:lnTo>
                      <a:pt x="98" y="19"/>
                    </a:lnTo>
                    <a:lnTo>
                      <a:pt x="95" y="19"/>
                    </a:lnTo>
                    <a:lnTo>
                      <a:pt x="93" y="19"/>
                    </a:lnTo>
                    <a:lnTo>
                      <a:pt x="87" y="22"/>
                    </a:lnTo>
                    <a:lnTo>
                      <a:pt x="84" y="22"/>
                    </a:lnTo>
                    <a:lnTo>
                      <a:pt x="79" y="25"/>
                    </a:lnTo>
                    <a:lnTo>
                      <a:pt x="74" y="27"/>
                    </a:lnTo>
                    <a:lnTo>
                      <a:pt x="68" y="30"/>
                    </a:lnTo>
                    <a:lnTo>
                      <a:pt x="63" y="33"/>
                    </a:lnTo>
                    <a:lnTo>
                      <a:pt x="60" y="33"/>
                    </a:lnTo>
                    <a:lnTo>
                      <a:pt x="57" y="36"/>
                    </a:lnTo>
                    <a:lnTo>
                      <a:pt x="55" y="36"/>
                    </a:lnTo>
                    <a:lnTo>
                      <a:pt x="52" y="38"/>
                    </a:lnTo>
                    <a:lnTo>
                      <a:pt x="46" y="41"/>
                    </a:lnTo>
                    <a:lnTo>
                      <a:pt x="41" y="44"/>
                    </a:lnTo>
                    <a:lnTo>
                      <a:pt x="35" y="47"/>
                    </a:lnTo>
                    <a:lnTo>
                      <a:pt x="33" y="47"/>
                    </a:lnTo>
                    <a:lnTo>
                      <a:pt x="33" y="49"/>
                    </a:lnTo>
                    <a:lnTo>
                      <a:pt x="27" y="52"/>
                    </a:lnTo>
                    <a:lnTo>
                      <a:pt x="25" y="55"/>
                    </a:lnTo>
                    <a:lnTo>
                      <a:pt x="22" y="57"/>
                    </a:lnTo>
                    <a:lnTo>
                      <a:pt x="16" y="60"/>
                    </a:lnTo>
                    <a:lnTo>
                      <a:pt x="14" y="63"/>
                    </a:lnTo>
                    <a:lnTo>
                      <a:pt x="14" y="66"/>
                    </a:lnTo>
                    <a:lnTo>
                      <a:pt x="8" y="68"/>
                    </a:lnTo>
                    <a:lnTo>
                      <a:pt x="3" y="74"/>
                    </a:lnTo>
                    <a:lnTo>
                      <a:pt x="0" y="79"/>
                    </a:lnTo>
                  </a:path>
                </a:pathLst>
              </a:custGeom>
              <a:noFill/>
              <a:ln w="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47" name="Freeform 60"/>
              <p:cNvSpPr>
                <a:spLocks/>
              </p:cNvSpPr>
              <p:nvPr/>
            </p:nvSpPr>
            <p:spPr bwMode="auto">
              <a:xfrm>
                <a:off x="4005670" y="3229767"/>
                <a:ext cx="379575" cy="376951"/>
              </a:xfrm>
              <a:custGeom>
                <a:avLst/>
                <a:gdLst>
                  <a:gd name="T0" fmla="*/ 275 w 278"/>
                  <a:gd name="T1" fmla="*/ 250 h 269"/>
                  <a:gd name="T2" fmla="*/ 267 w 278"/>
                  <a:gd name="T3" fmla="*/ 250 h 269"/>
                  <a:gd name="T4" fmla="*/ 262 w 278"/>
                  <a:gd name="T5" fmla="*/ 250 h 269"/>
                  <a:gd name="T6" fmla="*/ 256 w 278"/>
                  <a:gd name="T7" fmla="*/ 250 h 269"/>
                  <a:gd name="T8" fmla="*/ 248 w 278"/>
                  <a:gd name="T9" fmla="*/ 250 h 269"/>
                  <a:gd name="T10" fmla="*/ 240 w 278"/>
                  <a:gd name="T11" fmla="*/ 250 h 269"/>
                  <a:gd name="T12" fmla="*/ 237 w 278"/>
                  <a:gd name="T13" fmla="*/ 250 h 269"/>
                  <a:gd name="T14" fmla="*/ 226 w 278"/>
                  <a:gd name="T15" fmla="*/ 250 h 269"/>
                  <a:gd name="T16" fmla="*/ 218 w 278"/>
                  <a:gd name="T17" fmla="*/ 250 h 269"/>
                  <a:gd name="T18" fmla="*/ 215 w 278"/>
                  <a:gd name="T19" fmla="*/ 250 h 269"/>
                  <a:gd name="T20" fmla="*/ 210 w 278"/>
                  <a:gd name="T21" fmla="*/ 250 h 269"/>
                  <a:gd name="T22" fmla="*/ 205 w 278"/>
                  <a:gd name="T23" fmla="*/ 253 h 269"/>
                  <a:gd name="T24" fmla="*/ 202 w 278"/>
                  <a:gd name="T25" fmla="*/ 253 h 269"/>
                  <a:gd name="T26" fmla="*/ 194 w 278"/>
                  <a:gd name="T27" fmla="*/ 253 h 269"/>
                  <a:gd name="T28" fmla="*/ 185 w 278"/>
                  <a:gd name="T29" fmla="*/ 253 h 269"/>
                  <a:gd name="T30" fmla="*/ 177 w 278"/>
                  <a:gd name="T31" fmla="*/ 256 h 269"/>
                  <a:gd name="T32" fmla="*/ 169 w 278"/>
                  <a:gd name="T33" fmla="*/ 256 h 269"/>
                  <a:gd name="T34" fmla="*/ 158 w 278"/>
                  <a:gd name="T35" fmla="*/ 259 h 269"/>
                  <a:gd name="T36" fmla="*/ 153 w 278"/>
                  <a:gd name="T37" fmla="*/ 259 h 269"/>
                  <a:gd name="T38" fmla="*/ 147 w 278"/>
                  <a:gd name="T39" fmla="*/ 261 h 269"/>
                  <a:gd name="T40" fmla="*/ 134 w 278"/>
                  <a:gd name="T41" fmla="*/ 261 h 269"/>
                  <a:gd name="T42" fmla="*/ 123 w 278"/>
                  <a:gd name="T43" fmla="*/ 264 h 269"/>
                  <a:gd name="T44" fmla="*/ 120 w 278"/>
                  <a:gd name="T45" fmla="*/ 264 h 269"/>
                  <a:gd name="T46" fmla="*/ 112 w 278"/>
                  <a:gd name="T47" fmla="*/ 267 h 269"/>
                  <a:gd name="T48" fmla="*/ 101 w 278"/>
                  <a:gd name="T49" fmla="*/ 267 h 269"/>
                  <a:gd name="T50" fmla="*/ 90 w 278"/>
                  <a:gd name="T51" fmla="*/ 269 h 269"/>
                  <a:gd name="T52" fmla="*/ 79 w 278"/>
                  <a:gd name="T53" fmla="*/ 269 h 269"/>
                  <a:gd name="T54" fmla="*/ 68 w 278"/>
                  <a:gd name="T55" fmla="*/ 269 h 269"/>
                  <a:gd name="T56" fmla="*/ 57 w 278"/>
                  <a:gd name="T57" fmla="*/ 269 h 269"/>
                  <a:gd name="T58" fmla="*/ 38 w 278"/>
                  <a:gd name="T59" fmla="*/ 267 h 269"/>
                  <a:gd name="T60" fmla="*/ 22 w 278"/>
                  <a:gd name="T61" fmla="*/ 259 h 269"/>
                  <a:gd name="T62" fmla="*/ 14 w 278"/>
                  <a:gd name="T63" fmla="*/ 248 h 269"/>
                  <a:gd name="T64" fmla="*/ 6 w 278"/>
                  <a:gd name="T65" fmla="*/ 237 h 269"/>
                  <a:gd name="T66" fmla="*/ 3 w 278"/>
                  <a:gd name="T67" fmla="*/ 226 h 269"/>
                  <a:gd name="T68" fmla="*/ 0 w 278"/>
                  <a:gd name="T69" fmla="*/ 207 h 269"/>
                  <a:gd name="T70" fmla="*/ 3 w 278"/>
                  <a:gd name="T71" fmla="*/ 193 h 269"/>
                  <a:gd name="T72" fmla="*/ 6 w 278"/>
                  <a:gd name="T73" fmla="*/ 177 h 269"/>
                  <a:gd name="T74" fmla="*/ 6 w 278"/>
                  <a:gd name="T75" fmla="*/ 177 h 269"/>
                  <a:gd name="T76" fmla="*/ 14 w 278"/>
                  <a:gd name="T77" fmla="*/ 155 h 269"/>
                  <a:gd name="T78" fmla="*/ 17 w 278"/>
                  <a:gd name="T79" fmla="*/ 144 h 269"/>
                  <a:gd name="T80" fmla="*/ 25 w 278"/>
                  <a:gd name="T81" fmla="*/ 133 h 269"/>
                  <a:gd name="T82" fmla="*/ 33 w 278"/>
                  <a:gd name="T83" fmla="*/ 120 h 269"/>
                  <a:gd name="T84" fmla="*/ 44 w 278"/>
                  <a:gd name="T85" fmla="*/ 106 h 269"/>
                  <a:gd name="T86" fmla="*/ 55 w 278"/>
                  <a:gd name="T87" fmla="*/ 92 h 269"/>
                  <a:gd name="T88" fmla="*/ 60 w 278"/>
                  <a:gd name="T89" fmla="*/ 87 h 269"/>
                  <a:gd name="T90" fmla="*/ 79 w 278"/>
                  <a:gd name="T91" fmla="*/ 68 h 269"/>
                  <a:gd name="T92" fmla="*/ 93 w 278"/>
                  <a:gd name="T93" fmla="*/ 60 h 269"/>
                  <a:gd name="T94" fmla="*/ 104 w 278"/>
                  <a:gd name="T95" fmla="*/ 51 h 269"/>
                  <a:gd name="T96" fmla="*/ 117 w 278"/>
                  <a:gd name="T97" fmla="*/ 43 h 269"/>
                  <a:gd name="T98" fmla="*/ 131 w 278"/>
                  <a:gd name="T99" fmla="*/ 35 h 269"/>
                  <a:gd name="T100" fmla="*/ 145 w 278"/>
                  <a:gd name="T101" fmla="*/ 30 h 269"/>
                  <a:gd name="T102" fmla="*/ 158 w 278"/>
                  <a:gd name="T103" fmla="*/ 24 h 269"/>
                  <a:gd name="T104" fmla="*/ 172 w 278"/>
                  <a:gd name="T105" fmla="*/ 19 h 269"/>
                  <a:gd name="T106" fmla="*/ 188 w 278"/>
                  <a:gd name="T107" fmla="*/ 13 h 269"/>
                  <a:gd name="T108" fmla="*/ 202 w 278"/>
                  <a:gd name="T109" fmla="*/ 8 h 269"/>
                  <a:gd name="T110" fmla="*/ 210 w 278"/>
                  <a:gd name="T111" fmla="*/ 8 h 269"/>
                  <a:gd name="T112" fmla="*/ 218 w 278"/>
                  <a:gd name="T113" fmla="*/ 5 h 269"/>
                  <a:gd name="T114" fmla="*/ 232 w 278"/>
                  <a:gd name="T115" fmla="*/ 2 h 269"/>
                  <a:gd name="T116" fmla="*/ 248 w 278"/>
                  <a:gd name="T117" fmla="*/ 2 h 269"/>
                  <a:gd name="T118" fmla="*/ 264 w 278"/>
                  <a:gd name="T119" fmla="*/ 0 h 269"/>
                  <a:gd name="T120" fmla="*/ 278 w 278"/>
                  <a:gd name="T121" fmla="*/ 0 h 26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78"/>
                  <a:gd name="T184" fmla="*/ 0 h 269"/>
                  <a:gd name="T185" fmla="*/ 278 w 278"/>
                  <a:gd name="T186" fmla="*/ 269 h 26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78" h="269">
                    <a:moveTo>
                      <a:pt x="278" y="250"/>
                    </a:moveTo>
                    <a:lnTo>
                      <a:pt x="275" y="250"/>
                    </a:lnTo>
                    <a:lnTo>
                      <a:pt x="273" y="250"/>
                    </a:lnTo>
                    <a:lnTo>
                      <a:pt x="267" y="250"/>
                    </a:lnTo>
                    <a:lnTo>
                      <a:pt x="264" y="250"/>
                    </a:lnTo>
                    <a:lnTo>
                      <a:pt x="262" y="250"/>
                    </a:lnTo>
                    <a:lnTo>
                      <a:pt x="259" y="250"/>
                    </a:lnTo>
                    <a:lnTo>
                      <a:pt x="256" y="250"/>
                    </a:lnTo>
                    <a:lnTo>
                      <a:pt x="251" y="250"/>
                    </a:lnTo>
                    <a:lnTo>
                      <a:pt x="248" y="250"/>
                    </a:lnTo>
                    <a:lnTo>
                      <a:pt x="245" y="250"/>
                    </a:lnTo>
                    <a:lnTo>
                      <a:pt x="240" y="250"/>
                    </a:lnTo>
                    <a:lnTo>
                      <a:pt x="237" y="250"/>
                    </a:lnTo>
                    <a:lnTo>
                      <a:pt x="232" y="250"/>
                    </a:lnTo>
                    <a:lnTo>
                      <a:pt x="226" y="250"/>
                    </a:lnTo>
                    <a:lnTo>
                      <a:pt x="224" y="250"/>
                    </a:lnTo>
                    <a:lnTo>
                      <a:pt x="218" y="250"/>
                    </a:lnTo>
                    <a:lnTo>
                      <a:pt x="215" y="250"/>
                    </a:lnTo>
                    <a:lnTo>
                      <a:pt x="213" y="250"/>
                    </a:lnTo>
                    <a:lnTo>
                      <a:pt x="210" y="250"/>
                    </a:lnTo>
                    <a:lnTo>
                      <a:pt x="205" y="253"/>
                    </a:lnTo>
                    <a:lnTo>
                      <a:pt x="202" y="253"/>
                    </a:lnTo>
                    <a:lnTo>
                      <a:pt x="196" y="253"/>
                    </a:lnTo>
                    <a:lnTo>
                      <a:pt x="194" y="253"/>
                    </a:lnTo>
                    <a:lnTo>
                      <a:pt x="188" y="253"/>
                    </a:lnTo>
                    <a:lnTo>
                      <a:pt x="185" y="253"/>
                    </a:lnTo>
                    <a:lnTo>
                      <a:pt x="180" y="256"/>
                    </a:lnTo>
                    <a:lnTo>
                      <a:pt x="177" y="256"/>
                    </a:lnTo>
                    <a:lnTo>
                      <a:pt x="172" y="256"/>
                    </a:lnTo>
                    <a:lnTo>
                      <a:pt x="169" y="256"/>
                    </a:lnTo>
                    <a:lnTo>
                      <a:pt x="164" y="256"/>
                    </a:lnTo>
                    <a:lnTo>
                      <a:pt x="158" y="259"/>
                    </a:lnTo>
                    <a:lnTo>
                      <a:pt x="155" y="259"/>
                    </a:lnTo>
                    <a:lnTo>
                      <a:pt x="153" y="259"/>
                    </a:lnTo>
                    <a:lnTo>
                      <a:pt x="147" y="261"/>
                    </a:lnTo>
                    <a:lnTo>
                      <a:pt x="139" y="261"/>
                    </a:lnTo>
                    <a:lnTo>
                      <a:pt x="134" y="261"/>
                    </a:lnTo>
                    <a:lnTo>
                      <a:pt x="131" y="264"/>
                    </a:lnTo>
                    <a:lnTo>
                      <a:pt x="123" y="264"/>
                    </a:lnTo>
                    <a:lnTo>
                      <a:pt x="120" y="264"/>
                    </a:lnTo>
                    <a:lnTo>
                      <a:pt x="112" y="267"/>
                    </a:lnTo>
                    <a:lnTo>
                      <a:pt x="104" y="267"/>
                    </a:lnTo>
                    <a:lnTo>
                      <a:pt x="101" y="267"/>
                    </a:lnTo>
                    <a:lnTo>
                      <a:pt x="93" y="269"/>
                    </a:lnTo>
                    <a:lnTo>
                      <a:pt x="90" y="269"/>
                    </a:lnTo>
                    <a:lnTo>
                      <a:pt x="82" y="269"/>
                    </a:lnTo>
                    <a:lnTo>
                      <a:pt x="79" y="269"/>
                    </a:lnTo>
                    <a:lnTo>
                      <a:pt x="76" y="269"/>
                    </a:lnTo>
                    <a:lnTo>
                      <a:pt x="68" y="269"/>
                    </a:lnTo>
                    <a:lnTo>
                      <a:pt x="60" y="269"/>
                    </a:lnTo>
                    <a:lnTo>
                      <a:pt x="57" y="269"/>
                    </a:lnTo>
                    <a:lnTo>
                      <a:pt x="41" y="267"/>
                    </a:lnTo>
                    <a:lnTo>
                      <a:pt x="38" y="267"/>
                    </a:lnTo>
                    <a:lnTo>
                      <a:pt x="36" y="267"/>
                    </a:lnTo>
                    <a:lnTo>
                      <a:pt x="22" y="259"/>
                    </a:lnTo>
                    <a:lnTo>
                      <a:pt x="17" y="256"/>
                    </a:lnTo>
                    <a:lnTo>
                      <a:pt x="14" y="248"/>
                    </a:lnTo>
                    <a:lnTo>
                      <a:pt x="8" y="239"/>
                    </a:lnTo>
                    <a:lnTo>
                      <a:pt x="6" y="237"/>
                    </a:lnTo>
                    <a:lnTo>
                      <a:pt x="6" y="229"/>
                    </a:lnTo>
                    <a:lnTo>
                      <a:pt x="3" y="226"/>
                    </a:lnTo>
                    <a:lnTo>
                      <a:pt x="0" y="212"/>
                    </a:lnTo>
                    <a:lnTo>
                      <a:pt x="0" y="207"/>
                    </a:lnTo>
                    <a:lnTo>
                      <a:pt x="3" y="199"/>
                    </a:lnTo>
                    <a:lnTo>
                      <a:pt x="3" y="193"/>
                    </a:lnTo>
                    <a:lnTo>
                      <a:pt x="3" y="188"/>
                    </a:lnTo>
                    <a:lnTo>
                      <a:pt x="6" y="177"/>
                    </a:lnTo>
                    <a:lnTo>
                      <a:pt x="11" y="163"/>
                    </a:lnTo>
                    <a:lnTo>
                      <a:pt x="14" y="155"/>
                    </a:lnTo>
                    <a:lnTo>
                      <a:pt x="17" y="150"/>
                    </a:lnTo>
                    <a:lnTo>
                      <a:pt x="17" y="144"/>
                    </a:lnTo>
                    <a:lnTo>
                      <a:pt x="22" y="136"/>
                    </a:lnTo>
                    <a:lnTo>
                      <a:pt x="25" y="133"/>
                    </a:lnTo>
                    <a:lnTo>
                      <a:pt x="30" y="122"/>
                    </a:lnTo>
                    <a:lnTo>
                      <a:pt x="33" y="120"/>
                    </a:lnTo>
                    <a:lnTo>
                      <a:pt x="38" y="111"/>
                    </a:lnTo>
                    <a:lnTo>
                      <a:pt x="44" y="106"/>
                    </a:lnTo>
                    <a:lnTo>
                      <a:pt x="49" y="101"/>
                    </a:lnTo>
                    <a:lnTo>
                      <a:pt x="55" y="92"/>
                    </a:lnTo>
                    <a:lnTo>
                      <a:pt x="57" y="90"/>
                    </a:lnTo>
                    <a:lnTo>
                      <a:pt x="60" y="87"/>
                    </a:lnTo>
                    <a:lnTo>
                      <a:pt x="68" y="76"/>
                    </a:lnTo>
                    <a:lnTo>
                      <a:pt x="79" y="68"/>
                    </a:lnTo>
                    <a:lnTo>
                      <a:pt x="90" y="62"/>
                    </a:lnTo>
                    <a:lnTo>
                      <a:pt x="93" y="60"/>
                    </a:lnTo>
                    <a:lnTo>
                      <a:pt x="101" y="54"/>
                    </a:lnTo>
                    <a:lnTo>
                      <a:pt x="104" y="51"/>
                    </a:lnTo>
                    <a:lnTo>
                      <a:pt x="112" y="46"/>
                    </a:lnTo>
                    <a:lnTo>
                      <a:pt x="117" y="43"/>
                    </a:lnTo>
                    <a:lnTo>
                      <a:pt x="126" y="38"/>
                    </a:lnTo>
                    <a:lnTo>
                      <a:pt x="131" y="35"/>
                    </a:lnTo>
                    <a:lnTo>
                      <a:pt x="139" y="32"/>
                    </a:lnTo>
                    <a:lnTo>
                      <a:pt x="145" y="30"/>
                    </a:lnTo>
                    <a:lnTo>
                      <a:pt x="150" y="27"/>
                    </a:lnTo>
                    <a:lnTo>
                      <a:pt x="158" y="24"/>
                    </a:lnTo>
                    <a:lnTo>
                      <a:pt x="161" y="22"/>
                    </a:lnTo>
                    <a:lnTo>
                      <a:pt x="172" y="19"/>
                    </a:lnTo>
                    <a:lnTo>
                      <a:pt x="175" y="16"/>
                    </a:lnTo>
                    <a:lnTo>
                      <a:pt x="188" y="13"/>
                    </a:lnTo>
                    <a:lnTo>
                      <a:pt x="202" y="8"/>
                    </a:lnTo>
                    <a:lnTo>
                      <a:pt x="210" y="8"/>
                    </a:lnTo>
                    <a:lnTo>
                      <a:pt x="218" y="5"/>
                    </a:lnTo>
                    <a:lnTo>
                      <a:pt x="232" y="2"/>
                    </a:lnTo>
                    <a:lnTo>
                      <a:pt x="234" y="2"/>
                    </a:lnTo>
                    <a:lnTo>
                      <a:pt x="248" y="2"/>
                    </a:lnTo>
                    <a:lnTo>
                      <a:pt x="262" y="0"/>
                    </a:lnTo>
                    <a:lnTo>
                      <a:pt x="264" y="0"/>
                    </a:lnTo>
                    <a:lnTo>
                      <a:pt x="278" y="0"/>
                    </a:lnTo>
                  </a:path>
                </a:pathLst>
              </a:custGeom>
              <a:noFill/>
              <a:ln w="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48" name="Freeform 61"/>
              <p:cNvSpPr>
                <a:spLocks/>
              </p:cNvSpPr>
              <p:nvPr/>
            </p:nvSpPr>
            <p:spPr bwMode="auto">
              <a:xfrm>
                <a:off x="4113535" y="3938828"/>
                <a:ext cx="271710" cy="382557"/>
              </a:xfrm>
              <a:custGeom>
                <a:avLst/>
                <a:gdLst>
                  <a:gd name="T0" fmla="*/ 90 w 199"/>
                  <a:gd name="T1" fmla="*/ 273 h 273"/>
                  <a:gd name="T2" fmla="*/ 87 w 199"/>
                  <a:gd name="T3" fmla="*/ 270 h 273"/>
                  <a:gd name="T4" fmla="*/ 71 w 199"/>
                  <a:gd name="T5" fmla="*/ 259 h 273"/>
                  <a:gd name="T6" fmla="*/ 63 w 199"/>
                  <a:gd name="T7" fmla="*/ 254 h 273"/>
                  <a:gd name="T8" fmla="*/ 52 w 199"/>
                  <a:gd name="T9" fmla="*/ 243 h 273"/>
                  <a:gd name="T10" fmla="*/ 47 w 199"/>
                  <a:gd name="T11" fmla="*/ 237 h 273"/>
                  <a:gd name="T12" fmla="*/ 36 w 199"/>
                  <a:gd name="T13" fmla="*/ 229 h 273"/>
                  <a:gd name="T14" fmla="*/ 30 w 199"/>
                  <a:gd name="T15" fmla="*/ 218 h 273"/>
                  <a:gd name="T16" fmla="*/ 22 w 199"/>
                  <a:gd name="T17" fmla="*/ 207 h 273"/>
                  <a:gd name="T18" fmla="*/ 11 w 199"/>
                  <a:gd name="T19" fmla="*/ 191 h 273"/>
                  <a:gd name="T20" fmla="*/ 11 w 199"/>
                  <a:gd name="T21" fmla="*/ 188 h 273"/>
                  <a:gd name="T22" fmla="*/ 6 w 199"/>
                  <a:gd name="T23" fmla="*/ 172 h 273"/>
                  <a:gd name="T24" fmla="*/ 3 w 199"/>
                  <a:gd name="T25" fmla="*/ 161 h 273"/>
                  <a:gd name="T26" fmla="*/ 0 w 199"/>
                  <a:gd name="T27" fmla="*/ 153 h 273"/>
                  <a:gd name="T28" fmla="*/ 0 w 199"/>
                  <a:gd name="T29" fmla="*/ 142 h 273"/>
                  <a:gd name="T30" fmla="*/ 0 w 199"/>
                  <a:gd name="T31" fmla="*/ 128 h 273"/>
                  <a:gd name="T32" fmla="*/ 6 w 199"/>
                  <a:gd name="T33" fmla="*/ 115 h 273"/>
                  <a:gd name="T34" fmla="*/ 11 w 199"/>
                  <a:gd name="T35" fmla="*/ 104 h 273"/>
                  <a:gd name="T36" fmla="*/ 33 w 199"/>
                  <a:gd name="T37" fmla="*/ 82 h 273"/>
                  <a:gd name="T38" fmla="*/ 44 w 199"/>
                  <a:gd name="T39" fmla="*/ 77 h 273"/>
                  <a:gd name="T40" fmla="*/ 57 w 199"/>
                  <a:gd name="T41" fmla="*/ 71 h 273"/>
                  <a:gd name="T42" fmla="*/ 68 w 199"/>
                  <a:gd name="T43" fmla="*/ 66 h 273"/>
                  <a:gd name="T44" fmla="*/ 82 w 199"/>
                  <a:gd name="T45" fmla="*/ 60 h 273"/>
                  <a:gd name="T46" fmla="*/ 96 w 199"/>
                  <a:gd name="T47" fmla="*/ 58 h 273"/>
                  <a:gd name="T48" fmla="*/ 104 w 199"/>
                  <a:gd name="T49" fmla="*/ 55 h 273"/>
                  <a:gd name="T50" fmla="*/ 109 w 199"/>
                  <a:gd name="T51" fmla="*/ 49 h 273"/>
                  <a:gd name="T52" fmla="*/ 117 w 199"/>
                  <a:gd name="T53" fmla="*/ 47 h 273"/>
                  <a:gd name="T54" fmla="*/ 123 w 199"/>
                  <a:gd name="T55" fmla="*/ 44 h 273"/>
                  <a:gd name="T56" fmla="*/ 128 w 199"/>
                  <a:gd name="T57" fmla="*/ 39 h 273"/>
                  <a:gd name="T58" fmla="*/ 134 w 199"/>
                  <a:gd name="T59" fmla="*/ 36 h 273"/>
                  <a:gd name="T60" fmla="*/ 142 w 199"/>
                  <a:gd name="T61" fmla="*/ 33 h 273"/>
                  <a:gd name="T62" fmla="*/ 145 w 199"/>
                  <a:gd name="T63" fmla="*/ 30 h 273"/>
                  <a:gd name="T64" fmla="*/ 150 w 199"/>
                  <a:gd name="T65" fmla="*/ 25 h 273"/>
                  <a:gd name="T66" fmla="*/ 155 w 199"/>
                  <a:gd name="T67" fmla="*/ 22 h 273"/>
                  <a:gd name="T68" fmla="*/ 161 w 199"/>
                  <a:gd name="T69" fmla="*/ 17 h 273"/>
                  <a:gd name="T70" fmla="*/ 166 w 199"/>
                  <a:gd name="T71" fmla="*/ 14 h 273"/>
                  <a:gd name="T72" fmla="*/ 172 w 199"/>
                  <a:gd name="T73" fmla="*/ 11 h 273"/>
                  <a:gd name="T74" fmla="*/ 175 w 199"/>
                  <a:gd name="T75" fmla="*/ 9 h 273"/>
                  <a:gd name="T76" fmla="*/ 177 w 199"/>
                  <a:gd name="T77" fmla="*/ 6 h 273"/>
                  <a:gd name="T78" fmla="*/ 180 w 199"/>
                  <a:gd name="T79" fmla="*/ 6 h 273"/>
                  <a:gd name="T80" fmla="*/ 185 w 199"/>
                  <a:gd name="T81" fmla="*/ 3 h 273"/>
                  <a:gd name="T82" fmla="*/ 188 w 199"/>
                  <a:gd name="T83" fmla="*/ 3 h 273"/>
                  <a:gd name="T84" fmla="*/ 191 w 199"/>
                  <a:gd name="T85" fmla="*/ 0 h 273"/>
                  <a:gd name="T86" fmla="*/ 194 w 199"/>
                  <a:gd name="T87" fmla="*/ 0 h 273"/>
                  <a:gd name="T88" fmla="*/ 194 w 199"/>
                  <a:gd name="T89" fmla="*/ 0 h 273"/>
                  <a:gd name="T90" fmla="*/ 196 w 199"/>
                  <a:gd name="T91" fmla="*/ 0 h 273"/>
                  <a:gd name="T92" fmla="*/ 199 w 199"/>
                  <a:gd name="T93" fmla="*/ 0 h 27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99"/>
                  <a:gd name="T142" fmla="*/ 0 h 273"/>
                  <a:gd name="T143" fmla="*/ 199 w 199"/>
                  <a:gd name="T144" fmla="*/ 273 h 27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99" h="273">
                    <a:moveTo>
                      <a:pt x="93" y="273"/>
                    </a:moveTo>
                    <a:lnTo>
                      <a:pt x="90" y="273"/>
                    </a:lnTo>
                    <a:lnTo>
                      <a:pt x="87" y="270"/>
                    </a:lnTo>
                    <a:lnTo>
                      <a:pt x="79" y="265"/>
                    </a:lnTo>
                    <a:lnTo>
                      <a:pt x="71" y="259"/>
                    </a:lnTo>
                    <a:lnTo>
                      <a:pt x="68" y="256"/>
                    </a:lnTo>
                    <a:lnTo>
                      <a:pt x="63" y="254"/>
                    </a:lnTo>
                    <a:lnTo>
                      <a:pt x="57" y="248"/>
                    </a:lnTo>
                    <a:lnTo>
                      <a:pt x="52" y="243"/>
                    </a:lnTo>
                    <a:lnTo>
                      <a:pt x="49" y="240"/>
                    </a:lnTo>
                    <a:lnTo>
                      <a:pt x="47" y="237"/>
                    </a:lnTo>
                    <a:lnTo>
                      <a:pt x="38" y="232"/>
                    </a:lnTo>
                    <a:lnTo>
                      <a:pt x="36" y="229"/>
                    </a:lnTo>
                    <a:lnTo>
                      <a:pt x="30" y="221"/>
                    </a:lnTo>
                    <a:lnTo>
                      <a:pt x="30" y="218"/>
                    </a:lnTo>
                    <a:lnTo>
                      <a:pt x="25" y="213"/>
                    </a:lnTo>
                    <a:lnTo>
                      <a:pt x="22" y="207"/>
                    </a:lnTo>
                    <a:lnTo>
                      <a:pt x="17" y="202"/>
                    </a:lnTo>
                    <a:lnTo>
                      <a:pt x="11" y="191"/>
                    </a:lnTo>
                    <a:lnTo>
                      <a:pt x="11" y="188"/>
                    </a:lnTo>
                    <a:lnTo>
                      <a:pt x="6" y="177"/>
                    </a:lnTo>
                    <a:lnTo>
                      <a:pt x="6" y="172"/>
                    </a:lnTo>
                    <a:lnTo>
                      <a:pt x="3" y="164"/>
                    </a:lnTo>
                    <a:lnTo>
                      <a:pt x="3" y="161"/>
                    </a:lnTo>
                    <a:lnTo>
                      <a:pt x="0" y="156"/>
                    </a:lnTo>
                    <a:lnTo>
                      <a:pt x="0" y="153"/>
                    </a:lnTo>
                    <a:lnTo>
                      <a:pt x="0" y="142"/>
                    </a:lnTo>
                    <a:lnTo>
                      <a:pt x="0" y="137"/>
                    </a:lnTo>
                    <a:lnTo>
                      <a:pt x="0" y="128"/>
                    </a:lnTo>
                    <a:lnTo>
                      <a:pt x="3" y="120"/>
                    </a:lnTo>
                    <a:lnTo>
                      <a:pt x="6" y="115"/>
                    </a:lnTo>
                    <a:lnTo>
                      <a:pt x="8" y="107"/>
                    </a:lnTo>
                    <a:lnTo>
                      <a:pt x="11" y="104"/>
                    </a:lnTo>
                    <a:lnTo>
                      <a:pt x="22" y="93"/>
                    </a:lnTo>
                    <a:lnTo>
                      <a:pt x="33" y="82"/>
                    </a:lnTo>
                    <a:lnTo>
                      <a:pt x="38" y="79"/>
                    </a:lnTo>
                    <a:lnTo>
                      <a:pt x="44" y="77"/>
                    </a:lnTo>
                    <a:lnTo>
                      <a:pt x="55" y="71"/>
                    </a:lnTo>
                    <a:lnTo>
                      <a:pt x="57" y="71"/>
                    </a:lnTo>
                    <a:lnTo>
                      <a:pt x="66" y="69"/>
                    </a:lnTo>
                    <a:lnTo>
                      <a:pt x="68" y="66"/>
                    </a:lnTo>
                    <a:lnTo>
                      <a:pt x="76" y="63"/>
                    </a:lnTo>
                    <a:lnTo>
                      <a:pt x="82" y="60"/>
                    </a:lnTo>
                    <a:lnTo>
                      <a:pt x="90" y="58"/>
                    </a:lnTo>
                    <a:lnTo>
                      <a:pt x="96" y="58"/>
                    </a:lnTo>
                    <a:lnTo>
                      <a:pt x="98" y="55"/>
                    </a:lnTo>
                    <a:lnTo>
                      <a:pt x="104" y="55"/>
                    </a:lnTo>
                    <a:lnTo>
                      <a:pt x="104" y="52"/>
                    </a:lnTo>
                    <a:lnTo>
                      <a:pt x="109" y="49"/>
                    </a:lnTo>
                    <a:lnTo>
                      <a:pt x="115" y="49"/>
                    </a:lnTo>
                    <a:lnTo>
                      <a:pt x="117" y="47"/>
                    </a:lnTo>
                    <a:lnTo>
                      <a:pt x="120" y="47"/>
                    </a:lnTo>
                    <a:lnTo>
                      <a:pt x="123" y="44"/>
                    </a:lnTo>
                    <a:lnTo>
                      <a:pt x="126" y="44"/>
                    </a:lnTo>
                    <a:lnTo>
                      <a:pt x="128" y="39"/>
                    </a:lnTo>
                    <a:lnTo>
                      <a:pt x="134" y="36"/>
                    </a:lnTo>
                    <a:lnTo>
                      <a:pt x="139" y="33"/>
                    </a:lnTo>
                    <a:lnTo>
                      <a:pt x="142" y="33"/>
                    </a:lnTo>
                    <a:lnTo>
                      <a:pt x="142" y="30"/>
                    </a:lnTo>
                    <a:lnTo>
                      <a:pt x="145" y="30"/>
                    </a:lnTo>
                    <a:lnTo>
                      <a:pt x="150" y="25"/>
                    </a:lnTo>
                    <a:lnTo>
                      <a:pt x="155" y="22"/>
                    </a:lnTo>
                    <a:lnTo>
                      <a:pt x="161" y="19"/>
                    </a:lnTo>
                    <a:lnTo>
                      <a:pt x="161" y="17"/>
                    </a:lnTo>
                    <a:lnTo>
                      <a:pt x="164" y="17"/>
                    </a:lnTo>
                    <a:lnTo>
                      <a:pt x="166" y="14"/>
                    </a:lnTo>
                    <a:lnTo>
                      <a:pt x="169" y="11"/>
                    </a:lnTo>
                    <a:lnTo>
                      <a:pt x="172" y="11"/>
                    </a:lnTo>
                    <a:lnTo>
                      <a:pt x="175" y="9"/>
                    </a:lnTo>
                    <a:lnTo>
                      <a:pt x="177" y="6"/>
                    </a:lnTo>
                    <a:lnTo>
                      <a:pt x="180" y="6"/>
                    </a:lnTo>
                    <a:lnTo>
                      <a:pt x="183" y="3"/>
                    </a:lnTo>
                    <a:lnTo>
                      <a:pt x="185" y="3"/>
                    </a:lnTo>
                    <a:lnTo>
                      <a:pt x="188" y="3"/>
                    </a:lnTo>
                    <a:lnTo>
                      <a:pt x="191" y="0"/>
                    </a:lnTo>
                    <a:lnTo>
                      <a:pt x="194" y="0"/>
                    </a:lnTo>
                    <a:lnTo>
                      <a:pt x="196" y="0"/>
                    </a:lnTo>
                    <a:lnTo>
                      <a:pt x="199" y="0"/>
                    </a:lnTo>
                  </a:path>
                </a:pathLst>
              </a:custGeom>
              <a:noFill/>
              <a:ln w="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49" name="Freeform 62"/>
              <p:cNvSpPr>
                <a:spLocks/>
              </p:cNvSpPr>
              <p:nvPr/>
            </p:nvSpPr>
            <p:spPr bwMode="auto">
              <a:xfrm>
                <a:off x="4240515" y="4321385"/>
                <a:ext cx="144730" cy="37835"/>
              </a:xfrm>
              <a:custGeom>
                <a:avLst/>
                <a:gdLst>
                  <a:gd name="T0" fmla="*/ 106 w 106"/>
                  <a:gd name="T1" fmla="*/ 27 h 27"/>
                  <a:gd name="T2" fmla="*/ 101 w 106"/>
                  <a:gd name="T3" fmla="*/ 27 h 27"/>
                  <a:gd name="T4" fmla="*/ 95 w 106"/>
                  <a:gd name="T5" fmla="*/ 27 h 27"/>
                  <a:gd name="T6" fmla="*/ 87 w 106"/>
                  <a:gd name="T7" fmla="*/ 27 h 27"/>
                  <a:gd name="T8" fmla="*/ 82 w 106"/>
                  <a:gd name="T9" fmla="*/ 24 h 27"/>
                  <a:gd name="T10" fmla="*/ 73 w 106"/>
                  <a:gd name="T11" fmla="*/ 24 h 27"/>
                  <a:gd name="T12" fmla="*/ 68 w 106"/>
                  <a:gd name="T13" fmla="*/ 24 h 27"/>
                  <a:gd name="T14" fmla="*/ 60 w 106"/>
                  <a:gd name="T15" fmla="*/ 22 h 27"/>
                  <a:gd name="T16" fmla="*/ 54 w 106"/>
                  <a:gd name="T17" fmla="*/ 22 h 27"/>
                  <a:gd name="T18" fmla="*/ 49 w 106"/>
                  <a:gd name="T19" fmla="*/ 19 h 27"/>
                  <a:gd name="T20" fmla="*/ 43 w 106"/>
                  <a:gd name="T21" fmla="*/ 19 h 27"/>
                  <a:gd name="T22" fmla="*/ 35 w 106"/>
                  <a:gd name="T23" fmla="*/ 16 h 27"/>
                  <a:gd name="T24" fmla="*/ 30 w 106"/>
                  <a:gd name="T25" fmla="*/ 13 h 27"/>
                  <a:gd name="T26" fmla="*/ 27 w 106"/>
                  <a:gd name="T27" fmla="*/ 13 h 27"/>
                  <a:gd name="T28" fmla="*/ 19 w 106"/>
                  <a:gd name="T29" fmla="*/ 8 h 27"/>
                  <a:gd name="T30" fmla="*/ 8 w 106"/>
                  <a:gd name="T31" fmla="*/ 5 h 27"/>
                  <a:gd name="T32" fmla="*/ 8 w 106"/>
                  <a:gd name="T33" fmla="*/ 5 h 27"/>
                  <a:gd name="T34" fmla="*/ 5 w 106"/>
                  <a:gd name="T35" fmla="*/ 3 h 27"/>
                  <a:gd name="T36" fmla="*/ 0 w 106"/>
                  <a:gd name="T37" fmla="*/ 0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
                  <a:gd name="T58" fmla="*/ 0 h 27"/>
                  <a:gd name="T59" fmla="*/ 106 w 106"/>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 h="27">
                    <a:moveTo>
                      <a:pt x="106" y="27"/>
                    </a:moveTo>
                    <a:lnTo>
                      <a:pt x="101" y="27"/>
                    </a:lnTo>
                    <a:lnTo>
                      <a:pt x="95" y="27"/>
                    </a:lnTo>
                    <a:lnTo>
                      <a:pt x="87" y="27"/>
                    </a:lnTo>
                    <a:lnTo>
                      <a:pt x="82" y="24"/>
                    </a:lnTo>
                    <a:lnTo>
                      <a:pt x="73" y="24"/>
                    </a:lnTo>
                    <a:lnTo>
                      <a:pt x="68" y="24"/>
                    </a:lnTo>
                    <a:lnTo>
                      <a:pt x="60" y="22"/>
                    </a:lnTo>
                    <a:lnTo>
                      <a:pt x="54" y="22"/>
                    </a:lnTo>
                    <a:lnTo>
                      <a:pt x="49" y="19"/>
                    </a:lnTo>
                    <a:lnTo>
                      <a:pt x="43" y="19"/>
                    </a:lnTo>
                    <a:lnTo>
                      <a:pt x="35" y="16"/>
                    </a:lnTo>
                    <a:lnTo>
                      <a:pt x="30" y="13"/>
                    </a:lnTo>
                    <a:lnTo>
                      <a:pt x="27" y="13"/>
                    </a:lnTo>
                    <a:lnTo>
                      <a:pt x="19" y="8"/>
                    </a:lnTo>
                    <a:lnTo>
                      <a:pt x="8" y="5"/>
                    </a:lnTo>
                    <a:lnTo>
                      <a:pt x="5" y="3"/>
                    </a:lnTo>
                    <a:lnTo>
                      <a:pt x="0" y="0"/>
                    </a:lnTo>
                  </a:path>
                </a:pathLst>
              </a:custGeom>
              <a:noFill/>
              <a:ln w="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50" name="Freeform 63"/>
              <p:cNvSpPr>
                <a:spLocks/>
              </p:cNvSpPr>
              <p:nvPr/>
            </p:nvSpPr>
            <p:spPr bwMode="auto">
              <a:xfrm>
                <a:off x="4102612" y="3256392"/>
                <a:ext cx="282633" cy="259242"/>
              </a:xfrm>
              <a:custGeom>
                <a:avLst/>
                <a:gdLst>
                  <a:gd name="T0" fmla="*/ 207 w 207"/>
                  <a:gd name="T1" fmla="*/ 185 h 185"/>
                  <a:gd name="T2" fmla="*/ 193 w 207"/>
                  <a:gd name="T3" fmla="*/ 185 h 185"/>
                  <a:gd name="T4" fmla="*/ 183 w 207"/>
                  <a:gd name="T5" fmla="*/ 185 h 185"/>
                  <a:gd name="T6" fmla="*/ 183 w 207"/>
                  <a:gd name="T7" fmla="*/ 185 h 185"/>
                  <a:gd name="T8" fmla="*/ 166 w 207"/>
                  <a:gd name="T9" fmla="*/ 185 h 185"/>
                  <a:gd name="T10" fmla="*/ 166 w 207"/>
                  <a:gd name="T11" fmla="*/ 185 h 185"/>
                  <a:gd name="T12" fmla="*/ 158 w 207"/>
                  <a:gd name="T13" fmla="*/ 185 h 185"/>
                  <a:gd name="T14" fmla="*/ 150 w 207"/>
                  <a:gd name="T15" fmla="*/ 185 h 185"/>
                  <a:gd name="T16" fmla="*/ 139 w 207"/>
                  <a:gd name="T17" fmla="*/ 185 h 185"/>
                  <a:gd name="T18" fmla="*/ 131 w 207"/>
                  <a:gd name="T19" fmla="*/ 185 h 185"/>
                  <a:gd name="T20" fmla="*/ 123 w 207"/>
                  <a:gd name="T21" fmla="*/ 185 h 185"/>
                  <a:gd name="T22" fmla="*/ 112 w 207"/>
                  <a:gd name="T23" fmla="*/ 185 h 185"/>
                  <a:gd name="T24" fmla="*/ 104 w 207"/>
                  <a:gd name="T25" fmla="*/ 185 h 185"/>
                  <a:gd name="T26" fmla="*/ 93 w 207"/>
                  <a:gd name="T27" fmla="*/ 182 h 185"/>
                  <a:gd name="T28" fmla="*/ 87 w 207"/>
                  <a:gd name="T29" fmla="*/ 182 h 185"/>
                  <a:gd name="T30" fmla="*/ 76 w 207"/>
                  <a:gd name="T31" fmla="*/ 182 h 185"/>
                  <a:gd name="T32" fmla="*/ 63 w 207"/>
                  <a:gd name="T33" fmla="*/ 182 h 185"/>
                  <a:gd name="T34" fmla="*/ 57 w 207"/>
                  <a:gd name="T35" fmla="*/ 180 h 185"/>
                  <a:gd name="T36" fmla="*/ 44 w 207"/>
                  <a:gd name="T37" fmla="*/ 177 h 185"/>
                  <a:gd name="T38" fmla="*/ 27 w 207"/>
                  <a:gd name="T39" fmla="*/ 171 h 185"/>
                  <a:gd name="T40" fmla="*/ 16 w 207"/>
                  <a:gd name="T41" fmla="*/ 166 h 185"/>
                  <a:gd name="T42" fmla="*/ 3 w 207"/>
                  <a:gd name="T43" fmla="*/ 150 h 185"/>
                  <a:gd name="T44" fmla="*/ 0 w 207"/>
                  <a:gd name="T45" fmla="*/ 133 h 185"/>
                  <a:gd name="T46" fmla="*/ 3 w 207"/>
                  <a:gd name="T47" fmla="*/ 117 h 185"/>
                  <a:gd name="T48" fmla="*/ 8 w 207"/>
                  <a:gd name="T49" fmla="*/ 101 h 185"/>
                  <a:gd name="T50" fmla="*/ 16 w 207"/>
                  <a:gd name="T51" fmla="*/ 90 h 185"/>
                  <a:gd name="T52" fmla="*/ 25 w 207"/>
                  <a:gd name="T53" fmla="*/ 76 h 185"/>
                  <a:gd name="T54" fmla="*/ 33 w 207"/>
                  <a:gd name="T55" fmla="*/ 65 h 185"/>
                  <a:gd name="T56" fmla="*/ 44 w 207"/>
                  <a:gd name="T57" fmla="*/ 57 h 185"/>
                  <a:gd name="T58" fmla="*/ 46 w 207"/>
                  <a:gd name="T59" fmla="*/ 54 h 185"/>
                  <a:gd name="T60" fmla="*/ 60 w 207"/>
                  <a:gd name="T61" fmla="*/ 43 h 185"/>
                  <a:gd name="T62" fmla="*/ 74 w 207"/>
                  <a:gd name="T63" fmla="*/ 35 h 185"/>
                  <a:gd name="T64" fmla="*/ 90 w 207"/>
                  <a:gd name="T65" fmla="*/ 27 h 185"/>
                  <a:gd name="T66" fmla="*/ 98 w 207"/>
                  <a:gd name="T67" fmla="*/ 24 h 185"/>
                  <a:gd name="T68" fmla="*/ 120 w 207"/>
                  <a:gd name="T69" fmla="*/ 13 h 185"/>
                  <a:gd name="T70" fmla="*/ 134 w 207"/>
                  <a:gd name="T71" fmla="*/ 8 h 185"/>
                  <a:gd name="T72" fmla="*/ 147 w 207"/>
                  <a:gd name="T73" fmla="*/ 5 h 185"/>
                  <a:gd name="T74" fmla="*/ 150 w 207"/>
                  <a:gd name="T75" fmla="*/ 5 h 185"/>
                  <a:gd name="T76" fmla="*/ 166 w 207"/>
                  <a:gd name="T77" fmla="*/ 3 h 185"/>
                  <a:gd name="T78" fmla="*/ 191 w 207"/>
                  <a:gd name="T79" fmla="*/ 0 h 185"/>
                  <a:gd name="T80" fmla="*/ 196 w 207"/>
                  <a:gd name="T81" fmla="*/ 0 h 18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7"/>
                  <a:gd name="T124" fmla="*/ 0 h 185"/>
                  <a:gd name="T125" fmla="*/ 207 w 207"/>
                  <a:gd name="T126" fmla="*/ 185 h 18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7" h="185">
                    <a:moveTo>
                      <a:pt x="207" y="185"/>
                    </a:moveTo>
                    <a:lnTo>
                      <a:pt x="207" y="185"/>
                    </a:lnTo>
                    <a:lnTo>
                      <a:pt x="199" y="185"/>
                    </a:lnTo>
                    <a:lnTo>
                      <a:pt x="193" y="185"/>
                    </a:lnTo>
                    <a:lnTo>
                      <a:pt x="191" y="185"/>
                    </a:lnTo>
                    <a:lnTo>
                      <a:pt x="183" y="185"/>
                    </a:lnTo>
                    <a:lnTo>
                      <a:pt x="174" y="185"/>
                    </a:lnTo>
                    <a:lnTo>
                      <a:pt x="166" y="185"/>
                    </a:lnTo>
                    <a:lnTo>
                      <a:pt x="158" y="185"/>
                    </a:lnTo>
                    <a:lnTo>
                      <a:pt x="150" y="185"/>
                    </a:lnTo>
                    <a:lnTo>
                      <a:pt x="147" y="185"/>
                    </a:lnTo>
                    <a:lnTo>
                      <a:pt x="139" y="185"/>
                    </a:lnTo>
                    <a:lnTo>
                      <a:pt x="134" y="185"/>
                    </a:lnTo>
                    <a:lnTo>
                      <a:pt x="131" y="185"/>
                    </a:lnTo>
                    <a:lnTo>
                      <a:pt x="125" y="185"/>
                    </a:lnTo>
                    <a:lnTo>
                      <a:pt x="123" y="185"/>
                    </a:lnTo>
                    <a:lnTo>
                      <a:pt x="117" y="185"/>
                    </a:lnTo>
                    <a:lnTo>
                      <a:pt x="112" y="185"/>
                    </a:lnTo>
                    <a:lnTo>
                      <a:pt x="104" y="185"/>
                    </a:lnTo>
                    <a:lnTo>
                      <a:pt x="101" y="185"/>
                    </a:lnTo>
                    <a:lnTo>
                      <a:pt x="93" y="182"/>
                    </a:lnTo>
                    <a:lnTo>
                      <a:pt x="87" y="182"/>
                    </a:lnTo>
                    <a:lnTo>
                      <a:pt x="82" y="182"/>
                    </a:lnTo>
                    <a:lnTo>
                      <a:pt x="76" y="182"/>
                    </a:lnTo>
                    <a:lnTo>
                      <a:pt x="71" y="182"/>
                    </a:lnTo>
                    <a:lnTo>
                      <a:pt x="63" y="182"/>
                    </a:lnTo>
                    <a:lnTo>
                      <a:pt x="60" y="182"/>
                    </a:lnTo>
                    <a:lnTo>
                      <a:pt x="57" y="180"/>
                    </a:lnTo>
                    <a:lnTo>
                      <a:pt x="52" y="180"/>
                    </a:lnTo>
                    <a:lnTo>
                      <a:pt x="44" y="177"/>
                    </a:lnTo>
                    <a:lnTo>
                      <a:pt x="35" y="177"/>
                    </a:lnTo>
                    <a:lnTo>
                      <a:pt x="27" y="171"/>
                    </a:lnTo>
                    <a:lnTo>
                      <a:pt x="22" y="169"/>
                    </a:lnTo>
                    <a:lnTo>
                      <a:pt x="16" y="166"/>
                    </a:lnTo>
                    <a:lnTo>
                      <a:pt x="8" y="158"/>
                    </a:lnTo>
                    <a:lnTo>
                      <a:pt x="3" y="150"/>
                    </a:lnTo>
                    <a:lnTo>
                      <a:pt x="0" y="136"/>
                    </a:lnTo>
                    <a:lnTo>
                      <a:pt x="0" y="133"/>
                    </a:lnTo>
                    <a:lnTo>
                      <a:pt x="0" y="128"/>
                    </a:lnTo>
                    <a:lnTo>
                      <a:pt x="3" y="117"/>
                    </a:lnTo>
                    <a:lnTo>
                      <a:pt x="5" y="106"/>
                    </a:lnTo>
                    <a:lnTo>
                      <a:pt x="8" y="101"/>
                    </a:lnTo>
                    <a:lnTo>
                      <a:pt x="8" y="98"/>
                    </a:lnTo>
                    <a:lnTo>
                      <a:pt x="16" y="90"/>
                    </a:lnTo>
                    <a:lnTo>
                      <a:pt x="19" y="84"/>
                    </a:lnTo>
                    <a:lnTo>
                      <a:pt x="25" y="76"/>
                    </a:lnTo>
                    <a:lnTo>
                      <a:pt x="27" y="73"/>
                    </a:lnTo>
                    <a:lnTo>
                      <a:pt x="33" y="65"/>
                    </a:lnTo>
                    <a:lnTo>
                      <a:pt x="41" y="60"/>
                    </a:lnTo>
                    <a:lnTo>
                      <a:pt x="44" y="57"/>
                    </a:lnTo>
                    <a:lnTo>
                      <a:pt x="44" y="54"/>
                    </a:lnTo>
                    <a:lnTo>
                      <a:pt x="46" y="54"/>
                    </a:lnTo>
                    <a:lnTo>
                      <a:pt x="57" y="46"/>
                    </a:lnTo>
                    <a:lnTo>
                      <a:pt x="60" y="43"/>
                    </a:lnTo>
                    <a:lnTo>
                      <a:pt x="68" y="38"/>
                    </a:lnTo>
                    <a:lnTo>
                      <a:pt x="74" y="35"/>
                    </a:lnTo>
                    <a:lnTo>
                      <a:pt x="82" y="32"/>
                    </a:lnTo>
                    <a:lnTo>
                      <a:pt x="90" y="27"/>
                    </a:lnTo>
                    <a:lnTo>
                      <a:pt x="93" y="24"/>
                    </a:lnTo>
                    <a:lnTo>
                      <a:pt x="98" y="24"/>
                    </a:lnTo>
                    <a:lnTo>
                      <a:pt x="106" y="19"/>
                    </a:lnTo>
                    <a:lnTo>
                      <a:pt x="120" y="13"/>
                    </a:lnTo>
                    <a:lnTo>
                      <a:pt x="134" y="8"/>
                    </a:lnTo>
                    <a:lnTo>
                      <a:pt x="147" y="5"/>
                    </a:lnTo>
                    <a:lnTo>
                      <a:pt x="150" y="5"/>
                    </a:lnTo>
                    <a:lnTo>
                      <a:pt x="163" y="3"/>
                    </a:lnTo>
                    <a:lnTo>
                      <a:pt x="166" y="3"/>
                    </a:lnTo>
                    <a:lnTo>
                      <a:pt x="177" y="0"/>
                    </a:lnTo>
                    <a:lnTo>
                      <a:pt x="191" y="0"/>
                    </a:lnTo>
                    <a:lnTo>
                      <a:pt x="193" y="0"/>
                    </a:lnTo>
                    <a:lnTo>
                      <a:pt x="196" y="0"/>
                    </a:lnTo>
                    <a:lnTo>
                      <a:pt x="207" y="0"/>
                    </a:lnTo>
                  </a:path>
                </a:pathLst>
              </a:custGeom>
              <a:noFill/>
              <a:ln w="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51" name="Freeform 64"/>
              <p:cNvSpPr>
                <a:spLocks/>
              </p:cNvSpPr>
              <p:nvPr/>
            </p:nvSpPr>
            <p:spPr bwMode="auto">
              <a:xfrm>
                <a:off x="4236419" y="3978065"/>
                <a:ext cx="148826" cy="301281"/>
              </a:xfrm>
              <a:custGeom>
                <a:avLst/>
                <a:gdLst>
                  <a:gd name="T0" fmla="*/ 44 w 109"/>
                  <a:gd name="T1" fmla="*/ 215 h 215"/>
                  <a:gd name="T2" fmla="*/ 44 w 109"/>
                  <a:gd name="T3" fmla="*/ 215 h 215"/>
                  <a:gd name="T4" fmla="*/ 36 w 109"/>
                  <a:gd name="T5" fmla="*/ 209 h 215"/>
                  <a:gd name="T6" fmla="*/ 33 w 109"/>
                  <a:gd name="T7" fmla="*/ 207 h 215"/>
                  <a:gd name="T8" fmla="*/ 30 w 109"/>
                  <a:gd name="T9" fmla="*/ 204 h 215"/>
                  <a:gd name="T10" fmla="*/ 25 w 109"/>
                  <a:gd name="T11" fmla="*/ 201 h 215"/>
                  <a:gd name="T12" fmla="*/ 19 w 109"/>
                  <a:gd name="T13" fmla="*/ 193 h 215"/>
                  <a:gd name="T14" fmla="*/ 16 w 109"/>
                  <a:gd name="T15" fmla="*/ 190 h 215"/>
                  <a:gd name="T16" fmla="*/ 11 w 109"/>
                  <a:gd name="T17" fmla="*/ 185 h 215"/>
                  <a:gd name="T18" fmla="*/ 8 w 109"/>
                  <a:gd name="T19" fmla="*/ 179 h 215"/>
                  <a:gd name="T20" fmla="*/ 6 w 109"/>
                  <a:gd name="T21" fmla="*/ 174 h 215"/>
                  <a:gd name="T22" fmla="*/ 3 w 109"/>
                  <a:gd name="T23" fmla="*/ 169 h 215"/>
                  <a:gd name="T24" fmla="*/ 3 w 109"/>
                  <a:gd name="T25" fmla="*/ 166 h 215"/>
                  <a:gd name="T26" fmla="*/ 0 w 109"/>
                  <a:gd name="T27" fmla="*/ 160 h 215"/>
                  <a:gd name="T28" fmla="*/ 0 w 109"/>
                  <a:gd name="T29" fmla="*/ 155 h 215"/>
                  <a:gd name="T30" fmla="*/ 0 w 109"/>
                  <a:gd name="T31" fmla="*/ 149 h 215"/>
                  <a:gd name="T32" fmla="*/ 0 w 109"/>
                  <a:gd name="T33" fmla="*/ 139 h 215"/>
                  <a:gd name="T34" fmla="*/ 3 w 109"/>
                  <a:gd name="T35" fmla="*/ 120 h 215"/>
                  <a:gd name="T36" fmla="*/ 6 w 109"/>
                  <a:gd name="T37" fmla="*/ 120 h 215"/>
                  <a:gd name="T38" fmla="*/ 6 w 109"/>
                  <a:gd name="T39" fmla="*/ 120 h 215"/>
                  <a:gd name="T40" fmla="*/ 6 w 109"/>
                  <a:gd name="T41" fmla="*/ 117 h 215"/>
                  <a:gd name="T42" fmla="*/ 14 w 109"/>
                  <a:gd name="T43" fmla="*/ 100 h 215"/>
                  <a:gd name="T44" fmla="*/ 14 w 109"/>
                  <a:gd name="T45" fmla="*/ 100 h 215"/>
                  <a:gd name="T46" fmla="*/ 14 w 109"/>
                  <a:gd name="T47" fmla="*/ 98 h 215"/>
                  <a:gd name="T48" fmla="*/ 22 w 109"/>
                  <a:gd name="T49" fmla="*/ 87 h 215"/>
                  <a:gd name="T50" fmla="*/ 25 w 109"/>
                  <a:gd name="T51" fmla="*/ 84 h 215"/>
                  <a:gd name="T52" fmla="*/ 30 w 109"/>
                  <a:gd name="T53" fmla="*/ 76 h 215"/>
                  <a:gd name="T54" fmla="*/ 36 w 109"/>
                  <a:gd name="T55" fmla="*/ 68 h 215"/>
                  <a:gd name="T56" fmla="*/ 36 w 109"/>
                  <a:gd name="T57" fmla="*/ 65 h 215"/>
                  <a:gd name="T58" fmla="*/ 38 w 109"/>
                  <a:gd name="T59" fmla="*/ 65 h 215"/>
                  <a:gd name="T60" fmla="*/ 49 w 109"/>
                  <a:gd name="T61" fmla="*/ 51 h 215"/>
                  <a:gd name="T62" fmla="*/ 52 w 109"/>
                  <a:gd name="T63" fmla="*/ 46 h 215"/>
                  <a:gd name="T64" fmla="*/ 60 w 109"/>
                  <a:gd name="T65" fmla="*/ 35 h 215"/>
                  <a:gd name="T66" fmla="*/ 63 w 109"/>
                  <a:gd name="T67" fmla="*/ 35 h 215"/>
                  <a:gd name="T68" fmla="*/ 63 w 109"/>
                  <a:gd name="T69" fmla="*/ 32 h 215"/>
                  <a:gd name="T70" fmla="*/ 68 w 109"/>
                  <a:gd name="T71" fmla="*/ 27 h 215"/>
                  <a:gd name="T72" fmla="*/ 71 w 109"/>
                  <a:gd name="T73" fmla="*/ 24 h 215"/>
                  <a:gd name="T74" fmla="*/ 76 w 109"/>
                  <a:gd name="T75" fmla="*/ 19 h 215"/>
                  <a:gd name="T76" fmla="*/ 76 w 109"/>
                  <a:gd name="T77" fmla="*/ 16 h 215"/>
                  <a:gd name="T78" fmla="*/ 82 w 109"/>
                  <a:gd name="T79" fmla="*/ 13 h 215"/>
                  <a:gd name="T80" fmla="*/ 82 w 109"/>
                  <a:gd name="T81" fmla="*/ 13 h 215"/>
                  <a:gd name="T82" fmla="*/ 85 w 109"/>
                  <a:gd name="T83" fmla="*/ 11 h 215"/>
                  <a:gd name="T84" fmla="*/ 87 w 109"/>
                  <a:gd name="T85" fmla="*/ 8 h 215"/>
                  <a:gd name="T86" fmla="*/ 90 w 109"/>
                  <a:gd name="T87" fmla="*/ 8 h 215"/>
                  <a:gd name="T88" fmla="*/ 93 w 109"/>
                  <a:gd name="T89" fmla="*/ 5 h 215"/>
                  <a:gd name="T90" fmla="*/ 95 w 109"/>
                  <a:gd name="T91" fmla="*/ 2 h 215"/>
                  <a:gd name="T92" fmla="*/ 95 w 109"/>
                  <a:gd name="T93" fmla="*/ 2 h 215"/>
                  <a:gd name="T94" fmla="*/ 98 w 109"/>
                  <a:gd name="T95" fmla="*/ 2 h 215"/>
                  <a:gd name="T96" fmla="*/ 98 w 109"/>
                  <a:gd name="T97" fmla="*/ 2 h 215"/>
                  <a:gd name="T98" fmla="*/ 104 w 109"/>
                  <a:gd name="T99" fmla="*/ 0 h 215"/>
                  <a:gd name="T100" fmla="*/ 104 w 109"/>
                  <a:gd name="T101" fmla="*/ 0 h 215"/>
                  <a:gd name="T102" fmla="*/ 104 w 109"/>
                  <a:gd name="T103" fmla="*/ 0 h 215"/>
                  <a:gd name="T104" fmla="*/ 106 w 109"/>
                  <a:gd name="T105" fmla="*/ 0 h 215"/>
                  <a:gd name="T106" fmla="*/ 106 w 109"/>
                  <a:gd name="T107" fmla="*/ 0 h 215"/>
                  <a:gd name="T108" fmla="*/ 109 w 109"/>
                  <a:gd name="T109" fmla="*/ 0 h 21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9"/>
                  <a:gd name="T166" fmla="*/ 0 h 215"/>
                  <a:gd name="T167" fmla="*/ 109 w 109"/>
                  <a:gd name="T168" fmla="*/ 215 h 21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9" h="215">
                    <a:moveTo>
                      <a:pt x="44" y="215"/>
                    </a:moveTo>
                    <a:lnTo>
                      <a:pt x="44" y="215"/>
                    </a:lnTo>
                    <a:lnTo>
                      <a:pt x="36" y="209"/>
                    </a:lnTo>
                    <a:lnTo>
                      <a:pt x="33" y="207"/>
                    </a:lnTo>
                    <a:lnTo>
                      <a:pt x="30" y="204"/>
                    </a:lnTo>
                    <a:lnTo>
                      <a:pt x="25" y="201"/>
                    </a:lnTo>
                    <a:lnTo>
                      <a:pt x="19" y="193"/>
                    </a:lnTo>
                    <a:lnTo>
                      <a:pt x="16" y="190"/>
                    </a:lnTo>
                    <a:lnTo>
                      <a:pt x="11" y="185"/>
                    </a:lnTo>
                    <a:lnTo>
                      <a:pt x="8" y="179"/>
                    </a:lnTo>
                    <a:lnTo>
                      <a:pt x="6" y="174"/>
                    </a:lnTo>
                    <a:lnTo>
                      <a:pt x="3" y="169"/>
                    </a:lnTo>
                    <a:lnTo>
                      <a:pt x="3" y="166"/>
                    </a:lnTo>
                    <a:lnTo>
                      <a:pt x="0" y="160"/>
                    </a:lnTo>
                    <a:lnTo>
                      <a:pt x="0" y="155"/>
                    </a:lnTo>
                    <a:lnTo>
                      <a:pt x="0" y="149"/>
                    </a:lnTo>
                    <a:lnTo>
                      <a:pt x="0" y="139"/>
                    </a:lnTo>
                    <a:lnTo>
                      <a:pt x="3" y="120"/>
                    </a:lnTo>
                    <a:lnTo>
                      <a:pt x="6" y="120"/>
                    </a:lnTo>
                    <a:lnTo>
                      <a:pt x="6" y="117"/>
                    </a:lnTo>
                    <a:lnTo>
                      <a:pt x="14" y="100"/>
                    </a:lnTo>
                    <a:lnTo>
                      <a:pt x="14" y="98"/>
                    </a:lnTo>
                    <a:lnTo>
                      <a:pt x="22" y="87"/>
                    </a:lnTo>
                    <a:lnTo>
                      <a:pt x="25" y="84"/>
                    </a:lnTo>
                    <a:lnTo>
                      <a:pt x="30" y="76"/>
                    </a:lnTo>
                    <a:lnTo>
                      <a:pt x="36" y="68"/>
                    </a:lnTo>
                    <a:lnTo>
                      <a:pt x="36" y="65"/>
                    </a:lnTo>
                    <a:lnTo>
                      <a:pt x="38" y="65"/>
                    </a:lnTo>
                    <a:lnTo>
                      <a:pt x="49" y="51"/>
                    </a:lnTo>
                    <a:lnTo>
                      <a:pt x="52" y="46"/>
                    </a:lnTo>
                    <a:lnTo>
                      <a:pt x="60" y="35"/>
                    </a:lnTo>
                    <a:lnTo>
                      <a:pt x="63" y="35"/>
                    </a:lnTo>
                    <a:lnTo>
                      <a:pt x="63" y="32"/>
                    </a:lnTo>
                    <a:lnTo>
                      <a:pt x="68" y="27"/>
                    </a:lnTo>
                    <a:lnTo>
                      <a:pt x="71" y="24"/>
                    </a:lnTo>
                    <a:lnTo>
                      <a:pt x="76" y="19"/>
                    </a:lnTo>
                    <a:lnTo>
                      <a:pt x="76" y="16"/>
                    </a:lnTo>
                    <a:lnTo>
                      <a:pt x="82" y="13"/>
                    </a:lnTo>
                    <a:lnTo>
                      <a:pt x="85" y="11"/>
                    </a:lnTo>
                    <a:lnTo>
                      <a:pt x="87" y="8"/>
                    </a:lnTo>
                    <a:lnTo>
                      <a:pt x="90" y="8"/>
                    </a:lnTo>
                    <a:lnTo>
                      <a:pt x="93" y="5"/>
                    </a:lnTo>
                    <a:lnTo>
                      <a:pt x="95" y="2"/>
                    </a:lnTo>
                    <a:lnTo>
                      <a:pt x="98" y="2"/>
                    </a:lnTo>
                    <a:lnTo>
                      <a:pt x="104" y="0"/>
                    </a:lnTo>
                    <a:lnTo>
                      <a:pt x="106" y="0"/>
                    </a:lnTo>
                    <a:lnTo>
                      <a:pt x="109" y="0"/>
                    </a:lnTo>
                  </a:path>
                </a:pathLst>
              </a:custGeom>
              <a:noFill/>
              <a:ln w="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52" name="Freeform 65"/>
              <p:cNvSpPr>
                <a:spLocks/>
              </p:cNvSpPr>
              <p:nvPr/>
            </p:nvSpPr>
            <p:spPr bwMode="auto">
              <a:xfrm>
                <a:off x="4296496" y="4279346"/>
                <a:ext cx="88750" cy="22421"/>
              </a:xfrm>
              <a:custGeom>
                <a:avLst/>
                <a:gdLst>
                  <a:gd name="T0" fmla="*/ 65 w 65"/>
                  <a:gd name="T1" fmla="*/ 16 h 16"/>
                  <a:gd name="T2" fmla="*/ 60 w 65"/>
                  <a:gd name="T3" fmla="*/ 16 h 16"/>
                  <a:gd name="T4" fmla="*/ 54 w 65"/>
                  <a:gd name="T5" fmla="*/ 16 h 16"/>
                  <a:gd name="T6" fmla="*/ 49 w 65"/>
                  <a:gd name="T7" fmla="*/ 16 h 16"/>
                  <a:gd name="T8" fmla="*/ 43 w 65"/>
                  <a:gd name="T9" fmla="*/ 16 h 16"/>
                  <a:gd name="T10" fmla="*/ 35 w 65"/>
                  <a:gd name="T11" fmla="*/ 13 h 16"/>
                  <a:gd name="T12" fmla="*/ 32 w 65"/>
                  <a:gd name="T13" fmla="*/ 13 h 16"/>
                  <a:gd name="T14" fmla="*/ 24 w 65"/>
                  <a:gd name="T15" fmla="*/ 11 h 16"/>
                  <a:gd name="T16" fmla="*/ 21 w 65"/>
                  <a:gd name="T17" fmla="*/ 8 h 16"/>
                  <a:gd name="T18" fmla="*/ 16 w 65"/>
                  <a:gd name="T19" fmla="*/ 8 h 16"/>
                  <a:gd name="T20" fmla="*/ 11 w 65"/>
                  <a:gd name="T21" fmla="*/ 5 h 16"/>
                  <a:gd name="T22" fmla="*/ 0 w 65"/>
                  <a:gd name="T23" fmla="*/ 0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5"/>
                  <a:gd name="T37" fmla="*/ 0 h 16"/>
                  <a:gd name="T38" fmla="*/ 65 w 65"/>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5" h="16">
                    <a:moveTo>
                      <a:pt x="65" y="16"/>
                    </a:moveTo>
                    <a:lnTo>
                      <a:pt x="60" y="16"/>
                    </a:lnTo>
                    <a:lnTo>
                      <a:pt x="54" y="16"/>
                    </a:lnTo>
                    <a:lnTo>
                      <a:pt x="49" y="16"/>
                    </a:lnTo>
                    <a:lnTo>
                      <a:pt x="43" y="16"/>
                    </a:lnTo>
                    <a:lnTo>
                      <a:pt x="35" y="13"/>
                    </a:lnTo>
                    <a:lnTo>
                      <a:pt x="32" y="13"/>
                    </a:lnTo>
                    <a:lnTo>
                      <a:pt x="24" y="11"/>
                    </a:lnTo>
                    <a:lnTo>
                      <a:pt x="21" y="8"/>
                    </a:lnTo>
                    <a:lnTo>
                      <a:pt x="16" y="8"/>
                    </a:lnTo>
                    <a:lnTo>
                      <a:pt x="11" y="5"/>
                    </a:lnTo>
                    <a:lnTo>
                      <a:pt x="0" y="0"/>
                    </a:lnTo>
                  </a:path>
                </a:pathLst>
              </a:custGeom>
              <a:noFill/>
              <a:ln w="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53" name="Freeform 66"/>
              <p:cNvSpPr>
                <a:spLocks/>
              </p:cNvSpPr>
              <p:nvPr/>
            </p:nvSpPr>
            <p:spPr bwMode="auto">
              <a:xfrm>
                <a:off x="4244611" y="3301234"/>
                <a:ext cx="140634" cy="134525"/>
              </a:xfrm>
              <a:custGeom>
                <a:avLst/>
                <a:gdLst>
                  <a:gd name="T0" fmla="*/ 103 w 103"/>
                  <a:gd name="T1" fmla="*/ 96 h 96"/>
                  <a:gd name="T2" fmla="*/ 100 w 103"/>
                  <a:gd name="T3" fmla="*/ 96 h 96"/>
                  <a:gd name="T4" fmla="*/ 92 w 103"/>
                  <a:gd name="T5" fmla="*/ 96 h 96"/>
                  <a:gd name="T6" fmla="*/ 84 w 103"/>
                  <a:gd name="T7" fmla="*/ 93 h 96"/>
                  <a:gd name="T8" fmla="*/ 84 w 103"/>
                  <a:gd name="T9" fmla="*/ 93 h 96"/>
                  <a:gd name="T10" fmla="*/ 73 w 103"/>
                  <a:gd name="T11" fmla="*/ 93 h 96"/>
                  <a:gd name="T12" fmla="*/ 73 w 103"/>
                  <a:gd name="T13" fmla="*/ 93 h 96"/>
                  <a:gd name="T14" fmla="*/ 70 w 103"/>
                  <a:gd name="T15" fmla="*/ 93 h 96"/>
                  <a:gd name="T16" fmla="*/ 62 w 103"/>
                  <a:gd name="T17" fmla="*/ 93 h 96"/>
                  <a:gd name="T18" fmla="*/ 62 w 103"/>
                  <a:gd name="T19" fmla="*/ 93 h 96"/>
                  <a:gd name="T20" fmla="*/ 51 w 103"/>
                  <a:gd name="T21" fmla="*/ 90 h 96"/>
                  <a:gd name="T22" fmla="*/ 43 w 103"/>
                  <a:gd name="T23" fmla="*/ 88 h 96"/>
                  <a:gd name="T24" fmla="*/ 40 w 103"/>
                  <a:gd name="T25" fmla="*/ 88 h 96"/>
                  <a:gd name="T26" fmla="*/ 32 w 103"/>
                  <a:gd name="T27" fmla="*/ 85 h 96"/>
                  <a:gd name="T28" fmla="*/ 27 w 103"/>
                  <a:gd name="T29" fmla="*/ 85 h 96"/>
                  <a:gd name="T30" fmla="*/ 24 w 103"/>
                  <a:gd name="T31" fmla="*/ 82 h 96"/>
                  <a:gd name="T32" fmla="*/ 19 w 103"/>
                  <a:gd name="T33" fmla="*/ 82 h 96"/>
                  <a:gd name="T34" fmla="*/ 13 w 103"/>
                  <a:gd name="T35" fmla="*/ 79 h 96"/>
                  <a:gd name="T36" fmla="*/ 8 w 103"/>
                  <a:gd name="T37" fmla="*/ 71 h 96"/>
                  <a:gd name="T38" fmla="*/ 0 w 103"/>
                  <a:gd name="T39" fmla="*/ 66 h 96"/>
                  <a:gd name="T40" fmla="*/ 0 w 103"/>
                  <a:gd name="T41" fmla="*/ 60 h 96"/>
                  <a:gd name="T42" fmla="*/ 0 w 103"/>
                  <a:gd name="T43" fmla="*/ 44 h 96"/>
                  <a:gd name="T44" fmla="*/ 2 w 103"/>
                  <a:gd name="T45" fmla="*/ 41 h 96"/>
                  <a:gd name="T46" fmla="*/ 5 w 103"/>
                  <a:gd name="T47" fmla="*/ 41 h 96"/>
                  <a:gd name="T48" fmla="*/ 10 w 103"/>
                  <a:gd name="T49" fmla="*/ 36 h 96"/>
                  <a:gd name="T50" fmla="*/ 13 w 103"/>
                  <a:gd name="T51" fmla="*/ 30 h 96"/>
                  <a:gd name="T52" fmla="*/ 24 w 103"/>
                  <a:gd name="T53" fmla="*/ 22 h 96"/>
                  <a:gd name="T54" fmla="*/ 24 w 103"/>
                  <a:gd name="T55" fmla="*/ 20 h 96"/>
                  <a:gd name="T56" fmla="*/ 30 w 103"/>
                  <a:gd name="T57" fmla="*/ 17 h 96"/>
                  <a:gd name="T58" fmla="*/ 35 w 103"/>
                  <a:gd name="T59" fmla="*/ 14 h 96"/>
                  <a:gd name="T60" fmla="*/ 38 w 103"/>
                  <a:gd name="T61" fmla="*/ 14 h 96"/>
                  <a:gd name="T62" fmla="*/ 49 w 103"/>
                  <a:gd name="T63" fmla="*/ 11 h 96"/>
                  <a:gd name="T64" fmla="*/ 51 w 103"/>
                  <a:gd name="T65" fmla="*/ 9 h 96"/>
                  <a:gd name="T66" fmla="*/ 54 w 103"/>
                  <a:gd name="T67" fmla="*/ 9 h 96"/>
                  <a:gd name="T68" fmla="*/ 62 w 103"/>
                  <a:gd name="T69" fmla="*/ 6 h 96"/>
                  <a:gd name="T70" fmla="*/ 68 w 103"/>
                  <a:gd name="T71" fmla="*/ 6 h 96"/>
                  <a:gd name="T72" fmla="*/ 76 w 103"/>
                  <a:gd name="T73" fmla="*/ 3 h 96"/>
                  <a:gd name="T74" fmla="*/ 81 w 103"/>
                  <a:gd name="T75" fmla="*/ 3 h 96"/>
                  <a:gd name="T76" fmla="*/ 89 w 103"/>
                  <a:gd name="T77" fmla="*/ 3 h 96"/>
                  <a:gd name="T78" fmla="*/ 98 w 103"/>
                  <a:gd name="T79" fmla="*/ 0 h 96"/>
                  <a:gd name="T80" fmla="*/ 103 w 103"/>
                  <a:gd name="T81" fmla="*/ 0 h 9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3"/>
                  <a:gd name="T124" fmla="*/ 0 h 96"/>
                  <a:gd name="T125" fmla="*/ 103 w 103"/>
                  <a:gd name="T126" fmla="*/ 96 h 9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3" h="96">
                    <a:moveTo>
                      <a:pt x="103" y="96"/>
                    </a:moveTo>
                    <a:lnTo>
                      <a:pt x="100" y="96"/>
                    </a:lnTo>
                    <a:lnTo>
                      <a:pt x="92" y="96"/>
                    </a:lnTo>
                    <a:lnTo>
                      <a:pt x="84" y="93"/>
                    </a:lnTo>
                    <a:lnTo>
                      <a:pt x="73" y="93"/>
                    </a:lnTo>
                    <a:lnTo>
                      <a:pt x="70" y="93"/>
                    </a:lnTo>
                    <a:lnTo>
                      <a:pt x="62" y="93"/>
                    </a:lnTo>
                    <a:lnTo>
                      <a:pt x="51" y="90"/>
                    </a:lnTo>
                    <a:lnTo>
                      <a:pt x="43" y="88"/>
                    </a:lnTo>
                    <a:lnTo>
                      <a:pt x="40" y="88"/>
                    </a:lnTo>
                    <a:lnTo>
                      <a:pt x="32" y="85"/>
                    </a:lnTo>
                    <a:lnTo>
                      <a:pt x="27" y="85"/>
                    </a:lnTo>
                    <a:lnTo>
                      <a:pt x="24" y="82"/>
                    </a:lnTo>
                    <a:lnTo>
                      <a:pt x="19" y="82"/>
                    </a:lnTo>
                    <a:lnTo>
                      <a:pt x="13" y="79"/>
                    </a:lnTo>
                    <a:lnTo>
                      <a:pt x="8" y="71"/>
                    </a:lnTo>
                    <a:lnTo>
                      <a:pt x="0" y="66"/>
                    </a:lnTo>
                    <a:lnTo>
                      <a:pt x="0" y="60"/>
                    </a:lnTo>
                    <a:lnTo>
                      <a:pt x="0" y="44"/>
                    </a:lnTo>
                    <a:lnTo>
                      <a:pt x="2" y="41"/>
                    </a:lnTo>
                    <a:lnTo>
                      <a:pt x="5" y="41"/>
                    </a:lnTo>
                    <a:lnTo>
                      <a:pt x="10" y="36"/>
                    </a:lnTo>
                    <a:lnTo>
                      <a:pt x="13" y="30"/>
                    </a:lnTo>
                    <a:lnTo>
                      <a:pt x="24" y="22"/>
                    </a:lnTo>
                    <a:lnTo>
                      <a:pt x="24" y="20"/>
                    </a:lnTo>
                    <a:lnTo>
                      <a:pt x="30" y="17"/>
                    </a:lnTo>
                    <a:lnTo>
                      <a:pt x="35" y="14"/>
                    </a:lnTo>
                    <a:lnTo>
                      <a:pt x="38" y="14"/>
                    </a:lnTo>
                    <a:lnTo>
                      <a:pt x="49" y="11"/>
                    </a:lnTo>
                    <a:lnTo>
                      <a:pt x="51" y="9"/>
                    </a:lnTo>
                    <a:lnTo>
                      <a:pt x="54" y="9"/>
                    </a:lnTo>
                    <a:lnTo>
                      <a:pt x="62" y="6"/>
                    </a:lnTo>
                    <a:lnTo>
                      <a:pt x="68" y="6"/>
                    </a:lnTo>
                    <a:lnTo>
                      <a:pt x="76" y="3"/>
                    </a:lnTo>
                    <a:lnTo>
                      <a:pt x="81" y="3"/>
                    </a:lnTo>
                    <a:lnTo>
                      <a:pt x="89" y="3"/>
                    </a:lnTo>
                    <a:lnTo>
                      <a:pt x="98" y="0"/>
                    </a:lnTo>
                    <a:lnTo>
                      <a:pt x="103" y="0"/>
                    </a:lnTo>
                  </a:path>
                </a:pathLst>
              </a:custGeom>
              <a:noFill/>
              <a:ln w="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54" name="Freeform 67"/>
              <p:cNvSpPr>
                <a:spLocks/>
              </p:cNvSpPr>
              <p:nvPr/>
            </p:nvSpPr>
            <p:spPr bwMode="auto">
              <a:xfrm>
                <a:off x="4333361" y="4027110"/>
                <a:ext cx="51884" cy="148538"/>
              </a:xfrm>
              <a:custGeom>
                <a:avLst/>
                <a:gdLst>
                  <a:gd name="T0" fmla="*/ 5 w 38"/>
                  <a:gd name="T1" fmla="*/ 106 h 106"/>
                  <a:gd name="T2" fmla="*/ 5 w 38"/>
                  <a:gd name="T3" fmla="*/ 104 h 106"/>
                  <a:gd name="T4" fmla="*/ 3 w 38"/>
                  <a:gd name="T5" fmla="*/ 95 h 106"/>
                  <a:gd name="T6" fmla="*/ 0 w 38"/>
                  <a:gd name="T7" fmla="*/ 87 h 106"/>
                  <a:gd name="T8" fmla="*/ 0 w 38"/>
                  <a:gd name="T9" fmla="*/ 85 h 106"/>
                  <a:gd name="T10" fmla="*/ 0 w 38"/>
                  <a:gd name="T11" fmla="*/ 76 h 106"/>
                  <a:gd name="T12" fmla="*/ 0 w 38"/>
                  <a:gd name="T13" fmla="*/ 63 h 106"/>
                  <a:gd name="T14" fmla="*/ 3 w 38"/>
                  <a:gd name="T15" fmla="*/ 52 h 106"/>
                  <a:gd name="T16" fmla="*/ 3 w 38"/>
                  <a:gd name="T17" fmla="*/ 44 h 106"/>
                  <a:gd name="T18" fmla="*/ 5 w 38"/>
                  <a:gd name="T19" fmla="*/ 35 h 106"/>
                  <a:gd name="T20" fmla="*/ 11 w 38"/>
                  <a:gd name="T21" fmla="*/ 25 h 106"/>
                  <a:gd name="T22" fmla="*/ 11 w 38"/>
                  <a:gd name="T23" fmla="*/ 25 h 106"/>
                  <a:gd name="T24" fmla="*/ 11 w 38"/>
                  <a:gd name="T25" fmla="*/ 25 h 106"/>
                  <a:gd name="T26" fmla="*/ 16 w 38"/>
                  <a:gd name="T27" fmla="*/ 19 h 106"/>
                  <a:gd name="T28" fmla="*/ 19 w 38"/>
                  <a:gd name="T29" fmla="*/ 14 h 106"/>
                  <a:gd name="T30" fmla="*/ 19 w 38"/>
                  <a:gd name="T31" fmla="*/ 11 h 106"/>
                  <a:gd name="T32" fmla="*/ 22 w 38"/>
                  <a:gd name="T33" fmla="*/ 8 h 106"/>
                  <a:gd name="T34" fmla="*/ 24 w 38"/>
                  <a:gd name="T35" fmla="*/ 6 h 106"/>
                  <a:gd name="T36" fmla="*/ 24 w 38"/>
                  <a:gd name="T37" fmla="*/ 6 h 106"/>
                  <a:gd name="T38" fmla="*/ 24 w 38"/>
                  <a:gd name="T39" fmla="*/ 6 h 106"/>
                  <a:gd name="T40" fmla="*/ 30 w 38"/>
                  <a:gd name="T41" fmla="*/ 3 h 106"/>
                  <a:gd name="T42" fmla="*/ 30 w 38"/>
                  <a:gd name="T43" fmla="*/ 3 h 106"/>
                  <a:gd name="T44" fmla="*/ 33 w 38"/>
                  <a:gd name="T45" fmla="*/ 0 h 106"/>
                  <a:gd name="T46" fmla="*/ 35 w 38"/>
                  <a:gd name="T47" fmla="*/ 0 h 106"/>
                  <a:gd name="T48" fmla="*/ 38 w 38"/>
                  <a:gd name="T49" fmla="*/ 0 h 10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8"/>
                  <a:gd name="T76" fmla="*/ 0 h 106"/>
                  <a:gd name="T77" fmla="*/ 38 w 38"/>
                  <a:gd name="T78" fmla="*/ 106 h 10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8" h="106">
                    <a:moveTo>
                      <a:pt x="5" y="106"/>
                    </a:moveTo>
                    <a:lnTo>
                      <a:pt x="5" y="104"/>
                    </a:lnTo>
                    <a:lnTo>
                      <a:pt x="3" y="95"/>
                    </a:lnTo>
                    <a:lnTo>
                      <a:pt x="0" y="87"/>
                    </a:lnTo>
                    <a:lnTo>
                      <a:pt x="0" y="85"/>
                    </a:lnTo>
                    <a:lnTo>
                      <a:pt x="0" y="76"/>
                    </a:lnTo>
                    <a:lnTo>
                      <a:pt x="0" y="63"/>
                    </a:lnTo>
                    <a:lnTo>
                      <a:pt x="3" y="52"/>
                    </a:lnTo>
                    <a:lnTo>
                      <a:pt x="3" y="44"/>
                    </a:lnTo>
                    <a:lnTo>
                      <a:pt x="5" y="35"/>
                    </a:lnTo>
                    <a:lnTo>
                      <a:pt x="11" y="25"/>
                    </a:lnTo>
                    <a:lnTo>
                      <a:pt x="16" y="19"/>
                    </a:lnTo>
                    <a:lnTo>
                      <a:pt x="19" y="14"/>
                    </a:lnTo>
                    <a:lnTo>
                      <a:pt x="19" y="11"/>
                    </a:lnTo>
                    <a:lnTo>
                      <a:pt x="22" y="8"/>
                    </a:lnTo>
                    <a:lnTo>
                      <a:pt x="24" y="6"/>
                    </a:lnTo>
                    <a:lnTo>
                      <a:pt x="30" y="3"/>
                    </a:lnTo>
                    <a:lnTo>
                      <a:pt x="33" y="0"/>
                    </a:lnTo>
                    <a:lnTo>
                      <a:pt x="35" y="0"/>
                    </a:lnTo>
                    <a:lnTo>
                      <a:pt x="38" y="0"/>
                    </a:lnTo>
                  </a:path>
                </a:pathLst>
              </a:custGeom>
              <a:noFill/>
              <a:ln w="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55" name="Freeform 68"/>
              <p:cNvSpPr>
                <a:spLocks/>
              </p:cNvSpPr>
              <p:nvPr/>
            </p:nvSpPr>
            <p:spPr bwMode="auto">
              <a:xfrm>
                <a:off x="4340188" y="4175649"/>
                <a:ext cx="45057" cy="26625"/>
              </a:xfrm>
              <a:custGeom>
                <a:avLst/>
                <a:gdLst>
                  <a:gd name="T0" fmla="*/ 33 w 33"/>
                  <a:gd name="T1" fmla="*/ 19 h 19"/>
                  <a:gd name="T2" fmla="*/ 33 w 33"/>
                  <a:gd name="T3" fmla="*/ 19 h 19"/>
                  <a:gd name="T4" fmla="*/ 25 w 33"/>
                  <a:gd name="T5" fmla="*/ 17 h 19"/>
                  <a:gd name="T6" fmla="*/ 19 w 33"/>
                  <a:gd name="T7" fmla="*/ 17 h 19"/>
                  <a:gd name="T8" fmla="*/ 17 w 33"/>
                  <a:gd name="T9" fmla="*/ 14 h 19"/>
                  <a:gd name="T10" fmla="*/ 11 w 33"/>
                  <a:gd name="T11" fmla="*/ 11 h 19"/>
                  <a:gd name="T12" fmla="*/ 9 w 33"/>
                  <a:gd name="T13" fmla="*/ 8 h 19"/>
                  <a:gd name="T14" fmla="*/ 0 w 33"/>
                  <a:gd name="T15" fmla="*/ 0 h 19"/>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19"/>
                  <a:gd name="T26" fmla="*/ 33 w 33"/>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19">
                    <a:moveTo>
                      <a:pt x="33" y="19"/>
                    </a:moveTo>
                    <a:lnTo>
                      <a:pt x="33" y="19"/>
                    </a:lnTo>
                    <a:lnTo>
                      <a:pt x="25" y="17"/>
                    </a:lnTo>
                    <a:lnTo>
                      <a:pt x="19" y="17"/>
                    </a:lnTo>
                    <a:lnTo>
                      <a:pt x="17" y="14"/>
                    </a:lnTo>
                    <a:lnTo>
                      <a:pt x="11" y="11"/>
                    </a:lnTo>
                    <a:lnTo>
                      <a:pt x="9" y="8"/>
                    </a:lnTo>
                    <a:lnTo>
                      <a:pt x="0" y="0"/>
                    </a:lnTo>
                  </a:path>
                </a:pathLst>
              </a:custGeom>
              <a:noFill/>
              <a:ln w="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56" name="Line 69"/>
              <p:cNvSpPr>
                <a:spLocks noChangeShapeType="1"/>
              </p:cNvSpPr>
              <p:nvPr/>
            </p:nvSpPr>
            <p:spPr bwMode="auto">
              <a:xfrm flipV="1">
                <a:off x="4385245" y="3149893"/>
                <a:ext cx="1365" cy="1388694"/>
              </a:xfrm>
              <a:prstGeom prst="line">
                <a:avLst/>
              </a:prstGeom>
              <a:noFill/>
              <a:ln w="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57" name="Line 70"/>
              <p:cNvSpPr>
                <a:spLocks noChangeShapeType="1"/>
              </p:cNvSpPr>
              <p:nvPr/>
            </p:nvSpPr>
            <p:spPr bwMode="auto">
              <a:xfrm flipV="1">
                <a:off x="3794037" y="3843539"/>
                <a:ext cx="591208" cy="347524"/>
              </a:xfrm>
              <a:prstGeom prst="line">
                <a:avLst/>
              </a:prstGeom>
              <a:noFill/>
              <a:ln w="4763">
                <a:solidFill>
                  <a:srgbClr val="4CFF4C"/>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58" name="Line 71"/>
              <p:cNvSpPr>
                <a:spLocks noChangeShapeType="1"/>
              </p:cNvSpPr>
              <p:nvPr/>
            </p:nvSpPr>
            <p:spPr bwMode="auto">
              <a:xfrm>
                <a:off x="3794037" y="3496015"/>
                <a:ext cx="591208" cy="347524"/>
              </a:xfrm>
              <a:prstGeom prst="line">
                <a:avLst/>
              </a:prstGeom>
              <a:noFill/>
              <a:ln w="4763">
                <a:solidFill>
                  <a:srgbClr val="4CFF4C"/>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59" name="Freeform 101"/>
              <p:cNvSpPr>
                <a:spLocks noEditPoints="1"/>
              </p:cNvSpPr>
              <p:nvPr/>
            </p:nvSpPr>
            <p:spPr bwMode="auto">
              <a:xfrm>
                <a:off x="4061651" y="3809908"/>
                <a:ext cx="36865" cy="57454"/>
              </a:xfrm>
              <a:custGeom>
                <a:avLst/>
                <a:gdLst>
                  <a:gd name="T0" fmla="*/ 0 w 27"/>
                  <a:gd name="T1" fmla="*/ 19 h 41"/>
                  <a:gd name="T2" fmla="*/ 0 w 27"/>
                  <a:gd name="T3" fmla="*/ 13 h 41"/>
                  <a:gd name="T4" fmla="*/ 3 w 27"/>
                  <a:gd name="T5" fmla="*/ 8 h 41"/>
                  <a:gd name="T6" fmla="*/ 3 w 27"/>
                  <a:gd name="T7" fmla="*/ 3 h 41"/>
                  <a:gd name="T8" fmla="*/ 6 w 27"/>
                  <a:gd name="T9" fmla="*/ 0 h 41"/>
                  <a:gd name="T10" fmla="*/ 11 w 27"/>
                  <a:gd name="T11" fmla="*/ 0 h 41"/>
                  <a:gd name="T12" fmla="*/ 14 w 27"/>
                  <a:gd name="T13" fmla="*/ 0 h 41"/>
                  <a:gd name="T14" fmla="*/ 16 w 27"/>
                  <a:gd name="T15" fmla="*/ 0 h 41"/>
                  <a:gd name="T16" fmla="*/ 19 w 27"/>
                  <a:gd name="T17" fmla="*/ 0 h 41"/>
                  <a:gd name="T18" fmla="*/ 22 w 27"/>
                  <a:gd name="T19" fmla="*/ 3 h 41"/>
                  <a:gd name="T20" fmla="*/ 25 w 27"/>
                  <a:gd name="T21" fmla="*/ 3 h 41"/>
                  <a:gd name="T22" fmla="*/ 25 w 27"/>
                  <a:gd name="T23" fmla="*/ 5 h 41"/>
                  <a:gd name="T24" fmla="*/ 27 w 27"/>
                  <a:gd name="T25" fmla="*/ 11 h 41"/>
                  <a:gd name="T26" fmla="*/ 27 w 27"/>
                  <a:gd name="T27" fmla="*/ 13 h 41"/>
                  <a:gd name="T28" fmla="*/ 27 w 27"/>
                  <a:gd name="T29" fmla="*/ 19 h 41"/>
                  <a:gd name="T30" fmla="*/ 27 w 27"/>
                  <a:gd name="T31" fmla="*/ 24 h 41"/>
                  <a:gd name="T32" fmla="*/ 25 w 27"/>
                  <a:gd name="T33" fmla="*/ 30 h 41"/>
                  <a:gd name="T34" fmla="*/ 25 w 27"/>
                  <a:gd name="T35" fmla="*/ 35 h 41"/>
                  <a:gd name="T36" fmla="*/ 22 w 27"/>
                  <a:gd name="T37" fmla="*/ 38 h 41"/>
                  <a:gd name="T38" fmla="*/ 19 w 27"/>
                  <a:gd name="T39" fmla="*/ 38 h 41"/>
                  <a:gd name="T40" fmla="*/ 14 w 27"/>
                  <a:gd name="T41" fmla="*/ 41 h 41"/>
                  <a:gd name="T42" fmla="*/ 8 w 27"/>
                  <a:gd name="T43" fmla="*/ 38 h 41"/>
                  <a:gd name="T44" fmla="*/ 6 w 27"/>
                  <a:gd name="T45" fmla="*/ 35 h 41"/>
                  <a:gd name="T46" fmla="*/ 3 w 27"/>
                  <a:gd name="T47" fmla="*/ 30 h 41"/>
                  <a:gd name="T48" fmla="*/ 0 w 27"/>
                  <a:gd name="T49" fmla="*/ 19 h 41"/>
                  <a:gd name="T50" fmla="*/ 6 w 27"/>
                  <a:gd name="T51" fmla="*/ 19 h 41"/>
                  <a:gd name="T52" fmla="*/ 6 w 27"/>
                  <a:gd name="T53" fmla="*/ 27 h 41"/>
                  <a:gd name="T54" fmla="*/ 8 w 27"/>
                  <a:gd name="T55" fmla="*/ 32 h 41"/>
                  <a:gd name="T56" fmla="*/ 11 w 27"/>
                  <a:gd name="T57" fmla="*/ 35 h 41"/>
                  <a:gd name="T58" fmla="*/ 14 w 27"/>
                  <a:gd name="T59" fmla="*/ 35 h 41"/>
                  <a:gd name="T60" fmla="*/ 16 w 27"/>
                  <a:gd name="T61" fmla="*/ 35 h 41"/>
                  <a:gd name="T62" fmla="*/ 19 w 27"/>
                  <a:gd name="T63" fmla="*/ 32 h 41"/>
                  <a:gd name="T64" fmla="*/ 22 w 27"/>
                  <a:gd name="T65" fmla="*/ 27 h 41"/>
                  <a:gd name="T66" fmla="*/ 22 w 27"/>
                  <a:gd name="T67" fmla="*/ 19 h 41"/>
                  <a:gd name="T68" fmla="*/ 22 w 27"/>
                  <a:gd name="T69" fmla="*/ 11 h 41"/>
                  <a:gd name="T70" fmla="*/ 19 w 27"/>
                  <a:gd name="T71" fmla="*/ 5 h 41"/>
                  <a:gd name="T72" fmla="*/ 16 w 27"/>
                  <a:gd name="T73" fmla="*/ 5 h 41"/>
                  <a:gd name="T74" fmla="*/ 14 w 27"/>
                  <a:gd name="T75" fmla="*/ 3 h 41"/>
                  <a:gd name="T76" fmla="*/ 11 w 27"/>
                  <a:gd name="T77" fmla="*/ 5 h 41"/>
                  <a:gd name="T78" fmla="*/ 8 w 27"/>
                  <a:gd name="T79" fmla="*/ 5 h 41"/>
                  <a:gd name="T80" fmla="*/ 6 w 27"/>
                  <a:gd name="T81" fmla="*/ 11 h 41"/>
                  <a:gd name="T82" fmla="*/ 6 w 27"/>
                  <a:gd name="T83" fmla="*/ 19 h 4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
                  <a:gd name="T127" fmla="*/ 0 h 41"/>
                  <a:gd name="T128" fmla="*/ 27 w 27"/>
                  <a:gd name="T129" fmla="*/ 41 h 4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 h="41">
                    <a:moveTo>
                      <a:pt x="0" y="19"/>
                    </a:moveTo>
                    <a:lnTo>
                      <a:pt x="0" y="13"/>
                    </a:lnTo>
                    <a:lnTo>
                      <a:pt x="3" y="8"/>
                    </a:lnTo>
                    <a:lnTo>
                      <a:pt x="3" y="3"/>
                    </a:lnTo>
                    <a:lnTo>
                      <a:pt x="6" y="0"/>
                    </a:lnTo>
                    <a:lnTo>
                      <a:pt x="11" y="0"/>
                    </a:lnTo>
                    <a:lnTo>
                      <a:pt x="14" y="0"/>
                    </a:lnTo>
                    <a:lnTo>
                      <a:pt x="16" y="0"/>
                    </a:lnTo>
                    <a:lnTo>
                      <a:pt x="19" y="0"/>
                    </a:lnTo>
                    <a:lnTo>
                      <a:pt x="22" y="3"/>
                    </a:lnTo>
                    <a:lnTo>
                      <a:pt x="25" y="3"/>
                    </a:lnTo>
                    <a:lnTo>
                      <a:pt x="25" y="5"/>
                    </a:lnTo>
                    <a:lnTo>
                      <a:pt x="27" y="11"/>
                    </a:lnTo>
                    <a:lnTo>
                      <a:pt x="27" y="13"/>
                    </a:lnTo>
                    <a:lnTo>
                      <a:pt x="27" y="19"/>
                    </a:lnTo>
                    <a:lnTo>
                      <a:pt x="27" y="24"/>
                    </a:lnTo>
                    <a:lnTo>
                      <a:pt x="25" y="30"/>
                    </a:lnTo>
                    <a:lnTo>
                      <a:pt x="25" y="35"/>
                    </a:lnTo>
                    <a:lnTo>
                      <a:pt x="22" y="38"/>
                    </a:lnTo>
                    <a:lnTo>
                      <a:pt x="19" y="38"/>
                    </a:lnTo>
                    <a:lnTo>
                      <a:pt x="14" y="41"/>
                    </a:lnTo>
                    <a:lnTo>
                      <a:pt x="8" y="38"/>
                    </a:lnTo>
                    <a:lnTo>
                      <a:pt x="6" y="35"/>
                    </a:lnTo>
                    <a:lnTo>
                      <a:pt x="3" y="30"/>
                    </a:lnTo>
                    <a:lnTo>
                      <a:pt x="0" y="19"/>
                    </a:lnTo>
                    <a:close/>
                    <a:moveTo>
                      <a:pt x="6" y="19"/>
                    </a:moveTo>
                    <a:lnTo>
                      <a:pt x="6" y="27"/>
                    </a:lnTo>
                    <a:lnTo>
                      <a:pt x="8" y="32"/>
                    </a:lnTo>
                    <a:lnTo>
                      <a:pt x="11" y="35"/>
                    </a:lnTo>
                    <a:lnTo>
                      <a:pt x="14" y="35"/>
                    </a:lnTo>
                    <a:lnTo>
                      <a:pt x="16" y="35"/>
                    </a:lnTo>
                    <a:lnTo>
                      <a:pt x="19" y="32"/>
                    </a:lnTo>
                    <a:lnTo>
                      <a:pt x="22" y="27"/>
                    </a:lnTo>
                    <a:lnTo>
                      <a:pt x="22" y="19"/>
                    </a:lnTo>
                    <a:lnTo>
                      <a:pt x="22" y="11"/>
                    </a:lnTo>
                    <a:lnTo>
                      <a:pt x="19" y="5"/>
                    </a:lnTo>
                    <a:lnTo>
                      <a:pt x="16" y="5"/>
                    </a:lnTo>
                    <a:lnTo>
                      <a:pt x="14" y="3"/>
                    </a:lnTo>
                    <a:lnTo>
                      <a:pt x="11" y="5"/>
                    </a:lnTo>
                    <a:lnTo>
                      <a:pt x="8" y="5"/>
                    </a:lnTo>
                    <a:lnTo>
                      <a:pt x="6" y="11"/>
                    </a:lnTo>
                    <a:lnTo>
                      <a:pt x="6" y="19"/>
                    </a:lnTo>
                    <a:close/>
                  </a:path>
                </a:pathLst>
              </a:custGeom>
              <a:solidFill>
                <a:srgbClr val="4CFF4C"/>
              </a:solidFill>
              <a:ln w="0">
                <a:solidFill>
                  <a:srgbClr val="4CFF4C"/>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60" name="Rectangle 102"/>
              <p:cNvSpPr>
                <a:spLocks noChangeArrowheads="1"/>
              </p:cNvSpPr>
              <p:nvPr/>
            </p:nvSpPr>
            <p:spPr bwMode="auto">
              <a:xfrm>
                <a:off x="4109439" y="3858954"/>
                <a:ext cx="8192" cy="4204"/>
              </a:xfrm>
              <a:prstGeom prst="rect">
                <a:avLst/>
              </a:prstGeom>
              <a:solidFill>
                <a:srgbClr val="4CFF4C"/>
              </a:solidFill>
              <a:ln w="0">
                <a:solidFill>
                  <a:srgbClr val="4CFF4C"/>
                </a:solid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61" name="Freeform 103"/>
              <p:cNvSpPr>
                <a:spLocks noEditPoints="1"/>
              </p:cNvSpPr>
              <p:nvPr/>
            </p:nvSpPr>
            <p:spPr bwMode="auto">
              <a:xfrm>
                <a:off x="4124458" y="3809908"/>
                <a:ext cx="38231" cy="57454"/>
              </a:xfrm>
              <a:custGeom>
                <a:avLst/>
                <a:gdLst>
                  <a:gd name="T0" fmla="*/ 28 w 28"/>
                  <a:gd name="T1" fmla="*/ 8 h 41"/>
                  <a:gd name="T2" fmla="*/ 22 w 28"/>
                  <a:gd name="T3" fmla="*/ 11 h 41"/>
                  <a:gd name="T4" fmla="*/ 22 w 28"/>
                  <a:gd name="T5" fmla="*/ 8 h 41"/>
                  <a:gd name="T6" fmla="*/ 19 w 28"/>
                  <a:gd name="T7" fmla="*/ 5 h 41"/>
                  <a:gd name="T8" fmla="*/ 19 w 28"/>
                  <a:gd name="T9" fmla="*/ 3 h 41"/>
                  <a:gd name="T10" fmla="*/ 17 w 28"/>
                  <a:gd name="T11" fmla="*/ 3 h 41"/>
                  <a:gd name="T12" fmla="*/ 14 w 28"/>
                  <a:gd name="T13" fmla="*/ 3 h 41"/>
                  <a:gd name="T14" fmla="*/ 11 w 28"/>
                  <a:gd name="T15" fmla="*/ 5 h 41"/>
                  <a:gd name="T16" fmla="*/ 9 w 28"/>
                  <a:gd name="T17" fmla="*/ 5 h 41"/>
                  <a:gd name="T18" fmla="*/ 9 w 28"/>
                  <a:gd name="T19" fmla="*/ 8 h 41"/>
                  <a:gd name="T20" fmla="*/ 6 w 28"/>
                  <a:gd name="T21" fmla="*/ 13 h 41"/>
                  <a:gd name="T22" fmla="*/ 6 w 28"/>
                  <a:gd name="T23" fmla="*/ 19 h 41"/>
                  <a:gd name="T24" fmla="*/ 9 w 28"/>
                  <a:gd name="T25" fmla="*/ 16 h 41"/>
                  <a:gd name="T26" fmla="*/ 11 w 28"/>
                  <a:gd name="T27" fmla="*/ 13 h 41"/>
                  <a:gd name="T28" fmla="*/ 14 w 28"/>
                  <a:gd name="T29" fmla="*/ 13 h 41"/>
                  <a:gd name="T30" fmla="*/ 17 w 28"/>
                  <a:gd name="T31" fmla="*/ 13 h 41"/>
                  <a:gd name="T32" fmla="*/ 22 w 28"/>
                  <a:gd name="T33" fmla="*/ 13 h 41"/>
                  <a:gd name="T34" fmla="*/ 25 w 28"/>
                  <a:gd name="T35" fmla="*/ 16 h 41"/>
                  <a:gd name="T36" fmla="*/ 28 w 28"/>
                  <a:gd name="T37" fmla="*/ 22 h 41"/>
                  <a:gd name="T38" fmla="*/ 28 w 28"/>
                  <a:gd name="T39" fmla="*/ 27 h 41"/>
                  <a:gd name="T40" fmla="*/ 28 w 28"/>
                  <a:gd name="T41" fmla="*/ 30 h 41"/>
                  <a:gd name="T42" fmla="*/ 28 w 28"/>
                  <a:gd name="T43" fmla="*/ 32 h 41"/>
                  <a:gd name="T44" fmla="*/ 25 w 28"/>
                  <a:gd name="T45" fmla="*/ 35 h 41"/>
                  <a:gd name="T46" fmla="*/ 22 w 28"/>
                  <a:gd name="T47" fmla="*/ 38 h 41"/>
                  <a:gd name="T48" fmla="*/ 19 w 28"/>
                  <a:gd name="T49" fmla="*/ 41 h 41"/>
                  <a:gd name="T50" fmla="*/ 17 w 28"/>
                  <a:gd name="T51" fmla="*/ 41 h 41"/>
                  <a:gd name="T52" fmla="*/ 9 w 28"/>
                  <a:gd name="T53" fmla="*/ 38 h 41"/>
                  <a:gd name="T54" fmla="*/ 6 w 28"/>
                  <a:gd name="T55" fmla="*/ 35 h 41"/>
                  <a:gd name="T56" fmla="*/ 3 w 28"/>
                  <a:gd name="T57" fmla="*/ 30 h 41"/>
                  <a:gd name="T58" fmla="*/ 0 w 28"/>
                  <a:gd name="T59" fmla="*/ 19 h 41"/>
                  <a:gd name="T60" fmla="*/ 3 w 28"/>
                  <a:gd name="T61" fmla="*/ 11 h 41"/>
                  <a:gd name="T62" fmla="*/ 6 w 28"/>
                  <a:gd name="T63" fmla="*/ 3 h 41"/>
                  <a:gd name="T64" fmla="*/ 11 w 28"/>
                  <a:gd name="T65" fmla="*/ 0 h 41"/>
                  <a:gd name="T66" fmla="*/ 17 w 28"/>
                  <a:gd name="T67" fmla="*/ 0 h 41"/>
                  <a:gd name="T68" fmla="*/ 19 w 28"/>
                  <a:gd name="T69" fmla="*/ 0 h 41"/>
                  <a:gd name="T70" fmla="*/ 25 w 28"/>
                  <a:gd name="T71" fmla="*/ 3 h 41"/>
                  <a:gd name="T72" fmla="*/ 28 w 28"/>
                  <a:gd name="T73" fmla="*/ 5 h 41"/>
                  <a:gd name="T74" fmla="*/ 28 w 28"/>
                  <a:gd name="T75" fmla="*/ 8 h 41"/>
                  <a:gd name="T76" fmla="*/ 6 w 28"/>
                  <a:gd name="T77" fmla="*/ 27 h 41"/>
                  <a:gd name="T78" fmla="*/ 6 w 28"/>
                  <a:gd name="T79" fmla="*/ 27 h 41"/>
                  <a:gd name="T80" fmla="*/ 9 w 28"/>
                  <a:gd name="T81" fmla="*/ 30 h 41"/>
                  <a:gd name="T82" fmla="*/ 9 w 28"/>
                  <a:gd name="T83" fmla="*/ 32 h 41"/>
                  <a:gd name="T84" fmla="*/ 11 w 28"/>
                  <a:gd name="T85" fmla="*/ 35 h 41"/>
                  <a:gd name="T86" fmla="*/ 14 w 28"/>
                  <a:gd name="T87" fmla="*/ 35 h 41"/>
                  <a:gd name="T88" fmla="*/ 14 w 28"/>
                  <a:gd name="T89" fmla="*/ 35 h 41"/>
                  <a:gd name="T90" fmla="*/ 19 w 28"/>
                  <a:gd name="T91" fmla="*/ 35 h 41"/>
                  <a:gd name="T92" fmla="*/ 22 w 28"/>
                  <a:gd name="T93" fmla="*/ 32 h 41"/>
                  <a:gd name="T94" fmla="*/ 22 w 28"/>
                  <a:gd name="T95" fmla="*/ 30 h 41"/>
                  <a:gd name="T96" fmla="*/ 22 w 28"/>
                  <a:gd name="T97" fmla="*/ 27 h 41"/>
                  <a:gd name="T98" fmla="*/ 22 w 28"/>
                  <a:gd name="T99" fmla="*/ 22 h 41"/>
                  <a:gd name="T100" fmla="*/ 22 w 28"/>
                  <a:gd name="T101" fmla="*/ 19 h 41"/>
                  <a:gd name="T102" fmla="*/ 19 w 28"/>
                  <a:gd name="T103" fmla="*/ 19 h 41"/>
                  <a:gd name="T104" fmla="*/ 14 w 28"/>
                  <a:gd name="T105" fmla="*/ 16 h 41"/>
                  <a:gd name="T106" fmla="*/ 11 w 28"/>
                  <a:gd name="T107" fmla="*/ 19 h 41"/>
                  <a:gd name="T108" fmla="*/ 9 w 28"/>
                  <a:gd name="T109" fmla="*/ 19 h 41"/>
                  <a:gd name="T110" fmla="*/ 6 w 28"/>
                  <a:gd name="T111" fmla="*/ 22 h 41"/>
                  <a:gd name="T112" fmla="*/ 6 w 28"/>
                  <a:gd name="T113" fmla="*/ 27 h 4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8"/>
                  <a:gd name="T172" fmla="*/ 0 h 41"/>
                  <a:gd name="T173" fmla="*/ 28 w 28"/>
                  <a:gd name="T174" fmla="*/ 41 h 4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8" h="41">
                    <a:moveTo>
                      <a:pt x="28" y="8"/>
                    </a:moveTo>
                    <a:lnTo>
                      <a:pt x="22" y="11"/>
                    </a:lnTo>
                    <a:lnTo>
                      <a:pt x="22" y="8"/>
                    </a:lnTo>
                    <a:lnTo>
                      <a:pt x="19" y="5"/>
                    </a:lnTo>
                    <a:lnTo>
                      <a:pt x="19" y="3"/>
                    </a:lnTo>
                    <a:lnTo>
                      <a:pt x="17" y="3"/>
                    </a:lnTo>
                    <a:lnTo>
                      <a:pt x="14" y="3"/>
                    </a:lnTo>
                    <a:lnTo>
                      <a:pt x="11" y="5"/>
                    </a:lnTo>
                    <a:lnTo>
                      <a:pt x="9" y="5"/>
                    </a:lnTo>
                    <a:lnTo>
                      <a:pt x="9" y="8"/>
                    </a:lnTo>
                    <a:lnTo>
                      <a:pt x="6" y="13"/>
                    </a:lnTo>
                    <a:lnTo>
                      <a:pt x="6" y="19"/>
                    </a:lnTo>
                    <a:lnTo>
                      <a:pt x="9" y="16"/>
                    </a:lnTo>
                    <a:lnTo>
                      <a:pt x="11" y="13"/>
                    </a:lnTo>
                    <a:lnTo>
                      <a:pt x="14" y="13"/>
                    </a:lnTo>
                    <a:lnTo>
                      <a:pt x="17" y="13"/>
                    </a:lnTo>
                    <a:lnTo>
                      <a:pt x="22" y="13"/>
                    </a:lnTo>
                    <a:lnTo>
                      <a:pt x="25" y="16"/>
                    </a:lnTo>
                    <a:lnTo>
                      <a:pt x="28" y="22"/>
                    </a:lnTo>
                    <a:lnTo>
                      <a:pt x="28" y="27"/>
                    </a:lnTo>
                    <a:lnTo>
                      <a:pt x="28" y="30"/>
                    </a:lnTo>
                    <a:lnTo>
                      <a:pt x="28" y="32"/>
                    </a:lnTo>
                    <a:lnTo>
                      <a:pt x="25" y="35"/>
                    </a:lnTo>
                    <a:lnTo>
                      <a:pt x="22" y="38"/>
                    </a:lnTo>
                    <a:lnTo>
                      <a:pt x="19" y="41"/>
                    </a:lnTo>
                    <a:lnTo>
                      <a:pt x="17" y="41"/>
                    </a:lnTo>
                    <a:lnTo>
                      <a:pt x="9" y="38"/>
                    </a:lnTo>
                    <a:lnTo>
                      <a:pt x="6" y="35"/>
                    </a:lnTo>
                    <a:lnTo>
                      <a:pt x="3" y="30"/>
                    </a:lnTo>
                    <a:lnTo>
                      <a:pt x="0" y="19"/>
                    </a:lnTo>
                    <a:lnTo>
                      <a:pt x="3" y="11"/>
                    </a:lnTo>
                    <a:lnTo>
                      <a:pt x="6" y="3"/>
                    </a:lnTo>
                    <a:lnTo>
                      <a:pt x="11" y="0"/>
                    </a:lnTo>
                    <a:lnTo>
                      <a:pt x="17" y="0"/>
                    </a:lnTo>
                    <a:lnTo>
                      <a:pt x="19" y="0"/>
                    </a:lnTo>
                    <a:lnTo>
                      <a:pt x="25" y="3"/>
                    </a:lnTo>
                    <a:lnTo>
                      <a:pt x="28" y="5"/>
                    </a:lnTo>
                    <a:lnTo>
                      <a:pt x="28" y="8"/>
                    </a:lnTo>
                    <a:close/>
                    <a:moveTo>
                      <a:pt x="6" y="27"/>
                    </a:moveTo>
                    <a:lnTo>
                      <a:pt x="6" y="27"/>
                    </a:lnTo>
                    <a:lnTo>
                      <a:pt x="9" y="30"/>
                    </a:lnTo>
                    <a:lnTo>
                      <a:pt x="9" y="32"/>
                    </a:lnTo>
                    <a:lnTo>
                      <a:pt x="11" y="35"/>
                    </a:lnTo>
                    <a:lnTo>
                      <a:pt x="14" y="35"/>
                    </a:lnTo>
                    <a:lnTo>
                      <a:pt x="19" y="35"/>
                    </a:lnTo>
                    <a:lnTo>
                      <a:pt x="22" y="32"/>
                    </a:lnTo>
                    <a:lnTo>
                      <a:pt x="22" y="30"/>
                    </a:lnTo>
                    <a:lnTo>
                      <a:pt x="22" y="27"/>
                    </a:lnTo>
                    <a:lnTo>
                      <a:pt x="22" y="22"/>
                    </a:lnTo>
                    <a:lnTo>
                      <a:pt x="22" y="19"/>
                    </a:lnTo>
                    <a:lnTo>
                      <a:pt x="19" y="19"/>
                    </a:lnTo>
                    <a:lnTo>
                      <a:pt x="14" y="16"/>
                    </a:lnTo>
                    <a:lnTo>
                      <a:pt x="11" y="19"/>
                    </a:lnTo>
                    <a:lnTo>
                      <a:pt x="9" y="19"/>
                    </a:lnTo>
                    <a:lnTo>
                      <a:pt x="6" y="22"/>
                    </a:lnTo>
                    <a:lnTo>
                      <a:pt x="6" y="27"/>
                    </a:lnTo>
                    <a:close/>
                  </a:path>
                </a:pathLst>
              </a:custGeom>
              <a:solidFill>
                <a:srgbClr val="4CFF4C"/>
              </a:solidFill>
              <a:ln w="0">
                <a:solidFill>
                  <a:srgbClr val="4CFF4C"/>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62" name="Freeform 104"/>
              <p:cNvSpPr>
                <a:spLocks noEditPoints="1"/>
              </p:cNvSpPr>
              <p:nvPr/>
            </p:nvSpPr>
            <p:spPr bwMode="auto">
              <a:xfrm>
                <a:off x="3789941" y="3809908"/>
                <a:ext cx="36865" cy="57454"/>
              </a:xfrm>
              <a:custGeom>
                <a:avLst/>
                <a:gdLst>
                  <a:gd name="T0" fmla="*/ 0 w 27"/>
                  <a:gd name="T1" fmla="*/ 19 h 41"/>
                  <a:gd name="T2" fmla="*/ 0 w 27"/>
                  <a:gd name="T3" fmla="*/ 13 h 41"/>
                  <a:gd name="T4" fmla="*/ 0 w 27"/>
                  <a:gd name="T5" fmla="*/ 8 h 41"/>
                  <a:gd name="T6" fmla="*/ 3 w 27"/>
                  <a:gd name="T7" fmla="*/ 3 h 41"/>
                  <a:gd name="T8" fmla="*/ 6 w 27"/>
                  <a:gd name="T9" fmla="*/ 0 h 41"/>
                  <a:gd name="T10" fmla="*/ 8 w 27"/>
                  <a:gd name="T11" fmla="*/ 0 h 41"/>
                  <a:gd name="T12" fmla="*/ 14 w 27"/>
                  <a:gd name="T13" fmla="*/ 0 h 41"/>
                  <a:gd name="T14" fmla="*/ 17 w 27"/>
                  <a:gd name="T15" fmla="*/ 0 h 41"/>
                  <a:gd name="T16" fmla="*/ 19 w 27"/>
                  <a:gd name="T17" fmla="*/ 0 h 41"/>
                  <a:gd name="T18" fmla="*/ 22 w 27"/>
                  <a:gd name="T19" fmla="*/ 3 h 41"/>
                  <a:gd name="T20" fmla="*/ 22 w 27"/>
                  <a:gd name="T21" fmla="*/ 3 h 41"/>
                  <a:gd name="T22" fmla="*/ 25 w 27"/>
                  <a:gd name="T23" fmla="*/ 5 h 41"/>
                  <a:gd name="T24" fmla="*/ 25 w 27"/>
                  <a:gd name="T25" fmla="*/ 11 h 41"/>
                  <a:gd name="T26" fmla="*/ 27 w 27"/>
                  <a:gd name="T27" fmla="*/ 13 h 41"/>
                  <a:gd name="T28" fmla="*/ 27 w 27"/>
                  <a:gd name="T29" fmla="*/ 19 h 41"/>
                  <a:gd name="T30" fmla="*/ 25 w 27"/>
                  <a:gd name="T31" fmla="*/ 24 h 41"/>
                  <a:gd name="T32" fmla="*/ 25 w 27"/>
                  <a:gd name="T33" fmla="*/ 30 h 41"/>
                  <a:gd name="T34" fmla="*/ 22 w 27"/>
                  <a:gd name="T35" fmla="*/ 35 h 41"/>
                  <a:gd name="T36" fmla="*/ 19 w 27"/>
                  <a:gd name="T37" fmla="*/ 38 h 41"/>
                  <a:gd name="T38" fmla="*/ 17 w 27"/>
                  <a:gd name="T39" fmla="*/ 38 h 41"/>
                  <a:gd name="T40" fmla="*/ 14 w 27"/>
                  <a:gd name="T41" fmla="*/ 41 h 41"/>
                  <a:gd name="T42" fmla="*/ 8 w 27"/>
                  <a:gd name="T43" fmla="*/ 38 h 41"/>
                  <a:gd name="T44" fmla="*/ 3 w 27"/>
                  <a:gd name="T45" fmla="*/ 35 h 41"/>
                  <a:gd name="T46" fmla="*/ 0 w 27"/>
                  <a:gd name="T47" fmla="*/ 30 h 41"/>
                  <a:gd name="T48" fmla="*/ 0 w 27"/>
                  <a:gd name="T49" fmla="*/ 19 h 41"/>
                  <a:gd name="T50" fmla="*/ 6 w 27"/>
                  <a:gd name="T51" fmla="*/ 19 h 41"/>
                  <a:gd name="T52" fmla="*/ 6 w 27"/>
                  <a:gd name="T53" fmla="*/ 27 h 41"/>
                  <a:gd name="T54" fmla="*/ 8 w 27"/>
                  <a:gd name="T55" fmla="*/ 32 h 41"/>
                  <a:gd name="T56" fmla="*/ 11 w 27"/>
                  <a:gd name="T57" fmla="*/ 35 h 41"/>
                  <a:gd name="T58" fmla="*/ 14 w 27"/>
                  <a:gd name="T59" fmla="*/ 35 h 41"/>
                  <a:gd name="T60" fmla="*/ 17 w 27"/>
                  <a:gd name="T61" fmla="*/ 35 h 41"/>
                  <a:gd name="T62" fmla="*/ 19 w 27"/>
                  <a:gd name="T63" fmla="*/ 32 h 41"/>
                  <a:gd name="T64" fmla="*/ 19 w 27"/>
                  <a:gd name="T65" fmla="*/ 27 h 41"/>
                  <a:gd name="T66" fmla="*/ 22 w 27"/>
                  <a:gd name="T67" fmla="*/ 19 h 41"/>
                  <a:gd name="T68" fmla="*/ 19 w 27"/>
                  <a:gd name="T69" fmla="*/ 11 h 41"/>
                  <a:gd name="T70" fmla="*/ 19 w 27"/>
                  <a:gd name="T71" fmla="*/ 5 h 41"/>
                  <a:gd name="T72" fmla="*/ 17 w 27"/>
                  <a:gd name="T73" fmla="*/ 5 h 41"/>
                  <a:gd name="T74" fmla="*/ 14 w 27"/>
                  <a:gd name="T75" fmla="*/ 3 h 41"/>
                  <a:gd name="T76" fmla="*/ 11 w 27"/>
                  <a:gd name="T77" fmla="*/ 5 h 41"/>
                  <a:gd name="T78" fmla="*/ 8 w 27"/>
                  <a:gd name="T79" fmla="*/ 5 h 41"/>
                  <a:gd name="T80" fmla="*/ 6 w 27"/>
                  <a:gd name="T81" fmla="*/ 11 h 41"/>
                  <a:gd name="T82" fmla="*/ 6 w 27"/>
                  <a:gd name="T83" fmla="*/ 19 h 4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
                  <a:gd name="T127" fmla="*/ 0 h 41"/>
                  <a:gd name="T128" fmla="*/ 27 w 27"/>
                  <a:gd name="T129" fmla="*/ 41 h 4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 h="41">
                    <a:moveTo>
                      <a:pt x="0" y="19"/>
                    </a:moveTo>
                    <a:lnTo>
                      <a:pt x="0" y="13"/>
                    </a:lnTo>
                    <a:lnTo>
                      <a:pt x="0" y="8"/>
                    </a:lnTo>
                    <a:lnTo>
                      <a:pt x="3" y="3"/>
                    </a:lnTo>
                    <a:lnTo>
                      <a:pt x="6" y="0"/>
                    </a:lnTo>
                    <a:lnTo>
                      <a:pt x="8" y="0"/>
                    </a:lnTo>
                    <a:lnTo>
                      <a:pt x="14" y="0"/>
                    </a:lnTo>
                    <a:lnTo>
                      <a:pt x="17" y="0"/>
                    </a:lnTo>
                    <a:lnTo>
                      <a:pt x="19" y="0"/>
                    </a:lnTo>
                    <a:lnTo>
                      <a:pt x="22" y="3"/>
                    </a:lnTo>
                    <a:lnTo>
                      <a:pt x="25" y="5"/>
                    </a:lnTo>
                    <a:lnTo>
                      <a:pt x="25" y="11"/>
                    </a:lnTo>
                    <a:lnTo>
                      <a:pt x="27" y="13"/>
                    </a:lnTo>
                    <a:lnTo>
                      <a:pt x="27" y="19"/>
                    </a:lnTo>
                    <a:lnTo>
                      <a:pt x="25" y="24"/>
                    </a:lnTo>
                    <a:lnTo>
                      <a:pt x="25" y="30"/>
                    </a:lnTo>
                    <a:lnTo>
                      <a:pt x="22" y="35"/>
                    </a:lnTo>
                    <a:lnTo>
                      <a:pt x="19" y="38"/>
                    </a:lnTo>
                    <a:lnTo>
                      <a:pt x="17" y="38"/>
                    </a:lnTo>
                    <a:lnTo>
                      <a:pt x="14" y="41"/>
                    </a:lnTo>
                    <a:lnTo>
                      <a:pt x="8" y="38"/>
                    </a:lnTo>
                    <a:lnTo>
                      <a:pt x="3" y="35"/>
                    </a:lnTo>
                    <a:lnTo>
                      <a:pt x="0" y="30"/>
                    </a:lnTo>
                    <a:lnTo>
                      <a:pt x="0" y="19"/>
                    </a:lnTo>
                    <a:close/>
                    <a:moveTo>
                      <a:pt x="6" y="19"/>
                    </a:moveTo>
                    <a:lnTo>
                      <a:pt x="6" y="27"/>
                    </a:lnTo>
                    <a:lnTo>
                      <a:pt x="8" y="32"/>
                    </a:lnTo>
                    <a:lnTo>
                      <a:pt x="11" y="35"/>
                    </a:lnTo>
                    <a:lnTo>
                      <a:pt x="14" y="35"/>
                    </a:lnTo>
                    <a:lnTo>
                      <a:pt x="17" y="35"/>
                    </a:lnTo>
                    <a:lnTo>
                      <a:pt x="19" y="32"/>
                    </a:lnTo>
                    <a:lnTo>
                      <a:pt x="19" y="27"/>
                    </a:lnTo>
                    <a:lnTo>
                      <a:pt x="22" y="19"/>
                    </a:lnTo>
                    <a:lnTo>
                      <a:pt x="19" y="11"/>
                    </a:lnTo>
                    <a:lnTo>
                      <a:pt x="19" y="5"/>
                    </a:lnTo>
                    <a:lnTo>
                      <a:pt x="17" y="5"/>
                    </a:lnTo>
                    <a:lnTo>
                      <a:pt x="14" y="3"/>
                    </a:lnTo>
                    <a:lnTo>
                      <a:pt x="11" y="5"/>
                    </a:lnTo>
                    <a:lnTo>
                      <a:pt x="8" y="5"/>
                    </a:lnTo>
                    <a:lnTo>
                      <a:pt x="6" y="11"/>
                    </a:lnTo>
                    <a:lnTo>
                      <a:pt x="6" y="19"/>
                    </a:lnTo>
                    <a:close/>
                  </a:path>
                </a:pathLst>
              </a:custGeom>
              <a:solidFill>
                <a:srgbClr val="4CFF4C"/>
              </a:solidFill>
              <a:ln w="0">
                <a:solidFill>
                  <a:srgbClr val="4CFF4C"/>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63" name="Rectangle 105"/>
              <p:cNvSpPr>
                <a:spLocks noChangeArrowheads="1"/>
              </p:cNvSpPr>
              <p:nvPr/>
            </p:nvSpPr>
            <p:spPr bwMode="auto">
              <a:xfrm>
                <a:off x="3834998" y="3858954"/>
                <a:ext cx="6827" cy="4204"/>
              </a:xfrm>
              <a:prstGeom prst="rect">
                <a:avLst/>
              </a:prstGeom>
              <a:solidFill>
                <a:srgbClr val="4CFF4C"/>
              </a:solidFill>
              <a:ln w="0">
                <a:solidFill>
                  <a:srgbClr val="4CFF4C"/>
                </a:solid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64" name="Freeform 106"/>
              <p:cNvSpPr>
                <a:spLocks/>
              </p:cNvSpPr>
              <p:nvPr/>
            </p:nvSpPr>
            <p:spPr bwMode="auto">
              <a:xfrm>
                <a:off x="3854114" y="3809908"/>
                <a:ext cx="36865" cy="53250"/>
              </a:xfrm>
              <a:custGeom>
                <a:avLst/>
                <a:gdLst>
                  <a:gd name="T0" fmla="*/ 27 w 27"/>
                  <a:gd name="T1" fmla="*/ 35 h 38"/>
                  <a:gd name="T2" fmla="*/ 27 w 27"/>
                  <a:gd name="T3" fmla="*/ 38 h 38"/>
                  <a:gd name="T4" fmla="*/ 0 w 27"/>
                  <a:gd name="T5" fmla="*/ 38 h 38"/>
                  <a:gd name="T6" fmla="*/ 0 w 27"/>
                  <a:gd name="T7" fmla="*/ 38 h 38"/>
                  <a:gd name="T8" fmla="*/ 0 w 27"/>
                  <a:gd name="T9" fmla="*/ 35 h 38"/>
                  <a:gd name="T10" fmla="*/ 2 w 27"/>
                  <a:gd name="T11" fmla="*/ 32 h 38"/>
                  <a:gd name="T12" fmla="*/ 2 w 27"/>
                  <a:gd name="T13" fmla="*/ 30 h 38"/>
                  <a:gd name="T14" fmla="*/ 5 w 27"/>
                  <a:gd name="T15" fmla="*/ 27 h 38"/>
                  <a:gd name="T16" fmla="*/ 10 w 27"/>
                  <a:gd name="T17" fmla="*/ 24 h 38"/>
                  <a:gd name="T18" fmla="*/ 16 w 27"/>
                  <a:gd name="T19" fmla="*/ 19 h 38"/>
                  <a:gd name="T20" fmla="*/ 19 w 27"/>
                  <a:gd name="T21" fmla="*/ 16 h 38"/>
                  <a:gd name="T22" fmla="*/ 19 w 27"/>
                  <a:gd name="T23" fmla="*/ 13 h 38"/>
                  <a:gd name="T24" fmla="*/ 21 w 27"/>
                  <a:gd name="T25" fmla="*/ 11 h 38"/>
                  <a:gd name="T26" fmla="*/ 19 w 27"/>
                  <a:gd name="T27" fmla="*/ 8 h 38"/>
                  <a:gd name="T28" fmla="*/ 19 w 27"/>
                  <a:gd name="T29" fmla="*/ 5 h 38"/>
                  <a:gd name="T30" fmla="*/ 16 w 27"/>
                  <a:gd name="T31" fmla="*/ 3 h 38"/>
                  <a:gd name="T32" fmla="*/ 13 w 27"/>
                  <a:gd name="T33" fmla="*/ 3 h 38"/>
                  <a:gd name="T34" fmla="*/ 10 w 27"/>
                  <a:gd name="T35" fmla="*/ 3 h 38"/>
                  <a:gd name="T36" fmla="*/ 8 w 27"/>
                  <a:gd name="T37" fmla="*/ 5 h 38"/>
                  <a:gd name="T38" fmla="*/ 5 w 27"/>
                  <a:gd name="T39" fmla="*/ 8 h 38"/>
                  <a:gd name="T40" fmla="*/ 5 w 27"/>
                  <a:gd name="T41" fmla="*/ 11 h 38"/>
                  <a:gd name="T42" fmla="*/ 0 w 27"/>
                  <a:gd name="T43" fmla="*/ 11 h 38"/>
                  <a:gd name="T44" fmla="*/ 2 w 27"/>
                  <a:gd name="T45" fmla="*/ 5 h 38"/>
                  <a:gd name="T46" fmla="*/ 5 w 27"/>
                  <a:gd name="T47" fmla="*/ 3 h 38"/>
                  <a:gd name="T48" fmla="*/ 8 w 27"/>
                  <a:gd name="T49" fmla="*/ 0 h 38"/>
                  <a:gd name="T50" fmla="*/ 13 w 27"/>
                  <a:gd name="T51" fmla="*/ 0 h 38"/>
                  <a:gd name="T52" fmla="*/ 19 w 27"/>
                  <a:gd name="T53" fmla="*/ 0 h 38"/>
                  <a:gd name="T54" fmla="*/ 21 w 27"/>
                  <a:gd name="T55" fmla="*/ 3 h 38"/>
                  <a:gd name="T56" fmla="*/ 24 w 27"/>
                  <a:gd name="T57" fmla="*/ 5 h 38"/>
                  <a:gd name="T58" fmla="*/ 24 w 27"/>
                  <a:gd name="T59" fmla="*/ 11 h 38"/>
                  <a:gd name="T60" fmla="*/ 24 w 27"/>
                  <a:gd name="T61" fmla="*/ 13 h 38"/>
                  <a:gd name="T62" fmla="*/ 24 w 27"/>
                  <a:gd name="T63" fmla="*/ 13 h 38"/>
                  <a:gd name="T64" fmla="*/ 24 w 27"/>
                  <a:gd name="T65" fmla="*/ 16 h 38"/>
                  <a:gd name="T66" fmla="*/ 21 w 27"/>
                  <a:gd name="T67" fmla="*/ 19 h 38"/>
                  <a:gd name="T68" fmla="*/ 19 w 27"/>
                  <a:gd name="T69" fmla="*/ 22 h 38"/>
                  <a:gd name="T70" fmla="*/ 13 w 27"/>
                  <a:gd name="T71" fmla="*/ 27 h 38"/>
                  <a:gd name="T72" fmla="*/ 10 w 27"/>
                  <a:gd name="T73" fmla="*/ 30 h 38"/>
                  <a:gd name="T74" fmla="*/ 8 w 27"/>
                  <a:gd name="T75" fmla="*/ 32 h 38"/>
                  <a:gd name="T76" fmla="*/ 8 w 27"/>
                  <a:gd name="T77" fmla="*/ 32 h 38"/>
                  <a:gd name="T78" fmla="*/ 5 w 27"/>
                  <a:gd name="T79" fmla="*/ 35 h 38"/>
                  <a:gd name="T80" fmla="*/ 27 w 27"/>
                  <a:gd name="T81" fmla="*/ 35 h 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8"/>
                  <a:gd name="T125" fmla="*/ 27 w 27"/>
                  <a:gd name="T126" fmla="*/ 38 h 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8">
                    <a:moveTo>
                      <a:pt x="27" y="35"/>
                    </a:moveTo>
                    <a:lnTo>
                      <a:pt x="27" y="38"/>
                    </a:lnTo>
                    <a:lnTo>
                      <a:pt x="0" y="38"/>
                    </a:lnTo>
                    <a:lnTo>
                      <a:pt x="0" y="35"/>
                    </a:lnTo>
                    <a:lnTo>
                      <a:pt x="2" y="32"/>
                    </a:lnTo>
                    <a:lnTo>
                      <a:pt x="2" y="30"/>
                    </a:lnTo>
                    <a:lnTo>
                      <a:pt x="5" y="27"/>
                    </a:lnTo>
                    <a:lnTo>
                      <a:pt x="10" y="24"/>
                    </a:lnTo>
                    <a:lnTo>
                      <a:pt x="16" y="19"/>
                    </a:lnTo>
                    <a:lnTo>
                      <a:pt x="19" y="16"/>
                    </a:lnTo>
                    <a:lnTo>
                      <a:pt x="19" y="13"/>
                    </a:lnTo>
                    <a:lnTo>
                      <a:pt x="21" y="11"/>
                    </a:lnTo>
                    <a:lnTo>
                      <a:pt x="19" y="8"/>
                    </a:lnTo>
                    <a:lnTo>
                      <a:pt x="19" y="5"/>
                    </a:lnTo>
                    <a:lnTo>
                      <a:pt x="16" y="3"/>
                    </a:lnTo>
                    <a:lnTo>
                      <a:pt x="13" y="3"/>
                    </a:lnTo>
                    <a:lnTo>
                      <a:pt x="10" y="3"/>
                    </a:lnTo>
                    <a:lnTo>
                      <a:pt x="8" y="5"/>
                    </a:lnTo>
                    <a:lnTo>
                      <a:pt x="5" y="8"/>
                    </a:lnTo>
                    <a:lnTo>
                      <a:pt x="5" y="11"/>
                    </a:lnTo>
                    <a:lnTo>
                      <a:pt x="0" y="11"/>
                    </a:lnTo>
                    <a:lnTo>
                      <a:pt x="2" y="5"/>
                    </a:lnTo>
                    <a:lnTo>
                      <a:pt x="5" y="3"/>
                    </a:lnTo>
                    <a:lnTo>
                      <a:pt x="8" y="0"/>
                    </a:lnTo>
                    <a:lnTo>
                      <a:pt x="13" y="0"/>
                    </a:lnTo>
                    <a:lnTo>
                      <a:pt x="19" y="0"/>
                    </a:lnTo>
                    <a:lnTo>
                      <a:pt x="21" y="3"/>
                    </a:lnTo>
                    <a:lnTo>
                      <a:pt x="24" y="5"/>
                    </a:lnTo>
                    <a:lnTo>
                      <a:pt x="24" y="11"/>
                    </a:lnTo>
                    <a:lnTo>
                      <a:pt x="24" y="13"/>
                    </a:lnTo>
                    <a:lnTo>
                      <a:pt x="24" y="16"/>
                    </a:lnTo>
                    <a:lnTo>
                      <a:pt x="21" y="19"/>
                    </a:lnTo>
                    <a:lnTo>
                      <a:pt x="19" y="22"/>
                    </a:lnTo>
                    <a:lnTo>
                      <a:pt x="13" y="27"/>
                    </a:lnTo>
                    <a:lnTo>
                      <a:pt x="10" y="30"/>
                    </a:lnTo>
                    <a:lnTo>
                      <a:pt x="8" y="32"/>
                    </a:lnTo>
                    <a:lnTo>
                      <a:pt x="5" y="35"/>
                    </a:lnTo>
                    <a:lnTo>
                      <a:pt x="27" y="35"/>
                    </a:lnTo>
                    <a:close/>
                  </a:path>
                </a:pathLst>
              </a:custGeom>
              <a:solidFill>
                <a:srgbClr val="4CFF4C"/>
              </a:solidFill>
              <a:ln w="0">
                <a:solidFill>
                  <a:srgbClr val="4CFF4C"/>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65" name="Freeform 107"/>
              <p:cNvSpPr>
                <a:spLocks/>
              </p:cNvSpPr>
              <p:nvPr/>
            </p:nvSpPr>
            <p:spPr bwMode="auto">
              <a:xfrm>
                <a:off x="4262361" y="3706211"/>
                <a:ext cx="122884" cy="79874"/>
              </a:xfrm>
              <a:custGeom>
                <a:avLst/>
                <a:gdLst>
                  <a:gd name="T0" fmla="*/ 90 w 90"/>
                  <a:gd name="T1" fmla="*/ 0 h 57"/>
                  <a:gd name="T2" fmla="*/ 87 w 90"/>
                  <a:gd name="T3" fmla="*/ 0 h 57"/>
                  <a:gd name="T4" fmla="*/ 87 w 90"/>
                  <a:gd name="T5" fmla="*/ 0 h 57"/>
                  <a:gd name="T6" fmla="*/ 85 w 90"/>
                  <a:gd name="T7" fmla="*/ 0 h 57"/>
                  <a:gd name="T8" fmla="*/ 85 w 90"/>
                  <a:gd name="T9" fmla="*/ 0 h 57"/>
                  <a:gd name="T10" fmla="*/ 82 w 90"/>
                  <a:gd name="T11" fmla="*/ 0 h 57"/>
                  <a:gd name="T12" fmla="*/ 79 w 90"/>
                  <a:gd name="T13" fmla="*/ 0 h 57"/>
                  <a:gd name="T14" fmla="*/ 79 w 90"/>
                  <a:gd name="T15" fmla="*/ 0 h 57"/>
                  <a:gd name="T16" fmla="*/ 76 w 90"/>
                  <a:gd name="T17" fmla="*/ 0 h 57"/>
                  <a:gd name="T18" fmla="*/ 76 w 90"/>
                  <a:gd name="T19" fmla="*/ 0 h 57"/>
                  <a:gd name="T20" fmla="*/ 74 w 90"/>
                  <a:gd name="T21" fmla="*/ 0 h 57"/>
                  <a:gd name="T22" fmla="*/ 74 w 90"/>
                  <a:gd name="T23" fmla="*/ 0 h 57"/>
                  <a:gd name="T24" fmla="*/ 71 w 90"/>
                  <a:gd name="T25" fmla="*/ 0 h 57"/>
                  <a:gd name="T26" fmla="*/ 68 w 90"/>
                  <a:gd name="T27" fmla="*/ 0 h 57"/>
                  <a:gd name="T28" fmla="*/ 68 w 90"/>
                  <a:gd name="T29" fmla="*/ 3 h 57"/>
                  <a:gd name="T30" fmla="*/ 66 w 90"/>
                  <a:gd name="T31" fmla="*/ 3 h 57"/>
                  <a:gd name="T32" fmla="*/ 66 w 90"/>
                  <a:gd name="T33" fmla="*/ 3 h 57"/>
                  <a:gd name="T34" fmla="*/ 63 w 90"/>
                  <a:gd name="T35" fmla="*/ 3 h 57"/>
                  <a:gd name="T36" fmla="*/ 63 w 90"/>
                  <a:gd name="T37" fmla="*/ 3 h 57"/>
                  <a:gd name="T38" fmla="*/ 60 w 90"/>
                  <a:gd name="T39" fmla="*/ 3 h 57"/>
                  <a:gd name="T40" fmla="*/ 60 w 90"/>
                  <a:gd name="T41" fmla="*/ 3 h 57"/>
                  <a:gd name="T42" fmla="*/ 57 w 90"/>
                  <a:gd name="T43" fmla="*/ 6 h 57"/>
                  <a:gd name="T44" fmla="*/ 55 w 90"/>
                  <a:gd name="T45" fmla="*/ 6 h 57"/>
                  <a:gd name="T46" fmla="*/ 55 w 90"/>
                  <a:gd name="T47" fmla="*/ 6 h 57"/>
                  <a:gd name="T48" fmla="*/ 52 w 90"/>
                  <a:gd name="T49" fmla="*/ 6 h 57"/>
                  <a:gd name="T50" fmla="*/ 52 w 90"/>
                  <a:gd name="T51" fmla="*/ 8 h 57"/>
                  <a:gd name="T52" fmla="*/ 49 w 90"/>
                  <a:gd name="T53" fmla="*/ 8 h 57"/>
                  <a:gd name="T54" fmla="*/ 49 w 90"/>
                  <a:gd name="T55" fmla="*/ 8 h 57"/>
                  <a:gd name="T56" fmla="*/ 46 w 90"/>
                  <a:gd name="T57" fmla="*/ 8 h 57"/>
                  <a:gd name="T58" fmla="*/ 46 w 90"/>
                  <a:gd name="T59" fmla="*/ 11 h 57"/>
                  <a:gd name="T60" fmla="*/ 44 w 90"/>
                  <a:gd name="T61" fmla="*/ 11 h 57"/>
                  <a:gd name="T62" fmla="*/ 41 w 90"/>
                  <a:gd name="T63" fmla="*/ 11 h 57"/>
                  <a:gd name="T64" fmla="*/ 41 w 90"/>
                  <a:gd name="T65" fmla="*/ 11 h 57"/>
                  <a:gd name="T66" fmla="*/ 38 w 90"/>
                  <a:gd name="T67" fmla="*/ 14 h 57"/>
                  <a:gd name="T68" fmla="*/ 38 w 90"/>
                  <a:gd name="T69" fmla="*/ 14 h 57"/>
                  <a:gd name="T70" fmla="*/ 36 w 90"/>
                  <a:gd name="T71" fmla="*/ 17 h 57"/>
                  <a:gd name="T72" fmla="*/ 36 w 90"/>
                  <a:gd name="T73" fmla="*/ 17 h 57"/>
                  <a:gd name="T74" fmla="*/ 33 w 90"/>
                  <a:gd name="T75" fmla="*/ 17 h 57"/>
                  <a:gd name="T76" fmla="*/ 30 w 90"/>
                  <a:gd name="T77" fmla="*/ 19 h 57"/>
                  <a:gd name="T78" fmla="*/ 30 w 90"/>
                  <a:gd name="T79" fmla="*/ 19 h 57"/>
                  <a:gd name="T80" fmla="*/ 27 w 90"/>
                  <a:gd name="T81" fmla="*/ 22 h 57"/>
                  <a:gd name="T82" fmla="*/ 27 w 90"/>
                  <a:gd name="T83" fmla="*/ 22 h 57"/>
                  <a:gd name="T84" fmla="*/ 25 w 90"/>
                  <a:gd name="T85" fmla="*/ 22 h 57"/>
                  <a:gd name="T86" fmla="*/ 25 w 90"/>
                  <a:gd name="T87" fmla="*/ 25 h 57"/>
                  <a:gd name="T88" fmla="*/ 22 w 90"/>
                  <a:gd name="T89" fmla="*/ 25 h 57"/>
                  <a:gd name="T90" fmla="*/ 19 w 90"/>
                  <a:gd name="T91" fmla="*/ 27 h 57"/>
                  <a:gd name="T92" fmla="*/ 19 w 90"/>
                  <a:gd name="T93" fmla="*/ 30 h 57"/>
                  <a:gd name="T94" fmla="*/ 17 w 90"/>
                  <a:gd name="T95" fmla="*/ 30 h 57"/>
                  <a:gd name="T96" fmla="*/ 17 w 90"/>
                  <a:gd name="T97" fmla="*/ 33 h 57"/>
                  <a:gd name="T98" fmla="*/ 14 w 90"/>
                  <a:gd name="T99" fmla="*/ 33 h 57"/>
                  <a:gd name="T100" fmla="*/ 14 w 90"/>
                  <a:gd name="T101" fmla="*/ 36 h 57"/>
                  <a:gd name="T102" fmla="*/ 11 w 90"/>
                  <a:gd name="T103" fmla="*/ 38 h 57"/>
                  <a:gd name="T104" fmla="*/ 11 w 90"/>
                  <a:gd name="T105" fmla="*/ 41 h 57"/>
                  <a:gd name="T106" fmla="*/ 8 w 90"/>
                  <a:gd name="T107" fmla="*/ 41 h 57"/>
                  <a:gd name="T108" fmla="*/ 6 w 90"/>
                  <a:gd name="T109" fmla="*/ 44 h 57"/>
                  <a:gd name="T110" fmla="*/ 6 w 90"/>
                  <a:gd name="T111" fmla="*/ 47 h 57"/>
                  <a:gd name="T112" fmla="*/ 3 w 90"/>
                  <a:gd name="T113" fmla="*/ 49 h 57"/>
                  <a:gd name="T114" fmla="*/ 3 w 90"/>
                  <a:gd name="T115" fmla="*/ 52 h 57"/>
                  <a:gd name="T116" fmla="*/ 0 w 90"/>
                  <a:gd name="T117" fmla="*/ 55 h 57"/>
                  <a:gd name="T118" fmla="*/ 0 w 90"/>
                  <a:gd name="T119" fmla="*/ 57 h 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
                  <a:gd name="T181" fmla="*/ 0 h 57"/>
                  <a:gd name="T182" fmla="*/ 90 w 90"/>
                  <a:gd name="T183" fmla="*/ 57 h 5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 h="57">
                    <a:moveTo>
                      <a:pt x="90" y="0"/>
                    </a:moveTo>
                    <a:lnTo>
                      <a:pt x="90" y="0"/>
                    </a:lnTo>
                    <a:lnTo>
                      <a:pt x="87" y="0"/>
                    </a:lnTo>
                    <a:lnTo>
                      <a:pt x="85" y="0"/>
                    </a:lnTo>
                    <a:lnTo>
                      <a:pt x="82" y="0"/>
                    </a:lnTo>
                    <a:lnTo>
                      <a:pt x="79" y="0"/>
                    </a:lnTo>
                    <a:lnTo>
                      <a:pt x="76" y="0"/>
                    </a:lnTo>
                    <a:lnTo>
                      <a:pt x="74" y="0"/>
                    </a:lnTo>
                    <a:lnTo>
                      <a:pt x="71" y="0"/>
                    </a:lnTo>
                    <a:lnTo>
                      <a:pt x="68" y="0"/>
                    </a:lnTo>
                    <a:lnTo>
                      <a:pt x="68" y="3"/>
                    </a:lnTo>
                    <a:lnTo>
                      <a:pt x="66" y="3"/>
                    </a:lnTo>
                    <a:lnTo>
                      <a:pt x="63" y="3"/>
                    </a:lnTo>
                    <a:lnTo>
                      <a:pt x="60" y="3"/>
                    </a:lnTo>
                    <a:lnTo>
                      <a:pt x="57" y="6"/>
                    </a:lnTo>
                    <a:lnTo>
                      <a:pt x="55" y="6"/>
                    </a:lnTo>
                    <a:lnTo>
                      <a:pt x="52" y="6"/>
                    </a:lnTo>
                    <a:lnTo>
                      <a:pt x="52" y="8"/>
                    </a:lnTo>
                    <a:lnTo>
                      <a:pt x="49" y="8"/>
                    </a:lnTo>
                    <a:lnTo>
                      <a:pt x="46" y="8"/>
                    </a:lnTo>
                    <a:lnTo>
                      <a:pt x="46" y="11"/>
                    </a:lnTo>
                    <a:lnTo>
                      <a:pt x="44" y="11"/>
                    </a:lnTo>
                    <a:lnTo>
                      <a:pt x="41" y="11"/>
                    </a:lnTo>
                    <a:lnTo>
                      <a:pt x="41" y="14"/>
                    </a:lnTo>
                    <a:lnTo>
                      <a:pt x="38" y="14"/>
                    </a:lnTo>
                    <a:lnTo>
                      <a:pt x="36" y="14"/>
                    </a:lnTo>
                    <a:lnTo>
                      <a:pt x="36" y="17"/>
                    </a:lnTo>
                    <a:lnTo>
                      <a:pt x="33" y="17"/>
                    </a:lnTo>
                    <a:lnTo>
                      <a:pt x="33" y="19"/>
                    </a:lnTo>
                    <a:lnTo>
                      <a:pt x="30" y="19"/>
                    </a:lnTo>
                    <a:lnTo>
                      <a:pt x="27" y="19"/>
                    </a:lnTo>
                    <a:lnTo>
                      <a:pt x="27" y="22"/>
                    </a:lnTo>
                    <a:lnTo>
                      <a:pt x="25" y="22"/>
                    </a:lnTo>
                    <a:lnTo>
                      <a:pt x="25" y="25"/>
                    </a:lnTo>
                    <a:lnTo>
                      <a:pt x="22" y="25"/>
                    </a:lnTo>
                    <a:lnTo>
                      <a:pt x="22" y="27"/>
                    </a:lnTo>
                    <a:lnTo>
                      <a:pt x="19" y="27"/>
                    </a:lnTo>
                    <a:lnTo>
                      <a:pt x="19" y="30"/>
                    </a:lnTo>
                    <a:lnTo>
                      <a:pt x="17" y="30"/>
                    </a:lnTo>
                    <a:lnTo>
                      <a:pt x="17" y="33"/>
                    </a:lnTo>
                    <a:lnTo>
                      <a:pt x="14" y="33"/>
                    </a:lnTo>
                    <a:lnTo>
                      <a:pt x="14" y="36"/>
                    </a:lnTo>
                    <a:lnTo>
                      <a:pt x="11" y="36"/>
                    </a:lnTo>
                    <a:lnTo>
                      <a:pt x="11" y="38"/>
                    </a:lnTo>
                    <a:lnTo>
                      <a:pt x="11" y="41"/>
                    </a:lnTo>
                    <a:lnTo>
                      <a:pt x="8" y="41"/>
                    </a:lnTo>
                    <a:lnTo>
                      <a:pt x="8" y="44"/>
                    </a:lnTo>
                    <a:lnTo>
                      <a:pt x="6" y="44"/>
                    </a:lnTo>
                    <a:lnTo>
                      <a:pt x="6" y="47"/>
                    </a:lnTo>
                    <a:lnTo>
                      <a:pt x="6" y="49"/>
                    </a:lnTo>
                    <a:lnTo>
                      <a:pt x="3" y="49"/>
                    </a:lnTo>
                    <a:lnTo>
                      <a:pt x="3" y="52"/>
                    </a:lnTo>
                    <a:lnTo>
                      <a:pt x="0" y="55"/>
                    </a:lnTo>
                    <a:lnTo>
                      <a:pt x="0" y="57"/>
                    </a:lnTo>
                  </a:path>
                </a:pathLst>
              </a:custGeom>
              <a:noFill/>
              <a:ln w="4763">
                <a:solidFill>
                  <a:srgbClr val="4CFF4C"/>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66" name="Freeform 108"/>
              <p:cNvSpPr>
                <a:spLocks/>
              </p:cNvSpPr>
              <p:nvPr/>
            </p:nvSpPr>
            <p:spPr bwMode="auto">
              <a:xfrm>
                <a:off x="4262361" y="3900993"/>
                <a:ext cx="122884" cy="79874"/>
              </a:xfrm>
              <a:custGeom>
                <a:avLst/>
                <a:gdLst>
                  <a:gd name="T0" fmla="*/ 90 w 90"/>
                  <a:gd name="T1" fmla="*/ 57 h 57"/>
                  <a:gd name="T2" fmla="*/ 87 w 90"/>
                  <a:gd name="T3" fmla="*/ 57 h 57"/>
                  <a:gd name="T4" fmla="*/ 87 w 90"/>
                  <a:gd name="T5" fmla="*/ 57 h 57"/>
                  <a:gd name="T6" fmla="*/ 85 w 90"/>
                  <a:gd name="T7" fmla="*/ 57 h 57"/>
                  <a:gd name="T8" fmla="*/ 85 w 90"/>
                  <a:gd name="T9" fmla="*/ 57 h 57"/>
                  <a:gd name="T10" fmla="*/ 82 w 90"/>
                  <a:gd name="T11" fmla="*/ 57 h 57"/>
                  <a:gd name="T12" fmla="*/ 79 w 90"/>
                  <a:gd name="T13" fmla="*/ 57 h 57"/>
                  <a:gd name="T14" fmla="*/ 79 w 90"/>
                  <a:gd name="T15" fmla="*/ 57 h 57"/>
                  <a:gd name="T16" fmla="*/ 76 w 90"/>
                  <a:gd name="T17" fmla="*/ 57 h 57"/>
                  <a:gd name="T18" fmla="*/ 76 w 90"/>
                  <a:gd name="T19" fmla="*/ 57 h 57"/>
                  <a:gd name="T20" fmla="*/ 74 w 90"/>
                  <a:gd name="T21" fmla="*/ 57 h 57"/>
                  <a:gd name="T22" fmla="*/ 74 w 90"/>
                  <a:gd name="T23" fmla="*/ 57 h 57"/>
                  <a:gd name="T24" fmla="*/ 71 w 90"/>
                  <a:gd name="T25" fmla="*/ 57 h 57"/>
                  <a:gd name="T26" fmla="*/ 68 w 90"/>
                  <a:gd name="T27" fmla="*/ 57 h 57"/>
                  <a:gd name="T28" fmla="*/ 68 w 90"/>
                  <a:gd name="T29" fmla="*/ 57 h 57"/>
                  <a:gd name="T30" fmla="*/ 66 w 90"/>
                  <a:gd name="T31" fmla="*/ 55 h 57"/>
                  <a:gd name="T32" fmla="*/ 66 w 90"/>
                  <a:gd name="T33" fmla="*/ 55 h 57"/>
                  <a:gd name="T34" fmla="*/ 63 w 90"/>
                  <a:gd name="T35" fmla="*/ 55 h 57"/>
                  <a:gd name="T36" fmla="*/ 63 w 90"/>
                  <a:gd name="T37" fmla="*/ 55 h 57"/>
                  <a:gd name="T38" fmla="*/ 60 w 90"/>
                  <a:gd name="T39" fmla="*/ 55 h 57"/>
                  <a:gd name="T40" fmla="*/ 60 w 90"/>
                  <a:gd name="T41" fmla="*/ 55 h 57"/>
                  <a:gd name="T42" fmla="*/ 57 w 90"/>
                  <a:gd name="T43" fmla="*/ 52 h 57"/>
                  <a:gd name="T44" fmla="*/ 55 w 90"/>
                  <a:gd name="T45" fmla="*/ 52 h 57"/>
                  <a:gd name="T46" fmla="*/ 55 w 90"/>
                  <a:gd name="T47" fmla="*/ 52 h 57"/>
                  <a:gd name="T48" fmla="*/ 52 w 90"/>
                  <a:gd name="T49" fmla="*/ 52 h 57"/>
                  <a:gd name="T50" fmla="*/ 52 w 90"/>
                  <a:gd name="T51" fmla="*/ 49 h 57"/>
                  <a:gd name="T52" fmla="*/ 49 w 90"/>
                  <a:gd name="T53" fmla="*/ 49 h 57"/>
                  <a:gd name="T54" fmla="*/ 49 w 90"/>
                  <a:gd name="T55" fmla="*/ 49 h 57"/>
                  <a:gd name="T56" fmla="*/ 46 w 90"/>
                  <a:gd name="T57" fmla="*/ 49 h 57"/>
                  <a:gd name="T58" fmla="*/ 46 w 90"/>
                  <a:gd name="T59" fmla="*/ 46 h 57"/>
                  <a:gd name="T60" fmla="*/ 44 w 90"/>
                  <a:gd name="T61" fmla="*/ 46 h 57"/>
                  <a:gd name="T62" fmla="*/ 41 w 90"/>
                  <a:gd name="T63" fmla="*/ 46 h 57"/>
                  <a:gd name="T64" fmla="*/ 41 w 90"/>
                  <a:gd name="T65" fmla="*/ 46 h 57"/>
                  <a:gd name="T66" fmla="*/ 38 w 90"/>
                  <a:gd name="T67" fmla="*/ 44 h 57"/>
                  <a:gd name="T68" fmla="*/ 38 w 90"/>
                  <a:gd name="T69" fmla="*/ 44 h 57"/>
                  <a:gd name="T70" fmla="*/ 36 w 90"/>
                  <a:gd name="T71" fmla="*/ 44 h 57"/>
                  <a:gd name="T72" fmla="*/ 36 w 90"/>
                  <a:gd name="T73" fmla="*/ 41 h 57"/>
                  <a:gd name="T74" fmla="*/ 33 w 90"/>
                  <a:gd name="T75" fmla="*/ 41 h 57"/>
                  <a:gd name="T76" fmla="*/ 30 w 90"/>
                  <a:gd name="T77" fmla="*/ 38 h 57"/>
                  <a:gd name="T78" fmla="*/ 30 w 90"/>
                  <a:gd name="T79" fmla="*/ 38 h 57"/>
                  <a:gd name="T80" fmla="*/ 27 w 90"/>
                  <a:gd name="T81" fmla="*/ 36 h 57"/>
                  <a:gd name="T82" fmla="*/ 27 w 90"/>
                  <a:gd name="T83" fmla="*/ 36 h 57"/>
                  <a:gd name="T84" fmla="*/ 25 w 90"/>
                  <a:gd name="T85" fmla="*/ 36 h 57"/>
                  <a:gd name="T86" fmla="*/ 25 w 90"/>
                  <a:gd name="T87" fmla="*/ 33 h 57"/>
                  <a:gd name="T88" fmla="*/ 22 w 90"/>
                  <a:gd name="T89" fmla="*/ 33 h 57"/>
                  <a:gd name="T90" fmla="*/ 19 w 90"/>
                  <a:gd name="T91" fmla="*/ 30 h 57"/>
                  <a:gd name="T92" fmla="*/ 19 w 90"/>
                  <a:gd name="T93" fmla="*/ 27 h 57"/>
                  <a:gd name="T94" fmla="*/ 17 w 90"/>
                  <a:gd name="T95" fmla="*/ 27 h 57"/>
                  <a:gd name="T96" fmla="*/ 17 w 90"/>
                  <a:gd name="T97" fmla="*/ 25 h 57"/>
                  <a:gd name="T98" fmla="*/ 14 w 90"/>
                  <a:gd name="T99" fmla="*/ 25 h 57"/>
                  <a:gd name="T100" fmla="*/ 14 w 90"/>
                  <a:gd name="T101" fmla="*/ 22 h 57"/>
                  <a:gd name="T102" fmla="*/ 11 w 90"/>
                  <a:gd name="T103" fmla="*/ 19 h 57"/>
                  <a:gd name="T104" fmla="*/ 11 w 90"/>
                  <a:gd name="T105" fmla="*/ 17 h 57"/>
                  <a:gd name="T106" fmla="*/ 8 w 90"/>
                  <a:gd name="T107" fmla="*/ 17 h 57"/>
                  <a:gd name="T108" fmla="*/ 6 w 90"/>
                  <a:gd name="T109" fmla="*/ 14 h 57"/>
                  <a:gd name="T110" fmla="*/ 6 w 90"/>
                  <a:gd name="T111" fmla="*/ 11 h 57"/>
                  <a:gd name="T112" fmla="*/ 3 w 90"/>
                  <a:gd name="T113" fmla="*/ 8 h 57"/>
                  <a:gd name="T114" fmla="*/ 3 w 90"/>
                  <a:gd name="T115" fmla="*/ 6 h 57"/>
                  <a:gd name="T116" fmla="*/ 0 w 90"/>
                  <a:gd name="T117" fmla="*/ 3 h 57"/>
                  <a:gd name="T118" fmla="*/ 0 w 90"/>
                  <a:gd name="T119" fmla="*/ 0 h 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
                  <a:gd name="T181" fmla="*/ 0 h 57"/>
                  <a:gd name="T182" fmla="*/ 90 w 90"/>
                  <a:gd name="T183" fmla="*/ 57 h 5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 h="57">
                    <a:moveTo>
                      <a:pt x="90" y="57"/>
                    </a:moveTo>
                    <a:lnTo>
                      <a:pt x="90" y="57"/>
                    </a:lnTo>
                    <a:lnTo>
                      <a:pt x="87" y="57"/>
                    </a:lnTo>
                    <a:lnTo>
                      <a:pt x="85" y="57"/>
                    </a:lnTo>
                    <a:lnTo>
                      <a:pt x="82" y="57"/>
                    </a:lnTo>
                    <a:lnTo>
                      <a:pt x="79" y="57"/>
                    </a:lnTo>
                    <a:lnTo>
                      <a:pt x="76" y="57"/>
                    </a:lnTo>
                    <a:lnTo>
                      <a:pt x="74" y="57"/>
                    </a:lnTo>
                    <a:lnTo>
                      <a:pt x="71" y="57"/>
                    </a:lnTo>
                    <a:lnTo>
                      <a:pt x="68" y="57"/>
                    </a:lnTo>
                    <a:lnTo>
                      <a:pt x="68" y="55"/>
                    </a:lnTo>
                    <a:lnTo>
                      <a:pt x="66" y="55"/>
                    </a:lnTo>
                    <a:lnTo>
                      <a:pt x="63" y="55"/>
                    </a:lnTo>
                    <a:lnTo>
                      <a:pt x="60" y="55"/>
                    </a:lnTo>
                    <a:lnTo>
                      <a:pt x="57" y="52"/>
                    </a:lnTo>
                    <a:lnTo>
                      <a:pt x="55" y="52"/>
                    </a:lnTo>
                    <a:lnTo>
                      <a:pt x="52" y="52"/>
                    </a:lnTo>
                    <a:lnTo>
                      <a:pt x="52" y="49"/>
                    </a:lnTo>
                    <a:lnTo>
                      <a:pt x="49" y="49"/>
                    </a:lnTo>
                    <a:lnTo>
                      <a:pt x="46" y="49"/>
                    </a:lnTo>
                    <a:lnTo>
                      <a:pt x="46" y="46"/>
                    </a:lnTo>
                    <a:lnTo>
                      <a:pt x="44" y="46"/>
                    </a:lnTo>
                    <a:lnTo>
                      <a:pt x="41" y="46"/>
                    </a:lnTo>
                    <a:lnTo>
                      <a:pt x="41" y="44"/>
                    </a:lnTo>
                    <a:lnTo>
                      <a:pt x="38" y="44"/>
                    </a:lnTo>
                    <a:lnTo>
                      <a:pt x="36" y="44"/>
                    </a:lnTo>
                    <a:lnTo>
                      <a:pt x="36" y="41"/>
                    </a:lnTo>
                    <a:lnTo>
                      <a:pt x="33" y="41"/>
                    </a:lnTo>
                    <a:lnTo>
                      <a:pt x="33" y="38"/>
                    </a:lnTo>
                    <a:lnTo>
                      <a:pt x="30" y="38"/>
                    </a:lnTo>
                    <a:lnTo>
                      <a:pt x="27" y="38"/>
                    </a:lnTo>
                    <a:lnTo>
                      <a:pt x="27" y="36"/>
                    </a:lnTo>
                    <a:lnTo>
                      <a:pt x="25" y="36"/>
                    </a:lnTo>
                    <a:lnTo>
                      <a:pt x="25" y="33"/>
                    </a:lnTo>
                    <a:lnTo>
                      <a:pt x="22" y="33"/>
                    </a:lnTo>
                    <a:lnTo>
                      <a:pt x="22" y="30"/>
                    </a:lnTo>
                    <a:lnTo>
                      <a:pt x="19" y="30"/>
                    </a:lnTo>
                    <a:lnTo>
                      <a:pt x="19" y="27"/>
                    </a:lnTo>
                    <a:lnTo>
                      <a:pt x="17" y="27"/>
                    </a:lnTo>
                    <a:lnTo>
                      <a:pt x="17" y="25"/>
                    </a:lnTo>
                    <a:lnTo>
                      <a:pt x="14" y="25"/>
                    </a:lnTo>
                    <a:lnTo>
                      <a:pt x="14" y="22"/>
                    </a:lnTo>
                    <a:lnTo>
                      <a:pt x="11" y="22"/>
                    </a:lnTo>
                    <a:lnTo>
                      <a:pt x="11" y="19"/>
                    </a:lnTo>
                    <a:lnTo>
                      <a:pt x="11" y="17"/>
                    </a:lnTo>
                    <a:lnTo>
                      <a:pt x="8" y="17"/>
                    </a:lnTo>
                    <a:lnTo>
                      <a:pt x="8" y="14"/>
                    </a:lnTo>
                    <a:lnTo>
                      <a:pt x="6" y="14"/>
                    </a:lnTo>
                    <a:lnTo>
                      <a:pt x="6" y="11"/>
                    </a:lnTo>
                    <a:lnTo>
                      <a:pt x="6" y="8"/>
                    </a:lnTo>
                    <a:lnTo>
                      <a:pt x="3" y="8"/>
                    </a:lnTo>
                    <a:lnTo>
                      <a:pt x="3" y="6"/>
                    </a:lnTo>
                    <a:lnTo>
                      <a:pt x="0" y="3"/>
                    </a:lnTo>
                    <a:lnTo>
                      <a:pt x="0" y="0"/>
                    </a:lnTo>
                  </a:path>
                </a:pathLst>
              </a:custGeom>
              <a:noFill/>
              <a:ln w="4763">
                <a:solidFill>
                  <a:srgbClr val="4CFF4C"/>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67" name="Freeform 109"/>
              <p:cNvSpPr>
                <a:spLocks/>
              </p:cNvSpPr>
              <p:nvPr/>
            </p:nvSpPr>
            <p:spPr bwMode="auto">
              <a:xfrm>
                <a:off x="4117631" y="3564679"/>
                <a:ext cx="267614" cy="221406"/>
              </a:xfrm>
              <a:custGeom>
                <a:avLst/>
                <a:gdLst>
                  <a:gd name="T0" fmla="*/ 193 w 196"/>
                  <a:gd name="T1" fmla="*/ 0 h 158"/>
                  <a:gd name="T2" fmla="*/ 191 w 196"/>
                  <a:gd name="T3" fmla="*/ 0 h 158"/>
                  <a:gd name="T4" fmla="*/ 188 w 196"/>
                  <a:gd name="T5" fmla="*/ 0 h 158"/>
                  <a:gd name="T6" fmla="*/ 185 w 196"/>
                  <a:gd name="T7" fmla="*/ 0 h 158"/>
                  <a:gd name="T8" fmla="*/ 182 w 196"/>
                  <a:gd name="T9" fmla="*/ 0 h 158"/>
                  <a:gd name="T10" fmla="*/ 177 w 196"/>
                  <a:gd name="T11" fmla="*/ 0 h 158"/>
                  <a:gd name="T12" fmla="*/ 174 w 196"/>
                  <a:gd name="T13" fmla="*/ 3 h 158"/>
                  <a:gd name="T14" fmla="*/ 172 w 196"/>
                  <a:gd name="T15" fmla="*/ 3 h 158"/>
                  <a:gd name="T16" fmla="*/ 169 w 196"/>
                  <a:gd name="T17" fmla="*/ 3 h 158"/>
                  <a:gd name="T18" fmla="*/ 166 w 196"/>
                  <a:gd name="T19" fmla="*/ 3 h 158"/>
                  <a:gd name="T20" fmla="*/ 163 w 196"/>
                  <a:gd name="T21" fmla="*/ 3 h 158"/>
                  <a:gd name="T22" fmla="*/ 161 w 196"/>
                  <a:gd name="T23" fmla="*/ 3 h 158"/>
                  <a:gd name="T24" fmla="*/ 155 w 196"/>
                  <a:gd name="T25" fmla="*/ 6 h 158"/>
                  <a:gd name="T26" fmla="*/ 152 w 196"/>
                  <a:gd name="T27" fmla="*/ 6 h 158"/>
                  <a:gd name="T28" fmla="*/ 150 w 196"/>
                  <a:gd name="T29" fmla="*/ 6 h 158"/>
                  <a:gd name="T30" fmla="*/ 147 w 196"/>
                  <a:gd name="T31" fmla="*/ 6 h 158"/>
                  <a:gd name="T32" fmla="*/ 144 w 196"/>
                  <a:gd name="T33" fmla="*/ 9 h 158"/>
                  <a:gd name="T34" fmla="*/ 142 w 196"/>
                  <a:gd name="T35" fmla="*/ 9 h 158"/>
                  <a:gd name="T36" fmla="*/ 136 w 196"/>
                  <a:gd name="T37" fmla="*/ 9 h 158"/>
                  <a:gd name="T38" fmla="*/ 133 w 196"/>
                  <a:gd name="T39" fmla="*/ 11 h 158"/>
                  <a:gd name="T40" fmla="*/ 131 w 196"/>
                  <a:gd name="T41" fmla="*/ 11 h 158"/>
                  <a:gd name="T42" fmla="*/ 128 w 196"/>
                  <a:gd name="T43" fmla="*/ 14 h 158"/>
                  <a:gd name="T44" fmla="*/ 125 w 196"/>
                  <a:gd name="T45" fmla="*/ 14 h 158"/>
                  <a:gd name="T46" fmla="*/ 123 w 196"/>
                  <a:gd name="T47" fmla="*/ 17 h 158"/>
                  <a:gd name="T48" fmla="*/ 117 w 196"/>
                  <a:gd name="T49" fmla="*/ 17 h 158"/>
                  <a:gd name="T50" fmla="*/ 114 w 196"/>
                  <a:gd name="T51" fmla="*/ 17 h 158"/>
                  <a:gd name="T52" fmla="*/ 112 w 196"/>
                  <a:gd name="T53" fmla="*/ 20 h 158"/>
                  <a:gd name="T54" fmla="*/ 109 w 196"/>
                  <a:gd name="T55" fmla="*/ 22 h 158"/>
                  <a:gd name="T56" fmla="*/ 106 w 196"/>
                  <a:gd name="T57" fmla="*/ 22 h 158"/>
                  <a:gd name="T58" fmla="*/ 103 w 196"/>
                  <a:gd name="T59" fmla="*/ 25 h 158"/>
                  <a:gd name="T60" fmla="*/ 98 w 196"/>
                  <a:gd name="T61" fmla="*/ 25 h 158"/>
                  <a:gd name="T62" fmla="*/ 95 w 196"/>
                  <a:gd name="T63" fmla="*/ 28 h 158"/>
                  <a:gd name="T64" fmla="*/ 93 w 196"/>
                  <a:gd name="T65" fmla="*/ 30 h 158"/>
                  <a:gd name="T66" fmla="*/ 90 w 196"/>
                  <a:gd name="T67" fmla="*/ 30 h 158"/>
                  <a:gd name="T68" fmla="*/ 87 w 196"/>
                  <a:gd name="T69" fmla="*/ 33 h 158"/>
                  <a:gd name="T70" fmla="*/ 84 w 196"/>
                  <a:gd name="T71" fmla="*/ 36 h 158"/>
                  <a:gd name="T72" fmla="*/ 79 w 196"/>
                  <a:gd name="T73" fmla="*/ 39 h 158"/>
                  <a:gd name="T74" fmla="*/ 76 w 196"/>
                  <a:gd name="T75" fmla="*/ 41 h 158"/>
                  <a:gd name="T76" fmla="*/ 73 w 196"/>
                  <a:gd name="T77" fmla="*/ 44 h 158"/>
                  <a:gd name="T78" fmla="*/ 71 w 196"/>
                  <a:gd name="T79" fmla="*/ 44 h 158"/>
                  <a:gd name="T80" fmla="*/ 68 w 196"/>
                  <a:gd name="T81" fmla="*/ 47 h 158"/>
                  <a:gd name="T82" fmla="*/ 65 w 196"/>
                  <a:gd name="T83" fmla="*/ 49 h 158"/>
                  <a:gd name="T84" fmla="*/ 60 w 196"/>
                  <a:gd name="T85" fmla="*/ 52 h 158"/>
                  <a:gd name="T86" fmla="*/ 57 w 196"/>
                  <a:gd name="T87" fmla="*/ 58 h 158"/>
                  <a:gd name="T88" fmla="*/ 54 w 196"/>
                  <a:gd name="T89" fmla="*/ 60 h 158"/>
                  <a:gd name="T90" fmla="*/ 52 w 196"/>
                  <a:gd name="T91" fmla="*/ 63 h 158"/>
                  <a:gd name="T92" fmla="*/ 49 w 196"/>
                  <a:gd name="T93" fmla="*/ 66 h 158"/>
                  <a:gd name="T94" fmla="*/ 46 w 196"/>
                  <a:gd name="T95" fmla="*/ 69 h 158"/>
                  <a:gd name="T96" fmla="*/ 41 w 196"/>
                  <a:gd name="T97" fmla="*/ 74 h 158"/>
                  <a:gd name="T98" fmla="*/ 38 w 196"/>
                  <a:gd name="T99" fmla="*/ 77 h 158"/>
                  <a:gd name="T100" fmla="*/ 35 w 196"/>
                  <a:gd name="T101" fmla="*/ 82 h 158"/>
                  <a:gd name="T102" fmla="*/ 33 w 196"/>
                  <a:gd name="T103" fmla="*/ 85 h 158"/>
                  <a:gd name="T104" fmla="*/ 30 w 196"/>
                  <a:gd name="T105" fmla="*/ 90 h 158"/>
                  <a:gd name="T106" fmla="*/ 27 w 196"/>
                  <a:gd name="T107" fmla="*/ 96 h 158"/>
                  <a:gd name="T108" fmla="*/ 22 w 196"/>
                  <a:gd name="T109" fmla="*/ 101 h 158"/>
                  <a:gd name="T110" fmla="*/ 19 w 196"/>
                  <a:gd name="T111" fmla="*/ 107 h 158"/>
                  <a:gd name="T112" fmla="*/ 16 w 196"/>
                  <a:gd name="T113" fmla="*/ 112 h 158"/>
                  <a:gd name="T114" fmla="*/ 14 w 196"/>
                  <a:gd name="T115" fmla="*/ 120 h 158"/>
                  <a:gd name="T116" fmla="*/ 11 w 196"/>
                  <a:gd name="T117" fmla="*/ 128 h 158"/>
                  <a:gd name="T118" fmla="*/ 8 w 196"/>
                  <a:gd name="T119" fmla="*/ 137 h 158"/>
                  <a:gd name="T120" fmla="*/ 5 w 196"/>
                  <a:gd name="T121" fmla="*/ 148 h 158"/>
                  <a:gd name="T122" fmla="*/ 0 w 196"/>
                  <a:gd name="T123" fmla="*/ 158 h 1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6"/>
                  <a:gd name="T187" fmla="*/ 0 h 158"/>
                  <a:gd name="T188" fmla="*/ 196 w 196"/>
                  <a:gd name="T189" fmla="*/ 158 h 1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6" h="158">
                    <a:moveTo>
                      <a:pt x="196" y="0"/>
                    </a:moveTo>
                    <a:lnTo>
                      <a:pt x="196" y="0"/>
                    </a:lnTo>
                    <a:lnTo>
                      <a:pt x="193" y="0"/>
                    </a:lnTo>
                    <a:lnTo>
                      <a:pt x="191" y="0"/>
                    </a:lnTo>
                    <a:lnTo>
                      <a:pt x="188" y="0"/>
                    </a:lnTo>
                    <a:lnTo>
                      <a:pt x="185" y="0"/>
                    </a:lnTo>
                    <a:lnTo>
                      <a:pt x="182" y="0"/>
                    </a:lnTo>
                    <a:lnTo>
                      <a:pt x="180" y="0"/>
                    </a:lnTo>
                    <a:lnTo>
                      <a:pt x="177" y="0"/>
                    </a:lnTo>
                    <a:lnTo>
                      <a:pt x="177" y="3"/>
                    </a:lnTo>
                    <a:lnTo>
                      <a:pt x="174" y="3"/>
                    </a:lnTo>
                    <a:lnTo>
                      <a:pt x="172" y="3"/>
                    </a:lnTo>
                    <a:lnTo>
                      <a:pt x="169" y="3"/>
                    </a:lnTo>
                    <a:lnTo>
                      <a:pt x="166" y="3"/>
                    </a:lnTo>
                    <a:lnTo>
                      <a:pt x="163" y="3"/>
                    </a:lnTo>
                    <a:lnTo>
                      <a:pt x="161" y="3"/>
                    </a:lnTo>
                    <a:lnTo>
                      <a:pt x="158" y="3"/>
                    </a:lnTo>
                    <a:lnTo>
                      <a:pt x="158" y="6"/>
                    </a:lnTo>
                    <a:lnTo>
                      <a:pt x="155" y="6"/>
                    </a:lnTo>
                    <a:lnTo>
                      <a:pt x="152" y="6"/>
                    </a:lnTo>
                    <a:lnTo>
                      <a:pt x="150" y="6"/>
                    </a:lnTo>
                    <a:lnTo>
                      <a:pt x="147" y="6"/>
                    </a:lnTo>
                    <a:lnTo>
                      <a:pt x="144" y="9"/>
                    </a:lnTo>
                    <a:lnTo>
                      <a:pt x="142" y="9"/>
                    </a:lnTo>
                    <a:lnTo>
                      <a:pt x="139" y="9"/>
                    </a:lnTo>
                    <a:lnTo>
                      <a:pt x="136" y="9"/>
                    </a:lnTo>
                    <a:lnTo>
                      <a:pt x="136" y="11"/>
                    </a:lnTo>
                    <a:lnTo>
                      <a:pt x="133" y="11"/>
                    </a:lnTo>
                    <a:lnTo>
                      <a:pt x="131" y="11"/>
                    </a:lnTo>
                    <a:lnTo>
                      <a:pt x="128" y="11"/>
                    </a:lnTo>
                    <a:lnTo>
                      <a:pt x="128" y="14"/>
                    </a:lnTo>
                    <a:lnTo>
                      <a:pt x="125" y="14"/>
                    </a:lnTo>
                    <a:lnTo>
                      <a:pt x="123" y="14"/>
                    </a:lnTo>
                    <a:lnTo>
                      <a:pt x="123" y="17"/>
                    </a:lnTo>
                    <a:lnTo>
                      <a:pt x="120" y="17"/>
                    </a:lnTo>
                    <a:lnTo>
                      <a:pt x="117" y="17"/>
                    </a:lnTo>
                    <a:lnTo>
                      <a:pt x="114" y="17"/>
                    </a:lnTo>
                    <a:lnTo>
                      <a:pt x="114" y="20"/>
                    </a:lnTo>
                    <a:lnTo>
                      <a:pt x="112" y="20"/>
                    </a:lnTo>
                    <a:lnTo>
                      <a:pt x="109" y="20"/>
                    </a:lnTo>
                    <a:lnTo>
                      <a:pt x="109" y="22"/>
                    </a:lnTo>
                    <a:lnTo>
                      <a:pt x="106" y="22"/>
                    </a:lnTo>
                    <a:lnTo>
                      <a:pt x="103" y="22"/>
                    </a:lnTo>
                    <a:lnTo>
                      <a:pt x="103" y="25"/>
                    </a:lnTo>
                    <a:lnTo>
                      <a:pt x="101" y="25"/>
                    </a:lnTo>
                    <a:lnTo>
                      <a:pt x="98" y="25"/>
                    </a:lnTo>
                    <a:lnTo>
                      <a:pt x="98" y="28"/>
                    </a:lnTo>
                    <a:lnTo>
                      <a:pt x="95" y="28"/>
                    </a:lnTo>
                    <a:lnTo>
                      <a:pt x="93" y="30"/>
                    </a:lnTo>
                    <a:lnTo>
                      <a:pt x="90" y="30"/>
                    </a:lnTo>
                    <a:lnTo>
                      <a:pt x="90" y="33"/>
                    </a:lnTo>
                    <a:lnTo>
                      <a:pt x="87" y="33"/>
                    </a:lnTo>
                    <a:lnTo>
                      <a:pt x="84" y="33"/>
                    </a:lnTo>
                    <a:lnTo>
                      <a:pt x="84" y="36"/>
                    </a:lnTo>
                    <a:lnTo>
                      <a:pt x="82" y="36"/>
                    </a:lnTo>
                    <a:lnTo>
                      <a:pt x="82" y="39"/>
                    </a:lnTo>
                    <a:lnTo>
                      <a:pt x="79" y="39"/>
                    </a:lnTo>
                    <a:lnTo>
                      <a:pt x="76" y="41"/>
                    </a:lnTo>
                    <a:lnTo>
                      <a:pt x="73" y="41"/>
                    </a:lnTo>
                    <a:lnTo>
                      <a:pt x="73" y="44"/>
                    </a:lnTo>
                    <a:lnTo>
                      <a:pt x="71" y="44"/>
                    </a:lnTo>
                    <a:lnTo>
                      <a:pt x="71" y="47"/>
                    </a:lnTo>
                    <a:lnTo>
                      <a:pt x="68" y="47"/>
                    </a:lnTo>
                    <a:lnTo>
                      <a:pt x="65" y="49"/>
                    </a:lnTo>
                    <a:lnTo>
                      <a:pt x="63" y="52"/>
                    </a:lnTo>
                    <a:lnTo>
                      <a:pt x="60" y="52"/>
                    </a:lnTo>
                    <a:lnTo>
                      <a:pt x="60" y="55"/>
                    </a:lnTo>
                    <a:lnTo>
                      <a:pt x="57" y="58"/>
                    </a:lnTo>
                    <a:lnTo>
                      <a:pt x="54" y="58"/>
                    </a:lnTo>
                    <a:lnTo>
                      <a:pt x="54" y="60"/>
                    </a:lnTo>
                    <a:lnTo>
                      <a:pt x="52" y="63"/>
                    </a:lnTo>
                    <a:lnTo>
                      <a:pt x="49" y="63"/>
                    </a:lnTo>
                    <a:lnTo>
                      <a:pt x="49" y="66"/>
                    </a:lnTo>
                    <a:lnTo>
                      <a:pt x="46" y="69"/>
                    </a:lnTo>
                    <a:lnTo>
                      <a:pt x="44" y="71"/>
                    </a:lnTo>
                    <a:lnTo>
                      <a:pt x="44" y="74"/>
                    </a:lnTo>
                    <a:lnTo>
                      <a:pt x="41" y="74"/>
                    </a:lnTo>
                    <a:lnTo>
                      <a:pt x="41" y="77"/>
                    </a:lnTo>
                    <a:lnTo>
                      <a:pt x="38" y="77"/>
                    </a:lnTo>
                    <a:lnTo>
                      <a:pt x="38" y="79"/>
                    </a:lnTo>
                    <a:lnTo>
                      <a:pt x="35" y="79"/>
                    </a:lnTo>
                    <a:lnTo>
                      <a:pt x="35" y="82"/>
                    </a:lnTo>
                    <a:lnTo>
                      <a:pt x="35" y="85"/>
                    </a:lnTo>
                    <a:lnTo>
                      <a:pt x="33" y="85"/>
                    </a:lnTo>
                    <a:lnTo>
                      <a:pt x="33" y="88"/>
                    </a:lnTo>
                    <a:lnTo>
                      <a:pt x="30" y="88"/>
                    </a:lnTo>
                    <a:lnTo>
                      <a:pt x="30" y="90"/>
                    </a:lnTo>
                    <a:lnTo>
                      <a:pt x="27" y="93"/>
                    </a:lnTo>
                    <a:lnTo>
                      <a:pt x="27" y="96"/>
                    </a:lnTo>
                    <a:lnTo>
                      <a:pt x="24" y="96"/>
                    </a:lnTo>
                    <a:lnTo>
                      <a:pt x="24" y="99"/>
                    </a:lnTo>
                    <a:lnTo>
                      <a:pt x="22" y="101"/>
                    </a:lnTo>
                    <a:lnTo>
                      <a:pt x="22" y="104"/>
                    </a:lnTo>
                    <a:lnTo>
                      <a:pt x="19" y="107"/>
                    </a:lnTo>
                    <a:lnTo>
                      <a:pt x="19" y="109"/>
                    </a:lnTo>
                    <a:lnTo>
                      <a:pt x="16" y="112"/>
                    </a:lnTo>
                    <a:lnTo>
                      <a:pt x="16" y="115"/>
                    </a:lnTo>
                    <a:lnTo>
                      <a:pt x="16" y="118"/>
                    </a:lnTo>
                    <a:lnTo>
                      <a:pt x="14" y="118"/>
                    </a:lnTo>
                    <a:lnTo>
                      <a:pt x="14" y="120"/>
                    </a:lnTo>
                    <a:lnTo>
                      <a:pt x="14" y="123"/>
                    </a:lnTo>
                    <a:lnTo>
                      <a:pt x="11" y="123"/>
                    </a:lnTo>
                    <a:lnTo>
                      <a:pt x="11" y="126"/>
                    </a:lnTo>
                    <a:lnTo>
                      <a:pt x="11" y="128"/>
                    </a:lnTo>
                    <a:lnTo>
                      <a:pt x="8" y="131"/>
                    </a:lnTo>
                    <a:lnTo>
                      <a:pt x="8" y="134"/>
                    </a:lnTo>
                    <a:lnTo>
                      <a:pt x="8" y="137"/>
                    </a:lnTo>
                    <a:lnTo>
                      <a:pt x="5" y="139"/>
                    </a:lnTo>
                    <a:lnTo>
                      <a:pt x="5" y="142"/>
                    </a:lnTo>
                    <a:lnTo>
                      <a:pt x="5" y="145"/>
                    </a:lnTo>
                    <a:lnTo>
                      <a:pt x="5" y="148"/>
                    </a:lnTo>
                    <a:lnTo>
                      <a:pt x="3" y="150"/>
                    </a:lnTo>
                    <a:lnTo>
                      <a:pt x="3" y="153"/>
                    </a:lnTo>
                    <a:lnTo>
                      <a:pt x="3" y="156"/>
                    </a:lnTo>
                    <a:lnTo>
                      <a:pt x="0" y="158"/>
                    </a:lnTo>
                  </a:path>
                </a:pathLst>
              </a:custGeom>
              <a:noFill/>
              <a:ln w="4763">
                <a:solidFill>
                  <a:srgbClr val="4CFF4C"/>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68" name="Freeform 110"/>
              <p:cNvSpPr>
                <a:spLocks/>
              </p:cNvSpPr>
              <p:nvPr/>
            </p:nvSpPr>
            <p:spPr bwMode="auto">
              <a:xfrm>
                <a:off x="4117631" y="3900993"/>
                <a:ext cx="267614" cy="221406"/>
              </a:xfrm>
              <a:custGeom>
                <a:avLst/>
                <a:gdLst>
                  <a:gd name="T0" fmla="*/ 193 w 196"/>
                  <a:gd name="T1" fmla="*/ 158 h 158"/>
                  <a:gd name="T2" fmla="*/ 191 w 196"/>
                  <a:gd name="T3" fmla="*/ 158 h 158"/>
                  <a:gd name="T4" fmla="*/ 188 w 196"/>
                  <a:gd name="T5" fmla="*/ 158 h 158"/>
                  <a:gd name="T6" fmla="*/ 185 w 196"/>
                  <a:gd name="T7" fmla="*/ 158 h 158"/>
                  <a:gd name="T8" fmla="*/ 182 w 196"/>
                  <a:gd name="T9" fmla="*/ 158 h 158"/>
                  <a:gd name="T10" fmla="*/ 177 w 196"/>
                  <a:gd name="T11" fmla="*/ 158 h 158"/>
                  <a:gd name="T12" fmla="*/ 174 w 196"/>
                  <a:gd name="T13" fmla="*/ 155 h 158"/>
                  <a:gd name="T14" fmla="*/ 172 w 196"/>
                  <a:gd name="T15" fmla="*/ 155 h 158"/>
                  <a:gd name="T16" fmla="*/ 169 w 196"/>
                  <a:gd name="T17" fmla="*/ 155 h 158"/>
                  <a:gd name="T18" fmla="*/ 166 w 196"/>
                  <a:gd name="T19" fmla="*/ 155 h 158"/>
                  <a:gd name="T20" fmla="*/ 163 w 196"/>
                  <a:gd name="T21" fmla="*/ 155 h 158"/>
                  <a:gd name="T22" fmla="*/ 161 w 196"/>
                  <a:gd name="T23" fmla="*/ 155 h 158"/>
                  <a:gd name="T24" fmla="*/ 155 w 196"/>
                  <a:gd name="T25" fmla="*/ 153 h 158"/>
                  <a:gd name="T26" fmla="*/ 152 w 196"/>
                  <a:gd name="T27" fmla="*/ 153 h 158"/>
                  <a:gd name="T28" fmla="*/ 150 w 196"/>
                  <a:gd name="T29" fmla="*/ 153 h 158"/>
                  <a:gd name="T30" fmla="*/ 147 w 196"/>
                  <a:gd name="T31" fmla="*/ 153 h 158"/>
                  <a:gd name="T32" fmla="*/ 144 w 196"/>
                  <a:gd name="T33" fmla="*/ 150 h 158"/>
                  <a:gd name="T34" fmla="*/ 142 w 196"/>
                  <a:gd name="T35" fmla="*/ 150 h 158"/>
                  <a:gd name="T36" fmla="*/ 136 w 196"/>
                  <a:gd name="T37" fmla="*/ 150 h 158"/>
                  <a:gd name="T38" fmla="*/ 133 w 196"/>
                  <a:gd name="T39" fmla="*/ 147 h 158"/>
                  <a:gd name="T40" fmla="*/ 131 w 196"/>
                  <a:gd name="T41" fmla="*/ 147 h 158"/>
                  <a:gd name="T42" fmla="*/ 128 w 196"/>
                  <a:gd name="T43" fmla="*/ 145 h 158"/>
                  <a:gd name="T44" fmla="*/ 125 w 196"/>
                  <a:gd name="T45" fmla="*/ 145 h 158"/>
                  <a:gd name="T46" fmla="*/ 123 w 196"/>
                  <a:gd name="T47" fmla="*/ 142 h 158"/>
                  <a:gd name="T48" fmla="*/ 117 w 196"/>
                  <a:gd name="T49" fmla="*/ 142 h 158"/>
                  <a:gd name="T50" fmla="*/ 114 w 196"/>
                  <a:gd name="T51" fmla="*/ 142 h 158"/>
                  <a:gd name="T52" fmla="*/ 112 w 196"/>
                  <a:gd name="T53" fmla="*/ 139 h 158"/>
                  <a:gd name="T54" fmla="*/ 109 w 196"/>
                  <a:gd name="T55" fmla="*/ 136 h 158"/>
                  <a:gd name="T56" fmla="*/ 106 w 196"/>
                  <a:gd name="T57" fmla="*/ 136 h 158"/>
                  <a:gd name="T58" fmla="*/ 103 w 196"/>
                  <a:gd name="T59" fmla="*/ 134 h 158"/>
                  <a:gd name="T60" fmla="*/ 98 w 196"/>
                  <a:gd name="T61" fmla="*/ 134 h 158"/>
                  <a:gd name="T62" fmla="*/ 95 w 196"/>
                  <a:gd name="T63" fmla="*/ 131 h 158"/>
                  <a:gd name="T64" fmla="*/ 93 w 196"/>
                  <a:gd name="T65" fmla="*/ 128 h 158"/>
                  <a:gd name="T66" fmla="*/ 90 w 196"/>
                  <a:gd name="T67" fmla="*/ 128 h 158"/>
                  <a:gd name="T68" fmla="*/ 87 w 196"/>
                  <a:gd name="T69" fmla="*/ 125 h 158"/>
                  <a:gd name="T70" fmla="*/ 84 w 196"/>
                  <a:gd name="T71" fmla="*/ 123 h 158"/>
                  <a:gd name="T72" fmla="*/ 79 w 196"/>
                  <a:gd name="T73" fmla="*/ 120 h 158"/>
                  <a:gd name="T74" fmla="*/ 76 w 196"/>
                  <a:gd name="T75" fmla="*/ 117 h 158"/>
                  <a:gd name="T76" fmla="*/ 73 w 196"/>
                  <a:gd name="T77" fmla="*/ 115 h 158"/>
                  <a:gd name="T78" fmla="*/ 71 w 196"/>
                  <a:gd name="T79" fmla="*/ 115 h 158"/>
                  <a:gd name="T80" fmla="*/ 68 w 196"/>
                  <a:gd name="T81" fmla="*/ 112 h 158"/>
                  <a:gd name="T82" fmla="*/ 65 w 196"/>
                  <a:gd name="T83" fmla="*/ 109 h 158"/>
                  <a:gd name="T84" fmla="*/ 60 w 196"/>
                  <a:gd name="T85" fmla="*/ 106 h 158"/>
                  <a:gd name="T86" fmla="*/ 57 w 196"/>
                  <a:gd name="T87" fmla="*/ 104 h 158"/>
                  <a:gd name="T88" fmla="*/ 54 w 196"/>
                  <a:gd name="T89" fmla="*/ 98 h 158"/>
                  <a:gd name="T90" fmla="*/ 52 w 196"/>
                  <a:gd name="T91" fmla="*/ 96 h 158"/>
                  <a:gd name="T92" fmla="*/ 49 w 196"/>
                  <a:gd name="T93" fmla="*/ 93 h 158"/>
                  <a:gd name="T94" fmla="*/ 46 w 196"/>
                  <a:gd name="T95" fmla="*/ 90 h 158"/>
                  <a:gd name="T96" fmla="*/ 41 w 196"/>
                  <a:gd name="T97" fmla="*/ 85 h 158"/>
                  <a:gd name="T98" fmla="*/ 38 w 196"/>
                  <a:gd name="T99" fmla="*/ 82 h 158"/>
                  <a:gd name="T100" fmla="*/ 35 w 196"/>
                  <a:gd name="T101" fmla="*/ 76 h 158"/>
                  <a:gd name="T102" fmla="*/ 33 w 196"/>
                  <a:gd name="T103" fmla="*/ 74 h 158"/>
                  <a:gd name="T104" fmla="*/ 30 w 196"/>
                  <a:gd name="T105" fmla="*/ 68 h 158"/>
                  <a:gd name="T106" fmla="*/ 27 w 196"/>
                  <a:gd name="T107" fmla="*/ 63 h 158"/>
                  <a:gd name="T108" fmla="*/ 22 w 196"/>
                  <a:gd name="T109" fmla="*/ 57 h 158"/>
                  <a:gd name="T110" fmla="*/ 19 w 196"/>
                  <a:gd name="T111" fmla="*/ 52 h 158"/>
                  <a:gd name="T112" fmla="*/ 16 w 196"/>
                  <a:gd name="T113" fmla="*/ 46 h 158"/>
                  <a:gd name="T114" fmla="*/ 14 w 196"/>
                  <a:gd name="T115" fmla="*/ 38 h 158"/>
                  <a:gd name="T116" fmla="*/ 11 w 196"/>
                  <a:gd name="T117" fmla="*/ 30 h 158"/>
                  <a:gd name="T118" fmla="*/ 8 w 196"/>
                  <a:gd name="T119" fmla="*/ 22 h 158"/>
                  <a:gd name="T120" fmla="*/ 5 w 196"/>
                  <a:gd name="T121" fmla="*/ 11 h 158"/>
                  <a:gd name="T122" fmla="*/ 0 w 196"/>
                  <a:gd name="T123" fmla="*/ 0 h 1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6"/>
                  <a:gd name="T187" fmla="*/ 0 h 158"/>
                  <a:gd name="T188" fmla="*/ 196 w 196"/>
                  <a:gd name="T189" fmla="*/ 158 h 1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6" h="158">
                    <a:moveTo>
                      <a:pt x="196" y="158"/>
                    </a:moveTo>
                    <a:lnTo>
                      <a:pt x="196" y="158"/>
                    </a:lnTo>
                    <a:lnTo>
                      <a:pt x="193" y="158"/>
                    </a:lnTo>
                    <a:lnTo>
                      <a:pt x="191" y="158"/>
                    </a:lnTo>
                    <a:lnTo>
                      <a:pt x="188" y="158"/>
                    </a:lnTo>
                    <a:lnTo>
                      <a:pt x="185" y="158"/>
                    </a:lnTo>
                    <a:lnTo>
                      <a:pt x="182" y="158"/>
                    </a:lnTo>
                    <a:lnTo>
                      <a:pt x="180" y="158"/>
                    </a:lnTo>
                    <a:lnTo>
                      <a:pt x="177" y="158"/>
                    </a:lnTo>
                    <a:lnTo>
                      <a:pt x="177" y="155"/>
                    </a:lnTo>
                    <a:lnTo>
                      <a:pt x="174" y="155"/>
                    </a:lnTo>
                    <a:lnTo>
                      <a:pt x="172" y="155"/>
                    </a:lnTo>
                    <a:lnTo>
                      <a:pt x="169" y="155"/>
                    </a:lnTo>
                    <a:lnTo>
                      <a:pt x="166" y="155"/>
                    </a:lnTo>
                    <a:lnTo>
                      <a:pt x="163" y="155"/>
                    </a:lnTo>
                    <a:lnTo>
                      <a:pt x="161" y="155"/>
                    </a:lnTo>
                    <a:lnTo>
                      <a:pt x="158" y="155"/>
                    </a:lnTo>
                    <a:lnTo>
                      <a:pt x="158" y="153"/>
                    </a:lnTo>
                    <a:lnTo>
                      <a:pt x="155" y="153"/>
                    </a:lnTo>
                    <a:lnTo>
                      <a:pt x="152" y="153"/>
                    </a:lnTo>
                    <a:lnTo>
                      <a:pt x="150" y="153"/>
                    </a:lnTo>
                    <a:lnTo>
                      <a:pt x="147" y="153"/>
                    </a:lnTo>
                    <a:lnTo>
                      <a:pt x="144" y="150"/>
                    </a:lnTo>
                    <a:lnTo>
                      <a:pt x="142" y="150"/>
                    </a:lnTo>
                    <a:lnTo>
                      <a:pt x="139" y="150"/>
                    </a:lnTo>
                    <a:lnTo>
                      <a:pt x="136" y="150"/>
                    </a:lnTo>
                    <a:lnTo>
                      <a:pt x="136" y="147"/>
                    </a:lnTo>
                    <a:lnTo>
                      <a:pt x="133" y="147"/>
                    </a:lnTo>
                    <a:lnTo>
                      <a:pt x="131" y="147"/>
                    </a:lnTo>
                    <a:lnTo>
                      <a:pt x="128" y="147"/>
                    </a:lnTo>
                    <a:lnTo>
                      <a:pt x="128" y="145"/>
                    </a:lnTo>
                    <a:lnTo>
                      <a:pt x="125" y="145"/>
                    </a:lnTo>
                    <a:lnTo>
                      <a:pt x="123" y="145"/>
                    </a:lnTo>
                    <a:lnTo>
                      <a:pt x="123" y="142"/>
                    </a:lnTo>
                    <a:lnTo>
                      <a:pt x="120" y="142"/>
                    </a:lnTo>
                    <a:lnTo>
                      <a:pt x="117" y="142"/>
                    </a:lnTo>
                    <a:lnTo>
                      <a:pt x="114" y="142"/>
                    </a:lnTo>
                    <a:lnTo>
                      <a:pt x="114" y="139"/>
                    </a:lnTo>
                    <a:lnTo>
                      <a:pt x="112" y="139"/>
                    </a:lnTo>
                    <a:lnTo>
                      <a:pt x="109" y="139"/>
                    </a:lnTo>
                    <a:lnTo>
                      <a:pt x="109" y="136"/>
                    </a:lnTo>
                    <a:lnTo>
                      <a:pt x="106" y="136"/>
                    </a:lnTo>
                    <a:lnTo>
                      <a:pt x="103" y="136"/>
                    </a:lnTo>
                    <a:lnTo>
                      <a:pt x="103" y="134"/>
                    </a:lnTo>
                    <a:lnTo>
                      <a:pt x="101" y="134"/>
                    </a:lnTo>
                    <a:lnTo>
                      <a:pt x="98" y="134"/>
                    </a:lnTo>
                    <a:lnTo>
                      <a:pt x="98" y="131"/>
                    </a:lnTo>
                    <a:lnTo>
                      <a:pt x="95" y="131"/>
                    </a:lnTo>
                    <a:lnTo>
                      <a:pt x="93" y="128"/>
                    </a:lnTo>
                    <a:lnTo>
                      <a:pt x="90" y="128"/>
                    </a:lnTo>
                    <a:lnTo>
                      <a:pt x="90" y="125"/>
                    </a:lnTo>
                    <a:lnTo>
                      <a:pt x="87" y="125"/>
                    </a:lnTo>
                    <a:lnTo>
                      <a:pt x="84" y="125"/>
                    </a:lnTo>
                    <a:lnTo>
                      <a:pt x="84" y="123"/>
                    </a:lnTo>
                    <a:lnTo>
                      <a:pt x="82" y="123"/>
                    </a:lnTo>
                    <a:lnTo>
                      <a:pt x="82" y="120"/>
                    </a:lnTo>
                    <a:lnTo>
                      <a:pt x="79" y="120"/>
                    </a:lnTo>
                    <a:lnTo>
                      <a:pt x="76" y="117"/>
                    </a:lnTo>
                    <a:lnTo>
                      <a:pt x="73" y="117"/>
                    </a:lnTo>
                    <a:lnTo>
                      <a:pt x="73" y="115"/>
                    </a:lnTo>
                    <a:lnTo>
                      <a:pt x="71" y="115"/>
                    </a:lnTo>
                    <a:lnTo>
                      <a:pt x="71" y="112"/>
                    </a:lnTo>
                    <a:lnTo>
                      <a:pt x="68" y="112"/>
                    </a:lnTo>
                    <a:lnTo>
                      <a:pt x="65" y="109"/>
                    </a:lnTo>
                    <a:lnTo>
                      <a:pt x="63" y="106"/>
                    </a:lnTo>
                    <a:lnTo>
                      <a:pt x="60" y="106"/>
                    </a:lnTo>
                    <a:lnTo>
                      <a:pt x="60" y="104"/>
                    </a:lnTo>
                    <a:lnTo>
                      <a:pt x="57" y="104"/>
                    </a:lnTo>
                    <a:lnTo>
                      <a:pt x="57" y="101"/>
                    </a:lnTo>
                    <a:lnTo>
                      <a:pt x="54" y="101"/>
                    </a:lnTo>
                    <a:lnTo>
                      <a:pt x="54" y="98"/>
                    </a:lnTo>
                    <a:lnTo>
                      <a:pt x="52" y="96"/>
                    </a:lnTo>
                    <a:lnTo>
                      <a:pt x="49" y="96"/>
                    </a:lnTo>
                    <a:lnTo>
                      <a:pt x="49" y="93"/>
                    </a:lnTo>
                    <a:lnTo>
                      <a:pt x="46" y="90"/>
                    </a:lnTo>
                    <a:lnTo>
                      <a:pt x="44" y="87"/>
                    </a:lnTo>
                    <a:lnTo>
                      <a:pt x="44" y="85"/>
                    </a:lnTo>
                    <a:lnTo>
                      <a:pt x="41" y="85"/>
                    </a:lnTo>
                    <a:lnTo>
                      <a:pt x="41" y="82"/>
                    </a:lnTo>
                    <a:lnTo>
                      <a:pt x="38" y="82"/>
                    </a:lnTo>
                    <a:lnTo>
                      <a:pt x="38" y="79"/>
                    </a:lnTo>
                    <a:lnTo>
                      <a:pt x="35" y="79"/>
                    </a:lnTo>
                    <a:lnTo>
                      <a:pt x="35" y="76"/>
                    </a:lnTo>
                    <a:lnTo>
                      <a:pt x="35" y="74"/>
                    </a:lnTo>
                    <a:lnTo>
                      <a:pt x="33" y="74"/>
                    </a:lnTo>
                    <a:lnTo>
                      <a:pt x="33" y="71"/>
                    </a:lnTo>
                    <a:lnTo>
                      <a:pt x="30" y="71"/>
                    </a:lnTo>
                    <a:lnTo>
                      <a:pt x="30" y="68"/>
                    </a:lnTo>
                    <a:lnTo>
                      <a:pt x="27" y="66"/>
                    </a:lnTo>
                    <a:lnTo>
                      <a:pt x="27" y="63"/>
                    </a:lnTo>
                    <a:lnTo>
                      <a:pt x="24" y="63"/>
                    </a:lnTo>
                    <a:lnTo>
                      <a:pt x="24" y="60"/>
                    </a:lnTo>
                    <a:lnTo>
                      <a:pt x="22" y="57"/>
                    </a:lnTo>
                    <a:lnTo>
                      <a:pt x="22" y="55"/>
                    </a:lnTo>
                    <a:lnTo>
                      <a:pt x="19" y="52"/>
                    </a:lnTo>
                    <a:lnTo>
                      <a:pt x="19" y="49"/>
                    </a:lnTo>
                    <a:lnTo>
                      <a:pt x="16" y="46"/>
                    </a:lnTo>
                    <a:lnTo>
                      <a:pt x="16" y="44"/>
                    </a:lnTo>
                    <a:lnTo>
                      <a:pt x="14" y="41"/>
                    </a:lnTo>
                    <a:lnTo>
                      <a:pt x="14" y="38"/>
                    </a:lnTo>
                    <a:lnTo>
                      <a:pt x="14" y="36"/>
                    </a:lnTo>
                    <a:lnTo>
                      <a:pt x="11" y="36"/>
                    </a:lnTo>
                    <a:lnTo>
                      <a:pt x="11" y="33"/>
                    </a:lnTo>
                    <a:lnTo>
                      <a:pt x="11" y="30"/>
                    </a:lnTo>
                    <a:lnTo>
                      <a:pt x="8" y="27"/>
                    </a:lnTo>
                    <a:lnTo>
                      <a:pt x="8" y="25"/>
                    </a:lnTo>
                    <a:lnTo>
                      <a:pt x="8" y="22"/>
                    </a:lnTo>
                    <a:lnTo>
                      <a:pt x="5" y="19"/>
                    </a:lnTo>
                    <a:lnTo>
                      <a:pt x="5" y="17"/>
                    </a:lnTo>
                    <a:lnTo>
                      <a:pt x="5" y="14"/>
                    </a:lnTo>
                    <a:lnTo>
                      <a:pt x="5" y="11"/>
                    </a:lnTo>
                    <a:lnTo>
                      <a:pt x="3" y="8"/>
                    </a:lnTo>
                    <a:lnTo>
                      <a:pt x="3" y="6"/>
                    </a:lnTo>
                    <a:lnTo>
                      <a:pt x="3" y="3"/>
                    </a:lnTo>
                    <a:lnTo>
                      <a:pt x="0" y="0"/>
                    </a:lnTo>
                  </a:path>
                </a:pathLst>
              </a:custGeom>
              <a:noFill/>
              <a:ln w="4763">
                <a:solidFill>
                  <a:srgbClr val="4CFF4C"/>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69" name="Freeform 111"/>
              <p:cNvSpPr>
                <a:spLocks/>
              </p:cNvSpPr>
              <p:nvPr/>
            </p:nvSpPr>
            <p:spPr bwMode="auto">
              <a:xfrm>
                <a:off x="3979728" y="3427351"/>
                <a:ext cx="405517" cy="358734"/>
              </a:xfrm>
              <a:custGeom>
                <a:avLst/>
                <a:gdLst>
                  <a:gd name="T0" fmla="*/ 294 w 297"/>
                  <a:gd name="T1" fmla="*/ 0 h 256"/>
                  <a:gd name="T2" fmla="*/ 289 w 297"/>
                  <a:gd name="T3" fmla="*/ 0 h 256"/>
                  <a:gd name="T4" fmla="*/ 286 w 297"/>
                  <a:gd name="T5" fmla="*/ 0 h 256"/>
                  <a:gd name="T6" fmla="*/ 281 w 297"/>
                  <a:gd name="T7" fmla="*/ 0 h 256"/>
                  <a:gd name="T8" fmla="*/ 275 w 297"/>
                  <a:gd name="T9" fmla="*/ 0 h 256"/>
                  <a:gd name="T10" fmla="*/ 270 w 297"/>
                  <a:gd name="T11" fmla="*/ 0 h 256"/>
                  <a:gd name="T12" fmla="*/ 267 w 297"/>
                  <a:gd name="T13" fmla="*/ 0 h 256"/>
                  <a:gd name="T14" fmla="*/ 262 w 297"/>
                  <a:gd name="T15" fmla="*/ 3 h 256"/>
                  <a:gd name="T16" fmla="*/ 256 w 297"/>
                  <a:gd name="T17" fmla="*/ 3 h 256"/>
                  <a:gd name="T18" fmla="*/ 251 w 297"/>
                  <a:gd name="T19" fmla="*/ 3 h 256"/>
                  <a:gd name="T20" fmla="*/ 248 w 297"/>
                  <a:gd name="T21" fmla="*/ 3 h 256"/>
                  <a:gd name="T22" fmla="*/ 243 w 297"/>
                  <a:gd name="T23" fmla="*/ 6 h 256"/>
                  <a:gd name="T24" fmla="*/ 237 w 297"/>
                  <a:gd name="T25" fmla="*/ 6 h 256"/>
                  <a:gd name="T26" fmla="*/ 232 w 297"/>
                  <a:gd name="T27" fmla="*/ 6 h 256"/>
                  <a:gd name="T28" fmla="*/ 229 w 297"/>
                  <a:gd name="T29" fmla="*/ 9 h 256"/>
                  <a:gd name="T30" fmla="*/ 224 w 297"/>
                  <a:gd name="T31" fmla="*/ 9 h 256"/>
                  <a:gd name="T32" fmla="*/ 218 w 297"/>
                  <a:gd name="T33" fmla="*/ 11 h 256"/>
                  <a:gd name="T34" fmla="*/ 213 w 297"/>
                  <a:gd name="T35" fmla="*/ 11 h 256"/>
                  <a:gd name="T36" fmla="*/ 210 w 297"/>
                  <a:gd name="T37" fmla="*/ 14 h 256"/>
                  <a:gd name="T38" fmla="*/ 204 w 297"/>
                  <a:gd name="T39" fmla="*/ 14 h 256"/>
                  <a:gd name="T40" fmla="*/ 199 w 297"/>
                  <a:gd name="T41" fmla="*/ 17 h 256"/>
                  <a:gd name="T42" fmla="*/ 194 w 297"/>
                  <a:gd name="T43" fmla="*/ 17 h 256"/>
                  <a:gd name="T44" fmla="*/ 188 w 297"/>
                  <a:gd name="T45" fmla="*/ 19 h 256"/>
                  <a:gd name="T46" fmla="*/ 185 w 297"/>
                  <a:gd name="T47" fmla="*/ 22 h 256"/>
                  <a:gd name="T48" fmla="*/ 180 w 297"/>
                  <a:gd name="T49" fmla="*/ 22 h 256"/>
                  <a:gd name="T50" fmla="*/ 174 w 297"/>
                  <a:gd name="T51" fmla="*/ 25 h 256"/>
                  <a:gd name="T52" fmla="*/ 169 w 297"/>
                  <a:gd name="T53" fmla="*/ 28 h 256"/>
                  <a:gd name="T54" fmla="*/ 166 w 297"/>
                  <a:gd name="T55" fmla="*/ 30 h 256"/>
                  <a:gd name="T56" fmla="*/ 161 w 297"/>
                  <a:gd name="T57" fmla="*/ 33 h 256"/>
                  <a:gd name="T58" fmla="*/ 155 w 297"/>
                  <a:gd name="T59" fmla="*/ 36 h 256"/>
                  <a:gd name="T60" fmla="*/ 150 w 297"/>
                  <a:gd name="T61" fmla="*/ 39 h 256"/>
                  <a:gd name="T62" fmla="*/ 147 w 297"/>
                  <a:gd name="T63" fmla="*/ 41 h 256"/>
                  <a:gd name="T64" fmla="*/ 142 w 297"/>
                  <a:gd name="T65" fmla="*/ 44 h 256"/>
                  <a:gd name="T66" fmla="*/ 136 w 297"/>
                  <a:gd name="T67" fmla="*/ 47 h 256"/>
                  <a:gd name="T68" fmla="*/ 131 w 297"/>
                  <a:gd name="T69" fmla="*/ 49 h 256"/>
                  <a:gd name="T70" fmla="*/ 128 w 297"/>
                  <a:gd name="T71" fmla="*/ 52 h 256"/>
                  <a:gd name="T72" fmla="*/ 123 w 297"/>
                  <a:gd name="T73" fmla="*/ 55 h 256"/>
                  <a:gd name="T74" fmla="*/ 117 w 297"/>
                  <a:gd name="T75" fmla="*/ 60 h 256"/>
                  <a:gd name="T76" fmla="*/ 112 w 297"/>
                  <a:gd name="T77" fmla="*/ 63 h 256"/>
                  <a:gd name="T78" fmla="*/ 109 w 297"/>
                  <a:gd name="T79" fmla="*/ 66 h 256"/>
                  <a:gd name="T80" fmla="*/ 104 w 297"/>
                  <a:gd name="T81" fmla="*/ 71 h 256"/>
                  <a:gd name="T82" fmla="*/ 98 w 297"/>
                  <a:gd name="T83" fmla="*/ 74 h 256"/>
                  <a:gd name="T84" fmla="*/ 93 w 297"/>
                  <a:gd name="T85" fmla="*/ 79 h 256"/>
                  <a:gd name="T86" fmla="*/ 90 w 297"/>
                  <a:gd name="T87" fmla="*/ 85 h 256"/>
                  <a:gd name="T88" fmla="*/ 85 w 297"/>
                  <a:gd name="T89" fmla="*/ 88 h 256"/>
                  <a:gd name="T90" fmla="*/ 79 w 297"/>
                  <a:gd name="T91" fmla="*/ 93 h 256"/>
                  <a:gd name="T92" fmla="*/ 74 w 297"/>
                  <a:gd name="T93" fmla="*/ 98 h 256"/>
                  <a:gd name="T94" fmla="*/ 71 w 297"/>
                  <a:gd name="T95" fmla="*/ 104 h 256"/>
                  <a:gd name="T96" fmla="*/ 66 w 297"/>
                  <a:gd name="T97" fmla="*/ 109 h 256"/>
                  <a:gd name="T98" fmla="*/ 60 w 297"/>
                  <a:gd name="T99" fmla="*/ 115 h 256"/>
                  <a:gd name="T100" fmla="*/ 55 w 297"/>
                  <a:gd name="T101" fmla="*/ 120 h 256"/>
                  <a:gd name="T102" fmla="*/ 52 w 297"/>
                  <a:gd name="T103" fmla="*/ 128 h 256"/>
                  <a:gd name="T104" fmla="*/ 46 w 297"/>
                  <a:gd name="T105" fmla="*/ 137 h 256"/>
                  <a:gd name="T106" fmla="*/ 41 w 297"/>
                  <a:gd name="T107" fmla="*/ 142 h 256"/>
                  <a:gd name="T108" fmla="*/ 36 w 297"/>
                  <a:gd name="T109" fmla="*/ 150 h 256"/>
                  <a:gd name="T110" fmla="*/ 33 w 297"/>
                  <a:gd name="T111" fmla="*/ 161 h 256"/>
                  <a:gd name="T112" fmla="*/ 27 w 297"/>
                  <a:gd name="T113" fmla="*/ 169 h 256"/>
                  <a:gd name="T114" fmla="*/ 22 w 297"/>
                  <a:gd name="T115" fmla="*/ 180 h 256"/>
                  <a:gd name="T116" fmla="*/ 17 w 297"/>
                  <a:gd name="T117" fmla="*/ 191 h 256"/>
                  <a:gd name="T118" fmla="*/ 14 w 297"/>
                  <a:gd name="T119" fmla="*/ 205 h 256"/>
                  <a:gd name="T120" fmla="*/ 8 w 297"/>
                  <a:gd name="T121" fmla="*/ 221 h 256"/>
                  <a:gd name="T122" fmla="*/ 3 w 297"/>
                  <a:gd name="T123" fmla="*/ 243 h 2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97"/>
                  <a:gd name="T187" fmla="*/ 0 h 256"/>
                  <a:gd name="T188" fmla="*/ 297 w 297"/>
                  <a:gd name="T189" fmla="*/ 256 h 2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97" h="256">
                    <a:moveTo>
                      <a:pt x="297" y="0"/>
                    </a:moveTo>
                    <a:lnTo>
                      <a:pt x="297" y="0"/>
                    </a:lnTo>
                    <a:lnTo>
                      <a:pt x="294" y="0"/>
                    </a:lnTo>
                    <a:lnTo>
                      <a:pt x="292" y="0"/>
                    </a:lnTo>
                    <a:lnTo>
                      <a:pt x="289" y="0"/>
                    </a:lnTo>
                    <a:lnTo>
                      <a:pt x="286" y="0"/>
                    </a:lnTo>
                    <a:lnTo>
                      <a:pt x="283" y="0"/>
                    </a:lnTo>
                    <a:lnTo>
                      <a:pt x="281" y="0"/>
                    </a:lnTo>
                    <a:lnTo>
                      <a:pt x="278" y="0"/>
                    </a:lnTo>
                    <a:lnTo>
                      <a:pt x="275" y="0"/>
                    </a:lnTo>
                    <a:lnTo>
                      <a:pt x="273" y="0"/>
                    </a:lnTo>
                    <a:lnTo>
                      <a:pt x="270" y="0"/>
                    </a:lnTo>
                    <a:lnTo>
                      <a:pt x="267" y="0"/>
                    </a:lnTo>
                    <a:lnTo>
                      <a:pt x="264" y="0"/>
                    </a:lnTo>
                    <a:lnTo>
                      <a:pt x="262" y="3"/>
                    </a:lnTo>
                    <a:lnTo>
                      <a:pt x="259" y="3"/>
                    </a:lnTo>
                    <a:lnTo>
                      <a:pt x="256" y="3"/>
                    </a:lnTo>
                    <a:lnTo>
                      <a:pt x="253" y="3"/>
                    </a:lnTo>
                    <a:lnTo>
                      <a:pt x="251" y="3"/>
                    </a:lnTo>
                    <a:lnTo>
                      <a:pt x="248" y="3"/>
                    </a:lnTo>
                    <a:lnTo>
                      <a:pt x="245" y="3"/>
                    </a:lnTo>
                    <a:lnTo>
                      <a:pt x="243" y="6"/>
                    </a:lnTo>
                    <a:lnTo>
                      <a:pt x="240" y="6"/>
                    </a:lnTo>
                    <a:lnTo>
                      <a:pt x="237" y="6"/>
                    </a:lnTo>
                    <a:lnTo>
                      <a:pt x="234" y="6"/>
                    </a:lnTo>
                    <a:lnTo>
                      <a:pt x="232" y="6"/>
                    </a:lnTo>
                    <a:lnTo>
                      <a:pt x="229" y="9"/>
                    </a:lnTo>
                    <a:lnTo>
                      <a:pt x="226" y="9"/>
                    </a:lnTo>
                    <a:lnTo>
                      <a:pt x="224" y="9"/>
                    </a:lnTo>
                    <a:lnTo>
                      <a:pt x="221" y="9"/>
                    </a:lnTo>
                    <a:lnTo>
                      <a:pt x="218" y="9"/>
                    </a:lnTo>
                    <a:lnTo>
                      <a:pt x="218" y="11"/>
                    </a:lnTo>
                    <a:lnTo>
                      <a:pt x="215" y="11"/>
                    </a:lnTo>
                    <a:lnTo>
                      <a:pt x="213" y="11"/>
                    </a:lnTo>
                    <a:lnTo>
                      <a:pt x="210" y="11"/>
                    </a:lnTo>
                    <a:lnTo>
                      <a:pt x="210" y="14"/>
                    </a:lnTo>
                    <a:lnTo>
                      <a:pt x="207" y="14"/>
                    </a:lnTo>
                    <a:lnTo>
                      <a:pt x="204" y="14"/>
                    </a:lnTo>
                    <a:lnTo>
                      <a:pt x="202" y="14"/>
                    </a:lnTo>
                    <a:lnTo>
                      <a:pt x="199" y="17"/>
                    </a:lnTo>
                    <a:lnTo>
                      <a:pt x="196" y="17"/>
                    </a:lnTo>
                    <a:lnTo>
                      <a:pt x="194" y="17"/>
                    </a:lnTo>
                    <a:lnTo>
                      <a:pt x="194" y="19"/>
                    </a:lnTo>
                    <a:lnTo>
                      <a:pt x="191" y="19"/>
                    </a:lnTo>
                    <a:lnTo>
                      <a:pt x="188" y="19"/>
                    </a:lnTo>
                    <a:lnTo>
                      <a:pt x="185" y="22"/>
                    </a:lnTo>
                    <a:lnTo>
                      <a:pt x="183" y="22"/>
                    </a:lnTo>
                    <a:lnTo>
                      <a:pt x="180" y="22"/>
                    </a:lnTo>
                    <a:lnTo>
                      <a:pt x="180" y="25"/>
                    </a:lnTo>
                    <a:lnTo>
                      <a:pt x="177" y="25"/>
                    </a:lnTo>
                    <a:lnTo>
                      <a:pt x="174" y="25"/>
                    </a:lnTo>
                    <a:lnTo>
                      <a:pt x="172" y="28"/>
                    </a:lnTo>
                    <a:lnTo>
                      <a:pt x="169" y="28"/>
                    </a:lnTo>
                    <a:lnTo>
                      <a:pt x="166" y="30"/>
                    </a:lnTo>
                    <a:lnTo>
                      <a:pt x="164" y="30"/>
                    </a:lnTo>
                    <a:lnTo>
                      <a:pt x="161" y="30"/>
                    </a:lnTo>
                    <a:lnTo>
                      <a:pt x="161" y="33"/>
                    </a:lnTo>
                    <a:lnTo>
                      <a:pt x="158" y="33"/>
                    </a:lnTo>
                    <a:lnTo>
                      <a:pt x="155" y="36"/>
                    </a:lnTo>
                    <a:lnTo>
                      <a:pt x="153" y="36"/>
                    </a:lnTo>
                    <a:lnTo>
                      <a:pt x="150" y="39"/>
                    </a:lnTo>
                    <a:lnTo>
                      <a:pt x="147" y="39"/>
                    </a:lnTo>
                    <a:lnTo>
                      <a:pt x="147" y="41"/>
                    </a:lnTo>
                    <a:lnTo>
                      <a:pt x="145" y="41"/>
                    </a:lnTo>
                    <a:lnTo>
                      <a:pt x="142" y="41"/>
                    </a:lnTo>
                    <a:lnTo>
                      <a:pt x="142" y="44"/>
                    </a:lnTo>
                    <a:lnTo>
                      <a:pt x="139" y="44"/>
                    </a:lnTo>
                    <a:lnTo>
                      <a:pt x="136" y="47"/>
                    </a:lnTo>
                    <a:lnTo>
                      <a:pt x="134" y="47"/>
                    </a:lnTo>
                    <a:lnTo>
                      <a:pt x="134" y="49"/>
                    </a:lnTo>
                    <a:lnTo>
                      <a:pt x="131" y="49"/>
                    </a:lnTo>
                    <a:lnTo>
                      <a:pt x="128" y="52"/>
                    </a:lnTo>
                    <a:lnTo>
                      <a:pt x="125" y="52"/>
                    </a:lnTo>
                    <a:lnTo>
                      <a:pt x="125" y="55"/>
                    </a:lnTo>
                    <a:lnTo>
                      <a:pt x="123" y="55"/>
                    </a:lnTo>
                    <a:lnTo>
                      <a:pt x="123" y="58"/>
                    </a:lnTo>
                    <a:lnTo>
                      <a:pt x="120" y="58"/>
                    </a:lnTo>
                    <a:lnTo>
                      <a:pt x="117" y="60"/>
                    </a:lnTo>
                    <a:lnTo>
                      <a:pt x="115" y="60"/>
                    </a:lnTo>
                    <a:lnTo>
                      <a:pt x="115" y="63"/>
                    </a:lnTo>
                    <a:lnTo>
                      <a:pt x="112" y="63"/>
                    </a:lnTo>
                    <a:lnTo>
                      <a:pt x="112" y="66"/>
                    </a:lnTo>
                    <a:lnTo>
                      <a:pt x="109" y="66"/>
                    </a:lnTo>
                    <a:lnTo>
                      <a:pt x="106" y="68"/>
                    </a:lnTo>
                    <a:lnTo>
                      <a:pt x="104" y="68"/>
                    </a:lnTo>
                    <a:lnTo>
                      <a:pt x="104" y="71"/>
                    </a:lnTo>
                    <a:lnTo>
                      <a:pt x="101" y="71"/>
                    </a:lnTo>
                    <a:lnTo>
                      <a:pt x="101" y="74"/>
                    </a:lnTo>
                    <a:lnTo>
                      <a:pt x="98" y="74"/>
                    </a:lnTo>
                    <a:lnTo>
                      <a:pt x="98" y="77"/>
                    </a:lnTo>
                    <a:lnTo>
                      <a:pt x="95" y="77"/>
                    </a:lnTo>
                    <a:lnTo>
                      <a:pt x="93" y="79"/>
                    </a:lnTo>
                    <a:lnTo>
                      <a:pt x="93" y="82"/>
                    </a:lnTo>
                    <a:lnTo>
                      <a:pt x="90" y="82"/>
                    </a:lnTo>
                    <a:lnTo>
                      <a:pt x="90" y="85"/>
                    </a:lnTo>
                    <a:lnTo>
                      <a:pt x="87" y="85"/>
                    </a:lnTo>
                    <a:lnTo>
                      <a:pt x="85" y="88"/>
                    </a:lnTo>
                    <a:lnTo>
                      <a:pt x="82" y="90"/>
                    </a:lnTo>
                    <a:lnTo>
                      <a:pt x="82" y="93"/>
                    </a:lnTo>
                    <a:lnTo>
                      <a:pt x="79" y="93"/>
                    </a:lnTo>
                    <a:lnTo>
                      <a:pt x="79" y="96"/>
                    </a:lnTo>
                    <a:lnTo>
                      <a:pt x="76" y="96"/>
                    </a:lnTo>
                    <a:lnTo>
                      <a:pt x="74" y="98"/>
                    </a:lnTo>
                    <a:lnTo>
                      <a:pt x="74" y="101"/>
                    </a:lnTo>
                    <a:lnTo>
                      <a:pt x="71" y="101"/>
                    </a:lnTo>
                    <a:lnTo>
                      <a:pt x="71" y="104"/>
                    </a:lnTo>
                    <a:lnTo>
                      <a:pt x="68" y="104"/>
                    </a:lnTo>
                    <a:lnTo>
                      <a:pt x="68" y="107"/>
                    </a:lnTo>
                    <a:lnTo>
                      <a:pt x="66" y="109"/>
                    </a:lnTo>
                    <a:lnTo>
                      <a:pt x="63" y="112"/>
                    </a:lnTo>
                    <a:lnTo>
                      <a:pt x="63" y="115"/>
                    </a:lnTo>
                    <a:lnTo>
                      <a:pt x="60" y="115"/>
                    </a:lnTo>
                    <a:lnTo>
                      <a:pt x="60" y="118"/>
                    </a:lnTo>
                    <a:lnTo>
                      <a:pt x="57" y="118"/>
                    </a:lnTo>
                    <a:lnTo>
                      <a:pt x="57" y="120"/>
                    </a:lnTo>
                    <a:lnTo>
                      <a:pt x="55" y="120"/>
                    </a:lnTo>
                    <a:lnTo>
                      <a:pt x="55" y="123"/>
                    </a:lnTo>
                    <a:lnTo>
                      <a:pt x="52" y="126"/>
                    </a:lnTo>
                    <a:lnTo>
                      <a:pt x="52" y="128"/>
                    </a:lnTo>
                    <a:lnTo>
                      <a:pt x="49" y="131"/>
                    </a:lnTo>
                    <a:lnTo>
                      <a:pt x="46" y="134"/>
                    </a:lnTo>
                    <a:lnTo>
                      <a:pt x="46" y="137"/>
                    </a:lnTo>
                    <a:lnTo>
                      <a:pt x="44" y="137"/>
                    </a:lnTo>
                    <a:lnTo>
                      <a:pt x="44" y="139"/>
                    </a:lnTo>
                    <a:lnTo>
                      <a:pt x="44" y="142"/>
                    </a:lnTo>
                    <a:lnTo>
                      <a:pt x="41" y="142"/>
                    </a:lnTo>
                    <a:lnTo>
                      <a:pt x="41" y="145"/>
                    </a:lnTo>
                    <a:lnTo>
                      <a:pt x="38" y="147"/>
                    </a:lnTo>
                    <a:lnTo>
                      <a:pt x="38" y="150"/>
                    </a:lnTo>
                    <a:lnTo>
                      <a:pt x="36" y="150"/>
                    </a:lnTo>
                    <a:lnTo>
                      <a:pt x="36" y="153"/>
                    </a:lnTo>
                    <a:lnTo>
                      <a:pt x="33" y="156"/>
                    </a:lnTo>
                    <a:lnTo>
                      <a:pt x="33" y="158"/>
                    </a:lnTo>
                    <a:lnTo>
                      <a:pt x="33" y="161"/>
                    </a:lnTo>
                    <a:lnTo>
                      <a:pt x="30" y="161"/>
                    </a:lnTo>
                    <a:lnTo>
                      <a:pt x="30" y="164"/>
                    </a:lnTo>
                    <a:lnTo>
                      <a:pt x="27" y="167"/>
                    </a:lnTo>
                    <a:lnTo>
                      <a:pt x="27" y="169"/>
                    </a:lnTo>
                    <a:lnTo>
                      <a:pt x="25" y="172"/>
                    </a:lnTo>
                    <a:lnTo>
                      <a:pt x="25" y="175"/>
                    </a:lnTo>
                    <a:lnTo>
                      <a:pt x="22" y="177"/>
                    </a:lnTo>
                    <a:lnTo>
                      <a:pt x="22" y="180"/>
                    </a:lnTo>
                    <a:lnTo>
                      <a:pt x="22" y="183"/>
                    </a:lnTo>
                    <a:lnTo>
                      <a:pt x="19" y="186"/>
                    </a:lnTo>
                    <a:lnTo>
                      <a:pt x="19" y="188"/>
                    </a:lnTo>
                    <a:lnTo>
                      <a:pt x="17" y="191"/>
                    </a:lnTo>
                    <a:lnTo>
                      <a:pt x="17" y="194"/>
                    </a:lnTo>
                    <a:lnTo>
                      <a:pt x="14" y="199"/>
                    </a:lnTo>
                    <a:lnTo>
                      <a:pt x="14" y="202"/>
                    </a:lnTo>
                    <a:lnTo>
                      <a:pt x="14" y="205"/>
                    </a:lnTo>
                    <a:lnTo>
                      <a:pt x="11" y="210"/>
                    </a:lnTo>
                    <a:lnTo>
                      <a:pt x="11" y="213"/>
                    </a:lnTo>
                    <a:lnTo>
                      <a:pt x="8" y="218"/>
                    </a:lnTo>
                    <a:lnTo>
                      <a:pt x="8" y="221"/>
                    </a:lnTo>
                    <a:lnTo>
                      <a:pt x="6" y="226"/>
                    </a:lnTo>
                    <a:lnTo>
                      <a:pt x="6" y="232"/>
                    </a:lnTo>
                    <a:lnTo>
                      <a:pt x="3" y="237"/>
                    </a:lnTo>
                    <a:lnTo>
                      <a:pt x="3" y="243"/>
                    </a:lnTo>
                    <a:lnTo>
                      <a:pt x="3" y="251"/>
                    </a:lnTo>
                    <a:lnTo>
                      <a:pt x="0" y="256"/>
                    </a:lnTo>
                  </a:path>
                </a:pathLst>
              </a:custGeom>
              <a:noFill/>
              <a:ln w="4763">
                <a:solidFill>
                  <a:srgbClr val="4CFF4C"/>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70" name="Freeform 112"/>
              <p:cNvSpPr>
                <a:spLocks/>
              </p:cNvSpPr>
              <p:nvPr/>
            </p:nvSpPr>
            <p:spPr bwMode="auto">
              <a:xfrm>
                <a:off x="3979728" y="3900993"/>
                <a:ext cx="405517" cy="358734"/>
              </a:xfrm>
              <a:custGeom>
                <a:avLst/>
                <a:gdLst>
                  <a:gd name="T0" fmla="*/ 294 w 297"/>
                  <a:gd name="T1" fmla="*/ 256 h 256"/>
                  <a:gd name="T2" fmla="*/ 289 w 297"/>
                  <a:gd name="T3" fmla="*/ 256 h 256"/>
                  <a:gd name="T4" fmla="*/ 286 w 297"/>
                  <a:gd name="T5" fmla="*/ 256 h 256"/>
                  <a:gd name="T6" fmla="*/ 281 w 297"/>
                  <a:gd name="T7" fmla="*/ 256 h 256"/>
                  <a:gd name="T8" fmla="*/ 275 w 297"/>
                  <a:gd name="T9" fmla="*/ 256 h 256"/>
                  <a:gd name="T10" fmla="*/ 270 w 297"/>
                  <a:gd name="T11" fmla="*/ 256 h 256"/>
                  <a:gd name="T12" fmla="*/ 267 w 297"/>
                  <a:gd name="T13" fmla="*/ 256 h 256"/>
                  <a:gd name="T14" fmla="*/ 262 w 297"/>
                  <a:gd name="T15" fmla="*/ 256 h 256"/>
                  <a:gd name="T16" fmla="*/ 256 w 297"/>
                  <a:gd name="T17" fmla="*/ 254 h 256"/>
                  <a:gd name="T18" fmla="*/ 251 w 297"/>
                  <a:gd name="T19" fmla="*/ 254 h 256"/>
                  <a:gd name="T20" fmla="*/ 248 w 297"/>
                  <a:gd name="T21" fmla="*/ 254 h 256"/>
                  <a:gd name="T22" fmla="*/ 243 w 297"/>
                  <a:gd name="T23" fmla="*/ 251 h 256"/>
                  <a:gd name="T24" fmla="*/ 237 w 297"/>
                  <a:gd name="T25" fmla="*/ 251 h 256"/>
                  <a:gd name="T26" fmla="*/ 232 w 297"/>
                  <a:gd name="T27" fmla="*/ 251 h 256"/>
                  <a:gd name="T28" fmla="*/ 229 w 297"/>
                  <a:gd name="T29" fmla="*/ 248 h 256"/>
                  <a:gd name="T30" fmla="*/ 224 w 297"/>
                  <a:gd name="T31" fmla="*/ 248 h 256"/>
                  <a:gd name="T32" fmla="*/ 218 w 297"/>
                  <a:gd name="T33" fmla="*/ 245 h 256"/>
                  <a:gd name="T34" fmla="*/ 213 w 297"/>
                  <a:gd name="T35" fmla="*/ 245 h 256"/>
                  <a:gd name="T36" fmla="*/ 210 w 297"/>
                  <a:gd name="T37" fmla="*/ 243 h 256"/>
                  <a:gd name="T38" fmla="*/ 204 w 297"/>
                  <a:gd name="T39" fmla="*/ 243 h 256"/>
                  <a:gd name="T40" fmla="*/ 199 w 297"/>
                  <a:gd name="T41" fmla="*/ 240 h 256"/>
                  <a:gd name="T42" fmla="*/ 194 w 297"/>
                  <a:gd name="T43" fmla="*/ 240 h 256"/>
                  <a:gd name="T44" fmla="*/ 188 w 297"/>
                  <a:gd name="T45" fmla="*/ 237 h 256"/>
                  <a:gd name="T46" fmla="*/ 185 w 297"/>
                  <a:gd name="T47" fmla="*/ 234 h 256"/>
                  <a:gd name="T48" fmla="*/ 180 w 297"/>
                  <a:gd name="T49" fmla="*/ 234 h 256"/>
                  <a:gd name="T50" fmla="*/ 174 w 297"/>
                  <a:gd name="T51" fmla="*/ 232 h 256"/>
                  <a:gd name="T52" fmla="*/ 169 w 297"/>
                  <a:gd name="T53" fmla="*/ 229 h 256"/>
                  <a:gd name="T54" fmla="*/ 166 w 297"/>
                  <a:gd name="T55" fmla="*/ 226 h 256"/>
                  <a:gd name="T56" fmla="*/ 161 w 297"/>
                  <a:gd name="T57" fmla="*/ 224 h 256"/>
                  <a:gd name="T58" fmla="*/ 155 w 297"/>
                  <a:gd name="T59" fmla="*/ 221 h 256"/>
                  <a:gd name="T60" fmla="*/ 150 w 297"/>
                  <a:gd name="T61" fmla="*/ 218 h 256"/>
                  <a:gd name="T62" fmla="*/ 147 w 297"/>
                  <a:gd name="T63" fmla="*/ 215 h 256"/>
                  <a:gd name="T64" fmla="*/ 142 w 297"/>
                  <a:gd name="T65" fmla="*/ 213 h 256"/>
                  <a:gd name="T66" fmla="*/ 136 w 297"/>
                  <a:gd name="T67" fmla="*/ 210 h 256"/>
                  <a:gd name="T68" fmla="*/ 131 w 297"/>
                  <a:gd name="T69" fmla="*/ 207 h 256"/>
                  <a:gd name="T70" fmla="*/ 128 w 297"/>
                  <a:gd name="T71" fmla="*/ 204 h 256"/>
                  <a:gd name="T72" fmla="*/ 123 w 297"/>
                  <a:gd name="T73" fmla="*/ 202 h 256"/>
                  <a:gd name="T74" fmla="*/ 117 w 297"/>
                  <a:gd name="T75" fmla="*/ 196 h 256"/>
                  <a:gd name="T76" fmla="*/ 112 w 297"/>
                  <a:gd name="T77" fmla="*/ 194 h 256"/>
                  <a:gd name="T78" fmla="*/ 109 w 297"/>
                  <a:gd name="T79" fmla="*/ 191 h 256"/>
                  <a:gd name="T80" fmla="*/ 104 w 297"/>
                  <a:gd name="T81" fmla="*/ 185 h 256"/>
                  <a:gd name="T82" fmla="*/ 98 w 297"/>
                  <a:gd name="T83" fmla="*/ 183 h 256"/>
                  <a:gd name="T84" fmla="*/ 93 w 297"/>
                  <a:gd name="T85" fmla="*/ 177 h 256"/>
                  <a:gd name="T86" fmla="*/ 90 w 297"/>
                  <a:gd name="T87" fmla="*/ 172 h 256"/>
                  <a:gd name="T88" fmla="*/ 85 w 297"/>
                  <a:gd name="T89" fmla="*/ 169 h 256"/>
                  <a:gd name="T90" fmla="*/ 79 w 297"/>
                  <a:gd name="T91" fmla="*/ 164 h 256"/>
                  <a:gd name="T92" fmla="*/ 74 w 297"/>
                  <a:gd name="T93" fmla="*/ 158 h 256"/>
                  <a:gd name="T94" fmla="*/ 71 w 297"/>
                  <a:gd name="T95" fmla="*/ 153 h 256"/>
                  <a:gd name="T96" fmla="*/ 66 w 297"/>
                  <a:gd name="T97" fmla="*/ 147 h 256"/>
                  <a:gd name="T98" fmla="*/ 60 w 297"/>
                  <a:gd name="T99" fmla="*/ 142 h 256"/>
                  <a:gd name="T100" fmla="*/ 55 w 297"/>
                  <a:gd name="T101" fmla="*/ 136 h 256"/>
                  <a:gd name="T102" fmla="*/ 52 w 297"/>
                  <a:gd name="T103" fmla="*/ 128 h 256"/>
                  <a:gd name="T104" fmla="*/ 46 w 297"/>
                  <a:gd name="T105" fmla="*/ 120 h 256"/>
                  <a:gd name="T106" fmla="*/ 41 w 297"/>
                  <a:gd name="T107" fmla="*/ 115 h 256"/>
                  <a:gd name="T108" fmla="*/ 36 w 297"/>
                  <a:gd name="T109" fmla="*/ 106 h 256"/>
                  <a:gd name="T110" fmla="*/ 33 w 297"/>
                  <a:gd name="T111" fmla="*/ 96 h 256"/>
                  <a:gd name="T112" fmla="*/ 27 w 297"/>
                  <a:gd name="T113" fmla="*/ 87 h 256"/>
                  <a:gd name="T114" fmla="*/ 22 w 297"/>
                  <a:gd name="T115" fmla="*/ 76 h 256"/>
                  <a:gd name="T116" fmla="*/ 17 w 297"/>
                  <a:gd name="T117" fmla="*/ 66 h 256"/>
                  <a:gd name="T118" fmla="*/ 14 w 297"/>
                  <a:gd name="T119" fmla="*/ 52 h 256"/>
                  <a:gd name="T120" fmla="*/ 8 w 297"/>
                  <a:gd name="T121" fmla="*/ 36 h 256"/>
                  <a:gd name="T122" fmla="*/ 3 w 297"/>
                  <a:gd name="T123" fmla="*/ 14 h 2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97"/>
                  <a:gd name="T187" fmla="*/ 0 h 256"/>
                  <a:gd name="T188" fmla="*/ 297 w 297"/>
                  <a:gd name="T189" fmla="*/ 256 h 2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97" h="256">
                    <a:moveTo>
                      <a:pt x="297" y="256"/>
                    </a:moveTo>
                    <a:lnTo>
                      <a:pt x="297" y="256"/>
                    </a:lnTo>
                    <a:lnTo>
                      <a:pt x="294" y="256"/>
                    </a:lnTo>
                    <a:lnTo>
                      <a:pt x="292" y="256"/>
                    </a:lnTo>
                    <a:lnTo>
                      <a:pt x="289" y="256"/>
                    </a:lnTo>
                    <a:lnTo>
                      <a:pt x="286" y="256"/>
                    </a:lnTo>
                    <a:lnTo>
                      <a:pt x="283" y="256"/>
                    </a:lnTo>
                    <a:lnTo>
                      <a:pt x="281" y="256"/>
                    </a:lnTo>
                    <a:lnTo>
                      <a:pt x="278" y="256"/>
                    </a:lnTo>
                    <a:lnTo>
                      <a:pt x="275" y="256"/>
                    </a:lnTo>
                    <a:lnTo>
                      <a:pt x="273" y="256"/>
                    </a:lnTo>
                    <a:lnTo>
                      <a:pt x="270" y="256"/>
                    </a:lnTo>
                    <a:lnTo>
                      <a:pt x="267" y="256"/>
                    </a:lnTo>
                    <a:lnTo>
                      <a:pt x="264" y="256"/>
                    </a:lnTo>
                    <a:lnTo>
                      <a:pt x="262" y="256"/>
                    </a:lnTo>
                    <a:lnTo>
                      <a:pt x="259" y="256"/>
                    </a:lnTo>
                    <a:lnTo>
                      <a:pt x="259" y="254"/>
                    </a:lnTo>
                    <a:lnTo>
                      <a:pt x="256" y="254"/>
                    </a:lnTo>
                    <a:lnTo>
                      <a:pt x="253" y="254"/>
                    </a:lnTo>
                    <a:lnTo>
                      <a:pt x="251" y="254"/>
                    </a:lnTo>
                    <a:lnTo>
                      <a:pt x="248" y="254"/>
                    </a:lnTo>
                    <a:lnTo>
                      <a:pt x="245" y="254"/>
                    </a:lnTo>
                    <a:lnTo>
                      <a:pt x="243" y="254"/>
                    </a:lnTo>
                    <a:lnTo>
                      <a:pt x="243" y="251"/>
                    </a:lnTo>
                    <a:lnTo>
                      <a:pt x="240" y="251"/>
                    </a:lnTo>
                    <a:lnTo>
                      <a:pt x="237" y="251"/>
                    </a:lnTo>
                    <a:lnTo>
                      <a:pt x="234" y="251"/>
                    </a:lnTo>
                    <a:lnTo>
                      <a:pt x="232" y="251"/>
                    </a:lnTo>
                    <a:lnTo>
                      <a:pt x="229" y="248"/>
                    </a:lnTo>
                    <a:lnTo>
                      <a:pt x="226" y="248"/>
                    </a:lnTo>
                    <a:lnTo>
                      <a:pt x="224" y="248"/>
                    </a:lnTo>
                    <a:lnTo>
                      <a:pt x="221" y="248"/>
                    </a:lnTo>
                    <a:lnTo>
                      <a:pt x="218" y="248"/>
                    </a:lnTo>
                    <a:lnTo>
                      <a:pt x="218" y="245"/>
                    </a:lnTo>
                    <a:lnTo>
                      <a:pt x="215" y="245"/>
                    </a:lnTo>
                    <a:lnTo>
                      <a:pt x="213" y="245"/>
                    </a:lnTo>
                    <a:lnTo>
                      <a:pt x="210" y="245"/>
                    </a:lnTo>
                    <a:lnTo>
                      <a:pt x="210" y="243"/>
                    </a:lnTo>
                    <a:lnTo>
                      <a:pt x="207" y="243"/>
                    </a:lnTo>
                    <a:lnTo>
                      <a:pt x="204" y="243"/>
                    </a:lnTo>
                    <a:lnTo>
                      <a:pt x="202" y="243"/>
                    </a:lnTo>
                    <a:lnTo>
                      <a:pt x="199" y="240"/>
                    </a:lnTo>
                    <a:lnTo>
                      <a:pt x="196" y="240"/>
                    </a:lnTo>
                    <a:lnTo>
                      <a:pt x="194" y="240"/>
                    </a:lnTo>
                    <a:lnTo>
                      <a:pt x="191" y="237"/>
                    </a:lnTo>
                    <a:lnTo>
                      <a:pt x="188" y="237"/>
                    </a:lnTo>
                    <a:lnTo>
                      <a:pt x="185" y="234"/>
                    </a:lnTo>
                    <a:lnTo>
                      <a:pt x="183" y="234"/>
                    </a:lnTo>
                    <a:lnTo>
                      <a:pt x="180" y="234"/>
                    </a:lnTo>
                    <a:lnTo>
                      <a:pt x="180" y="232"/>
                    </a:lnTo>
                    <a:lnTo>
                      <a:pt x="177" y="232"/>
                    </a:lnTo>
                    <a:lnTo>
                      <a:pt x="174" y="232"/>
                    </a:lnTo>
                    <a:lnTo>
                      <a:pt x="172" y="229"/>
                    </a:lnTo>
                    <a:lnTo>
                      <a:pt x="169" y="229"/>
                    </a:lnTo>
                    <a:lnTo>
                      <a:pt x="166" y="226"/>
                    </a:lnTo>
                    <a:lnTo>
                      <a:pt x="164" y="226"/>
                    </a:lnTo>
                    <a:lnTo>
                      <a:pt x="161" y="226"/>
                    </a:lnTo>
                    <a:lnTo>
                      <a:pt x="161" y="224"/>
                    </a:lnTo>
                    <a:lnTo>
                      <a:pt x="158" y="224"/>
                    </a:lnTo>
                    <a:lnTo>
                      <a:pt x="155" y="221"/>
                    </a:lnTo>
                    <a:lnTo>
                      <a:pt x="153" y="221"/>
                    </a:lnTo>
                    <a:lnTo>
                      <a:pt x="150" y="218"/>
                    </a:lnTo>
                    <a:lnTo>
                      <a:pt x="147" y="218"/>
                    </a:lnTo>
                    <a:lnTo>
                      <a:pt x="147" y="215"/>
                    </a:lnTo>
                    <a:lnTo>
                      <a:pt x="145" y="215"/>
                    </a:lnTo>
                    <a:lnTo>
                      <a:pt x="142" y="215"/>
                    </a:lnTo>
                    <a:lnTo>
                      <a:pt x="142" y="213"/>
                    </a:lnTo>
                    <a:lnTo>
                      <a:pt x="139" y="213"/>
                    </a:lnTo>
                    <a:lnTo>
                      <a:pt x="136" y="210"/>
                    </a:lnTo>
                    <a:lnTo>
                      <a:pt x="134" y="210"/>
                    </a:lnTo>
                    <a:lnTo>
                      <a:pt x="134" y="207"/>
                    </a:lnTo>
                    <a:lnTo>
                      <a:pt x="131" y="207"/>
                    </a:lnTo>
                    <a:lnTo>
                      <a:pt x="128" y="204"/>
                    </a:lnTo>
                    <a:lnTo>
                      <a:pt x="125" y="204"/>
                    </a:lnTo>
                    <a:lnTo>
                      <a:pt x="125" y="202"/>
                    </a:lnTo>
                    <a:lnTo>
                      <a:pt x="123" y="202"/>
                    </a:lnTo>
                    <a:lnTo>
                      <a:pt x="123" y="199"/>
                    </a:lnTo>
                    <a:lnTo>
                      <a:pt x="120" y="199"/>
                    </a:lnTo>
                    <a:lnTo>
                      <a:pt x="117" y="196"/>
                    </a:lnTo>
                    <a:lnTo>
                      <a:pt x="115" y="196"/>
                    </a:lnTo>
                    <a:lnTo>
                      <a:pt x="115" y="194"/>
                    </a:lnTo>
                    <a:lnTo>
                      <a:pt x="112" y="194"/>
                    </a:lnTo>
                    <a:lnTo>
                      <a:pt x="112" y="191"/>
                    </a:lnTo>
                    <a:lnTo>
                      <a:pt x="109" y="191"/>
                    </a:lnTo>
                    <a:lnTo>
                      <a:pt x="106" y="188"/>
                    </a:lnTo>
                    <a:lnTo>
                      <a:pt x="104" y="188"/>
                    </a:lnTo>
                    <a:lnTo>
                      <a:pt x="104" y="185"/>
                    </a:lnTo>
                    <a:lnTo>
                      <a:pt x="101" y="185"/>
                    </a:lnTo>
                    <a:lnTo>
                      <a:pt x="101" y="183"/>
                    </a:lnTo>
                    <a:lnTo>
                      <a:pt x="98" y="183"/>
                    </a:lnTo>
                    <a:lnTo>
                      <a:pt x="98" y="180"/>
                    </a:lnTo>
                    <a:lnTo>
                      <a:pt x="95" y="180"/>
                    </a:lnTo>
                    <a:lnTo>
                      <a:pt x="93" y="177"/>
                    </a:lnTo>
                    <a:lnTo>
                      <a:pt x="93" y="175"/>
                    </a:lnTo>
                    <a:lnTo>
                      <a:pt x="90" y="175"/>
                    </a:lnTo>
                    <a:lnTo>
                      <a:pt x="90" y="172"/>
                    </a:lnTo>
                    <a:lnTo>
                      <a:pt x="87" y="172"/>
                    </a:lnTo>
                    <a:lnTo>
                      <a:pt x="85" y="169"/>
                    </a:lnTo>
                    <a:lnTo>
                      <a:pt x="82" y="166"/>
                    </a:lnTo>
                    <a:lnTo>
                      <a:pt x="82" y="164"/>
                    </a:lnTo>
                    <a:lnTo>
                      <a:pt x="79" y="164"/>
                    </a:lnTo>
                    <a:lnTo>
                      <a:pt x="76" y="161"/>
                    </a:lnTo>
                    <a:lnTo>
                      <a:pt x="74" y="158"/>
                    </a:lnTo>
                    <a:lnTo>
                      <a:pt x="74" y="155"/>
                    </a:lnTo>
                    <a:lnTo>
                      <a:pt x="71" y="155"/>
                    </a:lnTo>
                    <a:lnTo>
                      <a:pt x="71" y="153"/>
                    </a:lnTo>
                    <a:lnTo>
                      <a:pt x="68" y="153"/>
                    </a:lnTo>
                    <a:lnTo>
                      <a:pt x="68" y="150"/>
                    </a:lnTo>
                    <a:lnTo>
                      <a:pt x="66" y="150"/>
                    </a:lnTo>
                    <a:lnTo>
                      <a:pt x="66" y="147"/>
                    </a:lnTo>
                    <a:lnTo>
                      <a:pt x="63" y="145"/>
                    </a:lnTo>
                    <a:lnTo>
                      <a:pt x="63" y="142"/>
                    </a:lnTo>
                    <a:lnTo>
                      <a:pt x="60" y="142"/>
                    </a:lnTo>
                    <a:lnTo>
                      <a:pt x="60" y="139"/>
                    </a:lnTo>
                    <a:lnTo>
                      <a:pt x="57" y="139"/>
                    </a:lnTo>
                    <a:lnTo>
                      <a:pt x="57" y="136"/>
                    </a:lnTo>
                    <a:lnTo>
                      <a:pt x="55" y="136"/>
                    </a:lnTo>
                    <a:lnTo>
                      <a:pt x="55" y="134"/>
                    </a:lnTo>
                    <a:lnTo>
                      <a:pt x="52" y="131"/>
                    </a:lnTo>
                    <a:lnTo>
                      <a:pt x="52" y="128"/>
                    </a:lnTo>
                    <a:lnTo>
                      <a:pt x="49" y="125"/>
                    </a:lnTo>
                    <a:lnTo>
                      <a:pt x="46" y="123"/>
                    </a:lnTo>
                    <a:lnTo>
                      <a:pt x="46" y="120"/>
                    </a:lnTo>
                    <a:lnTo>
                      <a:pt x="44" y="120"/>
                    </a:lnTo>
                    <a:lnTo>
                      <a:pt x="44" y="117"/>
                    </a:lnTo>
                    <a:lnTo>
                      <a:pt x="44" y="115"/>
                    </a:lnTo>
                    <a:lnTo>
                      <a:pt x="41" y="115"/>
                    </a:lnTo>
                    <a:lnTo>
                      <a:pt x="41" y="112"/>
                    </a:lnTo>
                    <a:lnTo>
                      <a:pt x="38" y="109"/>
                    </a:lnTo>
                    <a:lnTo>
                      <a:pt x="38" y="106"/>
                    </a:lnTo>
                    <a:lnTo>
                      <a:pt x="36" y="106"/>
                    </a:lnTo>
                    <a:lnTo>
                      <a:pt x="36" y="104"/>
                    </a:lnTo>
                    <a:lnTo>
                      <a:pt x="33" y="101"/>
                    </a:lnTo>
                    <a:lnTo>
                      <a:pt x="33" y="98"/>
                    </a:lnTo>
                    <a:lnTo>
                      <a:pt x="33" y="96"/>
                    </a:lnTo>
                    <a:lnTo>
                      <a:pt x="30" y="96"/>
                    </a:lnTo>
                    <a:lnTo>
                      <a:pt x="30" y="93"/>
                    </a:lnTo>
                    <a:lnTo>
                      <a:pt x="27" y="90"/>
                    </a:lnTo>
                    <a:lnTo>
                      <a:pt x="27" y="87"/>
                    </a:lnTo>
                    <a:lnTo>
                      <a:pt x="25" y="85"/>
                    </a:lnTo>
                    <a:lnTo>
                      <a:pt x="25" y="82"/>
                    </a:lnTo>
                    <a:lnTo>
                      <a:pt x="22" y="79"/>
                    </a:lnTo>
                    <a:lnTo>
                      <a:pt x="22" y="76"/>
                    </a:lnTo>
                    <a:lnTo>
                      <a:pt x="22" y="74"/>
                    </a:lnTo>
                    <a:lnTo>
                      <a:pt x="19" y="71"/>
                    </a:lnTo>
                    <a:lnTo>
                      <a:pt x="19" y="68"/>
                    </a:lnTo>
                    <a:lnTo>
                      <a:pt x="17" y="66"/>
                    </a:lnTo>
                    <a:lnTo>
                      <a:pt x="17" y="63"/>
                    </a:lnTo>
                    <a:lnTo>
                      <a:pt x="14" y="57"/>
                    </a:lnTo>
                    <a:lnTo>
                      <a:pt x="14" y="55"/>
                    </a:lnTo>
                    <a:lnTo>
                      <a:pt x="14" y="52"/>
                    </a:lnTo>
                    <a:lnTo>
                      <a:pt x="11" y="46"/>
                    </a:lnTo>
                    <a:lnTo>
                      <a:pt x="11" y="44"/>
                    </a:lnTo>
                    <a:lnTo>
                      <a:pt x="8" y="38"/>
                    </a:lnTo>
                    <a:lnTo>
                      <a:pt x="8" y="36"/>
                    </a:lnTo>
                    <a:lnTo>
                      <a:pt x="6" y="30"/>
                    </a:lnTo>
                    <a:lnTo>
                      <a:pt x="6" y="25"/>
                    </a:lnTo>
                    <a:lnTo>
                      <a:pt x="3" y="19"/>
                    </a:lnTo>
                    <a:lnTo>
                      <a:pt x="3" y="14"/>
                    </a:lnTo>
                    <a:lnTo>
                      <a:pt x="3" y="6"/>
                    </a:lnTo>
                    <a:lnTo>
                      <a:pt x="0" y="0"/>
                    </a:lnTo>
                  </a:path>
                </a:pathLst>
              </a:custGeom>
              <a:noFill/>
              <a:ln w="4763">
                <a:solidFill>
                  <a:srgbClr val="4CFF4C"/>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71" name="Freeform 113"/>
              <p:cNvSpPr>
                <a:spLocks/>
              </p:cNvSpPr>
              <p:nvPr/>
            </p:nvSpPr>
            <p:spPr bwMode="auto">
              <a:xfrm>
                <a:off x="3841825" y="3287221"/>
                <a:ext cx="543420" cy="498865"/>
              </a:xfrm>
              <a:custGeom>
                <a:avLst/>
                <a:gdLst>
                  <a:gd name="T0" fmla="*/ 393 w 398"/>
                  <a:gd name="T1" fmla="*/ 0 h 356"/>
                  <a:gd name="T2" fmla="*/ 387 w 398"/>
                  <a:gd name="T3" fmla="*/ 0 h 356"/>
                  <a:gd name="T4" fmla="*/ 382 w 398"/>
                  <a:gd name="T5" fmla="*/ 0 h 356"/>
                  <a:gd name="T6" fmla="*/ 374 w 398"/>
                  <a:gd name="T7" fmla="*/ 2 h 356"/>
                  <a:gd name="T8" fmla="*/ 368 w 398"/>
                  <a:gd name="T9" fmla="*/ 2 h 356"/>
                  <a:gd name="T10" fmla="*/ 363 w 398"/>
                  <a:gd name="T11" fmla="*/ 2 h 356"/>
                  <a:gd name="T12" fmla="*/ 354 w 398"/>
                  <a:gd name="T13" fmla="*/ 2 h 356"/>
                  <a:gd name="T14" fmla="*/ 349 w 398"/>
                  <a:gd name="T15" fmla="*/ 2 h 356"/>
                  <a:gd name="T16" fmla="*/ 344 w 398"/>
                  <a:gd name="T17" fmla="*/ 5 h 356"/>
                  <a:gd name="T18" fmla="*/ 335 w 398"/>
                  <a:gd name="T19" fmla="*/ 5 h 356"/>
                  <a:gd name="T20" fmla="*/ 330 w 398"/>
                  <a:gd name="T21" fmla="*/ 5 h 356"/>
                  <a:gd name="T22" fmla="*/ 325 w 398"/>
                  <a:gd name="T23" fmla="*/ 8 h 356"/>
                  <a:gd name="T24" fmla="*/ 316 w 398"/>
                  <a:gd name="T25" fmla="*/ 8 h 356"/>
                  <a:gd name="T26" fmla="*/ 311 w 398"/>
                  <a:gd name="T27" fmla="*/ 10 h 356"/>
                  <a:gd name="T28" fmla="*/ 305 w 398"/>
                  <a:gd name="T29" fmla="*/ 10 h 356"/>
                  <a:gd name="T30" fmla="*/ 297 w 398"/>
                  <a:gd name="T31" fmla="*/ 13 h 356"/>
                  <a:gd name="T32" fmla="*/ 292 w 398"/>
                  <a:gd name="T33" fmla="*/ 16 h 356"/>
                  <a:gd name="T34" fmla="*/ 286 w 398"/>
                  <a:gd name="T35" fmla="*/ 16 h 356"/>
                  <a:gd name="T36" fmla="*/ 278 w 398"/>
                  <a:gd name="T37" fmla="*/ 19 h 356"/>
                  <a:gd name="T38" fmla="*/ 273 w 398"/>
                  <a:gd name="T39" fmla="*/ 21 h 356"/>
                  <a:gd name="T40" fmla="*/ 267 w 398"/>
                  <a:gd name="T41" fmla="*/ 21 h 356"/>
                  <a:gd name="T42" fmla="*/ 259 w 398"/>
                  <a:gd name="T43" fmla="*/ 24 h 356"/>
                  <a:gd name="T44" fmla="*/ 254 w 398"/>
                  <a:gd name="T45" fmla="*/ 27 h 356"/>
                  <a:gd name="T46" fmla="*/ 248 w 398"/>
                  <a:gd name="T47" fmla="*/ 30 h 356"/>
                  <a:gd name="T48" fmla="*/ 240 w 398"/>
                  <a:gd name="T49" fmla="*/ 32 h 356"/>
                  <a:gd name="T50" fmla="*/ 235 w 398"/>
                  <a:gd name="T51" fmla="*/ 35 h 356"/>
                  <a:gd name="T52" fmla="*/ 226 w 398"/>
                  <a:gd name="T53" fmla="*/ 38 h 356"/>
                  <a:gd name="T54" fmla="*/ 221 w 398"/>
                  <a:gd name="T55" fmla="*/ 40 h 356"/>
                  <a:gd name="T56" fmla="*/ 216 w 398"/>
                  <a:gd name="T57" fmla="*/ 46 h 356"/>
                  <a:gd name="T58" fmla="*/ 207 w 398"/>
                  <a:gd name="T59" fmla="*/ 49 h 356"/>
                  <a:gd name="T60" fmla="*/ 202 w 398"/>
                  <a:gd name="T61" fmla="*/ 51 h 356"/>
                  <a:gd name="T62" fmla="*/ 196 w 398"/>
                  <a:gd name="T63" fmla="*/ 54 h 356"/>
                  <a:gd name="T64" fmla="*/ 188 w 398"/>
                  <a:gd name="T65" fmla="*/ 60 h 356"/>
                  <a:gd name="T66" fmla="*/ 183 w 398"/>
                  <a:gd name="T67" fmla="*/ 62 h 356"/>
                  <a:gd name="T68" fmla="*/ 177 w 398"/>
                  <a:gd name="T69" fmla="*/ 68 h 356"/>
                  <a:gd name="T70" fmla="*/ 169 w 398"/>
                  <a:gd name="T71" fmla="*/ 70 h 356"/>
                  <a:gd name="T72" fmla="*/ 164 w 398"/>
                  <a:gd name="T73" fmla="*/ 76 h 356"/>
                  <a:gd name="T74" fmla="*/ 158 w 398"/>
                  <a:gd name="T75" fmla="*/ 81 h 356"/>
                  <a:gd name="T76" fmla="*/ 150 w 398"/>
                  <a:gd name="T77" fmla="*/ 87 h 356"/>
                  <a:gd name="T78" fmla="*/ 145 w 398"/>
                  <a:gd name="T79" fmla="*/ 89 h 356"/>
                  <a:gd name="T80" fmla="*/ 139 w 398"/>
                  <a:gd name="T81" fmla="*/ 95 h 356"/>
                  <a:gd name="T82" fmla="*/ 131 w 398"/>
                  <a:gd name="T83" fmla="*/ 100 h 356"/>
                  <a:gd name="T84" fmla="*/ 126 w 398"/>
                  <a:gd name="T85" fmla="*/ 109 h 356"/>
                  <a:gd name="T86" fmla="*/ 120 w 398"/>
                  <a:gd name="T87" fmla="*/ 114 h 356"/>
                  <a:gd name="T88" fmla="*/ 112 w 398"/>
                  <a:gd name="T89" fmla="*/ 119 h 356"/>
                  <a:gd name="T90" fmla="*/ 107 w 398"/>
                  <a:gd name="T91" fmla="*/ 128 h 356"/>
                  <a:gd name="T92" fmla="*/ 101 w 398"/>
                  <a:gd name="T93" fmla="*/ 133 h 356"/>
                  <a:gd name="T94" fmla="*/ 93 w 398"/>
                  <a:gd name="T95" fmla="*/ 141 h 356"/>
                  <a:gd name="T96" fmla="*/ 88 w 398"/>
                  <a:gd name="T97" fmla="*/ 149 h 356"/>
                  <a:gd name="T98" fmla="*/ 82 w 398"/>
                  <a:gd name="T99" fmla="*/ 158 h 356"/>
                  <a:gd name="T100" fmla="*/ 74 w 398"/>
                  <a:gd name="T101" fmla="*/ 166 h 356"/>
                  <a:gd name="T102" fmla="*/ 68 w 398"/>
                  <a:gd name="T103" fmla="*/ 174 h 356"/>
                  <a:gd name="T104" fmla="*/ 63 w 398"/>
                  <a:gd name="T105" fmla="*/ 185 h 356"/>
                  <a:gd name="T106" fmla="*/ 55 w 398"/>
                  <a:gd name="T107" fmla="*/ 193 h 356"/>
                  <a:gd name="T108" fmla="*/ 49 w 398"/>
                  <a:gd name="T109" fmla="*/ 204 h 356"/>
                  <a:gd name="T110" fmla="*/ 41 w 398"/>
                  <a:gd name="T111" fmla="*/ 218 h 356"/>
                  <a:gd name="T112" fmla="*/ 36 w 398"/>
                  <a:gd name="T113" fmla="*/ 231 h 356"/>
                  <a:gd name="T114" fmla="*/ 30 w 398"/>
                  <a:gd name="T115" fmla="*/ 245 h 356"/>
                  <a:gd name="T116" fmla="*/ 22 w 398"/>
                  <a:gd name="T117" fmla="*/ 261 h 356"/>
                  <a:gd name="T118" fmla="*/ 17 w 398"/>
                  <a:gd name="T119" fmla="*/ 280 h 356"/>
                  <a:gd name="T120" fmla="*/ 11 w 398"/>
                  <a:gd name="T121" fmla="*/ 302 h 356"/>
                  <a:gd name="T122" fmla="*/ 3 w 398"/>
                  <a:gd name="T123" fmla="*/ 335 h 3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8"/>
                  <a:gd name="T187" fmla="*/ 0 h 356"/>
                  <a:gd name="T188" fmla="*/ 398 w 398"/>
                  <a:gd name="T189" fmla="*/ 356 h 3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8" h="356">
                    <a:moveTo>
                      <a:pt x="398" y="0"/>
                    </a:moveTo>
                    <a:lnTo>
                      <a:pt x="398" y="0"/>
                    </a:lnTo>
                    <a:lnTo>
                      <a:pt x="395" y="0"/>
                    </a:lnTo>
                    <a:lnTo>
                      <a:pt x="393" y="0"/>
                    </a:lnTo>
                    <a:lnTo>
                      <a:pt x="390" y="0"/>
                    </a:lnTo>
                    <a:lnTo>
                      <a:pt x="387" y="0"/>
                    </a:lnTo>
                    <a:lnTo>
                      <a:pt x="384" y="0"/>
                    </a:lnTo>
                    <a:lnTo>
                      <a:pt x="382" y="0"/>
                    </a:lnTo>
                    <a:lnTo>
                      <a:pt x="379" y="0"/>
                    </a:lnTo>
                    <a:lnTo>
                      <a:pt x="376" y="2"/>
                    </a:lnTo>
                    <a:lnTo>
                      <a:pt x="374" y="2"/>
                    </a:lnTo>
                    <a:lnTo>
                      <a:pt x="371" y="2"/>
                    </a:lnTo>
                    <a:lnTo>
                      <a:pt x="368" y="2"/>
                    </a:lnTo>
                    <a:lnTo>
                      <a:pt x="365" y="2"/>
                    </a:lnTo>
                    <a:lnTo>
                      <a:pt x="363" y="2"/>
                    </a:lnTo>
                    <a:lnTo>
                      <a:pt x="360" y="2"/>
                    </a:lnTo>
                    <a:lnTo>
                      <a:pt x="357" y="2"/>
                    </a:lnTo>
                    <a:lnTo>
                      <a:pt x="354" y="2"/>
                    </a:lnTo>
                    <a:lnTo>
                      <a:pt x="352" y="2"/>
                    </a:lnTo>
                    <a:lnTo>
                      <a:pt x="349" y="2"/>
                    </a:lnTo>
                    <a:lnTo>
                      <a:pt x="346" y="2"/>
                    </a:lnTo>
                    <a:lnTo>
                      <a:pt x="346" y="5"/>
                    </a:lnTo>
                    <a:lnTo>
                      <a:pt x="344" y="5"/>
                    </a:lnTo>
                    <a:lnTo>
                      <a:pt x="341" y="5"/>
                    </a:lnTo>
                    <a:lnTo>
                      <a:pt x="338" y="5"/>
                    </a:lnTo>
                    <a:lnTo>
                      <a:pt x="335" y="5"/>
                    </a:lnTo>
                    <a:lnTo>
                      <a:pt x="333" y="5"/>
                    </a:lnTo>
                    <a:lnTo>
                      <a:pt x="330" y="5"/>
                    </a:lnTo>
                    <a:lnTo>
                      <a:pt x="327" y="5"/>
                    </a:lnTo>
                    <a:lnTo>
                      <a:pt x="327" y="8"/>
                    </a:lnTo>
                    <a:lnTo>
                      <a:pt x="325" y="8"/>
                    </a:lnTo>
                    <a:lnTo>
                      <a:pt x="322" y="8"/>
                    </a:lnTo>
                    <a:lnTo>
                      <a:pt x="319" y="8"/>
                    </a:lnTo>
                    <a:lnTo>
                      <a:pt x="316" y="8"/>
                    </a:lnTo>
                    <a:lnTo>
                      <a:pt x="314" y="10"/>
                    </a:lnTo>
                    <a:lnTo>
                      <a:pt x="311" y="10"/>
                    </a:lnTo>
                    <a:lnTo>
                      <a:pt x="308" y="10"/>
                    </a:lnTo>
                    <a:lnTo>
                      <a:pt x="305" y="10"/>
                    </a:lnTo>
                    <a:lnTo>
                      <a:pt x="303" y="13"/>
                    </a:lnTo>
                    <a:lnTo>
                      <a:pt x="300" y="13"/>
                    </a:lnTo>
                    <a:lnTo>
                      <a:pt x="297" y="13"/>
                    </a:lnTo>
                    <a:lnTo>
                      <a:pt x="295" y="13"/>
                    </a:lnTo>
                    <a:lnTo>
                      <a:pt x="292" y="16"/>
                    </a:lnTo>
                    <a:lnTo>
                      <a:pt x="289" y="16"/>
                    </a:lnTo>
                    <a:lnTo>
                      <a:pt x="286" y="16"/>
                    </a:lnTo>
                    <a:lnTo>
                      <a:pt x="284" y="16"/>
                    </a:lnTo>
                    <a:lnTo>
                      <a:pt x="281" y="19"/>
                    </a:lnTo>
                    <a:lnTo>
                      <a:pt x="278" y="19"/>
                    </a:lnTo>
                    <a:lnTo>
                      <a:pt x="275" y="19"/>
                    </a:lnTo>
                    <a:lnTo>
                      <a:pt x="273" y="19"/>
                    </a:lnTo>
                    <a:lnTo>
                      <a:pt x="273" y="21"/>
                    </a:lnTo>
                    <a:lnTo>
                      <a:pt x="270" y="21"/>
                    </a:lnTo>
                    <a:lnTo>
                      <a:pt x="267" y="21"/>
                    </a:lnTo>
                    <a:lnTo>
                      <a:pt x="265" y="24"/>
                    </a:lnTo>
                    <a:lnTo>
                      <a:pt x="262" y="24"/>
                    </a:lnTo>
                    <a:lnTo>
                      <a:pt x="259" y="24"/>
                    </a:lnTo>
                    <a:lnTo>
                      <a:pt x="259" y="27"/>
                    </a:lnTo>
                    <a:lnTo>
                      <a:pt x="256" y="27"/>
                    </a:lnTo>
                    <a:lnTo>
                      <a:pt x="254" y="27"/>
                    </a:lnTo>
                    <a:lnTo>
                      <a:pt x="251" y="27"/>
                    </a:lnTo>
                    <a:lnTo>
                      <a:pt x="251" y="30"/>
                    </a:lnTo>
                    <a:lnTo>
                      <a:pt x="248" y="30"/>
                    </a:lnTo>
                    <a:lnTo>
                      <a:pt x="246" y="30"/>
                    </a:lnTo>
                    <a:lnTo>
                      <a:pt x="243" y="32"/>
                    </a:lnTo>
                    <a:lnTo>
                      <a:pt x="240" y="32"/>
                    </a:lnTo>
                    <a:lnTo>
                      <a:pt x="237" y="35"/>
                    </a:lnTo>
                    <a:lnTo>
                      <a:pt x="235" y="35"/>
                    </a:lnTo>
                    <a:lnTo>
                      <a:pt x="232" y="35"/>
                    </a:lnTo>
                    <a:lnTo>
                      <a:pt x="232" y="38"/>
                    </a:lnTo>
                    <a:lnTo>
                      <a:pt x="229" y="38"/>
                    </a:lnTo>
                    <a:lnTo>
                      <a:pt x="226" y="38"/>
                    </a:lnTo>
                    <a:lnTo>
                      <a:pt x="224" y="40"/>
                    </a:lnTo>
                    <a:lnTo>
                      <a:pt x="221" y="40"/>
                    </a:lnTo>
                    <a:lnTo>
                      <a:pt x="221" y="43"/>
                    </a:lnTo>
                    <a:lnTo>
                      <a:pt x="218" y="43"/>
                    </a:lnTo>
                    <a:lnTo>
                      <a:pt x="216" y="43"/>
                    </a:lnTo>
                    <a:lnTo>
                      <a:pt x="216" y="46"/>
                    </a:lnTo>
                    <a:lnTo>
                      <a:pt x="213" y="46"/>
                    </a:lnTo>
                    <a:lnTo>
                      <a:pt x="210" y="46"/>
                    </a:lnTo>
                    <a:lnTo>
                      <a:pt x="207" y="49"/>
                    </a:lnTo>
                    <a:lnTo>
                      <a:pt x="205" y="49"/>
                    </a:lnTo>
                    <a:lnTo>
                      <a:pt x="205" y="51"/>
                    </a:lnTo>
                    <a:lnTo>
                      <a:pt x="202" y="51"/>
                    </a:lnTo>
                    <a:lnTo>
                      <a:pt x="199" y="51"/>
                    </a:lnTo>
                    <a:lnTo>
                      <a:pt x="199" y="54"/>
                    </a:lnTo>
                    <a:lnTo>
                      <a:pt x="196" y="54"/>
                    </a:lnTo>
                    <a:lnTo>
                      <a:pt x="194" y="57"/>
                    </a:lnTo>
                    <a:lnTo>
                      <a:pt x="191" y="57"/>
                    </a:lnTo>
                    <a:lnTo>
                      <a:pt x="188" y="60"/>
                    </a:lnTo>
                    <a:lnTo>
                      <a:pt x="186" y="62"/>
                    </a:lnTo>
                    <a:lnTo>
                      <a:pt x="183" y="62"/>
                    </a:lnTo>
                    <a:lnTo>
                      <a:pt x="180" y="65"/>
                    </a:lnTo>
                    <a:lnTo>
                      <a:pt x="177" y="65"/>
                    </a:lnTo>
                    <a:lnTo>
                      <a:pt x="177" y="68"/>
                    </a:lnTo>
                    <a:lnTo>
                      <a:pt x="175" y="68"/>
                    </a:lnTo>
                    <a:lnTo>
                      <a:pt x="175" y="70"/>
                    </a:lnTo>
                    <a:lnTo>
                      <a:pt x="172" y="70"/>
                    </a:lnTo>
                    <a:lnTo>
                      <a:pt x="169" y="70"/>
                    </a:lnTo>
                    <a:lnTo>
                      <a:pt x="169" y="73"/>
                    </a:lnTo>
                    <a:lnTo>
                      <a:pt x="167" y="73"/>
                    </a:lnTo>
                    <a:lnTo>
                      <a:pt x="167" y="76"/>
                    </a:lnTo>
                    <a:lnTo>
                      <a:pt x="164" y="76"/>
                    </a:lnTo>
                    <a:lnTo>
                      <a:pt x="161" y="76"/>
                    </a:lnTo>
                    <a:lnTo>
                      <a:pt x="161" y="79"/>
                    </a:lnTo>
                    <a:lnTo>
                      <a:pt x="158" y="79"/>
                    </a:lnTo>
                    <a:lnTo>
                      <a:pt x="158" y="81"/>
                    </a:lnTo>
                    <a:lnTo>
                      <a:pt x="156" y="81"/>
                    </a:lnTo>
                    <a:lnTo>
                      <a:pt x="153" y="84"/>
                    </a:lnTo>
                    <a:lnTo>
                      <a:pt x="150" y="87"/>
                    </a:lnTo>
                    <a:lnTo>
                      <a:pt x="147" y="89"/>
                    </a:lnTo>
                    <a:lnTo>
                      <a:pt x="145" y="89"/>
                    </a:lnTo>
                    <a:lnTo>
                      <a:pt x="142" y="92"/>
                    </a:lnTo>
                    <a:lnTo>
                      <a:pt x="139" y="95"/>
                    </a:lnTo>
                    <a:lnTo>
                      <a:pt x="137" y="98"/>
                    </a:lnTo>
                    <a:lnTo>
                      <a:pt x="134" y="98"/>
                    </a:lnTo>
                    <a:lnTo>
                      <a:pt x="134" y="100"/>
                    </a:lnTo>
                    <a:lnTo>
                      <a:pt x="131" y="100"/>
                    </a:lnTo>
                    <a:lnTo>
                      <a:pt x="131" y="103"/>
                    </a:lnTo>
                    <a:lnTo>
                      <a:pt x="128" y="106"/>
                    </a:lnTo>
                    <a:lnTo>
                      <a:pt x="126" y="109"/>
                    </a:lnTo>
                    <a:lnTo>
                      <a:pt x="123" y="109"/>
                    </a:lnTo>
                    <a:lnTo>
                      <a:pt x="123" y="111"/>
                    </a:lnTo>
                    <a:lnTo>
                      <a:pt x="120" y="111"/>
                    </a:lnTo>
                    <a:lnTo>
                      <a:pt x="120" y="114"/>
                    </a:lnTo>
                    <a:lnTo>
                      <a:pt x="118" y="114"/>
                    </a:lnTo>
                    <a:lnTo>
                      <a:pt x="115" y="117"/>
                    </a:lnTo>
                    <a:lnTo>
                      <a:pt x="115" y="119"/>
                    </a:lnTo>
                    <a:lnTo>
                      <a:pt x="112" y="119"/>
                    </a:lnTo>
                    <a:lnTo>
                      <a:pt x="112" y="122"/>
                    </a:lnTo>
                    <a:lnTo>
                      <a:pt x="109" y="122"/>
                    </a:lnTo>
                    <a:lnTo>
                      <a:pt x="109" y="125"/>
                    </a:lnTo>
                    <a:lnTo>
                      <a:pt x="107" y="128"/>
                    </a:lnTo>
                    <a:lnTo>
                      <a:pt x="104" y="128"/>
                    </a:lnTo>
                    <a:lnTo>
                      <a:pt x="104" y="130"/>
                    </a:lnTo>
                    <a:lnTo>
                      <a:pt x="101" y="130"/>
                    </a:lnTo>
                    <a:lnTo>
                      <a:pt x="101" y="133"/>
                    </a:lnTo>
                    <a:lnTo>
                      <a:pt x="98" y="136"/>
                    </a:lnTo>
                    <a:lnTo>
                      <a:pt x="96" y="136"/>
                    </a:lnTo>
                    <a:lnTo>
                      <a:pt x="96" y="139"/>
                    </a:lnTo>
                    <a:lnTo>
                      <a:pt x="93" y="141"/>
                    </a:lnTo>
                    <a:lnTo>
                      <a:pt x="90" y="144"/>
                    </a:lnTo>
                    <a:lnTo>
                      <a:pt x="88" y="147"/>
                    </a:lnTo>
                    <a:lnTo>
                      <a:pt x="88" y="149"/>
                    </a:lnTo>
                    <a:lnTo>
                      <a:pt x="85" y="149"/>
                    </a:lnTo>
                    <a:lnTo>
                      <a:pt x="85" y="152"/>
                    </a:lnTo>
                    <a:lnTo>
                      <a:pt x="82" y="155"/>
                    </a:lnTo>
                    <a:lnTo>
                      <a:pt x="82" y="158"/>
                    </a:lnTo>
                    <a:lnTo>
                      <a:pt x="79" y="158"/>
                    </a:lnTo>
                    <a:lnTo>
                      <a:pt x="77" y="160"/>
                    </a:lnTo>
                    <a:lnTo>
                      <a:pt x="77" y="163"/>
                    </a:lnTo>
                    <a:lnTo>
                      <a:pt x="74" y="166"/>
                    </a:lnTo>
                    <a:lnTo>
                      <a:pt x="74" y="168"/>
                    </a:lnTo>
                    <a:lnTo>
                      <a:pt x="71" y="168"/>
                    </a:lnTo>
                    <a:lnTo>
                      <a:pt x="68" y="171"/>
                    </a:lnTo>
                    <a:lnTo>
                      <a:pt x="68" y="174"/>
                    </a:lnTo>
                    <a:lnTo>
                      <a:pt x="66" y="177"/>
                    </a:lnTo>
                    <a:lnTo>
                      <a:pt x="66" y="179"/>
                    </a:lnTo>
                    <a:lnTo>
                      <a:pt x="63" y="182"/>
                    </a:lnTo>
                    <a:lnTo>
                      <a:pt x="63" y="185"/>
                    </a:lnTo>
                    <a:lnTo>
                      <a:pt x="60" y="188"/>
                    </a:lnTo>
                    <a:lnTo>
                      <a:pt x="58" y="188"/>
                    </a:lnTo>
                    <a:lnTo>
                      <a:pt x="58" y="190"/>
                    </a:lnTo>
                    <a:lnTo>
                      <a:pt x="55" y="193"/>
                    </a:lnTo>
                    <a:lnTo>
                      <a:pt x="55" y="196"/>
                    </a:lnTo>
                    <a:lnTo>
                      <a:pt x="52" y="198"/>
                    </a:lnTo>
                    <a:lnTo>
                      <a:pt x="49" y="201"/>
                    </a:lnTo>
                    <a:lnTo>
                      <a:pt x="49" y="204"/>
                    </a:lnTo>
                    <a:lnTo>
                      <a:pt x="47" y="209"/>
                    </a:lnTo>
                    <a:lnTo>
                      <a:pt x="47" y="212"/>
                    </a:lnTo>
                    <a:lnTo>
                      <a:pt x="44" y="215"/>
                    </a:lnTo>
                    <a:lnTo>
                      <a:pt x="41" y="218"/>
                    </a:lnTo>
                    <a:lnTo>
                      <a:pt x="41" y="220"/>
                    </a:lnTo>
                    <a:lnTo>
                      <a:pt x="39" y="223"/>
                    </a:lnTo>
                    <a:lnTo>
                      <a:pt x="39" y="226"/>
                    </a:lnTo>
                    <a:lnTo>
                      <a:pt x="36" y="231"/>
                    </a:lnTo>
                    <a:lnTo>
                      <a:pt x="36" y="234"/>
                    </a:lnTo>
                    <a:lnTo>
                      <a:pt x="33" y="237"/>
                    </a:lnTo>
                    <a:lnTo>
                      <a:pt x="30" y="242"/>
                    </a:lnTo>
                    <a:lnTo>
                      <a:pt x="30" y="245"/>
                    </a:lnTo>
                    <a:lnTo>
                      <a:pt x="28" y="247"/>
                    </a:lnTo>
                    <a:lnTo>
                      <a:pt x="28" y="253"/>
                    </a:lnTo>
                    <a:lnTo>
                      <a:pt x="25" y="256"/>
                    </a:lnTo>
                    <a:lnTo>
                      <a:pt x="22" y="261"/>
                    </a:lnTo>
                    <a:lnTo>
                      <a:pt x="22" y="264"/>
                    </a:lnTo>
                    <a:lnTo>
                      <a:pt x="19" y="269"/>
                    </a:lnTo>
                    <a:lnTo>
                      <a:pt x="19" y="275"/>
                    </a:lnTo>
                    <a:lnTo>
                      <a:pt x="17" y="280"/>
                    </a:lnTo>
                    <a:lnTo>
                      <a:pt x="17" y="286"/>
                    </a:lnTo>
                    <a:lnTo>
                      <a:pt x="14" y="291"/>
                    </a:lnTo>
                    <a:lnTo>
                      <a:pt x="11" y="297"/>
                    </a:lnTo>
                    <a:lnTo>
                      <a:pt x="11" y="302"/>
                    </a:lnTo>
                    <a:lnTo>
                      <a:pt x="9" y="310"/>
                    </a:lnTo>
                    <a:lnTo>
                      <a:pt x="9" y="316"/>
                    </a:lnTo>
                    <a:lnTo>
                      <a:pt x="6" y="324"/>
                    </a:lnTo>
                    <a:lnTo>
                      <a:pt x="3" y="335"/>
                    </a:lnTo>
                    <a:lnTo>
                      <a:pt x="3" y="346"/>
                    </a:lnTo>
                    <a:lnTo>
                      <a:pt x="0" y="356"/>
                    </a:lnTo>
                  </a:path>
                </a:pathLst>
              </a:custGeom>
              <a:noFill/>
              <a:ln w="4763">
                <a:solidFill>
                  <a:srgbClr val="4CFF4C"/>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72" name="Freeform 114"/>
              <p:cNvSpPr>
                <a:spLocks/>
              </p:cNvSpPr>
              <p:nvPr/>
            </p:nvSpPr>
            <p:spPr bwMode="auto">
              <a:xfrm>
                <a:off x="3841825" y="3900993"/>
                <a:ext cx="543420" cy="500266"/>
              </a:xfrm>
              <a:custGeom>
                <a:avLst/>
                <a:gdLst>
                  <a:gd name="T0" fmla="*/ 393 w 398"/>
                  <a:gd name="T1" fmla="*/ 357 h 357"/>
                  <a:gd name="T2" fmla="*/ 387 w 398"/>
                  <a:gd name="T3" fmla="*/ 357 h 357"/>
                  <a:gd name="T4" fmla="*/ 382 w 398"/>
                  <a:gd name="T5" fmla="*/ 357 h 357"/>
                  <a:gd name="T6" fmla="*/ 374 w 398"/>
                  <a:gd name="T7" fmla="*/ 354 h 357"/>
                  <a:gd name="T8" fmla="*/ 368 w 398"/>
                  <a:gd name="T9" fmla="*/ 354 h 357"/>
                  <a:gd name="T10" fmla="*/ 363 w 398"/>
                  <a:gd name="T11" fmla="*/ 354 h 357"/>
                  <a:gd name="T12" fmla="*/ 354 w 398"/>
                  <a:gd name="T13" fmla="*/ 354 h 357"/>
                  <a:gd name="T14" fmla="*/ 349 w 398"/>
                  <a:gd name="T15" fmla="*/ 354 h 357"/>
                  <a:gd name="T16" fmla="*/ 344 w 398"/>
                  <a:gd name="T17" fmla="*/ 352 h 357"/>
                  <a:gd name="T18" fmla="*/ 335 w 398"/>
                  <a:gd name="T19" fmla="*/ 352 h 357"/>
                  <a:gd name="T20" fmla="*/ 330 w 398"/>
                  <a:gd name="T21" fmla="*/ 352 h 357"/>
                  <a:gd name="T22" fmla="*/ 325 w 398"/>
                  <a:gd name="T23" fmla="*/ 349 h 357"/>
                  <a:gd name="T24" fmla="*/ 316 w 398"/>
                  <a:gd name="T25" fmla="*/ 349 h 357"/>
                  <a:gd name="T26" fmla="*/ 311 w 398"/>
                  <a:gd name="T27" fmla="*/ 346 h 357"/>
                  <a:gd name="T28" fmla="*/ 305 w 398"/>
                  <a:gd name="T29" fmla="*/ 346 h 357"/>
                  <a:gd name="T30" fmla="*/ 297 w 398"/>
                  <a:gd name="T31" fmla="*/ 343 h 357"/>
                  <a:gd name="T32" fmla="*/ 292 w 398"/>
                  <a:gd name="T33" fmla="*/ 341 h 357"/>
                  <a:gd name="T34" fmla="*/ 286 w 398"/>
                  <a:gd name="T35" fmla="*/ 341 h 357"/>
                  <a:gd name="T36" fmla="*/ 278 w 398"/>
                  <a:gd name="T37" fmla="*/ 338 h 357"/>
                  <a:gd name="T38" fmla="*/ 273 w 398"/>
                  <a:gd name="T39" fmla="*/ 335 h 357"/>
                  <a:gd name="T40" fmla="*/ 267 w 398"/>
                  <a:gd name="T41" fmla="*/ 335 h 357"/>
                  <a:gd name="T42" fmla="*/ 259 w 398"/>
                  <a:gd name="T43" fmla="*/ 333 h 357"/>
                  <a:gd name="T44" fmla="*/ 254 w 398"/>
                  <a:gd name="T45" fmla="*/ 330 h 357"/>
                  <a:gd name="T46" fmla="*/ 248 w 398"/>
                  <a:gd name="T47" fmla="*/ 327 h 357"/>
                  <a:gd name="T48" fmla="*/ 240 w 398"/>
                  <a:gd name="T49" fmla="*/ 324 h 357"/>
                  <a:gd name="T50" fmla="*/ 235 w 398"/>
                  <a:gd name="T51" fmla="*/ 322 h 357"/>
                  <a:gd name="T52" fmla="*/ 226 w 398"/>
                  <a:gd name="T53" fmla="*/ 319 h 357"/>
                  <a:gd name="T54" fmla="*/ 221 w 398"/>
                  <a:gd name="T55" fmla="*/ 316 h 357"/>
                  <a:gd name="T56" fmla="*/ 216 w 398"/>
                  <a:gd name="T57" fmla="*/ 311 h 357"/>
                  <a:gd name="T58" fmla="*/ 207 w 398"/>
                  <a:gd name="T59" fmla="*/ 308 h 357"/>
                  <a:gd name="T60" fmla="*/ 202 w 398"/>
                  <a:gd name="T61" fmla="*/ 305 h 357"/>
                  <a:gd name="T62" fmla="*/ 196 w 398"/>
                  <a:gd name="T63" fmla="*/ 303 h 357"/>
                  <a:gd name="T64" fmla="*/ 188 w 398"/>
                  <a:gd name="T65" fmla="*/ 297 h 357"/>
                  <a:gd name="T66" fmla="*/ 183 w 398"/>
                  <a:gd name="T67" fmla="*/ 294 h 357"/>
                  <a:gd name="T68" fmla="*/ 177 w 398"/>
                  <a:gd name="T69" fmla="*/ 289 h 357"/>
                  <a:gd name="T70" fmla="*/ 169 w 398"/>
                  <a:gd name="T71" fmla="*/ 286 h 357"/>
                  <a:gd name="T72" fmla="*/ 164 w 398"/>
                  <a:gd name="T73" fmla="*/ 281 h 357"/>
                  <a:gd name="T74" fmla="*/ 158 w 398"/>
                  <a:gd name="T75" fmla="*/ 275 h 357"/>
                  <a:gd name="T76" fmla="*/ 150 w 398"/>
                  <a:gd name="T77" fmla="*/ 270 h 357"/>
                  <a:gd name="T78" fmla="*/ 145 w 398"/>
                  <a:gd name="T79" fmla="*/ 267 h 357"/>
                  <a:gd name="T80" fmla="*/ 139 w 398"/>
                  <a:gd name="T81" fmla="*/ 262 h 357"/>
                  <a:gd name="T82" fmla="*/ 131 w 398"/>
                  <a:gd name="T83" fmla="*/ 256 h 357"/>
                  <a:gd name="T84" fmla="*/ 126 w 398"/>
                  <a:gd name="T85" fmla="*/ 248 h 357"/>
                  <a:gd name="T86" fmla="*/ 120 w 398"/>
                  <a:gd name="T87" fmla="*/ 243 h 357"/>
                  <a:gd name="T88" fmla="*/ 112 w 398"/>
                  <a:gd name="T89" fmla="*/ 237 h 357"/>
                  <a:gd name="T90" fmla="*/ 107 w 398"/>
                  <a:gd name="T91" fmla="*/ 229 h 357"/>
                  <a:gd name="T92" fmla="*/ 101 w 398"/>
                  <a:gd name="T93" fmla="*/ 224 h 357"/>
                  <a:gd name="T94" fmla="*/ 93 w 398"/>
                  <a:gd name="T95" fmla="*/ 215 h 357"/>
                  <a:gd name="T96" fmla="*/ 88 w 398"/>
                  <a:gd name="T97" fmla="*/ 207 h 357"/>
                  <a:gd name="T98" fmla="*/ 82 w 398"/>
                  <a:gd name="T99" fmla="*/ 199 h 357"/>
                  <a:gd name="T100" fmla="*/ 74 w 398"/>
                  <a:gd name="T101" fmla="*/ 191 h 357"/>
                  <a:gd name="T102" fmla="*/ 68 w 398"/>
                  <a:gd name="T103" fmla="*/ 183 h 357"/>
                  <a:gd name="T104" fmla="*/ 63 w 398"/>
                  <a:gd name="T105" fmla="*/ 172 h 357"/>
                  <a:gd name="T106" fmla="*/ 55 w 398"/>
                  <a:gd name="T107" fmla="*/ 164 h 357"/>
                  <a:gd name="T108" fmla="*/ 49 w 398"/>
                  <a:gd name="T109" fmla="*/ 153 h 357"/>
                  <a:gd name="T110" fmla="*/ 41 w 398"/>
                  <a:gd name="T111" fmla="*/ 139 h 357"/>
                  <a:gd name="T112" fmla="*/ 36 w 398"/>
                  <a:gd name="T113" fmla="*/ 125 h 357"/>
                  <a:gd name="T114" fmla="*/ 30 w 398"/>
                  <a:gd name="T115" fmla="*/ 112 h 357"/>
                  <a:gd name="T116" fmla="*/ 22 w 398"/>
                  <a:gd name="T117" fmla="*/ 96 h 357"/>
                  <a:gd name="T118" fmla="*/ 17 w 398"/>
                  <a:gd name="T119" fmla="*/ 76 h 357"/>
                  <a:gd name="T120" fmla="*/ 11 w 398"/>
                  <a:gd name="T121" fmla="*/ 55 h 357"/>
                  <a:gd name="T122" fmla="*/ 3 w 398"/>
                  <a:gd name="T123" fmla="*/ 22 h 3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8"/>
                  <a:gd name="T187" fmla="*/ 0 h 357"/>
                  <a:gd name="T188" fmla="*/ 398 w 398"/>
                  <a:gd name="T189" fmla="*/ 357 h 3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8" h="357">
                    <a:moveTo>
                      <a:pt x="398" y="357"/>
                    </a:moveTo>
                    <a:lnTo>
                      <a:pt x="398" y="357"/>
                    </a:lnTo>
                    <a:lnTo>
                      <a:pt x="395" y="357"/>
                    </a:lnTo>
                    <a:lnTo>
                      <a:pt x="393" y="357"/>
                    </a:lnTo>
                    <a:lnTo>
                      <a:pt x="390" y="357"/>
                    </a:lnTo>
                    <a:lnTo>
                      <a:pt x="387" y="357"/>
                    </a:lnTo>
                    <a:lnTo>
                      <a:pt x="384" y="357"/>
                    </a:lnTo>
                    <a:lnTo>
                      <a:pt x="382" y="357"/>
                    </a:lnTo>
                    <a:lnTo>
                      <a:pt x="379" y="357"/>
                    </a:lnTo>
                    <a:lnTo>
                      <a:pt x="376" y="354"/>
                    </a:lnTo>
                    <a:lnTo>
                      <a:pt x="374" y="354"/>
                    </a:lnTo>
                    <a:lnTo>
                      <a:pt x="371" y="354"/>
                    </a:lnTo>
                    <a:lnTo>
                      <a:pt x="368" y="354"/>
                    </a:lnTo>
                    <a:lnTo>
                      <a:pt x="365" y="354"/>
                    </a:lnTo>
                    <a:lnTo>
                      <a:pt x="363" y="354"/>
                    </a:lnTo>
                    <a:lnTo>
                      <a:pt x="360" y="354"/>
                    </a:lnTo>
                    <a:lnTo>
                      <a:pt x="357" y="354"/>
                    </a:lnTo>
                    <a:lnTo>
                      <a:pt x="354" y="354"/>
                    </a:lnTo>
                    <a:lnTo>
                      <a:pt x="352" y="354"/>
                    </a:lnTo>
                    <a:lnTo>
                      <a:pt x="349" y="354"/>
                    </a:lnTo>
                    <a:lnTo>
                      <a:pt x="346" y="354"/>
                    </a:lnTo>
                    <a:lnTo>
                      <a:pt x="346" y="352"/>
                    </a:lnTo>
                    <a:lnTo>
                      <a:pt x="344" y="352"/>
                    </a:lnTo>
                    <a:lnTo>
                      <a:pt x="341" y="352"/>
                    </a:lnTo>
                    <a:lnTo>
                      <a:pt x="338" y="352"/>
                    </a:lnTo>
                    <a:lnTo>
                      <a:pt x="335" y="352"/>
                    </a:lnTo>
                    <a:lnTo>
                      <a:pt x="333" y="352"/>
                    </a:lnTo>
                    <a:lnTo>
                      <a:pt x="330" y="352"/>
                    </a:lnTo>
                    <a:lnTo>
                      <a:pt x="327" y="352"/>
                    </a:lnTo>
                    <a:lnTo>
                      <a:pt x="327" y="349"/>
                    </a:lnTo>
                    <a:lnTo>
                      <a:pt x="325" y="349"/>
                    </a:lnTo>
                    <a:lnTo>
                      <a:pt x="322" y="349"/>
                    </a:lnTo>
                    <a:lnTo>
                      <a:pt x="319" y="349"/>
                    </a:lnTo>
                    <a:lnTo>
                      <a:pt x="316" y="349"/>
                    </a:lnTo>
                    <a:lnTo>
                      <a:pt x="314" y="346"/>
                    </a:lnTo>
                    <a:lnTo>
                      <a:pt x="311" y="346"/>
                    </a:lnTo>
                    <a:lnTo>
                      <a:pt x="308" y="346"/>
                    </a:lnTo>
                    <a:lnTo>
                      <a:pt x="305" y="346"/>
                    </a:lnTo>
                    <a:lnTo>
                      <a:pt x="303" y="346"/>
                    </a:lnTo>
                    <a:lnTo>
                      <a:pt x="300" y="343"/>
                    </a:lnTo>
                    <a:lnTo>
                      <a:pt x="297" y="343"/>
                    </a:lnTo>
                    <a:lnTo>
                      <a:pt x="295" y="343"/>
                    </a:lnTo>
                    <a:lnTo>
                      <a:pt x="292" y="341"/>
                    </a:lnTo>
                    <a:lnTo>
                      <a:pt x="289" y="341"/>
                    </a:lnTo>
                    <a:lnTo>
                      <a:pt x="286" y="341"/>
                    </a:lnTo>
                    <a:lnTo>
                      <a:pt x="284" y="341"/>
                    </a:lnTo>
                    <a:lnTo>
                      <a:pt x="281" y="338"/>
                    </a:lnTo>
                    <a:lnTo>
                      <a:pt x="278" y="338"/>
                    </a:lnTo>
                    <a:lnTo>
                      <a:pt x="275" y="338"/>
                    </a:lnTo>
                    <a:lnTo>
                      <a:pt x="273" y="338"/>
                    </a:lnTo>
                    <a:lnTo>
                      <a:pt x="273" y="335"/>
                    </a:lnTo>
                    <a:lnTo>
                      <a:pt x="270" y="335"/>
                    </a:lnTo>
                    <a:lnTo>
                      <a:pt x="267" y="335"/>
                    </a:lnTo>
                    <a:lnTo>
                      <a:pt x="265" y="333"/>
                    </a:lnTo>
                    <a:lnTo>
                      <a:pt x="262" y="333"/>
                    </a:lnTo>
                    <a:lnTo>
                      <a:pt x="259" y="333"/>
                    </a:lnTo>
                    <a:lnTo>
                      <a:pt x="256" y="330"/>
                    </a:lnTo>
                    <a:lnTo>
                      <a:pt x="254" y="330"/>
                    </a:lnTo>
                    <a:lnTo>
                      <a:pt x="251" y="330"/>
                    </a:lnTo>
                    <a:lnTo>
                      <a:pt x="251" y="327"/>
                    </a:lnTo>
                    <a:lnTo>
                      <a:pt x="248" y="327"/>
                    </a:lnTo>
                    <a:lnTo>
                      <a:pt x="246" y="327"/>
                    </a:lnTo>
                    <a:lnTo>
                      <a:pt x="243" y="324"/>
                    </a:lnTo>
                    <a:lnTo>
                      <a:pt x="240" y="324"/>
                    </a:lnTo>
                    <a:lnTo>
                      <a:pt x="237" y="322"/>
                    </a:lnTo>
                    <a:lnTo>
                      <a:pt x="235" y="322"/>
                    </a:lnTo>
                    <a:lnTo>
                      <a:pt x="232" y="322"/>
                    </a:lnTo>
                    <a:lnTo>
                      <a:pt x="232" y="319"/>
                    </a:lnTo>
                    <a:lnTo>
                      <a:pt x="229" y="319"/>
                    </a:lnTo>
                    <a:lnTo>
                      <a:pt x="226" y="319"/>
                    </a:lnTo>
                    <a:lnTo>
                      <a:pt x="224" y="316"/>
                    </a:lnTo>
                    <a:lnTo>
                      <a:pt x="221" y="316"/>
                    </a:lnTo>
                    <a:lnTo>
                      <a:pt x="221" y="313"/>
                    </a:lnTo>
                    <a:lnTo>
                      <a:pt x="218" y="313"/>
                    </a:lnTo>
                    <a:lnTo>
                      <a:pt x="216" y="313"/>
                    </a:lnTo>
                    <a:lnTo>
                      <a:pt x="216" y="311"/>
                    </a:lnTo>
                    <a:lnTo>
                      <a:pt x="213" y="311"/>
                    </a:lnTo>
                    <a:lnTo>
                      <a:pt x="210" y="311"/>
                    </a:lnTo>
                    <a:lnTo>
                      <a:pt x="207" y="308"/>
                    </a:lnTo>
                    <a:lnTo>
                      <a:pt x="205" y="308"/>
                    </a:lnTo>
                    <a:lnTo>
                      <a:pt x="205" y="305"/>
                    </a:lnTo>
                    <a:lnTo>
                      <a:pt x="202" y="305"/>
                    </a:lnTo>
                    <a:lnTo>
                      <a:pt x="199" y="305"/>
                    </a:lnTo>
                    <a:lnTo>
                      <a:pt x="199" y="303"/>
                    </a:lnTo>
                    <a:lnTo>
                      <a:pt x="196" y="303"/>
                    </a:lnTo>
                    <a:lnTo>
                      <a:pt x="194" y="300"/>
                    </a:lnTo>
                    <a:lnTo>
                      <a:pt x="191" y="300"/>
                    </a:lnTo>
                    <a:lnTo>
                      <a:pt x="188" y="297"/>
                    </a:lnTo>
                    <a:lnTo>
                      <a:pt x="186" y="294"/>
                    </a:lnTo>
                    <a:lnTo>
                      <a:pt x="183" y="294"/>
                    </a:lnTo>
                    <a:lnTo>
                      <a:pt x="180" y="292"/>
                    </a:lnTo>
                    <a:lnTo>
                      <a:pt x="177" y="292"/>
                    </a:lnTo>
                    <a:lnTo>
                      <a:pt x="177" y="289"/>
                    </a:lnTo>
                    <a:lnTo>
                      <a:pt x="175" y="289"/>
                    </a:lnTo>
                    <a:lnTo>
                      <a:pt x="175" y="286"/>
                    </a:lnTo>
                    <a:lnTo>
                      <a:pt x="172" y="286"/>
                    </a:lnTo>
                    <a:lnTo>
                      <a:pt x="169" y="286"/>
                    </a:lnTo>
                    <a:lnTo>
                      <a:pt x="169" y="283"/>
                    </a:lnTo>
                    <a:lnTo>
                      <a:pt x="167" y="283"/>
                    </a:lnTo>
                    <a:lnTo>
                      <a:pt x="167" y="281"/>
                    </a:lnTo>
                    <a:lnTo>
                      <a:pt x="164" y="281"/>
                    </a:lnTo>
                    <a:lnTo>
                      <a:pt x="161" y="281"/>
                    </a:lnTo>
                    <a:lnTo>
                      <a:pt x="161" y="278"/>
                    </a:lnTo>
                    <a:lnTo>
                      <a:pt x="158" y="278"/>
                    </a:lnTo>
                    <a:lnTo>
                      <a:pt x="158" y="275"/>
                    </a:lnTo>
                    <a:lnTo>
                      <a:pt x="156" y="275"/>
                    </a:lnTo>
                    <a:lnTo>
                      <a:pt x="153" y="273"/>
                    </a:lnTo>
                    <a:lnTo>
                      <a:pt x="150" y="270"/>
                    </a:lnTo>
                    <a:lnTo>
                      <a:pt x="147" y="270"/>
                    </a:lnTo>
                    <a:lnTo>
                      <a:pt x="147" y="267"/>
                    </a:lnTo>
                    <a:lnTo>
                      <a:pt x="145" y="267"/>
                    </a:lnTo>
                    <a:lnTo>
                      <a:pt x="142" y="264"/>
                    </a:lnTo>
                    <a:lnTo>
                      <a:pt x="139" y="262"/>
                    </a:lnTo>
                    <a:lnTo>
                      <a:pt x="137" y="259"/>
                    </a:lnTo>
                    <a:lnTo>
                      <a:pt x="134" y="259"/>
                    </a:lnTo>
                    <a:lnTo>
                      <a:pt x="134" y="256"/>
                    </a:lnTo>
                    <a:lnTo>
                      <a:pt x="131" y="256"/>
                    </a:lnTo>
                    <a:lnTo>
                      <a:pt x="131" y="254"/>
                    </a:lnTo>
                    <a:lnTo>
                      <a:pt x="128" y="254"/>
                    </a:lnTo>
                    <a:lnTo>
                      <a:pt x="128" y="251"/>
                    </a:lnTo>
                    <a:lnTo>
                      <a:pt x="126" y="248"/>
                    </a:lnTo>
                    <a:lnTo>
                      <a:pt x="123" y="248"/>
                    </a:lnTo>
                    <a:lnTo>
                      <a:pt x="123" y="245"/>
                    </a:lnTo>
                    <a:lnTo>
                      <a:pt x="120" y="245"/>
                    </a:lnTo>
                    <a:lnTo>
                      <a:pt x="120" y="243"/>
                    </a:lnTo>
                    <a:lnTo>
                      <a:pt x="118" y="243"/>
                    </a:lnTo>
                    <a:lnTo>
                      <a:pt x="115" y="240"/>
                    </a:lnTo>
                    <a:lnTo>
                      <a:pt x="112" y="237"/>
                    </a:lnTo>
                    <a:lnTo>
                      <a:pt x="112" y="234"/>
                    </a:lnTo>
                    <a:lnTo>
                      <a:pt x="109" y="234"/>
                    </a:lnTo>
                    <a:lnTo>
                      <a:pt x="109" y="232"/>
                    </a:lnTo>
                    <a:lnTo>
                      <a:pt x="107" y="229"/>
                    </a:lnTo>
                    <a:lnTo>
                      <a:pt x="104" y="229"/>
                    </a:lnTo>
                    <a:lnTo>
                      <a:pt x="104" y="226"/>
                    </a:lnTo>
                    <a:lnTo>
                      <a:pt x="101" y="226"/>
                    </a:lnTo>
                    <a:lnTo>
                      <a:pt x="101" y="224"/>
                    </a:lnTo>
                    <a:lnTo>
                      <a:pt x="98" y="221"/>
                    </a:lnTo>
                    <a:lnTo>
                      <a:pt x="96" y="221"/>
                    </a:lnTo>
                    <a:lnTo>
                      <a:pt x="96" y="218"/>
                    </a:lnTo>
                    <a:lnTo>
                      <a:pt x="93" y="215"/>
                    </a:lnTo>
                    <a:lnTo>
                      <a:pt x="90" y="213"/>
                    </a:lnTo>
                    <a:lnTo>
                      <a:pt x="88" y="210"/>
                    </a:lnTo>
                    <a:lnTo>
                      <a:pt x="88" y="207"/>
                    </a:lnTo>
                    <a:lnTo>
                      <a:pt x="85" y="207"/>
                    </a:lnTo>
                    <a:lnTo>
                      <a:pt x="85" y="204"/>
                    </a:lnTo>
                    <a:lnTo>
                      <a:pt x="82" y="202"/>
                    </a:lnTo>
                    <a:lnTo>
                      <a:pt x="82" y="199"/>
                    </a:lnTo>
                    <a:lnTo>
                      <a:pt x="79" y="199"/>
                    </a:lnTo>
                    <a:lnTo>
                      <a:pt x="77" y="196"/>
                    </a:lnTo>
                    <a:lnTo>
                      <a:pt x="77" y="194"/>
                    </a:lnTo>
                    <a:lnTo>
                      <a:pt x="74" y="191"/>
                    </a:lnTo>
                    <a:lnTo>
                      <a:pt x="74" y="188"/>
                    </a:lnTo>
                    <a:lnTo>
                      <a:pt x="71" y="188"/>
                    </a:lnTo>
                    <a:lnTo>
                      <a:pt x="68" y="185"/>
                    </a:lnTo>
                    <a:lnTo>
                      <a:pt x="68" y="183"/>
                    </a:lnTo>
                    <a:lnTo>
                      <a:pt x="66" y="180"/>
                    </a:lnTo>
                    <a:lnTo>
                      <a:pt x="66" y="177"/>
                    </a:lnTo>
                    <a:lnTo>
                      <a:pt x="63" y="175"/>
                    </a:lnTo>
                    <a:lnTo>
                      <a:pt x="63" y="172"/>
                    </a:lnTo>
                    <a:lnTo>
                      <a:pt x="60" y="169"/>
                    </a:lnTo>
                    <a:lnTo>
                      <a:pt x="58" y="169"/>
                    </a:lnTo>
                    <a:lnTo>
                      <a:pt x="58" y="166"/>
                    </a:lnTo>
                    <a:lnTo>
                      <a:pt x="55" y="164"/>
                    </a:lnTo>
                    <a:lnTo>
                      <a:pt x="55" y="161"/>
                    </a:lnTo>
                    <a:lnTo>
                      <a:pt x="52" y="158"/>
                    </a:lnTo>
                    <a:lnTo>
                      <a:pt x="49" y="155"/>
                    </a:lnTo>
                    <a:lnTo>
                      <a:pt x="49" y="153"/>
                    </a:lnTo>
                    <a:lnTo>
                      <a:pt x="47" y="150"/>
                    </a:lnTo>
                    <a:lnTo>
                      <a:pt x="47" y="145"/>
                    </a:lnTo>
                    <a:lnTo>
                      <a:pt x="44" y="142"/>
                    </a:lnTo>
                    <a:lnTo>
                      <a:pt x="41" y="139"/>
                    </a:lnTo>
                    <a:lnTo>
                      <a:pt x="41" y="136"/>
                    </a:lnTo>
                    <a:lnTo>
                      <a:pt x="39" y="134"/>
                    </a:lnTo>
                    <a:lnTo>
                      <a:pt x="39" y="131"/>
                    </a:lnTo>
                    <a:lnTo>
                      <a:pt x="36" y="125"/>
                    </a:lnTo>
                    <a:lnTo>
                      <a:pt x="36" y="123"/>
                    </a:lnTo>
                    <a:lnTo>
                      <a:pt x="33" y="120"/>
                    </a:lnTo>
                    <a:lnTo>
                      <a:pt x="30" y="115"/>
                    </a:lnTo>
                    <a:lnTo>
                      <a:pt x="30" y="112"/>
                    </a:lnTo>
                    <a:lnTo>
                      <a:pt x="28" y="109"/>
                    </a:lnTo>
                    <a:lnTo>
                      <a:pt x="28" y="104"/>
                    </a:lnTo>
                    <a:lnTo>
                      <a:pt x="25" y="101"/>
                    </a:lnTo>
                    <a:lnTo>
                      <a:pt x="22" y="96"/>
                    </a:lnTo>
                    <a:lnTo>
                      <a:pt x="22" y="93"/>
                    </a:lnTo>
                    <a:lnTo>
                      <a:pt x="19" y="87"/>
                    </a:lnTo>
                    <a:lnTo>
                      <a:pt x="19" y="82"/>
                    </a:lnTo>
                    <a:lnTo>
                      <a:pt x="17" y="76"/>
                    </a:lnTo>
                    <a:lnTo>
                      <a:pt x="17" y="71"/>
                    </a:lnTo>
                    <a:lnTo>
                      <a:pt x="14" y="66"/>
                    </a:lnTo>
                    <a:lnTo>
                      <a:pt x="11" y="60"/>
                    </a:lnTo>
                    <a:lnTo>
                      <a:pt x="11" y="55"/>
                    </a:lnTo>
                    <a:lnTo>
                      <a:pt x="9" y="46"/>
                    </a:lnTo>
                    <a:lnTo>
                      <a:pt x="9" y="41"/>
                    </a:lnTo>
                    <a:lnTo>
                      <a:pt x="6" y="33"/>
                    </a:lnTo>
                    <a:lnTo>
                      <a:pt x="3" y="22"/>
                    </a:lnTo>
                    <a:lnTo>
                      <a:pt x="3" y="14"/>
                    </a:lnTo>
                    <a:lnTo>
                      <a:pt x="0" y="0"/>
                    </a:lnTo>
                  </a:path>
                </a:pathLst>
              </a:custGeom>
              <a:noFill/>
              <a:ln w="4763">
                <a:solidFill>
                  <a:srgbClr val="4CFF4C"/>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73" name="Freeform 115"/>
              <p:cNvSpPr>
                <a:spLocks/>
              </p:cNvSpPr>
              <p:nvPr/>
            </p:nvSpPr>
            <p:spPr bwMode="auto">
              <a:xfrm>
                <a:off x="3705288" y="3149893"/>
                <a:ext cx="679958" cy="636193"/>
              </a:xfrm>
              <a:custGeom>
                <a:avLst/>
                <a:gdLst>
                  <a:gd name="T0" fmla="*/ 493 w 498"/>
                  <a:gd name="T1" fmla="*/ 0 h 454"/>
                  <a:gd name="T2" fmla="*/ 484 w 498"/>
                  <a:gd name="T3" fmla="*/ 0 h 454"/>
                  <a:gd name="T4" fmla="*/ 476 w 498"/>
                  <a:gd name="T5" fmla="*/ 0 h 454"/>
                  <a:gd name="T6" fmla="*/ 468 w 498"/>
                  <a:gd name="T7" fmla="*/ 0 h 454"/>
                  <a:gd name="T8" fmla="*/ 460 w 498"/>
                  <a:gd name="T9" fmla="*/ 0 h 454"/>
                  <a:gd name="T10" fmla="*/ 452 w 498"/>
                  <a:gd name="T11" fmla="*/ 2 h 454"/>
                  <a:gd name="T12" fmla="*/ 444 w 498"/>
                  <a:gd name="T13" fmla="*/ 2 h 454"/>
                  <a:gd name="T14" fmla="*/ 435 w 498"/>
                  <a:gd name="T15" fmla="*/ 2 h 454"/>
                  <a:gd name="T16" fmla="*/ 427 w 498"/>
                  <a:gd name="T17" fmla="*/ 5 h 454"/>
                  <a:gd name="T18" fmla="*/ 419 w 498"/>
                  <a:gd name="T19" fmla="*/ 5 h 454"/>
                  <a:gd name="T20" fmla="*/ 414 w 498"/>
                  <a:gd name="T21" fmla="*/ 8 h 454"/>
                  <a:gd name="T22" fmla="*/ 405 w 498"/>
                  <a:gd name="T23" fmla="*/ 8 h 454"/>
                  <a:gd name="T24" fmla="*/ 397 w 498"/>
                  <a:gd name="T25" fmla="*/ 10 h 454"/>
                  <a:gd name="T26" fmla="*/ 389 w 498"/>
                  <a:gd name="T27" fmla="*/ 10 h 454"/>
                  <a:gd name="T28" fmla="*/ 381 w 498"/>
                  <a:gd name="T29" fmla="*/ 13 h 454"/>
                  <a:gd name="T30" fmla="*/ 373 w 498"/>
                  <a:gd name="T31" fmla="*/ 16 h 454"/>
                  <a:gd name="T32" fmla="*/ 365 w 498"/>
                  <a:gd name="T33" fmla="*/ 16 h 454"/>
                  <a:gd name="T34" fmla="*/ 356 w 498"/>
                  <a:gd name="T35" fmla="*/ 19 h 454"/>
                  <a:gd name="T36" fmla="*/ 348 w 498"/>
                  <a:gd name="T37" fmla="*/ 21 h 454"/>
                  <a:gd name="T38" fmla="*/ 340 w 498"/>
                  <a:gd name="T39" fmla="*/ 24 h 454"/>
                  <a:gd name="T40" fmla="*/ 332 w 498"/>
                  <a:gd name="T41" fmla="*/ 27 h 454"/>
                  <a:gd name="T42" fmla="*/ 324 w 498"/>
                  <a:gd name="T43" fmla="*/ 29 h 454"/>
                  <a:gd name="T44" fmla="*/ 316 w 498"/>
                  <a:gd name="T45" fmla="*/ 32 h 454"/>
                  <a:gd name="T46" fmla="*/ 307 w 498"/>
                  <a:gd name="T47" fmla="*/ 38 h 454"/>
                  <a:gd name="T48" fmla="*/ 299 w 498"/>
                  <a:gd name="T49" fmla="*/ 40 h 454"/>
                  <a:gd name="T50" fmla="*/ 294 w 498"/>
                  <a:gd name="T51" fmla="*/ 43 h 454"/>
                  <a:gd name="T52" fmla="*/ 286 w 498"/>
                  <a:gd name="T53" fmla="*/ 46 h 454"/>
                  <a:gd name="T54" fmla="*/ 277 w 498"/>
                  <a:gd name="T55" fmla="*/ 51 h 454"/>
                  <a:gd name="T56" fmla="*/ 269 w 498"/>
                  <a:gd name="T57" fmla="*/ 54 h 454"/>
                  <a:gd name="T58" fmla="*/ 261 w 498"/>
                  <a:gd name="T59" fmla="*/ 59 h 454"/>
                  <a:gd name="T60" fmla="*/ 253 w 498"/>
                  <a:gd name="T61" fmla="*/ 62 h 454"/>
                  <a:gd name="T62" fmla="*/ 245 w 498"/>
                  <a:gd name="T63" fmla="*/ 68 h 454"/>
                  <a:gd name="T64" fmla="*/ 237 w 498"/>
                  <a:gd name="T65" fmla="*/ 73 h 454"/>
                  <a:gd name="T66" fmla="*/ 228 w 498"/>
                  <a:gd name="T67" fmla="*/ 79 h 454"/>
                  <a:gd name="T68" fmla="*/ 220 w 498"/>
                  <a:gd name="T69" fmla="*/ 84 h 454"/>
                  <a:gd name="T70" fmla="*/ 212 w 498"/>
                  <a:gd name="T71" fmla="*/ 89 h 454"/>
                  <a:gd name="T72" fmla="*/ 204 w 498"/>
                  <a:gd name="T73" fmla="*/ 95 h 454"/>
                  <a:gd name="T74" fmla="*/ 196 w 498"/>
                  <a:gd name="T75" fmla="*/ 100 h 454"/>
                  <a:gd name="T76" fmla="*/ 188 w 498"/>
                  <a:gd name="T77" fmla="*/ 106 h 454"/>
                  <a:gd name="T78" fmla="*/ 182 w 498"/>
                  <a:gd name="T79" fmla="*/ 114 h 454"/>
                  <a:gd name="T80" fmla="*/ 174 w 498"/>
                  <a:gd name="T81" fmla="*/ 119 h 454"/>
                  <a:gd name="T82" fmla="*/ 166 w 498"/>
                  <a:gd name="T83" fmla="*/ 128 h 454"/>
                  <a:gd name="T84" fmla="*/ 158 w 498"/>
                  <a:gd name="T85" fmla="*/ 133 h 454"/>
                  <a:gd name="T86" fmla="*/ 149 w 498"/>
                  <a:gd name="T87" fmla="*/ 141 h 454"/>
                  <a:gd name="T88" fmla="*/ 141 w 498"/>
                  <a:gd name="T89" fmla="*/ 149 h 454"/>
                  <a:gd name="T90" fmla="*/ 133 w 498"/>
                  <a:gd name="T91" fmla="*/ 158 h 454"/>
                  <a:gd name="T92" fmla="*/ 125 w 498"/>
                  <a:gd name="T93" fmla="*/ 166 h 454"/>
                  <a:gd name="T94" fmla="*/ 117 w 498"/>
                  <a:gd name="T95" fmla="*/ 177 h 454"/>
                  <a:gd name="T96" fmla="*/ 109 w 498"/>
                  <a:gd name="T97" fmla="*/ 185 h 454"/>
                  <a:gd name="T98" fmla="*/ 100 w 498"/>
                  <a:gd name="T99" fmla="*/ 196 h 454"/>
                  <a:gd name="T100" fmla="*/ 92 w 498"/>
                  <a:gd name="T101" fmla="*/ 207 h 454"/>
                  <a:gd name="T102" fmla="*/ 84 w 498"/>
                  <a:gd name="T103" fmla="*/ 217 h 454"/>
                  <a:gd name="T104" fmla="*/ 76 w 498"/>
                  <a:gd name="T105" fmla="*/ 228 h 454"/>
                  <a:gd name="T106" fmla="*/ 68 w 498"/>
                  <a:gd name="T107" fmla="*/ 242 h 454"/>
                  <a:gd name="T108" fmla="*/ 60 w 498"/>
                  <a:gd name="T109" fmla="*/ 256 h 454"/>
                  <a:gd name="T110" fmla="*/ 54 w 498"/>
                  <a:gd name="T111" fmla="*/ 272 h 454"/>
                  <a:gd name="T112" fmla="*/ 46 w 498"/>
                  <a:gd name="T113" fmla="*/ 288 h 454"/>
                  <a:gd name="T114" fmla="*/ 38 w 498"/>
                  <a:gd name="T115" fmla="*/ 307 h 454"/>
                  <a:gd name="T116" fmla="*/ 30 w 498"/>
                  <a:gd name="T117" fmla="*/ 326 h 454"/>
                  <a:gd name="T118" fmla="*/ 21 w 498"/>
                  <a:gd name="T119" fmla="*/ 351 h 454"/>
                  <a:gd name="T120" fmla="*/ 13 w 498"/>
                  <a:gd name="T121" fmla="*/ 381 h 454"/>
                  <a:gd name="T122" fmla="*/ 5 w 498"/>
                  <a:gd name="T123" fmla="*/ 422 h 4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98"/>
                  <a:gd name="T187" fmla="*/ 0 h 454"/>
                  <a:gd name="T188" fmla="*/ 498 w 498"/>
                  <a:gd name="T189" fmla="*/ 454 h 45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98" h="454">
                    <a:moveTo>
                      <a:pt x="498" y="0"/>
                    </a:moveTo>
                    <a:lnTo>
                      <a:pt x="495" y="0"/>
                    </a:lnTo>
                    <a:lnTo>
                      <a:pt x="493" y="0"/>
                    </a:lnTo>
                    <a:lnTo>
                      <a:pt x="490" y="0"/>
                    </a:lnTo>
                    <a:lnTo>
                      <a:pt x="487" y="0"/>
                    </a:lnTo>
                    <a:lnTo>
                      <a:pt x="484" y="0"/>
                    </a:lnTo>
                    <a:lnTo>
                      <a:pt x="482" y="0"/>
                    </a:lnTo>
                    <a:lnTo>
                      <a:pt x="479" y="0"/>
                    </a:lnTo>
                    <a:lnTo>
                      <a:pt x="476" y="0"/>
                    </a:lnTo>
                    <a:lnTo>
                      <a:pt x="474" y="0"/>
                    </a:lnTo>
                    <a:lnTo>
                      <a:pt x="471" y="0"/>
                    </a:lnTo>
                    <a:lnTo>
                      <a:pt x="468" y="0"/>
                    </a:lnTo>
                    <a:lnTo>
                      <a:pt x="465" y="0"/>
                    </a:lnTo>
                    <a:lnTo>
                      <a:pt x="463" y="0"/>
                    </a:lnTo>
                    <a:lnTo>
                      <a:pt x="460" y="0"/>
                    </a:lnTo>
                    <a:lnTo>
                      <a:pt x="457" y="0"/>
                    </a:lnTo>
                    <a:lnTo>
                      <a:pt x="454" y="2"/>
                    </a:lnTo>
                    <a:lnTo>
                      <a:pt x="452" y="2"/>
                    </a:lnTo>
                    <a:lnTo>
                      <a:pt x="449" y="2"/>
                    </a:lnTo>
                    <a:lnTo>
                      <a:pt x="446" y="2"/>
                    </a:lnTo>
                    <a:lnTo>
                      <a:pt x="444" y="2"/>
                    </a:lnTo>
                    <a:lnTo>
                      <a:pt x="441" y="2"/>
                    </a:lnTo>
                    <a:lnTo>
                      <a:pt x="438" y="2"/>
                    </a:lnTo>
                    <a:lnTo>
                      <a:pt x="435" y="2"/>
                    </a:lnTo>
                    <a:lnTo>
                      <a:pt x="433" y="2"/>
                    </a:lnTo>
                    <a:lnTo>
                      <a:pt x="430" y="5"/>
                    </a:lnTo>
                    <a:lnTo>
                      <a:pt x="427" y="5"/>
                    </a:lnTo>
                    <a:lnTo>
                      <a:pt x="425" y="5"/>
                    </a:lnTo>
                    <a:lnTo>
                      <a:pt x="422" y="5"/>
                    </a:lnTo>
                    <a:lnTo>
                      <a:pt x="419" y="5"/>
                    </a:lnTo>
                    <a:lnTo>
                      <a:pt x="416" y="5"/>
                    </a:lnTo>
                    <a:lnTo>
                      <a:pt x="414" y="5"/>
                    </a:lnTo>
                    <a:lnTo>
                      <a:pt x="414" y="8"/>
                    </a:lnTo>
                    <a:lnTo>
                      <a:pt x="411" y="8"/>
                    </a:lnTo>
                    <a:lnTo>
                      <a:pt x="408" y="8"/>
                    </a:lnTo>
                    <a:lnTo>
                      <a:pt x="405" y="8"/>
                    </a:lnTo>
                    <a:lnTo>
                      <a:pt x="403" y="8"/>
                    </a:lnTo>
                    <a:lnTo>
                      <a:pt x="400" y="8"/>
                    </a:lnTo>
                    <a:lnTo>
                      <a:pt x="397" y="10"/>
                    </a:lnTo>
                    <a:lnTo>
                      <a:pt x="395" y="10"/>
                    </a:lnTo>
                    <a:lnTo>
                      <a:pt x="392" y="10"/>
                    </a:lnTo>
                    <a:lnTo>
                      <a:pt x="389" y="10"/>
                    </a:lnTo>
                    <a:lnTo>
                      <a:pt x="386" y="10"/>
                    </a:lnTo>
                    <a:lnTo>
                      <a:pt x="384" y="13"/>
                    </a:lnTo>
                    <a:lnTo>
                      <a:pt x="381" y="13"/>
                    </a:lnTo>
                    <a:lnTo>
                      <a:pt x="378" y="13"/>
                    </a:lnTo>
                    <a:lnTo>
                      <a:pt x="375" y="13"/>
                    </a:lnTo>
                    <a:lnTo>
                      <a:pt x="375" y="16"/>
                    </a:lnTo>
                    <a:lnTo>
                      <a:pt x="373" y="16"/>
                    </a:lnTo>
                    <a:lnTo>
                      <a:pt x="370" y="16"/>
                    </a:lnTo>
                    <a:lnTo>
                      <a:pt x="367" y="16"/>
                    </a:lnTo>
                    <a:lnTo>
                      <a:pt x="365" y="16"/>
                    </a:lnTo>
                    <a:lnTo>
                      <a:pt x="362" y="19"/>
                    </a:lnTo>
                    <a:lnTo>
                      <a:pt x="359" y="19"/>
                    </a:lnTo>
                    <a:lnTo>
                      <a:pt x="356" y="19"/>
                    </a:lnTo>
                    <a:lnTo>
                      <a:pt x="354" y="21"/>
                    </a:lnTo>
                    <a:lnTo>
                      <a:pt x="351" y="21"/>
                    </a:lnTo>
                    <a:lnTo>
                      <a:pt x="348" y="21"/>
                    </a:lnTo>
                    <a:lnTo>
                      <a:pt x="346" y="24"/>
                    </a:lnTo>
                    <a:lnTo>
                      <a:pt x="343" y="24"/>
                    </a:lnTo>
                    <a:lnTo>
                      <a:pt x="340" y="24"/>
                    </a:lnTo>
                    <a:lnTo>
                      <a:pt x="337" y="24"/>
                    </a:lnTo>
                    <a:lnTo>
                      <a:pt x="337" y="27"/>
                    </a:lnTo>
                    <a:lnTo>
                      <a:pt x="335" y="27"/>
                    </a:lnTo>
                    <a:lnTo>
                      <a:pt x="332" y="27"/>
                    </a:lnTo>
                    <a:lnTo>
                      <a:pt x="329" y="27"/>
                    </a:lnTo>
                    <a:lnTo>
                      <a:pt x="329" y="29"/>
                    </a:lnTo>
                    <a:lnTo>
                      <a:pt x="326" y="29"/>
                    </a:lnTo>
                    <a:lnTo>
                      <a:pt x="324" y="29"/>
                    </a:lnTo>
                    <a:lnTo>
                      <a:pt x="321" y="32"/>
                    </a:lnTo>
                    <a:lnTo>
                      <a:pt x="318" y="32"/>
                    </a:lnTo>
                    <a:lnTo>
                      <a:pt x="316" y="32"/>
                    </a:lnTo>
                    <a:lnTo>
                      <a:pt x="316" y="35"/>
                    </a:lnTo>
                    <a:lnTo>
                      <a:pt x="313" y="35"/>
                    </a:lnTo>
                    <a:lnTo>
                      <a:pt x="310" y="35"/>
                    </a:lnTo>
                    <a:lnTo>
                      <a:pt x="307" y="38"/>
                    </a:lnTo>
                    <a:lnTo>
                      <a:pt x="305" y="38"/>
                    </a:lnTo>
                    <a:lnTo>
                      <a:pt x="302" y="38"/>
                    </a:lnTo>
                    <a:lnTo>
                      <a:pt x="299" y="40"/>
                    </a:lnTo>
                    <a:lnTo>
                      <a:pt x="296" y="40"/>
                    </a:lnTo>
                    <a:lnTo>
                      <a:pt x="294" y="43"/>
                    </a:lnTo>
                    <a:lnTo>
                      <a:pt x="291" y="43"/>
                    </a:lnTo>
                    <a:lnTo>
                      <a:pt x="288" y="46"/>
                    </a:lnTo>
                    <a:lnTo>
                      <a:pt x="286" y="46"/>
                    </a:lnTo>
                    <a:lnTo>
                      <a:pt x="283" y="49"/>
                    </a:lnTo>
                    <a:lnTo>
                      <a:pt x="280" y="49"/>
                    </a:lnTo>
                    <a:lnTo>
                      <a:pt x="277" y="51"/>
                    </a:lnTo>
                    <a:lnTo>
                      <a:pt x="275" y="51"/>
                    </a:lnTo>
                    <a:lnTo>
                      <a:pt x="272" y="54"/>
                    </a:lnTo>
                    <a:lnTo>
                      <a:pt x="269" y="54"/>
                    </a:lnTo>
                    <a:lnTo>
                      <a:pt x="267" y="57"/>
                    </a:lnTo>
                    <a:lnTo>
                      <a:pt x="264" y="57"/>
                    </a:lnTo>
                    <a:lnTo>
                      <a:pt x="261" y="59"/>
                    </a:lnTo>
                    <a:lnTo>
                      <a:pt x="258" y="59"/>
                    </a:lnTo>
                    <a:lnTo>
                      <a:pt x="256" y="62"/>
                    </a:lnTo>
                    <a:lnTo>
                      <a:pt x="253" y="62"/>
                    </a:lnTo>
                    <a:lnTo>
                      <a:pt x="250" y="65"/>
                    </a:lnTo>
                    <a:lnTo>
                      <a:pt x="247" y="65"/>
                    </a:lnTo>
                    <a:lnTo>
                      <a:pt x="247" y="68"/>
                    </a:lnTo>
                    <a:lnTo>
                      <a:pt x="245" y="68"/>
                    </a:lnTo>
                    <a:lnTo>
                      <a:pt x="242" y="70"/>
                    </a:lnTo>
                    <a:lnTo>
                      <a:pt x="239" y="70"/>
                    </a:lnTo>
                    <a:lnTo>
                      <a:pt x="237" y="73"/>
                    </a:lnTo>
                    <a:lnTo>
                      <a:pt x="234" y="73"/>
                    </a:lnTo>
                    <a:lnTo>
                      <a:pt x="234" y="76"/>
                    </a:lnTo>
                    <a:lnTo>
                      <a:pt x="231" y="76"/>
                    </a:lnTo>
                    <a:lnTo>
                      <a:pt x="228" y="79"/>
                    </a:lnTo>
                    <a:lnTo>
                      <a:pt x="226" y="79"/>
                    </a:lnTo>
                    <a:lnTo>
                      <a:pt x="226" y="81"/>
                    </a:lnTo>
                    <a:lnTo>
                      <a:pt x="223" y="81"/>
                    </a:lnTo>
                    <a:lnTo>
                      <a:pt x="220" y="84"/>
                    </a:lnTo>
                    <a:lnTo>
                      <a:pt x="218" y="84"/>
                    </a:lnTo>
                    <a:lnTo>
                      <a:pt x="218" y="87"/>
                    </a:lnTo>
                    <a:lnTo>
                      <a:pt x="215" y="87"/>
                    </a:lnTo>
                    <a:lnTo>
                      <a:pt x="212" y="89"/>
                    </a:lnTo>
                    <a:lnTo>
                      <a:pt x="209" y="92"/>
                    </a:lnTo>
                    <a:lnTo>
                      <a:pt x="207" y="92"/>
                    </a:lnTo>
                    <a:lnTo>
                      <a:pt x="204" y="95"/>
                    </a:lnTo>
                    <a:lnTo>
                      <a:pt x="201" y="98"/>
                    </a:lnTo>
                    <a:lnTo>
                      <a:pt x="198" y="98"/>
                    </a:lnTo>
                    <a:lnTo>
                      <a:pt x="196" y="100"/>
                    </a:lnTo>
                    <a:lnTo>
                      <a:pt x="193" y="103"/>
                    </a:lnTo>
                    <a:lnTo>
                      <a:pt x="190" y="106"/>
                    </a:lnTo>
                    <a:lnTo>
                      <a:pt x="188" y="106"/>
                    </a:lnTo>
                    <a:lnTo>
                      <a:pt x="188" y="108"/>
                    </a:lnTo>
                    <a:lnTo>
                      <a:pt x="185" y="108"/>
                    </a:lnTo>
                    <a:lnTo>
                      <a:pt x="182" y="111"/>
                    </a:lnTo>
                    <a:lnTo>
                      <a:pt x="182" y="114"/>
                    </a:lnTo>
                    <a:lnTo>
                      <a:pt x="179" y="114"/>
                    </a:lnTo>
                    <a:lnTo>
                      <a:pt x="177" y="117"/>
                    </a:lnTo>
                    <a:lnTo>
                      <a:pt x="174" y="117"/>
                    </a:lnTo>
                    <a:lnTo>
                      <a:pt x="174" y="119"/>
                    </a:lnTo>
                    <a:lnTo>
                      <a:pt x="171" y="122"/>
                    </a:lnTo>
                    <a:lnTo>
                      <a:pt x="168" y="122"/>
                    </a:lnTo>
                    <a:lnTo>
                      <a:pt x="166" y="125"/>
                    </a:lnTo>
                    <a:lnTo>
                      <a:pt x="166" y="128"/>
                    </a:lnTo>
                    <a:lnTo>
                      <a:pt x="163" y="128"/>
                    </a:lnTo>
                    <a:lnTo>
                      <a:pt x="160" y="130"/>
                    </a:lnTo>
                    <a:lnTo>
                      <a:pt x="158" y="133"/>
                    </a:lnTo>
                    <a:lnTo>
                      <a:pt x="155" y="136"/>
                    </a:lnTo>
                    <a:lnTo>
                      <a:pt x="152" y="138"/>
                    </a:lnTo>
                    <a:lnTo>
                      <a:pt x="149" y="141"/>
                    </a:lnTo>
                    <a:lnTo>
                      <a:pt x="147" y="144"/>
                    </a:lnTo>
                    <a:lnTo>
                      <a:pt x="144" y="144"/>
                    </a:lnTo>
                    <a:lnTo>
                      <a:pt x="144" y="147"/>
                    </a:lnTo>
                    <a:lnTo>
                      <a:pt x="141" y="149"/>
                    </a:lnTo>
                    <a:lnTo>
                      <a:pt x="139" y="152"/>
                    </a:lnTo>
                    <a:lnTo>
                      <a:pt x="136" y="152"/>
                    </a:lnTo>
                    <a:lnTo>
                      <a:pt x="136" y="155"/>
                    </a:lnTo>
                    <a:lnTo>
                      <a:pt x="133" y="158"/>
                    </a:lnTo>
                    <a:lnTo>
                      <a:pt x="130" y="160"/>
                    </a:lnTo>
                    <a:lnTo>
                      <a:pt x="128" y="163"/>
                    </a:lnTo>
                    <a:lnTo>
                      <a:pt x="125" y="166"/>
                    </a:lnTo>
                    <a:lnTo>
                      <a:pt x="122" y="168"/>
                    </a:lnTo>
                    <a:lnTo>
                      <a:pt x="122" y="171"/>
                    </a:lnTo>
                    <a:lnTo>
                      <a:pt x="119" y="174"/>
                    </a:lnTo>
                    <a:lnTo>
                      <a:pt x="117" y="177"/>
                    </a:lnTo>
                    <a:lnTo>
                      <a:pt x="114" y="177"/>
                    </a:lnTo>
                    <a:lnTo>
                      <a:pt x="114" y="179"/>
                    </a:lnTo>
                    <a:lnTo>
                      <a:pt x="111" y="182"/>
                    </a:lnTo>
                    <a:lnTo>
                      <a:pt x="109" y="185"/>
                    </a:lnTo>
                    <a:lnTo>
                      <a:pt x="106" y="187"/>
                    </a:lnTo>
                    <a:lnTo>
                      <a:pt x="106" y="190"/>
                    </a:lnTo>
                    <a:lnTo>
                      <a:pt x="103" y="193"/>
                    </a:lnTo>
                    <a:lnTo>
                      <a:pt x="100" y="196"/>
                    </a:lnTo>
                    <a:lnTo>
                      <a:pt x="98" y="198"/>
                    </a:lnTo>
                    <a:lnTo>
                      <a:pt x="98" y="201"/>
                    </a:lnTo>
                    <a:lnTo>
                      <a:pt x="95" y="204"/>
                    </a:lnTo>
                    <a:lnTo>
                      <a:pt x="92" y="207"/>
                    </a:lnTo>
                    <a:lnTo>
                      <a:pt x="89" y="209"/>
                    </a:lnTo>
                    <a:lnTo>
                      <a:pt x="89" y="212"/>
                    </a:lnTo>
                    <a:lnTo>
                      <a:pt x="87" y="215"/>
                    </a:lnTo>
                    <a:lnTo>
                      <a:pt x="84" y="217"/>
                    </a:lnTo>
                    <a:lnTo>
                      <a:pt x="84" y="220"/>
                    </a:lnTo>
                    <a:lnTo>
                      <a:pt x="81" y="223"/>
                    </a:lnTo>
                    <a:lnTo>
                      <a:pt x="79" y="226"/>
                    </a:lnTo>
                    <a:lnTo>
                      <a:pt x="76" y="228"/>
                    </a:lnTo>
                    <a:lnTo>
                      <a:pt x="76" y="234"/>
                    </a:lnTo>
                    <a:lnTo>
                      <a:pt x="73" y="237"/>
                    </a:lnTo>
                    <a:lnTo>
                      <a:pt x="70" y="239"/>
                    </a:lnTo>
                    <a:lnTo>
                      <a:pt x="68" y="242"/>
                    </a:lnTo>
                    <a:lnTo>
                      <a:pt x="68" y="247"/>
                    </a:lnTo>
                    <a:lnTo>
                      <a:pt x="65" y="250"/>
                    </a:lnTo>
                    <a:lnTo>
                      <a:pt x="62" y="253"/>
                    </a:lnTo>
                    <a:lnTo>
                      <a:pt x="60" y="256"/>
                    </a:lnTo>
                    <a:lnTo>
                      <a:pt x="60" y="261"/>
                    </a:lnTo>
                    <a:lnTo>
                      <a:pt x="57" y="264"/>
                    </a:lnTo>
                    <a:lnTo>
                      <a:pt x="54" y="266"/>
                    </a:lnTo>
                    <a:lnTo>
                      <a:pt x="54" y="272"/>
                    </a:lnTo>
                    <a:lnTo>
                      <a:pt x="51" y="275"/>
                    </a:lnTo>
                    <a:lnTo>
                      <a:pt x="49" y="280"/>
                    </a:lnTo>
                    <a:lnTo>
                      <a:pt x="46" y="283"/>
                    </a:lnTo>
                    <a:lnTo>
                      <a:pt x="46" y="288"/>
                    </a:lnTo>
                    <a:lnTo>
                      <a:pt x="43" y="294"/>
                    </a:lnTo>
                    <a:lnTo>
                      <a:pt x="40" y="296"/>
                    </a:lnTo>
                    <a:lnTo>
                      <a:pt x="38" y="302"/>
                    </a:lnTo>
                    <a:lnTo>
                      <a:pt x="38" y="307"/>
                    </a:lnTo>
                    <a:lnTo>
                      <a:pt x="35" y="310"/>
                    </a:lnTo>
                    <a:lnTo>
                      <a:pt x="32" y="316"/>
                    </a:lnTo>
                    <a:lnTo>
                      <a:pt x="30" y="321"/>
                    </a:lnTo>
                    <a:lnTo>
                      <a:pt x="30" y="326"/>
                    </a:lnTo>
                    <a:lnTo>
                      <a:pt x="27" y="332"/>
                    </a:lnTo>
                    <a:lnTo>
                      <a:pt x="24" y="337"/>
                    </a:lnTo>
                    <a:lnTo>
                      <a:pt x="21" y="345"/>
                    </a:lnTo>
                    <a:lnTo>
                      <a:pt x="21" y="351"/>
                    </a:lnTo>
                    <a:lnTo>
                      <a:pt x="19" y="356"/>
                    </a:lnTo>
                    <a:lnTo>
                      <a:pt x="16" y="365"/>
                    </a:lnTo>
                    <a:lnTo>
                      <a:pt x="16" y="373"/>
                    </a:lnTo>
                    <a:lnTo>
                      <a:pt x="13" y="381"/>
                    </a:lnTo>
                    <a:lnTo>
                      <a:pt x="10" y="389"/>
                    </a:lnTo>
                    <a:lnTo>
                      <a:pt x="8" y="400"/>
                    </a:lnTo>
                    <a:lnTo>
                      <a:pt x="8" y="408"/>
                    </a:lnTo>
                    <a:lnTo>
                      <a:pt x="5" y="422"/>
                    </a:lnTo>
                    <a:lnTo>
                      <a:pt x="2" y="435"/>
                    </a:lnTo>
                    <a:lnTo>
                      <a:pt x="0" y="454"/>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74" name="Freeform 116"/>
              <p:cNvSpPr>
                <a:spLocks/>
              </p:cNvSpPr>
              <p:nvPr/>
            </p:nvSpPr>
            <p:spPr bwMode="auto">
              <a:xfrm>
                <a:off x="3705288" y="3900993"/>
                <a:ext cx="679958" cy="637594"/>
              </a:xfrm>
              <a:custGeom>
                <a:avLst/>
                <a:gdLst>
                  <a:gd name="T0" fmla="*/ 493 w 498"/>
                  <a:gd name="T1" fmla="*/ 455 h 455"/>
                  <a:gd name="T2" fmla="*/ 484 w 498"/>
                  <a:gd name="T3" fmla="*/ 455 h 455"/>
                  <a:gd name="T4" fmla="*/ 476 w 498"/>
                  <a:gd name="T5" fmla="*/ 455 h 455"/>
                  <a:gd name="T6" fmla="*/ 468 w 498"/>
                  <a:gd name="T7" fmla="*/ 455 h 455"/>
                  <a:gd name="T8" fmla="*/ 460 w 498"/>
                  <a:gd name="T9" fmla="*/ 455 h 455"/>
                  <a:gd name="T10" fmla="*/ 452 w 498"/>
                  <a:gd name="T11" fmla="*/ 452 h 455"/>
                  <a:gd name="T12" fmla="*/ 444 w 498"/>
                  <a:gd name="T13" fmla="*/ 452 h 455"/>
                  <a:gd name="T14" fmla="*/ 435 w 498"/>
                  <a:gd name="T15" fmla="*/ 452 h 455"/>
                  <a:gd name="T16" fmla="*/ 427 w 498"/>
                  <a:gd name="T17" fmla="*/ 450 h 455"/>
                  <a:gd name="T18" fmla="*/ 419 w 498"/>
                  <a:gd name="T19" fmla="*/ 450 h 455"/>
                  <a:gd name="T20" fmla="*/ 414 w 498"/>
                  <a:gd name="T21" fmla="*/ 450 h 455"/>
                  <a:gd name="T22" fmla="*/ 405 w 498"/>
                  <a:gd name="T23" fmla="*/ 447 h 455"/>
                  <a:gd name="T24" fmla="*/ 397 w 498"/>
                  <a:gd name="T25" fmla="*/ 444 h 455"/>
                  <a:gd name="T26" fmla="*/ 389 w 498"/>
                  <a:gd name="T27" fmla="*/ 444 h 455"/>
                  <a:gd name="T28" fmla="*/ 381 w 498"/>
                  <a:gd name="T29" fmla="*/ 441 h 455"/>
                  <a:gd name="T30" fmla="*/ 373 w 498"/>
                  <a:gd name="T31" fmla="*/ 439 h 455"/>
                  <a:gd name="T32" fmla="*/ 365 w 498"/>
                  <a:gd name="T33" fmla="*/ 439 h 455"/>
                  <a:gd name="T34" fmla="*/ 356 w 498"/>
                  <a:gd name="T35" fmla="*/ 436 h 455"/>
                  <a:gd name="T36" fmla="*/ 348 w 498"/>
                  <a:gd name="T37" fmla="*/ 433 h 455"/>
                  <a:gd name="T38" fmla="*/ 340 w 498"/>
                  <a:gd name="T39" fmla="*/ 431 h 455"/>
                  <a:gd name="T40" fmla="*/ 332 w 498"/>
                  <a:gd name="T41" fmla="*/ 428 h 455"/>
                  <a:gd name="T42" fmla="*/ 324 w 498"/>
                  <a:gd name="T43" fmla="*/ 425 h 455"/>
                  <a:gd name="T44" fmla="*/ 316 w 498"/>
                  <a:gd name="T45" fmla="*/ 422 h 455"/>
                  <a:gd name="T46" fmla="*/ 307 w 498"/>
                  <a:gd name="T47" fmla="*/ 420 h 455"/>
                  <a:gd name="T48" fmla="*/ 299 w 498"/>
                  <a:gd name="T49" fmla="*/ 414 h 455"/>
                  <a:gd name="T50" fmla="*/ 294 w 498"/>
                  <a:gd name="T51" fmla="*/ 412 h 455"/>
                  <a:gd name="T52" fmla="*/ 286 w 498"/>
                  <a:gd name="T53" fmla="*/ 409 h 455"/>
                  <a:gd name="T54" fmla="*/ 277 w 498"/>
                  <a:gd name="T55" fmla="*/ 403 h 455"/>
                  <a:gd name="T56" fmla="*/ 269 w 498"/>
                  <a:gd name="T57" fmla="*/ 401 h 455"/>
                  <a:gd name="T58" fmla="*/ 261 w 498"/>
                  <a:gd name="T59" fmla="*/ 395 h 455"/>
                  <a:gd name="T60" fmla="*/ 253 w 498"/>
                  <a:gd name="T61" fmla="*/ 392 h 455"/>
                  <a:gd name="T62" fmla="*/ 245 w 498"/>
                  <a:gd name="T63" fmla="*/ 387 h 455"/>
                  <a:gd name="T64" fmla="*/ 237 w 498"/>
                  <a:gd name="T65" fmla="*/ 382 h 455"/>
                  <a:gd name="T66" fmla="*/ 228 w 498"/>
                  <a:gd name="T67" fmla="*/ 376 h 455"/>
                  <a:gd name="T68" fmla="*/ 220 w 498"/>
                  <a:gd name="T69" fmla="*/ 371 h 455"/>
                  <a:gd name="T70" fmla="*/ 212 w 498"/>
                  <a:gd name="T71" fmla="*/ 365 h 455"/>
                  <a:gd name="T72" fmla="*/ 204 w 498"/>
                  <a:gd name="T73" fmla="*/ 360 h 455"/>
                  <a:gd name="T74" fmla="*/ 196 w 498"/>
                  <a:gd name="T75" fmla="*/ 354 h 455"/>
                  <a:gd name="T76" fmla="*/ 188 w 498"/>
                  <a:gd name="T77" fmla="*/ 349 h 455"/>
                  <a:gd name="T78" fmla="*/ 182 w 498"/>
                  <a:gd name="T79" fmla="*/ 341 h 455"/>
                  <a:gd name="T80" fmla="*/ 174 w 498"/>
                  <a:gd name="T81" fmla="*/ 335 h 455"/>
                  <a:gd name="T82" fmla="*/ 166 w 498"/>
                  <a:gd name="T83" fmla="*/ 330 h 455"/>
                  <a:gd name="T84" fmla="*/ 158 w 498"/>
                  <a:gd name="T85" fmla="*/ 322 h 455"/>
                  <a:gd name="T86" fmla="*/ 149 w 498"/>
                  <a:gd name="T87" fmla="*/ 313 h 455"/>
                  <a:gd name="T88" fmla="*/ 141 w 498"/>
                  <a:gd name="T89" fmla="*/ 305 h 455"/>
                  <a:gd name="T90" fmla="*/ 133 w 498"/>
                  <a:gd name="T91" fmla="*/ 297 h 455"/>
                  <a:gd name="T92" fmla="*/ 125 w 498"/>
                  <a:gd name="T93" fmla="*/ 289 h 455"/>
                  <a:gd name="T94" fmla="*/ 117 w 498"/>
                  <a:gd name="T95" fmla="*/ 278 h 455"/>
                  <a:gd name="T96" fmla="*/ 109 w 498"/>
                  <a:gd name="T97" fmla="*/ 270 h 455"/>
                  <a:gd name="T98" fmla="*/ 100 w 498"/>
                  <a:gd name="T99" fmla="*/ 259 h 455"/>
                  <a:gd name="T100" fmla="*/ 92 w 498"/>
                  <a:gd name="T101" fmla="*/ 248 h 455"/>
                  <a:gd name="T102" fmla="*/ 84 w 498"/>
                  <a:gd name="T103" fmla="*/ 237 h 455"/>
                  <a:gd name="T104" fmla="*/ 76 w 498"/>
                  <a:gd name="T105" fmla="*/ 226 h 455"/>
                  <a:gd name="T106" fmla="*/ 68 w 498"/>
                  <a:gd name="T107" fmla="*/ 213 h 455"/>
                  <a:gd name="T108" fmla="*/ 60 w 498"/>
                  <a:gd name="T109" fmla="*/ 199 h 455"/>
                  <a:gd name="T110" fmla="*/ 54 w 498"/>
                  <a:gd name="T111" fmla="*/ 183 h 455"/>
                  <a:gd name="T112" fmla="*/ 46 w 498"/>
                  <a:gd name="T113" fmla="*/ 166 h 455"/>
                  <a:gd name="T114" fmla="*/ 38 w 498"/>
                  <a:gd name="T115" fmla="*/ 147 h 455"/>
                  <a:gd name="T116" fmla="*/ 30 w 498"/>
                  <a:gd name="T117" fmla="*/ 128 h 455"/>
                  <a:gd name="T118" fmla="*/ 21 w 498"/>
                  <a:gd name="T119" fmla="*/ 104 h 455"/>
                  <a:gd name="T120" fmla="*/ 13 w 498"/>
                  <a:gd name="T121" fmla="*/ 74 h 455"/>
                  <a:gd name="T122" fmla="*/ 5 w 498"/>
                  <a:gd name="T123" fmla="*/ 33 h 4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98"/>
                  <a:gd name="T187" fmla="*/ 0 h 455"/>
                  <a:gd name="T188" fmla="*/ 498 w 498"/>
                  <a:gd name="T189" fmla="*/ 455 h 45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98" h="455">
                    <a:moveTo>
                      <a:pt x="498" y="455"/>
                    </a:moveTo>
                    <a:lnTo>
                      <a:pt x="495" y="455"/>
                    </a:lnTo>
                    <a:lnTo>
                      <a:pt x="493" y="455"/>
                    </a:lnTo>
                    <a:lnTo>
                      <a:pt x="490" y="455"/>
                    </a:lnTo>
                    <a:lnTo>
                      <a:pt x="487" y="455"/>
                    </a:lnTo>
                    <a:lnTo>
                      <a:pt x="484" y="455"/>
                    </a:lnTo>
                    <a:lnTo>
                      <a:pt x="482" y="455"/>
                    </a:lnTo>
                    <a:lnTo>
                      <a:pt x="479" y="455"/>
                    </a:lnTo>
                    <a:lnTo>
                      <a:pt x="476" y="455"/>
                    </a:lnTo>
                    <a:lnTo>
                      <a:pt x="474" y="455"/>
                    </a:lnTo>
                    <a:lnTo>
                      <a:pt x="471" y="455"/>
                    </a:lnTo>
                    <a:lnTo>
                      <a:pt x="468" y="455"/>
                    </a:lnTo>
                    <a:lnTo>
                      <a:pt x="465" y="455"/>
                    </a:lnTo>
                    <a:lnTo>
                      <a:pt x="463" y="455"/>
                    </a:lnTo>
                    <a:lnTo>
                      <a:pt x="460" y="455"/>
                    </a:lnTo>
                    <a:lnTo>
                      <a:pt x="457" y="455"/>
                    </a:lnTo>
                    <a:lnTo>
                      <a:pt x="454" y="455"/>
                    </a:lnTo>
                    <a:lnTo>
                      <a:pt x="452" y="452"/>
                    </a:lnTo>
                    <a:lnTo>
                      <a:pt x="449" y="452"/>
                    </a:lnTo>
                    <a:lnTo>
                      <a:pt x="446" y="452"/>
                    </a:lnTo>
                    <a:lnTo>
                      <a:pt x="444" y="452"/>
                    </a:lnTo>
                    <a:lnTo>
                      <a:pt x="441" y="452"/>
                    </a:lnTo>
                    <a:lnTo>
                      <a:pt x="438" y="452"/>
                    </a:lnTo>
                    <a:lnTo>
                      <a:pt x="435" y="452"/>
                    </a:lnTo>
                    <a:lnTo>
                      <a:pt x="433" y="452"/>
                    </a:lnTo>
                    <a:lnTo>
                      <a:pt x="430" y="452"/>
                    </a:lnTo>
                    <a:lnTo>
                      <a:pt x="427" y="450"/>
                    </a:lnTo>
                    <a:lnTo>
                      <a:pt x="425" y="450"/>
                    </a:lnTo>
                    <a:lnTo>
                      <a:pt x="422" y="450"/>
                    </a:lnTo>
                    <a:lnTo>
                      <a:pt x="419" y="450"/>
                    </a:lnTo>
                    <a:lnTo>
                      <a:pt x="416" y="450"/>
                    </a:lnTo>
                    <a:lnTo>
                      <a:pt x="414" y="450"/>
                    </a:lnTo>
                    <a:lnTo>
                      <a:pt x="411" y="447"/>
                    </a:lnTo>
                    <a:lnTo>
                      <a:pt x="408" y="447"/>
                    </a:lnTo>
                    <a:lnTo>
                      <a:pt x="405" y="447"/>
                    </a:lnTo>
                    <a:lnTo>
                      <a:pt x="403" y="447"/>
                    </a:lnTo>
                    <a:lnTo>
                      <a:pt x="400" y="447"/>
                    </a:lnTo>
                    <a:lnTo>
                      <a:pt x="397" y="444"/>
                    </a:lnTo>
                    <a:lnTo>
                      <a:pt x="395" y="444"/>
                    </a:lnTo>
                    <a:lnTo>
                      <a:pt x="392" y="444"/>
                    </a:lnTo>
                    <a:lnTo>
                      <a:pt x="389" y="444"/>
                    </a:lnTo>
                    <a:lnTo>
                      <a:pt x="386" y="444"/>
                    </a:lnTo>
                    <a:lnTo>
                      <a:pt x="384" y="441"/>
                    </a:lnTo>
                    <a:lnTo>
                      <a:pt x="381" y="441"/>
                    </a:lnTo>
                    <a:lnTo>
                      <a:pt x="378" y="441"/>
                    </a:lnTo>
                    <a:lnTo>
                      <a:pt x="375" y="441"/>
                    </a:lnTo>
                    <a:lnTo>
                      <a:pt x="375" y="439"/>
                    </a:lnTo>
                    <a:lnTo>
                      <a:pt x="373" y="439"/>
                    </a:lnTo>
                    <a:lnTo>
                      <a:pt x="370" y="439"/>
                    </a:lnTo>
                    <a:lnTo>
                      <a:pt x="367" y="439"/>
                    </a:lnTo>
                    <a:lnTo>
                      <a:pt x="365" y="439"/>
                    </a:lnTo>
                    <a:lnTo>
                      <a:pt x="362" y="436"/>
                    </a:lnTo>
                    <a:lnTo>
                      <a:pt x="359" y="436"/>
                    </a:lnTo>
                    <a:lnTo>
                      <a:pt x="356" y="436"/>
                    </a:lnTo>
                    <a:lnTo>
                      <a:pt x="354" y="433"/>
                    </a:lnTo>
                    <a:lnTo>
                      <a:pt x="351" y="433"/>
                    </a:lnTo>
                    <a:lnTo>
                      <a:pt x="348" y="433"/>
                    </a:lnTo>
                    <a:lnTo>
                      <a:pt x="346" y="431"/>
                    </a:lnTo>
                    <a:lnTo>
                      <a:pt x="343" y="431"/>
                    </a:lnTo>
                    <a:lnTo>
                      <a:pt x="340" y="431"/>
                    </a:lnTo>
                    <a:lnTo>
                      <a:pt x="337" y="431"/>
                    </a:lnTo>
                    <a:lnTo>
                      <a:pt x="337" y="428"/>
                    </a:lnTo>
                    <a:lnTo>
                      <a:pt x="335" y="428"/>
                    </a:lnTo>
                    <a:lnTo>
                      <a:pt x="332" y="428"/>
                    </a:lnTo>
                    <a:lnTo>
                      <a:pt x="329" y="428"/>
                    </a:lnTo>
                    <a:lnTo>
                      <a:pt x="329" y="425"/>
                    </a:lnTo>
                    <a:lnTo>
                      <a:pt x="326" y="425"/>
                    </a:lnTo>
                    <a:lnTo>
                      <a:pt x="324" y="425"/>
                    </a:lnTo>
                    <a:lnTo>
                      <a:pt x="321" y="422"/>
                    </a:lnTo>
                    <a:lnTo>
                      <a:pt x="318" y="422"/>
                    </a:lnTo>
                    <a:lnTo>
                      <a:pt x="316" y="422"/>
                    </a:lnTo>
                    <a:lnTo>
                      <a:pt x="316" y="420"/>
                    </a:lnTo>
                    <a:lnTo>
                      <a:pt x="313" y="420"/>
                    </a:lnTo>
                    <a:lnTo>
                      <a:pt x="310" y="420"/>
                    </a:lnTo>
                    <a:lnTo>
                      <a:pt x="307" y="420"/>
                    </a:lnTo>
                    <a:lnTo>
                      <a:pt x="307" y="417"/>
                    </a:lnTo>
                    <a:lnTo>
                      <a:pt x="305" y="417"/>
                    </a:lnTo>
                    <a:lnTo>
                      <a:pt x="302" y="417"/>
                    </a:lnTo>
                    <a:lnTo>
                      <a:pt x="299" y="414"/>
                    </a:lnTo>
                    <a:lnTo>
                      <a:pt x="296" y="414"/>
                    </a:lnTo>
                    <a:lnTo>
                      <a:pt x="294" y="412"/>
                    </a:lnTo>
                    <a:lnTo>
                      <a:pt x="291" y="412"/>
                    </a:lnTo>
                    <a:lnTo>
                      <a:pt x="288" y="409"/>
                    </a:lnTo>
                    <a:lnTo>
                      <a:pt x="286" y="409"/>
                    </a:lnTo>
                    <a:lnTo>
                      <a:pt x="283" y="406"/>
                    </a:lnTo>
                    <a:lnTo>
                      <a:pt x="280" y="406"/>
                    </a:lnTo>
                    <a:lnTo>
                      <a:pt x="277" y="406"/>
                    </a:lnTo>
                    <a:lnTo>
                      <a:pt x="277" y="403"/>
                    </a:lnTo>
                    <a:lnTo>
                      <a:pt x="275" y="403"/>
                    </a:lnTo>
                    <a:lnTo>
                      <a:pt x="272" y="401"/>
                    </a:lnTo>
                    <a:lnTo>
                      <a:pt x="269" y="401"/>
                    </a:lnTo>
                    <a:lnTo>
                      <a:pt x="267" y="398"/>
                    </a:lnTo>
                    <a:lnTo>
                      <a:pt x="264" y="398"/>
                    </a:lnTo>
                    <a:lnTo>
                      <a:pt x="261" y="395"/>
                    </a:lnTo>
                    <a:lnTo>
                      <a:pt x="258" y="395"/>
                    </a:lnTo>
                    <a:lnTo>
                      <a:pt x="256" y="392"/>
                    </a:lnTo>
                    <a:lnTo>
                      <a:pt x="253" y="392"/>
                    </a:lnTo>
                    <a:lnTo>
                      <a:pt x="250" y="390"/>
                    </a:lnTo>
                    <a:lnTo>
                      <a:pt x="247" y="390"/>
                    </a:lnTo>
                    <a:lnTo>
                      <a:pt x="247" y="387"/>
                    </a:lnTo>
                    <a:lnTo>
                      <a:pt x="245" y="387"/>
                    </a:lnTo>
                    <a:lnTo>
                      <a:pt x="242" y="384"/>
                    </a:lnTo>
                    <a:lnTo>
                      <a:pt x="239" y="384"/>
                    </a:lnTo>
                    <a:lnTo>
                      <a:pt x="237" y="382"/>
                    </a:lnTo>
                    <a:lnTo>
                      <a:pt x="234" y="382"/>
                    </a:lnTo>
                    <a:lnTo>
                      <a:pt x="234" y="379"/>
                    </a:lnTo>
                    <a:lnTo>
                      <a:pt x="231" y="379"/>
                    </a:lnTo>
                    <a:lnTo>
                      <a:pt x="228" y="376"/>
                    </a:lnTo>
                    <a:lnTo>
                      <a:pt x="226" y="376"/>
                    </a:lnTo>
                    <a:lnTo>
                      <a:pt x="226" y="373"/>
                    </a:lnTo>
                    <a:lnTo>
                      <a:pt x="223" y="373"/>
                    </a:lnTo>
                    <a:lnTo>
                      <a:pt x="220" y="371"/>
                    </a:lnTo>
                    <a:lnTo>
                      <a:pt x="218" y="371"/>
                    </a:lnTo>
                    <a:lnTo>
                      <a:pt x="218" y="368"/>
                    </a:lnTo>
                    <a:lnTo>
                      <a:pt x="215" y="368"/>
                    </a:lnTo>
                    <a:lnTo>
                      <a:pt x="212" y="365"/>
                    </a:lnTo>
                    <a:lnTo>
                      <a:pt x="209" y="362"/>
                    </a:lnTo>
                    <a:lnTo>
                      <a:pt x="207" y="362"/>
                    </a:lnTo>
                    <a:lnTo>
                      <a:pt x="204" y="360"/>
                    </a:lnTo>
                    <a:lnTo>
                      <a:pt x="201" y="357"/>
                    </a:lnTo>
                    <a:lnTo>
                      <a:pt x="198" y="357"/>
                    </a:lnTo>
                    <a:lnTo>
                      <a:pt x="196" y="354"/>
                    </a:lnTo>
                    <a:lnTo>
                      <a:pt x="193" y="352"/>
                    </a:lnTo>
                    <a:lnTo>
                      <a:pt x="190" y="349"/>
                    </a:lnTo>
                    <a:lnTo>
                      <a:pt x="188" y="349"/>
                    </a:lnTo>
                    <a:lnTo>
                      <a:pt x="188" y="346"/>
                    </a:lnTo>
                    <a:lnTo>
                      <a:pt x="185" y="346"/>
                    </a:lnTo>
                    <a:lnTo>
                      <a:pt x="182" y="343"/>
                    </a:lnTo>
                    <a:lnTo>
                      <a:pt x="182" y="341"/>
                    </a:lnTo>
                    <a:lnTo>
                      <a:pt x="179" y="341"/>
                    </a:lnTo>
                    <a:lnTo>
                      <a:pt x="177" y="338"/>
                    </a:lnTo>
                    <a:lnTo>
                      <a:pt x="174" y="338"/>
                    </a:lnTo>
                    <a:lnTo>
                      <a:pt x="174" y="335"/>
                    </a:lnTo>
                    <a:lnTo>
                      <a:pt x="171" y="333"/>
                    </a:lnTo>
                    <a:lnTo>
                      <a:pt x="168" y="333"/>
                    </a:lnTo>
                    <a:lnTo>
                      <a:pt x="166" y="330"/>
                    </a:lnTo>
                    <a:lnTo>
                      <a:pt x="163" y="327"/>
                    </a:lnTo>
                    <a:lnTo>
                      <a:pt x="160" y="324"/>
                    </a:lnTo>
                    <a:lnTo>
                      <a:pt x="158" y="322"/>
                    </a:lnTo>
                    <a:lnTo>
                      <a:pt x="155" y="319"/>
                    </a:lnTo>
                    <a:lnTo>
                      <a:pt x="152" y="316"/>
                    </a:lnTo>
                    <a:lnTo>
                      <a:pt x="149" y="313"/>
                    </a:lnTo>
                    <a:lnTo>
                      <a:pt x="147" y="311"/>
                    </a:lnTo>
                    <a:lnTo>
                      <a:pt x="144" y="311"/>
                    </a:lnTo>
                    <a:lnTo>
                      <a:pt x="144" y="308"/>
                    </a:lnTo>
                    <a:lnTo>
                      <a:pt x="141" y="305"/>
                    </a:lnTo>
                    <a:lnTo>
                      <a:pt x="139" y="303"/>
                    </a:lnTo>
                    <a:lnTo>
                      <a:pt x="136" y="303"/>
                    </a:lnTo>
                    <a:lnTo>
                      <a:pt x="136" y="300"/>
                    </a:lnTo>
                    <a:lnTo>
                      <a:pt x="133" y="297"/>
                    </a:lnTo>
                    <a:lnTo>
                      <a:pt x="130" y="294"/>
                    </a:lnTo>
                    <a:lnTo>
                      <a:pt x="128" y="292"/>
                    </a:lnTo>
                    <a:lnTo>
                      <a:pt x="125" y="289"/>
                    </a:lnTo>
                    <a:lnTo>
                      <a:pt x="122" y="286"/>
                    </a:lnTo>
                    <a:lnTo>
                      <a:pt x="122" y="283"/>
                    </a:lnTo>
                    <a:lnTo>
                      <a:pt x="119" y="281"/>
                    </a:lnTo>
                    <a:lnTo>
                      <a:pt x="117" y="278"/>
                    </a:lnTo>
                    <a:lnTo>
                      <a:pt x="114" y="278"/>
                    </a:lnTo>
                    <a:lnTo>
                      <a:pt x="114" y="275"/>
                    </a:lnTo>
                    <a:lnTo>
                      <a:pt x="111" y="273"/>
                    </a:lnTo>
                    <a:lnTo>
                      <a:pt x="109" y="270"/>
                    </a:lnTo>
                    <a:lnTo>
                      <a:pt x="106" y="267"/>
                    </a:lnTo>
                    <a:lnTo>
                      <a:pt x="106" y="264"/>
                    </a:lnTo>
                    <a:lnTo>
                      <a:pt x="103" y="262"/>
                    </a:lnTo>
                    <a:lnTo>
                      <a:pt x="100" y="259"/>
                    </a:lnTo>
                    <a:lnTo>
                      <a:pt x="98" y="256"/>
                    </a:lnTo>
                    <a:lnTo>
                      <a:pt x="98" y="254"/>
                    </a:lnTo>
                    <a:lnTo>
                      <a:pt x="95" y="251"/>
                    </a:lnTo>
                    <a:lnTo>
                      <a:pt x="92" y="248"/>
                    </a:lnTo>
                    <a:lnTo>
                      <a:pt x="89" y="245"/>
                    </a:lnTo>
                    <a:lnTo>
                      <a:pt x="89" y="243"/>
                    </a:lnTo>
                    <a:lnTo>
                      <a:pt x="87" y="240"/>
                    </a:lnTo>
                    <a:lnTo>
                      <a:pt x="84" y="237"/>
                    </a:lnTo>
                    <a:lnTo>
                      <a:pt x="84" y="234"/>
                    </a:lnTo>
                    <a:lnTo>
                      <a:pt x="81" y="232"/>
                    </a:lnTo>
                    <a:lnTo>
                      <a:pt x="79" y="229"/>
                    </a:lnTo>
                    <a:lnTo>
                      <a:pt x="76" y="226"/>
                    </a:lnTo>
                    <a:lnTo>
                      <a:pt x="76" y="221"/>
                    </a:lnTo>
                    <a:lnTo>
                      <a:pt x="73" y="218"/>
                    </a:lnTo>
                    <a:lnTo>
                      <a:pt x="70" y="215"/>
                    </a:lnTo>
                    <a:lnTo>
                      <a:pt x="68" y="213"/>
                    </a:lnTo>
                    <a:lnTo>
                      <a:pt x="68" y="210"/>
                    </a:lnTo>
                    <a:lnTo>
                      <a:pt x="65" y="204"/>
                    </a:lnTo>
                    <a:lnTo>
                      <a:pt x="62" y="202"/>
                    </a:lnTo>
                    <a:lnTo>
                      <a:pt x="60" y="199"/>
                    </a:lnTo>
                    <a:lnTo>
                      <a:pt x="60" y="194"/>
                    </a:lnTo>
                    <a:lnTo>
                      <a:pt x="57" y="191"/>
                    </a:lnTo>
                    <a:lnTo>
                      <a:pt x="54" y="188"/>
                    </a:lnTo>
                    <a:lnTo>
                      <a:pt x="54" y="183"/>
                    </a:lnTo>
                    <a:lnTo>
                      <a:pt x="51" y="180"/>
                    </a:lnTo>
                    <a:lnTo>
                      <a:pt x="49" y="175"/>
                    </a:lnTo>
                    <a:lnTo>
                      <a:pt x="46" y="172"/>
                    </a:lnTo>
                    <a:lnTo>
                      <a:pt x="46" y="166"/>
                    </a:lnTo>
                    <a:lnTo>
                      <a:pt x="43" y="161"/>
                    </a:lnTo>
                    <a:lnTo>
                      <a:pt x="40" y="158"/>
                    </a:lnTo>
                    <a:lnTo>
                      <a:pt x="38" y="153"/>
                    </a:lnTo>
                    <a:lnTo>
                      <a:pt x="38" y="147"/>
                    </a:lnTo>
                    <a:lnTo>
                      <a:pt x="35" y="145"/>
                    </a:lnTo>
                    <a:lnTo>
                      <a:pt x="32" y="139"/>
                    </a:lnTo>
                    <a:lnTo>
                      <a:pt x="30" y="134"/>
                    </a:lnTo>
                    <a:lnTo>
                      <a:pt x="30" y="128"/>
                    </a:lnTo>
                    <a:lnTo>
                      <a:pt x="27" y="123"/>
                    </a:lnTo>
                    <a:lnTo>
                      <a:pt x="24" y="117"/>
                    </a:lnTo>
                    <a:lnTo>
                      <a:pt x="21" y="109"/>
                    </a:lnTo>
                    <a:lnTo>
                      <a:pt x="21" y="104"/>
                    </a:lnTo>
                    <a:lnTo>
                      <a:pt x="19" y="98"/>
                    </a:lnTo>
                    <a:lnTo>
                      <a:pt x="16" y="90"/>
                    </a:lnTo>
                    <a:lnTo>
                      <a:pt x="16" y="82"/>
                    </a:lnTo>
                    <a:lnTo>
                      <a:pt x="13" y="74"/>
                    </a:lnTo>
                    <a:lnTo>
                      <a:pt x="10" y="66"/>
                    </a:lnTo>
                    <a:lnTo>
                      <a:pt x="8" y="57"/>
                    </a:lnTo>
                    <a:lnTo>
                      <a:pt x="8" y="46"/>
                    </a:lnTo>
                    <a:lnTo>
                      <a:pt x="5" y="33"/>
                    </a:lnTo>
                    <a:lnTo>
                      <a:pt x="2" y="19"/>
                    </a:lnTo>
                    <a:lnTo>
                      <a:pt x="0"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75" name="Freeform 117"/>
              <p:cNvSpPr>
                <a:spLocks/>
              </p:cNvSpPr>
              <p:nvPr/>
            </p:nvSpPr>
            <p:spPr bwMode="auto">
              <a:xfrm>
                <a:off x="4400264" y="3149893"/>
                <a:ext cx="684054" cy="1388694"/>
              </a:xfrm>
              <a:custGeom>
                <a:avLst/>
                <a:gdLst>
                  <a:gd name="T0" fmla="*/ 3 w 501"/>
                  <a:gd name="T1" fmla="*/ 0 h 991"/>
                  <a:gd name="T2" fmla="*/ 35 w 501"/>
                  <a:gd name="T3" fmla="*/ 0 h 991"/>
                  <a:gd name="T4" fmla="*/ 71 w 501"/>
                  <a:gd name="T5" fmla="*/ 5 h 991"/>
                  <a:gd name="T6" fmla="*/ 106 w 501"/>
                  <a:gd name="T7" fmla="*/ 10 h 991"/>
                  <a:gd name="T8" fmla="*/ 139 w 501"/>
                  <a:gd name="T9" fmla="*/ 19 h 991"/>
                  <a:gd name="T10" fmla="*/ 172 w 501"/>
                  <a:gd name="T11" fmla="*/ 29 h 991"/>
                  <a:gd name="T12" fmla="*/ 204 w 501"/>
                  <a:gd name="T13" fmla="*/ 43 h 991"/>
                  <a:gd name="T14" fmla="*/ 237 w 501"/>
                  <a:gd name="T15" fmla="*/ 57 h 991"/>
                  <a:gd name="T16" fmla="*/ 267 w 501"/>
                  <a:gd name="T17" fmla="*/ 73 h 991"/>
                  <a:gd name="T18" fmla="*/ 294 w 501"/>
                  <a:gd name="T19" fmla="*/ 95 h 991"/>
                  <a:gd name="T20" fmla="*/ 321 w 501"/>
                  <a:gd name="T21" fmla="*/ 114 h 991"/>
                  <a:gd name="T22" fmla="*/ 349 w 501"/>
                  <a:gd name="T23" fmla="*/ 138 h 991"/>
                  <a:gd name="T24" fmla="*/ 373 w 501"/>
                  <a:gd name="T25" fmla="*/ 163 h 991"/>
                  <a:gd name="T26" fmla="*/ 395 w 501"/>
                  <a:gd name="T27" fmla="*/ 190 h 991"/>
                  <a:gd name="T28" fmla="*/ 417 w 501"/>
                  <a:gd name="T29" fmla="*/ 217 h 991"/>
                  <a:gd name="T30" fmla="*/ 433 w 501"/>
                  <a:gd name="T31" fmla="*/ 247 h 991"/>
                  <a:gd name="T32" fmla="*/ 449 w 501"/>
                  <a:gd name="T33" fmla="*/ 277 h 991"/>
                  <a:gd name="T34" fmla="*/ 466 w 501"/>
                  <a:gd name="T35" fmla="*/ 310 h 991"/>
                  <a:gd name="T36" fmla="*/ 477 w 501"/>
                  <a:gd name="T37" fmla="*/ 343 h 991"/>
                  <a:gd name="T38" fmla="*/ 485 w 501"/>
                  <a:gd name="T39" fmla="*/ 375 h 991"/>
                  <a:gd name="T40" fmla="*/ 493 w 501"/>
                  <a:gd name="T41" fmla="*/ 408 h 991"/>
                  <a:gd name="T42" fmla="*/ 498 w 501"/>
                  <a:gd name="T43" fmla="*/ 444 h 991"/>
                  <a:gd name="T44" fmla="*/ 501 w 501"/>
                  <a:gd name="T45" fmla="*/ 479 h 991"/>
                  <a:gd name="T46" fmla="*/ 501 w 501"/>
                  <a:gd name="T47" fmla="*/ 512 h 991"/>
                  <a:gd name="T48" fmla="*/ 498 w 501"/>
                  <a:gd name="T49" fmla="*/ 547 h 991"/>
                  <a:gd name="T50" fmla="*/ 493 w 501"/>
                  <a:gd name="T51" fmla="*/ 582 h 991"/>
                  <a:gd name="T52" fmla="*/ 488 w 501"/>
                  <a:gd name="T53" fmla="*/ 615 h 991"/>
                  <a:gd name="T54" fmla="*/ 477 w 501"/>
                  <a:gd name="T55" fmla="*/ 648 h 991"/>
                  <a:gd name="T56" fmla="*/ 466 w 501"/>
                  <a:gd name="T57" fmla="*/ 681 h 991"/>
                  <a:gd name="T58" fmla="*/ 449 w 501"/>
                  <a:gd name="T59" fmla="*/ 713 h 991"/>
                  <a:gd name="T60" fmla="*/ 433 w 501"/>
                  <a:gd name="T61" fmla="*/ 743 h 991"/>
                  <a:gd name="T62" fmla="*/ 417 w 501"/>
                  <a:gd name="T63" fmla="*/ 773 h 991"/>
                  <a:gd name="T64" fmla="*/ 395 w 501"/>
                  <a:gd name="T65" fmla="*/ 800 h 991"/>
                  <a:gd name="T66" fmla="*/ 373 w 501"/>
                  <a:gd name="T67" fmla="*/ 828 h 991"/>
                  <a:gd name="T68" fmla="*/ 349 w 501"/>
                  <a:gd name="T69" fmla="*/ 852 h 991"/>
                  <a:gd name="T70" fmla="*/ 321 w 501"/>
                  <a:gd name="T71" fmla="*/ 877 h 991"/>
                  <a:gd name="T72" fmla="*/ 294 w 501"/>
                  <a:gd name="T73" fmla="*/ 896 h 991"/>
                  <a:gd name="T74" fmla="*/ 267 w 501"/>
                  <a:gd name="T75" fmla="*/ 918 h 991"/>
                  <a:gd name="T76" fmla="*/ 237 w 501"/>
                  <a:gd name="T77" fmla="*/ 934 h 991"/>
                  <a:gd name="T78" fmla="*/ 204 w 501"/>
                  <a:gd name="T79" fmla="*/ 948 h 991"/>
                  <a:gd name="T80" fmla="*/ 172 w 501"/>
                  <a:gd name="T81" fmla="*/ 961 h 991"/>
                  <a:gd name="T82" fmla="*/ 139 w 501"/>
                  <a:gd name="T83" fmla="*/ 972 h 991"/>
                  <a:gd name="T84" fmla="*/ 106 w 501"/>
                  <a:gd name="T85" fmla="*/ 980 h 991"/>
                  <a:gd name="T86" fmla="*/ 71 w 501"/>
                  <a:gd name="T87" fmla="*/ 986 h 991"/>
                  <a:gd name="T88" fmla="*/ 35 w 501"/>
                  <a:gd name="T89" fmla="*/ 991 h 991"/>
                  <a:gd name="T90" fmla="*/ 3 w 501"/>
                  <a:gd name="T91" fmla="*/ 991 h 991"/>
                  <a:gd name="T92" fmla="*/ 0 w 501"/>
                  <a:gd name="T93" fmla="*/ 0 h 99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01"/>
                  <a:gd name="T142" fmla="*/ 0 h 991"/>
                  <a:gd name="T143" fmla="*/ 501 w 501"/>
                  <a:gd name="T144" fmla="*/ 991 h 99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01" h="991">
                    <a:moveTo>
                      <a:pt x="0" y="0"/>
                    </a:moveTo>
                    <a:lnTo>
                      <a:pt x="3" y="0"/>
                    </a:lnTo>
                    <a:lnTo>
                      <a:pt x="19" y="0"/>
                    </a:lnTo>
                    <a:lnTo>
                      <a:pt x="35" y="0"/>
                    </a:lnTo>
                    <a:lnTo>
                      <a:pt x="54" y="2"/>
                    </a:lnTo>
                    <a:lnTo>
                      <a:pt x="71" y="5"/>
                    </a:lnTo>
                    <a:lnTo>
                      <a:pt x="87" y="8"/>
                    </a:lnTo>
                    <a:lnTo>
                      <a:pt x="106" y="10"/>
                    </a:lnTo>
                    <a:lnTo>
                      <a:pt x="123" y="13"/>
                    </a:lnTo>
                    <a:lnTo>
                      <a:pt x="139" y="19"/>
                    </a:lnTo>
                    <a:lnTo>
                      <a:pt x="155" y="24"/>
                    </a:lnTo>
                    <a:lnTo>
                      <a:pt x="172" y="29"/>
                    </a:lnTo>
                    <a:lnTo>
                      <a:pt x="188" y="35"/>
                    </a:lnTo>
                    <a:lnTo>
                      <a:pt x="204" y="43"/>
                    </a:lnTo>
                    <a:lnTo>
                      <a:pt x="221" y="49"/>
                    </a:lnTo>
                    <a:lnTo>
                      <a:pt x="237" y="57"/>
                    </a:lnTo>
                    <a:lnTo>
                      <a:pt x="251" y="65"/>
                    </a:lnTo>
                    <a:lnTo>
                      <a:pt x="267" y="73"/>
                    </a:lnTo>
                    <a:lnTo>
                      <a:pt x="281" y="84"/>
                    </a:lnTo>
                    <a:lnTo>
                      <a:pt x="294" y="95"/>
                    </a:lnTo>
                    <a:lnTo>
                      <a:pt x="308" y="103"/>
                    </a:lnTo>
                    <a:lnTo>
                      <a:pt x="321" y="114"/>
                    </a:lnTo>
                    <a:lnTo>
                      <a:pt x="335" y="128"/>
                    </a:lnTo>
                    <a:lnTo>
                      <a:pt x="349" y="138"/>
                    </a:lnTo>
                    <a:lnTo>
                      <a:pt x="360" y="149"/>
                    </a:lnTo>
                    <a:lnTo>
                      <a:pt x="373" y="163"/>
                    </a:lnTo>
                    <a:lnTo>
                      <a:pt x="384" y="177"/>
                    </a:lnTo>
                    <a:lnTo>
                      <a:pt x="395" y="190"/>
                    </a:lnTo>
                    <a:lnTo>
                      <a:pt x="406" y="204"/>
                    </a:lnTo>
                    <a:lnTo>
                      <a:pt x="417" y="217"/>
                    </a:lnTo>
                    <a:lnTo>
                      <a:pt x="425" y="231"/>
                    </a:lnTo>
                    <a:lnTo>
                      <a:pt x="433" y="247"/>
                    </a:lnTo>
                    <a:lnTo>
                      <a:pt x="441" y="264"/>
                    </a:lnTo>
                    <a:lnTo>
                      <a:pt x="449" y="277"/>
                    </a:lnTo>
                    <a:lnTo>
                      <a:pt x="458" y="294"/>
                    </a:lnTo>
                    <a:lnTo>
                      <a:pt x="466" y="310"/>
                    </a:lnTo>
                    <a:lnTo>
                      <a:pt x="471" y="326"/>
                    </a:lnTo>
                    <a:lnTo>
                      <a:pt x="477" y="343"/>
                    </a:lnTo>
                    <a:lnTo>
                      <a:pt x="482" y="359"/>
                    </a:lnTo>
                    <a:lnTo>
                      <a:pt x="485" y="375"/>
                    </a:lnTo>
                    <a:lnTo>
                      <a:pt x="490" y="392"/>
                    </a:lnTo>
                    <a:lnTo>
                      <a:pt x="493" y="408"/>
                    </a:lnTo>
                    <a:lnTo>
                      <a:pt x="496" y="427"/>
                    </a:lnTo>
                    <a:lnTo>
                      <a:pt x="498" y="444"/>
                    </a:lnTo>
                    <a:lnTo>
                      <a:pt x="498" y="460"/>
                    </a:lnTo>
                    <a:lnTo>
                      <a:pt x="501" y="479"/>
                    </a:lnTo>
                    <a:lnTo>
                      <a:pt x="501" y="495"/>
                    </a:lnTo>
                    <a:lnTo>
                      <a:pt x="501" y="512"/>
                    </a:lnTo>
                    <a:lnTo>
                      <a:pt x="498" y="531"/>
                    </a:lnTo>
                    <a:lnTo>
                      <a:pt x="498" y="547"/>
                    </a:lnTo>
                    <a:lnTo>
                      <a:pt x="496" y="563"/>
                    </a:lnTo>
                    <a:lnTo>
                      <a:pt x="493" y="582"/>
                    </a:lnTo>
                    <a:lnTo>
                      <a:pt x="490" y="599"/>
                    </a:lnTo>
                    <a:lnTo>
                      <a:pt x="488" y="615"/>
                    </a:lnTo>
                    <a:lnTo>
                      <a:pt x="482" y="632"/>
                    </a:lnTo>
                    <a:lnTo>
                      <a:pt x="477" y="648"/>
                    </a:lnTo>
                    <a:lnTo>
                      <a:pt x="471" y="664"/>
                    </a:lnTo>
                    <a:lnTo>
                      <a:pt x="466" y="681"/>
                    </a:lnTo>
                    <a:lnTo>
                      <a:pt x="458" y="697"/>
                    </a:lnTo>
                    <a:lnTo>
                      <a:pt x="449" y="713"/>
                    </a:lnTo>
                    <a:lnTo>
                      <a:pt x="444" y="730"/>
                    </a:lnTo>
                    <a:lnTo>
                      <a:pt x="433" y="743"/>
                    </a:lnTo>
                    <a:lnTo>
                      <a:pt x="425" y="760"/>
                    </a:lnTo>
                    <a:lnTo>
                      <a:pt x="417" y="773"/>
                    </a:lnTo>
                    <a:lnTo>
                      <a:pt x="406" y="787"/>
                    </a:lnTo>
                    <a:lnTo>
                      <a:pt x="395" y="800"/>
                    </a:lnTo>
                    <a:lnTo>
                      <a:pt x="384" y="814"/>
                    </a:lnTo>
                    <a:lnTo>
                      <a:pt x="373" y="828"/>
                    </a:lnTo>
                    <a:lnTo>
                      <a:pt x="360" y="841"/>
                    </a:lnTo>
                    <a:lnTo>
                      <a:pt x="349" y="852"/>
                    </a:lnTo>
                    <a:lnTo>
                      <a:pt x="335" y="863"/>
                    </a:lnTo>
                    <a:lnTo>
                      <a:pt x="321" y="877"/>
                    </a:lnTo>
                    <a:lnTo>
                      <a:pt x="308" y="888"/>
                    </a:lnTo>
                    <a:lnTo>
                      <a:pt x="294" y="896"/>
                    </a:lnTo>
                    <a:lnTo>
                      <a:pt x="281" y="907"/>
                    </a:lnTo>
                    <a:lnTo>
                      <a:pt x="267" y="918"/>
                    </a:lnTo>
                    <a:lnTo>
                      <a:pt x="251" y="926"/>
                    </a:lnTo>
                    <a:lnTo>
                      <a:pt x="237" y="934"/>
                    </a:lnTo>
                    <a:lnTo>
                      <a:pt x="221" y="942"/>
                    </a:lnTo>
                    <a:lnTo>
                      <a:pt x="204" y="948"/>
                    </a:lnTo>
                    <a:lnTo>
                      <a:pt x="188" y="956"/>
                    </a:lnTo>
                    <a:lnTo>
                      <a:pt x="172" y="961"/>
                    </a:lnTo>
                    <a:lnTo>
                      <a:pt x="155" y="967"/>
                    </a:lnTo>
                    <a:lnTo>
                      <a:pt x="139" y="972"/>
                    </a:lnTo>
                    <a:lnTo>
                      <a:pt x="123" y="977"/>
                    </a:lnTo>
                    <a:lnTo>
                      <a:pt x="106" y="980"/>
                    </a:lnTo>
                    <a:lnTo>
                      <a:pt x="87" y="983"/>
                    </a:lnTo>
                    <a:lnTo>
                      <a:pt x="71" y="986"/>
                    </a:lnTo>
                    <a:lnTo>
                      <a:pt x="54" y="988"/>
                    </a:lnTo>
                    <a:lnTo>
                      <a:pt x="35" y="991"/>
                    </a:lnTo>
                    <a:lnTo>
                      <a:pt x="19" y="991"/>
                    </a:lnTo>
                    <a:lnTo>
                      <a:pt x="3" y="991"/>
                    </a:lnTo>
                    <a:lnTo>
                      <a:pt x="0" y="991"/>
                    </a:lnTo>
                    <a:lnTo>
                      <a:pt x="0" y="0"/>
                    </a:lnTo>
                    <a:close/>
                  </a:path>
                </a:pathLst>
              </a:custGeom>
              <a:solidFill>
                <a:srgbClr val="85C2FF"/>
              </a:solidFill>
              <a:ln w="0">
                <a:solidFill>
                  <a:srgbClr val="85C2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76" name="Freeform 118"/>
              <p:cNvSpPr>
                <a:spLocks/>
              </p:cNvSpPr>
              <p:nvPr/>
            </p:nvSpPr>
            <p:spPr bwMode="auto">
              <a:xfrm>
                <a:off x="4400264" y="3152695"/>
                <a:ext cx="651285" cy="1366273"/>
              </a:xfrm>
              <a:custGeom>
                <a:avLst/>
                <a:gdLst>
                  <a:gd name="T0" fmla="*/ 22 w 477"/>
                  <a:gd name="T1" fmla="*/ 0 h 975"/>
                  <a:gd name="T2" fmla="*/ 54 w 477"/>
                  <a:gd name="T3" fmla="*/ 3 h 975"/>
                  <a:gd name="T4" fmla="*/ 84 w 477"/>
                  <a:gd name="T5" fmla="*/ 6 h 975"/>
                  <a:gd name="T6" fmla="*/ 103 w 477"/>
                  <a:gd name="T7" fmla="*/ 11 h 975"/>
                  <a:gd name="T8" fmla="*/ 136 w 477"/>
                  <a:gd name="T9" fmla="*/ 19 h 975"/>
                  <a:gd name="T10" fmla="*/ 155 w 477"/>
                  <a:gd name="T11" fmla="*/ 25 h 975"/>
                  <a:gd name="T12" fmla="*/ 174 w 477"/>
                  <a:gd name="T13" fmla="*/ 33 h 975"/>
                  <a:gd name="T14" fmla="*/ 202 w 477"/>
                  <a:gd name="T15" fmla="*/ 44 h 975"/>
                  <a:gd name="T16" fmla="*/ 223 w 477"/>
                  <a:gd name="T17" fmla="*/ 55 h 975"/>
                  <a:gd name="T18" fmla="*/ 248 w 477"/>
                  <a:gd name="T19" fmla="*/ 68 h 975"/>
                  <a:gd name="T20" fmla="*/ 267 w 477"/>
                  <a:gd name="T21" fmla="*/ 82 h 975"/>
                  <a:gd name="T22" fmla="*/ 291 w 477"/>
                  <a:gd name="T23" fmla="*/ 98 h 975"/>
                  <a:gd name="T24" fmla="*/ 310 w 477"/>
                  <a:gd name="T25" fmla="*/ 115 h 975"/>
                  <a:gd name="T26" fmla="*/ 330 w 477"/>
                  <a:gd name="T27" fmla="*/ 131 h 975"/>
                  <a:gd name="T28" fmla="*/ 346 w 477"/>
                  <a:gd name="T29" fmla="*/ 150 h 975"/>
                  <a:gd name="T30" fmla="*/ 362 w 477"/>
                  <a:gd name="T31" fmla="*/ 169 h 975"/>
                  <a:gd name="T32" fmla="*/ 381 w 477"/>
                  <a:gd name="T33" fmla="*/ 191 h 975"/>
                  <a:gd name="T34" fmla="*/ 392 w 477"/>
                  <a:gd name="T35" fmla="*/ 210 h 975"/>
                  <a:gd name="T36" fmla="*/ 406 w 477"/>
                  <a:gd name="T37" fmla="*/ 226 h 975"/>
                  <a:gd name="T38" fmla="*/ 419 w 477"/>
                  <a:gd name="T39" fmla="*/ 254 h 975"/>
                  <a:gd name="T40" fmla="*/ 428 w 477"/>
                  <a:gd name="T41" fmla="*/ 270 h 975"/>
                  <a:gd name="T42" fmla="*/ 441 w 477"/>
                  <a:gd name="T43" fmla="*/ 300 h 975"/>
                  <a:gd name="T44" fmla="*/ 449 w 477"/>
                  <a:gd name="T45" fmla="*/ 322 h 975"/>
                  <a:gd name="T46" fmla="*/ 458 w 477"/>
                  <a:gd name="T47" fmla="*/ 346 h 975"/>
                  <a:gd name="T48" fmla="*/ 460 w 477"/>
                  <a:gd name="T49" fmla="*/ 363 h 975"/>
                  <a:gd name="T50" fmla="*/ 466 w 477"/>
                  <a:gd name="T51" fmla="*/ 379 h 975"/>
                  <a:gd name="T52" fmla="*/ 471 w 477"/>
                  <a:gd name="T53" fmla="*/ 412 h 975"/>
                  <a:gd name="T54" fmla="*/ 474 w 477"/>
                  <a:gd name="T55" fmla="*/ 442 h 975"/>
                  <a:gd name="T56" fmla="*/ 477 w 477"/>
                  <a:gd name="T57" fmla="*/ 461 h 975"/>
                  <a:gd name="T58" fmla="*/ 477 w 477"/>
                  <a:gd name="T59" fmla="*/ 491 h 975"/>
                  <a:gd name="T60" fmla="*/ 477 w 477"/>
                  <a:gd name="T61" fmla="*/ 510 h 975"/>
                  <a:gd name="T62" fmla="*/ 474 w 477"/>
                  <a:gd name="T63" fmla="*/ 540 h 975"/>
                  <a:gd name="T64" fmla="*/ 471 w 477"/>
                  <a:gd name="T65" fmla="*/ 559 h 975"/>
                  <a:gd name="T66" fmla="*/ 468 w 477"/>
                  <a:gd name="T67" fmla="*/ 580 h 975"/>
                  <a:gd name="T68" fmla="*/ 460 w 477"/>
                  <a:gd name="T69" fmla="*/ 608 h 975"/>
                  <a:gd name="T70" fmla="*/ 455 w 477"/>
                  <a:gd name="T71" fmla="*/ 635 h 975"/>
                  <a:gd name="T72" fmla="*/ 447 w 477"/>
                  <a:gd name="T73" fmla="*/ 654 h 975"/>
                  <a:gd name="T74" fmla="*/ 439 w 477"/>
                  <a:gd name="T75" fmla="*/ 673 h 975"/>
                  <a:gd name="T76" fmla="*/ 428 w 477"/>
                  <a:gd name="T77" fmla="*/ 700 h 975"/>
                  <a:gd name="T78" fmla="*/ 414 w 477"/>
                  <a:gd name="T79" fmla="*/ 728 h 975"/>
                  <a:gd name="T80" fmla="*/ 406 w 477"/>
                  <a:gd name="T81" fmla="*/ 744 h 975"/>
                  <a:gd name="T82" fmla="*/ 395 w 477"/>
                  <a:gd name="T83" fmla="*/ 760 h 975"/>
                  <a:gd name="T84" fmla="*/ 379 w 477"/>
                  <a:gd name="T85" fmla="*/ 785 h 975"/>
                  <a:gd name="T86" fmla="*/ 357 w 477"/>
                  <a:gd name="T87" fmla="*/ 809 h 975"/>
                  <a:gd name="T88" fmla="*/ 346 w 477"/>
                  <a:gd name="T89" fmla="*/ 823 h 975"/>
                  <a:gd name="T90" fmla="*/ 321 w 477"/>
                  <a:gd name="T91" fmla="*/ 847 h 975"/>
                  <a:gd name="T92" fmla="*/ 313 w 477"/>
                  <a:gd name="T93" fmla="*/ 856 h 975"/>
                  <a:gd name="T94" fmla="*/ 297 w 477"/>
                  <a:gd name="T95" fmla="*/ 869 h 975"/>
                  <a:gd name="T96" fmla="*/ 283 w 477"/>
                  <a:gd name="T97" fmla="*/ 880 h 975"/>
                  <a:gd name="T98" fmla="*/ 256 w 477"/>
                  <a:gd name="T99" fmla="*/ 899 h 975"/>
                  <a:gd name="T100" fmla="*/ 240 w 477"/>
                  <a:gd name="T101" fmla="*/ 910 h 975"/>
                  <a:gd name="T102" fmla="*/ 212 w 477"/>
                  <a:gd name="T103" fmla="*/ 924 h 975"/>
                  <a:gd name="T104" fmla="*/ 185 w 477"/>
                  <a:gd name="T105" fmla="*/ 937 h 975"/>
                  <a:gd name="T106" fmla="*/ 166 w 477"/>
                  <a:gd name="T107" fmla="*/ 946 h 975"/>
                  <a:gd name="T108" fmla="*/ 147 w 477"/>
                  <a:gd name="T109" fmla="*/ 954 h 975"/>
                  <a:gd name="T110" fmla="*/ 120 w 477"/>
                  <a:gd name="T111" fmla="*/ 962 h 975"/>
                  <a:gd name="T112" fmla="*/ 90 w 477"/>
                  <a:gd name="T113" fmla="*/ 967 h 975"/>
                  <a:gd name="T114" fmla="*/ 68 w 477"/>
                  <a:gd name="T115" fmla="*/ 973 h 975"/>
                  <a:gd name="T116" fmla="*/ 41 w 477"/>
                  <a:gd name="T117" fmla="*/ 975 h 975"/>
                  <a:gd name="T118" fmla="*/ 19 w 477"/>
                  <a:gd name="T119" fmla="*/ 975 h 975"/>
                  <a:gd name="T120" fmla="*/ 0 w 477"/>
                  <a:gd name="T121" fmla="*/ 975 h 975"/>
                  <a:gd name="T122" fmla="*/ 16 w 477"/>
                  <a:gd name="T123" fmla="*/ 0 h 97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7"/>
                  <a:gd name="T187" fmla="*/ 0 h 975"/>
                  <a:gd name="T188" fmla="*/ 477 w 477"/>
                  <a:gd name="T189" fmla="*/ 975 h 97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7" h="975">
                    <a:moveTo>
                      <a:pt x="16" y="0"/>
                    </a:moveTo>
                    <a:lnTo>
                      <a:pt x="19" y="0"/>
                    </a:lnTo>
                    <a:lnTo>
                      <a:pt x="22" y="0"/>
                    </a:lnTo>
                    <a:lnTo>
                      <a:pt x="35" y="0"/>
                    </a:lnTo>
                    <a:lnTo>
                      <a:pt x="38" y="0"/>
                    </a:lnTo>
                    <a:lnTo>
                      <a:pt x="54" y="3"/>
                    </a:lnTo>
                    <a:lnTo>
                      <a:pt x="68" y="6"/>
                    </a:lnTo>
                    <a:lnTo>
                      <a:pt x="71" y="6"/>
                    </a:lnTo>
                    <a:lnTo>
                      <a:pt x="84" y="6"/>
                    </a:lnTo>
                    <a:lnTo>
                      <a:pt x="87" y="8"/>
                    </a:lnTo>
                    <a:lnTo>
                      <a:pt x="101" y="11"/>
                    </a:lnTo>
                    <a:lnTo>
                      <a:pt x="103" y="11"/>
                    </a:lnTo>
                    <a:lnTo>
                      <a:pt x="120" y="14"/>
                    </a:lnTo>
                    <a:lnTo>
                      <a:pt x="123" y="14"/>
                    </a:lnTo>
                    <a:lnTo>
                      <a:pt x="136" y="19"/>
                    </a:lnTo>
                    <a:lnTo>
                      <a:pt x="139" y="19"/>
                    </a:lnTo>
                    <a:lnTo>
                      <a:pt x="142" y="22"/>
                    </a:lnTo>
                    <a:lnTo>
                      <a:pt x="155" y="25"/>
                    </a:lnTo>
                    <a:lnTo>
                      <a:pt x="158" y="27"/>
                    </a:lnTo>
                    <a:lnTo>
                      <a:pt x="172" y="30"/>
                    </a:lnTo>
                    <a:lnTo>
                      <a:pt x="174" y="33"/>
                    </a:lnTo>
                    <a:lnTo>
                      <a:pt x="188" y="38"/>
                    </a:lnTo>
                    <a:lnTo>
                      <a:pt x="199" y="44"/>
                    </a:lnTo>
                    <a:lnTo>
                      <a:pt x="202" y="44"/>
                    </a:lnTo>
                    <a:lnTo>
                      <a:pt x="215" y="49"/>
                    </a:lnTo>
                    <a:lnTo>
                      <a:pt x="218" y="52"/>
                    </a:lnTo>
                    <a:lnTo>
                      <a:pt x="223" y="55"/>
                    </a:lnTo>
                    <a:lnTo>
                      <a:pt x="234" y="60"/>
                    </a:lnTo>
                    <a:lnTo>
                      <a:pt x="237" y="63"/>
                    </a:lnTo>
                    <a:lnTo>
                      <a:pt x="248" y="68"/>
                    </a:lnTo>
                    <a:lnTo>
                      <a:pt x="256" y="74"/>
                    </a:lnTo>
                    <a:lnTo>
                      <a:pt x="261" y="79"/>
                    </a:lnTo>
                    <a:lnTo>
                      <a:pt x="267" y="82"/>
                    </a:lnTo>
                    <a:lnTo>
                      <a:pt x="278" y="87"/>
                    </a:lnTo>
                    <a:lnTo>
                      <a:pt x="281" y="93"/>
                    </a:lnTo>
                    <a:lnTo>
                      <a:pt x="291" y="98"/>
                    </a:lnTo>
                    <a:lnTo>
                      <a:pt x="297" y="104"/>
                    </a:lnTo>
                    <a:lnTo>
                      <a:pt x="302" y="109"/>
                    </a:lnTo>
                    <a:lnTo>
                      <a:pt x="310" y="115"/>
                    </a:lnTo>
                    <a:lnTo>
                      <a:pt x="316" y="120"/>
                    </a:lnTo>
                    <a:lnTo>
                      <a:pt x="321" y="126"/>
                    </a:lnTo>
                    <a:lnTo>
                      <a:pt x="330" y="131"/>
                    </a:lnTo>
                    <a:lnTo>
                      <a:pt x="335" y="139"/>
                    </a:lnTo>
                    <a:lnTo>
                      <a:pt x="340" y="145"/>
                    </a:lnTo>
                    <a:lnTo>
                      <a:pt x="346" y="150"/>
                    </a:lnTo>
                    <a:lnTo>
                      <a:pt x="351" y="156"/>
                    </a:lnTo>
                    <a:lnTo>
                      <a:pt x="360" y="164"/>
                    </a:lnTo>
                    <a:lnTo>
                      <a:pt x="362" y="169"/>
                    </a:lnTo>
                    <a:lnTo>
                      <a:pt x="368" y="175"/>
                    </a:lnTo>
                    <a:lnTo>
                      <a:pt x="373" y="183"/>
                    </a:lnTo>
                    <a:lnTo>
                      <a:pt x="381" y="191"/>
                    </a:lnTo>
                    <a:lnTo>
                      <a:pt x="384" y="196"/>
                    </a:lnTo>
                    <a:lnTo>
                      <a:pt x="389" y="207"/>
                    </a:lnTo>
                    <a:lnTo>
                      <a:pt x="392" y="210"/>
                    </a:lnTo>
                    <a:lnTo>
                      <a:pt x="398" y="213"/>
                    </a:lnTo>
                    <a:lnTo>
                      <a:pt x="403" y="224"/>
                    </a:lnTo>
                    <a:lnTo>
                      <a:pt x="406" y="226"/>
                    </a:lnTo>
                    <a:lnTo>
                      <a:pt x="411" y="240"/>
                    </a:lnTo>
                    <a:lnTo>
                      <a:pt x="417" y="251"/>
                    </a:lnTo>
                    <a:lnTo>
                      <a:pt x="419" y="254"/>
                    </a:lnTo>
                    <a:lnTo>
                      <a:pt x="419" y="256"/>
                    </a:lnTo>
                    <a:lnTo>
                      <a:pt x="428" y="267"/>
                    </a:lnTo>
                    <a:lnTo>
                      <a:pt x="428" y="270"/>
                    </a:lnTo>
                    <a:lnTo>
                      <a:pt x="433" y="284"/>
                    </a:lnTo>
                    <a:lnTo>
                      <a:pt x="436" y="286"/>
                    </a:lnTo>
                    <a:lnTo>
                      <a:pt x="441" y="300"/>
                    </a:lnTo>
                    <a:lnTo>
                      <a:pt x="447" y="314"/>
                    </a:lnTo>
                    <a:lnTo>
                      <a:pt x="449" y="322"/>
                    </a:lnTo>
                    <a:lnTo>
                      <a:pt x="452" y="330"/>
                    </a:lnTo>
                    <a:lnTo>
                      <a:pt x="458" y="346"/>
                    </a:lnTo>
                    <a:lnTo>
                      <a:pt x="460" y="363"/>
                    </a:lnTo>
                    <a:lnTo>
                      <a:pt x="463" y="376"/>
                    </a:lnTo>
                    <a:lnTo>
                      <a:pt x="466" y="379"/>
                    </a:lnTo>
                    <a:lnTo>
                      <a:pt x="468" y="395"/>
                    </a:lnTo>
                    <a:lnTo>
                      <a:pt x="471" y="409"/>
                    </a:lnTo>
                    <a:lnTo>
                      <a:pt x="471" y="412"/>
                    </a:lnTo>
                    <a:lnTo>
                      <a:pt x="471" y="414"/>
                    </a:lnTo>
                    <a:lnTo>
                      <a:pt x="474" y="428"/>
                    </a:lnTo>
                    <a:lnTo>
                      <a:pt x="474" y="442"/>
                    </a:lnTo>
                    <a:lnTo>
                      <a:pt x="474" y="444"/>
                    </a:lnTo>
                    <a:lnTo>
                      <a:pt x="474" y="447"/>
                    </a:lnTo>
                    <a:lnTo>
                      <a:pt x="477" y="461"/>
                    </a:lnTo>
                    <a:lnTo>
                      <a:pt x="477" y="474"/>
                    </a:lnTo>
                    <a:lnTo>
                      <a:pt x="477" y="477"/>
                    </a:lnTo>
                    <a:lnTo>
                      <a:pt x="477" y="491"/>
                    </a:lnTo>
                    <a:lnTo>
                      <a:pt x="477" y="493"/>
                    </a:lnTo>
                    <a:lnTo>
                      <a:pt x="477" y="507"/>
                    </a:lnTo>
                    <a:lnTo>
                      <a:pt x="477" y="510"/>
                    </a:lnTo>
                    <a:lnTo>
                      <a:pt x="477" y="515"/>
                    </a:lnTo>
                    <a:lnTo>
                      <a:pt x="474" y="526"/>
                    </a:lnTo>
                    <a:lnTo>
                      <a:pt x="474" y="540"/>
                    </a:lnTo>
                    <a:lnTo>
                      <a:pt x="474" y="542"/>
                    </a:lnTo>
                    <a:lnTo>
                      <a:pt x="471" y="553"/>
                    </a:lnTo>
                    <a:lnTo>
                      <a:pt x="471" y="559"/>
                    </a:lnTo>
                    <a:lnTo>
                      <a:pt x="468" y="570"/>
                    </a:lnTo>
                    <a:lnTo>
                      <a:pt x="468" y="575"/>
                    </a:lnTo>
                    <a:lnTo>
                      <a:pt x="468" y="580"/>
                    </a:lnTo>
                    <a:lnTo>
                      <a:pt x="466" y="591"/>
                    </a:lnTo>
                    <a:lnTo>
                      <a:pt x="463" y="602"/>
                    </a:lnTo>
                    <a:lnTo>
                      <a:pt x="460" y="608"/>
                    </a:lnTo>
                    <a:lnTo>
                      <a:pt x="460" y="610"/>
                    </a:lnTo>
                    <a:lnTo>
                      <a:pt x="458" y="624"/>
                    </a:lnTo>
                    <a:lnTo>
                      <a:pt x="455" y="635"/>
                    </a:lnTo>
                    <a:lnTo>
                      <a:pt x="452" y="640"/>
                    </a:lnTo>
                    <a:lnTo>
                      <a:pt x="452" y="643"/>
                    </a:lnTo>
                    <a:lnTo>
                      <a:pt x="447" y="654"/>
                    </a:lnTo>
                    <a:lnTo>
                      <a:pt x="444" y="668"/>
                    </a:lnTo>
                    <a:lnTo>
                      <a:pt x="441" y="670"/>
                    </a:lnTo>
                    <a:lnTo>
                      <a:pt x="439" y="673"/>
                    </a:lnTo>
                    <a:lnTo>
                      <a:pt x="436" y="684"/>
                    </a:lnTo>
                    <a:lnTo>
                      <a:pt x="430" y="698"/>
                    </a:lnTo>
                    <a:lnTo>
                      <a:pt x="428" y="700"/>
                    </a:lnTo>
                    <a:lnTo>
                      <a:pt x="422" y="711"/>
                    </a:lnTo>
                    <a:lnTo>
                      <a:pt x="422" y="714"/>
                    </a:lnTo>
                    <a:lnTo>
                      <a:pt x="414" y="728"/>
                    </a:lnTo>
                    <a:lnTo>
                      <a:pt x="414" y="730"/>
                    </a:lnTo>
                    <a:lnTo>
                      <a:pt x="411" y="733"/>
                    </a:lnTo>
                    <a:lnTo>
                      <a:pt x="406" y="744"/>
                    </a:lnTo>
                    <a:lnTo>
                      <a:pt x="403" y="747"/>
                    </a:lnTo>
                    <a:lnTo>
                      <a:pt x="398" y="758"/>
                    </a:lnTo>
                    <a:lnTo>
                      <a:pt x="395" y="760"/>
                    </a:lnTo>
                    <a:lnTo>
                      <a:pt x="387" y="771"/>
                    </a:lnTo>
                    <a:lnTo>
                      <a:pt x="379" y="785"/>
                    </a:lnTo>
                    <a:lnTo>
                      <a:pt x="376" y="788"/>
                    </a:lnTo>
                    <a:lnTo>
                      <a:pt x="368" y="798"/>
                    </a:lnTo>
                    <a:lnTo>
                      <a:pt x="357" y="809"/>
                    </a:lnTo>
                    <a:lnTo>
                      <a:pt x="357" y="812"/>
                    </a:lnTo>
                    <a:lnTo>
                      <a:pt x="346" y="823"/>
                    </a:lnTo>
                    <a:lnTo>
                      <a:pt x="346" y="826"/>
                    </a:lnTo>
                    <a:lnTo>
                      <a:pt x="335" y="837"/>
                    </a:lnTo>
                    <a:lnTo>
                      <a:pt x="321" y="847"/>
                    </a:lnTo>
                    <a:lnTo>
                      <a:pt x="313" y="856"/>
                    </a:lnTo>
                    <a:lnTo>
                      <a:pt x="310" y="858"/>
                    </a:lnTo>
                    <a:lnTo>
                      <a:pt x="297" y="869"/>
                    </a:lnTo>
                    <a:lnTo>
                      <a:pt x="286" y="880"/>
                    </a:lnTo>
                    <a:lnTo>
                      <a:pt x="283" y="880"/>
                    </a:lnTo>
                    <a:lnTo>
                      <a:pt x="270" y="888"/>
                    </a:lnTo>
                    <a:lnTo>
                      <a:pt x="259" y="899"/>
                    </a:lnTo>
                    <a:lnTo>
                      <a:pt x="256" y="899"/>
                    </a:lnTo>
                    <a:lnTo>
                      <a:pt x="245" y="907"/>
                    </a:lnTo>
                    <a:lnTo>
                      <a:pt x="242" y="907"/>
                    </a:lnTo>
                    <a:lnTo>
                      <a:pt x="240" y="910"/>
                    </a:lnTo>
                    <a:lnTo>
                      <a:pt x="229" y="916"/>
                    </a:lnTo>
                    <a:lnTo>
                      <a:pt x="215" y="924"/>
                    </a:lnTo>
                    <a:lnTo>
                      <a:pt x="212" y="924"/>
                    </a:lnTo>
                    <a:lnTo>
                      <a:pt x="202" y="932"/>
                    </a:lnTo>
                    <a:lnTo>
                      <a:pt x="199" y="932"/>
                    </a:lnTo>
                    <a:lnTo>
                      <a:pt x="185" y="937"/>
                    </a:lnTo>
                    <a:lnTo>
                      <a:pt x="182" y="940"/>
                    </a:lnTo>
                    <a:lnTo>
                      <a:pt x="180" y="940"/>
                    </a:lnTo>
                    <a:lnTo>
                      <a:pt x="166" y="946"/>
                    </a:lnTo>
                    <a:lnTo>
                      <a:pt x="155" y="951"/>
                    </a:lnTo>
                    <a:lnTo>
                      <a:pt x="153" y="951"/>
                    </a:lnTo>
                    <a:lnTo>
                      <a:pt x="147" y="954"/>
                    </a:lnTo>
                    <a:lnTo>
                      <a:pt x="136" y="956"/>
                    </a:lnTo>
                    <a:lnTo>
                      <a:pt x="125" y="959"/>
                    </a:lnTo>
                    <a:lnTo>
                      <a:pt x="120" y="962"/>
                    </a:lnTo>
                    <a:lnTo>
                      <a:pt x="106" y="965"/>
                    </a:lnTo>
                    <a:lnTo>
                      <a:pt x="103" y="965"/>
                    </a:lnTo>
                    <a:lnTo>
                      <a:pt x="90" y="967"/>
                    </a:lnTo>
                    <a:lnTo>
                      <a:pt x="84" y="970"/>
                    </a:lnTo>
                    <a:lnTo>
                      <a:pt x="74" y="970"/>
                    </a:lnTo>
                    <a:lnTo>
                      <a:pt x="68" y="973"/>
                    </a:lnTo>
                    <a:lnTo>
                      <a:pt x="63" y="973"/>
                    </a:lnTo>
                    <a:lnTo>
                      <a:pt x="52" y="973"/>
                    </a:lnTo>
                    <a:lnTo>
                      <a:pt x="41" y="975"/>
                    </a:lnTo>
                    <a:lnTo>
                      <a:pt x="35" y="975"/>
                    </a:lnTo>
                    <a:lnTo>
                      <a:pt x="30" y="975"/>
                    </a:lnTo>
                    <a:lnTo>
                      <a:pt x="19" y="975"/>
                    </a:lnTo>
                    <a:lnTo>
                      <a:pt x="8" y="975"/>
                    </a:lnTo>
                    <a:lnTo>
                      <a:pt x="3" y="975"/>
                    </a:lnTo>
                    <a:lnTo>
                      <a:pt x="0" y="975"/>
                    </a:lnTo>
                    <a:lnTo>
                      <a:pt x="0" y="0"/>
                    </a:lnTo>
                    <a:lnTo>
                      <a:pt x="3" y="0"/>
                    </a:lnTo>
                    <a:lnTo>
                      <a:pt x="16" y="0"/>
                    </a:lnTo>
                    <a:close/>
                  </a:path>
                </a:pathLst>
              </a:custGeom>
              <a:solidFill>
                <a:srgbClr val="B1D8FF"/>
              </a:solidFill>
              <a:ln w="0">
                <a:solidFill>
                  <a:srgbClr val="B1D8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77" name="Freeform 119"/>
              <p:cNvSpPr>
                <a:spLocks/>
              </p:cNvSpPr>
              <p:nvPr/>
            </p:nvSpPr>
            <p:spPr bwMode="auto">
              <a:xfrm>
                <a:off x="4400264" y="3183524"/>
                <a:ext cx="587112" cy="1286399"/>
              </a:xfrm>
              <a:custGeom>
                <a:avLst/>
                <a:gdLst>
                  <a:gd name="T0" fmla="*/ 30 w 430"/>
                  <a:gd name="T1" fmla="*/ 3 h 918"/>
                  <a:gd name="T2" fmla="*/ 52 w 430"/>
                  <a:gd name="T3" fmla="*/ 3 h 918"/>
                  <a:gd name="T4" fmla="*/ 79 w 430"/>
                  <a:gd name="T5" fmla="*/ 8 h 918"/>
                  <a:gd name="T6" fmla="*/ 101 w 430"/>
                  <a:gd name="T7" fmla="*/ 11 h 918"/>
                  <a:gd name="T8" fmla="*/ 123 w 430"/>
                  <a:gd name="T9" fmla="*/ 16 h 918"/>
                  <a:gd name="T10" fmla="*/ 147 w 430"/>
                  <a:gd name="T11" fmla="*/ 27 h 918"/>
                  <a:gd name="T12" fmla="*/ 169 w 430"/>
                  <a:gd name="T13" fmla="*/ 35 h 918"/>
                  <a:gd name="T14" fmla="*/ 193 w 430"/>
                  <a:gd name="T15" fmla="*/ 46 h 918"/>
                  <a:gd name="T16" fmla="*/ 215 w 430"/>
                  <a:gd name="T17" fmla="*/ 57 h 918"/>
                  <a:gd name="T18" fmla="*/ 234 w 430"/>
                  <a:gd name="T19" fmla="*/ 68 h 918"/>
                  <a:gd name="T20" fmla="*/ 256 w 430"/>
                  <a:gd name="T21" fmla="*/ 84 h 918"/>
                  <a:gd name="T22" fmla="*/ 275 w 430"/>
                  <a:gd name="T23" fmla="*/ 98 h 918"/>
                  <a:gd name="T24" fmla="*/ 297 w 430"/>
                  <a:gd name="T25" fmla="*/ 117 h 918"/>
                  <a:gd name="T26" fmla="*/ 310 w 430"/>
                  <a:gd name="T27" fmla="*/ 131 h 918"/>
                  <a:gd name="T28" fmla="*/ 324 w 430"/>
                  <a:gd name="T29" fmla="*/ 142 h 918"/>
                  <a:gd name="T30" fmla="*/ 343 w 430"/>
                  <a:gd name="T31" fmla="*/ 166 h 918"/>
                  <a:gd name="T32" fmla="*/ 351 w 430"/>
                  <a:gd name="T33" fmla="*/ 180 h 918"/>
                  <a:gd name="T34" fmla="*/ 362 w 430"/>
                  <a:gd name="T35" fmla="*/ 193 h 918"/>
                  <a:gd name="T36" fmla="*/ 376 w 430"/>
                  <a:gd name="T37" fmla="*/ 221 h 918"/>
                  <a:gd name="T38" fmla="*/ 387 w 430"/>
                  <a:gd name="T39" fmla="*/ 240 h 918"/>
                  <a:gd name="T40" fmla="*/ 398 w 430"/>
                  <a:gd name="T41" fmla="*/ 262 h 918"/>
                  <a:gd name="T42" fmla="*/ 403 w 430"/>
                  <a:gd name="T43" fmla="*/ 281 h 918"/>
                  <a:gd name="T44" fmla="*/ 411 w 430"/>
                  <a:gd name="T45" fmla="*/ 305 h 918"/>
                  <a:gd name="T46" fmla="*/ 417 w 430"/>
                  <a:gd name="T47" fmla="*/ 324 h 918"/>
                  <a:gd name="T48" fmla="*/ 422 w 430"/>
                  <a:gd name="T49" fmla="*/ 351 h 918"/>
                  <a:gd name="T50" fmla="*/ 425 w 430"/>
                  <a:gd name="T51" fmla="*/ 368 h 918"/>
                  <a:gd name="T52" fmla="*/ 430 w 430"/>
                  <a:gd name="T53" fmla="*/ 395 h 918"/>
                  <a:gd name="T54" fmla="*/ 430 w 430"/>
                  <a:gd name="T55" fmla="*/ 417 h 918"/>
                  <a:gd name="T56" fmla="*/ 430 w 430"/>
                  <a:gd name="T57" fmla="*/ 441 h 918"/>
                  <a:gd name="T58" fmla="*/ 430 w 430"/>
                  <a:gd name="T59" fmla="*/ 463 h 918"/>
                  <a:gd name="T60" fmla="*/ 430 w 430"/>
                  <a:gd name="T61" fmla="*/ 488 h 918"/>
                  <a:gd name="T62" fmla="*/ 428 w 430"/>
                  <a:gd name="T63" fmla="*/ 507 h 918"/>
                  <a:gd name="T64" fmla="*/ 425 w 430"/>
                  <a:gd name="T65" fmla="*/ 531 h 918"/>
                  <a:gd name="T66" fmla="*/ 419 w 430"/>
                  <a:gd name="T67" fmla="*/ 553 h 918"/>
                  <a:gd name="T68" fmla="*/ 417 w 430"/>
                  <a:gd name="T69" fmla="*/ 575 h 918"/>
                  <a:gd name="T70" fmla="*/ 409 w 430"/>
                  <a:gd name="T71" fmla="*/ 594 h 918"/>
                  <a:gd name="T72" fmla="*/ 403 w 430"/>
                  <a:gd name="T73" fmla="*/ 616 h 918"/>
                  <a:gd name="T74" fmla="*/ 395 w 430"/>
                  <a:gd name="T75" fmla="*/ 637 h 918"/>
                  <a:gd name="T76" fmla="*/ 387 w 430"/>
                  <a:gd name="T77" fmla="*/ 657 h 918"/>
                  <a:gd name="T78" fmla="*/ 376 w 430"/>
                  <a:gd name="T79" fmla="*/ 678 h 918"/>
                  <a:gd name="T80" fmla="*/ 368 w 430"/>
                  <a:gd name="T81" fmla="*/ 697 h 918"/>
                  <a:gd name="T82" fmla="*/ 357 w 430"/>
                  <a:gd name="T83" fmla="*/ 716 h 918"/>
                  <a:gd name="T84" fmla="*/ 343 w 430"/>
                  <a:gd name="T85" fmla="*/ 736 h 918"/>
                  <a:gd name="T86" fmla="*/ 327 w 430"/>
                  <a:gd name="T87" fmla="*/ 757 h 918"/>
                  <a:gd name="T88" fmla="*/ 316 w 430"/>
                  <a:gd name="T89" fmla="*/ 771 h 918"/>
                  <a:gd name="T90" fmla="*/ 294 w 430"/>
                  <a:gd name="T91" fmla="*/ 793 h 918"/>
                  <a:gd name="T92" fmla="*/ 283 w 430"/>
                  <a:gd name="T93" fmla="*/ 806 h 918"/>
                  <a:gd name="T94" fmla="*/ 261 w 430"/>
                  <a:gd name="T95" fmla="*/ 825 h 918"/>
                  <a:gd name="T96" fmla="*/ 248 w 430"/>
                  <a:gd name="T97" fmla="*/ 834 h 918"/>
                  <a:gd name="T98" fmla="*/ 234 w 430"/>
                  <a:gd name="T99" fmla="*/ 845 h 918"/>
                  <a:gd name="T100" fmla="*/ 210 w 430"/>
                  <a:gd name="T101" fmla="*/ 861 h 918"/>
                  <a:gd name="T102" fmla="*/ 185 w 430"/>
                  <a:gd name="T103" fmla="*/ 874 h 918"/>
                  <a:gd name="T104" fmla="*/ 169 w 430"/>
                  <a:gd name="T105" fmla="*/ 883 h 918"/>
                  <a:gd name="T106" fmla="*/ 144 w 430"/>
                  <a:gd name="T107" fmla="*/ 891 h 918"/>
                  <a:gd name="T108" fmla="*/ 125 w 430"/>
                  <a:gd name="T109" fmla="*/ 899 h 918"/>
                  <a:gd name="T110" fmla="*/ 101 w 430"/>
                  <a:gd name="T111" fmla="*/ 904 h 918"/>
                  <a:gd name="T112" fmla="*/ 79 w 430"/>
                  <a:gd name="T113" fmla="*/ 910 h 918"/>
                  <a:gd name="T114" fmla="*/ 57 w 430"/>
                  <a:gd name="T115" fmla="*/ 913 h 918"/>
                  <a:gd name="T116" fmla="*/ 33 w 430"/>
                  <a:gd name="T117" fmla="*/ 915 h 918"/>
                  <a:gd name="T118" fmla="*/ 8 w 430"/>
                  <a:gd name="T119" fmla="*/ 918 h 918"/>
                  <a:gd name="T120" fmla="*/ 0 w 430"/>
                  <a:gd name="T121" fmla="*/ 0 h 9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30"/>
                  <a:gd name="T184" fmla="*/ 0 h 918"/>
                  <a:gd name="T185" fmla="*/ 430 w 430"/>
                  <a:gd name="T186" fmla="*/ 918 h 91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30" h="918">
                    <a:moveTo>
                      <a:pt x="14" y="0"/>
                    </a:moveTo>
                    <a:lnTo>
                      <a:pt x="19" y="0"/>
                    </a:lnTo>
                    <a:lnTo>
                      <a:pt x="30" y="3"/>
                    </a:lnTo>
                    <a:lnTo>
                      <a:pt x="35" y="3"/>
                    </a:lnTo>
                    <a:lnTo>
                      <a:pt x="41" y="3"/>
                    </a:lnTo>
                    <a:lnTo>
                      <a:pt x="52" y="3"/>
                    </a:lnTo>
                    <a:lnTo>
                      <a:pt x="63" y="5"/>
                    </a:lnTo>
                    <a:lnTo>
                      <a:pt x="68" y="5"/>
                    </a:lnTo>
                    <a:lnTo>
                      <a:pt x="79" y="8"/>
                    </a:lnTo>
                    <a:lnTo>
                      <a:pt x="84" y="8"/>
                    </a:lnTo>
                    <a:lnTo>
                      <a:pt x="95" y="11"/>
                    </a:lnTo>
                    <a:lnTo>
                      <a:pt x="101" y="11"/>
                    </a:lnTo>
                    <a:lnTo>
                      <a:pt x="109" y="14"/>
                    </a:lnTo>
                    <a:lnTo>
                      <a:pt x="114" y="16"/>
                    </a:lnTo>
                    <a:lnTo>
                      <a:pt x="123" y="16"/>
                    </a:lnTo>
                    <a:lnTo>
                      <a:pt x="131" y="22"/>
                    </a:lnTo>
                    <a:lnTo>
                      <a:pt x="136" y="22"/>
                    </a:lnTo>
                    <a:lnTo>
                      <a:pt x="147" y="27"/>
                    </a:lnTo>
                    <a:lnTo>
                      <a:pt x="153" y="27"/>
                    </a:lnTo>
                    <a:lnTo>
                      <a:pt x="163" y="33"/>
                    </a:lnTo>
                    <a:lnTo>
                      <a:pt x="169" y="35"/>
                    </a:lnTo>
                    <a:lnTo>
                      <a:pt x="177" y="38"/>
                    </a:lnTo>
                    <a:lnTo>
                      <a:pt x="185" y="41"/>
                    </a:lnTo>
                    <a:lnTo>
                      <a:pt x="193" y="46"/>
                    </a:lnTo>
                    <a:lnTo>
                      <a:pt x="202" y="49"/>
                    </a:lnTo>
                    <a:lnTo>
                      <a:pt x="207" y="52"/>
                    </a:lnTo>
                    <a:lnTo>
                      <a:pt x="215" y="57"/>
                    </a:lnTo>
                    <a:lnTo>
                      <a:pt x="221" y="60"/>
                    </a:lnTo>
                    <a:lnTo>
                      <a:pt x="229" y="65"/>
                    </a:lnTo>
                    <a:lnTo>
                      <a:pt x="234" y="68"/>
                    </a:lnTo>
                    <a:lnTo>
                      <a:pt x="240" y="74"/>
                    </a:lnTo>
                    <a:lnTo>
                      <a:pt x="248" y="79"/>
                    </a:lnTo>
                    <a:lnTo>
                      <a:pt x="256" y="84"/>
                    </a:lnTo>
                    <a:lnTo>
                      <a:pt x="261" y="87"/>
                    </a:lnTo>
                    <a:lnTo>
                      <a:pt x="267" y="90"/>
                    </a:lnTo>
                    <a:lnTo>
                      <a:pt x="275" y="98"/>
                    </a:lnTo>
                    <a:lnTo>
                      <a:pt x="278" y="101"/>
                    </a:lnTo>
                    <a:lnTo>
                      <a:pt x="286" y="109"/>
                    </a:lnTo>
                    <a:lnTo>
                      <a:pt x="297" y="117"/>
                    </a:lnTo>
                    <a:lnTo>
                      <a:pt x="300" y="120"/>
                    </a:lnTo>
                    <a:lnTo>
                      <a:pt x="310" y="128"/>
                    </a:lnTo>
                    <a:lnTo>
                      <a:pt x="310" y="131"/>
                    </a:lnTo>
                    <a:lnTo>
                      <a:pt x="313" y="131"/>
                    </a:lnTo>
                    <a:lnTo>
                      <a:pt x="321" y="142"/>
                    </a:lnTo>
                    <a:lnTo>
                      <a:pt x="324" y="142"/>
                    </a:lnTo>
                    <a:lnTo>
                      <a:pt x="332" y="153"/>
                    </a:lnTo>
                    <a:lnTo>
                      <a:pt x="332" y="155"/>
                    </a:lnTo>
                    <a:lnTo>
                      <a:pt x="343" y="166"/>
                    </a:lnTo>
                    <a:lnTo>
                      <a:pt x="346" y="169"/>
                    </a:lnTo>
                    <a:lnTo>
                      <a:pt x="351" y="177"/>
                    </a:lnTo>
                    <a:lnTo>
                      <a:pt x="351" y="180"/>
                    </a:lnTo>
                    <a:lnTo>
                      <a:pt x="360" y="191"/>
                    </a:lnTo>
                    <a:lnTo>
                      <a:pt x="360" y="193"/>
                    </a:lnTo>
                    <a:lnTo>
                      <a:pt x="362" y="193"/>
                    </a:lnTo>
                    <a:lnTo>
                      <a:pt x="370" y="204"/>
                    </a:lnTo>
                    <a:lnTo>
                      <a:pt x="373" y="215"/>
                    </a:lnTo>
                    <a:lnTo>
                      <a:pt x="376" y="221"/>
                    </a:lnTo>
                    <a:lnTo>
                      <a:pt x="379" y="226"/>
                    </a:lnTo>
                    <a:lnTo>
                      <a:pt x="384" y="234"/>
                    </a:lnTo>
                    <a:lnTo>
                      <a:pt x="387" y="240"/>
                    </a:lnTo>
                    <a:lnTo>
                      <a:pt x="389" y="248"/>
                    </a:lnTo>
                    <a:lnTo>
                      <a:pt x="392" y="256"/>
                    </a:lnTo>
                    <a:lnTo>
                      <a:pt x="398" y="262"/>
                    </a:lnTo>
                    <a:lnTo>
                      <a:pt x="400" y="267"/>
                    </a:lnTo>
                    <a:lnTo>
                      <a:pt x="403" y="278"/>
                    </a:lnTo>
                    <a:lnTo>
                      <a:pt x="403" y="281"/>
                    </a:lnTo>
                    <a:lnTo>
                      <a:pt x="409" y="292"/>
                    </a:lnTo>
                    <a:lnTo>
                      <a:pt x="411" y="302"/>
                    </a:lnTo>
                    <a:lnTo>
                      <a:pt x="411" y="305"/>
                    </a:lnTo>
                    <a:lnTo>
                      <a:pt x="417" y="319"/>
                    </a:lnTo>
                    <a:lnTo>
                      <a:pt x="417" y="321"/>
                    </a:lnTo>
                    <a:lnTo>
                      <a:pt x="417" y="324"/>
                    </a:lnTo>
                    <a:lnTo>
                      <a:pt x="419" y="335"/>
                    </a:lnTo>
                    <a:lnTo>
                      <a:pt x="422" y="346"/>
                    </a:lnTo>
                    <a:lnTo>
                      <a:pt x="422" y="351"/>
                    </a:lnTo>
                    <a:lnTo>
                      <a:pt x="425" y="365"/>
                    </a:lnTo>
                    <a:lnTo>
                      <a:pt x="425" y="368"/>
                    </a:lnTo>
                    <a:lnTo>
                      <a:pt x="428" y="381"/>
                    </a:lnTo>
                    <a:lnTo>
                      <a:pt x="428" y="392"/>
                    </a:lnTo>
                    <a:lnTo>
                      <a:pt x="430" y="395"/>
                    </a:lnTo>
                    <a:lnTo>
                      <a:pt x="430" y="400"/>
                    </a:lnTo>
                    <a:lnTo>
                      <a:pt x="430" y="411"/>
                    </a:lnTo>
                    <a:lnTo>
                      <a:pt x="430" y="417"/>
                    </a:lnTo>
                    <a:lnTo>
                      <a:pt x="430" y="428"/>
                    </a:lnTo>
                    <a:lnTo>
                      <a:pt x="430" y="433"/>
                    </a:lnTo>
                    <a:lnTo>
                      <a:pt x="430" y="441"/>
                    </a:lnTo>
                    <a:lnTo>
                      <a:pt x="430" y="450"/>
                    </a:lnTo>
                    <a:lnTo>
                      <a:pt x="430" y="458"/>
                    </a:lnTo>
                    <a:lnTo>
                      <a:pt x="430" y="463"/>
                    </a:lnTo>
                    <a:lnTo>
                      <a:pt x="430" y="471"/>
                    </a:lnTo>
                    <a:lnTo>
                      <a:pt x="430" y="479"/>
                    </a:lnTo>
                    <a:lnTo>
                      <a:pt x="430" y="488"/>
                    </a:lnTo>
                    <a:lnTo>
                      <a:pt x="428" y="496"/>
                    </a:lnTo>
                    <a:lnTo>
                      <a:pt x="428" y="501"/>
                    </a:lnTo>
                    <a:lnTo>
                      <a:pt x="428" y="507"/>
                    </a:lnTo>
                    <a:lnTo>
                      <a:pt x="428" y="515"/>
                    </a:lnTo>
                    <a:lnTo>
                      <a:pt x="425" y="520"/>
                    </a:lnTo>
                    <a:lnTo>
                      <a:pt x="425" y="531"/>
                    </a:lnTo>
                    <a:lnTo>
                      <a:pt x="422" y="537"/>
                    </a:lnTo>
                    <a:lnTo>
                      <a:pt x="422" y="545"/>
                    </a:lnTo>
                    <a:lnTo>
                      <a:pt x="419" y="553"/>
                    </a:lnTo>
                    <a:lnTo>
                      <a:pt x="419" y="558"/>
                    </a:lnTo>
                    <a:lnTo>
                      <a:pt x="417" y="564"/>
                    </a:lnTo>
                    <a:lnTo>
                      <a:pt x="417" y="575"/>
                    </a:lnTo>
                    <a:lnTo>
                      <a:pt x="414" y="583"/>
                    </a:lnTo>
                    <a:lnTo>
                      <a:pt x="411" y="588"/>
                    </a:lnTo>
                    <a:lnTo>
                      <a:pt x="409" y="594"/>
                    </a:lnTo>
                    <a:lnTo>
                      <a:pt x="409" y="602"/>
                    </a:lnTo>
                    <a:lnTo>
                      <a:pt x="406" y="610"/>
                    </a:lnTo>
                    <a:lnTo>
                      <a:pt x="403" y="616"/>
                    </a:lnTo>
                    <a:lnTo>
                      <a:pt x="400" y="621"/>
                    </a:lnTo>
                    <a:lnTo>
                      <a:pt x="398" y="632"/>
                    </a:lnTo>
                    <a:lnTo>
                      <a:pt x="395" y="637"/>
                    </a:lnTo>
                    <a:lnTo>
                      <a:pt x="392" y="643"/>
                    </a:lnTo>
                    <a:lnTo>
                      <a:pt x="389" y="651"/>
                    </a:lnTo>
                    <a:lnTo>
                      <a:pt x="387" y="657"/>
                    </a:lnTo>
                    <a:lnTo>
                      <a:pt x="384" y="665"/>
                    </a:lnTo>
                    <a:lnTo>
                      <a:pt x="381" y="670"/>
                    </a:lnTo>
                    <a:lnTo>
                      <a:pt x="376" y="678"/>
                    </a:lnTo>
                    <a:lnTo>
                      <a:pt x="373" y="684"/>
                    </a:lnTo>
                    <a:lnTo>
                      <a:pt x="370" y="692"/>
                    </a:lnTo>
                    <a:lnTo>
                      <a:pt x="368" y="697"/>
                    </a:lnTo>
                    <a:lnTo>
                      <a:pt x="362" y="706"/>
                    </a:lnTo>
                    <a:lnTo>
                      <a:pt x="360" y="711"/>
                    </a:lnTo>
                    <a:lnTo>
                      <a:pt x="357" y="716"/>
                    </a:lnTo>
                    <a:lnTo>
                      <a:pt x="351" y="725"/>
                    </a:lnTo>
                    <a:lnTo>
                      <a:pt x="346" y="733"/>
                    </a:lnTo>
                    <a:lnTo>
                      <a:pt x="343" y="736"/>
                    </a:lnTo>
                    <a:lnTo>
                      <a:pt x="335" y="744"/>
                    </a:lnTo>
                    <a:lnTo>
                      <a:pt x="332" y="749"/>
                    </a:lnTo>
                    <a:lnTo>
                      <a:pt x="327" y="757"/>
                    </a:lnTo>
                    <a:lnTo>
                      <a:pt x="324" y="760"/>
                    </a:lnTo>
                    <a:lnTo>
                      <a:pt x="321" y="763"/>
                    </a:lnTo>
                    <a:lnTo>
                      <a:pt x="316" y="771"/>
                    </a:lnTo>
                    <a:lnTo>
                      <a:pt x="313" y="774"/>
                    </a:lnTo>
                    <a:lnTo>
                      <a:pt x="305" y="785"/>
                    </a:lnTo>
                    <a:lnTo>
                      <a:pt x="294" y="793"/>
                    </a:lnTo>
                    <a:lnTo>
                      <a:pt x="294" y="795"/>
                    </a:lnTo>
                    <a:lnTo>
                      <a:pt x="283" y="806"/>
                    </a:lnTo>
                    <a:lnTo>
                      <a:pt x="272" y="815"/>
                    </a:lnTo>
                    <a:lnTo>
                      <a:pt x="261" y="825"/>
                    </a:lnTo>
                    <a:lnTo>
                      <a:pt x="259" y="825"/>
                    </a:lnTo>
                    <a:lnTo>
                      <a:pt x="248" y="834"/>
                    </a:lnTo>
                    <a:lnTo>
                      <a:pt x="237" y="842"/>
                    </a:lnTo>
                    <a:lnTo>
                      <a:pt x="237" y="845"/>
                    </a:lnTo>
                    <a:lnTo>
                      <a:pt x="234" y="845"/>
                    </a:lnTo>
                    <a:lnTo>
                      <a:pt x="223" y="853"/>
                    </a:lnTo>
                    <a:lnTo>
                      <a:pt x="221" y="853"/>
                    </a:lnTo>
                    <a:lnTo>
                      <a:pt x="210" y="861"/>
                    </a:lnTo>
                    <a:lnTo>
                      <a:pt x="199" y="866"/>
                    </a:lnTo>
                    <a:lnTo>
                      <a:pt x="196" y="869"/>
                    </a:lnTo>
                    <a:lnTo>
                      <a:pt x="185" y="874"/>
                    </a:lnTo>
                    <a:lnTo>
                      <a:pt x="182" y="874"/>
                    </a:lnTo>
                    <a:lnTo>
                      <a:pt x="172" y="880"/>
                    </a:lnTo>
                    <a:lnTo>
                      <a:pt x="169" y="883"/>
                    </a:lnTo>
                    <a:lnTo>
                      <a:pt x="163" y="883"/>
                    </a:lnTo>
                    <a:lnTo>
                      <a:pt x="155" y="888"/>
                    </a:lnTo>
                    <a:lnTo>
                      <a:pt x="144" y="891"/>
                    </a:lnTo>
                    <a:lnTo>
                      <a:pt x="139" y="894"/>
                    </a:lnTo>
                    <a:lnTo>
                      <a:pt x="133" y="896"/>
                    </a:lnTo>
                    <a:lnTo>
                      <a:pt x="125" y="899"/>
                    </a:lnTo>
                    <a:lnTo>
                      <a:pt x="120" y="899"/>
                    </a:lnTo>
                    <a:lnTo>
                      <a:pt x="109" y="902"/>
                    </a:lnTo>
                    <a:lnTo>
                      <a:pt x="101" y="904"/>
                    </a:lnTo>
                    <a:lnTo>
                      <a:pt x="95" y="907"/>
                    </a:lnTo>
                    <a:lnTo>
                      <a:pt x="87" y="907"/>
                    </a:lnTo>
                    <a:lnTo>
                      <a:pt x="79" y="910"/>
                    </a:lnTo>
                    <a:lnTo>
                      <a:pt x="71" y="913"/>
                    </a:lnTo>
                    <a:lnTo>
                      <a:pt x="63" y="913"/>
                    </a:lnTo>
                    <a:lnTo>
                      <a:pt x="57" y="913"/>
                    </a:lnTo>
                    <a:lnTo>
                      <a:pt x="49" y="915"/>
                    </a:lnTo>
                    <a:lnTo>
                      <a:pt x="41" y="915"/>
                    </a:lnTo>
                    <a:lnTo>
                      <a:pt x="33" y="915"/>
                    </a:lnTo>
                    <a:lnTo>
                      <a:pt x="24" y="918"/>
                    </a:lnTo>
                    <a:lnTo>
                      <a:pt x="16" y="918"/>
                    </a:lnTo>
                    <a:lnTo>
                      <a:pt x="8" y="918"/>
                    </a:lnTo>
                    <a:lnTo>
                      <a:pt x="3" y="918"/>
                    </a:lnTo>
                    <a:lnTo>
                      <a:pt x="0" y="918"/>
                    </a:lnTo>
                    <a:lnTo>
                      <a:pt x="0" y="0"/>
                    </a:lnTo>
                    <a:lnTo>
                      <a:pt x="3" y="0"/>
                    </a:lnTo>
                    <a:lnTo>
                      <a:pt x="14" y="0"/>
                    </a:lnTo>
                    <a:close/>
                  </a:path>
                </a:pathLst>
              </a:custGeom>
              <a:solidFill>
                <a:srgbClr val="CFE7FF"/>
              </a:solidFill>
              <a:ln w="0">
                <a:solidFill>
                  <a:srgbClr val="CFE7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78" name="Freeform 120"/>
              <p:cNvSpPr>
                <a:spLocks/>
              </p:cNvSpPr>
              <p:nvPr/>
            </p:nvSpPr>
            <p:spPr bwMode="auto">
              <a:xfrm>
                <a:off x="4400264" y="3214353"/>
                <a:ext cx="457401" cy="1182702"/>
              </a:xfrm>
              <a:custGeom>
                <a:avLst/>
                <a:gdLst>
                  <a:gd name="T0" fmla="*/ 33 w 335"/>
                  <a:gd name="T1" fmla="*/ 0 h 844"/>
                  <a:gd name="T2" fmla="*/ 65 w 335"/>
                  <a:gd name="T3" fmla="*/ 5 h 844"/>
                  <a:gd name="T4" fmla="*/ 95 w 335"/>
                  <a:gd name="T5" fmla="*/ 11 h 844"/>
                  <a:gd name="T6" fmla="*/ 125 w 335"/>
                  <a:gd name="T7" fmla="*/ 22 h 844"/>
                  <a:gd name="T8" fmla="*/ 155 w 335"/>
                  <a:gd name="T9" fmla="*/ 33 h 844"/>
                  <a:gd name="T10" fmla="*/ 182 w 335"/>
                  <a:gd name="T11" fmla="*/ 46 h 844"/>
                  <a:gd name="T12" fmla="*/ 210 w 335"/>
                  <a:gd name="T13" fmla="*/ 62 h 844"/>
                  <a:gd name="T14" fmla="*/ 231 w 335"/>
                  <a:gd name="T15" fmla="*/ 82 h 844"/>
                  <a:gd name="T16" fmla="*/ 248 w 335"/>
                  <a:gd name="T17" fmla="*/ 95 h 844"/>
                  <a:gd name="T18" fmla="*/ 272 w 335"/>
                  <a:gd name="T19" fmla="*/ 122 h 844"/>
                  <a:gd name="T20" fmla="*/ 291 w 335"/>
                  <a:gd name="T21" fmla="*/ 147 h 844"/>
                  <a:gd name="T22" fmla="*/ 302 w 335"/>
                  <a:gd name="T23" fmla="*/ 166 h 844"/>
                  <a:gd name="T24" fmla="*/ 313 w 335"/>
                  <a:gd name="T25" fmla="*/ 193 h 844"/>
                  <a:gd name="T26" fmla="*/ 324 w 335"/>
                  <a:gd name="T27" fmla="*/ 218 h 844"/>
                  <a:gd name="T28" fmla="*/ 330 w 335"/>
                  <a:gd name="T29" fmla="*/ 245 h 844"/>
                  <a:gd name="T30" fmla="*/ 335 w 335"/>
                  <a:gd name="T31" fmla="*/ 267 h 844"/>
                  <a:gd name="T32" fmla="*/ 335 w 335"/>
                  <a:gd name="T33" fmla="*/ 289 h 844"/>
                  <a:gd name="T34" fmla="*/ 335 w 335"/>
                  <a:gd name="T35" fmla="*/ 316 h 844"/>
                  <a:gd name="T36" fmla="*/ 330 w 335"/>
                  <a:gd name="T37" fmla="*/ 343 h 844"/>
                  <a:gd name="T38" fmla="*/ 324 w 335"/>
                  <a:gd name="T39" fmla="*/ 365 h 844"/>
                  <a:gd name="T40" fmla="*/ 319 w 335"/>
                  <a:gd name="T41" fmla="*/ 384 h 844"/>
                  <a:gd name="T42" fmla="*/ 310 w 335"/>
                  <a:gd name="T43" fmla="*/ 406 h 844"/>
                  <a:gd name="T44" fmla="*/ 302 w 335"/>
                  <a:gd name="T45" fmla="*/ 428 h 844"/>
                  <a:gd name="T46" fmla="*/ 300 w 335"/>
                  <a:gd name="T47" fmla="*/ 438 h 844"/>
                  <a:gd name="T48" fmla="*/ 291 w 335"/>
                  <a:gd name="T49" fmla="*/ 460 h 844"/>
                  <a:gd name="T50" fmla="*/ 291 w 335"/>
                  <a:gd name="T51" fmla="*/ 479 h 844"/>
                  <a:gd name="T52" fmla="*/ 291 w 335"/>
                  <a:gd name="T53" fmla="*/ 501 h 844"/>
                  <a:gd name="T54" fmla="*/ 294 w 335"/>
                  <a:gd name="T55" fmla="*/ 512 h 844"/>
                  <a:gd name="T56" fmla="*/ 294 w 335"/>
                  <a:gd name="T57" fmla="*/ 539 h 844"/>
                  <a:gd name="T58" fmla="*/ 297 w 335"/>
                  <a:gd name="T59" fmla="*/ 566 h 844"/>
                  <a:gd name="T60" fmla="*/ 297 w 335"/>
                  <a:gd name="T61" fmla="*/ 577 h 844"/>
                  <a:gd name="T62" fmla="*/ 294 w 335"/>
                  <a:gd name="T63" fmla="*/ 596 h 844"/>
                  <a:gd name="T64" fmla="*/ 289 w 335"/>
                  <a:gd name="T65" fmla="*/ 618 h 844"/>
                  <a:gd name="T66" fmla="*/ 283 w 335"/>
                  <a:gd name="T67" fmla="*/ 640 h 844"/>
                  <a:gd name="T68" fmla="*/ 275 w 335"/>
                  <a:gd name="T69" fmla="*/ 662 h 844"/>
                  <a:gd name="T70" fmla="*/ 264 w 335"/>
                  <a:gd name="T71" fmla="*/ 684 h 844"/>
                  <a:gd name="T72" fmla="*/ 253 w 335"/>
                  <a:gd name="T73" fmla="*/ 703 h 844"/>
                  <a:gd name="T74" fmla="*/ 245 w 335"/>
                  <a:gd name="T75" fmla="*/ 716 h 844"/>
                  <a:gd name="T76" fmla="*/ 229 w 335"/>
                  <a:gd name="T77" fmla="*/ 738 h 844"/>
                  <a:gd name="T78" fmla="*/ 210 w 335"/>
                  <a:gd name="T79" fmla="*/ 757 h 844"/>
                  <a:gd name="T80" fmla="*/ 191 w 335"/>
                  <a:gd name="T81" fmla="*/ 776 h 844"/>
                  <a:gd name="T82" fmla="*/ 169 w 335"/>
                  <a:gd name="T83" fmla="*/ 793 h 844"/>
                  <a:gd name="T84" fmla="*/ 147 w 335"/>
                  <a:gd name="T85" fmla="*/ 806 h 844"/>
                  <a:gd name="T86" fmla="*/ 123 w 335"/>
                  <a:gd name="T87" fmla="*/ 820 h 844"/>
                  <a:gd name="T88" fmla="*/ 98 w 335"/>
                  <a:gd name="T89" fmla="*/ 828 h 844"/>
                  <a:gd name="T90" fmla="*/ 71 w 335"/>
                  <a:gd name="T91" fmla="*/ 836 h 844"/>
                  <a:gd name="T92" fmla="*/ 44 w 335"/>
                  <a:gd name="T93" fmla="*/ 842 h 844"/>
                  <a:gd name="T94" fmla="*/ 16 w 335"/>
                  <a:gd name="T95" fmla="*/ 844 h 844"/>
                  <a:gd name="T96" fmla="*/ 0 w 335"/>
                  <a:gd name="T97" fmla="*/ 0 h 8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35"/>
                  <a:gd name="T148" fmla="*/ 0 h 844"/>
                  <a:gd name="T149" fmla="*/ 335 w 335"/>
                  <a:gd name="T150" fmla="*/ 844 h 84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35" h="844">
                    <a:moveTo>
                      <a:pt x="11" y="0"/>
                    </a:moveTo>
                    <a:lnTo>
                      <a:pt x="16" y="0"/>
                    </a:lnTo>
                    <a:lnTo>
                      <a:pt x="22" y="0"/>
                    </a:lnTo>
                    <a:lnTo>
                      <a:pt x="33" y="0"/>
                    </a:lnTo>
                    <a:lnTo>
                      <a:pt x="38" y="3"/>
                    </a:lnTo>
                    <a:lnTo>
                      <a:pt x="49" y="3"/>
                    </a:lnTo>
                    <a:lnTo>
                      <a:pt x="54" y="3"/>
                    </a:lnTo>
                    <a:lnTo>
                      <a:pt x="65" y="5"/>
                    </a:lnTo>
                    <a:lnTo>
                      <a:pt x="74" y="8"/>
                    </a:lnTo>
                    <a:lnTo>
                      <a:pt x="79" y="8"/>
                    </a:lnTo>
                    <a:lnTo>
                      <a:pt x="87" y="11"/>
                    </a:lnTo>
                    <a:lnTo>
                      <a:pt x="95" y="11"/>
                    </a:lnTo>
                    <a:lnTo>
                      <a:pt x="103" y="13"/>
                    </a:lnTo>
                    <a:lnTo>
                      <a:pt x="109" y="16"/>
                    </a:lnTo>
                    <a:lnTo>
                      <a:pt x="117" y="19"/>
                    </a:lnTo>
                    <a:lnTo>
                      <a:pt x="125" y="22"/>
                    </a:lnTo>
                    <a:lnTo>
                      <a:pt x="133" y="24"/>
                    </a:lnTo>
                    <a:lnTo>
                      <a:pt x="139" y="27"/>
                    </a:lnTo>
                    <a:lnTo>
                      <a:pt x="150" y="30"/>
                    </a:lnTo>
                    <a:lnTo>
                      <a:pt x="155" y="33"/>
                    </a:lnTo>
                    <a:lnTo>
                      <a:pt x="158" y="35"/>
                    </a:lnTo>
                    <a:lnTo>
                      <a:pt x="169" y="41"/>
                    </a:lnTo>
                    <a:lnTo>
                      <a:pt x="180" y="46"/>
                    </a:lnTo>
                    <a:lnTo>
                      <a:pt x="182" y="46"/>
                    </a:lnTo>
                    <a:lnTo>
                      <a:pt x="185" y="49"/>
                    </a:lnTo>
                    <a:lnTo>
                      <a:pt x="196" y="54"/>
                    </a:lnTo>
                    <a:lnTo>
                      <a:pt x="207" y="62"/>
                    </a:lnTo>
                    <a:lnTo>
                      <a:pt x="210" y="62"/>
                    </a:lnTo>
                    <a:lnTo>
                      <a:pt x="218" y="68"/>
                    </a:lnTo>
                    <a:lnTo>
                      <a:pt x="221" y="71"/>
                    </a:lnTo>
                    <a:lnTo>
                      <a:pt x="231" y="82"/>
                    </a:lnTo>
                    <a:lnTo>
                      <a:pt x="234" y="84"/>
                    </a:lnTo>
                    <a:lnTo>
                      <a:pt x="242" y="92"/>
                    </a:lnTo>
                    <a:lnTo>
                      <a:pt x="248" y="95"/>
                    </a:lnTo>
                    <a:lnTo>
                      <a:pt x="253" y="103"/>
                    </a:lnTo>
                    <a:lnTo>
                      <a:pt x="259" y="109"/>
                    </a:lnTo>
                    <a:lnTo>
                      <a:pt x="264" y="114"/>
                    </a:lnTo>
                    <a:lnTo>
                      <a:pt x="272" y="122"/>
                    </a:lnTo>
                    <a:lnTo>
                      <a:pt x="275" y="125"/>
                    </a:lnTo>
                    <a:lnTo>
                      <a:pt x="283" y="136"/>
                    </a:lnTo>
                    <a:lnTo>
                      <a:pt x="283" y="139"/>
                    </a:lnTo>
                    <a:lnTo>
                      <a:pt x="291" y="147"/>
                    </a:lnTo>
                    <a:lnTo>
                      <a:pt x="291" y="150"/>
                    </a:lnTo>
                    <a:lnTo>
                      <a:pt x="300" y="161"/>
                    </a:lnTo>
                    <a:lnTo>
                      <a:pt x="300" y="163"/>
                    </a:lnTo>
                    <a:lnTo>
                      <a:pt x="302" y="166"/>
                    </a:lnTo>
                    <a:lnTo>
                      <a:pt x="308" y="177"/>
                    </a:lnTo>
                    <a:lnTo>
                      <a:pt x="310" y="182"/>
                    </a:lnTo>
                    <a:lnTo>
                      <a:pt x="313" y="191"/>
                    </a:lnTo>
                    <a:lnTo>
                      <a:pt x="313" y="193"/>
                    </a:lnTo>
                    <a:lnTo>
                      <a:pt x="319" y="204"/>
                    </a:lnTo>
                    <a:lnTo>
                      <a:pt x="321" y="212"/>
                    </a:lnTo>
                    <a:lnTo>
                      <a:pt x="324" y="215"/>
                    </a:lnTo>
                    <a:lnTo>
                      <a:pt x="324" y="218"/>
                    </a:lnTo>
                    <a:lnTo>
                      <a:pt x="327" y="226"/>
                    </a:lnTo>
                    <a:lnTo>
                      <a:pt x="327" y="231"/>
                    </a:lnTo>
                    <a:lnTo>
                      <a:pt x="330" y="240"/>
                    </a:lnTo>
                    <a:lnTo>
                      <a:pt x="330" y="245"/>
                    </a:lnTo>
                    <a:lnTo>
                      <a:pt x="332" y="256"/>
                    </a:lnTo>
                    <a:lnTo>
                      <a:pt x="332" y="259"/>
                    </a:lnTo>
                    <a:lnTo>
                      <a:pt x="332" y="261"/>
                    </a:lnTo>
                    <a:lnTo>
                      <a:pt x="335" y="267"/>
                    </a:lnTo>
                    <a:lnTo>
                      <a:pt x="335" y="272"/>
                    </a:lnTo>
                    <a:lnTo>
                      <a:pt x="335" y="283"/>
                    </a:lnTo>
                    <a:lnTo>
                      <a:pt x="335" y="289"/>
                    </a:lnTo>
                    <a:lnTo>
                      <a:pt x="335" y="297"/>
                    </a:lnTo>
                    <a:lnTo>
                      <a:pt x="335" y="302"/>
                    </a:lnTo>
                    <a:lnTo>
                      <a:pt x="335" y="316"/>
                    </a:lnTo>
                    <a:lnTo>
                      <a:pt x="332" y="327"/>
                    </a:lnTo>
                    <a:lnTo>
                      <a:pt x="332" y="329"/>
                    </a:lnTo>
                    <a:lnTo>
                      <a:pt x="332" y="338"/>
                    </a:lnTo>
                    <a:lnTo>
                      <a:pt x="330" y="343"/>
                    </a:lnTo>
                    <a:lnTo>
                      <a:pt x="327" y="357"/>
                    </a:lnTo>
                    <a:lnTo>
                      <a:pt x="324" y="365"/>
                    </a:lnTo>
                    <a:lnTo>
                      <a:pt x="324" y="370"/>
                    </a:lnTo>
                    <a:lnTo>
                      <a:pt x="321" y="376"/>
                    </a:lnTo>
                    <a:lnTo>
                      <a:pt x="319" y="381"/>
                    </a:lnTo>
                    <a:lnTo>
                      <a:pt x="319" y="384"/>
                    </a:lnTo>
                    <a:lnTo>
                      <a:pt x="316" y="395"/>
                    </a:lnTo>
                    <a:lnTo>
                      <a:pt x="313" y="403"/>
                    </a:lnTo>
                    <a:lnTo>
                      <a:pt x="310" y="406"/>
                    </a:lnTo>
                    <a:lnTo>
                      <a:pt x="308" y="411"/>
                    </a:lnTo>
                    <a:lnTo>
                      <a:pt x="305" y="417"/>
                    </a:lnTo>
                    <a:lnTo>
                      <a:pt x="302" y="428"/>
                    </a:lnTo>
                    <a:lnTo>
                      <a:pt x="302" y="430"/>
                    </a:lnTo>
                    <a:lnTo>
                      <a:pt x="300" y="436"/>
                    </a:lnTo>
                    <a:lnTo>
                      <a:pt x="300" y="438"/>
                    </a:lnTo>
                    <a:lnTo>
                      <a:pt x="294" y="447"/>
                    </a:lnTo>
                    <a:lnTo>
                      <a:pt x="294" y="449"/>
                    </a:lnTo>
                    <a:lnTo>
                      <a:pt x="291" y="455"/>
                    </a:lnTo>
                    <a:lnTo>
                      <a:pt x="291" y="460"/>
                    </a:lnTo>
                    <a:lnTo>
                      <a:pt x="291" y="463"/>
                    </a:lnTo>
                    <a:lnTo>
                      <a:pt x="291" y="468"/>
                    </a:lnTo>
                    <a:lnTo>
                      <a:pt x="291" y="474"/>
                    </a:lnTo>
                    <a:lnTo>
                      <a:pt x="291" y="479"/>
                    </a:lnTo>
                    <a:lnTo>
                      <a:pt x="291" y="485"/>
                    </a:lnTo>
                    <a:lnTo>
                      <a:pt x="291" y="490"/>
                    </a:lnTo>
                    <a:lnTo>
                      <a:pt x="291" y="493"/>
                    </a:lnTo>
                    <a:lnTo>
                      <a:pt x="291" y="501"/>
                    </a:lnTo>
                    <a:lnTo>
                      <a:pt x="294" y="509"/>
                    </a:lnTo>
                    <a:lnTo>
                      <a:pt x="294" y="512"/>
                    </a:lnTo>
                    <a:lnTo>
                      <a:pt x="294" y="523"/>
                    </a:lnTo>
                    <a:lnTo>
                      <a:pt x="294" y="531"/>
                    </a:lnTo>
                    <a:lnTo>
                      <a:pt x="294" y="534"/>
                    </a:lnTo>
                    <a:lnTo>
                      <a:pt x="294" y="539"/>
                    </a:lnTo>
                    <a:lnTo>
                      <a:pt x="294" y="545"/>
                    </a:lnTo>
                    <a:lnTo>
                      <a:pt x="297" y="550"/>
                    </a:lnTo>
                    <a:lnTo>
                      <a:pt x="297" y="556"/>
                    </a:lnTo>
                    <a:lnTo>
                      <a:pt x="297" y="566"/>
                    </a:lnTo>
                    <a:lnTo>
                      <a:pt x="297" y="569"/>
                    </a:lnTo>
                    <a:lnTo>
                      <a:pt x="297" y="572"/>
                    </a:lnTo>
                    <a:lnTo>
                      <a:pt x="297" y="577"/>
                    </a:lnTo>
                    <a:lnTo>
                      <a:pt x="294" y="580"/>
                    </a:lnTo>
                    <a:lnTo>
                      <a:pt x="294" y="588"/>
                    </a:lnTo>
                    <a:lnTo>
                      <a:pt x="294" y="591"/>
                    </a:lnTo>
                    <a:lnTo>
                      <a:pt x="294" y="596"/>
                    </a:lnTo>
                    <a:lnTo>
                      <a:pt x="291" y="602"/>
                    </a:lnTo>
                    <a:lnTo>
                      <a:pt x="291" y="610"/>
                    </a:lnTo>
                    <a:lnTo>
                      <a:pt x="289" y="615"/>
                    </a:lnTo>
                    <a:lnTo>
                      <a:pt x="289" y="618"/>
                    </a:lnTo>
                    <a:lnTo>
                      <a:pt x="286" y="626"/>
                    </a:lnTo>
                    <a:lnTo>
                      <a:pt x="286" y="629"/>
                    </a:lnTo>
                    <a:lnTo>
                      <a:pt x="286" y="635"/>
                    </a:lnTo>
                    <a:lnTo>
                      <a:pt x="283" y="640"/>
                    </a:lnTo>
                    <a:lnTo>
                      <a:pt x="281" y="648"/>
                    </a:lnTo>
                    <a:lnTo>
                      <a:pt x="281" y="651"/>
                    </a:lnTo>
                    <a:lnTo>
                      <a:pt x="278" y="654"/>
                    </a:lnTo>
                    <a:lnTo>
                      <a:pt x="275" y="662"/>
                    </a:lnTo>
                    <a:lnTo>
                      <a:pt x="272" y="667"/>
                    </a:lnTo>
                    <a:lnTo>
                      <a:pt x="270" y="673"/>
                    </a:lnTo>
                    <a:lnTo>
                      <a:pt x="267" y="681"/>
                    </a:lnTo>
                    <a:lnTo>
                      <a:pt x="264" y="684"/>
                    </a:lnTo>
                    <a:lnTo>
                      <a:pt x="264" y="686"/>
                    </a:lnTo>
                    <a:lnTo>
                      <a:pt x="259" y="697"/>
                    </a:lnTo>
                    <a:lnTo>
                      <a:pt x="253" y="703"/>
                    </a:lnTo>
                    <a:lnTo>
                      <a:pt x="253" y="705"/>
                    </a:lnTo>
                    <a:lnTo>
                      <a:pt x="251" y="708"/>
                    </a:lnTo>
                    <a:lnTo>
                      <a:pt x="245" y="716"/>
                    </a:lnTo>
                    <a:lnTo>
                      <a:pt x="240" y="724"/>
                    </a:lnTo>
                    <a:lnTo>
                      <a:pt x="237" y="727"/>
                    </a:lnTo>
                    <a:lnTo>
                      <a:pt x="234" y="733"/>
                    </a:lnTo>
                    <a:lnTo>
                      <a:pt x="229" y="738"/>
                    </a:lnTo>
                    <a:lnTo>
                      <a:pt x="223" y="744"/>
                    </a:lnTo>
                    <a:lnTo>
                      <a:pt x="221" y="749"/>
                    </a:lnTo>
                    <a:lnTo>
                      <a:pt x="212" y="754"/>
                    </a:lnTo>
                    <a:lnTo>
                      <a:pt x="210" y="757"/>
                    </a:lnTo>
                    <a:lnTo>
                      <a:pt x="207" y="760"/>
                    </a:lnTo>
                    <a:lnTo>
                      <a:pt x="202" y="768"/>
                    </a:lnTo>
                    <a:lnTo>
                      <a:pt x="199" y="768"/>
                    </a:lnTo>
                    <a:lnTo>
                      <a:pt x="191" y="776"/>
                    </a:lnTo>
                    <a:lnTo>
                      <a:pt x="180" y="784"/>
                    </a:lnTo>
                    <a:lnTo>
                      <a:pt x="172" y="790"/>
                    </a:lnTo>
                    <a:lnTo>
                      <a:pt x="169" y="793"/>
                    </a:lnTo>
                    <a:lnTo>
                      <a:pt x="166" y="793"/>
                    </a:lnTo>
                    <a:lnTo>
                      <a:pt x="158" y="798"/>
                    </a:lnTo>
                    <a:lnTo>
                      <a:pt x="150" y="803"/>
                    </a:lnTo>
                    <a:lnTo>
                      <a:pt x="147" y="806"/>
                    </a:lnTo>
                    <a:lnTo>
                      <a:pt x="142" y="809"/>
                    </a:lnTo>
                    <a:lnTo>
                      <a:pt x="133" y="812"/>
                    </a:lnTo>
                    <a:lnTo>
                      <a:pt x="128" y="814"/>
                    </a:lnTo>
                    <a:lnTo>
                      <a:pt x="123" y="820"/>
                    </a:lnTo>
                    <a:lnTo>
                      <a:pt x="117" y="820"/>
                    </a:lnTo>
                    <a:lnTo>
                      <a:pt x="109" y="823"/>
                    </a:lnTo>
                    <a:lnTo>
                      <a:pt x="106" y="825"/>
                    </a:lnTo>
                    <a:lnTo>
                      <a:pt x="98" y="828"/>
                    </a:lnTo>
                    <a:lnTo>
                      <a:pt x="87" y="831"/>
                    </a:lnTo>
                    <a:lnTo>
                      <a:pt x="84" y="833"/>
                    </a:lnTo>
                    <a:lnTo>
                      <a:pt x="82" y="833"/>
                    </a:lnTo>
                    <a:lnTo>
                      <a:pt x="71" y="836"/>
                    </a:lnTo>
                    <a:lnTo>
                      <a:pt x="68" y="836"/>
                    </a:lnTo>
                    <a:lnTo>
                      <a:pt x="57" y="839"/>
                    </a:lnTo>
                    <a:lnTo>
                      <a:pt x="44" y="842"/>
                    </a:lnTo>
                    <a:lnTo>
                      <a:pt x="41" y="842"/>
                    </a:lnTo>
                    <a:lnTo>
                      <a:pt x="30" y="844"/>
                    </a:lnTo>
                    <a:lnTo>
                      <a:pt x="16" y="844"/>
                    </a:lnTo>
                    <a:lnTo>
                      <a:pt x="14" y="844"/>
                    </a:lnTo>
                    <a:lnTo>
                      <a:pt x="3" y="844"/>
                    </a:lnTo>
                    <a:lnTo>
                      <a:pt x="0" y="844"/>
                    </a:lnTo>
                    <a:lnTo>
                      <a:pt x="0" y="0"/>
                    </a:lnTo>
                    <a:lnTo>
                      <a:pt x="3" y="0"/>
                    </a:lnTo>
                    <a:lnTo>
                      <a:pt x="11" y="0"/>
                    </a:lnTo>
                    <a:close/>
                  </a:path>
                </a:pathLst>
              </a:custGeom>
              <a:solidFill>
                <a:srgbClr val="E7F3FF"/>
              </a:solidFill>
              <a:ln w="0">
                <a:solidFill>
                  <a:srgbClr val="E7F3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79" name="Freeform 121"/>
              <p:cNvSpPr>
                <a:spLocks/>
              </p:cNvSpPr>
              <p:nvPr/>
            </p:nvSpPr>
            <p:spPr bwMode="auto">
              <a:xfrm>
                <a:off x="4400264" y="3229767"/>
                <a:ext cx="379575" cy="376951"/>
              </a:xfrm>
              <a:custGeom>
                <a:avLst/>
                <a:gdLst>
                  <a:gd name="T0" fmla="*/ 33 w 278"/>
                  <a:gd name="T1" fmla="*/ 2 h 269"/>
                  <a:gd name="T2" fmla="*/ 46 w 278"/>
                  <a:gd name="T3" fmla="*/ 2 h 269"/>
                  <a:gd name="T4" fmla="*/ 63 w 278"/>
                  <a:gd name="T5" fmla="*/ 5 h 269"/>
                  <a:gd name="T6" fmla="*/ 76 w 278"/>
                  <a:gd name="T7" fmla="*/ 8 h 269"/>
                  <a:gd name="T8" fmla="*/ 106 w 278"/>
                  <a:gd name="T9" fmla="*/ 16 h 269"/>
                  <a:gd name="T10" fmla="*/ 120 w 278"/>
                  <a:gd name="T11" fmla="*/ 24 h 269"/>
                  <a:gd name="T12" fmla="*/ 139 w 278"/>
                  <a:gd name="T13" fmla="*/ 32 h 269"/>
                  <a:gd name="T14" fmla="*/ 163 w 278"/>
                  <a:gd name="T15" fmla="*/ 43 h 269"/>
                  <a:gd name="T16" fmla="*/ 180 w 278"/>
                  <a:gd name="T17" fmla="*/ 54 h 269"/>
                  <a:gd name="T18" fmla="*/ 199 w 278"/>
                  <a:gd name="T19" fmla="*/ 68 h 269"/>
                  <a:gd name="T20" fmla="*/ 221 w 278"/>
                  <a:gd name="T21" fmla="*/ 87 h 269"/>
                  <a:gd name="T22" fmla="*/ 237 w 278"/>
                  <a:gd name="T23" fmla="*/ 106 h 269"/>
                  <a:gd name="T24" fmla="*/ 251 w 278"/>
                  <a:gd name="T25" fmla="*/ 122 h 269"/>
                  <a:gd name="T26" fmla="*/ 259 w 278"/>
                  <a:gd name="T27" fmla="*/ 136 h 269"/>
                  <a:gd name="T28" fmla="*/ 270 w 278"/>
                  <a:gd name="T29" fmla="*/ 163 h 269"/>
                  <a:gd name="T30" fmla="*/ 275 w 278"/>
                  <a:gd name="T31" fmla="*/ 177 h 269"/>
                  <a:gd name="T32" fmla="*/ 278 w 278"/>
                  <a:gd name="T33" fmla="*/ 207 h 269"/>
                  <a:gd name="T34" fmla="*/ 275 w 278"/>
                  <a:gd name="T35" fmla="*/ 229 h 269"/>
                  <a:gd name="T36" fmla="*/ 267 w 278"/>
                  <a:gd name="T37" fmla="*/ 245 h 269"/>
                  <a:gd name="T38" fmla="*/ 248 w 278"/>
                  <a:gd name="T39" fmla="*/ 261 h 269"/>
                  <a:gd name="T40" fmla="*/ 231 w 278"/>
                  <a:gd name="T41" fmla="*/ 269 h 269"/>
                  <a:gd name="T42" fmla="*/ 218 w 278"/>
                  <a:gd name="T43" fmla="*/ 269 h 269"/>
                  <a:gd name="T44" fmla="*/ 199 w 278"/>
                  <a:gd name="T45" fmla="*/ 269 h 269"/>
                  <a:gd name="T46" fmla="*/ 180 w 278"/>
                  <a:gd name="T47" fmla="*/ 267 h 269"/>
                  <a:gd name="T48" fmla="*/ 169 w 278"/>
                  <a:gd name="T49" fmla="*/ 267 h 269"/>
                  <a:gd name="T50" fmla="*/ 158 w 278"/>
                  <a:gd name="T51" fmla="*/ 264 h 269"/>
                  <a:gd name="T52" fmla="*/ 144 w 278"/>
                  <a:gd name="T53" fmla="*/ 261 h 269"/>
                  <a:gd name="T54" fmla="*/ 131 w 278"/>
                  <a:gd name="T55" fmla="*/ 261 h 269"/>
                  <a:gd name="T56" fmla="*/ 125 w 278"/>
                  <a:gd name="T57" fmla="*/ 259 h 269"/>
                  <a:gd name="T58" fmla="*/ 114 w 278"/>
                  <a:gd name="T59" fmla="*/ 256 h 269"/>
                  <a:gd name="T60" fmla="*/ 103 w 278"/>
                  <a:gd name="T61" fmla="*/ 256 h 269"/>
                  <a:gd name="T62" fmla="*/ 93 w 278"/>
                  <a:gd name="T63" fmla="*/ 253 h 269"/>
                  <a:gd name="T64" fmla="*/ 79 w 278"/>
                  <a:gd name="T65" fmla="*/ 253 h 269"/>
                  <a:gd name="T66" fmla="*/ 71 w 278"/>
                  <a:gd name="T67" fmla="*/ 250 h 269"/>
                  <a:gd name="T68" fmla="*/ 63 w 278"/>
                  <a:gd name="T69" fmla="*/ 250 h 269"/>
                  <a:gd name="T70" fmla="*/ 54 w 278"/>
                  <a:gd name="T71" fmla="*/ 250 h 269"/>
                  <a:gd name="T72" fmla="*/ 46 w 278"/>
                  <a:gd name="T73" fmla="*/ 250 h 269"/>
                  <a:gd name="T74" fmla="*/ 35 w 278"/>
                  <a:gd name="T75" fmla="*/ 250 h 269"/>
                  <a:gd name="T76" fmla="*/ 24 w 278"/>
                  <a:gd name="T77" fmla="*/ 250 h 269"/>
                  <a:gd name="T78" fmla="*/ 14 w 278"/>
                  <a:gd name="T79" fmla="*/ 250 h 269"/>
                  <a:gd name="T80" fmla="*/ 5 w 278"/>
                  <a:gd name="T81" fmla="*/ 250 h 269"/>
                  <a:gd name="T82" fmla="*/ 0 w 278"/>
                  <a:gd name="T83" fmla="*/ 0 h 26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8"/>
                  <a:gd name="T127" fmla="*/ 0 h 269"/>
                  <a:gd name="T128" fmla="*/ 278 w 278"/>
                  <a:gd name="T129" fmla="*/ 269 h 26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8" h="269">
                    <a:moveTo>
                      <a:pt x="3" y="0"/>
                    </a:moveTo>
                    <a:lnTo>
                      <a:pt x="16" y="0"/>
                    </a:lnTo>
                    <a:lnTo>
                      <a:pt x="33" y="2"/>
                    </a:lnTo>
                    <a:lnTo>
                      <a:pt x="46" y="2"/>
                    </a:lnTo>
                    <a:lnTo>
                      <a:pt x="63" y="5"/>
                    </a:lnTo>
                    <a:lnTo>
                      <a:pt x="71" y="8"/>
                    </a:lnTo>
                    <a:lnTo>
                      <a:pt x="76" y="8"/>
                    </a:lnTo>
                    <a:lnTo>
                      <a:pt x="79" y="8"/>
                    </a:lnTo>
                    <a:lnTo>
                      <a:pt x="93" y="13"/>
                    </a:lnTo>
                    <a:lnTo>
                      <a:pt x="106" y="16"/>
                    </a:lnTo>
                    <a:lnTo>
                      <a:pt x="106" y="19"/>
                    </a:lnTo>
                    <a:lnTo>
                      <a:pt x="109" y="19"/>
                    </a:lnTo>
                    <a:lnTo>
                      <a:pt x="120" y="24"/>
                    </a:lnTo>
                    <a:lnTo>
                      <a:pt x="125" y="24"/>
                    </a:lnTo>
                    <a:lnTo>
                      <a:pt x="136" y="30"/>
                    </a:lnTo>
                    <a:lnTo>
                      <a:pt x="139" y="32"/>
                    </a:lnTo>
                    <a:lnTo>
                      <a:pt x="150" y="35"/>
                    </a:lnTo>
                    <a:lnTo>
                      <a:pt x="155" y="41"/>
                    </a:lnTo>
                    <a:lnTo>
                      <a:pt x="163" y="43"/>
                    </a:lnTo>
                    <a:lnTo>
                      <a:pt x="169" y="46"/>
                    </a:lnTo>
                    <a:lnTo>
                      <a:pt x="174" y="51"/>
                    </a:lnTo>
                    <a:lnTo>
                      <a:pt x="180" y="54"/>
                    </a:lnTo>
                    <a:lnTo>
                      <a:pt x="188" y="60"/>
                    </a:lnTo>
                    <a:lnTo>
                      <a:pt x="191" y="62"/>
                    </a:lnTo>
                    <a:lnTo>
                      <a:pt x="199" y="68"/>
                    </a:lnTo>
                    <a:lnTo>
                      <a:pt x="210" y="76"/>
                    </a:lnTo>
                    <a:lnTo>
                      <a:pt x="221" y="87"/>
                    </a:lnTo>
                    <a:lnTo>
                      <a:pt x="229" y="95"/>
                    </a:lnTo>
                    <a:lnTo>
                      <a:pt x="231" y="101"/>
                    </a:lnTo>
                    <a:lnTo>
                      <a:pt x="237" y="106"/>
                    </a:lnTo>
                    <a:lnTo>
                      <a:pt x="240" y="111"/>
                    </a:lnTo>
                    <a:lnTo>
                      <a:pt x="248" y="120"/>
                    </a:lnTo>
                    <a:lnTo>
                      <a:pt x="251" y="122"/>
                    </a:lnTo>
                    <a:lnTo>
                      <a:pt x="256" y="133"/>
                    </a:lnTo>
                    <a:lnTo>
                      <a:pt x="259" y="136"/>
                    </a:lnTo>
                    <a:lnTo>
                      <a:pt x="264" y="150"/>
                    </a:lnTo>
                    <a:lnTo>
                      <a:pt x="267" y="155"/>
                    </a:lnTo>
                    <a:lnTo>
                      <a:pt x="270" y="163"/>
                    </a:lnTo>
                    <a:lnTo>
                      <a:pt x="270" y="166"/>
                    </a:lnTo>
                    <a:lnTo>
                      <a:pt x="275" y="177"/>
                    </a:lnTo>
                    <a:lnTo>
                      <a:pt x="278" y="193"/>
                    </a:lnTo>
                    <a:lnTo>
                      <a:pt x="278" y="199"/>
                    </a:lnTo>
                    <a:lnTo>
                      <a:pt x="278" y="207"/>
                    </a:lnTo>
                    <a:lnTo>
                      <a:pt x="278" y="209"/>
                    </a:lnTo>
                    <a:lnTo>
                      <a:pt x="275" y="226"/>
                    </a:lnTo>
                    <a:lnTo>
                      <a:pt x="275" y="229"/>
                    </a:lnTo>
                    <a:lnTo>
                      <a:pt x="272" y="237"/>
                    </a:lnTo>
                    <a:lnTo>
                      <a:pt x="270" y="239"/>
                    </a:lnTo>
                    <a:lnTo>
                      <a:pt x="267" y="245"/>
                    </a:lnTo>
                    <a:lnTo>
                      <a:pt x="264" y="250"/>
                    </a:lnTo>
                    <a:lnTo>
                      <a:pt x="261" y="256"/>
                    </a:lnTo>
                    <a:lnTo>
                      <a:pt x="248" y="261"/>
                    </a:lnTo>
                    <a:lnTo>
                      <a:pt x="245" y="264"/>
                    </a:lnTo>
                    <a:lnTo>
                      <a:pt x="240" y="267"/>
                    </a:lnTo>
                    <a:lnTo>
                      <a:pt x="231" y="269"/>
                    </a:lnTo>
                    <a:lnTo>
                      <a:pt x="223" y="269"/>
                    </a:lnTo>
                    <a:lnTo>
                      <a:pt x="221" y="269"/>
                    </a:lnTo>
                    <a:lnTo>
                      <a:pt x="218" y="269"/>
                    </a:lnTo>
                    <a:lnTo>
                      <a:pt x="210" y="269"/>
                    </a:lnTo>
                    <a:lnTo>
                      <a:pt x="204" y="269"/>
                    </a:lnTo>
                    <a:lnTo>
                      <a:pt x="199" y="269"/>
                    </a:lnTo>
                    <a:lnTo>
                      <a:pt x="191" y="269"/>
                    </a:lnTo>
                    <a:lnTo>
                      <a:pt x="185" y="269"/>
                    </a:lnTo>
                    <a:lnTo>
                      <a:pt x="180" y="267"/>
                    </a:lnTo>
                    <a:lnTo>
                      <a:pt x="169" y="267"/>
                    </a:lnTo>
                    <a:lnTo>
                      <a:pt x="166" y="267"/>
                    </a:lnTo>
                    <a:lnTo>
                      <a:pt x="161" y="264"/>
                    </a:lnTo>
                    <a:lnTo>
                      <a:pt x="158" y="264"/>
                    </a:lnTo>
                    <a:lnTo>
                      <a:pt x="155" y="264"/>
                    </a:lnTo>
                    <a:lnTo>
                      <a:pt x="150" y="264"/>
                    </a:lnTo>
                    <a:lnTo>
                      <a:pt x="144" y="261"/>
                    </a:lnTo>
                    <a:lnTo>
                      <a:pt x="142" y="261"/>
                    </a:lnTo>
                    <a:lnTo>
                      <a:pt x="133" y="261"/>
                    </a:lnTo>
                    <a:lnTo>
                      <a:pt x="131" y="261"/>
                    </a:lnTo>
                    <a:lnTo>
                      <a:pt x="131" y="259"/>
                    </a:lnTo>
                    <a:lnTo>
                      <a:pt x="128" y="259"/>
                    </a:lnTo>
                    <a:lnTo>
                      <a:pt x="125" y="259"/>
                    </a:lnTo>
                    <a:lnTo>
                      <a:pt x="123" y="259"/>
                    </a:lnTo>
                    <a:lnTo>
                      <a:pt x="117" y="259"/>
                    </a:lnTo>
                    <a:lnTo>
                      <a:pt x="114" y="256"/>
                    </a:lnTo>
                    <a:lnTo>
                      <a:pt x="106" y="256"/>
                    </a:lnTo>
                    <a:lnTo>
                      <a:pt x="103" y="256"/>
                    </a:lnTo>
                    <a:lnTo>
                      <a:pt x="101" y="256"/>
                    </a:lnTo>
                    <a:lnTo>
                      <a:pt x="95" y="253"/>
                    </a:lnTo>
                    <a:lnTo>
                      <a:pt x="93" y="253"/>
                    </a:lnTo>
                    <a:lnTo>
                      <a:pt x="87" y="253"/>
                    </a:lnTo>
                    <a:lnTo>
                      <a:pt x="84" y="253"/>
                    </a:lnTo>
                    <a:lnTo>
                      <a:pt x="79" y="253"/>
                    </a:lnTo>
                    <a:lnTo>
                      <a:pt x="76" y="253"/>
                    </a:lnTo>
                    <a:lnTo>
                      <a:pt x="71" y="250"/>
                    </a:lnTo>
                    <a:lnTo>
                      <a:pt x="68" y="250"/>
                    </a:lnTo>
                    <a:lnTo>
                      <a:pt x="63" y="250"/>
                    </a:lnTo>
                    <a:lnTo>
                      <a:pt x="57" y="250"/>
                    </a:lnTo>
                    <a:lnTo>
                      <a:pt x="54" y="250"/>
                    </a:lnTo>
                    <a:lnTo>
                      <a:pt x="49" y="250"/>
                    </a:lnTo>
                    <a:lnTo>
                      <a:pt x="46" y="250"/>
                    </a:lnTo>
                    <a:lnTo>
                      <a:pt x="41" y="250"/>
                    </a:lnTo>
                    <a:lnTo>
                      <a:pt x="38" y="250"/>
                    </a:lnTo>
                    <a:lnTo>
                      <a:pt x="35" y="250"/>
                    </a:lnTo>
                    <a:lnTo>
                      <a:pt x="33" y="250"/>
                    </a:lnTo>
                    <a:lnTo>
                      <a:pt x="27" y="250"/>
                    </a:lnTo>
                    <a:lnTo>
                      <a:pt x="24" y="250"/>
                    </a:lnTo>
                    <a:lnTo>
                      <a:pt x="22" y="250"/>
                    </a:lnTo>
                    <a:lnTo>
                      <a:pt x="16" y="250"/>
                    </a:lnTo>
                    <a:lnTo>
                      <a:pt x="14" y="250"/>
                    </a:lnTo>
                    <a:lnTo>
                      <a:pt x="11" y="250"/>
                    </a:lnTo>
                    <a:lnTo>
                      <a:pt x="8" y="250"/>
                    </a:lnTo>
                    <a:lnTo>
                      <a:pt x="5" y="250"/>
                    </a:lnTo>
                    <a:lnTo>
                      <a:pt x="3" y="250"/>
                    </a:lnTo>
                    <a:lnTo>
                      <a:pt x="0" y="250"/>
                    </a:lnTo>
                    <a:lnTo>
                      <a:pt x="0" y="0"/>
                    </a:lnTo>
                    <a:lnTo>
                      <a:pt x="3" y="0"/>
                    </a:lnTo>
                    <a:close/>
                  </a:path>
                </a:pathLst>
              </a:custGeom>
              <a:solidFill>
                <a:srgbClr val="FFE4E4"/>
              </a:solidFill>
              <a:ln w="0">
                <a:solidFill>
                  <a:srgbClr val="FFE4E4"/>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80" name="Freeform 122"/>
              <p:cNvSpPr>
                <a:spLocks/>
              </p:cNvSpPr>
              <p:nvPr/>
            </p:nvSpPr>
            <p:spPr bwMode="auto">
              <a:xfrm>
                <a:off x="4400264" y="3938828"/>
                <a:ext cx="275806" cy="420392"/>
              </a:xfrm>
              <a:custGeom>
                <a:avLst/>
                <a:gdLst>
                  <a:gd name="T0" fmla="*/ 3 w 202"/>
                  <a:gd name="T1" fmla="*/ 0 h 300"/>
                  <a:gd name="T2" fmla="*/ 3 w 202"/>
                  <a:gd name="T3" fmla="*/ 0 h 300"/>
                  <a:gd name="T4" fmla="*/ 5 w 202"/>
                  <a:gd name="T5" fmla="*/ 0 h 300"/>
                  <a:gd name="T6" fmla="*/ 8 w 202"/>
                  <a:gd name="T7" fmla="*/ 0 h 300"/>
                  <a:gd name="T8" fmla="*/ 11 w 202"/>
                  <a:gd name="T9" fmla="*/ 0 h 300"/>
                  <a:gd name="T10" fmla="*/ 14 w 202"/>
                  <a:gd name="T11" fmla="*/ 3 h 300"/>
                  <a:gd name="T12" fmla="*/ 16 w 202"/>
                  <a:gd name="T13" fmla="*/ 3 h 300"/>
                  <a:gd name="T14" fmla="*/ 19 w 202"/>
                  <a:gd name="T15" fmla="*/ 6 h 300"/>
                  <a:gd name="T16" fmla="*/ 22 w 202"/>
                  <a:gd name="T17" fmla="*/ 6 h 300"/>
                  <a:gd name="T18" fmla="*/ 24 w 202"/>
                  <a:gd name="T19" fmla="*/ 9 h 300"/>
                  <a:gd name="T20" fmla="*/ 27 w 202"/>
                  <a:gd name="T21" fmla="*/ 9 h 300"/>
                  <a:gd name="T22" fmla="*/ 33 w 202"/>
                  <a:gd name="T23" fmla="*/ 11 h 300"/>
                  <a:gd name="T24" fmla="*/ 38 w 202"/>
                  <a:gd name="T25" fmla="*/ 17 h 300"/>
                  <a:gd name="T26" fmla="*/ 44 w 202"/>
                  <a:gd name="T27" fmla="*/ 22 h 300"/>
                  <a:gd name="T28" fmla="*/ 52 w 202"/>
                  <a:gd name="T29" fmla="*/ 25 h 300"/>
                  <a:gd name="T30" fmla="*/ 60 w 202"/>
                  <a:gd name="T31" fmla="*/ 30 h 300"/>
                  <a:gd name="T32" fmla="*/ 68 w 202"/>
                  <a:gd name="T33" fmla="*/ 36 h 300"/>
                  <a:gd name="T34" fmla="*/ 76 w 202"/>
                  <a:gd name="T35" fmla="*/ 44 h 300"/>
                  <a:gd name="T36" fmla="*/ 82 w 202"/>
                  <a:gd name="T37" fmla="*/ 47 h 300"/>
                  <a:gd name="T38" fmla="*/ 87 w 202"/>
                  <a:gd name="T39" fmla="*/ 49 h 300"/>
                  <a:gd name="T40" fmla="*/ 95 w 202"/>
                  <a:gd name="T41" fmla="*/ 52 h 300"/>
                  <a:gd name="T42" fmla="*/ 103 w 202"/>
                  <a:gd name="T43" fmla="*/ 55 h 300"/>
                  <a:gd name="T44" fmla="*/ 106 w 202"/>
                  <a:gd name="T45" fmla="*/ 58 h 300"/>
                  <a:gd name="T46" fmla="*/ 117 w 202"/>
                  <a:gd name="T47" fmla="*/ 60 h 300"/>
                  <a:gd name="T48" fmla="*/ 125 w 202"/>
                  <a:gd name="T49" fmla="*/ 63 h 300"/>
                  <a:gd name="T50" fmla="*/ 131 w 202"/>
                  <a:gd name="T51" fmla="*/ 66 h 300"/>
                  <a:gd name="T52" fmla="*/ 147 w 202"/>
                  <a:gd name="T53" fmla="*/ 71 h 300"/>
                  <a:gd name="T54" fmla="*/ 177 w 202"/>
                  <a:gd name="T55" fmla="*/ 90 h 300"/>
                  <a:gd name="T56" fmla="*/ 188 w 202"/>
                  <a:gd name="T57" fmla="*/ 104 h 300"/>
                  <a:gd name="T58" fmla="*/ 196 w 202"/>
                  <a:gd name="T59" fmla="*/ 115 h 300"/>
                  <a:gd name="T60" fmla="*/ 199 w 202"/>
                  <a:gd name="T61" fmla="*/ 123 h 300"/>
                  <a:gd name="T62" fmla="*/ 202 w 202"/>
                  <a:gd name="T63" fmla="*/ 134 h 300"/>
                  <a:gd name="T64" fmla="*/ 202 w 202"/>
                  <a:gd name="T65" fmla="*/ 148 h 300"/>
                  <a:gd name="T66" fmla="*/ 202 w 202"/>
                  <a:gd name="T67" fmla="*/ 153 h 300"/>
                  <a:gd name="T68" fmla="*/ 199 w 202"/>
                  <a:gd name="T69" fmla="*/ 161 h 300"/>
                  <a:gd name="T70" fmla="*/ 196 w 202"/>
                  <a:gd name="T71" fmla="*/ 172 h 300"/>
                  <a:gd name="T72" fmla="*/ 193 w 202"/>
                  <a:gd name="T73" fmla="*/ 180 h 300"/>
                  <a:gd name="T74" fmla="*/ 191 w 202"/>
                  <a:gd name="T75" fmla="*/ 188 h 300"/>
                  <a:gd name="T76" fmla="*/ 191 w 202"/>
                  <a:gd name="T77" fmla="*/ 191 h 300"/>
                  <a:gd name="T78" fmla="*/ 180 w 202"/>
                  <a:gd name="T79" fmla="*/ 207 h 300"/>
                  <a:gd name="T80" fmla="*/ 172 w 202"/>
                  <a:gd name="T81" fmla="*/ 218 h 300"/>
                  <a:gd name="T82" fmla="*/ 166 w 202"/>
                  <a:gd name="T83" fmla="*/ 229 h 300"/>
                  <a:gd name="T84" fmla="*/ 155 w 202"/>
                  <a:gd name="T85" fmla="*/ 237 h 300"/>
                  <a:gd name="T86" fmla="*/ 147 w 202"/>
                  <a:gd name="T87" fmla="*/ 246 h 300"/>
                  <a:gd name="T88" fmla="*/ 139 w 202"/>
                  <a:gd name="T89" fmla="*/ 254 h 300"/>
                  <a:gd name="T90" fmla="*/ 125 w 202"/>
                  <a:gd name="T91" fmla="*/ 262 h 300"/>
                  <a:gd name="T92" fmla="*/ 123 w 202"/>
                  <a:gd name="T93" fmla="*/ 265 h 300"/>
                  <a:gd name="T94" fmla="*/ 109 w 202"/>
                  <a:gd name="T95" fmla="*/ 273 h 300"/>
                  <a:gd name="T96" fmla="*/ 101 w 202"/>
                  <a:gd name="T97" fmla="*/ 278 h 300"/>
                  <a:gd name="T98" fmla="*/ 90 w 202"/>
                  <a:gd name="T99" fmla="*/ 281 h 300"/>
                  <a:gd name="T100" fmla="*/ 76 w 202"/>
                  <a:gd name="T101" fmla="*/ 286 h 300"/>
                  <a:gd name="T102" fmla="*/ 65 w 202"/>
                  <a:gd name="T103" fmla="*/ 292 h 300"/>
                  <a:gd name="T104" fmla="*/ 52 w 202"/>
                  <a:gd name="T105" fmla="*/ 295 h 300"/>
                  <a:gd name="T106" fmla="*/ 41 w 202"/>
                  <a:gd name="T107" fmla="*/ 297 h 300"/>
                  <a:gd name="T108" fmla="*/ 27 w 202"/>
                  <a:gd name="T109" fmla="*/ 297 h 300"/>
                  <a:gd name="T110" fmla="*/ 14 w 202"/>
                  <a:gd name="T111" fmla="*/ 300 h 300"/>
                  <a:gd name="T112" fmla="*/ 3 w 202"/>
                  <a:gd name="T113" fmla="*/ 300 h 300"/>
                  <a:gd name="T114" fmla="*/ 0 w 202"/>
                  <a:gd name="T115" fmla="*/ 0 h 3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02"/>
                  <a:gd name="T175" fmla="*/ 0 h 300"/>
                  <a:gd name="T176" fmla="*/ 202 w 202"/>
                  <a:gd name="T177" fmla="*/ 300 h 3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02" h="300">
                    <a:moveTo>
                      <a:pt x="0" y="0"/>
                    </a:moveTo>
                    <a:lnTo>
                      <a:pt x="3" y="0"/>
                    </a:lnTo>
                    <a:lnTo>
                      <a:pt x="5" y="0"/>
                    </a:lnTo>
                    <a:lnTo>
                      <a:pt x="8" y="0"/>
                    </a:lnTo>
                    <a:lnTo>
                      <a:pt x="11" y="0"/>
                    </a:lnTo>
                    <a:lnTo>
                      <a:pt x="14" y="3"/>
                    </a:lnTo>
                    <a:lnTo>
                      <a:pt x="16" y="3"/>
                    </a:lnTo>
                    <a:lnTo>
                      <a:pt x="19" y="6"/>
                    </a:lnTo>
                    <a:lnTo>
                      <a:pt x="22" y="6"/>
                    </a:lnTo>
                    <a:lnTo>
                      <a:pt x="24" y="6"/>
                    </a:lnTo>
                    <a:lnTo>
                      <a:pt x="24" y="9"/>
                    </a:lnTo>
                    <a:lnTo>
                      <a:pt x="27" y="9"/>
                    </a:lnTo>
                    <a:lnTo>
                      <a:pt x="30" y="11"/>
                    </a:lnTo>
                    <a:lnTo>
                      <a:pt x="33" y="11"/>
                    </a:lnTo>
                    <a:lnTo>
                      <a:pt x="35" y="14"/>
                    </a:lnTo>
                    <a:lnTo>
                      <a:pt x="38" y="17"/>
                    </a:lnTo>
                    <a:lnTo>
                      <a:pt x="41" y="17"/>
                    </a:lnTo>
                    <a:lnTo>
                      <a:pt x="44" y="22"/>
                    </a:lnTo>
                    <a:lnTo>
                      <a:pt x="46" y="22"/>
                    </a:lnTo>
                    <a:lnTo>
                      <a:pt x="52" y="25"/>
                    </a:lnTo>
                    <a:lnTo>
                      <a:pt x="54" y="28"/>
                    </a:lnTo>
                    <a:lnTo>
                      <a:pt x="60" y="30"/>
                    </a:lnTo>
                    <a:lnTo>
                      <a:pt x="63" y="33"/>
                    </a:lnTo>
                    <a:lnTo>
                      <a:pt x="68" y="36"/>
                    </a:lnTo>
                    <a:lnTo>
                      <a:pt x="71" y="41"/>
                    </a:lnTo>
                    <a:lnTo>
                      <a:pt x="76" y="44"/>
                    </a:lnTo>
                    <a:lnTo>
                      <a:pt x="79" y="44"/>
                    </a:lnTo>
                    <a:lnTo>
                      <a:pt x="82" y="47"/>
                    </a:lnTo>
                    <a:lnTo>
                      <a:pt x="84" y="47"/>
                    </a:lnTo>
                    <a:lnTo>
                      <a:pt x="87" y="49"/>
                    </a:lnTo>
                    <a:lnTo>
                      <a:pt x="90" y="49"/>
                    </a:lnTo>
                    <a:lnTo>
                      <a:pt x="95" y="52"/>
                    </a:lnTo>
                    <a:lnTo>
                      <a:pt x="98" y="55"/>
                    </a:lnTo>
                    <a:lnTo>
                      <a:pt x="103" y="55"/>
                    </a:lnTo>
                    <a:lnTo>
                      <a:pt x="106" y="58"/>
                    </a:lnTo>
                    <a:lnTo>
                      <a:pt x="112" y="58"/>
                    </a:lnTo>
                    <a:lnTo>
                      <a:pt x="117" y="60"/>
                    </a:lnTo>
                    <a:lnTo>
                      <a:pt x="120" y="63"/>
                    </a:lnTo>
                    <a:lnTo>
                      <a:pt x="125" y="63"/>
                    </a:lnTo>
                    <a:lnTo>
                      <a:pt x="128" y="66"/>
                    </a:lnTo>
                    <a:lnTo>
                      <a:pt x="131" y="66"/>
                    </a:lnTo>
                    <a:lnTo>
                      <a:pt x="144" y="71"/>
                    </a:lnTo>
                    <a:lnTo>
                      <a:pt x="147" y="71"/>
                    </a:lnTo>
                    <a:lnTo>
                      <a:pt x="163" y="79"/>
                    </a:lnTo>
                    <a:lnTo>
                      <a:pt x="177" y="90"/>
                    </a:lnTo>
                    <a:lnTo>
                      <a:pt x="180" y="93"/>
                    </a:lnTo>
                    <a:lnTo>
                      <a:pt x="188" y="104"/>
                    </a:lnTo>
                    <a:lnTo>
                      <a:pt x="193" y="107"/>
                    </a:lnTo>
                    <a:lnTo>
                      <a:pt x="196" y="115"/>
                    </a:lnTo>
                    <a:lnTo>
                      <a:pt x="196" y="120"/>
                    </a:lnTo>
                    <a:lnTo>
                      <a:pt x="199" y="123"/>
                    </a:lnTo>
                    <a:lnTo>
                      <a:pt x="199" y="128"/>
                    </a:lnTo>
                    <a:lnTo>
                      <a:pt x="202" y="134"/>
                    </a:lnTo>
                    <a:lnTo>
                      <a:pt x="202" y="137"/>
                    </a:lnTo>
                    <a:lnTo>
                      <a:pt x="202" y="148"/>
                    </a:lnTo>
                    <a:lnTo>
                      <a:pt x="202" y="153"/>
                    </a:lnTo>
                    <a:lnTo>
                      <a:pt x="202" y="156"/>
                    </a:lnTo>
                    <a:lnTo>
                      <a:pt x="199" y="161"/>
                    </a:lnTo>
                    <a:lnTo>
                      <a:pt x="199" y="164"/>
                    </a:lnTo>
                    <a:lnTo>
                      <a:pt x="196" y="172"/>
                    </a:lnTo>
                    <a:lnTo>
                      <a:pt x="193" y="177"/>
                    </a:lnTo>
                    <a:lnTo>
                      <a:pt x="193" y="180"/>
                    </a:lnTo>
                    <a:lnTo>
                      <a:pt x="191" y="188"/>
                    </a:lnTo>
                    <a:lnTo>
                      <a:pt x="191" y="191"/>
                    </a:lnTo>
                    <a:lnTo>
                      <a:pt x="182" y="202"/>
                    </a:lnTo>
                    <a:lnTo>
                      <a:pt x="180" y="207"/>
                    </a:lnTo>
                    <a:lnTo>
                      <a:pt x="177" y="213"/>
                    </a:lnTo>
                    <a:lnTo>
                      <a:pt x="172" y="218"/>
                    </a:lnTo>
                    <a:lnTo>
                      <a:pt x="169" y="221"/>
                    </a:lnTo>
                    <a:lnTo>
                      <a:pt x="166" y="229"/>
                    </a:lnTo>
                    <a:lnTo>
                      <a:pt x="161" y="232"/>
                    </a:lnTo>
                    <a:lnTo>
                      <a:pt x="155" y="237"/>
                    </a:lnTo>
                    <a:lnTo>
                      <a:pt x="153" y="240"/>
                    </a:lnTo>
                    <a:lnTo>
                      <a:pt x="147" y="246"/>
                    </a:lnTo>
                    <a:lnTo>
                      <a:pt x="144" y="248"/>
                    </a:lnTo>
                    <a:lnTo>
                      <a:pt x="139" y="254"/>
                    </a:lnTo>
                    <a:lnTo>
                      <a:pt x="133" y="256"/>
                    </a:lnTo>
                    <a:lnTo>
                      <a:pt x="125" y="262"/>
                    </a:lnTo>
                    <a:lnTo>
                      <a:pt x="123" y="265"/>
                    </a:lnTo>
                    <a:lnTo>
                      <a:pt x="112" y="270"/>
                    </a:lnTo>
                    <a:lnTo>
                      <a:pt x="109" y="273"/>
                    </a:lnTo>
                    <a:lnTo>
                      <a:pt x="101" y="276"/>
                    </a:lnTo>
                    <a:lnTo>
                      <a:pt x="101" y="278"/>
                    </a:lnTo>
                    <a:lnTo>
                      <a:pt x="90" y="281"/>
                    </a:lnTo>
                    <a:lnTo>
                      <a:pt x="87" y="284"/>
                    </a:lnTo>
                    <a:lnTo>
                      <a:pt x="76" y="286"/>
                    </a:lnTo>
                    <a:lnTo>
                      <a:pt x="74" y="289"/>
                    </a:lnTo>
                    <a:lnTo>
                      <a:pt x="65" y="292"/>
                    </a:lnTo>
                    <a:lnTo>
                      <a:pt x="57" y="292"/>
                    </a:lnTo>
                    <a:lnTo>
                      <a:pt x="52" y="295"/>
                    </a:lnTo>
                    <a:lnTo>
                      <a:pt x="46" y="295"/>
                    </a:lnTo>
                    <a:lnTo>
                      <a:pt x="41" y="297"/>
                    </a:lnTo>
                    <a:lnTo>
                      <a:pt x="33" y="297"/>
                    </a:lnTo>
                    <a:lnTo>
                      <a:pt x="27" y="297"/>
                    </a:lnTo>
                    <a:lnTo>
                      <a:pt x="22" y="300"/>
                    </a:lnTo>
                    <a:lnTo>
                      <a:pt x="14" y="300"/>
                    </a:lnTo>
                    <a:lnTo>
                      <a:pt x="8" y="300"/>
                    </a:lnTo>
                    <a:lnTo>
                      <a:pt x="3" y="300"/>
                    </a:lnTo>
                    <a:lnTo>
                      <a:pt x="0" y="300"/>
                    </a:lnTo>
                    <a:lnTo>
                      <a:pt x="0" y="0"/>
                    </a:lnTo>
                    <a:close/>
                  </a:path>
                </a:pathLst>
              </a:custGeom>
              <a:solidFill>
                <a:srgbClr val="FFE4E4"/>
              </a:solidFill>
              <a:ln w="0">
                <a:solidFill>
                  <a:srgbClr val="FFE4E4"/>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81" name="Freeform 123"/>
              <p:cNvSpPr>
                <a:spLocks/>
              </p:cNvSpPr>
              <p:nvPr/>
            </p:nvSpPr>
            <p:spPr bwMode="auto">
              <a:xfrm>
                <a:off x="4400264" y="3637547"/>
                <a:ext cx="327691" cy="298478"/>
              </a:xfrm>
              <a:custGeom>
                <a:avLst/>
                <a:gdLst>
                  <a:gd name="T0" fmla="*/ 3 w 240"/>
                  <a:gd name="T1" fmla="*/ 188 h 213"/>
                  <a:gd name="T2" fmla="*/ 8 w 240"/>
                  <a:gd name="T3" fmla="*/ 188 h 213"/>
                  <a:gd name="T4" fmla="*/ 8 w 240"/>
                  <a:gd name="T5" fmla="*/ 188 h 213"/>
                  <a:gd name="T6" fmla="*/ 14 w 240"/>
                  <a:gd name="T7" fmla="*/ 191 h 213"/>
                  <a:gd name="T8" fmla="*/ 16 w 240"/>
                  <a:gd name="T9" fmla="*/ 191 h 213"/>
                  <a:gd name="T10" fmla="*/ 22 w 240"/>
                  <a:gd name="T11" fmla="*/ 194 h 213"/>
                  <a:gd name="T12" fmla="*/ 27 w 240"/>
                  <a:gd name="T13" fmla="*/ 196 h 213"/>
                  <a:gd name="T14" fmla="*/ 33 w 240"/>
                  <a:gd name="T15" fmla="*/ 199 h 213"/>
                  <a:gd name="T16" fmla="*/ 41 w 240"/>
                  <a:gd name="T17" fmla="*/ 202 h 213"/>
                  <a:gd name="T18" fmla="*/ 46 w 240"/>
                  <a:gd name="T19" fmla="*/ 205 h 213"/>
                  <a:gd name="T20" fmla="*/ 60 w 240"/>
                  <a:gd name="T21" fmla="*/ 207 h 213"/>
                  <a:gd name="T22" fmla="*/ 71 w 240"/>
                  <a:gd name="T23" fmla="*/ 210 h 213"/>
                  <a:gd name="T24" fmla="*/ 84 w 240"/>
                  <a:gd name="T25" fmla="*/ 213 h 213"/>
                  <a:gd name="T26" fmla="*/ 98 w 240"/>
                  <a:gd name="T27" fmla="*/ 213 h 213"/>
                  <a:gd name="T28" fmla="*/ 112 w 240"/>
                  <a:gd name="T29" fmla="*/ 213 h 213"/>
                  <a:gd name="T30" fmla="*/ 125 w 240"/>
                  <a:gd name="T31" fmla="*/ 213 h 213"/>
                  <a:gd name="T32" fmla="*/ 147 w 240"/>
                  <a:gd name="T33" fmla="*/ 213 h 213"/>
                  <a:gd name="T34" fmla="*/ 163 w 240"/>
                  <a:gd name="T35" fmla="*/ 210 h 213"/>
                  <a:gd name="T36" fmla="*/ 180 w 240"/>
                  <a:gd name="T37" fmla="*/ 205 h 213"/>
                  <a:gd name="T38" fmla="*/ 199 w 240"/>
                  <a:gd name="T39" fmla="*/ 196 h 213"/>
                  <a:gd name="T40" fmla="*/ 215 w 240"/>
                  <a:gd name="T41" fmla="*/ 185 h 213"/>
                  <a:gd name="T42" fmla="*/ 226 w 240"/>
                  <a:gd name="T43" fmla="*/ 175 h 213"/>
                  <a:gd name="T44" fmla="*/ 237 w 240"/>
                  <a:gd name="T45" fmla="*/ 158 h 213"/>
                  <a:gd name="T46" fmla="*/ 240 w 240"/>
                  <a:gd name="T47" fmla="*/ 147 h 213"/>
                  <a:gd name="T48" fmla="*/ 237 w 240"/>
                  <a:gd name="T49" fmla="*/ 126 h 213"/>
                  <a:gd name="T50" fmla="*/ 231 w 240"/>
                  <a:gd name="T51" fmla="*/ 109 h 213"/>
                  <a:gd name="T52" fmla="*/ 223 w 240"/>
                  <a:gd name="T53" fmla="*/ 98 h 213"/>
                  <a:gd name="T54" fmla="*/ 215 w 240"/>
                  <a:gd name="T55" fmla="*/ 85 h 213"/>
                  <a:gd name="T56" fmla="*/ 207 w 240"/>
                  <a:gd name="T57" fmla="*/ 74 h 213"/>
                  <a:gd name="T58" fmla="*/ 196 w 240"/>
                  <a:gd name="T59" fmla="*/ 66 h 213"/>
                  <a:gd name="T60" fmla="*/ 185 w 240"/>
                  <a:gd name="T61" fmla="*/ 55 h 213"/>
                  <a:gd name="T62" fmla="*/ 174 w 240"/>
                  <a:gd name="T63" fmla="*/ 47 h 213"/>
                  <a:gd name="T64" fmla="*/ 166 w 240"/>
                  <a:gd name="T65" fmla="*/ 44 h 213"/>
                  <a:gd name="T66" fmla="*/ 153 w 240"/>
                  <a:gd name="T67" fmla="*/ 36 h 213"/>
                  <a:gd name="T68" fmla="*/ 142 w 240"/>
                  <a:gd name="T69" fmla="*/ 30 h 213"/>
                  <a:gd name="T70" fmla="*/ 128 w 240"/>
                  <a:gd name="T71" fmla="*/ 25 h 213"/>
                  <a:gd name="T72" fmla="*/ 117 w 240"/>
                  <a:gd name="T73" fmla="*/ 19 h 213"/>
                  <a:gd name="T74" fmla="*/ 103 w 240"/>
                  <a:gd name="T75" fmla="*/ 17 h 213"/>
                  <a:gd name="T76" fmla="*/ 93 w 240"/>
                  <a:gd name="T77" fmla="*/ 11 h 213"/>
                  <a:gd name="T78" fmla="*/ 82 w 240"/>
                  <a:gd name="T79" fmla="*/ 8 h 213"/>
                  <a:gd name="T80" fmla="*/ 76 w 240"/>
                  <a:gd name="T81" fmla="*/ 6 h 213"/>
                  <a:gd name="T82" fmla="*/ 65 w 240"/>
                  <a:gd name="T83" fmla="*/ 6 h 213"/>
                  <a:gd name="T84" fmla="*/ 54 w 240"/>
                  <a:gd name="T85" fmla="*/ 3 h 213"/>
                  <a:gd name="T86" fmla="*/ 44 w 240"/>
                  <a:gd name="T87" fmla="*/ 0 h 213"/>
                  <a:gd name="T88" fmla="*/ 33 w 240"/>
                  <a:gd name="T89" fmla="*/ 0 h 213"/>
                  <a:gd name="T90" fmla="*/ 22 w 240"/>
                  <a:gd name="T91" fmla="*/ 0 h 213"/>
                  <a:gd name="T92" fmla="*/ 11 w 240"/>
                  <a:gd name="T93" fmla="*/ 0 h 213"/>
                  <a:gd name="T94" fmla="*/ 3 w 240"/>
                  <a:gd name="T95" fmla="*/ 0 h 21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0"/>
                  <a:gd name="T145" fmla="*/ 0 h 213"/>
                  <a:gd name="T146" fmla="*/ 240 w 240"/>
                  <a:gd name="T147" fmla="*/ 213 h 21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0" h="213">
                    <a:moveTo>
                      <a:pt x="0" y="188"/>
                    </a:moveTo>
                    <a:lnTo>
                      <a:pt x="3" y="188"/>
                    </a:lnTo>
                    <a:lnTo>
                      <a:pt x="5" y="188"/>
                    </a:lnTo>
                    <a:lnTo>
                      <a:pt x="8" y="188"/>
                    </a:lnTo>
                    <a:lnTo>
                      <a:pt x="11" y="191"/>
                    </a:lnTo>
                    <a:lnTo>
                      <a:pt x="14" y="191"/>
                    </a:lnTo>
                    <a:lnTo>
                      <a:pt x="16" y="191"/>
                    </a:lnTo>
                    <a:lnTo>
                      <a:pt x="19" y="194"/>
                    </a:lnTo>
                    <a:lnTo>
                      <a:pt x="22" y="194"/>
                    </a:lnTo>
                    <a:lnTo>
                      <a:pt x="24" y="194"/>
                    </a:lnTo>
                    <a:lnTo>
                      <a:pt x="24" y="196"/>
                    </a:lnTo>
                    <a:lnTo>
                      <a:pt x="27" y="196"/>
                    </a:lnTo>
                    <a:lnTo>
                      <a:pt x="30" y="196"/>
                    </a:lnTo>
                    <a:lnTo>
                      <a:pt x="33" y="199"/>
                    </a:lnTo>
                    <a:lnTo>
                      <a:pt x="35" y="199"/>
                    </a:lnTo>
                    <a:lnTo>
                      <a:pt x="38" y="202"/>
                    </a:lnTo>
                    <a:lnTo>
                      <a:pt x="41" y="202"/>
                    </a:lnTo>
                    <a:lnTo>
                      <a:pt x="44" y="202"/>
                    </a:lnTo>
                    <a:lnTo>
                      <a:pt x="46" y="205"/>
                    </a:lnTo>
                    <a:lnTo>
                      <a:pt x="49" y="205"/>
                    </a:lnTo>
                    <a:lnTo>
                      <a:pt x="54" y="207"/>
                    </a:lnTo>
                    <a:lnTo>
                      <a:pt x="60" y="207"/>
                    </a:lnTo>
                    <a:lnTo>
                      <a:pt x="63" y="207"/>
                    </a:lnTo>
                    <a:lnTo>
                      <a:pt x="65" y="210"/>
                    </a:lnTo>
                    <a:lnTo>
                      <a:pt x="71" y="210"/>
                    </a:lnTo>
                    <a:lnTo>
                      <a:pt x="74" y="210"/>
                    </a:lnTo>
                    <a:lnTo>
                      <a:pt x="76" y="210"/>
                    </a:lnTo>
                    <a:lnTo>
                      <a:pt x="79" y="210"/>
                    </a:lnTo>
                    <a:lnTo>
                      <a:pt x="84" y="213"/>
                    </a:lnTo>
                    <a:lnTo>
                      <a:pt x="87" y="213"/>
                    </a:lnTo>
                    <a:lnTo>
                      <a:pt x="90" y="213"/>
                    </a:lnTo>
                    <a:lnTo>
                      <a:pt x="98" y="213"/>
                    </a:lnTo>
                    <a:lnTo>
                      <a:pt x="101" y="213"/>
                    </a:lnTo>
                    <a:lnTo>
                      <a:pt x="106" y="213"/>
                    </a:lnTo>
                    <a:lnTo>
                      <a:pt x="112" y="213"/>
                    </a:lnTo>
                    <a:lnTo>
                      <a:pt x="117" y="213"/>
                    </a:lnTo>
                    <a:lnTo>
                      <a:pt x="125" y="213"/>
                    </a:lnTo>
                    <a:lnTo>
                      <a:pt x="133" y="213"/>
                    </a:lnTo>
                    <a:lnTo>
                      <a:pt x="136" y="213"/>
                    </a:lnTo>
                    <a:lnTo>
                      <a:pt x="147" y="213"/>
                    </a:lnTo>
                    <a:lnTo>
                      <a:pt x="158" y="210"/>
                    </a:lnTo>
                    <a:lnTo>
                      <a:pt x="163" y="210"/>
                    </a:lnTo>
                    <a:lnTo>
                      <a:pt x="169" y="207"/>
                    </a:lnTo>
                    <a:lnTo>
                      <a:pt x="172" y="207"/>
                    </a:lnTo>
                    <a:lnTo>
                      <a:pt x="180" y="205"/>
                    </a:lnTo>
                    <a:lnTo>
                      <a:pt x="188" y="202"/>
                    </a:lnTo>
                    <a:lnTo>
                      <a:pt x="191" y="202"/>
                    </a:lnTo>
                    <a:lnTo>
                      <a:pt x="193" y="199"/>
                    </a:lnTo>
                    <a:lnTo>
                      <a:pt x="199" y="196"/>
                    </a:lnTo>
                    <a:lnTo>
                      <a:pt x="204" y="194"/>
                    </a:lnTo>
                    <a:lnTo>
                      <a:pt x="210" y="191"/>
                    </a:lnTo>
                    <a:lnTo>
                      <a:pt x="215" y="185"/>
                    </a:lnTo>
                    <a:lnTo>
                      <a:pt x="218" y="183"/>
                    </a:lnTo>
                    <a:lnTo>
                      <a:pt x="223" y="180"/>
                    </a:lnTo>
                    <a:lnTo>
                      <a:pt x="223" y="177"/>
                    </a:lnTo>
                    <a:lnTo>
                      <a:pt x="226" y="175"/>
                    </a:lnTo>
                    <a:lnTo>
                      <a:pt x="231" y="172"/>
                    </a:lnTo>
                    <a:lnTo>
                      <a:pt x="231" y="169"/>
                    </a:lnTo>
                    <a:lnTo>
                      <a:pt x="234" y="164"/>
                    </a:lnTo>
                    <a:lnTo>
                      <a:pt x="237" y="158"/>
                    </a:lnTo>
                    <a:lnTo>
                      <a:pt x="237" y="155"/>
                    </a:lnTo>
                    <a:lnTo>
                      <a:pt x="240" y="147"/>
                    </a:lnTo>
                    <a:lnTo>
                      <a:pt x="240" y="139"/>
                    </a:lnTo>
                    <a:lnTo>
                      <a:pt x="237" y="131"/>
                    </a:lnTo>
                    <a:lnTo>
                      <a:pt x="237" y="126"/>
                    </a:lnTo>
                    <a:lnTo>
                      <a:pt x="234" y="123"/>
                    </a:lnTo>
                    <a:lnTo>
                      <a:pt x="234" y="120"/>
                    </a:lnTo>
                    <a:lnTo>
                      <a:pt x="231" y="115"/>
                    </a:lnTo>
                    <a:lnTo>
                      <a:pt x="231" y="109"/>
                    </a:lnTo>
                    <a:lnTo>
                      <a:pt x="229" y="106"/>
                    </a:lnTo>
                    <a:lnTo>
                      <a:pt x="229" y="104"/>
                    </a:lnTo>
                    <a:lnTo>
                      <a:pt x="226" y="101"/>
                    </a:lnTo>
                    <a:lnTo>
                      <a:pt x="223" y="98"/>
                    </a:lnTo>
                    <a:lnTo>
                      <a:pt x="221" y="93"/>
                    </a:lnTo>
                    <a:lnTo>
                      <a:pt x="218" y="87"/>
                    </a:lnTo>
                    <a:lnTo>
                      <a:pt x="215" y="87"/>
                    </a:lnTo>
                    <a:lnTo>
                      <a:pt x="215" y="85"/>
                    </a:lnTo>
                    <a:lnTo>
                      <a:pt x="210" y="79"/>
                    </a:lnTo>
                    <a:lnTo>
                      <a:pt x="207" y="74"/>
                    </a:lnTo>
                    <a:lnTo>
                      <a:pt x="204" y="74"/>
                    </a:lnTo>
                    <a:lnTo>
                      <a:pt x="202" y="68"/>
                    </a:lnTo>
                    <a:lnTo>
                      <a:pt x="196" y="66"/>
                    </a:lnTo>
                    <a:lnTo>
                      <a:pt x="193" y="63"/>
                    </a:lnTo>
                    <a:lnTo>
                      <a:pt x="191" y="60"/>
                    </a:lnTo>
                    <a:lnTo>
                      <a:pt x="188" y="57"/>
                    </a:lnTo>
                    <a:lnTo>
                      <a:pt x="185" y="55"/>
                    </a:lnTo>
                    <a:lnTo>
                      <a:pt x="182" y="52"/>
                    </a:lnTo>
                    <a:lnTo>
                      <a:pt x="174" y="47"/>
                    </a:lnTo>
                    <a:lnTo>
                      <a:pt x="169" y="44"/>
                    </a:lnTo>
                    <a:lnTo>
                      <a:pt x="166" y="44"/>
                    </a:lnTo>
                    <a:lnTo>
                      <a:pt x="161" y="41"/>
                    </a:lnTo>
                    <a:lnTo>
                      <a:pt x="161" y="38"/>
                    </a:lnTo>
                    <a:lnTo>
                      <a:pt x="155" y="36"/>
                    </a:lnTo>
                    <a:lnTo>
                      <a:pt x="153" y="36"/>
                    </a:lnTo>
                    <a:lnTo>
                      <a:pt x="150" y="33"/>
                    </a:lnTo>
                    <a:lnTo>
                      <a:pt x="147" y="33"/>
                    </a:lnTo>
                    <a:lnTo>
                      <a:pt x="142" y="30"/>
                    </a:lnTo>
                    <a:lnTo>
                      <a:pt x="136" y="27"/>
                    </a:lnTo>
                    <a:lnTo>
                      <a:pt x="133" y="27"/>
                    </a:lnTo>
                    <a:lnTo>
                      <a:pt x="131" y="25"/>
                    </a:lnTo>
                    <a:lnTo>
                      <a:pt x="128" y="25"/>
                    </a:lnTo>
                    <a:lnTo>
                      <a:pt x="123" y="22"/>
                    </a:lnTo>
                    <a:lnTo>
                      <a:pt x="120" y="22"/>
                    </a:lnTo>
                    <a:lnTo>
                      <a:pt x="117" y="19"/>
                    </a:lnTo>
                    <a:lnTo>
                      <a:pt x="114" y="19"/>
                    </a:lnTo>
                    <a:lnTo>
                      <a:pt x="112" y="19"/>
                    </a:lnTo>
                    <a:lnTo>
                      <a:pt x="106" y="17"/>
                    </a:lnTo>
                    <a:lnTo>
                      <a:pt x="103" y="17"/>
                    </a:lnTo>
                    <a:lnTo>
                      <a:pt x="101" y="14"/>
                    </a:lnTo>
                    <a:lnTo>
                      <a:pt x="98" y="14"/>
                    </a:lnTo>
                    <a:lnTo>
                      <a:pt x="93" y="11"/>
                    </a:lnTo>
                    <a:lnTo>
                      <a:pt x="87" y="11"/>
                    </a:lnTo>
                    <a:lnTo>
                      <a:pt x="82" y="8"/>
                    </a:lnTo>
                    <a:lnTo>
                      <a:pt x="76" y="8"/>
                    </a:lnTo>
                    <a:lnTo>
                      <a:pt x="76" y="6"/>
                    </a:lnTo>
                    <a:lnTo>
                      <a:pt x="71" y="6"/>
                    </a:lnTo>
                    <a:lnTo>
                      <a:pt x="65" y="6"/>
                    </a:lnTo>
                    <a:lnTo>
                      <a:pt x="60" y="3"/>
                    </a:lnTo>
                    <a:lnTo>
                      <a:pt x="54" y="3"/>
                    </a:lnTo>
                    <a:lnTo>
                      <a:pt x="52" y="3"/>
                    </a:lnTo>
                    <a:lnTo>
                      <a:pt x="49" y="3"/>
                    </a:lnTo>
                    <a:lnTo>
                      <a:pt x="46" y="0"/>
                    </a:lnTo>
                    <a:lnTo>
                      <a:pt x="44" y="0"/>
                    </a:lnTo>
                    <a:lnTo>
                      <a:pt x="41" y="0"/>
                    </a:lnTo>
                    <a:lnTo>
                      <a:pt x="38" y="0"/>
                    </a:lnTo>
                    <a:lnTo>
                      <a:pt x="35" y="0"/>
                    </a:lnTo>
                    <a:lnTo>
                      <a:pt x="33" y="0"/>
                    </a:lnTo>
                    <a:lnTo>
                      <a:pt x="30" y="0"/>
                    </a:lnTo>
                    <a:lnTo>
                      <a:pt x="27" y="0"/>
                    </a:lnTo>
                    <a:lnTo>
                      <a:pt x="24" y="0"/>
                    </a:lnTo>
                    <a:lnTo>
                      <a:pt x="22" y="0"/>
                    </a:lnTo>
                    <a:lnTo>
                      <a:pt x="19" y="0"/>
                    </a:lnTo>
                    <a:lnTo>
                      <a:pt x="16" y="0"/>
                    </a:lnTo>
                    <a:lnTo>
                      <a:pt x="14" y="0"/>
                    </a:lnTo>
                    <a:lnTo>
                      <a:pt x="11" y="0"/>
                    </a:lnTo>
                    <a:lnTo>
                      <a:pt x="5" y="0"/>
                    </a:lnTo>
                    <a:lnTo>
                      <a:pt x="3" y="0"/>
                    </a:lnTo>
                    <a:lnTo>
                      <a:pt x="0" y="0"/>
                    </a:lnTo>
                    <a:lnTo>
                      <a:pt x="0" y="188"/>
                    </a:lnTo>
                    <a:close/>
                  </a:path>
                </a:pathLst>
              </a:custGeom>
              <a:solidFill>
                <a:srgbClr val="CFE7FF"/>
              </a:solidFill>
              <a:ln w="0">
                <a:solidFill>
                  <a:srgbClr val="CFE7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82" name="Freeform 124"/>
              <p:cNvSpPr>
                <a:spLocks/>
              </p:cNvSpPr>
              <p:nvPr/>
            </p:nvSpPr>
            <p:spPr bwMode="auto">
              <a:xfrm>
                <a:off x="4400264" y="3256392"/>
                <a:ext cx="286729" cy="259242"/>
              </a:xfrm>
              <a:custGeom>
                <a:avLst/>
                <a:gdLst>
                  <a:gd name="T0" fmla="*/ 16 w 210"/>
                  <a:gd name="T1" fmla="*/ 0 h 185"/>
                  <a:gd name="T2" fmla="*/ 30 w 210"/>
                  <a:gd name="T3" fmla="*/ 0 h 185"/>
                  <a:gd name="T4" fmla="*/ 46 w 210"/>
                  <a:gd name="T5" fmla="*/ 3 h 185"/>
                  <a:gd name="T6" fmla="*/ 60 w 210"/>
                  <a:gd name="T7" fmla="*/ 5 h 185"/>
                  <a:gd name="T8" fmla="*/ 74 w 210"/>
                  <a:gd name="T9" fmla="*/ 8 h 185"/>
                  <a:gd name="T10" fmla="*/ 87 w 210"/>
                  <a:gd name="T11" fmla="*/ 13 h 185"/>
                  <a:gd name="T12" fmla="*/ 101 w 210"/>
                  <a:gd name="T13" fmla="*/ 19 h 185"/>
                  <a:gd name="T14" fmla="*/ 114 w 210"/>
                  <a:gd name="T15" fmla="*/ 24 h 185"/>
                  <a:gd name="T16" fmla="*/ 128 w 210"/>
                  <a:gd name="T17" fmla="*/ 32 h 185"/>
                  <a:gd name="T18" fmla="*/ 142 w 210"/>
                  <a:gd name="T19" fmla="*/ 38 h 185"/>
                  <a:gd name="T20" fmla="*/ 153 w 210"/>
                  <a:gd name="T21" fmla="*/ 46 h 185"/>
                  <a:gd name="T22" fmla="*/ 163 w 210"/>
                  <a:gd name="T23" fmla="*/ 54 h 185"/>
                  <a:gd name="T24" fmla="*/ 174 w 210"/>
                  <a:gd name="T25" fmla="*/ 65 h 185"/>
                  <a:gd name="T26" fmla="*/ 185 w 210"/>
                  <a:gd name="T27" fmla="*/ 76 h 185"/>
                  <a:gd name="T28" fmla="*/ 193 w 210"/>
                  <a:gd name="T29" fmla="*/ 90 h 185"/>
                  <a:gd name="T30" fmla="*/ 199 w 210"/>
                  <a:gd name="T31" fmla="*/ 98 h 185"/>
                  <a:gd name="T32" fmla="*/ 202 w 210"/>
                  <a:gd name="T33" fmla="*/ 101 h 185"/>
                  <a:gd name="T34" fmla="*/ 207 w 210"/>
                  <a:gd name="T35" fmla="*/ 117 h 185"/>
                  <a:gd name="T36" fmla="*/ 207 w 210"/>
                  <a:gd name="T37" fmla="*/ 136 h 185"/>
                  <a:gd name="T38" fmla="*/ 199 w 210"/>
                  <a:gd name="T39" fmla="*/ 158 h 185"/>
                  <a:gd name="T40" fmla="*/ 182 w 210"/>
                  <a:gd name="T41" fmla="*/ 171 h 185"/>
                  <a:gd name="T42" fmla="*/ 174 w 210"/>
                  <a:gd name="T43" fmla="*/ 177 h 185"/>
                  <a:gd name="T44" fmla="*/ 166 w 210"/>
                  <a:gd name="T45" fmla="*/ 177 h 185"/>
                  <a:gd name="T46" fmla="*/ 153 w 210"/>
                  <a:gd name="T47" fmla="*/ 180 h 185"/>
                  <a:gd name="T48" fmla="*/ 142 w 210"/>
                  <a:gd name="T49" fmla="*/ 182 h 185"/>
                  <a:gd name="T50" fmla="*/ 133 w 210"/>
                  <a:gd name="T51" fmla="*/ 182 h 185"/>
                  <a:gd name="T52" fmla="*/ 123 w 210"/>
                  <a:gd name="T53" fmla="*/ 182 h 185"/>
                  <a:gd name="T54" fmla="*/ 109 w 210"/>
                  <a:gd name="T55" fmla="*/ 185 h 185"/>
                  <a:gd name="T56" fmla="*/ 106 w 210"/>
                  <a:gd name="T57" fmla="*/ 185 h 185"/>
                  <a:gd name="T58" fmla="*/ 95 w 210"/>
                  <a:gd name="T59" fmla="*/ 185 h 185"/>
                  <a:gd name="T60" fmla="*/ 82 w 210"/>
                  <a:gd name="T61" fmla="*/ 185 h 185"/>
                  <a:gd name="T62" fmla="*/ 74 w 210"/>
                  <a:gd name="T63" fmla="*/ 185 h 185"/>
                  <a:gd name="T64" fmla="*/ 63 w 210"/>
                  <a:gd name="T65" fmla="*/ 185 h 185"/>
                  <a:gd name="T66" fmla="*/ 60 w 210"/>
                  <a:gd name="T67" fmla="*/ 185 h 185"/>
                  <a:gd name="T68" fmla="*/ 44 w 210"/>
                  <a:gd name="T69" fmla="*/ 185 h 185"/>
                  <a:gd name="T70" fmla="*/ 35 w 210"/>
                  <a:gd name="T71" fmla="*/ 185 h 185"/>
                  <a:gd name="T72" fmla="*/ 27 w 210"/>
                  <a:gd name="T73" fmla="*/ 185 h 185"/>
                  <a:gd name="T74" fmla="*/ 19 w 210"/>
                  <a:gd name="T75" fmla="*/ 185 h 185"/>
                  <a:gd name="T76" fmla="*/ 11 w 210"/>
                  <a:gd name="T77" fmla="*/ 185 h 185"/>
                  <a:gd name="T78" fmla="*/ 3 w 210"/>
                  <a:gd name="T79" fmla="*/ 185 h 185"/>
                  <a:gd name="T80" fmla="*/ 0 w 210"/>
                  <a:gd name="T81" fmla="*/ 0 h 185"/>
                  <a:gd name="T82" fmla="*/ 3 w 210"/>
                  <a:gd name="T83" fmla="*/ 0 h 18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0"/>
                  <a:gd name="T127" fmla="*/ 0 h 185"/>
                  <a:gd name="T128" fmla="*/ 210 w 210"/>
                  <a:gd name="T129" fmla="*/ 185 h 18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0" h="185">
                    <a:moveTo>
                      <a:pt x="3" y="0"/>
                    </a:moveTo>
                    <a:lnTo>
                      <a:pt x="16" y="0"/>
                    </a:lnTo>
                    <a:lnTo>
                      <a:pt x="30" y="0"/>
                    </a:lnTo>
                    <a:lnTo>
                      <a:pt x="33" y="3"/>
                    </a:lnTo>
                    <a:lnTo>
                      <a:pt x="46" y="3"/>
                    </a:lnTo>
                    <a:lnTo>
                      <a:pt x="60" y="5"/>
                    </a:lnTo>
                    <a:lnTo>
                      <a:pt x="74" y="8"/>
                    </a:lnTo>
                    <a:lnTo>
                      <a:pt x="76" y="8"/>
                    </a:lnTo>
                    <a:lnTo>
                      <a:pt x="87" y="13"/>
                    </a:lnTo>
                    <a:lnTo>
                      <a:pt x="101" y="16"/>
                    </a:lnTo>
                    <a:lnTo>
                      <a:pt x="101" y="19"/>
                    </a:lnTo>
                    <a:lnTo>
                      <a:pt x="103" y="19"/>
                    </a:lnTo>
                    <a:lnTo>
                      <a:pt x="114" y="24"/>
                    </a:lnTo>
                    <a:lnTo>
                      <a:pt x="120" y="27"/>
                    </a:lnTo>
                    <a:lnTo>
                      <a:pt x="128" y="32"/>
                    </a:lnTo>
                    <a:lnTo>
                      <a:pt x="133" y="35"/>
                    </a:lnTo>
                    <a:lnTo>
                      <a:pt x="142" y="38"/>
                    </a:lnTo>
                    <a:lnTo>
                      <a:pt x="144" y="41"/>
                    </a:lnTo>
                    <a:lnTo>
                      <a:pt x="153" y="46"/>
                    </a:lnTo>
                    <a:lnTo>
                      <a:pt x="155" y="49"/>
                    </a:lnTo>
                    <a:lnTo>
                      <a:pt x="163" y="54"/>
                    </a:lnTo>
                    <a:lnTo>
                      <a:pt x="169" y="60"/>
                    </a:lnTo>
                    <a:lnTo>
                      <a:pt x="174" y="65"/>
                    </a:lnTo>
                    <a:lnTo>
                      <a:pt x="182" y="73"/>
                    </a:lnTo>
                    <a:lnTo>
                      <a:pt x="185" y="76"/>
                    </a:lnTo>
                    <a:lnTo>
                      <a:pt x="191" y="84"/>
                    </a:lnTo>
                    <a:lnTo>
                      <a:pt x="193" y="90"/>
                    </a:lnTo>
                    <a:lnTo>
                      <a:pt x="196" y="90"/>
                    </a:lnTo>
                    <a:lnTo>
                      <a:pt x="199" y="98"/>
                    </a:lnTo>
                    <a:lnTo>
                      <a:pt x="202" y="101"/>
                    </a:lnTo>
                    <a:lnTo>
                      <a:pt x="202" y="106"/>
                    </a:lnTo>
                    <a:lnTo>
                      <a:pt x="207" y="117"/>
                    </a:lnTo>
                    <a:lnTo>
                      <a:pt x="210" y="128"/>
                    </a:lnTo>
                    <a:lnTo>
                      <a:pt x="207" y="136"/>
                    </a:lnTo>
                    <a:lnTo>
                      <a:pt x="207" y="150"/>
                    </a:lnTo>
                    <a:lnTo>
                      <a:pt x="199" y="158"/>
                    </a:lnTo>
                    <a:lnTo>
                      <a:pt x="193" y="166"/>
                    </a:lnTo>
                    <a:lnTo>
                      <a:pt x="182" y="171"/>
                    </a:lnTo>
                    <a:lnTo>
                      <a:pt x="177" y="174"/>
                    </a:lnTo>
                    <a:lnTo>
                      <a:pt x="174" y="177"/>
                    </a:lnTo>
                    <a:lnTo>
                      <a:pt x="169" y="177"/>
                    </a:lnTo>
                    <a:lnTo>
                      <a:pt x="166" y="177"/>
                    </a:lnTo>
                    <a:lnTo>
                      <a:pt x="155" y="180"/>
                    </a:lnTo>
                    <a:lnTo>
                      <a:pt x="153" y="180"/>
                    </a:lnTo>
                    <a:lnTo>
                      <a:pt x="147" y="182"/>
                    </a:lnTo>
                    <a:lnTo>
                      <a:pt x="142" y="182"/>
                    </a:lnTo>
                    <a:lnTo>
                      <a:pt x="139" y="182"/>
                    </a:lnTo>
                    <a:lnTo>
                      <a:pt x="133" y="182"/>
                    </a:lnTo>
                    <a:lnTo>
                      <a:pt x="128" y="182"/>
                    </a:lnTo>
                    <a:lnTo>
                      <a:pt x="123" y="182"/>
                    </a:lnTo>
                    <a:lnTo>
                      <a:pt x="117" y="182"/>
                    </a:lnTo>
                    <a:lnTo>
                      <a:pt x="109" y="185"/>
                    </a:lnTo>
                    <a:lnTo>
                      <a:pt x="106" y="185"/>
                    </a:lnTo>
                    <a:lnTo>
                      <a:pt x="98" y="185"/>
                    </a:lnTo>
                    <a:lnTo>
                      <a:pt x="95" y="185"/>
                    </a:lnTo>
                    <a:lnTo>
                      <a:pt x="87" y="185"/>
                    </a:lnTo>
                    <a:lnTo>
                      <a:pt x="82" y="185"/>
                    </a:lnTo>
                    <a:lnTo>
                      <a:pt x="79" y="185"/>
                    </a:lnTo>
                    <a:lnTo>
                      <a:pt x="74" y="185"/>
                    </a:lnTo>
                    <a:lnTo>
                      <a:pt x="68" y="185"/>
                    </a:lnTo>
                    <a:lnTo>
                      <a:pt x="63" y="185"/>
                    </a:lnTo>
                    <a:lnTo>
                      <a:pt x="60" y="185"/>
                    </a:lnTo>
                    <a:lnTo>
                      <a:pt x="52" y="185"/>
                    </a:lnTo>
                    <a:lnTo>
                      <a:pt x="44" y="185"/>
                    </a:lnTo>
                    <a:lnTo>
                      <a:pt x="35" y="185"/>
                    </a:lnTo>
                    <a:lnTo>
                      <a:pt x="27" y="185"/>
                    </a:lnTo>
                    <a:lnTo>
                      <a:pt x="19" y="185"/>
                    </a:lnTo>
                    <a:lnTo>
                      <a:pt x="11" y="185"/>
                    </a:lnTo>
                    <a:lnTo>
                      <a:pt x="8" y="185"/>
                    </a:lnTo>
                    <a:lnTo>
                      <a:pt x="3" y="185"/>
                    </a:lnTo>
                    <a:lnTo>
                      <a:pt x="0" y="185"/>
                    </a:lnTo>
                    <a:lnTo>
                      <a:pt x="0" y="0"/>
                    </a:lnTo>
                    <a:lnTo>
                      <a:pt x="3" y="0"/>
                    </a:lnTo>
                    <a:close/>
                  </a:path>
                </a:pathLst>
              </a:custGeom>
              <a:solidFill>
                <a:srgbClr val="FFC4C4"/>
              </a:solidFill>
              <a:ln w="0">
                <a:solidFill>
                  <a:srgbClr val="FFC4C4"/>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83" name="Freeform 125"/>
              <p:cNvSpPr>
                <a:spLocks/>
              </p:cNvSpPr>
              <p:nvPr/>
            </p:nvSpPr>
            <p:spPr bwMode="auto">
              <a:xfrm>
                <a:off x="4400264" y="3978065"/>
                <a:ext cx="152922" cy="323702"/>
              </a:xfrm>
              <a:custGeom>
                <a:avLst/>
                <a:gdLst>
                  <a:gd name="T0" fmla="*/ 3 w 112"/>
                  <a:gd name="T1" fmla="*/ 0 h 231"/>
                  <a:gd name="T2" fmla="*/ 5 w 112"/>
                  <a:gd name="T3" fmla="*/ 0 h 231"/>
                  <a:gd name="T4" fmla="*/ 8 w 112"/>
                  <a:gd name="T5" fmla="*/ 0 h 231"/>
                  <a:gd name="T6" fmla="*/ 11 w 112"/>
                  <a:gd name="T7" fmla="*/ 2 h 231"/>
                  <a:gd name="T8" fmla="*/ 16 w 112"/>
                  <a:gd name="T9" fmla="*/ 2 h 231"/>
                  <a:gd name="T10" fmla="*/ 19 w 112"/>
                  <a:gd name="T11" fmla="*/ 5 h 231"/>
                  <a:gd name="T12" fmla="*/ 24 w 112"/>
                  <a:gd name="T13" fmla="*/ 8 h 231"/>
                  <a:gd name="T14" fmla="*/ 27 w 112"/>
                  <a:gd name="T15" fmla="*/ 13 h 231"/>
                  <a:gd name="T16" fmla="*/ 35 w 112"/>
                  <a:gd name="T17" fmla="*/ 16 h 231"/>
                  <a:gd name="T18" fmla="*/ 35 w 112"/>
                  <a:gd name="T19" fmla="*/ 19 h 231"/>
                  <a:gd name="T20" fmla="*/ 41 w 112"/>
                  <a:gd name="T21" fmla="*/ 24 h 231"/>
                  <a:gd name="T22" fmla="*/ 49 w 112"/>
                  <a:gd name="T23" fmla="*/ 32 h 231"/>
                  <a:gd name="T24" fmla="*/ 49 w 112"/>
                  <a:gd name="T25" fmla="*/ 35 h 231"/>
                  <a:gd name="T26" fmla="*/ 60 w 112"/>
                  <a:gd name="T27" fmla="*/ 46 h 231"/>
                  <a:gd name="T28" fmla="*/ 74 w 112"/>
                  <a:gd name="T29" fmla="*/ 65 h 231"/>
                  <a:gd name="T30" fmla="*/ 79 w 112"/>
                  <a:gd name="T31" fmla="*/ 73 h 231"/>
                  <a:gd name="T32" fmla="*/ 90 w 112"/>
                  <a:gd name="T33" fmla="*/ 87 h 231"/>
                  <a:gd name="T34" fmla="*/ 98 w 112"/>
                  <a:gd name="T35" fmla="*/ 100 h 231"/>
                  <a:gd name="T36" fmla="*/ 106 w 112"/>
                  <a:gd name="T37" fmla="*/ 120 h 231"/>
                  <a:gd name="T38" fmla="*/ 106 w 112"/>
                  <a:gd name="T39" fmla="*/ 120 h 231"/>
                  <a:gd name="T40" fmla="*/ 112 w 112"/>
                  <a:gd name="T41" fmla="*/ 139 h 231"/>
                  <a:gd name="T42" fmla="*/ 112 w 112"/>
                  <a:gd name="T43" fmla="*/ 149 h 231"/>
                  <a:gd name="T44" fmla="*/ 112 w 112"/>
                  <a:gd name="T45" fmla="*/ 160 h 231"/>
                  <a:gd name="T46" fmla="*/ 109 w 112"/>
                  <a:gd name="T47" fmla="*/ 166 h 231"/>
                  <a:gd name="T48" fmla="*/ 103 w 112"/>
                  <a:gd name="T49" fmla="*/ 179 h 231"/>
                  <a:gd name="T50" fmla="*/ 101 w 112"/>
                  <a:gd name="T51" fmla="*/ 185 h 231"/>
                  <a:gd name="T52" fmla="*/ 95 w 112"/>
                  <a:gd name="T53" fmla="*/ 190 h 231"/>
                  <a:gd name="T54" fmla="*/ 87 w 112"/>
                  <a:gd name="T55" fmla="*/ 201 h 231"/>
                  <a:gd name="T56" fmla="*/ 76 w 112"/>
                  <a:gd name="T57" fmla="*/ 207 h 231"/>
                  <a:gd name="T58" fmla="*/ 68 w 112"/>
                  <a:gd name="T59" fmla="*/ 215 h 231"/>
                  <a:gd name="T60" fmla="*/ 57 w 112"/>
                  <a:gd name="T61" fmla="*/ 220 h 231"/>
                  <a:gd name="T62" fmla="*/ 46 w 112"/>
                  <a:gd name="T63" fmla="*/ 223 h 231"/>
                  <a:gd name="T64" fmla="*/ 35 w 112"/>
                  <a:gd name="T65" fmla="*/ 228 h 231"/>
                  <a:gd name="T66" fmla="*/ 24 w 112"/>
                  <a:gd name="T67" fmla="*/ 231 h 231"/>
                  <a:gd name="T68" fmla="*/ 14 w 112"/>
                  <a:gd name="T69" fmla="*/ 231 h 231"/>
                  <a:gd name="T70" fmla="*/ 3 w 112"/>
                  <a:gd name="T71" fmla="*/ 231 h 231"/>
                  <a:gd name="T72" fmla="*/ 0 w 112"/>
                  <a:gd name="T73" fmla="*/ 0 h 23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2"/>
                  <a:gd name="T112" fmla="*/ 0 h 231"/>
                  <a:gd name="T113" fmla="*/ 112 w 112"/>
                  <a:gd name="T114" fmla="*/ 231 h 23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2" h="231">
                    <a:moveTo>
                      <a:pt x="0" y="0"/>
                    </a:moveTo>
                    <a:lnTo>
                      <a:pt x="3" y="0"/>
                    </a:lnTo>
                    <a:lnTo>
                      <a:pt x="5" y="0"/>
                    </a:lnTo>
                    <a:lnTo>
                      <a:pt x="8" y="0"/>
                    </a:lnTo>
                    <a:lnTo>
                      <a:pt x="11" y="2"/>
                    </a:lnTo>
                    <a:lnTo>
                      <a:pt x="16" y="2"/>
                    </a:lnTo>
                    <a:lnTo>
                      <a:pt x="19" y="5"/>
                    </a:lnTo>
                    <a:lnTo>
                      <a:pt x="22" y="5"/>
                    </a:lnTo>
                    <a:lnTo>
                      <a:pt x="24" y="8"/>
                    </a:lnTo>
                    <a:lnTo>
                      <a:pt x="27" y="11"/>
                    </a:lnTo>
                    <a:lnTo>
                      <a:pt x="27" y="13"/>
                    </a:lnTo>
                    <a:lnTo>
                      <a:pt x="33" y="16"/>
                    </a:lnTo>
                    <a:lnTo>
                      <a:pt x="35" y="16"/>
                    </a:lnTo>
                    <a:lnTo>
                      <a:pt x="35" y="19"/>
                    </a:lnTo>
                    <a:lnTo>
                      <a:pt x="38" y="21"/>
                    </a:lnTo>
                    <a:lnTo>
                      <a:pt x="41" y="24"/>
                    </a:lnTo>
                    <a:lnTo>
                      <a:pt x="46" y="32"/>
                    </a:lnTo>
                    <a:lnTo>
                      <a:pt x="49" y="32"/>
                    </a:lnTo>
                    <a:lnTo>
                      <a:pt x="49" y="35"/>
                    </a:lnTo>
                    <a:lnTo>
                      <a:pt x="54" y="41"/>
                    </a:lnTo>
                    <a:lnTo>
                      <a:pt x="60" y="46"/>
                    </a:lnTo>
                    <a:lnTo>
                      <a:pt x="63" y="51"/>
                    </a:lnTo>
                    <a:lnTo>
                      <a:pt x="74" y="65"/>
                    </a:lnTo>
                    <a:lnTo>
                      <a:pt x="76" y="68"/>
                    </a:lnTo>
                    <a:lnTo>
                      <a:pt x="79" y="73"/>
                    </a:lnTo>
                    <a:lnTo>
                      <a:pt x="87" y="84"/>
                    </a:lnTo>
                    <a:lnTo>
                      <a:pt x="90" y="87"/>
                    </a:lnTo>
                    <a:lnTo>
                      <a:pt x="95" y="98"/>
                    </a:lnTo>
                    <a:lnTo>
                      <a:pt x="98" y="100"/>
                    </a:lnTo>
                    <a:lnTo>
                      <a:pt x="106" y="120"/>
                    </a:lnTo>
                    <a:lnTo>
                      <a:pt x="112" y="133"/>
                    </a:lnTo>
                    <a:lnTo>
                      <a:pt x="112" y="139"/>
                    </a:lnTo>
                    <a:lnTo>
                      <a:pt x="112" y="144"/>
                    </a:lnTo>
                    <a:lnTo>
                      <a:pt x="112" y="149"/>
                    </a:lnTo>
                    <a:lnTo>
                      <a:pt x="112" y="155"/>
                    </a:lnTo>
                    <a:lnTo>
                      <a:pt x="112" y="160"/>
                    </a:lnTo>
                    <a:lnTo>
                      <a:pt x="109" y="166"/>
                    </a:lnTo>
                    <a:lnTo>
                      <a:pt x="106" y="174"/>
                    </a:lnTo>
                    <a:lnTo>
                      <a:pt x="103" y="179"/>
                    </a:lnTo>
                    <a:lnTo>
                      <a:pt x="101" y="182"/>
                    </a:lnTo>
                    <a:lnTo>
                      <a:pt x="101" y="185"/>
                    </a:lnTo>
                    <a:lnTo>
                      <a:pt x="95" y="190"/>
                    </a:lnTo>
                    <a:lnTo>
                      <a:pt x="93" y="193"/>
                    </a:lnTo>
                    <a:lnTo>
                      <a:pt x="87" y="201"/>
                    </a:lnTo>
                    <a:lnTo>
                      <a:pt x="82" y="204"/>
                    </a:lnTo>
                    <a:lnTo>
                      <a:pt x="76" y="207"/>
                    </a:lnTo>
                    <a:lnTo>
                      <a:pt x="76" y="209"/>
                    </a:lnTo>
                    <a:lnTo>
                      <a:pt x="68" y="215"/>
                    </a:lnTo>
                    <a:lnTo>
                      <a:pt x="57" y="220"/>
                    </a:lnTo>
                    <a:lnTo>
                      <a:pt x="49" y="223"/>
                    </a:lnTo>
                    <a:lnTo>
                      <a:pt x="46" y="223"/>
                    </a:lnTo>
                    <a:lnTo>
                      <a:pt x="44" y="226"/>
                    </a:lnTo>
                    <a:lnTo>
                      <a:pt x="35" y="228"/>
                    </a:lnTo>
                    <a:lnTo>
                      <a:pt x="30" y="228"/>
                    </a:lnTo>
                    <a:lnTo>
                      <a:pt x="24" y="231"/>
                    </a:lnTo>
                    <a:lnTo>
                      <a:pt x="19" y="231"/>
                    </a:lnTo>
                    <a:lnTo>
                      <a:pt x="14" y="231"/>
                    </a:lnTo>
                    <a:lnTo>
                      <a:pt x="8" y="231"/>
                    </a:lnTo>
                    <a:lnTo>
                      <a:pt x="3" y="231"/>
                    </a:lnTo>
                    <a:lnTo>
                      <a:pt x="0" y="231"/>
                    </a:lnTo>
                    <a:lnTo>
                      <a:pt x="0" y="0"/>
                    </a:lnTo>
                    <a:close/>
                  </a:path>
                </a:pathLst>
              </a:custGeom>
              <a:solidFill>
                <a:srgbClr val="FFC4C4"/>
              </a:solidFill>
              <a:ln w="0">
                <a:solidFill>
                  <a:srgbClr val="FFC4C4"/>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84" name="Freeform 126"/>
              <p:cNvSpPr>
                <a:spLocks/>
              </p:cNvSpPr>
              <p:nvPr/>
            </p:nvSpPr>
            <p:spPr bwMode="auto">
              <a:xfrm>
                <a:off x="4400264" y="3301234"/>
                <a:ext cx="144730" cy="134525"/>
              </a:xfrm>
              <a:custGeom>
                <a:avLst/>
                <a:gdLst>
                  <a:gd name="T0" fmla="*/ 8 w 106"/>
                  <a:gd name="T1" fmla="*/ 0 h 96"/>
                  <a:gd name="T2" fmla="*/ 16 w 106"/>
                  <a:gd name="T3" fmla="*/ 3 h 96"/>
                  <a:gd name="T4" fmla="*/ 22 w 106"/>
                  <a:gd name="T5" fmla="*/ 3 h 96"/>
                  <a:gd name="T6" fmla="*/ 27 w 106"/>
                  <a:gd name="T7" fmla="*/ 3 h 96"/>
                  <a:gd name="T8" fmla="*/ 38 w 106"/>
                  <a:gd name="T9" fmla="*/ 6 h 96"/>
                  <a:gd name="T10" fmla="*/ 41 w 106"/>
                  <a:gd name="T11" fmla="*/ 6 h 96"/>
                  <a:gd name="T12" fmla="*/ 46 w 106"/>
                  <a:gd name="T13" fmla="*/ 6 h 96"/>
                  <a:gd name="T14" fmla="*/ 54 w 106"/>
                  <a:gd name="T15" fmla="*/ 9 h 96"/>
                  <a:gd name="T16" fmla="*/ 57 w 106"/>
                  <a:gd name="T17" fmla="*/ 11 h 96"/>
                  <a:gd name="T18" fmla="*/ 68 w 106"/>
                  <a:gd name="T19" fmla="*/ 14 h 96"/>
                  <a:gd name="T20" fmla="*/ 76 w 106"/>
                  <a:gd name="T21" fmla="*/ 17 h 96"/>
                  <a:gd name="T22" fmla="*/ 79 w 106"/>
                  <a:gd name="T23" fmla="*/ 20 h 96"/>
                  <a:gd name="T24" fmla="*/ 87 w 106"/>
                  <a:gd name="T25" fmla="*/ 28 h 96"/>
                  <a:gd name="T26" fmla="*/ 90 w 106"/>
                  <a:gd name="T27" fmla="*/ 30 h 96"/>
                  <a:gd name="T28" fmla="*/ 95 w 106"/>
                  <a:gd name="T29" fmla="*/ 36 h 96"/>
                  <a:gd name="T30" fmla="*/ 101 w 106"/>
                  <a:gd name="T31" fmla="*/ 41 h 96"/>
                  <a:gd name="T32" fmla="*/ 103 w 106"/>
                  <a:gd name="T33" fmla="*/ 44 h 96"/>
                  <a:gd name="T34" fmla="*/ 103 w 106"/>
                  <a:gd name="T35" fmla="*/ 60 h 96"/>
                  <a:gd name="T36" fmla="*/ 106 w 106"/>
                  <a:gd name="T37" fmla="*/ 66 h 96"/>
                  <a:gd name="T38" fmla="*/ 90 w 106"/>
                  <a:gd name="T39" fmla="*/ 79 h 96"/>
                  <a:gd name="T40" fmla="*/ 87 w 106"/>
                  <a:gd name="T41" fmla="*/ 82 h 96"/>
                  <a:gd name="T42" fmla="*/ 76 w 106"/>
                  <a:gd name="T43" fmla="*/ 85 h 96"/>
                  <a:gd name="T44" fmla="*/ 71 w 106"/>
                  <a:gd name="T45" fmla="*/ 85 h 96"/>
                  <a:gd name="T46" fmla="*/ 65 w 106"/>
                  <a:gd name="T47" fmla="*/ 88 h 96"/>
                  <a:gd name="T48" fmla="*/ 57 w 106"/>
                  <a:gd name="T49" fmla="*/ 90 h 96"/>
                  <a:gd name="T50" fmla="*/ 54 w 106"/>
                  <a:gd name="T51" fmla="*/ 90 h 96"/>
                  <a:gd name="T52" fmla="*/ 44 w 106"/>
                  <a:gd name="T53" fmla="*/ 93 h 96"/>
                  <a:gd name="T54" fmla="*/ 44 w 106"/>
                  <a:gd name="T55" fmla="*/ 93 h 96"/>
                  <a:gd name="T56" fmla="*/ 44 w 106"/>
                  <a:gd name="T57" fmla="*/ 93 h 96"/>
                  <a:gd name="T58" fmla="*/ 33 w 106"/>
                  <a:gd name="T59" fmla="*/ 93 h 96"/>
                  <a:gd name="T60" fmla="*/ 24 w 106"/>
                  <a:gd name="T61" fmla="*/ 93 h 96"/>
                  <a:gd name="T62" fmla="*/ 22 w 106"/>
                  <a:gd name="T63" fmla="*/ 93 h 96"/>
                  <a:gd name="T64" fmla="*/ 19 w 106"/>
                  <a:gd name="T65" fmla="*/ 93 h 96"/>
                  <a:gd name="T66" fmla="*/ 11 w 106"/>
                  <a:gd name="T67" fmla="*/ 96 h 96"/>
                  <a:gd name="T68" fmla="*/ 3 w 106"/>
                  <a:gd name="T69" fmla="*/ 96 h 96"/>
                  <a:gd name="T70" fmla="*/ 3 w 106"/>
                  <a:gd name="T71" fmla="*/ 96 h 96"/>
                  <a:gd name="T72" fmla="*/ 0 w 106"/>
                  <a:gd name="T73" fmla="*/ 96 h 96"/>
                  <a:gd name="T74" fmla="*/ 0 w 106"/>
                  <a:gd name="T75" fmla="*/ 0 h 96"/>
                  <a:gd name="T76" fmla="*/ 3 w 106"/>
                  <a:gd name="T77" fmla="*/ 0 h 96"/>
                  <a:gd name="T78" fmla="*/ 8 w 106"/>
                  <a:gd name="T79" fmla="*/ 0 h 9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6"/>
                  <a:gd name="T121" fmla="*/ 0 h 96"/>
                  <a:gd name="T122" fmla="*/ 106 w 106"/>
                  <a:gd name="T123" fmla="*/ 96 h 9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6" h="96">
                    <a:moveTo>
                      <a:pt x="8" y="0"/>
                    </a:moveTo>
                    <a:lnTo>
                      <a:pt x="16" y="3"/>
                    </a:lnTo>
                    <a:lnTo>
                      <a:pt x="22" y="3"/>
                    </a:lnTo>
                    <a:lnTo>
                      <a:pt x="27" y="3"/>
                    </a:lnTo>
                    <a:lnTo>
                      <a:pt x="38" y="6"/>
                    </a:lnTo>
                    <a:lnTo>
                      <a:pt x="41" y="6"/>
                    </a:lnTo>
                    <a:lnTo>
                      <a:pt x="46" y="6"/>
                    </a:lnTo>
                    <a:lnTo>
                      <a:pt x="54" y="9"/>
                    </a:lnTo>
                    <a:lnTo>
                      <a:pt x="57" y="11"/>
                    </a:lnTo>
                    <a:lnTo>
                      <a:pt x="68" y="14"/>
                    </a:lnTo>
                    <a:lnTo>
                      <a:pt x="76" y="17"/>
                    </a:lnTo>
                    <a:lnTo>
                      <a:pt x="79" y="20"/>
                    </a:lnTo>
                    <a:lnTo>
                      <a:pt x="87" y="28"/>
                    </a:lnTo>
                    <a:lnTo>
                      <a:pt x="90" y="30"/>
                    </a:lnTo>
                    <a:lnTo>
                      <a:pt x="95" y="36"/>
                    </a:lnTo>
                    <a:lnTo>
                      <a:pt x="101" y="41"/>
                    </a:lnTo>
                    <a:lnTo>
                      <a:pt x="103" y="44"/>
                    </a:lnTo>
                    <a:lnTo>
                      <a:pt x="103" y="60"/>
                    </a:lnTo>
                    <a:lnTo>
                      <a:pt x="106" y="66"/>
                    </a:lnTo>
                    <a:lnTo>
                      <a:pt x="90" y="79"/>
                    </a:lnTo>
                    <a:lnTo>
                      <a:pt x="87" y="82"/>
                    </a:lnTo>
                    <a:lnTo>
                      <a:pt x="76" y="85"/>
                    </a:lnTo>
                    <a:lnTo>
                      <a:pt x="71" y="85"/>
                    </a:lnTo>
                    <a:lnTo>
                      <a:pt x="65" y="88"/>
                    </a:lnTo>
                    <a:lnTo>
                      <a:pt x="57" y="90"/>
                    </a:lnTo>
                    <a:lnTo>
                      <a:pt x="54" y="90"/>
                    </a:lnTo>
                    <a:lnTo>
                      <a:pt x="44" y="93"/>
                    </a:lnTo>
                    <a:lnTo>
                      <a:pt x="33" y="93"/>
                    </a:lnTo>
                    <a:lnTo>
                      <a:pt x="24" y="93"/>
                    </a:lnTo>
                    <a:lnTo>
                      <a:pt x="22" y="93"/>
                    </a:lnTo>
                    <a:lnTo>
                      <a:pt x="19" y="93"/>
                    </a:lnTo>
                    <a:lnTo>
                      <a:pt x="11" y="96"/>
                    </a:lnTo>
                    <a:lnTo>
                      <a:pt x="3" y="96"/>
                    </a:lnTo>
                    <a:lnTo>
                      <a:pt x="0" y="96"/>
                    </a:lnTo>
                    <a:lnTo>
                      <a:pt x="0" y="0"/>
                    </a:lnTo>
                    <a:lnTo>
                      <a:pt x="3" y="0"/>
                    </a:lnTo>
                    <a:lnTo>
                      <a:pt x="8" y="0"/>
                    </a:lnTo>
                    <a:close/>
                  </a:path>
                </a:pathLst>
              </a:custGeom>
              <a:solidFill>
                <a:srgbClr val="FFA0A0"/>
              </a:solidFill>
              <a:ln w="0">
                <a:solidFill>
                  <a:srgbClr val="FFA0A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85" name="Freeform 127"/>
              <p:cNvSpPr>
                <a:spLocks/>
              </p:cNvSpPr>
              <p:nvPr/>
            </p:nvSpPr>
            <p:spPr bwMode="auto">
              <a:xfrm>
                <a:off x="4400264" y="4027110"/>
                <a:ext cx="55980" cy="175163"/>
              </a:xfrm>
              <a:custGeom>
                <a:avLst/>
                <a:gdLst>
                  <a:gd name="T0" fmla="*/ 0 w 41"/>
                  <a:gd name="T1" fmla="*/ 0 h 125"/>
                  <a:gd name="T2" fmla="*/ 3 w 41"/>
                  <a:gd name="T3" fmla="*/ 0 h 125"/>
                  <a:gd name="T4" fmla="*/ 5 w 41"/>
                  <a:gd name="T5" fmla="*/ 0 h 125"/>
                  <a:gd name="T6" fmla="*/ 5 w 41"/>
                  <a:gd name="T7" fmla="*/ 0 h 125"/>
                  <a:gd name="T8" fmla="*/ 8 w 41"/>
                  <a:gd name="T9" fmla="*/ 3 h 125"/>
                  <a:gd name="T10" fmla="*/ 11 w 41"/>
                  <a:gd name="T11" fmla="*/ 3 h 125"/>
                  <a:gd name="T12" fmla="*/ 16 w 41"/>
                  <a:gd name="T13" fmla="*/ 6 h 125"/>
                  <a:gd name="T14" fmla="*/ 16 w 41"/>
                  <a:gd name="T15" fmla="*/ 6 h 125"/>
                  <a:gd name="T16" fmla="*/ 16 w 41"/>
                  <a:gd name="T17" fmla="*/ 6 h 125"/>
                  <a:gd name="T18" fmla="*/ 16 w 41"/>
                  <a:gd name="T19" fmla="*/ 8 h 125"/>
                  <a:gd name="T20" fmla="*/ 19 w 41"/>
                  <a:gd name="T21" fmla="*/ 11 h 125"/>
                  <a:gd name="T22" fmla="*/ 22 w 41"/>
                  <a:gd name="T23" fmla="*/ 14 h 125"/>
                  <a:gd name="T24" fmla="*/ 27 w 41"/>
                  <a:gd name="T25" fmla="*/ 22 h 125"/>
                  <a:gd name="T26" fmla="*/ 30 w 41"/>
                  <a:gd name="T27" fmla="*/ 25 h 125"/>
                  <a:gd name="T28" fmla="*/ 30 w 41"/>
                  <a:gd name="T29" fmla="*/ 25 h 125"/>
                  <a:gd name="T30" fmla="*/ 30 w 41"/>
                  <a:gd name="T31" fmla="*/ 25 h 125"/>
                  <a:gd name="T32" fmla="*/ 33 w 41"/>
                  <a:gd name="T33" fmla="*/ 35 h 125"/>
                  <a:gd name="T34" fmla="*/ 38 w 41"/>
                  <a:gd name="T35" fmla="*/ 44 h 125"/>
                  <a:gd name="T36" fmla="*/ 41 w 41"/>
                  <a:gd name="T37" fmla="*/ 60 h 125"/>
                  <a:gd name="T38" fmla="*/ 41 w 41"/>
                  <a:gd name="T39" fmla="*/ 63 h 125"/>
                  <a:gd name="T40" fmla="*/ 41 w 41"/>
                  <a:gd name="T41" fmla="*/ 74 h 125"/>
                  <a:gd name="T42" fmla="*/ 41 w 41"/>
                  <a:gd name="T43" fmla="*/ 85 h 125"/>
                  <a:gd name="T44" fmla="*/ 41 w 41"/>
                  <a:gd name="T45" fmla="*/ 87 h 125"/>
                  <a:gd name="T46" fmla="*/ 41 w 41"/>
                  <a:gd name="T47" fmla="*/ 87 h 125"/>
                  <a:gd name="T48" fmla="*/ 38 w 41"/>
                  <a:gd name="T49" fmla="*/ 95 h 125"/>
                  <a:gd name="T50" fmla="*/ 35 w 41"/>
                  <a:gd name="T51" fmla="*/ 104 h 125"/>
                  <a:gd name="T52" fmla="*/ 35 w 41"/>
                  <a:gd name="T53" fmla="*/ 106 h 125"/>
                  <a:gd name="T54" fmla="*/ 27 w 41"/>
                  <a:gd name="T55" fmla="*/ 114 h 125"/>
                  <a:gd name="T56" fmla="*/ 24 w 41"/>
                  <a:gd name="T57" fmla="*/ 117 h 125"/>
                  <a:gd name="T58" fmla="*/ 19 w 41"/>
                  <a:gd name="T59" fmla="*/ 120 h 125"/>
                  <a:gd name="T60" fmla="*/ 11 w 41"/>
                  <a:gd name="T61" fmla="*/ 123 h 125"/>
                  <a:gd name="T62" fmla="*/ 11 w 41"/>
                  <a:gd name="T63" fmla="*/ 123 h 125"/>
                  <a:gd name="T64" fmla="*/ 8 w 41"/>
                  <a:gd name="T65" fmla="*/ 123 h 125"/>
                  <a:gd name="T66" fmla="*/ 3 w 41"/>
                  <a:gd name="T67" fmla="*/ 125 h 125"/>
                  <a:gd name="T68" fmla="*/ 0 w 41"/>
                  <a:gd name="T69" fmla="*/ 125 h 125"/>
                  <a:gd name="T70" fmla="*/ 0 w 41"/>
                  <a:gd name="T71" fmla="*/ 0 h 12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
                  <a:gd name="T109" fmla="*/ 0 h 125"/>
                  <a:gd name="T110" fmla="*/ 41 w 41"/>
                  <a:gd name="T111" fmla="*/ 125 h 12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 h="125">
                    <a:moveTo>
                      <a:pt x="0" y="0"/>
                    </a:moveTo>
                    <a:lnTo>
                      <a:pt x="3" y="0"/>
                    </a:lnTo>
                    <a:lnTo>
                      <a:pt x="5" y="0"/>
                    </a:lnTo>
                    <a:lnTo>
                      <a:pt x="8" y="3"/>
                    </a:lnTo>
                    <a:lnTo>
                      <a:pt x="11" y="3"/>
                    </a:lnTo>
                    <a:lnTo>
                      <a:pt x="16" y="6"/>
                    </a:lnTo>
                    <a:lnTo>
                      <a:pt x="16" y="8"/>
                    </a:lnTo>
                    <a:lnTo>
                      <a:pt x="19" y="11"/>
                    </a:lnTo>
                    <a:lnTo>
                      <a:pt x="22" y="14"/>
                    </a:lnTo>
                    <a:lnTo>
                      <a:pt x="27" y="22"/>
                    </a:lnTo>
                    <a:lnTo>
                      <a:pt x="30" y="25"/>
                    </a:lnTo>
                    <a:lnTo>
                      <a:pt x="33" y="35"/>
                    </a:lnTo>
                    <a:lnTo>
                      <a:pt x="38" y="44"/>
                    </a:lnTo>
                    <a:lnTo>
                      <a:pt x="41" y="60"/>
                    </a:lnTo>
                    <a:lnTo>
                      <a:pt x="41" y="63"/>
                    </a:lnTo>
                    <a:lnTo>
                      <a:pt x="41" y="74"/>
                    </a:lnTo>
                    <a:lnTo>
                      <a:pt x="41" y="85"/>
                    </a:lnTo>
                    <a:lnTo>
                      <a:pt x="41" y="87"/>
                    </a:lnTo>
                    <a:lnTo>
                      <a:pt x="38" y="95"/>
                    </a:lnTo>
                    <a:lnTo>
                      <a:pt x="35" y="104"/>
                    </a:lnTo>
                    <a:lnTo>
                      <a:pt x="35" y="106"/>
                    </a:lnTo>
                    <a:lnTo>
                      <a:pt x="27" y="114"/>
                    </a:lnTo>
                    <a:lnTo>
                      <a:pt x="24" y="117"/>
                    </a:lnTo>
                    <a:lnTo>
                      <a:pt x="19" y="120"/>
                    </a:lnTo>
                    <a:lnTo>
                      <a:pt x="11" y="123"/>
                    </a:lnTo>
                    <a:lnTo>
                      <a:pt x="8" y="123"/>
                    </a:lnTo>
                    <a:lnTo>
                      <a:pt x="3" y="125"/>
                    </a:lnTo>
                    <a:lnTo>
                      <a:pt x="0" y="125"/>
                    </a:lnTo>
                    <a:lnTo>
                      <a:pt x="0" y="0"/>
                    </a:lnTo>
                    <a:close/>
                  </a:path>
                </a:pathLst>
              </a:custGeom>
              <a:solidFill>
                <a:srgbClr val="FFA0A0"/>
              </a:solidFill>
              <a:ln w="0">
                <a:solidFill>
                  <a:srgbClr val="FFA0A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86" name="Line 128"/>
              <p:cNvSpPr>
                <a:spLocks noChangeShapeType="1"/>
              </p:cNvSpPr>
              <p:nvPr/>
            </p:nvSpPr>
            <p:spPr bwMode="auto">
              <a:xfrm flipV="1">
                <a:off x="4404361" y="4511962"/>
                <a:ext cx="1365" cy="42039"/>
              </a:xfrm>
              <a:prstGeom prst="line">
                <a:avLst/>
              </a:prstGeom>
              <a:noFill/>
              <a:ln w="7938">
                <a:solidFill>
                  <a:srgbClr val="FDFE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87" name="Line 129"/>
              <p:cNvSpPr>
                <a:spLocks noChangeShapeType="1"/>
              </p:cNvSpPr>
              <p:nvPr/>
            </p:nvSpPr>
            <p:spPr bwMode="auto">
              <a:xfrm>
                <a:off x="4404361" y="3134478"/>
                <a:ext cx="1365" cy="42039"/>
              </a:xfrm>
              <a:prstGeom prst="line">
                <a:avLst/>
              </a:prstGeom>
              <a:noFill/>
              <a:ln w="7938">
                <a:solidFill>
                  <a:srgbClr val="FDFE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88" name="Line 130"/>
              <p:cNvSpPr>
                <a:spLocks noChangeShapeType="1"/>
              </p:cNvSpPr>
              <p:nvPr/>
            </p:nvSpPr>
            <p:spPr bwMode="auto">
              <a:xfrm flipV="1">
                <a:off x="4404361" y="3134478"/>
                <a:ext cx="1365" cy="1419523"/>
              </a:xfrm>
              <a:prstGeom prst="line">
                <a:avLst/>
              </a:prstGeom>
              <a:noFill/>
              <a:ln w="7938">
                <a:solidFill>
                  <a:srgbClr val="FDFE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89" name="Line 131"/>
              <p:cNvSpPr>
                <a:spLocks noChangeShapeType="1"/>
              </p:cNvSpPr>
              <p:nvPr/>
            </p:nvSpPr>
            <p:spPr bwMode="auto">
              <a:xfrm>
                <a:off x="4404361" y="4554002"/>
                <a:ext cx="17750" cy="1401"/>
              </a:xfrm>
              <a:prstGeom prst="line">
                <a:avLst/>
              </a:prstGeom>
              <a:noFill/>
              <a:ln w="7938">
                <a:solidFill>
                  <a:srgbClr val="FDFE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90" name="Freeform 132"/>
              <p:cNvSpPr>
                <a:spLocks/>
              </p:cNvSpPr>
              <p:nvPr/>
            </p:nvSpPr>
            <p:spPr bwMode="auto">
              <a:xfrm>
                <a:off x="4400264" y="3152695"/>
                <a:ext cx="651285" cy="1366273"/>
              </a:xfrm>
              <a:custGeom>
                <a:avLst/>
                <a:gdLst>
                  <a:gd name="T0" fmla="*/ 22 w 477"/>
                  <a:gd name="T1" fmla="*/ 0 h 975"/>
                  <a:gd name="T2" fmla="*/ 54 w 477"/>
                  <a:gd name="T3" fmla="*/ 3 h 975"/>
                  <a:gd name="T4" fmla="*/ 84 w 477"/>
                  <a:gd name="T5" fmla="*/ 6 h 975"/>
                  <a:gd name="T6" fmla="*/ 103 w 477"/>
                  <a:gd name="T7" fmla="*/ 11 h 975"/>
                  <a:gd name="T8" fmla="*/ 136 w 477"/>
                  <a:gd name="T9" fmla="*/ 19 h 975"/>
                  <a:gd name="T10" fmla="*/ 155 w 477"/>
                  <a:gd name="T11" fmla="*/ 25 h 975"/>
                  <a:gd name="T12" fmla="*/ 174 w 477"/>
                  <a:gd name="T13" fmla="*/ 33 h 975"/>
                  <a:gd name="T14" fmla="*/ 202 w 477"/>
                  <a:gd name="T15" fmla="*/ 44 h 975"/>
                  <a:gd name="T16" fmla="*/ 223 w 477"/>
                  <a:gd name="T17" fmla="*/ 55 h 975"/>
                  <a:gd name="T18" fmla="*/ 248 w 477"/>
                  <a:gd name="T19" fmla="*/ 68 h 975"/>
                  <a:gd name="T20" fmla="*/ 267 w 477"/>
                  <a:gd name="T21" fmla="*/ 82 h 975"/>
                  <a:gd name="T22" fmla="*/ 291 w 477"/>
                  <a:gd name="T23" fmla="*/ 98 h 975"/>
                  <a:gd name="T24" fmla="*/ 310 w 477"/>
                  <a:gd name="T25" fmla="*/ 115 h 975"/>
                  <a:gd name="T26" fmla="*/ 330 w 477"/>
                  <a:gd name="T27" fmla="*/ 131 h 975"/>
                  <a:gd name="T28" fmla="*/ 346 w 477"/>
                  <a:gd name="T29" fmla="*/ 150 h 975"/>
                  <a:gd name="T30" fmla="*/ 362 w 477"/>
                  <a:gd name="T31" fmla="*/ 169 h 975"/>
                  <a:gd name="T32" fmla="*/ 381 w 477"/>
                  <a:gd name="T33" fmla="*/ 191 h 975"/>
                  <a:gd name="T34" fmla="*/ 392 w 477"/>
                  <a:gd name="T35" fmla="*/ 210 h 975"/>
                  <a:gd name="T36" fmla="*/ 406 w 477"/>
                  <a:gd name="T37" fmla="*/ 226 h 975"/>
                  <a:gd name="T38" fmla="*/ 419 w 477"/>
                  <a:gd name="T39" fmla="*/ 254 h 975"/>
                  <a:gd name="T40" fmla="*/ 428 w 477"/>
                  <a:gd name="T41" fmla="*/ 270 h 975"/>
                  <a:gd name="T42" fmla="*/ 441 w 477"/>
                  <a:gd name="T43" fmla="*/ 300 h 975"/>
                  <a:gd name="T44" fmla="*/ 449 w 477"/>
                  <a:gd name="T45" fmla="*/ 322 h 975"/>
                  <a:gd name="T46" fmla="*/ 458 w 477"/>
                  <a:gd name="T47" fmla="*/ 346 h 975"/>
                  <a:gd name="T48" fmla="*/ 460 w 477"/>
                  <a:gd name="T49" fmla="*/ 363 h 975"/>
                  <a:gd name="T50" fmla="*/ 466 w 477"/>
                  <a:gd name="T51" fmla="*/ 379 h 975"/>
                  <a:gd name="T52" fmla="*/ 471 w 477"/>
                  <a:gd name="T53" fmla="*/ 412 h 975"/>
                  <a:gd name="T54" fmla="*/ 474 w 477"/>
                  <a:gd name="T55" fmla="*/ 442 h 975"/>
                  <a:gd name="T56" fmla="*/ 477 w 477"/>
                  <a:gd name="T57" fmla="*/ 461 h 975"/>
                  <a:gd name="T58" fmla="*/ 477 w 477"/>
                  <a:gd name="T59" fmla="*/ 491 h 975"/>
                  <a:gd name="T60" fmla="*/ 477 w 477"/>
                  <a:gd name="T61" fmla="*/ 510 h 975"/>
                  <a:gd name="T62" fmla="*/ 474 w 477"/>
                  <a:gd name="T63" fmla="*/ 540 h 975"/>
                  <a:gd name="T64" fmla="*/ 471 w 477"/>
                  <a:gd name="T65" fmla="*/ 559 h 975"/>
                  <a:gd name="T66" fmla="*/ 468 w 477"/>
                  <a:gd name="T67" fmla="*/ 580 h 975"/>
                  <a:gd name="T68" fmla="*/ 460 w 477"/>
                  <a:gd name="T69" fmla="*/ 608 h 975"/>
                  <a:gd name="T70" fmla="*/ 455 w 477"/>
                  <a:gd name="T71" fmla="*/ 635 h 975"/>
                  <a:gd name="T72" fmla="*/ 447 w 477"/>
                  <a:gd name="T73" fmla="*/ 654 h 975"/>
                  <a:gd name="T74" fmla="*/ 439 w 477"/>
                  <a:gd name="T75" fmla="*/ 673 h 975"/>
                  <a:gd name="T76" fmla="*/ 428 w 477"/>
                  <a:gd name="T77" fmla="*/ 700 h 975"/>
                  <a:gd name="T78" fmla="*/ 414 w 477"/>
                  <a:gd name="T79" fmla="*/ 728 h 975"/>
                  <a:gd name="T80" fmla="*/ 406 w 477"/>
                  <a:gd name="T81" fmla="*/ 744 h 975"/>
                  <a:gd name="T82" fmla="*/ 395 w 477"/>
                  <a:gd name="T83" fmla="*/ 760 h 975"/>
                  <a:gd name="T84" fmla="*/ 379 w 477"/>
                  <a:gd name="T85" fmla="*/ 785 h 975"/>
                  <a:gd name="T86" fmla="*/ 357 w 477"/>
                  <a:gd name="T87" fmla="*/ 809 h 975"/>
                  <a:gd name="T88" fmla="*/ 346 w 477"/>
                  <a:gd name="T89" fmla="*/ 823 h 975"/>
                  <a:gd name="T90" fmla="*/ 321 w 477"/>
                  <a:gd name="T91" fmla="*/ 847 h 975"/>
                  <a:gd name="T92" fmla="*/ 313 w 477"/>
                  <a:gd name="T93" fmla="*/ 856 h 975"/>
                  <a:gd name="T94" fmla="*/ 297 w 477"/>
                  <a:gd name="T95" fmla="*/ 869 h 975"/>
                  <a:gd name="T96" fmla="*/ 283 w 477"/>
                  <a:gd name="T97" fmla="*/ 880 h 975"/>
                  <a:gd name="T98" fmla="*/ 256 w 477"/>
                  <a:gd name="T99" fmla="*/ 899 h 975"/>
                  <a:gd name="T100" fmla="*/ 240 w 477"/>
                  <a:gd name="T101" fmla="*/ 910 h 975"/>
                  <a:gd name="T102" fmla="*/ 212 w 477"/>
                  <a:gd name="T103" fmla="*/ 924 h 975"/>
                  <a:gd name="T104" fmla="*/ 185 w 477"/>
                  <a:gd name="T105" fmla="*/ 937 h 975"/>
                  <a:gd name="T106" fmla="*/ 166 w 477"/>
                  <a:gd name="T107" fmla="*/ 946 h 975"/>
                  <a:gd name="T108" fmla="*/ 147 w 477"/>
                  <a:gd name="T109" fmla="*/ 954 h 975"/>
                  <a:gd name="T110" fmla="*/ 120 w 477"/>
                  <a:gd name="T111" fmla="*/ 962 h 975"/>
                  <a:gd name="T112" fmla="*/ 90 w 477"/>
                  <a:gd name="T113" fmla="*/ 967 h 975"/>
                  <a:gd name="T114" fmla="*/ 68 w 477"/>
                  <a:gd name="T115" fmla="*/ 973 h 975"/>
                  <a:gd name="T116" fmla="*/ 41 w 477"/>
                  <a:gd name="T117" fmla="*/ 975 h 975"/>
                  <a:gd name="T118" fmla="*/ 19 w 477"/>
                  <a:gd name="T119" fmla="*/ 975 h 975"/>
                  <a:gd name="T120" fmla="*/ 0 w 477"/>
                  <a:gd name="T121" fmla="*/ 975 h 97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77"/>
                  <a:gd name="T184" fmla="*/ 0 h 975"/>
                  <a:gd name="T185" fmla="*/ 477 w 477"/>
                  <a:gd name="T186" fmla="*/ 975 h 97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77" h="975">
                    <a:moveTo>
                      <a:pt x="16" y="0"/>
                    </a:moveTo>
                    <a:lnTo>
                      <a:pt x="19" y="0"/>
                    </a:lnTo>
                    <a:lnTo>
                      <a:pt x="22" y="0"/>
                    </a:lnTo>
                    <a:lnTo>
                      <a:pt x="35" y="0"/>
                    </a:lnTo>
                    <a:lnTo>
                      <a:pt x="38" y="0"/>
                    </a:lnTo>
                    <a:lnTo>
                      <a:pt x="54" y="3"/>
                    </a:lnTo>
                    <a:lnTo>
                      <a:pt x="68" y="6"/>
                    </a:lnTo>
                    <a:lnTo>
                      <a:pt x="71" y="6"/>
                    </a:lnTo>
                    <a:lnTo>
                      <a:pt x="84" y="6"/>
                    </a:lnTo>
                    <a:lnTo>
                      <a:pt x="87" y="8"/>
                    </a:lnTo>
                    <a:lnTo>
                      <a:pt x="101" y="11"/>
                    </a:lnTo>
                    <a:lnTo>
                      <a:pt x="103" y="11"/>
                    </a:lnTo>
                    <a:lnTo>
                      <a:pt x="120" y="14"/>
                    </a:lnTo>
                    <a:lnTo>
                      <a:pt x="123" y="14"/>
                    </a:lnTo>
                    <a:lnTo>
                      <a:pt x="136" y="19"/>
                    </a:lnTo>
                    <a:lnTo>
                      <a:pt x="139" y="19"/>
                    </a:lnTo>
                    <a:lnTo>
                      <a:pt x="142" y="22"/>
                    </a:lnTo>
                    <a:lnTo>
                      <a:pt x="155" y="25"/>
                    </a:lnTo>
                    <a:lnTo>
                      <a:pt x="158" y="27"/>
                    </a:lnTo>
                    <a:lnTo>
                      <a:pt x="172" y="30"/>
                    </a:lnTo>
                    <a:lnTo>
                      <a:pt x="174" y="33"/>
                    </a:lnTo>
                    <a:lnTo>
                      <a:pt x="188" y="38"/>
                    </a:lnTo>
                    <a:lnTo>
                      <a:pt x="199" y="44"/>
                    </a:lnTo>
                    <a:lnTo>
                      <a:pt x="202" y="44"/>
                    </a:lnTo>
                    <a:lnTo>
                      <a:pt x="215" y="49"/>
                    </a:lnTo>
                    <a:lnTo>
                      <a:pt x="218" y="52"/>
                    </a:lnTo>
                    <a:lnTo>
                      <a:pt x="223" y="55"/>
                    </a:lnTo>
                    <a:lnTo>
                      <a:pt x="234" y="60"/>
                    </a:lnTo>
                    <a:lnTo>
                      <a:pt x="237" y="63"/>
                    </a:lnTo>
                    <a:lnTo>
                      <a:pt x="248" y="68"/>
                    </a:lnTo>
                    <a:lnTo>
                      <a:pt x="256" y="74"/>
                    </a:lnTo>
                    <a:lnTo>
                      <a:pt x="261" y="79"/>
                    </a:lnTo>
                    <a:lnTo>
                      <a:pt x="267" y="82"/>
                    </a:lnTo>
                    <a:lnTo>
                      <a:pt x="278" y="87"/>
                    </a:lnTo>
                    <a:lnTo>
                      <a:pt x="281" y="93"/>
                    </a:lnTo>
                    <a:lnTo>
                      <a:pt x="291" y="98"/>
                    </a:lnTo>
                    <a:lnTo>
                      <a:pt x="297" y="104"/>
                    </a:lnTo>
                    <a:lnTo>
                      <a:pt x="302" y="109"/>
                    </a:lnTo>
                    <a:lnTo>
                      <a:pt x="310" y="115"/>
                    </a:lnTo>
                    <a:lnTo>
                      <a:pt x="316" y="120"/>
                    </a:lnTo>
                    <a:lnTo>
                      <a:pt x="321" y="126"/>
                    </a:lnTo>
                    <a:lnTo>
                      <a:pt x="330" y="131"/>
                    </a:lnTo>
                    <a:lnTo>
                      <a:pt x="335" y="139"/>
                    </a:lnTo>
                    <a:lnTo>
                      <a:pt x="340" y="145"/>
                    </a:lnTo>
                    <a:lnTo>
                      <a:pt x="346" y="150"/>
                    </a:lnTo>
                    <a:lnTo>
                      <a:pt x="351" y="156"/>
                    </a:lnTo>
                    <a:lnTo>
                      <a:pt x="360" y="164"/>
                    </a:lnTo>
                    <a:lnTo>
                      <a:pt x="362" y="169"/>
                    </a:lnTo>
                    <a:lnTo>
                      <a:pt x="368" y="175"/>
                    </a:lnTo>
                    <a:lnTo>
                      <a:pt x="373" y="183"/>
                    </a:lnTo>
                    <a:lnTo>
                      <a:pt x="381" y="191"/>
                    </a:lnTo>
                    <a:lnTo>
                      <a:pt x="384" y="196"/>
                    </a:lnTo>
                    <a:lnTo>
                      <a:pt x="389" y="207"/>
                    </a:lnTo>
                    <a:lnTo>
                      <a:pt x="392" y="210"/>
                    </a:lnTo>
                    <a:lnTo>
                      <a:pt x="398" y="213"/>
                    </a:lnTo>
                    <a:lnTo>
                      <a:pt x="403" y="224"/>
                    </a:lnTo>
                    <a:lnTo>
                      <a:pt x="406" y="226"/>
                    </a:lnTo>
                    <a:lnTo>
                      <a:pt x="411" y="240"/>
                    </a:lnTo>
                    <a:lnTo>
                      <a:pt x="417" y="251"/>
                    </a:lnTo>
                    <a:lnTo>
                      <a:pt x="419" y="254"/>
                    </a:lnTo>
                    <a:lnTo>
                      <a:pt x="419" y="256"/>
                    </a:lnTo>
                    <a:lnTo>
                      <a:pt x="428" y="267"/>
                    </a:lnTo>
                    <a:lnTo>
                      <a:pt x="428" y="270"/>
                    </a:lnTo>
                    <a:lnTo>
                      <a:pt x="433" y="284"/>
                    </a:lnTo>
                    <a:lnTo>
                      <a:pt x="436" y="286"/>
                    </a:lnTo>
                    <a:lnTo>
                      <a:pt x="441" y="300"/>
                    </a:lnTo>
                    <a:lnTo>
                      <a:pt x="447" y="314"/>
                    </a:lnTo>
                    <a:lnTo>
                      <a:pt x="449" y="322"/>
                    </a:lnTo>
                    <a:lnTo>
                      <a:pt x="452" y="330"/>
                    </a:lnTo>
                    <a:lnTo>
                      <a:pt x="458" y="346"/>
                    </a:lnTo>
                    <a:lnTo>
                      <a:pt x="460" y="363"/>
                    </a:lnTo>
                    <a:lnTo>
                      <a:pt x="463" y="376"/>
                    </a:lnTo>
                    <a:lnTo>
                      <a:pt x="466" y="379"/>
                    </a:lnTo>
                    <a:lnTo>
                      <a:pt x="468" y="395"/>
                    </a:lnTo>
                    <a:lnTo>
                      <a:pt x="471" y="409"/>
                    </a:lnTo>
                    <a:lnTo>
                      <a:pt x="471" y="412"/>
                    </a:lnTo>
                    <a:lnTo>
                      <a:pt x="471" y="414"/>
                    </a:lnTo>
                    <a:lnTo>
                      <a:pt x="474" y="428"/>
                    </a:lnTo>
                    <a:lnTo>
                      <a:pt x="474" y="442"/>
                    </a:lnTo>
                    <a:lnTo>
                      <a:pt x="474" y="444"/>
                    </a:lnTo>
                    <a:lnTo>
                      <a:pt x="474" y="447"/>
                    </a:lnTo>
                    <a:lnTo>
                      <a:pt x="477" y="461"/>
                    </a:lnTo>
                    <a:lnTo>
                      <a:pt x="477" y="474"/>
                    </a:lnTo>
                    <a:lnTo>
                      <a:pt x="477" y="477"/>
                    </a:lnTo>
                    <a:lnTo>
                      <a:pt x="477" y="491"/>
                    </a:lnTo>
                    <a:lnTo>
                      <a:pt x="477" y="493"/>
                    </a:lnTo>
                    <a:lnTo>
                      <a:pt x="477" y="507"/>
                    </a:lnTo>
                    <a:lnTo>
                      <a:pt x="477" y="510"/>
                    </a:lnTo>
                    <a:lnTo>
                      <a:pt x="477" y="515"/>
                    </a:lnTo>
                    <a:lnTo>
                      <a:pt x="474" y="526"/>
                    </a:lnTo>
                    <a:lnTo>
                      <a:pt x="474" y="540"/>
                    </a:lnTo>
                    <a:lnTo>
                      <a:pt x="474" y="542"/>
                    </a:lnTo>
                    <a:lnTo>
                      <a:pt x="471" y="553"/>
                    </a:lnTo>
                    <a:lnTo>
                      <a:pt x="471" y="559"/>
                    </a:lnTo>
                    <a:lnTo>
                      <a:pt x="468" y="570"/>
                    </a:lnTo>
                    <a:lnTo>
                      <a:pt x="468" y="575"/>
                    </a:lnTo>
                    <a:lnTo>
                      <a:pt x="468" y="580"/>
                    </a:lnTo>
                    <a:lnTo>
                      <a:pt x="466" y="591"/>
                    </a:lnTo>
                    <a:lnTo>
                      <a:pt x="463" y="602"/>
                    </a:lnTo>
                    <a:lnTo>
                      <a:pt x="460" y="608"/>
                    </a:lnTo>
                    <a:lnTo>
                      <a:pt x="460" y="610"/>
                    </a:lnTo>
                    <a:lnTo>
                      <a:pt x="458" y="624"/>
                    </a:lnTo>
                    <a:lnTo>
                      <a:pt x="455" y="635"/>
                    </a:lnTo>
                    <a:lnTo>
                      <a:pt x="452" y="640"/>
                    </a:lnTo>
                    <a:lnTo>
                      <a:pt x="452" y="643"/>
                    </a:lnTo>
                    <a:lnTo>
                      <a:pt x="447" y="654"/>
                    </a:lnTo>
                    <a:lnTo>
                      <a:pt x="444" y="668"/>
                    </a:lnTo>
                    <a:lnTo>
                      <a:pt x="441" y="670"/>
                    </a:lnTo>
                    <a:lnTo>
                      <a:pt x="439" y="673"/>
                    </a:lnTo>
                    <a:lnTo>
                      <a:pt x="436" y="684"/>
                    </a:lnTo>
                    <a:lnTo>
                      <a:pt x="430" y="698"/>
                    </a:lnTo>
                    <a:lnTo>
                      <a:pt x="428" y="700"/>
                    </a:lnTo>
                    <a:lnTo>
                      <a:pt x="422" y="711"/>
                    </a:lnTo>
                    <a:lnTo>
                      <a:pt x="422" y="714"/>
                    </a:lnTo>
                    <a:lnTo>
                      <a:pt x="414" y="728"/>
                    </a:lnTo>
                    <a:lnTo>
                      <a:pt x="414" y="730"/>
                    </a:lnTo>
                    <a:lnTo>
                      <a:pt x="411" y="733"/>
                    </a:lnTo>
                    <a:lnTo>
                      <a:pt x="406" y="744"/>
                    </a:lnTo>
                    <a:lnTo>
                      <a:pt x="403" y="747"/>
                    </a:lnTo>
                    <a:lnTo>
                      <a:pt x="398" y="758"/>
                    </a:lnTo>
                    <a:lnTo>
                      <a:pt x="395" y="760"/>
                    </a:lnTo>
                    <a:lnTo>
                      <a:pt x="387" y="771"/>
                    </a:lnTo>
                    <a:lnTo>
                      <a:pt x="379" y="785"/>
                    </a:lnTo>
                    <a:lnTo>
                      <a:pt x="376" y="788"/>
                    </a:lnTo>
                    <a:lnTo>
                      <a:pt x="368" y="798"/>
                    </a:lnTo>
                    <a:lnTo>
                      <a:pt x="357" y="809"/>
                    </a:lnTo>
                    <a:lnTo>
                      <a:pt x="357" y="812"/>
                    </a:lnTo>
                    <a:lnTo>
                      <a:pt x="346" y="823"/>
                    </a:lnTo>
                    <a:lnTo>
                      <a:pt x="346" y="826"/>
                    </a:lnTo>
                    <a:lnTo>
                      <a:pt x="335" y="837"/>
                    </a:lnTo>
                    <a:lnTo>
                      <a:pt x="321" y="847"/>
                    </a:lnTo>
                    <a:lnTo>
                      <a:pt x="313" y="856"/>
                    </a:lnTo>
                    <a:lnTo>
                      <a:pt x="310" y="858"/>
                    </a:lnTo>
                    <a:lnTo>
                      <a:pt x="297" y="869"/>
                    </a:lnTo>
                    <a:lnTo>
                      <a:pt x="286" y="880"/>
                    </a:lnTo>
                    <a:lnTo>
                      <a:pt x="283" y="880"/>
                    </a:lnTo>
                    <a:lnTo>
                      <a:pt x="270" y="888"/>
                    </a:lnTo>
                    <a:lnTo>
                      <a:pt x="259" y="899"/>
                    </a:lnTo>
                    <a:lnTo>
                      <a:pt x="256" y="899"/>
                    </a:lnTo>
                    <a:lnTo>
                      <a:pt x="245" y="907"/>
                    </a:lnTo>
                    <a:lnTo>
                      <a:pt x="242" y="907"/>
                    </a:lnTo>
                    <a:lnTo>
                      <a:pt x="240" y="910"/>
                    </a:lnTo>
                    <a:lnTo>
                      <a:pt x="229" y="916"/>
                    </a:lnTo>
                    <a:lnTo>
                      <a:pt x="215" y="924"/>
                    </a:lnTo>
                    <a:lnTo>
                      <a:pt x="212" y="924"/>
                    </a:lnTo>
                    <a:lnTo>
                      <a:pt x="202" y="932"/>
                    </a:lnTo>
                    <a:lnTo>
                      <a:pt x="199" y="932"/>
                    </a:lnTo>
                    <a:lnTo>
                      <a:pt x="185" y="937"/>
                    </a:lnTo>
                    <a:lnTo>
                      <a:pt x="182" y="940"/>
                    </a:lnTo>
                    <a:lnTo>
                      <a:pt x="180" y="940"/>
                    </a:lnTo>
                    <a:lnTo>
                      <a:pt x="166" y="946"/>
                    </a:lnTo>
                    <a:lnTo>
                      <a:pt x="155" y="951"/>
                    </a:lnTo>
                    <a:lnTo>
                      <a:pt x="153" y="951"/>
                    </a:lnTo>
                    <a:lnTo>
                      <a:pt x="147" y="954"/>
                    </a:lnTo>
                    <a:lnTo>
                      <a:pt x="136" y="956"/>
                    </a:lnTo>
                    <a:lnTo>
                      <a:pt x="125" y="959"/>
                    </a:lnTo>
                    <a:lnTo>
                      <a:pt x="120" y="962"/>
                    </a:lnTo>
                    <a:lnTo>
                      <a:pt x="106" y="965"/>
                    </a:lnTo>
                    <a:lnTo>
                      <a:pt x="103" y="965"/>
                    </a:lnTo>
                    <a:lnTo>
                      <a:pt x="90" y="967"/>
                    </a:lnTo>
                    <a:lnTo>
                      <a:pt x="84" y="970"/>
                    </a:lnTo>
                    <a:lnTo>
                      <a:pt x="74" y="970"/>
                    </a:lnTo>
                    <a:lnTo>
                      <a:pt x="68" y="973"/>
                    </a:lnTo>
                    <a:lnTo>
                      <a:pt x="63" y="973"/>
                    </a:lnTo>
                    <a:lnTo>
                      <a:pt x="52" y="973"/>
                    </a:lnTo>
                    <a:lnTo>
                      <a:pt x="41" y="975"/>
                    </a:lnTo>
                    <a:lnTo>
                      <a:pt x="35" y="975"/>
                    </a:lnTo>
                    <a:lnTo>
                      <a:pt x="30" y="975"/>
                    </a:lnTo>
                    <a:lnTo>
                      <a:pt x="19" y="975"/>
                    </a:lnTo>
                    <a:lnTo>
                      <a:pt x="8" y="975"/>
                    </a:lnTo>
                    <a:lnTo>
                      <a:pt x="3" y="975"/>
                    </a:lnTo>
                    <a:lnTo>
                      <a:pt x="0" y="975"/>
                    </a:lnTo>
                  </a:path>
                </a:pathLst>
              </a:custGeom>
              <a:noFill/>
              <a:ln w="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91" name="Freeform 133"/>
              <p:cNvSpPr>
                <a:spLocks/>
              </p:cNvSpPr>
              <p:nvPr/>
            </p:nvSpPr>
            <p:spPr bwMode="auto">
              <a:xfrm>
                <a:off x="4400264" y="3152695"/>
                <a:ext cx="21846" cy="1401"/>
              </a:xfrm>
              <a:custGeom>
                <a:avLst/>
                <a:gdLst>
                  <a:gd name="T0" fmla="*/ 0 w 16"/>
                  <a:gd name="T1" fmla="*/ 0 h 1"/>
                  <a:gd name="T2" fmla="*/ 3 w 16"/>
                  <a:gd name="T3" fmla="*/ 0 h 1"/>
                  <a:gd name="T4" fmla="*/ 16 w 16"/>
                  <a:gd name="T5" fmla="*/ 0 h 1"/>
                  <a:gd name="T6" fmla="*/ 0 60000 65536"/>
                  <a:gd name="T7" fmla="*/ 0 60000 65536"/>
                  <a:gd name="T8" fmla="*/ 0 60000 65536"/>
                  <a:gd name="T9" fmla="*/ 0 w 16"/>
                  <a:gd name="T10" fmla="*/ 0 h 1"/>
                  <a:gd name="T11" fmla="*/ 16 w 16"/>
                  <a:gd name="T12" fmla="*/ 1 h 1"/>
                </a:gdLst>
                <a:ahLst/>
                <a:cxnLst>
                  <a:cxn ang="T6">
                    <a:pos x="T0" y="T1"/>
                  </a:cxn>
                  <a:cxn ang="T7">
                    <a:pos x="T2" y="T3"/>
                  </a:cxn>
                  <a:cxn ang="T8">
                    <a:pos x="T4" y="T5"/>
                  </a:cxn>
                </a:cxnLst>
                <a:rect l="T9" t="T10" r="T11" b="T12"/>
                <a:pathLst>
                  <a:path w="16" h="1">
                    <a:moveTo>
                      <a:pt x="0" y="0"/>
                    </a:moveTo>
                    <a:lnTo>
                      <a:pt x="3" y="0"/>
                    </a:lnTo>
                    <a:lnTo>
                      <a:pt x="16" y="0"/>
                    </a:lnTo>
                  </a:path>
                </a:pathLst>
              </a:custGeom>
              <a:noFill/>
              <a:ln w="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92" name="Freeform 134"/>
              <p:cNvSpPr>
                <a:spLocks/>
              </p:cNvSpPr>
              <p:nvPr/>
            </p:nvSpPr>
            <p:spPr bwMode="auto">
              <a:xfrm>
                <a:off x="4400264" y="3183524"/>
                <a:ext cx="587112" cy="1286399"/>
              </a:xfrm>
              <a:custGeom>
                <a:avLst/>
                <a:gdLst>
                  <a:gd name="T0" fmla="*/ 30 w 430"/>
                  <a:gd name="T1" fmla="*/ 3 h 918"/>
                  <a:gd name="T2" fmla="*/ 52 w 430"/>
                  <a:gd name="T3" fmla="*/ 3 h 918"/>
                  <a:gd name="T4" fmla="*/ 79 w 430"/>
                  <a:gd name="T5" fmla="*/ 8 h 918"/>
                  <a:gd name="T6" fmla="*/ 101 w 430"/>
                  <a:gd name="T7" fmla="*/ 11 h 918"/>
                  <a:gd name="T8" fmla="*/ 123 w 430"/>
                  <a:gd name="T9" fmla="*/ 16 h 918"/>
                  <a:gd name="T10" fmla="*/ 147 w 430"/>
                  <a:gd name="T11" fmla="*/ 27 h 918"/>
                  <a:gd name="T12" fmla="*/ 169 w 430"/>
                  <a:gd name="T13" fmla="*/ 35 h 918"/>
                  <a:gd name="T14" fmla="*/ 193 w 430"/>
                  <a:gd name="T15" fmla="*/ 46 h 918"/>
                  <a:gd name="T16" fmla="*/ 215 w 430"/>
                  <a:gd name="T17" fmla="*/ 57 h 918"/>
                  <a:gd name="T18" fmla="*/ 234 w 430"/>
                  <a:gd name="T19" fmla="*/ 68 h 918"/>
                  <a:gd name="T20" fmla="*/ 256 w 430"/>
                  <a:gd name="T21" fmla="*/ 84 h 918"/>
                  <a:gd name="T22" fmla="*/ 275 w 430"/>
                  <a:gd name="T23" fmla="*/ 98 h 918"/>
                  <a:gd name="T24" fmla="*/ 297 w 430"/>
                  <a:gd name="T25" fmla="*/ 117 h 918"/>
                  <a:gd name="T26" fmla="*/ 310 w 430"/>
                  <a:gd name="T27" fmla="*/ 131 h 918"/>
                  <a:gd name="T28" fmla="*/ 324 w 430"/>
                  <a:gd name="T29" fmla="*/ 142 h 918"/>
                  <a:gd name="T30" fmla="*/ 343 w 430"/>
                  <a:gd name="T31" fmla="*/ 166 h 918"/>
                  <a:gd name="T32" fmla="*/ 351 w 430"/>
                  <a:gd name="T33" fmla="*/ 180 h 918"/>
                  <a:gd name="T34" fmla="*/ 362 w 430"/>
                  <a:gd name="T35" fmla="*/ 193 h 918"/>
                  <a:gd name="T36" fmla="*/ 376 w 430"/>
                  <a:gd name="T37" fmla="*/ 221 h 918"/>
                  <a:gd name="T38" fmla="*/ 387 w 430"/>
                  <a:gd name="T39" fmla="*/ 240 h 918"/>
                  <a:gd name="T40" fmla="*/ 398 w 430"/>
                  <a:gd name="T41" fmla="*/ 262 h 918"/>
                  <a:gd name="T42" fmla="*/ 403 w 430"/>
                  <a:gd name="T43" fmla="*/ 281 h 918"/>
                  <a:gd name="T44" fmla="*/ 411 w 430"/>
                  <a:gd name="T45" fmla="*/ 305 h 918"/>
                  <a:gd name="T46" fmla="*/ 417 w 430"/>
                  <a:gd name="T47" fmla="*/ 324 h 918"/>
                  <a:gd name="T48" fmla="*/ 422 w 430"/>
                  <a:gd name="T49" fmla="*/ 351 h 918"/>
                  <a:gd name="T50" fmla="*/ 425 w 430"/>
                  <a:gd name="T51" fmla="*/ 368 h 918"/>
                  <a:gd name="T52" fmla="*/ 430 w 430"/>
                  <a:gd name="T53" fmla="*/ 395 h 918"/>
                  <a:gd name="T54" fmla="*/ 430 w 430"/>
                  <a:gd name="T55" fmla="*/ 417 h 918"/>
                  <a:gd name="T56" fmla="*/ 430 w 430"/>
                  <a:gd name="T57" fmla="*/ 441 h 918"/>
                  <a:gd name="T58" fmla="*/ 430 w 430"/>
                  <a:gd name="T59" fmla="*/ 463 h 918"/>
                  <a:gd name="T60" fmla="*/ 430 w 430"/>
                  <a:gd name="T61" fmla="*/ 488 h 918"/>
                  <a:gd name="T62" fmla="*/ 428 w 430"/>
                  <a:gd name="T63" fmla="*/ 507 h 918"/>
                  <a:gd name="T64" fmla="*/ 425 w 430"/>
                  <a:gd name="T65" fmla="*/ 531 h 918"/>
                  <a:gd name="T66" fmla="*/ 419 w 430"/>
                  <a:gd name="T67" fmla="*/ 553 h 918"/>
                  <a:gd name="T68" fmla="*/ 417 w 430"/>
                  <a:gd name="T69" fmla="*/ 575 h 918"/>
                  <a:gd name="T70" fmla="*/ 409 w 430"/>
                  <a:gd name="T71" fmla="*/ 594 h 918"/>
                  <a:gd name="T72" fmla="*/ 403 w 430"/>
                  <a:gd name="T73" fmla="*/ 616 h 918"/>
                  <a:gd name="T74" fmla="*/ 395 w 430"/>
                  <a:gd name="T75" fmla="*/ 637 h 918"/>
                  <a:gd name="T76" fmla="*/ 387 w 430"/>
                  <a:gd name="T77" fmla="*/ 657 h 918"/>
                  <a:gd name="T78" fmla="*/ 376 w 430"/>
                  <a:gd name="T79" fmla="*/ 678 h 918"/>
                  <a:gd name="T80" fmla="*/ 368 w 430"/>
                  <a:gd name="T81" fmla="*/ 697 h 918"/>
                  <a:gd name="T82" fmla="*/ 357 w 430"/>
                  <a:gd name="T83" fmla="*/ 716 h 918"/>
                  <a:gd name="T84" fmla="*/ 343 w 430"/>
                  <a:gd name="T85" fmla="*/ 736 h 918"/>
                  <a:gd name="T86" fmla="*/ 327 w 430"/>
                  <a:gd name="T87" fmla="*/ 757 h 918"/>
                  <a:gd name="T88" fmla="*/ 316 w 430"/>
                  <a:gd name="T89" fmla="*/ 771 h 918"/>
                  <a:gd name="T90" fmla="*/ 294 w 430"/>
                  <a:gd name="T91" fmla="*/ 793 h 918"/>
                  <a:gd name="T92" fmla="*/ 283 w 430"/>
                  <a:gd name="T93" fmla="*/ 806 h 918"/>
                  <a:gd name="T94" fmla="*/ 261 w 430"/>
                  <a:gd name="T95" fmla="*/ 825 h 918"/>
                  <a:gd name="T96" fmla="*/ 248 w 430"/>
                  <a:gd name="T97" fmla="*/ 834 h 918"/>
                  <a:gd name="T98" fmla="*/ 234 w 430"/>
                  <a:gd name="T99" fmla="*/ 845 h 918"/>
                  <a:gd name="T100" fmla="*/ 210 w 430"/>
                  <a:gd name="T101" fmla="*/ 861 h 918"/>
                  <a:gd name="T102" fmla="*/ 185 w 430"/>
                  <a:gd name="T103" fmla="*/ 874 h 918"/>
                  <a:gd name="T104" fmla="*/ 169 w 430"/>
                  <a:gd name="T105" fmla="*/ 883 h 918"/>
                  <a:gd name="T106" fmla="*/ 144 w 430"/>
                  <a:gd name="T107" fmla="*/ 891 h 918"/>
                  <a:gd name="T108" fmla="*/ 125 w 430"/>
                  <a:gd name="T109" fmla="*/ 899 h 918"/>
                  <a:gd name="T110" fmla="*/ 101 w 430"/>
                  <a:gd name="T111" fmla="*/ 904 h 918"/>
                  <a:gd name="T112" fmla="*/ 79 w 430"/>
                  <a:gd name="T113" fmla="*/ 910 h 918"/>
                  <a:gd name="T114" fmla="*/ 57 w 430"/>
                  <a:gd name="T115" fmla="*/ 913 h 918"/>
                  <a:gd name="T116" fmla="*/ 33 w 430"/>
                  <a:gd name="T117" fmla="*/ 915 h 918"/>
                  <a:gd name="T118" fmla="*/ 8 w 430"/>
                  <a:gd name="T119" fmla="*/ 918 h 9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30"/>
                  <a:gd name="T181" fmla="*/ 0 h 918"/>
                  <a:gd name="T182" fmla="*/ 430 w 430"/>
                  <a:gd name="T183" fmla="*/ 918 h 91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30" h="918">
                    <a:moveTo>
                      <a:pt x="14" y="0"/>
                    </a:moveTo>
                    <a:lnTo>
                      <a:pt x="19" y="0"/>
                    </a:lnTo>
                    <a:lnTo>
                      <a:pt x="30" y="3"/>
                    </a:lnTo>
                    <a:lnTo>
                      <a:pt x="35" y="3"/>
                    </a:lnTo>
                    <a:lnTo>
                      <a:pt x="41" y="3"/>
                    </a:lnTo>
                    <a:lnTo>
                      <a:pt x="52" y="3"/>
                    </a:lnTo>
                    <a:lnTo>
                      <a:pt x="63" y="5"/>
                    </a:lnTo>
                    <a:lnTo>
                      <a:pt x="68" y="5"/>
                    </a:lnTo>
                    <a:lnTo>
                      <a:pt x="79" y="8"/>
                    </a:lnTo>
                    <a:lnTo>
                      <a:pt x="84" y="8"/>
                    </a:lnTo>
                    <a:lnTo>
                      <a:pt x="95" y="11"/>
                    </a:lnTo>
                    <a:lnTo>
                      <a:pt x="101" y="11"/>
                    </a:lnTo>
                    <a:lnTo>
                      <a:pt x="109" y="14"/>
                    </a:lnTo>
                    <a:lnTo>
                      <a:pt x="114" y="16"/>
                    </a:lnTo>
                    <a:lnTo>
                      <a:pt x="123" y="16"/>
                    </a:lnTo>
                    <a:lnTo>
                      <a:pt x="131" y="22"/>
                    </a:lnTo>
                    <a:lnTo>
                      <a:pt x="136" y="22"/>
                    </a:lnTo>
                    <a:lnTo>
                      <a:pt x="147" y="27"/>
                    </a:lnTo>
                    <a:lnTo>
                      <a:pt x="153" y="27"/>
                    </a:lnTo>
                    <a:lnTo>
                      <a:pt x="163" y="33"/>
                    </a:lnTo>
                    <a:lnTo>
                      <a:pt x="169" y="35"/>
                    </a:lnTo>
                    <a:lnTo>
                      <a:pt x="177" y="38"/>
                    </a:lnTo>
                    <a:lnTo>
                      <a:pt x="185" y="41"/>
                    </a:lnTo>
                    <a:lnTo>
                      <a:pt x="193" y="46"/>
                    </a:lnTo>
                    <a:lnTo>
                      <a:pt x="202" y="49"/>
                    </a:lnTo>
                    <a:lnTo>
                      <a:pt x="207" y="52"/>
                    </a:lnTo>
                    <a:lnTo>
                      <a:pt x="215" y="57"/>
                    </a:lnTo>
                    <a:lnTo>
                      <a:pt x="221" y="60"/>
                    </a:lnTo>
                    <a:lnTo>
                      <a:pt x="229" y="65"/>
                    </a:lnTo>
                    <a:lnTo>
                      <a:pt x="234" y="68"/>
                    </a:lnTo>
                    <a:lnTo>
                      <a:pt x="240" y="74"/>
                    </a:lnTo>
                    <a:lnTo>
                      <a:pt x="248" y="79"/>
                    </a:lnTo>
                    <a:lnTo>
                      <a:pt x="256" y="84"/>
                    </a:lnTo>
                    <a:lnTo>
                      <a:pt x="261" y="87"/>
                    </a:lnTo>
                    <a:lnTo>
                      <a:pt x="267" y="90"/>
                    </a:lnTo>
                    <a:lnTo>
                      <a:pt x="275" y="98"/>
                    </a:lnTo>
                    <a:lnTo>
                      <a:pt x="278" y="101"/>
                    </a:lnTo>
                    <a:lnTo>
                      <a:pt x="286" y="109"/>
                    </a:lnTo>
                    <a:lnTo>
                      <a:pt x="297" y="117"/>
                    </a:lnTo>
                    <a:lnTo>
                      <a:pt x="300" y="120"/>
                    </a:lnTo>
                    <a:lnTo>
                      <a:pt x="310" y="128"/>
                    </a:lnTo>
                    <a:lnTo>
                      <a:pt x="310" y="131"/>
                    </a:lnTo>
                    <a:lnTo>
                      <a:pt x="313" y="131"/>
                    </a:lnTo>
                    <a:lnTo>
                      <a:pt x="321" y="142"/>
                    </a:lnTo>
                    <a:lnTo>
                      <a:pt x="324" y="142"/>
                    </a:lnTo>
                    <a:lnTo>
                      <a:pt x="332" y="153"/>
                    </a:lnTo>
                    <a:lnTo>
                      <a:pt x="332" y="155"/>
                    </a:lnTo>
                    <a:lnTo>
                      <a:pt x="343" y="166"/>
                    </a:lnTo>
                    <a:lnTo>
                      <a:pt x="346" y="169"/>
                    </a:lnTo>
                    <a:lnTo>
                      <a:pt x="351" y="177"/>
                    </a:lnTo>
                    <a:lnTo>
                      <a:pt x="351" y="180"/>
                    </a:lnTo>
                    <a:lnTo>
                      <a:pt x="360" y="191"/>
                    </a:lnTo>
                    <a:lnTo>
                      <a:pt x="360" y="193"/>
                    </a:lnTo>
                    <a:lnTo>
                      <a:pt x="362" y="193"/>
                    </a:lnTo>
                    <a:lnTo>
                      <a:pt x="370" y="204"/>
                    </a:lnTo>
                    <a:lnTo>
                      <a:pt x="373" y="215"/>
                    </a:lnTo>
                    <a:lnTo>
                      <a:pt x="376" y="221"/>
                    </a:lnTo>
                    <a:lnTo>
                      <a:pt x="379" y="226"/>
                    </a:lnTo>
                    <a:lnTo>
                      <a:pt x="384" y="234"/>
                    </a:lnTo>
                    <a:lnTo>
                      <a:pt x="387" y="240"/>
                    </a:lnTo>
                    <a:lnTo>
                      <a:pt x="389" y="248"/>
                    </a:lnTo>
                    <a:lnTo>
                      <a:pt x="392" y="256"/>
                    </a:lnTo>
                    <a:lnTo>
                      <a:pt x="398" y="262"/>
                    </a:lnTo>
                    <a:lnTo>
                      <a:pt x="400" y="267"/>
                    </a:lnTo>
                    <a:lnTo>
                      <a:pt x="403" y="278"/>
                    </a:lnTo>
                    <a:lnTo>
                      <a:pt x="403" y="281"/>
                    </a:lnTo>
                    <a:lnTo>
                      <a:pt x="409" y="292"/>
                    </a:lnTo>
                    <a:lnTo>
                      <a:pt x="411" y="302"/>
                    </a:lnTo>
                    <a:lnTo>
                      <a:pt x="411" y="305"/>
                    </a:lnTo>
                    <a:lnTo>
                      <a:pt x="417" y="319"/>
                    </a:lnTo>
                    <a:lnTo>
                      <a:pt x="417" y="321"/>
                    </a:lnTo>
                    <a:lnTo>
                      <a:pt x="417" y="324"/>
                    </a:lnTo>
                    <a:lnTo>
                      <a:pt x="419" y="335"/>
                    </a:lnTo>
                    <a:lnTo>
                      <a:pt x="422" y="346"/>
                    </a:lnTo>
                    <a:lnTo>
                      <a:pt x="422" y="351"/>
                    </a:lnTo>
                    <a:lnTo>
                      <a:pt x="425" y="365"/>
                    </a:lnTo>
                    <a:lnTo>
                      <a:pt x="425" y="368"/>
                    </a:lnTo>
                    <a:lnTo>
                      <a:pt x="428" y="381"/>
                    </a:lnTo>
                    <a:lnTo>
                      <a:pt x="428" y="392"/>
                    </a:lnTo>
                    <a:lnTo>
                      <a:pt x="430" y="395"/>
                    </a:lnTo>
                    <a:lnTo>
                      <a:pt x="430" y="400"/>
                    </a:lnTo>
                    <a:lnTo>
                      <a:pt x="430" y="411"/>
                    </a:lnTo>
                    <a:lnTo>
                      <a:pt x="430" y="417"/>
                    </a:lnTo>
                    <a:lnTo>
                      <a:pt x="430" y="428"/>
                    </a:lnTo>
                    <a:lnTo>
                      <a:pt x="430" y="433"/>
                    </a:lnTo>
                    <a:lnTo>
                      <a:pt x="430" y="441"/>
                    </a:lnTo>
                    <a:lnTo>
                      <a:pt x="430" y="450"/>
                    </a:lnTo>
                    <a:lnTo>
                      <a:pt x="430" y="458"/>
                    </a:lnTo>
                    <a:lnTo>
                      <a:pt x="430" y="463"/>
                    </a:lnTo>
                    <a:lnTo>
                      <a:pt x="430" y="471"/>
                    </a:lnTo>
                    <a:lnTo>
                      <a:pt x="430" y="479"/>
                    </a:lnTo>
                    <a:lnTo>
                      <a:pt x="430" y="488"/>
                    </a:lnTo>
                    <a:lnTo>
                      <a:pt x="428" y="496"/>
                    </a:lnTo>
                    <a:lnTo>
                      <a:pt x="428" y="501"/>
                    </a:lnTo>
                    <a:lnTo>
                      <a:pt x="428" y="507"/>
                    </a:lnTo>
                    <a:lnTo>
                      <a:pt x="428" y="515"/>
                    </a:lnTo>
                    <a:lnTo>
                      <a:pt x="425" y="520"/>
                    </a:lnTo>
                    <a:lnTo>
                      <a:pt x="425" y="531"/>
                    </a:lnTo>
                    <a:lnTo>
                      <a:pt x="422" y="537"/>
                    </a:lnTo>
                    <a:lnTo>
                      <a:pt x="422" y="545"/>
                    </a:lnTo>
                    <a:lnTo>
                      <a:pt x="419" y="553"/>
                    </a:lnTo>
                    <a:lnTo>
                      <a:pt x="419" y="558"/>
                    </a:lnTo>
                    <a:lnTo>
                      <a:pt x="417" y="564"/>
                    </a:lnTo>
                    <a:lnTo>
                      <a:pt x="417" y="575"/>
                    </a:lnTo>
                    <a:lnTo>
                      <a:pt x="414" y="583"/>
                    </a:lnTo>
                    <a:lnTo>
                      <a:pt x="411" y="588"/>
                    </a:lnTo>
                    <a:lnTo>
                      <a:pt x="409" y="594"/>
                    </a:lnTo>
                    <a:lnTo>
                      <a:pt x="409" y="602"/>
                    </a:lnTo>
                    <a:lnTo>
                      <a:pt x="406" y="610"/>
                    </a:lnTo>
                    <a:lnTo>
                      <a:pt x="403" y="616"/>
                    </a:lnTo>
                    <a:lnTo>
                      <a:pt x="400" y="621"/>
                    </a:lnTo>
                    <a:lnTo>
                      <a:pt x="398" y="632"/>
                    </a:lnTo>
                    <a:lnTo>
                      <a:pt x="395" y="637"/>
                    </a:lnTo>
                    <a:lnTo>
                      <a:pt x="392" y="643"/>
                    </a:lnTo>
                    <a:lnTo>
                      <a:pt x="389" y="651"/>
                    </a:lnTo>
                    <a:lnTo>
                      <a:pt x="387" y="657"/>
                    </a:lnTo>
                    <a:lnTo>
                      <a:pt x="384" y="665"/>
                    </a:lnTo>
                    <a:lnTo>
                      <a:pt x="381" y="670"/>
                    </a:lnTo>
                    <a:lnTo>
                      <a:pt x="376" y="678"/>
                    </a:lnTo>
                    <a:lnTo>
                      <a:pt x="373" y="684"/>
                    </a:lnTo>
                    <a:lnTo>
                      <a:pt x="370" y="692"/>
                    </a:lnTo>
                    <a:lnTo>
                      <a:pt x="368" y="697"/>
                    </a:lnTo>
                    <a:lnTo>
                      <a:pt x="362" y="706"/>
                    </a:lnTo>
                    <a:lnTo>
                      <a:pt x="360" y="711"/>
                    </a:lnTo>
                    <a:lnTo>
                      <a:pt x="357" y="716"/>
                    </a:lnTo>
                    <a:lnTo>
                      <a:pt x="351" y="725"/>
                    </a:lnTo>
                    <a:lnTo>
                      <a:pt x="346" y="733"/>
                    </a:lnTo>
                    <a:lnTo>
                      <a:pt x="343" y="736"/>
                    </a:lnTo>
                    <a:lnTo>
                      <a:pt x="335" y="744"/>
                    </a:lnTo>
                    <a:lnTo>
                      <a:pt x="332" y="749"/>
                    </a:lnTo>
                    <a:lnTo>
                      <a:pt x="327" y="757"/>
                    </a:lnTo>
                    <a:lnTo>
                      <a:pt x="324" y="760"/>
                    </a:lnTo>
                    <a:lnTo>
                      <a:pt x="321" y="763"/>
                    </a:lnTo>
                    <a:lnTo>
                      <a:pt x="316" y="771"/>
                    </a:lnTo>
                    <a:lnTo>
                      <a:pt x="313" y="774"/>
                    </a:lnTo>
                    <a:lnTo>
                      <a:pt x="305" y="785"/>
                    </a:lnTo>
                    <a:lnTo>
                      <a:pt x="294" y="793"/>
                    </a:lnTo>
                    <a:lnTo>
                      <a:pt x="294" y="795"/>
                    </a:lnTo>
                    <a:lnTo>
                      <a:pt x="283" y="806"/>
                    </a:lnTo>
                    <a:lnTo>
                      <a:pt x="272" y="815"/>
                    </a:lnTo>
                    <a:lnTo>
                      <a:pt x="261" y="825"/>
                    </a:lnTo>
                    <a:lnTo>
                      <a:pt x="259" y="825"/>
                    </a:lnTo>
                    <a:lnTo>
                      <a:pt x="248" y="834"/>
                    </a:lnTo>
                    <a:lnTo>
                      <a:pt x="237" y="842"/>
                    </a:lnTo>
                    <a:lnTo>
                      <a:pt x="237" y="845"/>
                    </a:lnTo>
                    <a:lnTo>
                      <a:pt x="234" y="845"/>
                    </a:lnTo>
                    <a:lnTo>
                      <a:pt x="223" y="853"/>
                    </a:lnTo>
                    <a:lnTo>
                      <a:pt x="221" y="853"/>
                    </a:lnTo>
                    <a:lnTo>
                      <a:pt x="210" y="861"/>
                    </a:lnTo>
                    <a:lnTo>
                      <a:pt x="199" y="866"/>
                    </a:lnTo>
                    <a:lnTo>
                      <a:pt x="196" y="869"/>
                    </a:lnTo>
                    <a:lnTo>
                      <a:pt x="185" y="874"/>
                    </a:lnTo>
                    <a:lnTo>
                      <a:pt x="182" y="874"/>
                    </a:lnTo>
                    <a:lnTo>
                      <a:pt x="172" y="880"/>
                    </a:lnTo>
                    <a:lnTo>
                      <a:pt x="169" y="883"/>
                    </a:lnTo>
                    <a:lnTo>
                      <a:pt x="163" y="883"/>
                    </a:lnTo>
                    <a:lnTo>
                      <a:pt x="155" y="888"/>
                    </a:lnTo>
                    <a:lnTo>
                      <a:pt x="144" y="891"/>
                    </a:lnTo>
                    <a:lnTo>
                      <a:pt x="139" y="894"/>
                    </a:lnTo>
                    <a:lnTo>
                      <a:pt x="133" y="896"/>
                    </a:lnTo>
                    <a:lnTo>
                      <a:pt x="125" y="899"/>
                    </a:lnTo>
                    <a:lnTo>
                      <a:pt x="120" y="899"/>
                    </a:lnTo>
                    <a:lnTo>
                      <a:pt x="109" y="902"/>
                    </a:lnTo>
                    <a:lnTo>
                      <a:pt x="101" y="904"/>
                    </a:lnTo>
                    <a:lnTo>
                      <a:pt x="95" y="907"/>
                    </a:lnTo>
                    <a:lnTo>
                      <a:pt x="87" y="907"/>
                    </a:lnTo>
                    <a:lnTo>
                      <a:pt x="79" y="910"/>
                    </a:lnTo>
                    <a:lnTo>
                      <a:pt x="71" y="913"/>
                    </a:lnTo>
                    <a:lnTo>
                      <a:pt x="63" y="913"/>
                    </a:lnTo>
                    <a:lnTo>
                      <a:pt x="57" y="913"/>
                    </a:lnTo>
                    <a:lnTo>
                      <a:pt x="49" y="915"/>
                    </a:lnTo>
                    <a:lnTo>
                      <a:pt x="41" y="915"/>
                    </a:lnTo>
                    <a:lnTo>
                      <a:pt x="33" y="915"/>
                    </a:lnTo>
                    <a:lnTo>
                      <a:pt x="24" y="918"/>
                    </a:lnTo>
                    <a:lnTo>
                      <a:pt x="16" y="918"/>
                    </a:lnTo>
                    <a:lnTo>
                      <a:pt x="8" y="918"/>
                    </a:lnTo>
                    <a:lnTo>
                      <a:pt x="3" y="918"/>
                    </a:lnTo>
                    <a:lnTo>
                      <a:pt x="0" y="918"/>
                    </a:lnTo>
                  </a:path>
                </a:pathLst>
              </a:custGeom>
              <a:noFill/>
              <a:ln w="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93" name="Freeform 135"/>
              <p:cNvSpPr>
                <a:spLocks/>
              </p:cNvSpPr>
              <p:nvPr/>
            </p:nvSpPr>
            <p:spPr bwMode="auto">
              <a:xfrm>
                <a:off x="4400264" y="3183524"/>
                <a:ext cx="19115" cy="1401"/>
              </a:xfrm>
              <a:custGeom>
                <a:avLst/>
                <a:gdLst>
                  <a:gd name="T0" fmla="*/ 0 w 14"/>
                  <a:gd name="T1" fmla="*/ 0 h 1"/>
                  <a:gd name="T2" fmla="*/ 3 w 14"/>
                  <a:gd name="T3" fmla="*/ 0 h 1"/>
                  <a:gd name="T4" fmla="*/ 14 w 14"/>
                  <a:gd name="T5" fmla="*/ 0 h 1"/>
                  <a:gd name="T6" fmla="*/ 0 60000 65536"/>
                  <a:gd name="T7" fmla="*/ 0 60000 65536"/>
                  <a:gd name="T8" fmla="*/ 0 60000 65536"/>
                  <a:gd name="T9" fmla="*/ 0 w 14"/>
                  <a:gd name="T10" fmla="*/ 0 h 1"/>
                  <a:gd name="T11" fmla="*/ 14 w 14"/>
                  <a:gd name="T12" fmla="*/ 1 h 1"/>
                </a:gdLst>
                <a:ahLst/>
                <a:cxnLst>
                  <a:cxn ang="T6">
                    <a:pos x="T0" y="T1"/>
                  </a:cxn>
                  <a:cxn ang="T7">
                    <a:pos x="T2" y="T3"/>
                  </a:cxn>
                  <a:cxn ang="T8">
                    <a:pos x="T4" y="T5"/>
                  </a:cxn>
                </a:cxnLst>
                <a:rect l="T9" t="T10" r="T11" b="T12"/>
                <a:pathLst>
                  <a:path w="14" h="1">
                    <a:moveTo>
                      <a:pt x="0" y="0"/>
                    </a:moveTo>
                    <a:lnTo>
                      <a:pt x="3" y="0"/>
                    </a:lnTo>
                    <a:lnTo>
                      <a:pt x="14" y="0"/>
                    </a:lnTo>
                  </a:path>
                </a:pathLst>
              </a:custGeom>
              <a:noFill/>
              <a:ln w="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94" name="Freeform 136"/>
              <p:cNvSpPr>
                <a:spLocks/>
              </p:cNvSpPr>
              <p:nvPr/>
            </p:nvSpPr>
            <p:spPr bwMode="auto">
              <a:xfrm>
                <a:off x="4400264" y="3214353"/>
                <a:ext cx="457401" cy="1182702"/>
              </a:xfrm>
              <a:custGeom>
                <a:avLst/>
                <a:gdLst>
                  <a:gd name="T0" fmla="*/ 33 w 335"/>
                  <a:gd name="T1" fmla="*/ 0 h 844"/>
                  <a:gd name="T2" fmla="*/ 65 w 335"/>
                  <a:gd name="T3" fmla="*/ 5 h 844"/>
                  <a:gd name="T4" fmla="*/ 95 w 335"/>
                  <a:gd name="T5" fmla="*/ 11 h 844"/>
                  <a:gd name="T6" fmla="*/ 125 w 335"/>
                  <a:gd name="T7" fmla="*/ 22 h 844"/>
                  <a:gd name="T8" fmla="*/ 155 w 335"/>
                  <a:gd name="T9" fmla="*/ 33 h 844"/>
                  <a:gd name="T10" fmla="*/ 182 w 335"/>
                  <a:gd name="T11" fmla="*/ 46 h 844"/>
                  <a:gd name="T12" fmla="*/ 210 w 335"/>
                  <a:gd name="T13" fmla="*/ 62 h 844"/>
                  <a:gd name="T14" fmla="*/ 231 w 335"/>
                  <a:gd name="T15" fmla="*/ 82 h 844"/>
                  <a:gd name="T16" fmla="*/ 248 w 335"/>
                  <a:gd name="T17" fmla="*/ 95 h 844"/>
                  <a:gd name="T18" fmla="*/ 272 w 335"/>
                  <a:gd name="T19" fmla="*/ 122 h 844"/>
                  <a:gd name="T20" fmla="*/ 291 w 335"/>
                  <a:gd name="T21" fmla="*/ 147 h 844"/>
                  <a:gd name="T22" fmla="*/ 302 w 335"/>
                  <a:gd name="T23" fmla="*/ 166 h 844"/>
                  <a:gd name="T24" fmla="*/ 313 w 335"/>
                  <a:gd name="T25" fmla="*/ 193 h 844"/>
                  <a:gd name="T26" fmla="*/ 324 w 335"/>
                  <a:gd name="T27" fmla="*/ 218 h 844"/>
                  <a:gd name="T28" fmla="*/ 330 w 335"/>
                  <a:gd name="T29" fmla="*/ 245 h 844"/>
                  <a:gd name="T30" fmla="*/ 335 w 335"/>
                  <a:gd name="T31" fmla="*/ 267 h 844"/>
                  <a:gd name="T32" fmla="*/ 335 w 335"/>
                  <a:gd name="T33" fmla="*/ 289 h 844"/>
                  <a:gd name="T34" fmla="*/ 335 w 335"/>
                  <a:gd name="T35" fmla="*/ 316 h 844"/>
                  <a:gd name="T36" fmla="*/ 330 w 335"/>
                  <a:gd name="T37" fmla="*/ 343 h 844"/>
                  <a:gd name="T38" fmla="*/ 324 w 335"/>
                  <a:gd name="T39" fmla="*/ 365 h 844"/>
                  <a:gd name="T40" fmla="*/ 319 w 335"/>
                  <a:gd name="T41" fmla="*/ 384 h 844"/>
                  <a:gd name="T42" fmla="*/ 310 w 335"/>
                  <a:gd name="T43" fmla="*/ 406 h 844"/>
                  <a:gd name="T44" fmla="*/ 302 w 335"/>
                  <a:gd name="T45" fmla="*/ 428 h 844"/>
                  <a:gd name="T46" fmla="*/ 300 w 335"/>
                  <a:gd name="T47" fmla="*/ 438 h 844"/>
                  <a:gd name="T48" fmla="*/ 291 w 335"/>
                  <a:gd name="T49" fmla="*/ 460 h 844"/>
                  <a:gd name="T50" fmla="*/ 291 w 335"/>
                  <a:gd name="T51" fmla="*/ 479 h 844"/>
                  <a:gd name="T52" fmla="*/ 291 w 335"/>
                  <a:gd name="T53" fmla="*/ 501 h 844"/>
                  <a:gd name="T54" fmla="*/ 294 w 335"/>
                  <a:gd name="T55" fmla="*/ 512 h 844"/>
                  <a:gd name="T56" fmla="*/ 294 w 335"/>
                  <a:gd name="T57" fmla="*/ 539 h 844"/>
                  <a:gd name="T58" fmla="*/ 297 w 335"/>
                  <a:gd name="T59" fmla="*/ 566 h 844"/>
                  <a:gd name="T60" fmla="*/ 297 w 335"/>
                  <a:gd name="T61" fmla="*/ 577 h 844"/>
                  <a:gd name="T62" fmla="*/ 294 w 335"/>
                  <a:gd name="T63" fmla="*/ 596 h 844"/>
                  <a:gd name="T64" fmla="*/ 289 w 335"/>
                  <a:gd name="T65" fmla="*/ 618 h 844"/>
                  <a:gd name="T66" fmla="*/ 283 w 335"/>
                  <a:gd name="T67" fmla="*/ 640 h 844"/>
                  <a:gd name="T68" fmla="*/ 275 w 335"/>
                  <a:gd name="T69" fmla="*/ 662 h 844"/>
                  <a:gd name="T70" fmla="*/ 264 w 335"/>
                  <a:gd name="T71" fmla="*/ 684 h 844"/>
                  <a:gd name="T72" fmla="*/ 253 w 335"/>
                  <a:gd name="T73" fmla="*/ 703 h 844"/>
                  <a:gd name="T74" fmla="*/ 245 w 335"/>
                  <a:gd name="T75" fmla="*/ 716 h 844"/>
                  <a:gd name="T76" fmla="*/ 229 w 335"/>
                  <a:gd name="T77" fmla="*/ 738 h 844"/>
                  <a:gd name="T78" fmla="*/ 210 w 335"/>
                  <a:gd name="T79" fmla="*/ 757 h 844"/>
                  <a:gd name="T80" fmla="*/ 191 w 335"/>
                  <a:gd name="T81" fmla="*/ 776 h 844"/>
                  <a:gd name="T82" fmla="*/ 169 w 335"/>
                  <a:gd name="T83" fmla="*/ 793 h 844"/>
                  <a:gd name="T84" fmla="*/ 147 w 335"/>
                  <a:gd name="T85" fmla="*/ 806 h 844"/>
                  <a:gd name="T86" fmla="*/ 123 w 335"/>
                  <a:gd name="T87" fmla="*/ 820 h 844"/>
                  <a:gd name="T88" fmla="*/ 98 w 335"/>
                  <a:gd name="T89" fmla="*/ 828 h 844"/>
                  <a:gd name="T90" fmla="*/ 71 w 335"/>
                  <a:gd name="T91" fmla="*/ 836 h 844"/>
                  <a:gd name="T92" fmla="*/ 44 w 335"/>
                  <a:gd name="T93" fmla="*/ 842 h 844"/>
                  <a:gd name="T94" fmla="*/ 16 w 335"/>
                  <a:gd name="T95" fmla="*/ 844 h 8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35"/>
                  <a:gd name="T145" fmla="*/ 0 h 844"/>
                  <a:gd name="T146" fmla="*/ 335 w 335"/>
                  <a:gd name="T147" fmla="*/ 844 h 8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35" h="844">
                    <a:moveTo>
                      <a:pt x="11" y="0"/>
                    </a:moveTo>
                    <a:lnTo>
                      <a:pt x="16" y="0"/>
                    </a:lnTo>
                    <a:lnTo>
                      <a:pt x="22" y="0"/>
                    </a:lnTo>
                    <a:lnTo>
                      <a:pt x="33" y="0"/>
                    </a:lnTo>
                    <a:lnTo>
                      <a:pt x="38" y="3"/>
                    </a:lnTo>
                    <a:lnTo>
                      <a:pt x="49" y="3"/>
                    </a:lnTo>
                    <a:lnTo>
                      <a:pt x="54" y="3"/>
                    </a:lnTo>
                    <a:lnTo>
                      <a:pt x="65" y="5"/>
                    </a:lnTo>
                    <a:lnTo>
                      <a:pt x="74" y="8"/>
                    </a:lnTo>
                    <a:lnTo>
                      <a:pt x="79" y="8"/>
                    </a:lnTo>
                    <a:lnTo>
                      <a:pt x="87" y="11"/>
                    </a:lnTo>
                    <a:lnTo>
                      <a:pt x="95" y="11"/>
                    </a:lnTo>
                    <a:lnTo>
                      <a:pt x="103" y="13"/>
                    </a:lnTo>
                    <a:lnTo>
                      <a:pt x="109" y="16"/>
                    </a:lnTo>
                    <a:lnTo>
                      <a:pt x="117" y="19"/>
                    </a:lnTo>
                    <a:lnTo>
                      <a:pt x="125" y="22"/>
                    </a:lnTo>
                    <a:lnTo>
                      <a:pt x="133" y="24"/>
                    </a:lnTo>
                    <a:lnTo>
                      <a:pt x="139" y="27"/>
                    </a:lnTo>
                    <a:lnTo>
                      <a:pt x="150" y="30"/>
                    </a:lnTo>
                    <a:lnTo>
                      <a:pt x="155" y="33"/>
                    </a:lnTo>
                    <a:lnTo>
                      <a:pt x="158" y="35"/>
                    </a:lnTo>
                    <a:lnTo>
                      <a:pt x="169" y="41"/>
                    </a:lnTo>
                    <a:lnTo>
                      <a:pt x="180" y="46"/>
                    </a:lnTo>
                    <a:lnTo>
                      <a:pt x="182" y="46"/>
                    </a:lnTo>
                    <a:lnTo>
                      <a:pt x="185" y="49"/>
                    </a:lnTo>
                    <a:lnTo>
                      <a:pt x="196" y="54"/>
                    </a:lnTo>
                    <a:lnTo>
                      <a:pt x="207" y="62"/>
                    </a:lnTo>
                    <a:lnTo>
                      <a:pt x="210" y="62"/>
                    </a:lnTo>
                    <a:lnTo>
                      <a:pt x="218" y="68"/>
                    </a:lnTo>
                    <a:lnTo>
                      <a:pt x="221" y="71"/>
                    </a:lnTo>
                    <a:lnTo>
                      <a:pt x="231" y="82"/>
                    </a:lnTo>
                    <a:lnTo>
                      <a:pt x="234" y="84"/>
                    </a:lnTo>
                    <a:lnTo>
                      <a:pt x="242" y="92"/>
                    </a:lnTo>
                    <a:lnTo>
                      <a:pt x="248" y="95"/>
                    </a:lnTo>
                    <a:lnTo>
                      <a:pt x="253" y="103"/>
                    </a:lnTo>
                    <a:lnTo>
                      <a:pt x="259" y="109"/>
                    </a:lnTo>
                    <a:lnTo>
                      <a:pt x="264" y="114"/>
                    </a:lnTo>
                    <a:lnTo>
                      <a:pt x="272" y="122"/>
                    </a:lnTo>
                    <a:lnTo>
                      <a:pt x="275" y="125"/>
                    </a:lnTo>
                    <a:lnTo>
                      <a:pt x="283" y="136"/>
                    </a:lnTo>
                    <a:lnTo>
                      <a:pt x="283" y="139"/>
                    </a:lnTo>
                    <a:lnTo>
                      <a:pt x="291" y="147"/>
                    </a:lnTo>
                    <a:lnTo>
                      <a:pt x="291" y="150"/>
                    </a:lnTo>
                    <a:lnTo>
                      <a:pt x="300" y="161"/>
                    </a:lnTo>
                    <a:lnTo>
                      <a:pt x="300" y="163"/>
                    </a:lnTo>
                    <a:lnTo>
                      <a:pt x="302" y="166"/>
                    </a:lnTo>
                    <a:lnTo>
                      <a:pt x="308" y="177"/>
                    </a:lnTo>
                    <a:lnTo>
                      <a:pt x="310" y="182"/>
                    </a:lnTo>
                    <a:lnTo>
                      <a:pt x="313" y="191"/>
                    </a:lnTo>
                    <a:lnTo>
                      <a:pt x="313" y="193"/>
                    </a:lnTo>
                    <a:lnTo>
                      <a:pt x="319" y="204"/>
                    </a:lnTo>
                    <a:lnTo>
                      <a:pt x="321" y="212"/>
                    </a:lnTo>
                    <a:lnTo>
                      <a:pt x="324" y="215"/>
                    </a:lnTo>
                    <a:lnTo>
                      <a:pt x="324" y="218"/>
                    </a:lnTo>
                    <a:lnTo>
                      <a:pt x="327" y="226"/>
                    </a:lnTo>
                    <a:lnTo>
                      <a:pt x="327" y="231"/>
                    </a:lnTo>
                    <a:lnTo>
                      <a:pt x="330" y="240"/>
                    </a:lnTo>
                    <a:lnTo>
                      <a:pt x="330" y="245"/>
                    </a:lnTo>
                    <a:lnTo>
                      <a:pt x="332" y="256"/>
                    </a:lnTo>
                    <a:lnTo>
                      <a:pt x="332" y="259"/>
                    </a:lnTo>
                    <a:lnTo>
                      <a:pt x="332" y="261"/>
                    </a:lnTo>
                    <a:lnTo>
                      <a:pt x="335" y="267"/>
                    </a:lnTo>
                    <a:lnTo>
                      <a:pt x="335" y="272"/>
                    </a:lnTo>
                    <a:lnTo>
                      <a:pt x="335" y="283"/>
                    </a:lnTo>
                    <a:lnTo>
                      <a:pt x="335" y="289"/>
                    </a:lnTo>
                    <a:lnTo>
                      <a:pt x="335" y="297"/>
                    </a:lnTo>
                    <a:lnTo>
                      <a:pt x="335" y="302"/>
                    </a:lnTo>
                    <a:lnTo>
                      <a:pt x="335" y="316"/>
                    </a:lnTo>
                    <a:lnTo>
                      <a:pt x="332" y="327"/>
                    </a:lnTo>
                    <a:lnTo>
                      <a:pt x="332" y="329"/>
                    </a:lnTo>
                    <a:lnTo>
                      <a:pt x="332" y="338"/>
                    </a:lnTo>
                    <a:lnTo>
                      <a:pt x="330" y="343"/>
                    </a:lnTo>
                    <a:lnTo>
                      <a:pt x="327" y="357"/>
                    </a:lnTo>
                    <a:lnTo>
                      <a:pt x="324" y="365"/>
                    </a:lnTo>
                    <a:lnTo>
                      <a:pt x="324" y="370"/>
                    </a:lnTo>
                    <a:lnTo>
                      <a:pt x="321" y="376"/>
                    </a:lnTo>
                    <a:lnTo>
                      <a:pt x="319" y="381"/>
                    </a:lnTo>
                    <a:lnTo>
                      <a:pt x="319" y="384"/>
                    </a:lnTo>
                    <a:lnTo>
                      <a:pt x="316" y="395"/>
                    </a:lnTo>
                    <a:lnTo>
                      <a:pt x="313" y="403"/>
                    </a:lnTo>
                    <a:lnTo>
                      <a:pt x="310" y="406"/>
                    </a:lnTo>
                    <a:lnTo>
                      <a:pt x="308" y="411"/>
                    </a:lnTo>
                    <a:lnTo>
                      <a:pt x="305" y="417"/>
                    </a:lnTo>
                    <a:lnTo>
                      <a:pt x="302" y="428"/>
                    </a:lnTo>
                    <a:lnTo>
                      <a:pt x="302" y="430"/>
                    </a:lnTo>
                    <a:lnTo>
                      <a:pt x="300" y="436"/>
                    </a:lnTo>
                    <a:lnTo>
                      <a:pt x="300" y="438"/>
                    </a:lnTo>
                    <a:lnTo>
                      <a:pt x="294" y="447"/>
                    </a:lnTo>
                    <a:lnTo>
                      <a:pt x="294" y="449"/>
                    </a:lnTo>
                    <a:lnTo>
                      <a:pt x="291" y="455"/>
                    </a:lnTo>
                    <a:lnTo>
                      <a:pt x="291" y="460"/>
                    </a:lnTo>
                    <a:lnTo>
                      <a:pt x="291" y="463"/>
                    </a:lnTo>
                    <a:lnTo>
                      <a:pt x="291" y="468"/>
                    </a:lnTo>
                    <a:lnTo>
                      <a:pt x="291" y="474"/>
                    </a:lnTo>
                    <a:lnTo>
                      <a:pt x="291" y="479"/>
                    </a:lnTo>
                    <a:lnTo>
                      <a:pt x="291" y="485"/>
                    </a:lnTo>
                    <a:lnTo>
                      <a:pt x="291" y="490"/>
                    </a:lnTo>
                    <a:lnTo>
                      <a:pt x="291" y="493"/>
                    </a:lnTo>
                    <a:lnTo>
                      <a:pt x="291" y="501"/>
                    </a:lnTo>
                    <a:lnTo>
                      <a:pt x="294" y="509"/>
                    </a:lnTo>
                    <a:lnTo>
                      <a:pt x="294" y="512"/>
                    </a:lnTo>
                    <a:lnTo>
                      <a:pt x="294" y="523"/>
                    </a:lnTo>
                    <a:lnTo>
                      <a:pt x="294" y="531"/>
                    </a:lnTo>
                    <a:lnTo>
                      <a:pt x="294" y="534"/>
                    </a:lnTo>
                    <a:lnTo>
                      <a:pt x="294" y="539"/>
                    </a:lnTo>
                    <a:lnTo>
                      <a:pt x="294" y="545"/>
                    </a:lnTo>
                    <a:lnTo>
                      <a:pt x="297" y="550"/>
                    </a:lnTo>
                    <a:lnTo>
                      <a:pt x="297" y="556"/>
                    </a:lnTo>
                    <a:lnTo>
                      <a:pt x="297" y="566"/>
                    </a:lnTo>
                    <a:lnTo>
                      <a:pt x="297" y="569"/>
                    </a:lnTo>
                    <a:lnTo>
                      <a:pt x="297" y="572"/>
                    </a:lnTo>
                    <a:lnTo>
                      <a:pt x="297" y="577"/>
                    </a:lnTo>
                    <a:lnTo>
                      <a:pt x="294" y="580"/>
                    </a:lnTo>
                    <a:lnTo>
                      <a:pt x="294" y="588"/>
                    </a:lnTo>
                    <a:lnTo>
                      <a:pt x="294" y="591"/>
                    </a:lnTo>
                    <a:lnTo>
                      <a:pt x="294" y="596"/>
                    </a:lnTo>
                    <a:lnTo>
                      <a:pt x="291" y="602"/>
                    </a:lnTo>
                    <a:lnTo>
                      <a:pt x="291" y="610"/>
                    </a:lnTo>
                    <a:lnTo>
                      <a:pt x="289" y="615"/>
                    </a:lnTo>
                    <a:lnTo>
                      <a:pt x="289" y="618"/>
                    </a:lnTo>
                    <a:lnTo>
                      <a:pt x="286" y="626"/>
                    </a:lnTo>
                    <a:lnTo>
                      <a:pt x="286" y="629"/>
                    </a:lnTo>
                    <a:lnTo>
                      <a:pt x="286" y="635"/>
                    </a:lnTo>
                    <a:lnTo>
                      <a:pt x="283" y="640"/>
                    </a:lnTo>
                    <a:lnTo>
                      <a:pt x="281" y="648"/>
                    </a:lnTo>
                    <a:lnTo>
                      <a:pt x="281" y="651"/>
                    </a:lnTo>
                    <a:lnTo>
                      <a:pt x="278" y="654"/>
                    </a:lnTo>
                    <a:lnTo>
                      <a:pt x="275" y="662"/>
                    </a:lnTo>
                    <a:lnTo>
                      <a:pt x="272" y="667"/>
                    </a:lnTo>
                    <a:lnTo>
                      <a:pt x="270" y="673"/>
                    </a:lnTo>
                    <a:lnTo>
                      <a:pt x="267" y="681"/>
                    </a:lnTo>
                    <a:lnTo>
                      <a:pt x="264" y="684"/>
                    </a:lnTo>
                    <a:lnTo>
                      <a:pt x="264" y="686"/>
                    </a:lnTo>
                    <a:lnTo>
                      <a:pt x="259" y="697"/>
                    </a:lnTo>
                    <a:lnTo>
                      <a:pt x="253" y="703"/>
                    </a:lnTo>
                    <a:lnTo>
                      <a:pt x="253" y="705"/>
                    </a:lnTo>
                    <a:lnTo>
                      <a:pt x="251" y="708"/>
                    </a:lnTo>
                    <a:lnTo>
                      <a:pt x="245" y="716"/>
                    </a:lnTo>
                    <a:lnTo>
                      <a:pt x="240" y="724"/>
                    </a:lnTo>
                    <a:lnTo>
                      <a:pt x="237" y="727"/>
                    </a:lnTo>
                    <a:lnTo>
                      <a:pt x="234" y="733"/>
                    </a:lnTo>
                    <a:lnTo>
                      <a:pt x="229" y="738"/>
                    </a:lnTo>
                    <a:lnTo>
                      <a:pt x="223" y="744"/>
                    </a:lnTo>
                    <a:lnTo>
                      <a:pt x="221" y="749"/>
                    </a:lnTo>
                    <a:lnTo>
                      <a:pt x="212" y="754"/>
                    </a:lnTo>
                    <a:lnTo>
                      <a:pt x="210" y="757"/>
                    </a:lnTo>
                    <a:lnTo>
                      <a:pt x="207" y="760"/>
                    </a:lnTo>
                    <a:lnTo>
                      <a:pt x="202" y="768"/>
                    </a:lnTo>
                    <a:lnTo>
                      <a:pt x="199" y="768"/>
                    </a:lnTo>
                    <a:lnTo>
                      <a:pt x="191" y="776"/>
                    </a:lnTo>
                    <a:lnTo>
                      <a:pt x="180" y="784"/>
                    </a:lnTo>
                    <a:lnTo>
                      <a:pt x="172" y="790"/>
                    </a:lnTo>
                    <a:lnTo>
                      <a:pt x="169" y="793"/>
                    </a:lnTo>
                    <a:lnTo>
                      <a:pt x="166" y="793"/>
                    </a:lnTo>
                    <a:lnTo>
                      <a:pt x="158" y="798"/>
                    </a:lnTo>
                    <a:lnTo>
                      <a:pt x="150" y="803"/>
                    </a:lnTo>
                    <a:lnTo>
                      <a:pt x="147" y="806"/>
                    </a:lnTo>
                    <a:lnTo>
                      <a:pt x="142" y="809"/>
                    </a:lnTo>
                    <a:lnTo>
                      <a:pt x="133" y="812"/>
                    </a:lnTo>
                    <a:lnTo>
                      <a:pt x="128" y="814"/>
                    </a:lnTo>
                    <a:lnTo>
                      <a:pt x="123" y="820"/>
                    </a:lnTo>
                    <a:lnTo>
                      <a:pt x="117" y="820"/>
                    </a:lnTo>
                    <a:lnTo>
                      <a:pt x="109" y="823"/>
                    </a:lnTo>
                    <a:lnTo>
                      <a:pt x="106" y="825"/>
                    </a:lnTo>
                    <a:lnTo>
                      <a:pt x="98" y="828"/>
                    </a:lnTo>
                    <a:lnTo>
                      <a:pt x="87" y="831"/>
                    </a:lnTo>
                    <a:lnTo>
                      <a:pt x="84" y="833"/>
                    </a:lnTo>
                    <a:lnTo>
                      <a:pt x="82" y="833"/>
                    </a:lnTo>
                    <a:lnTo>
                      <a:pt x="71" y="836"/>
                    </a:lnTo>
                    <a:lnTo>
                      <a:pt x="68" y="836"/>
                    </a:lnTo>
                    <a:lnTo>
                      <a:pt x="57" y="839"/>
                    </a:lnTo>
                    <a:lnTo>
                      <a:pt x="44" y="842"/>
                    </a:lnTo>
                    <a:lnTo>
                      <a:pt x="41" y="842"/>
                    </a:lnTo>
                    <a:lnTo>
                      <a:pt x="30" y="844"/>
                    </a:lnTo>
                    <a:lnTo>
                      <a:pt x="16" y="844"/>
                    </a:lnTo>
                    <a:lnTo>
                      <a:pt x="14" y="844"/>
                    </a:lnTo>
                    <a:lnTo>
                      <a:pt x="3" y="844"/>
                    </a:lnTo>
                    <a:lnTo>
                      <a:pt x="0" y="844"/>
                    </a:lnTo>
                  </a:path>
                </a:pathLst>
              </a:custGeom>
              <a:noFill/>
              <a:ln w="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95" name="Freeform 137"/>
              <p:cNvSpPr>
                <a:spLocks/>
              </p:cNvSpPr>
              <p:nvPr/>
            </p:nvSpPr>
            <p:spPr bwMode="auto">
              <a:xfrm>
                <a:off x="4400264" y="3214353"/>
                <a:ext cx="15019" cy="1401"/>
              </a:xfrm>
              <a:custGeom>
                <a:avLst/>
                <a:gdLst>
                  <a:gd name="T0" fmla="*/ 0 w 11"/>
                  <a:gd name="T1" fmla="*/ 0 h 1"/>
                  <a:gd name="T2" fmla="*/ 3 w 11"/>
                  <a:gd name="T3" fmla="*/ 0 h 1"/>
                  <a:gd name="T4" fmla="*/ 11 w 11"/>
                  <a:gd name="T5" fmla="*/ 0 h 1"/>
                  <a:gd name="T6" fmla="*/ 0 60000 65536"/>
                  <a:gd name="T7" fmla="*/ 0 60000 65536"/>
                  <a:gd name="T8" fmla="*/ 0 60000 65536"/>
                  <a:gd name="T9" fmla="*/ 0 w 11"/>
                  <a:gd name="T10" fmla="*/ 0 h 1"/>
                  <a:gd name="T11" fmla="*/ 11 w 11"/>
                  <a:gd name="T12" fmla="*/ 1 h 1"/>
                </a:gdLst>
                <a:ahLst/>
                <a:cxnLst>
                  <a:cxn ang="T6">
                    <a:pos x="T0" y="T1"/>
                  </a:cxn>
                  <a:cxn ang="T7">
                    <a:pos x="T2" y="T3"/>
                  </a:cxn>
                  <a:cxn ang="T8">
                    <a:pos x="T4" y="T5"/>
                  </a:cxn>
                </a:cxnLst>
                <a:rect l="T9" t="T10" r="T11" b="T12"/>
                <a:pathLst>
                  <a:path w="11" h="1">
                    <a:moveTo>
                      <a:pt x="0" y="0"/>
                    </a:moveTo>
                    <a:lnTo>
                      <a:pt x="3" y="0"/>
                    </a:lnTo>
                    <a:lnTo>
                      <a:pt x="11" y="0"/>
                    </a:lnTo>
                  </a:path>
                </a:pathLst>
              </a:custGeom>
              <a:noFill/>
              <a:ln w="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96" name="Freeform 138"/>
              <p:cNvSpPr>
                <a:spLocks/>
              </p:cNvSpPr>
              <p:nvPr/>
            </p:nvSpPr>
            <p:spPr bwMode="auto">
              <a:xfrm>
                <a:off x="4400264" y="3637547"/>
                <a:ext cx="327691" cy="298478"/>
              </a:xfrm>
              <a:custGeom>
                <a:avLst/>
                <a:gdLst>
                  <a:gd name="T0" fmla="*/ 3 w 240"/>
                  <a:gd name="T1" fmla="*/ 188 h 213"/>
                  <a:gd name="T2" fmla="*/ 8 w 240"/>
                  <a:gd name="T3" fmla="*/ 188 h 213"/>
                  <a:gd name="T4" fmla="*/ 8 w 240"/>
                  <a:gd name="T5" fmla="*/ 188 h 213"/>
                  <a:gd name="T6" fmla="*/ 14 w 240"/>
                  <a:gd name="T7" fmla="*/ 191 h 213"/>
                  <a:gd name="T8" fmla="*/ 16 w 240"/>
                  <a:gd name="T9" fmla="*/ 191 h 213"/>
                  <a:gd name="T10" fmla="*/ 22 w 240"/>
                  <a:gd name="T11" fmla="*/ 194 h 213"/>
                  <a:gd name="T12" fmla="*/ 27 w 240"/>
                  <a:gd name="T13" fmla="*/ 196 h 213"/>
                  <a:gd name="T14" fmla="*/ 33 w 240"/>
                  <a:gd name="T15" fmla="*/ 199 h 213"/>
                  <a:gd name="T16" fmla="*/ 41 w 240"/>
                  <a:gd name="T17" fmla="*/ 202 h 213"/>
                  <a:gd name="T18" fmla="*/ 46 w 240"/>
                  <a:gd name="T19" fmla="*/ 205 h 213"/>
                  <a:gd name="T20" fmla="*/ 60 w 240"/>
                  <a:gd name="T21" fmla="*/ 207 h 213"/>
                  <a:gd name="T22" fmla="*/ 71 w 240"/>
                  <a:gd name="T23" fmla="*/ 210 h 213"/>
                  <a:gd name="T24" fmla="*/ 84 w 240"/>
                  <a:gd name="T25" fmla="*/ 213 h 213"/>
                  <a:gd name="T26" fmla="*/ 98 w 240"/>
                  <a:gd name="T27" fmla="*/ 213 h 213"/>
                  <a:gd name="T28" fmla="*/ 112 w 240"/>
                  <a:gd name="T29" fmla="*/ 213 h 213"/>
                  <a:gd name="T30" fmla="*/ 125 w 240"/>
                  <a:gd name="T31" fmla="*/ 213 h 213"/>
                  <a:gd name="T32" fmla="*/ 147 w 240"/>
                  <a:gd name="T33" fmla="*/ 213 h 213"/>
                  <a:gd name="T34" fmla="*/ 163 w 240"/>
                  <a:gd name="T35" fmla="*/ 210 h 213"/>
                  <a:gd name="T36" fmla="*/ 180 w 240"/>
                  <a:gd name="T37" fmla="*/ 205 h 213"/>
                  <a:gd name="T38" fmla="*/ 199 w 240"/>
                  <a:gd name="T39" fmla="*/ 196 h 213"/>
                  <a:gd name="T40" fmla="*/ 215 w 240"/>
                  <a:gd name="T41" fmla="*/ 185 h 213"/>
                  <a:gd name="T42" fmla="*/ 226 w 240"/>
                  <a:gd name="T43" fmla="*/ 175 h 213"/>
                  <a:gd name="T44" fmla="*/ 237 w 240"/>
                  <a:gd name="T45" fmla="*/ 158 h 213"/>
                  <a:gd name="T46" fmla="*/ 240 w 240"/>
                  <a:gd name="T47" fmla="*/ 147 h 213"/>
                  <a:gd name="T48" fmla="*/ 237 w 240"/>
                  <a:gd name="T49" fmla="*/ 126 h 213"/>
                  <a:gd name="T50" fmla="*/ 231 w 240"/>
                  <a:gd name="T51" fmla="*/ 109 h 213"/>
                  <a:gd name="T52" fmla="*/ 223 w 240"/>
                  <a:gd name="T53" fmla="*/ 98 h 213"/>
                  <a:gd name="T54" fmla="*/ 215 w 240"/>
                  <a:gd name="T55" fmla="*/ 85 h 213"/>
                  <a:gd name="T56" fmla="*/ 207 w 240"/>
                  <a:gd name="T57" fmla="*/ 74 h 213"/>
                  <a:gd name="T58" fmla="*/ 193 w 240"/>
                  <a:gd name="T59" fmla="*/ 63 h 213"/>
                  <a:gd name="T60" fmla="*/ 182 w 240"/>
                  <a:gd name="T61" fmla="*/ 52 h 213"/>
                  <a:gd name="T62" fmla="*/ 174 w 240"/>
                  <a:gd name="T63" fmla="*/ 47 h 213"/>
                  <a:gd name="T64" fmla="*/ 161 w 240"/>
                  <a:gd name="T65" fmla="*/ 41 h 213"/>
                  <a:gd name="T66" fmla="*/ 150 w 240"/>
                  <a:gd name="T67" fmla="*/ 33 h 213"/>
                  <a:gd name="T68" fmla="*/ 136 w 240"/>
                  <a:gd name="T69" fmla="*/ 27 h 213"/>
                  <a:gd name="T70" fmla="*/ 128 w 240"/>
                  <a:gd name="T71" fmla="*/ 25 h 213"/>
                  <a:gd name="T72" fmla="*/ 114 w 240"/>
                  <a:gd name="T73" fmla="*/ 19 h 213"/>
                  <a:gd name="T74" fmla="*/ 101 w 240"/>
                  <a:gd name="T75" fmla="*/ 14 h 213"/>
                  <a:gd name="T76" fmla="*/ 93 w 240"/>
                  <a:gd name="T77" fmla="*/ 11 h 213"/>
                  <a:gd name="T78" fmla="*/ 82 w 240"/>
                  <a:gd name="T79" fmla="*/ 8 h 213"/>
                  <a:gd name="T80" fmla="*/ 71 w 240"/>
                  <a:gd name="T81" fmla="*/ 6 h 213"/>
                  <a:gd name="T82" fmla="*/ 65 w 240"/>
                  <a:gd name="T83" fmla="*/ 6 h 213"/>
                  <a:gd name="T84" fmla="*/ 52 w 240"/>
                  <a:gd name="T85" fmla="*/ 3 h 213"/>
                  <a:gd name="T86" fmla="*/ 41 w 240"/>
                  <a:gd name="T87" fmla="*/ 0 h 213"/>
                  <a:gd name="T88" fmla="*/ 30 w 240"/>
                  <a:gd name="T89" fmla="*/ 0 h 213"/>
                  <a:gd name="T90" fmla="*/ 19 w 240"/>
                  <a:gd name="T91" fmla="*/ 0 h 213"/>
                  <a:gd name="T92" fmla="*/ 11 w 240"/>
                  <a:gd name="T93" fmla="*/ 0 h 213"/>
                  <a:gd name="T94" fmla="*/ 0 w 240"/>
                  <a:gd name="T95" fmla="*/ 0 h 21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0"/>
                  <a:gd name="T145" fmla="*/ 0 h 213"/>
                  <a:gd name="T146" fmla="*/ 240 w 240"/>
                  <a:gd name="T147" fmla="*/ 213 h 21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0" h="213">
                    <a:moveTo>
                      <a:pt x="0" y="188"/>
                    </a:moveTo>
                    <a:lnTo>
                      <a:pt x="3" y="188"/>
                    </a:lnTo>
                    <a:lnTo>
                      <a:pt x="5" y="188"/>
                    </a:lnTo>
                    <a:lnTo>
                      <a:pt x="8" y="188"/>
                    </a:lnTo>
                    <a:lnTo>
                      <a:pt x="11" y="191"/>
                    </a:lnTo>
                    <a:lnTo>
                      <a:pt x="14" y="191"/>
                    </a:lnTo>
                    <a:lnTo>
                      <a:pt x="16" y="191"/>
                    </a:lnTo>
                    <a:lnTo>
                      <a:pt x="19" y="194"/>
                    </a:lnTo>
                    <a:lnTo>
                      <a:pt x="22" y="194"/>
                    </a:lnTo>
                    <a:lnTo>
                      <a:pt x="24" y="194"/>
                    </a:lnTo>
                    <a:lnTo>
                      <a:pt x="24" y="196"/>
                    </a:lnTo>
                    <a:lnTo>
                      <a:pt x="27" y="196"/>
                    </a:lnTo>
                    <a:lnTo>
                      <a:pt x="30" y="196"/>
                    </a:lnTo>
                    <a:lnTo>
                      <a:pt x="33" y="199"/>
                    </a:lnTo>
                    <a:lnTo>
                      <a:pt x="35" y="199"/>
                    </a:lnTo>
                    <a:lnTo>
                      <a:pt x="38" y="202"/>
                    </a:lnTo>
                    <a:lnTo>
                      <a:pt x="41" y="202"/>
                    </a:lnTo>
                    <a:lnTo>
                      <a:pt x="44" y="202"/>
                    </a:lnTo>
                    <a:lnTo>
                      <a:pt x="46" y="205"/>
                    </a:lnTo>
                    <a:lnTo>
                      <a:pt x="49" y="205"/>
                    </a:lnTo>
                    <a:lnTo>
                      <a:pt x="54" y="207"/>
                    </a:lnTo>
                    <a:lnTo>
                      <a:pt x="60" y="207"/>
                    </a:lnTo>
                    <a:lnTo>
                      <a:pt x="63" y="207"/>
                    </a:lnTo>
                    <a:lnTo>
                      <a:pt x="65" y="210"/>
                    </a:lnTo>
                    <a:lnTo>
                      <a:pt x="71" y="210"/>
                    </a:lnTo>
                    <a:lnTo>
                      <a:pt x="74" y="210"/>
                    </a:lnTo>
                    <a:lnTo>
                      <a:pt x="76" y="210"/>
                    </a:lnTo>
                    <a:lnTo>
                      <a:pt x="79" y="210"/>
                    </a:lnTo>
                    <a:lnTo>
                      <a:pt x="84" y="213"/>
                    </a:lnTo>
                    <a:lnTo>
                      <a:pt x="87" y="213"/>
                    </a:lnTo>
                    <a:lnTo>
                      <a:pt x="90" y="213"/>
                    </a:lnTo>
                    <a:lnTo>
                      <a:pt x="98" y="213"/>
                    </a:lnTo>
                    <a:lnTo>
                      <a:pt x="101" y="213"/>
                    </a:lnTo>
                    <a:lnTo>
                      <a:pt x="106" y="213"/>
                    </a:lnTo>
                    <a:lnTo>
                      <a:pt x="112" y="213"/>
                    </a:lnTo>
                    <a:lnTo>
                      <a:pt x="117" y="213"/>
                    </a:lnTo>
                    <a:lnTo>
                      <a:pt x="125" y="213"/>
                    </a:lnTo>
                    <a:lnTo>
                      <a:pt x="133" y="213"/>
                    </a:lnTo>
                    <a:lnTo>
                      <a:pt x="136" y="213"/>
                    </a:lnTo>
                    <a:lnTo>
                      <a:pt x="147" y="213"/>
                    </a:lnTo>
                    <a:lnTo>
                      <a:pt x="158" y="210"/>
                    </a:lnTo>
                    <a:lnTo>
                      <a:pt x="163" y="210"/>
                    </a:lnTo>
                    <a:lnTo>
                      <a:pt x="169" y="207"/>
                    </a:lnTo>
                    <a:lnTo>
                      <a:pt x="172" y="207"/>
                    </a:lnTo>
                    <a:lnTo>
                      <a:pt x="180" y="205"/>
                    </a:lnTo>
                    <a:lnTo>
                      <a:pt x="188" y="202"/>
                    </a:lnTo>
                    <a:lnTo>
                      <a:pt x="191" y="202"/>
                    </a:lnTo>
                    <a:lnTo>
                      <a:pt x="193" y="199"/>
                    </a:lnTo>
                    <a:lnTo>
                      <a:pt x="199" y="196"/>
                    </a:lnTo>
                    <a:lnTo>
                      <a:pt x="204" y="194"/>
                    </a:lnTo>
                    <a:lnTo>
                      <a:pt x="210" y="191"/>
                    </a:lnTo>
                    <a:lnTo>
                      <a:pt x="215" y="185"/>
                    </a:lnTo>
                    <a:lnTo>
                      <a:pt x="218" y="183"/>
                    </a:lnTo>
                    <a:lnTo>
                      <a:pt x="223" y="180"/>
                    </a:lnTo>
                    <a:lnTo>
                      <a:pt x="223" y="177"/>
                    </a:lnTo>
                    <a:lnTo>
                      <a:pt x="226" y="175"/>
                    </a:lnTo>
                    <a:lnTo>
                      <a:pt x="231" y="172"/>
                    </a:lnTo>
                    <a:lnTo>
                      <a:pt x="231" y="169"/>
                    </a:lnTo>
                    <a:lnTo>
                      <a:pt x="234" y="164"/>
                    </a:lnTo>
                    <a:lnTo>
                      <a:pt x="237" y="158"/>
                    </a:lnTo>
                    <a:lnTo>
                      <a:pt x="237" y="155"/>
                    </a:lnTo>
                    <a:lnTo>
                      <a:pt x="240" y="147"/>
                    </a:lnTo>
                    <a:lnTo>
                      <a:pt x="240" y="139"/>
                    </a:lnTo>
                    <a:lnTo>
                      <a:pt x="237" y="131"/>
                    </a:lnTo>
                    <a:lnTo>
                      <a:pt x="237" y="126"/>
                    </a:lnTo>
                    <a:lnTo>
                      <a:pt x="234" y="123"/>
                    </a:lnTo>
                    <a:lnTo>
                      <a:pt x="234" y="120"/>
                    </a:lnTo>
                    <a:lnTo>
                      <a:pt x="231" y="115"/>
                    </a:lnTo>
                    <a:lnTo>
                      <a:pt x="231" y="109"/>
                    </a:lnTo>
                    <a:lnTo>
                      <a:pt x="229" y="106"/>
                    </a:lnTo>
                    <a:lnTo>
                      <a:pt x="229" y="104"/>
                    </a:lnTo>
                    <a:lnTo>
                      <a:pt x="226" y="101"/>
                    </a:lnTo>
                    <a:lnTo>
                      <a:pt x="223" y="98"/>
                    </a:lnTo>
                    <a:lnTo>
                      <a:pt x="221" y="93"/>
                    </a:lnTo>
                    <a:lnTo>
                      <a:pt x="218" y="87"/>
                    </a:lnTo>
                    <a:lnTo>
                      <a:pt x="215" y="87"/>
                    </a:lnTo>
                    <a:lnTo>
                      <a:pt x="215" y="85"/>
                    </a:lnTo>
                    <a:lnTo>
                      <a:pt x="210" y="79"/>
                    </a:lnTo>
                    <a:lnTo>
                      <a:pt x="207" y="74"/>
                    </a:lnTo>
                    <a:lnTo>
                      <a:pt x="204" y="74"/>
                    </a:lnTo>
                    <a:lnTo>
                      <a:pt x="202" y="68"/>
                    </a:lnTo>
                    <a:lnTo>
                      <a:pt x="196" y="66"/>
                    </a:lnTo>
                    <a:lnTo>
                      <a:pt x="193" y="63"/>
                    </a:lnTo>
                    <a:lnTo>
                      <a:pt x="191" y="60"/>
                    </a:lnTo>
                    <a:lnTo>
                      <a:pt x="188" y="57"/>
                    </a:lnTo>
                    <a:lnTo>
                      <a:pt x="185" y="55"/>
                    </a:lnTo>
                    <a:lnTo>
                      <a:pt x="182" y="52"/>
                    </a:lnTo>
                    <a:lnTo>
                      <a:pt x="174" y="47"/>
                    </a:lnTo>
                    <a:lnTo>
                      <a:pt x="169" y="44"/>
                    </a:lnTo>
                    <a:lnTo>
                      <a:pt x="166" y="44"/>
                    </a:lnTo>
                    <a:lnTo>
                      <a:pt x="161" y="41"/>
                    </a:lnTo>
                    <a:lnTo>
                      <a:pt x="161" y="38"/>
                    </a:lnTo>
                    <a:lnTo>
                      <a:pt x="155" y="36"/>
                    </a:lnTo>
                    <a:lnTo>
                      <a:pt x="153" y="36"/>
                    </a:lnTo>
                    <a:lnTo>
                      <a:pt x="150" y="33"/>
                    </a:lnTo>
                    <a:lnTo>
                      <a:pt x="147" y="33"/>
                    </a:lnTo>
                    <a:lnTo>
                      <a:pt x="142" y="30"/>
                    </a:lnTo>
                    <a:lnTo>
                      <a:pt x="136" y="27"/>
                    </a:lnTo>
                    <a:lnTo>
                      <a:pt x="133" y="27"/>
                    </a:lnTo>
                    <a:lnTo>
                      <a:pt x="131" y="25"/>
                    </a:lnTo>
                    <a:lnTo>
                      <a:pt x="128" y="25"/>
                    </a:lnTo>
                    <a:lnTo>
                      <a:pt x="123" y="22"/>
                    </a:lnTo>
                    <a:lnTo>
                      <a:pt x="120" y="22"/>
                    </a:lnTo>
                    <a:lnTo>
                      <a:pt x="117" y="19"/>
                    </a:lnTo>
                    <a:lnTo>
                      <a:pt x="114" y="19"/>
                    </a:lnTo>
                    <a:lnTo>
                      <a:pt x="112" y="19"/>
                    </a:lnTo>
                    <a:lnTo>
                      <a:pt x="106" y="17"/>
                    </a:lnTo>
                    <a:lnTo>
                      <a:pt x="103" y="17"/>
                    </a:lnTo>
                    <a:lnTo>
                      <a:pt x="101" y="14"/>
                    </a:lnTo>
                    <a:lnTo>
                      <a:pt x="98" y="14"/>
                    </a:lnTo>
                    <a:lnTo>
                      <a:pt x="93" y="11"/>
                    </a:lnTo>
                    <a:lnTo>
                      <a:pt x="87" y="11"/>
                    </a:lnTo>
                    <a:lnTo>
                      <a:pt x="82" y="8"/>
                    </a:lnTo>
                    <a:lnTo>
                      <a:pt x="76" y="8"/>
                    </a:lnTo>
                    <a:lnTo>
                      <a:pt x="76" y="6"/>
                    </a:lnTo>
                    <a:lnTo>
                      <a:pt x="71" y="6"/>
                    </a:lnTo>
                    <a:lnTo>
                      <a:pt x="65" y="6"/>
                    </a:lnTo>
                    <a:lnTo>
                      <a:pt x="60" y="3"/>
                    </a:lnTo>
                    <a:lnTo>
                      <a:pt x="54" y="3"/>
                    </a:lnTo>
                    <a:lnTo>
                      <a:pt x="52" y="3"/>
                    </a:lnTo>
                    <a:lnTo>
                      <a:pt x="49" y="3"/>
                    </a:lnTo>
                    <a:lnTo>
                      <a:pt x="46" y="0"/>
                    </a:lnTo>
                    <a:lnTo>
                      <a:pt x="44" y="0"/>
                    </a:lnTo>
                    <a:lnTo>
                      <a:pt x="41" y="0"/>
                    </a:lnTo>
                    <a:lnTo>
                      <a:pt x="38" y="0"/>
                    </a:lnTo>
                    <a:lnTo>
                      <a:pt x="35" y="0"/>
                    </a:lnTo>
                    <a:lnTo>
                      <a:pt x="33" y="0"/>
                    </a:lnTo>
                    <a:lnTo>
                      <a:pt x="30" y="0"/>
                    </a:lnTo>
                    <a:lnTo>
                      <a:pt x="27" y="0"/>
                    </a:lnTo>
                    <a:lnTo>
                      <a:pt x="24" y="0"/>
                    </a:lnTo>
                    <a:lnTo>
                      <a:pt x="22" y="0"/>
                    </a:lnTo>
                    <a:lnTo>
                      <a:pt x="19" y="0"/>
                    </a:lnTo>
                    <a:lnTo>
                      <a:pt x="16" y="0"/>
                    </a:lnTo>
                    <a:lnTo>
                      <a:pt x="14" y="0"/>
                    </a:lnTo>
                    <a:lnTo>
                      <a:pt x="11" y="0"/>
                    </a:lnTo>
                    <a:lnTo>
                      <a:pt x="5" y="0"/>
                    </a:lnTo>
                    <a:lnTo>
                      <a:pt x="3" y="0"/>
                    </a:lnTo>
                    <a:lnTo>
                      <a:pt x="0" y="0"/>
                    </a:lnTo>
                  </a:path>
                </a:pathLst>
              </a:custGeom>
              <a:noFill/>
              <a:ln w="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97" name="Freeform 139"/>
              <p:cNvSpPr>
                <a:spLocks/>
              </p:cNvSpPr>
              <p:nvPr/>
            </p:nvSpPr>
            <p:spPr bwMode="auto">
              <a:xfrm>
                <a:off x="4400264" y="3229767"/>
                <a:ext cx="379575" cy="376951"/>
              </a:xfrm>
              <a:custGeom>
                <a:avLst/>
                <a:gdLst>
                  <a:gd name="T0" fmla="*/ 16 w 278"/>
                  <a:gd name="T1" fmla="*/ 0 h 269"/>
                  <a:gd name="T2" fmla="*/ 33 w 278"/>
                  <a:gd name="T3" fmla="*/ 2 h 269"/>
                  <a:gd name="T4" fmla="*/ 46 w 278"/>
                  <a:gd name="T5" fmla="*/ 2 h 269"/>
                  <a:gd name="T6" fmla="*/ 63 w 278"/>
                  <a:gd name="T7" fmla="*/ 5 h 269"/>
                  <a:gd name="T8" fmla="*/ 71 w 278"/>
                  <a:gd name="T9" fmla="*/ 8 h 269"/>
                  <a:gd name="T10" fmla="*/ 76 w 278"/>
                  <a:gd name="T11" fmla="*/ 8 h 269"/>
                  <a:gd name="T12" fmla="*/ 93 w 278"/>
                  <a:gd name="T13" fmla="*/ 13 h 269"/>
                  <a:gd name="T14" fmla="*/ 106 w 278"/>
                  <a:gd name="T15" fmla="*/ 19 h 269"/>
                  <a:gd name="T16" fmla="*/ 120 w 278"/>
                  <a:gd name="T17" fmla="*/ 24 h 269"/>
                  <a:gd name="T18" fmla="*/ 136 w 278"/>
                  <a:gd name="T19" fmla="*/ 30 h 269"/>
                  <a:gd name="T20" fmla="*/ 150 w 278"/>
                  <a:gd name="T21" fmla="*/ 35 h 269"/>
                  <a:gd name="T22" fmla="*/ 163 w 278"/>
                  <a:gd name="T23" fmla="*/ 43 h 269"/>
                  <a:gd name="T24" fmla="*/ 174 w 278"/>
                  <a:gd name="T25" fmla="*/ 51 h 269"/>
                  <a:gd name="T26" fmla="*/ 188 w 278"/>
                  <a:gd name="T27" fmla="*/ 60 h 269"/>
                  <a:gd name="T28" fmla="*/ 199 w 278"/>
                  <a:gd name="T29" fmla="*/ 68 h 269"/>
                  <a:gd name="T30" fmla="*/ 221 w 278"/>
                  <a:gd name="T31" fmla="*/ 87 h 269"/>
                  <a:gd name="T32" fmla="*/ 229 w 278"/>
                  <a:gd name="T33" fmla="*/ 95 h 269"/>
                  <a:gd name="T34" fmla="*/ 237 w 278"/>
                  <a:gd name="T35" fmla="*/ 106 h 269"/>
                  <a:gd name="T36" fmla="*/ 248 w 278"/>
                  <a:gd name="T37" fmla="*/ 120 h 269"/>
                  <a:gd name="T38" fmla="*/ 256 w 278"/>
                  <a:gd name="T39" fmla="*/ 133 h 269"/>
                  <a:gd name="T40" fmla="*/ 259 w 278"/>
                  <a:gd name="T41" fmla="*/ 136 h 269"/>
                  <a:gd name="T42" fmla="*/ 267 w 278"/>
                  <a:gd name="T43" fmla="*/ 155 h 269"/>
                  <a:gd name="T44" fmla="*/ 270 w 278"/>
                  <a:gd name="T45" fmla="*/ 166 h 269"/>
                  <a:gd name="T46" fmla="*/ 275 w 278"/>
                  <a:gd name="T47" fmla="*/ 177 h 269"/>
                  <a:gd name="T48" fmla="*/ 278 w 278"/>
                  <a:gd name="T49" fmla="*/ 199 h 269"/>
                  <a:gd name="T50" fmla="*/ 278 w 278"/>
                  <a:gd name="T51" fmla="*/ 209 h 269"/>
                  <a:gd name="T52" fmla="*/ 275 w 278"/>
                  <a:gd name="T53" fmla="*/ 229 h 269"/>
                  <a:gd name="T54" fmla="*/ 270 w 278"/>
                  <a:gd name="T55" fmla="*/ 239 h 269"/>
                  <a:gd name="T56" fmla="*/ 264 w 278"/>
                  <a:gd name="T57" fmla="*/ 250 h 269"/>
                  <a:gd name="T58" fmla="*/ 248 w 278"/>
                  <a:gd name="T59" fmla="*/ 261 h 269"/>
                  <a:gd name="T60" fmla="*/ 240 w 278"/>
                  <a:gd name="T61" fmla="*/ 267 h 269"/>
                  <a:gd name="T62" fmla="*/ 223 w 278"/>
                  <a:gd name="T63" fmla="*/ 269 h 269"/>
                  <a:gd name="T64" fmla="*/ 218 w 278"/>
                  <a:gd name="T65" fmla="*/ 269 h 269"/>
                  <a:gd name="T66" fmla="*/ 204 w 278"/>
                  <a:gd name="T67" fmla="*/ 269 h 269"/>
                  <a:gd name="T68" fmla="*/ 191 w 278"/>
                  <a:gd name="T69" fmla="*/ 269 h 269"/>
                  <a:gd name="T70" fmla="*/ 180 w 278"/>
                  <a:gd name="T71" fmla="*/ 267 h 269"/>
                  <a:gd name="T72" fmla="*/ 169 w 278"/>
                  <a:gd name="T73" fmla="*/ 267 h 269"/>
                  <a:gd name="T74" fmla="*/ 166 w 278"/>
                  <a:gd name="T75" fmla="*/ 267 h 269"/>
                  <a:gd name="T76" fmla="*/ 158 w 278"/>
                  <a:gd name="T77" fmla="*/ 264 h 269"/>
                  <a:gd name="T78" fmla="*/ 150 w 278"/>
                  <a:gd name="T79" fmla="*/ 264 h 269"/>
                  <a:gd name="T80" fmla="*/ 142 w 278"/>
                  <a:gd name="T81" fmla="*/ 261 h 269"/>
                  <a:gd name="T82" fmla="*/ 131 w 278"/>
                  <a:gd name="T83" fmla="*/ 261 h 269"/>
                  <a:gd name="T84" fmla="*/ 128 w 278"/>
                  <a:gd name="T85" fmla="*/ 259 h 269"/>
                  <a:gd name="T86" fmla="*/ 123 w 278"/>
                  <a:gd name="T87" fmla="*/ 259 h 269"/>
                  <a:gd name="T88" fmla="*/ 114 w 278"/>
                  <a:gd name="T89" fmla="*/ 256 h 269"/>
                  <a:gd name="T90" fmla="*/ 106 w 278"/>
                  <a:gd name="T91" fmla="*/ 256 h 269"/>
                  <a:gd name="T92" fmla="*/ 101 w 278"/>
                  <a:gd name="T93" fmla="*/ 256 h 269"/>
                  <a:gd name="T94" fmla="*/ 93 w 278"/>
                  <a:gd name="T95" fmla="*/ 253 h 269"/>
                  <a:gd name="T96" fmla="*/ 84 w 278"/>
                  <a:gd name="T97" fmla="*/ 253 h 269"/>
                  <a:gd name="T98" fmla="*/ 76 w 278"/>
                  <a:gd name="T99" fmla="*/ 253 h 269"/>
                  <a:gd name="T100" fmla="*/ 71 w 278"/>
                  <a:gd name="T101" fmla="*/ 250 h 269"/>
                  <a:gd name="T102" fmla="*/ 68 w 278"/>
                  <a:gd name="T103" fmla="*/ 250 h 269"/>
                  <a:gd name="T104" fmla="*/ 63 w 278"/>
                  <a:gd name="T105" fmla="*/ 250 h 269"/>
                  <a:gd name="T106" fmla="*/ 54 w 278"/>
                  <a:gd name="T107" fmla="*/ 250 h 269"/>
                  <a:gd name="T108" fmla="*/ 49 w 278"/>
                  <a:gd name="T109" fmla="*/ 250 h 269"/>
                  <a:gd name="T110" fmla="*/ 41 w 278"/>
                  <a:gd name="T111" fmla="*/ 250 h 269"/>
                  <a:gd name="T112" fmla="*/ 35 w 278"/>
                  <a:gd name="T113" fmla="*/ 250 h 269"/>
                  <a:gd name="T114" fmla="*/ 27 w 278"/>
                  <a:gd name="T115" fmla="*/ 250 h 269"/>
                  <a:gd name="T116" fmla="*/ 22 w 278"/>
                  <a:gd name="T117" fmla="*/ 250 h 269"/>
                  <a:gd name="T118" fmla="*/ 14 w 278"/>
                  <a:gd name="T119" fmla="*/ 250 h 269"/>
                  <a:gd name="T120" fmla="*/ 8 w 278"/>
                  <a:gd name="T121" fmla="*/ 250 h 269"/>
                  <a:gd name="T122" fmla="*/ 3 w 278"/>
                  <a:gd name="T123" fmla="*/ 250 h 26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78"/>
                  <a:gd name="T187" fmla="*/ 0 h 269"/>
                  <a:gd name="T188" fmla="*/ 278 w 278"/>
                  <a:gd name="T189" fmla="*/ 269 h 26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78" h="269">
                    <a:moveTo>
                      <a:pt x="3" y="0"/>
                    </a:moveTo>
                    <a:lnTo>
                      <a:pt x="16" y="0"/>
                    </a:lnTo>
                    <a:lnTo>
                      <a:pt x="33" y="2"/>
                    </a:lnTo>
                    <a:lnTo>
                      <a:pt x="46" y="2"/>
                    </a:lnTo>
                    <a:lnTo>
                      <a:pt x="63" y="5"/>
                    </a:lnTo>
                    <a:lnTo>
                      <a:pt x="71" y="8"/>
                    </a:lnTo>
                    <a:lnTo>
                      <a:pt x="76" y="8"/>
                    </a:lnTo>
                    <a:lnTo>
                      <a:pt x="79" y="8"/>
                    </a:lnTo>
                    <a:lnTo>
                      <a:pt x="93" y="13"/>
                    </a:lnTo>
                    <a:lnTo>
                      <a:pt x="106" y="16"/>
                    </a:lnTo>
                    <a:lnTo>
                      <a:pt x="106" y="19"/>
                    </a:lnTo>
                    <a:lnTo>
                      <a:pt x="109" y="19"/>
                    </a:lnTo>
                    <a:lnTo>
                      <a:pt x="120" y="24"/>
                    </a:lnTo>
                    <a:lnTo>
                      <a:pt x="125" y="24"/>
                    </a:lnTo>
                    <a:lnTo>
                      <a:pt x="136" y="30"/>
                    </a:lnTo>
                    <a:lnTo>
                      <a:pt x="139" y="32"/>
                    </a:lnTo>
                    <a:lnTo>
                      <a:pt x="150" y="35"/>
                    </a:lnTo>
                    <a:lnTo>
                      <a:pt x="155" y="41"/>
                    </a:lnTo>
                    <a:lnTo>
                      <a:pt x="163" y="43"/>
                    </a:lnTo>
                    <a:lnTo>
                      <a:pt x="169" y="46"/>
                    </a:lnTo>
                    <a:lnTo>
                      <a:pt x="174" y="51"/>
                    </a:lnTo>
                    <a:lnTo>
                      <a:pt x="180" y="54"/>
                    </a:lnTo>
                    <a:lnTo>
                      <a:pt x="188" y="60"/>
                    </a:lnTo>
                    <a:lnTo>
                      <a:pt x="191" y="62"/>
                    </a:lnTo>
                    <a:lnTo>
                      <a:pt x="199" y="68"/>
                    </a:lnTo>
                    <a:lnTo>
                      <a:pt x="210" y="76"/>
                    </a:lnTo>
                    <a:lnTo>
                      <a:pt x="221" y="87"/>
                    </a:lnTo>
                    <a:lnTo>
                      <a:pt x="229" y="95"/>
                    </a:lnTo>
                    <a:lnTo>
                      <a:pt x="231" y="101"/>
                    </a:lnTo>
                    <a:lnTo>
                      <a:pt x="237" y="106"/>
                    </a:lnTo>
                    <a:lnTo>
                      <a:pt x="240" y="111"/>
                    </a:lnTo>
                    <a:lnTo>
                      <a:pt x="248" y="120"/>
                    </a:lnTo>
                    <a:lnTo>
                      <a:pt x="251" y="122"/>
                    </a:lnTo>
                    <a:lnTo>
                      <a:pt x="256" y="133"/>
                    </a:lnTo>
                    <a:lnTo>
                      <a:pt x="259" y="136"/>
                    </a:lnTo>
                    <a:lnTo>
                      <a:pt x="264" y="150"/>
                    </a:lnTo>
                    <a:lnTo>
                      <a:pt x="267" y="155"/>
                    </a:lnTo>
                    <a:lnTo>
                      <a:pt x="270" y="163"/>
                    </a:lnTo>
                    <a:lnTo>
                      <a:pt x="270" y="166"/>
                    </a:lnTo>
                    <a:lnTo>
                      <a:pt x="275" y="177"/>
                    </a:lnTo>
                    <a:lnTo>
                      <a:pt x="278" y="193"/>
                    </a:lnTo>
                    <a:lnTo>
                      <a:pt x="278" y="199"/>
                    </a:lnTo>
                    <a:lnTo>
                      <a:pt x="278" y="207"/>
                    </a:lnTo>
                    <a:lnTo>
                      <a:pt x="278" y="209"/>
                    </a:lnTo>
                    <a:lnTo>
                      <a:pt x="275" y="226"/>
                    </a:lnTo>
                    <a:lnTo>
                      <a:pt x="275" y="229"/>
                    </a:lnTo>
                    <a:lnTo>
                      <a:pt x="272" y="237"/>
                    </a:lnTo>
                    <a:lnTo>
                      <a:pt x="270" y="239"/>
                    </a:lnTo>
                    <a:lnTo>
                      <a:pt x="267" y="245"/>
                    </a:lnTo>
                    <a:lnTo>
                      <a:pt x="264" y="250"/>
                    </a:lnTo>
                    <a:lnTo>
                      <a:pt x="261" y="256"/>
                    </a:lnTo>
                    <a:lnTo>
                      <a:pt x="248" y="261"/>
                    </a:lnTo>
                    <a:lnTo>
                      <a:pt x="245" y="264"/>
                    </a:lnTo>
                    <a:lnTo>
                      <a:pt x="240" y="267"/>
                    </a:lnTo>
                    <a:lnTo>
                      <a:pt x="231" y="269"/>
                    </a:lnTo>
                    <a:lnTo>
                      <a:pt x="223" y="269"/>
                    </a:lnTo>
                    <a:lnTo>
                      <a:pt x="221" y="269"/>
                    </a:lnTo>
                    <a:lnTo>
                      <a:pt x="218" y="269"/>
                    </a:lnTo>
                    <a:lnTo>
                      <a:pt x="210" y="269"/>
                    </a:lnTo>
                    <a:lnTo>
                      <a:pt x="204" y="269"/>
                    </a:lnTo>
                    <a:lnTo>
                      <a:pt x="199" y="269"/>
                    </a:lnTo>
                    <a:lnTo>
                      <a:pt x="191" y="269"/>
                    </a:lnTo>
                    <a:lnTo>
                      <a:pt x="185" y="269"/>
                    </a:lnTo>
                    <a:lnTo>
                      <a:pt x="180" y="267"/>
                    </a:lnTo>
                    <a:lnTo>
                      <a:pt x="169" y="267"/>
                    </a:lnTo>
                    <a:lnTo>
                      <a:pt x="166" y="267"/>
                    </a:lnTo>
                    <a:lnTo>
                      <a:pt x="161" y="264"/>
                    </a:lnTo>
                    <a:lnTo>
                      <a:pt x="158" y="264"/>
                    </a:lnTo>
                    <a:lnTo>
                      <a:pt x="155" y="264"/>
                    </a:lnTo>
                    <a:lnTo>
                      <a:pt x="150" y="264"/>
                    </a:lnTo>
                    <a:lnTo>
                      <a:pt x="144" y="261"/>
                    </a:lnTo>
                    <a:lnTo>
                      <a:pt x="142" y="261"/>
                    </a:lnTo>
                    <a:lnTo>
                      <a:pt x="133" y="261"/>
                    </a:lnTo>
                    <a:lnTo>
                      <a:pt x="131" y="261"/>
                    </a:lnTo>
                    <a:lnTo>
                      <a:pt x="131" y="259"/>
                    </a:lnTo>
                    <a:lnTo>
                      <a:pt x="128" y="259"/>
                    </a:lnTo>
                    <a:lnTo>
                      <a:pt x="125" y="259"/>
                    </a:lnTo>
                    <a:lnTo>
                      <a:pt x="123" y="259"/>
                    </a:lnTo>
                    <a:lnTo>
                      <a:pt x="117" y="259"/>
                    </a:lnTo>
                    <a:lnTo>
                      <a:pt x="114" y="256"/>
                    </a:lnTo>
                    <a:lnTo>
                      <a:pt x="106" y="256"/>
                    </a:lnTo>
                    <a:lnTo>
                      <a:pt x="103" y="256"/>
                    </a:lnTo>
                    <a:lnTo>
                      <a:pt x="101" y="256"/>
                    </a:lnTo>
                    <a:lnTo>
                      <a:pt x="95" y="253"/>
                    </a:lnTo>
                    <a:lnTo>
                      <a:pt x="93" y="253"/>
                    </a:lnTo>
                    <a:lnTo>
                      <a:pt x="87" y="253"/>
                    </a:lnTo>
                    <a:lnTo>
                      <a:pt x="84" y="253"/>
                    </a:lnTo>
                    <a:lnTo>
                      <a:pt x="79" y="253"/>
                    </a:lnTo>
                    <a:lnTo>
                      <a:pt x="76" y="253"/>
                    </a:lnTo>
                    <a:lnTo>
                      <a:pt x="71" y="250"/>
                    </a:lnTo>
                    <a:lnTo>
                      <a:pt x="68" y="250"/>
                    </a:lnTo>
                    <a:lnTo>
                      <a:pt x="63" y="250"/>
                    </a:lnTo>
                    <a:lnTo>
                      <a:pt x="57" y="250"/>
                    </a:lnTo>
                    <a:lnTo>
                      <a:pt x="54" y="250"/>
                    </a:lnTo>
                    <a:lnTo>
                      <a:pt x="49" y="250"/>
                    </a:lnTo>
                    <a:lnTo>
                      <a:pt x="46" y="250"/>
                    </a:lnTo>
                    <a:lnTo>
                      <a:pt x="41" y="250"/>
                    </a:lnTo>
                    <a:lnTo>
                      <a:pt x="38" y="250"/>
                    </a:lnTo>
                    <a:lnTo>
                      <a:pt x="35" y="250"/>
                    </a:lnTo>
                    <a:lnTo>
                      <a:pt x="33" y="250"/>
                    </a:lnTo>
                    <a:lnTo>
                      <a:pt x="27" y="250"/>
                    </a:lnTo>
                    <a:lnTo>
                      <a:pt x="24" y="250"/>
                    </a:lnTo>
                    <a:lnTo>
                      <a:pt x="22" y="250"/>
                    </a:lnTo>
                    <a:lnTo>
                      <a:pt x="16" y="250"/>
                    </a:lnTo>
                    <a:lnTo>
                      <a:pt x="14" y="250"/>
                    </a:lnTo>
                    <a:lnTo>
                      <a:pt x="11" y="250"/>
                    </a:lnTo>
                    <a:lnTo>
                      <a:pt x="8" y="250"/>
                    </a:lnTo>
                    <a:lnTo>
                      <a:pt x="5" y="250"/>
                    </a:lnTo>
                    <a:lnTo>
                      <a:pt x="3" y="250"/>
                    </a:lnTo>
                    <a:lnTo>
                      <a:pt x="0" y="250"/>
                    </a:lnTo>
                  </a:path>
                </a:pathLst>
              </a:custGeom>
              <a:noFill/>
              <a:ln w="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98" name="Freeform 140"/>
              <p:cNvSpPr>
                <a:spLocks/>
              </p:cNvSpPr>
              <p:nvPr/>
            </p:nvSpPr>
            <p:spPr bwMode="auto">
              <a:xfrm>
                <a:off x="4400264" y="3229767"/>
                <a:ext cx="4096" cy="1401"/>
              </a:xfrm>
              <a:custGeom>
                <a:avLst/>
                <a:gdLst>
                  <a:gd name="T0" fmla="*/ 0 w 3"/>
                  <a:gd name="T1" fmla="*/ 0 h 1"/>
                  <a:gd name="T2" fmla="*/ 3 w 3"/>
                  <a:gd name="T3" fmla="*/ 0 h 1"/>
                  <a:gd name="T4" fmla="*/ 3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0"/>
                    </a:moveTo>
                    <a:lnTo>
                      <a:pt x="3" y="0"/>
                    </a:lnTo>
                  </a:path>
                </a:pathLst>
              </a:custGeom>
              <a:noFill/>
              <a:ln w="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99" name="Freeform 141"/>
              <p:cNvSpPr>
                <a:spLocks/>
              </p:cNvSpPr>
              <p:nvPr/>
            </p:nvSpPr>
            <p:spPr bwMode="auto">
              <a:xfrm>
                <a:off x="4400264" y="3938828"/>
                <a:ext cx="275806" cy="420392"/>
              </a:xfrm>
              <a:custGeom>
                <a:avLst/>
                <a:gdLst>
                  <a:gd name="T0" fmla="*/ 3 w 202"/>
                  <a:gd name="T1" fmla="*/ 0 h 300"/>
                  <a:gd name="T2" fmla="*/ 3 w 202"/>
                  <a:gd name="T3" fmla="*/ 0 h 300"/>
                  <a:gd name="T4" fmla="*/ 5 w 202"/>
                  <a:gd name="T5" fmla="*/ 0 h 300"/>
                  <a:gd name="T6" fmla="*/ 8 w 202"/>
                  <a:gd name="T7" fmla="*/ 0 h 300"/>
                  <a:gd name="T8" fmla="*/ 11 w 202"/>
                  <a:gd name="T9" fmla="*/ 0 h 300"/>
                  <a:gd name="T10" fmla="*/ 14 w 202"/>
                  <a:gd name="T11" fmla="*/ 3 h 300"/>
                  <a:gd name="T12" fmla="*/ 16 w 202"/>
                  <a:gd name="T13" fmla="*/ 3 h 300"/>
                  <a:gd name="T14" fmla="*/ 19 w 202"/>
                  <a:gd name="T15" fmla="*/ 6 h 300"/>
                  <a:gd name="T16" fmla="*/ 22 w 202"/>
                  <a:gd name="T17" fmla="*/ 6 h 300"/>
                  <a:gd name="T18" fmla="*/ 24 w 202"/>
                  <a:gd name="T19" fmla="*/ 9 h 300"/>
                  <a:gd name="T20" fmla="*/ 27 w 202"/>
                  <a:gd name="T21" fmla="*/ 9 h 300"/>
                  <a:gd name="T22" fmla="*/ 33 w 202"/>
                  <a:gd name="T23" fmla="*/ 11 h 300"/>
                  <a:gd name="T24" fmla="*/ 38 w 202"/>
                  <a:gd name="T25" fmla="*/ 17 h 300"/>
                  <a:gd name="T26" fmla="*/ 44 w 202"/>
                  <a:gd name="T27" fmla="*/ 22 h 300"/>
                  <a:gd name="T28" fmla="*/ 52 w 202"/>
                  <a:gd name="T29" fmla="*/ 25 h 300"/>
                  <a:gd name="T30" fmla="*/ 60 w 202"/>
                  <a:gd name="T31" fmla="*/ 30 h 300"/>
                  <a:gd name="T32" fmla="*/ 68 w 202"/>
                  <a:gd name="T33" fmla="*/ 36 h 300"/>
                  <a:gd name="T34" fmla="*/ 76 w 202"/>
                  <a:gd name="T35" fmla="*/ 44 h 300"/>
                  <a:gd name="T36" fmla="*/ 82 w 202"/>
                  <a:gd name="T37" fmla="*/ 47 h 300"/>
                  <a:gd name="T38" fmla="*/ 87 w 202"/>
                  <a:gd name="T39" fmla="*/ 49 h 300"/>
                  <a:gd name="T40" fmla="*/ 95 w 202"/>
                  <a:gd name="T41" fmla="*/ 52 h 300"/>
                  <a:gd name="T42" fmla="*/ 103 w 202"/>
                  <a:gd name="T43" fmla="*/ 55 h 300"/>
                  <a:gd name="T44" fmla="*/ 106 w 202"/>
                  <a:gd name="T45" fmla="*/ 58 h 300"/>
                  <a:gd name="T46" fmla="*/ 117 w 202"/>
                  <a:gd name="T47" fmla="*/ 60 h 300"/>
                  <a:gd name="T48" fmla="*/ 125 w 202"/>
                  <a:gd name="T49" fmla="*/ 63 h 300"/>
                  <a:gd name="T50" fmla="*/ 131 w 202"/>
                  <a:gd name="T51" fmla="*/ 66 h 300"/>
                  <a:gd name="T52" fmla="*/ 147 w 202"/>
                  <a:gd name="T53" fmla="*/ 71 h 300"/>
                  <a:gd name="T54" fmla="*/ 177 w 202"/>
                  <a:gd name="T55" fmla="*/ 90 h 300"/>
                  <a:gd name="T56" fmla="*/ 188 w 202"/>
                  <a:gd name="T57" fmla="*/ 104 h 300"/>
                  <a:gd name="T58" fmla="*/ 196 w 202"/>
                  <a:gd name="T59" fmla="*/ 115 h 300"/>
                  <a:gd name="T60" fmla="*/ 199 w 202"/>
                  <a:gd name="T61" fmla="*/ 123 h 300"/>
                  <a:gd name="T62" fmla="*/ 202 w 202"/>
                  <a:gd name="T63" fmla="*/ 134 h 300"/>
                  <a:gd name="T64" fmla="*/ 202 w 202"/>
                  <a:gd name="T65" fmla="*/ 148 h 300"/>
                  <a:gd name="T66" fmla="*/ 202 w 202"/>
                  <a:gd name="T67" fmla="*/ 153 h 300"/>
                  <a:gd name="T68" fmla="*/ 199 w 202"/>
                  <a:gd name="T69" fmla="*/ 161 h 300"/>
                  <a:gd name="T70" fmla="*/ 196 w 202"/>
                  <a:gd name="T71" fmla="*/ 172 h 300"/>
                  <a:gd name="T72" fmla="*/ 193 w 202"/>
                  <a:gd name="T73" fmla="*/ 180 h 300"/>
                  <a:gd name="T74" fmla="*/ 191 w 202"/>
                  <a:gd name="T75" fmla="*/ 188 h 300"/>
                  <a:gd name="T76" fmla="*/ 191 w 202"/>
                  <a:gd name="T77" fmla="*/ 191 h 300"/>
                  <a:gd name="T78" fmla="*/ 180 w 202"/>
                  <a:gd name="T79" fmla="*/ 207 h 300"/>
                  <a:gd name="T80" fmla="*/ 172 w 202"/>
                  <a:gd name="T81" fmla="*/ 218 h 300"/>
                  <a:gd name="T82" fmla="*/ 166 w 202"/>
                  <a:gd name="T83" fmla="*/ 229 h 300"/>
                  <a:gd name="T84" fmla="*/ 155 w 202"/>
                  <a:gd name="T85" fmla="*/ 237 h 300"/>
                  <a:gd name="T86" fmla="*/ 147 w 202"/>
                  <a:gd name="T87" fmla="*/ 246 h 300"/>
                  <a:gd name="T88" fmla="*/ 139 w 202"/>
                  <a:gd name="T89" fmla="*/ 254 h 300"/>
                  <a:gd name="T90" fmla="*/ 125 w 202"/>
                  <a:gd name="T91" fmla="*/ 262 h 300"/>
                  <a:gd name="T92" fmla="*/ 123 w 202"/>
                  <a:gd name="T93" fmla="*/ 265 h 300"/>
                  <a:gd name="T94" fmla="*/ 109 w 202"/>
                  <a:gd name="T95" fmla="*/ 273 h 300"/>
                  <a:gd name="T96" fmla="*/ 101 w 202"/>
                  <a:gd name="T97" fmla="*/ 278 h 300"/>
                  <a:gd name="T98" fmla="*/ 90 w 202"/>
                  <a:gd name="T99" fmla="*/ 281 h 300"/>
                  <a:gd name="T100" fmla="*/ 76 w 202"/>
                  <a:gd name="T101" fmla="*/ 286 h 300"/>
                  <a:gd name="T102" fmla="*/ 65 w 202"/>
                  <a:gd name="T103" fmla="*/ 292 h 300"/>
                  <a:gd name="T104" fmla="*/ 52 w 202"/>
                  <a:gd name="T105" fmla="*/ 295 h 300"/>
                  <a:gd name="T106" fmla="*/ 41 w 202"/>
                  <a:gd name="T107" fmla="*/ 297 h 300"/>
                  <a:gd name="T108" fmla="*/ 27 w 202"/>
                  <a:gd name="T109" fmla="*/ 297 h 300"/>
                  <a:gd name="T110" fmla="*/ 14 w 202"/>
                  <a:gd name="T111" fmla="*/ 300 h 300"/>
                  <a:gd name="T112" fmla="*/ 3 w 202"/>
                  <a:gd name="T113" fmla="*/ 300 h 30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2"/>
                  <a:gd name="T172" fmla="*/ 0 h 300"/>
                  <a:gd name="T173" fmla="*/ 202 w 202"/>
                  <a:gd name="T174" fmla="*/ 300 h 30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2" h="300">
                    <a:moveTo>
                      <a:pt x="0" y="0"/>
                    </a:moveTo>
                    <a:lnTo>
                      <a:pt x="3" y="0"/>
                    </a:lnTo>
                    <a:lnTo>
                      <a:pt x="5" y="0"/>
                    </a:lnTo>
                    <a:lnTo>
                      <a:pt x="8" y="0"/>
                    </a:lnTo>
                    <a:lnTo>
                      <a:pt x="11" y="0"/>
                    </a:lnTo>
                    <a:lnTo>
                      <a:pt x="14" y="3"/>
                    </a:lnTo>
                    <a:lnTo>
                      <a:pt x="16" y="3"/>
                    </a:lnTo>
                    <a:lnTo>
                      <a:pt x="19" y="6"/>
                    </a:lnTo>
                    <a:lnTo>
                      <a:pt x="22" y="6"/>
                    </a:lnTo>
                    <a:lnTo>
                      <a:pt x="24" y="6"/>
                    </a:lnTo>
                    <a:lnTo>
                      <a:pt x="24" y="9"/>
                    </a:lnTo>
                    <a:lnTo>
                      <a:pt x="27" y="9"/>
                    </a:lnTo>
                    <a:lnTo>
                      <a:pt x="30" y="11"/>
                    </a:lnTo>
                    <a:lnTo>
                      <a:pt x="33" y="11"/>
                    </a:lnTo>
                    <a:lnTo>
                      <a:pt x="35" y="14"/>
                    </a:lnTo>
                    <a:lnTo>
                      <a:pt x="38" y="17"/>
                    </a:lnTo>
                    <a:lnTo>
                      <a:pt x="41" y="17"/>
                    </a:lnTo>
                    <a:lnTo>
                      <a:pt x="44" y="22"/>
                    </a:lnTo>
                    <a:lnTo>
                      <a:pt x="46" y="22"/>
                    </a:lnTo>
                    <a:lnTo>
                      <a:pt x="52" y="25"/>
                    </a:lnTo>
                    <a:lnTo>
                      <a:pt x="54" y="28"/>
                    </a:lnTo>
                    <a:lnTo>
                      <a:pt x="60" y="30"/>
                    </a:lnTo>
                    <a:lnTo>
                      <a:pt x="63" y="33"/>
                    </a:lnTo>
                    <a:lnTo>
                      <a:pt x="68" y="36"/>
                    </a:lnTo>
                    <a:lnTo>
                      <a:pt x="71" y="41"/>
                    </a:lnTo>
                    <a:lnTo>
                      <a:pt x="76" y="44"/>
                    </a:lnTo>
                    <a:lnTo>
                      <a:pt x="79" y="44"/>
                    </a:lnTo>
                    <a:lnTo>
                      <a:pt x="82" y="47"/>
                    </a:lnTo>
                    <a:lnTo>
                      <a:pt x="84" y="47"/>
                    </a:lnTo>
                    <a:lnTo>
                      <a:pt x="87" y="49"/>
                    </a:lnTo>
                    <a:lnTo>
                      <a:pt x="90" y="49"/>
                    </a:lnTo>
                    <a:lnTo>
                      <a:pt x="95" y="52"/>
                    </a:lnTo>
                    <a:lnTo>
                      <a:pt x="98" y="55"/>
                    </a:lnTo>
                    <a:lnTo>
                      <a:pt x="103" y="55"/>
                    </a:lnTo>
                    <a:lnTo>
                      <a:pt x="106" y="58"/>
                    </a:lnTo>
                    <a:lnTo>
                      <a:pt x="112" y="58"/>
                    </a:lnTo>
                    <a:lnTo>
                      <a:pt x="117" y="60"/>
                    </a:lnTo>
                    <a:lnTo>
                      <a:pt x="120" y="63"/>
                    </a:lnTo>
                    <a:lnTo>
                      <a:pt x="125" y="63"/>
                    </a:lnTo>
                    <a:lnTo>
                      <a:pt x="128" y="66"/>
                    </a:lnTo>
                    <a:lnTo>
                      <a:pt x="131" y="66"/>
                    </a:lnTo>
                    <a:lnTo>
                      <a:pt x="144" y="71"/>
                    </a:lnTo>
                    <a:lnTo>
                      <a:pt x="147" y="71"/>
                    </a:lnTo>
                    <a:lnTo>
                      <a:pt x="163" y="79"/>
                    </a:lnTo>
                    <a:lnTo>
                      <a:pt x="177" y="90"/>
                    </a:lnTo>
                    <a:lnTo>
                      <a:pt x="180" y="93"/>
                    </a:lnTo>
                    <a:lnTo>
                      <a:pt x="188" y="104"/>
                    </a:lnTo>
                    <a:lnTo>
                      <a:pt x="193" y="107"/>
                    </a:lnTo>
                    <a:lnTo>
                      <a:pt x="196" y="115"/>
                    </a:lnTo>
                    <a:lnTo>
                      <a:pt x="196" y="120"/>
                    </a:lnTo>
                    <a:lnTo>
                      <a:pt x="199" y="123"/>
                    </a:lnTo>
                    <a:lnTo>
                      <a:pt x="199" y="128"/>
                    </a:lnTo>
                    <a:lnTo>
                      <a:pt x="202" y="134"/>
                    </a:lnTo>
                    <a:lnTo>
                      <a:pt x="202" y="137"/>
                    </a:lnTo>
                    <a:lnTo>
                      <a:pt x="202" y="148"/>
                    </a:lnTo>
                    <a:lnTo>
                      <a:pt x="202" y="153"/>
                    </a:lnTo>
                    <a:lnTo>
                      <a:pt x="202" y="156"/>
                    </a:lnTo>
                    <a:lnTo>
                      <a:pt x="199" y="161"/>
                    </a:lnTo>
                    <a:lnTo>
                      <a:pt x="199" y="164"/>
                    </a:lnTo>
                    <a:lnTo>
                      <a:pt x="196" y="172"/>
                    </a:lnTo>
                    <a:lnTo>
                      <a:pt x="193" y="177"/>
                    </a:lnTo>
                    <a:lnTo>
                      <a:pt x="193" y="180"/>
                    </a:lnTo>
                    <a:lnTo>
                      <a:pt x="191" y="188"/>
                    </a:lnTo>
                    <a:lnTo>
                      <a:pt x="191" y="191"/>
                    </a:lnTo>
                    <a:lnTo>
                      <a:pt x="182" y="202"/>
                    </a:lnTo>
                    <a:lnTo>
                      <a:pt x="180" y="207"/>
                    </a:lnTo>
                    <a:lnTo>
                      <a:pt x="177" y="213"/>
                    </a:lnTo>
                    <a:lnTo>
                      <a:pt x="172" y="218"/>
                    </a:lnTo>
                    <a:lnTo>
                      <a:pt x="169" y="221"/>
                    </a:lnTo>
                    <a:lnTo>
                      <a:pt x="166" y="229"/>
                    </a:lnTo>
                    <a:lnTo>
                      <a:pt x="161" y="232"/>
                    </a:lnTo>
                    <a:lnTo>
                      <a:pt x="155" y="237"/>
                    </a:lnTo>
                    <a:lnTo>
                      <a:pt x="153" y="240"/>
                    </a:lnTo>
                    <a:lnTo>
                      <a:pt x="147" y="246"/>
                    </a:lnTo>
                    <a:lnTo>
                      <a:pt x="144" y="248"/>
                    </a:lnTo>
                    <a:lnTo>
                      <a:pt x="139" y="254"/>
                    </a:lnTo>
                    <a:lnTo>
                      <a:pt x="133" y="256"/>
                    </a:lnTo>
                    <a:lnTo>
                      <a:pt x="125" y="262"/>
                    </a:lnTo>
                    <a:lnTo>
                      <a:pt x="123" y="265"/>
                    </a:lnTo>
                    <a:lnTo>
                      <a:pt x="112" y="270"/>
                    </a:lnTo>
                    <a:lnTo>
                      <a:pt x="109" y="273"/>
                    </a:lnTo>
                    <a:lnTo>
                      <a:pt x="101" y="276"/>
                    </a:lnTo>
                    <a:lnTo>
                      <a:pt x="101" y="278"/>
                    </a:lnTo>
                    <a:lnTo>
                      <a:pt x="90" y="281"/>
                    </a:lnTo>
                    <a:lnTo>
                      <a:pt x="87" y="284"/>
                    </a:lnTo>
                    <a:lnTo>
                      <a:pt x="76" y="286"/>
                    </a:lnTo>
                    <a:lnTo>
                      <a:pt x="74" y="289"/>
                    </a:lnTo>
                    <a:lnTo>
                      <a:pt x="65" y="292"/>
                    </a:lnTo>
                    <a:lnTo>
                      <a:pt x="57" y="292"/>
                    </a:lnTo>
                    <a:lnTo>
                      <a:pt x="52" y="295"/>
                    </a:lnTo>
                    <a:lnTo>
                      <a:pt x="46" y="295"/>
                    </a:lnTo>
                    <a:lnTo>
                      <a:pt x="41" y="297"/>
                    </a:lnTo>
                    <a:lnTo>
                      <a:pt x="33" y="297"/>
                    </a:lnTo>
                    <a:lnTo>
                      <a:pt x="27" y="297"/>
                    </a:lnTo>
                    <a:lnTo>
                      <a:pt x="22" y="300"/>
                    </a:lnTo>
                    <a:lnTo>
                      <a:pt x="14" y="300"/>
                    </a:lnTo>
                    <a:lnTo>
                      <a:pt x="8" y="300"/>
                    </a:lnTo>
                    <a:lnTo>
                      <a:pt x="3" y="300"/>
                    </a:lnTo>
                    <a:lnTo>
                      <a:pt x="0" y="300"/>
                    </a:lnTo>
                  </a:path>
                </a:pathLst>
              </a:custGeom>
              <a:noFill/>
              <a:ln w="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00" name="Freeform 142"/>
              <p:cNvSpPr>
                <a:spLocks/>
              </p:cNvSpPr>
              <p:nvPr/>
            </p:nvSpPr>
            <p:spPr bwMode="auto">
              <a:xfrm>
                <a:off x="4400264" y="3256392"/>
                <a:ext cx="286729" cy="259242"/>
              </a:xfrm>
              <a:custGeom>
                <a:avLst/>
                <a:gdLst>
                  <a:gd name="T0" fmla="*/ 16 w 210"/>
                  <a:gd name="T1" fmla="*/ 0 h 185"/>
                  <a:gd name="T2" fmla="*/ 30 w 210"/>
                  <a:gd name="T3" fmla="*/ 0 h 185"/>
                  <a:gd name="T4" fmla="*/ 46 w 210"/>
                  <a:gd name="T5" fmla="*/ 3 h 185"/>
                  <a:gd name="T6" fmla="*/ 60 w 210"/>
                  <a:gd name="T7" fmla="*/ 5 h 185"/>
                  <a:gd name="T8" fmla="*/ 74 w 210"/>
                  <a:gd name="T9" fmla="*/ 8 h 185"/>
                  <a:gd name="T10" fmla="*/ 87 w 210"/>
                  <a:gd name="T11" fmla="*/ 13 h 185"/>
                  <a:gd name="T12" fmla="*/ 101 w 210"/>
                  <a:gd name="T13" fmla="*/ 19 h 185"/>
                  <a:gd name="T14" fmla="*/ 114 w 210"/>
                  <a:gd name="T15" fmla="*/ 24 h 185"/>
                  <a:gd name="T16" fmla="*/ 128 w 210"/>
                  <a:gd name="T17" fmla="*/ 32 h 185"/>
                  <a:gd name="T18" fmla="*/ 142 w 210"/>
                  <a:gd name="T19" fmla="*/ 38 h 185"/>
                  <a:gd name="T20" fmla="*/ 153 w 210"/>
                  <a:gd name="T21" fmla="*/ 46 h 185"/>
                  <a:gd name="T22" fmla="*/ 163 w 210"/>
                  <a:gd name="T23" fmla="*/ 54 h 185"/>
                  <a:gd name="T24" fmla="*/ 174 w 210"/>
                  <a:gd name="T25" fmla="*/ 65 h 185"/>
                  <a:gd name="T26" fmla="*/ 185 w 210"/>
                  <a:gd name="T27" fmla="*/ 76 h 185"/>
                  <a:gd name="T28" fmla="*/ 193 w 210"/>
                  <a:gd name="T29" fmla="*/ 90 h 185"/>
                  <a:gd name="T30" fmla="*/ 199 w 210"/>
                  <a:gd name="T31" fmla="*/ 98 h 185"/>
                  <a:gd name="T32" fmla="*/ 202 w 210"/>
                  <a:gd name="T33" fmla="*/ 101 h 185"/>
                  <a:gd name="T34" fmla="*/ 207 w 210"/>
                  <a:gd name="T35" fmla="*/ 117 h 185"/>
                  <a:gd name="T36" fmla="*/ 207 w 210"/>
                  <a:gd name="T37" fmla="*/ 136 h 185"/>
                  <a:gd name="T38" fmla="*/ 199 w 210"/>
                  <a:gd name="T39" fmla="*/ 158 h 185"/>
                  <a:gd name="T40" fmla="*/ 182 w 210"/>
                  <a:gd name="T41" fmla="*/ 171 h 185"/>
                  <a:gd name="T42" fmla="*/ 174 w 210"/>
                  <a:gd name="T43" fmla="*/ 177 h 185"/>
                  <a:gd name="T44" fmla="*/ 166 w 210"/>
                  <a:gd name="T45" fmla="*/ 177 h 185"/>
                  <a:gd name="T46" fmla="*/ 153 w 210"/>
                  <a:gd name="T47" fmla="*/ 180 h 185"/>
                  <a:gd name="T48" fmla="*/ 142 w 210"/>
                  <a:gd name="T49" fmla="*/ 182 h 185"/>
                  <a:gd name="T50" fmla="*/ 133 w 210"/>
                  <a:gd name="T51" fmla="*/ 182 h 185"/>
                  <a:gd name="T52" fmla="*/ 123 w 210"/>
                  <a:gd name="T53" fmla="*/ 182 h 185"/>
                  <a:gd name="T54" fmla="*/ 109 w 210"/>
                  <a:gd name="T55" fmla="*/ 185 h 185"/>
                  <a:gd name="T56" fmla="*/ 106 w 210"/>
                  <a:gd name="T57" fmla="*/ 185 h 185"/>
                  <a:gd name="T58" fmla="*/ 95 w 210"/>
                  <a:gd name="T59" fmla="*/ 185 h 185"/>
                  <a:gd name="T60" fmla="*/ 82 w 210"/>
                  <a:gd name="T61" fmla="*/ 185 h 185"/>
                  <a:gd name="T62" fmla="*/ 74 w 210"/>
                  <a:gd name="T63" fmla="*/ 185 h 185"/>
                  <a:gd name="T64" fmla="*/ 63 w 210"/>
                  <a:gd name="T65" fmla="*/ 185 h 185"/>
                  <a:gd name="T66" fmla="*/ 60 w 210"/>
                  <a:gd name="T67" fmla="*/ 185 h 185"/>
                  <a:gd name="T68" fmla="*/ 44 w 210"/>
                  <a:gd name="T69" fmla="*/ 185 h 185"/>
                  <a:gd name="T70" fmla="*/ 35 w 210"/>
                  <a:gd name="T71" fmla="*/ 185 h 185"/>
                  <a:gd name="T72" fmla="*/ 27 w 210"/>
                  <a:gd name="T73" fmla="*/ 185 h 185"/>
                  <a:gd name="T74" fmla="*/ 19 w 210"/>
                  <a:gd name="T75" fmla="*/ 185 h 185"/>
                  <a:gd name="T76" fmla="*/ 11 w 210"/>
                  <a:gd name="T77" fmla="*/ 185 h 185"/>
                  <a:gd name="T78" fmla="*/ 3 w 210"/>
                  <a:gd name="T79" fmla="*/ 185 h 18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10"/>
                  <a:gd name="T121" fmla="*/ 0 h 185"/>
                  <a:gd name="T122" fmla="*/ 210 w 210"/>
                  <a:gd name="T123" fmla="*/ 185 h 18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10" h="185">
                    <a:moveTo>
                      <a:pt x="3" y="0"/>
                    </a:moveTo>
                    <a:lnTo>
                      <a:pt x="16" y="0"/>
                    </a:lnTo>
                    <a:lnTo>
                      <a:pt x="30" y="0"/>
                    </a:lnTo>
                    <a:lnTo>
                      <a:pt x="33" y="3"/>
                    </a:lnTo>
                    <a:lnTo>
                      <a:pt x="46" y="3"/>
                    </a:lnTo>
                    <a:lnTo>
                      <a:pt x="60" y="5"/>
                    </a:lnTo>
                    <a:lnTo>
                      <a:pt x="74" y="8"/>
                    </a:lnTo>
                    <a:lnTo>
                      <a:pt x="76" y="8"/>
                    </a:lnTo>
                    <a:lnTo>
                      <a:pt x="87" y="13"/>
                    </a:lnTo>
                    <a:lnTo>
                      <a:pt x="101" y="16"/>
                    </a:lnTo>
                    <a:lnTo>
                      <a:pt x="101" y="19"/>
                    </a:lnTo>
                    <a:lnTo>
                      <a:pt x="103" y="19"/>
                    </a:lnTo>
                    <a:lnTo>
                      <a:pt x="114" y="24"/>
                    </a:lnTo>
                    <a:lnTo>
                      <a:pt x="120" y="27"/>
                    </a:lnTo>
                    <a:lnTo>
                      <a:pt x="128" y="32"/>
                    </a:lnTo>
                    <a:lnTo>
                      <a:pt x="133" y="35"/>
                    </a:lnTo>
                    <a:lnTo>
                      <a:pt x="142" y="38"/>
                    </a:lnTo>
                    <a:lnTo>
                      <a:pt x="144" y="41"/>
                    </a:lnTo>
                    <a:lnTo>
                      <a:pt x="153" y="46"/>
                    </a:lnTo>
                    <a:lnTo>
                      <a:pt x="155" y="49"/>
                    </a:lnTo>
                    <a:lnTo>
                      <a:pt x="163" y="54"/>
                    </a:lnTo>
                    <a:lnTo>
                      <a:pt x="169" y="60"/>
                    </a:lnTo>
                    <a:lnTo>
                      <a:pt x="174" y="65"/>
                    </a:lnTo>
                    <a:lnTo>
                      <a:pt x="182" y="73"/>
                    </a:lnTo>
                    <a:lnTo>
                      <a:pt x="185" y="76"/>
                    </a:lnTo>
                    <a:lnTo>
                      <a:pt x="191" y="84"/>
                    </a:lnTo>
                    <a:lnTo>
                      <a:pt x="193" y="90"/>
                    </a:lnTo>
                    <a:lnTo>
                      <a:pt x="196" y="90"/>
                    </a:lnTo>
                    <a:lnTo>
                      <a:pt x="199" y="98"/>
                    </a:lnTo>
                    <a:lnTo>
                      <a:pt x="202" y="101"/>
                    </a:lnTo>
                    <a:lnTo>
                      <a:pt x="202" y="106"/>
                    </a:lnTo>
                    <a:lnTo>
                      <a:pt x="207" y="117"/>
                    </a:lnTo>
                    <a:lnTo>
                      <a:pt x="210" y="128"/>
                    </a:lnTo>
                    <a:lnTo>
                      <a:pt x="207" y="136"/>
                    </a:lnTo>
                    <a:lnTo>
                      <a:pt x="207" y="150"/>
                    </a:lnTo>
                    <a:lnTo>
                      <a:pt x="199" y="158"/>
                    </a:lnTo>
                    <a:lnTo>
                      <a:pt x="193" y="166"/>
                    </a:lnTo>
                    <a:lnTo>
                      <a:pt x="182" y="171"/>
                    </a:lnTo>
                    <a:lnTo>
                      <a:pt x="177" y="174"/>
                    </a:lnTo>
                    <a:lnTo>
                      <a:pt x="174" y="177"/>
                    </a:lnTo>
                    <a:lnTo>
                      <a:pt x="169" y="177"/>
                    </a:lnTo>
                    <a:lnTo>
                      <a:pt x="166" y="177"/>
                    </a:lnTo>
                    <a:lnTo>
                      <a:pt x="155" y="180"/>
                    </a:lnTo>
                    <a:lnTo>
                      <a:pt x="153" y="180"/>
                    </a:lnTo>
                    <a:lnTo>
                      <a:pt x="147" y="182"/>
                    </a:lnTo>
                    <a:lnTo>
                      <a:pt x="142" y="182"/>
                    </a:lnTo>
                    <a:lnTo>
                      <a:pt x="139" y="182"/>
                    </a:lnTo>
                    <a:lnTo>
                      <a:pt x="133" y="182"/>
                    </a:lnTo>
                    <a:lnTo>
                      <a:pt x="128" y="182"/>
                    </a:lnTo>
                    <a:lnTo>
                      <a:pt x="123" y="182"/>
                    </a:lnTo>
                    <a:lnTo>
                      <a:pt x="117" y="182"/>
                    </a:lnTo>
                    <a:lnTo>
                      <a:pt x="109" y="185"/>
                    </a:lnTo>
                    <a:lnTo>
                      <a:pt x="106" y="185"/>
                    </a:lnTo>
                    <a:lnTo>
                      <a:pt x="98" y="185"/>
                    </a:lnTo>
                    <a:lnTo>
                      <a:pt x="95" y="185"/>
                    </a:lnTo>
                    <a:lnTo>
                      <a:pt x="87" y="185"/>
                    </a:lnTo>
                    <a:lnTo>
                      <a:pt x="82" y="185"/>
                    </a:lnTo>
                    <a:lnTo>
                      <a:pt x="79" y="185"/>
                    </a:lnTo>
                    <a:lnTo>
                      <a:pt x="74" y="185"/>
                    </a:lnTo>
                    <a:lnTo>
                      <a:pt x="68" y="185"/>
                    </a:lnTo>
                    <a:lnTo>
                      <a:pt x="63" y="185"/>
                    </a:lnTo>
                    <a:lnTo>
                      <a:pt x="60" y="185"/>
                    </a:lnTo>
                    <a:lnTo>
                      <a:pt x="52" y="185"/>
                    </a:lnTo>
                    <a:lnTo>
                      <a:pt x="44" y="185"/>
                    </a:lnTo>
                    <a:lnTo>
                      <a:pt x="35" y="185"/>
                    </a:lnTo>
                    <a:lnTo>
                      <a:pt x="27" y="185"/>
                    </a:lnTo>
                    <a:lnTo>
                      <a:pt x="19" y="185"/>
                    </a:lnTo>
                    <a:lnTo>
                      <a:pt x="11" y="185"/>
                    </a:lnTo>
                    <a:lnTo>
                      <a:pt x="8" y="185"/>
                    </a:lnTo>
                    <a:lnTo>
                      <a:pt x="3" y="185"/>
                    </a:lnTo>
                    <a:lnTo>
                      <a:pt x="0" y="185"/>
                    </a:lnTo>
                  </a:path>
                </a:pathLst>
              </a:custGeom>
              <a:noFill/>
              <a:ln w="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01" name="Freeform 143"/>
              <p:cNvSpPr>
                <a:spLocks/>
              </p:cNvSpPr>
              <p:nvPr/>
            </p:nvSpPr>
            <p:spPr bwMode="auto">
              <a:xfrm>
                <a:off x="4400264" y="3256392"/>
                <a:ext cx="4096" cy="1401"/>
              </a:xfrm>
              <a:custGeom>
                <a:avLst/>
                <a:gdLst>
                  <a:gd name="T0" fmla="*/ 0 w 3"/>
                  <a:gd name="T1" fmla="*/ 0 h 1"/>
                  <a:gd name="T2" fmla="*/ 3 w 3"/>
                  <a:gd name="T3" fmla="*/ 0 h 1"/>
                  <a:gd name="T4" fmla="*/ 3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0"/>
                    </a:moveTo>
                    <a:lnTo>
                      <a:pt x="3" y="0"/>
                    </a:lnTo>
                  </a:path>
                </a:pathLst>
              </a:custGeom>
              <a:noFill/>
              <a:ln w="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02" name="Freeform 144"/>
              <p:cNvSpPr>
                <a:spLocks/>
              </p:cNvSpPr>
              <p:nvPr/>
            </p:nvSpPr>
            <p:spPr bwMode="auto">
              <a:xfrm>
                <a:off x="4400264" y="3978065"/>
                <a:ext cx="152922" cy="323702"/>
              </a:xfrm>
              <a:custGeom>
                <a:avLst/>
                <a:gdLst>
                  <a:gd name="T0" fmla="*/ 3 w 112"/>
                  <a:gd name="T1" fmla="*/ 0 h 231"/>
                  <a:gd name="T2" fmla="*/ 5 w 112"/>
                  <a:gd name="T3" fmla="*/ 0 h 231"/>
                  <a:gd name="T4" fmla="*/ 8 w 112"/>
                  <a:gd name="T5" fmla="*/ 0 h 231"/>
                  <a:gd name="T6" fmla="*/ 11 w 112"/>
                  <a:gd name="T7" fmla="*/ 2 h 231"/>
                  <a:gd name="T8" fmla="*/ 16 w 112"/>
                  <a:gd name="T9" fmla="*/ 2 h 231"/>
                  <a:gd name="T10" fmla="*/ 19 w 112"/>
                  <a:gd name="T11" fmla="*/ 5 h 231"/>
                  <a:gd name="T12" fmla="*/ 24 w 112"/>
                  <a:gd name="T13" fmla="*/ 8 h 231"/>
                  <a:gd name="T14" fmla="*/ 27 w 112"/>
                  <a:gd name="T15" fmla="*/ 13 h 231"/>
                  <a:gd name="T16" fmla="*/ 35 w 112"/>
                  <a:gd name="T17" fmla="*/ 16 h 231"/>
                  <a:gd name="T18" fmla="*/ 35 w 112"/>
                  <a:gd name="T19" fmla="*/ 19 h 231"/>
                  <a:gd name="T20" fmla="*/ 41 w 112"/>
                  <a:gd name="T21" fmla="*/ 24 h 231"/>
                  <a:gd name="T22" fmla="*/ 49 w 112"/>
                  <a:gd name="T23" fmla="*/ 32 h 231"/>
                  <a:gd name="T24" fmla="*/ 49 w 112"/>
                  <a:gd name="T25" fmla="*/ 35 h 231"/>
                  <a:gd name="T26" fmla="*/ 60 w 112"/>
                  <a:gd name="T27" fmla="*/ 46 h 231"/>
                  <a:gd name="T28" fmla="*/ 74 w 112"/>
                  <a:gd name="T29" fmla="*/ 65 h 231"/>
                  <a:gd name="T30" fmla="*/ 79 w 112"/>
                  <a:gd name="T31" fmla="*/ 73 h 231"/>
                  <a:gd name="T32" fmla="*/ 90 w 112"/>
                  <a:gd name="T33" fmla="*/ 87 h 231"/>
                  <a:gd name="T34" fmla="*/ 98 w 112"/>
                  <a:gd name="T35" fmla="*/ 100 h 231"/>
                  <a:gd name="T36" fmla="*/ 106 w 112"/>
                  <a:gd name="T37" fmla="*/ 120 h 231"/>
                  <a:gd name="T38" fmla="*/ 106 w 112"/>
                  <a:gd name="T39" fmla="*/ 120 h 231"/>
                  <a:gd name="T40" fmla="*/ 112 w 112"/>
                  <a:gd name="T41" fmla="*/ 139 h 231"/>
                  <a:gd name="T42" fmla="*/ 112 w 112"/>
                  <a:gd name="T43" fmla="*/ 149 h 231"/>
                  <a:gd name="T44" fmla="*/ 112 w 112"/>
                  <a:gd name="T45" fmla="*/ 160 h 231"/>
                  <a:gd name="T46" fmla="*/ 109 w 112"/>
                  <a:gd name="T47" fmla="*/ 166 h 231"/>
                  <a:gd name="T48" fmla="*/ 103 w 112"/>
                  <a:gd name="T49" fmla="*/ 179 h 231"/>
                  <a:gd name="T50" fmla="*/ 101 w 112"/>
                  <a:gd name="T51" fmla="*/ 185 h 231"/>
                  <a:gd name="T52" fmla="*/ 95 w 112"/>
                  <a:gd name="T53" fmla="*/ 190 h 231"/>
                  <a:gd name="T54" fmla="*/ 87 w 112"/>
                  <a:gd name="T55" fmla="*/ 201 h 231"/>
                  <a:gd name="T56" fmla="*/ 76 w 112"/>
                  <a:gd name="T57" fmla="*/ 207 h 231"/>
                  <a:gd name="T58" fmla="*/ 68 w 112"/>
                  <a:gd name="T59" fmla="*/ 215 h 231"/>
                  <a:gd name="T60" fmla="*/ 57 w 112"/>
                  <a:gd name="T61" fmla="*/ 220 h 231"/>
                  <a:gd name="T62" fmla="*/ 46 w 112"/>
                  <a:gd name="T63" fmla="*/ 223 h 231"/>
                  <a:gd name="T64" fmla="*/ 35 w 112"/>
                  <a:gd name="T65" fmla="*/ 228 h 231"/>
                  <a:gd name="T66" fmla="*/ 24 w 112"/>
                  <a:gd name="T67" fmla="*/ 231 h 231"/>
                  <a:gd name="T68" fmla="*/ 14 w 112"/>
                  <a:gd name="T69" fmla="*/ 231 h 231"/>
                  <a:gd name="T70" fmla="*/ 3 w 112"/>
                  <a:gd name="T71" fmla="*/ 231 h 2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2"/>
                  <a:gd name="T109" fmla="*/ 0 h 231"/>
                  <a:gd name="T110" fmla="*/ 112 w 112"/>
                  <a:gd name="T111" fmla="*/ 231 h 2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2" h="231">
                    <a:moveTo>
                      <a:pt x="0" y="0"/>
                    </a:moveTo>
                    <a:lnTo>
                      <a:pt x="3" y="0"/>
                    </a:lnTo>
                    <a:lnTo>
                      <a:pt x="5" y="0"/>
                    </a:lnTo>
                    <a:lnTo>
                      <a:pt x="8" y="0"/>
                    </a:lnTo>
                    <a:lnTo>
                      <a:pt x="11" y="2"/>
                    </a:lnTo>
                    <a:lnTo>
                      <a:pt x="16" y="2"/>
                    </a:lnTo>
                    <a:lnTo>
                      <a:pt x="19" y="5"/>
                    </a:lnTo>
                    <a:lnTo>
                      <a:pt x="22" y="5"/>
                    </a:lnTo>
                    <a:lnTo>
                      <a:pt x="24" y="8"/>
                    </a:lnTo>
                    <a:lnTo>
                      <a:pt x="27" y="11"/>
                    </a:lnTo>
                    <a:lnTo>
                      <a:pt x="27" y="13"/>
                    </a:lnTo>
                    <a:lnTo>
                      <a:pt x="33" y="16"/>
                    </a:lnTo>
                    <a:lnTo>
                      <a:pt x="35" y="16"/>
                    </a:lnTo>
                    <a:lnTo>
                      <a:pt x="35" y="19"/>
                    </a:lnTo>
                    <a:lnTo>
                      <a:pt x="38" y="21"/>
                    </a:lnTo>
                    <a:lnTo>
                      <a:pt x="41" y="24"/>
                    </a:lnTo>
                    <a:lnTo>
                      <a:pt x="46" y="32"/>
                    </a:lnTo>
                    <a:lnTo>
                      <a:pt x="49" y="32"/>
                    </a:lnTo>
                    <a:lnTo>
                      <a:pt x="49" y="35"/>
                    </a:lnTo>
                    <a:lnTo>
                      <a:pt x="54" y="41"/>
                    </a:lnTo>
                    <a:lnTo>
                      <a:pt x="60" y="46"/>
                    </a:lnTo>
                    <a:lnTo>
                      <a:pt x="63" y="51"/>
                    </a:lnTo>
                    <a:lnTo>
                      <a:pt x="74" y="65"/>
                    </a:lnTo>
                    <a:lnTo>
                      <a:pt x="76" y="68"/>
                    </a:lnTo>
                    <a:lnTo>
                      <a:pt x="79" y="73"/>
                    </a:lnTo>
                    <a:lnTo>
                      <a:pt x="87" y="84"/>
                    </a:lnTo>
                    <a:lnTo>
                      <a:pt x="90" y="87"/>
                    </a:lnTo>
                    <a:lnTo>
                      <a:pt x="95" y="98"/>
                    </a:lnTo>
                    <a:lnTo>
                      <a:pt x="98" y="100"/>
                    </a:lnTo>
                    <a:lnTo>
                      <a:pt x="106" y="120"/>
                    </a:lnTo>
                    <a:lnTo>
                      <a:pt x="112" y="133"/>
                    </a:lnTo>
                    <a:lnTo>
                      <a:pt x="112" y="139"/>
                    </a:lnTo>
                    <a:lnTo>
                      <a:pt x="112" y="144"/>
                    </a:lnTo>
                    <a:lnTo>
                      <a:pt x="112" y="149"/>
                    </a:lnTo>
                    <a:lnTo>
                      <a:pt x="112" y="155"/>
                    </a:lnTo>
                    <a:lnTo>
                      <a:pt x="112" y="160"/>
                    </a:lnTo>
                    <a:lnTo>
                      <a:pt x="109" y="166"/>
                    </a:lnTo>
                    <a:lnTo>
                      <a:pt x="106" y="174"/>
                    </a:lnTo>
                    <a:lnTo>
                      <a:pt x="103" y="179"/>
                    </a:lnTo>
                    <a:lnTo>
                      <a:pt x="101" y="182"/>
                    </a:lnTo>
                    <a:lnTo>
                      <a:pt x="101" y="185"/>
                    </a:lnTo>
                    <a:lnTo>
                      <a:pt x="95" y="190"/>
                    </a:lnTo>
                    <a:lnTo>
                      <a:pt x="93" y="193"/>
                    </a:lnTo>
                    <a:lnTo>
                      <a:pt x="87" y="201"/>
                    </a:lnTo>
                    <a:lnTo>
                      <a:pt x="82" y="204"/>
                    </a:lnTo>
                    <a:lnTo>
                      <a:pt x="76" y="207"/>
                    </a:lnTo>
                    <a:lnTo>
                      <a:pt x="76" y="209"/>
                    </a:lnTo>
                    <a:lnTo>
                      <a:pt x="68" y="215"/>
                    </a:lnTo>
                    <a:lnTo>
                      <a:pt x="57" y="220"/>
                    </a:lnTo>
                    <a:lnTo>
                      <a:pt x="49" y="223"/>
                    </a:lnTo>
                    <a:lnTo>
                      <a:pt x="46" y="223"/>
                    </a:lnTo>
                    <a:lnTo>
                      <a:pt x="44" y="226"/>
                    </a:lnTo>
                    <a:lnTo>
                      <a:pt x="35" y="228"/>
                    </a:lnTo>
                    <a:lnTo>
                      <a:pt x="30" y="228"/>
                    </a:lnTo>
                    <a:lnTo>
                      <a:pt x="24" y="231"/>
                    </a:lnTo>
                    <a:lnTo>
                      <a:pt x="19" y="231"/>
                    </a:lnTo>
                    <a:lnTo>
                      <a:pt x="14" y="231"/>
                    </a:lnTo>
                    <a:lnTo>
                      <a:pt x="8" y="231"/>
                    </a:lnTo>
                    <a:lnTo>
                      <a:pt x="3" y="231"/>
                    </a:lnTo>
                    <a:lnTo>
                      <a:pt x="0" y="231"/>
                    </a:lnTo>
                  </a:path>
                </a:pathLst>
              </a:custGeom>
              <a:noFill/>
              <a:ln w="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03" name="Freeform 145"/>
              <p:cNvSpPr>
                <a:spLocks/>
              </p:cNvSpPr>
              <p:nvPr/>
            </p:nvSpPr>
            <p:spPr bwMode="auto">
              <a:xfrm>
                <a:off x="4400264" y="3301234"/>
                <a:ext cx="144730" cy="134525"/>
              </a:xfrm>
              <a:custGeom>
                <a:avLst/>
                <a:gdLst>
                  <a:gd name="T0" fmla="*/ 8 w 106"/>
                  <a:gd name="T1" fmla="*/ 0 h 96"/>
                  <a:gd name="T2" fmla="*/ 16 w 106"/>
                  <a:gd name="T3" fmla="*/ 3 h 96"/>
                  <a:gd name="T4" fmla="*/ 22 w 106"/>
                  <a:gd name="T5" fmla="*/ 3 h 96"/>
                  <a:gd name="T6" fmla="*/ 27 w 106"/>
                  <a:gd name="T7" fmla="*/ 3 h 96"/>
                  <a:gd name="T8" fmla="*/ 38 w 106"/>
                  <a:gd name="T9" fmla="*/ 6 h 96"/>
                  <a:gd name="T10" fmla="*/ 41 w 106"/>
                  <a:gd name="T11" fmla="*/ 6 h 96"/>
                  <a:gd name="T12" fmla="*/ 46 w 106"/>
                  <a:gd name="T13" fmla="*/ 6 h 96"/>
                  <a:gd name="T14" fmla="*/ 54 w 106"/>
                  <a:gd name="T15" fmla="*/ 9 h 96"/>
                  <a:gd name="T16" fmla="*/ 57 w 106"/>
                  <a:gd name="T17" fmla="*/ 11 h 96"/>
                  <a:gd name="T18" fmla="*/ 68 w 106"/>
                  <a:gd name="T19" fmla="*/ 14 h 96"/>
                  <a:gd name="T20" fmla="*/ 76 w 106"/>
                  <a:gd name="T21" fmla="*/ 17 h 96"/>
                  <a:gd name="T22" fmla="*/ 79 w 106"/>
                  <a:gd name="T23" fmla="*/ 20 h 96"/>
                  <a:gd name="T24" fmla="*/ 87 w 106"/>
                  <a:gd name="T25" fmla="*/ 28 h 96"/>
                  <a:gd name="T26" fmla="*/ 90 w 106"/>
                  <a:gd name="T27" fmla="*/ 30 h 96"/>
                  <a:gd name="T28" fmla="*/ 95 w 106"/>
                  <a:gd name="T29" fmla="*/ 36 h 96"/>
                  <a:gd name="T30" fmla="*/ 101 w 106"/>
                  <a:gd name="T31" fmla="*/ 41 h 96"/>
                  <a:gd name="T32" fmla="*/ 103 w 106"/>
                  <a:gd name="T33" fmla="*/ 44 h 96"/>
                  <a:gd name="T34" fmla="*/ 103 w 106"/>
                  <a:gd name="T35" fmla="*/ 60 h 96"/>
                  <a:gd name="T36" fmla="*/ 106 w 106"/>
                  <a:gd name="T37" fmla="*/ 66 h 96"/>
                  <a:gd name="T38" fmla="*/ 90 w 106"/>
                  <a:gd name="T39" fmla="*/ 79 h 96"/>
                  <a:gd name="T40" fmla="*/ 87 w 106"/>
                  <a:gd name="T41" fmla="*/ 82 h 96"/>
                  <a:gd name="T42" fmla="*/ 76 w 106"/>
                  <a:gd name="T43" fmla="*/ 85 h 96"/>
                  <a:gd name="T44" fmla="*/ 71 w 106"/>
                  <a:gd name="T45" fmla="*/ 85 h 96"/>
                  <a:gd name="T46" fmla="*/ 65 w 106"/>
                  <a:gd name="T47" fmla="*/ 88 h 96"/>
                  <a:gd name="T48" fmla="*/ 57 w 106"/>
                  <a:gd name="T49" fmla="*/ 90 h 96"/>
                  <a:gd name="T50" fmla="*/ 54 w 106"/>
                  <a:gd name="T51" fmla="*/ 90 h 96"/>
                  <a:gd name="T52" fmla="*/ 44 w 106"/>
                  <a:gd name="T53" fmla="*/ 93 h 96"/>
                  <a:gd name="T54" fmla="*/ 44 w 106"/>
                  <a:gd name="T55" fmla="*/ 93 h 96"/>
                  <a:gd name="T56" fmla="*/ 33 w 106"/>
                  <a:gd name="T57" fmla="*/ 93 h 96"/>
                  <a:gd name="T58" fmla="*/ 24 w 106"/>
                  <a:gd name="T59" fmla="*/ 93 h 96"/>
                  <a:gd name="T60" fmla="*/ 22 w 106"/>
                  <a:gd name="T61" fmla="*/ 93 h 96"/>
                  <a:gd name="T62" fmla="*/ 19 w 106"/>
                  <a:gd name="T63" fmla="*/ 93 h 96"/>
                  <a:gd name="T64" fmla="*/ 11 w 106"/>
                  <a:gd name="T65" fmla="*/ 96 h 96"/>
                  <a:gd name="T66" fmla="*/ 3 w 106"/>
                  <a:gd name="T67" fmla="*/ 96 h 96"/>
                  <a:gd name="T68" fmla="*/ 3 w 106"/>
                  <a:gd name="T69" fmla="*/ 96 h 96"/>
                  <a:gd name="T70" fmla="*/ 0 w 106"/>
                  <a:gd name="T71" fmla="*/ 96 h 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6"/>
                  <a:gd name="T109" fmla="*/ 0 h 96"/>
                  <a:gd name="T110" fmla="*/ 106 w 106"/>
                  <a:gd name="T111" fmla="*/ 96 h 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6" h="96">
                    <a:moveTo>
                      <a:pt x="8" y="0"/>
                    </a:moveTo>
                    <a:lnTo>
                      <a:pt x="16" y="3"/>
                    </a:lnTo>
                    <a:lnTo>
                      <a:pt x="22" y="3"/>
                    </a:lnTo>
                    <a:lnTo>
                      <a:pt x="27" y="3"/>
                    </a:lnTo>
                    <a:lnTo>
                      <a:pt x="38" y="6"/>
                    </a:lnTo>
                    <a:lnTo>
                      <a:pt x="41" y="6"/>
                    </a:lnTo>
                    <a:lnTo>
                      <a:pt x="46" y="6"/>
                    </a:lnTo>
                    <a:lnTo>
                      <a:pt x="54" y="9"/>
                    </a:lnTo>
                    <a:lnTo>
                      <a:pt x="57" y="11"/>
                    </a:lnTo>
                    <a:lnTo>
                      <a:pt x="68" y="14"/>
                    </a:lnTo>
                    <a:lnTo>
                      <a:pt x="76" y="17"/>
                    </a:lnTo>
                    <a:lnTo>
                      <a:pt x="79" y="20"/>
                    </a:lnTo>
                    <a:lnTo>
                      <a:pt x="87" y="28"/>
                    </a:lnTo>
                    <a:lnTo>
                      <a:pt x="90" y="30"/>
                    </a:lnTo>
                    <a:lnTo>
                      <a:pt x="95" y="36"/>
                    </a:lnTo>
                    <a:lnTo>
                      <a:pt x="101" y="41"/>
                    </a:lnTo>
                    <a:lnTo>
                      <a:pt x="103" y="44"/>
                    </a:lnTo>
                    <a:lnTo>
                      <a:pt x="103" y="60"/>
                    </a:lnTo>
                    <a:lnTo>
                      <a:pt x="106" y="66"/>
                    </a:lnTo>
                    <a:lnTo>
                      <a:pt x="90" y="79"/>
                    </a:lnTo>
                    <a:lnTo>
                      <a:pt x="87" y="82"/>
                    </a:lnTo>
                    <a:lnTo>
                      <a:pt x="76" y="85"/>
                    </a:lnTo>
                    <a:lnTo>
                      <a:pt x="71" y="85"/>
                    </a:lnTo>
                    <a:lnTo>
                      <a:pt x="65" y="88"/>
                    </a:lnTo>
                    <a:lnTo>
                      <a:pt x="57" y="90"/>
                    </a:lnTo>
                    <a:lnTo>
                      <a:pt x="54" y="90"/>
                    </a:lnTo>
                    <a:lnTo>
                      <a:pt x="44" y="93"/>
                    </a:lnTo>
                    <a:lnTo>
                      <a:pt x="33" y="93"/>
                    </a:lnTo>
                    <a:lnTo>
                      <a:pt x="24" y="93"/>
                    </a:lnTo>
                    <a:lnTo>
                      <a:pt x="22" y="93"/>
                    </a:lnTo>
                    <a:lnTo>
                      <a:pt x="19" y="93"/>
                    </a:lnTo>
                    <a:lnTo>
                      <a:pt x="11" y="96"/>
                    </a:lnTo>
                    <a:lnTo>
                      <a:pt x="3" y="96"/>
                    </a:lnTo>
                    <a:lnTo>
                      <a:pt x="0" y="96"/>
                    </a:lnTo>
                  </a:path>
                </a:pathLst>
              </a:custGeom>
              <a:noFill/>
              <a:ln w="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04" name="Freeform 146"/>
              <p:cNvSpPr>
                <a:spLocks/>
              </p:cNvSpPr>
              <p:nvPr/>
            </p:nvSpPr>
            <p:spPr bwMode="auto">
              <a:xfrm>
                <a:off x="4400264" y="3301234"/>
                <a:ext cx="10923" cy="1401"/>
              </a:xfrm>
              <a:custGeom>
                <a:avLst/>
                <a:gdLst>
                  <a:gd name="T0" fmla="*/ 0 w 8"/>
                  <a:gd name="T1" fmla="*/ 0 h 1"/>
                  <a:gd name="T2" fmla="*/ 3 w 8"/>
                  <a:gd name="T3" fmla="*/ 0 h 1"/>
                  <a:gd name="T4" fmla="*/ 8 w 8"/>
                  <a:gd name="T5" fmla="*/ 0 h 1"/>
                  <a:gd name="T6" fmla="*/ 0 60000 65536"/>
                  <a:gd name="T7" fmla="*/ 0 60000 65536"/>
                  <a:gd name="T8" fmla="*/ 0 60000 65536"/>
                  <a:gd name="T9" fmla="*/ 0 w 8"/>
                  <a:gd name="T10" fmla="*/ 0 h 1"/>
                  <a:gd name="T11" fmla="*/ 8 w 8"/>
                  <a:gd name="T12" fmla="*/ 1 h 1"/>
                </a:gdLst>
                <a:ahLst/>
                <a:cxnLst>
                  <a:cxn ang="T6">
                    <a:pos x="T0" y="T1"/>
                  </a:cxn>
                  <a:cxn ang="T7">
                    <a:pos x="T2" y="T3"/>
                  </a:cxn>
                  <a:cxn ang="T8">
                    <a:pos x="T4" y="T5"/>
                  </a:cxn>
                </a:cxnLst>
                <a:rect l="T9" t="T10" r="T11" b="T12"/>
                <a:pathLst>
                  <a:path w="8" h="1">
                    <a:moveTo>
                      <a:pt x="0" y="0"/>
                    </a:moveTo>
                    <a:lnTo>
                      <a:pt x="3" y="0"/>
                    </a:lnTo>
                    <a:lnTo>
                      <a:pt x="8" y="0"/>
                    </a:lnTo>
                  </a:path>
                </a:pathLst>
              </a:custGeom>
              <a:noFill/>
              <a:ln w="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05" name="Freeform 147"/>
              <p:cNvSpPr>
                <a:spLocks/>
              </p:cNvSpPr>
              <p:nvPr/>
            </p:nvSpPr>
            <p:spPr bwMode="auto">
              <a:xfrm>
                <a:off x="4400264" y="4027110"/>
                <a:ext cx="55980" cy="175163"/>
              </a:xfrm>
              <a:custGeom>
                <a:avLst/>
                <a:gdLst>
                  <a:gd name="T0" fmla="*/ 0 w 41"/>
                  <a:gd name="T1" fmla="*/ 0 h 125"/>
                  <a:gd name="T2" fmla="*/ 3 w 41"/>
                  <a:gd name="T3" fmla="*/ 0 h 125"/>
                  <a:gd name="T4" fmla="*/ 5 w 41"/>
                  <a:gd name="T5" fmla="*/ 0 h 125"/>
                  <a:gd name="T6" fmla="*/ 5 w 41"/>
                  <a:gd name="T7" fmla="*/ 0 h 125"/>
                  <a:gd name="T8" fmla="*/ 8 w 41"/>
                  <a:gd name="T9" fmla="*/ 3 h 125"/>
                  <a:gd name="T10" fmla="*/ 11 w 41"/>
                  <a:gd name="T11" fmla="*/ 3 h 125"/>
                  <a:gd name="T12" fmla="*/ 16 w 41"/>
                  <a:gd name="T13" fmla="*/ 6 h 125"/>
                  <a:gd name="T14" fmla="*/ 16 w 41"/>
                  <a:gd name="T15" fmla="*/ 6 h 125"/>
                  <a:gd name="T16" fmla="*/ 16 w 41"/>
                  <a:gd name="T17" fmla="*/ 6 h 125"/>
                  <a:gd name="T18" fmla="*/ 16 w 41"/>
                  <a:gd name="T19" fmla="*/ 8 h 125"/>
                  <a:gd name="T20" fmla="*/ 19 w 41"/>
                  <a:gd name="T21" fmla="*/ 11 h 125"/>
                  <a:gd name="T22" fmla="*/ 22 w 41"/>
                  <a:gd name="T23" fmla="*/ 14 h 125"/>
                  <a:gd name="T24" fmla="*/ 27 w 41"/>
                  <a:gd name="T25" fmla="*/ 22 h 125"/>
                  <a:gd name="T26" fmla="*/ 30 w 41"/>
                  <a:gd name="T27" fmla="*/ 25 h 125"/>
                  <a:gd name="T28" fmla="*/ 30 w 41"/>
                  <a:gd name="T29" fmla="*/ 25 h 125"/>
                  <a:gd name="T30" fmla="*/ 30 w 41"/>
                  <a:gd name="T31" fmla="*/ 25 h 125"/>
                  <a:gd name="T32" fmla="*/ 33 w 41"/>
                  <a:gd name="T33" fmla="*/ 35 h 125"/>
                  <a:gd name="T34" fmla="*/ 38 w 41"/>
                  <a:gd name="T35" fmla="*/ 44 h 125"/>
                  <a:gd name="T36" fmla="*/ 41 w 41"/>
                  <a:gd name="T37" fmla="*/ 60 h 125"/>
                  <a:gd name="T38" fmla="*/ 41 w 41"/>
                  <a:gd name="T39" fmla="*/ 63 h 125"/>
                  <a:gd name="T40" fmla="*/ 41 w 41"/>
                  <a:gd name="T41" fmla="*/ 74 h 125"/>
                  <a:gd name="T42" fmla="*/ 41 w 41"/>
                  <a:gd name="T43" fmla="*/ 85 h 125"/>
                  <a:gd name="T44" fmla="*/ 41 w 41"/>
                  <a:gd name="T45" fmla="*/ 87 h 125"/>
                  <a:gd name="T46" fmla="*/ 41 w 41"/>
                  <a:gd name="T47" fmla="*/ 87 h 125"/>
                  <a:gd name="T48" fmla="*/ 38 w 41"/>
                  <a:gd name="T49" fmla="*/ 95 h 125"/>
                  <a:gd name="T50" fmla="*/ 35 w 41"/>
                  <a:gd name="T51" fmla="*/ 104 h 125"/>
                  <a:gd name="T52" fmla="*/ 35 w 41"/>
                  <a:gd name="T53" fmla="*/ 106 h 125"/>
                  <a:gd name="T54" fmla="*/ 27 w 41"/>
                  <a:gd name="T55" fmla="*/ 114 h 125"/>
                  <a:gd name="T56" fmla="*/ 24 w 41"/>
                  <a:gd name="T57" fmla="*/ 117 h 125"/>
                  <a:gd name="T58" fmla="*/ 19 w 41"/>
                  <a:gd name="T59" fmla="*/ 120 h 125"/>
                  <a:gd name="T60" fmla="*/ 11 w 41"/>
                  <a:gd name="T61" fmla="*/ 123 h 125"/>
                  <a:gd name="T62" fmla="*/ 11 w 41"/>
                  <a:gd name="T63" fmla="*/ 123 h 125"/>
                  <a:gd name="T64" fmla="*/ 8 w 41"/>
                  <a:gd name="T65" fmla="*/ 123 h 125"/>
                  <a:gd name="T66" fmla="*/ 3 w 41"/>
                  <a:gd name="T67" fmla="*/ 125 h 125"/>
                  <a:gd name="T68" fmla="*/ 0 w 41"/>
                  <a:gd name="T69" fmla="*/ 125 h 12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1"/>
                  <a:gd name="T106" fmla="*/ 0 h 125"/>
                  <a:gd name="T107" fmla="*/ 41 w 41"/>
                  <a:gd name="T108" fmla="*/ 125 h 12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1" h="125">
                    <a:moveTo>
                      <a:pt x="0" y="0"/>
                    </a:moveTo>
                    <a:lnTo>
                      <a:pt x="3" y="0"/>
                    </a:lnTo>
                    <a:lnTo>
                      <a:pt x="5" y="0"/>
                    </a:lnTo>
                    <a:lnTo>
                      <a:pt x="8" y="3"/>
                    </a:lnTo>
                    <a:lnTo>
                      <a:pt x="11" y="3"/>
                    </a:lnTo>
                    <a:lnTo>
                      <a:pt x="16" y="6"/>
                    </a:lnTo>
                    <a:lnTo>
                      <a:pt x="16" y="8"/>
                    </a:lnTo>
                    <a:lnTo>
                      <a:pt x="19" y="11"/>
                    </a:lnTo>
                    <a:lnTo>
                      <a:pt x="22" y="14"/>
                    </a:lnTo>
                    <a:lnTo>
                      <a:pt x="27" y="22"/>
                    </a:lnTo>
                    <a:lnTo>
                      <a:pt x="30" y="25"/>
                    </a:lnTo>
                    <a:lnTo>
                      <a:pt x="33" y="35"/>
                    </a:lnTo>
                    <a:lnTo>
                      <a:pt x="38" y="44"/>
                    </a:lnTo>
                    <a:lnTo>
                      <a:pt x="41" y="60"/>
                    </a:lnTo>
                    <a:lnTo>
                      <a:pt x="41" y="63"/>
                    </a:lnTo>
                    <a:lnTo>
                      <a:pt x="41" y="74"/>
                    </a:lnTo>
                    <a:lnTo>
                      <a:pt x="41" y="85"/>
                    </a:lnTo>
                    <a:lnTo>
                      <a:pt x="41" y="87"/>
                    </a:lnTo>
                    <a:lnTo>
                      <a:pt x="38" y="95"/>
                    </a:lnTo>
                    <a:lnTo>
                      <a:pt x="35" y="104"/>
                    </a:lnTo>
                    <a:lnTo>
                      <a:pt x="35" y="106"/>
                    </a:lnTo>
                    <a:lnTo>
                      <a:pt x="27" y="114"/>
                    </a:lnTo>
                    <a:lnTo>
                      <a:pt x="24" y="117"/>
                    </a:lnTo>
                    <a:lnTo>
                      <a:pt x="19" y="120"/>
                    </a:lnTo>
                    <a:lnTo>
                      <a:pt x="11" y="123"/>
                    </a:lnTo>
                    <a:lnTo>
                      <a:pt x="8" y="123"/>
                    </a:lnTo>
                    <a:lnTo>
                      <a:pt x="3" y="125"/>
                    </a:lnTo>
                    <a:lnTo>
                      <a:pt x="0" y="125"/>
                    </a:lnTo>
                  </a:path>
                </a:pathLst>
              </a:custGeom>
              <a:noFill/>
              <a:ln w="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06" name="Line 148"/>
              <p:cNvSpPr>
                <a:spLocks noChangeShapeType="1"/>
              </p:cNvSpPr>
              <p:nvPr/>
            </p:nvSpPr>
            <p:spPr bwMode="auto">
              <a:xfrm flipV="1">
                <a:off x="4404361" y="3149893"/>
                <a:ext cx="1365" cy="1388694"/>
              </a:xfrm>
              <a:prstGeom prst="line">
                <a:avLst/>
              </a:prstGeom>
              <a:noFill/>
              <a:ln w="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07" name="Line 149"/>
              <p:cNvSpPr>
                <a:spLocks noChangeShapeType="1"/>
              </p:cNvSpPr>
              <p:nvPr/>
            </p:nvSpPr>
            <p:spPr bwMode="auto">
              <a:xfrm flipV="1">
                <a:off x="4400264" y="3496015"/>
                <a:ext cx="591208" cy="347524"/>
              </a:xfrm>
              <a:prstGeom prst="line">
                <a:avLst/>
              </a:prstGeom>
              <a:noFill/>
              <a:ln w="4763">
                <a:solidFill>
                  <a:srgbClr val="4CFF4C"/>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08" name="Line 150"/>
              <p:cNvSpPr>
                <a:spLocks noChangeShapeType="1"/>
              </p:cNvSpPr>
              <p:nvPr/>
            </p:nvSpPr>
            <p:spPr bwMode="auto">
              <a:xfrm>
                <a:off x="4400264" y="3843539"/>
                <a:ext cx="591208" cy="347524"/>
              </a:xfrm>
              <a:prstGeom prst="line">
                <a:avLst/>
              </a:prstGeom>
              <a:noFill/>
              <a:ln w="4763">
                <a:solidFill>
                  <a:srgbClr val="4CFF4C"/>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09" name="Freeform 158"/>
              <p:cNvSpPr>
                <a:spLocks/>
              </p:cNvSpPr>
              <p:nvPr/>
            </p:nvSpPr>
            <p:spPr bwMode="auto">
              <a:xfrm>
                <a:off x="4400264" y="3706211"/>
                <a:ext cx="137903" cy="137328"/>
              </a:xfrm>
              <a:custGeom>
                <a:avLst/>
                <a:gdLst>
                  <a:gd name="T0" fmla="*/ 101 w 101"/>
                  <a:gd name="T1" fmla="*/ 82 h 98"/>
                  <a:gd name="T2" fmla="*/ 98 w 101"/>
                  <a:gd name="T3" fmla="*/ 71 h 98"/>
                  <a:gd name="T4" fmla="*/ 95 w 101"/>
                  <a:gd name="T5" fmla="*/ 66 h 98"/>
                  <a:gd name="T6" fmla="*/ 95 w 101"/>
                  <a:gd name="T7" fmla="*/ 60 h 98"/>
                  <a:gd name="T8" fmla="*/ 93 w 101"/>
                  <a:gd name="T9" fmla="*/ 57 h 98"/>
                  <a:gd name="T10" fmla="*/ 90 w 101"/>
                  <a:gd name="T11" fmla="*/ 52 h 98"/>
                  <a:gd name="T12" fmla="*/ 87 w 101"/>
                  <a:gd name="T13" fmla="*/ 49 h 98"/>
                  <a:gd name="T14" fmla="*/ 87 w 101"/>
                  <a:gd name="T15" fmla="*/ 47 h 98"/>
                  <a:gd name="T16" fmla="*/ 84 w 101"/>
                  <a:gd name="T17" fmla="*/ 44 h 98"/>
                  <a:gd name="T18" fmla="*/ 82 w 101"/>
                  <a:gd name="T19" fmla="*/ 41 h 98"/>
                  <a:gd name="T20" fmla="*/ 82 w 101"/>
                  <a:gd name="T21" fmla="*/ 38 h 98"/>
                  <a:gd name="T22" fmla="*/ 79 w 101"/>
                  <a:gd name="T23" fmla="*/ 36 h 98"/>
                  <a:gd name="T24" fmla="*/ 76 w 101"/>
                  <a:gd name="T25" fmla="*/ 33 h 98"/>
                  <a:gd name="T26" fmla="*/ 74 w 101"/>
                  <a:gd name="T27" fmla="*/ 30 h 98"/>
                  <a:gd name="T28" fmla="*/ 74 w 101"/>
                  <a:gd name="T29" fmla="*/ 30 h 98"/>
                  <a:gd name="T30" fmla="*/ 71 w 101"/>
                  <a:gd name="T31" fmla="*/ 27 h 98"/>
                  <a:gd name="T32" fmla="*/ 68 w 101"/>
                  <a:gd name="T33" fmla="*/ 25 h 98"/>
                  <a:gd name="T34" fmla="*/ 68 w 101"/>
                  <a:gd name="T35" fmla="*/ 25 h 98"/>
                  <a:gd name="T36" fmla="*/ 65 w 101"/>
                  <a:gd name="T37" fmla="*/ 22 h 98"/>
                  <a:gd name="T38" fmla="*/ 63 w 101"/>
                  <a:gd name="T39" fmla="*/ 19 h 98"/>
                  <a:gd name="T40" fmla="*/ 63 w 101"/>
                  <a:gd name="T41" fmla="*/ 19 h 98"/>
                  <a:gd name="T42" fmla="*/ 60 w 101"/>
                  <a:gd name="T43" fmla="*/ 17 h 98"/>
                  <a:gd name="T44" fmla="*/ 57 w 101"/>
                  <a:gd name="T45" fmla="*/ 17 h 98"/>
                  <a:gd name="T46" fmla="*/ 54 w 101"/>
                  <a:gd name="T47" fmla="*/ 14 h 98"/>
                  <a:gd name="T48" fmla="*/ 54 w 101"/>
                  <a:gd name="T49" fmla="*/ 14 h 98"/>
                  <a:gd name="T50" fmla="*/ 52 w 101"/>
                  <a:gd name="T51" fmla="*/ 14 h 98"/>
                  <a:gd name="T52" fmla="*/ 49 w 101"/>
                  <a:gd name="T53" fmla="*/ 11 h 98"/>
                  <a:gd name="T54" fmla="*/ 49 w 101"/>
                  <a:gd name="T55" fmla="*/ 11 h 98"/>
                  <a:gd name="T56" fmla="*/ 46 w 101"/>
                  <a:gd name="T57" fmla="*/ 8 h 98"/>
                  <a:gd name="T58" fmla="*/ 44 w 101"/>
                  <a:gd name="T59" fmla="*/ 8 h 98"/>
                  <a:gd name="T60" fmla="*/ 44 w 101"/>
                  <a:gd name="T61" fmla="*/ 8 h 98"/>
                  <a:gd name="T62" fmla="*/ 41 w 101"/>
                  <a:gd name="T63" fmla="*/ 6 h 98"/>
                  <a:gd name="T64" fmla="*/ 38 w 101"/>
                  <a:gd name="T65" fmla="*/ 6 h 98"/>
                  <a:gd name="T66" fmla="*/ 35 w 101"/>
                  <a:gd name="T67" fmla="*/ 6 h 98"/>
                  <a:gd name="T68" fmla="*/ 35 w 101"/>
                  <a:gd name="T69" fmla="*/ 6 h 98"/>
                  <a:gd name="T70" fmla="*/ 33 w 101"/>
                  <a:gd name="T71" fmla="*/ 3 h 98"/>
                  <a:gd name="T72" fmla="*/ 30 w 101"/>
                  <a:gd name="T73" fmla="*/ 3 h 98"/>
                  <a:gd name="T74" fmla="*/ 30 w 101"/>
                  <a:gd name="T75" fmla="*/ 3 h 98"/>
                  <a:gd name="T76" fmla="*/ 27 w 101"/>
                  <a:gd name="T77" fmla="*/ 3 h 98"/>
                  <a:gd name="T78" fmla="*/ 24 w 101"/>
                  <a:gd name="T79" fmla="*/ 3 h 98"/>
                  <a:gd name="T80" fmla="*/ 24 w 101"/>
                  <a:gd name="T81" fmla="*/ 0 h 98"/>
                  <a:gd name="T82" fmla="*/ 22 w 101"/>
                  <a:gd name="T83" fmla="*/ 0 h 98"/>
                  <a:gd name="T84" fmla="*/ 19 w 101"/>
                  <a:gd name="T85" fmla="*/ 0 h 98"/>
                  <a:gd name="T86" fmla="*/ 16 w 101"/>
                  <a:gd name="T87" fmla="*/ 0 h 98"/>
                  <a:gd name="T88" fmla="*/ 16 w 101"/>
                  <a:gd name="T89" fmla="*/ 0 h 98"/>
                  <a:gd name="T90" fmla="*/ 14 w 101"/>
                  <a:gd name="T91" fmla="*/ 0 h 98"/>
                  <a:gd name="T92" fmla="*/ 11 w 101"/>
                  <a:gd name="T93" fmla="*/ 0 h 98"/>
                  <a:gd name="T94" fmla="*/ 11 w 101"/>
                  <a:gd name="T95" fmla="*/ 0 h 98"/>
                  <a:gd name="T96" fmla="*/ 8 w 101"/>
                  <a:gd name="T97" fmla="*/ 0 h 98"/>
                  <a:gd name="T98" fmla="*/ 5 w 101"/>
                  <a:gd name="T99" fmla="*/ 0 h 98"/>
                  <a:gd name="T100" fmla="*/ 3 w 101"/>
                  <a:gd name="T101" fmla="*/ 0 h 98"/>
                  <a:gd name="T102" fmla="*/ 3 w 101"/>
                  <a:gd name="T103" fmla="*/ 0 h 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1"/>
                  <a:gd name="T157" fmla="*/ 0 h 98"/>
                  <a:gd name="T158" fmla="*/ 101 w 101"/>
                  <a:gd name="T159" fmla="*/ 98 h 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1" h="98">
                    <a:moveTo>
                      <a:pt x="101" y="98"/>
                    </a:moveTo>
                    <a:lnTo>
                      <a:pt x="101" y="90"/>
                    </a:lnTo>
                    <a:lnTo>
                      <a:pt x="101" y="85"/>
                    </a:lnTo>
                    <a:lnTo>
                      <a:pt x="101" y="82"/>
                    </a:lnTo>
                    <a:lnTo>
                      <a:pt x="101" y="79"/>
                    </a:lnTo>
                    <a:lnTo>
                      <a:pt x="98" y="77"/>
                    </a:lnTo>
                    <a:lnTo>
                      <a:pt x="98" y="74"/>
                    </a:lnTo>
                    <a:lnTo>
                      <a:pt x="98" y="71"/>
                    </a:lnTo>
                    <a:lnTo>
                      <a:pt x="98" y="68"/>
                    </a:lnTo>
                    <a:lnTo>
                      <a:pt x="95" y="68"/>
                    </a:lnTo>
                    <a:lnTo>
                      <a:pt x="95" y="66"/>
                    </a:lnTo>
                    <a:lnTo>
                      <a:pt x="95" y="63"/>
                    </a:lnTo>
                    <a:lnTo>
                      <a:pt x="95" y="60"/>
                    </a:lnTo>
                    <a:lnTo>
                      <a:pt x="93" y="60"/>
                    </a:lnTo>
                    <a:lnTo>
                      <a:pt x="93" y="57"/>
                    </a:lnTo>
                    <a:lnTo>
                      <a:pt x="93" y="55"/>
                    </a:lnTo>
                    <a:lnTo>
                      <a:pt x="90" y="55"/>
                    </a:lnTo>
                    <a:lnTo>
                      <a:pt x="90" y="52"/>
                    </a:lnTo>
                    <a:lnTo>
                      <a:pt x="90" y="49"/>
                    </a:lnTo>
                    <a:lnTo>
                      <a:pt x="87" y="49"/>
                    </a:lnTo>
                    <a:lnTo>
                      <a:pt x="87" y="47"/>
                    </a:lnTo>
                    <a:lnTo>
                      <a:pt x="84" y="44"/>
                    </a:lnTo>
                    <a:lnTo>
                      <a:pt x="84" y="41"/>
                    </a:lnTo>
                    <a:lnTo>
                      <a:pt x="82" y="41"/>
                    </a:lnTo>
                    <a:lnTo>
                      <a:pt x="82" y="38"/>
                    </a:lnTo>
                    <a:lnTo>
                      <a:pt x="79" y="36"/>
                    </a:lnTo>
                    <a:lnTo>
                      <a:pt x="76" y="33"/>
                    </a:lnTo>
                    <a:lnTo>
                      <a:pt x="76" y="30"/>
                    </a:lnTo>
                    <a:lnTo>
                      <a:pt x="74" y="30"/>
                    </a:lnTo>
                    <a:lnTo>
                      <a:pt x="74" y="27"/>
                    </a:lnTo>
                    <a:lnTo>
                      <a:pt x="71" y="27"/>
                    </a:lnTo>
                    <a:lnTo>
                      <a:pt x="71" y="25"/>
                    </a:lnTo>
                    <a:lnTo>
                      <a:pt x="68" y="25"/>
                    </a:lnTo>
                    <a:lnTo>
                      <a:pt x="68" y="22"/>
                    </a:lnTo>
                    <a:lnTo>
                      <a:pt x="65" y="22"/>
                    </a:lnTo>
                    <a:lnTo>
                      <a:pt x="63" y="22"/>
                    </a:lnTo>
                    <a:lnTo>
                      <a:pt x="63" y="19"/>
                    </a:lnTo>
                    <a:lnTo>
                      <a:pt x="60" y="19"/>
                    </a:lnTo>
                    <a:lnTo>
                      <a:pt x="60" y="17"/>
                    </a:lnTo>
                    <a:lnTo>
                      <a:pt x="57" y="17"/>
                    </a:lnTo>
                    <a:lnTo>
                      <a:pt x="54" y="14"/>
                    </a:lnTo>
                    <a:lnTo>
                      <a:pt x="52" y="14"/>
                    </a:lnTo>
                    <a:lnTo>
                      <a:pt x="52" y="11"/>
                    </a:lnTo>
                    <a:lnTo>
                      <a:pt x="49" y="11"/>
                    </a:lnTo>
                    <a:lnTo>
                      <a:pt x="46" y="11"/>
                    </a:lnTo>
                    <a:lnTo>
                      <a:pt x="46" y="8"/>
                    </a:lnTo>
                    <a:lnTo>
                      <a:pt x="44" y="8"/>
                    </a:lnTo>
                    <a:lnTo>
                      <a:pt x="41" y="8"/>
                    </a:lnTo>
                    <a:lnTo>
                      <a:pt x="41" y="6"/>
                    </a:lnTo>
                    <a:lnTo>
                      <a:pt x="38" y="6"/>
                    </a:lnTo>
                    <a:lnTo>
                      <a:pt x="35" y="6"/>
                    </a:lnTo>
                    <a:lnTo>
                      <a:pt x="33" y="6"/>
                    </a:lnTo>
                    <a:lnTo>
                      <a:pt x="33" y="3"/>
                    </a:lnTo>
                    <a:lnTo>
                      <a:pt x="30" y="3"/>
                    </a:lnTo>
                    <a:lnTo>
                      <a:pt x="27" y="3"/>
                    </a:lnTo>
                    <a:lnTo>
                      <a:pt x="24" y="3"/>
                    </a:lnTo>
                    <a:lnTo>
                      <a:pt x="24" y="0"/>
                    </a:lnTo>
                    <a:lnTo>
                      <a:pt x="22" y="0"/>
                    </a:lnTo>
                    <a:lnTo>
                      <a:pt x="19" y="0"/>
                    </a:lnTo>
                    <a:lnTo>
                      <a:pt x="16" y="0"/>
                    </a:lnTo>
                    <a:lnTo>
                      <a:pt x="14" y="0"/>
                    </a:lnTo>
                    <a:lnTo>
                      <a:pt x="11" y="0"/>
                    </a:lnTo>
                    <a:lnTo>
                      <a:pt x="8" y="0"/>
                    </a:lnTo>
                    <a:lnTo>
                      <a:pt x="5" y="0"/>
                    </a:lnTo>
                    <a:lnTo>
                      <a:pt x="3" y="0"/>
                    </a:lnTo>
                    <a:lnTo>
                      <a:pt x="0" y="0"/>
                    </a:lnTo>
                  </a:path>
                </a:pathLst>
              </a:custGeom>
              <a:noFill/>
              <a:ln w="4763">
                <a:solidFill>
                  <a:srgbClr val="4CFF4C"/>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10" name="Freeform 159"/>
              <p:cNvSpPr>
                <a:spLocks/>
              </p:cNvSpPr>
              <p:nvPr/>
            </p:nvSpPr>
            <p:spPr bwMode="auto">
              <a:xfrm>
                <a:off x="4400264" y="3843539"/>
                <a:ext cx="137903" cy="137328"/>
              </a:xfrm>
              <a:custGeom>
                <a:avLst/>
                <a:gdLst>
                  <a:gd name="T0" fmla="*/ 101 w 101"/>
                  <a:gd name="T1" fmla="*/ 17 h 98"/>
                  <a:gd name="T2" fmla="*/ 98 w 101"/>
                  <a:gd name="T3" fmla="*/ 28 h 98"/>
                  <a:gd name="T4" fmla="*/ 95 w 101"/>
                  <a:gd name="T5" fmla="*/ 33 h 98"/>
                  <a:gd name="T6" fmla="*/ 95 w 101"/>
                  <a:gd name="T7" fmla="*/ 38 h 98"/>
                  <a:gd name="T8" fmla="*/ 93 w 101"/>
                  <a:gd name="T9" fmla="*/ 41 h 98"/>
                  <a:gd name="T10" fmla="*/ 90 w 101"/>
                  <a:gd name="T11" fmla="*/ 47 h 98"/>
                  <a:gd name="T12" fmla="*/ 87 w 101"/>
                  <a:gd name="T13" fmla="*/ 49 h 98"/>
                  <a:gd name="T14" fmla="*/ 87 w 101"/>
                  <a:gd name="T15" fmla="*/ 52 h 98"/>
                  <a:gd name="T16" fmla="*/ 84 w 101"/>
                  <a:gd name="T17" fmla="*/ 55 h 98"/>
                  <a:gd name="T18" fmla="*/ 82 w 101"/>
                  <a:gd name="T19" fmla="*/ 58 h 98"/>
                  <a:gd name="T20" fmla="*/ 82 w 101"/>
                  <a:gd name="T21" fmla="*/ 60 h 98"/>
                  <a:gd name="T22" fmla="*/ 79 w 101"/>
                  <a:gd name="T23" fmla="*/ 63 h 98"/>
                  <a:gd name="T24" fmla="*/ 76 w 101"/>
                  <a:gd name="T25" fmla="*/ 66 h 98"/>
                  <a:gd name="T26" fmla="*/ 74 w 101"/>
                  <a:gd name="T27" fmla="*/ 68 h 98"/>
                  <a:gd name="T28" fmla="*/ 74 w 101"/>
                  <a:gd name="T29" fmla="*/ 68 h 98"/>
                  <a:gd name="T30" fmla="*/ 71 w 101"/>
                  <a:gd name="T31" fmla="*/ 71 h 98"/>
                  <a:gd name="T32" fmla="*/ 68 w 101"/>
                  <a:gd name="T33" fmla="*/ 74 h 98"/>
                  <a:gd name="T34" fmla="*/ 68 w 101"/>
                  <a:gd name="T35" fmla="*/ 74 h 98"/>
                  <a:gd name="T36" fmla="*/ 65 w 101"/>
                  <a:gd name="T37" fmla="*/ 77 h 98"/>
                  <a:gd name="T38" fmla="*/ 63 w 101"/>
                  <a:gd name="T39" fmla="*/ 79 h 98"/>
                  <a:gd name="T40" fmla="*/ 63 w 101"/>
                  <a:gd name="T41" fmla="*/ 79 h 98"/>
                  <a:gd name="T42" fmla="*/ 60 w 101"/>
                  <a:gd name="T43" fmla="*/ 82 h 98"/>
                  <a:gd name="T44" fmla="*/ 57 w 101"/>
                  <a:gd name="T45" fmla="*/ 82 h 98"/>
                  <a:gd name="T46" fmla="*/ 54 w 101"/>
                  <a:gd name="T47" fmla="*/ 85 h 98"/>
                  <a:gd name="T48" fmla="*/ 54 w 101"/>
                  <a:gd name="T49" fmla="*/ 85 h 98"/>
                  <a:gd name="T50" fmla="*/ 52 w 101"/>
                  <a:gd name="T51" fmla="*/ 85 h 98"/>
                  <a:gd name="T52" fmla="*/ 49 w 101"/>
                  <a:gd name="T53" fmla="*/ 87 h 98"/>
                  <a:gd name="T54" fmla="*/ 49 w 101"/>
                  <a:gd name="T55" fmla="*/ 87 h 98"/>
                  <a:gd name="T56" fmla="*/ 46 w 101"/>
                  <a:gd name="T57" fmla="*/ 90 h 98"/>
                  <a:gd name="T58" fmla="*/ 44 w 101"/>
                  <a:gd name="T59" fmla="*/ 90 h 98"/>
                  <a:gd name="T60" fmla="*/ 44 w 101"/>
                  <a:gd name="T61" fmla="*/ 90 h 98"/>
                  <a:gd name="T62" fmla="*/ 41 w 101"/>
                  <a:gd name="T63" fmla="*/ 93 h 98"/>
                  <a:gd name="T64" fmla="*/ 38 w 101"/>
                  <a:gd name="T65" fmla="*/ 93 h 98"/>
                  <a:gd name="T66" fmla="*/ 35 w 101"/>
                  <a:gd name="T67" fmla="*/ 93 h 98"/>
                  <a:gd name="T68" fmla="*/ 35 w 101"/>
                  <a:gd name="T69" fmla="*/ 93 h 98"/>
                  <a:gd name="T70" fmla="*/ 33 w 101"/>
                  <a:gd name="T71" fmla="*/ 96 h 98"/>
                  <a:gd name="T72" fmla="*/ 30 w 101"/>
                  <a:gd name="T73" fmla="*/ 96 h 98"/>
                  <a:gd name="T74" fmla="*/ 30 w 101"/>
                  <a:gd name="T75" fmla="*/ 96 h 98"/>
                  <a:gd name="T76" fmla="*/ 27 w 101"/>
                  <a:gd name="T77" fmla="*/ 96 h 98"/>
                  <a:gd name="T78" fmla="*/ 24 w 101"/>
                  <a:gd name="T79" fmla="*/ 96 h 98"/>
                  <a:gd name="T80" fmla="*/ 24 w 101"/>
                  <a:gd name="T81" fmla="*/ 98 h 98"/>
                  <a:gd name="T82" fmla="*/ 22 w 101"/>
                  <a:gd name="T83" fmla="*/ 98 h 98"/>
                  <a:gd name="T84" fmla="*/ 19 w 101"/>
                  <a:gd name="T85" fmla="*/ 98 h 98"/>
                  <a:gd name="T86" fmla="*/ 16 w 101"/>
                  <a:gd name="T87" fmla="*/ 98 h 98"/>
                  <a:gd name="T88" fmla="*/ 16 w 101"/>
                  <a:gd name="T89" fmla="*/ 98 h 98"/>
                  <a:gd name="T90" fmla="*/ 14 w 101"/>
                  <a:gd name="T91" fmla="*/ 98 h 98"/>
                  <a:gd name="T92" fmla="*/ 11 w 101"/>
                  <a:gd name="T93" fmla="*/ 98 h 98"/>
                  <a:gd name="T94" fmla="*/ 11 w 101"/>
                  <a:gd name="T95" fmla="*/ 98 h 98"/>
                  <a:gd name="T96" fmla="*/ 8 w 101"/>
                  <a:gd name="T97" fmla="*/ 98 h 98"/>
                  <a:gd name="T98" fmla="*/ 5 w 101"/>
                  <a:gd name="T99" fmla="*/ 98 h 98"/>
                  <a:gd name="T100" fmla="*/ 3 w 101"/>
                  <a:gd name="T101" fmla="*/ 98 h 98"/>
                  <a:gd name="T102" fmla="*/ 3 w 101"/>
                  <a:gd name="T103" fmla="*/ 98 h 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1"/>
                  <a:gd name="T157" fmla="*/ 0 h 98"/>
                  <a:gd name="T158" fmla="*/ 101 w 101"/>
                  <a:gd name="T159" fmla="*/ 98 h 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1" h="98">
                    <a:moveTo>
                      <a:pt x="101" y="0"/>
                    </a:moveTo>
                    <a:lnTo>
                      <a:pt x="101" y="8"/>
                    </a:lnTo>
                    <a:lnTo>
                      <a:pt x="101" y="14"/>
                    </a:lnTo>
                    <a:lnTo>
                      <a:pt x="101" y="17"/>
                    </a:lnTo>
                    <a:lnTo>
                      <a:pt x="101" y="19"/>
                    </a:lnTo>
                    <a:lnTo>
                      <a:pt x="98" y="22"/>
                    </a:lnTo>
                    <a:lnTo>
                      <a:pt x="98" y="25"/>
                    </a:lnTo>
                    <a:lnTo>
                      <a:pt x="98" y="28"/>
                    </a:lnTo>
                    <a:lnTo>
                      <a:pt x="98" y="30"/>
                    </a:lnTo>
                    <a:lnTo>
                      <a:pt x="95" y="30"/>
                    </a:lnTo>
                    <a:lnTo>
                      <a:pt x="95" y="33"/>
                    </a:lnTo>
                    <a:lnTo>
                      <a:pt x="95" y="36"/>
                    </a:lnTo>
                    <a:lnTo>
                      <a:pt x="95" y="38"/>
                    </a:lnTo>
                    <a:lnTo>
                      <a:pt x="93" y="38"/>
                    </a:lnTo>
                    <a:lnTo>
                      <a:pt x="93" y="41"/>
                    </a:lnTo>
                    <a:lnTo>
                      <a:pt x="93" y="44"/>
                    </a:lnTo>
                    <a:lnTo>
                      <a:pt x="90" y="44"/>
                    </a:lnTo>
                    <a:lnTo>
                      <a:pt x="90" y="47"/>
                    </a:lnTo>
                    <a:lnTo>
                      <a:pt x="90" y="49"/>
                    </a:lnTo>
                    <a:lnTo>
                      <a:pt x="87" y="49"/>
                    </a:lnTo>
                    <a:lnTo>
                      <a:pt x="87" y="52"/>
                    </a:lnTo>
                    <a:lnTo>
                      <a:pt x="84" y="55"/>
                    </a:lnTo>
                    <a:lnTo>
                      <a:pt x="84" y="58"/>
                    </a:lnTo>
                    <a:lnTo>
                      <a:pt x="82" y="58"/>
                    </a:lnTo>
                    <a:lnTo>
                      <a:pt x="82" y="60"/>
                    </a:lnTo>
                    <a:lnTo>
                      <a:pt x="79" y="63"/>
                    </a:lnTo>
                    <a:lnTo>
                      <a:pt x="76" y="66"/>
                    </a:lnTo>
                    <a:lnTo>
                      <a:pt x="76" y="68"/>
                    </a:lnTo>
                    <a:lnTo>
                      <a:pt x="74" y="68"/>
                    </a:lnTo>
                    <a:lnTo>
                      <a:pt x="74" y="71"/>
                    </a:lnTo>
                    <a:lnTo>
                      <a:pt x="71" y="71"/>
                    </a:lnTo>
                    <a:lnTo>
                      <a:pt x="71" y="74"/>
                    </a:lnTo>
                    <a:lnTo>
                      <a:pt x="68" y="74"/>
                    </a:lnTo>
                    <a:lnTo>
                      <a:pt x="68" y="77"/>
                    </a:lnTo>
                    <a:lnTo>
                      <a:pt x="65" y="77"/>
                    </a:lnTo>
                    <a:lnTo>
                      <a:pt x="63" y="77"/>
                    </a:lnTo>
                    <a:lnTo>
                      <a:pt x="63" y="79"/>
                    </a:lnTo>
                    <a:lnTo>
                      <a:pt x="60" y="79"/>
                    </a:lnTo>
                    <a:lnTo>
                      <a:pt x="60" y="82"/>
                    </a:lnTo>
                    <a:lnTo>
                      <a:pt x="57" y="82"/>
                    </a:lnTo>
                    <a:lnTo>
                      <a:pt x="57" y="85"/>
                    </a:lnTo>
                    <a:lnTo>
                      <a:pt x="54" y="85"/>
                    </a:lnTo>
                    <a:lnTo>
                      <a:pt x="52" y="85"/>
                    </a:lnTo>
                    <a:lnTo>
                      <a:pt x="52" y="87"/>
                    </a:lnTo>
                    <a:lnTo>
                      <a:pt x="49" y="87"/>
                    </a:lnTo>
                    <a:lnTo>
                      <a:pt x="46" y="87"/>
                    </a:lnTo>
                    <a:lnTo>
                      <a:pt x="46" y="90"/>
                    </a:lnTo>
                    <a:lnTo>
                      <a:pt x="44" y="90"/>
                    </a:lnTo>
                    <a:lnTo>
                      <a:pt x="41" y="90"/>
                    </a:lnTo>
                    <a:lnTo>
                      <a:pt x="41" y="93"/>
                    </a:lnTo>
                    <a:lnTo>
                      <a:pt x="38" y="93"/>
                    </a:lnTo>
                    <a:lnTo>
                      <a:pt x="35" y="93"/>
                    </a:lnTo>
                    <a:lnTo>
                      <a:pt x="33" y="93"/>
                    </a:lnTo>
                    <a:lnTo>
                      <a:pt x="33" y="96"/>
                    </a:lnTo>
                    <a:lnTo>
                      <a:pt x="30" y="96"/>
                    </a:lnTo>
                    <a:lnTo>
                      <a:pt x="27" y="96"/>
                    </a:lnTo>
                    <a:lnTo>
                      <a:pt x="24" y="96"/>
                    </a:lnTo>
                    <a:lnTo>
                      <a:pt x="24" y="98"/>
                    </a:lnTo>
                    <a:lnTo>
                      <a:pt x="22" y="98"/>
                    </a:lnTo>
                    <a:lnTo>
                      <a:pt x="19" y="98"/>
                    </a:lnTo>
                    <a:lnTo>
                      <a:pt x="16" y="98"/>
                    </a:lnTo>
                    <a:lnTo>
                      <a:pt x="14" y="98"/>
                    </a:lnTo>
                    <a:lnTo>
                      <a:pt x="11" y="98"/>
                    </a:lnTo>
                    <a:lnTo>
                      <a:pt x="8" y="98"/>
                    </a:lnTo>
                    <a:lnTo>
                      <a:pt x="5" y="98"/>
                    </a:lnTo>
                    <a:lnTo>
                      <a:pt x="3" y="98"/>
                    </a:lnTo>
                    <a:lnTo>
                      <a:pt x="0" y="98"/>
                    </a:lnTo>
                  </a:path>
                </a:pathLst>
              </a:custGeom>
              <a:noFill/>
              <a:ln w="4763">
                <a:solidFill>
                  <a:srgbClr val="4CFF4C"/>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11" name="Freeform 160"/>
              <p:cNvSpPr>
                <a:spLocks/>
              </p:cNvSpPr>
              <p:nvPr/>
            </p:nvSpPr>
            <p:spPr bwMode="auto">
              <a:xfrm>
                <a:off x="4400264" y="3564679"/>
                <a:ext cx="275806" cy="278860"/>
              </a:xfrm>
              <a:custGeom>
                <a:avLst/>
                <a:gdLst>
                  <a:gd name="T0" fmla="*/ 199 w 202"/>
                  <a:gd name="T1" fmla="*/ 169 h 199"/>
                  <a:gd name="T2" fmla="*/ 196 w 202"/>
                  <a:gd name="T3" fmla="*/ 153 h 199"/>
                  <a:gd name="T4" fmla="*/ 193 w 202"/>
                  <a:gd name="T5" fmla="*/ 142 h 199"/>
                  <a:gd name="T6" fmla="*/ 191 w 202"/>
                  <a:gd name="T7" fmla="*/ 131 h 199"/>
                  <a:gd name="T8" fmla="*/ 185 w 202"/>
                  <a:gd name="T9" fmla="*/ 123 h 199"/>
                  <a:gd name="T10" fmla="*/ 182 w 202"/>
                  <a:gd name="T11" fmla="*/ 118 h 199"/>
                  <a:gd name="T12" fmla="*/ 180 w 202"/>
                  <a:gd name="T13" fmla="*/ 109 h 199"/>
                  <a:gd name="T14" fmla="*/ 177 w 202"/>
                  <a:gd name="T15" fmla="*/ 104 h 199"/>
                  <a:gd name="T16" fmla="*/ 174 w 202"/>
                  <a:gd name="T17" fmla="*/ 99 h 199"/>
                  <a:gd name="T18" fmla="*/ 172 w 202"/>
                  <a:gd name="T19" fmla="*/ 93 h 199"/>
                  <a:gd name="T20" fmla="*/ 166 w 202"/>
                  <a:gd name="T21" fmla="*/ 88 h 199"/>
                  <a:gd name="T22" fmla="*/ 163 w 202"/>
                  <a:gd name="T23" fmla="*/ 85 h 199"/>
                  <a:gd name="T24" fmla="*/ 161 w 202"/>
                  <a:gd name="T25" fmla="*/ 79 h 199"/>
                  <a:gd name="T26" fmla="*/ 158 w 202"/>
                  <a:gd name="T27" fmla="*/ 77 h 199"/>
                  <a:gd name="T28" fmla="*/ 155 w 202"/>
                  <a:gd name="T29" fmla="*/ 71 h 199"/>
                  <a:gd name="T30" fmla="*/ 153 w 202"/>
                  <a:gd name="T31" fmla="*/ 69 h 199"/>
                  <a:gd name="T32" fmla="*/ 147 w 202"/>
                  <a:gd name="T33" fmla="*/ 66 h 199"/>
                  <a:gd name="T34" fmla="*/ 144 w 202"/>
                  <a:gd name="T35" fmla="*/ 60 h 199"/>
                  <a:gd name="T36" fmla="*/ 142 w 202"/>
                  <a:gd name="T37" fmla="*/ 58 h 199"/>
                  <a:gd name="T38" fmla="*/ 139 w 202"/>
                  <a:gd name="T39" fmla="*/ 55 h 199"/>
                  <a:gd name="T40" fmla="*/ 136 w 202"/>
                  <a:gd name="T41" fmla="*/ 52 h 199"/>
                  <a:gd name="T42" fmla="*/ 133 w 202"/>
                  <a:gd name="T43" fmla="*/ 49 h 199"/>
                  <a:gd name="T44" fmla="*/ 128 w 202"/>
                  <a:gd name="T45" fmla="*/ 47 h 199"/>
                  <a:gd name="T46" fmla="*/ 125 w 202"/>
                  <a:gd name="T47" fmla="*/ 44 h 199"/>
                  <a:gd name="T48" fmla="*/ 123 w 202"/>
                  <a:gd name="T49" fmla="*/ 41 h 199"/>
                  <a:gd name="T50" fmla="*/ 120 w 202"/>
                  <a:gd name="T51" fmla="*/ 39 h 199"/>
                  <a:gd name="T52" fmla="*/ 117 w 202"/>
                  <a:gd name="T53" fmla="*/ 36 h 199"/>
                  <a:gd name="T54" fmla="*/ 114 w 202"/>
                  <a:gd name="T55" fmla="*/ 36 h 199"/>
                  <a:gd name="T56" fmla="*/ 109 w 202"/>
                  <a:gd name="T57" fmla="*/ 33 h 199"/>
                  <a:gd name="T58" fmla="*/ 106 w 202"/>
                  <a:gd name="T59" fmla="*/ 30 h 199"/>
                  <a:gd name="T60" fmla="*/ 103 w 202"/>
                  <a:gd name="T61" fmla="*/ 28 h 199"/>
                  <a:gd name="T62" fmla="*/ 101 w 202"/>
                  <a:gd name="T63" fmla="*/ 28 h 199"/>
                  <a:gd name="T64" fmla="*/ 98 w 202"/>
                  <a:gd name="T65" fmla="*/ 25 h 199"/>
                  <a:gd name="T66" fmla="*/ 95 w 202"/>
                  <a:gd name="T67" fmla="*/ 22 h 199"/>
                  <a:gd name="T68" fmla="*/ 90 w 202"/>
                  <a:gd name="T69" fmla="*/ 22 h 199"/>
                  <a:gd name="T70" fmla="*/ 87 w 202"/>
                  <a:gd name="T71" fmla="*/ 20 h 199"/>
                  <a:gd name="T72" fmla="*/ 84 w 202"/>
                  <a:gd name="T73" fmla="*/ 20 h 199"/>
                  <a:gd name="T74" fmla="*/ 82 w 202"/>
                  <a:gd name="T75" fmla="*/ 17 h 199"/>
                  <a:gd name="T76" fmla="*/ 79 w 202"/>
                  <a:gd name="T77" fmla="*/ 17 h 199"/>
                  <a:gd name="T78" fmla="*/ 76 w 202"/>
                  <a:gd name="T79" fmla="*/ 14 h 199"/>
                  <a:gd name="T80" fmla="*/ 71 w 202"/>
                  <a:gd name="T81" fmla="*/ 14 h 199"/>
                  <a:gd name="T82" fmla="*/ 68 w 202"/>
                  <a:gd name="T83" fmla="*/ 11 h 199"/>
                  <a:gd name="T84" fmla="*/ 65 w 202"/>
                  <a:gd name="T85" fmla="*/ 11 h 199"/>
                  <a:gd name="T86" fmla="*/ 63 w 202"/>
                  <a:gd name="T87" fmla="*/ 11 h 199"/>
                  <a:gd name="T88" fmla="*/ 60 w 202"/>
                  <a:gd name="T89" fmla="*/ 9 h 199"/>
                  <a:gd name="T90" fmla="*/ 57 w 202"/>
                  <a:gd name="T91" fmla="*/ 9 h 199"/>
                  <a:gd name="T92" fmla="*/ 52 w 202"/>
                  <a:gd name="T93" fmla="*/ 9 h 199"/>
                  <a:gd name="T94" fmla="*/ 49 w 202"/>
                  <a:gd name="T95" fmla="*/ 6 h 199"/>
                  <a:gd name="T96" fmla="*/ 46 w 202"/>
                  <a:gd name="T97" fmla="*/ 6 h 199"/>
                  <a:gd name="T98" fmla="*/ 44 w 202"/>
                  <a:gd name="T99" fmla="*/ 6 h 199"/>
                  <a:gd name="T100" fmla="*/ 41 w 202"/>
                  <a:gd name="T101" fmla="*/ 6 h 199"/>
                  <a:gd name="T102" fmla="*/ 38 w 202"/>
                  <a:gd name="T103" fmla="*/ 3 h 199"/>
                  <a:gd name="T104" fmla="*/ 35 w 202"/>
                  <a:gd name="T105" fmla="*/ 3 h 199"/>
                  <a:gd name="T106" fmla="*/ 30 w 202"/>
                  <a:gd name="T107" fmla="*/ 3 h 199"/>
                  <a:gd name="T108" fmla="*/ 27 w 202"/>
                  <a:gd name="T109" fmla="*/ 3 h 199"/>
                  <a:gd name="T110" fmla="*/ 24 w 202"/>
                  <a:gd name="T111" fmla="*/ 3 h 199"/>
                  <a:gd name="T112" fmla="*/ 22 w 202"/>
                  <a:gd name="T113" fmla="*/ 0 h 199"/>
                  <a:gd name="T114" fmla="*/ 19 w 202"/>
                  <a:gd name="T115" fmla="*/ 0 h 199"/>
                  <a:gd name="T116" fmla="*/ 14 w 202"/>
                  <a:gd name="T117" fmla="*/ 0 h 199"/>
                  <a:gd name="T118" fmla="*/ 11 w 202"/>
                  <a:gd name="T119" fmla="*/ 0 h 199"/>
                  <a:gd name="T120" fmla="*/ 8 w 202"/>
                  <a:gd name="T121" fmla="*/ 0 h 199"/>
                  <a:gd name="T122" fmla="*/ 5 w 202"/>
                  <a:gd name="T123" fmla="*/ 0 h 199"/>
                  <a:gd name="T124" fmla="*/ 3 w 202"/>
                  <a:gd name="T125" fmla="*/ 0 h 19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02"/>
                  <a:gd name="T190" fmla="*/ 0 h 199"/>
                  <a:gd name="T191" fmla="*/ 202 w 202"/>
                  <a:gd name="T192" fmla="*/ 199 h 19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02" h="199">
                    <a:moveTo>
                      <a:pt x="202" y="199"/>
                    </a:moveTo>
                    <a:lnTo>
                      <a:pt x="202" y="183"/>
                    </a:lnTo>
                    <a:lnTo>
                      <a:pt x="199" y="175"/>
                    </a:lnTo>
                    <a:lnTo>
                      <a:pt x="199" y="169"/>
                    </a:lnTo>
                    <a:lnTo>
                      <a:pt x="199" y="164"/>
                    </a:lnTo>
                    <a:lnTo>
                      <a:pt x="196" y="161"/>
                    </a:lnTo>
                    <a:lnTo>
                      <a:pt x="196" y="156"/>
                    </a:lnTo>
                    <a:lnTo>
                      <a:pt x="196" y="153"/>
                    </a:lnTo>
                    <a:lnTo>
                      <a:pt x="196" y="150"/>
                    </a:lnTo>
                    <a:lnTo>
                      <a:pt x="193" y="148"/>
                    </a:lnTo>
                    <a:lnTo>
                      <a:pt x="193" y="145"/>
                    </a:lnTo>
                    <a:lnTo>
                      <a:pt x="193" y="142"/>
                    </a:lnTo>
                    <a:lnTo>
                      <a:pt x="191" y="139"/>
                    </a:lnTo>
                    <a:lnTo>
                      <a:pt x="191" y="137"/>
                    </a:lnTo>
                    <a:lnTo>
                      <a:pt x="191" y="134"/>
                    </a:lnTo>
                    <a:lnTo>
                      <a:pt x="191" y="131"/>
                    </a:lnTo>
                    <a:lnTo>
                      <a:pt x="188" y="128"/>
                    </a:lnTo>
                    <a:lnTo>
                      <a:pt x="188" y="126"/>
                    </a:lnTo>
                    <a:lnTo>
                      <a:pt x="185" y="123"/>
                    </a:lnTo>
                    <a:lnTo>
                      <a:pt x="185" y="120"/>
                    </a:lnTo>
                    <a:lnTo>
                      <a:pt x="182" y="118"/>
                    </a:lnTo>
                    <a:lnTo>
                      <a:pt x="182" y="115"/>
                    </a:lnTo>
                    <a:lnTo>
                      <a:pt x="182" y="112"/>
                    </a:lnTo>
                    <a:lnTo>
                      <a:pt x="180" y="112"/>
                    </a:lnTo>
                    <a:lnTo>
                      <a:pt x="180" y="109"/>
                    </a:lnTo>
                    <a:lnTo>
                      <a:pt x="177" y="107"/>
                    </a:lnTo>
                    <a:lnTo>
                      <a:pt x="177" y="104"/>
                    </a:lnTo>
                    <a:lnTo>
                      <a:pt x="174" y="101"/>
                    </a:lnTo>
                    <a:lnTo>
                      <a:pt x="174" y="99"/>
                    </a:lnTo>
                    <a:lnTo>
                      <a:pt x="172" y="96"/>
                    </a:lnTo>
                    <a:lnTo>
                      <a:pt x="172" y="93"/>
                    </a:lnTo>
                    <a:lnTo>
                      <a:pt x="169" y="93"/>
                    </a:lnTo>
                    <a:lnTo>
                      <a:pt x="169" y="90"/>
                    </a:lnTo>
                    <a:lnTo>
                      <a:pt x="166" y="88"/>
                    </a:lnTo>
                    <a:lnTo>
                      <a:pt x="166" y="85"/>
                    </a:lnTo>
                    <a:lnTo>
                      <a:pt x="163" y="85"/>
                    </a:lnTo>
                    <a:lnTo>
                      <a:pt x="163" y="82"/>
                    </a:lnTo>
                    <a:lnTo>
                      <a:pt x="161" y="79"/>
                    </a:lnTo>
                    <a:lnTo>
                      <a:pt x="158" y="77"/>
                    </a:lnTo>
                    <a:lnTo>
                      <a:pt x="158" y="74"/>
                    </a:lnTo>
                    <a:lnTo>
                      <a:pt x="155" y="74"/>
                    </a:lnTo>
                    <a:lnTo>
                      <a:pt x="155" y="71"/>
                    </a:lnTo>
                    <a:lnTo>
                      <a:pt x="153" y="71"/>
                    </a:lnTo>
                    <a:lnTo>
                      <a:pt x="153" y="69"/>
                    </a:lnTo>
                    <a:lnTo>
                      <a:pt x="150" y="66"/>
                    </a:lnTo>
                    <a:lnTo>
                      <a:pt x="147" y="66"/>
                    </a:lnTo>
                    <a:lnTo>
                      <a:pt x="147" y="63"/>
                    </a:lnTo>
                    <a:lnTo>
                      <a:pt x="144" y="60"/>
                    </a:lnTo>
                    <a:lnTo>
                      <a:pt x="142" y="58"/>
                    </a:lnTo>
                    <a:lnTo>
                      <a:pt x="139" y="55"/>
                    </a:lnTo>
                    <a:lnTo>
                      <a:pt x="136" y="52"/>
                    </a:lnTo>
                    <a:lnTo>
                      <a:pt x="133" y="52"/>
                    </a:lnTo>
                    <a:lnTo>
                      <a:pt x="133" y="49"/>
                    </a:lnTo>
                    <a:lnTo>
                      <a:pt x="131" y="49"/>
                    </a:lnTo>
                    <a:lnTo>
                      <a:pt x="131" y="47"/>
                    </a:lnTo>
                    <a:lnTo>
                      <a:pt x="128" y="47"/>
                    </a:lnTo>
                    <a:lnTo>
                      <a:pt x="128" y="44"/>
                    </a:lnTo>
                    <a:lnTo>
                      <a:pt x="125" y="44"/>
                    </a:lnTo>
                    <a:lnTo>
                      <a:pt x="123" y="41"/>
                    </a:lnTo>
                    <a:lnTo>
                      <a:pt x="120" y="41"/>
                    </a:lnTo>
                    <a:lnTo>
                      <a:pt x="120" y="39"/>
                    </a:lnTo>
                    <a:lnTo>
                      <a:pt x="117" y="39"/>
                    </a:lnTo>
                    <a:lnTo>
                      <a:pt x="117" y="36"/>
                    </a:lnTo>
                    <a:lnTo>
                      <a:pt x="114" y="36"/>
                    </a:lnTo>
                    <a:lnTo>
                      <a:pt x="112" y="33"/>
                    </a:lnTo>
                    <a:lnTo>
                      <a:pt x="109" y="33"/>
                    </a:lnTo>
                    <a:lnTo>
                      <a:pt x="109" y="30"/>
                    </a:lnTo>
                    <a:lnTo>
                      <a:pt x="106" y="30"/>
                    </a:lnTo>
                    <a:lnTo>
                      <a:pt x="103" y="30"/>
                    </a:lnTo>
                    <a:lnTo>
                      <a:pt x="103" y="28"/>
                    </a:lnTo>
                    <a:lnTo>
                      <a:pt x="101" y="28"/>
                    </a:lnTo>
                    <a:lnTo>
                      <a:pt x="98" y="25"/>
                    </a:lnTo>
                    <a:lnTo>
                      <a:pt x="95" y="25"/>
                    </a:lnTo>
                    <a:lnTo>
                      <a:pt x="95" y="22"/>
                    </a:lnTo>
                    <a:lnTo>
                      <a:pt x="93" y="22"/>
                    </a:lnTo>
                    <a:lnTo>
                      <a:pt x="90" y="22"/>
                    </a:lnTo>
                    <a:lnTo>
                      <a:pt x="90" y="20"/>
                    </a:lnTo>
                    <a:lnTo>
                      <a:pt x="87" y="20"/>
                    </a:lnTo>
                    <a:lnTo>
                      <a:pt x="84" y="20"/>
                    </a:lnTo>
                    <a:lnTo>
                      <a:pt x="84" y="17"/>
                    </a:lnTo>
                    <a:lnTo>
                      <a:pt x="82" y="17"/>
                    </a:lnTo>
                    <a:lnTo>
                      <a:pt x="79" y="17"/>
                    </a:lnTo>
                    <a:lnTo>
                      <a:pt x="76" y="17"/>
                    </a:lnTo>
                    <a:lnTo>
                      <a:pt x="76" y="14"/>
                    </a:lnTo>
                    <a:lnTo>
                      <a:pt x="74" y="14"/>
                    </a:lnTo>
                    <a:lnTo>
                      <a:pt x="71" y="14"/>
                    </a:lnTo>
                    <a:lnTo>
                      <a:pt x="68" y="11"/>
                    </a:lnTo>
                    <a:lnTo>
                      <a:pt x="65" y="11"/>
                    </a:lnTo>
                    <a:lnTo>
                      <a:pt x="63" y="11"/>
                    </a:lnTo>
                    <a:lnTo>
                      <a:pt x="60" y="9"/>
                    </a:lnTo>
                    <a:lnTo>
                      <a:pt x="57" y="9"/>
                    </a:lnTo>
                    <a:lnTo>
                      <a:pt x="54" y="9"/>
                    </a:lnTo>
                    <a:lnTo>
                      <a:pt x="52" y="9"/>
                    </a:lnTo>
                    <a:lnTo>
                      <a:pt x="52" y="6"/>
                    </a:lnTo>
                    <a:lnTo>
                      <a:pt x="49" y="6"/>
                    </a:lnTo>
                    <a:lnTo>
                      <a:pt x="46" y="6"/>
                    </a:lnTo>
                    <a:lnTo>
                      <a:pt x="44" y="6"/>
                    </a:lnTo>
                    <a:lnTo>
                      <a:pt x="41" y="6"/>
                    </a:lnTo>
                    <a:lnTo>
                      <a:pt x="41" y="3"/>
                    </a:lnTo>
                    <a:lnTo>
                      <a:pt x="38" y="3"/>
                    </a:lnTo>
                    <a:lnTo>
                      <a:pt x="35" y="3"/>
                    </a:lnTo>
                    <a:lnTo>
                      <a:pt x="33" y="3"/>
                    </a:lnTo>
                    <a:lnTo>
                      <a:pt x="30" y="3"/>
                    </a:lnTo>
                    <a:lnTo>
                      <a:pt x="27" y="3"/>
                    </a:lnTo>
                    <a:lnTo>
                      <a:pt x="24" y="3"/>
                    </a:lnTo>
                    <a:lnTo>
                      <a:pt x="22" y="3"/>
                    </a:lnTo>
                    <a:lnTo>
                      <a:pt x="22" y="0"/>
                    </a:lnTo>
                    <a:lnTo>
                      <a:pt x="19" y="0"/>
                    </a:lnTo>
                    <a:lnTo>
                      <a:pt x="16" y="0"/>
                    </a:lnTo>
                    <a:lnTo>
                      <a:pt x="14" y="0"/>
                    </a:lnTo>
                    <a:lnTo>
                      <a:pt x="11" y="0"/>
                    </a:lnTo>
                    <a:lnTo>
                      <a:pt x="8" y="0"/>
                    </a:lnTo>
                    <a:lnTo>
                      <a:pt x="5" y="0"/>
                    </a:lnTo>
                    <a:lnTo>
                      <a:pt x="3" y="0"/>
                    </a:lnTo>
                    <a:lnTo>
                      <a:pt x="0" y="0"/>
                    </a:lnTo>
                  </a:path>
                </a:pathLst>
              </a:custGeom>
              <a:noFill/>
              <a:ln w="4763">
                <a:solidFill>
                  <a:srgbClr val="4CFF4C"/>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12" name="Freeform 161"/>
              <p:cNvSpPr>
                <a:spLocks/>
              </p:cNvSpPr>
              <p:nvPr/>
            </p:nvSpPr>
            <p:spPr bwMode="auto">
              <a:xfrm>
                <a:off x="4400264" y="3843539"/>
                <a:ext cx="275806" cy="278860"/>
              </a:xfrm>
              <a:custGeom>
                <a:avLst/>
                <a:gdLst>
                  <a:gd name="T0" fmla="*/ 199 w 202"/>
                  <a:gd name="T1" fmla="*/ 30 h 199"/>
                  <a:gd name="T2" fmla="*/ 196 w 202"/>
                  <a:gd name="T3" fmla="*/ 47 h 199"/>
                  <a:gd name="T4" fmla="*/ 193 w 202"/>
                  <a:gd name="T5" fmla="*/ 58 h 199"/>
                  <a:gd name="T6" fmla="*/ 191 w 202"/>
                  <a:gd name="T7" fmla="*/ 68 h 199"/>
                  <a:gd name="T8" fmla="*/ 185 w 202"/>
                  <a:gd name="T9" fmla="*/ 77 h 199"/>
                  <a:gd name="T10" fmla="*/ 182 w 202"/>
                  <a:gd name="T11" fmla="*/ 82 h 199"/>
                  <a:gd name="T12" fmla="*/ 180 w 202"/>
                  <a:gd name="T13" fmla="*/ 90 h 199"/>
                  <a:gd name="T14" fmla="*/ 177 w 202"/>
                  <a:gd name="T15" fmla="*/ 96 h 199"/>
                  <a:gd name="T16" fmla="*/ 174 w 202"/>
                  <a:gd name="T17" fmla="*/ 101 h 199"/>
                  <a:gd name="T18" fmla="*/ 172 w 202"/>
                  <a:gd name="T19" fmla="*/ 107 h 199"/>
                  <a:gd name="T20" fmla="*/ 166 w 202"/>
                  <a:gd name="T21" fmla="*/ 112 h 199"/>
                  <a:gd name="T22" fmla="*/ 163 w 202"/>
                  <a:gd name="T23" fmla="*/ 115 h 199"/>
                  <a:gd name="T24" fmla="*/ 161 w 202"/>
                  <a:gd name="T25" fmla="*/ 120 h 199"/>
                  <a:gd name="T26" fmla="*/ 158 w 202"/>
                  <a:gd name="T27" fmla="*/ 123 h 199"/>
                  <a:gd name="T28" fmla="*/ 155 w 202"/>
                  <a:gd name="T29" fmla="*/ 128 h 199"/>
                  <a:gd name="T30" fmla="*/ 153 w 202"/>
                  <a:gd name="T31" fmla="*/ 131 h 199"/>
                  <a:gd name="T32" fmla="*/ 147 w 202"/>
                  <a:gd name="T33" fmla="*/ 134 h 199"/>
                  <a:gd name="T34" fmla="*/ 144 w 202"/>
                  <a:gd name="T35" fmla="*/ 139 h 199"/>
                  <a:gd name="T36" fmla="*/ 142 w 202"/>
                  <a:gd name="T37" fmla="*/ 142 h 199"/>
                  <a:gd name="T38" fmla="*/ 139 w 202"/>
                  <a:gd name="T39" fmla="*/ 145 h 199"/>
                  <a:gd name="T40" fmla="*/ 136 w 202"/>
                  <a:gd name="T41" fmla="*/ 147 h 199"/>
                  <a:gd name="T42" fmla="*/ 133 w 202"/>
                  <a:gd name="T43" fmla="*/ 150 h 199"/>
                  <a:gd name="T44" fmla="*/ 128 w 202"/>
                  <a:gd name="T45" fmla="*/ 153 h 199"/>
                  <a:gd name="T46" fmla="*/ 125 w 202"/>
                  <a:gd name="T47" fmla="*/ 156 h 199"/>
                  <a:gd name="T48" fmla="*/ 123 w 202"/>
                  <a:gd name="T49" fmla="*/ 158 h 199"/>
                  <a:gd name="T50" fmla="*/ 120 w 202"/>
                  <a:gd name="T51" fmla="*/ 161 h 199"/>
                  <a:gd name="T52" fmla="*/ 117 w 202"/>
                  <a:gd name="T53" fmla="*/ 164 h 199"/>
                  <a:gd name="T54" fmla="*/ 114 w 202"/>
                  <a:gd name="T55" fmla="*/ 164 h 199"/>
                  <a:gd name="T56" fmla="*/ 109 w 202"/>
                  <a:gd name="T57" fmla="*/ 166 h 199"/>
                  <a:gd name="T58" fmla="*/ 106 w 202"/>
                  <a:gd name="T59" fmla="*/ 169 h 199"/>
                  <a:gd name="T60" fmla="*/ 103 w 202"/>
                  <a:gd name="T61" fmla="*/ 172 h 199"/>
                  <a:gd name="T62" fmla="*/ 101 w 202"/>
                  <a:gd name="T63" fmla="*/ 172 h 199"/>
                  <a:gd name="T64" fmla="*/ 98 w 202"/>
                  <a:gd name="T65" fmla="*/ 175 h 199"/>
                  <a:gd name="T66" fmla="*/ 95 w 202"/>
                  <a:gd name="T67" fmla="*/ 177 h 199"/>
                  <a:gd name="T68" fmla="*/ 90 w 202"/>
                  <a:gd name="T69" fmla="*/ 177 h 199"/>
                  <a:gd name="T70" fmla="*/ 87 w 202"/>
                  <a:gd name="T71" fmla="*/ 180 h 199"/>
                  <a:gd name="T72" fmla="*/ 84 w 202"/>
                  <a:gd name="T73" fmla="*/ 180 h 199"/>
                  <a:gd name="T74" fmla="*/ 82 w 202"/>
                  <a:gd name="T75" fmla="*/ 183 h 199"/>
                  <a:gd name="T76" fmla="*/ 79 w 202"/>
                  <a:gd name="T77" fmla="*/ 183 h 199"/>
                  <a:gd name="T78" fmla="*/ 76 w 202"/>
                  <a:gd name="T79" fmla="*/ 186 h 199"/>
                  <a:gd name="T80" fmla="*/ 71 w 202"/>
                  <a:gd name="T81" fmla="*/ 186 h 199"/>
                  <a:gd name="T82" fmla="*/ 68 w 202"/>
                  <a:gd name="T83" fmla="*/ 188 h 199"/>
                  <a:gd name="T84" fmla="*/ 65 w 202"/>
                  <a:gd name="T85" fmla="*/ 188 h 199"/>
                  <a:gd name="T86" fmla="*/ 63 w 202"/>
                  <a:gd name="T87" fmla="*/ 188 h 199"/>
                  <a:gd name="T88" fmla="*/ 60 w 202"/>
                  <a:gd name="T89" fmla="*/ 191 h 199"/>
                  <a:gd name="T90" fmla="*/ 57 w 202"/>
                  <a:gd name="T91" fmla="*/ 191 h 199"/>
                  <a:gd name="T92" fmla="*/ 52 w 202"/>
                  <a:gd name="T93" fmla="*/ 191 h 199"/>
                  <a:gd name="T94" fmla="*/ 49 w 202"/>
                  <a:gd name="T95" fmla="*/ 194 h 199"/>
                  <a:gd name="T96" fmla="*/ 46 w 202"/>
                  <a:gd name="T97" fmla="*/ 194 h 199"/>
                  <a:gd name="T98" fmla="*/ 44 w 202"/>
                  <a:gd name="T99" fmla="*/ 194 h 199"/>
                  <a:gd name="T100" fmla="*/ 41 w 202"/>
                  <a:gd name="T101" fmla="*/ 194 h 199"/>
                  <a:gd name="T102" fmla="*/ 38 w 202"/>
                  <a:gd name="T103" fmla="*/ 196 h 199"/>
                  <a:gd name="T104" fmla="*/ 35 w 202"/>
                  <a:gd name="T105" fmla="*/ 196 h 199"/>
                  <a:gd name="T106" fmla="*/ 30 w 202"/>
                  <a:gd name="T107" fmla="*/ 196 h 199"/>
                  <a:gd name="T108" fmla="*/ 27 w 202"/>
                  <a:gd name="T109" fmla="*/ 196 h 199"/>
                  <a:gd name="T110" fmla="*/ 24 w 202"/>
                  <a:gd name="T111" fmla="*/ 196 h 199"/>
                  <a:gd name="T112" fmla="*/ 22 w 202"/>
                  <a:gd name="T113" fmla="*/ 199 h 199"/>
                  <a:gd name="T114" fmla="*/ 19 w 202"/>
                  <a:gd name="T115" fmla="*/ 199 h 199"/>
                  <a:gd name="T116" fmla="*/ 14 w 202"/>
                  <a:gd name="T117" fmla="*/ 199 h 199"/>
                  <a:gd name="T118" fmla="*/ 11 w 202"/>
                  <a:gd name="T119" fmla="*/ 199 h 199"/>
                  <a:gd name="T120" fmla="*/ 8 w 202"/>
                  <a:gd name="T121" fmla="*/ 199 h 199"/>
                  <a:gd name="T122" fmla="*/ 5 w 202"/>
                  <a:gd name="T123" fmla="*/ 199 h 199"/>
                  <a:gd name="T124" fmla="*/ 3 w 202"/>
                  <a:gd name="T125" fmla="*/ 199 h 19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02"/>
                  <a:gd name="T190" fmla="*/ 0 h 199"/>
                  <a:gd name="T191" fmla="*/ 202 w 202"/>
                  <a:gd name="T192" fmla="*/ 199 h 19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02" h="199">
                    <a:moveTo>
                      <a:pt x="202" y="0"/>
                    </a:moveTo>
                    <a:lnTo>
                      <a:pt x="202" y="17"/>
                    </a:lnTo>
                    <a:lnTo>
                      <a:pt x="199" y="25"/>
                    </a:lnTo>
                    <a:lnTo>
                      <a:pt x="199" y="30"/>
                    </a:lnTo>
                    <a:lnTo>
                      <a:pt x="199" y="36"/>
                    </a:lnTo>
                    <a:lnTo>
                      <a:pt x="196" y="38"/>
                    </a:lnTo>
                    <a:lnTo>
                      <a:pt x="196" y="44"/>
                    </a:lnTo>
                    <a:lnTo>
                      <a:pt x="196" y="47"/>
                    </a:lnTo>
                    <a:lnTo>
                      <a:pt x="196" y="49"/>
                    </a:lnTo>
                    <a:lnTo>
                      <a:pt x="193" y="52"/>
                    </a:lnTo>
                    <a:lnTo>
                      <a:pt x="193" y="55"/>
                    </a:lnTo>
                    <a:lnTo>
                      <a:pt x="193" y="58"/>
                    </a:lnTo>
                    <a:lnTo>
                      <a:pt x="191" y="60"/>
                    </a:lnTo>
                    <a:lnTo>
                      <a:pt x="191" y="63"/>
                    </a:lnTo>
                    <a:lnTo>
                      <a:pt x="191" y="66"/>
                    </a:lnTo>
                    <a:lnTo>
                      <a:pt x="191" y="68"/>
                    </a:lnTo>
                    <a:lnTo>
                      <a:pt x="188" y="71"/>
                    </a:lnTo>
                    <a:lnTo>
                      <a:pt x="188" y="74"/>
                    </a:lnTo>
                    <a:lnTo>
                      <a:pt x="185" y="77"/>
                    </a:lnTo>
                    <a:lnTo>
                      <a:pt x="185" y="79"/>
                    </a:lnTo>
                    <a:lnTo>
                      <a:pt x="182" y="82"/>
                    </a:lnTo>
                    <a:lnTo>
                      <a:pt x="182" y="85"/>
                    </a:lnTo>
                    <a:lnTo>
                      <a:pt x="182" y="87"/>
                    </a:lnTo>
                    <a:lnTo>
                      <a:pt x="180" y="87"/>
                    </a:lnTo>
                    <a:lnTo>
                      <a:pt x="180" y="90"/>
                    </a:lnTo>
                    <a:lnTo>
                      <a:pt x="177" y="93"/>
                    </a:lnTo>
                    <a:lnTo>
                      <a:pt x="177" y="96"/>
                    </a:lnTo>
                    <a:lnTo>
                      <a:pt x="177" y="98"/>
                    </a:lnTo>
                    <a:lnTo>
                      <a:pt x="174" y="98"/>
                    </a:lnTo>
                    <a:lnTo>
                      <a:pt x="174" y="101"/>
                    </a:lnTo>
                    <a:lnTo>
                      <a:pt x="172" y="104"/>
                    </a:lnTo>
                    <a:lnTo>
                      <a:pt x="172" y="107"/>
                    </a:lnTo>
                    <a:lnTo>
                      <a:pt x="169" y="107"/>
                    </a:lnTo>
                    <a:lnTo>
                      <a:pt x="169" y="109"/>
                    </a:lnTo>
                    <a:lnTo>
                      <a:pt x="166" y="112"/>
                    </a:lnTo>
                    <a:lnTo>
                      <a:pt x="166" y="115"/>
                    </a:lnTo>
                    <a:lnTo>
                      <a:pt x="163" y="115"/>
                    </a:lnTo>
                    <a:lnTo>
                      <a:pt x="163" y="117"/>
                    </a:lnTo>
                    <a:lnTo>
                      <a:pt x="161" y="120"/>
                    </a:lnTo>
                    <a:lnTo>
                      <a:pt x="158" y="123"/>
                    </a:lnTo>
                    <a:lnTo>
                      <a:pt x="158" y="126"/>
                    </a:lnTo>
                    <a:lnTo>
                      <a:pt x="155" y="126"/>
                    </a:lnTo>
                    <a:lnTo>
                      <a:pt x="155" y="128"/>
                    </a:lnTo>
                    <a:lnTo>
                      <a:pt x="153" y="128"/>
                    </a:lnTo>
                    <a:lnTo>
                      <a:pt x="153" y="131"/>
                    </a:lnTo>
                    <a:lnTo>
                      <a:pt x="150" y="134"/>
                    </a:lnTo>
                    <a:lnTo>
                      <a:pt x="147" y="134"/>
                    </a:lnTo>
                    <a:lnTo>
                      <a:pt x="147" y="137"/>
                    </a:lnTo>
                    <a:lnTo>
                      <a:pt x="144" y="139"/>
                    </a:lnTo>
                    <a:lnTo>
                      <a:pt x="142" y="142"/>
                    </a:lnTo>
                    <a:lnTo>
                      <a:pt x="139" y="145"/>
                    </a:lnTo>
                    <a:lnTo>
                      <a:pt x="136" y="147"/>
                    </a:lnTo>
                    <a:lnTo>
                      <a:pt x="133" y="147"/>
                    </a:lnTo>
                    <a:lnTo>
                      <a:pt x="133" y="150"/>
                    </a:lnTo>
                    <a:lnTo>
                      <a:pt x="131" y="150"/>
                    </a:lnTo>
                    <a:lnTo>
                      <a:pt x="131" y="153"/>
                    </a:lnTo>
                    <a:lnTo>
                      <a:pt x="128" y="153"/>
                    </a:lnTo>
                    <a:lnTo>
                      <a:pt x="128" y="156"/>
                    </a:lnTo>
                    <a:lnTo>
                      <a:pt x="125" y="156"/>
                    </a:lnTo>
                    <a:lnTo>
                      <a:pt x="123" y="158"/>
                    </a:lnTo>
                    <a:lnTo>
                      <a:pt x="120" y="158"/>
                    </a:lnTo>
                    <a:lnTo>
                      <a:pt x="120" y="161"/>
                    </a:lnTo>
                    <a:lnTo>
                      <a:pt x="117" y="161"/>
                    </a:lnTo>
                    <a:lnTo>
                      <a:pt x="117" y="164"/>
                    </a:lnTo>
                    <a:lnTo>
                      <a:pt x="114" y="164"/>
                    </a:lnTo>
                    <a:lnTo>
                      <a:pt x="112" y="166"/>
                    </a:lnTo>
                    <a:lnTo>
                      <a:pt x="109" y="166"/>
                    </a:lnTo>
                    <a:lnTo>
                      <a:pt x="109" y="169"/>
                    </a:lnTo>
                    <a:lnTo>
                      <a:pt x="106" y="169"/>
                    </a:lnTo>
                    <a:lnTo>
                      <a:pt x="103" y="169"/>
                    </a:lnTo>
                    <a:lnTo>
                      <a:pt x="103" y="172"/>
                    </a:lnTo>
                    <a:lnTo>
                      <a:pt x="101" y="172"/>
                    </a:lnTo>
                    <a:lnTo>
                      <a:pt x="101" y="175"/>
                    </a:lnTo>
                    <a:lnTo>
                      <a:pt x="98" y="175"/>
                    </a:lnTo>
                    <a:lnTo>
                      <a:pt x="95" y="175"/>
                    </a:lnTo>
                    <a:lnTo>
                      <a:pt x="95" y="177"/>
                    </a:lnTo>
                    <a:lnTo>
                      <a:pt x="93" y="177"/>
                    </a:lnTo>
                    <a:lnTo>
                      <a:pt x="90" y="177"/>
                    </a:lnTo>
                    <a:lnTo>
                      <a:pt x="90" y="180"/>
                    </a:lnTo>
                    <a:lnTo>
                      <a:pt x="87" y="180"/>
                    </a:lnTo>
                    <a:lnTo>
                      <a:pt x="84" y="180"/>
                    </a:lnTo>
                    <a:lnTo>
                      <a:pt x="84" y="183"/>
                    </a:lnTo>
                    <a:lnTo>
                      <a:pt x="82" y="183"/>
                    </a:lnTo>
                    <a:lnTo>
                      <a:pt x="79" y="183"/>
                    </a:lnTo>
                    <a:lnTo>
                      <a:pt x="76" y="183"/>
                    </a:lnTo>
                    <a:lnTo>
                      <a:pt x="76" y="186"/>
                    </a:lnTo>
                    <a:lnTo>
                      <a:pt x="74" y="186"/>
                    </a:lnTo>
                    <a:lnTo>
                      <a:pt x="71" y="186"/>
                    </a:lnTo>
                    <a:lnTo>
                      <a:pt x="68" y="188"/>
                    </a:lnTo>
                    <a:lnTo>
                      <a:pt x="65" y="188"/>
                    </a:lnTo>
                    <a:lnTo>
                      <a:pt x="63" y="188"/>
                    </a:lnTo>
                    <a:lnTo>
                      <a:pt x="63" y="191"/>
                    </a:lnTo>
                    <a:lnTo>
                      <a:pt x="60" y="191"/>
                    </a:lnTo>
                    <a:lnTo>
                      <a:pt x="57" y="191"/>
                    </a:lnTo>
                    <a:lnTo>
                      <a:pt x="54" y="191"/>
                    </a:lnTo>
                    <a:lnTo>
                      <a:pt x="52" y="191"/>
                    </a:lnTo>
                    <a:lnTo>
                      <a:pt x="52" y="194"/>
                    </a:lnTo>
                    <a:lnTo>
                      <a:pt x="49" y="194"/>
                    </a:lnTo>
                    <a:lnTo>
                      <a:pt x="46" y="194"/>
                    </a:lnTo>
                    <a:lnTo>
                      <a:pt x="44" y="194"/>
                    </a:lnTo>
                    <a:lnTo>
                      <a:pt x="41" y="194"/>
                    </a:lnTo>
                    <a:lnTo>
                      <a:pt x="41" y="196"/>
                    </a:lnTo>
                    <a:lnTo>
                      <a:pt x="38" y="196"/>
                    </a:lnTo>
                    <a:lnTo>
                      <a:pt x="35" y="196"/>
                    </a:lnTo>
                    <a:lnTo>
                      <a:pt x="33" y="196"/>
                    </a:lnTo>
                    <a:lnTo>
                      <a:pt x="30" y="196"/>
                    </a:lnTo>
                    <a:lnTo>
                      <a:pt x="27" y="196"/>
                    </a:lnTo>
                    <a:lnTo>
                      <a:pt x="24" y="196"/>
                    </a:lnTo>
                    <a:lnTo>
                      <a:pt x="22" y="196"/>
                    </a:lnTo>
                    <a:lnTo>
                      <a:pt x="22" y="199"/>
                    </a:lnTo>
                    <a:lnTo>
                      <a:pt x="19" y="199"/>
                    </a:lnTo>
                    <a:lnTo>
                      <a:pt x="16" y="199"/>
                    </a:lnTo>
                    <a:lnTo>
                      <a:pt x="14" y="199"/>
                    </a:lnTo>
                    <a:lnTo>
                      <a:pt x="11" y="199"/>
                    </a:lnTo>
                    <a:lnTo>
                      <a:pt x="8" y="199"/>
                    </a:lnTo>
                    <a:lnTo>
                      <a:pt x="5" y="199"/>
                    </a:lnTo>
                    <a:lnTo>
                      <a:pt x="3" y="199"/>
                    </a:lnTo>
                    <a:lnTo>
                      <a:pt x="0" y="199"/>
                    </a:lnTo>
                  </a:path>
                </a:pathLst>
              </a:custGeom>
              <a:noFill/>
              <a:ln w="4763">
                <a:solidFill>
                  <a:srgbClr val="4CFF4C"/>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13" name="Freeform 162"/>
              <p:cNvSpPr>
                <a:spLocks/>
              </p:cNvSpPr>
              <p:nvPr/>
            </p:nvSpPr>
            <p:spPr bwMode="auto">
              <a:xfrm>
                <a:off x="4400264" y="3427351"/>
                <a:ext cx="412344" cy="416188"/>
              </a:xfrm>
              <a:custGeom>
                <a:avLst/>
                <a:gdLst>
                  <a:gd name="T0" fmla="*/ 297 w 302"/>
                  <a:gd name="T1" fmla="*/ 251 h 297"/>
                  <a:gd name="T2" fmla="*/ 294 w 302"/>
                  <a:gd name="T3" fmla="*/ 226 h 297"/>
                  <a:gd name="T4" fmla="*/ 289 w 302"/>
                  <a:gd name="T5" fmla="*/ 210 h 297"/>
                  <a:gd name="T6" fmla="*/ 283 w 302"/>
                  <a:gd name="T7" fmla="*/ 197 h 297"/>
                  <a:gd name="T8" fmla="*/ 278 w 302"/>
                  <a:gd name="T9" fmla="*/ 183 h 297"/>
                  <a:gd name="T10" fmla="*/ 272 w 302"/>
                  <a:gd name="T11" fmla="*/ 172 h 297"/>
                  <a:gd name="T12" fmla="*/ 270 w 302"/>
                  <a:gd name="T13" fmla="*/ 164 h 297"/>
                  <a:gd name="T14" fmla="*/ 264 w 302"/>
                  <a:gd name="T15" fmla="*/ 153 h 297"/>
                  <a:gd name="T16" fmla="*/ 259 w 302"/>
                  <a:gd name="T17" fmla="*/ 145 h 297"/>
                  <a:gd name="T18" fmla="*/ 253 w 302"/>
                  <a:gd name="T19" fmla="*/ 139 h 297"/>
                  <a:gd name="T20" fmla="*/ 251 w 302"/>
                  <a:gd name="T21" fmla="*/ 131 h 297"/>
                  <a:gd name="T22" fmla="*/ 245 w 302"/>
                  <a:gd name="T23" fmla="*/ 123 h 297"/>
                  <a:gd name="T24" fmla="*/ 240 w 302"/>
                  <a:gd name="T25" fmla="*/ 118 h 297"/>
                  <a:gd name="T26" fmla="*/ 234 w 302"/>
                  <a:gd name="T27" fmla="*/ 112 h 297"/>
                  <a:gd name="T28" fmla="*/ 231 w 302"/>
                  <a:gd name="T29" fmla="*/ 107 h 297"/>
                  <a:gd name="T30" fmla="*/ 226 w 302"/>
                  <a:gd name="T31" fmla="*/ 101 h 297"/>
                  <a:gd name="T32" fmla="*/ 221 w 302"/>
                  <a:gd name="T33" fmla="*/ 96 h 297"/>
                  <a:gd name="T34" fmla="*/ 215 w 302"/>
                  <a:gd name="T35" fmla="*/ 90 h 297"/>
                  <a:gd name="T36" fmla="*/ 212 w 302"/>
                  <a:gd name="T37" fmla="*/ 85 h 297"/>
                  <a:gd name="T38" fmla="*/ 207 w 302"/>
                  <a:gd name="T39" fmla="*/ 79 h 297"/>
                  <a:gd name="T40" fmla="*/ 202 w 302"/>
                  <a:gd name="T41" fmla="*/ 77 h 297"/>
                  <a:gd name="T42" fmla="*/ 196 w 302"/>
                  <a:gd name="T43" fmla="*/ 71 h 297"/>
                  <a:gd name="T44" fmla="*/ 193 w 302"/>
                  <a:gd name="T45" fmla="*/ 68 h 297"/>
                  <a:gd name="T46" fmla="*/ 188 w 302"/>
                  <a:gd name="T47" fmla="*/ 63 h 297"/>
                  <a:gd name="T48" fmla="*/ 182 w 302"/>
                  <a:gd name="T49" fmla="*/ 60 h 297"/>
                  <a:gd name="T50" fmla="*/ 177 w 302"/>
                  <a:gd name="T51" fmla="*/ 58 h 297"/>
                  <a:gd name="T52" fmla="*/ 174 w 302"/>
                  <a:gd name="T53" fmla="*/ 52 h 297"/>
                  <a:gd name="T54" fmla="*/ 169 w 302"/>
                  <a:gd name="T55" fmla="*/ 49 h 297"/>
                  <a:gd name="T56" fmla="*/ 163 w 302"/>
                  <a:gd name="T57" fmla="*/ 47 h 297"/>
                  <a:gd name="T58" fmla="*/ 158 w 302"/>
                  <a:gd name="T59" fmla="*/ 44 h 297"/>
                  <a:gd name="T60" fmla="*/ 155 w 302"/>
                  <a:gd name="T61" fmla="*/ 41 h 297"/>
                  <a:gd name="T62" fmla="*/ 150 w 302"/>
                  <a:gd name="T63" fmla="*/ 39 h 297"/>
                  <a:gd name="T64" fmla="*/ 144 w 302"/>
                  <a:gd name="T65" fmla="*/ 36 h 297"/>
                  <a:gd name="T66" fmla="*/ 139 w 302"/>
                  <a:gd name="T67" fmla="*/ 33 h 297"/>
                  <a:gd name="T68" fmla="*/ 136 w 302"/>
                  <a:gd name="T69" fmla="*/ 30 h 297"/>
                  <a:gd name="T70" fmla="*/ 131 w 302"/>
                  <a:gd name="T71" fmla="*/ 28 h 297"/>
                  <a:gd name="T72" fmla="*/ 125 w 302"/>
                  <a:gd name="T73" fmla="*/ 25 h 297"/>
                  <a:gd name="T74" fmla="*/ 120 w 302"/>
                  <a:gd name="T75" fmla="*/ 25 h 297"/>
                  <a:gd name="T76" fmla="*/ 117 w 302"/>
                  <a:gd name="T77" fmla="*/ 22 h 297"/>
                  <a:gd name="T78" fmla="*/ 112 w 302"/>
                  <a:gd name="T79" fmla="*/ 19 h 297"/>
                  <a:gd name="T80" fmla="*/ 106 w 302"/>
                  <a:gd name="T81" fmla="*/ 19 h 297"/>
                  <a:gd name="T82" fmla="*/ 101 w 302"/>
                  <a:gd name="T83" fmla="*/ 17 h 297"/>
                  <a:gd name="T84" fmla="*/ 98 w 302"/>
                  <a:gd name="T85" fmla="*/ 14 h 297"/>
                  <a:gd name="T86" fmla="*/ 93 w 302"/>
                  <a:gd name="T87" fmla="*/ 14 h 297"/>
                  <a:gd name="T88" fmla="*/ 87 w 302"/>
                  <a:gd name="T89" fmla="*/ 11 h 297"/>
                  <a:gd name="T90" fmla="*/ 82 w 302"/>
                  <a:gd name="T91" fmla="*/ 11 h 297"/>
                  <a:gd name="T92" fmla="*/ 76 w 302"/>
                  <a:gd name="T93" fmla="*/ 9 h 297"/>
                  <a:gd name="T94" fmla="*/ 74 w 302"/>
                  <a:gd name="T95" fmla="*/ 9 h 297"/>
                  <a:gd name="T96" fmla="*/ 68 w 302"/>
                  <a:gd name="T97" fmla="*/ 6 h 297"/>
                  <a:gd name="T98" fmla="*/ 63 w 302"/>
                  <a:gd name="T99" fmla="*/ 6 h 297"/>
                  <a:gd name="T100" fmla="*/ 57 w 302"/>
                  <a:gd name="T101" fmla="*/ 6 h 297"/>
                  <a:gd name="T102" fmla="*/ 54 w 302"/>
                  <a:gd name="T103" fmla="*/ 3 h 297"/>
                  <a:gd name="T104" fmla="*/ 49 w 302"/>
                  <a:gd name="T105" fmla="*/ 3 h 297"/>
                  <a:gd name="T106" fmla="*/ 44 w 302"/>
                  <a:gd name="T107" fmla="*/ 3 h 297"/>
                  <a:gd name="T108" fmla="*/ 38 w 302"/>
                  <a:gd name="T109" fmla="*/ 3 h 297"/>
                  <a:gd name="T110" fmla="*/ 35 w 302"/>
                  <a:gd name="T111" fmla="*/ 0 h 297"/>
                  <a:gd name="T112" fmla="*/ 30 w 302"/>
                  <a:gd name="T113" fmla="*/ 0 h 297"/>
                  <a:gd name="T114" fmla="*/ 24 w 302"/>
                  <a:gd name="T115" fmla="*/ 0 h 297"/>
                  <a:gd name="T116" fmla="*/ 19 w 302"/>
                  <a:gd name="T117" fmla="*/ 0 h 297"/>
                  <a:gd name="T118" fmla="*/ 16 w 302"/>
                  <a:gd name="T119" fmla="*/ 0 h 297"/>
                  <a:gd name="T120" fmla="*/ 11 w 302"/>
                  <a:gd name="T121" fmla="*/ 0 h 297"/>
                  <a:gd name="T122" fmla="*/ 5 w 302"/>
                  <a:gd name="T123" fmla="*/ 0 h 297"/>
                  <a:gd name="T124" fmla="*/ 0 w 302"/>
                  <a:gd name="T125" fmla="*/ 0 h 2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2"/>
                  <a:gd name="T190" fmla="*/ 0 h 297"/>
                  <a:gd name="T191" fmla="*/ 302 w 302"/>
                  <a:gd name="T192" fmla="*/ 297 h 29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2" h="297">
                    <a:moveTo>
                      <a:pt x="302" y="297"/>
                    </a:moveTo>
                    <a:lnTo>
                      <a:pt x="300" y="270"/>
                    </a:lnTo>
                    <a:lnTo>
                      <a:pt x="300" y="259"/>
                    </a:lnTo>
                    <a:lnTo>
                      <a:pt x="297" y="251"/>
                    </a:lnTo>
                    <a:lnTo>
                      <a:pt x="297" y="246"/>
                    </a:lnTo>
                    <a:lnTo>
                      <a:pt x="294" y="237"/>
                    </a:lnTo>
                    <a:lnTo>
                      <a:pt x="294" y="232"/>
                    </a:lnTo>
                    <a:lnTo>
                      <a:pt x="294" y="226"/>
                    </a:lnTo>
                    <a:lnTo>
                      <a:pt x="291" y="224"/>
                    </a:lnTo>
                    <a:lnTo>
                      <a:pt x="291" y="218"/>
                    </a:lnTo>
                    <a:lnTo>
                      <a:pt x="289" y="213"/>
                    </a:lnTo>
                    <a:lnTo>
                      <a:pt x="289" y="210"/>
                    </a:lnTo>
                    <a:lnTo>
                      <a:pt x="286" y="207"/>
                    </a:lnTo>
                    <a:lnTo>
                      <a:pt x="286" y="202"/>
                    </a:lnTo>
                    <a:lnTo>
                      <a:pt x="283" y="199"/>
                    </a:lnTo>
                    <a:lnTo>
                      <a:pt x="283" y="197"/>
                    </a:lnTo>
                    <a:lnTo>
                      <a:pt x="283" y="194"/>
                    </a:lnTo>
                    <a:lnTo>
                      <a:pt x="281" y="188"/>
                    </a:lnTo>
                    <a:lnTo>
                      <a:pt x="281" y="186"/>
                    </a:lnTo>
                    <a:lnTo>
                      <a:pt x="278" y="183"/>
                    </a:lnTo>
                    <a:lnTo>
                      <a:pt x="278" y="180"/>
                    </a:lnTo>
                    <a:lnTo>
                      <a:pt x="275" y="177"/>
                    </a:lnTo>
                    <a:lnTo>
                      <a:pt x="275" y="175"/>
                    </a:lnTo>
                    <a:lnTo>
                      <a:pt x="272" y="172"/>
                    </a:lnTo>
                    <a:lnTo>
                      <a:pt x="272" y="169"/>
                    </a:lnTo>
                    <a:lnTo>
                      <a:pt x="272" y="167"/>
                    </a:lnTo>
                    <a:lnTo>
                      <a:pt x="270" y="164"/>
                    </a:lnTo>
                    <a:lnTo>
                      <a:pt x="267" y="161"/>
                    </a:lnTo>
                    <a:lnTo>
                      <a:pt x="267" y="158"/>
                    </a:lnTo>
                    <a:lnTo>
                      <a:pt x="264" y="156"/>
                    </a:lnTo>
                    <a:lnTo>
                      <a:pt x="264" y="153"/>
                    </a:lnTo>
                    <a:lnTo>
                      <a:pt x="261" y="150"/>
                    </a:lnTo>
                    <a:lnTo>
                      <a:pt x="261" y="147"/>
                    </a:lnTo>
                    <a:lnTo>
                      <a:pt x="259" y="145"/>
                    </a:lnTo>
                    <a:lnTo>
                      <a:pt x="256" y="142"/>
                    </a:lnTo>
                    <a:lnTo>
                      <a:pt x="256" y="139"/>
                    </a:lnTo>
                    <a:lnTo>
                      <a:pt x="253" y="139"/>
                    </a:lnTo>
                    <a:lnTo>
                      <a:pt x="253" y="137"/>
                    </a:lnTo>
                    <a:lnTo>
                      <a:pt x="253" y="134"/>
                    </a:lnTo>
                    <a:lnTo>
                      <a:pt x="251" y="131"/>
                    </a:lnTo>
                    <a:lnTo>
                      <a:pt x="248" y="128"/>
                    </a:lnTo>
                    <a:lnTo>
                      <a:pt x="245" y="126"/>
                    </a:lnTo>
                    <a:lnTo>
                      <a:pt x="245" y="123"/>
                    </a:lnTo>
                    <a:lnTo>
                      <a:pt x="242" y="123"/>
                    </a:lnTo>
                    <a:lnTo>
                      <a:pt x="242" y="120"/>
                    </a:lnTo>
                    <a:lnTo>
                      <a:pt x="242" y="118"/>
                    </a:lnTo>
                    <a:lnTo>
                      <a:pt x="240" y="118"/>
                    </a:lnTo>
                    <a:lnTo>
                      <a:pt x="240" y="115"/>
                    </a:lnTo>
                    <a:lnTo>
                      <a:pt x="237" y="115"/>
                    </a:lnTo>
                    <a:lnTo>
                      <a:pt x="237" y="112"/>
                    </a:lnTo>
                    <a:lnTo>
                      <a:pt x="234" y="112"/>
                    </a:lnTo>
                    <a:lnTo>
                      <a:pt x="234" y="109"/>
                    </a:lnTo>
                    <a:lnTo>
                      <a:pt x="231" y="107"/>
                    </a:lnTo>
                    <a:lnTo>
                      <a:pt x="229" y="104"/>
                    </a:lnTo>
                    <a:lnTo>
                      <a:pt x="226" y="101"/>
                    </a:lnTo>
                    <a:lnTo>
                      <a:pt x="223" y="98"/>
                    </a:lnTo>
                    <a:lnTo>
                      <a:pt x="223" y="96"/>
                    </a:lnTo>
                    <a:lnTo>
                      <a:pt x="221" y="96"/>
                    </a:lnTo>
                    <a:lnTo>
                      <a:pt x="221" y="93"/>
                    </a:lnTo>
                    <a:lnTo>
                      <a:pt x="218" y="93"/>
                    </a:lnTo>
                    <a:lnTo>
                      <a:pt x="218" y="90"/>
                    </a:lnTo>
                    <a:lnTo>
                      <a:pt x="215" y="90"/>
                    </a:lnTo>
                    <a:lnTo>
                      <a:pt x="215" y="88"/>
                    </a:lnTo>
                    <a:lnTo>
                      <a:pt x="212" y="88"/>
                    </a:lnTo>
                    <a:lnTo>
                      <a:pt x="212" y="85"/>
                    </a:lnTo>
                    <a:lnTo>
                      <a:pt x="210" y="85"/>
                    </a:lnTo>
                    <a:lnTo>
                      <a:pt x="210" y="82"/>
                    </a:lnTo>
                    <a:lnTo>
                      <a:pt x="207" y="82"/>
                    </a:lnTo>
                    <a:lnTo>
                      <a:pt x="207" y="79"/>
                    </a:lnTo>
                    <a:lnTo>
                      <a:pt x="204" y="79"/>
                    </a:lnTo>
                    <a:lnTo>
                      <a:pt x="204" y="77"/>
                    </a:lnTo>
                    <a:lnTo>
                      <a:pt x="202" y="77"/>
                    </a:lnTo>
                    <a:lnTo>
                      <a:pt x="202" y="74"/>
                    </a:lnTo>
                    <a:lnTo>
                      <a:pt x="199" y="74"/>
                    </a:lnTo>
                    <a:lnTo>
                      <a:pt x="196" y="71"/>
                    </a:lnTo>
                    <a:lnTo>
                      <a:pt x="193" y="68"/>
                    </a:lnTo>
                    <a:lnTo>
                      <a:pt x="191" y="66"/>
                    </a:lnTo>
                    <a:lnTo>
                      <a:pt x="188" y="66"/>
                    </a:lnTo>
                    <a:lnTo>
                      <a:pt x="188" y="63"/>
                    </a:lnTo>
                    <a:lnTo>
                      <a:pt x="185" y="63"/>
                    </a:lnTo>
                    <a:lnTo>
                      <a:pt x="182" y="60"/>
                    </a:lnTo>
                    <a:lnTo>
                      <a:pt x="180" y="58"/>
                    </a:lnTo>
                    <a:lnTo>
                      <a:pt x="177" y="58"/>
                    </a:lnTo>
                    <a:lnTo>
                      <a:pt x="177" y="55"/>
                    </a:lnTo>
                    <a:lnTo>
                      <a:pt x="174" y="55"/>
                    </a:lnTo>
                    <a:lnTo>
                      <a:pt x="174" y="52"/>
                    </a:lnTo>
                    <a:lnTo>
                      <a:pt x="172" y="52"/>
                    </a:lnTo>
                    <a:lnTo>
                      <a:pt x="169" y="52"/>
                    </a:lnTo>
                    <a:lnTo>
                      <a:pt x="169" y="49"/>
                    </a:lnTo>
                    <a:lnTo>
                      <a:pt x="166" y="49"/>
                    </a:lnTo>
                    <a:lnTo>
                      <a:pt x="163" y="47"/>
                    </a:lnTo>
                    <a:lnTo>
                      <a:pt x="161" y="44"/>
                    </a:lnTo>
                    <a:lnTo>
                      <a:pt x="158" y="44"/>
                    </a:lnTo>
                    <a:lnTo>
                      <a:pt x="155" y="41"/>
                    </a:lnTo>
                    <a:lnTo>
                      <a:pt x="153" y="41"/>
                    </a:lnTo>
                    <a:lnTo>
                      <a:pt x="153" y="39"/>
                    </a:lnTo>
                    <a:lnTo>
                      <a:pt x="150" y="39"/>
                    </a:lnTo>
                    <a:lnTo>
                      <a:pt x="147" y="39"/>
                    </a:lnTo>
                    <a:lnTo>
                      <a:pt x="147" y="36"/>
                    </a:lnTo>
                    <a:lnTo>
                      <a:pt x="144" y="36"/>
                    </a:lnTo>
                    <a:lnTo>
                      <a:pt x="142" y="36"/>
                    </a:lnTo>
                    <a:lnTo>
                      <a:pt x="142" y="33"/>
                    </a:lnTo>
                    <a:lnTo>
                      <a:pt x="139" y="33"/>
                    </a:lnTo>
                    <a:lnTo>
                      <a:pt x="136" y="33"/>
                    </a:lnTo>
                    <a:lnTo>
                      <a:pt x="136" y="30"/>
                    </a:lnTo>
                    <a:lnTo>
                      <a:pt x="133" y="30"/>
                    </a:lnTo>
                    <a:lnTo>
                      <a:pt x="131" y="28"/>
                    </a:lnTo>
                    <a:lnTo>
                      <a:pt x="128" y="28"/>
                    </a:lnTo>
                    <a:lnTo>
                      <a:pt x="125" y="25"/>
                    </a:lnTo>
                    <a:lnTo>
                      <a:pt x="123" y="25"/>
                    </a:lnTo>
                    <a:lnTo>
                      <a:pt x="120" y="25"/>
                    </a:lnTo>
                    <a:lnTo>
                      <a:pt x="117" y="22"/>
                    </a:lnTo>
                    <a:lnTo>
                      <a:pt x="114" y="22"/>
                    </a:lnTo>
                    <a:lnTo>
                      <a:pt x="112" y="19"/>
                    </a:lnTo>
                    <a:lnTo>
                      <a:pt x="109" y="19"/>
                    </a:lnTo>
                    <a:lnTo>
                      <a:pt x="106" y="19"/>
                    </a:lnTo>
                    <a:lnTo>
                      <a:pt x="106" y="17"/>
                    </a:lnTo>
                    <a:lnTo>
                      <a:pt x="103" y="17"/>
                    </a:lnTo>
                    <a:lnTo>
                      <a:pt x="101" y="17"/>
                    </a:lnTo>
                    <a:lnTo>
                      <a:pt x="98" y="17"/>
                    </a:lnTo>
                    <a:lnTo>
                      <a:pt x="98" y="14"/>
                    </a:lnTo>
                    <a:lnTo>
                      <a:pt x="95" y="14"/>
                    </a:lnTo>
                    <a:lnTo>
                      <a:pt x="93" y="14"/>
                    </a:lnTo>
                    <a:lnTo>
                      <a:pt x="90" y="14"/>
                    </a:lnTo>
                    <a:lnTo>
                      <a:pt x="90" y="11"/>
                    </a:lnTo>
                    <a:lnTo>
                      <a:pt x="87" y="11"/>
                    </a:lnTo>
                    <a:lnTo>
                      <a:pt x="84" y="11"/>
                    </a:lnTo>
                    <a:lnTo>
                      <a:pt x="82" y="11"/>
                    </a:lnTo>
                    <a:lnTo>
                      <a:pt x="79" y="11"/>
                    </a:lnTo>
                    <a:lnTo>
                      <a:pt x="79" y="9"/>
                    </a:lnTo>
                    <a:lnTo>
                      <a:pt x="76" y="9"/>
                    </a:lnTo>
                    <a:lnTo>
                      <a:pt x="74" y="9"/>
                    </a:lnTo>
                    <a:lnTo>
                      <a:pt x="71" y="9"/>
                    </a:lnTo>
                    <a:lnTo>
                      <a:pt x="68" y="9"/>
                    </a:lnTo>
                    <a:lnTo>
                      <a:pt x="68" y="6"/>
                    </a:lnTo>
                    <a:lnTo>
                      <a:pt x="65" y="6"/>
                    </a:lnTo>
                    <a:lnTo>
                      <a:pt x="63" y="6"/>
                    </a:lnTo>
                    <a:lnTo>
                      <a:pt x="60" y="6"/>
                    </a:lnTo>
                    <a:lnTo>
                      <a:pt x="57" y="6"/>
                    </a:lnTo>
                    <a:lnTo>
                      <a:pt x="54" y="3"/>
                    </a:lnTo>
                    <a:lnTo>
                      <a:pt x="52" y="3"/>
                    </a:lnTo>
                    <a:lnTo>
                      <a:pt x="49" y="3"/>
                    </a:lnTo>
                    <a:lnTo>
                      <a:pt x="46" y="3"/>
                    </a:lnTo>
                    <a:lnTo>
                      <a:pt x="44" y="3"/>
                    </a:lnTo>
                    <a:lnTo>
                      <a:pt x="41" y="3"/>
                    </a:lnTo>
                    <a:lnTo>
                      <a:pt x="38" y="3"/>
                    </a:lnTo>
                    <a:lnTo>
                      <a:pt x="38" y="0"/>
                    </a:lnTo>
                    <a:lnTo>
                      <a:pt x="35" y="0"/>
                    </a:lnTo>
                    <a:lnTo>
                      <a:pt x="33" y="0"/>
                    </a:lnTo>
                    <a:lnTo>
                      <a:pt x="30" y="0"/>
                    </a:lnTo>
                    <a:lnTo>
                      <a:pt x="27" y="0"/>
                    </a:lnTo>
                    <a:lnTo>
                      <a:pt x="24" y="0"/>
                    </a:lnTo>
                    <a:lnTo>
                      <a:pt x="22" y="0"/>
                    </a:lnTo>
                    <a:lnTo>
                      <a:pt x="19" y="0"/>
                    </a:lnTo>
                    <a:lnTo>
                      <a:pt x="16" y="0"/>
                    </a:lnTo>
                    <a:lnTo>
                      <a:pt x="14" y="0"/>
                    </a:lnTo>
                    <a:lnTo>
                      <a:pt x="11" y="0"/>
                    </a:lnTo>
                    <a:lnTo>
                      <a:pt x="8" y="0"/>
                    </a:lnTo>
                    <a:lnTo>
                      <a:pt x="5" y="0"/>
                    </a:lnTo>
                    <a:lnTo>
                      <a:pt x="3" y="0"/>
                    </a:lnTo>
                    <a:lnTo>
                      <a:pt x="0" y="0"/>
                    </a:lnTo>
                  </a:path>
                </a:pathLst>
              </a:custGeom>
              <a:noFill/>
              <a:ln w="4763">
                <a:solidFill>
                  <a:srgbClr val="4CFF4C"/>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14" name="Freeform 163"/>
              <p:cNvSpPr>
                <a:spLocks/>
              </p:cNvSpPr>
              <p:nvPr/>
            </p:nvSpPr>
            <p:spPr bwMode="auto">
              <a:xfrm>
                <a:off x="4400264" y="3843539"/>
                <a:ext cx="412344" cy="416188"/>
              </a:xfrm>
              <a:custGeom>
                <a:avLst/>
                <a:gdLst>
                  <a:gd name="T0" fmla="*/ 297 w 302"/>
                  <a:gd name="T1" fmla="*/ 47 h 297"/>
                  <a:gd name="T2" fmla="*/ 294 w 302"/>
                  <a:gd name="T3" fmla="*/ 71 h 297"/>
                  <a:gd name="T4" fmla="*/ 289 w 302"/>
                  <a:gd name="T5" fmla="*/ 87 h 297"/>
                  <a:gd name="T6" fmla="*/ 283 w 302"/>
                  <a:gd name="T7" fmla="*/ 101 h 297"/>
                  <a:gd name="T8" fmla="*/ 278 w 302"/>
                  <a:gd name="T9" fmla="*/ 115 h 297"/>
                  <a:gd name="T10" fmla="*/ 272 w 302"/>
                  <a:gd name="T11" fmla="*/ 126 h 297"/>
                  <a:gd name="T12" fmla="*/ 270 w 302"/>
                  <a:gd name="T13" fmla="*/ 134 h 297"/>
                  <a:gd name="T14" fmla="*/ 264 w 302"/>
                  <a:gd name="T15" fmla="*/ 145 h 297"/>
                  <a:gd name="T16" fmla="*/ 259 w 302"/>
                  <a:gd name="T17" fmla="*/ 153 h 297"/>
                  <a:gd name="T18" fmla="*/ 253 w 302"/>
                  <a:gd name="T19" fmla="*/ 161 h 297"/>
                  <a:gd name="T20" fmla="*/ 251 w 302"/>
                  <a:gd name="T21" fmla="*/ 166 h 297"/>
                  <a:gd name="T22" fmla="*/ 245 w 302"/>
                  <a:gd name="T23" fmla="*/ 175 h 297"/>
                  <a:gd name="T24" fmla="*/ 240 w 302"/>
                  <a:gd name="T25" fmla="*/ 180 h 297"/>
                  <a:gd name="T26" fmla="*/ 234 w 302"/>
                  <a:gd name="T27" fmla="*/ 186 h 297"/>
                  <a:gd name="T28" fmla="*/ 231 w 302"/>
                  <a:gd name="T29" fmla="*/ 191 h 297"/>
                  <a:gd name="T30" fmla="*/ 226 w 302"/>
                  <a:gd name="T31" fmla="*/ 196 h 297"/>
                  <a:gd name="T32" fmla="*/ 221 w 302"/>
                  <a:gd name="T33" fmla="*/ 202 h 297"/>
                  <a:gd name="T34" fmla="*/ 215 w 302"/>
                  <a:gd name="T35" fmla="*/ 207 h 297"/>
                  <a:gd name="T36" fmla="*/ 212 w 302"/>
                  <a:gd name="T37" fmla="*/ 213 h 297"/>
                  <a:gd name="T38" fmla="*/ 207 w 302"/>
                  <a:gd name="T39" fmla="*/ 218 h 297"/>
                  <a:gd name="T40" fmla="*/ 202 w 302"/>
                  <a:gd name="T41" fmla="*/ 221 h 297"/>
                  <a:gd name="T42" fmla="*/ 196 w 302"/>
                  <a:gd name="T43" fmla="*/ 226 h 297"/>
                  <a:gd name="T44" fmla="*/ 193 w 302"/>
                  <a:gd name="T45" fmla="*/ 229 h 297"/>
                  <a:gd name="T46" fmla="*/ 188 w 302"/>
                  <a:gd name="T47" fmla="*/ 235 h 297"/>
                  <a:gd name="T48" fmla="*/ 182 w 302"/>
                  <a:gd name="T49" fmla="*/ 237 h 297"/>
                  <a:gd name="T50" fmla="*/ 177 w 302"/>
                  <a:gd name="T51" fmla="*/ 240 h 297"/>
                  <a:gd name="T52" fmla="*/ 174 w 302"/>
                  <a:gd name="T53" fmla="*/ 245 h 297"/>
                  <a:gd name="T54" fmla="*/ 169 w 302"/>
                  <a:gd name="T55" fmla="*/ 248 h 297"/>
                  <a:gd name="T56" fmla="*/ 163 w 302"/>
                  <a:gd name="T57" fmla="*/ 251 h 297"/>
                  <a:gd name="T58" fmla="*/ 158 w 302"/>
                  <a:gd name="T59" fmla="*/ 254 h 297"/>
                  <a:gd name="T60" fmla="*/ 155 w 302"/>
                  <a:gd name="T61" fmla="*/ 256 h 297"/>
                  <a:gd name="T62" fmla="*/ 150 w 302"/>
                  <a:gd name="T63" fmla="*/ 259 h 297"/>
                  <a:gd name="T64" fmla="*/ 144 w 302"/>
                  <a:gd name="T65" fmla="*/ 262 h 297"/>
                  <a:gd name="T66" fmla="*/ 139 w 302"/>
                  <a:gd name="T67" fmla="*/ 265 h 297"/>
                  <a:gd name="T68" fmla="*/ 136 w 302"/>
                  <a:gd name="T69" fmla="*/ 267 h 297"/>
                  <a:gd name="T70" fmla="*/ 131 w 302"/>
                  <a:gd name="T71" fmla="*/ 270 h 297"/>
                  <a:gd name="T72" fmla="*/ 125 w 302"/>
                  <a:gd name="T73" fmla="*/ 273 h 297"/>
                  <a:gd name="T74" fmla="*/ 120 w 302"/>
                  <a:gd name="T75" fmla="*/ 273 h 297"/>
                  <a:gd name="T76" fmla="*/ 117 w 302"/>
                  <a:gd name="T77" fmla="*/ 275 h 297"/>
                  <a:gd name="T78" fmla="*/ 112 w 302"/>
                  <a:gd name="T79" fmla="*/ 278 h 297"/>
                  <a:gd name="T80" fmla="*/ 106 w 302"/>
                  <a:gd name="T81" fmla="*/ 278 h 297"/>
                  <a:gd name="T82" fmla="*/ 101 w 302"/>
                  <a:gd name="T83" fmla="*/ 281 h 297"/>
                  <a:gd name="T84" fmla="*/ 98 w 302"/>
                  <a:gd name="T85" fmla="*/ 284 h 297"/>
                  <a:gd name="T86" fmla="*/ 93 w 302"/>
                  <a:gd name="T87" fmla="*/ 284 h 297"/>
                  <a:gd name="T88" fmla="*/ 87 w 302"/>
                  <a:gd name="T89" fmla="*/ 286 h 297"/>
                  <a:gd name="T90" fmla="*/ 82 w 302"/>
                  <a:gd name="T91" fmla="*/ 286 h 297"/>
                  <a:gd name="T92" fmla="*/ 76 w 302"/>
                  <a:gd name="T93" fmla="*/ 289 h 297"/>
                  <a:gd name="T94" fmla="*/ 74 w 302"/>
                  <a:gd name="T95" fmla="*/ 289 h 297"/>
                  <a:gd name="T96" fmla="*/ 68 w 302"/>
                  <a:gd name="T97" fmla="*/ 292 h 297"/>
                  <a:gd name="T98" fmla="*/ 63 w 302"/>
                  <a:gd name="T99" fmla="*/ 292 h 297"/>
                  <a:gd name="T100" fmla="*/ 57 w 302"/>
                  <a:gd name="T101" fmla="*/ 292 h 297"/>
                  <a:gd name="T102" fmla="*/ 54 w 302"/>
                  <a:gd name="T103" fmla="*/ 295 h 297"/>
                  <a:gd name="T104" fmla="*/ 49 w 302"/>
                  <a:gd name="T105" fmla="*/ 295 h 297"/>
                  <a:gd name="T106" fmla="*/ 44 w 302"/>
                  <a:gd name="T107" fmla="*/ 295 h 297"/>
                  <a:gd name="T108" fmla="*/ 38 w 302"/>
                  <a:gd name="T109" fmla="*/ 295 h 297"/>
                  <a:gd name="T110" fmla="*/ 35 w 302"/>
                  <a:gd name="T111" fmla="*/ 297 h 297"/>
                  <a:gd name="T112" fmla="*/ 30 w 302"/>
                  <a:gd name="T113" fmla="*/ 297 h 297"/>
                  <a:gd name="T114" fmla="*/ 24 w 302"/>
                  <a:gd name="T115" fmla="*/ 297 h 297"/>
                  <a:gd name="T116" fmla="*/ 19 w 302"/>
                  <a:gd name="T117" fmla="*/ 297 h 297"/>
                  <a:gd name="T118" fmla="*/ 16 w 302"/>
                  <a:gd name="T119" fmla="*/ 297 h 297"/>
                  <a:gd name="T120" fmla="*/ 11 w 302"/>
                  <a:gd name="T121" fmla="*/ 297 h 297"/>
                  <a:gd name="T122" fmla="*/ 5 w 302"/>
                  <a:gd name="T123" fmla="*/ 297 h 297"/>
                  <a:gd name="T124" fmla="*/ 0 w 302"/>
                  <a:gd name="T125" fmla="*/ 297 h 2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2"/>
                  <a:gd name="T190" fmla="*/ 0 h 297"/>
                  <a:gd name="T191" fmla="*/ 302 w 302"/>
                  <a:gd name="T192" fmla="*/ 297 h 29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2" h="297">
                    <a:moveTo>
                      <a:pt x="302" y="0"/>
                    </a:moveTo>
                    <a:lnTo>
                      <a:pt x="300" y="28"/>
                    </a:lnTo>
                    <a:lnTo>
                      <a:pt x="300" y="38"/>
                    </a:lnTo>
                    <a:lnTo>
                      <a:pt x="297" y="47"/>
                    </a:lnTo>
                    <a:lnTo>
                      <a:pt x="297" y="55"/>
                    </a:lnTo>
                    <a:lnTo>
                      <a:pt x="294" y="60"/>
                    </a:lnTo>
                    <a:lnTo>
                      <a:pt x="294" y="66"/>
                    </a:lnTo>
                    <a:lnTo>
                      <a:pt x="294" y="71"/>
                    </a:lnTo>
                    <a:lnTo>
                      <a:pt x="291" y="74"/>
                    </a:lnTo>
                    <a:lnTo>
                      <a:pt x="291" y="79"/>
                    </a:lnTo>
                    <a:lnTo>
                      <a:pt x="289" y="85"/>
                    </a:lnTo>
                    <a:lnTo>
                      <a:pt x="289" y="87"/>
                    </a:lnTo>
                    <a:lnTo>
                      <a:pt x="286" y="90"/>
                    </a:lnTo>
                    <a:lnTo>
                      <a:pt x="286" y="96"/>
                    </a:lnTo>
                    <a:lnTo>
                      <a:pt x="283" y="98"/>
                    </a:lnTo>
                    <a:lnTo>
                      <a:pt x="283" y="101"/>
                    </a:lnTo>
                    <a:lnTo>
                      <a:pt x="283" y="104"/>
                    </a:lnTo>
                    <a:lnTo>
                      <a:pt x="281" y="109"/>
                    </a:lnTo>
                    <a:lnTo>
                      <a:pt x="281" y="112"/>
                    </a:lnTo>
                    <a:lnTo>
                      <a:pt x="278" y="115"/>
                    </a:lnTo>
                    <a:lnTo>
                      <a:pt x="278" y="117"/>
                    </a:lnTo>
                    <a:lnTo>
                      <a:pt x="275" y="120"/>
                    </a:lnTo>
                    <a:lnTo>
                      <a:pt x="275" y="123"/>
                    </a:lnTo>
                    <a:lnTo>
                      <a:pt x="272" y="126"/>
                    </a:lnTo>
                    <a:lnTo>
                      <a:pt x="272" y="128"/>
                    </a:lnTo>
                    <a:lnTo>
                      <a:pt x="272" y="131"/>
                    </a:lnTo>
                    <a:lnTo>
                      <a:pt x="270" y="134"/>
                    </a:lnTo>
                    <a:lnTo>
                      <a:pt x="267" y="137"/>
                    </a:lnTo>
                    <a:lnTo>
                      <a:pt x="267" y="139"/>
                    </a:lnTo>
                    <a:lnTo>
                      <a:pt x="264" y="142"/>
                    </a:lnTo>
                    <a:lnTo>
                      <a:pt x="264" y="145"/>
                    </a:lnTo>
                    <a:lnTo>
                      <a:pt x="261" y="147"/>
                    </a:lnTo>
                    <a:lnTo>
                      <a:pt x="261" y="150"/>
                    </a:lnTo>
                    <a:lnTo>
                      <a:pt x="259" y="153"/>
                    </a:lnTo>
                    <a:lnTo>
                      <a:pt x="256" y="156"/>
                    </a:lnTo>
                    <a:lnTo>
                      <a:pt x="256" y="158"/>
                    </a:lnTo>
                    <a:lnTo>
                      <a:pt x="253" y="161"/>
                    </a:lnTo>
                    <a:lnTo>
                      <a:pt x="253" y="164"/>
                    </a:lnTo>
                    <a:lnTo>
                      <a:pt x="251" y="166"/>
                    </a:lnTo>
                    <a:lnTo>
                      <a:pt x="248" y="169"/>
                    </a:lnTo>
                    <a:lnTo>
                      <a:pt x="245" y="172"/>
                    </a:lnTo>
                    <a:lnTo>
                      <a:pt x="245" y="175"/>
                    </a:lnTo>
                    <a:lnTo>
                      <a:pt x="242" y="175"/>
                    </a:lnTo>
                    <a:lnTo>
                      <a:pt x="242" y="177"/>
                    </a:lnTo>
                    <a:lnTo>
                      <a:pt x="242" y="180"/>
                    </a:lnTo>
                    <a:lnTo>
                      <a:pt x="240" y="180"/>
                    </a:lnTo>
                    <a:lnTo>
                      <a:pt x="240" y="183"/>
                    </a:lnTo>
                    <a:lnTo>
                      <a:pt x="237" y="183"/>
                    </a:lnTo>
                    <a:lnTo>
                      <a:pt x="237" y="186"/>
                    </a:lnTo>
                    <a:lnTo>
                      <a:pt x="234" y="186"/>
                    </a:lnTo>
                    <a:lnTo>
                      <a:pt x="234" y="188"/>
                    </a:lnTo>
                    <a:lnTo>
                      <a:pt x="231" y="191"/>
                    </a:lnTo>
                    <a:lnTo>
                      <a:pt x="229" y="194"/>
                    </a:lnTo>
                    <a:lnTo>
                      <a:pt x="226" y="196"/>
                    </a:lnTo>
                    <a:lnTo>
                      <a:pt x="223" y="199"/>
                    </a:lnTo>
                    <a:lnTo>
                      <a:pt x="223" y="202"/>
                    </a:lnTo>
                    <a:lnTo>
                      <a:pt x="221" y="202"/>
                    </a:lnTo>
                    <a:lnTo>
                      <a:pt x="221" y="205"/>
                    </a:lnTo>
                    <a:lnTo>
                      <a:pt x="218" y="205"/>
                    </a:lnTo>
                    <a:lnTo>
                      <a:pt x="218" y="207"/>
                    </a:lnTo>
                    <a:lnTo>
                      <a:pt x="215" y="207"/>
                    </a:lnTo>
                    <a:lnTo>
                      <a:pt x="215" y="210"/>
                    </a:lnTo>
                    <a:lnTo>
                      <a:pt x="212" y="210"/>
                    </a:lnTo>
                    <a:lnTo>
                      <a:pt x="212" y="213"/>
                    </a:lnTo>
                    <a:lnTo>
                      <a:pt x="210" y="213"/>
                    </a:lnTo>
                    <a:lnTo>
                      <a:pt x="210" y="216"/>
                    </a:lnTo>
                    <a:lnTo>
                      <a:pt x="207" y="216"/>
                    </a:lnTo>
                    <a:lnTo>
                      <a:pt x="207" y="218"/>
                    </a:lnTo>
                    <a:lnTo>
                      <a:pt x="204" y="218"/>
                    </a:lnTo>
                    <a:lnTo>
                      <a:pt x="204" y="221"/>
                    </a:lnTo>
                    <a:lnTo>
                      <a:pt x="202" y="221"/>
                    </a:lnTo>
                    <a:lnTo>
                      <a:pt x="202" y="224"/>
                    </a:lnTo>
                    <a:lnTo>
                      <a:pt x="199" y="224"/>
                    </a:lnTo>
                    <a:lnTo>
                      <a:pt x="196" y="226"/>
                    </a:lnTo>
                    <a:lnTo>
                      <a:pt x="193" y="229"/>
                    </a:lnTo>
                    <a:lnTo>
                      <a:pt x="191" y="232"/>
                    </a:lnTo>
                    <a:lnTo>
                      <a:pt x="188" y="232"/>
                    </a:lnTo>
                    <a:lnTo>
                      <a:pt x="188" y="235"/>
                    </a:lnTo>
                    <a:lnTo>
                      <a:pt x="185" y="235"/>
                    </a:lnTo>
                    <a:lnTo>
                      <a:pt x="182" y="237"/>
                    </a:lnTo>
                    <a:lnTo>
                      <a:pt x="180" y="240"/>
                    </a:lnTo>
                    <a:lnTo>
                      <a:pt x="177" y="240"/>
                    </a:lnTo>
                    <a:lnTo>
                      <a:pt x="177" y="243"/>
                    </a:lnTo>
                    <a:lnTo>
                      <a:pt x="174" y="243"/>
                    </a:lnTo>
                    <a:lnTo>
                      <a:pt x="174" y="245"/>
                    </a:lnTo>
                    <a:lnTo>
                      <a:pt x="172" y="245"/>
                    </a:lnTo>
                    <a:lnTo>
                      <a:pt x="169" y="245"/>
                    </a:lnTo>
                    <a:lnTo>
                      <a:pt x="169" y="248"/>
                    </a:lnTo>
                    <a:lnTo>
                      <a:pt x="166" y="248"/>
                    </a:lnTo>
                    <a:lnTo>
                      <a:pt x="163" y="251"/>
                    </a:lnTo>
                    <a:lnTo>
                      <a:pt x="161" y="254"/>
                    </a:lnTo>
                    <a:lnTo>
                      <a:pt x="158" y="254"/>
                    </a:lnTo>
                    <a:lnTo>
                      <a:pt x="155" y="256"/>
                    </a:lnTo>
                    <a:lnTo>
                      <a:pt x="153" y="256"/>
                    </a:lnTo>
                    <a:lnTo>
                      <a:pt x="153" y="259"/>
                    </a:lnTo>
                    <a:lnTo>
                      <a:pt x="150" y="259"/>
                    </a:lnTo>
                    <a:lnTo>
                      <a:pt x="147" y="259"/>
                    </a:lnTo>
                    <a:lnTo>
                      <a:pt x="147" y="262"/>
                    </a:lnTo>
                    <a:lnTo>
                      <a:pt x="144" y="262"/>
                    </a:lnTo>
                    <a:lnTo>
                      <a:pt x="142" y="265"/>
                    </a:lnTo>
                    <a:lnTo>
                      <a:pt x="139" y="265"/>
                    </a:lnTo>
                    <a:lnTo>
                      <a:pt x="136" y="265"/>
                    </a:lnTo>
                    <a:lnTo>
                      <a:pt x="136" y="267"/>
                    </a:lnTo>
                    <a:lnTo>
                      <a:pt x="133" y="267"/>
                    </a:lnTo>
                    <a:lnTo>
                      <a:pt x="131" y="270"/>
                    </a:lnTo>
                    <a:lnTo>
                      <a:pt x="128" y="270"/>
                    </a:lnTo>
                    <a:lnTo>
                      <a:pt x="125" y="273"/>
                    </a:lnTo>
                    <a:lnTo>
                      <a:pt x="123" y="273"/>
                    </a:lnTo>
                    <a:lnTo>
                      <a:pt x="120" y="273"/>
                    </a:lnTo>
                    <a:lnTo>
                      <a:pt x="117" y="275"/>
                    </a:lnTo>
                    <a:lnTo>
                      <a:pt x="114" y="275"/>
                    </a:lnTo>
                    <a:lnTo>
                      <a:pt x="112" y="278"/>
                    </a:lnTo>
                    <a:lnTo>
                      <a:pt x="109" y="278"/>
                    </a:lnTo>
                    <a:lnTo>
                      <a:pt x="106" y="278"/>
                    </a:lnTo>
                    <a:lnTo>
                      <a:pt x="106" y="281"/>
                    </a:lnTo>
                    <a:lnTo>
                      <a:pt x="103" y="281"/>
                    </a:lnTo>
                    <a:lnTo>
                      <a:pt x="101" y="281"/>
                    </a:lnTo>
                    <a:lnTo>
                      <a:pt x="98" y="281"/>
                    </a:lnTo>
                    <a:lnTo>
                      <a:pt x="98" y="284"/>
                    </a:lnTo>
                    <a:lnTo>
                      <a:pt x="95" y="284"/>
                    </a:lnTo>
                    <a:lnTo>
                      <a:pt x="93" y="284"/>
                    </a:lnTo>
                    <a:lnTo>
                      <a:pt x="90" y="284"/>
                    </a:lnTo>
                    <a:lnTo>
                      <a:pt x="90" y="286"/>
                    </a:lnTo>
                    <a:lnTo>
                      <a:pt x="87" y="286"/>
                    </a:lnTo>
                    <a:lnTo>
                      <a:pt x="84" y="286"/>
                    </a:lnTo>
                    <a:lnTo>
                      <a:pt x="82" y="286"/>
                    </a:lnTo>
                    <a:lnTo>
                      <a:pt x="79" y="286"/>
                    </a:lnTo>
                    <a:lnTo>
                      <a:pt x="79" y="289"/>
                    </a:lnTo>
                    <a:lnTo>
                      <a:pt x="76" y="289"/>
                    </a:lnTo>
                    <a:lnTo>
                      <a:pt x="74" y="289"/>
                    </a:lnTo>
                    <a:lnTo>
                      <a:pt x="71" y="289"/>
                    </a:lnTo>
                    <a:lnTo>
                      <a:pt x="68" y="289"/>
                    </a:lnTo>
                    <a:lnTo>
                      <a:pt x="68" y="292"/>
                    </a:lnTo>
                    <a:lnTo>
                      <a:pt x="65" y="292"/>
                    </a:lnTo>
                    <a:lnTo>
                      <a:pt x="63" y="292"/>
                    </a:lnTo>
                    <a:lnTo>
                      <a:pt x="60" y="292"/>
                    </a:lnTo>
                    <a:lnTo>
                      <a:pt x="57" y="292"/>
                    </a:lnTo>
                    <a:lnTo>
                      <a:pt x="57" y="295"/>
                    </a:lnTo>
                    <a:lnTo>
                      <a:pt x="54" y="295"/>
                    </a:lnTo>
                    <a:lnTo>
                      <a:pt x="52" y="295"/>
                    </a:lnTo>
                    <a:lnTo>
                      <a:pt x="49" y="295"/>
                    </a:lnTo>
                    <a:lnTo>
                      <a:pt x="46" y="295"/>
                    </a:lnTo>
                    <a:lnTo>
                      <a:pt x="44" y="295"/>
                    </a:lnTo>
                    <a:lnTo>
                      <a:pt x="41" y="295"/>
                    </a:lnTo>
                    <a:lnTo>
                      <a:pt x="38" y="295"/>
                    </a:lnTo>
                    <a:lnTo>
                      <a:pt x="38" y="297"/>
                    </a:lnTo>
                    <a:lnTo>
                      <a:pt x="35" y="297"/>
                    </a:lnTo>
                    <a:lnTo>
                      <a:pt x="33" y="297"/>
                    </a:lnTo>
                    <a:lnTo>
                      <a:pt x="30" y="297"/>
                    </a:lnTo>
                    <a:lnTo>
                      <a:pt x="27" y="297"/>
                    </a:lnTo>
                    <a:lnTo>
                      <a:pt x="24" y="297"/>
                    </a:lnTo>
                    <a:lnTo>
                      <a:pt x="22" y="297"/>
                    </a:lnTo>
                    <a:lnTo>
                      <a:pt x="19" y="297"/>
                    </a:lnTo>
                    <a:lnTo>
                      <a:pt x="16" y="297"/>
                    </a:lnTo>
                    <a:lnTo>
                      <a:pt x="14" y="297"/>
                    </a:lnTo>
                    <a:lnTo>
                      <a:pt x="11" y="297"/>
                    </a:lnTo>
                    <a:lnTo>
                      <a:pt x="8" y="297"/>
                    </a:lnTo>
                    <a:lnTo>
                      <a:pt x="5" y="297"/>
                    </a:lnTo>
                    <a:lnTo>
                      <a:pt x="3" y="297"/>
                    </a:lnTo>
                    <a:lnTo>
                      <a:pt x="0" y="297"/>
                    </a:lnTo>
                  </a:path>
                </a:pathLst>
              </a:custGeom>
              <a:noFill/>
              <a:ln w="4763">
                <a:solidFill>
                  <a:srgbClr val="4CFF4C"/>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15" name="Freeform 164"/>
              <p:cNvSpPr>
                <a:spLocks/>
              </p:cNvSpPr>
              <p:nvPr/>
            </p:nvSpPr>
            <p:spPr bwMode="auto">
              <a:xfrm>
                <a:off x="4400264" y="3287221"/>
                <a:ext cx="546151" cy="556319"/>
              </a:xfrm>
              <a:custGeom>
                <a:avLst/>
                <a:gdLst>
                  <a:gd name="T0" fmla="*/ 398 w 400"/>
                  <a:gd name="T1" fmla="*/ 337 h 397"/>
                  <a:gd name="T2" fmla="*/ 389 w 400"/>
                  <a:gd name="T3" fmla="*/ 305 h 397"/>
                  <a:gd name="T4" fmla="*/ 384 w 400"/>
                  <a:gd name="T5" fmla="*/ 280 h 397"/>
                  <a:gd name="T6" fmla="*/ 376 w 400"/>
                  <a:gd name="T7" fmla="*/ 261 h 397"/>
                  <a:gd name="T8" fmla="*/ 370 w 400"/>
                  <a:gd name="T9" fmla="*/ 245 h 397"/>
                  <a:gd name="T10" fmla="*/ 365 w 400"/>
                  <a:gd name="T11" fmla="*/ 231 h 397"/>
                  <a:gd name="T12" fmla="*/ 357 w 400"/>
                  <a:gd name="T13" fmla="*/ 218 h 397"/>
                  <a:gd name="T14" fmla="*/ 351 w 400"/>
                  <a:gd name="T15" fmla="*/ 207 h 397"/>
                  <a:gd name="T16" fmla="*/ 346 w 400"/>
                  <a:gd name="T17" fmla="*/ 196 h 397"/>
                  <a:gd name="T18" fmla="*/ 338 w 400"/>
                  <a:gd name="T19" fmla="*/ 185 h 397"/>
                  <a:gd name="T20" fmla="*/ 332 w 400"/>
                  <a:gd name="T21" fmla="*/ 174 h 397"/>
                  <a:gd name="T22" fmla="*/ 327 w 400"/>
                  <a:gd name="T23" fmla="*/ 166 h 397"/>
                  <a:gd name="T24" fmla="*/ 319 w 400"/>
                  <a:gd name="T25" fmla="*/ 158 h 397"/>
                  <a:gd name="T26" fmla="*/ 313 w 400"/>
                  <a:gd name="T27" fmla="*/ 149 h 397"/>
                  <a:gd name="T28" fmla="*/ 308 w 400"/>
                  <a:gd name="T29" fmla="*/ 141 h 397"/>
                  <a:gd name="T30" fmla="*/ 300 w 400"/>
                  <a:gd name="T31" fmla="*/ 133 h 397"/>
                  <a:gd name="T32" fmla="*/ 294 w 400"/>
                  <a:gd name="T33" fmla="*/ 128 h 397"/>
                  <a:gd name="T34" fmla="*/ 289 w 400"/>
                  <a:gd name="T35" fmla="*/ 119 h 397"/>
                  <a:gd name="T36" fmla="*/ 281 w 400"/>
                  <a:gd name="T37" fmla="*/ 114 h 397"/>
                  <a:gd name="T38" fmla="*/ 275 w 400"/>
                  <a:gd name="T39" fmla="*/ 109 h 397"/>
                  <a:gd name="T40" fmla="*/ 270 w 400"/>
                  <a:gd name="T41" fmla="*/ 103 h 397"/>
                  <a:gd name="T42" fmla="*/ 261 w 400"/>
                  <a:gd name="T43" fmla="*/ 98 h 397"/>
                  <a:gd name="T44" fmla="*/ 256 w 400"/>
                  <a:gd name="T45" fmla="*/ 92 h 397"/>
                  <a:gd name="T46" fmla="*/ 251 w 400"/>
                  <a:gd name="T47" fmla="*/ 87 h 397"/>
                  <a:gd name="T48" fmla="*/ 242 w 400"/>
                  <a:gd name="T49" fmla="*/ 81 h 397"/>
                  <a:gd name="T50" fmla="*/ 237 w 400"/>
                  <a:gd name="T51" fmla="*/ 76 h 397"/>
                  <a:gd name="T52" fmla="*/ 231 w 400"/>
                  <a:gd name="T53" fmla="*/ 73 h 397"/>
                  <a:gd name="T54" fmla="*/ 223 w 400"/>
                  <a:gd name="T55" fmla="*/ 68 h 397"/>
                  <a:gd name="T56" fmla="*/ 218 w 400"/>
                  <a:gd name="T57" fmla="*/ 62 h 397"/>
                  <a:gd name="T58" fmla="*/ 210 w 400"/>
                  <a:gd name="T59" fmla="*/ 60 h 397"/>
                  <a:gd name="T60" fmla="*/ 204 w 400"/>
                  <a:gd name="T61" fmla="*/ 54 h 397"/>
                  <a:gd name="T62" fmla="*/ 199 w 400"/>
                  <a:gd name="T63" fmla="*/ 51 h 397"/>
                  <a:gd name="T64" fmla="*/ 191 w 400"/>
                  <a:gd name="T65" fmla="*/ 49 h 397"/>
                  <a:gd name="T66" fmla="*/ 185 w 400"/>
                  <a:gd name="T67" fmla="*/ 46 h 397"/>
                  <a:gd name="T68" fmla="*/ 180 w 400"/>
                  <a:gd name="T69" fmla="*/ 40 h 397"/>
                  <a:gd name="T70" fmla="*/ 172 w 400"/>
                  <a:gd name="T71" fmla="*/ 38 h 397"/>
                  <a:gd name="T72" fmla="*/ 166 w 400"/>
                  <a:gd name="T73" fmla="*/ 35 h 397"/>
                  <a:gd name="T74" fmla="*/ 161 w 400"/>
                  <a:gd name="T75" fmla="*/ 32 h 397"/>
                  <a:gd name="T76" fmla="*/ 153 w 400"/>
                  <a:gd name="T77" fmla="*/ 30 h 397"/>
                  <a:gd name="T78" fmla="*/ 147 w 400"/>
                  <a:gd name="T79" fmla="*/ 27 h 397"/>
                  <a:gd name="T80" fmla="*/ 142 w 400"/>
                  <a:gd name="T81" fmla="*/ 24 h 397"/>
                  <a:gd name="T82" fmla="*/ 133 w 400"/>
                  <a:gd name="T83" fmla="*/ 24 h 397"/>
                  <a:gd name="T84" fmla="*/ 128 w 400"/>
                  <a:gd name="T85" fmla="*/ 21 h 397"/>
                  <a:gd name="T86" fmla="*/ 123 w 400"/>
                  <a:gd name="T87" fmla="*/ 19 h 397"/>
                  <a:gd name="T88" fmla="*/ 114 w 400"/>
                  <a:gd name="T89" fmla="*/ 16 h 397"/>
                  <a:gd name="T90" fmla="*/ 109 w 400"/>
                  <a:gd name="T91" fmla="*/ 16 h 397"/>
                  <a:gd name="T92" fmla="*/ 103 w 400"/>
                  <a:gd name="T93" fmla="*/ 13 h 397"/>
                  <a:gd name="T94" fmla="*/ 95 w 400"/>
                  <a:gd name="T95" fmla="*/ 10 h 397"/>
                  <a:gd name="T96" fmla="*/ 90 w 400"/>
                  <a:gd name="T97" fmla="*/ 10 h 397"/>
                  <a:gd name="T98" fmla="*/ 84 w 400"/>
                  <a:gd name="T99" fmla="*/ 8 h 397"/>
                  <a:gd name="T100" fmla="*/ 76 w 400"/>
                  <a:gd name="T101" fmla="*/ 8 h 397"/>
                  <a:gd name="T102" fmla="*/ 71 w 400"/>
                  <a:gd name="T103" fmla="*/ 5 h 397"/>
                  <a:gd name="T104" fmla="*/ 65 w 400"/>
                  <a:gd name="T105" fmla="*/ 5 h 397"/>
                  <a:gd name="T106" fmla="*/ 57 w 400"/>
                  <a:gd name="T107" fmla="*/ 5 h 397"/>
                  <a:gd name="T108" fmla="*/ 52 w 400"/>
                  <a:gd name="T109" fmla="*/ 2 h 397"/>
                  <a:gd name="T110" fmla="*/ 44 w 400"/>
                  <a:gd name="T111" fmla="*/ 2 h 397"/>
                  <a:gd name="T112" fmla="*/ 38 w 400"/>
                  <a:gd name="T113" fmla="*/ 2 h 397"/>
                  <a:gd name="T114" fmla="*/ 33 w 400"/>
                  <a:gd name="T115" fmla="*/ 2 h 397"/>
                  <a:gd name="T116" fmla="*/ 24 w 400"/>
                  <a:gd name="T117" fmla="*/ 2 h 397"/>
                  <a:gd name="T118" fmla="*/ 19 w 400"/>
                  <a:gd name="T119" fmla="*/ 0 h 397"/>
                  <a:gd name="T120" fmla="*/ 14 w 400"/>
                  <a:gd name="T121" fmla="*/ 0 h 397"/>
                  <a:gd name="T122" fmla="*/ 5 w 400"/>
                  <a:gd name="T123" fmla="*/ 0 h 397"/>
                  <a:gd name="T124" fmla="*/ 0 w 400"/>
                  <a:gd name="T125" fmla="*/ 0 h 3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00"/>
                  <a:gd name="T190" fmla="*/ 0 h 397"/>
                  <a:gd name="T191" fmla="*/ 400 w 400"/>
                  <a:gd name="T192" fmla="*/ 397 h 39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00" h="397">
                    <a:moveTo>
                      <a:pt x="400" y="397"/>
                    </a:moveTo>
                    <a:lnTo>
                      <a:pt x="400" y="362"/>
                    </a:lnTo>
                    <a:lnTo>
                      <a:pt x="398" y="348"/>
                    </a:lnTo>
                    <a:lnTo>
                      <a:pt x="398" y="337"/>
                    </a:lnTo>
                    <a:lnTo>
                      <a:pt x="395" y="326"/>
                    </a:lnTo>
                    <a:lnTo>
                      <a:pt x="392" y="318"/>
                    </a:lnTo>
                    <a:lnTo>
                      <a:pt x="392" y="310"/>
                    </a:lnTo>
                    <a:lnTo>
                      <a:pt x="389" y="305"/>
                    </a:lnTo>
                    <a:lnTo>
                      <a:pt x="389" y="299"/>
                    </a:lnTo>
                    <a:lnTo>
                      <a:pt x="387" y="291"/>
                    </a:lnTo>
                    <a:lnTo>
                      <a:pt x="384" y="286"/>
                    </a:lnTo>
                    <a:lnTo>
                      <a:pt x="384" y="280"/>
                    </a:lnTo>
                    <a:lnTo>
                      <a:pt x="381" y="275"/>
                    </a:lnTo>
                    <a:lnTo>
                      <a:pt x="381" y="272"/>
                    </a:lnTo>
                    <a:lnTo>
                      <a:pt x="379" y="267"/>
                    </a:lnTo>
                    <a:lnTo>
                      <a:pt x="376" y="261"/>
                    </a:lnTo>
                    <a:lnTo>
                      <a:pt x="376" y="258"/>
                    </a:lnTo>
                    <a:lnTo>
                      <a:pt x="373" y="253"/>
                    </a:lnTo>
                    <a:lnTo>
                      <a:pt x="373" y="250"/>
                    </a:lnTo>
                    <a:lnTo>
                      <a:pt x="370" y="245"/>
                    </a:lnTo>
                    <a:lnTo>
                      <a:pt x="370" y="242"/>
                    </a:lnTo>
                    <a:lnTo>
                      <a:pt x="368" y="239"/>
                    </a:lnTo>
                    <a:lnTo>
                      <a:pt x="365" y="234"/>
                    </a:lnTo>
                    <a:lnTo>
                      <a:pt x="365" y="231"/>
                    </a:lnTo>
                    <a:lnTo>
                      <a:pt x="362" y="228"/>
                    </a:lnTo>
                    <a:lnTo>
                      <a:pt x="362" y="226"/>
                    </a:lnTo>
                    <a:lnTo>
                      <a:pt x="360" y="220"/>
                    </a:lnTo>
                    <a:lnTo>
                      <a:pt x="357" y="218"/>
                    </a:lnTo>
                    <a:lnTo>
                      <a:pt x="357" y="215"/>
                    </a:lnTo>
                    <a:lnTo>
                      <a:pt x="354" y="212"/>
                    </a:lnTo>
                    <a:lnTo>
                      <a:pt x="354" y="209"/>
                    </a:lnTo>
                    <a:lnTo>
                      <a:pt x="351" y="207"/>
                    </a:lnTo>
                    <a:lnTo>
                      <a:pt x="349" y="204"/>
                    </a:lnTo>
                    <a:lnTo>
                      <a:pt x="349" y="201"/>
                    </a:lnTo>
                    <a:lnTo>
                      <a:pt x="346" y="198"/>
                    </a:lnTo>
                    <a:lnTo>
                      <a:pt x="346" y="196"/>
                    </a:lnTo>
                    <a:lnTo>
                      <a:pt x="343" y="193"/>
                    </a:lnTo>
                    <a:lnTo>
                      <a:pt x="343" y="190"/>
                    </a:lnTo>
                    <a:lnTo>
                      <a:pt x="340" y="188"/>
                    </a:lnTo>
                    <a:lnTo>
                      <a:pt x="338" y="185"/>
                    </a:lnTo>
                    <a:lnTo>
                      <a:pt x="338" y="182"/>
                    </a:lnTo>
                    <a:lnTo>
                      <a:pt x="335" y="179"/>
                    </a:lnTo>
                    <a:lnTo>
                      <a:pt x="335" y="177"/>
                    </a:lnTo>
                    <a:lnTo>
                      <a:pt x="332" y="174"/>
                    </a:lnTo>
                    <a:lnTo>
                      <a:pt x="330" y="171"/>
                    </a:lnTo>
                    <a:lnTo>
                      <a:pt x="327" y="168"/>
                    </a:lnTo>
                    <a:lnTo>
                      <a:pt x="327" y="166"/>
                    </a:lnTo>
                    <a:lnTo>
                      <a:pt x="324" y="163"/>
                    </a:lnTo>
                    <a:lnTo>
                      <a:pt x="324" y="160"/>
                    </a:lnTo>
                    <a:lnTo>
                      <a:pt x="321" y="160"/>
                    </a:lnTo>
                    <a:lnTo>
                      <a:pt x="319" y="158"/>
                    </a:lnTo>
                    <a:lnTo>
                      <a:pt x="319" y="155"/>
                    </a:lnTo>
                    <a:lnTo>
                      <a:pt x="316" y="152"/>
                    </a:lnTo>
                    <a:lnTo>
                      <a:pt x="313" y="149"/>
                    </a:lnTo>
                    <a:lnTo>
                      <a:pt x="310" y="147"/>
                    </a:lnTo>
                    <a:lnTo>
                      <a:pt x="310" y="144"/>
                    </a:lnTo>
                    <a:lnTo>
                      <a:pt x="308" y="144"/>
                    </a:lnTo>
                    <a:lnTo>
                      <a:pt x="308" y="141"/>
                    </a:lnTo>
                    <a:lnTo>
                      <a:pt x="305" y="139"/>
                    </a:lnTo>
                    <a:lnTo>
                      <a:pt x="302" y="139"/>
                    </a:lnTo>
                    <a:lnTo>
                      <a:pt x="302" y="136"/>
                    </a:lnTo>
                    <a:lnTo>
                      <a:pt x="300" y="133"/>
                    </a:lnTo>
                    <a:lnTo>
                      <a:pt x="297" y="130"/>
                    </a:lnTo>
                    <a:lnTo>
                      <a:pt x="297" y="128"/>
                    </a:lnTo>
                    <a:lnTo>
                      <a:pt x="294" y="128"/>
                    </a:lnTo>
                    <a:lnTo>
                      <a:pt x="291" y="125"/>
                    </a:lnTo>
                    <a:lnTo>
                      <a:pt x="289" y="122"/>
                    </a:lnTo>
                    <a:lnTo>
                      <a:pt x="289" y="119"/>
                    </a:lnTo>
                    <a:lnTo>
                      <a:pt x="286" y="119"/>
                    </a:lnTo>
                    <a:lnTo>
                      <a:pt x="283" y="117"/>
                    </a:lnTo>
                    <a:lnTo>
                      <a:pt x="283" y="114"/>
                    </a:lnTo>
                    <a:lnTo>
                      <a:pt x="281" y="114"/>
                    </a:lnTo>
                    <a:lnTo>
                      <a:pt x="281" y="111"/>
                    </a:lnTo>
                    <a:lnTo>
                      <a:pt x="278" y="111"/>
                    </a:lnTo>
                    <a:lnTo>
                      <a:pt x="278" y="109"/>
                    </a:lnTo>
                    <a:lnTo>
                      <a:pt x="275" y="109"/>
                    </a:lnTo>
                    <a:lnTo>
                      <a:pt x="272" y="106"/>
                    </a:lnTo>
                    <a:lnTo>
                      <a:pt x="270" y="103"/>
                    </a:lnTo>
                    <a:lnTo>
                      <a:pt x="267" y="100"/>
                    </a:lnTo>
                    <a:lnTo>
                      <a:pt x="264" y="98"/>
                    </a:lnTo>
                    <a:lnTo>
                      <a:pt x="261" y="98"/>
                    </a:lnTo>
                    <a:lnTo>
                      <a:pt x="261" y="95"/>
                    </a:lnTo>
                    <a:lnTo>
                      <a:pt x="259" y="95"/>
                    </a:lnTo>
                    <a:lnTo>
                      <a:pt x="256" y="92"/>
                    </a:lnTo>
                    <a:lnTo>
                      <a:pt x="253" y="89"/>
                    </a:lnTo>
                    <a:lnTo>
                      <a:pt x="251" y="87"/>
                    </a:lnTo>
                    <a:lnTo>
                      <a:pt x="248" y="84"/>
                    </a:lnTo>
                    <a:lnTo>
                      <a:pt x="245" y="84"/>
                    </a:lnTo>
                    <a:lnTo>
                      <a:pt x="245" y="81"/>
                    </a:lnTo>
                    <a:lnTo>
                      <a:pt x="242" y="81"/>
                    </a:lnTo>
                    <a:lnTo>
                      <a:pt x="242" y="79"/>
                    </a:lnTo>
                    <a:lnTo>
                      <a:pt x="240" y="79"/>
                    </a:lnTo>
                    <a:lnTo>
                      <a:pt x="237" y="79"/>
                    </a:lnTo>
                    <a:lnTo>
                      <a:pt x="237" y="76"/>
                    </a:lnTo>
                    <a:lnTo>
                      <a:pt x="234" y="76"/>
                    </a:lnTo>
                    <a:lnTo>
                      <a:pt x="234" y="73"/>
                    </a:lnTo>
                    <a:lnTo>
                      <a:pt x="231" y="73"/>
                    </a:lnTo>
                    <a:lnTo>
                      <a:pt x="229" y="70"/>
                    </a:lnTo>
                    <a:lnTo>
                      <a:pt x="226" y="70"/>
                    </a:lnTo>
                    <a:lnTo>
                      <a:pt x="226" y="68"/>
                    </a:lnTo>
                    <a:lnTo>
                      <a:pt x="223" y="68"/>
                    </a:lnTo>
                    <a:lnTo>
                      <a:pt x="223" y="65"/>
                    </a:lnTo>
                    <a:lnTo>
                      <a:pt x="221" y="65"/>
                    </a:lnTo>
                    <a:lnTo>
                      <a:pt x="218" y="65"/>
                    </a:lnTo>
                    <a:lnTo>
                      <a:pt x="218" y="62"/>
                    </a:lnTo>
                    <a:lnTo>
                      <a:pt x="215" y="62"/>
                    </a:lnTo>
                    <a:lnTo>
                      <a:pt x="212" y="60"/>
                    </a:lnTo>
                    <a:lnTo>
                      <a:pt x="210" y="60"/>
                    </a:lnTo>
                    <a:lnTo>
                      <a:pt x="207" y="57"/>
                    </a:lnTo>
                    <a:lnTo>
                      <a:pt x="204" y="54"/>
                    </a:lnTo>
                    <a:lnTo>
                      <a:pt x="202" y="54"/>
                    </a:lnTo>
                    <a:lnTo>
                      <a:pt x="199" y="51"/>
                    </a:lnTo>
                    <a:lnTo>
                      <a:pt x="196" y="51"/>
                    </a:lnTo>
                    <a:lnTo>
                      <a:pt x="196" y="49"/>
                    </a:lnTo>
                    <a:lnTo>
                      <a:pt x="193" y="49"/>
                    </a:lnTo>
                    <a:lnTo>
                      <a:pt x="191" y="49"/>
                    </a:lnTo>
                    <a:lnTo>
                      <a:pt x="188" y="46"/>
                    </a:lnTo>
                    <a:lnTo>
                      <a:pt x="185" y="46"/>
                    </a:lnTo>
                    <a:lnTo>
                      <a:pt x="182" y="43"/>
                    </a:lnTo>
                    <a:lnTo>
                      <a:pt x="180" y="43"/>
                    </a:lnTo>
                    <a:lnTo>
                      <a:pt x="180" y="40"/>
                    </a:lnTo>
                    <a:lnTo>
                      <a:pt x="177" y="40"/>
                    </a:lnTo>
                    <a:lnTo>
                      <a:pt x="174" y="40"/>
                    </a:lnTo>
                    <a:lnTo>
                      <a:pt x="172" y="38"/>
                    </a:lnTo>
                    <a:lnTo>
                      <a:pt x="169" y="38"/>
                    </a:lnTo>
                    <a:lnTo>
                      <a:pt x="169" y="35"/>
                    </a:lnTo>
                    <a:lnTo>
                      <a:pt x="166" y="35"/>
                    </a:lnTo>
                    <a:lnTo>
                      <a:pt x="163" y="35"/>
                    </a:lnTo>
                    <a:lnTo>
                      <a:pt x="161" y="32"/>
                    </a:lnTo>
                    <a:lnTo>
                      <a:pt x="158" y="32"/>
                    </a:lnTo>
                    <a:lnTo>
                      <a:pt x="155" y="30"/>
                    </a:lnTo>
                    <a:lnTo>
                      <a:pt x="153" y="30"/>
                    </a:lnTo>
                    <a:lnTo>
                      <a:pt x="150" y="30"/>
                    </a:lnTo>
                    <a:lnTo>
                      <a:pt x="147" y="27"/>
                    </a:lnTo>
                    <a:lnTo>
                      <a:pt x="144" y="27"/>
                    </a:lnTo>
                    <a:lnTo>
                      <a:pt x="142" y="27"/>
                    </a:lnTo>
                    <a:lnTo>
                      <a:pt x="142" y="24"/>
                    </a:lnTo>
                    <a:lnTo>
                      <a:pt x="139" y="24"/>
                    </a:lnTo>
                    <a:lnTo>
                      <a:pt x="136" y="24"/>
                    </a:lnTo>
                    <a:lnTo>
                      <a:pt x="133" y="24"/>
                    </a:lnTo>
                    <a:lnTo>
                      <a:pt x="133" y="21"/>
                    </a:lnTo>
                    <a:lnTo>
                      <a:pt x="131" y="21"/>
                    </a:lnTo>
                    <a:lnTo>
                      <a:pt x="128" y="21"/>
                    </a:lnTo>
                    <a:lnTo>
                      <a:pt x="125" y="21"/>
                    </a:lnTo>
                    <a:lnTo>
                      <a:pt x="125" y="19"/>
                    </a:lnTo>
                    <a:lnTo>
                      <a:pt x="123" y="19"/>
                    </a:lnTo>
                    <a:lnTo>
                      <a:pt x="120" y="19"/>
                    </a:lnTo>
                    <a:lnTo>
                      <a:pt x="117" y="19"/>
                    </a:lnTo>
                    <a:lnTo>
                      <a:pt x="117" y="16"/>
                    </a:lnTo>
                    <a:lnTo>
                      <a:pt x="114" y="16"/>
                    </a:lnTo>
                    <a:lnTo>
                      <a:pt x="112" y="16"/>
                    </a:lnTo>
                    <a:lnTo>
                      <a:pt x="109" y="16"/>
                    </a:lnTo>
                    <a:lnTo>
                      <a:pt x="106" y="13"/>
                    </a:lnTo>
                    <a:lnTo>
                      <a:pt x="103" y="13"/>
                    </a:lnTo>
                    <a:lnTo>
                      <a:pt x="101" y="13"/>
                    </a:lnTo>
                    <a:lnTo>
                      <a:pt x="98" y="13"/>
                    </a:lnTo>
                    <a:lnTo>
                      <a:pt x="95" y="10"/>
                    </a:lnTo>
                    <a:lnTo>
                      <a:pt x="93" y="10"/>
                    </a:lnTo>
                    <a:lnTo>
                      <a:pt x="90" y="10"/>
                    </a:lnTo>
                    <a:lnTo>
                      <a:pt x="87" y="10"/>
                    </a:lnTo>
                    <a:lnTo>
                      <a:pt x="84" y="8"/>
                    </a:lnTo>
                    <a:lnTo>
                      <a:pt x="82" y="8"/>
                    </a:lnTo>
                    <a:lnTo>
                      <a:pt x="79" y="8"/>
                    </a:lnTo>
                    <a:lnTo>
                      <a:pt x="76" y="8"/>
                    </a:lnTo>
                    <a:lnTo>
                      <a:pt x="74" y="8"/>
                    </a:lnTo>
                    <a:lnTo>
                      <a:pt x="71" y="8"/>
                    </a:lnTo>
                    <a:lnTo>
                      <a:pt x="71" y="5"/>
                    </a:lnTo>
                    <a:lnTo>
                      <a:pt x="68" y="5"/>
                    </a:lnTo>
                    <a:lnTo>
                      <a:pt x="65" y="5"/>
                    </a:lnTo>
                    <a:lnTo>
                      <a:pt x="63" y="5"/>
                    </a:lnTo>
                    <a:lnTo>
                      <a:pt x="60" y="5"/>
                    </a:lnTo>
                    <a:lnTo>
                      <a:pt x="57" y="5"/>
                    </a:lnTo>
                    <a:lnTo>
                      <a:pt x="54" y="5"/>
                    </a:lnTo>
                    <a:lnTo>
                      <a:pt x="52" y="2"/>
                    </a:lnTo>
                    <a:lnTo>
                      <a:pt x="49" y="2"/>
                    </a:lnTo>
                    <a:lnTo>
                      <a:pt x="46" y="2"/>
                    </a:lnTo>
                    <a:lnTo>
                      <a:pt x="44" y="2"/>
                    </a:lnTo>
                    <a:lnTo>
                      <a:pt x="41" y="2"/>
                    </a:lnTo>
                    <a:lnTo>
                      <a:pt x="38" y="2"/>
                    </a:lnTo>
                    <a:lnTo>
                      <a:pt x="35" y="2"/>
                    </a:lnTo>
                    <a:lnTo>
                      <a:pt x="33" y="2"/>
                    </a:lnTo>
                    <a:lnTo>
                      <a:pt x="30" y="2"/>
                    </a:lnTo>
                    <a:lnTo>
                      <a:pt x="27" y="2"/>
                    </a:lnTo>
                    <a:lnTo>
                      <a:pt x="24" y="2"/>
                    </a:lnTo>
                    <a:lnTo>
                      <a:pt x="22" y="0"/>
                    </a:lnTo>
                    <a:lnTo>
                      <a:pt x="19" y="0"/>
                    </a:lnTo>
                    <a:lnTo>
                      <a:pt x="16" y="0"/>
                    </a:lnTo>
                    <a:lnTo>
                      <a:pt x="14" y="0"/>
                    </a:lnTo>
                    <a:lnTo>
                      <a:pt x="11" y="0"/>
                    </a:lnTo>
                    <a:lnTo>
                      <a:pt x="8" y="0"/>
                    </a:lnTo>
                    <a:lnTo>
                      <a:pt x="5" y="0"/>
                    </a:lnTo>
                    <a:lnTo>
                      <a:pt x="3" y="0"/>
                    </a:lnTo>
                    <a:lnTo>
                      <a:pt x="0" y="0"/>
                    </a:lnTo>
                  </a:path>
                </a:pathLst>
              </a:custGeom>
              <a:noFill/>
              <a:ln w="4763">
                <a:solidFill>
                  <a:srgbClr val="4CFF4C"/>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16" name="Freeform 165"/>
              <p:cNvSpPr>
                <a:spLocks/>
              </p:cNvSpPr>
              <p:nvPr/>
            </p:nvSpPr>
            <p:spPr bwMode="auto">
              <a:xfrm>
                <a:off x="4400264" y="3843539"/>
                <a:ext cx="546151" cy="557720"/>
              </a:xfrm>
              <a:custGeom>
                <a:avLst/>
                <a:gdLst>
                  <a:gd name="T0" fmla="*/ 398 w 400"/>
                  <a:gd name="T1" fmla="*/ 63 h 398"/>
                  <a:gd name="T2" fmla="*/ 389 w 400"/>
                  <a:gd name="T3" fmla="*/ 93 h 398"/>
                  <a:gd name="T4" fmla="*/ 384 w 400"/>
                  <a:gd name="T5" fmla="*/ 117 h 398"/>
                  <a:gd name="T6" fmla="*/ 376 w 400"/>
                  <a:gd name="T7" fmla="*/ 137 h 398"/>
                  <a:gd name="T8" fmla="*/ 370 w 400"/>
                  <a:gd name="T9" fmla="*/ 153 h 398"/>
                  <a:gd name="T10" fmla="*/ 365 w 400"/>
                  <a:gd name="T11" fmla="*/ 166 h 398"/>
                  <a:gd name="T12" fmla="*/ 357 w 400"/>
                  <a:gd name="T13" fmla="*/ 180 h 398"/>
                  <a:gd name="T14" fmla="*/ 351 w 400"/>
                  <a:gd name="T15" fmla="*/ 191 h 398"/>
                  <a:gd name="T16" fmla="*/ 346 w 400"/>
                  <a:gd name="T17" fmla="*/ 202 h 398"/>
                  <a:gd name="T18" fmla="*/ 338 w 400"/>
                  <a:gd name="T19" fmla="*/ 213 h 398"/>
                  <a:gd name="T20" fmla="*/ 332 w 400"/>
                  <a:gd name="T21" fmla="*/ 224 h 398"/>
                  <a:gd name="T22" fmla="*/ 327 w 400"/>
                  <a:gd name="T23" fmla="*/ 232 h 398"/>
                  <a:gd name="T24" fmla="*/ 319 w 400"/>
                  <a:gd name="T25" fmla="*/ 240 h 398"/>
                  <a:gd name="T26" fmla="*/ 313 w 400"/>
                  <a:gd name="T27" fmla="*/ 248 h 398"/>
                  <a:gd name="T28" fmla="*/ 308 w 400"/>
                  <a:gd name="T29" fmla="*/ 256 h 398"/>
                  <a:gd name="T30" fmla="*/ 300 w 400"/>
                  <a:gd name="T31" fmla="*/ 265 h 398"/>
                  <a:gd name="T32" fmla="*/ 294 w 400"/>
                  <a:gd name="T33" fmla="*/ 270 h 398"/>
                  <a:gd name="T34" fmla="*/ 289 w 400"/>
                  <a:gd name="T35" fmla="*/ 278 h 398"/>
                  <a:gd name="T36" fmla="*/ 281 w 400"/>
                  <a:gd name="T37" fmla="*/ 284 h 398"/>
                  <a:gd name="T38" fmla="*/ 275 w 400"/>
                  <a:gd name="T39" fmla="*/ 289 h 398"/>
                  <a:gd name="T40" fmla="*/ 270 w 400"/>
                  <a:gd name="T41" fmla="*/ 295 h 398"/>
                  <a:gd name="T42" fmla="*/ 261 w 400"/>
                  <a:gd name="T43" fmla="*/ 300 h 398"/>
                  <a:gd name="T44" fmla="*/ 256 w 400"/>
                  <a:gd name="T45" fmla="*/ 305 h 398"/>
                  <a:gd name="T46" fmla="*/ 251 w 400"/>
                  <a:gd name="T47" fmla="*/ 311 h 398"/>
                  <a:gd name="T48" fmla="*/ 242 w 400"/>
                  <a:gd name="T49" fmla="*/ 316 h 398"/>
                  <a:gd name="T50" fmla="*/ 237 w 400"/>
                  <a:gd name="T51" fmla="*/ 322 h 398"/>
                  <a:gd name="T52" fmla="*/ 231 w 400"/>
                  <a:gd name="T53" fmla="*/ 327 h 398"/>
                  <a:gd name="T54" fmla="*/ 223 w 400"/>
                  <a:gd name="T55" fmla="*/ 330 h 398"/>
                  <a:gd name="T56" fmla="*/ 218 w 400"/>
                  <a:gd name="T57" fmla="*/ 335 h 398"/>
                  <a:gd name="T58" fmla="*/ 210 w 400"/>
                  <a:gd name="T59" fmla="*/ 338 h 398"/>
                  <a:gd name="T60" fmla="*/ 204 w 400"/>
                  <a:gd name="T61" fmla="*/ 344 h 398"/>
                  <a:gd name="T62" fmla="*/ 199 w 400"/>
                  <a:gd name="T63" fmla="*/ 346 h 398"/>
                  <a:gd name="T64" fmla="*/ 191 w 400"/>
                  <a:gd name="T65" fmla="*/ 349 h 398"/>
                  <a:gd name="T66" fmla="*/ 185 w 400"/>
                  <a:gd name="T67" fmla="*/ 352 h 398"/>
                  <a:gd name="T68" fmla="*/ 180 w 400"/>
                  <a:gd name="T69" fmla="*/ 357 h 398"/>
                  <a:gd name="T70" fmla="*/ 172 w 400"/>
                  <a:gd name="T71" fmla="*/ 360 h 398"/>
                  <a:gd name="T72" fmla="*/ 166 w 400"/>
                  <a:gd name="T73" fmla="*/ 363 h 398"/>
                  <a:gd name="T74" fmla="*/ 161 w 400"/>
                  <a:gd name="T75" fmla="*/ 365 h 398"/>
                  <a:gd name="T76" fmla="*/ 153 w 400"/>
                  <a:gd name="T77" fmla="*/ 368 h 398"/>
                  <a:gd name="T78" fmla="*/ 147 w 400"/>
                  <a:gd name="T79" fmla="*/ 371 h 398"/>
                  <a:gd name="T80" fmla="*/ 142 w 400"/>
                  <a:gd name="T81" fmla="*/ 374 h 398"/>
                  <a:gd name="T82" fmla="*/ 133 w 400"/>
                  <a:gd name="T83" fmla="*/ 374 h 398"/>
                  <a:gd name="T84" fmla="*/ 128 w 400"/>
                  <a:gd name="T85" fmla="*/ 376 h 398"/>
                  <a:gd name="T86" fmla="*/ 123 w 400"/>
                  <a:gd name="T87" fmla="*/ 379 h 398"/>
                  <a:gd name="T88" fmla="*/ 114 w 400"/>
                  <a:gd name="T89" fmla="*/ 382 h 398"/>
                  <a:gd name="T90" fmla="*/ 109 w 400"/>
                  <a:gd name="T91" fmla="*/ 382 h 398"/>
                  <a:gd name="T92" fmla="*/ 103 w 400"/>
                  <a:gd name="T93" fmla="*/ 384 h 398"/>
                  <a:gd name="T94" fmla="*/ 95 w 400"/>
                  <a:gd name="T95" fmla="*/ 387 h 398"/>
                  <a:gd name="T96" fmla="*/ 90 w 400"/>
                  <a:gd name="T97" fmla="*/ 387 h 398"/>
                  <a:gd name="T98" fmla="*/ 84 w 400"/>
                  <a:gd name="T99" fmla="*/ 390 h 398"/>
                  <a:gd name="T100" fmla="*/ 76 w 400"/>
                  <a:gd name="T101" fmla="*/ 390 h 398"/>
                  <a:gd name="T102" fmla="*/ 71 w 400"/>
                  <a:gd name="T103" fmla="*/ 393 h 398"/>
                  <a:gd name="T104" fmla="*/ 65 w 400"/>
                  <a:gd name="T105" fmla="*/ 393 h 398"/>
                  <a:gd name="T106" fmla="*/ 57 w 400"/>
                  <a:gd name="T107" fmla="*/ 393 h 398"/>
                  <a:gd name="T108" fmla="*/ 52 w 400"/>
                  <a:gd name="T109" fmla="*/ 395 h 398"/>
                  <a:gd name="T110" fmla="*/ 44 w 400"/>
                  <a:gd name="T111" fmla="*/ 395 h 398"/>
                  <a:gd name="T112" fmla="*/ 38 w 400"/>
                  <a:gd name="T113" fmla="*/ 395 h 398"/>
                  <a:gd name="T114" fmla="*/ 33 w 400"/>
                  <a:gd name="T115" fmla="*/ 395 h 398"/>
                  <a:gd name="T116" fmla="*/ 24 w 400"/>
                  <a:gd name="T117" fmla="*/ 395 h 398"/>
                  <a:gd name="T118" fmla="*/ 19 w 400"/>
                  <a:gd name="T119" fmla="*/ 398 h 398"/>
                  <a:gd name="T120" fmla="*/ 14 w 400"/>
                  <a:gd name="T121" fmla="*/ 398 h 398"/>
                  <a:gd name="T122" fmla="*/ 5 w 400"/>
                  <a:gd name="T123" fmla="*/ 398 h 398"/>
                  <a:gd name="T124" fmla="*/ 0 w 400"/>
                  <a:gd name="T125" fmla="*/ 398 h 3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00"/>
                  <a:gd name="T190" fmla="*/ 0 h 398"/>
                  <a:gd name="T191" fmla="*/ 400 w 400"/>
                  <a:gd name="T192" fmla="*/ 398 h 39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00" h="398">
                    <a:moveTo>
                      <a:pt x="400" y="0"/>
                    </a:moveTo>
                    <a:lnTo>
                      <a:pt x="400" y="36"/>
                    </a:lnTo>
                    <a:lnTo>
                      <a:pt x="398" y="49"/>
                    </a:lnTo>
                    <a:lnTo>
                      <a:pt x="398" y="63"/>
                    </a:lnTo>
                    <a:lnTo>
                      <a:pt x="395" y="71"/>
                    </a:lnTo>
                    <a:lnTo>
                      <a:pt x="392" y="79"/>
                    </a:lnTo>
                    <a:lnTo>
                      <a:pt x="392" y="87"/>
                    </a:lnTo>
                    <a:lnTo>
                      <a:pt x="389" y="93"/>
                    </a:lnTo>
                    <a:lnTo>
                      <a:pt x="389" y="101"/>
                    </a:lnTo>
                    <a:lnTo>
                      <a:pt x="387" y="107"/>
                    </a:lnTo>
                    <a:lnTo>
                      <a:pt x="384" y="112"/>
                    </a:lnTo>
                    <a:lnTo>
                      <a:pt x="384" y="117"/>
                    </a:lnTo>
                    <a:lnTo>
                      <a:pt x="381" y="123"/>
                    </a:lnTo>
                    <a:lnTo>
                      <a:pt x="381" y="126"/>
                    </a:lnTo>
                    <a:lnTo>
                      <a:pt x="379" y="131"/>
                    </a:lnTo>
                    <a:lnTo>
                      <a:pt x="376" y="137"/>
                    </a:lnTo>
                    <a:lnTo>
                      <a:pt x="376" y="139"/>
                    </a:lnTo>
                    <a:lnTo>
                      <a:pt x="373" y="145"/>
                    </a:lnTo>
                    <a:lnTo>
                      <a:pt x="373" y="147"/>
                    </a:lnTo>
                    <a:lnTo>
                      <a:pt x="370" y="153"/>
                    </a:lnTo>
                    <a:lnTo>
                      <a:pt x="370" y="156"/>
                    </a:lnTo>
                    <a:lnTo>
                      <a:pt x="368" y="161"/>
                    </a:lnTo>
                    <a:lnTo>
                      <a:pt x="365" y="164"/>
                    </a:lnTo>
                    <a:lnTo>
                      <a:pt x="365" y="166"/>
                    </a:lnTo>
                    <a:lnTo>
                      <a:pt x="362" y="169"/>
                    </a:lnTo>
                    <a:lnTo>
                      <a:pt x="362" y="175"/>
                    </a:lnTo>
                    <a:lnTo>
                      <a:pt x="360" y="177"/>
                    </a:lnTo>
                    <a:lnTo>
                      <a:pt x="357" y="180"/>
                    </a:lnTo>
                    <a:lnTo>
                      <a:pt x="357" y="183"/>
                    </a:lnTo>
                    <a:lnTo>
                      <a:pt x="354" y="186"/>
                    </a:lnTo>
                    <a:lnTo>
                      <a:pt x="354" y="188"/>
                    </a:lnTo>
                    <a:lnTo>
                      <a:pt x="351" y="191"/>
                    </a:lnTo>
                    <a:lnTo>
                      <a:pt x="349" y="194"/>
                    </a:lnTo>
                    <a:lnTo>
                      <a:pt x="349" y="196"/>
                    </a:lnTo>
                    <a:lnTo>
                      <a:pt x="346" y="199"/>
                    </a:lnTo>
                    <a:lnTo>
                      <a:pt x="346" y="202"/>
                    </a:lnTo>
                    <a:lnTo>
                      <a:pt x="343" y="205"/>
                    </a:lnTo>
                    <a:lnTo>
                      <a:pt x="343" y="207"/>
                    </a:lnTo>
                    <a:lnTo>
                      <a:pt x="340" y="210"/>
                    </a:lnTo>
                    <a:lnTo>
                      <a:pt x="338" y="213"/>
                    </a:lnTo>
                    <a:lnTo>
                      <a:pt x="338" y="216"/>
                    </a:lnTo>
                    <a:lnTo>
                      <a:pt x="335" y="218"/>
                    </a:lnTo>
                    <a:lnTo>
                      <a:pt x="335" y="221"/>
                    </a:lnTo>
                    <a:lnTo>
                      <a:pt x="332" y="224"/>
                    </a:lnTo>
                    <a:lnTo>
                      <a:pt x="330" y="226"/>
                    </a:lnTo>
                    <a:lnTo>
                      <a:pt x="327" y="229"/>
                    </a:lnTo>
                    <a:lnTo>
                      <a:pt x="327" y="232"/>
                    </a:lnTo>
                    <a:lnTo>
                      <a:pt x="324" y="235"/>
                    </a:lnTo>
                    <a:lnTo>
                      <a:pt x="324" y="237"/>
                    </a:lnTo>
                    <a:lnTo>
                      <a:pt x="321" y="237"/>
                    </a:lnTo>
                    <a:lnTo>
                      <a:pt x="319" y="240"/>
                    </a:lnTo>
                    <a:lnTo>
                      <a:pt x="319" y="243"/>
                    </a:lnTo>
                    <a:lnTo>
                      <a:pt x="316" y="245"/>
                    </a:lnTo>
                    <a:lnTo>
                      <a:pt x="313" y="248"/>
                    </a:lnTo>
                    <a:lnTo>
                      <a:pt x="310" y="251"/>
                    </a:lnTo>
                    <a:lnTo>
                      <a:pt x="310" y="254"/>
                    </a:lnTo>
                    <a:lnTo>
                      <a:pt x="308" y="254"/>
                    </a:lnTo>
                    <a:lnTo>
                      <a:pt x="308" y="256"/>
                    </a:lnTo>
                    <a:lnTo>
                      <a:pt x="305" y="259"/>
                    </a:lnTo>
                    <a:lnTo>
                      <a:pt x="302" y="259"/>
                    </a:lnTo>
                    <a:lnTo>
                      <a:pt x="302" y="262"/>
                    </a:lnTo>
                    <a:lnTo>
                      <a:pt x="300" y="265"/>
                    </a:lnTo>
                    <a:lnTo>
                      <a:pt x="297" y="267"/>
                    </a:lnTo>
                    <a:lnTo>
                      <a:pt x="297" y="270"/>
                    </a:lnTo>
                    <a:lnTo>
                      <a:pt x="294" y="270"/>
                    </a:lnTo>
                    <a:lnTo>
                      <a:pt x="291" y="273"/>
                    </a:lnTo>
                    <a:lnTo>
                      <a:pt x="291" y="275"/>
                    </a:lnTo>
                    <a:lnTo>
                      <a:pt x="289" y="275"/>
                    </a:lnTo>
                    <a:lnTo>
                      <a:pt x="289" y="278"/>
                    </a:lnTo>
                    <a:lnTo>
                      <a:pt x="286" y="278"/>
                    </a:lnTo>
                    <a:lnTo>
                      <a:pt x="283" y="281"/>
                    </a:lnTo>
                    <a:lnTo>
                      <a:pt x="283" y="284"/>
                    </a:lnTo>
                    <a:lnTo>
                      <a:pt x="281" y="284"/>
                    </a:lnTo>
                    <a:lnTo>
                      <a:pt x="281" y="286"/>
                    </a:lnTo>
                    <a:lnTo>
                      <a:pt x="278" y="286"/>
                    </a:lnTo>
                    <a:lnTo>
                      <a:pt x="278" y="289"/>
                    </a:lnTo>
                    <a:lnTo>
                      <a:pt x="275" y="289"/>
                    </a:lnTo>
                    <a:lnTo>
                      <a:pt x="272" y="292"/>
                    </a:lnTo>
                    <a:lnTo>
                      <a:pt x="270" y="295"/>
                    </a:lnTo>
                    <a:lnTo>
                      <a:pt x="267" y="297"/>
                    </a:lnTo>
                    <a:lnTo>
                      <a:pt x="264" y="300"/>
                    </a:lnTo>
                    <a:lnTo>
                      <a:pt x="261" y="300"/>
                    </a:lnTo>
                    <a:lnTo>
                      <a:pt x="261" y="303"/>
                    </a:lnTo>
                    <a:lnTo>
                      <a:pt x="259" y="303"/>
                    </a:lnTo>
                    <a:lnTo>
                      <a:pt x="256" y="305"/>
                    </a:lnTo>
                    <a:lnTo>
                      <a:pt x="253" y="308"/>
                    </a:lnTo>
                    <a:lnTo>
                      <a:pt x="251" y="311"/>
                    </a:lnTo>
                    <a:lnTo>
                      <a:pt x="248" y="314"/>
                    </a:lnTo>
                    <a:lnTo>
                      <a:pt x="245" y="314"/>
                    </a:lnTo>
                    <a:lnTo>
                      <a:pt x="245" y="316"/>
                    </a:lnTo>
                    <a:lnTo>
                      <a:pt x="242" y="316"/>
                    </a:lnTo>
                    <a:lnTo>
                      <a:pt x="242" y="319"/>
                    </a:lnTo>
                    <a:lnTo>
                      <a:pt x="240" y="319"/>
                    </a:lnTo>
                    <a:lnTo>
                      <a:pt x="237" y="319"/>
                    </a:lnTo>
                    <a:lnTo>
                      <a:pt x="237" y="322"/>
                    </a:lnTo>
                    <a:lnTo>
                      <a:pt x="234" y="322"/>
                    </a:lnTo>
                    <a:lnTo>
                      <a:pt x="234" y="324"/>
                    </a:lnTo>
                    <a:lnTo>
                      <a:pt x="231" y="324"/>
                    </a:lnTo>
                    <a:lnTo>
                      <a:pt x="231" y="327"/>
                    </a:lnTo>
                    <a:lnTo>
                      <a:pt x="229" y="327"/>
                    </a:lnTo>
                    <a:lnTo>
                      <a:pt x="226" y="327"/>
                    </a:lnTo>
                    <a:lnTo>
                      <a:pt x="226" y="330"/>
                    </a:lnTo>
                    <a:lnTo>
                      <a:pt x="223" y="330"/>
                    </a:lnTo>
                    <a:lnTo>
                      <a:pt x="223" y="333"/>
                    </a:lnTo>
                    <a:lnTo>
                      <a:pt x="221" y="333"/>
                    </a:lnTo>
                    <a:lnTo>
                      <a:pt x="218" y="333"/>
                    </a:lnTo>
                    <a:lnTo>
                      <a:pt x="218" y="335"/>
                    </a:lnTo>
                    <a:lnTo>
                      <a:pt x="215" y="335"/>
                    </a:lnTo>
                    <a:lnTo>
                      <a:pt x="212" y="338"/>
                    </a:lnTo>
                    <a:lnTo>
                      <a:pt x="210" y="338"/>
                    </a:lnTo>
                    <a:lnTo>
                      <a:pt x="210" y="341"/>
                    </a:lnTo>
                    <a:lnTo>
                      <a:pt x="207" y="341"/>
                    </a:lnTo>
                    <a:lnTo>
                      <a:pt x="204" y="344"/>
                    </a:lnTo>
                    <a:lnTo>
                      <a:pt x="202" y="344"/>
                    </a:lnTo>
                    <a:lnTo>
                      <a:pt x="199" y="346"/>
                    </a:lnTo>
                    <a:lnTo>
                      <a:pt x="196" y="346"/>
                    </a:lnTo>
                    <a:lnTo>
                      <a:pt x="196" y="349"/>
                    </a:lnTo>
                    <a:lnTo>
                      <a:pt x="193" y="349"/>
                    </a:lnTo>
                    <a:lnTo>
                      <a:pt x="191" y="349"/>
                    </a:lnTo>
                    <a:lnTo>
                      <a:pt x="188" y="352"/>
                    </a:lnTo>
                    <a:lnTo>
                      <a:pt x="185" y="352"/>
                    </a:lnTo>
                    <a:lnTo>
                      <a:pt x="182" y="354"/>
                    </a:lnTo>
                    <a:lnTo>
                      <a:pt x="180" y="354"/>
                    </a:lnTo>
                    <a:lnTo>
                      <a:pt x="180" y="357"/>
                    </a:lnTo>
                    <a:lnTo>
                      <a:pt x="177" y="357"/>
                    </a:lnTo>
                    <a:lnTo>
                      <a:pt x="174" y="357"/>
                    </a:lnTo>
                    <a:lnTo>
                      <a:pt x="172" y="360"/>
                    </a:lnTo>
                    <a:lnTo>
                      <a:pt x="169" y="360"/>
                    </a:lnTo>
                    <a:lnTo>
                      <a:pt x="169" y="363"/>
                    </a:lnTo>
                    <a:lnTo>
                      <a:pt x="166" y="363"/>
                    </a:lnTo>
                    <a:lnTo>
                      <a:pt x="163" y="363"/>
                    </a:lnTo>
                    <a:lnTo>
                      <a:pt x="161" y="365"/>
                    </a:lnTo>
                    <a:lnTo>
                      <a:pt x="158" y="365"/>
                    </a:lnTo>
                    <a:lnTo>
                      <a:pt x="155" y="368"/>
                    </a:lnTo>
                    <a:lnTo>
                      <a:pt x="153" y="368"/>
                    </a:lnTo>
                    <a:lnTo>
                      <a:pt x="150" y="368"/>
                    </a:lnTo>
                    <a:lnTo>
                      <a:pt x="150" y="371"/>
                    </a:lnTo>
                    <a:lnTo>
                      <a:pt x="147" y="371"/>
                    </a:lnTo>
                    <a:lnTo>
                      <a:pt x="144" y="371"/>
                    </a:lnTo>
                    <a:lnTo>
                      <a:pt x="142" y="371"/>
                    </a:lnTo>
                    <a:lnTo>
                      <a:pt x="142" y="374"/>
                    </a:lnTo>
                    <a:lnTo>
                      <a:pt x="139" y="374"/>
                    </a:lnTo>
                    <a:lnTo>
                      <a:pt x="136" y="374"/>
                    </a:lnTo>
                    <a:lnTo>
                      <a:pt x="133" y="374"/>
                    </a:lnTo>
                    <a:lnTo>
                      <a:pt x="133" y="376"/>
                    </a:lnTo>
                    <a:lnTo>
                      <a:pt x="131" y="376"/>
                    </a:lnTo>
                    <a:lnTo>
                      <a:pt x="128" y="376"/>
                    </a:lnTo>
                    <a:lnTo>
                      <a:pt x="125" y="376"/>
                    </a:lnTo>
                    <a:lnTo>
                      <a:pt x="125" y="379"/>
                    </a:lnTo>
                    <a:lnTo>
                      <a:pt x="123" y="379"/>
                    </a:lnTo>
                    <a:lnTo>
                      <a:pt x="120" y="379"/>
                    </a:lnTo>
                    <a:lnTo>
                      <a:pt x="117" y="379"/>
                    </a:lnTo>
                    <a:lnTo>
                      <a:pt x="117" y="382"/>
                    </a:lnTo>
                    <a:lnTo>
                      <a:pt x="114" y="382"/>
                    </a:lnTo>
                    <a:lnTo>
                      <a:pt x="112" y="382"/>
                    </a:lnTo>
                    <a:lnTo>
                      <a:pt x="109" y="382"/>
                    </a:lnTo>
                    <a:lnTo>
                      <a:pt x="106" y="384"/>
                    </a:lnTo>
                    <a:lnTo>
                      <a:pt x="103" y="384"/>
                    </a:lnTo>
                    <a:lnTo>
                      <a:pt x="101" y="384"/>
                    </a:lnTo>
                    <a:lnTo>
                      <a:pt x="98" y="384"/>
                    </a:lnTo>
                    <a:lnTo>
                      <a:pt x="98" y="387"/>
                    </a:lnTo>
                    <a:lnTo>
                      <a:pt x="95" y="387"/>
                    </a:lnTo>
                    <a:lnTo>
                      <a:pt x="93" y="387"/>
                    </a:lnTo>
                    <a:lnTo>
                      <a:pt x="90" y="387"/>
                    </a:lnTo>
                    <a:lnTo>
                      <a:pt x="87" y="387"/>
                    </a:lnTo>
                    <a:lnTo>
                      <a:pt x="84" y="390"/>
                    </a:lnTo>
                    <a:lnTo>
                      <a:pt x="82" y="390"/>
                    </a:lnTo>
                    <a:lnTo>
                      <a:pt x="79" y="390"/>
                    </a:lnTo>
                    <a:lnTo>
                      <a:pt x="76" y="390"/>
                    </a:lnTo>
                    <a:lnTo>
                      <a:pt x="74" y="390"/>
                    </a:lnTo>
                    <a:lnTo>
                      <a:pt x="71" y="390"/>
                    </a:lnTo>
                    <a:lnTo>
                      <a:pt x="71" y="393"/>
                    </a:lnTo>
                    <a:lnTo>
                      <a:pt x="68" y="393"/>
                    </a:lnTo>
                    <a:lnTo>
                      <a:pt x="65" y="393"/>
                    </a:lnTo>
                    <a:lnTo>
                      <a:pt x="63" y="393"/>
                    </a:lnTo>
                    <a:lnTo>
                      <a:pt x="60" y="393"/>
                    </a:lnTo>
                    <a:lnTo>
                      <a:pt x="57" y="393"/>
                    </a:lnTo>
                    <a:lnTo>
                      <a:pt x="54" y="393"/>
                    </a:lnTo>
                    <a:lnTo>
                      <a:pt x="52" y="395"/>
                    </a:lnTo>
                    <a:lnTo>
                      <a:pt x="49" y="395"/>
                    </a:lnTo>
                    <a:lnTo>
                      <a:pt x="46" y="395"/>
                    </a:lnTo>
                    <a:lnTo>
                      <a:pt x="44" y="395"/>
                    </a:lnTo>
                    <a:lnTo>
                      <a:pt x="41" y="395"/>
                    </a:lnTo>
                    <a:lnTo>
                      <a:pt x="38" y="395"/>
                    </a:lnTo>
                    <a:lnTo>
                      <a:pt x="35" y="395"/>
                    </a:lnTo>
                    <a:lnTo>
                      <a:pt x="33" y="395"/>
                    </a:lnTo>
                    <a:lnTo>
                      <a:pt x="30" y="395"/>
                    </a:lnTo>
                    <a:lnTo>
                      <a:pt x="27" y="395"/>
                    </a:lnTo>
                    <a:lnTo>
                      <a:pt x="24" y="395"/>
                    </a:lnTo>
                    <a:lnTo>
                      <a:pt x="22" y="398"/>
                    </a:lnTo>
                    <a:lnTo>
                      <a:pt x="19" y="398"/>
                    </a:lnTo>
                    <a:lnTo>
                      <a:pt x="16" y="398"/>
                    </a:lnTo>
                    <a:lnTo>
                      <a:pt x="14" y="398"/>
                    </a:lnTo>
                    <a:lnTo>
                      <a:pt x="11" y="398"/>
                    </a:lnTo>
                    <a:lnTo>
                      <a:pt x="8" y="398"/>
                    </a:lnTo>
                    <a:lnTo>
                      <a:pt x="5" y="398"/>
                    </a:lnTo>
                    <a:lnTo>
                      <a:pt x="3" y="398"/>
                    </a:lnTo>
                    <a:lnTo>
                      <a:pt x="0" y="398"/>
                    </a:lnTo>
                  </a:path>
                </a:pathLst>
              </a:custGeom>
              <a:noFill/>
              <a:ln w="4763">
                <a:solidFill>
                  <a:srgbClr val="4CFF4C"/>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17" name="Freeform 166"/>
              <p:cNvSpPr>
                <a:spLocks/>
              </p:cNvSpPr>
              <p:nvPr/>
            </p:nvSpPr>
            <p:spPr bwMode="auto">
              <a:xfrm>
                <a:off x="4400264" y="3149893"/>
                <a:ext cx="684054" cy="693647"/>
              </a:xfrm>
              <a:custGeom>
                <a:avLst/>
                <a:gdLst>
                  <a:gd name="T0" fmla="*/ 496 w 501"/>
                  <a:gd name="T1" fmla="*/ 419 h 495"/>
                  <a:gd name="T2" fmla="*/ 488 w 501"/>
                  <a:gd name="T3" fmla="*/ 378 h 495"/>
                  <a:gd name="T4" fmla="*/ 479 w 501"/>
                  <a:gd name="T5" fmla="*/ 351 h 495"/>
                  <a:gd name="T6" fmla="*/ 471 w 501"/>
                  <a:gd name="T7" fmla="*/ 326 h 495"/>
                  <a:gd name="T8" fmla="*/ 463 w 501"/>
                  <a:gd name="T9" fmla="*/ 305 h 495"/>
                  <a:gd name="T10" fmla="*/ 455 w 501"/>
                  <a:gd name="T11" fmla="*/ 288 h 495"/>
                  <a:gd name="T12" fmla="*/ 447 w 501"/>
                  <a:gd name="T13" fmla="*/ 272 h 495"/>
                  <a:gd name="T14" fmla="*/ 439 w 501"/>
                  <a:gd name="T15" fmla="*/ 256 h 495"/>
                  <a:gd name="T16" fmla="*/ 430 w 501"/>
                  <a:gd name="T17" fmla="*/ 242 h 495"/>
                  <a:gd name="T18" fmla="*/ 422 w 501"/>
                  <a:gd name="T19" fmla="*/ 228 h 495"/>
                  <a:gd name="T20" fmla="*/ 414 w 501"/>
                  <a:gd name="T21" fmla="*/ 217 h 495"/>
                  <a:gd name="T22" fmla="*/ 406 w 501"/>
                  <a:gd name="T23" fmla="*/ 207 h 495"/>
                  <a:gd name="T24" fmla="*/ 400 w 501"/>
                  <a:gd name="T25" fmla="*/ 196 h 495"/>
                  <a:gd name="T26" fmla="*/ 392 w 501"/>
                  <a:gd name="T27" fmla="*/ 185 h 495"/>
                  <a:gd name="T28" fmla="*/ 384 w 501"/>
                  <a:gd name="T29" fmla="*/ 174 h 495"/>
                  <a:gd name="T30" fmla="*/ 376 w 501"/>
                  <a:gd name="T31" fmla="*/ 166 h 495"/>
                  <a:gd name="T32" fmla="*/ 368 w 501"/>
                  <a:gd name="T33" fmla="*/ 158 h 495"/>
                  <a:gd name="T34" fmla="*/ 360 w 501"/>
                  <a:gd name="T35" fmla="*/ 149 h 495"/>
                  <a:gd name="T36" fmla="*/ 351 w 501"/>
                  <a:gd name="T37" fmla="*/ 141 h 495"/>
                  <a:gd name="T38" fmla="*/ 343 w 501"/>
                  <a:gd name="T39" fmla="*/ 133 h 495"/>
                  <a:gd name="T40" fmla="*/ 335 w 501"/>
                  <a:gd name="T41" fmla="*/ 125 h 495"/>
                  <a:gd name="T42" fmla="*/ 327 w 501"/>
                  <a:gd name="T43" fmla="*/ 119 h 495"/>
                  <a:gd name="T44" fmla="*/ 319 w 501"/>
                  <a:gd name="T45" fmla="*/ 111 h 495"/>
                  <a:gd name="T46" fmla="*/ 310 w 501"/>
                  <a:gd name="T47" fmla="*/ 106 h 495"/>
                  <a:gd name="T48" fmla="*/ 302 w 501"/>
                  <a:gd name="T49" fmla="*/ 100 h 495"/>
                  <a:gd name="T50" fmla="*/ 294 w 501"/>
                  <a:gd name="T51" fmla="*/ 95 h 495"/>
                  <a:gd name="T52" fmla="*/ 286 w 501"/>
                  <a:gd name="T53" fmla="*/ 89 h 495"/>
                  <a:gd name="T54" fmla="*/ 278 w 501"/>
                  <a:gd name="T55" fmla="*/ 84 h 495"/>
                  <a:gd name="T56" fmla="*/ 270 w 501"/>
                  <a:gd name="T57" fmla="*/ 79 h 495"/>
                  <a:gd name="T58" fmla="*/ 264 w 501"/>
                  <a:gd name="T59" fmla="*/ 73 h 495"/>
                  <a:gd name="T60" fmla="*/ 256 w 501"/>
                  <a:gd name="T61" fmla="*/ 68 h 495"/>
                  <a:gd name="T62" fmla="*/ 248 w 501"/>
                  <a:gd name="T63" fmla="*/ 62 h 495"/>
                  <a:gd name="T64" fmla="*/ 240 w 501"/>
                  <a:gd name="T65" fmla="*/ 59 h 495"/>
                  <a:gd name="T66" fmla="*/ 231 w 501"/>
                  <a:gd name="T67" fmla="*/ 54 h 495"/>
                  <a:gd name="T68" fmla="*/ 223 w 501"/>
                  <a:gd name="T69" fmla="*/ 51 h 495"/>
                  <a:gd name="T70" fmla="*/ 215 w 501"/>
                  <a:gd name="T71" fmla="*/ 46 h 495"/>
                  <a:gd name="T72" fmla="*/ 207 w 501"/>
                  <a:gd name="T73" fmla="*/ 43 h 495"/>
                  <a:gd name="T74" fmla="*/ 199 w 501"/>
                  <a:gd name="T75" fmla="*/ 40 h 495"/>
                  <a:gd name="T76" fmla="*/ 191 w 501"/>
                  <a:gd name="T77" fmla="*/ 38 h 495"/>
                  <a:gd name="T78" fmla="*/ 182 w 501"/>
                  <a:gd name="T79" fmla="*/ 32 h 495"/>
                  <a:gd name="T80" fmla="*/ 174 w 501"/>
                  <a:gd name="T81" fmla="*/ 29 h 495"/>
                  <a:gd name="T82" fmla="*/ 166 w 501"/>
                  <a:gd name="T83" fmla="*/ 27 h 495"/>
                  <a:gd name="T84" fmla="*/ 158 w 501"/>
                  <a:gd name="T85" fmla="*/ 24 h 495"/>
                  <a:gd name="T86" fmla="*/ 150 w 501"/>
                  <a:gd name="T87" fmla="*/ 21 h 495"/>
                  <a:gd name="T88" fmla="*/ 144 w 501"/>
                  <a:gd name="T89" fmla="*/ 19 h 495"/>
                  <a:gd name="T90" fmla="*/ 136 w 501"/>
                  <a:gd name="T91" fmla="*/ 16 h 495"/>
                  <a:gd name="T92" fmla="*/ 128 w 501"/>
                  <a:gd name="T93" fmla="*/ 16 h 495"/>
                  <a:gd name="T94" fmla="*/ 120 w 501"/>
                  <a:gd name="T95" fmla="*/ 13 h 495"/>
                  <a:gd name="T96" fmla="*/ 112 w 501"/>
                  <a:gd name="T97" fmla="*/ 10 h 495"/>
                  <a:gd name="T98" fmla="*/ 103 w 501"/>
                  <a:gd name="T99" fmla="*/ 10 h 495"/>
                  <a:gd name="T100" fmla="*/ 95 w 501"/>
                  <a:gd name="T101" fmla="*/ 8 h 495"/>
                  <a:gd name="T102" fmla="*/ 87 w 501"/>
                  <a:gd name="T103" fmla="*/ 8 h 495"/>
                  <a:gd name="T104" fmla="*/ 79 w 501"/>
                  <a:gd name="T105" fmla="*/ 5 h 495"/>
                  <a:gd name="T106" fmla="*/ 71 w 501"/>
                  <a:gd name="T107" fmla="*/ 5 h 495"/>
                  <a:gd name="T108" fmla="*/ 63 w 501"/>
                  <a:gd name="T109" fmla="*/ 2 h 495"/>
                  <a:gd name="T110" fmla="*/ 54 w 501"/>
                  <a:gd name="T111" fmla="*/ 2 h 495"/>
                  <a:gd name="T112" fmla="*/ 46 w 501"/>
                  <a:gd name="T113" fmla="*/ 2 h 495"/>
                  <a:gd name="T114" fmla="*/ 38 w 501"/>
                  <a:gd name="T115" fmla="*/ 0 h 495"/>
                  <a:gd name="T116" fmla="*/ 30 w 501"/>
                  <a:gd name="T117" fmla="*/ 0 h 495"/>
                  <a:gd name="T118" fmla="*/ 24 w 501"/>
                  <a:gd name="T119" fmla="*/ 0 h 495"/>
                  <a:gd name="T120" fmla="*/ 16 w 501"/>
                  <a:gd name="T121" fmla="*/ 0 h 495"/>
                  <a:gd name="T122" fmla="*/ 8 w 501"/>
                  <a:gd name="T123" fmla="*/ 0 h 49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01"/>
                  <a:gd name="T187" fmla="*/ 0 h 495"/>
                  <a:gd name="T188" fmla="*/ 501 w 501"/>
                  <a:gd name="T189" fmla="*/ 495 h 49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01" h="495">
                    <a:moveTo>
                      <a:pt x="501" y="495"/>
                    </a:moveTo>
                    <a:lnTo>
                      <a:pt x="498" y="452"/>
                    </a:lnTo>
                    <a:lnTo>
                      <a:pt x="496" y="433"/>
                    </a:lnTo>
                    <a:lnTo>
                      <a:pt x="496" y="419"/>
                    </a:lnTo>
                    <a:lnTo>
                      <a:pt x="493" y="408"/>
                    </a:lnTo>
                    <a:lnTo>
                      <a:pt x="490" y="397"/>
                    </a:lnTo>
                    <a:lnTo>
                      <a:pt x="490" y="386"/>
                    </a:lnTo>
                    <a:lnTo>
                      <a:pt x="488" y="378"/>
                    </a:lnTo>
                    <a:lnTo>
                      <a:pt x="485" y="370"/>
                    </a:lnTo>
                    <a:lnTo>
                      <a:pt x="482" y="365"/>
                    </a:lnTo>
                    <a:lnTo>
                      <a:pt x="482" y="356"/>
                    </a:lnTo>
                    <a:lnTo>
                      <a:pt x="479" y="351"/>
                    </a:lnTo>
                    <a:lnTo>
                      <a:pt x="477" y="343"/>
                    </a:lnTo>
                    <a:lnTo>
                      <a:pt x="474" y="337"/>
                    </a:lnTo>
                    <a:lnTo>
                      <a:pt x="474" y="332"/>
                    </a:lnTo>
                    <a:lnTo>
                      <a:pt x="471" y="326"/>
                    </a:lnTo>
                    <a:lnTo>
                      <a:pt x="468" y="321"/>
                    </a:lnTo>
                    <a:lnTo>
                      <a:pt x="466" y="316"/>
                    </a:lnTo>
                    <a:lnTo>
                      <a:pt x="466" y="310"/>
                    </a:lnTo>
                    <a:lnTo>
                      <a:pt x="463" y="305"/>
                    </a:lnTo>
                    <a:lnTo>
                      <a:pt x="460" y="302"/>
                    </a:lnTo>
                    <a:lnTo>
                      <a:pt x="460" y="296"/>
                    </a:lnTo>
                    <a:lnTo>
                      <a:pt x="458" y="291"/>
                    </a:lnTo>
                    <a:lnTo>
                      <a:pt x="455" y="288"/>
                    </a:lnTo>
                    <a:lnTo>
                      <a:pt x="452" y="283"/>
                    </a:lnTo>
                    <a:lnTo>
                      <a:pt x="452" y="280"/>
                    </a:lnTo>
                    <a:lnTo>
                      <a:pt x="449" y="275"/>
                    </a:lnTo>
                    <a:lnTo>
                      <a:pt x="447" y="272"/>
                    </a:lnTo>
                    <a:lnTo>
                      <a:pt x="444" y="266"/>
                    </a:lnTo>
                    <a:lnTo>
                      <a:pt x="444" y="264"/>
                    </a:lnTo>
                    <a:lnTo>
                      <a:pt x="441" y="258"/>
                    </a:lnTo>
                    <a:lnTo>
                      <a:pt x="439" y="256"/>
                    </a:lnTo>
                    <a:lnTo>
                      <a:pt x="436" y="253"/>
                    </a:lnTo>
                    <a:lnTo>
                      <a:pt x="436" y="250"/>
                    </a:lnTo>
                    <a:lnTo>
                      <a:pt x="433" y="245"/>
                    </a:lnTo>
                    <a:lnTo>
                      <a:pt x="430" y="242"/>
                    </a:lnTo>
                    <a:lnTo>
                      <a:pt x="430" y="239"/>
                    </a:lnTo>
                    <a:lnTo>
                      <a:pt x="428" y="237"/>
                    </a:lnTo>
                    <a:lnTo>
                      <a:pt x="425" y="231"/>
                    </a:lnTo>
                    <a:lnTo>
                      <a:pt x="422" y="228"/>
                    </a:lnTo>
                    <a:lnTo>
                      <a:pt x="422" y="226"/>
                    </a:lnTo>
                    <a:lnTo>
                      <a:pt x="419" y="223"/>
                    </a:lnTo>
                    <a:lnTo>
                      <a:pt x="417" y="220"/>
                    </a:lnTo>
                    <a:lnTo>
                      <a:pt x="414" y="217"/>
                    </a:lnTo>
                    <a:lnTo>
                      <a:pt x="414" y="215"/>
                    </a:lnTo>
                    <a:lnTo>
                      <a:pt x="411" y="212"/>
                    </a:lnTo>
                    <a:lnTo>
                      <a:pt x="409" y="209"/>
                    </a:lnTo>
                    <a:lnTo>
                      <a:pt x="406" y="207"/>
                    </a:lnTo>
                    <a:lnTo>
                      <a:pt x="406" y="204"/>
                    </a:lnTo>
                    <a:lnTo>
                      <a:pt x="403" y="201"/>
                    </a:lnTo>
                    <a:lnTo>
                      <a:pt x="400" y="198"/>
                    </a:lnTo>
                    <a:lnTo>
                      <a:pt x="400" y="196"/>
                    </a:lnTo>
                    <a:lnTo>
                      <a:pt x="398" y="193"/>
                    </a:lnTo>
                    <a:lnTo>
                      <a:pt x="395" y="190"/>
                    </a:lnTo>
                    <a:lnTo>
                      <a:pt x="392" y="187"/>
                    </a:lnTo>
                    <a:lnTo>
                      <a:pt x="392" y="185"/>
                    </a:lnTo>
                    <a:lnTo>
                      <a:pt x="389" y="182"/>
                    </a:lnTo>
                    <a:lnTo>
                      <a:pt x="387" y="179"/>
                    </a:lnTo>
                    <a:lnTo>
                      <a:pt x="384" y="177"/>
                    </a:lnTo>
                    <a:lnTo>
                      <a:pt x="384" y="174"/>
                    </a:lnTo>
                    <a:lnTo>
                      <a:pt x="381" y="174"/>
                    </a:lnTo>
                    <a:lnTo>
                      <a:pt x="379" y="171"/>
                    </a:lnTo>
                    <a:lnTo>
                      <a:pt x="376" y="168"/>
                    </a:lnTo>
                    <a:lnTo>
                      <a:pt x="376" y="166"/>
                    </a:lnTo>
                    <a:lnTo>
                      <a:pt x="373" y="163"/>
                    </a:lnTo>
                    <a:lnTo>
                      <a:pt x="370" y="160"/>
                    </a:lnTo>
                    <a:lnTo>
                      <a:pt x="368" y="158"/>
                    </a:lnTo>
                    <a:lnTo>
                      <a:pt x="365" y="155"/>
                    </a:lnTo>
                    <a:lnTo>
                      <a:pt x="362" y="152"/>
                    </a:lnTo>
                    <a:lnTo>
                      <a:pt x="360" y="149"/>
                    </a:lnTo>
                    <a:lnTo>
                      <a:pt x="357" y="147"/>
                    </a:lnTo>
                    <a:lnTo>
                      <a:pt x="354" y="144"/>
                    </a:lnTo>
                    <a:lnTo>
                      <a:pt x="351" y="141"/>
                    </a:lnTo>
                    <a:lnTo>
                      <a:pt x="349" y="138"/>
                    </a:lnTo>
                    <a:lnTo>
                      <a:pt x="346" y="136"/>
                    </a:lnTo>
                    <a:lnTo>
                      <a:pt x="343" y="133"/>
                    </a:lnTo>
                    <a:lnTo>
                      <a:pt x="340" y="130"/>
                    </a:lnTo>
                    <a:lnTo>
                      <a:pt x="338" y="130"/>
                    </a:lnTo>
                    <a:lnTo>
                      <a:pt x="338" y="128"/>
                    </a:lnTo>
                    <a:lnTo>
                      <a:pt x="335" y="125"/>
                    </a:lnTo>
                    <a:lnTo>
                      <a:pt x="332" y="125"/>
                    </a:lnTo>
                    <a:lnTo>
                      <a:pt x="332" y="122"/>
                    </a:lnTo>
                    <a:lnTo>
                      <a:pt x="330" y="119"/>
                    </a:lnTo>
                    <a:lnTo>
                      <a:pt x="327" y="119"/>
                    </a:lnTo>
                    <a:lnTo>
                      <a:pt x="324" y="117"/>
                    </a:lnTo>
                    <a:lnTo>
                      <a:pt x="321" y="114"/>
                    </a:lnTo>
                    <a:lnTo>
                      <a:pt x="319" y="111"/>
                    </a:lnTo>
                    <a:lnTo>
                      <a:pt x="316" y="111"/>
                    </a:lnTo>
                    <a:lnTo>
                      <a:pt x="316" y="108"/>
                    </a:lnTo>
                    <a:lnTo>
                      <a:pt x="313" y="108"/>
                    </a:lnTo>
                    <a:lnTo>
                      <a:pt x="310" y="106"/>
                    </a:lnTo>
                    <a:lnTo>
                      <a:pt x="308" y="103"/>
                    </a:lnTo>
                    <a:lnTo>
                      <a:pt x="305" y="100"/>
                    </a:lnTo>
                    <a:lnTo>
                      <a:pt x="302" y="100"/>
                    </a:lnTo>
                    <a:lnTo>
                      <a:pt x="302" y="98"/>
                    </a:lnTo>
                    <a:lnTo>
                      <a:pt x="300" y="98"/>
                    </a:lnTo>
                    <a:lnTo>
                      <a:pt x="297" y="95"/>
                    </a:lnTo>
                    <a:lnTo>
                      <a:pt x="294" y="95"/>
                    </a:lnTo>
                    <a:lnTo>
                      <a:pt x="294" y="92"/>
                    </a:lnTo>
                    <a:lnTo>
                      <a:pt x="291" y="92"/>
                    </a:lnTo>
                    <a:lnTo>
                      <a:pt x="289" y="89"/>
                    </a:lnTo>
                    <a:lnTo>
                      <a:pt x="286" y="89"/>
                    </a:lnTo>
                    <a:lnTo>
                      <a:pt x="286" y="87"/>
                    </a:lnTo>
                    <a:lnTo>
                      <a:pt x="283" y="87"/>
                    </a:lnTo>
                    <a:lnTo>
                      <a:pt x="281" y="84"/>
                    </a:lnTo>
                    <a:lnTo>
                      <a:pt x="278" y="84"/>
                    </a:lnTo>
                    <a:lnTo>
                      <a:pt x="278" y="81"/>
                    </a:lnTo>
                    <a:lnTo>
                      <a:pt x="275" y="81"/>
                    </a:lnTo>
                    <a:lnTo>
                      <a:pt x="272" y="79"/>
                    </a:lnTo>
                    <a:lnTo>
                      <a:pt x="270" y="79"/>
                    </a:lnTo>
                    <a:lnTo>
                      <a:pt x="270" y="76"/>
                    </a:lnTo>
                    <a:lnTo>
                      <a:pt x="267" y="76"/>
                    </a:lnTo>
                    <a:lnTo>
                      <a:pt x="264" y="73"/>
                    </a:lnTo>
                    <a:lnTo>
                      <a:pt x="261" y="70"/>
                    </a:lnTo>
                    <a:lnTo>
                      <a:pt x="259" y="70"/>
                    </a:lnTo>
                    <a:lnTo>
                      <a:pt x="256" y="70"/>
                    </a:lnTo>
                    <a:lnTo>
                      <a:pt x="256" y="68"/>
                    </a:lnTo>
                    <a:lnTo>
                      <a:pt x="253" y="68"/>
                    </a:lnTo>
                    <a:lnTo>
                      <a:pt x="251" y="65"/>
                    </a:lnTo>
                    <a:lnTo>
                      <a:pt x="248" y="65"/>
                    </a:lnTo>
                    <a:lnTo>
                      <a:pt x="248" y="62"/>
                    </a:lnTo>
                    <a:lnTo>
                      <a:pt x="245" y="62"/>
                    </a:lnTo>
                    <a:lnTo>
                      <a:pt x="242" y="62"/>
                    </a:lnTo>
                    <a:lnTo>
                      <a:pt x="240" y="59"/>
                    </a:lnTo>
                    <a:lnTo>
                      <a:pt x="237" y="57"/>
                    </a:lnTo>
                    <a:lnTo>
                      <a:pt x="234" y="57"/>
                    </a:lnTo>
                    <a:lnTo>
                      <a:pt x="231" y="54"/>
                    </a:lnTo>
                    <a:lnTo>
                      <a:pt x="229" y="54"/>
                    </a:lnTo>
                    <a:lnTo>
                      <a:pt x="226" y="54"/>
                    </a:lnTo>
                    <a:lnTo>
                      <a:pt x="226" y="51"/>
                    </a:lnTo>
                    <a:lnTo>
                      <a:pt x="223" y="51"/>
                    </a:lnTo>
                    <a:lnTo>
                      <a:pt x="221" y="49"/>
                    </a:lnTo>
                    <a:lnTo>
                      <a:pt x="218" y="49"/>
                    </a:lnTo>
                    <a:lnTo>
                      <a:pt x="215" y="46"/>
                    </a:lnTo>
                    <a:lnTo>
                      <a:pt x="212" y="46"/>
                    </a:lnTo>
                    <a:lnTo>
                      <a:pt x="210" y="46"/>
                    </a:lnTo>
                    <a:lnTo>
                      <a:pt x="210" y="43"/>
                    </a:lnTo>
                    <a:lnTo>
                      <a:pt x="207" y="43"/>
                    </a:lnTo>
                    <a:lnTo>
                      <a:pt x="204" y="43"/>
                    </a:lnTo>
                    <a:lnTo>
                      <a:pt x="204" y="40"/>
                    </a:lnTo>
                    <a:lnTo>
                      <a:pt x="202" y="40"/>
                    </a:lnTo>
                    <a:lnTo>
                      <a:pt x="199" y="40"/>
                    </a:lnTo>
                    <a:lnTo>
                      <a:pt x="196" y="38"/>
                    </a:lnTo>
                    <a:lnTo>
                      <a:pt x="193" y="38"/>
                    </a:lnTo>
                    <a:lnTo>
                      <a:pt x="191" y="38"/>
                    </a:lnTo>
                    <a:lnTo>
                      <a:pt x="188" y="35"/>
                    </a:lnTo>
                    <a:lnTo>
                      <a:pt x="185" y="35"/>
                    </a:lnTo>
                    <a:lnTo>
                      <a:pt x="182" y="32"/>
                    </a:lnTo>
                    <a:lnTo>
                      <a:pt x="180" y="32"/>
                    </a:lnTo>
                    <a:lnTo>
                      <a:pt x="177" y="29"/>
                    </a:lnTo>
                    <a:lnTo>
                      <a:pt x="174" y="29"/>
                    </a:lnTo>
                    <a:lnTo>
                      <a:pt x="172" y="29"/>
                    </a:lnTo>
                    <a:lnTo>
                      <a:pt x="169" y="27"/>
                    </a:lnTo>
                    <a:lnTo>
                      <a:pt x="166" y="27"/>
                    </a:lnTo>
                    <a:lnTo>
                      <a:pt x="163" y="27"/>
                    </a:lnTo>
                    <a:lnTo>
                      <a:pt x="161" y="24"/>
                    </a:lnTo>
                    <a:lnTo>
                      <a:pt x="158" y="24"/>
                    </a:lnTo>
                    <a:lnTo>
                      <a:pt x="155" y="24"/>
                    </a:lnTo>
                    <a:lnTo>
                      <a:pt x="153" y="21"/>
                    </a:lnTo>
                    <a:lnTo>
                      <a:pt x="150" y="21"/>
                    </a:lnTo>
                    <a:lnTo>
                      <a:pt x="147" y="21"/>
                    </a:lnTo>
                    <a:lnTo>
                      <a:pt x="144" y="21"/>
                    </a:lnTo>
                    <a:lnTo>
                      <a:pt x="144" y="19"/>
                    </a:lnTo>
                    <a:lnTo>
                      <a:pt x="142" y="19"/>
                    </a:lnTo>
                    <a:lnTo>
                      <a:pt x="139" y="19"/>
                    </a:lnTo>
                    <a:lnTo>
                      <a:pt x="136" y="19"/>
                    </a:lnTo>
                    <a:lnTo>
                      <a:pt x="136" y="16"/>
                    </a:lnTo>
                    <a:lnTo>
                      <a:pt x="133" y="16"/>
                    </a:lnTo>
                    <a:lnTo>
                      <a:pt x="131" y="16"/>
                    </a:lnTo>
                    <a:lnTo>
                      <a:pt x="128" y="16"/>
                    </a:lnTo>
                    <a:lnTo>
                      <a:pt x="125" y="13"/>
                    </a:lnTo>
                    <a:lnTo>
                      <a:pt x="123" y="13"/>
                    </a:lnTo>
                    <a:lnTo>
                      <a:pt x="120" y="13"/>
                    </a:lnTo>
                    <a:lnTo>
                      <a:pt x="117" y="13"/>
                    </a:lnTo>
                    <a:lnTo>
                      <a:pt x="114" y="13"/>
                    </a:lnTo>
                    <a:lnTo>
                      <a:pt x="114" y="10"/>
                    </a:lnTo>
                    <a:lnTo>
                      <a:pt x="112" y="10"/>
                    </a:lnTo>
                    <a:lnTo>
                      <a:pt x="109" y="10"/>
                    </a:lnTo>
                    <a:lnTo>
                      <a:pt x="106" y="10"/>
                    </a:lnTo>
                    <a:lnTo>
                      <a:pt x="103" y="10"/>
                    </a:lnTo>
                    <a:lnTo>
                      <a:pt x="101" y="10"/>
                    </a:lnTo>
                    <a:lnTo>
                      <a:pt x="98" y="8"/>
                    </a:lnTo>
                    <a:lnTo>
                      <a:pt x="95" y="8"/>
                    </a:lnTo>
                    <a:lnTo>
                      <a:pt x="93" y="8"/>
                    </a:lnTo>
                    <a:lnTo>
                      <a:pt x="90" y="8"/>
                    </a:lnTo>
                    <a:lnTo>
                      <a:pt x="87" y="8"/>
                    </a:lnTo>
                    <a:lnTo>
                      <a:pt x="84" y="5"/>
                    </a:lnTo>
                    <a:lnTo>
                      <a:pt x="82" y="5"/>
                    </a:lnTo>
                    <a:lnTo>
                      <a:pt x="79" y="5"/>
                    </a:lnTo>
                    <a:lnTo>
                      <a:pt x="76" y="5"/>
                    </a:lnTo>
                    <a:lnTo>
                      <a:pt x="74" y="5"/>
                    </a:lnTo>
                    <a:lnTo>
                      <a:pt x="71" y="5"/>
                    </a:lnTo>
                    <a:lnTo>
                      <a:pt x="68" y="2"/>
                    </a:lnTo>
                    <a:lnTo>
                      <a:pt x="65" y="2"/>
                    </a:lnTo>
                    <a:lnTo>
                      <a:pt x="63" y="2"/>
                    </a:lnTo>
                    <a:lnTo>
                      <a:pt x="60" y="2"/>
                    </a:lnTo>
                    <a:lnTo>
                      <a:pt x="57" y="2"/>
                    </a:lnTo>
                    <a:lnTo>
                      <a:pt x="54" y="2"/>
                    </a:lnTo>
                    <a:lnTo>
                      <a:pt x="52" y="2"/>
                    </a:lnTo>
                    <a:lnTo>
                      <a:pt x="49" y="2"/>
                    </a:lnTo>
                    <a:lnTo>
                      <a:pt x="46" y="2"/>
                    </a:lnTo>
                    <a:lnTo>
                      <a:pt x="46" y="0"/>
                    </a:lnTo>
                    <a:lnTo>
                      <a:pt x="44" y="0"/>
                    </a:lnTo>
                    <a:lnTo>
                      <a:pt x="41" y="0"/>
                    </a:lnTo>
                    <a:lnTo>
                      <a:pt x="38" y="0"/>
                    </a:lnTo>
                    <a:lnTo>
                      <a:pt x="35" y="0"/>
                    </a:lnTo>
                    <a:lnTo>
                      <a:pt x="33" y="0"/>
                    </a:lnTo>
                    <a:lnTo>
                      <a:pt x="30" y="0"/>
                    </a:lnTo>
                    <a:lnTo>
                      <a:pt x="27" y="0"/>
                    </a:lnTo>
                    <a:lnTo>
                      <a:pt x="24" y="0"/>
                    </a:lnTo>
                    <a:lnTo>
                      <a:pt x="22" y="0"/>
                    </a:lnTo>
                    <a:lnTo>
                      <a:pt x="19" y="0"/>
                    </a:lnTo>
                    <a:lnTo>
                      <a:pt x="16" y="0"/>
                    </a:lnTo>
                    <a:lnTo>
                      <a:pt x="14" y="0"/>
                    </a:lnTo>
                    <a:lnTo>
                      <a:pt x="11" y="0"/>
                    </a:lnTo>
                    <a:lnTo>
                      <a:pt x="8" y="0"/>
                    </a:lnTo>
                    <a:lnTo>
                      <a:pt x="5" y="0"/>
                    </a:lnTo>
                    <a:lnTo>
                      <a:pt x="3" y="0"/>
                    </a:lnTo>
                    <a:lnTo>
                      <a:pt x="0"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18" name="Freeform 167"/>
              <p:cNvSpPr>
                <a:spLocks/>
              </p:cNvSpPr>
              <p:nvPr/>
            </p:nvSpPr>
            <p:spPr bwMode="auto">
              <a:xfrm>
                <a:off x="4400264" y="3843539"/>
                <a:ext cx="684054" cy="695048"/>
              </a:xfrm>
              <a:custGeom>
                <a:avLst/>
                <a:gdLst>
                  <a:gd name="T0" fmla="*/ 496 w 501"/>
                  <a:gd name="T1" fmla="*/ 77 h 496"/>
                  <a:gd name="T2" fmla="*/ 488 w 501"/>
                  <a:gd name="T3" fmla="*/ 117 h 496"/>
                  <a:gd name="T4" fmla="*/ 479 w 501"/>
                  <a:gd name="T5" fmla="*/ 145 h 496"/>
                  <a:gd name="T6" fmla="*/ 471 w 501"/>
                  <a:gd name="T7" fmla="*/ 169 h 496"/>
                  <a:gd name="T8" fmla="*/ 463 w 501"/>
                  <a:gd name="T9" fmla="*/ 191 h 496"/>
                  <a:gd name="T10" fmla="*/ 455 w 501"/>
                  <a:gd name="T11" fmla="*/ 207 h 496"/>
                  <a:gd name="T12" fmla="*/ 447 w 501"/>
                  <a:gd name="T13" fmla="*/ 224 h 496"/>
                  <a:gd name="T14" fmla="*/ 439 w 501"/>
                  <a:gd name="T15" fmla="*/ 240 h 496"/>
                  <a:gd name="T16" fmla="*/ 430 w 501"/>
                  <a:gd name="T17" fmla="*/ 254 h 496"/>
                  <a:gd name="T18" fmla="*/ 422 w 501"/>
                  <a:gd name="T19" fmla="*/ 267 h 496"/>
                  <a:gd name="T20" fmla="*/ 414 w 501"/>
                  <a:gd name="T21" fmla="*/ 278 h 496"/>
                  <a:gd name="T22" fmla="*/ 406 w 501"/>
                  <a:gd name="T23" fmla="*/ 289 h 496"/>
                  <a:gd name="T24" fmla="*/ 400 w 501"/>
                  <a:gd name="T25" fmla="*/ 300 h 496"/>
                  <a:gd name="T26" fmla="*/ 392 w 501"/>
                  <a:gd name="T27" fmla="*/ 311 h 496"/>
                  <a:gd name="T28" fmla="*/ 384 w 501"/>
                  <a:gd name="T29" fmla="*/ 322 h 496"/>
                  <a:gd name="T30" fmla="*/ 376 w 501"/>
                  <a:gd name="T31" fmla="*/ 330 h 496"/>
                  <a:gd name="T32" fmla="*/ 368 w 501"/>
                  <a:gd name="T33" fmla="*/ 338 h 496"/>
                  <a:gd name="T34" fmla="*/ 360 w 501"/>
                  <a:gd name="T35" fmla="*/ 346 h 496"/>
                  <a:gd name="T36" fmla="*/ 351 w 501"/>
                  <a:gd name="T37" fmla="*/ 354 h 496"/>
                  <a:gd name="T38" fmla="*/ 343 w 501"/>
                  <a:gd name="T39" fmla="*/ 363 h 496"/>
                  <a:gd name="T40" fmla="*/ 335 w 501"/>
                  <a:gd name="T41" fmla="*/ 371 h 496"/>
                  <a:gd name="T42" fmla="*/ 327 w 501"/>
                  <a:gd name="T43" fmla="*/ 376 h 496"/>
                  <a:gd name="T44" fmla="*/ 319 w 501"/>
                  <a:gd name="T45" fmla="*/ 384 h 496"/>
                  <a:gd name="T46" fmla="*/ 310 w 501"/>
                  <a:gd name="T47" fmla="*/ 390 h 496"/>
                  <a:gd name="T48" fmla="*/ 302 w 501"/>
                  <a:gd name="T49" fmla="*/ 395 h 496"/>
                  <a:gd name="T50" fmla="*/ 294 w 501"/>
                  <a:gd name="T51" fmla="*/ 401 h 496"/>
                  <a:gd name="T52" fmla="*/ 286 w 501"/>
                  <a:gd name="T53" fmla="*/ 406 h 496"/>
                  <a:gd name="T54" fmla="*/ 278 w 501"/>
                  <a:gd name="T55" fmla="*/ 412 h 496"/>
                  <a:gd name="T56" fmla="*/ 270 w 501"/>
                  <a:gd name="T57" fmla="*/ 417 h 496"/>
                  <a:gd name="T58" fmla="*/ 264 w 501"/>
                  <a:gd name="T59" fmla="*/ 423 h 496"/>
                  <a:gd name="T60" fmla="*/ 256 w 501"/>
                  <a:gd name="T61" fmla="*/ 428 h 496"/>
                  <a:gd name="T62" fmla="*/ 248 w 501"/>
                  <a:gd name="T63" fmla="*/ 433 h 496"/>
                  <a:gd name="T64" fmla="*/ 240 w 501"/>
                  <a:gd name="T65" fmla="*/ 436 h 496"/>
                  <a:gd name="T66" fmla="*/ 231 w 501"/>
                  <a:gd name="T67" fmla="*/ 442 h 496"/>
                  <a:gd name="T68" fmla="*/ 223 w 501"/>
                  <a:gd name="T69" fmla="*/ 444 h 496"/>
                  <a:gd name="T70" fmla="*/ 215 w 501"/>
                  <a:gd name="T71" fmla="*/ 450 h 496"/>
                  <a:gd name="T72" fmla="*/ 207 w 501"/>
                  <a:gd name="T73" fmla="*/ 453 h 496"/>
                  <a:gd name="T74" fmla="*/ 199 w 501"/>
                  <a:gd name="T75" fmla="*/ 455 h 496"/>
                  <a:gd name="T76" fmla="*/ 191 w 501"/>
                  <a:gd name="T77" fmla="*/ 461 h 496"/>
                  <a:gd name="T78" fmla="*/ 182 w 501"/>
                  <a:gd name="T79" fmla="*/ 463 h 496"/>
                  <a:gd name="T80" fmla="*/ 174 w 501"/>
                  <a:gd name="T81" fmla="*/ 466 h 496"/>
                  <a:gd name="T82" fmla="*/ 166 w 501"/>
                  <a:gd name="T83" fmla="*/ 469 h 496"/>
                  <a:gd name="T84" fmla="*/ 158 w 501"/>
                  <a:gd name="T85" fmla="*/ 472 h 496"/>
                  <a:gd name="T86" fmla="*/ 150 w 501"/>
                  <a:gd name="T87" fmla="*/ 474 h 496"/>
                  <a:gd name="T88" fmla="*/ 144 w 501"/>
                  <a:gd name="T89" fmla="*/ 477 h 496"/>
                  <a:gd name="T90" fmla="*/ 136 w 501"/>
                  <a:gd name="T91" fmla="*/ 480 h 496"/>
                  <a:gd name="T92" fmla="*/ 128 w 501"/>
                  <a:gd name="T93" fmla="*/ 480 h 496"/>
                  <a:gd name="T94" fmla="*/ 120 w 501"/>
                  <a:gd name="T95" fmla="*/ 482 h 496"/>
                  <a:gd name="T96" fmla="*/ 112 w 501"/>
                  <a:gd name="T97" fmla="*/ 485 h 496"/>
                  <a:gd name="T98" fmla="*/ 103 w 501"/>
                  <a:gd name="T99" fmla="*/ 485 h 496"/>
                  <a:gd name="T100" fmla="*/ 95 w 501"/>
                  <a:gd name="T101" fmla="*/ 488 h 496"/>
                  <a:gd name="T102" fmla="*/ 87 w 501"/>
                  <a:gd name="T103" fmla="*/ 491 h 496"/>
                  <a:gd name="T104" fmla="*/ 79 w 501"/>
                  <a:gd name="T105" fmla="*/ 491 h 496"/>
                  <a:gd name="T106" fmla="*/ 71 w 501"/>
                  <a:gd name="T107" fmla="*/ 491 h 496"/>
                  <a:gd name="T108" fmla="*/ 63 w 501"/>
                  <a:gd name="T109" fmla="*/ 493 h 496"/>
                  <a:gd name="T110" fmla="*/ 54 w 501"/>
                  <a:gd name="T111" fmla="*/ 493 h 496"/>
                  <a:gd name="T112" fmla="*/ 46 w 501"/>
                  <a:gd name="T113" fmla="*/ 493 h 496"/>
                  <a:gd name="T114" fmla="*/ 38 w 501"/>
                  <a:gd name="T115" fmla="*/ 496 h 496"/>
                  <a:gd name="T116" fmla="*/ 30 w 501"/>
                  <a:gd name="T117" fmla="*/ 496 h 496"/>
                  <a:gd name="T118" fmla="*/ 24 w 501"/>
                  <a:gd name="T119" fmla="*/ 496 h 496"/>
                  <a:gd name="T120" fmla="*/ 16 w 501"/>
                  <a:gd name="T121" fmla="*/ 496 h 496"/>
                  <a:gd name="T122" fmla="*/ 8 w 501"/>
                  <a:gd name="T123" fmla="*/ 496 h 49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01"/>
                  <a:gd name="T187" fmla="*/ 0 h 496"/>
                  <a:gd name="T188" fmla="*/ 501 w 501"/>
                  <a:gd name="T189" fmla="*/ 496 h 49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01" h="496">
                    <a:moveTo>
                      <a:pt x="501" y="0"/>
                    </a:moveTo>
                    <a:lnTo>
                      <a:pt x="498" y="44"/>
                    </a:lnTo>
                    <a:lnTo>
                      <a:pt x="496" y="63"/>
                    </a:lnTo>
                    <a:lnTo>
                      <a:pt x="496" y="77"/>
                    </a:lnTo>
                    <a:lnTo>
                      <a:pt x="493" y="87"/>
                    </a:lnTo>
                    <a:lnTo>
                      <a:pt x="490" y="98"/>
                    </a:lnTo>
                    <a:lnTo>
                      <a:pt x="490" y="109"/>
                    </a:lnTo>
                    <a:lnTo>
                      <a:pt x="488" y="117"/>
                    </a:lnTo>
                    <a:lnTo>
                      <a:pt x="485" y="126"/>
                    </a:lnTo>
                    <a:lnTo>
                      <a:pt x="482" y="131"/>
                    </a:lnTo>
                    <a:lnTo>
                      <a:pt x="482" y="139"/>
                    </a:lnTo>
                    <a:lnTo>
                      <a:pt x="479" y="145"/>
                    </a:lnTo>
                    <a:lnTo>
                      <a:pt x="477" y="153"/>
                    </a:lnTo>
                    <a:lnTo>
                      <a:pt x="474" y="158"/>
                    </a:lnTo>
                    <a:lnTo>
                      <a:pt x="474" y="164"/>
                    </a:lnTo>
                    <a:lnTo>
                      <a:pt x="471" y="169"/>
                    </a:lnTo>
                    <a:lnTo>
                      <a:pt x="468" y="175"/>
                    </a:lnTo>
                    <a:lnTo>
                      <a:pt x="466" y="180"/>
                    </a:lnTo>
                    <a:lnTo>
                      <a:pt x="466" y="186"/>
                    </a:lnTo>
                    <a:lnTo>
                      <a:pt x="463" y="191"/>
                    </a:lnTo>
                    <a:lnTo>
                      <a:pt x="460" y="194"/>
                    </a:lnTo>
                    <a:lnTo>
                      <a:pt x="460" y="199"/>
                    </a:lnTo>
                    <a:lnTo>
                      <a:pt x="458" y="205"/>
                    </a:lnTo>
                    <a:lnTo>
                      <a:pt x="455" y="207"/>
                    </a:lnTo>
                    <a:lnTo>
                      <a:pt x="452" y="213"/>
                    </a:lnTo>
                    <a:lnTo>
                      <a:pt x="452" y="216"/>
                    </a:lnTo>
                    <a:lnTo>
                      <a:pt x="449" y="221"/>
                    </a:lnTo>
                    <a:lnTo>
                      <a:pt x="447" y="224"/>
                    </a:lnTo>
                    <a:lnTo>
                      <a:pt x="444" y="229"/>
                    </a:lnTo>
                    <a:lnTo>
                      <a:pt x="444" y="232"/>
                    </a:lnTo>
                    <a:lnTo>
                      <a:pt x="441" y="237"/>
                    </a:lnTo>
                    <a:lnTo>
                      <a:pt x="439" y="240"/>
                    </a:lnTo>
                    <a:lnTo>
                      <a:pt x="436" y="243"/>
                    </a:lnTo>
                    <a:lnTo>
                      <a:pt x="436" y="245"/>
                    </a:lnTo>
                    <a:lnTo>
                      <a:pt x="433" y="251"/>
                    </a:lnTo>
                    <a:lnTo>
                      <a:pt x="430" y="254"/>
                    </a:lnTo>
                    <a:lnTo>
                      <a:pt x="430" y="256"/>
                    </a:lnTo>
                    <a:lnTo>
                      <a:pt x="428" y="259"/>
                    </a:lnTo>
                    <a:lnTo>
                      <a:pt x="425" y="265"/>
                    </a:lnTo>
                    <a:lnTo>
                      <a:pt x="422" y="267"/>
                    </a:lnTo>
                    <a:lnTo>
                      <a:pt x="422" y="270"/>
                    </a:lnTo>
                    <a:lnTo>
                      <a:pt x="419" y="273"/>
                    </a:lnTo>
                    <a:lnTo>
                      <a:pt x="417" y="275"/>
                    </a:lnTo>
                    <a:lnTo>
                      <a:pt x="414" y="278"/>
                    </a:lnTo>
                    <a:lnTo>
                      <a:pt x="414" y="281"/>
                    </a:lnTo>
                    <a:lnTo>
                      <a:pt x="411" y="284"/>
                    </a:lnTo>
                    <a:lnTo>
                      <a:pt x="409" y="286"/>
                    </a:lnTo>
                    <a:lnTo>
                      <a:pt x="406" y="289"/>
                    </a:lnTo>
                    <a:lnTo>
                      <a:pt x="406" y="292"/>
                    </a:lnTo>
                    <a:lnTo>
                      <a:pt x="403" y="295"/>
                    </a:lnTo>
                    <a:lnTo>
                      <a:pt x="400" y="297"/>
                    </a:lnTo>
                    <a:lnTo>
                      <a:pt x="400" y="300"/>
                    </a:lnTo>
                    <a:lnTo>
                      <a:pt x="398" y="303"/>
                    </a:lnTo>
                    <a:lnTo>
                      <a:pt x="395" y="305"/>
                    </a:lnTo>
                    <a:lnTo>
                      <a:pt x="392" y="308"/>
                    </a:lnTo>
                    <a:lnTo>
                      <a:pt x="392" y="311"/>
                    </a:lnTo>
                    <a:lnTo>
                      <a:pt x="389" y="314"/>
                    </a:lnTo>
                    <a:lnTo>
                      <a:pt x="387" y="316"/>
                    </a:lnTo>
                    <a:lnTo>
                      <a:pt x="384" y="319"/>
                    </a:lnTo>
                    <a:lnTo>
                      <a:pt x="384" y="322"/>
                    </a:lnTo>
                    <a:lnTo>
                      <a:pt x="381" y="322"/>
                    </a:lnTo>
                    <a:lnTo>
                      <a:pt x="379" y="324"/>
                    </a:lnTo>
                    <a:lnTo>
                      <a:pt x="376" y="327"/>
                    </a:lnTo>
                    <a:lnTo>
                      <a:pt x="376" y="330"/>
                    </a:lnTo>
                    <a:lnTo>
                      <a:pt x="373" y="333"/>
                    </a:lnTo>
                    <a:lnTo>
                      <a:pt x="370" y="335"/>
                    </a:lnTo>
                    <a:lnTo>
                      <a:pt x="368" y="338"/>
                    </a:lnTo>
                    <a:lnTo>
                      <a:pt x="365" y="341"/>
                    </a:lnTo>
                    <a:lnTo>
                      <a:pt x="362" y="344"/>
                    </a:lnTo>
                    <a:lnTo>
                      <a:pt x="360" y="346"/>
                    </a:lnTo>
                    <a:lnTo>
                      <a:pt x="357" y="349"/>
                    </a:lnTo>
                    <a:lnTo>
                      <a:pt x="354" y="352"/>
                    </a:lnTo>
                    <a:lnTo>
                      <a:pt x="351" y="354"/>
                    </a:lnTo>
                    <a:lnTo>
                      <a:pt x="349" y="357"/>
                    </a:lnTo>
                    <a:lnTo>
                      <a:pt x="346" y="360"/>
                    </a:lnTo>
                    <a:lnTo>
                      <a:pt x="343" y="363"/>
                    </a:lnTo>
                    <a:lnTo>
                      <a:pt x="340" y="365"/>
                    </a:lnTo>
                    <a:lnTo>
                      <a:pt x="338" y="365"/>
                    </a:lnTo>
                    <a:lnTo>
                      <a:pt x="338" y="368"/>
                    </a:lnTo>
                    <a:lnTo>
                      <a:pt x="335" y="371"/>
                    </a:lnTo>
                    <a:lnTo>
                      <a:pt x="332" y="371"/>
                    </a:lnTo>
                    <a:lnTo>
                      <a:pt x="332" y="374"/>
                    </a:lnTo>
                    <a:lnTo>
                      <a:pt x="330" y="376"/>
                    </a:lnTo>
                    <a:lnTo>
                      <a:pt x="327" y="376"/>
                    </a:lnTo>
                    <a:lnTo>
                      <a:pt x="324" y="379"/>
                    </a:lnTo>
                    <a:lnTo>
                      <a:pt x="321" y="382"/>
                    </a:lnTo>
                    <a:lnTo>
                      <a:pt x="319" y="384"/>
                    </a:lnTo>
                    <a:lnTo>
                      <a:pt x="316" y="384"/>
                    </a:lnTo>
                    <a:lnTo>
                      <a:pt x="316" y="387"/>
                    </a:lnTo>
                    <a:lnTo>
                      <a:pt x="313" y="387"/>
                    </a:lnTo>
                    <a:lnTo>
                      <a:pt x="310" y="390"/>
                    </a:lnTo>
                    <a:lnTo>
                      <a:pt x="308" y="393"/>
                    </a:lnTo>
                    <a:lnTo>
                      <a:pt x="305" y="395"/>
                    </a:lnTo>
                    <a:lnTo>
                      <a:pt x="302" y="395"/>
                    </a:lnTo>
                    <a:lnTo>
                      <a:pt x="302" y="398"/>
                    </a:lnTo>
                    <a:lnTo>
                      <a:pt x="300" y="398"/>
                    </a:lnTo>
                    <a:lnTo>
                      <a:pt x="297" y="401"/>
                    </a:lnTo>
                    <a:lnTo>
                      <a:pt x="294" y="401"/>
                    </a:lnTo>
                    <a:lnTo>
                      <a:pt x="294" y="403"/>
                    </a:lnTo>
                    <a:lnTo>
                      <a:pt x="291" y="403"/>
                    </a:lnTo>
                    <a:lnTo>
                      <a:pt x="289" y="406"/>
                    </a:lnTo>
                    <a:lnTo>
                      <a:pt x="286" y="406"/>
                    </a:lnTo>
                    <a:lnTo>
                      <a:pt x="286" y="409"/>
                    </a:lnTo>
                    <a:lnTo>
                      <a:pt x="283" y="409"/>
                    </a:lnTo>
                    <a:lnTo>
                      <a:pt x="281" y="412"/>
                    </a:lnTo>
                    <a:lnTo>
                      <a:pt x="278" y="412"/>
                    </a:lnTo>
                    <a:lnTo>
                      <a:pt x="278" y="414"/>
                    </a:lnTo>
                    <a:lnTo>
                      <a:pt x="275" y="414"/>
                    </a:lnTo>
                    <a:lnTo>
                      <a:pt x="272" y="417"/>
                    </a:lnTo>
                    <a:lnTo>
                      <a:pt x="270" y="417"/>
                    </a:lnTo>
                    <a:lnTo>
                      <a:pt x="270" y="420"/>
                    </a:lnTo>
                    <a:lnTo>
                      <a:pt x="267" y="420"/>
                    </a:lnTo>
                    <a:lnTo>
                      <a:pt x="264" y="423"/>
                    </a:lnTo>
                    <a:lnTo>
                      <a:pt x="261" y="425"/>
                    </a:lnTo>
                    <a:lnTo>
                      <a:pt x="259" y="425"/>
                    </a:lnTo>
                    <a:lnTo>
                      <a:pt x="256" y="425"/>
                    </a:lnTo>
                    <a:lnTo>
                      <a:pt x="256" y="428"/>
                    </a:lnTo>
                    <a:lnTo>
                      <a:pt x="253" y="428"/>
                    </a:lnTo>
                    <a:lnTo>
                      <a:pt x="251" y="431"/>
                    </a:lnTo>
                    <a:lnTo>
                      <a:pt x="248" y="431"/>
                    </a:lnTo>
                    <a:lnTo>
                      <a:pt x="248" y="433"/>
                    </a:lnTo>
                    <a:lnTo>
                      <a:pt x="245" y="433"/>
                    </a:lnTo>
                    <a:lnTo>
                      <a:pt x="242" y="433"/>
                    </a:lnTo>
                    <a:lnTo>
                      <a:pt x="240" y="436"/>
                    </a:lnTo>
                    <a:lnTo>
                      <a:pt x="237" y="439"/>
                    </a:lnTo>
                    <a:lnTo>
                      <a:pt x="234" y="439"/>
                    </a:lnTo>
                    <a:lnTo>
                      <a:pt x="231" y="442"/>
                    </a:lnTo>
                    <a:lnTo>
                      <a:pt x="229" y="442"/>
                    </a:lnTo>
                    <a:lnTo>
                      <a:pt x="226" y="442"/>
                    </a:lnTo>
                    <a:lnTo>
                      <a:pt x="226" y="444"/>
                    </a:lnTo>
                    <a:lnTo>
                      <a:pt x="223" y="444"/>
                    </a:lnTo>
                    <a:lnTo>
                      <a:pt x="221" y="447"/>
                    </a:lnTo>
                    <a:lnTo>
                      <a:pt x="218" y="447"/>
                    </a:lnTo>
                    <a:lnTo>
                      <a:pt x="215" y="450"/>
                    </a:lnTo>
                    <a:lnTo>
                      <a:pt x="212" y="450"/>
                    </a:lnTo>
                    <a:lnTo>
                      <a:pt x="210" y="450"/>
                    </a:lnTo>
                    <a:lnTo>
                      <a:pt x="210" y="453"/>
                    </a:lnTo>
                    <a:lnTo>
                      <a:pt x="207" y="453"/>
                    </a:lnTo>
                    <a:lnTo>
                      <a:pt x="204" y="453"/>
                    </a:lnTo>
                    <a:lnTo>
                      <a:pt x="204" y="455"/>
                    </a:lnTo>
                    <a:lnTo>
                      <a:pt x="202" y="455"/>
                    </a:lnTo>
                    <a:lnTo>
                      <a:pt x="199" y="455"/>
                    </a:lnTo>
                    <a:lnTo>
                      <a:pt x="196" y="458"/>
                    </a:lnTo>
                    <a:lnTo>
                      <a:pt x="193" y="458"/>
                    </a:lnTo>
                    <a:lnTo>
                      <a:pt x="191" y="461"/>
                    </a:lnTo>
                    <a:lnTo>
                      <a:pt x="188" y="461"/>
                    </a:lnTo>
                    <a:lnTo>
                      <a:pt x="185" y="461"/>
                    </a:lnTo>
                    <a:lnTo>
                      <a:pt x="182" y="463"/>
                    </a:lnTo>
                    <a:lnTo>
                      <a:pt x="180" y="463"/>
                    </a:lnTo>
                    <a:lnTo>
                      <a:pt x="177" y="466"/>
                    </a:lnTo>
                    <a:lnTo>
                      <a:pt x="174" y="466"/>
                    </a:lnTo>
                    <a:lnTo>
                      <a:pt x="172" y="466"/>
                    </a:lnTo>
                    <a:lnTo>
                      <a:pt x="169" y="469"/>
                    </a:lnTo>
                    <a:lnTo>
                      <a:pt x="166" y="469"/>
                    </a:lnTo>
                    <a:lnTo>
                      <a:pt x="163" y="469"/>
                    </a:lnTo>
                    <a:lnTo>
                      <a:pt x="161" y="472"/>
                    </a:lnTo>
                    <a:lnTo>
                      <a:pt x="158" y="472"/>
                    </a:lnTo>
                    <a:lnTo>
                      <a:pt x="155" y="472"/>
                    </a:lnTo>
                    <a:lnTo>
                      <a:pt x="153" y="474"/>
                    </a:lnTo>
                    <a:lnTo>
                      <a:pt x="150" y="474"/>
                    </a:lnTo>
                    <a:lnTo>
                      <a:pt x="147" y="474"/>
                    </a:lnTo>
                    <a:lnTo>
                      <a:pt x="144" y="477"/>
                    </a:lnTo>
                    <a:lnTo>
                      <a:pt x="142" y="477"/>
                    </a:lnTo>
                    <a:lnTo>
                      <a:pt x="139" y="477"/>
                    </a:lnTo>
                    <a:lnTo>
                      <a:pt x="136" y="477"/>
                    </a:lnTo>
                    <a:lnTo>
                      <a:pt x="136" y="480"/>
                    </a:lnTo>
                    <a:lnTo>
                      <a:pt x="133" y="480"/>
                    </a:lnTo>
                    <a:lnTo>
                      <a:pt x="131" y="480"/>
                    </a:lnTo>
                    <a:lnTo>
                      <a:pt x="128" y="480"/>
                    </a:lnTo>
                    <a:lnTo>
                      <a:pt x="125" y="482"/>
                    </a:lnTo>
                    <a:lnTo>
                      <a:pt x="123" y="482"/>
                    </a:lnTo>
                    <a:lnTo>
                      <a:pt x="120" y="482"/>
                    </a:lnTo>
                    <a:lnTo>
                      <a:pt x="117" y="482"/>
                    </a:lnTo>
                    <a:lnTo>
                      <a:pt x="114" y="482"/>
                    </a:lnTo>
                    <a:lnTo>
                      <a:pt x="114" y="485"/>
                    </a:lnTo>
                    <a:lnTo>
                      <a:pt x="112" y="485"/>
                    </a:lnTo>
                    <a:lnTo>
                      <a:pt x="109" y="485"/>
                    </a:lnTo>
                    <a:lnTo>
                      <a:pt x="106" y="485"/>
                    </a:lnTo>
                    <a:lnTo>
                      <a:pt x="103" y="485"/>
                    </a:lnTo>
                    <a:lnTo>
                      <a:pt x="101" y="485"/>
                    </a:lnTo>
                    <a:lnTo>
                      <a:pt x="98" y="488"/>
                    </a:lnTo>
                    <a:lnTo>
                      <a:pt x="95" y="488"/>
                    </a:lnTo>
                    <a:lnTo>
                      <a:pt x="93" y="488"/>
                    </a:lnTo>
                    <a:lnTo>
                      <a:pt x="90" y="488"/>
                    </a:lnTo>
                    <a:lnTo>
                      <a:pt x="87" y="491"/>
                    </a:lnTo>
                    <a:lnTo>
                      <a:pt x="84" y="491"/>
                    </a:lnTo>
                    <a:lnTo>
                      <a:pt x="82" y="491"/>
                    </a:lnTo>
                    <a:lnTo>
                      <a:pt x="79" y="491"/>
                    </a:lnTo>
                    <a:lnTo>
                      <a:pt x="76" y="491"/>
                    </a:lnTo>
                    <a:lnTo>
                      <a:pt x="74" y="491"/>
                    </a:lnTo>
                    <a:lnTo>
                      <a:pt x="71" y="491"/>
                    </a:lnTo>
                    <a:lnTo>
                      <a:pt x="68" y="493"/>
                    </a:lnTo>
                    <a:lnTo>
                      <a:pt x="65" y="493"/>
                    </a:lnTo>
                    <a:lnTo>
                      <a:pt x="63" y="493"/>
                    </a:lnTo>
                    <a:lnTo>
                      <a:pt x="60" y="493"/>
                    </a:lnTo>
                    <a:lnTo>
                      <a:pt x="57" y="493"/>
                    </a:lnTo>
                    <a:lnTo>
                      <a:pt x="54" y="493"/>
                    </a:lnTo>
                    <a:lnTo>
                      <a:pt x="52" y="493"/>
                    </a:lnTo>
                    <a:lnTo>
                      <a:pt x="49" y="493"/>
                    </a:lnTo>
                    <a:lnTo>
                      <a:pt x="46" y="493"/>
                    </a:lnTo>
                    <a:lnTo>
                      <a:pt x="46" y="496"/>
                    </a:lnTo>
                    <a:lnTo>
                      <a:pt x="44" y="496"/>
                    </a:lnTo>
                    <a:lnTo>
                      <a:pt x="41" y="496"/>
                    </a:lnTo>
                    <a:lnTo>
                      <a:pt x="38" y="496"/>
                    </a:lnTo>
                    <a:lnTo>
                      <a:pt x="35" y="496"/>
                    </a:lnTo>
                    <a:lnTo>
                      <a:pt x="33" y="496"/>
                    </a:lnTo>
                    <a:lnTo>
                      <a:pt x="30" y="496"/>
                    </a:lnTo>
                    <a:lnTo>
                      <a:pt x="27" y="496"/>
                    </a:lnTo>
                    <a:lnTo>
                      <a:pt x="24" y="496"/>
                    </a:lnTo>
                    <a:lnTo>
                      <a:pt x="22" y="496"/>
                    </a:lnTo>
                    <a:lnTo>
                      <a:pt x="19" y="496"/>
                    </a:lnTo>
                    <a:lnTo>
                      <a:pt x="16" y="496"/>
                    </a:lnTo>
                    <a:lnTo>
                      <a:pt x="14" y="496"/>
                    </a:lnTo>
                    <a:lnTo>
                      <a:pt x="11" y="496"/>
                    </a:lnTo>
                    <a:lnTo>
                      <a:pt x="8" y="496"/>
                    </a:lnTo>
                    <a:lnTo>
                      <a:pt x="5" y="496"/>
                    </a:lnTo>
                    <a:lnTo>
                      <a:pt x="3" y="496"/>
                    </a:lnTo>
                    <a:lnTo>
                      <a:pt x="0" y="496"/>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19" name="7-Point Star 318"/>
              <p:cNvSpPr>
                <a:spLocks noChangeAspect="1"/>
              </p:cNvSpPr>
              <p:nvPr/>
            </p:nvSpPr>
            <p:spPr bwMode="auto">
              <a:xfrm>
                <a:off x="4333756" y="3987197"/>
                <a:ext cx="133350" cy="133350"/>
              </a:xfrm>
              <a:prstGeom prst="star7">
                <a:avLst/>
              </a:prstGeom>
              <a:solidFill>
                <a:srgbClr val="FFFF00"/>
              </a:solidFill>
              <a:ln w="9525" cap="flat" cmpd="sng" algn="ctr">
                <a:solidFill>
                  <a:srgbClr val="000000"/>
                </a:solidFill>
                <a:prstDash val="solid"/>
                <a:round/>
                <a:headEnd type="none" w="med" len="med"/>
                <a:tailEnd type="none" w="med" len="me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20" name="7-Point Star 319"/>
              <p:cNvSpPr>
                <a:spLocks noChangeAspect="1"/>
              </p:cNvSpPr>
              <p:nvPr/>
            </p:nvSpPr>
            <p:spPr bwMode="auto">
              <a:xfrm>
                <a:off x="5954593" y="3980847"/>
                <a:ext cx="133350" cy="133350"/>
              </a:xfrm>
              <a:prstGeom prst="star7">
                <a:avLst/>
              </a:prstGeom>
              <a:solidFill>
                <a:srgbClr val="FFFF00"/>
              </a:solidFill>
              <a:ln w="9525" cap="flat" cmpd="sng" algn="ctr">
                <a:solidFill>
                  <a:srgbClr val="000000"/>
                </a:solidFill>
                <a:prstDash val="solid"/>
                <a:round/>
                <a:headEnd type="none" w="med" len="med"/>
                <a:tailEnd type="none" w="med" len="me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21" name="TextBox 51"/>
              <p:cNvSpPr txBox="1">
                <a:spLocks noChangeArrowheads="1"/>
              </p:cNvSpPr>
              <p:nvPr/>
            </p:nvSpPr>
            <p:spPr bwMode="auto">
              <a:xfrm>
                <a:off x="4166228" y="2669984"/>
                <a:ext cx="468397" cy="246221"/>
              </a:xfrm>
              <a:prstGeom prst="rect">
                <a:avLst/>
              </a:prstGeom>
              <a:solidFill>
                <a:srgbClr val="FFFFCC"/>
              </a:solidFill>
              <a:ln w="9525">
                <a:solidFill>
                  <a:srgbClr val="C0C0C0"/>
                </a:solidFill>
                <a:miter lim="800000"/>
                <a:headEnd/>
                <a:tailEnd/>
              </a:ln>
            </p:spPr>
            <p:txBody>
              <a:bodyPr wrap="none" lIns="91440" tIns="45720" rIns="91440" bIns="4572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000000"/>
                    </a:solidFill>
                    <a:effectLst/>
                    <a:uLnTx/>
                    <a:uFillTx/>
                    <a:latin typeface="Arial" charset="0"/>
                  </a:rPr>
                  <a:t>Total</a:t>
                </a:r>
              </a:p>
            </p:txBody>
          </p:sp>
          <p:sp>
            <p:nvSpPr>
              <p:cNvPr id="322" name="TextBox 51"/>
              <p:cNvSpPr txBox="1">
                <a:spLocks noChangeArrowheads="1"/>
              </p:cNvSpPr>
              <p:nvPr/>
            </p:nvSpPr>
            <p:spPr bwMode="auto">
              <a:xfrm>
                <a:off x="5673621" y="2663888"/>
                <a:ext cx="716863" cy="246221"/>
              </a:xfrm>
              <a:prstGeom prst="rect">
                <a:avLst/>
              </a:prstGeom>
              <a:solidFill>
                <a:srgbClr val="FFFFCC"/>
              </a:solidFill>
              <a:ln w="9525">
                <a:solidFill>
                  <a:srgbClr val="C0C0C0"/>
                </a:solidFill>
                <a:miter lim="800000"/>
                <a:headEnd/>
                <a:tailEnd/>
              </a:ln>
            </p:spPr>
            <p:txBody>
              <a:bodyPr wrap="none" lIns="91440" tIns="45720" rIns="91440" bIns="4572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000000"/>
                    </a:solidFill>
                    <a:effectLst/>
                    <a:uLnTx/>
                    <a:uFillTx/>
                    <a:latin typeface="Arial" charset="0"/>
                  </a:rPr>
                  <a:t>Polarized</a:t>
                </a:r>
              </a:p>
            </p:txBody>
          </p:sp>
          <p:sp>
            <p:nvSpPr>
              <p:cNvPr id="323" name="Arc 322"/>
              <p:cNvSpPr/>
              <p:nvPr/>
            </p:nvSpPr>
            <p:spPr bwMode="auto">
              <a:xfrm>
                <a:off x="3801942" y="3104546"/>
                <a:ext cx="1336675" cy="1414462"/>
              </a:xfrm>
              <a:prstGeom prst="arc">
                <a:avLst>
                  <a:gd name="adj1" fmla="val 16200000"/>
                  <a:gd name="adj2" fmla="val 19188514"/>
                </a:avLst>
              </a:prstGeom>
              <a:noFill/>
              <a:ln w="9525" cap="flat" cmpd="sng" algn="ctr">
                <a:solidFill>
                  <a:srgbClr val="00CC00"/>
                </a:solidFill>
                <a:prstDash val="solid"/>
                <a:round/>
                <a:headEnd type="none" w="med" len="med"/>
                <a:tailEnd type="triangle" w="sm" len="lg"/>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endParaRPr>
              </a:p>
            </p:txBody>
          </p:sp>
          <p:sp>
            <p:nvSpPr>
              <p:cNvPr id="324" name="TextBox 486"/>
              <p:cNvSpPr txBox="1">
                <a:spLocks noChangeArrowheads="1"/>
              </p:cNvSpPr>
              <p:nvPr/>
            </p:nvSpPr>
            <p:spPr bwMode="auto">
              <a:xfrm>
                <a:off x="4712098" y="2959676"/>
                <a:ext cx="272832" cy="253916"/>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050" i="1" u="none" strike="noStrike" kern="0" cap="none" spc="0" normalizeH="0" baseline="0" noProof="0" dirty="0" smtClean="0">
                    <a:ln>
                      <a:noFill/>
                    </a:ln>
                    <a:solidFill>
                      <a:srgbClr val="00CC00"/>
                    </a:solidFill>
                    <a:effectLst/>
                    <a:uLnTx/>
                    <a:uFillTx/>
                  </a:rPr>
                  <a:t>φ</a:t>
                </a:r>
                <a:endParaRPr kumimoji="0" lang="en-US" sz="1050" i="1" u="none" strike="noStrike" kern="0" cap="none" spc="0" normalizeH="0" baseline="0" noProof="0" dirty="0" smtClean="0">
                  <a:ln>
                    <a:noFill/>
                  </a:ln>
                  <a:solidFill>
                    <a:srgbClr val="00CC00"/>
                  </a:solidFill>
                  <a:effectLst/>
                  <a:uLnTx/>
                  <a:uFillTx/>
                  <a:latin typeface="Symbol" pitchFamily="18" charset="2"/>
                </a:endParaRPr>
              </a:p>
            </p:txBody>
          </p:sp>
          <p:sp>
            <p:nvSpPr>
              <p:cNvPr id="325" name="Arc 324"/>
              <p:cNvSpPr/>
              <p:nvPr/>
            </p:nvSpPr>
            <p:spPr bwMode="auto">
              <a:xfrm>
                <a:off x="5422780" y="3104546"/>
                <a:ext cx="1336675" cy="1416050"/>
              </a:xfrm>
              <a:prstGeom prst="arc">
                <a:avLst>
                  <a:gd name="adj1" fmla="val 16200000"/>
                  <a:gd name="adj2" fmla="val 19188514"/>
                </a:avLst>
              </a:prstGeom>
              <a:noFill/>
              <a:ln w="9525" cap="flat" cmpd="sng" algn="ctr">
                <a:solidFill>
                  <a:srgbClr val="00CC00"/>
                </a:solidFill>
                <a:prstDash val="solid"/>
                <a:round/>
                <a:headEnd type="none" w="med" len="med"/>
                <a:tailEnd type="triangle" w="sm" len="lg"/>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26" name="TextBox 486"/>
              <p:cNvSpPr txBox="1">
                <a:spLocks noChangeArrowheads="1"/>
              </p:cNvSpPr>
              <p:nvPr/>
            </p:nvSpPr>
            <p:spPr bwMode="auto">
              <a:xfrm>
                <a:off x="6332707" y="2961214"/>
                <a:ext cx="272832" cy="253916"/>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050" i="1" u="none" strike="noStrike" kern="0" cap="none" spc="0" normalizeH="0" baseline="0" noProof="0" dirty="0" smtClean="0">
                    <a:ln>
                      <a:noFill/>
                    </a:ln>
                    <a:solidFill>
                      <a:srgbClr val="00CC00"/>
                    </a:solidFill>
                    <a:effectLst/>
                    <a:uLnTx/>
                    <a:uFillTx/>
                  </a:rPr>
                  <a:t>φ</a:t>
                </a:r>
                <a:endParaRPr kumimoji="0" lang="en-US" sz="1050" i="1" u="none" strike="noStrike" kern="0" cap="none" spc="0" normalizeH="0" baseline="0" noProof="0" dirty="0" smtClean="0">
                  <a:ln>
                    <a:noFill/>
                  </a:ln>
                  <a:solidFill>
                    <a:srgbClr val="00CC00"/>
                  </a:solidFill>
                  <a:effectLst/>
                  <a:uLnTx/>
                  <a:uFillTx/>
                  <a:latin typeface="Symbol" pitchFamily="18" charset="2"/>
                </a:endParaRPr>
              </a:p>
            </p:txBody>
          </p:sp>
          <p:sp>
            <p:nvSpPr>
              <p:cNvPr id="327" name="TextBox 326"/>
              <p:cNvSpPr txBox="1"/>
              <p:nvPr/>
            </p:nvSpPr>
            <p:spPr>
              <a:xfrm>
                <a:off x="4489988" y="5333244"/>
                <a:ext cx="1454244" cy="276999"/>
              </a:xfrm>
              <a:prstGeom prst="rect">
                <a:avLst/>
              </a:prstGeom>
              <a:solidFill>
                <a:srgbClr val="FFFFCC"/>
              </a:solidFill>
              <a:ln>
                <a:solidFill>
                  <a:srgbClr val="C0C0C0"/>
                </a:solidFill>
              </a:ln>
            </p:spPr>
            <p:txBody>
              <a:bodyPr wrap="none" lIns="91440" tIns="45720" rIns="91440" bIns="45720" rtlCol="0">
                <a:spAutoFit/>
              </a:bodyPr>
              <a:lstStyle/>
              <a:p>
                <a:r>
                  <a:rPr lang="en-US" sz="1200" dirty="0" smtClean="0">
                    <a:latin typeface="Arial Narrow" pitchFamily="34" charset="0"/>
                  </a:rPr>
                  <a:t>water-leaving radiance</a:t>
                </a:r>
                <a:endParaRPr lang="en-US" sz="1200" dirty="0">
                  <a:latin typeface="Arial Narrow" pitchFamily="34" charset="0"/>
                </a:endParaRPr>
              </a:p>
            </p:txBody>
          </p:sp>
          <p:sp>
            <p:nvSpPr>
              <p:cNvPr id="328" name="TextBox 327"/>
              <p:cNvSpPr txBox="1"/>
              <p:nvPr/>
            </p:nvSpPr>
            <p:spPr>
              <a:xfrm>
                <a:off x="3695409" y="5147391"/>
                <a:ext cx="3058530" cy="138499"/>
              </a:xfrm>
              <a:prstGeom prst="rect">
                <a:avLst/>
              </a:prstGeom>
              <a:noFill/>
            </p:spPr>
            <p:txBody>
              <a:bodyPr wrap="none" lIns="0" tIns="0" rIns="0" bIns="0" rtlCol="0">
                <a:spAutoFit/>
              </a:bodyPr>
              <a:lstStyle/>
              <a:p>
                <a:pPr algn="l"/>
                <a:r>
                  <a:rPr lang="en-US" sz="750" dirty="0" smtClean="0">
                    <a:latin typeface="+mj-lt"/>
                  </a:rPr>
                  <a:t>0.0</a:t>
                </a:r>
                <a:r>
                  <a:rPr lang="en-US" sz="900" dirty="0" smtClean="0">
                    <a:latin typeface="+mj-lt"/>
                  </a:rPr>
                  <a:t>    </a:t>
                </a:r>
                <a:r>
                  <a:rPr lang="en-US" sz="750" dirty="0" smtClean="0">
                    <a:latin typeface="+mj-lt"/>
                  </a:rPr>
                  <a:t>0.2</a:t>
                </a:r>
                <a:r>
                  <a:rPr lang="en-US" sz="800" dirty="0" smtClean="0">
                    <a:latin typeface="+mj-lt"/>
                  </a:rPr>
                  <a:t>    </a:t>
                </a:r>
                <a:r>
                  <a:rPr lang="en-US" sz="750" dirty="0" smtClean="0">
                    <a:latin typeface="+mj-lt"/>
                  </a:rPr>
                  <a:t>0.5</a:t>
                </a:r>
                <a:r>
                  <a:rPr lang="en-US" sz="800" dirty="0" smtClean="0">
                    <a:latin typeface="+mj-lt"/>
                  </a:rPr>
                  <a:t>    </a:t>
                </a:r>
                <a:r>
                  <a:rPr lang="en-US" sz="750" dirty="0" smtClean="0">
                    <a:latin typeface="+mj-lt"/>
                  </a:rPr>
                  <a:t>0.8</a:t>
                </a:r>
                <a:r>
                  <a:rPr lang="en-US" sz="800" dirty="0" smtClean="0">
                    <a:latin typeface="+mj-lt"/>
                  </a:rPr>
                  <a:t>    </a:t>
                </a:r>
                <a:r>
                  <a:rPr lang="en-US" sz="750" dirty="0" smtClean="0">
                    <a:latin typeface="+mj-lt"/>
                  </a:rPr>
                  <a:t>1.0</a:t>
                </a:r>
                <a:r>
                  <a:rPr lang="en-US" sz="800" dirty="0" smtClean="0">
                    <a:latin typeface="+mj-lt"/>
                  </a:rPr>
                  <a:t>   </a:t>
                </a:r>
                <a:r>
                  <a:rPr lang="en-US" sz="750" dirty="0" smtClean="0">
                    <a:latin typeface="+mj-lt"/>
                  </a:rPr>
                  <a:t>1.15</a:t>
                </a:r>
                <a:r>
                  <a:rPr lang="en-US" sz="800" dirty="0" smtClean="0">
                    <a:latin typeface="+mj-lt"/>
                  </a:rPr>
                  <a:t>   </a:t>
                </a:r>
                <a:r>
                  <a:rPr lang="en-US" sz="750" dirty="0" smtClean="0">
                    <a:latin typeface="+mj-lt"/>
                  </a:rPr>
                  <a:t>1.2</a:t>
                </a:r>
                <a:r>
                  <a:rPr lang="en-US" sz="800" dirty="0" smtClean="0">
                    <a:latin typeface="+mj-lt"/>
                  </a:rPr>
                  <a:t>   </a:t>
                </a:r>
                <a:r>
                  <a:rPr lang="en-US" sz="750" dirty="0" smtClean="0">
                    <a:latin typeface="+mj-lt"/>
                  </a:rPr>
                  <a:t>1.25</a:t>
                </a:r>
                <a:r>
                  <a:rPr lang="en-US" sz="800" dirty="0" smtClean="0">
                    <a:latin typeface="+mj-lt"/>
                  </a:rPr>
                  <a:t>   </a:t>
                </a:r>
                <a:r>
                  <a:rPr lang="en-US" sz="750" dirty="0" smtClean="0">
                    <a:latin typeface="+mj-lt"/>
                  </a:rPr>
                  <a:t>1.3</a:t>
                </a:r>
                <a:r>
                  <a:rPr lang="en-US" sz="800" dirty="0" smtClean="0">
                    <a:latin typeface="+mj-lt"/>
                  </a:rPr>
                  <a:t>   </a:t>
                </a:r>
                <a:r>
                  <a:rPr lang="en-US" sz="750" dirty="0" smtClean="0">
                    <a:latin typeface="+mj-lt"/>
                  </a:rPr>
                  <a:t>1.35</a:t>
                </a:r>
                <a:r>
                  <a:rPr lang="en-US" sz="800" dirty="0" smtClean="0">
                    <a:latin typeface="+mj-lt"/>
                  </a:rPr>
                  <a:t>   </a:t>
                </a:r>
                <a:r>
                  <a:rPr lang="en-US" sz="750" dirty="0" smtClean="0">
                    <a:latin typeface="+mj-lt"/>
                  </a:rPr>
                  <a:t>1.4</a:t>
                </a:r>
                <a:r>
                  <a:rPr lang="en-US" sz="800" dirty="0" smtClean="0">
                    <a:latin typeface="+mj-lt"/>
                  </a:rPr>
                  <a:t>   </a:t>
                </a:r>
                <a:r>
                  <a:rPr lang="en-US" sz="750" dirty="0" smtClean="0">
                    <a:latin typeface="+mj-lt"/>
                  </a:rPr>
                  <a:t>1.45</a:t>
                </a:r>
                <a:r>
                  <a:rPr lang="en-US" sz="800" dirty="0" smtClean="0">
                    <a:latin typeface="+mj-lt"/>
                  </a:rPr>
                  <a:t>   </a:t>
                </a:r>
                <a:r>
                  <a:rPr lang="en-US" sz="750" dirty="0" smtClean="0">
                    <a:latin typeface="+mj-lt"/>
                  </a:rPr>
                  <a:t>&gt; </a:t>
                </a:r>
                <a:endParaRPr lang="en-US" sz="750" dirty="0">
                  <a:latin typeface="+mj-lt"/>
                </a:endParaRPr>
              </a:p>
            </p:txBody>
          </p:sp>
          <p:sp>
            <p:nvSpPr>
              <p:cNvPr id="329" name="TextBox 328"/>
              <p:cNvSpPr txBox="1"/>
              <p:nvPr/>
            </p:nvSpPr>
            <p:spPr>
              <a:xfrm>
                <a:off x="4031680" y="4756378"/>
                <a:ext cx="795089" cy="138499"/>
              </a:xfrm>
              <a:prstGeom prst="rect">
                <a:avLst/>
              </a:prstGeom>
              <a:noFill/>
            </p:spPr>
            <p:txBody>
              <a:bodyPr wrap="none" lIns="0" tIns="0" rIns="0" bIns="0" rtlCol="0">
                <a:spAutoFit/>
              </a:bodyPr>
              <a:lstStyle/>
              <a:p>
                <a:r>
                  <a:rPr lang="en-US" sz="900" dirty="0" smtClean="0"/>
                  <a:t>(reflectance x2)</a:t>
                </a:r>
                <a:endParaRPr lang="en-US" sz="900" dirty="0"/>
              </a:p>
            </p:txBody>
          </p:sp>
          <p:sp>
            <p:nvSpPr>
              <p:cNvPr id="330" name="TextBox 329"/>
              <p:cNvSpPr txBox="1"/>
              <p:nvPr/>
            </p:nvSpPr>
            <p:spPr>
              <a:xfrm>
                <a:off x="5650571" y="4756378"/>
                <a:ext cx="795089" cy="138499"/>
              </a:xfrm>
              <a:prstGeom prst="rect">
                <a:avLst/>
              </a:prstGeom>
              <a:noFill/>
            </p:spPr>
            <p:txBody>
              <a:bodyPr wrap="none" lIns="0" tIns="0" rIns="0" bIns="0" rtlCol="0">
                <a:spAutoFit/>
              </a:bodyPr>
              <a:lstStyle/>
              <a:p>
                <a:r>
                  <a:rPr lang="en-US" sz="900" dirty="0" smtClean="0"/>
                  <a:t>(reflectance x4)</a:t>
                </a:r>
                <a:endParaRPr lang="en-US" sz="900" dirty="0"/>
              </a:p>
            </p:txBody>
          </p:sp>
          <p:sp>
            <p:nvSpPr>
              <p:cNvPr id="331" name="TextBox 330"/>
              <p:cNvSpPr txBox="1"/>
              <p:nvPr/>
            </p:nvSpPr>
            <p:spPr>
              <a:xfrm>
                <a:off x="4301784" y="4579510"/>
                <a:ext cx="254877" cy="115416"/>
              </a:xfrm>
              <a:prstGeom prst="rect">
                <a:avLst/>
              </a:prstGeom>
              <a:noFill/>
            </p:spPr>
            <p:txBody>
              <a:bodyPr wrap="none" lIns="0" tIns="0" rIns="0" bIns="0" rtlCol="0">
                <a:spAutoFit/>
              </a:bodyPr>
              <a:lstStyle/>
              <a:p>
                <a:r>
                  <a:rPr lang="en-US" sz="750" dirty="0" smtClean="0">
                    <a:solidFill>
                      <a:srgbClr val="00CC00"/>
                    </a:solidFill>
                  </a:rPr>
                  <a:t>180°</a:t>
                </a:r>
                <a:endParaRPr lang="en-US" sz="750" dirty="0">
                  <a:solidFill>
                    <a:srgbClr val="00CC00"/>
                  </a:solidFill>
                </a:endParaRPr>
              </a:p>
            </p:txBody>
          </p:sp>
          <p:sp>
            <p:nvSpPr>
              <p:cNvPr id="332" name="TextBox 331"/>
              <p:cNvSpPr txBox="1"/>
              <p:nvPr/>
            </p:nvSpPr>
            <p:spPr>
              <a:xfrm>
                <a:off x="5937926" y="4579510"/>
                <a:ext cx="254877" cy="115416"/>
              </a:xfrm>
              <a:prstGeom prst="rect">
                <a:avLst/>
              </a:prstGeom>
              <a:noFill/>
            </p:spPr>
            <p:txBody>
              <a:bodyPr wrap="none" lIns="0" tIns="0" rIns="0" bIns="0" rtlCol="0">
                <a:spAutoFit/>
              </a:bodyPr>
              <a:lstStyle/>
              <a:p>
                <a:r>
                  <a:rPr lang="en-US" sz="750" dirty="0" smtClean="0">
                    <a:solidFill>
                      <a:srgbClr val="00CC00"/>
                    </a:solidFill>
                  </a:rPr>
                  <a:t>180°</a:t>
                </a:r>
                <a:endParaRPr lang="en-US" sz="750" dirty="0">
                  <a:solidFill>
                    <a:srgbClr val="00CC00"/>
                  </a:solidFill>
                </a:endParaRPr>
              </a:p>
            </p:txBody>
          </p:sp>
          <p:sp>
            <p:nvSpPr>
              <p:cNvPr id="333" name="TextBox 332"/>
              <p:cNvSpPr txBox="1"/>
              <p:nvPr/>
            </p:nvSpPr>
            <p:spPr>
              <a:xfrm>
                <a:off x="3617523" y="4217560"/>
                <a:ext cx="254878" cy="115416"/>
              </a:xfrm>
              <a:prstGeom prst="rect">
                <a:avLst/>
              </a:prstGeom>
              <a:noFill/>
            </p:spPr>
            <p:txBody>
              <a:bodyPr wrap="none" lIns="0" tIns="0" rIns="0" bIns="0" rtlCol="0">
                <a:spAutoFit/>
              </a:bodyPr>
              <a:lstStyle/>
              <a:p>
                <a:r>
                  <a:rPr lang="en-US" sz="750" dirty="0" smtClean="0">
                    <a:solidFill>
                      <a:srgbClr val="00CC00"/>
                    </a:solidFill>
                  </a:rPr>
                  <a:t>240°</a:t>
                </a:r>
                <a:endParaRPr lang="en-US" sz="750" dirty="0">
                  <a:solidFill>
                    <a:srgbClr val="00CC00"/>
                  </a:solidFill>
                </a:endParaRPr>
              </a:p>
            </p:txBody>
          </p:sp>
          <p:sp>
            <p:nvSpPr>
              <p:cNvPr id="334" name="TextBox 333"/>
              <p:cNvSpPr txBox="1"/>
              <p:nvPr/>
            </p:nvSpPr>
            <p:spPr>
              <a:xfrm>
                <a:off x="4977627" y="4217560"/>
                <a:ext cx="254878" cy="115416"/>
              </a:xfrm>
              <a:prstGeom prst="rect">
                <a:avLst/>
              </a:prstGeom>
              <a:noFill/>
            </p:spPr>
            <p:txBody>
              <a:bodyPr wrap="none" lIns="0" tIns="0" rIns="0" bIns="0" rtlCol="0">
                <a:spAutoFit/>
              </a:bodyPr>
              <a:lstStyle/>
              <a:p>
                <a:r>
                  <a:rPr lang="en-US" sz="750" dirty="0" smtClean="0">
                    <a:solidFill>
                      <a:srgbClr val="00CC00"/>
                    </a:solidFill>
                  </a:rPr>
                  <a:t>120°</a:t>
                </a:r>
                <a:endParaRPr lang="en-US" sz="750" dirty="0">
                  <a:solidFill>
                    <a:srgbClr val="00CC00"/>
                  </a:solidFill>
                </a:endParaRPr>
              </a:p>
            </p:txBody>
          </p:sp>
          <p:sp>
            <p:nvSpPr>
              <p:cNvPr id="335" name="TextBox 334"/>
              <p:cNvSpPr txBox="1"/>
              <p:nvPr/>
            </p:nvSpPr>
            <p:spPr>
              <a:xfrm>
                <a:off x="5244969" y="4214692"/>
                <a:ext cx="254878" cy="115416"/>
              </a:xfrm>
              <a:prstGeom prst="rect">
                <a:avLst/>
              </a:prstGeom>
              <a:noFill/>
            </p:spPr>
            <p:txBody>
              <a:bodyPr wrap="none" lIns="0" tIns="0" rIns="0" bIns="0" rtlCol="0">
                <a:spAutoFit/>
              </a:bodyPr>
              <a:lstStyle/>
              <a:p>
                <a:r>
                  <a:rPr lang="en-US" sz="750" dirty="0" smtClean="0">
                    <a:solidFill>
                      <a:srgbClr val="00CC00"/>
                    </a:solidFill>
                  </a:rPr>
                  <a:t>240°</a:t>
                </a:r>
                <a:endParaRPr lang="en-US" sz="750" dirty="0">
                  <a:solidFill>
                    <a:srgbClr val="00CC00"/>
                  </a:solidFill>
                </a:endParaRPr>
              </a:p>
            </p:txBody>
          </p:sp>
          <p:sp>
            <p:nvSpPr>
              <p:cNvPr id="336" name="TextBox 335"/>
              <p:cNvSpPr txBox="1"/>
              <p:nvPr/>
            </p:nvSpPr>
            <p:spPr>
              <a:xfrm>
                <a:off x="6605073" y="4214692"/>
                <a:ext cx="254878" cy="115416"/>
              </a:xfrm>
              <a:prstGeom prst="rect">
                <a:avLst/>
              </a:prstGeom>
              <a:noFill/>
            </p:spPr>
            <p:txBody>
              <a:bodyPr wrap="none" lIns="0" tIns="0" rIns="0" bIns="0" rtlCol="0">
                <a:spAutoFit/>
              </a:bodyPr>
              <a:lstStyle/>
              <a:p>
                <a:r>
                  <a:rPr lang="en-US" sz="750" dirty="0" smtClean="0">
                    <a:solidFill>
                      <a:srgbClr val="00CC00"/>
                    </a:solidFill>
                  </a:rPr>
                  <a:t>120°</a:t>
                </a:r>
                <a:endParaRPr lang="en-US" sz="750" dirty="0">
                  <a:solidFill>
                    <a:srgbClr val="00CC00"/>
                  </a:solidFill>
                </a:endParaRPr>
              </a:p>
            </p:txBody>
          </p:sp>
          <p:sp>
            <p:nvSpPr>
              <p:cNvPr id="337" name="TextBox 336"/>
              <p:cNvSpPr txBox="1"/>
              <p:nvPr/>
            </p:nvSpPr>
            <p:spPr>
              <a:xfrm>
                <a:off x="3614655" y="3386596"/>
                <a:ext cx="254878" cy="115416"/>
              </a:xfrm>
              <a:prstGeom prst="rect">
                <a:avLst/>
              </a:prstGeom>
              <a:noFill/>
            </p:spPr>
            <p:txBody>
              <a:bodyPr wrap="none" lIns="0" tIns="0" rIns="0" bIns="0" rtlCol="0">
                <a:spAutoFit/>
              </a:bodyPr>
              <a:lstStyle/>
              <a:p>
                <a:pPr algn="l"/>
                <a:r>
                  <a:rPr lang="en-US" sz="750" dirty="0" smtClean="0">
                    <a:solidFill>
                      <a:srgbClr val="00CC00"/>
                    </a:solidFill>
                  </a:rPr>
                  <a:t>300°</a:t>
                </a:r>
                <a:endParaRPr lang="en-US" sz="750" dirty="0">
                  <a:solidFill>
                    <a:srgbClr val="00CC00"/>
                  </a:solidFill>
                </a:endParaRPr>
              </a:p>
            </p:txBody>
          </p:sp>
          <p:sp>
            <p:nvSpPr>
              <p:cNvPr id="338" name="TextBox 337"/>
              <p:cNvSpPr txBox="1"/>
              <p:nvPr/>
            </p:nvSpPr>
            <p:spPr>
              <a:xfrm>
                <a:off x="4974759" y="3386596"/>
                <a:ext cx="254878" cy="115416"/>
              </a:xfrm>
              <a:prstGeom prst="rect">
                <a:avLst/>
              </a:prstGeom>
              <a:noFill/>
            </p:spPr>
            <p:txBody>
              <a:bodyPr wrap="none" lIns="0" tIns="0" rIns="0" bIns="0" rtlCol="0">
                <a:spAutoFit/>
              </a:bodyPr>
              <a:lstStyle/>
              <a:p>
                <a:r>
                  <a:rPr lang="en-US" sz="750" dirty="0" smtClean="0">
                    <a:solidFill>
                      <a:srgbClr val="00CC00"/>
                    </a:solidFill>
                  </a:rPr>
                  <a:t>120°</a:t>
                </a:r>
                <a:endParaRPr lang="en-US" sz="750" dirty="0">
                  <a:solidFill>
                    <a:srgbClr val="00CC00"/>
                  </a:solidFill>
                </a:endParaRPr>
              </a:p>
            </p:txBody>
          </p:sp>
          <p:sp>
            <p:nvSpPr>
              <p:cNvPr id="339" name="TextBox 338"/>
              <p:cNvSpPr txBox="1"/>
              <p:nvPr/>
            </p:nvSpPr>
            <p:spPr>
              <a:xfrm>
                <a:off x="5242101" y="3383728"/>
                <a:ext cx="254878" cy="115416"/>
              </a:xfrm>
              <a:prstGeom prst="rect">
                <a:avLst/>
              </a:prstGeom>
              <a:noFill/>
            </p:spPr>
            <p:txBody>
              <a:bodyPr wrap="none" lIns="0" tIns="0" rIns="0" bIns="0" rtlCol="0">
                <a:spAutoFit/>
              </a:bodyPr>
              <a:lstStyle/>
              <a:p>
                <a:pPr algn="l"/>
                <a:r>
                  <a:rPr lang="en-US" sz="750" dirty="0" smtClean="0">
                    <a:solidFill>
                      <a:srgbClr val="00CC00"/>
                    </a:solidFill>
                  </a:rPr>
                  <a:t>300°</a:t>
                </a:r>
                <a:endParaRPr lang="en-US" sz="750" dirty="0">
                  <a:solidFill>
                    <a:srgbClr val="00CC00"/>
                  </a:solidFill>
                </a:endParaRPr>
              </a:p>
            </p:txBody>
          </p:sp>
          <p:sp>
            <p:nvSpPr>
              <p:cNvPr id="340" name="TextBox 339"/>
              <p:cNvSpPr txBox="1"/>
              <p:nvPr/>
            </p:nvSpPr>
            <p:spPr>
              <a:xfrm>
                <a:off x="6602205" y="3383728"/>
                <a:ext cx="254878" cy="115416"/>
              </a:xfrm>
              <a:prstGeom prst="rect">
                <a:avLst/>
              </a:prstGeom>
              <a:noFill/>
            </p:spPr>
            <p:txBody>
              <a:bodyPr wrap="none" lIns="0" tIns="0" rIns="0" bIns="0" rtlCol="0">
                <a:spAutoFit/>
              </a:bodyPr>
              <a:lstStyle/>
              <a:p>
                <a:r>
                  <a:rPr lang="en-US" sz="750" dirty="0" smtClean="0">
                    <a:solidFill>
                      <a:srgbClr val="00CC00"/>
                    </a:solidFill>
                  </a:rPr>
                  <a:t>120°</a:t>
                </a:r>
                <a:endParaRPr lang="en-US" sz="750" dirty="0">
                  <a:solidFill>
                    <a:srgbClr val="00CC00"/>
                  </a:solidFill>
                </a:endParaRPr>
              </a:p>
            </p:txBody>
          </p:sp>
          <p:sp>
            <p:nvSpPr>
              <p:cNvPr id="341" name="TextBox 340"/>
              <p:cNvSpPr txBox="1"/>
              <p:nvPr/>
            </p:nvSpPr>
            <p:spPr>
              <a:xfrm>
                <a:off x="4360440" y="2989458"/>
                <a:ext cx="149079" cy="115416"/>
              </a:xfrm>
              <a:prstGeom prst="rect">
                <a:avLst/>
              </a:prstGeom>
              <a:noFill/>
            </p:spPr>
            <p:txBody>
              <a:bodyPr wrap="none" lIns="0" tIns="0" rIns="0" bIns="0" rtlCol="0">
                <a:spAutoFit/>
              </a:bodyPr>
              <a:lstStyle/>
              <a:p>
                <a:r>
                  <a:rPr lang="en-US" sz="750" dirty="0" smtClean="0">
                    <a:solidFill>
                      <a:srgbClr val="00CC00"/>
                    </a:solidFill>
                  </a:rPr>
                  <a:t>0°</a:t>
                </a:r>
                <a:endParaRPr lang="en-US" sz="750" dirty="0">
                  <a:solidFill>
                    <a:srgbClr val="00CC00"/>
                  </a:solidFill>
                </a:endParaRPr>
              </a:p>
            </p:txBody>
          </p:sp>
          <p:sp>
            <p:nvSpPr>
              <p:cNvPr id="342" name="TextBox 341"/>
              <p:cNvSpPr txBox="1"/>
              <p:nvPr/>
            </p:nvSpPr>
            <p:spPr>
              <a:xfrm>
                <a:off x="5996582" y="2989458"/>
                <a:ext cx="149079" cy="115416"/>
              </a:xfrm>
              <a:prstGeom prst="rect">
                <a:avLst/>
              </a:prstGeom>
              <a:noFill/>
            </p:spPr>
            <p:txBody>
              <a:bodyPr wrap="none" lIns="0" tIns="0" rIns="0" bIns="0" rtlCol="0">
                <a:spAutoFit/>
              </a:bodyPr>
              <a:lstStyle/>
              <a:p>
                <a:r>
                  <a:rPr lang="en-US" sz="750" dirty="0" smtClean="0">
                    <a:solidFill>
                      <a:srgbClr val="00CC00"/>
                    </a:solidFill>
                  </a:rPr>
                  <a:t>0°</a:t>
                </a:r>
                <a:endParaRPr lang="en-US" sz="750" dirty="0">
                  <a:solidFill>
                    <a:srgbClr val="00CC00"/>
                  </a:solidFill>
                </a:endParaRPr>
              </a:p>
            </p:txBody>
          </p:sp>
          <p:sp>
            <p:nvSpPr>
              <p:cNvPr id="343" name="TextBox 342"/>
              <p:cNvSpPr txBox="1"/>
              <p:nvPr/>
            </p:nvSpPr>
            <p:spPr>
              <a:xfrm>
                <a:off x="3488790" y="3735588"/>
                <a:ext cx="184346" cy="169277"/>
              </a:xfrm>
              <a:prstGeom prst="rect">
                <a:avLst/>
              </a:prstGeom>
              <a:noFill/>
            </p:spPr>
            <p:txBody>
              <a:bodyPr wrap="none" lIns="0" tIns="0" rIns="0" bIns="0" rtlCol="0">
                <a:spAutoFit/>
              </a:bodyPr>
              <a:lstStyle/>
              <a:p>
                <a:r>
                  <a:rPr lang="en-US" sz="1100" dirty="0" smtClean="0">
                    <a:solidFill>
                      <a:srgbClr val="00CC00"/>
                    </a:solidFill>
                    <a:latin typeface="Symbol" pitchFamily="18" charset="2"/>
                  </a:rPr>
                  <a:t>m</a:t>
                </a:r>
                <a:r>
                  <a:rPr lang="en-US" sz="1000" dirty="0" smtClean="0">
                    <a:solidFill>
                      <a:srgbClr val="00CC00"/>
                    </a:solidFill>
                    <a:latin typeface="Symbol" pitchFamily="18" charset="2"/>
                  </a:rPr>
                  <a:t> =</a:t>
                </a:r>
                <a:endParaRPr lang="en-US" sz="1000" dirty="0">
                  <a:solidFill>
                    <a:srgbClr val="00CC00"/>
                  </a:solidFill>
                  <a:latin typeface="Symbol" pitchFamily="18" charset="2"/>
                </a:endParaRPr>
              </a:p>
            </p:txBody>
          </p:sp>
        </p:grpSp>
        <p:sp>
          <p:nvSpPr>
            <p:cNvPr id="65" name="Rectangle 64"/>
            <p:cNvSpPr/>
            <p:nvPr/>
          </p:nvSpPr>
          <p:spPr bwMode="auto">
            <a:xfrm>
              <a:off x="3760967" y="4953663"/>
              <a:ext cx="2910177" cy="164592"/>
            </a:xfrm>
            <a:prstGeom prst="rect">
              <a:avLst/>
            </a:prstGeom>
            <a:noFill/>
            <a:ln w="12700" cap="flat" cmpd="sng" algn="ctr">
              <a:solidFill>
                <a:srgbClr val="C0C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6" charset="0"/>
              </a:endParaRPr>
            </a:p>
          </p:txBody>
        </p:sp>
      </p:grpSp>
      <p:grpSp>
        <p:nvGrpSpPr>
          <p:cNvPr id="8" name="Group 371"/>
          <p:cNvGrpSpPr/>
          <p:nvPr/>
        </p:nvGrpSpPr>
        <p:grpSpPr>
          <a:xfrm>
            <a:off x="3913503" y="4145980"/>
            <a:ext cx="1681854" cy="1744739"/>
            <a:chOff x="3037738" y="1344595"/>
            <a:chExt cx="1681854" cy="1744739"/>
          </a:xfrm>
        </p:grpSpPr>
        <p:sp>
          <p:nvSpPr>
            <p:cNvPr id="373" name="Rectangle 372"/>
            <p:cNvSpPr>
              <a:spLocks/>
            </p:cNvSpPr>
            <p:nvPr/>
          </p:nvSpPr>
          <p:spPr bwMode="auto">
            <a:xfrm rot="3000000">
              <a:off x="3202838" y="2316990"/>
              <a:ext cx="801688" cy="420687"/>
            </a:xfrm>
            <a:prstGeom prst="rect">
              <a:avLst/>
            </a:prstGeom>
            <a:solidFill>
              <a:srgbClr val="FFFFFF"/>
            </a:solidFill>
            <a:ln w="9525" cap="flat" cmpd="sng" algn="ctr">
              <a:noFill/>
              <a:prstDash val="dash"/>
              <a:round/>
              <a:headEnd type="none" w="med" len="med"/>
              <a:tailEnd type="none" w="med" len="me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74" name="Rectangle 373"/>
            <p:cNvSpPr/>
            <p:nvPr/>
          </p:nvSpPr>
          <p:spPr bwMode="auto">
            <a:xfrm>
              <a:off x="3258400" y="1629603"/>
              <a:ext cx="490538" cy="1327150"/>
            </a:xfrm>
            <a:prstGeom prst="rect">
              <a:avLst/>
            </a:prstGeom>
            <a:solidFill>
              <a:srgbClr val="FFFFFF"/>
            </a:solidFill>
            <a:ln w="9525" cap="flat" cmpd="sng" algn="ctr">
              <a:noFill/>
              <a:prstDash val="dash"/>
              <a:round/>
              <a:headEnd type="none" w="med" len="med"/>
              <a:tailEnd type="none" w="med" len="me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75" name="Oval 374"/>
            <p:cNvSpPr/>
            <p:nvPr/>
          </p:nvSpPr>
          <p:spPr bwMode="auto">
            <a:xfrm>
              <a:off x="3509225" y="1670878"/>
              <a:ext cx="396875" cy="1247775"/>
            </a:xfrm>
            <a:prstGeom prst="ellipse">
              <a:avLst/>
            </a:prstGeom>
            <a:noFill/>
            <a:ln w="9525" cap="flat" cmpd="sng" algn="ctr">
              <a:solidFill>
                <a:srgbClr val="00FF00"/>
              </a:solidFill>
              <a:prstDash val="dash"/>
              <a:round/>
              <a:headEnd type="none" w="med" len="med"/>
              <a:tailEnd type="none" w="med" len="med"/>
            </a:ln>
            <a:effec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76" name="Oval 375"/>
            <p:cNvSpPr/>
            <p:nvPr/>
          </p:nvSpPr>
          <p:spPr bwMode="auto">
            <a:xfrm rot="16200000">
              <a:off x="3099650" y="1604203"/>
              <a:ext cx="1239838" cy="1363662"/>
            </a:xfrm>
            <a:prstGeom prst="ellipse">
              <a:avLst/>
            </a:prstGeom>
            <a:noFill/>
            <a:ln w="9525" cap="flat" cmpd="sng" algn="ctr">
              <a:solidFill>
                <a:srgbClr val="B2B2B2"/>
              </a:solidFill>
              <a:prstDash val="solid"/>
              <a:round/>
              <a:headEnd type="none" w="med" len="med"/>
              <a:tailEnd type="none" w="med" len="med"/>
            </a:ln>
            <a:effec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77" name="Arc 376"/>
            <p:cNvSpPr/>
            <p:nvPr/>
          </p:nvSpPr>
          <p:spPr bwMode="auto">
            <a:xfrm>
              <a:off x="3267925" y="1669290"/>
              <a:ext cx="925513" cy="1349375"/>
            </a:xfrm>
            <a:prstGeom prst="arc">
              <a:avLst>
                <a:gd name="adj1" fmla="val 16200000"/>
                <a:gd name="adj2" fmla="val 880308"/>
              </a:avLst>
            </a:prstGeom>
            <a:solidFill>
              <a:srgbClr val="00FFFF"/>
            </a:solidFill>
            <a:ln w="9525" cap="flat" cmpd="sng" algn="ctr">
              <a:solidFill>
                <a:srgbClr val="969696"/>
              </a:solidFill>
              <a:prstDash val="dash"/>
              <a:round/>
              <a:headEnd type="none" w="med" len="med"/>
              <a:tailEnd type="none" w="med" len="me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78" name="Oval 377"/>
            <p:cNvSpPr/>
            <p:nvPr/>
          </p:nvSpPr>
          <p:spPr bwMode="auto">
            <a:xfrm>
              <a:off x="3506050" y="1670878"/>
              <a:ext cx="396875" cy="1247775"/>
            </a:xfrm>
            <a:prstGeom prst="ellipse">
              <a:avLst/>
            </a:prstGeom>
            <a:solidFill>
              <a:srgbClr val="DDDDDD"/>
            </a:solidFill>
            <a:ln w="9525" cap="flat" cmpd="sng" algn="ctr">
              <a:solidFill>
                <a:srgbClr val="00FF00"/>
              </a:solidFill>
              <a:prstDash val="solid"/>
              <a:round/>
              <a:headEnd type="none" w="med" len="med"/>
              <a:tailEnd type="none" w="med" len="med"/>
            </a:ln>
            <a:effec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cxnSp>
          <p:nvCxnSpPr>
            <p:cNvPr id="379" name="Straight Connector 466"/>
            <p:cNvCxnSpPr>
              <a:cxnSpLocks noChangeShapeType="1"/>
            </p:cNvCxnSpPr>
            <p:nvPr/>
          </p:nvCxnSpPr>
          <p:spPr bwMode="auto">
            <a:xfrm flipH="1" flipV="1">
              <a:off x="3890821" y="2388045"/>
              <a:ext cx="313721" cy="62069"/>
            </a:xfrm>
            <a:prstGeom prst="line">
              <a:avLst/>
            </a:prstGeom>
            <a:noFill/>
            <a:ln w="9525" algn="ctr">
              <a:solidFill>
                <a:srgbClr val="B2B2B2"/>
              </a:solidFill>
              <a:prstDash val="dash"/>
              <a:round/>
              <a:headEnd/>
              <a:tailEnd/>
            </a:ln>
          </p:spPr>
        </p:cxnSp>
        <p:cxnSp>
          <p:nvCxnSpPr>
            <p:cNvPr id="380" name="Straight Connector 467"/>
            <p:cNvCxnSpPr>
              <a:cxnSpLocks noChangeShapeType="1"/>
            </p:cNvCxnSpPr>
            <p:nvPr/>
          </p:nvCxnSpPr>
          <p:spPr bwMode="auto">
            <a:xfrm rot="16200000" flipV="1">
              <a:off x="3687929" y="2382652"/>
              <a:ext cx="555633" cy="468014"/>
            </a:xfrm>
            <a:prstGeom prst="line">
              <a:avLst/>
            </a:prstGeom>
            <a:noFill/>
            <a:ln w="12700" algn="ctr">
              <a:solidFill>
                <a:srgbClr val="FF0000"/>
              </a:solidFill>
              <a:round/>
              <a:headEnd type="triangle" w="sm" len="lg"/>
              <a:tailEnd/>
            </a:ln>
          </p:spPr>
        </p:cxnSp>
        <p:cxnSp>
          <p:nvCxnSpPr>
            <p:cNvPr id="381" name="Straight Connector 469"/>
            <p:cNvCxnSpPr>
              <a:cxnSpLocks noChangeShapeType="1"/>
            </p:cNvCxnSpPr>
            <p:nvPr/>
          </p:nvCxnSpPr>
          <p:spPr bwMode="auto">
            <a:xfrm rot="10800000">
              <a:off x="3739110" y="2343571"/>
              <a:ext cx="168486" cy="0"/>
            </a:xfrm>
            <a:prstGeom prst="line">
              <a:avLst/>
            </a:prstGeom>
            <a:noFill/>
            <a:ln w="12700" algn="ctr">
              <a:solidFill>
                <a:srgbClr val="FF0000"/>
              </a:solidFill>
              <a:prstDash val="sysDot"/>
              <a:round/>
              <a:headEnd type="none" w="sm" len="lg"/>
              <a:tailEnd/>
            </a:ln>
          </p:spPr>
        </p:cxnSp>
        <p:sp>
          <p:nvSpPr>
            <p:cNvPr id="382" name="Oval 381"/>
            <p:cNvSpPr/>
            <p:nvPr/>
          </p:nvSpPr>
          <p:spPr bwMode="auto">
            <a:xfrm>
              <a:off x="3506050" y="1670878"/>
              <a:ext cx="396875" cy="1247775"/>
            </a:xfrm>
            <a:prstGeom prst="ellipse">
              <a:avLst/>
            </a:prstGeom>
            <a:noFill/>
            <a:ln w="9525" cap="flat" cmpd="sng" algn="ctr">
              <a:solidFill>
                <a:srgbClr val="FFFFFF"/>
              </a:solidFill>
              <a:prstDash val="dash"/>
              <a:round/>
              <a:headEnd type="none" w="med" len="med"/>
              <a:tailEnd type="none" w="med" len="med"/>
            </a:ln>
            <a:effec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cxnSp>
          <p:nvCxnSpPr>
            <p:cNvPr id="383" name="Straight Connector 471"/>
            <p:cNvCxnSpPr>
              <a:cxnSpLocks noChangeShapeType="1"/>
            </p:cNvCxnSpPr>
            <p:nvPr/>
          </p:nvCxnSpPr>
          <p:spPr bwMode="auto">
            <a:xfrm rot="5400000">
              <a:off x="3307871" y="1902562"/>
              <a:ext cx="854307" cy="717"/>
            </a:xfrm>
            <a:prstGeom prst="line">
              <a:avLst/>
            </a:prstGeom>
            <a:noFill/>
            <a:ln w="12700" algn="ctr">
              <a:solidFill>
                <a:srgbClr val="FF0000"/>
              </a:solidFill>
              <a:round/>
              <a:headEnd type="triangle" w="sm" len="lg"/>
              <a:tailEnd/>
            </a:ln>
          </p:spPr>
        </p:cxnSp>
        <p:cxnSp>
          <p:nvCxnSpPr>
            <p:cNvPr id="384" name="Straight Connector 472"/>
            <p:cNvCxnSpPr>
              <a:cxnSpLocks noChangeShapeType="1"/>
            </p:cNvCxnSpPr>
            <p:nvPr/>
          </p:nvCxnSpPr>
          <p:spPr bwMode="auto">
            <a:xfrm rot="10800000">
              <a:off x="3900301" y="2336745"/>
              <a:ext cx="716062" cy="0"/>
            </a:xfrm>
            <a:prstGeom prst="line">
              <a:avLst/>
            </a:prstGeom>
            <a:noFill/>
            <a:ln w="12700" algn="ctr">
              <a:solidFill>
                <a:srgbClr val="FF0000"/>
              </a:solidFill>
              <a:round/>
              <a:headEnd type="triangle" w="sm" len="lg"/>
              <a:tailEnd/>
            </a:ln>
          </p:spPr>
        </p:cxnSp>
        <p:cxnSp>
          <p:nvCxnSpPr>
            <p:cNvPr id="385" name="Straight Connector 473"/>
            <p:cNvCxnSpPr>
              <a:cxnSpLocks noChangeAspect="1" noChangeShapeType="1"/>
            </p:cNvCxnSpPr>
            <p:nvPr/>
          </p:nvCxnSpPr>
          <p:spPr bwMode="auto">
            <a:xfrm rot="10800000" flipV="1">
              <a:off x="3886269" y="2069754"/>
              <a:ext cx="221162" cy="149576"/>
            </a:xfrm>
            <a:prstGeom prst="line">
              <a:avLst/>
            </a:prstGeom>
            <a:noFill/>
            <a:ln w="9525" cap="rnd" algn="ctr">
              <a:solidFill>
                <a:srgbClr val="002060"/>
              </a:solidFill>
              <a:round/>
              <a:headEnd type="oval" w="lg" len="sm"/>
              <a:tailEnd/>
            </a:ln>
          </p:spPr>
        </p:cxnSp>
        <p:sp>
          <p:nvSpPr>
            <p:cNvPr id="386" name="Arc 385"/>
            <p:cNvSpPr/>
            <p:nvPr/>
          </p:nvSpPr>
          <p:spPr bwMode="auto">
            <a:xfrm>
              <a:off x="3517163" y="1656590"/>
              <a:ext cx="387350" cy="1365250"/>
            </a:xfrm>
            <a:prstGeom prst="arc">
              <a:avLst>
                <a:gd name="adj1" fmla="val 16200000"/>
                <a:gd name="adj2" fmla="val 2928850"/>
              </a:avLst>
            </a:prstGeom>
            <a:noFill/>
            <a:ln w="9525" cap="flat" cmpd="sng" algn="ctr">
              <a:solidFill>
                <a:srgbClr val="969696"/>
              </a:solidFill>
              <a:prstDash val="dash"/>
              <a:round/>
              <a:headEnd type="none" w="med" len="med"/>
              <a:tailEnd type="none" w="med" len="me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87" name="Arc 386"/>
            <p:cNvSpPr/>
            <p:nvPr/>
          </p:nvSpPr>
          <p:spPr bwMode="auto">
            <a:xfrm>
              <a:off x="3317138" y="1616903"/>
              <a:ext cx="925512" cy="1349375"/>
            </a:xfrm>
            <a:prstGeom prst="arc">
              <a:avLst>
                <a:gd name="adj1" fmla="val 16200000"/>
                <a:gd name="adj2" fmla="val 19500596"/>
              </a:avLst>
            </a:prstGeom>
            <a:noFill/>
            <a:ln w="9525" cap="flat" cmpd="sng" algn="ctr">
              <a:solidFill>
                <a:srgbClr val="00CC00"/>
              </a:solidFill>
              <a:prstDash val="solid"/>
              <a:round/>
              <a:headEnd type="none" w="med" len="med"/>
              <a:tailEnd type="triangle" w="sm" len="lg"/>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endParaRPr>
            </a:p>
          </p:txBody>
        </p:sp>
        <p:sp>
          <p:nvSpPr>
            <p:cNvPr id="388" name="Arc 387"/>
            <p:cNvSpPr/>
            <p:nvPr/>
          </p:nvSpPr>
          <p:spPr bwMode="auto">
            <a:xfrm>
              <a:off x="3620350" y="2151890"/>
              <a:ext cx="730250" cy="422275"/>
            </a:xfrm>
            <a:prstGeom prst="arc">
              <a:avLst>
                <a:gd name="adj1" fmla="val 1634715"/>
                <a:gd name="adj2" fmla="val 5581858"/>
              </a:avLst>
            </a:prstGeom>
            <a:noFill/>
            <a:ln w="9525" cap="flat" cmpd="sng" algn="ctr">
              <a:solidFill>
                <a:srgbClr val="00CC00"/>
              </a:solidFill>
              <a:prstDash val="solid"/>
              <a:round/>
              <a:headEnd type="triangle" w="sm" len="lg"/>
              <a:tailEnd type="none" w="med" len="me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89" name="TextBox 479"/>
            <p:cNvSpPr txBox="1">
              <a:spLocks noChangeArrowheads="1"/>
            </p:cNvSpPr>
            <p:nvPr/>
          </p:nvSpPr>
          <p:spPr bwMode="auto">
            <a:xfrm>
              <a:off x="4132735" y="2827762"/>
              <a:ext cx="255222" cy="261572"/>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smtClean="0">
                  <a:ln>
                    <a:noFill/>
                  </a:ln>
                  <a:solidFill>
                    <a:srgbClr val="FFCC00"/>
                  </a:solidFill>
                  <a:effectLst/>
                  <a:uLnTx/>
                  <a:uFillTx/>
                  <a:latin typeface="Arial" charset="0"/>
                </a:rPr>
                <a:t>x</a:t>
              </a:r>
            </a:p>
          </p:txBody>
        </p:sp>
        <p:sp>
          <p:nvSpPr>
            <p:cNvPr id="390" name="TextBox 480"/>
            <p:cNvSpPr txBox="1">
              <a:spLocks noChangeArrowheads="1"/>
            </p:cNvSpPr>
            <p:nvPr/>
          </p:nvSpPr>
          <p:spPr bwMode="auto">
            <a:xfrm>
              <a:off x="4464370" y="1992680"/>
              <a:ext cx="255222" cy="261572"/>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smtClean="0">
                  <a:ln>
                    <a:noFill/>
                  </a:ln>
                  <a:solidFill>
                    <a:srgbClr val="FFCC00"/>
                  </a:solidFill>
                  <a:effectLst/>
                  <a:uLnTx/>
                  <a:uFillTx/>
                  <a:latin typeface="Arial" charset="0"/>
                </a:rPr>
                <a:t>y</a:t>
              </a:r>
            </a:p>
          </p:txBody>
        </p:sp>
        <p:sp>
          <p:nvSpPr>
            <p:cNvPr id="391" name="TextBox 481"/>
            <p:cNvSpPr txBox="1">
              <a:spLocks noChangeArrowheads="1"/>
            </p:cNvSpPr>
            <p:nvPr/>
          </p:nvSpPr>
          <p:spPr bwMode="auto">
            <a:xfrm>
              <a:off x="3722134" y="1344595"/>
              <a:ext cx="255222" cy="261572"/>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smtClean="0">
                  <a:ln>
                    <a:noFill/>
                  </a:ln>
                  <a:solidFill>
                    <a:srgbClr val="FFCC00"/>
                  </a:solidFill>
                  <a:effectLst/>
                  <a:uLnTx/>
                  <a:uFillTx/>
                  <a:latin typeface="Arial" charset="0"/>
                </a:rPr>
                <a:t>z</a:t>
              </a:r>
            </a:p>
          </p:txBody>
        </p:sp>
        <p:sp>
          <p:nvSpPr>
            <p:cNvPr id="392" name="TextBox 482"/>
            <p:cNvSpPr txBox="1">
              <a:spLocks noChangeArrowheads="1"/>
            </p:cNvSpPr>
            <p:nvPr/>
          </p:nvSpPr>
          <p:spPr bwMode="auto">
            <a:xfrm>
              <a:off x="3968364" y="1532075"/>
              <a:ext cx="263238" cy="261572"/>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050" i="1" u="none" strike="noStrike" kern="0" cap="none" spc="0" normalizeH="0" baseline="0" noProof="0" dirty="0" smtClean="0">
                  <a:ln>
                    <a:noFill/>
                  </a:ln>
                  <a:solidFill>
                    <a:srgbClr val="00CC00"/>
                  </a:solidFill>
                  <a:effectLst/>
                  <a:uLnTx/>
                  <a:uFillTx/>
                </a:rPr>
                <a:t>θ</a:t>
              </a:r>
              <a:endParaRPr kumimoji="0" lang="en-US" sz="1050" i="1" u="none" strike="noStrike" kern="0" cap="none" spc="0" normalizeH="0" baseline="0" noProof="0" dirty="0" smtClean="0">
                <a:ln>
                  <a:noFill/>
                </a:ln>
                <a:solidFill>
                  <a:srgbClr val="00CC00"/>
                </a:solidFill>
                <a:effectLst/>
                <a:uLnTx/>
                <a:uFillTx/>
                <a:latin typeface="Symbol" pitchFamily="18" charset="2"/>
              </a:endParaRPr>
            </a:p>
          </p:txBody>
        </p:sp>
        <p:sp>
          <p:nvSpPr>
            <p:cNvPr id="393" name="7-Point Star 392"/>
            <p:cNvSpPr>
              <a:spLocks noChangeAspect="1"/>
            </p:cNvSpPr>
            <p:nvPr/>
          </p:nvSpPr>
          <p:spPr bwMode="auto">
            <a:xfrm>
              <a:off x="3326663" y="1423228"/>
              <a:ext cx="109537" cy="112712"/>
            </a:xfrm>
            <a:prstGeom prst="star7">
              <a:avLst/>
            </a:prstGeom>
            <a:solidFill>
              <a:srgbClr val="FFFF99"/>
            </a:solidFill>
            <a:ln w="9525" cap="flat" cmpd="sng" algn="ctr">
              <a:solidFill>
                <a:srgbClr val="333333"/>
              </a:solidFill>
              <a:prstDash val="solid"/>
              <a:round/>
              <a:headEnd type="none" w="med" len="med"/>
              <a:tailEnd type="none" w="med" len="me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cxnSp>
          <p:nvCxnSpPr>
            <p:cNvPr id="394" name="Straight Connector 393"/>
            <p:cNvCxnSpPr/>
            <p:nvPr/>
          </p:nvCxnSpPr>
          <p:spPr bwMode="auto">
            <a:xfrm rot="16200000" flipH="1">
              <a:off x="3198076" y="1804227"/>
              <a:ext cx="760412" cy="309563"/>
            </a:xfrm>
            <a:prstGeom prst="line">
              <a:avLst/>
            </a:prstGeom>
            <a:solidFill>
              <a:srgbClr val="3974AF"/>
            </a:solidFill>
            <a:ln w="9525" cap="flat" cmpd="sng" algn="ctr">
              <a:solidFill>
                <a:srgbClr val="FFCC00"/>
              </a:solidFill>
              <a:prstDash val="solid"/>
              <a:round/>
              <a:headEnd type="none" w="med" len="med"/>
              <a:tailEnd type="stealth" w="sm" len="lg"/>
            </a:ln>
            <a:effectLst/>
          </p:spPr>
        </p:cxnSp>
        <p:cxnSp>
          <p:nvCxnSpPr>
            <p:cNvPr id="395" name="Straight Connector 485"/>
            <p:cNvCxnSpPr>
              <a:cxnSpLocks noChangeShapeType="1"/>
            </p:cNvCxnSpPr>
            <p:nvPr/>
          </p:nvCxnSpPr>
          <p:spPr bwMode="auto">
            <a:xfrm rot="10800000" flipV="1">
              <a:off x="3744060" y="2155772"/>
              <a:ext cx="248740" cy="168227"/>
            </a:xfrm>
            <a:prstGeom prst="line">
              <a:avLst/>
            </a:prstGeom>
            <a:noFill/>
            <a:ln w="9525" cap="rnd" algn="ctr">
              <a:solidFill>
                <a:srgbClr val="002060"/>
              </a:solidFill>
              <a:prstDash val="dash"/>
              <a:round/>
              <a:headEnd type="none" w="sm" len="lg"/>
              <a:tailEnd/>
            </a:ln>
          </p:spPr>
        </p:cxnSp>
        <p:sp>
          <p:nvSpPr>
            <p:cNvPr id="396" name="TextBox 486"/>
            <p:cNvSpPr txBox="1">
              <a:spLocks noChangeArrowheads="1"/>
            </p:cNvSpPr>
            <p:nvPr/>
          </p:nvSpPr>
          <p:spPr bwMode="auto">
            <a:xfrm>
              <a:off x="3988379" y="2520504"/>
              <a:ext cx="272832" cy="253916"/>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050" i="1" u="none" strike="noStrike" kern="0" cap="none" spc="0" normalizeH="0" baseline="0" noProof="0" dirty="0" smtClean="0">
                  <a:ln>
                    <a:noFill/>
                  </a:ln>
                  <a:solidFill>
                    <a:srgbClr val="00CC00"/>
                  </a:solidFill>
                  <a:effectLst/>
                  <a:uLnTx/>
                  <a:uFillTx/>
                </a:rPr>
                <a:t>φ</a:t>
              </a:r>
              <a:endParaRPr kumimoji="0" lang="en-US" sz="1050" i="1" u="none" strike="noStrike" kern="0" cap="none" spc="0" normalizeH="0" baseline="0" noProof="0" dirty="0" smtClean="0">
                <a:ln>
                  <a:noFill/>
                </a:ln>
                <a:solidFill>
                  <a:srgbClr val="00CC00"/>
                </a:solidFill>
                <a:effectLst/>
                <a:uLnTx/>
                <a:uFillTx/>
                <a:latin typeface="Symbol" pitchFamily="18" charset="2"/>
              </a:endParaRPr>
            </a:p>
          </p:txBody>
        </p:sp>
        <p:sp>
          <p:nvSpPr>
            <p:cNvPr id="397" name="Arc 396"/>
            <p:cNvSpPr/>
            <p:nvPr/>
          </p:nvSpPr>
          <p:spPr bwMode="auto">
            <a:xfrm>
              <a:off x="3044190" y="2124903"/>
              <a:ext cx="1346200" cy="422275"/>
            </a:xfrm>
            <a:prstGeom prst="arc">
              <a:avLst>
                <a:gd name="adj1" fmla="val 20370242"/>
                <a:gd name="adj2" fmla="val 13247075"/>
              </a:avLst>
            </a:prstGeom>
            <a:noFill/>
            <a:ln w="9525" cap="flat" cmpd="sng" algn="ctr">
              <a:solidFill>
                <a:srgbClr val="B2B2B2"/>
              </a:solidFill>
              <a:prstDash val="solid"/>
              <a:round/>
              <a:headEnd type="none" w="sm" len="lg"/>
              <a:tailEnd type="none" w="med" len="me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98" name="Arc 397"/>
            <p:cNvSpPr/>
            <p:nvPr/>
          </p:nvSpPr>
          <p:spPr bwMode="auto">
            <a:xfrm>
              <a:off x="3047263" y="2121728"/>
              <a:ext cx="1347787" cy="423862"/>
            </a:xfrm>
            <a:prstGeom prst="arc">
              <a:avLst>
                <a:gd name="adj1" fmla="val 13492928"/>
                <a:gd name="adj2" fmla="val 20479457"/>
              </a:avLst>
            </a:prstGeom>
            <a:noFill/>
            <a:ln w="9525" cap="flat" cmpd="sng" algn="ctr">
              <a:solidFill>
                <a:srgbClr val="808080"/>
              </a:solidFill>
              <a:prstDash val="dash"/>
              <a:round/>
              <a:headEnd type="none" w="sm" len="lg"/>
              <a:tailEnd type="none" w="med" len="me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grpSp>
      <p:sp>
        <p:nvSpPr>
          <p:cNvPr id="399" name="TextBox 968"/>
          <p:cNvSpPr txBox="1">
            <a:spLocks noChangeArrowheads="1"/>
          </p:cNvSpPr>
          <p:nvPr/>
        </p:nvSpPr>
        <p:spPr bwMode="auto">
          <a:xfrm>
            <a:off x="6014773" y="2985007"/>
            <a:ext cx="2948050" cy="276999"/>
          </a:xfrm>
          <a:prstGeom prst="rect">
            <a:avLst/>
          </a:prstGeom>
          <a:noFill/>
          <a:ln w="9525">
            <a:noFill/>
            <a:miter lim="800000"/>
            <a:headEnd/>
            <a:tailEnd/>
          </a:ln>
        </p:spPr>
        <p:txBody>
          <a:bodyPr wrap="none">
            <a:spAutoFit/>
          </a:bodyPr>
          <a:lstStyle/>
          <a:p>
            <a:r>
              <a:rPr lang="en-US" sz="1200" dirty="0">
                <a:solidFill>
                  <a:srgbClr val="00CC00"/>
                </a:solidFill>
                <a:latin typeface="Arial" charset="0"/>
              </a:rPr>
              <a:t>Chowdhary </a:t>
            </a:r>
            <a:r>
              <a:rPr lang="en-US" sz="1200" i="1" dirty="0">
                <a:solidFill>
                  <a:srgbClr val="00CC00"/>
                </a:solidFill>
                <a:latin typeface="Arial" charset="0"/>
              </a:rPr>
              <a:t>et al. </a:t>
            </a:r>
            <a:r>
              <a:rPr lang="en-US" sz="1200" dirty="0" smtClean="0">
                <a:solidFill>
                  <a:srgbClr val="00CC00"/>
                </a:solidFill>
                <a:latin typeface="Arial" charset="0"/>
              </a:rPr>
              <a:t>(</a:t>
            </a:r>
            <a:r>
              <a:rPr lang="en-US" sz="1200" i="1" dirty="0" smtClean="0">
                <a:solidFill>
                  <a:srgbClr val="00CC00"/>
                </a:solidFill>
                <a:latin typeface="Arial" charset="0"/>
              </a:rPr>
              <a:t>AO</a:t>
            </a:r>
            <a:r>
              <a:rPr lang="en-US" sz="1200" dirty="0" smtClean="0">
                <a:solidFill>
                  <a:srgbClr val="00CC00"/>
                </a:solidFill>
                <a:latin typeface="Arial" charset="0"/>
              </a:rPr>
              <a:t>, 2006; </a:t>
            </a:r>
            <a:r>
              <a:rPr lang="en-US" sz="1200" i="1" dirty="0" smtClean="0">
                <a:solidFill>
                  <a:srgbClr val="00CC00"/>
                </a:solidFill>
                <a:latin typeface="Arial" charset="0"/>
              </a:rPr>
              <a:t>RSE</a:t>
            </a:r>
            <a:r>
              <a:rPr lang="en-US" sz="1200" dirty="0" smtClean="0">
                <a:solidFill>
                  <a:srgbClr val="00CC00"/>
                </a:solidFill>
                <a:latin typeface="Arial" charset="0"/>
              </a:rPr>
              <a:t> 2011)</a:t>
            </a:r>
            <a:endParaRPr lang="en-US" sz="1200" dirty="0">
              <a:solidFill>
                <a:srgbClr val="00CC00"/>
              </a:solidFill>
              <a:latin typeface="Arial" charset="0"/>
            </a:endParaRPr>
          </a:p>
        </p:txBody>
      </p:sp>
      <p:sp>
        <p:nvSpPr>
          <p:cNvPr id="344" name="Title 1"/>
          <p:cNvSpPr>
            <a:spLocks noGrp="1"/>
          </p:cNvSpPr>
          <p:nvPr>
            <p:ph type="title"/>
          </p:nvPr>
        </p:nvSpPr>
        <p:spPr>
          <a:xfrm>
            <a:off x="457200" y="0"/>
            <a:ext cx="8229600" cy="952500"/>
          </a:xfrm>
        </p:spPr>
        <p:txBody>
          <a:bodyPr/>
          <a:lstStyle/>
          <a:p>
            <a:r>
              <a:rPr lang="en-US" dirty="0" smtClean="0">
                <a:solidFill>
                  <a:schemeClr val="tx1"/>
                </a:solidFill>
              </a:rPr>
              <a:t>Aerosols</a:t>
            </a:r>
            <a:endParaRPr lang="en-US" dirty="0">
              <a:solidFill>
                <a:schemeClr val="tx1"/>
              </a:solidFill>
            </a:endParaRPr>
          </a:p>
        </p:txBody>
      </p:sp>
      <p:sp>
        <p:nvSpPr>
          <p:cNvPr id="346" name="Content Placeholder 2"/>
          <p:cNvSpPr>
            <a:spLocks noGrp="1"/>
          </p:cNvSpPr>
          <p:nvPr>
            <p:ph idx="1"/>
          </p:nvPr>
        </p:nvSpPr>
        <p:spPr>
          <a:xfrm>
            <a:off x="457200" y="984428"/>
            <a:ext cx="8229600" cy="682832"/>
          </a:xfrm>
        </p:spPr>
        <p:txBody>
          <a:bodyPr/>
          <a:lstStyle/>
          <a:p>
            <a:pPr>
              <a:buNone/>
            </a:pPr>
            <a:r>
              <a:rPr lang="en-US" dirty="0" smtClean="0">
                <a:solidFill>
                  <a:srgbClr val="0000FF"/>
                </a:solidFill>
              </a:rPr>
              <a:t>Over ocean</a:t>
            </a:r>
          </a:p>
          <a:p>
            <a:pPr>
              <a:spcBef>
                <a:spcPts val="600"/>
              </a:spcBef>
            </a:pPr>
            <a:r>
              <a:rPr lang="en-US" dirty="0" smtClean="0">
                <a:solidFill>
                  <a:srgbClr val="0000FF"/>
                </a:solidFill>
              </a:rPr>
              <a:t>Ocean model</a:t>
            </a:r>
            <a:endParaRPr lang="en-US"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bwMode="auto">
          <a:xfrm>
            <a:off x="7399165" y="2679898"/>
            <a:ext cx="1188720" cy="274320"/>
          </a:xfrm>
          <a:prstGeom prst="rect">
            <a:avLst/>
          </a:prstGeom>
          <a:solidFill>
            <a:srgbClr val="CCFFFF"/>
          </a:solidFill>
          <a:ln w="9525" cap="flat" cmpd="sng" algn="ctr">
            <a:solidFill>
              <a:srgbClr val="FF0000"/>
            </a:solidFill>
            <a:prstDash val="solid"/>
            <a:round/>
            <a:headEnd type="none" w="med" len="med"/>
            <a:tailEnd type="none" w="med" len="med"/>
          </a:ln>
          <a:effectLst/>
        </p:spPr>
        <p:txBody>
          <a:bodyPr>
            <a:spAutoFit/>
          </a:bodyPr>
          <a:lstStyle/>
          <a:p>
            <a:pPr>
              <a:defRPr/>
            </a:pPr>
            <a:endParaRPr lang="en-US" sz="1300">
              <a:effectLst>
                <a:outerShdw blurRad="38100" dist="38100" dir="2700000" algn="tl">
                  <a:srgbClr val="000000">
                    <a:alpha val="43137"/>
                  </a:srgbClr>
                </a:outerShdw>
              </a:effectLst>
            </a:endParaRPr>
          </a:p>
        </p:txBody>
      </p:sp>
      <p:sp>
        <p:nvSpPr>
          <p:cNvPr id="6" name="Rectangle 5"/>
          <p:cNvSpPr/>
          <p:nvPr/>
        </p:nvSpPr>
        <p:spPr bwMode="auto">
          <a:xfrm>
            <a:off x="4826713" y="2681486"/>
            <a:ext cx="1188720" cy="274320"/>
          </a:xfrm>
          <a:prstGeom prst="rect">
            <a:avLst/>
          </a:prstGeom>
          <a:solidFill>
            <a:srgbClr val="CCFFFF"/>
          </a:solidFill>
          <a:ln w="9525" cap="flat" cmpd="sng" algn="ctr">
            <a:solidFill>
              <a:srgbClr val="FF0000"/>
            </a:solidFill>
            <a:prstDash val="solid"/>
            <a:round/>
            <a:headEnd type="none" w="med" len="med"/>
            <a:tailEnd type="none" w="med" len="med"/>
          </a:ln>
          <a:effectLst/>
        </p:spPr>
        <p:txBody>
          <a:bodyPr>
            <a:spAutoFit/>
          </a:bodyPr>
          <a:lstStyle/>
          <a:p>
            <a:pPr>
              <a:defRPr/>
            </a:pPr>
            <a:endParaRPr lang="en-US" sz="1300">
              <a:effectLst>
                <a:outerShdw blurRad="38100" dist="38100" dir="2700000" algn="tl">
                  <a:srgbClr val="000000">
                    <a:alpha val="43137"/>
                  </a:srgbClr>
                </a:outerShdw>
              </a:effectLst>
            </a:endParaRPr>
          </a:p>
        </p:txBody>
      </p:sp>
      <p:sp>
        <p:nvSpPr>
          <p:cNvPr id="7" name="Rectangle 6"/>
          <p:cNvSpPr/>
          <p:nvPr/>
        </p:nvSpPr>
        <p:spPr bwMode="auto">
          <a:xfrm>
            <a:off x="2915614" y="2683073"/>
            <a:ext cx="1188720" cy="274320"/>
          </a:xfrm>
          <a:prstGeom prst="rect">
            <a:avLst/>
          </a:prstGeom>
          <a:solidFill>
            <a:srgbClr val="CCFFFF"/>
          </a:solidFill>
          <a:ln w="9525" cap="flat" cmpd="sng" algn="ctr">
            <a:solidFill>
              <a:srgbClr val="FF0000"/>
            </a:solidFill>
            <a:prstDash val="solid"/>
            <a:round/>
            <a:headEnd type="none" w="med" len="med"/>
            <a:tailEnd type="none" w="med" len="med"/>
          </a:ln>
          <a:effectLst/>
        </p:spPr>
        <p:txBody>
          <a:bodyPr>
            <a:spAutoFit/>
          </a:bodyPr>
          <a:lstStyle/>
          <a:p>
            <a:pPr>
              <a:defRPr/>
            </a:pPr>
            <a:endParaRPr lang="en-US" sz="1300">
              <a:effectLst>
                <a:outerShdw blurRad="38100" dist="38100" dir="2700000" algn="tl">
                  <a:srgbClr val="000000">
                    <a:alpha val="43137"/>
                  </a:srgbClr>
                </a:outerShdw>
              </a:effectLst>
            </a:endParaRPr>
          </a:p>
        </p:txBody>
      </p:sp>
      <p:sp>
        <p:nvSpPr>
          <p:cNvPr id="8" name="Rectangle 3"/>
          <p:cNvSpPr>
            <a:spLocks noChangeArrowheads="1"/>
          </p:cNvSpPr>
          <p:nvPr/>
        </p:nvSpPr>
        <p:spPr bwMode="auto">
          <a:xfrm>
            <a:off x="5684838" y="3561282"/>
            <a:ext cx="3048000" cy="3181350"/>
          </a:xfrm>
          <a:prstGeom prst="rect">
            <a:avLst/>
          </a:prstGeom>
          <a:solidFill>
            <a:srgbClr val="FFFFFF"/>
          </a:solidFill>
          <a:ln w="9525" algn="ctr">
            <a:noFill/>
            <a:miter lim="800000"/>
            <a:headEnd/>
            <a:tailEnd/>
          </a:ln>
          <a:effectLst/>
        </p:spPr>
        <p:txBody>
          <a:bodyPr anchor="ctr">
            <a:spAutoFit/>
          </a:bodyPr>
          <a:lstStyle/>
          <a:p>
            <a:pPr>
              <a:defRPr/>
            </a:pPr>
            <a:endParaRPr lang="en-US">
              <a:effectLst>
                <a:outerShdw blurRad="38100" dist="38100" dir="2700000" algn="tl">
                  <a:srgbClr val="000000">
                    <a:alpha val="43137"/>
                  </a:srgbClr>
                </a:outerShdw>
              </a:effectLst>
            </a:endParaRPr>
          </a:p>
        </p:txBody>
      </p:sp>
      <p:sp>
        <p:nvSpPr>
          <p:cNvPr id="9" name="Rectangle 4"/>
          <p:cNvSpPr>
            <a:spLocks noChangeArrowheads="1"/>
          </p:cNvSpPr>
          <p:nvPr/>
        </p:nvSpPr>
        <p:spPr bwMode="auto">
          <a:xfrm>
            <a:off x="466725" y="3572394"/>
            <a:ext cx="3057525" cy="3171825"/>
          </a:xfrm>
          <a:prstGeom prst="rect">
            <a:avLst/>
          </a:prstGeom>
          <a:solidFill>
            <a:srgbClr val="FFFFFF"/>
          </a:solidFill>
          <a:ln w="9525" algn="ctr">
            <a:noFill/>
            <a:miter lim="800000"/>
            <a:headEnd/>
            <a:tailEnd/>
          </a:ln>
          <a:effectLst/>
        </p:spPr>
        <p:txBody>
          <a:bodyPr anchor="ctr">
            <a:spAutoFit/>
          </a:bodyPr>
          <a:lstStyle/>
          <a:p>
            <a:pPr>
              <a:defRPr/>
            </a:pPr>
            <a:endParaRPr lang="en-US" dirty="0">
              <a:effectLst>
                <a:outerShdw blurRad="38100" dist="38100" dir="2700000" algn="tl">
                  <a:srgbClr val="000000">
                    <a:alpha val="43137"/>
                  </a:srgbClr>
                </a:outerShdw>
              </a:effectLst>
            </a:endParaRPr>
          </a:p>
        </p:txBody>
      </p:sp>
      <p:sp>
        <p:nvSpPr>
          <p:cNvPr id="10" name="Rectangle 5559"/>
          <p:cNvSpPr>
            <a:spLocks noChangeArrowheads="1"/>
          </p:cNvSpPr>
          <p:nvPr/>
        </p:nvSpPr>
        <p:spPr bwMode="auto">
          <a:xfrm>
            <a:off x="3733800" y="3485595"/>
            <a:ext cx="1638300" cy="3190875"/>
          </a:xfrm>
          <a:prstGeom prst="rect">
            <a:avLst/>
          </a:prstGeom>
          <a:solidFill>
            <a:srgbClr val="FFFFCC"/>
          </a:solidFill>
          <a:ln w="9525" algn="ctr">
            <a:solidFill>
              <a:srgbClr val="C0C0C0"/>
            </a:solidFill>
            <a:miter lim="800000"/>
            <a:headEnd/>
            <a:tailEnd/>
          </a:ln>
          <a:effectLst/>
        </p:spPr>
        <p:txBody>
          <a:bodyPr anchor="ctr">
            <a:spAutoFit/>
          </a:bodyPr>
          <a:lstStyle/>
          <a:p>
            <a:pPr>
              <a:defRPr/>
            </a:pPr>
            <a:endParaRPr lang="en-US">
              <a:effectLst>
                <a:outerShdw blurRad="38100" dist="38100" dir="2700000" algn="tl">
                  <a:srgbClr val="000000">
                    <a:alpha val="43137"/>
                  </a:srgbClr>
                </a:outerShdw>
              </a:effectLst>
            </a:endParaRPr>
          </a:p>
        </p:txBody>
      </p:sp>
      <p:sp>
        <p:nvSpPr>
          <p:cNvPr id="11" name="TextBox 968"/>
          <p:cNvSpPr txBox="1">
            <a:spLocks noChangeArrowheads="1"/>
          </p:cNvSpPr>
          <p:nvPr/>
        </p:nvSpPr>
        <p:spPr bwMode="auto">
          <a:xfrm>
            <a:off x="5586413" y="1529071"/>
            <a:ext cx="3182937" cy="276225"/>
          </a:xfrm>
          <a:prstGeom prst="rect">
            <a:avLst/>
          </a:prstGeom>
          <a:noFill/>
          <a:ln w="9525">
            <a:noFill/>
            <a:miter lim="800000"/>
            <a:headEnd/>
            <a:tailEnd/>
          </a:ln>
        </p:spPr>
        <p:txBody>
          <a:bodyPr wrap="none">
            <a:spAutoFit/>
          </a:bodyPr>
          <a:lstStyle/>
          <a:p>
            <a:r>
              <a:rPr lang="en-US" sz="1200" dirty="0">
                <a:solidFill>
                  <a:srgbClr val="00CC00"/>
                </a:solidFill>
                <a:latin typeface="Arial" charset="0"/>
              </a:rPr>
              <a:t>Chowdhary </a:t>
            </a:r>
            <a:r>
              <a:rPr lang="en-US" sz="1200" i="1" dirty="0">
                <a:solidFill>
                  <a:srgbClr val="00CC00"/>
                </a:solidFill>
                <a:latin typeface="Arial" charset="0"/>
              </a:rPr>
              <a:t>et al.</a:t>
            </a:r>
            <a:r>
              <a:rPr lang="en-US" sz="1200" dirty="0">
                <a:solidFill>
                  <a:srgbClr val="00CC00"/>
                </a:solidFill>
                <a:latin typeface="Arial" charset="0"/>
              </a:rPr>
              <a:t> (</a:t>
            </a:r>
            <a:r>
              <a:rPr lang="en-US" sz="1200" i="1" dirty="0">
                <a:solidFill>
                  <a:srgbClr val="00CC00"/>
                </a:solidFill>
                <a:latin typeface="Arial" charset="0"/>
              </a:rPr>
              <a:t>JAS</a:t>
            </a:r>
            <a:r>
              <a:rPr lang="en-US" sz="1200" dirty="0">
                <a:solidFill>
                  <a:srgbClr val="00CC00"/>
                </a:solidFill>
                <a:latin typeface="Arial" charset="0"/>
              </a:rPr>
              <a:t>, 2002),   AGU 2007</a:t>
            </a:r>
          </a:p>
        </p:txBody>
      </p:sp>
      <p:cxnSp>
        <p:nvCxnSpPr>
          <p:cNvPr id="12" name="Straight Connector 971"/>
          <p:cNvCxnSpPr>
            <a:cxnSpLocks noChangeShapeType="1"/>
          </p:cNvCxnSpPr>
          <p:nvPr/>
        </p:nvCxnSpPr>
        <p:spPr bwMode="auto">
          <a:xfrm flipV="1">
            <a:off x="922338" y="1816408"/>
            <a:ext cx="7680325" cy="0"/>
          </a:xfrm>
          <a:prstGeom prst="line">
            <a:avLst/>
          </a:prstGeom>
          <a:noFill/>
          <a:ln w="12700" algn="ctr">
            <a:solidFill>
              <a:srgbClr val="C0C0C0"/>
            </a:solidFill>
            <a:round/>
            <a:headEnd/>
            <a:tailEnd/>
          </a:ln>
        </p:spPr>
      </p:cxnSp>
      <p:cxnSp>
        <p:nvCxnSpPr>
          <p:cNvPr id="13" name="Straight Connector 1029"/>
          <p:cNvCxnSpPr>
            <a:cxnSpLocks noChangeShapeType="1"/>
          </p:cNvCxnSpPr>
          <p:nvPr/>
        </p:nvCxnSpPr>
        <p:spPr bwMode="auto">
          <a:xfrm flipV="1">
            <a:off x="930275" y="2160896"/>
            <a:ext cx="7681913" cy="0"/>
          </a:xfrm>
          <a:prstGeom prst="line">
            <a:avLst/>
          </a:prstGeom>
          <a:noFill/>
          <a:ln w="12700" algn="ctr">
            <a:solidFill>
              <a:srgbClr val="C0C0C0"/>
            </a:solidFill>
            <a:round/>
            <a:headEnd/>
            <a:tailEnd/>
          </a:ln>
        </p:spPr>
      </p:cxnSp>
      <p:cxnSp>
        <p:nvCxnSpPr>
          <p:cNvPr id="14" name="Straight Connector 1030"/>
          <p:cNvCxnSpPr>
            <a:cxnSpLocks noChangeShapeType="1"/>
          </p:cNvCxnSpPr>
          <p:nvPr/>
        </p:nvCxnSpPr>
        <p:spPr bwMode="auto">
          <a:xfrm flipV="1">
            <a:off x="928688" y="2606983"/>
            <a:ext cx="7681912" cy="0"/>
          </a:xfrm>
          <a:prstGeom prst="line">
            <a:avLst/>
          </a:prstGeom>
          <a:noFill/>
          <a:ln w="12700" algn="ctr">
            <a:solidFill>
              <a:srgbClr val="C0C0C0"/>
            </a:solidFill>
            <a:round/>
            <a:headEnd/>
            <a:tailEnd/>
          </a:ln>
        </p:spPr>
      </p:cxnSp>
      <p:sp>
        <p:nvSpPr>
          <p:cNvPr id="15" name="Text Box 6058"/>
          <p:cNvSpPr txBox="1">
            <a:spLocks noChangeArrowheads="1"/>
          </p:cNvSpPr>
          <p:nvPr/>
        </p:nvSpPr>
        <p:spPr bwMode="auto">
          <a:xfrm>
            <a:off x="3813175" y="4093608"/>
            <a:ext cx="544513" cy="220662"/>
          </a:xfrm>
          <a:prstGeom prst="rect">
            <a:avLst/>
          </a:prstGeom>
          <a:noFill/>
          <a:ln w="9525" algn="ctr">
            <a:noFill/>
            <a:miter lim="800000"/>
            <a:headEnd/>
            <a:tailEnd/>
          </a:ln>
        </p:spPr>
        <p:txBody>
          <a:bodyPr wrap="none" lIns="45720" tIns="18288" rIns="45720" bIns="18288">
            <a:spAutoFit/>
          </a:bodyPr>
          <a:lstStyle/>
          <a:p>
            <a:r>
              <a:rPr lang="en-US" sz="1200">
                <a:solidFill>
                  <a:srgbClr val="000000"/>
                </a:solidFill>
                <a:latin typeface="Arial Narrow" pitchFamily="34" charset="0"/>
              </a:rPr>
              <a:t>Altitude:</a:t>
            </a:r>
          </a:p>
        </p:txBody>
      </p:sp>
      <p:sp>
        <p:nvSpPr>
          <p:cNvPr id="16" name="Text Box 6059"/>
          <p:cNvSpPr txBox="1">
            <a:spLocks noChangeArrowheads="1"/>
          </p:cNvSpPr>
          <p:nvPr/>
        </p:nvSpPr>
        <p:spPr bwMode="auto">
          <a:xfrm>
            <a:off x="3811588" y="4263470"/>
            <a:ext cx="692150" cy="220663"/>
          </a:xfrm>
          <a:prstGeom prst="rect">
            <a:avLst/>
          </a:prstGeom>
          <a:noFill/>
          <a:ln w="9525" algn="ctr">
            <a:noFill/>
            <a:miter lim="800000"/>
            <a:headEnd/>
            <a:tailEnd/>
          </a:ln>
        </p:spPr>
        <p:txBody>
          <a:bodyPr wrap="none" lIns="45720" tIns="18288" rIns="45720" bIns="18288">
            <a:spAutoFit/>
          </a:bodyPr>
          <a:lstStyle/>
          <a:p>
            <a:r>
              <a:rPr lang="en-US" sz="1200">
                <a:solidFill>
                  <a:srgbClr val="000000"/>
                </a:solidFill>
                <a:latin typeface="Arial Narrow" pitchFamily="34" charset="0"/>
              </a:rPr>
              <a:t>Sun angle:</a:t>
            </a:r>
          </a:p>
        </p:txBody>
      </p:sp>
      <p:sp>
        <p:nvSpPr>
          <p:cNvPr id="17" name="Text Box 6060"/>
          <p:cNvSpPr txBox="1">
            <a:spLocks noChangeArrowheads="1"/>
          </p:cNvSpPr>
          <p:nvPr/>
        </p:nvSpPr>
        <p:spPr bwMode="auto">
          <a:xfrm>
            <a:off x="3810000" y="4441270"/>
            <a:ext cx="920750" cy="220663"/>
          </a:xfrm>
          <a:prstGeom prst="rect">
            <a:avLst/>
          </a:prstGeom>
          <a:noFill/>
          <a:ln w="9525" algn="ctr">
            <a:noFill/>
            <a:miter lim="800000"/>
            <a:headEnd/>
            <a:tailEnd/>
          </a:ln>
        </p:spPr>
        <p:txBody>
          <a:bodyPr wrap="none" lIns="45720" tIns="18288" rIns="45720" bIns="18288">
            <a:spAutoFit/>
          </a:bodyPr>
          <a:lstStyle/>
          <a:p>
            <a:r>
              <a:rPr lang="en-US" sz="1200">
                <a:solidFill>
                  <a:srgbClr val="000000"/>
                </a:solidFill>
                <a:latin typeface="Arial Narrow" pitchFamily="34" charset="0"/>
              </a:rPr>
              <a:t>Azimuth angle:</a:t>
            </a:r>
          </a:p>
        </p:txBody>
      </p:sp>
      <p:sp>
        <p:nvSpPr>
          <p:cNvPr id="18" name="Text Box 6061"/>
          <p:cNvSpPr txBox="1">
            <a:spLocks noChangeArrowheads="1"/>
          </p:cNvSpPr>
          <p:nvPr/>
        </p:nvSpPr>
        <p:spPr bwMode="auto">
          <a:xfrm>
            <a:off x="4735513" y="4092020"/>
            <a:ext cx="468312" cy="220663"/>
          </a:xfrm>
          <a:prstGeom prst="rect">
            <a:avLst/>
          </a:prstGeom>
          <a:noFill/>
          <a:ln w="9525" algn="ctr">
            <a:noFill/>
            <a:miter lim="800000"/>
            <a:headEnd/>
            <a:tailEnd/>
          </a:ln>
        </p:spPr>
        <p:txBody>
          <a:bodyPr wrap="none" lIns="45720" tIns="18288" rIns="45720" bIns="18288">
            <a:spAutoFit/>
          </a:bodyPr>
          <a:lstStyle/>
          <a:p>
            <a:r>
              <a:rPr lang="en-US" sz="1200">
                <a:solidFill>
                  <a:srgbClr val="000000"/>
                </a:solidFill>
                <a:latin typeface="Arial Narrow" pitchFamily="34" charset="0"/>
              </a:rPr>
              <a:t>3.6 km</a:t>
            </a:r>
          </a:p>
        </p:txBody>
      </p:sp>
      <p:sp>
        <p:nvSpPr>
          <p:cNvPr id="19" name="Text Box 6062"/>
          <p:cNvSpPr txBox="1">
            <a:spLocks noChangeArrowheads="1"/>
          </p:cNvSpPr>
          <p:nvPr/>
        </p:nvSpPr>
        <p:spPr bwMode="auto">
          <a:xfrm>
            <a:off x="4749569" y="4446212"/>
            <a:ext cx="457818" cy="221599"/>
          </a:xfrm>
          <a:prstGeom prst="rect">
            <a:avLst/>
          </a:prstGeom>
          <a:noFill/>
          <a:ln w="9525" algn="ctr">
            <a:noFill/>
            <a:miter lim="800000"/>
            <a:headEnd/>
            <a:tailEnd/>
          </a:ln>
        </p:spPr>
        <p:txBody>
          <a:bodyPr wrap="none" lIns="45720" tIns="18288" rIns="45720" bIns="18288">
            <a:spAutoFit/>
          </a:bodyPr>
          <a:lstStyle/>
          <a:p>
            <a:r>
              <a:rPr lang="en-US" sz="1200" dirty="0" smtClean="0">
                <a:solidFill>
                  <a:srgbClr val="000000"/>
                </a:solidFill>
                <a:latin typeface="Arial Narrow" pitchFamily="34" charset="0"/>
              </a:rPr>
              <a:t>179</a:t>
            </a:r>
            <a:r>
              <a:rPr lang="en-US" sz="1200" dirty="0">
                <a:solidFill>
                  <a:srgbClr val="000000"/>
                </a:solidFill>
                <a:latin typeface="Arial Narrow" pitchFamily="34" charset="0"/>
              </a:rPr>
              <a:t>°</a:t>
            </a:r>
          </a:p>
        </p:txBody>
      </p:sp>
      <p:sp>
        <p:nvSpPr>
          <p:cNvPr id="20" name="Text Box 6063"/>
          <p:cNvSpPr txBox="1">
            <a:spLocks noChangeArrowheads="1"/>
          </p:cNvSpPr>
          <p:nvPr/>
        </p:nvSpPr>
        <p:spPr bwMode="auto">
          <a:xfrm>
            <a:off x="4714875" y="4271408"/>
            <a:ext cx="365125" cy="220662"/>
          </a:xfrm>
          <a:prstGeom prst="rect">
            <a:avLst/>
          </a:prstGeom>
          <a:noFill/>
          <a:ln w="9525" algn="ctr">
            <a:noFill/>
            <a:miter lim="800000"/>
            <a:headEnd/>
            <a:tailEnd/>
          </a:ln>
        </p:spPr>
        <p:txBody>
          <a:bodyPr wrap="none" lIns="45720" tIns="18288" rIns="45720" bIns="18288">
            <a:spAutoFit/>
          </a:bodyPr>
          <a:lstStyle/>
          <a:p>
            <a:r>
              <a:rPr lang="en-US" sz="1200">
                <a:solidFill>
                  <a:srgbClr val="000000"/>
                </a:solidFill>
                <a:latin typeface="Arial Narrow" pitchFamily="34" charset="0"/>
              </a:rPr>
              <a:t>~22°</a:t>
            </a:r>
          </a:p>
        </p:txBody>
      </p:sp>
      <p:sp>
        <p:nvSpPr>
          <p:cNvPr id="21" name="Text Box 6064"/>
          <p:cNvSpPr txBox="1">
            <a:spLocks noChangeArrowheads="1"/>
          </p:cNvSpPr>
          <p:nvPr/>
        </p:nvSpPr>
        <p:spPr bwMode="auto">
          <a:xfrm>
            <a:off x="3792538" y="3555445"/>
            <a:ext cx="836612" cy="220663"/>
          </a:xfrm>
          <a:prstGeom prst="rect">
            <a:avLst/>
          </a:prstGeom>
          <a:noFill/>
          <a:ln w="9525" algn="ctr">
            <a:noFill/>
            <a:miter lim="800000"/>
            <a:headEnd/>
            <a:tailEnd/>
          </a:ln>
        </p:spPr>
        <p:txBody>
          <a:bodyPr wrap="none" lIns="45720" tIns="18288" rIns="45720" bIns="18288">
            <a:spAutoFit/>
          </a:bodyPr>
          <a:lstStyle/>
          <a:p>
            <a:r>
              <a:rPr lang="en-US" sz="1200">
                <a:solidFill>
                  <a:srgbClr val="000000"/>
                </a:solidFill>
                <a:latin typeface="Arial Narrow" pitchFamily="34" charset="0"/>
              </a:rPr>
              <a:t>July 17, 2001</a:t>
            </a:r>
          </a:p>
        </p:txBody>
      </p:sp>
      <p:sp>
        <p:nvSpPr>
          <p:cNvPr id="22" name="Text Box 6065"/>
          <p:cNvSpPr txBox="1">
            <a:spLocks noChangeArrowheads="1"/>
          </p:cNvSpPr>
          <p:nvPr/>
        </p:nvSpPr>
        <p:spPr bwMode="auto">
          <a:xfrm>
            <a:off x="3790950" y="3830083"/>
            <a:ext cx="1055738" cy="221599"/>
          </a:xfrm>
          <a:prstGeom prst="rect">
            <a:avLst/>
          </a:prstGeom>
          <a:noFill/>
          <a:ln w="9525" algn="ctr">
            <a:noFill/>
            <a:miter lim="800000"/>
            <a:headEnd/>
            <a:tailEnd/>
          </a:ln>
        </p:spPr>
        <p:txBody>
          <a:bodyPr wrap="none" lIns="45720" tIns="18288" rIns="45720" bIns="18288">
            <a:spAutoFit/>
          </a:bodyPr>
          <a:lstStyle/>
          <a:p>
            <a:pPr algn="l"/>
            <a:r>
              <a:rPr lang="en-US" sz="1200" dirty="0" smtClean="0">
                <a:latin typeface="Arial Narrow" pitchFamily="34" charset="0"/>
              </a:rPr>
              <a:t>Chesapeake Bay</a:t>
            </a:r>
            <a:endParaRPr lang="en-US" sz="1200" dirty="0">
              <a:latin typeface="Arial Narrow" pitchFamily="34" charset="0"/>
            </a:endParaRPr>
          </a:p>
        </p:txBody>
      </p:sp>
      <p:sp>
        <p:nvSpPr>
          <p:cNvPr id="23" name="Line 6263"/>
          <p:cNvSpPr>
            <a:spLocks noChangeShapeType="1"/>
          </p:cNvSpPr>
          <p:nvPr/>
        </p:nvSpPr>
        <p:spPr bwMode="auto">
          <a:xfrm>
            <a:off x="3917950" y="4779408"/>
            <a:ext cx="1276350" cy="0"/>
          </a:xfrm>
          <a:prstGeom prst="line">
            <a:avLst/>
          </a:prstGeom>
          <a:noFill/>
          <a:ln w="15875">
            <a:solidFill>
              <a:srgbClr val="969696"/>
            </a:solidFill>
            <a:prstDash val="sysDot"/>
            <a:round/>
            <a:headEnd/>
            <a:tailEnd/>
          </a:ln>
          <a:effectLst/>
        </p:spPr>
        <p:txBody>
          <a:bodyPr>
            <a:spAutoFit/>
          </a:bodyPr>
          <a:lstStyle/>
          <a:p>
            <a:pPr>
              <a:defRPr/>
            </a:pPr>
            <a:endParaRPr lang="en-US">
              <a:effectLst>
                <a:outerShdw blurRad="38100" dist="38100" dir="2700000" algn="tl">
                  <a:srgbClr val="000000">
                    <a:alpha val="43137"/>
                  </a:srgbClr>
                </a:outerShdw>
              </a:effectLst>
            </a:endParaRPr>
          </a:p>
        </p:txBody>
      </p:sp>
      <p:sp>
        <p:nvSpPr>
          <p:cNvPr id="24" name="TextBox 23"/>
          <p:cNvSpPr txBox="1"/>
          <p:nvPr/>
        </p:nvSpPr>
        <p:spPr>
          <a:xfrm>
            <a:off x="4262438" y="4965145"/>
            <a:ext cx="1062037" cy="276225"/>
          </a:xfrm>
          <a:prstGeom prst="rect">
            <a:avLst/>
          </a:prstGeom>
          <a:noFill/>
        </p:spPr>
        <p:txBody>
          <a:bodyPr wrap="none">
            <a:spAutoFit/>
          </a:bodyPr>
          <a:lstStyle/>
          <a:p>
            <a:pPr>
              <a:defRPr/>
            </a:pPr>
            <a:r>
              <a:rPr lang="en-US" sz="1200" dirty="0" err="1">
                <a:solidFill>
                  <a:schemeClr val="accent6">
                    <a:lumMod val="50000"/>
                  </a:schemeClr>
                </a:solidFill>
                <a:latin typeface="Arial Narrow" pitchFamily="34" charset="0"/>
              </a:rPr>
              <a:t>incl</a:t>
            </a:r>
            <a:r>
              <a:rPr lang="en-US" sz="1200" dirty="0">
                <a:solidFill>
                  <a:schemeClr val="accent6">
                    <a:lumMod val="50000"/>
                  </a:schemeClr>
                </a:solidFill>
                <a:latin typeface="Arial Narrow" pitchFamily="34" charset="0"/>
              </a:rPr>
              <a:t>  </a:t>
            </a:r>
            <a:r>
              <a:rPr lang="en-US" sz="1200" dirty="0">
                <a:solidFill>
                  <a:srgbClr val="FF0000"/>
                </a:solidFill>
                <a:latin typeface="Arial Narrow" pitchFamily="34" charset="0"/>
              </a:rPr>
              <a:t>water body</a:t>
            </a:r>
          </a:p>
        </p:txBody>
      </p:sp>
      <p:cxnSp>
        <p:nvCxnSpPr>
          <p:cNvPr id="25" name="Straight Connector 1048"/>
          <p:cNvCxnSpPr>
            <a:cxnSpLocks noChangeShapeType="1"/>
          </p:cNvCxnSpPr>
          <p:nvPr/>
        </p:nvCxnSpPr>
        <p:spPr bwMode="auto">
          <a:xfrm>
            <a:off x="3854450" y="5381070"/>
            <a:ext cx="452438" cy="1588"/>
          </a:xfrm>
          <a:prstGeom prst="line">
            <a:avLst/>
          </a:prstGeom>
          <a:noFill/>
          <a:ln w="19050" algn="ctr">
            <a:solidFill>
              <a:srgbClr val="002060"/>
            </a:solidFill>
            <a:prstDash val="dash"/>
            <a:round/>
            <a:headEnd/>
            <a:tailEnd/>
          </a:ln>
        </p:spPr>
      </p:cxnSp>
      <p:cxnSp>
        <p:nvCxnSpPr>
          <p:cNvPr id="26" name="Straight Connector 1048"/>
          <p:cNvCxnSpPr>
            <a:cxnSpLocks noChangeShapeType="1"/>
          </p:cNvCxnSpPr>
          <p:nvPr/>
        </p:nvCxnSpPr>
        <p:spPr bwMode="auto">
          <a:xfrm>
            <a:off x="3856038" y="5114370"/>
            <a:ext cx="400050" cy="4763"/>
          </a:xfrm>
          <a:prstGeom prst="line">
            <a:avLst/>
          </a:prstGeom>
          <a:noFill/>
          <a:ln w="19050" algn="ctr">
            <a:solidFill>
              <a:srgbClr val="33CCFF"/>
            </a:solidFill>
            <a:round/>
            <a:headEnd/>
            <a:tailEnd/>
          </a:ln>
        </p:spPr>
      </p:cxnSp>
      <p:sp>
        <p:nvSpPr>
          <p:cNvPr id="27" name="TextBox 26"/>
          <p:cNvSpPr txBox="1"/>
          <p:nvPr/>
        </p:nvSpPr>
        <p:spPr>
          <a:xfrm>
            <a:off x="4260850" y="5238195"/>
            <a:ext cx="1062038" cy="277813"/>
          </a:xfrm>
          <a:prstGeom prst="rect">
            <a:avLst/>
          </a:prstGeom>
          <a:noFill/>
        </p:spPr>
        <p:txBody>
          <a:bodyPr wrap="none">
            <a:spAutoFit/>
          </a:bodyPr>
          <a:lstStyle/>
          <a:p>
            <a:pPr>
              <a:defRPr/>
            </a:pPr>
            <a:r>
              <a:rPr lang="en-US" sz="1200" dirty="0">
                <a:solidFill>
                  <a:schemeClr val="accent6">
                    <a:lumMod val="50000"/>
                  </a:schemeClr>
                </a:solidFill>
                <a:latin typeface="Arial Narrow" pitchFamily="34" charset="0"/>
              </a:rPr>
              <a:t>excl </a:t>
            </a:r>
            <a:r>
              <a:rPr lang="en-US" sz="1200" dirty="0">
                <a:solidFill>
                  <a:srgbClr val="FF0000"/>
                </a:solidFill>
                <a:latin typeface="Arial Narrow" pitchFamily="34" charset="0"/>
              </a:rPr>
              <a:t>water body</a:t>
            </a:r>
          </a:p>
        </p:txBody>
      </p:sp>
      <p:sp>
        <p:nvSpPr>
          <p:cNvPr id="28" name="Line 6263"/>
          <p:cNvSpPr>
            <a:spLocks noChangeShapeType="1"/>
          </p:cNvSpPr>
          <p:nvPr/>
        </p:nvSpPr>
        <p:spPr bwMode="auto">
          <a:xfrm>
            <a:off x="3916363" y="5736670"/>
            <a:ext cx="1276350" cy="0"/>
          </a:xfrm>
          <a:prstGeom prst="line">
            <a:avLst/>
          </a:prstGeom>
          <a:noFill/>
          <a:ln w="15875">
            <a:solidFill>
              <a:srgbClr val="969696"/>
            </a:solidFill>
            <a:prstDash val="sysDot"/>
            <a:round/>
            <a:headEnd/>
            <a:tailEnd/>
          </a:ln>
          <a:effectLst/>
        </p:spPr>
        <p:txBody>
          <a:bodyPr>
            <a:spAutoFit/>
          </a:bodyPr>
          <a:lstStyle/>
          <a:p>
            <a:pPr>
              <a:defRPr/>
            </a:pPr>
            <a:endParaRPr lang="en-US">
              <a:effectLst>
                <a:outerShdw blurRad="38100" dist="38100" dir="2700000" algn="tl">
                  <a:srgbClr val="000000">
                    <a:alpha val="43137"/>
                  </a:srgbClr>
                </a:outerShdw>
              </a:effectLst>
            </a:endParaRPr>
          </a:p>
        </p:txBody>
      </p:sp>
      <p:sp>
        <p:nvSpPr>
          <p:cNvPr id="29" name="TextBox 2274"/>
          <p:cNvSpPr txBox="1">
            <a:spLocks noChangeArrowheads="1"/>
          </p:cNvSpPr>
          <p:nvPr/>
        </p:nvSpPr>
        <p:spPr bwMode="auto">
          <a:xfrm>
            <a:off x="3763963" y="5798583"/>
            <a:ext cx="823912" cy="277812"/>
          </a:xfrm>
          <a:prstGeom prst="rect">
            <a:avLst/>
          </a:prstGeom>
          <a:noFill/>
          <a:ln w="9525">
            <a:noFill/>
            <a:miter lim="800000"/>
            <a:headEnd/>
            <a:tailEnd/>
          </a:ln>
        </p:spPr>
        <p:txBody>
          <a:bodyPr wrap="none">
            <a:spAutoFit/>
          </a:bodyPr>
          <a:lstStyle/>
          <a:p>
            <a:r>
              <a:rPr lang="en-US" sz="1200">
                <a:solidFill>
                  <a:srgbClr val="FF0000"/>
                </a:solidFill>
                <a:latin typeface="Arial Narrow" pitchFamily="34" charset="0"/>
              </a:rPr>
              <a:t>Absorption</a:t>
            </a:r>
            <a:r>
              <a:rPr lang="en-US" sz="1200">
                <a:solidFill>
                  <a:srgbClr val="000000"/>
                </a:solidFill>
                <a:latin typeface="Arial Narrow" pitchFamily="34" charset="0"/>
              </a:rPr>
              <a:t>:</a:t>
            </a:r>
          </a:p>
        </p:txBody>
      </p:sp>
      <p:sp>
        <p:nvSpPr>
          <p:cNvPr id="30" name="TextBox 2275"/>
          <p:cNvSpPr txBox="1">
            <a:spLocks noChangeArrowheads="1"/>
          </p:cNvSpPr>
          <p:nvPr/>
        </p:nvSpPr>
        <p:spPr bwMode="auto">
          <a:xfrm>
            <a:off x="3762375" y="5984320"/>
            <a:ext cx="912813" cy="276225"/>
          </a:xfrm>
          <a:prstGeom prst="rect">
            <a:avLst/>
          </a:prstGeom>
          <a:noFill/>
          <a:ln w="9525">
            <a:noFill/>
            <a:miter lim="800000"/>
            <a:headEnd/>
            <a:tailEnd/>
          </a:ln>
        </p:spPr>
        <p:txBody>
          <a:bodyPr wrap="none">
            <a:spAutoFit/>
          </a:bodyPr>
          <a:lstStyle/>
          <a:p>
            <a:r>
              <a:rPr lang="en-US" sz="1200">
                <a:solidFill>
                  <a:srgbClr val="FF0000"/>
                </a:solidFill>
                <a:latin typeface="Arial Narrow" pitchFamily="34" charset="0"/>
              </a:rPr>
              <a:t>Back scatter</a:t>
            </a:r>
            <a:r>
              <a:rPr lang="en-US" sz="1200">
                <a:solidFill>
                  <a:srgbClr val="000000"/>
                </a:solidFill>
                <a:latin typeface="Arial Narrow" pitchFamily="34" charset="0"/>
              </a:rPr>
              <a:t>:</a:t>
            </a:r>
          </a:p>
        </p:txBody>
      </p:sp>
      <p:sp>
        <p:nvSpPr>
          <p:cNvPr id="31" name="TextBox 2276"/>
          <p:cNvSpPr txBox="1">
            <a:spLocks noChangeArrowheads="1"/>
          </p:cNvSpPr>
          <p:nvPr/>
        </p:nvSpPr>
        <p:spPr bwMode="auto">
          <a:xfrm>
            <a:off x="3760788" y="6181170"/>
            <a:ext cx="877887" cy="276225"/>
          </a:xfrm>
          <a:prstGeom prst="rect">
            <a:avLst/>
          </a:prstGeom>
          <a:noFill/>
          <a:ln w="9525">
            <a:noFill/>
            <a:miter lim="800000"/>
            <a:headEnd/>
            <a:tailEnd/>
          </a:ln>
        </p:spPr>
        <p:txBody>
          <a:bodyPr wrap="none">
            <a:spAutoFit/>
          </a:bodyPr>
          <a:lstStyle/>
          <a:p>
            <a:r>
              <a:rPr lang="en-US" sz="1200">
                <a:solidFill>
                  <a:srgbClr val="FF0000"/>
                </a:solidFill>
                <a:latin typeface="Arial Narrow" pitchFamily="34" charset="0"/>
              </a:rPr>
              <a:t>Polarization</a:t>
            </a:r>
            <a:r>
              <a:rPr lang="en-US" sz="1200">
                <a:solidFill>
                  <a:srgbClr val="000000"/>
                </a:solidFill>
                <a:latin typeface="Arial Narrow" pitchFamily="34" charset="0"/>
              </a:rPr>
              <a:t>:</a:t>
            </a:r>
          </a:p>
        </p:txBody>
      </p:sp>
      <p:sp>
        <p:nvSpPr>
          <p:cNvPr id="32" name="Text Box 6061"/>
          <p:cNvSpPr txBox="1">
            <a:spLocks noChangeArrowheads="1"/>
          </p:cNvSpPr>
          <p:nvPr/>
        </p:nvSpPr>
        <p:spPr bwMode="auto">
          <a:xfrm>
            <a:off x="4622800" y="5841445"/>
            <a:ext cx="711200" cy="222250"/>
          </a:xfrm>
          <a:prstGeom prst="rect">
            <a:avLst/>
          </a:prstGeom>
          <a:noFill/>
          <a:ln w="9525" algn="ctr">
            <a:noFill/>
            <a:miter lim="800000"/>
            <a:headEnd/>
            <a:tailEnd/>
          </a:ln>
        </p:spPr>
        <p:txBody>
          <a:bodyPr wrap="none" lIns="45720" tIns="18288" rIns="45720" bIns="18288">
            <a:spAutoFit/>
          </a:bodyPr>
          <a:lstStyle/>
          <a:p>
            <a:r>
              <a:rPr lang="en-US" sz="1200" i="1">
                <a:solidFill>
                  <a:srgbClr val="000000"/>
                </a:solidFill>
                <a:latin typeface="Arial Narrow" pitchFamily="34" charset="0"/>
              </a:rPr>
              <a:t>In situ</a:t>
            </a:r>
            <a:r>
              <a:rPr lang="en-US" sz="1200">
                <a:solidFill>
                  <a:srgbClr val="000000"/>
                </a:solidFill>
                <a:latin typeface="Arial Narrow" pitchFamily="34" charset="0"/>
              </a:rPr>
              <a:t> data</a:t>
            </a:r>
          </a:p>
        </p:txBody>
      </p:sp>
      <p:sp>
        <p:nvSpPr>
          <p:cNvPr id="33" name="Text Box 6061"/>
          <p:cNvSpPr txBox="1">
            <a:spLocks noChangeArrowheads="1"/>
          </p:cNvSpPr>
          <p:nvPr/>
        </p:nvSpPr>
        <p:spPr bwMode="auto">
          <a:xfrm>
            <a:off x="4621213" y="6027183"/>
            <a:ext cx="711200" cy="222250"/>
          </a:xfrm>
          <a:prstGeom prst="rect">
            <a:avLst/>
          </a:prstGeom>
          <a:noFill/>
          <a:ln w="9525" algn="ctr">
            <a:noFill/>
            <a:miter lim="800000"/>
            <a:headEnd/>
            <a:tailEnd/>
          </a:ln>
        </p:spPr>
        <p:txBody>
          <a:bodyPr wrap="none" lIns="45720" tIns="18288" rIns="45720" bIns="18288">
            <a:spAutoFit/>
          </a:bodyPr>
          <a:lstStyle/>
          <a:p>
            <a:r>
              <a:rPr lang="en-US" sz="1200" i="1">
                <a:solidFill>
                  <a:srgbClr val="000000"/>
                </a:solidFill>
                <a:latin typeface="Arial Narrow" pitchFamily="34" charset="0"/>
              </a:rPr>
              <a:t>In situ</a:t>
            </a:r>
            <a:r>
              <a:rPr lang="en-US" sz="1200">
                <a:solidFill>
                  <a:srgbClr val="000000"/>
                </a:solidFill>
                <a:latin typeface="Arial Narrow" pitchFamily="34" charset="0"/>
              </a:rPr>
              <a:t> data</a:t>
            </a:r>
          </a:p>
        </p:txBody>
      </p:sp>
      <p:sp>
        <p:nvSpPr>
          <p:cNvPr id="34" name="Text Box 6061"/>
          <p:cNvSpPr txBox="1">
            <a:spLocks noChangeArrowheads="1"/>
          </p:cNvSpPr>
          <p:nvPr/>
        </p:nvSpPr>
        <p:spPr bwMode="auto">
          <a:xfrm>
            <a:off x="4619625" y="6212920"/>
            <a:ext cx="625475" cy="222250"/>
          </a:xfrm>
          <a:prstGeom prst="rect">
            <a:avLst/>
          </a:prstGeom>
          <a:noFill/>
          <a:ln w="9525" algn="ctr">
            <a:noFill/>
            <a:miter lim="800000"/>
            <a:headEnd/>
            <a:tailEnd/>
          </a:ln>
        </p:spPr>
        <p:txBody>
          <a:bodyPr wrap="none" lIns="45720" tIns="18288" rIns="45720" bIns="18288">
            <a:spAutoFit/>
          </a:bodyPr>
          <a:lstStyle/>
          <a:p>
            <a:r>
              <a:rPr lang="en-US" sz="1200">
                <a:solidFill>
                  <a:srgbClr val="000000"/>
                </a:solidFill>
                <a:latin typeface="Arial Narrow" pitchFamily="34" charset="0"/>
              </a:rPr>
              <a:t>Rayleigh-</a:t>
            </a:r>
          </a:p>
        </p:txBody>
      </p:sp>
      <p:sp>
        <p:nvSpPr>
          <p:cNvPr id="35" name="Text Box 6061"/>
          <p:cNvSpPr txBox="1">
            <a:spLocks noChangeArrowheads="1"/>
          </p:cNvSpPr>
          <p:nvPr/>
        </p:nvSpPr>
        <p:spPr bwMode="auto">
          <a:xfrm>
            <a:off x="4640263" y="6387545"/>
            <a:ext cx="393700" cy="220663"/>
          </a:xfrm>
          <a:prstGeom prst="rect">
            <a:avLst/>
          </a:prstGeom>
          <a:noFill/>
          <a:ln w="9525" algn="ctr">
            <a:noFill/>
            <a:miter lim="800000"/>
            <a:headEnd/>
            <a:tailEnd/>
          </a:ln>
        </p:spPr>
        <p:txBody>
          <a:bodyPr wrap="none" lIns="45720" tIns="18288" rIns="45720" bIns="18288">
            <a:spAutoFit/>
          </a:bodyPr>
          <a:lstStyle/>
          <a:p>
            <a:r>
              <a:rPr lang="en-US" sz="1200">
                <a:solidFill>
                  <a:srgbClr val="000000"/>
                </a:solidFill>
                <a:latin typeface="Arial Narrow" pitchFamily="34" charset="0"/>
              </a:rPr>
              <a:t>Gans</a:t>
            </a:r>
          </a:p>
        </p:txBody>
      </p:sp>
      <p:sp>
        <p:nvSpPr>
          <p:cNvPr id="36" name="TextBox 968"/>
          <p:cNvSpPr txBox="1">
            <a:spLocks noChangeArrowheads="1"/>
          </p:cNvSpPr>
          <p:nvPr/>
        </p:nvSpPr>
        <p:spPr bwMode="auto">
          <a:xfrm>
            <a:off x="2236449" y="2693941"/>
            <a:ext cx="747320" cy="276999"/>
          </a:xfrm>
          <a:prstGeom prst="rect">
            <a:avLst/>
          </a:prstGeom>
          <a:noFill/>
          <a:ln w="9525">
            <a:noFill/>
            <a:miter lim="800000"/>
            <a:headEnd/>
            <a:tailEnd/>
          </a:ln>
        </p:spPr>
        <p:txBody>
          <a:bodyPr wrap="none">
            <a:spAutoFit/>
          </a:bodyPr>
          <a:lstStyle/>
          <a:p>
            <a:pPr algn="l"/>
            <a:r>
              <a:rPr lang="en-US" sz="1200" dirty="0" smtClean="0">
                <a:latin typeface="Arial" charset="0"/>
              </a:rPr>
              <a:t>Coastal:</a:t>
            </a:r>
            <a:endParaRPr lang="en-US" sz="1200" dirty="0">
              <a:latin typeface="Arial" charset="0"/>
            </a:endParaRPr>
          </a:p>
        </p:txBody>
      </p:sp>
      <p:sp>
        <p:nvSpPr>
          <p:cNvPr id="37" name="TextBox 968"/>
          <p:cNvSpPr txBox="1">
            <a:spLocks noChangeArrowheads="1"/>
          </p:cNvSpPr>
          <p:nvPr/>
        </p:nvSpPr>
        <p:spPr bwMode="auto">
          <a:xfrm>
            <a:off x="4261667" y="2693941"/>
            <a:ext cx="603050" cy="276999"/>
          </a:xfrm>
          <a:prstGeom prst="rect">
            <a:avLst/>
          </a:prstGeom>
          <a:noFill/>
          <a:ln w="9525">
            <a:noFill/>
            <a:miter lim="800000"/>
            <a:headEnd/>
            <a:tailEnd/>
          </a:ln>
        </p:spPr>
        <p:txBody>
          <a:bodyPr wrap="none">
            <a:spAutoFit/>
          </a:bodyPr>
          <a:lstStyle/>
          <a:p>
            <a:pPr algn="l"/>
            <a:r>
              <a:rPr lang="en-US" sz="1200" dirty="0" smtClean="0">
                <a:latin typeface="Arial" charset="0"/>
              </a:rPr>
              <a:t>Open:</a:t>
            </a:r>
            <a:endParaRPr lang="en-US" sz="1200" dirty="0">
              <a:latin typeface="Arial" charset="0"/>
            </a:endParaRPr>
          </a:p>
        </p:txBody>
      </p:sp>
      <p:sp>
        <p:nvSpPr>
          <p:cNvPr id="38" name="TextBox 37"/>
          <p:cNvSpPr txBox="1"/>
          <p:nvPr/>
        </p:nvSpPr>
        <p:spPr>
          <a:xfrm>
            <a:off x="881211" y="2688470"/>
            <a:ext cx="1085554" cy="292388"/>
          </a:xfrm>
          <a:prstGeom prst="rect">
            <a:avLst/>
          </a:prstGeom>
          <a:noFill/>
        </p:spPr>
        <p:txBody>
          <a:bodyPr wrap="none">
            <a:spAutoFit/>
          </a:bodyPr>
          <a:lstStyle/>
          <a:p>
            <a:pPr>
              <a:defRPr/>
            </a:pPr>
            <a:r>
              <a:rPr lang="en-US" sz="1300" dirty="0">
                <a:latin typeface="+mj-lt"/>
              </a:rPr>
              <a:t>Ocean color</a:t>
            </a:r>
          </a:p>
        </p:txBody>
      </p:sp>
      <p:sp>
        <p:nvSpPr>
          <p:cNvPr id="39" name="TextBox 968"/>
          <p:cNvSpPr txBox="1">
            <a:spLocks noChangeArrowheads="1"/>
          </p:cNvSpPr>
          <p:nvPr/>
        </p:nvSpPr>
        <p:spPr bwMode="auto">
          <a:xfrm>
            <a:off x="6152286" y="2692354"/>
            <a:ext cx="1317625" cy="276225"/>
          </a:xfrm>
          <a:prstGeom prst="rect">
            <a:avLst/>
          </a:prstGeom>
          <a:noFill/>
          <a:ln w="9525">
            <a:noFill/>
            <a:miter lim="800000"/>
            <a:headEnd/>
            <a:tailEnd/>
          </a:ln>
        </p:spPr>
        <p:txBody>
          <a:bodyPr wrap="none">
            <a:spAutoFit/>
          </a:bodyPr>
          <a:lstStyle/>
          <a:p>
            <a:r>
              <a:rPr lang="en-US" sz="1200" dirty="0">
                <a:latin typeface="Arial" charset="0"/>
              </a:rPr>
              <a:t>Plankton blooms</a:t>
            </a:r>
          </a:p>
        </p:txBody>
      </p:sp>
      <p:sp>
        <p:nvSpPr>
          <p:cNvPr id="41" name="TextBox 2801"/>
          <p:cNvSpPr txBox="1">
            <a:spLocks noChangeArrowheads="1"/>
          </p:cNvSpPr>
          <p:nvPr/>
        </p:nvSpPr>
        <p:spPr bwMode="auto">
          <a:xfrm>
            <a:off x="2888635" y="2683307"/>
            <a:ext cx="529312" cy="292388"/>
          </a:xfrm>
          <a:prstGeom prst="rect">
            <a:avLst/>
          </a:prstGeom>
          <a:noFill/>
          <a:ln w="9525">
            <a:noFill/>
            <a:miter lim="800000"/>
            <a:headEnd/>
            <a:tailEnd/>
          </a:ln>
        </p:spPr>
        <p:txBody>
          <a:bodyPr wrap="none">
            <a:spAutoFit/>
          </a:bodyPr>
          <a:lstStyle/>
          <a:p>
            <a:r>
              <a:rPr lang="el-GR" sz="1300" dirty="0"/>
              <a:t>Δ</a:t>
            </a:r>
            <a:r>
              <a:rPr lang="en-US" sz="1300" i="1" dirty="0"/>
              <a:t>I</a:t>
            </a:r>
            <a:r>
              <a:rPr lang="en-US" sz="1300" baseline="-25000" dirty="0"/>
              <a:t>410</a:t>
            </a:r>
          </a:p>
        </p:txBody>
      </p:sp>
      <p:sp>
        <p:nvSpPr>
          <p:cNvPr id="42" name="TextBox 2802"/>
          <p:cNvSpPr txBox="1">
            <a:spLocks noChangeArrowheads="1"/>
          </p:cNvSpPr>
          <p:nvPr/>
        </p:nvSpPr>
        <p:spPr bwMode="auto">
          <a:xfrm>
            <a:off x="3559098" y="2681486"/>
            <a:ext cx="529312" cy="292388"/>
          </a:xfrm>
          <a:prstGeom prst="rect">
            <a:avLst/>
          </a:prstGeom>
          <a:noFill/>
          <a:ln w="9525">
            <a:noFill/>
            <a:miter lim="800000"/>
            <a:headEnd/>
            <a:tailEnd/>
          </a:ln>
        </p:spPr>
        <p:txBody>
          <a:bodyPr wrap="none">
            <a:spAutoFit/>
          </a:bodyPr>
          <a:lstStyle/>
          <a:p>
            <a:r>
              <a:rPr lang="el-GR" sz="1300" dirty="0"/>
              <a:t>Δ</a:t>
            </a:r>
            <a:r>
              <a:rPr lang="en-US" sz="1300" i="1" dirty="0"/>
              <a:t>I</a:t>
            </a:r>
            <a:r>
              <a:rPr lang="en-US" sz="1300" i="1" baseline="-25000" dirty="0"/>
              <a:t>55</a:t>
            </a:r>
            <a:r>
              <a:rPr lang="en-US" sz="1300" baseline="-25000" dirty="0"/>
              <a:t>0</a:t>
            </a:r>
          </a:p>
        </p:txBody>
      </p:sp>
      <p:sp>
        <p:nvSpPr>
          <p:cNvPr id="43" name="TextBox 2803"/>
          <p:cNvSpPr txBox="1">
            <a:spLocks noChangeArrowheads="1"/>
          </p:cNvSpPr>
          <p:nvPr/>
        </p:nvSpPr>
        <p:spPr bwMode="auto">
          <a:xfrm>
            <a:off x="3351816" y="2688479"/>
            <a:ext cx="282450" cy="292388"/>
          </a:xfrm>
          <a:prstGeom prst="rect">
            <a:avLst/>
          </a:prstGeom>
          <a:noFill/>
          <a:ln w="9525">
            <a:noFill/>
            <a:miter lim="800000"/>
            <a:headEnd/>
            <a:tailEnd/>
          </a:ln>
        </p:spPr>
        <p:txBody>
          <a:bodyPr wrap="none">
            <a:spAutoFit/>
          </a:bodyPr>
          <a:lstStyle/>
          <a:p>
            <a:r>
              <a:rPr lang="en-US" sz="1300" i="1"/>
              <a:t>&lt;</a:t>
            </a:r>
            <a:endParaRPr lang="en-US" sz="1300" baseline="-25000"/>
          </a:p>
        </p:txBody>
      </p:sp>
      <p:sp>
        <p:nvSpPr>
          <p:cNvPr id="45" name="TextBox 2806"/>
          <p:cNvSpPr txBox="1">
            <a:spLocks noChangeArrowheads="1"/>
          </p:cNvSpPr>
          <p:nvPr/>
        </p:nvSpPr>
        <p:spPr bwMode="auto">
          <a:xfrm>
            <a:off x="4827080" y="2681710"/>
            <a:ext cx="529312" cy="292388"/>
          </a:xfrm>
          <a:prstGeom prst="rect">
            <a:avLst/>
          </a:prstGeom>
          <a:noFill/>
          <a:ln w="9525">
            <a:noFill/>
            <a:miter lim="800000"/>
            <a:headEnd/>
            <a:tailEnd/>
          </a:ln>
        </p:spPr>
        <p:txBody>
          <a:bodyPr wrap="none">
            <a:spAutoFit/>
          </a:bodyPr>
          <a:lstStyle/>
          <a:p>
            <a:r>
              <a:rPr lang="el-GR" sz="1300" dirty="0"/>
              <a:t>Δ</a:t>
            </a:r>
            <a:r>
              <a:rPr lang="en-US" sz="1300" i="1" dirty="0"/>
              <a:t>I</a:t>
            </a:r>
            <a:r>
              <a:rPr lang="en-US" sz="1300" baseline="-25000" dirty="0"/>
              <a:t>410</a:t>
            </a:r>
          </a:p>
        </p:txBody>
      </p:sp>
      <p:sp>
        <p:nvSpPr>
          <p:cNvPr id="46" name="TextBox 2807"/>
          <p:cNvSpPr txBox="1">
            <a:spLocks noChangeArrowheads="1"/>
          </p:cNvSpPr>
          <p:nvPr/>
        </p:nvSpPr>
        <p:spPr bwMode="auto">
          <a:xfrm>
            <a:off x="5497543" y="2679898"/>
            <a:ext cx="529312" cy="292388"/>
          </a:xfrm>
          <a:prstGeom prst="rect">
            <a:avLst/>
          </a:prstGeom>
          <a:noFill/>
          <a:ln w="9525">
            <a:noFill/>
            <a:miter lim="800000"/>
            <a:headEnd/>
            <a:tailEnd/>
          </a:ln>
        </p:spPr>
        <p:txBody>
          <a:bodyPr wrap="none">
            <a:spAutoFit/>
          </a:bodyPr>
          <a:lstStyle/>
          <a:p>
            <a:r>
              <a:rPr lang="el-GR" sz="1300"/>
              <a:t>Δ</a:t>
            </a:r>
            <a:r>
              <a:rPr lang="en-US" sz="1300" i="1"/>
              <a:t>I</a:t>
            </a:r>
            <a:r>
              <a:rPr lang="en-US" sz="1300" i="1" baseline="-25000"/>
              <a:t>55</a:t>
            </a:r>
            <a:r>
              <a:rPr lang="en-US" sz="1300" baseline="-25000"/>
              <a:t>0</a:t>
            </a:r>
          </a:p>
        </p:txBody>
      </p:sp>
      <p:sp>
        <p:nvSpPr>
          <p:cNvPr id="47" name="TextBox 2808"/>
          <p:cNvSpPr txBox="1">
            <a:spLocks noChangeArrowheads="1"/>
          </p:cNvSpPr>
          <p:nvPr/>
        </p:nvSpPr>
        <p:spPr bwMode="auto">
          <a:xfrm>
            <a:off x="5290261" y="2686857"/>
            <a:ext cx="282450" cy="292388"/>
          </a:xfrm>
          <a:prstGeom prst="rect">
            <a:avLst/>
          </a:prstGeom>
          <a:noFill/>
          <a:ln w="9525">
            <a:noFill/>
            <a:miter lim="800000"/>
            <a:headEnd/>
            <a:tailEnd/>
          </a:ln>
        </p:spPr>
        <p:txBody>
          <a:bodyPr wrap="none">
            <a:spAutoFit/>
          </a:bodyPr>
          <a:lstStyle/>
          <a:p>
            <a:r>
              <a:rPr lang="en-US" sz="1300" i="1"/>
              <a:t>&gt;</a:t>
            </a:r>
            <a:endParaRPr lang="en-US" sz="1300" baseline="-25000"/>
          </a:p>
        </p:txBody>
      </p:sp>
      <p:sp>
        <p:nvSpPr>
          <p:cNvPr id="49" name="TextBox 2810"/>
          <p:cNvSpPr txBox="1">
            <a:spLocks noChangeArrowheads="1"/>
          </p:cNvSpPr>
          <p:nvPr/>
        </p:nvSpPr>
        <p:spPr bwMode="auto">
          <a:xfrm>
            <a:off x="7377128" y="2681719"/>
            <a:ext cx="529312" cy="292388"/>
          </a:xfrm>
          <a:prstGeom prst="rect">
            <a:avLst/>
          </a:prstGeom>
          <a:noFill/>
          <a:ln w="9525">
            <a:noFill/>
            <a:miter lim="800000"/>
            <a:headEnd/>
            <a:tailEnd/>
          </a:ln>
        </p:spPr>
        <p:txBody>
          <a:bodyPr wrap="none">
            <a:spAutoFit/>
          </a:bodyPr>
          <a:lstStyle/>
          <a:p>
            <a:r>
              <a:rPr lang="el-GR" sz="1300" dirty="0"/>
              <a:t>Δ</a:t>
            </a:r>
            <a:r>
              <a:rPr lang="en-US" sz="1300" i="1" dirty="0"/>
              <a:t>I</a:t>
            </a:r>
            <a:r>
              <a:rPr lang="en-US" sz="1300" baseline="-25000" dirty="0"/>
              <a:t>410</a:t>
            </a:r>
          </a:p>
        </p:txBody>
      </p:sp>
      <p:sp>
        <p:nvSpPr>
          <p:cNvPr id="50" name="TextBox 2811"/>
          <p:cNvSpPr txBox="1">
            <a:spLocks noChangeArrowheads="1"/>
          </p:cNvSpPr>
          <p:nvPr/>
        </p:nvSpPr>
        <p:spPr bwMode="auto">
          <a:xfrm>
            <a:off x="8047591" y="2679898"/>
            <a:ext cx="529312" cy="292388"/>
          </a:xfrm>
          <a:prstGeom prst="rect">
            <a:avLst/>
          </a:prstGeom>
          <a:noFill/>
          <a:ln w="9525">
            <a:noFill/>
            <a:miter lim="800000"/>
            <a:headEnd/>
            <a:tailEnd/>
          </a:ln>
        </p:spPr>
        <p:txBody>
          <a:bodyPr wrap="none">
            <a:spAutoFit/>
          </a:bodyPr>
          <a:lstStyle/>
          <a:p>
            <a:r>
              <a:rPr lang="el-GR" sz="1300" dirty="0"/>
              <a:t>Δ</a:t>
            </a:r>
            <a:r>
              <a:rPr lang="en-US" sz="1300" i="1" dirty="0"/>
              <a:t>I</a:t>
            </a:r>
            <a:r>
              <a:rPr lang="en-US" sz="1300" i="1" baseline="-25000" dirty="0"/>
              <a:t>55</a:t>
            </a:r>
            <a:r>
              <a:rPr lang="en-US" sz="1300" baseline="-25000" dirty="0"/>
              <a:t>0</a:t>
            </a:r>
          </a:p>
        </p:txBody>
      </p:sp>
      <p:sp>
        <p:nvSpPr>
          <p:cNvPr id="51" name="TextBox 2812"/>
          <p:cNvSpPr txBox="1">
            <a:spLocks noChangeArrowheads="1"/>
          </p:cNvSpPr>
          <p:nvPr/>
        </p:nvSpPr>
        <p:spPr bwMode="auto">
          <a:xfrm>
            <a:off x="7840309" y="2686891"/>
            <a:ext cx="282450" cy="292388"/>
          </a:xfrm>
          <a:prstGeom prst="rect">
            <a:avLst/>
          </a:prstGeom>
          <a:noFill/>
          <a:ln w="9525">
            <a:noFill/>
            <a:miter lim="800000"/>
            <a:headEnd/>
            <a:tailEnd/>
          </a:ln>
        </p:spPr>
        <p:txBody>
          <a:bodyPr wrap="none">
            <a:spAutoFit/>
          </a:bodyPr>
          <a:lstStyle/>
          <a:p>
            <a:r>
              <a:rPr lang="en-US" sz="1300" i="1"/>
              <a:t>&lt;</a:t>
            </a:r>
            <a:endParaRPr lang="en-US" sz="1300" baseline="-25000"/>
          </a:p>
        </p:txBody>
      </p:sp>
      <p:cxnSp>
        <p:nvCxnSpPr>
          <p:cNvPr id="52" name="Straight Connector 1030"/>
          <p:cNvCxnSpPr>
            <a:cxnSpLocks noChangeShapeType="1"/>
          </p:cNvCxnSpPr>
          <p:nvPr/>
        </p:nvCxnSpPr>
        <p:spPr bwMode="auto">
          <a:xfrm flipV="1">
            <a:off x="925513" y="2637855"/>
            <a:ext cx="7681912" cy="0"/>
          </a:xfrm>
          <a:prstGeom prst="line">
            <a:avLst/>
          </a:prstGeom>
          <a:noFill/>
          <a:ln w="12700" algn="ctr">
            <a:solidFill>
              <a:srgbClr val="C0C0C0"/>
            </a:solidFill>
            <a:round/>
            <a:headEnd/>
            <a:tailEnd/>
          </a:ln>
        </p:spPr>
      </p:cxnSp>
      <p:grpSp>
        <p:nvGrpSpPr>
          <p:cNvPr id="2" name="Group 571"/>
          <p:cNvGrpSpPr>
            <a:grpSpLocks/>
          </p:cNvGrpSpPr>
          <p:nvPr/>
        </p:nvGrpSpPr>
        <p:grpSpPr bwMode="auto">
          <a:xfrm>
            <a:off x="322263" y="3563594"/>
            <a:ext cx="2868612" cy="3171825"/>
            <a:chOff x="322263" y="3443288"/>
            <a:chExt cx="2868612" cy="3171825"/>
          </a:xfrm>
        </p:grpSpPr>
        <p:sp>
          <p:nvSpPr>
            <p:cNvPr id="55" name="Text Box 1151"/>
            <p:cNvSpPr txBox="1">
              <a:spLocks noChangeArrowheads="1"/>
            </p:cNvSpPr>
            <p:nvPr/>
          </p:nvSpPr>
          <p:spPr bwMode="auto">
            <a:xfrm>
              <a:off x="1738313" y="6369050"/>
              <a:ext cx="784225" cy="246063"/>
            </a:xfrm>
            <a:prstGeom prst="rect">
              <a:avLst/>
            </a:prstGeom>
            <a:solidFill>
              <a:srgbClr val="FFFFCC"/>
            </a:solidFill>
            <a:ln w="9525" algn="ctr">
              <a:solidFill>
                <a:srgbClr val="C0C0C0"/>
              </a:solidFill>
              <a:miter lim="800000"/>
              <a:headEnd/>
              <a:tailEnd/>
            </a:ln>
          </p:spPr>
          <p:txBody>
            <a:bodyPr wrap="none" tIns="27432" bIns="27432">
              <a:spAutoFit/>
            </a:bodyPr>
            <a:lstStyle/>
            <a:p>
              <a:r>
                <a:rPr lang="en-US" sz="1200">
                  <a:solidFill>
                    <a:srgbClr val="000000"/>
                  </a:solidFill>
                  <a:latin typeface="Arial Narrow" pitchFamily="34" charset="0"/>
                </a:rPr>
                <a:t>view angle</a:t>
              </a:r>
            </a:p>
          </p:txBody>
        </p:sp>
        <p:sp>
          <p:nvSpPr>
            <p:cNvPr id="56" name="Text Box 1152"/>
            <p:cNvSpPr txBox="1">
              <a:spLocks noChangeArrowheads="1"/>
            </p:cNvSpPr>
            <p:nvPr/>
          </p:nvSpPr>
          <p:spPr bwMode="auto">
            <a:xfrm rot="16200000">
              <a:off x="-100806" y="4671219"/>
              <a:ext cx="1104900" cy="258762"/>
            </a:xfrm>
            <a:prstGeom prst="rect">
              <a:avLst/>
            </a:prstGeom>
            <a:solidFill>
              <a:srgbClr val="FFFFCC"/>
            </a:solidFill>
            <a:ln w="9525" algn="ctr">
              <a:solidFill>
                <a:srgbClr val="C0C0C0"/>
              </a:solidFill>
              <a:miter lim="800000"/>
              <a:headEnd/>
              <a:tailEnd/>
            </a:ln>
          </p:spPr>
          <p:txBody>
            <a:bodyPr wrap="none" tIns="36576" bIns="36576">
              <a:spAutoFit/>
            </a:bodyPr>
            <a:lstStyle/>
            <a:p>
              <a:pPr algn="ctr">
                <a:defRPr/>
              </a:pPr>
              <a:r>
                <a:rPr lang="en-US" sz="1200" dirty="0">
                  <a:solidFill>
                    <a:srgbClr val="000000"/>
                  </a:solidFill>
                  <a:latin typeface="Arial Narrow" pitchFamily="34" charset="0"/>
                </a:rPr>
                <a:t>Total reflectance</a:t>
              </a:r>
            </a:p>
          </p:txBody>
        </p:sp>
        <p:grpSp>
          <p:nvGrpSpPr>
            <p:cNvPr id="3" name="Group 2281"/>
            <p:cNvGrpSpPr>
              <a:grpSpLocks/>
            </p:cNvGrpSpPr>
            <p:nvPr/>
          </p:nvGrpSpPr>
          <p:grpSpPr bwMode="auto">
            <a:xfrm>
              <a:off x="715963" y="3443289"/>
              <a:ext cx="2474912" cy="2862263"/>
              <a:chOff x="385763" y="1966913"/>
              <a:chExt cx="2474913" cy="2862263"/>
            </a:xfrm>
          </p:grpSpPr>
          <p:sp>
            <p:nvSpPr>
              <p:cNvPr id="64" name="Line 6"/>
              <p:cNvSpPr>
                <a:spLocks noChangeShapeType="1"/>
              </p:cNvSpPr>
              <p:nvPr/>
            </p:nvSpPr>
            <p:spPr bwMode="auto">
              <a:xfrm>
                <a:off x="654050" y="4673601"/>
                <a:ext cx="2195513" cy="1588"/>
              </a:xfrm>
              <a:prstGeom prst="line">
                <a:avLst/>
              </a:prstGeom>
              <a:noFill/>
              <a:ln w="4">
                <a:solidFill>
                  <a:srgbClr val="000000"/>
                </a:solidFill>
                <a:round/>
                <a:headEnd/>
                <a:tailEnd/>
              </a:ln>
            </p:spPr>
            <p:txBody>
              <a:bodyPr/>
              <a:lstStyle/>
              <a:p>
                <a:endParaRPr lang="en-US"/>
              </a:p>
            </p:txBody>
          </p:sp>
          <p:sp>
            <p:nvSpPr>
              <p:cNvPr id="65" name="Line 7"/>
              <p:cNvSpPr>
                <a:spLocks noChangeShapeType="1"/>
              </p:cNvSpPr>
              <p:nvPr/>
            </p:nvSpPr>
            <p:spPr bwMode="auto">
              <a:xfrm flipV="1">
                <a:off x="1085850" y="4621213"/>
                <a:ext cx="1588" cy="52388"/>
              </a:xfrm>
              <a:prstGeom prst="line">
                <a:avLst/>
              </a:prstGeom>
              <a:noFill/>
              <a:ln w="4">
                <a:solidFill>
                  <a:srgbClr val="000000"/>
                </a:solidFill>
                <a:round/>
                <a:headEnd/>
                <a:tailEnd/>
              </a:ln>
            </p:spPr>
            <p:txBody>
              <a:bodyPr/>
              <a:lstStyle/>
              <a:p>
                <a:endParaRPr lang="en-US"/>
              </a:p>
            </p:txBody>
          </p:sp>
          <p:sp>
            <p:nvSpPr>
              <p:cNvPr id="66" name="Line 8"/>
              <p:cNvSpPr>
                <a:spLocks noChangeShapeType="1"/>
              </p:cNvSpPr>
              <p:nvPr/>
            </p:nvSpPr>
            <p:spPr bwMode="auto">
              <a:xfrm>
                <a:off x="984250" y="4799013"/>
                <a:ext cx="63500" cy="1588"/>
              </a:xfrm>
              <a:prstGeom prst="line">
                <a:avLst/>
              </a:prstGeom>
              <a:noFill/>
              <a:ln w="4">
                <a:solidFill>
                  <a:srgbClr val="000000"/>
                </a:solidFill>
                <a:round/>
                <a:headEnd/>
                <a:tailEnd/>
              </a:ln>
            </p:spPr>
            <p:txBody>
              <a:bodyPr/>
              <a:lstStyle/>
              <a:p>
                <a:endParaRPr lang="en-US"/>
              </a:p>
            </p:txBody>
          </p:sp>
          <p:sp>
            <p:nvSpPr>
              <p:cNvPr id="67" name="Freeform 9"/>
              <p:cNvSpPr>
                <a:spLocks/>
              </p:cNvSpPr>
              <p:nvPr/>
            </p:nvSpPr>
            <p:spPr bwMode="auto">
              <a:xfrm>
                <a:off x="1073150" y="4757738"/>
                <a:ext cx="46038" cy="71438"/>
              </a:xfrm>
              <a:custGeom>
                <a:avLst/>
                <a:gdLst>
                  <a:gd name="T0" fmla="*/ 2147483647 w 29"/>
                  <a:gd name="T1" fmla="*/ 2147483647 h 45"/>
                  <a:gd name="T2" fmla="*/ 2147483647 w 29"/>
                  <a:gd name="T3" fmla="*/ 2147483647 h 45"/>
                  <a:gd name="T4" fmla="*/ 2147483647 w 29"/>
                  <a:gd name="T5" fmla="*/ 2147483647 h 45"/>
                  <a:gd name="T6" fmla="*/ 2147483647 w 29"/>
                  <a:gd name="T7" fmla="*/ 2147483647 h 45"/>
                  <a:gd name="T8" fmla="*/ 2147483647 w 29"/>
                  <a:gd name="T9" fmla="*/ 0 h 45"/>
                  <a:gd name="T10" fmla="*/ 2147483647 w 29"/>
                  <a:gd name="T11" fmla="*/ 0 h 45"/>
                  <a:gd name="T12" fmla="*/ 2147483647 w 29"/>
                  <a:gd name="T13" fmla="*/ 2147483647 h 45"/>
                  <a:gd name="T14" fmla="*/ 2147483647 w 29"/>
                  <a:gd name="T15" fmla="*/ 2147483647 h 45"/>
                  <a:gd name="T16" fmla="*/ 2147483647 w 29"/>
                  <a:gd name="T17" fmla="*/ 2147483647 h 45"/>
                  <a:gd name="T18" fmla="*/ 2147483647 w 29"/>
                  <a:gd name="T19" fmla="*/ 2147483647 h 45"/>
                  <a:gd name="T20" fmla="*/ 2147483647 w 29"/>
                  <a:gd name="T21" fmla="*/ 2147483647 h 45"/>
                  <a:gd name="T22" fmla="*/ 2147483647 w 29"/>
                  <a:gd name="T23" fmla="*/ 2147483647 h 45"/>
                  <a:gd name="T24" fmla="*/ 0 w 29"/>
                  <a:gd name="T25" fmla="*/ 2147483647 h 45"/>
                  <a:gd name="T26" fmla="*/ 2147483647 w 29"/>
                  <a:gd name="T27" fmla="*/ 2147483647 h 4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
                  <a:gd name="T43" fmla="*/ 0 h 45"/>
                  <a:gd name="T44" fmla="*/ 29 w 29"/>
                  <a:gd name="T45" fmla="*/ 45 h 4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 h="45">
                    <a:moveTo>
                      <a:pt x="1" y="10"/>
                    </a:moveTo>
                    <a:lnTo>
                      <a:pt x="1" y="9"/>
                    </a:lnTo>
                    <a:lnTo>
                      <a:pt x="3" y="3"/>
                    </a:lnTo>
                    <a:lnTo>
                      <a:pt x="5" y="2"/>
                    </a:lnTo>
                    <a:lnTo>
                      <a:pt x="8" y="0"/>
                    </a:lnTo>
                    <a:lnTo>
                      <a:pt x="17" y="0"/>
                    </a:lnTo>
                    <a:lnTo>
                      <a:pt x="22" y="2"/>
                    </a:lnTo>
                    <a:lnTo>
                      <a:pt x="24" y="3"/>
                    </a:lnTo>
                    <a:lnTo>
                      <a:pt x="26" y="9"/>
                    </a:lnTo>
                    <a:lnTo>
                      <a:pt x="26" y="12"/>
                    </a:lnTo>
                    <a:lnTo>
                      <a:pt x="24" y="17"/>
                    </a:lnTo>
                    <a:lnTo>
                      <a:pt x="21" y="24"/>
                    </a:lnTo>
                    <a:lnTo>
                      <a:pt x="0" y="45"/>
                    </a:lnTo>
                    <a:lnTo>
                      <a:pt x="29" y="45"/>
                    </a:lnTo>
                  </a:path>
                </a:pathLst>
              </a:custGeom>
              <a:noFill/>
              <a:ln w="4">
                <a:solidFill>
                  <a:srgbClr val="000000"/>
                </a:solidFill>
                <a:round/>
                <a:headEnd/>
                <a:tailEnd/>
              </a:ln>
            </p:spPr>
            <p:txBody>
              <a:bodyPr/>
              <a:lstStyle/>
              <a:p>
                <a:endParaRPr lang="en-US"/>
              </a:p>
            </p:txBody>
          </p:sp>
          <p:sp>
            <p:nvSpPr>
              <p:cNvPr id="68" name="Freeform 10"/>
              <p:cNvSpPr>
                <a:spLocks/>
              </p:cNvSpPr>
              <p:nvPr/>
            </p:nvSpPr>
            <p:spPr bwMode="auto">
              <a:xfrm>
                <a:off x="1139825" y="4757738"/>
                <a:ext cx="52388" cy="71438"/>
              </a:xfrm>
              <a:custGeom>
                <a:avLst/>
                <a:gdLst>
                  <a:gd name="T0" fmla="*/ 2147483647 w 33"/>
                  <a:gd name="T1" fmla="*/ 0 h 45"/>
                  <a:gd name="T2" fmla="*/ 2147483647 w 33"/>
                  <a:gd name="T3" fmla="*/ 2147483647 h 45"/>
                  <a:gd name="T4" fmla="*/ 2147483647 w 33"/>
                  <a:gd name="T5" fmla="*/ 2147483647 h 45"/>
                  <a:gd name="T6" fmla="*/ 0 w 33"/>
                  <a:gd name="T7" fmla="*/ 2147483647 h 45"/>
                  <a:gd name="T8" fmla="*/ 0 w 33"/>
                  <a:gd name="T9" fmla="*/ 2147483647 h 45"/>
                  <a:gd name="T10" fmla="*/ 2147483647 w 33"/>
                  <a:gd name="T11" fmla="*/ 2147483647 h 45"/>
                  <a:gd name="T12" fmla="*/ 2147483647 w 33"/>
                  <a:gd name="T13" fmla="*/ 2147483647 h 45"/>
                  <a:gd name="T14" fmla="*/ 2147483647 w 33"/>
                  <a:gd name="T15" fmla="*/ 2147483647 h 45"/>
                  <a:gd name="T16" fmla="*/ 2147483647 w 33"/>
                  <a:gd name="T17" fmla="*/ 2147483647 h 45"/>
                  <a:gd name="T18" fmla="*/ 2147483647 w 33"/>
                  <a:gd name="T19" fmla="*/ 2147483647 h 45"/>
                  <a:gd name="T20" fmla="*/ 2147483647 w 33"/>
                  <a:gd name="T21" fmla="*/ 2147483647 h 45"/>
                  <a:gd name="T22" fmla="*/ 2147483647 w 33"/>
                  <a:gd name="T23" fmla="*/ 2147483647 h 45"/>
                  <a:gd name="T24" fmla="*/ 2147483647 w 33"/>
                  <a:gd name="T25" fmla="*/ 2147483647 h 45"/>
                  <a:gd name="T26" fmla="*/ 2147483647 w 33"/>
                  <a:gd name="T27" fmla="*/ 2147483647 h 45"/>
                  <a:gd name="T28" fmla="*/ 2147483647 w 33"/>
                  <a:gd name="T29" fmla="*/ 2147483647 h 45"/>
                  <a:gd name="T30" fmla="*/ 2147483647 w 33"/>
                  <a:gd name="T31" fmla="*/ 0 h 45"/>
                  <a:gd name="T32" fmla="*/ 2147483647 w 33"/>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5"/>
                  <a:gd name="T53" fmla="*/ 33 w 33"/>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5">
                    <a:moveTo>
                      <a:pt x="14" y="0"/>
                    </a:moveTo>
                    <a:lnTo>
                      <a:pt x="7" y="2"/>
                    </a:lnTo>
                    <a:lnTo>
                      <a:pt x="1" y="9"/>
                    </a:lnTo>
                    <a:lnTo>
                      <a:pt x="0" y="19"/>
                    </a:lnTo>
                    <a:lnTo>
                      <a:pt x="0" y="26"/>
                    </a:lnTo>
                    <a:lnTo>
                      <a:pt x="1" y="37"/>
                    </a:lnTo>
                    <a:lnTo>
                      <a:pt x="7" y="44"/>
                    </a:lnTo>
                    <a:lnTo>
                      <a:pt x="14" y="45"/>
                    </a:lnTo>
                    <a:lnTo>
                      <a:pt x="19" y="45"/>
                    </a:lnTo>
                    <a:lnTo>
                      <a:pt x="26" y="44"/>
                    </a:lnTo>
                    <a:lnTo>
                      <a:pt x="31" y="37"/>
                    </a:lnTo>
                    <a:lnTo>
                      <a:pt x="33" y="26"/>
                    </a:lnTo>
                    <a:lnTo>
                      <a:pt x="33" y="19"/>
                    </a:lnTo>
                    <a:lnTo>
                      <a:pt x="31" y="9"/>
                    </a:lnTo>
                    <a:lnTo>
                      <a:pt x="26" y="2"/>
                    </a:lnTo>
                    <a:lnTo>
                      <a:pt x="19" y="0"/>
                    </a:lnTo>
                    <a:lnTo>
                      <a:pt x="14" y="0"/>
                    </a:lnTo>
                  </a:path>
                </a:pathLst>
              </a:custGeom>
              <a:noFill/>
              <a:ln w="4">
                <a:solidFill>
                  <a:srgbClr val="000000"/>
                </a:solidFill>
                <a:round/>
                <a:headEnd/>
                <a:tailEnd/>
              </a:ln>
            </p:spPr>
            <p:txBody>
              <a:bodyPr/>
              <a:lstStyle/>
              <a:p>
                <a:endParaRPr lang="en-US"/>
              </a:p>
            </p:txBody>
          </p:sp>
          <p:sp>
            <p:nvSpPr>
              <p:cNvPr id="69" name="Line 11"/>
              <p:cNvSpPr>
                <a:spLocks noChangeShapeType="1"/>
              </p:cNvSpPr>
              <p:nvPr/>
            </p:nvSpPr>
            <p:spPr bwMode="auto">
              <a:xfrm flipV="1">
                <a:off x="1657350" y="4621213"/>
                <a:ext cx="1588" cy="52388"/>
              </a:xfrm>
              <a:prstGeom prst="line">
                <a:avLst/>
              </a:prstGeom>
              <a:noFill/>
              <a:ln w="4">
                <a:solidFill>
                  <a:srgbClr val="000000"/>
                </a:solidFill>
                <a:round/>
                <a:headEnd/>
                <a:tailEnd/>
              </a:ln>
            </p:spPr>
            <p:txBody>
              <a:bodyPr/>
              <a:lstStyle/>
              <a:p>
                <a:endParaRPr lang="en-US"/>
              </a:p>
            </p:txBody>
          </p:sp>
          <p:sp>
            <p:nvSpPr>
              <p:cNvPr id="70" name="Freeform 12"/>
              <p:cNvSpPr>
                <a:spLocks/>
              </p:cNvSpPr>
              <p:nvPr/>
            </p:nvSpPr>
            <p:spPr bwMode="auto">
              <a:xfrm>
                <a:off x="1627188" y="4757738"/>
                <a:ext cx="49213" cy="71438"/>
              </a:xfrm>
              <a:custGeom>
                <a:avLst/>
                <a:gdLst>
                  <a:gd name="T0" fmla="*/ 2147483647 w 31"/>
                  <a:gd name="T1" fmla="*/ 0 h 45"/>
                  <a:gd name="T2" fmla="*/ 2147483647 w 31"/>
                  <a:gd name="T3" fmla="*/ 2147483647 h 45"/>
                  <a:gd name="T4" fmla="*/ 2147483647 w 31"/>
                  <a:gd name="T5" fmla="*/ 2147483647 h 45"/>
                  <a:gd name="T6" fmla="*/ 0 w 31"/>
                  <a:gd name="T7" fmla="*/ 2147483647 h 45"/>
                  <a:gd name="T8" fmla="*/ 0 w 31"/>
                  <a:gd name="T9" fmla="*/ 2147483647 h 45"/>
                  <a:gd name="T10" fmla="*/ 2147483647 w 31"/>
                  <a:gd name="T11" fmla="*/ 2147483647 h 45"/>
                  <a:gd name="T12" fmla="*/ 2147483647 w 31"/>
                  <a:gd name="T13" fmla="*/ 2147483647 h 45"/>
                  <a:gd name="T14" fmla="*/ 2147483647 w 31"/>
                  <a:gd name="T15" fmla="*/ 2147483647 h 45"/>
                  <a:gd name="T16" fmla="*/ 2147483647 w 31"/>
                  <a:gd name="T17" fmla="*/ 2147483647 h 45"/>
                  <a:gd name="T18" fmla="*/ 2147483647 w 31"/>
                  <a:gd name="T19" fmla="*/ 2147483647 h 45"/>
                  <a:gd name="T20" fmla="*/ 2147483647 w 31"/>
                  <a:gd name="T21" fmla="*/ 2147483647 h 45"/>
                  <a:gd name="T22" fmla="*/ 2147483647 w 31"/>
                  <a:gd name="T23" fmla="*/ 2147483647 h 45"/>
                  <a:gd name="T24" fmla="*/ 2147483647 w 31"/>
                  <a:gd name="T25" fmla="*/ 2147483647 h 45"/>
                  <a:gd name="T26" fmla="*/ 2147483647 w 31"/>
                  <a:gd name="T27" fmla="*/ 2147483647 h 45"/>
                  <a:gd name="T28" fmla="*/ 2147483647 w 31"/>
                  <a:gd name="T29" fmla="*/ 2147483647 h 45"/>
                  <a:gd name="T30" fmla="*/ 2147483647 w 31"/>
                  <a:gd name="T31" fmla="*/ 0 h 45"/>
                  <a:gd name="T32" fmla="*/ 2147483647 w 31"/>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45"/>
                  <a:gd name="T53" fmla="*/ 31 w 31"/>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45">
                    <a:moveTo>
                      <a:pt x="14" y="0"/>
                    </a:moveTo>
                    <a:lnTo>
                      <a:pt x="7" y="2"/>
                    </a:lnTo>
                    <a:lnTo>
                      <a:pt x="2" y="9"/>
                    </a:lnTo>
                    <a:lnTo>
                      <a:pt x="0" y="19"/>
                    </a:lnTo>
                    <a:lnTo>
                      <a:pt x="0" y="26"/>
                    </a:lnTo>
                    <a:lnTo>
                      <a:pt x="2" y="37"/>
                    </a:lnTo>
                    <a:lnTo>
                      <a:pt x="7" y="44"/>
                    </a:lnTo>
                    <a:lnTo>
                      <a:pt x="14" y="45"/>
                    </a:lnTo>
                    <a:lnTo>
                      <a:pt x="19" y="45"/>
                    </a:lnTo>
                    <a:lnTo>
                      <a:pt x="26" y="44"/>
                    </a:lnTo>
                    <a:lnTo>
                      <a:pt x="30" y="37"/>
                    </a:lnTo>
                    <a:lnTo>
                      <a:pt x="31" y="26"/>
                    </a:lnTo>
                    <a:lnTo>
                      <a:pt x="31" y="19"/>
                    </a:lnTo>
                    <a:lnTo>
                      <a:pt x="30" y="9"/>
                    </a:lnTo>
                    <a:lnTo>
                      <a:pt x="26" y="2"/>
                    </a:lnTo>
                    <a:lnTo>
                      <a:pt x="19" y="0"/>
                    </a:lnTo>
                    <a:lnTo>
                      <a:pt x="14" y="0"/>
                    </a:lnTo>
                  </a:path>
                </a:pathLst>
              </a:custGeom>
              <a:noFill/>
              <a:ln w="4">
                <a:solidFill>
                  <a:srgbClr val="000000"/>
                </a:solidFill>
                <a:round/>
                <a:headEnd/>
                <a:tailEnd/>
              </a:ln>
            </p:spPr>
            <p:txBody>
              <a:bodyPr/>
              <a:lstStyle/>
              <a:p>
                <a:endParaRPr lang="en-US"/>
              </a:p>
            </p:txBody>
          </p:sp>
          <p:sp>
            <p:nvSpPr>
              <p:cNvPr id="71" name="Line 13"/>
              <p:cNvSpPr>
                <a:spLocks noChangeShapeType="1"/>
              </p:cNvSpPr>
              <p:nvPr/>
            </p:nvSpPr>
            <p:spPr bwMode="auto">
              <a:xfrm flipV="1">
                <a:off x="2225675" y="4621213"/>
                <a:ext cx="1588" cy="52388"/>
              </a:xfrm>
              <a:prstGeom prst="line">
                <a:avLst/>
              </a:prstGeom>
              <a:noFill/>
              <a:ln w="4">
                <a:solidFill>
                  <a:srgbClr val="000000"/>
                </a:solidFill>
                <a:round/>
                <a:headEnd/>
                <a:tailEnd/>
              </a:ln>
            </p:spPr>
            <p:txBody>
              <a:bodyPr/>
              <a:lstStyle/>
              <a:p>
                <a:endParaRPr lang="en-US"/>
              </a:p>
            </p:txBody>
          </p:sp>
          <p:sp>
            <p:nvSpPr>
              <p:cNvPr id="72" name="Freeform 14"/>
              <p:cNvSpPr>
                <a:spLocks/>
              </p:cNvSpPr>
              <p:nvPr/>
            </p:nvSpPr>
            <p:spPr bwMode="auto">
              <a:xfrm>
                <a:off x="2165350" y="4757738"/>
                <a:ext cx="46038" cy="71438"/>
              </a:xfrm>
              <a:custGeom>
                <a:avLst/>
                <a:gdLst>
                  <a:gd name="T0" fmla="*/ 2147483647 w 29"/>
                  <a:gd name="T1" fmla="*/ 2147483647 h 45"/>
                  <a:gd name="T2" fmla="*/ 2147483647 w 29"/>
                  <a:gd name="T3" fmla="*/ 2147483647 h 45"/>
                  <a:gd name="T4" fmla="*/ 2147483647 w 29"/>
                  <a:gd name="T5" fmla="*/ 2147483647 h 45"/>
                  <a:gd name="T6" fmla="*/ 2147483647 w 29"/>
                  <a:gd name="T7" fmla="*/ 2147483647 h 45"/>
                  <a:gd name="T8" fmla="*/ 2147483647 w 29"/>
                  <a:gd name="T9" fmla="*/ 0 h 45"/>
                  <a:gd name="T10" fmla="*/ 2147483647 w 29"/>
                  <a:gd name="T11" fmla="*/ 0 h 45"/>
                  <a:gd name="T12" fmla="*/ 2147483647 w 29"/>
                  <a:gd name="T13" fmla="*/ 2147483647 h 45"/>
                  <a:gd name="T14" fmla="*/ 2147483647 w 29"/>
                  <a:gd name="T15" fmla="*/ 2147483647 h 45"/>
                  <a:gd name="T16" fmla="*/ 2147483647 w 29"/>
                  <a:gd name="T17" fmla="*/ 2147483647 h 45"/>
                  <a:gd name="T18" fmla="*/ 2147483647 w 29"/>
                  <a:gd name="T19" fmla="*/ 2147483647 h 45"/>
                  <a:gd name="T20" fmla="*/ 2147483647 w 29"/>
                  <a:gd name="T21" fmla="*/ 2147483647 h 45"/>
                  <a:gd name="T22" fmla="*/ 2147483647 w 29"/>
                  <a:gd name="T23" fmla="*/ 2147483647 h 45"/>
                  <a:gd name="T24" fmla="*/ 0 w 29"/>
                  <a:gd name="T25" fmla="*/ 2147483647 h 45"/>
                  <a:gd name="T26" fmla="*/ 2147483647 w 29"/>
                  <a:gd name="T27" fmla="*/ 2147483647 h 4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
                  <a:gd name="T43" fmla="*/ 0 h 45"/>
                  <a:gd name="T44" fmla="*/ 29 w 29"/>
                  <a:gd name="T45" fmla="*/ 45 h 4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 h="45">
                    <a:moveTo>
                      <a:pt x="1" y="10"/>
                    </a:moveTo>
                    <a:lnTo>
                      <a:pt x="1" y="9"/>
                    </a:lnTo>
                    <a:lnTo>
                      <a:pt x="3" y="3"/>
                    </a:lnTo>
                    <a:lnTo>
                      <a:pt x="5" y="2"/>
                    </a:lnTo>
                    <a:lnTo>
                      <a:pt x="8" y="0"/>
                    </a:lnTo>
                    <a:lnTo>
                      <a:pt x="17" y="0"/>
                    </a:lnTo>
                    <a:lnTo>
                      <a:pt x="22" y="2"/>
                    </a:lnTo>
                    <a:lnTo>
                      <a:pt x="24" y="3"/>
                    </a:lnTo>
                    <a:lnTo>
                      <a:pt x="26" y="9"/>
                    </a:lnTo>
                    <a:lnTo>
                      <a:pt x="26" y="12"/>
                    </a:lnTo>
                    <a:lnTo>
                      <a:pt x="24" y="17"/>
                    </a:lnTo>
                    <a:lnTo>
                      <a:pt x="21" y="24"/>
                    </a:lnTo>
                    <a:lnTo>
                      <a:pt x="0" y="45"/>
                    </a:lnTo>
                    <a:lnTo>
                      <a:pt x="29" y="45"/>
                    </a:lnTo>
                  </a:path>
                </a:pathLst>
              </a:custGeom>
              <a:noFill/>
              <a:ln w="4">
                <a:solidFill>
                  <a:srgbClr val="000000"/>
                </a:solidFill>
                <a:round/>
                <a:headEnd/>
                <a:tailEnd/>
              </a:ln>
            </p:spPr>
            <p:txBody>
              <a:bodyPr/>
              <a:lstStyle/>
              <a:p>
                <a:endParaRPr lang="en-US"/>
              </a:p>
            </p:txBody>
          </p:sp>
          <p:sp>
            <p:nvSpPr>
              <p:cNvPr id="73" name="Freeform 15"/>
              <p:cNvSpPr>
                <a:spLocks/>
              </p:cNvSpPr>
              <p:nvPr/>
            </p:nvSpPr>
            <p:spPr bwMode="auto">
              <a:xfrm>
                <a:off x="2232025" y="4757738"/>
                <a:ext cx="52388" cy="71438"/>
              </a:xfrm>
              <a:custGeom>
                <a:avLst/>
                <a:gdLst>
                  <a:gd name="T0" fmla="*/ 2147483647 w 33"/>
                  <a:gd name="T1" fmla="*/ 0 h 45"/>
                  <a:gd name="T2" fmla="*/ 2147483647 w 33"/>
                  <a:gd name="T3" fmla="*/ 2147483647 h 45"/>
                  <a:gd name="T4" fmla="*/ 2147483647 w 33"/>
                  <a:gd name="T5" fmla="*/ 2147483647 h 45"/>
                  <a:gd name="T6" fmla="*/ 0 w 33"/>
                  <a:gd name="T7" fmla="*/ 2147483647 h 45"/>
                  <a:gd name="T8" fmla="*/ 0 w 33"/>
                  <a:gd name="T9" fmla="*/ 2147483647 h 45"/>
                  <a:gd name="T10" fmla="*/ 2147483647 w 33"/>
                  <a:gd name="T11" fmla="*/ 2147483647 h 45"/>
                  <a:gd name="T12" fmla="*/ 2147483647 w 33"/>
                  <a:gd name="T13" fmla="*/ 2147483647 h 45"/>
                  <a:gd name="T14" fmla="*/ 2147483647 w 33"/>
                  <a:gd name="T15" fmla="*/ 2147483647 h 45"/>
                  <a:gd name="T16" fmla="*/ 2147483647 w 33"/>
                  <a:gd name="T17" fmla="*/ 2147483647 h 45"/>
                  <a:gd name="T18" fmla="*/ 2147483647 w 33"/>
                  <a:gd name="T19" fmla="*/ 2147483647 h 45"/>
                  <a:gd name="T20" fmla="*/ 2147483647 w 33"/>
                  <a:gd name="T21" fmla="*/ 2147483647 h 45"/>
                  <a:gd name="T22" fmla="*/ 2147483647 w 33"/>
                  <a:gd name="T23" fmla="*/ 2147483647 h 45"/>
                  <a:gd name="T24" fmla="*/ 2147483647 w 33"/>
                  <a:gd name="T25" fmla="*/ 2147483647 h 45"/>
                  <a:gd name="T26" fmla="*/ 2147483647 w 33"/>
                  <a:gd name="T27" fmla="*/ 2147483647 h 45"/>
                  <a:gd name="T28" fmla="*/ 2147483647 w 33"/>
                  <a:gd name="T29" fmla="*/ 2147483647 h 45"/>
                  <a:gd name="T30" fmla="*/ 2147483647 w 33"/>
                  <a:gd name="T31" fmla="*/ 0 h 45"/>
                  <a:gd name="T32" fmla="*/ 2147483647 w 33"/>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5"/>
                  <a:gd name="T53" fmla="*/ 33 w 33"/>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5">
                    <a:moveTo>
                      <a:pt x="14" y="0"/>
                    </a:moveTo>
                    <a:lnTo>
                      <a:pt x="7" y="2"/>
                    </a:lnTo>
                    <a:lnTo>
                      <a:pt x="1" y="9"/>
                    </a:lnTo>
                    <a:lnTo>
                      <a:pt x="0" y="19"/>
                    </a:lnTo>
                    <a:lnTo>
                      <a:pt x="0" y="26"/>
                    </a:lnTo>
                    <a:lnTo>
                      <a:pt x="1" y="37"/>
                    </a:lnTo>
                    <a:lnTo>
                      <a:pt x="7" y="44"/>
                    </a:lnTo>
                    <a:lnTo>
                      <a:pt x="14" y="45"/>
                    </a:lnTo>
                    <a:lnTo>
                      <a:pt x="19" y="45"/>
                    </a:lnTo>
                    <a:lnTo>
                      <a:pt x="26" y="44"/>
                    </a:lnTo>
                    <a:lnTo>
                      <a:pt x="31" y="37"/>
                    </a:lnTo>
                    <a:lnTo>
                      <a:pt x="33" y="26"/>
                    </a:lnTo>
                    <a:lnTo>
                      <a:pt x="33" y="19"/>
                    </a:lnTo>
                    <a:lnTo>
                      <a:pt x="31" y="9"/>
                    </a:lnTo>
                    <a:lnTo>
                      <a:pt x="26" y="2"/>
                    </a:lnTo>
                    <a:lnTo>
                      <a:pt x="19" y="0"/>
                    </a:lnTo>
                    <a:lnTo>
                      <a:pt x="14" y="0"/>
                    </a:lnTo>
                  </a:path>
                </a:pathLst>
              </a:custGeom>
              <a:noFill/>
              <a:ln w="4">
                <a:solidFill>
                  <a:srgbClr val="000000"/>
                </a:solidFill>
                <a:round/>
                <a:headEnd/>
                <a:tailEnd/>
              </a:ln>
            </p:spPr>
            <p:txBody>
              <a:bodyPr/>
              <a:lstStyle/>
              <a:p>
                <a:endParaRPr lang="en-US"/>
              </a:p>
            </p:txBody>
          </p:sp>
          <p:sp>
            <p:nvSpPr>
              <p:cNvPr id="74" name="Line 16"/>
              <p:cNvSpPr>
                <a:spLocks noChangeShapeType="1"/>
              </p:cNvSpPr>
              <p:nvPr/>
            </p:nvSpPr>
            <p:spPr bwMode="auto">
              <a:xfrm flipV="1">
                <a:off x="2797175" y="4621213"/>
                <a:ext cx="1588" cy="52388"/>
              </a:xfrm>
              <a:prstGeom prst="line">
                <a:avLst/>
              </a:prstGeom>
              <a:noFill/>
              <a:ln w="4">
                <a:solidFill>
                  <a:srgbClr val="000000"/>
                </a:solidFill>
                <a:round/>
                <a:headEnd/>
                <a:tailEnd/>
              </a:ln>
            </p:spPr>
            <p:txBody>
              <a:bodyPr/>
              <a:lstStyle/>
              <a:p>
                <a:endParaRPr lang="en-US"/>
              </a:p>
            </p:txBody>
          </p:sp>
          <p:sp>
            <p:nvSpPr>
              <p:cNvPr id="75" name="Freeform 17"/>
              <p:cNvSpPr>
                <a:spLocks/>
              </p:cNvSpPr>
              <p:nvPr/>
            </p:nvSpPr>
            <p:spPr bwMode="auto">
              <a:xfrm>
                <a:off x="2735263" y="4757738"/>
                <a:ext cx="52388" cy="47625"/>
              </a:xfrm>
              <a:custGeom>
                <a:avLst/>
                <a:gdLst>
                  <a:gd name="T0" fmla="*/ 2147483647 w 33"/>
                  <a:gd name="T1" fmla="*/ 0 h 30"/>
                  <a:gd name="T2" fmla="*/ 0 w 33"/>
                  <a:gd name="T3" fmla="*/ 2147483647 h 30"/>
                  <a:gd name="T4" fmla="*/ 2147483647 w 33"/>
                  <a:gd name="T5" fmla="*/ 2147483647 h 30"/>
                  <a:gd name="T6" fmla="*/ 0 60000 65536"/>
                  <a:gd name="T7" fmla="*/ 0 60000 65536"/>
                  <a:gd name="T8" fmla="*/ 0 60000 65536"/>
                  <a:gd name="T9" fmla="*/ 0 w 33"/>
                  <a:gd name="T10" fmla="*/ 0 h 30"/>
                  <a:gd name="T11" fmla="*/ 33 w 33"/>
                  <a:gd name="T12" fmla="*/ 30 h 30"/>
                </a:gdLst>
                <a:ahLst/>
                <a:cxnLst>
                  <a:cxn ang="T6">
                    <a:pos x="T0" y="T1"/>
                  </a:cxn>
                  <a:cxn ang="T7">
                    <a:pos x="T2" y="T3"/>
                  </a:cxn>
                  <a:cxn ang="T8">
                    <a:pos x="T4" y="T5"/>
                  </a:cxn>
                </a:cxnLst>
                <a:rect l="T9" t="T10" r="T11" b="T12"/>
                <a:pathLst>
                  <a:path w="33" h="30">
                    <a:moveTo>
                      <a:pt x="21" y="0"/>
                    </a:moveTo>
                    <a:lnTo>
                      <a:pt x="0" y="30"/>
                    </a:lnTo>
                    <a:lnTo>
                      <a:pt x="33" y="30"/>
                    </a:lnTo>
                  </a:path>
                </a:pathLst>
              </a:custGeom>
              <a:noFill/>
              <a:ln w="4">
                <a:solidFill>
                  <a:srgbClr val="000000"/>
                </a:solidFill>
                <a:round/>
                <a:headEnd/>
                <a:tailEnd/>
              </a:ln>
            </p:spPr>
            <p:txBody>
              <a:bodyPr/>
              <a:lstStyle/>
              <a:p>
                <a:endParaRPr lang="en-US"/>
              </a:p>
            </p:txBody>
          </p:sp>
          <p:sp>
            <p:nvSpPr>
              <p:cNvPr id="76" name="Line 18"/>
              <p:cNvSpPr>
                <a:spLocks noChangeShapeType="1"/>
              </p:cNvSpPr>
              <p:nvPr/>
            </p:nvSpPr>
            <p:spPr bwMode="auto">
              <a:xfrm>
                <a:off x="2768600" y="4757738"/>
                <a:ext cx="1588" cy="71438"/>
              </a:xfrm>
              <a:prstGeom prst="line">
                <a:avLst/>
              </a:prstGeom>
              <a:noFill/>
              <a:ln w="4">
                <a:solidFill>
                  <a:srgbClr val="000000"/>
                </a:solidFill>
                <a:round/>
                <a:headEnd/>
                <a:tailEnd/>
              </a:ln>
            </p:spPr>
            <p:txBody>
              <a:bodyPr/>
              <a:lstStyle/>
              <a:p>
                <a:endParaRPr lang="en-US"/>
              </a:p>
            </p:txBody>
          </p:sp>
          <p:sp>
            <p:nvSpPr>
              <p:cNvPr id="77" name="Freeform 19"/>
              <p:cNvSpPr>
                <a:spLocks/>
              </p:cNvSpPr>
              <p:nvPr/>
            </p:nvSpPr>
            <p:spPr bwMode="auto">
              <a:xfrm>
                <a:off x="2801938" y="4757738"/>
                <a:ext cx="52388" cy="71438"/>
              </a:xfrm>
              <a:custGeom>
                <a:avLst/>
                <a:gdLst>
                  <a:gd name="T0" fmla="*/ 2147483647 w 33"/>
                  <a:gd name="T1" fmla="*/ 0 h 45"/>
                  <a:gd name="T2" fmla="*/ 2147483647 w 33"/>
                  <a:gd name="T3" fmla="*/ 2147483647 h 45"/>
                  <a:gd name="T4" fmla="*/ 2147483647 w 33"/>
                  <a:gd name="T5" fmla="*/ 2147483647 h 45"/>
                  <a:gd name="T6" fmla="*/ 0 w 33"/>
                  <a:gd name="T7" fmla="*/ 2147483647 h 45"/>
                  <a:gd name="T8" fmla="*/ 0 w 33"/>
                  <a:gd name="T9" fmla="*/ 2147483647 h 45"/>
                  <a:gd name="T10" fmla="*/ 2147483647 w 33"/>
                  <a:gd name="T11" fmla="*/ 2147483647 h 45"/>
                  <a:gd name="T12" fmla="*/ 2147483647 w 33"/>
                  <a:gd name="T13" fmla="*/ 2147483647 h 45"/>
                  <a:gd name="T14" fmla="*/ 2147483647 w 33"/>
                  <a:gd name="T15" fmla="*/ 2147483647 h 45"/>
                  <a:gd name="T16" fmla="*/ 2147483647 w 33"/>
                  <a:gd name="T17" fmla="*/ 2147483647 h 45"/>
                  <a:gd name="T18" fmla="*/ 2147483647 w 33"/>
                  <a:gd name="T19" fmla="*/ 2147483647 h 45"/>
                  <a:gd name="T20" fmla="*/ 2147483647 w 33"/>
                  <a:gd name="T21" fmla="*/ 2147483647 h 45"/>
                  <a:gd name="T22" fmla="*/ 2147483647 w 33"/>
                  <a:gd name="T23" fmla="*/ 2147483647 h 45"/>
                  <a:gd name="T24" fmla="*/ 2147483647 w 33"/>
                  <a:gd name="T25" fmla="*/ 2147483647 h 45"/>
                  <a:gd name="T26" fmla="*/ 2147483647 w 33"/>
                  <a:gd name="T27" fmla="*/ 2147483647 h 45"/>
                  <a:gd name="T28" fmla="*/ 2147483647 w 33"/>
                  <a:gd name="T29" fmla="*/ 2147483647 h 45"/>
                  <a:gd name="T30" fmla="*/ 2147483647 w 33"/>
                  <a:gd name="T31" fmla="*/ 0 h 45"/>
                  <a:gd name="T32" fmla="*/ 2147483647 w 33"/>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5"/>
                  <a:gd name="T53" fmla="*/ 33 w 33"/>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5">
                    <a:moveTo>
                      <a:pt x="14" y="0"/>
                    </a:moveTo>
                    <a:lnTo>
                      <a:pt x="7" y="2"/>
                    </a:lnTo>
                    <a:lnTo>
                      <a:pt x="2" y="9"/>
                    </a:lnTo>
                    <a:lnTo>
                      <a:pt x="0" y="19"/>
                    </a:lnTo>
                    <a:lnTo>
                      <a:pt x="0" y="26"/>
                    </a:lnTo>
                    <a:lnTo>
                      <a:pt x="2" y="37"/>
                    </a:lnTo>
                    <a:lnTo>
                      <a:pt x="7" y="44"/>
                    </a:lnTo>
                    <a:lnTo>
                      <a:pt x="14" y="45"/>
                    </a:lnTo>
                    <a:lnTo>
                      <a:pt x="19" y="45"/>
                    </a:lnTo>
                    <a:lnTo>
                      <a:pt x="26" y="44"/>
                    </a:lnTo>
                    <a:lnTo>
                      <a:pt x="32" y="37"/>
                    </a:lnTo>
                    <a:lnTo>
                      <a:pt x="33" y="26"/>
                    </a:lnTo>
                    <a:lnTo>
                      <a:pt x="33" y="19"/>
                    </a:lnTo>
                    <a:lnTo>
                      <a:pt x="32" y="9"/>
                    </a:lnTo>
                    <a:lnTo>
                      <a:pt x="26" y="2"/>
                    </a:lnTo>
                    <a:lnTo>
                      <a:pt x="19" y="0"/>
                    </a:lnTo>
                    <a:lnTo>
                      <a:pt x="14" y="0"/>
                    </a:lnTo>
                  </a:path>
                </a:pathLst>
              </a:custGeom>
              <a:noFill/>
              <a:ln w="4">
                <a:solidFill>
                  <a:srgbClr val="000000"/>
                </a:solidFill>
                <a:round/>
                <a:headEnd/>
                <a:tailEnd/>
              </a:ln>
            </p:spPr>
            <p:txBody>
              <a:bodyPr/>
              <a:lstStyle/>
              <a:p>
                <a:endParaRPr lang="en-US"/>
              </a:p>
            </p:txBody>
          </p:sp>
          <p:sp>
            <p:nvSpPr>
              <p:cNvPr id="78" name="Line 20"/>
              <p:cNvSpPr>
                <a:spLocks noChangeShapeType="1"/>
              </p:cNvSpPr>
              <p:nvPr/>
            </p:nvSpPr>
            <p:spPr bwMode="auto">
              <a:xfrm flipV="1">
                <a:off x="660400" y="4646613"/>
                <a:ext cx="1588" cy="26988"/>
              </a:xfrm>
              <a:prstGeom prst="line">
                <a:avLst/>
              </a:prstGeom>
              <a:noFill/>
              <a:ln w="4">
                <a:solidFill>
                  <a:srgbClr val="000000"/>
                </a:solidFill>
                <a:round/>
                <a:headEnd/>
                <a:tailEnd/>
              </a:ln>
            </p:spPr>
            <p:txBody>
              <a:bodyPr/>
              <a:lstStyle/>
              <a:p>
                <a:endParaRPr lang="en-US"/>
              </a:p>
            </p:txBody>
          </p:sp>
          <p:sp>
            <p:nvSpPr>
              <p:cNvPr id="79" name="Line 21"/>
              <p:cNvSpPr>
                <a:spLocks noChangeShapeType="1"/>
              </p:cNvSpPr>
              <p:nvPr/>
            </p:nvSpPr>
            <p:spPr bwMode="auto">
              <a:xfrm flipV="1">
                <a:off x="803275" y="4646613"/>
                <a:ext cx="1588" cy="26988"/>
              </a:xfrm>
              <a:prstGeom prst="line">
                <a:avLst/>
              </a:prstGeom>
              <a:noFill/>
              <a:ln w="4">
                <a:solidFill>
                  <a:srgbClr val="000000"/>
                </a:solidFill>
                <a:round/>
                <a:headEnd/>
                <a:tailEnd/>
              </a:ln>
            </p:spPr>
            <p:txBody>
              <a:bodyPr/>
              <a:lstStyle/>
              <a:p>
                <a:endParaRPr lang="en-US"/>
              </a:p>
            </p:txBody>
          </p:sp>
          <p:sp>
            <p:nvSpPr>
              <p:cNvPr id="80" name="Line 22"/>
              <p:cNvSpPr>
                <a:spLocks noChangeShapeType="1"/>
              </p:cNvSpPr>
              <p:nvPr/>
            </p:nvSpPr>
            <p:spPr bwMode="auto">
              <a:xfrm flipV="1">
                <a:off x="944563" y="4646613"/>
                <a:ext cx="1588" cy="26988"/>
              </a:xfrm>
              <a:prstGeom prst="line">
                <a:avLst/>
              </a:prstGeom>
              <a:noFill/>
              <a:ln w="4">
                <a:solidFill>
                  <a:srgbClr val="000000"/>
                </a:solidFill>
                <a:round/>
                <a:headEnd/>
                <a:tailEnd/>
              </a:ln>
            </p:spPr>
            <p:txBody>
              <a:bodyPr/>
              <a:lstStyle/>
              <a:p>
                <a:endParaRPr lang="en-US"/>
              </a:p>
            </p:txBody>
          </p:sp>
          <p:sp>
            <p:nvSpPr>
              <p:cNvPr id="81" name="Line 23"/>
              <p:cNvSpPr>
                <a:spLocks noChangeShapeType="1"/>
              </p:cNvSpPr>
              <p:nvPr/>
            </p:nvSpPr>
            <p:spPr bwMode="auto">
              <a:xfrm flipV="1">
                <a:off x="1230313" y="4646613"/>
                <a:ext cx="1588" cy="26988"/>
              </a:xfrm>
              <a:prstGeom prst="line">
                <a:avLst/>
              </a:prstGeom>
              <a:noFill/>
              <a:ln w="4">
                <a:solidFill>
                  <a:srgbClr val="000000"/>
                </a:solidFill>
                <a:round/>
                <a:headEnd/>
                <a:tailEnd/>
              </a:ln>
            </p:spPr>
            <p:txBody>
              <a:bodyPr/>
              <a:lstStyle/>
              <a:p>
                <a:endParaRPr lang="en-US"/>
              </a:p>
            </p:txBody>
          </p:sp>
          <p:sp>
            <p:nvSpPr>
              <p:cNvPr id="82" name="Line 24"/>
              <p:cNvSpPr>
                <a:spLocks noChangeShapeType="1"/>
              </p:cNvSpPr>
              <p:nvPr/>
            </p:nvSpPr>
            <p:spPr bwMode="auto">
              <a:xfrm flipV="1">
                <a:off x="1371600" y="4646613"/>
                <a:ext cx="1588" cy="26988"/>
              </a:xfrm>
              <a:prstGeom prst="line">
                <a:avLst/>
              </a:prstGeom>
              <a:noFill/>
              <a:ln w="4">
                <a:solidFill>
                  <a:srgbClr val="000000"/>
                </a:solidFill>
                <a:round/>
                <a:headEnd/>
                <a:tailEnd/>
              </a:ln>
            </p:spPr>
            <p:txBody>
              <a:bodyPr/>
              <a:lstStyle/>
              <a:p>
                <a:endParaRPr lang="en-US"/>
              </a:p>
            </p:txBody>
          </p:sp>
          <p:sp>
            <p:nvSpPr>
              <p:cNvPr id="83" name="Line 25"/>
              <p:cNvSpPr>
                <a:spLocks noChangeShapeType="1"/>
              </p:cNvSpPr>
              <p:nvPr/>
            </p:nvSpPr>
            <p:spPr bwMode="auto">
              <a:xfrm flipV="1">
                <a:off x="1516063" y="4646613"/>
                <a:ext cx="1588" cy="26988"/>
              </a:xfrm>
              <a:prstGeom prst="line">
                <a:avLst/>
              </a:prstGeom>
              <a:noFill/>
              <a:ln w="4">
                <a:solidFill>
                  <a:srgbClr val="000000"/>
                </a:solidFill>
                <a:round/>
                <a:headEnd/>
                <a:tailEnd/>
              </a:ln>
            </p:spPr>
            <p:txBody>
              <a:bodyPr/>
              <a:lstStyle/>
              <a:p>
                <a:endParaRPr lang="en-US"/>
              </a:p>
            </p:txBody>
          </p:sp>
          <p:sp>
            <p:nvSpPr>
              <p:cNvPr id="84" name="Line 26"/>
              <p:cNvSpPr>
                <a:spLocks noChangeShapeType="1"/>
              </p:cNvSpPr>
              <p:nvPr/>
            </p:nvSpPr>
            <p:spPr bwMode="auto">
              <a:xfrm flipV="1">
                <a:off x="1798638" y="4646613"/>
                <a:ext cx="1588" cy="26988"/>
              </a:xfrm>
              <a:prstGeom prst="line">
                <a:avLst/>
              </a:prstGeom>
              <a:noFill/>
              <a:ln w="4">
                <a:solidFill>
                  <a:srgbClr val="000000"/>
                </a:solidFill>
                <a:round/>
                <a:headEnd/>
                <a:tailEnd/>
              </a:ln>
            </p:spPr>
            <p:txBody>
              <a:bodyPr/>
              <a:lstStyle/>
              <a:p>
                <a:endParaRPr lang="en-US"/>
              </a:p>
            </p:txBody>
          </p:sp>
          <p:sp>
            <p:nvSpPr>
              <p:cNvPr id="85" name="Line 27"/>
              <p:cNvSpPr>
                <a:spLocks noChangeShapeType="1"/>
              </p:cNvSpPr>
              <p:nvPr/>
            </p:nvSpPr>
            <p:spPr bwMode="auto">
              <a:xfrm flipV="1">
                <a:off x="1943100" y="4646613"/>
                <a:ext cx="1588" cy="26988"/>
              </a:xfrm>
              <a:prstGeom prst="line">
                <a:avLst/>
              </a:prstGeom>
              <a:noFill/>
              <a:ln w="4">
                <a:solidFill>
                  <a:srgbClr val="000000"/>
                </a:solidFill>
                <a:round/>
                <a:headEnd/>
                <a:tailEnd/>
              </a:ln>
            </p:spPr>
            <p:txBody>
              <a:bodyPr/>
              <a:lstStyle/>
              <a:p>
                <a:endParaRPr lang="en-US"/>
              </a:p>
            </p:txBody>
          </p:sp>
          <p:sp>
            <p:nvSpPr>
              <p:cNvPr id="86" name="Line 28"/>
              <p:cNvSpPr>
                <a:spLocks noChangeShapeType="1"/>
              </p:cNvSpPr>
              <p:nvPr/>
            </p:nvSpPr>
            <p:spPr bwMode="auto">
              <a:xfrm flipV="1">
                <a:off x="2084388" y="4646613"/>
                <a:ext cx="1588" cy="26988"/>
              </a:xfrm>
              <a:prstGeom prst="line">
                <a:avLst/>
              </a:prstGeom>
              <a:noFill/>
              <a:ln w="4">
                <a:solidFill>
                  <a:srgbClr val="000000"/>
                </a:solidFill>
                <a:round/>
                <a:headEnd/>
                <a:tailEnd/>
              </a:ln>
            </p:spPr>
            <p:txBody>
              <a:bodyPr/>
              <a:lstStyle/>
              <a:p>
                <a:endParaRPr lang="en-US"/>
              </a:p>
            </p:txBody>
          </p:sp>
          <p:sp>
            <p:nvSpPr>
              <p:cNvPr id="87" name="Line 29"/>
              <p:cNvSpPr>
                <a:spLocks noChangeShapeType="1"/>
              </p:cNvSpPr>
              <p:nvPr/>
            </p:nvSpPr>
            <p:spPr bwMode="auto">
              <a:xfrm flipV="1">
                <a:off x="2370138" y="4646613"/>
                <a:ext cx="1588" cy="26988"/>
              </a:xfrm>
              <a:prstGeom prst="line">
                <a:avLst/>
              </a:prstGeom>
              <a:noFill/>
              <a:ln w="4">
                <a:solidFill>
                  <a:srgbClr val="000000"/>
                </a:solidFill>
                <a:round/>
                <a:headEnd/>
                <a:tailEnd/>
              </a:ln>
            </p:spPr>
            <p:txBody>
              <a:bodyPr/>
              <a:lstStyle/>
              <a:p>
                <a:endParaRPr lang="en-US"/>
              </a:p>
            </p:txBody>
          </p:sp>
          <p:sp>
            <p:nvSpPr>
              <p:cNvPr id="88" name="Line 30"/>
              <p:cNvSpPr>
                <a:spLocks noChangeShapeType="1"/>
              </p:cNvSpPr>
              <p:nvPr/>
            </p:nvSpPr>
            <p:spPr bwMode="auto">
              <a:xfrm flipV="1">
                <a:off x="2511425" y="4646613"/>
                <a:ext cx="1588" cy="26988"/>
              </a:xfrm>
              <a:prstGeom prst="line">
                <a:avLst/>
              </a:prstGeom>
              <a:noFill/>
              <a:ln w="4">
                <a:solidFill>
                  <a:srgbClr val="000000"/>
                </a:solidFill>
                <a:round/>
                <a:headEnd/>
                <a:tailEnd/>
              </a:ln>
            </p:spPr>
            <p:txBody>
              <a:bodyPr/>
              <a:lstStyle/>
              <a:p>
                <a:endParaRPr lang="en-US"/>
              </a:p>
            </p:txBody>
          </p:sp>
          <p:sp>
            <p:nvSpPr>
              <p:cNvPr id="89" name="Line 31"/>
              <p:cNvSpPr>
                <a:spLocks noChangeShapeType="1"/>
              </p:cNvSpPr>
              <p:nvPr/>
            </p:nvSpPr>
            <p:spPr bwMode="auto">
              <a:xfrm flipV="1">
                <a:off x="2655888" y="4646613"/>
                <a:ext cx="1588" cy="26988"/>
              </a:xfrm>
              <a:prstGeom prst="line">
                <a:avLst/>
              </a:prstGeom>
              <a:noFill/>
              <a:ln w="4">
                <a:solidFill>
                  <a:srgbClr val="000000"/>
                </a:solidFill>
                <a:round/>
                <a:headEnd/>
                <a:tailEnd/>
              </a:ln>
            </p:spPr>
            <p:txBody>
              <a:bodyPr/>
              <a:lstStyle/>
              <a:p>
                <a:endParaRPr lang="en-US"/>
              </a:p>
            </p:txBody>
          </p:sp>
          <p:sp>
            <p:nvSpPr>
              <p:cNvPr id="90" name="Line 55"/>
              <p:cNvSpPr>
                <a:spLocks noChangeShapeType="1"/>
              </p:cNvSpPr>
              <p:nvPr/>
            </p:nvSpPr>
            <p:spPr bwMode="auto">
              <a:xfrm>
                <a:off x="654050" y="1966913"/>
                <a:ext cx="2195513" cy="1588"/>
              </a:xfrm>
              <a:prstGeom prst="line">
                <a:avLst/>
              </a:prstGeom>
              <a:noFill/>
              <a:ln w="4">
                <a:solidFill>
                  <a:srgbClr val="000000"/>
                </a:solidFill>
                <a:round/>
                <a:headEnd/>
                <a:tailEnd/>
              </a:ln>
            </p:spPr>
            <p:txBody>
              <a:bodyPr/>
              <a:lstStyle/>
              <a:p>
                <a:endParaRPr lang="en-US"/>
              </a:p>
            </p:txBody>
          </p:sp>
          <p:sp>
            <p:nvSpPr>
              <p:cNvPr id="91" name="Line 56"/>
              <p:cNvSpPr>
                <a:spLocks noChangeShapeType="1"/>
              </p:cNvSpPr>
              <p:nvPr/>
            </p:nvSpPr>
            <p:spPr bwMode="auto">
              <a:xfrm>
                <a:off x="1085850" y="1966913"/>
                <a:ext cx="1588" cy="53975"/>
              </a:xfrm>
              <a:prstGeom prst="line">
                <a:avLst/>
              </a:prstGeom>
              <a:noFill/>
              <a:ln w="4">
                <a:solidFill>
                  <a:srgbClr val="000000"/>
                </a:solidFill>
                <a:round/>
                <a:headEnd/>
                <a:tailEnd/>
              </a:ln>
            </p:spPr>
            <p:txBody>
              <a:bodyPr/>
              <a:lstStyle/>
              <a:p>
                <a:endParaRPr lang="en-US"/>
              </a:p>
            </p:txBody>
          </p:sp>
          <p:sp>
            <p:nvSpPr>
              <p:cNvPr id="92" name="Line 57"/>
              <p:cNvSpPr>
                <a:spLocks noChangeShapeType="1"/>
              </p:cNvSpPr>
              <p:nvPr/>
            </p:nvSpPr>
            <p:spPr bwMode="auto">
              <a:xfrm>
                <a:off x="1657350" y="1966913"/>
                <a:ext cx="1588" cy="53975"/>
              </a:xfrm>
              <a:prstGeom prst="line">
                <a:avLst/>
              </a:prstGeom>
              <a:noFill/>
              <a:ln w="4">
                <a:solidFill>
                  <a:srgbClr val="000000"/>
                </a:solidFill>
                <a:round/>
                <a:headEnd/>
                <a:tailEnd/>
              </a:ln>
            </p:spPr>
            <p:txBody>
              <a:bodyPr/>
              <a:lstStyle/>
              <a:p>
                <a:endParaRPr lang="en-US"/>
              </a:p>
            </p:txBody>
          </p:sp>
          <p:sp>
            <p:nvSpPr>
              <p:cNvPr id="93" name="Line 58"/>
              <p:cNvSpPr>
                <a:spLocks noChangeShapeType="1"/>
              </p:cNvSpPr>
              <p:nvPr/>
            </p:nvSpPr>
            <p:spPr bwMode="auto">
              <a:xfrm>
                <a:off x="2225675" y="1966913"/>
                <a:ext cx="1588" cy="53975"/>
              </a:xfrm>
              <a:prstGeom prst="line">
                <a:avLst/>
              </a:prstGeom>
              <a:noFill/>
              <a:ln w="4">
                <a:solidFill>
                  <a:srgbClr val="000000"/>
                </a:solidFill>
                <a:round/>
                <a:headEnd/>
                <a:tailEnd/>
              </a:ln>
            </p:spPr>
            <p:txBody>
              <a:bodyPr/>
              <a:lstStyle/>
              <a:p>
                <a:endParaRPr lang="en-US"/>
              </a:p>
            </p:txBody>
          </p:sp>
          <p:sp>
            <p:nvSpPr>
              <p:cNvPr id="94" name="Line 59"/>
              <p:cNvSpPr>
                <a:spLocks noChangeShapeType="1"/>
              </p:cNvSpPr>
              <p:nvPr/>
            </p:nvSpPr>
            <p:spPr bwMode="auto">
              <a:xfrm>
                <a:off x="2797175" y="1966913"/>
                <a:ext cx="1588" cy="53975"/>
              </a:xfrm>
              <a:prstGeom prst="line">
                <a:avLst/>
              </a:prstGeom>
              <a:noFill/>
              <a:ln w="4">
                <a:solidFill>
                  <a:srgbClr val="000000"/>
                </a:solidFill>
                <a:round/>
                <a:headEnd/>
                <a:tailEnd/>
              </a:ln>
            </p:spPr>
            <p:txBody>
              <a:bodyPr/>
              <a:lstStyle/>
              <a:p>
                <a:endParaRPr lang="en-US"/>
              </a:p>
            </p:txBody>
          </p:sp>
          <p:sp>
            <p:nvSpPr>
              <p:cNvPr id="95" name="Line 60"/>
              <p:cNvSpPr>
                <a:spLocks noChangeShapeType="1"/>
              </p:cNvSpPr>
              <p:nvPr/>
            </p:nvSpPr>
            <p:spPr bwMode="auto">
              <a:xfrm>
                <a:off x="660400" y="1966913"/>
                <a:ext cx="1588" cy="28575"/>
              </a:xfrm>
              <a:prstGeom prst="line">
                <a:avLst/>
              </a:prstGeom>
              <a:noFill/>
              <a:ln w="4">
                <a:solidFill>
                  <a:srgbClr val="000000"/>
                </a:solidFill>
                <a:round/>
                <a:headEnd/>
                <a:tailEnd/>
              </a:ln>
            </p:spPr>
            <p:txBody>
              <a:bodyPr/>
              <a:lstStyle/>
              <a:p>
                <a:endParaRPr lang="en-US"/>
              </a:p>
            </p:txBody>
          </p:sp>
          <p:sp>
            <p:nvSpPr>
              <p:cNvPr id="96" name="Line 61"/>
              <p:cNvSpPr>
                <a:spLocks noChangeShapeType="1"/>
              </p:cNvSpPr>
              <p:nvPr/>
            </p:nvSpPr>
            <p:spPr bwMode="auto">
              <a:xfrm>
                <a:off x="803275" y="1966913"/>
                <a:ext cx="1588" cy="28575"/>
              </a:xfrm>
              <a:prstGeom prst="line">
                <a:avLst/>
              </a:prstGeom>
              <a:noFill/>
              <a:ln w="4">
                <a:solidFill>
                  <a:srgbClr val="000000"/>
                </a:solidFill>
                <a:round/>
                <a:headEnd/>
                <a:tailEnd/>
              </a:ln>
            </p:spPr>
            <p:txBody>
              <a:bodyPr/>
              <a:lstStyle/>
              <a:p>
                <a:endParaRPr lang="en-US"/>
              </a:p>
            </p:txBody>
          </p:sp>
          <p:sp>
            <p:nvSpPr>
              <p:cNvPr id="97" name="Line 62"/>
              <p:cNvSpPr>
                <a:spLocks noChangeShapeType="1"/>
              </p:cNvSpPr>
              <p:nvPr/>
            </p:nvSpPr>
            <p:spPr bwMode="auto">
              <a:xfrm>
                <a:off x="944563" y="1966913"/>
                <a:ext cx="1588" cy="28575"/>
              </a:xfrm>
              <a:prstGeom prst="line">
                <a:avLst/>
              </a:prstGeom>
              <a:noFill/>
              <a:ln w="4">
                <a:solidFill>
                  <a:srgbClr val="000000"/>
                </a:solidFill>
                <a:round/>
                <a:headEnd/>
                <a:tailEnd/>
              </a:ln>
            </p:spPr>
            <p:txBody>
              <a:bodyPr/>
              <a:lstStyle/>
              <a:p>
                <a:endParaRPr lang="en-US"/>
              </a:p>
            </p:txBody>
          </p:sp>
          <p:sp>
            <p:nvSpPr>
              <p:cNvPr id="98" name="Line 63"/>
              <p:cNvSpPr>
                <a:spLocks noChangeShapeType="1"/>
              </p:cNvSpPr>
              <p:nvPr/>
            </p:nvSpPr>
            <p:spPr bwMode="auto">
              <a:xfrm>
                <a:off x="1230313" y="1966913"/>
                <a:ext cx="1588" cy="28575"/>
              </a:xfrm>
              <a:prstGeom prst="line">
                <a:avLst/>
              </a:prstGeom>
              <a:noFill/>
              <a:ln w="4">
                <a:solidFill>
                  <a:srgbClr val="000000"/>
                </a:solidFill>
                <a:round/>
                <a:headEnd/>
                <a:tailEnd/>
              </a:ln>
            </p:spPr>
            <p:txBody>
              <a:bodyPr/>
              <a:lstStyle/>
              <a:p>
                <a:endParaRPr lang="en-US"/>
              </a:p>
            </p:txBody>
          </p:sp>
          <p:sp>
            <p:nvSpPr>
              <p:cNvPr id="99" name="Line 64"/>
              <p:cNvSpPr>
                <a:spLocks noChangeShapeType="1"/>
              </p:cNvSpPr>
              <p:nvPr/>
            </p:nvSpPr>
            <p:spPr bwMode="auto">
              <a:xfrm>
                <a:off x="1371600" y="1966913"/>
                <a:ext cx="1588" cy="28575"/>
              </a:xfrm>
              <a:prstGeom prst="line">
                <a:avLst/>
              </a:prstGeom>
              <a:noFill/>
              <a:ln w="4">
                <a:solidFill>
                  <a:srgbClr val="000000"/>
                </a:solidFill>
                <a:round/>
                <a:headEnd/>
                <a:tailEnd/>
              </a:ln>
            </p:spPr>
            <p:txBody>
              <a:bodyPr/>
              <a:lstStyle/>
              <a:p>
                <a:endParaRPr lang="en-US"/>
              </a:p>
            </p:txBody>
          </p:sp>
          <p:sp>
            <p:nvSpPr>
              <p:cNvPr id="100" name="Line 65"/>
              <p:cNvSpPr>
                <a:spLocks noChangeShapeType="1"/>
              </p:cNvSpPr>
              <p:nvPr/>
            </p:nvSpPr>
            <p:spPr bwMode="auto">
              <a:xfrm>
                <a:off x="1516063" y="1966913"/>
                <a:ext cx="1588" cy="28575"/>
              </a:xfrm>
              <a:prstGeom prst="line">
                <a:avLst/>
              </a:prstGeom>
              <a:noFill/>
              <a:ln w="4">
                <a:solidFill>
                  <a:srgbClr val="000000"/>
                </a:solidFill>
                <a:round/>
                <a:headEnd/>
                <a:tailEnd/>
              </a:ln>
            </p:spPr>
            <p:txBody>
              <a:bodyPr/>
              <a:lstStyle/>
              <a:p>
                <a:endParaRPr lang="en-US"/>
              </a:p>
            </p:txBody>
          </p:sp>
          <p:sp>
            <p:nvSpPr>
              <p:cNvPr id="101" name="Line 66"/>
              <p:cNvSpPr>
                <a:spLocks noChangeShapeType="1"/>
              </p:cNvSpPr>
              <p:nvPr/>
            </p:nvSpPr>
            <p:spPr bwMode="auto">
              <a:xfrm>
                <a:off x="1798638" y="1966913"/>
                <a:ext cx="1588" cy="28575"/>
              </a:xfrm>
              <a:prstGeom prst="line">
                <a:avLst/>
              </a:prstGeom>
              <a:noFill/>
              <a:ln w="4">
                <a:solidFill>
                  <a:srgbClr val="000000"/>
                </a:solidFill>
                <a:round/>
                <a:headEnd/>
                <a:tailEnd/>
              </a:ln>
            </p:spPr>
            <p:txBody>
              <a:bodyPr/>
              <a:lstStyle/>
              <a:p>
                <a:endParaRPr lang="en-US"/>
              </a:p>
            </p:txBody>
          </p:sp>
          <p:sp>
            <p:nvSpPr>
              <p:cNvPr id="102" name="Line 67"/>
              <p:cNvSpPr>
                <a:spLocks noChangeShapeType="1"/>
              </p:cNvSpPr>
              <p:nvPr/>
            </p:nvSpPr>
            <p:spPr bwMode="auto">
              <a:xfrm>
                <a:off x="1943100" y="1966913"/>
                <a:ext cx="1588" cy="28575"/>
              </a:xfrm>
              <a:prstGeom prst="line">
                <a:avLst/>
              </a:prstGeom>
              <a:noFill/>
              <a:ln w="4">
                <a:solidFill>
                  <a:srgbClr val="000000"/>
                </a:solidFill>
                <a:round/>
                <a:headEnd/>
                <a:tailEnd/>
              </a:ln>
            </p:spPr>
            <p:txBody>
              <a:bodyPr/>
              <a:lstStyle/>
              <a:p>
                <a:endParaRPr lang="en-US"/>
              </a:p>
            </p:txBody>
          </p:sp>
          <p:sp>
            <p:nvSpPr>
              <p:cNvPr id="103" name="Line 68"/>
              <p:cNvSpPr>
                <a:spLocks noChangeShapeType="1"/>
              </p:cNvSpPr>
              <p:nvPr/>
            </p:nvSpPr>
            <p:spPr bwMode="auto">
              <a:xfrm>
                <a:off x="2084388" y="1966913"/>
                <a:ext cx="1588" cy="28575"/>
              </a:xfrm>
              <a:prstGeom prst="line">
                <a:avLst/>
              </a:prstGeom>
              <a:noFill/>
              <a:ln w="4">
                <a:solidFill>
                  <a:srgbClr val="000000"/>
                </a:solidFill>
                <a:round/>
                <a:headEnd/>
                <a:tailEnd/>
              </a:ln>
            </p:spPr>
            <p:txBody>
              <a:bodyPr/>
              <a:lstStyle/>
              <a:p>
                <a:endParaRPr lang="en-US"/>
              </a:p>
            </p:txBody>
          </p:sp>
          <p:sp>
            <p:nvSpPr>
              <p:cNvPr id="104" name="Line 69"/>
              <p:cNvSpPr>
                <a:spLocks noChangeShapeType="1"/>
              </p:cNvSpPr>
              <p:nvPr/>
            </p:nvSpPr>
            <p:spPr bwMode="auto">
              <a:xfrm>
                <a:off x="2370138" y="1966913"/>
                <a:ext cx="1588" cy="28575"/>
              </a:xfrm>
              <a:prstGeom prst="line">
                <a:avLst/>
              </a:prstGeom>
              <a:noFill/>
              <a:ln w="4">
                <a:solidFill>
                  <a:srgbClr val="000000"/>
                </a:solidFill>
                <a:round/>
                <a:headEnd/>
                <a:tailEnd/>
              </a:ln>
            </p:spPr>
            <p:txBody>
              <a:bodyPr/>
              <a:lstStyle/>
              <a:p>
                <a:endParaRPr lang="en-US"/>
              </a:p>
            </p:txBody>
          </p:sp>
          <p:sp>
            <p:nvSpPr>
              <p:cNvPr id="105" name="Line 70"/>
              <p:cNvSpPr>
                <a:spLocks noChangeShapeType="1"/>
              </p:cNvSpPr>
              <p:nvPr/>
            </p:nvSpPr>
            <p:spPr bwMode="auto">
              <a:xfrm>
                <a:off x="2511425" y="1966913"/>
                <a:ext cx="1588" cy="28575"/>
              </a:xfrm>
              <a:prstGeom prst="line">
                <a:avLst/>
              </a:prstGeom>
              <a:noFill/>
              <a:ln w="4">
                <a:solidFill>
                  <a:srgbClr val="000000"/>
                </a:solidFill>
                <a:round/>
                <a:headEnd/>
                <a:tailEnd/>
              </a:ln>
            </p:spPr>
            <p:txBody>
              <a:bodyPr/>
              <a:lstStyle/>
              <a:p>
                <a:endParaRPr lang="en-US"/>
              </a:p>
            </p:txBody>
          </p:sp>
          <p:sp>
            <p:nvSpPr>
              <p:cNvPr id="106" name="Line 71"/>
              <p:cNvSpPr>
                <a:spLocks noChangeShapeType="1"/>
              </p:cNvSpPr>
              <p:nvPr/>
            </p:nvSpPr>
            <p:spPr bwMode="auto">
              <a:xfrm>
                <a:off x="2655888" y="1966913"/>
                <a:ext cx="1588" cy="28575"/>
              </a:xfrm>
              <a:prstGeom prst="line">
                <a:avLst/>
              </a:prstGeom>
              <a:noFill/>
              <a:ln w="4">
                <a:solidFill>
                  <a:srgbClr val="000000"/>
                </a:solidFill>
                <a:round/>
                <a:headEnd/>
                <a:tailEnd/>
              </a:ln>
            </p:spPr>
            <p:txBody>
              <a:bodyPr/>
              <a:lstStyle/>
              <a:p>
                <a:endParaRPr lang="en-US"/>
              </a:p>
            </p:txBody>
          </p:sp>
          <p:sp>
            <p:nvSpPr>
              <p:cNvPr id="107" name="Line 72"/>
              <p:cNvSpPr>
                <a:spLocks noChangeShapeType="1"/>
              </p:cNvSpPr>
              <p:nvPr/>
            </p:nvSpPr>
            <p:spPr bwMode="auto">
              <a:xfrm flipV="1">
                <a:off x="654050" y="1970088"/>
                <a:ext cx="1588" cy="2703513"/>
              </a:xfrm>
              <a:prstGeom prst="line">
                <a:avLst/>
              </a:prstGeom>
              <a:noFill/>
              <a:ln w="4">
                <a:solidFill>
                  <a:srgbClr val="000000"/>
                </a:solidFill>
                <a:round/>
                <a:headEnd/>
                <a:tailEnd/>
              </a:ln>
            </p:spPr>
            <p:txBody>
              <a:bodyPr/>
              <a:lstStyle/>
              <a:p>
                <a:endParaRPr lang="en-US"/>
              </a:p>
            </p:txBody>
          </p:sp>
          <p:sp>
            <p:nvSpPr>
              <p:cNvPr id="108" name="Line 73"/>
              <p:cNvSpPr>
                <a:spLocks noChangeShapeType="1"/>
              </p:cNvSpPr>
              <p:nvPr/>
            </p:nvSpPr>
            <p:spPr bwMode="auto">
              <a:xfrm>
                <a:off x="654050" y="4673601"/>
                <a:ext cx="44450" cy="1588"/>
              </a:xfrm>
              <a:prstGeom prst="line">
                <a:avLst/>
              </a:prstGeom>
              <a:noFill/>
              <a:ln w="4">
                <a:solidFill>
                  <a:srgbClr val="000000"/>
                </a:solidFill>
                <a:round/>
                <a:headEnd/>
                <a:tailEnd/>
              </a:ln>
            </p:spPr>
            <p:txBody>
              <a:bodyPr/>
              <a:lstStyle/>
              <a:p>
                <a:endParaRPr lang="en-US"/>
              </a:p>
            </p:txBody>
          </p:sp>
          <p:sp>
            <p:nvSpPr>
              <p:cNvPr id="109" name="Freeform 74"/>
              <p:cNvSpPr>
                <a:spLocks/>
              </p:cNvSpPr>
              <p:nvPr/>
            </p:nvSpPr>
            <p:spPr bwMode="auto">
              <a:xfrm>
                <a:off x="385763" y="4602163"/>
                <a:ext cx="52388" cy="71438"/>
              </a:xfrm>
              <a:custGeom>
                <a:avLst/>
                <a:gdLst>
                  <a:gd name="T0" fmla="*/ 2147483647 w 33"/>
                  <a:gd name="T1" fmla="*/ 0 h 45"/>
                  <a:gd name="T2" fmla="*/ 2147483647 w 33"/>
                  <a:gd name="T3" fmla="*/ 2147483647 h 45"/>
                  <a:gd name="T4" fmla="*/ 2147483647 w 33"/>
                  <a:gd name="T5" fmla="*/ 2147483647 h 45"/>
                  <a:gd name="T6" fmla="*/ 0 w 33"/>
                  <a:gd name="T7" fmla="*/ 2147483647 h 45"/>
                  <a:gd name="T8" fmla="*/ 0 w 33"/>
                  <a:gd name="T9" fmla="*/ 2147483647 h 45"/>
                  <a:gd name="T10" fmla="*/ 2147483647 w 33"/>
                  <a:gd name="T11" fmla="*/ 2147483647 h 45"/>
                  <a:gd name="T12" fmla="*/ 2147483647 w 33"/>
                  <a:gd name="T13" fmla="*/ 2147483647 h 45"/>
                  <a:gd name="T14" fmla="*/ 2147483647 w 33"/>
                  <a:gd name="T15" fmla="*/ 2147483647 h 45"/>
                  <a:gd name="T16" fmla="*/ 2147483647 w 33"/>
                  <a:gd name="T17" fmla="*/ 2147483647 h 45"/>
                  <a:gd name="T18" fmla="*/ 2147483647 w 33"/>
                  <a:gd name="T19" fmla="*/ 2147483647 h 45"/>
                  <a:gd name="T20" fmla="*/ 2147483647 w 33"/>
                  <a:gd name="T21" fmla="*/ 2147483647 h 45"/>
                  <a:gd name="T22" fmla="*/ 2147483647 w 33"/>
                  <a:gd name="T23" fmla="*/ 2147483647 h 45"/>
                  <a:gd name="T24" fmla="*/ 2147483647 w 33"/>
                  <a:gd name="T25" fmla="*/ 2147483647 h 45"/>
                  <a:gd name="T26" fmla="*/ 2147483647 w 33"/>
                  <a:gd name="T27" fmla="*/ 2147483647 h 45"/>
                  <a:gd name="T28" fmla="*/ 2147483647 w 33"/>
                  <a:gd name="T29" fmla="*/ 2147483647 h 45"/>
                  <a:gd name="T30" fmla="*/ 2147483647 w 33"/>
                  <a:gd name="T31" fmla="*/ 0 h 45"/>
                  <a:gd name="T32" fmla="*/ 2147483647 w 33"/>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5"/>
                  <a:gd name="T53" fmla="*/ 33 w 33"/>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5">
                    <a:moveTo>
                      <a:pt x="14" y="0"/>
                    </a:moveTo>
                    <a:lnTo>
                      <a:pt x="7" y="1"/>
                    </a:lnTo>
                    <a:lnTo>
                      <a:pt x="1" y="8"/>
                    </a:lnTo>
                    <a:lnTo>
                      <a:pt x="0" y="19"/>
                    </a:lnTo>
                    <a:lnTo>
                      <a:pt x="0" y="26"/>
                    </a:lnTo>
                    <a:lnTo>
                      <a:pt x="1" y="36"/>
                    </a:lnTo>
                    <a:lnTo>
                      <a:pt x="7" y="43"/>
                    </a:lnTo>
                    <a:lnTo>
                      <a:pt x="14" y="45"/>
                    </a:lnTo>
                    <a:lnTo>
                      <a:pt x="19" y="45"/>
                    </a:lnTo>
                    <a:lnTo>
                      <a:pt x="26" y="43"/>
                    </a:lnTo>
                    <a:lnTo>
                      <a:pt x="31" y="36"/>
                    </a:lnTo>
                    <a:lnTo>
                      <a:pt x="33" y="26"/>
                    </a:lnTo>
                    <a:lnTo>
                      <a:pt x="33" y="19"/>
                    </a:lnTo>
                    <a:lnTo>
                      <a:pt x="31" y="8"/>
                    </a:lnTo>
                    <a:lnTo>
                      <a:pt x="26" y="1"/>
                    </a:lnTo>
                    <a:lnTo>
                      <a:pt x="19" y="0"/>
                    </a:lnTo>
                    <a:lnTo>
                      <a:pt x="14" y="0"/>
                    </a:lnTo>
                  </a:path>
                </a:pathLst>
              </a:custGeom>
              <a:noFill/>
              <a:ln w="4">
                <a:solidFill>
                  <a:srgbClr val="000000"/>
                </a:solidFill>
                <a:round/>
                <a:headEnd/>
                <a:tailEnd/>
              </a:ln>
            </p:spPr>
            <p:txBody>
              <a:bodyPr/>
              <a:lstStyle/>
              <a:p>
                <a:endParaRPr lang="en-US"/>
              </a:p>
            </p:txBody>
          </p:sp>
          <p:sp>
            <p:nvSpPr>
              <p:cNvPr id="110" name="Freeform 75"/>
              <p:cNvSpPr>
                <a:spLocks/>
              </p:cNvSpPr>
              <p:nvPr/>
            </p:nvSpPr>
            <p:spPr bwMode="auto">
              <a:xfrm>
                <a:off x="460375" y="4665663"/>
                <a:ext cx="4763" cy="4763"/>
              </a:xfrm>
              <a:custGeom>
                <a:avLst/>
                <a:gdLst>
                  <a:gd name="T0" fmla="*/ 2147483647 w 3"/>
                  <a:gd name="T1" fmla="*/ 0 h 3"/>
                  <a:gd name="T2" fmla="*/ 0 w 3"/>
                  <a:gd name="T3" fmla="*/ 2147483647 h 3"/>
                  <a:gd name="T4" fmla="*/ 2147483647 w 3"/>
                  <a:gd name="T5" fmla="*/ 2147483647 h 3"/>
                  <a:gd name="T6" fmla="*/ 2147483647 w 3"/>
                  <a:gd name="T7" fmla="*/ 2147483647 h 3"/>
                  <a:gd name="T8" fmla="*/ 2147483647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0"/>
                    </a:moveTo>
                    <a:lnTo>
                      <a:pt x="0" y="2"/>
                    </a:lnTo>
                    <a:lnTo>
                      <a:pt x="2" y="3"/>
                    </a:lnTo>
                    <a:lnTo>
                      <a:pt x="3" y="2"/>
                    </a:lnTo>
                    <a:lnTo>
                      <a:pt x="2" y="0"/>
                    </a:lnTo>
                  </a:path>
                </a:pathLst>
              </a:custGeom>
              <a:noFill/>
              <a:ln w="4">
                <a:solidFill>
                  <a:srgbClr val="000000"/>
                </a:solidFill>
                <a:round/>
                <a:headEnd/>
                <a:tailEnd/>
              </a:ln>
            </p:spPr>
            <p:txBody>
              <a:bodyPr/>
              <a:lstStyle/>
              <a:p>
                <a:endParaRPr lang="en-US"/>
              </a:p>
            </p:txBody>
          </p:sp>
          <p:sp>
            <p:nvSpPr>
              <p:cNvPr id="111" name="Freeform 76"/>
              <p:cNvSpPr>
                <a:spLocks/>
              </p:cNvSpPr>
              <p:nvPr/>
            </p:nvSpPr>
            <p:spPr bwMode="auto">
              <a:xfrm>
                <a:off x="490538" y="4602163"/>
                <a:ext cx="49213" cy="71438"/>
              </a:xfrm>
              <a:custGeom>
                <a:avLst/>
                <a:gdLst>
                  <a:gd name="T0" fmla="*/ 2147483647 w 31"/>
                  <a:gd name="T1" fmla="*/ 0 h 45"/>
                  <a:gd name="T2" fmla="*/ 2147483647 w 31"/>
                  <a:gd name="T3" fmla="*/ 2147483647 h 45"/>
                  <a:gd name="T4" fmla="*/ 2147483647 w 31"/>
                  <a:gd name="T5" fmla="*/ 2147483647 h 45"/>
                  <a:gd name="T6" fmla="*/ 0 w 31"/>
                  <a:gd name="T7" fmla="*/ 2147483647 h 45"/>
                  <a:gd name="T8" fmla="*/ 0 w 31"/>
                  <a:gd name="T9" fmla="*/ 2147483647 h 45"/>
                  <a:gd name="T10" fmla="*/ 2147483647 w 31"/>
                  <a:gd name="T11" fmla="*/ 2147483647 h 45"/>
                  <a:gd name="T12" fmla="*/ 2147483647 w 31"/>
                  <a:gd name="T13" fmla="*/ 2147483647 h 45"/>
                  <a:gd name="T14" fmla="*/ 2147483647 w 31"/>
                  <a:gd name="T15" fmla="*/ 2147483647 h 45"/>
                  <a:gd name="T16" fmla="*/ 2147483647 w 31"/>
                  <a:gd name="T17" fmla="*/ 2147483647 h 45"/>
                  <a:gd name="T18" fmla="*/ 2147483647 w 31"/>
                  <a:gd name="T19" fmla="*/ 2147483647 h 45"/>
                  <a:gd name="T20" fmla="*/ 2147483647 w 31"/>
                  <a:gd name="T21" fmla="*/ 2147483647 h 45"/>
                  <a:gd name="T22" fmla="*/ 2147483647 w 31"/>
                  <a:gd name="T23" fmla="*/ 2147483647 h 45"/>
                  <a:gd name="T24" fmla="*/ 2147483647 w 31"/>
                  <a:gd name="T25" fmla="*/ 2147483647 h 45"/>
                  <a:gd name="T26" fmla="*/ 2147483647 w 31"/>
                  <a:gd name="T27" fmla="*/ 2147483647 h 45"/>
                  <a:gd name="T28" fmla="*/ 2147483647 w 31"/>
                  <a:gd name="T29" fmla="*/ 2147483647 h 45"/>
                  <a:gd name="T30" fmla="*/ 2147483647 w 31"/>
                  <a:gd name="T31" fmla="*/ 0 h 45"/>
                  <a:gd name="T32" fmla="*/ 2147483647 w 31"/>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45"/>
                  <a:gd name="T53" fmla="*/ 31 w 31"/>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45">
                    <a:moveTo>
                      <a:pt x="14" y="0"/>
                    </a:moveTo>
                    <a:lnTo>
                      <a:pt x="7" y="1"/>
                    </a:lnTo>
                    <a:lnTo>
                      <a:pt x="2" y="8"/>
                    </a:lnTo>
                    <a:lnTo>
                      <a:pt x="0" y="19"/>
                    </a:lnTo>
                    <a:lnTo>
                      <a:pt x="0" y="26"/>
                    </a:lnTo>
                    <a:lnTo>
                      <a:pt x="2" y="36"/>
                    </a:lnTo>
                    <a:lnTo>
                      <a:pt x="7" y="43"/>
                    </a:lnTo>
                    <a:lnTo>
                      <a:pt x="14" y="45"/>
                    </a:lnTo>
                    <a:lnTo>
                      <a:pt x="18" y="45"/>
                    </a:lnTo>
                    <a:lnTo>
                      <a:pt x="24" y="43"/>
                    </a:lnTo>
                    <a:lnTo>
                      <a:pt x="30" y="36"/>
                    </a:lnTo>
                    <a:lnTo>
                      <a:pt x="31" y="26"/>
                    </a:lnTo>
                    <a:lnTo>
                      <a:pt x="31" y="19"/>
                    </a:lnTo>
                    <a:lnTo>
                      <a:pt x="30" y="8"/>
                    </a:lnTo>
                    <a:lnTo>
                      <a:pt x="24" y="1"/>
                    </a:lnTo>
                    <a:lnTo>
                      <a:pt x="18" y="0"/>
                    </a:lnTo>
                    <a:lnTo>
                      <a:pt x="14" y="0"/>
                    </a:lnTo>
                  </a:path>
                </a:pathLst>
              </a:custGeom>
              <a:noFill/>
              <a:ln w="4">
                <a:solidFill>
                  <a:srgbClr val="000000"/>
                </a:solidFill>
                <a:round/>
                <a:headEnd/>
                <a:tailEnd/>
              </a:ln>
            </p:spPr>
            <p:txBody>
              <a:bodyPr/>
              <a:lstStyle/>
              <a:p>
                <a:endParaRPr lang="en-US"/>
              </a:p>
            </p:txBody>
          </p:sp>
          <p:sp>
            <p:nvSpPr>
              <p:cNvPr id="112" name="Freeform 77"/>
              <p:cNvSpPr>
                <a:spLocks/>
              </p:cNvSpPr>
              <p:nvPr/>
            </p:nvSpPr>
            <p:spPr bwMode="auto">
              <a:xfrm>
                <a:off x="560388" y="4602163"/>
                <a:ext cx="52388" cy="46038"/>
              </a:xfrm>
              <a:custGeom>
                <a:avLst/>
                <a:gdLst>
                  <a:gd name="T0" fmla="*/ 2147483647 w 33"/>
                  <a:gd name="T1" fmla="*/ 0 h 29"/>
                  <a:gd name="T2" fmla="*/ 0 w 33"/>
                  <a:gd name="T3" fmla="*/ 2147483647 h 29"/>
                  <a:gd name="T4" fmla="*/ 2147483647 w 33"/>
                  <a:gd name="T5" fmla="*/ 2147483647 h 29"/>
                  <a:gd name="T6" fmla="*/ 0 60000 65536"/>
                  <a:gd name="T7" fmla="*/ 0 60000 65536"/>
                  <a:gd name="T8" fmla="*/ 0 60000 65536"/>
                  <a:gd name="T9" fmla="*/ 0 w 33"/>
                  <a:gd name="T10" fmla="*/ 0 h 29"/>
                  <a:gd name="T11" fmla="*/ 33 w 33"/>
                  <a:gd name="T12" fmla="*/ 29 h 29"/>
                </a:gdLst>
                <a:ahLst/>
                <a:cxnLst>
                  <a:cxn ang="T6">
                    <a:pos x="T0" y="T1"/>
                  </a:cxn>
                  <a:cxn ang="T7">
                    <a:pos x="T2" y="T3"/>
                  </a:cxn>
                  <a:cxn ang="T8">
                    <a:pos x="T4" y="T5"/>
                  </a:cxn>
                </a:cxnLst>
                <a:rect l="T9" t="T10" r="T11" b="T12"/>
                <a:pathLst>
                  <a:path w="33" h="29">
                    <a:moveTo>
                      <a:pt x="21" y="0"/>
                    </a:moveTo>
                    <a:lnTo>
                      <a:pt x="0" y="29"/>
                    </a:lnTo>
                    <a:lnTo>
                      <a:pt x="33" y="29"/>
                    </a:lnTo>
                  </a:path>
                </a:pathLst>
              </a:custGeom>
              <a:noFill/>
              <a:ln w="4">
                <a:solidFill>
                  <a:srgbClr val="000000"/>
                </a:solidFill>
                <a:round/>
                <a:headEnd/>
                <a:tailEnd/>
              </a:ln>
            </p:spPr>
            <p:txBody>
              <a:bodyPr/>
              <a:lstStyle/>
              <a:p>
                <a:endParaRPr lang="en-US"/>
              </a:p>
            </p:txBody>
          </p:sp>
          <p:sp>
            <p:nvSpPr>
              <p:cNvPr id="113" name="Line 78"/>
              <p:cNvSpPr>
                <a:spLocks noChangeShapeType="1"/>
              </p:cNvSpPr>
              <p:nvPr/>
            </p:nvSpPr>
            <p:spPr bwMode="auto">
              <a:xfrm>
                <a:off x="593725" y="4602163"/>
                <a:ext cx="1588" cy="71438"/>
              </a:xfrm>
              <a:prstGeom prst="line">
                <a:avLst/>
              </a:prstGeom>
              <a:noFill/>
              <a:ln w="4">
                <a:solidFill>
                  <a:srgbClr val="000000"/>
                </a:solidFill>
                <a:round/>
                <a:headEnd/>
                <a:tailEnd/>
              </a:ln>
            </p:spPr>
            <p:txBody>
              <a:bodyPr/>
              <a:lstStyle/>
              <a:p>
                <a:endParaRPr lang="en-US"/>
              </a:p>
            </p:txBody>
          </p:sp>
          <p:sp>
            <p:nvSpPr>
              <p:cNvPr id="114" name="Line 79"/>
              <p:cNvSpPr>
                <a:spLocks noChangeShapeType="1"/>
              </p:cNvSpPr>
              <p:nvPr/>
            </p:nvSpPr>
            <p:spPr bwMode="auto">
              <a:xfrm>
                <a:off x="654050" y="4222751"/>
                <a:ext cx="44450" cy="1588"/>
              </a:xfrm>
              <a:prstGeom prst="line">
                <a:avLst/>
              </a:prstGeom>
              <a:noFill/>
              <a:ln w="4">
                <a:solidFill>
                  <a:srgbClr val="000000"/>
                </a:solidFill>
                <a:round/>
                <a:headEnd/>
                <a:tailEnd/>
              </a:ln>
            </p:spPr>
            <p:txBody>
              <a:bodyPr/>
              <a:lstStyle/>
              <a:p>
                <a:endParaRPr lang="en-US"/>
              </a:p>
            </p:txBody>
          </p:sp>
          <p:sp>
            <p:nvSpPr>
              <p:cNvPr id="115" name="Freeform 80"/>
              <p:cNvSpPr>
                <a:spLocks/>
              </p:cNvSpPr>
              <p:nvPr/>
            </p:nvSpPr>
            <p:spPr bwMode="auto">
              <a:xfrm>
                <a:off x="385763" y="4192588"/>
                <a:ext cx="52388" cy="71438"/>
              </a:xfrm>
              <a:custGeom>
                <a:avLst/>
                <a:gdLst>
                  <a:gd name="T0" fmla="*/ 2147483647 w 33"/>
                  <a:gd name="T1" fmla="*/ 0 h 45"/>
                  <a:gd name="T2" fmla="*/ 2147483647 w 33"/>
                  <a:gd name="T3" fmla="*/ 2147483647 h 45"/>
                  <a:gd name="T4" fmla="*/ 2147483647 w 33"/>
                  <a:gd name="T5" fmla="*/ 2147483647 h 45"/>
                  <a:gd name="T6" fmla="*/ 0 w 33"/>
                  <a:gd name="T7" fmla="*/ 2147483647 h 45"/>
                  <a:gd name="T8" fmla="*/ 0 w 33"/>
                  <a:gd name="T9" fmla="*/ 2147483647 h 45"/>
                  <a:gd name="T10" fmla="*/ 2147483647 w 33"/>
                  <a:gd name="T11" fmla="*/ 2147483647 h 45"/>
                  <a:gd name="T12" fmla="*/ 2147483647 w 33"/>
                  <a:gd name="T13" fmla="*/ 2147483647 h 45"/>
                  <a:gd name="T14" fmla="*/ 2147483647 w 33"/>
                  <a:gd name="T15" fmla="*/ 2147483647 h 45"/>
                  <a:gd name="T16" fmla="*/ 2147483647 w 33"/>
                  <a:gd name="T17" fmla="*/ 2147483647 h 45"/>
                  <a:gd name="T18" fmla="*/ 2147483647 w 33"/>
                  <a:gd name="T19" fmla="*/ 2147483647 h 45"/>
                  <a:gd name="T20" fmla="*/ 2147483647 w 33"/>
                  <a:gd name="T21" fmla="*/ 2147483647 h 45"/>
                  <a:gd name="T22" fmla="*/ 2147483647 w 33"/>
                  <a:gd name="T23" fmla="*/ 2147483647 h 45"/>
                  <a:gd name="T24" fmla="*/ 2147483647 w 33"/>
                  <a:gd name="T25" fmla="*/ 2147483647 h 45"/>
                  <a:gd name="T26" fmla="*/ 2147483647 w 33"/>
                  <a:gd name="T27" fmla="*/ 2147483647 h 45"/>
                  <a:gd name="T28" fmla="*/ 2147483647 w 33"/>
                  <a:gd name="T29" fmla="*/ 2147483647 h 45"/>
                  <a:gd name="T30" fmla="*/ 2147483647 w 33"/>
                  <a:gd name="T31" fmla="*/ 0 h 45"/>
                  <a:gd name="T32" fmla="*/ 2147483647 w 33"/>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5"/>
                  <a:gd name="T53" fmla="*/ 33 w 33"/>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5">
                    <a:moveTo>
                      <a:pt x="14" y="0"/>
                    </a:moveTo>
                    <a:lnTo>
                      <a:pt x="7" y="1"/>
                    </a:lnTo>
                    <a:lnTo>
                      <a:pt x="1" y="8"/>
                    </a:lnTo>
                    <a:lnTo>
                      <a:pt x="0" y="19"/>
                    </a:lnTo>
                    <a:lnTo>
                      <a:pt x="0" y="26"/>
                    </a:lnTo>
                    <a:lnTo>
                      <a:pt x="1" y="37"/>
                    </a:lnTo>
                    <a:lnTo>
                      <a:pt x="7" y="44"/>
                    </a:lnTo>
                    <a:lnTo>
                      <a:pt x="14" y="45"/>
                    </a:lnTo>
                    <a:lnTo>
                      <a:pt x="19" y="45"/>
                    </a:lnTo>
                    <a:lnTo>
                      <a:pt x="26" y="44"/>
                    </a:lnTo>
                    <a:lnTo>
                      <a:pt x="31" y="37"/>
                    </a:lnTo>
                    <a:lnTo>
                      <a:pt x="33" y="26"/>
                    </a:lnTo>
                    <a:lnTo>
                      <a:pt x="33" y="19"/>
                    </a:lnTo>
                    <a:lnTo>
                      <a:pt x="31" y="8"/>
                    </a:lnTo>
                    <a:lnTo>
                      <a:pt x="26" y="1"/>
                    </a:lnTo>
                    <a:lnTo>
                      <a:pt x="19" y="0"/>
                    </a:lnTo>
                    <a:lnTo>
                      <a:pt x="14" y="0"/>
                    </a:lnTo>
                  </a:path>
                </a:pathLst>
              </a:custGeom>
              <a:noFill/>
              <a:ln w="4">
                <a:solidFill>
                  <a:srgbClr val="000000"/>
                </a:solidFill>
                <a:round/>
                <a:headEnd/>
                <a:tailEnd/>
              </a:ln>
            </p:spPr>
            <p:txBody>
              <a:bodyPr/>
              <a:lstStyle/>
              <a:p>
                <a:endParaRPr lang="en-US"/>
              </a:p>
            </p:txBody>
          </p:sp>
          <p:sp>
            <p:nvSpPr>
              <p:cNvPr id="116" name="Freeform 81"/>
              <p:cNvSpPr>
                <a:spLocks/>
              </p:cNvSpPr>
              <p:nvPr/>
            </p:nvSpPr>
            <p:spPr bwMode="auto">
              <a:xfrm>
                <a:off x="460375" y="4256088"/>
                <a:ext cx="4763" cy="6350"/>
              </a:xfrm>
              <a:custGeom>
                <a:avLst/>
                <a:gdLst>
                  <a:gd name="T0" fmla="*/ 2147483647 w 3"/>
                  <a:gd name="T1" fmla="*/ 0 h 4"/>
                  <a:gd name="T2" fmla="*/ 0 w 3"/>
                  <a:gd name="T3" fmla="*/ 2147483647 h 4"/>
                  <a:gd name="T4" fmla="*/ 2147483647 w 3"/>
                  <a:gd name="T5" fmla="*/ 2147483647 h 4"/>
                  <a:gd name="T6" fmla="*/ 2147483647 w 3"/>
                  <a:gd name="T7" fmla="*/ 2147483647 h 4"/>
                  <a:gd name="T8" fmla="*/ 2147483647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lnTo>
                      <a:pt x="0" y="2"/>
                    </a:lnTo>
                    <a:lnTo>
                      <a:pt x="2" y="4"/>
                    </a:lnTo>
                    <a:lnTo>
                      <a:pt x="3" y="2"/>
                    </a:lnTo>
                    <a:lnTo>
                      <a:pt x="2" y="0"/>
                    </a:lnTo>
                  </a:path>
                </a:pathLst>
              </a:custGeom>
              <a:noFill/>
              <a:ln w="4">
                <a:solidFill>
                  <a:srgbClr val="000000"/>
                </a:solidFill>
                <a:round/>
                <a:headEnd/>
                <a:tailEnd/>
              </a:ln>
            </p:spPr>
            <p:txBody>
              <a:bodyPr/>
              <a:lstStyle/>
              <a:p>
                <a:endParaRPr lang="en-US"/>
              </a:p>
            </p:txBody>
          </p:sp>
          <p:sp>
            <p:nvSpPr>
              <p:cNvPr id="117" name="Freeform 82"/>
              <p:cNvSpPr>
                <a:spLocks/>
              </p:cNvSpPr>
              <p:nvPr/>
            </p:nvSpPr>
            <p:spPr bwMode="auto">
              <a:xfrm>
                <a:off x="490538" y="4192588"/>
                <a:ext cx="49213" cy="71438"/>
              </a:xfrm>
              <a:custGeom>
                <a:avLst/>
                <a:gdLst>
                  <a:gd name="T0" fmla="*/ 2147483647 w 31"/>
                  <a:gd name="T1" fmla="*/ 0 h 45"/>
                  <a:gd name="T2" fmla="*/ 2147483647 w 31"/>
                  <a:gd name="T3" fmla="*/ 2147483647 h 45"/>
                  <a:gd name="T4" fmla="*/ 2147483647 w 31"/>
                  <a:gd name="T5" fmla="*/ 2147483647 h 45"/>
                  <a:gd name="T6" fmla="*/ 0 w 31"/>
                  <a:gd name="T7" fmla="*/ 2147483647 h 45"/>
                  <a:gd name="T8" fmla="*/ 0 w 31"/>
                  <a:gd name="T9" fmla="*/ 2147483647 h 45"/>
                  <a:gd name="T10" fmla="*/ 2147483647 w 31"/>
                  <a:gd name="T11" fmla="*/ 2147483647 h 45"/>
                  <a:gd name="T12" fmla="*/ 2147483647 w 31"/>
                  <a:gd name="T13" fmla="*/ 2147483647 h 45"/>
                  <a:gd name="T14" fmla="*/ 2147483647 w 31"/>
                  <a:gd name="T15" fmla="*/ 2147483647 h 45"/>
                  <a:gd name="T16" fmla="*/ 2147483647 w 31"/>
                  <a:gd name="T17" fmla="*/ 2147483647 h 45"/>
                  <a:gd name="T18" fmla="*/ 2147483647 w 31"/>
                  <a:gd name="T19" fmla="*/ 2147483647 h 45"/>
                  <a:gd name="T20" fmla="*/ 2147483647 w 31"/>
                  <a:gd name="T21" fmla="*/ 2147483647 h 45"/>
                  <a:gd name="T22" fmla="*/ 2147483647 w 31"/>
                  <a:gd name="T23" fmla="*/ 2147483647 h 45"/>
                  <a:gd name="T24" fmla="*/ 2147483647 w 31"/>
                  <a:gd name="T25" fmla="*/ 2147483647 h 45"/>
                  <a:gd name="T26" fmla="*/ 2147483647 w 31"/>
                  <a:gd name="T27" fmla="*/ 2147483647 h 45"/>
                  <a:gd name="T28" fmla="*/ 2147483647 w 31"/>
                  <a:gd name="T29" fmla="*/ 2147483647 h 45"/>
                  <a:gd name="T30" fmla="*/ 2147483647 w 31"/>
                  <a:gd name="T31" fmla="*/ 0 h 45"/>
                  <a:gd name="T32" fmla="*/ 2147483647 w 31"/>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45"/>
                  <a:gd name="T53" fmla="*/ 31 w 31"/>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45">
                    <a:moveTo>
                      <a:pt x="14" y="0"/>
                    </a:moveTo>
                    <a:lnTo>
                      <a:pt x="7" y="1"/>
                    </a:lnTo>
                    <a:lnTo>
                      <a:pt x="2" y="8"/>
                    </a:lnTo>
                    <a:lnTo>
                      <a:pt x="0" y="19"/>
                    </a:lnTo>
                    <a:lnTo>
                      <a:pt x="0" y="26"/>
                    </a:lnTo>
                    <a:lnTo>
                      <a:pt x="2" y="37"/>
                    </a:lnTo>
                    <a:lnTo>
                      <a:pt x="7" y="44"/>
                    </a:lnTo>
                    <a:lnTo>
                      <a:pt x="14" y="45"/>
                    </a:lnTo>
                    <a:lnTo>
                      <a:pt x="18" y="45"/>
                    </a:lnTo>
                    <a:lnTo>
                      <a:pt x="24" y="44"/>
                    </a:lnTo>
                    <a:lnTo>
                      <a:pt x="30" y="37"/>
                    </a:lnTo>
                    <a:lnTo>
                      <a:pt x="31" y="26"/>
                    </a:lnTo>
                    <a:lnTo>
                      <a:pt x="31" y="19"/>
                    </a:lnTo>
                    <a:lnTo>
                      <a:pt x="30" y="8"/>
                    </a:lnTo>
                    <a:lnTo>
                      <a:pt x="24" y="1"/>
                    </a:lnTo>
                    <a:lnTo>
                      <a:pt x="18" y="0"/>
                    </a:lnTo>
                    <a:lnTo>
                      <a:pt x="14" y="0"/>
                    </a:lnTo>
                  </a:path>
                </a:pathLst>
              </a:custGeom>
              <a:noFill/>
              <a:ln w="4">
                <a:solidFill>
                  <a:srgbClr val="000000"/>
                </a:solidFill>
                <a:round/>
                <a:headEnd/>
                <a:tailEnd/>
              </a:ln>
            </p:spPr>
            <p:txBody>
              <a:bodyPr/>
              <a:lstStyle/>
              <a:p>
                <a:endParaRPr lang="en-US"/>
              </a:p>
            </p:txBody>
          </p:sp>
          <p:sp>
            <p:nvSpPr>
              <p:cNvPr id="118" name="Freeform 83"/>
              <p:cNvSpPr>
                <a:spLocks/>
              </p:cNvSpPr>
              <p:nvPr/>
            </p:nvSpPr>
            <p:spPr bwMode="auto">
              <a:xfrm>
                <a:off x="561975" y="4189413"/>
                <a:ext cx="47625" cy="73025"/>
              </a:xfrm>
              <a:custGeom>
                <a:avLst/>
                <a:gdLst>
                  <a:gd name="T0" fmla="*/ 2147483647 w 30"/>
                  <a:gd name="T1" fmla="*/ 2147483647 h 46"/>
                  <a:gd name="T2" fmla="*/ 2147483647 w 30"/>
                  <a:gd name="T3" fmla="*/ 2147483647 h 46"/>
                  <a:gd name="T4" fmla="*/ 2147483647 w 30"/>
                  <a:gd name="T5" fmla="*/ 0 h 46"/>
                  <a:gd name="T6" fmla="*/ 2147483647 w 30"/>
                  <a:gd name="T7" fmla="*/ 0 h 46"/>
                  <a:gd name="T8" fmla="*/ 2147483647 w 30"/>
                  <a:gd name="T9" fmla="*/ 2147483647 h 46"/>
                  <a:gd name="T10" fmla="*/ 2147483647 w 30"/>
                  <a:gd name="T11" fmla="*/ 2147483647 h 46"/>
                  <a:gd name="T12" fmla="*/ 0 w 30"/>
                  <a:gd name="T13" fmla="*/ 2147483647 h 46"/>
                  <a:gd name="T14" fmla="*/ 0 w 30"/>
                  <a:gd name="T15" fmla="*/ 2147483647 h 46"/>
                  <a:gd name="T16" fmla="*/ 2147483647 w 30"/>
                  <a:gd name="T17" fmla="*/ 2147483647 h 46"/>
                  <a:gd name="T18" fmla="*/ 2147483647 w 30"/>
                  <a:gd name="T19" fmla="*/ 2147483647 h 46"/>
                  <a:gd name="T20" fmla="*/ 2147483647 w 30"/>
                  <a:gd name="T21" fmla="*/ 2147483647 h 46"/>
                  <a:gd name="T22" fmla="*/ 2147483647 w 30"/>
                  <a:gd name="T23" fmla="*/ 2147483647 h 46"/>
                  <a:gd name="T24" fmla="*/ 2147483647 w 30"/>
                  <a:gd name="T25" fmla="*/ 2147483647 h 46"/>
                  <a:gd name="T26" fmla="*/ 2147483647 w 30"/>
                  <a:gd name="T27" fmla="*/ 2147483647 h 46"/>
                  <a:gd name="T28" fmla="*/ 2147483647 w 30"/>
                  <a:gd name="T29" fmla="*/ 2147483647 h 46"/>
                  <a:gd name="T30" fmla="*/ 2147483647 w 30"/>
                  <a:gd name="T31" fmla="*/ 2147483647 h 46"/>
                  <a:gd name="T32" fmla="*/ 2147483647 w 30"/>
                  <a:gd name="T33" fmla="*/ 2147483647 h 46"/>
                  <a:gd name="T34" fmla="*/ 2147483647 w 30"/>
                  <a:gd name="T35" fmla="*/ 2147483647 h 46"/>
                  <a:gd name="T36" fmla="*/ 2147483647 w 30"/>
                  <a:gd name="T37" fmla="*/ 2147483647 h 46"/>
                  <a:gd name="T38" fmla="*/ 2147483647 w 30"/>
                  <a:gd name="T39" fmla="*/ 2147483647 h 46"/>
                  <a:gd name="T40" fmla="*/ 2147483647 w 30"/>
                  <a:gd name="T41" fmla="*/ 2147483647 h 46"/>
                  <a:gd name="T42" fmla="*/ 2147483647 w 30"/>
                  <a:gd name="T43" fmla="*/ 2147483647 h 46"/>
                  <a:gd name="T44" fmla="*/ 0 w 30"/>
                  <a:gd name="T45" fmla="*/ 2147483647 h 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
                  <a:gd name="T70" fmla="*/ 0 h 46"/>
                  <a:gd name="T71" fmla="*/ 30 w 30"/>
                  <a:gd name="T72" fmla="*/ 46 h 4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 h="46">
                    <a:moveTo>
                      <a:pt x="27" y="7"/>
                    </a:moveTo>
                    <a:lnTo>
                      <a:pt x="25" y="2"/>
                    </a:lnTo>
                    <a:lnTo>
                      <a:pt x="18" y="0"/>
                    </a:lnTo>
                    <a:lnTo>
                      <a:pt x="14" y="0"/>
                    </a:lnTo>
                    <a:lnTo>
                      <a:pt x="7" y="2"/>
                    </a:lnTo>
                    <a:lnTo>
                      <a:pt x="2" y="9"/>
                    </a:lnTo>
                    <a:lnTo>
                      <a:pt x="0" y="19"/>
                    </a:lnTo>
                    <a:lnTo>
                      <a:pt x="0" y="30"/>
                    </a:lnTo>
                    <a:lnTo>
                      <a:pt x="2" y="39"/>
                    </a:lnTo>
                    <a:lnTo>
                      <a:pt x="7" y="44"/>
                    </a:lnTo>
                    <a:lnTo>
                      <a:pt x="14" y="46"/>
                    </a:lnTo>
                    <a:lnTo>
                      <a:pt x="16" y="46"/>
                    </a:lnTo>
                    <a:lnTo>
                      <a:pt x="23" y="44"/>
                    </a:lnTo>
                    <a:lnTo>
                      <a:pt x="28" y="39"/>
                    </a:lnTo>
                    <a:lnTo>
                      <a:pt x="30" y="32"/>
                    </a:lnTo>
                    <a:lnTo>
                      <a:pt x="30" y="30"/>
                    </a:lnTo>
                    <a:lnTo>
                      <a:pt x="28" y="23"/>
                    </a:lnTo>
                    <a:lnTo>
                      <a:pt x="23" y="19"/>
                    </a:lnTo>
                    <a:lnTo>
                      <a:pt x="16" y="17"/>
                    </a:lnTo>
                    <a:lnTo>
                      <a:pt x="14" y="17"/>
                    </a:lnTo>
                    <a:lnTo>
                      <a:pt x="7" y="19"/>
                    </a:lnTo>
                    <a:lnTo>
                      <a:pt x="2" y="23"/>
                    </a:lnTo>
                    <a:lnTo>
                      <a:pt x="0" y="30"/>
                    </a:lnTo>
                  </a:path>
                </a:pathLst>
              </a:custGeom>
              <a:noFill/>
              <a:ln w="4">
                <a:solidFill>
                  <a:srgbClr val="000000"/>
                </a:solidFill>
                <a:round/>
                <a:headEnd/>
                <a:tailEnd/>
              </a:ln>
            </p:spPr>
            <p:txBody>
              <a:bodyPr/>
              <a:lstStyle/>
              <a:p>
                <a:endParaRPr lang="en-US"/>
              </a:p>
            </p:txBody>
          </p:sp>
          <p:sp>
            <p:nvSpPr>
              <p:cNvPr id="119" name="Line 84"/>
              <p:cNvSpPr>
                <a:spLocks noChangeShapeType="1"/>
              </p:cNvSpPr>
              <p:nvPr/>
            </p:nvSpPr>
            <p:spPr bwMode="auto">
              <a:xfrm>
                <a:off x="654050" y="3771901"/>
                <a:ext cx="44450" cy="1588"/>
              </a:xfrm>
              <a:prstGeom prst="line">
                <a:avLst/>
              </a:prstGeom>
              <a:noFill/>
              <a:ln w="4">
                <a:solidFill>
                  <a:srgbClr val="000000"/>
                </a:solidFill>
                <a:round/>
                <a:headEnd/>
                <a:tailEnd/>
              </a:ln>
            </p:spPr>
            <p:txBody>
              <a:bodyPr/>
              <a:lstStyle/>
              <a:p>
                <a:endParaRPr lang="en-US"/>
              </a:p>
            </p:txBody>
          </p:sp>
          <p:sp>
            <p:nvSpPr>
              <p:cNvPr id="120" name="Freeform 85"/>
              <p:cNvSpPr>
                <a:spLocks/>
              </p:cNvSpPr>
              <p:nvPr/>
            </p:nvSpPr>
            <p:spPr bwMode="auto">
              <a:xfrm>
                <a:off x="385763" y="3741738"/>
                <a:ext cx="52388" cy="71438"/>
              </a:xfrm>
              <a:custGeom>
                <a:avLst/>
                <a:gdLst>
                  <a:gd name="T0" fmla="*/ 2147483647 w 33"/>
                  <a:gd name="T1" fmla="*/ 0 h 45"/>
                  <a:gd name="T2" fmla="*/ 2147483647 w 33"/>
                  <a:gd name="T3" fmla="*/ 2147483647 h 45"/>
                  <a:gd name="T4" fmla="*/ 2147483647 w 33"/>
                  <a:gd name="T5" fmla="*/ 2147483647 h 45"/>
                  <a:gd name="T6" fmla="*/ 0 w 33"/>
                  <a:gd name="T7" fmla="*/ 2147483647 h 45"/>
                  <a:gd name="T8" fmla="*/ 0 w 33"/>
                  <a:gd name="T9" fmla="*/ 2147483647 h 45"/>
                  <a:gd name="T10" fmla="*/ 2147483647 w 33"/>
                  <a:gd name="T11" fmla="*/ 2147483647 h 45"/>
                  <a:gd name="T12" fmla="*/ 2147483647 w 33"/>
                  <a:gd name="T13" fmla="*/ 2147483647 h 45"/>
                  <a:gd name="T14" fmla="*/ 2147483647 w 33"/>
                  <a:gd name="T15" fmla="*/ 2147483647 h 45"/>
                  <a:gd name="T16" fmla="*/ 2147483647 w 33"/>
                  <a:gd name="T17" fmla="*/ 2147483647 h 45"/>
                  <a:gd name="T18" fmla="*/ 2147483647 w 33"/>
                  <a:gd name="T19" fmla="*/ 2147483647 h 45"/>
                  <a:gd name="T20" fmla="*/ 2147483647 w 33"/>
                  <a:gd name="T21" fmla="*/ 2147483647 h 45"/>
                  <a:gd name="T22" fmla="*/ 2147483647 w 33"/>
                  <a:gd name="T23" fmla="*/ 2147483647 h 45"/>
                  <a:gd name="T24" fmla="*/ 2147483647 w 33"/>
                  <a:gd name="T25" fmla="*/ 2147483647 h 45"/>
                  <a:gd name="T26" fmla="*/ 2147483647 w 33"/>
                  <a:gd name="T27" fmla="*/ 2147483647 h 45"/>
                  <a:gd name="T28" fmla="*/ 2147483647 w 33"/>
                  <a:gd name="T29" fmla="*/ 2147483647 h 45"/>
                  <a:gd name="T30" fmla="*/ 2147483647 w 33"/>
                  <a:gd name="T31" fmla="*/ 0 h 45"/>
                  <a:gd name="T32" fmla="*/ 2147483647 w 33"/>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5"/>
                  <a:gd name="T53" fmla="*/ 33 w 33"/>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5">
                    <a:moveTo>
                      <a:pt x="14" y="0"/>
                    </a:moveTo>
                    <a:lnTo>
                      <a:pt x="7" y="1"/>
                    </a:lnTo>
                    <a:lnTo>
                      <a:pt x="1" y="8"/>
                    </a:lnTo>
                    <a:lnTo>
                      <a:pt x="0" y="19"/>
                    </a:lnTo>
                    <a:lnTo>
                      <a:pt x="0" y="26"/>
                    </a:lnTo>
                    <a:lnTo>
                      <a:pt x="1" y="36"/>
                    </a:lnTo>
                    <a:lnTo>
                      <a:pt x="7" y="43"/>
                    </a:lnTo>
                    <a:lnTo>
                      <a:pt x="14" y="45"/>
                    </a:lnTo>
                    <a:lnTo>
                      <a:pt x="19" y="45"/>
                    </a:lnTo>
                    <a:lnTo>
                      <a:pt x="26" y="43"/>
                    </a:lnTo>
                    <a:lnTo>
                      <a:pt x="31" y="36"/>
                    </a:lnTo>
                    <a:lnTo>
                      <a:pt x="33" y="26"/>
                    </a:lnTo>
                    <a:lnTo>
                      <a:pt x="33" y="19"/>
                    </a:lnTo>
                    <a:lnTo>
                      <a:pt x="31" y="8"/>
                    </a:lnTo>
                    <a:lnTo>
                      <a:pt x="26" y="1"/>
                    </a:lnTo>
                    <a:lnTo>
                      <a:pt x="19" y="0"/>
                    </a:lnTo>
                    <a:lnTo>
                      <a:pt x="14" y="0"/>
                    </a:lnTo>
                  </a:path>
                </a:pathLst>
              </a:custGeom>
              <a:noFill/>
              <a:ln w="4">
                <a:solidFill>
                  <a:srgbClr val="000000"/>
                </a:solidFill>
                <a:round/>
                <a:headEnd/>
                <a:tailEnd/>
              </a:ln>
            </p:spPr>
            <p:txBody>
              <a:bodyPr/>
              <a:lstStyle/>
              <a:p>
                <a:endParaRPr lang="en-US"/>
              </a:p>
            </p:txBody>
          </p:sp>
          <p:sp>
            <p:nvSpPr>
              <p:cNvPr id="121" name="Freeform 86"/>
              <p:cNvSpPr>
                <a:spLocks/>
              </p:cNvSpPr>
              <p:nvPr/>
            </p:nvSpPr>
            <p:spPr bwMode="auto">
              <a:xfrm>
                <a:off x="460375" y="3808413"/>
                <a:ext cx="4763" cy="4763"/>
              </a:xfrm>
              <a:custGeom>
                <a:avLst/>
                <a:gdLst>
                  <a:gd name="T0" fmla="*/ 2147483647 w 3"/>
                  <a:gd name="T1" fmla="*/ 0 h 3"/>
                  <a:gd name="T2" fmla="*/ 0 w 3"/>
                  <a:gd name="T3" fmla="*/ 2147483647 h 3"/>
                  <a:gd name="T4" fmla="*/ 2147483647 w 3"/>
                  <a:gd name="T5" fmla="*/ 2147483647 h 3"/>
                  <a:gd name="T6" fmla="*/ 2147483647 w 3"/>
                  <a:gd name="T7" fmla="*/ 2147483647 h 3"/>
                  <a:gd name="T8" fmla="*/ 2147483647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0"/>
                    </a:moveTo>
                    <a:lnTo>
                      <a:pt x="0" y="1"/>
                    </a:lnTo>
                    <a:lnTo>
                      <a:pt x="2" y="3"/>
                    </a:lnTo>
                    <a:lnTo>
                      <a:pt x="3" y="1"/>
                    </a:lnTo>
                    <a:lnTo>
                      <a:pt x="2" y="0"/>
                    </a:lnTo>
                  </a:path>
                </a:pathLst>
              </a:custGeom>
              <a:noFill/>
              <a:ln w="4">
                <a:solidFill>
                  <a:srgbClr val="000000"/>
                </a:solidFill>
                <a:round/>
                <a:headEnd/>
                <a:tailEnd/>
              </a:ln>
            </p:spPr>
            <p:txBody>
              <a:bodyPr/>
              <a:lstStyle/>
              <a:p>
                <a:endParaRPr lang="en-US"/>
              </a:p>
            </p:txBody>
          </p:sp>
          <p:sp>
            <p:nvSpPr>
              <p:cNvPr id="122" name="Freeform 87"/>
              <p:cNvSpPr>
                <a:spLocks/>
              </p:cNvSpPr>
              <p:nvPr/>
            </p:nvSpPr>
            <p:spPr bwMode="auto">
              <a:xfrm>
                <a:off x="490538" y="3741738"/>
                <a:ext cx="49213" cy="71438"/>
              </a:xfrm>
              <a:custGeom>
                <a:avLst/>
                <a:gdLst>
                  <a:gd name="T0" fmla="*/ 2147483647 w 31"/>
                  <a:gd name="T1" fmla="*/ 0 h 45"/>
                  <a:gd name="T2" fmla="*/ 2147483647 w 31"/>
                  <a:gd name="T3" fmla="*/ 2147483647 h 45"/>
                  <a:gd name="T4" fmla="*/ 2147483647 w 31"/>
                  <a:gd name="T5" fmla="*/ 2147483647 h 45"/>
                  <a:gd name="T6" fmla="*/ 0 w 31"/>
                  <a:gd name="T7" fmla="*/ 2147483647 h 45"/>
                  <a:gd name="T8" fmla="*/ 0 w 31"/>
                  <a:gd name="T9" fmla="*/ 2147483647 h 45"/>
                  <a:gd name="T10" fmla="*/ 2147483647 w 31"/>
                  <a:gd name="T11" fmla="*/ 2147483647 h 45"/>
                  <a:gd name="T12" fmla="*/ 2147483647 w 31"/>
                  <a:gd name="T13" fmla="*/ 2147483647 h 45"/>
                  <a:gd name="T14" fmla="*/ 2147483647 w 31"/>
                  <a:gd name="T15" fmla="*/ 2147483647 h 45"/>
                  <a:gd name="T16" fmla="*/ 2147483647 w 31"/>
                  <a:gd name="T17" fmla="*/ 2147483647 h 45"/>
                  <a:gd name="T18" fmla="*/ 2147483647 w 31"/>
                  <a:gd name="T19" fmla="*/ 2147483647 h 45"/>
                  <a:gd name="T20" fmla="*/ 2147483647 w 31"/>
                  <a:gd name="T21" fmla="*/ 2147483647 h 45"/>
                  <a:gd name="T22" fmla="*/ 2147483647 w 31"/>
                  <a:gd name="T23" fmla="*/ 2147483647 h 45"/>
                  <a:gd name="T24" fmla="*/ 2147483647 w 31"/>
                  <a:gd name="T25" fmla="*/ 2147483647 h 45"/>
                  <a:gd name="T26" fmla="*/ 2147483647 w 31"/>
                  <a:gd name="T27" fmla="*/ 2147483647 h 45"/>
                  <a:gd name="T28" fmla="*/ 2147483647 w 31"/>
                  <a:gd name="T29" fmla="*/ 2147483647 h 45"/>
                  <a:gd name="T30" fmla="*/ 2147483647 w 31"/>
                  <a:gd name="T31" fmla="*/ 0 h 45"/>
                  <a:gd name="T32" fmla="*/ 2147483647 w 31"/>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45"/>
                  <a:gd name="T53" fmla="*/ 31 w 31"/>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45">
                    <a:moveTo>
                      <a:pt x="14" y="0"/>
                    </a:moveTo>
                    <a:lnTo>
                      <a:pt x="7" y="1"/>
                    </a:lnTo>
                    <a:lnTo>
                      <a:pt x="2" y="8"/>
                    </a:lnTo>
                    <a:lnTo>
                      <a:pt x="0" y="19"/>
                    </a:lnTo>
                    <a:lnTo>
                      <a:pt x="0" y="26"/>
                    </a:lnTo>
                    <a:lnTo>
                      <a:pt x="2" y="36"/>
                    </a:lnTo>
                    <a:lnTo>
                      <a:pt x="7" y="43"/>
                    </a:lnTo>
                    <a:lnTo>
                      <a:pt x="14" y="45"/>
                    </a:lnTo>
                    <a:lnTo>
                      <a:pt x="18" y="45"/>
                    </a:lnTo>
                    <a:lnTo>
                      <a:pt x="24" y="43"/>
                    </a:lnTo>
                    <a:lnTo>
                      <a:pt x="30" y="36"/>
                    </a:lnTo>
                    <a:lnTo>
                      <a:pt x="31" y="26"/>
                    </a:lnTo>
                    <a:lnTo>
                      <a:pt x="31" y="19"/>
                    </a:lnTo>
                    <a:lnTo>
                      <a:pt x="30" y="8"/>
                    </a:lnTo>
                    <a:lnTo>
                      <a:pt x="24" y="1"/>
                    </a:lnTo>
                    <a:lnTo>
                      <a:pt x="18" y="0"/>
                    </a:lnTo>
                    <a:lnTo>
                      <a:pt x="14" y="0"/>
                    </a:lnTo>
                  </a:path>
                </a:pathLst>
              </a:custGeom>
              <a:noFill/>
              <a:ln w="4">
                <a:solidFill>
                  <a:srgbClr val="000000"/>
                </a:solidFill>
                <a:round/>
                <a:headEnd/>
                <a:tailEnd/>
              </a:ln>
            </p:spPr>
            <p:txBody>
              <a:bodyPr/>
              <a:lstStyle/>
              <a:p>
                <a:endParaRPr lang="en-US"/>
              </a:p>
            </p:txBody>
          </p:sp>
          <p:sp>
            <p:nvSpPr>
              <p:cNvPr id="123" name="Freeform 88"/>
              <p:cNvSpPr>
                <a:spLocks/>
              </p:cNvSpPr>
              <p:nvPr/>
            </p:nvSpPr>
            <p:spPr bwMode="auto">
              <a:xfrm>
                <a:off x="561975" y="3741738"/>
                <a:ext cx="47625" cy="71438"/>
              </a:xfrm>
              <a:custGeom>
                <a:avLst/>
                <a:gdLst>
                  <a:gd name="T0" fmla="*/ 2147483647 w 30"/>
                  <a:gd name="T1" fmla="*/ 0 h 45"/>
                  <a:gd name="T2" fmla="*/ 2147483647 w 30"/>
                  <a:gd name="T3" fmla="*/ 2147483647 h 45"/>
                  <a:gd name="T4" fmla="*/ 0 w 30"/>
                  <a:gd name="T5" fmla="*/ 2147483647 h 45"/>
                  <a:gd name="T6" fmla="*/ 0 w 30"/>
                  <a:gd name="T7" fmla="*/ 2147483647 h 45"/>
                  <a:gd name="T8" fmla="*/ 2147483647 w 30"/>
                  <a:gd name="T9" fmla="*/ 2147483647 h 45"/>
                  <a:gd name="T10" fmla="*/ 2147483647 w 30"/>
                  <a:gd name="T11" fmla="*/ 2147483647 h 45"/>
                  <a:gd name="T12" fmla="*/ 2147483647 w 30"/>
                  <a:gd name="T13" fmla="*/ 2147483647 h 45"/>
                  <a:gd name="T14" fmla="*/ 2147483647 w 30"/>
                  <a:gd name="T15" fmla="*/ 2147483647 h 45"/>
                  <a:gd name="T16" fmla="*/ 2147483647 w 30"/>
                  <a:gd name="T17" fmla="*/ 2147483647 h 45"/>
                  <a:gd name="T18" fmla="*/ 2147483647 w 30"/>
                  <a:gd name="T19" fmla="*/ 2147483647 h 45"/>
                  <a:gd name="T20" fmla="*/ 2147483647 w 30"/>
                  <a:gd name="T21" fmla="*/ 2147483647 h 45"/>
                  <a:gd name="T22" fmla="*/ 2147483647 w 30"/>
                  <a:gd name="T23" fmla="*/ 2147483647 h 45"/>
                  <a:gd name="T24" fmla="*/ 2147483647 w 30"/>
                  <a:gd name="T25" fmla="*/ 2147483647 h 45"/>
                  <a:gd name="T26" fmla="*/ 2147483647 w 30"/>
                  <a:gd name="T27" fmla="*/ 2147483647 h 45"/>
                  <a:gd name="T28" fmla="*/ 2147483647 w 30"/>
                  <a:gd name="T29" fmla="*/ 2147483647 h 45"/>
                  <a:gd name="T30" fmla="*/ 2147483647 w 30"/>
                  <a:gd name="T31" fmla="*/ 2147483647 h 45"/>
                  <a:gd name="T32" fmla="*/ 2147483647 w 30"/>
                  <a:gd name="T33" fmla="*/ 2147483647 h 45"/>
                  <a:gd name="T34" fmla="*/ 0 w 30"/>
                  <a:gd name="T35" fmla="*/ 2147483647 h 45"/>
                  <a:gd name="T36" fmla="*/ 0 w 30"/>
                  <a:gd name="T37" fmla="*/ 2147483647 h 45"/>
                  <a:gd name="T38" fmla="*/ 2147483647 w 30"/>
                  <a:gd name="T39" fmla="*/ 2147483647 h 45"/>
                  <a:gd name="T40" fmla="*/ 2147483647 w 30"/>
                  <a:gd name="T41" fmla="*/ 2147483647 h 45"/>
                  <a:gd name="T42" fmla="*/ 2147483647 w 30"/>
                  <a:gd name="T43" fmla="*/ 2147483647 h 45"/>
                  <a:gd name="T44" fmla="*/ 2147483647 w 30"/>
                  <a:gd name="T45" fmla="*/ 2147483647 h 45"/>
                  <a:gd name="T46" fmla="*/ 2147483647 w 30"/>
                  <a:gd name="T47" fmla="*/ 2147483647 h 45"/>
                  <a:gd name="T48" fmla="*/ 2147483647 w 30"/>
                  <a:gd name="T49" fmla="*/ 2147483647 h 45"/>
                  <a:gd name="T50" fmla="*/ 2147483647 w 30"/>
                  <a:gd name="T51" fmla="*/ 2147483647 h 45"/>
                  <a:gd name="T52" fmla="*/ 2147483647 w 30"/>
                  <a:gd name="T53" fmla="*/ 2147483647 h 45"/>
                  <a:gd name="T54" fmla="*/ 2147483647 w 30"/>
                  <a:gd name="T55" fmla="*/ 0 h 45"/>
                  <a:gd name="T56" fmla="*/ 2147483647 w 30"/>
                  <a:gd name="T57" fmla="*/ 0 h 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45"/>
                  <a:gd name="T89" fmla="*/ 30 w 30"/>
                  <a:gd name="T90" fmla="*/ 45 h 4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45">
                    <a:moveTo>
                      <a:pt x="9" y="0"/>
                    </a:moveTo>
                    <a:lnTo>
                      <a:pt x="2" y="1"/>
                    </a:lnTo>
                    <a:lnTo>
                      <a:pt x="0" y="5"/>
                    </a:lnTo>
                    <a:lnTo>
                      <a:pt x="0" y="10"/>
                    </a:lnTo>
                    <a:lnTo>
                      <a:pt x="2" y="14"/>
                    </a:lnTo>
                    <a:lnTo>
                      <a:pt x="7" y="15"/>
                    </a:lnTo>
                    <a:lnTo>
                      <a:pt x="16" y="17"/>
                    </a:lnTo>
                    <a:lnTo>
                      <a:pt x="23" y="19"/>
                    </a:lnTo>
                    <a:lnTo>
                      <a:pt x="28" y="24"/>
                    </a:lnTo>
                    <a:lnTo>
                      <a:pt x="30" y="29"/>
                    </a:lnTo>
                    <a:lnTo>
                      <a:pt x="30" y="36"/>
                    </a:lnTo>
                    <a:lnTo>
                      <a:pt x="28" y="42"/>
                    </a:lnTo>
                    <a:lnTo>
                      <a:pt x="27" y="43"/>
                    </a:lnTo>
                    <a:lnTo>
                      <a:pt x="20" y="45"/>
                    </a:lnTo>
                    <a:lnTo>
                      <a:pt x="11" y="45"/>
                    </a:lnTo>
                    <a:lnTo>
                      <a:pt x="4" y="43"/>
                    </a:lnTo>
                    <a:lnTo>
                      <a:pt x="2" y="42"/>
                    </a:lnTo>
                    <a:lnTo>
                      <a:pt x="0" y="36"/>
                    </a:lnTo>
                    <a:lnTo>
                      <a:pt x="0" y="29"/>
                    </a:lnTo>
                    <a:lnTo>
                      <a:pt x="2" y="24"/>
                    </a:lnTo>
                    <a:lnTo>
                      <a:pt x="7" y="19"/>
                    </a:lnTo>
                    <a:lnTo>
                      <a:pt x="14" y="17"/>
                    </a:lnTo>
                    <a:lnTo>
                      <a:pt x="23" y="15"/>
                    </a:lnTo>
                    <a:lnTo>
                      <a:pt x="27" y="14"/>
                    </a:lnTo>
                    <a:lnTo>
                      <a:pt x="28" y="10"/>
                    </a:lnTo>
                    <a:lnTo>
                      <a:pt x="28" y="5"/>
                    </a:lnTo>
                    <a:lnTo>
                      <a:pt x="27" y="1"/>
                    </a:lnTo>
                    <a:lnTo>
                      <a:pt x="20" y="0"/>
                    </a:lnTo>
                    <a:lnTo>
                      <a:pt x="11" y="0"/>
                    </a:lnTo>
                  </a:path>
                </a:pathLst>
              </a:custGeom>
              <a:noFill/>
              <a:ln w="4">
                <a:solidFill>
                  <a:srgbClr val="000000"/>
                </a:solidFill>
                <a:round/>
                <a:headEnd/>
                <a:tailEnd/>
              </a:ln>
            </p:spPr>
            <p:txBody>
              <a:bodyPr/>
              <a:lstStyle/>
              <a:p>
                <a:endParaRPr lang="en-US"/>
              </a:p>
            </p:txBody>
          </p:sp>
          <p:sp>
            <p:nvSpPr>
              <p:cNvPr id="124" name="Line 89"/>
              <p:cNvSpPr>
                <a:spLocks noChangeShapeType="1"/>
              </p:cNvSpPr>
              <p:nvPr/>
            </p:nvSpPr>
            <p:spPr bwMode="auto">
              <a:xfrm>
                <a:off x="654050" y="3321051"/>
                <a:ext cx="44450" cy="1588"/>
              </a:xfrm>
              <a:prstGeom prst="line">
                <a:avLst/>
              </a:prstGeom>
              <a:noFill/>
              <a:ln w="4">
                <a:solidFill>
                  <a:srgbClr val="000000"/>
                </a:solidFill>
                <a:round/>
                <a:headEnd/>
                <a:tailEnd/>
              </a:ln>
            </p:spPr>
            <p:txBody>
              <a:bodyPr/>
              <a:lstStyle/>
              <a:p>
                <a:endParaRPr lang="en-US"/>
              </a:p>
            </p:txBody>
          </p:sp>
          <p:sp>
            <p:nvSpPr>
              <p:cNvPr id="125" name="Freeform 90"/>
              <p:cNvSpPr>
                <a:spLocks/>
              </p:cNvSpPr>
              <p:nvPr/>
            </p:nvSpPr>
            <p:spPr bwMode="auto">
              <a:xfrm>
                <a:off x="385763" y="3289301"/>
                <a:ext cx="52388" cy="73025"/>
              </a:xfrm>
              <a:custGeom>
                <a:avLst/>
                <a:gdLst>
                  <a:gd name="T0" fmla="*/ 2147483647 w 33"/>
                  <a:gd name="T1" fmla="*/ 0 h 46"/>
                  <a:gd name="T2" fmla="*/ 2147483647 w 33"/>
                  <a:gd name="T3" fmla="*/ 2147483647 h 46"/>
                  <a:gd name="T4" fmla="*/ 2147483647 w 33"/>
                  <a:gd name="T5" fmla="*/ 2147483647 h 46"/>
                  <a:gd name="T6" fmla="*/ 0 w 33"/>
                  <a:gd name="T7" fmla="*/ 2147483647 h 46"/>
                  <a:gd name="T8" fmla="*/ 0 w 33"/>
                  <a:gd name="T9" fmla="*/ 2147483647 h 46"/>
                  <a:gd name="T10" fmla="*/ 2147483647 w 33"/>
                  <a:gd name="T11" fmla="*/ 2147483647 h 46"/>
                  <a:gd name="T12" fmla="*/ 2147483647 w 33"/>
                  <a:gd name="T13" fmla="*/ 2147483647 h 46"/>
                  <a:gd name="T14" fmla="*/ 2147483647 w 33"/>
                  <a:gd name="T15" fmla="*/ 2147483647 h 46"/>
                  <a:gd name="T16" fmla="*/ 2147483647 w 33"/>
                  <a:gd name="T17" fmla="*/ 2147483647 h 46"/>
                  <a:gd name="T18" fmla="*/ 2147483647 w 33"/>
                  <a:gd name="T19" fmla="*/ 2147483647 h 46"/>
                  <a:gd name="T20" fmla="*/ 2147483647 w 33"/>
                  <a:gd name="T21" fmla="*/ 2147483647 h 46"/>
                  <a:gd name="T22" fmla="*/ 2147483647 w 33"/>
                  <a:gd name="T23" fmla="*/ 2147483647 h 46"/>
                  <a:gd name="T24" fmla="*/ 2147483647 w 33"/>
                  <a:gd name="T25" fmla="*/ 2147483647 h 46"/>
                  <a:gd name="T26" fmla="*/ 2147483647 w 33"/>
                  <a:gd name="T27" fmla="*/ 2147483647 h 46"/>
                  <a:gd name="T28" fmla="*/ 2147483647 w 33"/>
                  <a:gd name="T29" fmla="*/ 2147483647 h 46"/>
                  <a:gd name="T30" fmla="*/ 2147483647 w 33"/>
                  <a:gd name="T31" fmla="*/ 0 h 46"/>
                  <a:gd name="T32" fmla="*/ 2147483647 w 33"/>
                  <a:gd name="T33" fmla="*/ 0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6"/>
                  <a:gd name="T53" fmla="*/ 33 w 33"/>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6">
                    <a:moveTo>
                      <a:pt x="14" y="0"/>
                    </a:moveTo>
                    <a:lnTo>
                      <a:pt x="7" y="2"/>
                    </a:lnTo>
                    <a:lnTo>
                      <a:pt x="1" y="9"/>
                    </a:lnTo>
                    <a:lnTo>
                      <a:pt x="0" y="20"/>
                    </a:lnTo>
                    <a:lnTo>
                      <a:pt x="0" y="27"/>
                    </a:lnTo>
                    <a:lnTo>
                      <a:pt x="1" y="37"/>
                    </a:lnTo>
                    <a:lnTo>
                      <a:pt x="7" y="44"/>
                    </a:lnTo>
                    <a:lnTo>
                      <a:pt x="14" y="46"/>
                    </a:lnTo>
                    <a:lnTo>
                      <a:pt x="19" y="46"/>
                    </a:lnTo>
                    <a:lnTo>
                      <a:pt x="26" y="44"/>
                    </a:lnTo>
                    <a:lnTo>
                      <a:pt x="31" y="37"/>
                    </a:lnTo>
                    <a:lnTo>
                      <a:pt x="33" y="27"/>
                    </a:lnTo>
                    <a:lnTo>
                      <a:pt x="33" y="20"/>
                    </a:lnTo>
                    <a:lnTo>
                      <a:pt x="31" y="9"/>
                    </a:lnTo>
                    <a:lnTo>
                      <a:pt x="26" y="2"/>
                    </a:lnTo>
                    <a:lnTo>
                      <a:pt x="19" y="0"/>
                    </a:lnTo>
                    <a:lnTo>
                      <a:pt x="14" y="0"/>
                    </a:lnTo>
                  </a:path>
                </a:pathLst>
              </a:custGeom>
              <a:noFill/>
              <a:ln w="4">
                <a:solidFill>
                  <a:srgbClr val="000000"/>
                </a:solidFill>
                <a:round/>
                <a:headEnd/>
                <a:tailEnd/>
              </a:ln>
            </p:spPr>
            <p:txBody>
              <a:bodyPr/>
              <a:lstStyle/>
              <a:p>
                <a:endParaRPr lang="en-US"/>
              </a:p>
            </p:txBody>
          </p:sp>
          <p:sp>
            <p:nvSpPr>
              <p:cNvPr id="126" name="Freeform 91"/>
              <p:cNvSpPr>
                <a:spLocks/>
              </p:cNvSpPr>
              <p:nvPr/>
            </p:nvSpPr>
            <p:spPr bwMode="auto">
              <a:xfrm>
                <a:off x="460375" y="3357563"/>
                <a:ext cx="4763" cy="4763"/>
              </a:xfrm>
              <a:custGeom>
                <a:avLst/>
                <a:gdLst>
                  <a:gd name="T0" fmla="*/ 2147483647 w 3"/>
                  <a:gd name="T1" fmla="*/ 0 h 3"/>
                  <a:gd name="T2" fmla="*/ 0 w 3"/>
                  <a:gd name="T3" fmla="*/ 2147483647 h 3"/>
                  <a:gd name="T4" fmla="*/ 2147483647 w 3"/>
                  <a:gd name="T5" fmla="*/ 2147483647 h 3"/>
                  <a:gd name="T6" fmla="*/ 2147483647 w 3"/>
                  <a:gd name="T7" fmla="*/ 2147483647 h 3"/>
                  <a:gd name="T8" fmla="*/ 2147483647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0"/>
                    </a:moveTo>
                    <a:lnTo>
                      <a:pt x="0" y="1"/>
                    </a:lnTo>
                    <a:lnTo>
                      <a:pt x="2" y="3"/>
                    </a:lnTo>
                    <a:lnTo>
                      <a:pt x="3" y="1"/>
                    </a:lnTo>
                    <a:lnTo>
                      <a:pt x="2" y="0"/>
                    </a:lnTo>
                  </a:path>
                </a:pathLst>
              </a:custGeom>
              <a:noFill/>
              <a:ln w="4">
                <a:solidFill>
                  <a:srgbClr val="000000"/>
                </a:solidFill>
                <a:round/>
                <a:headEnd/>
                <a:tailEnd/>
              </a:ln>
            </p:spPr>
            <p:txBody>
              <a:bodyPr/>
              <a:lstStyle/>
              <a:p>
                <a:endParaRPr lang="en-US"/>
              </a:p>
            </p:txBody>
          </p:sp>
          <p:sp>
            <p:nvSpPr>
              <p:cNvPr id="127" name="Freeform 92"/>
              <p:cNvSpPr>
                <a:spLocks/>
              </p:cNvSpPr>
              <p:nvPr/>
            </p:nvSpPr>
            <p:spPr bwMode="auto">
              <a:xfrm>
                <a:off x="501650" y="3289301"/>
                <a:ext cx="17463" cy="73025"/>
              </a:xfrm>
              <a:custGeom>
                <a:avLst/>
                <a:gdLst>
                  <a:gd name="T0" fmla="*/ 0 w 11"/>
                  <a:gd name="T1" fmla="*/ 2147483647 h 46"/>
                  <a:gd name="T2" fmla="*/ 2147483647 w 11"/>
                  <a:gd name="T3" fmla="*/ 2147483647 h 46"/>
                  <a:gd name="T4" fmla="*/ 2147483647 w 11"/>
                  <a:gd name="T5" fmla="*/ 0 h 46"/>
                  <a:gd name="T6" fmla="*/ 2147483647 w 11"/>
                  <a:gd name="T7" fmla="*/ 2147483647 h 46"/>
                  <a:gd name="T8" fmla="*/ 0 60000 65536"/>
                  <a:gd name="T9" fmla="*/ 0 60000 65536"/>
                  <a:gd name="T10" fmla="*/ 0 60000 65536"/>
                  <a:gd name="T11" fmla="*/ 0 60000 65536"/>
                  <a:gd name="T12" fmla="*/ 0 w 11"/>
                  <a:gd name="T13" fmla="*/ 0 h 46"/>
                  <a:gd name="T14" fmla="*/ 11 w 11"/>
                  <a:gd name="T15" fmla="*/ 46 h 46"/>
                </a:gdLst>
                <a:ahLst/>
                <a:cxnLst>
                  <a:cxn ang="T8">
                    <a:pos x="T0" y="T1"/>
                  </a:cxn>
                  <a:cxn ang="T9">
                    <a:pos x="T2" y="T3"/>
                  </a:cxn>
                  <a:cxn ang="T10">
                    <a:pos x="T4" y="T5"/>
                  </a:cxn>
                  <a:cxn ang="T11">
                    <a:pos x="T6" y="T7"/>
                  </a:cxn>
                </a:cxnLst>
                <a:rect l="T12" t="T13" r="T14" b="T15"/>
                <a:pathLst>
                  <a:path w="11" h="46">
                    <a:moveTo>
                      <a:pt x="0" y="9"/>
                    </a:moveTo>
                    <a:lnTo>
                      <a:pt x="4" y="7"/>
                    </a:lnTo>
                    <a:lnTo>
                      <a:pt x="11" y="0"/>
                    </a:lnTo>
                    <a:lnTo>
                      <a:pt x="11" y="46"/>
                    </a:lnTo>
                  </a:path>
                </a:pathLst>
              </a:custGeom>
              <a:noFill/>
              <a:ln w="4">
                <a:solidFill>
                  <a:srgbClr val="000000"/>
                </a:solidFill>
                <a:round/>
                <a:headEnd/>
                <a:tailEnd/>
              </a:ln>
            </p:spPr>
            <p:txBody>
              <a:bodyPr/>
              <a:lstStyle/>
              <a:p>
                <a:endParaRPr lang="en-US"/>
              </a:p>
            </p:txBody>
          </p:sp>
          <p:sp>
            <p:nvSpPr>
              <p:cNvPr id="128" name="Freeform 93"/>
              <p:cNvSpPr>
                <a:spLocks/>
              </p:cNvSpPr>
              <p:nvPr/>
            </p:nvSpPr>
            <p:spPr bwMode="auto">
              <a:xfrm>
                <a:off x="560388" y="3289301"/>
                <a:ext cx="49213" cy="73025"/>
              </a:xfrm>
              <a:custGeom>
                <a:avLst/>
                <a:gdLst>
                  <a:gd name="T0" fmla="*/ 2147483647 w 31"/>
                  <a:gd name="T1" fmla="*/ 0 h 46"/>
                  <a:gd name="T2" fmla="*/ 2147483647 w 31"/>
                  <a:gd name="T3" fmla="*/ 2147483647 h 46"/>
                  <a:gd name="T4" fmla="*/ 2147483647 w 31"/>
                  <a:gd name="T5" fmla="*/ 2147483647 h 46"/>
                  <a:gd name="T6" fmla="*/ 0 w 31"/>
                  <a:gd name="T7" fmla="*/ 2147483647 h 46"/>
                  <a:gd name="T8" fmla="*/ 0 w 31"/>
                  <a:gd name="T9" fmla="*/ 2147483647 h 46"/>
                  <a:gd name="T10" fmla="*/ 2147483647 w 31"/>
                  <a:gd name="T11" fmla="*/ 2147483647 h 46"/>
                  <a:gd name="T12" fmla="*/ 2147483647 w 31"/>
                  <a:gd name="T13" fmla="*/ 2147483647 h 46"/>
                  <a:gd name="T14" fmla="*/ 2147483647 w 31"/>
                  <a:gd name="T15" fmla="*/ 2147483647 h 46"/>
                  <a:gd name="T16" fmla="*/ 2147483647 w 31"/>
                  <a:gd name="T17" fmla="*/ 2147483647 h 46"/>
                  <a:gd name="T18" fmla="*/ 2147483647 w 31"/>
                  <a:gd name="T19" fmla="*/ 2147483647 h 46"/>
                  <a:gd name="T20" fmla="*/ 2147483647 w 31"/>
                  <a:gd name="T21" fmla="*/ 2147483647 h 46"/>
                  <a:gd name="T22" fmla="*/ 2147483647 w 31"/>
                  <a:gd name="T23" fmla="*/ 2147483647 h 46"/>
                  <a:gd name="T24" fmla="*/ 2147483647 w 31"/>
                  <a:gd name="T25" fmla="*/ 2147483647 h 46"/>
                  <a:gd name="T26" fmla="*/ 2147483647 w 31"/>
                  <a:gd name="T27" fmla="*/ 2147483647 h 46"/>
                  <a:gd name="T28" fmla="*/ 2147483647 w 31"/>
                  <a:gd name="T29" fmla="*/ 2147483647 h 46"/>
                  <a:gd name="T30" fmla="*/ 2147483647 w 31"/>
                  <a:gd name="T31" fmla="*/ 0 h 46"/>
                  <a:gd name="T32" fmla="*/ 2147483647 w 31"/>
                  <a:gd name="T33" fmla="*/ 0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46"/>
                  <a:gd name="T53" fmla="*/ 31 w 31"/>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46">
                    <a:moveTo>
                      <a:pt x="14" y="0"/>
                    </a:moveTo>
                    <a:lnTo>
                      <a:pt x="7" y="2"/>
                    </a:lnTo>
                    <a:lnTo>
                      <a:pt x="1" y="9"/>
                    </a:lnTo>
                    <a:lnTo>
                      <a:pt x="0" y="20"/>
                    </a:lnTo>
                    <a:lnTo>
                      <a:pt x="0" y="27"/>
                    </a:lnTo>
                    <a:lnTo>
                      <a:pt x="1" y="37"/>
                    </a:lnTo>
                    <a:lnTo>
                      <a:pt x="7" y="44"/>
                    </a:lnTo>
                    <a:lnTo>
                      <a:pt x="14" y="46"/>
                    </a:lnTo>
                    <a:lnTo>
                      <a:pt x="17" y="46"/>
                    </a:lnTo>
                    <a:lnTo>
                      <a:pt x="24" y="44"/>
                    </a:lnTo>
                    <a:lnTo>
                      <a:pt x="29" y="37"/>
                    </a:lnTo>
                    <a:lnTo>
                      <a:pt x="31" y="27"/>
                    </a:lnTo>
                    <a:lnTo>
                      <a:pt x="31" y="20"/>
                    </a:lnTo>
                    <a:lnTo>
                      <a:pt x="29" y="9"/>
                    </a:lnTo>
                    <a:lnTo>
                      <a:pt x="24" y="2"/>
                    </a:lnTo>
                    <a:lnTo>
                      <a:pt x="17" y="0"/>
                    </a:lnTo>
                    <a:lnTo>
                      <a:pt x="14" y="0"/>
                    </a:lnTo>
                  </a:path>
                </a:pathLst>
              </a:custGeom>
              <a:noFill/>
              <a:ln w="4">
                <a:solidFill>
                  <a:srgbClr val="000000"/>
                </a:solidFill>
                <a:round/>
                <a:headEnd/>
                <a:tailEnd/>
              </a:ln>
            </p:spPr>
            <p:txBody>
              <a:bodyPr/>
              <a:lstStyle/>
              <a:p>
                <a:endParaRPr lang="en-US"/>
              </a:p>
            </p:txBody>
          </p:sp>
          <p:sp>
            <p:nvSpPr>
              <p:cNvPr id="129" name="Line 94"/>
              <p:cNvSpPr>
                <a:spLocks noChangeShapeType="1"/>
              </p:cNvSpPr>
              <p:nvPr/>
            </p:nvSpPr>
            <p:spPr bwMode="auto">
              <a:xfrm>
                <a:off x="654050" y="2870201"/>
                <a:ext cx="44450" cy="1588"/>
              </a:xfrm>
              <a:prstGeom prst="line">
                <a:avLst/>
              </a:prstGeom>
              <a:noFill/>
              <a:ln w="4">
                <a:solidFill>
                  <a:srgbClr val="000000"/>
                </a:solidFill>
                <a:round/>
                <a:headEnd/>
                <a:tailEnd/>
              </a:ln>
            </p:spPr>
            <p:txBody>
              <a:bodyPr/>
              <a:lstStyle/>
              <a:p>
                <a:endParaRPr lang="en-US"/>
              </a:p>
            </p:txBody>
          </p:sp>
          <p:sp>
            <p:nvSpPr>
              <p:cNvPr id="130" name="Freeform 95"/>
              <p:cNvSpPr>
                <a:spLocks/>
              </p:cNvSpPr>
              <p:nvPr/>
            </p:nvSpPr>
            <p:spPr bwMode="auto">
              <a:xfrm>
                <a:off x="385763" y="2838451"/>
                <a:ext cx="52388" cy="73025"/>
              </a:xfrm>
              <a:custGeom>
                <a:avLst/>
                <a:gdLst>
                  <a:gd name="T0" fmla="*/ 2147483647 w 33"/>
                  <a:gd name="T1" fmla="*/ 0 h 46"/>
                  <a:gd name="T2" fmla="*/ 2147483647 w 33"/>
                  <a:gd name="T3" fmla="*/ 2147483647 h 46"/>
                  <a:gd name="T4" fmla="*/ 2147483647 w 33"/>
                  <a:gd name="T5" fmla="*/ 2147483647 h 46"/>
                  <a:gd name="T6" fmla="*/ 0 w 33"/>
                  <a:gd name="T7" fmla="*/ 2147483647 h 46"/>
                  <a:gd name="T8" fmla="*/ 0 w 33"/>
                  <a:gd name="T9" fmla="*/ 2147483647 h 46"/>
                  <a:gd name="T10" fmla="*/ 2147483647 w 33"/>
                  <a:gd name="T11" fmla="*/ 2147483647 h 46"/>
                  <a:gd name="T12" fmla="*/ 2147483647 w 33"/>
                  <a:gd name="T13" fmla="*/ 2147483647 h 46"/>
                  <a:gd name="T14" fmla="*/ 2147483647 w 33"/>
                  <a:gd name="T15" fmla="*/ 2147483647 h 46"/>
                  <a:gd name="T16" fmla="*/ 2147483647 w 33"/>
                  <a:gd name="T17" fmla="*/ 2147483647 h 46"/>
                  <a:gd name="T18" fmla="*/ 2147483647 w 33"/>
                  <a:gd name="T19" fmla="*/ 2147483647 h 46"/>
                  <a:gd name="T20" fmla="*/ 2147483647 w 33"/>
                  <a:gd name="T21" fmla="*/ 2147483647 h 46"/>
                  <a:gd name="T22" fmla="*/ 2147483647 w 33"/>
                  <a:gd name="T23" fmla="*/ 2147483647 h 46"/>
                  <a:gd name="T24" fmla="*/ 2147483647 w 33"/>
                  <a:gd name="T25" fmla="*/ 2147483647 h 46"/>
                  <a:gd name="T26" fmla="*/ 2147483647 w 33"/>
                  <a:gd name="T27" fmla="*/ 2147483647 h 46"/>
                  <a:gd name="T28" fmla="*/ 2147483647 w 33"/>
                  <a:gd name="T29" fmla="*/ 2147483647 h 46"/>
                  <a:gd name="T30" fmla="*/ 2147483647 w 33"/>
                  <a:gd name="T31" fmla="*/ 0 h 46"/>
                  <a:gd name="T32" fmla="*/ 2147483647 w 33"/>
                  <a:gd name="T33" fmla="*/ 0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6"/>
                  <a:gd name="T53" fmla="*/ 33 w 33"/>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6">
                    <a:moveTo>
                      <a:pt x="14" y="0"/>
                    </a:moveTo>
                    <a:lnTo>
                      <a:pt x="7" y="2"/>
                    </a:lnTo>
                    <a:lnTo>
                      <a:pt x="1" y="9"/>
                    </a:lnTo>
                    <a:lnTo>
                      <a:pt x="0" y="20"/>
                    </a:lnTo>
                    <a:lnTo>
                      <a:pt x="0" y="27"/>
                    </a:lnTo>
                    <a:lnTo>
                      <a:pt x="1" y="37"/>
                    </a:lnTo>
                    <a:lnTo>
                      <a:pt x="7" y="44"/>
                    </a:lnTo>
                    <a:lnTo>
                      <a:pt x="14" y="46"/>
                    </a:lnTo>
                    <a:lnTo>
                      <a:pt x="19" y="46"/>
                    </a:lnTo>
                    <a:lnTo>
                      <a:pt x="26" y="44"/>
                    </a:lnTo>
                    <a:lnTo>
                      <a:pt x="31" y="37"/>
                    </a:lnTo>
                    <a:lnTo>
                      <a:pt x="33" y="27"/>
                    </a:lnTo>
                    <a:lnTo>
                      <a:pt x="33" y="20"/>
                    </a:lnTo>
                    <a:lnTo>
                      <a:pt x="31" y="9"/>
                    </a:lnTo>
                    <a:lnTo>
                      <a:pt x="26" y="2"/>
                    </a:lnTo>
                    <a:lnTo>
                      <a:pt x="19" y="0"/>
                    </a:lnTo>
                    <a:lnTo>
                      <a:pt x="14" y="0"/>
                    </a:lnTo>
                  </a:path>
                </a:pathLst>
              </a:custGeom>
              <a:noFill/>
              <a:ln w="4">
                <a:solidFill>
                  <a:srgbClr val="000000"/>
                </a:solidFill>
                <a:round/>
                <a:headEnd/>
                <a:tailEnd/>
              </a:ln>
            </p:spPr>
            <p:txBody>
              <a:bodyPr/>
              <a:lstStyle/>
              <a:p>
                <a:endParaRPr lang="en-US"/>
              </a:p>
            </p:txBody>
          </p:sp>
          <p:sp>
            <p:nvSpPr>
              <p:cNvPr id="131" name="Freeform 96"/>
              <p:cNvSpPr>
                <a:spLocks/>
              </p:cNvSpPr>
              <p:nvPr/>
            </p:nvSpPr>
            <p:spPr bwMode="auto">
              <a:xfrm>
                <a:off x="460375" y="2905126"/>
                <a:ext cx="4763" cy="6350"/>
              </a:xfrm>
              <a:custGeom>
                <a:avLst/>
                <a:gdLst>
                  <a:gd name="T0" fmla="*/ 2147483647 w 3"/>
                  <a:gd name="T1" fmla="*/ 0 h 4"/>
                  <a:gd name="T2" fmla="*/ 0 w 3"/>
                  <a:gd name="T3" fmla="*/ 2147483647 h 4"/>
                  <a:gd name="T4" fmla="*/ 2147483647 w 3"/>
                  <a:gd name="T5" fmla="*/ 2147483647 h 4"/>
                  <a:gd name="T6" fmla="*/ 2147483647 w 3"/>
                  <a:gd name="T7" fmla="*/ 2147483647 h 4"/>
                  <a:gd name="T8" fmla="*/ 2147483647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lnTo>
                      <a:pt x="0" y="2"/>
                    </a:lnTo>
                    <a:lnTo>
                      <a:pt x="2" y="4"/>
                    </a:lnTo>
                    <a:lnTo>
                      <a:pt x="3" y="2"/>
                    </a:lnTo>
                    <a:lnTo>
                      <a:pt x="2" y="0"/>
                    </a:lnTo>
                  </a:path>
                </a:pathLst>
              </a:custGeom>
              <a:noFill/>
              <a:ln w="4">
                <a:solidFill>
                  <a:srgbClr val="000000"/>
                </a:solidFill>
                <a:round/>
                <a:headEnd/>
                <a:tailEnd/>
              </a:ln>
            </p:spPr>
            <p:txBody>
              <a:bodyPr/>
              <a:lstStyle/>
              <a:p>
                <a:endParaRPr lang="en-US"/>
              </a:p>
            </p:txBody>
          </p:sp>
          <p:sp>
            <p:nvSpPr>
              <p:cNvPr id="132" name="Freeform 97"/>
              <p:cNvSpPr>
                <a:spLocks/>
              </p:cNvSpPr>
              <p:nvPr/>
            </p:nvSpPr>
            <p:spPr bwMode="auto">
              <a:xfrm>
                <a:off x="501650" y="2838451"/>
                <a:ext cx="17463" cy="73025"/>
              </a:xfrm>
              <a:custGeom>
                <a:avLst/>
                <a:gdLst>
                  <a:gd name="T0" fmla="*/ 0 w 11"/>
                  <a:gd name="T1" fmla="*/ 2147483647 h 46"/>
                  <a:gd name="T2" fmla="*/ 2147483647 w 11"/>
                  <a:gd name="T3" fmla="*/ 2147483647 h 46"/>
                  <a:gd name="T4" fmla="*/ 2147483647 w 11"/>
                  <a:gd name="T5" fmla="*/ 0 h 46"/>
                  <a:gd name="T6" fmla="*/ 2147483647 w 11"/>
                  <a:gd name="T7" fmla="*/ 2147483647 h 46"/>
                  <a:gd name="T8" fmla="*/ 0 60000 65536"/>
                  <a:gd name="T9" fmla="*/ 0 60000 65536"/>
                  <a:gd name="T10" fmla="*/ 0 60000 65536"/>
                  <a:gd name="T11" fmla="*/ 0 60000 65536"/>
                  <a:gd name="T12" fmla="*/ 0 w 11"/>
                  <a:gd name="T13" fmla="*/ 0 h 46"/>
                  <a:gd name="T14" fmla="*/ 11 w 11"/>
                  <a:gd name="T15" fmla="*/ 46 h 46"/>
                </a:gdLst>
                <a:ahLst/>
                <a:cxnLst>
                  <a:cxn ang="T8">
                    <a:pos x="T0" y="T1"/>
                  </a:cxn>
                  <a:cxn ang="T9">
                    <a:pos x="T2" y="T3"/>
                  </a:cxn>
                  <a:cxn ang="T10">
                    <a:pos x="T4" y="T5"/>
                  </a:cxn>
                  <a:cxn ang="T11">
                    <a:pos x="T6" y="T7"/>
                  </a:cxn>
                </a:cxnLst>
                <a:rect l="T12" t="T13" r="T14" b="T15"/>
                <a:pathLst>
                  <a:path w="11" h="46">
                    <a:moveTo>
                      <a:pt x="0" y="9"/>
                    </a:moveTo>
                    <a:lnTo>
                      <a:pt x="4" y="7"/>
                    </a:lnTo>
                    <a:lnTo>
                      <a:pt x="11" y="0"/>
                    </a:lnTo>
                    <a:lnTo>
                      <a:pt x="11" y="46"/>
                    </a:lnTo>
                  </a:path>
                </a:pathLst>
              </a:custGeom>
              <a:noFill/>
              <a:ln w="4">
                <a:solidFill>
                  <a:srgbClr val="000000"/>
                </a:solidFill>
                <a:round/>
                <a:headEnd/>
                <a:tailEnd/>
              </a:ln>
            </p:spPr>
            <p:txBody>
              <a:bodyPr/>
              <a:lstStyle/>
              <a:p>
                <a:endParaRPr lang="en-US"/>
              </a:p>
            </p:txBody>
          </p:sp>
          <p:sp>
            <p:nvSpPr>
              <p:cNvPr id="133" name="Freeform 98"/>
              <p:cNvSpPr>
                <a:spLocks/>
              </p:cNvSpPr>
              <p:nvPr/>
            </p:nvSpPr>
            <p:spPr bwMode="auto">
              <a:xfrm>
                <a:off x="560388" y="2841626"/>
                <a:ext cx="46038" cy="69850"/>
              </a:xfrm>
              <a:custGeom>
                <a:avLst/>
                <a:gdLst>
                  <a:gd name="T0" fmla="*/ 2147483647 w 29"/>
                  <a:gd name="T1" fmla="*/ 2147483647 h 44"/>
                  <a:gd name="T2" fmla="*/ 2147483647 w 29"/>
                  <a:gd name="T3" fmla="*/ 2147483647 h 44"/>
                  <a:gd name="T4" fmla="*/ 2147483647 w 29"/>
                  <a:gd name="T5" fmla="*/ 2147483647 h 44"/>
                  <a:gd name="T6" fmla="*/ 2147483647 w 29"/>
                  <a:gd name="T7" fmla="*/ 2147483647 h 44"/>
                  <a:gd name="T8" fmla="*/ 2147483647 w 29"/>
                  <a:gd name="T9" fmla="*/ 0 h 44"/>
                  <a:gd name="T10" fmla="*/ 2147483647 w 29"/>
                  <a:gd name="T11" fmla="*/ 0 h 44"/>
                  <a:gd name="T12" fmla="*/ 2147483647 w 29"/>
                  <a:gd name="T13" fmla="*/ 2147483647 h 44"/>
                  <a:gd name="T14" fmla="*/ 2147483647 w 29"/>
                  <a:gd name="T15" fmla="*/ 2147483647 h 44"/>
                  <a:gd name="T16" fmla="*/ 2147483647 w 29"/>
                  <a:gd name="T17" fmla="*/ 2147483647 h 44"/>
                  <a:gd name="T18" fmla="*/ 2147483647 w 29"/>
                  <a:gd name="T19" fmla="*/ 2147483647 h 44"/>
                  <a:gd name="T20" fmla="*/ 2147483647 w 29"/>
                  <a:gd name="T21" fmla="*/ 2147483647 h 44"/>
                  <a:gd name="T22" fmla="*/ 0 w 29"/>
                  <a:gd name="T23" fmla="*/ 2147483647 h 44"/>
                  <a:gd name="T24" fmla="*/ 2147483647 w 29"/>
                  <a:gd name="T25" fmla="*/ 2147483647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44"/>
                  <a:gd name="T41" fmla="*/ 29 w 29"/>
                  <a:gd name="T42" fmla="*/ 44 h 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44">
                    <a:moveTo>
                      <a:pt x="1" y="9"/>
                    </a:moveTo>
                    <a:lnTo>
                      <a:pt x="1" y="7"/>
                    </a:lnTo>
                    <a:lnTo>
                      <a:pt x="3" y="4"/>
                    </a:lnTo>
                    <a:lnTo>
                      <a:pt x="5" y="2"/>
                    </a:lnTo>
                    <a:lnTo>
                      <a:pt x="8" y="0"/>
                    </a:lnTo>
                    <a:lnTo>
                      <a:pt x="17" y="0"/>
                    </a:lnTo>
                    <a:lnTo>
                      <a:pt x="22" y="2"/>
                    </a:lnTo>
                    <a:lnTo>
                      <a:pt x="24" y="4"/>
                    </a:lnTo>
                    <a:lnTo>
                      <a:pt x="26" y="7"/>
                    </a:lnTo>
                    <a:lnTo>
                      <a:pt x="26" y="12"/>
                    </a:lnTo>
                    <a:lnTo>
                      <a:pt x="21" y="23"/>
                    </a:lnTo>
                    <a:lnTo>
                      <a:pt x="0" y="44"/>
                    </a:lnTo>
                    <a:lnTo>
                      <a:pt x="29" y="44"/>
                    </a:lnTo>
                  </a:path>
                </a:pathLst>
              </a:custGeom>
              <a:noFill/>
              <a:ln w="4">
                <a:solidFill>
                  <a:srgbClr val="000000"/>
                </a:solidFill>
                <a:round/>
                <a:headEnd/>
                <a:tailEnd/>
              </a:ln>
            </p:spPr>
            <p:txBody>
              <a:bodyPr/>
              <a:lstStyle/>
              <a:p>
                <a:endParaRPr lang="en-US"/>
              </a:p>
            </p:txBody>
          </p:sp>
          <p:sp>
            <p:nvSpPr>
              <p:cNvPr id="134" name="Line 99"/>
              <p:cNvSpPr>
                <a:spLocks noChangeShapeType="1"/>
              </p:cNvSpPr>
              <p:nvPr/>
            </p:nvSpPr>
            <p:spPr bwMode="auto">
              <a:xfrm>
                <a:off x="654050" y="2417763"/>
                <a:ext cx="44450" cy="1588"/>
              </a:xfrm>
              <a:prstGeom prst="line">
                <a:avLst/>
              </a:prstGeom>
              <a:noFill/>
              <a:ln w="4">
                <a:solidFill>
                  <a:srgbClr val="000000"/>
                </a:solidFill>
                <a:round/>
                <a:headEnd/>
                <a:tailEnd/>
              </a:ln>
            </p:spPr>
            <p:txBody>
              <a:bodyPr/>
              <a:lstStyle/>
              <a:p>
                <a:endParaRPr lang="en-US"/>
              </a:p>
            </p:txBody>
          </p:sp>
          <p:sp>
            <p:nvSpPr>
              <p:cNvPr id="135" name="Freeform 100"/>
              <p:cNvSpPr>
                <a:spLocks/>
              </p:cNvSpPr>
              <p:nvPr/>
            </p:nvSpPr>
            <p:spPr bwMode="auto">
              <a:xfrm>
                <a:off x="385763" y="2387601"/>
                <a:ext cx="52388" cy="73025"/>
              </a:xfrm>
              <a:custGeom>
                <a:avLst/>
                <a:gdLst>
                  <a:gd name="T0" fmla="*/ 2147483647 w 33"/>
                  <a:gd name="T1" fmla="*/ 0 h 46"/>
                  <a:gd name="T2" fmla="*/ 2147483647 w 33"/>
                  <a:gd name="T3" fmla="*/ 2147483647 h 46"/>
                  <a:gd name="T4" fmla="*/ 2147483647 w 33"/>
                  <a:gd name="T5" fmla="*/ 2147483647 h 46"/>
                  <a:gd name="T6" fmla="*/ 0 w 33"/>
                  <a:gd name="T7" fmla="*/ 2147483647 h 46"/>
                  <a:gd name="T8" fmla="*/ 0 w 33"/>
                  <a:gd name="T9" fmla="*/ 2147483647 h 46"/>
                  <a:gd name="T10" fmla="*/ 2147483647 w 33"/>
                  <a:gd name="T11" fmla="*/ 2147483647 h 46"/>
                  <a:gd name="T12" fmla="*/ 2147483647 w 33"/>
                  <a:gd name="T13" fmla="*/ 2147483647 h 46"/>
                  <a:gd name="T14" fmla="*/ 2147483647 w 33"/>
                  <a:gd name="T15" fmla="*/ 2147483647 h 46"/>
                  <a:gd name="T16" fmla="*/ 2147483647 w 33"/>
                  <a:gd name="T17" fmla="*/ 2147483647 h 46"/>
                  <a:gd name="T18" fmla="*/ 2147483647 w 33"/>
                  <a:gd name="T19" fmla="*/ 2147483647 h 46"/>
                  <a:gd name="T20" fmla="*/ 2147483647 w 33"/>
                  <a:gd name="T21" fmla="*/ 2147483647 h 46"/>
                  <a:gd name="T22" fmla="*/ 2147483647 w 33"/>
                  <a:gd name="T23" fmla="*/ 2147483647 h 46"/>
                  <a:gd name="T24" fmla="*/ 2147483647 w 33"/>
                  <a:gd name="T25" fmla="*/ 2147483647 h 46"/>
                  <a:gd name="T26" fmla="*/ 2147483647 w 33"/>
                  <a:gd name="T27" fmla="*/ 2147483647 h 46"/>
                  <a:gd name="T28" fmla="*/ 2147483647 w 33"/>
                  <a:gd name="T29" fmla="*/ 2147483647 h 46"/>
                  <a:gd name="T30" fmla="*/ 2147483647 w 33"/>
                  <a:gd name="T31" fmla="*/ 0 h 46"/>
                  <a:gd name="T32" fmla="*/ 2147483647 w 33"/>
                  <a:gd name="T33" fmla="*/ 0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6"/>
                  <a:gd name="T53" fmla="*/ 33 w 33"/>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6">
                    <a:moveTo>
                      <a:pt x="14" y="0"/>
                    </a:moveTo>
                    <a:lnTo>
                      <a:pt x="7" y="2"/>
                    </a:lnTo>
                    <a:lnTo>
                      <a:pt x="1" y="9"/>
                    </a:lnTo>
                    <a:lnTo>
                      <a:pt x="0" y="19"/>
                    </a:lnTo>
                    <a:lnTo>
                      <a:pt x="0" y="26"/>
                    </a:lnTo>
                    <a:lnTo>
                      <a:pt x="1" y="37"/>
                    </a:lnTo>
                    <a:lnTo>
                      <a:pt x="7" y="44"/>
                    </a:lnTo>
                    <a:lnTo>
                      <a:pt x="14" y="46"/>
                    </a:lnTo>
                    <a:lnTo>
                      <a:pt x="19" y="46"/>
                    </a:lnTo>
                    <a:lnTo>
                      <a:pt x="26" y="44"/>
                    </a:lnTo>
                    <a:lnTo>
                      <a:pt x="31" y="37"/>
                    </a:lnTo>
                    <a:lnTo>
                      <a:pt x="33" y="26"/>
                    </a:lnTo>
                    <a:lnTo>
                      <a:pt x="33" y="19"/>
                    </a:lnTo>
                    <a:lnTo>
                      <a:pt x="31" y="9"/>
                    </a:lnTo>
                    <a:lnTo>
                      <a:pt x="26" y="2"/>
                    </a:lnTo>
                    <a:lnTo>
                      <a:pt x="19" y="0"/>
                    </a:lnTo>
                    <a:lnTo>
                      <a:pt x="14" y="0"/>
                    </a:lnTo>
                  </a:path>
                </a:pathLst>
              </a:custGeom>
              <a:noFill/>
              <a:ln w="4">
                <a:solidFill>
                  <a:srgbClr val="000000"/>
                </a:solidFill>
                <a:round/>
                <a:headEnd/>
                <a:tailEnd/>
              </a:ln>
            </p:spPr>
            <p:txBody>
              <a:bodyPr/>
              <a:lstStyle/>
              <a:p>
                <a:endParaRPr lang="en-US"/>
              </a:p>
            </p:txBody>
          </p:sp>
          <p:sp>
            <p:nvSpPr>
              <p:cNvPr id="136" name="Freeform 101"/>
              <p:cNvSpPr>
                <a:spLocks/>
              </p:cNvSpPr>
              <p:nvPr/>
            </p:nvSpPr>
            <p:spPr bwMode="auto">
              <a:xfrm>
                <a:off x="460375" y="2454276"/>
                <a:ext cx="4763" cy="6350"/>
              </a:xfrm>
              <a:custGeom>
                <a:avLst/>
                <a:gdLst>
                  <a:gd name="T0" fmla="*/ 2147483647 w 3"/>
                  <a:gd name="T1" fmla="*/ 0 h 4"/>
                  <a:gd name="T2" fmla="*/ 0 w 3"/>
                  <a:gd name="T3" fmla="*/ 2147483647 h 4"/>
                  <a:gd name="T4" fmla="*/ 2147483647 w 3"/>
                  <a:gd name="T5" fmla="*/ 2147483647 h 4"/>
                  <a:gd name="T6" fmla="*/ 2147483647 w 3"/>
                  <a:gd name="T7" fmla="*/ 2147483647 h 4"/>
                  <a:gd name="T8" fmla="*/ 2147483647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lnTo>
                      <a:pt x="0" y="2"/>
                    </a:lnTo>
                    <a:lnTo>
                      <a:pt x="2" y="4"/>
                    </a:lnTo>
                    <a:lnTo>
                      <a:pt x="3" y="2"/>
                    </a:lnTo>
                    <a:lnTo>
                      <a:pt x="2" y="0"/>
                    </a:lnTo>
                  </a:path>
                </a:pathLst>
              </a:custGeom>
              <a:noFill/>
              <a:ln w="4">
                <a:solidFill>
                  <a:srgbClr val="000000"/>
                </a:solidFill>
                <a:round/>
                <a:headEnd/>
                <a:tailEnd/>
              </a:ln>
            </p:spPr>
            <p:txBody>
              <a:bodyPr/>
              <a:lstStyle/>
              <a:p>
                <a:endParaRPr lang="en-US"/>
              </a:p>
            </p:txBody>
          </p:sp>
          <p:sp>
            <p:nvSpPr>
              <p:cNvPr id="137" name="Freeform 102"/>
              <p:cNvSpPr>
                <a:spLocks/>
              </p:cNvSpPr>
              <p:nvPr/>
            </p:nvSpPr>
            <p:spPr bwMode="auto">
              <a:xfrm>
                <a:off x="501650" y="2387601"/>
                <a:ext cx="17463" cy="73025"/>
              </a:xfrm>
              <a:custGeom>
                <a:avLst/>
                <a:gdLst>
                  <a:gd name="T0" fmla="*/ 0 w 11"/>
                  <a:gd name="T1" fmla="*/ 2147483647 h 46"/>
                  <a:gd name="T2" fmla="*/ 2147483647 w 11"/>
                  <a:gd name="T3" fmla="*/ 2147483647 h 46"/>
                  <a:gd name="T4" fmla="*/ 2147483647 w 11"/>
                  <a:gd name="T5" fmla="*/ 0 h 46"/>
                  <a:gd name="T6" fmla="*/ 2147483647 w 11"/>
                  <a:gd name="T7" fmla="*/ 2147483647 h 46"/>
                  <a:gd name="T8" fmla="*/ 0 60000 65536"/>
                  <a:gd name="T9" fmla="*/ 0 60000 65536"/>
                  <a:gd name="T10" fmla="*/ 0 60000 65536"/>
                  <a:gd name="T11" fmla="*/ 0 60000 65536"/>
                  <a:gd name="T12" fmla="*/ 0 w 11"/>
                  <a:gd name="T13" fmla="*/ 0 h 46"/>
                  <a:gd name="T14" fmla="*/ 11 w 11"/>
                  <a:gd name="T15" fmla="*/ 46 h 46"/>
                </a:gdLst>
                <a:ahLst/>
                <a:cxnLst>
                  <a:cxn ang="T8">
                    <a:pos x="T0" y="T1"/>
                  </a:cxn>
                  <a:cxn ang="T9">
                    <a:pos x="T2" y="T3"/>
                  </a:cxn>
                  <a:cxn ang="T10">
                    <a:pos x="T4" y="T5"/>
                  </a:cxn>
                  <a:cxn ang="T11">
                    <a:pos x="T6" y="T7"/>
                  </a:cxn>
                </a:cxnLst>
                <a:rect l="T12" t="T13" r="T14" b="T15"/>
                <a:pathLst>
                  <a:path w="11" h="46">
                    <a:moveTo>
                      <a:pt x="0" y="9"/>
                    </a:moveTo>
                    <a:lnTo>
                      <a:pt x="4" y="7"/>
                    </a:lnTo>
                    <a:lnTo>
                      <a:pt x="11" y="0"/>
                    </a:lnTo>
                    <a:lnTo>
                      <a:pt x="11" y="46"/>
                    </a:lnTo>
                  </a:path>
                </a:pathLst>
              </a:custGeom>
              <a:noFill/>
              <a:ln w="4">
                <a:solidFill>
                  <a:srgbClr val="000000"/>
                </a:solidFill>
                <a:round/>
                <a:headEnd/>
                <a:tailEnd/>
              </a:ln>
            </p:spPr>
            <p:txBody>
              <a:bodyPr/>
              <a:lstStyle/>
              <a:p>
                <a:endParaRPr lang="en-US"/>
              </a:p>
            </p:txBody>
          </p:sp>
          <p:sp>
            <p:nvSpPr>
              <p:cNvPr id="138" name="Freeform 103"/>
              <p:cNvSpPr>
                <a:spLocks/>
              </p:cNvSpPr>
              <p:nvPr/>
            </p:nvSpPr>
            <p:spPr bwMode="auto">
              <a:xfrm>
                <a:off x="560388" y="2387601"/>
                <a:ext cx="52388" cy="50800"/>
              </a:xfrm>
              <a:custGeom>
                <a:avLst/>
                <a:gdLst>
                  <a:gd name="T0" fmla="*/ 2147483647 w 33"/>
                  <a:gd name="T1" fmla="*/ 0 h 32"/>
                  <a:gd name="T2" fmla="*/ 0 w 33"/>
                  <a:gd name="T3" fmla="*/ 2147483647 h 32"/>
                  <a:gd name="T4" fmla="*/ 2147483647 w 33"/>
                  <a:gd name="T5" fmla="*/ 2147483647 h 32"/>
                  <a:gd name="T6" fmla="*/ 0 60000 65536"/>
                  <a:gd name="T7" fmla="*/ 0 60000 65536"/>
                  <a:gd name="T8" fmla="*/ 0 60000 65536"/>
                  <a:gd name="T9" fmla="*/ 0 w 33"/>
                  <a:gd name="T10" fmla="*/ 0 h 32"/>
                  <a:gd name="T11" fmla="*/ 33 w 33"/>
                  <a:gd name="T12" fmla="*/ 32 h 32"/>
                </a:gdLst>
                <a:ahLst/>
                <a:cxnLst>
                  <a:cxn ang="T6">
                    <a:pos x="T0" y="T1"/>
                  </a:cxn>
                  <a:cxn ang="T7">
                    <a:pos x="T2" y="T3"/>
                  </a:cxn>
                  <a:cxn ang="T8">
                    <a:pos x="T4" y="T5"/>
                  </a:cxn>
                </a:cxnLst>
                <a:rect l="T9" t="T10" r="T11" b="T12"/>
                <a:pathLst>
                  <a:path w="33" h="32">
                    <a:moveTo>
                      <a:pt x="21" y="0"/>
                    </a:moveTo>
                    <a:lnTo>
                      <a:pt x="0" y="32"/>
                    </a:lnTo>
                    <a:lnTo>
                      <a:pt x="33" y="32"/>
                    </a:lnTo>
                  </a:path>
                </a:pathLst>
              </a:custGeom>
              <a:noFill/>
              <a:ln w="4">
                <a:solidFill>
                  <a:srgbClr val="000000"/>
                </a:solidFill>
                <a:round/>
                <a:headEnd/>
                <a:tailEnd/>
              </a:ln>
            </p:spPr>
            <p:txBody>
              <a:bodyPr/>
              <a:lstStyle/>
              <a:p>
                <a:endParaRPr lang="en-US"/>
              </a:p>
            </p:txBody>
          </p:sp>
          <p:sp>
            <p:nvSpPr>
              <p:cNvPr id="139" name="Line 104"/>
              <p:cNvSpPr>
                <a:spLocks noChangeShapeType="1"/>
              </p:cNvSpPr>
              <p:nvPr/>
            </p:nvSpPr>
            <p:spPr bwMode="auto">
              <a:xfrm>
                <a:off x="593725" y="2387601"/>
                <a:ext cx="1588" cy="73025"/>
              </a:xfrm>
              <a:prstGeom prst="line">
                <a:avLst/>
              </a:prstGeom>
              <a:noFill/>
              <a:ln w="4">
                <a:solidFill>
                  <a:srgbClr val="000000"/>
                </a:solidFill>
                <a:round/>
                <a:headEnd/>
                <a:tailEnd/>
              </a:ln>
            </p:spPr>
            <p:txBody>
              <a:bodyPr/>
              <a:lstStyle/>
              <a:p>
                <a:endParaRPr lang="en-US"/>
              </a:p>
            </p:txBody>
          </p:sp>
          <p:sp>
            <p:nvSpPr>
              <p:cNvPr id="140" name="Line 105"/>
              <p:cNvSpPr>
                <a:spLocks noChangeShapeType="1"/>
              </p:cNvSpPr>
              <p:nvPr/>
            </p:nvSpPr>
            <p:spPr bwMode="auto">
              <a:xfrm>
                <a:off x="654050" y="1966913"/>
                <a:ext cx="44450" cy="1588"/>
              </a:xfrm>
              <a:prstGeom prst="line">
                <a:avLst/>
              </a:prstGeom>
              <a:noFill/>
              <a:ln w="4">
                <a:solidFill>
                  <a:srgbClr val="000000"/>
                </a:solidFill>
                <a:round/>
                <a:headEnd/>
                <a:tailEnd/>
              </a:ln>
            </p:spPr>
            <p:txBody>
              <a:bodyPr/>
              <a:lstStyle/>
              <a:p>
                <a:endParaRPr lang="en-US"/>
              </a:p>
            </p:txBody>
          </p:sp>
          <p:sp>
            <p:nvSpPr>
              <p:cNvPr id="141" name="Freeform 106"/>
              <p:cNvSpPr>
                <a:spLocks/>
              </p:cNvSpPr>
              <p:nvPr/>
            </p:nvSpPr>
            <p:spPr bwMode="auto">
              <a:xfrm>
                <a:off x="385763" y="1970088"/>
                <a:ext cx="52388" cy="73025"/>
              </a:xfrm>
              <a:custGeom>
                <a:avLst/>
                <a:gdLst>
                  <a:gd name="T0" fmla="*/ 2147483647 w 33"/>
                  <a:gd name="T1" fmla="*/ 0 h 46"/>
                  <a:gd name="T2" fmla="*/ 2147483647 w 33"/>
                  <a:gd name="T3" fmla="*/ 2147483647 h 46"/>
                  <a:gd name="T4" fmla="*/ 2147483647 w 33"/>
                  <a:gd name="T5" fmla="*/ 2147483647 h 46"/>
                  <a:gd name="T6" fmla="*/ 0 w 33"/>
                  <a:gd name="T7" fmla="*/ 2147483647 h 46"/>
                  <a:gd name="T8" fmla="*/ 0 w 33"/>
                  <a:gd name="T9" fmla="*/ 2147483647 h 46"/>
                  <a:gd name="T10" fmla="*/ 2147483647 w 33"/>
                  <a:gd name="T11" fmla="*/ 2147483647 h 46"/>
                  <a:gd name="T12" fmla="*/ 2147483647 w 33"/>
                  <a:gd name="T13" fmla="*/ 2147483647 h 46"/>
                  <a:gd name="T14" fmla="*/ 2147483647 w 33"/>
                  <a:gd name="T15" fmla="*/ 2147483647 h 46"/>
                  <a:gd name="T16" fmla="*/ 2147483647 w 33"/>
                  <a:gd name="T17" fmla="*/ 2147483647 h 46"/>
                  <a:gd name="T18" fmla="*/ 2147483647 w 33"/>
                  <a:gd name="T19" fmla="*/ 2147483647 h 46"/>
                  <a:gd name="T20" fmla="*/ 2147483647 w 33"/>
                  <a:gd name="T21" fmla="*/ 2147483647 h 46"/>
                  <a:gd name="T22" fmla="*/ 2147483647 w 33"/>
                  <a:gd name="T23" fmla="*/ 2147483647 h 46"/>
                  <a:gd name="T24" fmla="*/ 2147483647 w 33"/>
                  <a:gd name="T25" fmla="*/ 2147483647 h 46"/>
                  <a:gd name="T26" fmla="*/ 2147483647 w 33"/>
                  <a:gd name="T27" fmla="*/ 2147483647 h 46"/>
                  <a:gd name="T28" fmla="*/ 2147483647 w 33"/>
                  <a:gd name="T29" fmla="*/ 2147483647 h 46"/>
                  <a:gd name="T30" fmla="*/ 2147483647 w 33"/>
                  <a:gd name="T31" fmla="*/ 0 h 46"/>
                  <a:gd name="T32" fmla="*/ 2147483647 w 33"/>
                  <a:gd name="T33" fmla="*/ 0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6"/>
                  <a:gd name="T53" fmla="*/ 33 w 33"/>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6">
                    <a:moveTo>
                      <a:pt x="14" y="0"/>
                    </a:moveTo>
                    <a:lnTo>
                      <a:pt x="7" y="2"/>
                    </a:lnTo>
                    <a:lnTo>
                      <a:pt x="1" y="9"/>
                    </a:lnTo>
                    <a:lnTo>
                      <a:pt x="0" y="19"/>
                    </a:lnTo>
                    <a:lnTo>
                      <a:pt x="0" y="26"/>
                    </a:lnTo>
                    <a:lnTo>
                      <a:pt x="1" y="37"/>
                    </a:lnTo>
                    <a:lnTo>
                      <a:pt x="7" y="44"/>
                    </a:lnTo>
                    <a:lnTo>
                      <a:pt x="14" y="46"/>
                    </a:lnTo>
                    <a:lnTo>
                      <a:pt x="19" y="46"/>
                    </a:lnTo>
                    <a:lnTo>
                      <a:pt x="26" y="44"/>
                    </a:lnTo>
                    <a:lnTo>
                      <a:pt x="31" y="37"/>
                    </a:lnTo>
                    <a:lnTo>
                      <a:pt x="33" y="26"/>
                    </a:lnTo>
                    <a:lnTo>
                      <a:pt x="33" y="19"/>
                    </a:lnTo>
                    <a:lnTo>
                      <a:pt x="31" y="9"/>
                    </a:lnTo>
                    <a:lnTo>
                      <a:pt x="26" y="2"/>
                    </a:lnTo>
                    <a:lnTo>
                      <a:pt x="19" y="0"/>
                    </a:lnTo>
                    <a:lnTo>
                      <a:pt x="14" y="0"/>
                    </a:lnTo>
                  </a:path>
                </a:pathLst>
              </a:custGeom>
              <a:noFill/>
              <a:ln w="4">
                <a:solidFill>
                  <a:srgbClr val="000000"/>
                </a:solidFill>
                <a:round/>
                <a:headEnd/>
                <a:tailEnd/>
              </a:ln>
            </p:spPr>
            <p:txBody>
              <a:bodyPr/>
              <a:lstStyle/>
              <a:p>
                <a:endParaRPr lang="en-US"/>
              </a:p>
            </p:txBody>
          </p:sp>
          <p:sp>
            <p:nvSpPr>
              <p:cNvPr id="142" name="Freeform 107"/>
              <p:cNvSpPr>
                <a:spLocks/>
              </p:cNvSpPr>
              <p:nvPr/>
            </p:nvSpPr>
            <p:spPr bwMode="auto">
              <a:xfrm>
                <a:off x="460375" y="2033588"/>
                <a:ext cx="4763" cy="6350"/>
              </a:xfrm>
              <a:custGeom>
                <a:avLst/>
                <a:gdLst>
                  <a:gd name="T0" fmla="*/ 2147483647 w 3"/>
                  <a:gd name="T1" fmla="*/ 0 h 4"/>
                  <a:gd name="T2" fmla="*/ 0 w 3"/>
                  <a:gd name="T3" fmla="*/ 2147483647 h 4"/>
                  <a:gd name="T4" fmla="*/ 2147483647 w 3"/>
                  <a:gd name="T5" fmla="*/ 2147483647 h 4"/>
                  <a:gd name="T6" fmla="*/ 2147483647 w 3"/>
                  <a:gd name="T7" fmla="*/ 2147483647 h 4"/>
                  <a:gd name="T8" fmla="*/ 2147483647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lnTo>
                      <a:pt x="0" y="2"/>
                    </a:lnTo>
                    <a:lnTo>
                      <a:pt x="2" y="4"/>
                    </a:lnTo>
                    <a:lnTo>
                      <a:pt x="3" y="2"/>
                    </a:lnTo>
                    <a:lnTo>
                      <a:pt x="2" y="0"/>
                    </a:lnTo>
                  </a:path>
                </a:pathLst>
              </a:custGeom>
              <a:noFill/>
              <a:ln w="4">
                <a:solidFill>
                  <a:srgbClr val="000000"/>
                </a:solidFill>
                <a:round/>
                <a:headEnd/>
                <a:tailEnd/>
              </a:ln>
            </p:spPr>
            <p:txBody>
              <a:bodyPr/>
              <a:lstStyle/>
              <a:p>
                <a:endParaRPr lang="en-US"/>
              </a:p>
            </p:txBody>
          </p:sp>
          <p:sp>
            <p:nvSpPr>
              <p:cNvPr id="143" name="Freeform 108"/>
              <p:cNvSpPr>
                <a:spLocks/>
              </p:cNvSpPr>
              <p:nvPr/>
            </p:nvSpPr>
            <p:spPr bwMode="auto">
              <a:xfrm>
                <a:off x="501650" y="1970088"/>
                <a:ext cx="17463" cy="73025"/>
              </a:xfrm>
              <a:custGeom>
                <a:avLst/>
                <a:gdLst>
                  <a:gd name="T0" fmla="*/ 0 w 11"/>
                  <a:gd name="T1" fmla="*/ 2147483647 h 46"/>
                  <a:gd name="T2" fmla="*/ 2147483647 w 11"/>
                  <a:gd name="T3" fmla="*/ 2147483647 h 46"/>
                  <a:gd name="T4" fmla="*/ 2147483647 w 11"/>
                  <a:gd name="T5" fmla="*/ 0 h 46"/>
                  <a:gd name="T6" fmla="*/ 2147483647 w 11"/>
                  <a:gd name="T7" fmla="*/ 2147483647 h 46"/>
                  <a:gd name="T8" fmla="*/ 0 60000 65536"/>
                  <a:gd name="T9" fmla="*/ 0 60000 65536"/>
                  <a:gd name="T10" fmla="*/ 0 60000 65536"/>
                  <a:gd name="T11" fmla="*/ 0 60000 65536"/>
                  <a:gd name="T12" fmla="*/ 0 w 11"/>
                  <a:gd name="T13" fmla="*/ 0 h 46"/>
                  <a:gd name="T14" fmla="*/ 11 w 11"/>
                  <a:gd name="T15" fmla="*/ 46 h 46"/>
                </a:gdLst>
                <a:ahLst/>
                <a:cxnLst>
                  <a:cxn ang="T8">
                    <a:pos x="T0" y="T1"/>
                  </a:cxn>
                  <a:cxn ang="T9">
                    <a:pos x="T2" y="T3"/>
                  </a:cxn>
                  <a:cxn ang="T10">
                    <a:pos x="T4" y="T5"/>
                  </a:cxn>
                  <a:cxn ang="T11">
                    <a:pos x="T6" y="T7"/>
                  </a:cxn>
                </a:cxnLst>
                <a:rect l="T12" t="T13" r="T14" b="T15"/>
                <a:pathLst>
                  <a:path w="11" h="46">
                    <a:moveTo>
                      <a:pt x="0" y="9"/>
                    </a:moveTo>
                    <a:lnTo>
                      <a:pt x="4" y="7"/>
                    </a:lnTo>
                    <a:lnTo>
                      <a:pt x="11" y="0"/>
                    </a:lnTo>
                    <a:lnTo>
                      <a:pt x="11" y="46"/>
                    </a:lnTo>
                  </a:path>
                </a:pathLst>
              </a:custGeom>
              <a:noFill/>
              <a:ln w="4">
                <a:solidFill>
                  <a:srgbClr val="000000"/>
                </a:solidFill>
                <a:round/>
                <a:headEnd/>
                <a:tailEnd/>
              </a:ln>
            </p:spPr>
            <p:txBody>
              <a:bodyPr/>
              <a:lstStyle/>
              <a:p>
                <a:endParaRPr lang="en-US"/>
              </a:p>
            </p:txBody>
          </p:sp>
          <p:sp>
            <p:nvSpPr>
              <p:cNvPr id="144" name="Freeform 109"/>
              <p:cNvSpPr>
                <a:spLocks/>
              </p:cNvSpPr>
              <p:nvPr/>
            </p:nvSpPr>
            <p:spPr bwMode="auto">
              <a:xfrm>
                <a:off x="561975" y="1966913"/>
                <a:ext cx="47625" cy="73025"/>
              </a:xfrm>
              <a:custGeom>
                <a:avLst/>
                <a:gdLst>
                  <a:gd name="T0" fmla="*/ 2147483647 w 30"/>
                  <a:gd name="T1" fmla="*/ 2147483647 h 46"/>
                  <a:gd name="T2" fmla="*/ 2147483647 w 30"/>
                  <a:gd name="T3" fmla="*/ 2147483647 h 46"/>
                  <a:gd name="T4" fmla="*/ 2147483647 w 30"/>
                  <a:gd name="T5" fmla="*/ 0 h 46"/>
                  <a:gd name="T6" fmla="*/ 2147483647 w 30"/>
                  <a:gd name="T7" fmla="*/ 0 h 46"/>
                  <a:gd name="T8" fmla="*/ 2147483647 w 30"/>
                  <a:gd name="T9" fmla="*/ 2147483647 h 46"/>
                  <a:gd name="T10" fmla="*/ 2147483647 w 30"/>
                  <a:gd name="T11" fmla="*/ 2147483647 h 46"/>
                  <a:gd name="T12" fmla="*/ 0 w 30"/>
                  <a:gd name="T13" fmla="*/ 2147483647 h 46"/>
                  <a:gd name="T14" fmla="*/ 0 w 30"/>
                  <a:gd name="T15" fmla="*/ 2147483647 h 46"/>
                  <a:gd name="T16" fmla="*/ 2147483647 w 30"/>
                  <a:gd name="T17" fmla="*/ 2147483647 h 46"/>
                  <a:gd name="T18" fmla="*/ 2147483647 w 30"/>
                  <a:gd name="T19" fmla="*/ 2147483647 h 46"/>
                  <a:gd name="T20" fmla="*/ 2147483647 w 30"/>
                  <a:gd name="T21" fmla="*/ 2147483647 h 46"/>
                  <a:gd name="T22" fmla="*/ 2147483647 w 30"/>
                  <a:gd name="T23" fmla="*/ 2147483647 h 46"/>
                  <a:gd name="T24" fmla="*/ 2147483647 w 30"/>
                  <a:gd name="T25" fmla="*/ 2147483647 h 46"/>
                  <a:gd name="T26" fmla="*/ 2147483647 w 30"/>
                  <a:gd name="T27" fmla="*/ 2147483647 h 46"/>
                  <a:gd name="T28" fmla="*/ 2147483647 w 30"/>
                  <a:gd name="T29" fmla="*/ 2147483647 h 46"/>
                  <a:gd name="T30" fmla="*/ 2147483647 w 30"/>
                  <a:gd name="T31" fmla="*/ 2147483647 h 46"/>
                  <a:gd name="T32" fmla="*/ 2147483647 w 30"/>
                  <a:gd name="T33" fmla="*/ 2147483647 h 46"/>
                  <a:gd name="T34" fmla="*/ 2147483647 w 30"/>
                  <a:gd name="T35" fmla="*/ 2147483647 h 46"/>
                  <a:gd name="T36" fmla="*/ 2147483647 w 30"/>
                  <a:gd name="T37" fmla="*/ 2147483647 h 46"/>
                  <a:gd name="T38" fmla="*/ 2147483647 w 30"/>
                  <a:gd name="T39" fmla="*/ 2147483647 h 46"/>
                  <a:gd name="T40" fmla="*/ 2147483647 w 30"/>
                  <a:gd name="T41" fmla="*/ 2147483647 h 46"/>
                  <a:gd name="T42" fmla="*/ 2147483647 w 30"/>
                  <a:gd name="T43" fmla="*/ 2147483647 h 46"/>
                  <a:gd name="T44" fmla="*/ 0 w 30"/>
                  <a:gd name="T45" fmla="*/ 2147483647 h 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
                  <a:gd name="T70" fmla="*/ 0 h 46"/>
                  <a:gd name="T71" fmla="*/ 30 w 30"/>
                  <a:gd name="T72" fmla="*/ 46 h 4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 h="46">
                    <a:moveTo>
                      <a:pt x="27" y="7"/>
                    </a:moveTo>
                    <a:lnTo>
                      <a:pt x="25" y="2"/>
                    </a:lnTo>
                    <a:lnTo>
                      <a:pt x="18" y="0"/>
                    </a:lnTo>
                    <a:lnTo>
                      <a:pt x="14" y="0"/>
                    </a:lnTo>
                    <a:lnTo>
                      <a:pt x="7" y="2"/>
                    </a:lnTo>
                    <a:lnTo>
                      <a:pt x="2" y="9"/>
                    </a:lnTo>
                    <a:lnTo>
                      <a:pt x="0" y="20"/>
                    </a:lnTo>
                    <a:lnTo>
                      <a:pt x="0" y="30"/>
                    </a:lnTo>
                    <a:lnTo>
                      <a:pt x="2" y="39"/>
                    </a:lnTo>
                    <a:lnTo>
                      <a:pt x="7" y="44"/>
                    </a:lnTo>
                    <a:lnTo>
                      <a:pt x="14" y="46"/>
                    </a:lnTo>
                    <a:lnTo>
                      <a:pt x="16" y="46"/>
                    </a:lnTo>
                    <a:lnTo>
                      <a:pt x="23" y="44"/>
                    </a:lnTo>
                    <a:lnTo>
                      <a:pt x="28" y="39"/>
                    </a:lnTo>
                    <a:lnTo>
                      <a:pt x="30" y="32"/>
                    </a:lnTo>
                    <a:lnTo>
                      <a:pt x="30" y="30"/>
                    </a:lnTo>
                    <a:lnTo>
                      <a:pt x="28" y="23"/>
                    </a:lnTo>
                    <a:lnTo>
                      <a:pt x="23" y="18"/>
                    </a:lnTo>
                    <a:lnTo>
                      <a:pt x="16" y="16"/>
                    </a:lnTo>
                    <a:lnTo>
                      <a:pt x="14" y="16"/>
                    </a:lnTo>
                    <a:lnTo>
                      <a:pt x="7" y="18"/>
                    </a:lnTo>
                    <a:lnTo>
                      <a:pt x="2" y="23"/>
                    </a:lnTo>
                    <a:lnTo>
                      <a:pt x="0" y="30"/>
                    </a:lnTo>
                  </a:path>
                </a:pathLst>
              </a:custGeom>
              <a:noFill/>
              <a:ln w="4">
                <a:solidFill>
                  <a:srgbClr val="000000"/>
                </a:solidFill>
                <a:round/>
                <a:headEnd/>
                <a:tailEnd/>
              </a:ln>
            </p:spPr>
            <p:txBody>
              <a:bodyPr/>
              <a:lstStyle/>
              <a:p>
                <a:endParaRPr lang="en-US"/>
              </a:p>
            </p:txBody>
          </p:sp>
          <p:sp>
            <p:nvSpPr>
              <p:cNvPr id="145" name="Line 110"/>
              <p:cNvSpPr>
                <a:spLocks noChangeShapeType="1"/>
              </p:cNvSpPr>
              <p:nvPr/>
            </p:nvSpPr>
            <p:spPr bwMode="auto">
              <a:xfrm>
                <a:off x="654050" y="4559301"/>
                <a:ext cx="22225" cy="1588"/>
              </a:xfrm>
              <a:prstGeom prst="line">
                <a:avLst/>
              </a:prstGeom>
              <a:noFill/>
              <a:ln w="4">
                <a:solidFill>
                  <a:srgbClr val="000000"/>
                </a:solidFill>
                <a:round/>
                <a:headEnd/>
                <a:tailEnd/>
              </a:ln>
            </p:spPr>
            <p:txBody>
              <a:bodyPr/>
              <a:lstStyle/>
              <a:p>
                <a:endParaRPr lang="en-US"/>
              </a:p>
            </p:txBody>
          </p:sp>
          <p:sp>
            <p:nvSpPr>
              <p:cNvPr id="146" name="Line 111"/>
              <p:cNvSpPr>
                <a:spLocks noChangeShapeType="1"/>
              </p:cNvSpPr>
              <p:nvPr/>
            </p:nvSpPr>
            <p:spPr bwMode="auto">
              <a:xfrm>
                <a:off x="654050" y="4448176"/>
                <a:ext cx="22225" cy="1588"/>
              </a:xfrm>
              <a:prstGeom prst="line">
                <a:avLst/>
              </a:prstGeom>
              <a:noFill/>
              <a:ln w="4">
                <a:solidFill>
                  <a:srgbClr val="000000"/>
                </a:solidFill>
                <a:round/>
                <a:headEnd/>
                <a:tailEnd/>
              </a:ln>
            </p:spPr>
            <p:txBody>
              <a:bodyPr/>
              <a:lstStyle/>
              <a:p>
                <a:endParaRPr lang="en-US"/>
              </a:p>
            </p:txBody>
          </p:sp>
          <p:sp>
            <p:nvSpPr>
              <p:cNvPr id="147" name="Line 112"/>
              <p:cNvSpPr>
                <a:spLocks noChangeShapeType="1"/>
              </p:cNvSpPr>
              <p:nvPr/>
            </p:nvSpPr>
            <p:spPr bwMode="auto">
              <a:xfrm>
                <a:off x="654050" y="4333876"/>
                <a:ext cx="22225" cy="1588"/>
              </a:xfrm>
              <a:prstGeom prst="line">
                <a:avLst/>
              </a:prstGeom>
              <a:noFill/>
              <a:ln w="4">
                <a:solidFill>
                  <a:srgbClr val="000000"/>
                </a:solidFill>
                <a:round/>
                <a:headEnd/>
                <a:tailEnd/>
              </a:ln>
            </p:spPr>
            <p:txBody>
              <a:bodyPr/>
              <a:lstStyle/>
              <a:p>
                <a:endParaRPr lang="en-US"/>
              </a:p>
            </p:txBody>
          </p:sp>
          <p:sp>
            <p:nvSpPr>
              <p:cNvPr id="148" name="Line 113"/>
              <p:cNvSpPr>
                <a:spLocks noChangeShapeType="1"/>
              </p:cNvSpPr>
              <p:nvPr/>
            </p:nvSpPr>
            <p:spPr bwMode="auto">
              <a:xfrm>
                <a:off x="654050" y="4108451"/>
                <a:ext cx="22225" cy="1588"/>
              </a:xfrm>
              <a:prstGeom prst="line">
                <a:avLst/>
              </a:prstGeom>
              <a:noFill/>
              <a:ln w="4">
                <a:solidFill>
                  <a:srgbClr val="000000"/>
                </a:solidFill>
                <a:round/>
                <a:headEnd/>
                <a:tailEnd/>
              </a:ln>
            </p:spPr>
            <p:txBody>
              <a:bodyPr/>
              <a:lstStyle/>
              <a:p>
                <a:endParaRPr lang="en-US"/>
              </a:p>
            </p:txBody>
          </p:sp>
          <p:sp>
            <p:nvSpPr>
              <p:cNvPr id="149" name="Line 114"/>
              <p:cNvSpPr>
                <a:spLocks noChangeShapeType="1"/>
              </p:cNvSpPr>
              <p:nvPr/>
            </p:nvSpPr>
            <p:spPr bwMode="auto">
              <a:xfrm>
                <a:off x="654050" y="3997326"/>
                <a:ext cx="22225" cy="1588"/>
              </a:xfrm>
              <a:prstGeom prst="line">
                <a:avLst/>
              </a:prstGeom>
              <a:noFill/>
              <a:ln w="4">
                <a:solidFill>
                  <a:srgbClr val="000000"/>
                </a:solidFill>
                <a:round/>
                <a:headEnd/>
                <a:tailEnd/>
              </a:ln>
            </p:spPr>
            <p:txBody>
              <a:bodyPr/>
              <a:lstStyle/>
              <a:p>
                <a:endParaRPr lang="en-US"/>
              </a:p>
            </p:txBody>
          </p:sp>
          <p:sp>
            <p:nvSpPr>
              <p:cNvPr id="150" name="Line 115"/>
              <p:cNvSpPr>
                <a:spLocks noChangeShapeType="1"/>
              </p:cNvSpPr>
              <p:nvPr/>
            </p:nvSpPr>
            <p:spPr bwMode="auto">
              <a:xfrm>
                <a:off x="654050" y="3883026"/>
                <a:ext cx="22225" cy="1588"/>
              </a:xfrm>
              <a:prstGeom prst="line">
                <a:avLst/>
              </a:prstGeom>
              <a:noFill/>
              <a:ln w="4">
                <a:solidFill>
                  <a:srgbClr val="000000"/>
                </a:solidFill>
                <a:round/>
                <a:headEnd/>
                <a:tailEnd/>
              </a:ln>
            </p:spPr>
            <p:txBody>
              <a:bodyPr/>
              <a:lstStyle/>
              <a:p>
                <a:endParaRPr lang="en-US"/>
              </a:p>
            </p:txBody>
          </p:sp>
          <p:sp>
            <p:nvSpPr>
              <p:cNvPr id="151" name="Line 116"/>
              <p:cNvSpPr>
                <a:spLocks noChangeShapeType="1"/>
              </p:cNvSpPr>
              <p:nvPr/>
            </p:nvSpPr>
            <p:spPr bwMode="auto">
              <a:xfrm>
                <a:off x="654050" y="3660776"/>
                <a:ext cx="22225" cy="1588"/>
              </a:xfrm>
              <a:prstGeom prst="line">
                <a:avLst/>
              </a:prstGeom>
              <a:noFill/>
              <a:ln w="4">
                <a:solidFill>
                  <a:srgbClr val="000000"/>
                </a:solidFill>
                <a:round/>
                <a:headEnd/>
                <a:tailEnd/>
              </a:ln>
            </p:spPr>
            <p:txBody>
              <a:bodyPr/>
              <a:lstStyle/>
              <a:p>
                <a:endParaRPr lang="en-US"/>
              </a:p>
            </p:txBody>
          </p:sp>
          <p:sp>
            <p:nvSpPr>
              <p:cNvPr id="152" name="Line 117"/>
              <p:cNvSpPr>
                <a:spLocks noChangeShapeType="1"/>
              </p:cNvSpPr>
              <p:nvPr/>
            </p:nvSpPr>
            <p:spPr bwMode="auto">
              <a:xfrm>
                <a:off x="654050" y="3546476"/>
                <a:ext cx="22225" cy="1588"/>
              </a:xfrm>
              <a:prstGeom prst="line">
                <a:avLst/>
              </a:prstGeom>
              <a:noFill/>
              <a:ln w="4">
                <a:solidFill>
                  <a:srgbClr val="000000"/>
                </a:solidFill>
                <a:round/>
                <a:headEnd/>
                <a:tailEnd/>
              </a:ln>
            </p:spPr>
            <p:txBody>
              <a:bodyPr/>
              <a:lstStyle/>
              <a:p>
                <a:endParaRPr lang="en-US"/>
              </a:p>
            </p:txBody>
          </p:sp>
          <p:sp>
            <p:nvSpPr>
              <p:cNvPr id="153" name="Line 118"/>
              <p:cNvSpPr>
                <a:spLocks noChangeShapeType="1"/>
              </p:cNvSpPr>
              <p:nvPr/>
            </p:nvSpPr>
            <p:spPr bwMode="auto">
              <a:xfrm>
                <a:off x="654050" y="3435351"/>
                <a:ext cx="22225" cy="1588"/>
              </a:xfrm>
              <a:prstGeom prst="line">
                <a:avLst/>
              </a:prstGeom>
              <a:noFill/>
              <a:ln w="4">
                <a:solidFill>
                  <a:srgbClr val="000000"/>
                </a:solidFill>
                <a:round/>
                <a:headEnd/>
                <a:tailEnd/>
              </a:ln>
            </p:spPr>
            <p:txBody>
              <a:bodyPr/>
              <a:lstStyle/>
              <a:p>
                <a:endParaRPr lang="en-US"/>
              </a:p>
            </p:txBody>
          </p:sp>
          <p:sp>
            <p:nvSpPr>
              <p:cNvPr id="154" name="Line 119"/>
              <p:cNvSpPr>
                <a:spLocks noChangeShapeType="1"/>
              </p:cNvSpPr>
              <p:nvPr/>
            </p:nvSpPr>
            <p:spPr bwMode="auto">
              <a:xfrm>
                <a:off x="654050" y="3209926"/>
                <a:ext cx="22225" cy="1588"/>
              </a:xfrm>
              <a:prstGeom prst="line">
                <a:avLst/>
              </a:prstGeom>
              <a:noFill/>
              <a:ln w="4">
                <a:solidFill>
                  <a:srgbClr val="000000"/>
                </a:solidFill>
                <a:round/>
                <a:headEnd/>
                <a:tailEnd/>
              </a:ln>
            </p:spPr>
            <p:txBody>
              <a:bodyPr/>
              <a:lstStyle/>
              <a:p>
                <a:endParaRPr lang="en-US"/>
              </a:p>
            </p:txBody>
          </p:sp>
          <p:sp>
            <p:nvSpPr>
              <p:cNvPr id="155" name="Line 120"/>
              <p:cNvSpPr>
                <a:spLocks noChangeShapeType="1"/>
              </p:cNvSpPr>
              <p:nvPr/>
            </p:nvSpPr>
            <p:spPr bwMode="auto">
              <a:xfrm>
                <a:off x="654050" y="3095626"/>
                <a:ext cx="22225" cy="1588"/>
              </a:xfrm>
              <a:prstGeom prst="line">
                <a:avLst/>
              </a:prstGeom>
              <a:noFill/>
              <a:ln w="4">
                <a:solidFill>
                  <a:srgbClr val="000000"/>
                </a:solidFill>
                <a:round/>
                <a:headEnd/>
                <a:tailEnd/>
              </a:ln>
            </p:spPr>
            <p:txBody>
              <a:bodyPr/>
              <a:lstStyle/>
              <a:p>
                <a:endParaRPr lang="en-US"/>
              </a:p>
            </p:txBody>
          </p:sp>
          <p:sp>
            <p:nvSpPr>
              <p:cNvPr id="156" name="Line 121"/>
              <p:cNvSpPr>
                <a:spLocks noChangeShapeType="1"/>
              </p:cNvSpPr>
              <p:nvPr/>
            </p:nvSpPr>
            <p:spPr bwMode="auto">
              <a:xfrm>
                <a:off x="654050" y="2982913"/>
                <a:ext cx="22225" cy="1588"/>
              </a:xfrm>
              <a:prstGeom prst="line">
                <a:avLst/>
              </a:prstGeom>
              <a:noFill/>
              <a:ln w="4">
                <a:solidFill>
                  <a:srgbClr val="000000"/>
                </a:solidFill>
                <a:round/>
                <a:headEnd/>
                <a:tailEnd/>
              </a:ln>
            </p:spPr>
            <p:txBody>
              <a:bodyPr/>
              <a:lstStyle/>
              <a:p>
                <a:endParaRPr lang="en-US"/>
              </a:p>
            </p:txBody>
          </p:sp>
          <p:sp>
            <p:nvSpPr>
              <p:cNvPr id="157" name="Line 122"/>
              <p:cNvSpPr>
                <a:spLocks noChangeShapeType="1"/>
              </p:cNvSpPr>
              <p:nvPr/>
            </p:nvSpPr>
            <p:spPr bwMode="auto">
              <a:xfrm>
                <a:off x="654050" y="2757488"/>
                <a:ext cx="22225" cy="1588"/>
              </a:xfrm>
              <a:prstGeom prst="line">
                <a:avLst/>
              </a:prstGeom>
              <a:noFill/>
              <a:ln w="4">
                <a:solidFill>
                  <a:srgbClr val="000000"/>
                </a:solidFill>
                <a:round/>
                <a:headEnd/>
                <a:tailEnd/>
              </a:ln>
            </p:spPr>
            <p:txBody>
              <a:bodyPr/>
              <a:lstStyle/>
              <a:p>
                <a:endParaRPr lang="en-US"/>
              </a:p>
            </p:txBody>
          </p:sp>
          <p:sp>
            <p:nvSpPr>
              <p:cNvPr id="158" name="Line 123"/>
              <p:cNvSpPr>
                <a:spLocks noChangeShapeType="1"/>
              </p:cNvSpPr>
              <p:nvPr/>
            </p:nvSpPr>
            <p:spPr bwMode="auto">
              <a:xfrm>
                <a:off x="654050" y="2644776"/>
                <a:ext cx="22225" cy="1588"/>
              </a:xfrm>
              <a:prstGeom prst="line">
                <a:avLst/>
              </a:prstGeom>
              <a:noFill/>
              <a:ln w="4">
                <a:solidFill>
                  <a:srgbClr val="000000"/>
                </a:solidFill>
                <a:round/>
                <a:headEnd/>
                <a:tailEnd/>
              </a:ln>
            </p:spPr>
            <p:txBody>
              <a:bodyPr/>
              <a:lstStyle/>
              <a:p>
                <a:endParaRPr lang="en-US"/>
              </a:p>
            </p:txBody>
          </p:sp>
          <p:sp>
            <p:nvSpPr>
              <p:cNvPr id="159" name="Line 124"/>
              <p:cNvSpPr>
                <a:spLocks noChangeShapeType="1"/>
              </p:cNvSpPr>
              <p:nvPr/>
            </p:nvSpPr>
            <p:spPr bwMode="auto">
              <a:xfrm>
                <a:off x="654050" y="2532063"/>
                <a:ext cx="22225" cy="1588"/>
              </a:xfrm>
              <a:prstGeom prst="line">
                <a:avLst/>
              </a:prstGeom>
              <a:noFill/>
              <a:ln w="4">
                <a:solidFill>
                  <a:srgbClr val="000000"/>
                </a:solidFill>
                <a:round/>
                <a:headEnd/>
                <a:tailEnd/>
              </a:ln>
            </p:spPr>
            <p:txBody>
              <a:bodyPr/>
              <a:lstStyle/>
              <a:p>
                <a:endParaRPr lang="en-US"/>
              </a:p>
            </p:txBody>
          </p:sp>
          <p:sp>
            <p:nvSpPr>
              <p:cNvPr id="160" name="Line 125"/>
              <p:cNvSpPr>
                <a:spLocks noChangeShapeType="1"/>
              </p:cNvSpPr>
              <p:nvPr/>
            </p:nvSpPr>
            <p:spPr bwMode="auto">
              <a:xfrm>
                <a:off x="654050" y="2306638"/>
                <a:ext cx="22225" cy="1588"/>
              </a:xfrm>
              <a:prstGeom prst="line">
                <a:avLst/>
              </a:prstGeom>
              <a:noFill/>
              <a:ln w="4">
                <a:solidFill>
                  <a:srgbClr val="000000"/>
                </a:solidFill>
                <a:round/>
                <a:headEnd/>
                <a:tailEnd/>
              </a:ln>
            </p:spPr>
            <p:txBody>
              <a:bodyPr/>
              <a:lstStyle/>
              <a:p>
                <a:endParaRPr lang="en-US"/>
              </a:p>
            </p:txBody>
          </p:sp>
          <p:sp>
            <p:nvSpPr>
              <p:cNvPr id="161" name="Line 126"/>
              <p:cNvSpPr>
                <a:spLocks noChangeShapeType="1"/>
              </p:cNvSpPr>
              <p:nvPr/>
            </p:nvSpPr>
            <p:spPr bwMode="auto">
              <a:xfrm>
                <a:off x="654050" y="2192338"/>
                <a:ext cx="22225" cy="1588"/>
              </a:xfrm>
              <a:prstGeom prst="line">
                <a:avLst/>
              </a:prstGeom>
              <a:noFill/>
              <a:ln w="4">
                <a:solidFill>
                  <a:srgbClr val="000000"/>
                </a:solidFill>
                <a:round/>
                <a:headEnd/>
                <a:tailEnd/>
              </a:ln>
            </p:spPr>
            <p:txBody>
              <a:bodyPr/>
              <a:lstStyle/>
              <a:p>
                <a:endParaRPr lang="en-US"/>
              </a:p>
            </p:txBody>
          </p:sp>
          <p:sp>
            <p:nvSpPr>
              <p:cNvPr id="162" name="Line 127"/>
              <p:cNvSpPr>
                <a:spLocks noChangeShapeType="1"/>
              </p:cNvSpPr>
              <p:nvPr/>
            </p:nvSpPr>
            <p:spPr bwMode="auto">
              <a:xfrm>
                <a:off x="654050" y="2081213"/>
                <a:ext cx="22225" cy="1588"/>
              </a:xfrm>
              <a:prstGeom prst="line">
                <a:avLst/>
              </a:prstGeom>
              <a:noFill/>
              <a:ln w="4">
                <a:solidFill>
                  <a:srgbClr val="000000"/>
                </a:solidFill>
                <a:round/>
                <a:headEnd/>
                <a:tailEnd/>
              </a:ln>
            </p:spPr>
            <p:txBody>
              <a:bodyPr/>
              <a:lstStyle/>
              <a:p>
                <a:endParaRPr lang="en-US"/>
              </a:p>
            </p:txBody>
          </p:sp>
          <p:sp>
            <p:nvSpPr>
              <p:cNvPr id="163" name="Line 152"/>
              <p:cNvSpPr>
                <a:spLocks noChangeShapeType="1"/>
              </p:cNvSpPr>
              <p:nvPr/>
            </p:nvSpPr>
            <p:spPr bwMode="auto">
              <a:xfrm flipV="1">
                <a:off x="2849563" y="1970088"/>
                <a:ext cx="1588" cy="2703513"/>
              </a:xfrm>
              <a:prstGeom prst="line">
                <a:avLst/>
              </a:prstGeom>
              <a:noFill/>
              <a:ln w="4">
                <a:solidFill>
                  <a:srgbClr val="000000"/>
                </a:solidFill>
                <a:round/>
                <a:headEnd/>
                <a:tailEnd/>
              </a:ln>
            </p:spPr>
            <p:txBody>
              <a:bodyPr/>
              <a:lstStyle/>
              <a:p>
                <a:endParaRPr lang="en-US"/>
              </a:p>
            </p:txBody>
          </p:sp>
          <p:sp>
            <p:nvSpPr>
              <p:cNvPr id="164" name="Line 153"/>
              <p:cNvSpPr>
                <a:spLocks noChangeShapeType="1"/>
              </p:cNvSpPr>
              <p:nvPr/>
            </p:nvSpPr>
            <p:spPr bwMode="auto">
              <a:xfrm flipH="1">
                <a:off x="2805113" y="4673601"/>
                <a:ext cx="44450" cy="1588"/>
              </a:xfrm>
              <a:prstGeom prst="line">
                <a:avLst/>
              </a:prstGeom>
              <a:noFill/>
              <a:ln w="4">
                <a:solidFill>
                  <a:srgbClr val="000000"/>
                </a:solidFill>
                <a:round/>
                <a:headEnd/>
                <a:tailEnd/>
              </a:ln>
            </p:spPr>
            <p:txBody>
              <a:bodyPr/>
              <a:lstStyle/>
              <a:p>
                <a:endParaRPr lang="en-US"/>
              </a:p>
            </p:txBody>
          </p:sp>
          <p:sp>
            <p:nvSpPr>
              <p:cNvPr id="165" name="Line 154"/>
              <p:cNvSpPr>
                <a:spLocks noChangeShapeType="1"/>
              </p:cNvSpPr>
              <p:nvPr/>
            </p:nvSpPr>
            <p:spPr bwMode="auto">
              <a:xfrm flipH="1">
                <a:off x="2805113" y="4222751"/>
                <a:ext cx="44450" cy="1588"/>
              </a:xfrm>
              <a:prstGeom prst="line">
                <a:avLst/>
              </a:prstGeom>
              <a:noFill/>
              <a:ln w="4">
                <a:solidFill>
                  <a:srgbClr val="000000"/>
                </a:solidFill>
                <a:round/>
                <a:headEnd/>
                <a:tailEnd/>
              </a:ln>
            </p:spPr>
            <p:txBody>
              <a:bodyPr/>
              <a:lstStyle/>
              <a:p>
                <a:endParaRPr lang="en-US"/>
              </a:p>
            </p:txBody>
          </p:sp>
          <p:sp>
            <p:nvSpPr>
              <p:cNvPr id="166" name="Line 155"/>
              <p:cNvSpPr>
                <a:spLocks noChangeShapeType="1"/>
              </p:cNvSpPr>
              <p:nvPr/>
            </p:nvSpPr>
            <p:spPr bwMode="auto">
              <a:xfrm flipH="1">
                <a:off x="2805113" y="3771901"/>
                <a:ext cx="44450" cy="1588"/>
              </a:xfrm>
              <a:prstGeom prst="line">
                <a:avLst/>
              </a:prstGeom>
              <a:noFill/>
              <a:ln w="4">
                <a:solidFill>
                  <a:srgbClr val="000000"/>
                </a:solidFill>
                <a:round/>
                <a:headEnd/>
                <a:tailEnd/>
              </a:ln>
            </p:spPr>
            <p:txBody>
              <a:bodyPr/>
              <a:lstStyle/>
              <a:p>
                <a:endParaRPr lang="en-US"/>
              </a:p>
            </p:txBody>
          </p:sp>
          <p:sp>
            <p:nvSpPr>
              <p:cNvPr id="167" name="Line 156"/>
              <p:cNvSpPr>
                <a:spLocks noChangeShapeType="1"/>
              </p:cNvSpPr>
              <p:nvPr/>
            </p:nvSpPr>
            <p:spPr bwMode="auto">
              <a:xfrm flipH="1">
                <a:off x="2805113" y="3321051"/>
                <a:ext cx="44450" cy="1588"/>
              </a:xfrm>
              <a:prstGeom prst="line">
                <a:avLst/>
              </a:prstGeom>
              <a:noFill/>
              <a:ln w="4">
                <a:solidFill>
                  <a:srgbClr val="000000"/>
                </a:solidFill>
                <a:round/>
                <a:headEnd/>
                <a:tailEnd/>
              </a:ln>
            </p:spPr>
            <p:txBody>
              <a:bodyPr/>
              <a:lstStyle/>
              <a:p>
                <a:endParaRPr lang="en-US"/>
              </a:p>
            </p:txBody>
          </p:sp>
          <p:sp>
            <p:nvSpPr>
              <p:cNvPr id="168" name="Line 157"/>
              <p:cNvSpPr>
                <a:spLocks noChangeShapeType="1"/>
              </p:cNvSpPr>
              <p:nvPr/>
            </p:nvSpPr>
            <p:spPr bwMode="auto">
              <a:xfrm flipH="1">
                <a:off x="2805113" y="2870201"/>
                <a:ext cx="44450" cy="1588"/>
              </a:xfrm>
              <a:prstGeom prst="line">
                <a:avLst/>
              </a:prstGeom>
              <a:noFill/>
              <a:ln w="4">
                <a:solidFill>
                  <a:srgbClr val="000000"/>
                </a:solidFill>
                <a:round/>
                <a:headEnd/>
                <a:tailEnd/>
              </a:ln>
            </p:spPr>
            <p:txBody>
              <a:bodyPr/>
              <a:lstStyle/>
              <a:p>
                <a:endParaRPr lang="en-US"/>
              </a:p>
            </p:txBody>
          </p:sp>
          <p:sp>
            <p:nvSpPr>
              <p:cNvPr id="169" name="Line 158"/>
              <p:cNvSpPr>
                <a:spLocks noChangeShapeType="1"/>
              </p:cNvSpPr>
              <p:nvPr/>
            </p:nvSpPr>
            <p:spPr bwMode="auto">
              <a:xfrm flipH="1">
                <a:off x="2805113" y="2417763"/>
                <a:ext cx="44450" cy="1588"/>
              </a:xfrm>
              <a:prstGeom prst="line">
                <a:avLst/>
              </a:prstGeom>
              <a:noFill/>
              <a:ln w="4">
                <a:solidFill>
                  <a:srgbClr val="000000"/>
                </a:solidFill>
                <a:round/>
                <a:headEnd/>
                <a:tailEnd/>
              </a:ln>
            </p:spPr>
            <p:txBody>
              <a:bodyPr/>
              <a:lstStyle/>
              <a:p>
                <a:endParaRPr lang="en-US"/>
              </a:p>
            </p:txBody>
          </p:sp>
          <p:sp>
            <p:nvSpPr>
              <p:cNvPr id="170" name="Line 159"/>
              <p:cNvSpPr>
                <a:spLocks noChangeShapeType="1"/>
              </p:cNvSpPr>
              <p:nvPr/>
            </p:nvSpPr>
            <p:spPr bwMode="auto">
              <a:xfrm flipH="1">
                <a:off x="2805113" y="1966913"/>
                <a:ext cx="44450" cy="1588"/>
              </a:xfrm>
              <a:prstGeom prst="line">
                <a:avLst/>
              </a:prstGeom>
              <a:noFill/>
              <a:ln w="4">
                <a:solidFill>
                  <a:srgbClr val="000000"/>
                </a:solidFill>
                <a:round/>
                <a:headEnd/>
                <a:tailEnd/>
              </a:ln>
            </p:spPr>
            <p:txBody>
              <a:bodyPr/>
              <a:lstStyle/>
              <a:p>
                <a:endParaRPr lang="en-US"/>
              </a:p>
            </p:txBody>
          </p:sp>
          <p:sp>
            <p:nvSpPr>
              <p:cNvPr id="171" name="Line 160"/>
              <p:cNvSpPr>
                <a:spLocks noChangeShapeType="1"/>
              </p:cNvSpPr>
              <p:nvPr/>
            </p:nvSpPr>
            <p:spPr bwMode="auto">
              <a:xfrm flipH="1">
                <a:off x="2827338" y="4559301"/>
                <a:ext cx="22225" cy="1588"/>
              </a:xfrm>
              <a:prstGeom prst="line">
                <a:avLst/>
              </a:prstGeom>
              <a:noFill/>
              <a:ln w="4">
                <a:solidFill>
                  <a:srgbClr val="000000"/>
                </a:solidFill>
                <a:round/>
                <a:headEnd/>
                <a:tailEnd/>
              </a:ln>
            </p:spPr>
            <p:txBody>
              <a:bodyPr/>
              <a:lstStyle/>
              <a:p>
                <a:endParaRPr lang="en-US"/>
              </a:p>
            </p:txBody>
          </p:sp>
          <p:sp>
            <p:nvSpPr>
              <p:cNvPr id="172" name="Line 161"/>
              <p:cNvSpPr>
                <a:spLocks noChangeShapeType="1"/>
              </p:cNvSpPr>
              <p:nvPr/>
            </p:nvSpPr>
            <p:spPr bwMode="auto">
              <a:xfrm flipH="1">
                <a:off x="2827338" y="4448176"/>
                <a:ext cx="22225" cy="1588"/>
              </a:xfrm>
              <a:prstGeom prst="line">
                <a:avLst/>
              </a:prstGeom>
              <a:noFill/>
              <a:ln w="4">
                <a:solidFill>
                  <a:srgbClr val="000000"/>
                </a:solidFill>
                <a:round/>
                <a:headEnd/>
                <a:tailEnd/>
              </a:ln>
            </p:spPr>
            <p:txBody>
              <a:bodyPr/>
              <a:lstStyle/>
              <a:p>
                <a:endParaRPr lang="en-US"/>
              </a:p>
            </p:txBody>
          </p:sp>
          <p:sp>
            <p:nvSpPr>
              <p:cNvPr id="173" name="Line 162"/>
              <p:cNvSpPr>
                <a:spLocks noChangeShapeType="1"/>
              </p:cNvSpPr>
              <p:nvPr/>
            </p:nvSpPr>
            <p:spPr bwMode="auto">
              <a:xfrm flipH="1">
                <a:off x="2827338" y="4333876"/>
                <a:ext cx="22225" cy="1588"/>
              </a:xfrm>
              <a:prstGeom prst="line">
                <a:avLst/>
              </a:prstGeom>
              <a:noFill/>
              <a:ln w="4">
                <a:solidFill>
                  <a:srgbClr val="000000"/>
                </a:solidFill>
                <a:round/>
                <a:headEnd/>
                <a:tailEnd/>
              </a:ln>
            </p:spPr>
            <p:txBody>
              <a:bodyPr/>
              <a:lstStyle/>
              <a:p>
                <a:endParaRPr lang="en-US"/>
              </a:p>
            </p:txBody>
          </p:sp>
          <p:sp>
            <p:nvSpPr>
              <p:cNvPr id="174" name="Line 163"/>
              <p:cNvSpPr>
                <a:spLocks noChangeShapeType="1"/>
              </p:cNvSpPr>
              <p:nvPr/>
            </p:nvSpPr>
            <p:spPr bwMode="auto">
              <a:xfrm flipH="1">
                <a:off x="2827338" y="4108451"/>
                <a:ext cx="22225" cy="1588"/>
              </a:xfrm>
              <a:prstGeom prst="line">
                <a:avLst/>
              </a:prstGeom>
              <a:noFill/>
              <a:ln w="4">
                <a:solidFill>
                  <a:srgbClr val="000000"/>
                </a:solidFill>
                <a:round/>
                <a:headEnd/>
                <a:tailEnd/>
              </a:ln>
            </p:spPr>
            <p:txBody>
              <a:bodyPr/>
              <a:lstStyle/>
              <a:p>
                <a:endParaRPr lang="en-US"/>
              </a:p>
            </p:txBody>
          </p:sp>
          <p:sp>
            <p:nvSpPr>
              <p:cNvPr id="175" name="Line 164"/>
              <p:cNvSpPr>
                <a:spLocks noChangeShapeType="1"/>
              </p:cNvSpPr>
              <p:nvPr/>
            </p:nvSpPr>
            <p:spPr bwMode="auto">
              <a:xfrm flipH="1">
                <a:off x="2827338" y="3997326"/>
                <a:ext cx="22225" cy="1588"/>
              </a:xfrm>
              <a:prstGeom prst="line">
                <a:avLst/>
              </a:prstGeom>
              <a:noFill/>
              <a:ln w="4">
                <a:solidFill>
                  <a:srgbClr val="000000"/>
                </a:solidFill>
                <a:round/>
                <a:headEnd/>
                <a:tailEnd/>
              </a:ln>
            </p:spPr>
            <p:txBody>
              <a:bodyPr/>
              <a:lstStyle/>
              <a:p>
                <a:endParaRPr lang="en-US"/>
              </a:p>
            </p:txBody>
          </p:sp>
          <p:sp>
            <p:nvSpPr>
              <p:cNvPr id="176" name="Line 165"/>
              <p:cNvSpPr>
                <a:spLocks noChangeShapeType="1"/>
              </p:cNvSpPr>
              <p:nvPr/>
            </p:nvSpPr>
            <p:spPr bwMode="auto">
              <a:xfrm flipH="1">
                <a:off x="2827338" y="3883026"/>
                <a:ext cx="22225" cy="1588"/>
              </a:xfrm>
              <a:prstGeom prst="line">
                <a:avLst/>
              </a:prstGeom>
              <a:noFill/>
              <a:ln w="4">
                <a:solidFill>
                  <a:srgbClr val="000000"/>
                </a:solidFill>
                <a:round/>
                <a:headEnd/>
                <a:tailEnd/>
              </a:ln>
            </p:spPr>
            <p:txBody>
              <a:bodyPr/>
              <a:lstStyle/>
              <a:p>
                <a:endParaRPr lang="en-US"/>
              </a:p>
            </p:txBody>
          </p:sp>
          <p:sp>
            <p:nvSpPr>
              <p:cNvPr id="177" name="Line 166"/>
              <p:cNvSpPr>
                <a:spLocks noChangeShapeType="1"/>
              </p:cNvSpPr>
              <p:nvPr/>
            </p:nvSpPr>
            <p:spPr bwMode="auto">
              <a:xfrm flipH="1">
                <a:off x="2827338" y="3660776"/>
                <a:ext cx="22225" cy="1588"/>
              </a:xfrm>
              <a:prstGeom prst="line">
                <a:avLst/>
              </a:prstGeom>
              <a:noFill/>
              <a:ln w="4">
                <a:solidFill>
                  <a:srgbClr val="000000"/>
                </a:solidFill>
                <a:round/>
                <a:headEnd/>
                <a:tailEnd/>
              </a:ln>
            </p:spPr>
            <p:txBody>
              <a:bodyPr/>
              <a:lstStyle/>
              <a:p>
                <a:endParaRPr lang="en-US"/>
              </a:p>
            </p:txBody>
          </p:sp>
          <p:sp>
            <p:nvSpPr>
              <p:cNvPr id="178" name="Line 167"/>
              <p:cNvSpPr>
                <a:spLocks noChangeShapeType="1"/>
              </p:cNvSpPr>
              <p:nvPr/>
            </p:nvSpPr>
            <p:spPr bwMode="auto">
              <a:xfrm flipH="1">
                <a:off x="2827338" y="3546476"/>
                <a:ext cx="22225" cy="1588"/>
              </a:xfrm>
              <a:prstGeom prst="line">
                <a:avLst/>
              </a:prstGeom>
              <a:noFill/>
              <a:ln w="4">
                <a:solidFill>
                  <a:srgbClr val="000000"/>
                </a:solidFill>
                <a:round/>
                <a:headEnd/>
                <a:tailEnd/>
              </a:ln>
            </p:spPr>
            <p:txBody>
              <a:bodyPr/>
              <a:lstStyle/>
              <a:p>
                <a:endParaRPr lang="en-US"/>
              </a:p>
            </p:txBody>
          </p:sp>
          <p:sp>
            <p:nvSpPr>
              <p:cNvPr id="179" name="Line 168"/>
              <p:cNvSpPr>
                <a:spLocks noChangeShapeType="1"/>
              </p:cNvSpPr>
              <p:nvPr/>
            </p:nvSpPr>
            <p:spPr bwMode="auto">
              <a:xfrm flipH="1">
                <a:off x="2827338" y="3435351"/>
                <a:ext cx="22225" cy="1588"/>
              </a:xfrm>
              <a:prstGeom prst="line">
                <a:avLst/>
              </a:prstGeom>
              <a:noFill/>
              <a:ln w="4">
                <a:solidFill>
                  <a:srgbClr val="000000"/>
                </a:solidFill>
                <a:round/>
                <a:headEnd/>
                <a:tailEnd/>
              </a:ln>
            </p:spPr>
            <p:txBody>
              <a:bodyPr/>
              <a:lstStyle/>
              <a:p>
                <a:endParaRPr lang="en-US"/>
              </a:p>
            </p:txBody>
          </p:sp>
          <p:sp>
            <p:nvSpPr>
              <p:cNvPr id="180" name="Line 169"/>
              <p:cNvSpPr>
                <a:spLocks noChangeShapeType="1"/>
              </p:cNvSpPr>
              <p:nvPr/>
            </p:nvSpPr>
            <p:spPr bwMode="auto">
              <a:xfrm flipH="1">
                <a:off x="2827338" y="3209926"/>
                <a:ext cx="22225" cy="1588"/>
              </a:xfrm>
              <a:prstGeom prst="line">
                <a:avLst/>
              </a:prstGeom>
              <a:noFill/>
              <a:ln w="4">
                <a:solidFill>
                  <a:srgbClr val="000000"/>
                </a:solidFill>
                <a:round/>
                <a:headEnd/>
                <a:tailEnd/>
              </a:ln>
            </p:spPr>
            <p:txBody>
              <a:bodyPr/>
              <a:lstStyle/>
              <a:p>
                <a:endParaRPr lang="en-US"/>
              </a:p>
            </p:txBody>
          </p:sp>
          <p:sp>
            <p:nvSpPr>
              <p:cNvPr id="181" name="Line 170"/>
              <p:cNvSpPr>
                <a:spLocks noChangeShapeType="1"/>
              </p:cNvSpPr>
              <p:nvPr/>
            </p:nvSpPr>
            <p:spPr bwMode="auto">
              <a:xfrm flipH="1">
                <a:off x="2827338" y="3095626"/>
                <a:ext cx="22225" cy="1588"/>
              </a:xfrm>
              <a:prstGeom prst="line">
                <a:avLst/>
              </a:prstGeom>
              <a:noFill/>
              <a:ln w="4">
                <a:solidFill>
                  <a:srgbClr val="000000"/>
                </a:solidFill>
                <a:round/>
                <a:headEnd/>
                <a:tailEnd/>
              </a:ln>
            </p:spPr>
            <p:txBody>
              <a:bodyPr/>
              <a:lstStyle/>
              <a:p>
                <a:endParaRPr lang="en-US"/>
              </a:p>
            </p:txBody>
          </p:sp>
          <p:sp>
            <p:nvSpPr>
              <p:cNvPr id="182" name="Line 171"/>
              <p:cNvSpPr>
                <a:spLocks noChangeShapeType="1"/>
              </p:cNvSpPr>
              <p:nvPr/>
            </p:nvSpPr>
            <p:spPr bwMode="auto">
              <a:xfrm flipH="1">
                <a:off x="2827338" y="2982913"/>
                <a:ext cx="22225" cy="1588"/>
              </a:xfrm>
              <a:prstGeom prst="line">
                <a:avLst/>
              </a:prstGeom>
              <a:noFill/>
              <a:ln w="4">
                <a:solidFill>
                  <a:srgbClr val="000000"/>
                </a:solidFill>
                <a:round/>
                <a:headEnd/>
                <a:tailEnd/>
              </a:ln>
            </p:spPr>
            <p:txBody>
              <a:bodyPr/>
              <a:lstStyle/>
              <a:p>
                <a:endParaRPr lang="en-US"/>
              </a:p>
            </p:txBody>
          </p:sp>
          <p:sp>
            <p:nvSpPr>
              <p:cNvPr id="183" name="Line 172"/>
              <p:cNvSpPr>
                <a:spLocks noChangeShapeType="1"/>
              </p:cNvSpPr>
              <p:nvPr/>
            </p:nvSpPr>
            <p:spPr bwMode="auto">
              <a:xfrm flipH="1">
                <a:off x="2827338" y="2757488"/>
                <a:ext cx="22225" cy="1588"/>
              </a:xfrm>
              <a:prstGeom prst="line">
                <a:avLst/>
              </a:prstGeom>
              <a:noFill/>
              <a:ln w="4">
                <a:solidFill>
                  <a:srgbClr val="000000"/>
                </a:solidFill>
                <a:round/>
                <a:headEnd/>
                <a:tailEnd/>
              </a:ln>
            </p:spPr>
            <p:txBody>
              <a:bodyPr/>
              <a:lstStyle/>
              <a:p>
                <a:endParaRPr lang="en-US"/>
              </a:p>
            </p:txBody>
          </p:sp>
          <p:sp>
            <p:nvSpPr>
              <p:cNvPr id="184" name="Line 173"/>
              <p:cNvSpPr>
                <a:spLocks noChangeShapeType="1"/>
              </p:cNvSpPr>
              <p:nvPr/>
            </p:nvSpPr>
            <p:spPr bwMode="auto">
              <a:xfrm flipH="1">
                <a:off x="2827338" y="2644776"/>
                <a:ext cx="22225" cy="1588"/>
              </a:xfrm>
              <a:prstGeom prst="line">
                <a:avLst/>
              </a:prstGeom>
              <a:noFill/>
              <a:ln w="4">
                <a:solidFill>
                  <a:srgbClr val="000000"/>
                </a:solidFill>
                <a:round/>
                <a:headEnd/>
                <a:tailEnd/>
              </a:ln>
            </p:spPr>
            <p:txBody>
              <a:bodyPr/>
              <a:lstStyle/>
              <a:p>
                <a:endParaRPr lang="en-US"/>
              </a:p>
            </p:txBody>
          </p:sp>
          <p:sp>
            <p:nvSpPr>
              <p:cNvPr id="185" name="Line 174"/>
              <p:cNvSpPr>
                <a:spLocks noChangeShapeType="1"/>
              </p:cNvSpPr>
              <p:nvPr/>
            </p:nvSpPr>
            <p:spPr bwMode="auto">
              <a:xfrm flipH="1">
                <a:off x="2827338" y="2532063"/>
                <a:ext cx="22225" cy="1588"/>
              </a:xfrm>
              <a:prstGeom prst="line">
                <a:avLst/>
              </a:prstGeom>
              <a:noFill/>
              <a:ln w="4">
                <a:solidFill>
                  <a:srgbClr val="000000"/>
                </a:solidFill>
                <a:round/>
                <a:headEnd/>
                <a:tailEnd/>
              </a:ln>
            </p:spPr>
            <p:txBody>
              <a:bodyPr/>
              <a:lstStyle/>
              <a:p>
                <a:endParaRPr lang="en-US"/>
              </a:p>
            </p:txBody>
          </p:sp>
          <p:sp>
            <p:nvSpPr>
              <p:cNvPr id="186" name="Line 175"/>
              <p:cNvSpPr>
                <a:spLocks noChangeShapeType="1"/>
              </p:cNvSpPr>
              <p:nvPr/>
            </p:nvSpPr>
            <p:spPr bwMode="auto">
              <a:xfrm flipH="1">
                <a:off x="2827338" y="2306638"/>
                <a:ext cx="22225" cy="1588"/>
              </a:xfrm>
              <a:prstGeom prst="line">
                <a:avLst/>
              </a:prstGeom>
              <a:noFill/>
              <a:ln w="4">
                <a:solidFill>
                  <a:srgbClr val="000000"/>
                </a:solidFill>
                <a:round/>
                <a:headEnd/>
                <a:tailEnd/>
              </a:ln>
            </p:spPr>
            <p:txBody>
              <a:bodyPr/>
              <a:lstStyle/>
              <a:p>
                <a:endParaRPr lang="en-US"/>
              </a:p>
            </p:txBody>
          </p:sp>
          <p:sp>
            <p:nvSpPr>
              <p:cNvPr id="187" name="Line 176"/>
              <p:cNvSpPr>
                <a:spLocks noChangeShapeType="1"/>
              </p:cNvSpPr>
              <p:nvPr/>
            </p:nvSpPr>
            <p:spPr bwMode="auto">
              <a:xfrm flipH="1">
                <a:off x="2827338" y="2192338"/>
                <a:ext cx="22225" cy="1588"/>
              </a:xfrm>
              <a:prstGeom prst="line">
                <a:avLst/>
              </a:prstGeom>
              <a:noFill/>
              <a:ln w="4">
                <a:solidFill>
                  <a:srgbClr val="000000"/>
                </a:solidFill>
                <a:round/>
                <a:headEnd/>
                <a:tailEnd/>
              </a:ln>
            </p:spPr>
            <p:txBody>
              <a:bodyPr/>
              <a:lstStyle/>
              <a:p>
                <a:endParaRPr lang="en-US"/>
              </a:p>
            </p:txBody>
          </p:sp>
          <p:sp>
            <p:nvSpPr>
              <p:cNvPr id="188" name="Line 177"/>
              <p:cNvSpPr>
                <a:spLocks noChangeShapeType="1"/>
              </p:cNvSpPr>
              <p:nvPr/>
            </p:nvSpPr>
            <p:spPr bwMode="auto">
              <a:xfrm flipH="1">
                <a:off x="2827338" y="2081213"/>
                <a:ext cx="22225" cy="1588"/>
              </a:xfrm>
              <a:prstGeom prst="line">
                <a:avLst/>
              </a:prstGeom>
              <a:noFill/>
              <a:ln w="4">
                <a:solidFill>
                  <a:srgbClr val="000000"/>
                </a:solidFill>
                <a:round/>
                <a:headEnd/>
                <a:tailEnd/>
              </a:ln>
            </p:spPr>
            <p:txBody>
              <a:bodyPr/>
              <a:lstStyle/>
              <a:p>
                <a:endParaRPr lang="en-US"/>
              </a:p>
            </p:txBody>
          </p:sp>
          <p:sp>
            <p:nvSpPr>
              <p:cNvPr id="189" name="Freeform 178"/>
              <p:cNvSpPr>
                <a:spLocks/>
              </p:cNvSpPr>
              <p:nvPr/>
            </p:nvSpPr>
            <p:spPr bwMode="auto">
              <a:xfrm>
                <a:off x="642938" y="2814638"/>
                <a:ext cx="22225" cy="185738"/>
              </a:xfrm>
              <a:custGeom>
                <a:avLst/>
                <a:gdLst>
                  <a:gd name="T0" fmla="*/ 0 w 14"/>
                  <a:gd name="T1" fmla="*/ 0 h 117"/>
                  <a:gd name="T2" fmla="*/ 2147483647 w 14"/>
                  <a:gd name="T3" fmla="*/ 0 h 117"/>
                  <a:gd name="T4" fmla="*/ 2147483647 w 14"/>
                  <a:gd name="T5" fmla="*/ 0 h 117"/>
                  <a:gd name="T6" fmla="*/ 2147483647 w 14"/>
                  <a:gd name="T7" fmla="*/ 2147483647 h 117"/>
                  <a:gd name="T8" fmla="*/ 0 w 14"/>
                  <a:gd name="T9" fmla="*/ 2147483647 h 117"/>
                  <a:gd name="T10" fmla="*/ 2147483647 w 14"/>
                  <a:gd name="T11" fmla="*/ 2147483647 h 117"/>
                  <a:gd name="T12" fmla="*/ 0 60000 65536"/>
                  <a:gd name="T13" fmla="*/ 0 60000 65536"/>
                  <a:gd name="T14" fmla="*/ 0 60000 65536"/>
                  <a:gd name="T15" fmla="*/ 0 60000 65536"/>
                  <a:gd name="T16" fmla="*/ 0 60000 65536"/>
                  <a:gd name="T17" fmla="*/ 0 60000 65536"/>
                  <a:gd name="T18" fmla="*/ 0 w 14"/>
                  <a:gd name="T19" fmla="*/ 0 h 117"/>
                  <a:gd name="T20" fmla="*/ 14 w 14"/>
                  <a:gd name="T21" fmla="*/ 117 h 117"/>
                </a:gdLst>
                <a:ahLst/>
                <a:cxnLst>
                  <a:cxn ang="T12">
                    <a:pos x="T0" y="T1"/>
                  </a:cxn>
                  <a:cxn ang="T13">
                    <a:pos x="T2" y="T3"/>
                  </a:cxn>
                  <a:cxn ang="T14">
                    <a:pos x="T4" y="T5"/>
                  </a:cxn>
                  <a:cxn ang="T15">
                    <a:pos x="T6" y="T7"/>
                  </a:cxn>
                  <a:cxn ang="T16">
                    <a:pos x="T8" y="T9"/>
                  </a:cxn>
                  <a:cxn ang="T17">
                    <a:pos x="T10" y="T11"/>
                  </a:cxn>
                </a:cxnLst>
                <a:rect l="T18" t="T19" r="T20" b="T21"/>
                <a:pathLst>
                  <a:path w="14" h="117">
                    <a:moveTo>
                      <a:pt x="0" y="0"/>
                    </a:moveTo>
                    <a:lnTo>
                      <a:pt x="14" y="0"/>
                    </a:lnTo>
                    <a:lnTo>
                      <a:pt x="7" y="0"/>
                    </a:lnTo>
                    <a:lnTo>
                      <a:pt x="7" y="117"/>
                    </a:lnTo>
                    <a:lnTo>
                      <a:pt x="0" y="117"/>
                    </a:lnTo>
                    <a:lnTo>
                      <a:pt x="14" y="117"/>
                    </a:lnTo>
                  </a:path>
                </a:pathLst>
              </a:custGeom>
              <a:noFill/>
              <a:ln w="4">
                <a:solidFill>
                  <a:srgbClr val="FF0000"/>
                </a:solidFill>
                <a:round/>
                <a:headEnd/>
                <a:tailEnd/>
              </a:ln>
            </p:spPr>
            <p:txBody>
              <a:bodyPr/>
              <a:lstStyle/>
              <a:p>
                <a:endParaRPr lang="en-US"/>
              </a:p>
            </p:txBody>
          </p:sp>
          <p:sp>
            <p:nvSpPr>
              <p:cNvPr id="190" name="Freeform 179"/>
              <p:cNvSpPr>
                <a:spLocks/>
              </p:cNvSpPr>
              <p:nvPr/>
            </p:nvSpPr>
            <p:spPr bwMode="auto">
              <a:xfrm>
                <a:off x="668338" y="2727326"/>
                <a:ext cx="22225" cy="192088"/>
              </a:xfrm>
              <a:custGeom>
                <a:avLst/>
                <a:gdLst>
                  <a:gd name="T0" fmla="*/ 0 w 14"/>
                  <a:gd name="T1" fmla="*/ 0 h 121"/>
                  <a:gd name="T2" fmla="*/ 2147483647 w 14"/>
                  <a:gd name="T3" fmla="*/ 0 h 121"/>
                  <a:gd name="T4" fmla="*/ 2147483647 w 14"/>
                  <a:gd name="T5" fmla="*/ 0 h 121"/>
                  <a:gd name="T6" fmla="*/ 2147483647 w 14"/>
                  <a:gd name="T7" fmla="*/ 2147483647 h 121"/>
                  <a:gd name="T8" fmla="*/ 0 w 14"/>
                  <a:gd name="T9" fmla="*/ 2147483647 h 121"/>
                  <a:gd name="T10" fmla="*/ 2147483647 w 14"/>
                  <a:gd name="T11" fmla="*/ 2147483647 h 121"/>
                  <a:gd name="T12" fmla="*/ 0 60000 65536"/>
                  <a:gd name="T13" fmla="*/ 0 60000 65536"/>
                  <a:gd name="T14" fmla="*/ 0 60000 65536"/>
                  <a:gd name="T15" fmla="*/ 0 60000 65536"/>
                  <a:gd name="T16" fmla="*/ 0 60000 65536"/>
                  <a:gd name="T17" fmla="*/ 0 60000 65536"/>
                  <a:gd name="T18" fmla="*/ 0 w 14"/>
                  <a:gd name="T19" fmla="*/ 0 h 121"/>
                  <a:gd name="T20" fmla="*/ 14 w 14"/>
                  <a:gd name="T21" fmla="*/ 121 h 121"/>
                </a:gdLst>
                <a:ahLst/>
                <a:cxnLst>
                  <a:cxn ang="T12">
                    <a:pos x="T0" y="T1"/>
                  </a:cxn>
                  <a:cxn ang="T13">
                    <a:pos x="T2" y="T3"/>
                  </a:cxn>
                  <a:cxn ang="T14">
                    <a:pos x="T4" y="T5"/>
                  </a:cxn>
                  <a:cxn ang="T15">
                    <a:pos x="T6" y="T7"/>
                  </a:cxn>
                  <a:cxn ang="T16">
                    <a:pos x="T8" y="T9"/>
                  </a:cxn>
                  <a:cxn ang="T17">
                    <a:pos x="T10" y="T11"/>
                  </a:cxn>
                </a:cxnLst>
                <a:rect l="T18" t="T19" r="T20" b="T21"/>
                <a:pathLst>
                  <a:path w="14" h="121">
                    <a:moveTo>
                      <a:pt x="0" y="0"/>
                    </a:moveTo>
                    <a:lnTo>
                      <a:pt x="14" y="0"/>
                    </a:lnTo>
                    <a:lnTo>
                      <a:pt x="7" y="0"/>
                    </a:lnTo>
                    <a:lnTo>
                      <a:pt x="7" y="121"/>
                    </a:lnTo>
                    <a:lnTo>
                      <a:pt x="0" y="121"/>
                    </a:lnTo>
                    <a:lnTo>
                      <a:pt x="14" y="121"/>
                    </a:lnTo>
                  </a:path>
                </a:pathLst>
              </a:custGeom>
              <a:noFill/>
              <a:ln w="4">
                <a:solidFill>
                  <a:srgbClr val="FF0000"/>
                </a:solidFill>
                <a:round/>
                <a:headEnd/>
                <a:tailEnd/>
              </a:ln>
            </p:spPr>
            <p:txBody>
              <a:bodyPr/>
              <a:lstStyle/>
              <a:p>
                <a:endParaRPr lang="en-US"/>
              </a:p>
            </p:txBody>
          </p:sp>
          <p:sp>
            <p:nvSpPr>
              <p:cNvPr id="191" name="Freeform 180"/>
              <p:cNvSpPr>
                <a:spLocks/>
              </p:cNvSpPr>
              <p:nvPr/>
            </p:nvSpPr>
            <p:spPr bwMode="auto">
              <a:xfrm>
                <a:off x="690563" y="2711451"/>
                <a:ext cx="22225" cy="193675"/>
              </a:xfrm>
              <a:custGeom>
                <a:avLst/>
                <a:gdLst>
                  <a:gd name="T0" fmla="*/ 0 w 14"/>
                  <a:gd name="T1" fmla="*/ 0 h 122"/>
                  <a:gd name="T2" fmla="*/ 2147483647 w 14"/>
                  <a:gd name="T3" fmla="*/ 0 h 122"/>
                  <a:gd name="T4" fmla="*/ 2147483647 w 14"/>
                  <a:gd name="T5" fmla="*/ 0 h 122"/>
                  <a:gd name="T6" fmla="*/ 2147483647 w 14"/>
                  <a:gd name="T7" fmla="*/ 2147483647 h 122"/>
                  <a:gd name="T8" fmla="*/ 0 w 14"/>
                  <a:gd name="T9" fmla="*/ 2147483647 h 122"/>
                  <a:gd name="T10" fmla="*/ 2147483647 w 14"/>
                  <a:gd name="T11" fmla="*/ 2147483647 h 122"/>
                  <a:gd name="T12" fmla="*/ 0 60000 65536"/>
                  <a:gd name="T13" fmla="*/ 0 60000 65536"/>
                  <a:gd name="T14" fmla="*/ 0 60000 65536"/>
                  <a:gd name="T15" fmla="*/ 0 60000 65536"/>
                  <a:gd name="T16" fmla="*/ 0 60000 65536"/>
                  <a:gd name="T17" fmla="*/ 0 60000 65536"/>
                  <a:gd name="T18" fmla="*/ 0 w 14"/>
                  <a:gd name="T19" fmla="*/ 0 h 122"/>
                  <a:gd name="T20" fmla="*/ 14 w 14"/>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4" h="122">
                    <a:moveTo>
                      <a:pt x="0" y="0"/>
                    </a:moveTo>
                    <a:lnTo>
                      <a:pt x="14" y="0"/>
                    </a:lnTo>
                    <a:lnTo>
                      <a:pt x="7" y="0"/>
                    </a:lnTo>
                    <a:lnTo>
                      <a:pt x="7" y="122"/>
                    </a:lnTo>
                    <a:lnTo>
                      <a:pt x="0" y="122"/>
                    </a:lnTo>
                    <a:lnTo>
                      <a:pt x="14" y="122"/>
                    </a:lnTo>
                  </a:path>
                </a:pathLst>
              </a:custGeom>
              <a:noFill/>
              <a:ln w="4">
                <a:solidFill>
                  <a:srgbClr val="FF0000"/>
                </a:solidFill>
                <a:round/>
                <a:headEnd/>
                <a:tailEnd/>
              </a:ln>
            </p:spPr>
            <p:txBody>
              <a:bodyPr/>
              <a:lstStyle/>
              <a:p>
                <a:endParaRPr lang="en-US"/>
              </a:p>
            </p:txBody>
          </p:sp>
          <p:sp>
            <p:nvSpPr>
              <p:cNvPr id="192" name="Freeform 181"/>
              <p:cNvSpPr>
                <a:spLocks/>
              </p:cNvSpPr>
              <p:nvPr/>
            </p:nvSpPr>
            <p:spPr bwMode="auto">
              <a:xfrm>
                <a:off x="712788" y="2690813"/>
                <a:ext cx="22225" cy="195263"/>
              </a:xfrm>
              <a:custGeom>
                <a:avLst/>
                <a:gdLst>
                  <a:gd name="T0" fmla="*/ 0 w 14"/>
                  <a:gd name="T1" fmla="*/ 0 h 123"/>
                  <a:gd name="T2" fmla="*/ 2147483647 w 14"/>
                  <a:gd name="T3" fmla="*/ 0 h 123"/>
                  <a:gd name="T4" fmla="*/ 2147483647 w 14"/>
                  <a:gd name="T5" fmla="*/ 0 h 123"/>
                  <a:gd name="T6" fmla="*/ 2147483647 w 14"/>
                  <a:gd name="T7" fmla="*/ 2147483647 h 123"/>
                  <a:gd name="T8" fmla="*/ 0 w 14"/>
                  <a:gd name="T9" fmla="*/ 2147483647 h 123"/>
                  <a:gd name="T10" fmla="*/ 2147483647 w 14"/>
                  <a:gd name="T11" fmla="*/ 2147483647 h 123"/>
                  <a:gd name="T12" fmla="*/ 0 60000 65536"/>
                  <a:gd name="T13" fmla="*/ 0 60000 65536"/>
                  <a:gd name="T14" fmla="*/ 0 60000 65536"/>
                  <a:gd name="T15" fmla="*/ 0 60000 65536"/>
                  <a:gd name="T16" fmla="*/ 0 60000 65536"/>
                  <a:gd name="T17" fmla="*/ 0 60000 65536"/>
                  <a:gd name="T18" fmla="*/ 0 w 14"/>
                  <a:gd name="T19" fmla="*/ 0 h 123"/>
                  <a:gd name="T20" fmla="*/ 14 w 14"/>
                  <a:gd name="T21" fmla="*/ 123 h 123"/>
                </a:gdLst>
                <a:ahLst/>
                <a:cxnLst>
                  <a:cxn ang="T12">
                    <a:pos x="T0" y="T1"/>
                  </a:cxn>
                  <a:cxn ang="T13">
                    <a:pos x="T2" y="T3"/>
                  </a:cxn>
                  <a:cxn ang="T14">
                    <a:pos x="T4" y="T5"/>
                  </a:cxn>
                  <a:cxn ang="T15">
                    <a:pos x="T6" y="T7"/>
                  </a:cxn>
                  <a:cxn ang="T16">
                    <a:pos x="T8" y="T9"/>
                  </a:cxn>
                  <a:cxn ang="T17">
                    <a:pos x="T10" y="T11"/>
                  </a:cxn>
                </a:cxnLst>
                <a:rect l="T18" t="T19" r="T20" b="T21"/>
                <a:pathLst>
                  <a:path w="14" h="123">
                    <a:moveTo>
                      <a:pt x="0" y="0"/>
                    </a:moveTo>
                    <a:lnTo>
                      <a:pt x="14" y="0"/>
                    </a:lnTo>
                    <a:lnTo>
                      <a:pt x="7" y="0"/>
                    </a:lnTo>
                    <a:lnTo>
                      <a:pt x="7" y="123"/>
                    </a:lnTo>
                    <a:lnTo>
                      <a:pt x="0" y="123"/>
                    </a:lnTo>
                    <a:lnTo>
                      <a:pt x="14" y="123"/>
                    </a:lnTo>
                  </a:path>
                </a:pathLst>
              </a:custGeom>
              <a:noFill/>
              <a:ln w="4">
                <a:solidFill>
                  <a:srgbClr val="FF0000"/>
                </a:solidFill>
                <a:round/>
                <a:headEnd/>
                <a:tailEnd/>
              </a:ln>
            </p:spPr>
            <p:txBody>
              <a:bodyPr/>
              <a:lstStyle/>
              <a:p>
                <a:endParaRPr lang="en-US"/>
              </a:p>
            </p:txBody>
          </p:sp>
          <p:sp>
            <p:nvSpPr>
              <p:cNvPr id="193" name="Freeform 182"/>
              <p:cNvSpPr>
                <a:spLocks/>
              </p:cNvSpPr>
              <p:nvPr/>
            </p:nvSpPr>
            <p:spPr bwMode="auto">
              <a:xfrm>
                <a:off x="735013" y="2674938"/>
                <a:ext cx="22225" cy="195263"/>
              </a:xfrm>
              <a:custGeom>
                <a:avLst/>
                <a:gdLst>
                  <a:gd name="T0" fmla="*/ 0 w 14"/>
                  <a:gd name="T1" fmla="*/ 0 h 123"/>
                  <a:gd name="T2" fmla="*/ 2147483647 w 14"/>
                  <a:gd name="T3" fmla="*/ 0 h 123"/>
                  <a:gd name="T4" fmla="*/ 2147483647 w 14"/>
                  <a:gd name="T5" fmla="*/ 0 h 123"/>
                  <a:gd name="T6" fmla="*/ 2147483647 w 14"/>
                  <a:gd name="T7" fmla="*/ 2147483647 h 123"/>
                  <a:gd name="T8" fmla="*/ 0 w 14"/>
                  <a:gd name="T9" fmla="*/ 2147483647 h 123"/>
                  <a:gd name="T10" fmla="*/ 2147483647 w 14"/>
                  <a:gd name="T11" fmla="*/ 2147483647 h 123"/>
                  <a:gd name="T12" fmla="*/ 0 60000 65536"/>
                  <a:gd name="T13" fmla="*/ 0 60000 65536"/>
                  <a:gd name="T14" fmla="*/ 0 60000 65536"/>
                  <a:gd name="T15" fmla="*/ 0 60000 65536"/>
                  <a:gd name="T16" fmla="*/ 0 60000 65536"/>
                  <a:gd name="T17" fmla="*/ 0 60000 65536"/>
                  <a:gd name="T18" fmla="*/ 0 w 14"/>
                  <a:gd name="T19" fmla="*/ 0 h 123"/>
                  <a:gd name="T20" fmla="*/ 14 w 14"/>
                  <a:gd name="T21" fmla="*/ 123 h 123"/>
                </a:gdLst>
                <a:ahLst/>
                <a:cxnLst>
                  <a:cxn ang="T12">
                    <a:pos x="T0" y="T1"/>
                  </a:cxn>
                  <a:cxn ang="T13">
                    <a:pos x="T2" y="T3"/>
                  </a:cxn>
                  <a:cxn ang="T14">
                    <a:pos x="T4" y="T5"/>
                  </a:cxn>
                  <a:cxn ang="T15">
                    <a:pos x="T6" y="T7"/>
                  </a:cxn>
                  <a:cxn ang="T16">
                    <a:pos x="T8" y="T9"/>
                  </a:cxn>
                  <a:cxn ang="T17">
                    <a:pos x="T10" y="T11"/>
                  </a:cxn>
                </a:cxnLst>
                <a:rect l="T18" t="T19" r="T20" b="T21"/>
                <a:pathLst>
                  <a:path w="14" h="123">
                    <a:moveTo>
                      <a:pt x="0" y="0"/>
                    </a:moveTo>
                    <a:lnTo>
                      <a:pt x="14" y="0"/>
                    </a:lnTo>
                    <a:lnTo>
                      <a:pt x="7" y="0"/>
                    </a:lnTo>
                    <a:lnTo>
                      <a:pt x="7" y="123"/>
                    </a:lnTo>
                    <a:lnTo>
                      <a:pt x="0" y="123"/>
                    </a:lnTo>
                    <a:lnTo>
                      <a:pt x="14" y="123"/>
                    </a:lnTo>
                  </a:path>
                </a:pathLst>
              </a:custGeom>
              <a:noFill/>
              <a:ln w="4">
                <a:solidFill>
                  <a:srgbClr val="FF0000"/>
                </a:solidFill>
                <a:round/>
                <a:headEnd/>
                <a:tailEnd/>
              </a:ln>
            </p:spPr>
            <p:txBody>
              <a:bodyPr/>
              <a:lstStyle/>
              <a:p>
                <a:endParaRPr lang="en-US"/>
              </a:p>
            </p:txBody>
          </p:sp>
          <p:sp>
            <p:nvSpPr>
              <p:cNvPr id="194" name="Freeform 183"/>
              <p:cNvSpPr>
                <a:spLocks/>
              </p:cNvSpPr>
              <p:nvPr/>
            </p:nvSpPr>
            <p:spPr bwMode="auto">
              <a:xfrm>
                <a:off x="758825" y="2657476"/>
                <a:ext cx="22225" cy="198438"/>
              </a:xfrm>
              <a:custGeom>
                <a:avLst/>
                <a:gdLst>
                  <a:gd name="T0" fmla="*/ 0 w 14"/>
                  <a:gd name="T1" fmla="*/ 0 h 125"/>
                  <a:gd name="T2" fmla="*/ 2147483647 w 14"/>
                  <a:gd name="T3" fmla="*/ 0 h 125"/>
                  <a:gd name="T4" fmla="*/ 2147483647 w 14"/>
                  <a:gd name="T5" fmla="*/ 0 h 125"/>
                  <a:gd name="T6" fmla="*/ 2147483647 w 14"/>
                  <a:gd name="T7" fmla="*/ 2147483647 h 125"/>
                  <a:gd name="T8" fmla="*/ 0 w 14"/>
                  <a:gd name="T9" fmla="*/ 2147483647 h 125"/>
                  <a:gd name="T10" fmla="*/ 2147483647 w 14"/>
                  <a:gd name="T11" fmla="*/ 2147483647 h 125"/>
                  <a:gd name="T12" fmla="*/ 0 60000 65536"/>
                  <a:gd name="T13" fmla="*/ 0 60000 65536"/>
                  <a:gd name="T14" fmla="*/ 0 60000 65536"/>
                  <a:gd name="T15" fmla="*/ 0 60000 65536"/>
                  <a:gd name="T16" fmla="*/ 0 60000 65536"/>
                  <a:gd name="T17" fmla="*/ 0 60000 65536"/>
                  <a:gd name="T18" fmla="*/ 0 w 14"/>
                  <a:gd name="T19" fmla="*/ 0 h 125"/>
                  <a:gd name="T20" fmla="*/ 14 w 14"/>
                  <a:gd name="T21" fmla="*/ 125 h 125"/>
                </a:gdLst>
                <a:ahLst/>
                <a:cxnLst>
                  <a:cxn ang="T12">
                    <a:pos x="T0" y="T1"/>
                  </a:cxn>
                  <a:cxn ang="T13">
                    <a:pos x="T2" y="T3"/>
                  </a:cxn>
                  <a:cxn ang="T14">
                    <a:pos x="T4" y="T5"/>
                  </a:cxn>
                  <a:cxn ang="T15">
                    <a:pos x="T6" y="T7"/>
                  </a:cxn>
                  <a:cxn ang="T16">
                    <a:pos x="T8" y="T9"/>
                  </a:cxn>
                  <a:cxn ang="T17">
                    <a:pos x="T10" y="T11"/>
                  </a:cxn>
                </a:cxnLst>
                <a:rect l="T18" t="T19" r="T20" b="T21"/>
                <a:pathLst>
                  <a:path w="14" h="125">
                    <a:moveTo>
                      <a:pt x="0" y="0"/>
                    </a:moveTo>
                    <a:lnTo>
                      <a:pt x="14" y="0"/>
                    </a:lnTo>
                    <a:lnTo>
                      <a:pt x="7" y="0"/>
                    </a:lnTo>
                    <a:lnTo>
                      <a:pt x="7" y="125"/>
                    </a:lnTo>
                    <a:lnTo>
                      <a:pt x="0" y="125"/>
                    </a:lnTo>
                    <a:lnTo>
                      <a:pt x="14" y="125"/>
                    </a:lnTo>
                  </a:path>
                </a:pathLst>
              </a:custGeom>
              <a:noFill/>
              <a:ln w="4">
                <a:solidFill>
                  <a:srgbClr val="FF0000"/>
                </a:solidFill>
                <a:round/>
                <a:headEnd/>
                <a:tailEnd/>
              </a:ln>
            </p:spPr>
            <p:txBody>
              <a:bodyPr/>
              <a:lstStyle/>
              <a:p>
                <a:endParaRPr lang="en-US"/>
              </a:p>
            </p:txBody>
          </p:sp>
          <p:sp>
            <p:nvSpPr>
              <p:cNvPr id="195" name="Freeform 184"/>
              <p:cNvSpPr>
                <a:spLocks/>
              </p:cNvSpPr>
              <p:nvPr/>
            </p:nvSpPr>
            <p:spPr bwMode="auto">
              <a:xfrm>
                <a:off x="781050" y="2635251"/>
                <a:ext cx="22225" cy="198438"/>
              </a:xfrm>
              <a:custGeom>
                <a:avLst/>
                <a:gdLst>
                  <a:gd name="T0" fmla="*/ 0 w 14"/>
                  <a:gd name="T1" fmla="*/ 0 h 125"/>
                  <a:gd name="T2" fmla="*/ 2147483647 w 14"/>
                  <a:gd name="T3" fmla="*/ 0 h 125"/>
                  <a:gd name="T4" fmla="*/ 2147483647 w 14"/>
                  <a:gd name="T5" fmla="*/ 0 h 125"/>
                  <a:gd name="T6" fmla="*/ 2147483647 w 14"/>
                  <a:gd name="T7" fmla="*/ 2147483647 h 125"/>
                  <a:gd name="T8" fmla="*/ 0 w 14"/>
                  <a:gd name="T9" fmla="*/ 2147483647 h 125"/>
                  <a:gd name="T10" fmla="*/ 2147483647 w 14"/>
                  <a:gd name="T11" fmla="*/ 2147483647 h 125"/>
                  <a:gd name="T12" fmla="*/ 0 60000 65536"/>
                  <a:gd name="T13" fmla="*/ 0 60000 65536"/>
                  <a:gd name="T14" fmla="*/ 0 60000 65536"/>
                  <a:gd name="T15" fmla="*/ 0 60000 65536"/>
                  <a:gd name="T16" fmla="*/ 0 60000 65536"/>
                  <a:gd name="T17" fmla="*/ 0 60000 65536"/>
                  <a:gd name="T18" fmla="*/ 0 w 14"/>
                  <a:gd name="T19" fmla="*/ 0 h 125"/>
                  <a:gd name="T20" fmla="*/ 14 w 14"/>
                  <a:gd name="T21" fmla="*/ 125 h 125"/>
                </a:gdLst>
                <a:ahLst/>
                <a:cxnLst>
                  <a:cxn ang="T12">
                    <a:pos x="T0" y="T1"/>
                  </a:cxn>
                  <a:cxn ang="T13">
                    <a:pos x="T2" y="T3"/>
                  </a:cxn>
                  <a:cxn ang="T14">
                    <a:pos x="T4" y="T5"/>
                  </a:cxn>
                  <a:cxn ang="T15">
                    <a:pos x="T6" y="T7"/>
                  </a:cxn>
                  <a:cxn ang="T16">
                    <a:pos x="T8" y="T9"/>
                  </a:cxn>
                  <a:cxn ang="T17">
                    <a:pos x="T10" y="T11"/>
                  </a:cxn>
                </a:cxnLst>
                <a:rect l="T18" t="T19" r="T20" b="T21"/>
                <a:pathLst>
                  <a:path w="14" h="125">
                    <a:moveTo>
                      <a:pt x="0" y="0"/>
                    </a:moveTo>
                    <a:lnTo>
                      <a:pt x="14" y="0"/>
                    </a:lnTo>
                    <a:lnTo>
                      <a:pt x="7" y="0"/>
                    </a:lnTo>
                    <a:lnTo>
                      <a:pt x="7" y="125"/>
                    </a:lnTo>
                    <a:lnTo>
                      <a:pt x="0" y="125"/>
                    </a:lnTo>
                    <a:lnTo>
                      <a:pt x="14" y="125"/>
                    </a:lnTo>
                  </a:path>
                </a:pathLst>
              </a:custGeom>
              <a:noFill/>
              <a:ln w="4">
                <a:solidFill>
                  <a:srgbClr val="FF0000"/>
                </a:solidFill>
                <a:round/>
                <a:headEnd/>
                <a:tailEnd/>
              </a:ln>
            </p:spPr>
            <p:txBody>
              <a:bodyPr/>
              <a:lstStyle/>
              <a:p>
                <a:endParaRPr lang="en-US"/>
              </a:p>
            </p:txBody>
          </p:sp>
          <p:sp>
            <p:nvSpPr>
              <p:cNvPr id="196" name="Freeform 185"/>
              <p:cNvSpPr>
                <a:spLocks/>
              </p:cNvSpPr>
              <p:nvPr/>
            </p:nvSpPr>
            <p:spPr bwMode="auto">
              <a:xfrm>
                <a:off x="803275" y="2616201"/>
                <a:ext cx="22225" cy="200025"/>
              </a:xfrm>
              <a:custGeom>
                <a:avLst/>
                <a:gdLst>
                  <a:gd name="T0" fmla="*/ 0 w 14"/>
                  <a:gd name="T1" fmla="*/ 0 h 126"/>
                  <a:gd name="T2" fmla="*/ 2147483647 w 14"/>
                  <a:gd name="T3" fmla="*/ 0 h 126"/>
                  <a:gd name="T4" fmla="*/ 2147483647 w 14"/>
                  <a:gd name="T5" fmla="*/ 0 h 126"/>
                  <a:gd name="T6" fmla="*/ 2147483647 w 14"/>
                  <a:gd name="T7" fmla="*/ 2147483647 h 126"/>
                  <a:gd name="T8" fmla="*/ 0 w 14"/>
                  <a:gd name="T9" fmla="*/ 2147483647 h 126"/>
                  <a:gd name="T10" fmla="*/ 2147483647 w 14"/>
                  <a:gd name="T11" fmla="*/ 2147483647 h 126"/>
                  <a:gd name="T12" fmla="*/ 0 60000 65536"/>
                  <a:gd name="T13" fmla="*/ 0 60000 65536"/>
                  <a:gd name="T14" fmla="*/ 0 60000 65536"/>
                  <a:gd name="T15" fmla="*/ 0 60000 65536"/>
                  <a:gd name="T16" fmla="*/ 0 60000 65536"/>
                  <a:gd name="T17" fmla="*/ 0 60000 65536"/>
                  <a:gd name="T18" fmla="*/ 0 w 14"/>
                  <a:gd name="T19" fmla="*/ 0 h 126"/>
                  <a:gd name="T20" fmla="*/ 14 w 14"/>
                  <a:gd name="T21" fmla="*/ 126 h 126"/>
                </a:gdLst>
                <a:ahLst/>
                <a:cxnLst>
                  <a:cxn ang="T12">
                    <a:pos x="T0" y="T1"/>
                  </a:cxn>
                  <a:cxn ang="T13">
                    <a:pos x="T2" y="T3"/>
                  </a:cxn>
                  <a:cxn ang="T14">
                    <a:pos x="T4" y="T5"/>
                  </a:cxn>
                  <a:cxn ang="T15">
                    <a:pos x="T6" y="T7"/>
                  </a:cxn>
                  <a:cxn ang="T16">
                    <a:pos x="T8" y="T9"/>
                  </a:cxn>
                  <a:cxn ang="T17">
                    <a:pos x="T10" y="T11"/>
                  </a:cxn>
                </a:cxnLst>
                <a:rect l="T18" t="T19" r="T20" b="T21"/>
                <a:pathLst>
                  <a:path w="14" h="126">
                    <a:moveTo>
                      <a:pt x="0" y="0"/>
                    </a:moveTo>
                    <a:lnTo>
                      <a:pt x="14" y="0"/>
                    </a:lnTo>
                    <a:lnTo>
                      <a:pt x="7" y="0"/>
                    </a:lnTo>
                    <a:lnTo>
                      <a:pt x="7" y="126"/>
                    </a:lnTo>
                    <a:lnTo>
                      <a:pt x="0" y="126"/>
                    </a:lnTo>
                    <a:lnTo>
                      <a:pt x="14" y="126"/>
                    </a:lnTo>
                  </a:path>
                </a:pathLst>
              </a:custGeom>
              <a:noFill/>
              <a:ln w="4">
                <a:solidFill>
                  <a:srgbClr val="FF0000"/>
                </a:solidFill>
                <a:round/>
                <a:headEnd/>
                <a:tailEnd/>
              </a:ln>
            </p:spPr>
            <p:txBody>
              <a:bodyPr/>
              <a:lstStyle/>
              <a:p>
                <a:endParaRPr lang="en-US"/>
              </a:p>
            </p:txBody>
          </p:sp>
          <p:sp>
            <p:nvSpPr>
              <p:cNvPr id="197" name="Freeform 186"/>
              <p:cNvSpPr>
                <a:spLocks/>
              </p:cNvSpPr>
              <p:nvPr/>
            </p:nvSpPr>
            <p:spPr bwMode="auto">
              <a:xfrm>
                <a:off x="825500" y="2597151"/>
                <a:ext cx="22225" cy="200025"/>
              </a:xfrm>
              <a:custGeom>
                <a:avLst/>
                <a:gdLst>
                  <a:gd name="T0" fmla="*/ 0 w 14"/>
                  <a:gd name="T1" fmla="*/ 0 h 126"/>
                  <a:gd name="T2" fmla="*/ 2147483647 w 14"/>
                  <a:gd name="T3" fmla="*/ 0 h 126"/>
                  <a:gd name="T4" fmla="*/ 2147483647 w 14"/>
                  <a:gd name="T5" fmla="*/ 0 h 126"/>
                  <a:gd name="T6" fmla="*/ 2147483647 w 14"/>
                  <a:gd name="T7" fmla="*/ 2147483647 h 126"/>
                  <a:gd name="T8" fmla="*/ 0 w 14"/>
                  <a:gd name="T9" fmla="*/ 2147483647 h 126"/>
                  <a:gd name="T10" fmla="*/ 2147483647 w 14"/>
                  <a:gd name="T11" fmla="*/ 2147483647 h 126"/>
                  <a:gd name="T12" fmla="*/ 0 60000 65536"/>
                  <a:gd name="T13" fmla="*/ 0 60000 65536"/>
                  <a:gd name="T14" fmla="*/ 0 60000 65536"/>
                  <a:gd name="T15" fmla="*/ 0 60000 65536"/>
                  <a:gd name="T16" fmla="*/ 0 60000 65536"/>
                  <a:gd name="T17" fmla="*/ 0 60000 65536"/>
                  <a:gd name="T18" fmla="*/ 0 w 14"/>
                  <a:gd name="T19" fmla="*/ 0 h 126"/>
                  <a:gd name="T20" fmla="*/ 14 w 14"/>
                  <a:gd name="T21" fmla="*/ 126 h 126"/>
                </a:gdLst>
                <a:ahLst/>
                <a:cxnLst>
                  <a:cxn ang="T12">
                    <a:pos x="T0" y="T1"/>
                  </a:cxn>
                  <a:cxn ang="T13">
                    <a:pos x="T2" y="T3"/>
                  </a:cxn>
                  <a:cxn ang="T14">
                    <a:pos x="T4" y="T5"/>
                  </a:cxn>
                  <a:cxn ang="T15">
                    <a:pos x="T6" y="T7"/>
                  </a:cxn>
                  <a:cxn ang="T16">
                    <a:pos x="T8" y="T9"/>
                  </a:cxn>
                  <a:cxn ang="T17">
                    <a:pos x="T10" y="T11"/>
                  </a:cxn>
                </a:cxnLst>
                <a:rect l="T18" t="T19" r="T20" b="T21"/>
                <a:pathLst>
                  <a:path w="14" h="126">
                    <a:moveTo>
                      <a:pt x="0" y="0"/>
                    </a:moveTo>
                    <a:lnTo>
                      <a:pt x="14" y="0"/>
                    </a:lnTo>
                    <a:lnTo>
                      <a:pt x="7" y="0"/>
                    </a:lnTo>
                    <a:lnTo>
                      <a:pt x="7" y="126"/>
                    </a:lnTo>
                    <a:lnTo>
                      <a:pt x="0" y="126"/>
                    </a:lnTo>
                    <a:lnTo>
                      <a:pt x="14" y="126"/>
                    </a:lnTo>
                  </a:path>
                </a:pathLst>
              </a:custGeom>
              <a:noFill/>
              <a:ln w="4">
                <a:solidFill>
                  <a:srgbClr val="FF0000"/>
                </a:solidFill>
                <a:round/>
                <a:headEnd/>
                <a:tailEnd/>
              </a:ln>
            </p:spPr>
            <p:txBody>
              <a:bodyPr/>
              <a:lstStyle/>
              <a:p>
                <a:endParaRPr lang="en-US"/>
              </a:p>
            </p:txBody>
          </p:sp>
          <p:sp>
            <p:nvSpPr>
              <p:cNvPr id="198" name="Freeform 187"/>
              <p:cNvSpPr>
                <a:spLocks/>
              </p:cNvSpPr>
              <p:nvPr/>
            </p:nvSpPr>
            <p:spPr bwMode="auto">
              <a:xfrm>
                <a:off x="847725" y="2574926"/>
                <a:ext cx="22225" cy="203200"/>
              </a:xfrm>
              <a:custGeom>
                <a:avLst/>
                <a:gdLst>
                  <a:gd name="T0" fmla="*/ 0 w 14"/>
                  <a:gd name="T1" fmla="*/ 0 h 128"/>
                  <a:gd name="T2" fmla="*/ 2147483647 w 14"/>
                  <a:gd name="T3" fmla="*/ 0 h 128"/>
                  <a:gd name="T4" fmla="*/ 2147483647 w 14"/>
                  <a:gd name="T5" fmla="*/ 0 h 128"/>
                  <a:gd name="T6" fmla="*/ 2147483647 w 14"/>
                  <a:gd name="T7" fmla="*/ 2147483647 h 128"/>
                  <a:gd name="T8" fmla="*/ 0 w 14"/>
                  <a:gd name="T9" fmla="*/ 2147483647 h 128"/>
                  <a:gd name="T10" fmla="*/ 2147483647 w 14"/>
                  <a:gd name="T11" fmla="*/ 2147483647 h 128"/>
                  <a:gd name="T12" fmla="*/ 0 60000 65536"/>
                  <a:gd name="T13" fmla="*/ 0 60000 65536"/>
                  <a:gd name="T14" fmla="*/ 0 60000 65536"/>
                  <a:gd name="T15" fmla="*/ 0 60000 65536"/>
                  <a:gd name="T16" fmla="*/ 0 60000 65536"/>
                  <a:gd name="T17" fmla="*/ 0 60000 65536"/>
                  <a:gd name="T18" fmla="*/ 0 w 14"/>
                  <a:gd name="T19" fmla="*/ 0 h 128"/>
                  <a:gd name="T20" fmla="*/ 14 w 14"/>
                  <a:gd name="T21" fmla="*/ 128 h 128"/>
                </a:gdLst>
                <a:ahLst/>
                <a:cxnLst>
                  <a:cxn ang="T12">
                    <a:pos x="T0" y="T1"/>
                  </a:cxn>
                  <a:cxn ang="T13">
                    <a:pos x="T2" y="T3"/>
                  </a:cxn>
                  <a:cxn ang="T14">
                    <a:pos x="T4" y="T5"/>
                  </a:cxn>
                  <a:cxn ang="T15">
                    <a:pos x="T6" y="T7"/>
                  </a:cxn>
                  <a:cxn ang="T16">
                    <a:pos x="T8" y="T9"/>
                  </a:cxn>
                  <a:cxn ang="T17">
                    <a:pos x="T10" y="T11"/>
                  </a:cxn>
                </a:cxnLst>
                <a:rect l="T18" t="T19" r="T20" b="T21"/>
                <a:pathLst>
                  <a:path w="14" h="128">
                    <a:moveTo>
                      <a:pt x="0" y="0"/>
                    </a:moveTo>
                    <a:lnTo>
                      <a:pt x="14" y="0"/>
                    </a:lnTo>
                    <a:lnTo>
                      <a:pt x="7" y="0"/>
                    </a:lnTo>
                    <a:lnTo>
                      <a:pt x="7" y="128"/>
                    </a:lnTo>
                    <a:lnTo>
                      <a:pt x="0" y="128"/>
                    </a:lnTo>
                    <a:lnTo>
                      <a:pt x="14" y="128"/>
                    </a:lnTo>
                  </a:path>
                </a:pathLst>
              </a:custGeom>
              <a:noFill/>
              <a:ln w="4">
                <a:solidFill>
                  <a:srgbClr val="FF0000"/>
                </a:solidFill>
                <a:round/>
                <a:headEnd/>
                <a:tailEnd/>
              </a:ln>
            </p:spPr>
            <p:txBody>
              <a:bodyPr/>
              <a:lstStyle/>
              <a:p>
                <a:endParaRPr lang="en-US"/>
              </a:p>
            </p:txBody>
          </p:sp>
          <p:sp>
            <p:nvSpPr>
              <p:cNvPr id="199" name="Freeform 188"/>
              <p:cNvSpPr>
                <a:spLocks/>
              </p:cNvSpPr>
              <p:nvPr/>
            </p:nvSpPr>
            <p:spPr bwMode="auto">
              <a:xfrm>
                <a:off x="873125" y="2557463"/>
                <a:ext cx="22225" cy="203200"/>
              </a:xfrm>
              <a:custGeom>
                <a:avLst/>
                <a:gdLst>
                  <a:gd name="T0" fmla="*/ 0 w 14"/>
                  <a:gd name="T1" fmla="*/ 0 h 128"/>
                  <a:gd name="T2" fmla="*/ 2147483647 w 14"/>
                  <a:gd name="T3" fmla="*/ 0 h 128"/>
                  <a:gd name="T4" fmla="*/ 2147483647 w 14"/>
                  <a:gd name="T5" fmla="*/ 0 h 128"/>
                  <a:gd name="T6" fmla="*/ 2147483647 w 14"/>
                  <a:gd name="T7" fmla="*/ 2147483647 h 128"/>
                  <a:gd name="T8" fmla="*/ 0 w 14"/>
                  <a:gd name="T9" fmla="*/ 2147483647 h 128"/>
                  <a:gd name="T10" fmla="*/ 2147483647 w 14"/>
                  <a:gd name="T11" fmla="*/ 2147483647 h 128"/>
                  <a:gd name="T12" fmla="*/ 0 60000 65536"/>
                  <a:gd name="T13" fmla="*/ 0 60000 65536"/>
                  <a:gd name="T14" fmla="*/ 0 60000 65536"/>
                  <a:gd name="T15" fmla="*/ 0 60000 65536"/>
                  <a:gd name="T16" fmla="*/ 0 60000 65536"/>
                  <a:gd name="T17" fmla="*/ 0 60000 65536"/>
                  <a:gd name="T18" fmla="*/ 0 w 14"/>
                  <a:gd name="T19" fmla="*/ 0 h 128"/>
                  <a:gd name="T20" fmla="*/ 14 w 14"/>
                  <a:gd name="T21" fmla="*/ 128 h 128"/>
                </a:gdLst>
                <a:ahLst/>
                <a:cxnLst>
                  <a:cxn ang="T12">
                    <a:pos x="T0" y="T1"/>
                  </a:cxn>
                  <a:cxn ang="T13">
                    <a:pos x="T2" y="T3"/>
                  </a:cxn>
                  <a:cxn ang="T14">
                    <a:pos x="T4" y="T5"/>
                  </a:cxn>
                  <a:cxn ang="T15">
                    <a:pos x="T6" y="T7"/>
                  </a:cxn>
                  <a:cxn ang="T16">
                    <a:pos x="T8" y="T9"/>
                  </a:cxn>
                  <a:cxn ang="T17">
                    <a:pos x="T10" y="T11"/>
                  </a:cxn>
                </a:cxnLst>
                <a:rect l="T18" t="T19" r="T20" b="T21"/>
                <a:pathLst>
                  <a:path w="14" h="128">
                    <a:moveTo>
                      <a:pt x="0" y="0"/>
                    </a:moveTo>
                    <a:lnTo>
                      <a:pt x="14" y="0"/>
                    </a:lnTo>
                    <a:lnTo>
                      <a:pt x="7" y="0"/>
                    </a:lnTo>
                    <a:lnTo>
                      <a:pt x="7" y="128"/>
                    </a:lnTo>
                    <a:lnTo>
                      <a:pt x="0" y="128"/>
                    </a:lnTo>
                    <a:lnTo>
                      <a:pt x="14" y="128"/>
                    </a:lnTo>
                  </a:path>
                </a:pathLst>
              </a:custGeom>
              <a:noFill/>
              <a:ln w="4">
                <a:solidFill>
                  <a:srgbClr val="FF0000"/>
                </a:solidFill>
                <a:round/>
                <a:headEnd/>
                <a:tailEnd/>
              </a:ln>
            </p:spPr>
            <p:txBody>
              <a:bodyPr/>
              <a:lstStyle/>
              <a:p>
                <a:endParaRPr lang="en-US"/>
              </a:p>
            </p:txBody>
          </p:sp>
          <p:sp>
            <p:nvSpPr>
              <p:cNvPr id="200" name="Freeform 189"/>
              <p:cNvSpPr>
                <a:spLocks/>
              </p:cNvSpPr>
              <p:nvPr/>
            </p:nvSpPr>
            <p:spPr bwMode="auto">
              <a:xfrm>
                <a:off x="895350" y="2538413"/>
                <a:ext cx="22225" cy="206375"/>
              </a:xfrm>
              <a:custGeom>
                <a:avLst/>
                <a:gdLst>
                  <a:gd name="T0" fmla="*/ 0 w 14"/>
                  <a:gd name="T1" fmla="*/ 0 h 130"/>
                  <a:gd name="T2" fmla="*/ 2147483647 w 14"/>
                  <a:gd name="T3" fmla="*/ 0 h 130"/>
                  <a:gd name="T4" fmla="*/ 2147483647 w 14"/>
                  <a:gd name="T5" fmla="*/ 0 h 130"/>
                  <a:gd name="T6" fmla="*/ 2147483647 w 14"/>
                  <a:gd name="T7" fmla="*/ 2147483647 h 130"/>
                  <a:gd name="T8" fmla="*/ 0 w 14"/>
                  <a:gd name="T9" fmla="*/ 2147483647 h 130"/>
                  <a:gd name="T10" fmla="*/ 2147483647 w 14"/>
                  <a:gd name="T11" fmla="*/ 2147483647 h 130"/>
                  <a:gd name="T12" fmla="*/ 0 60000 65536"/>
                  <a:gd name="T13" fmla="*/ 0 60000 65536"/>
                  <a:gd name="T14" fmla="*/ 0 60000 65536"/>
                  <a:gd name="T15" fmla="*/ 0 60000 65536"/>
                  <a:gd name="T16" fmla="*/ 0 60000 65536"/>
                  <a:gd name="T17" fmla="*/ 0 60000 65536"/>
                  <a:gd name="T18" fmla="*/ 0 w 14"/>
                  <a:gd name="T19" fmla="*/ 0 h 130"/>
                  <a:gd name="T20" fmla="*/ 14 w 14"/>
                  <a:gd name="T21" fmla="*/ 130 h 130"/>
                </a:gdLst>
                <a:ahLst/>
                <a:cxnLst>
                  <a:cxn ang="T12">
                    <a:pos x="T0" y="T1"/>
                  </a:cxn>
                  <a:cxn ang="T13">
                    <a:pos x="T2" y="T3"/>
                  </a:cxn>
                  <a:cxn ang="T14">
                    <a:pos x="T4" y="T5"/>
                  </a:cxn>
                  <a:cxn ang="T15">
                    <a:pos x="T6" y="T7"/>
                  </a:cxn>
                  <a:cxn ang="T16">
                    <a:pos x="T8" y="T9"/>
                  </a:cxn>
                  <a:cxn ang="T17">
                    <a:pos x="T10" y="T11"/>
                  </a:cxn>
                </a:cxnLst>
                <a:rect l="T18" t="T19" r="T20" b="T21"/>
                <a:pathLst>
                  <a:path w="14" h="130">
                    <a:moveTo>
                      <a:pt x="0" y="0"/>
                    </a:moveTo>
                    <a:lnTo>
                      <a:pt x="14" y="0"/>
                    </a:lnTo>
                    <a:lnTo>
                      <a:pt x="7" y="0"/>
                    </a:lnTo>
                    <a:lnTo>
                      <a:pt x="7" y="130"/>
                    </a:lnTo>
                    <a:lnTo>
                      <a:pt x="0" y="130"/>
                    </a:lnTo>
                    <a:lnTo>
                      <a:pt x="14" y="130"/>
                    </a:lnTo>
                  </a:path>
                </a:pathLst>
              </a:custGeom>
              <a:noFill/>
              <a:ln w="4">
                <a:solidFill>
                  <a:srgbClr val="FF0000"/>
                </a:solidFill>
                <a:round/>
                <a:headEnd/>
                <a:tailEnd/>
              </a:ln>
            </p:spPr>
            <p:txBody>
              <a:bodyPr/>
              <a:lstStyle/>
              <a:p>
                <a:endParaRPr lang="en-US"/>
              </a:p>
            </p:txBody>
          </p:sp>
          <p:sp>
            <p:nvSpPr>
              <p:cNvPr id="201" name="Freeform 190"/>
              <p:cNvSpPr>
                <a:spLocks/>
              </p:cNvSpPr>
              <p:nvPr/>
            </p:nvSpPr>
            <p:spPr bwMode="auto">
              <a:xfrm>
                <a:off x="917575" y="2519363"/>
                <a:ext cx="22225" cy="204788"/>
              </a:xfrm>
              <a:custGeom>
                <a:avLst/>
                <a:gdLst>
                  <a:gd name="T0" fmla="*/ 0 w 14"/>
                  <a:gd name="T1" fmla="*/ 0 h 129"/>
                  <a:gd name="T2" fmla="*/ 2147483647 w 14"/>
                  <a:gd name="T3" fmla="*/ 0 h 129"/>
                  <a:gd name="T4" fmla="*/ 2147483647 w 14"/>
                  <a:gd name="T5" fmla="*/ 0 h 129"/>
                  <a:gd name="T6" fmla="*/ 2147483647 w 14"/>
                  <a:gd name="T7" fmla="*/ 2147483647 h 129"/>
                  <a:gd name="T8" fmla="*/ 0 w 14"/>
                  <a:gd name="T9" fmla="*/ 2147483647 h 129"/>
                  <a:gd name="T10" fmla="*/ 2147483647 w 14"/>
                  <a:gd name="T11" fmla="*/ 2147483647 h 129"/>
                  <a:gd name="T12" fmla="*/ 0 60000 65536"/>
                  <a:gd name="T13" fmla="*/ 0 60000 65536"/>
                  <a:gd name="T14" fmla="*/ 0 60000 65536"/>
                  <a:gd name="T15" fmla="*/ 0 60000 65536"/>
                  <a:gd name="T16" fmla="*/ 0 60000 65536"/>
                  <a:gd name="T17" fmla="*/ 0 60000 65536"/>
                  <a:gd name="T18" fmla="*/ 0 w 14"/>
                  <a:gd name="T19" fmla="*/ 0 h 129"/>
                  <a:gd name="T20" fmla="*/ 14 w 14"/>
                  <a:gd name="T21" fmla="*/ 129 h 129"/>
                </a:gdLst>
                <a:ahLst/>
                <a:cxnLst>
                  <a:cxn ang="T12">
                    <a:pos x="T0" y="T1"/>
                  </a:cxn>
                  <a:cxn ang="T13">
                    <a:pos x="T2" y="T3"/>
                  </a:cxn>
                  <a:cxn ang="T14">
                    <a:pos x="T4" y="T5"/>
                  </a:cxn>
                  <a:cxn ang="T15">
                    <a:pos x="T6" y="T7"/>
                  </a:cxn>
                  <a:cxn ang="T16">
                    <a:pos x="T8" y="T9"/>
                  </a:cxn>
                  <a:cxn ang="T17">
                    <a:pos x="T10" y="T11"/>
                  </a:cxn>
                </a:cxnLst>
                <a:rect l="T18" t="T19" r="T20" b="T21"/>
                <a:pathLst>
                  <a:path w="14" h="129">
                    <a:moveTo>
                      <a:pt x="0" y="0"/>
                    </a:moveTo>
                    <a:lnTo>
                      <a:pt x="14" y="0"/>
                    </a:lnTo>
                    <a:lnTo>
                      <a:pt x="7" y="0"/>
                    </a:lnTo>
                    <a:lnTo>
                      <a:pt x="7" y="129"/>
                    </a:lnTo>
                    <a:lnTo>
                      <a:pt x="0" y="129"/>
                    </a:lnTo>
                    <a:lnTo>
                      <a:pt x="14" y="129"/>
                    </a:lnTo>
                  </a:path>
                </a:pathLst>
              </a:custGeom>
              <a:noFill/>
              <a:ln w="4">
                <a:solidFill>
                  <a:srgbClr val="FF0000"/>
                </a:solidFill>
                <a:round/>
                <a:headEnd/>
                <a:tailEnd/>
              </a:ln>
            </p:spPr>
            <p:txBody>
              <a:bodyPr/>
              <a:lstStyle/>
              <a:p>
                <a:endParaRPr lang="en-US"/>
              </a:p>
            </p:txBody>
          </p:sp>
          <p:sp>
            <p:nvSpPr>
              <p:cNvPr id="202" name="Freeform 191"/>
              <p:cNvSpPr>
                <a:spLocks/>
              </p:cNvSpPr>
              <p:nvPr/>
            </p:nvSpPr>
            <p:spPr bwMode="auto">
              <a:xfrm>
                <a:off x="939800" y="2505076"/>
                <a:ext cx="22225" cy="206375"/>
              </a:xfrm>
              <a:custGeom>
                <a:avLst/>
                <a:gdLst>
                  <a:gd name="T0" fmla="*/ 0 w 14"/>
                  <a:gd name="T1" fmla="*/ 0 h 130"/>
                  <a:gd name="T2" fmla="*/ 2147483647 w 14"/>
                  <a:gd name="T3" fmla="*/ 0 h 130"/>
                  <a:gd name="T4" fmla="*/ 2147483647 w 14"/>
                  <a:gd name="T5" fmla="*/ 0 h 130"/>
                  <a:gd name="T6" fmla="*/ 2147483647 w 14"/>
                  <a:gd name="T7" fmla="*/ 2147483647 h 130"/>
                  <a:gd name="T8" fmla="*/ 0 w 14"/>
                  <a:gd name="T9" fmla="*/ 2147483647 h 130"/>
                  <a:gd name="T10" fmla="*/ 2147483647 w 14"/>
                  <a:gd name="T11" fmla="*/ 2147483647 h 130"/>
                  <a:gd name="T12" fmla="*/ 0 60000 65536"/>
                  <a:gd name="T13" fmla="*/ 0 60000 65536"/>
                  <a:gd name="T14" fmla="*/ 0 60000 65536"/>
                  <a:gd name="T15" fmla="*/ 0 60000 65536"/>
                  <a:gd name="T16" fmla="*/ 0 60000 65536"/>
                  <a:gd name="T17" fmla="*/ 0 60000 65536"/>
                  <a:gd name="T18" fmla="*/ 0 w 14"/>
                  <a:gd name="T19" fmla="*/ 0 h 130"/>
                  <a:gd name="T20" fmla="*/ 14 w 14"/>
                  <a:gd name="T21" fmla="*/ 130 h 130"/>
                </a:gdLst>
                <a:ahLst/>
                <a:cxnLst>
                  <a:cxn ang="T12">
                    <a:pos x="T0" y="T1"/>
                  </a:cxn>
                  <a:cxn ang="T13">
                    <a:pos x="T2" y="T3"/>
                  </a:cxn>
                  <a:cxn ang="T14">
                    <a:pos x="T4" y="T5"/>
                  </a:cxn>
                  <a:cxn ang="T15">
                    <a:pos x="T6" y="T7"/>
                  </a:cxn>
                  <a:cxn ang="T16">
                    <a:pos x="T8" y="T9"/>
                  </a:cxn>
                  <a:cxn ang="T17">
                    <a:pos x="T10" y="T11"/>
                  </a:cxn>
                </a:cxnLst>
                <a:rect l="T18" t="T19" r="T20" b="T21"/>
                <a:pathLst>
                  <a:path w="14" h="130">
                    <a:moveTo>
                      <a:pt x="0" y="0"/>
                    </a:moveTo>
                    <a:lnTo>
                      <a:pt x="14" y="0"/>
                    </a:lnTo>
                    <a:lnTo>
                      <a:pt x="7" y="0"/>
                    </a:lnTo>
                    <a:lnTo>
                      <a:pt x="7" y="130"/>
                    </a:lnTo>
                    <a:lnTo>
                      <a:pt x="0" y="130"/>
                    </a:lnTo>
                    <a:lnTo>
                      <a:pt x="14" y="130"/>
                    </a:lnTo>
                  </a:path>
                </a:pathLst>
              </a:custGeom>
              <a:noFill/>
              <a:ln w="4">
                <a:solidFill>
                  <a:srgbClr val="FF0000"/>
                </a:solidFill>
                <a:round/>
                <a:headEnd/>
                <a:tailEnd/>
              </a:ln>
            </p:spPr>
            <p:txBody>
              <a:bodyPr/>
              <a:lstStyle/>
              <a:p>
                <a:endParaRPr lang="en-US"/>
              </a:p>
            </p:txBody>
          </p:sp>
          <p:sp>
            <p:nvSpPr>
              <p:cNvPr id="203" name="Freeform 192"/>
              <p:cNvSpPr>
                <a:spLocks/>
              </p:cNvSpPr>
              <p:nvPr/>
            </p:nvSpPr>
            <p:spPr bwMode="auto">
              <a:xfrm>
                <a:off x="965200" y="2493963"/>
                <a:ext cx="22225" cy="207963"/>
              </a:xfrm>
              <a:custGeom>
                <a:avLst/>
                <a:gdLst>
                  <a:gd name="T0" fmla="*/ 0 w 14"/>
                  <a:gd name="T1" fmla="*/ 0 h 131"/>
                  <a:gd name="T2" fmla="*/ 2147483647 w 14"/>
                  <a:gd name="T3" fmla="*/ 0 h 131"/>
                  <a:gd name="T4" fmla="*/ 2147483647 w 14"/>
                  <a:gd name="T5" fmla="*/ 0 h 131"/>
                  <a:gd name="T6" fmla="*/ 2147483647 w 14"/>
                  <a:gd name="T7" fmla="*/ 2147483647 h 131"/>
                  <a:gd name="T8" fmla="*/ 0 w 14"/>
                  <a:gd name="T9" fmla="*/ 2147483647 h 131"/>
                  <a:gd name="T10" fmla="*/ 2147483647 w 14"/>
                  <a:gd name="T11" fmla="*/ 2147483647 h 131"/>
                  <a:gd name="T12" fmla="*/ 0 60000 65536"/>
                  <a:gd name="T13" fmla="*/ 0 60000 65536"/>
                  <a:gd name="T14" fmla="*/ 0 60000 65536"/>
                  <a:gd name="T15" fmla="*/ 0 60000 65536"/>
                  <a:gd name="T16" fmla="*/ 0 60000 65536"/>
                  <a:gd name="T17" fmla="*/ 0 60000 65536"/>
                  <a:gd name="T18" fmla="*/ 0 w 14"/>
                  <a:gd name="T19" fmla="*/ 0 h 131"/>
                  <a:gd name="T20" fmla="*/ 14 w 14"/>
                  <a:gd name="T21" fmla="*/ 131 h 131"/>
                </a:gdLst>
                <a:ahLst/>
                <a:cxnLst>
                  <a:cxn ang="T12">
                    <a:pos x="T0" y="T1"/>
                  </a:cxn>
                  <a:cxn ang="T13">
                    <a:pos x="T2" y="T3"/>
                  </a:cxn>
                  <a:cxn ang="T14">
                    <a:pos x="T4" y="T5"/>
                  </a:cxn>
                  <a:cxn ang="T15">
                    <a:pos x="T6" y="T7"/>
                  </a:cxn>
                  <a:cxn ang="T16">
                    <a:pos x="T8" y="T9"/>
                  </a:cxn>
                  <a:cxn ang="T17">
                    <a:pos x="T10" y="T11"/>
                  </a:cxn>
                </a:cxnLst>
                <a:rect l="T18" t="T19" r="T20" b="T21"/>
                <a:pathLst>
                  <a:path w="14" h="131">
                    <a:moveTo>
                      <a:pt x="0" y="0"/>
                    </a:moveTo>
                    <a:lnTo>
                      <a:pt x="14" y="0"/>
                    </a:lnTo>
                    <a:lnTo>
                      <a:pt x="7" y="0"/>
                    </a:lnTo>
                    <a:lnTo>
                      <a:pt x="7" y="131"/>
                    </a:lnTo>
                    <a:lnTo>
                      <a:pt x="0" y="131"/>
                    </a:lnTo>
                    <a:lnTo>
                      <a:pt x="14" y="131"/>
                    </a:lnTo>
                  </a:path>
                </a:pathLst>
              </a:custGeom>
              <a:noFill/>
              <a:ln w="4">
                <a:solidFill>
                  <a:srgbClr val="FF0000"/>
                </a:solidFill>
                <a:round/>
                <a:headEnd/>
                <a:tailEnd/>
              </a:ln>
            </p:spPr>
            <p:txBody>
              <a:bodyPr/>
              <a:lstStyle/>
              <a:p>
                <a:endParaRPr lang="en-US"/>
              </a:p>
            </p:txBody>
          </p:sp>
          <p:sp>
            <p:nvSpPr>
              <p:cNvPr id="204" name="Freeform 193"/>
              <p:cNvSpPr>
                <a:spLocks/>
              </p:cNvSpPr>
              <p:nvPr/>
            </p:nvSpPr>
            <p:spPr bwMode="auto">
              <a:xfrm>
                <a:off x="987425" y="2476501"/>
                <a:ext cx="22225" cy="209550"/>
              </a:xfrm>
              <a:custGeom>
                <a:avLst/>
                <a:gdLst>
                  <a:gd name="T0" fmla="*/ 0 w 14"/>
                  <a:gd name="T1" fmla="*/ 0 h 132"/>
                  <a:gd name="T2" fmla="*/ 2147483647 w 14"/>
                  <a:gd name="T3" fmla="*/ 0 h 132"/>
                  <a:gd name="T4" fmla="*/ 2147483647 w 14"/>
                  <a:gd name="T5" fmla="*/ 0 h 132"/>
                  <a:gd name="T6" fmla="*/ 2147483647 w 14"/>
                  <a:gd name="T7" fmla="*/ 2147483647 h 132"/>
                  <a:gd name="T8" fmla="*/ 0 w 14"/>
                  <a:gd name="T9" fmla="*/ 2147483647 h 132"/>
                  <a:gd name="T10" fmla="*/ 2147483647 w 14"/>
                  <a:gd name="T11" fmla="*/ 2147483647 h 132"/>
                  <a:gd name="T12" fmla="*/ 0 60000 65536"/>
                  <a:gd name="T13" fmla="*/ 0 60000 65536"/>
                  <a:gd name="T14" fmla="*/ 0 60000 65536"/>
                  <a:gd name="T15" fmla="*/ 0 60000 65536"/>
                  <a:gd name="T16" fmla="*/ 0 60000 65536"/>
                  <a:gd name="T17" fmla="*/ 0 60000 65536"/>
                  <a:gd name="T18" fmla="*/ 0 w 14"/>
                  <a:gd name="T19" fmla="*/ 0 h 132"/>
                  <a:gd name="T20" fmla="*/ 14 w 14"/>
                  <a:gd name="T21" fmla="*/ 132 h 132"/>
                </a:gdLst>
                <a:ahLst/>
                <a:cxnLst>
                  <a:cxn ang="T12">
                    <a:pos x="T0" y="T1"/>
                  </a:cxn>
                  <a:cxn ang="T13">
                    <a:pos x="T2" y="T3"/>
                  </a:cxn>
                  <a:cxn ang="T14">
                    <a:pos x="T4" y="T5"/>
                  </a:cxn>
                  <a:cxn ang="T15">
                    <a:pos x="T6" y="T7"/>
                  </a:cxn>
                  <a:cxn ang="T16">
                    <a:pos x="T8" y="T9"/>
                  </a:cxn>
                  <a:cxn ang="T17">
                    <a:pos x="T10" y="T11"/>
                  </a:cxn>
                </a:cxnLst>
                <a:rect l="T18" t="T19" r="T20" b="T21"/>
                <a:pathLst>
                  <a:path w="14" h="132">
                    <a:moveTo>
                      <a:pt x="0" y="0"/>
                    </a:moveTo>
                    <a:lnTo>
                      <a:pt x="14" y="0"/>
                    </a:lnTo>
                    <a:lnTo>
                      <a:pt x="7" y="0"/>
                    </a:lnTo>
                    <a:lnTo>
                      <a:pt x="7" y="132"/>
                    </a:lnTo>
                    <a:lnTo>
                      <a:pt x="0" y="132"/>
                    </a:lnTo>
                    <a:lnTo>
                      <a:pt x="14" y="132"/>
                    </a:lnTo>
                  </a:path>
                </a:pathLst>
              </a:custGeom>
              <a:noFill/>
              <a:ln w="4">
                <a:solidFill>
                  <a:srgbClr val="FF0000"/>
                </a:solidFill>
                <a:round/>
                <a:headEnd/>
                <a:tailEnd/>
              </a:ln>
            </p:spPr>
            <p:txBody>
              <a:bodyPr/>
              <a:lstStyle/>
              <a:p>
                <a:endParaRPr lang="en-US"/>
              </a:p>
            </p:txBody>
          </p:sp>
          <p:sp>
            <p:nvSpPr>
              <p:cNvPr id="205" name="Freeform 194"/>
              <p:cNvSpPr>
                <a:spLocks/>
              </p:cNvSpPr>
              <p:nvPr/>
            </p:nvSpPr>
            <p:spPr bwMode="auto">
              <a:xfrm>
                <a:off x="1009650" y="2468563"/>
                <a:ext cx="22225" cy="209550"/>
              </a:xfrm>
              <a:custGeom>
                <a:avLst/>
                <a:gdLst>
                  <a:gd name="T0" fmla="*/ 0 w 14"/>
                  <a:gd name="T1" fmla="*/ 0 h 132"/>
                  <a:gd name="T2" fmla="*/ 2147483647 w 14"/>
                  <a:gd name="T3" fmla="*/ 0 h 132"/>
                  <a:gd name="T4" fmla="*/ 2147483647 w 14"/>
                  <a:gd name="T5" fmla="*/ 0 h 132"/>
                  <a:gd name="T6" fmla="*/ 2147483647 w 14"/>
                  <a:gd name="T7" fmla="*/ 2147483647 h 132"/>
                  <a:gd name="T8" fmla="*/ 0 w 14"/>
                  <a:gd name="T9" fmla="*/ 2147483647 h 132"/>
                  <a:gd name="T10" fmla="*/ 2147483647 w 14"/>
                  <a:gd name="T11" fmla="*/ 2147483647 h 132"/>
                  <a:gd name="T12" fmla="*/ 0 60000 65536"/>
                  <a:gd name="T13" fmla="*/ 0 60000 65536"/>
                  <a:gd name="T14" fmla="*/ 0 60000 65536"/>
                  <a:gd name="T15" fmla="*/ 0 60000 65536"/>
                  <a:gd name="T16" fmla="*/ 0 60000 65536"/>
                  <a:gd name="T17" fmla="*/ 0 60000 65536"/>
                  <a:gd name="T18" fmla="*/ 0 w 14"/>
                  <a:gd name="T19" fmla="*/ 0 h 132"/>
                  <a:gd name="T20" fmla="*/ 14 w 14"/>
                  <a:gd name="T21" fmla="*/ 132 h 132"/>
                </a:gdLst>
                <a:ahLst/>
                <a:cxnLst>
                  <a:cxn ang="T12">
                    <a:pos x="T0" y="T1"/>
                  </a:cxn>
                  <a:cxn ang="T13">
                    <a:pos x="T2" y="T3"/>
                  </a:cxn>
                  <a:cxn ang="T14">
                    <a:pos x="T4" y="T5"/>
                  </a:cxn>
                  <a:cxn ang="T15">
                    <a:pos x="T6" y="T7"/>
                  </a:cxn>
                  <a:cxn ang="T16">
                    <a:pos x="T8" y="T9"/>
                  </a:cxn>
                  <a:cxn ang="T17">
                    <a:pos x="T10" y="T11"/>
                  </a:cxn>
                </a:cxnLst>
                <a:rect l="T18" t="T19" r="T20" b="T21"/>
                <a:pathLst>
                  <a:path w="14" h="132">
                    <a:moveTo>
                      <a:pt x="0" y="0"/>
                    </a:moveTo>
                    <a:lnTo>
                      <a:pt x="14" y="0"/>
                    </a:lnTo>
                    <a:lnTo>
                      <a:pt x="7" y="0"/>
                    </a:lnTo>
                    <a:lnTo>
                      <a:pt x="7" y="132"/>
                    </a:lnTo>
                    <a:lnTo>
                      <a:pt x="0" y="132"/>
                    </a:lnTo>
                    <a:lnTo>
                      <a:pt x="14" y="132"/>
                    </a:lnTo>
                  </a:path>
                </a:pathLst>
              </a:custGeom>
              <a:noFill/>
              <a:ln w="4">
                <a:solidFill>
                  <a:srgbClr val="FF0000"/>
                </a:solidFill>
                <a:round/>
                <a:headEnd/>
                <a:tailEnd/>
              </a:ln>
            </p:spPr>
            <p:txBody>
              <a:bodyPr/>
              <a:lstStyle/>
              <a:p>
                <a:endParaRPr lang="en-US"/>
              </a:p>
            </p:txBody>
          </p:sp>
          <p:sp>
            <p:nvSpPr>
              <p:cNvPr id="206" name="Freeform 195"/>
              <p:cNvSpPr>
                <a:spLocks/>
              </p:cNvSpPr>
              <p:nvPr/>
            </p:nvSpPr>
            <p:spPr bwMode="auto">
              <a:xfrm>
                <a:off x="1031875" y="2463801"/>
                <a:ext cx="20638" cy="211138"/>
              </a:xfrm>
              <a:custGeom>
                <a:avLst/>
                <a:gdLst>
                  <a:gd name="T0" fmla="*/ 0 w 13"/>
                  <a:gd name="T1" fmla="*/ 0 h 133"/>
                  <a:gd name="T2" fmla="*/ 2147483647 w 13"/>
                  <a:gd name="T3" fmla="*/ 0 h 133"/>
                  <a:gd name="T4" fmla="*/ 2147483647 w 13"/>
                  <a:gd name="T5" fmla="*/ 0 h 133"/>
                  <a:gd name="T6" fmla="*/ 2147483647 w 13"/>
                  <a:gd name="T7" fmla="*/ 2147483647 h 133"/>
                  <a:gd name="T8" fmla="*/ 0 w 13"/>
                  <a:gd name="T9" fmla="*/ 2147483647 h 133"/>
                  <a:gd name="T10" fmla="*/ 2147483647 w 13"/>
                  <a:gd name="T11" fmla="*/ 2147483647 h 133"/>
                  <a:gd name="T12" fmla="*/ 0 60000 65536"/>
                  <a:gd name="T13" fmla="*/ 0 60000 65536"/>
                  <a:gd name="T14" fmla="*/ 0 60000 65536"/>
                  <a:gd name="T15" fmla="*/ 0 60000 65536"/>
                  <a:gd name="T16" fmla="*/ 0 60000 65536"/>
                  <a:gd name="T17" fmla="*/ 0 60000 65536"/>
                  <a:gd name="T18" fmla="*/ 0 w 13"/>
                  <a:gd name="T19" fmla="*/ 0 h 133"/>
                  <a:gd name="T20" fmla="*/ 13 w 13"/>
                  <a:gd name="T21" fmla="*/ 133 h 133"/>
                </a:gdLst>
                <a:ahLst/>
                <a:cxnLst>
                  <a:cxn ang="T12">
                    <a:pos x="T0" y="T1"/>
                  </a:cxn>
                  <a:cxn ang="T13">
                    <a:pos x="T2" y="T3"/>
                  </a:cxn>
                  <a:cxn ang="T14">
                    <a:pos x="T4" y="T5"/>
                  </a:cxn>
                  <a:cxn ang="T15">
                    <a:pos x="T6" y="T7"/>
                  </a:cxn>
                  <a:cxn ang="T16">
                    <a:pos x="T8" y="T9"/>
                  </a:cxn>
                  <a:cxn ang="T17">
                    <a:pos x="T10" y="T11"/>
                  </a:cxn>
                </a:cxnLst>
                <a:rect l="T18" t="T19" r="T20" b="T21"/>
                <a:pathLst>
                  <a:path w="13" h="133">
                    <a:moveTo>
                      <a:pt x="0" y="0"/>
                    </a:moveTo>
                    <a:lnTo>
                      <a:pt x="13" y="0"/>
                    </a:lnTo>
                    <a:lnTo>
                      <a:pt x="7" y="0"/>
                    </a:lnTo>
                    <a:lnTo>
                      <a:pt x="7" y="133"/>
                    </a:lnTo>
                    <a:lnTo>
                      <a:pt x="0" y="133"/>
                    </a:lnTo>
                    <a:lnTo>
                      <a:pt x="13" y="133"/>
                    </a:lnTo>
                  </a:path>
                </a:pathLst>
              </a:custGeom>
              <a:noFill/>
              <a:ln w="4">
                <a:solidFill>
                  <a:srgbClr val="FF0000"/>
                </a:solidFill>
                <a:round/>
                <a:headEnd/>
                <a:tailEnd/>
              </a:ln>
            </p:spPr>
            <p:txBody>
              <a:bodyPr/>
              <a:lstStyle/>
              <a:p>
                <a:endParaRPr lang="en-US"/>
              </a:p>
            </p:txBody>
          </p:sp>
          <p:sp>
            <p:nvSpPr>
              <p:cNvPr id="207" name="Freeform 196"/>
              <p:cNvSpPr>
                <a:spLocks/>
              </p:cNvSpPr>
              <p:nvPr/>
            </p:nvSpPr>
            <p:spPr bwMode="auto">
              <a:xfrm>
                <a:off x="1055688" y="2460626"/>
                <a:ext cx="22225" cy="211138"/>
              </a:xfrm>
              <a:custGeom>
                <a:avLst/>
                <a:gdLst>
                  <a:gd name="T0" fmla="*/ 0 w 14"/>
                  <a:gd name="T1" fmla="*/ 0 h 133"/>
                  <a:gd name="T2" fmla="*/ 2147483647 w 14"/>
                  <a:gd name="T3" fmla="*/ 0 h 133"/>
                  <a:gd name="T4" fmla="*/ 2147483647 w 14"/>
                  <a:gd name="T5" fmla="*/ 0 h 133"/>
                  <a:gd name="T6" fmla="*/ 2147483647 w 14"/>
                  <a:gd name="T7" fmla="*/ 2147483647 h 133"/>
                  <a:gd name="T8" fmla="*/ 0 w 14"/>
                  <a:gd name="T9" fmla="*/ 2147483647 h 133"/>
                  <a:gd name="T10" fmla="*/ 2147483647 w 14"/>
                  <a:gd name="T11" fmla="*/ 2147483647 h 133"/>
                  <a:gd name="T12" fmla="*/ 0 60000 65536"/>
                  <a:gd name="T13" fmla="*/ 0 60000 65536"/>
                  <a:gd name="T14" fmla="*/ 0 60000 65536"/>
                  <a:gd name="T15" fmla="*/ 0 60000 65536"/>
                  <a:gd name="T16" fmla="*/ 0 60000 65536"/>
                  <a:gd name="T17" fmla="*/ 0 60000 65536"/>
                  <a:gd name="T18" fmla="*/ 0 w 14"/>
                  <a:gd name="T19" fmla="*/ 0 h 133"/>
                  <a:gd name="T20" fmla="*/ 14 w 14"/>
                  <a:gd name="T21" fmla="*/ 133 h 133"/>
                </a:gdLst>
                <a:ahLst/>
                <a:cxnLst>
                  <a:cxn ang="T12">
                    <a:pos x="T0" y="T1"/>
                  </a:cxn>
                  <a:cxn ang="T13">
                    <a:pos x="T2" y="T3"/>
                  </a:cxn>
                  <a:cxn ang="T14">
                    <a:pos x="T4" y="T5"/>
                  </a:cxn>
                  <a:cxn ang="T15">
                    <a:pos x="T6" y="T7"/>
                  </a:cxn>
                  <a:cxn ang="T16">
                    <a:pos x="T8" y="T9"/>
                  </a:cxn>
                  <a:cxn ang="T17">
                    <a:pos x="T10" y="T11"/>
                  </a:cxn>
                </a:cxnLst>
                <a:rect l="T18" t="T19" r="T20" b="T21"/>
                <a:pathLst>
                  <a:path w="14" h="133">
                    <a:moveTo>
                      <a:pt x="0" y="0"/>
                    </a:moveTo>
                    <a:lnTo>
                      <a:pt x="14" y="0"/>
                    </a:lnTo>
                    <a:lnTo>
                      <a:pt x="7" y="0"/>
                    </a:lnTo>
                    <a:lnTo>
                      <a:pt x="7" y="133"/>
                    </a:lnTo>
                    <a:lnTo>
                      <a:pt x="0" y="133"/>
                    </a:lnTo>
                    <a:lnTo>
                      <a:pt x="14" y="133"/>
                    </a:lnTo>
                  </a:path>
                </a:pathLst>
              </a:custGeom>
              <a:noFill/>
              <a:ln w="4">
                <a:solidFill>
                  <a:srgbClr val="FF0000"/>
                </a:solidFill>
                <a:round/>
                <a:headEnd/>
                <a:tailEnd/>
              </a:ln>
            </p:spPr>
            <p:txBody>
              <a:bodyPr/>
              <a:lstStyle/>
              <a:p>
                <a:endParaRPr lang="en-US"/>
              </a:p>
            </p:txBody>
          </p:sp>
          <p:sp>
            <p:nvSpPr>
              <p:cNvPr id="208" name="Freeform 197"/>
              <p:cNvSpPr>
                <a:spLocks/>
              </p:cNvSpPr>
              <p:nvPr/>
            </p:nvSpPr>
            <p:spPr bwMode="auto">
              <a:xfrm>
                <a:off x="1077913" y="2457451"/>
                <a:ext cx="22225" cy="211138"/>
              </a:xfrm>
              <a:custGeom>
                <a:avLst/>
                <a:gdLst>
                  <a:gd name="T0" fmla="*/ 0 w 14"/>
                  <a:gd name="T1" fmla="*/ 0 h 133"/>
                  <a:gd name="T2" fmla="*/ 2147483647 w 14"/>
                  <a:gd name="T3" fmla="*/ 0 h 133"/>
                  <a:gd name="T4" fmla="*/ 2147483647 w 14"/>
                  <a:gd name="T5" fmla="*/ 0 h 133"/>
                  <a:gd name="T6" fmla="*/ 2147483647 w 14"/>
                  <a:gd name="T7" fmla="*/ 2147483647 h 133"/>
                  <a:gd name="T8" fmla="*/ 0 w 14"/>
                  <a:gd name="T9" fmla="*/ 2147483647 h 133"/>
                  <a:gd name="T10" fmla="*/ 2147483647 w 14"/>
                  <a:gd name="T11" fmla="*/ 2147483647 h 133"/>
                  <a:gd name="T12" fmla="*/ 0 60000 65536"/>
                  <a:gd name="T13" fmla="*/ 0 60000 65536"/>
                  <a:gd name="T14" fmla="*/ 0 60000 65536"/>
                  <a:gd name="T15" fmla="*/ 0 60000 65536"/>
                  <a:gd name="T16" fmla="*/ 0 60000 65536"/>
                  <a:gd name="T17" fmla="*/ 0 60000 65536"/>
                  <a:gd name="T18" fmla="*/ 0 w 14"/>
                  <a:gd name="T19" fmla="*/ 0 h 133"/>
                  <a:gd name="T20" fmla="*/ 14 w 14"/>
                  <a:gd name="T21" fmla="*/ 133 h 133"/>
                </a:gdLst>
                <a:ahLst/>
                <a:cxnLst>
                  <a:cxn ang="T12">
                    <a:pos x="T0" y="T1"/>
                  </a:cxn>
                  <a:cxn ang="T13">
                    <a:pos x="T2" y="T3"/>
                  </a:cxn>
                  <a:cxn ang="T14">
                    <a:pos x="T4" y="T5"/>
                  </a:cxn>
                  <a:cxn ang="T15">
                    <a:pos x="T6" y="T7"/>
                  </a:cxn>
                  <a:cxn ang="T16">
                    <a:pos x="T8" y="T9"/>
                  </a:cxn>
                  <a:cxn ang="T17">
                    <a:pos x="T10" y="T11"/>
                  </a:cxn>
                </a:cxnLst>
                <a:rect l="T18" t="T19" r="T20" b="T21"/>
                <a:pathLst>
                  <a:path w="14" h="133">
                    <a:moveTo>
                      <a:pt x="0" y="0"/>
                    </a:moveTo>
                    <a:lnTo>
                      <a:pt x="14" y="0"/>
                    </a:lnTo>
                    <a:lnTo>
                      <a:pt x="7" y="0"/>
                    </a:lnTo>
                    <a:lnTo>
                      <a:pt x="7" y="133"/>
                    </a:lnTo>
                    <a:lnTo>
                      <a:pt x="0" y="133"/>
                    </a:lnTo>
                    <a:lnTo>
                      <a:pt x="14" y="133"/>
                    </a:lnTo>
                  </a:path>
                </a:pathLst>
              </a:custGeom>
              <a:noFill/>
              <a:ln w="4">
                <a:solidFill>
                  <a:srgbClr val="FF0000"/>
                </a:solidFill>
                <a:round/>
                <a:headEnd/>
                <a:tailEnd/>
              </a:ln>
            </p:spPr>
            <p:txBody>
              <a:bodyPr/>
              <a:lstStyle/>
              <a:p>
                <a:endParaRPr lang="en-US"/>
              </a:p>
            </p:txBody>
          </p:sp>
          <p:sp>
            <p:nvSpPr>
              <p:cNvPr id="209" name="Freeform 198"/>
              <p:cNvSpPr>
                <a:spLocks/>
              </p:cNvSpPr>
              <p:nvPr/>
            </p:nvSpPr>
            <p:spPr bwMode="auto">
              <a:xfrm>
                <a:off x="1100138" y="2457451"/>
                <a:ext cx="22225" cy="211138"/>
              </a:xfrm>
              <a:custGeom>
                <a:avLst/>
                <a:gdLst>
                  <a:gd name="T0" fmla="*/ 0 w 14"/>
                  <a:gd name="T1" fmla="*/ 0 h 133"/>
                  <a:gd name="T2" fmla="*/ 2147483647 w 14"/>
                  <a:gd name="T3" fmla="*/ 0 h 133"/>
                  <a:gd name="T4" fmla="*/ 2147483647 w 14"/>
                  <a:gd name="T5" fmla="*/ 0 h 133"/>
                  <a:gd name="T6" fmla="*/ 2147483647 w 14"/>
                  <a:gd name="T7" fmla="*/ 2147483647 h 133"/>
                  <a:gd name="T8" fmla="*/ 0 w 14"/>
                  <a:gd name="T9" fmla="*/ 2147483647 h 133"/>
                  <a:gd name="T10" fmla="*/ 2147483647 w 14"/>
                  <a:gd name="T11" fmla="*/ 2147483647 h 133"/>
                  <a:gd name="T12" fmla="*/ 0 60000 65536"/>
                  <a:gd name="T13" fmla="*/ 0 60000 65536"/>
                  <a:gd name="T14" fmla="*/ 0 60000 65536"/>
                  <a:gd name="T15" fmla="*/ 0 60000 65536"/>
                  <a:gd name="T16" fmla="*/ 0 60000 65536"/>
                  <a:gd name="T17" fmla="*/ 0 60000 65536"/>
                  <a:gd name="T18" fmla="*/ 0 w 14"/>
                  <a:gd name="T19" fmla="*/ 0 h 133"/>
                  <a:gd name="T20" fmla="*/ 14 w 14"/>
                  <a:gd name="T21" fmla="*/ 133 h 133"/>
                </a:gdLst>
                <a:ahLst/>
                <a:cxnLst>
                  <a:cxn ang="T12">
                    <a:pos x="T0" y="T1"/>
                  </a:cxn>
                  <a:cxn ang="T13">
                    <a:pos x="T2" y="T3"/>
                  </a:cxn>
                  <a:cxn ang="T14">
                    <a:pos x="T4" y="T5"/>
                  </a:cxn>
                  <a:cxn ang="T15">
                    <a:pos x="T6" y="T7"/>
                  </a:cxn>
                  <a:cxn ang="T16">
                    <a:pos x="T8" y="T9"/>
                  </a:cxn>
                  <a:cxn ang="T17">
                    <a:pos x="T10" y="T11"/>
                  </a:cxn>
                </a:cxnLst>
                <a:rect l="T18" t="T19" r="T20" b="T21"/>
                <a:pathLst>
                  <a:path w="14" h="133">
                    <a:moveTo>
                      <a:pt x="0" y="0"/>
                    </a:moveTo>
                    <a:lnTo>
                      <a:pt x="14" y="0"/>
                    </a:lnTo>
                    <a:lnTo>
                      <a:pt x="7" y="0"/>
                    </a:lnTo>
                    <a:lnTo>
                      <a:pt x="7" y="133"/>
                    </a:lnTo>
                    <a:lnTo>
                      <a:pt x="0" y="133"/>
                    </a:lnTo>
                    <a:lnTo>
                      <a:pt x="14" y="133"/>
                    </a:lnTo>
                  </a:path>
                </a:pathLst>
              </a:custGeom>
              <a:noFill/>
              <a:ln w="4">
                <a:solidFill>
                  <a:srgbClr val="FF0000"/>
                </a:solidFill>
                <a:round/>
                <a:headEnd/>
                <a:tailEnd/>
              </a:ln>
            </p:spPr>
            <p:txBody>
              <a:bodyPr/>
              <a:lstStyle/>
              <a:p>
                <a:endParaRPr lang="en-US"/>
              </a:p>
            </p:txBody>
          </p:sp>
          <p:sp>
            <p:nvSpPr>
              <p:cNvPr id="210" name="Freeform 199"/>
              <p:cNvSpPr>
                <a:spLocks/>
              </p:cNvSpPr>
              <p:nvPr/>
            </p:nvSpPr>
            <p:spPr bwMode="auto">
              <a:xfrm>
                <a:off x="1122363" y="2465388"/>
                <a:ext cx="22225" cy="212725"/>
              </a:xfrm>
              <a:custGeom>
                <a:avLst/>
                <a:gdLst>
                  <a:gd name="T0" fmla="*/ 0 w 14"/>
                  <a:gd name="T1" fmla="*/ 0 h 134"/>
                  <a:gd name="T2" fmla="*/ 2147483647 w 14"/>
                  <a:gd name="T3" fmla="*/ 0 h 134"/>
                  <a:gd name="T4" fmla="*/ 2147483647 w 14"/>
                  <a:gd name="T5" fmla="*/ 0 h 134"/>
                  <a:gd name="T6" fmla="*/ 2147483647 w 14"/>
                  <a:gd name="T7" fmla="*/ 2147483647 h 134"/>
                  <a:gd name="T8" fmla="*/ 0 w 14"/>
                  <a:gd name="T9" fmla="*/ 2147483647 h 134"/>
                  <a:gd name="T10" fmla="*/ 2147483647 w 14"/>
                  <a:gd name="T11" fmla="*/ 2147483647 h 134"/>
                  <a:gd name="T12" fmla="*/ 0 60000 65536"/>
                  <a:gd name="T13" fmla="*/ 0 60000 65536"/>
                  <a:gd name="T14" fmla="*/ 0 60000 65536"/>
                  <a:gd name="T15" fmla="*/ 0 60000 65536"/>
                  <a:gd name="T16" fmla="*/ 0 60000 65536"/>
                  <a:gd name="T17" fmla="*/ 0 60000 65536"/>
                  <a:gd name="T18" fmla="*/ 0 w 14"/>
                  <a:gd name="T19" fmla="*/ 0 h 134"/>
                  <a:gd name="T20" fmla="*/ 14 w 14"/>
                  <a:gd name="T21" fmla="*/ 134 h 134"/>
                </a:gdLst>
                <a:ahLst/>
                <a:cxnLst>
                  <a:cxn ang="T12">
                    <a:pos x="T0" y="T1"/>
                  </a:cxn>
                  <a:cxn ang="T13">
                    <a:pos x="T2" y="T3"/>
                  </a:cxn>
                  <a:cxn ang="T14">
                    <a:pos x="T4" y="T5"/>
                  </a:cxn>
                  <a:cxn ang="T15">
                    <a:pos x="T6" y="T7"/>
                  </a:cxn>
                  <a:cxn ang="T16">
                    <a:pos x="T8" y="T9"/>
                  </a:cxn>
                  <a:cxn ang="T17">
                    <a:pos x="T10" y="T11"/>
                  </a:cxn>
                </a:cxnLst>
                <a:rect l="T18" t="T19" r="T20" b="T21"/>
                <a:pathLst>
                  <a:path w="14" h="134">
                    <a:moveTo>
                      <a:pt x="0" y="0"/>
                    </a:moveTo>
                    <a:lnTo>
                      <a:pt x="14" y="0"/>
                    </a:lnTo>
                    <a:lnTo>
                      <a:pt x="7" y="0"/>
                    </a:lnTo>
                    <a:lnTo>
                      <a:pt x="7" y="134"/>
                    </a:lnTo>
                    <a:lnTo>
                      <a:pt x="0" y="134"/>
                    </a:lnTo>
                    <a:lnTo>
                      <a:pt x="14" y="134"/>
                    </a:lnTo>
                  </a:path>
                </a:pathLst>
              </a:custGeom>
              <a:noFill/>
              <a:ln w="4">
                <a:solidFill>
                  <a:srgbClr val="FF0000"/>
                </a:solidFill>
                <a:round/>
                <a:headEnd/>
                <a:tailEnd/>
              </a:ln>
            </p:spPr>
            <p:txBody>
              <a:bodyPr/>
              <a:lstStyle/>
              <a:p>
                <a:endParaRPr lang="en-US"/>
              </a:p>
            </p:txBody>
          </p:sp>
          <p:sp>
            <p:nvSpPr>
              <p:cNvPr id="211" name="Freeform 200"/>
              <p:cNvSpPr>
                <a:spLocks/>
              </p:cNvSpPr>
              <p:nvPr/>
            </p:nvSpPr>
            <p:spPr bwMode="auto">
              <a:xfrm>
                <a:off x="1147763" y="2474913"/>
                <a:ext cx="22225" cy="207963"/>
              </a:xfrm>
              <a:custGeom>
                <a:avLst/>
                <a:gdLst>
                  <a:gd name="T0" fmla="*/ 0 w 14"/>
                  <a:gd name="T1" fmla="*/ 0 h 131"/>
                  <a:gd name="T2" fmla="*/ 2147483647 w 14"/>
                  <a:gd name="T3" fmla="*/ 0 h 131"/>
                  <a:gd name="T4" fmla="*/ 2147483647 w 14"/>
                  <a:gd name="T5" fmla="*/ 0 h 131"/>
                  <a:gd name="T6" fmla="*/ 2147483647 w 14"/>
                  <a:gd name="T7" fmla="*/ 2147483647 h 131"/>
                  <a:gd name="T8" fmla="*/ 0 w 14"/>
                  <a:gd name="T9" fmla="*/ 2147483647 h 131"/>
                  <a:gd name="T10" fmla="*/ 2147483647 w 14"/>
                  <a:gd name="T11" fmla="*/ 2147483647 h 131"/>
                  <a:gd name="T12" fmla="*/ 0 60000 65536"/>
                  <a:gd name="T13" fmla="*/ 0 60000 65536"/>
                  <a:gd name="T14" fmla="*/ 0 60000 65536"/>
                  <a:gd name="T15" fmla="*/ 0 60000 65536"/>
                  <a:gd name="T16" fmla="*/ 0 60000 65536"/>
                  <a:gd name="T17" fmla="*/ 0 60000 65536"/>
                  <a:gd name="T18" fmla="*/ 0 w 14"/>
                  <a:gd name="T19" fmla="*/ 0 h 131"/>
                  <a:gd name="T20" fmla="*/ 14 w 14"/>
                  <a:gd name="T21" fmla="*/ 131 h 131"/>
                </a:gdLst>
                <a:ahLst/>
                <a:cxnLst>
                  <a:cxn ang="T12">
                    <a:pos x="T0" y="T1"/>
                  </a:cxn>
                  <a:cxn ang="T13">
                    <a:pos x="T2" y="T3"/>
                  </a:cxn>
                  <a:cxn ang="T14">
                    <a:pos x="T4" y="T5"/>
                  </a:cxn>
                  <a:cxn ang="T15">
                    <a:pos x="T6" y="T7"/>
                  </a:cxn>
                  <a:cxn ang="T16">
                    <a:pos x="T8" y="T9"/>
                  </a:cxn>
                  <a:cxn ang="T17">
                    <a:pos x="T10" y="T11"/>
                  </a:cxn>
                </a:cxnLst>
                <a:rect l="T18" t="T19" r="T20" b="T21"/>
                <a:pathLst>
                  <a:path w="14" h="131">
                    <a:moveTo>
                      <a:pt x="0" y="0"/>
                    </a:moveTo>
                    <a:lnTo>
                      <a:pt x="14" y="0"/>
                    </a:lnTo>
                    <a:lnTo>
                      <a:pt x="7" y="0"/>
                    </a:lnTo>
                    <a:lnTo>
                      <a:pt x="7" y="131"/>
                    </a:lnTo>
                    <a:lnTo>
                      <a:pt x="0" y="131"/>
                    </a:lnTo>
                    <a:lnTo>
                      <a:pt x="14" y="131"/>
                    </a:lnTo>
                  </a:path>
                </a:pathLst>
              </a:custGeom>
              <a:noFill/>
              <a:ln w="4">
                <a:solidFill>
                  <a:srgbClr val="FF0000"/>
                </a:solidFill>
                <a:round/>
                <a:headEnd/>
                <a:tailEnd/>
              </a:ln>
            </p:spPr>
            <p:txBody>
              <a:bodyPr/>
              <a:lstStyle/>
              <a:p>
                <a:endParaRPr lang="en-US"/>
              </a:p>
            </p:txBody>
          </p:sp>
          <p:sp>
            <p:nvSpPr>
              <p:cNvPr id="212" name="Freeform 201"/>
              <p:cNvSpPr>
                <a:spLocks/>
              </p:cNvSpPr>
              <p:nvPr/>
            </p:nvSpPr>
            <p:spPr bwMode="auto">
              <a:xfrm>
                <a:off x="1169988" y="2490788"/>
                <a:ext cx="22225" cy="209550"/>
              </a:xfrm>
              <a:custGeom>
                <a:avLst/>
                <a:gdLst>
                  <a:gd name="T0" fmla="*/ 0 w 14"/>
                  <a:gd name="T1" fmla="*/ 0 h 132"/>
                  <a:gd name="T2" fmla="*/ 2147483647 w 14"/>
                  <a:gd name="T3" fmla="*/ 0 h 132"/>
                  <a:gd name="T4" fmla="*/ 2147483647 w 14"/>
                  <a:gd name="T5" fmla="*/ 0 h 132"/>
                  <a:gd name="T6" fmla="*/ 2147483647 w 14"/>
                  <a:gd name="T7" fmla="*/ 2147483647 h 132"/>
                  <a:gd name="T8" fmla="*/ 0 w 14"/>
                  <a:gd name="T9" fmla="*/ 2147483647 h 132"/>
                  <a:gd name="T10" fmla="*/ 2147483647 w 14"/>
                  <a:gd name="T11" fmla="*/ 2147483647 h 132"/>
                  <a:gd name="T12" fmla="*/ 0 60000 65536"/>
                  <a:gd name="T13" fmla="*/ 0 60000 65536"/>
                  <a:gd name="T14" fmla="*/ 0 60000 65536"/>
                  <a:gd name="T15" fmla="*/ 0 60000 65536"/>
                  <a:gd name="T16" fmla="*/ 0 60000 65536"/>
                  <a:gd name="T17" fmla="*/ 0 60000 65536"/>
                  <a:gd name="T18" fmla="*/ 0 w 14"/>
                  <a:gd name="T19" fmla="*/ 0 h 132"/>
                  <a:gd name="T20" fmla="*/ 14 w 14"/>
                  <a:gd name="T21" fmla="*/ 132 h 132"/>
                </a:gdLst>
                <a:ahLst/>
                <a:cxnLst>
                  <a:cxn ang="T12">
                    <a:pos x="T0" y="T1"/>
                  </a:cxn>
                  <a:cxn ang="T13">
                    <a:pos x="T2" y="T3"/>
                  </a:cxn>
                  <a:cxn ang="T14">
                    <a:pos x="T4" y="T5"/>
                  </a:cxn>
                  <a:cxn ang="T15">
                    <a:pos x="T6" y="T7"/>
                  </a:cxn>
                  <a:cxn ang="T16">
                    <a:pos x="T8" y="T9"/>
                  </a:cxn>
                  <a:cxn ang="T17">
                    <a:pos x="T10" y="T11"/>
                  </a:cxn>
                </a:cxnLst>
                <a:rect l="T18" t="T19" r="T20" b="T21"/>
                <a:pathLst>
                  <a:path w="14" h="132">
                    <a:moveTo>
                      <a:pt x="0" y="0"/>
                    </a:moveTo>
                    <a:lnTo>
                      <a:pt x="14" y="0"/>
                    </a:lnTo>
                    <a:lnTo>
                      <a:pt x="7" y="0"/>
                    </a:lnTo>
                    <a:lnTo>
                      <a:pt x="7" y="132"/>
                    </a:lnTo>
                    <a:lnTo>
                      <a:pt x="0" y="132"/>
                    </a:lnTo>
                    <a:lnTo>
                      <a:pt x="14" y="132"/>
                    </a:lnTo>
                  </a:path>
                </a:pathLst>
              </a:custGeom>
              <a:noFill/>
              <a:ln w="4">
                <a:solidFill>
                  <a:srgbClr val="FF0000"/>
                </a:solidFill>
                <a:round/>
                <a:headEnd/>
                <a:tailEnd/>
              </a:ln>
            </p:spPr>
            <p:txBody>
              <a:bodyPr/>
              <a:lstStyle/>
              <a:p>
                <a:endParaRPr lang="en-US"/>
              </a:p>
            </p:txBody>
          </p:sp>
          <p:sp>
            <p:nvSpPr>
              <p:cNvPr id="213" name="Freeform 202"/>
              <p:cNvSpPr>
                <a:spLocks/>
              </p:cNvSpPr>
              <p:nvPr/>
            </p:nvSpPr>
            <p:spPr bwMode="auto">
              <a:xfrm>
                <a:off x="1192213" y="2509838"/>
                <a:ext cx="22225" cy="206375"/>
              </a:xfrm>
              <a:custGeom>
                <a:avLst/>
                <a:gdLst>
                  <a:gd name="T0" fmla="*/ 0 w 14"/>
                  <a:gd name="T1" fmla="*/ 0 h 130"/>
                  <a:gd name="T2" fmla="*/ 2147483647 w 14"/>
                  <a:gd name="T3" fmla="*/ 0 h 130"/>
                  <a:gd name="T4" fmla="*/ 2147483647 w 14"/>
                  <a:gd name="T5" fmla="*/ 0 h 130"/>
                  <a:gd name="T6" fmla="*/ 2147483647 w 14"/>
                  <a:gd name="T7" fmla="*/ 2147483647 h 130"/>
                  <a:gd name="T8" fmla="*/ 0 w 14"/>
                  <a:gd name="T9" fmla="*/ 2147483647 h 130"/>
                  <a:gd name="T10" fmla="*/ 2147483647 w 14"/>
                  <a:gd name="T11" fmla="*/ 2147483647 h 130"/>
                  <a:gd name="T12" fmla="*/ 0 60000 65536"/>
                  <a:gd name="T13" fmla="*/ 0 60000 65536"/>
                  <a:gd name="T14" fmla="*/ 0 60000 65536"/>
                  <a:gd name="T15" fmla="*/ 0 60000 65536"/>
                  <a:gd name="T16" fmla="*/ 0 60000 65536"/>
                  <a:gd name="T17" fmla="*/ 0 60000 65536"/>
                  <a:gd name="T18" fmla="*/ 0 w 14"/>
                  <a:gd name="T19" fmla="*/ 0 h 130"/>
                  <a:gd name="T20" fmla="*/ 14 w 14"/>
                  <a:gd name="T21" fmla="*/ 130 h 130"/>
                </a:gdLst>
                <a:ahLst/>
                <a:cxnLst>
                  <a:cxn ang="T12">
                    <a:pos x="T0" y="T1"/>
                  </a:cxn>
                  <a:cxn ang="T13">
                    <a:pos x="T2" y="T3"/>
                  </a:cxn>
                  <a:cxn ang="T14">
                    <a:pos x="T4" y="T5"/>
                  </a:cxn>
                  <a:cxn ang="T15">
                    <a:pos x="T6" y="T7"/>
                  </a:cxn>
                  <a:cxn ang="T16">
                    <a:pos x="T8" y="T9"/>
                  </a:cxn>
                  <a:cxn ang="T17">
                    <a:pos x="T10" y="T11"/>
                  </a:cxn>
                </a:cxnLst>
                <a:rect l="T18" t="T19" r="T20" b="T21"/>
                <a:pathLst>
                  <a:path w="14" h="130">
                    <a:moveTo>
                      <a:pt x="0" y="0"/>
                    </a:moveTo>
                    <a:lnTo>
                      <a:pt x="14" y="0"/>
                    </a:lnTo>
                    <a:lnTo>
                      <a:pt x="7" y="0"/>
                    </a:lnTo>
                    <a:lnTo>
                      <a:pt x="7" y="130"/>
                    </a:lnTo>
                    <a:lnTo>
                      <a:pt x="0" y="130"/>
                    </a:lnTo>
                    <a:lnTo>
                      <a:pt x="14" y="130"/>
                    </a:lnTo>
                  </a:path>
                </a:pathLst>
              </a:custGeom>
              <a:noFill/>
              <a:ln w="4">
                <a:solidFill>
                  <a:srgbClr val="FF0000"/>
                </a:solidFill>
                <a:round/>
                <a:headEnd/>
                <a:tailEnd/>
              </a:ln>
            </p:spPr>
            <p:txBody>
              <a:bodyPr/>
              <a:lstStyle/>
              <a:p>
                <a:endParaRPr lang="en-US"/>
              </a:p>
            </p:txBody>
          </p:sp>
          <p:sp>
            <p:nvSpPr>
              <p:cNvPr id="214" name="Freeform 203"/>
              <p:cNvSpPr>
                <a:spLocks/>
              </p:cNvSpPr>
              <p:nvPr/>
            </p:nvSpPr>
            <p:spPr bwMode="auto">
              <a:xfrm>
                <a:off x="1217613" y="2532063"/>
                <a:ext cx="20638" cy="206375"/>
              </a:xfrm>
              <a:custGeom>
                <a:avLst/>
                <a:gdLst>
                  <a:gd name="T0" fmla="*/ 0 w 13"/>
                  <a:gd name="T1" fmla="*/ 0 h 130"/>
                  <a:gd name="T2" fmla="*/ 2147483647 w 13"/>
                  <a:gd name="T3" fmla="*/ 0 h 130"/>
                  <a:gd name="T4" fmla="*/ 2147483647 w 13"/>
                  <a:gd name="T5" fmla="*/ 0 h 130"/>
                  <a:gd name="T6" fmla="*/ 2147483647 w 13"/>
                  <a:gd name="T7" fmla="*/ 2147483647 h 130"/>
                  <a:gd name="T8" fmla="*/ 0 w 13"/>
                  <a:gd name="T9" fmla="*/ 2147483647 h 130"/>
                  <a:gd name="T10" fmla="*/ 2147483647 w 13"/>
                  <a:gd name="T11" fmla="*/ 2147483647 h 130"/>
                  <a:gd name="T12" fmla="*/ 0 60000 65536"/>
                  <a:gd name="T13" fmla="*/ 0 60000 65536"/>
                  <a:gd name="T14" fmla="*/ 0 60000 65536"/>
                  <a:gd name="T15" fmla="*/ 0 60000 65536"/>
                  <a:gd name="T16" fmla="*/ 0 60000 65536"/>
                  <a:gd name="T17" fmla="*/ 0 60000 65536"/>
                  <a:gd name="T18" fmla="*/ 0 w 13"/>
                  <a:gd name="T19" fmla="*/ 0 h 130"/>
                  <a:gd name="T20" fmla="*/ 13 w 13"/>
                  <a:gd name="T21" fmla="*/ 130 h 130"/>
                </a:gdLst>
                <a:ahLst/>
                <a:cxnLst>
                  <a:cxn ang="T12">
                    <a:pos x="T0" y="T1"/>
                  </a:cxn>
                  <a:cxn ang="T13">
                    <a:pos x="T2" y="T3"/>
                  </a:cxn>
                  <a:cxn ang="T14">
                    <a:pos x="T4" y="T5"/>
                  </a:cxn>
                  <a:cxn ang="T15">
                    <a:pos x="T6" y="T7"/>
                  </a:cxn>
                  <a:cxn ang="T16">
                    <a:pos x="T8" y="T9"/>
                  </a:cxn>
                  <a:cxn ang="T17">
                    <a:pos x="T10" y="T11"/>
                  </a:cxn>
                </a:cxnLst>
                <a:rect l="T18" t="T19" r="T20" b="T21"/>
                <a:pathLst>
                  <a:path w="13" h="130">
                    <a:moveTo>
                      <a:pt x="0" y="0"/>
                    </a:moveTo>
                    <a:lnTo>
                      <a:pt x="13" y="0"/>
                    </a:lnTo>
                    <a:lnTo>
                      <a:pt x="6" y="0"/>
                    </a:lnTo>
                    <a:lnTo>
                      <a:pt x="6" y="130"/>
                    </a:lnTo>
                    <a:lnTo>
                      <a:pt x="0" y="130"/>
                    </a:lnTo>
                    <a:lnTo>
                      <a:pt x="13" y="130"/>
                    </a:lnTo>
                  </a:path>
                </a:pathLst>
              </a:custGeom>
              <a:noFill/>
              <a:ln w="4">
                <a:solidFill>
                  <a:srgbClr val="FF0000"/>
                </a:solidFill>
                <a:round/>
                <a:headEnd/>
                <a:tailEnd/>
              </a:ln>
            </p:spPr>
            <p:txBody>
              <a:bodyPr/>
              <a:lstStyle/>
              <a:p>
                <a:endParaRPr lang="en-US"/>
              </a:p>
            </p:txBody>
          </p:sp>
          <p:sp>
            <p:nvSpPr>
              <p:cNvPr id="215" name="Freeform 204"/>
              <p:cNvSpPr>
                <a:spLocks/>
              </p:cNvSpPr>
              <p:nvPr/>
            </p:nvSpPr>
            <p:spPr bwMode="auto">
              <a:xfrm>
                <a:off x="1238250" y="2554288"/>
                <a:ext cx="22225" cy="203200"/>
              </a:xfrm>
              <a:custGeom>
                <a:avLst/>
                <a:gdLst>
                  <a:gd name="T0" fmla="*/ 0 w 14"/>
                  <a:gd name="T1" fmla="*/ 0 h 128"/>
                  <a:gd name="T2" fmla="*/ 2147483647 w 14"/>
                  <a:gd name="T3" fmla="*/ 0 h 128"/>
                  <a:gd name="T4" fmla="*/ 2147483647 w 14"/>
                  <a:gd name="T5" fmla="*/ 0 h 128"/>
                  <a:gd name="T6" fmla="*/ 2147483647 w 14"/>
                  <a:gd name="T7" fmla="*/ 2147483647 h 128"/>
                  <a:gd name="T8" fmla="*/ 0 w 14"/>
                  <a:gd name="T9" fmla="*/ 2147483647 h 128"/>
                  <a:gd name="T10" fmla="*/ 2147483647 w 14"/>
                  <a:gd name="T11" fmla="*/ 2147483647 h 128"/>
                  <a:gd name="T12" fmla="*/ 0 60000 65536"/>
                  <a:gd name="T13" fmla="*/ 0 60000 65536"/>
                  <a:gd name="T14" fmla="*/ 0 60000 65536"/>
                  <a:gd name="T15" fmla="*/ 0 60000 65536"/>
                  <a:gd name="T16" fmla="*/ 0 60000 65536"/>
                  <a:gd name="T17" fmla="*/ 0 60000 65536"/>
                  <a:gd name="T18" fmla="*/ 0 w 14"/>
                  <a:gd name="T19" fmla="*/ 0 h 128"/>
                  <a:gd name="T20" fmla="*/ 14 w 14"/>
                  <a:gd name="T21" fmla="*/ 128 h 128"/>
                </a:gdLst>
                <a:ahLst/>
                <a:cxnLst>
                  <a:cxn ang="T12">
                    <a:pos x="T0" y="T1"/>
                  </a:cxn>
                  <a:cxn ang="T13">
                    <a:pos x="T2" y="T3"/>
                  </a:cxn>
                  <a:cxn ang="T14">
                    <a:pos x="T4" y="T5"/>
                  </a:cxn>
                  <a:cxn ang="T15">
                    <a:pos x="T6" y="T7"/>
                  </a:cxn>
                  <a:cxn ang="T16">
                    <a:pos x="T8" y="T9"/>
                  </a:cxn>
                  <a:cxn ang="T17">
                    <a:pos x="T10" y="T11"/>
                  </a:cxn>
                </a:cxnLst>
                <a:rect l="T18" t="T19" r="T20" b="T21"/>
                <a:pathLst>
                  <a:path w="14" h="128">
                    <a:moveTo>
                      <a:pt x="0" y="0"/>
                    </a:moveTo>
                    <a:lnTo>
                      <a:pt x="14" y="0"/>
                    </a:lnTo>
                    <a:lnTo>
                      <a:pt x="7" y="0"/>
                    </a:lnTo>
                    <a:lnTo>
                      <a:pt x="7" y="128"/>
                    </a:lnTo>
                    <a:lnTo>
                      <a:pt x="0" y="128"/>
                    </a:lnTo>
                    <a:lnTo>
                      <a:pt x="14" y="128"/>
                    </a:lnTo>
                  </a:path>
                </a:pathLst>
              </a:custGeom>
              <a:noFill/>
              <a:ln w="4">
                <a:solidFill>
                  <a:srgbClr val="FF0000"/>
                </a:solidFill>
                <a:round/>
                <a:headEnd/>
                <a:tailEnd/>
              </a:ln>
            </p:spPr>
            <p:txBody>
              <a:bodyPr/>
              <a:lstStyle/>
              <a:p>
                <a:endParaRPr lang="en-US"/>
              </a:p>
            </p:txBody>
          </p:sp>
          <p:sp>
            <p:nvSpPr>
              <p:cNvPr id="216" name="Freeform 206"/>
              <p:cNvSpPr>
                <a:spLocks/>
              </p:cNvSpPr>
              <p:nvPr/>
            </p:nvSpPr>
            <p:spPr bwMode="auto">
              <a:xfrm>
                <a:off x="1260476" y="2579688"/>
                <a:ext cx="22225" cy="203200"/>
              </a:xfrm>
              <a:custGeom>
                <a:avLst/>
                <a:gdLst>
                  <a:gd name="T0" fmla="*/ 0 w 14"/>
                  <a:gd name="T1" fmla="*/ 0 h 128"/>
                  <a:gd name="T2" fmla="*/ 2147483647 w 14"/>
                  <a:gd name="T3" fmla="*/ 0 h 128"/>
                  <a:gd name="T4" fmla="*/ 2147483647 w 14"/>
                  <a:gd name="T5" fmla="*/ 0 h 128"/>
                  <a:gd name="T6" fmla="*/ 2147483647 w 14"/>
                  <a:gd name="T7" fmla="*/ 2147483647 h 128"/>
                  <a:gd name="T8" fmla="*/ 0 w 14"/>
                  <a:gd name="T9" fmla="*/ 2147483647 h 128"/>
                  <a:gd name="T10" fmla="*/ 2147483647 w 14"/>
                  <a:gd name="T11" fmla="*/ 2147483647 h 128"/>
                  <a:gd name="T12" fmla="*/ 0 60000 65536"/>
                  <a:gd name="T13" fmla="*/ 0 60000 65536"/>
                  <a:gd name="T14" fmla="*/ 0 60000 65536"/>
                  <a:gd name="T15" fmla="*/ 0 60000 65536"/>
                  <a:gd name="T16" fmla="*/ 0 60000 65536"/>
                  <a:gd name="T17" fmla="*/ 0 60000 65536"/>
                  <a:gd name="T18" fmla="*/ 0 w 14"/>
                  <a:gd name="T19" fmla="*/ 0 h 128"/>
                  <a:gd name="T20" fmla="*/ 14 w 14"/>
                  <a:gd name="T21" fmla="*/ 128 h 128"/>
                </a:gdLst>
                <a:ahLst/>
                <a:cxnLst>
                  <a:cxn ang="T12">
                    <a:pos x="T0" y="T1"/>
                  </a:cxn>
                  <a:cxn ang="T13">
                    <a:pos x="T2" y="T3"/>
                  </a:cxn>
                  <a:cxn ang="T14">
                    <a:pos x="T4" y="T5"/>
                  </a:cxn>
                  <a:cxn ang="T15">
                    <a:pos x="T6" y="T7"/>
                  </a:cxn>
                  <a:cxn ang="T16">
                    <a:pos x="T8" y="T9"/>
                  </a:cxn>
                  <a:cxn ang="T17">
                    <a:pos x="T10" y="T11"/>
                  </a:cxn>
                </a:cxnLst>
                <a:rect l="T18" t="T19" r="T20" b="T21"/>
                <a:pathLst>
                  <a:path w="14" h="128">
                    <a:moveTo>
                      <a:pt x="0" y="0"/>
                    </a:moveTo>
                    <a:lnTo>
                      <a:pt x="14" y="0"/>
                    </a:lnTo>
                    <a:lnTo>
                      <a:pt x="7" y="0"/>
                    </a:lnTo>
                    <a:lnTo>
                      <a:pt x="7" y="128"/>
                    </a:lnTo>
                    <a:lnTo>
                      <a:pt x="0" y="128"/>
                    </a:lnTo>
                    <a:lnTo>
                      <a:pt x="14" y="128"/>
                    </a:lnTo>
                  </a:path>
                </a:pathLst>
              </a:custGeom>
              <a:noFill/>
              <a:ln w="4">
                <a:solidFill>
                  <a:srgbClr val="FF0000"/>
                </a:solidFill>
                <a:round/>
                <a:headEnd/>
                <a:tailEnd/>
              </a:ln>
            </p:spPr>
            <p:txBody>
              <a:bodyPr/>
              <a:lstStyle/>
              <a:p>
                <a:endParaRPr lang="en-US"/>
              </a:p>
            </p:txBody>
          </p:sp>
          <p:sp>
            <p:nvSpPr>
              <p:cNvPr id="217" name="Freeform 207"/>
              <p:cNvSpPr>
                <a:spLocks/>
              </p:cNvSpPr>
              <p:nvPr/>
            </p:nvSpPr>
            <p:spPr bwMode="auto">
              <a:xfrm>
                <a:off x="1282701" y="2608263"/>
                <a:ext cx="22225" cy="200025"/>
              </a:xfrm>
              <a:custGeom>
                <a:avLst/>
                <a:gdLst>
                  <a:gd name="T0" fmla="*/ 0 w 14"/>
                  <a:gd name="T1" fmla="*/ 0 h 126"/>
                  <a:gd name="T2" fmla="*/ 2147483647 w 14"/>
                  <a:gd name="T3" fmla="*/ 0 h 126"/>
                  <a:gd name="T4" fmla="*/ 2147483647 w 14"/>
                  <a:gd name="T5" fmla="*/ 0 h 126"/>
                  <a:gd name="T6" fmla="*/ 2147483647 w 14"/>
                  <a:gd name="T7" fmla="*/ 2147483647 h 126"/>
                  <a:gd name="T8" fmla="*/ 0 w 14"/>
                  <a:gd name="T9" fmla="*/ 2147483647 h 126"/>
                  <a:gd name="T10" fmla="*/ 2147483647 w 14"/>
                  <a:gd name="T11" fmla="*/ 2147483647 h 126"/>
                  <a:gd name="T12" fmla="*/ 0 60000 65536"/>
                  <a:gd name="T13" fmla="*/ 0 60000 65536"/>
                  <a:gd name="T14" fmla="*/ 0 60000 65536"/>
                  <a:gd name="T15" fmla="*/ 0 60000 65536"/>
                  <a:gd name="T16" fmla="*/ 0 60000 65536"/>
                  <a:gd name="T17" fmla="*/ 0 60000 65536"/>
                  <a:gd name="T18" fmla="*/ 0 w 14"/>
                  <a:gd name="T19" fmla="*/ 0 h 126"/>
                  <a:gd name="T20" fmla="*/ 14 w 14"/>
                  <a:gd name="T21" fmla="*/ 126 h 126"/>
                </a:gdLst>
                <a:ahLst/>
                <a:cxnLst>
                  <a:cxn ang="T12">
                    <a:pos x="T0" y="T1"/>
                  </a:cxn>
                  <a:cxn ang="T13">
                    <a:pos x="T2" y="T3"/>
                  </a:cxn>
                  <a:cxn ang="T14">
                    <a:pos x="T4" y="T5"/>
                  </a:cxn>
                  <a:cxn ang="T15">
                    <a:pos x="T6" y="T7"/>
                  </a:cxn>
                  <a:cxn ang="T16">
                    <a:pos x="T8" y="T9"/>
                  </a:cxn>
                  <a:cxn ang="T17">
                    <a:pos x="T10" y="T11"/>
                  </a:cxn>
                </a:cxnLst>
                <a:rect l="T18" t="T19" r="T20" b="T21"/>
                <a:pathLst>
                  <a:path w="14" h="126">
                    <a:moveTo>
                      <a:pt x="0" y="0"/>
                    </a:moveTo>
                    <a:lnTo>
                      <a:pt x="14" y="0"/>
                    </a:lnTo>
                    <a:lnTo>
                      <a:pt x="7" y="0"/>
                    </a:lnTo>
                    <a:lnTo>
                      <a:pt x="7" y="126"/>
                    </a:lnTo>
                    <a:lnTo>
                      <a:pt x="0" y="126"/>
                    </a:lnTo>
                    <a:lnTo>
                      <a:pt x="14" y="126"/>
                    </a:lnTo>
                  </a:path>
                </a:pathLst>
              </a:custGeom>
              <a:noFill/>
              <a:ln w="4">
                <a:solidFill>
                  <a:srgbClr val="FF0000"/>
                </a:solidFill>
                <a:round/>
                <a:headEnd/>
                <a:tailEnd/>
              </a:ln>
            </p:spPr>
            <p:txBody>
              <a:bodyPr/>
              <a:lstStyle/>
              <a:p>
                <a:endParaRPr lang="en-US"/>
              </a:p>
            </p:txBody>
          </p:sp>
          <p:sp>
            <p:nvSpPr>
              <p:cNvPr id="218" name="Freeform 208"/>
              <p:cNvSpPr>
                <a:spLocks/>
              </p:cNvSpPr>
              <p:nvPr/>
            </p:nvSpPr>
            <p:spPr bwMode="auto">
              <a:xfrm>
                <a:off x="1308101" y="2641601"/>
                <a:ext cx="22225" cy="196850"/>
              </a:xfrm>
              <a:custGeom>
                <a:avLst/>
                <a:gdLst>
                  <a:gd name="T0" fmla="*/ 0 w 14"/>
                  <a:gd name="T1" fmla="*/ 0 h 124"/>
                  <a:gd name="T2" fmla="*/ 2147483647 w 14"/>
                  <a:gd name="T3" fmla="*/ 0 h 124"/>
                  <a:gd name="T4" fmla="*/ 2147483647 w 14"/>
                  <a:gd name="T5" fmla="*/ 0 h 124"/>
                  <a:gd name="T6" fmla="*/ 2147483647 w 14"/>
                  <a:gd name="T7" fmla="*/ 2147483647 h 124"/>
                  <a:gd name="T8" fmla="*/ 0 w 14"/>
                  <a:gd name="T9" fmla="*/ 2147483647 h 124"/>
                  <a:gd name="T10" fmla="*/ 2147483647 w 14"/>
                  <a:gd name="T11" fmla="*/ 2147483647 h 124"/>
                  <a:gd name="T12" fmla="*/ 0 60000 65536"/>
                  <a:gd name="T13" fmla="*/ 0 60000 65536"/>
                  <a:gd name="T14" fmla="*/ 0 60000 65536"/>
                  <a:gd name="T15" fmla="*/ 0 60000 65536"/>
                  <a:gd name="T16" fmla="*/ 0 60000 65536"/>
                  <a:gd name="T17" fmla="*/ 0 60000 65536"/>
                  <a:gd name="T18" fmla="*/ 0 w 14"/>
                  <a:gd name="T19" fmla="*/ 0 h 124"/>
                  <a:gd name="T20" fmla="*/ 14 w 14"/>
                  <a:gd name="T21" fmla="*/ 124 h 124"/>
                </a:gdLst>
                <a:ahLst/>
                <a:cxnLst>
                  <a:cxn ang="T12">
                    <a:pos x="T0" y="T1"/>
                  </a:cxn>
                  <a:cxn ang="T13">
                    <a:pos x="T2" y="T3"/>
                  </a:cxn>
                  <a:cxn ang="T14">
                    <a:pos x="T4" y="T5"/>
                  </a:cxn>
                  <a:cxn ang="T15">
                    <a:pos x="T6" y="T7"/>
                  </a:cxn>
                  <a:cxn ang="T16">
                    <a:pos x="T8" y="T9"/>
                  </a:cxn>
                  <a:cxn ang="T17">
                    <a:pos x="T10" y="T11"/>
                  </a:cxn>
                </a:cxnLst>
                <a:rect l="T18" t="T19" r="T20" b="T21"/>
                <a:pathLst>
                  <a:path w="14" h="124">
                    <a:moveTo>
                      <a:pt x="0" y="0"/>
                    </a:moveTo>
                    <a:lnTo>
                      <a:pt x="14" y="0"/>
                    </a:lnTo>
                    <a:lnTo>
                      <a:pt x="7" y="0"/>
                    </a:lnTo>
                    <a:lnTo>
                      <a:pt x="7" y="124"/>
                    </a:lnTo>
                    <a:lnTo>
                      <a:pt x="0" y="124"/>
                    </a:lnTo>
                    <a:lnTo>
                      <a:pt x="14" y="124"/>
                    </a:lnTo>
                  </a:path>
                </a:pathLst>
              </a:custGeom>
              <a:noFill/>
              <a:ln w="4">
                <a:solidFill>
                  <a:srgbClr val="FF0000"/>
                </a:solidFill>
                <a:round/>
                <a:headEnd/>
                <a:tailEnd/>
              </a:ln>
            </p:spPr>
            <p:txBody>
              <a:bodyPr/>
              <a:lstStyle/>
              <a:p>
                <a:endParaRPr lang="en-US"/>
              </a:p>
            </p:txBody>
          </p:sp>
          <p:sp>
            <p:nvSpPr>
              <p:cNvPr id="219" name="Freeform 209"/>
              <p:cNvSpPr>
                <a:spLocks/>
              </p:cNvSpPr>
              <p:nvPr/>
            </p:nvSpPr>
            <p:spPr bwMode="auto">
              <a:xfrm>
                <a:off x="1330326" y="2678113"/>
                <a:ext cx="22225" cy="193675"/>
              </a:xfrm>
              <a:custGeom>
                <a:avLst/>
                <a:gdLst>
                  <a:gd name="T0" fmla="*/ 0 w 14"/>
                  <a:gd name="T1" fmla="*/ 0 h 122"/>
                  <a:gd name="T2" fmla="*/ 2147483647 w 14"/>
                  <a:gd name="T3" fmla="*/ 0 h 122"/>
                  <a:gd name="T4" fmla="*/ 2147483647 w 14"/>
                  <a:gd name="T5" fmla="*/ 0 h 122"/>
                  <a:gd name="T6" fmla="*/ 2147483647 w 14"/>
                  <a:gd name="T7" fmla="*/ 2147483647 h 122"/>
                  <a:gd name="T8" fmla="*/ 0 w 14"/>
                  <a:gd name="T9" fmla="*/ 2147483647 h 122"/>
                  <a:gd name="T10" fmla="*/ 2147483647 w 14"/>
                  <a:gd name="T11" fmla="*/ 2147483647 h 122"/>
                  <a:gd name="T12" fmla="*/ 0 60000 65536"/>
                  <a:gd name="T13" fmla="*/ 0 60000 65536"/>
                  <a:gd name="T14" fmla="*/ 0 60000 65536"/>
                  <a:gd name="T15" fmla="*/ 0 60000 65536"/>
                  <a:gd name="T16" fmla="*/ 0 60000 65536"/>
                  <a:gd name="T17" fmla="*/ 0 60000 65536"/>
                  <a:gd name="T18" fmla="*/ 0 w 14"/>
                  <a:gd name="T19" fmla="*/ 0 h 122"/>
                  <a:gd name="T20" fmla="*/ 14 w 14"/>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4" h="122">
                    <a:moveTo>
                      <a:pt x="0" y="0"/>
                    </a:moveTo>
                    <a:lnTo>
                      <a:pt x="14" y="0"/>
                    </a:lnTo>
                    <a:lnTo>
                      <a:pt x="7" y="0"/>
                    </a:lnTo>
                    <a:lnTo>
                      <a:pt x="7" y="122"/>
                    </a:lnTo>
                    <a:lnTo>
                      <a:pt x="0" y="122"/>
                    </a:lnTo>
                    <a:lnTo>
                      <a:pt x="14" y="122"/>
                    </a:lnTo>
                  </a:path>
                </a:pathLst>
              </a:custGeom>
              <a:noFill/>
              <a:ln w="4">
                <a:solidFill>
                  <a:srgbClr val="FF0000"/>
                </a:solidFill>
                <a:round/>
                <a:headEnd/>
                <a:tailEnd/>
              </a:ln>
            </p:spPr>
            <p:txBody>
              <a:bodyPr/>
              <a:lstStyle/>
              <a:p>
                <a:endParaRPr lang="en-US"/>
              </a:p>
            </p:txBody>
          </p:sp>
          <p:sp>
            <p:nvSpPr>
              <p:cNvPr id="220" name="Freeform 210"/>
              <p:cNvSpPr>
                <a:spLocks/>
              </p:cNvSpPr>
              <p:nvPr/>
            </p:nvSpPr>
            <p:spPr bwMode="auto">
              <a:xfrm>
                <a:off x="1352551" y="2711451"/>
                <a:ext cx="22225" cy="193675"/>
              </a:xfrm>
              <a:custGeom>
                <a:avLst/>
                <a:gdLst>
                  <a:gd name="T0" fmla="*/ 0 w 14"/>
                  <a:gd name="T1" fmla="*/ 0 h 122"/>
                  <a:gd name="T2" fmla="*/ 2147483647 w 14"/>
                  <a:gd name="T3" fmla="*/ 0 h 122"/>
                  <a:gd name="T4" fmla="*/ 2147483647 w 14"/>
                  <a:gd name="T5" fmla="*/ 0 h 122"/>
                  <a:gd name="T6" fmla="*/ 2147483647 w 14"/>
                  <a:gd name="T7" fmla="*/ 2147483647 h 122"/>
                  <a:gd name="T8" fmla="*/ 0 w 14"/>
                  <a:gd name="T9" fmla="*/ 2147483647 h 122"/>
                  <a:gd name="T10" fmla="*/ 2147483647 w 14"/>
                  <a:gd name="T11" fmla="*/ 2147483647 h 122"/>
                  <a:gd name="T12" fmla="*/ 0 60000 65536"/>
                  <a:gd name="T13" fmla="*/ 0 60000 65536"/>
                  <a:gd name="T14" fmla="*/ 0 60000 65536"/>
                  <a:gd name="T15" fmla="*/ 0 60000 65536"/>
                  <a:gd name="T16" fmla="*/ 0 60000 65536"/>
                  <a:gd name="T17" fmla="*/ 0 60000 65536"/>
                  <a:gd name="T18" fmla="*/ 0 w 14"/>
                  <a:gd name="T19" fmla="*/ 0 h 122"/>
                  <a:gd name="T20" fmla="*/ 14 w 14"/>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4" h="122">
                    <a:moveTo>
                      <a:pt x="0" y="0"/>
                    </a:moveTo>
                    <a:lnTo>
                      <a:pt x="14" y="0"/>
                    </a:lnTo>
                    <a:lnTo>
                      <a:pt x="7" y="0"/>
                    </a:lnTo>
                    <a:lnTo>
                      <a:pt x="7" y="122"/>
                    </a:lnTo>
                    <a:lnTo>
                      <a:pt x="0" y="122"/>
                    </a:lnTo>
                    <a:lnTo>
                      <a:pt x="14" y="122"/>
                    </a:lnTo>
                  </a:path>
                </a:pathLst>
              </a:custGeom>
              <a:noFill/>
              <a:ln w="4">
                <a:solidFill>
                  <a:srgbClr val="FF0000"/>
                </a:solidFill>
                <a:round/>
                <a:headEnd/>
                <a:tailEnd/>
              </a:ln>
            </p:spPr>
            <p:txBody>
              <a:bodyPr/>
              <a:lstStyle/>
              <a:p>
                <a:endParaRPr lang="en-US"/>
              </a:p>
            </p:txBody>
          </p:sp>
          <p:sp>
            <p:nvSpPr>
              <p:cNvPr id="221" name="Freeform 211"/>
              <p:cNvSpPr>
                <a:spLocks/>
              </p:cNvSpPr>
              <p:nvPr/>
            </p:nvSpPr>
            <p:spPr bwMode="auto">
              <a:xfrm>
                <a:off x="1374776" y="2746376"/>
                <a:ext cx="22225" cy="192088"/>
              </a:xfrm>
              <a:custGeom>
                <a:avLst/>
                <a:gdLst>
                  <a:gd name="T0" fmla="*/ 0 w 14"/>
                  <a:gd name="T1" fmla="*/ 0 h 121"/>
                  <a:gd name="T2" fmla="*/ 2147483647 w 14"/>
                  <a:gd name="T3" fmla="*/ 0 h 121"/>
                  <a:gd name="T4" fmla="*/ 2147483647 w 14"/>
                  <a:gd name="T5" fmla="*/ 0 h 121"/>
                  <a:gd name="T6" fmla="*/ 2147483647 w 14"/>
                  <a:gd name="T7" fmla="*/ 2147483647 h 121"/>
                  <a:gd name="T8" fmla="*/ 0 w 14"/>
                  <a:gd name="T9" fmla="*/ 2147483647 h 121"/>
                  <a:gd name="T10" fmla="*/ 2147483647 w 14"/>
                  <a:gd name="T11" fmla="*/ 2147483647 h 121"/>
                  <a:gd name="T12" fmla="*/ 0 60000 65536"/>
                  <a:gd name="T13" fmla="*/ 0 60000 65536"/>
                  <a:gd name="T14" fmla="*/ 0 60000 65536"/>
                  <a:gd name="T15" fmla="*/ 0 60000 65536"/>
                  <a:gd name="T16" fmla="*/ 0 60000 65536"/>
                  <a:gd name="T17" fmla="*/ 0 60000 65536"/>
                  <a:gd name="T18" fmla="*/ 0 w 14"/>
                  <a:gd name="T19" fmla="*/ 0 h 121"/>
                  <a:gd name="T20" fmla="*/ 14 w 14"/>
                  <a:gd name="T21" fmla="*/ 121 h 121"/>
                </a:gdLst>
                <a:ahLst/>
                <a:cxnLst>
                  <a:cxn ang="T12">
                    <a:pos x="T0" y="T1"/>
                  </a:cxn>
                  <a:cxn ang="T13">
                    <a:pos x="T2" y="T3"/>
                  </a:cxn>
                  <a:cxn ang="T14">
                    <a:pos x="T4" y="T5"/>
                  </a:cxn>
                  <a:cxn ang="T15">
                    <a:pos x="T6" y="T7"/>
                  </a:cxn>
                  <a:cxn ang="T16">
                    <a:pos x="T8" y="T9"/>
                  </a:cxn>
                  <a:cxn ang="T17">
                    <a:pos x="T10" y="T11"/>
                  </a:cxn>
                </a:cxnLst>
                <a:rect l="T18" t="T19" r="T20" b="T21"/>
                <a:pathLst>
                  <a:path w="14" h="121">
                    <a:moveTo>
                      <a:pt x="0" y="0"/>
                    </a:moveTo>
                    <a:lnTo>
                      <a:pt x="14" y="0"/>
                    </a:lnTo>
                    <a:lnTo>
                      <a:pt x="7" y="0"/>
                    </a:lnTo>
                    <a:lnTo>
                      <a:pt x="7" y="121"/>
                    </a:lnTo>
                    <a:lnTo>
                      <a:pt x="0" y="121"/>
                    </a:lnTo>
                    <a:lnTo>
                      <a:pt x="14" y="121"/>
                    </a:lnTo>
                  </a:path>
                </a:pathLst>
              </a:custGeom>
              <a:noFill/>
              <a:ln w="4">
                <a:solidFill>
                  <a:srgbClr val="FF0000"/>
                </a:solidFill>
                <a:round/>
                <a:headEnd/>
                <a:tailEnd/>
              </a:ln>
            </p:spPr>
            <p:txBody>
              <a:bodyPr/>
              <a:lstStyle/>
              <a:p>
                <a:endParaRPr lang="en-US"/>
              </a:p>
            </p:txBody>
          </p:sp>
          <p:sp>
            <p:nvSpPr>
              <p:cNvPr id="222" name="Freeform 212"/>
              <p:cNvSpPr>
                <a:spLocks/>
              </p:cNvSpPr>
              <p:nvPr/>
            </p:nvSpPr>
            <p:spPr bwMode="auto">
              <a:xfrm>
                <a:off x="1400176" y="2786063"/>
                <a:ext cx="22225" cy="188913"/>
              </a:xfrm>
              <a:custGeom>
                <a:avLst/>
                <a:gdLst>
                  <a:gd name="T0" fmla="*/ 0 w 14"/>
                  <a:gd name="T1" fmla="*/ 0 h 119"/>
                  <a:gd name="T2" fmla="*/ 2147483647 w 14"/>
                  <a:gd name="T3" fmla="*/ 0 h 119"/>
                  <a:gd name="T4" fmla="*/ 2147483647 w 14"/>
                  <a:gd name="T5" fmla="*/ 0 h 119"/>
                  <a:gd name="T6" fmla="*/ 2147483647 w 14"/>
                  <a:gd name="T7" fmla="*/ 2147483647 h 119"/>
                  <a:gd name="T8" fmla="*/ 0 w 14"/>
                  <a:gd name="T9" fmla="*/ 2147483647 h 119"/>
                  <a:gd name="T10" fmla="*/ 2147483647 w 14"/>
                  <a:gd name="T11" fmla="*/ 2147483647 h 119"/>
                  <a:gd name="T12" fmla="*/ 0 60000 65536"/>
                  <a:gd name="T13" fmla="*/ 0 60000 65536"/>
                  <a:gd name="T14" fmla="*/ 0 60000 65536"/>
                  <a:gd name="T15" fmla="*/ 0 60000 65536"/>
                  <a:gd name="T16" fmla="*/ 0 60000 65536"/>
                  <a:gd name="T17" fmla="*/ 0 60000 65536"/>
                  <a:gd name="T18" fmla="*/ 0 w 14"/>
                  <a:gd name="T19" fmla="*/ 0 h 119"/>
                  <a:gd name="T20" fmla="*/ 14 w 14"/>
                  <a:gd name="T21" fmla="*/ 119 h 119"/>
                </a:gdLst>
                <a:ahLst/>
                <a:cxnLst>
                  <a:cxn ang="T12">
                    <a:pos x="T0" y="T1"/>
                  </a:cxn>
                  <a:cxn ang="T13">
                    <a:pos x="T2" y="T3"/>
                  </a:cxn>
                  <a:cxn ang="T14">
                    <a:pos x="T4" y="T5"/>
                  </a:cxn>
                  <a:cxn ang="T15">
                    <a:pos x="T6" y="T7"/>
                  </a:cxn>
                  <a:cxn ang="T16">
                    <a:pos x="T8" y="T9"/>
                  </a:cxn>
                  <a:cxn ang="T17">
                    <a:pos x="T10" y="T11"/>
                  </a:cxn>
                </a:cxnLst>
                <a:rect l="T18" t="T19" r="T20" b="T21"/>
                <a:pathLst>
                  <a:path w="14" h="119">
                    <a:moveTo>
                      <a:pt x="0" y="0"/>
                    </a:moveTo>
                    <a:lnTo>
                      <a:pt x="14" y="0"/>
                    </a:lnTo>
                    <a:lnTo>
                      <a:pt x="7" y="0"/>
                    </a:lnTo>
                    <a:lnTo>
                      <a:pt x="7" y="119"/>
                    </a:lnTo>
                    <a:lnTo>
                      <a:pt x="0" y="119"/>
                    </a:lnTo>
                    <a:lnTo>
                      <a:pt x="14" y="119"/>
                    </a:lnTo>
                  </a:path>
                </a:pathLst>
              </a:custGeom>
              <a:noFill/>
              <a:ln w="4">
                <a:solidFill>
                  <a:srgbClr val="FF0000"/>
                </a:solidFill>
                <a:round/>
                <a:headEnd/>
                <a:tailEnd/>
              </a:ln>
            </p:spPr>
            <p:txBody>
              <a:bodyPr/>
              <a:lstStyle/>
              <a:p>
                <a:endParaRPr lang="en-US"/>
              </a:p>
            </p:txBody>
          </p:sp>
          <p:sp>
            <p:nvSpPr>
              <p:cNvPr id="223" name="Freeform 213"/>
              <p:cNvSpPr>
                <a:spLocks/>
              </p:cNvSpPr>
              <p:nvPr/>
            </p:nvSpPr>
            <p:spPr bwMode="auto">
              <a:xfrm>
                <a:off x="1422401" y="2822576"/>
                <a:ext cx="22225" cy="185738"/>
              </a:xfrm>
              <a:custGeom>
                <a:avLst/>
                <a:gdLst>
                  <a:gd name="T0" fmla="*/ 0 w 14"/>
                  <a:gd name="T1" fmla="*/ 0 h 117"/>
                  <a:gd name="T2" fmla="*/ 2147483647 w 14"/>
                  <a:gd name="T3" fmla="*/ 0 h 117"/>
                  <a:gd name="T4" fmla="*/ 2147483647 w 14"/>
                  <a:gd name="T5" fmla="*/ 0 h 117"/>
                  <a:gd name="T6" fmla="*/ 2147483647 w 14"/>
                  <a:gd name="T7" fmla="*/ 2147483647 h 117"/>
                  <a:gd name="T8" fmla="*/ 0 w 14"/>
                  <a:gd name="T9" fmla="*/ 2147483647 h 117"/>
                  <a:gd name="T10" fmla="*/ 2147483647 w 14"/>
                  <a:gd name="T11" fmla="*/ 2147483647 h 117"/>
                  <a:gd name="T12" fmla="*/ 0 60000 65536"/>
                  <a:gd name="T13" fmla="*/ 0 60000 65536"/>
                  <a:gd name="T14" fmla="*/ 0 60000 65536"/>
                  <a:gd name="T15" fmla="*/ 0 60000 65536"/>
                  <a:gd name="T16" fmla="*/ 0 60000 65536"/>
                  <a:gd name="T17" fmla="*/ 0 60000 65536"/>
                  <a:gd name="T18" fmla="*/ 0 w 14"/>
                  <a:gd name="T19" fmla="*/ 0 h 117"/>
                  <a:gd name="T20" fmla="*/ 14 w 14"/>
                  <a:gd name="T21" fmla="*/ 117 h 117"/>
                </a:gdLst>
                <a:ahLst/>
                <a:cxnLst>
                  <a:cxn ang="T12">
                    <a:pos x="T0" y="T1"/>
                  </a:cxn>
                  <a:cxn ang="T13">
                    <a:pos x="T2" y="T3"/>
                  </a:cxn>
                  <a:cxn ang="T14">
                    <a:pos x="T4" y="T5"/>
                  </a:cxn>
                  <a:cxn ang="T15">
                    <a:pos x="T6" y="T7"/>
                  </a:cxn>
                  <a:cxn ang="T16">
                    <a:pos x="T8" y="T9"/>
                  </a:cxn>
                  <a:cxn ang="T17">
                    <a:pos x="T10" y="T11"/>
                  </a:cxn>
                </a:cxnLst>
                <a:rect l="T18" t="T19" r="T20" b="T21"/>
                <a:pathLst>
                  <a:path w="14" h="117">
                    <a:moveTo>
                      <a:pt x="0" y="0"/>
                    </a:moveTo>
                    <a:lnTo>
                      <a:pt x="14" y="0"/>
                    </a:lnTo>
                    <a:lnTo>
                      <a:pt x="7" y="0"/>
                    </a:lnTo>
                    <a:lnTo>
                      <a:pt x="7" y="117"/>
                    </a:lnTo>
                    <a:lnTo>
                      <a:pt x="0" y="117"/>
                    </a:lnTo>
                    <a:lnTo>
                      <a:pt x="14" y="117"/>
                    </a:lnTo>
                  </a:path>
                </a:pathLst>
              </a:custGeom>
              <a:noFill/>
              <a:ln w="4">
                <a:solidFill>
                  <a:srgbClr val="FF0000"/>
                </a:solidFill>
                <a:round/>
                <a:headEnd/>
                <a:tailEnd/>
              </a:ln>
            </p:spPr>
            <p:txBody>
              <a:bodyPr/>
              <a:lstStyle/>
              <a:p>
                <a:endParaRPr lang="en-US"/>
              </a:p>
            </p:txBody>
          </p:sp>
          <p:sp>
            <p:nvSpPr>
              <p:cNvPr id="224" name="Freeform 214"/>
              <p:cNvSpPr>
                <a:spLocks/>
              </p:cNvSpPr>
              <p:nvPr/>
            </p:nvSpPr>
            <p:spPr bwMode="auto">
              <a:xfrm>
                <a:off x="1444626" y="2860676"/>
                <a:ext cx="22225" cy="184150"/>
              </a:xfrm>
              <a:custGeom>
                <a:avLst/>
                <a:gdLst>
                  <a:gd name="T0" fmla="*/ 0 w 14"/>
                  <a:gd name="T1" fmla="*/ 0 h 116"/>
                  <a:gd name="T2" fmla="*/ 2147483647 w 14"/>
                  <a:gd name="T3" fmla="*/ 0 h 116"/>
                  <a:gd name="T4" fmla="*/ 2147483647 w 14"/>
                  <a:gd name="T5" fmla="*/ 0 h 116"/>
                  <a:gd name="T6" fmla="*/ 2147483647 w 14"/>
                  <a:gd name="T7" fmla="*/ 2147483647 h 116"/>
                  <a:gd name="T8" fmla="*/ 0 w 14"/>
                  <a:gd name="T9" fmla="*/ 2147483647 h 116"/>
                  <a:gd name="T10" fmla="*/ 2147483647 w 14"/>
                  <a:gd name="T11" fmla="*/ 2147483647 h 116"/>
                  <a:gd name="T12" fmla="*/ 0 60000 65536"/>
                  <a:gd name="T13" fmla="*/ 0 60000 65536"/>
                  <a:gd name="T14" fmla="*/ 0 60000 65536"/>
                  <a:gd name="T15" fmla="*/ 0 60000 65536"/>
                  <a:gd name="T16" fmla="*/ 0 60000 65536"/>
                  <a:gd name="T17" fmla="*/ 0 60000 65536"/>
                  <a:gd name="T18" fmla="*/ 0 w 14"/>
                  <a:gd name="T19" fmla="*/ 0 h 116"/>
                  <a:gd name="T20" fmla="*/ 14 w 14"/>
                  <a:gd name="T21" fmla="*/ 116 h 116"/>
                </a:gdLst>
                <a:ahLst/>
                <a:cxnLst>
                  <a:cxn ang="T12">
                    <a:pos x="T0" y="T1"/>
                  </a:cxn>
                  <a:cxn ang="T13">
                    <a:pos x="T2" y="T3"/>
                  </a:cxn>
                  <a:cxn ang="T14">
                    <a:pos x="T4" y="T5"/>
                  </a:cxn>
                  <a:cxn ang="T15">
                    <a:pos x="T6" y="T7"/>
                  </a:cxn>
                  <a:cxn ang="T16">
                    <a:pos x="T8" y="T9"/>
                  </a:cxn>
                  <a:cxn ang="T17">
                    <a:pos x="T10" y="T11"/>
                  </a:cxn>
                </a:cxnLst>
                <a:rect l="T18" t="T19" r="T20" b="T21"/>
                <a:pathLst>
                  <a:path w="14" h="116">
                    <a:moveTo>
                      <a:pt x="0" y="0"/>
                    </a:moveTo>
                    <a:lnTo>
                      <a:pt x="14" y="0"/>
                    </a:lnTo>
                    <a:lnTo>
                      <a:pt x="7" y="0"/>
                    </a:lnTo>
                    <a:lnTo>
                      <a:pt x="7" y="116"/>
                    </a:lnTo>
                    <a:lnTo>
                      <a:pt x="0" y="116"/>
                    </a:lnTo>
                    <a:lnTo>
                      <a:pt x="14" y="116"/>
                    </a:lnTo>
                  </a:path>
                </a:pathLst>
              </a:custGeom>
              <a:noFill/>
              <a:ln w="4">
                <a:solidFill>
                  <a:srgbClr val="FF0000"/>
                </a:solidFill>
                <a:round/>
                <a:headEnd/>
                <a:tailEnd/>
              </a:ln>
            </p:spPr>
            <p:txBody>
              <a:bodyPr/>
              <a:lstStyle/>
              <a:p>
                <a:endParaRPr lang="en-US"/>
              </a:p>
            </p:txBody>
          </p:sp>
          <p:sp>
            <p:nvSpPr>
              <p:cNvPr id="225" name="Freeform 215"/>
              <p:cNvSpPr>
                <a:spLocks/>
              </p:cNvSpPr>
              <p:nvPr/>
            </p:nvSpPr>
            <p:spPr bwMode="auto">
              <a:xfrm>
                <a:off x="1466851" y="2897188"/>
                <a:ext cx="22225" cy="180975"/>
              </a:xfrm>
              <a:custGeom>
                <a:avLst/>
                <a:gdLst>
                  <a:gd name="T0" fmla="*/ 0 w 14"/>
                  <a:gd name="T1" fmla="*/ 0 h 114"/>
                  <a:gd name="T2" fmla="*/ 2147483647 w 14"/>
                  <a:gd name="T3" fmla="*/ 0 h 114"/>
                  <a:gd name="T4" fmla="*/ 2147483647 w 14"/>
                  <a:gd name="T5" fmla="*/ 0 h 114"/>
                  <a:gd name="T6" fmla="*/ 2147483647 w 14"/>
                  <a:gd name="T7" fmla="*/ 2147483647 h 114"/>
                  <a:gd name="T8" fmla="*/ 0 w 14"/>
                  <a:gd name="T9" fmla="*/ 2147483647 h 114"/>
                  <a:gd name="T10" fmla="*/ 2147483647 w 14"/>
                  <a:gd name="T11" fmla="*/ 2147483647 h 114"/>
                  <a:gd name="T12" fmla="*/ 0 60000 65536"/>
                  <a:gd name="T13" fmla="*/ 0 60000 65536"/>
                  <a:gd name="T14" fmla="*/ 0 60000 65536"/>
                  <a:gd name="T15" fmla="*/ 0 60000 65536"/>
                  <a:gd name="T16" fmla="*/ 0 60000 65536"/>
                  <a:gd name="T17" fmla="*/ 0 60000 65536"/>
                  <a:gd name="T18" fmla="*/ 0 w 14"/>
                  <a:gd name="T19" fmla="*/ 0 h 114"/>
                  <a:gd name="T20" fmla="*/ 14 w 14"/>
                  <a:gd name="T21" fmla="*/ 114 h 114"/>
                </a:gdLst>
                <a:ahLst/>
                <a:cxnLst>
                  <a:cxn ang="T12">
                    <a:pos x="T0" y="T1"/>
                  </a:cxn>
                  <a:cxn ang="T13">
                    <a:pos x="T2" y="T3"/>
                  </a:cxn>
                  <a:cxn ang="T14">
                    <a:pos x="T4" y="T5"/>
                  </a:cxn>
                  <a:cxn ang="T15">
                    <a:pos x="T6" y="T7"/>
                  </a:cxn>
                  <a:cxn ang="T16">
                    <a:pos x="T8" y="T9"/>
                  </a:cxn>
                  <a:cxn ang="T17">
                    <a:pos x="T10" y="T11"/>
                  </a:cxn>
                </a:cxnLst>
                <a:rect l="T18" t="T19" r="T20" b="T21"/>
                <a:pathLst>
                  <a:path w="14" h="114">
                    <a:moveTo>
                      <a:pt x="0" y="0"/>
                    </a:moveTo>
                    <a:lnTo>
                      <a:pt x="14" y="0"/>
                    </a:lnTo>
                    <a:lnTo>
                      <a:pt x="7" y="0"/>
                    </a:lnTo>
                    <a:lnTo>
                      <a:pt x="7" y="114"/>
                    </a:lnTo>
                    <a:lnTo>
                      <a:pt x="0" y="114"/>
                    </a:lnTo>
                    <a:lnTo>
                      <a:pt x="14" y="114"/>
                    </a:lnTo>
                  </a:path>
                </a:pathLst>
              </a:custGeom>
              <a:noFill/>
              <a:ln w="4">
                <a:solidFill>
                  <a:srgbClr val="FF0000"/>
                </a:solidFill>
                <a:round/>
                <a:headEnd/>
                <a:tailEnd/>
              </a:ln>
            </p:spPr>
            <p:txBody>
              <a:bodyPr/>
              <a:lstStyle/>
              <a:p>
                <a:endParaRPr lang="en-US"/>
              </a:p>
            </p:txBody>
          </p:sp>
          <p:sp>
            <p:nvSpPr>
              <p:cNvPr id="226" name="Freeform 216"/>
              <p:cNvSpPr>
                <a:spLocks/>
              </p:cNvSpPr>
              <p:nvPr/>
            </p:nvSpPr>
            <p:spPr bwMode="auto">
              <a:xfrm>
                <a:off x="1490663" y="2936876"/>
                <a:ext cx="22225" cy="177800"/>
              </a:xfrm>
              <a:custGeom>
                <a:avLst/>
                <a:gdLst>
                  <a:gd name="T0" fmla="*/ 0 w 14"/>
                  <a:gd name="T1" fmla="*/ 0 h 112"/>
                  <a:gd name="T2" fmla="*/ 2147483647 w 14"/>
                  <a:gd name="T3" fmla="*/ 0 h 112"/>
                  <a:gd name="T4" fmla="*/ 2147483647 w 14"/>
                  <a:gd name="T5" fmla="*/ 0 h 112"/>
                  <a:gd name="T6" fmla="*/ 2147483647 w 14"/>
                  <a:gd name="T7" fmla="*/ 2147483647 h 112"/>
                  <a:gd name="T8" fmla="*/ 0 w 14"/>
                  <a:gd name="T9" fmla="*/ 2147483647 h 112"/>
                  <a:gd name="T10" fmla="*/ 2147483647 w 14"/>
                  <a:gd name="T11" fmla="*/ 2147483647 h 112"/>
                  <a:gd name="T12" fmla="*/ 0 60000 65536"/>
                  <a:gd name="T13" fmla="*/ 0 60000 65536"/>
                  <a:gd name="T14" fmla="*/ 0 60000 65536"/>
                  <a:gd name="T15" fmla="*/ 0 60000 65536"/>
                  <a:gd name="T16" fmla="*/ 0 60000 65536"/>
                  <a:gd name="T17" fmla="*/ 0 60000 65536"/>
                  <a:gd name="T18" fmla="*/ 0 w 14"/>
                  <a:gd name="T19" fmla="*/ 0 h 112"/>
                  <a:gd name="T20" fmla="*/ 14 w 14"/>
                  <a:gd name="T21" fmla="*/ 112 h 112"/>
                </a:gdLst>
                <a:ahLst/>
                <a:cxnLst>
                  <a:cxn ang="T12">
                    <a:pos x="T0" y="T1"/>
                  </a:cxn>
                  <a:cxn ang="T13">
                    <a:pos x="T2" y="T3"/>
                  </a:cxn>
                  <a:cxn ang="T14">
                    <a:pos x="T4" y="T5"/>
                  </a:cxn>
                  <a:cxn ang="T15">
                    <a:pos x="T6" y="T7"/>
                  </a:cxn>
                  <a:cxn ang="T16">
                    <a:pos x="T8" y="T9"/>
                  </a:cxn>
                  <a:cxn ang="T17">
                    <a:pos x="T10" y="T11"/>
                  </a:cxn>
                </a:cxnLst>
                <a:rect l="T18" t="T19" r="T20" b="T21"/>
                <a:pathLst>
                  <a:path w="14" h="112">
                    <a:moveTo>
                      <a:pt x="0" y="0"/>
                    </a:moveTo>
                    <a:lnTo>
                      <a:pt x="14" y="0"/>
                    </a:lnTo>
                    <a:lnTo>
                      <a:pt x="7" y="0"/>
                    </a:lnTo>
                    <a:lnTo>
                      <a:pt x="7" y="112"/>
                    </a:lnTo>
                    <a:lnTo>
                      <a:pt x="0" y="112"/>
                    </a:lnTo>
                    <a:lnTo>
                      <a:pt x="14" y="112"/>
                    </a:lnTo>
                  </a:path>
                </a:pathLst>
              </a:custGeom>
              <a:noFill/>
              <a:ln w="4">
                <a:solidFill>
                  <a:srgbClr val="FF0000"/>
                </a:solidFill>
                <a:round/>
                <a:headEnd/>
                <a:tailEnd/>
              </a:ln>
            </p:spPr>
            <p:txBody>
              <a:bodyPr/>
              <a:lstStyle/>
              <a:p>
                <a:endParaRPr lang="en-US"/>
              </a:p>
            </p:txBody>
          </p:sp>
          <p:sp>
            <p:nvSpPr>
              <p:cNvPr id="227" name="Freeform 217"/>
              <p:cNvSpPr>
                <a:spLocks/>
              </p:cNvSpPr>
              <p:nvPr/>
            </p:nvSpPr>
            <p:spPr bwMode="auto">
              <a:xfrm>
                <a:off x="1512888" y="2971801"/>
                <a:ext cx="22225" cy="176213"/>
              </a:xfrm>
              <a:custGeom>
                <a:avLst/>
                <a:gdLst>
                  <a:gd name="T0" fmla="*/ 0 w 14"/>
                  <a:gd name="T1" fmla="*/ 0 h 111"/>
                  <a:gd name="T2" fmla="*/ 2147483647 w 14"/>
                  <a:gd name="T3" fmla="*/ 0 h 111"/>
                  <a:gd name="T4" fmla="*/ 2147483647 w 14"/>
                  <a:gd name="T5" fmla="*/ 0 h 111"/>
                  <a:gd name="T6" fmla="*/ 2147483647 w 14"/>
                  <a:gd name="T7" fmla="*/ 2147483647 h 111"/>
                  <a:gd name="T8" fmla="*/ 0 w 14"/>
                  <a:gd name="T9" fmla="*/ 2147483647 h 111"/>
                  <a:gd name="T10" fmla="*/ 2147483647 w 14"/>
                  <a:gd name="T11" fmla="*/ 2147483647 h 111"/>
                  <a:gd name="T12" fmla="*/ 0 60000 65536"/>
                  <a:gd name="T13" fmla="*/ 0 60000 65536"/>
                  <a:gd name="T14" fmla="*/ 0 60000 65536"/>
                  <a:gd name="T15" fmla="*/ 0 60000 65536"/>
                  <a:gd name="T16" fmla="*/ 0 60000 65536"/>
                  <a:gd name="T17" fmla="*/ 0 60000 65536"/>
                  <a:gd name="T18" fmla="*/ 0 w 14"/>
                  <a:gd name="T19" fmla="*/ 0 h 111"/>
                  <a:gd name="T20" fmla="*/ 14 w 14"/>
                  <a:gd name="T21" fmla="*/ 111 h 111"/>
                </a:gdLst>
                <a:ahLst/>
                <a:cxnLst>
                  <a:cxn ang="T12">
                    <a:pos x="T0" y="T1"/>
                  </a:cxn>
                  <a:cxn ang="T13">
                    <a:pos x="T2" y="T3"/>
                  </a:cxn>
                  <a:cxn ang="T14">
                    <a:pos x="T4" y="T5"/>
                  </a:cxn>
                  <a:cxn ang="T15">
                    <a:pos x="T6" y="T7"/>
                  </a:cxn>
                  <a:cxn ang="T16">
                    <a:pos x="T8" y="T9"/>
                  </a:cxn>
                  <a:cxn ang="T17">
                    <a:pos x="T10" y="T11"/>
                  </a:cxn>
                </a:cxnLst>
                <a:rect l="T18" t="T19" r="T20" b="T21"/>
                <a:pathLst>
                  <a:path w="14" h="111">
                    <a:moveTo>
                      <a:pt x="0" y="0"/>
                    </a:moveTo>
                    <a:lnTo>
                      <a:pt x="14" y="0"/>
                    </a:lnTo>
                    <a:lnTo>
                      <a:pt x="7" y="0"/>
                    </a:lnTo>
                    <a:lnTo>
                      <a:pt x="7" y="111"/>
                    </a:lnTo>
                    <a:lnTo>
                      <a:pt x="0" y="111"/>
                    </a:lnTo>
                    <a:lnTo>
                      <a:pt x="14" y="111"/>
                    </a:lnTo>
                  </a:path>
                </a:pathLst>
              </a:custGeom>
              <a:noFill/>
              <a:ln w="4">
                <a:solidFill>
                  <a:srgbClr val="FF0000"/>
                </a:solidFill>
                <a:round/>
                <a:headEnd/>
                <a:tailEnd/>
              </a:ln>
            </p:spPr>
            <p:txBody>
              <a:bodyPr/>
              <a:lstStyle/>
              <a:p>
                <a:endParaRPr lang="en-US"/>
              </a:p>
            </p:txBody>
          </p:sp>
          <p:sp>
            <p:nvSpPr>
              <p:cNvPr id="228" name="Freeform 218"/>
              <p:cNvSpPr>
                <a:spLocks/>
              </p:cNvSpPr>
              <p:nvPr/>
            </p:nvSpPr>
            <p:spPr bwMode="auto">
              <a:xfrm>
                <a:off x="1535113" y="3008313"/>
                <a:ext cx="22225" cy="173038"/>
              </a:xfrm>
              <a:custGeom>
                <a:avLst/>
                <a:gdLst>
                  <a:gd name="T0" fmla="*/ 0 w 14"/>
                  <a:gd name="T1" fmla="*/ 0 h 109"/>
                  <a:gd name="T2" fmla="*/ 2147483647 w 14"/>
                  <a:gd name="T3" fmla="*/ 0 h 109"/>
                  <a:gd name="T4" fmla="*/ 2147483647 w 14"/>
                  <a:gd name="T5" fmla="*/ 0 h 109"/>
                  <a:gd name="T6" fmla="*/ 2147483647 w 14"/>
                  <a:gd name="T7" fmla="*/ 2147483647 h 109"/>
                  <a:gd name="T8" fmla="*/ 0 w 14"/>
                  <a:gd name="T9" fmla="*/ 2147483647 h 109"/>
                  <a:gd name="T10" fmla="*/ 2147483647 w 14"/>
                  <a:gd name="T11" fmla="*/ 2147483647 h 109"/>
                  <a:gd name="T12" fmla="*/ 0 60000 65536"/>
                  <a:gd name="T13" fmla="*/ 0 60000 65536"/>
                  <a:gd name="T14" fmla="*/ 0 60000 65536"/>
                  <a:gd name="T15" fmla="*/ 0 60000 65536"/>
                  <a:gd name="T16" fmla="*/ 0 60000 65536"/>
                  <a:gd name="T17" fmla="*/ 0 60000 65536"/>
                  <a:gd name="T18" fmla="*/ 0 w 14"/>
                  <a:gd name="T19" fmla="*/ 0 h 109"/>
                  <a:gd name="T20" fmla="*/ 14 w 14"/>
                  <a:gd name="T21" fmla="*/ 109 h 109"/>
                </a:gdLst>
                <a:ahLst/>
                <a:cxnLst>
                  <a:cxn ang="T12">
                    <a:pos x="T0" y="T1"/>
                  </a:cxn>
                  <a:cxn ang="T13">
                    <a:pos x="T2" y="T3"/>
                  </a:cxn>
                  <a:cxn ang="T14">
                    <a:pos x="T4" y="T5"/>
                  </a:cxn>
                  <a:cxn ang="T15">
                    <a:pos x="T6" y="T7"/>
                  </a:cxn>
                  <a:cxn ang="T16">
                    <a:pos x="T8" y="T9"/>
                  </a:cxn>
                  <a:cxn ang="T17">
                    <a:pos x="T10" y="T11"/>
                  </a:cxn>
                </a:cxnLst>
                <a:rect l="T18" t="T19" r="T20" b="T21"/>
                <a:pathLst>
                  <a:path w="14" h="109">
                    <a:moveTo>
                      <a:pt x="0" y="0"/>
                    </a:moveTo>
                    <a:lnTo>
                      <a:pt x="14" y="0"/>
                    </a:lnTo>
                    <a:lnTo>
                      <a:pt x="7" y="0"/>
                    </a:lnTo>
                    <a:lnTo>
                      <a:pt x="7" y="109"/>
                    </a:lnTo>
                    <a:lnTo>
                      <a:pt x="0" y="109"/>
                    </a:lnTo>
                    <a:lnTo>
                      <a:pt x="14" y="109"/>
                    </a:lnTo>
                  </a:path>
                </a:pathLst>
              </a:custGeom>
              <a:noFill/>
              <a:ln w="4">
                <a:solidFill>
                  <a:srgbClr val="FF0000"/>
                </a:solidFill>
                <a:round/>
                <a:headEnd/>
                <a:tailEnd/>
              </a:ln>
            </p:spPr>
            <p:txBody>
              <a:bodyPr/>
              <a:lstStyle/>
              <a:p>
                <a:endParaRPr lang="en-US"/>
              </a:p>
            </p:txBody>
          </p:sp>
          <p:sp>
            <p:nvSpPr>
              <p:cNvPr id="229" name="Freeform 219"/>
              <p:cNvSpPr>
                <a:spLocks/>
              </p:cNvSpPr>
              <p:nvPr/>
            </p:nvSpPr>
            <p:spPr bwMode="auto">
              <a:xfrm>
                <a:off x="1557338" y="3041651"/>
                <a:ext cx="22225" cy="169863"/>
              </a:xfrm>
              <a:custGeom>
                <a:avLst/>
                <a:gdLst>
                  <a:gd name="T0" fmla="*/ 0 w 14"/>
                  <a:gd name="T1" fmla="*/ 0 h 107"/>
                  <a:gd name="T2" fmla="*/ 2147483647 w 14"/>
                  <a:gd name="T3" fmla="*/ 0 h 107"/>
                  <a:gd name="T4" fmla="*/ 2147483647 w 14"/>
                  <a:gd name="T5" fmla="*/ 0 h 107"/>
                  <a:gd name="T6" fmla="*/ 2147483647 w 14"/>
                  <a:gd name="T7" fmla="*/ 2147483647 h 107"/>
                  <a:gd name="T8" fmla="*/ 0 w 14"/>
                  <a:gd name="T9" fmla="*/ 2147483647 h 107"/>
                  <a:gd name="T10" fmla="*/ 2147483647 w 14"/>
                  <a:gd name="T11" fmla="*/ 2147483647 h 107"/>
                  <a:gd name="T12" fmla="*/ 0 60000 65536"/>
                  <a:gd name="T13" fmla="*/ 0 60000 65536"/>
                  <a:gd name="T14" fmla="*/ 0 60000 65536"/>
                  <a:gd name="T15" fmla="*/ 0 60000 65536"/>
                  <a:gd name="T16" fmla="*/ 0 60000 65536"/>
                  <a:gd name="T17" fmla="*/ 0 60000 65536"/>
                  <a:gd name="T18" fmla="*/ 0 w 14"/>
                  <a:gd name="T19" fmla="*/ 0 h 107"/>
                  <a:gd name="T20" fmla="*/ 14 w 14"/>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14" h="107">
                    <a:moveTo>
                      <a:pt x="0" y="0"/>
                    </a:moveTo>
                    <a:lnTo>
                      <a:pt x="14" y="0"/>
                    </a:lnTo>
                    <a:lnTo>
                      <a:pt x="7" y="0"/>
                    </a:lnTo>
                    <a:lnTo>
                      <a:pt x="7" y="107"/>
                    </a:lnTo>
                    <a:lnTo>
                      <a:pt x="0" y="107"/>
                    </a:lnTo>
                    <a:lnTo>
                      <a:pt x="14" y="107"/>
                    </a:lnTo>
                  </a:path>
                </a:pathLst>
              </a:custGeom>
              <a:noFill/>
              <a:ln w="4">
                <a:solidFill>
                  <a:srgbClr val="FF0000"/>
                </a:solidFill>
                <a:round/>
                <a:headEnd/>
                <a:tailEnd/>
              </a:ln>
            </p:spPr>
            <p:txBody>
              <a:bodyPr/>
              <a:lstStyle/>
              <a:p>
                <a:endParaRPr lang="en-US"/>
              </a:p>
            </p:txBody>
          </p:sp>
          <p:sp>
            <p:nvSpPr>
              <p:cNvPr id="230" name="Freeform 220"/>
              <p:cNvSpPr>
                <a:spLocks/>
              </p:cNvSpPr>
              <p:nvPr/>
            </p:nvSpPr>
            <p:spPr bwMode="auto">
              <a:xfrm>
                <a:off x="1582738" y="3078163"/>
                <a:ext cx="22225" cy="169863"/>
              </a:xfrm>
              <a:custGeom>
                <a:avLst/>
                <a:gdLst>
                  <a:gd name="T0" fmla="*/ 0 w 14"/>
                  <a:gd name="T1" fmla="*/ 0 h 107"/>
                  <a:gd name="T2" fmla="*/ 2147483647 w 14"/>
                  <a:gd name="T3" fmla="*/ 0 h 107"/>
                  <a:gd name="T4" fmla="*/ 2147483647 w 14"/>
                  <a:gd name="T5" fmla="*/ 0 h 107"/>
                  <a:gd name="T6" fmla="*/ 2147483647 w 14"/>
                  <a:gd name="T7" fmla="*/ 2147483647 h 107"/>
                  <a:gd name="T8" fmla="*/ 0 w 14"/>
                  <a:gd name="T9" fmla="*/ 2147483647 h 107"/>
                  <a:gd name="T10" fmla="*/ 2147483647 w 14"/>
                  <a:gd name="T11" fmla="*/ 2147483647 h 107"/>
                  <a:gd name="T12" fmla="*/ 0 60000 65536"/>
                  <a:gd name="T13" fmla="*/ 0 60000 65536"/>
                  <a:gd name="T14" fmla="*/ 0 60000 65536"/>
                  <a:gd name="T15" fmla="*/ 0 60000 65536"/>
                  <a:gd name="T16" fmla="*/ 0 60000 65536"/>
                  <a:gd name="T17" fmla="*/ 0 60000 65536"/>
                  <a:gd name="T18" fmla="*/ 0 w 14"/>
                  <a:gd name="T19" fmla="*/ 0 h 107"/>
                  <a:gd name="T20" fmla="*/ 14 w 14"/>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14" h="107">
                    <a:moveTo>
                      <a:pt x="0" y="0"/>
                    </a:moveTo>
                    <a:lnTo>
                      <a:pt x="14" y="0"/>
                    </a:lnTo>
                    <a:lnTo>
                      <a:pt x="7" y="0"/>
                    </a:lnTo>
                    <a:lnTo>
                      <a:pt x="7" y="107"/>
                    </a:lnTo>
                    <a:lnTo>
                      <a:pt x="0" y="107"/>
                    </a:lnTo>
                    <a:lnTo>
                      <a:pt x="14" y="107"/>
                    </a:lnTo>
                  </a:path>
                </a:pathLst>
              </a:custGeom>
              <a:noFill/>
              <a:ln w="4">
                <a:solidFill>
                  <a:srgbClr val="FF0000"/>
                </a:solidFill>
                <a:round/>
                <a:headEnd/>
                <a:tailEnd/>
              </a:ln>
            </p:spPr>
            <p:txBody>
              <a:bodyPr/>
              <a:lstStyle/>
              <a:p>
                <a:endParaRPr lang="en-US"/>
              </a:p>
            </p:txBody>
          </p:sp>
          <p:sp>
            <p:nvSpPr>
              <p:cNvPr id="231" name="Freeform 221"/>
              <p:cNvSpPr>
                <a:spLocks/>
              </p:cNvSpPr>
              <p:nvPr/>
            </p:nvSpPr>
            <p:spPr bwMode="auto">
              <a:xfrm>
                <a:off x="1604963" y="3108326"/>
                <a:ext cx="22225" cy="168275"/>
              </a:xfrm>
              <a:custGeom>
                <a:avLst/>
                <a:gdLst>
                  <a:gd name="T0" fmla="*/ 0 w 14"/>
                  <a:gd name="T1" fmla="*/ 0 h 106"/>
                  <a:gd name="T2" fmla="*/ 2147483647 w 14"/>
                  <a:gd name="T3" fmla="*/ 0 h 106"/>
                  <a:gd name="T4" fmla="*/ 2147483647 w 14"/>
                  <a:gd name="T5" fmla="*/ 0 h 106"/>
                  <a:gd name="T6" fmla="*/ 2147483647 w 14"/>
                  <a:gd name="T7" fmla="*/ 2147483647 h 106"/>
                  <a:gd name="T8" fmla="*/ 0 w 14"/>
                  <a:gd name="T9" fmla="*/ 2147483647 h 106"/>
                  <a:gd name="T10" fmla="*/ 2147483647 w 14"/>
                  <a:gd name="T11" fmla="*/ 2147483647 h 106"/>
                  <a:gd name="T12" fmla="*/ 0 60000 65536"/>
                  <a:gd name="T13" fmla="*/ 0 60000 65536"/>
                  <a:gd name="T14" fmla="*/ 0 60000 65536"/>
                  <a:gd name="T15" fmla="*/ 0 60000 65536"/>
                  <a:gd name="T16" fmla="*/ 0 60000 65536"/>
                  <a:gd name="T17" fmla="*/ 0 60000 65536"/>
                  <a:gd name="T18" fmla="*/ 0 w 14"/>
                  <a:gd name="T19" fmla="*/ 0 h 106"/>
                  <a:gd name="T20" fmla="*/ 14 w 14"/>
                  <a:gd name="T21" fmla="*/ 106 h 106"/>
                </a:gdLst>
                <a:ahLst/>
                <a:cxnLst>
                  <a:cxn ang="T12">
                    <a:pos x="T0" y="T1"/>
                  </a:cxn>
                  <a:cxn ang="T13">
                    <a:pos x="T2" y="T3"/>
                  </a:cxn>
                  <a:cxn ang="T14">
                    <a:pos x="T4" y="T5"/>
                  </a:cxn>
                  <a:cxn ang="T15">
                    <a:pos x="T6" y="T7"/>
                  </a:cxn>
                  <a:cxn ang="T16">
                    <a:pos x="T8" y="T9"/>
                  </a:cxn>
                  <a:cxn ang="T17">
                    <a:pos x="T10" y="T11"/>
                  </a:cxn>
                </a:cxnLst>
                <a:rect l="T18" t="T19" r="T20" b="T21"/>
                <a:pathLst>
                  <a:path w="14" h="106">
                    <a:moveTo>
                      <a:pt x="0" y="0"/>
                    </a:moveTo>
                    <a:lnTo>
                      <a:pt x="14" y="0"/>
                    </a:lnTo>
                    <a:lnTo>
                      <a:pt x="7" y="0"/>
                    </a:lnTo>
                    <a:lnTo>
                      <a:pt x="7" y="106"/>
                    </a:lnTo>
                    <a:lnTo>
                      <a:pt x="0" y="106"/>
                    </a:lnTo>
                    <a:lnTo>
                      <a:pt x="14" y="106"/>
                    </a:lnTo>
                  </a:path>
                </a:pathLst>
              </a:custGeom>
              <a:noFill/>
              <a:ln w="4">
                <a:solidFill>
                  <a:srgbClr val="FF0000"/>
                </a:solidFill>
                <a:round/>
                <a:headEnd/>
                <a:tailEnd/>
              </a:ln>
            </p:spPr>
            <p:txBody>
              <a:bodyPr/>
              <a:lstStyle/>
              <a:p>
                <a:endParaRPr lang="en-US"/>
              </a:p>
            </p:txBody>
          </p:sp>
          <p:sp>
            <p:nvSpPr>
              <p:cNvPr id="232" name="Freeform 222"/>
              <p:cNvSpPr>
                <a:spLocks/>
              </p:cNvSpPr>
              <p:nvPr/>
            </p:nvSpPr>
            <p:spPr bwMode="auto">
              <a:xfrm>
                <a:off x="1627188" y="3140076"/>
                <a:ext cx="22225" cy="163513"/>
              </a:xfrm>
              <a:custGeom>
                <a:avLst/>
                <a:gdLst>
                  <a:gd name="T0" fmla="*/ 0 w 14"/>
                  <a:gd name="T1" fmla="*/ 0 h 103"/>
                  <a:gd name="T2" fmla="*/ 2147483647 w 14"/>
                  <a:gd name="T3" fmla="*/ 0 h 103"/>
                  <a:gd name="T4" fmla="*/ 2147483647 w 14"/>
                  <a:gd name="T5" fmla="*/ 0 h 103"/>
                  <a:gd name="T6" fmla="*/ 2147483647 w 14"/>
                  <a:gd name="T7" fmla="*/ 2147483647 h 103"/>
                  <a:gd name="T8" fmla="*/ 0 w 14"/>
                  <a:gd name="T9" fmla="*/ 2147483647 h 103"/>
                  <a:gd name="T10" fmla="*/ 2147483647 w 14"/>
                  <a:gd name="T11" fmla="*/ 2147483647 h 103"/>
                  <a:gd name="T12" fmla="*/ 0 60000 65536"/>
                  <a:gd name="T13" fmla="*/ 0 60000 65536"/>
                  <a:gd name="T14" fmla="*/ 0 60000 65536"/>
                  <a:gd name="T15" fmla="*/ 0 60000 65536"/>
                  <a:gd name="T16" fmla="*/ 0 60000 65536"/>
                  <a:gd name="T17" fmla="*/ 0 60000 65536"/>
                  <a:gd name="T18" fmla="*/ 0 w 14"/>
                  <a:gd name="T19" fmla="*/ 0 h 103"/>
                  <a:gd name="T20" fmla="*/ 14 w 14"/>
                  <a:gd name="T21" fmla="*/ 103 h 103"/>
                </a:gdLst>
                <a:ahLst/>
                <a:cxnLst>
                  <a:cxn ang="T12">
                    <a:pos x="T0" y="T1"/>
                  </a:cxn>
                  <a:cxn ang="T13">
                    <a:pos x="T2" y="T3"/>
                  </a:cxn>
                  <a:cxn ang="T14">
                    <a:pos x="T4" y="T5"/>
                  </a:cxn>
                  <a:cxn ang="T15">
                    <a:pos x="T6" y="T7"/>
                  </a:cxn>
                  <a:cxn ang="T16">
                    <a:pos x="T8" y="T9"/>
                  </a:cxn>
                  <a:cxn ang="T17">
                    <a:pos x="T10" y="T11"/>
                  </a:cxn>
                </a:cxnLst>
                <a:rect l="T18" t="T19" r="T20" b="T21"/>
                <a:pathLst>
                  <a:path w="14" h="103">
                    <a:moveTo>
                      <a:pt x="0" y="0"/>
                    </a:moveTo>
                    <a:lnTo>
                      <a:pt x="14" y="0"/>
                    </a:lnTo>
                    <a:lnTo>
                      <a:pt x="7" y="0"/>
                    </a:lnTo>
                    <a:lnTo>
                      <a:pt x="7" y="103"/>
                    </a:lnTo>
                    <a:lnTo>
                      <a:pt x="0" y="103"/>
                    </a:lnTo>
                    <a:lnTo>
                      <a:pt x="14" y="103"/>
                    </a:lnTo>
                  </a:path>
                </a:pathLst>
              </a:custGeom>
              <a:noFill/>
              <a:ln w="4">
                <a:solidFill>
                  <a:srgbClr val="FF0000"/>
                </a:solidFill>
                <a:round/>
                <a:headEnd/>
                <a:tailEnd/>
              </a:ln>
            </p:spPr>
            <p:txBody>
              <a:bodyPr/>
              <a:lstStyle/>
              <a:p>
                <a:endParaRPr lang="en-US"/>
              </a:p>
            </p:txBody>
          </p:sp>
          <p:sp>
            <p:nvSpPr>
              <p:cNvPr id="233" name="Freeform 223"/>
              <p:cNvSpPr>
                <a:spLocks/>
              </p:cNvSpPr>
              <p:nvPr/>
            </p:nvSpPr>
            <p:spPr bwMode="auto">
              <a:xfrm>
                <a:off x="1649413" y="3167063"/>
                <a:ext cx="22225" cy="161925"/>
              </a:xfrm>
              <a:custGeom>
                <a:avLst/>
                <a:gdLst>
                  <a:gd name="T0" fmla="*/ 0 w 14"/>
                  <a:gd name="T1" fmla="*/ 0 h 102"/>
                  <a:gd name="T2" fmla="*/ 2147483647 w 14"/>
                  <a:gd name="T3" fmla="*/ 0 h 102"/>
                  <a:gd name="T4" fmla="*/ 2147483647 w 14"/>
                  <a:gd name="T5" fmla="*/ 0 h 102"/>
                  <a:gd name="T6" fmla="*/ 2147483647 w 14"/>
                  <a:gd name="T7" fmla="*/ 2147483647 h 102"/>
                  <a:gd name="T8" fmla="*/ 0 w 14"/>
                  <a:gd name="T9" fmla="*/ 2147483647 h 102"/>
                  <a:gd name="T10" fmla="*/ 2147483647 w 14"/>
                  <a:gd name="T11" fmla="*/ 2147483647 h 102"/>
                  <a:gd name="T12" fmla="*/ 0 60000 65536"/>
                  <a:gd name="T13" fmla="*/ 0 60000 65536"/>
                  <a:gd name="T14" fmla="*/ 0 60000 65536"/>
                  <a:gd name="T15" fmla="*/ 0 60000 65536"/>
                  <a:gd name="T16" fmla="*/ 0 60000 65536"/>
                  <a:gd name="T17" fmla="*/ 0 60000 65536"/>
                  <a:gd name="T18" fmla="*/ 0 w 14"/>
                  <a:gd name="T19" fmla="*/ 0 h 102"/>
                  <a:gd name="T20" fmla="*/ 14 w 14"/>
                  <a:gd name="T21" fmla="*/ 102 h 102"/>
                </a:gdLst>
                <a:ahLst/>
                <a:cxnLst>
                  <a:cxn ang="T12">
                    <a:pos x="T0" y="T1"/>
                  </a:cxn>
                  <a:cxn ang="T13">
                    <a:pos x="T2" y="T3"/>
                  </a:cxn>
                  <a:cxn ang="T14">
                    <a:pos x="T4" y="T5"/>
                  </a:cxn>
                  <a:cxn ang="T15">
                    <a:pos x="T6" y="T7"/>
                  </a:cxn>
                  <a:cxn ang="T16">
                    <a:pos x="T8" y="T9"/>
                  </a:cxn>
                  <a:cxn ang="T17">
                    <a:pos x="T10" y="T11"/>
                  </a:cxn>
                </a:cxnLst>
                <a:rect l="T18" t="T19" r="T20" b="T21"/>
                <a:pathLst>
                  <a:path w="14" h="102">
                    <a:moveTo>
                      <a:pt x="0" y="0"/>
                    </a:moveTo>
                    <a:lnTo>
                      <a:pt x="14" y="0"/>
                    </a:lnTo>
                    <a:lnTo>
                      <a:pt x="7" y="0"/>
                    </a:lnTo>
                    <a:lnTo>
                      <a:pt x="7" y="102"/>
                    </a:lnTo>
                    <a:lnTo>
                      <a:pt x="0" y="102"/>
                    </a:lnTo>
                    <a:lnTo>
                      <a:pt x="14" y="102"/>
                    </a:lnTo>
                  </a:path>
                </a:pathLst>
              </a:custGeom>
              <a:noFill/>
              <a:ln w="4">
                <a:solidFill>
                  <a:srgbClr val="FF0000"/>
                </a:solidFill>
                <a:round/>
                <a:headEnd/>
                <a:tailEnd/>
              </a:ln>
            </p:spPr>
            <p:txBody>
              <a:bodyPr/>
              <a:lstStyle/>
              <a:p>
                <a:endParaRPr lang="en-US"/>
              </a:p>
            </p:txBody>
          </p:sp>
          <p:sp>
            <p:nvSpPr>
              <p:cNvPr id="234" name="Freeform 224"/>
              <p:cNvSpPr>
                <a:spLocks/>
              </p:cNvSpPr>
              <p:nvPr/>
            </p:nvSpPr>
            <p:spPr bwMode="auto">
              <a:xfrm>
                <a:off x="1671638" y="3192463"/>
                <a:ext cx="22225" cy="161925"/>
              </a:xfrm>
              <a:custGeom>
                <a:avLst/>
                <a:gdLst>
                  <a:gd name="T0" fmla="*/ 0 w 14"/>
                  <a:gd name="T1" fmla="*/ 0 h 102"/>
                  <a:gd name="T2" fmla="*/ 2147483647 w 14"/>
                  <a:gd name="T3" fmla="*/ 0 h 102"/>
                  <a:gd name="T4" fmla="*/ 2147483647 w 14"/>
                  <a:gd name="T5" fmla="*/ 0 h 102"/>
                  <a:gd name="T6" fmla="*/ 2147483647 w 14"/>
                  <a:gd name="T7" fmla="*/ 2147483647 h 102"/>
                  <a:gd name="T8" fmla="*/ 0 w 14"/>
                  <a:gd name="T9" fmla="*/ 2147483647 h 102"/>
                  <a:gd name="T10" fmla="*/ 2147483647 w 14"/>
                  <a:gd name="T11" fmla="*/ 2147483647 h 102"/>
                  <a:gd name="T12" fmla="*/ 0 60000 65536"/>
                  <a:gd name="T13" fmla="*/ 0 60000 65536"/>
                  <a:gd name="T14" fmla="*/ 0 60000 65536"/>
                  <a:gd name="T15" fmla="*/ 0 60000 65536"/>
                  <a:gd name="T16" fmla="*/ 0 60000 65536"/>
                  <a:gd name="T17" fmla="*/ 0 60000 65536"/>
                  <a:gd name="T18" fmla="*/ 0 w 14"/>
                  <a:gd name="T19" fmla="*/ 0 h 102"/>
                  <a:gd name="T20" fmla="*/ 14 w 14"/>
                  <a:gd name="T21" fmla="*/ 102 h 102"/>
                </a:gdLst>
                <a:ahLst/>
                <a:cxnLst>
                  <a:cxn ang="T12">
                    <a:pos x="T0" y="T1"/>
                  </a:cxn>
                  <a:cxn ang="T13">
                    <a:pos x="T2" y="T3"/>
                  </a:cxn>
                  <a:cxn ang="T14">
                    <a:pos x="T4" y="T5"/>
                  </a:cxn>
                  <a:cxn ang="T15">
                    <a:pos x="T6" y="T7"/>
                  </a:cxn>
                  <a:cxn ang="T16">
                    <a:pos x="T8" y="T9"/>
                  </a:cxn>
                  <a:cxn ang="T17">
                    <a:pos x="T10" y="T11"/>
                  </a:cxn>
                </a:cxnLst>
                <a:rect l="T18" t="T19" r="T20" b="T21"/>
                <a:pathLst>
                  <a:path w="14" h="102">
                    <a:moveTo>
                      <a:pt x="0" y="0"/>
                    </a:moveTo>
                    <a:lnTo>
                      <a:pt x="14" y="0"/>
                    </a:lnTo>
                    <a:lnTo>
                      <a:pt x="7" y="0"/>
                    </a:lnTo>
                    <a:lnTo>
                      <a:pt x="7" y="102"/>
                    </a:lnTo>
                    <a:lnTo>
                      <a:pt x="0" y="102"/>
                    </a:lnTo>
                    <a:lnTo>
                      <a:pt x="14" y="102"/>
                    </a:lnTo>
                  </a:path>
                </a:pathLst>
              </a:custGeom>
              <a:noFill/>
              <a:ln w="4">
                <a:solidFill>
                  <a:srgbClr val="FF0000"/>
                </a:solidFill>
                <a:round/>
                <a:headEnd/>
                <a:tailEnd/>
              </a:ln>
            </p:spPr>
            <p:txBody>
              <a:bodyPr/>
              <a:lstStyle/>
              <a:p>
                <a:endParaRPr lang="en-US"/>
              </a:p>
            </p:txBody>
          </p:sp>
          <p:sp>
            <p:nvSpPr>
              <p:cNvPr id="235" name="Freeform 225"/>
              <p:cNvSpPr>
                <a:spLocks/>
              </p:cNvSpPr>
              <p:nvPr/>
            </p:nvSpPr>
            <p:spPr bwMode="auto">
              <a:xfrm>
                <a:off x="1697038" y="3217863"/>
                <a:ext cx="22225" cy="158750"/>
              </a:xfrm>
              <a:custGeom>
                <a:avLst/>
                <a:gdLst>
                  <a:gd name="T0" fmla="*/ 0 w 14"/>
                  <a:gd name="T1" fmla="*/ 0 h 100"/>
                  <a:gd name="T2" fmla="*/ 2147483647 w 14"/>
                  <a:gd name="T3" fmla="*/ 0 h 100"/>
                  <a:gd name="T4" fmla="*/ 2147483647 w 14"/>
                  <a:gd name="T5" fmla="*/ 0 h 100"/>
                  <a:gd name="T6" fmla="*/ 2147483647 w 14"/>
                  <a:gd name="T7" fmla="*/ 2147483647 h 100"/>
                  <a:gd name="T8" fmla="*/ 0 w 14"/>
                  <a:gd name="T9" fmla="*/ 2147483647 h 100"/>
                  <a:gd name="T10" fmla="*/ 2147483647 w 14"/>
                  <a:gd name="T11" fmla="*/ 2147483647 h 100"/>
                  <a:gd name="T12" fmla="*/ 0 60000 65536"/>
                  <a:gd name="T13" fmla="*/ 0 60000 65536"/>
                  <a:gd name="T14" fmla="*/ 0 60000 65536"/>
                  <a:gd name="T15" fmla="*/ 0 60000 65536"/>
                  <a:gd name="T16" fmla="*/ 0 60000 65536"/>
                  <a:gd name="T17" fmla="*/ 0 60000 65536"/>
                  <a:gd name="T18" fmla="*/ 0 w 14"/>
                  <a:gd name="T19" fmla="*/ 0 h 100"/>
                  <a:gd name="T20" fmla="*/ 14 w 14"/>
                  <a:gd name="T21" fmla="*/ 100 h 100"/>
                </a:gdLst>
                <a:ahLst/>
                <a:cxnLst>
                  <a:cxn ang="T12">
                    <a:pos x="T0" y="T1"/>
                  </a:cxn>
                  <a:cxn ang="T13">
                    <a:pos x="T2" y="T3"/>
                  </a:cxn>
                  <a:cxn ang="T14">
                    <a:pos x="T4" y="T5"/>
                  </a:cxn>
                  <a:cxn ang="T15">
                    <a:pos x="T6" y="T7"/>
                  </a:cxn>
                  <a:cxn ang="T16">
                    <a:pos x="T8" y="T9"/>
                  </a:cxn>
                  <a:cxn ang="T17">
                    <a:pos x="T10" y="T11"/>
                  </a:cxn>
                </a:cxnLst>
                <a:rect l="T18" t="T19" r="T20" b="T21"/>
                <a:pathLst>
                  <a:path w="14" h="100">
                    <a:moveTo>
                      <a:pt x="0" y="0"/>
                    </a:moveTo>
                    <a:lnTo>
                      <a:pt x="14" y="0"/>
                    </a:lnTo>
                    <a:lnTo>
                      <a:pt x="7" y="0"/>
                    </a:lnTo>
                    <a:lnTo>
                      <a:pt x="7" y="100"/>
                    </a:lnTo>
                    <a:lnTo>
                      <a:pt x="0" y="100"/>
                    </a:lnTo>
                    <a:lnTo>
                      <a:pt x="14" y="100"/>
                    </a:lnTo>
                  </a:path>
                </a:pathLst>
              </a:custGeom>
              <a:noFill/>
              <a:ln w="4">
                <a:solidFill>
                  <a:srgbClr val="FF0000"/>
                </a:solidFill>
                <a:round/>
                <a:headEnd/>
                <a:tailEnd/>
              </a:ln>
            </p:spPr>
            <p:txBody>
              <a:bodyPr/>
              <a:lstStyle/>
              <a:p>
                <a:endParaRPr lang="en-US"/>
              </a:p>
            </p:txBody>
          </p:sp>
          <p:sp>
            <p:nvSpPr>
              <p:cNvPr id="236" name="Freeform 226"/>
              <p:cNvSpPr>
                <a:spLocks/>
              </p:cNvSpPr>
              <p:nvPr/>
            </p:nvSpPr>
            <p:spPr bwMode="auto">
              <a:xfrm>
                <a:off x="1719263" y="3240088"/>
                <a:ext cx="22225" cy="158750"/>
              </a:xfrm>
              <a:custGeom>
                <a:avLst/>
                <a:gdLst>
                  <a:gd name="T0" fmla="*/ 0 w 14"/>
                  <a:gd name="T1" fmla="*/ 0 h 100"/>
                  <a:gd name="T2" fmla="*/ 2147483647 w 14"/>
                  <a:gd name="T3" fmla="*/ 0 h 100"/>
                  <a:gd name="T4" fmla="*/ 2147483647 w 14"/>
                  <a:gd name="T5" fmla="*/ 0 h 100"/>
                  <a:gd name="T6" fmla="*/ 2147483647 w 14"/>
                  <a:gd name="T7" fmla="*/ 2147483647 h 100"/>
                  <a:gd name="T8" fmla="*/ 0 w 14"/>
                  <a:gd name="T9" fmla="*/ 2147483647 h 100"/>
                  <a:gd name="T10" fmla="*/ 2147483647 w 14"/>
                  <a:gd name="T11" fmla="*/ 2147483647 h 100"/>
                  <a:gd name="T12" fmla="*/ 0 60000 65536"/>
                  <a:gd name="T13" fmla="*/ 0 60000 65536"/>
                  <a:gd name="T14" fmla="*/ 0 60000 65536"/>
                  <a:gd name="T15" fmla="*/ 0 60000 65536"/>
                  <a:gd name="T16" fmla="*/ 0 60000 65536"/>
                  <a:gd name="T17" fmla="*/ 0 60000 65536"/>
                  <a:gd name="T18" fmla="*/ 0 w 14"/>
                  <a:gd name="T19" fmla="*/ 0 h 100"/>
                  <a:gd name="T20" fmla="*/ 14 w 14"/>
                  <a:gd name="T21" fmla="*/ 100 h 100"/>
                </a:gdLst>
                <a:ahLst/>
                <a:cxnLst>
                  <a:cxn ang="T12">
                    <a:pos x="T0" y="T1"/>
                  </a:cxn>
                  <a:cxn ang="T13">
                    <a:pos x="T2" y="T3"/>
                  </a:cxn>
                  <a:cxn ang="T14">
                    <a:pos x="T4" y="T5"/>
                  </a:cxn>
                  <a:cxn ang="T15">
                    <a:pos x="T6" y="T7"/>
                  </a:cxn>
                  <a:cxn ang="T16">
                    <a:pos x="T8" y="T9"/>
                  </a:cxn>
                  <a:cxn ang="T17">
                    <a:pos x="T10" y="T11"/>
                  </a:cxn>
                </a:cxnLst>
                <a:rect l="T18" t="T19" r="T20" b="T21"/>
                <a:pathLst>
                  <a:path w="14" h="100">
                    <a:moveTo>
                      <a:pt x="0" y="0"/>
                    </a:moveTo>
                    <a:lnTo>
                      <a:pt x="14" y="0"/>
                    </a:lnTo>
                    <a:lnTo>
                      <a:pt x="7" y="0"/>
                    </a:lnTo>
                    <a:lnTo>
                      <a:pt x="7" y="100"/>
                    </a:lnTo>
                    <a:lnTo>
                      <a:pt x="0" y="100"/>
                    </a:lnTo>
                    <a:lnTo>
                      <a:pt x="14" y="100"/>
                    </a:lnTo>
                  </a:path>
                </a:pathLst>
              </a:custGeom>
              <a:noFill/>
              <a:ln w="4">
                <a:solidFill>
                  <a:srgbClr val="FF0000"/>
                </a:solidFill>
                <a:round/>
                <a:headEnd/>
                <a:tailEnd/>
              </a:ln>
            </p:spPr>
            <p:txBody>
              <a:bodyPr/>
              <a:lstStyle/>
              <a:p>
                <a:endParaRPr lang="en-US"/>
              </a:p>
            </p:txBody>
          </p:sp>
          <p:sp>
            <p:nvSpPr>
              <p:cNvPr id="237" name="Freeform 227"/>
              <p:cNvSpPr>
                <a:spLocks/>
              </p:cNvSpPr>
              <p:nvPr/>
            </p:nvSpPr>
            <p:spPr bwMode="auto">
              <a:xfrm>
                <a:off x="1741488" y="3259138"/>
                <a:ext cx="20638" cy="155575"/>
              </a:xfrm>
              <a:custGeom>
                <a:avLst/>
                <a:gdLst>
                  <a:gd name="T0" fmla="*/ 0 w 13"/>
                  <a:gd name="T1" fmla="*/ 0 h 98"/>
                  <a:gd name="T2" fmla="*/ 2147483647 w 13"/>
                  <a:gd name="T3" fmla="*/ 0 h 98"/>
                  <a:gd name="T4" fmla="*/ 2147483647 w 13"/>
                  <a:gd name="T5" fmla="*/ 0 h 98"/>
                  <a:gd name="T6" fmla="*/ 2147483647 w 13"/>
                  <a:gd name="T7" fmla="*/ 2147483647 h 98"/>
                  <a:gd name="T8" fmla="*/ 0 w 13"/>
                  <a:gd name="T9" fmla="*/ 2147483647 h 98"/>
                  <a:gd name="T10" fmla="*/ 2147483647 w 13"/>
                  <a:gd name="T11" fmla="*/ 2147483647 h 98"/>
                  <a:gd name="T12" fmla="*/ 0 60000 65536"/>
                  <a:gd name="T13" fmla="*/ 0 60000 65536"/>
                  <a:gd name="T14" fmla="*/ 0 60000 65536"/>
                  <a:gd name="T15" fmla="*/ 0 60000 65536"/>
                  <a:gd name="T16" fmla="*/ 0 60000 65536"/>
                  <a:gd name="T17" fmla="*/ 0 60000 65536"/>
                  <a:gd name="T18" fmla="*/ 0 w 13"/>
                  <a:gd name="T19" fmla="*/ 0 h 98"/>
                  <a:gd name="T20" fmla="*/ 13 w 13"/>
                  <a:gd name="T21" fmla="*/ 98 h 98"/>
                </a:gdLst>
                <a:ahLst/>
                <a:cxnLst>
                  <a:cxn ang="T12">
                    <a:pos x="T0" y="T1"/>
                  </a:cxn>
                  <a:cxn ang="T13">
                    <a:pos x="T2" y="T3"/>
                  </a:cxn>
                  <a:cxn ang="T14">
                    <a:pos x="T4" y="T5"/>
                  </a:cxn>
                  <a:cxn ang="T15">
                    <a:pos x="T6" y="T7"/>
                  </a:cxn>
                  <a:cxn ang="T16">
                    <a:pos x="T8" y="T9"/>
                  </a:cxn>
                  <a:cxn ang="T17">
                    <a:pos x="T10" y="T11"/>
                  </a:cxn>
                </a:cxnLst>
                <a:rect l="T18" t="T19" r="T20" b="T21"/>
                <a:pathLst>
                  <a:path w="13" h="98">
                    <a:moveTo>
                      <a:pt x="0" y="0"/>
                    </a:moveTo>
                    <a:lnTo>
                      <a:pt x="13" y="0"/>
                    </a:lnTo>
                    <a:lnTo>
                      <a:pt x="6" y="0"/>
                    </a:lnTo>
                    <a:lnTo>
                      <a:pt x="6" y="98"/>
                    </a:lnTo>
                    <a:lnTo>
                      <a:pt x="0" y="98"/>
                    </a:lnTo>
                    <a:lnTo>
                      <a:pt x="13" y="98"/>
                    </a:lnTo>
                  </a:path>
                </a:pathLst>
              </a:custGeom>
              <a:noFill/>
              <a:ln w="4">
                <a:solidFill>
                  <a:srgbClr val="FF0000"/>
                </a:solidFill>
                <a:round/>
                <a:headEnd/>
                <a:tailEnd/>
              </a:ln>
            </p:spPr>
            <p:txBody>
              <a:bodyPr/>
              <a:lstStyle/>
              <a:p>
                <a:endParaRPr lang="en-US"/>
              </a:p>
            </p:txBody>
          </p:sp>
          <p:sp>
            <p:nvSpPr>
              <p:cNvPr id="238" name="Freeform 228"/>
              <p:cNvSpPr>
                <a:spLocks/>
              </p:cNvSpPr>
              <p:nvPr/>
            </p:nvSpPr>
            <p:spPr bwMode="auto">
              <a:xfrm>
                <a:off x="1762126" y="3276601"/>
                <a:ext cx="22225" cy="155575"/>
              </a:xfrm>
              <a:custGeom>
                <a:avLst/>
                <a:gdLst>
                  <a:gd name="T0" fmla="*/ 0 w 14"/>
                  <a:gd name="T1" fmla="*/ 0 h 98"/>
                  <a:gd name="T2" fmla="*/ 2147483647 w 14"/>
                  <a:gd name="T3" fmla="*/ 0 h 98"/>
                  <a:gd name="T4" fmla="*/ 2147483647 w 14"/>
                  <a:gd name="T5" fmla="*/ 0 h 98"/>
                  <a:gd name="T6" fmla="*/ 2147483647 w 14"/>
                  <a:gd name="T7" fmla="*/ 2147483647 h 98"/>
                  <a:gd name="T8" fmla="*/ 0 w 14"/>
                  <a:gd name="T9" fmla="*/ 2147483647 h 98"/>
                  <a:gd name="T10" fmla="*/ 2147483647 w 14"/>
                  <a:gd name="T11" fmla="*/ 2147483647 h 98"/>
                  <a:gd name="T12" fmla="*/ 0 60000 65536"/>
                  <a:gd name="T13" fmla="*/ 0 60000 65536"/>
                  <a:gd name="T14" fmla="*/ 0 60000 65536"/>
                  <a:gd name="T15" fmla="*/ 0 60000 65536"/>
                  <a:gd name="T16" fmla="*/ 0 60000 65536"/>
                  <a:gd name="T17" fmla="*/ 0 60000 65536"/>
                  <a:gd name="T18" fmla="*/ 0 w 14"/>
                  <a:gd name="T19" fmla="*/ 0 h 98"/>
                  <a:gd name="T20" fmla="*/ 14 w 14"/>
                  <a:gd name="T21" fmla="*/ 98 h 98"/>
                </a:gdLst>
                <a:ahLst/>
                <a:cxnLst>
                  <a:cxn ang="T12">
                    <a:pos x="T0" y="T1"/>
                  </a:cxn>
                  <a:cxn ang="T13">
                    <a:pos x="T2" y="T3"/>
                  </a:cxn>
                  <a:cxn ang="T14">
                    <a:pos x="T4" y="T5"/>
                  </a:cxn>
                  <a:cxn ang="T15">
                    <a:pos x="T6" y="T7"/>
                  </a:cxn>
                  <a:cxn ang="T16">
                    <a:pos x="T8" y="T9"/>
                  </a:cxn>
                  <a:cxn ang="T17">
                    <a:pos x="T10" y="T11"/>
                  </a:cxn>
                </a:cxnLst>
                <a:rect l="T18" t="T19" r="T20" b="T21"/>
                <a:pathLst>
                  <a:path w="14" h="98">
                    <a:moveTo>
                      <a:pt x="0" y="0"/>
                    </a:moveTo>
                    <a:lnTo>
                      <a:pt x="14" y="0"/>
                    </a:lnTo>
                    <a:lnTo>
                      <a:pt x="7" y="0"/>
                    </a:lnTo>
                    <a:lnTo>
                      <a:pt x="7" y="98"/>
                    </a:lnTo>
                    <a:lnTo>
                      <a:pt x="0" y="98"/>
                    </a:lnTo>
                    <a:lnTo>
                      <a:pt x="14" y="98"/>
                    </a:lnTo>
                  </a:path>
                </a:pathLst>
              </a:custGeom>
              <a:noFill/>
              <a:ln w="4">
                <a:solidFill>
                  <a:srgbClr val="FF0000"/>
                </a:solidFill>
                <a:round/>
                <a:headEnd/>
                <a:tailEnd/>
              </a:ln>
            </p:spPr>
            <p:txBody>
              <a:bodyPr/>
              <a:lstStyle/>
              <a:p>
                <a:endParaRPr lang="en-US"/>
              </a:p>
            </p:txBody>
          </p:sp>
          <p:sp>
            <p:nvSpPr>
              <p:cNvPr id="239" name="Freeform 229"/>
              <p:cNvSpPr>
                <a:spLocks/>
              </p:cNvSpPr>
              <p:nvPr/>
            </p:nvSpPr>
            <p:spPr bwMode="auto">
              <a:xfrm>
                <a:off x="1787526" y="3292476"/>
                <a:ext cx="22225" cy="153988"/>
              </a:xfrm>
              <a:custGeom>
                <a:avLst/>
                <a:gdLst>
                  <a:gd name="T0" fmla="*/ 0 w 14"/>
                  <a:gd name="T1" fmla="*/ 0 h 97"/>
                  <a:gd name="T2" fmla="*/ 2147483647 w 14"/>
                  <a:gd name="T3" fmla="*/ 0 h 97"/>
                  <a:gd name="T4" fmla="*/ 2147483647 w 14"/>
                  <a:gd name="T5" fmla="*/ 0 h 97"/>
                  <a:gd name="T6" fmla="*/ 2147483647 w 14"/>
                  <a:gd name="T7" fmla="*/ 2147483647 h 97"/>
                  <a:gd name="T8" fmla="*/ 0 w 14"/>
                  <a:gd name="T9" fmla="*/ 2147483647 h 97"/>
                  <a:gd name="T10" fmla="*/ 2147483647 w 14"/>
                  <a:gd name="T11" fmla="*/ 2147483647 h 97"/>
                  <a:gd name="T12" fmla="*/ 0 60000 65536"/>
                  <a:gd name="T13" fmla="*/ 0 60000 65536"/>
                  <a:gd name="T14" fmla="*/ 0 60000 65536"/>
                  <a:gd name="T15" fmla="*/ 0 60000 65536"/>
                  <a:gd name="T16" fmla="*/ 0 60000 65536"/>
                  <a:gd name="T17" fmla="*/ 0 60000 65536"/>
                  <a:gd name="T18" fmla="*/ 0 w 14"/>
                  <a:gd name="T19" fmla="*/ 0 h 97"/>
                  <a:gd name="T20" fmla="*/ 14 w 14"/>
                  <a:gd name="T21" fmla="*/ 97 h 97"/>
                </a:gdLst>
                <a:ahLst/>
                <a:cxnLst>
                  <a:cxn ang="T12">
                    <a:pos x="T0" y="T1"/>
                  </a:cxn>
                  <a:cxn ang="T13">
                    <a:pos x="T2" y="T3"/>
                  </a:cxn>
                  <a:cxn ang="T14">
                    <a:pos x="T4" y="T5"/>
                  </a:cxn>
                  <a:cxn ang="T15">
                    <a:pos x="T6" y="T7"/>
                  </a:cxn>
                  <a:cxn ang="T16">
                    <a:pos x="T8" y="T9"/>
                  </a:cxn>
                  <a:cxn ang="T17">
                    <a:pos x="T10" y="T11"/>
                  </a:cxn>
                </a:cxnLst>
                <a:rect l="T18" t="T19" r="T20" b="T21"/>
                <a:pathLst>
                  <a:path w="14" h="97">
                    <a:moveTo>
                      <a:pt x="0" y="0"/>
                    </a:moveTo>
                    <a:lnTo>
                      <a:pt x="14" y="0"/>
                    </a:lnTo>
                    <a:lnTo>
                      <a:pt x="7" y="0"/>
                    </a:lnTo>
                    <a:lnTo>
                      <a:pt x="7" y="97"/>
                    </a:lnTo>
                    <a:lnTo>
                      <a:pt x="0" y="97"/>
                    </a:lnTo>
                    <a:lnTo>
                      <a:pt x="14" y="97"/>
                    </a:lnTo>
                  </a:path>
                </a:pathLst>
              </a:custGeom>
              <a:noFill/>
              <a:ln w="4">
                <a:solidFill>
                  <a:srgbClr val="FF0000"/>
                </a:solidFill>
                <a:round/>
                <a:headEnd/>
                <a:tailEnd/>
              </a:ln>
            </p:spPr>
            <p:txBody>
              <a:bodyPr/>
              <a:lstStyle/>
              <a:p>
                <a:endParaRPr lang="en-US"/>
              </a:p>
            </p:txBody>
          </p:sp>
          <p:sp>
            <p:nvSpPr>
              <p:cNvPr id="240" name="Freeform 230"/>
              <p:cNvSpPr>
                <a:spLocks/>
              </p:cNvSpPr>
              <p:nvPr/>
            </p:nvSpPr>
            <p:spPr bwMode="auto">
              <a:xfrm>
                <a:off x="1809751" y="3306763"/>
                <a:ext cx="22225" cy="152400"/>
              </a:xfrm>
              <a:custGeom>
                <a:avLst/>
                <a:gdLst>
                  <a:gd name="T0" fmla="*/ 0 w 14"/>
                  <a:gd name="T1" fmla="*/ 0 h 96"/>
                  <a:gd name="T2" fmla="*/ 2147483647 w 14"/>
                  <a:gd name="T3" fmla="*/ 0 h 96"/>
                  <a:gd name="T4" fmla="*/ 2147483647 w 14"/>
                  <a:gd name="T5" fmla="*/ 0 h 96"/>
                  <a:gd name="T6" fmla="*/ 2147483647 w 14"/>
                  <a:gd name="T7" fmla="*/ 2147483647 h 96"/>
                  <a:gd name="T8" fmla="*/ 0 w 14"/>
                  <a:gd name="T9" fmla="*/ 2147483647 h 96"/>
                  <a:gd name="T10" fmla="*/ 2147483647 w 14"/>
                  <a:gd name="T11" fmla="*/ 2147483647 h 96"/>
                  <a:gd name="T12" fmla="*/ 0 60000 65536"/>
                  <a:gd name="T13" fmla="*/ 0 60000 65536"/>
                  <a:gd name="T14" fmla="*/ 0 60000 65536"/>
                  <a:gd name="T15" fmla="*/ 0 60000 65536"/>
                  <a:gd name="T16" fmla="*/ 0 60000 65536"/>
                  <a:gd name="T17" fmla="*/ 0 60000 65536"/>
                  <a:gd name="T18" fmla="*/ 0 w 14"/>
                  <a:gd name="T19" fmla="*/ 0 h 96"/>
                  <a:gd name="T20" fmla="*/ 14 w 14"/>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14" h="96">
                    <a:moveTo>
                      <a:pt x="0" y="0"/>
                    </a:moveTo>
                    <a:lnTo>
                      <a:pt x="14" y="0"/>
                    </a:lnTo>
                    <a:lnTo>
                      <a:pt x="7" y="0"/>
                    </a:lnTo>
                    <a:lnTo>
                      <a:pt x="7" y="96"/>
                    </a:lnTo>
                    <a:lnTo>
                      <a:pt x="0" y="96"/>
                    </a:lnTo>
                    <a:lnTo>
                      <a:pt x="14" y="96"/>
                    </a:lnTo>
                  </a:path>
                </a:pathLst>
              </a:custGeom>
              <a:noFill/>
              <a:ln w="4">
                <a:solidFill>
                  <a:srgbClr val="FF0000"/>
                </a:solidFill>
                <a:round/>
                <a:headEnd/>
                <a:tailEnd/>
              </a:ln>
            </p:spPr>
            <p:txBody>
              <a:bodyPr/>
              <a:lstStyle/>
              <a:p>
                <a:endParaRPr lang="en-US"/>
              </a:p>
            </p:txBody>
          </p:sp>
          <p:sp>
            <p:nvSpPr>
              <p:cNvPr id="241" name="Freeform 231"/>
              <p:cNvSpPr>
                <a:spLocks/>
              </p:cNvSpPr>
              <p:nvPr/>
            </p:nvSpPr>
            <p:spPr bwMode="auto">
              <a:xfrm>
                <a:off x="1831976" y="3321051"/>
                <a:ext cx="22225" cy="152400"/>
              </a:xfrm>
              <a:custGeom>
                <a:avLst/>
                <a:gdLst>
                  <a:gd name="T0" fmla="*/ 0 w 14"/>
                  <a:gd name="T1" fmla="*/ 0 h 96"/>
                  <a:gd name="T2" fmla="*/ 2147483647 w 14"/>
                  <a:gd name="T3" fmla="*/ 0 h 96"/>
                  <a:gd name="T4" fmla="*/ 2147483647 w 14"/>
                  <a:gd name="T5" fmla="*/ 0 h 96"/>
                  <a:gd name="T6" fmla="*/ 2147483647 w 14"/>
                  <a:gd name="T7" fmla="*/ 2147483647 h 96"/>
                  <a:gd name="T8" fmla="*/ 0 w 14"/>
                  <a:gd name="T9" fmla="*/ 2147483647 h 96"/>
                  <a:gd name="T10" fmla="*/ 2147483647 w 14"/>
                  <a:gd name="T11" fmla="*/ 2147483647 h 96"/>
                  <a:gd name="T12" fmla="*/ 0 60000 65536"/>
                  <a:gd name="T13" fmla="*/ 0 60000 65536"/>
                  <a:gd name="T14" fmla="*/ 0 60000 65536"/>
                  <a:gd name="T15" fmla="*/ 0 60000 65536"/>
                  <a:gd name="T16" fmla="*/ 0 60000 65536"/>
                  <a:gd name="T17" fmla="*/ 0 60000 65536"/>
                  <a:gd name="T18" fmla="*/ 0 w 14"/>
                  <a:gd name="T19" fmla="*/ 0 h 96"/>
                  <a:gd name="T20" fmla="*/ 14 w 14"/>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14" h="96">
                    <a:moveTo>
                      <a:pt x="0" y="0"/>
                    </a:moveTo>
                    <a:lnTo>
                      <a:pt x="14" y="0"/>
                    </a:lnTo>
                    <a:lnTo>
                      <a:pt x="7" y="0"/>
                    </a:lnTo>
                    <a:lnTo>
                      <a:pt x="7" y="96"/>
                    </a:lnTo>
                    <a:lnTo>
                      <a:pt x="0" y="96"/>
                    </a:lnTo>
                    <a:lnTo>
                      <a:pt x="14" y="96"/>
                    </a:lnTo>
                  </a:path>
                </a:pathLst>
              </a:custGeom>
              <a:noFill/>
              <a:ln w="4">
                <a:solidFill>
                  <a:srgbClr val="FF0000"/>
                </a:solidFill>
                <a:round/>
                <a:headEnd/>
                <a:tailEnd/>
              </a:ln>
            </p:spPr>
            <p:txBody>
              <a:bodyPr/>
              <a:lstStyle/>
              <a:p>
                <a:endParaRPr lang="en-US"/>
              </a:p>
            </p:txBody>
          </p:sp>
          <p:sp>
            <p:nvSpPr>
              <p:cNvPr id="242" name="Freeform 232"/>
              <p:cNvSpPr>
                <a:spLocks/>
              </p:cNvSpPr>
              <p:nvPr/>
            </p:nvSpPr>
            <p:spPr bwMode="auto">
              <a:xfrm>
                <a:off x="1854201" y="3328988"/>
                <a:ext cx="22225" cy="152400"/>
              </a:xfrm>
              <a:custGeom>
                <a:avLst/>
                <a:gdLst>
                  <a:gd name="T0" fmla="*/ 0 w 14"/>
                  <a:gd name="T1" fmla="*/ 0 h 96"/>
                  <a:gd name="T2" fmla="*/ 2147483647 w 14"/>
                  <a:gd name="T3" fmla="*/ 0 h 96"/>
                  <a:gd name="T4" fmla="*/ 2147483647 w 14"/>
                  <a:gd name="T5" fmla="*/ 0 h 96"/>
                  <a:gd name="T6" fmla="*/ 2147483647 w 14"/>
                  <a:gd name="T7" fmla="*/ 2147483647 h 96"/>
                  <a:gd name="T8" fmla="*/ 0 w 14"/>
                  <a:gd name="T9" fmla="*/ 2147483647 h 96"/>
                  <a:gd name="T10" fmla="*/ 2147483647 w 14"/>
                  <a:gd name="T11" fmla="*/ 2147483647 h 96"/>
                  <a:gd name="T12" fmla="*/ 0 60000 65536"/>
                  <a:gd name="T13" fmla="*/ 0 60000 65536"/>
                  <a:gd name="T14" fmla="*/ 0 60000 65536"/>
                  <a:gd name="T15" fmla="*/ 0 60000 65536"/>
                  <a:gd name="T16" fmla="*/ 0 60000 65536"/>
                  <a:gd name="T17" fmla="*/ 0 60000 65536"/>
                  <a:gd name="T18" fmla="*/ 0 w 14"/>
                  <a:gd name="T19" fmla="*/ 0 h 96"/>
                  <a:gd name="T20" fmla="*/ 14 w 14"/>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14" h="96">
                    <a:moveTo>
                      <a:pt x="0" y="0"/>
                    </a:moveTo>
                    <a:lnTo>
                      <a:pt x="14" y="0"/>
                    </a:lnTo>
                    <a:lnTo>
                      <a:pt x="7" y="0"/>
                    </a:lnTo>
                    <a:lnTo>
                      <a:pt x="7" y="96"/>
                    </a:lnTo>
                    <a:lnTo>
                      <a:pt x="0" y="96"/>
                    </a:lnTo>
                    <a:lnTo>
                      <a:pt x="14" y="96"/>
                    </a:lnTo>
                  </a:path>
                </a:pathLst>
              </a:custGeom>
              <a:noFill/>
              <a:ln w="4">
                <a:solidFill>
                  <a:srgbClr val="FF0000"/>
                </a:solidFill>
                <a:round/>
                <a:headEnd/>
                <a:tailEnd/>
              </a:ln>
            </p:spPr>
            <p:txBody>
              <a:bodyPr/>
              <a:lstStyle/>
              <a:p>
                <a:endParaRPr lang="en-US"/>
              </a:p>
            </p:txBody>
          </p:sp>
          <p:sp>
            <p:nvSpPr>
              <p:cNvPr id="243" name="Freeform 233"/>
              <p:cNvSpPr>
                <a:spLocks/>
              </p:cNvSpPr>
              <p:nvPr/>
            </p:nvSpPr>
            <p:spPr bwMode="auto">
              <a:xfrm>
                <a:off x="1879601" y="3340101"/>
                <a:ext cx="22225" cy="150813"/>
              </a:xfrm>
              <a:custGeom>
                <a:avLst/>
                <a:gdLst>
                  <a:gd name="T0" fmla="*/ 0 w 14"/>
                  <a:gd name="T1" fmla="*/ 0 h 95"/>
                  <a:gd name="T2" fmla="*/ 2147483647 w 14"/>
                  <a:gd name="T3" fmla="*/ 0 h 95"/>
                  <a:gd name="T4" fmla="*/ 2147483647 w 14"/>
                  <a:gd name="T5" fmla="*/ 0 h 95"/>
                  <a:gd name="T6" fmla="*/ 2147483647 w 14"/>
                  <a:gd name="T7" fmla="*/ 2147483647 h 95"/>
                  <a:gd name="T8" fmla="*/ 0 w 14"/>
                  <a:gd name="T9" fmla="*/ 2147483647 h 95"/>
                  <a:gd name="T10" fmla="*/ 2147483647 w 14"/>
                  <a:gd name="T11" fmla="*/ 2147483647 h 95"/>
                  <a:gd name="T12" fmla="*/ 0 60000 65536"/>
                  <a:gd name="T13" fmla="*/ 0 60000 65536"/>
                  <a:gd name="T14" fmla="*/ 0 60000 65536"/>
                  <a:gd name="T15" fmla="*/ 0 60000 65536"/>
                  <a:gd name="T16" fmla="*/ 0 60000 65536"/>
                  <a:gd name="T17" fmla="*/ 0 60000 65536"/>
                  <a:gd name="T18" fmla="*/ 0 w 14"/>
                  <a:gd name="T19" fmla="*/ 0 h 95"/>
                  <a:gd name="T20" fmla="*/ 14 w 14"/>
                  <a:gd name="T21" fmla="*/ 95 h 95"/>
                </a:gdLst>
                <a:ahLst/>
                <a:cxnLst>
                  <a:cxn ang="T12">
                    <a:pos x="T0" y="T1"/>
                  </a:cxn>
                  <a:cxn ang="T13">
                    <a:pos x="T2" y="T3"/>
                  </a:cxn>
                  <a:cxn ang="T14">
                    <a:pos x="T4" y="T5"/>
                  </a:cxn>
                  <a:cxn ang="T15">
                    <a:pos x="T6" y="T7"/>
                  </a:cxn>
                  <a:cxn ang="T16">
                    <a:pos x="T8" y="T9"/>
                  </a:cxn>
                  <a:cxn ang="T17">
                    <a:pos x="T10" y="T11"/>
                  </a:cxn>
                </a:cxnLst>
                <a:rect l="T18" t="T19" r="T20" b="T21"/>
                <a:pathLst>
                  <a:path w="14" h="95">
                    <a:moveTo>
                      <a:pt x="0" y="0"/>
                    </a:moveTo>
                    <a:lnTo>
                      <a:pt x="14" y="0"/>
                    </a:lnTo>
                    <a:lnTo>
                      <a:pt x="7" y="0"/>
                    </a:lnTo>
                    <a:lnTo>
                      <a:pt x="7" y="95"/>
                    </a:lnTo>
                    <a:lnTo>
                      <a:pt x="0" y="95"/>
                    </a:lnTo>
                    <a:lnTo>
                      <a:pt x="14" y="95"/>
                    </a:lnTo>
                  </a:path>
                </a:pathLst>
              </a:custGeom>
              <a:noFill/>
              <a:ln w="4">
                <a:solidFill>
                  <a:srgbClr val="FF0000"/>
                </a:solidFill>
                <a:round/>
                <a:headEnd/>
                <a:tailEnd/>
              </a:ln>
            </p:spPr>
            <p:txBody>
              <a:bodyPr/>
              <a:lstStyle/>
              <a:p>
                <a:endParaRPr lang="en-US"/>
              </a:p>
            </p:txBody>
          </p:sp>
          <p:sp>
            <p:nvSpPr>
              <p:cNvPr id="244" name="Freeform 234"/>
              <p:cNvSpPr>
                <a:spLocks/>
              </p:cNvSpPr>
              <p:nvPr/>
            </p:nvSpPr>
            <p:spPr bwMode="auto">
              <a:xfrm>
                <a:off x="1901826" y="3346451"/>
                <a:ext cx="22225" cy="149225"/>
              </a:xfrm>
              <a:custGeom>
                <a:avLst/>
                <a:gdLst>
                  <a:gd name="T0" fmla="*/ 0 w 14"/>
                  <a:gd name="T1" fmla="*/ 0 h 94"/>
                  <a:gd name="T2" fmla="*/ 2147483647 w 14"/>
                  <a:gd name="T3" fmla="*/ 0 h 94"/>
                  <a:gd name="T4" fmla="*/ 2147483647 w 14"/>
                  <a:gd name="T5" fmla="*/ 0 h 94"/>
                  <a:gd name="T6" fmla="*/ 2147483647 w 14"/>
                  <a:gd name="T7" fmla="*/ 2147483647 h 94"/>
                  <a:gd name="T8" fmla="*/ 0 w 14"/>
                  <a:gd name="T9" fmla="*/ 2147483647 h 94"/>
                  <a:gd name="T10" fmla="*/ 2147483647 w 14"/>
                  <a:gd name="T11" fmla="*/ 2147483647 h 94"/>
                  <a:gd name="T12" fmla="*/ 0 60000 65536"/>
                  <a:gd name="T13" fmla="*/ 0 60000 65536"/>
                  <a:gd name="T14" fmla="*/ 0 60000 65536"/>
                  <a:gd name="T15" fmla="*/ 0 60000 65536"/>
                  <a:gd name="T16" fmla="*/ 0 60000 65536"/>
                  <a:gd name="T17" fmla="*/ 0 60000 65536"/>
                  <a:gd name="T18" fmla="*/ 0 w 14"/>
                  <a:gd name="T19" fmla="*/ 0 h 94"/>
                  <a:gd name="T20" fmla="*/ 14 w 14"/>
                  <a:gd name="T21" fmla="*/ 94 h 94"/>
                </a:gdLst>
                <a:ahLst/>
                <a:cxnLst>
                  <a:cxn ang="T12">
                    <a:pos x="T0" y="T1"/>
                  </a:cxn>
                  <a:cxn ang="T13">
                    <a:pos x="T2" y="T3"/>
                  </a:cxn>
                  <a:cxn ang="T14">
                    <a:pos x="T4" y="T5"/>
                  </a:cxn>
                  <a:cxn ang="T15">
                    <a:pos x="T6" y="T7"/>
                  </a:cxn>
                  <a:cxn ang="T16">
                    <a:pos x="T8" y="T9"/>
                  </a:cxn>
                  <a:cxn ang="T17">
                    <a:pos x="T10" y="T11"/>
                  </a:cxn>
                </a:cxnLst>
                <a:rect l="T18" t="T19" r="T20" b="T21"/>
                <a:pathLst>
                  <a:path w="14" h="94">
                    <a:moveTo>
                      <a:pt x="0" y="0"/>
                    </a:moveTo>
                    <a:lnTo>
                      <a:pt x="14" y="0"/>
                    </a:lnTo>
                    <a:lnTo>
                      <a:pt x="7" y="0"/>
                    </a:lnTo>
                    <a:lnTo>
                      <a:pt x="7" y="94"/>
                    </a:lnTo>
                    <a:lnTo>
                      <a:pt x="0" y="94"/>
                    </a:lnTo>
                    <a:lnTo>
                      <a:pt x="14" y="94"/>
                    </a:lnTo>
                  </a:path>
                </a:pathLst>
              </a:custGeom>
              <a:noFill/>
              <a:ln w="4">
                <a:solidFill>
                  <a:srgbClr val="FF0000"/>
                </a:solidFill>
                <a:round/>
                <a:headEnd/>
                <a:tailEnd/>
              </a:ln>
            </p:spPr>
            <p:txBody>
              <a:bodyPr/>
              <a:lstStyle/>
              <a:p>
                <a:endParaRPr lang="en-US"/>
              </a:p>
            </p:txBody>
          </p:sp>
          <p:sp>
            <p:nvSpPr>
              <p:cNvPr id="245" name="Freeform 235"/>
              <p:cNvSpPr>
                <a:spLocks/>
              </p:cNvSpPr>
              <p:nvPr/>
            </p:nvSpPr>
            <p:spPr bwMode="auto">
              <a:xfrm>
                <a:off x="1924051" y="3351213"/>
                <a:ext cx="22225" cy="150813"/>
              </a:xfrm>
              <a:custGeom>
                <a:avLst/>
                <a:gdLst>
                  <a:gd name="T0" fmla="*/ 0 w 14"/>
                  <a:gd name="T1" fmla="*/ 0 h 95"/>
                  <a:gd name="T2" fmla="*/ 2147483647 w 14"/>
                  <a:gd name="T3" fmla="*/ 0 h 95"/>
                  <a:gd name="T4" fmla="*/ 2147483647 w 14"/>
                  <a:gd name="T5" fmla="*/ 0 h 95"/>
                  <a:gd name="T6" fmla="*/ 2147483647 w 14"/>
                  <a:gd name="T7" fmla="*/ 2147483647 h 95"/>
                  <a:gd name="T8" fmla="*/ 0 w 14"/>
                  <a:gd name="T9" fmla="*/ 2147483647 h 95"/>
                  <a:gd name="T10" fmla="*/ 2147483647 w 14"/>
                  <a:gd name="T11" fmla="*/ 2147483647 h 95"/>
                  <a:gd name="T12" fmla="*/ 0 60000 65536"/>
                  <a:gd name="T13" fmla="*/ 0 60000 65536"/>
                  <a:gd name="T14" fmla="*/ 0 60000 65536"/>
                  <a:gd name="T15" fmla="*/ 0 60000 65536"/>
                  <a:gd name="T16" fmla="*/ 0 60000 65536"/>
                  <a:gd name="T17" fmla="*/ 0 60000 65536"/>
                  <a:gd name="T18" fmla="*/ 0 w 14"/>
                  <a:gd name="T19" fmla="*/ 0 h 95"/>
                  <a:gd name="T20" fmla="*/ 14 w 14"/>
                  <a:gd name="T21" fmla="*/ 95 h 95"/>
                </a:gdLst>
                <a:ahLst/>
                <a:cxnLst>
                  <a:cxn ang="T12">
                    <a:pos x="T0" y="T1"/>
                  </a:cxn>
                  <a:cxn ang="T13">
                    <a:pos x="T2" y="T3"/>
                  </a:cxn>
                  <a:cxn ang="T14">
                    <a:pos x="T4" y="T5"/>
                  </a:cxn>
                  <a:cxn ang="T15">
                    <a:pos x="T6" y="T7"/>
                  </a:cxn>
                  <a:cxn ang="T16">
                    <a:pos x="T8" y="T9"/>
                  </a:cxn>
                  <a:cxn ang="T17">
                    <a:pos x="T10" y="T11"/>
                  </a:cxn>
                </a:cxnLst>
                <a:rect l="T18" t="T19" r="T20" b="T21"/>
                <a:pathLst>
                  <a:path w="14" h="95">
                    <a:moveTo>
                      <a:pt x="0" y="0"/>
                    </a:moveTo>
                    <a:lnTo>
                      <a:pt x="14" y="0"/>
                    </a:lnTo>
                    <a:lnTo>
                      <a:pt x="7" y="0"/>
                    </a:lnTo>
                    <a:lnTo>
                      <a:pt x="7" y="95"/>
                    </a:lnTo>
                    <a:lnTo>
                      <a:pt x="0" y="95"/>
                    </a:lnTo>
                    <a:lnTo>
                      <a:pt x="14" y="95"/>
                    </a:lnTo>
                  </a:path>
                </a:pathLst>
              </a:custGeom>
              <a:noFill/>
              <a:ln w="4">
                <a:solidFill>
                  <a:srgbClr val="FF0000"/>
                </a:solidFill>
                <a:round/>
                <a:headEnd/>
                <a:tailEnd/>
              </a:ln>
            </p:spPr>
            <p:txBody>
              <a:bodyPr/>
              <a:lstStyle/>
              <a:p>
                <a:endParaRPr lang="en-US"/>
              </a:p>
            </p:txBody>
          </p:sp>
          <p:sp>
            <p:nvSpPr>
              <p:cNvPr id="246" name="Freeform 236"/>
              <p:cNvSpPr>
                <a:spLocks/>
              </p:cNvSpPr>
              <p:nvPr/>
            </p:nvSpPr>
            <p:spPr bwMode="auto">
              <a:xfrm>
                <a:off x="1946276" y="3357563"/>
                <a:ext cx="22225" cy="149225"/>
              </a:xfrm>
              <a:custGeom>
                <a:avLst/>
                <a:gdLst>
                  <a:gd name="T0" fmla="*/ 0 w 14"/>
                  <a:gd name="T1" fmla="*/ 0 h 94"/>
                  <a:gd name="T2" fmla="*/ 2147483647 w 14"/>
                  <a:gd name="T3" fmla="*/ 0 h 94"/>
                  <a:gd name="T4" fmla="*/ 2147483647 w 14"/>
                  <a:gd name="T5" fmla="*/ 0 h 94"/>
                  <a:gd name="T6" fmla="*/ 2147483647 w 14"/>
                  <a:gd name="T7" fmla="*/ 2147483647 h 94"/>
                  <a:gd name="T8" fmla="*/ 0 w 14"/>
                  <a:gd name="T9" fmla="*/ 2147483647 h 94"/>
                  <a:gd name="T10" fmla="*/ 2147483647 w 14"/>
                  <a:gd name="T11" fmla="*/ 2147483647 h 94"/>
                  <a:gd name="T12" fmla="*/ 0 60000 65536"/>
                  <a:gd name="T13" fmla="*/ 0 60000 65536"/>
                  <a:gd name="T14" fmla="*/ 0 60000 65536"/>
                  <a:gd name="T15" fmla="*/ 0 60000 65536"/>
                  <a:gd name="T16" fmla="*/ 0 60000 65536"/>
                  <a:gd name="T17" fmla="*/ 0 60000 65536"/>
                  <a:gd name="T18" fmla="*/ 0 w 14"/>
                  <a:gd name="T19" fmla="*/ 0 h 94"/>
                  <a:gd name="T20" fmla="*/ 14 w 14"/>
                  <a:gd name="T21" fmla="*/ 94 h 94"/>
                </a:gdLst>
                <a:ahLst/>
                <a:cxnLst>
                  <a:cxn ang="T12">
                    <a:pos x="T0" y="T1"/>
                  </a:cxn>
                  <a:cxn ang="T13">
                    <a:pos x="T2" y="T3"/>
                  </a:cxn>
                  <a:cxn ang="T14">
                    <a:pos x="T4" y="T5"/>
                  </a:cxn>
                  <a:cxn ang="T15">
                    <a:pos x="T6" y="T7"/>
                  </a:cxn>
                  <a:cxn ang="T16">
                    <a:pos x="T8" y="T9"/>
                  </a:cxn>
                  <a:cxn ang="T17">
                    <a:pos x="T10" y="T11"/>
                  </a:cxn>
                </a:cxnLst>
                <a:rect l="T18" t="T19" r="T20" b="T21"/>
                <a:pathLst>
                  <a:path w="14" h="94">
                    <a:moveTo>
                      <a:pt x="0" y="0"/>
                    </a:moveTo>
                    <a:lnTo>
                      <a:pt x="14" y="0"/>
                    </a:lnTo>
                    <a:lnTo>
                      <a:pt x="7" y="0"/>
                    </a:lnTo>
                    <a:lnTo>
                      <a:pt x="7" y="94"/>
                    </a:lnTo>
                    <a:lnTo>
                      <a:pt x="0" y="94"/>
                    </a:lnTo>
                    <a:lnTo>
                      <a:pt x="14" y="94"/>
                    </a:lnTo>
                  </a:path>
                </a:pathLst>
              </a:custGeom>
              <a:noFill/>
              <a:ln w="4">
                <a:solidFill>
                  <a:srgbClr val="FF0000"/>
                </a:solidFill>
                <a:round/>
                <a:headEnd/>
                <a:tailEnd/>
              </a:ln>
            </p:spPr>
            <p:txBody>
              <a:bodyPr/>
              <a:lstStyle/>
              <a:p>
                <a:endParaRPr lang="en-US"/>
              </a:p>
            </p:txBody>
          </p:sp>
          <p:sp>
            <p:nvSpPr>
              <p:cNvPr id="247" name="Freeform 237"/>
              <p:cNvSpPr>
                <a:spLocks/>
              </p:cNvSpPr>
              <p:nvPr/>
            </p:nvSpPr>
            <p:spPr bwMode="auto">
              <a:xfrm>
                <a:off x="1970088" y="3359151"/>
                <a:ext cx="22225" cy="150813"/>
              </a:xfrm>
              <a:custGeom>
                <a:avLst/>
                <a:gdLst>
                  <a:gd name="T0" fmla="*/ 0 w 14"/>
                  <a:gd name="T1" fmla="*/ 0 h 95"/>
                  <a:gd name="T2" fmla="*/ 2147483647 w 14"/>
                  <a:gd name="T3" fmla="*/ 0 h 95"/>
                  <a:gd name="T4" fmla="*/ 2147483647 w 14"/>
                  <a:gd name="T5" fmla="*/ 0 h 95"/>
                  <a:gd name="T6" fmla="*/ 2147483647 w 14"/>
                  <a:gd name="T7" fmla="*/ 2147483647 h 95"/>
                  <a:gd name="T8" fmla="*/ 0 w 14"/>
                  <a:gd name="T9" fmla="*/ 2147483647 h 95"/>
                  <a:gd name="T10" fmla="*/ 2147483647 w 14"/>
                  <a:gd name="T11" fmla="*/ 2147483647 h 95"/>
                  <a:gd name="T12" fmla="*/ 0 60000 65536"/>
                  <a:gd name="T13" fmla="*/ 0 60000 65536"/>
                  <a:gd name="T14" fmla="*/ 0 60000 65536"/>
                  <a:gd name="T15" fmla="*/ 0 60000 65536"/>
                  <a:gd name="T16" fmla="*/ 0 60000 65536"/>
                  <a:gd name="T17" fmla="*/ 0 60000 65536"/>
                  <a:gd name="T18" fmla="*/ 0 w 14"/>
                  <a:gd name="T19" fmla="*/ 0 h 95"/>
                  <a:gd name="T20" fmla="*/ 14 w 14"/>
                  <a:gd name="T21" fmla="*/ 95 h 95"/>
                </a:gdLst>
                <a:ahLst/>
                <a:cxnLst>
                  <a:cxn ang="T12">
                    <a:pos x="T0" y="T1"/>
                  </a:cxn>
                  <a:cxn ang="T13">
                    <a:pos x="T2" y="T3"/>
                  </a:cxn>
                  <a:cxn ang="T14">
                    <a:pos x="T4" y="T5"/>
                  </a:cxn>
                  <a:cxn ang="T15">
                    <a:pos x="T6" y="T7"/>
                  </a:cxn>
                  <a:cxn ang="T16">
                    <a:pos x="T8" y="T9"/>
                  </a:cxn>
                  <a:cxn ang="T17">
                    <a:pos x="T10" y="T11"/>
                  </a:cxn>
                </a:cxnLst>
                <a:rect l="T18" t="T19" r="T20" b="T21"/>
                <a:pathLst>
                  <a:path w="14" h="95">
                    <a:moveTo>
                      <a:pt x="0" y="0"/>
                    </a:moveTo>
                    <a:lnTo>
                      <a:pt x="14" y="0"/>
                    </a:lnTo>
                    <a:lnTo>
                      <a:pt x="7" y="0"/>
                    </a:lnTo>
                    <a:lnTo>
                      <a:pt x="7" y="95"/>
                    </a:lnTo>
                    <a:lnTo>
                      <a:pt x="0" y="95"/>
                    </a:lnTo>
                    <a:lnTo>
                      <a:pt x="14" y="95"/>
                    </a:lnTo>
                  </a:path>
                </a:pathLst>
              </a:custGeom>
              <a:noFill/>
              <a:ln w="4">
                <a:solidFill>
                  <a:srgbClr val="FF0000"/>
                </a:solidFill>
                <a:round/>
                <a:headEnd/>
                <a:tailEnd/>
              </a:ln>
            </p:spPr>
            <p:txBody>
              <a:bodyPr/>
              <a:lstStyle/>
              <a:p>
                <a:endParaRPr lang="en-US"/>
              </a:p>
            </p:txBody>
          </p:sp>
          <p:sp>
            <p:nvSpPr>
              <p:cNvPr id="248" name="Freeform 238"/>
              <p:cNvSpPr>
                <a:spLocks/>
              </p:cNvSpPr>
              <p:nvPr/>
            </p:nvSpPr>
            <p:spPr bwMode="auto">
              <a:xfrm>
                <a:off x="1992313" y="3359151"/>
                <a:ext cx="22225" cy="150813"/>
              </a:xfrm>
              <a:custGeom>
                <a:avLst/>
                <a:gdLst>
                  <a:gd name="T0" fmla="*/ 0 w 14"/>
                  <a:gd name="T1" fmla="*/ 0 h 95"/>
                  <a:gd name="T2" fmla="*/ 2147483647 w 14"/>
                  <a:gd name="T3" fmla="*/ 0 h 95"/>
                  <a:gd name="T4" fmla="*/ 2147483647 w 14"/>
                  <a:gd name="T5" fmla="*/ 0 h 95"/>
                  <a:gd name="T6" fmla="*/ 2147483647 w 14"/>
                  <a:gd name="T7" fmla="*/ 2147483647 h 95"/>
                  <a:gd name="T8" fmla="*/ 0 w 14"/>
                  <a:gd name="T9" fmla="*/ 2147483647 h 95"/>
                  <a:gd name="T10" fmla="*/ 2147483647 w 14"/>
                  <a:gd name="T11" fmla="*/ 2147483647 h 95"/>
                  <a:gd name="T12" fmla="*/ 0 60000 65536"/>
                  <a:gd name="T13" fmla="*/ 0 60000 65536"/>
                  <a:gd name="T14" fmla="*/ 0 60000 65536"/>
                  <a:gd name="T15" fmla="*/ 0 60000 65536"/>
                  <a:gd name="T16" fmla="*/ 0 60000 65536"/>
                  <a:gd name="T17" fmla="*/ 0 60000 65536"/>
                  <a:gd name="T18" fmla="*/ 0 w 14"/>
                  <a:gd name="T19" fmla="*/ 0 h 95"/>
                  <a:gd name="T20" fmla="*/ 14 w 14"/>
                  <a:gd name="T21" fmla="*/ 95 h 95"/>
                </a:gdLst>
                <a:ahLst/>
                <a:cxnLst>
                  <a:cxn ang="T12">
                    <a:pos x="T0" y="T1"/>
                  </a:cxn>
                  <a:cxn ang="T13">
                    <a:pos x="T2" y="T3"/>
                  </a:cxn>
                  <a:cxn ang="T14">
                    <a:pos x="T4" y="T5"/>
                  </a:cxn>
                  <a:cxn ang="T15">
                    <a:pos x="T6" y="T7"/>
                  </a:cxn>
                  <a:cxn ang="T16">
                    <a:pos x="T8" y="T9"/>
                  </a:cxn>
                  <a:cxn ang="T17">
                    <a:pos x="T10" y="T11"/>
                  </a:cxn>
                </a:cxnLst>
                <a:rect l="T18" t="T19" r="T20" b="T21"/>
                <a:pathLst>
                  <a:path w="14" h="95">
                    <a:moveTo>
                      <a:pt x="0" y="0"/>
                    </a:moveTo>
                    <a:lnTo>
                      <a:pt x="14" y="0"/>
                    </a:lnTo>
                    <a:lnTo>
                      <a:pt x="7" y="0"/>
                    </a:lnTo>
                    <a:lnTo>
                      <a:pt x="7" y="95"/>
                    </a:lnTo>
                    <a:lnTo>
                      <a:pt x="0" y="95"/>
                    </a:lnTo>
                    <a:lnTo>
                      <a:pt x="14" y="95"/>
                    </a:lnTo>
                  </a:path>
                </a:pathLst>
              </a:custGeom>
              <a:noFill/>
              <a:ln w="4">
                <a:solidFill>
                  <a:srgbClr val="FF0000"/>
                </a:solidFill>
                <a:round/>
                <a:headEnd/>
                <a:tailEnd/>
              </a:ln>
            </p:spPr>
            <p:txBody>
              <a:bodyPr/>
              <a:lstStyle/>
              <a:p>
                <a:endParaRPr lang="en-US"/>
              </a:p>
            </p:txBody>
          </p:sp>
          <p:sp>
            <p:nvSpPr>
              <p:cNvPr id="249" name="Freeform 239"/>
              <p:cNvSpPr>
                <a:spLocks/>
              </p:cNvSpPr>
              <p:nvPr/>
            </p:nvSpPr>
            <p:spPr bwMode="auto">
              <a:xfrm>
                <a:off x="2014538" y="3362326"/>
                <a:ext cx="22225" cy="150813"/>
              </a:xfrm>
              <a:custGeom>
                <a:avLst/>
                <a:gdLst>
                  <a:gd name="T0" fmla="*/ 0 w 14"/>
                  <a:gd name="T1" fmla="*/ 0 h 95"/>
                  <a:gd name="T2" fmla="*/ 2147483647 w 14"/>
                  <a:gd name="T3" fmla="*/ 0 h 95"/>
                  <a:gd name="T4" fmla="*/ 2147483647 w 14"/>
                  <a:gd name="T5" fmla="*/ 0 h 95"/>
                  <a:gd name="T6" fmla="*/ 2147483647 w 14"/>
                  <a:gd name="T7" fmla="*/ 2147483647 h 95"/>
                  <a:gd name="T8" fmla="*/ 0 w 14"/>
                  <a:gd name="T9" fmla="*/ 2147483647 h 95"/>
                  <a:gd name="T10" fmla="*/ 2147483647 w 14"/>
                  <a:gd name="T11" fmla="*/ 2147483647 h 95"/>
                  <a:gd name="T12" fmla="*/ 0 60000 65536"/>
                  <a:gd name="T13" fmla="*/ 0 60000 65536"/>
                  <a:gd name="T14" fmla="*/ 0 60000 65536"/>
                  <a:gd name="T15" fmla="*/ 0 60000 65536"/>
                  <a:gd name="T16" fmla="*/ 0 60000 65536"/>
                  <a:gd name="T17" fmla="*/ 0 60000 65536"/>
                  <a:gd name="T18" fmla="*/ 0 w 14"/>
                  <a:gd name="T19" fmla="*/ 0 h 95"/>
                  <a:gd name="T20" fmla="*/ 14 w 14"/>
                  <a:gd name="T21" fmla="*/ 95 h 95"/>
                </a:gdLst>
                <a:ahLst/>
                <a:cxnLst>
                  <a:cxn ang="T12">
                    <a:pos x="T0" y="T1"/>
                  </a:cxn>
                  <a:cxn ang="T13">
                    <a:pos x="T2" y="T3"/>
                  </a:cxn>
                  <a:cxn ang="T14">
                    <a:pos x="T4" y="T5"/>
                  </a:cxn>
                  <a:cxn ang="T15">
                    <a:pos x="T6" y="T7"/>
                  </a:cxn>
                  <a:cxn ang="T16">
                    <a:pos x="T8" y="T9"/>
                  </a:cxn>
                  <a:cxn ang="T17">
                    <a:pos x="T10" y="T11"/>
                  </a:cxn>
                </a:cxnLst>
                <a:rect l="T18" t="T19" r="T20" b="T21"/>
                <a:pathLst>
                  <a:path w="14" h="95">
                    <a:moveTo>
                      <a:pt x="0" y="0"/>
                    </a:moveTo>
                    <a:lnTo>
                      <a:pt x="14" y="0"/>
                    </a:lnTo>
                    <a:lnTo>
                      <a:pt x="7" y="0"/>
                    </a:lnTo>
                    <a:lnTo>
                      <a:pt x="7" y="95"/>
                    </a:lnTo>
                    <a:lnTo>
                      <a:pt x="0" y="95"/>
                    </a:lnTo>
                    <a:lnTo>
                      <a:pt x="14" y="95"/>
                    </a:lnTo>
                  </a:path>
                </a:pathLst>
              </a:custGeom>
              <a:noFill/>
              <a:ln w="4">
                <a:solidFill>
                  <a:srgbClr val="FF0000"/>
                </a:solidFill>
                <a:round/>
                <a:headEnd/>
                <a:tailEnd/>
              </a:ln>
            </p:spPr>
            <p:txBody>
              <a:bodyPr/>
              <a:lstStyle/>
              <a:p>
                <a:endParaRPr lang="en-US"/>
              </a:p>
            </p:txBody>
          </p:sp>
          <p:sp>
            <p:nvSpPr>
              <p:cNvPr id="250" name="Freeform 240"/>
              <p:cNvSpPr>
                <a:spLocks/>
              </p:cNvSpPr>
              <p:nvPr/>
            </p:nvSpPr>
            <p:spPr bwMode="auto">
              <a:xfrm>
                <a:off x="2036763" y="3362326"/>
                <a:ext cx="22225" cy="150813"/>
              </a:xfrm>
              <a:custGeom>
                <a:avLst/>
                <a:gdLst>
                  <a:gd name="T0" fmla="*/ 0 w 14"/>
                  <a:gd name="T1" fmla="*/ 0 h 95"/>
                  <a:gd name="T2" fmla="*/ 2147483647 w 14"/>
                  <a:gd name="T3" fmla="*/ 0 h 95"/>
                  <a:gd name="T4" fmla="*/ 2147483647 w 14"/>
                  <a:gd name="T5" fmla="*/ 0 h 95"/>
                  <a:gd name="T6" fmla="*/ 2147483647 w 14"/>
                  <a:gd name="T7" fmla="*/ 2147483647 h 95"/>
                  <a:gd name="T8" fmla="*/ 0 w 14"/>
                  <a:gd name="T9" fmla="*/ 2147483647 h 95"/>
                  <a:gd name="T10" fmla="*/ 2147483647 w 14"/>
                  <a:gd name="T11" fmla="*/ 2147483647 h 95"/>
                  <a:gd name="T12" fmla="*/ 0 60000 65536"/>
                  <a:gd name="T13" fmla="*/ 0 60000 65536"/>
                  <a:gd name="T14" fmla="*/ 0 60000 65536"/>
                  <a:gd name="T15" fmla="*/ 0 60000 65536"/>
                  <a:gd name="T16" fmla="*/ 0 60000 65536"/>
                  <a:gd name="T17" fmla="*/ 0 60000 65536"/>
                  <a:gd name="T18" fmla="*/ 0 w 14"/>
                  <a:gd name="T19" fmla="*/ 0 h 95"/>
                  <a:gd name="T20" fmla="*/ 14 w 14"/>
                  <a:gd name="T21" fmla="*/ 95 h 95"/>
                </a:gdLst>
                <a:ahLst/>
                <a:cxnLst>
                  <a:cxn ang="T12">
                    <a:pos x="T0" y="T1"/>
                  </a:cxn>
                  <a:cxn ang="T13">
                    <a:pos x="T2" y="T3"/>
                  </a:cxn>
                  <a:cxn ang="T14">
                    <a:pos x="T4" y="T5"/>
                  </a:cxn>
                  <a:cxn ang="T15">
                    <a:pos x="T6" y="T7"/>
                  </a:cxn>
                  <a:cxn ang="T16">
                    <a:pos x="T8" y="T9"/>
                  </a:cxn>
                  <a:cxn ang="T17">
                    <a:pos x="T10" y="T11"/>
                  </a:cxn>
                </a:cxnLst>
                <a:rect l="T18" t="T19" r="T20" b="T21"/>
                <a:pathLst>
                  <a:path w="14" h="95">
                    <a:moveTo>
                      <a:pt x="0" y="0"/>
                    </a:moveTo>
                    <a:lnTo>
                      <a:pt x="14" y="0"/>
                    </a:lnTo>
                    <a:lnTo>
                      <a:pt x="7" y="0"/>
                    </a:lnTo>
                    <a:lnTo>
                      <a:pt x="7" y="95"/>
                    </a:lnTo>
                    <a:lnTo>
                      <a:pt x="0" y="95"/>
                    </a:lnTo>
                    <a:lnTo>
                      <a:pt x="14" y="95"/>
                    </a:lnTo>
                  </a:path>
                </a:pathLst>
              </a:custGeom>
              <a:noFill/>
              <a:ln w="4">
                <a:solidFill>
                  <a:srgbClr val="FF0000"/>
                </a:solidFill>
                <a:round/>
                <a:headEnd/>
                <a:tailEnd/>
              </a:ln>
            </p:spPr>
            <p:txBody>
              <a:bodyPr/>
              <a:lstStyle/>
              <a:p>
                <a:endParaRPr lang="en-US"/>
              </a:p>
            </p:txBody>
          </p:sp>
          <p:sp>
            <p:nvSpPr>
              <p:cNvPr id="251" name="Freeform 241"/>
              <p:cNvSpPr>
                <a:spLocks/>
              </p:cNvSpPr>
              <p:nvPr/>
            </p:nvSpPr>
            <p:spPr bwMode="auto">
              <a:xfrm>
                <a:off x="2062163" y="3359151"/>
                <a:ext cx="22225" cy="150813"/>
              </a:xfrm>
              <a:custGeom>
                <a:avLst/>
                <a:gdLst>
                  <a:gd name="T0" fmla="*/ 0 w 14"/>
                  <a:gd name="T1" fmla="*/ 0 h 95"/>
                  <a:gd name="T2" fmla="*/ 2147483647 w 14"/>
                  <a:gd name="T3" fmla="*/ 0 h 95"/>
                  <a:gd name="T4" fmla="*/ 2147483647 w 14"/>
                  <a:gd name="T5" fmla="*/ 0 h 95"/>
                  <a:gd name="T6" fmla="*/ 2147483647 w 14"/>
                  <a:gd name="T7" fmla="*/ 2147483647 h 95"/>
                  <a:gd name="T8" fmla="*/ 0 w 14"/>
                  <a:gd name="T9" fmla="*/ 2147483647 h 95"/>
                  <a:gd name="T10" fmla="*/ 2147483647 w 14"/>
                  <a:gd name="T11" fmla="*/ 2147483647 h 95"/>
                  <a:gd name="T12" fmla="*/ 0 60000 65536"/>
                  <a:gd name="T13" fmla="*/ 0 60000 65536"/>
                  <a:gd name="T14" fmla="*/ 0 60000 65536"/>
                  <a:gd name="T15" fmla="*/ 0 60000 65536"/>
                  <a:gd name="T16" fmla="*/ 0 60000 65536"/>
                  <a:gd name="T17" fmla="*/ 0 60000 65536"/>
                  <a:gd name="T18" fmla="*/ 0 w 14"/>
                  <a:gd name="T19" fmla="*/ 0 h 95"/>
                  <a:gd name="T20" fmla="*/ 14 w 14"/>
                  <a:gd name="T21" fmla="*/ 95 h 95"/>
                </a:gdLst>
                <a:ahLst/>
                <a:cxnLst>
                  <a:cxn ang="T12">
                    <a:pos x="T0" y="T1"/>
                  </a:cxn>
                  <a:cxn ang="T13">
                    <a:pos x="T2" y="T3"/>
                  </a:cxn>
                  <a:cxn ang="T14">
                    <a:pos x="T4" y="T5"/>
                  </a:cxn>
                  <a:cxn ang="T15">
                    <a:pos x="T6" y="T7"/>
                  </a:cxn>
                  <a:cxn ang="T16">
                    <a:pos x="T8" y="T9"/>
                  </a:cxn>
                  <a:cxn ang="T17">
                    <a:pos x="T10" y="T11"/>
                  </a:cxn>
                </a:cxnLst>
                <a:rect l="T18" t="T19" r="T20" b="T21"/>
                <a:pathLst>
                  <a:path w="14" h="95">
                    <a:moveTo>
                      <a:pt x="0" y="0"/>
                    </a:moveTo>
                    <a:lnTo>
                      <a:pt x="14" y="0"/>
                    </a:lnTo>
                    <a:lnTo>
                      <a:pt x="7" y="0"/>
                    </a:lnTo>
                    <a:lnTo>
                      <a:pt x="7" y="95"/>
                    </a:lnTo>
                    <a:lnTo>
                      <a:pt x="0" y="95"/>
                    </a:lnTo>
                    <a:lnTo>
                      <a:pt x="14" y="95"/>
                    </a:lnTo>
                  </a:path>
                </a:pathLst>
              </a:custGeom>
              <a:noFill/>
              <a:ln w="4">
                <a:solidFill>
                  <a:srgbClr val="FF0000"/>
                </a:solidFill>
                <a:round/>
                <a:headEnd/>
                <a:tailEnd/>
              </a:ln>
            </p:spPr>
            <p:txBody>
              <a:bodyPr/>
              <a:lstStyle/>
              <a:p>
                <a:endParaRPr lang="en-US"/>
              </a:p>
            </p:txBody>
          </p:sp>
          <p:sp>
            <p:nvSpPr>
              <p:cNvPr id="252" name="Freeform 242"/>
              <p:cNvSpPr>
                <a:spLocks/>
              </p:cNvSpPr>
              <p:nvPr/>
            </p:nvSpPr>
            <p:spPr bwMode="auto">
              <a:xfrm>
                <a:off x="2084388" y="3359151"/>
                <a:ext cx="22225" cy="150813"/>
              </a:xfrm>
              <a:custGeom>
                <a:avLst/>
                <a:gdLst>
                  <a:gd name="T0" fmla="*/ 0 w 14"/>
                  <a:gd name="T1" fmla="*/ 0 h 95"/>
                  <a:gd name="T2" fmla="*/ 2147483647 w 14"/>
                  <a:gd name="T3" fmla="*/ 0 h 95"/>
                  <a:gd name="T4" fmla="*/ 2147483647 w 14"/>
                  <a:gd name="T5" fmla="*/ 0 h 95"/>
                  <a:gd name="T6" fmla="*/ 2147483647 w 14"/>
                  <a:gd name="T7" fmla="*/ 2147483647 h 95"/>
                  <a:gd name="T8" fmla="*/ 0 w 14"/>
                  <a:gd name="T9" fmla="*/ 2147483647 h 95"/>
                  <a:gd name="T10" fmla="*/ 2147483647 w 14"/>
                  <a:gd name="T11" fmla="*/ 2147483647 h 95"/>
                  <a:gd name="T12" fmla="*/ 0 60000 65536"/>
                  <a:gd name="T13" fmla="*/ 0 60000 65536"/>
                  <a:gd name="T14" fmla="*/ 0 60000 65536"/>
                  <a:gd name="T15" fmla="*/ 0 60000 65536"/>
                  <a:gd name="T16" fmla="*/ 0 60000 65536"/>
                  <a:gd name="T17" fmla="*/ 0 60000 65536"/>
                  <a:gd name="T18" fmla="*/ 0 w 14"/>
                  <a:gd name="T19" fmla="*/ 0 h 95"/>
                  <a:gd name="T20" fmla="*/ 14 w 14"/>
                  <a:gd name="T21" fmla="*/ 95 h 95"/>
                </a:gdLst>
                <a:ahLst/>
                <a:cxnLst>
                  <a:cxn ang="T12">
                    <a:pos x="T0" y="T1"/>
                  </a:cxn>
                  <a:cxn ang="T13">
                    <a:pos x="T2" y="T3"/>
                  </a:cxn>
                  <a:cxn ang="T14">
                    <a:pos x="T4" y="T5"/>
                  </a:cxn>
                  <a:cxn ang="T15">
                    <a:pos x="T6" y="T7"/>
                  </a:cxn>
                  <a:cxn ang="T16">
                    <a:pos x="T8" y="T9"/>
                  </a:cxn>
                  <a:cxn ang="T17">
                    <a:pos x="T10" y="T11"/>
                  </a:cxn>
                </a:cxnLst>
                <a:rect l="T18" t="T19" r="T20" b="T21"/>
                <a:pathLst>
                  <a:path w="14" h="95">
                    <a:moveTo>
                      <a:pt x="0" y="0"/>
                    </a:moveTo>
                    <a:lnTo>
                      <a:pt x="14" y="0"/>
                    </a:lnTo>
                    <a:lnTo>
                      <a:pt x="7" y="0"/>
                    </a:lnTo>
                    <a:lnTo>
                      <a:pt x="7" y="95"/>
                    </a:lnTo>
                    <a:lnTo>
                      <a:pt x="0" y="95"/>
                    </a:lnTo>
                    <a:lnTo>
                      <a:pt x="14" y="95"/>
                    </a:lnTo>
                  </a:path>
                </a:pathLst>
              </a:custGeom>
              <a:noFill/>
              <a:ln w="4">
                <a:solidFill>
                  <a:srgbClr val="FF0000"/>
                </a:solidFill>
                <a:round/>
                <a:headEnd/>
                <a:tailEnd/>
              </a:ln>
            </p:spPr>
            <p:txBody>
              <a:bodyPr/>
              <a:lstStyle/>
              <a:p>
                <a:endParaRPr lang="en-US"/>
              </a:p>
            </p:txBody>
          </p:sp>
          <p:sp>
            <p:nvSpPr>
              <p:cNvPr id="253" name="Freeform 243"/>
              <p:cNvSpPr>
                <a:spLocks/>
              </p:cNvSpPr>
              <p:nvPr/>
            </p:nvSpPr>
            <p:spPr bwMode="auto">
              <a:xfrm>
                <a:off x="2106613" y="3357563"/>
                <a:ext cx="22225" cy="149225"/>
              </a:xfrm>
              <a:custGeom>
                <a:avLst/>
                <a:gdLst>
                  <a:gd name="T0" fmla="*/ 0 w 14"/>
                  <a:gd name="T1" fmla="*/ 0 h 94"/>
                  <a:gd name="T2" fmla="*/ 2147483647 w 14"/>
                  <a:gd name="T3" fmla="*/ 0 h 94"/>
                  <a:gd name="T4" fmla="*/ 2147483647 w 14"/>
                  <a:gd name="T5" fmla="*/ 0 h 94"/>
                  <a:gd name="T6" fmla="*/ 2147483647 w 14"/>
                  <a:gd name="T7" fmla="*/ 2147483647 h 94"/>
                  <a:gd name="T8" fmla="*/ 0 w 14"/>
                  <a:gd name="T9" fmla="*/ 2147483647 h 94"/>
                  <a:gd name="T10" fmla="*/ 2147483647 w 14"/>
                  <a:gd name="T11" fmla="*/ 2147483647 h 94"/>
                  <a:gd name="T12" fmla="*/ 0 60000 65536"/>
                  <a:gd name="T13" fmla="*/ 0 60000 65536"/>
                  <a:gd name="T14" fmla="*/ 0 60000 65536"/>
                  <a:gd name="T15" fmla="*/ 0 60000 65536"/>
                  <a:gd name="T16" fmla="*/ 0 60000 65536"/>
                  <a:gd name="T17" fmla="*/ 0 60000 65536"/>
                  <a:gd name="T18" fmla="*/ 0 w 14"/>
                  <a:gd name="T19" fmla="*/ 0 h 94"/>
                  <a:gd name="T20" fmla="*/ 14 w 14"/>
                  <a:gd name="T21" fmla="*/ 94 h 94"/>
                </a:gdLst>
                <a:ahLst/>
                <a:cxnLst>
                  <a:cxn ang="T12">
                    <a:pos x="T0" y="T1"/>
                  </a:cxn>
                  <a:cxn ang="T13">
                    <a:pos x="T2" y="T3"/>
                  </a:cxn>
                  <a:cxn ang="T14">
                    <a:pos x="T4" y="T5"/>
                  </a:cxn>
                  <a:cxn ang="T15">
                    <a:pos x="T6" y="T7"/>
                  </a:cxn>
                  <a:cxn ang="T16">
                    <a:pos x="T8" y="T9"/>
                  </a:cxn>
                  <a:cxn ang="T17">
                    <a:pos x="T10" y="T11"/>
                  </a:cxn>
                </a:cxnLst>
                <a:rect l="T18" t="T19" r="T20" b="T21"/>
                <a:pathLst>
                  <a:path w="14" h="94">
                    <a:moveTo>
                      <a:pt x="0" y="0"/>
                    </a:moveTo>
                    <a:lnTo>
                      <a:pt x="14" y="0"/>
                    </a:lnTo>
                    <a:lnTo>
                      <a:pt x="7" y="0"/>
                    </a:lnTo>
                    <a:lnTo>
                      <a:pt x="7" y="94"/>
                    </a:lnTo>
                    <a:lnTo>
                      <a:pt x="0" y="94"/>
                    </a:lnTo>
                    <a:lnTo>
                      <a:pt x="14" y="94"/>
                    </a:lnTo>
                  </a:path>
                </a:pathLst>
              </a:custGeom>
              <a:noFill/>
              <a:ln w="4">
                <a:solidFill>
                  <a:srgbClr val="FF0000"/>
                </a:solidFill>
                <a:round/>
                <a:headEnd/>
                <a:tailEnd/>
              </a:ln>
            </p:spPr>
            <p:txBody>
              <a:bodyPr/>
              <a:lstStyle/>
              <a:p>
                <a:endParaRPr lang="en-US"/>
              </a:p>
            </p:txBody>
          </p:sp>
          <p:sp>
            <p:nvSpPr>
              <p:cNvPr id="254" name="Freeform 244"/>
              <p:cNvSpPr>
                <a:spLocks/>
              </p:cNvSpPr>
              <p:nvPr/>
            </p:nvSpPr>
            <p:spPr bwMode="auto">
              <a:xfrm>
                <a:off x="2128838" y="3354388"/>
                <a:ext cx="22225" cy="149225"/>
              </a:xfrm>
              <a:custGeom>
                <a:avLst/>
                <a:gdLst>
                  <a:gd name="T0" fmla="*/ 0 w 14"/>
                  <a:gd name="T1" fmla="*/ 0 h 94"/>
                  <a:gd name="T2" fmla="*/ 2147483647 w 14"/>
                  <a:gd name="T3" fmla="*/ 0 h 94"/>
                  <a:gd name="T4" fmla="*/ 2147483647 w 14"/>
                  <a:gd name="T5" fmla="*/ 0 h 94"/>
                  <a:gd name="T6" fmla="*/ 2147483647 w 14"/>
                  <a:gd name="T7" fmla="*/ 2147483647 h 94"/>
                  <a:gd name="T8" fmla="*/ 0 w 14"/>
                  <a:gd name="T9" fmla="*/ 2147483647 h 94"/>
                  <a:gd name="T10" fmla="*/ 2147483647 w 14"/>
                  <a:gd name="T11" fmla="*/ 2147483647 h 94"/>
                  <a:gd name="T12" fmla="*/ 0 60000 65536"/>
                  <a:gd name="T13" fmla="*/ 0 60000 65536"/>
                  <a:gd name="T14" fmla="*/ 0 60000 65536"/>
                  <a:gd name="T15" fmla="*/ 0 60000 65536"/>
                  <a:gd name="T16" fmla="*/ 0 60000 65536"/>
                  <a:gd name="T17" fmla="*/ 0 60000 65536"/>
                  <a:gd name="T18" fmla="*/ 0 w 14"/>
                  <a:gd name="T19" fmla="*/ 0 h 94"/>
                  <a:gd name="T20" fmla="*/ 14 w 14"/>
                  <a:gd name="T21" fmla="*/ 94 h 94"/>
                </a:gdLst>
                <a:ahLst/>
                <a:cxnLst>
                  <a:cxn ang="T12">
                    <a:pos x="T0" y="T1"/>
                  </a:cxn>
                  <a:cxn ang="T13">
                    <a:pos x="T2" y="T3"/>
                  </a:cxn>
                  <a:cxn ang="T14">
                    <a:pos x="T4" y="T5"/>
                  </a:cxn>
                  <a:cxn ang="T15">
                    <a:pos x="T6" y="T7"/>
                  </a:cxn>
                  <a:cxn ang="T16">
                    <a:pos x="T8" y="T9"/>
                  </a:cxn>
                  <a:cxn ang="T17">
                    <a:pos x="T10" y="T11"/>
                  </a:cxn>
                </a:cxnLst>
                <a:rect l="T18" t="T19" r="T20" b="T21"/>
                <a:pathLst>
                  <a:path w="14" h="94">
                    <a:moveTo>
                      <a:pt x="0" y="0"/>
                    </a:moveTo>
                    <a:lnTo>
                      <a:pt x="14" y="0"/>
                    </a:lnTo>
                    <a:lnTo>
                      <a:pt x="7" y="0"/>
                    </a:lnTo>
                    <a:lnTo>
                      <a:pt x="7" y="94"/>
                    </a:lnTo>
                    <a:lnTo>
                      <a:pt x="0" y="94"/>
                    </a:lnTo>
                    <a:lnTo>
                      <a:pt x="14" y="94"/>
                    </a:lnTo>
                  </a:path>
                </a:pathLst>
              </a:custGeom>
              <a:noFill/>
              <a:ln w="4">
                <a:solidFill>
                  <a:srgbClr val="FF0000"/>
                </a:solidFill>
                <a:round/>
                <a:headEnd/>
                <a:tailEnd/>
              </a:ln>
            </p:spPr>
            <p:txBody>
              <a:bodyPr/>
              <a:lstStyle/>
              <a:p>
                <a:endParaRPr lang="en-US"/>
              </a:p>
            </p:txBody>
          </p:sp>
          <p:sp>
            <p:nvSpPr>
              <p:cNvPr id="255" name="Freeform 245"/>
              <p:cNvSpPr>
                <a:spLocks/>
              </p:cNvSpPr>
              <p:nvPr/>
            </p:nvSpPr>
            <p:spPr bwMode="auto">
              <a:xfrm>
                <a:off x="2154238" y="3351213"/>
                <a:ext cx="22225" cy="150813"/>
              </a:xfrm>
              <a:custGeom>
                <a:avLst/>
                <a:gdLst>
                  <a:gd name="T0" fmla="*/ 0 w 14"/>
                  <a:gd name="T1" fmla="*/ 0 h 95"/>
                  <a:gd name="T2" fmla="*/ 2147483647 w 14"/>
                  <a:gd name="T3" fmla="*/ 0 h 95"/>
                  <a:gd name="T4" fmla="*/ 2147483647 w 14"/>
                  <a:gd name="T5" fmla="*/ 0 h 95"/>
                  <a:gd name="T6" fmla="*/ 2147483647 w 14"/>
                  <a:gd name="T7" fmla="*/ 2147483647 h 95"/>
                  <a:gd name="T8" fmla="*/ 0 w 14"/>
                  <a:gd name="T9" fmla="*/ 2147483647 h 95"/>
                  <a:gd name="T10" fmla="*/ 2147483647 w 14"/>
                  <a:gd name="T11" fmla="*/ 2147483647 h 95"/>
                  <a:gd name="T12" fmla="*/ 0 60000 65536"/>
                  <a:gd name="T13" fmla="*/ 0 60000 65536"/>
                  <a:gd name="T14" fmla="*/ 0 60000 65536"/>
                  <a:gd name="T15" fmla="*/ 0 60000 65536"/>
                  <a:gd name="T16" fmla="*/ 0 60000 65536"/>
                  <a:gd name="T17" fmla="*/ 0 60000 65536"/>
                  <a:gd name="T18" fmla="*/ 0 w 14"/>
                  <a:gd name="T19" fmla="*/ 0 h 95"/>
                  <a:gd name="T20" fmla="*/ 14 w 14"/>
                  <a:gd name="T21" fmla="*/ 95 h 95"/>
                </a:gdLst>
                <a:ahLst/>
                <a:cxnLst>
                  <a:cxn ang="T12">
                    <a:pos x="T0" y="T1"/>
                  </a:cxn>
                  <a:cxn ang="T13">
                    <a:pos x="T2" y="T3"/>
                  </a:cxn>
                  <a:cxn ang="T14">
                    <a:pos x="T4" y="T5"/>
                  </a:cxn>
                  <a:cxn ang="T15">
                    <a:pos x="T6" y="T7"/>
                  </a:cxn>
                  <a:cxn ang="T16">
                    <a:pos x="T8" y="T9"/>
                  </a:cxn>
                  <a:cxn ang="T17">
                    <a:pos x="T10" y="T11"/>
                  </a:cxn>
                </a:cxnLst>
                <a:rect l="T18" t="T19" r="T20" b="T21"/>
                <a:pathLst>
                  <a:path w="14" h="95">
                    <a:moveTo>
                      <a:pt x="0" y="0"/>
                    </a:moveTo>
                    <a:lnTo>
                      <a:pt x="14" y="0"/>
                    </a:lnTo>
                    <a:lnTo>
                      <a:pt x="7" y="0"/>
                    </a:lnTo>
                    <a:lnTo>
                      <a:pt x="7" y="95"/>
                    </a:lnTo>
                    <a:lnTo>
                      <a:pt x="0" y="95"/>
                    </a:lnTo>
                    <a:lnTo>
                      <a:pt x="14" y="95"/>
                    </a:lnTo>
                  </a:path>
                </a:pathLst>
              </a:custGeom>
              <a:noFill/>
              <a:ln w="4">
                <a:solidFill>
                  <a:srgbClr val="FF0000"/>
                </a:solidFill>
                <a:round/>
                <a:headEnd/>
                <a:tailEnd/>
              </a:ln>
            </p:spPr>
            <p:txBody>
              <a:bodyPr/>
              <a:lstStyle/>
              <a:p>
                <a:endParaRPr lang="en-US"/>
              </a:p>
            </p:txBody>
          </p:sp>
          <p:sp>
            <p:nvSpPr>
              <p:cNvPr id="256" name="Freeform 246"/>
              <p:cNvSpPr>
                <a:spLocks/>
              </p:cNvSpPr>
              <p:nvPr/>
            </p:nvSpPr>
            <p:spPr bwMode="auto">
              <a:xfrm>
                <a:off x="2176463" y="3346451"/>
                <a:ext cx="22225" cy="149225"/>
              </a:xfrm>
              <a:custGeom>
                <a:avLst/>
                <a:gdLst>
                  <a:gd name="T0" fmla="*/ 0 w 14"/>
                  <a:gd name="T1" fmla="*/ 0 h 94"/>
                  <a:gd name="T2" fmla="*/ 2147483647 w 14"/>
                  <a:gd name="T3" fmla="*/ 0 h 94"/>
                  <a:gd name="T4" fmla="*/ 2147483647 w 14"/>
                  <a:gd name="T5" fmla="*/ 0 h 94"/>
                  <a:gd name="T6" fmla="*/ 2147483647 w 14"/>
                  <a:gd name="T7" fmla="*/ 2147483647 h 94"/>
                  <a:gd name="T8" fmla="*/ 0 w 14"/>
                  <a:gd name="T9" fmla="*/ 2147483647 h 94"/>
                  <a:gd name="T10" fmla="*/ 2147483647 w 14"/>
                  <a:gd name="T11" fmla="*/ 2147483647 h 94"/>
                  <a:gd name="T12" fmla="*/ 0 60000 65536"/>
                  <a:gd name="T13" fmla="*/ 0 60000 65536"/>
                  <a:gd name="T14" fmla="*/ 0 60000 65536"/>
                  <a:gd name="T15" fmla="*/ 0 60000 65536"/>
                  <a:gd name="T16" fmla="*/ 0 60000 65536"/>
                  <a:gd name="T17" fmla="*/ 0 60000 65536"/>
                  <a:gd name="T18" fmla="*/ 0 w 14"/>
                  <a:gd name="T19" fmla="*/ 0 h 94"/>
                  <a:gd name="T20" fmla="*/ 14 w 14"/>
                  <a:gd name="T21" fmla="*/ 94 h 94"/>
                </a:gdLst>
                <a:ahLst/>
                <a:cxnLst>
                  <a:cxn ang="T12">
                    <a:pos x="T0" y="T1"/>
                  </a:cxn>
                  <a:cxn ang="T13">
                    <a:pos x="T2" y="T3"/>
                  </a:cxn>
                  <a:cxn ang="T14">
                    <a:pos x="T4" y="T5"/>
                  </a:cxn>
                  <a:cxn ang="T15">
                    <a:pos x="T6" y="T7"/>
                  </a:cxn>
                  <a:cxn ang="T16">
                    <a:pos x="T8" y="T9"/>
                  </a:cxn>
                  <a:cxn ang="T17">
                    <a:pos x="T10" y="T11"/>
                  </a:cxn>
                </a:cxnLst>
                <a:rect l="T18" t="T19" r="T20" b="T21"/>
                <a:pathLst>
                  <a:path w="14" h="94">
                    <a:moveTo>
                      <a:pt x="0" y="0"/>
                    </a:moveTo>
                    <a:lnTo>
                      <a:pt x="14" y="0"/>
                    </a:lnTo>
                    <a:lnTo>
                      <a:pt x="7" y="0"/>
                    </a:lnTo>
                    <a:lnTo>
                      <a:pt x="7" y="94"/>
                    </a:lnTo>
                    <a:lnTo>
                      <a:pt x="0" y="94"/>
                    </a:lnTo>
                    <a:lnTo>
                      <a:pt x="14" y="94"/>
                    </a:lnTo>
                  </a:path>
                </a:pathLst>
              </a:custGeom>
              <a:noFill/>
              <a:ln w="4">
                <a:solidFill>
                  <a:srgbClr val="FF0000"/>
                </a:solidFill>
                <a:round/>
                <a:headEnd/>
                <a:tailEnd/>
              </a:ln>
            </p:spPr>
            <p:txBody>
              <a:bodyPr/>
              <a:lstStyle/>
              <a:p>
                <a:endParaRPr lang="en-US"/>
              </a:p>
            </p:txBody>
          </p:sp>
          <p:sp>
            <p:nvSpPr>
              <p:cNvPr id="257" name="Freeform 247"/>
              <p:cNvSpPr>
                <a:spLocks/>
              </p:cNvSpPr>
              <p:nvPr/>
            </p:nvSpPr>
            <p:spPr bwMode="auto">
              <a:xfrm>
                <a:off x="2198688" y="3346451"/>
                <a:ext cx="22225" cy="149225"/>
              </a:xfrm>
              <a:custGeom>
                <a:avLst/>
                <a:gdLst>
                  <a:gd name="T0" fmla="*/ 0 w 14"/>
                  <a:gd name="T1" fmla="*/ 0 h 94"/>
                  <a:gd name="T2" fmla="*/ 2147483647 w 14"/>
                  <a:gd name="T3" fmla="*/ 0 h 94"/>
                  <a:gd name="T4" fmla="*/ 2147483647 w 14"/>
                  <a:gd name="T5" fmla="*/ 0 h 94"/>
                  <a:gd name="T6" fmla="*/ 2147483647 w 14"/>
                  <a:gd name="T7" fmla="*/ 2147483647 h 94"/>
                  <a:gd name="T8" fmla="*/ 0 w 14"/>
                  <a:gd name="T9" fmla="*/ 2147483647 h 94"/>
                  <a:gd name="T10" fmla="*/ 2147483647 w 14"/>
                  <a:gd name="T11" fmla="*/ 2147483647 h 94"/>
                  <a:gd name="T12" fmla="*/ 0 60000 65536"/>
                  <a:gd name="T13" fmla="*/ 0 60000 65536"/>
                  <a:gd name="T14" fmla="*/ 0 60000 65536"/>
                  <a:gd name="T15" fmla="*/ 0 60000 65536"/>
                  <a:gd name="T16" fmla="*/ 0 60000 65536"/>
                  <a:gd name="T17" fmla="*/ 0 60000 65536"/>
                  <a:gd name="T18" fmla="*/ 0 w 14"/>
                  <a:gd name="T19" fmla="*/ 0 h 94"/>
                  <a:gd name="T20" fmla="*/ 14 w 14"/>
                  <a:gd name="T21" fmla="*/ 94 h 94"/>
                </a:gdLst>
                <a:ahLst/>
                <a:cxnLst>
                  <a:cxn ang="T12">
                    <a:pos x="T0" y="T1"/>
                  </a:cxn>
                  <a:cxn ang="T13">
                    <a:pos x="T2" y="T3"/>
                  </a:cxn>
                  <a:cxn ang="T14">
                    <a:pos x="T4" y="T5"/>
                  </a:cxn>
                  <a:cxn ang="T15">
                    <a:pos x="T6" y="T7"/>
                  </a:cxn>
                  <a:cxn ang="T16">
                    <a:pos x="T8" y="T9"/>
                  </a:cxn>
                  <a:cxn ang="T17">
                    <a:pos x="T10" y="T11"/>
                  </a:cxn>
                </a:cxnLst>
                <a:rect l="T18" t="T19" r="T20" b="T21"/>
                <a:pathLst>
                  <a:path w="14" h="94">
                    <a:moveTo>
                      <a:pt x="0" y="0"/>
                    </a:moveTo>
                    <a:lnTo>
                      <a:pt x="14" y="0"/>
                    </a:lnTo>
                    <a:lnTo>
                      <a:pt x="7" y="0"/>
                    </a:lnTo>
                    <a:lnTo>
                      <a:pt x="7" y="94"/>
                    </a:lnTo>
                    <a:lnTo>
                      <a:pt x="0" y="94"/>
                    </a:lnTo>
                    <a:lnTo>
                      <a:pt x="14" y="94"/>
                    </a:lnTo>
                  </a:path>
                </a:pathLst>
              </a:custGeom>
              <a:noFill/>
              <a:ln w="4">
                <a:solidFill>
                  <a:srgbClr val="FF0000"/>
                </a:solidFill>
                <a:round/>
                <a:headEnd/>
                <a:tailEnd/>
              </a:ln>
            </p:spPr>
            <p:txBody>
              <a:bodyPr/>
              <a:lstStyle/>
              <a:p>
                <a:endParaRPr lang="en-US"/>
              </a:p>
            </p:txBody>
          </p:sp>
          <p:sp>
            <p:nvSpPr>
              <p:cNvPr id="258" name="Freeform 248"/>
              <p:cNvSpPr>
                <a:spLocks/>
              </p:cNvSpPr>
              <p:nvPr/>
            </p:nvSpPr>
            <p:spPr bwMode="auto">
              <a:xfrm>
                <a:off x="2220913" y="3351213"/>
                <a:ext cx="22225" cy="150813"/>
              </a:xfrm>
              <a:custGeom>
                <a:avLst/>
                <a:gdLst>
                  <a:gd name="T0" fmla="*/ 0 w 14"/>
                  <a:gd name="T1" fmla="*/ 0 h 95"/>
                  <a:gd name="T2" fmla="*/ 2147483647 w 14"/>
                  <a:gd name="T3" fmla="*/ 0 h 95"/>
                  <a:gd name="T4" fmla="*/ 2147483647 w 14"/>
                  <a:gd name="T5" fmla="*/ 0 h 95"/>
                  <a:gd name="T6" fmla="*/ 2147483647 w 14"/>
                  <a:gd name="T7" fmla="*/ 2147483647 h 95"/>
                  <a:gd name="T8" fmla="*/ 0 w 14"/>
                  <a:gd name="T9" fmla="*/ 2147483647 h 95"/>
                  <a:gd name="T10" fmla="*/ 2147483647 w 14"/>
                  <a:gd name="T11" fmla="*/ 2147483647 h 95"/>
                  <a:gd name="T12" fmla="*/ 0 60000 65536"/>
                  <a:gd name="T13" fmla="*/ 0 60000 65536"/>
                  <a:gd name="T14" fmla="*/ 0 60000 65536"/>
                  <a:gd name="T15" fmla="*/ 0 60000 65536"/>
                  <a:gd name="T16" fmla="*/ 0 60000 65536"/>
                  <a:gd name="T17" fmla="*/ 0 60000 65536"/>
                  <a:gd name="T18" fmla="*/ 0 w 14"/>
                  <a:gd name="T19" fmla="*/ 0 h 95"/>
                  <a:gd name="T20" fmla="*/ 14 w 14"/>
                  <a:gd name="T21" fmla="*/ 95 h 95"/>
                </a:gdLst>
                <a:ahLst/>
                <a:cxnLst>
                  <a:cxn ang="T12">
                    <a:pos x="T0" y="T1"/>
                  </a:cxn>
                  <a:cxn ang="T13">
                    <a:pos x="T2" y="T3"/>
                  </a:cxn>
                  <a:cxn ang="T14">
                    <a:pos x="T4" y="T5"/>
                  </a:cxn>
                  <a:cxn ang="T15">
                    <a:pos x="T6" y="T7"/>
                  </a:cxn>
                  <a:cxn ang="T16">
                    <a:pos x="T8" y="T9"/>
                  </a:cxn>
                  <a:cxn ang="T17">
                    <a:pos x="T10" y="T11"/>
                  </a:cxn>
                </a:cxnLst>
                <a:rect l="T18" t="T19" r="T20" b="T21"/>
                <a:pathLst>
                  <a:path w="14" h="95">
                    <a:moveTo>
                      <a:pt x="0" y="0"/>
                    </a:moveTo>
                    <a:lnTo>
                      <a:pt x="14" y="0"/>
                    </a:lnTo>
                    <a:lnTo>
                      <a:pt x="7" y="0"/>
                    </a:lnTo>
                    <a:lnTo>
                      <a:pt x="7" y="95"/>
                    </a:lnTo>
                    <a:lnTo>
                      <a:pt x="0" y="95"/>
                    </a:lnTo>
                    <a:lnTo>
                      <a:pt x="14" y="95"/>
                    </a:lnTo>
                  </a:path>
                </a:pathLst>
              </a:custGeom>
              <a:noFill/>
              <a:ln w="4">
                <a:solidFill>
                  <a:srgbClr val="FF0000"/>
                </a:solidFill>
                <a:round/>
                <a:headEnd/>
                <a:tailEnd/>
              </a:ln>
            </p:spPr>
            <p:txBody>
              <a:bodyPr/>
              <a:lstStyle/>
              <a:p>
                <a:endParaRPr lang="en-US"/>
              </a:p>
            </p:txBody>
          </p:sp>
          <p:sp>
            <p:nvSpPr>
              <p:cNvPr id="259" name="Freeform 249"/>
              <p:cNvSpPr>
                <a:spLocks/>
              </p:cNvSpPr>
              <p:nvPr/>
            </p:nvSpPr>
            <p:spPr bwMode="auto">
              <a:xfrm>
                <a:off x="2244726" y="3351213"/>
                <a:ext cx="22225" cy="150813"/>
              </a:xfrm>
              <a:custGeom>
                <a:avLst/>
                <a:gdLst>
                  <a:gd name="T0" fmla="*/ 0 w 14"/>
                  <a:gd name="T1" fmla="*/ 0 h 95"/>
                  <a:gd name="T2" fmla="*/ 2147483647 w 14"/>
                  <a:gd name="T3" fmla="*/ 0 h 95"/>
                  <a:gd name="T4" fmla="*/ 2147483647 w 14"/>
                  <a:gd name="T5" fmla="*/ 0 h 95"/>
                  <a:gd name="T6" fmla="*/ 2147483647 w 14"/>
                  <a:gd name="T7" fmla="*/ 2147483647 h 95"/>
                  <a:gd name="T8" fmla="*/ 0 w 14"/>
                  <a:gd name="T9" fmla="*/ 2147483647 h 95"/>
                  <a:gd name="T10" fmla="*/ 2147483647 w 14"/>
                  <a:gd name="T11" fmla="*/ 2147483647 h 95"/>
                  <a:gd name="T12" fmla="*/ 0 60000 65536"/>
                  <a:gd name="T13" fmla="*/ 0 60000 65536"/>
                  <a:gd name="T14" fmla="*/ 0 60000 65536"/>
                  <a:gd name="T15" fmla="*/ 0 60000 65536"/>
                  <a:gd name="T16" fmla="*/ 0 60000 65536"/>
                  <a:gd name="T17" fmla="*/ 0 60000 65536"/>
                  <a:gd name="T18" fmla="*/ 0 w 14"/>
                  <a:gd name="T19" fmla="*/ 0 h 95"/>
                  <a:gd name="T20" fmla="*/ 14 w 14"/>
                  <a:gd name="T21" fmla="*/ 95 h 95"/>
                </a:gdLst>
                <a:ahLst/>
                <a:cxnLst>
                  <a:cxn ang="T12">
                    <a:pos x="T0" y="T1"/>
                  </a:cxn>
                  <a:cxn ang="T13">
                    <a:pos x="T2" y="T3"/>
                  </a:cxn>
                  <a:cxn ang="T14">
                    <a:pos x="T4" y="T5"/>
                  </a:cxn>
                  <a:cxn ang="T15">
                    <a:pos x="T6" y="T7"/>
                  </a:cxn>
                  <a:cxn ang="T16">
                    <a:pos x="T8" y="T9"/>
                  </a:cxn>
                  <a:cxn ang="T17">
                    <a:pos x="T10" y="T11"/>
                  </a:cxn>
                </a:cxnLst>
                <a:rect l="T18" t="T19" r="T20" b="T21"/>
                <a:pathLst>
                  <a:path w="14" h="95">
                    <a:moveTo>
                      <a:pt x="0" y="0"/>
                    </a:moveTo>
                    <a:lnTo>
                      <a:pt x="14" y="0"/>
                    </a:lnTo>
                    <a:lnTo>
                      <a:pt x="7" y="0"/>
                    </a:lnTo>
                    <a:lnTo>
                      <a:pt x="7" y="95"/>
                    </a:lnTo>
                    <a:lnTo>
                      <a:pt x="0" y="95"/>
                    </a:lnTo>
                    <a:lnTo>
                      <a:pt x="14" y="95"/>
                    </a:lnTo>
                  </a:path>
                </a:pathLst>
              </a:custGeom>
              <a:noFill/>
              <a:ln w="4">
                <a:solidFill>
                  <a:srgbClr val="FF0000"/>
                </a:solidFill>
                <a:round/>
                <a:headEnd/>
                <a:tailEnd/>
              </a:ln>
            </p:spPr>
            <p:txBody>
              <a:bodyPr/>
              <a:lstStyle/>
              <a:p>
                <a:endParaRPr lang="en-US"/>
              </a:p>
            </p:txBody>
          </p:sp>
          <p:sp>
            <p:nvSpPr>
              <p:cNvPr id="260" name="Freeform 250"/>
              <p:cNvSpPr>
                <a:spLocks/>
              </p:cNvSpPr>
              <p:nvPr/>
            </p:nvSpPr>
            <p:spPr bwMode="auto">
              <a:xfrm>
                <a:off x="2266951" y="3333751"/>
                <a:ext cx="22225" cy="153988"/>
              </a:xfrm>
              <a:custGeom>
                <a:avLst/>
                <a:gdLst>
                  <a:gd name="T0" fmla="*/ 0 w 14"/>
                  <a:gd name="T1" fmla="*/ 0 h 97"/>
                  <a:gd name="T2" fmla="*/ 2147483647 w 14"/>
                  <a:gd name="T3" fmla="*/ 0 h 97"/>
                  <a:gd name="T4" fmla="*/ 2147483647 w 14"/>
                  <a:gd name="T5" fmla="*/ 0 h 97"/>
                  <a:gd name="T6" fmla="*/ 2147483647 w 14"/>
                  <a:gd name="T7" fmla="*/ 2147483647 h 97"/>
                  <a:gd name="T8" fmla="*/ 0 w 14"/>
                  <a:gd name="T9" fmla="*/ 2147483647 h 97"/>
                  <a:gd name="T10" fmla="*/ 2147483647 w 14"/>
                  <a:gd name="T11" fmla="*/ 2147483647 h 97"/>
                  <a:gd name="T12" fmla="*/ 0 60000 65536"/>
                  <a:gd name="T13" fmla="*/ 0 60000 65536"/>
                  <a:gd name="T14" fmla="*/ 0 60000 65536"/>
                  <a:gd name="T15" fmla="*/ 0 60000 65536"/>
                  <a:gd name="T16" fmla="*/ 0 60000 65536"/>
                  <a:gd name="T17" fmla="*/ 0 60000 65536"/>
                  <a:gd name="T18" fmla="*/ 0 w 14"/>
                  <a:gd name="T19" fmla="*/ 0 h 97"/>
                  <a:gd name="T20" fmla="*/ 14 w 14"/>
                  <a:gd name="T21" fmla="*/ 97 h 97"/>
                </a:gdLst>
                <a:ahLst/>
                <a:cxnLst>
                  <a:cxn ang="T12">
                    <a:pos x="T0" y="T1"/>
                  </a:cxn>
                  <a:cxn ang="T13">
                    <a:pos x="T2" y="T3"/>
                  </a:cxn>
                  <a:cxn ang="T14">
                    <a:pos x="T4" y="T5"/>
                  </a:cxn>
                  <a:cxn ang="T15">
                    <a:pos x="T6" y="T7"/>
                  </a:cxn>
                  <a:cxn ang="T16">
                    <a:pos x="T8" y="T9"/>
                  </a:cxn>
                  <a:cxn ang="T17">
                    <a:pos x="T10" y="T11"/>
                  </a:cxn>
                </a:cxnLst>
                <a:rect l="T18" t="T19" r="T20" b="T21"/>
                <a:pathLst>
                  <a:path w="14" h="97">
                    <a:moveTo>
                      <a:pt x="0" y="0"/>
                    </a:moveTo>
                    <a:lnTo>
                      <a:pt x="14" y="0"/>
                    </a:lnTo>
                    <a:lnTo>
                      <a:pt x="7" y="0"/>
                    </a:lnTo>
                    <a:lnTo>
                      <a:pt x="7" y="97"/>
                    </a:lnTo>
                    <a:lnTo>
                      <a:pt x="0" y="97"/>
                    </a:lnTo>
                    <a:lnTo>
                      <a:pt x="14" y="97"/>
                    </a:lnTo>
                  </a:path>
                </a:pathLst>
              </a:custGeom>
              <a:noFill/>
              <a:ln w="4">
                <a:solidFill>
                  <a:srgbClr val="FF0000"/>
                </a:solidFill>
                <a:round/>
                <a:headEnd/>
                <a:tailEnd/>
              </a:ln>
            </p:spPr>
            <p:txBody>
              <a:bodyPr/>
              <a:lstStyle/>
              <a:p>
                <a:endParaRPr lang="en-US"/>
              </a:p>
            </p:txBody>
          </p:sp>
          <p:sp>
            <p:nvSpPr>
              <p:cNvPr id="261" name="Freeform 251"/>
              <p:cNvSpPr>
                <a:spLocks/>
              </p:cNvSpPr>
              <p:nvPr/>
            </p:nvSpPr>
            <p:spPr bwMode="auto">
              <a:xfrm>
                <a:off x="2289176" y="3321051"/>
                <a:ext cx="22225" cy="152400"/>
              </a:xfrm>
              <a:custGeom>
                <a:avLst/>
                <a:gdLst>
                  <a:gd name="T0" fmla="*/ 0 w 14"/>
                  <a:gd name="T1" fmla="*/ 0 h 96"/>
                  <a:gd name="T2" fmla="*/ 2147483647 w 14"/>
                  <a:gd name="T3" fmla="*/ 0 h 96"/>
                  <a:gd name="T4" fmla="*/ 2147483647 w 14"/>
                  <a:gd name="T5" fmla="*/ 0 h 96"/>
                  <a:gd name="T6" fmla="*/ 2147483647 w 14"/>
                  <a:gd name="T7" fmla="*/ 2147483647 h 96"/>
                  <a:gd name="T8" fmla="*/ 0 w 14"/>
                  <a:gd name="T9" fmla="*/ 2147483647 h 96"/>
                  <a:gd name="T10" fmla="*/ 2147483647 w 14"/>
                  <a:gd name="T11" fmla="*/ 2147483647 h 96"/>
                  <a:gd name="T12" fmla="*/ 0 60000 65536"/>
                  <a:gd name="T13" fmla="*/ 0 60000 65536"/>
                  <a:gd name="T14" fmla="*/ 0 60000 65536"/>
                  <a:gd name="T15" fmla="*/ 0 60000 65536"/>
                  <a:gd name="T16" fmla="*/ 0 60000 65536"/>
                  <a:gd name="T17" fmla="*/ 0 60000 65536"/>
                  <a:gd name="T18" fmla="*/ 0 w 14"/>
                  <a:gd name="T19" fmla="*/ 0 h 96"/>
                  <a:gd name="T20" fmla="*/ 14 w 14"/>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14" h="96">
                    <a:moveTo>
                      <a:pt x="0" y="0"/>
                    </a:moveTo>
                    <a:lnTo>
                      <a:pt x="14" y="0"/>
                    </a:lnTo>
                    <a:lnTo>
                      <a:pt x="7" y="0"/>
                    </a:lnTo>
                    <a:lnTo>
                      <a:pt x="7" y="96"/>
                    </a:lnTo>
                    <a:lnTo>
                      <a:pt x="0" y="96"/>
                    </a:lnTo>
                    <a:lnTo>
                      <a:pt x="14" y="96"/>
                    </a:lnTo>
                  </a:path>
                </a:pathLst>
              </a:custGeom>
              <a:noFill/>
              <a:ln w="4">
                <a:solidFill>
                  <a:srgbClr val="FF0000"/>
                </a:solidFill>
                <a:round/>
                <a:headEnd/>
                <a:tailEnd/>
              </a:ln>
            </p:spPr>
            <p:txBody>
              <a:bodyPr/>
              <a:lstStyle/>
              <a:p>
                <a:endParaRPr lang="en-US"/>
              </a:p>
            </p:txBody>
          </p:sp>
          <p:sp>
            <p:nvSpPr>
              <p:cNvPr id="262" name="Freeform 252"/>
              <p:cNvSpPr>
                <a:spLocks/>
              </p:cNvSpPr>
              <p:nvPr/>
            </p:nvSpPr>
            <p:spPr bwMode="auto">
              <a:xfrm>
                <a:off x="2311401" y="3309938"/>
                <a:ext cx="22225" cy="152400"/>
              </a:xfrm>
              <a:custGeom>
                <a:avLst/>
                <a:gdLst>
                  <a:gd name="T0" fmla="*/ 0 w 14"/>
                  <a:gd name="T1" fmla="*/ 0 h 96"/>
                  <a:gd name="T2" fmla="*/ 2147483647 w 14"/>
                  <a:gd name="T3" fmla="*/ 0 h 96"/>
                  <a:gd name="T4" fmla="*/ 2147483647 w 14"/>
                  <a:gd name="T5" fmla="*/ 0 h 96"/>
                  <a:gd name="T6" fmla="*/ 2147483647 w 14"/>
                  <a:gd name="T7" fmla="*/ 2147483647 h 96"/>
                  <a:gd name="T8" fmla="*/ 0 w 14"/>
                  <a:gd name="T9" fmla="*/ 2147483647 h 96"/>
                  <a:gd name="T10" fmla="*/ 2147483647 w 14"/>
                  <a:gd name="T11" fmla="*/ 2147483647 h 96"/>
                  <a:gd name="T12" fmla="*/ 0 60000 65536"/>
                  <a:gd name="T13" fmla="*/ 0 60000 65536"/>
                  <a:gd name="T14" fmla="*/ 0 60000 65536"/>
                  <a:gd name="T15" fmla="*/ 0 60000 65536"/>
                  <a:gd name="T16" fmla="*/ 0 60000 65536"/>
                  <a:gd name="T17" fmla="*/ 0 60000 65536"/>
                  <a:gd name="T18" fmla="*/ 0 w 14"/>
                  <a:gd name="T19" fmla="*/ 0 h 96"/>
                  <a:gd name="T20" fmla="*/ 14 w 14"/>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14" h="96">
                    <a:moveTo>
                      <a:pt x="0" y="0"/>
                    </a:moveTo>
                    <a:lnTo>
                      <a:pt x="14" y="0"/>
                    </a:lnTo>
                    <a:lnTo>
                      <a:pt x="7" y="0"/>
                    </a:lnTo>
                    <a:lnTo>
                      <a:pt x="7" y="96"/>
                    </a:lnTo>
                    <a:lnTo>
                      <a:pt x="0" y="96"/>
                    </a:lnTo>
                    <a:lnTo>
                      <a:pt x="14" y="96"/>
                    </a:lnTo>
                  </a:path>
                </a:pathLst>
              </a:custGeom>
              <a:noFill/>
              <a:ln w="4">
                <a:solidFill>
                  <a:srgbClr val="FF0000"/>
                </a:solidFill>
                <a:round/>
                <a:headEnd/>
                <a:tailEnd/>
              </a:ln>
            </p:spPr>
            <p:txBody>
              <a:bodyPr/>
              <a:lstStyle/>
              <a:p>
                <a:endParaRPr lang="en-US"/>
              </a:p>
            </p:txBody>
          </p:sp>
          <p:sp>
            <p:nvSpPr>
              <p:cNvPr id="263" name="Freeform 253"/>
              <p:cNvSpPr>
                <a:spLocks/>
              </p:cNvSpPr>
              <p:nvPr/>
            </p:nvSpPr>
            <p:spPr bwMode="auto">
              <a:xfrm>
                <a:off x="2336801" y="3300413"/>
                <a:ext cx="22225" cy="153988"/>
              </a:xfrm>
              <a:custGeom>
                <a:avLst/>
                <a:gdLst>
                  <a:gd name="T0" fmla="*/ 0 w 14"/>
                  <a:gd name="T1" fmla="*/ 0 h 97"/>
                  <a:gd name="T2" fmla="*/ 2147483647 w 14"/>
                  <a:gd name="T3" fmla="*/ 0 h 97"/>
                  <a:gd name="T4" fmla="*/ 2147483647 w 14"/>
                  <a:gd name="T5" fmla="*/ 0 h 97"/>
                  <a:gd name="T6" fmla="*/ 2147483647 w 14"/>
                  <a:gd name="T7" fmla="*/ 2147483647 h 97"/>
                  <a:gd name="T8" fmla="*/ 0 w 14"/>
                  <a:gd name="T9" fmla="*/ 2147483647 h 97"/>
                  <a:gd name="T10" fmla="*/ 2147483647 w 14"/>
                  <a:gd name="T11" fmla="*/ 2147483647 h 97"/>
                  <a:gd name="T12" fmla="*/ 0 60000 65536"/>
                  <a:gd name="T13" fmla="*/ 0 60000 65536"/>
                  <a:gd name="T14" fmla="*/ 0 60000 65536"/>
                  <a:gd name="T15" fmla="*/ 0 60000 65536"/>
                  <a:gd name="T16" fmla="*/ 0 60000 65536"/>
                  <a:gd name="T17" fmla="*/ 0 60000 65536"/>
                  <a:gd name="T18" fmla="*/ 0 w 14"/>
                  <a:gd name="T19" fmla="*/ 0 h 97"/>
                  <a:gd name="T20" fmla="*/ 14 w 14"/>
                  <a:gd name="T21" fmla="*/ 97 h 97"/>
                </a:gdLst>
                <a:ahLst/>
                <a:cxnLst>
                  <a:cxn ang="T12">
                    <a:pos x="T0" y="T1"/>
                  </a:cxn>
                  <a:cxn ang="T13">
                    <a:pos x="T2" y="T3"/>
                  </a:cxn>
                  <a:cxn ang="T14">
                    <a:pos x="T4" y="T5"/>
                  </a:cxn>
                  <a:cxn ang="T15">
                    <a:pos x="T6" y="T7"/>
                  </a:cxn>
                  <a:cxn ang="T16">
                    <a:pos x="T8" y="T9"/>
                  </a:cxn>
                  <a:cxn ang="T17">
                    <a:pos x="T10" y="T11"/>
                  </a:cxn>
                </a:cxnLst>
                <a:rect l="T18" t="T19" r="T20" b="T21"/>
                <a:pathLst>
                  <a:path w="14" h="97">
                    <a:moveTo>
                      <a:pt x="0" y="0"/>
                    </a:moveTo>
                    <a:lnTo>
                      <a:pt x="14" y="0"/>
                    </a:lnTo>
                    <a:lnTo>
                      <a:pt x="7" y="0"/>
                    </a:lnTo>
                    <a:lnTo>
                      <a:pt x="7" y="97"/>
                    </a:lnTo>
                    <a:lnTo>
                      <a:pt x="0" y="97"/>
                    </a:lnTo>
                    <a:lnTo>
                      <a:pt x="14" y="97"/>
                    </a:lnTo>
                  </a:path>
                </a:pathLst>
              </a:custGeom>
              <a:noFill/>
              <a:ln w="4">
                <a:solidFill>
                  <a:srgbClr val="FF0000"/>
                </a:solidFill>
                <a:round/>
                <a:headEnd/>
                <a:tailEnd/>
              </a:ln>
            </p:spPr>
            <p:txBody>
              <a:bodyPr/>
              <a:lstStyle/>
              <a:p>
                <a:endParaRPr lang="en-US"/>
              </a:p>
            </p:txBody>
          </p:sp>
          <p:sp>
            <p:nvSpPr>
              <p:cNvPr id="264" name="Freeform 254"/>
              <p:cNvSpPr>
                <a:spLocks/>
              </p:cNvSpPr>
              <p:nvPr/>
            </p:nvSpPr>
            <p:spPr bwMode="auto">
              <a:xfrm>
                <a:off x="2359026" y="3292476"/>
                <a:ext cx="22225" cy="155575"/>
              </a:xfrm>
              <a:custGeom>
                <a:avLst/>
                <a:gdLst>
                  <a:gd name="T0" fmla="*/ 0 w 14"/>
                  <a:gd name="T1" fmla="*/ 0 h 98"/>
                  <a:gd name="T2" fmla="*/ 2147483647 w 14"/>
                  <a:gd name="T3" fmla="*/ 0 h 98"/>
                  <a:gd name="T4" fmla="*/ 2147483647 w 14"/>
                  <a:gd name="T5" fmla="*/ 0 h 98"/>
                  <a:gd name="T6" fmla="*/ 2147483647 w 14"/>
                  <a:gd name="T7" fmla="*/ 2147483647 h 98"/>
                  <a:gd name="T8" fmla="*/ 0 w 14"/>
                  <a:gd name="T9" fmla="*/ 2147483647 h 98"/>
                  <a:gd name="T10" fmla="*/ 2147483647 w 14"/>
                  <a:gd name="T11" fmla="*/ 2147483647 h 98"/>
                  <a:gd name="T12" fmla="*/ 0 60000 65536"/>
                  <a:gd name="T13" fmla="*/ 0 60000 65536"/>
                  <a:gd name="T14" fmla="*/ 0 60000 65536"/>
                  <a:gd name="T15" fmla="*/ 0 60000 65536"/>
                  <a:gd name="T16" fmla="*/ 0 60000 65536"/>
                  <a:gd name="T17" fmla="*/ 0 60000 65536"/>
                  <a:gd name="T18" fmla="*/ 0 w 14"/>
                  <a:gd name="T19" fmla="*/ 0 h 98"/>
                  <a:gd name="T20" fmla="*/ 14 w 14"/>
                  <a:gd name="T21" fmla="*/ 98 h 98"/>
                </a:gdLst>
                <a:ahLst/>
                <a:cxnLst>
                  <a:cxn ang="T12">
                    <a:pos x="T0" y="T1"/>
                  </a:cxn>
                  <a:cxn ang="T13">
                    <a:pos x="T2" y="T3"/>
                  </a:cxn>
                  <a:cxn ang="T14">
                    <a:pos x="T4" y="T5"/>
                  </a:cxn>
                  <a:cxn ang="T15">
                    <a:pos x="T6" y="T7"/>
                  </a:cxn>
                  <a:cxn ang="T16">
                    <a:pos x="T8" y="T9"/>
                  </a:cxn>
                  <a:cxn ang="T17">
                    <a:pos x="T10" y="T11"/>
                  </a:cxn>
                </a:cxnLst>
                <a:rect l="T18" t="T19" r="T20" b="T21"/>
                <a:pathLst>
                  <a:path w="14" h="98">
                    <a:moveTo>
                      <a:pt x="0" y="0"/>
                    </a:moveTo>
                    <a:lnTo>
                      <a:pt x="14" y="0"/>
                    </a:lnTo>
                    <a:lnTo>
                      <a:pt x="7" y="0"/>
                    </a:lnTo>
                    <a:lnTo>
                      <a:pt x="7" y="98"/>
                    </a:lnTo>
                    <a:lnTo>
                      <a:pt x="0" y="98"/>
                    </a:lnTo>
                    <a:lnTo>
                      <a:pt x="14" y="98"/>
                    </a:lnTo>
                  </a:path>
                </a:pathLst>
              </a:custGeom>
              <a:noFill/>
              <a:ln w="4">
                <a:solidFill>
                  <a:srgbClr val="FF0000"/>
                </a:solidFill>
                <a:round/>
                <a:headEnd/>
                <a:tailEnd/>
              </a:ln>
            </p:spPr>
            <p:txBody>
              <a:bodyPr/>
              <a:lstStyle/>
              <a:p>
                <a:endParaRPr lang="en-US"/>
              </a:p>
            </p:txBody>
          </p:sp>
          <p:sp>
            <p:nvSpPr>
              <p:cNvPr id="265" name="Freeform 255"/>
              <p:cNvSpPr>
                <a:spLocks/>
              </p:cNvSpPr>
              <p:nvPr/>
            </p:nvSpPr>
            <p:spPr bwMode="auto">
              <a:xfrm>
                <a:off x="2381251" y="3284538"/>
                <a:ext cx="22225" cy="155575"/>
              </a:xfrm>
              <a:custGeom>
                <a:avLst/>
                <a:gdLst>
                  <a:gd name="T0" fmla="*/ 0 w 14"/>
                  <a:gd name="T1" fmla="*/ 0 h 98"/>
                  <a:gd name="T2" fmla="*/ 2147483647 w 14"/>
                  <a:gd name="T3" fmla="*/ 0 h 98"/>
                  <a:gd name="T4" fmla="*/ 2147483647 w 14"/>
                  <a:gd name="T5" fmla="*/ 0 h 98"/>
                  <a:gd name="T6" fmla="*/ 2147483647 w 14"/>
                  <a:gd name="T7" fmla="*/ 2147483647 h 98"/>
                  <a:gd name="T8" fmla="*/ 0 w 14"/>
                  <a:gd name="T9" fmla="*/ 2147483647 h 98"/>
                  <a:gd name="T10" fmla="*/ 2147483647 w 14"/>
                  <a:gd name="T11" fmla="*/ 2147483647 h 98"/>
                  <a:gd name="T12" fmla="*/ 0 60000 65536"/>
                  <a:gd name="T13" fmla="*/ 0 60000 65536"/>
                  <a:gd name="T14" fmla="*/ 0 60000 65536"/>
                  <a:gd name="T15" fmla="*/ 0 60000 65536"/>
                  <a:gd name="T16" fmla="*/ 0 60000 65536"/>
                  <a:gd name="T17" fmla="*/ 0 60000 65536"/>
                  <a:gd name="T18" fmla="*/ 0 w 14"/>
                  <a:gd name="T19" fmla="*/ 0 h 98"/>
                  <a:gd name="T20" fmla="*/ 14 w 14"/>
                  <a:gd name="T21" fmla="*/ 98 h 98"/>
                </a:gdLst>
                <a:ahLst/>
                <a:cxnLst>
                  <a:cxn ang="T12">
                    <a:pos x="T0" y="T1"/>
                  </a:cxn>
                  <a:cxn ang="T13">
                    <a:pos x="T2" y="T3"/>
                  </a:cxn>
                  <a:cxn ang="T14">
                    <a:pos x="T4" y="T5"/>
                  </a:cxn>
                  <a:cxn ang="T15">
                    <a:pos x="T6" y="T7"/>
                  </a:cxn>
                  <a:cxn ang="T16">
                    <a:pos x="T8" y="T9"/>
                  </a:cxn>
                  <a:cxn ang="T17">
                    <a:pos x="T10" y="T11"/>
                  </a:cxn>
                </a:cxnLst>
                <a:rect l="T18" t="T19" r="T20" b="T21"/>
                <a:pathLst>
                  <a:path w="14" h="98">
                    <a:moveTo>
                      <a:pt x="0" y="0"/>
                    </a:moveTo>
                    <a:lnTo>
                      <a:pt x="14" y="0"/>
                    </a:lnTo>
                    <a:lnTo>
                      <a:pt x="7" y="0"/>
                    </a:lnTo>
                    <a:lnTo>
                      <a:pt x="7" y="98"/>
                    </a:lnTo>
                    <a:lnTo>
                      <a:pt x="0" y="98"/>
                    </a:lnTo>
                    <a:lnTo>
                      <a:pt x="14" y="98"/>
                    </a:lnTo>
                  </a:path>
                </a:pathLst>
              </a:custGeom>
              <a:noFill/>
              <a:ln w="4">
                <a:solidFill>
                  <a:srgbClr val="FF0000"/>
                </a:solidFill>
                <a:round/>
                <a:headEnd/>
                <a:tailEnd/>
              </a:ln>
            </p:spPr>
            <p:txBody>
              <a:bodyPr/>
              <a:lstStyle/>
              <a:p>
                <a:endParaRPr lang="en-US"/>
              </a:p>
            </p:txBody>
          </p:sp>
          <p:sp>
            <p:nvSpPr>
              <p:cNvPr id="266" name="Freeform 256"/>
              <p:cNvSpPr>
                <a:spLocks/>
              </p:cNvSpPr>
              <p:nvPr/>
            </p:nvSpPr>
            <p:spPr bwMode="auto">
              <a:xfrm>
                <a:off x="2403476" y="3276601"/>
                <a:ext cx="22225" cy="155575"/>
              </a:xfrm>
              <a:custGeom>
                <a:avLst/>
                <a:gdLst>
                  <a:gd name="T0" fmla="*/ 0 w 14"/>
                  <a:gd name="T1" fmla="*/ 0 h 98"/>
                  <a:gd name="T2" fmla="*/ 2147483647 w 14"/>
                  <a:gd name="T3" fmla="*/ 0 h 98"/>
                  <a:gd name="T4" fmla="*/ 2147483647 w 14"/>
                  <a:gd name="T5" fmla="*/ 0 h 98"/>
                  <a:gd name="T6" fmla="*/ 2147483647 w 14"/>
                  <a:gd name="T7" fmla="*/ 2147483647 h 98"/>
                  <a:gd name="T8" fmla="*/ 0 w 14"/>
                  <a:gd name="T9" fmla="*/ 2147483647 h 98"/>
                  <a:gd name="T10" fmla="*/ 2147483647 w 14"/>
                  <a:gd name="T11" fmla="*/ 2147483647 h 98"/>
                  <a:gd name="T12" fmla="*/ 0 60000 65536"/>
                  <a:gd name="T13" fmla="*/ 0 60000 65536"/>
                  <a:gd name="T14" fmla="*/ 0 60000 65536"/>
                  <a:gd name="T15" fmla="*/ 0 60000 65536"/>
                  <a:gd name="T16" fmla="*/ 0 60000 65536"/>
                  <a:gd name="T17" fmla="*/ 0 60000 65536"/>
                  <a:gd name="T18" fmla="*/ 0 w 14"/>
                  <a:gd name="T19" fmla="*/ 0 h 98"/>
                  <a:gd name="T20" fmla="*/ 14 w 14"/>
                  <a:gd name="T21" fmla="*/ 98 h 98"/>
                </a:gdLst>
                <a:ahLst/>
                <a:cxnLst>
                  <a:cxn ang="T12">
                    <a:pos x="T0" y="T1"/>
                  </a:cxn>
                  <a:cxn ang="T13">
                    <a:pos x="T2" y="T3"/>
                  </a:cxn>
                  <a:cxn ang="T14">
                    <a:pos x="T4" y="T5"/>
                  </a:cxn>
                  <a:cxn ang="T15">
                    <a:pos x="T6" y="T7"/>
                  </a:cxn>
                  <a:cxn ang="T16">
                    <a:pos x="T8" y="T9"/>
                  </a:cxn>
                  <a:cxn ang="T17">
                    <a:pos x="T10" y="T11"/>
                  </a:cxn>
                </a:cxnLst>
                <a:rect l="T18" t="T19" r="T20" b="T21"/>
                <a:pathLst>
                  <a:path w="14" h="98">
                    <a:moveTo>
                      <a:pt x="0" y="0"/>
                    </a:moveTo>
                    <a:lnTo>
                      <a:pt x="14" y="0"/>
                    </a:lnTo>
                    <a:lnTo>
                      <a:pt x="7" y="0"/>
                    </a:lnTo>
                    <a:lnTo>
                      <a:pt x="7" y="98"/>
                    </a:lnTo>
                    <a:lnTo>
                      <a:pt x="0" y="98"/>
                    </a:lnTo>
                    <a:lnTo>
                      <a:pt x="14" y="98"/>
                    </a:lnTo>
                  </a:path>
                </a:pathLst>
              </a:custGeom>
              <a:noFill/>
              <a:ln w="4">
                <a:solidFill>
                  <a:srgbClr val="FF0000"/>
                </a:solidFill>
                <a:round/>
                <a:headEnd/>
                <a:tailEnd/>
              </a:ln>
            </p:spPr>
            <p:txBody>
              <a:bodyPr/>
              <a:lstStyle/>
              <a:p>
                <a:endParaRPr lang="en-US"/>
              </a:p>
            </p:txBody>
          </p:sp>
          <p:sp>
            <p:nvSpPr>
              <p:cNvPr id="267" name="Freeform 257"/>
              <p:cNvSpPr>
                <a:spLocks/>
              </p:cNvSpPr>
              <p:nvPr/>
            </p:nvSpPr>
            <p:spPr bwMode="auto">
              <a:xfrm>
                <a:off x="2428876" y="3265488"/>
                <a:ext cx="20638" cy="155575"/>
              </a:xfrm>
              <a:custGeom>
                <a:avLst/>
                <a:gdLst>
                  <a:gd name="T0" fmla="*/ 0 w 13"/>
                  <a:gd name="T1" fmla="*/ 0 h 98"/>
                  <a:gd name="T2" fmla="*/ 2147483647 w 13"/>
                  <a:gd name="T3" fmla="*/ 0 h 98"/>
                  <a:gd name="T4" fmla="*/ 2147483647 w 13"/>
                  <a:gd name="T5" fmla="*/ 0 h 98"/>
                  <a:gd name="T6" fmla="*/ 2147483647 w 13"/>
                  <a:gd name="T7" fmla="*/ 2147483647 h 98"/>
                  <a:gd name="T8" fmla="*/ 0 w 13"/>
                  <a:gd name="T9" fmla="*/ 2147483647 h 98"/>
                  <a:gd name="T10" fmla="*/ 2147483647 w 13"/>
                  <a:gd name="T11" fmla="*/ 2147483647 h 98"/>
                  <a:gd name="T12" fmla="*/ 0 60000 65536"/>
                  <a:gd name="T13" fmla="*/ 0 60000 65536"/>
                  <a:gd name="T14" fmla="*/ 0 60000 65536"/>
                  <a:gd name="T15" fmla="*/ 0 60000 65536"/>
                  <a:gd name="T16" fmla="*/ 0 60000 65536"/>
                  <a:gd name="T17" fmla="*/ 0 60000 65536"/>
                  <a:gd name="T18" fmla="*/ 0 w 13"/>
                  <a:gd name="T19" fmla="*/ 0 h 98"/>
                  <a:gd name="T20" fmla="*/ 13 w 13"/>
                  <a:gd name="T21" fmla="*/ 98 h 98"/>
                </a:gdLst>
                <a:ahLst/>
                <a:cxnLst>
                  <a:cxn ang="T12">
                    <a:pos x="T0" y="T1"/>
                  </a:cxn>
                  <a:cxn ang="T13">
                    <a:pos x="T2" y="T3"/>
                  </a:cxn>
                  <a:cxn ang="T14">
                    <a:pos x="T4" y="T5"/>
                  </a:cxn>
                  <a:cxn ang="T15">
                    <a:pos x="T6" y="T7"/>
                  </a:cxn>
                  <a:cxn ang="T16">
                    <a:pos x="T8" y="T9"/>
                  </a:cxn>
                  <a:cxn ang="T17">
                    <a:pos x="T10" y="T11"/>
                  </a:cxn>
                </a:cxnLst>
                <a:rect l="T18" t="T19" r="T20" b="T21"/>
                <a:pathLst>
                  <a:path w="13" h="98">
                    <a:moveTo>
                      <a:pt x="0" y="0"/>
                    </a:moveTo>
                    <a:lnTo>
                      <a:pt x="13" y="0"/>
                    </a:lnTo>
                    <a:lnTo>
                      <a:pt x="6" y="0"/>
                    </a:lnTo>
                    <a:lnTo>
                      <a:pt x="6" y="98"/>
                    </a:lnTo>
                    <a:lnTo>
                      <a:pt x="0" y="98"/>
                    </a:lnTo>
                    <a:lnTo>
                      <a:pt x="13" y="98"/>
                    </a:lnTo>
                  </a:path>
                </a:pathLst>
              </a:custGeom>
              <a:noFill/>
              <a:ln w="4">
                <a:solidFill>
                  <a:srgbClr val="FF0000"/>
                </a:solidFill>
                <a:round/>
                <a:headEnd/>
                <a:tailEnd/>
              </a:ln>
            </p:spPr>
            <p:txBody>
              <a:bodyPr/>
              <a:lstStyle/>
              <a:p>
                <a:endParaRPr lang="en-US"/>
              </a:p>
            </p:txBody>
          </p:sp>
          <p:sp>
            <p:nvSpPr>
              <p:cNvPr id="268" name="Freeform 258"/>
              <p:cNvSpPr>
                <a:spLocks/>
              </p:cNvSpPr>
              <p:nvPr/>
            </p:nvSpPr>
            <p:spPr bwMode="auto">
              <a:xfrm>
                <a:off x="2449513" y="3254376"/>
                <a:ext cx="22225" cy="155575"/>
              </a:xfrm>
              <a:custGeom>
                <a:avLst/>
                <a:gdLst>
                  <a:gd name="T0" fmla="*/ 0 w 14"/>
                  <a:gd name="T1" fmla="*/ 0 h 98"/>
                  <a:gd name="T2" fmla="*/ 2147483647 w 14"/>
                  <a:gd name="T3" fmla="*/ 0 h 98"/>
                  <a:gd name="T4" fmla="*/ 2147483647 w 14"/>
                  <a:gd name="T5" fmla="*/ 0 h 98"/>
                  <a:gd name="T6" fmla="*/ 2147483647 w 14"/>
                  <a:gd name="T7" fmla="*/ 2147483647 h 98"/>
                  <a:gd name="T8" fmla="*/ 0 w 14"/>
                  <a:gd name="T9" fmla="*/ 2147483647 h 98"/>
                  <a:gd name="T10" fmla="*/ 2147483647 w 14"/>
                  <a:gd name="T11" fmla="*/ 2147483647 h 98"/>
                  <a:gd name="T12" fmla="*/ 0 60000 65536"/>
                  <a:gd name="T13" fmla="*/ 0 60000 65536"/>
                  <a:gd name="T14" fmla="*/ 0 60000 65536"/>
                  <a:gd name="T15" fmla="*/ 0 60000 65536"/>
                  <a:gd name="T16" fmla="*/ 0 60000 65536"/>
                  <a:gd name="T17" fmla="*/ 0 60000 65536"/>
                  <a:gd name="T18" fmla="*/ 0 w 14"/>
                  <a:gd name="T19" fmla="*/ 0 h 98"/>
                  <a:gd name="T20" fmla="*/ 14 w 14"/>
                  <a:gd name="T21" fmla="*/ 98 h 98"/>
                </a:gdLst>
                <a:ahLst/>
                <a:cxnLst>
                  <a:cxn ang="T12">
                    <a:pos x="T0" y="T1"/>
                  </a:cxn>
                  <a:cxn ang="T13">
                    <a:pos x="T2" y="T3"/>
                  </a:cxn>
                  <a:cxn ang="T14">
                    <a:pos x="T4" y="T5"/>
                  </a:cxn>
                  <a:cxn ang="T15">
                    <a:pos x="T6" y="T7"/>
                  </a:cxn>
                  <a:cxn ang="T16">
                    <a:pos x="T8" y="T9"/>
                  </a:cxn>
                  <a:cxn ang="T17">
                    <a:pos x="T10" y="T11"/>
                  </a:cxn>
                </a:cxnLst>
                <a:rect l="T18" t="T19" r="T20" b="T21"/>
                <a:pathLst>
                  <a:path w="14" h="98">
                    <a:moveTo>
                      <a:pt x="0" y="0"/>
                    </a:moveTo>
                    <a:lnTo>
                      <a:pt x="14" y="0"/>
                    </a:lnTo>
                    <a:lnTo>
                      <a:pt x="7" y="0"/>
                    </a:lnTo>
                    <a:lnTo>
                      <a:pt x="7" y="98"/>
                    </a:lnTo>
                    <a:lnTo>
                      <a:pt x="0" y="98"/>
                    </a:lnTo>
                    <a:lnTo>
                      <a:pt x="14" y="98"/>
                    </a:lnTo>
                  </a:path>
                </a:pathLst>
              </a:custGeom>
              <a:noFill/>
              <a:ln w="4">
                <a:solidFill>
                  <a:srgbClr val="FF0000"/>
                </a:solidFill>
                <a:round/>
                <a:headEnd/>
                <a:tailEnd/>
              </a:ln>
            </p:spPr>
            <p:txBody>
              <a:bodyPr/>
              <a:lstStyle/>
              <a:p>
                <a:endParaRPr lang="en-US"/>
              </a:p>
            </p:txBody>
          </p:sp>
          <p:sp>
            <p:nvSpPr>
              <p:cNvPr id="269" name="Freeform 259"/>
              <p:cNvSpPr>
                <a:spLocks/>
              </p:cNvSpPr>
              <p:nvPr/>
            </p:nvSpPr>
            <p:spPr bwMode="auto">
              <a:xfrm>
                <a:off x="2471738" y="3244851"/>
                <a:ext cx="22225" cy="158750"/>
              </a:xfrm>
              <a:custGeom>
                <a:avLst/>
                <a:gdLst>
                  <a:gd name="T0" fmla="*/ 0 w 14"/>
                  <a:gd name="T1" fmla="*/ 0 h 100"/>
                  <a:gd name="T2" fmla="*/ 2147483647 w 14"/>
                  <a:gd name="T3" fmla="*/ 0 h 100"/>
                  <a:gd name="T4" fmla="*/ 2147483647 w 14"/>
                  <a:gd name="T5" fmla="*/ 0 h 100"/>
                  <a:gd name="T6" fmla="*/ 2147483647 w 14"/>
                  <a:gd name="T7" fmla="*/ 2147483647 h 100"/>
                  <a:gd name="T8" fmla="*/ 0 w 14"/>
                  <a:gd name="T9" fmla="*/ 2147483647 h 100"/>
                  <a:gd name="T10" fmla="*/ 2147483647 w 14"/>
                  <a:gd name="T11" fmla="*/ 2147483647 h 100"/>
                  <a:gd name="T12" fmla="*/ 0 60000 65536"/>
                  <a:gd name="T13" fmla="*/ 0 60000 65536"/>
                  <a:gd name="T14" fmla="*/ 0 60000 65536"/>
                  <a:gd name="T15" fmla="*/ 0 60000 65536"/>
                  <a:gd name="T16" fmla="*/ 0 60000 65536"/>
                  <a:gd name="T17" fmla="*/ 0 60000 65536"/>
                  <a:gd name="T18" fmla="*/ 0 w 14"/>
                  <a:gd name="T19" fmla="*/ 0 h 100"/>
                  <a:gd name="T20" fmla="*/ 14 w 14"/>
                  <a:gd name="T21" fmla="*/ 100 h 100"/>
                </a:gdLst>
                <a:ahLst/>
                <a:cxnLst>
                  <a:cxn ang="T12">
                    <a:pos x="T0" y="T1"/>
                  </a:cxn>
                  <a:cxn ang="T13">
                    <a:pos x="T2" y="T3"/>
                  </a:cxn>
                  <a:cxn ang="T14">
                    <a:pos x="T4" y="T5"/>
                  </a:cxn>
                  <a:cxn ang="T15">
                    <a:pos x="T6" y="T7"/>
                  </a:cxn>
                  <a:cxn ang="T16">
                    <a:pos x="T8" y="T9"/>
                  </a:cxn>
                  <a:cxn ang="T17">
                    <a:pos x="T10" y="T11"/>
                  </a:cxn>
                </a:cxnLst>
                <a:rect l="T18" t="T19" r="T20" b="T21"/>
                <a:pathLst>
                  <a:path w="14" h="100">
                    <a:moveTo>
                      <a:pt x="0" y="0"/>
                    </a:moveTo>
                    <a:lnTo>
                      <a:pt x="14" y="0"/>
                    </a:lnTo>
                    <a:lnTo>
                      <a:pt x="7" y="0"/>
                    </a:lnTo>
                    <a:lnTo>
                      <a:pt x="7" y="100"/>
                    </a:lnTo>
                    <a:lnTo>
                      <a:pt x="0" y="100"/>
                    </a:lnTo>
                    <a:lnTo>
                      <a:pt x="14" y="100"/>
                    </a:lnTo>
                  </a:path>
                </a:pathLst>
              </a:custGeom>
              <a:noFill/>
              <a:ln w="4">
                <a:solidFill>
                  <a:srgbClr val="FF0000"/>
                </a:solidFill>
                <a:round/>
                <a:headEnd/>
                <a:tailEnd/>
              </a:ln>
            </p:spPr>
            <p:txBody>
              <a:bodyPr/>
              <a:lstStyle/>
              <a:p>
                <a:endParaRPr lang="en-US"/>
              </a:p>
            </p:txBody>
          </p:sp>
          <p:sp>
            <p:nvSpPr>
              <p:cNvPr id="270" name="Freeform 260"/>
              <p:cNvSpPr>
                <a:spLocks/>
              </p:cNvSpPr>
              <p:nvPr/>
            </p:nvSpPr>
            <p:spPr bwMode="auto">
              <a:xfrm>
                <a:off x="2493963" y="3233738"/>
                <a:ext cx="22225" cy="158750"/>
              </a:xfrm>
              <a:custGeom>
                <a:avLst/>
                <a:gdLst>
                  <a:gd name="T0" fmla="*/ 0 w 14"/>
                  <a:gd name="T1" fmla="*/ 0 h 100"/>
                  <a:gd name="T2" fmla="*/ 2147483647 w 14"/>
                  <a:gd name="T3" fmla="*/ 0 h 100"/>
                  <a:gd name="T4" fmla="*/ 2147483647 w 14"/>
                  <a:gd name="T5" fmla="*/ 0 h 100"/>
                  <a:gd name="T6" fmla="*/ 2147483647 w 14"/>
                  <a:gd name="T7" fmla="*/ 2147483647 h 100"/>
                  <a:gd name="T8" fmla="*/ 0 w 14"/>
                  <a:gd name="T9" fmla="*/ 2147483647 h 100"/>
                  <a:gd name="T10" fmla="*/ 2147483647 w 14"/>
                  <a:gd name="T11" fmla="*/ 2147483647 h 100"/>
                  <a:gd name="T12" fmla="*/ 0 60000 65536"/>
                  <a:gd name="T13" fmla="*/ 0 60000 65536"/>
                  <a:gd name="T14" fmla="*/ 0 60000 65536"/>
                  <a:gd name="T15" fmla="*/ 0 60000 65536"/>
                  <a:gd name="T16" fmla="*/ 0 60000 65536"/>
                  <a:gd name="T17" fmla="*/ 0 60000 65536"/>
                  <a:gd name="T18" fmla="*/ 0 w 14"/>
                  <a:gd name="T19" fmla="*/ 0 h 100"/>
                  <a:gd name="T20" fmla="*/ 14 w 14"/>
                  <a:gd name="T21" fmla="*/ 100 h 100"/>
                </a:gdLst>
                <a:ahLst/>
                <a:cxnLst>
                  <a:cxn ang="T12">
                    <a:pos x="T0" y="T1"/>
                  </a:cxn>
                  <a:cxn ang="T13">
                    <a:pos x="T2" y="T3"/>
                  </a:cxn>
                  <a:cxn ang="T14">
                    <a:pos x="T4" y="T5"/>
                  </a:cxn>
                  <a:cxn ang="T15">
                    <a:pos x="T6" y="T7"/>
                  </a:cxn>
                  <a:cxn ang="T16">
                    <a:pos x="T8" y="T9"/>
                  </a:cxn>
                  <a:cxn ang="T17">
                    <a:pos x="T10" y="T11"/>
                  </a:cxn>
                </a:cxnLst>
                <a:rect l="T18" t="T19" r="T20" b="T21"/>
                <a:pathLst>
                  <a:path w="14" h="100">
                    <a:moveTo>
                      <a:pt x="0" y="0"/>
                    </a:moveTo>
                    <a:lnTo>
                      <a:pt x="14" y="0"/>
                    </a:lnTo>
                    <a:lnTo>
                      <a:pt x="7" y="0"/>
                    </a:lnTo>
                    <a:lnTo>
                      <a:pt x="7" y="100"/>
                    </a:lnTo>
                    <a:lnTo>
                      <a:pt x="0" y="100"/>
                    </a:lnTo>
                    <a:lnTo>
                      <a:pt x="14" y="100"/>
                    </a:lnTo>
                  </a:path>
                </a:pathLst>
              </a:custGeom>
              <a:noFill/>
              <a:ln w="4">
                <a:solidFill>
                  <a:srgbClr val="FF0000"/>
                </a:solidFill>
                <a:round/>
                <a:headEnd/>
                <a:tailEnd/>
              </a:ln>
            </p:spPr>
            <p:txBody>
              <a:bodyPr/>
              <a:lstStyle/>
              <a:p>
                <a:endParaRPr lang="en-US"/>
              </a:p>
            </p:txBody>
          </p:sp>
          <p:sp>
            <p:nvSpPr>
              <p:cNvPr id="271" name="Freeform 261"/>
              <p:cNvSpPr>
                <a:spLocks/>
              </p:cNvSpPr>
              <p:nvPr/>
            </p:nvSpPr>
            <p:spPr bwMode="auto">
              <a:xfrm>
                <a:off x="2519363" y="3222626"/>
                <a:ext cx="22225" cy="158750"/>
              </a:xfrm>
              <a:custGeom>
                <a:avLst/>
                <a:gdLst>
                  <a:gd name="T0" fmla="*/ 0 w 14"/>
                  <a:gd name="T1" fmla="*/ 0 h 100"/>
                  <a:gd name="T2" fmla="*/ 2147483647 w 14"/>
                  <a:gd name="T3" fmla="*/ 0 h 100"/>
                  <a:gd name="T4" fmla="*/ 2147483647 w 14"/>
                  <a:gd name="T5" fmla="*/ 0 h 100"/>
                  <a:gd name="T6" fmla="*/ 2147483647 w 14"/>
                  <a:gd name="T7" fmla="*/ 2147483647 h 100"/>
                  <a:gd name="T8" fmla="*/ 0 w 14"/>
                  <a:gd name="T9" fmla="*/ 2147483647 h 100"/>
                  <a:gd name="T10" fmla="*/ 2147483647 w 14"/>
                  <a:gd name="T11" fmla="*/ 2147483647 h 100"/>
                  <a:gd name="T12" fmla="*/ 0 60000 65536"/>
                  <a:gd name="T13" fmla="*/ 0 60000 65536"/>
                  <a:gd name="T14" fmla="*/ 0 60000 65536"/>
                  <a:gd name="T15" fmla="*/ 0 60000 65536"/>
                  <a:gd name="T16" fmla="*/ 0 60000 65536"/>
                  <a:gd name="T17" fmla="*/ 0 60000 65536"/>
                  <a:gd name="T18" fmla="*/ 0 w 14"/>
                  <a:gd name="T19" fmla="*/ 0 h 100"/>
                  <a:gd name="T20" fmla="*/ 14 w 14"/>
                  <a:gd name="T21" fmla="*/ 100 h 100"/>
                </a:gdLst>
                <a:ahLst/>
                <a:cxnLst>
                  <a:cxn ang="T12">
                    <a:pos x="T0" y="T1"/>
                  </a:cxn>
                  <a:cxn ang="T13">
                    <a:pos x="T2" y="T3"/>
                  </a:cxn>
                  <a:cxn ang="T14">
                    <a:pos x="T4" y="T5"/>
                  </a:cxn>
                  <a:cxn ang="T15">
                    <a:pos x="T6" y="T7"/>
                  </a:cxn>
                  <a:cxn ang="T16">
                    <a:pos x="T8" y="T9"/>
                  </a:cxn>
                  <a:cxn ang="T17">
                    <a:pos x="T10" y="T11"/>
                  </a:cxn>
                </a:cxnLst>
                <a:rect l="T18" t="T19" r="T20" b="T21"/>
                <a:pathLst>
                  <a:path w="14" h="100">
                    <a:moveTo>
                      <a:pt x="0" y="0"/>
                    </a:moveTo>
                    <a:lnTo>
                      <a:pt x="14" y="0"/>
                    </a:lnTo>
                    <a:lnTo>
                      <a:pt x="7" y="0"/>
                    </a:lnTo>
                    <a:lnTo>
                      <a:pt x="7" y="100"/>
                    </a:lnTo>
                    <a:lnTo>
                      <a:pt x="0" y="100"/>
                    </a:lnTo>
                    <a:lnTo>
                      <a:pt x="14" y="100"/>
                    </a:lnTo>
                  </a:path>
                </a:pathLst>
              </a:custGeom>
              <a:noFill/>
              <a:ln w="4">
                <a:solidFill>
                  <a:srgbClr val="FF0000"/>
                </a:solidFill>
                <a:round/>
                <a:headEnd/>
                <a:tailEnd/>
              </a:ln>
            </p:spPr>
            <p:txBody>
              <a:bodyPr/>
              <a:lstStyle/>
              <a:p>
                <a:endParaRPr lang="en-US"/>
              </a:p>
            </p:txBody>
          </p:sp>
          <p:sp>
            <p:nvSpPr>
              <p:cNvPr id="272" name="Freeform 262"/>
              <p:cNvSpPr>
                <a:spLocks/>
              </p:cNvSpPr>
              <p:nvPr/>
            </p:nvSpPr>
            <p:spPr bwMode="auto">
              <a:xfrm>
                <a:off x="2541588" y="3209926"/>
                <a:ext cx="22225" cy="158750"/>
              </a:xfrm>
              <a:custGeom>
                <a:avLst/>
                <a:gdLst>
                  <a:gd name="T0" fmla="*/ 0 w 14"/>
                  <a:gd name="T1" fmla="*/ 0 h 100"/>
                  <a:gd name="T2" fmla="*/ 2147483647 w 14"/>
                  <a:gd name="T3" fmla="*/ 0 h 100"/>
                  <a:gd name="T4" fmla="*/ 2147483647 w 14"/>
                  <a:gd name="T5" fmla="*/ 0 h 100"/>
                  <a:gd name="T6" fmla="*/ 2147483647 w 14"/>
                  <a:gd name="T7" fmla="*/ 2147483647 h 100"/>
                  <a:gd name="T8" fmla="*/ 0 w 14"/>
                  <a:gd name="T9" fmla="*/ 2147483647 h 100"/>
                  <a:gd name="T10" fmla="*/ 2147483647 w 14"/>
                  <a:gd name="T11" fmla="*/ 2147483647 h 100"/>
                  <a:gd name="T12" fmla="*/ 0 60000 65536"/>
                  <a:gd name="T13" fmla="*/ 0 60000 65536"/>
                  <a:gd name="T14" fmla="*/ 0 60000 65536"/>
                  <a:gd name="T15" fmla="*/ 0 60000 65536"/>
                  <a:gd name="T16" fmla="*/ 0 60000 65536"/>
                  <a:gd name="T17" fmla="*/ 0 60000 65536"/>
                  <a:gd name="T18" fmla="*/ 0 w 14"/>
                  <a:gd name="T19" fmla="*/ 0 h 100"/>
                  <a:gd name="T20" fmla="*/ 14 w 14"/>
                  <a:gd name="T21" fmla="*/ 100 h 100"/>
                </a:gdLst>
                <a:ahLst/>
                <a:cxnLst>
                  <a:cxn ang="T12">
                    <a:pos x="T0" y="T1"/>
                  </a:cxn>
                  <a:cxn ang="T13">
                    <a:pos x="T2" y="T3"/>
                  </a:cxn>
                  <a:cxn ang="T14">
                    <a:pos x="T4" y="T5"/>
                  </a:cxn>
                  <a:cxn ang="T15">
                    <a:pos x="T6" y="T7"/>
                  </a:cxn>
                  <a:cxn ang="T16">
                    <a:pos x="T8" y="T9"/>
                  </a:cxn>
                  <a:cxn ang="T17">
                    <a:pos x="T10" y="T11"/>
                  </a:cxn>
                </a:cxnLst>
                <a:rect l="T18" t="T19" r="T20" b="T21"/>
                <a:pathLst>
                  <a:path w="14" h="100">
                    <a:moveTo>
                      <a:pt x="0" y="0"/>
                    </a:moveTo>
                    <a:lnTo>
                      <a:pt x="14" y="0"/>
                    </a:lnTo>
                    <a:lnTo>
                      <a:pt x="7" y="0"/>
                    </a:lnTo>
                    <a:lnTo>
                      <a:pt x="7" y="100"/>
                    </a:lnTo>
                    <a:lnTo>
                      <a:pt x="0" y="100"/>
                    </a:lnTo>
                    <a:lnTo>
                      <a:pt x="14" y="100"/>
                    </a:lnTo>
                  </a:path>
                </a:pathLst>
              </a:custGeom>
              <a:noFill/>
              <a:ln w="4">
                <a:solidFill>
                  <a:srgbClr val="FF0000"/>
                </a:solidFill>
                <a:round/>
                <a:headEnd/>
                <a:tailEnd/>
              </a:ln>
            </p:spPr>
            <p:txBody>
              <a:bodyPr/>
              <a:lstStyle/>
              <a:p>
                <a:endParaRPr lang="en-US"/>
              </a:p>
            </p:txBody>
          </p:sp>
          <p:sp>
            <p:nvSpPr>
              <p:cNvPr id="273" name="Freeform 263"/>
              <p:cNvSpPr>
                <a:spLocks/>
              </p:cNvSpPr>
              <p:nvPr/>
            </p:nvSpPr>
            <p:spPr bwMode="auto">
              <a:xfrm>
                <a:off x="2563813" y="3198813"/>
                <a:ext cx="22225" cy="160338"/>
              </a:xfrm>
              <a:custGeom>
                <a:avLst/>
                <a:gdLst>
                  <a:gd name="T0" fmla="*/ 0 w 14"/>
                  <a:gd name="T1" fmla="*/ 0 h 101"/>
                  <a:gd name="T2" fmla="*/ 2147483647 w 14"/>
                  <a:gd name="T3" fmla="*/ 0 h 101"/>
                  <a:gd name="T4" fmla="*/ 2147483647 w 14"/>
                  <a:gd name="T5" fmla="*/ 0 h 101"/>
                  <a:gd name="T6" fmla="*/ 2147483647 w 14"/>
                  <a:gd name="T7" fmla="*/ 2147483647 h 101"/>
                  <a:gd name="T8" fmla="*/ 0 w 14"/>
                  <a:gd name="T9" fmla="*/ 2147483647 h 101"/>
                  <a:gd name="T10" fmla="*/ 2147483647 w 14"/>
                  <a:gd name="T11" fmla="*/ 2147483647 h 101"/>
                  <a:gd name="T12" fmla="*/ 0 60000 65536"/>
                  <a:gd name="T13" fmla="*/ 0 60000 65536"/>
                  <a:gd name="T14" fmla="*/ 0 60000 65536"/>
                  <a:gd name="T15" fmla="*/ 0 60000 65536"/>
                  <a:gd name="T16" fmla="*/ 0 60000 65536"/>
                  <a:gd name="T17" fmla="*/ 0 60000 65536"/>
                  <a:gd name="T18" fmla="*/ 0 w 14"/>
                  <a:gd name="T19" fmla="*/ 0 h 101"/>
                  <a:gd name="T20" fmla="*/ 14 w 14"/>
                  <a:gd name="T21" fmla="*/ 101 h 101"/>
                </a:gdLst>
                <a:ahLst/>
                <a:cxnLst>
                  <a:cxn ang="T12">
                    <a:pos x="T0" y="T1"/>
                  </a:cxn>
                  <a:cxn ang="T13">
                    <a:pos x="T2" y="T3"/>
                  </a:cxn>
                  <a:cxn ang="T14">
                    <a:pos x="T4" y="T5"/>
                  </a:cxn>
                  <a:cxn ang="T15">
                    <a:pos x="T6" y="T7"/>
                  </a:cxn>
                  <a:cxn ang="T16">
                    <a:pos x="T8" y="T9"/>
                  </a:cxn>
                  <a:cxn ang="T17">
                    <a:pos x="T10" y="T11"/>
                  </a:cxn>
                </a:cxnLst>
                <a:rect l="T18" t="T19" r="T20" b="T21"/>
                <a:pathLst>
                  <a:path w="14" h="101">
                    <a:moveTo>
                      <a:pt x="0" y="0"/>
                    </a:moveTo>
                    <a:lnTo>
                      <a:pt x="14" y="0"/>
                    </a:lnTo>
                    <a:lnTo>
                      <a:pt x="7" y="0"/>
                    </a:lnTo>
                    <a:lnTo>
                      <a:pt x="7" y="101"/>
                    </a:lnTo>
                    <a:lnTo>
                      <a:pt x="0" y="101"/>
                    </a:lnTo>
                    <a:lnTo>
                      <a:pt x="14" y="101"/>
                    </a:lnTo>
                  </a:path>
                </a:pathLst>
              </a:custGeom>
              <a:noFill/>
              <a:ln w="4">
                <a:solidFill>
                  <a:srgbClr val="FF0000"/>
                </a:solidFill>
                <a:round/>
                <a:headEnd/>
                <a:tailEnd/>
              </a:ln>
            </p:spPr>
            <p:txBody>
              <a:bodyPr/>
              <a:lstStyle/>
              <a:p>
                <a:endParaRPr lang="en-US"/>
              </a:p>
            </p:txBody>
          </p:sp>
          <p:sp>
            <p:nvSpPr>
              <p:cNvPr id="274" name="Freeform 264"/>
              <p:cNvSpPr>
                <a:spLocks/>
              </p:cNvSpPr>
              <p:nvPr/>
            </p:nvSpPr>
            <p:spPr bwMode="auto">
              <a:xfrm>
                <a:off x="2586038" y="3184526"/>
                <a:ext cx="22225" cy="161925"/>
              </a:xfrm>
              <a:custGeom>
                <a:avLst/>
                <a:gdLst>
                  <a:gd name="T0" fmla="*/ 0 w 14"/>
                  <a:gd name="T1" fmla="*/ 0 h 102"/>
                  <a:gd name="T2" fmla="*/ 2147483647 w 14"/>
                  <a:gd name="T3" fmla="*/ 0 h 102"/>
                  <a:gd name="T4" fmla="*/ 2147483647 w 14"/>
                  <a:gd name="T5" fmla="*/ 0 h 102"/>
                  <a:gd name="T6" fmla="*/ 2147483647 w 14"/>
                  <a:gd name="T7" fmla="*/ 2147483647 h 102"/>
                  <a:gd name="T8" fmla="*/ 0 w 14"/>
                  <a:gd name="T9" fmla="*/ 2147483647 h 102"/>
                  <a:gd name="T10" fmla="*/ 2147483647 w 14"/>
                  <a:gd name="T11" fmla="*/ 2147483647 h 102"/>
                  <a:gd name="T12" fmla="*/ 0 60000 65536"/>
                  <a:gd name="T13" fmla="*/ 0 60000 65536"/>
                  <a:gd name="T14" fmla="*/ 0 60000 65536"/>
                  <a:gd name="T15" fmla="*/ 0 60000 65536"/>
                  <a:gd name="T16" fmla="*/ 0 60000 65536"/>
                  <a:gd name="T17" fmla="*/ 0 60000 65536"/>
                  <a:gd name="T18" fmla="*/ 0 w 14"/>
                  <a:gd name="T19" fmla="*/ 0 h 102"/>
                  <a:gd name="T20" fmla="*/ 14 w 14"/>
                  <a:gd name="T21" fmla="*/ 102 h 102"/>
                </a:gdLst>
                <a:ahLst/>
                <a:cxnLst>
                  <a:cxn ang="T12">
                    <a:pos x="T0" y="T1"/>
                  </a:cxn>
                  <a:cxn ang="T13">
                    <a:pos x="T2" y="T3"/>
                  </a:cxn>
                  <a:cxn ang="T14">
                    <a:pos x="T4" y="T5"/>
                  </a:cxn>
                  <a:cxn ang="T15">
                    <a:pos x="T6" y="T7"/>
                  </a:cxn>
                  <a:cxn ang="T16">
                    <a:pos x="T8" y="T9"/>
                  </a:cxn>
                  <a:cxn ang="T17">
                    <a:pos x="T10" y="T11"/>
                  </a:cxn>
                </a:cxnLst>
                <a:rect l="T18" t="T19" r="T20" b="T21"/>
                <a:pathLst>
                  <a:path w="14" h="102">
                    <a:moveTo>
                      <a:pt x="0" y="0"/>
                    </a:moveTo>
                    <a:lnTo>
                      <a:pt x="14" y="0"/>
                    </a:lnTo>
                    <a:lnTo>
                      <a:pt x="7" y="0"/>
                    </a:lnTo>
                    <a:lnTo>
                      <a:pt x="7" y="102"/>
                    </a:lnTo>
                    <a:lnTo>
                      <a:pt x="0" y="102"/>
                    </a:lnTo>
                    <a:lnTo>
                      <a:pt x="14" y="102"/>
                    </a:lnTo>
                  </a:path>
                </a:pathLst>
              </a:custGeom>
              <a:noFill/>
              <a:ln w="4">
                <a:solidFill>
                  <a:srgbClr val="FF0000"/>
                </a:solidFill>
                <a:round/>
                <a:headEnd/>
                <a:tailEnd/>
              </a:ln>
            </p:spPr>
            <p:txBody>
              <a:bodyPr/>
              <a:lstStyle/>
              <a:p>
                <a:endParaRPr lang="en-US"/>
              </a:p>
            </p:txBody>
          </p:sp>
          <p:sp>
            <p:nvSpPr>
              <p:cNvPr id="275" name="Freeform 265"/>
              <p:cNvSpPr>
                <a:spLocks/>
              </p:cNvSpPr>
              <p:nvPr/>
            </p:nvSpPr>
            <p:spPr bwMode="auto">
              <a:xfrm>
                <a:off x="2608263" y="3170238"/>
                <a:ext cx="22225" cy="161925"/>
              </a:xfrm>
              <a:custGeom>
                <a:avLst/>
                <a:gdLst>
                  <a:gd name="T0" fmla="*/ 0 w 14"/>
                  <a:gd name="T1" fmla="*/ 0 h 102"/>
                  <a:gd name="T2" fmla="*/ 2147483647 w 14"/>
                  <a:gd name="T3" fmla="*/ 0 h 102"/>
                  <a:gd name="T4" fmla="*/ 2147483647 w 14"/>
                  <a:gd name="T5" fmla="*/ 0 h 102"/>
                  <a:gd name="T6" fmla="*/ 2147483647 w 14"/>
                  <a:gd name="T7" fmla="*/ 2147483647 h 102"/>
                  <a:gd name="T8" fmla="*/ 0 w 14"/>
                  <a:gd name="T9" fmla="*/ 2147483647 h 102"/>
                  <a:gd name="T10" fmla="*/ 2147483647 w 14"/>
                  <a:gd name="T11" fmla="*/ 2147483647 h 102"/>
                  <a:gd name="T12" fmla="*/ 0 60000 65536"/>
                  <a:gd name="T13" fmla="*/ 0 60000 65536"/>
                  <a:gd name="T14" fmla="*/ 0 60000 65536"/>
                  <a:gd name="T15" fmla="*/ 0 60000 65536"/>
                  <a:gd name="T16" fmla="*/ 0 60000 65536"/>
                  <a:gd name="T17" fmla="*/ 0 60000 65536"/>
                  <a:gd name="T18" fmla="*/ 0 w 14"/>
                  <a:gd name="T19" fmla="*/ 0 h 102"/>
                  <a:gd name="T20" fmla="*/ 14 w 14"/>
                  <a:gd name="T21" fmla="*/ 102 h 102"/>
                </a:gdLst>
                <a:ahLst/>
                <a:cxnLst>
                  <a:cxn ang="T12">
                    <a:pos x="T0" y="T1"/>
                  </a:cxn>
                  <a:cxn ang="T13">
                    <a:pos x="T2" y="T3"/>
                  </a:cxn>
                  <a:cxn ang="T14">
                    <a:pos x="T4" y="T5"/>
                  </a:cxn>
                  <a:cxn ang="T15">
                    <a:pos x="T6" y="T7"/>
                  </a:cxn>
                  <a:cxn ang="T16">
                    <a:pos x="T8" y="T9"/>
                  </a:cxn>
                  <a:cxn ang="T17">
                    <a:pos x="T10" y="T11"/>
                  </a:cxn>
                </a:cxnLst>
                <a:rect l="T18" t="T19" r="T20" b="T21"/>
                <a:pathLst>
                  <a:path w="14" h="102">
                    <a:moveTo>
                      <a:pt x="0" y="0"/>
                    </a:moveTo>
                    <a:lnTo>
                      <a:pt x="14" y="0"/>
                    </a:lnTo>
                    <a:lnTo>
                      <a:pt x="7" y="0"/>
                    </a:lnTo>
                    <a:lnTo>
                      <a:pt x="7" y="102"/>
                    </a:lnTo>
                    <a:lnTo>
                      <a:pt x="0" y="102"/>
                    </a:lnTo>
                    <a:lnTo>
                      <a:pt x="14" y="102"/>
                    </a:lnTo>
                  </a:path>
                </a:pathLst>
              </a:custGeom>
              <a:noFill/>
              <a:ln w="4">
                <a:solidFill>
                  <a:srgbClr val="FF0000"/>
                </a:solidFill>
                <a:round/>
                <a:headEnd/>
                <a:tailEnd/>
              </a:ln>
            </p:spPr>
            <p:txBody>
              <a:bodyPr/>
              <a:lstStyle/>
              <a:p>
                <a:endParaRPr lang="en-US"/>
              </a:p>
            </p:txBody>
          </p:sp>
          <p:sp>
            <p:nvSpPr>
              <p:cNvPr id="276" name="Freeform 266"/>
              <p:cNvSpPr>
                <a:spLocks/>
              </p:cNvSpPr>
              <p:nvPr/>
            </p:nvSpPr>
            <p:spPr bwMode="auto">
              <a:xfrm>
                <a:off x="2633663" y="3152776"/>
                <a:ext cx="22225" cy="165100"/>
              </a:xfrm>
              <a:custGeom>
                <a:avLst/>
                <a:gdLst>
                  <a:gd name="T0" fmla="*/ 0 w 14"/>
                  <a:gd name="T1" fmla="*/ 0 h 104"/>
                  <a:gd name="T2" fmla="*/ 2147483647 w 14"/>
                  <a:gd name="T3" fmla="*/ 0 h 104"/>
                  <a:gd name="T4" fmla="*/ 2147483647 w 14"/>
                  <a:gd name="T5" fmla="*/ 0 h 104"/>
                  <a:gd name="T6" fmla="*/ 2147483647 w 14"/>
                  <a:gd name="T7" fmla="*/ 2147483647 h 104"/>
                  <a:gd name="T8" fmla="*/ 0 w 14"/>
                  <a:gd name="T9" fmla="*/ 2147483647 h 104"/>
                  <a:gd name="T10" fmla="*/ 2147483647 w 14"/>
                  <a:gd name="T11" fmla="*/ 2147483647 h 104"/>
                  <a:gd name="T12" fmla="*/ 0 60000 65536"/>
                  <a:gd name="T13" fmla="*/ 0 60000 65536"/>
                  <a:gd name="T14" fmla="*/ 0 60000 65536"/>
                  <a:gd name="T15" fmla="*/ 0 60000 65536"/>
                  <a:gd name="T16" fmla="*/ 0 60000 65536"/>
                  <a:gd name="T17" fmla="*/ 0 60000 65536"/>
                  <a:gd name="T18" fmla="*/ 0 w 14"/>
                  <a:gd name="T19" fmla="*/ 0 h 104"/>
                  <a:gd name="T20" fmla="*/ 14 w 14"/>
                  <a:gd name="T21" fmla="*/ 104 h 104"/>
                </a:gdLst>
                <a:ahLst/>
                <a:cxnLst>
                  <a:cxn ang="T12">
                    <a:pos x="T0" y="T1"/>
                  </a:cxn>
                  <a:cxn ang="T13">
                    <a:pos x="T2" y="T3"/>
                  </a:cxn>
                  <a:cxn ang="T14">
                    <a:pos x="T4" y="T5"/>
                  </a:cxn>
                  <a:cxn ang="T15">
                    <a:pos x="T6" y="T7"/>
                  </a:cxn>
                  <a:cxn ang="T16">
                    <a:pos x="T8" y="T9"/>
                  </a:cxn>
                  <a:cxn ang="T17">
                    <a:pos x="T10" y="T11"/>
                  </a:cxn>
                </a:cxnLst>
                <a:rect l="T18" t="T19" r="T20" b="T21"/>
                <a:pathLst>
                  <a:path w="14" h="104">
                    <a:moveTo>
                      <a:pt x="0" y="0"/>
                    </a:moveTo>
                    <a:lnTo>
                      <a:pt x="14" y="0"/>
                    </a:lnTo>
                    <a:lnTo>
                      <a:pt x="7" y="0"/>
                    </a:lnTo>
                    <a:lnTo>
                      <a:pt x="7" y="104"/>
                    </a:lnTo>
                    <a:lnTo>
                      <a:pt x="0" y="104"/>
                    </a:lnTo>
                    <a:lnTo>
                      <a:pt x="14" y="104"/>
                    </a:lnTo>
                  </a:path>
                </a:pathLst>
              </a:custGeom>
              <a:noFill/>
              <a:ln w="4">
                <a:solidFill>
                  <a:srgbClr val="FF0000"/>
                </a:solidFill>
                <a:round/>
                <a:headEnd/>
                <a:tailEnd/>
              </a:ln>
            </p:spPr>
            <p:txBody>
              <a:bodyPr/>
              <a:lstStyle/>
              <a:p>
                <a:endParaRPr lang="en-US"/>
              </a:p>
            </p:txBody>
          </p:sp>
          <p:sp>
            <p:nvSpPr>
              <p:cNvPr id="277" name="Freeform 267"/>
              <p:cNvSpPr>
                <a:spLocks/>
              </p:cNvSpPr>
              <p:nvPr/>
            </p:nvSpPr>
            <p:spPr bwMode="auto">
              <a:xfrm>
                <a:off x="2655888" y="3136901"/>
                <a:ext cx="22225" cy="163513"/>
              </a:xfrm>
              <a:custGeom>
                <a:avLst/>
                <a:gdLst>
                  <a:gd name="T0" fmla="*/ 0 w 14"/>
                  <a:gd name="T1" fmla="*/ 0 h 103"/>
                  <a:gd name="T2" fmla="*/ 2147483647 w 14"/>
                  <a:gd name="T3" fmla="*/ 0 h 103"/>
                  <a:gd name="T4" fmla="*/ 2147483647 w 14"/>
                  <a:gd name="T5" fmla="*/ 0 h 103"/>
                  <a:gd name="T6" fmla="*/ 2147483647 w 14"/>
                  <a:gd name="T7" fmla="*/ 2147483647 h 103"/>
                  <a:gd name="T8" fmla="*/ 0 w 14"/>
                  <a:gd name="T9" fmla="*/ 2147483647 h 103"/>
                  <a:gd name="T10" fmla="*/ 2147483647 w 14"/>
                  <a:gd name="T11" fmla="*/ 2147483647 h 103"/>
                  <a:gd name="T12" fmla="*/ 0 60000 65536"/>
                  <a:gd name="T13" fmla="*/ 0 60000 65536"/>
                  <a:gd name="T14" fmla="*/ 0 60000 65536"/>
                  <a:gd name="T15" fmla="*/ 0 60000 65536"/>
                  <a:gd name="T16" fmla="*/ 0 60000 65536"/>
                  <a:gd name="T17" fmla="*/ 0 60000 65536"/>
                  <a:gd name="T18" fmla="*/ 0 w 14"/>
                  <a:gd name="T19" fmla="*/ 0 h 103"/>
                  <a:gd name="T20" fmla="*/ 14 w 14"/>
                  <a:gd name="T21" fmla="*/ 103 h 103"/>
                </a:gdLst>
                <a:ahLst/>
                <a:cxnLst>
                  <a:cxn ang="T12">
                    <a:pos x="T0" y="T1"/>
                  </a:cxn>
                  <a:cxn ang="T13">
                    <a:pos x="T2" y="T3"/>
                  </a:cxn>
                  <a:cxn ang="T14">
                    <a:pos x="T4" y="T5"/>
                  </a:cxn>
                  <a:cxn ang="T15">
                    <a:pos x="T6" y="T7"/>
                  </a:cxn>
                  <a:cxn ang="T16">
                    <a:pos x="T8" y="T9"/>
                  </a:cxn>
                  <a:cxn ang="T17">
                    <a:pos x="T10" y="T11"/>
                  </a:cxn>
                </a:cxnLst>
                <a:rect l="T18" t="T19" r="T20" b="T21"/>
                <a:pathLst>
                  <a:path w="14" h="103">
                    <a:moveTo>
                      <a:pt x="0" y="0"/>
                    </a:moveTo>
                    <a:lnTo>
                      <a:pt x="14" y="0"/>
                    </a:lnTo>
                    <a:lnTo>
                      <a:pt x="7" y="0"/>
                    </a:lnTo>
                    <a:lnTo>
                      <a:pt x="7" y="103"/>
                    </a:lnTo>
                    <a:lnTo>
                      <a:pt x="0" y="103"/>
                    </a:lnTo>
                    <a:lnTo>
                      <a:pt x="14" y="103"/>
                    </a:lnTo>
                  </a:path>
                </a:pathLst>
              </a:custGeom>
              <a:noFill/>
              <a:ln w="4">
                <a:solidFill>
                  <a:srgbClr val="FF0000"/>
                </a:solidFill>
                <a:round/>
                <a:headEnd/>
                <a:tailEnd/>
              </a:ln>
            </p:spPr>
            <p:txBody>
              <a:bodyPr/>
              <a:lstStyle/>
              <a:p>
                <a:endParaRPr lang="en-US"/>
              </a:p>
            </p:txBody>
          </p:sp>
          <p:sp>
            <p:nvSpPr>
              <p:cNvPr id="278" name="Freeform 268"/>
              <p:cNvSpPr>
                <a:spLocks/>
              </p:cNvSpPr>
              <p:nvPr/>
            </p:nvSpPr>
            <p:spPr bwMode="auto">
              <a:xfrm>
                <a:off x="2678113" y="3119438"/>
                <a:ext cx="22225" cy="168275"/>
              </a:xfrm>
              <a:custGeom>
                <a:avLst/>
                <a:gdLst>
                  <a:gd name="T0" fmla="*/ 0 w 14"/>
                  <a:gd name="T1" fmla="*/ 0 h 106"/>
                  <a:gd name="T2" fmla="*/ 2147483647 w 14"/>
                  <a:gd name="T3" fmla="*/ 0 h 106"/>
                  <a:gd name="T4" fmla="*/ 2147483647 w 14"/>
                  <a:gd name="T5" fmla="*/ 0 h 106"/>
                  <a:gd name="T6" fmla="*/ 2147483647 w 14"/>
                  <a:gd name="T7" fmla="*/ 2147483647 h 106"/>
                  <a:gd name="T8" fmla="*/ 0 w 14"/>
                  <a:gd name="T9" fmla="*/ 2147483647 h 106"/>
                  <a:gd name="T10" fmla="*/ 2147483647 w 14"/>
                  <a:gd name="T11" fmla="*/ 2147483647 h 106"/>
                  <a:gd name="T12" fmla="*/ 0 60000 65536"/>
                  <a:gd name="T13" fmla="*/ 0 60000 65536"/>
                  <a:gd name="T14" fmla="*/ 0 60000 65536"/>
                  <a:gd name="T15" fmla="*/ 0 60000 65536"/>
                  <a:gd name="T16" fmla="*/ 0 60000 65536"/>
                  <a:gd name="T17" fmla="*/ 0 60000 65536"/>
                  <a:gd name="T18" fmla="*/ 0 w 14"/>
                  <a:gd name="T19" fmla="*/ 0 h 106"/>
                  <a:gd name="T20" fmla="*/ 14 w 14"/>
                  <a:gd name="T21" fmla="*/ 106 h 106"/>
                </a:gdLst>
                <a:ahLst/>
                <a:cxnLst>
                  <a:cxn ang="T12">
                    <a:pos x="T0" y="T1"/>
                  </a:cxn>
                  <a:cxn ang="T13">
                    <a:pos x="T2" y="T3"/>
                  </a:cxn>
                  <a:cxn ang="T14">
                    <a:pos x="T4" y="T5"/>
                  </a:cxn>
                  <a:cxn ang="T15">
                    <a:pos x="T6" y="T7"/>
                  </a:cxn>
                  <a:cxn ang="T16">
                    <a:pos x="T8" y="T9"/>
                  </a:cxn>
                  <a:cxn ang="T17">
                    <a:pos x="T10" y="T11"/>
                  </a:cxn>
                </a:cxnLst>
                <a:rect l="T18" t="T19" r="T20" b="T21"/>
                <a:pathLst>
                  <a:path w="14" h="106">
                    <a:moveTo>
                      <a:pt x="0" y="0"/>
                    </a:moveTo>
                    <a:lnTo>
                      <a:pt x="14" y="0"/>
                    </a:lnTo>
                    <a:lnTo>
                      <a:pt x="7" y="0"/>
                    </a:lnTo>
                    <a:lnTo>
                      <a:pt x="7" y="106"/>
                    </a:lnTo>
                    <a:lnTo>
                      <a:pt x="0" y="106"/>
                    </a:lnTo>
                    <a:lnTo>
                      <a:pt x="14" y="106"/>
                    </a:lnTo>
                  </a:path>
                </a:pathLst>
              </a:custGeom>
              <a:noFill/>
              <a:ln w="4">
                <a:solidFill>
                  <a:srgbClr val="FF0000"/>
                </a:solidFill>
                <a:round/>
                <a:headEnd/>
                <a:tailEnd/>
              </a:ln>
            </p:spPr>
            <p:txBody>
              <a:bodyPr/>
              <a:lstStyle/>
              <a:p>
                <a:endParaRPr lang="en-US"/>
              </a:p>
            </p:txBody>
          </p:sp>
          <p:sp>
            <p:nvSpPr>
              <p:cNvPr id="279" name="Freeform 269"/>
              <p:cNvSpPr>
                <a:spLocks/>
              </p:cNvSpPr>
              <p:nvPr/>
            </p:nvSpPr>
            <p:spPr bwMode="auto">
              <a:xfrm>
                <a:off x="2700338" y="3103563"/>
                <a:ext cx="22225" cy="166688"/>
              </a:xfrm>
              <a:custGeom>
                <a:avLst/>
                <a:gdLst>
                  <a:gd name="T0" fmla="*/ 0 w 14"/>
                  <a:gd name="T1" fmla="*/ 0 h 105"/>
                  <a:gd name="T2" fmla="*/ 2147483647 w 14"/>
                  <a:gd name="T3" fmla="*/ 0 h 105"/>
                  <a:gd name="T4" fmla="*/ 2147483647 w 14"/>
                  <a:gd name="T5" fmla="*/ 0 h 105"/>
                  <a:gd name="T6" fmla="*/ 2147483647 w 14"/>
                  <a:gd name="T7" fmla="*/ 2147483647 h 105"/>
                  <a:gd name="T8" fmla="*/ 0 w 14"/>
                  <a:gd name="T9" fmla="*/ 2147483647 h 105"/>
                  <a:gd name="T10" fmla="*/ 2147483647 w 14"/>
                  <a:gd name="T11" fmla="*/ 2147483647 h 105"/>
                  <a:gd name="T12" fmla="*/ 0 60000 65536"/>
                  <a:gd name="T13" fmla="*/ 0 60000 65536"/>
                  <a:gd name="T14" fmla="*/ 0 60000 65536"/>
                  <a:gd name="T15" fmla="*/ 0 60000 65536"/>
                  <a:gd name="T16" fmla="*/ 0 60000 65536"/>
                  <a:gd name="T17" fmla="*/ 0 60000 65536"/>
                  <a:gd name="T18" fmla="*/ 0 w 14"/>
                  <a:gd name="T19" fmla="*/ 0 h 105"/>
                  <a:gd name="T20" fmla="*/ 14 w 14"/>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14" h="105">
                    <a:moveTo>
                      <a:pt x="0" y="0"/>
                    </a:moveTo>
                    <a:lnTo>
                      <a:pt x="14" y="0"/>
                    </a:lnTo>
                    <a:lnTo>
                      <a:pt x="7" y="0"/>
                    </a:lnTo>
                    <a:lnTo>
                      <a:pt x="7" y="105"/>
                    </a:lnTo>
                    <a:lnTo>
                      <a:pt x="0" y="105"/>
                    </a:lnTo>
                    <a:lnTo>
                      <a:pt x="14" y="105"/>
                    </a:lnTo>
                  </a:path>
                </a:pathLst>
              </a:custGeom>
              <a:noFill/>
              <a:ln w="4">
                <a:solidFill>
                  <a:srgbClr val="FF0000"/>
                </a:solidFill>
                <a:round/>
                <a:headEnd/>
                <a:tailEnd/>
              </a:ln>
            </p:spPr>
            <p:txBody>
              <a:bodyPr/>
              <a:lstStyle/>
              <a:p>
                <a:endParaRPr lang="en-US"/>
              </a:p>
            </p:txBody>
          </p:sp>
          <p:sp>
            <p:nvSpPr>
              <p:cNvPr id="280" name="Freeform 270"/>
              <p:cNvSpPr>
                <a:spLocks/>
              </p:cNvSpPr>
              <p:nvPr/>
            </p:nvSpPr>
            <p:spPr bwMode="auto">
              <a:xfrm>
                <a:off x="2724151" y="3084513"/>
                <a:ext cx="22225" cy="169863"/>
              </a:xfrm>
              <a:custGeom>
                <a:avLst/>
                <a:gdLst>
                  <a:gd name="T0" fmla="*/ 0 w 14"/>
                  <a:gd name="T1" fmla="*/ 0 h 107"/>
                  <a:gd name="T2" fmla="*/ 2147483647 w 14"/>
                  <a:gd name="T3" fmla="*/ 0 h 107"/>
                  <a:gd name="T4" fmla="*/ 2147483647 w 14"/>
                  <a:gd name="T5" fmla="*/ 0 h 107"/>
                  <a:gd name="T6" fmla="*/ 2147483647 w 14"/>
                  <a:gd name="T7" fmla="*/ 2147483647 h 107"/>
                  <a:gd name="T8" fmla="*/ 0 w 14"/>
                  <a:gd name="T9" fmla="*/ 2147483647 h 107"/>
                  <a:gd name="T10" fmla="*/ 2147483647 w 14"/>
                  <a:gd name="T11" fmla="*/ 2147483647 h 107"/>
                  <a:gd name="T12" fmla="*/ 0 60000 65536"/>
                  <a:gd name="T13" fmla="*/ 0 60000 65536"/>
                  <a:gd name="T14" fmla="*/ 0 60000 65536"/>
                  <a:gd name="T15" fmla="*/ 0 60000 65536"/>
                  <a:gd name="T16" fmla="*/ 0 60000 65536"/>
                  <a:gd name="T17" fmla="*/ 0 60000 65536"/>
                  <a:gd name="T18" fmla="*/ 0 w 14"/>
                  <a:gd name="T19" fmla="*/ 0 h 107"/>
                  <a:gd name="T20" fmla="*/ 14 w 14"/>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14" h="107">
                    <a:moveTo>
                      <a:pt x="0" y="0"/>
                    </a:moveTo>
                    <a:lnTo>
                      <a:pt x="14" y="0"/>
                    </a:lnTo>
                    <a:lnTo>
                      <a:pt x="7" y="0"/>
                    </a:lnTo>
                    <a:lnTo>
                      <a:pt x="7" y="107"/>
                    </a:lnTo>
                    <a:lnTo>
                      <a:pt x="0" y="107"/>
                    </a:lnTo>
                    <a:lnTo>
                      <a:pt x="14" y="107"/>
                    </a:lnTo>
                  </a:path>
                </a:pathLst>
              </a:custGeom>
              <a:noFill/>
              <a:ln w="4">
                <a:solidFill>
                  <a:srgbClr val="FF0000"/>
                </a:solidFill>
                <a:round/>
                <a:headEnd/>
                <a:tailEnd/>
              </a:ln>
            </p:spPr>
            <p:txBody>
              <a:bodyPr/>
              <a:lstStyle/>
              <a:p>
                <a:endParaRPr lang="en-US"/>
              </a:p>
            </p:txBody>
          </p:sp>
          <p:sp>
            <p:nvSpPr>
              <p:cNvPr id="281" name="Freeform 271"/>
              <p:cNvSpPr>
                <a:spLocks/>
              </p:cNvSpPr>
              <p:nvPr/>
            </p:nvSpPr>
            <p:spPr bwMode="auto">
              <a:xfrm>
                <a:off x="2746376" y="3067051"/>
                <a:ext cx="22225" cy="169863"/>
              </a:xfrm>
              <a:custGeom>
                <a:avLst/>
                <a:gdLst>
                  <a:gd name="T0" fmla="*/ 0 w 14"/>
                  <a:gd name="T1" fmla="*/ 0 h 107"/>
                  <a:gd name="T2" fmla="*/ 2147483647 w 14"/>
                  <a:gd name="T3" fmla="*/ 0 h 107"/>
                  <a:gd name="T4" fmla="*/ 2147483647 w 14"/>
                  <a:gd name="T5" fmla="*/ 0 h 107"/>
                  <a:gd name="T6" fmla="*/ 2147483647 w 14"/>
                  <a:gd name="T7" fmla="*/ 2147483647 h 107"/>
                  <a:gd name="T8" fmla="*/ 0 w 14"/>
                  <a:gd name="T9" fmla="*/ 2147483647 h 107"/>
                  <a:gd name="T10" fmla="*/ 2147483647 w 14"/>
                  <a:gd name="T11" fmla="*/ 2147483647 h 107"/>
                  <a:gd name="T12" fmla="*/ 0 60000 65536"/>
                  <a:gd name="T13" fmla="*/ 0 60000 65536"/>
                  <a:gd name="T14" fmla="*/ 0 60000 65536"/>
                  <a:gd name="T15" fmla="*/ 0 60000 65536"/>
                  <a:gd name="T16" fmla="*/ 0 60000 65536"/>
                  <a:gd name="T17" fmla="*/ 0 60000 65536"/>
                  <a:gd name="T18" fmla="*/ 0 w 14"/>
                  <a:gd name="T19" fmla="*/ 0 h 107"/>
                  <a:gd name="T20" fmla="*/ 14 w 14"/>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14" h="107">
                    <a:moveTo>
                      <a:pt x="0" y="0"/>
                    </a:moveTo>
                    <a:lnTo>
                      <a:pt x="14" y="0"/>
                    </a:lnTo>
                    <a:lnTo>
                      <a:pt x="7" y="0"/>
                    </a:lnTo>
                    <a:lnTo>
                      <a:pt x="7" y="107"/>
                    </a:lnTo>
                    <a:lnTo>
                      <a:pt x="0" y="107"/>
                    </a:lnTo>
                    <a:lnTo>
                      <a:pt x="14" y="107"/>
                    </a:lnTo>
                  </a:path>
                </a:pathLst>
              </a:custGeom>
              <a:noFill/>
              <a:ln w="4">
                <a:solidFill>
                  <a:srgbClr val="FF0000"/>
                </a:solidFill>
                <a:round/>
                <a:headEnd/>
                <a:tailEnd/>
              </a:ln>
            </p:spPr>
            <p:txBody>
              <a:bodyPr/>
              <a:lstStyle/>
              <a:p>
                <a:endParaRPr lang="en-US"/>
              </a:p>
            </p:txBody>
          </p:sp>
          <p:sp>
            <p:nvSpPr>
              <p:cNvPr id="282" name="Freeform 272"/>
              <p:cNvSpPr>
                <a:spLocks/>
              </p:cNvSpPr>
              <p:nvPr/>
            </p:nvSpPr>
            <p:spPr bwMode="auto">
              <a:xfrm>
                <a:off x="2768601" y="3048001"/>
                <a:ext cx="22225" cy="169863"/>
              </a:xfrm>
              <a:custGeom>
                <a:avLst/>
                <a:gdLst>
                  <a:gd name="T0" fmla="*/ 0 w 14"/>
                  <a:gd name="T1" fmla="*/ 0 h 107"/>
                  <a:gd name="T2" fmla="*/ 2147483647 w 14"/>
                  <a:gd name="T3" fmla="*/ 0 h 107"/>
                  <a:gd name="T4" fmla="*/ 2147483647 w 14"/>
                  <a:gd name="T5" fmla="*/ 0 h 107"/>
                  <a:gd name="T6" fmla="*/ 2147483647 w 14"/>
                  <a:gd name="T7" fmla="*/ 2147483647 h 107"/>
                  <a:gd name="T8" fmla="*/ 0 w 14"/>
                  <a:gd name="T9" fmla="*/ 2147483647 h 107"/>
                  <a:gd name="T10" fmla="*/ 2147483647 w 14"/>
                  <a:gd name="T11" fmla="*/ 2147483647 h 107"/>
                  <a:gd name="T12" fmla="*/ 0 60000 65536"/>
                  <a:gd name="T13" fmla="*/ 0 60000 65536"/>
                  <a:gd name="T14" fmla="*/ 0 60000 65536"/>
                  <a:gd name="T15" fmla="*/ 0 60000 65536"/>
                  <a:gd name="T16" fmla="*/ 0 60000 65536"/>
                  <a:gd name="T17" fmla="*/ 0 60000 65536"/>
                  <a:gd name="T18" fmla="*/ 0 w 14"/>
                  <a:gd name="T19" fmla="*/ 0 h 107"/>
                  <a:gd name="T20" fmla="*/ 14 w 14"/>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14" h="107">
                    <a:moveTo>
                      <a:pt x="0" y="0"/>
                    </a:moveTo>
                    <a:lnTo>
                      <a:pt x="14" y="0"/>
                    </a:lnTo>
                    <a:lnTo>
                      <a:pt x="7" y="0"/>
                    </a:lnTo>
                    <a:lnTo>
                      <a:pt x="7" y="107"/>
                    </a:lnTo>
                    <a:lnTo>
                      <a:pt x="0" y="107"/>
                    </a:lnTo>
                    <a:lnTo>
                      <a:pt x="14" y="107"/>
                    </a:lnTo>
                  </a:path>
                </a:pathLst>
              </a:custGeom>
              <a:noFill/>
              <a:ln w="4">
                <a:solidFill>
                  <a:srgbClr val="FF0000"/>
                </a:solidFill>
                <a:round/>
                <a:headEnd/>
                <a:tailEnd/>
              </a:ln>
            </p:spPr>
            <p:txBody>
              <a:bodyPr/>
              <a:lstStyle/>
              <a:p>
                <a:endParaRPr lang="en-US"/>
              </a:p>
            </p:txBody>
          </p:sp>
          <p:sp>
            <p:nvSpPr>
              <p:cNvPr id="283" name="Freeform 273"/>
              <p:cNvSpPr>
                <a:spLocks/>
              </p:cNvSpPr>
              <p:nvPr/>
            </p:nvSpPr>
            <p:spPr bwMode="auto">
              <a:xfrm>
                <a:off x="2790826" y="3025776"/>
                <a:ext cx="22225" cy="173038"/>
              </a:xfrm>
              <a:custGeom>
                <a:avLst/>
                <a:gdLst>
                  <a:gd name="T0" fmla="*/ 0 w 14"/>
                  <a:gd name="T1" fmla="*/ 0 h 109"/>
                  <a:gd name="T2" fmla="*/ 2147483647 w 14"/>
                  <a:gd name="T3" fmla="*/ 0 h 109"/>
                  <a:gd name="T4" fmla="*/ 2147483647 w 14"/>
                  <a:gd name="T5" fmla="*/ 0 h 109"/>
                  <a:gd name="T6" fmla="*/ 2147483647 w 14"/>
                  <a:gd name="T7" fmla="*/ 2147483647 h 109"/>
                  <a:gd name="T8" fmla="*/ 0 w 14"/>
                  <a:gd name="T9" fmla="*/ 2147483647 h 109"/>
                  <a:gd name="T10" fmla="*/ 2147483647 w 14"/>
                  <a:gd name="T11" fmla="*/ 2147483647 h 109"/>
                  <a:gd name="T12" fmla="*/ 0 60000 65536"/>
                  <a:gd name="T13" fmla="*/ 0 60000 65536"/>
                  <a:gd name="T14" fmla="*/ 0 60000 65536"/>
                  <a:gd name="T15" fmla="*/ 0 60000 65536"/>
                  <a:gd name="T16" fmla="*/ 0 60000 65536"/>
                  <a:gd name="T17" fmla="*/ 0 60000 65536"/>
                  <a:gd name="T18" fmla="*/ 0 w 14"/>
                  <a:gd name="T19" fmla="*/ 0 h 109"/>
                  <a:gd name="T20" fmla="*/ 14 w 14"/>
                  <a:gd name="T21" fmla="*/ 109 h 109"/>
                </a:gdLst>
                <a:ahLst/>
                <a:cxnLst>
                  <a:cxn ang="T12">
                    <a:pos x="T0" y="T1"/>
                  </a:cxn>
                  <a:cxn ang="T13">
                    <a:pos x="T2" y="T3"/>
                  </a:cxn>
                  <a:cxn ang="T14">
                    <a:pos x="T4" y="T5"/>
                  </a:cxn>
                  <a:cxn ang="T15">
                    <a:pos x="T6" y="T7"/>
                  </a:cxn>
                  <a:cxn ang="T16">
                    <a:pos x="T8" y="T9"/>
                  </a:cxn>
                  <a:cxn ang="T17">
                    <a:pos x="T10" y="T11"/>
                  </a:cxn>
                </a:cxnLst>
                <a:rect l="T18" t="T19" r="T20" b="T21"/>
                <a:pathLst>
                  <a:path w="14" h="109">
                    <a:moveTo>
                      <a:pt x="0" y="0"/>
                    </a:moveTo>
                    <a:lnTo>
                      <a:pt x="14" y="0"/>
                    </a:lnTo>
                    <a:lnTo>
                      <a:pt x="7" y="0"/>
                    </a:lnTo>
                    <a:lnTo>
                      <a:pt x="7" y="109"/>
                    </a:lnTo>
                    <a:lnTo>
                      <a:pt x="0" y="109"/>
                    </a:lnTo>
                    <a:lnTo>
                      <a:pt x="14" y="109"/>
                    </a:lnTo>
                  </a:path>
                </a:pathLst>
              </a:custGeom>
              <a:noFill/>
              <a:ln w="4">
                <a:solidFill>
                  <a:srgbClr val="FF0000"/>
                </a:solidFill>
                <a:round/>
                <a:headEnd/>
                <a:tailEnd/>
              </a:ln>
            </p:spPr>
            <p:txBody>
              <a:bodyPr/>
              <a:lstStyle/>
              <a:p>
                <a:endParaRPr lang="en-US"/>
              </a:p>
            </p:txBody>
          </p:sp>
          <p:sp>
            <p:nvSpPr>
              <p:cNvPr id="284" name="Freeform 274"/>
              <p:cNvSpPr>
                <a:spLocks/>
              </p:cNvSpPr>
              <p:nvPr/>
            </p:nvSpPr>
            <p:spPr bwMode="auto">
              <a:xfrm>
                <a:off x="2816226" y="3003551"/>
                <a:ext cx="22225" cy="173038"/>
              </a:xfrm>
              <a:custGeom>
                <a:avLst/>
                <a:gdLst>
                  <a:gd name="T0" fmla="*/ 0 w 14"/>
                  <a:gd name="T1" fmla="*/ 0 h 109"/>
                  <a:gd name="T2" fmla="*/ 2147483647 w 14"/>
                  <a:gd name="T3" fmla="*/ 0 h 109"/>
                  <a:gd name="T4" fmla="*/ 2147483647 w 14"/>
                  <a:gd name="T5" fmla="*/ 0 h 109"/>
                  <a:gd name="T6" fmla="*/ 2147483647 w 14"/>
                  <a:gd name="T7" fmla="*/ 2147483647 h 109"/>
                  <a:gd name="T8" fmla="*/ 0 w 14"/>
                  <a:gd name="T9" fmla="*/ 2147483647 h 109"/>
                  <a:gd name="T10" fmla="*/ 2147483647 w 14"/>
                  <a:gd name="T11" fmla="*/ 2147483647 h 109"/>
                  <a:gd name="T12" fmla="*/ 0 60000 65536"/>
                  <a:gd name="T13" fmla="*/ 0 60000 65536"/>
                  <a:gd name="T14" fmla="*/ 0 60000 65536"/>
                  <a:gd name="T15" fmla="*/ 0 60000 65536"/>
                  <a:gd name="T16" fmla="*/ 0 60000 65536"/>
                  <a:gd name="T17" fmla="*/ 0 60000 65536"/>
                  <a:gd name="T18" fmla="*/ 0 w 14"/>
                  <a:gd name="T19" fmla="*/ 0 h 109"/>
                  <a:gd name="T20" fmla="*/ 14 w 14"/>
                  <a:gd name="T21" fmla="*/ 109 h 109"/>
                </a:gdLst>
                <a:ahLst/>
                <a:cxnLst>
                  <a:cxn ang="T12">
                    <a:pos x="T0" y="T1"/>
                  </a:cxn>
                  <a:cxn ang="T13">
                    <a:pos x="T2" y="T3"/>
                  </a:cxn>
                  <a:cxn ang="T14">
                    <a:pos x="T4" y="T5"/>
                  </a:cxn>
                  <a:cxn ang="T15">
                    <a:pos x="T6" y="T7"/>
                  </a:cxn>
                  <a:cxn ang="T16">
                    <a:pos x="T8" y="T9"/>
                  </a:cxn>
                  <a:cxn ang="T17">
                    <a:pos x="T10" y="T11"/>
                  </a:cxn>
                </a:cxnLst>
                <a:rect l="T18" t="T19" r="T20" b="T21"/>
                <a:pathLst>
                  <a:path w="14" h="109">
                    <a:moveTo>
                      <a:pt x="0" y="0"/>
                    </a:moveTo>
                    <a:lnTo>
                      <a:pt x="14" y="0"/>
                    </a:lnTo>
                    <a:lnTo>
                      <a:pt x="7" y="0"/>
                    </a:lnTo>
                    <a:lnTo>
                      <a:pt x="7" y="109"/>
                    </a:lnTo>
                    <a:lnTo>
                      <a:pt x="0" y="109"/>
                    </a:lnTo>
                    <a:lnTo>
                      <a:pt x="14" y="109"/>
                    </a:lnTo>
                  </a:path>
                </a:pathLst>
              </a:custGeom>
              <a:noFill/>
              <a:ln w="4">
                <a:solidFill>
                  <a:srgbClr val="FF0000"/>
                </a:solidFill>
                <a:round/>
                <a:headEnd/>
                <a:tailEnd/>
              </a:ln>
            </p:spPr>
            <p:txBody>
              <a:bodyPr/>
              <a:lstStyle/>
              <a:p>
                <a:endParaRPr lang="en-US"/>
              </a:p>
            </p:txBody>
          </p:sp>
          <p:sp>
            <p:nvSpPr>
              <p:cNvPr id="285" name="Freeform 275"/>
              <p:cNvSpPr>
                <a:spLocks/>
              </p:cNvSpPr>
              <p:nvPr/>
            </p:nvSpPr>
            <p:spPr bwMode="auto">
              <a:xfrm>
                <a:off x="2838451" y="2981326"/>
                <a:ext cx="22225" cy="174625"/>
              </a:xfrm>
              <a:custGeom>
                <a:avLst/>
                <a:gdLst>
                  <a:gd name="T0" fmla="*/ 0 w 14"/>
                  <a:gd name="T1" fmla="*/ 0 h 110"/>
                  <a:gd name="T2" fmla="*/ 2147483647 w 14"/>
                  <a:gd name="T3" fmla="*/ 0 h 110"/>
                  <a:gd name="T4" fmla="*/ 2147483647 w 14"/>
                  <a:gd name="T5" fmla="*/ 0 h 110"/>
                  <a:gd name="T6" fmla="*/ 2147483647 w 14"/>
                  <a:gd name="T7" fmla="*/ 2147483647 h 110"/>
                  <a:gd name="T8" fmla="*/ 0 w 14"/>
                  <a:gd name="T9" fmla="*/ 2147483647 h 110"/>
                  <a:gd name="T10" fmla="*/ 2147483647 w 14"/>
                  <a:gd name="T11" fmla="*/ 2147483647 h 110"/>
                  <a:gd name="T12" fmla="*/ 0 60000 65536"/>
                  <a:gd name="T13" fmla="*/ 0 60000 65536"/>
                  <a:gd name="T14" fmla="*/ 0 60000 65536"/>
                  <a:gd name="T15" fmla="*/ 0 60000 65536"/>
                  <a:gd name="T16" fmla="*/ 0 60000 65536"/>
                  <a:gd name="T17" fmla="*/ 0 60000 65536"/>
                  <a:gd name="T18" fmla="*/ 0 w 14"/>
                  <a:gd name="T19" fmla="*/ 0 h 110"/>
                  <a:gd name="T20" fmla="*/ 14 w 14"/>
                  <a:gd name="T21" fmla="*/ 110 h 110"/>
                </a:gdLst>
                <a:ahLst/>
                <a:cxnLst>
                  <a:cxn ang="T12">
                    <a:pos x="T0" y="T1"/>
                  </a:cxn>
                  <a:cxn ang="T13">
                    <a:pos x="T2" y="T3"/>
                  </a:cxn>
                  <a:cxn ang="T14">
                    <a:pos x="T4" y="T5"/>
                  </a:cxn>
                  <a:cxn ang="T15">
                    <a:pos x="T6" y="T7"/>
                  </a:cxn>
                  <a:cxn ang="T16">
                    <a:pos x="T8" y="T9"/>
                  </a:cxn>
                  <a:cxn ang="T17">
                    <a:pos x="T10" y="T11"/>
                  </a:cxn>
                </a:cxnLst>
                <a:rect l="T18" t="T19" r="T20" b="T21"/>
                <a:pathLst>
                  <a:path w="14" h="110">
                    <a:moveTo>
                      <a:pt x="0" y="0"/>
                    </a:moveTo>
                    <a:lnTo>
                      <a:pt x="14" y="0"/>
                    </a:lnTo>
                    <a:lnTo>
                      <a:pt x="7" y="0"/>
                    </a:lnTo>
                    <a:lnTo>
                      <a:pt x="7" y="110"/>
                    </a:lnTo>
                    <a:lnTo>
                      <a:pt x="0" y="110"/>
                    </a:lnTo>
                    <a:lnTo>
                      <a:pt x="14" y="110"/>
                    </a:lnTo>
                  </a:path>
                </a:pathLst>
              </a:custGeom>
              <a:noFill/>
              <a:ln w="4">
                <a:solidFill>
                  <a:srgbClr val="FF0000"/>
                </a:solidFill>
                <a:round/>
                <a:headEnd/>
                <a:tailEnd/>
              </a:ln>
            </p:spPr>
            <p:txBody>
              <a:bodyPr/>
              <a:lstStyle/>
              <a:p>
                <a:endParaRPr lang="en-US"/>
              </a:p>
            </p:txBody>
          </p:sp>
          <p:sp>
            <p:nvSpPr>
              <p:cNvPr id="286" name="Freeform 320"/>
              <p:cNvSpPr>
                <a:spLocks/>
              </p:cNvSpPr>
              <p:nvPr/>
            </p:nvSpPr>
            <p:spPr bwMode="auto">
              <a:xfrm>
                <a:off x="784226" y="4378326"/>
                <a:ext cx="41275" cy="66675"/>
              </a:xfrm>
              <a:custGeom>
                <a:avLst/>
                <a:gdLst>
                  <a:gd name="T0" fmla="*/ 0 w 26"/>
                  <a:gd name="T1" fmla="*/ 0 h 42"/>
                  <a:gd name="T2" fmla="*/ 2147483647 w 26"/>
                  <a:gd name="T3" fmla="*/ 0 h 42"/>
                  <a:gd name="T4" fmla="*/ 2147483647 w 26"/>
                  <a:gd name="T5" fmla="*/ 2147483647 h 42"/>
                  <a:gd name="T6" fmla="*/ 2147483647 w 26"/>
                  <a:gd name="T7" fmla="*/ 2147483647 h 42"/>
                  <a:gd name="T8" fmla="*/ 2147483647 w 26"/>
                  <a:gd name="T9" fmla="*/ 2147483647 h 42"/>
                  <a:gd name="T10" fmla="*/ 2147483647 w 26"/>
                  <a:gd name="T11" fmla="*/ 2147483647 h 42"/>
                  <a:gd name="T12" fmla="*/ 2147483647 w 26"/>
                  <a:gd name="T13" fmla="*/ 2147483647 h 42"/>
                  <a:gd name="T14" fmla="*/ 2147483647 w 26"/>
                  <a:gd name="T15" fmla="*/ 2147483647 h 42"/>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42"/>
                  <a:gd name="T26" fmla="*/ 26 w 26"/>
                  <a:gd name="T27" fmla="*/ 42 h 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42">
                    <a:moveTo>
                      <a:pt x="0" y="0"/>
                    </a:moveTo>
                    <a:lnTo>
                      <a:pt x="4" y="0"/>
                    </a:lnTo>
                    <a:lnTo>
                      <a:pt x="7" y="2"/>
                    </a:lnTo>
                    <a:lnTo>
                      <a:pt x="9" y="4"/>
                    </a:lnTo>
                    <a:lnTo>
                      <a:pt x="11" y="7"/>
                    </a:lnTo>
                    <a:lnTo>
                      <a:pt x="23" y="37"/>
                    </a:lnTo>
                    <a:lnTo>
                      <a:pt x="25" y="41"/>
                    </a:lnTo>
                    <a:lnTo>
                      <a:pt x="26" y="42"/>
                    </a:lnTo>
                  </a:path>
                </a:pathLst>
              </a:custGeom>
              <a:noFill/>
              <a:ln w="4">
                <a:solidFill>
                  <a:srgbClr val="FF0000"/>
                </a:solidFill>
                <a:round/>
                <a:headEnd/>
                <a:tailEnd/>
              </a:ln>
            </p:spPr>
            <p:txBody>
              <a:bodyPr/>
              <a:lstStyle/>
              <a:p>
                <a:endParaRPr lang="en-US"/>
              </a:p>
            </p:txBody>
          </p:sp>
          <p:sp>
            <p:nvSpPr>
              <p:cNvPr id="287" name="Freeform 321"/>
              <p:cNvSpPr>
                <a:spLocks/>
              </p:cNvSpPr>
              <p:nvPr/>
            </p:nvSpPr>
            <p:spPr bwMode="auto">
              <a:xfrm>
                <a:off x="790576" y="4378326"/>
                <a:ext cx="38100" cy="66675"/>
              </a:xfrm>
              <a:custGeom>
                <a:avLst/>
                <a:gdLst>
                  <a:gd name="T0" fmla="*/ 0 w 24"/>
                  <a:gd name="T1" fmla="*/ 0 h 42"/>
                  <a:gd name="T2" fmla="*/ 2147483647 w 24"/>
                  <a:gd name="T3" fmla="*/ 2147483647 h 42"/>
                  <a:gd name="T4" fmla="*/ 2147483647 w 24"/>
                  <a:gd name="T5" fmla="*/ 2147483647 h 42"/>
                  <a:gd name="T6" fmla="*/ 2147483647 w 24"/>
                  <a:gd name="T7" fmla="*/ 2147483647 h 42"/>
                  <a:gd name="T8" fmla="*/ 2147483647 w 24"/>
                  <a:gd name="T9" fmla="*/ 2147483647 h 42"/>
                  <a:gd name="T10" fmla="*/ 2147483647 w 24"/>
                  <a:gd name="T11" fmla="*/ 2147483647 h 42"/>
                  <a:gd name="T12" fmla="*/ 2147483647 w 24"/>
                  <a:gd name="T13" fmla="*/ 2147483647 h 42"/>
                  <a:gd name="T14" fmla="*/ 0 60000 65536"/>
                  <a:gd name="T15" fmla="*/ 0 60000 65536"/>
                  <a:gd name="T16" fmla="*/ 0 60000 65536"/>
                  <a:gd name="T17" fmla="*/ 0 60000 65536"/>
                  <a:gd name="T18" fmla="*/ 0 60000 65536"/>
                  <a:gd name="T19" fmla="*/ 0 60000 65536"/>
                  <a:gd name="T20" fmla="*/ 0 60000 65536"/>
                  <a:gd name="T21" fmla="*/ 0 w 24"/>
                  <a:gd name="T22" fmla="*/ 0 h 42"/>
                  <a:gd name="T23" fmla="*/ 24 w 24"/>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42">
                    <a:moveTo>
                      <a:pt x="0" y="0"/>
                    </a:moveTo>
                    <a:lnTo>
                      <a:pt x="3" y="4"/>
                    </a:lnTo>
                    <a:lnTo>
                      <a:pt x="5" y="7"/>
                    </a:lnTo>
                    <a:lnTo>
                      <a:pt x="17" y="37"/>
                    </a:lnTo>
                    <a:lnTo>
                      <a:pt x="19" y="41"/>
                    </a:lnTo>
                    <a:lnTo>
                      <a:pt x="22" y="42"/>
                    </a:lnTo>
                    <a:lnTo>
                      <a:pt x="24" y="42"/>
                    </a:lnTo>
                  </a:path>
                </a:pathLst>
              </a:custGeom>
              <a:noFill/>
              <a:ln w="4">
                <a:solidFill>
                  <a:srgbClr val="FF0000"/>
                </a:solidFill>
                <a:round/>
                <a:headEnd/>
                <a:tailEnd/>
              </a:ln>
            </p:spPr>
            <p:txBody>
              <a:bodyPr/>
              <a:lstStyle/>
              <a:p>
                <a:endParaRPr lang="en-US"/>
              </a:p>
            </p:txBody>
          </p:sp>
          <p:sp>
            <p:nvSpPr>
              <p:cNvPr id="288" name="Line 322"/>
              <p:cNvSpPr>
                <a:spLocks noChangeShapeType="1"/>
              </p:cNvSpPr>
              <p:nvPr/>
            </p:nvSpPr>
            <p:spPr bwMode="auto">
              <a:xfrm flipH="1">
                <a:off x="779463" y="4400551"/>
                <a:ext cx="26988" cy="47625"/>
              </a:xfrm>
              <a:prstGeom prst="line">
                <a:avLst/>
              </a:prstGeom>
              <a:noFill/>
              <a:ln w="4">
                <a:solidFill>
                  <a:srgbClr val="FF0000"/>
                </a:solidFill>
                <a:round/>
                <a:headEnd/>
                <a:tailEnd/>
              </a:ln>
            </p:spPr>
            <p:txBody>
              <a:bodyPr/>
              <a:lstStyle/>
              <a:p>
                <a:endParaRPr lang="en-US"/>
              </a:p>
            </p:txBody>
          </p:sp>
          <p:sp>
            <p:nvSpPr>
              <p:cNvPr id="289" name="Line 323"/>
              <p:cNvSpPr>
                <a:spLocks noChangeShapeType="1"/>
              </p:cNvSpPr>
              <p:nvPr/>
            </p:nvSpPr>
            <p:spPr bwMode="auto">
              <a:xfrm flipH="1">
                <a:off x="784226" y="4400551"/>
                <a:ext cx="22225" cy="47625"/>
              </a:xfrm>
              <a:prstGeom prst="line">
                <a:avLst/>
              </a:prstGeom>
              <a:noFill/>
              <a:ln w="4">
                <a:solidFill>
                  <a:srgbClr val="FF0000"/>
                </a:solidFill>
                <a:round/>
                <a:headEnd/>
                <a:tailEnd/>
              </a:ln>
            </p:spPr>
            <p:txBody>
              <a:bodyPr/>
              <a:lstStyle/>
              <a:p>
                <a:endParaRPr lang="en-US"/>
              </a:p>
            </p:txBody>
          </p:sp>
          <p:sp>
            <p:nvSpPr>
              <p:cNvPr id="290" name="Line 324"/>
              <p:cNvSpPr>
                <a:spLocks noChangeShapeType="1"/>
              </p:cNvSpPr>
              <p:nvPr/>
            </p:nvSpPr>
            <p:spPr bwMode="auto">
              <a:xfrm>
                <a:off x="906463" y="4410076"/>
                <a:ext cx="60325" cy="1588"/>
              </a:xfrm>
              <a:prstGeom prst="line">
                <a:avLst/>
              </a:prstGeom>
              <a:noFill/>
              <a:ln w="4">
                <a:solidFill>
                  <a:srgbClr val="FF0000"/>
                </a:solidFill>
                <a:round/>
                <a:headEnd/>
                <a:tailEnd/>
              </a:ln>
            </p:spPr>
            <p:txBody>
              <a:bodyPr/>
              <a:lstStyle/>
              <a:p>
                <a:endParaRPr lang="en-US"/>
              </a:p>
            </p:txBody>
          </p:sp>
          <p:sp>
            <p:nvSpPr>
              <p:cNvPr id="291" name="Line 325"/>
              <p:cNvSpPr>
                <a:spLocks noChangeShapeType="1"/>
              </p:cNvSpPr>
              <p:nvPr/>
            </p:nvSpPr>
            <p:spPr bwMode="auto">
              <a:xfrm>
                <a:off x="906463" y="4429126"/>
                <a:ext cx="60325" cy="1588"/>
              </a:xfrm>
              <a:prstGeom prst="line">
                <a:avLst/>
              </a:prstGeom>
              <a:noFill/>
              <a:ln w="4">
                <a:solidFill>
                  <a:srgbClr val="FF0000"/>
                </a:solidFill>
                <a:round/>
                <a:headEnd/>
                <a:tailEnd/>
              </a:ln>
            </p:spPr>
            <p:txBody>
              <a:bodyPr/>
              <a:lstStyle/>
              <a:p>
                <a:endParaRPr lang="en-US"/>
              </a:p>
            </p:txBody>
          </p:sp>
          <p:sp>
            <p:nvSpPr>
              <p:cNvPr id="292" name="Freeform 326"/>
              <p:cNvSpPr>
                <a:spLocks/>
              </p:cNvSpPr>
              <p:nvPr/>
            </p:nvSpPr>
            <p:spPr bwMode="auto">
              <a:xfrm>
                <a:off x="1042988" y="4378326"/>
                <a:ext cx="49213" cy="47625"/>
              </a:xfrm>
              <a:custGeom>
                <a:avLst/>
                <a:gdLst>
                  <a:gd name="T0" fmla="*/ 2147483647 w 31"/>
                  <a:gd name="T1" fmla="*/ 0 h 30"/>
                  <a:gd name="T2" fmla="*/ 0 w 31"/>
                  <a:gd name="T3" fmla="*/ 2147483647 h 30"/>
                  <a:gd name="T4" fmla="*/ 2147483647 w 31"/>
                  <a:gd name="T5" fmla="*/ 2147483647 h 30"/>
                  <a:gd name="T6" fmla="*/ 0 60000 65536"/>
                  <a:gd name="T7" fmla="*/ 0 60000 65536"/>
                  <a:gd name="T8" fmla="*/ 0 60000 65536"/>
                  <a:gd name="T9" fmla="*/ 0 w 31"/>
                  <a:gd name="T10" fmla="*/ 0 h 30"/>
                  <a:gd name="T11" fmla="*/ 31 w 31"/>
                  <a:gd name="T12" fmla="*/ 30 h 30"/>
                </a:gdLst>
                <a:ahLst/>
                <a:cxnLst>
                  <a:cxn ang="T6">
                    <a:pos x="T0" y="T1"/>
                  </a:cxn>
                  <a:cxn ang="T7">
                    <a:pos x="T2" y="T3"/>
                  </a:cxn>
                  <a:cxn ang="T8">
                    <a:pos x="T4" y="T5"/>
                  </a:cxn>
                </a:cxnLst>
                <a:rect l="T9" t="T10" r="T11" b="T12"/>
                <a:pathLst>
                  <a:path w="31" h="30">
                    <a:moveTo>
                      <a:pt x="20" y="0"/>
                    </a:moveTo>
                    <a:lnTo>
                      <a:pt x="0" y="30"/>
                    </a:lnTo>
                    <a:lnTo>
                      <a:pt x="31" y="30"/>
                    </a:lnTo>
                  </a:path>
                </a:pathLst>
              </a:custGeom>
              <a:noFill/>
              <a:ln w="4">
                <a:solidFill>
                  <a:srgbClr val="FF0000"/>
                </a:solidFill>
                <a:round/>
                <a:headEnd/>
                <a:tailEnd/>
              </a:ln>
            </p:spPr>
            <p:txBody>
              <a:bodyPr/>
              <a:lstStyle/>
              <a:p>
                <a:endParaRPr lang="en-US"/>
              </a:p>
            </p:txBody>
          </p:sp>
          <p:sp>
            <p:nvSpPr>
              <p:cNvPr id="293" name="Line 327"/>
              <p:cNvSpPr>
                <a:spLocks noChangeShapeType="1"/>
              </p:cNvSpPr>
              <p:nvPr/>
            </p:nvSpPr>
            <p:spPr bwMode="auto">
              <a:xfrm>
                <a:off x="1074738" y="4378326"/>
                <a:ext cx="1588" cy="69850"/>
              </a:xfrm>
              <a:prstGeom prst="line">
                <a:avLst/>
              </a:prstGeom>
              <a:noFill/>
              <a:ln w="4">
                <a:solidFill>
                  <a:srgbClr val="FF0000"/>
                </a:solidFill>
                <a:round/>
                <a:headEnd/>
                <a:tailEnd/>
              </a:ln>
            </p:spPr>
            <p:txBody>
              <a:bodyPr/>
              <a:lstStyle/>
              <a:p>
                <a:endParaRPr lang="en-US"/>
              </a:p>
            </p:txBody>
          </p:sp>
          <p:sp>
            <p:nvSpPr>
              <p:cNvPr id="294" name="Freeform 328"/>
              <p:cNvSpPr>
                <a:spLocks/>
              </p:cNvSpPr>
              <p:nvPr/>
            </p:nvSpPr>
            <p:spPr bwMode="auto">
              <a:xfrm>
                <a:off x="1119188" y="4375151"/>
                <a:ext cx="17463" cy="69850"/>
              </a:xfrm>
              <a:custGeom>
                <a:avLst/>
                <a:gdLst>
                  <a:gd name="T0" fmla="*/ 0 w 11"/>
                  <a:gd name="T1" fmla="*/ 2147483647 h 44"/>
                  <a:gd name="T2" fmla="*/ 2147483647 w 11"/>
                  <a:gd name="T3" fmla="*/ 2147483647 h 44"/>
                  <a:gd name="T4" fmla="*/ 2147483647 w 11"/>
                  <a:gd name="T5" fmla="*/ 0 h 44"/>
                  <a:gd name="T6" fmla="*/ 2147483647 w 11"/>
                  <a:gd name="T7" fmla="*/ 2147483647 h 44"/>
                  <a:gd name="T8" fmla="*/ 0 60000 65536"/>
                  <a:gd name="T9" fmla="*/ 0 60000 65536"/>
                  <a:gd name="T10" fmla="*/ 0 60000 65536"/>
                  <a:gd name="T11" fmla="*/ 0 60000 65536"/>
                  <a:gd name="T12" fmla="*/ 0 w 11"/>
                  <a:gd name="T13" fmla="*/ 0 h 44"/>
                  <a:gd name="T14" fmla="*/ 11 w 11"/>
                  <a:gd name="T15" fmla="*/ 44 h 44"/>
                </a:gdLst>
                <a:ahLst/>
                <a:cxnLst>
                  <a:cxn ang="T8">
                    <a:pos x="T0" y="T1"/>
                  </a:cxn>
                  <a:cxn ang="T9">
                    <a:pos x="T2" y="T3"/>
                  </a:cxn>
                  <a:cxn ang="T10">
                    <a:pos x="T4" y="T5"/>
                  </a:cxn>
                  <a:cxn ang="T11">
                    <a:pos x="T6" y="T7"/>
                  </a:cxn>
                </a:cxnLst>
                <a:rect l="T12" t="T13" r="T14" b="T15"/>
                <a:pathLst>
                  <a:path w="11" h="44">
                    <a:moveTo>
                      <a:pt x="0" y="9"/>
                    </a:moveTo>
                    <a:lnTo>
                      <a:pt x="4" y="7"/>
                    </a:lnTo>
                    <a:lnTo>
                      <a:pt x="11" y="0"/>
                    </a:lnTo>
                    <a:lnTo>
                      <a:pt x="11" y="44"/>
                    </a:lnTo>
                  </a:path>
                </a:pathLst>
              </a:custGeom>
              <a:noFill/>
              <a:ln w="4">
                <a:solidFill>
                  <a:srgbClr val="FF0000"/>
                </a:solidFill>
                <a:round/>
                <a:headEnd/>
                <a:tailEnd/>
              </a:ln>
            </p:spPr>
            <p:txBody>
              <a:bodyPr/>
              <a:lstStyle/>
              <a:p>
                <a:endParaRPr lang="en-US"/>
              </a:p>
            </p:txBody>
          </p:sp>
          <p:sp>
            <p:nvSpPr>
              <p:cNvPr id="295" name="Freeform 329"/>
              <p:cNvSpPr>
                <a:spLocks/>
              </p:cNvSpPr>
              <p:nvPr/>
            </p:nvSpPr>
            <p:spPr bwMode="auto">
              <a:xfrm>
                <a:off x="1174751" y="4378326"/>
                <a:ext cx="44450" cy="73025"/>
              </a:xfrm>
              <a:custGeom>
                <a:avLst/>
                <a:gdLst>
                  <a:gd name="T0" fmla="*/ 2147483647 w 28"/>
                  <a:gd name="T1" fmla="*/ 0 h 46"/>
                  <a:gd name="T2" fmla="*/ 2147483647 w 28"/>
                  <a:gd name="T3" fmla="*/ 2147483647 h 46"/>
                  <a:gd name="T4" fmla="*/ 2147483647 w 28"/>
                  <a:gd name="T5" fmla="*/ 2147483647 h 46"/>
                  <a:gd name="T6" fmla="*/ 0 w 28"/>
                  <a:gd name="T7" fmla="*/ 2147483647 h 46"/>
                  <a:gd name="T8" fmla="*/ 0 w 28"/>
                  <a:gd name="T9" fmla="*/ 2147483647 h 46"/>
                  <a:gd name="T10" fmla="*/ 2147483647 w 28"/>
                  <a:gd name="T11" fmla="*/ 2147483647 h 46"/>
                  <a:gd name="T12" fmla="*/ 2147483647 w 28"/>
                  <a:gd name="T13" fmla="*/ 2147483647 h 46"/>
                  <a:gd name="T14" fmla="*/ 2147483647 w 28"/>
                  <a:gd name="T15" fmla="*/ 2147483647 h 46"/>
                  <a:gd name="T16" fmla="*/ 2147483647 w 28"/>
                  <a:gd name="T17" fmla="*/ 2147483647 h 46"/>
                  <a:gd name="T18" fmla="*/ 2147483647 w 28"/>
                  <a:gd name="T19" fmla="*/ 2147483647 h 46"/>
                  <a:gd name="T20" fmla="*/ 2147483647 w 28"/>
                  <a:gd name="T21" fmla="*/ 2147483647 h 46"/>
                  <a:gd name="T22" fmla="*/ 2147483647 w 28"/>
                  <a:gd name="T23" fmla="*/ 2147483647 h 46"/>
                  <a:gd name="T24" fmla="*/ 2147483647 w 28"/>
                  <a:gd name="T25" fmla="*/ 2147483647 h 46"/>
                  <a:gd name="T26" fmla="*/ 2147483647 w 28"/>
                  <a:gd name="T27" fmla="*/ 2147483647 h 46"/>
                  <a:gd name="T28" fmla="*/ 2147483647 w 28"/>
                  <a:gd name="T29" fmla="*/ 2147483647 h 46"/>
                  <a:gd name="T30" fmla="*/ 2147483647 w 28"/>
                  <a:gd name="T31" fmla="*/ 0 h 46"/>
                  <a:gd name="T32" fmla="*/ 2147483647 w 28"/>
                  <a:gd name="T33" fmla="*/ 0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46"/>
                  <a:gd name="T53" fmla="*/ 28 w 28"/>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46">
                    <a:moveTo>
                      <a:pt x="13" y="0"/>
                    </a:moveTo>
                    <a:lnTo>
                      <a:pt x="6" y="2"/>
                    </a:lnTo>
                    <a:lnTo>
                      <a:pt x="2" y="9"/>
                    </a:lnTo>
                    <a:lnTo>
                      <a:pt x="0" y="20"/>
                    </a:lnTo>
                    <a:lnTo>
                      <a:pt x="0" y="27"/>
                    </a:lnTo>
                    <a:lnTo>
                      <a:pt x="2" y="37"/>
                    </a:lnTo>
                    <a:lnTo>
                      <a:pt x="6" y="44"/>
                    </a:lnTo>
                    <a:lnTo>
                      <a:pt x="13" y="46"/>
                    </a:lnTo>
                    <a:lnTo>
                      <a:pt x="16" y="46"/>
                    </a:lnTo>
                    <a:lnTo>
                      <a:pt x="23" y="44"/>
                    </a:lnTo>
                    <a:lnTo>
                      <a:pt x="27" y="37"/>
                    </a:lnTo>
                    <a:lnTo>
                      <a:pt x="28" y="27"/>
                    </a:lnTo>
                    <a:lnTo>
                      <a:pt x="28" y="20"/>
                    </a:lnTo>
                    <a:lnTo>
                      <a:pt x="27" y="9"/>
                    </a:lnTo>
                    <a:lnTo>
                      <a:pt x="23" y="2"/>
                    </a:lnTo>
                    <a:lnTo>
                      <a:pt x="16" y="0"/>
                    </a:lnTo>
                    <a:lnTo>
                      <a:pt x="13" y="0"/>
                    </a:lnTo>
                  </a:path>
                </a:pathLst>
              </a:custGeom>
              <a:noFill/>
              <a:ln w="4">
                <a:solidFill>
                  <a:srgbClr val="FF0000"/>
                </a:solidFill>
                <a:round/>
                <a:headEnd/>
                <a:tailEnd/>
              </a:ln>
            </p:spPr>
            <p:txBody>
              <a:bodyPr/>
              <a:lstStyle/>
              <a:p>
                <a:endParaRPr lang="en-US"/>
              </a:p>
            </p:txBody>
          </p:sp>
          <p:sp>
            <p:nvSpPr>
              <p:cNvPr id="296" name="Line 330"/>
              <p:cNvSpPr>
                <a:spLocks noChangeShapeType="1"/>
              </p:cNvSpPr>
              <p:nvPr/>
            </p:nvSpPr>
            <p:spPr bwMode="auto">
              <a:xfrm>
                <a:off x="1300163" y="4400551"/>
                <a:ext cx="1588" cy="47625"/>
              </a:xfrm>
              <a:prstGeom prst="line">
                <a:avLst/>
              </a:prstGeom>
              <a:noFill/>
              <a:ln w="4">
                <a:solidFill>
                  <a:srgbClr val="FF0000"/>
                </a:solidFill>
                <a:round/>
                <a:headEnd/>
                <a:tailEnd/>
              </a:ln>
            </p:spPr>
            <p:txBody>
              <a:bodyPr/>
              <a:lstStyle/>
              <a:p>
                <a:endParaRPr lang="en-US"/>
              </a:p>
            </p:txBody>
          </p:sp>
          <p:sp>
            <p:nvSpPr>
              <p:cNvPr id="297" name="Freeform 331"/>
              <p:cNvSpPr>
                <a:spLocks/>
              </p:cNvSpPr>
              <p:nvPr/>
            </p:nvSpPr>
            <p:spPr bwMode="auto">
              <a:xfrm>
                <a:off x="1300163" y="4400551"/>
                <a:ext cx="36513" cy="47625"/>
              </a:xfrm>
              <a:custGeom>
                <a:avLst/>
                <a:gdLst>
                  <a:gd name="T0" fmla="*/ 0 w 23"/>
                  <a:gd name="T1" fmla="*/ 2147483647 h 30"/>
                  <a:gd name="T2" fmla="*/ 2147483647 w 23"/>
                  <a:gd name="T3" fmla="*/ 2147483647 h 30"/>
                  <a:gd name="T4" fmla="*/ 2147483647 w 23"/>
                  <a:gd name="T5" fmla="*/ 0 h 30"/>
                  <a:gd name="T6" fmla="*/ 2147483647 w 23"/>
                  <a:gd name="T7" fmla="*/ 0 h 30"/>
                  <a:gd name="T8" fmla="*/ 2147483647 w 23"/>
                  <a:gd name="T9" fmla="*/ 2147483647 h 30"/>
                  <a:gd name="T10" fmla="*/ 2147483647 w 23"/>
                  <a:gd name="T11" fmla="*/ 2147483647 h 30"/>
                  <a:gd name="T12" fmla="*/ 2147483647 w 23"/>
                  <a:gd name="T13" fmla="*/ 2147483647 h 30"/>
                  <a:gd name="T14" fmla="*/ 0 60000 65536"/>
                  <a:gd name="T15" fmla="*/ 0 60000 65536"/>
                  <a:gd name="T16" fmla="*/ 0 60000 65536"/>
                  <a:gd name="T17" fmla="*/ 0 60000 65536"/>
                  <a:gd name="T18" fmla="*/ 0 60000 65536"/>
                  <a:gd name="T19" fmla="*/ 0 60000 65536"/>
                  <a:gd name="T20" fmla="*/ 0 60000 65536"/>
                  <a:gd name="T21" fmla="*/ 0 w 23"/>
                  <a:gd name="T22" fmla="*/ 0 h 30"/>
                  <a:gd name="T23" fmla="*/ 23 w 23"/>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30">
                    <a:moveTo>
                      <a:pt x="0" y="9"/>
                    </a:moveTo>
                    <a:lnTo>
                      <a:pt x="7" y="2"/>
                    </a:lnTo>
                    <a:lnTo>
                      <a:pt x="10" y="0"/>
                    </a:lnTo>
                    <a:lnTo>
                      <a:pt x="17" y="0"/>
                    </a:lnTo>
                    <a:lnTo>
                      <a:pt x="21" y="2"/>
                    </a:lnTo>
                    <a:lnTo>
                      <a:pt x="23" y="9"/>
                    </a:lnTo>
                    <a:lnTo>
                      <a:pt x="23" y="30"/>
                    </a:lnTo>
                  </a:path>
                </a:pathLst>
              </a:custGeom>
              <a:noFill/>
              <a:ln w="4">
                <a:solidFill>
                  <a:srgbClr val="FF0000"/>
                </a:solidFill>
                <a:round/>
                <a:headEnd/>
                <a:tailEnd/>
              </a:ln>
            </p:spPr>
            <p:txBody>
              <a:bodyPr/>
              <a:lstStyle/>
              <a:p>
                <a:endParaRPr lang="en-US"/>
              </a:p>
            </p:txBody>
          </p:sp>
          <p:sp>
            <p:nvSpPr>
              <p:cNvPr id="298" name="Line 332"/>
              <p:cNvSpPr>
                <a:spLocks noChangeShapeType="1"/>
              </p:cNvSpPr>
              <p:nvPr/>
            </p:nvSpPr>
            <p:spPr bwMode="auto">
              <a:xfrm>
                <a:off x="1363663" y="4400551"/>
                <a:ext cx="1588" cy="47625"/>
              </a:xfrm>
              <a:prstGeom prst="line">
                <a:avLst/>
              </a:prstGeom>
              <a:noFill/>
              <a:ln w="4">
                <a:solidFill>
                  <a:srgbClr val="FF0000"/>
                </a:solidFill>
                <a:round/>
                <a:headEnd/>
                <a:tailEnd/>
              </a:ln>
            </p:spPr>
            <p:txBody>
              <a:bodyPr/>
              <a:lstStyle/>
              <a:p>
                <a:endParaRPr lang="en-US"/>
              </a:p>
            </p:txBody>
          </p:sp>
          <p:sp>
            <p:nvSpPr>
              <p:cNvPr id="299" name="Freeform 333"/>
              <p:cNvSpPr>
                <a:spLocks/>
              </p:cNvSpPr>
              <p:nvPr/>
            </p:nvSpPr>
            <p:spPr bwMode="auto">
              <a:xfrm>
                <a:off x="1363663" y="4400551"/>
                <a:ext cx="36513" cy="47625"/>
              </a:xfrm>
              <a:custGeom>
                <a:avLst/>
                <a:gdLst>
                  <a:gd name="T0" fmla="*/ 0 w 23"/>
                  <a:gd name="T1" fmla="*/ 2147483647 h 30"/>
                  <a:gd name="T2" fmla="*/ 2147483647 w 23"/>
                  <a:gd name="T3" fmla="*/ 2147483647 h 30"/>
                  <a:gd name="T4" fmla="*/ 2147483647 w 23"/>
                  <a:gd name="T5" fmla="*/ 0 h 30"/>
                  <a:gd name="T6" fmla="*/ 2147483647 w 23"/>
                  <a:gd name="T7" fmla="*/ 0 h 30"/>
                  <a:gd name="T8" fmla="*/ 2147483647 w 23"/>
                  <a:gd name="T9" fmla="*/ 2147483647 h 30"/>
                  <a:gd name="T10" fmla="*/ 2147483647 w 23"/>
                  <a:gd name="T11" fmla="*/ 2147483647 h 30"/>
                  <a:gd name="T12" fmla="*/ 2147483647 w 23"/>
                  <a:gd name="T13" fmla="*/ 2147483647 h 30"/>
                  <a:gd name="T14" fmla="*/ 0 60000 65536"/>
                  <a:gd name="T15" fmla="*/ 0 60000 65536"/>
                  <a:gd name="T16" fmla="*/ 0 60000 65536"/>
                  <a:gd name="T17" fmla="*/ 0 60000 65536"/>
                  <a:gd name="T18" fmla="*/ 0 60000 65536"/>
                  <a:gd name="T19" fmla="*/ 0 60000 65536"/>
                  <a:gd name="T20" fmla="*/ 0 60000 65536"/>
                  <a:gd name="T21" fmla="*/ 0 w 23"/>
                  <a:gd name="T22" fmla="*/ 0 h 30"/>
                  <a:gd name="T23" fmla="*/ 23 w 23"/>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30">
                    <a:moveTo>
                      <a:pt x="0" y="9"/>
                    </a:moveTo>
                    <a:lnTo>
                      <a:pt x="7" y="2"/>
                    </a:lnTo>
                    <a:lnTo>
                      <a:pt x="11" y="0"/>
                    </a:lnTo>
                    <a:lnTo>
                      <a:pt x="18" y="0"/>
                    </a:lnTo>
                    <a:lnTo>
                      <a:pt x="21" y="2"/>
                    </a:lnTo>
                    <a:lnTo>
                      <a:pt x="23" y="9"/>
                    </a:lnTo>
                    <a:lnTo>
                      <a:pt x="23" y="30"/>
                    </a:lnTo>
                  </a:path>
                </a:pathLst>
              </a:custGeom>
              <a:noFill/>
              <a:ln w="4">
                <a:solidFill>
                  <a:srgbClr val="FF0000"/>
                </a:solidFill>
                <a:round/>
                <a:headEnd/>
                <a:tailEnd/>
              </a:ln>
            </p:spPr>
            <p:txBody>
              <a:bodyPr/>
              <a:lstStyle/>
              <a:p>
                <a:endParaRPr lang="en-US"/>
              </a:p>
            </p:txBody>
          </p:sp>
          <p:sp>
            <p:nvSpPr>
              <p:cNvPr id="300" name="Freeform 334"/>
              <p:cNvSpPr>
                <a:spLocks/>
              </p:cNvSpPr>
              <p:nvPr/>
            </p:nvSpPr>
            <p:spPr bwMode="auto">
              <a:xfrm>
                <a:off x="1400176" y="4400551"/>
                <a:ext cx="34925" cy="47625"/>
              </a:xfrm>
              <a:custGeom>
                <a:avLst/>
                <a:gdLst>
                  <a:gd name="T0" fmla="*/ 0 w 22"/>
                  <a:gd name="T1" fmla="*/ 2147483647 h 30"/>
                  <a:gd name="T2" fmla="*/ 2147483647 w 22"/>
                  <a:gd name="T3" fmla="*/ 2147483647 h 30"/>
                  <a:gd name="T4" fmla="*/ 2147483647 w 22"/>
                  <a:gd name="T5" fmla="*/ 0 h 30"/>
                  <a:gd name="T6" fmla="*/ 2147483647 w 22"/>
                  <a:gd name="T7" fmla="*/ 0 h 30"/>
                  <a:gd name="T8" fmla="*/ 2147483647 w 22"/>
                  <a:gd name="T9" fmla="*/ 2147483647 h 30"/>
                  <a:gd name="T10" fmla="*/ 2147483647 w 22"/>
                  <a:gd name="T11" fmla="*/ 2147483647 h 30"/>
                  <a:gd name="T12" fmla="*/ 2147483647 w 22"/>
                  <a:gd name="T13" fmla="*/ 2147483647 h 30"/>
                  <a:gd name="T14" fmla="*/ 0 60000 65536"/>
                  <a:gd name="T15" fmla="*/ 0 60000 65536"/>
                  <a:gd name="T16" fmla="*/ 0 60000 65536"/>
                  <a:gd name="T17" fmla="*/ 0 60000 65536"/>
                  <a:gd name="T18" fmla="*/ 0 60000 65536"/>
                  <a:gd name="T19" fmla="*/ 0 60000 65536"/>
                  <a:gd name="T20" fmla="*/ 0 60000 65536"/>
                  <a:gd name="T21" fmla="*/ 0 w 22"/>
                  <a:gd name="T22" fmla="*/ 0 h 30"/>
                  <a:gd name="T23" fmla="*/ 22 w 22"/>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30">
                    <a:moveTo>
                      <a:pt x="0" y="9"/>
                    </a:moveTo>
                    <a:lnTo>
                      <a:pt x="7" y="2"/>
                    </a:lnTo>
                    <a:lnTo>
                      <a:pt x="10" y="0"/>
                    </a:lnTo>
                    <a:lnTo>
                      <a:pt x="17" y="0"/>
                    </a:lnTo>
                    <a:lnTo>
                      <a:pt x="21" y="2"/>
                    </a:lnTo>
                    <a:lnTo>
                      <a:pt x="22" y="9"/>
                    </a:lnTo>
                    <a:lnTo>
                      <a:pt x="22" y="30"/>
                    </a:lnTo>
                  </a:path>
                </a:pathLst>
              </a:custGeom>
              <a:noFill/>
              <a:ln w="4">
                <a:solidFill>
                  <a:srgbClr val="FF0000"/>
                </a:solidFill>
                <a:round/>
                <a:headEnd/>
                <a:tailEnd/>
              </a:ln>
            </p:spPr>
            <p:txBody>
              <a:bodyPr/>
              <a:lstStyle/>
              <a:p>
                <a:endParaRPr lang="en-US"/>
              </a:p>
            </p:txBody>
          </p:sp>
          <p:sp>
            <p:nvSpPr>
              <p:cNvPr id="301" name="Freeform 431"/>
              <p:cNvSpPr>
                <a:spLocks/>
              </p:cNvSpPr>
              <p:nvPr/>
            </p:nvSpPr>
            <p:spPr bwMode="auto">
              <a:xfrm>
                <a:off x="649288" y="2597151"/>
                <a:ext cx="2185988" cy="850900"/>
              </a:xfrm>
              <a:custGeom>
                <a:avLst/>
                <a:gdLst>
                  <a:gd name="T0" fmla="*/ 2147483647 w 1377"/>
                  <a:gd name="T1" fmla="*/ 2147483647 h 536"/>
                  <a:gd name="T2" fmla="*/ 2147483647 w 1377"/>
                  <a:gd name="T3" fmla="*/ 2147483647 h 536"/>
                  <a:gd name="T4" fmla="*/ 2147483647 w 1377"/>
                  <a:gd name="T5" fmla="*/ 2147483647 h 536"/>
                  <a:gd name="T6" fmla="*/ 2147483647 w 1377"/>
                  <a:gd name="T7" fmla="*/ 2147483647 h 536"/>
                  <a:gd name="T8" fmla="*/ 2147483647 w 1377"/>
                  <a:gd name="T9" fmla="*/ 2147483647 h 536"/>
                  <a:gd name="T10" fmla="*/ 2147483647 w 1377"/>
                  <a:gd name="T11" fmla="*/ 2147483647 h 536"/>
                  <a:gd name="T12" fmla="*/ 2147483647 w 1377"/>
                  <a:gd name="T13" fmla="*/ 2147483647 h 536"/>
                  <a:gd name="T14" fmla="*/ 2147483647 w 1377"/>
                  <a:gd name="T15" fmla="*/ 2147483647 h 536"/>
                  <a:gd name="T16" fmla="*/ 2147483647 w 1377"/>
                  <a:gd name="T17" fmla="*/ 2147483647 h 536"/>
                  <a:gd name="T18" fmla="*/ 2147483647 w 1377"/>
                  <a:gd name="T19" fmla="*/ 2147483647 h 536"/>
                  <a:gd name="T20" fmla="*/ 2147483647 w 1377"/>
                  <a:gd name="T21" fmla="*/ 2147483647 h 536"/>
                  <a:gd name="T22" fmla="*/ 2147483647 w 1377"/>
                  <a:gd name="T23" fmla="*/ 2147483647 h 536"/>
                  <a:gd name="T24" fmla="*/ 2147483647 w 1377"/>
                  <a:gd name="T25" fmla="*/ 2147483647 h 536"/>
                  <a:gd name="T26" fmla="*/ 2147483647 w 1377"/>
                  <a:gd name="T27" fmla="*/ 2147483647 h 536"/>
                  <a:gd name="T28" fmla="*/ 2147483647 w 1377"/>
                  <a:gd name="T29" fmla="*/ 2147483647 h 536"/>
                  <a:gd name="T30" fmla="*/ 2147483647 w 1377"/>
                  <a:gd name="T31" fmla="*/ 2147483647 h 536"/>
                  <a:gd name="T32" fmla="*/ 2147483647 w 1377"/>
                  <a:gd name="T33" fmla="*/ 2147483647 h 536"/>
                  <a:gd name="T34" fmla="*/ 2147483647 w 1377"/>
                  <a:gd name="T35" fmla="*/ 2147483647 h 536"/>
                  <a:gd name="T36" fmla="*/ 2147483647 w 1377"/>
                  <a:gd name="T37" fmla="*/ 2147483647 h 536"/>
                  <a:gd name="T38" fmla="*/ 2147483647 w 1377"/>
                  <a:gd name="T39" fmla="*/ 2147483647 h 536"/>
                  <a:gd name="T40" fmla="*/ 2147483647 w 1377"/>
                  <a:gd name="T41" fmla="*/ 2147483647 h 536"/>
                  <a:gd name="T42" fmla="*/ 2147483647 w 1377"/>
                  <a:gd name="T43" fmla="*/ 2147483647 h 536"/>
                  <a:gd name="T44" fmla="*/ 2147483647 w 1377"/>
                  <a:gd name="T45" fmla="*/ 2147483647 h 536"/>
                  <a:gd name="T46" fmla="*/ 2147483647 w 1377"/>
                  <a:gd name="T47" fmla="*/ 2147483647 h 536"/>
                  <a:gd name="T48" fmla="*/ 2147483647 w 1377"/>
                  <a:gd name="T49" fmla="*/ 2147483647 h 536"/>
                  <a:gd name="T50" fmla="*/ 2147483647 w 1377"/>
                  <a:gd name="T51" fmla="*/ 2147483647 h 536"/>
                  <a:gd name="T52" fmla="*/ 2147483647 w 1377"/>
                  <a:gd name="T53" fmla="*/ 2147483647 h 536"/>
                  <a:gd name="T54" fmla="*/ 2147483647 w 1377"/>
                  <a:gd name="T55" fmla="*/ 2147483647 h 536"/>
                  <a:gd name="T56" fmla="*/ 2147483647 w 1377"/>
                  <a:gd name="T57" fmla="*/ 2147483647 h 536"/>
                  <a:gd name="T58" fmla="*/ 2147483647 w 1377"/>
                  <a:gd name="T59" fmla="*/ 2147483647 h 536"/>
                  <a:gd name="T60" fmla="*/ 2147483647 w 1377"/>
                  <a:gd name="T61" fmla="*/ 2147483647 h 536"/>
                  <a:gd name="T62" fmla="*/ 2147483647 w 1377"/>
                  <a:gd name="T63" fmla="*/ 2147483647 h 536"/>
                  <a:gd name="T64" fmla="*/ 2147483647 w 1377"/>
                  <a:gd name="T65" fmla="*/ 2147483647 h 536"/>
                  <a:gd name="T66" fmla="*/ 2147483647 w 1377"/>
                  <a:gd name="T67" fmla="*/ 2147483647 h 536"/>
                  <a:gd name="T68" fmla="*/ 2147483647 w 1377"/>
                  <a:gd name="T69" fmla="*/ 2147483647 h 536"/>
                  <a:gd name="T70" fmla="*/ 2147483647 w 1377"/>
                  <a:gd name="T71" fmla="*/ 2147483647 h 536"/>
                  <a:gd name="T72" fmla="*/ 2147483647 w 1377"/>
                  <a:gd name="T73" fmla="*/ 2147483647 h 536"/>
                  <a:gd name="T74" fmla="*/ 2147483647 w 1377"/>
                  <a:gd name="T75" fmla="*/ 2147483647 h 536"/>
                  <a:gd name="T76" fmla="*/ 2147483647 w 1377"/>
                  <a:gd name="T77" fmla="*/ 2147483647 h 536"/>
                  <a:gd name="T78" fmla="*/ 2147483647 w 1377"/>
                  <a:gd name="T79" fmla="*/ 2147483647 h 536"/>
                  <a:gd name="T80" fmla="*/ 2147483647 w 1377"/>
                  <a:gd name="T81" fmla="*/ 2147483647 h 536"/>
                  <a:gd name="T82" fmla="*/ 2147483647 w 1377"/>
                  <a:gd name="T83" fmla="*/ 2147483647 h 536"/>
                  <a:gd name="T84" fmla="*/ 2147483647 w 1377"/>
                  <a:gd name="T85" fmla="*/ 2147483647 h 536"/>
                  <a:gd name="T86" fmla="*/ 2147483647 w 1377"/>
                  <a:gd name="T87" fmla="*/ 2147483647 h 536"/>
                  <a:gd name="T88" fmla="*/ 2147483647 w 1377"/>
                  <a:gd name="T89" fmla="*/ 2147483647 h 536"/>
                  <a:gd name="T90" fmla="*/ 2147483647 w 1377"/>
                  <a:gd name="T91" fmla="*/ 2147483647 h 536"/>
                  <a:gd name="T92" fmla="*/ 2147483647 w 1377"/>
                  <a:gd name="T93" fmla="*/ 2147483647 h 536"/>
                  <a:gd name="T94" fmla="*/ 2147483647 w 1377"/>
                  <a:gd name="T95" fmla="*/ 2147483647 h 536"/>
                  <a:gd name="T96" fmla="*/ 2147483647 w 1377"/>
                  <a:gd name="T97" fmla="*/ 2147483647 h 536"/>
                  <a:gd name="T98" fmla="*/ 2147483647 w 1377"/>
                  <a:gd name="T99" fmla="*/ 2147483647 h 536"/>
                  <a:gd name="T100" fmla="*/ 2147483647 w 1377"/>
                  <a:gd name="T101" fmla="*/ 0 h 536"/>
                  <a:gd name="T102" fmla="*/ 2147483647 w 1377"/>
                  <a:gd name="T103" fmla="*/ 2147483647 h 536"/>
                  <a:gd name="T104" fmla="*/ 2147483647 w 1377"/>
                  <a:gd name="T105" fmla="*/ 2147483647 h 536"/>
                  <a:gd name="T106" fmla="*/ 2147483647 w 1377"/>
                  <a:gd name="T107" fmla="*/ 2147483647 h 536"/>
                  <a:gd name="T108" fmla="*/ 0 w 1377"/>
                  <a:gd name="T109" fmla="*/ 2147483647 h 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377"/>
                  <a:gd name="T166" fmla="*/ 0 h 536"/>
                  <a:gd name="T167" fmla="*/ 1377 w 1377"/>
                  <a:gd name="T168" fmla="*/ 536 h 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377" h="536">
                    <a:moveTo>
                      <a:pt x="0" y="129"/>
                    </a:moveTo>
                    <a:lnTo>
                      <a:pt x="7" y="142"/>
                    </a:lnTo>
                    <a:lnTo>
                      <a:pt x="33" y="126"/>
                    </a:lnTo>
                    <a:lnTo>
                      <a:pt x="40" y="121"/>
                    </a:lnTo>
                    <a:lnTo>
                      <a:pt x="34" y="126"/>
                    </a:lnTo>
                    <a:lnTo>
                      <a:pt x="62" y="107"/>
                    </a:lnTo>
                    <a:lnTo>
                      <a:pt x="118" y="65"/>
                    </a:lnTo>
                    <a:lnTo>
                      <a:pt x="148" y="45"/>
                    </a:lnTo>
                    <a:lnTo>
                      <a:pt x="143" y="38"/>
                    </a:lnTo>
                    <a:lnTo>
                      <a:pt x="146" y="45"/>
                    </a:lnTo>
                    <a:lnTo>
                      <a:pt x="174" y="30"/>
                    </a:lnTo>
                    <a:lnTo>
                      <a:pt x="171" y="22"/>
                    </a:lnTo>
                    <a:lnTo>
                      <a:pt x="174" y="30"/>
                    </a:lnTo>
                    <a:lnTo>
                      <a:pt x="202" y="19"/>
                    </a:lnTo>
                    <a:lnTo>
                      <a:pt x="199" y="12"/>
                    </a:lnTo>
                    <a:lnTo>
                      <a:pt x="200" y="19"/>
                    </a:lnTo>
                    <a:lnTo>
                      <a:pt x="228" y="14"/>
                    </a:lnTo>
                    <a:lnTo>
                      <a:pt x="227" y="7"/>
                    </a:lnTo>
                    <a:lnTo>
                      <a:pt x="227" y="15"/>
                    </a:lnTo>
                    <a:lnTo>
                      <a:pt x="254" y="17"/>
                    </a:lnTo>
                    <a:lnTo>
                      <a:pt x="254" y="8"/>
                    </a:lnTo>
                    <a:lnTo>
                      <a:pt x="253" y="15"/>
                    </a:lnTo>
                    <a:lnTo>
                      <a:pt x="281" y="26"/>
                    </a:lnTo>
                    <a:lnTo>
                      <a:pt x="282" y="19"/>
                    </a:lnTo>
                    <a:lnTo>
                      <a:pt x="279" y="26"/>
                    </a:lnTo>
                    <a:lnTo>
                      <a:pt x="307" y="44"/>
                    </a:lnTo>
                    <a:lnTo>
                      <a:pt x="310" y="37"/>
                    </a:lnTo>
                    <a:lnTo>
                      <a:pt x="305" y="44"/>
                    </a:lnTo>
                    <a:lnTo>
                      <a:pt x="333" y="68"/>
                    </a:lnTo>
                    <a:lnTo>
                      <a:pt x="338" y="61"/>
                    </a:lnTo>
                    <a:lnTo>
                      <a:pt x="333" y="66"/>
                    </a:lnTo>
                    <a:lnTo>
                      <a:pt x="363" y="96"/>
                    </a:lnTo>
                    <a:lnTo>
                      <a:pt x="368" y="91"/>
                    </a:lnTo>
                    <a:lnTo>
                      <a:pt x="363" y="96"/>
                    </a:lnTo>
                    <a:lnTo>
                      <a:pt x="391" y="131"/>
                    </a:lnTo>
                    <a:lnTo>
                      <a:pt x="396" y="126"/>
                    </a:lnTo>
                    <a:lnTo>
                      <a:pt x="391" y="131"/>
                    </a:lnTo>
                    <a:lnTo>
                      <a:pt x="419" y="172"/>
                    </a:lnTo>
                    <a:lnTo>
                      <a:pt x="448" y="214"/>
                    </a:lnTo>
                    <a:lnTo>
                      <a:pt x="478" y="258"/>
                    </a:lnTo>
                    <a:lnTo>
                      <a:pt x="506" y="300"/>
                    </a:lnTo>
                    <a:lnTo>
                      <a:pt x="534" y="340"/>
                    </a:lnTo>
                    <a:lnTo>
                      <a:pt x="564" y="379"/>
                    </a:lnTo>
                    <a:lnTo>
                      <a:pt x="571" y="389"/>
                    </a:lnTo>
                    <a:lnTo>
                      <a:pt x="564" y="379"/>
                    </a:lnTo>
                    <a:lnTo>
                      <a:pt x="591" y="412"/>
                    </a:lnTo>
                    <a:lnTo>
                      <a:pt x="586" y="407"/>
                    </a:lnTo>
                    <a:lnTo>
                      <a:pt x="621" y="442"/>
                    </a:lnTo>
                    <a:lnTo>
                      <a:pt x="632" y="431"/>
                    </a:lnTo>
                    <a:lnTo>
                      <a:pt x="607" y="405"/>
                    </a:lnTo>
                    <a:lnTo>
                      <a:pt x="597" y="415"/>
                    </a:lnTo>
                    <a:lnTo>
                      <a:pt x="651" y="466"/>
                    </a:lnTo>
                    <a:lnTo>
                      <a:pt x="661" y="456"/>
                    </a:lnTo>
                    <a:lnTo>
                      <a:pt x="637" y="435"/>
                    </a:lnTo>
                    <a:lnTo>
                      <a:pt x="632" y="440"/>
                    </a:lnTo>
                    <a:lnTo>
                      <a:pt x="626" y="447"/>
                    </a:lnTo>
                    <a:lnTo>
                      <a:pt x="656" y="472"/>
                    </a:lnTo>
                    <a:lnTo>
                      <a:pt x="653" y="466"/>
                    </a:lnTo>
                    <a:lnTo>
                      <a:pt x="658" y="472"/>
                    </a:lnTo>
                    <a:lnTo>
                      <a:pt x="686" y="491"/>
                    </a:lnTo>
                    <a:lnTo>
                      <a:pt x="682" y="487"/>
                    </a:lnTo>
                    <a:lnTo>
                      <a:pt x="686" y="491"/>
                    </a:lnTo>
                    <a:lnTo>
                      <a:pt x="715" y="507"/>
                    </a:lnTo>
                    <a:lnTo>
                      <a:pt x="721" y="508"/>
                    </a:lnTo>
                    <a:lnTo>
                      <a:pt x="717" y="507"/>
                    </a:lnTo>
                    <a:lnTo>
                      <a:pt x="745" y="519"/>
                    </a:lnTo>
                    <a:lnTo>
                      <a:pt x="743" y="519"/>
                    </a:lnTo>
                    <a:lnTo>
                      <a:pt x="745" y="519"/>
                    </a:lnTo>
                    <a:lnTo>
                      <a:pt x="775" y="528"/>
                    </a:lnTo>
                    <a:lnTo>
                      <a:pt x="773" y="528"/>
                    </a:lnTo>
                    <a:lnTo>
                      <a:pt x="777" y="528"/>
                    </a:lnTo>
                    <a:lnTo>
                      <a:pt x="804" y="533"/>
                    </a:lnTo>
                    <a:lnTo>
                      <a:pt x="810" y="535"/>
                    </a:lnTo>
                    <a:lnTo>
                      <a:pt x="804" y="535"/>
                    </a:lnTo>
                    <a:lnTo>
                      <a:pt x="834" y="536"/>
                    </a:lnTo>
                    <a:lnTo>
                      <a:pt x="866" y="536"/>
                    </a:lnTo>
                    <a:lnTo>
                      <a:pt x="894" y="533"/>
                    </a:lnTo>
                    <a:lnTo>
                      <a:pt x="880" y="535"/>
                    </a:lnTo>
                    <a:lnTo>
                      <a:pt x="894" y="531"/>
                    </a:lnTo>
                    <a:lnTo>
                      <a:pt x="921" y="526"/>
                    </a:lnTo>
                    <a:lnTo>
                      <a:pt x="923" y="526"/>
                    </a:lnTo>
                    <a:lnTo>
                      <a:pt x="921" y="526"/>
                    </a:lnTo>
                    <a:lnTo>
                      <a:pt x="949" y="517"/>
                    </a:lnTo>
                    <a:lnTo>
                      <a:pt x="955" y="515"/>
                    </a:lnTo>
                    <a:lnTo>
                      <a:pt x="951" y="517"/>
                    </a:lnTo>
                    <a:lnTo>
                      <a:pt x="979" y="507"/>
                    </a:lnTo>
                    <a:lnTo>
                      <a:pt x="976" y="500"/>
                    </a:lnTo>
                    <a:lnTo>
                      <a:pt x="977" y="507"/>
                    </a:lnTo>
                    <a:lnTo>
                      <a:pt x="1005" y="500"/>
                    </a:lnTo>
                    <a:lnTo>
                      <a:pt x="1004" y="493"/>
                    </a:lnTo>
                    <a:lnTo>
                      <a:pt x="1005" y="500"/>
                    </a:lnTo>
                    <a:lnTo>
                      <a:pt x="1033" y="494"/>
                    </a:lnTo>
                    <a:lnTo>
                      <a:pt x="1037" y="494"/>
                    </a:lnTo>
                    <a:lnTo>
                      <a:pt x="1033" y="494"/>
                    </a:lnTo>
                    <a:lnTo>
                      <a:pt x="1061" y="487"/>
                    </a:lnTo>
                    <a:lnTo>
                      <a:pt x="1089" y="479"/>
                    </a:lnTo>
                    <a:lnTo>
                      <a:pt x="1096" y="477"/>
                    </a:lnTo>
                    <a:lnTo>
                      <a:pt x="1091" y="479"/>
                    </a:lnTo>
                    <a:lnTo>
                      <a:pt x="1121" y="468"/>
                    </a:lnTo>
                    <a:lnTo>
                      <a:pt x="1148" y="456"/>
                    </a:lnTo>
                    <a:lnTo>
                      <a:pt x="1141" y="459"/>
                    </a:lnTo>
                    <a:lnTo>
                      <a:pt x="1176" y="442"/>
                    </a:lnTo>
                    <a:lnTo>
                      <a:pt x="1204" y="426"/>
                    </a:lnTo>
                    <a:lnTo>
                      <a:pt x="1232" y="408"/>
                    </a:lnTo>
                    <a:lnTo>
                      <a:pt x="1243" y="401"/>
                    </a:lnTo>
                    <a:lnTo>
                      <a:pt x="1234" y="408"/>
                    </a:lnTo>
                    <a:lnTo>
                      <a:pt x="1290" y="370"/>
                    </a:lnTo>
                    <a:lnTo>
                      <a:pt x="1318" y="349"/>
                    </a:lnTo>
                    <a:lnTo>
                      <a:pt x="1327" y="340"/>
                    </a:lnTo>
                    <a:lnTo>
                      <a:pt x="1318" y="349"/>
                    </a:lnTo>
                    <a:lnTo>
                      <a:pt x="1377" y="300"/>
                    </a:lnTo>
                    <a:lnTo>
                      <a:pt x="1367" y="287"/>
                    </a:lnTo>
                    <a:lnTo>
                      <a:pt x="1307" y="336"/>
                    </a:lnTo>
                    <a:lnTo>
                      <a:pt x="1313" y="342"/>
                    </a:lnTo>
                    <a:lnTo>
                      <a:pt x="1309" y="336"/>
                    </a:lnTo>
                    <a:lnTo>
                      <a:pt x="1281" y="357"/>
                    </a:lnTo>
                    <a:lnTo>
                      <a:pt x="1225" y="396"/>
                    </a:lnTo>
                    <a:lnTo>
                      <a:pt x="1229" y="401"/>
                    </a:lnTo>
                    <a:lnTo>
                      <a:pt x="1225" y="396"/>
                    </a:lnTo>
                    <a:lnTo>
                      <a:pt x="1197" y="414"/>
                    </a:lnTo>
                    <a:lnTo>
                      <a:pt x="1169" y="429"/>
                    </a:lnTo>
                    <a:lnTo>
                      <a:pt x="1141" y="443"/>
                    </a:lnTo>
                    <a:lnTo>
                      <a:pt x="1145" y="449"/>
                    </a:lnTo>
                    <a:lnTo>
                      <a:pt x="1143" y="442"/>
                    </a:lnTo>
                    <a:lnTo>
                      <a:pt x="1115" y="454"/>
                    </a:lnTo>
                    <a:lnTo>
                      <a:pt x="1086" y="464"/>
                    </a:lnTo>
                    <a:lnTo>
                      <a:pt x="1087" y="472"/>
                    </a:lnTo>
                    <a:lnTo>
                      <a:pt x="1086" y="464"/>
                    </a:lnTo>
                    <a:lnTo>
                      <a:pt x="1058" y="473"/>
                    </a:lnTo>
                    <a:lnTo>
                      <a:pt x="1030" y="480"/>
                    </a:lnTo>
                    <a:lnTo>
                      <a:pt x="1031" y="487"/>
                    </a:lnTo>
                    <a:lnTo>
                      <a:pt x="1031" y="480"/>
                    </a:lnTo>
                    <a:lnTo>
                      <a:pt x="1004" y="486"/>
                    </a:lnTo>
                    <a:lnTo>
                      <a:pt x="1000" y="486"/>
                    </a:lnTo>
                    <a:lnTo>
                      <a:pt x="1002" y="486"/>
                    </a:lnTo>
                    <a:lnTo>
                      <a:pt x="974" y="493"/>
                    </a:lnTo>
                    <a:lnTo>
                      <a:pt x="972" y="493"/>
                    </a:lnTo>
                    <a:lnTo>
                      <a:pt x="974" y="493"/>
                    </a:lnTo>
                    <a:lnTo>
                      <a:pt x="946" y="503"/>
                    </a:lnTo>
                    <a:lnTo>
                      <a:pt x="948" y="510"/>
                    </a:lnTo>
                    <a:lnTo>
                      <a:pt x="946" y="503"/>
                    </a:lnTo>
                    <a:lnTo>
                      <a:pt x="918" y="512"/>
                    </a:lnTo>
                    <a:lnTo>
                      <a:pt x="920" y="519"/>
                    </a:lnTo>
                    <a:lnTo>
                      <a:pt x="920" y="512"/>
                    </a:lnTo>
                    <a:lnTo>
                      <a:pt x="892" y="517"/>
                    </a:lnTo>
                    <a:lnTo>
                      <a:pt x="892" y="524"/>
                    </a:lnTo>
                    <a:lnTo>
                      <a:pt x="892" y="517"/>
                    </a:lnTo>
                    <a:lnTo>
                      <a:pt x="864" y="521"/>
                    </a:lnTo>
                    <a:lnTo>
                      <a:pt x="864" y="528"/>
                    </a:lnTo>
                    <a:lnTo>
                      <a:pt x="864" y="521"/>
                    </a:lnTo>
                    <a:lnTo>
                      <a:pt x="834" y="521"/>
                    </a:lnTo>
                    <a:lnTo>
                      <a:pt x="804" y="519"/>
                    </a:lnTo>
                    <a:lnTo>
                      <a:pt x="804" y="526"/>
                    </a:lnTo>
                    <a:lnTo>
                      <a:pt x="806" y="519"/>
                    </a:lnTo>
                    <a:lnTo>
                      <a:pt x="778" y="514"/>
                    </a:lnTo>
                    <a:lnTo>
                      <a:pt x="777" y="521"/>
                    </a:lnTo>
                    <a:lnTo>
                      <a:pt x="778" y="514"/>
                    </a:lnTo>
                    <a:lnTo>
                      <a:pt x="749" y="505"/>
                    </a:lnTo>
                    <a:lnTo>
                      <a:pt x="747" y="512"/>
                    </a:lnTo>
                    <a:lnTo>
                      <a:pt x="750" y="505"/>
                    </a:lnTo>
                    <a:lnTo>
                      <a:pt x="722" y="493"/>
                    </a:lnTo>
                    <a:lnTo>
                      <a:pt x="719" y="500"/>
                    </a:lnTo>
                    <a:lnTo>
                      <a:pt x="722" y="494"/>
                    </a:lnTo>
                    <a:lnTo>
                      <a:pt x="693" y="479"/>
                    </a:lnTo>
                    <a:lnTo>
                      <a:pt x="689" y="484"/>
                    </a:lnTo>
                    <a:lnTo>
                      <a:pt x="694" y="479"/>
                    </a:lnTo>
                    <a:lnTo>
                      <a:pt x="667" y="459"/>
                    </a:lnTo>
                    <a:lnTo>
                      <a:pt x="661" y="464"/>
                    </a:lnTo>
                    <a:lnTo>
                      <a:pt x="667" y="459"/>
                    </a:lnTo>
                    <a:lnTo>
                      <a:pt x="637" y="435"/>
                    </a:lnTo>
                    <a:lnTo>
                      <a:pt x="626" y="447"/>
                    </a:lnTo>
                    <a:lnTo>
                      <a:pt x="651" y="468"/>
                    </a:lnTo>
                    <a:lnTo>
                      <a:pt x="661" y="456"/>
                    </a:lnTo>
                    <a:lnTo>
                      <a:pt x="607" y="405"/>
                    </a:lnTo>
                    <a:lnTo>
                      <a:pt x="597" y="415"/>
                    </a:lnTo>
                    <a:lnTo>
                      <a:pt x="621" y="442"/>
                    </a:lnTo>
                    <a:lnTo>
                      <a:pt x="632" y="431"/>
                    </a:lnTo>
                    <a:lnTo>
                      <a:pt x="602" y="401"/>
                    </a:lnTo>
                    <a:lnTo>
                      <a:pt x="597" y="407"/>
                    </a:lnTo>
                    <a:lnTo>
                      <a:pt x="604" y="401"/>
                    </a:lnTo>
                    <a:lnTo>
                      <a:pt x="576" y="368"/>
                    </a:lnTo>
                    <a:lnTo>
                      <a:pt x="569" y="373"/>
                    </a:lnTo>
                    <a:lnTo>
                      <a:pt x="576" y="370"/>
                    </a:lnTo>
                    <a:lnTo>
                      <a:pt x="546" y="331"/>
                    </a:lnTo>
                    <a:lnTo>
                      <a:pt x="518" y="291"/>
                    </a:lnTo>
                    <a:lnTo>
                      <a:pt x="490" y="249"/>
                    </a:lnTo>
                    <a:lnTo>
                      <a:pt x="461" y="205"/>
                    </a:lnTo>
                    <a:lnTo>
                      <a:pt x="431" y="163"/>
                    </a:lnTo>
                    <a:lnTo>
                      <a:pt x="403" y="122"/>
                    </a:lnTo>
                    <a:lnTo>
                      <a:pt x="398" y="115"/>
                    </a:lnTo>
                    <a:lnTo>
                      <a:pt x="403" y="121"/>
                    </a:lnTo>
                    <a:lnTo>
                      <a:pt x="375" y="86"/>
                    </a:lnTo>
                    <a:lnTo>
                      <a:pt x="378" y="91"/>
                    </a:lnTo>
                    <a:lnTo>
                      <a:pt x="337" y="49"/>
                    </a:lnTo>
                    <a:lnTo>
                      <a:pt x="344" y="56"/>
                    </a:lnTo>
                    <a:lnTo>
                      <a:pt x="316" y="31"/>
                    </a:lnTo>
                    <a:lnTo>
                      <a:pt x="317" y="33"/>
                    </a:lnTo>
                    <a:lnTo>
                      <a:pt x="316" y="31"/>
                    </a:lnTo>
                    <a:lnTo>
                      <a:pt x="288" y="14"/>
                    </a:lnTo>
                    <a:lnTo>
                      <a:pt x="286" y="12"/>
                    </a:lnTo>
                    <a:lnTo>
                      <a:pt x="258" y="1"/>
                    </a:lnTo>
                    <a:lnTo>
                      <a:pt x="254" y="1"/>
                    </a:lnTo>
                    <a:lnTo>
                      <a:pt x="227" y="0"/>
                    </a:lnTo>
                    <a:lnTo>
                      <a:pt x="230" y="0"/>
                    </a:lnTo>
                    <a:lnTo>
                      <a:pt x="227" y="0"/>
                    </a:lnTo>
                    <a:lnTo>
                      <a:pt x="199" y="5"/>
                    </a:lnTo>
                    <a:lnTo>
                      <a:pt x="195" y="5"/>
                    </a:lnTo>
                    <a:lnTo>
                      <a:pt x="197" y="5"/>
                    </a:lnTo>
                    <a:lnTo>
                      <a:pt x="169" y="15"/>
                    </a:lnTo>
                    <a:lnTo>
                      <a:pt x="171" y="15"/>
                    </a:lnTo>
                    <a:lnTo>
                      <a:pt x="167" y="17"/>
                    </a:lnTo>
                    <a:lnTo>
                      <a:pt x="139" y="33"/>
                    </a:lnTo>
                    <a:lnTo>
                      <a:pt x="132" y="37"/>
                    </a:lnTo>
                    <a:lnTo>
                      <a:pt x="139" y="33"/>
                    </a:lnTo>
                    <a:lnTo>
                      <a:pt x="110" y="52"/>
                    </a:lnTo>
                    <a:lnTo>
                      <a:pt x="54" y="94"/>
                    </a:lnTo>
                    <a:lnTo>
                      <a:pt x="26" y="114"/>
                    </a:lnTo>
                    <a:lnTo>
                      <a:pt x="29" y="119"/>
                    </a:lnTo>
                    <a:lnTo>
                      <a:pt x="26" y="114"/>
                    </a:lnTo>
                    <a:lnTo>
                      <a:pt x="0" y="129"/>
                    </a:lnTo>
                    <a:close/>
                  </a:path>
                </a:pathLst>
              </a:custGeom>
              <a:solidFill>
                <a:srgbClr val="FFFFFF"/>
              </a:solidFill>
              <a:ln w="0">
                <a:solidFill>
                  <a:srgbClr val="FFFFFF"/>
                </a:solidFill>
                <a:round/>
                <a:headEnd/>
                <a:tailEnd/>
              </a:ln>
            </p:spPr>
            <p:txBody>
              <a:bodyPr/>
              <a:lstStyle/>
              <a:p>
                <a:endParaRPr lang="en-US"/>
              </a:p>
            </p:txBody>
          </p:sp>
          <p:sp>
            <p:nvSpPr>
              <p:cNvPr id="302" name="Freeform 432"/>
              <p:cNvSpPr>
                <a:spLocks/>
              </p:cNvSpPr>
              <p:nvPr/>
            </p:nvSpPr>
            <p:spPr bwMode="auto">
              <a:xfrm>
                <a:off x="650876" y="2598738"/>
                <a:ext cx="2181225" cy="847725"/>
              </a:xfrm>
              <a:custGeom>
                <a:avLst/>
                <a:gdLst>
                  <a:gd name="T0" fmla="*/ 2147483647 w 1374"/>
                  <a:gd name="T1" fmla="*/ 2147483647 h 534"/>
                  <a:gd name="T2" fmla="*/ 2147483647 w 1374"/>
                  <a:gd name="T3" fmla="*/ 2147483647 h 534"/>
                  <a:gd name="T4" fmla="*/ 2147483647 w 1374"/>
                  <a:gd name="T5" fmla="*/ 2147483647 h 534"/>
                  <a:gd name="T6" fmla="*/ 2147483647 w 1374"/>
                  <a:gd name="T7" fmla="*/ 2147483647 h 534"/>
                  <a:gd name="T8" fmla="*/ 2147483647 w 1374"/>
                  <a:gd name="T9" fmla="*/ 2147483647 h 534"/>
                  <a:gd name="T10" fmla="*/ 2147483647 w 1374"/>
                  <a:gd name="T11" fmla="*/ 2147483647 h 534"/>
                  <a:gd name="T12" fmla="*/ 2147483647 w 1374"/>
                  <a:gd name="T13" fmla="*/ 2147483647 h 534"/>
                  <a:gd name="T14" fmla="*/ 2147483647 w 1374"/>
                  <a:gd name="T15" fmla="*/ 2147483647 h 534"/>
                  <a:gd name="T16" fmla="*/ 2147483647 w 1374"/>
                  <a:gd name="T17" fmla="*/ 2147483647 h 534"/>
                  <a:gd name="T18" fmla="*/ 2147483647 w 1374"/>
                  <a:gd name="T19" fmla="*/ 2147483647 h 534"/>
                  <a:gd name="T20" fmla="*/ 2147483647 w 1374"/>
                  <a:gd name="T21" fmla="*/ 2147483647 h 534"/>
                  <a:gd name="T22" fmla="*/ 2147483647 w 1374"/>
                  <a:gd name="T23" fmla="*/ 2147483647 h 534"/>
                  <a:gd name="T24" fmla="*/ 2147483647 w 1374"/>
                  <a:gd name="T25" fmla="*/ 2147483647 h 534"/>
                  <a:gd name="T26" fmla="*/ 2147483647 w 1374"/>
                  <a:gd name="T27" fmla="*/ 2147483647 h 534"/>
                  <a:gd name="T28" fmla="*/ 2147483647 w 1374"/>
                  <a:gd name="T29" fmla="*/ 2147483647 h 534"/>
                  <a:gd name="T30" fmla="*/ 2147483647 w 1374"/>
                  <a:gd name="T31" fmla="*/ 2147483647 h 534"/>
                  <a:gd name="T32" fmla="*/ 2147483647 w 1374"/>
                  <a:gd name="T33" fmla="*/ 2147483647 h 534"/>
                  <a:gd name="T34" fmla="*/ 2147483647 w 1374"/>
                  <a:gd name="T35" fmla="*/ 2147483647 h 534"/>
                  <a:gd name="T36" fmla="*/ 2147483647 w 1374"/>
                  <a:gd name="T37" fmla="*/ 2147483647 h 534"/>
                  <a:gd name="T38" fmla="*/ 2147483647 w 1374"/>
                  <a:gd name="T39" fmla="*/ 2147483647 h 534"/>
                  <a:gd name="T40" fmla="*/ 2147483647 w 1374"/>
                  <a:gd name="T41" fmla="*/ 2147483647 h 534"/>
                  <a:gd name="T42" fmla="*/ 2147483647 w 1374"/>
                  <a:gd name="T43" fmla="*/ 2147483647 h 534"/>
                  <a:gd name="T44" fmla="*/ 2147483647 w 1374"/>
                  <a:gd name="T45" fmla="*/ 2147483647 h 534"/>
                  <a:gd name="T46" fmla="*/ 2147483647 w 1374"/>
                  <a:gd name="T47" fmla="*/ 2147483647 h 534"/>
                  <a:gd name="T48" fmla="*/ 2147483647 w 1374"/>
                  <a:gd name="T49" fmla="*/ 2147483647 h 534"/>
                  <a:gd name="T50" fmla="*/ 2147483647 w 1374"/>
                  <a:gd name="T51" fmla="*/ 2147483647 h 534"/>
                  <a:gd name="T52" fmla="*/ 2147483647 w 1374"/>
                  <a:gd name="T53" fmla="*/ 2147483647 h 534"/>
                  <a:gd name="T54" fmla="*/ 2147483647 w 1374"/>
                  <a:gd name="T55" fmla="*/ 2147483647 h 534"/>
                  <a:gd name="T56" fmla="*/ 2147483647 w 1374"/>
                  <a:gd name="T57" fmla="*/ 2147483647 h 534"/>
                  <a:gd name="T58" fmla="*/ 2147483647 w 1374"/>
                  <a:gd name="T59" fmla="*/ 2147483647 h 534"/>
                  <a:gd name="T60" fmla="*/ 2147483647 w 1374"/>
                  <a:gd name="T61" fmla="*/ 2147483647 h 534"/>
                  <a:gd name="T62" fmla="*/ 2147483647 w 1374"/>
                  <a:gd name="T63" fmla="*/ 2147483647 h 534"/>
                  <a:gd name="T64" fmla="*/ 2147483647 w 1374"/>
                  <a:gd name="T65" fmla="*/ 2147483647 h 534"/>
                  <a:gd name="T66" fmla="*/ 2147483647 w 1374"/>
                  <a:gd name="T67" fmla="*/ 2147483647 h 534"/>
                  <a:gd name="T68" fmla="*/ 2147483647 w 1374"/>
                  <a:gd name="T69" fmla="*/ 2147483647 h 534"/>
                  <a:gd name="T70" fmla="*/ 2147483647 w 1374"/>
                  <a:gd name="T71" fmla="*/ 2147483647 h 534"/>
                  <a:gd name="T72" fmla="*/ 2147483647 w 1374"/>
                  <a:gd name="T73" fmla="*/ 2147483647 h 534"/>
                  <a:gd name="T74" fmla="*/ 2147483647 w 1374"/>
                  <a:gd name="T75" fmla="*/ 2147483647 h 534"/>
                  <a:gd name="T76" fmla="*/ 2147483647 w 1374"/>
                  <a:gd name="T77" fmla="*/ 2147483647 h 534"/>
                  <a:gd name="T78" fmla="*/ 2147483647 w 1374"/>
                  <a:gd name="T79" fmla="*/ 2147483647 h 534"/>
                  <a:gd name="T80" fmla="*/ 2147483647 w 1374"/>
                  <a:gd name="T81" fmla="*/ 2147483647 h 534"/>
                  <a:gd name="T82" fmla="*/ 2147483647 w 1374"/>
                  <a:gd name="T83" fmla="*/ 2147483647 h 534"/>
                  <a:gd name="T84" fmla="*/ 2147483647 w 1374"/>
                  <a:gd name="T85" fmla="*/ 2147483647 h 534"/>
                  <a:gd name="T86" fmla="*/ 2147483647 w 1374"/>
                  <a:gd name="T87" fmla="*/ 2147483647 h 534"/>
                  <a:gd name="T88" fmla="*/ 2147483647 w 1374"/>
                  <a:gd name="T89" fmla="*/ 2147483647 h 534"/>
                  <a:gd name="T90" fmla="*/ 2147483647 w 1374"/>
                  <a:gd name="T91" fmla="*/ 2147483647 h 534"/>
                  <a:gd name="T92" fmla="*/ 2147483647 w 1374"/>
                  <a:gd name="T93" fmla="*/ 2147483647 h 534"/>
                  <a:gd name="T94" fmla="*/ 2147483647 w 1374"/>
                  <a:gd name="T95" fmla="*/ 2147483647 h 534"/>
                  <a:gd name="T96" fmla="*/ 2147483647 w 1374"/>
                  <a:gd name="T97" fmla="*/ 2147483647 h 534"/>
                  <a:gd name="T98" fmla="*/ 2147483647 w 1374"/>
                  <a:gd name="T99" fmla="*/ 2147483647 h 534"/>
                  <a:gd name="T100" fmla="*/ 2147483647 w 1374"/>
                  <a:gd name="T101" fmla="*/ 2147483647 h 534"/>
                  <a:gd name="T102" fmla="*/ 2147483647 w 1374"/>
                  <a:gd name="T103" fmla="*/ 2147483647 h 534"/>
                  <a:gd name="T104" fmla="*/ 2147483647 w 1374"/>
                  <a:gd name="T105" fmla="*/ 2147483647 h 534"/>
                  <a:gd name="T106" fmla="*/ 2147483647 w 1374"/>
                  <a:gd name="T107" fmla="*/ 2147483647 h 534"/>
                  <a:gd name="T108" fmla="*/ 2147483647 w 1374"/>
                  <a:gd name="T109" fmla="*/ 2147483647 h 534"/>
                  <a:gd name="T110" fmla="*/ 2147483647 w 1374"/>
                  <a:gd name="T111" fmla="*/ 2147483647 h 534"/>
                  <a:gd name="T112" fmla="*/ 2147483647 w 1374"/>
                  <a:gd name="T113" fmla="*/ 2147483647 h 534"/>
                  <a:gd name="T114" fmla="*/ 2147483647 w 1374"/>
                  <a:gd name="T115" fmla="*/ 2147483647 h 534"/>
                  <a:gd name="T116" fmla="*/ 2147483647 w 1374"/>
                  <a:gd name="T117" fmla="*/ 2147483647 h 534"/>
                  <a:gd name="T118" fmla="*/ 2147483647 w 1374"/>
                  <a:gd name="T119" fmla="*/ 2147483647 h 534"/>
                  <a:gd name="T120" fmla="*/ 2147483647 w 1374"/>
                  <a:gd name="T121" fmla="*/ 2147483647 h 534"/>
                  <a:gd name="T122" fmla="*/ 2147483647 w 1374"/>
                  <a:gd name="T123" fmla="*/ 2147483647 h 534"/>
                  <a:gd name="T124" fmla="*/ 2147483647 w 1374"/>
                  <a:gd name="T125" fmla="*/ 2147483647 h 5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74"/>
                  <a:gd name="T190" fmla="*/ 0 h 534"/>
                  <a:gd name="T191" fmla="*/ 1374 w 1374"/>
                  <a:gd name="T192" fmla="*/ 534 h 53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74" h="534">
                    <a:moveTo>
                      <a:pt x="0" y="128"/>
                    </a:moveTo>
                    <a:lnTo>
                      <a:pt x="6" y="139"/>
                    </a:lnTo>
                    <a:lnTo>
                      <a:pt x="32" y="123"/>
                    </a:lnTo>
                    <a:lnTo>
                      <a:pt x="28" y="125"/>
                    </a:lnTo>
                    <a:lnTo>
                      <a:pt x="32" y="123"/>
                    </a:lnTo>
                    <a:lnTo>
                      <a:pt x="60" y="104"/>
                    </a:lnTo>
                    <a:lnTo>
                      <a:pt x="116" y="62"/>
                    </a:lnTo>
                    <a:lnTo>
                      <a:pt x="145" y="43"/>
                    </a:lnTo>
                    <a:lnTo>
                      <a:pt x="142" y="37"/>
                    </a:lnTo>
                    <a:lnTo>
                      <a:pt x="145" y="43"/>
                    </a:lnTo>
                    <a:lnTo>
                      <a:pt x="173" y="27"/>
                    </a:lnTo>
                    <a:lnTo>
                      <a:pt x="170" y="21"/>
                    </a:lnTo>
                    <a:lnTo>
                      <a:pt x="171" y="27"/>
                    </a:lnTo>
                    <a:lnTo>
                      <a:pt x="199" y="16"/>
                    </a:lnTo>
                    <a:lnTo>
                      <a:pt x="198" y="11"/>
                    </a:lnTo>
                    <a:lnTo>
                      <a:pt x="199" y="18"/>
                    </a:lnTo>
                    <a:lnTo>
                      <a:pt x="227" y="13"/>
                    </a:lnTo>
                    <a:lnTo>
                      <a:pt x="226" y="6"/>
                    </a:lnTo>
                    <a:lnTo>
                      <a:pt x="226" y="13"/>
                    </a:lnTo>
                    <a:lnTo>
                      <a:pt x="253" y="14"/>
                    </a:lnTo>
                    <a:lnTo>
                      <a:pt x="253" y="7"/>
                    </a:lnTo>
                    <a:lnTo>
                      <a:pt x="252" y="13"/>
                    </a:lnTo>
                    <a:lnTo>
                      <a:pt x="280" y="23"/>
                    </a:lnTo>
                    <a:lnTo>
                      <a:pt x="281" y="18"/>
                    </a:lnTo>
                    <a:lnTo>
                      <a:pt x="278" y="23"/>
                    </a:lnTo>
                    <a:lnTo>
                      <a:pt x="306" y="41"/>
                    </a:lnTo>
                    <a:lnTo>
                      <a:pt x="309" y="36"/>
                    </a:lnTo>
                    <a:lnTo>
                      <a:pt x="306" y="41"/>
                    </a:lnTo>
                    <a:lnTo>
                      <a:pt x="334" y="65"/>
                    </a:lnTo>
                    <a:lnTo>
                      <a:pt x="363" y="95"/>
                    </a:lnTo>
                    <a:lnTo>
                      <a:pt x="367" y="90"/>
                    </a:lnTo>
                    <a:lnTo>
                      <a:pt x="363" y="93"/>
                    </a:lnTo>
                    <a:lnTo>
                      <a:pt x="391" y="128"/>
                    </a:lnTo>
                    <a:lnTo>
                      <a:pt x="419" y="169"/>
                    </a:lnTo>
                    <a:lnTo>
                      <a:pt x="449" y="211"/>
                    </a:lnTo>
                    <a:lnTo>
                      <a:pt x="479" y="255"/>
                    </a:lnTo>
                    <a:lnTo>
                      <a:pt x="507" y="297"/>
                    </a:lnTo>
                    <a:lnTo>
                      <a:pt x="535" y="337"/>
                    </a:lnTo>
                    <a:lnTo>
                      <a:pt x="564" y="376"/>
                    </a:lnTo>
                    <a:lnTo>
                      <a:pt x="592" y="409"/>
                    </a:lnTo>
                    <a:lnTo>
                      <a:pt x="596" y="414"/>
                    </a:lnTo>
                    <a:lnTo>
                      <a:pt x="592" y="411"/>
                    </a:lnTo>
                    <a:lnTo>
                      <a:pt x="622" y="441"/>
                    </a:lnTo>
                    <a:lnTo>
                      <a:pt x="631" y="432"/>
                    </a:lnTo>
                    <a:lnTo>
                      <a:pt x="606" y="406"/>
                    </a:lnTo>
                    <a:lnTo>
                      <a:pt x="601" y="409"/>
                    </a:lnTo>
                    <a:lnTo>
                      <a:pt x="597" y="414"/>
                    </a:lnTo>
                    <a:lnTo>
                      <a:pt x="652" y="465"/>
                    </a:lnTo>
                    <a:lnTo>
                      <a:pt x="655" y="460"/>
                    </a:lnTo>
                    <a:lnTo>
                      <a:pt x="659" y="456"/>
                    </a:lnTo>
                    <a:lnTo>
                      <a:pt x="634" y="435"/>
                    </a:lnTo>
                    <a:lnTo>
                      <a:pt x="631" y="439"/>
                    </a:lnTo>
                    <a:lnTo>
                      <a:pt x="627" y="444"/>
                    </a:lnTo>
                    <a:lnTo>
                      <a:pt x="657" y="469"/>
                    </a:lnTo>
                    <a:lnTo>
                      <a:pt x="685" y="488"/>
                    </a:lnTo>
                    <a:lnTo>
                      <a:pt x="688" y="490"/>
                    </a:lnTo>
                    <a:lnTo>
                      <a:pt x="687" y="488"/>
                    </a:lnTo>
                    <a:lnTo>
                      <a:pt x="716" y="504"/>
                    </a:lnTo>
                    <a:lnTo>
                      <a:pt x="744" y="516"/>
                    </a:lnTo>
                    <a:lnTo>
                      <a:pt x="742" y="516"/>
                    </a:lnTo>
                    <a:lnTo>
                      <a:pt x="744" y="516"/>
                    </a:lnTo>
                    <a:lnTo>
                      <a:pt x="774" y="525"/>
                    </a:lnTo>
                    <a:lnTo>
                      <a:pt x="781" y="527"/>
                    </a:lnTo>
                    <a:lnTo>
                      <a:pt x="776" y="527"/>
                    </a:lnTo>
                    <a:lnTo>
                      <a:pt x="803" y="532"/>
                    </a:lnTo>
                    <a:lnTo>
                      <a:pt x="802" y="530"/>
                    </a:lnTo>
                    <a:lnTo>
                      <a:pt x="803" y="532"/>
                    </a:lnTo>
                    <a:lnTo>
                      <a:pt x="833" y="534"/>
                    </a:lnTo>
                    <a:lnTo>
                      <a:pt x="865" y="534"/>
                    </a:lnTo>
                    <a:lnTo>
                      <a:pt x="893" y="530"/>
                    </a:lnTo>
                    <a:lnTo>
                      <a:pt x="920" y="525"/>
                    </a:lnTo>
                    <a:lnTo>
                      <a:pt x="915" y="525"/>
                    </a:lnTo>
                    <a:lnTo>
                      <a:pt x="920" y="523"/>
                    </a:lnTo>
                    <a:lnTo>
                      <a:pt x="948" y="514"/>
                    </a:lnTo>
                    <a:lnTo>
                      <a:pt x="976" y="504"/>
                    </a:lnTo>
                    <a:lnTo>
                      <a:pt x="975" y="499"/>
                    </a:lnTo>
                    <a:lnTo>
                      <a:pt x="976" y="504"/>
                    </a:lnTo>
                    <a:lnTo>
                      <a:pt x="1004" y="497"/>
                    </a:lnTo>
                    <a:lnTo>
                      <a:pt x="1003" y="492"/>
                    </a:lnTo>
                    <a:lnTo>
                      <a:pt x="1004" y="499"/>
                    </a:lnTo>
                    <a:lnTo>
                      <a:pt x="1032" y="493"/>
                    </a:lnTo>
                    <a:lnTo>
                      <a:pt x="1032" y="492"/>
                    </a:lnTo>
                    <a:lnTo>
                      <a:pt x="1060" y="485"/>
                    </a:lnTo>
                    <a:lnTo>
                      <a:pt x="1064" y="483"/>
                    </a:lnTo>
                    <a:lnTo>
                      <a:pt x="1060" y="485"/>
                    </a:lnTo>
                    <a:lnTo>
                      <a:pt x="1088" y="476"/>
                    </a:lnTo>
                    <a:lnTo>
                      <a:pt x="1118" y="465"/>
                    </a:lnTo>
                    <a:lnTo>
                      <a:pt x="1123" y="463"/>
                    </a:lnTo>
                    <a:lnTo>
                      <a:pt x="1120" y="465"/>
                    </a:lnTo>
                    <a:lnTo>
                      <a:pt x="1147" y="453"/>
                    </a:lnTo>
                    <a:lnTo>
                      <a:pt x="1175" y="439"/>
                    </a:lnTo>
                    <a:lnTo>
                      <a:pt x="1203" y="423"/>
                    </a:lnTo>
                    <a:lnTo>
                      <a:pt x="1198" y="427"/>
                    </a:lnTo>
                    <a:lnTo>
                      <a:pt x="1203" y="423"/>
                    </a:lnTo>
                    <a:lnTo>
                      <a:pt x="1231" y="406"/>
                    </a:lnTo>
                    <a:lnTo>
                      <a:pt x="1287" y="367"/>
                    </a:lnTo>
                    <a:lnTo>
                      <a:pt x="1315" y="346"/>
                    </a:lnTo>
                    <a:lnTo>
                      <a:pt x="1374" y="297"/>
                    </a:lnTo>
                    <a:lnTo>
                      <a:pt x="1367" y="288"/>
                    </a:lnTo>
                    <a:lnTo>
                      <a:pt x="1308" y="337"/>
                    </a:lnTo>
                    <a:lnTo>
                      <a:pt x="1280" y="358"/>
                    </a:lnTo>
                    <a:lnTo>
                      <a:pt x="1224" y="397"/>
                    </a:lnTo>
                    <a:lnTo>
                      <a:pt x="1196" y="414"/>
                    </a:lnTo>
                    <a:lnTo>
                      <a:pt x="1200" y="418"/>
                    </a:lnTo>
                    <a:lnTo>
                      <a:pt x="1198" y="413"/>
                    </a:lnTo>
                    <a:lnTo>
                      <a:pt x="1170" y="428"/>
                    </a:lnTo>
                    <a:lnTo>
                      <a:pt x="1142" y="442"/>
                    </a:lnTo>
                    <a:lnTo>
                      <a:pt x="1114" y="455"/>
                    </a:lnTo>
                    <a:lnTo>
                      <a:pt x="1116" y="460"/>
                    </a:lnTo>
                    <a:lnTo>
                      <a:pt x="1114" y="455"/>
                    </a:lnTo>
                    <a:lnTo>
                      <a:pt x="1085" y="465"/>
                    </a:lnTo>
                    <a:lnTo>
                      <a:pt x="1057" y="474"/>
                    </a:lnTo>
                    <a:lnTo>
                      <a:pt x="1058" y="479"/>
                    </a:lnTo>
                    <a:lnTo>
                      <a:pt x="1058" y="474"/>
                    </a:lnTo>
                    <a:lnTo>
                      <a:pt x="1030" y="481"/>
                    </a:lnTo>
                    <a:lnTo>
                      <a:pt x="1030" y="486"/>
                    </a:lnTo>
                    <a:lnTo>
                      <a:pt x="1030" y="481"/>
                    </a:lnTo>
                    <a:lnTo>
                      <a:pt x="1003" y="486"/>
                    </a:lnTo>
                    <a:lnTo>
                      <a:pt x="975" y="493"/>
                    </a:lnTo>
                    <a:lnTo>
                      <a:pt x="971" y="493"/>
                    </a:lnTo>
                    <a:lnTo>
                      <a:pt x="973" y="493"/>
                    </a:lnTo>
                    <a:lnTo>
                      <a:pt x="945" y="504"/>
                    </a:lnTo>
                    <a:lnTo>
                      <a:pt x="917" y="513"/>
                    </a:lnTo>
                    <a:lnTo>
                      <a:pt x="919" y="518"/>
                    </a:lnTo>
                    <a:lnTo>
                      <a:pt x="919" y="513"/>
                    </a:lnTo>
                    <a:lnTo>
                      <a:pt x="891" y="518"/>
                    </a:lnTo>
                    <a:lnTo>
                      <a:pt x="863" y="521"/>
                    </a:lnTo>
                    <a:lnTo>
                      <a:pt x="863" y="527"/>
                    </a:lnTo>
                    <a:lnTo>
                      <a:pt x="863" y="521"/>
                    </a:lnTo>
                    <a:lnTo>
                      <a:pt x="833" y="521"/>
                    </a:lnTo>
                    <a:lnTo>
                      <a:pt x="803" y="520"/>
                    </a:lnTo>
                    <a:lnTo>
                      <a:pt x="803" y="525"/>
                    </a:lnTo>
                    <a:lnTo>
                      <a:pt x="805" y="520"/>
                    </a:lnTo>
                    <a:lnTo>
                      <a:pt x="777" y="514"/>
                    </a:lnTo>
                    <a:lnTo>
                      <a:pt x="776" y="520"/>
                    </a:lnTo>
                    <a:lnTo>
                      <a:pt x="777" y="514"/>
                    </a:lnTo>
                    <a:lnTo>
                      <a:pt x="748" y="506"/>
                    </a:lnTo>
                    <a:lnTo>
                      <a:pt x="746" y="511"/>
                    </a:lnTo>
                    <a:lnTo>
                      <a:pt x="749" y="506"/>
                    </a:lnTo>
                    <a:lnTo>
                      <a:pt x="721" y="493"/>
                    </a:lnTo>
                    <a:lnTo>
                      <a:pt x="692" y="478"/>
                    </a:lnTo>
                    <a:lnTo>
                      <a:pt x="688" y="483"/>
                    </a:lnTo>
                    <a:lnTo>
                      <a:pt x="692" y="479"/>
                    </a:lnTo>
                    <a:lnTo>
                      <a:pt x="664" y="460"/>
                    </a:lnTo>
                    <a:lnTo>
                      <a:pt x="634" y="435"/>
                    </a:lnTo>
                    <a:lnTo>
                      <a:pt x="627" y="444"/>
                    </a:lnTo>
                    <a:lnTo>
                      <a:pt x="652" y="465"/>
                    </a:lnTo>
                    <a:lnTo>
                      <a:pt x="660" y="456"/>
                    </a:lnTo>
                    <a:lnTo>
                      <a:pt x="606" y="406"/>
                    </a:lnTo>
                    <a:lnTo>
                      <a:pt x="597" y="414"/>
                    </a:lnTo>
                    <a:lnTo>
                      <a:pt x="622" y="441"/>
                    </a:lnTo>
                    <a:lnTo>
                      <a:pt x="625" y="435"/>
                    </a:lnTo>
                    <a:lnTo>
                      <a:pt x="631" y="432"/>
                    </a:lnTo>
                    <a:lnTo>
                      <a:pt x="601" y="402"/>
                    </a:lnTo>
                    <a:lnTo>
                      <a:pt x="596" y="406"/>
                    </a:lnTo>
                    <a:lnTo>
                      <a:pt x="601" y="402"/>
                    </a:lnTo>
                    <a:lnTo>
                      <a:pt x="573" y="369"/>
                    </a:lnTo>
                    <a:lnTo>
                      <a:pt x="543" y="330"/>
                    </a:lnTo>
                    <a:lnTo>
                      <a:pt x="515" y="290"/>
                    </a:lnTo>
                    <a:lnTo>
                      <a:pt x="487" y="248"/>
                    </a:lnTo>
                    <a:lnTo>
                      <a:pt x="458" y="204"/>
                    </a:lnTo>
                    <a:lnTo>
                      <a:pt x="428" y="162"/>
                    </a:lnTo>
                    <a:lnTo>
                      <a:pt x="400" y="121"/>
                    </a:lnTo>
                    <a:lnTo>
                      <a:pt x="372" y="86"/>
                    </a:lnTo>
                    <a:lnTo>
                      <a:pt x="369" y="83"/>
                    </a:lnTo>
                    <a:lnTo>
                      <a:pt x="372" y="86"/>
                    </a:lnTo>
                    <a:lnTo>
                      <a:pt x="343" y="57"/>
                    </a:lnTo>
                    <a:lnTo>
                      <a:pt x="315" y="32"/>
                    </a:lnTo>
                    <a:lnTo>
                      <a:pt x="316" y="34"/>
                    </a:lnTo>
                    <a:lnTo>
                      <a:pt x="313" y="32"/>
                    </a:lnTo>
                    <a:lnTo>
                      <a:pt x="285" y="14"/>
                    </a:lnTo>
                    <a:lnTo>
                      <a:pt x="285" y="13"/>
                    </a:lnTo>
                    <a:lnTo>
                      <a:pt x="283" y="13"/>
                    </a:lnTo>
                    <a:lnTo>
                      <a:pt x="255" y="2"/>
                    </a:lnTo>
                    <a:lnTo>
                      <a:pt x="253" y="2"/>
                    </a:lnTo>
                    <a:lnTo>
                      <a:pt x="226" y="0"/>
                    </a:lnTo>
                    <a:lnTo>
                      <a:pt x="198" y="6"/>
                    </a:lnTo>
                    <a:lnTo>
                      <a:pt x="199" y="4"/>
                    </a:lnTo>
                    <a:lnTo>
                      <a:pt x="196" y="6"/>
                    </a:lnTo>
                    <a:lnTo>
                      <a:pt x="168" y="16"/>
                    </a:lnTo>
                    <a:lnTo>
                      <a:pt x="166" y="18"/>
                    </a:lnTo>
                    <a:lnTo>
                      <a:pt x="168" y="16"/>
                    </a:lnTo>
                    <a:lnTo>
                      <a:pt x="140" y="32"/>
                    </a:lnTo>
                    <a:lnTo>
                      <a:pt x="143" y="30"/>
                    </a:lnTo>
                    <a:lnTo>
                      <a:pt x="138" y="34"/>
                    </a:lnTo>
                    <a:lnTo>
                      <a:pt x="109" y="53"/>
                    </a:lnTo>
                    <a:lnTo>
                      <a:pt x="53" y="95"/>
                    </a:lnTo>
                    <a:lnTo>
                      <a:pt x="25" y="114"/>
                    </a:lnTo>
                    <a:lnTo>
                      <a:pt x="28" y="118"/>
                    </a:lnTo>
                    <a:lnTo>
                      <a:pt x="27" y="113"/>
                    </a:lnTo>
                    <a:lnTo>
                      <a:pt x="0" y="128"/>
                    </a:lnTo>
                    <a:close/>
                  </a:path>
                </a:pathLst>
              </a:custGeom>
              <a:solidFill>
                <a:srgbClr val="00E5E5"/>
              </a:solidFill>
              <a:ln w="0">
                <a:solidFill>
                  <a:srgbClr val="00E5E5"/>
                </a:solidFill>
                <a:round/>
                <a:headEnd/>
                <a:tailEnd/>
              </a:ln>
            </p:spPr>
            <p:txBody>
              <a:bodyPr/>
              <a:lstStyle/>
              <a:p>
                <a:endParaRPr lang="en-US"/>
              </a:p>
            </p:txBody>
          </p:sp>
          <p:sp>
            <p:nvSpPr>
              <p:cNvPr id="303" name="Freeform 433"/>
              <p:cNvSpPr>
                <a:spLocks noEditPoints="1"/>
              </p:cNvSpPr>
              <p:nvPr/>
            </p:nvSpPr>
            <p:spPr bwMode="auto">
              <a:xfrm>
                <a:off x="649288" y="2671763"/>
                <a:ext cx="2174875" cy="855663"/>
              </a:xfrm>
              <a:custGeom>
                <a:avLst/>
                <a:gdLst>
                  <a:gd name="T0" fmla="*/ 2147483647 w 1370"/>
                  <a:gd name="T1" fmla="*/ 2147483647 h 539"/>
                  <a:gd name="T2" fmla="*/ 2147483647 w 1370"/>
                  <a:gd name="T3" fmla="*/ 2147483647 h 539"/>
                  <a:gd name="T4" fmla="*/ 0 w 1370"/>
                  <a:gd name="T5" fmla="*/ 2147483647 h 539"/>
                  <a:gd name="T6" fmla="*/ 2147483647 w 1370"/>
                  <a:gd name="T7" fmla="*/ 2147483647 h 539"/>
                  <a:gd name="T8" fmla="*/ 2147483647 w 1370"/>
                  <a:gd name="T9" fmla="*/ 2147483647 h 539"/>
                  <a:gd name="T10" fmla="*/ 2147483647 w 1370"/>
                  <a:gd name="T11" fmla="*/ 2147483647 h 539"/>
                  <a:gd name="T12" fmla="*/ 2147483647 w 1370"/>
                  <a:gd name="T13" fmla="*/ 2147483647 h 539"/>
                  <a:gd name="T14" fmla="*/ 2147483647 w 1370"/>
                  <a:gd name="T15" fmla="*/ 2147483647 h 539"/>
                  <a:gd name="T16" fmla="*/ 2147483647 w 1370"/>
                  <a:gd name="T17" fmla="*/ 2147483647 h 539"/>
                  <a:gd name="T18" fmla="*/ 2147483647 w 1370"/>
                  <a:gd name="T19" fmla="*/ 2147483647 h 539"/>
                  <a:gd name="T20" fmla="*/ 2147483647 w 1370"/>
                  <a:gd name="T21" fmla="*/ 2147483647 h 539"/>
                  <a:gd name="T22" fmla="*/ 2147483647 w 1370"/>
                  <a:gd name="T23" fmla="*/ 0 h 539"/>
                  <a:gd name="T24" fmla="*/ 2147483647 w 1370"/>
                  <a:gd name="T25" fmla="*/ 2147483647 h 539"/>
                  <a:gd name="T26" fmla="*/ 2147483647 w 1370"/>
                  <a:gd name="T27" fmla="*/ 2147483647 h 539"/>
                  <a:gd name="T28" fmla="*/ 2147483647 w 1370"/>
                  <a:gd name="T29" fmla="*/ 2147483647 h 539"/>
                  <a:gd name="T30" fmla="*/ 2147483647 w 1370"/>
                  <a:gd name="T31" fmla="*/ 2147483647 h 539"/>
                  <a:gd name="T32" fmla="*/ 2147483647 w 1370"/>
                  <a:gd name="T33" fmla="*/ 2147483647 h 539"/>
                  <a:gd name="T34" fmla="*/ 2147483647 w 1370"/>
                  <a:gd name="T35" fmla="*/ 2147483647 h 539"/>
                  <a:gd name="T36" fmla="*/ 2147483647 w 1370"/>
                  <a:gd name="T37" fmla="*/ 2147483647 h 539"/>
                  <a:gd name="T38" fmla="*/ 2147483647 w 1370"/>
                  <a:gd name="T39" fmla="*/ 2147483647 h 539"/>
                  <a:gd name="T40" fmla="*/ 2147483647 w 1370"/>
                  <a:gd name="T41" fmla="*/ 2147483647 h 539"/>
                  <a:gd name="T42" fmla="*/ 2147483647 w 1370"/>
                  <a:gd name="T43" fmla="*/ 2147483647 h 539"/>
                  <a:gd name="T44" fmla="*/ 2147483647 w 1370"/>
                  <a:gd name="T45" fmla="*/ 2147483647 h 539"/>
                  <a:gd name="T46" fmla="*/ 2147483647 w 1370"/>
                  <a:gd name="T47" fmla="*/ 2147483647 h 539"/>
                  <a:gd name="T48" fmla="*/ 2147483647 w 1370"/>
                  <a:gd name="T49" fmla="*/ 2147483647 h 539"/>
                  <a:gd name="T50" fmla="*/ 2147483647 w 1370"/>
                  <a:gd name="T51" fmla="*/ 2147483647 h 539"/>
                  <a:gd name="T52" fmla="*/ 2147483647 w 1370"/>
                  <a:gd name="T53" fmla="*/ 2147483647 h 539"/>
                  <a:gd name="T54" fmla="*/ 2147483647 w 1370"/>
                  <a:gd name="T55" fmla="*/ 2147483647 h 539"/>
                  <a:gd name="T56" fmla="*/ 2147483647 w 1370"/>
                  <a:gd name="T57" fmla="*/ 2147483647 h 539"/>
                  <a:gd name="T58" fmla="*/ 2147483647 w 1370"/>
                  <a:gd name="T59" fmla="*/ 2147483647 h 539"/>
                  <a:gd name="T60" fmla="*/ 2147483647 w 1370"/>
                  <a:gd name="T61" fmla="*/ 2147483647 h 539"/>
                  <a:gd name="T62" fmla="*/ 2147483647 w 1370"/>
                  <a:gd name="T63" fmla="*/ 2147483647 h 539"/>
                  <a:gd name="T64" fmla="*/ 2147483647 w 1370"/>
                  <a:gd name="T65" fmla="*/ 2147483647 h 539"/>
                  <a:gd name="T66" fmla="*/ 2147483647 w 1370"/>
                  <a:gd name="T67" fmla="*/ 2147483647 h 539"/>
                  <a:gd name="T68" fmla="*/ 2147483647 w 1370"/>
                  <a:gd name="T69" fmla="*/ 2147483647 h 539"/>
                  <a:gd name="T70" fmla="*/ 2147483647 w 1370"/>
                  <a:gd name="T71" fmla="*/ 2147483647 h 539"/>
                  <a:gd name="T72" fmla="*/ 2147483647 w 1370"/>
                  <a:gd name="T73" fmla="*/ 2147483647 h 539"/>
                  <a:gd name="T74" fmla="*/ 2147483647 w 1370"/>
                  <a:gd name="T75" fmla="*/ 2147483647 h 539"/>
                  <a:gd name="T76" fmla="*/ 2147483647 w 1370"/>
                  <a:gd name="T77" fmla="*/ 2147483647 h 539"/>
                  <a:gd name="T78" fmla="*/ 2147483647 w 1370"/>
                  <a:gd name="T79" fmla="*/ 2147483647 h 539"/>
                  <a:gd name="T80" fmla="*/ 2147483647 w 1370"/>
                  <a:gd name="T81" fmla="*/ 2147483647 h 539"/>
                  <a:gd name="T82" fmla="*/ 2147483647 w 1370"/>
                  <a:gd name="T83" fmla="*/ 2147483647 h 539"/>
                  <a:gd name="T84" fmla="*/ 2147483647 w 1370"/>
                  <a:gd name="T85" fmla="*/ 2147483647 h 539"/>
                  <a:gd name="T86" fmla="*/ 2147483647 w 1370"/>
                  <a:gd name="T87" fmla="*/ 2147483647 h 539"/>
                  <a:gd name="T88" fmla="*/ 2147483647 w 1370"/>
                  <a:gd name="T89" fmla="*/ 2147483647 h 539"/>
                  <a:gd name="T90" fmla="*/ 2147483647 w 1370"/>
                  <a:gd name="T91" fmla="*/ 2147483647 h 539"/>
                  <a:gd name="T92" fmla="*/ 2147483647 w 1370"/>
                  <a:gd name="T93" fmla="*/ 2147483647 h 539"/>
                  <a:gd name="T94" fmla="*/ 2147483647 w 1370"/>
                  <a:gd name="T95" fmla="*/ 2147483647 h 539"/>
                  <a:gd name="T96" fmla="*/ 2147483647 w 1370"/>
                  <a:gd name="T97" fmla="*/ 2147483647 h 539"/>
                  <a:gd name="T98" fmla="*/ 2147483647 w 1370"/>
                  <a:gd name="T99" fmla="*/ 2147483647 h 53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70"/>
                  <a:gd name="T151" fmla="*/ 0 h 539"/>
                  <a:gd name="T152" fmla="*/ 1370 w 1370"/>
                  <a:gd name="T153" fmla="*/ 539 h 53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70" h="539">
                    <a:moveTo>
                      <a:pt x="0" y="128"/>
                    </a:moveTo>
                    <a:lnTo>
                      <a:pt x="7" y="137"/>
                    </a:lnTo>
                    <a:lnTo>
                      <a:pt x="26" y="125"/>
                    </a:lnTo>
                    <a:lnTo>
                      <a:pt x="54" y="105"/>
                    </a:lnTo>
                    <a:lnTo>
                      <a:pt x="55" y="104"/>
                    </a:lnTo>
                    <a:lnTo>
                      <a:pt x="48" y="95"/>
                    </a:lnTo>
                    <a:lnTo>
                      <a:pt x="47" y="97"/>
                    </a:lnTo>
                    <a:lnTo>
                      <a:pt x="19" y="116"/>
                    </a:lnTo>
                    <a:lnTo>
                      <a:pt x="0" y="128"/>
                    </a:lnTo>
                    <a:close/>
                    <a:moveTo>
                      <a:pt x="96" y="58"/>
                    </a:moveTo>
                    <a:lnTo>
                      <a:pt x="103" y="67"/>
                    </a:lnTo>
                    <a:lnTo>
                      <a:pt x="110" y="63"/>
                    </a:lnTo>
                    <a:lnTo>
                      <a:pt x="139" y="44"/>
                    </a:lnTo>
                    <a:lnTo>
                      <a:pt x="136" y="39"/>
                    </a:lnTo>
                    <a:lnTo>
                      <a:pt x="139" y="44"/>
                    </a:lnTo>
                    <a:lnTo>
                      <a:pt x="153" y="35"/>
                    </a:lnTo>
                    <a:lnTo>
                      <a:pt x="148" y="25"/>
                    </a:lnTo>
                    <a:lnTo>
                      <a:pt x="134" y="33"/>
                    </a:lnTo>
                    <a:lnTo>
                      <a:pt x="138" y="32"/>
                    </a:lnTo>
                    <a:lnTo>
                      <a:pt x="132" y="35"/>
                    </a:lnTo>
                    <a:lnTo>
                      <a:pt x="103" y="54"/>
                    </a:lnTo>
                    <a:lnTo>
                      <a:pt x="96" y="58"/>
                    </a:lnTo>
                    <a:close/>
                    <a:moveTo>
                      <a:pt x="204" y="2"/>
                    </a:moveTo>
                    <a:lnTo>
                      <a:pt x="206" y="14"/>
                    </a:lnTo>
                    <a:lnTo>
                      <a:pt x="221" y="12"/>
                    </a:lnTo>
                    <a:lnTo>
                      <a:pt x="220" y="5"/>
                    </a:lnTo>
                    <a:lnTo>
                      <a:pt x="220" y="12"/>
                    </a:lnTo>
                    <a:lnTo>
                      <a:pt x="248" y="14"/>
                    </a:lnTo>
                    <a:lnTo>
                      <a:pt x="248" y="7"/>
                    </a:lnTo>
                    <a:lnTo>
                      <a:pt x="246" y="12"/>
                    </a:lnTo>
                    <a:lnTo>
                      <a:pt x="261" y="18"/>
                    </a:lnTo>
                    <a:lnTo>
                      <a:pt x="265" y="7"/>
                    </a:lnTo>
                    <a:lnTo>
                      <a:pt x="249" y="2"/>
                    </a:lnTo>
                    <a:lnTo>
                      <a:pt x="246" y="0"/>
                    </a:lnTo>
                    <a:lnTo>
                      <a:pt x="248" y="2"/>
                    </a:lnTo>
                    <a:lnTo>
                      <a:pt x="220" y="0"/>
                    </a:lnTo>
                    <a:lnTo>
                      <a:pt x="204" y="2"/>
                    </a:lnTo>
                    <a:close/>
                    <a:moveTo>
                      <a:pt x="317" y="37"/>
                    </a:moveTo>
                    <a:lnTo>
                      <a:pt x="310" y="46"/>
                    </a:lnTo>
                    <a:lnTo>
                      <a:pt x="328" y="60"/>
                    </a:lnTo>
                    <a:lnTo>
                      <a:pt x="331" y="54"/>
                    </a:lnTo>
                    <a:lnTo>
                      <a:pt x="328" y="60"/>
                    </a:lnTo>
                    <a:lnTo>
                      <a:pt x="354" y="86"/>
                    </a:lnTo>
                    <a:lnTo>
                      <a:pt x="363" y="77"/>
                    </a:lnTo>
                    <a:lnTo>
                      <a:pt x="337" y="51"/>
                    </a:lnTo>
                    <a:lnTo>
                      <a:pt x="340" y="54"/>
                    </a:lnTo>
                    <a:lnTo>
                      <a:pt x="335" y="51"/>
                    </a:lnTo>
                    <a:lnTo>
                      <a:pt x="317" y="37"/>
                    </a:lnTo>
                    <a:close/>
                    <a:moveTo>
                      <a:pt x="401" y="123"/>
                    </a:moveTo>
                    <a:lnTo>
                      <a:pt x="392" y="130"/>
                    </a:lnTo>
                    <a:lnTo>
                      <a:pt x="415" y="161"/>
                    </a:lnTo>
                    <a:lnTo>
                      <a:pt x="426" y="179"/>
                    </a:lnTo>
                    <a:lnTo>
                      <a:pt x="434" y="172"/>
                    </a:lnTo>
                    <a:lnTo>
                      <a:pt x="424" y="154"/>
                    </a:lnTo>
                    <a:lnTo>
                      <a:pt x="401" y="123"/>
                    </a:lnTo>
                    <a:close/>
                    <a:moveTo>
                      <a:pt x="468" y="221"/>
                    </a:moveTo>
                    <a:lnTo>
                      <a:pt x="459" y="228"/>
                    </a:lnTo>
                    <a:lnTo>
                      <a:pt x="471" y="246"/>
                    </a:lnTo>
                    <a:lnTo>
                      <a:pt x="492" y="277"/>
                    </a:lnTo>
                    <a:lnTo>
                      <a:pt x="501" y="270"/>
                    </a:lnTo>
                    <a:lnTo>
                      <a:pt x="480" y="239"/>
                    </a:lnTo>
                    <a:lnTo>
                      <a:pt x="468" y="221"/>
                    </a:lnTo>
                    <a:close/>
                    <a:moveTo>
                      <a:pt x="534" y="319"/>
                    </a:moveTo>
                    <a:lnTo>
                      <a:pt x="525" y="326"/>
                    </a:lnTo>
                    <a:lnTo>
                      <a:pt x="529" y="330"/>
                    </a:lnTo>
                    <a:lnTo>
                      <a:pt x="558" y="368"/>
                    </a:lnTo>
                    <a:lnTo>
                      <a:pt x="562" y="374"/>
                    </a:lnTo>
                    <a:lnTo>
                      <a:pt x="571" y="367"/>
                    </a:lnTo>
                    <a:lnTo>
                      <a:pt x="567" y="361"/>
                    </a:lnTo>
                    <a:lnTo>
                      <a:pt x="537" y="323"/>
                    </a:lnTo>
                    <a:lnTo>
                      <a:pt x="534" y="319"/>
                    </a:lnTo>
                    <a:close/>
                    <a:moveTo>
                      <a:pt x="609" y="412"/>
                    </a:moveTo>
                    <a:lnTo>
                      <a:pt x="600" y="421"/>
                    </a:lnTo>
                    <a:lnTo>
                      <a:pt x="630" y="451"/>
                    </a:lnTo>
                    <a:lnTo>
                      <a:pt x="642" y="461"/>
                    </a:lnTo>
                    <a:lnTo>
                      <a:pt x="651" y="453"/>
                    </a:lnTo>
                    <a:lnTo>
                      <a:pt x="639" y="442"/>
                    </a:lnTo>
                    <a:lnTo>
                      <a:pt x="625" y="428"/>
                    </a:lnTo>
                    <a:lnTo>
                      <a:pt x="609" y="412"/>
                    </a:lnTo>
                    <a:close/>
                    <a:moveTo>
                      <a:pt x="698" y="488"/>
                    </a:moveTo>
                    <a:lnTo>
                      <a:pt x="693" y="498"/>
                    </a:lnTo>
                    <a:lnTo>
                      <a:pt x="717" y="510"/>
                    </a:lnTo>
                    <a:lnTo>
                      <a:pt x="745" y="523"/>
                    </a:lnTo>
                    <a:lnTo>
                      <a:pt x="742" y="523"/>
                    </a:lnTo>
                    <a:lnTo>
                      <a:pt x="749" y="523"/>
                    </a:lnTo>
                    <a:lnTo>
                      <a:pt x="750" y="512"/>
                    </a:lnTo>
                    <a:lnTo>
                      <a:pt x="749" y="512"/>
                    </a:lnTo>
                    <a:lnTo>
                      <a:pt x="747" y="517"/>
                    </a:lnTo>
                    <a:lnTo>
                      <a:pt x="750" y="512"/>
                    </a:lnTo>
                    <a:lnTo>
                      <a:pt x="722" y="500"/>
                    </a:lnTo>
                    <a:lnTo>
                      <a:pt x="698" y="488"/>
                    </a:lnTo>
                    <a:close/>
                    <a:moveTo>
                      <a:pt x="806" y="524"/>
                    </a:moveTo>
                    <a:lnTo>
                      <a:pt x="806" y="537"/>
                    </a:lnTo>
                    <a:lnTo>
                      <a:pt x="832" y="539"/>
                    </a:lnTo>
                    <a:lnTo>
                      <a:pt x="862" y="537"/>
                    </a:lnTo>
                    <a:lnTo>
                      <a:pt x="864" y="535"/>
                    </a:lnTo>
                    <a:lnTo>
                      <a:pt x="864" y="537"/>
                    </a:lnTo>
                    <a:lnTo>
                      <a:pt x="867" y="535"/>
                    </a:lnTo>
                    <a:lnTo>
                      <a:pt x="866" y="523"/>
                    </a:lnTo>
                    <a:lnTo>
                      <a:pt x="862" y="524"/>
                    </a:lnTo>
                    <a:lnTo>
                      <a:pt x="862" y="530"/>
                    </a:lnTo>
                    <a:lnTo>
                      <a:pt x="862" y="524"/>
                    </a:lnTo>
                    <a:lnTo>
                      <a:pt x="832" y="526"/>
                    </a:lnTo>
                    <a:lnTo>
                      <a:pt x="806" y="524"/>
                    </a:lnTo>
                    <a:close/>
                    <a:moveTo>
                      <a:pt x="923" y="514"/>
                    </a:moveTo>
                    <a:lnTo>
                      <a:pt x="927" y="524"/>
                    </a:lnTo>
                    <a:lnTo>
                      <a:pt x="977" y="509"/>
                    </a:lnTo>
                    <a:lnTo>
                      <a:pt x="976" y="503"/>
                    </a:lnTo>
                    <a:lnTo>
                      <a:pt x="977" y="509"/>
                    </a:lnTo>
                    <a:lnTo>
                      <a:pt x="983" y="507"/>
                    </a:lnTo>
                    <a:lnTo>
                      <a:pt x="981" y="496"/>
                    </a:lnTo>
                    <a:lnTo>
                      <a:pt x="970" y="500"/>
                    </a:lnTo>
                    <a:lnTo>
                      <a:pt x="974" y="498"/>
                    </a:lnTo>
                    <a:lnTo>
                      <a:pt x="923" y="514"/>
                    </a:lnTo>
                    <a:close/>
                    <a:moveTo>
                      <a:pt x="1038" y="484"/>
                    </a:moveTo>
                    <a:lnTo>
                      <a:pt x="1040" y="495"/>
                    </a:lnTo>
                    <a:lnTo>
                      <a:pt x="1061" y="489"/>
                    </a:lnTo>
                    <a:lnTo>
                      <a:pt x="1066" y="488"/>
                    </a:lnTo>
                    <a:lnTo>
                      <a:pt x="1061" y="489"/>
                    </a:lnTo>
                    <a:lnTo>
                      <a:pt x="1091" y="481"/>
                    </a:lnTo>
                    <a:lnTo>
                      <a:pt x="1098" y="477"/>
                    </a:lnTo>
                    <a:lnTo>
                      <a:pt x="1094" y="467"/>
                    </a:lnTo>
                    <a:lnTo>
                      <a:pt x="1087" y="470"/>
                    </a:lnTo>
                    <a:lnTo>
                      <a:pt x="1058" y="479"/>
                    </a:lnTo>
                    <a:lnTo>
                      <a:pt x="1059" y="484"/>
                    </a:lnTo>
                    <a:lnTo>
                      <a:pt x="1059" y="479"/>
                    </a:lnTo>
                    <a:lnTo>
                      <a:pt x="1038" y="484"/>
                    </a:lnTo>
                    <a:close/>
                    <a:moveTo>
                      <a:pt x="1148" y="442"/>
                    </a:moveTo>
                    <a:lnTo>
                      <a:pt x="1154" y="453"/>
                    </a:lnTo>
                    <a:lnTo>
                      <a:pt x="1204" y="425"/>
                    </a:lnTo>
                    <a:lnTo>
                      <a:pt x="1199" y="428"/>
                    </a:lnTo>
                    <a:lnTo>
                      <a:pt x="1204" y="425"/>
                    </a:lnTo>
                    <a:lnTo>
                      <a:pt x="1206" y="423"/>
                    </a:lnTo>
                    <a:lnTo>
                      <a:pt x="1199" y="414"/>
                    </a:lnTo>
                    <a:lnTo>
                      <a:pt x="1197" y="416"/>
                    </a:lnTo>
                    <a:lnTo>
                      <a:pt x="1201" y="419"/>
                    </a:lnTo>
                    <a:lnTo>
                      <a:pt x="1199" y="414"/>
                    </a:lnTo>
                    <a:lnTo>
                      <a:pt x="1148" y="442"/>
                    </a:lnTo>
                    <a:close/>
                    <a:moveTo>
                      <a:pt x="1248" y="382"/>
                    </a:moveTo>
                    <a:lnTo>
                      <a:pt x="1255" y="391"/>
                    </a:lnTo>
                    <a:lnTo>
                      <a:pt x="1260" y="388"/>
                    </a:lnTo>
                    <a:lnTo>
                      <a:pt x="1288" y="367"/>
                    </a:lnTo>
                    <a:lnTo>
                      <a:pt x="1302" y="354"/>
                    </a:lnTo>
                    <a:lnTo>
                      <a:pt x="1295" y="346"/>
                    </a:lnTo>
                    <a:lnTo>
                      <a:pt x="1281" y="358"/>
                    </a:lnTo>
                    <a:lnTo>
                      <a:pt x="1253" y="379"/>
                    </a:lnTo>
                    <a:lnTo>
                      <a:pt x="1248" y="382"/>
                    </a:lnTo>
                    <a:close/>
                    <a:moveTo>
                      <a:pt x="1341" y="307"/>
                    </a:moveTo>
                    <a:lnTo>
                      <a:pt x="1347" y="316"/>
                    </a:lnTo>
                    <a:lnTo>
                      <a:pt x="1370" y="298"/>
                    </a:lnTo>
                    <a:lnTo>
                      <a:pt x="1363" y="289"/>
                    </a:lnTo>
                    <a:lnTo>
                      <a:pt x="1341" y="307"/>
                    </a:lnTo>
                    <a:close/>
                  </a:path>
                </a:pathLst>
              </a:custGeom>
              <a:solidFill>
                <a:srgbClr val="000000"/>
              </a:solidFill>
              <a:ln w="0">
                <a:solidFill>
                  <a:srgbClr val="000000"/>
                </a:solidFill>
                <a:round/>
                <a:headEnd/>
                <a:tailEnd/>
              </a:ln>
            </p:spPr>
            <p:txBody>
              <a:bodyPr/>
              <a:lstStyle/>
              <a:p>
                <a:endParaRPr lang="en-US"/>
              </a:p>
            </p:txBody>
          </p:sp>
        </p:grpSp>
        <p:cxnSp>
          <p:nvCxnSpPr>
            <p:cNvPr id="58" name="Straight Arrow Connector 2767"/>
            <p:cNvCxnSpPr>
              <a:cxnSpLocks noChangeShapeType="1"/>
            </p:cNvCxnSpPr>
            <p:nvPr/>
          </p:nvCxnSpPr>
          <p:spPr bwMode="auto">
            <a:xfrm rot="16200000" flipH="1">
              <a:off x="2423319" y="4626769"/>
              <a:ext cx="265113" cy="111125"/>
            </a:xfrm>
            <a:prstGeom prst="straightConnector1">
              <a:avLst/>
            </a:prstGeom>
            <a:noFill/>
            <a:ln w="9525" algn="ctr">
              <a:solidFill>
                <a:srgbClr val="00CC00"/>
              </a:solidFill>
              <a:round/>
              <a:headEnd/>
              <a:tailEnd type="triangle" w="sm" len="lg"/>
            </a:ln>
          </p:spPr>
        </p:cxnSp>
        <p:cxnSp>
          <p:nvCxnSpPr>
            <p:cNvPr id="59" name="Straight Arrow Connector 2770"/>
            <p:cNvCxnSpPr>
              <a:cxnSpLocks noChangeShapeType="1"/>
            </p:cNvCxnSpPr>
            <p:nvPr/>
          </p:nvCxnSpPr>
          <p:spPr bwMode="auto">
            <a:xfrm rot="16200000" flipV="1">
              <a:off x="2564606" y="5022057"/>
              <a:ext cx="255587" cy="101600"/>
            </a:xfrm>
            <a:prstGeom prst="straightConnector1">
              <a:avLst/>
            </a:prstGeom>
            <a:noFill/>
            <a:ln w="9525" algn="ctr">
              <a:solidFill>
                <a:srgbClr val="00CC00"/>
              </a:solidFill>
              <a:round/>
              <a:headEnd/>
              <a:tailEnd type="triangle" w="sm" len="lg"/>
            </a:ln>
          </p:spPr>
        </p:cxnSp>
        <p:sp>
          <p:nvSpPr>
            <p:cNvPr id="60" name="TextBox 59"/>
            <p:cNvSpPr txBox="1"/>
            <p:nvPr/>
          </p:nvSpPr>
          <p:spPr>
            <a:xfrm>
              <a:off x="2125663" y="4208463"/>
              <a:ext cx="546100" cy="323850"/>
            </a:xfrm>
            <a:prstGeom prst="rect">
              <a:avLst/>
            </a:prstGeom>
            <a:noFill/>
          </p:spPr>
          <p:txBody>
            <a:bodyPr wrap="none">
              <a:spAutoFit/>
            </a:bodyPr>
            <a:lstStyle/>
            <a:p>
              <a:pPr>
                <a:defRPr/>
              </a:pPr>
              <a:r>
                <a:rPr lang="el-GR" sz="1500" dirty="0">
                  <a:solidFill>
                    <a:schemeClr val="accent6">
                      <a:lumMod val="50000"/>
                    </a:schemeClr>
                  </a:solidFill>
                </a:rPr>
                <a:t>Δ</a:t>
              </a:r>
              <a:r>
                <a:rPr lang="en-US" i="1" dirty="0">
                  <a:solidFill>
                    <a:schemeClr val="accent6">
                      <a:lumMod val="50000"/>
                    </a:schemeClr>
                  </a:solidFill>
                </a:rPr>
                <a:t>I</a:t>
              </a:r>
              <a:r>
                <a:rPr lang="en-US" baseline="-25000" dirty="0">
                  <a:solidFill>
                    <a:schemeClr val="accent6">
                      <a:lumMod val="50000"/>
                    </a:schemeClr>
                  </a:solidFill>
                </a:rPr>
                <a:t>410</a:t>
              </a:r>
            </a:p>
          </p:txBody>
        </p:sp>
        <p:cxnSp>
          <p:nvCxnSpPr>
            <p:cNvPr id="61" name="Straight Connector 1037"/>
            <p:cNvCxnSpPr>
              <a:cxnSpLocks noChangeShapeType="1"/>
            </p:cNvCxnSpPr>
            <p:nvPr/>
          </p:nvCxnSpPr>
          <p:spPr bwMode="auto">
            <a:xfrm rot="5400000">
              <a:off x="655637" y="4797426"/>
              <a:ext cx="2665413" cy="11112"/>
            </a:xfrm>
            <a:prstGeom prst="line">
              <a:avLst/>
            </a:prstGeom>
            <a:noFill/>
            <a:ln w="6350" algn="ctr">
              <a:solidFill>
                <a:srgbClr val="002060"/>
              </a:solidFill>
              <a:prstDash val="dash"/>
              <a:round/>
              <a:headEnd/>
              <a:tailEnd/>
            </a:ln>
          </p:spPr>
        </p:cxnSp>
        <p:sp>
          <p:nvSpPr>
            <p:cNvPr id="62" name="TextBox 61"/>
            <p:cNvSpPr txBox="1"/>
            <p:nvPr/>
          </p:nvSpPr>
          <p:spPr>
            <a:xfrm>
              <a:off x="1087438" y="4679950"/>
              <a:ext cx="574675" cy="246063"/>
            </a:xfrm>
            <a:prstGeom prst="rect">
              <a:avLst/>
            </a:prstGeom>
            <a:noFill/>
            <a:ln>
              <a:noFill/>
            </a:ln>
          </p:spPr>
          <p:txBody>
            <a:bodyPr wrap="none">
              <a:spAutoFit/>
            </a:bodyPr>
            <a:lstStyle/>
            <a:p>
              <a:pPr>
                <a:defRPr/>
              </a:pPr>
              <a:r>
                <a:rPr lang="en-US" sz="1000" dirty="0">
                  <a:solidFill>
                    <a:schemeClr val="accent6"/>
                  </a:solidFill>
                  <a:latin typeface="Arial Narrow" pitchFamily="34" charset="0"/>
                </a:rPr>
                <a:t>sun glint</a:t>
              </a:r>
            </a:p>
          </p:txBody>
        </p:sp>
        <p:cxnSp>
          <p:nvCxnSpPr>
            <p:cNvPr id="63" name="Straight Connector 1015"/>
            <p:cNvCxnSpPr>
              <a:cxnSpLocks noChangeShapeType="1"/>
            </p:cNvCxnSpPr>
            <p:nvPr/>
          </p:nvCxnSpPr>
          <p:spPr bwMode="auto">
            <a:xfrm rot="5400000" flipH="1" flipV="1">
              <a:off x="1194594" y="4520406"/>
              <a:ext cx="361950" cy="1588"/>
            </a:xfrm>
            <a:prstGeom prst="line">
              <a:avLst/>
            </a:prstGeom>
            <a:noFill/>
            <a:ln w="9525" algn="ctr">
              <a:solidFill>
                <a:srgbClr val="3399FF"/>
              </a:solidFill>
              <a:prstDash val="sysDot"/>
              <a:round/>
              <a:headEnd/>
              <a:tailEnd type="oval" w="sm" len="sm"/>
            </a:ln>
          </p:spPr>
        </p:cxnSp>
      </p:grpSp>
      <p:grpSp>
        <p:nvGrpSpPr>
          <p:cNvPr id="4" name="Group 572"/>
          <p:cNvGrpSpPr>
            <a:grpSpLocks/>
          </p:cNvGrpSpPr>
          <p:nvPr/>
        </p:nvGrpSpPr>
        <p:grpSpPr bwMode="auto">
          <a:xfrm>
            <a:off x="5567363" y="3563594"/>
            <a:ext cx="2873375" cy="3178175"/>
            <a:chOff x="5567363" y="3443288"/>
            <a:chExt cx="2873375" cy="3178175"/>
          </a:xfrm>
        </p:grpSpPr>
        <p:sp>
          <p:nvSpPr>
            <p:cNvPr id="305" name="Text Box 5967"/>
            <p:cNvSpPr txBox="1">
              <a:spLocks noChangeArrowheads="1"/>
            </p:cNvSpPr>
            <p:nvPr/>
          </p:nvSpPr>
          <p:spPr bwMode="auto">
            <a:xfrm>
              <a:off x="7040563" y="6375400"/>
              <a:ext cx="784225" cy="246063"/>
            </a:xfrm>
            <a:prstGeom prst="rect">
              <a:avLst/>
            </a:prstGeom>
            <a:solidFill>
              <a:srgbClr val="FFFFCC"/>
            </a:solidFill>
            <a:ln w="9525" algn="ctr">
              <a:solidFill>
                <a:srgbClr val="C0C0C0"/>
              </a:solidFill>
              <a:miter lim="800000"/>
              <a:headEnd/>
              <a:tailEnd/>
            </a:ln>
          </p:spPr>
          <p:txBody>
            <a:bodyPr wrap="none" tIns="27432" bIns="27432">
              <a:spAutoFit/>
            </a:bodyPr>
            <a:lstStyle/>
            <a:p>
              <a:r>
                <a:rPr lang="en-US" sz="1200">
                  <a:solidFill>
                    <a:srgbClr val="000000"/>
                  </a:solidFill>
                  <a:latin typeface="Arial Narrow" pitchFamily="34" charset="0"/>
                </a:rPr>
                <a:t>view angle</a:t>
              </a:r>
            </a:p>
          </p:txBody>
        </p:sp>
        <p:sp>
          <p:nvSpPr>
            <p:cNvPr id="306" name="Text Box 5966"/>
            <p:cNvSpPr txBox="1">
              <a:spLocks noChangeArrowheads="1"/>
            </p:cNvSpPr>
            <p:nvPr/>
          </p:nvSpPr>
          <p:spPr bwMode="auto">
            <a:xfrm rot="-5400000">
              <a:off x="5145088" y="4713288"/>
              <a:ext cx="1103312" cy="258762"/>
            </a:xfrm>
            <a:prstGeom prst="rect">
              <a:avLst/>
            </a:prstGeom>
            <a:solidFill>
              <a:srgbClr val="FFFFCC"/>
            </a:solidFill>
            <a:ln w="9525" algn="ctr">
              <a:solidFill>
                <a:srgbClr val="C0C0C0"/>
              </a:solidFill>
              <a:miter lim="800000"/>
              <a:headEnd/>
              <a:tailEnd/>
            </a:ln>
          </p:spPr>
          <p:txBody>
            <a:bodyPr wrap="none" tIns="36576" bIns="36576">
              <a:spAutoFit/>
            </a:bodyPr>
            <a:lstStyle/>
            <a:p>
              <a:r>
                <a:rPr lang="en-US" sz="1200">
                  <a:solidFill>
                    <a:srgbClr val="000000"/>
                  </a:solidFill>
                  <a:latin typeface="Arial Narrow" pitchFamily="34" charset="0"/>
                </a:rPr>
                <a:t>Total reflectance</a:t>
              </a:r>
            </a:p>
          </p:txBody>
        </p:sp>
        <p:grpSp>
          <p:nvGrpSpPr>
            <p:cNvPr id="40" name="Group 2522"/>
            <p:cNvGrpSpPr>
              <a:grpSpLocks/>
            </p:cNvGrpSpPr>
            <p:nvPr/>
          </p:nvGrpSpPr>
          <p:grpSpPr bwMode="auto">
            <a:xfrm>
              <a:off x="5965825" y="3443289"/>
              <a:ext cx="2474913" cy="2862263"/>
              <a:chOff x="6483350" y="1966913"/>
              <a:chExt cx="2474913" cy="2862263"/>
            </a:xfrm>
          </p:grpSpPr>
          <p:sp>
            <p:nvSpPr>
              <p:cNvPr id="314" name="Line 747"/>
              <p:cNvSpPr>
                <a:spLocks noChangeShapeType="1"/>
              </p:cNvSpPr>
              <p:nvPr/>
            </p:nvSpPr>
            <p:spPr bwMode="auto">
              <a:xfrm>
                <a:off x="6754813" y="4673601"/>
                <a:ext cx="2195513" cy="1588"/>
              </a:xfrm>
              <a:prstGeom prst="line">
                <a:avLst/>
              </a:prstGeom>
              <a:noFill/>
              <a:ln w="4">
                <a:solidFill>
                  <a:srgbClr val="000000"/>
                </a:solidFill>
                <a:round/>
                <a:headEnd/>
                <a:tailEnd/>
              </a:ln>
            </p:spPr>
            <p:txBody>
              <a:bodyPr/>
              <a:lstStyle/>
              <a:p>
                <a:endParaRPr lang="en-US"/>
              </a:p>
            </p:txBody>
          </p:sp>
          <p:sp>
            <p:nvSpPr>
              <p:cNvPr id="315" name="Line 748"/>
              <p:cNvSpPr>
                <a:spLocks noChangeShapeType="1"/>
              </p:cNvSpPr>
              <p:nvPr/>
            </p:nvSpPr>
            <p:spPr bwMode="auto">
              <a:xfrm flipV="1">
                <a:off x="7186613" y="4621213"/>
                <a:ext cx="1588" cy="52388"/>
              </a:xfrm>
              <a:prstGeom prst="line">
                <a:avLst/>
              </a:prstGeom>
              <a:noFill/>
              <a:ln w="4">
                <a:solidFill>
                  <a:srgbClr val="000000"/>
                </a:solidFill>
                <a:round/>
                <a:headEnd/>
                <a:tailEnd/>
              </a:ln>
            </p:spPr>
            <p:txBody>
              <a:bodyPr/>
              <a:lstStyle/>
              <a:p>
                <a:endParaRPr lang="en-US"/>
              </a:p>
            </p:txBody>
          </p:sp>
          <p:sp>
            <p:nvSpPr>
              <p:cNvPr id="316" name="Line 749"/>
              <p:cNvSpPr>
                <a:spLocks noChangeShapeType="1"/>
              </p:cNvSpPr>
              <p:nvPr/>
            </p:nvSpPr>
            <p:spPr bwMode="auto">
              <a:xfrm>
                <a:off x="7081838" y="4799013"/>
                <a:ext cx="63500" cy="1588"/>
              </a:xfrm>
              <a:prstGeom prst="line">
                <a:avLst/>
              </a:prstGeom>
              <a:noFill/>
              <a:ln w="4">
                <a:solidFill>
                  <a:srgbClr val="000000"/>
                </a:solidFill>
                <a:round/>
                <a:headEnd/>
                <a:tailEnd/>
              </a:ln>
            </p:spPr>
            <p:txBody>
              <a:bodyPr/>
              <a:lstStyle/>
              <a:p>
                <a:endParaRPr lang="en-US"/>
              </a:p>
            </p:txBody>
          </p:sp>
          <p:sp>
            <p:nvSpPr>
              <p:cNvPr id="317" name="Freeform 750"/>
              <p:cNvSpPr>
                <a:spLocks/>
              </p:cNvSpPr>
              <p:nvPr/>
            </p:nvSpPr>
            <p:spPr bwMode="auto">
              <a:xfrm>
                <a:off x="7170738" y="4757738"/>
                <a:ext cx="47625" cy="71438"/>
              </a:xfrm>
              <a:custGeom>
                <a:avLst/>
                <a:gdLst>
                  <a:gd name="T0" fmla="*/ 2147483647 w 30"/>
                  <a:gd name="T1" fmla="*/ 2147483647 h 45"/>
                  <a:gd name="T2" fmla="*/ 2147483647 w 30"/>
                  <a:gd name="T3" fmla="*/ 2147483647 h 45"/>
                  <a:gd name="T4" fmla="*/ 2147483647 w 30"/>
                  <a:gd name="T5" fmla="*/ 2147483647 h 45"/>
                  <a:gd name="T6" fmla="*/ 2147483647 w 30"/>
                  <a:gd name="T7" fmla="*/ 2147483647 h 45"/>
                  <a:gd name="T8" fmla="*/ 2147483647 w 30"/>
                  <a:gd name="T9" fmla="*/ 0 h 45"/>
                  <a:gd name="T10" fmla="*/ 2147483647 w 30"/>
                  <a:gd name="T11" fmla="*/ 0 h 45"/>
                  <a:gd name="T12" fmla="*/ 2147483647 w 30"/>
                  <a:gd name="T13" fmla="*/ 2147483647 h 45"/>
                  <a:gd name="T14" fmla="*/ 2147483647 w 30"/>
                  <a:gd name="T15" fmla="*/ 2147483647 h 45"/>
                  <a:gd name="T16" fmla="*/ 2147483647 w 30"/>
                  <a:gd name="T17" fmla="*/ 2147483647 h 45"/>
                  <a:gd name="T18" fmla="*/ 2147483647 w 30"/>
                  <a:gd name="T19" fmla="*/ 2147483647 h 45"/>
                  <a:gd name="T20" fmla="*/ 2147483647 w 30"/>
                  <a:gd name="T21" fmla="*/ 2147483647 h 45"/>
                  <a:gd name="T22" fmla="*/ 2147483647 w 30"/>
                  <a:gd name="T23" fmla="*/ 2147483647 h 45"/>
                  <a:gd name="T24" fmla="*/ 0 w 30"/>
                  <a:gd name="T25" fmla="*/ 2147483647 h 45"/>
                  <a:gd name="T26" fmla="*/ 2147483647 w 30"/>
                  <a:gd name="T27" fmla="*/ 2147483647 h 4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
                  <a:gd name="T43" fmla="*/ 0 h 45"/>
                  <a:gd name="T44" fmla="*/ 30 w 30"/>
                  <a:gd name="T45" fmla="*/ 45 h 4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 h="45">
                    <a:moveTo>
                      <a:pt x="2" y="10"/>
                    </a:moveTo>
                    <a:lnTo>
                      <a:pt x="2" y="9"/>
                    </a:lnTo>
                    <a:lnTo>
                      <a:pt x="3" y="3"/>
                    </a:lnTo>
                    <a:lnTo>
                      <a:pt x="5" y="2"/>
                    </a:lnTo>
                    <a:lnTo>
                      <a:pt x="9" y="0"/>
                    </a:lnTo>
                    <a:lnTo>
                      <a:pt x="17" y="0"/>
                    </a:lnTo>
                    <a:lnTo>
                      <a:pt x="23" y="2"/>
                    </a:lnTo>
                    <a:lnTo>
                      <a:pt x="24" y="3"/>
                    </a:lnTo>
                    <a:lnTo>
                      <a:pt x="26" y="9"/>
                    </a:lnTo>
                    <a:lnTo>
                      <a:pt x="26" y="12"/>
                    </a:lnTo>
                    <a:lnTo>
                      <a:pt x="24" y="17"/>
                    </a:lnTo>
                    <a:lnTo>
                      <a:pt x="21" y="24"/>
                    </a:lnTo>
                    <a:lnTo>
                      <a:pt x="0" y="45"/>
                    </a:lnTo>
                    <a:lnTo>
                      <a:pt x="30" y="45"/>
                    </a:lnTo>
                  </a:path>
                </a:pathLst>
              </a:custGeom>
              <a:noFill/>
              <a:ln w="4">
                <a:solidFill>
                  <a:srgbClr val="000000"/>
                </a:solidFill>
                <a:round/>
                <a:headEnd/>
                <a:tailEnd/>
              </a:ln>
            </p:spPr>
            <p:txBody>
              <a:bodyPr/>
              <a:lstStyle/>
              <a:p>
                <a:endParaRPr lang="en-US"/>
              </a:p>
            </p:txBody>
          </p:sp>
          <p:sp>
            <p:nvSpPr>
              <p:cNvPr id="318" name="Freeform 751"/>
              <p:cNvSpPr>
                <a:spLocks/>
              </p:cNvSpPr>
              <p:nvPr/>
            </p:nvSpPr>
            <p:spPr bwMode="auto">
              <a:xfrm>
                <a:off x="7237413" y="4757738"/>
                <a:ext cx="52388" cy="71438"/>
              </a:xfrm>
              <a:custGeom>
                <a:avLst/>
                <a:gdLst>
                  <a:gd name="T0" fmla="*/ 2147483647 w 33"/>
                  <a:gd name="T1" fmla="*/ 0 h 45"/>
                  <a:gd name="T2" fmla="*/ 2147483647 w 33"/>
                  <a:gd name="T3" fmla="*/ 2147483647 h 45"/>
                  <a:gd name="T4" fmla="*/ 2147483647 w 33"/>
                  <a:gd name="T5" fmla="*/ 2147483647 h 45"/>
                  <a:gd name="T6" fmla="*/ 0 w 33"/>
                  <a:gd name="T7" fmla="*/ 2147483647 h 45"/>
                  <a:gd name="T8" fmla="*/ 0 w 33"/>
                  <a:gd name="T9" fmla="*/ 2147483647 h 45"/>
                  <a:gd name="T10" fmla="*/ 2147483647 w 33"/>
                  <a:gd name="T11" fmla="*/ 2147483647 h 45"/>
                  <a:gd name="T12" fmla="*/ 2147483647 w 33"/>
                  <a:gd name="T13" fmla="*/ 2147483647 h 45"/>
                  <a:gd name="T14" fmla="*/ 2147483647 w 33"/>
                  <a:gd name="T15" fmla="*/ 2147483647 h 45"/>
                  <a:gd name="T16" fmla="*/ 2147483647 w 33"/>
                  <a:gd name="T17" fmla="*/ 2147483647 h 45"/>
                  <a:gd name="T18" fmla="*/ 2147483647 w 33"/>
                  <a:gd name="T19" fmla="*/ 2147483647 h 45"/>
                  <a:gd name="T20" fmla="*/ 2147483647 w 33"/>
                  <a:gd name="T21" fmla="*/ 2147483647 h 45"/>
                  <a:gd name="T22" fmla="*/ 2147483647 w 33"/>
                  <a:gd name="T23" fmla="*/ 2147483647 h 45"/>
                  <a:gd name="T24" fmla="*/ 2147483647 w 33"/>
                  <a:gd name="T25" fmla="*/ 2147483647 h 45"/>
                  <a:gd name="T26" fmla="*/ 2147483647 w 33"/>
                  <a:gd name="T27" fmla="*/ 2147483647 h 45"/>
                  <a:gd name="T28" fmla="*/ 2147483647 w 33"/>
                  <a:gd name="T29" fmla="*/ 2147483647 h 45"/>
                  <a:gd name="T30" fmla="*/ 2147483647 w 33"/>
                  <a:gd name="T31" fmla="*/ 0 h 45"/>
                  <a:gd name="T32" fmla="*/ 2147483647 w 33"/>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5"/>
                  <a:gd name="T53" fmla="*/ 33 w 33"/>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5">
                    <a:moveTo>
                      <a:pt x="14" y="0"/>
                    </a:moveTo>
                    <a:lnTo>
                      <a:pt x="7" y="2"/>
                    </a:lnTo>
                    <a:lnTo>
                      <a:pt x="2" y="9"/>
                    </a:lnTo>
                    <a:lnTo>
                      <a:pt x="0" y="19"/>
                    </a:lnTo>
                    <a:lnTo>
                      <a:pt x="0" y="26"/>
                    </a:lnTo>
                    <a:lnTo>
                      <a:pt x="2" y="37"/>
                    </a:lnTo>
                    <a:lnTo>
                      <a:pt x="7" y="44"/>
                    </a:lnTo>
                    <a:lnTo>
                      <a:pt x="14" y="45"/>
                    </a:lnTo>
                    <a:lnTo>
                      <a:pt x="19" y="45"/>
                    </a:lnTo>
                    <a:lnTo>
                      <a:pt x="26" y="44"/>
                    </a:lnTo>
                    <a:lnTo>
                      <a:pt x="31" y="37"/>
                    </a:lnTo>
                    <a:lnTo>
                      <a:pt x="33" y="26"/>
                    </a:lnTo>
                    <a:lnTo>
                      <a:pt x="33" y="19"/>
                    </a:lnTo>
                    <a:lnTo>
                      <a:pt x="31" y="9"/>
                    </a:lnTo>
                    <a:lnTo>
                      <a:pt x="26" y="2"/>
                    </a:lnTo>
                    <a:lnTo>
                      <a:pt x="19" y="0"/>
                    </a:lnTo>
                    <a:lnTo>
                      <a:pt x="14" y="0"/>
                    </a:lnTo>
                  </a:path>
                </a:pathLst>
              </a:custGeom>
              <a:noFill/>
              <a:ln w="4">
                <a:solidFill>
                  <a:srgbClr val="000000"/>
                </a:solidFill>
                <a:round/>
                <a:headEnd/>
                <a:tailEnd/>
              </a:ln>
            </p:spPr>
            <p:txBody>
              <a:bodyPr/>
              <a:lstStyle/>
              <a:p>
                <a:endParaRPr lang="en-US"/>
              </a:p>
            </p:txBody>
          </p:sp>
          <p:sp>
            <p:nvSpPr>
              <p:cNvPr id="319" name="Line 752"/>
              <p:cNvSpPr>
                <a:spLocks noChangeShapeType="1"/>
              </p:cNvSpPr>
              <p:nvPr/>
            </p:nvSpPr>
            <p:spPr bwMode="auto">
              <a:xfrm flipV="1">
                <a:off x="7754938" y="4621213"/>
                <a:ext cx="1588" cy="52388"/>
              </a:xfrm>
              <a:prstGeom prst="line">
                <a:avLst/>
              </a:prstGeom>
              <a:noFill/>
              <a:ln w="4">
                <a:solidFill>
                  <a:srgbClr val="000000"/>
                </a:solidFill>
                <a:round/>
                <a:headEnd/>
                <a:tailEnd/>
              </a:ln>
            </p:spPr>
            <p:txBody>
              <a:bodyPr/>
              <a:lstStyle/>
              <a:p>
                <a:endParaRPr lang="en-US"/>
              </a:p>
            </p:txBody>
          </p:sp>
          <p:sp>
            <p:nvSpPr>
              <p:cNvPr id="320" name="Freeform 753"/>
              <p:cNvSpPr>
                <a:spLocks/>
              </p:cNvSpPr>
              <p:nvPr/>
            </p:nvSpPr>
            <p:spPr bwMode="auto">
              <a:xfrm>
                <a:off x="7727951" y="4757738"/>
                <a:ext cx="49213" cy="71438"/>
              </a:xfrm>
              <a:custGeom>
                <a:avLst/>
                <a:gdLst>
                  <a:gd name="T0" fmla="*/ 2147483647 w 31"/>
                  <a:gd name="T1" fmla="*/ 0 h 45"/>
                  <a:gd name="T2" fmla="*/ 2147483647 w 31"/>
                  <a:gd name="T3" fmla="*/ 2147483647 h 45"/>
                  <a:gd name="T4" fmla="*/ 2147483647 w 31"/>
                  <a:gd name="T5" fmla="*/ 2147483647 h 45"/>
                  <a:gd name="T6" fmla="*/ 0 w 31"/>
                  <a:gd name="T7" fmla="*/ 2147483647 h 45"/>
                  <a:gd name="T8" fmla="*/ 0 w 31"/>
                  <a:gd name="T9" fmla="*/ 2147483647 h 45"/>
                  <a:gd name="T10" fmla="*/ 2147483647 w 31"/>
                  <a:gd name="T11" fmla="*/ 2147483647 h 45"/>
                  <a:gd name="T12" fmla="*/ 2147483647 w 31"/>
                  <a:gd name="T13" fmla="*/ 2147483647 h 45"/>
                  <a:gd name="T14" fmla="*/ 2147483647 w 31"/>
                  <a:gd name="T15" fmla="*/ 2147483647 h 45"/>
                  <a:gd name="T16" fmla="*/ 2147483647 w 31"/>
                  <a:gd name="T17" fmla="*/ 2147483647 h 45"/>
                  <a:gd name="T18" fmla="*/ 2147483647 w 31"/>
                  <a:gd name="T19" fmla="*/ 2147483647 h 45"/>
                  <a:gd name="T20" fmla="*/ 2147483647 w 31"/>
                  <a:gd name="T21" fmla="*/ 2147483647 h 45"/>
                  <a:gd name="T22" fmla="*/ 2147483647 w 31"/>
                  <a:gd name="T23" fmla="*/ 2147483647 h 45"/>
                  <a:gd name="T24" fmla="*/ 2147483647 w 31"/>
                  <a:gd name="T25" fmla="*/ 2147483647 h 45"/>
                  <a:gd name="T26" fmla="*/ 2147483647 w 31"/>
                  <a:gd name="T27" fmla="*/ 2147483647 h 45"/>
                  <a:gd name="T28" fmla="*/ 2147483647 w 31"/>
                  <a:gd name="T29" fmla="*/ 2147483647 h 45"/>
                  <a:gd name="T30" fmla="*/ 2147483647 w 31"/>
                  <a:gd name="T31" fmla="*/ 0 h 45"/>
                  <a:gd name="T32" fmla="*/ 2147483647 w 31"/>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45"/>
                  <a:gd name="T53" fmla="*/ 31 w 31"/>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45">
                    <a:moveTo>
                      <a:pt x="14" y="0"/>
                    </a:moveTo>
                    <a:lnTo>
                      <a:pt x="7" y="2"/>
                    </a:lnTo>
                    <a:lnTo>
                      <a:pt x="2" y="9"/>
                    </a:lnTo>
                    <a:lnTo>
                      <a:pt x="0" y="19"/>
                    </a:lnTo>
                    <a:lnTo>
                      <a:pt x="0" y="26"/>
                    </a:lnTo>
                    <a:lnTo>
                      <a:pt x="2" y="37"/>
                    </a:lnTo>
                    <a:lnTo>
                      <a:pt x="7" y="44"/>
                    </a:lnTo>
                    <a:lnTo>
                      <a:pt x="14" y="45"/>
                    </a:lnTo>
                    <a:lnTo>
                      <a:pt x="19" y="45"/>
                    </a:lnTo>
                    <a:lnTo>
                      <a:pt x="26" y="44"/>
                    </a:lnTo>
                    <a:lnTo>
                      <a:pt x="30" y="37"/>
                    </a:lnTo>
                    <a:lnTo>
                      <a:pt x="31" y="26"/>
                    </a:lnTo>
                    <a:lnTo>
                      <a:pt x="31" y="19"/>
                    </a:lnTo>
                    <a:lnTo>
                      <a:pt x="30" y="9"/>
                    </a:lnTo>
                    <a:lnTo>
                      <a:pt x="26" y="2"/>
                    </a:lnTo>
                    <a:lnTo>
                      <a:pt x="19" y="0"/>
                    </a:lnTo>
                    <a:lnTo>
                      <a:pt x="14" y="0"/>
                    </a:lnTo>
                  </a:path>
                </a:pathLst>
              </a:custGeom>
              <a:noFill/>
              <a:ln w="4">
                <a:solidFill>
                  <a:srgbClr val="000000"/>
                </a:solidFill>
                <a:round/>
                <a:headEnd/>
                <a:tailEnd/>
              </a:ln>
            </p:spPr>
            <p:txBody>
              <a:bodyPr/>
              <a:lstStyle/>
              <a:p>
                <a:endParaRPr lang="en-US"/>
              </a:p>
            </p:txBody>
          </p:sp>
          <p:sp>
            <p:nvSpPr>
              <p:cNvPr id="321" name="Line 754"/>
              <p:cNvSpPr>
                <a:spLocks noChangeShapeType="1"/>
              </p:cNvSpPr>
              <p:nvPr/>
            </p:nvSpPr>
            <p:spPr bwMode="auto">
              <a:xfrm flipV="1">
                <a:off x="8326438" y="4621213"/>
                <a:ext cx="1588" cy="52388"/>
              </a:xfrm>
              <a:prstGeom prst="line">
                <a:avLst/>
              </a:prstGeom>
              <a:noFill/>
              <a:ln w="4">
                <a:solidFill>
                  <a:srgbClr val="000000"/>
                </a:solidFill>
                <a:round/>
                <a:headEnd/>
                <a:tailEnd/>
              </a:ln>
            </p:spPr>
            <p:txBody>
              <a:bodyPr/>
              <a:lstStyle/>
              <a:p>
                <a:endParaRPr lang="en-US"/>
              </a:p>
            </p:txBody>
          </p:sp>
          <p:sp>
            <p:nvSpPr>
              <p:cNvPr id="322" name="Freeform 755"/>
              <p:cNvSpPr>
                <a:spLocks/>
              </p:cNvSpPr>
              <p:nvPr/>
            </p:nvSpPr>
            <p:spPr bwMode="auto">
              <a:xfrm>
                <a:off x="8262938" y="4757738"/>
                <a:ext cx="47625" cy="71438"/>
              </a:xfrm>
              <a:custGeom>
                <a:avLst/>
                <a:gdLst>
                  <a:gd name="T0" fmla="*/ 2147483647 w 30"/>
                  <a:gd name="T1" fmla="*/ 2147483647 h 45"/>
                  <a:gd name="T2" fmla="*/ 2147483647 w 30"/>
                  <a:gd name="T3" fmla="*/ 2147483647 h 45"/>
                  <a:gd name="T4" fmla="*/ 2147483647 w 30"/>
                  <a:gd name="T5" fmla="*/ 2147483647 h 45"/>
                  <a:gd name="T6" fmla="*/ 2147483647 w 30"/>
                  <a:gd name="T7" fmla="*/ 2147483647 h 45"/>
                  <a:gd name="T8" fmla="*/ 2147483647 w 30"/>
                  <a:gd name="T9" fmla="*/ 0 h 45"/>
                  <a:gd name="T10" fmla="*/ 2147483647 w 30"/>
                  <a:gd name="T11" fmla="*/ 0 h 45"/>
                  <a:gd name="T12" fmla="*/ 2147483647 w 30"/>
                  <a:gd name="T13" fmla="*/ 2147483647 h 45"/>
                  <a:gd name="T14" fmla="*/ 2147483647 w 30"/>
                  <a:gd name="T15" fmla="*/ 2147483647 h 45"/>
                  <a:gd name="T16" fmla="*/ 2147483647 w 30"/>
                  <a:gd name="T17" fmla="*/ 2147483647 h 45"/>
                  <a:gd name="T18" fmla="*/ 2147483647 w 30"/>
                  <a:gd name="T19" fmla="*/ 2147483647 h 45"/>
                  <a:gd name="T20" fmla="*/ 2147483647 w 30"/>
                  <a:gd name="T21" fmla="*/ 2147483647 h 45"/>
                  <a:gd name="T22" fmla="*/ 2147483647 w 30"/>
                  <a:gd name="T23" fmla="*/ 2147483647 h 45"/>
                  <a:gd name="T24" fmla="*/ 0 w 30"/>
                  <a:gd name="T25" fmla="*/ 2147483647 h 45"/>
                  <a:gd name="T26" fmla="*/ 2147483647 w 30"/>
                  <a:gd name="T27" fmla="*/ 2147483647 h 4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
                  <a:gd name="T43" fmla="*/ 0 h 45"/>
                  <a:gd name="T44" fmla="*/ 30 w 30"/>
                  <a:gd name="T45" fmla="*/ 45 h 4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 h="45">
                    <a:moveTo>
                      <a:pt x="2" y="10"/>
                    </a:moveTo>
                    <a:lnTo>
                      <a:pt x="2" y="9"/>
                    </a:lnTo>
                    <a:lnTo>
                      <a:pt x="3" y="3"/>
                    </a:lnTo>
                    <a:lnTo>
                      <a:pt x="5" y="2"/>
                    </a:lnTo>
                    <a:lnTo>
                      <a:pt x="9" y="0"/>
                    </a:lnTo>
                    <a:lnTo>
                      <a:pt x="17" y="0"/>
                    </a:lnTo>
                    <a:lnTo>
                      <a:pt x="23" y="2"/>
                    </a:lnTo>
                    <a:lnTo>
                      <a:pt x="24" y="3"/>
                    </a:lnTo>
                    <a:lnTo>
                      <a:pt x="26" y="9"/>
                    </a:lnTo>
                    <a:lnTo>
                      <a:pt x="26" y="12"/>
                    </a:lnTo>
                    <a:lnTo>
                      <a:pt x="24" y="17"/>
                    </a:lnTo>
                    <a:lnTo>
                      <a:pt x="21" y="24"/>
                    </a:lnTo>
                    <a:lnTo>
                      <a:pt x="0" y="45"/>
                    </a:lnTo>
                    <a:lnTo>
                      <a:pt x="30" y="45"/>
                    </a:lnTo>
                  </a:path>
                </a:pathLst>
              </a:custGeom>
              <a:noFill/>
              <a:ln w="4">
                <a:solidFill>
                  <a:srgbClr val="000000"/>
                </a:solidFill>
                <a:round/>
                <a:headEnd/>
                <a:tailEnd/>
              </a:ln>
            </p:spPr>
            <p:txBody>
              <a:bodyPr/>
              <a:lstStyle/>
              <a:p>
                <a:endParaRPr lang="en-US"/>
              </a:p>
            </p:txBody>
          </p:sp>
          <p:sp>
            <p:nvSpPr>
              <p:cNvPr id="323" name="Freeform 756"/>
              <p:cNvSpPr>
                <a:spLocks/>
              </p:cNvSpPr>
              <p:nvPr/>
            </p:nvSpPr>
            <p:spPr bwMode="auto">
              <a:xfrm>
                <a:off x="8332788" y="4757738"/>
                <a:ext cx="52388" cy="71438"/>
              </a:xfrm>
              <a:custGeom>
                <a:avLst/>
                <a:gdLst>
                  <a:gd name="T0" fmla="*/ 2147483647 w 33"/>
                  <a:gd name="T1" fmla="*/ 0 h 45"/>
                  <a:gd name="T2" fmla="*/ 2147483647 w 33"/>
                  <a:gd name="T3" fmla="*/ 2147483647 h 45"/>
                  <a:gd name="T4" fmla="*/ 2147483647 w 33"/>
                  <a:gd name="T5" fmla="*/ 2147483647 h 45"/>
                  <a:gd name="T6" fmla="*/ 0 w 33"/>
                  <a:gd name="T7" fmla="*/ 2147483647 h 45"/>
                  <a:gd name="T8" fmla="*/ 0 w 33"/>
                  <a:gd name="T9" fmla="*/ 2147483647 h 45"/>
                  <a:gd name="T10" fmla="*/ 2147483647 w 33"/>
                  <a:gd name="T11" fmla="*/ 2147483647 h 45"/>
                  <a:gd name="T12" fmla="*/ 2147483647 w 33"/>
                  <a:gd name="T13" fmla="*/ 2147483647 h 45"/>
                  <a:gd name="T14" fmla="*/ 2147483647 w 33"/>
                  <a:gd name="T15" fmla="*/ 2147483647 h 45"/>
                  <a:gd name="T16" fmla="*/ 2147483647 w 33"/>
                  <a:gd name="T17" fmla="*/ 2147483647 h 45"/>
                  <a:gd name="T18" fmla="*/ 2147483647 w 33"/>
                  <a:gd name="T19" fmla="*/ 2147483647 h 45"/>
                  <a:gd name="T20" fmla="*/ 2147483647 w 33"/>
                  <a:gd name="T21" fmla="*/ 2147483647 h 45"/>
                  <a:gd name="T22" fmla="*/ 2147483647 w 33"/>
                  <a:gd name="T23" fmla="*/ 2147483647 h 45"/>
                  <a:gd name="T24" fmla="*/ 2147483647 w 33"/>
                  <a:gd name="T25" fmla="*/ 2147483647 h 45"/>
                  <a:gd name="T26" fmla="*/ 2147483647 w 33"/>
                  <a:gd name="T27" fmla="*/ 2147483647 h 45"/>
                  <a:gd name="T28" fmla="*/ 2147483647 w 33"/>
                  <a:gd name="T29" fmla="*/ 2147483647 h 45"/>
                  <a:gd name="T30" fmla="*/ 2147483647 w 33"/>
                  <a:gd name="T31" fmla="*/ 0 h 45"/>
                  <a:gd name="T32" fmla="*/ 2147483647 w 33"/>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5"/>
                  <a:gd name="T53" fmla="*/ 33 w 33"/>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5">
                    <a:moveTo>
                      <a:pt x="14" y="0"/>
                    </a:moveTo>
                    <a:lnTo>
                      <a:pt x="7" y="2"/>
                    </a:lnTo>
                    <a:lnTo>
                      <a:pt x="1" y="9"/>
                    </a:lnTo>
                    <a:lnTo>
                      <a:pt x="0" y="19"/>
                    </a:lnTo>
                    <a:lnTo>
                      <a:pt x="0" y="26"/>
                    </a:lnTo>
                    <a:lnTo>
                      <a:pt x="1" y="37"/>
                    </a:lnTo>
                    <a:lnTo>
                      <a:pt x="7" y="44"/>
                    </a:lnTo>
                    <a:lnTo>
                      <a:pt x="14" y="45"/>
                    </a:lnTo>
                    <a:lnTo>
                      <a:pt x="19" y="45"/>
                    </a:lnTo>
                    <a:lnTo>
                      <a:pt x="26" y="44"/>
                    </a:lnTo>
                    <a:lnTo>
                      <a:pt x="31" y="37"/>
                    </a:lnTo>
                    <a:lnTo>
                      <a:pt x="33" y="26"/>
                    </a:lnTo>
                    <a:lnTo>
                      <a:pt x="33" y="19"/>
                    </a:lnTo>
                    <a:lnTo>
                      <a:pt x="31" y="9"/>
                    </a:lnTo>
                    <a:lnTo>
                      <a:pt x="26" y="2"/>
                    </a:lnTo>
                    <a:lnTo>
                      <a:pt x="19" y="0"/>
                    </a:lnTo>
                    <a:lnTo>
                      <a:pt x="14" y="0"/>
                    </a:lnTo>
                  </a:path>
                </a:pathLst>
              </a:custGeom>
              <a:noFill/>
              <a:ln w="4">
                <a:solidFill>
                  <a:srgbClr val="000000"/>
                </a:solidFill>
                <a:round/>
                <a:headEnd/>
                <a:tailEnd/>
              </a:ln>
            </p:spPr>
            <p:txBody>
              <a:bodyPr/>
              <a:lstStyle/>
              <a:p>
                <a:endParaRPr lang="en-US"/>
              </a:p>
            </p:txBody>
          </p:sp>
          <p:sp>
            <p:nvSpPr>
              <p:cNvPr id="324" name="Line 757"/>
              <p:cNvSpPr>
                <a:spLocks noChangeShapeType="1"/>
              </p:cNvSpPr>
              <p:nvPr/>
            </p:nvSpPr>
            <p:spPr bwMode="auto">
              <a:xfrm flipV="1">
                <a:off x="8894763" y="4621213"/>
                <a:ext cx="1588" cy="52388"/>
              </a:xfrm>
              <a:prstGeom prst="line">
                <a:avLst/>
              </a:prstGeom>
              <a:noFill/>
              <a:ln w="4">
                <a:solidFill>
                  <a:srgbClr val="000000"/>
                </a:solidFill>
                <a:round/>
                <a:headEnd/>
                <a:tailEnd/>
              </a:ln>
            </p:spPr>
            <p:txBody>
              <a:bodyPr/>
              <a:lstStyle/>
              <a:p>
                <a:endParaRPr lang="en-US"/>
              </a:p>
            </p:txBody>
          </p:sp>
          <p:sp>
            <p:nvSpPr>
              <p:cNvPr id="325" name="Freeform 758"/>
              <p:cNvSpPr>
                <a:spLocks/>
              </p:cNvSpPr>
              <p:nvPr/>
            </p:nvSpPr>
            <p:spPr bwMode="auto">
              <a:xfrm>
                <a:off x="8834438" y="4757738"/>
                <a:ext cx="52388" cy="47625"/>
              </a:xfrm>
              <a:custGeom>
                <a:avLst/>
                <a:gdLst>
                  <a:gd name="T0" fmla="*/ 2147483647 w 33"/>
                  <a:gd name="T1" fmla="*/ 0 h 30"/>
                  <a:gd name="T2" fmla="*/ 0 w 33"/>
                  <a:gd name="T3" fmla="*/ 2147483647 h 30"/>
                  <a:gd name="T4" fmla="*/ 2147483647 w 33"/>
                  <a:gd name="T5" fmla="*/ 2147483647 h 30"/>
                  <a:gd name="T6" fmla="*/ 0 60000 65536"/>
                  <a:gd name="T7" fmla="*/ 0 60000 65536"/>
                  <a:gd name="T8" fmla="*/ 0 60000 65536"/>
                  <a:gd name="T9" fmla="*/ 0 w 33"/>
                  <a:gd name="T10" fmla="*/ 0 h 30"/>
                  <a:gd name="T11" fmla="*/ 33 w 33"/>
                  <a:gd name="T12" fmla="*/ 30 h 30"/>
                </a:gdLst>
                <a:ahLst/>
                <a:cxnLst>
                  <a:cxn ang="T6">
                    <a:pos x="T0" y="T1"/>
                  </a:cxn>
                  <a:cxn ang="T7">
                    <a:pos x="T2" y="T3"/>
                  </a:cxn>
                  <a:cxn ang="T8">
                    <a:pos x="T4" y="T5"/>
                  </a:cxn>
                </a:cxnLst>
                <a:rect l="T9" t="T10" r="T11" b="T12"/>
                <a:pathLst>
                  <a:path w="33" h="30">
                    <a:moveTo>
                      <a:pt x="21" y="0"/>
                    </a:moveTo>
                    <a:lnTo>
                      <a:pt x="0" y="30"/>
                    </a:lnTo>
                    <a:lnTo>
                      <a:pt x="33" y="30"/>
                    </a:lnTo>
                  </a:path>
                </a:pathLst>
              </a:custGeom>
              <a:noFill/>
              <a:ln w="4">
                <a:solidFill>
                  <a:srgbClr val="000000"/>
                </a:solidFill>
                <a:round/>
                <a:headEnd/>
                <a:tailEnd/>
              </a:ln>
            </p:spPr>
            <p:txBody>
              <a:bodyPr/>
              <a:lstStyle/>
              <a:p>
                <a:endParaRPr lang="en-US"/>
              </a:p>
            </p:txBody>
          </p:sp>
          <p:sp>
            <p:nvSpPr>
              <p:cNvPr id="326" name="Line 759"/>
              <p:cNvSpPr>
                <a:spLocks noChangeShapeType="1"/>
              </p:cNvSpPr>
              <p:nvPr/>
            </p:nvSpPr>
            <p:spPr bwMode="auto">
              <a:xfrm>
                <a:off x="8867776" y="4757738"/>
                <a:ext cx="1588" cy="71438"/>
              </a:xfrm>
              <a:prstGeom prst="line">
                <a:avLst/>
              </a:prstGeom>
              <a:noFill/>
              <a:ln w="4">
                <a:solidFill>
                  <a:srgbClr val="000000"/>
                </a:solidFill>
                <a:round/>
                <a:headEnd/>
                <a:tailEnd/>
              </a:ln>
            </p:spPr>
            <p:txBody>
              <a:bodyPr/>
              <a:lstStyle/>
              <a:p>
                <a:endParaRPr lang="en-US"/>
              </a:p>
            </p:txBody>
          </p:sp>
          <p:sp>
            <p:nvSpPr>
              <p:cNvPr id="327" name="Freeform 760"/>
              <p:cNvSpPr>
                <a:spLocks/>
              </p:cNvSpPr>
              <p:nvPr/>
            </p:nvSpPr>
            <p:spPr bwMode="auto">
              <a:xfrm>
                <a:off x="8899526" y="4757738"/>
                <a:ext cx="53975" cy="71438"/>
              </a:xfrm>
              <a:custGeom>
                <a:avLst/>
                <a:gdLst>
                  <a:gd name="T0" fmla="*/ 2147483647 w 34"/>
                  <a:gd name="T1" fmla="*/ 0 h 45"/>
                  <a:gd name="T2" fmla="*/ 2147483647 w 34"/>
                  <a:gd name="T3" fmla="*/ 2147483647 h 45"/>
                  <a:gd name="T4" fmla="*/ 2147483647 w 34"/>
                  <a:gd name="T5" fmla="*/ 2147483647 h 45"/>
                  <a:gd name="T6" fmla="*/ 0 w 34"/>
                  <a:gd name="T7" fmla="*/ 2147483647 h 45"/>
                  <a:gd name="T8" fmla="*/ 0 w 34"/>
                  <a:gd name="T9" fmla="*/ 2147483647 h 45"/>
                  <a:gd name="T10" fmla="*/ 2147483647 w 34"/>
                  <a:gd name="T11" fmla="*/ 2147483647 h 45"/>
                  <a:gd name="T12" fmla="*/ 2147483647 w 34"/>
                  <a:gd name="T13" fmla="*/ 2147483647 h 45"/>
                  <a:gd name="T14" fmla="*/ 2147483647 w 34"/>
                  <a:gd name="T15" fmla="*/ 2147483647 h 45"/>
                  <a:gd name="T16" fmla="*/ 2147483647 w 34"/>
                  <a:gd name="T17" fmla="*/ 2147483647 h 45"/>
                  <a:gd name="T18" fmla="*/ 2147483647 w 34"/>
                  <a:gd name="T19" fmla="*/ 2147483647 h 45"/>
                  <a:gd name="T20" fmla="*/ 2147483647 w 34"/>
                  <a:gd name="T21" fmla="*/ 2147483647 h 45"/>
                  <a:gd name="T22" fmla="*/ 2147483647 w 34"/>
                  <a:gd name="T23" fmla="*/ 2147483647 h 45"/>
                  <a:gd name="T24" fmla="*/ 2147483647 w 34"/>
                  <a:gd name="T25" fmla="*/ 2147483647 h 45"/>
                  <a:gd name="T26" fmla="*/ 2147483647 w 34"/>
                  <a:gd name="T27" fmla="*/ 2147483647 h 45"/>
                  <a:gd name="T28" fmla="*/ 2147483647 w 34"/>
                  <a:gd name="T29" fmla="*/ 2147483647 h 45"/>
                  <a:gd name="T30" fmla="*/ 2147483647 w 34"/>
                  <a:gd name="T31" fmla="*/ 0 h 45"/>
                  <a:gd name="T32" fmla="*/ 2147483647 w 34"/>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45"/>
                  <a:gd name="T53" fmla="*/ 34 w 34"/>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45">
                    <a:moveTo>
                      <a:pt x="14" y="0"/>
                    </a:moveTo>
                    <a:lnTo>
                      <a:pt x="7" y="2"/>
                    </a:lnTo>
                    <a:lnTo>
                      <a:pt x="2" y="9"/>
                    </a:lnTo>
                    <a:lnTo>
                      <a:pt x="0" y="19"/>
                    </a:lnTo>
                    <a:lnTo>
                      <a:pt x="0" y="26"/>
                    </a:lnTo>
                    <a:lnTo>
                      <a:pt x="2" y="37"/>
                    </a:lnTo>
                    <a:lnTo>
                      <a:pt x="7" y="44"/>
                    </a:lnTo>
                    <a:lnTo>
                      <a:pt x="14" y="45"/>
                    </a:lnTo>
                    <a:lnTo>
                      <a:pt x="20" y="45"/>
                    </a:lnTo>
                    <a:lnTo>
                      <a:pt x="27" y="44"/>
                    </a:lnTo>
                    <a:lnTo>
                      <a:pt x="32" y="37"/>
                    </a:lnTo>
                    <a:lnTo>
                      <a:pt x="34" y="26"/>
                    </a:lnTo>
                    <a:lnTo>
                      <a:pt x="34" y="19"/>
                    </a:lnTo>
                    <a:lnTo>
                      <a:pt x="32" y="9"/>
                    </a:lnTo>
                    <a:lnTo>
                      <a:pt x="27" y="2"/>
                    </a:lnTo>
                    <a:lnTo>
                      <a:pt x="20" y="0"/>
                    </a:lnTo>
                    <a:lnTo>
                      <a:pt x="14" y="0"/>
                    </a:lnTo>
                  </a:path>
                </a:pathLst>
              </a:custGeom>
              <a:noFill/>
              <a:ln w="4">
                <a:solidFill>
                  <a:srgbClr val="000000"/>
                </a:solidFill>
                <a:round/>
                <a:headEnd/>
                <a:tailEnd/>
              </a:ln>
            </p:spPr>
            <p:txBody>
              <a:bodyPr/>
              <a:lstStyle/>
              <a:p>
                <a:endParaRPr lang="en-US"/>
              </a:p>
            </p:txBody>
          </p:sp>
          <p:sp>
            <p:nvSpPr>
              <p:cNvPr id="328" name="Line 761"/>
              <p:cNvSpPr>
                <a:spLocks noChangeShapeType="1"/>
              </p:cNvSpPr>
              <p:nvPr/>
            </p:nvSpPr>
            <p:spPr bwMode="auto">
              <a:xfrm flipV="1">
                <a:off x="6761163" y="4646613"/>
                <a:ext cx="1588" cy="26988"/>
              </a:xfrm>
              <a:prstGeom prst="line">
                <a:avLst/>
              </a:prstGeom>
              <a:noFill/>
              <a:ln w="4">
                <a:solidFill>
                  <a:srgbClr val="000000"/>
                </a:solidFill>
                <a:round/>
                <a:headEnd/>
                <a:tailEnd/>
              </a:ln>
            </p:spPr>
            <p:txBody>
              <a:bodyPr/>
              <a:lstStyle/>
              <a:p>
                <a:endParaRPr lang="en-US"/>
              </a:p>
            </p:txBody>
          </p:sp>
          <p:sp>
            <p:nvSpPr>
              <p:cNvPr id="329" name="Line 762"/>
              <p:cNvSpPr>
                <a:spLocks noChangeShapeType="1"/>
              </p:cNvSpPr>
              <p:nvPr/>
            </p:nvSpPr>
            <p:spPr bwMode="auto">
              <a:xfrm flipV="1">
                <a:off x="6902451" y="4646613"/>
                <a:ext cx="1588" cy="26988"/>
              </a:xfrm>
              <a:prstGeom prst="line">
                <a:avLst/>
              </a:prstGeom>
              <a:noFill/>
              <a:ln w="4">
                <a:solidFill>
                  <a:srgbClr val="000000"/>
                </a:solidFill>
                <a:round/>
                <a:headEnd/>
                <a:tailEnd/>
              </a:ln>
            </p:spPr>
            <p:txBody>
              <a:bodyPr/>
              <a:lstStyle/>
              <a:p>
                <a:endParaRPr lang="en-US"/>
              </a:p>
            </p:txBody>
          </p:sp>
          <p:sp>
            <p:nvSpPr>
              <p:cNvPr id="330" name="Line 763"/>
              <p:cNvSpPr>
                <a:spLocks noChangeShapeType="1"/>
              </p:cNvSpPr>
              <p:nvPr/>
            </p:nvSpPr>
            <p:spPr bwMode="auto">
              <a:xfrm flipV="1">
                <a:off x="7043738" y="4646613"/>
                <a:ext cx="1588" cy="26988"/>
              </a:xfrm>
              <a:prstGeom prst="line">
                <a:avLst/>
              </a:prstGeom>
              <a:noFill/>
              <a:ln w="4">
                <a:solidFill>
                  <a:srgbClr val="000000"/>
                </a:solidFill>
                <a:round/>
                <a:headEnd/>
                <a:tailEnd/>
              </a:ln>
            </p:spPr>
            <p:txBody>
              <a:bodyPr/>
              <a:lstStyle/>
              <a:p>
                <a:endParaRPr lang="en-US"/>
              </a:p>
            </p:txBody>
          </p:sp>
          <p:sp>
            <p:nvSpPr>
              <p:cNvPr id="331" name="Line 764"/>
              <p:cNvSpPr>
                <a:spLocks noChangeShapeType="1"/>
              </p:cNvSpPr>
              <p:nvPr/>
            </p:nvSpPr>
            <p:spPr bwMode="auto">
              <a:xfrm flipV="1">
                <a:off x="7327901" y="4646613"/>
                <a:ext cx="1588" cy="26988"/>
              </a:xfrm>
              <a:prstGeom prst="line">
                <a:avLst/>
              </a:prstGeom>
              <a:noFill/>
              <a:ln w="4">
                <a:solidFill>
                  <a:srgbClr val="000000"/>
                </a:solidFill>
                <a:round/>
                <a:headEnd/>
                <a:tailEnd/>
              </a:ln>
            </p:spPr>
            <p:txBody>
              <a:bodyPr/>
              <a:lstStyle/>
              <a:p>
                <a:endParaRPr lang="en-US"/>
              </a:p>
            </p:txBody>
          </p:sp>
          <p:sp>
            <p:nvSpPr>
              <p:cNvPr id="332" name="Line 765"/>
              <p:cNvSpPr>
                <a:spLocks noChangeShapeType="1"/>
              </p:cNvSpPr>
              <p:nvPr/>
            </p:nvSpPr>
            <p:spPr bwMode="auto">
              <a:xfrm flipV="1">
                <a:off x="7472363" y="4646613"/>
                <a:ext cx="1588" cy="26988"/>
              </a:xfrm>
              <a:prstGeom prst="line">
                <a:avLst/>
              </a:prstGeom>
              <a:noFill/>
              <a:ln w="4">
                <a:solidFill>
                  <a:srgbClr val="000000"/>
                </a:solidFill>
                <a:round/>
                <a:headEnd/>
                <a:tailEnd/>
              </a:ln>
            </p:spPr>
            <p:txBody>
              <a:bodyPr/>
              <a:lstStyle/>
              <a:p>
                <a:endParaRPr lang="en-US"/>
              </a:p>
            </p:txBody>
          </p:sp>
          <p:sp>
            <p:nvSpPr>
              <p:cNvPr id="333" name="Line 766"/>
              <p:cNvSpPr>
                <a:spLocks noChangeShapeType="1"/>
              </p:cNvSpPr>
              <p:nvPr/>
            </p:nvSpPr>
            <p:spPr bwMode="auto">
              <a:xfrm flipV="1">
                <a:off x="7613651" y="4646613"/>
                <a:ext cx="1588" cy="26988"/>
              </a:xfrm>
              <a:prstGeom prst="line">
                <a:avLst/>
              </a:prstGeom>
              <a:noFill/>
              <a:ln w="4">
                <a:solidFill>
                  <a:srgbClr val="000000"/>
                </a:solidFill>
                <a:round/>
                <a:headEnd/>
                <a:tailEnd/>
              </a:ln>
            </p:spPr>
            <p:txBody>
              <a:bodyPr/>
              <a:lstStyle/>
              <a:p>
                <a:endParaRPr lang="en-US"/>
              </a:p>
            </p:txBody>
          </p:sp>
          <p:sp>
            <p:nvSpPr>
              <p:cNvPr id="334" name="Line 767"/>
              <p:cNvSpPr>
                <a:spLocks noChangeShapeType="1"/>
              </p:cNvSpPr>
              <p:nvPr/>
            </p:nvSpPr>
            <p:spPr bwMode="auto">
              <a:xfrm flipV="1">
                <a:off x="7899401" y="4646613"/>
                <a:ext cx="1588" cy="26988"/>
              </a:xfrm>
              <a:prstGeom prst="line">
                <a:avLst/>
              </a:prstGeom>
              <a:noFill/>
              <a:ln w="4">
                <a:solidFill>
                  <a:srgbClr val="000000"/>
                </a:solidFill>
                <a:round/>
                <a:headEnd/>
                <a:tailEnd/>
              </a:ln>
            </p:spPr>
            <p:txBody>
              <a:bodyPr/>
              <a:lstStyle/>
              <a:p>
                <a:endParaRPr lang="en-US"/>
              </a:p>
            </p:txBody>
          </p:sp>
          <p:sp>
            <p:nvSpPr>
              <p:cNvPr id="335" name="Line 768"/>
              <p:cNvSpPr>
                <a:spLocks noChangeShapeType="1"/>
              </p:cNvSpPr>
              <p:nvPr/>
            </p:nvSpPr>
            <p:spPr bwMode="auto">
              <a:xfrm flipV="1">
                <a:off x="8040688" y="4646613"/>
                <a:ext cx="1588" cy="26988"/>
              </a:xfrm>
              <a:prstGeom prst="line">
                <a:avLst/>
              </a:prstGeom>
              <a:noFill/>
              <a:ln w="4">
                <a:solidFill>
                  <a:srgbClr val="000000"/>
                </a:solidFill>
                <a:round/>
                <a:headEnd/>
                <a:tailEnd/>
              </a:ln>
            </p:spPr>
            <p:txBody>
              <a:bodyPr/>
              <a:lstStyle/>
              <a:p>
                <a:endParaRPr lang="en-US"/>
              </a:p>
            </p:txBody>
          </p:sp>
          <p:sp>
            <p:nvSpPr>
              <p:cNvPr id="336" name="Line 769"/>
              <p:cNvSpPr>
                <a:spLocks noChangeShapeType="1"/>
              </p:cNvSpPr>
              <p:nvPr/>
            </p:nvSpPr>
            <p:spPr bwMode="auto">
              <a:xfrm flipV="1">
                <a:off x="8181976" y="4646613"/>
                <a:ext cx="1588" cy="26988"/>
              </a:xfrm>
              <a:prstGeom prst="line">
                <a:avLst/>
              </a:prstGeom>
              <a:noFill/>
              <a:ln w="4">
                <a:solidFill>
                  <a:srgbClr val="000000"/>
                </a:solidFill>
                <a:round/>
                <a:headEnd/>
                <a:tailEnd/>
              </a:ln>
            </p:spPr>
            <p:txBody>
              <a:bodyPr/>
              <a:lstStyle/>
              <a:p>
                <a:endParaRPr lang="en-US"/>
              </a:p>
            </p:txBody>
          </p:sp>
          <p:sp>
            <p:nvSpPr>
              <p:cNvPr id="337" name="Line 770"/>
              <p:cNvSpPr>
                <a:spLocks noChangeShapeType="1"/>
              </p:cNvSpPr>
              <p:nvPr/>
            </p:nvSpPr>
            <p:spPr bwMode="auto">
              <a:xfrm flipV="1">
                <a:off x="8467726" y="4646613"/>
                <a:ext cx="1588" cy="26988"/>
              </a:xfrm>
              <a:prstGeom prst="line">
                <a:avLst/>
              </a:prstGeom>
              <a:noFill/>
              <a:ln w="4">
                <a:solidFill>
                  <a:srgbClr val="000000"/>
                </a:solidFill>
                <a:round/>
                <a:headEnd/>
                <a:tailEnd/>
              </a:ln>
            </p:spPr>
            <p:txBody>
              <a:bodyPr/>
              <a:lstStyle/>
              <a:p>
                <a:endParaRPr lang="en-US"/>
              </a:p>
            </p:txBody>
          </p:sp>
          <p:sp>
            <p:nvSpPr>
              <p:cNvPr id="338" name="Line 771"/>
              <p:cNvSpPr>
                <a:spLocks noChangeShapeType="1"/>
              </p:cNvSpPr>
              <p:nvPr/>
            </p:nvSpPr>
            <p:spPr bwMode="auto">
              <a:xfrm flipV="1">
                <a:off x="8609013" y="4646613"/>
                <a:ext cx="1588" cy="26988"/>
              </a:xfrm>
              <a:prstGeom prst="line">
                <a:avLst/>
              </a:prstGeom>
              <a:noFill/>
              <a:ln w="4">
                <a:solidFill>
                  <a:srgbClr val="000000"/>
                </a:solidFill>
                <a:round/>
                <a:headEnd/>
                <a:tailEnd/>
              </a:ln>
            </p:spPr>
            <p:txBody>
              <a:bodyPr/>
              <a:lstStyle/>
              <a:p>
                <a:endParaRPr lang="en-US"/>
              </a:p>
            </p:txBody>
          </p:sp>
          <p:sp>
            <p:nvSpPr>
              <p:cNvPr id="339" name="Line 772"/>
              <p:cNvSpPr>
                <a:spLocks noChangeShapeType="1"/>
              </p:cNvSpPr>
              <p:nvPr/>
            </p:nvSpPr>
            <p:spPr bwMode="auto">
              <a:xfrm flipV="1">
                <a:off x="8753476" y="4646613"/>
                <a:ext cx="1588" cy="26988"/>
              </a:xfrm>
              <a:prstGeom prst="line">
                <a:avLst/>
              </a:prstGeom>
              <a:noFill/>
              <a:ln w="4">
                <a:solidFill>
                  <a:srgbClr val="000000"/>
                </a:solidFill>
                <a:round/>
                <a:headEnd/>
                <a:tailEnd/>
              </a:ln>
            </p:spPr>
            <p:txBody>
              <a:bodyPr/>
              <a:lstStyle/>
              <a:p>
                <a:endParaRPr lang="en-US"/>
              </a:p>
            </p:txBody>
          </p:sp>
          <p:sp>
            <p:nvSpPr>
              <p:cNvPr id="340" name="Line 796"/>
              <p:cNvSpPr>
                <a:spLocks noChangeShapeType="1"/>
              </p:cNvSpPr>
              <p:nvPr/>
            </p:nvSpPr>
            <p:spPr bwMode="auto">
              <a:xfrm>
                <a:off x="6754813" y="1966913"/>
                <a:ext cx="2195513" cy="1588"/>
              </a:xfrm>
              <a:prstGeom prst="line">
                <a:avLst/>
              </a:prstGeom>
              <a:noFill/>
              <a:ln w="4">
                <a:solidFill>
                  <a:srgbClr val="000000"/>
                </a:solidFill>
                <a:round/>
                <a:headEnd/>
                <a:tailEnd/>
              </a:ln>
            </p:spPr>
            <p:txBody>
              <a:bodyPr/>
              <a:lstStyle/>
              <a:p>
                <a:endParaRPr lang="en-US"/>
              </a:p>
            </p:txBody>
          </p:sp>
          <p:sp>
            <p:nvSpPr>
              <p:cNvPr id="341" name="Line 797"/>
              <p:cNvSpPr>
                <a:spLocks noChangeShapeType="1"/>
              </p:cNvSpPr>
              <p:nvPr/>
            </p:nvSpPr>
            <p:spPr bwMode="auto">
              <a:xfrm>
                <a:off x="7186613" y="1966913"/>
                <a:ext cx="1588" cy="53975"/>
              </a:xfrm>
              <a:prstGeom prst="line">
                <a:avLst/>
              </a:prstGeom>
              <a:noFill/>
              <a:ln w="4">
                <a:solidFill>
                  <a:srgbClr val="000000"/>
                </a:solidFill>
                <a:round/>
                <a:headEnd/>
                <a:tailEnd/>
              </a:ln>
            </p:spPr>
            <p:txBody>
              <a:bodyPr/>
              <a:lstStyle/>
              <a:p>
                <a:endParaRPr lang="en-US"/>
              </a:p>
            </p:txBody>
          </p:sp>
          <p:sp>
            <p:nvSpPr>
              <p:cNvPr id="342" name="Line 798"/>
              <p:cNvSpPr>
                <a:spLocks noChangeShapeType="1"/>
              </p:cNvSpPr>
              <p:nvPr/>
            </p:nvSpPr>
            <p:spPr bwMode="auto">
              <a:xfrm>
                <a:off x="7754938" y="1966913"/>
                <a:ext cx="1588" cy="53975"/>
              </a:xfrm>
              <a:prstGeom prst="line">
                <a:avLst/>
              </a:prstGeom>
              <a:noFill/>
              <a:ln w="4">
                <a:solidFill>
                  <a:srgbClr val="000000"/>
                </a:solidFill>
                <a:round/>
                <a:headEnd/>
                <a:tailEnd/>
              </a:ln>
            </p:spPr>
            <p:txBody>
              <a:bodyPr/>
              <a:lstStyle/>
              <a:p>
                <a:endParaRPr lang="en-US"/>
              </a:p>
            </p:txBody>
          </p:sp>
          <p:sp>
            <p:nvSpPr>
              <p:cNvPr id="343" name="Line 799"/>
              <p:cNvSpPr>
                <a:spLocks noChangeShapeType="1"/>
              </p:cNvSpPr>
              <p:nvPr/>
            </p:nvSpPr>
            <p:spPr bwMode="auto">
              <a:xfrm>
                <a:off x="8326438" y="1966913"/>
                <a:ext cx="1588" cy="53975"/>
              </a:xfrm>
              <a:prstGeom prst="line">
                <a:avLst/>
              </a:prstGeom>
              <a:noFill/>
              <a:ln w="4">
                <a:solidFill>
                  <a:srgbClr val="000000"/>
                </a:solidFill>
                <a:round/>
                <a:headEnd/>
                <a:tailEnd/>
              </a:ln>
            </p:spPr>
            <p:txBody>
              <a:bodyPr/>
              <a:lstStyle/>
              <a:p>
                <a:endParaRPr lang="en-US"/>
              </a:p>
            </p:txBody>
          </p:sp>
          <p:sp>
            <p:nvSpPr>
              <p:cNvPr id="344" name="Line 800"/>
              <p:cNvSpPr>
                <a:spLocks noChangeShapeType="1"/>
              </p:cNvSpPr>
              <p:nvPr/>
            </p:nvSpPr>
            <p:spPr bwMode="auto">
              <a:xfrm>
                <a:off x="8894763" y="1966913"/>
                <a:ext cx="1588" cy="53975"/>
              </a:xfrm>
              <a:prstGeom prst="line">
                <a:avLst/>
              </a:prstGeom>
              <a:noFill/>
              <a:ln w="4">
                <a:solidFill>
                  <a:srgbClr val="000000"/>
                </a:solidFill>
                <a:round/>
                <a:headEnd/>
                <a:tailEnd/>
              </a:ln>
            </p:spPr>
            <p:txBody>
              <a:bodyPr/>
              <a:lstStyle/>
              <a:p>
                <a:endParaRPr lang="en-US"/>
              </a:p>
            </p:txBody>
          </p:sp>
          <p:sp>
            <p:nvSpPr>
              <p:cNvPr id="345" name="Line 801"/>
              <p:cNvSpPr>
                <a:spLocks noChangeShapeType="1"/>
              </p:cNvSpPr>
              <p:nvPr/>
            </p:nvSpPr>
            <p:spPr bwMode="auto">
              <a:xfrm>
                <a:off x="6761163" y="1966913"/>
                <a:ext cx="1588" cy="28575"/>
              </a:xfrm>
              <a:prstGeom prst="line">
                <a:avLst/>
              </a:prstGeom>
              <a:noFill/>
              <a:ln w="4">
                <a:solidFill>
                  <a:srgbClr val="000000"/>
                </a:solidFill>
                <a:round/>
                <a:headEnd/>
                <a:tailEnd/>
              </a:ln>
            </p:spPr>
            <p:txBody>
              <a:bodyPr/>
              <a:lstStyle/>
              <a:p>
                <a:endParaRPr lang="en-US"/>
              </a:p>
            </p:txBody>
          </p:sp>
          <p:sp>
            <p:nvSpPr>
              <p:cNvPr id="346" name="Line 802"/>
              <p:cNvSpPr>
                <a:spLocks noChangeShapeType="1"/>
              </p:cNvSpPr>
              <p:nvPr/>
            </p:nvSpPr>
            <p:spPr bwMode="auto">
              <a:xfrm>
                <a:off x="6902451" y="1966913"/>
                <a:ext cx="1588" cy="28575"/>
              </a:xfrm>
              <a:prstGeom prst="line">
                <a:avLst/>
              </a:prstGeom>
              <a:noFill/>
              <a:ln w="4">
                <a:solidFill>
                  <a:srgbClr val="000000"/>
                </a:solidFill>
                <a:round/>
                <a:headEnd/>
                <a:tailEnd/>
              </a:ln>
            </p:spPr>
            <p:txBody>
              <a:bodyPr/>
              <a:lstStyle/>
              <a:p>
                <a:endParaRPr lang="en-US"/>
              </a:p>
            </p:txBody>
          </p:sp>
          <p:sp>
            <p:nvSpPr>
              <p:cNvPr id="347" name="Line 803"/>
              <p:cNvSpPr>
                <a:spLocks noChangeShapeType="1"/>
              </p:cNvSpPr>
              <p:nvPr/>
            </p:nvSpPr>
            <p:spPr bwMode="auto">
              <a:xfrm>
                <a:off x="7043738" y="1966913"/>
                <a:ext cx="1588" cy="28575"/>
              </a:xfrm>
              <a:prstGeom prst="line">
                <a:avLst/>
              </a:prstGeom>
              <a:noFill/>
              <a:ln w="4">
                <a:solidFill>
                  <a:srgbClr val="000000"/>
                </a:solidFill>
                <a:round/>
                <a:headEnd/>
                <a:tailEnd/>
              </a:ln>
            </p:spPr>
            <p:txBody>
              <a:bodyPr/>
              <a:lstStyle/>
              <a:p>
                <a:endParaRPr lang="en-US"/>
              </a:p>
            </p:txBody>
          </p:sp>
          <p:sp>
            <p:nvSpPr>
              <p:cNvPr id="348" name="Line 804"/>
              <p:cNvSpPr>
                <a:spLocks noChangeShapeType="1"/>
              </p:cNvSpPr>
              <p:nvPr/>
            </p:nvSpPr>
            <p:spPr bwMode="auto">
              <a:xfrm>
                <a:off x="7327901" y="1966913"/>
                <a:ext cx="1588" cy="28575"/>
              </a:xfrm>
              <a:prstGeom prst="line">
                <a:avLst/>
              </a:prstGeom>
              <a:noFill/>
              <a:ln w="4">
                <a:solidFill>
                  <a:srgbClr val="000000"/>
                </a:solidFill>
                <a:round/>
                <a:headEnd/>
                <a:tailEnd/>
              </a:ln>
            </p:spPr>
            <p:txBody>
              <a:bodyPr/>
              <a:lstStyle/>
              <a:p>
                <a:endParaRPr lang="en-US"/>
              </a:p>
            </p:txBody>
          </p:sp>
          <p:sp>
            <p:nvSpPr>
              <p:cNvPr id="349" name="Line 805"/>
              <p:cNvSpPr>
                <a:spLocks noChangeShapeType="1"/>
              </p:cNvSpPr>
              <p:nvPr/>
            </p:nvSpPr>
            <p:spPr bwMode="auto">
              <a:xfrm>
                <a:off x="7472363" y="1966913"/>
                <a:ext cx="1588" cy="28575"/>
              </a:xfrm>
              <a:prstGeom prst="line">
                <a:avLst/>
              </a:prstGeom>
              <a:noFill/>
              <a:ln w="4">
                <a:solidFill>
                  <a:srgbClr val="000000"/>
                </a:solidFill>
                <a:round/>
                <a:headEnd/>
                <a:tailEnd/>
              </a:ln>
            </p:spPr>
            <p:txBody>
              <a:bodyPr/>
              <a:lstStyle/>
              <a:p>
                <a:endParaRPr lang="en-US"/>
              </a:p>
            </p:txBody>
          </p:sp>
          <p:sp>
            <p:nvSpPr>
              <p:cNvPr id="350" name="Line 806"/>
              <p:cNvSpPr>
                <a:spLocks noChangeShapeType="1"/>
              </p:cNvSpPr>
              <p:nvPr/>
            </p:nvSpPr>
            <p:spPr bwMode="auto">
              <a:xfrm>
                <a:off x="7613651" y="1966913"/>
                <a:ext cx="1588" cy="28575"/>
              </a:xfrm>
              <a:prstGeom prst="line">
                <a:avLst/>
              </a:prstGeom>
              <a:noFill/>
              <a:ln w="4">
                <a:solidFill>
                  <a:srgbClr val="000000"/>
                </a:solidFill>
                <a:round/>
                <a:headEnd/>
                <a:tailEnd/>
              </a:ln>
            </p:spPr>
            <p:txBody>
              <a:bodyPr/>
              <a:lstStyle/>
              <a:p>
                <a:endParaRPr lang="en-US"/>
              </a:p>
            </p:txBody>
          </p:sp>
          <p:sp>
            <p:nvSpPr>
              <p:cNvPr id="351" name="Line 807"/>
              <p:cNvSpPr>
                <a:spLocks noChangeShapeType="1"/>
              </p:cNvSpPr>
              <p:nvPr/>
            </p:nvSpPr>
            <p:spPr bwMode="auto">
              <a:xfrm>
                <a:off x="7899401" y="1966913"/>
                <a:ext cx="1588" cy="28575"/>
              </a:xfrm>
              <a:prstGeom prst="line">
                <a:avLst/>
              </a:prstGeom>
              <a:noFill/>
              <a:ln w="4">
                <a:solidFill>
                  <a:srgbClr val="000000"/>
                </a:solidFill>
                <a:round/>
                <a:headEnd/>
                <a:tailEnd/>
              </a:ln>
            </p:spPr>
            <p:txBody>
              <a:bodyPr/>
              <a:lstStyle/>
              <a:p>
                <a:endParaRPr lang="en-US"/>
              </a:p>
            </p:txBody>
          </p:sp>
          <p:sp>
            <p:nvSpPr>
              <p:cNvPr id="352" name="Line 809"/>
              <p:cNvSpPr>
                <a:spLocks noChangeShapeType="1"/>
              </p:cNvSpPr>
              <p:nvPr/>
            </p:nvSpPr>
            <p:spPr bwMode="auto">
              <a:xfrm>
                <a:off x="8040688" y="1966913"/>
                <a:ext cx="1588" cy="28575"/>
              </a:xfrm>
              <a:prstGeom prst="line">
                <a:avLst/>
              </a:prstGeom>
              <a:noFill/>
              <a:ln w="4">
                <a:solidFill>
                  <a:srgbClr val="000000"/>
                </a:solidFill>
                <a:round/>
                <a:headEnd/>
                <a:tailEnd/>
              </a:ln>
            </p:spPr>
            <p:txBody>
              <a:bodyPr/>
              <a:lstStyle/>
              <a:p>
                <a:endParaRPr lang="en-US"/>
              </a:p>
            </p:txBody>
          </p:sp>
          <p:sp>
            <p:nvSpPr>
              <p:cNvPr id="353" name="Line 810"/>
              <p:cNvSpPr>
                <a:spLocks noChangeShapeType="1"/>
              </p:cNvSpPr>
              <p:nvPr/>
            </p:nvSpPr>
            <p:spPr bwMode="auto">
              <a:xfrm>
                <a:off x="8181975" y="1966913"/>
                <a:ext cx="1588" cy="28575"/>
              </a:xfrm>
              <a:prstGeom prst="line">
                <a:avLst/>
              </a:prstGeom>
              <a:noFill/>
              <a:ln w="4">
                <a:solidFill>
                  <a:srgbClr val="000000"/>
                </a:solidFill>
                <a:round/>
                <a:headEnd/>
                <a:tailEnd/>
              </a:ln>
            </p:spPr>
            <p:txBody>
              <a:bodyPr/>
              <a:lstStyle/>
              <a:p>
                <a:endParaRPr lang="en-US"/>
              </a:p>
            </p:txBody>
          </p:sp>
          <p:sp>
            <p:nvSpPr>
              <p:cNvPr id="354" name="Line 811"/>
              <p:cNvSpPr>
                <a:spLocks noChangeShapeType="1"/>
              </p:cNvSpPr>
              <p:nvPr/>
            </p:nvSpPr>
            <p:spPr bwMode="auto">
              <a:xfrm>
                <a:off x="8467725" y="1966913"/>
                <a:ext cx="1588" cy="28575"/>
              </a:xfrm>
              <a:prstGeom prst="line">
                <a:avLst/>
              </a:prstGeom>
              <a:noFill/>
              <a:ln w="4">
                <a:solidFill>
                  <a:srgbClr val="000000"/>
                </a:solidFill>
                <a:round/>
                <a:headEnd/>
                <a:tailEnd/>
              </a:ln>
            </p:spPr>
            <p:txBody>
              <a:bodyPr/>
              <a:lstStyle/>
              <a:p>
                <a:endParaRPr lang="en-US"/>
              </a:p>
            </p:txBody>
          </p:sp>
          <p:sp>
            <p:nvSpPr>
              <p:cNvPr id="355" name="Line 812"/>
              <p:cNvSpPr>
                <a:spLocks noChangeShapeType="1"/>
              </p:cNvSpPr>
              <p:nvPr/>
            </p:nvSpPr>
            <p:spPr bwMode="auto">
              <a:xfrm>
                <a:off x="8609013" y="1966913"/>
                <a:ext cx="1588" cy="28575"/>
              </a:xfrm>
              <a:prstGeom prst="line">
                <a:avLst/>
              </a:prstGeom>
              <a:noFill/>
              <a:ln w="4">
                <a:solidFill>
                  <a:srgbClr val="000000"/>
                </a:solidFill>
                <a:round/>
                <a:headEnd/>
                <a:tailEnd/>
              </a:ln>
            </p:spPr>
            <p:txBody>
              <a:bodyPr/>
              <a:lstStyle/>
              <a:p>
                <a:endParaRPr lang="en-US"/>
              </a:p>
            </p:txBody>
          </p:sp>
          <p:sp>
            <p:nvSpPr>
              <p:cNvPr id="356" name="Line 813"/>
              <p:cNvSpPr>
                <a:spLocks noChangeShapeType="1"/>
              </p:cNvSpPr>
              <p:nvPr/>
            </p:nvSpPr>
            <p:spPr bwMode="auto">
              <a:xfrm>
                <a:off x="8753475" y="1966913"/>
                <a:ext cx="1588" cy="28575"/>
              </a:xfrm>
              <a:prstGeom prst="line">
                <a:avLst/>
              </a:prstGeom>
              <a:noFill/>
              <a:ln w="4">
                <a:solidFill>
                  <a:srgbClr val="000000"/>
                </a:solidFill>
                <a:round/>
                <a:headEnd/>
                <a:tailEnd/>
              </a:ln>
            </p:spPr>
            <p:txBody>
              <a:bodyPr/>
              <a:lstStyle/>
              <a:p>
                <a:endParaRPr lang="en-US"/>
              </a:p>
            </p:txBody>
          </p:sp>
          <p:sp>
            <p:nvSpPr>
              <p:cNvPr id="357" name="Line 814"/>
              <p:cNvSpPr>
                <a:spLocks noChangeShapeType="1"/>
              </p:cNvSpPr>
              <p:nvPr/>
            </p:nvSpPr>
            <p:spPr bwMode="auto">
              <a:xfrm flipV="1">
                <a:off x="6754813" y="1970088"/>
                <a:ext cx="1588" cy="2703513"/>
              </a:xfrm>
              <a:prstGeom prst="line">
                <a:avLst/>
              </a:prstGeom>
              <a:noFill/>
              <a:ln w="4">
                <a:solidFill>
                  <a:srgbClr val="000000"/>
                </a:solidFill>
                <a:round/>
                <a:headEnd/>
                <a:tailEnd/>
              </a:ln>
            </p:spPr>
            <p:txBody>
              <a:bodyPr/>
              <a:lstStyle/>
              <a:p>
                <a:endParaRPr lang="en-US"/>
              </a:p>
            </p:txBody>
          </p:sp>
          <p:sp>
            <p:nvSpPr>
              <p:cNvPr id="358" name="Line 815"/>
              <p:cNvSpPr>
                <a:spLocks noChangeShapeType="1"/>
              </p:cNvSpPr>
              <p:nvPr/>
            </p:nvSpPr>
            <p:spPr bwMode="auto">
              <a:xfrm>
                <a:off x="6754813" y="4673601"/>
                <a:ext cx="44450" cy="1588"/>
              </a:xfrm>
              <a:prstGeom prst="line">
                <a:avLst/>
              </a:prstGeom>
              <a:noFill/>
              <a:ln w="4">
                <a:solidFill>
                  <a:srgbClr val="000000"/>
                </a:solidFill>
                <a:round/>
                <a:headEnd/>
                <a:tailEnd/>
              </a:ln>
            </p:spPr>
            <p:txBody>
              <a:bodyPr/>
              <a:lstStyle/>
              <a:p>
                <a:endParaRPr lang="en-US"/>
              </a:p>
            </p:txBody>
          </p:sp>
          <p:sp>
            <p:nvSpPr>
              <p:cNvPr id="359" name="Freeform 816"/>
              <p:cNvSpPr>
                <a:spLocks/>
              </p:cNvSpPr>
              <p:nvPr/>
            </p:nvSpPr>
            <p:spPr bwMode="auto">
              <a:xfrm>
                <a:off x="6483350" y="4602163"/>
                <a:ext cx="52388" cy="71438"/>
              </a:xfrm>
              <a:custGeom>
                <a:avLst/>
                <a:gdLst>
                  <a:gd name="T0" fmla="*/ 2147483647 w 33"/>
                  <a:gd name="T1" fmla="*/ 0 h 45"/>
                  <a:gd name="T2" fmla="*/ 2147483647 w 33"/>
                  <a:gd name="T3" fmla="*/ 2147483647 h 45"/>
                  <a:gd name="T4" fmla="*/ 2147483647 w 33"/>
                  <a:gd name="T5" fmla="*/ 2147483647 h 45"/>
                  <a:gd name="T6" fmla="*/ 0 w 33"/>
                  <a:gd name="T7" fmla="*/ 2147483647 h 45"/>
                  <a:gd name="T8" fmla="*/ 0 w 33"/>
                  <a:gd name="T9" fmla="*/ 2147483647 h 45"/>
                  <a:gd name="T10" fmla="*/ 2147483647 w 33"/>
                  <a:gd name="T11" fmla="*/ 2147483647 h 45"/>
                  <a:gd name="T12" fmla="*/ 2147483647 w 33"/>
                  <a:gd name="T13" fmla="*/ 2147483647 h 45"/>
                  <a:gd name="T14" fmla="*/ 2147483647 w 33"/>
                  <a:gd name="T15" fmla="*/ 2147483647 h 45"/>
                  <a:gd name="T16" fmla="*/ 2147483647 w 33"/>
                  <a:gd name="T17" fmla="*/ 2147483647 h 45"/>
                  <a:gd name="T18" fmla="*/ 2147483647 w 33"/>
                  <a:gd name="T19" fmla="*/ 2147483647 h 45"/>
                  <a:gd name="T20" fmla="*/ 2147483647 w 33"/>
                  <a:gd name="T21" fmla="*/ 2147483647 h 45"/>
                  <a:gd name="T22" fmla="*/ 2147483647 w 33"/>
                  <a:gd name="T23" fmla="*/ 2147483647 h 45"/>
                  <a:gd name="T24" fmla="*/ 2147483647 w 33"/>
                  <a:gd name="T25" fmla="*/ 2147483647 h 45"/>
                  <a:gd name="T26" fmla="*/ 2147483647 w 33"/>
                  <a:gd name="T27" fmla="*/ 2147483647 h 45"/>
                  <a:gd name="T28" fmla="*/ 2147483647 w 33"/>
                  <a:gd name="T29" fmla="*/ 2147483647 h 45"/>
                  <a:gd name="T30" fmla="*/ 2147483647 w 33"/>
                  <a:gd name="T31" fmla="*/ 0 h 45"/>
                  <a:gd name="T32" fmla="*/ 2147483647 w 33"/>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5"/>
                  <a:gd name="T53" fmla="*/ 33 w 33"/>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5">
                    <a:moveTo>
                      <a:pt x="14" y="0"/>
                    </a:moveTo>
                    <a:lnTo>
                      <a:pt x="7" y="1"/>
                    </a:lnTo>
                    <a:lnTo>
                      <a:pt x="2" y="8"/>
                    </a:lnTo>
                    <a:lnTo>
                      <a:pt x="0" y="19"/>
                    </a:lnTo>
                    <a:lnTo>
                      <a:pt x="0" y="26"/>
                    </a:lnTo>
                    <a:lnTo>
                      <a:pt x="2" y="36"/>
                    </a:lnTo>
                    <a:lnTo>
                      <a:pt x="7" y="43"/>
                    </a:lnTo>
                    <a:lnTo>
                      <a:pt x="14" y="45"/>
                    </a:lnTo>
                    <a:lnTo>
                      <a:pt x="19" y="45"/>
                    </a:lnTo>
                    <a:lnTo>
                      <a:pt x="26" y="43"/>
                    </a:lnTo>
                    <a:lnTo>
                      <a:pt x="31" y="36"/>
                    </a:lnTo>
                    <a:lnTo>
                      <a:pt x="33" y="26"/>
                    </a:lnTo>
                    <a:lnTo>
                      <a:pt x="33" y="19"/>
                    </a:lnTo>
                    <a:lnTo>
                      <a:pt x="31" y="8"/>
                    </a:lnTo>
                    <a:lnTo>
                      <a:pt x="26" y="1"/>
                    </a:lnTo>
                    <a:lnTo>
                      <a:pt x="19" y="0"/>
                    </a:lnTo>
                    <a:lnTo>
                      <a:pt x="14" y="0"/>
                    </a:lnTo>
                  </a:path>
                </a:pathLst>
              </a:custGeom>
              <a:noFill/>
              <a:ln w="4">
                <a:solidFill>
                  <a:srgbClr val="000000"/>
                </a:solidFill>
                <a:round/>
                <a:headEnd/>
                <a:tailEnd/>
              </a:ln>
            </p:spPr>
            <p:txBody>
              <a:bodyPr/>
              <a:lstStyle/>
              <a:p>
                <a:endParaRPr lang="en-US"/>
              </a:p>
            </p:txBody>
          </p:sp>
          <p:sp>
            <p:nvSpPr>
              <p:cNvPr id="360" name="Freeform 817"/>
              <p:cNvSpPr>
                <a:spLocks/>
              </p:cNvSpPr>
              <p:nvPr/>
            </p:nvSpPr>
            <p:spPr bwMode="auto">
              <a:xfrm>
                <a:off x="6557963" y="4665663"/>
                <a:ext cx="6350" cy="4763"/>
              </a:xfrm>
              <a:custGeom>
                <a:avLst/>
                <a:gdLst>
                  <a:gd name="T0" fmla="*/ 2147483647 w 4"/>
                  <a:gd name="T1" fmla="*/ 0 h 3"/>
                  <a:gd name="T2" fmla="*/ 0 w 4"/>
                  <a:gd name="T3" fmla="*/ 2147483647 h 3"/>
                  <a:gd name="T4" fmla="*/ 2147483647 w 4"/>
                  <a:gd name="T5" fmla="*/ 2147483647 h 3"/>
                  <a:gd name="T6" fmla="*/ 2147483647 w 4"/>
                  <a:gd name="T7" fmla="*/ 2147483647 h 3"/>
                  <a:gd name="T8" fmla="*/ 2147483647 w 4"/>
                  <a:gd name="T9" fmla="*/ 0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2" y="0"/>
                    </a:moveTo>
                    <a:lnTo>
                      <a:pt x="0" y="2"/>
                    </a:lnTo>
                    <a:lnTo>
                      <a:pt x="2" y="3"/>
                    </a:lnTo>
                    <a:lnTo>
                      <a:pt x="4" y="2"/>
                    </a:lnTo>
                    <a:lnTo>
                      <a:pt x="2" y="0"/>
                    </a:lnTo>
                  </a:path>
                </a:pathLst>
              </a:custGeom>
              <a:noFill/>
              <a:ln w="4">
                <a:solidFill>
                  <a:srgbClr val="000000"/>
                </a:solidFill>
                <a:round/>
                <a:headEnd/>
                <a:tailEnd/>
              </a:ln>
            </p:spPr>
            <p:txBody>
              <a:bodyPr/>
              <a:lstStyle/>
              <a:p>
                <a:endParaRPr lang="en-US"/>
              </a:p>
            </p:txBody>
          </p:sp>
          <p:sp>
            <p:nvSpPr>
              <p:cNvPr id="361" name="Freeform 818"/>
              <p:cNvSpPr>
                <a:spLocks/>
              </p:cNvSpPr>
              <p:nvPr/>
            </p:nvSpPr>
            <p:spPr bwMode="auto">
              <a:xfrm>
                <a:off x="6588125" y="4602163"/>
                <a:ext cx="50800" cy="71438"/>
              </a:xfrm>
              <a:custGeom>
                <a:avLst/>
                <a:gdLst>
                  <a:gd name="T0" fmla="*/ 2147483647 w 32"/>
                  <a:gd name="T1" fmla="*/ 0 h 45"/>
                  <a:gd name="T2" fmla="*/ 2147483647 w 32"/>
                  <a:gd name="T3" fmla="*/ 2147483647 h 45"/>
                  <a:gd name="T4" fmla="*/ 2147483647 w 32"/>
                  <a:gd name="T5" fmla="*/ 2147483647 h 45"/>
                  <a:gd name="T6" fmla="*/ 0 w 32"/>
                  <a:gd name="T7" fmla="*/ 2147483647 h 45"/>
                  <a:gd name="T8" fmla="*/ 0 w 32"/>
                  <a:gd name="T9" fmla="*/ 2147483647 h 45"/>
                  <a:gd name="T10" fmla="*/ 2147483647 w 32"/>
                  <a:gd name="T11" fmla="*/ 2147483647 h 45"/>
                  <a:gd name="T12" fmla="*/ 2147483647 w 32"/>
                  <a:gd name="T13" fmla="*/ 2147483647 h 45"/>
                  <a:gd name="T14" fmla="*/ 2147483647 w 32"/>
                  <a:gd name="T15" fmla="*/ 2147483647 h 45"/>
                  <a:gd name="T16" fmla="*/ 2147483647 w 32"/>
                  <a:gd name="T17" fmla="*/ 2147483647 h 45"/>
                  <a:gd name="T18" fmla="*/ 2147483647 w 32"/>
                  <a:gd name="T19" fmla="*/ 2147483647 h 45"/>
                  <a:gd name="T20" fmla="*/ 2147483647 w 32"/>
                  <a:gd name="T21" fmla="*/ 2147483647 h 45"/>
                  <a:gd name="T22" fmla="*/ 2147483647 w 32"/>
                  <a:gd name="T23" fmla="*/ 2147483647 h 45"/>
                  <a:gd name="T24" fmla="*/ 2147483647 w 32"/>
                  <a:gd name="T25" fmla="*/ 2147483647 h 45"/>
                  <a:gd name="T26" fmla="*/ 2147483647 w 32"/>
                  <a:gd name="T27" fmla="*/ 2147483647 h 45"/>
                  <a:gd name="T28" fmla="*/ 2147483647 w 32"/>
                  <a:gd name="T29" fmla="*/ 2147483647 h 45"/>
                  <a:gd name="T30" fmla="*/ 2147483647 w 32"/>
                  <a:gd name="T31" fmla="*/ 0 h 45"/>
                  <a:gd name="T32" fmla="*/ 2147483647 w 32"/>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45"/>
                  <a:gd name="T53" fmla="*/ 32 w 3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45">
                    <a:moveTo>
                      <a:pt x="14" y="0"/>
                    </a:moveTo>
                    <a:lnTo>
                      <a:pt x="7" y="1"/>
                    </a:lnTo>
                    <a:lnTo>
                      <a:pt x="2" y="8"/>
                    </a:lnTo>
                    <a:lnTo>
                      <a:pt x="0" y="19"/>
                    </a:lnTo>
                    <a:lnTo>
                      <a:pt x="0" y="26"/>
                    </a:lnTo>
                    <a:lnTo>
                      <a:pt x="2" y="36"/>
                    </a:lnTo>
                    <a:lnTo>
                      <a:pt x="7" y="43"/>
                    </a:lnTo>
                    <a:lnTo>
                      <a:pt x="14" y="45"/>
                    </a:lnTo>
                    <a:lnTo>
                      <a:pt x="18" y="45"/>
                    </a:lnTo>
                    <a:lnTo>
                      <a:pt x="25" y="43"/>
                    </a:lnTo>
                    <a:lnTo>
                      <a:pt x="30" y="36"/>
                    </a:lnTo>
                    <a:lnTo>
                      <a:pt x="32" y="26"/>
                    </a:lnTo>
                    <a:lnTo>
                      <a:pt x="32" y="19"/>
                    </a:lnTo>
                    <a:lnTo>
                      <a:pt x="30" y="8"/>
                    </a:lnTo>
                    <a:lnTo>
                      <a:pt x="25" y="1"/>
                    </a:lnTo>
                    <a:lnTo>
                      <a:pt x="18" y="0"/>
                    </a:lnTo>
                    <a:lnTo>
                      <a:pt x="14" y="0"/>
                    </a:lnTo>
                  </a:path>
                </a:pathLst>
              </a:custGeom>
              <a:noFill/>
              <a:ln w="4">
                <a:solidFill>
                  <a:srgbClr val="000000"/>
                </a:solidFill>
                <a:round/>
                <a:headEnd/>
                <a:tailEnd/>
              </a:ln>
            </p:spPr>
            <p:txBody>
              <a:bodyPr/>
              <a:lstStyle/>
              <a:p>
                <a:endParaRPr lang="en-US"/>
              </a:p>
            </p:txBody>
          </p:sp>
          <p:sp>
            <p:nvSpPr>
              <p:cNvPr id="362" name="Freeform 819"/>
              <p:cNvSpPr>
                <a:spLocks/>
              </p:cNvSpPr>
              <p:nvPr/>
            </p:nvSpPr>
            <p:spPr bwMode="auto">
              <a:xfrm>
                <a:off x="6661150" y="4602163"/>
                <a:ext cx="52388" cy="46038"/>
              </a:xfrm>
              <a:custGeom>
                <a:avLst/>
                <a:gdLst>
                  <a:gd name="T0" fmla="*/ 2147483647 w 33"/>
                  <a:gd name="T1" fmla="*/ 0 h 29"/>
                  <a:gd name="T2" fmla="*/ 0 w 33"/>
                  <a:gd name="T3" fmla="*/ 2147483647 h 29"/>
                  <a:gd name="T4" fmla="*/ 2147483647 w 33"/>
                  <a:gd name="T5" fmla="*/ 2147483647 h 29"/>
                  <a:gd name="T6" fmla="*/ 0 60000 65536"/>
                  <a:gd name="T7" fmla="*/ 0 60000 65536"/>
                  <a:gd name="T8" fmla="*/ 0 60000 65536"/>
                  <a:gd name="T9" fmla="*/ 0 w 33"/>
                  <a:gd name="T10" fmla="*/ 0 h 29"/>
                  <a:gd name="T11" fmla="*/ 33 w 33"/>
                  <a:gd name="T12" fmla="*/ 29 h 29"/>
                </a:gdLst>
                <a:ahLst/>
                <a:cxnLst>
                  <a:cxn ang="T6">
                    <a:pos x="T0" y="T1"/>
                  </a:cxn>
                  <a:cxn ang="T7">
                    <a:pos x="T2" y="T3"/>
                  </a:cxn>
                  <a:cxn ang="T8">
                    <a:pos x="T4" y="T5"/>
                  </a:cxn>
                </a:cxnLst>
                <a:rect l="T9" t="T10" r="T11" b="T12"/>
                <a:pathLst>
                  <a:path w="33" h="29">
                    <a:moveTo>
                      <a:pt x="21" y="0"/>
                    </a:moveTo>
                    <a:lnTo>
                      <a:pt x="0" y="29"/>
                    </a:lnTo>
                    <a:lnTo>
                      <a:pt x="33" y="29"/>
                    </a:lnTo>
                  </a:path>
                </a:pathLst>
              </a:custGeom>
              <a:noFill/>
              <a:ln w="4">
                <a:solidFill>
                  <a:srgbClr val="000000"/>
                </a:solidFill>
                <a:round/>
                <a:headEnd/>
                <a:tailEnd/>
              </a:ln>
            </p:spPr>
            <p:txBody>
              <a:bodyPr/>
              <a:lstStyle/>
              <a:p>
                <a:endParaRPr lang="en-US"/>
              </a:p>
            </p:txBody>
          </p:sp>
          <p:sp>
            <p:nvSpPr>
              <p:cNvPr id="363" name="Line 820"/>
              <p:cNvSpPr>
                <a:spLocks noChangeShapeType="1"/>
              </p:cNvSpPr>
              <p:nvPr/>
            </p:nvSpPr>
            <p:spPr bwMode="auto">
              <a:xfrm>
                <a:off x="6694488" y="4602163"/>
                <a:ext cx="1588" cy="71438"/>
              </a:xfrm>
              <a:prstGeom prst="line">
                <a:avLst/>
              </a:prstGeom>
              <a:noFill/>
              <a:ln w="4">
                <a:solidFill>
                  <a:srgbClr val="000000"/>
                </a:solidFill>
                <a:round/>
                <a:headEnd/>
                <a:tailEnd/>
              </a:ln>
            </p:spPr>
            <p:txBody>
              <a:bodyPr/>
              <a:lstStyle/>
              <a:p>
                <a:endParaRPr lang="en-US"/>
              </a:p>
            </p:txBody>
          </p:sp>
          <p:sp>
            <p:nvSpPr>
              <p:cNvPr id="364" name="Line 821"/>
              <p:cNvSpPr>
                <a:spLocks noChangeShapeType="1"/>
              </p:cNvSpPr>
              <p:nvPr/>
            </p:nvSpPr>
            <p:spPr bwMode="auto">
              <a:xfrm>
                <a:off x="6754813" y="4222751"/>
                <a:ext cx="44450" cy="1588"/>
              </a:xfrm>
              <a:prstGeom prst="line">
                <a:avLst/>
              </a:prstGeom>
              <a:noFill/>
              <a:ln w="4">
                <a:solidFill>
                  <a:srgbClr val="000000"/>
                </a:solidFill>
                <a:round/>
                <a:headEnd/>
                <a:tailEnd/>
              </a:ln>
            </p:spPr>
            <p:txBody>
              <a:bodyPr/>
              <a:lstStyle/>
              <a:p>
                <a:endParaRPr lang="en-US"/>
              </a:p>
            </p:txBody>
          </p:sp>
          <p:sp>
            <p:nvSpPr>
              <p:cNvPr id="365" name="Freeform 822"/>
              <p:cNvSpPr>
                <a:spLocks/>
              </p:cNvSpPr>
              <p:nvPr/>
            </p:nvSpPr>
            <p:spPr bwMode="auto">
              <a:xfrm>
                <a:off x="6483350" y="4192588"/>
                <a:ext cx="52388" cy="71438"/>
              </a:xfrm>
              <a:custGeom>
                <a:avLst/>
                <a:gdLst>
                  <a:gd name="T0" fmla="*/ 2147483647 w 33"/>
                  <a:gd name="T1" fmla="*/ 0 h 45"/>
                  <a:gd name="T2" fmla="*/ 2147483647 w 33"/>
                  <a:gd name="T3" fmla="*/ 2147483647 h 45"/>
                  <a:gd name="T4" fmla="*/ 2147483647 w 33"/>
                  <a:gd name="T5" fmla="*/ 2147483647 h 45"/>
                  <a:gd name="T6" fmla="*/ 0 w 33"/>
                  <a:gd name="T7" fmla="*/ 2147483647 h 45"/>
                  <a:gd name="T8" fmla="*/ 0 w 33"/>
                  <a:gd name="T9" fmla="*/ 2147483647 h 45"/>
                  <a:gd name="T10" fmla="*/ 2147483647 w 33"/>
                  <a:gd name="T11" fmla="*/ 2147483647 h 45"/>
                  <a:gd name="T12" fmla="*/ 2147483647 w 33"/>
                  <a:gd name="T13" fmla="*/ 2147483647 h 45"/>
                  <a:gd name="T14" fmla="*/ 2147483647 w 33"/>
                  <a:gd name="T15" fmla="*/ 2147483647 h 45"/>
                  <a:gd name="T16" fmla="*/ 2147483647 w 33"/>
                  <a:gd name="T17" fmla="*/ 2147483647 h 45"/>
                  <a:gd name="T18" fmla="*/ 2147483647 w 33"/>
                  <a:gd name="T19" fmla="*/ 2147483647 h 45"/>
                  <a:gd name="T20" fmla="*/ 2147483647 w 33"/>
                  <a:gd name="T21" fmla="*/ 2147483647 h 45"/>
                  <a:gd name="T22" fmla="*/ 2147483647 w 33"/>
                  <a:gd name="T23" fmla="*/ 2147483647 h 45"/>
                  <a:gd name="T24" fmla="*/ 2147483647 w 33"/>
                  <a:gd name="T25" fmla="*/ 2147483647 h 45"/>
                  <a:gd name="T26" fmla="*/ 2147483647 w 33"/>
                  <a:gd name="T27" fmla="*/ 2147483647 h 45"/>
                  <a:gd name="T28" fmla="*/ 2147483647 w 33"/>
                  <a:gd name="T29" fmla="*/ 2147483647 h 45"/>
                  <a:gd name="T30" fmla="*/ 2147483647 w 33"/>
                  <a:gd name="T31" fmla="*/ 0 h 45"/>
                  <a:gd name="T32" fmla="*/ 2147483647 w 33"/>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5"/>
                  <a:gd name="T53" fmla="*/ 33 w 33"/>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5">
                    <a:moveTo>
                      <a:pt x="14" y="0"/>
                    </a:moveTo>
                    <a:lnTo>
                      <a:pt x="7" y="1"/>
                    </a:lnTo>
                    <a:lnTo>
                      <a:pt x="2" y="8"/>
                    </a:lnTo>
                    <a:lnTo>
                      <a:pt x="0" y="19"/>
                    </a:lnTo>
                    <a:lnTo>
                      <a:pt x="0" y="26"/>
                    </a:lnTo>
                    <a:lnTo>
                      <a:pt x="2" y="37"/>
                    </a:lnTo>
                    <a:lnTo>
                      <a:pt x="7" y="44"/>
                    </a:lnTo>
                    <a:lnTo>
                      <a:pt x="14" y="45"/>
                    </a:lnTo>
                    <a:lnTo>
                      <a:pt x="19" y="45"/>
                    </a:lnTo>
                    <a:lnTo>
                      <a:pt x="26" y="44"/>
                    </a:lnTo>
                    <a:lnTo>
                      <a:pt x="31" y="37"/>
                    </a:lnTo>
                    <a:lnTo>
                      <a:pt x="33" y="26"/>
                    </a:lnTo>
                    <a:lnTo>
                      <a:pt x="33" y="19"/>
                    </a:lnTo>
                    <a:lnTo>
                      <a:pt x="31" y="8"/>
                    </a:lnTo>
                    <a:lnTo>
                      <a:pt x="26" y="1"/>
                    </a:lnTo>
                    <a:lnTo>
                      <a:pt x="19" y="0"/>
                    </a:lnTo>
                    <a:lnTo>
                      <a:pt x="14" y="0"/>
                    </a:lnTo>
                  </a:path>
                </a:pathLst>
              </a:custGeom>
              <a:noFill/>
              <a:ln w="4">
                <a:solidFill>
                  <a:srgbClr val="000000"/>
                </a:solidFill>
                <a:round/>
                <a:headEnd/>
                <a:tailEnd/>
              </a:ln>
            </p:spPr>
            <p:txBody>
              <a:bodyPr/>
              <a:lstStyle/>
              <a:p>
                <a:endParaRPr lang="en-US"/>
              </a:p>
            </p:txBody>
          </p:sp>
          <p:sp>
            <p:nvSpPr>
              <p:cNvPr id="366" name="Freeform 823"/>
              <p:cNvSpPr>
                <a:spLocks/>
              </p:cNvSpPr>
              <p:nvPr/>
            </p:nvSpPr>
            <p:spPr bwMode="auto">
              <a:xfrm>
                <a:off x="6557963" y="4256088"/>
                <a:ext cx="6350" cy="6350"/>
              </a:xfrm>
              <a:custGeom>
                <a:avLst/>
                <a:gdLst>
                  <a:gd name="T0" fmla="*/ 2147483647 w 4"/>
                  <a:gd name="T1" fmla="*/ 0 h 4"/>
                  <a:gd name="T2" fmla="*/ 0 w 4"/>
                  <a:gd name="T3" fmla="*/ 2147483647 h 4"/>
                  <a:gd name="T4" fmla="*/ 2147483647 w 4"/>
                  <a:gd name="T5" fmla="*/ 2147483647 h 4"/>
                  <a:gd name="T6" fmla="*/ 2147483647 w 4"/>
                  <a:gd name="T7" fmla="*/ 2147483647 h 4"/>
                  <a:gd name="T8" fmla="*/ 2147483647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0"/>
                    </a:moveTo>
                    <a:lnTo>
                      <a:pt x="0" y="2"/>
                    </a:lnTo>
                    <a:lnTo>
                      <a:pt x="2" y="4"/>
                    </a:lnTo>
                    <a:lnTo>
                      <a:pt x="4" y="2"/>
                    </a:lnTo>
                    <a:lnTo>
                      <a:pt x="2" y="0"/>
                    </a:lnTo>
                  </a:path>
                </a:pathLst>
              </a:custGeom>
              <a:noFill/>
              <a:ln w="4">
                <a:solidFill>
                  <a:srgbClr val="000000"/>
                </a:solidFill>
                <a:round/>
                <a:headEnd/>
                <a:tailEnd/>
              </a:ln>
            </p:spPr>
            <p:txBody>
              <a:bodyPr/>
              <a:lstStyle/>
              <a:p>
                <a:endParaRPr lang="en-US"/>
              </a:p>
            </p:txBody>
          </p:sp>
          <p:sp>
            <p:nvSpPr>
              <p:cNvPr id="367" name="Freeform 824"/>
              <p:cNvSpPr>
                <a:spLocks/>
              </p:cNvSpPr>
              <p:nvPr/>
            </p:nvSpPr>
            <p:spPr bwMode="auto">
              <a:xfrm>
                <a:off x="6588125" y="4192588"/>
                <a:ext cx="50800" cy="71438"/>
              </a:xfrm>
              <a:custGeom>
                <a:avLst/>
                <a:gdLst>
                  <a:gd name="T0" fmla="*/ 2147483647 w 32"/>
                  <a:gd name="T1" fmla="*/ 0 h 45"/>
                  <a:gd name="T2" fmla="*/ 2147483647 w 32"/>
                  <a:gd name="T3" fmla="*/ 2147483647 h 45"/>
                  <a:gd name="T4" fmla="*/ 2147483647 w 32"/>
                  <a:gd name="T5" fmla="*/ 2147483647 h 45"/>
                  <a:gd name="T6" fmla="*/ 0 w 32"/>
                  <a:gd name="T7" fmla="*/ 2147483647 h 45"/>
                  <a:gd name="T8" fmla="*/ 0 w 32"/>
                  <a:gd name="T9" fmla="*/ 2147483647 h 45"/>
                  <a:gd name="T10" fmla="*/ 2147483647 w 32"/>
                  <a:gd name="T11" fmla="*/ 2147483647 h 45"/>
                  <a:gd name="T12" fmla="*/ 2147483647 w 32"/>
                  <a:gd name="T13" fmla="*/ 2147483647 h 45"/>
                  <a:gd name="T14" fmla="*/ 2147483647 w 32"/>
                  <a:gd name="T15" fmla="*/ 2147483647 h 45"/>
                  <a:gd name="T16" fmla="*/ 2147483647 w 32"/>
                  <a:gd name="T17" fmla="*/ 2147483647 h 45"/>
                  <a:gd name="T18" fmla="*/ 2147483647 w 32"/>
                  <a:gd name="T19" fmla="*/ 2147483647 h 45"/>
                  <a:gd name="T20" fmla="*/ 2147483647 w 32"/>
                  <a:gd name="T21" fmla="*/ 2147483647 h 45"/>
                  <a:gd name="T22" fmla="*/ 2147483647 w 32"/>
                  <a:gd name="T23" fmla="*/ 2147483647 h 45"/>
                  <a:gd name="T24" fmla="*/ 2147483647 w 32"/>
                  <a:gd name="T25" fmla="*/ 2147483647 h 45"/>
                  <a:gd name="T26" fmla="*/ 2147483647 w 32"/>
                  <a:gd name="T27" fmla="*/ 2147483647 h 45"/>
                  <a:gd name="T28" fmla="*/ 2147483647 w 32"/>
                  <a:gd name="T29" fmla="*/ 2147483647 h 45"/>
                  <a:gd name="T30" fmla="*/ 2147483647 w 32"/>
                  <a:gd name="T31" fmla="*/ 0 h 45"/>
                  <a:gd name="T32" fmla="*/ 2147483647 w 32"/>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45"/>
                  <a:gd name="T53" fmla="*/ 32 w 3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45">
                    <a:moveTo>
                      <a:pt x="14" y="0"/>
                    </a:moveTo>
                    <a:lnTo>
                      <a:pt x="7" y="1"/>
                    </a:lnTo>
                    <a:lnTo>
                      <a:pt x="2" y="8"/>
                    </a:lnTo>
                    <a:lnTo>
                      <a:pt x="0" y="19"/>
                    </a:lnTo>
                    <a:lnTo>
                      <a:pt x="0" y="26"/>
                    </a:lnTo>
                    <a:lnTo>
                      <a:pt x="2" y="37"/>
                    </a:lnTo>
                    <a:lnTo>
                      <a:pt x="7" y="44"/>
                    </a:lnTo>
                    <a:lnTo>
                      <a:pt x="14" y="45"/>
                    </a:lnTo>
                    <a:lnTo>
                      <a:pt x="18" y="45"/>
                    </a:lnTo>
                    <a:lnTo>
                      <a:pt x="25" y="44"/>
                    </a:lnTo>
                    <a:lnTo>
                      <a:pt x="30" y="37"/>
                    </a:lnTo>
                    <a:lnTo>
                      <a:pt x="32" y="26"/>
                    </a:lnTo>
                    <a:lnTo>
                      <a:pt x="32" y="19"/>
                    </a:lnTo>
                    <a:lnTo>
                      <a:pt x="30" y="8"/>
                    </a:lnTo>
                    <a:lnTo>
                      <a:pt x="25" y="1"/>
                    </a:lnTo>
                    <a:lnTo>
                      <a:pt x="18" y="0"/>
                    </a:lnTo>
                    <a:lnTo>
                      <a:pt x="14" y="0"/>
                    </a:lnTo>
                  </a:path>
                </a:pathLst>
              </a:custGeom>
              <a:noFill/>
              <a:ln w="4">
                <a:solidFill>
                  <a:srgbClr val="000000"/>
                </a:solidFill>
                <a:round/>
                <a:headEnd/>
                <a:tailEnd/>
              </a:ln>
            </p:spPr>
            <p:txBody>
              <a:bodyPr/>
              <a:lstStyle/>
              <a:p>
                <a:endParaRPr lang="en-US"/>
              </a:p>
            </p:txBody>
          </p:sp>
          <p:sp>
            <p:nvSpPr>
              <p:cNvPr id="368" name="Freeform 825"/>
              <p:cNvSpPr>
                <a:spLocks/>
              </p:cNvSpPr>
              <p:nvPr/>
            </p:nvSpPr>
            <p:spPr bwMode="auto">
              <a:xfrm>
                <a:off x="6661150" y="4189413"/>
                <a:ext cx="46038" cy="73025"/>
              </a:xfrm>
              <a:custGeom>
                <a:avLst/>
                <a:gdLst>
                  <a:gd name="T0" fmla="*/ 2147483647 w 29"/>
                  <a:gd name="T1" fmla="*/ 2147483647 h 46"/>
                  <a:gd name="T2" fmla="*/ 2147483647 w 29"/>
                  <a:gd name="T3" fmla="*/ 2147483647 h 46"/>
                  <a:gd name="T4" fmla="*/ 2147483647 w 29"/>
                  <a:gd name="T5" fmla="*/ 0 h 46"/>
                  <a:gd name="T6" fmla="*/ 2147483647 w 29"/>
                  <a:gd name="T7" fmla="*/ 0 h 46"/>
                  <a:gd name="T8" fmla="*/ 2147483647 w 29"/>
                  <a:gd name="T9" fmla="*/ 2147483647 h 46"/>
                  <a:gd name="T10" fmla="*/ 2147483647 w 29"/>
                  <a:gd name="T11" fmla="*/ 2147483647 h 46"/>
                  <a:gd name="T12" fmla="*/ 0 w 29"/>
                  <a:gd name="T13" fmla="*/ 2147483647 h 46"/>
                  <a:gd name="T14" fmla="*/ 0 w 29"/>
                  <a:gd name="T15" fmla="*/ 2147483647 h 46"/>
                  <a:gd name="T16" fmla="*/ 2147483647 w 29"/>
                  <a:gd name="T17" fmla="*/ 2147483647 h 46"/>
                  <a:gd name="T18" fmla="*/ 2147483647 w 29"/>
                  <a:gd name="T19" fmla="*/ 2147483647 h 46"/>
                  <a:gd name="T20" fmla="*/ 2147483647 w 29"/>
                  <a:gd name="T21" fmla="*/ 2147483647 h 46"/>
                  <a:gd name="T22" fmla="*/ 2147483647 w 29"/>
                  <a:gd name="T23" fmla="*/ 2147483647 h 46"/>
                  <a:gd name="T24" fmla="*/ 2147483647 w 29"/>
                  <a:gd name="T25" fmla="*/ 2147483647 h 46"/>
                  <a:gd name="T26" fmla="*/ 2147483647 w 29"/>
                  <a:gd name="T27" fmla="*/ 2147483647 h 46"/>
                  <a:gd name="T28" fmla="*/ 2147483647 w 29"/>
                  <a:gd name="T29" fmla="*/ 2147483647 h 46"/>
                  <a:gd name="T30" fmla="*/ 2147483647 w 29"/>
                  <a:gd name="T31" fmla="*/ 2147483647 h 46"/>
                  <a:gd name="T32" fmla="*/ 2147483647 w 29"/>
                  <a:gd name="T33" fmla="*/ 2147483647 h 46"/>
                  <a:gd name="T34" fmla="*/ 2147483647 w 29"/>
                  <a:gd name="T35" fmla="*/ 2147483647 h 46"/>
                  <a:gd name="T36" fmla="*/ 2147483647 w 29"/>
                  <a:gd name="T37" fmla="*/ 2147483647 h 46"/>
                  <a:gd name="T38" fmla="*/ 2147483647 w 29"/>
                  <a:gd name="T39" fmla="*/ 2147483647 h 46"/>
                  <a:gd name="T40" fmla="*/ 2147483647 w 29"/>
                  <a:gd name="T41" fmla="*/ 2147483647 h 46"/>
                  <a:gd name="T42" fmla="*/ 2147483647 w 29"/>
                  <a:gd name="T43" fmla="*/ 2147483647 h 46"/>
                  <a:gd name="T44" fmla="*/ 0 w 29"/>
                  <a:gd name="T45" fmla="*/ 2147483647 h 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9"/>
                  <a:gd name="T70" fmla="*/ 0 h 46"/>
                  <a:gd name="T71" fmla="*/ 29 w 29"/>
                  <a:gd name="T72" fmla="*/ 46 h 4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9" h="46">
                    <a:moveTo>
                      <a:pt x="26" y="7"/>
                    </a:moveTo>
                    <a:lnTo>
                      <a:pt x="24" y="2"/>
                    </a:lnTo>
                    <a:lnTo>
                      <a:pt x="17" y="0"/>
                    </a:lnTo>
                    <a:lnTo>
                      <a:pt x="14" y="0"/>
                    </a:lnTo>
                    <a:lnTo>
                      <a:pt x="7" y="2"/>
                    </a:lnTo>
                    <a:lnTo>
                      <a:pt x="1" y="9"/>
                    </a:lnTo>
                    <a:lnTo>
                      <a:pt x="0" y="19"/>
                    </a:lnTo>
                    <a:lnTo>
                      <a:pt x="0" y="30"/>
                    </a:lnTo>
                    <a:lnTo>
                      <a:pt x="1" y="39"/>
                    </a:lnTo>
                    <a:lnTo>
                      <a:pt x="7" y="44"/>
                    </a:lnTo>
                    <a:lnTo>
                      <a:pt x="14" y="46"/>
                    </a:lnTo>
                    <a:lnTo>
                      <a:pt x="15" y="46"/>
                    </a:lnTo>
                    <a:lnTo>
                      <a:pt x="22" y="44"/>
                    </a:lnTo>
                    <a:lnTo>
                      <a:pt x="28" y="39"/>
                    </a:lnTo>
                    <a:lnTo>
                      <a:pt x="29" y="32"/>
                    </a:lnTo>
                    <a:lnTo>
                      <a:pt x="29" y="30"/>
                    </a:lnTo>
                    <a:lnTo>
                      <a:pt x="28" y="23"/>
                    </a:lnTo>
                    <a:lnTo>
                      <a:pt x="22" y="19"/>
                    </a:lnTo>
                    <a:lnTo>
                      <a:pt x="15" y="17"/>
                    </a:lnTo>
                    <a:lnTo>
                      <a:pt x="14" y="17"/>
                    </a:lnTo>
                    <a:lnTo>
                      <a:pt x="7" y="19"/>
                    </a:lnTo>
                    <a:lnTo>
                      <a:pt x="1" y="23"/>
                    </a:lnTo>
                    <a:lnTo>
                      <a:pt x="0" y="30"/>
                    </a:lnTo>
                  </a:path>
                </a:pathLst>
              </a:custGeom>
              <a:noFill/>
              <a:ln w="4">
                <a:solidFill>
                  <a:srgbClr val="000000"/>
                </a:solidFill>
                <a:round/>
                <a:headEnd/>
                <a:tailEnd/>
              </a:ln>
            </p:spPr>
            <p:txBody>
              <a:bodyPr/>
              <a:lstStyle/>
              <a:p>
                <a:endParaRPr lang="en-US"/>
              </a:p>
            </p:txBody>
          </p:sp>
          <p:sp>
            <p:nvSpPr>
              <p:cNvPr id="369" name="Line 826"/>
              <p:cNvSpPr>
                <a:spLocks noChangeShapeType="1"/>
              </p:cNvSpPr>
              <p:nvPr/>
            </p:nvSpPr>
            <p:spPr bwMode="auto">
              <a:xfrm>
                <a:off x="6754813" y="3771901"/>
                <a:ext cx="44450" cy="1588"/>
              </a:xfrm>
              <a:prstGeom prst="line">
                <a:avLst/>
              </a:prstGeom>
              <a:noFill/>
              <a:ln w="4">
                <a:solidFill>
                  <a:srgbClr val="000000"/>
                </a:solidFill>
                <a:round/>
                <a:headEnd/>
                <a:tailEnd/>
              </a:ln>
            </p:spPr>
            <p:txBody>
              <a:bodyPr/>
              <a:lstStyle/>
              <a:p>
                <a:endParaRPr lang="en-US"/>
              </a:p>
            </p:txBody>
          </p:sp>
          <p:sp>
            <p:nvSpPr>
              <p:cNvPr id="370" name="Freeform 827"/>
              <p:cNvSpPr>
                <a:spLocks/>
              </p:cNvSpPr>
              <p:nvPr/>
            </p:nvSpPr>
            <p:spPr bwMode="auto">
              <a:xfrm>
                <a:off x="6483350" y="3741738"/>
                <a:ext cx="52388" cy="71438"/>
              </a:xfrm>
              <a:custGeom>
                <a:avLst/>
                <a:gdLst>
                  <a:gd name="T0" fmla="*/ 2147483647 w 33"/>
                  <a:gd name="T1" fmla="*/ 0 h 45"/>
                  <a:gd name="T2" fmla="*/ 2147483647 w 33"/>
                  <a:gd name="T3" fmla="*/ 2147483647 h 45"/>
                  <a:gd name="T4" fmla="*/ 2147483647 w 33"/>
                  <a:gd name="T5" fmla="*/ 2147483647 h 45"/>
                  <a:gd name="T6" fmla="*/ 0 w 33"/>
                  <a:gd name="T7" fmla="*/ 2147483647 h 45"/>
                  <a:gd name="T8" fmla="*/ 0 w 33"/>
                  <a:gd name="T9" fmla="*/ 2147483647 h 45"/>
                  <a:gd name="T10" fmla="*/ 2147483647 w 33"/>
                  <a:gd name="T11" fmla="*/ 2147483647 h 45"/>
                  <a:gd name="T12" fmla="*/ 2147483647 w 33"/>
                  <a:gd name="T13" fmla="*/ 2147483647 h 45"/>
                  <a:gd name="T14" fmla="*/ 2147483647 w 33"/>
                  <a:gd name="T15" fmla="*/ 2147483647 h 45"/>
                  <a:gd name="T16" fmla="*/ 2147483647 w 33"/>
                  <a:gd name="T17" fmla="*/ 2147483647 h 45"/>
                  <a:gd name="T18" fmla="*/ 2147483647 w 33"/>
                  <a:gd name="T19" fmla="*/ 2147483647 h 45"/>
                  <a:gd name="T20" fmla="*/ 2147483647 w 33"/>
                  <a:gd name="T21" fmla="*/ 2147483647 h 45"/>
                  <a:gd name="T22" fmla="*/ 2147483647 w 33"/>
                  <a:gd name="T23" fmla="*/ 2147483647 h 45"/>
                  <a:gd name="T24" fmla="*/ 2147483647 w 33"/>
                  <a:gd name="T25" fmla="*/ 2147483647 h 45"/>
                  <a:gd name="T26" fmla="*/ 2147483647 w 33"/>
                  <a:gd name="T27" fmla="*/ 2147483647 h 45"/>
                  <a:gd name="T28" fmla="*/ 2147483647 w 33"/>
                  <a:gd name="T29" fmla="*/ 2147483647 h 45"/>
                  <a:gd name="T30" fmla="*/ 2147483647 w 33"/>
                  <a:gd name="T31" fmla="*/ 0 h 45"/>
                  <a:gd name="T32" fmla="*/ 2147483647 w 33"/>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5"/>
                  <a:gd name="T53" fmla="*/ 33 w 33"/>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5">
                    <a:moveTo>
                      <a:pt x="14" y="0"/>
                    </a:moveTo>
                    <a:lnTo>
                      <a:pt x="7" y="1"/>
                    </a:lnTo>
                    <a:lnTo>
                      <a:pt x="2" y="8"/>
                    </a:lnTo>
                    <a:lnTo>
                      <a:pt x="0" y="19"/>
                    </a:lnTo>
                    <a:lnTo>
                      <a:pt x="0" y="26"/>
                    </a:lnTo>
                    <a:lnTo>
                      <a:pt x="2" y="36"/>
                    </a:lnTo>
                    <a:lnTo>
                      <a:pt x="7" y="43"/>
                    </a:lnTo>
                    <a:lnTo>
                      <a:pt x="14" y="45"/>
                    </a:lnTo>
                    <a:lnTo>
                      <a:pt x="19" y="45"/>
                    </a:lnTo>
                    <a:lnTo>
                      <a:pt x="26" y="43"/>
                    </a:lnTo>
                    <a:lnTo>
                      <a:pt x="31" y="36"/>
                    </a:lnTo>
                    <a:lnTo>
                      <a:pt x="33" y="26"/>
                    </a:lnTo>
                    <a:lnTo>
                      <a:pt x="33" y="19"/>
                    </a:lnTo>
                    <a:lnTo>
                      <a:pt x="31" y="8"/>
                    </a:lnTo>
                    <a:lnTo>
                      <a:pt x="26" y="1"/>
                    </a:lnTo>
                    <a:lnTo>
                      <a:pt x="19" y="0"/>
                    </a:lnTo>
                    <a:lnTo>
                      <a:pt x="14" y="0"/>
                    </a:lnTo>
                  </a:path>
                </a:pathLst>
              </a:custGeom>
              <a:noFill/>
              <a:ln w="4">
                <a:solidFill>
                  <a:srgbClr val="000000"/>
                </a:solidFill>
                <a:round/>
                <a:headEnd/>
                <a:tailEnd/>
              </a:ln>
            </p:spPr>
            <p:txBody>
              <a:bodyPr/>
              <a:lstStyle/>
              <a:p>
                <a:endParaRPr lang="en-US"/>
              </a:p>
            </p:txBody>
          </p:sp>
          <p:sp>
            <p:nvSpPr>
              <p:cNvPr id="371" name="Freeform 828"/>
              <p:cNvSpPr>
                <a:spLocks/>
              </p:cNvSpPr>
              <p:nvPr/>
            </p:nvSpPr>
            <p:spPr bwMode="auto">
              <a:xfrm>
                <a:off x="6557963" y="3808413"/>
                <a:ext cx="6350" cy="4763"/>
              </a:xfrm>
              <a:custGeom>
                <a:avLst/>
                <a:gdLst>
                  <a:gd name="T0" fmla="*/ 2147483647 w 4"/>
                  <a:gd name="T1" fmla="*/ 0 h 3"/>
                  <a:gd name="T2" fmla="*/ 0 w 4"/>
                  <a:gd name="T3" fmla="*/ 2147483647 h 3"/>
                  <a:gd name="T4" fmla="*/ 2147483647 w 4"/>
                  <a:gd name="T5" fmla="*/ 2147483647 h 3"/>
                  <a:gd name="T6" fmla="*/ 2147483647 w 4"/>
                  <a:gd name="T7" fmla="*/ 2147483647 h 3"/>
                  <a:gd name="T8" fmla="*/ 2147483647 w 4"/>
                  <a:gd name="T9" fmla="*/ 0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2" y="0"/>
                    </a:moveTo>
                    <a:lnTo>
                      <a:pt x="0" y="1"/>
                    </a:lnTo>
                    <a:lnTo>
                      <a:pt x="2" y="3"/>
                    </a:lnTo>
                    <a:lnTo>
                      <a:pt x="4" y="1"/>
                    </a:lnTo>
                    <a:lnTo>
                      <a:pt x="2" y="0"/>
                    </a:lnTo>
                  </a:path>
                </a:pathLst>
              </a:custGeom>
              <a:noFill/>
              <a:ln w="4">
                <a:solidFill>
                  <a:srgbClr val="000000"/>
                </a:solidFill>
                <a:round/>
                <a:headEnd/>
                <a:tailEnd/>
              </a:ln>
            </p:spPr>
            <p:txBody>
              <a:bodyPr/>
              <a:lstStyle/>
              <a:p>
                <a:endParaRPr lang="en-US"/>
              </a:p>
            </p:txBody>
          </p:sp>
          <p:sp>
            <p:nvSpPr>
              <p:cNvPr id="372" name="Freeform 829"/>
              <p:cNvSpPr>
                <a:spLocks/>
              </p:cNvSpPr>
              <p:nvPr/>
            </p:nvSpPr>
            <p:spPr bwMode="auto">
              <a:xfrm>
                <a:off x="6588125" y="3741738"/>
                <a:ext cx="50800" cy="71438"/>
              </a:xfrm>
              <a:custGeom>
                <a:avLst/>
                <a:gdLst>
                  <a:gd name="T0" fmla="*/ 2147483647 w 32"/>
                  <a:gd name="T1" fmla="*/ 0 h 45"/>
                  <a:gd name="T2" fmla="*/ 2147483647 w 32"/>
                  <a:gd name="T3" fmla="*/ 2147483647 h 45"/>
                  <a:gd name="T4" fmla="*/ 2147483647 w 32"/>
                  <a:gd name="T5" fmla="*/ 2147483647 h 45"/>
                  <a:gd name="T6" fmla="*/ 0 w 32"/>
                  <a:gd name="T7" fmla="*/ 2147483647 h 45"/>
                  <a:gd name="T8" fmla="*/ 0 w 32"/>
                  <a:gd name="T9" fmla="*/ 2147483647 h 45"/>
                  <a:gd name="T10" fmla="*/ 2147483647 w 32"/>
                  <a:gd name="T11" fmla="*/ 2147483647 h 45"/>
                  <a:gd name="T12" fmla="*/ 2147483647 w 32"/>
                  <a:gd name="T13" fmla="*/ 2147483647 h 45"/>
                  <a:gd name="T14" fmla="*/ 2147483647 w 32"/>
                  <a:gd name="T15" fmla="*/ 2147483647 h 45"/>
                  <a:gd name="T16" fmla="*/ 2147483647 w 32"/>
                  <a:gd name="T17" fmla="*/ 2147483647 h 45"/>
                  <a:gd name="T18" fmla="*/ 2147483647 w 32"/>
                  <a:gd name="T19" fmla="*/ 2147483647 h 45"/>
                  <a:gd name="T20" fmla="*/ 2147483647 w 32"/>
                  <a:gd name="T21" fmla="*/ 2147483647 h 45"/>
                  <a:gd name="T22" fmla="*/ 2147483647 w 32"/>
                  <a:gd name="T23" fmla="*/ 2147483647 h 45"/>
                  <a:gd name="T24" fmla="*/ 2147483647 w 32"/>
                  <a:gd name="T25" fmla="*/ 2147483647 h 45"/>
                  <a:gd name="T26" fmla="*/ 2147483647 w 32"/>
                  <a:gd name="T27" fmla="*/ 2147483647 h 45"/>
                  <a:gd name="T28" fmla="*/ 2147483647 w 32"/>
                  <a:gd name="T29" fmla="*/ 2147483647 h 45"/>
                  <a:gd name="T30" fmla="*/ 2147483647 w 32"/>
                  <a:gd name="T31" fmla="*/ 0 h 45"/>
                  <a:gd name="T32" fmla="*/ 2147483647 w 32"/>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45"/>
                  <a:gd name="T53" fmla="*/ 32 w 3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45">
                    <a:moveTo>
                      <a:pt x="14" y="0"/>
                    </a:moveTo>
                    <a:lnTo>
                      <a:pt x="7" y="1"/>
                    </a:lnTo>
                    <a:lnTo>
                      <a:pt x="2" y="8"/>
                    </a:lnTo>
                    <a:lnTo>
                      <a:pt x="0" y="19"/>
                    </a:lnTo>
                    <a:lnTo>
                      <a:pt x="0" y="26"/>
                    </a:lnTo>
                    <a:lnTo>
                      <a:pt x="2" y="36"/>
                    </a:lnTo>
                    <a:lnTo>
                      <a:pt x="7" y="43"/>
                    </a:lnTo>
                    <a:lnTo>
                      <a:pt x="14" y="45"/>
                    </a:lnTo>
                    <a:lnTo>
                      <a:pt x="18" y="45"/>
                    </a:lnTo>
                    <a:lnTo>
                      <a:pt x="25" y="43"/>
                    </a:lnTo>
                    <a:lnTo>
                      <a:pt x="30" y="36"/>
                    </a:lnTo>
                    <a:lnTo>
                      <a:pt x="32" y="26"/>
                    </a:lnTo>
                    <a:lnTo>
                      <a:pt x="32" y="19"/>
                    </a:lnTo>
                    <a:lnTo>
                      <a:pt x="30" y="8"/>
                    </a:lnTo>
                    <a:lnTo>
                      <a:pt x="25" y="1"/>
                    </a:lnTo>
                    <a:lnTo>
                      <a:pt x="18" y="0"/>
                    </a:lnTo>
                    <a:lnTo>
                      <a:pt x="14" y="0"/>
                    </a:lnTo>
                  </a:path>
                </a:pathLst>
              </a:custGeom>
              <a:noFill/>
              <a:ln w="4">
                <a:solidFill>
                  <a:srgbClr val="000000"/>
                </a:solidFill>
                <a:round/>
                <a:headEnd/>
                <a:tailEnd/>
              </a:ln>
            </p:spPr>
            <p:txBody>
              <a:bodyPr/>
              <a:lstStyle/>
              <a:p>
                <a:endParaRPr lang="en-US"/>
              </a:p>
            </p:txBody>
          </p:sp>
          <p:sp>
            <p:nvSpPr>
              <p:cNvPr id="373" name="Freeform 830"/>
              <p:cNvSpPr>
                <a:spLocks/>
              </p:cNvSpPr>
              <p:nvPr/>
            </p:nvSpPr>
            <p:spPr bwMode="auto">
              <a:xfrm>
                <a:off x="6661150" y="3741738"/>
                <a:ext cx="46038" cy="71438"/>
              </a:xfrm>
              <a:custGeom>
                <a:avLst/>
                <a:gdLst>
                  <a:gd name="T0" fmla="*/ 2147483647 w 29"/>
                  <a:gd name="T1" fmla="*/ 0 h 45"/>
                  <a:gd name="T2" fmla="*/ 2147483647 w 29"/>
                  <a:gd name="T3" fmla="*/ 2147483647 h 45"/>
                  <a:gd name="T4" fmla="*/ 0 w 29"/>
                  <a:gd name="T5" fmla="*/ 2147483647 h 45"/>
                  <a:gd name="T6" fmla="*/ 0 w 29"/>
                  <a:gd name="T7" fmla="*/ 2147483647 h 45"/>
                  <a:gd name="T8" fmla="*/ 2147483647 w 29"/>
                  <a:gd name="T9" fmla="*/ 2147483647 h 45"/>
                  <a:gd name="T10" fmla="*/ 2147483647 w 29"/>
                  <a:gd name="T11" fmla="*/ 2147483647 h 45"/>
                  <a:gd name="T12" fmla="*/ 2147483647 w 29"/>
                  <a:gd name="T13" fmla="*/ 2147483647 h 45"/>
                  <a:gd name="T14" fmla="*/ 2147483647 w 29"/>
                  <a:gd name="T15" fmla="*/ 2147483647 h 45"/>
                  <a:gd name="T16" fmla="*/ 2147483647 w 29"/>
                  <a:gd name="T17" fmla="*/ 2147483647 h 45"/>
                  <a:gd name="T18" fmla="*/ 2147483647 w 29"/>
                  <a:gd name="T19" fmla="*/ 2147483647 h 45"/>
                  <a:gd name="T20" fmla="*/ 2147483647 w 29"/>
                  <a:gd name="T21" fmla="*/ 2147483647 h 45"/>
                  <a:gd name="T22" fmla="*/ 2147483647 w 29"/>
                  <a:gd name="T23" fmla="*/ 2147483647 h 45"/>
                  <a:gd name="T24" fmla="*/ 2147483647 w 29"/>
                  <a:gd name="T25" fmla="*/ 2147483647 h 45"/>
                  <a:gd name="T26" fmla="*/ 2147483647 w 29"/>
                  <a:gd name="T27" fmla="*/ 2147483647 h 45"/>
                  <a:gd name="T28" fmla="*/ 2147483647 w 29"/>
                  <a:gd name="T29" fmla="*/ 2147483647 h 45"/>
                  <a:gd name="T30" fmla="*/ 2147483647 w 29"/>
                  <a:gd name="T31" fmla="*/ 2147483647 h 45"/>
                  <a:gd name="T32" fmla="*/ 2147483647 w 29"/>
                  <a:gd name="T33" fmla="*/ 2147483647 h 45"/>
                  <a:gd name="T34" fmla="*/ 0 w 29"/>
                  <a:gd name="T35" fmla="*/ 2147483647 h 45"/>
                  <a:gd name="T36" fmla="*/ 0 w 29"/>
                  <a:gd name="T37" fmla="*/ 2147483647 h 45"/>
                  <a:gd name="T38" fmla="*/ 2147483647 w 29"/>
                  <a:gd name="T39" fmla="*/ 2147483647 h 45"/>
                  <a:gd name="T40" fmla="*/ 2147483647 w 29"/>
                  <a:gd name="T41" fmla="*/ 2147483647 h 45"/>
                  <a:gd name="T42" fmla="*/ 2147483647 w 29"/>
                  <a:gd name="T43" fmla="*/ 2147483647 h 45"/>
                  <a:gd name="T44" fmla="*/ 2147483647 w 29"/>
                  <a:gd name="T45" fmla="*/ 2147483647 h 45"/>
                  <a:gd name="T46" fmla="*/ 2147483647 w 29"/>
                  <a:gd name="T47" fmla="*/ 2147483647 h 45"/>
                  <a:gd name="T48" fmla="*/ 2147483647 w 29"/>
                  <a:gd name="T49" fmla="*/ 2147483647 h 45"/>
                  <a:gd name="T50" fmla="*/ 2147483647 w 29"/>
                  <a:gd name="T51" fmla="*/ 2147483647 h 45"/>
                  <a:gd name="T52" fmla="*/ 2147483647 w 29"/>
                  <a:gd name="T53" fmla="*/ 2147483647 h 45"/>
                  <a:gd name="T54" fmla="*/ 2147483647 w 29"/>
                  <a:gd name="T55" fmla="*/ 0 h 45"/>
                  <a:gd name="T56" fmla="*/ 2147483647 w 29"/>
                  <a:gd name="T57" fmla="*/ 0 h 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9"/>
                  <a:gd name="T88" fmla="*/ 0 h 45"/>
                  <a:gd name="T89" fmla="*/ 29 w 29"/>
                  <a:gd name="T90" fmla="*/ 45 h 4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9" h="45">
                    <a:moveTo>
                      <a:pt x="8" y="0"/>
                    </a:moveTo>
                    <a:lnTo>
                      <a:pt x="1" y="1"/>
                    </a:lnTo>
                    <a:lnTo>
                      <a:pt x="0" y="5"/>
                    </a:lnTo>
                    <a:lnTo>
                      <a:pt x="0" y="10"/>
                    </a:lnTo>
                    <a:lnTo>
                      <a:pt x="1" y="14"/>
                    </a:lnTo>
                    <a:lnTo>
                      <a:pt x="7" y="15"/>
                    </a:lnTo>
                    <a:lnTo>
                      <a:pt x="15" y="17"/>
                    </a:lnTo>
                    <a:lnTo>
                      <a:pt x="22" y="19"/>
                    </a:lnTo>
                    <a:lnTo>
                      <a:pt x="28" y="24"/>
                    </a:lnTo>
                    <a:lnTo>
                      <a:pt x="29" y="29"/>
                    </a:lnTo>
                    <a:lnTo>
                      <a:pt x="29" y="36"/>
                    </a:lnTo>
                    <a:lnTo>
                      <a:pt x="28" y="42"/>
                    </a:lnTo>
                    <a:lnTo>
                      <a:pt x="26" y="43"/>
                    </a:lnTo>
                    <a:lnTo>
                      <a:pt x="19" y="45"/>
                    </a:lnTo>
                    <a:lnTo>
                      <a:pt x="10" y="45"/>
                    </a:lnTo>
                    <a:lnTo>
                      <a:pt x="3" y="43"/>
                    </a:lnTo>
                    <a:lnTo>
                      <a:pt x="1" y="42"/>
                    </a:lnTo>
                    <a:lnTo>
                      <a:pt x="0" y="36"/>
                    </a:lnTo>
                    <a:lnTo>
                      <a:pt x="0" y="29"/>
                    </a:lnTo>
                    <a:lnTo>
                      <a:pt x="1" y="24"/>
                    </a:lnTo>
                    <a:lnTo>
                      <a:pt x="7" y="19"/>
                    </a:lnTo>
                    <a:lnTo>
                      <a:pt x="14" y="17"/>
                    </a:lnTo>
                    <a:lnTo>
                      <a:pt x="22" y="15"/>
                    </a:lnTo>
                    <a:lnTo>
                      <a:pt x="26" y="14"/>
                    </a:lnTo>
                    <a:lnTo>
                      <a:pt x="28" y="10"/>
                    </a:lnTo>
                    <a:lnTo>
                      <a:pt x="28" y="5"/>
                    </a:lnTo>
                    <a:lnTo>
                      <a:pt x="26" y="1"/>
                    </a:lnTo>
                    <a:lnTo>
                      <a:pt x="19" y="0"/>
                    </a:lnTo>
                    <a:lnTo>
                      <a:pt x="10" y="0"/>
                    </a:lnTo>
                  </a:path>
                </a:pathLst>
              </a:custGeom>
              <a:noFill/>
              <a:ln w="4">
                <a:solidFill>
                  <a:srgbClr val="000000"/>
                </a:solidFill>
                <a:round/>
                <a:headEnd/>
                <a:tailEnd/>
              </a:ln>
            </p:spPr>
            <p:txBody>
              <a:bodyPr/>
              <a:lstStyle/>
              <a:p>
                <a:endParaRPr lang="en-US"/>
              </a:p>
            </p:txBody>
          </p:sp>
          <p:sp>
            <p:nvSpPr>
              <p:cNvPr id="374" name="Line 831"/>
              <p:cNvSpPr>
                <a:spLocks noChangeShapeType="1"/>
              </p:cNvSpPr>
              <p:nvPr/>
            </p:nvSpPr>
            <p:spPr bwMode="auto">
              <a:xfrm>
                <a:off x="6754813" y="3321051"/>
                <a:ext cx="44450" cy="1588"/>
              </a:xfrm>
              <a:prstGeom prst="line">
                <a:avLst/>
              </a:prstGeom>
              <a:noFill/>
              <a:ln w="4">
                <a:solidFill>
                  <a:srgbClr val="000000"/>
                </a:solidFill>
                <a:round/>
                <a:headEnd/>
                <a:tailEnd/>
              </a:ln>
            </p:spPr>
            <p:txBody>
              <a:bodyPr/>
              <a:lstStyle/>
              <a:p>
                <a:endParaRPr lang="en-US"/>
              </a:p>
            </p:txBody>
          </p:sp>
          <p:sp>
            <p:nvSpPr>
              <p:cNvPr id="375" name="Freeform 832"/>
              <p:cNvSpPr>
                <a:spLocks/>
              </p:cNvSpPr>
              <p:nvPr/>
            </p:nvSpPr>
            <p:spPr bwMode="auto">
              <a:xfrm>
                <a:off x="6483350" y="3289301"/>
                <a:ext cx="52388" cy="73025"/>
              </a:xfrm>
              <a:custGeom>
                <a:avLst/>
                <a:gdLst>
                  <a:gd name="T0" fmla="*/ 2147483647 w 33"/>
                  <a:gd name="T1" fmla="*/ 0 h 46"/>
                  <a:gd name="T2" fmla="*/ 2147483647 w 33"/>
                  <a:gd name="T3" fmla="*/ 2147483647 h 46"/>
                  <a:gd name="T4" fmla="*/ 2147483647 w 33"/>
                  <a:gd name="T5" fmla="*/ 2147483647 h 46"/>
                  <a:gd name="T6" fmla="*/ 0 w 33"/>
                  <a:gd name="T7" fmla="*/ 2147483647 h 46"/>
                  <a:gd name="T8" fmla="*/ 0 w 33"/>
                  <a:gd name="T9" fmla="*/ 2147483647 h 46"/>
                  <a:gd name="T10" fmla="*/ 2147483647 w 33"/>
                  <a:gd name="T11" fmla="*/ 2147483647 h 46"/>
                  <a:gd name="T12" fmla="*/ 2147483647 w 33"/>
                  <a:gd name="T13" fmla="*/ 2147483647 h 46"/>
                  <a:gd name="T14" fmla="*/ 2147483647 w 33"/>
                  <a:gd name="T15" fmla="*/ 2147483647 h 46"/>
                  <a:gd name="T16" fmla="*/ 2147483647 w 33"/>
                  <a:gd name="T17" fmla="*/ 2147483647 h 46"/>
                  <a:gd name="T18" fmla="*/ 2147483647 w 33"/>
                  <a:gd name="T19" fmla="*/ 2147483647 h 46"/>
                  <a:gd name="T20" fmla="*/ 2147483647 w 33"/>
                  <a:gd name="T21" fmla="*/ 2147483647 h 46"/>
                  <a:gd name="T22" fmla="*/ 2147483647 w 33"/>
                  <a:gd name="T23" fmla="*/ 2147483647 h 46"/>
                  <a:gd name="T24" fmla="*/ 2147483647 w 33"/>
                  <a:gd name="T25" fmla="*/ 2147483647 h 46"/>
                  <a:gd name="T26" fmla="*/ 2147483647 w 33"/>
                  <a:gd name="T27" fmla="*/ 2147483647 h 46"/>
                  <a:gd name="T28" fmla="*/ 2147483647 w 33"/>
                  <a:gd name="T29" fmla="*/ 2147483647 h 46"/>
                  <a:gd name="T30" fmla="*/ 2147483647 w 33"/>
                  <a:gd name="T31" fmla="*/ 0 h 46"/>
                  <a:gd name="T32" fmla="*/ 2147483647 w 33"/>
                  <a:gd name="T33" fmla="*/ 0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6"/>
                  <a:gd name="T53" fmla="*/ 33 w 33"/>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6">
                    <a:moveTo>
                      <a:pt x="14" y="0"/>
                    </a:moveTo>
                    <a:lnTo>
                      <a:pt x="7" y="2"/>
                    </a:lnTo>
                    <a:lnTo>
                      <a:pt x="2" y="9"/>
                    </a:lnTo>
                    <a:lnTo>
                      <a:pt x="0" y="20"/>
                    </a:lnTo>
                    <a:lnTo>
                      <a:pt x="0" y="27"/>
                    </a:lnTo>
                    <a:lnTo>
                      <a:pt x="2" y="37"/>
                    </a:lnTo>
                    <a:lnTo>
                      <a:pt x="7" y="44"/>
                    </a:lnTo>
                    <a:lnTo>
                      <a:pt x="14" y="46"/>
                    </a:lnTo>
                    <a:lnTo>
                      <a:pt x="19" y="46"/>
                    </a:lnTo>
                    <a:lnTo>
                      <a:pt x="26" y="44"/>
                    </a:lnTo>
                    <a:lnTo>
                      <a:pt x="31" y="37"/>
                    </a:lnTo>
                    <a:lnTo>
                      <a:pt x="33" y="27"/>
                    </a:lnTo>
                    <a:lnTo>
                      <a:pt x="33" y="20"/>
                    </a:lnTo>
                    <a:lnTo>
                      <a:pt x="31" y="9"/>
                    </a:lnTo>
                    <a:lnTo>
                      <a:pt x="26" y="2"/>
                    </a:lnTo>
                    <a:lnTo>
                      <a:pt x="19" y="0"/>
                    </a:lnTo>
                    <a:lnTo>
                      <a:pt x="14" y="0"/>
                    </a:lnTo>
                  </a:path>
                </a:pathLst>
              </a:custGeom>
              <a:noFill/>
              <a:ln w="4">
                <a:solidFill>
                  <a:srgbClr val="000000"/>
                </a:solidFill>
                <a:round/>
                <a:headEnd/>
                <a:tailEnd/>
              </a:ln>
            </p:spPr>
            <p:txBody>
              <a:bodyPr/>
              <a:lstStyle/>
              <a:p>
                <a:endParaRPr lang="en-US"/>
              </a:p>
            </p:txBody>
          </p:sp>
          <p:sp>
            <p:nvSpPr>
              <p:cNvPr id="376" name="Freeform 833"/>
              <p:cNvSpPr>
                <a:spLocks/>
              </p:cNvSpPr>
              <p:nvPr/>
            </p:nvSpPr>
            <p:spPr bwMode="auto">
              <a:xfrm>
                <a:off x="6557963" y="3357563"/>
                <a:ext cx="6350" cy="4763"/>
              </a:xfrm>
              <a:custGeom>
                <a:avLst/>
                <a:gdLst>
                  <a:gd name="T0" fmla="*/ 2147483647 w 4"/>
                  <a:gd name="T1" fmla="*/ 0 h 3"/>
                  <a:gd name="T2" fmla="*/ 0 w 4"/>
                  <a:gd name="T3" fmla="*/ 2147483647 h 3"/>
                  <a:gd name="T4" fmla="*/ 2147483647 w 4"/>
                  <a:gd name="T5" fmla="*/ 2147483647 h 3"/>
                  <a:gd name="T6" fmla="*/ 2147483647 w 4"/>
                  <a:gd name="T7" fmla="*/ 2147483647 h 3"/>
                  <a:gd name="T8" fmla="*/ 2147483647 w 4"/>
                  <a:gd name="T9" fmla="*/ 0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2" y="0"/>
                    </a:moveTo>
                    <a:lnTo>
                      <a:pt x="0" y="1"/>
                    </a:lnTo>
                    <a:lnTo>
                      <a:pt x="2" y="3"/>
                    </a:lnTo>
                    <a:lnTo>
                      <a:pt x="4" y="1"/>
                    </a:lnTo>
                    <a:lnTo>
                      <a:pt x="2" y="0"/>
                    </a:lnTo>
                  </a:path>
                </a:pathLst>
              </a:custGeom>
              <a:noFill/>
              <a:ln w="4">
                <a:solidFill>
                  <a:srgbClr val="000000"/>
                </a:solidFill>
                <a:round/>
                <a:headEnd/>
                <a:tailEnd/>
              </a:ln>
            </p:spPr>
            <p:txBody>
              <a:bodyPr/>
              <a:lstStyle/>
              <a:p>
                <a:endParaRPr lang="en-US"/>
              </a:p>
            </p:txBody>
          </p:sp>
          <p:sp>
            <p:nvSpPr>
              <p:cNvPr id="377" name="Freeform 834"/>
              <p:cNvSpPr>
                <a:spLocks/>
              </p:cNvSpPr>
              <p:nvPr/>
            </p:nvSpPr>
            <p:spPr bwMode="auto">
              <a:xfrm>
                <a:off x="6599238" y="3289301"/>
                <a:ext cx="17463" cy="73025"/>
              </a:xfrm>
              <a:custGeom>
                <a:avLst/>
                <a:gdLst>
                  <a:gd name="T0" fmla="*/ 0 w 11"/>
                  <a:gd name="T1" fmla="*/ 2147483647 h 46"/>
                  <a:gd name="T2" fmla="*/ 2147483647 w 11"/>
                  <a:gd name="T3" fmla="*/ 2147483647 h 46"/>
                  <a:gd name="T4" fmla="*/ 2147483647 w 11"/>
                  <a:gd name="T5" fmla="*/ 0 h 46"/>
                  <a:gd name="T6" fmla="*/ 2147483647 w 11"/>
                  <a:gd name="T7" fmla="*/ 2147483647 h 46"/>
                  <a:gd name="T8" fmla="*/ 0 60000 65536"/>
                  <a:gd name="T9" fmla="*/ 0 60000 65536"/>
                  <a:gd name="T10" fmla="*/ 0 60000 65536"/>
                  <a:gd name="T11" fmla="*/ 0 60000 65536"/>
                  <a:gd name="T12" fmla="*/ 0 w 11"/>
                  <a:gd name="T13" fmla="*/ 0 h 46"/>
                  <a:gd name="T14" fmla="*/ 11 w 11"/>
                  <a:gd name="T15" fmla="*/ 46 h 46"/>
                </a:gdLst>
                <a:ahLst/>
                <a:cxnLst>
                  <a:cxn ang="T8">
                    <a:pos x="T0" y="T1"/>
                  </a:cxn>
                  <a:cxn ang="T9">
                    <a:pos x="T2" y="T3"/>
                  </a:cxn>
                  <a:cxn ang="T10">
                    <a:pos x="T4" y="T5"/>
                  </a:cxn>
                  <a:cxn ang="T11">
                    <a:pos x="T6" y="T7"/>
                  </a:cxn>
                </a:cxnLst>
                <a:rect l="T12" t="T13" r="T14" b="T15"/>
                <a:pathLst>
                  <a:path w="11" h="46">
                    <a:moveTo>
                      <a:pt x="0" y="9"/>
                    </a:moveTo>
                    <a:lnTo>
                      <a:pt x="4" y="7"/>
                    </a:lnTo>
                    <a:lnTo>
                      <a:pt x="11" y="0"/>
                    </a:lnTo>
                    <a:lnTo>
                      <a:pt x="11" y="46"/>
                    </a:lnTo>
                  </a:path>
                </a:pathLst>
              </a:custGeom>
              <a:noFill/>
              <a:ln w="4">
                <a:solidFill>
                  <a:srgbClr val="000000"/>
                </a:solidFill>
                <a:round/>
                <a:headEnd/>
                <a:tailEnd/>
              </a:ln>
            </p:spPr>
            <p:txBody>
              <a:bodyPr/>
              <a:lstStyle/>
              <a:p>
                <a:endParaRPr lang="en-US"/>
              </a:p>
            </p:txBody>
          </p:sp>
          <p:sp>
            <p:nvSpPr>
              <p:cNvPr id="378" name="Freeform 835"/>
              <p:cNvSpPr>
                <a:spLocks/>
              </p:cNvSpPr>
              <p:nvPr/>
            </p:nvSpPr>
            <p:spPr bwMode="auto">
              <a:xfrm>
                <a:off x="6657975" y="3289301"/>
                <a:ext cx="49213" cy="73025"/>
              </a:xfrm>
              <a:custGeom>
                <a:avLst/>
                <a:gdLst>
                  <a:gd name="T0" fmla="*/ 2147483647 w 31"/>
                  <a:gd name="T1" fmla="*/ 0 h 46"/>
                  <a:gd name="T2" fmla="*/ 2147483647 w 31"/>
                  <a:gd name="T3" fmla="*/ 2147483647 h 46"/>
                  <a:gd name="T4" fmla="*/ 2147483647 w 31"/>
                  <a:gd name="T5" fmla="*/ 2147483647 h 46"/>
                  <a:gd name="T6" fmla="*/ 0 w 31"/>
                  <a:gd name="T7" fmla="*/ 2147483647 h 46"/>
                  <a:gd name="T8" fmla="*/ 0 w 31"/>
                  <a:gd name="T9" fmla="*/ 2147483647 h 46"/>
                  <a:gd name="T10" fmla="*/ 2147483647 w 31"/>
                  <a:gd name="T11" fmla="*/ 2147483647 h 46"/>
                  <a:gd name="T12" fmla="*/ 2147483647 w 31"/>
                  <a:gd name="T13" fmla="*/ 2147483647 h 46"/>
                  <a:gd name="T14" fmla="*/ 2147483647 w 31"/>
                  <a:gd name="T15" fmla="*/ 2147483647 h 46"/>
                  <a:gd name="T16" fmla="*/ 2147483647 w 31"/>
                  <a:gd name="T17" fmla="*/ 2147483647 h 46"/>
                  <a:gd name="T18" fmla="*/ 2147483647 w 31"/>
                  <a:gd name="T19" fmla="*/ 2147483647 h 46"/>
                  <a:gd name="T20" fmla="*/ 2147483647 w 31"/>
                  <a:gd name="T21" fmla="*/ 2147483647 h 46"/>
                  <a:gd name="T22" fmla="*/ 2147483647 w 31"/>
                  <a:gd name="T23" fmla="*/ 2147483647 h 46"/>
                  <a:gd name="T24" fmla="*/ 2147483647 w 31"/>
                  <a:gd name="T25" fmla="*/ 2147483647 h 46"/>
                  <a:gd name="T26" fmla="*/ 2147483647 w 31"/>
                  <a:gd name="T27" fmla="*/ 2147483647 h 46"/>
                  <a:gd name="T28" fmla="*/ 2147483647 w 31"/>
                  <a:gd name="T29" fmla="*/ 2147483647 h 46"/>
                  <a:gd name="T30" fmla="*/ 2147483647 w 31"/>
                  <a:gd name="T31" fmla="*/ 0 h 46"/>
                  <a:gd name="T32" fmla="*/ 2147483647 w 31"/>
                  <a:gd name="T33" fmla="*/ 0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46"/>
                  <a:gd name="T53" fmla="*/ 31 w 31"/>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46">
                    <a:moveTo>
                      <a:pt x="14" y="0"/>
                    </a:moveTo>
                    <a:lnTo>
                      <a:pt x="7" y="2"/>
                    </a:lnTo>
                    <a:lnTo>
                      <a:pt x="2" y="9"/>
                    </a:lnTo>
                    <a:lnTo>
                      <a:pt x="0" y="20"/>
                    </a:lnTo>
                    <a:lnTo>
                      <a:pt x="0" y="27"/>
                    </a:lnTo>
                    <a:lnTo>
                      <a:pt x="2" y="37"/>
                    </a:lnTo>
                    <a:lnTo>
                      <a:pt x="7" y="44"/>
                    </a:lnTo>
                    <a:lnTo>
                      <a:pt x="14" y="46"/>
                    </a:lnTo>
                    <a:lnTo>
                      <a:pt x="17" y="46"/>
                    </a:lnTo>
                    <a:lnTo>
                      <a:pt x="24" y="44"/>
                    </a:lnTo>
                    <a:lnTo>
                      <a:pt x="30" y="37"/>
                    </a:lnTo>
                    <a:lnTo>
                      <a:pt x="31" y="27"/>
                    </a:lnTo>
                    <a:lnTo>
                      <a:pt x="31" y="20"/>
                    </a:lnTo>
                    <a:lnTo>
                      <a:pt x="30" y="9"/>
                    </a:lnTo>
                    <a:lnTo>
                      <a:pt x="24" y="2"/>
                    </a:lnTo>
                    <a:lnTo>
                      <a:pt x="17" y="0"/>
                    </a:lnTo>
                    <a:lnTo>
                      <a:pt x="14" y="0"/>
                    </a:lnTo>
                  </a:path>
                </a:pathLst>
              </a:custGeom>
              <a:noFill/>
              <a:ln w="4">
                <a:solidFill>
                  <a:srgbClr val="000000"/>
                </a:solidFill>
                <a:round/>
                <a:headEnd/>
                <a:tailEnd/>
              </a:ln>
            </p:spPr>
            <p:txBody>
              <a:bodyPr/>
              <a:lstStyle/>
              <a:p>
                <a:endParaRPr lang="en-US"/>
              </a:p>
            </p:txBody>
          </p:sp>
          <p:sp>
            <p:nvSpPr>
              <p:cNvPr id="379" name="Line 836"/>
              <p:cNvSpPr>
                <a:spLocks noChangeShapeType="1"/>
              </p:cNvSpPr>
              <p:nvPr/>
            </p:nvSpPr>
            <p:spPr bwMode="auto">
              <a:xfrm>
                <a:off x="6754813" y="2870201"/>
                <a:ext cx="44450" cy="1588"/>
              </a:xfrm>
              <a:prstGeom prst="line">
                <a:avLst/>
              </a:prstGeom>
              <a:noFill/>
              <a:ln w="4">
                <a:solidFill>
                  <a:srgbClr val="000000"/>
                </a:solidFill>
                <a:round/>
                <a:headEnd/>
                <a:tailEnd/>
              </a:ln>
            </p:spPr>
            <p:txBody>
              <a:bodyPr/>
              <a:lstStyle/>
              <a:p>
                <a:endParaRPr lang="en-US"/>
              </a:p>
            </p:txBody>
          </p:sp>
          <p:sp>
            <p:nvSpPr>
              <p:cNvPr id="380" name="Freeform 837"/>
              <p:cNvSpPr>
                <a:spLocks/>
              </p:cNvSpPr>
              <p:nvPr/>
            </p:nvSpPr>
            <p:spPr bwMode="auto">
              <a:xfrm>
                <a:off x="6483350" y="2838451"/>
                <a:ext cx="52388" cy="73025"/>
              </a:xfrm>
              <a:custGeom>
                <a:avLst/>
                <a:gdLst>
                  <a:gd name="T0" fmla="*/ 2147483647 w 33"/>
                  <a:gd name="T1" fmla="*/ 0 h 46"/>
                  <a:gd name="T2" fmla="*/ 2147483647 w 33"/>
                  <a:gd name="T3" fmla="*/ 2147483647 h 46"/>
                  <a:gd name="T4" fmla="*/ 2147483647 w 33"/>
                  <a:gd name="T5" fmla="*/ 2147483647 h 46"/>
                  <a:gd name="T6" fmla="*/ 0 w 33"/>
                  <a:gd name="T7" fmla="*/ 2147483647 h 46"/>
                  <a:gd name="T8" fmla="*/ 0 w 33"/>
                  <a:gd name="T9" fmla="*/ 2147483647 h 46"/>
                  <a:gd name="T10" fmla="*/ 2147483647 w 33"/>
                  <a:gd name="T11" fmla="*/ 2147483647 h 46"/>
                  <a:gd name="T12" fmla="*/ 2147483647 w 33"/>
                  <a:gd name="T13" fmla="*/ 2147483647 h 46"/>
                  <a:gd name="T14" fmla="*/ 2147483647 w 33"/>
                  <a:gd name="T15" fmla="*/ 2147483647 h 46"/>
                  <a:gd name="T16" fmla="*/ 2147483647 w 33"/>
                  <a:gd name="T17" fmla="*/ 2147483647 h 46"/>
                  <a:gd name="T18" fmla="*/ 2147483647 w 33"/>
                  <a:gd name="T19" fmla="*/ 2147483647 h 46"/>
                  <a:gd name="T20" fmla="*/ 2147483647 w 33"/>
                  <a:gd name="T21" fmla="*/ 2147483647 h 46"/>
                  <a:gd name="T22" fmla="*/ 2147483647 w 33"/>
                  <a:gd name="T23" fmla="*/ 2147483647 h 46"/>
                  <a:gd name="T24" fmla="*/ 2147483647 w 33"/>
                  <a:gd name="T25" fmla="*/ 2147483647 h 46"/>
                  <a:gd name="T26" fmla="*/ 2147483647 w 33"/>
                  <a:gd name="T27" fmla="*/ 2147483647 h 46"/>
                  <a:gd name="T28" fmla="*/ 2147483647 w 33"/>
                  <a:gd name="T29" fmla="*/ 2147483647 h 46"/>
                  <a:gd name="T30" fmla="*/ 2147483647 w 33"/>
                  <a:gd name="T31" fmla="*/ 0 h 46"/>
                  <a:gd name="T32" fmla="*/ 2147483647 w 33"/>
                  <a:gd name="T33" fmla="*/ 0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6"/>
                  <a:gd name="T53" fmla="*/ 33 w 33"/>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6">
                    <a:moveTo>
                      <a:pt x="14" y="0"/>
                    </a:moveTo>
                    <a:lnTo>
                      <a:pt x="7" y="2"/>
                    </a:lnTo>
                    <a:lnTo>
                      <a:pt x="2" y="9"/>
                    </a:lnTo>
                    <a:lnTo>
                      <a:pt x="0" y="20"/>
                    </a:lnTo>
                    <a:lnTo>
                      <a:pt x="0" y="27"/>
                    </a:lnTo>
                    <a:lnTo>
                      <a:pt x="2" y="37"/>
                    </a:lnTo>
                    <a:lnTo>
                      <a:pt x="7" y="44"/>
                    </a:lnTo>
                    <a:lnTo>
                      <a:pt x="14" y="46"/>
                    </a:lnTo>
                    <a:lnTo>
                      <a:pt x="19" y="46"/>
                    </a:lnTo>
                    <a:lnTo>
                      <a:pt x="26" y="44"/>
                    </a:lnTo>
                    <a:lnTo>
                      <a:pt x="31" y="37"/>
                    </a:lnTo>
                    <a:lnTo>
                      <a:pt x="33" y="27"/>
                    </a:lnTo>
                    <a:lnTo>
                      <a:pt x="33" y="20"/>
                    </a:lnTo>
                    <a:lnTo>
                      <a:pt x="31" y="9"/>
                    </a:lnTo>
                    <a:lnTo>
                      <a:pt x="26" y="2"/>
                    </a:lnTo>
                    <a:lnTo>
                      <a:pt x="19" y="0"/>
                    </a:lnTo>
                    <a:lnTo>
                      <a:pt x="14" y="0"/>
                    </a:lnTo>
                  </a:path>
                </a:pathLst>
              </a:custGeom>
              <a:noFill/>
              <a:ln w="4">
                <a:solidFill>
                  <a:srgbClr val="000000"/>
                </a:solidFill>
                <a:round/>
                <a:headEnd/>
                <a:tailEnd/>
              </a:ln>
            </p:spPr>
            <p:txBody>
              <a:bodyPr/>
              <a:lstStyle/>
              <a:p>
                <a:endParaRPr lang="en-US"/>
              </a:p>
            </p:txBody>
          </p:sp>
          <p:sp>
            <p:nvSpPr>
              <p:cNvPr id="381" name="Freeform 838"/>
              <p:cNvSpPr>
                <a:spLocks/>
              </p:cNvSpPr>
              <p:nvPr/>
            </p:nvSpPr>
            <p:spPr bwMode="auto">
              <a:xfrm>
                <a:off x="6557963" y="2905126"/>
                <a:ext cx="6350" cy="6350"/>
              </a:xfrm>
              <a:custGeom>
                <a:avLst/>
                <a:gdLst>
                  <a:gd name="T0" fmla="*/ 2147483647 w 4"/>
                  <a:gd name="T1" fmla="*/ 0 h 4"/>
                  <a:gd name="T2" fmla="*/ 0 w 4"/>
                  <a:gd name="T3" fmla="*/ 2147483647 h 4"/>
                  <a:gd name="T4" fmla="*/ 2147483647 w 4"/>
                  <a:gd name="T5" fmla="*/ 2147483647 h 4"/>
                  <a:gd name="T6" fmla="*/ 2147483647 w 4"/>
                  <a:gd name="T7" fmla="*/ 2147483647 h 4"/>
                  <a:gd name="T8" fmla="*/ 2147483647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0"/>
                    </a:moveTo>
                    <a:lnTo>
                      <a:pt x="0" y="2"/>
                    </a:lnTo>
                    <a:lnTo>
                      <a:pt x="2" y="4"/>
                    </a:lnTo>
                    <a:lnTo>
                      <a:pt x="4" y="2"/>
                    </a:lnTo>
                    <a:lnTo>
                      <a:pt x="2" y="0"/>
                    </a:lnTo>
                  </a:path>
                </a:pathLst>
              </a:custGeom>
              <a:noFill/>
              <a:ln w="4">
                <a:solidFill>
                  <a:srgbClr val="000000"/>
                </a:solidFill>
                <a:round/>
                <a:headEnd/>
                <a:tailEnd/>
              </a:ln>
            </p:spPr>
            <p:txBody>
              <a:bodyPr/>
              <a:lstStyle/>
              <a:p>
                <a:endParaRPr lang="en-US"/>
              </a:p>
            </p:txBody>
          </p:sp>
          <p:sp>
            <p:nvSpPr>
              <p:cNvPr id="382" name="Freeform 839"/>
              <p:cNvSpPr>
                <a:spLocks/>
              </p:cNvSpPr>
              <p:nvPr/>
            </p:nvSpPr>
            <p:spPr bwMode="auto">
              <a:xfrm>
                <a:off x="6599238" y="2838451"/>
                <a:ext cx="17463" cy="73025"/>
              </a:xfrm>
              <a:custGeom>
                <a:avLst/>
                <a:gdLst>
                  <a:gd name="T0" fmla="*/ 0 w 11"/>
                  <a:gd name="T1" fmla="*/ 2147483647 h 46"/>
                  <a:gd name="T2" fmla="*/ 2147483647 w 11"/>
                  <a:gd name="T3" fmla="*/ 2147483647 h 46"/>
                  <a:gd name="T4" fmla="*/ 2147483647 w 11"/>
                  <a:gd name="T5" fmla="*/ 0 h 46"/>
                  <a:gd name="T6" fmla="*/ 2147483647 w 11"/>
                  <a:gd name="T7" fmla="*/ 2147483647 h 46"/>
                  <a:gd name="T8" fmla="*/ 0 60000 65536"/>
                  <a:gd name="T9" fmla="*/ 0 60000 65536"/>
                  <a:gd name="T10" fmla="*/ 0 60000 65536"/>
                  <a:gd name="T11" fmla="*/ 0 60000 65536"/>
                  <a:gd name="T12" fmla="*/ 0 w 11"/>
                  <a:gd name="T13" fmla="*/ 0 h 46"/>
                  <a:gd name="T14" fmla="*/ 11 w 11"/>
                  <a:gd name="T15" fmla="*/ 46 h 46"/>
                </a:gdLst>
                <a:ahLst/>
                <a:cxnLst>
                  <a:cxn ang="T8">
                    <a:pos x="T0" y="T1"/>
                  </a:cxn>
                  <a:cxn ang="T9">
                    <a:pos x="T2" y="T3"/>
                  </a:cxn>
                  <a:cxn ang="T10">
                    <a:pos x="T4" y="T5"/>
                  </a:cxn>
                  <a:cxn ang="T11">
                    <a:pos x="T6" y="T7"/>
                  </a:cxn>
                </a:cxnLst>
                <a:rect l="T12" t="T13" r="T14" b="T15"/>
                <a:pathLst>
                  <a:path w="11" h="46">
                    <a:moveTo>
                      <a:pt x="0" y="9"/>
                    </a:moveTo>
                    <a:lnTo>
                      <a:pt x="4" y="7"/>
                    </a:lnTo>
                    <a:lnTo>
                      <a:pt x="11" y="0"/>
                    </a:lnTo>
                    <a:lnTo>
                      <a:pt x="11" y="46"/>
                    </a:lnTo>
                  </a:path>
                </a:pathLst>
              </a:custGeom>
              <a:noFill/>
              <a:ln w="4">
                <a:solidFill>
                  <a:srgbClr val="000000"/>
                </a:solidFill>
                <a:round/>
                <a:headEnd/>
                <a:tailEnd/>
              </a:ln>
            </p:spPr>
            <p:txBody>
              <a:bodyPr/>
              <a:lstStyle/>
              <a:p>
                <a:endParaRPr lang="en-US"/>
              </a:p>
            </p:txBody>
          </p:sp>
          <p:sp>
            <p:nvSpPr>
              <p:cNvPr id="383" name="Freeform 840"/>
              <p:cNvSpPr>
                <a:spLocks/>
              </p:cNvSpPr>
              <p:nvPr/>
            </p:nvSpPr>
            <p:spPr bwMode="auto">
              <a:xfrm>
                <a:off x="6657975" y="2841626"/>
                <a:ext cx="47625" cy="69850"/>
              </a:xfrm>
              <a:custGeom>
                <a:avLst/>
                <a:gdLst>
                  <a:gd name="T0" fmla="*/ 2147483647 w 30"/>
                  <a:gd name="T1" fmla="*/ 2147483647 h 44"/>
                  <a:gd name="T2" fmla="*/ 2147483647 w 30"/>
                  <a:gd name="T3" fmla="*/ 2147483647 h 44"/>
                  <a:gd name="T4" fmla="*/ 2147483647 w 30"/>
                  <a:gd name="T5" fmla="*/ 2147483647 h 44"/>
                  <a:gd name="T6" fmla="*/ 2147483647 w 30"/>
                  <a:gd name="T7" fmla="*/ 2147483647 h 44"/>
                  <a:gd name="T8" fmla="*/ 2147483647 w 30"/>
                  <a:gd name="T9" fmla="*/ 0 h 44"/>
                  <a:gd name="T10" fmla="*/ 2147483647 w 30"/>
                  <a:gd name="T11" fmla="*/ 0 h 44"/>
                  <a:gd name="T12" fmla="*/ 2147483647 w 30"/>
                  <a:gd name="T13" fmla="*/ 2147483647 h 44"/>
                  <a:gd name="T14" fmla="*/ 2147483647 w 30"/>
                  <a:gd name="T15" fmla="*/ 2147483647 h 44"/>
                  <a:gd name="T16" fmla="*/ 2147483647 w 30"/>
                  <a:gd name="T17" fmla="*/ 2147483647 h 44"/>
                  <a:gd name="T18" fmla="*/ 2147483647 w 30"/>
                  <a:gd name="T19" fmla="*/ 2147483647 h 44"/>
                  <a:gd name="T20" fmla="*/ 2147483647 w 30"/>
                  <a:gd name="T21" fmla="*/ 2147483647 h 44"/>
                  <a:gd name="T22" fmla="*/ 0 w 30"/>
                  <a:gd name="T23" fmla="*/ 2147483647 h 44"/>
                  <a:gd name="T24" fmla="*/ 2147483647 w 30"/>
                  <a:gd name="T25" fmla="*/ 2147483647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44"/>
                  <a:gd name="T41" fmla="*/ 30 w 30"/>
                  <a:gd name="T42" fmla="*/ 44 h 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44">
                    <a:moveTo>
                      <a:pt x="2" y="9"/>
                    </a:moveTo>
                    <a:lnTo>
                      <a:pt x="2" y="7"/>
                    </a:lnTo>
                    <a:lnTo>
                      <a:pt x="3" y="4"/>
                    </a:lnTo>
                    <a:lnTo>
                      <a:pt x="5" y="2"/>
                    </a:lnTo>
                    <a:lnTo>
                      <a:pt x="9" y="0"/>
                    </a:lnTo>
                    <a:lnTo>
                      <a:pt x="17" y="0"/>
                    </a:lnTo>
                    <a:lnTo>
                      <a:pt x="23" y="2"/>
                    </a:lnTo>
                    <a:lnTo>
                      <a:pt x="24" y="4"/>
                    </a:lnTo>
                    <a:lnTo>
                      <a:pt x="26" y="7"/>
                    </a:lnTo>
                    <a:lnTo>
                      <a:pt x="26" y="12"/>
                    </a:lnTo>
                    <a:lnTo>
                      <a:pt x="21" y="23"/>
                    </a:lnTo>
                    <a:lnTo>
                      <a:pt x="0" y="44"/>
                    </a:lnTo>
                    <a:lnTo>
                      <a:pt x="30" y="44"/>
                    </a:lnTo>
                  </a:path>
                </a:pathLst>
              </a:custGeom>
              <a:noFill/>
              <a:ln w="4">
                <a:solidFill>
                  <a:srgbClr val="000000"/>
                </a:solidFill>
                <a:round/>
                <a:headEnd/>
                <a:tailEnd/>
              </a:ln>
            </p:spPr>
            <p:txBody>
              <a:bodyPr/>
              <a:lstStyle/>
              <a:p>
                <a:endParaRPr lang="en-US"/>
              </a:p>
            </p:txBody>
          </p:sp>
          <p:sp>
            <p:nvSpPr>
              <p:cNvPr id="384" name="Line 841"/>
              <p:cNvSpPr>
                <a:spLocks noChangeShapeType="1"/>
              </p:cNvSpPr>
              <p:nvPr/>
            </p:nvSpPr>
            <p:spPr bwMode="auto">
              <a:xfrm>
                <a:off x="6754813" y="2417763"/>
                <a:ext cx="44450" cy="1588"/>
              </a:xfrm>
              <a:prstGeom prst="line">
                <a:avLst/>
              </a:prstGeom>
              <a:noFill/>
              <a:ln w="4">
                <a:solidFill>
                  <a:srgbClr val="000000"/>
                </a:solidFill>
                <a:round/>
                <a:headEnd/>
                <a:tailEnd/>
              </a:ln>
            </p:spPr>
            <p:txBody>
              <a:bodyPr/>
              <a:lstStyle/>
              <a:p>
                <a:endParaRPr lang="en-US"/>
              </a:p>
            </p:txBody>
          </p:sp>
          <p:sp>
            <p:nvSpPr>
              <p:cNvPr id="385" name="Freeform 842"/>
              <p:cNvSpPr>
                <a:spLocks/>
              </p:cNvSpPr>
              <p:nvPr/>
            </p:nvSpPr>
            <p:spPr bwMode="auto">
              <a:xfrm>
                <a:off x="6483350" y="2387601"/>
                <a:ext cx="52388" cy="73025"/>
              </a:xfrm>
              <a:custGeom>
                <a:avLst/>
                <a:gdLst>
                  <a:gd name="T0" fmla="*/ 2147483647 w 33"/>
                  <a:gd name="T1" fmla="*/ 0 h 46"/>
                  <a:gd name="T2" fmla="*/ 2147483647 w 33"/>
                  <a:gd name="T3" fmla="*/ 2147483647 h 46"/>
                  <a:gd name="T4" fmla="*/ 2147483647 w 33"/>
                  <a:gd name="T5" fmla="*/ 2147483647 h 46"/>
                  <a:gd name="T6" fmla="*/ 0 w 33"/>
                  <a:gd name="T7" fmla="*/ 2147483647 h 46"/>
                  <a:gd name="T8" fmla="*/ 0 w 33"/>
                  <a:gd name="T9" fmla="*/ 2147483647 h 46"/>
                  <a:gd name="T10" fmla="*/ 2147483647 w 33"/>
                  <a:gd name="T11" fmla="*/ 2147483647 h 46"/>
                  <a:gd name="T12" fmla="*/ 2147483647 w 33"/>
                  <a:gd name="T13" fmla="*/ 2147483647 h 46"/>
                  <a:gd name="T14" fmla="*/ 2147483647 w 33"/>
                  <a:gd name="T15" fmla="*/ 2147483647 h 46"/>
                  <a:gd name="T16" fmla="*/ 2147483647 w 33"/>
                  <a:gd name="T17" fmla="*/ 2147483647 h 46"/>
                  <a:gd name="T18" fmla="*/ 2147483647 w 33"/>
                  <a:gd name="T19" fmla="*/ 2147483647 h 46"/>
                  <a:gd name="T20" fmla="*/ 2147483647 w 33"/>
                  <a:gd name="T21" fmla="*/ 2147483647 h 46"/>
                  <a:gd name="T22" fmla="*/ 2147483647 w 33"/>
                  <a:gd name="T23" fmla="*/ 2147483647 h 46"/>
                  <a:gd name="T24" fmla="*/ 2147483647 w 33"/>
                  <a:gd name="T25" fmla="*/ 2147483647 h 46"/>
                  <a:gd name="T26" fmla="*/ 2147483647 w 33"/>
                  <a:gd name="T27" fmla="*/ 2147483647 h 46"/>
                  <a:gd name="T28" fmla="*/ 2147483647 w 33"/>
                  <a:gd name="T29" fmla="*/ 2147483647 h 46"/>
                  <a:gd name="T30" fmla="*/ 2147483647 w 33"/>
                  <a:gd name="T31" fmla="*/ 0 h 46"/>
                  <a:gd name="T32" fmla="*/ 2147483647 w 33"/>
                  <a:gd name="T33" fmla="*/ 0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6"/>
                  <a:gd name="T53" fmla="*/ 33 w 33"/>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6">
                    <a:moveTo>
                      <a:pt x="14" y="0"/>
                    </a:moveTo>
                    <a:lnTo>
                      <a:pt x="7" y="2"/>
                    </a:lnTo>
                    <a:lnTo>
                      <a:pt x="2" y="9"/>
                    </a:lnTo>
                    <a:lnTo>
                      <a:pt x="0" y="19"/>
                    </a:lnTo>
                    <a:lnTo>
                      <a:pt x="0" y="26"/>
                    </a:lnTo>
                    <a:lnTo>
                      <a:pt x="2" y="37"/>
                    </a:lnTo>
                    <a:lnTo>
                      <a:pt x="7" y="44"/>
                    </a:lnTo>
                    <a:lnTo>
                      <a:pt x="14" y="46"/>
                    </a:lnTo>
                    <a:lnTo>
                      <a:pt x="19" y="46"/>
                    </a:lnTo>
                    <a:lnTo>
                      <a:pt x="26" y="44"/>
                    </a:lnTo>
                    <a:lnTo>
                      <a:pt x="31" y="37"/>
                    </a:lnTo>
                    <a:lnTo>
                      <a:pt x="33" y="26"/>
                    </a:lnTo>
                    <a:lnTo>
                      <a:pt x="33" y="19"/>
                    </a:lnTo>
                    <a:lnTo>
                      <a:pt x="31" y="9"/>
                    </a:lnTo>
                    <a:lnTo>
                      <a:pt x="26" y="2"/>
                    </a:lnTo>
                    <a:lnTo>
                      <a:pt x="19" y="0"/>
                    </a:lnTo>
                    <a:lnTo>
                      <a:pt x="14" y="0"/>
                    </a:lnTo>
                  </a:path>
                </a:pathLst>
              </a:custGeom>
              <a:noFill/>
              <a:ln w="4">
                <a:solidFill>
                  <a:srgbClr val="000000"/>
                </a:solidFill>
                <a:round/>
                <a:headEnd/>
                <a:tailEnd/>
              </a:ln>
            </p:spPr>
            <p:txBody>
              <a:bodyPr/>
              <a:lstStyle/>
              <a:p>
                <a:endParaRPr lang="en-US"/>
              </a:p>
            </p:txBody>
          </p:sp>
          <p:sp>
            <p:nvSpPr>
              <p:cNvPr id="386" name="Freeform 843"/>
              <p:cNvSpPr>
                <a:spLocks/>
              </p:cNvSpPr>
              <p:nvPr/>
            </p:nvSpPr>
            <p:spPr bwMode="auto">
              <a:xfrm>
                <a:off x="6557963" y="2454276"/>
                <a:ext cx="6350" cy="6350"/>
              </a:xfrm>
              <a:custGeom>
                <a:avLst/>
                <a:gdLst>
                  <a:gd name="T0" fmla="*/ 2147483647 w 4"/>
                  <a:gd name="T1" fmla="*/ 0 h 4"/>
                  <a:gd name="T2" fmla="*/ 0 w 4"/>
                  <a:gd name="T3" fmla="*/ 2147483647 h 4"/>
                  <a:gd name="T4" fmla="*/ 2147483647 w 4"/>
                  <a:gd name="T5" fmla="*/ 2147483647 h 4"/>
                  <a:gd name="T6" fmla="*/ 2147483647 w 4"/>
                  <a:gd name="T7" fmla="*/ 2147483647 h 4"/>
                  <a:gd name="T8" fmla="*/ 2147483647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0"/>
                    </a:moveTo>
                    <a:lnTo>
                      <a:pt x="0" y="2"/>
                    </a:lnTo>
                    <a:lnTo>
                      <a:pt x="2" y="4"/>
                    </a:lnTo>
                    <a:lnTo>
                      <a:pt x="4" y="2"/>
                    </a:lnTo>
                    <a:lnTo>
                      <a:pt x="2" y="0"/>
                    </a:lnTo>
                  </a:path>
                </a:pathLst>
              </a:custGeom>
              <a:noFill/>
              <a:ln w="4">
                <a:solidFill>
                  <a:srgbClr val="000000"/>
                </a:solidFill>
                <a:round/>
                <a:headEnd/>
                <a:tailEnd/>
              </a:ln>
            </p:spPr>
            <p:txBody>
              <a:bodyPr/>
              <a:lstStyle/>
              <a:p>
                <a:endParaRPr lang="en-US"/>
              </a:p>
            </p:txBody>
          </p:sp>
          <p:sp>
            <p:nvSpPr>
              <p:cNvPr id="387" name="Freeform 844"/>
              <p:cNvSpPr>
                <a:spLocks/>
              </p:cNvSpPr>
              <p:nvPr/>
            </p:nvSpPr>
            <p:spPr bwMode="auto">
              <a:xfrm>
                <a:off x="6599238" y="2387601"/>
                <a:ext cx="17463" cy="73025"/>
              </a:xfrm>
              <a:custGeom>
                <a:avLst/>
                <a:gdLst>
                  <a:gd name="T0" fmla="*/ 0 w 11"/>
                  <a:gd name="T1" fmla="*/ 2147483647 h 46"/>
                  <a:gd name="T2" fmla="*/ 2147483647 w 11"/>
                  <a:gd name="T3" fmla="*/ 2147483647 h 46"/>
                  <a:gd name="T4" fmla="*/ 2147483647 w 11"/>
                  <a:gd name="T5" fmla="*/ 0 h 46"/>
                  <a:gd name="T6" fmla="*/ 2147483647 w 11"/>
                  <a:gd name="T7" fmla="*/ 2147483647 h 46"/>
                  <a:gd name="T8" fmla="*/ 0 60000 65536"/>
                  <a:gd name="T9" fmla="*/ 0 60000 65536"/>
                  <a:gd name="T10" fmla="*/ 0 60000 65536"/>
                  <a:gd name="T11" fmla="*/ 0 60000 65536"/>
                  <a:gd name="T12" fmla="*/ 0 w 11"/>
                  <a:gd name="T13" fmla="*/ 0 h 46"/>
                  <a:gd name="T14" fmla="*/ 11 w 11"/>
                  <a:gd name="T15" fmla="*/ 46 h 46"/>
                </a:gdLst>
                <a:ahLst/>
                <a:cxnLst>
                  <a:cxn ang="T8">
                    <a:pos x="T0" y="T1"/>
                  </a:cxn>
                  <a:cxn ang="T9">
                    <a:pos x="T2" y="T3"/>
                  </a:cxn>
                  <a:cxn ang="T10">
                    <a:pos x="T4" y="T5"/>
                  </a:cxn>
                  <a:cxn ang="T11">
                    <a:pos x="T6" y="T7"/>
                  </a:cxn>
                </a:cxnLst>
                <a:rect l="T12" t="T13" r="T14" b="T15"/>
                <a:pathLst>
                  <a:path w="11" h="46">
                    <a:moveTo>
                      <a:pt x="0" y="9"/>
                    </a:moveTo>
                    <a:lnTo>
                      <a:pt x="4" y="7"/>
                    </a:lnTo>
                    <a:lnTo>
                      <a:pt x="11" y="0"/>
                    </a:lnTo>
                    <a:lnTo>
                      <a:pt x="11" y="46"/>
                    </a:lnTo>
                  </a:path>
                </a:pathLst>
              </a:custGeom>
              <a:noFill/>
              <a:ln w="4">
                <a:solidFill>
                  <a:srgbClr val="000000"/>
                </a:solidFill>
                <a:round/>
                <a:headEnd/>
                <a:tailEnd/>
              </a:ln>
            </p:spPr>
            <p:txBody>
              <a:bodyPr/>
              <a:lstStyle/>
              <a:p>
                <a:endParaRPr lang="en-US"/>
              </a:p>
            </p:txBody>
          </p:sp>
          <p:sp>
            <p:nvSpPr>
              <p:cNvPr id="388" name="Freeform 845"/>
              <p:cNvSpPr>
                <a:spLocks/>
              </p:cNvSpPr>
              <p:nvPr/>
            </p:nvSpPr>
            <p:spPr bwMode="auto">
              <a:xfrm>
                <a:off x="6661150" y="2387601"/>
                <a:ext cx="52388" cy="50800"/>
              </a:xfrm>
              <a:custGeom>
                <a:avLst/>
                <a:gdLst>
                  <a:gd name="T0" fmla="*/ 2147483647 w 33"/>
                  <a:gd name="T1" fmla="*/ 0 h 32"/>
                  <a:gd name="T2" fmla="*/ 0 w 33"/>
                  <a:gd name="T3" fmla="*/ 2147483647 h 32"/>
                  <a:gd name="T4" fmla="*/ 2147483647 w 33"/>
                  <a:gd name="T5" fmla="*/ 2147483647 h 32"/>
                  <a:gd name="T6" fmla="*/ 0 60000 65536"/>
                  <a:gd name="T7" fmla="*/ 0 60000 65536"/>
                  <a:gd name="T8" fmla="*/ 0 60000 65536"/>
                  <a:gd name="T9" fmla="*/ 0 w 33"/>
                  <a:gd name="T10" fmla="*/ 0 h 32"/>
                  <a:gd name="T11" fmla="*/ 33 w 33"/>
                  <a:gd name="T12" fmla="*/ 32 h 32"/>
                </a:gdLst>
                <a:ahLst/>
                <a:cxnLst>
                  <a:cxn ang="T6">
                    <a:pos x="T0" y="T1"/>
                  </a:cxn>
                  <a:cxn ang="T7">
                    <a:pos x="T2" y="T3"/>
                  </a:cxn>
                  <a:cxn ang="T8">
                    <a:pos x="T4" y="T5"/>
                  </a:cxn>
                </a:cxnLst>
                <a:rect l="T9" t="T10" r="T11" b="T12"/>
                <a:pathLst>
                  <a:path w="33" h="32">
                    <a:moveTo>
                      <a:pt x="21" y="0"/>
                    </a:moveTo>
                    <a:lnTo>
                      <a:pt x="0" y="32"/>
                    </a:lnTo>
                    <a:lnTo>
                      <a:pt x="33" y="32"/>
                    </a:lnTo>
                  </a:path>
                </a:pathLst>
              </a:custGeom>
              <a:noFill/>
              <a:ln w="4">
                <a:solidFill>
                  <a:srgbClr val="000000"/>
                </a:solidFill>
                <a:round/>
                <a:headEnd/>
                <a:tailEnd/>
              </a:ln>
            </p:spPr>
            <p:txBody>
              <a:bodyPr/>
              <a:lstStyle/>
              <a:p>
                <a:endParaRPr lang="en-US"/>
              </a:p>
            </p:txBody>
          </p:sp>
          <p:sp>
            <p:nvSpPr>
              <p:cNvPr id="389" name="Line 846"/>
              <p:cNvSpPr>
                <a:spLocks noChangeShapeType="1"/>
              </p:cNvSpPr>
              <p:nvPr/>
            </p:nvSpPr>
            <p:spPr bwMode="auto">
              <a:xfrm>
                <a:off x="6694488" y="2387601"/>
                <a:ext cx="1588" cy="73025"/>
              </a:xfrm>
              <a:prstGeom prst="line">
                <a:avLst/>
              </a:prstGeom>
              <a:noFill/>
              <a:ln w="4">
                <a:solidFill>
                  <a:srgbClr val="000000"/>
                </a:solidFill>
                <a:round/>
                <a:headEnd/>
                <a:tailEnd/>
              </a:ln>
            </p:spPr>
            <p:txBody>
              <a:bodyPr/>
              <a:lstStyle/>
              <a:p>
                <a:endParaRPr lang="en-US"/>
              </a:p>
            </p:txBody>
          </p:sp>
          <p:sp>
            <p:nvSpPr>
              <p:cNvPr id="390" name="Line 847"/>
              <p:cNvSpPr>
                <a:spLocks noChangeShapeType="1"/>
              </p:cNvSpPr>
              <p:nvPr/>
            </p:nvSpPr>
            <p:spPr bwMode="auto">
              <a:xfrm>
                <a:off x="6754813" y="1966913"/>
                <a:ext cx="44450" cy="1588"/>
              </a:xfrm>
              <a:prstGeom prst="line">
                <a:avLst/>
              </a:prstGeom>
              <a:noFill/>
              <a:ln w="4">
                <a:solidFill>
                  <a:srgbClr val="000000"/>
                </a:solidFill>
                <a:round/>
                <a:headEnd/>
                <a:tailEnd/>
              </a:ln>
            </p:spPr>
            <p:txBody>
              <a:bodyPr/>
              <a:lstStyle/>
              <a:p>
                <a:endParaRPr lang="en-US"/>
              </a:p>
            </p:txBody>
          </p:sp>
          <p:sp>
            <p:nvSpPr>
              <p:cNvPr id="391" name="Freeform 848"/>
              <p:cNvSpPr>
                <a:spLocks/>
              </p:cNvSpPr>
              <p:nvPr/>
            </p:nvSpPr>
            <p:spPr bwMode="auto">
              <a:xfrm>
                <a:off x="6483350" y="1970088"/>
                <a:ext cx="52388" cy="73025"/>
              </a:xfrm>
              <a:custGeom>
                <a:avLst/>
                <a:gdLst>
                  <a:gd name="T0" fmla="*/ 2147483647 w 33"/>
                  <a:gd name="T1" fmla="*/ 0 h 46"/>
                  <a:gd name="T2" fmla="*/ 2147483647 w 33"/>
                  <a:gd name="T3" fmla="*/ 2147483647 h 46"/>
                  <a:gd name="T4" fmla="*/ 2147483647 w 33"/>
                  <a:gd name="T5" fmla="*/ 2147483647 h 46"/>
                  <a:gd name="T6" fmla="*/ 0 w 33"/>
                  <a:gd name="T7" fmla="*/ 2147483647 h 46"/>
                  <a:gd name="T8" fmla="*/ 0 w 33"/>
                  <a:gd name="T9" fmla="*/ 2147483647 h 46"/>
                  <a:gd name="T10" fmla="*/ 2147483647 w 33"/>
                  <a:gd name="T11" fmla="*/ 2147483647 h 46"/>
                  <a:gd name="T12" fmla="*/ 2147483647 w 33"/>
                  <a:gd name="T13" fmla="*/ 2147483647 h 46"/>
                  <a:gd name="T14" fmla="*/ 2147483647 w 33"/>
                  <a:gd name="T15" fmla="*/ 2147483647 h 46"/>
                  <a:gd name="T16" fmla="*/ 2147483647 w 33"/>
                  <a:gd name="T17" fmla="*/ 2147483647 h 46"/>
                  <a:gd name="T18" fmla="*/ 2147483647 w 33"/>
                  <a:gd name="T19" fmla="*/ 2147483647 h 46"/>
                  <a:gd name="T20" fmla="*/ 2147483647 w 33"/>
                  <a:gd name="T21" fmla="*/ 2147483647 h 46"/>
                  <a:gd name="T22" fmla="*/ 2147483647 w 33"/>
                  <a:gd name="T23" fmla="*/ 2147483647 h 46"/>
                  <a:gd name="T24" fmla="*/ 2147483647 w 33"/>
                  <a:gd name="T25" fmla="*/ 2147483647 h 46"/>
                  <a:gd name="T26" fmla="*/ 2147483647 w 33"/>
                  <a:gd name="T27" fmla="*/ 2147483647 h 46"/>
                  <a:gd name="T28" fmla="*/ 2147483647 w 33"/>
                  <a:gd name="T29" fmla="*/ 2147483647 h 46"/>
                  <a:gd name="T30" fmla="*/ 2147483647 w 33"/>
                  <a:gd name="T31" fmla="*/ 0 h 46"/>
                  <a:gd name="T32" fmla="*/ 2147483647 w 33"/>
                  <a:gd name="T33" fmla="*/ 0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6"/>
                  <a:gd name="T53" fmla="*/ 33 w 33"/>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6">
                    <a:moveTo>
                      <a:pt x="14" y="0"/>
                    </a:moveTo>
                    <a:lnTo>
                      <a:pt x="7" y="2"/>
                    </a:lnTo>
                    <a:lnTo>
                      <a:pt x="2" y="9"/>
                    </a:lnTo>
                    <a:lnTo>
                      <a:pt x="0" y="19"/>
                    </a:lnTo>
                    <a:lnTo>
                      <a:pt x="0" y="26"/>
                    </a:lnTo>
                    <a:lnTo>
                      <a:pt x="2" y="37"/>
                    </a:lnTo>
                    <a:lnTo>
                      <a:pt x="7" y="44"/>
                    </a:lnTo>
                    <a:lnTo>
                      <a:pt x="14" y="46"/>
                    </a:lnTo>
                    <a:lnTo>
                      <a:pt x="19" y="46"/>
                    </a:lnTo>
                    <a:lnTo>
                      <a:pt x="26" y="44"/>
                    </a:lnTo>
                    <a:lnTo>
                      <a:pt x="31" y="37"/>
                    </a:lnTo>
                    <a:lnTo>
                      <a:pt x="33" y="26"/>
                    </a:lnTo>
                    <a:lnTo>
                      <a:pt x="33" y="19"/>
                    </a:lnTo>
                    <a:lnTo>
                      <a:pt x="31" y="9"/>
                    </a:lnTo>
                    <a:lnTo>
                      <a:pt x="26" y="2"/>
                    </a:lnTo>
                    <a:lnTo>
                      <a:pt x="19" y="0"/>
                    </a:lnTo>
                    <a:lnTo>
                      <a:pt x="14" y="0"/>
                    </a:lnTo>
                  </a:path>
                </a:pathLst>
              </a:custGeom>
              <a:noFill/>
              <a:ln w="4">
                <a:solidFill>
                  <a:srgbClr val="000000"/>
                </a:solidFill>
                <a:round/>
                <a:headEnd/>
                <a:tailEnd/>
              </a:ln>
            </p:spPr>
            <p:txBody>
              <a:bodyPr/>
              <a:lstStyle/>
              <a:p>
                <a:endParaRPr lang="en-US"/>
              </a:p>
            </p:txBody>
          </p:sp>
          <p:sp>
            <p:nvSpPr>
              <p:cNvPr id="392" name="Freeform 849"/>
              <p:cNvSpPr>
                <a:spLocks/>
              </p:cNvSpPr>
              <p:nvPr/>
            </p:nvSpPr>
            <p:spPr bwMode="auto">
              <a:xfrm>
                <a:off x="6557963" y="2033588"/>
                <a:ext cx="6350" cy="6350"/>
              </a:xfrm>
              <a:custGeom>
                <a:avLst/>
                <a:gdLst>
                  <a:gd name="T0" fmla="*/ 2147483647 w 4"/>
                  <a:gd name="T1" fmla="*/ 0 h 4"/>
                  <a:gd name="T2" fmla="*/ 0 w 4"/>
                  <a:gd name="T3" fmla="*/ 2147483647 h 4"/>
                  <a:gd name="T4" fmla="*/ 2147483647 w 4"/>
                  <a:gd name="T5" fmla="*/ 2147483647 h 4"/>
                  <a:gd name="T6" fmla="*/ 2147483647 w 4"/>
                  <a:gd name="T7" fmla="*/ 2147483647 h 4"/>
                  <a:gd name="T8" fmla="*/ 2147483647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0"/>
                    </a:moveTo>
                    <a:lnTo>
                      <a:pt x="0" y="2"/>
                    </a:lnTo>
                    <a:lnTo>
                      <a:pt x="2" y="4"/>
                    </a:lnTo>
                    <a:lnTo>
                      <a:pt x="4" y="2"/>
                    </a:lnTo>
                    <a:lnTo>
                      <a:pt x="2" y="0"/>
                    </a:lnTo>
                  </a:path>
                </a:pathLst>
              </a:custGeom>
              <a:noFill/>
              <a:ln w="4">
                <a:solidFill>
                  <a:srgbClr val="000000"/>
                </a:solidFill>
                <a:round/>
                <a:headEnd/>
                <a:tailEnd/>
              </a:ln>
            </p:spPr>
            <p:txBody>
              <a:bodyPr/>
              <a:lstStyle/>
              <a:p>
                <a:endParaRPr lang="en-US"/>
              </a:p>
            </p:txBody>
          </p:sp>
          <p:sp>
            <p:nvSpPr>
              <p:cNvPr id="393" name="Freeform 850"/>
              <p:cNvSpPr>
                <a:spLocks/>
              </p:cNvSpPr>
              <p:nvPr/>
            </p:nvSpPr>
            <p:spPr bwMode="auto">
              <a:xfrm>
                <a:off x="6599238" y="1970088"/>
                <a:ext cx="17463" cy="73025"/>
              </a:xfrm>
              <a:custGeom>
                <a:avLst/>
                <a:gdLst>
                  <a:gd name="T0" fmla="*/ 0 w 11"/>
                  <a:gd name="T1" fmla="*/ 2147483647 h 46"/>
                  <a:gd name="T2" fmla="*/ 2147483647 w 11"/>
                  <a:gd name="T3" fmla="*/ 2147483647 h 46"/>
                  <a:gd name="T4" fmla="*/ 2147483647 w 11"/>
                  <a:gd name="T5" fmla="*/ 0 h 46"/>
                  <a:gd name="T6" fmla="*/ 2147483647 w 11"/>
                  <a:gd name="T7" fmla="*/ 2147483647 h 46"/>
                  <a:gd name="T8" fmla="*/ 0 60000 65536"/>
                  <a:gd name="T9" fmla="*/ 0 60000 65536"/>
                  <a:gd name="T10" fmla="*/ 0 60000 65536"/>
                  <a:gd name="T11" fmla="*/ 0 60000 65536"/>
                  <a:gd name="T12" fmla="*/ 0 w 11"/>
                  <a:gd name="T13" fmla="*/ 0 h 46"/>
                  <a:gd name="T14" fmla="*/ 11 w 11"/>
                  <a:gd name="T15" fmla="*/ 46 h 46"/>
                </a:gdLst>
                <a:ahLst/>
                <a:cxnLst>
                  <a:cxn ang="T8">
                    <a:pos x="T0" y="T1"/>
                  </a:cxn>
                  <a:cxn ang="T9">
                    <a:pos x="T2" y="T3"/>
                  </a:cxn>
                  <a:cxn ang="T10">
                    <a:pos x="T4" y="T5"/>
                  </a:cxn>
                  <a:cxn ang="T11">
                    <a:pos x="T6" y="T7"/>
                  </a:cxn>
                </a:cxnLst>
                <a:rect l="T12" t="T13" r="T14" b="T15"/>
                <a:pathLst>
                  <a:path w="11" h="46">
                    <a:moveTo>
                      <a:pt x="0" y="9"/>
                    </a:moveTo>
                    <a:lnTo>
                      <a:pt x="4" y="7"/>
                    </a:lnTo>
                    <a:lnTo>
                      <a:pt x="11" y="0"/>
                    </a:lnTo>
                    <a:lnTo>
                      <a:pt x="11" y="46"/>
                    </a:lnTo>
                  </a:path>
                </a:pathLst>
              </a:custGeom>
              <a:noFill/>
              <a:ln w="4">
                <a:solidFill>
                  <a:srgbClr val="000000"/>
                </a:solidFill>
                <a:round/>
                <a:headEnd/>
                <a:tailEnd/>
              </a:ln>
            </p:spPr>
            <p:txBody>
              <a:bodyPr/>
              <a:lstStyle/>
              <a:p>
                <a:endParaRPr lang="en-US"/>
              </a:p>
            </p:txBody>
          </p:sp>
          <p:sp>
            <p:nvSpPr>
              <p:cNvPr id="394" name="Freeform 851"/>
              <p:cNvSpPr>
                <a:spLocks/>
              </p:cNvSpPr>
              <p:nvPr/>
            </p:nvSpPr>
            <p:spPr bwMode="auto">
              <a:xfrm>
                <a:off x="6661150" y="1966913"/>
                <a:ext cx="46038" cy="73025"/>
              </a:xfrm>
              <a:custGeom>
                <a:avLst/>
                <a:gdLst>
                  <a:gd name="T0" fmla="*/ 2147483647 w 29"/>
                  <a:gd name="T1" fmla="*/ 2147483647 h 46"/>
                  <a:gd name="T2" fmla="*/ 2147483647 w 29"/>
                  <a:gd name="T3" fmla="*/ 2147483647 h 46"/>
                  <a:gd name="T4" fmla="*/ 2147483647 w 29"/>
                  <a:gd name="T5" fmla="*/ 0 h 46"/>
                  <a:gd name="T6" fmla="*/ 2147483647 w 29"/>
                  <a:gd name="T7" fmla="*/ 0 h 46"/>
                  <a:gd name="T8" fmla="*/ 2147483647 w 29"/>
                  <a:gd name="T9" fmla="*/ 2147483647 h 46"/>
                  <a:gd name="T10" fmla="*/ 2147483647 w 29"/>
                  <a:gd name="T11" fmla="*/ 2147483647 h 46"/>
                  <a:gd name="T12" fmla="*/ 0 w 29"/>
                  <a:gd name="T13" fmla="*/ 2147483647 h 46"/>
                  <a:gd name="T14" fmla="*/ 0 w 29"/>
                  <a:gd name="T15" fmla="*/ 2147483647 h 46"/>
                  <a:gd name="T16" fmla="*/ 2147483647 w 29"/>
                  <a:gd name="T17" fmla="*/ 2147483647 h 46"/>
                  <a:gd name="T18" fmla="*/ 2147483647 w 29"/>
                  <a:gd name="T19" fmla="*/ 2147483647 h 46"/>
                  <a:gd name="T20" fmla="*/ 2147483647 w 29"/>
                  <a:gd name="T21" fmla="*/ 2147483647 h 46"/>
                  <a:gd name="T22" fmla="*/ 2147483647 w 29"/>
                  <a:gd name="T23" fmla="*/ 2147483647 h 46"/>
                  <a:gd name="T24" fmla="*/ 2147483647 w 29"/>
                  <a:gd name="T25" fmla="*/ 2147483647 h 46"/>
                  <a:gd name="T26" fmla="*/ 2147483647 w 29"/>
                  <a:gd name="T27" fmla="*/ 2147483647 h 46"/>
                  <a:gd name="T28" fmla="*/ 2147483647 w 29"/>
                  <a:gd name="T29" fmla="*/ 2147483647 h 46"/>
                  <a:gd name="T30" fmla="*/ 2147483647 w 29"/>
                  <a:gd name="T31" fmla="*/ 2147483647 h 46"/>
                  <a:gd name="T32" fmla="*/ 2147483647 w 29"/>
                  <a:gd name="T33" fmla="*/ 2147483647 h 46"/>
                  <a:gd name="T34" fmla="*/ 2147483647 w 29"/>
                  <a:gd name="T35" fmla="*/ 2147483647 h 46"/>
                  <a:gd name="T36" fmla="*/ 2147483647 w 29"/>
                  <a:gd name="T37" fmla="*/ 2147483647 h 46"/>
                  <a:gd name="T38" fmla="*/ 2147483647 w 29"/>
                  <a:gd name="T39" fmla="*/ 2147483647 h 46"/>
                  <a:gd name="T40" fmla="*/ 2147483647 w 29"/>
                  <a:gd name="T41" fmla="*/ 2147483647 h 46"/>
                  <a:gd name="T42" fmla="*/ 2147483647 w 29"/>
                  <a:gd name="T43" fmla="*/ 2147483647 h 46"/>
                  <a:gd name="T44" fmla="*/ 0 w 29"/>
                  <a:gd name="T45" fmla="*/ 2147483647 h 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9"/>
                  <a:gd name="T70" fmla="*/ 0 h 46"/>
                  <a:gd name="T71" fmla="*/ 29 w 29"/>
                  <a:gd name="T72" fmla="*/ 46 h 4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9" h="46">
                    <a:moveTo>
                      <a:pt x="26" y="7"/>
                    </a:moveTo>
                    <a:lnTo>
                      <a:pt x="24" y="2"/>
                    </a:lnTo>
                    <a:lnTo>
                      <a:pt x="17" y="0"/>
                    </a:lnTo>
                    <a:lnTo>
                      <a:pt x="14" y="0"/>
                    </a:lnTo>
                    <a:lnTo>
                      <a:pt x="7" y="2"/>
                    </a:lnTo>
                    <a:lnTo>
                      <a:pt x="1" y="9"/>
                    </a:lnTo>
                    <a:lnTo>
                      <a:pt x="0" y="20"/>
                    </a:lnTo>
                    <a:lnTo>
                      <a:pt x="0" y="30"/>
                    </a:lnTo>
                    <a:lnTo>
                      <a:pt x="1" y="39"/>
                    </a:lnTo>
                    <a:lnTo>
                      <a:pt x="7" y="44"/>
                    </a:lnTo>
                    <a:lnTo>
                      <a:pt x="14" y="46"/>
                    </a:lnTo>
                    <a:lnTo>
                      <a:pt x="15" y="46"/>
                    </a:lnTo>
                    <a:lnTo>
                      <a:pt x="22" y="44"/>
                    </a:lnTo>
                    <a:lnTo>
                      <a:pt x="28" y="39"/>
                    </a:lnTo>
                    <a:lnTo>
                      <a:pt x="29" y="32"/>
                    </a:lnTo>
                    <a:lnTo>
                      <a:pt x="29" y="30"/>
                    </a:lnTo>
                    <a:lnTo>
                      <a:pt x="28" y="23"/>
                    </a:lnTo>
                    <a:lnTo>
                      <a:pt x="22" y="18"/>
                    </a:lnTo>
                    <a:lnTo>
                      <a:pt x="15" y="16"/>
                    </a:lnTo>
                    <a:lnTo>
                      <a:pt x="14" y="16"/>
                    </a:lnTo>
                    <a:lnTo>
                      <a:pt x="7" y="18"/>
                    </a:lnTo>
                    <a:lnTo>
                      <a:pt x="1" y="23"/>
                    </a:lnTo>
                    <a:lnTo>
                      <a:pt x="0" y="30"/>
                    </a:lnTo>
                  </a:path>
                </a:pathLst>
              </a:custGeom>
              <a:noFill/>
              <a:ln w="4">
                <a:solidFill>
                  <a:srgbClr val="000000"/>
                </a:solidFill>
                <a:round/>
                <a:headEnd/>
                <a:tailEnd/>
              </a:ln>
            </p:spPr>
            <p:txBody>
              <a:bodyPr/>
              <a:lstStyle/>
              <a:p>
                <a:endParaRPr lang="en-US"/>
              </a:p>
            </p:txBody>
          </p:sp>
          <p:sp>
            <p:nvSpPr>
              <p:cNvPr id="395" name="Line 852"/>
              <p:cNvSpPr>
                <a:spLocks noChangeShapeType="1"/>
              </p:cNvSpPr>
              <p:nvPr/>
            </p:nvSpPr>
            <p:spPr bwMode="auto">
              <a:xfrm>
                <a:off x="6754813" y="4559301"/>
                <a:ext cx="22225" cy="1588"/>
              </a:xfrm>
              <a:prstGeom prst="line">
                <a:avLst/>
              </a:prstGeom>
              <a:noFill/>
              <a:ln w="4">
                <a:solidFill>
                  <a:srgbClr val="000000"/>
                </a:solidFill>
                <a:round/>
                <a:headEnd/>
                <a:tailEnd/>
              </a:ln>
            </p:spPr>
            <p:txBody>
              <a:bodyPr/>
              <a:lstStyle/>
              <a:p>
                <a:endParaRPr lang="en-US"/>
              </a:p>
            </p:txBody>
          </p:sp>
          <p:sp>
            <p:nvSpPr>
              <p:cNvPr id="396" name="Line 853"/>
              <p:cNvSpPr>
                <a:spLocks noChangeShapeType="1"/>
              </p:cNvSpPr>
              <p:nvPr/>
            </p:nvSpPr>
            <p:spPr bwMode="auto">
              <a:xfrm>
                <a:off x="6754813" y="4448176"/>
                <a:ext cx="22225" cy="1588"/>
              </a:xfrm>
              <a:prstGeom prst="line">
                <a:avLst/>
              </a:prstGeom>
              <a:noFill/>
              <a:ln w="4">
                <a:solidFill>
                  <a:srgbClr val="000000"/>
                </a:solidFill>
                <a:round/>
                <a:headEnd/>
                <a:tailEnd/>
              </a:ln>
            </p:spPr>
            <p:txBody>
              <a:bodyPr/>
              <a:lstStyle/>
              <a:p>
                <a:endParaRPr lang="en-US"/>
              </a:p>
            </p:txBody>
          </p:sp>
          <p:sp>
            <p:nvSpPr>
              <p:cNvPr id="397" name="Line 854"/>
              <p:cNvSpPr>
                <a:spLocks noChangeShapeType="1"/>
              </p:cNvSpPr>
              <p:nvPr/>
            </p:nvSpPr>
            <p:spPr bwMode="auto">
              <a:xfrm>
                <a:off x="6754813" y="4333876"/>
                <a:ext cx="22225" cy="1588"/>
              </a:xfrm>
              <a:prstGeom prst="line">
                <a:avLst/>
              </a:prstGeom>
              <a:noFill/>
              <a:ln w="4">
                <a:solidFill>
                  <a:srgbClr val="000000"/>
                </a:solidFill>
                <a:round/>
                <a:headEnd/>
                <a:tailEnd/>
              </a:ln>
            </p:spPr>
            <p:txBody>
              <a:bodyPr/>
              <a:lstStyle/>
              <a:p>
                <a:endParaRPr lang="en-US"/>
              </a:p>
            </p:txBody>
          </p:sp>
          <p:sp>
            <p:nvSpPr>
              <p:cNvPr id="398" name="Line 855"/>
              <p:cNvSpPr>
                <a:spLocks noChangeShapeType="1"/>
              </p:cNvSpPr>
              <p:nvPr/>
            </p:nvSpPr>
            <p:spPr bwMode="auto">
              <a:xfrm>
                <a:off x="6754813" y="4108451"/>
                <a:ext cx="22225" cy="1588"/>
              </a:xfrm>
              <a:prstGeom prst="line">
                <a:avLst/>
              </a:prstGeom>
              <a:noFill/>
              <a:ln w="4">
                <a:solidFill>
                  <a:srgbClr val="000000"/>
                </a:solidFill>
                <a:round/>
                <a:headEnd/>
                <a:tailEnd/>
              </a:ln>
            </p:spPr>
            <p:txBody>
              <a:bodyPr/>
              <a:lstStyle/>
              <a:p>
                <a:endParaRPr lang="en-US"/>
              </a:p>
            </p:txBody>
          </p:sp>
          <p:sp>
            <p:nvSpPr>
              <p:cNvPr id="399" name="Line 856"/>
              <p:cNvSpPr>
                <a:spLocks noChangeShapeType="1"/>
              </p:cNvSpPr>
              <p:nvPr/>
            </p:nvSpPr>
            <p:spPr bwMode="auto">
              <a:xfrm>
                <a:off x="6754813" y="3997326"/>
                <a:ext cx="22225" cy="1588"/>
              </a:xfrm>
              <a:prstGeom prst="line">
                <a:avLst/>
              </a:prstGeom>
              <a:noFill/>
              <a:ln w="4">
                <a:solidFill>
                  <a:srgbClr val="000000"/>
                </a:solidFill>
                <a:round/>
                <a:headEnd/>
                <a:tailEnd/>
              </a:ln>
            </p:spPr>
            <p:txBody>
              <a:bodyPr/>
              <a:lstStyle/>
              <a:p>
                <a:endParaRPr lang="en-US"/>
              </a:p>
            </p:txBody>
          </p:sp>
          <p:sp>
            <p:nvSpPr>
              <p:cNvPr id="400" name="Line 857"/>
              <p:cNvSpPr>
                <a:spLocks noChangeShapeType="1"/>
              </p:cNvSpPr>
              <p:nvPr/>
            </p:nvSpPr>
            <p:spPr bwMode="auto">
              <a:xfrm>
                <a:off x="6754813" y="3883026"/>
                <a:ext cx="22225" cy="1588"/>
              </a:xfrm>
              <a:prstGeom prst="line">
                <a:avLst/>
              </a:prstGeom>
              <a:noFill/>
              <a:ln w="4">
                <a:solidFill>
                  <a:srgbClr val="000000"/>
                </a:solidFill>
                <a:round/>
                <a:headEnd/>
                <a:tailEnd/>
              </a:ln>
            </p:spPr>
            <p:txBody>
              <a:bodyPr/>
              <a:lstStyle/>
              <a:p>
                <a:endParaRPr lang="en-US"/>
              </a:p>
            </p:txBody>
          </p:sp>
          <p:sp>
            <p:nvSpPr>
              <p:cNvPr id="401" name="Line 858"/>
              <p:cNvSpPr>
                <a:spLocks noChangeShapeType="1"/>
              </p:cNvSpPr>
              <p:nvPr/>
            </p:nvSpPr>
            <p:spPr bwMode="auto">
              <a:xfrm>
                <a:off x="6754813" y="3660776"/>
                <a:ext cx="22225" cy="1588"/>
              </a:xfrm>
              <a:prstGeom prst="line">
                <a:avLst/>
              </a:prstGeom>
              <a:noFill/>
              <a:ln w="4">
                <a:solidFill>
                  <a:srgbClr val="000000"/>
                </a:solidFill>
                <a:round/>
                <a:headEnd/>
                <a:tailEnd/>
              </a:ln>
            </p:spPr>
            <p:txBody>
              <a:bodyPr/>
              <a:lstStyle/>
              <a:p>
                <a:endParaRPr lang="en-US"/>
              </a:p>
            </p:txBody>
          </p:sp>
          <p:sp>
            <p:nvSpPr>
              <p:cNvPr id="402" name="Line 859"/>
              <p:cNvSpPr>
                <a:spLocks noChangeShapeType="1"/>
              </p:cNvSpPr>
              <p:nvPr/>
            </p:nvSpPr>
            <p:spPr bwMode="auto">
              <a:xfrm>
                <a:off x="6754813" y="3546476"/>
                <a:ext cx="22225" cy="1588"/>
              </a:xfrm>
              <a:prstGeom prst="line">
                <a:avLst/>
              </a:prstGeom>
              <a:noFill/>
              <a:ln w="4">
                <a:solidFill>
                  <a:srgbClr val="000000"/>
                </a:solidFill>
                <a:round/>
                <a:headEnd/>
                <a:tailEnd/>
              </a:ln>
            </p:spPr>
            <p:txBody>
              <a:bodyPr/>
              <a:lstStyle/>
              <a:p>
                <a:endParaRPr lang="en-US"/>
              </a:p>
            </p:txBody>
          </p:sp>
          <p:sp>
            <p:nvSpPr>
              <p:cNvPr id="403" name="Line 860"/>
              <p:cNvSpPr>
                <a:spLocks noChangeShapeType="1"/>
              </p:cNvSpPr>
              <p:nvPr/>
            </p:nvSpPr>
            <p:spPr bwMode="auto">
              <a:xfrm>
                <a:off x="6754813" y="3435351"/>
                <a:ext cx="22225" cy="1588"/>
              </a:xfrm>
              <a:prstGeom prst="line">
                <a:avLst/>
              </a:prstGeom>
              <a:noFill/>
              <a:ln w="4">
                <a:solidFill>
                  <a:srgbClr val="000000"/>
                </a:solidFill>
                <a:round/>
                <a:headEnd/>
                <a:tailEnd/>
              </a:ln>
            </p:spPr>
            <p:txBody>
              <a:bodyPr/>
              <a:lstStyle/>
              <a:p>
                <a:endParaRPr lang="en-US"/>
              </a:p>
            </p:txBody>
          </p:sp>
          <p:sp>
            <p:nvSpPr>
              <p:cNvPr id="404" name="Line 861"/>
              <p:cNvSpPr>
                <a:spLocks noChangeShapeType="1"/>
              </p:cNvSpPr>
              <p:nvPr/>
            </p:nvSpPr>
            <p:spPr bwMode="auto">
              <a:xfrm>
                <a:off x="6754813" y="3209926"/>
                <a:ext cx="22225" cy="1588"/>
              </a:xfrm>
              <a:prstGeom prst="line">
                <a:avLst/>
              </a:prstGeom>
              <a:noFill/>
              <a:ln w="4">
                <a:solidFill>
                  <a:srgbClr val="000000"/>
                </a:solidFill>
                <a:round/>
                <a:headEnd/>
                <a:tailEnd/>
              </a:ln>
            </p:spPr>
            <p:txBody>
              <a:bodyPr/>
              <a:lstStyle/>
              <a:p>
                <a:endParaRPr lang="en-US"/>
              </a:p>
            </p:txBody>
          </p:sp>
          <p:sp>
            <p:nvSpPr>
              <p:cNvPr id="405" name="Line 862"/>
              <p:cNvSpPr>
                <a:spLocks noChangeShapeType="1"/>
              </p:cNvSpPr>
              <p:nvPr/>
            </p:nvSpPr>
            <p:spPr bwMode="auto">
              <a:xfrm>
                <a:off x="6754813" y="3095626"/>
                <a:ext cx="22225" cy="1588"/>
              </a:xfrm>
              <a:prstGeom prst="line">
                <a:avLst/>
              </a:prstGeom>
              <a:noFill/>
              <a:ln w="4">
                <a:solidFill>
                  <a:srgbClr val="000000"/>
                </a:solidFill>
                <a:round/>
                <a:headEnd/>
                <a:tailEnd/>
              </a:ln>
            </p:spPr>
            <p:txBody>
              <a:bodyPr/>
              <a:lstStyle/>
              <a:p>
                <a:endParaRPr lang="en-US"/>
              </a:p>
            </p:txBody>
          </p:sp>
          <p:sp>
            <p:nvSpPr>
              <p:cNvPr id="406" name="Line 863"/>
              <p:cNvSpPr>
                <a:spLocks noChangeShapeType="1"/>
              </p:cNvSpPr>
              <p:nvPr/>
            </p:nvSpPr>
            <p:spPr bwMode="auto">
              <a:xfrm>
                <a:off x="6754813" y="2982913"/>
                <a:ext cx="22225" cy="1588"/>
              </a:xfrm>
              <a:prstGeom prst="line">
                <a:avLst/>
              </a:prstGeom>
              <a:noFill/>
              <a:ln w="4">
                <a:solidFill>
                  <a:srgbClr val="000000"/>
                </a:solidFill>
                <a:round/>
                <a:headEnd/>
                <a:tailEnd/>
              </a:ln>
            </p:spPr>
            <p:txBody>
              <a:bodyPr/>
              <a:lstStyle/>
              <a:p>
                <a:endParaRPr lang="en-US"/>
              </a:p>
            </p:txBody>
          </p:sp>
          <p:sp>
            <p:nvSpPr>
              <p:cNvPr id="407" name="Line 864"/>
              <p:cNvSpPr>
                <a:spLocks noChangeShapeType="1"/>
              </p:cNvSpPr>
              <p:nvPr/>
            </p:nvSpPr>
            <p:spPr bwMode="auto">
              <a:xfrm>
                <a:off x="6754813" y="2757488"/>
                <a:ext cx="22225" cy="1588"/>
              </a:xfrm>
              <a:prstGeom prst="line">
                <a:avLst/>
              </a:prstGeom>
              <a:noFill/>
              <a:ln w="4">
                <a:solidFill>
                  <a:srgbClr val="000000"/>
                </a:solidFill>
                <a:round/>
                <a:headEnd/>
                <a:tailEnd/>
              </a:ln>
            </p:spPr>
            <p:txBody>
              <a:bodyPr/>
              <a:lstStyle/>
              <a:p>
                <a:endParaRPr lang="en-US"/>
              </a:p>
            </p:txBody>
          </p:sp>
          <p:sp>
            <p:nvSpPr>
              <p:cNvPr id="408" name="Line 865"/>
              <p:cNvSpPr>
                <a:spLocks noChangeShapeType="1"/>
              </p:cNvSpPr>
              <p:nvPr/>
            </p:nvSpPr>
            <p:spPr bwMode="auto">
              <a:xfrm>
                <a:off x="6754813" y="2644776"/>
                <a:ext cx="22225" cy="1588"/>
              </a:xfrm>
              <a:prstGeom prst="line">
                <a:avLst/>
              </a:prstGeom>
              <a:noFill/>
              <a:ln w="4">
                <a:solidFill>
                  <a:srgbClr val="000000"/>
                </a:solidFill>
                <a:round/>
                <a:headEnd/>
                <a:tailEnd/>
              </a:ln>
            </p:spPr>
            <p:txBody>
              <a:bodyPr/>
              <a:lstStyle/>
              <a:p>
                <a:endParaRPr lang="en-US"/>
              </a:p>
            </p:txBody>
          </p:sp>
          <p:sp>
            <p:nvSpPr>
              <p:cNvPr id="409" name="Line 866"/>
              <p:cNvSpPr>
                <a:spLocks noChangeShapeType="1"/>
              </p:cNvSpPr>
              <p:nvPr/>
            </p:nvSpPr>
            <p:spPr bwMode="auto">
              <a:xfrm>
                <a:off x="6754813" y="2532063"/>
                <a:ext cx="22225" cy="1588"/>
              </a:xfrm>
              <a:prstGeom prst="line">
                <a:avLst/>
              </a:prstGeom>
              <a:noFill/>
              <a:ln w="4">
                <a:solidFill>
                  <a:srgbClr val="000000"/>
                </a:solidFill>
                <a:round/>
                <a:headEnd/>
                <a:tailEnd/>
              </a:ln>
            </p:spPr>
            <p:txBody>
              <a:bodyPr/>
              <a:lstStyle/>
              <a:p>
                <a:endParaRPr lang="en-US"/>
              </a:p>
            </p:txBody>
          </p:sp>
          <p:sp>
            <p:nvSpPr>
              <p:cNvPr id="410" name="Line 867"/>
              <p:cNvSpPr>
                <a:spLocks noChangeShapeType="1"/>
              </p:cNvSpPr>
              <p:nvPr/>
            </p:nvSpPr>
            <p:spPr bwMode="auto">
              <a:xfrm>
                <a:off x="6754813" y="2306638"/>
                <a:ext cx="22225" cy="1588"/>
              </a:xfrm>
              <a:prstGeom prst="line">
                <a:avLst/>
              </a:prstGeom>
              <a:noFill/>
              <a:ln w="4">
                <a:solidFill>
                  <a:srgbClr val="000000"/>
                </a:solidFill>
                <a:round/>
                <a:headEnd/>
                <a:tailEnd/>
              </a:ln>
            </p:spPr>
            <p:txBody>
              <a:bodyPr/>
              <a:lstStyle/>
              <a:p>
                <a:endParaRPr lang="en-US"/>
              </a:p>
            </p:txBody>
          </p:sp>
          <p:sp>
            <p:nvSpPr>
              <p:cNvPr id="411" name="Line 868"/>
              <p:cNvSpPr>
                <a:spLocks noChangeShapeType="1"/>
              </p:cNvSpPr>
              <p:nvPr/>
            </p:nvSpPr>
            <p:spPr bwMode="auto">
              <a:xfrm>
                <a:off x="6754813" y="2192338"/>
                <a:ext cx="22225" cy="1588"/>
              </a:xfrm>
              <a:prstGeom prst="line">
                <a:avLst/>
              </a:prstGeom>
              <a:noFill/>
              <a:ln w="4">
                <a:solidFill>
                  <a:srgbClr val="000000"/>
                </a:solidFill>
                <a:round/>
                <a:headEnd/>
                <a:tailEnd/>
              </a:ln>
            </p:spPr>
            <p:txBody>
              <a:bodyPr/>
              <a:lstStyle/>
              <a:p>
                <a:endParaRPr lang="en-US"/>
              </a:p>
            </p:txBody>
          </p:sp>
          <p:sp>
            <p:nvSpPr>
              <p:cNvPr id="412" name="Line 869"/>
              <p:cNvSpPr>
                <a:spLocks noChangeShapeType="1"/>
              </p:cNvSpPr>
              <p:nvPr/>
            </p:nvSpPr>
            <p:spPr bwMode="auto">
              <a:xfrm>
                <a:off x="6754813" y="2081213"/>
                <a:ext cx="22225" cy="1588"/>
              </a:xfrm>
              <a:prstGeom prst="line">
                <a:avLst/>
              </a:prstGeom>
              <a:noFill/>
              <a:ln w="4">
                <a:solidFill>
                  <a:srgbClr val="000000"/>
                </a:solidFill>
                <a:round/>
                <a:headEnd/>
                <a:tailEnd/>
              </a:ln>
            </p:spPr>
            <p:txBody>
              <a:bodyPr/>
              <a:lstStyle/>
              <a:p>
                <a:endParaRPr lang="en-US"/>
              </a:p>
            </p:txBody>
          </p:sp>
          <p:sp>
            <p:nvSpPr>
              <p:cNvPr id="413" name="Line 894"/>
              <p:cNvSpPr>
                <a:spLocks noChangeShapeType="1"/>
              </p:cNvSpPr>
              <p:nvPr/>
            </p:nvSpPr>
            <p:spPr bwMode="auto">
              <a:xfrm flipV="1">
                <a:off x="8947150" y="1970088"/>
                <a:ext cx="1588" cy="2703513"/>
              </a:xfrm>
              <a:prstGeom prst="line">
                <a:avLst/>
              </a:prstGeom>
              <a:noFill/>
              <a:ln w="4">
                <a:solidFill>
                  <a:srgbClr val="000000"/>
                </a:solidFill>
                <a:round/>
                <a:headEnd/>
                <a:tailEnd/>
              </a:ln>
            </p:spPr>
            <p:txBody>
              <a:bodyPr/>
              <a:lstStyle/>
              <a:p>
                <a:endParaRPr lang="en-US"/>
              </a:p>
            </p:txBody>
          </p:sp>
          <p:sp>
            <p:nvSpPr>
              <p:cNvPr id="414" name="Line 895"/>
              <p:cNvSpPr>
                <a:spLocks noChangeShapeType="1"/>
              </p:cNvSpPr>
              <p:nvPr/>
            </p:nvSpPr>
            <p:spPr bwMode="auto">
              <a:xfrm flipH="1">
                <a:off x="8902700" y="4673601"/>
                <a:ext cx="44450" cy="1588"/>
              </a:xfrm>
              <a:prstGeom prst="line">
                <a:avLst/>
              </a:prstGeom>
              <a:noFill/>
              <a:ln w="4">
                <a:solidFill>
                  <a:srgbClr val="000000"/>
                </a:solidFill>
                <a:round/>
                <a:headEnd/>
                <a:tailEnd/>
              </a:ln>
            </p:spPr>
            <p:txBody>
              <a:bodyPr/>
              <a:lstStyle/>
              <a:p>
                <a:endParaRPr lang="en-US"/>
              </a:p>
            </p:txBody>
          </p:sp>
          <p:sp>
            <p:nvSpPr>
              <p:cNvPr id="415" name="Line 896"/>
              <p:cNvSpPr>
                <a:spLocks noChangeShapeType="1"/>
              </p:cNvSpPr>
              <p:nvPr/>
            </p:nvSpPr>
            <p:spPr bwMode="auto">
              <a:xfrm flipH="1">
                <a:off x="8902700" y="4222751"/>
                <a:ext cx="44450" cy="1588"/>
              </a:xfrm>
              <a:prstGeom prst="line">
                <a:avLst/>
              </a:prstGeom>
              <a:noFill/>
              <a:ln w="4">
                <a:solidFill>
                  <a:srgbClr val="000000"/>
                </a:solidFill>
                <a:round/>
                <a:headEnd/>
                <a:tailEnd/>
              </a:ln>
            </p:spPr>
            <p:txBody>
              <a:bodyPr/>
              <a:lstStyle/>
              <a:p>
                <a:endParaRPr lang="en-US"/>
              </a:p>
            </p:txBody>
          </p:sp>
          <p:sp>
            <p:nvSpPr>
              <p:cNvPr id="416" name="Line 897"/>
              <p:cNvSpPr>
                <a:spLocks noChangeShapeType="1"/>
              </p:cNvSpPr>
              <p:nvPr/>
            </p:nvSpPr>
            <p:spPr bwMode="auto">
              <a:xfrm flipH="1">
                <a:off x="8902700" y="3771901"/>
                <a:ext cx="44450" cy="1588"/>
              </a:xfrm>
              <a:prstGeom prst="line">
                <a:avLst/>
              </a:prstGeom>
              <a:noFill/>
              <a:ln w="4">
                <a:solidFill>
                  <a:srgbClr val="000000"/>
                </a:solidFill>
                <a:round/>
                <a:headEnd/>
                <a:tailEnd/>
              </a:ln>
            </p:spPr>
            <p:txBody>
              <a:bodyPr/>
              <a:lstStyle/>
              <a:p>
                <a:endParaRPr lang="en-US"/>
              </a:p>
            </p:txBody>
          </p:sp>
          <p:sp>
            <p:nvSpPr>
              <p:cNvPr id="417" name="Line 898"/>
              <p:cNvSpPr>
                <a:spLocks noChangeShapeType="1"/>
              </p:cNvSpPr>
              <p:nvPr/>
            </p:nvSpPr>
            <p:spPr bwMode="auto">
              <a:xfrm flipH="1">
                <a:off x="8902700" y="3321051"/>
                <a:ext cx="44450" cy="1588"/>
              </a:xfrm>
              <a:prstGeom prst="line">
                <a:avLst/>
              </a:prstGeom>
              <a:noFill/>
              <a:ln w="4">
                <a:solidFill>
                  <a:srgbClr val="000000"/>
                </a:solidFill>
                <a:round/>
                <a:headEnd/>
                <a:tailEnd/>
              </a:ln>
            </p:spPr>
            <p:txBody>
              <a:bodyPr/>
              <a:lstStyle/>
              <a:p>
                <a:endParaRPr lang="en-US"/>
              </a:p>
            </p:txBody>
          </p:sp>
          <p:sp>
            <p:nvSpPr>
              <p:cNvPr id="418" name="Line 899"/>
              <p:cNvSpPr>
                <a:spLocks noChangeShapeType="1"/>
              </p:cNvSpPr>
              <p:nvPr/>
            </p:nvSpPr>
            <p:spPr bwMode="auto">
              <a:xfrm flipH="1">
                <a:off x="8902700" y="2870201"/>
                <a:ext cx="44450" cy="1588"/>
              </a:xfrm>
              <a:prstGeom prst="line">
                <a:avLst/>
              </a:prstGeom>
              <a:noFill/>
              <a:ln w="4">
                <a:solidFill>
                  <a:srgbClr val="000000"/>
                </a:solidFill>
                <a:round/>
                <a:headEnd/>
                <a:tailEnd/>
              </a:ln>
            </p:spPr>
            <p:txBody>
              <a:bodyPr/>
              <a:lstStyle/>
              <a:p>
                <a:endParaRPr lang="en-US"/>
              </a:p>
            </p:txBody>
          </p:sp>
          <p:sp>
            <p:nvSpPr>
              <p:cNvPr id="419" name="Line 900"/>
              <p:cNvSpPr>
                <a:spLocks noChangeShapeType="1"/>
              </p:cNvSpPr>
              <p:nvPr/>
            </p:nvSpPr>
            <p:spPr bwMode="auto">
              <a:xfrm flipH="1">
                <a:off x="8902700" y="2417763"/>
                <a:ext cx="44450" cy="1588"/>
              </a:xfrm>
              <a:prstGeom prst="line">
                <a:avLst/>
              </a:prstGeom>
              <a:noFill/>
              <a:ln w="4">
                <a:solidFill>
                  <a:srgbClr val="000000"/>
                </a:solidFill>
                <a:round/>
                <a:headEnd/>
                <a:tailEnd/>
              </a:ln>
            </p:spPr>
            <p:txBody>
              <a:bodyPr/>
              <a:lstStyle/>
              <a:p>
                <a:endParaRPr lang="en-US"/>
              </a:p>
            </p:txBody>
          </p:sp>
          <p:sp>
            <p:nvSpPr>
              <p:cNvPr id="420" name="Line 901"/>
              <p:cNvSpPr>
                <a:spLocks noChangeShapeType="1"/>
              </p:cNvSpPr>
              <p:nvPr/>
            </p:nvSpPr>
            <p:spPr bwMode="auto">
              <a:xfrm flipH="1">
                <a:off x="8902700" y="1966913"/>
                <a:ext cx="44450" cy="1588"/>
              </a:xfrm>
              <a:prstGeom prst="line">
                <a:avLst/>
              </a:prstGeom>
              <a:noFill/>
              <a:ln w="4">
                <a:solidFill>
                  <a:srgbClr val="000000"/>
                </a:solidFill>
                <a:round/>
                <a:headEnd/>
                <a:tailEnd/>
              </a:ln>
            </p:spPr>
            <p:txBody>
              <a:bodyPr/>
              <a:lstStyle/>
              <a:p>
                <a:endParaRPr lang="en-US"/>
              </a:p>
            </p:txBody>
          </p:sp>
          <p:sp>
            <p:nvSpPr>
              <p:cNvPr id="421" name="Line 902"/>
              <p:cNvSpPr>
                <a:spLocks noChangeShapeType="1"/>
              </p:cNvSpPr>
              <p:nvPr/>
            </p:nvSpPr>
            <p:spPr bwMode="auto">
              <a:xfrm flipH="1">
                <a:off x="8924925" y="4559301"/>
                <a:ext cx="22225" cy="1588"/>
              </a:xfrm>
              <a:prstGeom prst="line">
                <a:avLst/>
              </a:prstGeom>
              <a:noFill/>
              <a:ln w="4">
                <a:solidFill>
                  <a:srgbClr val="000000"/>
                </a:solidFill>
                <a:round/>
                <a:headEnd/>
                <a:tailEnd/>
              </a:ln>
            </p:spPr>
            <p:txBody>
              <a:bodyPr/>
              <a:lstStyle/>
              <a:p>
                <a:endParaRPr lang="en-US"/>
              </a:p>
            </p:txBody>
          </p:sp>
          <p:sp>
            <p:nvSpPr>
              <p:cNvPr id="422" name="Line 903"/>
              <p:cNvSpPr>
                <a:spLocks noChangeShapeType="1"/>
              </p:cNvSpPr>
              <p:nvPr/>
            </p:nvSpPr>
            <p:spPr bwMode="auto">
              <a:xfrm flipH="1">
                <a:off x="8924925" y="4448176"/>
                <a:ext cx="22225" cy="1588"/>
              </a:xfrm>
              <a:prstGeom prst="line">
                <a:avLst/>
              </a:prstGeom>
              <a:noFill/>
              <a:ln w="4">
                <a:solidFill>
                  <a:srgbClr val="000000"/>
                </a:solidFill>
                <a:round/>
                <a:headEnd/>
                <a:tailEnd/>
              </a:ln>
            </p:spPr>
            <p:txBody>
              <a:bodyPr/>
              <a:lstStyle/>
              <a:p>
                <a:endParaRPr lang="en-US"/>
              </a:p>
            </p:txBody>
          </p:sp>
          <p:sp>
            <p:nvSpPr>
              <p:cNvPr id="423" name="Line 904"/>
              <p:cNvSpPr>
                <a:spLocks noChangeShapeType="1"/>
              </p:cNvSpPr>
              <p:nvPr/>
            </p:nvSpPr>
            <p:spPr bwMode="auto">
              <a:xfrm flipH="1">
                <a:off x="8924925" y="4333876"/>
                <a:ext cx="22225" cy="1588"/>
              </a:xfrm>
              <a:prstGeom prst="line">
                <a:avLst/>
              </a:prstGeom>
              <a:noFill/>
              <a:ln w="4">
                <a:solidFill>
                  <a:srgbClr val="000000"/>
                </a:solidFill>
                <a:round/>
                <a:headEnd/>
                <a:tailEnd/>
              </a:ln>
            </p:spPr>
            <p:txBody>
              <a:bodyPr/>
              <a:lstStyle/>
              <a:p>
                <a:endParaRPr lang="en-US"/>
              </a:p>
            </p:txBody>
          </p:sp>
          <p:sp>
            <p:nvSpPr>
              <p:cNvPr id="424" name="Line 905"/>
              <p:cNvSpPr>
                <a:spLocks noChangeShapeType="1"/>
              </p:cNvSpPr>
              <p:nvPr/>
            </p:nvSpPr>
            <p:spPr bwMode="auto">
              <a:xfrm flipH="1">
                <a:off x="8924925" y="4108451"/>
                <a:ext cx="22225" cy="1588"/>
              </a:xfrm>
              <a:prstGeom prst="line">
                <a:avLst/>
              </a:prstGeom>
              <a:noFill/>
              <a:ln w="4">
                <a:solidFill>
                  <a:srgbClr val="000000"/>
                </a:solidFill>
                <a:round/>
                <a:headEnd/>
                <a:tailEnd/>
              </a:ln>
            </p:spPr>
            <p:txBody>
              <a:bodyPr/>
              <a:lstStyle/>
              <a:p>
                <a:endParaRPr lang="en-US"/>
              </a:p>
            </p:txBody>
          </p:sp>
          <p:sp>
            <p:nvSpPr>
              <p:cNvPr id="425" name="Line 906"/>
              <p:cNvSpPr>
                <a:spLocks noChangeShapeType="1"/>
              </p:cNvSpPr>
              <p:nvPr/>
            </p:nvSpPr>
            <p:spPr bwMode="auto">
              <a:xfrm flipH="1">
                <a:off x="8924925" y="3997326"/>
                <a:ext cx="22225" cy="1588"/>
              </a:xfrm>
              <a:prstGeom prst="line">
                <a:avLst/>
              </a:prstGeom>
              <a:noFill/>
              <a:ln w="4">
                <a:solidFill>
                  <a:srgbClr val="000000"/>
                </a:solidFill>
                <a:round/>
                <a:headEnd/>
                <a:tailEnd/>
              </a:ln>
            </p:spPr>
            <p:txBody>
              <a:bodyPr/>
              <a:lstStyle/>
              <a:p>
                <a:endParaRPr lang="en-US"/>
              </a:p>
            </p:txBody>
          </p:sp>
          <p:sp>
            <p:nvSpPr>
              <p:cNvPr id="426" name="Line 907"/>
              <p:cNvSpPr>
                <a:spLocks noChangeShapeType="1"/>
              </p:cNvSpPr>
              <p:nvPr/>
            </p:nvSpPr>
            <p:spPr bwMode="auto">
              <a:xfrm flipH="1">
                <a:off x="8924925" y="3883026"/>
                <a:ext cx="22225" cy="1588"/>
              </a:xfrm>
              <a:prstGeom prst="line">
                <a:avLst/>
              </a:prstGeom>
              <a:noFill/>
              <a:ln w="4">
                <a:solidFill>
                  <a:srgbClr val="000000"/>
                </a:solidFill>
                <a:round/>
                <a:headEnd/>
                <a:tailEnd/>
              </a:ln>
            </p:spPr>
            <p:txBody>
              <a:bodyPr/>
              <a:lstStyle/>
              <a:p>
                <a:endParaRPr lang="en-US"/>
              </a:p>
            </p:txBody>
          </p:sp>
          <p:sp>
            <p:nvSpPr>
              <p:cNvPr id="427" name="Line 908"/>
              <p:cNvSpPr>
                <a:spLocks noChangeShapeType="1"/>
              </p:cNvSpPr>
              <p:nvPr/>
            </p:nvSpPr>
            <p:spPr bwMode="auto">
              <a:xfrm flipH="1">
                <a:off x="8924925" y="3660776"/>
                <a:ext cx="22225" cy="1588"/>
              </a:xfrm>
              <a:prstGeom prst="line">
                <a:avLst/>
              </a:prstGeom>
              <a:noFill/>
              <a:ln w="4">
                <a:solidFill>
                  <a:srgbClr val="000000"/>
                </a:solidFill>
                <a:round/>
                <a:headEnd/>
                <a:tailEnd/>
              </a:ln>
            </p:spPr>
            <p:txBody>
              <a:bodyPr/>
              <a:lstStyle/>
              <a:p>
                <a:endParaRPr lang="en-US"/>
              </a:p>
            </p:txBody>
          </p:sp>
          <p:sp>
            <p:nvSpPr>
              <p:cNvPr id="428" name="Line 909"/>
              <p:cNvSpPr>
                <a:spLocks noChangeShapeType="1"/>
              </p:cNvSpPr>
              <p:nvPr/>
            </p:nvSpPr>
            <p:spPr bwMode="auto">
              <a:xfrm flipH="1">
                <a:off x="8924925" y="3546476"/>
                <a:ext cx="22225" cy="1588"/>
              </a:xfrm>
              <a:prstGeom prst="line">
                <a:avLst/>
              </a:prstGeom>
              <a:noFill/>
              <a:ln w="4">
                <a:solidFill>
                  <a:srgbClr val="000000"/>
                </a:solidFill>
                <a:round/>
                <a:headEnd/>
                <a:tailEnd/>
              </a:ln>
            </p:spPr>
            <p:txBody>
              <a:bodyPr/>
              <a:lstStyle/>
              <a:p>
                <a:endParaRPr lang="en-US"/>
              </a:p>
            </p:txBody>
          </p:sp>
          <p:sp>
            <p:nvSpPr>
              <p:cNvPr id="429" name="Line 910"/>
              <p:cNvSpPr>
                <a:spLocks noChangeShapeType="1"/>
              </p:cNvSpPr>
              <p:nvPr/>
            </p:nvSpPr>
            <p:spPr bwMode="auto">
              <a:xfrm flipH="1">
                <a:off x="8924925" y="3435351"/>
                <a:ext cx="22225" cy="1588"/>
              </a:xfrm>
              <a:prstGeom prst="line">
                <a:avLst/>
              </a:prstGeom>
              <a:noFill/>
              <a:ln w="4">
                <a:solidFill>
                  <a:srgbClr val="000000"/>
                </a:solidFill>
                <a:round/>
                <a:headEnd/>
                <a:tailEnd/>
              </a:ln>
            </p:spPr>
            <p:txBody>
              <a:bodyPr/>
              <a:lstStyle/>
              <a:p>
                <a:endParaRPr lang="en-US"/>
              </a:p>
            </p:txBody>
          </p:sp>
          <p:sp>
            <p:nvSpPr>
              <p:cNvPr id="430" name="Line 911"/>
              <p:cNvSpPr>
                <a:spLocks noChangeShapeType="1"/>
              </p:cNvSpPr>
              <p:nvPr/>
            </p:nvSpPr>
            <p:spPr bwMode="auto">
              <a:xfrm flipH="1">
                <a:off x="8924925" y="3209926"/>
                <a:ext cx="22225" cy="1588"/>
              </a:xfrm>
              <a:prstGeom prst="line">
                <a:avLst/>
              </a:prstGeom>
              <a:noFill/>
              <a:ln w="4">
                <a:solidFill>
                  <a:srgbClr val="000000"/>
                </a:solidFill>
                <a:round/>
                <a:headEnd/>
                <a:tailEnd/>
              </a:ln>
            </p:spPr>
            <p:txBody>
              <a:bodyPr/>
              <a:lstStyle/>
              <a:p>
                <a:endParaRPr lang="en-US"/>
              </a:p>
            </p:txBody>
          </p:sp>
          <p:sp>
            <p:nvSpPr>
              <p:cNvPr id="431" name="Line 912"/>
              <p:cNvSpPr>
                <a:spLocks noChangeShapeType="1"/>
              </p:cNvSpPr>
              <p:nvPr/>
            </p:nvSpPr>
            <p:spPr bwMode="auto">
              <a:xfrm flipH="1">
                <a:off x="8924925" y="3095626"/>
                <a:ext cx="22225" cy="1588"/>
              </a:xfrm>
              <a:prstGeom prst="line">
                <a:avLst/>
              </a:prstGeom>
              <a:noFill/>
              <a:ln w="4">
                <a:solidFill>
                  <a:srgbClr val="000000"/>
                </a:solidFill>
                <a:round/>
                <a:headEnd/>
                <a:tailEnd/>
              </a:ln>
            </p:spPr>
            <p:txBody>
              <a:bodyPr/>
              <a:lstStyle/>
              <a:p>
                <a:endParaRPr lang="en-US"/>
              </a:p>
            </p:txBody>
          </p:sp>
          <p:sp>
            <p:nvSpPr>
              <p:cNvPr id="432" name="Line 913"/>
              <p:cNvSpPr>
                <a:spLocks noChangeShapeType="1"/>
              </p:cNvSpPr>
              <p:nvPr/>
            </p:nvSpPr>
            <p:spPr bwMode="auto">
              <a:xfrm flipH="1">
                <a:off x="8924925" y="2982913"/>
                <a:ext cx="22225" cy="1588"/>
              </a:xfrm>
              <a:prstGeom prst="line">
                <a:avLst/>
              </a:prstGeom>
              <a:noFill/>
              <a:ln w="4">
                <a:solidFill>
                  <a:srgbClr val="000000"/>
                </a:solidFill>
                <a:round/>
                <a:headEnd/>
                <a:tailEnd/>
              </a:ln>
            </p:spPr>
            <p:txBody>
              <a:bodyPr/>
              <a:lstStyle/>
              <a:p>
                <a:endParaRPr lang="en-US"/>
              </a:p>
            </p:txBody>
          </p:sp>
          <p:sp>
            <p:nvSpPr>
              <p:cNvPr id="433" name="Line 914"/>
              <p:cNvSpPr>
                <a:spLocks noChangeShapeType="1"/>
              </p:cNvSpPr>
              <p:nvPr/>
            </p:nvSpPr>
            <p:spPr bwMode="auto">
              <a:xfrm flipH="1">
                <a:off x="8924925" y="2757488"/>
                <a:ext cx="22225" cy="1588"/>
              </a:xfrm>
              <a:prstGeom prst="line">
                <a:avLst/>
              </a:prstGeom>
              <a:noFill/>
              <a:ln w="4">
                <a:solidFill>
                  <a:srgbClr val="000000"/>
                </a:solidFill>
                <a:round/>
                <a:headEnd/>
                <a:tailEnd/>
              </a:ln>
            </p:spPr>
            <p:txBody>
              <a:bodyPr/>
              <a:lstStyle/>
              <a:p>
                <a:endParaRPr lang="en-US"/>
              </a:p>
            </p:txBody>
          </p:sp>
          <p:sp>
            <p:nvSpPr>
              <p:cNvPr id="434" name="Line 915"/>
              <p:cNvSpPr>
                <a:spLocks noChangeShapeType="1"/>
              </p:cNvSpPr>
              <p:nvPr/>
            </p:nvSpPr>
            <p:spPr bwMode="auto">
              <a:xfrm flipH="1">
                <a:off x="8924925" y="2644776"/>
                <a:ext cx="22225" cy="1588"/>
              </a:xfrm>
              <a:prstGeom prst="line">
                <a:avLst/>
              </a:prstGeom>
              <a:noFill/>
              <a:ln w="4">
                <a:solidFill>
                  <a:srgbClr val="000000"/>
                </a:solidFill>
                <a:round/>
                <a:headEnd/>
                <a:tailEnd/>
              </a:ln>
            </p:spPr>
            <p:txBody>
              <a:bodyPr/>
              <a:lstStyle/>
              <a:p>
                <a:endParaRPr lang="en-US"/>
              </a:p>
            </p:txBody>
          </p:sp>
          <p:sp>
            <p:nvSpPr>
              <p:cNvPr id="435" name="Line 916"/>
              <p:cNvSpPr>
                <a:spLocks noChangeShapeType="1"/>
              </p:cNvSpPr>
              <p:nvPr/>
            </p:nvSpPr>
            <p:spPr bwMode="auto">
              <a:xfrm flipH="1">
                <a:off x="8924925" y="2532063"/>
                <a:ext cx="22225" cy="1588"/>
              </a:xfrm>
              <a:prstGeom prst="line">
                <a:avLst/>
              </a:prstGeom>
              <a:noFill/>
              <a:ln w="4">
                <a:solidFill>
                  <a:srgbClr val="000000"/>
                </a:solidFill>
                <a:round/>
                <a:headEnd/>
                <a:tailEnd/>
              </a:ln>
            </p:spPr>
            <p:txBody>
              <a:bodyPr/>
              <a:lstStyle/>
              <a:p>
                <a:endParaRPr lang="en-US"/>
              </a:p>
            </p:txBody>
          </p:sp>
          <p:sp>
            <p:nvSpPr>
              <p:cNvPr id="436" name="Line 917"/>
              <p:cNvSpPr>
                <a:spLocks noChangeShapeType="1"/>
              </p:cNvSpPr>
              <p:nvPr/>
            </p:nvSpPr>
            <p:spPr bwMode="auto">
              <a:xfrm flipH="1">
                <a:off x="8924925" y="2306638"/>
                <a:ext cx="22225" cy="1588"/>
              </a:xfrm>
              <a:prstGeom prst="line">
                <a:avLst/>
              </a:prstGeom>
              <a:noFill/>
              <a:ln w="4">
                <a:solidFill>
                  <a:srgbClr val="000000"/>
                </a:solidFill>
                <a:round/>
                <a:headEnd/>
                <a:tailEnd/>
              </a:ln>
            </p:spPr>
            <p:txBody>
              <a:bodyPr/>
              <a:lstStyle/>
              <a:p>
                <a:endParaRPr lang="en-US"/>
              </a:p>
            </p:txBody>
          </p:sp>
          <p:sp>
            <p:nvSpPr>
              <p:cNvPr id="437" name="Line 918"/>
              <p:cNvSpPr>
                <a:spLocks noChangeShapeType="1"/>
              </p:cNvSpPr>
              <p:nvPr/>
            </p:nvSpPr>
            <p:spPr bwMode="auto">
              <a:xfrm flipH="1">
                <a:off x="8924925" y="2192338"/>
                <a:ext cx="22225" cy="1588"/>
              </a:xfrm>
              <a:prstGeom prst="line">
                <a:avLst/>
              </a:prstGeom>
              <a:noFill/>
              <a:ln w="4">
                <a:solidFill>
                  <a:srgbClr val="000000"/>
                </a:solidFill>
                <a:round/>
                <a:headEnd/>
                <a:tailEnd/>
              </a:ln>
            </p:spPr>
            <p:txBody>
              <a:bodyPr/>
              <a:lstStyle/>
              <a:p>
                <a:endParaRPr lang="en-US"/>
              </a:p>
            </p:txBody>
          </p:sp>
          <p:sp>
            <p:nvSpPr>
              <p:cNvPr id="438" name="Line 919"/>
              <p:cNvSpPr>
                <a:spLocks noChangeShapeType="1"/>
              </p:cNvSpPr>
              <p:nvPr/>
            </p:nvSpPr>
            <p:spPr bwMode="auto">
              <a:xfrm flipH="1">
                <a:off x="8924925" y="2081213"/>
                <a:ext cx="22225" cy="1588"/>
              </a:xfrm>
              <a:prstGeom prst="line">
                <a:avLst/>
              </a:prstGeom>
              <a:noFill/>
              <a:ln w="4">
                <a:solidFill>
                  <a:srgbClr val="000000"/>
                </a:solidFill>
                <a:round/>
                <a:headEnd/>
                <a:tailEnd/>
              </a:ln>
            </p:spPr>
            <p:txBody>
              <a:bodyPr/>
              <a:lstStyle/>
              <a:p>
                <a:endParaRPr lang="en-US"/>
              </a:p>
            </p:txBody>
          </p:sp>
          <p:sp>
            <p:nvSpPr>
              <p:cNvPr id="439" name="Freeform 920"/>
              <p:cNvSpPr>
                <a:spLocks/>
              </p:cNvSpPr>
              <p:nvPr/>
            </p:nvSpPr>
            <p:spPr bwMode="auto">
              <a:xfrm>
                <a:off x="6740525" y="3413126"/>
                <a:ext cx="22225" cy="147638"/>
              </a:xfrm>
              <a:custGeom>
                <a:avLst/>
                <a:gdLst>
                  <a:gd name="T0" fmla="*/ 0 w 14"/>
                  <a:gd name="T1" fmla="*/ 0 h 93"/>
                  <a:gd name="T2" fmla="*/ 2147483647 w 14"/>
                  <a:gd name="T3" fmla="*/ 0 h 93"/>
                  <a:gd name="T4" fmla="*/ 2147483647 w 14"/>
                  <a:gd name="T5" fmla="*/ 0 h 93"/>
                  <a:gd name="T6" fmla="*/ 2147483647 w 14"/>
                  <a:gd name="T7" fmla="*/ 2147483647 h 93"/>
                  <a:gd name="T8" fmla="*/ 0 w 14"/>
                  <a:gd name="T9" fmla="*/ 2147483647 h 93"/>
                  <a:gd name="T10" fmla="*/ 2147483647 w 14"/>
                  <a:gd name="T11" fmla="*/ 2147483647 h 93"/>
                  <a:gd name="T12" fmla="*/ 0 60000 65536"/>
                  <a:gd name="T13" fmla="*/ 0 60000 65536"/>
                  <a:gd name="T14" fmla="*/ 0 60000 65536"/>
                  <a:gd name="T15" fmla="*/ 0 60000 65536"/>
                  <a:gd name="T16" fmla="*/ 0 60000 65536"/>
                  <a:gd name="T17" fmla="*/ 0 60000 65536"/>
                  <a:gd name="T18" fmla="*/ 0 w 14"/>
                  <a:gd name="T19" fmla="*/ 0 h 93"/>
                  <a:gd name="T20" fmla="*/ 14 w 14"/>
                  <a:gd name="T21" fmla="*/ 93 h 93"/>
                </a:gdLst>
                <a:ahLst/>
                <a:cxnLst>
                  <a:cxn ang="T12">
                    <a:pos x="T0" y="T1"/>
                  </a:cxn>
                  <a:cxn ang="T13">
                    <a:pos x="T2" y="T3"/>
                  </a:cxn>
                  <a:cxn ang="T14">
                    <a:pos x="T4" y="T5"/>
                  </a:cxn>
                  <a:cxn ang="T15">
                    <a:pos x="T6" y="T7"/>
                  </a:cxn>
                  <a:cxn ang="T16">
                    <a:pos x="T8" y="T9"/>
                  </a:cxn>
                  <a:cxn ang="T17">
                    <a:pos x="T10" y="T11"/>
                  </a:cxn>
                </a:cxnLst>
                <a:rect l="T18" t="T19" r="T20" b="T21"/>
                <a:pathLst>
                  <a:path w="14" h="93">
                    <a:moveTo>
                      <a:pt x="0" y="0"/>
                    </a:moveTo>
                    <a:lnTo>
                      <a:pt x="14" y="0"/>
                    </a:lnTo>
                    <a:lnTo>
                      <a:pt x="7" y="0"/>
                    </a:lnTo>
                    <a:lnTo>
                      <a:pt x="7" y="93"/>
                    </a:lnTo>
                    <a:lnTo>
                      <a:pt x="0" y="93"/>
                    </a:lnTo>
                    <a:lnTo>
                      <a:pt x="14" y="93"/>
                    </a:lnTo>
                  </a:path>
                </a:pathLst>
              </a:custGeom>
              <a:noFill/>
              <a:ln w="4">
                <a:solidFill>
                  <a:srgbClr val="B200B2"/>
                </a:solidFill>
                <a:round/>
                <a:headEnd/>
                <a:tailEnd/>
              </a:ln>
            </p:spPr>
            <p:txBody>
              <a:bodyPr/>
              <a:lstStyle/>
              <a:p>
                <a:endParaRPr lang="en-US"/>
              </a:p>
            </p:txBody>
          </p:sp>
          <p:sp>
            <p:nvSpPr>
              <p:cNvPr id="440" name="Freeform 921"/>
              <p:cNvSpPr>
                <a:spLocks/>
              </p:cNvSpPr>
              <p:nvPr/>
            </p:nvSpPr>
            <p:spPr bwMode="auto">
              <a:xfrm>
                <a:off x="6765925" y="3328988"/>
                <a:ext cx="22225" cy="152400"/>
              </a:xfrm>
              <a:custGeom>
                <a:avLst/>
                <a:gdLst>
                  <a:gd name="T0" fmla="*/ 0 w 14"/>
                  <a:gd name="T1" fmla="*/ 0 h 96"/>
                  <a:gd name="T2" fmla="*/ 2147483647 w 14"/>
                  <a:gd name="T3" fmla="*/ 0 h 96"/>
                  <a:gd name="T4" fmla="*/ 2147483647 w 14"/>
                  <a:gd name="T5" fmla="*/ 0 h 96"/>
                  <a:gd name="T6" fmla="*/ 2147483647 w 14"/>
                  <a:gd name="T7" fmla="*/ 2147483647 h 96"/>
                  <a:gd name="T8" fmla="*/ 0 w 14"/>
                  <a:gd name="T9" fmla="*/ 2147483647 h 96"/>
                  <a:gd name="T10" fmla="*/ 2147483647 w 14"/>
                  <a:gd name="T11" fmla="*/ 2147483647 h 96"/>
                  <a:gd name="T12" fmla="*/ 0 60000 65536"/>
                  <a:gd name="T13" fmla="*/ 0 60000 65536"/>
                  <a:gd name="T14" fmla="*/ 0 60000 65536"/>
                  <a:gd name="T15" fmla="*/ 0 60000 65536"/>
                  <a:gd name="T16" fmla="*/ 0 60000 65536"/>
                  <a:gd name="T17" fmla="*/ 0 60000 65536"/>
                  <a:gd name="T18" fmla="*/ 0 w 14"/>
                  <a:gd name="T19" fmla="*/ 0 h 96"/>
                  <a:gd name="T20" fmla="*/ 14 w 14"/>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14" h="96">
                    <a:moveTo>
                      <a:pt x="0" y="0"/>
                    </a:moveTo>
                    <a:lnTo>
                      <a:pt x="14" y="0"/>
                    </a:lnTo>
                    <a:lnTo>
                      <a:pt x="7" y="0"/>
                    </a:lnTo>
                    <a:lnTo>
                      <a:pt x="7" y="96"/>
                    </a:lnTo>
                    <a:lnTo>
                      <a:pt x="0" y="96"/>
                    </a:lnTo>
                    <a:lnTo>
                      <a:pt x="14" y="96"/>
                    </a:lnTo>
                  </a:path>
                </a:pathLst>
              </a:custGeom>
              <a:noFill/>
              <a:ln w="4">
                <a:solidFill>
                  <a:srgbClr val="B200B2"/>
                </a:solidFill>
                <a:round/>
                <a:headEnd/>
                <a:tailEnd/>
              </a:ln>
            </p:spPr>
            <p:txBody>
              <a:bodyPr/>
              <a:lstStyle/>
              <a:p>
                <a:endParaRPr lang="en-US"/>
              </a:p>
            </p:txBody>
          </p:sp>
          <p:sp>
            <p:nvSpPr>
              <p:cNvPr id="441" name="Freeform 922"/>
              <p:cNvSpPr>
                <a:spLocks/>
              </p:cNvSpPr>
              <p:nvPr/>
            </p:nvSpPr>
            <p:spPr bwMode="auto">
              <a:xfrm>
                <a:off x="6788150" y="3267076"/>
                <a:ext cx="22225" cy="157163"/>
              </a:xfrm>
              <a:custGeom>
                <a:avLst/>
                <a:gdLst>
                  <a:gd name="T0" fmla="*/ 0 w 14"/>
                  <a:gd name="T1" fmla="*/ 0 h 99"/>
                  <a:gd name="T2" fmla="*/ 2147483647 w 14"/>
                  <a:gd name="T3" fmla="*/ 0 h 99"/>
                  <a:gd name="T4" fmla="*/ 2147483647 w 14"/>
                  <a:gd name="T5" fmla="*/ 0 h 99"/>
                  <a:gd name="T6" fmla="*/ 2147483647 w 14"/>
                  <a:gd name="T7" fmla="*/ 2147483647 h 99"/>
                  <a:gd name="T8" fmla="*/ 0 w 14"/>
                  <a:gd name="T9" fmla="*/ 2147483647 h 99"/>
                  <a:gd name="T10" fmla="*/ 2147483647 w 14"/>
                  <a:gd name="T11" fmla="*/ 2147483647 h 99"/>
                  <a:gd name="T12" fmla="*/ 0 60000 65536"/>
                  <a:gd name="T13" fmla="*/ 0 60000 65536"/>
                  <a:gd name="T14" fmla="*/ 0 60000 65536"/>
                  <a:gd name="T15" fmla="*/ 0 60000 65536"/>
                  <a:gd name="T16" fmla="*/ 0 60000 65536"/>
                  <a:gd name="T17" fmla="*/ 0 60000 65536"/>
                  <a:gd name="T18" fmla="*/ 0 w 14"/>
                  <a:gd name="T19" fmla="*/ 0 h 99"/>
                  <a:gd name="T20" fmla="*/ 14 w 14"/>
                  <a:gd name="T21" fmla="*/ 99 h 99"/>
                </a:gdLst>
                <a:ahLst/>
                <a:cxnLst>
                  <a:cxn ang="T12">
                    <a:pos x="T0" y="T1"/>
                  </a:cxn>
                  <a:cxn ang="T13">
                    <a:pos x="T2" y="T3"/>
                  </a:cxn>
                  <a:cxn ang="T14">
                    <a:pos x="T4" y="T5"/>
                  </a:cxn>
                  <a:cxn ang="T15">
                    <a:pos x="T6" y="T7"/>
                  </a:cxn>
                  <a:cxn ang="T16">
                    <a:pos x="T8" y="T9"/>
                  </a:cxn>
                  <a:cxn ang="T17">
                    <a:pos x="T10" y="T11"/>
                  </a:cxn>
                </a:cxnLst>
                <a:rect l="T18" t="T19" r="T20" b="T21"/>
                <a:pathLst>
                  <a:path w="14" h="99">
                    <a:moveTo>
                      <a:pt x="0" y="0"/>
                    </a:moveTo>
                    <a:lnTo>
                      <a:pt x="14" y="0"/>
                    </a:lnTo>
                    <a:lnTo>
                      <a:pt x="7" y="0"/>
                    </a:lnTo>
                    <a:lnTo>
                      <a:pt x="7" y="99"/>
                    </a:lnTo>
                    <a:lnTo>
                      <a:pt x="0" y="99"/>
                    </a:lnTo>
                    <a:lnTo>
                      <a:pt x="14" y="99"/>
                    </a:lnTo>
                  </a:path>
                </a:pathLst>
              </a:custGeom>
              <a:noFill/>
              <a:ln w="4">
                <a:solidFill>
                  <a:srgbClr val="B200B2"/>
                </a:solidFill>
                <a:round/>
                <a:headEnd/>
                <a:tailEnd/>
              </a:ln>
            </p:spPr>
            <p:txBody>
              <a:bodyPr/>
              <a:lstStyle/>
              <a:p>
                <a:endParaRPr lang="en-US"/>
              </a:p>
            </p:txBody>
          </p:sp>
          <p:sp>
            <p:nvSpPr>
              <p:cNvPr id="442" name="Freeform 923"/>
              <p:cNvSpPr>
                <a:spLocks/>
              </p:cNvSpPr>
              <p:nvPr/>
            </p:nvSpPr>
            <p:spPr bwMode="auto">
              <a:xfrm>
                <a:off x="6810375" y="3203576"/>
                <a:ext cx="22225" cy="161925"/>
              </a:xfrm>
              <a:custGeom>
                <a:avLst/>
                <a:gdLst>
                  <a:gd name="T0" fmla="*/ 0 w 14"/>
                  <a:gd name="T1" fmla="*/ 0 h 102"/>
                  <a:gd name="T2" fmla="*/ 2147483647 w 14"/>
                  <a:gd name="T3" fmla="*/ 0 h 102"/>
                  <a:gd name="T4" fmla="*/ 2147483647 w 14"/>
                  <a:gd name="T5" fmla="*/ 0 h 102"/>
                  <a:gd name="T6" fmla="*/ 2147483647 w 14"/>
                  <a:gd name="T7" fmla="*/ 2147483647 h 102"/>
                  <a:gd name="T8" fmla="*/ 0 w 14"/>
                  <a:gd name="T9" fmla="*/ 2147483647 h 102"/>
                  <a:gd name="T10" fmla="*/ 2147483647 w 14"/>
                  <a:gd name="T11" fmla="*/ 2147483647 h 102"/>
                  <a:gd name="T12" fmla="*/ 0 60000 65536"/>
                  <a:gd name="T13" fmla="*/ 0 60000 65536"/>
                  <a:gd name="T14" fmla="*/ 0 60000 65536"/>
                  <a:gd name="T15" fmla="*/ 0 60000 65536"/>
                  <a:gd name="T16" fmla="*/ 0 60000 65536"/>
                  <a:gd name="T17" fmla="*/ 0 60000 65536"/>
                  <a:gd name="T18" fmla="*/ 0 w 14"/>
                  <a:gd name="T19" fmla="*/ 0 h 102"/>
                  <a:gd name="T20" fmla="*/ 14 w 14"/>
                  <a:gd name="T21" fmla="*/ 102 h 102"/>
                </a:gdLst>
                <a:ahLst/>
                <a:cxnLst>
                  <a:cxn ang="T12">
                    <a:pos x="T0" y="T1"/>
                  </a:cxn>
                  <a:cxn ang="T13">
                    <a:pos x="T2" y="T3"/>
                  </a:cxn>
                  <a:cxn ang="T14">
                    <a:pos x="T4" y="T5"/>
                  </a:cxn>
                  <a:cxn ang="T15">
                    <a:pos x="T6" y="T7"/>
                  </a:cxn>
                  <a:cxn ang="T16">
                    <a:pos x="T8" y="T9"/>
                  </a:cxn>
                  <a:cxn ang="T17">
                    <a:pos x="T10" y="T11"/>
                  </a:cxn>
                </a:cxnLst>
                <a:rect l="T18" t="T19" r="T20" b="T21"/>
                <a:pathLst>
                  <a:path w="14" h="102">
                    <a:moveTo>
                      <a:pt x="0" y="0"/>
                    </a:moveTo>
                    <a:lnTo>
                      <a:pt x="14" y="0"/>
                    </a:lnTo>
                    <a:lnTo>
                      <a:pt x="7" y="0"/>
                    </a:lnTo>
                    <a:lnTo>
                      <a:pt x="7" y="102"/>
                    </a:lnTo>
                    <a:lnTo>
                      <a:pt x="0" y="102"/>
                    </a:lnTo>
                    <a:lnTo>
                      <a:pt x="14" y="102"/>
                    </a:lnTo>
                  </a:path>
                </a:pathLst>
              </a:custGeom>
              <a:noFill/>
              <a:ln w="4">
                <a:solidFill>
                  <a:srgbClr val="B200B2"/>
                </a:solidFill>
                <a:round/>
                <a:headEnd/>
                <a:tailEnd/>
              </a:ln>
            </p:spPr>
            <p:txBody>
              <a:bodyPr/>
              <a:lstStyle/>
              <a:p>
                <a:endParaRPr lang="en-US"/>
              </a:p>
            </p:txBody>
          </p:sp>
          <p:sp>
            <p:nvSpPr>
              <p:cNvPr id="443" name="Freeform 924"/>
              <p:cNvSpPr>
                <a:spLocks/>
              </p:cNvSpPr>
              <p:nvPr/>
            </p:nvSpPr>
            <p:spPr bwMode="auto">
              <a:xfrm>
                <a:off x="6835775" y="3141663"/>
                <a:ext cx="22225" cy="165100"/>
              </a:xfrm>
              <a:custGeom>
                <a:avLst/>
                <a:gdLst>
                  <a:gd name="T0" fmla="*/ 0 w 14"/>
                  <a:gd name="T1" fmla="*/ 0 h 104"/>
                  <a:gd name="T2" fmla="*/ 2147483647 w 14"/>
                  <a:gd name="T3" fmla="*/ 0 h 104"/>
                  <a:gd name="T4" fmla="*/ 2147483647 w 14"/>
                  <a:gd name="T5" fmla="*/ 0 h 104"/>
                  <a:gd name="T6" fmla="*/ 2147483647 w 14"/>
                  <a:gd name="T7" fmla="*/ 2147483647 h 104"/>
                  <a:gd name="T8" fmla="*/ 0 w 14"/>
                  <a:gd name="T9" fmla="*/ 2147483647 h 104"/>
                  <a:gd name="T10" fmla="*/ 2147483647 w 14"/>
                  <a:gd name="T11" fmla="*/ 2147483647 h 104"/>
                  <a:gd name="T12" fmla="*/ 0 60000 65536"/>
                  <a:gd name="T13" fmla="*/ 0 60000 65536"/>
                  <a:gd name="T14" fmla="*/ 0 60000 65536"/>
                  <a:gd name="T15" fmla="*/ 0 60000 65536"/>
                  <a:gd name="T16" fmla="*/ 0 60000 65536"/>
                  <a:gd name="T17" fmla="*/ 0 60000 65536"/>
                  <a:gd name="T18" fmla="*/ 0 w 14"/>
                  <a:gd name="T19" fmla="*/ 0 h 104"/>
                  <a:gd name="T20" fmla="*/ 14 w 14"/>
                  <a:gd name="T21" fmla="*/ 104 h 104"/>
                </a:gdLst>
                <a:ahLst/>
                <a:cxnLst>
                  <a:cxn ang="T12">
                    <a:pos x="T0" y="T1"/>
                  </a:cxn>
                  <a:cxn ang="T13">
                    <a:pos x="T2" y="T3"/>
                  </a:cxn>
                  <a:cxn ang="T14">
                    <a:pos x="T4" y="T5"/>
                  </a:cxn>
                  <a:cxn ang="T15">
                    <a:pos x="T6" y="T7"/>
                  </a:cxn>
                  <a:cxn ang="T16">
                    <a:pos x="T8" y="T9"/>
                  </a:cxn>
                  <a:cxn ang="T17">
                    <a:pos x="T10" y="T11"/>
                  </a:cxn>
                </a:cxnLst>
                <a:rect l="T18" t="T19" r="T20" b="T21"/>
                <a:pathLst>
                  <a:path w="14" h="104">
                    <a:moveTo>
                      <a:pt x="0" y="0"/>
                    </a:moveTo>
                    <a:lnTo>
                      <a:pt x="14" y="0"/>
                    </a:lnTo>
                    <a:lnTo>
                      <a:pt x="7" y="0"/>
                    </a:lnTo>
                    <a:lnTo>
                      <a:pt x="7" y="104"/>
                    </a:lnTo>
                    <a:lnTo>
                      <a:pt x="0" y="104"/>
                    </a:lnTo>
                    <a:lnTo>
                      <a:pt x="14" y="104"/>
                    </a:lnTo>
                  </a:path>
                </a:pathLst>
              </a:custGeom>
              <a:noFill/>
              <a:ln w="4">
                <a:solidFill>
                  <a:srgbClr val="B200B2"/>
                </a:solidFill>
                <a:round/>
                <a:headEnd/>
                <a:tailEnd/>
              </a:ln>
            </p:spPr>
            <p:txBody>
              <a:bodyPr/>
              <a:lstStyle/>
              <a:p>
                <a:endParaRPr lang="en-US"/>
              </a:p>
            </p:txBody>
          </p:sp>
          <p:sp>
            <p:nvSpPr>
              <p:cNvPr id="444" name="Freeform 925"/>
              <p:cNvSpPr>
                <a:spLocks/>
              </p:cNvSpPr>
              <p:nvPr/>
            </p:nvSpPr>
            <p:spPr bwMode="auto">
              <a:xfrm>
                <a:off x="6858000" y="3078163"/>
                <a:ext cx="22225" cy="169863"/>
              </a:xfrm>
              <a:custGeom>
                <a:avLst/>
                <a:gdLst>
                  <a:gd name="T0" fmla="*/ 0 w 14"/>
                  <a:gd name="T1" fmla="*/ 0 h 107"/>
                  <a:gd name="T2" fmla="*/ 2147483647 w 14"/>
                  <a:gd name="T3" fmla="*/ 0 h 107"/>
                  <a:gd name="T4" fmla="*/ 2147483647 w 14"/>
                  <a:gd name="T5" fmla="*/ 0 h 107"/>
                  <a:gd name="T6" fmla="*/ 2147483647 w 14"/>
                  <a:gd name="T7" fmla="*/ 2147483647 h 107"/>
                  <a:gd name="T8" fmla="*/ 0 w 14"/>
                  <a:gd name="T9" fmla="*/ 2147483647 h 107"/>
                  <a:gd name="T10" fmla="*/ 2147483647 w 14"/>
                  <a:gd name="T11" fmla="*/ 2147483647 h 107"/>
                  <a:gd name="T12" fmla="*/ 0 60000 65536"/>
                  <a:gd name="T13" fmla="*/ 0 60000 65536"/>
                  <a:gd name="T14" fmla="*/ 0 60000 65536"/>
                  <a:gd name="T15" fmla="*/ 0 60000 65536"/>
                  <a:gd name="T16" fmla="*/ 0 60000 65536"/>
                  <a:gd name="T17" fmla="*/ 0 60000 65536"/>
                  <a:gd name="T18" fmla="*/ 0 w 14"/>
                  <a:gd name="T19" fmla="*/ 0 h 107"/>
                  <a:gd name="T20" fmla="*/ 14 w 14"/>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14" h="107">
                    <a:moveTo>
                      <a:pt x="0" y="0"/>
                    </a:moveTo>
                    <a:lnTo>
                      <a:pt x="14" y="0"/>
                    </a:lnTo>
                    <a:lnTo>
                      <a:pt x="7" y="0"/>
                    </a:lnTo>
                    <a:lnTo>
                      <a:pt x="7" y="107"/>
                    </a:lnTo>
                    <a:lnTo>
                      <a:pt x="0" y="107"/>
                    </a:lnTo>
                    <a:lnTo>
                      <a:pt x="14" y="107"/>
                    </a:lnTo>
                  </a:path>
                </a:pathLst>
              </a:custGeom>
              <a:noFill/>
              <a:ln w="4">
                <a:solidFill>
                  <a:srgbClr val="B200B2"/>
                </a:solidFill>
                <a:round/>
                <a:headEnd/>
                <a:tailEnd/>
              </a:ln>
            </p:spPr>
            <p:txBody>
              <a:bodyPr/>
              <a:lstStyle/>
              <a:p>
                <a:endParaRPr lang="en-US"/>
              </a:p>
            </p:txBody>
          </p:sp>
          <p:sp>
            <p:nvSpPr>
              <p:cNvPr id="445" name="Freeform 926"/>
              <p:cNvSpPr>
                <a:spLocks/>
              </p:cNvSpPr>
              <p:nvPr/>
            </p:nvSpPr>
            <p:spPr bwMode="auto">
              <a:xfrm>
                <a:off x="6880225" y="3011488"/>
                <a:ext cx="22225" cy="173038"/>
              </a:xfrm>
              <a:custGeom>
                <a:avLst/>
                <a:gdLst>
                  <a:gd name="T0" fmla="*/ 0 w 14"/>
                  <a:gd name="T1" fmla="*/ 0 h 109"/>
                  <a:gd name="T2" fmla="*/ 2147483647 w 14"/>
                  <a:gd name="T3" fmla="*/ 0 h 109"/>
                  <a:gd name="T4" fmla="*/ 2147483647 w 14"/>
                  <a:gd name="T5" fmla="*/ 0 h 109"/>
                  <a:gd name="T6" fmla="*/ 2147483647 w 14"/>
                  <a:gd name="T7" fmla="*/ 2147483647 h 109"/>
                  <a:gd name="T8" fmla="*/ 0 w 14"/>
                  <a:gd name="T9" fmla="*/ 2147483647 h 109"/>
                  <a:gd name="T10" fmla="*/ 2147483647 w 14"/>
                  <a:gd name="T11" fmla="*/ 2147483647 h 109"/>
                  <a:gd name="T12" fmla="*/ 0 60000 65536"/>
                  <a:gd name="T13" fmla="*/ 0 60000 65536"/>
                  <a:gd name="T14" fmla="*/ 0 60000 65536"/>
                  <a:gd name="T15" fmla="*/ 0 60000 65536"/>
                  <a:gd name="T16" fmla="*/ 0 60000 65536"/>
                  <a:gd name="T17" fmla="*/ 0 60000 65536"/>
                  <a:gd name="T18" fmla="*/ 0 w 14"/>
                  <a:gd name="T19" fmla="*/ 0 h 109"/>
                  <a:gd name="T20" fmla="*/ 14 w 14"/>
                  <a:gd name="T21" fmla="*/ 109 h 109"/>
                </a:gdLst>
                <a:ahLst/>
                <a:cxnLst>
                  <a:cxn ang="T12">
                    <a:pos x="T0" y="T1"/>
                  </a:cxn>
                  <a:cxn ang="T13">
                    <a:pos x="T2" y="T3"/>
                  </a:cxn>
                  <a:cxn ang="T14">
                    <a:pos x="T4" y="T5"/>
                  </a:cxn>
                  <a:cxn ang="T15">
                    <a:pos x="T6" y="T7"/>
                  </a:cxn>
                  <a:cxn ang="T16">
                    <a:pos x="T8" y="T9"/>
                  </a:cxn>
                  <a:cxn ang="T17">
                    <a:pos x="T10" y="T11"/>
                  </a:cxn>
                </a:cxnLst>
                <a:rect l="T18" t="T19" r="T20" b="T21"/>
                <a:pathLst>
                  <a:path w="14" h="109">
                    <a:moveTo>
                      <a:pt x="0" y="0"/>
                    </a:moveTo>
                    <a:lnTo>
                      <a:pt x="14" y="0"/>
                    </a:lnTo>
                    <a:lnTo>
                      <a:pt x="7" y="0"/>
                    </a:lnTo>
                    <a:lnTo>
                      <a:pt x="7" y="109"/>
                    </a:lnTo>
                    <a:lnTo>
                      <a:pt x="0" y="109"/>
                    </a:lnTo>
                    <a:lnTo>
                      <a:pt x="14" y="109"/>
                    </a:lnTo>
                  </a:path>
                </a:pathLst>
              </a:custGeom>
              <a:noFill/>
              <a:ln w="4">
                <a:solidFill>
                  <a:srgbClr val="B200B2"/>
                </a:solidFill>
                <a:round/>
                <a:headEnd/>
                <a:tailEnd/>
              </a:ln>
            </p:spPr>
            <p:txBody>
              <a:bodyPr/>
              <a:lstStyle/>
              <a:p>
                <a:endParaRPr lang="en-US"/>
              </a:p>
            </p:txBody>
          </p:sp>
          <p:sp>
            <p:nvSpPr>
              <p:cNvPr id="446" name="Freeform 927"/>
              <p:cNvSpPr>
                <a:spLocks/>
              </p:cNvSpPr>
              <p:nvPr/>
            </p:nvSpPr>
            <p:spPr bwMode="auto">
              <a:xfrm>
                <a:off x="6902450" y="2949576"/>
                <a:ext cx="22225" cy="179388"/>
              </a:xfrm>
              <a:custGeom>
                <a:avLst/>
                <a:gdLst>
                  <a:gd name="T0" fmla="*/ 0 w 14"/>
                  <a:gd name="T1" fmla="*/ 0 h 113"/>
                  <a:gd name="T2" fmla="*/ 2147483647 w 14"/>
                  <a:gd name="T3" fmla="*/ 0 h 113"/>
                  <a:gd name="T4" fmla="*/ 2147483647 w 14"/>
                  <a:gd name="T5" fmla="*/ 0 h 113"/>
                  <a:gd name="T6" fmla="*/ 2147483647 w 14"/>
                  <a:gd name="T7" fmla="*/ 2147483647 h 113"/>
                  <a:gd name="T8" fmla="*/ 0 w 14"/>
                  <a:gd name="T9" fmla="*/ 2147483647 h 113"/>
                  <a:gd name="T10" fmla="*/ 2147483647 w 14"/>
                  <a:gd name="T11" fmla="*/ 2147483647 h 113"/>
                  <a:gd name="T12" fmla="*/ 0 60000 65536"/>
                  <a:gd name="T13" fmla="*/ 0 60000 65536"/>
                  <a:gd name="T14" fmla="*/ 0 60000 65536"/>
                  <a:gd name="T15" fmla="*/ 0 60000 65536"/>
                  <a:gd name="T16" fmla="*/ 0 60000 65536"/>
                  <a:gd name="T17" fmla="*/ 0 60000 65536"/>
                  <a:gd name="T18" fmla="*/ 0 w 14"/>
                  <a:gd name="T19" fmla="*/ 0 h 113"/>
                  <a:gd name="T20" fmla="*/ 14 w 14"/>
                  <a:gd name="T21" fmla="*/ 113 h 113"/>
                </a:gdLst>
                <a:ahLst/>
                <a:cxnLst>
                  <a:cxn ang="T12">
                    <a:pos x="T0" y="T1"/>
                  </a:cxn>
                  <a:cxn ang="T13">
                    <a:pos x="T2" y="T3"/>
                  </a:cxn>
                  <a:cxn ang="T14">
                    <a:pos x="T4" y="T5"/>
                  </a:cxn>
                  <a:cxn ang="T15">
                    <a:pos x="T6" y="T7"/>
                  </a:cxn>
                  <a:cxn ang="T16">
                    <a:pos x="T8" y="T9"/>
                  </a:cxn>
                  <a:cxn ang="T17">
                    <a:pos x="T10" y="T11"/>
                  </a:cxn>
                </a:cxnLst>
                <a:rect l="T18" t="T19" r="T20" b="T21"/>
                <a:pathLst>
                  <a:path w="14" h="113">
                    <a:moveTo>
                      <a:pt x="0" y="0"/>
                    </a:moveTo>
                    <a:lnTo>
                      <a:pt x="14" y="0"/>
                    </a:lnTo>
                    <a:lnTo>
                      <a:pt x="7" y="0"/>
                    </a:lnTo>
                    <a:lnTo>
                      <a:pt x="7" y="113"/>
                    </a:lnTo>
                    <a:lnTo>
                      <a:pt x="0" y="113"/>
                    </a:lnTo>
                    <a:lnTo>
                      <a:pt x="14" y="113"/>
                    </a:lnTo>
                  </a:path>
                </a:pathLst>
              </a:custGeom>
              <a:noFill/>
              <a:ln w="4">
                <a:solidFill>
                  <a:srgbClr val="B200B2"/>
                </a:solidFill>
                <a:round/>
                <a:headEnd/>
                <a:tailEnd/>
              </a:ln>
            </p:spPr>
            <p:txBody>
              <a:bodyPr/>
              <a:lstStyle/>
              <a:p>
                <a:endParaRPr lang="en-US"/>
              </a:p>
            </p:txBody>
          </p:sp>
          <p:sp>
            <p:nvSpPr>
              <p:cNvPr id="447" name="Freeform 928"/>
              <p:cNvSpPr>
                <a:spLocks/>
              </p:cNvSpPr>
              <p:nvPr/>
            </p:nvSpPr>
            <p:spPr bwMode="auto">
              <a:xfrm>
                <a:off x="6926263" y="2886076"/>
                <a:ext cx="22225" cy="180975"/>
              </a:xfrm>
              <a:custGeom>
                <a:avLst/>
                <a:gdLst>
                  <a:gd name="T0" fmla="*/ 0 w 14"/>
                  <a:gd name="T1" fmla="*/ 0 h 114"/>
                  <a:gd name="T2" fmla="*/ 2147483647 w 14"/>
                  <a:gd name="T3" fmla="*/ 0 h 114"/>
                  <a:gd name="T4" fmla="*/ 2147483647 w 14"/>
                  <a:gd name="T5" fmla="*/ 0 h 114"/>
                  <a:gd name="T6" fmla="*/ 2147483647 w 14"/>
                  <a:gd name="T7" fmla="*/ 2147483647 h 114"/>
                  <a:gd name="T8" fmla="*/ 0 w 14"/>
                  <a:gd name="T9" fmla="*/ 2147483647 h 114"/>
                  <a:gd name="T10" fmla="*/ 2147483647 w 14"/>
                  <a:gd name="T11" fmla="*/ 2147483647 h 114"/>
                  <a:gd name="T12" fmla="*/ 0 60000 65536"/>
                  <a:gd name="T13" fmla="*/ 0 60000 65536"/>
                  <a:gd name="T14" fmla="*/ 0 60000 65536"/>
                  <a:gd name="T15" fmla="*/ 0 60000 65536"/>
                  <a:gd name="T16" fmla="*/ 0 60000 65536"/>
                  <a:gd name="T17" fmla="*/ 0 60000 65536"/>
                  <a:gd name="T18" fmla="*/ 0 w 14"/>
                  <a:gd name="T19" fmla="*/ 0 h 114"/>
                  <a:gd name="T20" fmla="*/ 14 w 14"/>
                  <a:gd name="T21" fmla="*/ 114 h 114"/>
                </a:gdLst>
                <a:ahLst/>
                <a:cxnLst>
                  <a:cxn ang="T12">
                    <a:pos x="T0" y="T1"/>
                  </a:cxn>
                  <a:cxn ang="T13">
                    <a:pos x="T2" y="T3"/>
                  </a:cxn>
                  <a:cxn ang="T14">
                    <a:pos x="T4" y="T5"/>
                  </a:cxn>
                  <a:cxn ang="T15">
                    <a:pos x="T6" y="T7"/>
                  </a:cxn>
                  <a:cxn ang="T16">
                    <a:pos x="T8" y="T9"/>
                  </a:cxn>
                  <a:cxn ang="T17">
                    <a:pos x="T10" y="T11"/>
                  </a:cxn>
                </a:cxnLst>
                <a:rect l="T18" t="T19" r="T20" b="T21"/>
                <a:pathLst>
                  <a:path w="14" h="114">
                    <a:moveTo>
                      <a:pt x="0" y="0"/>
                    </a:moveTo>
                    <a:lnTo>
                      <a:pt x="14" y="0"/>
                    </a:lnTo>
                    <a:lnTo>
                      <a:pt x="7" y="0"/>
                    </a:lnTo>
                    <a:lnTo>
                      <a:pt x="7" y="114"/>
                    </a:lnTo>
                    <a:lnTo>
                      <a:pt x="0" y="114"/>
                    </a:lnTo>
                    <a:lnTo>
                      <a:pt x="14" y="114"/>
                    </a:lnTo>
                  </a:path>
                </a:pathLst>
              </a:custGeom>
              <a:noFill/>
              <a:ln w="4">
                <a:solidFill>
                  <a:srgbClr val="B200B2"/>
                </a:solidFill>
                <a:round/>
                <a:headEnd/>
                <a:tailEnd/>
              </a:ln>
            </p:spPr>
            <p:txBody>
              <a:bodyPr/>
              <a:lstStyle/>
              <a:p>
                <a:endParaRPr lang="en-US"/>
              </a:p>
            </p:txBody>
          </p:sp>
          <p:sp>
            <p:nvSpPr>
              <p:cNvPr id="448" name="Freeform 929"/>
              <p:cNvSpPr>
                <a:spLocks/>
              </p:cNvSpPr>
              <p:nvPr/>
            </p:nvSpPr>
            <p:spPr bwMode="auto">
              <a:xfrm>
                <a:off x="6948488" y="2819401"/>
                <a:ext cx="22225" cy="187325"/>
              </a:xfrm>
              <a:custGeom>
                <a:avLst/>
                <a:gdLst>
                  <a:gd name="T0" fmla="*/ 0 w 14"/>
                  <a:gd name="T1" fmla="*/ 0 h 118"/>
                  <a:gd name="T2" fmla="*/ 2147483647 w 14"/>
                  <a:gd name="T3" fmla="*/ 0 h 118"/>
                  <a:gd name="T4" fmla="*/ 2147483647 w 14"/>
                  <a:gd name="T5" fmla="*/ 0 h 118"/>
                  <a:gd name="T6" fmla="*/ 2147483647 w 14"/>
                  <a:gd name="T7" fmla="*/ 2147483647 h 118"/>
                  <a:gd name="T8" fmla="*/ 0 w 14"/>
                  <a:gd name="T9" fmla="*/ 2147483647 h 118"/>
                  <a:gd name="T10" fmla="*/ 2147483647 w 14"/>
                  <a:gd name="T11" fmla="*/ 2147483647 h 118"/>
                  <a:gd name="T12" fmla="*/ 0 60000 65536"/>
                  <a:gd name="T13" fmla="*/ 0 60000 65536"/>
                  <a:gd name="T14" fmla="*/ 0 60000 65536"/>
                  <a:gd name="T15" fmla="*/ 0 60000 65536"/>
                  <a:gd name="T16" fmla="*/ 0 60000 65536"/>
                  <a:gd name="T17" fmla="*/ 0 60000 65536"/>
                  <a:gd name="T18" fmla="*/ 0 w 14"/>
                  <a:gd name="T19" fmla="*/ 0 h 118"/>
                  <a:gd name="T20" fmla="*/ 14 w 14"/>
                  <a:gd name="T21" fmla="*/ 118 h 118"/>
                </a:gdLst>
                <a:ahLst/>
                <a:cxnLst>
                  <a:cxn ang="T12">
                    <a:pos x="T0" y="T1"/>
                  </a:cxn>
                  <a:cxn ang="T13">
                    <a:pos x="T2" y="T3"/>
                  </a:cxn>
                  <a:cxn ang="T14">
                    <a:pos x="T4" y="T5"/>
                  </a:cxn>
                  <a:cxn ang="T15">
                    <a:pos x="T6" y="T7"/>
                  </a:cxn>
                  <a:cxn ang="T16">
                    <a:pos x="T8" y="T9"/>
                  </a:cxn>
                  <a:cxn ang="T17">
                    <a:pos x="T10" y="T11"/>
                  </a:cxn>
                </a:cxnLst>
                <a:rect l="T18" t="T19" r="T20" b="T21"/>
                <a:pathLst>
                  <a:path w="14" h="118">
                    <a:moveTo>
                      <a:pt x="0" y="0"/>
                    </a:moveTo>
                    <a:lnTo>
                      <a:pt x="14" y="0"/>
                    </a:lnTo>
                    <a:lnTo>
                      <a:pt x="7" y="0"/>
                    </a:lnTo>
                    <a:lnTo>
                      <a:pt x="7" y="118"/>
                    </a:lnTo>
                    <a:lnTo>
                      <a:pt x="0" y="118"/>
                    </a:lnTo>
                    <a:lnTo>
                      <a:pt x="14" y="118"/>
                    </a:lnTo>
                  </a:path>
                </a:pathLst>
              </a:custGeom>
              <a:noFill/>
              <a:ln w="4">
                <a:solidFill>
                  <a:srgbClr val="B200B2"/>
                </a:solidFill>
                <a:round/>
                <a:headEnd/>
                <a:tailEnd/>
              </a:ln>
            </p:spPr>
            <p:txBody>
              <a:bodyPr/>
              <a:lstStyle/>
              <a:p>
                <a:endParaRPr lang="en-US"/>
              </a:p>
            </p:txBody>
          </p:sp>
          <p:sp>
            <p:nvSpPr>
              <p:cNvPr id="449" name="Freeform 930"/>
              <p:cNvSpPr>
                <a:spLocks/>
              </p:cNvSpPr>
              <p:nvPr/>
            </p:nvSpPr>
            <p:spPr bwMode="auto">
              <a:xfrm>
                <a:off x="6970713" y="2763838"/>
                <a:ext cx="22225" cy="188913"/>
              </a:xfrm>
              <a:custGeom>
                <a:avLst/>
                <a:gdLst>
                  <a:gd name="T0" fmla="*/ 0 w 14"/>
                  <a:gd name="T1" fmla="*/ 0 h 119"/>
                  <a:gd name="T2" fmla="*/ 2147483647 w 14"/>
                  <a:gd name="T3" fmla="*/ 0 h 119"/>
                  <a:gd name="T4" fmla="*/ 2147483647 w 14"/>
                  <a:gd name="T5" fmla="*/ 0 h 119"/>
                  <a:gd name="T6" fmla="*/ 2147483647 w 14"/>
                  <a:gd name="T7" fmla="*/ 2147483647 h 119"/>
                  <a:gd name="T8" fmla="*/ 0 w 14"/>
                  <a:gd name="T9" fmla="*/ 2147483647 h 119"/>
                  <a:gd name="T10" fmla="*/ 2147483647 w 14"/>
                  <a:gd name="T11" fmla="*/ 2147483647 h 119"/>
                  <a:gd name="T12" fmla="*/ 0 60000 65536"/>
                  <a:gd name="T13" fmla="*/ 0 60000 65536"/>
                  <a:gd name="T14" fmla="*/ 0 60000 65536"/>
                  <a:gd name="T15" fmla="*/ 0 60000 65536"/>
                  <a:gd name="T16" fmla="*/ 0 60000 65536"/>
                  <a:gd name="T17" fmla="*/ 0 60000 65536"/>
                  <a:gd name="T18" fmla="*/ 0 w 14"/>
                  <a:gd name="T19" fmla="*/ 0 h 119"/>
                  <a:gd name="T20" fmla="*/ 14 w 14"/>
                  <a:gd name="T21" fmla="*/ 119 h 119"/>
                </a:gdLst>
                <a:ahLst/>
                <a:cxnLst>
                  <a:cxn ang="T12">
                    <a:pos x="T0" y="T1"/>
                  </a:cxn>
                  <a:cxn ang="T13">
                    <a:pos x="T2" y="T3"/>
                  </a:cxn>
                  <a:cxn ang="T14">
                    <a:pos x="T4" y="T5"/>
                  </a:cxn>
                  <a:cxn ang="T15">
                    <a:pos x="T6" y="T7"/>
                  </a:cxn>
                  <a:cxn ang="T16">
                    <a:pos x="T8" y="T9"/>
                  </a:cxn>
                  <a:cxn ang="T17">
                    <a:pos x="T10" y="T11"/>
                  </a:cxn>
                </a:cxnLst>
                <a:rect l="T18" t="T19" r="T20" b="T21"/>
                <a:pathLst>
                  <a:path w="14" h="119">
                    <a:moveTo>
                      <a:pt x="0" y="0"/>
                    </a:moveTo>
                    <a:lnTo>
                      <a:pt x="14" y="0"/>
                    </a:lnTo>
                    <a:lnTo>
                      <a:pt x="7" y="0"/>
                    </a:lnTo>
                    <a:lnTo>
                      <a:pt x="7" y="119"/>
                    </a:lnTo>
                    <a:lnTo>
                      <a:pt x="0" y="119"/>
                    </a:lnTo>
                    <a:lnTo>
                      <a:pt x="14" y="119"/>
                    </a:lnTo>
                  </a:path>
                </a:pathLst>
              </a:custGeom>
              <a:noFill/>
              <a:ln w="4">
                <a:solidFill>
                  <a:srgbClr val="B200B2"/>
                </a:solidFill>
                <a:round/>
                <a:headEnd/>
                <a:tailEnd/>
              </a:ln>
            </p:spPr>
            <p:txBody>
              <a:bodyPr/>
              <a:lstStyle/>
              <a:p>
                <a:endParaRPr lang="en-US"/>
              </a:p>
            </p:txBody>
          </p:sp>
          <p:sp>
            <p:nvSpPr>
              <p:cNvPr id="450" name="Freeform 931"/>
              <p:cNvSpPr>
                <a:spLocks/>
              </p:cNvSpPr>
              <p:nvPr/>
            </p:nvSpPr>
            <p:spPr bwMode="auto">
              <a:xfrm>
                <a:off x="6992938" y="2705101"/>
                <a:ext cx="22225" cy="195263"/>
              </a:xfrm>
              <a:custGeom>
                <a:avLst/>
                <a:gdLst>
                  <a:gd name="T0" fmla="*/ 0 w 14"/>
                  <a:gd name="T1" fmla="*/ 0 h 123"/>
                  <a:gd name="T2" fmla="*/ 2147483647 w 14"/>
                  <a:gd name="T3" fmla="*/ 0 h 123"/>
                  <a:gd name="T4" fmla="*/ 2147483647 w 14"/>
                  <a:gd name="T5" fmla="*/ 0 h 123"/>
                  <a:gd name="T6" fmla="*/ 2147483647 w 14"/>
                  <a:gd name="T7" fmla="*/ 2147483647 h 123"/>
                  <a:gd name="T8" fmla="*/ 0 w 14"/>
                  <a:gd name="T9" fmla="*/ 2147483647 h 123"/>
                  <a:gd name="T10" fmla="*/ 2147483647 w 14"/>
                  <a:gd name="T11" fmla="*/ 2147483647 h 123"/>
                  <a:gd name="T12" fmla="*/ 0 60000 65536"/>
                  <a:gd name="T13" fmla="*/ 0 60000 65536"/>
                  <a:gd name="T14" fmla="*/ 0 60000 65536"/>
                  <a:gd name="T15" fmla="*/ 0 60000 65536"/>
                  <a:gd name="T16" fmla="*/ 0 60000 65536"/>
                  <a:gd name="T17" fmla="*/ 0 60000 65536"/>
                  <a:gd name="T18" fmla="*/ 0 w 14"/>
                  <a:gd name="T19" fmla="*/ 0 h 123"/>
                  <a:gd name="T20" fmla="*/ 14 w 14"/>
                  <a:gd name="T21" fmla="*/ 123 h 123"/>
                </a:gdLst>
                <a:ahLst/>
                <a:cxnLst>
                  <a:cxn ang="T12">
                    <a:pos x="T0" y="T1"/>
                  </a:cxn>
                  <a:cxn ang="T13">
                    <a:pos x="T2" y="T3"/>
                  </a:cxn>
                  <a:cxn ang="T14">
                    <a:pos x="T4" y="T5"/>
                  </a:cxn>
                  <a:cxn ang="T15">
                    <a:pos x="T6" y="T7"/>
                  </a:cxn>
                  <a:cxn ang="T16">
                    <a:pos x="T8" y="T9"/>
                  </a:cxn>
                  <a:cxn ang="T17">
                    <a:pos x="T10" y="T11"/>
                  </a:cxn>
                </a:cxnLst>
                <a:rect l="T18" t="T19" r="T20" b="T21"/>
                <a:pathLst>
                  <a:path w="14" h="123">
                    <a:moveTo>
                      <a:pt x="0" y="0"/>
                    </a:moveTo>
                    <a:lnTo>
                      <a:pt x="14" y="0"/>
                    </a:lnTo>
                    <a:lnTo>
                      <a:pt x="7" y="0"/>
                    </a:lnTo>
                    <a:lnTo>
                      <a:pt x="7" y="123"/>
                    </a:lnTo>
                    <a:lnTo>
                      <a:pt x="0" y="123"/>
                    </a:lnTo>
                    <a:lnTo>
                      <a:pt x="14" y="123"/>
                    </a:lnTo>
                  </a:path>
                </a:pathLst>
              </a:custGeom>
              <a:noFill/>
              <a:ln w="4">
                <a:solidFill>
                  <a:srgbClr val="B200B2"/>
                </a:solidFill>
                <a:round/>
                <a:headEnd/>
                <a:tailEnd/>
              </a:ln>
            </p:spPr>
            <p:txBody>
              <a:bodyPr/>
              <a:lstStyle/>
              <a:p>
                <a:endParaRPr lang="en-US"/>
              </a:p>
            </p:txBody>
          </p:sp>
          <p:sp>
            <p:nvSpPr>
              <p:cNvPr id="451" name="Freeform 932"/>
              <p:cNvSpPr>
                <a:spLocks/>
              </p:cNvSpPr>
              <p:nvPr/>
            </p:nvSpPr>
            <p:spPr bwMode="auto">
              <a:xfrm>
                <a:off x="7018338" y="2652713"/>
                <a:ext cx="22225" cy="196850"/>
              </a:xfrm>
              <a:custGeom>
                <a:avLst/>
                <a:gdLst>
                  <a:gd name="T0" fmla="*/ 0 w 14"/>
                  <a:gd name="T1" fmla="*/ 0 h 124"/>
                  <a:gd name="T2" fmla="*/ 2147483647 w 14"/>
                  <a:gd name="T3" fmla="*/ 0 h 124"/>
                  <a:gd name="T4" fmla="*/ 2147483647 w 14"/>
                  <a:gd name="T5" fmla="*/ 0 h 124"/>
                  <a:gd name="T6" fmla="*/ 2147483647 w 14"/>
                  <a:gd name="T7" fmla="*/ 2147483647 h 124"/>
                  <a:gd name="T8" fmla="*/ 0 w 14"/>
                  <a:gd name="T9" fmla="*/ 2147483647 h 124"/>
                  <a:gd name="T10" fmla="*/ 2147483647 w 14"/>
                  <a:gd name="T11" fmla="*/ 2147483647 h 124"/>
                  <a:gd name="T12" fmla="*/ 0 60000 65536"/>
                  <a:gd name="T13" fmla="*/ 0 60000 65536"/>
                  <a:gd name="T14" fmla="*/ 0 60000 65536"/>
                  <a:gd name="T15" fmla="*/ 0 60000 65536"/>
                  <a:gd name="T16" fmla="*/ 0 60000 65536"/>
                  <a:gd name="T17" fmla="*/ 0 60000 65536"/>
                  <a:gd name="T18" fmla="*/ 0 w 14"/>
                  <a:gd name="T19" fmla="*/ 0 h 124"/>
                  <a:gd name="T20" fmla="*/ 14 w 14"/>
                  <a:gd name="T21" fmla="*/ 124 h 124"/>
                </a:gdLst>
                <a:ahLst/>
                <a:cxnLst>
                  <a:cxn ang="T12">
                    <a:pos x="T0" y="T1"/>
                  </a:cxn>
                  <a:cxn ang="T13">
                    <a:pos x="T2" y="T3"/>
                  </a:cxn>
                  <a:cxn ang="T14">
                    <a:pos x="T4" y="T5"/>
                  </a:cxn>
                  <a:cxn ang="T15">
                    <a:pos x="T6" y="T7"/>
                  </a:cxn>
                  <a:cxn ang="T16">
                    <a:pos x="T8" y="T9"/>
                  </a:cxn>
                  <a:cxn ang="T17">
                    <a:pos x="T10" y="T11"/>
                  </a:cxn>
                </a:cxnLst>
                <a:rect l="T18" t="T19" r="T20" b="T21"/>
                <a:pathLst>
                  <a:path w="14" h="124">
                    <a:moveTo>
                      <a:pt x="0" y="0"/>
                    </a:moveTo>
                    <a:lnTo>
                      <a:pt x="14" y="0"/>
                    </a:lnTo>
                    <a:lnTo>
                      <a:pt x="7" y="0"/>
                    </a:lnTo>
                    <a:lnTo>
                      <a:pt x="7" y="124"/>
                    </a:lnTo>
                    <a:lnTo>
                      <a:pt x="0" y="124"/>
                    </a:lnTo>
                    <a:lnTo>
                      <a:pt x="14" y="124"/>
                    </a:lnTo>
                  </a:path>
                </a:pathLst>
              </a:custGeom>
              <a:noFill/>
              <a:ln w="4">
                <a:solidFill>
                  <a:srgbClr val="B200B2"/>
                </a:solidFill>
                <a:round/>
                <a:headEnd/>
                <a:tailEnd/>
              </a:ln>
            </p:spPr>
            <p:txBody>
              <a:bodyPr/>
              <a:lstStyle/>
              <a:p>
                <a:endParaRPr lang="en-US"/>
              </a:p>
            </p:txBody>
          </p:sp>
          <p:sp>
            <p:nvSpPr>
              <p:cNvPr id="452" name="Freeform 933"/>
              <p:cNvSpPr>
                <a:spLocks/>
              </p:cNvSpPr>
              <p:nvPr/>
            </p:nvSpPr>
            <p:spPr bwMode="auto">
              <a:xfrm>
                <a:off x="7040563" y="2608263"/>
                <a:ext cx="22225" cy="200025"/>
              </a:xfrm>
              <a:custGeom>
                <a:avLst/>
                <a:gdLst>
                  <a:gd name="T0" fmla="*/ 0 w 14"/>
                  <a:gd name="T1" fmla="*/ 0 h 126"/>
                  <a:gd name="T2" fmla="*/ 2147483647 w 14"/>
                  <a:gd name="T3" fmla="*/ 0 h 126"/>
                  <a:gd name="T4" fmla="*/ 2147483647 w 14"/>
                  <a:gd name="T5" fmla="*/ 0 h 126"/>
                  <a:gd name="T6" fmla="*/ 2147483647 w 14"/>
                  <a:gd name="T7" fmla="*/ 2147483647 h 126"/>
                  <a:gd name="T8" fmla="*/ 0 w 14"/>
                  <a:gd name="T9" fmla="*/ 2147483647 h 126"/>
                  <a:gd name="T10" fmla="*/ 2147483647 w 14"/>
                  <a:gd name="T11" fmla="*/ 2147483647 h 126"/>
                  <a:gd name="T12" fmla="*/ 0 60000 65536"/>
                  <a:gd name="T13" fmla="*/ 0 60000 65536"/>
                  <a:gd name="T14" fmla="*/ 0 60000 65536"/>
                  <a:gd name="T15" fmla="*/ 0 60000 65536"/>
                  <a:gd name="T16" fmla="*/ 0 60000 65536"/>
                  <a:gd name="T17" fmla="*/ 0 60000 65536"/>
                  <a:gd name="T18" fmla="*/ 0 w 14"/>
                  <a:gd name="T19" fmla="*/ 0 h 126"/>
                  <a:gd name="T20" fmla="*/ 14 w 14"/>
                  <a:gd name="T21" fmla="*/ 126 h 126"/>
                </a:gdLst>
                <a:ahLst/>
                <a:cxnLst>
                  <a:cxn ang="T12">
                    <a:pos x="T0" y="T1"/>
                  </a:cxn>
                  <a:cxn ang="T13">
                    <a:pos x="T2" y="T3"/>
                  </a:cxn>
                  <a:cxn ang="T14">
                    <a:pos x="T4" y="T5"/>
                  </a:cxn>
                  <a:cxn ang="T15">
                    <a:pos x="T6" y="T7"/>
                  </a:cxn>
                  <a:cxn ang="T16">
                    <a:pos x="T8" y="T9"/>
                  </a:cxn>
                  <a:cxn ang="T17">
                    <a:pos x="T10" y="T11"/>
                  </a:cxn>
                </a:cxnLst>
                <a:rect l="T18" t="T19" r="T20" b="T21"/>
                <a:pathLst>
                  <a:path w="14" h="126">
                    <a:moveTo>
                      <a:pt x="0" y="0"/>
                    </a:moveTo>
                    <a:lnTo>
                      <a:pt x="14" y="0"/>
                    </a:lnTo>
                    <a:lnTo>
                      <a:pt x="7" y="0"/>
                    </a:lnTo>
                    <a:lnTo>
                      <a:pt x="7" y="126"/>
                    </a:lnTo>
                    <a:lnTo>
                      <a:pt x="0" y="126"/>
                    </a:lnTo>
                    <a:lnTo>
                      <a:pt x="14" y="126"/>
                    </a:lnTo>
                  </a:path>
                </a:pathLst>
              </a:custGeom>
              <a:noFill/>
              <a:ln w="4">
                <a:solidFill>
                  <a:srgbClr val="B200B2"/>
                </a:solidFill>
                <a:round/>
                <a:headEnd/>
                <a:tailEnd/>
              </a:ln>
            </p:spPr>
            <p:txBody>
              <a:bodyPr/>
              <a:lstStyle/>
              <a:p>
                <a:endParaRPr lang="en-US"/>
              </a:p>
            </p:txBody>
          </p:sp>
          <p:sp>
            <p:nvSpPr>
              <p:cNvPr id="453" name="Freeform 934"/>
              <p:cNvSpPr>
                <a:spLocks/>
              </p:cNvSpPr>
              <p:nvPr/>
            </p:nvSpPr>
            <p:spPr bwMode="auto">
              <a:xfrm>
                <a:off x="7062788" y="2563813"/>
                <a:ext cx="22225" cy="203200"/>
              </a:xfrm>
              <a:custGeom>
                <a:avLst/>
                <a:gdLst>
                  <a:gd name="T0" fmla="*/ 0 w 14"/>
                  <a:gd name="T1" fmla="*/ 0 h 128"/>
                  <a:gd name="T2" fmla="*/ 2147483647 w 14"/>
                  <a:gd name="T3" fmla="*/ 0 h 128"/>
                  <a:gd name="T4" fmla="*/ 2147483647 w 14"/>
                  <a:gd name="T5" fmla="*/ 0 h 128"/>
                  <a:gd name="T6" fmla="*/ 2147483647 w 14"/>
                  <a:gd name="T7" fmla="*/ 2147483647 h 128"/>
                  <a:gd name="T8" fmla="*/ 0 w 14"/>
                  <a:gd name="T9" fmla="*/ 2147483647 h 128"/>
                  <a:gd name="T10" fmla="*/ 2147483647 w 14"/>
                  <a:gd name="T11" fmla="*/ 2147483647 h 128"/>
                  <a:gd name="T12" fmla="*/ 0 60000 65536"/>
                  <a:gd name="T13" fmla="*/ 0 60000 65536"/>
                  <a:gd name="T14" fmla="*/ 0 60000 65536"/>
                  <a:gd name="T15" fmla="*/ 0 60000 65536"/>
                  <a:gd name="T16" fmla="*/ 0 60000 65536"/>
                  <a:gd name="T17" fmla="*/ 0 60000 65536"/>
                  <a:gd name="T18" fmla="*/ 0 w 14"/>
                  <a:gd name="T19" fmla="*/ 0 h 128"/>
                  <a:gd name="T20" fmla="*/ 14 w 14"/>
                  <a:gd name="T21" fmla="*/ 128 h 128"/>
                </a:gdLst>
                <a:ahLst/>
                <a:cxnLst>
                  <a:cxn ang="T12">
                    <a:pos x="T0" y="T1"/>
                  </a:cxn>
                  <a:cxn ang="T13">
                    <a:pos x="T2" y="T3"/>
                  </a:cxn>
                  <a:cxn ang="T14">
                    <a:pos x="T4" y="T5"/>
                  </a:cxn>
                  <a:cxn ang="T15">
                    <a:pos x="T6" y="T7"/>
                  </a:cxn>
                  <a:cxn ang="T16">
                    <a:pos x="T8" y="T9"/>
                  </a:cxn>
                  <a:cxn ang="T17">
                    <a:pos x="T10" y="T11"/>
                  </a:cxn>
                </a:cxnLst>
                <a:rect l="T18" t="T19" r="T20" b="T21"/>
                <a:pathLst>
                  <a:path w="14" h="128">
                    <a:moveTo>
                      <a:pt x="0" y="0"/>
                    </a:moveTo>
                    <a:lnTo>
                      <a:pt x="14" y="0"/>
                    </a:lnTo>
                    <a:lnTo>
                      <a:pt x="7" y="0"/>
                    </a:lnTo>
                    <a:lnTo>
                      <a:pt x="7" y="128"/>
                    </a:lnTo>
                    <a:lnTo>
                      <a:pt x="0" y="128"/>
                    </a:lnTo>
                    <a:lnTo>
                      <a:pt x="14" y="128"/>
                    </a:lnTo>
                  </a:path>
                </a:pathLst>
              </a:custGeom>
              <a:noFill/>
              <a:ln w="4">
                <a:solidFill>
                  <a:srgbClr val="B200B2"/>
                </a:solidFill>
                <a:round/>
                <a:headEnd/>
                <a:tailEnd/>
              </a:ln>
            </p:spPr>
            <p:txBody>
              <a:bodyPr/>
              <a:lstStyle/>
              <a:p>
                <a:endParaRPr lang="en-US"/>
              </a:p>
            </p:txBody>
          </p:sp>
          <p:sp>
            <p:nvSpPr>
              <p:cNvPr id="454" name="Freeform 935"/>
              <p:cNvSpPr>
                <a:spLocks/>
              </p:cNvSpPr>
              <p:nvPr/>
            </p:nvSpPr>
            <p:spPr bwMode="auto">
              <a:xfrm>
                <a:off x="7085013" y="2519363"/>
                <a:ext cx="22225" cy="204788"/>
              </a:xfrm>
              <a:custGeom>
                <a:avLst/>
                <a:gdLst>
                  <a:gd name="T0" fmla="*/ 0 w 14"/>
                  <a:gd name="T1" fmla="*/ 0 h 129"/>
                  <a:gd name="T2" fmla="*/ 2147483647 w 14"/>
                  <a:gd name="T3" fmla="*/ 0 h 129"/>
                  <a:gd name="T4" fmla="*/ 2147483647 w 14"/>
                  <a:gd name="T5" fmla="*/ 0 h 129"/>
                  <a:gd name="T6" fmla="*/ 2147483647 w 14"/>
                  <a:gd name="T7" fmla="*/ 2147483647 h 129"/>
                  <a:gd name="T8" fmla="*/ 0 w 14"/>
                  <a:gd name="T9" fmla="*/ 2147483647 h 129"/>
                  <a:gd name="T10" fmla="*/ 2147483647 w 14"/>
                  <a:gd name="T11" fmla="*/ 2147483647 h 129"/>
                  <a:gd name="T12" fmla="*/ 0 60000 65536"/>
                  <a:gd name="T13" fmla="*/ 0 60000 65536"/>
                  <a:gd name="T14" fmla="*/ 0 60000 65536"/>
                  <a:gd name="T15" fmla="*/ 0 60000 65536"/>
                  <a:gd name="T16" fmla="*/ 0 60000 65536"/>
                  <a:gd name="T17" fmla="*/ 0 60000 65536"/>
                  <a:gd name="T18" fmla="*/ 0 w 14"/>
                  <a:gd name="T19" fmla="*/ 0 h 129"/>
                  <a:gd name="T20" fmla="*/ 14 w 14"/>
                  <a:gd name="T21" fmla="*/ 129 h 129"/>
                </a:gdLst>
                <a:ahLst/>
                <a:cxnLst>
                  <a:cxn ang="T12">
                    <a:pos x="T0" y="T1"/>
                  </a:cxn>
                  <a:cxn ang="T13">
                    <a:pos x="T2" y="T3"/>
                  </a:cxn>
                  <a:cxn ang="T14">
                    <a:pos x="T4" y="T5"/>
                  </a:cxn>
                  <a:cxn ang="T15">
                    <a:pos x="T6" y="T7"/>
                  </a:cxn>
                  <a:cxn ang="T16">
                    <a:pos x="T8" y="T9"/>
                  </a:cxn>
                  <a:cxn ang="T17">
                    <a:pos x="T10" y="T11"/>
                  </a:cxn>
                </a:cxnLst>
                <a:rect l="T18" t="T19" r="T20" b="T21"/>
                <a:pathLst>
                  <a:path w="14" h="129">
                    <a:moveTo>
                      <a:pt x="0" y="0"/>
                    </a:moveTo>
                    <a:lnTo>
                      <a:pt x="14" y="0"/>
                    </a:lnTo>
                    <a:lnTo>
                      <a:pt x="7" y="0"/>
                    </a:lnTo>
                    <a:lnTo>
                      <a:pt x="7" y="129"/>
                    </a:lnTo>
                    <a:lnTo>
                      <a:pt x="0" y="129"/>
                    </a:lnTo>
                    <a:lnTo>
                      <a:pt x="14" y="129"/>
                    </a:lnTo>
                  </a:path>
                </a:pathLst>
              </a:custGeom>
              <a:noFill/>
              <a:ln w="4">
                <a:solidFill>
                  <a:srgbClr val="B200B2"/>
                </a:solidFill>
                <a:round/>
                <a:headEnd/>
                <a:tailEnd/>
              </a:ln>
            </p:spPr>
            <p:txBody>
              <a:bodyPr/>
              <a:lstStyle/>
              <a:p>
                <a:endParaRPr lang="en-US"/>
              </a:p>
            </p:txBody>
          </p:sp>
          <p:sp>
            <p:nvSpPr>
              <p:cNvPr id="455" name="Freeform 936"/>
              <p:cNvSpPr>
                <a:spLocks/>
              </p:cNvSpPr>
              <p:nvPr/>
            </p:nvSpPr>
            <p:spPr bwMode="auto">
              <a:xfrm>
                <a:off x="7110413" y="2493963"/>
                <a:ext cx="22225" cy="207963"/>
              </a:xfrm>
              <a:custGeom>
                <a:avLst/>
                <a:gdLst>
                  <a:gd name="T0" fmla="*/ 0 w 14"/>
                  <a:gd name="T1" fmla="*/ 0 h 131"/>
                  <a:gd name="T2" fmla="*/ 2147483647 w 14"/>
                  <a:gd name="T3" fmla="*/ 0 h 131"/>
                  <a:gd name="T4" fmla="*/ 2147483647 w 14"/>
                  <a:gd name="T5" fmla="*/ 0 h 131"/>
                  <a:gd name="T6" fmla="*/ 2147483647 w 14"/>
                  <a:gd name="T7" fmla="*/ 2147483647 h 131"/>
                  <a:gd name="T8" fmla="*/ 0 w 14"/>
                  <a:gd name="T9" fmla="*/ 2147483647 h 131"/>
                  <a:gd name="T10" fmla="*/ 2147483647 w 14"/>
                  <a:gd name="T11" fmla="*/ 2147483647 h 131"/>
                  <a:gd name="T12" fmla="*/ 0 60000 65536"/>
                  <a:gd name="T13" fmla="*/ 0 60000 65536"/>
                  <a:gd name="T14" fmla="*/ 0 60000 65536"/>
                  <a:gd name="T15" fmla="*/ 0 60000 65536"/>
                  <a:gd name="T16" fmla="*/ 0 60000 65536"/>
                  <a:gd name="T17" fmla="*/ 0 60000 65536"/>
                  <a:gd name="T18" fmla="*/ 0 w 14"/>
                  <a:gd name="T19" fmla="*/ 0 h 131"/>
                  <a:gd name="T20" fmla="*/ 14 w 14"/>
                  <a:gd name="T21" fmla="*/ 131 h 131"/>
                </a:gdLst>
                <a:ahLst/>
                <a:cxnLst>
                  <a:cxn ang="T12">
                    <a:pos x="T0" y="T1"/>
                  </a:cxn>
                  <a:cxn ang="T13">
                    <a:pos x="T2" y="T3"/>
                  </a:cxn>
                  <a:cxn ang="T14">
                    <a:pos x="T4" y="T5"/>
                  </a:cxn>
                  <a:cxn ang="T15">
                    <a:pos x="T6" y="T7"/>
                  </a:cxn>
                  <a:cxn ang="T16">
                    <a:pos x="T8" y="T9"/>
                  </a:cxn>
                  <a:cxn ang="T17">
                    <a:pos x="T10" y="T11"/>
                  </a:cxn>
                </a:cxnLst>
                <a:rect l="T18" t="T19" r="T20" b="T21"/>
                <a:pathLst>
                  <a:path w="14" h="131">
                    <a:moveTo>
                      <a:pt x="0" y="0"/>
                    </a:moveTo>
                    <a:lnTo>
                      <a:pt x="14" y="0"/>
                    </a:lnTo>
                    <a:lnTo>
                      <a:pt x="7" y="0"/>
                    </a:lnTo>
                    <a:lnTo>
                      <a:pt x="7" y="131"/>
                    </a:lnTo>
                    <a:lnTo>
                      <a:pt x="0" y="131"/>
                    </a:lnTo>
                    <a:lnTo>
                      <a:pt x="14" y="131"/>
                    </a:lnTo>
                  </a:path>
                </a:pathLst>
              </a:custGeom>
              <a:noFill/>
              <a:ln w="4">
                <a:solidFill>
                  <a:srgbClr val="B200B2"/>
                </a:solidFill>
                <a:round/>
                <a:headEnd/>
                <a:tailEnd/>
              </a:ln>
            </p:spPr>
            <p:txBody>
              <a:bodyPr/>
              <a:lstStyle/>
              <a:p>
                <a:endParaRPr lang="en-US"/>
              </a:p>
            </p:txBody>
          </p:sp>
          <p:sp>
            <p:nvSpPr>
              <p:cNvPr id="456" name="Freeform 937"/>
              <p:cNvSpPr>
                <a:spLocks/>
              </p:cNvSpPr>
              <p:nvPr/>
            </p:nvSpPr>
            <p:spPr bwMode="auto">
              <a:xfrm>
                <a:off x="7132638" y="2468563"/>
                <a:ext cx="20638" cy="209550"/>
              </a:xfrm>
              <a:custGeom>
                <a:avLst/>
                <a:gdLst>
                  <a:gd name="T0" fmla="*/ 0 w 13"/>
                  <a:gd name="T1" fmla="*/ 0 h 132"/>
                  <a:gd name="T2" fmla="*/ 2147483647 w 13"/>
                  <a:gd name="T3" fmla="*/ 0 h 132"/>
                  <a:gd name="T4" fmla="*/ 2147483647 w 13"/>
                  <a:gd name="T5" fmla="*/ 0 h 132"/>
                  <a:gd name="T6" fmla="*/ 2147483647 w 13"/>
                  <a:gd name="T7" fmla="*/ 2147483647 h 132"/>
                  <a:gd name="T8" fmla="*/ 0 w 13"/>
                  <a:gd name="T9" fmla="*/ 2147483647 h 132"/>
                  <a:gd name="T10" fmla="*/ 2147483647 w 13"/>
                  <a:gd name="T11" fmla="*/ 2147483647 h 132"/>
                  <a:gd name="T12" fmla="*/ 0 60000 65536"/>
                  <a:gd name="T13" fmla="*/ 0 60000 65536"/>
                  <a:gd name="T14" fmla="*/ 0 60000 65536"/>
                  <a:gd name="T15" fmla="*/ 0 60000 65536"/>
                  <a:gd name="T16" fmla="*/ 0 60000 65536"/>
                  <a:gd name="T17" fmla="*/ 0 60000 65536"/>
                  <a:gd name="T18" fmla="*/ 0 w 13"/>
                  <a:gd name="T19" fmla="*/ 0 h 132"/>
                  <a:gd name="T20" fmla="*/ 13 w 13"/>
                  <a:gd name="T21" fmla="*/ 132 h 132"/>
                </a:gdLst>
                <a:ahLst/>
                <a:cxnLst>
                  <a:cxn ang="T12">
                    <a:pos x="T0" y="T1"/>
                  </a:cxn>
                  <a:cxn ang="T13">
                    <a:pos x="T2" y="T3"/>
                  </a:cxn>
                  <a:cxn ang="T14">
                    <a:pos x="T4" y="T5"/>
                  </a:cxn>
                  <a:cxn ang="T15">
                    <a:pos x="T6" y="T7"/>
                  </a:cxn>
                  <a:cxn ang="T16">
                    <a:pos x="T8" y="T9"/>
                  </a:cxn>
                  <a:cxn ang="T17">
                    <a:pos x="T10" y="T11"/>
                  </a:cxn>
                </a:cxnLst>
                <a:rect l="T18" t="T19" r="T20" b="T21"/>
                <a:pathLst>
                  <a:path w="13" h="132">
                    <a:moveTo>
                      <a:pt x="0" y="0"/>
                    </a:moveTo>
                    <a:lnTo>
                      <a:pt x="13" y="0"/>
                    </a:lnTo>
                    <a:lnTo>
                      <a:pt x="6" y="0"/>
                    </a:lnTo>
                    <a:lnTo>
                      <a:pt x="6" y="132"/>
                    </a:lnTo>
                    <a:lnTo>
                      <a:pt x="0" y="132"/>
                    </a:lnTo>
                    <a:lnTo>
                      <a:pt x="13" y="132"/>
                    </a:lnTo>
                  </a:path>
                </a:pathLst>
              </a:custGeom>
              <a:noFill/>
              <a:ln w="4">
                <a:solidFill>
                  <a:srgbClr val="B200B2"/>
                </a:solidFill>
                <a:round/>
                <a:headEnd/>
                <a:tailEnd/>
              </a:ln>
            </p:spPr>
            <p:txBody>
              <a:bodyPr/>
              <a:lstStyle/>
              <a:p>
                <a:endParaRPr lang="en-US"/>
              </a:p>
            </p:txBody>
          </p:sp>
          <p:sp>
            <p:nvSpPr>
              <p:cNvPr id="457" name="Freeform 938"/>
              <p:cNvSpPr>
                <a:spLocks/>
              </p:cNvSpPr>
              <p:nvPr/>
            </p:nvSpPr>
            <p:spPr bwMode="auto">
              <a:xfrm>
                <a:off x="7153275" y="2449513"/>
                <a:ext cx="22225" cy="211138"/>
              </a:xfrm>
              <a:custGeom>
                <a:avLst/>
                <a:gdLst>
                  <a:gd name="T0" fmla="*/ 0 w 14"/>
                  <a:gd name="T1" fmla="*/ 0 h 133"/>
                  <a:gd name="T2" fmla="*/ 2147483647 w 14"/>
                  <a:gd name="T3" fmla="*/ 0 h 133"/>
                  <a:gd name="T4" fmla="*/ 2147483647 w 14"/>
                  <a:gd name="T5" fmla="*/ 0 h 133"/>
                  <a:gd name="T6" fmla="*/ 2147483647 w 14"/>
                  <a:gd name="T7" fmla="*/ 2147483647 h 133"/>
                  <a:gd name="T8" fmla="*/ 0 w 14"/>
                  <a:gd name="T9" fmla="*/ 2147483647 h 133"/>
                  <a:gd name="T10" fmla="*/ 2147483647 w 14"/>
                  <a:gd name="T11" fmla="*/ 2147483647 h 133"/>
                  <a:gd name="T12" fmla="*/ 0 60000 65536"/>
                  <a:gd name="T13" fmla="*/ 0 60000 65536"/>
                  <a:gd name="T14" fmla="*/ 0 60000 65536"/>
                  <a:gd name="T15" fmla="*/ 0 60000 65536"/>
                  <a:gd name="T16" fmla="*/ 0 60000 65536"/>
                  <a:gd name="T17" fmla="*/ 0 60000 65536"/>
                  <a:gd name="T18" fmla="*/ 0 w 14"/>
                  <a:gd name="T19" fmla="*/ 0 h 133"/>
                  <a:gd name="T20" fmla="*/ 14 w 14"/>
                  <a:gd name="T21" fmla="*/ 133 h 133"/>
                </a:gdLst>
                <a:ahLst/>
                <a:cxnLst>
                  <a:cxn ang="T12">
                    <a:pos x="T0" y="T1"/>
                  </a:cxn>
                  <a:cxn ang="T13">
                    <a:pos x="T2" y="T3"/>
                  </a:cxn>
                  <a:cxn ang="T14">
                    <a:pos x="T4" y="T5"/>
                  </a:cxn>
                  <a:cxn ang="T15">
                    <a:pos x="T6" y="T7"/>
                  </a:cxn>
                  <a:cxn ang="T16">
                    <a:pos x="T8" y="T9"/>
                  </a:cxn>
                  <a:cxn ang="T17">
                    <a:pos x="T10" y="T11"/>
                  </a:cxn>
                </a:cxnLst>
                <a:rect l="T18" t="T19" r="T20" b="T21"/>
                <a:pathLst>
                  <a:path w="14" h="133">
                    <a:moveTo>
                      <a:pt x="0" y="0"/>
                    </a:moveTo>
                    <a:lnTo>
                      <a:pt x="14" y="0"/>
                    </a:lnTo>
                    <a:lnTo>
                      <a:pt x="7" y="0"/>
                    </a:lnTo>
                    <a:lnTo>
                      <a:pt x="7" y="133"/>
                    </a:lnTo>
                    <a:lnTo>
                      <a:pt x="0" y="133"/>
                    </a:lnTo>
                    <a:lnTo>
                      <a:pt x="14" y="133"/>
                    </a:lnTo>
                  </a:path>
                </a:pathLst>
              </a:custGeom>
              <a:noFill/>
              <a:ln w="4">
                <a:solidFill>
                  <a:srgbClr val="B200B2"/>
                </a:solidFill>
                <a:round/>
                <a:headEnd/>
                <a:tailEnd/>
              </a:ln>
            </p:spPr>
            <p:txBody>
              <a:bodyPr/>
              <a:lstStyle/>
              <a:p>
                <a:endParaRPr lang="en-US"/>
              </a:p>
            </p:txBody>
          </p:sp>
          <p:sp>
            <p:nvSpPr>
              <p:cNvPr id="458" name="Freeform 939"/>
              <p:cNvSpPr>
                <a:spLocks/>
              </p:cNvSpPr>
              <p:nvPr/>
            </p:nvSpPr>
            <p:spPr bwMode="auto">
              <a:xfrm>
                <a:off x="7175500" y="2432051"/>
                <a:ext cx="22225" cy="212725"/>
              </a:xfrm>
              <a:custGeom>
                <a:avLst/>
                <a:gdLst>
                  <a:gd name="T0" fmla="*/ 0 w 14"/>
                  <a:gd name="T1" fmla="*/ 0 h 134"/>
                  <a:gd name="T2" fmla="*/ 2147483647 w 14"/>
                  <a:gd name="T3" fmla="*/ 0 h 134"/>
                  <a:gd name="T4" fmla="*/ 2147483647 w 14"/>
                  <a:gd name="T5" fmla="*/ 0 h 134"/>
                  <a:gd name="T6" fmla="*/ 2147483647 w 14"/>
                  <a:gd name="T7" fmla="*/ 2147483647 h 134"/>
                  <a:gd name="T8" fmla="*/ 0 w 14"/>
                  <a:gd name="T9" fmla="*/ 2147483647 h 134"/>
                  <a:gd name="T10" fmla="*/ 2147483647 w 14"/>
                  <a:gd name="T11" fmla="*/ 2147483647 h 134"/>
                  <a:gd name="T12" fmla="*/ 0 60000 65536"/>
                  <a:gd name="T13" fmla="*/ 0 60000 65536"/>
                  <a:gd name="T14" fmla="*/ 0 60000 65536"/>
                  <a:gd name="T15" fmla="*/ 0 60000 65536"/>
                  <a:gd name="T16" fmla="*/ 0 60000 65536"/>
                  <a:gd name="T17" fmla="*/ 0 60000 65536"/>
                  <a:gd name="T18" fmla="*/ 0 w 14"/>
                  <a:gd name="T19" fmla="*/ 0 h 134"/>
                  <a:gd name="T20" fmla="*/ 14 w 14"/>
                  <a:gd name="T21" fmla="*/ 134 h 134"/>
                </a:gdLst>
                <a:ahLst/>
                <a:cxnLst>
                  <a:cxn ang="T12">
                    <a:pos x="T0" y="T1"/>
                  </a:cxn>
                  <a:cxn ang="T13">
                    <a:pos x="T2" y="T3"/>
                  </a:cxn>
                  <a:cxn ang="T14">
                    <a:pos x="T4" y="T5"/>
                  </a:cxn>
                  <a:cxn ang="T15">
                    <a:pos x="T6" y="T7"/>
                  </a:cxn>
                  <a:cxn ang="T16">
                    <a:pos x="T8" y="T9"/>
                  </a:cxn>
                  <a:cxn ang="T17">
                    <a:pos x="T10" y="T11"/>
                  </a:cxn>
                </a:cxnLst>
                <a:rect l="T18" t="T19" r="T20" b="T21"/>
                <a:pathLst>
                  <a:path w="14" h="134">
                    <a:moveTo>
                      <a:pt x="0" y="0"/>
                    </a:moveTo>
                    <a:lnTo>
                      <a:pt x="14" y="0"/>
                    </a:lnTo>
                    <a:lnTo>
                      <a:pt x="7" y="0"/>
                    </a:lnTo>
                    <a:lnTo>
                      <a:pt x="7" y="134"/>
                    </a:lnTo>
                    <a:lnTo>
                      <a:pt x="0" y="134"/>
                    </a:lnTo>
                    <a:lnTo>
                      <a:pt x="14" y="134"/>
                    </a:lnTo>
                  </a:path>
                </a:pathLst>
              </a:custGeom>
              <a:noFill/>
              <a:ln w="4">
                <a:solidFill>
                  <a:srgbClr val="B200B2"/>
                </a:solidFill>
                <a:round/>
                <a:headEnd/>
                <a:tailEnd/>
              </a:ln>
            </p:spPr>
            <p:txBody>
              <a:bodyPr/>
              <a:lstStyle/>
              <a:p>
                <a:endParaRPr lang="en-US"/>
              </a:p>
            </p:txBody>
          </p:sp>
          <p:sp>
            <p:nvSpPr>
              <p:cNvPr id="459" name="Freeform 940"/>
              <p:cNvSpPr>
                <a:spLocks/>
              </p:cNvSpPr>
              <p:nvPr/>
            </p:nvSpPr>
            <p:spPr bwMode="auto">
              <a:xfrm>
                <a:off x="7200900" y="2428876"/>
                <a:ext cx="22225" cy="212725"/>
              </a:xfrm>
              <a:custGeom>
                <a:avLst/>
                <a:gdLst>
                  <a:gd name="T0" fmla="*/ 0 w 14"/>
                  <a:gd name="T1" fmla="*/ 0 h 134"/>
                  <a:gd name="T2" fmla="*/ 2147483647 w 14"/>
                  <a:gd name="T3" fmla="*/ 0 h 134"/>
                  <a:gd name="T4" fmla="*/ 2147483647 w 14"/>
                  <a:gd name="T5" fmla="*/ 0 h 134"/>
                  <a:gd name="T6" fmla="*/ 2147483647 w 14"/>
                  <a:gd name="T7" fmla="*/ 2147483647 h 134"/>
                  <a:gd name="T8" fmla="*/ 0 w 14"/>
                  <a:gd name="T9" fmla="*/ 2147483647 h 134"/>
                  <a:gd name="T10" fmla="*/ 2147483647 w 14"/>
                  <a:gd name="T11" fmla="*/ 2147483647 h 134"/>
                  <a:gd name="T12" fmla="*/ 0 60000 65536"/>
                  <a:gd name="T13" fmla="*/ 0 60000 65536"/>
                  <a:gd name="T14" fmla="*/ 0 60000 65536"/>
                  <a:gd name="T15" fmla="*/ 0 60000 65536"/>
                  <a:gd name="T16" fmla="*/ 0 60000 65536"/>
                  <a:gd name="T17" fmla="*/ 0 60000 65536"/>
                  <a:gd name="T18" fmla="*/ 0 w 14"/>
                  <a:gd name="T19" fmla="*/ 0 h 134"/>
                  <a:gd name="T20" fmla="*/ 14 w 14"/>
                  <a:gd name="T21" fmla="*/ 134 h 134"/>
                </a:gdLst>
                <a:ahLst/>
                <a:cxnLst>
                  <a:cxn ang="T12">
                    <a:pos x="T0" y="T1"/>
                  </a:cxn>
                  <a:cxn ang="T13">
                    <a:pos x="T2" y="T3"/>
                  </a:cxn>
                  <a:cxn ang="T14">
                    <a:pos x="T4" y="T5"/>
                  </a:cxn>
                  <a:cxn ang="T15">
                    <a:pos x="T6" y="T7"/>
                  </a:cxn>
                  <a:cxn ang="T16">
                    <a:pos x="T8" y="T9"/>
                  </a:cxn>
                  <a:cxn ang="T17">
                    <a:pos x="T10" y="T11"/>
                  </a:cxn>
                </a:cxnLst>
                <a:rect l="T18" t="T19" r="T20" b="T21"/>
                <a:pathLst>
                  <a:path w="14" h="134">
                    <a:moveTo>
                      <a:pt x="0" y="0"/>
                    </a:moveTo>
                    <a:lnTo>
                      <a:pt x="14" y="0"/>
                    </a:lnTo>
                    <a:lnTo>
                      <a:pt x="7" y="0"/>
                    </a:lnTo>
                    <a:lnTo>
                      <a:pt x="7" y="134"/>
                    </a:lnTo>
                    <a:lnTo>
                      <a:pt x="0" y="134"/>
                    </a:lnTo>
                    <a:lnTo>
                      <a:pt x="14" y="134"/>
                    </a:lnTo>
                  </a:path>
                </a:pathLst>
              </a:custGeom>
              <a:noFill/>
              <a:ln w="4">
                <a:solidFill>
                  <a:srgbClr val="B200B2"/>
                </a:solidFill>
                <a:round/>
                <a:headEnd/>
                <a:tailEnd/>
              </a:ln>
            </p:spPr>
            <p:txBody>
              <a:bodyPr/>
              <a:lstStyle/>
              <a:p>
                <a:endParaRPr lang="en-US"/>
              </a:p>
            </p:txBody>
          </p:sp>
          <p:sp>
            <p:nvSpPr>
              <p:cNvPr id="460" name="Freeform 941"/>
              <p:cNvSpPr>
                <a:spLocks/>
              </p:cNvSpPr>
              <p:nvPr/>
            </p:nvSpPr>
            <p:spPr bwMode="auto">
              <a:xfrm>
                <a:off x="7223125" y="2438401"/>
                <a:ext cx="22225" cy="211138"/>
              </a:xfrm>
              <a:custGeom>
                <a:avLst/>
                <a:gdLst>
                  <a:gd name="T0" fmla="*/ 0 w 14"/>
                  <a:gd name="T1" fmla="*/ 0 h 133"/>
                  <a:gd name="T2" fmla="*/ 2147483647 w 14"/>
                  <a:gd name="T3" fmla="*/ 0 h 133"/>
                  <a:gd name="T4" fmla="*/ 2147483647 w 14"/>
                  <a:gd name="T5" fmla="*/ 0 h 133"/>
                  <a:gd name="T6" fmla="*/ 2147483647 w 14"/>
                  <a:gd name="T7" fmla="*/ 2147483647 h 133"/>
                  <a:gd name="T8" fmla="*/ 0 w 14"/>
                  <a:gd name="T9" fmla="*/ 2147483647 h 133"/>
                  <a:gd name="T10" fmla="*/ 2147483647 w 14"/>
                  <a:gd name="T11" fmla="*/ 2147483647 h 133"/>
                  <a:gd name="T12" fmla="*/ 0 60000 65536"/>
                  <a:gd name="T13" fmla="*/ 0 60000 65536"/>
                  <a:gd name="T14" fmla="*/ 0 60000 65536"/>
                  <a:gd name="T15" fmla="*/ 0 60000 65536"/>
                  <a:gd name="T16" fmla="*/ 0 60000 65536"/>
                  <a:gd name="T17" fmla="*/ 0 60000 65536"/>
                  <a:gd name="T18" fmla="*/ 0 w 14"/>
                  <a:gd name="T19" fmla="*/ 0 h 133"/>
                  <a:gd name="T20" fmla="*/ 14 w 14"/>
                  <a:gd name="T21" fmla="*/ 133 h 133"/>
                </a:gdLst>
                <a:ahLst/>
                <a:cxnLst>
                  <a:cxn ang="T12">
                    <a:pos x="T0" y="T1"/>
                  </a:cxn>
                  <a:cxn ang="T13">
                    <a:pos x="T2" y="T3"/>
                  </a:cxn>
                  <a:cxn ang="T14">
                    <a:pos x="T4" y="T5"/>
                  </a:cxn>
                  <a:cxn ang="T15">
                    <a:pos x="T6" y="T7"/>
                  </a:cxn>
                  <a:cxn ang="T16">
                    <a:pos x="T8" y="T9"/>
                  </a:cxn>
                  <a:cxn ang="T17">
                    <a:pos x="T10" y="T11"/>
                  </a:cxn>
                </a:cxnLst>
                <a:rect l="T18" t="T19" r="T20" b="T21"/>
                <a:pathLst>
                  <a:path w="14" h="133">
                    <a:moveTo>
                      <a:pt x="0" y="0"/>
                    </a:moveTo>
                    <a:lnTo>
                      <a:pt x="14" y="0"/>
                    </a:lnTo>
                    <a:lnTo>
                      <a:pt x="7" y="0"/>
                    </a:lnTo>
                    <a:lnTo>
                      <a:pt x="7" y="133"/>
                    </a:lnTo>
                    <a:lnTo>
                      <a:pt x="0" y="133"/>
                    </a:lnTo>
                    <a:lnTo>
                      <a:pt x="14" y="133"/>
                    </a:lnTo>
                  </a:path>
                </a:pathLst>
              </a:custGeom>
              <a:noFill/>
              <a:ln w="4">
                <a:solidFill>
                  <a:srgbClr val="B200B2"/>
                </a:solidFill>
                <a:round/>
                <a:headEnd/>
                <a:tailEnd/>
              </a:ln>
            </p:spPr>
            <p:txBody>
              <a:bodyPr/>
              <a:lstStyle/>
              <a:p>
                <a:endParaRPr lang="en-US"/>
              </a:p>
            </p:txBody>
          </p:sp>
          <p:sp>
            <p:nvSpPr>
              <p:cNvPr id="461" name="Freeform 942"/>
              <p:cNvSpPr>
                <a:spLocks/>
              </p:cNvSpPr>
              <p:nvPr/>
            </p:nvSpPr>
            <p:spPr bwMode="auto">
              <a:xfrm>
                <a:off x="7245350" y="2449513"/>
                <a:ext cx="22225" cy="211138"/>
              </a:xfrm>
              <a:custGeom>
                <a:avLst/>
                <a:gdLst>
                  <a:gd name="T0" fmla="*/ 0 w 14"/>
                  <a:gd name="T1" fmla="*/ 0 h 133"/>
                  <a:gd name="T2" fmla="*/ 2147483647 w 14"/>
                  <a:gd name="T3" fmla="*/ 0 h 133"/>
                  <a:gd name="T4" fmla="*/ 2147483647 w 14"/>
                  <a:gd name="T5" fmla="*/ 0 h 133"/>
                  <a:gd name="T6" fmla="*/ 2147483647 w 14"/>
                  <a:gd name="T7" fmla="*/ 2147483647 h 133"/>
                  <a:gd name="T8" fmla="*/ 0 w 14"/>
                  <a:gd name="T9" fmla="*/ 2147483647 h 133"/>
                  <a:gd name="T10" fmla="*/ 2147483647 w 14"/>
                  <a:gd name="T11" fmla="*/ 2147483647 h 133"/>
                  <a:gd name="T12" fmla="*/ 0 60000 65536"/>
                  <a:gd name="T13" fmla="*/ 0 60000 65536"/>
                  <a:gd name="T14" fmla="*/ 0 60000 65536"/>
                  <a:gd name="T15" fmla="*/ 0 60000 65536"/>
                  <a:gd name="T16" fmla="*/ 0 60000 65536"/>
                  <a:gd name="T17" fmla="*/ 0 60000 65536"/>
                  <a:gd name="T18" fmla="*/ 0 w 14"/>
                  <a:gd name="T19" fmla="*/ 0 h 133"/>
                  <a:gd name="T20" fmla="*/ 14 w 14"/>
                  <a:gd name="T21" fmla="*/ 133 h 133"/>
                </a:gdLst>
                <a:ahLst/>
                <a:cxnLst>
                  <a:cxn ang="T12">
                    <a:pos x="T0" y="T1"/>
                  </a:cxn>
                  <a:cxn ang="T13">
                    <a:pos x="T2" y="T3"/>
                  </a:cxn>
                  <a:cxn ang="T14">
                    <a:pos x="T4" y="T5"/>
                  </a:cxn>
                  <a:cxn ang="T15">
                    <a:pos x="T6" y="T7"/>
                  </a:cxn>
                  <a:cxn ang="T16">
                    <a:pos x="T8" y="T9"/>
                  </a:cxn>
                  <a:cxn ang="T17">
                    <a:pos x="T10" y="T11"/>
                  </a:cxn>
                </a:cxnLst>
                <a:rect l="T18" t="T19" r="T20" b="T21"/>
                <a:pathLst>
                  <a:path w="14" h="133">
                    <a:moveTo>
                      <a:pt x="0" y="0"/>
                    </a:moveTo>
                    <a:lnTo>
                      <a:pt x="14" y="0"/>
                    </a:lnTo>
                    <a:lnTo>
                      <a:pt x="7" y="0"/>
                    </a:lnTo>
                    <a:lnTo>
                      <a:pt x="7" y="133"/>
                    </a:lnTo>
                    <a:lnTo>
                      <a:pt x="0" y="133"/>
                    </a:lnTo>
                    <a:lnTo>
                      <a:pt x="14" y="133"/>
                    </a:lnTo>
                  </a:path>
                </a:pathLst>
              </a:custGeom>
              <a:noFill/>
              <a:ln w="4">
                <a:solidFill>
                  <a:srgbClr val="B200B2"/>
                </a:solidFill>
                <a:round/>
                <a:headEnd/>
                <a:tailEnd/>
              </a:ln>
            </p:spPr>
            <p:txBody>
              <a:bodyPr/>
              <a:lstStyle/>
              <a:p>
                <a:endParaRPr lang="en-US"/>
              </a:p>
            </p:txBody>
          </p:sp>
          <p:sp>
            <p:nvSpPr>
              <p:cNvPr id="462" name="Freeform 943"/>
              <p:cNvSpPr>
                <a:spLocks/>
              </p:cNvSpPr>
              <p:nvPr/>
            </p:nvSpPr>
            <p:spPr bwMode="auto">
              <a:xfrm>
                <a:off x="7267575" y="2479676"/>
                <a:ext cx="22225" cy="209550"/>
              </a:xfrm>
              <a:custGeom>
                <a:avLst/>
                <a:gdLst>
                  <a:gd name="T0" fmla="*/ 0 w 14"/>
                  <a:gd name="T1" fmla="*/ 0 h 132"/>
                  <a:gd name="T2" fmla="*/ 2147483647 w 14"/>
                  <a:gd name="T3" fmla="*/ 0 h 132"/>
                  <a:gd name="T4" fmla="*/ 2147483647 w 14"/>
                  <a:gd name="T5" fmla="*/ 0 h 132"/>
                  <a:gd name="T6" fmla="*/ 2147483647 w 14"/>
                  <a:gd name="T7" fmla="*/ 2147483647 h 132"/>
                  <a:gd name="T8" fmla="*/ 0 w 14"/>
                  <a:gd name="T9" fmla="*/ 2147483647 h 132"/>
                  <a:gd name="T10" fmla="*/ 2147483647 w 14"/>
                  <a:gd name="T11" fmla="*/ 2147483647 h 132"/>
                  <a:gd name="T12" fmla="*/ 0 60000 65536"/>
                  <a:gd name="T13" fmla="*/ 0 60000 65536"/>
                  <a:gd name="T14" fmla="*/ 0 60000 65536"/>
                  <a:gd name="T15" fmla="*/ 0 60000 65536"/>
                  <a:gd name="T16" fmla="*/ 0 60000 65536"/>
                  <a:gd name="T17" fmla="*/ 0 60000 65536"/>
                  <a:gd name="T18" fmla="*/ 0 w 14"/>
                  <a:gd name="T19" fmla="*/ 0 h 132"/>
                  <a:gd name="T20" fmla="*/ 14 w 14"/>
                  <a:gd name="T21" fmla="*/ 132 h 132"/>
                </a:gdLst>
                <a:ahLst/>
                <a:cxnLst>
                  <a:cxn ang="T12">
                    <a:pos x="T0" y="T1"/>
                  </a:cxn>
                  <a:cxn ang="T13">
                    <a:pos x="T2" y="T3"/>
                  </a:cxn>
                  <a:cxn ang="T14">
                    <a:pos x="T4" y="T5"/>
                  </a:cxn>
                  <a:cxn ang="T15">
                    <a:pos x="T6" y="T7"/>
                  </a:cxn>
                  <a:cxn ang="T16">
                    <a:pos x="T8" y="T9"/>
                  </a:cxn>
                  <a:cxn ang="T17">
                    <a:pos x="T10" y="T11"/>
                  </a:cxn>
                </a:cxnLst>
                <a:rect l="T18" t="T19" r="T20" b="T21"/>
                <a:pathLst>
                  <a:path w="14" h="132">
                    <a:moveTo>
                      <a:pt x="0" y="0"/>
                    </a:moveTo>
                    <a:lnTo>
                      <a:pt x="14" y="0"/>
                    </a:lnTo>
                    <a:lnTo>
                      <a:pt x="7" y="0"/>
                    </a:lnTo>
                    <a:lnTo>
                      <a:pt x="7" y="132"/>
                    </a:lnTo>
                    <a:lnTo>
                      <a:pt x="0" y="132"/>
                    </a:lnTo>
                    <a:lnTo>
                      <a:pt x="14" y="132"/>
                    </a:lnTo>
                  </a:path>
                </a:pathLst>
              </a:custGeom>
              <a:noFill/>
              <a:ln w="4">
                <a:solidFill>
                  <a:srgbClr val="B200B2"/>
                </a:solidFill>
                <a:round/>
                <a:headEnd/>
                <a:tailEnd/>
              </a:ln>
            </p:spPr>
            <p:txBody>
              <a:bodyPr/>
              <a:lstStyle/>
              <a:p>
                <a:endParaRPr lang="en-US"/>
              </a:p>
            </p:txBody>
          </p:sp>
          <p:sp>
            <p:nvSpPr>
              <p:cNvPr id="463" name="Freeform 944"/>
              <p:cNvSpPr>
                <a:spLocks/>
              </p:cNvSpPr>
              <p:nvPr/>
            </p:nvSpPr>
            <p:spPr bwMode="auto">
              <a:xfrm>
                <a:off x="7292975" y="2513013"/>
                <a:ext cx="22225" cy="206375"/>
              </a:xfrm>
              <a:custGeom>
                <a:avLst/>
                <a:gdLst>
                  <a:gd name="T0" fmla="*/ 0 w 14"/>
                  <a:gd name="T1" fmla="*/ 0 h 130"/>
                  <a:gd name="T2" fmla="*/ 2147483647 w 14"/>
                  <a:gd name="T3" fmla="*/ 0 h 130"/>
                  <a:gd name="T4" fmla="*/ 2147483647 w 14"/>
                  <a:gd name="T5" fmla="*/ 0 h 130"/>
                  <a:gd name="T6" fmla="*/ 2147483647 w 14"/>
                  <a:gd name="T7" fmla="*/ 2147483647 h 130"/>
                  <a:gd name="T8" fmla="*/ 0 w 14"/>
                  <a:gd name="T9" fmla="*/ 2147483647 h 130"/>
                  <a:gd name="T10" fmla="*/ 2147483647 w 14"/>
                  <a:gd name="T11" fmla="*/ 2147483647 h 130"/>
                  <a:gd name="T12" fmla="*/ 0 60000 65536"/>
                  <a:gd name="T13" fmla="*/ 0 60000 65536"/>
                  <a:gd name="T14" fmla="*/ 0 60000 65536"/>
                  <a:gd name="T15" fmla="*/ 0 60000 65536"/>
                  <a:gd name="T16" fmla="*/ 0 60000 65536"/>
                  <a:gd name="T17" fmla="*/ 0 60000 65536"/>
                  <a:gd name="T18" fmla="*/ 0 w 14"/>
                  <a:gd name="T19" fmla="*/ 0 h 130"/>
                  <a:gd name="T20" fmla="*/ 14 w 14"/>
                  <a:gd name="T21" fmla="*/ 130 h 130"/>
                </a:gdLst>
                <a:ahLst/>
                <a:cxnLst>
                  <a:cxn ang="T12">
                    <a:pos x="T0" y="T1"/>
                  </a:cxn>
                  <a:cxn ang="T13">
                    <a:pos x="T2" y="T3"/>
                  </a:cxn>
                  <a:cxn ang="T14">
                    <a:pos x="T4" y="T5"/>
                  </a:cxn>
                  <a:cxn ang="T15">
                    <a:pos x="T6" y="T7"/>
                  </a:cxn>
                  <a:cxn ang="T16">
                    <a:pos x="T8" y="T9"/>
                  </a:cxn>
                  <a:cxn ang="T17">
                    <a:pos x="T10" y="T11"/>
                  </a:cxn>
                </a:cxnLst>
                <a:rect l="T18" t="T19" r="T20" b="T21"/>
                <a:pathLst>
                  <a:path w="14" h="130">
                    <a:moveTo>
                      <a:pt x="0" y="0"/>
                    </a:moveTo>
                    <a:lnTo>
                      <a:pt x="14" y="0"/>
                    </a:lnTo>
                    <a:lnTo>
                      <a:pt x="7" y="0"/>
                    </a:lnTo>
                    <a:lnTo>
                      <a:pt x="7" y="130"/>
                    </a:lnTo>
                    <a:lnTo>
                      <a:pt x="0" y="130"/>
                    </a:lnTo>
                    <a:lnTo>
                      <a:pt x="14" y="130"/>
                    </a:lnTo>
                  </a:path>
                </a:pathLst>
              </a:custGeom>
              <a:noFill/>
              <a:ln w="4">
                <a:solidFill>
                  <a:srgbClr val="B200B2"/>
                </a:solidFill>
                <a:round/>
                <a:headEnd/>
                <a:tailEnd/>
              </a:ln>
            </p:spPr>
            <p:txBody>
              <a:bodyPr/>
              <a:lstStyle/>
              <a:p>
                <a:endParaRPr lang="en-US"/>
              </a:p>
            </p:txBody>
          </p:sp>
          <p:sp>
            <p:nvSpPr>
              <p:cNvPr id="464" name="Freeform 945"/>
              <p:cNvSpPr>
                <a:spLocks/>
              </p:cNvSpPr>
              <p:nvPr/>
            </p:nvSpPr>
            <p:spPr bwMode="auto">
              <a:xfrm>
                <a:off x="7315200" y="2554288"/>
                <a:ext cx="22225" cy="203200"/>
              </a:xfrm>
              <a:custGeom>
                <a:avLst/>
                <a:gdLst>
                  <a:gd name="T0" fmla="*/ 0 w 14"/>
                  <a:gd name="T1" fmla="*/ 0 h 128"/>
                  <a:gd name="T2" fmla="*/ 2147483647 w 14"/>
                  <a:gd name="T3" fmla="*/ 0 h 128"/>
                  <a:gd name="T4" fmla="*/ 2147483647 w 14"/>
                  <a:gd name="T5" fmla="*/ 0 h 128"/>
                  <a:gd name="T6" fmla="*/ 2147483647 w 14"/>
                  <a:gd name="T7" fmla="*/ 2147483647 h 128"/>
                  <a:gd name="T8" fmla="*/ 0 w 14"/>
                  <a:gd name="T9" fmla="*/ 2147483647 h 128"/>
                  <a:gd name="T10" fmla="*/ 2147483647 w 14"/>
                  <a:gd name="T11" fmla="*/ 2147483647 h 128"/>
                  <a:gd name="T12" fmla="*/ 0 60000 65536"/>
                  <a:gd name="T13" fmla="*/ 0 60000 65536"/>
                  <a:gd name="T14" fmla="*/ 0 60000 65536"/>
                  <a:gd name="T15" fmla="*/ 0 60000 65536"/>
                  <a:gd name="T16" fmla="*/ 0 60000 65536"/>
                  <a:gd name="T17" fmla="*/ 0 60000 65536"/>
                  <a:gd name="T18" fmla="*/ 0 w 14"/>
                  <a:gd name="T19" fmla="*/ 0 h 128"/>
                  <a:gd name="T20" fmla="*/ 14 w 14"/>
                  <a:gd name="T21" fmla="*/ 128 h 128"/>
                </a:gdLst>
                <a:ahLst/>
                <a:cxnLst>
                  <a:cxn ang="T12">
                    <a:pos x="T0" y="T1"/>
                  </a:cxn>
                  <a:cxn ang="T13">
                    <a:pos x="T2" y="T3"/>
                  </a:cxn>
                  <a:cxn ang="T14">
                    <a:pos x="T4" y="T5"/>
                  </a:cxn>
                  <a:cxn ang="T15">
                    <a:pos x="T6" y="T7"/>
                  </a:cxn>
                  <a:cxn ang="T16">
                    <a:pos x="T8" y="T9"/>
                  </a:cxn>
                  <a:cxn ang="T17">
                    <a:pos x="T10" y="T11"/>
                  </a:cxn>
                </a:cxnLst>
                <a:rect l="T18" t="T19" r="T20" b="T21"/>
                <a:pathLst>
                  <a:path w="14" h="128">
                    <a:moveTo>
                      <a:pt x="0" y="0"/>
                    </a:moveTo>
                    <a:lnTo>
                      <a:pt x="14" y="0"/>
                    </a:lnTo>
                    <a:lnTo>
                      <a:pt x="7" y="0"/>
                    </a:lnTo>
                    <a:lnTo>
                      <a:pt x="7" y="128"/>
                    </a:lnTo>
                    <a:lnTo>
                      <a:pt x="0" y="128"/>
                    </a:lnTo>
                    <a:lnTo>
                      <a:pt x="14" y="128"/>
                    </a:lnTo>
                  </a:path>
                </a:pathLst>
              </a:custGeom>
              <a:noFill/>
              <a:ln w="4">
                <a:solidFill>
                  <a:srgbClr val="B200B2"/>
                </a:solidFill>
                <a:round/>
                <a:headEnd/>
                <a:tailEnd/>
              </a:ln>
            </p:spPr>
            <p:txBody>
              <a:bodyPr/>
              <a:lstStyle/>
              <a:p>
                <a:endParaRPr lang="en-US"/>
              </a:p>
            </p:txBody>
          </p:sp>
          <p:sp>
            <p:nvSpPr>
              <p:cNvPr id="465" name="Freeform 946"/>
              <p:cNvSpPr>
                <a:spLocks/>
              </p:cNvSpPr>
              <p:nvPr/>
            </p:nvSpPr>
            <p:spPr bwMode="auto">
              <a:xfrm>
                <a:off x="7337425" y="2597151"/>
                <a:ext cx="22225" cy="200025"/>
              </a:xfrm>
              <a:custGeom>
                <a:avLst/>
                <a:gdLst>
                  <a:gd name="T0" fmla="*/ 0 w 14"/>
                  <a:gd name="T1" fmla="*/ 0 h 126"/>
                  <a:gd name="T2" fmla="*/ 2147483647 w 14"/>
                  <a:gd name="T3" fmla="*/ 0 h 126"/>
                  <a:gd name="T4" fmla="*/ 2147483647 w 14"/>
                  <a:gd name="T5" fmla="*/ 0 h 126"/>
                  <a:gd name="T6" fmla="*/ 2147483647 w 14"/>
                  <a:gd name="T7" fmla="*/ 2147483647 h 126"/>
                  <a:gd name="T8" fmla="*/ 0 w 14"/>
                  <a:gd name="T9" fmla="*/ 2147483647 h 126"/>
                  <a:gd name="T10" fmla="*/ 2147483647 w 14"/>
                  <a:gd name="T11" fmla="*/ 2147483647 h 126"/>
                  <a:gd name="T12" fmla="*/ 0 60000 65536"/>
                  <a:gd name="T13" fmla="*/ 0 60000 65536"/>
                  <a:gd name="T14" fmla="*/ 0 60000 65536"/>
                  <a:gd name="T15" fmla="*/ 0 60000 65536"/>
                  <a:gd name="T16" fmla="*/ 0 60000 65536"/>
                  <a:gd name="T17" fmla="*/ 0 60000 65536"/>
                  <a:gd name="T18" fmla="*/ 0 w 14"/>
                  <a:gd name="T19" fmla="*/ 0 h 126"/>
                  <a:gd name="T20" fmla="*/ 14 w 14"/>
                  <a:gd name="T21" fmla="*/ 126 h 126"/>
                </a:gdLst>
                <a:ahLst/>
                <a:cxnLst>
                  <a:cxn ang="T12">
                    <a:pos x="T0" y="T1"/>
                  </a:cxn>
                  <a:cxn ang="T13">
                    <a:pos x="T2" y="T3"/>
                  </a:cxn>
                  <a:cxn ang="T14">
                    <a:pos x="T4" y="T5"/>
                  </a:cxn>
                  <a:cxn ang="T15">
                    <a:pos x="T6" y="T7"/>
                  </a:cxn>
                  <a:cxn ang="T16">
                    <a:pos x="T8" y="T9"/>
                  </a:cxn>
                  <a:cxn ang="T17">
                    <a:pos x="T10" y="T11"/>
                  </a:cxn>
                </a:cxnLst>
                <a:rect l="T18" t="T19" r="T20" b="T21"/>
                <a:pathLst>
                  <a:path w="14" h="126">
                    <a:moveTo>
                      <a:pt x="0" y="0"/>
                    </a:moveTo>
                    <a:lnTo>
                      <a:pt x="14" y="0"/>
                    </a:lnTo>
                    <a:lnTo>
                      <a:pt x="7" y="0"/>
                    </a:lnTo>
                    <a:lnTo>
                      <a:pt x="7" y="126"/>
                    </a:lnTo>
                    <a:lnTo>
                      <a:pt x="0" y="126"/>
                    </a:lnTo>
                    <a:lnTo>
                      <a:pt x="14" y="126"/>
                    </a:lnTo>
                  </a:path>
                </a:pathLst>
              </a:custGeom>
              <a:noFill/>
              <a:ln w="4">
                <a:solidFill>
                  <a:srgbClr val="B200B2"/>
                </a:solidFill>
                <a:round/>
                <a:headEnd/>
                <a:tailEnd/>
              </a:ln>
            </p:spPr>
            <p:txBody>
              <a:bodyPr/>
              <a:lstStyle/>
              <a:p>
                <a:endParaRPr lang="en-US"/>
              </a:p>
            </p:txBody>
          </p:sp>
          <p:sp>
            <p:nvSpPr>
              <p:cNvPr id="466" name="Freeform 947"/>
              <p:cNvSpPr>
                <a:spLocks/>
              </p:cNvSpPr>
              <p:nvPr/>
            </p:nvSpPr>
            <p:spPr bwMode="auto">
              <a:xfrm>
                <a:off x="7359650" y="2646363"/>
                <a:ext cx="22225" cy="198438"/>
              </a:xfrm>
              <a:custGeom>
                <a:avLst/>
                <a:gdLst>
                  <a:gd name="T0" fmla="*/ 0 w 14"/>
                  <a:gd name="T1" fmla="*/ 0 h 125"/>
                  <a:gd name="T2" fmla="*/ 2147483647 w 14"/>
                  <a:gd name="T3" fmla="*/ 0 h 125"/>
                  <a:gd name="T4" fmla="*/ 2147483647 w 14"/>
                  <a:gd name="T5" fmla="*/ 0 h 125"/>
                  <a:gd name="T6" fmla="*/ 2147483647 w 14"/>
                  <a:gd name="T7" fmla="*/ 2147483647 h 125"/>
                  <a:gd name="T8" fmla="*/ 0 w 14"/>
                  <a:gd name="T9" fmla="*/ 2147483647 h 125"/>
                  <a:gd name="T10" fmla="*/ 2147483647 w 14"/>
                  <a:gd name="T11" fmla="*/ 2147483647 h 125"/>
                  <a:gd name="T12" fmla="*/ 0 60000 65536"/>
                  <a:gd name="T13" fmla="*/ 0 60000 65536"/>
                  <a:gd name="T14" fmla="*/ 0 60000 65536"/>
                  <a:gd name="T15" fmla="*/ 0 60000 65536"/>
                  <a:gd name="T16" fmla="*/ 0 60000 65536"/>
                  <a:gd name="T17" fmla="*/ 0 60000 65536"/>
                  <a:gd name="T18" fmla="*/ 0 w 14"/>
                  <a:gd name="T19" fmla="*/ 0 h 125"/>
                  <a:gd name="T20" fmla="*/ 14 w 14"/>
                  <a:gd name="T21" fmla="*/ 125 h 125"/>
                </a:gdLst>
                <a:ahLst/>
                <a:cxnLst>
                  <a:cxn ang="T12">
                    <a:pos x="T0" y="T1"/>
                  </a:cxn>
                  <a:cxn ang="T13">
                    <a:pos x="T2" y="T3"/>
                  </a:cxn>
                  <a:cxn ang="T14">
                    <a:pos x="T4" y="T5"/>
                  </a:cxn>
                  <a:cxn ang="T15">
                    <a:pos x="T6" y="T7"/>
                  </a:cxn>
                  <a:cxn ang="T16">
                    <a:pos x="T8" y="T9"/>
                  </a:cxn>
                  <a:cxn ang="T17">
                    <a:pos x="T10" y="T11"/>
                  </a:cxn>
                </a:cxnLst>
                <a:rect l="T18" t="T19" r="T20" b="T21"/>
                <a:pathLst>
                  <a:path w="14" h="125">
                    <a:moveTo>
                      <a:pt x="0" y="0"/>
                    </a:moveTo>
                    <a:lnTo>
                      <a:pt x="14" y="0"/>
                    </a:lnTo>
                    <a:lnTo>
                      <a:pt x="7" y="0"/>
                    </a:lnTo>
                    <a:lnTo>
                      <a:pt x="7" y="125"/>
                    </a:lnTo>
                    <a:lnTo>
                      <a:pt x="0" y="125"/>
                    </a:lnTo>
                    <a:lnTo>
                      <a:pt x="14" y="125"/>
                    </a:lnTo>
                  </a:path>
                </a:pathLst>
              </a:custGeom>
              <a:noFill/>
              <a:ln w="4">
                <a:solidFill>
                  <a:srgbClr val="B200B2"/>
                </a:solidFill>
                <a:round/>
                <a:headEnd/>
                <a:tailEnd/>
              </a:ln>
            </p:spPr>
            <p:txBody>
              <a:bodyPr/>
              <a:lstStyle/>
              <a:p>
                <a:endParaRPr lang="en-US"/>
              </a:p>
            </p:txBody>
          </p:sp>
          <p:sp>
            <p:nvSpPr>
              <p:cNvPr id="467" name="Freeform 948"/>
              <p:cNvSpPr>
                <a:spLocks/>
              </p:cNvSpPr>
              <p:nvPr/>
            </p:nvSpPr>
            <p:spPr bwMode="auto">
              <a:xfrm>
                <a:off x="7383463" y="2700338"/>
                <a:ext cx="22225" cy="193675"/>
              </a:xfrm>
              <a:custGeom>
                <a:avLst/>
                <a:gdLst>
                  <a:gd name="T0" fmla="*/ 0 w 14"/>
                  <a:gd name="T1" fmla="*/ 0 h 122"/>
                  <a:gd name="T2" fmla="*/ 2147483647 w 14"/>
                  <a:gd name="T3" fmla="*/ 0 h 122"/>
                  <a:gd name="T4" fmla="*/ 2147483647 w 14"/>
                  <a:gd name="T5" fmla="*/ 0 h 122"/>
                  <a:gd name="T6" fmla="*/ 2147483647 w 14"/>
                  <a:gd name="T7" fmla="*/ 2147483647 h 122"/>
                  <a:gd name="T8" fmla="*/ 0 w 14"/>
                  <a:gd name="T9" fmla="*/ 2147483647 h 122"/>
                  <a:gd name="T10" fmla="*/ 2147483647 w 14"/>
                  <a:gd name="T11" fmla="*/ 2147483647 h 122"/>
                  <a:gd name="T12" fmla="*/ 0 60000 65536"/>
                  <a:gd name="T13" fmla="*/ 0 60000 65536"/>
                  <a:gd name="T14" fmla="*/ 0 60000 65536"/>
                  <a:gd name="T15" fmla="*/ 0 60000 65536"/>
                  <a:gd name="T16" fmla="*/ 0 60000 65536"/>
                  <a:gd name="T17" fmla="*/ 0 60000 65536"/>
                  <a:gd name="T18" fmla="*/ 0 w 14"/>
                  <a:gd name="T19" fmla="*/ 0 h 122"/>
                  <a:gd name="T20" fmla="*/ 14 w 14"/>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14" h="122">
                    <a:moveTo>
                      <a:pt x="0" y="0"/>
                    </a:moveTo>
                    <a:lnTo>
                      <a:pt x="14" y="0"/>
                    </a:lnTo>
                    <a:lnTo>
                      <a:pt x="7" y="0"/>
                    </a:lnTo>
                    <a:lnTo>
                      <a:pt x="7" y="122"/>
                    </a:lnTo>
                    <a:lnTo>
                      <a:pt x="0" y="122"/>
                    </a:lnTo>
                    <a:lnTo>
                      <a:pt x="14" y="122"/>
                    </a:lnTo>
                  </a:path>
                </a:pathLst>
              </a:custGeom>
              <a:noFill/>
              <a:ln w="4">
                <a:solidFill>
                  <a:srgbClr val="B200B2"/>
                </a:solidFill>
                <a:round/>
                <a:headEnd/>
                <a:tailEnd/>
              </a:ln>
            </p:spPr>
            <p:txBody>
              <a:bodyPr/>
              <a:lstStyle/>
              <a:p>
                <a:endParaRPr lang="en-US"/>
              </a:p>
            </p:txBody>
          </p:sp>
          <p:sp>
            <p:nvSpPr>
              <p:cNvPr id="468" name="Freeform 949"/>
              <p:cNvSpPr>
                <a:spLocks/>
              </p:cNvSpPr>
              <p:nvPr/>
            </p:nvSpPr>
            <p:spPr bwMode="auto">
              <a:xfrm>
                <a:off x="7405688" y="2768601"/>
                <a:ext cx="22225" cy="190500"/>
              </a:xfrm>
              <a:custGeom>
                <a:avLst/>
                <a:gdLst>
                  <a:gd name="T0" fmla="*/ 0 w 14"/>
                  <a:gd name="T1" fmla="*/ 0 h 120"/>
                  <a:gd name="T2" fmla="*/ 2147483647 w 14"/>
                  <a:gd name="T3" fmla="*/ 0 h 120"/>
                  <a:gd name="T4" fmla="*/ 2147483647 w 14"/>
                  <a:gd name="T5" fmla="*/ 0 h 120"/>
                  <a:gd name="T6" fmla="*/ 2147483647 w 14"/>
                  <a:gd name="T7" fmla="*/ 2147483647 h 120"/>
                  <a:gd name="T8" fmla="*/ 0 w 14"/>
                  <a:gd name="T9" fmla="*/ 2147483647 h 120"/>
                  <a:gd name="T10" fmla="*/ 2147483647 w 14"/>
                  <a:gd name="T11" fmla="*/ 2147483647 h 120"/>
                  <a:gd name="T12" fmla="*/ 0 60000 65536"/>
                  <a:gd name="T13" fmla="*/ 0 60000 65536"/>
                  <a:gd name="T14" fmla="*/ 0 60000 65536"/>
                  <a:gd name="T15" fmla="*/ 0 60000 65536"/>
                  <a:gd name="T16" fmla="*/ 0 60000 65536"/>
                  <a:gd name="T17" fmla="*/ 0 60000 65536"/>
                  <a:gd name="T18" fmla="*/ 0 w 14"/>
                  <a:gd name="T19" fmla="*/ 0 h 120"/>
                  <a:gd name="T20" fmla="*/ 14 w 14"/>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14" h="120">
                    <a:moveTo>
                      <a:pt x="0" y="0"/>
                    </a:moveTo>
                    <a:lnTo>
                      <a:pt x="14" y="0"/>
                    </a:lnTo>
                    <a:lnTo>
                      <a:pt x="7" y="0"/>
                    </a:lnTo>
                    <a:lnTo>
                      <a:pt x="7" y="120"/>
                    </a:lnTo>
                    <a:lnTo>
                      <a:pt x="0" y="120"/>
                    </a:lnTo>
                    <a:lnTo>
                      <a:pt x="14" y="120"/>
                    </a:lnTo>
                  </a:path>
                </a:pathLst>
              </a:custGeom>
              <a:noFill/>
              <a:ln w="4">
                <a:solidFill>
                  <a:srgbClr val="B200B2"/>
                </a:solidFill>
                <a:round/>
                <a:headEnd/>
                <a:tailEnd/>
              </a:ln>
            </p:spPr>
            <p:txBody>
              <a:bodyPr/>
              <a:lstStyle/>
              <a:p>
                <a:endParaRPr lang="en-US"/>
              </a:p>
            </p:txBody>
          </p:sp>
          <p:sp>
            <p:nvSpPr>
              <p:cNvPr id="469" name="Freeform 950"/>
              <p:cNvSpPr>
                <a:spLocks/>
              </p:cNvSpPr>
              <p:nvPr/>
            </p:nvSpPr>
            <p:spPr bwMode="auto">
              <a:xfrm>
                <a:off x="7427913" y="2841626"/>
                <a:ext cx="22225" cy="184150"/>
              </a:xfrm>
              <a:custGeom>
                <a:avLst/>
                <a:gdLst>
                  <a:gd name="T0" fmla="*/ 0 w 14"/>
                  <a:gd name="T1" fmla="*/ 0 h 116"/>
                  <a:gd name="T2" fmla="*/ 2147483647 w 14"/>
                  <a:gd name="T3" fmla="*/ 0 h 116"/>
                  <a:gd name="T4" fmla="*/ 2147483647 w 14"/>
                  <a:gd name="T5" fmla="*/ 0 h 116"/>
                  <a:gd name="T6" fmla="*/ 2147483647 w 14"/>
                  <a:gd name="T7" fmla="*/ 2147483647 h 116"/>
                  <a:gd name="T8" fmla="*/ 0 w 14"/>
                  <a:gd name="T9" fmla="*/ 2147483647 h 116"/>
                  <a:gd name="T10" fmla="*/ 2147483647 w 14"/>
                  <a:gd name="T11" fmla="*/ 2147483647 h 116"/>
                  <a:gd name="T12" fmla="*/ 0 60000 65536"/>
                  <a:gd name="T13" fmla="*/ 0 60000 65536"/>
                  <a:gd name="T14" fmla="*/ 0 60000 65536"/>
                  <a:gd name="T15" fmla="*/ 0 60000 65536"/>
                  <a:gd name="T16" fmla="*/ 0 60000 65536"/>
                  <a:gd name="T17" fmla="*/ 0 60000 65536"/>
                  <a:gd name="T18" fmla="*/ 0 w 14"/>
                  <a:gd name="T19" fmla="*/ 0 h 116"/>
                  <a:gd name="T20" fmla="*/ 14 w 14"/>
                  <a:gd name="T21" fmla="*/ 116 h 116"/>
                </a:gdLst>
                <a:ahLst/>
                <a:cxnLst>
                  <a:cxn ang="T12">
                    <a:pos x="T0" y="T1"/>
                  </a:cxn>
                  <a:cxn ang="T13">
                    <a:pos x="T2" y="T3"/>
                  </a:cxn>
                  <a:cxn ang="T14">
                    <a:pos x="T4" y="T5"/>
                  </a:cxn>
                  <a:cxn ang="T15">
                    <a:pos x="T6" y="T7"/>
                  </a:cxn>
                  <a:cxn ang="T16">
                    <a:pos x="T8" y="T9"/>
                  </a:cxn>
                  <a:cxn ang="T17">
                    <a:pos x="T10" y="T11"/>
                  </a:cxn>
                </a:cxnLst>
                <a:rect l="T18" t="T19" r="T20" b="T21"/>
                <a:pathLst>
                  <a:path w="14" h="116">
                    <a:moveTo>
                      <a:pt x="0" y="0"/>
                    </a:moveTo>
                    <a:lnTo>
                      <a:pt x="14" y="0"/>
                    </a:lnTo>
                    <a:lnTo>
                      <a:pt x="7" y="0"/>
                    </a:lnTo>
                    <a:lnTo>
                      <a:pt x="7" y="116"/>
                    </a:lnTo>
                    <a:lnTo>
                      <a:pt x="0" y="116"/>
                    </a:lnTo>
                    <a:lnTo>
                      <a:pt x="14" y="116"/>
                    </a:lnTo>
                  </a:path>
                </a:pathLst>
              </a:custGeom>
              <a:noFill/>
              <a:ln w="4">
                <a:solidFill>
                  <a:srgbClr val="B200B2"/>
                </a:solidFill>
                <a:round/>
                <a:headEnd/>
                <a:tailEnd/>
              </a:ln>
            </p:spPr>
            <p:txBody>
              <a:bodyPr/>
              <a:lstStyle/>
              <a:p>
                <a:endParaRPr lang="en-US"/>
              </a:p>
            </p:txBody>
          </p:sp>
          <p:sp>
            <p:nvSpPr>
              <p:cNvPr id="470" name="Freeform 951"/>
              <p:cNvSpPr>
                <a:spLocks/>
              </p:cNvSpPr>
              <p:nvPr/>
            </p:nvSpPr>
            <p:spPr bwMode="auto">
              <a:xfrm>
                <a:off x="7450138" y="2903538"/>
                <a:ext cx="22225" cy="180975"/>
              </a:xfrm>
              <a:custGeom>
                <a:avLst/>
                <a:gdLst>
                  <a:gd name="T0" fmla="*/ 0 w 14"/>
                  <a:gd name="T1" fmla="*/ 0 h 114"/>
                  <a:gd name="T2" fmla="*/ 2147483647 w 14"/>
                  <a:gd name="T3" fmla="*/ 0 h 114"/>
                  <a:gd name="T4" fmla="*/ 2147483647 w 14"/>
                  <a:gd name="T5" fmla="*/ 0 h 114"/>
                  <a:gd name="T6" fmla="*/ 2147483647 w 14"/>
                  <a:gd name="T7" fmla="*/ 2147483647 h 114"/>
                  <a:gd name="T8" fmla="*/ 0 w 14"/>
                  <a:gd name="T9" fmla="*/ 2147483647 h 114"/>
                  <a:gd name="T10" fmla="*/ 2147483647 w 14"/>
                  <a:gd name="T11" fmla="*/ 2147483647 h 114"/>
                  <a:gd name="T12" fmla="*/ 0 60000 65536"/>
                  <a:gd name="T13" fmla="*/ 0 60000 65536"/>
                  <a:gd name="T14" fmla="*/ 0 60000 65536"/>
                  <a:gd name="T15" fmla="*/ 0 60000 65536"/>
                  <a:gd name="T16" fmla="*/ 0 60000 65536"/>
                  <a:gd name="T17" fmla="*/ 0 60000 65536"/>
                  <a:gd name="T18" fmla="*/ 0 w 14"/>
                  <a:gd name="T19" fmla="*/ 0 h 114"/>
                  <a:gd name="T20" fmla="*/ 14 w 14"/>
                  <a:gd name="T21" fmla="*/ 114 h 114"/>
                </a:gdLst>
                <a:ahLst/>
                <a:cxnLst>
                  <a:cxn ang="T12">
                    <a:pos x="T0" y="T1"/>
                  </a:cxn>
                  <a:cxn ang="T13">
                    <a:pos x="T2" y="T3"/>
                  </a:cxn>
                  <a:cxn ang="T14">
                    <a:pos x="T4" y="T5"/>
                  </a:cxn>
                  <a:cxn ang="T15">
                    <a:pos x="T6" y="T7"/>
                  </a:cxn>
                  <a:cxn ang="T16">
                    <a:pos x="T8" y="T9"/>
                  </a:cxn>
                  <a:cxn ang="T17">
                    <a:pos x="T10" y="T11"/>
                  </a:cxn>
                </a:cxnLst>
                <a:rect l="T18" t="T19" r="T20" b="T21"/>
                <a:pathLst>
                  <a:path w="14" h="114">
                    <a:moveTo>
                      <a:pt x="0" y="0"/>
                    </a:moveTo>
                    <a:lnTo>
                      <a:pt x="14" y="0"/>
                    </a:lnTo>
                    <a:lnTo>
                      <a:pt x="7" y="0"/>
                    </a:lnTo>
                    <a:lnTo>
                      <a:pt x="7" y="114"/>
                    </a:lnTo>
                    <a:lnTo>
                      <a:pt x="0" y="114"/>
                    </a:lnTo>
                    <a:lnTo>
                      <a:pt x="14" y="114"/>
                    </a:lnTo>
                  </a:path>
                </a:pathLst>
              </a:custGeom>
              <a:noFill/>
              <a:ln w="4">
                <a:solidFill>
                  <a:srgbClr val="B200B2"/>
                </a:solidFill>
                <a:round/>
                <a:headEnd/>
                <a:tailEnd/>
              </a:ln>
            </p:spPr>
            <p:txBody>
              <a:bodyPr/>
              <a:lstStyle/>
              <a:p>
                <a:endParaRPr lang="en-US"/>
              </a:p>
            </p:txBody>
          </p:sp>
          <p:sp>
            <p:nvSpPr>
              <p:cNvPr id="471" name="Freeform 952"/>
              <p:cNvSpPr>
                <a:spLocks/>
              </p:cNvSpPr>
              <p:nvPr/>
            </p:nvSpPr>
            <p:spPr bwMode="auto">
              <a:xfrm>
                <a:off x="7475538" y="2982913"/>
                <a:ext cx="22225" cy="176213"/>
              </a:xfrm>
              <a:custGeom>
                <a:avLst/>
                <a:gdLst>
                  <a:gd name="T0" fmla="*/ 0 w 14"/>
                  <a:gd name="T1" fmla="*/ 0 h 111"/>
                  <a:gd name="T2" fmla="*/ 2147483647 w 14"/>
                  <a:gd name="T3" fmla="*/ 0 h 111"/>
                  <a:gd name="T4" fmla="*/ 2147483647 w 14"/>
                  <a:gd name="T5" fmla="*/ 0 h 111"/>
                  <a:gd name="T6" fmla="*/ 2147483647 w 14"/>
                  <a:gd name="T7" fmla="*/ 2147483647 h 111"/>
                  <a:gd name="T8" fmla="*/ 0 w 14"/>
                  <a:gd name="T9" fmla="*/ 2147483647 h 111"/>
                  <a:gd name="T10" fmla="*/ 2147483647 w 14"/>
                  <a:gd name="T11" fmla="*/ 2147483647 h 111"/>
                  <a:gd name="T12" fmla="*/ 0 60000 65536"/>
                  <a:gd name="T13" fmla="*/ 0 60000 65536"/>
                  <a:gd name="T14" fmla="*/ 0 60000 65536"/>
                  <a:gd name="T15" fmla="*/ 0 60000 65536"/>
                  <a:gd name="T16" fmla="*/ 0 60000 65536"/>
                  <a:gd name="T17" fmla="*/ 0 60000 65536"/>
                  <a:gd name="T18" fmla="*/ 0 w 14"/>
                  <a:gd name="T19" fmla="*/ 0 h 111"/>
                  <a:gd name="T20" fmla="*/ 14 w 14"/>
                  <a:gd name="T21" fmla="*/ 111 h 111"/>
                </a:gdLst>
                <a:ahLst/>
                <a:cxnLst>
                  <a:cxn ang="T12">
                    <a:pos x="T0" y="T1"/>
                  </a:cxn>
                  <a:cxn ang="T13">
                    <a:pos x="T2" y="T3"/>
                  </a:cxn>
                  <a:cxn ang="T14">
                    <a:pos x="T4" y="T5"/>
                  </a:cxn>
                  <a:cxn ang="T15">
                    <a:pos x="T6" y="T7"/>
                  </a:cxn>
                  <a:cxn ang="T16">
                    <a:pos x="T8" y="T9"/>
                  </a:cxn>
                  <a:cxn ang="T17">
                    <a:pos x="T10" y="T11"/>
                  </a:cxn>
                </a:cxnLst>
                <a:rect l="T18" t="T19" r="T20" b="T21"/>
                <a:pathLst>
                  <a:path w="14" h="111">
                    <a:moveTo>
                      <a:pt x="0" y="0"/>
                    </a:moveTo>
                    <a:lnTo>
                      <a:pt x="14" y="0"/>
                    </a:lnTo>
                    <a:lnTo>
                      <a:pt x="7" y="0"/>
                    </a:lnTo>
                    <a:lnTo>
                      <a:pt x="7" y="111"/>
                    </a:lnTo>
                    <a:lnTo>
                      <a:pt x="0" y="111"/>
                    </a:lnTo>
                    <a:lnTo>
                      <a:pt x="14" y="111"/>
                    </a:lnTo>
                  </a:path>
                </a:pathLst>
              </a:custGeom>
              <a:noFill/>
              <a:ln w="4">
                <a:solidFill>
                  <a:srgbClr val="B200B2"/>
                </a:solidFill>
                <a:round/>
                <a:headEnd/>
                <a:tailEnd/>
              </a:ln>
            </p:spPr>
            <p:txBody>
              <a:bodyPr/>
              <a:lstStyle/>
              <a:p>
                <a:endParaRPr lang="en-US"/>
              </a:p>
            </p:txBody>
          </p:sp>
          <p:sp>
            <p:nvSpPr>
              <p:cNvPr id="472" name="Freeform 953"/>
              <p:cNvSpPr>
                <a:spLocks/>
              </p:cNvSpPr>
              <p:nvPr/>
            </p:nvSpPr>
            <p:spPr bwMode="auto">
              <a:xfrm>
                <a:off x="7497763" y="3062288"/>
                <a:ext cx="22225" cy="169863"/>
              </a:xfrm>
              <a:custGeom>
                <a:avLst/>
                <a:gdLst>
                  <a:gd name="T0" fmla="*/ 0 w 14"/>
                  <a:gd name="T1" fmla="*/ 0 h 107"/>
                  <a:gd name="T2" fmla="*/ 2147483647 w 14"/>
                  <a:gd name="T3" fmla="*/ 0 h 107"/>
                  <a:gd name="T4" fmla="*/ 2147483647 w 14"/>
                  <a:gd name="T5" fmla="*/ 0 h 107"/>
                  <a:gd name="T6" fmla="*/ 2147483647 w 14"/>
                  <a:gd name="T7" fmla="*/ 2147483647 h 107"/>
                  <a:gd name="T8" fmla="*/ 0 w 14"/>
                  <a:gd name="T9" fmla="*/ 2147483647 h 107"/>
                  <a:gd name="T10" fmla="*/ 2147483647 w 14"/>
                  <a:gd name="T11" fmla="*/ 2147483647 h 107"/>
                  <a:gd name="T12" fmla="*/ 0 60000 65536"/>
                  <a:gd name="T13" fmla="*/ 0 60000 65536"/>
                  <a:gd name="T14" fmla="*/ 0 60000 65536"/>
                  <a:gd name="T15" fmla="*/ 0 60000 65536"/>
                  <a:gd name="T16" fmla="*/ 0 60000 65536"/>
                  <a:gd name="T17" fmla="*/ 0 60000 65536"/>
                  <a:gd name="T18" fmla="*/ 0 w 14"/>
                  <a:gd name="T19" fmla="*/ 0 h 107"/>
                  <a:gd name="T20" fmla="*/ 14 w 14"/>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14" h="107">
                    <a:moveTo>
                      <a:pt x="0" y="0"/>
                    </a:moveTo>
                    <a:lnTo>
                      <a:pt x="14" y="0"/>
                    </a:lnTo>
                    <a:lnTo>
                      <a:pt x="7" y="0"/>
                    </a:lnTo>
                    <a:lnTo>
                      <a:pt x="7" y="107"/>
                    </a:lnTo>
                    <a:lnTo>
                      <a:pt x="0" y="107"/>
                    </a:lnTo>
                    <a:lnTo>
                      <a:pt x="14" y="107"/>
                    </a:lnTo>
                  </a:path>
                </a:pathLst>
              </a:custGeom>
              <a:noFill/>
              <a:ln w="4">
                <a:solidFill>
                  <a:srgbClr val="B200B2"/>
                </a:solidFill>
                <a:round/>
                <a:headEnd/>
                <a:tailEnd/>
              </a:ln>
            </p:spPr>
            <p:txBody>
              <a:bodyPr/>
              <a:lstStyle/>
              <a:p>
                <a:endParaRPr lang="en-US"/>
              </a:p>
            </p:txBody>
          </p:sp>
          <p:sp>
            <p:nvSpPr>
              <p:cNvPr id="473" name="Freeform 954"/>
              <p:cNvSpPr>
                <a:spLocks/>
              </p:cNvSpPr>
              <p:nvPr/>
            </p:nvSpPr>
            <p:spPr bwMode="auto">
              <a:xfrm>
                <a:off x="7519988" y="3133726"/>
                <a:ext cx="22225" cy="165100"/>
              </a:xfrm>
              <a:custGeom>
                <a:avLst/>
                <a:gdLst>
                  <a:gd name="T0" fmla="*/ 0 w 14"/>
                  <a:gd name="T1" fmla="*/ 0 h 104"/>
                  <a:gd name="T2" fmla="*/ 2147483647 w 14"/>
                  <a:gd name="T3" fmla="*/ 0 h 104"/>
                  <a:gd name="T4" fmla="*/ 2147483647 w 14"/>
                  <a:gd name="T5" fmla="*/ 0 h 104"/>
                  <a:gd name="T6" fmla="*/ 2147483647 w 14"/>
                  <a:gd name="T7" fmla="*/ 2147483647 h 104"/>
                  <a:gd name="T8" fmla="*/ 0 w 14"/>
                  <a:gd name="T9" fmla="*/ 2147483647 h 104"/>
                  <a:gd name="T10" fmla="*/ 2147483647 w 14"/>
                  <a:gd name="T11" fmla="*/ 2147483647 h 104"/>
                  <a:gd name="T12" fmla="*/ 0 60000 65536"/>
                  <a:gd name="T13" fmla="*/ 0 60000 65536"/>
                  <a:gd name="T14" fmla="*/ 0 60000 65536"/>
                  <a:gd name="T15" fmla="*/ 0 60000 65536"/>
                  <a:gd name="T16" fmla="*/ 0 60000 65536"/>
                  <a:gd name="T17" fmla="*/ 0 60000 65536"/>
                  <a:gd name="T18" fmla="*/ 0 w 14"/>
                  <a:gd name="T19" fmla="*/ 0 h 104"/>
                  <a:gd name="T20" fmla="*/ 14 w 14"/>
                  <a:gd name="T21" fmla="*/ 104 h 104"/>
                </a:gdLst>
                <a:ahLst/>
                <a:cxnLst>
                  <a:cxn ang="T12">
                    <a:pos x="T0" y="T1"/>
                  </a:cxn>
                  <a:cxn ang="T13">
                    <a:pos x="T2" y="T3"/>
                  </a:cxn>
                  <a:cxn ang="T14">
                    <a:pos x="T4" y="T5"/>
                  </a:cxn>
                  <a:cxn ang="T15">
                    <a:pos x="T6" y="T7"/>
                  </a:cxn>
                  <a:cxn ang="T16">
                    <a:pos x="T8" y="T9"/>
                  </a:cxn>
                  <a:cxn ang="T17">
                    <a:pos x="T10" y="T11"/>
                  </a:cxn>
                </a:cxnLst>
                <a:rect l="T18" t="T19" r="T20" b="T21"/>
                <a:pathLst>
                  <a:path w="14" h="104">
                    <a:moveTo>
                      <a:pt x="0" y="0"/>
                    </a:moveTo>
                    <a:lnTo>
                      <a:pt x="14" y="0"/>
                    </a:lnTo>
                    <a:lnTo>
                      <a:pt x="7" y="0"/>
                    </a:lnTo>
                    <a:lnTo>
                      <a:pt x="7" y="104"/>
                    </a:lnTo>
                    <a:lnTo>
                      <a:pt x="0" y="104"/>
                    </a:lnTo>
                    <a:lnTo>
                      <a:pt x="14" y="104"/>
                    </a:lnTo>
                  </a:path>
                </a:pathLst>
              </a:custGeom>
              <a:noFill/>
              <a:ln w="4">
                <a:solidFill>
                  <a:srgbClr val="B200B2"/>
                </a:solidFill>
                <a:round/>
                <a:headEnd/>
                <a:tailEnd/>
              </a:ln>
            </p:spPr>
            <p:txBody>
              <a:bodyPr/>
              <a:lstStyle/>
              <a:p>
                <a:endParaRPr lang="en-US"/>
              </a:p>
            </p:txBody>
          </p:sp>
          <p:sp>
            <p:nvSpPr>
              <p:cNvPr id="474" name="Freeform 955"/>
              <p:cNvSpPr>
                <a:spLocks/>
              </p:cNvSpPr>
              <p:nvPr/>
            </p:nvSpPr>
            <p:spPr bwMode="auto">
              <a:xfrm>
                <a:off x="7542213" y="3211513"/>
                <a:ext cx="22225" cy="158750"/>
              </a:xfrm>
              <a:custGeom>
                <a:avLst/>
                <a:gdLst>
                  <a:gd name="T0" fmla="*/ 0 w 14"/>
                  <a:gd name="T1" fmla="*/ 0 h 100"/>
                  <a:gd name="T2" fmla="*/ 2147483647 w 14"/>
                  <a:gd name="T3" fmla="*/ 0 h 100"/>
                  <a:gd name="T4" fmla="*/ 2147483647 w 14"/>
                  <a:gd name="T5" fmla="*/ 0 h 100"/>
                  <a:gd name="T6" fmla="*/ 2147483647 w 14"/>
                  <a:gd name="T7" fmla="*/ 2147483647 h 100"/>
                  <a:gd name="T8" fmla="*/ 0 w 14"/>
                  <a:gd name="T9" fmla="*/ 2147483647 h 100"/>
                  <a:gd name="T10" fmla="*/ 2147483647 w 14"/>
                  <a:gd name="T11" fmla="*/ 2147483647 h 100"/>
                  <a:gd name="T12" fmla="*/ 0 60000 65536"/>
                  <a:gd name="T13" fmla="*/ 0 60000 65536"/>
                  <a:gd name="T14" fmla="*/ 0 60000 65536"/>
                  <a:gd name="T15" fmla="*/ 0 60000 65536"/>
                  <a:gd name="T16" fmla="*/ 0 60000 65536"/>
                  <a:gd name="T17" fmla="*/ 0 60000 65536"/>
                  <a:gd name="T18" fmla="*/ 0 w 14"/>
                  <a:gd name="T19" fmla="*/ 0 h 100"/>
                  <a:gd name="T20" fmla="*/ 14 w 14"/>
                  <a:gd name="T21" fmla="*/ 100 h 100"/>
                </a:gdLst>
                <a:ahLst/>
                <a:cxnLst>
                  <a:cxn ang="T12">
                    <a:pos x="T0" y="T1"/>
                  </a:cxn>
                  <a:cxn ang="T13">
                    <a:pos x="T2" y="T3"/>
                  </a:cxn>
                  <a:cxn ang="T14">
                    <a:pos x="T4" y="T5"/>
                  </a:cxn>
                  <a:cxn ang="T15">
                    <a:pos x="T6" y="T7"/>
                  </a:cxn>
                  <a:cxn ang="T16">
                    <a:pos x="T8" y="T9"/>
                  </a:cxn>
                  <a:cxn ang="T17">
                    <a:pos x="T10" y="T11"/>
                  </a:cxn>
                </a:cxnLst>
                <a:rect l="T18" t="T19" r="T20" b="T21"/>
                <a:pathLst>
                  <a:path w="14" h="100">
                    <a:moveTo>
                      <a:pt x="0" y="0"/>
                    </a:moveTo>
                    <a:lnTo>
                      <a:pt x="14" y="0"/>
                    </a:lnTo>
                    <a:lnTo>
                      <a:pt x="7" y="0"/>
                    </a:lnTo>
                    <a:lnTo>
                      <a:pt x="7" y="100"/>
                    </a:lnTo>
                    <a:lnTo>
                      <a:pt x="0" y="100"/>
                    </a:lnTo>
                    <a:lnTo>
                      <a:pt x="14" y="100"/>
                    </a:lnTo>
                  </a:path>
                </a:pathLst>
              </a:custGeom>
              <a:noFill/>
              <a:ln w="4">
                <a:solidFill>
                  <a:srgbClr val="B200B2"/>
                </a:solidFill>
                <a:round/>
                <a:headEnd/>
                <a:tailEnd/>
              </a:ln>
            </p:spPr>
            <p:txBody>
              <a:bodyPr/>
              <a:lstStyle/>
              <a:p>
                <a:endParaRPr lang="en-US"/>
              </a:p>
            </p:txBody>
          </p:sp>
          <p:sp>
            <p:nvSpPr>
              <p:cNvPr id="475" name="Freeform 956"/>
              <p:cNvSpPr>
                <a:spLocks/>
              </p:cNvSpPr>
              <p:nvPr/>
            </p:nvSpPr>
            <p:spPr bwMode="auto">
              <a:xfrm>
                <a:off x="7564438" y="3289301"/>
                <a:ext cx="22225" cy="153988"/>
              </a:xfrm>
              <a:custGeom>
                <a:avLst/>
                <a:gdLst>
                  <a:gd name="T0" fmla="*/ 0 w 14"/>
                  <a:gd name="T1" fmla="*/ 0 h 97"/>
                  <a:gd name="T2" fmla="*/ 2147483647 w 14"/>
                  <a:gd name="T3" fmla="*/ 0 h 97"/>
                  <a:gd name="T4" fmla="*/ 2147483647 w 14"/>
                  <a:gd name="T5" fmla="*/ 0 h 97"/>
                  <a:gd name="T6" fmla="*/ 2147483647 w 14"/>
                  <a:gd name="T7" fmla="*/ 2147483647 h 97"/>
                  <a:gd name="T8" fmla="*/ 0 w 14"/>
                  <a:gd name="T9" fmla="*/ 2147483647 h 97"/>
                  <a:gd name="T10" fmla="*/ 2147483647 w 14"/>
                  <a:gd name="T11" fmla="*/ 2147483647 h 97"/>
                  <a:gd name="T12" fmla="*/ 0 60000 65536"/>
                  <a:gd name="T13" fmla="*/ 0 60000 65536"/>
                  <a:gd name="T14" fmla="*/ 0 60000 65536"/>
                  <a:gd name="T15" fmla="*/ 0 60000 65536"/>
                  <a:gd name="T16" fmla="*/ 0 60000 65536"/>
                  <a:gd name="T17" fmla="*/ 0 60000 65536"/>
                  <a:gd name="T18" fmla="*/ 0 w 14"/>
                  <a:gd name="T19" fmla="*/ 0 h 97"/>
                  <a:gd name="T20" fmla="*/ 14 w 14"/>
                  <a:gd name="T21" fmla="*/ 97 h 97"/>
                </a:gdLst>
                <a:ahLst/>
                <a:cxnLst>
                  <a:cxn ang="T12">
                    <a:pos x="T0" y="T1"/>
                  </a:cxn>
                  <a:cxn ang="T13">
                    <a:pos x="T2" y="T3"/>
                  </a:cxn>
                  <a:cxn ang="T14">
                    <a:pos x="T4" y="T5"/>
                  </a:cxn>
                  <a:cxn ang="T15">
                    <a:pos x="T6" y="T7"/>
                  </a:cxn>
                  <a:cxn ang="T16">
                    <a:pos x="T8" y="T9"/>
                  </a:cxn>
                  <a:cxn ang="T17">
                    <a:pos x="T10" y="T11"/>
                  </a:cxn>
                </a:cxnLst>
                <a:rect l="T18" t="T19" r="T20" b="T21"/>
                <a:pathLst>
                  <a:path w="14" h="97">
                    <a:moveTo>
                      <a:pt x="0" y="0"/>
                    </a:moveTo>
                    <a:lnTo>
                      <a:pt x="14" y="0"/>
                    </a:lnTo>
                    <a:lnTo>
                      <a:pt x="7" y="0"/>
                    </a:lnTo>
                    <a:lnTo>
                      <a:pt x="7" y="97"/>
                    </a:lnTo>
                    <a:lnTo>
                      <a:pt x="0" y="97"/>
                    </a:lnTo>
                    <a:lnTo>
                      <a:pt x="14" y="97"/>
                    </a:lnTo>
                  </a:path>
                </a:pathLst>
              </a:custGeom>
              <a:noFill/>
              <a:ln w="4">
                <a:solidFill>
                  <a:srgbClr val="B200B2"/>
                </a:solidFill>
                <a:round/>
                <a:headEnd/>
                <a:tailEnd/>
              </a:ln>
            </p:spPr>
            <p:txBody>
              <a:bodyPr/>
              <a:lstStyle/>
              <a:p>
                <a:endParaRPr lang="en-US"/>
              </a:p>
            </p:txBody>
          </p:sp>
          <p:sp>
            <p:nvSpPr>
              <p:cNvPr id="476" name="Freeform 957"/>
              <p:cNvSpPr>
                <a:spLocks/>
              </p:cNvSpPr>
              <p:nvPr/>
            </p:nvSpPr>
            <p:spPr bwMode="auto">
              <a:xfrm>
                <a:off x="7589838" y="3368676"/>
                <a:ext cx="22225" cy="149225"/>
              </a:xfrm>
              <a:custGeom>
                <a:avLst/>
                <a:gdLst>
                  <a:gd name="T0" fmla="*/ 0 w 14"/>
                  <a:gd name="T1" fmla="*/ 0 h 94"/>
                  <a:gd name="T2" fmla="*/ 2147483647 w 14"/>
                  <a:gd name="T3" fmla="*/ 0 h 94"/>
                  <a:gd name="T4" fmla="*/ 2147483647 w 14"/>
                  <a:gd name="T5" fmla="*/ 0 h 94"/>
                  <a:gd name="T6" fmla="*/ 2147483647 w 14"/>
                  <a:gd name="T7" fmla="*/ 2147483647 h 94"/>
                  <a:gd name="T8" fmla="*/ 0 w 14"/>
                  <a:gd name="T9" fmla="*/ 2147483647 h 94"/>
                  <a:gd name="T10" fmla="*/ 2147483647 w 14"/>
                  <a:gd name="T11" fmla="*/ 2147483647 h 94"/>
                  <a:gd name="T12" fmla="*/ 0 60000 65536"/>
                  <a:gd name="T13" fmla="*/ 0 60000 65536"/>
                  <a:gd name="T14" fmla="*/ 0 60000 65536"/>
                  <a:gd name="T15" fmla="*/ 0 60000 65536"/>
                  <a:gd name="T16" fmla="*/ 0 60000 65536"/>
                  <a:gd name="T17" fmla="*/ 0 60000 65536"/>
                  <a:gd name="T18" fmla="*/ 0 w 14"/>
                  <a:gd name="T19" fmla="*/ 0 h 94"/>
                  <a:gd name="T20" fmla="*/ 14 w 14"/>
                  <a:gd name="T21" fmla="*/ 94 h 94"/>
                </a:gdLst>
                <a:ahLst/>
                <a:cxnLst>
                  <a:cxn ang="T12">
                    <a:pos x="T0" y="T1"/>
                  </a:cxn>
                  <a:cxn ang="T13">
                    <a:pos x="T2" y="T3"/>
                  </a:cxn>
                  <a:cxn ang="T14">
                    <a:pos x="T4" y="T5"/>
                  </a:cxn>
                  <a:cxn ang="T15">
                    <a:pos x="T6" y="T7"/>
                  </a:cxn>
                  <a:cxn ang="T16">
                    <a:pos x="T8" y="T9"/>
                  </a:cxn>
                  <a:cxn ang="T17">
                    <a:pos x="T10" y="T11"/>
                  </a:cxn>
                </a:cxnLst>
                <a:rect l="T18" t="T19" r="T20" b="T21"/>
                <a:pathLst>
                  <a:path w="14" h="94">
                    <a:moveTo>
                      <a:pt x="0" y="0"/>
                    </a:moveTo>
                    <a:lnTo>
                      <a:pt x="14" y="0"/>
                    </a:lnTo>
                    <a:lnTo>
                      <a:pt x="7" y="0"/>
                    </a:lnTo>
                    <a:lnTo>
                      <a:pt x="7" y="94"/>
                    </a:lnTo>
                    <a:lnTo>
                      <a:pt x="0" y="94"/>
                    </a:lnTo>
                    <a:lnTo>
                      <a:pt x="14" y="94"/>
                    </a:lnTo>
                  </a:path>
                </a:pathLst>
              </a:custGeom>
              <a:noFill/>
              <a:ln w="4">
                <a:solidFill>
                  <a:srgbClr val="B200B2"/>
                </a:solidFill>
                <a:round/>
                <a:headEnd/>
                <a:tailEnd/>
              </a:ln>
            </p:spPr>
            <p:txBody>
              <a:bodyPr/>
              <a:lstStyle/>
              <a:p>
                <a:endParaRPr lang="en-US"/>
              </a:p>
            </p:txBody>
          </p:sp>
          <p:sp>
            <p:nvSpPr>
              <p:cNvPr id="477" name="Freeform 958"/>
              <p:cNvSpPr>
                <a:spLocks/>
              </p:cNvSpPr>
              <p:nvPr/>
            </p:nvSpPr>
            <p:spPr bwMode="auto">
              <a:xfrm>
                <a:off x="7612063" y="3440113"/>
                <a:ext cx="22225" cy="144463"/>
              </a:xfrm>
              <a:custGeom>
                <a:avLst/>
                <a:gdLst>
                  <a:gd name="T0" fmla="*/ 0 w 14"/>
                  <a:gd name="T1" fmla="*/ 0 h 91"/>
                  <a:gd name="T2" fmla="*/ 2147483647 w 14"/>
                  <a:gd name="T3" fmla="*/ 0 h 91"/>
                  <a:gd name="T4" fmla="*/ 2147483647 w 14"/>
                  <a:gd name="T5" fmla="*/ 0 h 91"/>
                  <a:gd name="T6" fmla="*/ 2147483647 w 14"/>
                  <a:gd name="T7" fmla="*/ 2147483647 h 91"/>
                  <a:gd name="T8" fmla="*/ 0 w 14"/>
                  <a:gd name="T9" fmla="*/ 2147483647 h 91"/>
                  <a:gd name="T10" fmla="*/ 2147483647 w 14"/>
                  <a:gd name="T11" fmla="*/ 2147483647 h 91"/>
                  <a:gd name="T12" fmla="*/ 0 60000 65536"/>
                  <a:gd name="T13" fmla="*/ 0 60000 65536"/>
                  <a:gd name="T14" fmla="*/ 0 60000 65536"/>
                  <a:gd name="T15" fmla="*/ 0 60000 65536"/>
                  <a:gd name="T16" fmla="*/ 0 60000 65536"/>
                  <a:gd name="T17" fmla="*/ 0 60000 65536"/>
                  <a:gd name="T18" fmla="*/ 0 w 14"/>
                  <a:gd name="T19" fmla="*/ 0 h 91"/>
                  <a:gd name="T20" fmla="*/ 14 w 14"/>
                  <a:gd name="T21" fmla="*/ 91 h 91"/>
                </a:gdLst>
                <a:ahLst/>
                <a:cxnLst>
                  <a:cxn ang="T12">
                    <a:pos x="T0" y="T1"/>
                  </a:cxn>
                  <a:cxn ang="T13">
                    <a:pos x="T2" y="T3"/>
                  </a:cxn>
                  <a:cxn ang="T14">
                    <a:pos x="T4" y="T5"/>
                  </a:cxn>
                  <a:cxn ang="T15">
                    <a:pos x="T6" y="T7"/>
                  </a:cxn>
                  <a:cxn ang="T16">
                    <a:pos x="T8" y="T9"/>
                  </a:cxn>
                  <a:cxn ang="T17">
                    <a:pos x="T10" y="T11"/>
                  </a:cxn>
                </a:cxnLst>
                <a:rect l="T18" t="T19" r="T20" b="T21"/>
                <a:pathLst>
                  <a:path w="14" h="91">
                    <a:moveTo>
                      <a:pt x="0" y="0"/>
                    </a:moveTo>
                    <a:lnTo>
                      <a:pt x="14" y="0"/>
                    </a:lnTo>
                    <a:lnTo>
                      <a:pt x="7" y="0"/>
                    </a:lnTo>
                    <a:lnTo>
                      <a:pt x="7" y="91"/>
                    </a:lnTo>
                    <a:lnTo>
                      <a:pt x="0" y="91"/>
                    </a:lnTo>
                    <a:lnTo>
                      <a:pt x="14" y="91"/>
                    </a:lnTo>
                  </a:path>
                </a:pathLst>
              </a:custGeom>
              <a:noFill/>
              <a:ln w="4">
                <a:solidFill>
                  <a:srgbClr val="B200B2"/>
                </a:solidFill>
                <a:round/>
                <a:headEnd/>
                <a:tailEnd/>
              </a:ln>
            </p:spPr>
            <p:txBody>
              <a:bodyPr/>
              <a:lstStyle/>
              <a:p>
                <a:endParaRPr lang="en-US"/>
              </a:p>
            </p:txBody>
          </p:sp>
          <p:sp>
            <p:nvSpPr>
              <p:cNvPr id="478" name="Freeform 959"/>
              <p:cNvSpPr>
                <a:spLocks/>
              </p:cNvSpPr>
              <p:nvPr/>
            </p:nvSpPr>
            <p:spPr bwMode="auto">
              <a:xfrm>
                <a:off x="7634288" y="3517901"/>
                <a:ext cx="22225" cy="139700"/>
              </a:xfrm>
              <a:custGeom>
                <a:avLst/>
                <a:gdLst>
                  <a:gd name="T0" fmla="*/ 0 w 14"/>
                  <a:gd name="T1" fmla="*/ 0 h 88"/>
                  <a:gd name="T2" fmla="*/ 2147483647 w 14"/>
                  <a:gd name="T3" fmla="*/ 0 h 88"/>
                  <a:gd name="T4" fmla="*/ 2147483647 w 14"/>
                  <a:gd name="T5" fmla="*/ 0 h 88"/>
                  <a:gd name="T6" fmla="*/ 2147483647 w 14"/>
                  <a:gd name="T7" fmla="*/ 2147483647 h 88"/>
                  <a:gd name="T8" fmla="*/ 0 w 14"/>
                  <a:gd name="T9" fmla="*/ 2147483647 h 88"/>
                  <a:gd name="T10" fmla="*/ 2147483647 w 14"/>
                  <a:gd name="T11" fmla="*/ 2147483647 h 88"/>
                  <a:gd name="T12" fmla="*/ 0 60000 65536"/>
                  <a:gd name="T13" fmla="*/ 0 60000 65536"/>
                  <a:gd name="T14" fmla="*/ 0 60000 65536"/>
                  <a:gd name="T15" fmla="*/ 0 60000 65536"/>
                  <a:gd name="T16" fmla="*/ 0 60000 65536"/>
                  <a:gd name="T17" fmla="*/ 0 60000 65536"/>
                  <a:gd name="T18" fmla="*/ 0 w 14"/>
                  <a:gd name="T19" fmla="*/ 0 h 88"/>
                  <a:gd name="T20" fmla="*/ 14 w 14"/>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14" h="88">
                    <a:moveTo>
                      <a:pt x="0" y="0"/>
                    </a:moveTo>
                    <a:lnTo>
                      <a:pt x="14" y="0"/>
                    </a:lnTo>
                    <a:lnTo>
                      <a:pt x="7" y="0"/>
                    </a:lnTo>
                    <a:lnTo>
                      <a:pt x="7" y="88"/>
                    </a:lnTo>
                    <a:lnTo>
                      <a:pt x="0" y="88"/>
                    </a:lnTo>
                    <a:lnTo>
                      <a:pt x="14" y="88"/>
                    </a:lnTo>
                  </a:path>
                </a:pathLst>
              </a:custGeom>
              <a:noFill/>
              <a:ln w="4">
                <a:solidFill>
                  <a:srgbClr val="B200B2"/>
                </a:solidFill>
                <a:round/>
                <a:headEnd/>
                <a:tailEnd/>
              </a:ln>
            </p:spPr>
            <p:txBody>
              <a:bodyPr/>
              <a:lstStyle/>
              <a:p>
                <a:endParaRPr lang="en-US"/>
              </a:p>
            </p:txBody>
          </p:sp>
          <p:sp>
            <p:nvSpPr>
              <p:cNvPr id="479" name="Freeform 960"/>
              <p:cNvSpPr>
                <a:spLocks/>
              </p:cNvSpPr>
              <p:nvPr/>
            </p:nvSpPr>
            <p:spPr bwMode="auto">
              <a:xfrm>
                <a:off x="7656513" y="3587751"/>
                <a:ext cx="20638" cy="133350"/>
              </a:xfrm>
              <a:custGeom>
                <a:avLst/>
                <a:gdLst>
                  <a:gd name="T0" fmla="*/ 0 w 13"/>
                  <a:gd name="T1" fmla="*/ 0 h 84"/>
                  <a:gd name="T2" fmla="*/ 2147483647 w 13"/>
                  <a:gd name="T3" fmla="*/ 0 h 84"/>
                  <a:gd name="T4" fmla="*/ 2147483647 w 13"/>
                  <a:gd name="T5" fmla="*/ 0 h 84"/>
                  <a:gd name="T6" fmla="*/ 2147483647 w 13"/>
                  <a:gd name="T7" fmla="*/ 2147483647 h 84"/>
                  <a:gd name="T8" fmla="*/ 0 w 13"/>
                  <a:gd name="T9" fmla="*/ 2147483647 h 84"/>
                  <a:gd name="T10" fmla="*/ 2147483647 w 13"/>
                  <a:gd name="T11" fmla="*/ 2147483647 h 84"/>
                  <a:gd name="T12" fmla="*/ 0 60000 65536"/>
                  <a:gd name="T13" fmla="*/ 0 60000 65536"/>
                  <a:gd name="T14" fmla="*/ 0 60000 65536"/>
                  <a:gd name="T15" fmla="*/ 0 60000 65536"/>
                  <a:gd name="T16" fmla="*/ 0 60000 65536"/>
                  <a:gd name="T17" fmla="*/ 0 60000 65536"/>
                  <a:gd name="T18" fmla="*/ 0 w 13"/>
                  <a:gd name="T19" fmla="*/ 0 h 84"/>
                  <a:gd name="T20" fmla="*/ 13 w 13"/>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13" h="84">
                    <a:moveTo>
                      <a:pt x="0" y="0"/>
                    </a:moveTo>
                    <a:lnTo>
                      <a:pt x="13" y="0"/>
                    </a:lnTo>
                    <a:lnTo>
                      <a:pt x="6" y="0"/>
                    </a:lnTo>
                    <a:lnTo>
                      <a:pt x="6" y="84"/>
                    </a:lnTo>
                    <a:lnTo>
                      <a:pt x="0" y="84"/>
                    </a:lnTo>
                    <a:lnTo>
                      <a:pt x="13" y="84"/>
                    </a:lnTo>
                  </a:path>
                </a:pathLst>
              </a:custGeom>
              <a:noFill/>
              <a:ln w="4">
                <a:solidFill>
                  <a:srgbClr val="B200B2"/>
                </a:solidFill>
                <a:round/>
                <a:headEnd/>
                <a:tailEnd/>
              </a:ln>
            </p:spPr>
            <p:txBody>
              <a:bodyPr/>
              <a:lstStyle/>
              <a:p>
                <a:endParaRPr lang="en-US"/>
              </a:p>
            </p:txBody>
          </p:sp>
          <p:sp>
            <p:nvSpPr>
              <p:cNvPr id="480" name="Freeform 961"/>
              <p:cNvSpPr>
                <a:spLocks/>
              </p:cNvSpPr>
              <p:nvPr/>
            </p:nvSpPr>
            <p:spPr bwMode="auto">
              <a:xfrm>
                <a:off x="7680325" y="3660776"/>
                <a:ext cx="22225" cy="130175"/>
              </a:xfrm>
              <a:custGeom>
                <a:avLst/>
                <a:gdLst>
                  <a:gd name="T0" fmla="*/ 0 w 14"/>
                  <a:gd name="T1" fmla="*/ 0 h 82"/>
                  <a:gd name="T2" fmla="*/ 2147483647 w 14"/>
                  <a:gd name="T3" fmla="*/ 0 h 82"/>
                  <a:gd name="T4" fmla="*/ 2147483647 w 14"/>
                  <a:gd name="T5" fmla="*/ 0 h 82"/>
                  <a:gd name="T6" fmla="*/ 2147483647 w 14"/>
                  <a:gd name="T7" fmla="*/ 2147483647 h 82"/>
                  <a:gd name="T8" fmla="*/ 0 w 14"/>
                  <a:gd name="T9" fmla="*/ 2147483647 h 82"/>
                  <a:gd name="T10" fmla="*/ 2147483647 w 14"/>
                  <a:gd name="T11" fmla="*/ 2147483647 h 82"/>
                  <a:gd name="T12" fmla="*/ 0 60000 65536"/>
                  <a:gd name="T13" fmla="*/ 0 60000 65536"/>
                  <a:gd name="T14" fmla="*/ 0 60000 65536"/>
                  <a:gd name="T15" fmla="*/ 0 60000 65536"/>
                  <a:gd name="T16" fmla="*/ 0 60000 65536"/>
                  <a:gd name="T17" fmla="*/ 0 60000 65536"/>
                  <a:gd name="T18" fmla="*/ 0 w 14"/>
                  <a:gd name="T19" fmla="*/ 0 h 82"/>
                  <a:gd name="T20" fmla="*/ 14 w 14"/>
                  <a:gd name="T21" fmla="*/ 82 h 82"/>
                </a:gdLst>
                <a:ahLst/>
                <a:cxnLst>
                  <a:cxn ang="T12">
                    <a:pos x="T0" y="T1"/>
                  </a:cxn>
                  <a:cxn ang="T13">
                    <a:pos x="T2" y="T3"/>
                  </a:cxn>
                  <a:cxn ang="T14">
                    <a:pos x="T4" y="T5"/>
                  </a:cxn>
                  <a:cxn ang="T15">
                    <a:pos x="T6" y="T7"/>
                  </a:cxn>
                  <a:cxn ang="T16">
                    <a:pos x="T8" y="T9"/>
                  </a:cxn>
                  <a:cxn ang="T17">
                    <a:pos x="T10" y="T11"/>
                  </a:cxn>
                </a:cxnLst>
                <a:rect l="T18" t="T19" r="T20" b="T21"/>
                <a:pathLst>
                  <a:path w="14" h="82">
                    <a:moveTo>
                      <a:pt x="0" y="0"/>
                    </a:moveTo>
                    <a:lnTo>
                      <a:pt x="14" y="0"/>
                    </a:lnTo>
                    <a:lnTo>
                      <a:pt x="7" y="0"/>
                    </a:lnTo>
                    <a:lnTo>
                      <a:pt x="7" y="82"/>
                    </a:lnTo>
                    <a:lnTo>
                      <a:pt x="0" y="82"/>
                    </a:lnTo>
                    <a:lnTo>
                      <a:pt x="14" y="82"/>
                    </a:lnTo>
                  </a:path>
                </a:pathLst>
              </a:custGeom>
              <a:noFill/>
              <a:ln w="4">
                <a:solidFill>
                  <a:srgbClr val="B200B2"/>
                </a:solidFill>
                <a:round/>
                <a:headEnd/>
                <a:tailEnd/>
              </a:ln>
            </p:spPr>
            <p:txBody>
              <a:bodyPr/>
              <a:lstStyle/>
              <a:p>
                <a:endParaRPr lang="en-US"/>
              </a:p>
            </p:txBody>
          </p:sp>
          <p:sp>
            <p:nvSpPr>
              <p:cNvPr id="481" name="Freeform 962"/>
              <p:cNvSpPr>
                <a:spLocks/>
              </p:cNvSpPr>
              <p:nvPr/>
            </p:nvSpPr>
            <p:spPr bwMode="auto">
              <a:xfrm>
                <a:off x="7702550" y="3724276"/>
                <a:ext cx="22225" cy="125413"/>
              </a:xfrm>
              <a:custGeom>
                <a:avLst/>
                <a:gdLst>
                  <a:gd name="T0" fmla="*/ 0 w 14"/>
                  <a:gd name="T1" fmla="*/ 0 h 79"/>
                  <a:gd name="T2" fmla="*/ 2147483647 w 14"/>
                  <a:gd name="T3" fmla="*/ 0 h 79"/>
                  <a:gd name="T4" fmla="*/ 2147483647 w 14"/>
                  <a:gd name="T5" fmla="*/ 0 h 79"/>
                  <a:gd name="T6" fmla="*/ 2147483647 w 14"/>
                  <a:gd name="T7" fmla="*/ 2147483647 h 79"/>
                  <a:gd name="T8" fmla="*/ 0 w 14"/>
                  <a:gd name="T9" fmla="*/ 2147483647 h 79"/>
                  <a:gd name="T10" fmla="*/ 2147483647 w 14"/>
                  <a:gd name="T11" fmla="*/ 2147483647 h 79"/>
                  <a:gd name="T12" fmla="*/ 0 60000 65536"/>
                  <a:gd name="T13" fmla="*/ 0 60000 65536"/>
                  <a:gd name="T14" fmla="*/ 0 60000 65536"/>
                  <a:gd name="T15" fmla="*/ 0 60000 65536"/>
                  <a:gd name="T16" fmla="*/ 0 60000 65536"/>
                  <a:gd name="T17" fmla="*/ 0 60000 65536"/>
                  <a:gd name="T18" fmla="*/ 0 w 14"/>
                  <a:gd name="T19" fmla="*/ 0 h 79"/>
                  <a:gd name="T20" fmla="*/ 14 w 14"/>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14" h="79">
                    <a:moveTo>
                      <a:pt x="0" y="0"/>
                    </a:moveTo>
                    <a:lnTo>
                      <a:pt x="14" y="0"/>
                    </a:lnTo>
                    <a:lnTo>
                      <a:pt x="7" y="0"/>
                    </a:lnTo>
                    <a:lnTo>
                      <a:pt x="7" y="79"/>
                    </a:lnTo>
                    <a:lnTo>
                      <a:pt x="0" y="79"/>
                    </a:lnTo>
                    <a:lnTo>
                      <a:pt x="14" y="79"/>
                    </a:lnTo>
                  </a:path>
                </a:pathLst>
              </a:custGeom>
              <a:noFill/>
              <a:ln w="4">
                <a:solidFill>
                  <a:srgbClr val="B200B2"/>
                </a:solidFill>
                <a:round/>
                <a:headEnd/>
                <a:tailEnd/>
              </a:ln>
            </p:spPr>
            <p:txBody>
              <a:bodyPr/>
              <a:lstStyle/>
              <a:p>
                <a:endParaRPr lang="en-US"/>
              </a:p>
            </p:txBody>
          </p:sp>
          <p:sp>
            <p:nvSpPr>
              <p:cNvPr id="482" name="Freeform 963"/>
              <p:cNvSpPr>
                <a:spLocks/>
              </p:cNvSpPr>
              <p:nvPr/>
            </p:nvSpPr>
            <p:spPr bwMode="auto">
              <a:xfrm>
                <a:off x="7724775" y="3787776"/>
                <a:ext cx="22225" cy="120650"/>
              </a:xfrm>
              <a:custGeom>
                <a:avLst/>
                <a:gdLst>
                  <a:gd name="T0" fmla="*/ 0 w 14"/>
                  <a:gd name="T1" fmla="*/ 0 h 76"/>
                  <a:gd name="T2" fmla="*/ 2147483647 w 14"/>
                  <a:gd name="T3" fmla="*/ 0 h 76"/>
                  <a:gd name="T4" fmla="*/ 2147483647 w 14"/>
                  <a:gd name="T5" fmla="*/ 0 h 76"/>
                  <a:gd name="T6" fmla="*/ 2147483647 w 14"/>
                  <a:gd name="T7" fmla="*/ 2147483647 h 76"/>
                  <a:gd name="T8" fmla="*/ 0 w 14"/>
                  <a:gd name="T9" fmla="*/ 2147483647 h 76"/>
                  <a:gd name="T10" fmla="*/ 2147483647 w 14"/>
                  <a:gd name="T11" fmla="*/ 2147483647 h 76"/>
                  <a:gd name="T12" fmla="*/ 0 60000 65536"/>
                  <a:gd name="T13" fmla="*/ 0 60000 65536"/>
                  <a:gd name="T14" fmla="*/ 0 60000 65536"/>
                  <a:gd name="T15" fmla="*/ 0 60000 65536"/>
                  <a:gd name="T16" fmla="*/ 0 60000 65536"/>
                  <a:gd name="T17" fmla="*/ 0 60000 65536"/>
                  <a:gd name="T18" fmla="*/ 0 w 14"/>
                  <a:gd name="T19" fmla="*/ 0 h 76"/>
                  <a:gd name="T20" fmla="*/ 14 w 14"/>
                  <a:gd name="T21" fmla="*/ 76 h 76"/>
                </a:gdLst>
                <a:ahLst/>
                <a:cxnLst>
                  <a:cxn ang="T12">
                    <a:pos x="T0" y="T1"/>
                  </a:cxn>
                  <a:cxn ang="T13">
                    <a:pos x="T2" y="T3"/>
                  </a:cxn>
                  <a:cxn ang="T14">
                    <a:pos x="T4" y="T5"/>
                  </a:cxn>
                  <a:cxn ang="T15">
                    <a:pos x="T6" y="T7"/>
                  </a:cxn>
                  <a:cxn ang="T16">
                    <a:pos x="T8" y="T9"/>
                  </a:cxn>
                  <a:cxn ang="T17">
                    <a:pos x="T10" y="T11"/>
                  </a:cxn>
                </a:cxnLst>
                <a:rect l="T18" t="T19" r="T20" b="T21"/>
                <a:pathLst>
                  <a:path w="14" h="76">
                    <a:moveTo>
                      <a:pt x="0" y="0"/>
                    </a:moveTo>
                    <a:lnTo>
                      <a:pt x="14" y="0"/>
                    </a:lnTo>
                    <a:lnTo>
                      <a:pt x="7" y="0"/>
                    </a:lnTo>
                    <a:lnTo>
                      <a:pt x="7" y="76"/>
                    </a:lnTo>
                    <a:lnTo>
                      <a:pt x="0" y="76"/>
                    </a:lnTo>
                    <a:lnTo>
                      <a:pt x="14" y="76"/>
                    </a:lnTo>
                  </a:path>
                </a:pathLst>
              </a:custGeom>
              <a:noFill/>
              <a:ln w="4">
                <a:solidFill>
                  <a:srgbClr val="B200B2"/>
                </a:solidFill>
                <a:round/>
                <a:headEnd/>
                <a:tailEnd/>
              </a:ln>
            </p:spPr>
            <p:txBody>
              <a:bodyPr/>
              <a:lstStyle/>
              <a:p>
                <a:endParaRPr lang="en-US"/>
              </a:p>
            </p:txBody>
          </p:sp>
          <p:sp>
            <p:nvSpPr>
              <p:cNvPr id="483" name="Freeform 964"/>
              <p:cNvSpPr>
                <a:spLocks/>
              </p:cNvSpPr>
              <p:nvPr/>
            </p:nvSpPr>
            <p:spPr bwMode="auto">
              <a:xfrm>
                <a:off x="7747000" y="3849688"/>
                <a:ext cx="22225" cy="117475"/>
              </a:xfrm>
              <a:custGeom>
                <a:avLst/>
                <a:gdLst>
                  <a:gd name="T0" fmla="*/ 0 w 14"/>
                  <a:gd name="T1" fmla="*/ 0 h 74"/>
                  <a:gd name="T2" fmla="*/ 2147483647 w 14"/>
                  <a:gd name="T3" fmla="*/ 0 h 74"/>
                  <a:gd name="T4" fmla="*/ 2147483647 w 14"/>
                  <a:gd name="T5" fmla="*/ 0 h 74"/>
                  <a:gd name="T6" fmla="*/ 2147483647 w 14"/>
                  <a:gd name="T7" fmla="*/ 2147483647 h 74"/>
                  <a:gd name="T8" fmla="*/ 0 w 14"/>
                  <a:gd name="T9" fmla="*/ 2147483647 h 74"/>
                  <a:gd name="T10" fmla="*/ 2147483647 w 14"/>
                  <a:gd name="T11" fmla="*/ 2147483647 h 74"/>
                  <a:gd name="T12" fmla="*/ 0 60000 65536"/>
                  <a:gd name="T13" fmla="*/ 0 60000 65536"/>
                  <a:gd name="T14" fmla="*/ 0 60000 65536"/>
                  <a:gd name="T15" fmla="*/ 0 60000 65536"/>
                  <a:gd name="T16" fmla="*/ 0 60000 65536"/>
                  <a:gd name="T17" fmla="*/ 0 60000 65536"/>
                  <a:gd name="T18" fmla="*/ 0 w 14"/>
                  <a:gd name="T19" fmla="*/ 0 h 74"/>
                  <a:gd name="T20" fmla="*/ 14 w 14"/>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14" h="74">
                    <a:moveTo>
                      <a:pt x="0" y="0"/>
                    </a:moveTo>
                    <a:lnTo>
                      <a:pt x="14" y="0"/>
                    </a:lnTo>
                    <a:lnTo>
                      <a:pt x="7" y="0"/>
                    </a:lnTo>
                    <a:lnTo>
                      <a:pt x="7" y="74"/>
                    </a:lnTo>
                    <a:lnTo>
                      <a:pt x="0" y="74"/>
                    </a:lnTo>
                    <a:lnTo>
                      <a:pt x="14" y="74"/>
                    </a:lnTo>
                  </a:path>
                </a:pathLst>
              </a:custGeom>
              <a:noFill/>
              <a:ln w="4">
                <a:solidFill>
                  <a:srgbClr val="B200B2"/>
                </a:solidFill>
                <a:round/>
                <a:headEnd/>
                <a:tailEnd/>
              </a:ln>
            </p:spPr>
            <p:txBody>
              <a:bodyPr/>
              <a:lstStyle/>
              <a:p>
                <a:endParaRPr lang="en-US"/>
              </a:p>
            </p:txBody>
          </p:sp>
          <p:sp>
            <p:nvSpPr>
              <p:cNvPr id="484" name="Freeform 965"/>
              <p:cNvSpPr>
                <a:spLocks/>
              </p:cNvSpPr>
              <p:nvPr/>
            </p:nvSpPr>
            <p:spPr bwMode="auto">
              <a:xfrm>
                <a:off x="7772400" y="3905251"/>
                <a:ext cx="22225" cy="114300"/>
              </a:xfrm>
              <a:custGeom>
                <a:avLst/>
                <a:gdLst>
                  <a:gd name="T0" fmla="*/ 0 w 14"/>
                  <a:gd name="T1" fmla="*/ 0 h 72"/>
                  <a:gd name="T2" fmla="*/ 2147483647 w 14"/>
                  <a:gd name="T3" fmla="*/ 0 h 72"/>
                  <a:gd name="T4" fmla="*/ 2147483647 w 14"/>
                  <a:gd name="T5" fmla="*/ 0 h 72"/>
                  <a:gd name="T6" fmla="*/ 2147483647 w 14"/>
                  <a:gd name="T7" fmla="*/ 2147483647 h 72"/>
                  <a:gd name="T8" fmla="*/ 0 w 14"/>
                  <a:gd name="T9" fmla="*/ 2147483647 h 72"/>
                  <a:gd name="T10" fmla="*/ 2147483647 w 14"/>
                  <a:gd name="T11" fmla="*/ 2147483647 h 72"/>
                  <a:gd name="T12" fmla="*/ 0 60000 65536"/>
                  <a:gd name="T13" fmla="*/ 0 60000 65536"/>
                  <a:gd name="T14" fmla="*/ 0 60000 65536"/>
                  <a:gd name="T15" fmla="*/ 0 60000 65536"/>
                  <a:gd name="T16" fmla="*/ 0 60000 65536"/>
                  <a:gd name="T17" fmla="*/ 0 60000 65536"/>
                  <a:gd name="T18" fmla="*/ 0 w 14"/>
                  <a:gd name="T19" fmla="*/ 0 h 72"/>
                  <a:gd name="T20" fmla="*/ 14 w 14"/>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14" h="72">
                    <a:moveTo>
                      <a:pt x="0" y="0"/>
                    </a:moveTo>
                    <a:lnTo>
                      <a:pt x="14" y="0"/>
                    </a:lnTo>
                    <a:lnTo>
                      <a:pt x="7" y="0"/>
                    </a:lnTo>
                    <a:lnTo>
                      <a:pt x="7" y="72"/>
                    </a:lnTo>
                    <a:lnTo>
                      <a:pt x="0" y="72"/>
                    </a:lnTo>
                    <a:lnTo>
                      <a:pt x="14" y="72"/>
                    </a:lnTo>
                  </a:path>
                </a:pathLst>
              </a:custGeom>
              <a:noFill/>
              <a:ln w="4">
                <a:solidFill>
                  <a:srgbClr val="B200B2"/>
                </a:solidFill>
                <a:round/>
                <a:headEnd/>
                <a:tailEnd/>
              </a:ln>
            </p:spPr>
            <p:txBody>
              <a:bodyPr/>
              <a:lstStyle/>
              <a:p>
                <a:endParaRPr lang="en-US"/>
              </a:p>
            </p:txBody>
          </p:sp>
          <p:sp>
            <p:nvSpPr>
              <p:cNvPr id="485" name="Freeform 966"/>
              <p:cNvSpPr>
                <a:spLocks/>
              </p:cNvSpPr>
              <p:nvPr/>
            </p:nvSpPr>
            <p:spPr bwMode="auto">
              <a:xfrm>
                <a:off x="7794625" y="3956051"/>
                <a:ext cx="22225" cy="107950"/>
              </a:xfrm>
              <a:custGeom>
                <a:avLst/>
                <a:gdLst>
                  <a:gd name="T0" fmla="*/ 0 w 14"/>
                  <a:gd name="T1" fmla="*/ 0 h 68"/>
                  <a:gd name="T2" fmla="*/ 2147483647 w 14"/>
                  <a:gd name="T3" fmla="*/ 0 h 68"/>
                  <a:gd name="T4" fmla="*/ 2147483647 w 14"/>
                  <a:gd name="T5" fmla="*/ 0 h 68"/>
                  <a:gd name="T6" fmla="*/ 2147483647 w 14"/>
                  <a:gd name="T7" fmla="*/ 2147483647 h 68"/>
                  <a:gd name="T8" fmla="*/ 0 w 14"/>
                  <a:gd name="T9" fmla="*/ 2147483647 h 68"/>
                  <a:gd name="T10" fmla="*/ 2147483647 w 14"/>
                  <a:gd name="T11" fmla="*/ 2147483647 h 68"/>
                  <a:gd name="T12" fmla="*/ 0 60000 65536"/>
                  <a:gd name="T13" fmla="*/ 0 60000 65536"/>
                  <a:gd name="T14" fmla="*/ 0 60000 65536"/>
                  <a:gd name="T15" fmla="*/ 0 60000 65536"/>
                  <a:gd name="T16" fmla="*/ 0 60000 65536"/>
                  <a:gd name="T17" fmla="*/ 0 60000 65536"/>
                  <a:gd name="T18" fmla="*/ 0 w 14"/>
                  <a:gd name="T19" fmla="*/ 0 h 68"/>
                  <a:gd name="T20" fmla="*/ 14 w 14"/>
                  <a:gd name="T21" fmla="*/ 68 h 68"/>
                </a:gdLst>
                <a:ahLst/>
                <a:cxnLst>
                  <a:cxn ang="T12">
                    <a:pos x="T0" y="T1"/>
                  </a:cxn>
                  <a:cxn ang="T13">
                    <a:pos x="T2" y="T3"/>
                  </a:cxn>
                  <a:cxn ang="T14">
                    <a:pos x="T4" y="T5"/>
                  </a:cxn>
                  <a:cxn ang="T15">
                    <a:pos x="T6" y="T7"/>
                  </a:cxn>
                  <a:cxn ang="T16">
                    <a:pos x="T8" y="T9"/>
                  </a:cxn>
                  <a:cxn ang="T17">
                    <a:pos x="T10" y="T11"/>
                  </a:cxn>
                </a:cxnLst>
                <a:rect l="T18" t="T19" r="T20" b="T21"/>
                <a:pathLst>
                  <a:path w="14" h="68">
                    <a:moveTo>
                      <a:pt x="0" y="0"/>
                    </a:moveTo>
                    <a:lnTo>
                      <a:pt x="14" y="0"/>
                    </a:lnTo>
                    <a:lnTo>
                      <a:pt x="7" y="0"/>
                    </a:lnTo>
                    <a:lnTo>
                      <a:pt x="7" y="68"/>
                    </a:lnTo>
                    <a:lnTo>
                      <a:pt x="0" y="68"/>
                    </a:lnTo>
                    <a:lnTo>
                      <a:pt x="14" y="68"/>
                    </a:lnTo>
                  </a:path>
                </a:pathLst>
              </a:custGeom>
              <a:noFill/>
              <a:ln w="4">
                <a:solidFill>
                  <a:srgbClr val="B200B2"/>
                </a:solidFill>
                <a:round/>
                <a:headEnd/>
                <a:tailEnd/>
              </a:ln>
            </p:spPr>
            <p:txBody>
              <a:bodyPr/>
              <a:lstStyle/>
              <a:p>
                <a:endParaRPr lang="en-US"/>
              </a:p>
            </p:txBody>
          </p:sp>
          <p:sp>
            <p:nvSpPr>
              <p:cNvPr id="486" name="Freeform 967"/>
              <p:cNvSpPr>
                <a:spLocks/>
              </p:cNvSpPr>
              <p:nvPr/>
            </p:nvSpPr>
            <p:spPr bwMode="auto">
              <a:xfrm>
                <a:off x="7816850" y="4005263"/>
                <a:ext cx="22225" cy="106363"/>
              </a:xfrm>
              <a:custGeom>
                <a:avLst/>
                <a:gdLst>
                  <a:gd name="T0" fmla="*/ 0 w 14"/>
                  <a:gd name="T1" fmla="*/ 0 h 67"/>
                  <a:gd name="T2" fmla="*/ 2147483647 w 14"/>
                  <a:gd name="T3" fmla="*/ 0 h 67"/>
                  <a:gd name="T4" fmla="*/ 2147483647 w 14"/>
                  <a:gd name="T5" fmla="*/ 0 h 67"/>
                  <a:gd name="T6" fmla="*/ 2147483647 w 14"/>
                  <a:gd name="T7" fmla="*/ 2147483647 h 67"/>
                  <a:gd name="T8" fmla="*/ 0 w 14"/>
                  <a:gd name="T9" fmla="*/ 2147483647 h 67"/>
                  <a:gd name="T10" fmla="*/ 2147483647 w 14"/>
                  <a:gd name="T11" fmla="*/ 2147483647 h 67"/>
                  <a:gd name="T12" fmla="*/ 0 60000 65536"/>
                  <a:gd name="T13" fmla="*/ 0 60000 65536"/>
                  <a:gd name="T14" fmla="*/ 0 60000 65536"/>
                  <a:gd name="T15" fmla="*/ 0 60000 65536"/>
                  <a:gd name="T16" fmla="*/ 0 60000 65536"/>
                  <a:gd name="T17" fmla="*/ 0 60000 65536"/>
                  <a:gd name="T18" fmla="*/ 0 w 14"/>
                  <a:gd name="T19" fmla="*/ 0 h 67"/>
                  <a:gd name="T20" fmla="*/ 14 w 14"/>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14" h="67">
                    <a:moveTo>
                      <a:pt x="0" y="0"/>
                    </a:moveTo>
                    <a:lnTo>
                      <a:pt x="14" y="0"/>
                    </a:lnTo>
                    <a:lnTo>
                      <a:pt x="7" y="0"/>
                    </a:lnTo>
                    <a:lnTo>
                      <a:pt x="7" y="67"/>
                    </a:lnTo>
                    <a:lnTo>
                      <a:pt x="0" y="67"/>
                    </a:lnTo>
                    <a:lnTo>
                      <a:pt x="14" y="67"/>
                    </a:lnTo>
                  </a:path>
                </a:pathLst>
              </a:custGeom>
              <a:noFill/>
              <a:ln w="4">
                <a:solidFill>
                  <a:srgbClr val="B200B2"/>
                </a:solidFill>
                <a:round/>
                <a:headEnd/>
                <a:tailEnd/>
              </a:ln>
            </p:spPr>
            <p:txBody>
              <a:bodyPr/>
              <a:lstStyle/>
              <a:p>
                <a:endParaRPr lang="en-US"/>
              </a:p>
            </p:txBody>
          </p:sp>
          <p:sp>
            <p:nvSpPr>
              <p:cNvPr id="487" name="Freeform 968"/>
              <p:cNvSpPr>
                <a:spLocks/>
              </p:cNvSpPr>
              <p:nvPr/>
            </p:nvSpPr>
            <p:spPr bwMode="auto">
              <a:xfrm>
                <a:off x="7839075" y="4048126"/>
                <a:ext cx="22225" cy="101600"/>
              </a:xfrm>
              <a:custGeom>
                <a:avLst/>
                <a:gdLst>
                  <a:gd name="T0" fmla="*/ 0 w 14"/>
                  <a:gd name="T1" fmla="*/ 0 h 64"/>
                  <a:gd name="T2" fmla="*/ 2147483647 w 14"/>
                  <a:gd name="T3" fmla="*/ 0 h 64"/>
                  <a:gd name="T4" fmla="*/ 2147483647 w 14"/>
                  <a:gd name="T5" fmla="*/ 0 h 64"/>
                  <a:gd name="T6" fmla="*/ 2147483647 w 14"/>
                  <a:gd name="T7" fmla="*/ 2147483647 h 64"/>
                  <a:gd name="T8" fmla="*/ 0 w 14"/>
                  <a:gd name="T9" fmla="*/ 2147483647 h 64"/>
                  <a:gd name="T10" fmla="*/ 2147483647 w 14"/>
                  <a:gd name="T11" fmla="*/ 2147483647 h 64"/>
                  <a:gd name="T12" fmla="*/ 0 60000 65536"/>
                  <a:gd name="T13" fmla="*/ 0 60000 65536"/>
                  <a:gd name="T14" fmla="*/ 0 60000 65536"/>
                  <a:gd name="T15" fmla="*/ 0 60000 65536"/>
                  <a:gd name="T16" fmla="*/ 0 60000 65536"/>
                  <a:gd name="T17" fmla="*/ 0 60000 65536"/>
                  <a:gd name="T18" fmla="*/ 0 w 14"/>
                  <a:gd name="T19" fmla="*/ 0 h 64"/>
                  <a:gd name="T20" fmla="*/ 14 w 14"/>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14" h="64">
                    <a:moveTo>
                      <a:pt x="0" y="0"/>
                    </a:moveTo>
                    <a:lnTo>
                      <a:pt x="14" y="0"/>
                    </a:lnTo>
                    <a:lnTo>
                      <a:pt x="7" y="0"/>
                    </a:lnTo>
                    <a:lnTo>
                      <a:pt x="7" y="64"/>
                    </a:lnTo>
                    <a:lnTo>
                      <a:pt x="0" y="64"/>
                    </a:lnTo>
                    <a:lnTo>
                      <a:pt x="14" y="64"/>
                    </a:lnTo>
                  </a:path>
                </a:pathLst>
              </a:custGeom>
              <a:noFill/>
              <a:ln w="4">
                <a:solidFill>
                  <a:srgbClr val="B200B2"/>
                </a:solidFill>
                <a:round/>
                <a:headEnd/>
                <a:tailEnd/>
              </a:ln>
            </p:spPr>
            <p:txBody>
              <a:bodyPr/>
              <a:lstStyle/>
              <a:p>
                <a:endParaRPr lang="en-US"/>
              </a:p>
            </p:txBody>
          </p:sp>
          <p:sp>
            <p:nvSpPr>
              <p:cNvPr id="488" name="Freeform 969"/>
              <p:cNvSpPr>
                <a:spLocks/>
              </p:cNvSpPr>
              <p:nvPr/>
            </p:nvSpPr>
            <p:spPr bwMode="auto">
              <a:xfrm>
                <a:off x="7862888" y="4089401"/>
                <a:ext cx="22225" cy="100013"/>
              </a:xfrm>
              <a:custGeom>
                <a:avLst/>
                <a:gdLst>
                  <a:gd name="T0" fmla="*/ 0 w 14"/>
                  <a:gd name="T1" fmla="*/ 0 h 63"/>
                  <a:gd name="T2" fmla="*/ 2147483647 w 14"/>
                  <a:gd name="T3" fmla="*/ 0 h 63"/>
                  <a:gd name="T4" fmla="*/ 2147483647 w 14"/>
                  <a:gd name="T5" fmla="*/ 0 h 63"/>
                  <a:gd name="T6" fmla="*/ 2147483647 w 14"/>
                  <a:gd name="T7" fmla="*/ 2147483647 h 63"/>
                  <a:gd name="T8" fmla="*/ 0 w 14"/>
                  <a:gd name="T9" fmla="*/ 2147483647 h 63"/>
                  <a:gd name="T10" fmla="*/ 2147483647 w 14"/>
                  <a:gd name="T11" fmla="*/ 2147483647 h 63"/>
                  <a:gd name="T12" fmla="*/ 0 60000 65536"/>
                  <a:gd name="T13" fmla="*/ 0 60000 65536"/>
                  <a:gd name="T14" fmla="*/ 0 60000 65536"/>
                  <a:gd name="T15" fmla="*/ 0 60000 65536"/>
                  <a:gd name="T16" fmla="*/ 0 60000 65536"/>
                  <a:gd name="T17" fmla="*/ 0 60000 65536"/>
                  <a:gd name="T18" fmla="*/ 0 w 14"/>
                  <a:gd name="T19" fmla="*/ 0 h 63"/>
                  <a:gd name="T20" fmla="*/ 14 w 14"/>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14" h="63">
                    <a:moveTo>
                      <a:pt x="0" y="0"/>
                    </a:moveTo>
                    <a:lnTo>
                      <a:pt x="14" y="0"/>
                    </a:lnTo>
                    <a:lnTo>
                      <a:pt x="7" y="0"/>
                    </a:lnTo>
                    <a:lnTo>
                      <a:pt x="7" y="63"/>
                    </a:lnTo>
                    <a:lnTo>
                      <a:pt x="0" y="63"/>
                    </a:lnTo>
                    <a:lnTo>
                      <a:pt x="14" y="63"/>
                    </a:lnTo>
                  </a:path>
                </a:pathLst>
              </a:custGeom>
              <a:noFill/>
              <a:ln w="4">
                <a:solidFill>
                  <a:srgbClr val="B200B2"/>
                </a:solidFill>
                <a:round/>
                <a:headEnd/>
                <a:tailEnd/>
              </a:ln>
            </p:spPr>
            <p:txBody>
              <a:bodyPr/>
              <a:lstStyle/>
              <a:p>
                <a:endParaRPr lang="en-US"/>
              </a:p>
            </p:txBody>
          </p:sp>
          <p:sp>
            <p:nvSpPr>
              <p:cNvPr id="489" name="Freeform 970"/>
              <p:cNvSpPr>
                <a:spLocks/>
              </p:cNvSpPr>
              <p:nvPr/>
            </p:nvSpPr>
            <p:spPr bwMode="auto">
              <a:xfrm>
                <a:off x="7885113" y="4125913"/>
                <a:ext cx="22225" cy="96838"/>
              </a:xfrm>
              <a:custGeom>
                <a:avLst/>
                <a:gdLst>
                  <a:gd name="T0" fmla="*/ 0 w 14"/>
                  <a:gd name="T1" fmla="*/ 0 h 61"/>
                  <a:gd name="T2" fmla="*/ 2147483647 w 14"/>
                  <a:gd name="T3" fmla="*/ 0 h 61"/>
                  <a:gd name="T4" fmla="*/ 2147483647 w 14"/>
                  <a:gd name="T5" fmla="*/ 0 h 61"/>
                  <a:gd name="T6" fmla="*/ 2147483647 w 14"/>
                  <a:gd name="T7" fmla="*/ 2147483647 h 61"/>
                  <a:gd name="T8" fmla="*/ 0 w 14"/>
                  <a:gd name="T9" fmla="*/ 2147483647 h 61"/>
                  <a:gd name="T10" fmla="*/ 2147483647 w 14"/>
                  <a:gd name="T11" fmla="*/ 2147483647 h 61"/>
                  <a:gd name="T12" fmla="*/ 0 60000 65536"/>
                  <a:gd name="T13" fmla="*/ 0 60000 65536"/>
                  <a:gd name="T14" fmla="*/ 0 60000 65536"/>
                  <a:gd name="T15" fmla="*/ 0 60000 65536"/>
                  <a:gd name="T16" fmla="*/ 0 60000 65536"/>
                  <a:gd name="T17" fmla="*/ 0 60000 65536"/>
                  <a:gd name="T18" fmla="*/ 0 w 14"/>
                  <a:gd name="T19" fmla="*/ 0 h 61"/>
                  <a:gd name="T20" fmla="*/ 14 w 14"/>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4" h="61">
                    <a:moveTo>
                      <a:pt x="0" y="0"/>
                    </a:moveTo>
                    <a:lnTo>
                      <a:pt x="14" y="0"/>
                    </a:lnTo>
                    <a:lnTo>
                      <a:pt x="7" y="0"/>
                    </a:lnTo>
                    <a:lnTo>
                      <a:pt x="7" y="61"/>
                    </a:lnTo>
                    <a:lnTo>
                      <a:pt x="0" y="61"/>
                    </a:lnTo>
                    <a:lnTo>
                      <a:pt x="14" y="61"/>
                    </a:lnTo>
                  </a:path>
                </a:pathLst>
              </a:custGeom>
              <a:noFill/>
              <a:ln w="4">
                <a:solidFill>
                  <a:srgbClr val="B200B2"/>
                </a:solidFill>
                <a:round/>
                <a:headEnd/>
                <a:tailEnd/>
              </a:ln>
            </p:spPr>
            <p:txBody>
              <a:bodyPr/>
              <a:lstStyle/>
              <a:p>
                <a:endParaRPr lang="en-US"/>
              </a:p>
            </p:txBody>
          </p:sp>
          <p:sp>
            <p:nvSpPr>
              <p:cNvPr id="490" name="Freeform 971"/>
              <p:cNvSpPr>
                <a:spLocks/>
              </p:cNvSpPr>
              <p:nvPr/>
            </p:nvSpPr>
            <p:spPr bwMode="auto">
              <a:xfrm>
                <a:off x="7907338" y="4159251"/>
                <a:ext cx="22225" cy="93663"/>
              </a:xfrm>
              <a:custGeom>
                <a:avLst/>
                <a:gdLst>
                  <a:gd name="T0" fmla="*/ 0 w 14"/>
                  <a:gd name="T1" fmla="*/ 0 h 59"/>
                  <a:gd name="T2" fmla="*/ 2147483647 w 14"/>
                  <a:gd name="T3" fmla="*/ 0 h 59"/>
                  <a:gd name="T4" fmla="*/ 2147483647 w 14"/>
                  <a:gd name="T5" fmla="*/ 0 h 59"/>
                  <a:gd name="T6" fmla="*/ 2147483647 w 14"/>
                  <a:gd name="T7" fmla="*/ 2147483647 h 59"/>
                  <a:gd name="T8" fmla="*/ 0 w 14"/>
                  <a:gd name="T9" fmla="*/ 2147483647 h 59"/>
                  <a:gd name="T10" fmla="*/ 2147483647 w 14"/>
                  <a:gd name="T11" fmla="*/ 2147483647 h 59"/>
                  <a:gd name="T12" fmla="*/ 0 60000 65536"/>
                  <a:gd name="T13" fmla="*/ 0 60000 65536"/>
                  <a:gd name="T14" fmla="*/ 0 60000 65536"/>
                  <a:gd name="T15" fmla="*/ 0 60000 65536"/>
                  <a:gd name="T16" fmla="*/ 0 60000 65536"/>
                  <a:gd name="T17" fmla="*/ 0 60000 65536"/>
                  <a:gd name="T18" fmla="*/ 0 w 14"/>
                  <a:gd name="T19" fmla="*/ 0 h 59"/>
                  <a:gd name="T20" fmla="*/ 14 w 14"/>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14" h="59">
                    <a:moveTo>
                      <a:pt x="0" y="0"/>
                    </a:moveTo>
                    <a:lnTo>
                      <a:pt x="14" y="0"/>
                    </a:lnTo>
                    <a:lnTo>
                      <a:pt x="7" y="0"/>
                    </a:lnTo>
                    <a:lnTo>
                      <a:pt x="7" y="59"/>
                    </a:lnTo>
                    <a:lnTo>
                      <a:pt x="0" y="59"/>
                    </a:lnTo>
                    <a:lnTo>
                      <a:pt x="14" y="59"/>
                    </a:lnTo>
                  </a:path>
                </a:pathLst>
              </a:custGeom>
              <a:noFill/>
              <a:ln w="4">
                <a:solidFill>
                  <a:srgbClr val="B200B2"/>
                </a:solidFill>
                <a:round/>
                <a:headEnd/>
                <a:tailEnd/>
              </a:ln>
            </p:spPr>
            <p:txBody>
              <a:bodyPr/>
              <a:lstStyle/>
              <a:p>
                <a:endParaRPr lang="en-US"/>
              </a:p>
            </p:txBody>
          </p:sp>
          <p:sp>
            <p:nvSpPr>
              <p:cNvPr id="491" name="Freeform 972"/>
              <p:cNvSpPr>
                <a:spLocks/>
              </p:cNvSpPr>
              <p:nvPr/>
            </p:nvSpPr>
            <p:spPr bwMode="auto">
              <a:xfrm>
                <a:off x="7929563" y="4192588"/>
                <a:ext cx="22225" cy="93663"/>
              </a:xfrm>
              <a:custGeom>
                <a:avLst/>
                <a:gdLst>
                  <a:gd name="T0" fmla="*/ 0 w 14"/>
                  <a:gd name="T1" fmla="*/ 0 h 59"/>
                  <a:gd name="T2" fmla="*/ 2147483647 w 14"/>
                  <a:gd name="T3" fmla="*/ 0 h 59"/>
                  <a:gd name="T4" fmla="*/ 2147483647 w 14"/>
                  <a:gd name="T5" fmla="*/ 0 h 59"/>
                  <a:gd name="T6" fmla="*/ 2147483647 w 14"/>
                  <a:gd name="T7" fmla="*/ 2147483647 h 59"/>
                  <a:gd name="T8" fmla="*/ 0 w 14"/>
                  <a:gd name="T9" fmla="*/ 2147483647 h 59"/>
                  <a:gd name="T10" fmla="*/ 2147483647 w 14"/>
                  <a:gd name="T11" fmla="*/ 2147483647 h 59"/>
                  <a:gd name="T12" fmla="*/ 0 60000 65536"/>
                  <a:gd name="T13" fmla="*/ 0 60000 65536"/>
                  <a:gd name="T14" fmla="*/ 0 60000 65536"/>
                  <a:gd name="T15" fmla="*/ 0 60000 65536"/>
                  <a:gd name="T16" fmla="*/ 0 60000 65536"/>
                  <a:gd name="T17" fmla="*/ 0 60000 65536"/>
                  <a:gd name="T18" fmla="*/ 0 w 14"/>
                  <a:gd name="T19" fmla="*/ 0 h 59"/>
                  <a:gd name="T20" fmla="*/ 14 w 14"/>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14" h="59">
                    <a:moveTo>
                      <a:pt x="0" y="0"/>
                    </a:moveTo>
                    <a:lnTo>
                      <a:pt x="14" y="0"/>
                    </a:lnTo>
                    <a:lnTo>
                      <a:pt x="7" y="0"/>
                    </a:lnTo>
                    <a:lnTo>
                      <a:pt x="7" y="59"/>
                    </a:lnTo>
                    <a:lnTo>
                      <a:pt x="0" y="59"/>
                    </a:lnTo>
                    <a:lnTo>
                      <a:pt x="14" y="59"/>
                    </a:lnTo>
                  </a:path>
                </a:pathLst>
              </a:custGeom>
              <a:noFill/>
              <a:ln w="4">
                <a:solidFill>
                  <a:srgbClr val="B200B2"/>
                </a:solidFill>
                <a:round/>
                <a:headEnd/>
                <a:tailEnd/>
              </a:ln>
            </p:spPr>
            <p:txBody>
              <a:bodyPr/>
              <a:lstStyle/>
              <a:p>
                <a:endParaRPr lang="en-US"/>
              </a:p>
            </p:txBody>
          </p:sp>
          <p:sp>
            <p:nvSpPr>
              <p:cNvPr id="492" name="Freeform 973"/>
              <p:cNvSpPr>
                <a:spLocks/>
              </p:cNvSpPr>
              <p:nvPr/>
            </p:nvSpPr>
            <p:spPr bwMode="auto">
              <a:xfrm>
                <a:off x="7954963" y="4216401"/>
                <a:ext cx="22225" cy="92075"/>
              </a:xfrm>
              <a:custGeom>
                <a:avLst/>
                <a:gdLst>
                  <a:gd name="T0" fmla="*/ 0 w 14"/>
                  <a:gd name="T1" fmla="*/ 0 h 58"/>
                  <a:gd name="T2" fmla="*/ 2147483647 w 14"/>
                  <a:gd name="T3" fmla="*/ 0 h 58"/>
                  <a:gd name="T4" fmla="*/ 2147483647 w 14"/>
                  <a:gd name="T5" fmla="*/ 0 h 58"/>
                  <a:gd name="T6" fmla="*/ 2147483647 w 14"/>
                  <a:gd name="T7" fmla="*/ 2147483647 h 58"/>
                  <a:gd name="T8" fmla="*/ 0 w 14"/>
                  <a:gd name="T9" fmla="*/ 2147483647 h 58"/>
                  <a:gd name="T10" fmla="*/ 2147483647 w 14"/>
                  <a:gd name="T11" fmla="*/ 2147483647 h 58"/>
                  <a:gd name="T12" fmla="*/ 0 60000 65536"/>
                  <a:gd name="T13" fmla="*/ 0 60000 65536"/>
                  <a:gd name="T14" fmla="*/ 0 60000 65536"/>
                  <a:gd name="T15" fmla="*/ 0 60000 65536"/>
                  <a:gd name="T16" fmla="*/ 0 60000 65536"/>
                  <a:gd name="T17" fmla="*/ 0 60000 65536"/>
                  <a:gd name="T18" fmla="*/ 0 w 14"/>
                  <a:gd name="T19" fmla="*/ 0 h 58"/>
                  <a:gd name="T20" fmla="*/ 14 w 14"/>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14" h="58">
                    <a:moveTo>
                      <a:pt x="0" y="0"/>
                    </a:moveTo>
                    <a:lnTo>
                      <a:pt x="14" y="0"/>
                    </a:lnTo>
                    <a:lnTo>
                      <a:pt x="7" y="0"/>
                    </a:lnTo>
                    <a:lnTo>
                      <a:pt x="7" y="58"/>
                    </a:lnTo>
                    <a:lnTo>
                      <a:pt x="0" y="58"/>
                    </a:lnTo>
                    <a:lnTo>
                      <a:pt x="14" y="58"/>
                    </a:lnTo>
                  </a:path>
                </a:pathLst>
              </a:custGeom>
              <a:noFill/>
              <a:ln w="4">
                <a:solidFill>
                  <a:srgbClr val="B200B2"/>
                </a:solidFill>
                <a:round/>
                <a:headEnd/>
                <a:tailEnd/>
              </a:ln>
            </p:spPr>
            <p:txBody>
              <a:bodyPr/>
              <a:lstStyle/>
              <a:p>
                <a:endParaRPr lang="en-US"/>
              </a:p>
            </p:txBody>
          </p:sp>
          <p:sp>
            <p:nvSpPr>
              <p:cNvPr id="493" name="Freeform 974"/>
              <p:cNvSpPr>
                <a:spLocks/>
              </p:cNvSpPr>
              <p:nvPr/>
            </p:nvSpPr>
            <p:spPr bwMode="auto">
              <a:xfrm>
                <a:off x="7977188" y="4241801"/>
                <a:ext cx="22225" cy="88900"/>
              </a:xfrm>
              <a:custGeom>
                <a:avLst/>
                <a:gdLst>
                  <a:gd name="T0" fmla="*/ 0 w 14"/>
                  <a:gd name="T1" fmla="*/ 0 h 56"/>
                  <a:gd name="T2" fmla="*/ 2147483647 w 14"/>
                  <a:gd name="T3" fmla="*/ 0 h 56"/>
                  <a:gd name="T4" fmla="*/ 2147483647 w 14"/>
                  <a:gd name="T5" fmla="*/ 0 h 56"/>
                  <a:gd name="T6" fmla="*/ 2147483647 w 14"/>
                  <a:gd name="T7" fmla="*/ 2147483647 h 56"/>
                  <a:gd name="T8" fmla="*/ 0 w 14"/>
                  <a:gd name="T9" fmla="*/ 2147483647 h 56"/>
                  <a:gd name="T10" fmla="*/ 2147483647 w 14"/>
                  <a:gd name="T11" fmla="*/ 2147483647 h 56"/>
                  <a:gd name="T12" fmla="*/ 0 60000 65536"/>
                  <a:gd name="T13" fmla="*/ 0 60000 65536"/>
                  <a:gd name="T14" fmla="*/ 0 60000 65536"/>
                  <a:gd name="T15" fmla="*/ 0 60000 65536"/>
                  <a:gd name="T16" fmla="*/ 0 60000 65536"/>
                  <a:gd name="T17" fmla="*/ 0 60000 65536"/>
                  <a:gd name="T18" fmla="*/ 0 w 14"/>
                  <a:gd name="T19" fmla="*/ 0 h 56"/>
                  <a:gd name="T20" fmla="*/ 14 w 1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14" h="56">
                    <a:moveTo>
                      <a:pt x="0" y="0"/>
                    </a:moveTo>
                    <a:lnTo>
                      <a:pt x="14" y="0"/>
                    </a:lnTo>
                    <a:lnTo>
                      <a:pt x="7" y="0"/>
                    </a:lnTo>
                    <a:lnTo>
                      <a:pt x="7" y="56"/>
                    </a:lnTo>
                    <a:lnTo>
                      <a:pt x="0" y="56"/>
                    </a:lnTo>
                    <a:lnTo>
                      <a:pt x="14" y="56"/>
                    </a:lnTo>
                  </a:path>
                </a:pathLst>
              </a:custGeom>
              <a:noFill/>
              <a:ln w="4">
                <a:solidFill>
                  <a:srgbClr val="B200B2"/>
                </a:solidFill>
                <a:round/>
                <a:headEnd/>
                <a:tailEnd/>
              </a:ln>
            </p:spPr>
            <p:txBody>
              <a:bodyPr/>
              <a:lstStyle/>
              <a:p>
                <a:endParaRPr lang="en-US"/>
              </a:p>
            </p:txBody>
          </p:sp>
          <p:sp>
            <p:nvSpPr>
              <p:cNvPr id="494" name="Freeform 975"/>
              <p:cNvSpPr>
                <a:spLocks/>
              </p:cNvSpPr>
              <p:nvPr/>
            </p:nvSpPr>
            <p:spPr bwMode="auto">
              <a:xfrm>
                <a:off x="7999413" y="4264026"/>
                <a:ext cx="22225" cy="88900"/>
              </a:xfrm>
              <a:custGeom>
                <a:avLst/>
                <a:gdLst>
                  <a:gd name="T0" fmla="*/ 0 w 14"/>
                  <a:gd name="T1" fmla="*/ 0 h 56"/>
                  <a:gd name="T2" fmla="*/ 2147483647 w 14"/>
                  <a:gd name="T3" fmla="*/ 0 h 56"/>
                  <a:gd name="T4" fmla="*/ 2147483647 w 14"/>
                  <a:gd name="T5" fmla="*/ 0 h 56"/>
                  <a:gd name="T6" fmla="*/ 2147483647 w 14"/>
                  <a:gd name="T7" fmla="*/ 2147483647 h 56"/>
                  <a:gd name="T8" fmla="*/ 0 w 14"/>
                  <a:gd name="T9" fmla="*/ 2147483647 h 56"/>
                  <a:gd name="T10" fmla="*/ 2147483647 w 14"/>
                  <a:gd name="T11" fmla="*/ 2147483647 h 56"/>
                  <a:gd name="T12" fmla="*/ 0 60000 65536"/>
                  <a:gd name="T13" fmla="*/ 0 60000 65536"/>
                  <a:gd name="T14" fmla="*/ 0 60000 65536"/>
                  <a:gd name="T15" fmla="*/ 0 60000 65536"/>
                  <a:gd name="T16" fmla="*/ 0 60000 65536"/>
                  <a:gd name="T17" fmla="*/ 0 60000 65536"/>
                  <a:gd name="T18" fmla="*/ 0 w 14"/>
                  <a:gd name="T19" fmla="*/ 0 h 56"/>
                  <a:gd name="T20" fmla="*/ 14 w 1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14" h="56">
                    <a:moveTo>
                      <a:pt x="0" y="0"/>
                    </a:moveTo>
                    <a:lnTo>
                      <a:pt x="14" y="0"/>
                    </a:lnTo>
                    <a:lnTo>
                      <a:pt x="7" y="0"/>
                    </a:lnTo>
                    <a:lnTo>
                      <a:pt x="7" y="56"/>
                    </a:lnTo>
                    <a:lnTo>
                      <a:pt x="0" y="56"/>
                    </a:lnTo>
                    <a:lnTo>
                      <a:pt x="14" y="56"/>
                    </a:lnTo>
                  </a:path>
                </a:pathLst>
              </a:custGeom>
              <a:noFill/>
              <a:ln w="4">
                <a:solidFill>
                  <a:srgbClr val="B200B2"/>
                </a:solidFill>
                <a:round/>
                <a:headEnd/>
                <a:tailEnd/>
              </a:ln>
            </p:spPr>
            <p:txBody>
              <a:bodyPr/>
              <a:lstStyle/>
              <a:p>
                <a:endParaRPr lang="en-US"/>
              </a:p>
            </p:txBody>
          </p:sp>
          <p:sp>
            <p:nvSpPr>
              <p:cNvPr id="495" name="Freeform 976"/>
              <p:cNvSpPr>
                <a:spLocks/>
              </p:cNvSpPr>
              <p:nvPr/>
            </p:nvSpPr>
            <p:spPr bwMode="auto">
              <a:xfrm>
                <a:off x="8021638" y="4286251"/>
                <a:ext cx="22225" cy="87313"/>
              </a:xfrm>
              <a:custGeom>
                <a:avLst/>
                <a:gdLst>
                  <a:gd name="T0" fmla="*/ 0 w 14"/>
                  <a:gd name="T1" fmla="*/ 0 h 55"/>
                  <a:gd name="T2" fmla="*/ 2147483647 w 14"/>
                  <a:gd name="T3" fmla="*/ 0 h 55"/>
                  <a:gd name="T4" fmla="*/ 2147483647 w 14"/>
                  <a:gd name="T5" fmla="*/ 0 h 55"/>
                  <a:gd name="T6" fmla="*/ 2147483647 w 14"/>
                  <a:gd name="T7" fmla="*/ 2147483647 h 55"/>
                  <a:gd name="T8" fmla="*/ 0 w 14"/>
                  <a:gd name="T9" fmla="*/ 2147483647 h 55"/>
                  <a:gd name="T10" fmla="*/ 2147483647 w 14"/>
                  <a:gd name="T11" fmla="*/ 2147483647 h 55"/>
                  <a:gd name="T12" fmla="*/ 0 60000 65536"/>
                  <a:gd name="T13" fmla="*/ 0 60000 65536"/>
                  <a:gd name="T14" fmla="*/ 0 60000 65536"/>
                  <a:gd name="T15" fmla="*/ 0 60000 65536"/>
                  <a:gd name="T16" fmla="*/ 0 60000 65536"/>
                  <a:gd name="T17" fmla="*/ 0 60000 65536"/>
                  <a:gd name="T18" fmla="*/ 0 w 14"/>
                  <a:gd name="T19" fmla="*/ 0 h 55"/>
                  <a:gd name="T20" fmla="*/ 14 w 1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14" h="55">
                    <a:moveTo>
                      <a:pt x="0" y="0"/>
                    </a:moveTo>
                    <a:lnTo>
                      <a:pt x="14" y="0"/>
                    </a:lnTo>
                    <a:lnTo>
                      <a:pt x="7" y="0"/>
                    </a:lnTo>
                    <a:lnTo>
                      <a:pt x="7" y="55"/>
                    </a:lnTo>
                    <a:lnTo>
                      <a:pt x="0" y="55"/>
                    </a:lnTo>
                    <a:lnTo>
                      <a:pt x="14" y="55"/>
                    </a:lnTo>
                  </a:path>
                </a:pathLst>
              </a:custGeom>
              <a:noFill/>
              <a:ln w="4">
                <a:solidFill>
                  <a:srgbClr val="B200B2"/>
                </a:solidFill>
                <a:round/>
                <a:headEnd/>
                <a:tailEnd/>
              </a:ln>
            </p:spPr>
            <p:txBody>
              <a:bodyPr/>
              <a:lstStyle/>
              <a:p>
                <a:endParaRPr lang="en-US"/>
              </a:p>
            </p:txBody>
          </p:sp>
          <p:sp>
            <p:nvSpPr>
              <p:cNvPr id="496" name="Freeform 977"/>
              <p:cNvSpPr>
                <a:spLocks/>
              </p:cNvSpPr>
              <p:nvPr/>
            </p:nvSpPr>
            <p:spPr bwMode="auto">
              <a:xfrm>
                <a:off x="8047038" y="4303713"/>
                <a:ext cx="22225" cy="85725"/>
              </a:xfrm>
              <a:custGeom>
                <a:avLst/>
                <a:gdLst>
                  <a:gd name="T0" fmla="*/ 0 w 14"/>
                  <a:gd name="T1" fmla="*/ 0 h 54"/>
                  <a:gd name="T2" fmla="*/ 2147483647 w 14"/>
                  <a:gd name="T3" fmla="*/ 0 h 54"/>
                  <a:gd name="T4" fmla="*/ 2147483647 w 14"/>
                  <a:gd name="T5" fmla="*/ 0 h 54"/>
                  <a:gd name="T6" fmla="*/ 2147483647 w 14"/>
                  <a:gd name="T7" fmla="*/ 2147483647 h 54"/>
                  <a:gd name="T8" fmla="*/ 0 w 14"/>
                  <a:gd name="T9" fmla="*/ 2147483647 h 54"/>
                  <a:gd name="T10" fmla="*/ 2147483647 w 14"/>
                  <a:gd name="T11" fmla="*/ 2147483647 h 54"/>
                  <a:gd name="T12" fmla="*/ 0 60000 65536"/>
                  <a:gd name="T13" fmla="*/ 0 60000 65536"/>
                  <a:gd name="T14" fmla="*/ 0 60000 65536"/>
                  <a:gd name="T15" fmla="*/ 0 60000 65536"/>
                  <a:gd name="T16" fmla="*/ 0 60000 65536"/>
                  <a:gd name="T17" fmla="*/ 0 60000 65536"/>
                  <a:gd name="T18" fmla="*/ 0 w 14"/>
                  <a:gd name="T19" fmla="*/ 0 h 54"/>
                  <a:gd name="T20" fmla="*/ 14 w 14"/>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14" h="54">
                    <a:moveTo>
                      <a:pt x="0" y="0"/>
                    </a:moveTo>
                    <a:lnTo>
                      <a:pt x="14" y="0"/>
                    </a:lnTo>
                    <a:lnTo>
                      <a:pt x="7" y="0"/>
                    </a:lnTo>
                    <a:lnTo>
                      <a:pt x="7" y="54"/>
                    </a:lnTo>
                    <a:lnTo>
                      <a:pt x="0" y="54"/>
                    </a:lnTo>
                    <a:lnTo>
                      <a:pt x="14" y="54"/>
                    </a:lnTo>
                  </a:path>
                </a:pathLst>
              </a:custGeom>
              <a:noFill/>
              <a:ln w="4">
                <a:solidFill>
                  <a:srgbClr val="B200B2"/>
                </a:solidFill>
                <a:round/>
                <a:headEnd/>
                <a:tailEnd/>
              </a:ln>
            </p:spPr>
            <p:txBody>
              <a:bodyPr/>
              <a:lstStyle/>
              <a:p>
                <a:endParaRPr lang="en-US"/>
              </a:p>
            </p:txBody>
          </p:sp>
          <p:sp>
            <p:nvSpPr>
              <p:cNvPr id="497" name="Freeform 978"/>
              <p:cNvSpPr>
                <a:spLocks/>
              </p:cNvSpPr>
              <p:nvPr/>
            </p:nvSpPr>
            <p:spPr bwMode="auto">
              <a:xfrm>
                <a:off x="8069263" y="4318001"/>
                <a:ext cx="22225" cy="85725"/>
              </a:xfrm>
              <a:custGeom>
                <a:avLst/>
                <a:gdLst>
                  <a:gd name="T0" fmla="*/ 0 w 14"/>
                  <a:gd name="T1" fmla="*/ 0 h 54"/>
                  <a:gd name="T2" fmla="*/ 2147483647 w 14"/>
                  <a:gd name="T3" fmla="*/ 0 h 54"/>
                  <a:gd name="T4" fmla="*/ 2147483647 w 14"/>
                  <a:gd name="T5" fmla="*/ 0 h 54"/>
                  <a:gd name="T6" fmla="*/ 2147483647 w 14"/>
                  <a:gd name="T7" fmla="*/ 2147483647 h 54"/>
                  <a:gd name="T8" fmla="*/ 0 w 14"/>
                  <a:gd name="T9" fmla="*/ 2147483647 h 54"/>
                  <a:gd name="T10" fmla="*/ 2147483647 w 14"/>
                  <a:gd name="T11" fmla="*/ 2147483647 h 54"/>
                  <a:gd name="T12" fmla="*/ 0 60000 65536"/>
                  <a:gd name="T13" fmla="*/ 0 60000 65536"/>
                  <a:gd name="T14" fmla="*/ 0 60000 65536"/>
                  <a:gd name="T15" fmla="*/ 0 60000 65536"/>
                  <a:gd name="T16" fmla="*/ 0 60000 65536"/>
                  <a:gd name="T17" fmla="*/ 0 60000 65536"/>
                  <a:gd name="T18" fmla="*/ 0 w 14"/>
                  <a:gd name="T19" fmla="*/ 0 h 54"/>
                  <a:gd name="T20" fmla="*/ 14 w 14"/>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14" h="54">
                    <a:moveTo>
                      <a:pt x="0" y="0"/>
                    </a:moveTo>
                    <a:lnTo>
                      <a:pt x="14" y="0"/>
                    </a:lnTo>
                    <a:lnTo>
                      <a:pt x="7" y="0"/>
                    </a:lnTo>
                    <a:lnTo>
                      <a:pt x="7" y="54"/>
                    </a:lnTo>
                    <a:lnTo>
                      <a:pt x="0" y="54"/>
                    </a:lnTo>
                    <a:lnTo>
                      <a:pt x="14" y="54"/>
                    </a:lnTo>
                  </a:path>
                </a:pathLst>
              </a:custGeom>
              <a:noFill/>
              <a:ln w="4">
                <a:solidFill>
                  <a:srgbClr val="B200B2"/>
                </a:solidFill>
                <a:round/>
                <a:headEnd/>
                <a:tailEnd/>
              </a:ln>
            </p:spPr>
            <p:txBody>
              <a:bodyPr/>
              <a:lstStyle/>
              <a:p>
                <a:endParaRPr lang="en-US"/>
              </a:p>
            </p:txBody>
          </p:sp>
          <p:sp>
            <p:nvSpPr>
              <p:cNvPr id="498" name="Freeform 979"/>
              <p:cNvSpPr>
                <a:spLocks/>
              </p:cNvSpPr>
              <p:nvPr/>
            </p:nvSpPr>
            <p:spPr bwMode="auto">
              <a:xfrm>
                <a:off x="8091488" y="4330701"/>
                <a:ext cx="22225" cy="84138"/>
              </a:xfrm>
              <a:custGeom>
                <a:avLst/>
                <a:gdLst>
                  <a:gd name="T0" fmla="*/ 0 w 14"/>
                  <a:gd name="T1" fmla="*/ 0 h 53"/>
                  <a:gd name="T2" fmla="*/ 2147483647 w 14"/>
                  <a:gd name="T3" fmla="*/ 0 h 53"/>
                  <a:gd name="T4" fmla="*/ 2147483647 w 14"/>
                  <a:gd name="T5" fmla="*/ 0 h 53"/>
                  <a:gd name="T6" fmla="*/ 2147483647 w 14"/>
                  <a:gd name="T7" fmla="*/ 2147483647 h 53"/>
                  <a:gd name="T8" fmla="*/ 0 w 14"/>
                  <a:gd name="T9" fmla="*/ 2147483647 h 53"/>
                  <a:gd name="T10" fmla="*/ 2147483647 w 14"/>
                  <a:gd name="T11" fmla="*/ 2147483647 h 53"/>
                  <a:gd name="T12" fmla="*/ 0 60000 65536"/>
                  <a:gd name="T13" fmla="*/ 0 60000 65536"/>
                  <a:gd name="T14" fmla="*/ 0 60000 65536"/>
                  <a:gd name="T15" fmla="*/ 0 60000 65536"/>
                  <a:gd name="T16" fmla="*/ 0 60000 65536"/>
                  <a:gd name="T17" fmla="*/ 0 60000 65536"/>
                  <a:gd name="T18" fmla="*/ 0 w 14"/>
                  <a:gd name="T19" fmla="*/ 0 h 53"/>
                  <a:gd name="T20" fmla="*/ 14 w 14"/>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14" h="53">
                    <a:moveTo>
                      <a:pt x="0" y="0"/>
                    </a:moveTo>
                    <a:lnTo>
                      <a:pt x="14" y="0"/>
                    </a:lnTo>
                    <a:lnTo>
                      <a:pt x="7" y="0"/>
                    </a:lnTo>
                    <a:lnTo>
                      <a:pt x="7" y="53"/>
                    </a:lnTo>
                    <a:lnTo>
                      <a:pt x="0" y="53"/>
                    </a:lnTo>
                    <a:lnTo>
                      <a:pt x="14" y="53"/>
                    </a:lnTo>
                  </a:path>
                </a:pathLst>
              </a:custGeom>
              <a:noFill/>
              <a:ln w="4">
                <a:solidFill>
                  <a:srgbClr val="B200B2"/>
                </a:solidFill>
                <a:round/>
                <a:headEnd/>
                <a:tailEnd/>
              </a:ln>
            </p:spPr>
            <p:txBody>
              <a:bodyPr/>
              <a:lstStyle/>
              <a:p>
                <a:endParaRPr lang="en-US"/>
              </a:p>
            </p:txBody>
          </p:sp>
          <p:sp>
            <p:nvSpPr>
              <p:cNvPr id="499" name="Freeform 980"/>
              <p:cNvSpPr>
                <a:spLocks/>
              </p:cNvSpPr>
              <p:nvPr/>
            </p:nvSpPr>
            <p:spPr bwMode="auto">
              <a:xfrm>
                <a:off x="8113713" y="4341813"/>
                <a:ext cx="22225" cy="84138"/>
              </a:xfrm>
              <a:custGeom>
                <a:avLst/>
                <a:gdLst>
                  <a:gd name="T0" fmla="*/ 0 w 14"/>
                  <a:gd name="T1" fmla="*/ 0 h 53"/>
                  <a:gd name="T2" fmla="*/ 2147483647 w 14"/>
                  <a:gd name="T3" fmla="*/ 0 h 53"/>
                  <a:gd name="T4" fmla="*/ 2147483647 w 14"/>
                  <a:gd name="T5" fmla="*/ 0 h 53"/>
                  <a:gd name="T6" fmla="*/ 2147483647 w 14"/>
                  <a:gd name="T7" fmla="*/ 2147483647 h 53"/>
                  <a:gd name="T8" fmla="*/ 0 w 14"/>
                  <a:gd name="T9" fmla="*/ 2147483647 h 53"/>
                  <a:gd name="T10" fmla="*/ 2147483647 w 14"/>
                  <a:gd name="T11" fmla="*/ 2147483647 h 53"/>
                  <a:gd name="T12" fmla="*/ 0 60000 65536"/>
                  <a:gd name="T13" fmla="*/ 0 60000 65536"/>
                  <a:gd name="T14" fmla="*/ 0 60000 65536"/>
                  <a:gd name="T15" fmla="*/ 0 60000 65536"/>
                  <a:gd name="T16" fmla="*/ 0 60000 65536"/>
                  <a:gd name="T17" fmla="*/ 0 60000 65536"/>
                  <a:gd name="T18" fmla="*/ 0 w 14"/>
                  <a:gd name="T19" fmla="*/ 0 h 53"/>
                  <a:gd name="T20" fmla="*/ 14 w 14"/>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14" h="53">
                    <a:moveTo>
                      <a:pt x="0" y="0"/>
                    </a:moveTo>
                    <a:lnTo>
                      <a:pt x="14" y="0"/>
                    </a:lnTo>
                    <a:lnTo>
                      <a:pt x="7" y="0"/>
                    </a:lnTo>
                    <a:lnTo>
                      <a:pt x="7" y="53"/>
                    </a:lnTo>
                    <a:lnTo>
                      <a:pt x="0" y="53"/>
                    </a:lnTo>
                    <a:lnTo>
                      <a:pt x="14" y="53"/>
                    </a:lnTo>
                  </a:path>
                </a:pathLst>
              </a:custGeom>
              <a:noFill/>
              <a:ln w="4">
                <a:solidFill>
                  <a:srgbClr val="B200B2"/>
                </a:solidFill>
                <a:round/>
                <a:headEnd/>
                <a:tailEnd/>
              </a:ln>
            </p:spPr>
            <p:txBody>
              <a:bodyPr/>
              <a:lstStyle/>
              <a:p>
                <a:endParaRPr lang="en-US"/>
              </a:p>
            </p:txBody>
          </p:sp>
          <p:sp>
            <p:nvSpPr>
              <p:cNvPr id="500" name="Freeform 981"/>
              <p:cNvSpPr>
                <a:spLocks/>
              </p:cNvSpPr>
              <p:nvPr/>
            </p:nvSpPr>
            <p:spPr bwMode="auto">
              <a:xfrm>
                <a:off x="8137525" y="4352926"/>
                <a:ext cx="22225" cy="84138"/>
              </a:xfrm>
              <a:custGeom>
                <a:avLst/>
                <a:gdLst>
                  <a:gd name="T0" fmla="*/ 0 w 14"/>
                  <a:gd name="T1" fmla="*/ 0 h 53"/>
                  <a:gd name="T2" fmla="*/ 2147483647 w 14"/>
                  <a:gd name="T3" fmla="*/ 0 h 53"/>
                  <a:gd name="T4" fmla="*/ 2147483647 w 14"/>
                  <a:gd name="T5" fmla="*/ 0 h 53"/>
                  <a:gd name="T6" fmla="*/ 2147483647 w 14"/>
                  <a:gd name="T7" fmla="*/ 2147483647 h 53"/>
                  <a:gd name="T8" fmla="*/ 0 w 14"/>
                  <a:gd name="T9" fmla="*/ 2147483647 h 53"/>
                  <a:gd name="T10" fmla="*/ 2147483647 w 14"/>
                  <a:gd name="T11" fmla="*/ 2147483647 h 53"/>
                  <a:gd name="T12" fmla="*/ 0 60000 65536"/>
                  <a:gd name="T13" fmla="*/ 0 60000 65536"/>
                  <a:gd name="T14" fmla="*/ 0 60000 65536"/>
                  <a:gd name="T15" fmla="*/ 0 60000 65536"/>
                  <a:gd name="T16" fmla="*/ 0 60000 65536"/>
                  <a:gd name="T17" fmla="*/ 0 60000 65536"/>
                  <a:gd name="T18" fmla="*/ 0 w 14"/>
                  <a:gd name="T19" fmla="*/ 0 h 53"/>
                  <a:gd name="T20" fmla="*/ 14 w 14"/>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14" h="53">
                    <a:moveTo>
                      <a:pt x="0" y="0"/>
                    </a:moveTo>
                    <a:lnTo>
                      <a:pt x="14" y="0"/>
                    </a:lnTo>
                    <a:lnTo>
                      <a:pt x="7" y="0"/>
                    </a:lnTo>
                    <a:lnTo>
                      <a:pt x="7" y="53"/>
                    </a:lnTo>
                    <a:lnTo>
                      <a:pt x="0" y="53"/>
                    </a:lnTo>
                    <a:lnTo>
                      <a:pt x="14" y="53"/>
                    </a:lnTo>
                  </a:path>
                </a:pathLst>
              </a:custGeom>
              <a:noFill/>
              <a:ln w="4">
                <a:solidFill>
                  <a:srgbClr val="B200B2"/>
                </a:solidFill>
                <a:round/>
                <a:headEnd/>
                <a:tailEnd/>
              </a:ln>
            </p:spPr>
            <p:txBody>
              <a:bodyPr/>
              <a:lstStyle/>
              <a:p>
                <a:endParaRPr lang="en-US"/>
              </a:p>
            </p:txBody>
          </p:sp>
          <p:sp>
            <p:nvSpPr>
              <p:cNvPr id="501" name="Freeform 982"/>
              <p:cNvSpPr>
                <a:spLocks/>
              </p:cNvSpPr>
              <p:nvPr/>
            </p:nvSpPr>
            <p:spPr bwMode="auto">
              <a:xfrm>
                <a:off x="8159750" y="4362451"/>
                <a:ext cx="22225" cy="80963"/>
              </a:xfrm>
              <a:custGeom>
                <a:avLst/>
                <a:gdLst>
                  <a:gd name="T0" fmla="*/ 0 w 14"/>
                  <a:gd name="T1" fmla="*/ 0 h 51"/>
                  <a:gd name="T2" fmla="*/ 2147483647 w 14"/>
                  <a:gd name="T3" fmla="*/ 0 h 51"/>
                  <a:gd name="T4" fmla="*/ 2147483647 w 14"/>
                  <a:gd name="T5" fmla="*/ 0 h 51"/>
                  <a:gd name="T6" fmla="*/ 2147483647 w 14"/>
                  <a:gd name="T7" fmla="*/ 2147483647 h 51"/>
                  <a:gd name="T8" fmla="*/ 0 w 14"/>
                  <a:gd name="T9" fmla="*/ 2147483647 h 51"/>
                  <a:gd name="T10" fmla="*/ 2147483647 w 14"/>
                  <a:gd name="T11" fmla="*/ 2147483647 h 51"/>
                  <a:gd name="T12" fmla="*/ 0 60000 65536"/>
                  <a:gd name="T13" fmla="*/ 0 60000 65536"/>
                  <a:gd name="T14" fmla="*/ 0 60000 65536"/>
                  <a:gd name="T15" fmla="*/ 0 60000 65536"/>
                  <a:gd name="T16" fmla="*/ 0 60000 65536"/>
                  <a:gd name="T17" fmla="*/ 0 60000 65536"/>
                  <a:gd name="T18" fmla="*/ 0 w 14"/>
                  <a:gd name="T19" fmla="*/ 0 h 51"/>
                  <a:gd name="T20" fmla="*/ 14 w 1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14" h="51">
                    <a:moveTo>
                      <a:pt x="0" y="0"/>
                    </a:moveTo>
                    <a:lnTo>
                      <a:pt x="14" y="0"/>
                    </a:lnTo>
                    <a:lnTo>
                      <a:pt x="7" y="0"/>
                    </a:lnTo>
                    <a:lnTo>
                      <a:pt x="7" y="51"/>
                    </a:lnTo>
                    <a:lnTo>
                      <a:pt x="0" y="51"/>
                    </a:lnTo>
                    <a:lnTo>
                      <a:pt x="14" y="51"/>
                    </a:lnTo>
                  </a:path>
                </a:pathLst>
              </a:custGeom>
              <a:noFill/>
              <a:ln w="4">
                <a:solidFill>
                  <a:srgbClr val="B200B2"/>
                </a:solidFill>
                <a:round/>
                <a:headEnd/>
                <a:tailEnd/>
              </a:ln>
            </p:spPr>
            <p:txBody>
              <a:bodyPr/>
              <a:lstStyle/>
              <a:p>
                <a:endParaRPr lang="en-US"/>
              </a:p>
            </p:txBody>
          </p:sp>
          <p:sp>
            <p:nvSpPr>
              <p:cNvPr id="502" name="Freeform 983"/>
              <p:cNvSpPr>
                <a:spLocks/>
              </p:cNvSpPr>
              <p:nvPr/>
            </p:nvSpPr>
            <p:spPr bwMode="auto">
              <a:xfrm>
                <a:off x="8181975" y="4367213"/>
                <a:ext cx="22225" cy="80963"/>
              </a:xfrm>
              <a:custGeom>
                <a:avLst/>
                <a:gdLst>
                  <a:gd name="T0" fmla="*/ 0 w 14"/>
                  <a:gd name="T1" fmla="*/ 0 h 51"/>
                  <a:gd name="T2" fmla="*/ 2147483647 w 14"/>
                  <a:gd name="T3" fmla="*/ 0 h 51"/>
                  <a:gd name="T4" fmla="*/ 2147483647 w 14"/>
                  <a:gd name="T5" fmla="*/ 0 h 51"/>
                  <a:gd name="T6" fmla="*/ 2147483647 w 14"/>
                  <a:gd name="T7" fmla="*/ 2147483647 h 51"/>
                  <a:gd name="T8" fmla="*/ 0 w 14"/>
                  <a:gd name="T9" fmla="*/ 2147483647 h 51"/>
                  <a:gd name="T10" fmla="*/ 2147483647 w 14"/>
                  <a:gd name="T11" fmla="*/ 2147483647 h 51"/>
                  <a:gd name="T12" fmla="*/ 0 60000 65536"/>
                  <a:gd name="T13" fmla="*/ 0 60000 65536"/>
                  <a:gd name="T14" fmla="*/ 0 60000 65536"/>
                  <a:gd name="T15" fmla="*/ 0 60000 65536"/>
                  <a:gd name="T16" fmla="*/ 0 60000 65536"/>
                  <a:gd name="T17" fmla="*/ 0 60000 65536"/>
                  <a:gd name="T18" fmla="*/ 0 w 14"/>
                  <a:gd name="T19" fmla="*/ 0 h 51"/>
                  <a:gd name="T20" fmla="*/ 14 w 1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14" h="51">
                    <a:moveTo>
                      <a:pt x="0" y="0"/>
                    </a:moveTo>
                    <a:lnTo>
                      <a:pt x="14" y="0"/>
                    </a:lnTo>
                    <a:lnTo>
                      <a:pt x="7" y="0"/>
                    </a:lnTo>
                    <a:lnTo>
                      <a:pt x="7" y="51"/>
                    </a:lnTo>
                    <a:lnTo>
                      <a:pt x="0" y="51"/>
                    </a:lnTo>
                    <a:lnTo>
                      <a:pt x="14" y="51"/>
                    </a:lnTo>
                  </a:path>
                </a:pathLst>
              </a:custGeom>
              <a:noFill/>
              <a:ln w="4">
                <a:solidFill>
                  <a:srgbClr val="B200B2"/>
                </a:solidFill>
                <a:round/>
                <a:headEnd/>
                <a:tailEnd/>
              </a:ln>
            </p:spPr>
            <p:txBody>
              <a:bodyPr/>
              <a:lstStyle/>
              <a:p>
                <a:endParaRPr lang="en-US"/>
              </a:p>
            </p:txBody>
          </p:sp>
          <p:sp>
            <p:nvSpPr>
              <p:cNvPr id="503" name="Freeform 984"/>
              <p:cNvSpPr>
                <a:spLocks/>
              </p:cNvSpPr>
              <p:nvPr/>
            </p:nvSpPr>
            <p:spPr bwMode="auto">
              <a:xfrm>
                <a:off x="8204200" y="4373563"/>
                <a:ext cx="22225" cy="80963"/>
              </a:xfrm>
              <a:custGeom>
                <a:avLst/>
                <a:gdLst>
                  <a:gd name="T0" fmla="*/ 0 w 14"/>
                  <a:gd name="T1" fmla="*/ 0 h 51"/>
                  <a:gd name="T2" fmla="*/ 2147483647 w 14"/>
                  <a:gd name="T3" fmla="*/ 0 h 51"/>
                  <a:gd name="T4" fmla="*/ 2147483647 w 14"/>
                  <a:gd name="T5" fmla="*/ 0 h 51"/>
                  <a:gd name="T6" fmla="*/ 2147483647 w 14"/>
                  <a:gd name="T7" fmla="*/ 2147483647 h 51"/>
                  <a:gd name="T8" fmla="*/ 0 w 14"/>
                  <a:gd name="T9" fmla="*/ 2147483647 h 51"/>
                  <a:gd name="T10" fmla="*/ 2147483647 w 14"/>
                  <a:gd name="T11" fmla="*/ 2147483647 h 51"/>
                  <a:gd name="T12" fmla="*/ 0 60000 65536"/>
                  <a:gd name="T13" fmla="*/ 0 60000 65536"/>
                  <a:gd name="T14" fmla="*/ 0 60000 65536"/>
                  <a:gd name="T15" fmla="*/ 0 60000 65536"/>
                  <a:gd name="T16" fmla="*/ 0 60000 65536"/>
                  <a:gd name="T17" fmla="*/ 0 60000 65536"/>
                  <a:gd name="T18" fmla="*/ 0 w 14"/>
                  <a:gd name="T19" fmla="*/ 0 h 51"/>
                  <a:gd name="T20" fmla="*/ 14 w 1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14" h="51">
                    <a:moveTo>
                      <a:pt x="0" y="0"/>
                    </a:moveTo>
                    <a:lnTo>
                      <a:pt x="14" y="0"/>
                    </a:lnTo>
                    <a:lnTo>
                      <a:pt x="7" y="0"/>
                    </a:lnTo>
                    <a:lnTo>
                      <a:pt x="7" y="51"/>
                    </a:lnTo>
                    <a:lnTo>
                      <a:pt x="0" y="51"/>
                    </a:lnTo>
                    <a:lnTo>
                      <a:pt x="14" y="51"/>
                    </a:lnTo>
                  </a:path>
                </a:pathLst>
              </a:custGeom>
              <a:noFill/>
              <a:ln w="4">
                <a:solidFill>
                  <a:srgbClr val="B200B2"/>
                </a:solidFill>
                <a:round/>
                <a:headEnd/>
                <a:tailEnd/>
              </a:ln>
            </p:spPr>
            <p:txBody>
              <a:bodyPr/>
              <a:lstStyle/>
              <a:p>
                <a:endParaRPr lang="en-US"/>
              </a:p>
            </p:txBody>
          </p:sp>
          <p:sp>
            <p:nvSpPr>
              <p:cNvPr id="504" name="Freeform 985"/>
              <p:cNvSpPr>
                <a:spLocks/>
              </p:cNvSpPr>
              <p:nvPr/>
            </p:nvSpPr>
            <p:spPr bwMode="auto">
              <a:xfrm>
                <a:off x="8229600" y="4378326"/>
                <a:ext cx="22225" cy="80963"/>
              </a:xfrm>
              <a:custGeom>
                <a:avLst/>
                <a:gdLst>
                  <a:gd name="T0" fmla="*/ 0 w 14"/>
                  <a:gd name="T1" fmla="*/ 0 h 51"/>
                  <a:gd name="T2" fmla="*/ 2147483647 w 14"/>
                  <a:gd name="T3" fmla="*/ 0 h 51"/>
                  <a:gd name="T4" fmla="*/ 2147483647 w 14"/>
                  <a:gd name="T5" fmla="*/ 0 h 51"/>
                  <a:gd name="T6" fmla="*/ 2147483647 w 14"/>
                  <a:gd name="T7" fmla="*/ 2147483647 h 51"/>
                  <a:gd name="T8" fmla="*/ 0 w 14"/>
                  <a:gd name="T9" fmla="*/ 2147483647 h 51"/>
                  <a:gd name="T10" fmla="*/ 2147483647 w 14"/>
                  <a:gd name="T11" fmla="*/ 2147483647 h 51"/>
                  <a:gd name="T12" fmla="*/ 0 60000 65536"/>
                  <a:gd name="T13" fmla="*/ 0 60000 65536"/>
                  <a:gd name="T14" fmla="*/ 0 60000 65536"/>
                  <a:gd name="T15" fmla="*/ 0 60000 65536"/>
                  <a:gd name="T16" fmla="*/ 0 60000 65536"/>
                  <a:gd name="T17" fmla="*/ 0 60000 65536"/>
                  <a:gd name="T18" fmla="*/ 0 w 14"/>
                  <a:gd name="T19" fmla="*/ 0 h 51"/>
                  <a:gd name="T20" fmla="*/ 14 w 1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14" h="51">
                    <a:moveTo>
                      <a:pt x="0" y="0"/>
                    </a:moveTo>
                    <a:lnTo>
                      <a:pt x="14" y="0"/>
                    </a:lnTo>
                    <a:lnTo>
                      <a:pt x="7" y="0"/>
                    </a:lnTo>
                    <a:lnTo>
                      <a:pt x="7" y="51"/>
                    </a:lnTo>
                    <a:lnTo>
                      <a:pt x="0" y="51"/>
                    </a:lnTo>
                    <a:lnTo>
                      <a:pt x="14" y="51"/>
                    </a:lnTo>
                  </a:path>
                </a:pathLst>
              </a:custGeom>
              <a:noFill/>
              <a:ln w="4">
                <a:solidFill>
                  <a:srgbClr val="B200B2"/>
                </a:solidFill>
                <a:round/>
                <a:headEnd/>
                <a:tailEnd/>
              </a:ln>
            </p:spPr>
            <p:txBody>
              <a:bodyPr/>
              <a:lstStyle/>
              <a:p>
                <a:endParaRPr lang="en-US"/>
              </a:p>
            </p:txBody>
          </p:sp>
          <p:sp>
            <p:nvSpPr>
              <p:cNvPr id="505" name="Freeform 986"/>
              <p:cNvSpPr>
                <a:spLocks/>
              </p:cNvSpPr>
              <p:nvPr/>
            </p:nvSpPr>
            <p:spPr bwMode="auto">
              <a:xfrm>
                <a:off x="8251825" y="4381501"/>
                <a:ext cx="22225" cy="80963"/>
              </a:xfrm>
              <a:custGeom>
                <a:avLst/>
                <a:gdLst>
                  <a:gd name="T0" fmla="*/ 0 w 14"/>
                  <a:gd name="T1" fmla="*/ 0 h 51"/>
                  <a:gd name="T2" fmla="*/ 2147483647 w 14"/>
                  <a:gd name="T3" fmla="*/ 0 h 51"/>
                  <a:gd name="T4" fmla="*/ 2147483647 w 14"/>
                  <a:gd name="T5" fmla="*/ 0 h 51"/>
                  <a:gd name="T6" fmla="*/ 2147483647 w 14"/>
                  <a:gd name="T7" fmla="*/ 2147483647 h 51"/>
                  <a:gd name="T8" fmla="*/ 0 w 14"/>
                  <a:gd name="T9" fmla="*/ 2147483647 h 51"/>
                  <a:gd name="T10" fmla="*/ 2147483647 w 14"/>
                  <a:gd name="T11" fmla="*/ 2147483647 h 51"/>
                  <a:gd name="T12" fmla="*/ 0 60000 65536"/>
                  <a:gd name="T13" fmla="*/ 0 60000 65536"/>
                  <a:gd name="T14" fmla="*/ 0 60000 65536"/>
                  <a:gd name="T15" fmla="*/ 0 60000 65536"/>
                  <a:gd name="T16" fmla="*/ 0 60000 65536"/>
                  <a:gd name="T17" fmla="*/ 0 60000 65536"/>
                  <a:gd name="T18" fmla="*/ 0 w 14"/>
                  <a:gd name="T19" fmla="*/ 0 h 51"/>
                  <a:gd name="T20" fmla="*/ 14 w 1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14" h="51">
                    <a:moveTo>
                      <a:pt x="0" y="0"/>
                    </a:moveTo>
                    <a:lnTo>
                      <a:pt x="14" y="0"/>
                    </a:lnTo>
                    <a:lnTo>
                      <a:pt x="7" y="0"/>
                    </a:lnTo>
                    <a:lnTo>
                      <a:pt x="7" y="51"/>
                    </a:lnTo>
                    <a:lnTo>
                      <a:pt x="0" y="51"/>
                    </a:lnTo>
                    <a:lnTo>
                      <a:pt x="14" y="51"/>
                    </a:lnTo>
                  </a:path>
                </a:pathLst>
              </a:custGeom>
              <a:noFill/>
              <a:ln w="4">
                <a:solidFill>
                  <a:srgbClr val="B200B2"/>
                </a:solidFill>
                <a:round/>
                <a:headEnd/>
                <a:tailEnd/>
              </a:ln>
            </p:spPr>
            <p:txBody>
              <a:bodyPr/>
              <a:lstStyle/>
              <a:p>
                <a:endParaRPr lang="en-US"/>
              </a:p>
            </p:txBody>
          </p:sp>
          <p:sp>
            <p:nvSpPr>
              <p:cNvPr id="506" name="Freeform 987"/>
              <p:cNvSpPr>
                <a:spLocks/>
              </p:cNvSpPr>
              <p:nvPr/>
            </p:nvSpPr>
            <p:spPr bwMode="auto">
              <a:xfrm>
                <a:off x="8274050" y="4384676"/>
                <a:ext cx="22225" cy="80963"/>
              </a:xfrm>
              <a:custGeom>
                <a:avLst/>
                <a:gdLst>
                  <a:gd name="T0" fmla="*/ 0 w 14"/>
                  <a:gd name="T1" fmla="*/ 0 h 51"/>
                  <a:gd name="T2" fmla="*/ 2147483647 w 14"/>
                  <a:gd name="T3" fmla="*/ 0 h 51"/>
                  <a:gd name="T4" fmla="*/ 2147483647 w 14"/>
                  <a:gd name="T5" fmla="*/ 0 h 51"/>
                  <a:gd name="T6" fmla="*/ 2147483647 w 14"/>
                  <a:gd name="T7" fmla="*/ 2147483647 h 51"/>
                  <a:gd name="T8" fmla="*/ 0 w 14"/>
                  <a:gd name="T9" fmla="*/ 2147483647 h 51"/>
                  <a:gd name="T10" fmla="*/ 2147483647 w 14"/>
                  <a:gd name="T11" fmla="*/ 2147483647 h 51"/>
                  <a:gd name="T12" fmla="*/ 0 60000 65536"/>
                  <a:gd name="T13" fmla="*/ 0 60000 65536"/>
                  <a:gd name="T14" fmla="*/ 0 60000 65536"/>
                  <a:gd name="T15" fmla="*/ 0 60000 65536"/>
                  <a:gd name="T16" fmla="*/ 0 60000 65536"/>
                  <a:gd name="T17" fmla="*/ 0 60000 65536"/>
                  <a:gd name="T18" fmla="*/ 0 w 14"/>
                  <a:gd name="T19" fmla="*/ 0 h 51"/>
                  <a:gd name="T20" fmla="*/ 14 w 1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14" h="51">
                    <a:moveTo>
                      <a:pt x="0" y="0"/>
                    </a:moveTo>
                    <a:lnTo>
                      <a:pt x="14" y="0"/>
                    </a:lnTo>
                    <a:lnTo>
                      <a:pt x="7" y="0"/>
                    </a:lnTo>
                    <a:lnTo>
                      <a:pt x="7" y="51"/>
                    </a:lnTo>
                    <a:lnTo>
                      <a:pt x="0" y="51"/>
                    </a:lnTo>
                    <a:lnTo>
                      <a:pt x="14" y="51"/>
                    </a:lnTo>
                  </a:path>
                </a:pathLst>
              </a:custGeom>
              <a:noFill/>
              <a:ln w="4">
                <a:solidFill>
                  <a:srgbClr val="B200B2"/>
                </a:solidFill>
                <a:round/>
                <a:headEnd/>
                <a:tailEnd/>
              </a:ln>
            </p:spPr>
            <p:txBody>
              <a:bodyPr/>
              <a:lstStyle/>
              <a:p>
                <a:endParaRPr lang="en-US"/>
              </a:p>
            </p:txBody>
          </p:sp>
          <p:sp>
            <p:nvSpPr>
              <p:cNvPr id="507" name="Freeform 988"/>
              <p:cNvSpPr>
                <a:spLocks/>
              </p:cNvSpPr>
              <p:nvPr/>
            </p:nvSpPr>
            <p:spPr bwMode="auto">
              <a:xfrm>
                <a:off x="8296275" y="4384676"/>
                <a:ext cx="22225" cy="80963"/>
              </a:xfrm>
              <a:custGeom>
                <a:avLst/>
                <a:gdLst>
                  <a:gd name="T0" fmla="*/ 0 w 14"/>
                  <a:gd name="T1" fmla="*/ 0 h 51"/>
                  <a:gd name="T2" fmla="*/ 2147483647 w 14"/>
                  <a:gd name="T3" fmla="*/ 0 h 51"/>
                  <a:gd name="T4" fmla="*/ 2147483647 w 14"/>
                  <a:gd name="T5" fmla="*/ 0 h 51"/>
                  <a:gd name="T6" fmla="*/ 2147483647 w 14"/>
                  <a:gd name="T7" fmla="*/ 2147483647 h 51"/>
                  <a:gd name="T8" fmla="*/ 0 w 14"/>
                  <a:gd name="T9" fmla="*/ 2147483647 h 51"/>
                  <a:gd name="T10" fmla="*/ 2147483647 w 14"/>
                  <a:gd name="T11" fmla="*/ 2147483647 h 51"/>
                  <a:gd name="T12" fmla="*/ 0 60000 65536"/>
                  <a:gd name="T13" fmla="*/ 0 60000 65536"/>
                  <a:gd name="T14" fmla="*/ 0 60000 65536"/>
                  <a:gd name="T15" fmla="*/ 0 60000 65536"/>
                  <a:gd name="T16" fmla="*/ 0 60000 65536"/>
                  <a:gd name="T17" fmla="*/ 0 60000 65536"/>
                  <a:gd name="T18" fmla="*/ 0 w 14"/>
                  <a:gd name="T19" fmla="*/ 0 h 51"/>
                  <a:gd name="T20" fmla="*/ 14 w 1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14" h="51">
                    <a:moveTo>
                      <a:pt x="0" y="0"/>
                    </a:moveTo>
                    <a:lnTo>
                      <a:pt x="14" y="0"/>
                    </a:lnTo>
                    <a:lnTo>
                      <a:pt x="7" y="0"/>
                    </a:lnTo>
                    <a:lnTo>
                      <a:pt x="7" y="51"/>
                    </a:lnTo>
                    <a:lnTo>
                      <a:pt x="0" y="51"/>
                    </a:lnTo>
                    <a:lnTo>
                      <a:pt x="14" y="51"/>
                    </a:lnTo>
                  </a:path>
                </a:pathLst>
              </a:custGeom>
              <a:noFill/>
              <a:ln w="4">
                <a:solidFill>
                  <a:srgbClr val="B200B2"/>
                </a:solidFill>
                <a:round/>
                <a:headEnd/>
                <a:tailEnd/>
              </a:ln>
            </p:spPr>
            <p:txBody>
              <a:bodyPr/>
              <a:lstStyle/>
              <a:p>
                <a:endParaRPr lang="en-US"/>
              </a:p>
            </p:txBody>
          </p:sp>
          <p:sp>
            <p:nvSpPr>
              <p:cNvPr id="508" name="Freeform 989"/>
              <p:cNvSpPr>
                <a:spLocks/>
              </p:cNvSpPr>
              <p:nvPr/>
            </p:nvSpPr>
            <p:spPr bwMode="auto">
              <a:xfrm>
                <a:off x="8321675" y="4392613"/>
                <a:ext cx="22225" cy="80963"/>
              </a:xfrm>
              <a:custGeom>
                <a:avLst/>
                <a:gdLst>
                  <a:gd name="T0" fmla="*/ 0 w 14"/>
                  <a:gd name="T1" fmla="*/ 0 h 51"/>
                  <a:gd name="T2" fmla="*/ 2147483647 w 14"/>
                  <a:gd name="T3" fmla="*/ 0 h 51"/>
                  <a:gd name="T4" fmla="*/ 2147483647 w 14"/>
                  <a:gd name="T5" fmla="*/ 0 h 51"/>
                  <a:gd name="T6" fmla="*/ 2147483647 w 14"/>
                  <a:gd name="T7" fmla="*/ 2147483647 h 51"/>
                  <a:gd name="T8" fmla="*/ 0 w 14"/>
                  <a:gd name="T9" fmla="*/ 2147483647 h 51"/>
                  <a:gd name="T10" fmla="*/ 2147483647 w 14"/>
                  <a:gd name="T11" fmla="*/ 2147483647 h 51"/>
                  <a:gd name="T12" fmla="*/ 0 60000 65536"/>
                  <a:gd name="T13" fmla="*/ 0 60000 65536"/>
                  <a:gd name="T14" fmla="*/ 0 60000 65536"/>
                  <a:gd name="T15" fmla="*/ 0 60000 65536"/>
                  <a:gd name="T16" fmla="*/ 0 60000 65536"/>
                  <a:gd name="T17" fmla="*/ 0 60000 65536"/>
                  <a:gd name="T18" fmla="*/ 0 w 14"/>
                  <a:gd name="T19" fmla="*/ 0 h 51"/>
                  <a:gd name="T20" fmla="*/ 14 w 1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14" h="51">
                    <a:moveTo>
                      <a:pt x="0" y="0"/>
                    </a:moveTo>
                    <a:lnTo>
                      <a:pt x="14" y="0"/>
                    </a:lnTo>
                    <a:lnTo>
                      <a:pt x="7" y="0"/>
                    </a:lnTo>
                    <a:lnTo>
                      <a:pt x="7" y="51"/>
                    </a:lnTo>
                    <a:lnTo>
                      <a:pt x="0" y="51"/>
                    </a:lnTo>
                    <a:lnTo>
                      <a:pt x="14" y="51"/>
                    </a:lnTo>
                  </a:path>
                </a:pathLst>
              </a:custGeom>
              <a:noFill/>
              <a:ln w="4">
                <a:solidFill>
                  <a:srgbClr val="B200B2"/>
                </a:solidFill>
                <a:round/>
                <a:headEnd/>
                <a:tailEnd/>
              </a:ln>
            </p:spPr>
            <p:txBody>
              <a:bodyPr/>
              <a:lstStyle/>
              <a:p>
                <a:endParaRPr lang="en-US"/>
              </a:p>
            </p:txBody>
          </p:sp>
          <p:sp>
            <p:nvSpPr>
              <p:cNvPr id="509" name="Freeform 990"/>
              <p:cNvSpPr>
                <a:spLocks/>
              </p:cNvSpPr>
              <p:nvPr/>
            </p:nvSpPr>
            <p:spPr bwMode="auto">
              <a:xfrm>
                <a:off x="8343900" y="4395788"/>
                <a:ext cx="20638" cy="80963"/>
              </a:xfrm>
              <a:custGeom>
                <a:avLst/>
                <a:gdLst>
                  <a:gd name="T0" fmla="*/ 0 w 13"/>
                  <a:gd name="T1" fmla="*/ 0 h 51"/>
                  <a:gd name="T2" fmla="*/ 2147483647 w 13"/>
                  <a:gd name="T3" fmla="*/ 0 h 51"/>
                  <a:gd name="T4" fmla="*/ 2147483647 w 13"/>
                  <a:gd name="T5" fmla="*/ 0 h 51"/>
                  <a:gd name="T6" fmla="*/ 2147483647 w 13"/>
                  <a:gd name="T7" fmla="*/ 2147483647 h 51"/>
                  <a:gd name="T8" fmla="*/ 0 w 13"/>
                  <a:gd name="T9" fmla="*/ 2147483647 h 51"/>
                  <a:gd name="T10" fmla="*/ 2147483647 w 13"/>
                  <a:gd name="T11" fmla="*/ 2147483647 h 51"/>
                  <a:gd name="T12" fmla="*/ 0 60000 65536"/>
                  <a:gd name="T13" fmla="*/ 0 60000 65536"/>
                  <a:gd name="T14" fmla="*/ 0 60000 65536"/>
                  <a:gd name="T15" fmla="*/ 0 60000 65536"/>
                  <a:gd name="T16" fmla="*/ 0 60000 65536"/>
                  <a:gd name="T17" fmla="*/ 0 60000 65536"/>
                  <a:gd name="T18" fmla="*/ 0 w 13"/>
                  <a:gd name="T19" fmla="*/ 0 h 51"/>
                  <a:gd name="T20" fmla="*/ 13 w 13"/>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13" h="51">
                    <a:moveTo>
                      <a:pt x="0" y="0"/>
                    </a:moveTo>
                    <a:lnTo>
                      <a:pt x="13" y="0"/>
                    </a:lnTo>
                    <a:lnTo>
                      <a:pt x="7" y="0"/>
                    </a:lnTo>
                    <a:lnTo>
                      <a:pt x="7" y="51"/>
                    </a:lnTo>
                    <a:lnTo>
                      <a:pt x="0" y="51"/>
                    </a:lnTo>
                    <a:lnTo>
                      <a:pt x="13" y="51"/>
                    </a:lnTo>
                  </a:path>
                </a:pathLst>
              </a:custGeom>
              <a:noFill/>
              <a:ln w="4">
                <a:solidFill>
                  <a:srgbClr val="B200B2"/>
                </a:solidFill>
                <a:round/>
                <a:headEnd/>
                <a:tailEnd/>
              </a:ln>
            </p:spPr>
            <p:txBody>
              <a:bodyPr/>
              <a:lstStyle/>
              <a:p>
                <a:endParaRPr lang="en-US"/>
              </a:p>
            </p:txBody>
          </p:sp>
          <p:sp>
            <p:nvSpPr>
              <p:cNvPr id="510" name="Freeform 991"/>
              <p:cNvSpPr>
                <a:spLocks/>
              </p:cNvSpPr>
              <p:nvPr/>
            </p:nvSpPr>
            <p:spPr bwMode="auto">
              <a:xfrm>
                <a:off x="8364538" y="4392613"/>
                <a:ext cx="22225" cy="80963"/>
              </a:xfrm>
              <a:custGeom>
                <a:avLst/>
                <a:gdLst>
                  <a:gd name="T0" fmla="*/ 0 w 14"/>
                  <a:gd name="T1" fmla="*/ 0 h 51"/>
                  <a:gd name="T2" fmla="*/ 2147483647 w 14"/>
                  <a:gd name="T3" fmla="*/ 0 h 51"/>
                  <a:gd name="T4" fmla="*/ 2147483647 w 14"/>
                  <a:gd name="T5" fmla="*/ 0 h 51"/>
                  <a:gd name="T6" fmla="*/ 2147483647 w 14"/>
                  <a:gd name="T7" fmla="*/ 2147483647 h 51"/>
                  <a:gd name="T8" fmla="*/ 0 w 14"/>
                  <a:gd name="T9" fmla="*/ 2147483647 h 51"/>
                  <a:gd name="T10" fmla="*/ 2147483647 w 14"/>
                  <a:gd name="T11" fmla="*/ 2147483647 h 51"/>
                  <a:gd name="T12" fmla="*/ 0 60000 65536"/>
                  <a:gd name="T13" fmla="*/ 0 60000 65536"/>
                  <a:gd name="T14" fmla="*/ 0 60000 65536"/>
                  <a:gd name="T15" fmla="*/ 0 60000 65536"/>
                  <a:gd name="T16" fmla="*/ 0 60000 65536"/>
                  <a:gd name="T17" fmla="*/ 0 60000 65536"/>
                  <a:gd name="T18" fmla="*/ 0 w 14"/>
                  <a:gd name="T19" fmla="*/ 0 h 51"/>
                  <a:gd name="T20" fmla="*/ 14 w 1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14" h="51">
                    <a:moveTo>
                      <a:pt x="0" y="0"/>
                    </a:moveTo>
                    <a:lnTo>
                      <a:pt x="14" y="0"/>
                    </a:lnTo>
                    <a:lnTo>
                      <a:pt x="7" y="0"/>
                    </a:lnTo>
                    <a:lnTo>
                      <a:pt x="7" y="51"/>
                    </a:lnTo>
                    <a:lnTo>
                      <a:pt x="0" y="51"/>
                    </a:lnTo>
                    <a:lnTo>
                      <a:pt x="14" y="51"/>
                    </a:lnTo>
                  </a:path>
                </a:pathLst>
              </a:custGeom>
              <a:noFill/>
              <a:ln w="4">
                <a:solidFill>
                  <a:srgbClr val="B200B2"/>
                </a:solidFill>
                <a:round/>
                <a:headEnd/>
                <a:tailEnd/>
              </a:ln>
            </p:spPr>
            <p:txBody>
              <a:bodyPr/>
              <a:lstStyle/>
              <a:p>
                <a:endParaRPr lang="en-US"/>
              </a:p>
            </p:txBody>
          </p:sp>
          <p:sp>
            <p:nvSpPr>
              <p:cNvPr id="511" name="Freeform 992"/>
              <p:cNvSpPr>
                <a:spLocks/>
              </p:cNvSpPr>
              <p:nvPr/>
            </p:nvSpPr>
            <p:spPr bwMode="auto">
              <a:xfrm>
                <a:off x="8386763" y="4392613"/>
                <a:ext cx="22225" cy="80963"/>
              </a:xfrm>
              <a:custGeom>
                <a:avLst/>
                <a:gdLst>
                  <a:gd name="T0" fmla="*/ 0 w 14"/>
                  <a:gd name="T1" fmla="*/ 0 h 51"/>
                  <a:gd name="T2" fmla="*/ 2147483647 w 14"/>
                  <a:gd name="T3" fmla="*/ 0 h 51"/>
                  <a:gd name="T4" fmla="*/ 2147483647 w 14"/>
                  <a:gd name="T5" fmla="*/ 0 h 51"/>
                  <a:gd name="T6" fmla="*/ 2147483647 w 14"/>
                  <a:gd name="T7" fmla="*/ 2147483647 h 51"/>
                  <a:gd name="T8" fmla="*/ 0 w 14"/>
                  <a:gd name="T9" fmla="*/ 2147483647 h 51"/>
                  <a:gd name="T10" fmla="*/ 2147483647 w 14"/>
                  <a:gd name="T11" fmla="*/ 2147483647 h 51"/>
                  <a:gd name="T12" fmla="*/ 0 60000 65536"/>
                  <a:gd name="T13" fmla="*/ 0 60000 65536"/>
                  <a:gd name="T14" fmla="*/ 0 60000 65536"/>
                  <a:gd name="T15" fmla="*/ 0 60000 65536"/>
                  <a:gd name="T16" fmla="*/ 0 60000 65536"/>
                  <a:gd name="T17" fmla="*/ 0 60000 65536"/>
                  <a:gd name="T18" fmla="*/ 0 w 14"/>
                  <a:gd name="T19" fmla="*/ 0 h 51"/>
                  <a:gd name="T20" fmla="*/ 14 w 1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14" h="51">
                    <a:moveTo>
                      <a:pt x="0" y="0"/>
                    </a:moveTo>
                    <a:lnTo>
                      <a:pt x="14" y="0"/>
                    </a:lnTo>
                    <a:lnTo>
                      <a:pt x="7" y="0"/>
                    </a:lnTo>
                    <a:lnTo>
                      <a:pt x="7" y="51"/>
                    </a:lnTo>
                    <a:lnTo>
                      <a:pt x="0" y="51"/>
                    </a:lnTo>
                    <a:lnTo>
                      <a:pt x="14" y="51"/>
                    </a:lnTo>
                  </a:path>
                </a:pathLst>
              </a:custGeom>
              <a:noFill/>
              <a:ln w="4">
                <a:solidFill>
                  <a:srgbClr val="B200B2"/>
                </a:solidFill>
                <a:round/>
                <a:headEnd/>
                <a:tailEnd/>
              </a:ln>
            </p:spPr>
            <p:txBody>
              <a:bodyPr/>
              <a:lstStyle/>
              <a:p>
                <a:endParaRPr lang="en-US"/>
              </a:p>
            </p:txBody>
          </p:sp>
          <p:sp>
            <p:nvSpPr>
              <p:cNvPr id="512" name="Freeform 993"/>
              <p:cNvSpPr>
                <a:spLocks/>
              </p:cNvSpPr>
              <p:nvPr/>
            </p:nvSpPr>
            <p:spPr bwMode="auto">
              <a:xfrm>
                <a:off x="8412163" y="4392613"/>
                <a:ext cx="22225" cy="80963"/>
              </a:xfrm>
              <a:custGeom>
                <a:avLst/>
                <a:gdLst>
                  <a:gd name="T0" fmla="*/ 0 w 14"/>
                  <a:gd name="T1" fmla="*/ 0 h 51"/>
                  <a:gd name="T2" fmla="*/ 2147483647 w 14"/>
                  <a:gd name="T3" fmla="*/ 0 h 51"/>
                  <a:gd name="T4" fmla="*/ 2147483647 w 14"/>
                  <a:gd name="T5" fmla="*/ 0 h 51"/>
                  <a:gd name="T6" fmla="*/ 2147483647 w 14"/>
                  <a:gd name="T7" fmla="*/ 2147483647 h 51"/>
                  <a:gd name="T8" fmla="*/ 0 w 14"/>
                  <a:gd name="T9" fmla="*/ 2147483647 h 51"/>
                  <a:gd name="T10" fmla="*/ 2147483647 w 14"/>
                  <a:gd name="T11" fmla="*/ 2147483647 h 51"/>
                  <a:gd name="T12" fmla="*/ 0 60000 65536"/>
                  <a:gd name="T13" fmla="*/ 0 60000 65536"/>
                  <a:gd name="T14" fmla="*/ 0 60000 65536"/>
                  <a:gd name="T15" fmla="*/ 0 60000 65536"/>
                  <a:gd name="T16" fmla="*/ 0 60000 65536"/>
                  <a:gd name="T17" fmla="*/ 0 60000 65536"/>
                  <a:gd name="T18" fmla="*/ 0 w 14"/>
                  <a:gd name="T19" fmla="*/ 0 h 51"/>
                  <a:gd name="T20" fmla="*/ 14 w 1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14" h="51">
                    <a:moveTo>
                      <a:pt x="0" y="0"/>
                    </a:moveTo>
                    <a:lnTo>
                      <a:pt x="14" y="0"/>
                    </a:lnTo>
                    <a:lnTo>
                      <a:pt x="7" y="0"/>
                    </a:lnTo>
                    <a:lnTo>
                      <a:pt x="7" y="51"/>
                    </a:lnTo>
                    <a:lnTo>
                      <a:pt x="0" y="51"/>
                    </a:lnTo>
                    <a:lnTo>
                      <a:pt x="14" y="51"/>
                    </a:lnTo>
                  </a:path>
                </a:pathLst>
              </a:custGeom>
              <a:noFill/>
              <a:ln w="4">
                <a:solidFill>
                  <a:srgbClr val="B200B2"/>
                </a:solidFill>
                <a:round/>
                <a:headEnd/>
                <a:tailEnd/>
              </a:ln>
            </p:spPr>
            <p:txBody>
              <a:bodyPr/>
              <a:lstStyle/>
              <a:p>
                <a:endParaRPr lang="en-US"/>
              </a:p>
            </p:txBody>
          </p:sp>
          <p:sp>
            <p:nvSpPr>
              <p:cNvPr id="513" name="Freeform 994"/>
              <p:cNvSpPr>
                <a:spLocks/>
              </p:cNvSpPr>
              <p:nvPr/>
            </p:nvSpPr>
            <p:spPr bwMode="auto">
              <a:xfrm>
                <a:off x="8434388" y="4392613"/>
                <a:ext cx="22225" cy="80963"/>
              </a:xfrm>
              <a:custGeom>
                <a:avLst/>
                <a:gdLst>
                  <a:gd name="T0" fmla="*/ 0 w 14"/>
                  <a:gd name="T1" fmla="*/ 0 h 51"/>
                  <a:gd name="T2" fmla="*/ 2147483647 w 14"/>
                  <a:gd name="T3" fmla="*/ 0 h 51"/>
                  <a:gd name="T4" fmla="*/ 2147483647 w 14"/>
                  <a:gd name="T5" fmla="*/ 0 h 51"/>
                  <a:gd name="T6" fmla="*/ 2147483647 w 14"/>
                  <a:gd name="T7" fmla="*/ 2147483647 h 51"/>
                  <a:gd name="T8" fmla="*/ 0 w 14"/>
                  <a:gd name="T9" fmla="*/ 2147483647 h 51"/>
                  <a:gd name="T10" fmla="*/ 2147483647 w 14"/>
                  <a:gd name="T11" fmla="*/ 2147483647 h 51"/>
                  <a:gd name="T12" fmla="*/ 0 60000 65536"/>
                  <a:gd name="T13" fmla="*/ 0 60000 65536"/>
                  <a:gd name="T14" fmla="*/ 0 60000 65536"/>
                  <a:gd name="T15" fmla="*/ 0 60000 65536"/>
                  <a:gd name="T16" fmla="*/ 0 60000 65536"/>
                  <a:gd name="T17" fmla="*/ 0 60000 65536"/>
                  <a:gd name="T18" fmla="*/ 0 w 14"/>
                  <a:gd name="T19" fmla="*/ 0 h 51"/>
                  <a:gd name="T20" fmla="*/ 14 w 1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14" h="51">
                    <a:moveTo>
                      <a:pt x="0" y="0"/>
                    </a:moveTo>
                    <a:lnTo>
                      <a:pt x="14" y="0"/>
                    </a:lnTo>
                    <a:lnTo>
                      <a:pt x="7" y="0"/>
                    </a:lnTo>
                    <a:lnTo>
                      <a:pt x="7" y="51"/>
                    </a:lnTo>
                    <a:lnTo>
                      <a:pt x="0" y="51"/>
                    </a:lnTo>
                    <a:lnTo>
                      <a:pt x="14" y="51"/>
                    </a:lnTo>
                  </a:path>
                </a:pathLst>
              </a:custGeom>
              <a:noFill/>
              <a:ln w="4">
                <a:solidFill>
                  <a:srgbClr val="B200B2"/>
                </a:solidFill>
                <a:round/>
                <a:headEnd/>
                <a:tailEnd/>
              </a:ln>
            </p:spPr>
            <p:txBody>
              <a:bodyPr/>
              <a:lstStyle/>
              <a:p>
                <a:endParaRPr lang="en-US"/>
              </a:p>
            </p:txBody>
          </p:sp>
          <p:sp>
            <p:nvSpPr>
              <p:cNvPr id="514" name="Freeform 995"/>
              <p:cNvSpPr>
                <a:spLocks/>
              </p:cNvSpPr>
              <p:nvPr/>
            </p:nvSpPr>
            <p:spPr bwMode="auto">
              <a:xfrm>
                <a:off x="8456613" y="4392613"/>
                <a:ext cx="22225" cy="80963"/>
              </a:xfrm>
              <a:custGeom>
                <a:avLst/>
                <a:gdLst>
                  <a:gd name="T0" fmla="*/ 0 w 14"/>
                  <a:gd name="T1" fmla="*/ 0 h 51"/>
                  <a:gd name="T2" fmla="*/ 2147483647 w 14"/>
                  <a:gd name="T3" fmla="*/ 0 h 51"/>
                  <a:gd name="T4" fmla="*/ 2147483647 w 14"/>
                  <a:gd name="T5" fmla="*/ 0 h 51"/>
                  <a:gd name="T6" fmla="*/ 2147483647 w 14"/>
                  <a:gd name="T7" fmla="*/ 2147483647 h 51"/>
                  <a:gd name="T8" fmla="*/ 0 w 14"/>
                  <a:gd name="T9" fmla="*/ 2147483647 h 51"/>
                  <a:gd name="T10" fmla="*/ 2147483647 w 14"/>
                  <a:gd name="T11" fmla="*/ 2147483647 h 51"/>
                  <a:gd name="T12" fmla="*/ 0 60000 65536"/>
                  <a:gd name="T13" fmla="*/ 0 60000 65536"/>
                  <a:gd name="T14" fmla="*/ 0 60000 65536"/>
                  <a:gd name="T15" fmla="*/ 0 60000 65536"/>
                  <a:gd name="T16" fmla="*/ 0 60000 65536"/>
                  <a:gd name="T17" fmla="*/ 0 60000 65536"/>
                  <a:gd name="T18" fmla="*/ 0 w 14"/>
                  <a:gd name="T19" fmla="*/ 0 h 51"/>
                  <a:gd name="T20" fmla="*/ 14 w 1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14" h="51">
                    <a:moveTo>
                      <a:pt x="0" y="0"/>
                    </a:moveTo>
                    <a:lnTo>
                      <a:pt x="14" y="0"/>
                    </a:lnTo>
                    <a:lnTo>
                      <a:pt x="7" y="0"/>
                    </a:lnTo>
                    <a:lnTo>
                      <a:pt x="7" y="51"/>
                    </a:lnTo>
                    <a:lnTo>
                      <a:pt x="0" y="51"/>
                    </a:lnTo>
                    <a:lnTo>
                      <a:pt x="14" y="51"/>
                    </a:lnTo>
                  </a:path>
                </a:pathLst>
              </a:custGeom>
              <a:noFill/>
              <a:ln w="4">
                <a:solidFill>
                  <a:srgbClr val="B200B2"/>
                </a:solidFill>
                <a:round/>
                <a:headEnd/>
                <a:tailEnd/>
              </a:ln>
            </p:spPr>
            <p:txBody>
              <a:bodyPr/>
              <a:lstStyle/>
              <a:p>
                <a:endParaRPr lang="en-US"/>
              </a:p>
            </p:txBody>
          </p:sp>
          <p:sp>
            <p:nvSpPr>
              <p:cNvPr id="515" name="Freeform 996"/>
              <p:cNvSpPr>
                <a:spLocks/>
              </p:cNvSpPr>
              <p:nvPr/>
            </p:nvSpPr>
            <p:spPr bwMode="auto">
              <a:xfrm>
                <a:off x="8478838" y="4389438"/>
                <a:ext cx="22225" cy="80963"/>
              </a:xfrm>
              <a:custGeom>
                <a:avLst/>
                <a:gdLst>
                  <a:gd name="T0" fmla="*/ 0 w 14"/>
                  <a:gd name="T1" fmla="*/ 0 h 51"/>
                  <a:gd name="T2" fmla="*/ 2147483647 w 14"/>
                  <a:gd name="T3" fmla="*/ 0 h 51"/>
                  <a:gd name="T4" fmla="*/ 2147483647 w 14"/>
                  <a:gd name="T5" fmla="*/ 0 h 51"/>
                  <a:gd name="T6" fmla="*/ 2147483647 w 14"/>
                  <a:gd name="T7" fmla="*/ 2147483647 h 51"/>
                  <a:gd name="T8" fmla="*/ 0 w 14"/>
                  <a:gd name="T9" fmla="*/ 2147483647 h 51"/>
                  <a:gd name="T10" fmla="*/ 2147483647 w 14"/>
                  <a:gd name="T11" fmla="*/ 2147483647 h 51"/>
                  <a:gd name="T12" fmla="*/ 0 60000 65536"/>
                  <a:gd name="T13" fmla="*/ 0 60000 65536"/>
                  <a:gd name="T14" fmla="*/ 0 60000 65536"/>
                  <a:gd name="T15" fmla="*/ 0 60000 65536"/>
                  <a:gd name="T16" fmla="*/ 0 60000 65536"/>
                  <a:gd name="T17" fmla="*/ 0 60000 65536"/>
                  <a:gd name="T18" fmla="*/ 0 w 14"/>
                  <a:gd name="T19" fmla="*/ 0 h 51"/>
                  <a:gd name="T20" fmla="*/ 14 w 1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14" h="51">
                    <a:moveTo>
                      <a:pt x="0" y="0"/>
                    </a:moveTo>
                    <a:lnTo>
                      <a:pt x="14" y="0"/>
                    </a:lnTo>
                    <a:lnTo>
                      <a:pt x="7" y="0"/>
                    </a:lnTo>
                    <a:lnTo>
                      <a:pt x="7" y="51"/>
                    </a:lnTo>
                    <a:lnTo>
                      <a:pt x="0" y="51"/>
                    </a:lnTo>
                    <a:lnTo>
                      <a:pt x="14" y="51"/>
                    </a:lnTo>
                  </a:path>
                </a:pathLst>
              </a:custGeom>
              <a:noFill/>
              <a:ln w="4">
                <a:solidFill>
                  <a:srgbClr val="B200B2"/>
                </a:solidFill>
                <a:round/>
                <a:headEnd/>
                <a:tailEnd/>
              </a:ln>
            </p:spPr>
            <p:txBody>
              <a:bodyPr/>
              <a:lstStyle/>
              <a:p>
                <a:endParaRPr lang="en-US"/>
              </a:p>
            </p:txBody>
          </p:sp>
          <p:sp>
            <p:nvSpPr>
              <p:cNvPr id="516" name="Freeform 997"/>
              <p:cNvSpPr>
                <a:spLocks/>
              </p:cNvSpPr>
              <p:nvPr/>
            </p:nvSpPr>
            <p:spPr bwMode="auto">
              <a:xfrm>
                <a:off x="8501063" y="4389438"/>
                <a:ext cx="22225" cy="80963"/>
              </a:xfrm>
              <a:custGeom>
                <a:avLst/>
                <a:gdLst>
                  <a:gd name="T0" fmla="*/ 0 w 14"/>
                  <a:gd name="T1" fmla="*/ 0 h 51"/>
                  <a:gd name="T2" fmla="*/ 2147483647 w 14"/>
                  <a:gd name="T3" fmla="*/ 0 h 51"/>
                  <a:gd name="T4" fmla="*/ 2147483647 w 14"/>
                  <a:gd name="T5" fmla="*/ 0 h 51"/>
                  <a:gd name="T6" fmla="*/ 2147483647 w 14"/>
                  <a:gd name="T7" fmla="*/ 2147483647 h 51"/>
                  <a:gd name="T8" fmla="*/ 0 w 14"/>
                  <a:gd name="T9" fmla="*/ 2147483647 h 51"/>
                  <a:gd name="T10" fmla="*/ 2147483647 w 14"/>
                  <a:gd name="T11" fmla="*/ 2147483647 h 51"/>
                  <a:gd name="T12" fmla="*/ 0 60000 65536"/>
                  <a:gd name="T13" fmla="*/ 0 60000 65536"/>
                  <a:gd name="T14" fmla="*/ 0 60000 65536"/>
                  <a:gd name="T15" fmla="*/ 0 60000 65536"/>
                  <a:gd name="T16" fmla="*/ 0 60000 65536"/>
                  <a:gd name="T17" fmla="*/ 0 60000 65536"/>
                  <a:gd name="T18" fmla="*/ 0 w 14"/>
                  <a:gd name="T19" fmla="*/ 0 h 51"/>
                  <a:gd name="T20" fmla="*/ 14 w 1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14" h="51">
                    <a:moveTo>
                      <a:pt x="0" y="0"/>
                    </a:moveTo>
                    <a:lnTo>
                      <a:pt x="14" y="0"/>
                    </a:lnTo>
                    <a:lnTo>
                      <a:pt x="7" y="0"/>
                    </a:lnTo>
                    <a:lnTo>
                      <a:pt x="7" y="51"/>
                    </a:lnTo>
                    <a:lnTo>
                      <a:pt x="0" y="51"/>
                    </a:lnTo>
                    <a:lnTo>
                      <a:pt x="14" y="51"/>
                    </a:lnTo>
                  </a:path>
                </a:pathLst>
              </a:custGeom>
              <a:noFill/>
              <a:ln w="4">
                <a:solidFill>
                  <a:srgbClr val="B200B2"/>
                </a:solidFill>
                <a:round/>
                <a:headEnd/>
                <a:tailEnd/>
              </a:ln>
            </p:spPr>
            <p:txBody>
              <a:bodyPr/>
              <a:lstStyle/>
              <a:p>
                <a:endParaRPr lang="en-US"/>
              </a:p>
            </p:txBody>
          </p:sp>
          <p:sp>
            <p:nvSpPr>
              <p:cNvPr id="517" name="Freeform 998"/>
              <p:cNvSpPr>
                <a:spLocks/>
              </p:cNvSpPr>
              <p:nvPr/>
            </p:nvSpPr>
            <p:spPr bwMode="auto">
              <a:xfrm>
                <a:off x="8526463" y="4386263"/>
                <a:ext cx="22225" cy="80963"/>
              </a:xfrm>
              <a:custGeom>
                <a:avLst/>
                <a:gdLst>
                  <a:gd name="T0" fmla="*/ 0 w 14"/>
                  <a:gd name="T1" fmla="*/ 0 h 51"/>
                  <a:gd name="T2" fmla="*/ 2147483647 w 14"/>
                  <a:gd name="T3" fmla="*/ 0 h 51"/>
                  <a:gd name="T4" fmla="*/ 2147483647 w 14"/>
                  <a:gd name="T5" fmla="*/ 0 h 51"/>
                  <a:gd name="T6" fmla="*/ 2147483647 w 14"/>
                  <a:gd name="T7" fmla="*/ 2147483647 h 51"/>
                  <a:gd name="T8" fmla="*/ 0 w 14"/>
                  <a:gd name="T9" fmla="*/ 2147483647 h 51"/>
                  <a:gd name="T10" fmla="*/ 2147483647 w 14"/>
                  <a:gd name="T11" fmla="*/ 2147483647 h 51"/>
                  <a:gd name="T12" fmla="*/ 0 60000 65536"/>
                  <a:gd name="T13" fmla="*/ 0 60000 65536"/>
                  <a:gd name="T14" fmla="*/ 0 60000 65536"/>
                  <a:gd name="T15" fmla="*/ 0 60000 65536"/>
                  <a:gd name="T16" fmla="*/ 0 60000 65536"/>
                  <a:gd name="T17" fmla="*/ 0 60000 65536"/>
                  <a:gd name="T18" fmla="*/ 0 w 14"/>
                  <a:gd name="T19" fmla="*/ 0 h 51"/>
                  <a:gd name="T20" fmla="*/ 14 w 1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14" h="51">
                    <a:moveTo>
                      <a:pt x="0" y="0"/>
                    </a:moveTo>
                    <a:lnTo>
                      <a:pt x="14" y="0"/>
                    </a:lnTo>
                    <a:lnTo>
                      <a:pt x="7" y="0"/>
                    </a:lnTo>
                    <a:lnTo>
                      <a:pt x="7" y="51"/>
                    </a:lnTo>
                    <a:lnTo>
                      <a:pt x="0" y="51"/>
                    </a:lnTo>
                    <a:lnTo>
                      <a:pt x="14" y="51"/>
                    </a:lnTo>
                  </a:path>
                </a:pathLst>
              </a:custGeom>
              <a:noFill/>
              <a:ln w="4">
                <a:solidFill>
                  <a:srgbClr val="B200B2"/>
                </a:solidFill>
                <a:round/>
                <a:headEnd/>
                <a:tailEnd/>
              </a:ln>
            </p:spPr>
            <p:txBody>
              <a:bodyPr/>
              <a:lstStyle/>
              <a:p>
                <a:endParaRPr lang="en-US"/>
              </a:p>
            </p:txBody>
          </p:sp>
          <p:sp>
            <p:nvSpPr>
              <p:cNvPr id="518" name="Freeform 999"/>
              <p:cNvSpPr>
                <a:spLocks/>
              </p:cNvSpPr>
              <p:nvPr/>
            </p:nvSpPr>
            <p:spPr bwMode="auto">
              <a:xfrm>
                <a:off x="8548688" y="4384676"/>
                <a:ext cx="22225" cy="80963"/>
              </a:xfrm>
              <a:custGeom>
                <a:avLst/>
                <a:gdLst>
                  <a:gd name="T0" fmla="*/ 0 w 14"/>
                  <a:gd name="T1" fmla="*/ 0 h 51"/>
                  <a:gd name="T2" fmla="*/ 2147483647 w 14"/>
                  <a:gd name="T3" fmla="*/ 0 h 51"/>
                  <a:gd name="T4" fmla="*/ 2147483647 w 14"/>
                  <a:gd name="T5" fmla="*/ 0 h 51"/>
                  <a:gd name="T6" fmla="*/ 2147483647 w 14"/>
                  <a:gd name="T7" fmla="*/ 2147483647 h 51"/>
                  <a:gd name="T8" fmla="*/ 0 w 14"/>
                  <a:gd name="T9" fmla="*/ 2147483647 h 51"/>
                  <a:gd name="T10" fmla="*/ 2147483647 w 14"/>
                  <a:gd name="T11" fmla="*/ 2147483647 h 51"/>
                  <a:gd name="T12" fmla="*/ 0 60000 65536"/>
                  <a:gd name="T13" fmla="*/ 0 60000 65536"/>
                  <a:gd name="T14" fmla="*/ 0 60000 65536"/>
                  <a:gd name="T15" fmla="*/ 0 60000 65536"/>
                  <a:gd name="T16" fmla="*/ 0 60000 65536"/>
                  <a:gd name="T17" fmla="*/ 0 60000 65536"/>
                  <a:gd name="T18" fmla="*/ 0 w 14"/>
                  <a:gd name="T19" fmla="*/ 0 h 51"/>
                  <a:gd name="T20" fmla="*/ 14 w 1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14" h="51">
                    <a:moveTo>
                      <a:pt x="0" y="0"/>
                    </a:moveTo>
                    <a:lnTo>
                      <a:pt x="14" y="0"/>
                    </a:lnTo>
                    <a:lnTo>
                      <a:pt x="7" y="0"/>
                    </a:lnTo>
                    <a:lnTo>
                      <a:pt x="7" y="51"/>
                    </a:lnTo>
                    <a:lnTo>
                      <a:pt x="0" y="51"/>
                    </a:lnTo>
                    <a:lnTo>
                      <a:pt x="14" y="51"/>
                    </a:lnTo>
                  </a:path>
                </a:pathLst>
              </a:custGeom>
              <a:noFill/>
              <a:ln w="4">
                <a:solidFill>
                  <a:srgbClr val="B200B2"/>
                </a:solidFill>
                <a:round/>
                <a:headEnd/>
                <a:tailEnd/>
              </a:ln>
            </p:spPr>
            <p:txBody>
              <a:bodyPr/>
              <a:lstStyle/>
              <a:p>
                <a:endParaRPr lang="en-US"/>
              </a:p>
            </p:txBody>
          </p:sp>
          <p:sp>
            <p:nvSpPr>
              <p:cNvPr id="519" name="Freeform 1000"/>
              <p:cNvSpPr>
                <a:spLocks/>
              </p:cNvSpPr>
              <p:nvPr/>
            </p:nvSpPr>
            <p:spPr bwMode="auto">
              <a:xfrm>
                <a:off x="8570913" y="4381501"/>
                <a:ext cx="22225" cy="80963"/>
              </a:xfrm>
              <a:custGeom>
                <a:avLst/>
                <a:gdLst>
                  <a:gd name="T0" fmla="*/ 0 w 14"/>
                  <a:gd name="T1" fmla="*/ 0 h 51"/>
                  <a:gd name="T2" fmla="*/ 2147483647 w 14"/>
                  <a:gd name="T3" fmla="*/ 0 h 51"/>
                  <a:gd name="T4" fmla="*/ 2147483647 w 14"/>
                  <a:gd name="T5" fmla="*/ 0 h 51"/>
                  <a:gd name="T6" fmla="*/ 2147483647 w 14"/>
                  <a:gd name="T7" fmla="*/ 2147483647 h 51"/>
                  <a:gd name="T8" fmla="*/ 0 w 14"/>
                  <a:gd name="T9" fmla="*/ 2147483647 h 51"/>
                  <a:gd name="T10" fmla="*/ 2147483647 w 14"/>
                  <a:gd name="T11" fmla="*/ 2147483647 h 51"/>
                  <a:gd name="T12" fmla="*/ 0 60000 65536"/>
                  <a:gd name="T13" fmla="*/ 0 60000 65536"/>
                  <a:gd name="T14" fmla="*/ 0 60000 65536"/>
                  <a:gd name="T15" fmla="*/ 0 60000 65536"/>
                  <a:gd name="T16" fmla="*/ 0 60000 65536"/>
                  <a:gd name="T17" fmla="*/ 0 60000 65536"/>
                  <a:gd name="T18" fmla="*/ 0 w 14"/>
                  <a:gd name="T19" fmla="*/ 0 h 51"/>
                  <a:gd name="T20" fmla="*/ 14 w 1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14" h="51">
                    <a:moveTo>
                      <a:pt x="0" y="0"/>
                    </a:moveTo>
                    <a:lnTo>
                      <a:pt x="14" y="0"/>
                    </a:lnTo>
                    <a:lnTo>
                      <a:pt x="7" y="0"/>
                    </a:lnTo>
                    <a:lnTo>
                      <a:pt x="7" y="51"/>
                    </a:lnTo>
                    <a:lnTo>
                      <a:pt x="0" y="51"/>
                    </a:lnTo>
                    <a:lnTo>
                      <a:pt x="14" y="51"/>
                    </a:lnTo>
                  </a:path>
                </a:pathLst>
              </a:custGeom>
              <a:noFill/>
              <a:ln w="4">
                <a:solidFill>
                  <a:srgbClr val="B200B2"/>
                </a:solidFill>
                <a:round/>
                <a:headEnd/>
                <a:tailEnd/>
              </a:ln>
            </p:spPr>
            <p:txBody>
              <a:bodyPr/>
              <a:lstStyle/>
              <a:p>
                <a:endParaRPr lang="en-US"/>
              </a:p>
            </p:txBody>
          </p:sp>
          <p:sp>
            <p:nvSpPr>
              <p:cNvPr id="520" name="Freeform 1001"/>
              <p:cNvSpPr>
                <a:spLocks/>
              </p:cNvSpPr>
              <p:nvPr/>
            </p:nvSpPr>
            <p:spPr bwMode="auto">
              <a:xfrm>
                <a:off x="8593138" y="4378326"/>
                <a:ext cx="22225" cy="80963"/>
              </a:xfrm>
              <a:custGeom>
                <a:avLst/>
                <a:gdLst>
                  <a:gd name="T0" fmla="*/ 0 w 14"/>
                  <a:gd name="T1" fmla="*/ 0 h 51"/>
                  <a:gd name="T2" fmla="*/ 2147483647 w 14"/>
                  <a:gd name="T3" fmla="*/ 0 h 51"/>
                  <a:gd name="T4" fmla="*/ 2147483647 w 14"/>
                  <a:gd name="T5" fmla="*/ 0 h 51"/>
                  <a:gd name="T6" fmla="*/ 2147483647 w 14"/>
                  <a:gd name="T7" fmla="*/ 2147483647 h 51"/>
                  <a:gd name="T8" fmla="*/ 0 w 14"/>
                  <a:gd name="T9" fmla="*/ 2147483647 h 51"/>
                  <a:gd name="T10" fmla="*/ 2147483647 w 14"/>
                  <a:gd name="T11" fmla="*/ 2147483647 h 51"/>
                  <a:gd name="T12" fmla="*/ 0 60000 65536"/>
                  <a:gd name="T13" fmla="*/ 0 60000 65536"/>
                  <a:gd name="T14" fmla="*/ 0 60000 65536"/>
                  <a:gd name="T15" fmla="*/ 0 60000 65536"/>
                  <a:gd name="T16" fmla="*/ 0 60000 65536"/>
                  <a:gd name="T17" fmla="*/ 0 60000 65536"/>
                  <a:gd name="T18" fmla="*/ 0 w 14"/>
                  <a:gd name="T19" fmla="*/ 0 h 51"/>
                  <a:gd name="T20" fmla="*/ 14 w 1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14" h="51">
                    <a:moveTo>
                      <a:pt x="0" y="0"/>
                    </a:moveTo>
                    <a:lnTo>
                      <a:pt x="14" y="0"/>
                    </a:lnTo>
                    <a:lnTo>
                      <a:pt x="7" y="0"/>
                    </a:lnTo>
                    <a:lnTo>
                      <a:pt x="7" y="51"/>
                    </a:lnTo>
                    <a:lnTo>
                      <a:pt x="0" y="51"/>
                    </a:lnTo>
                    <a:lnTo>
                      <a:pt x="14" y="51"/>
                    </a:lnTo>
                  </a:path>
                </a:pathLst>
              </a:custGeom>
              <a:noFill/>
              <a:ln w="4">
                <a:solidFill>
                  <a:srgbClr val="B200B2"/>
                </a:solidFill>
                <a:round/>
                <a:headEnd/>
                <a:tailEnd/>
              </a:ln>
            </p:spPr>
            <p:txBody>
              <a:bodyPr/>
              <a:lstStyle/>
              <a:p>
                <a:endParaRPr lang="en-US"/>
              </a:p>
            </p:txBody>
          </p:sp>
          <p:sp>
            <p:nvSpPr>
              <p:cNvPr id="521" name="Freeform 1002"/>
              <p:cNvSpPr>
                <a:spLocks/>
              </p:cNvSpPr>
              <p:nvPr/>
            </p:nvSpPr>
            <p:spPr bwMode="auto">
              <a:xfrm>
                <a:off x="8616950" y="4375151"/>
                <a:ext cx="22225" cy="80963"/>
              </a:xfrm>
              <a:custGeom>
                <a:avLst/>
                <a:gdLst>
                  <a:gd name="T0" fmla="*/ 0 w 14"/>
                  <a:gd name="T1" fmla="*/ 0 h 51"/>
                  <a:gd name="T2" fmla="*/ 2147483647 w 14"/>
                  <a:gd name="T3" fmla="*/ 0 h 51"/>
                  <a:gd name="T4" fmla="*/ 2147483647 w 14"/>
                  <a:gd name="T5" fmla="*/ 0 h 51"/>
                  <a:gd name="T6" fmla="*/ 2147483647 w 14"/>
                  <a:gd name="T7" fmla="*/ 2147483647 h 51"/>
                  <a:gd name="T8" fmla="*/ 0 w 14"/>
                  <a:gd name="T9" fmla="*/ 2147483647 h 51"/>
                  <a:gd name="T10" fmla="*/ 2147483647 w 14"/>
                  <a:gd name="T11" fmla="*/ 2147483647 h 51"/>
                  <a:gd name="T12" fmla="*/ 0 60000 65536"/>
                  <a:gd name="T13" fmla="*/ 0 60000 65536"/>
                  <a:gd name="T14" fmla="*/ 0 60000 65536"/>
                  <a:gd name="T15" fmla="*/ 0 60000 65536"/>
                  <a:gd name="T16" fmla="*/ 0 60000 65536"/>
                  <a:gd name="T17" fmla="*/ 0 60000 65536"/>
                  <a:gd name="T18" fmla="*/ 0 w 14"/>
                  <a:gd name="T19" fmla="*/ 0 h 51"/>
                  <a:gd name="T20" fmla="*/ 14 w 1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14" h="51">
                    <a:moveTo>
                      <a:pt x="0" y="0"/>
                    </a:moveTo>
                    <a:lnTo>
                      <a:pt x="14" y="0"/>
                    </a:lnTo>
                    <a:lnTo>
                      <a:pt x="7" y="0"/>
                    </a:lnTo>
                    <a:lnTo>
                      <a:pt x="7" y="51"/>
                    </a:lnTo>
                    <a:lnTo>
                      <a:pt x="0" y="51"/>
                    </a:lnTo>
                    <a:lnTo>
                      <a:pt x="14" y="51"/>
                    </a:lnTo>
                  </a:path>
                </a:pathLst>
              </a:custGeom>
              <a:noFill/>
              <a:ln w="4">
                <a:solidFill>
                  <a:srgbClr val="B200B2"/>
                </a:solidFill>
                <a:round/>
                <a:headEnd/>
                <a:tailEnd/>
              </a:ln>
            </p:spPr>
            <p:txBody>
              <a:bodyPr/>
              <a:lstStyle/>
              <a:p>
                <a:endParaRPr lang="en-US"/>
              </a:p>
            </p:txBody>
          </p:sp>
          <p:sp>
            <p:nvSpPr>
              <p:cNvPr id="522" name="Freeform 1003"/>
              <p:cNvSpPr>
                <a:spLocks/>
              </p:cNvSpPr>
              <p:nvPr/>
            </p:nvSpPr>
            <p:spPr bwMode="auto">
              <a:xfrm>
                <a:off x="8639175" y="4370388"/>
                <a:ext cx="22225" cy="80963"/>
              </a:xfrm>
              <a:custGeom>
                <a:avLst/>
                <a:gdLst>
                  <a:gd name="T0" fmla="*/ 0 w 14"/>
                  <a:gd name="T1" fmla="*/ 0 h 51"/>
                  <a:gd name="T2" fmla="*/ 2147483647 w 14"/>
                  <a:gd name="T3" fmla="*/ 0 h 51"/>
                  <a:gd name="T4" fmla="*/ 2147483647 w 14"/>
                  <a:gd name="T5" fmla="*/ 0 h 51"/>
                  <a:gd name="T6" fmla="*/ 2147483647 w 14"/>
                  <a:gd name="T7" fmla="*/ 2147483647 h 51"/>
                  <a:gd name="T8" fmla="*/ 0 w 14"/>
                  <a:gd name="T9" fmla="*/ 2147483647 h 51"/>
                  <a:gd name="T10" fmla="*/ 2147483647 w 14"/>
                  <a:gd name="T11" fmla="*/ 2147483647 h 51"/>
                  <a:gd name="T12" fmla="*/ 0 60000 65536"/>
                  <a:gd name="T13" fmla="*/ 0 60000 65536"/>
                  <a:gd name="T14" fmla="*/ 0 60000 65536"/>
                  <a:gd name="T15" fmla="*/ 0 60000 65536"/>
                  <a:gd name="T16" fmla="*/ 0 60000 65536"/>
                  <a:gd name="T17" fmla="*/ 0 60000 65536"/>
                  <a:gd name="T18" fmla="*/ 0 w 14"/>
                  <a:gd name="T19" fmla="*/ 0 h 51"/>
                  <a:gd name="T20" fmla="*/ 14 w 1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14" h="51">
                    <a:moveTo>
                      <a:pt x="0" y="0"/>
                    </a:moveTo>
                    <a:lnTo>
                      <a:pt x="14" y="0"/>
                    </a:lnTo>
                    <a:lnTo>
                      <a:pt x="7" y="0"/>
                    </a:lnTo>
                    <a:lnTo>
                      <a:pt x="7" y="51"/>
                    </a:lnTo>
                    <a:lnTo>
                      <a:pt x="0" y="51"/>
                    </a:lnTo>
                    <a:lnTo>
                      <a:pt x="14" y="51"/>
                    </a:lnTo>
                  </a:path>
                </a:pathLst>
              </a:custGeom>
              <a:noFill/>
              <a:ln w="4">
                <a:solidFill>
                  <a:srgbClr val="B200B2"/>
                </a:solidFill>
                <a:round/>
                <a:headEnd/>
                <a:tailEnd/>
              </a:ln>
            </p:spPr>
            <p:txBody>
              <a:bodyPr/>
              <a:lstStyle/>
              <a:p>
                <a:endParaRPr lang="en-US"/>
              </a:p>
            </p:txBody>
          </p:sp>
          <p:sp>
            <p:nvSpPr>
              <p:cNvPr id="523" name="Freeform 1004"/>
              <p:cNvSpPr>
                <a:spLocks/>
              </p:cNvSpPr>
              <p:nvPr/>
            </p:nvSpPr>
            <p:spPr bwMode="auto">
              <a:xfrm>
                <a:off x="8661400" y="4367213"/>
                <a:ext cx="22225" cy="80963"/>
              </a:xfrm>
              <a:custGeom>
                <a:avLst/>
                <a:gdLst>
                  <a:gd name="T0" fmla="*/ 0 w 14"/>
                  <a:gd name="T1" fmla="*/ 0 h 51"/>
                  <a:gd name="T2" fmla="*/ 2147483647 w 14"/>
                  <a:gd name="T3" fmla="*/ 0 h 51"/>
                  <a:gd name="T4" fmla="*/ 2147483647 w 14"/>
                  <a:gd name="T5" fmla="*/ 0 h 51"/>
                  <a:gd name="T6" fmla="*/ 2147483647 w 14"/>
                  <a:gd name="T7" fmla="*/ 2147483647 h 51"/>
                  <a:gd name="T8" fmla="*/ 0 w 14"/>
                  <a:gd name="T9" fmla="*/ 2147483647 h 51"/>
                  <a:gd name="T10" fmla="*/ 2147483647 w 14"/>
                  <a:gd name="T11" fmla="*/ 2147483647 h 51"/>
                  <a:gd name="T12" fmla="*/ 0 60000 65536"/>
                  <a:gd name="T13" fmla="*/ 0 60000 65536"/>
                  <a:gd name="T14" fmla="*/ 0 60000 65536"/>
                  <a:gd name="T15" fmla="*/ 0 60000 65536"/>
                  <a:gd name="T16" fmla="*/ 0 60000 65536"/>
                  <a:gd name="T17" fmla="*/ 0 60000 65536"/>
                  <a:gd name="T18" fmla="*/ 0 w 14"/>
                  <a:gd name="T19" fmla="*/ 0 h 51"/>
                  <a:gd name="T20" fmla="*/ 14 w 1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14" h="51">
                    <a:moveTo>
                      <a:pt x="0" y="0"/>
                    </a:moveTo>
                    <a:lnTo>
                      <a:pt x="14" y="0"/>
                    </a:lnTo>
                    <a:lnTo>
                      <a:pt x="7" y="0"/>
                    </a:lnTo>
                    <a:lnTo>
                      <a:pt x="7" y="51"/>
                    </a:lnTo>
                    <a:lnTo>
                      <a:pt x="0" y="51"/>
                    </a:lnTo>
                    <a:lnTo>
                      <a:pt x="14" y="51"/>
                    </a:lnTo>
                  </a:path>
                </a:pathLst>
              </a:custGeom>
              <a:noFill/>
              <a:ln w="4">
                <a:solidFill>
                  <a:srgbClr val="B200B2"/>
                </a:solidFill>
                <a:round/>
                <a:headEnd/>
                <a:tailEnd/>
              </a:ln>
            </p:spPr>
            <p:txBody>
              <a:bodyPr/>
              <a:lstStyle/>
              <a:p>
                <a:endParaRPr lang="en-US"/>
              </a:p>
            </p:txBody>
          </p:sp>
          <p:sp>
            <p:nvSpPr>
              <p:cNvPr id="524" name="Freeform 1005"/>
              <p:cNvSpPr>
                <a:spLocks/>
              </p:cNvSpPr>
              <p:nvPr/>
            </p:nvSpPr>
            <p:spPr bwMode="auto">
              <a:xfrm>
                <a:off x="8683625" y="4362451"/>
                <a:ext cx="22225" cy="80963"/>
              </a:xfrm>
              <a:custGeom>
                <a:avLst/>
                <a:gdLst>
                  <a:gd name="T0" fmla="*/ 0 w 14"/>
                  <a:gd name="T1" fmla="*/ 0 h 51"/>
                  <a:gd name="T2" fmla="*/ 2147483647 w 14"/>
                  <a:gd name="T3" fmla="*/ 0 h 51"/>
                  <a:gd name="T4" fmla="*/ 2147483647 w 14"/>
                  <a:gd name="T5" fmla="*/ 0 h 51"/>
                  <a:gd name="T6" fmla="*/ 2147483647 w 14"/>
                  <a:gd name="T7" fmla="*/ 2147483647 h 51"/>
                  <a:gd name="T8" fmla="*/ 0 w 14"/>
                  <a:gd name="T9" fmla="*/ 2147483647 h 51"/>
                  <a:gd name="T10" fmla="*/ 2147483647 w 14"/>
                  <a:gd name="T11" fmla="*/ 2147483647 h 51"/>
                  <a:gd name="T12" fmla="*/ 0 60000 65536"/>
                  <a:gd name="T13" fmla="*/ 0 60000 65536"/>
                  <a:gd name="T14" fmla="*/ 0 60000 65536"/>
                  <a:gd name="T15" fmla="*/ 0 60000 65536"/>
                  <a:gd name="T16" fmla="*/ 0 60000 65536"/>
                  <a:gd name="T17" fmla="*/ 0 60000 65536"/>
                  <a:gd name="T18" fmla="*/ 0 w 14"/>
                  <a:gd name="T19" fmla="*/ 0 h 51"/>
                  <a:gd name="T20" fmla="*/ 14 w 1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14" h="51">
                    <a:moveTo>
                      <a:pt x="0" y="0"/>
                    </a:moveTo>
                    <a:lnTo>
                      <a:pt x="14" y="0"/>
                    </a:lnTo>
                    <a:lnTo>
                      <a:pt x="7" y="0"/>
                    </a:lnTo>
                    <a:lnTo>
                      <a:pt x="7" y="51"/>
                    </a:lnTo>
                    <a:lnTo>
                      <a:pt x="0" y="51"/>
                    </a:lnTo>
                    <a:lnTo>
                      <a:pt x="14" y="51"/>
                    </a:lnTo>
                  </a:path>
                </a:pathLst>
              </a:custGeom>
              <a:noFill/>
              <a:ln w="4">
                <a:solidFill>
                  <a:srgbClr val="B200B2"/>
                </a:solidFill>
                <a:round/>
                <a:headEnd/>
                <a:tailEnd/>
              </a:ln>
            </p:spPr>
            <p:txBody>
              <a:bodyPr/>
              <a:lstStyle/>
              <a:p>
                <a:endParaRPr lang="en-US"/>
              </a:p>
            </p:txBody>
          </p:sp>
          <p:sp>
            <p:nvSpPr>
              <p:cNvPr id="525" name="Freeform 1006"/>
              <p:cNvSpPr>
                <a:spLocks/>
              </p:cNvSpPr>
              <p:nvPr/>
            </p:nvSpPr>
            <p:spPr bwMode="auto">
              <a:xfrm>
                <a:off x="8709025" y="4356101"/>
                <a:ext cx="22225" cy="84138"/>
              </a:xfrm>
              <a:custGeom>
                <a:avLst/>
                <a:gdLst>
                  <a:gd name="T0" fmla="*/ 0 w 14"/>
                  <a:gd name="T1" fmla="*/ 0 h 53"/>
                  <a:gd name="T2" fmla="*/ 2147483647 w 14"/>
                  <a:gd name="T3" fmla="*/ 0 h 53"/>
                  <a:gd name="T4" fmla="*/ 2147483647 w 14"/>
                  <a:gd name="T5" fmla="*/ 0 h 53"/>
                  <a:gd name="T6" fmla="*/ 2147483647 w 14"/>
                  <a:gd name="T7" fmla="*/ 2147483647 h 53"/>
                  <a:gd name="T8" fmla="*/ 0 w 14"/>
                  <a:gd name="T9" fmla="*/ 2147483647 h 53"/>
                  <a:gd name="T10" fmla="*/ 2147483647 w 14"/>
                  <a:gd name="T11" fmla="*/ 2147483647 h 53"/>
                  <a:gd name="T12" fmla="*/ 0 60000 65536"/>
                  <a:gd name="T13" fmla="*/ 0 60000 65536"/>
                  <a:gd name="T14" fmla="*/ 0 60000 65536"/>
                  <a:gd name="T15" fmla="*/ 0 60000 65536"/>
                  <a:gd name="T16" fmla="*/ 0 60000 65536"/>
                  <a:gd name="T17" fmla="*/ 0 60000 65536"/>
                  <a:gd name="T18" fmla="*/ 0 w 14"/>
                  <a:gd name="T19" fmla="*/ 0 h 53"/>
                  <a:gd name="T20" fmla="*/ 14 w 14"/>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14" h="53">
                    <a:moveTo>
                      <a:pt x="0" y="0"/>
                    </a:moveTo>
                    <a:lnTo>
                      <a:pt x="14" y="0"/>
                    </a:lnTo>
                    <a:lnTo>
                      <a:pt x="7" y="0"/>
                    </a:lnTo>
                    <a:lnTo>
                      <a:pt x="7" y="53"/>
                    </a:lnTo>
                    <a:lnTo>
                      <a:pt x="0" y="53"/>
                    </a:lnTo>
                    <a:lnTo>
                      <a:pt x="14" y="53"/>
                    </a:lnTo>
                  </a:path>
                </a:pathLst>
              </a:custGeom>
              <a:noFill/>
              <a:ln w="4">
                <a:solidFill>
                  <a:srgbClr val="B200B2"/>
                </a:solidFill>
                <a:round/>
                <a:headEnd/>
                <a:tailEnd/>
              </a:ln>
            </p:spPr>
            <p:txBody>
              <a:bodyPr/>
              <a:lstStyle/>
              <a:p>
                <a:endParaRPr lang="en-US"/>
              </a:p>
            </p:txBody>
          </p:sp>
          <p:sp>
            <p:nvSpPr>
              <p:cNvPr id="526" name="Freeform 1007"/>
              <p:cNvSpPr>
                <a:spLocks/>
              </p:cNvSpPr>
              <p:nvPr/>
            </p:nvSpPr>
            <p:spPr bwMode="auto">
              <a:xfrm>
                <a:off x="8731250" y="4351338"/>
                <a:ext cx="22225" cy="82550"/>
              </a:xfrm>
              <a:custGeom>
                <a:avLst/>
                <a:gdLst>
                  <a:gd name="T0" fmla="*/ 0 w 14"/>
                  <a:gd name="T1" fmla="*/ 0 h 52"/>
                  <a:gd name="T2" fmla="*/ 2147483647 w 14"/>
                  <a:gd name="T3" fmla="*/ 0 h 52"/>
                  <a:gd name="T4" fmla="*/ 2147483647 w 14"/>
                  <a:gd name="T5" fmla="*/ 0 h 52"/>
                  <a:gd name="T6" fmla="*/ 2147483647 w 14"/>
                  <a:gd name="T7" fmla="*/ 2147483647 h 52"/>
                  <a:gd name="T8" fmla="*/ 0 w 14"/>
                  <a:gd name="T9" fmla="*/ 2147483647 h 52"/>
                  <a:gd name="T10" fmla="*/ 2147483647 w 14"/>
                  <a:gd name="T11" fmla="*/ 2147483647 h 52"/>
                  <a:gd name="T12" fmla="*/ 0 60000 65536"/>
                  <a:gd name="T13" fmla="*/ 0 60000 65536"/>
                  <a:gd name="T14" fmla="*/ 0 60000 65536"/>
                  <a:gd name="T15" fmla="*/ 0 60000 65536"/>
                  <a:gd name="T16" fmla="*/ 0 60000 65536"/>
                  <a:gd name="T17" fmla="*/ 0 60000 65536"/>
                  <a:gd name="T18" fmla="*/ 0 w 14"/>
                  <a:gd name="T19" fmla="*/ 0 h 52"/>
                  <a:gd name="T20" fmla="*/ 14 w 14"/>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14" h="52">
                    <a:moveTo>
                      <a:pt x="0" y="0"/>
                    </a:moveTo>
                    <a:lnTo>
                      <a:pt x="14" y="0"/>
                    </a:lnTo>
                    <a:lnTo>
                      <a:pt x="7" y="0"/>
                    </a:lnTo>
                    <a:lnTo>
                      <a:pt x="7" y="52"/>
                    </a:lnTo>
                    <a:lnTo>
                      <a:pt x="0" y="52"/>
                    </a:lnTo>
                    <a:lnTo>
                      <a:pt x="14" y="52"/>
                    </a:lnTo>
                  </a:path>
                </a:pathLst>
              </a:custGeom>
              <a:noFill/>
              <a:ln w="4">
                <a:solidFill>
                  <a:srgbClr val="B200B2"/>
                </a:solidFill>
                <a:round/>
                <a:headEnd/>
                <a:tailEnd/>
              </a:ln>
            </p:spPr>
            <p:txBody>
              <a:bodyPr/>
              <a:lstStyle/>
              <a:p>
                <a:endParaRPr lang="en-US"/>
              </a:p>
            </p:txBody>
          </p:sp>
          <p:sp>
            <p:nvSpPr>
              <p:cNvPr id="527" name="Freeform 1008"/>
              <p:cNvSpPr>
                <a:spLocks/>
              </p:cNvSpPr>
              <p:nvPr/>
            </p:nvSpPr>
            <p:spPr bwMode="auto">
              <a:xfrm>
                <a:off x="8753475" y="4344988"/>
                <a:ext cx="22225" cy="84138"/>
              </a:xfrm>
              <a:custGeom>
                <a:avLst/>
                <a:gdLst>
                  <a:gd name="T0" fmla="*/ 0 w 14"/>
                  <a:gd name="T1" fmla="*/ 0 h 53"/>
                  <a:gd name="T2" fmla="*/ 2147483647 w 14"/>
                  <a:gd name="T3" fmla="*/ 0 h 53"/>
                  <a:gd name="T4" fmla="*/ 2147483647 w 14"/>
                  <a:gd name="T5" fmla="*/ 0 h 53"/>
                  <a:gd name="T6" fmla="*/ 2147483647 w 14"/>
                  <a:gd name="T7" fmla="*/ 2147483647 h 53"/>
                  <a:gd name="T8" fmla="*/ 0 w 14"/>
                  <a:gd name="T9" fmla="*/ 2147483647 h 53"/>
                  <a:gd name="T10" fmla="*/ 2147483647 w 14"/>
                  <a:gd name="T11" fmla="*/ 2147483647 h 53"/>
                  <a:gd name="T12" fmla="*/ 0 60000 65536"/>
                  <a:gd name="T13" fmla="*/ 0 60000 65536"/>
                  <a:gd name="T14" fmla="*/ 0 60000 65536"/>
                  <a:gd name="T15" fmla="*/ 0 60000 65536"/>
                  <a:gd name="T16" fmla="*/ 0 60000 65536"/>
                  <a:gd name="T17" fmla="*/ 0 60000 65536"/>
                  <a:gd name="T18" fmla="*/ 0 w 14"/>
                  <a:gd name="T19" fmla="*/ 0 h 53"/>
                  <a:gd name="T20" fmla="*/ 14 w 14"/>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14" h="53">
                    <a:moveTo>
                      <a:pt x="0" y="0"/>
                    </a:moveTo>
                    <a:lnTo>
                      <a:pt x="14" y="0"/>
                    </a:lnTo>
                    <a:lnTo>
                      <a:pt x="7" y="0"/>
                    </a:lnTo>
                    <a:lnTo>
                      <a:pt x="7" y="53"/>
                    </a:lnTo>
                    <a:lnTo>
                      <a:pt x="0" y="53"/>
                    </a:lnTo>
                    <a:lnTo>
                      <a:pt x="14" y="53"/>
                    </a:lnTo>
                  </a:path>
                </a:pathLst>
              </a:custGeom>
              <a:noFill/>
              <a:ln w="4">
                <a:solidFill>
                  <a:srgbClr val="B200B2"/>
                </a:solidFill>
                <a:round/>
                <a:headEnd/>
                <a:tailEnd/>
              </a:ln>
            </p:spPr>
            <p:txBody>
              <a:bodyPr/>
              <a:lstStyle/>
              <a:p>
                <a:endParaRPr lang="en-US"/>
              </a:p>
            </p:txBody>
          </p:sp>
          <p:sp>
            <p:nvSpPr>
              <p:cNvPr id="528" name="Freeform 1010"/>
              <p:cNvSpPr>
                <a:spLocks/>
              </p:cNvSpPr>
              <p:nvPr/>
            </p:nvSpPr>
            <p:spPr bwMode="auto">
              <a:xfrm>
                <a:off x="8775700" y="4340226"/>
                <a:ext cx="22225" cy="82550"/>
              </a:xfrm>
              <a:custGeom>
                <a:avLst/>
                <a:gdLst>
                  <a:gd name="T0" fmla="*/ 0 w 14"/>
                  <a:gd name="T1" fmla="*/ 0 h 52"/>
                  <a:gd name="T2" fmla="*/ 2147483647 w 14"/>
                  <a:gd name="T3" fmla="*/ 0 h 52"/>
                  <a:gd name="T4" fmla="*/ 2147483647 w 14"/>
                  <a:gd name="T5" fmla="*/ 0 h 52"/>
                  <a:gd name="T6" fmla="*/ 2147483647 w 14"/>
                  <a:gd name="T7" fmla="*/ 2147483647 h 52"/>
                  <a:gd name="T8" fmla="*/ 0 w 14"/>
                  <a:gd name="T9" fmla="*/ 2147483647 h 52"/>
                  <a:gd name="T10" fmla="*/ 2147483647 w 14"/>
                  <a:gd name="T11" fmla="*/ 2147483647 h 52"/>
                  <a:gd name="T12" fmla="*/ 0 60000 65536"/>
                  <a:gd name="T13" fmla="*/ 0 60000 65536"/>
                  <a:gd name="T14" fmla="*/ 0 60000 65536"/>
                  <a:gd name="T15" fmla="*/ 0 60000 65536"/>
                  <a:gd name="T16" fmla="*/ 0 60000 65536"/>
                  <a:gd name="T17" fmla="*/ 0 60000 65536"/>
                  <a:gd name="T18" fmla="*/ 0 w 14"/>
                  <a:gd name="T19" fmla="*/ 0 h 52"/>
                  <a:gd name="T20" fmla="*/ 14 w 14"/>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14" h="52">
                    <a:moveTo>
                      <a:pt x="0" y="0"/>
                    </a:moveTo>
                    <a:lnTo>
                      <a:pt x="14" y="0"/>
                    </a:lnTo>
                    <a:lnTo>
                      <a:pt x="7" y="0"/>
                    </a:lnTo>
                    <a:lnTo>
                      <a:pt x="7" y="52"/>
                    </a:lnTo>
                    <a:lnTo>
                      <a:pt x="0" y="52"/>
                    </a:lnTo>
                    <a:lnTo>
                      <a:pt x="14" y="52"/>
                    </a:lnTo>
                  </a:path>
                </a:pathLst>
              </a:custGeom>
              <a:noFill/>
              <a:ln w="4">
                <a:solidFill>
                  <a:srgbClr val="B200B2"/>
                </a:solidFill>
                <a:round/>
                <a:headEnd/>
                <a:tailEnd/>
              </a:ln>
            </p:spPr>
            <p:txBody>
              <a:bodyPr/>
              <a:lstStyle/>
              <a:p>
                <a:endParaRPr lang="en-US"/>
              </a:p>
            </p:txBody>
          </p:sp>
          <p:sp>
            <p:nvSpPr>
              <p:cNvPr id="529" name="Freeform 1011"/>
              <p:cNvSpPr>
                <a:spLocks/>
              </p:cNvSpPr>
              <p:nvPr/>
            </p:nvSpPr>
            <p:spPr bwMode="auto">
              <a:xfrm>
                <a:off x="8801100" y="4330701"/>
                <a:ext cx="22225" cy="84138"/>
              </a:xfrm>
              <a:custGeom>
                <a:avLst/>
                <a:gdLst>
                  <a:gd name="T0" fmla="*/ 0 w 14"/>
                  <a:gd name="T1" fmla="*/ 0 h 53"/>
                  <a:gd name="T2" fmla="*/ 2147483647 w 14"/>
                  <a:gd name="T3" fmla="*/ 0 h 53"/>
                  <a:gd name="T4" fmla="*/ 2147483647 w 14"/>
                  <a:gd name="T5" fmla="*/ 0 h 53"/>
                  <a:gd name="T6" fmla="*/ 2147483647 w 14"/>
                  <a:gd name="T7" fmla="*/ 2147483647 h 53"/>
                  <a:gd name="T8" fmla="*/ 0 w 14"/>
                  <a:gd name="T9" fmla="*/ 2147483647 h 53"/>
                  <a:gd name="T10" fmla="*/ 2147483647 w 14"/>
                  <a:gd name="T11" fmla="*/ 2147483647 h 53"/>
                  <a:gd name="T12" fmla="*/ 0 60000 65536"/>
                  <a:gd name="T13" fmla="*/ 0 60000 65536"/>
                  <a:gd name="T14" fmla="*/ 0 60000 65536"/>
                  <a:gd name="T15" fmla="*/ 0 60000 65536"/>
                  <a:gd name="T16" fmla="*/ 0 60000 65536"/>
                  <a:gd name="T17" fmla="*/ 0 60000 65536"/>
                  <a:gd name="T18" fmla="*/ 0 w 14"/>
                  <a:gd name="T19" fmla="*/ 0 h 53"/>
                  <a:gd name="T20" fmla="*/ 14 w 14"/>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14" h="53">
                    <a:moveTo>
                      <a:pt x="0" y="0"/>
                    </a:moveTo>
                    <a:lnTo>
                      <a:pt x="14" y="0"/>
                    </a:lnTo>
                    <a:lnTo>
                      <a:pt x="7" y="0"/>
                    </a:lnTo>
                    <a:lnTo>
                      <a:pt x="7" y="53"/>
                    </a:lnTo>
                    <a:lnTo>
                      <a:pt x="0" y="53"/>
                    </a:lnTo>
                    <a:lnTo>
                      <a:pt x="14" y="53"/>
                    </a:lnTo>
                  </a:path>
                </a:pathLst>
              </a:custGeom>
              <a:noFill/>
              <a:ln w="4">
                <a:solidFill>
                  <a:srgbClr val="B200B2"/>
                </a:solidFill>
                <a:round/>
                <a:headEnd/>
                <a:tailEnd/>
              </a:ln>
            </p:spPr>
            <p:txBody>
              <a:bodyPr/>
              <a:lstStyle/>
              <a:p>
                <a:endParaRPr lang="en-US"/>
              </a:p>
            </p:txBody>
          </p:sp>
          <p:sp>
            <p:nvSpPr>
              <p:cNvPr id="530" name="Freeform 1012"/>
              <p:cNvSpPr>
                <a:spLocks/>
              </p:cNvSpPr>
              <p:nvPr/>
            </p:nvSpPr>
            <p:spPr bwMode="auto">
              <a:xfrm>
                <a:off x="8823325" y="4322763"/>
                <a:ext cx="22225" cy="84138"/>
              </a:xfrm>
              <a:custGeom>
                <a:avLst/>
                <a:gdLst>
                  <a:gd name="T0" fmla="*/ 0 w 14"/>
                  <a:gd name="T1" fmla="*/ 0 h 53"/>
                  <a:gd name="T2" fmla="*/ 2147483647 w 14"/>
                  <a:gd name="T3" fmla="*/ 0 h 53"/>
                  <a:gd name="T4" fmla="*/ 2147483647 w 14"/>
                  <a:gd name="T5" fmla="*/ 0 h 53"/>
                  <a:gd name="T6" fmla="*/ 2147483647 w 14"/>
                  <a:gd name="T7" fmla="*/ 2147483647 h 53"/>
                  <a:gd name="T8" fmla="*/ 0 w 14"/>
                  <a:gd name="T9" fmla="*/ 2147483647 h 53"/>
                  <a:gd name="T10" fmla="*/ 2147483647 w 14"/>
                  <a:gd name="T11" fmla="*/ 2147483647 h 53"/>
                  <a:gd name="T12" fmla="*/ 0 60000 65536"/>
                  <a:gd name="T13" fmla="*/ 0 60000 65536"/>
                  <a:gd name="T14" fmla="*/ 0 60000 65536"/>
                  <a:gd name="T15" fmla="*/ 0 60000 65536"/>
                  <a:gd name="T16" fmla="*/ 0 60000 65536"/>
                  <a:gd name="T17" fmla="*/ 0 60000 65536"/>
                  <a:gd name="T18" fmla="*/ 0 w 14"/>
                  <a:gd name="T19" fmla="*/ 0 h 53"/>
                  <a:gd name="T20" fmla="*/ 14 w 14"/>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14" h="53">
                    <a:moveTo>
                      <a:pt x="0" y="0"/>
                    </a:moveTo>
                    <a:lnTo>
                      <a:pt x="14" y="0"/>
                    </a:lnTo>
                    <a:lnTo>
                      <a:pt x="7" y="0"/>
                    </a:lnTo>
                    <a:lnTo>
                      <a:pt x="7" y="53"/>
                    </a:lnTo>
                    <a:lnTo>
                      <a:pt x="0" y="53"/>
                    </a:lnTo>
                    <a:lnTo>
                      <a:pt x="14" y="53"/>
                    </a:lnTo>
                  </a:path>
                </a:pathLst>
              </a:custGeom>
              <a:noFill/>
              <a:ln w="4">
                <a:solidFill>
                  <a:srgbClr val="B200B2"/>
                </a:solidFill>
                <a:round/>
                <a:headEnd/>
                <a:tailEnd/>
              </a:ln>
            </p:spPr>
            <p:txBody>
              <a:bodyPr/>
              <a:lstStyle/>
              <a:p>
                <a:endParaRPr lang="en-US"/>
              </a:p>
            </p:txBody>
          </p:sp>
          <p:sp>
            <p:nvSpPr>
              <p:cNvPr id="531" name="Freeform 1013"/>
              <p:cNvSpPr>
                <a:spLocks/>
              </p:cNvSpPr>
              <p:nvPr/>
            </p:nvSpPr>
            <p:spPr bwMode="auto">
              <a:xfrm>
                <a:off x="8845550" y="4318001"/>
                <a:ext cx="22225" cy="85725"/>
              </a:xfrm>
              <a:custGeom>
                <a:avLst/>
                <a:gdLst>
                  <a:gd name="T0" fmla="*/ 0 w 14"/>
                  <a:gd name="T1" fmla="*/ 0 h 54"/>
                  <a:gd name="T2" fmla="*/ 2147483647 w 14"/>
                  <a:gd name="T3" fmla="*/ 0 h 54"/>
                  <a:gd name="T4" fmla="*/ 2147483647 w 14"/>
                  <a:gd name="T5" fmla="*/ 0 h 54"/>
                  <a:gd name="T6" fmla="*/ 2147483647 w 14"/>
                  <a:gd name="T7" fmla="*/ 2147483647 h 54"/>
                  <a:gd name="T8" fmla="*/ 0 w 14"/>
                  <a:gd name="T9" fmla="*/ 2147483647 h 54"/>
                  <a:gd name="T10" fmla="*/ 2147483647 w 14"/>
                  <a:gd name="T11" fmla="*/ 2147483647 h 54"/>
                  <a:gd name="T12" fmla="*/ 0 60000 65536"/>
                  <a:gd name="T13" fmla="*/ 0 60000 65536"/>
                  <a:gd name="T14" fmla="*/ 0 60000 65536"/>
                  <a:gd name="T15" fmla="*/ 0 60000 65536"/>
                  <a:gd name="T16" fmla="*/ 0 60000 65536"/>
                  <a:gd name="T17" fmla="*/ 0 60000 65536"/>
                  <a:gd name="T18" fmla="*/ 0 w 14"/>
                  <a:gd name="T19" fmla="*/ 0 h 54"/>
                  <a:gd name="T20" fmla="*/ 14 w 14"/>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14" h="54">
                    <a:moveTo>
                      <a:pt x="0" y="0"/>
                    </a:moveTo>
                    <a:lnTo>
                      <a:pt x="14" y="0"/>
                    </a:lnTo>
                    <a:lnTo>
                      <a:pt x="7" y="0"/>
                    </a:lnTo>
                    <a:lnTo>
                      <a:pt x="7" y="54"/>
                    </a:lnTo>
                    <a:lnTo>
                      <a:pt x="0" y="54"/>
                    </a:lnTo>
                    <a:lnTo>
                      <a:pt x="14" y="54"/>
                    </a:lnTo>
                  </a:path>
                </a:pathLst>
              </a:custGeom>
              <a:noFill/>
              <a:ln w="4">
                <a:solidFill>
                  <a:srgbClr val="B200B2"/>
                </a:solidFill>
                <a:round/>
                <a:headEnd/>
                <a:tailEnd/>
              </a:ln>
            </p:spPr>
            <p:txBody>
              <a:bodyPr/>
              <a:lstStyle/>
              <a:p>
                <a:endParaRPr lang="en-US"/>
              </a:p>
            </p:txBody>
          </p:sp>
          <p:sp>
            <p:nvSpPr>
              <p:cNvPr id="532" name="Freeform 1014"/>
              <p:cNvSpPr>
                <a:spLocks/>
              </p:cNvSpPr>
              <p:nvPr/>
            </p:nvSpPr>
            <p:spPr bwMode="auto">
              <a:xfrm>
                <a:off x="8867775" y="4306888"/>
                <a:ext cx="20638" cy="85725"/>
              </a:xfrm>
              <a:custGeom>
                <a:avLst/>
                <a:gdLst>
                  <a:gd name="T0" fmla="*/ 0 w 13"/>
                  <a:gd name="T1" fmla="*/ 0 h 54"/>
                  <a:gd name="T2" fmla="*/ 2147483647 w 13"/>
                  <a:gd name="T3" fmla="*/ 0 h 54"/>
                  <a:gd name="T4" fmla="*/ 2147483647 w 13"/>
                  <a:gd name="T5" fmla="*/ 0 h 54"/>
                  <a:gd name="T6" fmla="*/ 2147483647 w 13"/>
                  <a:gd name="T7" fmla="*/ 2147483647 h 54"/>
                  <a:gd name="T8" fmla="*/ 0 w 13"/>
                  <a:gd name="T9" fmla="*/ 2147483647 h 54"/>
                  <a:gd name="T10" fmla="*/ 2147483647 w 13"/>
                  <a:gd name="T11" fmla="*/ 2147483647 h 54"/>
                  <a:gd name="T12" fmla="*/ 0 60000 65536"/>
                  <a:gd name="T13" fmla="*/ 0 60000 65536"/>
                  <a:gd name="T14" fmla="*/ 0 60000 65536"/>
                  <a:gd name="T15" fmla="*/ 0 60000 65536"/>
                  <a:gd name="T16" fmla="*/ 0 60000 65536"/>
                  <a:gd name="T17" fmla="*/ 0 60000 65536"/>
                  <a:gd name="T18" fmla="*/ 0 w 13"/>
                  <a:gd name="T19" fmla="*/ 0 h 54"/>
                  <a:gd name="T20" fmla="*/ 13 w 13"/>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13" h="54">
                    <a:moveTo>
                      <a:pt x="0" y="0"/>
                    </a:moveTo>
                    <a:lnTo>
                      <a:pt x="13" y="0"/>
                    </a:lnTo>
                    <a:lnTo>
                      <a:pt x="6" y="0"/>
                    </a:lnTo>
                    <a:lnTo>
                      <a:pt x="6" y="54"/>
                    </a:lnTo>
                    <a:lnTo>
                      <a:pt x="0" y="54"/>
                    </a:lnTo>
                    <a:lnTo>
                      <a:pt x="13" y="54"/>
                    </a:lnTo>
                  </a:path>
                </a:pathLst>
              </a:custGeom>
              <a:noFill/>
              <a:ln w="4">
                <a:solidFill>
                  <a:srgbClr val="B200B2"/>
                </a:solidFill>
                <a:round/>
                <a:headEnd/>
                <a:tailEnd/>
              </a:ln>
            </p:spPr>
            <p:txBody>
              <a:bodyPr/>
              <a:lstStyle/>
              <a:p>
                <a:endParaRPr lang="en-US"/>
              </a:p>
            </p:txBody>
          </p:sp>
          <p:sp>
            <p:nvSpPr>
              <p:cNvPr id="533" name="Freeform 1015"/>
              <p:cNvSpPr>
                <a:spLocks/>
              </p:cNvSpPr>
              <p:nvPr/>
            </p:nvSpPr>
            <p:spPr bwMode="auto">
              <a:xfrm>
                <a:off x="8891588" y="4297363"/>
                <a:ext cx="22225" cy="87313"/>
              </a:xfrm>
              <a:custGeom>
                <a:avLst/>
                <a:gdLst>
                  <a:gd name="T0" fmla="*/ 0 w 14"/>
                  <a:gd name="T1" fmla="*/ 0 h 55"/>
                  <a:gd name="T2" fmla="*/ 2147483647 w 14"/>
                  <a:gd name="T3" fmla="*/ 0 h 55"/>
                  <a:gd name="T4" fmla="*/ 2147483647 w 14"/>
                  <a:gd name="T5" fmla="*/ 0 h 55"/>
                  <a:gd name="T6" fmla="*/ 2147483647 w 14"/>
                  <a:gd name="T7" fmla="*/ 2147483647 h 55"/>
                  <a:gd name="T8" fmla="*/ 0 w 14"/>
                  <a:gd name="T9" fmla="*/ 2147483647 h 55"/>
                  <a:gd name="T10" fmla="*/ 2147483647 w 14"/>
                  <a:gd name="T11" fmla="*/ 2147483647 h 55"/>
                  <a:gd name="T12" fmla="*/ 0 60000 65536"/>
                  <a:gd name="T13" fmla="*/ 0 60000 65536"/>
                  <a:gd name="T14" fmla="*/ 0 60000 65536"/>
                  <a:gd name="T15" fmla="*/ 0 60000 65536"/>
                  <a:gd name="T16" fmla="*/ 0 60000 65536"/>
                  <a:gd name="T17" fmla="*/ 0 60000 65536"/>
                  <a:gd name="T18" fmla="*/ 0 w 14"/>
                  <a:gd name="T19" fmla="*/ 0 h 55"/>
                  <a:gd name="T20" fmla="*/ 14 w 1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14" h="55">
                    <a:moveTo>
                      <a:pt x="0" y="0"/>
                    </a:moveTo>
                    <a:lnTo>
                      <a:pt x="14" y="0"/>
                    </a:lnTo>
                    <a:lnTo>
                      <a:pt x="7" y="0"/>
                    </a:lnTo>
                    <a:lnTo>
                      <a:pt x="7" y="55"/>
                    </a:lnTo>
                    <a:lnTo>
                      <a:pt x="0" y="55"/>
                    </a:lnTo>
                    <a:lnTo>
                      <a:pt x="14" y="55"/>
                    </a:lnTo>
                  </a:path>
                </a:pathLst>
              </a:custGeom>
              <a:noFill/>
              <a:ln w="4">
                <a:solidFill>
                  <a:srgbClr val="B200B2"/>
                </a:solidFill>
                <a:round/>
                <a:headEnd/>
                <a:tailEnd/>
              </a:ln>
            </p:spPr>
            <p:txBody>
              <a:bodyPr/>
              <a:lstStyle/>
              <a:p>
                <a:endParaRPr lang="en-US"/>
              </a:p>
            </p:txBody>
          </p:sp>
          <p:sp>
            <p:nvSpPr>
              <p:cNvPr id="534" name="Freeform 1016"/>
              <p:cNvSpPr>
                <a:spLocks/>
              </p:cNvSpPr>
              <p:nvPr/>
            </p:nvSpPr>
            <p:spPr bwMode="auto">
              <a:xfrm>
                <a:off x="8913813" y="4289426"/>
                <a:ext cx="22225" cy="85725"/>
              </a:xfrm>
              <a:custGeom>
                <a:avLst/>
                <a:gdLst>
                  <a:gd name="T0" fmla="*/ 0 w 14"/>
                  <a:gd name="T1" fmla="*/ 0 h 54"/>
                  <a:gd name="T2" fmla="*/ 2147483647 w 14"/>
                  <a:gd name="T3" fmla="*/ 0 h 54"/>
                  <a:gd name="T4" fmla="*/ 2147483647 w 14"/>
                  <a:gd name="T5" fmla="*/ 0 h 54"/>
                  <a:gd name="T6" fmla="*/ 2147483647 w 14"/>
                  <a:gd name="T7" fmla="*/ 2147483647 h 54"/>
                  <a:gd name="T8" fmla="*/ 0 w 14"/>
                  <a:gd name="T9" fmla="*/ 2147483647 h 54"/>
                  <a:gd name="T10" fmla="*/ 2147483647 w 14"/>
                  <a:gd name="T11" fmla="*/ 2147483647 h 54"/>
                  <a:gd name="T12" fmla="*/ 0 60000 65536"/>
                  <a:gd name="T13" fmla="*/ 0 60000 65536"/>
                  <a:gd name="T14" fmla="*/ 0 60000 65536"/>
                  <a:gd name="T15" fmla="*/ 0 60000 65536"/>
                  <a:gd name="T16" fmla="*/ 0 60000 65536"/>
                  <a:gd name="T17" fmla="*/ 0 60000 65536"/>
                  <a:gd name="T18" fmla="*/ 0 w 14"/>
                  <a:gd name="T19" fmla="*/ 0 h 54"/>
                  <a:gd name="T20" fmla="*/ 14 w 14"/>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14" h="54">
                    <a:moveTo>
                      <a:pt x="0" y="0"/>
                    </a:moveTo>
                    <a:lnTo>
                      <a:pt x="14" y="0"/>
                    </a:lnTo>
                    <a:lnTo>
                      <a:pt x="7" y="0"/>
                    </a:lnTo>
                    <a:lnTo>
                      <a:pt x="7" y="54"/>
                    </a:lnTo>
                    <a:lnTo>
                      <a:pt x="0" y="54"/>
                    </a:lnTo>
                    <a:lnTo>
                      <a:pt x="14" y="54"/>
                    </a:lnTo>
                  </a:path>
                </a:pathLst>
              </a:custGeom>
              <a:noFill/>
              <a:ln w="4">
                <a:solidFill>
                  <a:srgbClr val="B200B2"/>
                </a:solidFill>
                <a:round/>
                <a:headEnd/>
                <a:tailEnd/>
              </a:ln>
            </p:spPr>
            <p:txBody>
              <a:bodyPr/>
              <a:lstStyle/>
              <a:p>
                <a:endParaRPr lang="en-US"/>
              </a:p>
            </p:txBody>
          </p:sp>
          <p:sp>
            <p:nvSpPr>
              <p:cNvPr id="535" name="Freeform 1017"/>
              <p:cNvSpPr>
                <a:spLocks/>
              </p:cNvSpPr>
              <p:nvPr/>
            </p:nvSpPr>
            <p:spPr bwMode="auto">
              <a:xfrm>
                <a:off x="8936038" y="4281488"/>
                <a:ext cx="22225" cy="85725"/>
              </a:xfrm>
              <a:custGeom>
                <a:avLst/>
                <a:gdLst>
                  <a:gd name="T0" fmla="*/ 0 w 14"/>
                  <a:gd name="T1" fmla="*/ 0 h 54"/>
                  <a:gd name="T2" fmla="*/ 2147483647 w 14"/>
                  <a:gd name="T3" fmla="*/ 0 h 54"/>
                  <a:gd name="T4" fmla="*/ 2147483647 w 14"/>
                  <a:gd name="T5" fmla="*/ 0 h 54"/>
                  <a:gd name="T6" fmla="*/ 2147483647 w 14"/>
                  <a:gd name="T7" fmla="*/ 2147483647 h 54"/>
                  <a:gd name="T8" fmla="*/ 0 w 14"/>
                  <a:gd name="T9" fmla="*/ 2147483647 h 54"/>
                  <a:gd name="T10" fmla="*/ 2147483647 w 14"/>
                  <a:gd name="T11" fmla="*/ 2147483647 h 54"/>
                  <a:gd name="T12" fmla="*/ 0 60000 65536"/>
                  <a:gd name="T13" fmla="*/ 0 60000 65536"/>
                  <a:gd name="T14" fmla="*/ 0 60000 65536"/>
                  <a:gd name="T15" fmla="*/ 0 60000 65536"/>
                  <a:gd name="T16" fmla="*/ 0 60000 65536"/>
                  <a:gd name="T17" fmla="*/ 0 60000 65536"/>
                  <a:gd name="T18" fmla="*/ 0 w 14"/>
                  <a:gd name="T19" fmla="*/ 0 h 54"/>
                  <a:gd name="T20" fmla="*/ 14 w 14"/>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14" h="54">
                    <a:moveTo>
                      <a:pt x="0" y="0"/>
                    </a:moveTo>
                    <a:lnTo>
                      <a:pt x="14" y="0"/>
                    </a:lnTo>
                    <a:lnTo>
                      <a:pt x="7" y="0"/>
                    </a:lnTo>
                    <a:lnTo>
                      <a:pt x="7" y="54"/>
                    </a:lnTo>
                    <a:lnTo>
                      <a:pt x="0" y="54"/>
                    </a:lnTo>
                    <a:lnTo>
                      <a:pt x="14" y="54"/>
                    </a:lnTo>
                  </a:path>
                </a:pathLst>
              </a:custGeom>
              <a:noFill/>
              <a:ln w="4">
                <a:solidFill>
                  <a:srgbClr val="B200B2"/>
                </a:solidFill>
                <a:round/>
                <a:headEnd/>
                <a:tailEnd/>
              </a:ln>
            </p:spPr>
            <p:txBody>
              <a:bodyPr/>
              <a:lstStyle/>
              <a:p>
                <a:endParaRPr lang="en-US"/>
              </a:p>
            </p:txBody>
          </p:sp>
          <p:sp>
            <p:nvSpPr>
              <p:cNvPr id="536" name="Freeform 1018"/>
              <p:cNvSpPr>
                <a:spLocks/>
              </p:cNvSpPr>
              <p:nvPr/>
            </p:nvSpPr>
            <p:spPr bwMode="auto">
              <a:xfrm>
                <a:off x="6881813" y="4378326"/>
                <a:ext cx="42863" cy="66675"/>
              </a:xfrm>
              <a:custGeom>
                <a:avLst/>
                <a:gdLst>
                  <a:gd name="T0" fmla="*/ 0 w 27"/>
                  <a:gd name="T1" fmla="*/ 0 h 42"/>
                  <a:gd name="T2" fmla="*/ 2147483647 w 27"/>
                  <a:gd name="T3" fmla="*/ 0 h 42"/>
                  <a:gd name="T4" fmla="*/ 2147483647 w 27"/>
                  <a:gd name="T5" fmla="*/ 2147483647 h 42"/>
                  <a:gd name="T6" fmla="*/ 2147483647 w 27"/>
                  <a:gd name="T7" fmla="*/ 2147483647 h 42"/>
                  <a:gd name="T8" fmla="*/ 2147483647 w 27"/>
                  <a:gd name="T9" fmla="*/ 2147483647 h 42"/>
                  <a:gd name="T10" fmla="*/ 2147483647 w 27"/>
                  <a:gd name="T11" fmla="*/ 2147483647 h 42"/>
                  <a:gd name="T12" fmla="*/ 2147483647 w 27"/>
                  <a:gd name="T13" fmla="*/ 2147483647 h 42"/>
                  <a:gd name="T14" fmla="*/ 2147483647 w 27"/>
                  <a:gd name="T15" fmla="*/ 2147483647 h 42"/>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42"/>
                  <a:gd name="T26" fmla="*/ 27 w 27"/>
                  <a:gd name="T27" fmla="*/ 42 h 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42">
                    <a:moveTo>
                      <a:pt x="0" y="0"/>
                    </a:moveTo>
                    <a:lnTo>
                      <a:pt x="4" y="0"/>
                    </a:lnTo>
                    <a:lnTo>
                      <a:pt x="7" y="2"/>
                    </a:lnTo>
                    <a:lnTo>
                      <a:pt x="9" y="4"/>
                    </a:lnTo>
                    <a:lnTo>
                      <a:pt x="11" y="7"/>
                    </a:lnTo>
                    <a:lnTo>
                      <a:pt x="23" y="37"/>
                    </a:lnTo>
                    <a:lnTo>
                      <a:pt x="25" y="41"/>
                    </a:lnTo>
                    <a:lnTo>
                      <a:pt x="27" y="42"/>
                    </a:lnTo>
                  </a:path>
                </a:pathLst>
              </a:custGeom>
              <a:noFill/>
              <a:ln w="4">
                <a:solidFill>
                  <a:srgbClr val="B200B2"/>
                </a:solidFill>
                <a:round/>
                <a:headEnd/>
                <a:tailEnd/>
              </a:ln>
            </p:spPr>
            <p:txBody>
              <a:bodyPr/>
              <a:lstStyle/>
              <a:p>
                <a:endParaRPr lang="en-US"/>
              </a:p>
            </p:txBody>
          </p:sp>
          <p:sp>
            <p:nvSpPr>
              <p:cNvPr id="537" name="Freeform 1019"/>
              <p:cNvSpPr>
                <a:spLocks/>
              </p:cNvSpPr>
              <p:nvPr/>
            </p:nvSpPr>
            <p:spPr bwMode="auto">
              <a:xfrm>
                <a:off x="6891338" y="4378326"/>
                <a:ext cx="38100" cy="66675"/>
              </a:xfrm>
              <a:custGeom>
                <a:avLst/>
                <a:gdLst>
                  <a:gd name="T0" fmla="*/ 0 w 24"/>
                  <a:gd name="T1" fmla="*/ 0 h 42"/>
                  <a:gd name="T2" fmla="*/ 2147483647 w 24"/>
                  <a:gd name="T3" fmla="*/ 2147483647 h 42"/>
                  <a:gd name="T4" fmla="*/ 2147483647 w 24"/>
                  <a:gd name="T5" fmla="*/ 2147483647 h 42"/>
                  <a:gd name="T6" fmla="*/ 2147483647 w 24"/>
                  <a:gd name="T7" fmla="*/ 2147483647 h 42"/>
                  <a:gd name="T8" fmla="*/ 2147483647 w 24"/>
                  <a:gd name="T9" fmla="*/ 2147483647 h 42"/>
                  <a:gd name="T10" fmla="*/ 2147483647 w 24"/>
                  <a:gd name="T11" fmla="*/ 2147483647 h 42"/>
                  <a:gd name="T12" fmla="*/ 2147483647 w 24"/>
                  <a:gd name="T13" fmla="*/ 2147483647 h 42"/>
                  <a:gd name="T14" fmla="*/ 0 60000 65536"/>
                  <a:gd name="T15" fmla="*/ 0 60000 65536"/>
                  <a:gd name="T16" fmla="*/ 0 60000 65536"/>
                  <a:gd name="T17" fmla="*/ 0 60000 65536"/>
                  <a:gd name="T18" fmla="*/ 0 60000 65536"/>
                  <a:gd name="T19" fmla="*/ 0 60000 65536"/>
                  <a:gd name="T20" fmla="*/ 0 60000 65536"/>
                  <a:gd name="T21" fmla="*/ 0 w 24"/>
                  <a:gd name="T22" fmla="*/ 0 h 42"/>
                  <a:gd name="T23" fmla="*/ 24 w 24"/>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42">
                    <a:moveTo>
                      <a:pt x="0" y="0"/>
                    </a:moveTo>
                    <a:lnTo>
                      <a:pt x="3" y="4"/>
                    </a:lnTo>
                    <a:lnTo>
                      <a:pt x="5" y="7"/>
                    </a:lnTo>
                    <a:lnTo>
                      <a:pt x="17" y="37"/>
                    </a:lnTo>
                    <a:lnTo>
                      <a:pt x="19" y="41"/>
                    </a:lnTo>
                    <a:lnTo>
                      <a:pt x="22" y="42"/>
                    </a:lnTo>
                    <a:lnTo>
                      <a:pt x="24" y="42"/>
                    </a:lnTo>
                  </a:path>
                </a:pathLst>
              </a:custGeom>
              <a:noFill/>
              <a:ln w="4">
                <a:solidFill>
                  <a:srgbClr val="B200B2"/>
                </a:solidFill>
                <a:round/>
                <a:headEnd/>
                <a:tailEnd/>
              </a:ln>
            </p:spPr>
            <p:txBody>
              <a:bodyPr/>
              <a:lstStyle/>
              <a:p>
                <a:endParaRPr lang="en-US"/>
              </a:p>
            </p:txBody>
          </p:sp>
          <p:sp>
            <p:nvSpPr>
              <p:cNvPr id="538" name="Line 1020"/>
              <p:cNvSpPr>
                <a:spLocks noChangeShapeType="1"/>
              </p:cNvSpPr>
              <p:nvPr/>
            </p:nvSpPr>
            <p:spPr bwMode="auto">
              <a:xfrm flipH="1">
                <a:off x="6877050" y="4400551"/>
                <a:ext cx="26988" cy="47625"/>
              </a:xfrm>
              <a:prstGeom prst="line">
                <a:avLst/>
              </a:prstGeom>
              <a:noFill/>
              <a:ln w="4">
                <a:solidFill>
                  <a:srgbClr val="B200B2"/>
                </a:solidFill>
                <a:round/>
                <a:headEnd/>
                <a:tailEnd/>
              </a:ln>
            </p:spPr>
            <p:txBody>
              <a:bodyPr/>
              <a:lstStyle/>
              <a:p>
                <a:endParaRPr lang="en-US"/>
              </a:p>
            </p:txBody>
          </p:sp>
          <p:sp>
            <p:nvSpPr>
              <p:cNvPr id="539" name="Line 1021"/>
              <p:cNvSpPr>
                <a:spLocks noChangeShapeType="1"/>
              </p:cNvSpPr>
              <p:nvPr/>
            </p:nvSpPr>
            <p:spPr bwMode="auto">
              <a:xfrm flipH="1">
                <a:off x="6881813" y="4400551"/>
                <a:ext cx="22225" cy="47625"/>
              </a:xfrm>
              <a:prstGeom prst="line">
                <a:avLst/>
              </a:prstGeom>
              <a:noFill/>
              <a:ln w="4">
                <a:solidFill>
                  <a:srgbClr val="B200B2"/>
                </a:solidFill>
                <a:round/>
                <a:headEnd/>
                <a:tailEnd/>
              </a:ln>
            </p:spPr>
            <p:txBody>
              <a:bodyPr/>
              <a:lstStyle/>
              <a:p>
                <a:endParaRPr lang="en-US"/>
              </a:p>
            </p:txBody>
          </p:sp>
          <p:sp>
            <p:nvSpPr>
              <p:cNvPr id="540" name="Line 1022"/>
              <p:cNvSpPr>
                <a:spLocks noChangeShapeType="1"/>
              </p:cNvSpPr>
              <p:nvPr/>
            </p:nvSpPr>
            <p:spPr bwMode="auto">
              <a:xfrm>
                <a:off x="7004050" y="4410076"/>
                <a:ext cx="61913" cy="1588"/>
              </a:xfrm>
              <a:prstGeom prst="line">
                <a:avLst/>
              </a:prstGeom>
              <a:noFill/>
              <a:ln w="4">
                <a:solidFill>
                  <a:srgbClr val="B200B2"/>
                </a:solidFill>
                <a:round/>
                <a:headEnd/>
                <a:tailEnd/>
              </a:ln>
            </p:spPr>
            <p:txBody>
              <a:bodyPr/>
              <a:lstStyle/>
              <a:p>
                <a:endParaRPr lang="en-US"/>
              </a:p>
            </p:txBody>
          </p:sp>
          <p:sp>
            <p:nvSpPr>
              <p:cNvPr id="541" name="Line 1023"/>
              <p:cNvSpPr>
                <a:spLocks noChangeShapeType="1"/>
              </p:cNvSpPr>
              <p:nvPr/>
            </p:nvSpPr>
            <p:spPr bwMode="auto">
              <a:xfrm>
                <a:off x="7004050" y="4429126"/>
                <a:ext cx="61913" cy="1588"/>
              </a:xfrm>
              <a:prstGeom prst="line">
                <a:avLst/>
              </a:prstGeom>
              <a:noFill/>
              <a:ln w="4">
                <a:solidFill>
                  <a:srgbClr val="B200B2"/>
                </a:solidFill>
                <a:round/>
                <a:headEnd/>
                <a:tailEnd/>
              </a:ln>
            </p:spPr>
            <p:txBody>
              <a:bodyPr/>
              <a:lstStyle/>
              <a:p>
                <a:endParaRPr lang="en-US"/>
              </a:p>
            </p:txBody>
          </p:sp>
          <p:sp>
            <p:nvSpPr>
              <p:cNvPr id="542" name="Freeform 1024"/>
              <p:cNvSpPr>
                <a:spLocks/>
              </p:cNvSpPr>
              <p:nvPr/>
            </p:nvSpPr>
            <p:spPr bwMode="auto">
              <a:xfrm>
                <a:off x="7142163" y="4378326"/>
                <a:ext cx="47625" cy="73025"/>
              </a:xfrm>
              <a:custGeom>
                <a:avLst/>
                <a:gdLst>
                  <a:gd name="T0" fmla="*/ 2147483647 w 30"/>
                  <a:gd name="T1" fmla="*/ 0 h 46"/>
                  <a:gd name="T2" fmla="*/ 2147483647 w 30"/>
                  <a:gd name="T3" fmla="*/ 0 h 46"/>
                  <a:gd name="T4" fmla="*/ 2147483647 w 30"/>
                  <a:gd name="T5" fmla="*/ 2147483647 h 46"/>
                  <a:gd name="T6" fmla="*/ 2147483647 w 30"/>
                  <a:gd name="T7" fmla="*/ 2147483647 h 46"/>
                  <a:gd name="T8" fmla="*/ 2147483647 w 30"/>
                  <a:gd name="T9" fmla="*/ 2147483647 h 46"/>
                  <a:gd name="T10" fmla="*/ 2147483647 w 30"/>
                  <a:gd name="T11" fmla="*/ 2147483647 h 46"/>
                  <a:gd name="T12" fmla="*/ 2147483647 w 30"/>
                  <a:gd name="T13" fmla="*/ 2147483647 h 46"/>
                  <a:gd name="T14" fmla="*/ 2147483647 w 30"/>
                  <a:gd name="T15" fmla="*/ 2147483647 h 46"/>
                  <a:gd name="T16" fmla="*/ 2147483647 w 30"/>
                  <a:gd name="T17" fmla="*/ 2147483647 h 46"/>
                  <a:gd name="T18" fmla="*/ 2147483647 w 30"/>
                  <a:gd name="T19" fmla="*/ 2147483647 h 46"/>
                  <a:gd name="T20" fmla="*/ 2147483647 w 30"/>
                  <a:gd name="T21" fmla="*/ 2147483647 h 46"/>
                  <a:gd name="T22" fmla="*/ 2147483647 w 30"/>
                  <a:gd name="T23" fmla="*/ 2147483647 h 46"/>
                  <a:gd name="T24" fmla="*/ 2147483647 w 30"/>
                  <a:gd name="T25" fmla="*/ 2147483647 h 46"/>
                  <a:gd name="T26" fmla="*/ 2147483647 w 30"/>
                  <a:gd name="T27" fmla="*/ 2147483647 h 46"/>
                  <a:gd name="T28" fmla="*/ 2147483647 w 30"/>
                  <a:gd name="T29" fmla="*/ 2147483647 h 46"/>
                  <a:gd name="T30" fmla="*/ 2147483647 w 30"/>
                  <a:gd name="T31" fmla="*/ 2147483647 h 46"/>
                  <a:gd name="T32" fmla="*/ 0 w 30"/>
                  <a:gd name="T33" fmla="*/ 2147483647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46"/>
                  <a:gd name="T53" fmla="*/ 30 w 30"/>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46">
                    <a:moveTo>
                      <a:pt x="25" y="0"/>
                    </a:moveTo>
                    <a:lnTo>
                      <a:pt x="4" y="0"/>
                    </a:lnTo>
                    <a:lnTo>
                      <a:pt x="2" y="20"/>
                    </a:lnTo>
                    <a:lnTo>
                      <a:pt x="4" y="18"/>
                    </a:lnTo>
                    <a:lnTo>
                      <a:pt x="11" y="16"/>
                    </a:lnTo>
                    <a:lnTo>
                      <a:pt x="18" y="16"/>
                    </a:lnTo>
                    <a:lnTo>
                      <a:pt x="25" y="18"/>
                    </a:lnTo>
                    <a:lnTo>
                      <a:pt x="28" y="23"/>
                    </a:lnTo>
                    <a:lnTo>
                      <a:pt x="30" y="30"/>
                    </a:lnTo>
                    <a:lnTo>
                      <a:pt x="30" y="34"/>
                    </a:lnTo>
                    <a:lnTo>
                      <a:pt x="28" y="41"/>
                    </a:lnTo>
                    <a:lnTo>
                      <a:pt x="25" y="44"/>
                    </a:lnTo>
                    <a:lnTo>
                      <a:pt x="18" y="46"/>
                    </a:lnTo>
                    <a:lnTo>
                      <a:pt x="11" y="46"/>
                    </a:lnTo>
                    <a:lnTo>
                      <a:pt x="4" y="44"/>
                    </a:lnTo>
                    <a:lnTo>
                      <a:pt x="2" y="42"/>
                    </a:lnTo>
                    <a:lnTo>
                      <a:pt x="0" y="39"/>
                    </a:lnTo>
                  </a:path>
                </a:pathLst>
              </a:custGeom>
              <a:noFill/>
              <a:ln w="4">
                <a:solidFill>
                  <a:srgbClr val="B200B2"/>
                </a:solidFill>
                <a:round/>
                <a:headEnd/>
                <a:tailEnd/>
              </a:ln>
            </p:spPr>
            <p:txBody>
              <a:bodyPr/>
              <a:lstStyle/>
              <a:p>
                <a:endParaRPr lang="en-US"/>
              </a:p>
            </p:txBody>
          </p:sp>
          <p:sp>
            <p:nvSpPr>
              <p:cNvPr id="543" name="Freeform 1025"/>
              <p:cNvSpPr>
                <a:spLocks/>
              </p:cNvSpPr>
              <p:nvPr/>
            </p:nvSpPr>
            <p:spPr bwMode="auto">
              <a:xfrm>
                <a:off x="7208838" y="4378326"/>
                <a:ext cx="47625" cy="73025"/>
              </a:xfrm>
              <a:custGeom>
                <a:avLst/>
                <a:gdLst>
                  <a:gd name="T0" fmla="*/ 2147483647 w 30"/>
                  <a:gd name="T1" fmla="*/ 0 h 46"/>
                  <a:gd name="T2" fmla="*/ 2147483647 w 30"/>
                  <a:gd name="T3" fmla="*/ 0 h 46"/>
                  <a:gd name="T4" fmla="*/ 2147483647 w 30"/>
                  <a:gd name="T5" fmla="*/ 2147483647 h 46"/>
                  <a:gd name="T6" fmla="*/ 2147483647 w 30"/>
                  <a:gd name="T7" fmla="*/ 2147483647 h 46"/>
                  <a:gd name="T8" fmla="*/ 2147483647 w 30"/>
                  <a:gd name="T9" fmla="*/ 2147483647 h 46"/>
                  <a:gd name="T10" fmla="*/ 2147483647 w 30"/>
                  <a:gd name="T11" fmla="*/ 2147483647 h 46"/>
                  <a:gd name="T12" fmla="*/ 2147483647 w 30"/>
                  <a:gd name="T13" fmla="*/ 2147483647 h 46"/>
                  <a:gd name="T14" fmla="*/ 2147483647 w 30"/>
                  <a:gd name="T15" fmla="*/ 2147483647 h 46"/>
                  <a:gd name="T16" fmla="*/ 2147483647 w 30"/>
                  <a:gd name="T17" fmla="*/ 2147483647 h 46"/>
                  <a:gd name="T18" fmla="*/ 2147483647 w 30"/>
                  <a:gd name="T19" fmla="*/ 2147483647 h 46"/>
                  <a:gd name="T20" fmla="*/ 2147483647 w 30"/>
                  <a:gd name="T21" fmla="*/ 2147483647 h 46"/>
                  <a:gd name="T22" fmla="*/ 2147483647 w 30"/>
                  <a:gd name="T23" fmla="*/ 2147483647 h 46"/>
                  <a:gd name="T24" fmla="*/ 2147483647 w 30"/>
                  <a:gd name="T25" fmla="*/ 2147483647 h 46"/>
                  <a:gd name="T26" fmla="*/ 2147483647 w 30"/>
                  <a:gd name="T27" fmla="*/ 2147483647 h 46"/>
                  <a:gd name="T28" fmla="*/ 2147483647 w 30"/>
                  <a:gd name="T29" fmla="*/ 2147483647 h 46"/>
                  <a:gd name="T30" fmla="*/ 2147483647 w 30"/>
                  <a:gd name="T31" fmla="*/ 2147483647 h 46"/>
                  <a:gd name="T32" fmla="*/ 0 w 30"/>
                  <a:gd name="T33" fmla="*/ 2147483647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46"/>
                  <a:gd name="T53" fmla="*/ 30 w 30"/>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46">
                    <a:moveTo>
                      <a:pt x="25" y="0"/>
                    </a:moveTo>
                    <a:lnTo>
                      <a:pt x="4" y="0"/>
                    </a:lnTo>
                    <a:lnTo>
                      <a:pt x="2" y="20"/>
                    </a:lnTo>
                    <a:lnTo>
                      <a:pt x="4" y="18"/>
                    </a:lnTo>
                    <a:lnTo>
                      <a:pt x="11" y="16"/>
                    </a:lnTo>
                    <a:lnTo>
                      <a:pt x="18" y="16"/>
                    </a:lnTo>
                    <a:lnTo>
                      <a:pt x="25" y="18"/>
                    </a:lnTo>
                    <a:lnTo>
                      <a:pt x="28" y="23"/>
                    </a:lnTo>
                    <a:lnTo>
                      <a:pt x="30" y="30"/>
                    </a:lnTo>
                    <a:lnTo>
                      <a:pt x="30" y="34"/>
                    </a:lnTo>
                    <a:lnTo>
                      <a:pt x="28" y="41"/>
                    </a:lnTo>
                    <a:lnTo>
                      <a:pt x="25" y="44"/>
                    </a:lnTo>
                    <a:lnTo>
                      <a:pt x="18" y="46"/>
                    </a:lnTo>
                    <a:lnTo>
                      <a:pt x="11" y="46"/>
                    </a:lnTo>
                    <a:lnTo>
                      <a:pt x="4" y="44"/>
                    </a:lnTo>
                    <a:lnTo>
                      <a:pt x="2" y="42"/>
                    </a:lnTo>
                    <a:lnTo>
                      <a:pt x="0" y="39"/>
                    </a:lnTo>
                  </a:path>
                </a:pathLst>
              </a:custGeom>
              <a:noFill/>
              <a:ln w="4">
                <a:solidFill>
                  <a:srgbClr val="B200B2"/>
                </a:solidFill>
                <a:round/>
                <a:headEnd/>
                <a:tailEnd/>
              </a:ln>
            </p:spPr>
            <p:txBody>
              <a:bodyPr/>
              <a:lstStyle/>
              <a:p>
                <a:endParaRPr lang="en-US"/>
              </a:p>
            </p:txBody>
          </p:sp>
          <p:sp>
            <p:nvSpPr>
              <p:cNvPr id="544" name="Freeform 1026"/>
              <p:cNvSpPr>
                <a:spLocks/>
              </p:cNvSpPr>
              <p:nvPr/>
            </p:nvSpPr>
            <p:spPr bwMode="auto">
              <a:xfrm>
                <a:off x="7275513" y="4378326"/>
                <a:ext cx="47625" cy="73025"/>
              </a:xfrm>
              <a:custGeom>
                <a:avLst/>
                <a:gdLst>
                  <a:gd name="T0" fmla="*/ 2147483647 w 30"/>
                  <a:gd name="T1" fmla="*/ 0 h 46"/>
                  <a:gd name="T2" fmla="*/ 2147483647 w 30"/>
                  <a:gd name="T3" fmla="*/ 0 h 46"/>
                  <a:gd name="T4" fmla="*/ 2147483647 w 30"/>
                  <a:gd name="T5" fmla="*/ 2147483647 h 46"/>
                  <a:gd name="T6" fmla="*/ 2147483647 w 30"/>
                  <a:gd name="T7" fmla="*/ 2147483647 h 46"/>
                  <a:gd name="T8" fmla="*/ 2147483647 w 30"/>
                  <a:gd name="T9" fmla="*/ 2147483647 h 46"/>
                  <a:gd name="T10" fmla="*/ 2147483647 w 30"/>
                  <a:gd name="T11" fmla="*/ 2147483647 h 46"/>
                  <a:gd name="T12" fmla="*/ 2147483647 w 30"/>
                  <a:gd name="T13" fmla="*/ 2147483647 h 46"/>
                  <a:gd name="T14" fmla="*/ 2147483647 w 30"/>
                  <a:gd name="T15" fmla="*/ 2147483647 h 46"/>
                  <a:gd name="T16" fmla="*/ 2147483647 w 30"/>
                  <a:gd name="T17" fmla="*/ 2147483647 h 46"/>
                  <a:gd name="T18" fmla="*/ 2147483647 w 30"/>
                  <a:gd name="T19" fmla="*/ 2147483647 h 46"/>
                  <a:gd name="T20" fmla="*/ 2147483647 w 30"/>
                  <a:gd name="T21" fmla="*/ 2147483647 h 46"/>
                  <a:gd name="T22" fmla="*/ 2147483647 w 30"/>
                  <a:gd name="T23" fmla="*/ 2147483647 h 46"/>
                  <a:gd name="T24" fmla="*/ 2147483647 w 30"/>
                  <a:gd name="T25" fmla="*/ 2147483647 h 46"/>
                  <a:gd name="T26" fmla="*/ 2147483647 w 30"/>
                  <a:gd name="T27" fmla="*/ 2147483647 h 46"/>
                  <a:gd name="T28" fmla="*/ 2147483647 w 30"/>
                  <a:gd name="T29" fmla="*/ 2147483647 h 46"/>
                  <a:gd name="T30" fmla="*/ 2147483647 w 30"/>
                  <a:gd name="T31" fmla="*/ 2147483647 h 46"/>
                  <a:gd name="T32" fmla="*/ 0 w 30"/>
                  <a:gd name="T33" fmla="*/ 2147483647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46"/>
                  <a:gd name="T53" fmla="*/ 30 w 30"/>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46">
                    <a:moveTo>
                      <a:pt x="25" y="0"/>
                    </a:moveTo>
                    <a:lnTo>
                      <a:pt x="4" y="0"/>
                    </a:lnTo>
                    <a:lnTo>
                      <a:pt x="2" y="20"/>
                    </a:lnTo>
                    <a:lnTo>
                      <a:pt x="4" y="18"/>
                    </a:lnTo>
                    <a:lnTo>
                      <a:pt x="11" y="16"/>
                    </a:lnTo>
                    <a:lnTo>
                      <a:pt x="18" y="16"/>
                    </a:lnTo>
                    <a:lnTo>
                      <a:pt x="25" y="18"/>
                    </a:lnTo>
                    <a:lnTo>
                      <a:pt x="28" y="23"/>
                    </a:lnTo>
                    <a:lnTo>
                      <a:pt x="30" y="30"/>
                    </a:lnTo>
                    <a:lnTo>
                      <a:pt x="30" y="34"/>
                    </a:lnTo>
                    <a:lnTo>
                      <a:pt x="28" y="41"/>
                    </a:lnTo>
                    <a:lnTo>
                      <a:pt x="25" y="44"/>
                    </a:lnTo>
                    <a:lnTo>
                      <a:pt x="18" y="46"/>
                    </a:lnTo>
                    <a:lnTo>
                      <a:pt x="11" y="46"/>
                    </a:lnTo>
                    <a:lnTo>
                      <a:pt x="4" y="44"/>
                    </a:lnTo>
                    <a:lnTo>
                      <a:pt x="2" y="42"/>
                    </a:lnTo>
                    <a:lnTo>
                      <a:pt x="0" y="39"/>
                    </a:lnTo>
                  </a:path>
                </a:pathLst>
              </a:custGeom>
              <a:noFill/>
              <a:ln w="4">
                <a:solidFill>
                  <a:srgbClr val="B200B2"/>
                </a:solidFill>
                <a:round/>
                <a:headEnd/>
                <a:tailEnd/>
              </a:ln>
            </p:spPr>
            <p:txBody>
              <a:bodyPr/>
              <a:lstStyle/>
              <a:p>
                <a:endParaRPr lang="en-US"/>
              </a:p>
            </p:txBody>
          </p:sp>
          <p:sp>
            <p:nvSpPr>
              <p:cNvPr id="545" name="Line 1027"/>
              <p:cNvSpPr>
                <a:spLocks noChangeShapeType="1"/>
              </p:cNvSpPr>
              <p:nvPr/>
            </p:nvSpPr>
            <p:spPr bwMode="auto">
              <a:xfrm>
                <a:off x="7397750" y="4400551"/>
                <a:ext cx="1588" cy="47625"/>
              </a:xfrm>
              <a:prstGeom prst="line">
                <a:avLst/>
              </a:prstGeom>
              <a:noFill/>
              <a:ln w="4">
                <a:solidFill>
                  <a:srgbClr val="B200B2"/>
                </a:solidFill>
                <a:round/>
                <a:headEnd/>
                <a:tailEnd/>
              </a:ln>
            </p:spPr>
            <p:txBody>
              <a:bodyPr/>
              <a:lstStyle/>
              <a:p>
                <a:endParaRPr lang="en-US"/>
              </a:p>
            </p:txBody>
          </p:sp>
          <p:sp>
            <p:nvSpPr>
              <p:cNvPr id="546" name="Freeform 1028"/>
              <p:cNvSpPr>
                <a:spLocks/>
              </p:cNvSpPr>
              <p:nvPr/>
            </p:nvSpPr>
            <p:spPr bwMode="auto">
              <a:xfrm>
                <a:off x="7397750" y="4400551"/>
                <a:ext cx="36513" cy="47625"/>
              </a:xfrm>
              <a:custGeom>
                <a:avLst/>
                <a:gdLst>
                  <a:gd name="T0" fmla="*/ 0 w 23"/>
                  <a:gd name="T1" fmla="*/ 2147483647 h 30"/>
                  <a:gd name="T2" fmla="*/ 2147483647 w 23"/>
                  <a:gd name="T3" fmla="*/ 2147483647 h 30"/>
                  <a:gd name="T4" fmla="*/ 2147483647 w 23"/>
                  <a:gd name="T5" fmla="*/ 0 h 30"/>
                  <a:gd name="T6" fmla="*/ 2147483647 w 23"/>
                  <a:gd name="T7" fmla="*/ 0 h 30"/>
                  <a:gd name="T8" fmla="*/ 2147483647 w 23"/>
                  <a:gd name="T9" fmla="*/ 2147483647 h 30"/>
                  <a:gd name="T10" fmla="*/ 2147483647 w 23"/>
                  <a:gd name="T11" fmla="*/ 2147483647 h 30"/>
                  <a:gd name="T12" fmla="*/ 2147483647 w 23"/>
                  <a:gd name="T13" fmla="*/ 2147483647 h 30"/>
                  <a:gd name="T14" fmla="*/ 0 60000 65536"/>
                  <a:gd name="T15" fmla="*/ 0 60000 65536"/>
                  <a:gd name="T16" fmla="*/ 0 60000 65536"/>
                  <a:gd name="T17" fmla="*/ 0 60000 65536"/>
                  <a:gd name="T18" fmla="*/ 0 60000 65536"/>
                  <a:gd name="T19" fmla="*/ 0 60000 65536"/>
                  <a:gd name="T20" fmla="*/ 0 60000 65536"/>
                  <a:gd name="T21" fmla="*/ 0 w 23"/>
                  <a:gd name="T22" fmla="*/ 0 h 30"/>
                  <a:gd name="T23" fmla="*/ 23 w 23"/>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30">
                    <a:moveTo>
                      <a:pt x="0" y="9"/>
                    </a:moveTo>
                    <a:lnTo>
                      <a:pt x="7" y="2"/>
                    </a:lnTo>
                    <a:lnTo>
                      <a:pt x="11" y="0"/>
                    </a:lnTo>
                    <a:lnTo>
                      <a:pt x="18" y="0"/>
                    </a:lnTo>
                    <a:lnTo>
                      <a:pt x="21" y="2"/>
                    </a:lnTo>
                    <a:lnTo>
                      <a:pt x="23" y="9"/>
                    </a:lnTo>
                    <a:lnTo>
                      <a:pt x="23" y="30"/>
                    </a:lnTo>
                  </a:path>
                </a:pathLst>
              </a:custGeom>
              <a:noFill/>
              <a:ln w="4">
                <a:solidFill>
                  <a:srgbClr val="B200B2"/>
                </a:solidFill>
                <a:round/>
                <a:headEnd/>
                <a:tailEnd/>
              </a:ln>
            </p:spPr>
            <p:txBody>
              <a:bodyPr/>
              <a:lstStyle/>
              <a:p>
                <a:endParaRPr lang="en-US"/>
              </a:p>
            </p:txBody>
          </p:sp>
          <p:sp>
            <p:nvSpPr>
              <p:cNvPr id="547" name="Line 1029"/>
              <p:cNvSpPr>
                <a:spLocks noChangeShapeType="1"/>
              </p:cNvSpPr>
              <p:nvPr/>
            </p:nvSpPr>
            <p:spPr bwMode="auto">
              <a:xfrm>
                <a:off x="7461250" y="4400551"/>
                <a:ext cx="1588" cy="47625"/>
              </a:xfrm>
              <a:prstGeom prst="line">
                <a:avLst/>
              </a:prstGeom>
              <a:noFill/>
              <a:ln w="4">
                <a:solidFill>
                  <a:srgbClr val="B200B2"/>
                </a:solidFill>
                <a:round/>
                <a:headEnd/>
                <a:tailEnd/>
              </a:ln>
            </p:spPr>
            <p:txBody>
              <a:bodyPr/>
              <a:lstStyle/>
              <a:p>
                <a:endParaRPr lang="en-US"/>
              </a:p>
            </p:txBody>
          </p:sp>
          <p:sp>
            <p:nvSpPr>
              <p:cNvPr id="548" name="Freeform 1030"/>
              <p:cNvSpPr>
                <a:spLocks/>
              </p:cNvSpPr>
              <p:nvPr/>
            </p:nvSpPr>
            <p:spPr bwMode="auto">
              <a:xfrm>
                <a:off x="7461250" y="4400551"/>
                <a:ext cx="36513" cy="47625"/>
              </a:xfrm>
              <a:custGeom>
                <a:avLst/>
                <a:gdLst>
                  <a:gd name="T0" fmla="*/ 0 w 23"/>
                  <a:gd name="T1" fmla="*/ 2147483647 h 30"/>
                  <a:gd name="T2" fmla="*/ 2147483647 w 23"/>
                  <a:gd name="T3" fmla="*/ 2147483647 h 30"/>
                  <a:gd name="T4" fmla="*/ 2147483647 w 23"/>
                  <a:gd name="T5" fmla="*/ 0 h 30"/>
                  <a:gd name="T6" fmla="*/ 2147483647 w 23"/>
                  <a:gd name="T7" fmla="*/ 0 h 30"/>
                  <a:gd name="T8" fmla="*/ 2147483647 w 23"/>
                  <a:gd name="T9" fmla="*/ 2147483647 h 30"/>
                  <a:gd name="T10" fmla="*/ 2147483647 w 23"/>
                  <a:gd name="T11" fmla="*/ 2147483647 h 30"/>
                  <a:gd name="T12" fmla="*/ 2147483647 w 23"/>
                  <a:gd name="T13" fmla="*/ 2147483647 h 30"/>
                  <a:gd name="T14" fmla="*/ 0 60000 65536"/>
                  <a:gd name="T15" fmla="*/ 0 60000 65536"/>
                  <a:gd name="T16" fmla="*/ 0 60000 65536"/>
                  <a:gd name="T17" fmla="*/ 0 60000 65536"/>
                  <a:gd name="T18" fmla="*/ 0 60000 65536"/>
                  <a:gd name="T19" fmla="*/ 0 60000 65536"/>
                  <a:gd name="T20" fmla="*/ 0 60000 65536"/>
                  <a:gd name="T21" fmla="*/ 0 w 23"/>
                  <a:gd name="T22" fmla="*/ 0 h 30"/>
                  <a:gd name="T23" fmla="*/ 23 w 23"/>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30">
                    <a:moveTo>
                      <a:pt x="0" y="9"/>
                    </a:moveTo>
                    <a:lnTo>
                      <a:pt x="7" y="2"/>
                    </a:lnTo>
                    <a:lnTo>
                      <a:pt x="11" y="0"/>
                    </a:lnTo>
                    <a:lnTo>
                      <a:pt x="18" y="0"/>
                    </a:lnTo>
                    <a:lnTo>
                      <a:pt x="21" y="2"/>
                    </a:lnTo>
                    <a:lnTo>
                      <a:pt x="23" y="9"/>
                    </a:lnTo>
                    <a:lnTo>
                      <a:pt x="23" y="30"/>
                    </a:lnTo>
                  </a:path>
                </a:pathLst>
              </a:custGeom>
              <a:noFill/>
              <a:ln w="4">
                <a:solidFill>
                  <a:srgbClr val="B200B2"/>
                </a:solidFill>
                <a:round/>
                <a:headEnd/>
                <a:tailEnd/>
              </a:ln>
            </p:spPr>
            <p:txBody>
              <a:bodyPr/>
              <a:lstStyle/>
              <a:p>
                <a:endParaRPr lang="en-US"/>
              </a:p>
            </p:txBody>
          </p:sp>
          <p:sp>
            <p:nvSpPr>
              <p:cNvPr id="549" name="Freeform 1031"/>
              <p:cNvSpPr>
                <a:spLocks/>
              </p:cNvSpPr>
              <p:nvPr/>
            </p:nvSpPr>
            <p:spPr bwMode="auto">
              <a:xfrm>
                <a:off x="7497763" y="4400551"/>
                <a:ext cx="36513" cy="47625"/>
              </a:xfrm>
              <a:custGeom>
                <a:avLst/>
                <a:gdLst>
                  <a:gd name="T0" fmla="*/ 0 w 23"/>
                  <a:gd name="T1" fmla="*/ 2147483647 h 30"/>
                  <a:gd name="T2" fmla="*/ 2147483647 w 23"/>
                  <a:gd name="T3" fmla="*/ 2147483647 h 30"/>
                  <a:gd name="T4" fmla="*/ 2147483647 w 23"/>
                  <a:gd name="T5" fmla="*/ 0 h 30"/>
                  <a:gd name="T6" fmla="*/ 2147483647 w 23"/>
                  <a:gd name="T7" fmla="*/ 0 h 30"/>
                  <a:gd name="T8" fmla="*/ 2147483647 w 23"/>
                  <a:gd name="T9" fmla="*/ 2147483647 h 30"/>
                  <a:gd name="T10" fmla="*/ 2147483647 w 23"/>
                  <a:gd name="T11" fmla="*/ 2147483647 h 30"/>
                  <a:gd name="T12" fmla="*/ 2147483647 w 23"/>
                  <a:gd name="T13" fmla="*/ 2147483647 h 30"/>
                  <a:gd name="T14" fmla="*/ 0 60000 65536"/>
                  <a:gd name="T15" fmla="*/ 0 60000 65536"/>
                  <a:gd name="T16" fmla="*/ 0 60000 65536"/>
                  <a:gd name="T17" fmla="*/ 0 60000 65536"/>
                  <a:gd name="T18" fmla="*/ 0 60000 65536"/>
                  <a:gd name="T19" fmla="*/ 0 60000 65536"/>
                  <a:gd name="T20" fmla="*/ 0 60000 65536"/>
                  <a:gd name="T21" fmla="*/ 0 w 23"/>
                  <a:gd name="T22" fmla="*/ 0 h 30"/>
                  <a:gd name="T23" fmla="*/ 23 w 23"/>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30">
                    <a:moveTo>
                      <a:pt x="0" y="9"/>
                    </a:moveTo>
                    <a:lnTo>
                      <a:pt x="7" y="2"/>
                    </a:lnTo>
                    <a:lnTo>
                      <a:pt x="10" y="0"/>
                    </a:lnTo>
                    <a:lnTo>
                      <a:pt x="17" y="0"/>
                    </a:lnTo>
                    <a:lnTo>
                      <a:pt x="21" y="2"/>
                    </a:lnTo>
                    <a:lnTo>
                      <a:pt x="23" y="9"/>
                    </a:lnTo>
                    <a:lnTo>
                      <a:pt x="23" y="30"/>
                    </a:lnTo>
                  </a:path>
                </a:pathLst>
              </a:custGeom>
              <a:noFill/>
              <a:ln w="4">
                <a:solidFill>
                  <a:srgbClr val="B200B2"/>
                </a:solidFill>
                <a:round/>
                <a:headEnd/>
                <a:tailEnd/>
              </a:ln>
            </p:spPr>
            <p:txBody>
              <a:bodyPr/>
              <a:lstStyle/>
              <a:p>
                <a:endParaRPr lang="en-US"/>
              </a:p>
            </p:txBody>
          </p:sp>
          <p:sp>
            <p:nvSpPr>
              <p:cNvPr id="550" name="Freeform 1032"/>
              <p:cNvSpPr>
                <a:spLocks/>
              </p:cNvSpPr>
              <p:nvPr/>
            </p:nvSpPr>
            <p:spPr bwMode="auto">
              <a:xfrm>
                <a:off x="6743700" y="2443163"/>
                <a:ext cx="2184400" cy="2030413"/>
              </a:xfrm>
              <a:custGeom>
                <a:avLst/>
                <a:gdLst>
                  <a:gd name="T0" fmla="*/ 2147483647 w 1376"/>
                  <a:gd name="T1" fmla="*/ 2147483647 h 1279"/>
                  <a:gd name="T2" fmla="*/ 2147483647 w 1376"/>
                  <a:gd name="T3" fmla="*/ 2147483647 h 1279"/>
                  <a:gd name="T4" fmla="*/ 2147483647 w 1376"/>
                  <a:gd name="T5" fmla="*/ 2147483647 h 1279"/>
                  <a:gd name="T6" fmla="*/ 2147483647 w 1376"/>
                  <a:gd name="T7" fmla="*/ 2147483647 h 1279"/>
                  <a:gd name="T8" fmla="*/ 2147483647 w 1376"/>
                  <a:gd name="T9" fmla="*/ 2147483647 h 1279"/>
                  <a:gd name="T10" fmla="*/ 2147483647 w 1376"/>
                  <a:gd name="T11" fmla="*/ 2147483647 h 1279"/>
                  <a:gd name="T12" fmla="*/ 2147483647 w 1376"/>
                  <a:gd name="T13" fmla="*/ 2147483647 h 1279"/>
                  <a:gd name="T14" fmla="*/ 2147483647 w 1376"/>
                  <a:gd name="T15" fmla="*/ 2147483647 h 1279"/>
                  <a:gd name="T16" fmla="*/ 2147483647 w 1376"/>
                  <a:gd name="T17" fmla="*/ 2147483647 h 1279"/>
                  <a:gd name="T18" fmla="*/ 2147483647 w 1376"/>
                  <a:gd name="T19" fmla="*/ 2147483647 h 1279"/>
                  <a:gd name="T20" fmla="*/ 2147483647 w 1376"/>
                  <a:gd name="T21" fmla="*/ 2147483647 h 1279"/>
                  <a:gd name="T22" fmla="*/ 2147483647 w 1376"/>
                  <a:gd name="T23" fmla="*/ 2147483647 h 1279"/>
                  <a:gd name="T24" fmla="*/ 2147483647 w 1376"/>
                  <a:gd name="T25" fmla="*/ 2147483647 h 1279"/>
                  <a:gd name="T26" fmla="*/ 2147483647 w 1376"/>
                  <a:gd name="T27" fmla="*/ 2147483647 h 1279"/>
                  <a:gd name="T28" fmla="*/ 2147483647 w 1376"/>
                  <a:gd name="T29" fmla="*/ 2147483647 h 1279"/>
                  <a:gd name="T30" fmla="*/ 2147483647 w 1376"/>
                  <a:gd name="T31" fmla="*/ 2147483647 h 1279"/>
                  <a:gd name="T32" fmla="*/ 2147483647 w 1376"/>
                  <a:gd name="T33" fmla="*/ 2147483647 h 1279"/>
                  <a:gd name="T34" fmla="*/ 2147483647 w 1376"/>
                  <a:gd name="T35" fmla="*/ 2147483647 h 1279"/>
                  <a:gd name="T36" fmla="*/ 2147483647 w 1376"/>
                  <a:gd name="T37" fmla="*/ 2147483647 h 1279"/>
                  <a:gd name="T38" fmla="*/ 2147483647 w 1376"/>
                  <a:gd name="T39" fmla="*/ 2147483647 h 1279"/>
                  <a:gd name="T40" fmla="*/ 2147483647 w 1376"/>
                  <a:gd name="T41" fmla="*/ 2147483647 h 1279"/>
                  <a:gd name="T42" fmla="*/ 2147483647 w 1376"/>
                  <a:gd name="T43" fmla="*/ 2147483647 h 1279"/>
                  <a:gd name="T44" fmla="*/ 2147483647 w 1376"/>
                  <a:gd name="T45" fmla="*/ 2147483647 h 1279"/>
                  <a:gd name="T46" fmla="*/ 2147483647 w 1376"/>
                  <a:gd name="T47" fmla="*/ 2147483647 h 1279"/>
                  <a:gd name="T48" fmla="*/ 2147483647 w 1376"/>
                  <a:gd name="T49" fmla="*/ 2147483647 h 1279"/>
                  <a:gd name="T50" fmla="*/ 2147483647 w 1376"/>
                  <a:gd name="T51" fmla="*/ 2147483647 h 1279"/>
                  <a:gd name="T52" fmla="*/ 2147483647 w 1376"/>
                  <a:gd name="T53" fmla="*/ 2147483647 h 1279"/>
                  <a:gd name="T54" fmla="*/ 2147483647 w 1376"/>
                  <a:gd name="T55" fmla="*/ 2147483647 h 1279"/>
                  <a:gd name="T56" fmla="*/ 2147483647 w 1376"/>
                  <a:gd name="T57" fmla="*/ 2147483647 h 1279"/>
                  <a:gd name="T58" fmla="*/ 2147483647 w 1376"/>
                  <a:gd name="T59" fmla="*/ 2147483647 h 1279"/>
                  <a:gd name="T60" fmla="*/ 2147483647 w 1376"/>
                  <a:gd name="T61" fmla="*/ 2147483647 h 1279"/>
                  <a:gd name="T62" fmla="*/ 2147483647 w 1376"/>
                  <a:gd name="T63" fmla="*/ 2147483647 h 1279"/>
                  <a:gd name="T64" fmla="*/ 2147483647 w 1376"/>
                  <a:gd name="T65" fmla="*/ 2147483647 h 1279"/>
                  <a:gd name="T66" fmla="*/ 2147483647 w 1376"/>
                  <a:gd name="T67" fmla="*/ 2147483647 h 1279"/>
                  <a:gd name="T68" fmla="*/ 2147483647 w 1376"/>
                  <a:gd name="T69" fmla="*/ 2147483647 h 1279"/>
                  <a:gd name="T70" fmla="*/ 2147483647 w 1376"/>
                  <a:gd name="T71" fmla="*/ 2147483647 h 1279"/>
                  <a:gd name="T72" fmla="*/ 2147483647 w 1376"/>
                  <a:gd name="T73" fmla="*/ 2147483647 h 1279"/>
                  <a:gd name="T74" fmla="*/ 2147483647 w 1376"/>
                  <a:gd name="T75" fmla="*/ 2147483647 h 1279"/>
                  <a:gd name="T76" fmla="*/ 2147483647 w 1376"/>
                  <a:gd name="T77" fmla="*/ 2147483647 h 1279"/>
                  <a:gd name="T78" fmla="*/ 2147483647 w 1376"/>
                  <a:gd name="T79" fmla="*/ 2147483647 h 1279"/>
                  <a:gd name="T80" fmla="*/ 2147483647 w 1376"/>
                  <a:gd name="T81" fmla="*/ 2147483647 h 1279"/>
                  <a:gd name="T82" fmla="*/ 2147483647 w 1376"/>
                  <a:gd name="T83" fmla="*/ 2147483647 h 1279"/>
                  <a:gd name="T84" fmla="*/ 2147483647 w 1376"/>
                  <a:gd name="T85" fmla="*/ 2147483647 h 1279"/>
                  <a:gd name="T86" fmla="*/ 2147483647 w 1376"/>
                  <a:gd name="T87" fmla="*/ 2147483647 h 1279"/>
                  <a:gd name="T88" fmla="*/ 2147483647 w 1376"/>
                  <a:gd name="T89" fmla="*/ 2147483647 h 1279"/>
                  <a:gd name="T90" fmla="*/ 2147483647 w 1376"/>
                  <a:gd name="T91" fmla="*/ 2147483647 h 1279"/>
                  <a:gd name="T92" fmla="*/ 2147483647 w 1376"/>
                  <a:gd name="T93" fmla="*/ 2147483647 h 1279"/>
                  <a:gd name="T94" fmla="*/ 0 w 1376"/>
                  <a:gd name="T95" fmla="*/ 2147483647 h 12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76"/>
                  <a:gd name="T145" fmla="*/ 0 h 1279"/>
                  <a:gd name="T146" fmla="*/ 1376 w 1376"/>
                  <a:gd name="T147" fmla="*/ 1279 h 127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76" h="1279">
                    <a:moveTo>
                      <a:pt x="0" y="521"/>
                    </a:moveTo>
                    <a:lnTo>
                      <a:pt x="12" y="526"/>
                    </a:lnTo>
                    <a:lnTo>
                      <a:pt x="38" y="454"/>
                    </a:lnTo>
                    <a:lnTo>
                      <a:pt x="33" y="465"/>
                    </a:lnTo>
                    <a:lnTo>
                      <a:pt x="38" y="453"/>
                    </a:lnTo>
                    <a:lnTo>
                      <a:pt x="94" y="288"/>
                    </a:lnTo>
                    <a:lnTo>
                      <a:pt x="87" y="286"/>
                    </a:lnTo>
                    <a:lnTo>
                      <a:pt x="94" y="290"/>
                    </a:lnTo>
                    <a:lnTo>
                      <a:pt x="122" y="212"/>
                    </a:lnTo>
                    <a:lnTo>
                      <a:pt x="152" y="144"/>
                    </a:lnTo>
                    <a:lnTo>
                      <a:pt x="180" y="86"/>
                    </a:lnTo>
                    <a:lnTo>
                      <a:pt x="173" y="83"/>
                    </a:lnTo>
                    <a:lnTo>
                      <a:pt x="178" y="86"/>
                    </a:lnTo>
                    <a:lnTo>
                      <a:pt x="206" y="44"/>
                    </a:lnTo>
                    <a:lnTo>
                      <a:pt x="201" y="41"/>
                    </a:lnTo>
                    <a:lnTo>
                      <a:pt x="206" y="46"/>
                    </a:lnTo>
                    <a:lnTo>
                      <a:pt x="234" y="20"/>
                    </a:lnTo>
                    <a:lnTo>
                      <a:pt x="229" y="14"/>
                    </a:lnTo>
                    <a:lnTo>
                      <a:pt x="231" y="21"/>
                    </a:lnTo>
                    <a:lnTo>
                      <a:pt x="258" y="14"/>
                    </a:lnTo>
                    <a:lnTo>
                      <a:pt x="257" y="7"/>
                    </a:lnTo>
                    <a:lnTo>
                      <a:pt x="255" y="14"/>
                    </a:lnTo>
                    <a:lnTo>
                      <a:pt x="283" y="27"/>
                    </a:lnTo>
                    <a:lnTo>
                      <a:pt x="285" y="20"/>
                    </a:lnTo>
                    <a:lnTo>
                      <a:pt x="279" y="25"/>
                    </a:lnTo>
                    <a:lnTo>
                      <a:pt x="307" y="56"/>
                    </a:lnTo>
                    <a:lnTo>
                      <a:pt x="313" y="51"/>
                    </a:lnTo>
                    <a:lnTo>
                      <a:pt x="307" y="55"/>
                    </a:lnTo>
                    <a:lnTo>
                      <a:pt x="335" y="104"/>
                    </a:lnTo>
                    <a:lnTo>
                      <a:pt x="341" y="100"/>
                    </a:lnTo>
                    <a:lnTo>
                      <a:pt x="335" y="104"/>
                    </a:lnTo>
                    <a:lnTo>
                      <a:pt x="365" y="169"/>
                    </a:lnTo>
                    <a:lnTo>
                      <a:pt x="393" y="246"/>
                    </a:lnTo>
                    <a:lnTo>
                      <a:pt x="398" y="242"/>
                    </a:lnTo>
                    <a:lnTo>
                      <a:pt x="393" y="244"/>
                    </a:lnTo>
                    <a:lnTo>
                      <a:pt x="421" y="332"/>
                    </a:lnTo>
                    <a:lnTo>
                      <a:pt x="451" y="426"/>
                    </a:lnTo>
                    <a:lnTo>
                      <a:pt x="480" y="523"/>
                    </a:lnTo>
                    <a:lnTo>
                      <a:pt x="508" y="619"/>
                    </a:lnTo>
                    <a:lnTo>
                      <a:pt x="536" y="712"/>
                    </a:lnTo>
                    <a:lnTo>
                      <a:pt x="566" y="800"/>
                    </a:lnTo>
                    <a:lnTo>
                      <a:pt x="594" y="881"/>
                    </a:lnTo>
                    <a:lnTo>
                      <a:pt x="595" y="886"/>
                    </a:lnTo>
                    <a:lnTo>
                      <a:pt x="594" y="882"/>
                    </a:lnTo>
                    <a:lnTo>
                      <a:pt x="623" y="954"/>
                    </a:lnTo>
                    <a:lnTo>
                      <a:pt x="636" y="949"/>
                    </a:lnTo>
                    <a:lnTo>
                      <a:pt x="611" y="888"/>
                    </a:lnTo>
                    <a:lnTo>
                      <a:pt x="604" y="889"/>
                    </a:lnTo>
                    <a:lnTo>
                      <a:pt x="599" y="893"/>
                    </a:lnTo>
                    <a:lnTo>
                      <a:pt x="653" y="1018"/>
                    </a:lnTo>
                    <a:lnTo>
                      <a:pt x="658" y="1014"/>
                    </a:lnTo>
                    <a:lnTo>
                      <a:pt x="665" y="1012"/>
                    </a:lnTo>
                    <a:lnTo>
                      <a:pt x="641" y="960"/>
                    </a:lnTo>
                    <a:lnTo>
                      <a:pt x="634" y="961"/>
                    </a:lnTo>
                    <a:lnTo>
                      <a:pt x="629" y="965"/>
                    </a:lnTo>
                    <a:lnTo>
                      <a:pt x="658" y="1026"/>
                    </a:lnTo>
                    <a:lnTo>
                      <a:pt x="653" y="1018"/>
                    </a:lnTo>
                    <a:lnTo>
                      <a:pt x="658" y="1026"/>
                    </a:lnTo>
                    <a:lnTo>
                      <a:pt x="686" y="1079"/>
                    </a:lnTo>
                    <a:lnTo>
                      <a:pt x="716" y="1123"/>
                    </a:lnTo>
                    <a:lnTo>
                      <a:pt x="721" y="1132"/>
                    </a:lnTo>
                    <a:lnTo>
                      <a:pt x="716" y="1125"/>
                    </a:lnTo>
                    <a:lnTo>
                      <a:pt x="744" y="1161"/>
                    </a:lnTo>
                    <a:lnTo>
                      <a:pt x="747" y="1165"/>
                    </a:lnTo>
                    <a:lnTo>
                      <a:pt x="744" y="1161"/>
                    </a:lnTo>
                    <a:lnTo>
                      <a:pt x="774" y="1191"/>
                    </a:lnTo>
                    <a:lnTo>
                      <a:pt x="768" y="1186"/>
                    </a:lnTo>
                    <a:lnTo>
                      <a:pt x="775" y="1191"/>
                    </a:lnTo>
                    <a:lnTo>
                      <a:pt x="803" y="1216"/>
                    </a:lnTo>
                    <a:lnTo>
                      <a:pt x="800" y="1214"/>
                    </a:lnTo>
                    <a:lnTo>
                      <a:pt x="803" y="1216"/>
                    </a:lnTo>
                    <a:lnTo>
                      <a:pt x="833" y="1235"/>
                    </a:lnTo>
                    <a:lnTo>
                      <a:pt x="836" y="1237"/>
                    </a:lnTo>
                    <a:lnTo>
                      <a:pt x="835" y="1237"/>
                    </a:lnTo>
                    <a:lnTo>
                      <a:pt x="864" y="1251"/>
                    </a:lnTo>
                    <a:lnTo>
                      <a:pt x="892" y="1261"/>
                    </a:lnTo>
                    <a:lnTo>
                      <a:pt x="891" y="1260"/>
                    </a:lnTo>
                    <a:lnTo>
                      <a:pt x="894" y="1261"/>
                    </a:lnTo>
                    <a:lnTo>
                      <a:pt x="922" y="1267"/>
                    </a:lnTo>
                    <a:lnTo>
                      <a:pt x="927" y="1267"/>
                    </a:lnTo>
                    <a:lnTo>
                      <a:pt x="922" y="1267"/>
                    </a:lnTo>
                    <a:lnTo>
                      <a:pt x="950" y="1268"/>
                    </a:lnTo>
                    <a:lnTo>
                      <a:pt x="978" y="1268"/>
                    </a:lnTo>
                    <a:lnTo>
                      <a:pt x="978" y="1261"/>
                    </a:lnTo>
                    <a:lnTo>
                      <a:pt x="978" y="1268"/>
                    </a:lnTo>
                    <a:lnTo>
                      <a:pt x="1062" y="1279"/>
                    </a:lnTo>
                    <a:lnTo>
                      <a:pt x="1090" y="1279"/>
                    </a:lnTo>
                    <a:lnTo>
                      <a:pt x="1119" y="1277"/>
                    </a:lnTo>
                    <a:lnTo>
                      <a:pt x="1121" y="1277"/>
                    </a:lnTo>
                    <a:lnTo>
                      <a:pt x="1149" y="1274"/>
                    </a:lnTo>
                    <a:lnTo>
                      <a:pt x="1135" y="1275"/>
                    </a:lnTo>
                    <a:lnTo>
                      <a:pt x="1149" y="1274"/>
                    </a:lnTo>
                    <a:lnTo>
                      <a:pt x="1177" y="1268"/>
                    </a:lnTo>
                    <a:lnTo>
                      <a:pt x="1180" y="1267"/>
                    </a:lnTo>
                    <a:lnTo>
                      <a:pt x="1177" y="1268"/>
                    </a:lnTo>
                    <a:lnTo>
                      <a:pt x="1289" y="1240"/>
                    </a:lnTo>
                    <a:lnTo>
                      <a:pt x="1317" y="1232"/>
                    </a:lnTo>
                    <a:lnTo>
                      <a:pt x="1376" y="1214"/>
                    </a:lnTo>
                    <a:lnTo>
                      <a:pt x="1372" y="1202"/>
                    </a:lnTo>
                    <a:lnTo>
                      <a:pt x="1313" y="1219"/>
                    </a:lnTo>
                    <a:lnTo>
                      <a:pt x="1285" y="1228"/>
                    </a:lnTo>
                    <a:lnTo>
                      <a:pt x="1173" y="1256"/>
                    </a:lnTo>
                    <a:lnTo>
                      <a:pt x="1175" y="1261"/>
                    </a:lnTo>
                    <a:lnTo>
                      <a:pt x="1175" y="1256"/>
                    </a:lnTo>
                    <a:lnTo>
                      <a:pt x="1147" y="1261"/>
                    </a:lnTo>
                    <a:lnTo>
                      <a:pt x="1147" y="1267"/>
                    </a:lnTo>
                    <a:lnTo>
                      <a:pt x="1147" y="1260"/>
                    </a:lnTo>
                    <a:lnTo>
                      <a:pt x="1119" y="1263"/>
                    </a:lnTo>
                    <a:lnTo>
                      <a:pt x="1119" y="1270"/>
                    </a:lnTo>
                    <a:lnTo>
                      <a:pt x="1119" y="1263"/>
                    </a:lnTo>
                    <a:lnTo>
                      <a:pt x="1090" y="1265"/>
                    </a:lnTo>
                    <a:lnTo>
                      <a:pt x="1062" y="1265"/>
                    </a:lnTo>
                    <a:lnTo>
                      <a:pt x="1062" y="1272"/>
                    </a:lnTo>
                    <a:lnTo>
                      <a:pt x="1063" y="1265"/>
                    </a:lnTo>
                    <a:lnTo>
                      <a:pt x="980" y="1254"/>
                    </a:lnTo>
                    <a:lnTo>
                      <a:pt x="950" y="1254"/>
                    </a:lnTo>
                    <a:lnTo>
                      <a:pt x="922" y="1253"/>
                    </a:lnTo>
                    <a:lnTo>
                      <a:pt x="922" y="1260"/>
                    </a:lnTo>
                    <a:lnTo>
                      <a:pt x="924" y="1254"/>
                    </a:lnTo>
                    <a:lnTo>
                      <a:pt x="896" y="1249"/>
                    </a:lnTo>
                    <a:lnTo>
                      <a:pt x="894" y="1254"/>
                    </a:lnTo>
                    <a:lnTo>
                      <a:pt x="898" y="1249"/>
                    </a:lnTo>
                    <a:lnTo>
                      <a:pt x="870" y="1239"/>
                    </a:lnTo>
                    <a:lnTo>
                      <a:pt x="840" y="1224"/>
                    </a:lnTo>
                    <a:lnTo>
                      <a:pt x="836" y="1230"/>
                    </a:lnTo>
                    <a:lnTo>
                      <a:pt x="840" y="1224"/>
                    </a:lnTo>
                    <a:lnTo>
                      <a:pt x="810" y="1205"/>
                    </a:lnTo>
                    <a:lnTo>
                      <a:pt x="807" y="1210"/>
                    </a:lnTo>
                    <a:lnTo>
                      <a:pt x="812" y="1205"/>
                    </a:lnTo>
                    <a:lnTo>
                      <a:pt x="784" y="1181"/>
                    </a:lnTo>
                    <a:lnTo>
                      <a:pt x="779" y="1186"/>
                    </a:lnTo>
                    <a:lnTo>
                      <a:pt x="784" y="1181"/>
                    </a:lnTo>
                    <a:lnTo>
                      <a:pt x="754" y="1151"/>
                    </a:lnTo>
                    <a:lnTo>
                      <a:pt x="749" y="1156"/>
                    </a:lnTo>
                    <a:lnTo>
                      <a:pt x="754" y="1153"/>
                    </a:lnTo>
                    <a:lnTo>
                      <a:pt x="726" y="1116"/>
                    </a:lnTo>
                    <a:lnTo>
                      <a:pt x="721" y="1119"/>
                    </a:lnTo>
                    <a:lnTo>
                      <a:pt x="726" y="1116"/>
                    </a:lnTo>
                    <a:lnTo>
                      <a:pt x="697" y="1072"/>
                    </a:lnTo>
                    <a:lnTo>
                      <a:pt x="669" y="1019"/>
                    </a:lnTo>
                    <a:lnTo>
                      <a:pt x="664" y="1023"/>
                    </a:lnTo>
                    <a:lnTo>
                      <a:pt x="671" y="1021"/>
                    </a:lnTo>
                    <a:lnTo>
                      <a:pt x="641" y="960"/>
                    </a:lnTo>
                    <a:lnTo>
                      <a:pt x="629" y="965"/>
                    </a:lnTo>
                    <a:lnTo>
                      <a:pt x="653" y="1018"/>
                    </a:lnTo>
                    <a:lnTo>
                      <a:pt x="665" y="1012"/>
                    </a:lnTo>
                    <a:lnTo>
                      <a:pt x="611" y="888"/>
                    </a:lnTo>
                    <a:lnTo>
                      <a:pt x="599" y="893"/>
                    </a:lnTo>
                    <a:lnTo>
                      <a:pt x="623" y="954"/>
                    </a:lnTo>
                    <a:lnTo>
                      <a:pt x="629" y="951"/>
                    </a:lnTo>
                    <a:lnTo>
                      <a:pt x="636" y="949"/>
                    </a:lnTo>
                    <a:lnTo>
                      <a:pt x="606" y="877"/>
                    </a:lnTo>
                    <a:lnTo>
                      <a:pt x="599" y="879"/>
                    </a:lnTo>
                    <a:lnTo>
                      <a:pt x="606" y="877"/>
                    </a:lnTo>
                    <a:lnTo>
                      <a:pt x="578" y="797"/>
                    </a:lnTo>
                    <a:lnTo>
                      <a:pt x="548" y="709"/>
                    </a:lnTo>
                    <a:lnTo>
                      <a:pt x="520" y="616"/>
                    </a:lnTo>
                    <a:lnTo>
                      <a:pt x="492" y="519"/>
                    </a:lnTo>
                    <a:lnTo>
                      <a:pt x="463" y="423"/>
                    </a:lnTo>
                    <a:lnTo>
                      <a:pt x="433" y="328"/>
                    </a:lnTo>
                    <a:lnTo>
                      <a:pt x="405" y="241"/>
                    </a:lnTo>
                    <a:lnTo>
                      <a:pt x="402" y="234"/>
                    </a:lnTo>
                    <a:lnTo>
                      <a:pt x="405" y="241"/>
                    </a:lnTo>
                    <a:lnTo>
                      <a:pt x="377" y="163"/>
                    </a:lnTo>
                    <a:lnTo>
                      <a:pt x="348" y="98"/>
                    </a:lnTo>
                    <a:lnTo>
                      <a:pt x="348" y="100"/>
                    </a:lnTo>
                    <a:lnTo>
                      <a:pt x="346" y="97"/>
                    </a:lnTo>
                    <a:lnTo>
                      <a:pt x="318" y="48"/>
                    </a:lnTo>
                    <a:lnTo>
                      <a:pt x="316" y="46"/>
                    </a:lnTo>
                    <a:lnTo>
                      <a:pt x="318" y="48"/>
                    </a:lnTo>
                    <a:lnTo>
                      <a:pt x="290" y="16"/>
                    </a:lnTo>
                    <a:lnTo>
                      <a:pt x="290" y="14"/>
                    </a:lnTo>
                    <a:lnTo>
                      <a:pt x="288" y="14"/>
                    </a:lnTo>
                    <a:lnTo>
                      <a:pt x="260" y="2"/>
                    </a:lnTo>
                    <a:lnTo>
                      <a:pt x="258" y="0"/>
                    </a:lnTo>
                    <a:lnTo>
                      <a:pt x="255" y="2"/>
                    </a:lnTo>
                    <a:lnTo>
                      <a:pt x="227" y="9"/>
                    </a:lnTo>
                    <a:lnTo>
                      <a:pt x="225" y="9"/>
                    </a:lnTo>
                    <a:lnTo>
                      <a:pt x="197" y="35"/>
                    </a:lnTo>
                    <a:lnTo>
                      <a:pt x="196" y="37"/>
                    </a:lnTo>
                    <a:lnTo>
                      <a:pt x="168" y="79"/>
                    </a:lnTo>
                    <a:lnTo>
                      <a:pt x="166" y="81"/>
                    </a:lnTo>
                    <a:lnTo>
                      <a:pt x="168" y="81"/>
                    </a:lnTo>
                    <a:lnTo>
                      <a:pt x="140" y="139"/>
                    </a:lnTo>
                    <a:lnTo>
                      <a:pt x="110" y="207"/>
                    </a:lnTo>
                    <a:lnTo>
                      <a:pt x="82" y="284"/>
                    </a:lnTo>
                    <a:lnTo>
                      <a:pt x="86" y="270"/>
                    </a:lnTo>
                    <a:lnTo>
                      <a:pt x="82" y="284"/>
                    </a:lnTo>
                    <a:lnTo>
                      <a:pt x="26" y="449"/>
                    </a:lnTo>
                    <a:lnTo>
                      <a:pt x="31" y="451"/>
                    </a:lnTo>
                    <a:lnTo>
                      <a:pt x="26" y="449"/>
                    </a:lnTo>
                    <a:lnTo>
                      <a:pt x="0" y="521"/>
                    </a:lnTo>
                    <a:close/>
                  </a:path>
                </a:pathLst>
              </a:custGeom>
              <a:solidFill>
                <a:srgbClr val="FFFFFF"/>
              </a:solidFill>
              <a:ln w="0">
                <a:solidFill>
                  <a:srgbClr val="FFFFFF"/>
                </a:solidFill>
                <a:round/>
                <a:headEnd/>
                <a:tailEnd/>
              </a:ln>
            </p:spPr>
            <p:txBody>
              <a:bodyPr/>
              <a:lstStyle/>
              <a:p>
                <a:endParaRPr lang="en-US"/>
              </a:p>
            </p:txBody>
          </p:sp>
          <p:sp>
            <p:nvSpPr>
              <p:cNvPr id="551" name="Freeform 1033"/>
              <p:cNvSpPr>
                <a:spLocks/>
              </p:cNvSpPr>
              <p:nvPr/>
            </p:nvSpPr>
            <p:spPr bwMode="auto">
              <a:xfrm>
                <a:off x="6743700" y="2446338"/>
                <a:ext cx="2184400" cy="2027238"/>
              </a:xfrm>
              <a:custGeom>
                <a:avLst/>
                <a:gdLst>
                  <a:gd name="T0" fmla="*/ 2147483647 w 1376"/>
                  <a:gd name="T1" fmla="*/ 2147483647 h 1277"/>
                  <a:gd name="T2" fmla="*/ 2147483647 w 1376"/>
                  <a:gd name="T3" fmla="*/ 2147483647 h 1277"/>
                  <a:gd name="T4" fmla="*/ 2147483647 w 1376"/>
                  <a:gd name="T5" fmla="*/ 2147483647 h 1277"/>
                  <a:gd name="T6" fmla="*/ 2147483647 w 1376"/>
                  <a:gd name="T7" fmla="*/ 2147483647 h 1277"/>
                  <a:gd name="T8" fmla="*/ 2147483647 w 1376"/>
                  <a:gd name="T9" fmla="*/ 2147483647 h 1277"/>
                  <a:gd name="T10" fmla="*/ 2147483647 w 1376"/>
                  <a:gd name="T11" fmla="*/ 2147483647 h 1277"/>
                  <a:gd name="T12" fmla="*/ 2147483647 w 1376"/>
                  <a:gd name="T13" fmla="*/ 2147483647 h 1277"/>
                  <a:gd name="T14" fmla="*/ 2147483647 w 1376"/>
                  <a:gd name="T15" fmla="*/ 2147483647 h 1277"/>
                  <a:gd name="T16" fmla="*/ 2147483647 w 1376"/>
                  <a:gd name="T17" fmla="*/ 2147483647 h 1277"/>
                  <a:gd name="T18" fmla="*/ 2147483647 w 1376"/>
                  <a:gd name="T19" fmla="*/ 2147483647 h 1277"/>
                  <a:gd name="T20" fmla="*/ 2147483647 w 1376"/>
                  <a:gd name="T21" fmla="*/ 2147483647 h 1277"/>
                  <a:gd name="T22" fmla="*/ 2147483647 w 1376"/>
                  <a:gd name="T23" fmla="*/ 2147483647 h 1277"/>
                  <a:gd name="T24" fmla="*/ 2147483647 w 1376"/>
                  <a:gd name="T25" fmla="*/ 2147483647 h 1277"/>
                  <a:gd name="T26" fmla="*/ 2147483647 w 1376"/>
                  <a:gd name="T27" fmla="*/ 2147483647 h 1277"/>
                  <a:gd name="T28" fmla="*/ 2147483647 w 1376"/>
                  <a:gd name="T29" fmla="*/ 2147483647 h 1277"/>
                  <a:gd name="T30" fmla="*/ 2147483647 w 1376"/>
                  <a:gd name="T31" fmla="*/ 2147483647 h 1277"/>
                  <a:gd name="T32" fmla="*/ 2147483647 w 1376"/>
                  <a:gd name="T33" fmla="*/ 2147483647 h 1277"/>
                  <a:gd name="T34" fmla="*/ 2147483647 w 1376"/>
                  <a:gd name="T35" fmla="*/ 2147483647 h 1277"/>
                  <a:gd name="T36" fmla="*/ 2147483647 w 1376"/>
                  <a:gd name="T37" fmla="*/ 2147483647 h 1277"/>
                  <a:gd name="T38" fmla="*/ 2147483647 w 1376"/>
                  <a:gd name="T39" fmla="*/ 2147483647 h 1277"/>
                  <a:gd name="T40" fmla="*/ 2147483647 w 1376"/>
                  <a:gd name="T41" fmla="*/ 2147483647 h 1277"/>
                  <a:gd name="T42" fmla="*/ 2147483647 w 1376"/>
                  <a:gd name="T43" fmla="*/ 2147483647 h 1277"/>
                  <a:gd name="T44" fmla="*/ 2147483647 w 1376"/>
                  <a:gd name="T45" fmla="*/ 2147483647 h 1277"/>
                  <a:gd name="T46" fmla="*/ 2147483647 w 1376"/>
                  <a:gd name="T47" fmla="*/ 2147483647 h 1277"/>
                  <a:gd name="T48" fmla="*/ 2147483647 w 1376"/>
                  <a:gd name="T49" fmla="*/ 2147483647 h 1277"/>
                  <a:gd name="T50" fmla="*/ 2147483647 w 1376"/>
                  <a:gd name="T51" fmla="*/ 2147483647 h 1277"/>
                  <a:gd name="T52" fmla="*/ 2147483647 w 1376"/>
                  <a:gd name="T53" fmla="*/ 2147483647 h 1277"/>
                  <a:gd name="T54" fmla="*/ 2147483647 w 1376"/>
                  <a:gd name="T55" fmla="*/ 2147483647 h 1277"/>
                  <a:gd name="T56" fmla="*/ 2147483647 w 1376"/>
                  <a:gd name="T57" fmla="*/ 2147483647 h 1277"/>
                  <a:gd name="T58" fmla="*/ 2147483647 w 1376"/>
                  <a:gd name="T59" fmla="*/ 2147483647 h 1277"/>
                  <a:gd name="T60" fmla="*/ 2147483647 w 1376"/>
                  <a:gd name="T61" fmla="*/ 2147483647 h 1277"/>
                  <a:gd name="T62" fmla="*/ 2147483647 w 1376"/>
                  <a:gd name="T63" fmla="*/ 2147483647 h 1277"/>
                  <a:gd name="T64" fmla="*/ 2147483647 w 1376"/>
                  <a:gd name="T65" fmla="*/ 2147483647 h 1277"/>
                  <a:gd name="T66" fmla="*/ 2147483647 w 1376"/>
                  <a:gd name="T67" fmla="*/ 2147483647 h 1277"/>
                  <a:gd name="T68" fmla="*/ 2147483647 w 1376"/>
                  <a:gd name="T69" fmla="*/ 2147483647 h 1277"/>
                  <a:gd name="T70" fmla="*/ 2147483647 w 1376"/>
                  <a:gd name="T71" fmla="*/ 2147483647 h 1277"/>
                  <a:gd name="T72" fmla="*/ 2147483647 w 1376"/>
                  <a:gd name="T73" fmla="*/ 2147483647 h 1277"/>
                  <a:gd name="T74" fmla="*/ 2147483647 w 1376"/>
                  <a:gd name="T75" fmla="*/ 2147483647 h 1277"/>
                  <a:gd name="T76" fmla="*/ 2147483647 w 1376"/>
                  <a:gd name="T77" fmla="*/ 2147483647 h 1277"/>
                  <a:gd name="T78" fmla="*/ 2147483647 w 1376"/>
                  <a:gd name="T79" fmla="*/ 2147483647 h 1277"/>
                  <a:gd name="T80" fmla="*/ 2147483647 w 1376"/>
                  <a:gd name="T81" fmla="*/ 2147483647 h 1277"/>
                  <a:gd name="T82" fmla="*/ 2147483647 w 1376"/>
                  <a:gd name="T83" fmla="*/ 2147483647 h 1277"/>
                  <a:gd name="T84" fmla="*/ 2147483647 w 1376"/>
                  <a:gd name="T85" fmla="*/ 2147483647 h 1277"/>
                  <a:gd name="T86" fmla="*/ 2147483647 w 1376"/>
                  <a:gd name="T87" fmla="*/ 2147483647 h 1277"/>
                  <a:gd name="T88" fmla="*/ 2147483647 w 1376"/>
                  <a:gd name="T89" fmla="*/ 2147483647 h 1277"/>
                  <a:gd name="T90" fmla="*/ 2147483647 w 1376"/>
                  <a:gd name="T91" fmla="*/ 2147483647 h 1277"/>
                  <a:gd name="T92" fmla="*/ 2147483647 w 1376"/>
                  <a:gd name="T93" fmla="*/ 2147483647 h 1277"/>
                  <a:gd name="T94" fmla="*/ 2147483647 w 1376"/>
                  <a:gd name="T95" fmla="*/ 2147483647 h 1277"/>
                  <a:gd name="T96" fmla="*/ 2147483647 w 1376"/>
                  <a:gd name="T97" fmla="*/ 2147483647 h 1277"/>
                  <a:gd name="T98" fmla="*/ 2147483647 w 1376"/>
                  <a:gd name="T99" fmla="*/ 2147483647 h 1277"/>
                  <a:gd name="T100" fmla="*/ 2147483647 w 1376"/>
                  <a:gd name="T101" fmla="*/ 2147483647 h 1277"/>
                  <a:gd name="T102" fmla="*/ 2147483647 w 1376"/>
                  <a:gd name="T103" fmla="*/ 2147483647 h 1277"/>
                  <a:gd name="T104" fmla="*/ 2147483647 w 1376"/>
                  <a:gd name="T105" fmla="*/ 0 h 1277"/>
                  <a:gd name="T106" fmla="*/ 2147483647 w 1376"/>
                  <a:gd name="T107" fmla="*/ 2147483647 h 1277"/>
                  <a:gd name="T108" fmla="*/ 2147483647 w 1376"/>
                  <a:gd name="T109" fmla="*/ 2147483647 h 1277"/>
                  <a:gd name="T110" fmla="*/ 2147483647 w 1376"/>
                  <a:gd name="T111" fmla="*/ 2147483647 h 1277"/>
                  <a:gd name="T112" fmla="*/ 2147483647 w 1376"/>
                  <a:gd name="T113" fmla="*/ 2147483647 h 127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76"/>
                  <a:gd name="T172" fmla="*/ 0 h 1277"/>
                  <a:gd name="T173" fmla="*/ 1376 w 1376"/>
                  <a:gd name="T174" fmla="*/ 1277 h 127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76" h="1277">
                    <a:moveTo>
                      <a:pt x="0" y="519"/>
                    </a:moveTo>
                    <a:lnTo>
                      <a:pt x="11" y="523"/>
                    </a:lnTo>
                    <a:lnTo>
                      <a:pt x="37" y="451"/>
                    </a:lnTo>
                    <a:lnTo>
                      <a:pt x="93" y="286"/>
                    </a:lnTo>
                    <a:lnTo>
                      <a:pt x="121" y="209"/>
                    </a:lnTo>
                    <a:lnTo>
                      <a:pt x="115" y="207"/>
                    </a:lnTo>
                    <a:lnTo>
                      <a:pt x="121" y="210"/>
                    </a:lnTo>
                    <a:lnTo>
                      <a:pt x="150" y="142"/>
                    </a:lnTo>
                    <a:lnTo>
                      <a:pt x="178" y="84"/>
                    </a:lnTo>
                    <a:lnTo>
                      <a:pt x="173" y="81"/>
                    </a:lnTo>
                    <a:lnTo>
                      <a:pt x="178" y="84"/>
                    </a:lnTo>
                    <a:lnTo>
                      <a:pt x="206" y="42"/>
                    </a:lnTo>
                    <a:lnTo>
                      <a:pt x="201" y="39"/>
                    </a:lnTo>
                    <a:lnTo>
                      <a:pt x="206" y="44"/>
                    </a:lnTo>
                    <a:lnTo>
                      <a:pt x="234" y="18"/>
                    </a:lnTo>
                    <a:lnTo>
                      <a:pt x="229" y="12"/>
                    </a:lnTo>
                    <a:lnTo>
                      <a:pt x="231" y="18"/>
                    </a:lnTo>
                    <a:lnTo>
                      <a:pt x="258" y="11"/>
                    </a:lnTo>
                    <a:lnTo>
                      <a:pt x="257" y="5"/>
                    </a:lnTo>
                    <a:lnTo>
                      <a:pt x="255" y="11"/>
                    </a:lnTo>
                    <a:lnTo>
                      <a:pt x="283" y="23"/>
                    </a:lnTo>
                    <a:lnTo>
                      <a:pt x="285" y="18"/>
                    </a:lnTo>
                    <a:lnTo>
                      <a:pt x="281" y="23"/>
                    </a:lnTo>
                    <a:lnTo>
                      <a:pt x="309" y="54"/>
                    </a:lnTo>
                    <a:lnTo>
                      <a:pt x="313" y="49"/>
                    </a:lnTo>
                    <a:lnTo>
                      <a:pt x="307" y="53"/>
                    </a:lnTo>
                    <a:lnTo>
                      <a:pt x="335" y="102"/>
                    </a:lnTo>
                    <a:lnTo>
                      <a:pt x="365" y="167"/>
                    </a:lnTo>
                    <a:lnTo>
                      <a:pt x="370" y="163"/>
                    </a:lnTo>
                    <a:lnTo>
                      <a:pt x="365" y="165"/>
                    </a:lnTo>
                    <a:lnTo>
                      <a:pt x="393" y="242"/>
                    </a:lnTo>
                    <a:lnTo>
                      <a:pt x="421" y="330"/>
                    </a:lnTo>
                    <a:lnTo>
                      <a:pt x="451" y="424"/>
                    </a:lnTo>
                    <a:lnTo>
                      <a:pt x="480" y="521"/>
                    </a:lnTo>
                    <a:lnTo>
                      <a:pt x="508" y="617"/>
                    </a:lnTo>
                    <a:lnTo>
                      <a:pt x="536" y="710"/>
                    </a:lnTo>
                    <a:lnTo>
                      <a:pt x="566" y="798"/>
                    </a:lnTo>
                    <a:lnTo>
                      <a:pt x="594" y="879"/>
                    </a:lnTo>
                    <a:lnTo>
                      <a:pt x="623" y="951"/>
                    </a:lnTo>
                    <a:lnTo>
                      <a:pt x="634" y="947"/>
                    </a:lnTo>
                    <a:lnTo>
                      <a:pt x="609" y="886"/>
                    </a:lnTo>
                    <a:lnTo>
                      <a:pt x="604" y="887"/>
                    </a:lnTo>
                    <a:lnTo>
                      <a:pt x="599" y="891"/>
                    </a:lnTo>
                    <a:lnTo>
                      <a:pt x="653" y="1016"/>
                    </a:lnTo>
                    <a:lnTo>
                      <a:pt x="658" y="1012"/>
                    </a:lnTo>
                    <a:lnTo>
                      <a:pt x="664" y="1010"/>
                    </a:lnTo>
                    <a:lnTo>
                      <a:pt x="639" y="958"/>
                    </a:lnTo>
                    <a:lnTo>
                      <a:pt x="634" y="959"/>
                    </a:lnTo>
                    <a:lnTo>
                      <a:pt x="629" y="963"/>
                    </a:lnTo>
                    <a:lnTo>
                      <a:pt x="658" y="1024"/>
                    </a:lnTo>
                    <a:lnTo>
                      <a:pt x="686" y="1077"/>
                    </a:lnTo>
                    <a:lnTo>
                      <a:pt x="685" y="1073"/>
                    </a:lnTo>
                    <a:lnTo>
                      <a:pt x="688" y="1077"/>
                    </a:lnTo>
                    <a:lnTo>
                      <a:pt x="718" y="1121"/>
                    </a:lnTo>
                    <a:lnTo>
                      <a:pt x="746" y="1158"/>
                    </a:lnTo>
                    <a:lnTo>
                      <a:pt x="747" y="1161"/>
                    </a:lnTo>
                    <a:lnTo>
                      <a:pt x="746" y="1159"/>
                    </a:lnTo>
                    <a:lnTo>
                      <a:pt x="775" y="1189"/>
                    </a:lnTo>
                    <a:lnTo>
                      <a:pt x="803" y="1214"/>
                    </a:lnTo>
                    <a:lnTo>
                      <a:pt x="800" y="1210"/>
                    </a:lnTo>
                    <a:lnTo>
                      <a:pt x="803" y="1214"/>
                    </a:lnTo>
                    <a:lnTo>
                      <a:pt x="833" y="1233"/>
                    </a:lnTo>
                    <a:lnTo>
                      <a:pt x="836" y="1235"/>
                    </a:lnTo>
                    <a:lnTo>
                      <a:pt x="835" y="1233"/>
                    </a:lnTo>
                    <a:lnTo>
                      <a:pt x="864" y="1247"/>
                    </a:lnTo>
                    <a:lnTo>
                      <a:pt x="861" y="1245"/>
                    </a:lnTo>
                    <a:lnTo>
                      <a:pt x="864" y="1247"/>
                    </a:lnTo>
                    <a:lnTo>
                      <a:pt x="892" y="1258"/>
                    </a:lnTo>
                    <a:lnTo>
                      <a:pt x="896" y="1259"/>
                    </a:lnTo>
                    <a:lnTo>
                      <a:pt x="894" y="1259"/>
                    </a:lnTo>
                    <a:lnTo>
                      <a:pt x="922" y="1265"/>
                    </a:lnTo>
                    <a:lnTo>
                      <a:pt x="920" y="1263"/>
                    </a:lnTo>
                    <a:lnTo>
                      <a:pt x="922" y="1265"/>
                    </a:lnTo>
                    <a:lnTo>
                      <a:pt x="950" y="1266"/>
                    </a:lnTo>
                    <a:lnTo>
                      <a:pt x="978" y="1266"/>
                    </a:lnTo>
                    <a:lnTo>
                      <a:pt x="978" y="1259"/>
                    </a:lnTo>
                    <a:lnTo>
                      <a:pt x="978" y="1266"/>
                    </a:lnTo>
                    <a:lnTo>
                      <a:pt x="1062" y="1277"/>
                    </a:lnTo>
                    <a:lnTo>
                      <a:pt x="1090" y="1277"/>
                    </a:lnTo>
                    <a:lnTo>
                      <a:pt x="1119" y="1275"/>
                    </a:lnTo>
                    <a:lnTo>
                      <a:pt x="1121" y="1273"/>
                    </a:lnTo>
                    <a:lnTo>
                      <a:pt x="1121" y="1275"/>
                    </a:lnTo>
                    <a:lnTo>
                      <a:pt x="1149" y="1272"/>
                    </a:lnTo>
                    <a:lnTo>
                      <a:pt x="1177" y="1266"/>
                    </a:lnTo>
                    <a:lnTo>
                      <a:pt x="1177" y="1265"/>
                    </a:lnTo>
                    <a:lnTo>
                      <a:pt x="1289" y="1237"/>
                    </a:lnTo>
                    <a:lnTo>
                      <a:pt x="1292" y="1235"/>
                    </a:lnTo>
                    <a:lnTo>
                      <a:pt x="1289" y="1237"/>
                    </a:lnTo>
                    <a:lnTo>
                      <a:pt x="1317" y="1228"/>
                    </a:lnTo>
                    <a:lnTo>
                      <a:pt x="1376" y="1210"/>
                    </a:lnTo>
                    <a:lnTo>
                      <a:pt x="1372" y="1200"/>
                    </a:lnTo>
                    <a:lnTo>
                      <a:pt x="1313" y="1217"/>
                    </a:lnTo>
                    <a:lnTo>
                      <a:pt x="1285" y="1226"/>
                    </a:lnTo>
                    <a:lnTo>
                      <a:pt x="1287" y="1231"/>
                    </a:lnTo>
                    <a:lnTo>
                      <a:pt x="1287" y="1226"/>
                    </a:lnTo>
                    <a:lnTo>
                      <a:pt x="1175" y="1254"/>
                    </a:lnTo>
                    <a:lnTo>
                      <a:pt x="1175" y="1259"/>
                    </a:lnTo>
                    <a:lnTo>
                      <a:pt x="1175" y="1254"/>
                    </a:lnTo>
                    <a:lnTo>
                      <a:pt x="1147" y="1259"/>
                    </a:lnTo>
                    <a:lnTo>
                      <a:pt x="1119" y="1263"/>
                    </a:lnTo>
                    <a:lnTo>
                      <a:pt x="1119" y="1268"/>
                    </a:lnTo>
                    <a:lnTo>
                      <a:pt x="1119" y="1263"/>
                    </a:lnTo>
                    <a:lnTo>
                      <a:pt x="1090" y="1265"/>
                    </a:lnTo>
                    <a:lnTo>
                      <a:pt x="1062" y="1265"/>
                    </a:lnTo>
                    <a:lnTo>
                      <a:pt x="1062" y="1270"/>
                    </a:lnTo>
                    <a:lnTo>
                      <a:pt x="1063" y="1265"/>
                    </a:lnTo>
                    <a:lnTo>
                      <a:pt x="980" y="1254"/>
                    </a:lnTo>
                    <a:lnTo>
                      <a:pt x="950" y="1254"/>
                    </a:lnTo>
                    <a:lnTo>
                      <a:pt x="922" y="1252"/>
                    </a:lnTo>
                    <a:lnTo>
                      <a:pt x="922" y="1258"/>
                    </a:lnTo>
                    <a:lnTo>
                      <a:pt x="924" y="1252"/>
                    </a:lnTo>
                    <a:lnTo>
                      <a:pt x="896" y="1247"/>
                    </a:lnTo>
                    <a:lnTo>
                      <a:pt x="894" y="1252"/>
                    </a:lnTo>
                    <a:lnTo>
                      <a:pt x="896" y="1247"/>
                    </a:lnTo>
                    <a:lnTo>
                      <a:pt x="868" y="1237"/>
                    </a:lnTo>
                    <a:lnTo>
                      <a:pt x="866" y="1242"/>
                    </a:lnTo>
                    <a:lnTo>
                      <a:pt x="870" y="1237"/>
                    </a:lnTo>
                    <a:lnTo>
                      <a:pt x="840" y="1222"/>
                    </a:lnTo>
                    <a:lnTo>
                      <a:pt x="836" y="1228"/>
                    </a:lnTo>
                    <a:lnTo>
                      <a:pt x="840" y="1224"/>
                    </a:lnTo>
                    <a:lnTo>
                      <a:pt x="810" y="1205"/>
                    </a:lnTo>
                    <a:lnTo>
                      <a:pt x="807" y="1208"/>
                    </a:lnTo>
                    <a:lnTo>
                      <a:pt x="812" y="1205"/>
                    </a:lnTo>
                    <a:lnTo>
                      <a:pt x="784" y="1180"/>
                    </a:lnTo>
                    <a:lnTo>
                      <a:pt x="754" y="1151"/>
                    </a:lnTo>
                    <a:lnTo>
                      <a:pt x="749" y="1154"/>
                    </a:lnTo>
                    <a:lnTo>
                      <a:pt x="754" y="1151"/>
                    </a:lnTo>
                    <a:lnTo>
                      <a:pt x="726" y="1114"/>
                    </a:lnTo>
                    <a:lnTo>
                      <a:pt x="697" y="1070"/>
                    </a:lnTo>
                    <a:lnTo>
                      <a:pt x="691" y="1073"/>
                    </a:lnTo>
                    <a:lnTo>
                      <a:pt x="697" y="1072"/>
                    </a:lnTo>
                    <a:lnTo>
                      <a:pt x="669" y="1019"/>
                    </a:lnTo>
                    <a:lnTo>
                      <a:pt x="639" y="958"/>
                    </a:lnTo>
                    <a:lnTo>
                      <a:pt x="629" y="963"/>
                    </a:lnTo>
                    <a:lnTo>
                      <a:pt x="653" y="1016"/>
                    </a:lnTo>
                    <a:lnTo>
                      <a:pt x="664" y="1010"/>
                    </a:lnTo>
                    <a:lnTo>
                      <a:pt x="609" y="886"/>
                    </a:lnTo>
                    <a:lnTo>
                      <a:pt x="599" y="889"/>
                    </a:lnTo>
                    <a:lnTo>
                      <a:pt x="623" y="951"/>
                    </a:lnTo>
                    <a:lnTo>
                      <a:pt x="634" y="947"/>
                    </a:lnTo>
                    <a:lnTo>
                      <a:pt x="604" y="875"/>
                    </a:lnTo>
                    <a:lnTo>
                      <a:pt x="576" y="795"/>
                    </a:lnTo>
                    <a:lnTo>
                      <a:pt x="547" y="707"/>
                    </a:lnTo>
                    <a:lnTo>
                      <a:pt x="519" y="614"/>
                    </a:lnTo>
                    <a:lnTo>
                      <a:pt x="491" y="517"/>
                    </a:lnTo>
                    <a:lnTo>
                      <a:pt x="461" y="421"/>
                    </a:lnTo>
                    <a:lnTo>
                      <a:pt x="431" y="326"/>
                    </a:lnTo>
                    <a:lnTo>
                      <a:pt x="403" y="239"/>
                    </a:lnTo>
                    <a:lnTo>
                      <a:pt x="375" y="161"/>
                    </a:lnTo>
                    <a:lnTo>
                      <a:pt x="374" y="158"/>
                    </a:lnTo>
                    <a:lnTo>
                      <a:pt x="375" y="161"/>
                    </a:lnTo>
                    <a:lnTo>
                      <a:pt x="346" y="96"/>
                    </a:lnTo>
                    <a:lnTo>
                      <a:pt x="318" y="47"/>
                    </a:lnTo>
                    <a:lnTo>
                      <a:pt x="316" y="44"/>
                    </a:lnTo>
                    <a:lnTo>
                      <a:pt x="318" y="46"/>
                    </a:lnTo>
                    <a:lnTo>
                      <a:pt x="290" y="14"/>
                    </a:lnTo>
                    <a:lnTo>
                      <a:pt x="288" y="12"/>
                    </a:lnTo>
                    <a:lnTo>
                      <a:pt x="260" y="0"/>
                    </a:lnTo>
                    <a:lnTo>
                      <a:pt x="257" y="0"/>
                    </a:lnTo>
                    <a:lnTo>
                      <a:pt x="229" y="7"/>
                    </a:lnTo>
                    <a:lnTo>
                      <a:pt x="225" y="9"/>
                    </a:lnTo>
                    <a:lnTo>
                      <a:pt x="197" y="35"/>
                    </a:lnTo>
                    <a:lnTo>
                      <a:pt x="197" y="33"/>
                    </a:lnTo>
                    <a:lnTo>
                      <a:pt x="197" y="35"/>
                    </a:lnTo>
                    <a:lnTo>
                      <a:pt x="169" y="77"/>
                    </a:lnTo>
                    <a:lnTo>
                      <a:pt x="168" y="79"/>
                    </a:lnTo>
                    <a:lnTo>
                      <a:pt x="140" y="137"/>
                    </a:lnTo>
                    <a:lnTo>
                      <a:pt x="110" y="205"/>
                    </a:lnTo>
                    <a:lnTo>
                      <a:pt x="112" y="200"/>
                    </a:lnTo>
                    <a:lnTo>
                      <a:pt x="110" y="205"/>
                    </a:lnTo>
                    <a:lnTo>
                      <a:pt x="82" y="282"/>
                    </a:lnTo>
                    <a:lnTo>
                      <a:pt x="26" y="447"/>
                    </a:lnTo>
                    <a:lnTo>
                      <a:pt x="0" y="519"/>
                    </a:lnTo>
                    <a:close/>
                  </a:path>
                </a:pathLst>
              </a:custGeom>
              <a:solidFill>
                <a:srgbClr val="00E5E5"/>
              </a:solidFill>
              <a:ln w="0">
                <a:solidFill>
                  <a:srgbClr val="00E5E5"/>
                </a:solidFill>
                <a:round/>
                <a:headEnd/>
                <a:tailEnd/>
              </a:ln>
            </p:spPr>
            <p:txBody>
              <a:bodyPr/>
              <a:lstStyle/>
              <a:p>
                <a:endParaRPr lang="en-US"/>
              </a:p>
            </p:txBody>
          </p:sp>
          <p:sp>
            <p:nvSpPr>
              <p:cNvPr id="552" name="Freeform 1034"/>
              <p:cNvSpPr>
                <a:spLocks noEditPoints="1"/>
              </p:cNvSpPr>
              <p:nvPr/>
            </p:nvSpPr>
            <p:spPr bwMode="auto">
              <a:xfrm>
                <a:off x="6743700" y="2586038"/>
                <a:ext cx="2184400" cy="2032000"/>
              </a:xfrm>
              <a:custGeom>
                <a:avLst/>
                <a:gdLst>
                  <a:gd name="T0" fmla="*/ 2147483647 w 1376"/>
                  <a:gd name="T1" fmla="*/ 2147483647 h 1280"/>
                  <a:gd name="T2" fmla="*/ 2147483647 w 1376"/>
                  <a:gd name="T3" fmla="*/ 2147483647 h 1280"/>
                  <a:gd name="T4" fmla="*/ 2147483647 w 1376"/>
                  <a:gd name="T5" fmla="*/ 2147483647 h 1280"/>
                  <a:gd name="T6" fmla="*/ 2147483647 w 1376"/>
                  <a:gd name="T7" fmla="*/ 2147483647 h 1280"/>
                  <a:gd name="T8" fmla="*/ 2147483647 w 1376"/>
                  <a:gd name="T9" fmla="*/ 2147483647 h 1280"/>
                  <a:gd name="T10" fmla="*/ 2147483647 w 1376"/>
                  <a:gd name="T11" fmla="*/ 2147483647 h 1280"/>
                  <a:gd name="T12" fmla="*/ 2147483647 w 1376"/>
                  <a:gd name="T13" fmla="*/ 2147483647 h 1280"/>
                  <a:gd name="T14" fmla="*/ 2147483647 w 1376"/>
                  <a:gd name="T15" fmla="*/ 2147483647 h 1280"/>
                  <a:gd name="T16" fmla="*/ 2147483647 w 1376"/>
                  <a:gd name="T17" fmla="*/ 0 h 1280"/>
                  <a:gd name="T18" fmla="*/ 2147483647 w 1376"/>
                  <a:gd name="T19" fmla="*/ 2147483647 h 1280"/>
                  <a:gd name="T20" fmla="*/ 2147483647 w 1376"/>
                  <a:gd name="T21" fmla="*/ 2147483647 h 1280"/>
                  <a:gd name="T22" fmla="*/ 2147483647 w 1376"/>
                  <a:gd name="T23" fmla="*/ 2147483647 h 1280"/>
                  <a:gd name="T24" fmla="*/ 2147483647 w 1376"/>
                  <a:gd name="T25" fmla="*/ 2147483647 h 1280"/>
                  <a:gd name="T26" fmla="*/ 2147483647 w 1376"/>
                  <a:gd name="T27" fmla="*/ 2147483647 h 1280"/>
                  <a:gd name="T28" fmla="*/ 2147483647 w 1376"/>
                  <a:gd name="T29" fmla="*/ 2147483647 h 1280"/>
                  <a:gd name="T30" fmla="*/ 2147483647 w 1376"/>
                  <a:gd name="T31" fmla="*/ 2147483647 h 1280"/>
                  <a:gd name="T32" fmla="*/ 2147483647 w 1376"/>
                  <a:gd name="T33" fmla="*/ 2147483647 h 1280"/>
                  <a:gd name="T34" fmla="*/ 2147483647 w 1376"/>
                  <a:gd name="T35" fmla="*/ 2147483647 h 1280"/>
                  <a:gd name="T36" fmla="*/ 2147483647 w 1376"/>
                  <a:gd name="T37" fmla="*/ 2147483647 h 1280"/>
                  <a:gd name="T38" fmla="*/ 2147483647 w 1376"/>
                  <a:gd name="T39" fmla="*/ 2147483647 h 1280"/>
                  <a:gd name="T40" fmla="*/ 2147483647 w 1376"/>
                  <a:gd name="T41" fmla="*/ 2147483647 h 1280"/>
                  <a:gd name="T42" fmla="*/ 2147483647 w 1376"/>
                  <a:gd name="T43" fmla="*/ 2147483647 h 1280"/>
                  <a:gd name="T44" fmla="*/ 2147483647 w 1376"/>
                  <a:gd name="T45" fmla="*/ 2147483647 h 1280"/>
                  <a:gd name="T46" fmla="*/ 2147483647 w 1376"/>
                  <a:gd name="T47" fmla="*/ 2147483647 h 1280"/>
                  <a:gd name="T48" fmla="*/ 2147483647 w 1376"/>
                  <a:gd name="T49" fmla="*/ 2147483647 h 1280"/>
                  <a:gd name="T50" fmla="*/ 2147483647 w 1376"/>
                  <a:gd name="T51" fmla="*/ 2147483647 h 1280"/>
                  <a:gd name="T52" fmla="*/ 2147483647 w 1376"/>
                  <a:gd name="T53" fmla="*/ 2147483647 h 1280"/>
                  <a:gd name="T54" fmla="*/ 2147483647 w 1376"/>
                  <a:gd name="T55" fmla="*/ 2147483647 h 1280"/>
                  <a:gd name="T56" fmla="*/ 2147483647 w 1376"/>
                  <a:gd name="T57" fmla="*/ 2147483647 h 1280"/>
                  <a:gd name="T58" fmla="*/ 2147483647 w 1376"/>
                  <a:gd name="T59" fmla="*/ 2147483647 h 1280"/>
                  <a:gd name="T60" fmla="*/ 2147483647 w 1376"/>
                  <a:gd name="T61" fmla="*/ 2147483647 h 1280"/>
                  <a:gd name="T62" fmla="*/ 2147483647 w 1376"/>
                  <a:gd name="T63" fmla="*/ 2147483647 h 1280"/>
                  <a:gd name="T64" fmla="*/ 2147483647 w 1376"/>
                  <a:gd name="T65" fmla="*/ 2147483647 h 1280"/>
                  <a:gd name="T66" fmla="*/ 2147483647 w 1376"/>
                  <a:gd name="T67" fmla="*/ 2147483647 h 1280"/>
                  <a:gd name="T68" fmla="*/ 2147483647 w 1376"/>
                  <a:gd name="T69" fmla="*/ 2147483647 h 1280"/>
                  <a:gd name="T70" fmla="*/ 2147483647 w 1376"/>
                  <a:gd name="T71" fmla="*/ 2147483647 h 1280"/>
                  <a:gd name="T72" fmla="*/ 2147483647 w 1376"/>
                  <a:gd name="T73" fmla="*/ 2147483647 h 1280"/>
                  <a:gd name="T74" fmla="*/ 2147483647 w 1376"/>
                  <a:gd name="T75" fmla="*/ 2147483647 h 1280"/>
                  <a:gd name="T76" fmla="*/ 2147483647 w 1376"/>
                  <a:gd name="T77" fmla="*/ 2147483647 h 1280"/>
                  <a:gd name="T78" fmla="*/ 2147483647 w 1376"/>
                  <a:gd name="T79" fmla="*/ 2147483647 h 1280"/>
                  <a:gd name="T80" fmla="*/ 2147483647 w 1376"/>
                  <a:gd name="T81" fmla="*/ 2147483647 h 1280"/>
                  <a:gd name="T82" fmla="*/ 2147483647 w 1376"/>
                  <a:gd name="T83" fmla="*/ 2147483647 h 1280"/>
                  <a:gd name="T84" fmla="*/ 2147483647 w 1376"/>
                  <a:gd name="T85" fmla="*/ 2147483647 h 1280"/>
                  <a:gd name="T86" fmla="*/ 2147483647 w 1376"/>
                  <a:gd name="T87" fmla="*/ 2147483647 h 1280"/>
                  <a:gd name="T88" fmla="*/ 2147483647 w 1376"/>
                  <a:gd name="T89" fmla="*/ 2147483647 h 1280"/>
                  <a:gd name="T90" fmla="*/ 2147483647 w 1376"/>
                  <a:gd name="T91" fmla="*/ 2147483647 h 1280"/>
                  <a:gd name="T92" fmla="*/ 2147483647 w 1376"/>
                  <a:gd name="T93" fmla="*/ 2147483647 h 1280"/>
                  <a:gd name="T94" fmla="*/ 2147483647 w 1376"/>
                  <a:gd name="T95" fmla="*/ 2147483647 h 128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76"/>
                  <a:gd name="T145" fmla="*/ 0 h 1280"/>
                  <a:gd name="T146" fmla="*/ 1376 w 1376"/>
                  <a:gd name="T147" fmla="*/ 1280 h 128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76" h="1280">
                    <a:moveTo>
                      <a:pt x="0" y="519"/>
                    </a:moveTo>
                    <a:lnTo>
                      <a:pt x="11" y="522"/>
                    </a:lnTo>
                    <a:lnTo>
                      <a:pt x="31" y="466"/>
                    </a:lnTo>
                    <a:lnTo>
                      <a:pt x="21" y="463"/>
                    </a:lnTo>
                    <a:lnTo>
                      <a:pt x="0" y="519"/>
                    </a:lnTo>
                    <a:close/>
                    <a:moveTo>
                      <a:pt x="40" y="407"/>
                    </a:moveTo>
                    <a:lnTo>
                      <a:pt x="51" y="410"/>
                    </a:lnTo>
                    <a:lnTo>
                      <a:pt x="70" y="354"/>
                    </a:lnTo>
                    <a:lnTo>
                      <a:pt x="59" y="350"/>
                    </a:lnTo>
                    <a:lnTo>
                      <a:pt x="40" y="407"/>
                    </a:lnTo>
                    <a:close/>
                    <a:moveTo>
                      <a:pt x="79" y="294"/>
                    </a:moveTo>
                    <a:lnTo>
                      <a:pt x="89" y="298"/>
                    </a:lnTo>
                    <a:lnTo>
                      <a:pt x="93" y="286"/>
                    </a:lnTo>
                    <a:lnTo>
                      <a:pt x="108" y="242"/>
                    </a:lnTo>
                    <a:lnTo>
                      <a:pt x="98" y="238"/>
                    </a:lnTo>
                    <a:lnTo>
                      <a:pt x="82" y="282"/>
                    </a:lnTo>
                    <a:lnTo>
                      <a:pt x="79" y="294"/>
                    </a:lnTo>
                    <a:close/>
                    <a:moveTo>
                      <a:pt x="121" y="180"/>
                    </a:moveTo>
                    <a:lnTo>
                      <a:pt x="131" y="186"/>
                    </a:lnTo>
                    <a:lnTo>
                      <a:pt x="150" y="140"/>
                    </a:lnTo>
                    <a:lnTo>
                      <a:pt x="154" y="131"/>
                    </a:lnTo>
                    <a:lnTo>
                      <a:pt x="143" y="126"/>
                    </a:lnTo>
                    <a:lnTo>
                      <a:pt x="140" y="135"/>
                    </a:lnTo>
                    <a:lnTo>
                      <a:pt x="121" y="180"/>
                    </a:lnTo>
                    <a:close/>
                    <a:moveTo>
                      <a:pt x="171" y="72"/>
                    </a:moveTo>
                    <a:lnTo>
                      <a:pt x="180" y="79"/>
                    </a:lnTo>
                    <a:lnTo>
                      <a:pt x="206" y="40"/>
                    </a:lnTo>
                    <a:lnTo>
                      <a:pt x="201" y="37"/>
                    </a:lnTo>
                    <a:lnTo>
                      <a:pt x="206" y="42"/>
                    </a:lnTo>
                    <a:lnTo>
                      <a:pt x="215" y="33"/>
                    </a:lnTo>
                    <a:lnTo>
                      <a:pt x="206" y="24"/>
                    </a:lnTo>
                    <a:lnTo>
                      <a:pt x="197" y="33"/>
                    </a:lnTo>
                    <a:lnTo>
                      <a:pt x="197" y="31"/>
                    </a:lnTo>
                    <a:lnTo>
                      <a:pt x="197" y="33"/>
                    </a:lnTo>
                    <a:lnTo>
                      <a:pt x="171" y="72"/>
                    </a:lnTo>
                    <a:close/>
                    <a:moveTo>
                      <a:pt x="264" y="0"/>
                    </a:moveTo>
                    <a:lnTo>
                      <a:pt x="258" y="10"/>
                    </a:lnTo>
                    <a:lnTo>
                      <a:pt x="283" y="21"/>
                    </a:lnTo>
                    <a:lnTo>
                      <a:pt x="285" y="15"/>
                    </a:lnTo>
                    <a:lnTo>
                      <a:pt x="281" y="21"/>
                    </a:lnTo>
                    <a:lnTo>
                      <a:pt x="302" y="45"/>
                    </a:lnTo>
                    <a:lnTo>
                      <a:pt x="311" y="37"/>
                    </a:lnTo>
                    <a:lnTo>
                      <a:pt x="290" y="12"/>
                    </a:lnTo>
                    <a:lnTo>
                      <a:pt x="288" y="10"/>
                    </a:lnTo>
                    <a:lnTo>
                      <a:pt x="264" y="0"/>
                    </a:lnTo>
                    <a:close/>
                    <a:moveTo>
                      <a:pt x="344" y="89"/>
                    </a:moveTo>
                    <a:lnTo>
                      <a:pt x="334" y="94"/>
                    </a:lnTo>
                    <a:lnTo>
                      <a:pt x="335" y="100"/>
                    </a:lnTo>
                    <a:lnTo>
                      <a:pt x="358" y="149"/>
                    </a:lnTo>
                    <a:lnTo>
                      <a:pt x="368" y="144"/>
                    </a:lnTo>
                    <a:lnTo>
                      <a:pt x="346" y="94"/>
                    </a:lnTo>
                    <a:lnTo>
                      <a:pt x="344" y="89"/>
                    </a:lnTo>
                    <a:close/>
                    <a:moveTo>
                      <a:pt x="389" y="200"/>
                    </a:moveTo>
                    <a:lnTo>
                      <a:pt x="379" y="203"/>
                    </a:lnTo>
                    <a:lnTo>
                      <a:pt x="393" y="240"/>
                    </a:lnTo>
                    <a:lnTo>
                      <a:pt x="400" y="259"/>
                    </a:lnTo>
                    <a:lnTo>
                      <a:pt x="410" y="256"/>
                    </a:lnTo>
                    <a:lnTo>
                      <a:pt x="403" y="236"/>
                    </a:lnTo>
                    <a:lnTo>
                      <a:pt x="389" y="200"/>
                    </a:lnTo>
                    <a:close/>
                    <a:moveTo>
                      <a:pt x="428" y="312"/>
                    </a:moveTo>
                    <a:lnTo>
                      <a:pt x="417" y="315"/>
                    </a:lnTo>
                    <a:lnTo>
                      <a:pt x="421" y="328"/>
                    </a:lnTo>
                    <a:lnTo>
                      <a:pt x="435" y="373"/>
                    </a:lnTo>
                    <a:lnTo>
                      <a:pt x="445" y="370"/>
                    </a:lnTo>
                    <a:lnTo>
                      <a:pt x="431" y="324"/>
                    </a:lnTo>
                    <a:lnTo>
                      <a:pt x="428" y="312"/>
                    </a:lnTo>
                    <a:close/>
                    <a:moveTo>
                      <a:pt x="463" y="426"/>
                    </a:moveTo>
                    <a:lnTo>
                      <a:pt x="452" y="429"/>
                    </a:lnTo>
                    <a:lnTo>
                      <a:pt x="470" y="487"/>
                    </a:lnTo>
                    <a:lnTo>
                      <a:pt x="480" y="484"/>
                    </a:lnTo>
                    <a:lnTo>
                      <a:pt x="463" y="426"/>
                    </a:lnTo>
                    <a:close/>
                    <a:moveTo>
                      <a:pt x="498" y="540"/>
                    </a:moveTo>
                    <a:lnTo>
                      <a:pt x="487" y="543"/>
                    </a:lnTo>
                    <a:lnTo>
                      <a:pt x="505" y="601"/>
                    </a:lnTo>
                    <a:lnTo>
                      <a:pt x="515" y="598"/>
                    </a:lnTo>
                    <a:lnTo>
                      <a:pt x="498" y="540"/>
                    </a:lnTo>
                    <a:close/>
                    <a:moveTo>
                      <a:pt x="531" y="654"/>
                    </a:moveTo>
                    <a:lnTo>
                      <a:pt x="520" y="657"/>
                    </a:lnTo>
                    <a:lnTo>
                      <a:pt x="536" y="708"/>
                    </a:lnTo>
                    <a:lnTo>
                      <a:pt x="538" y="715"/>
                    </a:lnTo>
                    <a:lnTo>
                      <a:pt x="548" y="712"/>
                    </a:lnTo>
                    <a:lnTo>
                      <a:pt x="547" y="705"/>
                    </a:lnTo>
                    <a:lnTo>
                      <a:pt x="531" y="654"/>
                    </a:lnTo>
                    <a:close/>
                    <a:moveTo>
                      <a:pt x="568" y="768"/>
                    </a:moveTo>
                    <a:lnTo>
                      <a:pt x="557" y="771"/>
                    </a:lnTo>
                    <a:lnTo>
                      <a:pt x="566" y="796"/>
                    </a:lnTo>
                    <a:lnTo>
                      <a:pt x="576" y="828"/>
                    </a:lnTo>
                    <a:lnTo>
                      <a:pt x="587" y="824"/>
                    </a:lnTo>
                    <a:lnTo>
                      <a:pt x="576" y="792"/>
                    </a:lnTo>
                    <a:lnTo>
                      <a:pt x="568" y="768"/>
                    </a:lnTo>
                    <a:close/>
                    <a:moveTo>
                      <a:pt x="608" y="880"/>
                    </a:moveTo>
                    <a:lnTo>
                      <a:pt x="597" y="884"/>
                    </a:lnTo>
                    <a:lnTo>
                      <a:pt x="620" y="940"/>
                    </a:lnTo>
                    <a:lnTo>
                      <a:pt x="630" y="936"/>
                    </a:lnTo>
                    <a:lnTo>
                      <a:pt x="608" y="880"/>
                    </a:lnTo>
                    <a:close/>
                    <a:moveTo>
                      <a:pt x="606" y="903"/>
                    </a:moveTo>
                    <a:lnTo>
                      <a:pt x="616" y="899"/>
                    </a:lnTo>
                    <a:lnTo>
                      <a:pt x="609" y="884"/>
                    </a:lnTo>
                    <a:lnTo>
                      <a:pt x="604" y="885"/>
                    </a:lnTo>
                    <a:lnTo>
                      <a:pt x="599" y="889"/>
                    </a:lnTo>
                    <a:lnTo>
                      <a:pt x="616" y="928"/>
                    </a:lnTo>
                    <a:lnTo>
                      <a:pt x="627" y="922"/>
                    </a:lnTo>
                    <a:lnTo>
                      <a:pt x="609" y="884"/>
                    </a:lnTo>
                    <a:lnTo>
                      <a:pt x="599" y="887"/>
                    </a:lnTo>
                    <a:lnTo>
                      <a:pt x="606" y="903"/>
                    </a:lnTo>
                    <a:close/>
                    <a:moveTo>
                      <a:pt x="650" y="977"/>
                    </a:moveTo>
                    <a:lnTo>
                      <a:pt x="639" y="982"/>
                    </a:lnTo>
                    <a:lnTo>
                      <a:pt x="653" y="1013"/>
                    </a:lnTo>
                    <a:lnTo>
                      <a:pt x="658" y="1010"/>
                    </a:lnTo>
                    <a:lnTo>
                      <a:pt x="664" y="1008"/>
                    </a:lnTo>
                    <a:lnTo>
                      <a:pt x="653" y="984"/>
                    </a:lnTo>
                    <a:lnTo>
                      <a:pt x="643" y="989"/>
                    </a:lnTo>
                    <a:lnTo>
                      <a:pt x="653" y="1013"/>
                    </a:lnTo>
                    <a:lnTo>
                      <a:pt x="664" y="1008"/>
                    </a:lnTo>
                    <a:lnTo>
                      <a:pt x="650" y="977"/>
                    </a:lnTo>
                    <a:close/>
                    <a:moveTo>
                      <a:pt x="651" y="977"/>
                    </a:moveTo>
                    <a:lnTo>
                      <a:pt x="641" y="982"/>
                    </a:lnTo>
                    <a:lnTo>
                      <a:pt x="658" y="1020"/>
                    </a:lnTo>
                    <a:lnTo>
                      <a:pt x="667" y="1036"/>
                    </a:lnTo>
                    <a:lnTo>
                      <a:pt x="678" y="1031"/>
                    </a:lnTo>
                    <a:lnTo>
                      <a:pt x="669" y="1015"/>
                    </a:lnTo>
                    <a:lnTo>
                      <a:pt x="651" y="977"/>
                    </a:lnTo>
                    <a:close/>
                    <a:moveTo>
                      <a:pt x="705" y="1080"/>
                    </a:moveTo>
                    <a:lnTo>
                      <a:pt x="697" y="1087"/>
                    </a:lnTo>
                    <a:lnTo>
                      <a:pt x="718" y="1117"/>
                    </a:lnTo>
                    <a:lnTo>
                      <a:pt x="732" y="1136"/>
                    </a:lnTo>
                    <a:lnTo>
                      <a:pt x="740" y="1129"/>
                    </a:lnTo>
                    <a:lnTo>
                      <a:pt x="726" y="1110"/>
                    </a:lnTo>
                    <a:lnTo>
                      <a:pt x="705" y="1080"/>
                    </a:lnTo>
                    <a:close/>
                    <a:moveTo>
                      <a:pt x="779" y="1173"/>
                    </a:moveTo>
                    <a:lnTo>
                      <a:pt x="770" y="1182"/>
                    </a:lnTo>
                    <a:lnTo>
                      <a:pt x="775" y="1187"/>
                    </a:lnTo>
                    <a:lnTo>
                      <a:pt x="803" y="1212"/>
                    </a:lnTo>
                    <a:lnTo>
                      <a:pt x="798" y="1208"/>
                    </a:lnTo>
                    <a:lnTo>
                      <a:pt x="803" y="1212"/>
                    </a:lnTo>
                    <a:lnTo>
                      <a:pt x="817" y="1220"/>
                    </a:lnTo>
                    <a:lnTo>
                      <a:pt x="824" y="1212"/>
                    </a:lnTo>
                    <a:lnTo>
                      <a:pt x="810" y="1203"/>
                    </a:lnTo>
                    <a:lnTo>
                      <a:pt x="807" y="1206"/>
                    </a:lnTo>
                    <a:lnTo>
                      <a:pt x="812" y="1203"/>
                    </a:lnTo>
                    <a:lnTo>
                      <a:pt x="784" y="1178"/>
                    </a:lnTo>
                    <a:lnTo>
                      <a:pt x="779" y="1173"/>
                    </a:lnTo>
                    <a:close/>
                    <a:moveTo>
                      <a:pt x="873" y="1240"/>
                    </a:moveTo>
                    <a:lnTo>
                      <a:pt x="870" y="1250"/>
                    </a:lnTo>
                    <a:lnTo>
                      <a:pt x="892" y="1259"/>
                    </a:lnTo>
                    <a:lnTo>
                      <a:pt x="891" y="1259"/>
                    </a:lnTo>
                    <a:lnTo>
                      <a:pt x="894" y="1259"/>
                    </a:lnTo>
                    <a:lnTo>
                      <a:pt x="922" y="1266"/>
                    </a:lnTo>
                    <a:lnTo>
                      <a:pt x="925" y="1268"/>
                    </a:lnTo>
                    <a:lnTo>
                      <a:pt x="922" y="1268"/>
                    </a:lnTo>
                    <a:lnTo>
                      <a:pt x="929" y="1268"/>
                    </a:lnTo>
                    <a:lnTo>
                      <a:pt x="929" y="1256"/>
                    </a:lnTo>
                    <a:lnTo>
                      <a:pt x="922" y="1256"/>
                    </a:lnTo>
                    <a:lnTo>
                      <a:pt x="922" y="1261"/>
                    </a:lnTo>
                    <a:lnTo>
                      <a:pt x="924" y="1256"/>
                    </a:lnTo>
                    <a:lnTo>
                      <a:pt x="896" y="1248"/>
                    </a:lnTo>
                    <a:lnTo>
                      <a:pt x="894" y="1254"/>
                    </a:lnTo>
                    <a:lnTo>
                      <a:pt x="896" y="1248"/>
                    </a:lnTo>
                    <a:lnTo>
                      <a:pt x="873" y="1240"/>
                    </a:lnTo>
                    <a:close/>
                    <a:moveTo>
                      <a:pt x="988" y="1257"/>
                    </a:moveTo>
                    <a:lnTo>
                      <a:pt x="987" y="1270"/>
                    </a:lnTo>
                    <a:lnTo>
                      <a:pt x="1006" y="1273"/>
                    </a:lnTo>
                    <a:lnTo>
                      <a:pt x="1034" y="1278"/>
                    </a:lnTo>
                    <a:lnTo>
                      <a:pt x="1046" y="1278"/>
                    </a:lnTo>
                    <a:lnTo>
                      <a:pt x="1048" y="1266"/>
                    </a:lnTo>
                    <a:lnTo>
                      <a:pt x="1035" y="1266"/>
                    </a:lnTo>
                    <a:lnTo>
                      <a:pt x="1008" y="1261"/>
                    </a:lnTo>
                    <a:lnTo>
                      <a:pt x="988" y="1257"/>
                    </a:lnTo>
                    <a:close/>
                    <a:moveTo>
                      <a:pt x="1105" y="1268"/>
                    </a:moveTo>
                    <a:lnTo>
                      <a:pt x="1105" y="1280"/>
                    </a:lnTo>
                    <a:lnTo>
                      <a:pt x="1119" y="1280"/>
                    </a:lnTo>
                    <a:lnTo>
                      <a:pt x="1121" y="1278"/>
                    </a:lnTo>
                    <a:lnTo>
                      <a:pt x="1121" y="1280"/>
                    </a:lnTo>
                    <a:lnTo>
                      <a:pt x="1149" y="1275"/>
                    </a:lnTo>
                    <a:lnTo>
                      <a:pt x="1149" y="1273"/>
                    </a:lnTo>
                    <a:lnTo>
                      <a:pt x="1165" y="1270"/>
                    </a:lnTo>
                    <a:lnTo>
                      <a:pt x="1163" y="1259"/>
                    </a:lnTo>
                    <a:lnTo>
                      <a:pt x="1147" y="1263"/>
                    </a:lnTo>
                    <a:lnTo>
                      <a:pt x="1147" y="1268"/>
                    </a:lnTo>
                    <a:lnTo>
                      <a:pt x="1147" y="1263"/>
                    </a:lnTo>
                    <a:lnTo>
                      <a:pt x="1119" y="1268"/>
                    </a:lnTo>
                    <a:lnTo>
                      <a:pt x="1119" y="1273"/>
                    </a:lnTo>
                    <a:lnTo>
                      <a:pt x="1119" y="1268"/>
                    </a:lnTo>
                    <a:lnTo>
                      <a:pt x="1105" y="1268"/>
                    </a:lnTo>
                    <a:close/>
                    <a:moveTo>
                      <a:pt x="1221" y="1243"/>
                    </a:moveTo>
                    <a:lnTo>
                      <a:pt x="1222" y="1254"/>
                    </a:lnTo>
                    <a:lnTo>
                      <a:pt x="1280" y="1240"/>
                    </a:lnTo>
                    <a:lnTo>
                      <a:pt x="1278" y="1229"/>
                    </a:lnTo>
                    <a:lnTo>
                      <a:pt x="1221" y="1243"/>
                    </a:lnTo>
                    <a:close/>
                    <a:moveTo>
                      <a:pt x="1334" y="1212"/>
                    </a:moveTo>
                    <a:lnTo>
                      <a:pt x="1338" y="1222"/>
                    </a:lnTo>
                    <a:lnTo>
                      <a:pt x="1376" y="1212"/>
                    </a:lnTo>
                    <a:lnTo>
                      <a:pt x="1372" y="1201"/>
                    </a:lnTo>
                    <a:lnTo>
                      <a:pt x="1334" y="1212"/>
                    </a:lnTo>
                    <a:close/>
                  </a:path>
                </a:pathLst>
              </a:custGeom>
              <a:solidFill>
                <a:srgbClr val="000000"/>
              </a:solidFill>
              <a:ln w="0">
                <a:solidFill>
                  <a:srgbClr val="000000"/>
                </a:solidFill>
                <a:round/>
                <a:headEnd/>
                <a:tailEnd/>
              </a:ln>
            </p:spPr>
            <p:txBody>
              <a:bodyPr/>
              <a:lstStyle/>
              <a:p>
                <a:endParaRPr lang="en-US"/>
              </a:p>
            </p:txBody>
          </p:sp>
        </p:grpSp>
        <p:cxnSp>
          <p:nvCxnSpPr>
            <p:cNvPr id="308" name="Straight Arrow Connector 2774"/>
            <p:cNvCxnSpPr>
              <a:cxnSpLocks noChangeShapeType="1"/>
            </p:cNvCxnSpPr>
            <p:nvPr/>
          </p:nvCxnSpPr>
          <p:spPr bwMode="auto">
            <a:xfrm rot="16200000" flipV="1">
              <a:off x="7875588" y="6234112"/>
              <a:ext cx="300038" cy="11113"/>
            </a:xfrm>
            <a:prstGeom prst="straightConnector1">
              <a:avLst/>
            </a:prstGeom>
            <a:noFill/>
            <a:ln w="9525" algn="ctr">
              <a:solidFill>
                <a:srgbClr val="00CC00"/>
              </a:solidFill>
              <a:round/>
              <a:headEnd/>
              <a:tailEnd type="triangle" w="sm" len="lg"/>
            </a:ln>
          </p:spPr>
        </p:cxnSp>
        <p:cxnSp>
          <p:nvCxnSpPr>
            <p:cNvPr id="309" name="Straight Arrow Connector 2786"/>
            <p:cNvCxnSpPr>
              <a:cxnSpLocks noChangeShapeType="1"/>
            </p:cNvCxnSpPr>
            <p:nvPr/>
          </p:nvCxnSpPr>
          <p:spPr bwMode="auto">
            <a:xfrm rot="16200000" flipH="1">
              <a:off x="7838282" y="5668169"/>
              <a:ext cx="350837" cy="9525"/>
            </a:xfrm>
            <a:prstGeom prst="straightConnector1">
              <a:avLst/>
            </a:prstGeom>
            <a:noFill/>
            <a:ln w="9525" algn="ctr">
              <a:solidFill>
                <a:srgbClr val="00CC00"/>
              </a:solidFill>
              <a:round/>
              <a:headEnd/>
              <a:tailEnd type="triangle" w="sm" len="lg"/>
            </a:ln>
          </p:spPr>
        </p:cxnSp>
        <p:sp>
          <p:nvSpPr>
            <p:cNvPr id="310" name="TextBox 309"/>
            <p:cNvSpPr txBox="1"/>
            <p:nvPr/>
          </p:nvSpPr>
          <p:spPr>
            <a:xfrm>
              <a:off x="7732713" y="5121275"/>
              <a:ext cx="544512" cy="322263"/>
            </a:xfrm>
            <a:prstGeom prst="rect">
              <a:avLst/>
            </a:prstGeom>
            <a:noFill/>
          </p:spPr>
          <p:txBody>
            <a:bodyPr wrap="none">
              <a:spAutoFit/>
            </a:bodyPr>
            <a:lstStyle/>
            <a:p>
              <a:pPr>
                <a:defRPr/>
              </a:pPr>
              <a:r>
                <a:rPr lang="el-GR" sz="1500" dirty="0">
                  <a:solidFill>
                    <a:schemeClr val="accent6">
                      <a:lumMod val="50000"/>
                    </a:schemeClr>
                  </a:solidFill>
                </a:rPr>
                <a:t>Δ</a:t>
              </a:r>
              <a:r>
                <a:rPr lang="en-US" i="1" dirty="0">
                  <a:solidFill>
                    <a:schemeClr val="accent6">
                      <a:lumMod val="50000"/>
                    </a:schemeClr>
                  </a:solidFill>
                </a:rPr>
                <a:t>I</a:t>
              </a:r>
              <a:r>
                <a:rPr lang="en-US" i="1" baseline="-25000" dirty="0">
                  <a:solidFill>
                    <a:schemeClr val="accent6">
                      <a:lumMod val="50000"/>
                    </a:schemeClr>
                  </a:solidFill>
                </a:rPr>
                <a:t>55</a:t>
              </a:r>
              <a:r>
                <a:rPr lang="en-US" baseline="-25000" dirty="0">
                  <a:solidFill>
                    <a:schemeClr val="accent6">
                      <a:lumMod val="50000"/>
                    </a:schemeClr>
                  </a:solidFill>
                </a:rPr>
                <a:t>0</a:t>
              </a:r>
            </a:p>
          </p:txBody>
        </p:sp>
        <p:cxnSp>
          <p:nvCxnSpPr>
            <p:cNvPr id="311" name="Straight Connector 1037"/>
            <p:cNvCxnSpPr>
              <a:cxnSpLocks noChangeShapeType="1"/>
            </p:cNvCxnSpPr>
            <p:nvPr/>
          </p:nvCxnSpPr>
          <p:spPr bwMode="auto">
            <a:xfrm rot="5400000">
              <a:off x="5908675" y="4806950"/>
              <a:ext cx="2665413" cy="11113"/>
            </a:xfrm>
            <a:prstGeom prst="line">
              <a:avLst/>
            </a:prstGeom>
            <a:noFill/>
            <a:ln w="6350" algn="ctr">
              <a:solidFill>
                <a:srgbClr val="002060"/>
              </a:solidFill>
              <a:prstDash val="dash"/>
              <a:round/>
              <a:headEnd/>
              <a:tailEnd/>
            </a:ln>
          </p:spPr>
        </p:cxnSp>
        <p:sp>
          <p:nvSpPr>
            <p:cNvPr id="312" name="TextBox 311"/>
            <p:cNvSpPr txBox="1"/>
            <p:nvPr/>
          </p:nvSpPr>
          <p:spPr>
            <a:xfrm>
              <a:off x="6373813" y="4832350"/>
              <a:ext cx="574675" cy="246063"/>
            </a:xfrm>
            <a:prstGeom prst="rect">
              <a:avLst/>
            </a:prstGeom>
            <a:noFill/>
            <a:ln>
              <a:noFill/>
            </a:ln>
          </p:spPr>
          <p:txBody>
            <a:bodyPr wrap="none">
              <a:spAutoFit/>
            </a:bodyPr>
            <a:lstStyle/>
            <a:p>
              <a:pPr>
                <a:defRPr/>
              </a:pPr>
              <a:r>
                <a:rPr lang="en-US" sz="1000" dirty="0">
                  <a:solidFill>
                    <a:schemeClr val="accent6"/>
                  </a:solidFill>
                  <a:latin typeface="Arial Narrow" pitchFamily="34" charset="0"/>
                </a:rPr>
                <a:t>sun glint</a:t>
              </a:r>
            </a:p>
          </p:txBody>
        </p:sp>
        <p:cxnSp>
          <p:nvCxnSpPr>
            <p:cNvPr id="313" name="Straight Connector 1015"/>
            <p:cNvCxnSpPr>
              <a:cxnSpLocks noChangeShapeType="1"/>
            </p:cNvCxnSpPr>
            <p:nvPr/>
          </p:nvCxnSpPr>
          <p:spPr bwMode="auto">
            <a:xfrm rot="5400000" flipH="1" flipV="1">
              <a:off x="6480969" y="4672806"/>
              <a:ext cx="361950" cy="1588"/>
            </a:xfrm>
            <a:prstGeom prst="line">
              <a:avLst/>
            </a:prstGeom>
            <a:noFill/>
            <a:ln w="9525" algn="ctr">
              <a:solidFill>
                <a:srgbClr val="3399FF"/>
              </a:solidFill>
              <a:prstDash val="sysDot"/>
              <a:round/>
              <a:headEnd/>
              <a:tailEnd type="oval" w="sm" len="sm"/>
            </a:ln>
          </p:spPr>
        </p:cxnSp>
      </p:grpSp>
      <p:sp>
        <p:nvSpPr>
          <p:cNvPr id="553" name="TextBox 552"/>
          <p:cNvSpPr txBox="1"/>
          <p:nvPr/>
        </p:nvSpPr>
        <p:spPr>
          <a:xfrm>
            <a:off x="2311400" y="1865979"/>
            <a:ext cx="350838" cy="292100"/>
          </a:xfrm>
          <a:prstGeom prst="rect">
            <a:avLst/>
          </a:prstGeom>
          <a:noFill/>
        </p:spPr>
        <p:txBody>
          <a:bodyPr wrap="none">
            <a:spAutoFit/>
          </a:bodyPr>
          <a:lstStyle/>
          <a:p>
            <a:pPr>
              <a:defRPr/>
            </a:pPr>
            <a:r>
              <a:rPr lang="en-US" sz="1300" i="1" dirty="0">
                <a:latin typeface="+mj-lt"/>
              </a:rPr>
              <a:t>r</a:t>
            </a:r>
            <a:r>
              <a:rPr lang="en-US" sz="1300" i="1" baseline="-25000" dirty="0">
                <a:latin typeface="+mj-lt"/>
              </a:rPr>
              <a:t>e</a:t>
            </a:r>
            <a:r>
              <a:rPr lang="en-US" sz="1300" dirty="0">
                <a:latin typeface="+mj-lt"/>
              </a:rPr>
              <a:t> </a:t>
            </a:r>
          </a:p>
        </p:txBody>
      </p:sp>
      <p:sp>
        <p:nvSpPr>
          <p:cNvPr id="554" name="TextBox 553"/>
          <p:cNvSpPr txBox="1"/>
          <p:nvPr/>
        </p:nvSpPr>
        <p:spPr>
          <a:xfrm>
            <a:off x="2717800" y="1862804"/>
            <a:ext cx="376238" cy="292100"/>
          </a:xfrm>
          <a:prstGeom prst="rect">
            <a:avLst/>
          </a:prstGeom>
          <a:noFill/>
        </p:spPr>
        <p:txBody>
          <a:bodyPr wrap="none">
            <a:spAutoFit/>
          </a:bodyPr>
          <a:lstStyle/>
          <a:p>
            <a:pPr>
              <a:defRPr/>
            </a:pPr>
            <a:r>
              <a:rPr lang="en-US" sz="1300" i="1" dirty="0" err="1">
                <a:latin typeface="+mj-lt"/>
              </a:rPr>
              <a:t>v</a:t>
            </a:r>
            <a:r>
              <a:rPr lang="en-US" sz="1300" i="1" baseline="-25000" dirty="0" err="1">
                <a:latin typeface="+mj-lt"/>
              </a:rPr>
              <a:t>e</a:t>
            </a:r>
            <a:r>
              <a:rPr lang="en-US" sz="1300" dirty="0">
                <a:latin typeface="+mj-lt"/>
              </a:rPr>
              <a:t> </a:t>
            </a:r>
          </a:p>
        </p:txBody>
      </p:sp>
      <p:sp>
        <p:nvSpPr>
          <p:cNvPr id="555" name="TextBox 554"/>
          <p:cNvSpPr txBox="1"/>
          <p:nvPr/>
        </p:nvSpPr>
        <p:spPr>
          <a:xfrm>
            <a:off x="2225675" y="2240271"/>
            <a:ext cx="415925" cy="292100"/>
          </a:xfrm>
          <a:prstGeom prst="rect">
            <a:avLst/>
          </a:prstGeom>
          <a:noFill/>
        </p:spPr>
        <p:txBody>
          <a:bodyPr wrap="none">
            <a:spAutoFit/>
          </a:bodyPr>
          <a:lstStyle/>
          <a:p>
            <a:pPr>
              <a:defRPr/>
            </a:pPr>
            <a:r>
              <a:rPr lang="en-US" sz="1300" dirty="0">
                <a:latin typeface="Arial" pitchFamily="34" charset="0"/>
                <a:cs typeface="Arial" pitchFamily="34" charset="0"/>
              </a:rPr>
              <a:t>.15</a:t>
            </a:r>
          </a:p>
        </p:txBody>
      </p:sp>
      <p:sp>
        <p:nvSpPr>
          <p:cNvPr id="556" name="TextBox 555"/>
          <p:cNvSpPr txBox="1"/>
          <p:nvPr/>
        </p:nvSpPr>
        <p:spPr>
          <a:xfrm>
            <a:off x="2698750" y="2248208"/>
            <a:ext cx="323850" cy="292100"/>
          </a:xfrm>
          <a:prstGeom prst="rect">
            <a:avLst/>
          </a:prstGeom>
          <a:noFill/>
          <a:ln>
            <a:noFill/>
          </a:ln>
        </p:spPr>
        <p:txBody>
          <a:bodyPr wrap="none">
            <a:spAutoFit/>
          </a:bodyPr>
          <a:lstStyle/>
          <a:p>
            <a:pPr>
              <a:defRPr/>
            </a:pPr>
            <a:r>
              <a:rPr lang="en-US" sz="1300" dirty="0">
                <a:latin typeface="Arial" pitchFamily="34" charset="0"/>
                <a:cs typeface="Arial" pitchFamily="34" charset="0"/>
              </a:rPr>
              <a:t>.2</a:t>
            </a:r>
          </a:p>
        </p:txBody>
      </p:sp>
      <p:sp>
        <p:nvSpPr>
          <p:cNvPr id="557" name="TextBox 556"/>
          <p:cNvSpPr txBox="1"/>
          <p:nvPr/>
        </p:nvSpPr>
        <p:spPr>
          <a:xfrm>
            <a:off x="5122380" y="1854687"/>
            <a:ext cx="1051891" cy="307777"/>
          </a:xfrm>
          <a:prstGeom prst="rect">
            <a:avLst/>
          </a:prstGeom>
          <a:noFill/>
        </p:spPr>
        <p:txBody>
          <a:bodyPr wrap="none">
            <a:spAutoFit/>
          </a:bodyPr>
          <a:lstStyle/>
          <a:p>
            <a:pPr>
              <a:defRPr/>
            </a:pPr>
            <a:r>
              <a:rPr lang="en-US" sz="1300" i="1" dirty="0">
                <a:latin typeface="+mj-lt"/>
              </a:rPr>
              <a:t>m</a:t>
            </a:r>
            <a:r>
              <a:rPr lang="en-US" sz="1300" dirty="0">
                <a:latin typeface="+mj-lt"/>
              </a:rPr>
              <a:t>(0.55 </a:t>
            </a:r>
            <a:r>
              <a:rPr lang="en-US" sz="1400" dirty="0">
                <a:latin typeface="Symbol" pitchFamily="18" charset="2"/>
              </a:rPr>
              <a:t>m</a:t>
            </a:r>
            <a:r>
              <a:rPr lang="en-US" sz="1300" dirty="0">
                <a:latin typeface="+mj-lt"/>
              </a:rPr>
              <a:t>m)</a:t>
            </a:r>
          </a:p>
        </p:txBody>
      </p:sp>
      <p:sp>
        <p:nvSpPr>
          <p:cNvPr id="558" name="TextBox 557"/>
          <p:cNvSpPr txBox="1"/>
          <p:nvPr/>
        </p:nvSpPr>
        <p:spPr>
          <a:xfrm>
            <a:off x="3178175" y="2249796"/>
            <a:ext cx="1016000" cy="292100"/>
          </a:xfrm>
          <a:prstGeom prst="rect">
            <a:avLst/>
          </a:prstGeom>
          <a:noFill/>
        </p:spPr>
        <p:txBody>
          <a:bodyPr wrap="none">
            <a:spAutoFit/>
          </a:bodyPr>
          <a:lstStyle/>
          <a:p>
            <a:pPr>
              <a:defRPr/>
            </a:pPr>
            <a:r>
              <a:rPr lang="en-US" sz="1300" dirty="0">
                <a:latin typeface="Arial" pitchFamily="34" charset="0"/>
                <a:cs typeface="Arial" pitchFamily="34" charset="0"/>
              </a:rPr>
              <a:t>0.0−2.7 km</a:t>
            </a:r>
          </a:p>
        </p:txBody>
      </p:sp>
      <p:sp>
        <p:nvSpPr>
          <p:cNvPr id="559" name="TextBox 558"/>
          <p:cNvSpPr txBox="1"/>
          <p:nvPr/>
        </p:nvSpPr>
        <p:spPr>
          <a:xfrm>
            <a:off x="4852952" y="2248208"/>
            <a:ext cx="1616148" cy="292388"/>
          </a:xfrm>
          <a:prstGeom prst="rect">
            <a:avLst/>
          </a:prstGeom>
          <a:noFill/>
        </p:spPr>
        <p:txBody>
          <a:bodyPr wrap="none">
            <a:spAutoFit/>
          </a:bodyPr>
          <a:lstStyle/>
          <a:p>
            <a:pPr>
              <a:defRPr/>
            </a:pPr>
            <a:r>
              <a:rPr lang="en-US" sz="1300" dirty="0">
                <a:latin typeface="Arial" pitchFamily="34" charset="0"/>
                <a:cs typeface="Arial" pitchFamily="34" charset="0"/>
              </a:rPr>
              <a:t>1.45 –.015(±.005)</a:t>
            </a:r>
            <a:r>
              <a:rPr lang="en-US" sz="1300" i="1" dirty="0" err="1">
                <a:latin typeface="Arial" pitchFamily="34" charset="0"/>
                <a:cs typeface="Arial" pitchFamily="34" charset="0"/>
              </a:rPr>
              <a:t>i</a:t>
            </a:r>
            <a:endParaRPr lang="en-US" sz="1300" i="1" dirty="0">
              <a:latin typeface="Arial" pitchFamily="34" charset="0"/>
              <a:cs typeface="Arial" pitchFamily="34" charset="0"/>
            </a:endParaRPr>
          </a:p>
        </p:txBody>
      </p:sp>
      <p:sp>
        <p:nvSpPr>
          <p:cNvPr id="560" name="TextBox 559"/>
          <p:cNvSpPr txBox="1"/>
          <p:nvPr/>
        </p:nvSpPr>
        <p:spPr>
          <a:xfrm>
            <a:off x="4146550" y="2246621"/>
            <a:ext cx="685800" cy="293687"/>
          </a:xfrm>
          <a:prstGeom prst="rect">
            <a:avLst/>
          </a:prstGeom>
          <a:noFill/>
        </p:spPr>
        <p:txBody>
          <a:bodyPr wrap="none">
            <a:spAutoFit/>
          </a:bodyPr>
          <a:lstStyle/>
          <a:p>
            <a:pPr>
              <a:defRPr/>
            </a:pPr>
            <a:r>
              <a:rPr lang="en-US" sz="1300" dirty="0">
                <a:latin typeface="Arial" pitchFamily="34" charset="0"/>
                <a:cs typeface="Arial" pitchFamily="34" charset="0"/>
              </a:rPr>
              <a:t>3.6 km</a:t>
            </a:r>
          </a:p>
        </p:txBody>
      </p:sp>
      <p:sp>
        <p:nvSpPr>
          <p:cNvPr id="561" name="TextBox 560"/>
          <p:cNvSpPr txBox="1"/>
          <p:nvPr/>
        </p:nvSpPr>
        <p:spPr>
          <a:xfrm>
            <a:off x="6562725" y="1840221"/>
            <a:ext cx="995363" cy="307777"/>
          </a:xfrm>
          <a:prstGeom prst="rect">
            <a:avLst/>
          </a:prstGeom>
          <a:noFill/>
        </p:spPr>
        <p:txBody>
          <a:bodyPr>
            <a:spAutoFit/>
          </a:bodyPr>
          <a:lstStyle/>
          <a:p>
            <a:pPr>
              <a:defRPr/>
            </a:pPr>
            <a:r>
              <a:rPr lang="en-US" sz="1400" dirty="0">
                <a:latin typeface="Symbol" pitchFamily="18" charset="2"/>
              </a:rPr>
              <a:t>t</a:t>
            </a:r>
            <a:r>
              <a:rPr lang="en-US" sz="1300" dirty="0">
                <a:latin typeface="+mj-lt"/>
              </a:rPr>
              <a:t>(0.55 </a:t>
            </a:r>
            <a:r>
              <a:rPr lang="en-US" sz="1400" dirty="0">
                <a:latin typeface="Symbol" pitchFamily="18" charset="2"/>
              </a:rPr>
              <a:t>m</a:t>
            </a:r>
            <a:r>
              <a:rPr lang="en-US" sz="1300" dirty="0">
                <a:latin typeface="+mj-lt"/>
              </a:rPr>
              <a:t>m)</a:t>
            </a:r>
          </a:p>
        </p:txBody>
      </p:sp>
      <p:sp>
        <p:nvSpPr>
          <p:cNvPr id="562" name="TextBox 561"/>
          <p:cNvSpPr txBox="1"/>
          <p:nvPr/>
        </p:nvSpPr>
        <p:spPr>
          <a:xfrm>
            <a:off x="7785793" y="1846571"/>
            <a:ext cx="714263" cy="307777"/>
          </a:xfrm>
          <a:prstGeom prst="rect">
            <a:avLst/>
          </a:prstGeom>
          <a:noFill/>
        </p:spPr>
        <p:txBody>
          <a:bodyPr wrap="square">
            <a:spAutoFit/>
          </a:bodyPr>
          <a:lstStyle/>
          <a:p>
            <a:pPr>
              <a:defRPr/>
            </a:pPr>
            <a:r>
              <a:rPr lang="en-US" sz="1400" dirty="0" err="1">
                <a:latin typeface="Symbol" pitchFamily="18" charset="2"/>
              </a:rPr>
              <a:t>s</a:t>
            </a:r>
            <a:r>
              <a:rPr lang="en-US" sz="1300" baseline="-25000" dirty="0" err="1">
                <a:latin typeface="+mj-lt"/>
              </a:rPr>
              <a:t>ext</a:t>
            </a:r>
            <a:r>
              <a:rPr lang="en-US" sz="1300" dirty="0">
                <a:latin typeface="Symbol" pitchFamily="18" charset="2"/>
              </a:rPr>
              <a:t> </a:t>
            </a:r>
            <a:endParaRPr lang="en-US" sz="1300" dirty="0">
              <a:latin typeface="+mj-lt"/>
            </a:endParaRPr>
          </a:p>
        </p:txBody>
      </p:sp>
      <p:sp>
        <p:nvSpPr>
          <p:cNvPr id="563" name="TextBox 562"/>
          <p:cNvSpPr txBox="1"/>
          <p:nvPr/>
        </p:nvSpPr>
        <p:spPr>
          <a:xfrm>
            <a:off x="6536990" y="2246621"/>
            <a:ext cx="1021434" cy="292388"/>
          </a:xfrm>
          <a:prstGeom prst="rect">
            <a:avLst/>
          </a:prstGeom>
          <a:noFill/>
        </p:spPr>
        <p:txBody>
          <a:bodyPr wrap="none">
            <a:spAutoFit/>
          </a:bodyPr>
          <a:lstStyle/>
          <a:p>
            <a:pPr>
              <a:defRPr/>
            </a:pPr>
            <a:r>
              <a:rPr lang="en-US" sz="1300" dirty="0">
                <a:latin typeface="Arial" pitchFamily="34" charset="0"/>
                <a:cs typeface="Arial" pitchFamily="34" charset="0"/>
              </a:rPr>
              <a:t>.28(±.015)</a:t>
            </a:r>
            <a:endParaRPr lang="en-US" sz="1300" i="1" dirty="0">
              <a:latin typeface="Arial" pitchFamily="34" charset="0"/>
              <a:cs typeface="Arial" pitchFamily="34" charset="0"/>
            </a:endParaRPr>
          </a:p>
        </p:txBody>
      </p:sp>
      <p:sp>
        <p:nvSpPr>
          <p:cNvPr id="564" name="TextBox 563"/>
          <p:cNvSpPr txBox="1"/>
          <p:nvPr/>
        </p:nvSpPr>
        <p:spPr>
          <a:xfrm>
            <a:off x="7541428" y="2257733"/>
            <a:ext cx="1114408" cy="292388"/>
          </a:xfrm>
          <a:prstGeom prst="rect">
            <a:avLst/>
          </a:prstGeom>
          <a:noFill/>
        </p:spPr>
        <p:txBody>
          <a:bodyPr wrap="none">
            <a:spAutoFit/>
          </a:bodyPr>
          <a:lstStyle/>
          <a:p>
            <a:pPr>
              <a:defRPr/>
            </a:pPr>
            <a:r>
              <a:rPr lang="en-US" sz="1300" dirty="0">
                <a:latin typeface="Arial" pitchFamily="34" charset="0"/>
                <a:cs typeface="Arial" pitchFamily="34" charset="0"/>
              </a:rPr>
              <a:t>.042(±.002)</a:t>
            </a:r>
            <a:endParaRPr lang="en-US" sz="1300" i="1" dirty="0">
              <a:latin typeface="Arial" pitchFamily="34" charset="0"/>
              <a:cs typeface="Arial" pitchFamily="34" charset="0"/>
            </a:endParaRPr>
          </a:p>
        </p:txBody>
      </p:sp>
      <p:sp>
        <p:nvSpPr>
          <p:cNvPr id="565" name="TextBox 564"/>
          <p:cNvSpPr txBox="1"/>
          <p:nvPr/>
        </p:nvSpPr>
        <p:spPr>
          <a:xfrm>
            <a:off x="847470" y="1858041"/>
            <a:ext cx="1029449" cy="307777"/>
          </a:xfrm>
          <a:prstGeom prst="rect">
            <a:avLst/>
          </a:prstGeom>
          <a:noFill/>
        </p:spPr>
        <p:txBody>
          <a:bodyPr wrap="none">
            <a:spAutoFit/>
          </a:bodyPr>
          <a:lstStyle/>
          <a:p>
            <a:pPr algn="l">
              <a:defRPr/>
            </a:pPr>
            <a:r>
              <a:rPr lang="en-US" sz="1400" dirty="0">
                <a:latin typeface="+mj-lt"/>
              </a:rPr>
              <a:t>Fine </a:t>
            </a:r>
            <a:r>
              <a:rPr lang="en-US" sz="1400" dirty="0" smtClean="0">
                <a:latin typeface="+mj-lt"/>
              </a:rPr>
              <a:t>mode</a:t>
            </a:r>
            <a:endParaRPr lang="en-US" sz="1400" dirty="0">
              <a:latin typeface="+mj-lt"/>
            </a:endParaRPr>
          </a:p>
        </p:txBody>
      </p:sp>
      <p:sp>
        <p:nvSpPr>
          <p:cNvPr id="566" name="TextBox 565"/>
          <p:cNvSpPr txBox="1"/>
          <p:nvPr/>
        </p:nvSpPr>
        <p:spPr>
          <a:xfrm>
            <a:off x="870500" y="2233921"/>
            <a:ext cx="1114664" cy="292388"/>
          </a:xfrm>
          <a:prstGeom prst="rect">
            <a:avLst/>
          </a:prstGeom>
          <a:noFill/>
        </p:spPr>
        <p:txBody>
          <a:bodyPr wrap="none">
            <a:spAutoFit/>
          </a:bodyPr>
          <a:lstStyle/>
          <a:p>
            <a:pPr algn="l">
              <a:defRPr/>
            </a:pPr>
            <a:r>
              <a:rPr lang="en-US" sz="1300" i="1" dirty="0" smtClean="0">
                <a:latin typeface="+mj-lt"/>
              </a:rPr>
              <a:t>RSP </a:t>
            </a:r>
            <a:r>
              <a:rPr lang="en-US" sz="1300" dirty="0" smtClean="0">
                <a:latin typeface="+mj-lt"/>
              </a:rPr>
              <a:t>aerosol</a:t>
            </a:r>
            <a:endParaRPr lang="en-US" sz="1300" dirty="0">
              <a:latin typeface="+mj-lt"/>
            </a:endParaRPr>
          </a:p>
        </p:txBody>
      </p:sp>
      <p:sp>
        <p:nvSpPr>
          <p:cNvPr id="567" name="TextBox 566"/>
          <p:cNvSpPr txBox="1"/>
          <p:nvPr/>
        </p:nvSpPr>
        <p:spPr>
          <a:xfrm>
            <a:off x="3376613" y="1872329"/>
            <a:ext cx="423862" cy="292100"/>
          </a:xfrm>
          <a:prstGeom prst="rect">
            <a:avLst/>
          </a:prstGeom>
          <a:noFill/>
        </p:spPr>
        <p:txBody>
          <a:bodyPr wrap="none">
            <a:spAutoFit/>
          </a:bodyPr>
          <a:lstStyle/>
          <a:p>
            <a:pPr>
              <a:defRPr/>
            </a:pPr>
            <a:r>
              <a:rPr lang="en-US" sz="1300" i="1" dirty="0" err="1">
                <a:latin typeface="+mj-lt"/>
              </a:rPr>
              <a:t>z</a:t>
            </a:r>
            <a:r>
              <a:rPr lang="en-US" sz="1300" baseline="-25000" dirty="0" err="1">
                <a:latin typeface="+mj-lt"/>
              </a:rPr>
              <a:t>bot</a:t>
            </a:r>
            <a:endParaRPr lang="en-US" sz="1300" dirty="0">
              <a:latin typeface="+mj-lt"/>
            </a:endParaRPr>
          </a:p>
        </p:txBody>
      </p:sp>
      <p:sp>
        <p:nvSpPr>
          <p:cNvPr id="568" name="TextBox 567"/>
          <p:cNvSpPr txBox="1"/>
          <p:nvPr/>
        </p:nvSpPr>
        <p:spPr>
          <a:xfrm>
            <a:off x="4189413" y="1869154"/>
            <a:ext cx="423862" cy="293687"/>
          </a:xfrm>
          <a:prstGeom prst="rect">
            <a:avLst/>
          </a:prstGeom>
          <a:noFill/>
        </p:spPr>
        <p:txBody>
          <a:bodyPr wrap="none">
            <a:spAutoFit/>
          </a:bodyPr>
          <a:lstStyle/>
          <a:p>
            <a:pPr>
              <a:defRPr/>
            </a:pPr>
            <a:r>
              <a:rPr lang="en-US" sz="1300" i="1" dirty="0" err="1">
                <a:latin typeface="+mj-lt"/>
              </a:rPr>
              <a:t>z</a:t>
            </a:r>
            <a:r>
              <a:rPr lang="en-US" sz="1300" baseline="-25000" dirty="0" err="1">
                <a:latin typeface="+mj-lt"/>
              </a:rPr>
              <a:t>top</a:t>
            </a:r>
            <a:endParaRPr lang="en-US" sz="1300" baseline="-25000" dirty="0">
              <a:latin typeface="+mj-lt"/>
            </a:endParaRPr>
          </a:p>
        </p:txBody>
      </p:sp>
      <p:cxnSp>
        <p:nvCxnSpPr>
          <p:cNvPr id="569" name="Straight Connector 1030"/>
          <p:cNvCxnSpPr>
            <a:cxnSpLocks noChangeShapeType="1"/>
          </p:cNvCxnSpPr>
          <p:nvPr/>
        </p:nvCxnSpPr>
        <p:spPr bwMode="auto">
          <a:xfrm flipV="1">
            <a:off x="938213" y="3023078"/>
            <a:ext cx="7681912" cy="0"/>
          </a:xfrm>
          <a:prstGeom prst="line">
            <a:avLst/>
          </a:prstGeom>
          <a:noFill/>
          <a:ln w="12700" algn="ctr">
            <a:solidFill>
              <a:srgbClr val="C0C0C0"/>
            </a:solidFill>
            <a:round/>
            <a:headEnd/>
            <a:tailEnd/>
          </a:ln>
        </p:spPr>
      </p:cxnSp>
      <p:sp>
        <p:nvSpPr>
          <p:cNvPr id="572" name="TextBox 571"/>
          <p:cNvSpPr txBox="1"/>
          <p:nvPr/>
        </p:nvSpPr>
        <p:spPr>
          <a:xfrm>
            <a:off x="2413041" y="1800228"/>
            <a:ext cx="255198" cy="246221"/>
          </a:xfrm>
          <a:prstGeom prst="rect">
            <a:avLst/>
          </a:prstGeom>
          <a:noFill/>
        </p:spPr>
        <p:txBody>
          <a:bodyPr wrap="none">
            <a:spAutoFit/>
          </a:bodyPr>
          <a:lstStyle/>
          <a:p>
            <a:pPr>
              <a:defRPr/>
            </a:pPr>
            <a:r>
              <a:rPr lang="en-US" sz="1000" dirty="0">
                <a:solidFill>
                  <a:srgbClr val="FF0000"/>
                </a:solidFill>
              </a:rPr>
              <a:t>†</a:t>
            </a:r>
          </a:p>
        </p:txBody>
      </p:sp>
      <p:sp>
        <p:nvSpPr>
          <p:cNvPr id="574" name="TextBox 573"/>
          <p:cNvSpPr txBox="1"/>
          <p:nvPr/>
        </p:nvSpPr>
        <p:spPr>
          <a:xfrm>
            <a:off x="8193564" y="1810959"/>
            <a:ext cx="255198" cy="246221"/>
          </a:xfrm>
          <a:prstGeom prst="rect">
            <a:avLst/>
          </a:prstGeom>
          <a:noFill/>
        </p:spPr>
        <p:txBody>
          <a:bodyPr wrap="none">
            <a:spAutoFit/>
          </a:bodyPr>
          <a:lstStyle/>
          <a:p>
            <a:pPr>
              <a:defRPr/>
            </a:pPr>
            <a:r>
              <a:rPr lang="en-US" sz="1000" dirty="0">
                <a:solidFill>
                  <a:srgbClr val="FF0000"/>
                </a:solidFill>
              </a:rPr>
              <a:t>†</a:t>
            </a:r>
          </a:p>
        </p:txBody>
      </p:sp>
      <p:sp>
        <p:nvSpPr>
          <p:cNvPr id="575" name="TextBox 574"/>
          <p:cNvSpPr txBox="1"/>
          <p:nvPr/>
        </p:nvSpPr>
        <p:spPr>
          <a:xfrm>
            <a:off x="8268690" y="1819569"/>
            <a:ext cx="255198" cy="246221"/>
          </a:xfrm>
          <a:prstGeom prst="rect">
            <a:avLst/>
          </a:prstGeom>
          <a:noFill/>
        </p:spPr>
        <p:txBody>
          <a:bodyPr wrap="none">
            <a:spAutoFit/>
          </a:bodyPr>
          <a:lstStyle/>
          <a:p>
            <a:pPr>
              <a:defRPr/>
            </a:pPr>
            <a:r>
              <a:rPr lang="en-US" sz="1000" dirty="0">
                <a:solidFill>
                  <a:srgbClr val="FF0000"/>
                </a:solidFill>
              </a:rPr>
              <a:t>†</a:t>
            </a:r>
          </a:p>
        </p:txBody>
      </p:sp>
      <p:sp>
        <p:nvSpPr>
          <p:cNvPr id="576" name="TextBox 575"/>
          <p:cNvSpPr txBox="1"/>
          <p:nvPr/>
        </p:nvSpPr>
        <p:spPr>
          <a:xfrm>
            <a:off x="843951" y="2982084"/>
            <a:ext cx="255198" cy="246221"/>
          </a:xfrm>
          <a:prstGeom prst="rect">
            <a:avLst/>
          </a:prstGeom>
          <a:noFill/>
        </p:spPr>
        <p:txBody>
          <a:bodyPr wrap="none">
            <a:spAutoFit/>
          </a:bodyPr>
          <a:lstStyle/>
          <a:p>
            <a:pPr>
              <a:defRPr/>
            </a:pPr>
            <a:r>
              <a:rPr lang="en-US" sz="1000" dirty="0">
                <a:solidFill>
                  <a:srgbClr val="FF0000"/>
                </a:solidFill>
              </a:rPr>
              <a:t>†</a:t>
            </a:r>
          </a:p>
        </p:txBody>
      </p:sp>
      <p:sp>
        <p:nvSpPr>
          <p:cNvPr id="577" name="TextBox 968"/>
          <p:cNvSpPr txBox="1">
            <a:spLocks noChangeArrowheads="1"/>
          </p:cNvSpPr>
          <p:nvPr/>
        </p:nvSpPr>
        <p:spPr bwMode="auto">
          <a:xfrm>
            <a:off x="929738" y="3005717"/>
            <a:ext cx="577402" cy="276999"/>
          </a:xfrm>
          <a:prstGeom prst="rect">
            <a:avLst/>
          </a:prstGeom>
          <a:noFill/>
          <a:ln w="9525">
            <a:noFill/>
            <a:miter lim="800000"/>
            <a:headEnd/>
            <a:tailEnd/>
          </a:ln>
        </p:spPr>
        <p:txBody>
          <a:bodyPr wrap="none">
            <a:spAutoFit/>
          </a:bodyPr>
          <a:lstStyle/>
          <a:p>
            <a:pPr algn="l"/>
            <a:r>
              <a:rPr lang="en-US" sz="1100" dirty="0" smtClean="0">
                <a:solidFill>
                  <a:srgbClr val="00CC00"/>
                </a:solidFill>
                <a:latin typeface="Arial" charset="0"/>
              </a:rPr>
              <a:t> in </a:t>
            </a:r>
            <a:r>
              <a:rPr lang="en-US" sz="1200" dirty="0" smtClean="0">
                <a:solidFill>
                  <a:srgbClr val="00CC00"/>
                </a:solidFill>
                <a:latin typeface="Symbol" pitchFamily="18" charset="2"/>
              </a:rPr>
              <a:t>m</a:t>
            </a:r>
            <a:r>
              <a:rPr lang="en-US" sz="1100" dirty="0" smtClean="0">
                <a:solidFill>
                  <a:srgbClr val="00CC00"/>
                </a:solidFill>
                <a:latin typeface="Arial" charset="0"/>
              </a:rPr>
              <a:t>m</a:t>
            </a:r>
            <a:endParaRPr lang="en-US" sz="1100" dirty="0">
              <a:solidFill>
                <a:srgbClr val="00CC00"/>
              </a:solidFill>
              <a:latin typeface="Arial" charset="0"/>
            </a:endParaRPr>
          </a:p>
        </p:txBody>
      </p:sp>
      <p:sp>
        <p:nvSpPr>
          <p:cNvPr id="578" name="TextBox 577"/>
          <p:cNvSpPr txBox="1"/>
          <p:nvPr/>
        </p:nvSpPr>
        <p:spPr>
          <a:xfrm>
            <a:off x="1653180" y="3003546"/>
            <a:ext cx="255198" cy="246221"/>
          </a:xfrm>
          <a:prstGeom prst="rect">
            <a:avLst/>
          </a:prstGeom>
          <a:noFill/>
        </p:spPr>
        <p:txBody>
          <a:bodyPr wrap="none">
            <a:spAutoFit/>
          </a:bodyPr>
          <a:lstStyle/>
          <a:p>
            <a:pPr>
              <a:defRPr/>
            </a:pPr>
            <a:r>
              <a:rPr lang="en-US" sz="1000" dirty="0">
                <a:solidFill>
                  <a:srgbClr val="FF0000"/>
                </a:solidFill>
              </a:rPr>
              <a:t>†</a:t>
            </a:r>
          </a:p>
        </p:txBody>
      </p:sp>
      <p:sp>
        <p:nvSpPr>
          <p:cNvPr id="579" name="TextBox 968"/>
          <p:cNvSpPr txBox="1">
            <a:spLocks noChangeArrowheads="1"/>
          </p:cNvSpPr>
          <p:nvPr/>
        </p:nvSpPr>
        <p:spPr bwMode="auto">
          <a:xfrm>
            <a:off x="1738967" y="3016448"/>
            <a:ext cx="630301" cy="276999"/>
          </a:xfrm>
          <a:prstGeom prst="rect">
            <a:avLst/>
          </a:prstGeom>
          <a:noFill/>
          <a:ln w="9525">
            <a:noFill/>
            <a:miter lim="800000"/>
            <a:headEnd/>
            <a:tailEnd/>
          </a:ln>
        </p:spPr>
        <p:txBody>
          <a:bodyPr wrap="none">
            <a:spAutoFit/>
          </a:bodyPr>
          <a:lstStyle/>
          <a:p>
            <a:pPr algn="l"/>
            <a:r>
              <a:rPr lang="en-US" sz="1100" dirty="0" smtClean="0">
                <a:solidFill>
                  <a:srgbClr val="00CC00"/>
                </a:solidFill>
                <a:latin typeface="Arial" charset="0"/>
              </a:rPr>
              <a:t> in </a:t>
            </a:r>
            <a:r>
              <a:rPr lang="en-US" sz="1200" dirty="0" smtClean="0">
                <a:solidFill>
                  <a:srgbClr val="00CC00"/>
                </a:solidFill>
                <a:latin typeface="Symbol" pitchFamily="18" charset="2"/>
              </a:rPr>
              <a:t>m</a:t>
            </a:r>
            <a:r>
              <a:rPr lang="en-US" sz="1100" dirty="0" smtClean="0">
                <a:solidFill>
                  <a:srgbClr val="00CC00"/>
                </a:solidFill>
                <a:latin typeface="Arial" charset="0"/>
              </a:rPr>
              <a:t>m</a:t>
            </a:r>
            <a:r>
              <a:rPr lang="en-US" sz="1100" baseline="30000" dirty="0" smtClean="0">
                <a:solidFill>
                  <a:srgbClr val="00CC00"/>
                </a:solidFill>
                <a:latin typeface="Arial" charset="0"/>
              </a:rPr>
              <a:t>2</a:t>
            </a:r>
            <a:endParaRPr lang="en-US" sz="1100" baseline="30000" dirty="0">
              <a:solidFill>
                <a:srgbClr val="00CC00"/>
              </a:solidFill>
              <a:latin typeface="Arial" charset="0"/>
            </a:endParaRPr>
          </a:p>
        </p:txBody>
      </p:sp>
      <p:sp>
        <p:nvSpPr>
          <p:cNvPr id="580" name="TextBox 579"/>
          <p:cNvSpPr txBox="1"/>
          <p:nvPr/>
        </p:nvSpPr>
        <p:spPr>
          <a:xfrm>
            <a:off x="1586637" y="3003546"/>
            <a:ext cx="255198" cy="246221"/>
          </a:xfrm>
          <a:prstGeom prst="rect">
            <a:avLst/>
          </a:prstGeom>
          <a:noFill/>
        </p:spPr>
        <p:txBody>
          <a:bodyPr wrap="none">
            <a:spAutoFit/>
          </a:bodyPr>
          <a:lstStyle/>
          <a:p>
            <a:pPr>
              <a:defRPr/>
            </a:pPr>
            <a:r>
              <a:rPr lang="en-US" sz="1000" dirty="0">
                <a:solidFill>
                  <a:srgbClr val="FF0000"/>
                </a:solidFill>
              </a:rPr>
              <a:t>†</a:t>
            </a:r>
          </a:p>
        </p:txBody>
      </p:sp>
      <p:sp>
        <p:nvSpPr>
          <p:cNvPr id="581" name="Title 1"/>
          <p:cNvSpPr>
            <a:spLocks noGrp="1"/>
          </p:cNvSpPr>
          <p:nvPr>
            <p:ph type="title"/>
          </p:nvPr>
        </p:nvSpPr>
        <p:spPr>
          <a:xfrm>
            <a:off x="457200" y="0"/>
            <a:ext cx="8229600" cy="952500"/>
          </a:xfrm>
        </p:spPr>
        <p:txBody>
          <a:bodyPr/>
          <a:lstStyle/>
          <a:p>
            <a:r>
              <a:rPr lang="en-US" dirty="0" smtClean="0">
                <a:solidFill>
                  <a:schemeClr val="tx1"/>
                </a:solidFill>
              </a:rPr>
              <a:t>Aerosols</a:t>
            </a:r>
            <a:endParaRPr lang="en-US" dirty="0">
              <a:solidFill>
                <a:schemeClr val="tx1"/>
              </a:solidFill>
            </a:endParaRPr>
          </a:p>
        </p:txBody>
      </p:sp>
      <p:sp>
        <p:nvSpPr>
          <p:cNvPr id="584" name="Content Placeholder 2"/>
          <p:cNvSpPr>
            <a:spLocks noGrp="1"/>
          </p:cNvSpPr>
          <p:nvPr>
            <p:ph idx="1"/>
          </p:nvPr>
        </p:nvSpPr>
        <p:spPr>
          <a:xfrm>
            <a:off x="457200" y="984428"/>
            <a:ext cx="8229600" cy="682832"/>
          </a:xfrm>
        </p:spPr>
        <p:txBody>
          <a:bodyPr/>
          <a:lstStyle/>
          <a:p>
            <a:pPr>
              <a:buNone/>
            </a:pPr>
            <a:r>
              <a:rPr lang="en-US" dirty="0" smtClean="0">
                <a:solidFill>
                  <a:srgbClr val="0000FF"/>
                </a:solidFill>
              </a:rPr>
              <a:t>Over ocean</a:t>
            </a:r>
          </a:p>
          <a:p>
            <a:pPr>
              <a:spcBef>
                <a:spcPts val="600"/>
              </a:spcBef>
            </a:pPr>
            <a:r>
              <a:rPr lang="en-US" dirty="0" smtClean="0">
                <a:solidFill>
                  <a:srgbClr val="0000FF"/>
                </a:solidFill>
              </a:rPr>
              <a:t>CLAMS field experiment</a:t>
            </a:r>
            <a:endParaRPr lang="en-US" dirty="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bwMode="auto">
          <a:xfrm>
            <a:off x="7409923" y="2690656"/>
            <a:ext cx="1188720" cy="274320"/>
          </a:xfrm>
          <a:prstGeom prst="rect">
            <a:avLst/>
          </a:prstGeom>
          <a:solidFill>
            <a:srgbClr val="CCFFFF"/>
          </a:solidFill>
          <a:ln w="9525" cap="flat" cmpd="sng" algn="ctr">
            <a:solidFill>
              <a:srgbClr val="FF0000"/>
            </a:solidFill>
            <a:prstDash val="solid"/>
            <a:round/>
            <a:headEnd type="none" w="med" len="med"/>
            <a:tailEnd type="none" w="med" len="med"/>
          </a:ln>
          <a:effectLst/>
        </p:spPr>
        <p:txBody>
          <a:bodyPr>
            <a:spAutoFit/>
          </a:bodyPr>
          <a:lstStyle/>
          <a:p>
            <a:pPr>
              <a:defRPr/>
            </a:pPr>
            <a:endParaRPr lang="en-US" sz="1300">
              <a:effectLst>
                <a:outerShdw blurRad="38100" dist="38100" dir="2700000" algn="tl">
                  <a:srgbClr val="000000">
                    <a:alpha val="43137"/>
                  </a:srgbClr>
                </a:outerShdw>
              </a:effectLst>
            </a:endParaRPr>
          </a:p>
        </p:txBody>
      </p:sp>
      <p:sp>
        <p:nvSpPr>
          <p:cNvPr id="6" name="Rectangle 5"/>
          <p:cNvSpPr/>
          <p:nvPr/>
        </p:nvSpPr>
        <p:spPr bwMode="auto">
          <a:xfrm>
            <a:off x="4828834" y="2692244"/>
            <a:ext cx="1005840" cy="274320"/>
          </a:xfrm>
          <a:prstGeom prst="rect">
            <a:avLst/>
          </a:prstGeom>
          <a:solidFill>
            <a:srgbClr val="CCFFFF"/>
          </a:solidFill>
          <a:ln w="9525" cap="flat" cmpd="sng" algn="ctr">
            <a:solidFill>
              <a:srgbClr val="FF0000"/>
            </a:solidFill>
            <a:prstDash val="solid"/>
            <a:round/>
            <a:headEnd type="none" w="med" len="med"/>
            <a:tailEnd type="none" w="med" len="med"/>
          </a:ln>
          <a:effectLst/>
        </p:spPr>
        <p:txBody>
          <a:bodyPr>
            <a:spAutoFit/>
          </a:bodyPr>
          <a:lstStyle/>
          <a:p>
            <a:pPr>
              <a:defRPr/>
            </a:pPr>
            <a:endParaRPr lang="en-US" sz="1300">
              <a:effectLst>
                <a:outerShdw blurRad="38100" dist="38100" dir="2700000" algn="tl">
                  <a:srgbClr val="000000">
                    <a:alpha val="43137"/>
                  </a:srgbClr>
                </a:outerShdw>
              </a:effectLst>
            </a:endParaRPr>
          </a:p>
        </p:txBody>
      </p:sp>
      <p:sp>
        <p:nvSpPr>
          <p:cNvPr id="7" name="Rectangle 6"/>
          <p:cNvSpPr/>
          <p:nvPr/>
        </p:nvSpPr>
        <p:spPr bwMode="auto">
          <a:xfrm>
            <a:off x="2913493" y="2693831"/>
            <a:ext cx="1005840" cy="274320"/>
          </a:xfrm>
          <a:prstGeom prst="rect">
            <a:avLst/>
          </a:prstGeom>
          <a:solidFill>
            <a:srgbClr val="CCFFFF"/>
          </a:solidFill>
          <a:ln w="9525" cap="flat" cmpd="sng" algn="ctr">
            <a:solidFill>
              <a:srgbClr val="FF0000"/>
            </a:solidFill>
            <a:prstDash val="solid"/>
            <a:round/>
            <a:headEnd type="none" w="med" len="med"/>
            <a:tailEnd type="none" w="med" len="med"/>
          </a:ln>
          <a:effectLst/>
        </p:spPr>
        <p:txBody>
          <a:bodyPr>
            <a:spAutoFit/>
          </a:bodyPr>
          <a:lstStyle/>
          <a:p>
            <a:pPr>
              <a:defRPr/>
            </a:pPr>
            <a:endParaRPr lang="en-US" sz="1300">
              <a:effectLst>
                <a:outerShdw blurRad="38100" dist="38100" dir="2700000" algn="tl">
                  <a:srgbClr val="000000">
                    <a:alpha val="43137"/>
                  </a:srgbClr>
                </a:outerShdw>
              </a:effectLst>
            </a:endParaRPr>
          </a:p>
        </p:txBody>
      </p:sp>
      <p:sp>
        <p:nvSpPr>
          <p:cNvPr id="10" name="Rectangle 5559"/>
          <p:cNvSpPr>
            <a:spLocks noChangeArrowheads="1"/>
          </p:cNvSpPr>
          <p:nvPr/>
        </p:nvSpPr>
        <p:spPr bwMode="auto">
          <a:xfrm>
            <a:off x="3733800" y="3485595"/>
            <a:ext cx="1638300" cy="3190875"/>
          </a:xfrm>
          <a:prstGeom prst="rect">
            <a:avLst/>
          </a:prstGeom>
          <a:solidFill>
            <a:srgbClr val="FFFFCC"/>
          </a:solidFill>
          <a:ln w="9525" algn="ctr">
            <a:solidFill>
              <a:srgbClr val="C0C0C0"/>
            </a:solidFill>
            <a:miter lim="800000"/>
            <a:headEnd/>
            <a:tailEnd/>
          </a:ln>
          <a:effectLst/>
        </p:spPr>
        <p:txBody>
          <a:bodyPr anchor="ctr">
            <a:spAutoFit/>
          </a:bodyPr>
          <a:lstStyle/>
          <a:p>
            <a:pPr>
              <a:defRPr/>
            </a:pPr>
            <a:endParaRPr lang="en-US">
              <a:effectLst>
                <a:outerShdw blurRad="38100" dist="38100" dir="2700000" algn="tl">
                  <a:srgbClr val="000000">
                    <a:alpha val="43137"/>
                  </a:srgbClr>
                </a:outerShdw>
              </a:effectLst>
            </a:endParaRPr>
          </a:p>
        </p:txBody>
      </p:sp>
      <p:sp>
        <p:nvSpPr>
          <p:cNvPr id="11" name="Text Box 6058"/>
          <p:cNvSpPr txBox="1">
            <a:spLocks noChangeArrowheads="1"/>
          </p:cNvSpPr>
          <p:nvPr/>
        </p:nvSpPr>
        <p:spPr bwMode="auto">
          <a:xfrm>
            <a:off x="3813175" y="4093608"/>
            <a:ext cx="544513" cy="220662"/>
          </a:xfrm>
          <a:prstGeom prst="rect">
            <a:avLst/>
          </a:prstGeom>
          <a:noFill/>
          <a:ln w="9525" algn="ctr">
            <a:noFill/>
            <a:miter lim="800000"/>
            <a:headEnd/>
            <a:tailEnd/>
          </a:ln>
        </p:spPr>
        <p:txBody>
          <a:bodyPr wrap="none" lIns="45720" tIns="18288" rIns="45720" bIns="18288">
            <a:spAutoFit/>
          </a:bodyPr>
          <a:lstStyle/>
          <a:p>
            <a:r>
              <a:rPr lang="en-US" sz="1200">
                <a:solidFill>
                  <a:srgbClr val="000000"/>
                </a:solidFill>
                <a:latin typeface="Arial Narrow" pitchFamily="34" charset="0"/>
              </a:rPr>
              <a:t>Altitude:</a:t>
            </a:r>
          </a:p>
        </p:txBody>
      </p:sp>
      <p:sp>
        <p:nvSpPr>
          <p:cNvPr id="12" name="Text Box 6059"/>
          <p:cNvSpPr txBox="1">
            <a:spLocks noChangeArrowheads="1"/>
          </p:cNvSpPr>
          <p:nvPr/>
        </p:nvSpPr>
        <p:spPr bwMode="auto">
          <a:xfrm>
            <a:off x="3811588" y="4263470"/>
            <a:ext cx="692150" cy="220663"/>
          </a:xfrm>
          <a:prstGeom prst="rect">
            <a:avLst/>
          </a:prstGeom>
          <a:noFill/>
          <a:ln w="9525" algn="ctr">
            <a:noFill/>
            <a:miter lim="800000"/>
            <a:headEnd/>
            <a:tailEnd/>
          </a:ln>
        </p:spPr>
        <p:txBody>
          <a:bodyPr wrap="none" lIns="45720" tIns="18288" rIns="45720" bIns="18288">
            <a:spAutoFit/>
          </a:bodyPr>
          <a:lstStyle/>
          <a:p>
            <a:r>
              <a:rPr lang="en-US" sz="1200">
                <a:solidFill>
                  <a:srgbClr val="000000"/>
                </a:solidFill>
                <a:latin typeface="Arial Narrow" pitchFamily="34" charset="0"/>
              </a:rPr>
              <a:t>Sun angle:</a:t>
            </a:r>
          </a:p>
        </p:txBody>
      </p:sp>
      <p:sp>
        <p:nvSpPr>
          <p:cNvPr id="13" name="Text Box 6060"/>
          <p:cNvSpPr txBox="1">
            <a:spLocks noChangeArrowheads="1"/>
          </p:cNvSpPr>
          <p:nvPr/>
        </p:nvSpPr>
        <p:spPr bwMode="auto">
          <a:xfrm>
            <a:off x="3810000" y="4441270"/>
            <a:ext cx="920750" cy="220663"/>
          </a:xfrm>
          <a:prstGeom prst="rect">
            <a:avLst/>
          </a:prstGeom>
          <a:noFill/>
          <a:ln w="9525" algn="ctr">
            <a:noFill/>
            <a:miter lim="800000"/>
            <a:headEnd/>
            <a:tailEnd/>
          </a:ln>
        </p:spPr>
        <p:txBody>
          <a:bodyPr wrap="none" lIns="45720" tIns="18288" rIns="45720" bIns="18288">
            <a:spAutoFit/>
          </a:bodyPr>
          <a:lstStyle/>
          <a:p>
            <a:r>
              <a:rPr lang="en-US" sz="1200">
                <a:solidFill>
                  <a:srgbClr val="000000"/>
                </a:solidFill>
                <a:latin typeface="Arial Narrow" pitchFamily="34" charset="0"/>
              </a:rPr>
              <a:t>Azimuth angle:</a:t>
            </a:r>
          </a:p>
        </p:txBody>
      </p:sp>
      <p:sp>
        <p:nvSpPr>
          <p:cNvPr id="14" name="Text Box 6061"/>
          <p:cNvSpPr txBox="1">
            <a:spLocks noChangeArrowheads="1"/>
          </p:cNvSpPr>
          <p:nvPr/>
        </p:nvSpPr>
        <p:spPr bwMode="auto">
          <a:xfrm>
            <a:off x="4735513" y="4092020"/>
            <a:ext cx="468312" cy="220663"/>
          </a:xfrm>
          <a:prstGeom prst="rect">
            <a:avLst/>
          </a:prstGeom>
          <a:noFill/>
          <a:ln w="9525" algn="ctr">
            <a:noFill/>
            <a:miter lim="800000"/>
            <a:headEnd/>
            <a:tailEnd/>
          </a:ln>
        </p:spPr>
        <p:txBody>
          <a:bodyPr wrap="none" lIns="45720" tIns="18288" rIns="45720" bIns="18288">
            <a:spAutoFit/>
          </a:bodyPr>
          <a:lstStyle/>
          <a:p>
            <a:r>
              <a:rPr lang="en-US" sz="1200">
                <a:solidFill>
                  <a:srgbClr val="000000"/>
                </a:solidFill>
                <a:latin typeface="Arial Narrow" pitchFamily="34" charset="0"/>
              </a:rPr>
              <a:t>3.6 km</a:t>
            </a:r>
          </a:p>
        </p:txBody>
      </p:sp>
      <p:sp>
        <p:nvSpPr>
          <p:cNvPr id="15" name="Text Box 6062"/>
          <p:cNvSpPr txBox="1">
            <a:spLocks noChangeArrowheads="1"/>
          </p:cNvSpPr>
          <p:nvPr/>
        </p:nvSpPr>
        <p:spPr bwMode="auto">
          <a:xfrm>
            <a:off x="4749569" y="4446212"/>
            <a:ext cx="457818" cy="221599"/>
          </a:xfrm>
          <a:prstGeom prst="rect">
            <a:avLst/>
          </a:prstGeom>
          <a:noFill/>
          <a:ln w="9525" algn="ctr">
            <a:noFill/>
            <a:miter lim="800000"/>
            <a:headEnd/>
            <a:tailEnd/>
          </a:ln>
        </p:spPr>
        <p:txBody>
          <a:bodyPr wrap="none" lIns="45720" tIns="18288" rIns="45720" bIns="18288">
            <a:spAutoFit/>
          </a:bodyPr>
          <a:lstStyle/>
          <a:p>
            <a:r>
              <a:rPr lang="en-US" sz="1200" dirty="0" smtClean="0">
                <a:solidFill>
                  <a:srgbClr val="000000"/>
                </a:solidFill>
                <a:latin typeface="Arial Narrow" pitchFamily="34" charset="0"/>
              </a:rPr>
              <a:t>179</a:t>
            </a:r>
            <a:r>
              <a:rPr lang="en-US" sz="1200" dirty="0">
                <a:solidFill>
                  <a:srgbClr val="000000"/>
                </a:solidFill>
                <a:latin typeface="Arial Narrow" pitchFamily="34" charset="0"/>
              </a:rPr>
              <a:t>°</a:t>
            </a:r>
          </a:p>
        </p:txBody>
      </p:sp>
      <p:sp>
        <p:nvSpPr>
          <p:cNvPr id="16" name="Text Box 6063"/>
          <p:cNvSpPr txBox="1">
            <a:spLocks noChangeArrowheads="1"/>
          </p:cNvSpPr>
          <p:nvPr/>
        </p:nvSpPr>
        <p:spPr bwMode="auto">
          <a:xfrm>
            <a:off x="4714875" y="4271408"/>
            <a:ext cx="365125" cy="220662"/>
          </a:xfrm>
          <a:prstGeom prst="rect">
            <a:avLst/>
          </a:prstGeom>
          <a:noFill/>
          <a:ln w="9525" algn="ctr">
            <a:noFill/>
            <a:miter lim="800000"/>
            <a:headEnd/>
            <a:tailEnd/>
          </a:ln>
        </p:spPr>
        <p:txBody>
          <a:bodyPr wrap="none" lIns="45720" tIns="18288" rIns="45720" bIns="18288">
            <a:spAutoFit/>
          </a:bodyPr>
          <a:lstStyle/>
          <a:p>
            <a:r>
              <a:rPr lang="en-US" sz="1200">
                <a:solidFill>
                  <a:srgbClr val="000000"/>
                </a:solidFill>
                <a:latin typeface="Arial Narrow" pitchFamily="34" charset="0"/>
              </a:rPr>
              <a:t>~22°</a:t>
            </a:r>
          </a:p>
        </p:txBody>
      </p:sp>
      <p:sp>
        <p:nvSpPr>
          <p:cNvPr id="17" name="Text Box 6064"/>
          <p:cNvSpPr txBox="1">
            <a:spLocks noChangeArrowheads="1"/>
          </p:cNvSpPr>
          <p:nvPr/>
        </p:nvSpPr>
        <p:spPr bwMode="auto">
          <a:xfrm>
            <a:off x="3792538" y="3551050"/>
            <a:ext cx="836612" cy="220663"/>
          </a:xfrm>
          <a:prstGeom prst="rect">
            <a:avLst/>
          </a:prstGeom>
          <a:noFill/>
          <a:ln w="9525" algn="ctr">
            <a:noFill/>
            <a:miter lim="800000"/>
            <a:headEnd/>
            <a:tailEnd/>
          </a:ln>
        </p:spPr>
        <p:txBody>
          <a:bodyPr wrap="none" lIns="45720" tIns="18288" rIns="45720" bIns="18288">
            <a:spAutoFit/>
          </a:bodyPr>
          <a:lstStyle/>
          <a:p>
            <a:r>
              <a:rPr lang="en-US" sz="1200" dirty="0">
                <a:solidFill>
                  <a:srgbClr val="000000"/>
                </a:solidFill>
                <a:latin typeface="Arial Narrow" pitchFamily="34" charset="0"/>
              </a:rPr>
              <a:t>July 17, 2001</a:t>
            </a:r>
          </a:p>
        </p:txBody>
      </p:sp>
      <p:sp>
        <p:nvSpPr>
          <p:cNvPr id="18" name="Text Box 6065"/>
          <p:cNvSpPr txBox="1">
            <a:spLocks noChangeArrowheads="1"/>
          </p:cNvSpPr>
          <p:nvPr/>
        </p:nvSpPr>
        <p:spPr bwMode="auto">
          <a:xfrm>
            <a:off x="3790950" y="3830083"/>
            <a:ext cx="1055738" cy="221599"/>
          </a:xfrm>
          <a:prstGeom prst="rect">
            <a:avLst/>
          </a:prstGeom>
          <a:noFill/>
          <a:ln w="9525" algn="ctr">
            <a:noFill/>
            <a:miter lim="800000"/>
            <a:headEnd/>
            <a:tailEnd/>
          </a:ln>
        </p:spPr>
        <p:txBody>
          <a:bodyPr wrap="none" lIns="45720" tIns="18288" rIns="45720" bIns="18288">
            <a:spAutoFit/>
          </a:bodyPr>
          <a:lstStyle/>
          <a:p>
            <a:pPr algn="l"/>
            <a:r>
              <a:rPr lang="en-US" sz="1200" dirty="0" smtClean="0">
                <a:latin typeface="Arial Narrow" pitchFamily="34" charset="0"/>
              </a:rPr>
              <a:t>Chesapeake Bay</a:t>
            </a:r>
            <a:endParaRPr lang="en-US" sz="1200" dirty="0">
              <a:latin typeface="Arial Narrow" pitchFamily="34" charset="0"/>
            </a:endParaRPr>
          </a:p>
        </p:txBody>
      </p:sp>
      <p:sp>
        <p:nvSpPr>
          <p:cNvPr id="19" name="Line 6263"/>
          <p:cNvSpPr>
            <a:spLocks noChangeShapeType="1"/>
          </p:cNvSpPr>
          <p:nvPr/>
        </p:nvSpPr>
        <p:spPr bwMode="auto">
          <a:xfrm>
            <a:off x="3917950" y="4779408"/>
            <a:ext cx="1276350" cy="0"/>
          </a:xfrm>
          <a:prstGeom prst="line">
            <a:avLst/>
          </a:prstGeom>
          <a:noFill/>
          <a:ln w="15875">
            <a:solidFill>
              <a:srgbClr val="969696"/>
            </a:solidFill>
            <a:prstDash val="sysDot"/>
            <a:round/>
            <a:headEnd/>
            <a:tailEnd/>
          </a:ln>
          <a:effectLst/>
        </p:spPr>
        <p:txBody>
          <a:bodyPr>
            <a:spAutoFit/>
          </a:bodyPr>
          <a:lstStyle/>
          <a:p>
            <a:pPr>
              <a:defRPr/>
            </a:pPr>
            <a:endParaRPr lang="en-US">
              <a:effectLst>
                <a:outerShdw blurRad="38100" dist="38100" dir="2700000" algn="tl">
                  <a:srgbClr val="000000">
                    <a:alpha val="43137"/>
                  </a:srgbClr>
                </a:outerShdw>
              </a:effectLst>
            </a:endParaRPr>
          </a:p>
        </p:txBody>
      </p:sp>
      <p:sp>
        <p:nvSpPr>
          <p:cNvPr id="20" name="TextBox 2257"/>
          <p:cNvSpPr txBox="1">
            <a:spLocks noChangeArrowheads="1"/>
          </p:cNvSpPr>
          <p:nvPr/>
        </p:nvSpPr>
        <p:spPr bwMode="auto">
          <a:xfrm>
            <a:off x="4262438" y="4965145"/>
            <a:ext cx="1062037" cy="276225"/>
          </a:xfrm>
          <a:prstGeom prst="rect">
            <a:avLst/>
          </a:prstGeom>
          <a:noFill/>
          <a:ln w="9525">
            <a:noFill/>
            <a:miter lim="800000"/>
            <a:headEnd/>
            <a:tailEnd/>
          </a:ln>
        </p:spPr>
        <p:txBody>
          <a:bodyPr wrap="none">
            <a:spAutoFit/>
          </a:bodyPr>
          <a:lstStyle/>
          <a:p>
            <a:r>
              <a:rPr lang="en-US" sz="1200">
                <a:solidFill>
                  <a:srgbClr val="000000"/>
                </a:solidFill>
                <a:latin typeface="Arial Narrow" pitchFamily="34" charset="0"/>
              </a:rPr>
              <a:t>incl </a:t>
            </a:r>
            <a:r>
              <a:rPr lang="en-US" sz="1200">
                <a:solidFill>
                  <a:srgbClr val="FF0000"/>
                </a:solidFill>
                <a:latin typeface="Arial Narrow" pitchFamily="34" charset="0"/>
              </a:rPr>
              <a:t> water body</a:t>
            </a:r>
          </a:p>
        </p:txBody>
      </p:sp>
      <p:cxnSp>
        <p:nvCxnSpPr>
          <p:cNvPr id="21" name="Straight Connector 1048"/>
          <p:cNvCxnSpPr>
            <a:cxnSpLocks noChangeShapeType="1"/>
          </p:cNvCxnSpPr>
          <p:nvPr/>
        </p:nvCxnSpPr>
        <p:spPr bwMode="auto">
          <a:xfrm>
            <a:off x="3854450" y="5381070"/>
            <a:ext cx="452438" cy="1588"/>
          </a:xfrm>
          <a:prstGeom prst="line">
            <a:avLst/>
          </a:prstGeom>
          <a:noFill/>
          <a:ln w="19050" algn="ctr">
            <a:solidFill>
              <a:srgbClr val="002060"/>
            </a:solidFill>
            <a:prstDash val="dash"/>
            <a:round/>
            <a:headEnd/>
            <a:tailEnd/>
          </a:ln>
        </p:spPr>
      </p:cxnSp>
      <p:cxnSp>
        <p:nvCxnSpPr>
          <p:cNvPr id="22" name="Straight Connector 1048"/>
          <p:cNvCxnSpPr>
            <a:cxnSpLocks noChangeShapeType="1"/>
          </p:cNvCxnSpPr>
          <p:nvPr/>
        </p:nvCxnSpPr>
        <p:spPr bwMode="auto">
          <a:xfrm>
            <a:off x="3856038" y="5114370"/>
            <a:ext cx="400050" cy="4763"/>
          </a:xfrm>
          <a:prstGeom prst="line">
            <a:avLst/>
          </a:prstGeom>
          <a:noFill/>
          <a:ln w="19050" algn="ctr">
            <a:solidFill>
              <a:srgbClr val="33CCFF"/>
            </a:solidFill>
            <a:round/>
            <a:headEnd/>
            <a:tailEnd/>
          </a:ln>
        </p:spPr>
      </p:cxnSp>
      <p:sp>
        <p:nvSpPr>
          <p:cNvPr id="23" name="TextBox 22"/>
          <p:cNvSpPr txBox="1"/>
          <p:nvPr/>
        </p:nvSpPr>
        <p:spPr>
          <a:xfrm>
            <a:off x="4260850" y="5238195"/>
            <a:ext cx="1062038" cy="277813"/>
          </a:xfrm>
          <a:prstGeom prst="rect">
            <a:avLst/>
          </a:prstGeom>
          <a:noFill/>
        </p:spPr>
        <p:txBody>
          <a:bodyPr wrap="none">
            <a:spAutoFit/>
          </a:bodyPr>
          <a:lstStyle/>
          <a:p>
            <a:pPr>
              <a:defRPr/>
            </a:pPr>
            <a:r>
              <a:rPr lang="en-US" sz="1200" dirty="0">
                <a:solidFill>
                  <a:schemeClr val="accent6">
                    <a:lumMod val="50000"/>
                  </a:schemeClr>
                </a:solidFill>
                <a:latin typeface="Arial Narrow" pitchFamily="34" charset="0"/>
              </a:rPr>
              <a:t>excl </a:t>
            </a:r>
            <a:r>
              <a:rPr lang="en-US" sz="1200" dirty="0">
                <a:solidFill>
                  <a:srgbClr val="FF0000"/>
                </a:solidFill>
                <a:latin typeface="Arial Narrow" pitchFamily="34" charset="0"/>
              </a:rPr>
              <a:t>water body</a:t>
            </a:r>
          </a:p>
        </p:txBody>
      </p:sp>
      <p:sp>
        <p:nvSpPr>
          <p:cNvPr id="24" name="Line 6263"/>
          <p:cNvSpPr>
            <a:spLocks noChangeShapeType="1"/>
          </p:cNvSpPr>
          <p:nvPr/>
        </p:nvSpPr>
        <p:spPr bwMode="auto">
          <a:xfrm>
            <a:off x="3916363" y="5736670"/>
            <a:ext cx="1276350" cy="0"/>
          </a:xfrm>
          <a:prstGeom prst="line">
            <a:avLst/>
          </a:prstGeom>
          <a:noFill/>
          <a:ln w="15875">
            <a:solidFill>
              <a:srgbClr val="969696"/>
            </a:solidFill>
            <a:prstDash val="sysDot"/>
            <a:round/>
            <a:headEnd/>
            <a:tailEnd/>
          </a:ln>
          <a:effectLst/>
        </p:spPr>
        <p:txBody>
          <a:bodyPr>
            <a:spAutoFit/>
          </a:bodyPr>
          <a:lstStyle/>
          <a:p>
            <a:pPr>
              <a:defRPr/>
            </a:pPr>
            <a:endParaRPr lang="en-US">
              <a:effectLst>
                <a:outerShdw blurRad="38100" dist="38100" dir="2700000" algn="tl">
                  <a:srgbClr val="000000">
                    <a:alpha val="43137"/>
                  </a:srgbClr>
                </a:outerShdw>
              </a:effectLst>
            </a:endParaRPr>
          </a:p>
        </p:txBody>
      </p:sp>
      <p:sp>
        <p:nvSpPr>
          <p:cNvPr id="25" name="TextBox 24"/>
          <p:cNvSpPr txBox="1"/>
          <p:nvPr/>
        </p:nvSpPr>
        <p:spPr>
          <a:xfrm>
            <a:off x="3763963" y="5798583"/>
            <a:ext cx="823912" cy="277812"/>
          </a:xfrm>
          <a:prstGeom prst="rect">
            <a:avLst/>
          </a:prstGeom>
          <a:noFill/>
        </p:spPr>
        <p:txBody>
          <a:bodyPr wrap="none">
            <a:spAutoFit/>
          </a:bodyPr>
          <a:lstStyle/>
          <a:p>
            <a:pPr>
              <a:defRPr/>
            </a:pPr>
            <a:r>
              <a:rPr lang="en-US" sz="1200" dirty="0">
                <a:solidFill>
                  <a:srgbClr val="FF0000"/>
                </a:solidFill>
                <a:latin typeface="Arial Narrow" pitchFamily="34" charset="0"/>
              </a:rPr>
              <a:t>Absorption</a:t>
            </a:r>
            <a:r>
              <a:rPr lang="en-US" sz="1200" dirty="0">
                <a:solidFill>
                  <a:schemeClr val="accent6">
                    <a:lumMod val="50000"/>
                  </a:schemeClr>
                </a:solidFill>
                <a:latin typeface="Arial Narrow" pitchFamily="34" charset="0"/>
              </a:rPr>
              <a:t>:</a:t>
            </a:r>
          </a:p>
        </p:txBody>
      </p:sp>
      <p:sp>
        <p:nvSpPr>
          <p:cNvPr id="26" name="TextBox 2275"/>
          <p:cNvSpPr txBox="1">
            <a:spLocks noChangeArrowheads="1"/>
          </p:cNvSpPr>
          <p:nvPr/>
        </p:nvSpPr>
        <p:spPr bwMode="auto">
          <a:xfrm>
            <a:off x="3762375" y="5984320"/>
            <a:ext cx="912813" cy="276225"/>
          </a:xfrm>
          <a:prstGeom prst="rect">
            <a:avLst/>
          </a:prstGeom>
          <a:noFill/>
          <a:ln w="9525">
            <a:noFill/>
            <a:miter lim="800000"/>
            <a:headEnd/>
            <a:tailEnd/>
          </a:ln>
        </p:spPr>
        <p:txBody>
          <a:bodyPr wrap="none">
            <a:spAutoFit/>
          </a:bodyPr>
          <a:lstStyle/>
          <a:p>
            <a:r>
              <a:rPr lang="en-US" sz="1200">
                <a:solidFill>
                  <a:srgbClr val="FF0000"/>
                </a:solidFill>
                <a:latin typeface="Arial Narrow" pitchFamily="34" charset="0"/>
              </a:rPr>
              <a:t>Back scatter</a:t>
            </a:r>
            <a:r>
              <a:rPr lang="en-US" sz="1200">
                <a:solidFill>
                  <a:srgbClr val="002060"/>
                </a:solidFill>
                <a:latin typeface="Arial Narrow" pitchFamily="34" charset="0"/>
              </a:rPr>
              <a:t>:</a:t>
            </a:r>
          </a:p>
        </p:txBody>
      </p:sp>
      <p:sp>
        <p:nvSpPr>
          <p:cNvPr id="27" name="TextBox 26"/>
          <p:cNvSpPr txBox="1"/>
          <p:nvPr/>
        </p:nvSpPr>
        <p:spPr>
          <a:xfrm>
            <a:off x="3760788" y="6181170"/>
            <a:ext cx="877887" cy="276225"/>
          </a:xfrm>
          <a:prstGeom prst="rect">
            <a:avLst/>
          </a:prstGeom>
          <a:noFill/>
        </p:spPr>
        <p:txBody>
          <a:bodyPr wrap="none">
            <a:spAutoFit/>
          </a:bodyPr>
          <a:lstStyle/>
          <a:p>
            <a:pPr>
              <a:defRPr/>
            </a:pPr>
            <a:r>
              <a:rPr lang="en-US" sz="1200" dirty="0">
                <a:solidFill>
                  <a:srgbClr val="FF0000"/>
                </a:solidFill>
                <a:latin typeface="Arial Narrow" pitchFamily="34" charset="0"/>
              </a:rPr>
              <a:t>Polarization</a:t>
            </a:r>
            <a:r>
              <a:rPr lang="en-US" sz="1200" dirty="0">
                <a:solidFill>
                  <a:schemeClr val="accent6">
                    <a:lumMod val="50000"/>
                  </a:schemeClr>
                </a:solidFill>
                <a:latin typeface="Arial Narrow" pitchFamily="34" charset="0"/>
              </a:rPr>
              <a:t>:</a:t>
            </a:r>
          </a:p>
        </p:txBody>
      </p:sp>
      <p:sp>
        <p:nvSpPr>
          <p:cNvPr id="28" name="Text Box 6061"/>
          <p:cNvSpPr txBox="1">
            <a:spLocks noChangeArrowheads="1"/>
          </p:cNvSpPr>
          <p:nvPr/>
        </p:nvSpPr>
        <p:spPr bwMode="auto">
          <a:xfrm>
            <a:off x="4622800" y="5841445"/>
            <a:ext cx="711200" cy="222250"/>
          </a:xfrm>
          <a:prstGeom prst="rect">
            <a:avLst/>
          </a:prstGeom>
          <a:noFill/>
          <a:ln w="9525" algn="ctr">
            <a:noFill/>
            <a:miter lim="800000"/>
            <a:headEnd/>
            <a:tailEnd/>
          </a:ln>
        </p:spPr>
        <p:txBody>
          <a:bodyPr wrap="none" lIns="45720" tIns="18288" rIns="45720" bIns="18288">
            <a:spAutoFit/>
          </a:bodyPr>
          <a:lstStyle/>
          <a:p>
            <a:r>
              <a:rPr lang="en-US" sz="1200" i="1">
                <a:solidFill>
                  <a:srgbClr val="000000"/>
                </a:solidFill>
                <a:latin typeface="Arial Narrow" pitchFamily="34" charset="0"/>
              </a:rPr>
              <a:t>In situ</a:t>
            </a:r>
            <a:r>
              <a:rPr lang="en-US" sz="1200">
                <a:solidFill>
                  <a:srgbClr val="000000"/>
                </a:solidFill>
                <a:latin typeface="Arial Narrow" pitchFamily="34" charset="0"/>
              </a:rPr>
              <a:t> data</a:t>
            </a:r>
          </a:p>
        </p:txBody>
      </p:sp>
      <p:sp>
        <p:nvSpPr>
          <p:cNvPr id="29" name="Text Box 6061"/>
          <p:cNvSpPr txBox="1">
            <a:spLocks noChangeArrowheads="1"/>
          </p:cNvSpPr>
          <p:nvPr/>
        </p:nvSpPr>
        <p:spPr bwMode="auto">
          <a:xfrm>
            <a:off x="4621213" y="6027183"/>
            <a:ext cx="711200" cy="222250"/>
          </a:xfrm>
          <a:prstGeom prst="rect">
            <a:avLst/>
          </a:prstGeom>
          <a:noFill/>
          <a:ln w="9525" algn="ctr">
            <a:noFill/>
            <a:miter lim="800000"/>
            <a:headEnd/>
            <a:tailEnd/>
          </a:ln>
        </p:spPr>
        <p:txBody>
          <a:bodyPr wrap="none" lIns="45720" tIns="18288" rIns="45720" bIns="18288">
            <a:spAutoFit/>
          </a:bodyPr>
          <a:lstStyle/>
          <a:p>
            <a:r>
              <a:rPr lang="en-US" sz="1200" i="1">
                <a:solidFill>
                  <a:srgbClr val="000000"/>
                </a:solidFill>
                <a:latin typeface="Arial Narrow" pitchFamily="34" charset="0"/>
              </a:rPr>
              <a:t>In situ</a:t>
            </a:r>
            <a:r>
              <a:rPr lang="en-US" sz="1200">
                <a:solidFill>
                  <a:srgbClr val="000000"/>
                </a:solidFill>
                <a:latin typeface="Arial Narrow" pitchFamily="34" charset="0"/>
              </a:rPr>
              <a:t> data</a:t>
            </a:r>
          </a:p>
        </p:txBody>
      </p:sp>
      <p:sp>
        <p:nvSpPr>
          <p:cNvPr id="30" name="Text Box 6061"/>
          <p:cNvSpPr txBox="1">
            <a:spLocks noChangeArrowheads="1"/>
          </p:cNvSpPr>
          <p:nvPr/>
        </p:nvSpPr>
        <p:spPr bwMode="auto">
          <a:xfrm>
            <a:off x="4619625" y="6212920"/>
            <a:ext cx="625475" cy="222250"/>
          </a:xfrm>
          <a:prstGeom prst="rect">
            <a:avLst/>
          </a:prstGeom>
          <a:noFill/>
          <a:ln w="9525" algn="ctr">
            <a:noFill/>
            <a:miter lim="800000"/>
            <a:headEnd/>
            <a:tailEnd/>
          </a:ln>
        </p:spPr>
        <p:txBody>
          <a:bodyPr wrap="none" lIns="45720" tIns="18288" rIns="45720" bIns="18288">
            <a:spAutoFit/>
          </a:bodyPr>
          <a:lstStyle/>
          <a:p>
            <a:r>
              <a:rPr lang="en-US" sz="1200">
                <a:solidFill>
                  <a:srgbClr val="000000"/>
                </a:solidFill>
                <a:latin typeface="Arial Narrow" pitchFamily="34" charset="0"/>
              </a:rPr>
              <a:t>Rayleigh-</a:t>
            </a:r>
          </a:p>
        </p:txBody>
      </p:sp>
      <p:sp>
        <p:nvSpPr>
          <p:cNvPr id="31" name="Text Box 6061"/>
          <p:cNvSpPr txBox="1">
            <a:spLocks noChangeArrowheads="1"/>
          </p:cNvSpPr>
          <p:nvPr/>
        </p:nvSpPr>
        <p:spPr bwMode="auto">
          <a:xfrm>
            <a:off x="4640263" y="6387545"/>
            <a:ext cx="393700" cy="220663"/>
          </a:xfrm>
          <a:prstGeom prst="rect">
            <a:avLst/>
          </a:prstGeom>
          <a:noFill/>
          <a:ln w="9525" algn="ctr">
            <a:noFill/>
            <a:miter lim="800000"/>
            <a:headEnd/>
            <a:tailEnd/>
          </a:ln>
        </p:spPr>
        <p:txBody>
          <a:bodyPr wrap="none" lIns="45720" tIns="18288" rIns="45720" bIns="18288">
            <a:spAutoFit/>
          </a:bodyPr>
          <a:lstStyle/>
          <a:p>
            <a:r>
              <a:rPr lang="en-US" sz="1200">
                <a:solidFill>
                  <a:srgbClr val="000000"/>
                </a:solidFill>
                <a:latin typeface="Arial Narrow" pitchFamily="34" charset="0"/>
              </a:rPr>
              <a:t>Gans</a:t>
            </a:r>
          </a:p>
        </p:txBody>
      </p:sp>
      <p:sp>
        <p:nvSpPr>
          <p:cNvPr id="32" name="TextBox 968"/>
          <p:cNvSpPr txBox="1">
            <a:spLocks noChangeArrowheads="1"/>
          </p:cNvSpPr>
          <p:nvPr/>
        </p:nvSpPr>
        <p:spPr bwMode="auto">
          <a:xfrm>
            <a:off x="5586413" y="1529071"/>
            <a:ext cx="3182937" cy="276225"/>
          </a:xfrm>
          <a:prstGeom prst="rect">
            <a:avLst/>
          </a:prstGeom>
          <a:noFill/>
          <a:ln w="9525">
            <a:noFill/>
            <a:miter lim="800000"/>
            <a:headEnd/>
            <a:tailEnd/>
          </a:ln>
        </p:spPr>
        <p:txBody>
          <a:bodyPr wrap="none">
            <a:spAutoFit/>
          </a:bodyPr>
          <a:lstStyle/>
          <a:p>
            <a:r>
              <a:rPr lang="en-US" sz="1200" dirty="0">
                <a:solidFill>
                  <a:srgbClr val="00CC00"/>
                </a:solidFill>
                <a:latin typeface="Arial" charset="0"/>
              </a:rPr>
              <a:t>Chowdhary </a:t>
            </a:r>
            <a:r>
              <a:rPr lang="en-US" sz="1200" i="1" dirty="0">
                <a:solidFill>
                  <a:srgbClr val="00CC00"/>
                </a:solidFill>
                <a:latin typeface="Arial" charset="0"/>
              </a:rPr>
              <a:t>et al. </a:t>
            </a:r>
            <a:r>
              <a:rPr lang="en-US" sz="1200" dirty="0">
                <a:solidFill>
                  <a:srgbClr val="00CC00"/>
                </a:solidFill>
                <a:latin typeface="Arial" charset="0"/>
              </a:rPr>
              <a:t>(</a:t>
            </a:r>
            <a:r>
              <a:rPr lang="en-US" sz="1200" i="1" dirty="0">
                <a:solidFill>
                  <a:srgbClr val="00CC00"/>
                </a:solidFill>
                <a:latin typeface="Arial" charset="0"/>
              </a:rPr>
              <a:t>JAS</a:t>
            </a:r>
            <a:r>
              <a:rPr lang="en-US" sz="1200" dirty="0">
                <a:solidFill>
                  <a:srgbClr val="00CC00"/>
                </a:solidFill>
                <a:latin typeface="Arial" charset="0"/>
              </a:rPr>
              <a:t>, 2002),   AGU 2007</a:t>
            </a:r>
          </a:p>
        </p:txBody>
      </p:sp>
      <p:cxnSp>
        <p:nvCxnSpPr>
          <p:cNvPr id="33" name="Straight Connector 971"/>
          <p:cNvCxnSpPr>
            <a:cxnSpLocks noChangeShapeType="1"/>
          </p:cNvCxnSpPr>
          <p:nvPr/>
        </p:nvCxnSpPr>
        <p:spPr bwMode="auto">
          <a:xfrm flipV="1">
            <a:off x="922338" y="1816408"/>
            <a:ext cx="7680325" cy="0"/>
          </a:xfrm>
          <a:prstGeom prst="line">
            <a:avLst/>
          </a:prstGeom>
          <a:noFill/>
          <a:ln w="12700" algn="ctr">
            <a:solidFill>
              <a:srgbClr val="C0C0C0"/>
            </a:solidFill>
            <a:round/>
            <a:headEnd/>
            <a:tailEnd/>
          </a:ln>
        </p:spPr>
      </p:cxnSp>
      <p:sp>
        <p:nvSpPr>
          <p:cNvPr id="34" name="TextBox 33"/>
          <p:cNvSpPr txBox="1"/>
          <p:nvPr/>
        </p:nvSpPr>
        <p:spPr>
          <a:xfrm>
            <a:off x="847470" y="1858041"/>
            <a:ext cx="1029449" cy="307777"/>
          </a:xfrm>
          <a:prstGeom prst="rect">
            <a:avLst/>
          </a:prstGeom>
          <a:noFill/>
        </p:spPr>
        <p:txBody>
          <a:bodyPr wrap="none">
            <a:spAutoFit/>
          </a:bodyPr>
          <a:lstStyle/>
          <a:p>
            <a:pPr algn="l">
              <a:defRPr/>
            </a:pPr>
            <a:r>
              <a:rPr lang="en-US" sz="1400" dirty="0">
                <a:latin typeface="+mj-lt"/>
              </a:rPr>
              <a:t>Fine </a:t>
            </a:r>
            <a:r>
              <a:rPr lang="en-US" sz="1400" dirty="0" smtClean="0">
                <a:latin typeface="+mj-lt"/>
              </a:rPr>
              <a:t>mode</a:t>
            </a:r>
            <a:endParaRPr lang="en-US" sz="1400" dirty="0">
              <a:latin typeface="+mj-lt"/>
            </a:endParaRPr>
          </a:p>
        </p:txBody>
      </p:sp>
      <p:sp>
        <p:nvSpPr>
          <p:cNvPr id="35" name="TextBox 34"/>
          <p:cNvSpPr txBox="1"/>
          <p:nvPr/>
        </p:nvSpPr>
        <p:spPr>
          <a:xfrm>
            <a:off x="870500" y="2233921"/>
            <a:ext cx="1120820" cy="292388"/>
          </a:xfrm>
          <a:prstGeom prst="rect">
            <a:avLst/>
          </a:prstGeom>
          <a:noFill/>
        </p:spPr>
        <p:txBody>
          <a:bodyPr wrap="none">
            <a:spAutoFit/>
          </a:bodyPr>
          <a:lstStyle/>
          <a:p>
            <a:pPr algn="l">
              <a:defRPr/>
            </a:pPr>
            <a:r>
              <a:rPr lang="en-US" sz="1300" i="1" dirty="0" smtClean="0">
                <a:latin typeface="+mj-lt"/>
              </a:rPr>
              <a:t>RSP</a:t>
            </a:r>
            <a:r>
              <a:rPr lang="en-US" sz="1300" dirty="0" smtClean="0">
                <a:latin typeface="+mj-lt"/>
              </a:rPr>
              <a:t> aerosol</a:t>
            </a:r>
            <a:endParaRPr lang="en-US" sz="1300" i="1" dirty="0">
              <a:latin typeface="+mj-lt"/>
            </a:endParaRPr>
          </a:p>
        </p:txBody>
      </p:sp>
      <p:cxnSp>
        <p:nvCxnSpPr>
          <p:cNvPr id="36" name="Straight Connector 1029"/>
          <p:cNvCxnSpPr>
            <a:cxnSpLocks noChangeShapeType="1"/>
          </p:cNvCxnSpPr>
          <p:nvPr/>
        </p:nvCxnSpPr>
        <p:spPr bwMode="auto">
          <a:xfrm flipV="1">
            <a:off x="930275" y="2160896"/>
            <a:ext cx="7681913" cy="0"/>
          </a:xfrm>
          <a:prstGeom prst="line">
            <a:avLst/>
          </a:prstGeom>
          <a:noFill/>
          <a:ln w="12700" algn="ctr">
            <a:solidFill>
              <a:srgbClr val="C0C0C0"/>
            </a:solidFill>
            <a:round/>
            <a:headEnd/>
            <a:tailEnd/>
          </a:ln>
        </p:spPr>
      </p:cxnSp>
      <p:cxnSp>
        <p:nvCxnSpPr>
          <p:cNvPr id="37" name="Straight Connector 1030"/>
          <p:cNvCxnSpPr>
            <a:cxnSpLocks noChangeShapeType="1"/>
          </p:cNvCxnSpPr>
          <p:nvPr/>
        </p:nvCxnSpPr>
        <p:spPr bwMode="auto">
          <a:xfrm flipV="1">
            <a:off x="928688" y="2606983"/>
            <a:ext cx="7681912" cy="0"/>
          </a:xfrm>
          <a:prstGeom prst="line">
            <a:avLst/>
          </a:prstGeom>
          <a:noFill/>
          <a:ln w="12700" algn="ctr">
            <a:solidFill>
              <a:srgbClr val="C0C0C0"/>
            </a:solidFill>
            <a:round/>
            <a:headEnd/>
            <a:tailEnd/>
          </a:ln>
        </p:spPr>
      </p:cxnSp>
      <p:sp>
        <p:nvSpPr>
          <p:cNvPr id="38" name="TextBox 37"/>
          <p:cNvSpPr txBox="1"/>
          <p:nvPr/>
        </p:nvSpPr>
        <p:spPr>
          <a:xfrm>
            <a:off x="881211" y="2688470"/>
            <a:ext cx="1085554" cy="292388"/>
          </a:xfrm>
          <a:prstGeom prst="rect">
            <a:avLst/>
          </a:prstGeom>
          <a:noFill/>
        </p:spPr>
        <p:txBody>
          <a:bodyPr wrap="none">
            <a:spAutoFit/>
          </a:bodyPr>
          <a:lstStyle/>
          <a:p>
            <a:pPr>
              <a:defRPr/>
            </a:pPr>
            <a:r>
              <a:rPr lang="en-US" sz="1300" dirty="0">
                <a:latin typeface="+mj-lt"/>
              </a:rPr>
              <a:t>Ocean color</a:t>
            </a:r>
          </a:p>
        </p:txBody>
      </p:sp>
      <p:cxnSp>
        <p:nvCxnSpPr>
          <p:cNvPr id="39" name="Straight Connector 1030"/>
          <p:cNvCxnSpPr>
            <a:cxnSpLocks noChangeShapeType="1"/>
          </p:cNvCxnSpPr>
          <p:nvPr/>
        </p:nvCxnSpPr>
        <p:spPr bwMode="auto">
          <a:xfrm flipV="1">
            <a:off x="925513" y="2637855"/>
            <a:ext cx="7681912" cy="0"/>
          </a:xfrm>
          <a:prstGeom prst="line">
            <a:avLst/>
          </a:prstGeom>
          <a:noFill/>
          <a:ln w="12700" algn="ctr">
            <a:solidFill>
              <a:srgbClr val="C0C0C0"/>
            </a:solidFill>
            <a:round/>
            <a:headEnd/>
            <a:tailEnd/>
          </a:ln>
        </p:spPr>
      </p:cxnSp>
      <p:grpSp>
        <p:nvGrpSpPr>
          <p:cNvPr id="2" name="Group 565"/>
          <p:cNvGrpSpPr>
            <a:grpSpLocks/>
          </p:cNvGrpSpPr>
          <p:nvPr/>
        </p:nvGrpSpPr>
        <p:grpSpPr bwMode="auto">
          <a:xfrm>
            <a:off x="322263" y="3564303"/>
            <a:ext cx="2935287" cy="3149600"/>
            <a:chOff x="322263" y="3465513"/>
            <a:chExt cx="2935287" cy="3149600"/>
          </a:xfrm>
        </p:grpSpPr>
        <p:sp>
          <p:nvSpPr>
            <p:cNvPr id="41" name="Text Box 1151"/>
            <p:cNvSpPr txBox="1">
              <a:spLocks noChangeArrowheads="1"/>
            </p:cNvSpPr>
            <p:nvPr/>
          </p:nvSpPr>
          <p:spPr bwMode="auto">
            <a:xfrm>
              <a:off x="1738313" y="6369050"/>
              <a:ext cx="784225" cy="246063"/>
            </a:xfrm>
            <a:prstGeom prst="rect">
              <a:avLst/>
            </a:prstGeom>
            <a:solidFill>
              <a:srgbClr val="FFFFCC"/>
            </a:solidFill>
            <a:ln w="9525" algn="ctr">
              <a:solidFill>
                <a:srgbClr val="C0C0C0"/>
              </a:solidFill>
              <a:miter lim="800000"/>
              <a:headEnd/>
              <a:tailEnd/>
            </a:ln>
          </p:spPr>
          <p:txBody>
            <a:bodyPr wrap="none" tIns="27432" bIns="27432">
              <a:spAutoFit/>
            </a:bodyPr>
            <a:lstStyle/>
            <a:p>
              <a:r>
                <a:rPr lang="en-US" sz="1200">
                  <a:solidFill>
                    <a:srgbClr val="000000"/>
                  </a:solidFill>
                  <a:latin typeface="Arial Narrow" pitchFamily="34" charset="0"/>
                </a:rPr>
                <a:t>view angle</a:t>
              </a:r>
            </a:p>
          </p:txBody>
        </p:sp>
        <p:sp>
          <p:nvSpPr>
            <p:cNvPr id="42" name="Text Box 1152"/>
            <p:cNvSpPr txBox="1">
              <a:spLocks noChangeArrowheads="1"/>
            </p:cNvSpPr>
            <p:nvPr/>
          </p:nvSpPr>
          <p:spPr bwMode="auto">
            <a:xfrm rot="16200000">
              <a:off x="-229394" y="4671220"/>
              <a:ext cx="1362075" cy="258762"/>
            </a:xfrm>
            <a:prstGeom prst="rect">
              <a:avLst/>
            </a:prstGeom>
            <a:solidFill>
              <a:srgbClr val="FFFFCC"/>
            </a:solidFill>
            <a:ln w="9525" algn="ctr">
              <a:solidFill>
                <a:srgbClr val="C0C0C0"/>
              </a:solidFill>
              <a:miter lim="800000"/>
              <a:headEnd/>
              <a:tailEnd/>
            </a:ln>
          </p:spPr>
          <p:txBody>
            <a:bodyPr wrap="none" tIns="36576" bIns="36576">
              <a:spAutoFit/>
            </a:bodyPr>
            <a:lstStyle/>
            <a:p>
              <a:pPr algn="ctr">
                <a:defRPr/>
              </a:pPr>
              <a:r>
                <a:rPr lang="en-US" sz="1200" dirty="0">
                  <a:solidFill>
                    <a:srgbClr val="000000"/>
                  </a:solidFill>
                  <a:latin typeface="Arial Narrow" pitchFamily="34" charset="0"/>
                </a:rPr>
                <a:t>Polarized reflectance</a:t>
              </a:r>
            </a:p>
          </p:txBody>
        </p:sp>
        <p:grpSp>
          <p:nvGrpSpPr>
            <p:cNvPr id="3" name="Group 2006"/>
            <p:cNvGrpSpPr>
              <a:grpSpLocks/>
            </p:cNvGrpSpPr>
            <p:nvPr/>
          </p:nvGrpSpPr>
          <p:grpSpPr bwMode="auto">
            <a:xfrm>
              <a:off x="646113" y="3465514"/>
              <a:ext cx="2611437" cy="2862263"/>
              <a:chOff x="1131275" y="3201089"/>
              <a:chExt cx="2611438" cy="2862263"/>
            </a:xfrm>
          </p:grpSpPr>
          <p:sp>
            <p:nvSpPr>
              <p:cNvPr id="47" name="Line 6"/>
              <p:cNvSpPr>
                <a:spLocks noChangeShapeType="1"/>
              </p:cNvSpPr>
              <p:nvPr/>
            </p:nvSpPr>
            <p:spPr bwMode="auto">
              <a:xfrm>
                <a:off x="1536088" y="5907777"/>
                <a:ext cx="2195513" cy="1588"/>
              </a:xfrm>
              <a:prstGeom prst="line">
                <a:avLst/>
              </a:prstGeom>
              <a:noFill/>
              <a:ln w="4">
                <a:solidFill>
                  <a:srgbClr val="000000"/>
                </a:solidFill>
                <a:round/>
                <a:headEnd/>
                <a:tailEnd/>
              </a:ln>
            </p:spPr>
            <p:txBody>
              <a:bodyPr/>
              <a:lstStyle/>
              <a:p>
                <a:endParaRPr lang="en-US"/>
              </a:p>
            </p:txBody>
          </p:sp>
          <p:sp>
            <p:nvSpPr>
              <p:cNvPr id="48" name="Line 7"/>
              <p:cNvSpPr>
                <a:spLocks noChangeShapeType="1"/>
              </p:cNvSpPr>
              <p:nvPr/>
            </p:nvSpPr>
            <p:spPr bwMode="auto">
              <a:xfrm flipV="1">
                <a:off x="1967888" y="5855389"/>
                <a:ext cx="1588" cy="52388"/>
              </a:xfrm>
              <a:prstGeom prst="line">
                <a:avLst/>
              </a:prstGeom>
              <a:noFill/>
              <a:ln w="4">
                <a:solidFill>
                  <a:srgbClr val="000000"/>
                </a:solidFill>
                <a:round/>
                <a:headEnd/>
                <a:tailEnd/>
              </a:ln>
            </p:spPr>
            <p:txBody>
              <a:bodyPr/>
              <a:lstStyle/>
              <a:p>
                <a:endParaRPr lang="en-US"/>
              </a:p>
            </p:txBody>
          </p:sp>
          <p:sp>
            <p:nvSpPr>
              <p:cNvPr id="49" name="Line 8"/>
              <p:cNvSpPr>
                <a:spLocks noChangeShapeType="1"/>
              </p:cNvSpPr>
              <p:nvPr/>
            </p:nvSpPr>
            <p:spPr bwMode="auto">
              <a:xfrm>
                <a:off x="1866288" y="6033189"/>
                <a:ext cx="63500" cy="1588"/>
              </a:xfrm>
              <a:prstGeom prst="line">
                <a:avLst/>
              </a:prstGeom>
              <a:noFill/>
              <a:ln w="4">
                <a:solidFill>
                  <a:srgbClr val="000000"/>
                </a:solidFill>
                <a:round/>
                <a:headEnd/>
                <a:tailEnd/>
              </a:ln>
            </p:spPr>
            <p:txBody>
              <a:bodyPr/>
              <a:lstStyle/>
              <a:p>
                <a:endParaRPr lang="en-US"/>
              </a:p>
            </p:txBody>
          </p:sp>
          <p:sp>
            <p:nvSpPr>
              <p:cNvPr id="50" name="Freeform 9"/>
              <p:cNvSpPr>
                <a:spLocks/>
              </p:cNvSpPr>
              <p:nvPr/>
            </p:nvSpPr>
            <p:spPr bwMode="auto">
              <a:xfrm>
                <a:off x="1955188" y="5991914"/>
                <a:ext cx="46038" cy="71438"/>
              </a:xfrm>
              <a:custGeom>
                <a:avLst/>
                <a:gdLst>
                  <a:gd name="T0" fmla="*/ 2147483647 w 29"/>
                  <a:gd name="T1" fmla="*/ 2147483647 h 45"/>
                  <a:gd name="T2" fmla="*/ 2147483647 w 29"/>
                  <a:gd name="T3" fmla="*/ 2147483647 h 45"/>
                  <a:gd name="T4" fmla="*/ 2147483647 w 29"/>
                  <a:gd name="T5" fmla="*/ 2147483647 h 45"/>
                  <a:gd name="T6" fmla="*/ 2147483647 w 29"/>
                  <a:gd name="T7" fmla="*/ 2147483647 h 45"/>
                  <a:gd name="T8" fmla="*/ 2147483647 w 29"/>
                  <a:gd name="T9" fmla="*/ 0 h 45"/>
                  <a:gd name="T10" fmla="*/ 2147483647 w 29"/>
                  <a:gd name="T11" fmla="*/ 0 h 45"/>
                  <a:gd name="T12" fmla="*/ 2147483647 w 29"/>
                  <a:gd name="T13" fmla="*/ 2147483647 h 45"/>
                  <a:gd name="T14" fmla="*/ 2147483647 w 29"/>
                  <a:gd name="T15" fmla="*/ 2147483647 h 45"/>
                  <a:gd name="T16" fmla="*/ 2147483647 w 29"/>
                  <a:gd name="T17" fmla="*/ 2147483647 h 45"/>
                  <a:gd name="T18" fmla="*/ 2147483647 w 29"/>
                  <a:gd name="T19" fmla="*/ 2147483647 h 45"/>
                  <a:gd name="T20" fmla="*/ 2147483647 w 29"/>
                  <a:gd name="T21" fmla="*/ 2147483647 h 45"/>
                  <a:gd name="T22" fmla="*/ 2147483647 w 29"/>
                  <a:gd name="T23" fmla="*/ 2147483647 h 45"/>
                  <a:gd name="T24" fmla="*/ 0 w 29"/>
                  <a:gd name="T25" fmla="*/ 2147483647 h 45"/>
                  <a:gd name="T26" fmla="*/ 2147483647 w 29"/>
                  <a:gd name="T27" fmla="*/ 2147483647 h 4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
                  <a:gd name="T43" fmla="*/ 0 h 45"/>
                  <a:gd name="T44" fmla="*/ 29 w 29"/>
                  <a:gd name="T45" fmla="*/ 45 h 4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 h="45">
                    <a:moveTo>
                      <a:pt x="1" y="10"/>
                    </a:moveTo>
                    <a:lnTo>
                      <a:pt x="1" y="9"/>
                    </a:lnTo>
                    <a:lnTo>
                      <a:pt x="3" y="3"/>
                    </a:lnTo>
                    <a:lnTo>
                      <a:pt x="5" y="2"/>
                    </a:lnTo>
                    <a:lnTo>
                      <a:pt x="8" y="0"/>
                    </a:lnTo>
                    <a:lnTo>
                      <a:pt x="17" y="0"/>
                    </a:lnTo>
                    <a:lnTo>
                      <a:pt x="22" y="2"/>
                    </a:lnTo>
                    <a:lnTo>
                      <a:pt x="24" y="3"/>
                    </a:lnTo>
                    <a:lnTo>
                      <a:pt x="26" y="9"/>
                    </a:lnTo>
                    <a:lnTo>
                      <a:pt x="26" y="12"/>
                    </a:lnTo>
                    <a:lnTo>
                      <a:pt x="24" y="17"/>
                    </a:lnTo>
                    <a:lnTo>
                      <a:pt x="21" y="24"/>
                    </a:lnTo>
                    <a:lnTo>
                      <a:pt x="0" y="45"/>
                    </a:lnTo>
                    <a:lnTo>
                      <a:pt x="29" y="45"/>
                    </a:lnTo>
                  </a:path>
                </a:pathLst>
              </a:custGeom>
              <a:noFill/>
              <a:ln w="4">
                <a:solidFill>
                  <a:srgbClr val="000000"/>
                </a:solidFill>
                <a:round/>
                <a:headEnd/>
                <a:tailEnd/>
              </a:ln>
            </p:spPr>
            <p:txBody>
              <a:bodyPr/>
              <a:lstStyle/>
              <a:p>
                <a:endParaRPr lang="en-US"/>
              </a:p>
            </p:txBody>
          </p:sp>
          <p:sp>
            <p:nvSpPr>
              <p:cNvPr id="51" name="Freeform 10"/>
              <p:cNvSpPr>
                <a:spLocks/>
              </p:cNvSpPr>
              <p:nvPr/>
            </p:nvSpPr>
            <p:spPr bwMode="auto">
              <a:xfrm>
                <a:off x="2021863" y="5991914"/>
                <a:ext cx="52388" cy="71438"/>
              </a:xfrm>
              <a:custGeom>
                <a:avLst/>
                <a:gdLst>
                  <a:gd name="T0" fmla="*/ 2147483647 w 33"/>
                  <a:gd name="T1" fmla="*/ 0 h 45"/>
                  <a:gd name="T2" fmla="*/ 2147483647 w 33"/>
                  <a:gd name="T3" fmla="*/ 2147483647 h 45"/>
                  <a:gd name="T4" fmla="*/ 2147483647 w 33"/>
                  <a:gd name="T5" fmla="*/ 2147483647 h 45"/>
                  <a:gd name="T6" fmla="*/ 0 w 33"/>
                  <a:gd name="T7" fmla="*/ 2147483647 h 45"/>
                  <a:gd name="T8" fmla="*/ 0 w 33"/>
                  <a:gd name="T9" fmla="*/ 2147483647 h 45"/>
                  <a:gd name="T10" fmla="*/ 2147483647 w 33"/>
                  <a:gd name="T11" fmla="*/ 2147483647 h 45"/>
                  <a:gd name="T12" fmla="*/ 2147483647 w 33"/>
                  <a:gd name="T13" fmla="*/ 2147483647 h 45"/>
                  <a:gd name="T14" fmla="*/ 2147483647 w 33"/>
                  <a:gd name="T15" fmla="*/ 2147483647 h 45"/>
                  <a:gd name="T16" fmla="*/ 2147483647 w 33"/>
                  <a:gd name="T17" fmla="*/ 2147483647 h 45"/>
                  <a:gd name="T18" fmla="*/ 2147483647 w 33"/>
                  <a:gd name="T19" fmla="*/ 2147483647 h 45"/>
                  <a:gd name="T20" fmla="*/ 2147483647 w 33"/>
                  <a:gd name="T21" fmla="*/ 2147483647 h 45"/>
                  <a:gd name="T22" fmla="*/ 2147483647 w 33"/>
                  <a:gd name="T23" fmla="*/ 2147483647 h 45"/>
                  <a:gd name="T24" fmla="*/ 2147483647 w 33"/>
                  <a:gd name="T25" fmla="*/ 2147483647 h 45"/>
                  <a:gd name="T26" fmla="*/ 2147483647 w 33"/>
                  <a:gd name="T27" fmla="*/ 2147483647 h 45"/>
                  <a:gd name="T28" fmla="*/ 2147483647 w 33"/>
                  <a:gd name="T29" fmla="*/ 2147483647 h 45"/>
                  <a:gd name="T30" fmla="*/ 2147483647 w 33"/>
                  <a:gd name="T31" fmla="*/ 0 h 45"/>
                  <a:gd name="T32" fmla="*/ 2147483647 w 33"/>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5"/>
                  <a:gd name="T53" fmla="*/ 33 w 33"/>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5">
                    <a:moveTo>
                      <a:pt x="14" y="0"/>
                    </a:moveTo>
                    <a:lnTo>
                      <a:pt x="7" y="2"/>
                    </a:lnTo>
                    <a:lnTo>
                      <a:pt x="1" y="9"/>
                    </a:lnTo>
                    <a:lnTo>
                      <a:pt x="0" y="19"/>
                    </a:lnTo>
                    <a:lnTo>
                      <a:pt x="0" y="26"/>
                    </a:lnTo>
                    <a:lnTo>
                      <a:pt x="1" y="37"/>
                    </a:lnTo>
                    <a:lnTo>
                      <a:pt x="7" y="44"/>
                    </a:lnTo>
                    <a:lnTo>
                      <a:pt x="14" y="45"/>
                    </a:lnTo>
                    <a:lnTo>
                      <a:pt x="19" y="45"/>
                    </a:lnTo>
                    <a:lnTo>
                      <a:pt x="26" y="44"/>
                    </a:lnTo>
                    <a:lnTo>
                      <a:pt x="31" y="37"/>
                    </a:lnTo>
                    <a:lnTo>
                      <a:pt x="33" y="26"/>
                    </a:lnTo>
                    <a:lnTo>
                      <a:pt x="33" y="19"/>
                    </a:lnTo>
                    <a:lnTo>
                      <a:pt x="31" y="9"/>
                    </a:lnTo>
                    <a:lnTo>
                      <a:pt x="26" y="2"/>
                    </a:lnTo>
                    <a:lnTo>
                      <a:pt x="19" y="0"/>
                    </a:lnTo>
                    <a:lnTo>
                      <a:pt x="14" y="0"/>
                    </a:lnTo>
                  </a:path>
                </a:pathLst>
              </a:custGeom>
              <a:noFill/>
              <a:ln w="4">
                <a:solidFill>
                  <a:srgbClr val="000000"/>
                </a:solidFill>
                <a:round/>
                <a:headEnd/>
                <a:tailEnd/>
              </a:ln>
            </p:spPr>
            <p:txBody>
              <a:bodyPr/>
              <a:lstStyle/>
              <a:p>
                <a:endParaRPr lang="en-US"/>
              </a:p>
            </p:txBody>
          </p:sp>
          <p:sp>
            <p:nvSpPr>
              <p:cNvPr id="52" name="Line 11"/>
              <p:cNvSpPr>
                <a:spLocks noChangeShapeType="1"/>
              </p:cNvSpPr>
              <p:nvPr/>
            </p:nvSpPr>
            <p:spPr bwMode="auto">
              <a:xfrm flipV="1">
                <a:off x="2539388" y="5855389"/>
                <a:ext cx="1588" cy="52388"/>
              </a:xfrm>
              <a:prstGeom prst="line">
                <a:avLst/>
              </a:prstGeom>
              <a:noFill/>
              <a:ln w="4">
                <a:solidFill>
                  <a:srgbClr val="000000"/>
                </a:solidFill>
                <a:round/>
                <a:headEnd/>
                <a:tailEnd/>
              </a:ln>
            </p:spPr>
            <p:txBody>
              <a:bodyPr/>
              <a:lstStyle/>
              <a:p>
                <a:endParaRPr lang="en-US"/>
              </a:p>
            </p:txBody>
          </p:sp>
          <p:sp>
            <p:nvSpPr>
              <p:cNvPr id="53" name="Freeform 12"/>
              <p:cNvSpPr>
                <a:spLocks/>
              </p:cNvSpPr>
              <p:nvPr/>
            </p:nvSpPr>
            <p:spPr bwMode="auto">
              <a:xfrm>
                <a:off x="2509226" y="5991914"/>
                <a:ext cx="49213" cy="71438"/>
              </a:xfrm>
              <a:custGeom>
                <a:avLst/>
                <a:gdLst>
                  <a:gd name="T0" fmla="*/ 2147483647 w 31"/>
                  <a:gd name="T1" fmla="*/ 0 h 45"/>
                  <a:gd name="T2" fmla="*/ 2147483647 w 31"/>
                  <a:gd name="T3" fmla="*/ 2147483647 h 45"/>
                  <a:gd name="T4" fmla="*/ 2147483647 w 31"/>
                  <a:gd name="T5" fmla="*/ 2147483647 h 45"/>
                  <a:gd name="T6" fmla="*/ 0 w 31"/>
                  <a:gd name="T7" fmla="*/ 2147483647 h 45"/>
                  <a:gd name="T8" fmla="*/ 0 w 31"/>
                  <a:gd name="T9" fmla="*/ 2147483647 h 45"/>
                  <a:gd name="T10" fmla="*/ 2147483647 w 31"/>
                  <a:gd name="T11" fmla="*/ 2147483647 h 45"/>
                  <a:gd name="T12" fmla="*/ 2147483647 w 31"/>
                  <a:gd name="T13" fmla="*/ 2147483647 h 45"/>
                  <a:gd name="T14" fmla="*/ 2147483647 w 31"/>
                  <a:gd name="T15" fmla="*/ 2147483647 h 45"/>
                  <a:gd name="T16" fmla="*/ 2147483647 w 31"/>
                  <a:gd name="T17" fmla="*/ 2147483647 h 45"/>
                  <a:gd name="T18" fmla="*/ 2147483647 w 31"/>
                  <a:gd name="T19" fmla="*/ 2147483647 h 45"/>
                  <a:gd name="T20" fmla="*/ 2147483647 w 31"/>
                  <a:gd name="T21" fmla="*/ 2147483647 h 45"/>
                  <a:gd name="T22" fmla="*/ 2147483647 w 31"/>
                  <a:gd name="T23" fmla="*/ 2147483647 h 45"/>
                  <a:gd name="T24" fmla="*/ 2147483647 w 31"/>
                  <a:gd name="T25" fmla="*/ 2147483647 h 45"/>
                  <a:gd name="T26" fmla="*/ 2147483647 w 31"/>
                  <a:gd name="T27" fmla="*/ 2147483647 h 45"/>
                  <a:gd name="T28" fmla="*/ 2147483647 w 31"/>
                  <a:gd name="T29" fmla="*/ 2147483647 h 45"/>
                  <a:gd name="T30" fmla="*/ 2147483647 w 31"/>
                  <a:gd name="T31" fmla="*/ 0 h 45"/>
                  <a:gd name="T32" fmla="*/ 2147483647 w 31"/>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45"/>
                  <a:gd name="T53" fmla="*/ 31 w 31"/>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45">
                    <a:moveTo>
                      <a:pt x="14" y="0"/>
                    </a:moveTo>
                    <a:lnTo>
                      <a:pt x="7" y="2"/>
                    </a:lnTo>
                    <a:lnTo>
                      <a:pt x="2" y="9"/>
                    </a:lnTo>
                    <a:lnTo>
                      <a:pt x="0" y="19"/>
                    </a:lnTo>
                    <a:lnTo>
                      <a:pt x="0" y="26"/>
                    </a:lnTo>
                    <a:lnTo>
                      <a:pt x="2" y="37"/>
                    </a:lnTo>
                    <a:lnTo>
                      <a:pt x="7" y="44"/>
                    </a:lnTo>
                    <a:lnTo>
                      <a:pt x="14" y="45"/>
                    </a:lnTo>
                    <a:lnTo>
                      <a:pt x="19" y="45"/>
                    </a:lnTo>
                    <a:lnTo>
                      <a:pt x="26" y="44"/>
                    </a:lnTo>
                    <a:lnTo>
                      <a:pt x="30" y="37"/>
                    </a:lnTo>
                    <a:lnTo>
                      <a:pt x="31" y="26"/>
                    </a:lnTo>
                    <a:lnTo>
                      <a:pt x="31" y="19"/>
                    </a:lnTo>
                    <a:lnTo>
                      <a:pt x="30" y="9"/>
                    </a:lnTo>
                    <a:lnTo>
                      <a:pt x="26" y="2"/>
                    </a:lnTo>
                    <a:lnTo>
                      <a:pt x="19" y="0"/>
                    </a:lnTo>
                    <a:lnTo>
                      <a:pt x="14" y="0"/>
                    </a:lnTo>
                  </a:path>
                </a:pathLst>
              </a:custGeom>
              <a:noFill/>
              <a:ln w="4">
                <a:solidFill>
                  <a:srgbClr val="000000"/>
                </a:solidFill>
                <a:round/>
                <a:headEnd/>
                <a:tailEnd/>
              </a:ln>
            </p:spPr>
            <p:txBody>
              <a:bodyPr/>
              <a:lstStyle/>
              <a:p>
                <a:endParaRPr lang="en-US"/>
              </a:p>
            </p:txBody>
          </p:sp>
          <p:sp>
            <p:nvSpPr>
              <p:cNvPr id="54" name="Line 13"/>
              <p:cNvSpPr>
                <a:spLocks noChangeShapeType="1"/>
              </p:cNvSpPr>
              <p:nvPr/>
            </p:nvSpPr>
            <p:spPr bwMode="auto">
              <a:xfrm flipV="1">
                <a:off x="3107713" y="5855389"/>
                <a:ext cx="1588" cy="52388"/>
              </a:xfrm>
              <a:prstGeom prst="line">
                <a:avLst/>
              </a:prstGeom>
              <a:noFill/>
              <a:ln w="4">
                <a:solidFill>
                  <a:srgbClr val="000000"/>
                </a:solidFill>
                <a:round/>
                <a:headEnd/>
                <a:tailEnd/>
              </a:ln>
            </p:spPr>
            <p:txBody>
              <a:bodyPr/>
              <a:lstStyle/>
              <a:p>
                <a:endParaRPr lang="en-US"/>
              </a:p>
            </p:txBody>
          </p:sp>
          <p:sp>
            <p:nvSpPr>
              <p:cNvPr id="55" name="Freeform 14"/>
              <p:cNvSpPr>
                <a:spLocks/>
              </p:cNvSpPr>
              <p:nvPr/>
            </p:nvSpPr>
            <p:spPr bwMode="auto">
              <a:xfrm>
                <a:off x="3047388" y="5991914"/>
                <a:ext cx="46038" cy="71438"/>
              </a:xfrm>
              <a:custGeom>
                <a:avLst/>
                <a:gdLst>
                  <a:gd name="T0" fmla="*/ 2147483647 w 29"/>
                  <a:gd name="T1" fmla="*/ 2147483647 h 45"/>
                  <a:gd name="T2" fmla="*/ 2147483647 w 29"/>
                  <a:gd name="T3" fmla="*/ 2147483647 h 45"/>
                  <a:gd name="T4" fmla="*/ 2147483647 w 29"/>
                  <a:gd name="T5" fmla="*/ 2147483647 h 45"/>
                  <a:gd name="T6" fmla="*/ 2147483647 w 29"/>
                  <a:gd name="T7" fmla="*/ 2147483647 h 45"/>
                  <a:gd name="T8" fmla="*/ 2147483647 w 29"/>
                  <a:gd name="T9" fmla="*/ 0 h 45"/>
                  <a:gd name="T10" fmla="*/ 2147483647 w 29"/>
                  <a:gd name="T11" fmla="*/ 0 h 45"/>
                  <a:gd name="T12" fmla="*/ 2147483647 w 29"/>
                  <a:gd name="T13" fmla="*/ 2147483647 h 45"/>
                  <a:gd name="T14" fmla="*/ 2147483647 w 29"/>
                  <a:gd name="T15" fmla="*/ 2147483647 h 45"/>
                  <a:gd name="T16" fmla="*/ 2147483647 w 29"/>
                  <a:gd name="T17" fmla="*/ 2147483647 h 45"/>
                  <a:gd name="T18" fmla="*/ 2147483647 w 29"/>
                  <a:gd name="T19" fmla="*/ 2147483647 h 45"/>
                  <a:gd name="T20" fmla="*/ 2147483647 w 29"/>
                  <a:gd name="T21" fmla="*/ 2147483647 h 45"/>
                  <a:gd name="T22" fmla="*/ 2147483647 w 29"/>
                  <a:gd name="T23" fmla="*/ 2147483647 h 45"/>
                  <a:gd name="T24" fmla="*/ 0 w 29"/>
                  <a:gd name="T25" fmla="*/ 2147483647 h 45"/>
                  <a:gd name="T26" fmla="*/ 2147483647 w 29"/>
                  <a:gd name="T27" fmla="*/ 2147483647 h 4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
                  <a:gd name="T43" fmla="*/ 0 h 45"/>
                  <a:gd name="T44" fmla="*/ 29 w 29"/>
                  <a:gd name="T45" fmla="*/ 45 h 4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 h="45">
                    <a:moveTo>
                      <a:pt x="1" y="10"/>
                    </a:moveTo>
                    <a:lnTo>
                      <a:pt x="1" y="9"/>
                    </a:lnTo>
                    <a:lnTo>
                      <a:pt x="3" y="3"/>
                    </a:lnTo>
                    <a:lnTo>
                      <a:pt x="5" y="2"/>
                    </a:lnTo>
                    <a:lnTo>
                      <a:pt x="8" y="0"/>
                    </a:lnTo>
                    <a:lnTo>
                      <a:pt x="17" y="0"/>
                    </a:lnTo>
                    <a:lnTo>
                      <a:pt x="22" y="2"/>
                    </a:lnTo>
                    <a:lnTo>
                      <a:pt x="24" y="3"/>
                    </a:lnTo>
                    <a:lnTo>
                      <a:pt x="26" y="9"/>
                    </a:lnTo>
                    <a:lnTo>
                      <a:pt x="26" y="12"/>
                    </a:lnTo>
                    <a:lnTo>
                      <a:pt x="24" y="17"/>
                    </a:lnTo>
                    <a:lnTo>
                      <a:pt x="21" y="24"/>
                    </a:lnTo>
                    <a:lnTo>
                      <a:pt x="0" y="45"/>
                    </a:lnTo>
                    <a:lnTo>
                      <a:pt x="29" y="45"/>
                    </a:lnTo>
                  </a:path>
                </a:pathLst>
              </a:custGeom>
              <a:noFill/>
              <a:ln w="4">
                <a:solidFill>
                  <a:srgbClr val="000000"/>
                </a:solidFill>
                <a:round/>
                <a:headEnd/>
                <a:tailEnd/>
              </a:ln>
            </p:spPr>
            <p:txBody>
              <a:bodyPr/>
              <a:lstStyle/>
              <a:p>
                <a:endParaRPr lang="en-US"/>
              </a:p>
            </p:txBody>
          </p:sp>
          <p:sp>
            <p:nvSpPr>
              <p:cNvPr id="56" name="Freeform 15"/>
              <p:cNvSpPr>
                <a:spLocks/>
              </p:cNvSpPr>
              <p:nvPr/>
            </p:nvSpPr>
            <p:spPr bwMode="auto">
              <a:xfrm>
                <a:off x="3114063" y="5991914"/>
                <a:ext cx="52388" cy="71438"/>
              </a:xfrm>
              <a:custGeom>
                <a:avLst/>
                <a:gdLst>
                  <a:gd name="T0" fmla="*/ 2147483647 w 33"/>
                  <a:gd name="T1" fmla="*/ 0 h 45"/>
                  <a:gd name="T2" fmla="*/ 2147483647 w 33"/>
                  <a:gd name="T3" fmla="*/ 2147483647 h 45"/>
                  <a:gd name="T4" fmla="*/ 2147483647 w 33"/>
                  <a:gd name="T5" fmla="*/ 2147483647 h 45"/>
                  <a:gd name="T6" fmla="*/ 0 w 33"/>
                  <a:gd name="T7" fmla="*/ 2147483647 h 45"/>
                  <a:gd name="T8" fmla="*/ 0 w 33"/>
                  <a:gd name="T9" fmla="*/ 2147483647 h 45"/>
                  <a:gd name="T10" fmla="*/ 2147483647 w 33"/>
                  <a:gd name="T11" fmla="*/ 2147483647 h 45"/>
                  <a:gd name="T12" fmla="*/ 2147483647 w 33"/>
                  <a:gd name="T13" fmla="*/ 2147483647 h 45"/>
                  <a:gd name="T14" fmla="*/ 2147483647 w 33"/>
                  <a:gd name="T15" fmla="*/ 2147483647 h 45"/>
                  <a:gd name="T16" fmla="*/ 2147483647 w 33"/>
                  <a:gd name="T17" fmla="*/ 2147483647 h 45"/>
                  <a:gd name="T18" fmla="*/ 2147483647 w 33"/>
                  <a:gd name="T19" fmla="*/ 2147483647 h 45"/>
                  <a:gd name="T20" fmla="*/ 2147483647 w 33"/>
                  <a:gd name="T21" fmla="*/ 2147483647 h 45"/>
                  <a:gd name="T22" fmla="*/ 2147483647 w 33"/>
                  <a:gd name="T23" fmla="*/ 2147483647 h 45"/>
                  <a:gd name="T24" fmla="*/ 2147483647 w 33"/>
                  <a:gd name="T25" fmla="*/ 2147483647 h 45"/>
                  <a:gd name="T26" fmla="*/ 2147483647 w 33"/>
                  <a:gd name="T27" fmla="*/ 2147483647 h 45"/>
                  <a:gd name="T28" fmla="*/ 2147483647 w 33"/>
                  <a:gd name="T29" fmla="*/ 2147483647 h 45"/>
                  <a:gd name="T30" fmla="*/ 2147483647 w 33"/>
                  <a:gd name="T31" fmla="*/ 0 h 45"/>
                  <a:gd name="T32" fmla="*/ 2147483647 w 33"/>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5"/>
                  <a:gd name="T53" fmla="*/ 33 w 33"/>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5">
                    <a:moveTo>
                      <a:pt x="14" y="0"/>
                    </a:moveTo>
                    <a:lnTo>
                      <a:pt x="7" y="2"/>
                    </a:lnTo>
                    <a:lnTo>
                      <a:pt x="1" y="9"/>
                    </a:lnTo>
                    <a:lnTo>
                      <a:pt x="0" y="19"/>
                    </a:lnTo>
                    <a:lnTo>
                      <a:pt x="0" y="26"/>
                    </a:lnTo>
                    <a:lnTo>
                      <a:pt x="1" y="37"/>
                    </a:lnTo>
                    <a:lnTo>
                      <a:pt x="7" y="44"/>
                    </a:lnTo>
                    <a:lnTo>
                      <a:pt x="14" y="45"/>
                    </a:lnTo>
                    <a:lnTo>
                      <a:pt x="19" y="45"/>
                    </a:lnTo>
                    <a:lnTo>
                      <a:pt x="26" y="44"/>
                    </a:lnTo>
                    <a:lnTo>
                      <a:pt x="31" y="37"/>
                    </a:lnTo>
                    <a:lnTo>
                      <a:pt x="33" y="26"/>
                    </a:lnTo>
                    <a:lnTo>
                      <a:pt x="33" y="19"/>
                    </a:lnTo>
                    <a:lnTo>
                      <a:pt x="31" y="9"/>
                    </a:lnTo>
                    <a:lnTo>
                      <a:pt x="26" y="2"/>
                    </a:lnTo>
                    <a:lnTo>
                      <a:pt x="19" y="0"/>
                    </a:lnTo>
                    <a:lnTo>
                      <a:pt x="14" y="0"/>
                    </a:lnTo>
                  </a:path>
                </a:pathLst>
              </a:custGeom>
              <a:noFill/>
              <a:ln w="4">
                <a:solidFill>
                  <a:srgbClr val="000000"/>
                </a:solidFill>
                <a:round/>
                <a:headEnd/>
                <a:tailEnd/>
              </a:ln>
            </p:spPr>
            <p:txBody>
              <a:bodyPr/>
              <a:lstStyle/>
              <a:p>
                <a:endParaRPr lang="en-US"/>
              </a:p>
            </p:txBody>
          </p:sp>
          <p:sp>
            <p:nvSpPr>
              <p:cNvPr id="57" name="Line 16"/>
              <p:cNvSpPr>
                <a:spLocks noChangeShapeType="1"/>
              </p:cNvSpPr>
              <p:nvPr/>
            </p:nvSpPr>
            <p:spPr bwMode="auto">
              <a:xfrm flipV="1">
                <a:off x="3679213" y="5855389"/>
                <a:ext cx="1588" cy="52388"/>
              </a:xfrm>
              <a:prstGeom prst="line">
                <a:avLst/>
              </a:prstGeom>
              <a:noFill/>
              <a:ln w="4">
                <a:solidFill>
                  <a:srgbClr val="000000"/>
                </a:solidFill>
                <a:round/>
                <a:headEnd/>
                <a:tailEnd/>
              </a:ln>
            </p:spPr>
            <p:txBody>
              <a:bodyPr/>
              <a:lstStyle/>
              <a:p>
                <a:endParaRPr lang="en-US"/>
              </a:p>
            </p:txBody>
          </p:sp>
          <p:sp>
            <p:nvSpPr>
              <p:cNvPr id="58" name="Freeform 17"/>
              <p:cNvSpPr>
                <a:spLocks/>
              </p:cNvSpPr>
              <p:nvPr/>
            </p:nvSpPr>
            <p:spPr bwMode="auto">
              <a:xfrm>
                <a:off x="3617301" y="5991914"/>
                <a:ext cx="52388" cy="47625"/>
              </a:xfrm>
              <a:custGeom>
                <a:avLst/>
                <a:gdLst>
                  <a:gd name="T0" fmla="*/ 2147483647 w 33"/>
                  <a:gd name="T1" fmla="*/ 0 h 30"/>
                  <a:gd name="T2" fmla="*/ 0 w 33"/>
                  <a:gd name="T3" fmla="*/ 2147483647 h 30"/>
                  <a:gd name="T4" fmla="*/ 2147483647 w 33"/>
                  <a:gd name="T5" fmla="*/ 2147483647 h 30"/>
                  <a:gd name="T6" fmla="*/ 0 60000 65536"/>
                  <a:gd name="T7" fmla="*/ 0 60000 65536"/>
                  <a:gd name="T8" fmla="*/ 0 60000 65536"/>
                  <a:gd name="T9" fmla="*/ 0 w 33"/>
                  <a:gd name="T10" fmla="*/ 0 h 30"/>
                  <a:gd name="T11" fmla="*/ 33 w 33"/>
                  <a:gd name="T12" fmla="*/ 30 h 30"/>
                </a:gdLst>
                <a:ahLst/>
                <a:cxnLst>
                  <a:cxn ang="T6">
                    <a:pos x="T0" y="T1"/>
                  </a:cxn>
                  <a:cxn ang="T7">
                    <a:pos x="T2" y="T3"/>
                  </a:cxn>
                  <a:cxn ang="T8">
                    <a:pos x="T4" y="T5"/>
                  </a:cxn>
                </a:cxnLst>
                <a:rect l="T9" t="T10" r="T11" b="T12"/>
                <a:pathLst>
                  <a:path w="33" h="30">
                    <a:moveTo>
                      <a:pt x="21" y="0"/>
                    </a:moveTo>
                    <a:lnTo>
                      <a:pt x="0" y="30"/>
                    </a:lnTo>
                    <a:lnTo>
                      <a:pt x="33" y="30"/>
                    </a:lnTo>
                  </a:path>
                </a:pathLst>
              </a:custGeom>
              <a:noFill/>
              <a:ln w="4">
                <a:solidFill>
                  <a:srgbClr val="000000"/>
                </a:solidFill>
                <a:round/>
                <a:headEnd/>
                <a:tailEnd/>
              </a:ln>
            </p:spPr>
            <p:txBody>
              <a:bodyPr/>
              <a:lstStyle/>
              <a:p>
                <a:endParaRPr lang="en-US"/>
              </a:p>
            </p:txBody>
          </p:sp>
          <p:sp>
            <p:nvSpPr>
              <p:cNvPr id="59" name="Line 18"/>
              <p:cNvSpPr>
                <a:spLocks noChangeShapeType="1"/>
              </p:cNvSpPr>
              <p:nvPr/>
            </p:nvSpPr>
            <p:spPr bwMode="auto">
              <a:xfrm>
                <a:off x="3650638" y="5991914"/>
                <a:ext cx="1588" cy="71438"/>
              </a:xfrm>
              <a:prstGeom prst="line">
                <a:avLst/>
              </a:prstGeom>
              <a:noFill/>
              <a:ln w="4">
                <a:solidFill>
                  <a:srgbClr val="000000"/>
                </a:solidFill>
                <a:round/>
                <a:headEnd/>
                <a:tailEnd/>
              </a:ln>
            </p:spPr>
            <p:txBody>
              <a:bodyPr/>
              <a:lstStyle/>
              <a:p>
                <a:endParaRPr lang="en-US"/>
              </a:p>
            </p:txBody>
          </p:sp>
          <p:sp>
            <p:nvSpPr>
              <p:cNvPr id="60" name="Freeform 19"/>
              <p:cNvSpPr>
                <a:spLocks/>
              </p:cNvSpPr>
              <p:nvPr/>
            </p:nvSpPr>
            <p:spPr bwMode="auto">
              <a:xfrm>
                <a:off x="3683976" y="5991914"/>
                <a:ext cx="52388" cy="71438"/>
              </a:xfrm>
              <a:custGeom>
                <a:avLst/>
                <a:gdLst>
                  <a:gd name="T0" fmla="*/ 2147483647 w 33"/>
                  <a:gd name="T1" fmla="*/ 0 h 45"/>
                  <a:gd name="T2" fmla="*/ 2147483647 w 33"/>
                  <a:gd name="T3" fmla="*/ 2147483647 h 45"/>
                  <a:gd name="T4" fmla="*/ 2147483647 w 33"/>
                  <a:gd name="T5" fmla="*/ 2147483647 h 45"/>
                  <a:gd name="T6" fmla="*/ 0 w 33"/>
                  <a:gd name="T7" fmla="*/ 2147483647 h 45"/>
                  <a:gd name="T8" fmla="*/ 0 w 33"/>
                  <a:gd name="T9" fmla="*/ 2147483647 h 45"/>
                  <a:gd name="T10" fmla="*/ 2147483647 w 33"/>
                  <a:gd name="T11" fmla="*/ 2147483647 h 45"/>
                  <a:gd name="T12" fmla="*/ 2147483647 w 33"/>
                  <a:gd name="T13" fmla="*/ 2147483647 h 45"/>
                  <a:gd name="T14" fmla="*/ 2147483647 w 33"/>
                  <a:gd name="T15" fmla="*/ 2147483647 h 45"/>
                  <a:gd name="T16" fmla="*/ 2147483647 w 33"/>
                  <a:gd name="T17" fmla="*/ 2147483647 h 45"/>
                  <a:gd name="T18" fmla="*/ 2147483647 w 33"/>
                  <a:gd name="T19" fmla="*/ 2147483647 h 45"/>
                  <a:gd name="T20" fmla="*/ 2147483647 w 33"/>
                  <a:gd name="T21" fmla="*/ 2147483647 h 45"/>
                  <a:gd name="T22" fmla="*/ 2147483647 w 33"/>
                  <a:gd name="T23" fmla="*/ 2147483647 h 45"/>
                  <a:gd name="T24" fmla="*/ 2147483647 w 33"/>
                  <a:gd name="T25" fmla="*/ 2147483647 h 45"/>
                  <a:gd name="T26" fmla="*/ 2147483647 w 33"/>
                  <a:gd name="T27" fmla="*/ 2147483647 h 45"/>
                  <a:gd name="T28" fmla="*/ 2147483647 w 33"/>
                  <a:gd name="T29" fmla="*/ 2147483647 h 45"/>
                  <a:gd name="T30" fmla="*/ 2147483647 w 33"/>
                  <a:gd name="T31" fmla="*/ 0 h 45"/>
                  <a:gd name="T32" fmla="*/ 2147483647 w 33"/>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5"/>
                  <a:gd name="T53" fmla="*/ 33 w 33"/>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5">
                    <a:moveTo>
                      <a:pt x="14" y="0"/>
                    </a:moveTo>
                    <a:lnTo>
                      <a:pt x="7" y="2"/>
                    </a:lnTo>
                    <a:lnTo>
                      <a:pt x="2" y="9"/>
                    </a:lnTo>
                    <a:lnTo>
                      <a:pt x="0" y="19"/>
                    </a:lnTo>
                    <a:lnTo>
                      <a:pt x="0" y="26"/>
                    </a:lnTo>
                    <a:lnTo>
                      <a:pt x="2" y="37"/>
                    </a:lnTo>
                    <a:lnTo>
                      <a:pt x="7" y="44"/>
                    </a:lnTo>
                    <a:lnTo>
                      <a:pt x="14" y="45"/>
                    </a:lnTo>
                    <a:lnTo>
                      <a:pt x="19" y="45"/>
                    </a:lnTo>
                    <a:lnTo>
                      <a:pt x="26" y="44"/>
                    </a:lnTo>
                    <a:lnTo>
                      <a:pt x="32" y="37"/>
                    </a:lnTo>
                    <a:lnTo>
                      <a:pt x="33" y="26"/>
                    </a:lnTo>
                    <a:lnTo>
                      <a:pt x="33" y="19"/>
                    </a:lnTo>
                    <a:lnTo>
                      <a:pt x="32" y="9"/>
                    </a:lnTo>
                    <a:lnTo>
                      <a:pt x="26" y="2"/>
                    </a:lnTo>
                    <a:lnTo>
                      <a:pt x="19" y="0"/>
                    </a:lnTo>
                    <a:lnTo>
                      <a:pt x="14" y="0"/>
                    </a:lnTo>
                  </a:path>
                </a:pathLst>
              </a:custGeom>
              <a:noFill/>
              <a:ln w="4">
                <a:solidFill>
                  <a:srgbClr val="000000"/>
                </a:solidFill>
                <a:round/>
                <a:headEnd/>
                <a:tailEnd/>
              </a:ln>
            </p:spPr>
            <p:txBody>
              <a:bodyPr/>
              <a:lstStyle/>
              <a:p>
                <a:endParaRPr lang="en-US"/>
              </a:p>
            </p:txBody>
          </p:sp>
          <p:sp>
            <p:nvSpPr>
              <p:cNvPr id="61" name="Line 20"/>
              <p:cNvSpPr>
                <a:spLocks noChangeShapeType="1"/>
              </p:cNvSpPr>
              <p:nvPr/>
            </p:nvSpPr>
            <p:spPr bwMode="auto">
              <a:xfrm flipV="1">
                <a:off x="1542438" y="5880789"/>
                <a:ext cx="1588" cy="26988"/>
              </a:xfrm>
              <a:prstGeom prst="line">
                <a:avLst/>
              </a:prstGeom>
              <a:noFill/>
              <a:ln w="4">
                <a:solidFill>
                  <a:srgbClr val="000000"/>
                </a:solidFill>
                <a:round/>
                <a:headEnd/>
                <a:tailEnd/>
              </a:ln>
            </p:spPr>
            <p:txBody>
              <a:bodyPr/>
              <a:lstStyle/>
              <a:p>
                <a:endParaRPr lang="en-US"/>
              </a:p>
            </p:txBody>
          </p:sp>
          <p:sp>
            <p:nvSpPr>
              <p:cNvPr id="62" name="Line 21"/>
              <p:cNvSpPr>
                <a:spLocks noChangeShapeType="1"/>
              </p:cNvSpPr>
              <p:nvPr/>
            </p:nvSpPr>
            <p:spPr bwMode="auto">
              <a:xfrm flipV="1">
                <a:off x="1685313" y="5880789"/>
                <a:ext cx="1588" cy="26988"/>
              </a:xfrm>
              <a:prstGeom prst="line">
                <a:avLst/>
              </a:prstGeom>
              <a:noFill/>
              <a:ln w="4">
                <a:solidFill>
                  <a:srgbClr val="000000"/>
                </a:solidFill>
                <a:round/>
                <a:headEnd/>
                <a:tailEnd/>
              </a:ln>
            </p:spPr>
            <p:txBody>
              <a:bodyPr/>
              <a:lstStyle/>
              <a:p>
                <a:endParaRPr lang="en-US"/>
              </a:p>
            </p:txBody>
          </p:sp>
          <p:sp>
            <p:nvSpPr>
              <p:cNvPr id="63" name="Line 22"/>
              <p:cNvSpPr>
                <a:spLocks noChangeShapeType="1"/>
              </p:cNvSpPr>
              <p:nvPr/>
            </p:nvSpPr>
            <p:spPr bwMode="auto">
              <a:xfrm flipV="1">
                <a:off x="1826601" y="5880789"/>
                <a:ext cx="1588" cy="26988"/>
              </a:xfrm>
              <a:prstGeom prst="line">
                <a:avLst/>
              </a:prstGeom>
              <a:noFill/>
              <a:ln w="4">
                <a:solidFill>
                  <a:srgbClr val="000000"/>
                </a:solidFill>
                <a:round/>
                <a:headEnd/>
                <a:tailEnd/>
              </a:ln>
            </p:spPr>
            <p:txBody>
              <a:bodyPr/>
              <a:lstStyle/>
              <a:p>
                <a:endParaRPr lang="en-US"/>
              </a:p>
            </p:txBody>
          </p:sp>
          <p:sp>
            <p:nvSpPr>
              <p:cNvPr id="64" name="Line 23"/>
              <p:cNvSpPr>
                <a:spLocks noChangeShapeType="1"/>
              </p:cNvSpPr>
              <p:nvPr/>
            </p:nvSpPr>
            <p:spPr bwMode="auto">
              <a:xfrm flipV="1">
                <a:off x="2112351" y="5880789"/>
                <a:ext cx="1588" cy="26988"/>
              </a:xfrm>
              <a:prstGeom prst="line">
                <a:avLst/>
              </a:prstGeom>
              <a:noFill/>
              <a:ln w="4">
                <a:solidFill>
                  <a:srgbClr val="000000"/>
                </a:solidFill>
                <a:round/>
                <a:headEnd/>
                <a:tailEnd/>
              </a:ln>
            </p:spPr>
            <p:txBody>
              <a:bodyPr/>
              <a:lstStyle/>
              <a:p>
                <a:endParaRPr lang="en-US"/>
              </a:p>
            </p:txBody>
          </p:sp>
          <p:sp>
            <p:nvSpPr>
              <p:cNvPr id="65" name="Line 24"/>
              <p:cNvSpPr>
                <a:spLocks noChangeShapeType="1"/>
              </p:cNvSpPr>
              <p:nvPr/>
            </p:nvSpPr>
            <p:spPr bwMode="auto">
              <a:xfrm flipV="1">
                <a:off x="2253638" y="5880789"/>
                <a:ext cx="1588" cy="26988"/>
              </a:xfrm>
              <a:prstGeom prst="line">
                <a:avLst/>
              </a:prstGeom>
              <a:noFill/>
              <a:ln w="4">
                <a:solidFill>
                  <a:srgbClr val="000000"/>
                </a:solidFill>
                <a:round/>
                <a:headEnd/>
                <a:tailEnd/>
              </a:ln>
            </p:spPr>
            <p:txBody>
              <a:bodyPr/>
              <a:lstStyle/>
              <a:p>
                <a:endParaRPr lang="en-US"/>
              </a:p>
            </p:txBody>
          </p:sp>
          <p:sp>
            <p:nvSpPr>
              <p:cNvPr id="66" name="Line 25"/>
              <p:cNvSpPr>
                <a:spLocks noChangeShapeType="1"/>
              </p:cNvSpPr>
              <p:nvPr/>
            </p:nvSpPr>
            <p:spPr bwMode="auto">
              <a:xfrm flipV="1">
                <a:off x="2398101" y="5880789"/>
                <a:ext cx="1588" cy="26988"/>
              </a:xfrm>
              <a:prstGeom prst="line">
                <a:avLst/>
              </a:prstGeom>
              <a:noFill/>
              <a:ln w="4">
                <a:solidFill>
                  <a:srgbClr val="000000"/>
                </a:solidFill>
                <a:round/>
                <a:headEnd/>
                <a:tailEnd/>
              </a:ln>
            </p:spPr>
            <p:txBody>
              <a:bodyPr/>
              <a:lstStyle/>
              <a:p>
                <a:endParaRPr lang="en-US"/>
              </a:p>
            </p:txBody>
          </p:sp>
          <p:sp>
            <p:nvSpPr>
              <p:cNvPr id="67" name="Line 26"/>
              <p:cNvSpPr>
                <a:spLocks noChangeShapeType="1"/>
              </p:cNvSpPr>
              <p:nvPr/>
            </p:nvSpPr>
            <p:spPr bwMode="auto">
              <a:xfrm flipV="1">
                <a:off x="2680676" y="5880789"/>
                <a:ext cx="1588" cy="26988"/>
              </a:xfrm>
              <a:prstGeom prst="line">
                <a:avLst/>
              </a:prstGeom>
              <a:noFill/>
              <a:ln w="4">
                <a:solidFill>
                  <a:srgbClr val="000000"/>
                </a:solidFill>
                <a:round/>
                <a:headEnd/>
                <a:tailEnd/>
              </a:ln>
            </p:spPr>
            <p:txBody>
              <a:bodyPr/>
              <a:lstStyle/>
              <a:p>
                <a:endParaRPr lang="en-US"/>
              </a:p>
            </p:txBody>
          </p:sp>
          <p:sp>
            <p:nvSpPr>
              <p:cNvPr id="68" name="Line 27"/>
              <p:cNvSpPr>
                <a:spLocks noChangeShapeType="1"/>
              </p:cNvSpPr>
              <p:nvPr/>
            </p:nvSpPr>
            <p:spPr bwMode="auto">
              <a:xfrm flipV="1">
                <a:off x="2825138" y="5880789"/>
                <a:ext cx="1588" cy="26988"/>
              </a:xfrm>
              <a:prstGeom prst="line">
                <a:avLst/>
              </a:prstGeom>
              <a:noFill/>
              <a:ln w="4">
                <a:solidFill>
                  <a:srgbClr val="000000"/>
                </a:solidFill>
                <a:round/>
                <a:headEnd/>
                <a:tailEnd/>
              </a:ln>
            </p:spPr>
            <p:txBody>
              <a:bodyPr/>
              <a:lstStyle/>
              <a:p>
                <a:endParaRPr lang="en-US"/>
              </a:p>
            </p:txBody>
          </p:sp>
          <p:sp>
            <p:nvSpPr>
              <p:cNvPr id="69" name="Line 28"/>
              <p:cNvSpPr>
                <a:spLocks noChangeShapeType="1"/>
              </p:cNvSpPr>
              <p:nvPr/>
            </p:nvSpPr>
            <p:spPr bwMode="auto">
              <a:xfrm flipV="1">
                <a:off x="2966426" y="5880789"/>
                <a:ext cx="1588" cy="26988"/>
              </a:xfrm>
              <a:prstGeom prst="line">
                <a:avLst/>
              </a:prstGeom>
              <a:noFill/>
              <a:ln w="4">
                <a:solidFill>
                  <a:srgbClr val="000000"/>
                </a:solidFill>
                <a:round/>
                <a:headEnd/>
                <a:tailEnd/>
              </a:ln>
            </p:spPr>
            <p:txBody>
              <a:bodyPr/>
              <a:lstStyle/>
              <a:p>
                <a:endParaRPr lang="en-US"/>
              </a:p>
            </p:txBody>
          </p:sp>
          <p:sp>
            <p:nvSpPr>
              <p:cNvPr id="70" name="Line 29"/>
              <p:cNvSpPr>
                <a:spLocks noChangeShapeType="1"/>
              </p:cNvSpPr>
              <p:nvPr/>
            </p:nvSpPr>
            <p:spPr bwMode="auto">
              <a:xfrm flipV="1">
                <a:off x="3252176" y="5880789"/>
                <a:ext cx="1588" cy="26988"/>
              </a:xfrm>
              <a:prstGeom prst="line">
                <a:avLst/>
              </a:prstGeom>
              <a:noFill/>
              <a:ln w="4">
                <a:solidFill>
                  <a:srgbClr val="000000"/>
                </a:solidFill>
                <a:round/>
                <a:headEnd/>
                <a:tailEnd/>
              </a:ln>
            </p:spPr>
            <p:txBody>
              <a:bodyPr/>
              <a:lstStyle/>
              <a:p>
                <a:endParaRPr lang="en-US"/>
              </a:p>
            </p:txBody>
          </p:sp>
          <p:sp>
            <p:nvSpPr>
              <p:cNvPr id="71" name="Line 30"/>
              <p:cNvSpPr>
                <a:spLocks noChangeShapeType="1"/>
              </p:cNvSpPr>
              <p:nvPr/>
            </p:nvSpPr>
            <p:spPr bwMode="auto">
              <a:xfrm flipV="1">
                <a:off x="3393463" y="5880789"/>
                <a:ext cx="1588" cy="26988"/>
              </a:xfrm>
              <a:prstGeom prst="line">
                <a:avLst/>
              </a:prstGeom>
              <a:noFill/>
              <a:ln w="4">
                <a:solidFill>
                  <a:srgbClr val="000000"/>
                </a:solidFill>
                <a:round/>
                <a:headEnd/>
                <a:tailEnd/>
              </a:ln>
            </p:spPr>
            <p:txBody>
              <a:bodyPr/>
              <a:lstStyle/>
              <a:p>
                <a:endParaRPr lang="en-US"/>
              </a:p>
            </p:txBody>
          </p:sp>
          <p:sp>
            <p:nvSpPr>
              <p:cNvPr id="72" name="Line 31"/>
              <p:cNvSpPr>
                <a:spLocks noChangeShapeType="1"/>
              </p:cNvSpPr>
              <p:nvPr/>
            </p:nvSpPr>
            <p:spPr bwMode="auto">
              <a:xfrm flipV="1">
                <a:off x="3537926" y="5880789"/>
                <a:ext cx="1588" cy="26988"/>
              </a:xfrm>
              <a:prstGeom prst="line">
                <a:avLst/>
              </a:prstGeom>
              <a:noFill/>
              <a:ln w="4">
                <a:solidFill>
                  <a:srgbClr val="000000"/>
                </a:solidFill>
                <a:round/>
                <a:headEnd/>
                <a:tailEnd/>
              </a:ln>
            </p:spPr>
            <p:txBody>
              <a:bodyPr/>
              <a:lstStyle/>
              <a:p>
                <a:endParaRPr lang="en-US"/>
              </a:p>
            </p:txBody>
          </p:sp>
          <p:sp>
            <p:nvSpPr>
              <p:cNvPr id="73" name="Line 55"/>
              <p:cNvSpPr>
                <a:spLocks noChangeShapeType="1"/>
              </p:cNvSpPr>
              <p:nvPr/>
            </p:nvSpPr>
            <p:spPr bwMode="auto">
              <a:xfrm>
                <a:off x="1536088" y="3201089"/>
                <a:ext cx="2195513" cy="1588"/>
              </a:xfrm>
              <a:prstGeom prst="line">
                <a:avLst/>
              </a:prstGeom>
              <a:noFill/>
              <a:ln w="4">
                <a:solidFill>
                  <a:srgbClr val="000000"/>
                </a:solidFill>
                <a:round/>
                <a:headEnd/>
                <a:tailEnd/>
              </a:ln>
            </p:spPr>
            <p:txBody>
              <a:bodyPr/>
              <a:lstStyle/>
              <a:p>
                <a:endParaRPr lang="en-US"/>
              </a:p>
            </p:txBody>
          </p:sp>
          <p:sp>
            <p:nvSpPr>
              <p:cNvPr id="74" name="Line 56"/>
              <p:cNvSpPr>
                <a:spLocks noChangeShapeType="1"/>
              </p:cNvSpPr>
              <p:nvPr/>
            </p:nvSpPr>
            <p:spPr bwMode="auto">
              <a:xfrm>
                <a:off x="1967888" y="3201089"/>
                <a:ext cx="1588" cy="53975"/>
              </a:xfrm>
              <a:prstGeom prst="line">
                <a:avLst/>
              </a:prstGeom>
              <a:noFill/>
              <a:ln w="4">
                <a:solidFill>
                  <a:srgbClr val="000000"/>
                </a:solidFill>
                <a:round/>
                <a:headEnd/>
                <a:tailEnd/>
              </a:ln>
            </p:spPr>
            <p:txBody>
              <a:bodyPr/>
              <a:lstStyle/>
              <a:p>
                <a:endParaRPr lang="en-US"/>
              </a:p>
            </p:txBody>
          </p:sp>
          <p:sp>
            <p:nvSpPr>
              <p:cNvPr id="75" name="Line 57"/>
              <p:cNvSpPr>
                <a:spLocks noChangeShapeType="1"/>
              </p:cNvSpPr>
              <p:nvPr/>
            </p:nvSpPr>
            <p:spPr bwMode="auto">
              <a:xfrm>
                <a:off x="2539388" y="3201089"/>
                <a:ext cx="1588" cy="53975"/>
              </a:xfrm>
              <a:prstGeom prst="line">
                <a:avLst/>
              </a:prstGeom>
              <a:noFill/>
              <a:ln w="4">
                <a:solidFill>
                  <a:srgbClr val="000000"/>
                </a:solidFill>
                <a:round/>
                <a:headEnd/>
                <a:tailEnd/>
              </a:ln>
            </p:spPr>
            <p:txBody>
              <a:bodyPr/>
              <a:lstStyle/>
              <a:p>
                <a:endParaRPr lang="en-US"/>
              </a:p>
            </p:txBody>
          </p:sp>
          <p:sp>
            <p:nvSpPr>
              <p:cNvPr id="76" name="Line 58"/>
              <p:cNvSpPr>
                <a:spLocks noChangeShapeType="1"/>
              </p:cNvSpPr>
              <p:nvPr/>
            </p:nvSpPr>
            <p:spPr bwMode="auto">
              <a:xfrm>
                <a:off x="3107713" y="3201089"/>
                <a:ext cx="1588" cy="53975"/>
              </a:xfrm>
              <a:prstGeom prst="line">
                <a:avLst/>
              </a:prstGeom>
              <a:noFill/>
              <a:ln w="4">
                <a:solidFill>
                  <a:srgbClr val="000000"/>
                </a:solidFill>
                <a:round/>
                <a:headEnd/>
                <a:tailEnd/>
              </a:ln>
            </p:spPr>
            <p:txBody>
              <a:bodyPr/>
              <a:lstStyle/>
              <a:p>
                <a:endParaRPr lang="en-US"/>
              </a:p>
            </p:txBody>
          </p:sp>
          <p:sp>
            <p:nvSpPr>
              <p:cNvPr id="77" name="Line 59"/>
              <p:cNvSpPr>
                <a:spLocks noChangeShapeType="1"/>
              </p:cNvSpPr>
              <p:nvPr/>
            </p:nvSpPr>
            <p:spPr bwMode="auto">
              <a:xfrm>
                <a:off x="3679213" y="3201089"/>
                <a:ext cx="1588" cy="53975"/>
              </a:xfrm>
              <a:prstGeom prst="line">
                <a:avLst/>
              </a:prstGeom>
              <a:noFill/>
              <a:ln w="4">
                <a:solidFill>
                  <a:srgbClr val="000000"/>
                </a:solidFill>
                <a:round/>
                <a:headEnd/>
                <a:tailEnd/>
              </a:ln>
            </p:spPr>
            <p:txBody>
              <a:bodyPr/>
              <a:lstStyle/>
              <a:p>
                <a:endParaRPr lang="en-US"/>
              </a:p>
            </p:txBody>
          </p:sp>
          <p:sp>
            <p:nvSpPr>
              <p:cNvPr id="78" name="Line 60"/>
              <p:cNvSpPr>
                <a:spLocks noChangeShapeType="1"/>
              </p:cNvSpPr>
              <p:nvPr/>
            </p:nvSpPr>
            <p:spPr bwMode="auto">
              <a:xfrm>
                <a:off x="1542438" y="3201089"/>
                <a:ext cx="1588" cy="28575"/>
              </a:xfrm>
              <a:prstGeom prst="line">
                <a:avLst/>
              </a:prstGeom>
              <a:noFill/>
              <a:ln w="4">
                <a:solidFill>
                  <a:srgbClr val="000000"/>
                </a:solidFill>
                <a:round/>
                <a:headEnd/>
                <a:tailEnd/>
              </a:ln>
            </p:spPr>
            <p:txBody>
              <a:bodyPr/>
              <a:lstStyle/>
              <a:p>
                <a:endParaRPr lang="en-US"/>
              </a:p>
            </p:txBody>
          </p:sp>
          <p:sp>
            <p:nvSpPr>
              <p:cNvPr id="79" name="Line 61"/>
              <p:cNvSpPr>
                <a:spLocks noChangeShapeType="1"/>
              </p:cNvSpPr>
              <p:nvPr/>
            </p:nvSpPr>
            <p:spPr bwMode="auto">
              <a:xfrm>
                <a:off x="1685313" y="3201089"/>
                <a:ext cx="1588" cy="28575"/>
              </a:xfrm>
              <a:prstGeom prst="line">
                <a:avLst/>
              </a:prstGeom>
              <a:noFill/>
              <a:ln w="4">
                <a:solidFill>
                  <a:srgbClr val="000000"/>
                </a:solidFill>
                <a:round/>
                <a:headEnd/>
                <a:tailEnd/>
              </a:ln>
            </p:spPr>
            <p:txBody>
              <a:bodyPr/>
              <a:lstStyle/>
              <a:p>
                <a:endParaRPr lang="en-US"/>
              </a:p>
            </p:txBody>
          </p:sp>
          <p:sp>
            <p:nvSpPr>
              <p:cNvPr id="80" name="Line 62"/>
              <p:cNvSpPr>
                <a:spLocks noChangeShapeType="1"/>
              </p:cNvSpPr>
              <p:nvPr/>
            </p:nvSpPr>
            <p:spPr bwMode="auto">
              <a:xfrm>
                <a:off x="1826601" y="3201089"/>
                <a:ext cx="1588" cy="28575"/>
              </a:xfrm>
              <a:prstGeom prst="line">
                <a:avLst/>
              </a:prstGeom>
              <a:noFill/>
              <a:ln w="4">
                <a:solidFill>
                  <a:srgbClr val="000000"/>
                </a:solidFill>
                <a:round/>
                <a:headEnd/>
                <a:tailEnd/>
              </a:ln>
            </p:spPr>
            <p:txBody>
              <a:bodyPr/>
              <a:lstStyle/>
              <a:p>
                <a:endParaRPr lang="en-US"/>
              </a:p>
            </p:txBody>
          </p:sp>
          <p:sp>
            <p:nvSpPr>
              <p:cNvPr id="81" name="Line 63"/>
              <p:cNvSpPr>
                <a:spLocks noChangeShapeType="1"/>
              </p:cNvSpPr>
              <p:nvPr/>
            </p:nvSpPr>
            <p:spPr bwMode="auto">
              <a:xfrm>
                <a:off x="2112351" y="3201089"/>
                <a:ext cx="1588" cy="28575"/>
              </a:xfrm>
              <a:prstGeom prst="line">
                <a:avLst/>
              </a:prstGeom>
              <a:noFill/>
              <a:ln w="4">
                <a:solidFill>
                  <a:srgbClr val="000000"/>
                </a:solidFill>
                <a:round/>
                <a:headEnd/>
                <a:tailEnd/>
              </a:ln>
            </p:spPr>
            <p:txBody>
              <a:bodyPr/>
              <a:lstStyle/>
              <a:p>
                <a:endParaRPr lang="en-US"/>
              </a:p>
            </p:txBody>
          </p:sp>
          <p:sp>
            <p:nvSpPr>
              <p:cNvPr id="82" name="Line 64"/>
              <p:cNvSpPr>
                <a:spLocks noChangeShapeType="1"/>
              </p:cNvSpPr>
              <p:nvPr/>
            </p:nvSpPr>
            <p:spPr bwMode="auto">
              <a:xfrm>
                <a:off x="2253638" y="3201089"/>
                <a:ext cx="1588" cy="28575"/>
              </a:xfrm>
              <a:prstGeom prst="line">
                <a:avLst/>
              </a:prstGeom>
              <a:noFill/>
              <a:ln w="4">
                <a:solidFill>
                  <a:srgbClr val="000000"/>
                </a:solidFill>
                <a:round/>
                <a:headEnd/>
                <a:tailEnd/>
              </a:ln>
            </p:spPr>
            <p:txBody>
              <a:bodyPr/>
              <a:lstStyle/>
              <a:p>
                <a:endParaRPr lang="en-US"/>
              </a:p>
            </p:txBody>
          </p:sp>
          <p:sp>
            <p:nvSpPr>
              <p:cNvPr id="83" name="Line 65"/>
              <p:cNvSpPr>
                <a:spLocks noChangeShapeType="1"/>
              </p:cNvSpPr>
              <p:nvPr/>
            </p:nvSpPr>
            <p:spPr bwMode="auto">
              <a:xfrm>
                <a:off x="2398101" y="3201089"/>
                <a:ext cx="1588" cy="28575"/>
              </a:xfrm>
              <a:prstGeom prst="line">
                <a:avLst/>
              </a:prstGeom>
              <a:noFill/>
              <a:ln w="4">
                <a:solidFill>
                  <a:srgbClr val="000000"/>
                </a:solidFill>
                <a:round/>
                <a:headEnd/>
                <a:tailEnd/>
              </a:ln>
            </p:spPr>
            <p:txBody>
              <a:bodyPr/>
              <a:lstStyle/>
              <a:p>
                <a:endParaRPr lang="en-US"/>
              </a:p>
            </p:txBody>
          </p:sp>
          <p:sp>
            <p:nvSpPr>
              <p:cNvPr id="84" name="Line 66"/>
              <p:cNvSpPr>
                <a:spLocks noChangeShapeType="1"/>
              </p:cNvSpPr>
              <p:nvPr/>
            </p:nvSpPr>
            <p:spPr bwMode="auto">
              <a:xfrm>
                <a:off x="2680676" y="3201089"/>
                <a:ext cx="1588" cy="28575"/>
              </a:xfrm>
              <a:prstGeom prst="line">
                <a:avLst/>
              </a:prstGeom>
              <a:noFill/>
              <a:ln w="4">
                <a:solidFill>
                  <a:srgbClr val="000000"/>
                </a:solidFill>
                <a:round/>
                <a:headEnd/>
                <a:tailEnd/>
              </a:ln>
            </p:spPr>
            <p:txBody>
              <a:bodyPr/>
              <a:lstStyle/>
              <a:p>
                <a:endParaRPr lang="en-US"/>
              </a:p>
            </p:txBody>
          </p:sp>
          <p:sp>
            <p:nvSpPr>
              <p:cNvPr id="85" name="Line 67"/>
              <p:cNvSpPr>
                <a:spLocks noChangeShapeType="1"/>
              </p:cNvSpPr>
              <p:nvPr/>
            </p:nvSpPr>
            <p:spPr bwMode="auto">
              <a:xfrm>
                <a:off x="2825138" y="3201089"/>
                <a:ext cx="1588" cy="28575"/>
              </a:xfrm>
              <a:prstGeom prst="line">
                <a:avLst/>
              </a:prstGeom>
              <a:noFill/>
              <a:ln w="4">
                <a:solidFill>
                  <a:srgbClr val="000000"/>
                </a:solidFill>
                <a:round/>
                <a:headEnd/>
                <a:tailEnd/>
              </a:ln>
            </p:spPr>
            <p:txBody>
              <a:bodyPr/>
              <a:lstStyle/>
              <a:p>
                <a:endParaRPr lang="en-US"/>
              </a:p>
            </p:txBody>
          </p:sp>
          <p:sp>
            <p:nvSpPr>
              <p:cNvPr id="86" name="Line 68"/>
              <p:cNvSpPr>
                <a:spLocks noChangeShapeType="1"/>
              </p:cNvSpPr>
              <p:nvPr/>
            </p:nvSpPr>
            <p:spPr bwMode="auto">
              <a:xfrm>
                <a:off x="2966426" y="3201089"/>
                <a:ext cx="1588" cy="28575"/>
              </a:xfrm>
              <a:prstGeom prst="line">
                <a:avLst/>
              </a:prstGeom>
              <a:noFill/>
              <a:ln w="4">
                <a:solidFill>
                  <a:srgbClr val="000000"/>
                </a:solidFill>
                <a:round/>
                <a:headEnd/>
                <a:tailEnd/>
              </a:ln>
            </p:spPr>
            <p:txBody>
              <a:bodyPr/>
              <a:lstStyle/>
              <a:p>
                <a:endParaRPr lang="en-US"/>
              </a:p>
            </p:txBody>
          </p:sp>
          <p:sp>
            <p:nvSpPr>
              <p:cNvPr id="87" name="Line 69"/>
              <p:cNvSpPr>
                <a:spLocks noChangeShapeType="1"/>
              </p:cNvSpPr>
              <p:nvPr/>
            </p:nvSpPr>
            <p:spPr bwMode="auto">
              <a:xfrm>
                <a:off x="3252176" y="3201089"/>
                <a:ext cx="1588" cy="28575"/>
              </a:xfrm>
              <a:prstGeom prst="line">
                <a:avLst/>
              </a:prstGeom>
              <a:noFill/>
              <a:ln w="4">
                <a:solidFill>
                  <a:srgbClr val="000000"/>
                </a:solidFill>
                <a:round/>
                <a:headEnd/>
                <a:tailEnd/>
              </a:ln>
            </p:spPr>
            <p:txBody>
              <a:bodyPr/>
              <a:lstStyle/>
              <a:p>
                <a:endParaRPr lang="en-US"/>
              </a:p>
            </p:txBody>
          </p:sp>
          <p:sp>
            <p:nvSpPr>
              <p:cNvPr id="88" name="Line 70"/>
              <p:cNvSpPr>
                <a:spLocks noChangeShapeType="1"/>
              </p:cNvSpPr>
              <p:nvPr/>
            </p:nvSpPr>
            <p:spPr bwMode="auto">
              <a:xfrm>
                <a:off x="3393463" y="3201089"/>
                <a:ext cx="1588" cy="28575"/>
              </a:xfrm>
              <a:prstGeom prst="line">
                <a:avLst/>
              </a:prstGeom>
              <a:noFill/>
              <a:ln w="4">
                <a:solidFill>
                  <a:srgbClr val="000000"/>
                </a:solidFill>
                <a:round/>
                <a:headEnd/>
                <a:tailEnd/>
              </a:ln>
            </p:spPr>
            <p:txBody>
              <a:bodyPr/>
              <a:lstStyle/>
              <a:p>
                <a:endParaRPr lang="en-US"/>
              </a:p>
            </p:txBody>
          </p:sp>
          <p:sp>
            <p:nvSpPr>
              <p:cNvPr id="89" name="Line 71"/>
              <p:cNvSpPr>
                <a:spLocks noChangeShapeType="1"/>
              </p:cNvSpPr>
              <p:nvPr/>
            </p:nvSpPr>
            <p:spPr bwMode="auto">
              <a:xfrm>
                <a:off x="3537926" y="3201089"/>
                <a:ext cx="1588" cy="28575"/>
              </a:xfrm>
              <a:prstGeom prst="line">
                <a:avLst/>
              </a:prstGeom>
              <a:noFill/>
              <a:ln w="4">
                <a:solidFill>
                  <a:srgbClr val="000000"/>
                </a:solidFill>
                <a:round/>
                <a:headEnd/>
                <a:tailEnd/>
              </a:ln>
            </p:spPr>
            <p:txBody>
              <a:bodyPr/>
              <a:lstStyle/>
              <a:p>
                <a:endParaRPr lang="en-US"/>
              </a:p>
            </p:txBody>
          </p:sp>
          <p:sp>
            <p:nvSpPr>
              <p:cNvPr id="90" name="Line 72"/>
              <p:cNvSpPr>
                <a:spLocks noChangeShapeType="1"/>
              </p:cNvSpPr>
              <p:nvPr/>
            </p:nvSpPr>
            <p:spPr bwMode="auto">
              <a:xfrm flipV="1">
                <a:off x="1536088" y="3204264"/>
                <a:ext cx="1588" cy="2703513"/>
              </a:xfrm>
              <a:prstGeom prst="line">
                <a:avLst/>
              </a:prstGeom>
              <a:noFill/>
              <a:ln w="4">
                <a:solidFill>
                  <a:srgbClr val="000000"/>
                </a:solidFill>
                <a:round/>
                <a:headEnd/>
                <a:tailEnd/>
              </a:ln>
            </p:spPr>
            <p:txBody>
              <a:bodyPr/>
              <a:lstStyle/>
              <a:p>
                <a:endParaRPr lang="en-US"/>
              </a:p>
            </p:txBody>
          </p:sp>
          <p:sp>
            <p:nvSpPr>
              <p:cNvPr id="91" name="Line 73"/>
              <p:cNvSpPr>
                <a:spLocks noChangeShapeType="1"/>
              </p:cNvSpPr>
              <p:nvPr/>
            </p:nvSpPr>
            <p:spPr bwMode="auto">
              <a:xfrm>
                <a:off x="1536088" y="5907777"/>
                <a:ext cx="44450" cy="1588"/>
              </a:xfrm>
              <a:prstGeom prst="line">
                <a:avLst/>
              </a:prstGeom>
              <a:noFill/>
              <a:ln w="4">
                <a:solidFill>
                  <a:srgbClr val="000000"/>
                </a:solidFill>
                <a:round/>
                <a:headEnd/>
                <a:tailEnd/>
              </a:ln>
            </p:spPr>
            <p:txBody>
              <a:bodyPr/>
              <a:lstStyle/>
              <a:p>
                <a:endParaRPr lang="en-US"/>
              </a:p>
            </p:txBody>
          </p:sp>
          <p:sp>
            <p:nvSpPr>
              <p:cNvPr id="92" name="Freeform 74"/>
              <p:cNvSpPr>
                <a:spLocks/>
              </p:cNvSpPr>
              <p:nvPr/>
            </p:nvSpPr>
            <p:spPr bwMode="auto">
              <a:xfrm>
                <a:off x="1131275" y="5836339"/>
                <a:ext cx="47625" cy="71438"/>
              </a:xfrm>
              <a:custGeom>
                <a:avLst/>
                <a:gdLst>
                  <a:gd name="T0" fmla="*/ 2147483647 w 30"/>
                  <a:gd name="T1" fmla="*/ 0 h 45"/>
                  <a:gd name="T2" fmla="*/ 2147483647 w 30"/>
                  <a:gd name="T3" fmla="*/ 2147483647 h 45"/>
                  <a:gd name="T4" fmla="*/ 2147483647 w 30"/>
                  <a:gd name="T5" fmla="*/ 2147483647 h 45"/>
                  <a:gd name="T6" fmla="*/ 0 w 30"/>
                  <a:gd name="T7" fmla="*/ 2147483647 h 45"/>
                  <a:gd name="T8" fmla="*/ 0 w 30"/>
                  <a:gd name="T9" fmla="*/ 2147483647 h 45"/>
                  <a:gd name="T10" fmla="*/ 2147483647 w 30"/>
                  <a:gd name="T11" fmla="*/ 2147483647 h 45"/>
                  <a:gd name="T12" fmla="*/ 2147483647 w 30"/>
                  <a:gd name="T13" fmla="*/ 2147483647 h 45"/>
                  <a:gd name="T14" fmla="*/ 2147483647 w 30"/>
                  <a:gd name="T15" fmla="*/ 2147483647 h 45"/>
                  <a:gd name="T16" fmla="*/ 2147483647 w 30"/>
                  <a:gd name="T17" fmla="*/ 2147483647 h 45"/>
                  <a:gd name="T18" fmla="*/ 2147483647 w 30"/>
                  <a:gd name="T19" fmla="*/ 2147483647 h 45"/>
                  <a:gd name="T20" fmla="*/ 2147483647 w 30"/>
                  <a:gd name="T21" fmla="*/ 2147483647 h 45"/>
                  <a:gd name="T22" fmla="*/ 2147483647 w 30"/>
                  <a:gd name="T23" fmla="*/ 2147483647 h 45"/>
                  <a:gd name="T24" fmla="*/ 2147483647 w 30"/>
                  <a:gd name="T25" fmla="*/ 2147483647 h 45"/>
                  <a:gd name="T26" fmla="*/ 2147483647 w 30"/>
                  <a:gd name="T27" fmla="*/ 2147483647 h 45"/>
                  <a:gd name="T28" fmla="*/ 2147483647 w 30"/>
                  <a:gd name="T29" fmla="*/ 2147483647 h 45"/>
                  <a:gd name="T30" fmla="*/ 2147483647 w 30"/>
                  <a:gd name="T31" fmla="*/ 0 h 45"/>
                  <a:gd name="T32" fmla="*/ 2147483647 w 30"/>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45"/>
                  <a:gd name="T53" fmla="*/ 30 w 30"/>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45">
                    <a:moveTo>
                      <a:pt x="12" y="0"/>
                    </a:moveTo>
                    <a:lnTo>
                      <a:pt x="5" y="1"/>
                    </a:lnTo>
                    <a:lnTo>
                      <a:pt x="2" y="8"/>
                    </a:lnTo>
                    <a:lnTo>
                      <a:pt x="0" y="19"/>
                    </a:lnTo>
                    <a:lnTo>
                      <a:pt x="0" y="26"/>
                    </a:lnTo>
                    <a:lnTo>
                      <a:pt x="2" y="36"/>
                    </a:lnTo>
                    <a:lnTo>
                      <a:pt x="5" y="43"/>
                    </a:lnTo>
                    <a:lnTo>
                      <a:pt x="12" y="45"/>
                    </a:lnTo>
                    <a:lnTo>
                      <a:pt x="18" y="45"/>
                    </a:lnTo>
                    <a:lnTo>
                      <a:pt x="25" y="43"/>
                    </a:lnTo>
                    <a:lnTo>
                      <a:pt x="28" y="36"/>
                    </a:lnTo>
                    <a:lnTo>
                      <a:pt x="30" y="26"/>
                    </a:lnTo>
                    <a:lnTo>
                      <a:pt x="30" y="19"/>
                    </a:lnTo>
                    <a:lnTo>
                      <a:pt x="28" y="8"/>
                    </a:lnTo>
                    <a:lnTo>
                      <a:pt x="25" y="1"/>
                    </a:lnTo>
                    <a:lnTo>
                      <a:pt x="18" y="0"/>
                    </a:lnTo>
                    <a:lnTo>
                      <a:pt x="12" y="0"/>
                    </a:lnTo>
                  </a:path>
                </a:pathLst>
              </a:custGeom>
              <a:noFill/>
              <a:ln w="4">
                <a:solidFill>
                  <a:srgbClr val="000000"/>
                </a:solidFill>
                <a:round/>
                <a:headEnd/>
                <a:tailEnd/>
              </a:ln>
            </p:spPr>
            <p:txBody>
              <a:bodyPr/>
              <a:lstStyle/>
              <a:p>
                <a:endParaRPr lang="en-US"/>
              </a:p>
            </p:txBody>
          </p:sp>
          <p:sp>
            <p:nvSpPr>
              <p:cNvPr id="93" name="Freeform 75"/>
              <p:cNvSpPr>
                <a:spLocks/>
              </p:cNvSpPr>
              <p:nvPr/>
            </p:nvSpPr>
            <p:spPr bwMode="auto">
              <a:xfrm>
                <a:off x="1204301" y="5899839"/>
                <a:ext cx="4763" cy="4763"/>
              </a:xfrm>
              <a:custGeom>
                <a:avLst/>
                <a:gdLst>
                  <a:gd name="T0" fmla="*/ 2147483647 w 3"/>
                  <a:gd name="T1" fmla="*/ 0 h 3"/>
                  <a:gd name="T2" fmla="*/ 0 w 3"/>
                  <a:gd name="T3" fmla="*/ 2147483647 h 3"/>
                  <a:gd name="T4" fmla="*/ 2147483647 w 3"/>
                  <a:gd name="T5" fmla="*/ 2147483647 h 3"/>
                  <a:gd name="T6" fmla="*/ 2147483647 w 3"/>
                  <a:gd name="T7" fmla="*/ 2147483647 h 3"/>
                  <a:gd name="T8" fmla="*/ 2147483647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1" y="0"/>
                    </a:moveTo>
                    <a:lnTo>
                      <a:pt x="0" y="2"/>
                    </a:lnTo>
                    <a:lnTo>
                      <a:pt x="1" y="3"/>
                    </a:lnTo>
                    <a:lnTo>
                      <a:pt x="3" y="2"/>
                    </a:lnTo>
                    <a:lnTo>
                      <a:pt x="1" y="0"/>
                    </a:lnTo>
                  </a:path>
                </a:pathLst>
              </a:custGeom>
              <a:noFill/>
              <a:ln w="4">
                <a:solidFill>
                  <a:srgbClr val="000000"/>
                </a:solidFill>
                <a:round/>
                <a:headEnd/>
                <a:tailEnd/>
              </a:ln>
            </p:spPr>
            <p:txBody>
              <a:bodyPr/>
              <a:lstStyle/>
              <a:p>
                <a:endParaRPr lang="en-US"/>
              </a:p>
            </p:txBody>
          </p:sp>
          <p:sp>
            <p:nvSpPr>
              <p:cNvPr id="94" name="Freeform 76"/>
              <p:cNvSpPr>
                <a:spLocks/>
              </p:cNvSpPr>
              <p:nvPr/>
            </p:nvSpPr>
            <p:spPr bwMode="auto">
              <a:xfrm>
                <a:off x="1231288" y="5836339"/>
                <a:ext cx="52388" cy="71438"/>
              </a:xfrm>
              <a:custGeom>
                <a:avLst/>
                <a:gdLst>
                  <a:gd name="T0" fmla="*/ 2147483647 w 33"/>
                  <a:gd name="T1" fmla="*/ 0 h 45"/>
                  <a:gd name="T2" fmla="*/ 2147483647 w 33"/>
                  <a:gd name="T3" fmla="*/ 2147483647 h 45"/>
                  <a:gd name="T4" fmla="*/ 2147483647 w 33"/>
                  <a:gd name="T5" fmla="*/ 2147483647 h 45"/>
                  <a:gd name="T6" fmla="*/ 0 w 33"/>
                  <a:gd name="T7" fmla="*/ 2147483647 h 45"/>
                  <a:gd name="T8" fmla="*/ 0 w 33"/>
                  <a:gd name="T9" fmla="*/ 2147483647 h 45"/>
                  <a:gd name="T10" fmla="*/ 2147483647 w 33"/>
                  <a:gd name="T11" fmla="*/ 2147483647 h 45"/>
                  <a:gd name="T12" fmla="*/ 2147483647 w 33"/>
                  <a:gd name="T13" fmla="*/ 2147483647 h 45"/>
                  <a:gd name="T14" fmla="*/ 2147483647 w 33"/>
                  <a:gd name="T15" fmla="*/ 2147483647 h 45"/>
                  <a:gd name="T16" fmla="*/ 2147483647 w 33"/>
                  <a:gd name="T17" fmla="*/ 2147483647 h 45"/>
                  <a:gd name="T18" fmla="*/ 2147483647 w 33"/>
                  <a:gd name="T19" fmla="*/ 2147483647 h 45"/>
                  <a:gd name="T20" fmla="*/ 2147483647 w 33"/>
                  <a:gd name="T21" fmla="*/ 2147483647 h 45"/>
                  <a:gd name="T22" fmla="*/ 2147483647 w 33"/>
                  <a:gd name="T23" fmla="*/ 2147483647 h 45"/>
                  <a:gd name="T24" fmla="*/ 2147483647 w 33"/>
                  <a:gd name="T25" fmla="*/ 2147483647 h 45"/>
                  <a:gd name="T26" fmla="*/ 2147483647 w 33"/>
                  <a:gd name="T27" fmla="*/ 2147483647 h 45"/>
                  <a:gd name="T28" fmla="*/ 2147483647 w 33"/>
                  <a:gd name="T29" fmla="*/ 2147483647 h 45"/>
                  <a:gd name="T30" fmla="*/ 2147483647 w 33"/>
                  <a:gd name="T31" fmla="*/ 0 h 45"/>
                  <a:gd name="T32" fmla="*/ 2147483647 w 33"/>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5"/>
                  <a:gd name="T53" fmla="*/ 33 w 33"/>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5">
                    <a:moveTo>
                      <a:pt x="14" y="0"/>
                    </a:moveTo>
                    <a:lnTo>
                      <a:pt x="7" y="1"/>
                    </a:lnTo>
                    <a:lnTo>
                      <a:pt x="2" y="8"/>
                    </a:lnTo>
                    <a:lnTo>
                      <a:pt x="0" y="19"/>
                    </a:lnTo>
                    <a:lnTo>
                      <a:pt x="0" y="26"/>
                    </a:lnTo>
                    <a:lnTo>
                      <a:pt x="2" y="36"/>
                    </a:lnTo>
                    <a:lnTo>
                      <a:pt x="7" y="43"/>
                    </a:lnTo>
                    <a:lnTo>
                      <a:pt x="14" y="45"/>
                    </a:lnTo>
                    <a:lnTo>
                      <a:pt x="19" y="45"/>
                    </a:lnTo>
                    <a:lnTo>
                      <a:pt x="26" y="43"/>
                    </a:lnTo>
                    <a:lnTo>
                      <a:pt x="31" y="36"/>
                    </a:lnTo>
                    <a:lnTo>
                      <a:pt x="33" y="26"/>
                    </a:lnTo>
                    <a:lnTo>
                      <a:pt x="33" y="19"/>
                    </a:lnTo>
                    <a:lnTo>
                      <a:pt x="31" y="8"/>
                    </a:lnTo>
                    <a:lnTo>
                      <a:pt x="26" y="1"/>
                    </a:lnTo>
                    <a:lnTo>
                      <a:pt x="19" y="0"/>
                    </a:lnTo>
                    <a:lnTo>
                      <a:pt x="14" y="0"/>
                    </a:lnTo>
                  </a:path>
                </a:pathLst>
              </a:custGeom>
              <a:noFill/>
              <a:ln w="4">
                <a:solidFill>
                  <a:srgbClr val="000000"/>
                </a:solidFill>
                <a:round/>
                <a:headEnd/>
                <a:tailEnd/>
              </a:ln>
            </p:spPr>
            <p:txBody>
              <a:bodyPr/>
              <a:lstStyle/>
              <a:p>
                <a:endParaRPr lang="en-US"/>
              </a:p>
            </p:txBody>
          </p:sp>
          <p:sp>
            <p:nvSpPr>
              <p:cNvPr id="95" name="Freeform 77"/>
              <p:cNvSpPr>
                <a:spLocks/>
              </p:cNvSpPr>
              <p:nvPr/>
            </p:nvSpPr>
            <p:spPr bwMode="auto">
              <a:xfrm>
                <a:off x="1301138" y="5836339"/>
                <a:ext cx="52388" cy="71438"/>
              </a:xfrm>
              <a:custGeom>
                <a:avLst/>
                <a:gdLst>
                  <a:gd name="T0" fmla="*/ 2147483647 w 33"/>
                  <a:gd name="T1" fmla="*/ 0 h 45"/>
                  <a:gd name="T2" fmla="*/ 2147483647 w 33"/>
                  <a:gd name="T3" fmla="*/ 2147483647 h 45"/>
                  <a:gd name="T4" fmla="*/ 2147483647 w 33"/>
                  <a:gd name="T5" fmla="*/ 2147483647 h 45"/>
                  <a:gd name="T6" fmla="*/ 0 w 33"/>
                  <a:gd name="T7" fmla="*/ 2147483647 h 45"/>
                  <a:gd name="T8" fmla="*/ 0 w 33"/>
                  <a:gd name="T9" fmla="*/ 2147483647 h 45"/>
                  <a:gd name="T10" fmla="*/ 2147483647 w 33"/>
                  <a:gd name="T11" fmla="*/ 2147483647 h 45"/>
                  <a:gd name="T12" fmla="*/ 2147483647 w 33"/>
                  <a:gd name="T13" fmla="*/ 2147483647 h 45"/>
                  <a:gd name="T14" fmla="*/ 2147483647 w 33"/>
                  <a:gd name="T15" fmla="*/ 2147483647 h 45"/>
                  <a:gd name="T16" fmla="*/ 2147483647 w 33"/>
                  <a:gd name="T17" fmla="*/ 2147483647 h 45"/>
                  <a:gd name="T18" fmla="*/ 2147483647 w 33"/>
                  <a:gd name="T19" fmla="*/ 2147483647 h 45"/>
                  <a:gd name="T20" fmla="*/ 2147483647 w 33"/>
                  <a:gd name="T21" fmla="*/ 2147483647 h 45"/>
                  <a:gd name="T22" fmla="*/ 2147483647 w 33"/>
                  <a:gd name="T23" fmla="*/ 2147483647 h 45"/>
                  <a:gd name="T24" fmla="*/ 2147483647 w 33"/>
                  <a:gd name="T25" fmla="*/ 2147483647 h 45"/>
                  <a:gd name="T26" fmla="*/ 2147483647 w 33"/>
                  <a:gd name="T27" fmla="*/ 2147483647 h 45"/>
                  <a:gd name="T28" fmla="*/ 2147483647 w 33"/>
                  <a:gd name="T29" fmla="*/ 2147483647 h 45"/>
                  <a:gd name="T30" fmla="*/ 2147483647 w 33"/>
                  <a:gd name="T31" fmla="*/ 0 h 45"/>
                  <a:gd name="T32" fmla="*/ 2147483647 w 33"/>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5"/>
                  <a:gd name="T53" fmla="*/ 33 w 33"/>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5">
                    <a:moveTo>
                      <a:pt x="14" y="0"/>
                    </a:moveTo>
                    <a:lnTo>
                      <a:pt x="7" y="1"/>
                    </a:lnTo>
                    <a:lnTo>
                      <a:pt x="1" y="8"/>
                    </a:lnTo>
                    <a:lnTo>
                      <a:pt x="0" y="19"/>
                    </a:lnTo>
                    <a:lnTo>
                      <a:pt x="0" y="26"/>
                    </a:lnTo>
                    <a:lnTo>
                      <a:pt x="1" y="36"/>
                    </a:lnTo>
                    <a:lnTo>
                      <a:pt x="7" y="43"/>
                    </a:lnTo>
                    <a:lnTo>
                      <a:pt x="14" y="45"/>
                    </a:lnTo>
                    <a:lnTo>
                      <a:pt x="19" y="45"/>
                    </a:lnTo>
                    <a:lnTo>
                      <a:pt x="26" y="43"/>
                    </a:lnTo>
                    <a:lnTo>
                      <a:pt x="31" y="36"/>
                    </a:lnTo>
                    <a:lnTo>
                      <a:pt x="33" y="26"/>
                    </a:lnTo>
                    <a:lnTo>
                      <a:pt x="33" y="19"/>
                    </a:lnTo>
                    <a:lnTo>
                      <a:pt x="31" y="8"/>
                    </a:lnTo>
                    <a:lnTo>
                      <a:pt x="26" y="1"/>
                    </a:lnTo>
                    <a:lnTo>
                      <a:pt x="19" y="0"/>
                    </a:lnTo>
                    <a:lnTo>
                      <a:pt x="14" y="0"/>
                    </a:lnTo>
                  </a:path>
                </a:pathLst>
              </a:custGeom>
              <a:noFill/>
              <a:ln w="4">
                <a:solidFill>
                  <a:srgbClr val="000000"/>
                </a:solidFill>
                <a:round/>
                <a:headEnd/>
                <a:tailEnd/>
              </a:ln>
            </p:spPr>
            <p:txBody>
              <a:bodyPr/>
              <a:lstStyle/>
              <a:p>
                <a:endParaRPr lang="en-US"/>
              </a:p>
            </p:txBody>
          </p:sp>
          <p:sp>
            <p:nvSpPr>
              <p:cNvPr id="96" name="Freeform 78"/>
              <p:cNvSpPr>
                <a:spLocks/>
              </p:cNvSpPr>
              <p:nvPr/>
            </p:nvSpPr>
            <p:spPr bwMode="auto">
              <a:xfrm>
                <a:off x="1372576" y="5836339"/>
                <a:ext cx="49213" cy="71438"/>
              </a:xfrm>
              <a:custGeom>
                <a:avLst/>
                <a:gdLst>
                  <a:gd name="T0" fmla="*/ 2147483647 w 31"/>
                  <a:gd name="T1" fmla="*/ 0 h 45"/>
                  <a:gd name="T2" fmla="*/ 2147483647 w 31"/>
                  <a:gd name="T3" fmla="*/ 2147483647 h 45"/>
                  <a:gd name="T4" fmla="*/ 2147483647 w 31"/>
                  <a:gd name="T5" fmla="*/ 2147483647 h 45"/>
                  <a:gd name="T6" fmla="*/ 0 w 31"/>
                  <a:gd name="T7" fmla="*/ 2147483647 h 45"/>
                  <a:gd name="T8" fmla="*/ 0 w 31"/>
                  <a:gd name="T9" fmla="*/ 2147483647 h 45"/>
                  <a:gd name="T10" fmla="*/ 2147483647 w 31"/>
                  <a:gd name="T11" fmla="*/ 2147483647 h 45"/>
                  <a:gd name="T12" fmla="*/ 2147483647 w 31"/>
                  <a:gd name="T13" fmla="*/ 2147483647 h 45"/>
                  <a:gd name="T14" fmla="*/ 2147483647 w 31"/>
                  <a:gd name="T15" fmla="*/ 2147483647 h 45"/>
                  <a:gd name="T16" fmla="*/ 2147483647 w 31"/>
                  <a:gd name="T17" fmla="*/ 2147483647 h 45"/>
                  <a:gd name="T18" fmla="*/ 2147483647 w 31"/>
                  <a:gd name="T19" fmla="*/ 2147483647 h 45"/>
                  <a:gd name="T20" fmla="*/ 2147483647 w 31"/>
                  <a:gd name="T21" fmla="*/ 2147483647 h 45"/>
                  <a:gd name="T22" fmla="*/ 2147483647 w 31"/>
                  <a:gd name="T23" fmla="*/ 2147483647 h 45"/>
                  <a:gd name="T24" fmla="*/ 2147483647 w 31"/>
                  <a:gd name="T25" fmla="*/ 2147483647 h 45"/>
                  <a:gd name="T26" fmla="*/ 2147483647 w 31"/>
                  <a:gd name="T27" fmla="*/ 2147483647 h 45"/>
                  <a:gd name="T28" fmla="*/ 2147483647 w 31"/>
                  <a:gd name="T29" fmla="*/ 2147483647 h 45"/>
                  <a:gd name="T30" fmla="*/ 2147483647 w 31"/>
                  <a:gd name="T31" fmla="*/ 0 h 45"/>
                  <a:gd name="T32" fmla="*/ 2147483647 w 31"/>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45"/>
                  <a:gd name="T53" fmla="*/ 31 w 31"/>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45">
                    <a:moveTo>
                      <a:pt x="14" y="0"/>
                    </a:moveTo>
                    <a:lnTo>
                      <a:pt x="7" y="1"/>
                    </a:lnTo>
                    <a:lnTo>
                      <a:pt x="2" y="8"/>
                    </a:lnTo>
                    <a:lnTo>
                      <a:pt x="0" y="19"/>
                    </a:lnTo>
                    <a:lnTo>
                      <a:pt x="0" y="26"/>
                    </a:lnTo>
                    <a:lnTo>
                      <a:pt x="2" y="36"/>
                    </a:lnTo>
                    <a:lnTo>
                      <a:pt x="7" y="43"/>
                    </a:lnTo>
                    <a:lnTo>
                      <a:pt x="14" y="45"/>
                    </a:lnTo>
                    <a:lnTo>
                      <a:pt x="18" y="45"/>
                    </a:lnTo>
                    <a:lnTo>
                      <a:pt x="24" y="43"/>
                    </a:lnTo>
                    <a:lnTo>
                      <a:pt x="30" y="36"/>
                    </a:lnTo>
                    <a:lnTo>
                      <a:pt x="31" y="26"/>
                    </a:lnTo>
                    <a:lnTo>
                      <a:pt x="31" y="19"/>
                    </a:lnTo>
                    <a:lnTo>
                      <a:pt x="30" y="8"/>
                    </a:lnTo>
                    <a:lnTo>
                      <a:pt x="24" y="1"/>
                    </a:lnTo>
                    <a:lnTo>
                      <a:pt x="18" y="0"/>
                    </a:lnTo>
                    <a:lnTo>
                      <a:pt x="14" y="0"/>
                    </a:lnTo>
                  </a:path>
                </a:pathLst>
              </a:custGeom>
              <a:noFill/>
              <a:ln w="4">
                <a:solidFill>
                  <a:srgbClr val="000000"/>
                </a:solidFill>
                <a:round/>
                <a:headEnd/>
                <a:tailEnd/>
              </a:ln>
            </p:spPr>
            <p:txBody>
              <a:bodyPr/>
              <a:lstStyle/>
              <a:p>
                <a:endParaRPr lang="en-US"/>
              </a:p>
            </p:txBody>
          </p:sp>
          <p:sp>
            <p:nvSpPr>
              <p:cNvPr id="97" name="Freeform 79"/>
              <p:cNvSpPr>
                <a:spLocks/>
              </p:cNvSpPr>
              <p:nvPr/>
            </p:nvSpPr>
            <p:spPr bwMode="auto">
              <a:xfrm>
                <a:off x="1453538" y="5836339"/>
                <a:ext cx="15875" cy="71438"/>
              </a:xfrm>
              <a:custGeom>
                <a:avLst/>
                <a:gdLst>
                  <a:gd name="T0" fmla="*/ 0 w 10"/>
                  <a:gd name="T1" fmla="*/ 2147483647 h 45"/>
                  <a:gd name="T2" fmla="*/ 2147483647 w 10"/>
                  <a:gd name="T3" fmla="*/ 2147483647 h 45"/>
                  <a:gd name="T4" fmla="*/ 2147483647 w 10"/>
                  <a:gd name="T5" fmla="*/ 0 h 45"/>
                  <a:gd name="T6" fmla="*/ 2147483647 w 10"/>
                  <a:gd name="T7" fmla="*/ 2147483647 h 45"/>
                  <a:gd name="T8" fmla="*/ 0 60000 65536"/>
                  <a:gd name="T9" fmla="*/ 0 60000 65536"/>
                  <a:gd name="T10" fmla="*/ 0 60000 65536"/>
                  <a:gd name="T11" fmla="*/ 0 60000 65536"/>
                  <a:gd name="T12" fmla="*/ 0 w 10"/>
                  <a:gd name="T13" fmla="*/ 0 h 45"/>
                  <a:gd name="T14" fmla="*/ 10 w 10"/>
                  <a:gd name="T15" fmla="*/ 45 h 45"/>
                </a:gdLst>
                <a:ahLst/>
                <a:cxnLst>
                  <a:cxn ang="T8">
                    <a:pos x="T0" y="T1"/>
                  </a:cxn>
                  <a:cxn ang="T9">
                    <a:pos x="T2" y="T3"/>
                  </a:cxn>
                  <a:cxn ang="T10">
                    <a:pos x="T4" y="T5"/>
                  </a:cxn>
                  <a:cxn ang="T11">
                    <a:pos x="T6" y="T7"/>
                  </a:cxn>
                </a:cxnLst>
                <a:rect l="T12" t="T13" r="T14" b="T15"/>
                <a:pathLst>
                  <a:path w="10" h="45">
                    <a:moveTo>
                      <a:pt x="0" y="8"/>
                    </a:moveTo>
                    <a:lnTo>
                      <a:pt x="3" y="7"/>
                    </a:lnTo>
                    <a:lnTo>
                      <a:pt x="10" y="0"/>
                    </a:lnTo>
                    <a:lnTo>
                      <a:pt x="10" y="45"/>
                    </a:lnTo>
                  </a:path>
                </a:pathLst>
              </a:custGeom>
              <a:noFill/>
              <a:ln w="4">
                <a:solidFill>
                  <a:srgbClr val="000000"/>
                </a:solidFill>
                <a:round/>
                <a:headEnd/>
                <a:tailEnd/>
              </a:ln>
            </p:spPr>
            <p:txBody>
              <a:bodyPr/>
              <a:lstStyle/>
              <a:p>
                <a:endParaRPr lang="en-US"/>
              </a:p>
            </p:txBody>
          </p:sp>
          <p:sp>
            <p:nvSpPr>
              <p:cNvPr id="98" name="Line 80"/>
              <p:cNvSpPr>
                <a:spLocks noChangeShapeType="1"/>
              </p:cNvSpPr>
              <p:nvPr/>
            </p:nvSpPr>
            <p:spPr bwMode="auto">
              <a:xfrm>
                <a:off x="1536088" y="5006077"/>
                <a:ext cx="44450" cy="1588"/>
              </a:xfrm>
              <a:prstGeom prst="line">
                <a:avLst/>
              </a:prstGeom>
              <a:noFill/>
              <a:ln w="4">
                <a:solidFill>
                  <a:srgbClr val="000000"/>
                </a:solidFill>
                <a:round/>
                <a:headEnd/>
                <a:tailEnd/>
              </a:ln>
            </p:spPr>
            <p:txBody>
              <a:bodyPr/>
              <a:lstStyle/>
              <a:p>
                <a:endParaRPr lang="en-US"/>
              </a:p>
            </p:txBody>
          </p:sp>
          <p:sp>
            <p:nvSpPr>
              <p:cNvPr id="99" name="Freeform 81"/>
              <p:cNvSpPr>
                <a:spLocks/>
              </p:cNvSpPr>
              <p:nvPr/>
            </p:nvSpPr>
            <p:spPr bwMode="auto">
              <a:xfrm>
                <a:off x="1131275" y="4975914"/>
                <a:ext cx="47625" cy="71438"/>
              </a:xfrm>
              <a:custGeom>
                <a:avLst/>
                <a:gdLst>
                  <a:gd name="T0" fmla="*/ 2147483647 w 30"/>
                  <a:gd name="T1" fmla="*/ 0 h 45"/>
                  <a:gd name="T2" fmla="*/ 2147483647 w 30"/>
                  <a:gd name="T3" fmla="*/ 2147483647 h 45"/>
                  <a:gd name="T4" fmla="*/ 2147483647 w 30"/>
                  <a:gd name="T5" fmla="*/ 2147483647 h 45"/>
                  <a:gd name="T6" fmla="*/ 0 w 30"/>
                  <a:gd name="T7" fmla="*/ 2147483647 h 45"/>
                  <a:gd name="T8" fmla="*/ 0 w 30"/>
                  <a:gd name="T9" fmla="*/ 2147483647 h 45"/>
                  <a:gd name="T10" fmla="*/ 2147483647 w 30"/>
                  <a:gd name="T11" fmla="*/ 2147483647 h 45"/>
                  <a:gd name="T12" fmla="*/ 2147483647 w 30"/>
                  <a:gd name="T13" fmla="*/ 2147483647 h 45"/>
                  <a:gd name="T14" fmla="*/ 2147483647 w 30"/>
                  <a:gd name="T15" fmla="*/ 2147483647 h 45"/>
                  <a:gd name="T16" fmla="*/ 2147483647 w 30"/>
                  <a:gd name="T17" fmla="*/ 2147483647 h 45"/>
                  <a:gd name="T18" fmla="*/ 2147483647 w 30"/>
                  <a:gd name="T19" fmla="*/ 2147483647 h 45"/>
                  <a:gd name="T20" fmla="*/ 2147483647 w 30"/>
                  <a:gd name="T21" fmla="*/ 2147483647 h 45"/>
                  <a:gd name="T22" fmla="*/ 2147483647 w 30"/>
                  <a:gd name="T23" fmla="*/ 2147483647 h 45"/>
                  <a:gd name="T24" fmla="*/ 2147483647 w 30"/>
                  <a:gd name="T25" fmla="*/ 2147483647 h 45"/>
                  <a:gd name="T26" fmla="*/ 2147483647 w 30"/>
                  <a:gd name="T27" fmla="*/ 2147483647 h 45"/>
                  <a:gd name="T28" fmla="*/ 2147483647 w 30"/>
                  <a:gd name="T29" fmla="*/ 2147483647 h 45"/>
                  <a:gd name="T30" fmla="*/ 2147483647 w 30"/>
                  <a:gd name="T31" fmla="*/ 0 h 45"/>
                  <a:gd name="T32" fmla="*/ 2147483647 w 30"/>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45"/>
                  <a:gd name="T53" fmla="*/ 30 w 30"/>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45">
                    <a:moveTo>
                      <a:pt x="12" y="0"/>
                    </a:moveTo>
                    <a:lnTo>
                      <a:pt x="5" y="1"/>
                    </a:lnTo>
                    <a:lnTo>
                      <a:pt x="2" y="8"/>
                    </a:lnTo>
                    <a:lnTo>
                      <a:pt x="0" y="19"/>
                    </a:lnTo>
                    <a:lnTo>
                      <a:pt x="0" y="26"/>
                    </a:lnTo>
                    <a:lnTo>
                      <a:pt x="2" y="36"/>
                    </a:lnTo>
                    <a:lnTo>
                      <a:pt x="5" y="43"/>
                    </a:lnTo>
                    <a:lnTo>
                      <a:pt x="12" y="45"/>
                    </a:lnTo>
                    <a:lnTo>
                      <a:pt x="18" y="45"/>
                    </a:lnTo>
                    <a:lnTo>
                      <a:pt x="25" y="43"/>
                    </a:lnTo>
                    <a:lnTo>
                      <a:pt x="28" y="36"/>
                    </a:lnTo>
                    <a:lnTo>
                      <a:pt x="30" y="26"/>
                    </a:lnTo>
                    <a:lnTo>
                      <a:pt x="30" y="19"/>
                    </a:lnTo>
                    <a:lnTo>
                      <a:pt x="28" y="8"/>
                    </a:lnTo>
                    <a:lnTo>
                      <a:pt x="25" y="1"/>
                    </a:lnTo>
                    <a:lnTo>
                      <a:pt x="18" y="0"/>
                    </a:lnTo>
                    <a:lnTo>
                      <a:pt x="12" y="0"/>
                    </a:lnTo>
                  </a:path>
                </a:pathLst>
              </a:custGeom>
              <a:noFill/>
              <a:ln w="4">
                <a:solidFill>
                  <a:srgbClr val="000000"/>
                </a:solidFill>
                <a:round/>
                <a:headEnd/>
                <a:tailEnd/>
              </a:ln>
            </p:spPr>
            <p:txBody>
              <a:bodyPr/>
              <a:lstStyle/>
              <a:p>
                <a:endParaRPr lang="en-US"/>
              </a:p>
            </p:txBody>
          </p:sp>
          <p:sp>
            <p:nvSpPr>
              <p:cNvPr id="100" name="Freeform 82"/>
              <p:cNvSpPr>
                <a:spLocks/>
              </p:cNvSpPr>
              <p:nvPr/>
            </p:nvSpPr>
            <p:spPr bwMode="auto">
              <a:xfrm>
                <a:off x="1204301" y="5042589"/>
                <a:ext cx="4763" cy="4763"/>
              </a:xfrm>
              <a:custGeom>
                <a:avLst/>
                <a:gdLst>
                  <a:gd name="T0" fmla="*/ 2147483647 w 3"/>
                  <a:gd name="T1" fmla="*/ 0 h 3"/>
                  <a:gd name="T2" fmla="*/ 0 w 3"/>
                  <a:gd name="T3" fmla="*/ 2147483647 h 3"/>
                  <a:gd name="T4" fmla="*/ 2147483647 w 3"/>
                  <a:gd name="T5" fmla="*/ 2147483647 h 3"/>
                  <a:gd name="T6" fmla="*/ 2147483647 w 3"/>
                  <a:gd name="T7" fmla="*/ 2147483647 h 3"/>
                  <a:gd name="T8" fmla="*/ 2147483647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1" y="0"/>
                    </a:moveTo>
                    <a:lnTo>
                      <a:pt x="0" y="1"/>
                    </a:lnTo>
                    <a:lnTo>
                      <a:pt x="1" y="3"/>
                    </a:lnTo>
                    <a:lnTo>
                      <a:pt x="3" y="1"/>
                    </a:lnTo>
                    <a:lnTo>
                      <a:pt x="1" y="0"/>
                    </a:lnTo>
                  </a:path>
                </a:pathLst>
              </a:custGeom>
              <a:noFill/>
              <a:ln w="4">
                <a:solidFill>
                  <a:srgbClr val="000000"/>
                </a:solidFill>
                <a:round/>
                <a:headEnd/>
                <a:tailEnd/>
              </a:ln>
            </p:spPr>
            <p:txBody>
              <a:bodyPr/>
              <a:lstStyle/>
              <a:p>
                <a:endParaRPr lang="en-US"/>
              </a:p>
            </p:txBody>
          </p:sp>
          <p:sp>
            <p:nvSpPr>
              <p:cNvPr id="101" name="Freeform 83"/>
              <p:cNvSpPr>
                <a:spLocks/>
              </p:cNvSpPr>
              <p:nvPr/>
            </p:nvSpPr>
            <p:spPr bwMode="auto">
              <a:xfrm>
                <a:off x="1231288" y="4975914"/>
                <a:ext cx="52388" cy="71438"/>
              </a:xfrm>
              <a:custGeom>
                <a:avLst/>
                <a:gdLst>
                  <a:gd name="T0" fmla="*/ 2147483647 w 33"/>
                  <a:gd name="T1" fmla="*/ 0 h 45"/>
                  <a:gd name="T2" fmla="*/ 2147483647 w 33"/>
                  <a:gd name="T3" fmla="*/ 2147483647 h 45"/>
                  <a:gd name="T4" fmla="*/ 2147483647 w 33"/>
                  <a:gd name="T5" fmla="*/ 2147483647 h 45"/>
                  <a:gd name="T6" fmla="*/ 0 w 33"/>
                  <a:gd name="T7" fmla="*/ 2147483647 h 45"/>
                  <a:gd name="T8" fmla="*/ 0 w 33"/>
                  <a:gd name="T9" fmla="*/ 2147483647 h 45"/>
                  <a:gd name="T10" fmla="*/ 2147483647 w 33"/>
                  <a:gd name="T11" fmla="*/ 2147483647 h 45"/>
                  <a:gd name="T12" fmla="*/ 2147483647 w 33"/>
                  <a:gd name="T13" fmla="*/ 2147483647 h 45"/>
                  <a:gd name="T14" fmla="*/ 2147483647 w 33"/>
                  <a:gd name="T15" fmla="*/ 2147483647 h 45"/>
                  <a:gd name="T16" fmla="*/ 2147483647 w 33"/>
                  <a:gd name="T17" fmla="*/ 2147483647 h 45"/>
                  <a:gd name="T18" fmla="*/ 2147483647 w 33"/>
                  <a:gd name="T19" fmla="*/ 2147483647 h 45"/>
                  <a:gd name="T20" fmla="*/ 2147483647 w 33"/>
                  <a:gd name="T21" fmla="*/ 2147483647 h 45"/>
                  <a:gd name="T22" fmla="*/ 2147483647 w 33"/>
                  <a:gd name="T23" fmla="*/ 2147483647 h 45"/>
                  <a:gd name="T24" fmla="*/ 2147483647 w 33"/>
                  <a:gd name="T25" fmla="*/ 2147483647 h 45"/>
                  <a:gd name="T26" fmla="*/ 2147483647 w 33"/>
                  <a:gd name="T27" fmla="*/ 2147483647 h 45"/>
                  <a:gd name="T28" fmla="*/ 2147483647 w 33"/>
                  <a:gd name="T29" fmla="*/ 2147483647 h 45"/>
                  <a:gd name="T30" fmla="*/ 2147483647 w 33"/>
                  <a:gd name="T31" fmla="*/ 0 h 45"/>
                  <a:gd name="T32" fmla="*/ 2147483647 w 33"/>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5"/>
                  <a:gd name="T53" fmla="*/ 33 w 33"/>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5">
                    <a:moveTo>
                      <a:pt x="14" y="0"/>
                    </a:moveTo>
                    <a:lnTo>
                      <a:pt x="7" y="1"/>
                    </a:lnTo>
                    <a:lnTo>
                      <a:pt x="2" y="8"/>
                    </a:lnTo>
                    <a:lnTo>
                      <a:pt x="0" y="19"/>
                    </a:lnTo>
                    <a:lnTo>
                      <a:pt x="0" y="26"/>
                    </a:lnTo>
                    <a:lnTo>
                      <a:pt x="2" y="36"/>
                    </a:lnTo>
                    <a:lnTo>
                      <a:pt x="7" y="43"/>
                    </a:lnTo>
                    <a:lnTo>
                      <a:pt x="14" y="45"/>
                    </a:lnTo>
                    <a:lnTo>
                      <a:pt x="19" y="45"/>
                    </a:lnTo>
                    <a:lnTo>
                      <a:pt x="26" y="43"/>
                    </a:lnTo>
                    <a:lnTo>
                      <a:pt x="31" y="36"/>
                    </a:lnTo>
                    <a:lnTo>
                      <a:pt x="33" y="26"/>
                    </a:lnTo>
                    <a:lnTo>
                      <a:pt x="33" y="19"/>
                    </a:lnTo>
                    <a:lnTo>
                      <a:pt x="31" y="8"/>
                    </a:lnTo>
                    <a:lnTo>
                      <a:pt x="26" y="1"/>
                    </a:lnTo>
                    <a:lnTo>
                      <a:pt x="19" y="0"/>
                    </a:lnTo>
                    <a:lnTo>
                      <a:pt x="14" y="0"/>
                    </a:lnTo>
                  </a:path>
                </a:pathLst>
              </a:custGeom>
              <a:noFill/>
              <a:ln w="4">
                <a:solidFill>
                  <a:srgbClr val="000000"/>
                </a:solidFill>
                <a:round/>
                <a:headEnd/>
                <a:tailEnd/>
              </a:ln>
            </p:spPr>
            <p:txBody>
              <a:bodyPr/>
              <a:lstStyle/>
              <a:p>
                <a:endParaRPr lang="en-US"/>
              </a:p>
            </p:txBody>
          </p:sp>
          <p:sp>
            <p:nvSpPr>
              <p:cNvPr id="102" name="Freeform 84"/>
              <p:cNvSpPr>
                <a:spLocks/>
              </p:cNvSpPr>
              <p:nvPr/>
            </p:nvSpPr>
            <p:spPr bwMode="auto">
              <a:xfrm>
                <a:off x="1301138" y="4975914"/>
                <a:ext cx="52388" cy="71438"/>
              </a:xfrm>
              <a:custGeom>
                <a:avLst/>
                <a:gdLst>
                  <a:gd name="T0" fmla="*/ 2147483647 w 33"/>
                  <a:gd name="T1" fmla="*/ 0 h 45"/>
                  <a:gd name="T2" fmla="*/ 2147483647 w 33"/>
                  <a:gd name="T3" fmla="*/ 2147483647 h 45"/>
                  <a:gd name="T4" fmla="*/ 2147483647 w 33"/>
                  <a:gd name="T5" fmla="*/ 2147483647 h 45"/>
                  <a:gd name="T6" fmla="*/ 0 w 33"/>
                  <a:gd name="T7" fmla="*/ 2147483647 h 45"/>
                  <a:gd name="T8" fmla="*/ 0 w 33"/>
                  <a:gd name="T9" fmla="*/ 2147483647 h 45"/>
                  <a:gd name="T10" fmla="*/ 2147483647 w 33"/>
                  <a:gd name="T11" fmla="*/ 2147483647 h 45"/>
                  <a:gd name="T12" fmla="*/ 2147483647 w 33"/>
                  <a:gd name="T13" fmla="*/ 2147483647 h 45"/>
                  <a:gd name="T14" fmla="*/ 2147483647 w 33"/>
                  <a:gd name="T15" fmla="*/ 2147483647 h 45"/>
                  <a:gd name="T16" fmla="*/ 2147483647 w 33"/>
                  <a:gd name="T17" fmla="*/ 2147483647 h 45"/>
                  <a:gd name="T18" fmla="*/ 2147483647 w 33"/>
                  <a:gd name="T19" fmla="*/ 2147483647 h 45"/>
                  <a:gd name="T20" fmla="*/ 2147483647 w 33"/>
                  <a:gd name="T21" fmla="*/ 2147483647 h 45"/>
                  <a:gd name="T22" fmla="*/ 2147483647 w 33"/>
                  <a:gd name="T23" fmla="*/ 2147483647 h 45"/>
                  <a:gd name="T24" fmla="*/ 2147483647 w 33"/>
                  <a:gd name="T25" fmla="*/ 2147483647 h 45"/>
                  <a:gd name="T26" fmla="*/ 2147483647 w 33"/>
                  <a:gd name="T27" fmla="*/ 2147483647 h 45"/>
                  <a:gd name="T28" fmla="*/ 2147483647 w 33"/>
                  <a:gd name="T29" fmla="*/ 2147483647 h 45"/>
                  <a:gd name="T30" fmla="*/ 2147483647 w 33"/>
                  <a:gd name="T31" fmla="*/ 0 h 45"/>
                  <a:gd name="T32" fmla="*/ 2147483647 w 33"/>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5"/>
                  <a:gd name="T53" fmla="*/ 33 w 33"/>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5">
                    <a:moveTo>
                      <a:pt x="14" y="0"/>
                    </a:moveTo>
                    <a:lnTo>
                      <a:pt x="7" y="1"/>
                    </a:lnTo>
                    <a:lnTo>
                      <a:pt x="1" y="8"/>
                    </a:lnTo>
                    <a:lnTo>
                      <a:pt x="0" y="19"/>
                    </a:lnTo>
                    <a:lnTo>
                      <a:pt x="0" y="26"/>
                    </a:lnTo>
                    <a:lnTo>
                      <a:pt x="1" y="36"/>
                    </a:lnTo>
                    <a:lnTo>
                      <a:pt x="7" y="43"/>
                    </a:lnTo>
                    <a:lnTo>
                      <a:pt x="14" y="45"/>
                    </a:lnTo>
                    <a:lnTo>
                      <a:pt x="19" y="45"/>
                    </a:lnTo>
                    <a:lnTo>
                      <a:pt x="26" y="43"/>
                    </a:lnTo>
                    <a:lnTo>
                      <a:pt x="31" y="36"/>
                    </a:lnTo>
                    <a:lnTo>
                      <a:pt x="33" y="26"/>
                    </a:lnTo>
                    <a:lnTo>
                      <a:pt x="33" y="19"/>
                    </a:lnTo>
                    <a:lnTo>
                      <a:pt x="31" y="8"/>
                    </a:lnTo>
                    <a:lnTo>
                      <a:pt x="26" y="1"/>
                    </a:lnTo>
                    <a:lnTo>
                      <a:pt x="19" y="0"/>
                    </a:lnTo>
                    <a:lnTo>
                      <a:pt x="14" y="0"/>
                    </a:lnTo>
                  </a:path>
                </a:pathLst>
              </a:custGeom>
              <a:noFill/>
              <a:ln w="4">
                <a:solidFill>
                  <a:srgbClr val="000000"/>
                </a:solidFill>
                <a:round/>
                <a:headEnd/>
                <a:tailEnd/>
              </a:ln>
            </p:spPr>
            <p:txBody>
              <a:bodyPr/>
              <a:lstStyle/>
              <a:p>
                <a:endParaRPr lang="en-US"/>
              </a:p>
            </p:txBody>
          </p:sp>
          <p:sp>
            <p:nvSpPr>
              <p:cNvPr id="103" name="Freeform 85"/>
              <p:cNvSpPr>
                <a:spLocks/>
              </p:cNvSpPr>
              <p:nvPr/>
            </p:nvSpPr>
            <p:spPr bwMode="auto">
              <a:xfrm>
                <a:off x="1383688" y="4975914"/>
                <a:ext cx="17463" cy="71438"/>
              </a:xfrm>
              <a:custGeom>
                <a:avLst/>
                <a:gdLst>
                  <a:gd name="T0" fmla="*/ 0 w 11"/>
                  <a:gd name="T1" fmla="*/ 2147483647 h 45"/>
                  <a:gd name="T2" fmla="*/ 2147483647 w 11"/>
                  <a:gd name="T3" fmla="*/ 2147483647 h 45"/>
                  <a:gd name="T4" fmla="*/ 2147483647 w 11"/>
                  <a:gd name="T5" fmla="*/ 0 h 45"/>
                  <a:gd name="T6" fmla="*/ 2147483647 w 11"/>
                  <a:gd name="T7" fmla="*/ 2147483647 h 45"/>
                  <a:gd name="T8" fmla="*/ 0 60000 65536"/>
                  <a:gd name="T9" fmla="*/ 0 60000 65536"/>
                  <a:gd name="T10" fmla="*/ 0 60000 65536"/>
                  <a:gd name="T11" fmla="*/ 0 60000 65536"/>
                  <a:gd name="T12" fmla="*/ 0 w 11"/>
                  <a:gd name="T13" fmla="*/ 0 h 45"/>
                  <a:gd name="T14" fmla="*/ 11 w 11"/>
                  <a:gd name="T15" fmla="*/ 45 h 45"/>
                </a:gdLst>
                <a:ahLst/>
                <a:cxnLst>
                  <a:cxn ang="T8">
                    <a:pos x="T0" y="T1"/>
                  </a:cxn>
                  <a:cxn ang="T9">
                    <a:pos x="T2" y="T3"/>
                  </a:cxn>
                  <a:cxn ang="T10">
                    <a:pos x="T4" y="T5"/>
                  </a:cxn>
                  <a:cxn ang="T11">
                    <a:pos x="T6" y="T7"/>
                  </a:cxn>
                </a:cxnLst>
                <a:rect l="T12" t="T13" r="T14" b="T15"/>
                <a:pathLst>
                  <a:path w="11" h="45">
                    <a:moveTo>
                      <a:pt x="0" y="8"/>
                    </a:moveTo>
                    <a:lnTo>
                      <a:pt x="4" y="7"/>
                    </a:lnTo>
                    <a:lnTo>
                      <a:pt x="11" y="0"/>
                    </a:lnTo>
                    <a:lnTo>
                      <a:pt x="11" y="45"/>
                    </a:lnTo>
                  </a:path>
                </a:pathLst>
              </a:custGeom>
              <a:noFill/>
              <a:ln w="4">
                <a:solidFill>
                  <a:srgbClr val="000000"/>
                </a:solidFill>
                <a:round/>
                <a:headEnd/>
                <a:tailEnd/>
              </a:ln>
            </p:spPr>
            <p:txBody>
              <a:bodyPr/>
              <a:lstStyle/>
              <a:p>
                <a:endParaRPr lang="en-US"/>
              </a:p>
            </p:txBody>
          </p:sp>
          <p:sp>
            <p:nvSpPr>
              <p:cNvPr id="104" name="Freeform 86"/>
              <p:cNvSpPr>
                <a:spLocks/>
              </p:cNvSpPr>
              <p:nvPr/>
            </p:nvSpPr>
            <p:spPr bwMode="auto">
              <a:xfrm>
                <a:off x="1442426" y="4975914"/>
                <a:ext cx="49213" cy="71438"/>
              </a:xfrm>
              <a:custGeom>
                <a:avLst/>
                <a:gdLst>
                  <a:gd name="T0" fmla="*/ 2147483647 w 31"/>
                  <a:gd name="T1" fmla="*/ 0 h 45"/>
                  <a:gd name="T2" fmla="*/ 2147483647 w 31"/>
                  <a:gd name="T3" fmla="*/ 2147483647 h 45"/>
                  <a:gd name="T4" fmla="*/ 2147483647 w 31"/>
                  <a:gd name="T5" fmla="*/ 2147483647 h 45"/>
                  <a:gd name="T6" fmla="*/ 0 w 31"/>
                  <a:gd name="T7" fmla="*/ 2147483647 h 45"/>
                  <a:gd name="T8" fmla="*/ 0 w 31"/>
                  <a:gd name="T9" fmla="*/ 2147483647 h 45"/>
                  <a:gd name="T10" fmla="*/ 2147483647 w 31"/>
                  <a:gd name="T11" fmla="*/ 2147483647 h 45"/>
                  <a:gd name="T12" fmla="*/ 2147483647 w 31"/>
                  <a:gd name="T13" fmla="*/ 2147483647 h 45"/>
                  <a:gd name="T14" fmla="*/ 2147483647 w 31"/>
                  <a:gd name="T15" fmla="*/ 2147483647 h 45"/>
                  <a:gd name="T16" fmla="*/ 2147483647 w 31"/>
                  <a:gd name="T17" fmla="*/ 2147483647 h 45"/>
                  <a:gd name="T18" fmla="*/ 2147483647 w 31"/>
                  <a:gd name="T19" fmla="*/ 2147483647 h 45"/>
                  <a:gd name="T20" fmla="*/ 2147483647 w 31"/>
                  <a:gd name="T21" fmla="*/ 2147483647 h 45"/>
                  <a:gd name="T22" fmla="*/ 2147483647 w 31"/>
                  <a:gd name="T23" fmla="*/ 2147483647 h 45"/>
                  <a:gd name="T24" fmla="*/ 2147483647 w 31"/>
                  <a:gd name="T25" fmla="*/ 2147483647 h 45"/>
                  <a:gd name="T26" fmla="*/ 2147483647 w 31"/>
                  <a:gd name="T27" fmla="*/ 2147483647 h 45"/>
                  <a:gd name="T28" fmla="*/ 2147483647 w 31"/>
                  <a:gd name="T29" fmla="*/ 2147483647 h 45"/>
                  <a:gd name="T30" fmla="*/ 2147483647 w 31"/>
                  <a:gd name="T31" fmla="*/ 0 h 45"/>
                  <a:gd name="T32" fmla="*/ 2147483647 w 31"/>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45"/>
                  <a:gd name="T53" fmla="*/ 31 w 31"/>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45">
                    <a:moveTo>
                      <a:pt x="14" y="0"/>
                    </a:moveTo>
                    <a:lnTo>
                      <a:pt x="7" y="1"/>
                    </a:lnTo>
                    <a:lnTo>
                      <a:pt x="1" y="8"/>
                    </a:lnTo>
                    <a:lnTo>
                      <a:pt x="0" y="19"/>
                    </a:lnTo>
                    <a:lnTo>
                      <a:pt x="0" y="26"/>
                    </a:lnTo>
                    <a:lnTo>
                      <a:pt x="1" y="36"/>
                    </a:lnTo>
                    <a:lnTo>
                      <a:pt x="7" y="43"/>
                    </a:lnTo>
                    <a:lnTo>
                      <a:pt x="14" y="45"/>
                    </a:lnTo>
                    <a:lnTo>
                      <a:pt x="17" y="45"/>
                    </a:lnTo>
                    <a:lnTo>
                      <a:pt x="24" y="43"/>
                    </a:lnTo>
                    <a:lnTo>
                      <a:pt x="29" y="36"/>
                    </a:lnTo>
                    <a:lnTo>
                      <a:pt x="31" y="26"/>
                    </a:lnTo>
                    <a:lnTo>
                      <a:pt x="31" y="19"/>
                    </a:lnTo>
                    <a:lnTo>
                      <a:pt x="29" y="8"/>
                    </a:lnTo>
                    <a:lnTo>
                      <a:pt x="24" y="1"/>
                    </a:lnTo>
                    <a:lnTo>
                      <a:pt x="17" y="0"/>
                    </a:lnTo>
                    <a:lnTo>
                      <a:pt x="14" y="0"/>
                    </a:lnTo>
                  </a:path>
                </a:pathLst>
              </a:custGeom>
              <a:noFill/>
              <a:ln w="4">
                <a:solidFill>
                  <a:srgbClr val="000000"/>
                </a:solidFill>
                <a:round/>
                <a:headEnd/>
                <a:tailEnd/>
              </a:ln>
            </p:spPr>
            <p:txBody>
              <a:bodyPr/>
              <a:lstStyle/>
              <a:p>
                <a:endParaRPr lang="en-US"/>
              </a:p>
            </p:txBody>
          </p:sp>
          <p:sp>
            <p:nvSpPr>
              <p:cNvPr id="105" name="Line 87"/>
              <p:cNvSpPr>
                <a:spLocks noChangeShapeType="1"/>
              </p:cNvSpPr>
              <p:nvPr/>
            </p:nvSpPr>
            <p:spPr bwMode="auto">
              <a:xfrm>
                <a:off x="1536088" y="4104377"/>
                <a:ext cx="44450" cy="1588"/>
              </a:xfrm>
              <a:prstGeom prst="line">
                <a:avLst/>
              </a:prstGeom>
              <a:noFill/>
              <a:ln w="4">
                <a:solidFill>
                  <a:srgbClr val="000000"/>
                </a:solidFill>
                <a:round/>
                <a:headEnd/>
                <a:tailEnd/>
              </a:ln>
            </p:spPr>
            <p:txBody>
              <a:bodyPr/>
              <a:lstStyle/>
              <a:p>
                <a:endParaRPr lang="en-US"/>
              </a:p>
            </p:txBody>
          </p:sp>
          <p:sp>
            <p:nvSpPr>
              <p:cNvPr id="106" name="Freeform 88"/>
              <p:cNvSpPr>
                <a:spLocks/>
              </p:cNvSpPr>
              <p:nvPr/>
            </p:nvSpPr>
            <p:spPr bwMode="auto">
              <a:xfrm>
                <a:off x="1131275" y="4072627"/>
                <a:ext cx="47625" cy="73025"/>
              </a:xfrm>
              <a:custGeom>
                <a:avLst/>
                <a:gdLst>
                  <a:gd name="T0" fmla="*/ 2147483647 w 30"/>
                  <a:gd name="T1" fmla="*/ 0 h 46"/>
                  <a:gd name="T2" fmla="*/ 2147483647 w 30"/>
                  <a:gd name="T3" fmla="*/ 2147483647 h 46"/>
                  <a:gd name="T4" fmla="*/ 2147483647 w 30"/>
                  <a:gd name="T5" fmla="*/ 2147483647 h 46"/>
                  <a:gd name="T6" fmla="*/ 0 w 30"/>
                  <a:gd name="T7" fmla="*/ 2147483647 h 46"/>
                  <a:gd name="T8" fmla="*/ 0 w 30"/>
                  <a:gd name="T9" fmla="*/ 2147483647 h 46"/>
                  <a:gd name="T10" fmla="*/ 2147483647 w 30"/>
                  <a:gd name="T11" fmla="*/ 2147483647 h 46"/>
                  <a:gd name="T12" fmla="*/ 2147483647 w 30"/>
                  <a:gd name="T13" fmla="*/ 2147483647 h 46"/>
                  <a:gd name="T14" fmla="*/ 2147483647 w 30"/>
                  <a:gd name="T15" fmla="*/ 2147483647 h 46"/>
                  <a:gd name="T16" fmla="*/ 2147483647 w 30"/>
                  <a:gd name="T17" fmla="*/ 2147483647 h 46"/>
                  <a:gd name="T18" fmla="*/ 2147483647 w 30"/>
                  <a:gd name="T19" fmla="*/ 2147483647 h 46"/>
                  <a:gd name="T20" fmla="*/ 2147483647 w 30"/>
                  <a:gd name="T21" fmla="*/ 2147483647 h 46"/>
                  <a:gd name="T22" fmla="*/ 2147483647 w 30"/>
                  <a:gd name="T23" fmla="*/ 2147483647 h 46"/>
                  <a:gd name="T24" fmla="*/ 2147483647 w 30"/>
                  <a:gd name="T25" fmla="*/ 2147483647 h 46"/>
                  <a:gd name="T26" fmla="*/ 2147483647 w 30"/>
                  <a:gd name="T27" fmla="*/ 2147483647 h 46"/>
                  <a:gd name="T28" fmla="*/ 2147483647 w 30"/>
                  <a:gd name="T29" fmla="*/ 2147483647 h 46"/>
                  <a:gd name="T30" fmla="*/ 2147483647 w 30"/>
                  <a:gd name="T31" fmla="*/ 0 h 46"/>
                  <a:gd name="T32" fmla="*/ 2147483647 w 30"/>
                  <a:gd name="T33" fmla="*/ 0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46"/>
                  <a:gd name="T53" fmla="*/ 30 w 30"/>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46">
                    <a:moveTo>
                      <a:pt x="12" y="0"/>
                    </a:moveTo>
                    <a:lnTo>
                      <a:pt x="5" y="2"/>
                    </a:lnTo>
                    <a:lnTo>
                      <a:pt x="2" y="9"/>
                    </a:lnTo>
                    <a:lnTo>
                      <a:pt x="0" y="20"/>
                    </a:lnTo>
                    <a:lnTo>
                      <a:pt x="0" y="27"/>
                    </a:lnTo>
                    <a:lnTo>
                      <a:pt x="2" y="37"/>
                    </a:lnTo>
                    <a:lnTo>
                      <a:pt x="5" y="44"/>
                    </a:lnTo>
                    <a:lnTo>
                      <a:pt x="12" y="46"/>
                    </a:lnTo>
                    <a:lnTo>
                      <a:pt x="18" y="46"/>
                    </a:lnTo>
                    <a:lnTo>
                      <a:pt x="25" y="44"/>
                    </a:lnTo>
                    <a:lnTo>
                      <a:pt x="28" y="37"/>
                    </a:lnTo>
                    <a:lnTo>
                      <a:pt x="30" y="27"/>
                    </a:lnTo>
                    <a:lnTo>
                      <a:pt x="30" y="20"/>
                    </a:lnTo>
                    <a:lnTo>
                      <a:pt x="28" y="9"/>
                    </a:lnTo>
                    <a:lnTo>
                      <a:pt x="25" y="2"/>
                    </a:lnTo>
                    <a:lnTo>
                      <a:pt x="18" y="0"/>
                    </a:lnTo>
                    <a:lnTo>
                      <a:pt x="12" y="0"/>
                    </a:lnTo>
                  </a:path>
                </a:pathLst>
              </a:custGeom>
              <a:noFill/>
              <a:ln w="4">
                <a:solidFill>
                  <a:srgbClr val="000000"/>
                </a:solidFill>
                <a:round/>
                <a:headEnd/>
                <a:tailEnd/>
              </a:ln>
            </p:spPr>
            <p:txBody>
              <a:bodyPr/>
              <a:lstStyle/>
              <a:p>
                <a:endParaRPr lang="en-US"/>
              </a:p>
            </p:txBody>
          </p:sp>
          <p:sp>
            <p:nvSpPr>
              <p:cNvPr id="107" name="Freeform 89"/>
              <p:cNvSpPr>
                <a:spLocks/>
              </p:cNvSpPr>
              <p:nvPr/>
            </p:nvSpPr>
            <p:spPr bwMode="auto">
              <a:xfrm>
                <a:off x="1204301" y="4139302"/>
                <a:ext cx="4763" cy="6350"/>
              </a:xfrm>
              <a:custGeom>
                <a:avLst/>
                <a:gdLst>
                  <a:gd name="T0" fmla="*/ 2147483647 w 3"/>
                  <a:gd name="T1" fmla="*/ 0 h 4"/>
                  <a:gd name="T2" fmla="*/ 0 w 3"/>
                  <a:gd name="T3" fmla="*/ 2147483647 h 4"/>
                  <a:gd name="T4" fmla="*/ 2147483647 w 3"/>
                  <a:gd name="T5" fmla="*/ 2147483647 h 4"/>
                  <a:gd name="T6" fmla="*/ 2147483647 w 3"/>
                  <a:gd name="T7" fmla="*/ 2147483647 h 4"/>
                  <a:gd name="T8" fmla="*/ 2147483647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1" y="0"/>
                    </a:moveTo>
                    <a:lnTo>
                      <a:pt x="0" y="2"/>
                    </a:lnTo>
                    <a:lnTo>
                      <a:pt x="1" y="4"/>
                    </a:lnTo>
                    <a:lnTo>
                      <a:pt x="3" y="2"/>
                    </a:lnTo>
                    <a:lnTo>
                      <a:pt x="1" y="0"/>
                    </a:lnTo>
                  </a:path>
                </a:pathLst>
              </a:custGeom>
              <a:noFill/>
              <a:ln w="4">
                <a:solidFill>
                  <a:srgbClr val="000000"/>
                </a:solidFill>
                <a:round/>
                <a:headEnd/>
                <a:tailEnd/>
              </a:ln>
            </p:spPr>
            <p:txBody>
              <a:bodyPr/>
              <a:lstStyle/>
              <a:p>
                <a:endParaRPr lang="en-US"/>
              </a:p>
            </p:txBody>
          </p:sp>
          <p:sp>
            <p:nvSpPr>
              <p:cNvPr id="108" name="Freeform 90"/>
              <p:cNvSpPr>
                <a:spLocks/>
              </p:cNvSpPr>
              <p:nvPr/>
            </p:nvSpPr>
            <p:spPr bwMode="auto">
              <a:xfrm>
                <a:off x="1231288" y="4072627"/>
                <a:ext cx="52388" cy="73025"/>
              </a:xfrm>
              <a:custGeom>
                <a:avLst/>
                <a:gdLst>
                  <a:gd name="T0" fmla="*/ 2147483647 w 33"/>
                  <a:gd name="T1" fmla="*/ 0 h 46"/>
                  <a:gd name="T2" fmla="*/ 2147483647 w 33"/>
                  <a:gd name="T3" fmla="*/ 2147483647 h 46"/>
                  <a:gd name="T4" fmla="*/ 2147483647 w 33"/>
                  <a:gd name="T5" fmla="*/ 2147483647 h 46"/>
                  <a:gd name="T6" fmla="*/ 0 w 33"/>
                  <a:gd name="T7" fmla="*/ 2147483647 h 46"/>
                  <a:gd name="T8" fmla="*/ 0 w 33"/>
                  <a:gd name="T9" fmla="*/ 2147483647 h 46"/>
                  <a:gd name="T10" fmla="*/ 2147483647 w 33"/>
                  <a:gd name="T11" fmla="*/ 2147483647 h 46"/>
                  <a:gd name="T12" fmla="*/ 2147483647 w 33"/>
                  <a:gd name="T13" fmla="*/ 2147483647 h 46"/>
                  <a:gd name="T14" fmla="*/ 2147483647 w 33"/>
                  <a:gd name="T15" fmla="*/ 2147483647 h 46"/>
                  <a:gd name="T16" fmla="*/ 2147483647 w 33"/>
                  <a:gd name="T17" fmla="*/ 2147483647 h 46"/>
                  <a:gd name="T18" fmla="*/ 2147483647 w 33"/>
                  <a:gd name="T19" fmla="*/ 2147483647 h 46"/>
                  <a:gd name="T20" fmla="*/ 2147483647 w 33"/>
                  <a:gd name="T21" fmla="*/ 2147483647 h 46"/>
                  <a:gd name="T22" fmla="*/ 2147483647 w 33"/>
                  <a:gd name="T23" fmla="*/ 2147483647 h 46"/>
                  <a:gd name="T24" fmla="*/ 2147483647 w 33"/>
                  <a:gd name="T25" fmla="*/ 2147483647 h 46"/>
                  <a:gd name="T26" fmla="*/ 2147483647 w 33"/>
                  <a:gd name="T27" fmla="*/ 2147483647 h 46"/>
                  <a:gd name="T28" fmla="*/ 2147483647 w 33"/>
                  <a:gd name="T29" fmla="*/ 2147483647 h 46"/>
                  <a:gd name="T30" fmla="*/ 2147483647 w 33"/>
                  <a:gd name="T31" fmla="*/ 0 h 46"/>
                  <a:gd name="T32" fmla="*/ 2147483647 w 33"/>
                  <a:gd name="T33" fmla="*/ 0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6"/>
                  <a:gd name="T53" fmla="*/ 33 w 33"/>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6">
                    <a:moveTo>
                      <a:pt x="14" y="0"/>
                    </a:moveTo>
                    <a:lnTo>
                      <a:pt x="7" y="2"/>
                    </a:lnTo>
                    <a:lnTo>
                      <a:pt x="2" y="9"/>
                    </a:lnTo>
                    <a:lnTo>
                      <a:pt x="0" y="20"/>
                    </a:lnTo>
                    <a:lnTo>
                      <a:pt x="0" y="27"/>
                    </a:lnTo>
                    <a:lnTo>
                      <a:pt x="2" y="37"/>
                    </a:lnTo>
                    <a:lnTo>
                      <a:pt x="7" y="44"/>
                    </a:lnTo>
                    <a:lnTo>
                      <a:pt x="14" y="46"/>
                    </a:lnTo>
                    <a:lnTo>
                      <a:pt x="19" y="46"/>
                    </a:lnTo>
                    <a:lnTo>
                      <a:pt x="26" y="44"/>
                    </a:lnTo>
                    <a:lnTo>
                      <a:pt x="31" y="37"/>
                    </a:lnTo>
                    <a:lnTo>
                      <a:pt x="33" y="27"/>
                    </a:lnTo>
                    <a:lnTo>
                      <a:pt x="33" y="20"/>
                    </a:lnTo>
                    <a:lnTo>
                      <a:pt x="31" y="9"/>
                    </a:lnTo>
                    <a:lnTo>
                      <a:pt x="26" y="2"/>
                    </a:lnTo>
                    <a:lnTo>
                      <a:pt x="19" y="0"/>
                    </a:lnTo>
                    <a:lnTo>
                      <a:pt x="14" y="0"/>
                    </a:lnTo>
                  </a:path>
                </a:pathLst>
              </a:custGeom>
              <a:noFill/>
              <a:ln w="4">
                <a:solidFill>
                  <a:srgbClr val="000000"/>
                </a:solidFill>
                <a:round/>
                <a:headEnd/>
                <a:tailEnd/>
              </a:ln>
            </p:spPr>
            <p:txBody>
              <a:bodyPr/>
              <a:lstStyle/>
              <a:p>
                <a:endParaRPr lang="en-US"/>
              </a:p>
            </p:txBody>
          </p:sp>
          <p:sp>
            <p:nvSpPr>
              <p:cNvPr id="109" name="Freeform 91"/>
              <p:cNvSpPr>
                <a:spLocks/>
              </p:cNvSpPr>
              <p:nvPr/>
            </p:nvSpPr>
            <p:spPr bwMode="auto">
              <a:xfrm>
                <a:off x="1313838" y="4072627"/>
                <a:ext cx="17463" cy="73025"/>
              </a:xfrm>
              <a:custGeom>
                <a:avLst/>
                <a:gdLst>
                  <a:gd name="T0" fmla="*/ 0 w 11"/>
                  <a:gd name="T1" fmla="*/ 2147483647 h 46"/>
                  <a:gd name="T2" fmla="*/ 2147483647 w 11"/>
                  <a:gd name="T3" fmla="*/ 2147483647 h 46"/>
                  <a:gd name="T4" fmla="*/ 2147483647 w 11"/>
                  <a:gd name="T5" fmla="*/ 0 h 46"/>
                  <a:gd name="T6" fmla="*/ 2147483647 w 11"/>
                  <a:gd name="T7" fmla="*/ 2147483647 h 46"/>
                  <a:gd name="T8" fmla="*/ 0 60000 65536"/>
                  <a:gd name="T9" fmla="*/ 0 60000 65536"/>
                  <a:gd name="T10" fmla="*/ 0 60000 65536"/>
                  <a:gd name="T11" fmla="*/ 0 60000 65536"/>
                  <a:gd name="T12" fmla="*/ 0 w 11"/>
                  <a:gd name="T13" fmla="*/ 0 h 46"/>
                  <a:gd name="T14" fmla="*/ 11 w 11"/>
                  <a:gd name="T15" fmla="*/ 46 h 46"/>
                </a:gdLst>
                <a:ahLst/>
                <a:cxnLst>
                  <a:cxn ang="T8">
                    <a:pos x="T0" y="T1"/>
                  </a:cxn>
                  <a:cxn ang="T9">
                    <a:pos x="T2" y="T3"/>
                  </a:cxn>
                  <a:cxn ang="T10">
                    <a:pos x="T4" y="T5"/>
                  </a:cxn>
                  <a:cxn ang="T11">
                    <a:pos x="T6" y="T7"/>
                  </a:cxn>
                </a:cxnLst>
                <a:rect l="T12" t="T13" r="T14" b="T15"/>
                <a:pathLst>
                  <a:path w="11" h="46">
                    <a:moveTo>
                      <a:pt x="0" y="9"/>
                    </a:moveTo>
                    <a:lnTo>
                      <a:pt x="4" y="7"/>
                    </a:lnTo>
                    <a:lnTo>
                      <a:pt x="11" y="0"/>
                    </a:lnTo>
                    <a:lnTo>
                      <a:pt x="11" y="46"/>
                    </a:lnTo>
                  </a:path>
                </a:pathLst>
              </a:custGeom>
              <a:noFill/>
              <a:ln w="4">
                <a:solidFill>
                  <a:srgbClr val="000000"/>
                </a:solidFill>
                <a:round/>
                <a:headEnd/>
                <a:tailEnd/>
              </a:ln>
            </p:spPr>
            <p:txBody>
              <a:bodyPr/>
              <a:lstStyle/>
              <a:p>
                <a:endParaRPr lang="en-US"/>
              </a:p>
            </p:txBody>
          </p:sp>
          <p:sp>
            <p:nvSpPr>
              <p:cNvPr id="110" name="Freeform 92"/>
              <p:cNvSpPr>
                <a:spLocks/>
              </p:cNvSpPr>
              <p:nvPr/>
            </p:nvSpPr>
            <p:spPr bwMode="auto">
              <a:xfrm>
                <a:off x="1372576" y="4072627"/>
                <a:ext cx="49213" cy="73025"/>
              </a:xfrm>
              <a:custGeom>
                <a:avLst/>
                <a:gdLst>
                  <a:gd name="T0" fmla="*/ 2147483647 w 31"/>
                  <a:gd name="T1" fmla="*/ 0 h 46"/>
                  <a:gd name="T2" fmla="*/ 2147483647 w 31"/>
                  <a:gd name="T3" fmla="*/ 2147483647 h 46"/>
                  <a:gd name="T4" fmla="*/ 2147483647 w 31"/>
                  <a:gd name="T5" fmla="*/ 2147483647 h 46"/>
                  <a:gd name="T6" fmla="*/ 0 w 31"/>
                  <a:gd name="T7" fmla="*/ 2147483647 h 46"/>
                  <a:gd name="T8" fmla="*/ 0 w 31"/>
                  <a:gd name="T9" fmla="*/ 2147483647 h 46"/>
                  <a:gd name="T10" fmla="*/ 2147483647 w 31"/>
                  <a:gd name="T11" fmla="*/ 2147483647 h 46"/>
                  <a:gd name="T12" fmla="*/ 2147483647 w 31"/>
                  <a:gd name="T13" fmla="*/ 2147483647 h 46"/>
                  <a:gd name="T14" fmla="*/ 2147483647 w 31"/>
                  <a:gd name="T15" fmla="*/ 2147483647 h 46"/>
                  <a:gd name="T16" fmla="*/ 2147483647 w 31"/>
                  <a:gd name="T17" fmla="*/ 2147483647 h 46"/>
                  <a:gd name="T18" fmla="*/ 2147483647 w 31"/>
                  <a:gd name="T19" fmla="*/ 2147483647 h 46"/>
                  <a:gd name="T20" fmla="*/ 2147483647 w 31"/>
                  <a:gd name="T21" fmla="*/ 2147483647 h 46"/>
                  <a:gd name="T22" fmla="*/ 2147483647 w 31"/>
                  <a:gd name="T23" fmla="*/ 2147483647 h 46"/>
                  <a:gd name="T24" fmla="*/ 2147483647 w 31"/>
                  <a:gd name="T25" fmla="*/ 2147483647 h 46"/>
                  <a:gd name="T26" fmla="*/ 2147483647 w 31"/>
                  <a:gd name="T27" fmla="*/ 2147483647 h 46"/>
                  <a:gd name="T28" fmla="*/ 2147483647 w 31"/>
                  <a:gd name="T29" fmla="*/ 2147483647 h 46"/>
                  <a:gd name="T30" fmla="*/ 2147483647 w 31"/>
                  <a:gd name="T31" fmla="*/ 0 h 46"/>
                  <a:gd name="T32" fmla="*/ 2147483647 w 31"/>
                  <a:gd name="T33" fmla="*/ 0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46"/>
                  <a:gd name="T53" fmla="*/ 31 w 31"/>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46">
                    <a:moveTo>
                      <a:pt x="14" y="0"/>
                    </a:moveTo>
                    <a:lnTo>
                      <a:pt x="7" y="2"/>
                    </a:lnTo>
                    <a:lnTo>
                      <a:pt x="2" y="9"/>
                    </a:lnTo>
                    <a:lnTo>
                      <a:pt x="0" y="20"/>
                    </a:lnTo>
                    <a:lnTo>
                      <a:pt x="0" y="27"/>
                    </a:lnTo>
                    <a:lnTo>
                      <a:pt x="2" y="37"/>
                    </a:lnTo>
                    <a:lnTo>
                      <a:pt x="7" y="44"/>
                    </a:lnTo>
                    <a:lnTo>
                      <a:pt x="14" y="46"/>
                    </a:lnTo>
                    <a:lnTo>
                      <a:pt x="18" y="46"/>
                    </a:lnTo>
                    <a:lnTo>
                      <a:pt x="24" y="44"/>
                    </a:lnTo>
                    <a:lnTo>
                      <a:pt x="30" y="37"/>
                    </a:lnTo>
                    <a:lnTo>
                      <a:pt x="31" y="27"/>
                    </a:lnTo>
                    <a:lnTo>
                      <a:pt x="31" y="20"/>
                    </a:lnTo>
                    <a:lnTo>
                      <a:pt x="30" y="9"/>
                    </a:lnTo>
                    <a:lnTo>
                      <a:pt x="24" y="2"/>
                    </a:lnTo>
                    <a:lnTo>
                      <a:pt x="18" y="0"/>
                    </a:lnTo>
                    <a:lnTo>
                      <a:pt x="14" y="0"/>
                    </a:lnTo>
                  </a:path>
                </a:pathLst>
              </a:custGeom>
              <a:noFill/>
              <a:ln w="4">
                <a:solidFill>
                  <a:srgbClr val="000000"/>
                </a:solidFill>
                <a:round/>
                <a:headEnd/>
                <a:tailEnd/>
              </a:ln>
            </p:spPr>
            <p:txBody>
              <a:bodyPr/>
              <a:lstStyle/>
              <a:p>
                <a:endParaRPr lang="en-US"/>
              </a:p>
            </p:txBody>
          </p:sp>
          <p:sp>
            <p:nvSpPr>
              <p:cNvPr id="111" name="Freeform 93"/>
              <p:cNvSpPr>
                <a:spLocks/>
              </p:cNvSpPr>
              <p:nvPr/>
            </p:nvSpPr>
            <p:spPr bwMode="auto">
              <a:xfrm>
                <a:off x="1442426" y="4072627"/>
                <a:ext cx="49213" cy="73025"/>
              </a:xfrm>
              <a:custGeom>
                <a:avLst/>
                <a:gdLst>
                  <a:gd name="T0" fmla="*/ 2147483647 w 31"/>
                  <a:gd name="T1" fmla="*/ 0 h 46"/>
                  <a:gd name="T2" fmla="*/ 2147483647 w 31"/>
                  <a:gd name="T3" fmla="*/ 2147483647 h 46"/>
                  <a:gd name="T4" fmla="*/ 2147483647 w 31"/>
                  <a:gd name="T5" fmla="*/ 2147483647 h 46"/>
                  <a:gd name="T6" fmla="*/ 0 w 31"/>
                  <a:gd name="T7" fmla="*/ 2147483647 h 46"/>
                  <a:gd name="T8" fmla="*/ 0 w 31"/>
                  <a:gd name="T9" fmla="*/ 2147483647 h 46"/>
                  <a:gd name="T10" fmla="*/ 2147483647 w 31"/>
                  <a:gd name="T11" fmla="*/ 2147483647 h 46"/>
                  <a:gd name="T12" fmla="*/ 2147483647 w 31"/>
                  <a:gd name="T13" fmla="*/ 2147483647 h 46"/>
                  <a:gd name="T14" fmla="*/ 2147483647 w 31"/>
                  <a:gd name="T15" fmla="*/ 2147483647 h 46"/>
                  <a:gd name="T16" fmla="*/ 2147483647 w 31"/>
                  <a:gd name="T17" fmla="*/ 2147483647 h 46"/>
                  <a:gd name="T18" fmla="*/ 2147483647 w 31"/>
                  <a:gd name="T19" fmla="*/ 2147483647 h 46"/>
                  <a:gd name="T20" fmla="*/ 2147483647 w 31"/>
                  <a:gd name="T21" fmla="*/ 2147483647 h 46"/>
                  <a:gd name="T22" fmla="*/ 2147483647 w 31"/>
                  <a:gd name="T23" fmla="*/ 2147483647 h 46"/>
                  <a:gd name="T24" fmla="*/ 2147483647 w 31"/>
                  <a:gd name="T25" fmla="*/ 2147483647 h 46"/>
                  <a:gd name="T26" fmla="*/ 2147483647 w 31"/>
                  <a:gd name="T27" fmla="*/ 2147483647 h 46"/>
                  <a:gd name="T28" fmla="*/ 2147483647 w 31"/>
                  <a:gd name="T29" fmla="*/ 2147483647 h 46"/>
                  <a:gd name="T30" fmla="*/ 2147483647 w 31"/>
                  <a:gd name="T31" fmla="*/ 0 h 46"/>
                  <a:gd name="T32" fmla="*/ 2147483647 w 31"/>
                  <a:gd name="T33" fmla="*/ 0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46"/>
                  <a:gd name="T53" fmla="*/ 31 w 31"/>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46">
                    <a:moveTo>
                      <a:pt x="14" y="0"/>
                    </a:moveTo>
                    <a:lnTo>
                      <a:pt x="7" y="2"/>
                    </a:lnTo>
                    <a:lnTo>
                      <a:pt x="1" y="9"/>
                    </a:lnTo>
                    <a:lnTo>
                      <a:pt x="0" y="20"/>
                    </a:lnTo>
                    <a:lnTo>
                      <a:pt x="0" y="27"/>
                    </a:lnTo>
                    <a:lnTo>
                      <a:pt x="1" y="37"/>
                    </a:lnTo>
                    <a:lnTo>
                      <a:pt x="7" y="44"/>
                    </a:lnTo>
                    <a:lnTo>
                      <a:pt x="14" y="46"/>
                    </a:lnTo>
                    <a:lnTo>
                      <a:pt x="17" y="46"/>
                    </a:lnTo>
                    <a:lnTo>
                      <a:pt x="24" y="44"/>
                    </a:lnTo>
                    <a:lnTo>
                      <a:pt x="29" y="37"/>
                    </a:lnTo>
                    <a:lnTo>
                      <a:pt x="31" y="27"/>
                    </a:lnTo>
                    <a:lnTo>
                      <a:pt x="31" y="20"/>
                    </a:lnTo>
                    <a:lnTo>
                      <a:pt x="29" y="9"/>
                    </a:lnTo>
                    <a:lnTo>
                      <a:pt x="24" y="2"/>
                    </a:lnTo>
                    <a:lnTo>
                      <a:pt x="17" y="0"/>
                    </a:lnTo>
                    <a:lnTo>
                      <a:pt x="14" y="0"/>
                    </a:lnTo>
                  </a:path>
                </a:pathLst>
              </a:custGeom>
              <a:noFill/>
              <a:ln w="4">
                <a:solidFill>
                  <a:srgbClr val="000000"/>
                </a:solidFill>
                <a:round/>
                <a:headEnd/>
                <a:tailEnd/>
              </a:ln>
            </p:spPr>
            <p:txBody>
              <a:bodyPr/>
              <a:lstStyle/>
              <a:p>
                <a:endParaRPr lang="en-US"/>
              </a:p>
            </p:txBody>
          </p:sp>
          <p:sp>
            <p:nvSpPr>
              <p:cNvPr id="112" name="Line 94"/>
              <p:cNvSpPr>
                <a:spLocks noChangeShapeType="1"/>
              </p:cNvSpPr>
              <p:nvPr/>
            </p:nvSpPr>
            <p:spPr bwMode="auto">
              <a:xfrm>
                <a:off x="1536088" y="3201089"/>
                <a:ext cx="44450" cy="1588"/>
              </a:xfrm>
              <a:prstGeom prst="line">
                <a:avLst/>
              </a:prstGeom>
              <a:noFill/>
              <a:ln w="4">
                <a:solidFill>
                  <a:srgbClr val="000000"/>
                </a:solidFill>
                <a:round/>
                <a:headEnd/>
                <a:tailEnd/>
              </a:ln>
            </p:spPr>
            <p:txBody>
              <a:bodyPr/>
              <a:lstStyle/>
              <a:p>
                <a:endParaRPr lang="en-US"/>
              </a:p>
            </p:txBody>
          </p:sp>
          <p:sp>
            <p:nvSpPr>
              <p:cNvPr id="113" name="Freeform 95"/>
              <p:cNvSpPr>
                <a:spLocks/>
              </p:cNvSpPr>
              <p:nvPr/>
            </p:nvSpPr>
            <p:spPr bwMode="auto">
              <a:xfrm>
                <a:off x="1131275" y="3204264"/>
                <a:ext cx="47625" cy="73025"/>
              </a:xfrm>
              <a:custGeom>
                <a:avLst/>
                <a:gdLst>
                  <a:gd name="T0" fmla="*/ 2147483647 w 30"/>
                  <a:gd name="T1" fmla="*/ 0 h 46"/>
                  <a:gd name="T2" fmla="*/ 2147483647 w 30"/>
                  <a:gd name="T3" fmla="*/ 2147483647 h 46"/>
                  <a:gd name="T4" fmla="*/ 2147483647 w 30"/>
                  <a:gd name="T5" fmla="*/ 2147483647 h 46"/>
                  <a:gd name="T6" fmla="*/ 0 w 30"/>
                  <a:gd name="T7" fmla="*/ 2147483647 h 46"/>
                  <a:gd name="T8" fmla="*/ 0 w 30"/>
                  <a:gd name="T9" fmla="*/ 2147483647 h 46"/>
                  <a:gd name="T10" fmla="*/ 2147483647 w 30"/>
                  <a:gd name="T11" fmla="*/ 2147483647 h 46"/>
                  <a:gd name="T12" fmla="*/ 2147483647 w 30"/>
                  <a:gd name="T13" fmla="*/ 2147483647 h 46"/>
                  <a:gd name="T14" fmla="*/ 2147483647 w 30"/>
                  <a:gd name="T15" fmla="*/ 2147483647 h 46"/>
                  <a:gd name="T16" fmla="*/ 2147483647 w 30"/>
                  <a:gd name="T17" fmla="*/ 2147483647 h 46"/>
                  <a:gd name="T18" fmla="*/ 2147483647 w 30"/>
                  <a:gd name="T19" fmla="*/ 2147483647 h 46"/>
                  <a:gd name="T20" fmla="*/ 2147483647 w 30"/>
                  <a:gd name="T21" fmla="*/ 2147483647 h 46"/>
                  <a:gd name="T22" fmla="*/ 2147483647 w 30"/>
                  <a:gd name="T23" fmla="*/ 2147483647 h 46"/>
                  <a:gd name="T24" fmla="*/ 2147483647 w 30"/>
                  <a:gd name="T25" fmla="*/ 2147483647 h 46"/>
                  <a:gd name="T26" fmla="*/ 2147483647 w 30"/>
                  <a:gd name="T27" fmla="*/ 2147483647 h 46"/>
                  <a:gd name="T28" fmla="*/ 2147483647 w 30"/>
                  <a:gd name="T29" fmla="*/ 2147483647 h 46"/>
                  <a:gd name="T30" fmla="*/ 2147483647 w 30"/>
                  <a:gd name="T31" fmla="*/ 0 h 46"/>
                  <a:gd name="T32" fmla="*/ 2147483647 w 30"/>
                  <a:gd name="T33" fmla="*/ 0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46"/>
                  <a:gd name="T53" fmla="*/ 30 w 30"/>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46">
                    <a:moveTo>
                      <a:pt x="12" y="0"/>
                    </a:moveTo>
                    <a:lnTo>
                      <a:pt x="5" y="2"/>
                    </a:lnTo>
                    <a:lnTo>
                      <a:pt x="2" y="9"/>
                    </a:lnTo>
                    <a:lnTo>
                      <a:pt x="0" y="19"/>
                    </a:lnTo>
                    <a:lnTo>
                      <a:pt x="0" y="26"/>
                    </a:lnTo>
                    <a:lnTo>
                      <a:pt x="2" y="37"/>
                    </a:lnTo>
                    <a:lnTo>
                      <a:pt x="5" y="44"/>
                    </a:lnTo>
                    <a:lnTo>
                      <a:pt x="12" y="46"/>
                    </a:lnTo>
                    <a:lnTo>
                      <a:pt x="18" y="46"/>
                    </a:lnTo>
                    <a:lnTo>
                      <a:pt x="25" y="44"/>
                    </a:lnTo>
                    <a:lnTo>
                      <a:pt x="28" y="37"/>
                    </a:lnTo>
                    <a:lnTo>
                      <a:pt x="30" y="26"/>
                    </a:lnTo>
                    <a:lnTo>
                      <a:pt x="30" y="19"/>
                    </a:lnTo>
                    <a:lnTo>
                      <a:pt x="28" y="9"/>
                    </a:lnTo>
                    <a:lnTo>
                      <a:pt x="25" y="2"/>
                    </a:lnTo>
                    <a:lnTo>
                      <a:pt x="18" y="0"/>
                    </a:lnTo>
                    <a:lnTo>
                      <a:pt x="12" y="0"/>
                    </a:lnTo>
                  </a:path>
                </a:pathLst>
              </a:custGeom>
              <a:noFill/>
              <a:ln w="4">
                <a:solidFill>
                  <a:srgbClr val="000000"/>
                </a:solidFill>
                <a:round/>
                <a:headEnd/>
                <a:tailEnd/>
              </a:ln>
            </p:spPr>
            <p:txBody>
              <a:bodyPr/>
              <a:lstStyle/>
              <a:p>
                <a:endParaRPr lang="en-US"/>
              </a:p>
            </p:txBody>
          </p:sp>
          <p:sp>
            <p:nvSpPr>
              <p:cNvPr id="114" name="Freeform 96"/>
              <p:cNvSpPr>
                <a:spLocks/>
              </p:cNvSpPr>
              <p:nvPr/>
            </p:nvSpPr>
            <p:spPr bwMode="auto">
              <a:xfrm>
                <a:off x="1204301" y="3267764"/>
                <a:ext cx="4763" cy="6350"/>
              </a:xfrm>
              <a:custGeom>
                <a:avLst/>
                <a:gdLst>
                  <a:gd name="T0" fmla="*/ 2147483647 w 3"/>
                  <a:gd name="T1" fmla="*/ 0 h 4"/>
                  <a:gd name="T2" fmla="*/ 0 w 3"/>
                  <a:gd name="T3" fmla="*/ 2147483647 h 4"/>
                  <a:gd name="T4" fmla="*/ 2147483647 w 3"/>
                  <a:gd name="T5" fmla="*/ 2147483647 h 4"/>
                  <a:gd name="T6" fmla="*/ 2147483647 w 3"/>
                  <a:gd name="T7" fmla="*/ 2147483647 h 4"/>
                  <a:gd name="T8" fmla="*/ 2147483647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1" y="0"/>
                    </a:moveTo>
                    <a:lnTo>
                      <a:pt x="0" y="2"/>
                    </a:lnTo>
                    <a:lnTo>
                      <a:pt x="1" y="4"/>
                    </a:lnTo>
                    <a:lnTo>
                      <a:pt x="3" y="2"/>
                    </a:lnTo>
                    <a:lnTo>
                      <a:pt x="1" y="0"/>
                    </a:lnTo>
                  </a:path>
                </a:pathLst>
              </a:custGeom>
              <a:noFill/>
              <a:ln w="4">
                <a:solidFill>
                  <a:srgbClr val="000000"/>
                </a:solidFill>
                <a:round/>
                <a:headEnd/>
                <a:tailEnd/>
              </a:ln>
            </p:spPr>
            <p:txBody>
              <a:bodyPr/>
              <a:lstStyle/>
              <a:p>
                <a:endParaRPr lang="en-US"/>
              </a:p>
            </p:txBody>
          </p:sp>
          <p:sp>
            <p:nvSpPr>
              <p:cNvPr id="115" name="Freeform 97"/>
              <p:cNvSpPr>
                <a:spLocks/>
              </p:cNvSpPr>
              <p:nvPr/>
            </p:nvSpPr>
            <p:spPr bwMode="auto">
              <a:xfrm>
                <a:off x="1245576" y="3204264"/>
                <a:ext cx="15875" cy="73025"/>
              </a:xfrm>
              <a:custGeom>
                <a:avLst/>
                <a:gdLst>
                  <a:gd name="T0" fmla="*/ 0 w 10"/>
                  <a:gd name="T1" fmla="*/ 2147483647 h 46"/>
                  <a:gd name="T2" fmla="*/ 2147483647 w 10"/>
                  <a:gd name="T3" fmla="*/ 2147483647 h 46"/>
                  <a:gd name="T4" fmla="*/ 2147483647 w 10"/>
                  <a:gd name="T5" fmla="*/ 0 h 46"/>
                  <a:gd name="T6" fmla="*/ 2147483647 w 10"/>
                  <a:gd name="T7" fmla="*/ 2147483647 h 46"/>
                  <a:gd name="T8" fmla="*/ 0 60000 65536"/>
                  <a:gd name="T9" fmla="*/ 0 60000 65536"/>
                  <a:gd name="T10" fmla="*/ 0 60000 65536"/>
                  <a:gd name="T11" fmla="*/ 0 60000 65536"/>
                  <a:gd name="T12" fmla="*/ 0 w 10"/>
                  <a:gd name="T13" fmla="*/ 0 h 46"/>
                  <a:gd name="T14" fmla="*/ 10 w 10"/>
                  <a:gd name="T15" fmla="*/ 46 h 46"/>
                </a:gdLst>
                <a:ahLst/>
                <a:cxnLst>
                  <a:cxn ang="T8">
                    <a:pos x="T0" y="T1"/>
                  </a:cxn>
                  <a:cxn ang="T9">
                    <a:pos x="T2" y="T3"/>
                  </a:cxn>
                  <a:cxn ang="T10">
                    <a:pos x="T4" y="T5"/>
                  </a:cxn>
                  <a:cxn ang="T11">
                    <a:pos x="T6" y="T7"/>
                  </a:cxn>
                </a:cxnLst>
                <a:rect l="T12" t="T13" r="T14" b="T15"/>
                <a:pathLst>
                  <a:path w="10" h="46">
                    <a:moveTo>
                      <a:pt x="0" y="9"/>
                    </a:moveTo>
                    <a:lnTo>
                      <a:pt x="3" y="7"/>
                    </a:lnTo>
                    <a:lnTo>
                      <a:pt x="10" y="0"/>
                    </a:lnTo>
                    <a:lnTo>
                      <a:pt x="10" y="46"/>
                    </a:lnTo>
                  </a:path>
                </a:pathLst>
              </a:custGeom>
              <a:noFill/>
              <a:ln w="4">
                <a:solidFill>
                  <a:srgbClr val="000000"/>
                </a:solidFill>
                <a:round/>
                <a:headEnd/>
                <a:tailEnd/>
              </a:ln>
            </p:spPr>
            <p:txBody>
              <a:bodyPr/>
              <a:lstStyle/>
              <a:p>
                <a:endParaRPr lang="en-US"/>
              </a:p>
            </p:txBody>
          </p:sp>
          <p:sp>
            <p:nvSpPr>
              <p:cNvPr id="116" name="Freeform 98"/>
              <p:cNvSpPr>
                <a:spLocks/>
              </p:cNvSpPr>
              <p:nvPr/>
            </p:nvSpPr>
            <p:spPr bwMode="auto">
              <a:xfrm>
                <a:off x="1301138" y="3204264"/>
                <a:ext cx="52388" cy="73025"/>
              </a:xfrm>
              <a:custGeom>
                <a:avLst/>
                <a:gdLst>
                  <a:gd name="T0" fmla="*/ 2147483647 w 33"/>
                  <a:gd name="T1" fmla="*/ 0 h 46"/>
                  <a:gd name="T2" fmla="*/ 2147483647 w 33"/>
                  <a:gd name="T3" fmla="*/ 2147483647 h 46"/>
                  <a:gd name="T4" fmla="*/ 2147483647 w 33"/>
                  <a:gd name="T5" fmla="*/ 2147483647 h 46"/>
                  <a:gd name="T6" fmla="*/ 0 w 33"/>
                  <a:gd name="T7" fmla="*/ 2147483647 h 46"/>
                  <a:gd name="T8" fmla="*/ 0 w 33"/>
                  <a:gd name="T9" fmla="*/ 2147483647 h 46"/>
                  <a:gd name="T10" fmla="*/ 2147483647 w 33"/>
                  <a:gd name="T11" fmla="*/ 2147483647 h 46"/>
                  <a:gd name="T12" fmla="*/ 2147483647 w 33"/>
                  <a:gd name="T13" fmla="*/ 2147483647 h 46"/>
                  <a:gd name="T14" fmla="*/ 2147483647 w 33"/>
                  <a:gd name="T15" fmla="*/ 2147483647 h 46"/>
                  <a:gd name="T16" fmla="*/ 2147483647 w 33"/>
                  <a:gd name="T17" fmla="*/ 2147483647 h 46"/>
                  <a:gd name="T18" fmla="*/ 2147483647 w 33"/>
                  <a:gd name="T19" fmla="*/ 2147483647 h 46"/>
                  <a:gd name="T20" fmla="*/ 2147483647 w 33"/>
                  <a:gd name="T21" fmla="*/ 2147483647 h 46"/>
                  <a:gd name="T22" fmla="*/ 2147483647 w 33"/>
                  <a:gd name="T23" fmla="*/ 2147483647 h 46"/>
                  <a:gd name="T24" fmla="*/ 2147483647 w 33"/>
                  <a:gd name="T25" fmla="*/ 2147483647 h 46"/>
                  <a:gd name="T26" fmla="*/ 2147483647 w 33"/>
                  <a:gd name="T27" fmla="*/ 2147483647 h 46"/>
                  <a:gd name="T28" fmla="*/ 2147483647 w 33"/>
                  <a:gd name="T29" fmla="*/ 2147483647 h 46"/>
                  <a:gd name="T30" fmla="*/ 2147483647 w 33"/>
                  <a:gd name="T31" fmla="*/ 0 h 46"/>
                  <a:gd name="T32" fmla="*/ 2147483647 w 33"/>
                  <a:gd name="T33" fmla="*/ 0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6"/>
                  <a:gd name="T53" fmla="*/ 33 w 33"/>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6">
                    <a:moveTo>
                      <a:pt x="14" y="0"/>
                    </a:moveTo>
                    <a:lnTo>
                      <a:pt x="7" y="2"/>
                    </a:lnTo>
                    <a:lnTo>
                      <a:pt x="1" y="9"/>
                    </a:lnTo>
                    <a:lnTo>
                      <a:pt x="0" y="19"/>
                    </a:lnTo>
                    <a:lnTo>
                      <a:pt x="0" y="26"/>
                    </a:lnTo>
                    <a:lnTo>
                      <a:pt x="1" y="37"/>
                    </a:lnTo>
                    <a:lnTo>
                      <a:pt x="7" y="44"/>
                    </a:lnTo>
                    <a:lnTo>
                      <a:pt x="14" y="46"/>
                    </a:lnTo>
                    <a:lnTo>
                      <a:pt x="19" y="46"/>
                    </a:lnTo>
                    <a:lnTo>
                      <a:pt x="26" y="44"/>
                    </a:lnTo>
                    <a:lnTo>
                      <a:pt x="31" y="37"/>
                    </a:lnTo>
                    <a:lnTo>
                      <a:pt x="33" y="26"/>
                    </a:lnTo>
                    <a:lnTo>
                      <a:pt x="33" y="19"/>
                    </a:lnTo>
                    <a:lnTo>
                      <a:pt x="31" y="9"/>
                    </a:lnTo>
                    <a:lnTo>
                      <a:pt x="26" y="2"/>
                    </a:lnTo>
                    <a:lnTo>
                      <a:pt x="19" y="0"/>
                    </a:lnTo>
                    <a:lnTo>
                      <a:pt x="14" y="0"/>
                    </a:lnTo>
                  </a:path>
                </a:pathLst>
              </a:custGeom>
              <a:noFill/>
              <a:ln w="4">
                <a:solidFill>
                  <a:srgbClr val="000000"/>
                </a:solidFill>
                <a:round/>
                <a:headEnd/>
                <a:tailEnd/>
              </a:ln>
            </p:spPr>
            <p:txBody>
              <a:bodyPr/>
              <a:lstStyle/>
              <a:p>
                <a:endParaRPr lang="en-US"/>
              </a:p>
            </p:txBody>
          </p:sp>
          <p:sp>
            <p:nvSpPr>
              <p:cNvPr id="117" name="Freeform 99"/>
              <p:cNvSpPr>
                <a:spLocks/>
              </p:cNvSpPr>
              <p:nvPr/>
            </p:nvSpPr>
            <p:spPr bwMode="auto">
              <a:xfrm>
                <a:off x="1372576" y="3204264"/>
                <a:ext cx="49213" cy="73025"/>
              </a:xfrm>
              <a:custGeom>
                <a:avLst/>
                <a:gdLst>
                  <a:gd name="T0" fmla="*/ 2147483647 w 31"/>
                  <a:gd name="T1" fmla="*/ 0 h 46"/>
                  <a:gd name="T2" fmla="*/ 2147483647 w 31"/>
                  <a:gd name="T3" fmla="*/ 2147483647 h 46"/>
                  <a:gd name="T4" fmla="*/ 2147483647 w 31"/>
                  <a:gd name="T5" fmla="*/ 2147483647 h 46"/>
                  <a:gd name="T6" fmla="*/ 0 w 31"/>
                  <a:gd name="T7" fmla="*/ 2147483647 h 46"/>
                  <a:gd name="T8" fmla="*/ 0 w 31"/>
                  <a:gd name="T9" fmla="*/ 2147483647 h 46"/>
                  <a:gd name="T10" fmla="*/ 2147483647 w 31"/>
                  <a:gd name="T11" fmla="*/ 2147483647 h 46"/>
                  <a:gd name="T12" fmla="*/ 2147483647 w 31"/>
                  <a:gd name="T13" fmla="*/ 2147483647 h 46"/>
                  <a:gd name="T14" fmla="*/ 2147483647 w 31"/>
                  <a:gd name="T15" fmla="*/ 2147483647 h 46"/>
                  <a:gd name="T16" fmla="*/ 2147483647 w 31"/>
                  <a:gd name="T17" fmla="*/ 2147483647 h 46"/>
                  <a:gd name="T18" fmla="*/ 2147483647 w 31"/>
                  <a:gd name="T19" fmla="*/ 2147483647 h 46"/>
                  <a:gd name="T20" fmla="*/ 2147483647 w 31"/>
                  <a:gd name="T21" fmla="*/ 2147483647 h 46"/>
                  <a:gd name="T22" fmla="*/ 2147483647 w 31"/>
                  <a:gd name="T23" fmla="*/ 2147483647 h 46"/>
                  <a:gd name="T24" fmla="*/ 2147483647 w 31"/>
                  <a:gd name="T25" fmla="*/ 2147483647 h 46"/>
                  <a:gd name="T26" fmla="*/ 2147483647 w 31"/>
                  <a:gd name="T27" fmla="*/ 2147483647 h 46"/>
                  <a:gd name="T28" fmla="*/ 2147483647 w 31"/>
                  <a:gd name="T29" fmla="*/ 2147483647 h 46"/>
                  <a:gd name="T30" fmla="*/ 2147483647 w 31"/>
                  <a:gd name="T31" fmla="*/ 0 h 46"/>
                  <a:gd name="T32" fmla="*/ 2147483647 w 31"/>
                  <a:gd name="T33" fmla="*/ 0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46"/>
                  <a:gd name="T53" fmla="*/ 31 w 31"/>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46">
                    <a:moveTo>
                      <a:pt x="14" y="0"/>
                    </a:moveTo>
                    <a:lnTo>
                      <a:pt x="7" y="2"/>
                    </a:lnTo>
                    <a:lnTo>
                      <a:pt x="2" y="9"/>
                    </a:lnTo>
                    <a:lnTo>
                      <a:pt x="0" y="19"/>
                    </a:lnTo>
                    <a:lnTo>
                      <a:pt x="0" y="26"/>
                    </a:lnTo>
                    <a:lnTo>
                      <a:pt x="2" y="37"/>
                    </a:lnTo>
                    <a:lnTo>
                      <a:pt x="7" y="44"/>
                    </a:lnTo>
                    <a:lnTo>
                      <a:pt x="14" y="46"/>
                    </a:lnTo>
                    <a:lnTo>
                      <a:pt x="18" y="46"/>
                    </a:lnTo>
                    <a:lnTo>
                      <a:pt x="24" y="44"/>
                    </a:lnTo>
                    <a:lnTo>
                      <a:pt x="30" y="37"/>
                    </a:lnTo>
                    <a:lnTo>
                      <a:pt x="31" y="26"/>
                    </a:lnTo>
                    <a:lnTo>
                      <a:pt x="31" y="19"/>
                    </a:lnTo>
                    <a:lnTo>
                      <a:pt x="30" y="9"/>
                    </a:lnTo>
                    <a:lnTo>
                      <a:pt x="24" y="2"/>
                    </a:lnTo>
                    <a:lnTo>
                      <a:pt x="18" y="0"/>
                    </a:lnTo>
                    <a:lnTo>
                      <a:pt x="14" y="0"/>
                    </a:lnTo>
                  </a:path>
                </a:pathLst>
              </a:custGeom>
              <a:noFill/>
              <a:ln w="4">
                <a:solidFill>
                  <a:srgbClr val="000000"/>
                </a:solidFill>
                <a:round/>
                <a:headEnd/>
                <a:tailEnd/>
              </a:ln>
            </p:spPr>
            <p:txBody>
              <a:bodyPr/>
              <a:lstStyle/>
              <a:p>
                <a:endParaRPr lang="en-US"/>
              </a:p>
            </p:txBody>
          </p:sp>
          <p:sp>
            <p:nvSpPr>
              <p:cNvPr id="118" name="Freeform 100"/>
              <p:cNvSpPr>
                <a:spLocks/>
              </p:cNvSpPr>
              <p:nvPr/>
            </p:nvSpPr>
            <p:spPr bwMode="auto">
              <a:xfrm>
                <a:off x="1442426" y="3204264"/>
                <a:ext cx="49213" cy="73025"/>
              </a:xfrm>
              <a:custGeom>
                <a:avLst/>
                <a:gdLst>
                  <a:gd name="T0" fmla="*/ 2147483647 w 31"/>
                  <a:gd name="T1" fmla="*/ 0 h 46"/>
                  <a:gd name="T2" fmla="*/ 2147483647 w 31"/>
                  <a:gd name="T3" fmla="*/ 2147483647 h 46"/>
                  <a:gd name="T4" fmla="*/ 2147483647 w 31"/>
                  <a:gd name="T5" fmla="*/ 2147483647 h 46"/>
                  <a:gd name="T6" fmla="*/ 0 w 31"/>
                  <a:gd name="T7" fmla="*/ 2147483647 h 46"/>
                  <a:gd name="T8" fmla="*/ 0 w 31"/>
                  <a:gd name="T9" fmla="*/ 2147483647 h 46"/>
                  <a:gd name="T10" fmla="*/ 2147483647 w 31"/>
                  <a:gd name="T11" fmla="*/ 2147483647 h 46"/>
                  <a:gd name="T12" fmla="*/ 2147483647 w 31"/>
                  <a:gd name="T13" fmla="*/ 2147483647 h 46"/>
                  <a:gd name="T14" fmla="*/ 2147483647 w 31"/>
                  <a:gd name="T15" fmla="*/ 2147483647 h 46"/>
                  <a:gd name="T16" fmla="*/ 2147483647 w 31"/>
                  <a:gd name="T17" fmla="*/ 2147483647 h 46"/>
                  <a:gd name="T18" fmla="*/ 2147483647 w 31"/>
                  <a:gd name="T19" fmla="*/ 2147483647 h 46"/>
                  <a:gd name="T20" fmla="*/ 2147483647 w 31"/>
                  <a:gd name="T21" fmla="*/ 2147483647 h 46"/>
                  <a:gd name="T22" fmla="*/ 2147483647 w 31"/>
                  <a:gd name="T23" fmla="*/ 2147483647 h 46"/>
                  <a:gd name="T24" fmla="*/ 2147483647 w 31"/>
                  <a:gd name="T25" fmla="*/ 2147483647 h 46"/>
                  <a:gd name="T26" fmla="*/ 2147483647 w 31"/>
                  <a:gd name="T27" fmla="*/ 2147483647 h 46"/>
                  <a:gd name="T28" fmla="*/ 2147483647 w 31"/>
                  <a:gd name="T29" fmla="*/ 2147483647 h 46"/>
                  <a:gd name="T30" fmla="*/ 2147483647 w 31"/>
                  <a:gd name="T31" fmla="*/ 0 h 46"/>
                  <a:gd name="T32" fmla="*/ 2147483647 w 31"/>
                  <a:gd name="T33" fmla="*/ 0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46"/>
                  <a:gd name="T53" fmla="*/ 31 w 31"/>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46">
                    <a:moveTo>
                      <a:pt x="14" y="0"/>
                    </a:moveTo>
                    <a:lnTo>
                      <a:pt x="7" y="2"/>
                    </a:lnTo>
                    <a:lnTo>
                      <a:pt x="1" y="9"/>
                    </a:lnTo>
                    <a:lnTo>
                      <a:pt x="0" y="19"/>
                    </a:lnTo>
                    <a:lnTo>
                      <a:pt x="0" y="26"/>
                    </a:lnTo>
                    <a:lnTo>
                      <a:pt x="1" y="37"/>
                    </a:lnTo>
                    <a:lnTo>
                      <a:pt x="7" y="44"/>
                    </a:lnTo>
                    <a:lnTo>
                      <a:pt x="14" y="46"/>
                    </a:lnTo>
                    <a:lnTo>
                      <a:pt x="17" y="46"/>
                    </a:lnTo>
                    <a:lnTo>
                      <a:pt x="24" y="44"/>
                    </a:lnTo>
                    <a:lnTo>
                      <a:pt x="29" y="37"/>
                    </a:lnTo>
                    <a:lnTo>
                      <a:pt x="31" y="26"/>
                    </a:lnTo>
                    <a:lnTo>
                      <a:pt x="31" y="19"/>
                    </a:lnTo>
                    <a:lnTo>
                      <a:pt x="29" y="9"/>
                    </a:lnTo>
                    <a:lnTo>
                      <a:pt x="24" y="2"/>
                    </a:lnTo>
                    <a:lnTo>
                      <a:pt x="17" y="0"/>
                    </a:lnTo>
                    <a:lnTo>
                      <a:pt x="14" y="0"/>
                    </a:lnTo>
                  </a:path>
                </a:pathLst>
              </a:custGeom>
              <a:noFill/>
              <a:ln w="4">
                <a:solidFill>
                  <a:srgbClr val="000000"/>
                </a:solidFill>
                <a:round/>
                <a:headEnd/>
                <a:tailEnd/>
              </a:ln>
            </p:spPr>
            <p:txBody>
              <a:bodyPr/>
              <a:lstStyle/>
              <a:p>
                <a:endParaRPr lang="en-US"/>
              </a:p>
            </p:txBody>
          </p:sp>
          <p:sp>
            <p:nvSpPr>
              <p:cNvPr id="119" name="Line 101"/>
              <p:cNvSpPr>
                <a:spLocks noChangeShapeType="1"/>
              </p:cNvSpPr>
              <p:nvPr/>
            </p:nvSpPr>
            <p:spPr bwMode="auto">
              <a:xfrm>
                <a:off x="1536088" y="5634727"/>
                <a:ext cx="22225" cy="1588"/>
              </a:xfrm>
              <a:prstGeom prst="line">
                <a:avLst/>
              </a:prstGeom>
              <a:noFill/>
              <a:ln w="4">
                <a:solidFill>
                  <a:srgbClr val="000000"/>
                </a:solidFill>
                <a:round/>
                <a:headEnd/>
                <a:tailEnd/>
              </a:ln>
            </p:spPr>
            <p:txBody>
              <a:bodyPr/>
              <a:lstStyle/>
              <a:p>
                <a:endParaRPr lang="en-US"/>
              </a:p>
            </p:txBody>
          </p:sp>
          <p:sp>
            <p:nvSpPr>
              <p:cNvPr id="120" name="Line 102"/>
              <p:cNvSpPr>
                <a:spLocks noChangeShapeType="1"/>
              </p:cNvSpPr>
              <p:nvPr/>
            </p:nvSpPr>
            <p:spPr bwMode="auto">
              <a:xfrm>
                <a:off x="1536088" y="5475977"/>
                <a:ext cx="22225" cy="1588"/>
              </a:xfrm>
              <a:prstGeom prst="line">
                <a:avLst/>
              </a:prstGeom>
              <a:noFill/>
              <a:ln w="4">
                <a:solidFill>
                  <a:srgbClr val="000000"/>
                </a:solidFill>
                <a:round/>
                <a:headEnd/>
                <a:tailEnd/>
              </a:ln>
            </p:spPr>
            <p:txBody>
              <a:bodyPr/>
              <a:lstStyle/>
              <a:p>
                <a:endParaRPr lang="en-US"/>
              </a:p>
            </p:txBody>
          </p:sp>
          <p:sp>
            <p:nvSpPr>
              <p:cNvPr id="121" name="Line 103"/>
              <p:cNvSpPr>
                <a:spLocks noChangeShapeType="1"/>
              </p:cNvSpPr>
              <p:nvPr/>
            </p:nvSpPr>
            <p:spPr bwMode="auto">
              <a:xfrm>
                <a:off x="1536088" y="5364852"/>
                <a:ext cx="22225" cy="1588"/>
              </a:xfrm>
              <a:prstGeom prst="line">
                <a:avLst/>
              </a:prstGeom>
              <a:noFill/>
              <a:ln w="4">
                <a:solidFill>
                  <a:srgbClr val="000000"/>
                </a:solidFill>
                <a:round/>
                <a:headEnd/>
                <a:tailEnd/>
              </a:ln>
            </p:spPr>
            <p:txBody>
              <a:bodyPr/>
              <a:lstStyle/>
              <a:p>
                <a:endParaRPr lang="en-US"/>
              </a:p>
            </p:txBody>
          </p:sp>
          <p:sp>
            <p:nvSpPr>
              <p:cNvPr id="122" name="Line 104"/>
              <p:cNvSpPr>
                <a:spLocks noChangeShapeType="1"/>
              </p:cNvSpPr>
              <p:nvPr/>
            </p:nvSpPr>
            <p:spPr bwMode="auto">
              <a:xfrm>
                <a:off x="1536088" y="5279127"/>
                <a:ext cx="22225" cy="1588"/>
              </a:xfrm>
              <a:prstGeom prst="line">
                <a:avLst/>
              </a:prstGeom>
              <a:noFill/>
              <a:ln w="4">
                <a:solidFill>
                  <a:srgbClr val="000000"/>
                </a:solidFill>
                <a:round/>
                <a:headEnd/>
                <a:tailEnd/>
              </a:ln>
            </p:spPr>
            <p:txBody>
              <a:bodyPr/>
              <a:lstStyle/>
              <a:p>
                <a:endParaRPr lang="en-US"/>
              </a:p>
            </p:txBody>
          </p:sp>
          <p:sp>
            <p:nvSpPr>
              <p:cNvPr id="123" name="Line 105"/>
              <p:cNvSpPr>
                <a:spLocks noChangeShapeType="1"/>
              </p:cNvSpPr>
              <p:nvPr/>
            </p:nvSpPr>
            <p:spPr bwMode="auto">
              <a:xfrm>
                <a:off x="1536088" y="5206102"/>
                <a:ext cx="22225" cy="1588"/>
              </a:xfrm>
              <a:prstGeom prst="line">
                <a:avLst/>
              </a:prstGeom>
              <a:noFill/>
              <a:ln w="4">
                <a:solidFill>
                  <a:srgbClr val="000000"/>
                </a:solidFill>
                <a:round/>
                <a:headEnd/>
                <a:tailEnd/>
              </a:ln>
            </p:spPr>
            <p:txBody>
              <a:bodyPr/>
              <a:lstStyle/>
              <a:p>
                <a:endParaRPr lang="en-US"/>
              </a:p>
            </p:txBody>
          </p:sp>
          <p:sp>
            <p:nvSpPr>
              <p:cNvPr id="124" name="Line 106"/>
              <p:cNvSpPr>
                <a:spLocks noChangeShapeType="1"/>
              </p:cNvSpPr>
              <p:nvPr/>
            </p:nvSpPr>
            <p:spPr bwMode="auto">
              <a:xfrm>
                <a:off x="1536088" y="5145777"/>
                <a:ext cx="22225" cy="1588"/>
              </a:xfrm>
              <a:prstGeom prst="line">
                <a:avLst/>
              </a:prstGeom>
              <a:noFill/>
              <a:ln w="4">
                <a:solidFill>
                  <a:srgbClr val="000000"/>
                </a:solidFill>
                <a:round/>
                <a:headEnd/>
                <a:tailEnd/>
              </a:ln>
            </p:spPr>
            <p:txBody>
              <a:bodyPr/>
              <a:lstStyle/>
              <a:p>
                <a:endParaRPr lang="en-US"/>
              </a:p>
            </p:txBody>
          </p:sp>
          <p:sp>
            <p:nvSpPr>
              <p:cNvPr id="125" name="Line 107"/>
              <p:cNvSpPr>
                <a:spLocks noChangeShapeType="1"/>
              </p:cNvSpPr>
              <p:nvPr/>
            </p:nvSpPr>
            <p:spPr bwMode="auto">
              <a:xfrm>
                <a:off x="1536088" y="5091802"/>
                <a:ext cx="22225" cy="1588"/>
              </a:xfrm>
              <a:prstGeom prst="line">
                <a:avLst/>
              </a:prstGeom>
              <a:noFill/>
              <a:ln w="4">
                <a:solidFill>
                  <a:srgbClr val="000000"/>
                </a:solidFill>
                <a:round/>
                <a:headEnd/>
                <a:tailEnd/>
              </a:ln>
            </p:spPr>
            <p:txBody>
              <a:bodyPr/>
              <a:lstStyle/>
              <a:p>
                <a:endParaRPr lang="en-US"/>
              </a:p>
            </p:txBody>
          </p:sp>
          <p:sp>
            <p:nvSpPr>
              <p:cNvPr id="126" name="Line 108"/>
              <p:cNvSpPr>
                <a:spLocks noChangeShapeType="1"/>
              </p:cNvSpPr>
              <p:nvPr/>
            </p:nvSpPr>
            <p:spPr bwMode="auto">
              <a:xfrm>
                <a:off x="1536088" y="5047352"/>
                <a:ext cx="22225" cy="1588"/>
              </a:xfrm>
              <a:prstGeom prst="line">
                <a:avLst/>
              </a:prstGeom>
              <a:noFill/>
              <a:ln w="4">
                <a:solidFill>
                  <a:srgbClr val="000000"/>
                </a:solidFill>
                <a:round/>
                <a:headEnd/>
                <a:tailEnd/>
              </a:ln>
            </p:spPr>
            <p:txBody>
              <a:bodyPr/>
              <a:lstStyle/>
              <a:p>
                <a:endParaRPr lang="en-US"/>
              </a:p>
            </p:txBody>
          </p:sp>
          <p:sp>
            <p:nvSpPr>
              <p:cNvPr id="127" name="Line 109"/>
              <p:cNvSpPr>
                <a:spLocks noChangeShapeType="1"/>
              </p:cNvSpPr>
              <p:nvPr/>
            </p:nvSpPr>
            <p:spPr bwMode="auto">
              <a:xfrm>
                <a:off x="1536088" y="4736202"/>
                <a:ext cx="22225" cy="1588"/>
              </a:xfrm>
              <a:prstGeom prst="line">
                <a:avLst/>
              </a:prstGeom>
              <a:noFill/>
              <a:ln w="4">
                <a:solidFill>
                  <a:srgbClr val="000000"/>
                </a:solidFill>
                <a:round/>
                <a:headEnd/>
                <a:tailEnd/>
              </a:ln>
            </p:spPr>
            <p:txBody>
              <a:bodyPr/>
              <a:lstStyle/>
              <a:p>
                <a:endParaRPr lang="en-US"/>
              </a:p>
            </p:txBody>
          </p:sp>
          <p:sp>
            <p:nvSpPr>
              <p:cNvPr id="128" name="Line 110"/>
              <p:cNvSpPr>
                <a:spLocks noChangeShapeType="1"/>
              </p:cNvSpPr>
              <p:nvPr/>
            </p:nvSpPr>
            <p:spPr bwMode="auto">
              <a:xfrm>
                <a:off x="1536088" y="4574277"/>
                <a:ext cx="22225" cy="1588"/>
              </a:xfrm>
              <a:prstGeom prst="line">
                <a:avLst/>
              </a:prstGeom>
              <a:noFill/>
              <a:ln w="4">
                <a:solidFill>
                  <a:srgbClr val="000000"/>
                </a:solidFill>
                <a:round/>
                <a:headEnd/>
                <a:tailEnd/>
              </a:ln>
            </p:spPr>
            <p:txBody>
              <a:bodyPr/>
              <a:lstStyle/>
              <a:p>
                <a:endParaRPr lang="en-US"/>
              </a:p>
            </p:txBody>
          </p:sp>
          <p:sp>
            <p:nvSpPr>
              <p:cNvPr id="129" name="Line 111"/>
              <p:cNvSpPr>
                <a:spLocks noChangeShapeType="1"/>
              </p:cNvSpPr>
              <p:nvPr/>
            </p:nvSpPr>
            <p:spPr bwMode="auto">
              <a:xfrm>
                <a:off x="1536088" y="4463152"/>
                <a:ext cx="22225" cy="1588"/>
              </a:xfrm>
              <a:prstGeom prst="line">
                <a:avLst/>
              </a:prstGeom>
              <a:noFill/>
              <a:ln w="4">
                <a:solidFill>
                  <a:srgbClr val="000000"/>
                </a:solidFill>
                <a:round/>
                <a:headEnd/>
                <a:tailEnd/>
              </a:ln>
            </p:spPr>
            <p:txBody>
              <a:bodyPr/>
              <a:lstStyle/>
              <a:p>
                <a:endParaRPr lang="en-US"/>
              </a:p>
            </p:txBody>
          </p:sp>
          <p:sp>
            <p:nvSpPr>
              <p:cNvPr id="130" name="Line 112"/>
              <p:cNvSpPr>
                <a:spLocks noChangeShapeType="1"/>
              </p:cNvSpPr>
              <p:nvPr/>
            </p:nvSpPr>
            <p:spPr bwMode="auto">
              <a:xfrm>
                <a:off x="1536088" y="4375839"/>
                <a:ext cx="22225" cy="1588"/>
              </a:xfrm>
              <a:prstGeom prst="line">
                <a:avLst/>
              </a:prstGeom>
              <a:noFill/>
              <a:ln w="4">
                <a:solidFill>
                  <a:srgbClr val="000000"/>
                </a:solidFill>
                <a:round/>
                <a:headEnd/>
                <a:tailEnd/>
              </a:ln>
            </p:spPr>
            <p:txBody>
              <a:bodyPr/>
              <a:lstStyle/>
              <a:p>
                <a:endParaRPr lang="en-US"/>
              </a:p>
            </p:txBody>
          </p:sp>
          <p:sp>
            <p:nvSpPr>
              <p:cNvPr id="131" name="Line 113"/>
              <p:cNvSpPr>
                <a:spLocks noChangeShapeType="1"/>
              </p:cNvSpPr>
              <p:nvPr/>
            </p:nvSpPr>
            <p:spPr bwMode="auto">
              <a:xfrm>
                <a:off x="1536088" y="4304402"/>
                <a:ext cx="22225" cy="1588"/>
              </a:xfrm>
              <a:prstGeom prst="line">
                <a:avLst/>
              </a:prstGeom>
              <a:noFill/>
              <a:ln w="4">
                <a:solidFill>
                  <a:srgbClr val="000000"/>
                </a:solidFill>
                <a:round/>
                <a:headEnd/>
                <a:tailEnd/>
              </a:ln>
            </p:spPr>
            <p:txBody>
              <a:bodyPr/>
              <a:lstStyle/>
              <a:p>
                <a:endParaRPr lang="en-US"/>
              </a:p>
            </p:txBody>
          </p:sp>
          <p:sp>
            <p:nvSpPr>
              <p:cNvPr id="132" name="Line 114"/>
              <p:cNvSpPr>
                <a:spLocks noChangeShapeType="1"/>
              </p:cNvSpPr>
              <p:nvPr/>
            </p:nvSpPr>
            <p:spPr bwMode="auto">
              <a:xfrm>
                <a:off x="1536088" y="4242489"/>
                <a:ext cx="22225" cy="1588"/>
              </a:xfrm>
              <a:prstGeom prst="line">
                <a:avLst/>
              </a:prstGeom>
              <a:noFill/>
              <a:ln w="4">
                <a:solidFill>
                  <a:srgbClr val="000000"/>
                </a:solidFill>
                <a:round/>
                <a:headEnd/>
                <a:tailEnd/>
              </a:ln>
            </p:spPr>
            <p:txBody>
              <a:bodyPr/>
              <a:lstStyle/>
              <a:p>
                <a:endParaRPr lang="en-US"/>
              </a:p>
            </p:txBody>
          </p:sp>
          <p:sp>
            <p:nvSpPr>
              <p:cNvPr id="133" name="Line 115"/>
              <p:cNvSpPr>
                <a:spLocks noChangeShapeType="1"/>
              </p:cNvSpPr>
              <p:nvPr/>
            </p:nvSpPr>
            <p:spPr bwMode="auto">
              <a:xfrm>
                <a:off x="1536088" y="4193277"/>
                <a:ext cx="22225" cy="1588"/>
              </a:xfrm>
              <a:prstGeom prst="line">
                <a:avLst/>
              </a:prstGeom>
              <a:noFill/>
              <a:ln w="4">
                <a:solidFill>
                  <a:srgbClr val="000000"/>
                </a:solidFill>
                <a:round/>
                <a:headEnd/>
                <a:tailEnd/>
              </a:ln>
            </p:spPr>
            <p:txBody>
              <a:bodyPr/>
              <a:lstStyle/>
              <a:p>
                <a:endParaRPr lang="en-US"/>
              </a:p>
            </p:txBody>
          </p:sp>
          <p:sp>
            <p:nvSpPr>
              <p:cNvPr id="134" name="Line 116"/>
              <p:cNvSpPr>
                <a:spLocks noChangeShapeType="1"/>
              </p:cNvSpPr>
              <p:nvPr/>
            </p:nvSpPr>
            <p:spPr bwMode="auto">
              <a:xfrm>
                <a:off x="1536088" y="4145652"/>
                <a:ext cx="22225" cy="1588"/>
              </a:xfrm>
              <a:prstGeom prst="line">
                <a:avLst/>
              </a:prstGeom>
              <a:noFill/>
              <a:ln w="4">
                <a:solidFill>
                  <a:srgbClr val="000000"/>
                </a:solidFill>
                <a:round/>
                <a:headEnd/>
                <a:tailEnd/>
              </a:ln>
            </p:spPr>
            <p:txBody>
              <a:bodyPr/>
              <a:lstStyle/>
              <a:p>
                <a:endParaRPr lang="en-US"/>
              </a:p>
            </p:txBody>
          </p:sp>
          <p:sp>
            <p:nvSpPr>
              <p:cNvPr id="135" name="Line 117"/>
              <p:cNvSpPr>
                <a:spLocks noChangeShapeType="1"/>
              </p:cNvSpPr>
              <p:nvPr/>
            </p:nvSpPr>
            <p:spPr bwMode="auto">
              <a:xfrm>
                <a:off x="1536088" y="3832914"/>
                <a:ext cx="22225" cy="1588"/>
              </a:xfrm>
              <a:prstGeom prst="line">
                <a:avLst/>
              </a:prstGeom>
              <a:noFill/>
              <a:ln w="4">
                <a:solidFill>
                  <a:srgbClr val="000000"/>
                </a:solidFill>
                <a:round/>
                <a:headEnd/>
                <a:tailEnd/>
              </a:ln>
            </p:spPr>
            <p:txBody>
              <a:bodyPr/>
              <a:lstStyle/>
              <a:p>
                <a:endParaRPr lang="en-US"/>
              </a:p>
            </p:txBody>
          </p:sp>
          <p:sp>
            <p:nvSpPr>
              <p:cNvPr id="136" name="Line 118"/>
              <p:cNvSpPr>
                <a:spLocks noChangeShapeType="1"/>
              </p:cNvSpPr>
              <p:nvPr/>
            </p:nvSpPr>
            <p:spPr bwMode="auto">
              <a:xfrm>
                <a:off x="1536088" y="3674164"/>
                <a:ext cx="22225" cy="1588"/>
              </a:xfrm>
              <a:prstGeom prst="line">
                <a:avLst/>
              </a:prstGeom>
              <a:noFill/>
              <a:ln w="4">
                <a:solidFill>
                  <a:srgbClr val="000000"/>
                </a:solidFill>
                <a:round/>
                <a:headEnd/>
                <a:tailEnd/>
              </a:ln>
            </p:spPr>
            <p:txBody>
              <a:bodyPr/>
              <a:lstStyle/>
              <a:p>
                <a:endParaRPr lang="en-US"/>
              </a:p>
            </p:txBody>
          </p:sp>
          <p:sp>
            <p:nvSpPr>
              <p:cNvPr id="137" name="Line 119"/>
              <p:cNvSpPr>
                <a:spLocks noChangeShapeType="1"/>
              </p:cNvSpPr>
              <p:nvPr/>
            </p:nvSpPr>
            <p:spPr bwMode="auto">
              <a:xfrm>
                <a:off x="1536088" y="3561452"/>
                <a:ext cx="22225" cy="1588"/>
              </a:xfrm>
              <a:prstGeom prst="line">
                <a:avLst/>
              </a:prstGeom>
              <a:noFill/>
              <a:ln w="4">
                <a:solidFill>
                  <a:srgbClr val="000000"/>
                </a:solidFill>
                <a:round/>
                <a:headEnd/>
                <a:tailEnd/>
              </a:ln>
            </p:spPr>
            <p:txBody>
              <a:bodyPr/>
              <a:lstStyle/>
              <a:p>
                <a:endParaRPr lang="en-US"/>
              </a:p>
            </p:txBody>
          </p:sp>
          <p:sp>
            <p:nvSpPr>
              <p:cNvPr id="138" name="Line 120"/>
              <p:cNvSpPr>
                <a:spLocks noChangeShapeType="1"/>
              </p:cNvSpPr>
              <p:nvPr/>
            </p:nvSpPr>
            <p:spPr bwMode="auto">
              <a:xfrm>
                <a:off x="1536088" y="3474139"/>
                <a:ext cx="22225" cy="1588"/>
              </a:xfrm>
              <a:prstGeom prst="line">
                <a:avLst/>
              </a:prstGeom>
              <a:noFill/>
              <a:ln w="4">
                <a:solidFill>
                  <a:srgbClr val="000000"/>
                </a:solidFill>
                <a:round/>
                <a:headEnd/>
                <a:tailEnd/>
              </a:ln>
            </p:spPr>
            <p:txBody>
              <a:bodyPr/>
              <a:lstStyle/>
              <a:p>
                <a:endParaRPr lang="en-US"/>
              </a:p>
            </p:txBody>
          </p:sp>
          <p:sp>
            <p:nvSpPr>
              <p:cNvPr id="139" name="Line 121"/>
              <p:cNvSpPr>
                <a:spLocks noChangeShapeType="1"/>
              </p:cNvSpPr>
              <p:nvPr/>
            </p:nvSpPr>
            <p:spPr bwMode="auto">
              <a:xfrm>
                <a:off x="1536088" y="3402702"/>
                <a:ext cx="22225" cy="1588"/>
              </a:xfrm>
              <a:prstGeom prst="line">
                <a:avLst/>
              </a:prstGeom>
              <a:noFill/>
              <a:ln w="4">
                <a:solidFill>
                  <a:srgbClr val="000000"/>
                </a:solidFill>
                <a:round/>
                <a:headEnd/>
                <a:tailEnd/>
              </a:ln>
            </p:spPr>
            <p:txBody>
              <a:bodyPr/>
              <a:lstStyle/>
              <a:p>
                <a:endParaRPr lang="en-US"/>
              </a:p>
            </p:txBody>
          </p:sp>
          <p:sp>
            <p:nvSpPr>
              <p:cNvPr id="140" name="Line 122"/>
              <p:cNvSpPr>
                <a:spLocks noChangeShapeType="1"/>
              </p:cNvSpPr>
              <p:nvPr/>
            </p:nvSpPr>
            <p:spPr bwMode="auto">
              <a:xfrm>
                <a:off x="1536088" y="3343964"/>
                <a:ext cx="22225" cy="1588"/>
              </a:xfrm>
              <a:prstGeom prst="line">
                <a:avLst/>
              </a:prstGeom>
              <a:noFill/>
              <a:ln w="4">
                <a:solidFill>
                  <a:srgbClr val="000000"/>
                </a:solidFill>
                <a:round/>
                <a:headEnd/>
                <a:tailEnd/>
              </a:ln>
            </p:spPr>
            <p:txBody>
              <a:bodyPr/>
              <a:lstStyle/>
              <a:p>
                <a:endParaRPr lang="en-US"/>
              </a:p>
            </p:txBody>
          </p:sp>
          <p:sp>
            <p:nvSpPr>
              <p:cNvPr id="141" name="Line 123"/>
              <p:cNvSpPr>
                <a:spLocks noChangeShapeType="1"/>
              </p:cNvSpPr>
              <p:nvPr/>
            </p:nvSpPr>
            <p:spPr bwMode="auto">
              <a:xfrm>
                <a:off x="1536088" y="3289989"/>
                <a:ext cx="22225" cy="1588"/>
              </a:xfrm>
              <a:prstGeom prst="line">
                <a:avLst/>
              </a:prstGeom>
              <a:noFill/>
              <a:ln w="4">
                <a:solidFill>
                  <a:srgbClr val="000000"/>
                </a:solidFill>
                <a:round/>
                <a:headEnd/>
                <a:tailEnd/>
              </a:ln>
            </p:spPr>
            <p:txBody>
              <a:bodyPr/>
              <a:lstStyle/>
              <a:p>
                <a:endParaRPr lang="en-US"/>
              </a:p>
            </p:txBody>
          </p:sp>
          <p:sp>
            <p:nvSpPr>
              <p:cNvPr id="142" name="Line 124"/>
              <p:cNvSpPr>
                <a:spLocks noChangeShapeType="1"/>
              </p:cNvSpPr>
              <p:nvPr/>
            </p:nvSpPr>
            <p:spPr bwMode="auto">
              <a:xfrm>
                <a:off x="1536088" y="3243952"/>
                <a:ext cx="22225" cy="1588"/>
              </a:xfrm>
              <a:prstGeom prst="line">
                <a:avLst/>
              </a:prstGeom>
              <a:noFill/>
              <a:ln w="4">
                <a:solidFill>
                  <a:srgbClr val="000000"/>
                </a:solidFill>
                <a:round/>
                <a:headEnd/>
                <a:tailEnd/>
              </a:ln>
            </p:spPr>
            <p:txBody>
              <a:bodyPr/>
              <a:lstStyle/>
              <a:p>
                <a:endParaRPr lang="en-US"/>
              </a:p>
            </p:txBody>
          </p:sp>
          <p:sp>
            <p:nvSpPr>
              <p:cNvPr id="143" name="Line 157"/>
              <p:cNvSpPr>
                <a:spLocks noChangeShapeType="1"/>
              </p:cNvSpPr>
              <p:nvPr/>
            </p:nvSpPr>
            <p:spPr bwMode="auto">
              <a:xfrm flipV="1">
                <a:off x="3731601" y="3204264"/>
                <a:ext cx="1588" cy="2703513"/>
              </a:xfrm>
              <a:prstGeom prst="line">
                <a:avLst/>
              </a:prstGeom>
              <a:noFill/>
              <a:ln w="4">
                <a:solidFill>
                  <a:srgbClr val="000000"/>
                </a:solidFill>
                <a:round/>
                <a:headEnd/>
                <a:tailEnd/>
              </a:ln>
            </p:spPr>
            <p:txBody>
              <a:bodyPr/>
              <a:lstStyle/>
              <a:p>
                <a:endParaRPr lang="en-US"/>
              </a:p>
            </p:txBody>
          </p:sp>
          <p:sp>
            <p:nvSpPr>
              <p:cNvPr id="144" name="Line 158"/>
              <p:cNvSpPr>
                <a:spLocks noChangeShapeType="1"/>
              </p:cNvSpPr>
              <p:nvPr/>
            </p:nvSpPr>
            <p:spPr bwMode="auto">
              <a:xfrm flipH="1">
                <a:off x="3687151" y="5907777"/>
                <a:ext cx="44450" cy="1588"/>
              </a:xfrm>
              <a:prstGeom prst="line">
                <a:avLst/>
              </a:prstGeom>
              <a:noFill/>
              <a:ln w="4">
                <a:solidFill>
                  <a:srgbClr val="000000"/>
                </a:solidFill>
                <a:round/>
                <a:headEnd/>
                <a:tailEnd/>
              </a:ln>
            </p:spPr>
            <p:txBody>
              <a:bodyPr/>
              <a:lstStyle/>
              <a:p>
                <a:endParaRPr lang="en-US"/>
              </a:p>
            </p:txBody>
          </p:sp>
          <p:sp>
            <p:nvSpPr>
              <p:cNvPr id="145" name="Line 159"/>
              <p:cNvSpPr>
                <a:spLocks noChangeShapeType="1"/>
              </p:cNvSpPr>
              <p:nvPr/>
            </p:nvSpPr>
            <p:spPr bwMode="auto">
              <a:xfrm flipH="1">
                <a:off x="3687151" y="5006077"/>
                <a:ext cx="44450" cy="1588"/>
              </a:xfrm>
              <a:prstGeom prst="line">
                <a:avLst/>
              </a:prstGeom>
              <a:noFill/>
              <a:ln w="4">
                <a:solidFill>
                  <a:srgbClr val="000000"/>
                </a:solidFill>
                <a:round/>
                <a:headEnd/>
                <a:tailEnd/>
              </a:ln>
            </p:spPr>
            <p:txBody>
              <a:bodyPr/>
              <a:lstStyle/>
              <a:p>
                <a:endParaRPr lang="en-US"/>
              </a:p>
            </p:txBody>
          </p:sp>
          <p:sp>
            <p:nvSpPr>
              <p:cNvPr id="146" name="Line 160"/>
              <p:cNvSpPr>
                <a:spLocks noChangeShapeType="1"/>
              </p:cNvSpPr>
              <p:nvPr/>
            </p:nvSpPr>
            <p:spPr bwMode="auto">
              <a:xfrm flipH="1">
                <a:off x="3687151" y="4104377"/>
                <a:ext cx="44450" cy="1588"/>
              </a:xfrm>
              <a:prstGeom prst="line">
                <a:avLst/>
              </a:prstGeom>
              <a:noFill/>
              <a:ln w="4">
                <a:solidFill>
                  <a:srgbClr val="000000"/>
                </a:solidFill>
                <a:round/>
                <a:headEnd/>
                <a:tailEnd/>
              </a:ln>
            </p:spPr>
            <p:txBody>
              <a:bodyPr/>
              <a:lstStyle/>
              <a:p>
                <a:endParaRPr lang="en-US"/>
              </a:p>
            </p:txBody>
          </p:sp>
          <p:sp>
            <p:nvSpPr>
              <p:cNvPr id="147" name="Line 161"/>
              <p:cNvSpPr>
                <a:spLocks noChangeShapeType="1"/>
              </p:cNvSpPr>
              <p:nvPr/>
            </p:nvSpPr>
            <p:spPr bwMode="auto">
              <a:xfrm flipH="1">
                <a:off x="3687151" y="3201089"/>
                <a:ext cx="44450" cy="1588"/>
              </a:xfrm>
              <a:prstGeom prst="line">
                <a:avLst/>
              </a:prstGeom>
              <a:noFill/>
              <a:ln w="4">
                <a:solidFill>
                  <a:srgbClr val="000000"/>
                </a:solidFill>
                <a:round/>
                <a:headEnd/>
                <a:tailEnd/>
              </a:ln>
            </p:spPr>
            <p:txBody>
              <a:bodyPr/>
              <a:lstStyle/>
              <a:p>
                <a:endParaRPr lang="en-US"/>
              </a:p>
            </p:txBody>
          </p:sp>
          <p:sp>
            <p:nvSpPr>
              <p:cNvPr id="148" name="Line 162"/>
              <p:cNvSpPr>
                <a:spLocks noChangeShapeType="1"/>
              </p:cNvSpPr>
              <p:nvPr/>
            </p:nvSpPr>
            <p:spPr bwMode="auto">
              <a:xfrm flipH="1">
                <a:off x="3709376" y="5634727"/>
                <a:ext cx="22225" cy="1588"/>
              </a:xfrm>
              <a:prstGeom prst="line">
                <a:avLst/>
              </a:prstGeom>
              <a:noFill/>
              <a:ln w="4">
                <a:solidFill>
                  <a:srgbClr val="000000"/>
                </a:solidFill>
                <a:round/>
                <a:headEnd/>
                <a:tailEnd/>
              </a:ln>
            </p:spPr>
            <p:txBody>
              <a:bodyPr/>
              <a:lstStyle/>
              <a:p>
                <a:endParaRPr lang="en-US"/>
              </a:p>
            </p:txBody>
          </p:sp>
          <p:sp>
            <p:nvSpPr>
              <p:cNvPr id="149" name="Line 163"/>
              <p:cNvSpPr>
                <a:spLocks noChangeShapeType="1"/>
              </p:cNvSpPr>
              <p:nvPr/>
            </p:nvSpPr>
            <p:spPr bwMode="auto">
              <a:xfrm flipH="1">
                <a:off x="3709376" y="5475977"/>
                <a:ext cx="22225" cy="1588"/>
              </a:xfrm>
              <a:prstGeom prst="line">
                <a:avLst/>
              </a:prstGeom>
              <a:noFill/>
              <a:ln w="4">
                <a:solidFill>
                  <a:srgbClr val="000000"/>
                </a:solidFill>
                <a:round/>
                <a:headEnd/>
                <a:tailEnd/>
              </a:ln>
            </p:spPr>
            <p:txBody>
              <a:bodyPr/>
              <a:lstStyle/>
              <a:p>
                <a:endParaRPr lang="en-US"/>
              </a:p>
            </p:txBody>
          </p:sp>
          <p:sp>
            <p:nvSpPr>
              <p:cNvPr id="150" name="Line 164"/>
              <p:cNvSpPr>
                <a:spLocks noChangeShapeType="1"/>
              </p:cNvSpPr>
              <p:nvPr/>
            </p:nvSpPr>
            <p:spPr bwMode="auto">
              <a:xfrm flipH="1">
                <a:off x="3709376" y="5364852"/>
                <a:ext cx="22225" cy="1588"/>
              </a:xfrm>
              <a:prstGeom prst="line">
                <a:avLst/>
              </a:prstGeom>
              <a:noFill/>
              <a:ln w="4">
                <a:solidFill>
                  <a:srgbClr val="000000"/>
                </a:solidFill>
                <a:round/>
                <a:headEnd/>
                <a:tailEnd/>
              </a:ln>
            </p:spPr>
            <p:txBody>
              <a:bodyPr/>
              <a:lstStyle/>
              <a:p>
                <a:endParaRPr lang="en-US"/>
              </a:p>
            </p:txBody>
          </p:sp>
          <p:sp>
            <p:nvSpPr>
              <p:cNvPr id="151" name="Line 165"/>
              <p:cNvSpPr>
                <a:spLocks noChangeShapeType="1"/>
              </p:cNvSpPr>
              <p:nvPr/>
            </p:nvSpPr>
            <p:spPr bwMode="auto">
              <a:xfrm flipH="1">
                <a:off x="3709376" y="5279127"/>
                <a:ext cx="22225" cy="1588"/>
              </a:xfrm>
              <a:prstGeom prst="line">
                <a:avLst/>
              </a:prstGeom>
              <a:noFill/>
              <a:ln w="4">
                <a:solidFill>
                  <a:srgbClr val="000000"/>
                </a:solidFill>
                <a:round/>
                <a:headEnd/>
                <a:tailEnd/>
              </a:ln>
            </p:spPr>
            <p:txBody>
              <a:bodyPr/>
              <a:lstStyle/>
              <a:p>
                <a:endParaRPr lang="en-US"/>
              </a:p>
            </p:txBody>
          </p:sp>
          <p:sp>
            <p:nvSpPr>
              <p:cNvPr id="152" name="Line 166"/>
              <p:cNvSpPr>
                <a:spLocks noChangeShapeType="1"/>
              </p:cNvSpPr>
              <p:nvPr/>
            </p:nvSpPr>
            <p:spPr bwMode="auto">
              <a:xfrm flipH="1">
                <a:off x="3709376" y="5206102"/>
                <a:ext cx="22225" cy="1588"/>
              </a:xfrm>
              <a:prstGeom prst="line">
                <a:avLst/>
              </a:prstGeom>
              <a:noFill/>
              <a:ln w="4">
                <a:solidFill>
                  <a:srgbClr val="000000"/>
                </a:solidFill>
                <a:round/>
                <a:headEnd/>
                <a:tailEnd/>
              </a:ln>
            </p:spPr>
            <p:txBody>
              <a:bodyPr/>
              <a:lstStyle/>
              <a:p>
                <a:endParaRPr lang="en-US"/>
              </a:p>
            </p:txBody>
          </p:sp>
          <p:sp>
            <p:nvSpPr>
              <p:cNvPr id="153" name="Line 167"/>
              <p:cNvSpPr>
                <a:spLocks noChangeShapeType="1"/>
              </p:cNvSpPr>
              <p:nvPr/>
            </p:nvSpPr>
            <p:spPr bwMode="auto">
              <a:xfrm flipH="1">
                <a:off x="3709376" y="5145777"/>
                <a:ext cx="22225" cy="1588"/>
              </a:xfrm>
              <a:prstGeom prst="line">
                <a:avLst/>
              </a:prstGeom>
              <a:noFill/>
              <a:ln w="4">
                <a:solidFill>
                  <a:srgbClr val="000000"/>
                </a:solidFill>
                <a:round/>
                <a:headEnd/>
                <a:tailEnd/>
              </a:ln>
            </p:spPr>
            <p:txBody>
              <a:bodyPr/>
              <a:lstStyle/>
              <a:p>
                <a:endParaRPr lang="en-US"/>
              </a:p>
            </p:txBody>
          </p:sp>
          <p:sp>
            <p:nvSpPr>
              <p:cNvPr id="154" name="Line 168"/>
              <p:cNvSpPr>
                <a:spLocks noChangeShapeType="1"/>
              </p:cNvSpPr>
              <p:nvPr/>
            </p:nvSpPr>
            <p:spPr bwMode="auto">
              <a:xfrm flipH="1">
                <a:off x="3709376" y="5091802"/>
                <a:ext cx="22225" cy="1588"/>
              </a:xfrm>
              <a:prstGeom prst="line">
                <a:avLst/>
              </a:prstGeom>
              <a:noFill/>
              <a:ln w="4">
                <a:solidFill>
                  <a:srgbClr val="000000"/>
                </a:solidFill>
                <a:round/>
                <a:headEnd/>
                <a:tailEnd/>
              </a:ln>
            </p:spPr>
            <p:txBody>
              <a:bodyPr/>
              <a:lstStyle/>
              <a:p>
                <a:endParaRPr lang="en-US"/>
              </a:p>
            </p:txBody>
          </p:sp>
          <p:sp>
            <p:nvSpPr>
              <p:cNvPr id="155" name="Line 169"/>
              <p:cNvSpPr>
                <a:spLocks noChangeShapeType="1"/>
              </p:cNvSpPr>
              <p:nvPr/>
            </p:nvSpPr>
            <p:spPr bwMode="auto">
              <a:xfrm flipH="1">
                <a:off x="3709376" y="5047352"/>
                <a:ext cx="22225" cy="1588"/>
              </a:xfrm>
              <a:prstGeom prst="line">
                <a:avLst/>
              </a:prstGeom>
              <a:noFill/>
              <a:ln w="4">
                <a:solidFill>
                  <a:srgbClr val="000000"/>
                </a:solidFill>
                <a:round/>
                <a:headEnd/>
                <a:tailEnd/>
              </a:ln>
            </p:spPr>
            <p:txBody>
              <a:bodyPr/>
              <a:lstStyle/>
              <a:p>
                <a:endParaRPr lang="en-US"/>
              </a:p>
            </p:txBody>
          </p:sp>
          <p:sp>
            <p:nvSpPr>
              <p:cNvPr id="156" name="Line 170"/>
              <p:cNvSpPr>
                <a:spLocks noChangeShapeType="1"/>
              </p:cNvSpPr>
              <p:nvPr/>
            </p:nvSpPr>
            <p:spPr bwMode="auto">
              <a:xfrm flipH="1">
                <a:off x="3709376" y="4736202"/>
                <a:ext cx="22225" cy="1588"/>
              </a:xfrm>
              <a:prstGeom prst="line">
                <a:avLst/>
              </a:prstGeom>
              <a:noFill/>
              <a:ln w="4">
                <a:solidFill>
                  <a:srgbClr val="000000"/>
                </a:solidFill>
                <a:round/>
                <a:headEnd/>
                <a:tailEnd/>
              </a:ln>
            </p:spPr>
            <p:txBody>
              <a:bodyPr/>
              <a:lstStyle/>
              <a:p>
                <a:endParaRPr lang="en-US"/>
              </a:p>
            </p:txBody>
          </p:sp>
          <p:sp>
            <p:nvSpPr>
              <p:cNvPr id="157" name="Line 171"/>
              <p:cNvSpPr>
                <a:spLocks noChangeShapeType="1"/>
              </p:cNvSpPr>
              <p:nvPr/>
            </p:nvSpPr>
            <p:spPr bwMode="auto">
              <a:xfrm flipH="1">
                <a:off x="3709376" y="4574277"/>
                <a:ext cx="22225" cy="1588"/>
              </a:xfrm>
              <a:prstGeom prst="line">
                <a:avLst/>
              </a:prstGeom>
              <a:noFill/>
              <a:ln w="4">
                <a:solidFill>
                  <a:srgbClr val="000000"/>
                </a:solidFill>
                <a:round/>
                <a:headEnd/>
                <a:tailEnd/>
              </a:ln>
            </p:spPr>
            <p:txBody>
              <a:bodyPr/>
              <a:lstStyle/>
              <a:p>
                <a:endParaRPr lang="en-US"/>
              </a:p>
            </p:txBody>
          </p:sp>
          <p:sp>
            <p:nvSpPr>
              <p:cNvPr id="158" name="Line 172"/>
              <p:cNvSpPr>
                <a:spLocks noChangeShapeType="1"/>
              </p:cNvSpPr>
              <p:nvPr/>
            </p:nvSpPr>
            <p:spPr bwMode="auto">
              <a:xfrm flipH="1">
                <a:off x="3709376" y="4463152"/>
                <a:ext cx="22225" cy="1588"/>
              </a:xfrm>
              <a:prstGeom prst="line">
                <a:avLst/>
              </a:prstGeom>
              <a:noFill/>
              <a:ln w="4">
                <a:solidFill>
                  <a:srgbClr val="000000"/>
                </a:solidFill>
                <a:round/>
                <a:headEnd/>
                <a:tailEnd/>
              </a:ln>
            </p:spPr>
            <p:txBody>
              <a:bodyPr/>
              <a:lstStyle/>
              <a:p>
                <a:endParaRPr lang="en-US"/>
              </a:p>
            </p:txBody>
          </p:sp>
          <p:sp>
            <p:nvSpPr>
              <p:cNvPr id="159" name="Line 173"/>
              <p:cNvSpPr>
                <a:spLocks noChangeShapeType="1"/>
              </p:cNvSpPr>
              <p:nvPr/>
            </p:nvSpPr>
            <p:spPr bwMode="auto">
              <a:xfrm flipH="1">
                <a:off x="3709376" y="4375839"/>
                <a:ext cx="22225" cy="1588"/>
              </a:xfrm>
              <a:prstGeom prst="line">
                <a:avLst/>
              </a:prstGeom>
              <a:noFill/>
              <a:ln w="4">
                <a:solidFill>
                  <a:srgbClr val="000000"/>
                </a:solidFill>
                <a:round/>
                <a:headEnd/>
                <a:tailEnd/>
              </a:ln>
            </p:spPr>
            <p:txBody>
              <a:bodyPr/>
              <a:lstStyle/>
              <a:p>
                <a:endParaRPr lang="en-US"/>
              </a:p>
            </p:txBody>
          </p:sp>
          <p:sp>
            <p:nvSpPr>
              <p:cNvPr id="160" name="Line 174"/>
              <p:cNvSpPr>
                <a:spLocks noChangeShapeType="1"/>
              </p:cNvSpPr>
              <p:nvPr/>
            </p:nvSpPr>
            <p:spPr bwMode="auto">
              <a:xfrm flipH="1">
                <a:off x="3709376" y="4304402"/>
                <a:ext cx="22225" cy="1588"/>
              </a:xfrm>
              <a:prstGeom prst="line">
                <a:avLst/>
              </a:prstGeom>
              <a:noFill/>
              <a:ln w="4">
                <a:solidFill>
                  <a:srgbClr val="000000"/>
                </a:solidFill>
                <a:round/>
                <a:headEnd/>
                <a:tailEnd/>
              </a:ln>
            </p:spPr>
            <p:txBody>
              <a:bodyPr/>
              <a:lstStyle/>
              <a:p>
                <a:endParaRPr lang="en-US"/>
              </a:p>
            </p:txBody>
          </p:sp>
          <p:sp>
            <p:nvSpPr>
              <p:cNvPr id="161" name="Line 175"/>
              <p:cNvSpPr>
                <a:spLocks noChangeShapeType="1"/>
              </p:cNvSpPr>
              <p:nvPr/>
            </p:nvSpPr>
            <p:spPr bwMode="auto">
              <a:xfrm flipH="1">
                <a:off x="3709376" y="4242489"/>
                <a:ext cx="22225" cy="1588"/>
              </a:xfrm>
              <a:prstGeom prst="line">
                <a:avLst/>
              </a:prstGeom>
              <a:noFill/>
              <a:ln w="4">
                <a:solidFill>
                  <a:srgbClr val="000000"/>
                </a:solidFill>
                <a:round/>
                <a:headEnd/>
                <a:tailEnd/>
              </a:ln>
            </p:spPr>
            <p:txBody>
              <a:bodyPr/>
              <a:lstStyle/>
              <a:p>
                <a:endParaRPr lang="en-US"/>
              </a:p>
            </p:txBody>
          </p:sp>
          <p:sp>
            <p:nvSpPr>
              <p:cNvPr id="162" name="Line 176"/>
              <p:cNvSpPr>
                <a:spLocks noChangeShapeType="1"/>
              </p:cNvSpPr>
              <p:nvPr/>
            </p:nvSpPr>
            <p:spPr bwMode="auto">
              <a:xfrm flipH="1">
                <a:off x="3709376" y="4193277"/>
                <a:ext cx="22225" cy="1588"/>
              </a:xfrm>
              <a:prstGeom prst="line">
                <a:avLst/>
              </a:prstGeom>
              <a:noFill/>
              <a:ln w="4">
                <a:solidFill>
                  <a:srgbClr val="000000"/>
                </a:solidFill>
                <a:round/>
                <a:headEnd/>
                <a:tailEnd/>
              </a:ln>
            </p:spPr>
            <p:txBody>
              <a:bodyPr/>
              <a:lstStyle/>
              <a:p>
                <a:endParaRPr lang="en-US"/>
              </a:p>
            </p:txBody>
          </p:sp>
          <p:sp>
            <p:nvSpPr>
              <p:cNvPr id="163" name="Line 177"/>
              <p:cNvSpPr>
                <a:spLocks noChangeShapeType="1"/>
              </p:cNvSpPr>
              <p:nvPr/>
            </p:nvSpPr>
            <p:spPr bwMode="auto">
              <a:xfrm flipH="1">
                <a:off x="3709376" y="4145652"/>
                <a:ext cx="22225" cy="1588"/>
              </a:xfrm>
              <a:prstGeom prst="line">
                <a:avLst/>
              </a:prstGeom>
              <a:noFill/>
              <a:ln w="4">
                <a:solidFill>
                  <a:srgbClr val="000000"/>
                </a:solidFill>
                <a:round/>
                <a:headEnd/>
                <a:tailEnd/>
              </a:ln>
            </p:spPr>
            <p:txBody>
              <a:bodyPr/>
              <a:lstStyle/>
              <a:p>
                <a:endParaRPr lang="en-US"/>
              </a:p>
            </p:txBody>
          </p:sp>
          <p:sp>
            <p:nvSpPr>
              <p:cNvPr id="164" name="Line 178"/>
              <p:cNvSpPr>
                <a:spLocks noChangeShapeType="1"/>
              </p:cNvSpPr>
              <p:nvPr/>
            </p:nvSpPr>
            <p:spPr bwMode="auto">
              <a:xfrm flipH="1">
                <a:off x="3709376" y="3832914"/>
                <a:ext cx="22225" cy="1588"/>
              </a:xfrm>
              <a:prstGeom prst="line">
                <a:avLst/>
              </a:prstGeom>
              <a:noFill/>
              <a:ln w="4">
                <a:solidFill>
                  <a:srgbClr val="000000"/>
                </a:solidFill>
                <a:round/>
                <a:headEnd/>
                <a:tailEnd/>
              </a:ln>
            </p:spPr>
            <p:txBody>
              <a:bodyPr/>
              <a:lstStyle/>
              <a:p>
                <a:endParaRPr lang="en-US"/>
              </a:p>
            </p:txBody>
          </p:sp>
          <p:sp>
            <p:nvSpPr>
              <p:cNvPr id="165" name="Line 179"/>
              <p:cNvSpPr>
                <a:spLocks noChangeShapeType="1"/>
              </p:cNvSpPr>
              <p:nvPr/>
            </p:nvSpPr>
            <p:spPr bwMode="auto">
              <a:xfrm flipH="1">
                <a:off x="3709376" y="3674164"/>
                <a:ext cx="22225" cy="1588"/>
              </a:xfrm>
              <a:prstGeom prst="line">
                <a:avLst/>
              </a:prstGeom>
              <a:noFill/>
              <a:ln w="4">
                <a:solidFill>
                  <a:srgbClr val="000000"/>
                </a:solidFill>
                <a:round/>
                <a:headEnd/>
                <a:tailEnd/>
              </a:ln>
            </p:spPr>
            <p:txBody>
              <a:bodyPr/>
              <a:lstStyle/>
              <a:p>
                <a:endParaRPr lang="en-US"/>
              </a:p>
            </p:txBody>
          </p:sp>
          <p:sp>
            <p:nvSpPr>
              <p:cNvPr id="166" name="Line 180"/>
              <p:cNvSpPr>
                <a:spLocks noChangeShapeType="1"/>
              </p:cNvSpPr>
              <p:nvPr/>
            </p:nvSpPr>
            <p:spPr bwMode="auto">
              <a:xfrm flipH="1">
                <a:off x="3709376" y="3561452"/>
                <a:ext cx="22225" cy="1588"/>
              </a:xfrm>
              <a:prstGeom prst="line">
                <a:avLst/>
              </a:prstGeom>
              <a:noFill/>
              <a:ln w="4">
                <a:solidFill>
                  <a:srgbClr val="000000"/>
                </a:solidFill>
                <a:round/>
                <a:headEnd/>
                <a:tailEnd/>
              </a:ln>
            </p:spPr>
            <p:txBody>
              <a:bodyPr/>
              <a:lstStyle/>
              <a:p>
                <a:endParaRPr lang="en-US"/>
              </a:p>
            </p:txBody>
          </p:sp>
          <p:sp>
            <p:nvSpPr>
              <p:cNvPr id="167" name="Line 181"/>
              <p:cNvSpPr>
                <a:spLocks noChangeShapeType="1"/>
              </p:cNvSpPr>
              <p:nvPr/>
            </p:nvSpPr>
            <p:spPr bwMode="auto">
              <a:xfrm flipH="1">
                <a:off x="3709376" y="3474139"/>
                <a:ext cx="22225" cy="1588"/>
              </a:xfrm>
              <a:prstGeom prst="line">
                <a:avLst/>
              </a:prstGeom>
              <a:noFill/>
              <a:ln w="4">
                <a:solidFill>
                  <a:srgbClr val="000000"/>
                </a:solidFill>
                <a:round/>
                <a:headEnd/>
                <a:tailEnd/>
              </a:ln>
            </p:spPr>
            <p:txBody>
              <a:bodyPr/>
              <a:lstStyle/>
              <a:p>
                <a:endParaRPr lang="en-US"/>
              </a:p>
            </p:txBody>
          </p:sp>
          <p:sp>
            <p:nvSpPr>
              <p:cNvPr id="168" name="Line 182"/>
              <p:cNvSpPr>
                <a:spLocks noChangeShapeType="1"/>
              </p:cNvSpPr>
              <p:nvPr/>
            </p:nvSpPr>
            <p:spPr bwMode="auto">
              <a:xfrm flipH="1">
                <a:off x="3709376" y="3402702"/>
                <a:ext cx="22225" cy="1588"/>
              </a:xfrm>
              <a:prstGeom prst="line">
                <a:avLst/>
              </a:prstGeom>
              <a:noFill/>
              <a:ln w="4">
                <a:solidFill>
                  <a:srgbClr val="000000"/>
                </a:solidFill>
                <a:round/>
                <a:headEnd/>
                <a:tailEnd/>
              </a:ln>
            </p:spPr>
            <p:txBody>
              <a:bodyPr/>
              <a:lstStyle/>
              <a:p>
                <a:endParaRPr lang="en-US"/>
              </a:p>
            </p:txBody>
          </p:sp>
          <p:sp>
            <p:nvSpPr>
              <p:cNvPr id="169" name="Line 183"/>
              <p:cNvSpPr>
                <a:spLocks noChangeShapeType="1"/>
              </p:cNvSpPr>
              <p:nvPr/>
            </p:nvSpPr>
            <p:spPr bwMode="auto">
              <a:xfrm flipH="1">
                <a:off x="3709376" y="3343964"/>
                <a:ext cx="22225" cy="1588"/>
              </a:xfrm>
              <a:prstGeom prst="line">
                <a:avLst/>
              </a:prstGeom>
              <a:noFill/>
              <a:ln w="4">
                <a:solidFill>
                  <a:srgbClr val="000000"/>
                </a:solidFill>
                <a:round/>
                <a:headEnd/>
                <a:tailEnd/>
              </a:ln>
            </p:spPr>
            <p:txBody>
              <a:bodyPr/>
              <a:lstStyle/>
              <a:p>
                <a:endParaRPr lang="en-US"/>
              </a:p>
            </p:txBody>
          </p:sp>
          <p:sp>
            <p:nvSpPr>
              <p:cNvPr id="170" name="Line 184"/>
              <p:cNvSpPr>
                <a:spLocks noChangeShapeType="1"/>
              </p:cNvSpPr>
              <p:nvPr/>
            </p:nvSpPr>
            <p:spPr bwMode="auto">
              <a:xfrm flipH="1">
                <a:off x="3709376" y="3289989"/>
                <a:ext cx="22225" cy="1588"/>
              </a:xfrm>
              <a:prstGeom prst="line">
                <a:avLst/>
              </a:prstGeom>
              <a:noFill/>
              <a:ln w="4">
                <a:solidFill>
                  <a:srgbClr val="000000"/>
                </a:solidFill>
                <a:round/>
                <a:headEnd/>
                <a:tailEnd/>
              </a:ln>
            </p:spPr>
            <p:txBody>
              <a:bodyPr/>
              <a:lstStyle/>
              <a:p>
                <a:endParaRPr lang="en-US"/>
              </a:p>
            </p:txBody>
          </p:sp>
          <p:sp>
            <p:nvSpPr>
              <p:cNvPr id="171" name="Line 185"/>
              <p:cNvSpPr>
                <a:spLocks noChangeShapeType="1"/>
              </p:cNvSpPr>
              <p:nvPr/>
            </p:nvSpPr>
            <p:spPr bwMode="auto">
              <a:xfrm flipH="1">
                <a:off x="3709376" y="3243952"/>
                <a:ext cx="22225" cy="1588"/>
              </a:xfrm>
              <a:prstGeom prst="line">
                <a:avLst/>
              </a:prstGeom>
              <a:noFill/>
              <a:ln w="4">
                <a:solidFill>
                  <a:srgbClr val="000000"/>
                </a:solidFill>
                <a:round/>
                <a:headEnd/>
                <a:tailEnd/>
              </a:ln>
            </p:spPr>
            <p:txBody>
              <a:bodyPr/>
              <a:lstStyle/>
              <a:p>
                <a:endParaRPr lang="en-US"/>
              </a:p>
            </p:txBody>
          </p:sp>
          <p:sp>
            <p:nvSpPr>
              <p:cNvPr id="172" name="Freeform 186"/>
              <p:cNvSpPr>
                <a:spLocks/>
              </p:cNvSpPr>
              <p:nvPr/>
            </p:nvSpPr>
            <p:spPr bwMode="auto">
              <a:xfrm>
                <a:off x="1524976" y="3799577"/>
                <a:ext cx="22225" cy="39688"/>
              </a:xfrm>
              <a:custGeom>
                <a:avLst/>
                <a:gdLst>
                  <a:gd name="T0" fmla="*/ 0 w 14"/>
                  <a:gd name="T1" fmla="*/ 0 h 25"/>
                  <a:gd name="T2" fmla="*/ 2147483647 w 14"/>
                  <a:gd name="T3" fmla="*/ 0 h 25"/>
                  <a:gd name="T4" fmla="*/ 2147483647 w 14"/>
                  <a:gd name="T5" fmla="*/ 0 h 25"/>
                  <a:gd name="T6" fmla="*/ 2147483647 w 14"/>
                  <a:gd name="T7" fmla="*/ 2147483647 h 25"/>
                  <a:gd name="T8" fmla="*/ 0 w 14"/>
                  <a:gd name="T9" fmla="*/ 2147483647 h 25"/>
                  <a:gd name="T10" fmla="*/ 2147483647 w 14"/>
                  <a:gd name="T11" fmla="*/ 2147483647 h 25"/>
                  <a:gd name="T12" fmla="*/ 0 60000 65536"/>
                  <a:gd name="T13" fmla="*/ 0 60000 65536"/>
                  <a:gd name="T14" fmla="*/ 0 60000 65536"/>
                  <a:gd name="T15" fmla="*/ 0 60000 65536"/>
                  <a:gd name="T16" fmla="*/ 0 60000 65536"/>
                  <a:gd name="T17" fmla="*/ 0 60000 65536"/>
                  <a:gd name="T18" fmla="*/ 0 w 14"/>
                  <a:gd name="T19" fmla="*/ 0 h 25"/>
                  <a:gd name="T20" fmla="*/ 14 w 14"/>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4" h="25">
                    <a:moveTo>
                      <a:pt x="0" y="0"/>
                    </a:moveTo>
                    <a:lnTo>
                      <a:pt x="14" y="0"/>
                    </a:lnTo>
                    <a:lnTo>
                      <a:pt x="7" y="0"/>
                    </a:lnTo>
                    <a:lnTo>
                      <a:pt x="7" y="25"/>
                    </a:lnTo>
                    <a:lnTo>
                      <a:pt x="0" y="25"/>
                    </a:lnTo>
                    <a:lnTo>
                      <a:pt x="14" y="25"/>
                    </a:lnTo>
                  </a:path>
                </a:pathLst>
              </a:custGeom>
              <a:noFill/>
              <a:ln w="4">
                <a:solidFill>
                  <a:srgbClr val="FF0000"/>
                </a:solidFill>
                <a:round/>
                <a:headEnd/>
                <a:tailEnd/>
              </a:ln>
            </p:spPr>
            <p:txBody>
              <a:bodyPr/>
              <a:lstStyle/>
              <a:p>
                <a:endParaRPr lang="en-US"/>
              </a:p>
            </p:txBody>
          </p:sp>
          <p:sp>
            <p:nvSpPr>
              <p:cNvPr id="173" name="Freeform 187"/>
              <p:cNvSpPr>
                <a:spLocks/>
              </p:cNvSpPr>
              <p:nvPr/>
            </p:nvSpPr>
            <p:spPr bwMode="auto">
              <a:xfrm>
                <a:off x="1550376" y="3674164"/>
                <a:ext cx="22225" cy="28575"/>
              </a:xfrm>
              <a:custGeom>
                <a:avLst/>
                <a:gdLst>
                  <a:gd name="T0" fmla="*/ 0 w 14"/>
                  <a:gd name="T1" fmla="*/ 0 h 18"/>
                  <a:gd name="T2" fmla="*/ 2147483647 w 14"/>
                  <a:gd name="T3" fmla="*/ 0 h 18"/>
                  <a:gd name="T4" fmla="*/ 2147483647 w 14"/>
                  <a:gd name="T5" fmla="*/ 0 h 18"/>
                  <a:gd name="T6" fmla="*/ 2147483647 w 14"/>
                  <a:gd name="T7" fmla="*/ 2147483647 h 18"/>
                  <a:gd name="T8" fmla="*/ 0 w 14"/>
                  <a:gd name="T9" fmla="*/ 2147483647 h 18"/>
                  <a:gd name="T10" fmla="*/ 2147483647 w 14"/>
                  <a:gd name="T11" fmla="*/ 2147483647 h 18"/>
                  <a:gd name="T12" fmla="*/ 0 60000 65536"/>
                  <a:gd name="T13" fmla="*/ 0 60000 65536"/>
                  <a:gd name="T14" fmla="*/ 0 60000 65536"/>
                  <a:gd name="T15" fmla="*/ 0 60000 65536"/>
                  <a:gd name="T16" fmla="*/ 0 60000 65536"/>
                  <a:gd name="T17" fmla="*/ 0 60000 65536"/>
                  <a:gd name="T18" fmla="*/ 0 w 14"/>
                  <a:gd name="T19" fmla="*/ 0 h 18"/>
                  <a:gd name="T20" fmla="*/ 14 w 1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4" h="18">
                    <a:moveTo>
                      <a:pt x="0" y="0"/>
                    </a:moveTo>
                    <a:lnTo>
                      <a:pt x="14" y="0"/>
                    </a:lnTo>
                    <a:lnTo>
                      <a:pt x="7" y="0"/>
                    </a:lnTo>
                    <a:lnTo>
                      <a:pt x="7" y="18"/>
                    </a:lnTo>
                    <a:lnTo>
                      <a:pt x="0" y="18"/>
                    </a:lnTo>
                    <a:lnTo>
                      <a:pt x="14" y="18"/>
                    </a:lnTo>
                  </a:path>
                </a:pathLst>
              </a:custGeom>
              <a:noFill/>
              <a:ln w="4">
                <a:solidFill>
                  <a:srgbClr val="FF0000"/>
                </a:solidFill>
                <a:round/>
                <a:headEnd/>
                <a:tailEnd/>
              </a:ln>
            </p:spPr>
            <p:txBody>
              <a:bodyPr/>
              <a:lstStyle/>
              <a:p>
                <a:endParaRPr lang="en-US"/>
              </a:p>
            </p:txBody>
          </p:sp>
          <p:sp>
            <p:nvSpPr>
              <p:cNvPr id="174" name="Freeform 188"/>
              <p:cNvSpPr>
                <a:spLocks/>
              </p:cNvSpPr>
              <p:nvPr/>
            </p:nvSpPr>
            <p:spPr bwMode="auto">
              <a:xfrm>
                <a:off x="1572601" y="3658289"/>
                <a:ext cx="22225" cy="26988"/>
              </a:xfrm>
              <a:custGeom>
                <a:avLst/>
                <a:gdLst>
                  <a:gd name="T0" fmla="*/ 0 w 14"/>
                  <a:gd name="T1" fmla="*/ 0 h 17"/>
                  <a:gd name="T2" fmla="*/ 2147483647 w 14"/>
                  <a:gd name="T3" fmla="*/ 0 h 17"/>
                  <a:gd name="T4" fmla="*/ 2147483647 w 14"/>
                  <a:gd name="T5" fmla="*/ 0 h 17"/>
                  <a:gd name="T6" fmla="*/ 2147483647 w 14"/>
                  <a:gd name="T7" fmla="*/ 2147483647 h 17"/>
                  <a:gd name="T8" fmla="*/ 0 w 14"/>
                  <a:gd name="T9" fmla="*/ 2147483647 h 17"/>
                  <a:gd name="T10" fmla="*/ 2147483647 w 14"/>
                  <a:gd name="T11" fmla="*/ 2147483647 h 17"/>
                  <a:gd name="T12" fmla="*/ 0 60000 65536"/>
                  <a:gd name="T13" fmla="*/ 0 60000 65536"/>
                  <a:gd name="T14" fmla="*/ 0 60000 65536"/>
                  <a:gd name="T15" fmla="*/ 0 60000 65536"/>
                  <a:gd name="T16" fmla="*/ 0 60000 65536"/>
                  <a:gd name="T17" fmla="*/ 0 60000 65536"/>
                  <a:gd name="T18" fmla="*/ 0 w 14"/>
                  <a:gd name="T19" fmla="*/ 0 h 17"/>
                  <a:gd name="T20" fmla="*/ 14 w 1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 h="17">
                    <a:moveTo>
                      <a:pt x="0" y="0"/>
                    </a:moveTo>
                    <a:lnTo>
                      <a:pt x="14" y="0"/>
                    </a:lnTo>
                    <a:lnTo>
                      <a:pt x="7" y="0"/>
                    </a:lnTo>
                    <a:lnTo>
                      <a:pt x="7" y="17"/>
                    </a:lnTo>
                    <a:lnTo>
                      <a:pt x="0" y="17"/>
                    </a:lnTo>
                    <a:lnTo>
                      <a:pt x="14" y="17"/>
                    </a:lnTo>
                  </a:path>
                </a:pathLst>
              </a:custGeom>
              <a:noFill/>
              <a:ln w="4">
                <a:solidFill>
                  <a:srgbClr val="FF0000"/>
                </a:solidFill>
                <a:round/>
                <a:headEnd/>
                <a:tailEnd/>
              </a:ln>
            </p:spPr>
            <p:txBody>
              <a:bodyPr/>
              <a:lstStyle/>
              <a:p>
                <a:endParaRPr lang="en-US"/>
              </a:p>
            </p:txBody>
          </p:sp>
          <p:sp>
            <p:nvSpPr>
              <p:cNvPr id="175" name="Freeform 189"/>
              <p:cNvSpPr>
                <a:spLocks/>
              </p:cNvSpPr>
              <p:nvPr/>
            </p:nvSpPr>
            <p:spPr bwMode="auto">
              <a:xfrm>
                <a:off x="1594826" y="3663052"/>
                <a:ext cx="22225" cy="28575"/>
              </a:xfrm>
              <a:custGeom>
                <a:avLst/>
                <a:gdLst>
                  <a:gd name="T0" fmla="*/ 0 w 14"/>
                  <a:gd name="T1" fmla="*/ 0 h 18"/>
                  <a:gd name="T2" fmla="*/ 2147483647 w 14"/>
                  <a:gd name="T3" fmla="*/ 0 h 18"/>
                  <a:gd name="T4" fmla="*/ 2147483647 w 14"/>
                  <a:gd name="T5" fmla="*/ 0 h 18"/>
                  <a:gd name="T6" fmla="*/ 2147483647 w 14"/>
                  <a:gd name="T7" fmla="*/ 2147483647 h 18"/>
                  <a:gd name="T8" fmla="*/ 0 w 14"/>
                  <a:gd name="T9" fmla="*/ 2147483647 h 18"/>
                  <a:gd name="T10" fmla="*/ 2147483647 w 14"/>
                  <a:gd name="T11" fmla="*/ 2147483647 h 18"/>
                  <a:gd name="T12" fmla="*/ 0 60000 65536"/>
                  <a:gd name="T13" fmla="*/ 0 60000 65536"/>
                  <a:gd name="T14" fmla="*/ 0 60000 65536"/>
                  <a:gd name="T15" fmla="*/ 0 60000 65536"/>
                  <a:gd name="T16" fmla="*/ 0 60000 65536"/>
                  <a:gd name="T17" fmla="*/ 0 60000 65536"/>
                  <a:gd name="T18" fmla="*/ 0 w 14"/>
                  <a:gd name="T19" fmla="*/ 0 h 18"/>
                  <a:gd name="T20" fmla="*/ 14 w 1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4" h="18">
                    <a:moveTo>
                      <a:pt x="0" y="0"/>
                    </a:moveTo>
                    <a:lnTo>
                      <a:pt x="14" y="0"/>
                    </a:lnTo>
                    <a:lnTo>
                      <a:pt x="7" y="0"/>
                    </a:lnTo>
                    <a:lnTo>
                      <a:pt x="7" y="18"/>
                    </a:lnTo>
                    <a:lnTo>
                      <a:pt x="0" y="18"/>
                    </a:lnTo>
                    <a:lnTo>
                      <a:pt x="14" y="18"/>
                    </a:lnTo>
                  </a:path>
                </a:pathLst>
              </a:custGeom>
              <a:noFill/>
              <a:ln w="4">
                <a:solidFill>
                  <a:srgbClr val="FF0000"/>
                </a:solidFill>
                <a:round/>
                <a:headEnd/>
                <a:tailEnd/>
              </a:ln>
            </p:spPr>
            <p:txBody>
              <a:bodyPr/>
              <a:lstStyle/>
              <a:p>
                <a:endParaRPr lang="en-US"/>
              </a:p>
            </p:txBody>
          </p:sp>
          <p:sp>
            <p:nvSpPr>
              <p:cNvPr id="176" name="Freeform 190"/>
              <p:cNvSpPr>
                <a:spLocks/>
              </p:cNvSpPr>
              <p:nvPr/>
            </p:nvSpPr>
            <p:spPr bwMode="auto">
              <a:xfrm>
                <a:off x="1617051" y="3669402"/>
                <a:ext cx="22225" cy="28575"/>
              </a:xfrm>
              <a:custGeom>
                <a:avLst/>
                <a:gdLst>
                  <a:gd name="T0" fmla="*/ 0 w 14"/>
                  <a:gd name="T1" fmla="*/ 0 h 18"/>
                  <a:gd name="T2" fmla="*/ 2147483647 w 14"/>
                  <a:gd name="T3" fmla="*/ 0 h 18"/>
                  <a:gd name="T4" fmla="*/ 2147483647 w 14"/>
                  <a:gd name="T5" fmla="*/ 0 h 18"/>
                  <a:gd name="T6" fmla="*/ 2147483647 w 14"/>
                  <a:gd name="T7" fmla="*/ 2147483647 h 18"/>
                  <a:gd name="T8" fmla="*/ 0 w 14"/>
                  <a:gd name="T9" fmla="*/ 2147483647 h 18"/>
                  <a:gd name="T10" fmla="*/ 2147483647 w 14"/>
                  <a:gd name="T11" fmla="*/ 2147483647 h 18"/>
                  <a:gd name="T12" fmla="*/ 0 60000 65536"/>
                  <a:gd name="T13" fmla="*/ 0 60000 65536"/>
                  <a:gd name="T14" fmla="*/ 0 60000 65536"/>
                  <a:gd name="T15" fmla="*/ 0 60000 65536"/>
                  <a:gd name="T16" fmla="*/ 0 60000 65536"/>
                  <a:gd name="T17" fmla="*/ 0 60000 65536"/>
                  <a:gd name="T18" fmla="*/ 0 w 14"/>
                  <a:gd name="T19" fmla="*/ 0 h 18"/>
                  <a:gd name="T20" fmla="*/ 14 w 1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4" h="18">
                    <a:moveTo>
                      <a:pt x="0" y="0"/>
                    </a:moveTo>
                    <a:lnTo>
                      <a:pt x="14" y="0"/>
                    </a:lnTo>
                    <a:lnTo>
                      <a:pt x="7" y="0"/>
                    </a:lnTo>
                    <a:lnTo>
                      <a:pt x="7" y="18"/>
                    </a:lnTo>
                    <a:lnTo>
                      <a:pt x="0" y="18"/>
                    </a:lnTo>
                    <a:lnTo>
                      <a:pt x="14" y="18"/>
                    </a:lnTo>
                  </a:path>
                </a:pathLst>
              </a:custGeom>
              <a:noFill/>
              <a:ln w="4">
                <a:solidFill>
                  <a:srgbClr val="FF0000"/>
                </a:solidFill>
                <a:round/>
                <a:headEnd/>
                <a:tailEnd/>
              </a:ln>
            </p:spPr>
            <p:txBody>
              <a:bodyPr/>
              <a:lstStyle/>
              <a:p>
                <a:endParaRPr lang="en-US"/>
              </a:p>
            </p:txBody>
          </p:sp>
          <p:sp>
            <p:nvSpPr>
              <p:cNvPr id="177" name="Freeform 191"/>
              <p:cNvSpPr>
                <a:spLocks/>
              </p:cNvSpPr>
              <p:nvPr/>
            </p:nvSpPr>
            <p:spPr bwMode="auto">
              <a:xfrm>
                <a:off x="1640863" y="3674164"/>
                <a:ext cx="22225" cy="28575"/>
              </a:xfrm>
              <a:custGeom>
                <a:avLst/>
                <a:gdLst>
                  <a:gd name="T0" fmla="*/ 0 w 14"/>
                  <a:gd name="T1" fmla="*/ 0 h 18"/>
                  <a:gd name="T2" fmla="*/ 2147483647 w 14"/>
                  <a:gd name="T3" fmla="*/ 0 h 18"/>
                  <a:gd name="T4" fmla="*/ 2147483647 w 14"/>
                  <a:gd name="T5" fmla="*/ 0 h 18"/>
                  <a:gd name="T6" fmla="*/ 2147483647 w 14"/>
                  <a:gd name="T7" fmla="*/ 2147483647 h 18"/>
                  <a:gd name="T8" fmla="*/ 0 w 14"/>
                  <a:gd name="T9" fmla="*/ 2147483647 h 18"/>
                  <a:gd name="T10" fmla="*/ 2147483647 w 14"/>
                  <a:gd name="T11" fmla="*/ 2147483647 h 18"/>
                  <a:gd name="T12" fmla="*/ 0 60000 65536"/>
                  <a:gd name="T13" fmla="*/ 0 60000 65536"/>
                  <a:gd name="T14" fmla="*/ 0 60000 65536"/>
                  <a:gd name="T15" fmla="*/ 0 60000 65536"/>
                  <a:gd name="T16" fmla="*/ 0 60000 65536"/>
                  <a:gd name="T17" fmla="*/ 0 60000 65536"/>
                  <a:gd name="T18" fmla="*/ 0 w 14"/>
                  <a:gd name="T19" fmla="*/ 0 h 18"/>
                  <a:gd name="T20" fmla="*/ 14 w 1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4" h="18">
                    <a:moveTo>
                      <a:pt x="0" y="0"/>
                    </a:moveTo>
                    <a:lnTo>
                      <a:pt x="14" y="0"/>
                    </a:lnTo>
                    <a:lnTo>
                      <a:pt x="7" y="0"/>
                    </a:lnTo>
                    <a:lnTo>
                      <a:pt x="7" y="18"/>
                    </a:lnTo>
                    <a:lnTo>
                      <a:pt x="0" y="18"/>
                    </a:lnTo>
                    <a:lnTo>
                      <a:pt x="14" y="18"/>
                    </a:lnTo>
                  </a:path>
                </a:pathLst>
              </a:custGeom>
              <a:noFill/>
              <a:ln w="4">
                <a:solidFill>
                  <a:srgbClr val="FF0000"/>
                </a:solidFill>
                <a:round/>
                <a:headEnd/>
                <a:tailEnd/>
              </a:ln>
            </p:spPr>
            <p:txBody>
              <a:bodyPr/>
              <a:lstStyle/>
              <a:p>
                <a:endParaRPr lang="en-US"/>
              </a:p>
            </p:txBody>
          </p:sp>
          <p:sp>
            <p:nvSpPr>
              <p:cNvPr id="178" name="Freeform 192"/>
              <p:cNvSpPr>
                <a:spLocks/>
              </p:cNvSpPr>
              <p:nvPr/>
            </p:nvSpPr>
            <p:spPr bwMode="auto">
              <a:xfrm>
                <a:off x="1663088" y="3683689"/>
                <a:ext cx="22225" cy="26988"/>
              </a:xfrm>
              <a:custGeom>
                <a:avLst/>
                <a:gdLst>
                  <a:gd name="T0" fmla="*/ 0 w 14"/>
                  <a:gd name="T1" fmla="*/ 0 h 17"/>
                  <a:gd name="T2" fmla="*/ 2147483647 w 14"/>
                  <a:gd name="T3" fmla="*/ 0 h 17"/>
                  <a:gd name="T4" fmla="*/ 2147483647 w 14"/>
                  <a:gd name="T5" fmla="*/ 0 h 17"/>
                  <a:gd name="T6" fmla="*/ 2147483647 w 14"/>
                  <a:gd name="T7" fmla="*/ 2147483647 h 17"/>
                  <a:gd name="T8" fmla="*/ 0 w 14"/>
                  <a:gd name="T9" fmla="*/ 2147483647 h 17"/>
                  <a:gd name="T10" fmla="*/ 2147483647 w 14"/>
                  <a:gd name="T11" fmla="*/ 2147483647 h 17"/>
                  <a:gd name="T12" fmla="*/ 0 60000 65536"/>
                  <a:gd name="T13" fmla="*/ 0 60000 65536"/>
                  <a:gd name="T14" fmla="*/ 0 60000 65536"/>
                  <a:gd name="T15" fmla="*/ 0 60000 65536"/>
                  <a:gd name="T16" fmla="*/ 0 60000 65536"/>
                  <a:gd name="T17" fmla="*/ 0 60000 65536"/>
                  <a:gd name="T18" fmla="*/ 0 w 14"/>
                  <a:gd name="T19" fmla="*/ 0 h 17"/>
                  <a:gd name="T20" fmla="*/ 14 w 1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 h="17">
                    <a:moveTo>
                      <a:pt x="0" y="0"/>
                    </a:moveTo>
                    <a:lnTo>
                      <a:pt x="14" y="0"/>
                    </a:lnTo>
                    <a:lnTo>
                      <a:pt x="7" y="0"/>
                    </a:lnTo>
                    <a:lnTo>
                      <a:pt x="7" y="17"/>
                    </a:lnTo>
                    <a:lnTo>
                      <a:pt x="0" y="17"/>
                    </a:lnTo>
                    <a:lnTo>
                      <a:pt x="14" y="17"/>
                    </a:lnTo>
                  </a:path>
                </a:pathLst>
              </a:custGeom>
              <a:noFill/>
              <a:ln w="4">
                <a:solidFill>
                  <a:srgbClr val="FF0000"/>
                </a:solidFill>
                <a:round/>
                <a:headEnd/>
                <a:tailEnd/>
              </a:ln>
            </p:spPr>
            <p:txBody>
              <a:bodyPr/>
              <a:lstStyle/>
              <a:p>
                <a:endParaRPr lang="en-US"/>
              </a:p>
            </p:txBody>
          </p:sp>
          <p:sp>
            <p:nvSpPr>
              <p:cNvPr id="179" name="Freeform 193"/>
              <p:cNvSpPr>
                <a:spLocks/>
              </p:cNvSpPr>
              <p:nvPr/>
            </p:nvSpPr>
            <p:spPr bwMode="auto">
              <a:xfrm>
                <a:off x="1685313" y="3691627"/>
                <a:ext cx="22225" cy="28575"/>
              </a:xfrm>
              <a:custGeom>
                <a:avLst/>
                <a:gdLst>
                  <a:gd name="T0" fmla="*/ 0 w 14"/>
                  <a:gd name="T1" fmla="*/ 0 h 18"/>
                  <a:gd name="T2" fmla="*/ 2147483647 w 14"/>
                  <a:gd name="T3" fmla="*/ 0 h 18"/>
                  <a:gd name="T4" fmla="*/ 2147483647 w 14"/>
                  <a:gd name="T5" fmla="*/ 0 h 18"/>
                  <a:gd name="T6" fmla="*/ 2147483647 w 14"/>
                  <a:gd name="T7" fmla="*/ 2147483647 h 18"/>
                  <a:gd name="T8" fmla="*/ 0 w 14"/>
                  <a:gd name="T9" fmla="*/ 2147483647 h 18"/>
                  <a:gd name="T10" fmla="*/ 2147483647 w 14"/>
                  <a:gd name="T11" fmla="*/ 2147483647 h 18"/>
                  <a:gd name="T12" fmla="*/ 0 60000 65536"/>
                  <a:gd name="T13" fmla="*/ 0 60000 65536"/>
                  <a:gd name="T14" fmla="*/ 0 60000 65536"/>
                  <a:gd name="T15" fmla="*/ 0 60000 65536"/>
                  <a:gd name="T16" fmla="*/ 0 60000 65536"/>
                  <a:gd name="T17" fmla="*/ 0 60000 65536"/>
                  <a:gd name="T18" fmla="*/ 0 w 14"/>
                  <a:gd name="T19" fmla="*/ 0 h 18"/>
                  <a:gd name="T20" fmla="*/ 14 w 1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4" h="18">
                    <a:moveTo>
                      <a:pt x="0" y="0"/>
                    </a:moveTo>
                    <a:lnTo>
                      <a:pt x="14" y="0"/>
                    </a:lnTo>
                    <a:lnTo>
                      <a:pt x="7" y="0"/>
                    </a:lnTo>
                    <a:lnTo>
                      <a:pt x="7" y="18"/>
                    </a:lnTo>
                    <a:lnTo>
                      <a:pt x="0" y="18"/>
                    </a:lnTo>
                    <a:lnTo>
                      <a:pt x="14" y="18"/>
                    </a:lnTo>
                  </a:path>
                </a:pathLst>
              </a:custGeom>
              <a:noFill/>
              <a:ln w="4">
                <a:solidFill>
                  <a:srgbClr val="FF0000"/>
                </a:solidFill>
                <a:round/>
                <a:headEnd/>
                <a:tailEnd/>
              </a:ln>
            </p:spPr>
            <p:txBody>
              <a:bodyPr/>
              <a:lstStyle/>
              <a:p>
                <a:endParaRPr lang="en-US"/>
              </a:p>
            </p:txBody>
          </p:sp>
          <p:sp>
            <p:nvSpPr>
              <p:cNvPr id="180" name="Freeform 194"/>
              <p:cNvSpPr>
                <a:spLocks/>
              </p:cNvSpPr>
              <p:nvPr/>
            </p:nvSpPr>
            <p:spPr bwMode="auto">
              <a:xfrm>
                <a:off x="1707538" y="3697977"/>
                <a:ext cx="22225" cy="26988"/>
              </a:xfrm>
              <a:custGeom>
                <a:avLst/>
                <a:gdLst>
                  <a:gd name="T0" fmla="*/ 0 w 14"/>
                  <a:gd name="T1" fmla="*/ 0 h 17"/>
                  <a:gd name="T2" fmla="*/ 2147483647 w 14"/>
                  <a:gd name="T3" fmla="*/ 0 h 17"/>
                  <a:gd name="T4" fmla="*/ 2147483647 w 14"/>
                  <a:gd name="T5" fmla="*/ 0 h 17"/>
                  <a:gd name="T6" fmla="*/ 2147483647 w 14"/>
                  <a:gd name="T7" fmla="*/ 2147483647 h 17"/>
                  <a:gd name="T8" fmla="*/ 0 w 14"/>
                  <a:gd name="T9" fmla="*/ 2147483647 h 17"/>
                  <a:gd name="T10" fmla="*/ 2147483647 w 14"/>
                  <a:gd name="T11" fmla="*/ 2147483647 h 17"/>
                  <a:gd name="T12" fmla="*/ 0 60000 65536"/>
                  <a:gd name="T13" fmla="*/ 0 60000 65536"/>
                  <a:gd name="T14" fmla="*/ 0 60000 65536"/>
                  <a:gd name="T15" fmla="*/ 0 60000 65536"/>
                  <a:gd name="T16" fmla="*/ 0 60000 65536"/>
                  <a:gd name="T17" fmla="*/ 0 60000 65536"/>
                  <a:gd name="T18" fmla="*/ 0 w 14"/>
                  <a:gd name="T19" fmla="*/ 0 h 17"/>
                  <a:gd name="T20" fmla="*/ 14 w 1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 h="17">
                    <a:moveTo>
                      <a:pt x="0" y="0"/>
                    </a:moveTo>
                    <a:lnTo>
                      <a:pt x="14" y="0"/>
                    </a:lnTo>
                    <a:lnTo>
                      <a:pt x="7" y="0"/>
                    </a:lnTo>
                    <a:lnTo>
                      <a:pt x="7" y="17"/>
                    </a:lnTo>
                    <a:lnTo>
                      <a:pt x="0" y="17"/>
                    </a:lnTo>
                    <a:lnTo>
                      <a:pt x="14" y="17"/>
                    </a:lnTo>
                  </a:path>
                </a:pathLst>
              </a:custGeom>
              <a:noFill/>
              <a:ln w="4">
                <a:solidFill>
                  <a:srgbClr val="FF0000"/>
                </a:solidFill>
                <a:round/>
                <a:headEnd/>
                <a:tailEnd/>
              </a:ln>
            </p:spPr>
            <p:txBody>
              <a:bodyPr/>
              <a:lstStyle/>
              <a:p>
                <a:endParaRPr lang="en-US"/>
              </a:p>
            </p:txBody>
          </p:sp>
          <p:sp>
            <p:nvSpPr>
              <p:cNvPr id="181" name="Freeform 195"/>
              <p:cNvSpPr>
                <a:spLocks/>
              </p:cNvSpPr>
              <p:nvPr/>
            </p:nvSpPr>
            <p:spPr bwMode="auto">
              <a:xfrm>
                <a:off x="1729763" y="3709089"/>
                <a:ext cx="22225" cy="26988"/>
              </a:xfrm>
              <a:custGeom>
                <a:avLst/>
                <a:gdLst>
                  <a:gd name="T0" fmla="*/ 0 w 14"/>
                  <a:gd name="T1" fmla="*/ 0 h 17"/>
                  <a:gd name="T2" fmla="*/ 2147483647 w 14"/>
                  <a:gd name="T3" fmla="*/ 0 h 17"/>
                  <a:gd name="T4" fmla="*/ 2147483647 w 14"/>
                  <a:gd name="T5" fmla="*/ 0 h 17"/>
                  <a:gd name="T6" fmla="*/ 2147483647 w 14"/>
                  <a:gd name="T7" fmla="*/ 2147483647 h 17"/>
                  <a:gd name="T8" fmla="*/ 0 w 14"/>
                  <a:gd name="T9" fmla="*/ 2147483647 h 17"/>
                  <a:gd name="T10" fmla="*/ 2147483647 w 14"/>
                  <a:gd name="T11" fmla="*/ 2147483647 h 17"/>
                  <a:gd name="T12" fmla="*/ 0 60000 65536"/>
                  <a:gd name="T13" fmla="*/ 0 60000 65536"/>
                  <a:gd name="T14" fmla="*/ 0 60000 65536"/>
                  <a:gd name="T15" fmla="*/ 0 60000 65536"/>
                  <a:gd name="T16" fmla="*/ 0 60000 65536"/>
                  <a:gd name="T17" fmla="*/ 0 60000 65536"/>
                  <a:gd name="T18" fmla="*/ 0 w 14"/>
                  <a:gd name="T19" fmla="*/ 0 h 17"/>
                  <a:gd name="T20" fmla="*/ 14 w 1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 h="17">
                    <a:moveTo>
                      <a:pt x="0" y="0"/>
                    </a:moveTo>
                    <a:lnTo>
                      <a:pt x="14" y="0"/>
                    </a:lnTo>
                    <a:lnTo>
                      <a:pt x="7" y="0"/>
                    </a:lnTo>
                    <a:lnTo>
                      <a:pt x="7" y="17"/>
                    </a:lnTo>
                    <a:lnTo>
                      <a:pt x="0" y="17"/>
                    </a:lnTo>
                    <a:lnTo>
                      <a:pt x="14" y="17"/>
                    </a:lnTo>
                  </a:path>
                </a:pathLst>
              </a:custGeom>
              <a:noFill/>
              <a:ln w="4">
                <a:solidFill>
                  <a:srgbClr val="FF0000"/>
                </a:solidFill>
                <a:round/>
                <a:headEnd/>
                <a:tailEnd/>
              </a:ln>
            </p:spPr>
            <p:txBody>
              <a:bodyPr/>
              <a:lstStyle/>
              <a:p>
                <a:endParaRPr lang="en-US"/>
              </a:p>
            </p:txBody>
          </p:sp>
          <p:sp>
            <p:nvSpPr>
              <p:cNvPr id="182" name="Freeform 196"/>
              <p:cNvSpPr>
                <a:spLocks/>
              </p:cNvSpPr>
              <p:nvPr/>
            </p:nvSpPr>
            <p:spPr bwMode="auto">
              <a:xfrm>
                <a:off x="1755163" y="3717027"/>
                <a:ext cx="22225" cy="26988"/>
              </a:xfrm>
              <a:custGeom>
                <a:avLst/>
                <a:gdLst>
                  <a:gd name="T0" fmla="*/ 0 w 14"/>
                  <a:gd name="T1" fmla="*/ 0 h 17"/>
                  <a:gd name="T2" fmla="*/ 2147483647 w 14"/>
                  <a:gd name="T3" fmla="*/ 0 h 17"/>
                  <a:gd name="T4" fmla="*/ 2147483647 w 14"/>
                  <a:gd name="T5" fmla="*/ 0 h 17"/>
                  <a:gd name="T6" fmla="*/ 2147483647 w 14"/>
                  <a:gd name="T7" fmla="*/ 2147483647 h 17"/>
                  <a:gd name="T8" fmla="*/ 0 w 14"/>
                  <a:gd name="T9" fmla="*/ 2147483647 h 17"/>
                  <a:gd name="T10" fmla="*/ 2147483647 w 14"/>
                  <a:gd name="T11" fmla="*/ 2147483647 h 17"/>
                  <a:gd name="T12" fmla="*/ 0 60000 65536"/>
                  <a:gd name="T13" fmla="*/ 0 60000 65536"/>
                  <a:gd name="T14" fmla="*/ 0 60000 65536"/>
                  <a:gd name="T15" fmla="*/ 0 60000 65536"/>
                  <a:gd name="T16" fmla="*/ 0 60000 65536"/>
                  <a:gd name="T17" fmla="*/ 0 60000 65536"/>
                  <a:gd name="T18" fmla="*/ 0 w 14"/>
                  <a:gd name="T19" fmla="*/ 0 h 17"/>
                  <a:gd name="T20" fmla="*/ 14 w 1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 h="17">
                    <a:moveTo>
                      <a:pt x="0" y="0"/>
                    </a:moveTo>
                    <a:lnTo>
                      <a:pt x="14" y="0"/>
                    </a:lnTo>
                    <a:lnTo>
                      <a:pt x="7" y="0"/>
                    </a:lnTo>
                    <a:lnTo>
                      <a:pt x="7" y="17"/>
                    </a:lnTo>
                    <a:lnTo>
                      <a:pt x="0" y="17"/>
                    </a:lnTo>
                    <a:lnTo>
                      <a:pt x="14" y="17"/>
                    </a:lnTo>
                  </a:path>
                </a:pathLst>
              </a:custGeom>
              <a:noFill/>
              <a:ln w="4">
                <a:solidFill>
                  <a:srgbClr val="FF0000"/>
                </a:solidFill>
                <a:round/>
                <a:headEnd/>
                <a:tailEnd/>
              </a:ln>
            </p:spPr>
            <p:txBody>
              <a:bodyPr/>
              <a:lstStyle/>
              <a:p>
                <a:endParaRPr lang="en-US"/>
              </a:p>
            </p:txBody>
          </p:sp>
          <p:sp>
            <p:nvSpPr>
              <p:cNvPr id="183" name="Freeform 197"/>
              <p:cNvSpPr>
                <a:spLocks/>
              </p:cNvSpPr>
              <p:nvPr/>
            </p:nvSpPr>
            <p:spPr bwMode="auto">
              <a:xfrm>
                <a:off x="1777388" y="3724964"/>
                <a:ext cx="22225" cy="28575"/>
              </a:xfrm>
              <a:custGeom>
                <a:avLst/>
                <a:gdLst>
                  <a:gd name="T0" fmla="*/ 0 w 14"/>
                  <a:gd name="T1" fmla="*/ 0 h 18"/>
                  <a:gd name="T2" fmla="*/ 2147483647 w 14"/>
                  <a:gd name="T3" fmla="*/ 0 h 18"/>
                  <a:gd name="T4" fmla="*/ 2147483647 w 14"/>
                  <a:gd name="T5" fmla="*/ 0 h 18"/>
                  <a:gd name="T6" fmla="*/ 2147483647 w 14"/>
                  <a:gd name="T7" fmla="*/ 2147483647 h 18"/>
                  <a:gd name="T8" fmla="*/ 0 w 14"/>
                  <a:gd name="T9" fmla="*/ 2147483647 h 18"/>
                  <a:gd name="T10" fmla="*/ 2147483647 w 14"/>
                  <a:gd name="T11" fmla="*/ 2147483647 h 18"/>
                  <a:gd name="T12" fmla="*/ 0 60000 65536"/>
                  <a:gd name="T13" fmla="*/ 0 60000 65536"/>
                  <a:gd name="T14" fmla="*/ 0 60000 65536"/>
                  <a:gd name="T15" fmla="*/ 0 60000 65536"/>
                  <a:gd name="T16" fmla="*/ 0 60000 65536"/>
                  <a:gd name="T17" fmla="*/ 0 60000 65536"/>
                  <a:gd name="T18" fmla="*/ 0 w 14"/>
                  <a:gd name="T19" fmla="*/ 0 h 18"/>
                  <a:gd name="T20" fmla="*/ 14 w 1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4" h="18">
                    <a:moveTo>
                      <a:pt x="0" y="0"/>
                    </a:moveTo>
                    <a:lnTo>
                      <a:pt x="14" y="0"/>
                    </a:lnTo>
                    <a:lnTo>
                      <a:pt x="7" y="0"/>
                    </a:lnTo>
                    <a:lnTo>
                      <a:pt x="7" y="18"/>
                    </a:lnTo>
                    <a:lnTo>
                      <a:pt x="0" y="18"/>
                    </a:lnTo>
                    <a:lnTo>
                      <a:pt x="14" y="18"/>
                    </a:lnTo>
                  </a:path>
                </a:pathLst>
              </a:custGeom>
              <a:noFill/>
              <a:ln w="4">
                <a:solidFill>
                  <a:srgbClr val="FF0000"/>
                </a:solidFill>
                <a:round/>
                <a:headEnd/>
                <a:tailEnd/>
              </a:ln>
            </p:spPr>
            <p:txBody>
              <a:bodyPr/>
              <a:lstStyle/>
              <a:p>
                <a:endParaRPr lang="en-US"/>
              </a:p>
            </p:txBody>
          </p:sp>
          <p:sp>
            <p:nvSpPr>
              <p:cNvPr id="184" name="Freeform 198"/>
              <p:cNvSpPr>
                <a:spLocks/>
              </p:cNvSpPr>
              <p:nvPr/>
            </p:nvSpPr>
            <p:spPr bwMode="auto">
              <a:xfrm>
                <a:off x="1799613" y="3736077"/>
                <a:ext cx="22225" cy="28575"/>
              </a:xfrm>
              <a:custGeom>
                <a:avLst/>
                <a:gdLst>
                  <a:gd name="T0" fmla="*/ 0 w 14"/>
                  <a:gd name="T1" fmla="*/ 0 h 18"/>
                  <a:gd name="T2" fmla="*/ 2147483647 w 14"/>
                  <a:gd name="T3" fmla="*/ 0 h 18"/>
                  <a:gd name="T4" fmla="*/ 2147483647 w 14"/>
                  <a:gd name="T5" fmla="*/ 0 h 18"/>
                  <a:gd name="T6" fmla="*/ 2147483647 w 14"/>
                  <a:gd name="T7" fmla="*/ 2147483647 h 18"/>
                  <a:gd name="T8" fmla="*/ 0 w 14"/>
                  <a:gd name="T9" fmla="*/ 2147483647 h 18"/>
                  <a:gd name="T10" fmla="*/ 2147483647 w 14"/>
                  <a:gd name="T11" fmla="*/ 2147483647 h 18"/>
                  <a:gd name="T12" fmla="*/ 0 60000 65536"/>
                  <a:gd name="T13" fmla="*/ 0 60000 65536"/>
                  <a:gd name="T14" fmla="*/ 0 60000 65536"/>
                  <a:gd name="T15" fmla="*/ 0 60000 65536"/>
                  <a:gd name="T16" fmla="*/ 0 60000 65536"/>
                  <a:gd name="T17" fmla="*/ 0 60000 65536"/>
                  <a:gd name="T18" fmla="*/ 0 w 14"/>
                  <a:gd name="T19" fmla="*/ 0 h 18"/>
                  <a:gd name="T20" fmla="*/ 14 w 1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4" h="18">
                    <a:moveTo>
                      <a:pt x="0" y="0"/>
                    </a:moveTo>
                    <a:lnTo>
                      <a:pt x="14" y="0"/>
                    </a:lnTo>
                    <a:lnTo>
                      <a:pt x="7" y="0"/>
                    </a:lnTo>
                    <a:lnTo>
                      <a:pt x="7" y="18"/>
                    </a:lnTo>
                    <a:lnTo>
                      <a:pt x="0" y="18"/>
                    </a:lnTo>
                    <a:lnTo>
                      <a:pt x="14" y="18"/>
                    </a:lnTo>
                  </a:path>
                </a:pathLst>
              </a:custGeom>
              <a:noFill/>
              <a:ln w="4">
                <a:solidFill>
                  <a:srgbClr val="FF0000"/>
                </a:solidFill>
                <a:round/>
                <a:headEnd/>
                <a:tailEnd/>
              </a:ln>
            </p:spPr>
            <p:txBody>
              <a:bodyPr/>
              <a:lstStyle/>
              <a:p>
                <a:endParaRPr lang="en-US"/>
              </a:p>
            </p:txBody>
          </p:sp>
          <p:sp>
            <p:nvSpPr>
              <p:cNvPr id="185" name="Freeform 199"/>
              <p:cNvSpPr>
                <a:spLocks/>
              </p:cNvSpPr>
              <p:nvPr/>
            </p:nvSpPr>
            <p:spPr bwMode="auto">
              <a:xfrm>
                <a:off x="1821838" y="3747189"/>
                <a:ext cx="22225" cy="28575"/>
              </a:xfrm>
              <a:custGeom>
                <a:avLst/>
                <a:gdLst>
                  <a:gd name="T0" fmla="*/ 0 w 14"/>
                  <a:gd name="T1" fmla="*/ 0 h 18"/>
                  <a:gd name="T2" fmla="*/ 2147483647 w 14"/>
                  <a:gd name="T3" fmla="*/ 0 h 18"/>
                  <a:gd name="T4" fmla="*/ 2147483647 w 14"/>
                  <a:gd name="T5" fmla="*/ 0 h 18"/>
                  <a:gd name="T6" fmla="*/ 2147483647 w 14"/>
                  <a:gd name="T7" fmla="*/ 2147483647 h 18"/>
                  <a:gd name="T8" fmla="*/ 0 w 14"/>
                  <a:gd name="T9" fmla="*/ 2147483647 h 18"/>
                  <a:gd name="T10" fmla="*/ 2147483647 w 14"/>
                  <a:gd name="T11" fmla="*/ 2147483647 h 18"/>
                  <a:gd name="T12" fmla="*/ 0 60000 65536"/>
                  <a:gd name="T13" fmla="*/ 0 60000 65536"/>
                  <a:gd name="T14" fmla="*/ 0 60000 65536"/>
                  <a:gd name="T15" fmla="*/ 0 60000 65536"/>
                  <a:gd name="T16" fmla="*/ 0 60000 65536"/>
                  <a:gd name="T17" fmla="*/ 0 60000 65536"/>
                  <a:gd name="T18" fmla="*/ 0 w 14"/>
                  <a:gd name="T19" fmla="*/ 0 h 18"/>
                  <a:gd name="T20" fmla="*/ 14 w 1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4" h="18">
                    <a:moveTo>
                      <a:pt x="0" y="0"/>
                    </a:moveTo>
                    <a:lnTo>
                      <a:pt x="14" y="0"/>
                    </a:lnTo>
                    <a:lnTo>
                      <a:pt x="7" y="0"/>
                    </a:lnTo>
                    <a:lnTo>
                      <a:pt x="7" y="18"/>
                    </a:lnTo>
                    <a:lnTo>
                      <a:pt x="0" y="18"/>
                    </a:lnTo>
                    <a:lnTo>
                      <a:pt x="14" y="18"/>
                    </a:lnTo>
                  </a:path>
                </a:pathLst>
              </a:custGeom>
              <a:noFill/>
              <a:ln w="4">
                <a:solidFill>
                  <a:srgbClr val="FF0000"/>
                </a:solidFill>
                <a:round/>
                <a:headEnd/>
                <a:tailEnd/>
              </a:ln>
            </p:spPr>
            <p:txBody>
              <a:bodyPr/>
              <a:lstStyle/>
              <a:p>
                <a:endParaRPr lang="en-US"/>
              </a:p>
            </p:txBody>
          </p:sp>
          <p:sp>
            <p:nvSpPr>
              <p:cNvPr id="186" name="Freeform 200"/>
              <p:cNvSpPr>
                <a:spLocks/>
              </p:cNvSpPr>
              <p:nvPr/>
            </p:nvSpPr>
            <p:spPr bwMode="auto">
              <a:xfrm>
                <a:off x="1847238" y="3761477"/>
                <a:ext cx="22225" cy="26988"/>
              </a:xfrm>
              <a:custGeom>
                <a:avLst/>
                <a:gdLst>
                  <a:gd name="T0" fmla="*/ 0 w 14"/>
                  <a:gd name="T1" fmla="*/ 0 h 17"/>
                  <a:gd name="T2" fmla="*/ 2147483647 w 14"/>
                  <a:gd name="T3" fmla="*/ 0 h 17"/>
                  <a:gd name="T4" fmla="*/ 2147483647 w 14"/>
                  <a:gd name="T5" fmla="*/ 0 h 17"/>
                  <a:gd name="T6" fmla="*/ 2147483647 w 14"/>
                  <a:gd name="T7" fmla="*/ 2147483647 h 17"/>
                  <a:gd name="T8" fmla="*/ 0 w 14"/>
                  <a:gd name="T9" fmla="*/ 2147483647 h 17"/>
                  <a:gd name="T10" fmla="*/ 2147483647 w 14"/>
                  <a:gd name="T11" fmla="*/ 2147483647 h 17"/>
                  <a:gd name="T12" fmla="*/ 0 60000 65536"/>
                  <a:gd name="T13" fmla="*/ 0 60000 65536"/>
                  <a:gd name="T14" fmla="*/ 0 60000 65536"/>
                  <a:gd name="T15" fmla="*/ 0 60000 65536"/>
                  <a:gd name="T16" fmla="*/ 0 60000 65536"/>
                  <a:gd name="T17" fmla="*/ 0 60000 65536"/>
                  <a:gd name="T18" fmla="*/ 0 w 14"/>
                  <a:gd name="T19" fmla="*/ 0 h 17"/>
                  <a:gd name="T20" fmla="*/ 14 w 1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 h="17">
                    <a:moveTo>
                      <a:pt x="0" y="0"/>
                    </a:moveTo>
                    <a:lnTo>
                      <a:pt x="14" y="0"/>
                    </a:lnTo>
                    <a:lnTo>
                      <a:pt x="7" y="0"/>
                    </a:lnTo>
                    <a:lnTo>
                      <a:pt x="7" y="17"/>
                    </a:lnTo>
                    <a:lnTo>
                      <a:pt x="0" y="17"/>
                    </a:lnTo>
                    <a:lnTo>
                      <a:pt x="14" y="17"/>
                    </a:lnTo>
                  </a:path>
                </a:pathLst>
              </a:custGeom>
              <a:noFill/>
              <a:ln w="4">
                <a:solidFill>
                  <a:srgbClr val="FF0000"/>
                </a:solidFill>
                <a:round/>
                <a:headEnd/>
                <a:tailEnd/>
              </a:ln>
            </p:spPr>
            <p:txBody>
              <a:bodyPr/>
              <a:lstStyle/>
              <a:p>
                <a:endParaRPr lang="en-US"/>
              </a:p>
            </p:txBody>
          </p:sp>
          <p:sp>
            <p:nvSpPr>
              <p:cNvPr id="187" name="Freeform 201"/>
              <p:cNvSpPr>
                <a:spLocks/>
              </p:cNvSpPr>
              <p:nvPr/>
            </p:nvSpPr>
            <p:spPr bwMode="auto">
              <a:xfrm>
                <a:off x="1869463" y="3772589"/>
                <a:ext cx="22225" cy="26988"/>
              </a:xfrm>
              <a:custGeom>
                <a:avLst/>
                <a:gdLst>
                  <a:gd name="T0" fmla="*/ 0 w 14"/>
                  <a:gd name="T1" fmla="*/ 0 h 17"/>
                  <a:gd name="T2" fmla="*/ 2147483647 w 14"/>
                  <a:gd name="T3" fmla="*/ 0 h 17"/>
                  <a:gd name="T4" fmla="*/ 2147483647 w 14"/>
                  <a:gd name="T5" fmla="*/ 0 h 17"/>
                  <a:gd name="T6" fmla="*/ 2147483647 w 14"/>
                  <a:gd name="T7" fmla="*/ 2147483647 h 17"/>
                  <a:gd name="T8" fmla="*/ 0 w 14"/>
                  <a:gd name="T9" fmla="*/ 2147483647 h 17"/>
                  <a:gd name="T10" fmla="*/ 2147483647 w 14"/>
                  <a:gd name="T11" fmla="*/ 2147483647 h 17"/>
                  <a:gd name="T12" fmla="*/ 0 60000 65536"/>
                  <a:gd name="T13" fmla="*/ 0 60000 65536"/>
                  <a:gd name="T14" fmla="*/ 0 60000 65536"/>
                  <a:gd name="T15" fmla="*/ 0 60000 65536"/>
                  <a:gd name="T16" fmla="*/ 0 60000 65536"/>
                  <a:gd name="T17" fmla="*/ 0 60000 65536"/>
                  <a:gd name="T18" fmla="*/ 0 w 14"/>
                  <a:gd name="T19" fmla="*/ 0 h 17"/>
                  <a:gd name="T20" fmla="*/ 14 w 1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 h="17">
                    <a:moveTo>
                      <a:pt x="0" y="0"/>
                    </a:moveTo>
                    <a:lnTo>
                      <a:pt x="14" y="0"/>
                    </a:lnTo>
                    <a:lnTo>
                      <a:pt x="7" y="0"/>
                    </a:lnTo>
                    <a:lnTo>
                      <a:pt x="7" y="17"/>
                    </a:lnTo>
                    <a:lnTo>
                      <a:pt x="0" y="17"/>
                    </a:lnTo>
                    <a:lnTo>
                      <a:pt x="14" y="17"/>
                    </a:lnTo>
                  </a:path>
                </a:pathLst>
              </a:custGeom>
              <a:noFill/>
              <a:ln w="4">
                <a:solidFill>
                  <a:srgbClr val="FF0000"/>
                </a:solidFill>
                <a:round/>
                <a:headEnd/>
                <a:tailEnd/>
              </a:ln>
            </p:spPr>
            <p:txBody>
              <a:bodyPr/>
              <a:lstStyle/>
              <a:p>
                <a:endParaRPr lang="en-US"/>
              </a:p>
            </p:txBody>
          </p:sp>
          <p:sp>
            <p:nvSpPr>
              <p:cNvPr id="188" name="Freeform 202"/>
              <p:cNvSpPr>
                <a:spLocks/>
              </p:cNvSpPr>
              <p:nvPr/>
            </p:nvSpPr>
            <p:spPr bwMode="auto">
              <a:xfrm>
                <a:off x="1891688" y="3786877"/>
                <a:ext cx="22225" cy="26988"/>
              </a:xfrm>
              <a:custGeom>
                <a:avLst/>
                <a:gdLst>
                  <a:gd name="T0" fmla="*/ 0 w 14"/>
                  <a:gd name="T1" fmla="*/ 0 h 17"/>
                  <a:gd name="T2" fmla="*/ 2147483647 w 14"/>
                  <a:gd name="T3" fmla="*/ 0 h 17"/>
                  <a:gd name="T4" fmla="*/ 2147483647 w 14"/>
                  <a:gd name="T5" fmla="*/ 0 h 17"/>
                  <a:gd name="T6" fmla="*/ 2147483647 w 14"/>
                  <a:gd name="T7" fmla="*/ 2147483647 h 17"/>
                  <a:gd name="T8" fmla="*/ 0 w 14"/>
                  <a:gd name="T9" fmla="*/ 2147483647 h 17"/>
                  <a:gd name="T10" fmla="*/ 2147483647 w 14"/>
                  <a:gd name="T11" fmla="*/ 2147483647 h 17"/>
                  <a:gd name="T12" fmla="*/ 0 60000 65536"/>
                  <a:gd name="T13" fmla="*/ 0 60000 65536"/>
                  <a:gd name="T14" fmla="*/ 0 60000 65536"/>
                  <a:gd name="T15" fmla="*/ 0 60000 65536"/>
                  <a:gd name="T16" fmla="*/ 0 60000 65536"/>
                  <a:gd name="T17" fmla="*/ 0 60000 65536"/>
                  <a:gd name="T18" fmla="*/ 0 w 14"/>
                  <a:gd name="T19" fmla="*/ 0 h 17"/>
                  <a:gd name="T20" fmla="*/ 14 w 1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 h="17">
                    <a:moveTo>
                      <a:pt x="0" y="0"/>
                    </a:moveTo>
                    <a:lnTo>
                      <a:pt x="14" y="0"/>
                    </a:lnTo>
                    <a:lnTo>
                      <a:pt x="7" y="0"/>
                    </a:lnTo>
                    <a:lnTo>
                      <a:pt x="7" y="17"/>
                    </a:lnTo>
                    <a:lnTo>
                      <a:pt x="0" y="17"/>
                    </a:lnTo>
                    <a:lnTo>
                      <a:pt x="14" y="17"/>
                    </a:lnTo>
                  </a:path>
                </a:pathLst>
              </a:custGeom>
              <a:noFill/>
              <a:ln w="4">
                <a:solidFill>
                  <a:srgbClr val="FF0000"/>
                </a:solidFill>
                <a:round/>
                <a:headEnd/>
                <a:tailEnd/>
              </a:ln>
            </p:spPr>
            <p:txBody>
              <a:bodyPr/>
              <a:lstStyle/>
              <a:p>
                <a:endParaRPr lang="en-US"/>
              </a:p>
            </p:txBody>
          </p:sp>
          <p:sp>
            <p:nvSpPr>
              <p:cNvPr id="189" name="Freeform 203"/>
              <p:cNvSpPr>
                <a:spLocks/>
              </p:cNvSpPr>
              <p:nvPr/>
            </p:nvSpPr>
            <p:spPr bwMode="auto">
              <a:xfrm>
                <a:off x="1913913" y="3799577"/>
                <a:ext cx="20638" cy="31750"/>
              </a:xfrm>
              <a:custGeom>
                <a:avLst/>
                <a:gdLst>
                  <a:gd name="T0" fmla="*/ 0 w 13"/>
                  <a:gd name="T1" fmla="*/ 0 h 20"/>
                  <a:gd name="T2" fmla="*/ 2147483647 w 13"/>
                  <a:gd name="T3" fmla="*/ 0 h 20"/>
                  <a:gd name="T4" fmla="*/ 2147483647 w 13"/>
                  <a:gd name="T5" fmla="*/ 0 h 20"/>
                  <a:gd name="T6" fmla="*/ 2147483647 w 13"/>
                  <a:gd name="T7" fmla="*/ 2147483647 h 20"/>
                  <a:gd name="T8" fmla="*/ 0 w 13"/>
                  <a:gd name="T9" fmla="*/ 2147483647 h 20"/>
                  <a:gd name="T10" fmla="*/ 2147483647 w 13"/>
                  <a:gd name="T11" fmla="*/ 2147483647 h 20"/>
                  <a:gd name="T12" fmla="*/ 0 60000 65536"/>
                  <a:gd name="T13" fmla="*/ 0 60000 65536"/>
                  <a:gd name="T14" fmla="*/ 0 60000 65536"/>
                  <a:gd name="T15" fmla="*/ 0 60000 65536"/>
                  <a:gd name="T16" fmla="*/ 0 60000 65536"/>
                  <a:gd name="T17" fmla="*/ 0 60000 65536"/>
                  <a:gd name="T18" fmla="*/ 0 w 13"/>
                  <a:gd name="T19" fmla="*/ 0 h 20"/>
                  <a:gd name="T20" fmla="*/ 13 w 13"/>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3" h="20">
                    <a:moveTo>
                      <a:pt x="0" y="0"/>
                    </a:moveTo>
                    <a:lnTo>
                      <a:pt x="13" y="0"/>
                    </a:lnTo>
                    <a:lnTo>
                      <a:pt x="7" y="0"/>
                    </a:lnTo>
                    <a:lnTo>
                      <a:pt x="7" y="20"/>
                    </a:lnTo>
                    <a:lnTo>
                      <a:pt x="0" y="20"/>
                    </a:lnTo>
                    <a:lnTo>
                      <a:pt x="13" y="20"/>
                    </a:lnTo>
                  </a:path>
                </a:pathLst>
              </a:custGeom>
              <a:noFill/>
              <a:ln w="4">
                <a:solidFill>
                  <a:srgbClr val="FF0000"/>
                </a:solidFill>
                <a:round/>
                <a:headEnd/>
                <a:tailEnd/>
              </a:ln>
            </p:spPr>
            <p:txBody>
              <a:bodyPr/>
              <a:lstStyle/>
              <a:p>
                <a:endParaRPr lang="en-US"/>
              </a:p>
            </p:txBody>
          </p:sp>
          <p:sp>
            <p:nvSpPr>
              <p:cNvPr id="190" name="Freeform 204"/>
              <p:cNvSpPr>
                <a:spLocks/>
              </p:cNvSpPr>
              <p:nvPr/>
            </p:nvSpPr>
            <p:spPr bwMode="auto">
              <a:xfrm>
                <a:off x="1937726" y="3817039"/>
                <a:ext cx="22225" cy="30163"/>
              </a:xfrm>
              <a:custGeom>
                <a:avLst/>
                <a:gdLst>
                  <a:gd name="T0" fmla="*/ 0 w 14"/>
                  <a:gd name="T1" fmla="*/ 0 h 19"/>
                  <a:gd name="T2" fmla="*/ 2147483647 w 14"/>
                  <a:gd name="T3" fmla="*/ 0 h 19"/>
                  <a:gd name="T4" fmla="*/ 2147483647 w 14"/>
                  <a:gd name="T5" fmla="*/ 0 h 19"/>
                  <a:gd name="T6" fmla="*/ 2147483647 w 14"/>
                  <a:gd name="T7" fmla="*/ 2147483647 h 19"/>
                  <a:gd name="T8" fmla="*/ 0 w 14"/>
                  <a:gd name="T9" fmla="*/ 2147483647 h 19"/>
                  <a:gd name="T10" fmla="*/ 2147483647 w 14"/>
                  <a:gd name="T11" fmla="*/ 2147483647 h 19"/>
                  <a:gd name="T12" fmla="*/ 0 60000 65536"/>
                  <a:gd name="T13" fmla="*/ 0 60000 65536"/>
                  <a:gd name="T14" fmla="*/ 0 60000 65536"/>
                  <a:gd name="T15" fmla="*/ 0 60000 65536"/>
                  <a:gd name="T16" fmla="*/ 0 60000 65536"/>
                  <a:gd name="T17" fmla="*/ 0 60000 65536"/>
                  <a:gd name="T18" fmla="*/ 0 w 14"/>
                  <a:gd name="T19" fmla="*/ 0 h 19"/>
                  <a:gd name="T20" fmla="*/ 14 w 14"/>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4" h="19">
                    <a:moveTo>
                      <a:pt x="0" y="0"/>
                    </a:moveTo>
                    <a:lnTo>
                      <a:pt x="14" y="0"/>
                    </a:lnTo>
                    <a:lnTo>
                      <a:pt x="7" y="0"/>
                    </a:lnTo>
                    <a:lnTo>
                      <a:pt x="7" y="19"/>
                    </a:lnTo>
                    <a:lnTo>
                      <a:pt x="0" y="19"/>
                    </a:lnTo>
                    <a:lnTo>
                      <a:pt x="14" y="19"/>
                    </a:lnTo>
                  </a:path>
                </a:pathLst>
              </a:custGeom>
              <a:noFill/>
              <a:ln w="4">
                <a:solidFill>
                  <a:srgbClr val="FF0000"/>
                </a:solidFill>
                <a:round/>
                <a:headEnd/>
                <a:tailEnd/>
              </a:ln>
            </p:spPr>
            <p:txBody>
              <a:bodyPr/>
              <a:lstStyle/>
              <a:p>
                <a:endParaRPr lang="en-US"/>
              </a:p>
            </p:txBody>
          </p:sp>
          <p:sp>
            <p:nvSpPr>
              <p:cNvPr id="191" name="Freeform 206"/>
              <p:cNvSpPr>
                <a:spLocks/>
              </p:cNvSpPr>
              <p:nvPr/>
            </p:nvSpPr>
            <p:spPr bwMode="auto">
              <a:xfrm>
                <a:off x="1959951" y="3832914"/>
                <a:ext cx="22225" cy="31750"/>
              </a:xfrm>
              <a:custGeom>
                <a:avLst/>
                <a:gdLst>
                  <a:gd name="T0" fmla="*/ 0 w 14"/>
                  <a:gd name="T1" fmla="*/ 0 h 20"/>
                  <a:gd name="T2" fmla="*/ 2147483647 w 14"/>
                  <a:gd name="T3" fmla="*/ 0 h 20"/>
                  <a:gd name="T4" fmla="*/ 2147483647 w 14"/>
                  <a:gd name="T5" fmla="*/ 0 h 20"/>
                  <a:gd name="T6" fmla="*/ 2147483647 w 14"/>
                  <a:gd name="T7" fmla="*/ 2147483647 h 20"/>
                  <a:gd name="T8" fmla="*/ 0 w 14"/>
                  <a:gd name="T9" fmla="*/ 2147483647 h 20"/>
                  <a:gd name="T10" fmla="*/ 2147483647 w 14"/>
                  <a:gd name="T11" fmla="*/ 2147483647 h 20"/>
                  <a:gd name="T12" fmla="*/ 0 60000 65536"/>
                  <a:gd name="T13" fmla="*/ 0 60000 65536"/>
                  <a:gd name="T14" fmla="*/ 0 60000 65536"/>
                  <a:gd name="T15" fmla="*/ 0 60000 65536"/>
                  <a:gd name="T16" fmla="*/ 0 60000 65536"/>
                  <a:gd name="T17" fmla="*/ 0 60000 65536"/>
                  <a:gd name="T18" fmla="*/ 0 w 14"/>
                  <a:gd name="T19" fmla="*/ 0 h 20"/>
                  <a:gd name="T20" fmla="*/ 14 w 14"/>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4" h="20">
                    <a:moveTo>
                      <a:pt x="0" y="0"/>
                    </a:moveTo>
                    <a:lnTo>
                      <a:pt x="14" y="0"/>
                    </a:lnTo>
                    <a:lnTo>
                      <a:pt x="7" y="0"/>
                    </a:lnTo>
                    <a:lnTo>
                      <a:pt x="7" y="20"/>
                    </a:lnTo>
                    <a:lnTo>
                      <a:pt x="0" y="20"/>
                    </a:lnTo>
                    <a:lnTo>
                      <a:pt x="14" y="20"/>
                    </a:lnTo>
                  </a:path>
                </a:pathLst>
              </a:custGeom>
              <a:noFill/>
              <a:ln w="4">
                <a:solidFill>
                  <a:srgbClr val="FF0000"/>
                </a:solidFill>
                <a:round/>
                <a:headEnd/>
                <a:tailEnd/>
              </a:ln>
            </p:spPr>
            <p:txBody>
              <a:bodyPr/>
              <a:lstStyle/>
              <a:p>
                <a:endParaRPr lang="en-US"/>
              </a:p>
            </p:txBody>
          </p:sp>
          <p:sp>
            <p:nvSpPr>
              <p:cNvPr id="192" name="Freeform 207"/>
              <p:cNvSpPr>
                <a:spLocks/>
              </p:cNvSpPr>
              <p:nvPr/>
            </p:nvSpPr>
            <p:spPr bwMode="auto">
              <a:xfrm>
                <a:off x="1982176" y="3850377"/>
                <a:ext cx="22225" cy="30163"/>
              </a:xfrm>
              <a:custGeom>
                <a:avLst/>
                <a:gdLst>
                  <a:gd name="T0" fmla="*/ 0 w 14"/>
                  <a:gd name="T1" fmla="*/ 0 h 19"/>
                  <a:gd name="T2" fmla="*/ 2147483647 w 14"/>
                  <a:gd name="T3" fmla="*/ 0 h 19"/>
                  <a:gd name="T4" fmla="*/ 2147483647 w 14"/>
                  <a:gd name="T5" fmla="*/ 0 h 19"/>
                  <a:gd name="T6" fmla="*/ 2147483647 w 14"/>
                  <a:gd name="T7" fmla="*/ 2147483647 h 19"/>
                  <a:gd name="T8" fmla="*/ 0 w 14"/>
                  <a:gd name="T9" fmla="*/ 2147483647 h 19"/>
                  <a:gd name="T10" fmla="*/ 2147483647 w 14"/>
                  <a:gd name="T11" fmla="*/ 2147483647 h 19"/>
                  <a:gd name="T12" fmla="*/ 0 60000 65536"/>
                  <a:gd name="T13" fmla="*/ 0 60000 65536"/>
                  <a:gd name="T14" fmla="*/ 0 60000 65536"/>
                  <a:gd name="T15" fmla="*/ 0 60000 65536"/>
                  <a:gd name="T16" fmla="*/ 0 60000 65536"/>
                  <a:gd name="T17" fmla="*/ 0 60000 65536"/>
                  <a:gd name="T18" fmla="*/ 0 w 14"/>
                  <a:gd name="T19" fmla="*/ 0 h 19"/>
                  <a:gd name="T20" fmla="*/ 14 w 14"/>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4" h="19">
                    <a:moveTo>
                      <a:pt x="0" y="0"/>
                    </a:moveTo>
                    <a:lnTo>
                      <a:pt x="14" y="0"/>
                    </a:lnTo>
                    <a:lnTo>
                      <a:pt x="7" y="0"/>
                    </a:lnTo>
                    <a:lnTo>
                      <a:pt x="7" y="19"/>
                    </a:lnTo>
                    <a:lnTo>
                      <a:pt x="0" y="19"/>
                    </a:lnTo>
                    <a:lnTo>
                      <a:pt x="14" y="19"/>
                    </a:lnTo>
                  </a:path>
                </a:pathLst>
              </a:custGeom>
              <a:noFill/>
              <a:ln w="4">
                <a:solidFill>
                  <a:srgbClr val="FF0000"/>
                </a:solidFill>
                <a:round/>
                <a:headEnd/>
                <a:tailEnd/>
              </a:ln>
            </p:spPr>
            <p:txBody>
              <a:bodyPr/>
              <a:lstStyle/>
              <a:p>
                <a:endParaRPr lang="en-US"/>
              </a:p>
            </p:txBody>
          </p:sp>
          <p:sp>
            <p:nvSpPr>
              <p:cNvPr id="193" name="Freeform 208"/>
              <p:cNvSpPr>
                <a:spLocks/>
              </p:cNvSpPr>
              <p:nvPr/>
            </p:nvSpPr>
            <p:spPr bwMode="auto">
              <a:xfrm>
                <a:off x="2004401" y="3869427"/>
                <a:ext cx="22225" cy="31750"/>
              </a:xfrm>
              <a:custGeom>
                <a:avLst/>
                <a:gdLst>
                  <a:gd name="T0" fmla="*/ 0 w 14"/>
                  <a:gd name="T1" fmla="*/ 0 h 20"/>
                  <a:gd name="T2" fmla="*/ 2147483647 w 14"/>
                  <a:gd name="T3" fmla="*/ 0 h 20"/>
                  <a:gd name="T4" fmla="*/ 2147483647 w 14"/>
                  <a:gd name="T5" fmla="*/ 0 h 20"/>
                  <a:gd name="T6" fmla="*/ 2147483647 w 14"/>
                  <a:gd name="T7" fmla="*/ 2147483647 h 20"/>
                  <a:gd name="T8" fmla="*/ 0 w 14"/>
                  <a:gd name="T9" fmla="*/ 2147483647 h 20"/>
                  <a:gd name="T10" fmla="*/ 2147483647 w 14"/>
                  <a:gd name="T11" fmla="*/ 2147483647 h 20"/>
                  <a:gd name="T12" fmla="*/ 0 60000 65536"/>
                  <a:gd name="T13" fmla="*/ 0 60000 65536"/>
                  <a:gd name="T14" fmla="*/ 0 60000 65536"/>
                  <a:gd name="T15" fmla="*/ 0 60000 65536"/>
                  <a:gd name="T16" fmla="*/ 0 60000 65536"/>
                  <a:gd name="T17" fmla="*/ 0 60000 65536"/>
                  <a:gd name="T18" fmla="*/ 0 w 14"/>
                  <a:gd name="T19" fmla="*/ 0 h 20"/>
                  <a:gd name="T20" fmla="*/ 14 w 14"/>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4" h="20">
                    <a:moveTo>
                      <a:pt x="0" y="0"/>
                    </a:moveTo>
                    <a:lnTo>
                      <a:pt x="14" y="0"/>
                    </a:lnTo>
                    <a:lnTo>
                      <a:pt x="7" y="0"/>
                    </a:lnTo>
                    <a:lnTo>
                      <a:pt x="7" y="20"/>
                    </a:lnTo>
                    <a:lnTo>
                      <a:pt x="0" y="20"/>
                    </a:lnTo>
                    <a:lnTo>
                      <a:pt x="14" y="20"/>
                    </a:lnTo>
                  </a:path>
                </a:pathLst>
              </a:custGeom>
              <a:noFill/>
              <a:ln w="4">
                <a:solidFill>
                  <a:srgbClr val="FF0000"/>
                </a:solidFill>
                <a:round/>
                <a:headEnd/>
                <a:tailEnd/>
              </a:ln>
            </p:spPr>
            <p:txBody>
              <a:bodyPr/>
              <a:lstStyle/>
              <a:p>
                <a:endParaRPr lang="en-US"/>
              </a:p>
            </p:txBody>
          </p:sp>
          <p:sp>
            <p:nvSpPr>
              <p:cNvPr id="194" name="Freeform 209"/>
              <p:cNvSpPr>
                <a:spLocks/>
              </p:cNvSpPr>
              <p:nvPr/>
            </p:nvSpPr>
            <p:spPr bwMode="auto">
              <a:xfrm>
                <a:off x="2029801" y="3890064"/>
                <a:ext cx="22225" cy="33338"/>
              </a:xfrm>
              <a:custGeom>
                <a:avLst/>
                <a:gdLst>
                  <a:gd name="T0" fmla="*/ 0 w 14"/>
                  <a:gd name="T1" fmla="*/ 0 h 21"/>
                  <a:gd name="T2" fmla="*/ 2147483647 w 14"/>
                  <a:gd name="T3" fmla="*/ 0 h 21"/>
                  <a:gd name="T4" fmla="*/ 2147483647 w 14"/>
                  <a:gd name="T5" fmla="*/ 0 h 21"/>
                  <a:gd name="T6" fmla="*/ 2147483647 w 14"/>
                  <a:gd name="T7" fmla="*/ 2147483647 h 21"/>
                  <a:gd name="T8" fmla="*/ 0 w 14"/>
                  <a:gd name="T9" fmla="*/ 2147483647 h 21"/>
                  <a:gd name="T10" fmla="*/ 2147483647 w 14"/>
                  <a:gd name="T11" fmla="*/ 2147483647 h 21"/>
                  <a:gd name="T12" fmla="*/ 0 60000 65536"/>
                  <a:gd name="T13" fmla="*/ 0 60000 65536"/>
                  <a:gd name="T14" fmla="*/ 0 60000 65536"/>
                  <a:gd name="T15" fmla="*/ 0 60000 65536"/>
                  <a:gd name="T16" fmla="*/ 0 60000 65536"/>
                  <a:gd name="T17" fmla="*/ 0 60000 65536"/>
                  <a:gd name="T18" fmla="*/ 0 w 14"/>
                  <a:gd name="T19" fmla="*/ 0 h 21"/>
                  <a:gd name="T20" fmla="*/ 14 w 14"/>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4" h="21">
                    <a:moveTo>
                      <a:pt x="0" y="0"/>
                    </a:moveTo>
                    <a:lnTo>
                      <a:pt x="14" y="0"/>
                    </a:lnTo>
                    <a:lnTo>
                      <a:pt x="7" y="0"/>
                    </a:lnTo>
                    <a:lnTo>
                      <a:pt x="7" y="21"/>
                    </a:lnTo>
                    <a:lnTo>
                      <a:pt x="0" y="21"/>
                    </a:lnTo>
                    <a:lnTo>
                      <a:pt x="14" y="21"/>
                    </a:lnTo>
                  </a:path>
                </a:pathLst>
              </a:custGeom>
              <a:noFill/>
              <a:ln w="4">
                <a:solidFill>
                  <a:srgbClr val="FF0000"/>
                </a:solidFill>
                <a:round/>
                <a:headEnd/>
                <a:tailEnd/>
              </a:ln>
            </p:spPr>
            <p:txBody>
              <a:bodyPr/>
              <a:lstStyle/>
              <a:p>
                <a:endParaRPr lang="en-US"/>
              </a:p>
            </p:txBody>
          </p:sp>
          <p:sp>
            <p:nvSpPr>
              <p:cNvPr id="195" name="Freeform 210"/>
              <p:cNvSpPr>
                <a:spLocks/>
              </p:cNvSpPr>
              <p:nvPr/>
            </p:nvSpPr>
            <p:spPr bwMode="auto">
              <a:xfrm>
                <a:off x="2052026" y="3912289"/>
                <a:ext cx="22225" cy="33338"/>
              </a:xfrm>
              <a:custGeom>
                <a:avLst/>
                <a:gdLst>
                  <a:gd name="T0" fmla="*/ 0 w 14"/>
                  <a:gd name="T1" fmla="*/ 0 h 21"/>
                  <a:gd name="T2" fmla="*/ 2147483647 w 14"/>
                  <a:gd name="T3" fmla="*/ 0 h 21"/>
                  <a:gd name="T4" fmla="*/ 2147483647 w 14"/>
                  <a:gd name="T5" fmla="*/ 0 h 21"/>
                  <a:gd name="T6" fmla="*/ 2147483647 w 14"/>
                  <a:gd name="T7" fmla="*/ 2147483647 h 21"/>
                  <a:gd name="T8" fmla="*/ 0 w 14"/>
                  <a:gd name="T9" fmla="*/ 2147483647 h 21"/>
                  <a:gd name="T10" fmla="*/ 2147483647 w 14"/>
                  <a:gd name="T11" fmla="*/ 2147483647 h 21"/>
                  <a:gd name="T12" fmla="*/ 0 60000 65536"/>
                  <a:gd name="T13" fmla="*/ 0 60000 65536"/>
                  <a:gd name="T14" fmla="*/ 0 60000 65536"/>
                  <a:gd name="T15" fmla="*/ 0 60000 65536"/>
                  <a:gd name="T16" fmla="*/ 0 60000 65536"/>
                  <a:gd name="T17" fmla="*/ 0 60000 65536"/>
                  <a:gd name="T18" fmla="*/ 0 w 14"/>
                  <a:gd name="T19" fmla="*/ 0 h 21"/>
                  <a:gd name="T20" fmla="*/ 14 w 14"/>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4" h="21">
                    <a:moveTo>
                      <a:pt x="0" y="0"/>
                    </a:moveTo>
                    <a:lnTo>
                      <a:pt x="14" y="0"/>
                    </a:lnTo>
                    <a:lnTo>
                      <a:pt x="7" y="0"/>
                    </a:lnTo>
                    <a:lnTo>
                      <a:pt x="7" y="21"/>
                    </a:lnTo>
                    <a:lnTo>
                      <a:pt x="0" y="21"/>
                    </a:lnTo>
                    <a:lnTo>
                      <a:pt x="14" y="21"/>
                    </a:lnTo>
                  </a:path>
                </a:pathLst>
              </a:custGeom>
              <a:noFill/>
              <a:ln w="4">
                <a:solidFill>
                  <a:srgbClr val="FF0000"/>
                </a:solidFill>
                <a:round/>
                <a:headEnd/>
                <a:tailEnd/>
              </a:ln>
            </p:spPr>
            <p:txBody>
              <a:bodyPr/>
              <a:lstStyle/>
              <a:p>
                <a:endParaRPr lang="en-US"/>
              </a:p>
            </p:txBody>
          </p:sp>
          <p:sp>
            <p:nvSpPr>
              <p:cNvPr id="196" name="Freeform 211"/>
              <p:cNvSpPr>
                <a:spLocks/>
              </p:cNvSpPr>
              <p:nvPr/>
            </p:nvSpPr>
            <p:spPr bwMode="auto">
              <a:xfrm>
                <a:off x="2074251" y="3934514"/>
                <a:ext cx="22225" cy="33338"/>
              </a:xfrm>
              <a:custGeom>
                <a:avLst/>
                <a:gdLst>
                  <a:gd name="T0" fmla="*/ 0 w 14"/>
                  <a:gd name="T1" fmla="*/ 0 h 21"/>
                  <a:gd name="T2" fmla="*/ 2147483647 w 14"/>
                  <a:gd name="T3" fmla="*/ 0 h 21"/>
                  <a:gd name="T4" fmla="*/ 2147483647 w 14"/>
                  <a:gd name="T5" fmla="*/ 0 h 21"/>
                  <a:gd name="T6" fmla="*/ 2147483647 w 14"/>
                  <a:gd name="T7" fmla="*/ 2147483647 h 21"/>
                  <a:gd name="T8" fmla="*/ 0 w 14"/>
                  <a:gd name="T9" fmla="*/ 2147483647 h 21"/>
                  <a:gd name="T10" fmla="*/ 2147483647 w 14"/>
                  <a:gd name="T11" fmla="*/ 2147483647 h 21"/>
                  <a:gd name="T12" fmla="*/ 0 60000 65536"/>
                  <a:gd name="T13" fmla="*/ 0 60000 65536"/>
                  <a:gd name="T14" fmla="*/ 0 60000 65536"/>
                  <a:gd name="T15" fmla="*/ 0 60000 65536"/>
                  <a:gd name="T16" fmla="*/ 0 60000 65536"/>
                  <a:gd name="T17" fmla="*/ 0 60000 65536"/>
                  <a:gd name="T18" fmla="*/ 0 w 14"/>
                  <a:gd name="T19" fmla="*/ 0 h 21"/>
                  <a:gd name="T20" fmla="*/ 14 w 14"/>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4" h="21">
                    <a:moveTo>
                      <a:pt x="0" y="0"/>
                    </a:moveTo>
                    <a:lnTo>
                      <a:pt x="14" y="0"/>
                    </a:lnTo>
                    <a:lnTo>
                      <a:pt x="7" y="0"/>
                    </a:lnTo>
                    <a:lnTo>
                      <a:pt x="7" y="21"/>
                    </a:lnTo>
                    <a:lnTo>
                      <a:pt x="0" y="21"/>
                    </a:lnTo>
                    <a:lnTo>
                      <a:pt x="14" y="21"/>
                    </a:lnTo>
                  </a:path>
                </a:pathLst>
              </a:custGeom>
              <a:noFill/>
              <a:ln w="4">
                <a:solidFill>
                  <a:srgbClr val="FF0000"/>
                </a:solidFill>
                <a:round/>
                <a:headEnd/>
                <a:tailEnd/>
              </a:ln>
            </p:spPr>
            <p:txBody>
              <a:bodyPr/>
              <a:lstStyle/>
              <a:p>
                <a:endParaRPr lang="en-US"/>
              </a:p>
            </p:txBody>
          </p:sp>
          <p:sp>
            <p:nvSpPr>
              <p:cNvPr id="197" name="Freeform 212"/>
              <p:cNvSpPr>
                <a:spLocks/>
              </p:cNvSpPr>
              <p:nvPr/>
            </p:nvSpPr>
            <p:spPr bwMode="auto">
              <a:xfrm>
                <a:off x="2099651" y="3956739"/>
                <a:ext cx="20638" cy="34925"/>
              </a:xfrm>
              <a:custGeom>
                <a:avLst/>
                <a:gdLst>
                  <a:gd name="T0" fmla="*/ 0 w 13"/>
                  <a:gd name="T1" fmla="*/ 0 h 22"/>
                  <a:gd name="T2" fmla="*/ 2147483647 w 13"/>
                  <a:gd name="T3" fmla="*/ 0 h 22"/>
                  <a:gd name="T4" fmla="*/ 2147483647 w 13"/>
                  <a:gd name="T5" fmla="*/ 0 h 22"/>
                  <a:gd name="T6" fmla="*/ 2147483647 w 13"/>
                  <a:gd name="T7" fmla="*/ 2147483647 h 22"/>
                  <a:gd name="T8" fmla="*/ 0 w 13"/>
                  <a:gd name="T9" fmla="*/ 2147483647 h 22"/>
                  <a:gd name="T10" fmla="*/ 2147483647 w 13"/>
                  <a:gd name="T11" fmla="*/ 2147483647 h 22"/>
                  <a:gd name="T12" fmla="*/ 0 60000 65536"/>
                  <a:gd name="T13" fmla="*/ 0 60000 65536"/>
                  <a:gd name="T14" fmla="*/ 0 60000 65536"/>
                  <a:gd name="T15" fmla="*/ 0 60000 65536"/>
                  <a:gd name="T16" fmla="*/ 0 60000 65536"/>
                  <a:gd name="T17" fmla="*/ 0 60000 65536"/>
                  <a:gd name="T18" fmla="*/ 0 w 13"/>
                  <a:gd name="T19" fmla="*/ 0 h 22"/>
                  <a:gd name="T20" fmla="*/ 13 w 1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3" h="22">
                    <a:moveTo>
                      <a:pt x="0" y="0"/>
                    </a:moveTo>
                    <a:lnTo>
                      <a:pt x="13" y="0"/>
                    </a:lnTo>
                    <a:lnTo>
                      <a:pt x="6" y="0"/>
                    </a:lnTo>
                    <a:lnTo>
                      <a:pt x="6" y="22"/>
                    </a:lnTo>
                    <a:lnTo>
                      <a:pt x="0" y="22"/>
                    </a:lnTo>
                    <a:lnTo>
                      <a:pt x="13" y="22"/>
                    </a:lnTo>
                  </a:path>
                </a:pathLst>
              </a:custGeom>
              <a:noFill/>
              <a:ln w="4">
                <a:solidFill>
                  <a:srgbClr val="FF0000"/>
                </a:solidFill>
                <a:round/>
                <a:headEnd/>
                <a:tailEnd/>
              </a:ln>
            </p:spPr>
            <p:txBody>
              <a:bodyPr/>
              <a:lstStyle/>
              <a:p>
                <a:endParaRPr lang="en-US"/>
              </a:p>
            </p:txBody>
          </p:sp>
          <p:sp>
            <p:nvSpPr>
              <p:cNvPr id="198" name="Freeform 213"/>
              <p:cNvSpPr>
                <a:spLocks/>
              </p:cNvSpPr>
              <p:nvPr/>
            </p:nvSpPr>
            <p:spPr bwMode="auto">
              <a:xfrm>
                <a:off x="2120288" y="3983727"/>
                <a:ext cx="22225" cy="36513"/>
              </a:xfrm>
              <a:custGeom>
                <a:avLst/>
                <a:gdLst>
                  <a:gd name="T0" fmla="*/ 0 w 14"/>
                  <a:gd name="T1" fmla="*/ 0 h 23"/>
                  <a:gd name="T2" fmla="*/ 2147483647 w 14"/>
                  <a:gd name="T3" fmla="*/ 0 h 23"/>
                  <a:gd name="T4" fmla="*/ 2147483647 w 14"/>
                  <a:gd name="T5" fmla="*/ 0 h 23"/>
                  <a:gd name="T6" fmla="*/ 2147483647 w 14"/>
                  <a:gd name="T7" fmla="*/ 2147483647 h 23"/>
                  <a:gd name="T8" fmla="*/ 0 w 14"/>
                  <a:gd name="T9" fmla="*/ 2147483647 h 23"/>
                  <a:gd name="T10" fmla="*/ 2147483647 w 14"/>
                  <a:gd name="T11" fmla="*/ 2147483647 h 23"/>
                  <a:gd name="T12" fmla="*/ 0 60000 65536"/>
                  <a:gd name="T13" fmla="*/ 0 60000 65536"/>
                  <a:gd name="T14" fmla="*/ 0 60000 65536"/>
                  <a:gd name="T15" fmla="*/ 0 60000 65536"/>
                  <a:gd name="T16" fmla="*/ 0 60000 65536"/>
                  <a:gd name="T17" fmla="*/ 0 60000 65536"/>
                  <a:gd name="T18" fmla="*/ 0 w 14"/>
                  <a:gd name="T19" fmla="*/ 0 h 23"/>
                  <a:gd name="T20" fmla="*/ 14 w 1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4" h="23">
                    <a:moveTo>
                      <a:pt x="0" y="0"/>
                    </a:moveTo>
                    <a:lnTo>
                      <a:pt x="14" y="0"/>
                    </a:lnTo>
                    <a:lnTo>
                      <a:pt x="7" y="0"/>
                    </a:lnTo>
                    <a:lnTo>
                      <a:pt x="7" y="23"/>
                    </a:lnTo>
                    <a:lnTo>
                      <a:pt x="0" y="23"/>
                    </a:lnTo>
                    <a:lnTo>
                      <a:pt x="14" y="23"/>
                    </a:lnTo>
                  </a:path>
                </a:pathLst>
              </a:custGeom>
              <a:noFill/>
              <a:ln w="4">
                <a:solidFill>
                  <a:srgbClr val="FF0000"/>
                </a:solidFill>
                <a:round/>
                <a:headEnd/>
                <a:tailEnd/>
              </a:ln>
            </p:spPr>
            <p:txBody>
              <a:bodyPr/>
              <a:lstStyle/>
              <a:p>
                <a:endParaRPr lang="en-US"/>
              </a:p>
            </p:txBody>
          </p:sp>
          <p:sp>
            <p:nvSpPr>
              <p:cNvPr id="199" name="Freeform 214"/>
              <p:cNvSpPr>
                <a:spLocks/>
              </p:cNvSpPr>
              <p:nvPr/>
            </p:nvSpPr>
            <p:spPr bwMode="auto">
              <a:xfrm>
                <a:off x="2142513" y="4009127"/>
                <a:ext cx="22225" cy="36513"/>
              </a:xfrm>
              <a:custGeom>
                <a:avLst/>
                <a:gdLst>
                  <a:gd name="T0" fmla="*/ 0 w 14"/>
                  <a:gd name="T1" fmla="*/ 0 h 23"/>
                  <a:gd name="T2" fmla="*/ 2147483647 w 14"/>
                  <a:gd name="T3" fmla="*/ 0 h 23"/>
                  <a:gd name="T4" fmla="*/ 2147483647 w 14"/>
                  <a:gd name="T5" fmla="*/ 0 h 23"/>
                  <a:gd name="T6" fmla="*/ 2147483647 w 14"/>
                  <a:gd name="T7" fmla="*/ 2147483647 h 23"/>
                  <a:gd name="T8" fmla="*/ 0 w 14"/>
                  <a:gd name="T9" fmla="*/ 2147483647 h 23"/>
                  <a:gd name="T10" fmla="*/ 2147483647 w 14"/>
                  <a:gd name="T11" fmla="*/ 2147483647 h 23"/>
                  <a:gd name="T12" fmla="*/ 0 60000 65536"/>
                  <a:gd name="T13" fmla="*/ 0 60000 65536"/>
                  <a:gd name="T14" fmla="*/ 0 60000 65536"/>
                  <a:gd name="T15" fmla="*/ 0 60000 65536"/>
                  <a:gd name="T16" fmla="*/ 0 60000 65536"/>
                  <a:gd name="T17" fmla="*/ 0 60000 65536"/>
                  <a:gd name="T18" fmla="*/ 0 w 14"/>
                  <a:gd name="T19" fmla="*/ 0 h 23"/>
                  <a:gd name="T20" fmla="*/ 14 w 1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4" h="23">
                    <a:moveTo>
                      <a:pt x="0" y="0"/>
                    </a:moveTo>
                    <a:lnTo>
                      <a:pt x="14" y="0"/>
                    </a:lnTo>
                    <a:lnTo>
                      <a:pt x="7" y="0"/>
                    </a:lnTo>
                    <a:lnTo>
                      <a:pt x="7" y="23"/>
                    </a:lnTo>
                    <a:lnTo>
                      <a:pt x="0" y="23"/>
                    </a:lnTo>
                    <a:lnTo>
                      <a:pt x="14" y="23"/>
                    </a:lnTo>
                  </a:path>
                </a:pathLst>
              </a:custGeom>
              <a:noFill/>
              <a:ln w="4">
                <a:solidFill>
                  <a:srgbClr val="FF0000"/>
                </a:solidFill>
                <a:round/>
                <a:headEnd/>
                <a:tailEnd/>
              </a:ln>
            </p:spPr>
            <p:txBody>
              <a:bodyPr/>
              <a:lstStyle/>
              <a:p>
                <a:endParaRPr lang="en-US"/>
              </a:p>
            </p:txBody>
          </p:sp>
          <p:sp>
            <p:nvSpPr>
              <p:cNvPr id="200" name="Freeform 215"/>
              <p:cNvSpPr>
                <a:spLocks/>
              </p:cNvSpPr>
              <p:nvPr/>
            </p:nvSpPr>
            <p:spPr bwMode="auto">
              <a:xfrm>
                <a:off x="2164738" y="4036114"/>
                <a:ext cx="22225" cy="36513"/>
              </a:xfrm>
              <a:custGeom>
                <a:avLst/>
                <a:gdLst>
                  <a:gd name="T0" fmla="*/ 0 w 14"/>
                  <a:gd name="T1" fmla="*/ 0 h 23"/>
                  <a:gd name="T2" fmla="*/ 2147483647 w 14"/>
                  <a:gd name="T3" fmla="*/ 0 h 23"/>
                  <a:gd name="T4" fmla="*/ 2147483647 w 14"/>
                  <a:gd name="T5" fmla="*/ 0 h 23"/>
                  <a:gd name="T6" fmla="*/ 2147483647 w 14"/>
                  <a:gd name="T7" fmla="*/ 2147483647 h 23"/>
                  <a:gd name="T8" fmla="*/ 0 w 14"/>
                  <a:gd name="T9" fmla="*/ 2147483647 h 23"/>
                  <a:gd name="T10" fmla="*/ 2147483647 w 14"/>
                  <a:gd name="T11" fmla="*/ 2147483647 h 23"/>
                  <a:gd name="T12" fmla="*/ 0 60000 65536"/>
                  <a:gd name="T13" fmla="*/ 0 60000 65536"/>
                  <a:gd name="T14" fmla="*/ 0 60000 65536"/>
                  <a:gd name="T15" fmla="*/ 0 60000 65536"/>
                  <a:gd name="T16" fmla="*/ 0 60000 65536"/>
                  <a:gd name="T17" fmla="*/ 0 60000 65536"/>
                  <a:gd name="T18" fmla="*/ 0 w 14"/>
                  <a:gd name="T19" fmla="*/ 0 h 23"/>
                  <a:gd name="T20" fmla="*/ 14 w 1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4" h="23">
                    <a:moveTo>
                      <a:pt x="0" y="0"/>
                    </a:moveTo>
                    <a:lnTo>
                      <a:pt x="14" y="0"/>
                    </a:lnTo>
                    <a:lnTo>
                      <a:pt x="7" y="0"/>
                    </a:lnTo>
                    <a:lnTo>
                      <a:pt x="7" y="23"/>
                    </a:lnTo>
                    <a:lnTo>
                      <a:pt x="0" y="23"/>
                    </a:lnTo>
                    <a:lnTo>
                      <a:pt x="14" y="23"/>
                    </a:lnTo>
                  </a:path>
                </a:pathLst>
              </a:custGeom>
              <a:noFill/>
              <a:ln w="4">
                <a:solidFill>
                  <a:srgbClr val="FF0000"/>
                </a:solidFill>
                <a:round/>
                <a:headEnd/>
                <a:tailEnd/>
              </a:ln>
            </p:spPr>
            <p:txBody>
              <a:bodyPr/>
              <a:lstStyle/>
              <a:p>
                <a:endParaRPr lang="en-US"/>
              </a:p>
            </p:txBody>
          </p:sp>
          <p:sp>
            <p:nvSpPr>
              <p:cNvPr id="201" name="Freeform 216"/>
              <p:cNvSpPr>
                <a:spLocks/>
              </p:cNvSpPr>
              <p:nvPr/>
            </p:nvSpPr>
            <p:spPr bwMode="auto">
              <a:xfrm>
                <a:off x="2190138" y="4067864"/>
                <a:ext cx="22225" cy="36513"/>
              </a:xfrm>
              <a:custGeom>
                <a:avLst/>
                <a:gdLst>
                  <a:gd name="T0" fmla="*/ 0 w 14"/>
                  <a:gd name="T1" fmla="*/ 0 h 23"/>
                  <a:gd name="T2" fmla="*/ 2147483647 w 14"/>
                  <a:gd name="T3" fmla="*/ 0 h 23"/>
                  <a:gd name="T4" fmla="*/ 2147483647 w 14"/>
                  <a:gd name="T5" fmla="*/ 0 h 23"/>
                  <a:gd name="T6" fmla="*/ 2147483647 w 14"/>
                  <a:gd name="T7" fmla="*/ 2147483647 h 23"/>
                  <a:gd name="T8" fmla="*/ 0 w 14"/>
                  <a:gd name="T9" fmla="*/ 2147483647 h 23"/>
                  <a:gd name="T10" fmla="*/ 2147483647 w 14"/>
                  <a:gd name="T11" fmla="*/ 2147483647 h 23"/>
                  <a:gd name="T12" fmla="*/ 0 60000 65536"/>
                  <a:gd name="T13" fmla="*/ 0 60000 65536"/>
                  <a:gd name="T14" fmla="*/ 0 60000 65536"/>
                  <a:gd name="T15" fmla="*/ 0 60000 65536"/>
                  <a:gd name="T16" fmla="*/ 0 60000 65536"/>
                  <a:gd name="T17" fmla="*/ 0 60000 65536"/>
                  <a:gd name="T18" fmla="*/ 0 w 14"/>
                  <a:gd name="T19" fmla="*/ 0 h 23"/>
                  <a:gd name="T20" fmla="*/ 14 w 1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4" h="23">
                    <a:moveTo>
                      <a:pt x="0" y="0"/>
                    </a:moveTo>
                    <a:lnTo>
                      <a:pt x="14" y="0"/>
                    </a:lnTo>
                    <a:lnTo>
                      <a:pt x="7" y="0"/>
                    </a:lnTo>
                    <a:lnTo>
                      <a:pt x="7" y="23"/>
                    </a:lnTo>
                    <a:lnTo>
                      <a:pt x="0" y="23"/>
                    </a:lnTo>
                    <a:lnTo>
                      <a:pt x="14" y="23"/>
                    </a:lnTo>
                  </a:path>
                </a:pathLst>
              </a:custGeom>
              <a:noFill/>
              <a:ln w="4">
                <a:solidFill>
                  <a:srgbClr val="FF0000"/>
                </a:solidFill>
                <a:round/>
                <a:headEnd/>
                <a:tailEnd/>
              </a:ln>
            </p:spPr>
            <p:txBody>
              <a:bodyPr/>
              <a:lstStyle/>
              <a:p>
                <a:endParaRPr lang="en-US"/>
              </a:p>
            </p:txBody>
          </p:sp>
          <p:sp>
            <p:nvSpPr>
              <p:cNvPr id="202" name="Freeform 217"/>
              <p:cNvSpPr>
                <a:spLocks/>
              </p:cNvSpPr>
              <p:nvPr/>
            </p:nvSpPr>
            <p:spPr bwMode="auto">
              <a:xfrm>
                <a:off x="2212363" y="4098027"/>
                <a:ext cx="22225" cy="39688"/>
              </a:xfrm>
              <a:custGeom>
                <a:avLst/>
                <a:gdLst>
                  <a:gd name="T0" fmla="*/ 0 w 14"/>
                  <a:gd name="T1" fmla="*/ 0 h 25"/>
                  <a:gd name="T2" fmla="*/ 2147483647 w 14"/>
                  <a:gd name="T3" fmla="*/ 0 h 25"/>
                  <a:gd name="T4" fmla="*/ 2147483647 w 14"/>
                  <a:gd name="T5" fmla="*/ 0 h 25"/>
                  <a:gd name="T6" fmla="*/ 2147483647 w 14"/>
                  <a:gd name="T7" fmla="*/ 2147483647 h 25"/>
                  <a:gd name="T8" fmla="*/ 0 w 14"/>
                  <a:gd name="T9" fmla="*/ 2147483647 h 25"/>
                  <a:gd name="T10" fmla="*/ 2147483647 w 14"/>
                  <a:gd name="T11" fmla="*/ 2147483647 h 25"/>
                  <a:gd name="T12" fmla="*/ 0 60000 65536"/>
                  <a:gd name="T13" fmla="*/ 0 60000 65536"/>
                  <a:gd name="T14" fmla="*/ 0 60000 65536"/>
                  <a:gd name="T15" fmla="*/ 0 60000 65536"/>
                  <a:gd name="T16" fmla="*/ 0 60000 65536"/>
                  <a:gd name="T17" fmla="*/ 0 60000 65536"/>
                  <a:gd name="T18" fmla="*/ 0 w 14"/>
                  <a:gd name="T19" fmla="*/ 0 h 25"/>
                  <a:gd name="T20" fmla="*/ 14 w 14"/>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4" h="25">
                    <a:moveTo>
                      <a:pt x="0" y="0"/>
                    </a:moveTo>
                    <a:lnTo>
                      <a:pt x="14" y="0"/>
                    </a:lnTo>
                    <a:lnTo>
                      <a:pt x="7" y="0"/>
                    </a:lnTo>
                    <a:lnTo>
                      <a:pt x="7" y="25"/>
                    </a:lnTo>
                    <a:lnTo>
                      <a:pt x="0" y="25"/>
                    </a:lnTo>
                    <a:lnTo>
                      <a:pt x="14" y="25"/>
                    </a:lnTo>
                  </a:path>
                </a:pathLst>
              </a:custGeom>
              <a:noFill/>
              <a:ln w="4">
                <a:solidFill>
                  <a:srgbClr val="FF0000"/>
                </a:solidFill>
                <a:round/>
                <a:headEnd/>
                <a:tailEnd/>
              </a:ln>
            </p:spPr>
            <p:txBody>
              <a:bodyPr/>
              <a:lstStyle/>
              <a:p>
                <a:endParaRPr lang="en-US"/>
              </a:p>
            </p:txBody>
          </p:sp>
          <p:sp>
            <p:nvSpPr>
              <p:cNvPr id="203" name="Freeform 218"/>
              <p:cNvSpPr>
                <a:spLocks/>
              </p:cNvSpPr>
              <p:nvPr/>
            </p:nvSpPr>
            <p:spPr bwMode="auto">
              <a:xfrm>
                <a:off x="2234588" y="4131364"/>
                <a:ext cx="22225" cy="39688"/>
              </a:xfrm>
              <a:custGeom>
                <a:avLst/>
                <a:gdLst>
                  <a:gd name="T0" fmla="*/ 0 w 14"/>
                  <a:gd name="T1" fmla="*/ 0 h 25"/>
                  <a:gd name="T2" fmla="*/ 2147483647 w 14"/>
                  <a:gd name="T3" fmla="*/ 0 h 25"/>
                  <a:gd name="T4" fmla="*/ 2147483647 w 14"/>
                  <a:gd name="T5" fmla="*/ 0 h 25"/>
                  <a:gd name="T6" fmla="*/ 2147483647 w 14"/>
                  <a:gd name="T7" fmla="*/ 2147483647 h 25"/>
                  <a:gd name="T8" fmla="*/ 0 w 14"/>
                  <a:gd name="T9" fmla="*/ 2147483647 h 25"/>
                  <a:gd name="T10" fmla="*/ 2147483647 w 14"/>
                  <a:gd name="T11" fmla="*/ 2147483647 h 25"/>
                  <a:gd name="T12" fmla="*/ 0 60000 65536"/>
                  <a:gd name="T13" fmla="*/ 0 60000 65536"/>
                  <a:gd name="T14" fmla="*/ 0 60000 65536"/>
                  <a:gd name="T15" fmla="*/ 0 60000 65536"/>
                  <a:gd name="T16" fmla="*/ 0 60000 65536"/>
                  <a:gd name="T17" fmla="*/ 0 60000 65536"/>
                  <a:gd name="T18" fmla="*/ 0 w 14"/>
                  <a:gd name="T19" fmla="*/ 0 h 25"/>
                  <a:gd name="T20" fmla="*/ 14 w 14"/>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4" h="25">
                    <a:moveTo>
                      <a:pt x="0" y="0"/>
                    </a:moveTo>
                    <a:lnTo>
                      <a:pt x="14" y="0"/>
                    </a:lnTo>
                    <a:lnTo>
                      <a:pt x="7" y="0"/>
                    </a:lnTo>
                    <a:lnTo>
                      <a:pt x="7" y="25"/>
                    </a:lnTo>
                    <a:lnTo>
                      <a:pt x="0" y="25"/>
                    </a:lnTo>
                    <a:lnTo>
                      <a:pt x="14" y="25"/>
                    </a:lnTo>
                  </a:path>
                </a:pathLst>
              </a:custGeom>
              <a:noFill/>
              <a:ln w="4">
                <a:solidFill>
                  <a:srgbClr val="FF0000"/>
                </a:solidFill>
                <a:round/>
                <a:headEnd/>
                <a:tailEnd/>
              </a:ln>
            </p:spPr>
            <p:txBody>
              <a:bodyPr/>
              <a:lstStyle/>
              <a:p>
                <a:endParaRPr lang="en-US"/>
              </a:p>
            </p:txBody>
          </p:sp>
          <p:sp>
            <p:nvSpPr>
              <p:cNvPr id="204" name="Freeform 219"/>
              <p:cNvSpPr>
                <a:spLocks/>
              </p:cNvSpPr>
              <p:nvPr/>
            </p:nvSpPr>
            <p:spPr bwMode="auto">
              <a:xfrm>
                <a:off x="2256813" y="4164702"/>
                <a:ext cx="22225" cy="41275"/>
              </a:xfrm>
              <a:custGeom>
                <a:avLst/>
                <a:gdLst>
                  <a:gd name="T0" fmla="*/ 0 w 14"/>
                  <a:gd name="T1" fmla="*/ 0 h 26"/>
                  <a:gd name="T2" fmla="*/ 2147483647 w 14"/>
                  <a:gd name="T3" fmla="*/ 0 h 26"/>
                  <a:gd name="T4" fmla="*/ 2147483647 w 14"/>
                  <a:gd name="T5" fmla="*/ 0 h 26"/>
                  <a:gd name="T6" fmla="*/ 2147483647 w 14"/>
                  <a:gd name="T7" fmla="*/ 2147483647 h 26"/>
                  <a:gd name="T8" fmla="*/ 0 w 14"/>
                  <a:gd name="T9" fmla="*/ 2147483647 h 26"/>
                  <a:gd name="T10" fmla="*/ 2147483647 w 14"/>
                  <a:gd name="T11" fmla="*/ 2147483647 h 26"/>
                  <a:gd name="T12" fmla="*/ 0 60000 65536"/>
                  <a:gd name="T13" fmla="*/ 0 60000 65536"/>
                  <a:gd name="T14" fmla="*/ 0 60000 65536"/>
                  <a:gd name="T15" fmla="*/ 0 60000 65536"/>
                  <a:gd name="T16" fmla="*/ 0 60000 65536"/>
                  <a:gd name="T17" fmla="*/ 0 60000 65536"/>
                  <a:gd name="T18" fmla="*/ 0 w 14"/>
                  <a:gd name="T19" fmla="*/ 0 h 26"/>
                  <a:gd name="T20" fmla="*/ 14 w 14"/>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4" h="26">
                    <a:moveTo>
                      <a:pt x="0" y="0"/>
                    </a:moveTo>
                    <a:lnTo>
                      <a:pt x="14" y="0"/>
                    </a:lnTo>
                    <a:lnTo>
                      <a:pt x="7" y="0"/>
                    </a:lnTo>
                    <a:lnTo>
                      <a:pt x="7" y="26"/>
                    </a:lnTo>
                    <a:lnTo>
                      <a:pt x="0" y="26"/>
                    </a:lnTo>
                    <a:lnTo>
                      <a:pt x="14" y="26"/>
                    </a:lnTo>
                  </a:path>
                </a:pathLst>
              </a:custGeom>
              <a:noFill/>
              <a:ln w="4">
                <a:solidFill>
                  <a:srgbClr val="FF0000"/>
                </a:solidFill>
                <a:round/>
                <a:headEnd/>
                <a:tailEnd/>
              </a:ln>
            </p:spPr>
            <p:txBody>
              <a:bodyPr/>
              <a:lstStyle/>
              <a:p>
                <a:endParaRPr lang="en-US"/>
              </a:p>
            </p:txBody>
          </p:sp>
          <p:sp>
            <p:nvSpPr>
              <p:cNvPr id="205" name="Freeform 220"/>
              <p:cNvSpPr>
                <a:spLocks/>
              </p:cNvSpPr>
              <p:nvPr/>
            </p:nvSpPr>
            <p:spPr bwMode="auto">
              <a:xfrm>
                <a:off x="2282213" y="4201214"/>
                <a:ext cx="22225" cy="41275"/>
              </a:xfrm>
              <a:custGeom>
                <a:avLst/>
                <a:gdLst>
                  <a:gd name="T0" fmla="*/ 0 w 14"/>
                  <a:gd name="T1" fmla="*/ 0 h 26"/>
                  <a:gd name="T2" fmla="*/ 2147483647 w 14"/>
                  <a:gd name="T3" fmla="*/ 0 h 26"/>
                  <a:gd name="T4" fmla="*/ 2147483647 w 14"/>
                  <a:gd name="T5" fmla="*/ 0 h 26"/>
                  <a:gd name="T6" fmla="*/ 2147483647 w 14"/>
                  <a:gd name="T7" fmla="*/ 2147483647 h 26"/>
                  <a:gd name="T8" fmla="*/ 0 w 14"/>
                  <a:gd name="T9" fmla="*/ 2147483647 h 26"/>
                  <a:gd name="T10" fmla="*/ 2147483647 w 14"/>
                  <a:gd name="T11" fmla="*/ 2147483647 h 26"/>
                  <a:gd name="T12" fmla="*/ 0 60000 65536"/>
                  <a:gd name="T13" fmla="*/ 0 60000 65536"/>
                  <a:gd name="T14" fmla="*/ 0 60000 65536"/>
                  <a:gd name="T15" fmla="*/ 0 60000 65536"/>
                  <a:gd name="T16" fmla="*/ 0 60000 65536"/>
                  <a:gd name="T17" fmla="*/ 0 60000 65536"/>
                  <a:gd name="T18" fmla="*/ 0 w 14"/>
                  <a:gd name="T19" fmla="*/ 0 h 26"/>
                  <a:gd name="T20" fmla="*/ 14 w 14"/>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4" h="26">
                    <a:moveTo>
                      <a:pt x="0" y="0"/>
                    </a:moveTo>
                    <a:lnTo>
                      <a:pt x="14" y="0"/>
                    </a:lnTo>
                    <a:lnTo>
                      <a:pt x="7" y="0"/>
                    </a:lnTo>
                    <a:lnTo>
                      <a:pt x="7" y="26"/>
                    </a:lnTo>
                    <a:lnTo>
                      <a:pt x="0" y="26"/>
                    </a:lnTo>
                    <a:lnTo>
                      <a:pt x="14" y="26"/>
                    </a:lnTo>
                  </a:path>
                </a:pathLst>
              </a:custGeom>
              <a:noFill/>
              <a:ln w="4">
                <a:solidFill>
                  <a:srgbClr val="FF0000"/>
                </a:solidFill>
                <a:round/>
                <a:headEnd/>
                <a:tailEnd/>
              </a:ln>
            </p:spPr>
            <p:txBody>
              <a:bodyPr/>
              <a:lstStyle/>
              <a:p>
                <a:endParaRPr lang="en-US"/>
              </a:p>
            </p:txBody>
          </p:sp>
          <p:sp>
            <p:nvSpPr>
              <p:cNvPr id="206" name="Freeform 221"/>
              <p:cNvSpPr>
                <a:spLocks/>
              </p:cNvSpPr>
              <p:nvPr/>
            </p:nvSpPr>
            <p:spPr bwMode="auto">
              <a:xfrm>
                <a:off x="2304438" y="4237727"/>
                <a:ext cx="22225" cy="44450"/>
              </a:xfrm>
              <a:custGeom>
                <a:avLst/>
                <a:gdLst>
                  <a:gd name="T0" fmla="*/ 0 w 14"/>
                  <a:gd name="T1" fmla="*/ 0 h 28"/>
                  <a:gd name="T2" fmla="*/ 2147483647 w 14"/>
                  <a:gd name="T3" fmla="*/ 0 h 28"/>
                  <a:gd name="T4" fmla="*/ 2147483647 w 14"/>
                  <a:gd name="T5" fmla="*/ 0 h 28"/>
                  <a:gd name="T6" fmla="*/ 2147483647 w 14"/>
                  <a:gd name="T7" fmla="*/ 2147483647 h 28"/>
                  <a:gd name="T8" fmla="*/ 0 w 14"/>
                  <a:gd name="T9" fmla="*/ 2147483647 h 28"/>
                  <a:gd name="T10" fmla="*/ 2147483647 w 14"/>
                  <a:gd name="T11" fmla="*/ 2147483647 h 28"/>
                  <a:gd name="T12" fmla="*/ 0 60000 65536"/>
                  <a:gd name="T13" fmla="*/ 0 60000 65536"/>
                  <a:gd name="T14" fmla="*/ 0 60000 65536"/>
                  <a:gd name="T15" fmla="*/ 0 60000 65536"/>
                  <a:gd name="T16" fmla="*/ 0 60000 65536"/>
                  <a:gd name="T17" fmla="*/ 0 60000 65536"/>
                  <a:gd name="T18" fmla="*/ 0 w 14"/>
                  <a:gd name="T19" fmla="*/ 0 h 28"/>
                  <a:gd name="T20" fmla="*/ 14 w 14"/>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4" h="28">
                    <a:moveTo>
                      <a:pt x="0" y="0"/>
                    </a:moveTo>
                    <a:lnTo>
                      <a:pt x="14" y="0"/>
                    </a:lnTo>
                    <a:lnTo>
                      <a:pt x="7" y="0"/>
                    </a:lnTo>
                    <a:lnTo>
                      <a:pt x="7" y="28"/>
                    </a:lnTo>
                    <a:lnTo>
                      <a:pt x="0" y="28"/>
                    </a:lnTo>
                    <a:lnTo>
                      <a:pt x="14" y="28"/>
                    </a:lnTo>
                  </a:path>
                </a:pathLst>
              </a:custGeom>
              <a:noFill/>
              <a:ln w="4">
                <a:solidFill>
                  <a:srgbClr val="FF0000"/>
                </a:solidFill>
                <a:round/>
                <a:headEnd/>
                <a:tailEnd/>
              </a:ln>
            </p:spPr>
            <p:txBody>
              <a:bodyPr/>
              <a:lstStyle/>
              <a:p>
                <a:endParaRPr lang="en-US"/>
              </a:p>
            </p:txBody>
          </p:sp>
          <p:sp>
            <p:nvSpPr>
              <p:cNvPr id="207" name="Freeform 222"/>
              <p:cNvSpPr>
                <a:spLocks/>
              </p:cNvSpPr>
              <p:nvPr/>
            </p:nvSpPr>
            <p:spPr bwMode="auto">
              <a:xfrm>
                <a:off x="2326663" y="4274239"/>
                <a:ext cx="22225" cy="44450"/>
              </a:xfrm>
              <a:custGeom>
                <a:avLst/>
                <a:gdLst>
                  <a:gd name="T0" fmla="*/ 0 w 14"/>
                  <a:gd name="T1" fmla="*/ 0 h 28"/>
                  <a:gd name="T2" fmla="*/ 2147483647 w 14"/>
                  <a:gd name="T3" fmla="*/ 0 h 28"/>
                  <a:gd name="T4" fmla="*/ 2147483647 w 14"/>
                  <a:gd name="T5" fmla="*/ 0 h 28"/>
                  <a:gd name="T6" fmla="*/ 2147483647 w 14"/>
                  <a:gd name="T7" fmla="*/ 2147483647 h 28"/>
                  <a:gd name="T8" fmla="*/ 0 w 14"/>
                  <a:gd name="T9" fmla="*/ 2147483647 h 28"/>
                  <a:gd name="T10" fmla="*/ 2147483647 w 14"/>
                  <a:gd name="T11" fmla="*/ 2147483647 h 28"/>
                  <a:gd name="T12" fmla="*/ 0 60000 65536"/>
                  <a:gd name="T13" fmla="*/ 0 60000 65536"/>
                  <a:gd name="T14" fmla="*/ 0 60000 65536"/>
                  <a:gd name="T15" fmla="*/ 0 60000 65536"/>
                  <a:gd name="T16" fmla="*/ 0 60000 65536"/>
                  <a:gd name="T17" fmla="*/ 0 60000 65536"/>
                  <a:gd name="T18" fmla="*/ 0 w 14"/>
                  <a:gd name="T19" fmla="*/ 0 h 28"/>
                  <a:gd name="T20" fmla="*/ 14 w 14"/>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4" h="28">
                    <a:moveTo>
                      <a:pt x="0" y="0"/>
                    </a:moveTo>
                    <a:lnTo>
                      <a:pt x="14" y="0"/>
                    </a:lnTo>
                    <a:lnTo>
                      <a:pt x="7" y="0"/>
                    </a:lnTo>
                    <a:lnTo>
                      <a:pt x="7" y="28"/>
                    </a:lnTo>
                    <a:lnTo>
                      <a:pt x="0" y="28"/>
                    </a:lnTo>
                    <a:lnTo>
                      <a:pt x="14" y="28"/>
                    </a:lnTo>
                  </a:path>
                </a:pathLst>
              </a:custGeom>
              <a:noFill/>
              <a:ln w="4">
                <a:solidFill>
                  <a:srgbClr val="FF0000"/>
                </a:solidFill>
                <a:round/>
                <a:headEnd/>
                <a:tailEnd/>
              </a:ln>
            </p:spPr>
            <p:txBody>
              <a:bodyPr/>
              <a:lstStyle/>
              <a:p>
                <a:endParaRPr lang="en-US"/>
              </a:p>
            </p:txBody>
          </p:sp>
          <p:sp>
            <p:nvSpPr>
              <p:cNvPr id="208" name="Freeform 223"/>
              <p:cNvSpPr>
                <a:spLocks/>
              </p:cNvSpPr>
              <p:nvPr/>
            </p:nvSpPr>
            <p:spPr bwMode="auto">
              <a:xfrm>
                <a:off x="2348888" y="4312339"/>
                <a:ext cx="22225" cy="47625"/>
              </a:xfrm>
              <a:custGeom>
                <a:avLst/>
                <a:gdLst>
                  <a:gd name="T0" fmla="*/ 0 w 14"/>
                  <a:gd name="T1" fmla="*/ 0 h 30"/>
                  <a:gd name="T2" fmla="*/ 2147483647 w 14"/>
                  <a:gd name="T3" fmla="*/ 0 h 30"/>
                  <a:gd name="T4" fmla="*/ 2147483647 w 14"/>
                  <a:gd name="T5" fmla="*/ 0 h 30"/>
                  <a:gd name="T6" fmla="*/ 2147483647 w 14"/>
                  <a:gd name="T7" fmla="*/ 2147483647 h 30"/>
                  <a:gd name="T8" fmla="*/ 0 w 14"/>
                  <a:gd name="T9" fmla="*/ 2147483647 h 30"/>
                  <a:gd name="T10" fmla="*/ 2147483647 w 14"/>
                  <a:gd name="T11" fmla="*/ 2147483647 h 30"/>
                  <a:gd name="T12" fmla="*/ 0 60000 65536"/>
                  <a:gd name="T13" fmla="*/ 0 60000 65536"/>
                  <a:gd name="T14" fmla="*/ 0 60000 65536"/>
                  <a:gd name="T15" fmla="*/ 0 60000 65536"/>
                  <a:gd name="T16" fmla="*/ 0 60000 65536"/>
                  <a:gd name="T17" fmla="*/ 0 60000 65536"/>
                  <a:gd name="T18" fmla="*/ 0 w 14"/>
                  <a:gd name="T19" fmla="*/ 0 h 30"/>
                  <a:gd name="T20" fmla="*/ 14 w 14"/>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4" h="30">
                    <a:moveTo>
                      <a:pt x="0" y="0"/>
                    </a:moveTo>
                    <a:lnTo>
                      <a:pt x="14" y="0"/>
                    </a:lnTo>
                    <a:lnTo>
                      <a:pt x="7" y="0"/>
                    </a:lnTo>
                    <a:lnTo>
                      <a:pt x="7" y="30"/>
                    </a:lnTo>
                    <a:lnTo>
                      <a:pt x="0" y="30"/>
                    </a:lnTo>
                    <a:lnTo>
                      <a:pt x="14" y="30"/>
                    </a:lnTo>
                  </a:path>
                </a:pathLst>
              </a:custGeom>
              <a:noFill/>
              <a:ln w="4">
                <a:solidFill>
                  <a:srgbClr val="FF0000"/>
                </a:solidFill>
                <a:round/>
                <a:headEnd/>
                <a:tailEnd/>
              </a:ln>
            </p:spPr>
            <p:txBody>
              <a:bodyPr/>
              <a:lstStyle/>
              <a:p>
                <a:endParaRPr lang="en-US"/>
              </a:p>
            </p:txBody>
          </p:sp>
          <p:sp>
            <p:nvSpPr>
              <p:cNvPr id="209" name="Freeform 224"/>
              <p:cNvSpPr>
                <a:spLocks/>
              </p:cNvSpPr>
              <p:nvPr/>
            </p:nvSpPr>
            <p:spPr bwMode="auto">
              <a:xfrm>
                <a:off x="2372701" y="4356789"/>
                <a:ext cx="22225" cy="50800"/>
              </a:xfrm>
              <a:custGeom>
                <a:avLst/>
                <a:gdLst>
                  <a:gd name="T0" fmla="*/ 0 w 14"/>
                  <a:gd name="T1" fmla="*/ 0 h 32"/>
                  <a:gd name="T2" fmla="*/ 2147483647 w 14"/>
                  <a:gd name="T3" fmla="*/ 0 h 32"/>
                  <a:gd name="T4" fmla="*/ 2147483647 w 14"/>
                  <a:gd name="T5" fmla="*/ 0 h 32"/>
                  <a:gd name="T6" fmla="*/ 2147483647 w 14"/>
                  <a:gd name="T7" fmla="*/ 2147483647 h 32"/>
                  <a:gd name="T8" fmla="*/ 0 w 14"/>
                  <a:gd name="T9" fmla="*/ 2147483647 h 32"/>
                  <a:gd name="T10" fmla="*/ 2147483647 w 14"/>
                  <a:gd name="T11" fmla="*/ 2147483647 h 32"/>
                  <a:gd name="T12" fmla="*/ 0 60000 65536"/>
                  <a:gd name="T13" fmla="*/ 0 60000 65536"/>
                  <a:gd name="T14" fmla="*/ 0 60000 65536"/>
                  <a:gd name="T15" fmla="*/ 0 60000 65536"/>
                  <a:gd name="T16" fmla="*/ 0 60000 65536"/>
                  <a:gd name="T17" fmla="*/ 0 60000 65536"/>
                  <a:gd name="T18" fmla="*/ 0 w 14"/>
                  <a:gd name="T19" fmla="*/ 0 h 32"/>
                  <a:gd name="T20" fmla="*/ 14 w 1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4" h="32">
                    <a:moveTo>
                      <a:pt x="0" y="0"/>
                    </a:moveTo>
                    <a:lnTo>
                      <a:pt x="14" y="0"/>
                    </a:lnTo>
                    <a:lnTo>
                      <a:pt x="7" y="0"/>
                    </a:lnTo>
                    <a:lnTo>
                      <a:pt x="7" y="32"/>
                    </a:lnTo>
                    <a:lnTo>
                      <a:pt x="0" y="32"/>
                    </a:lnTo>
                    <a:lnTo>
                      <a:pt x="14" y="32"/>
                    </a:lnTo>
                  </a:path>
                </a:pathLst>
              </a:custGeom>
              <a:noFill/>
              <a:ln w="4">
                <a:solidFill>
                  <a:srgbClr val="FF0000"/>
                </a:solidFill>
                <a:round/>
                <a:headEnd/>
                <a:tailEnd/>
              </a:ln>
            </p:spPr>
            <p:txBody>
              <a:bodyPr/>
              <a:lstStyle/>
              <a:p>
                <a:endParaRPr lang="en-US"/>
              </a:p>
            </p:txBody>
          </p:sp>
          <p:sp>
            <p:nvSpPr>
              <p:cNvPr id="210" name="Freeform 225"/>
              <p:cNvSpPr>
                <a:spLocks/>
              </p:cNvSpPr>
              <p:nvPr/>
            </p:nvSpPr>
            <p:spPr bwMode="auto">
              <a:xfrm>
                <a:off x="2394926" y="4401239"/>
                <a:ext cx="22225" cy="50800"/>
              </a:xfrm>
              <a:custGeom>
                <a:avLst/>
                <a:gdLst>
                  <a:gd name="T0" fmla="*/ 0 w 14"/>
                  <a:gd name="T1" fmla="*/ 0 h 32"/>
                  <a:gd name="T2" fmla="*/ 2147483647 w 14"/>
                  <a:gd name="T3" fmla="*/ 0 h 32"/>
                  <a:gd name="T4" fmla="*/ 2147483647 w 14"/>
                  <a:gd name="T5" fmla="*/ 0 h 32"/>
                  <a:gd name="T6" fmla="*/ 2147483647 w 14"/>
                  <a:gd name="T7" fmla="*/ 2147483647 h 32"/>
                  <a:gd name="T8" fmla="*/ 0 w 14"/>
                  <a:gd name="T9" fmla="*/ 2147483647 h 32"/>
                  <a:gd name="T10" fmla="*/ 2147483647 w 14"/>
                  <a:gd name="T11" fmla="*/ 2147483647 h 32"/>
                  <a:gd name="T12" fmla="*/ 0 60000 65536"/>
                  <a:gd name="T13" fmla="*/ 0 60000 65536"/>
                  <a:gd name="T14" fmla="*/ 0 60000 65536"/>
                  <a:gd name="T15" fmla="*/ 0 60000 65536"/>
                  <a:gd name="T16" fmla="*/ 0 60000 65536"/>
                  <a:gd name="T17" fmla="*/ 0 60000 65536"/>
                  <a:gd name="T18" fmla="*/ 0 w 14"/>
                  <a:gd name="T19" fmla="*/ 0 h 32"/>
                  <a:gd name="T20" fmla="*/ 14 w 1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4" h="32">
                    <a:moveTo>
                      <a:pt x="0" y="0"/>
                    </a:moveTo>
                    <a:lnTo>
                      <a:pt x="14" y="0"/>
                    </a:lnTo>
                    <a:lnTo>
                      <a:pt x="7" y="0"/>
                    </a:lnTo>
                    <a:lnTo>
                      <a:pt x="7" y="32"/>
                    </a:lnTo>
                    <a:lnTo>
                      <a:pt x="0" y="32"/>
                    </a:lnTo>
                    <a:lnTo>
                      <a:pt x="14" y="32"/>
                    </a:lnTo>
                  </a:path>
                </a:pathLst>
              </a:custGeom>
              <a:noFill/>
              <a:ln w="4">
                <a:solidFill>
                  <a:srgbClr val="FF0000"/>
                </a:solidFill>
                <a:round/>
                <a:headEnd/>
                <a:tailEnd/>
              </a:ln>
            </p:spPr>
            <p:txBody>
              <a:bodyPr/>
              <a:lstStyle/>
              <a:p>
                <a:endParaRPr lang="en-US"/>
              </a:p>
            </p:txBody>
          </p:sp>
          <p:sp>
            <p:nvSpPr>
              <p:cNvPr id="211" name="Freeform 226"/>
              <p:cNvSpPr>
                <a:spLocks/>
              </p:cNvSpPr>
              <p:nvPr/>
            </p:nvSpPr>
            <p:spPr bwMode="auto">
              <a:xfrm>
                <a:off x="2417151" y="4445689"/>
                <a:ext cx="22225" cy="50800"/>
              </a:xfrm>
              <a:custGeom>
                <a:avLst/>
                <a:gdLst>
                  <a:gd name="T0" fmla="*/ 0 w 14"/>
                  <a:gd name="T1" fmla="*/ 0 h 32"/>
                  <a:gd name="T2" fmla="*/ 2147483647 w 14"/>
                  <a:gd name="T3" fmla="*/ 0 h 32"/>
                  <a:gd name="T4" fmla="*/ 2147483647 w 14"/>
                  <a:gd name="T5" fmla="*/ 0 h 32"/>
                  <a:gd name="T6" fmla="*/ 2147483647 w 14"/>
                  <a:gd name="T7" fmla="*/ 2147483647 h 32"/>
                  <a:gd name="T8" fmla="*/ 0 w 14"/>
                  <a:gd name="T9" fmla="*/ 2147483647 h 32"/>
                  <a:gd name="T10" fmla="*/ 2147483647 w 14"/>
                  <a:gd name="T11" fmla="*/ 2147483647 h 32"/>
                  <a:gd name="T12" fmla="*/ 0 60000 65536"/>
                  <a:gd name="T13" fmla="*/ 0 60000 65536"/>
                  <a:gd name="T14" fmla="*/ 0 60000 65536"/>
                  <a:gd name="T15" fmla="*/ 0 60000 65536"/>
                  <a:gd name="T16" fmla="*/ 0 60000 65536"/>
                  <a:gd name="T17" fmla="*/ 0 60000 65536"/>
                  <a:gd name="T18" fmla="*/ 0 w 14"/>
                  <a:gd name="T19" fmla="*/ 0 h 32"/>
                  <a:gd name="T20" fmla="*/ 14 w 1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4" h="32">
                    <a:moveTo>
                      <a:pt x="0" y="0"/>
                    </a:moveTo>
                    <a:lnTo>
                      <a:pt x="14" y="0"/>
                    </a:lnTo>
                    <a:lnTo>
                      <a:pt x="7" y="0"/>
                    </a:lnTo>
                    <a:lnTo>
                      <a:pt x="7" y="32"/>
                    </a:lnTo>
                    <a:lnTo>
                      <a:pt x="0" y="32"/>
                    </a:lnTo>
                    <a:lnTo>
                      <a:pt x="14" y="32"/>
                    </a:lnTo>
                  </a:path>
                </a:pathLst>
              </a:custGeom>
              <a:noFill/>
              <a:ln w="4">
                <a:solidFill>
                  <a:srgbClr val="FF0000"/>
                </a:solidFill>
                <a:round/>
                <a:headEnd/>
                <a:tailEnd/>
              </a:ln>
            </p:spPr>
            <p:txBody>
              <a:bodyPr/>
              <a:lstStyle/>
              <a:p>
                <a:endParaRPr lang="en-US"/>
              </a:p>
            </p:txBody>
          </p:sp>
          <p:sp>
            <p:nvSpPr>
              <p:cNvPr id="212" name="Freeform 227"/>
              <p:cNvSpPr>
                <a:spLocks/>
              </p:cNvSpPr>
              <p:nvPr/>
            </p:nvSpPr>
            <p:spPr bwMode="auto">
              <a:xfrm>
                <a:off x="2439376" y="4493314"/>
                <a:ext cx="22225" cy="52388"/>
              </a:xfrm>
              <a:custGeom>
                <a:avLst/>
                <a:gdLst>
                  <a:gd name="T0" fmla="*/ 0 w 14"/>
                  <a:gd name="T1" fmla="*/ 0 h 33"/>
                  <a:gd name="T2" fmla="*/ 2147483647 w 14"/>
                  <a:gd name="T3" fmla="*/ 0 h 33"/>
                  <a:gd name="T4" fmla="*/ 2147483647 w 14"/>
                  <a:gd name="T5" fmla="*/ 0 h 33"/>
                  <a:gd name="T6" fmla="*/ 2147483647 w 14"/>
                  <a:gd name="T7" fmla="*/ 2147483647 h 33"/>
                  <a:gd name="T8" fmla="*/ 0 w 14"/>
                  <a:gd name="T9" fmla="*/ 2147483647 h 33"/>
                  <a:gd name="T10" fmla="*/ 2147483647 w 14"/>
                  <a:gd name="T11" fmla="*/ 2147483647 h 33"/>
                  <a:gd name="T12" fmla="*/ 0 60000 65536"/>
                  <a:gd name="T13" fmla="*/ 0 60000 65536"/>
                  <a:gd name="T14" fmla="*/ 0 60000 65536"/>
                  <a:gd name="T15" fmla="*/ 0 60000 65536"/>
                  <a:gd name="T16" fmla="*/ 0 60000 65536"/>
                  <a:gd name="T17" fmla="*/ 0 60000 65536"/>
                  <a:gd name="T18" fmla="*/ 0 w 14"/>
                  <a:gd name="T19" fmla="*/ 0 h 33"/>
                  <a:gd name="T20" fmla="*/ 14 w 14"/>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14" h="33">
                    <a:moveTo>
                      <a:pt x="0" y="0"/>
                    </a:moveTo>
                    <a:lnTo>
                      <a:pt x="14" y="0"/>
                    </a:lnTo>
                    <a:lnTo>
                      <a:pt x="7" y="0"/>
                    </a:lnTo>
                    <a:lnTo>
                      <a:pt x="7" y="33"/>
                    </a:lnTo>
                    <a:lnTo>
                      <a:pt x="0" y="33"/>
                    </a:lnTo>
                    <a:lnTo>
                      <a:pt x="14" y="33"/>
                    </a:lnTo>
                  </a:path>
                </a:pathLst>
              </a:custGeom>
              <a:noFill/>
              <a:ln w="4">
                <a:solidFill>
                  <a:srgbClr val="FF0000"/>
                </a:solidFill>
                <a:round/>
                <a:headEnd/>
                <a:tailEnd/>
              </a:ln>
            </p:spPr>
            <p:txBody>
              <a:bodyPr/>
              <a:lstStyle/>
              <a:p>
                <a:endParaRPr lang="en-US"/>
              </a:p>
            </p:txBody>
          </p:sp>
          <p:sp>
            <p:nvSpPr>
              <p:cNvPr id="213" name="Freeform 228"/>
              <p:cNvSpPr>
                <a:spLocks/>
              </p:cNvSpPr>
              <p:nvPr/>
            </p:nvSpPr>
            <p:spPr bwMode="auto">
              <a:xfrm>
                <a:off x="2464776" y="4544114"/>
                <a:ext cx="22225" cy="55563"/>
              </a:xfrm>
              <a:custGeom>
                <a:avLst/>
                <a:gdLst>
                  <a:gd name="T0" fmla="*/ 0 w 14"/>
                  <a:gd name="T1" fmla="*/ 0 h 35"/>
                  <a:gd name="T2" fmla="*/ 2147483647 w 14"/>
                  <a:gd name="T3" fmla="*/ 0 h 35"/>
                  <a:gd name="T4" fmla="*/ 2147483647 w 14"/>
                  <a:gd name="T5" fmla="*/ 0 h 35"/>
                  <a:gd name="T6" fmla="*/ 2147483647 w 14"/>
                  <a:gd name="T7" fmla="*/ 2147483647 h 35"/>
                  <a:gd name="T8" fmla="*/ 0 w 14"/>
                  <a:gd name="T9" fmla="*/ 2147483647 h 35"/>
                  <a:gd name="T10" fmla="*/ 2147483647 w 14"/>
                  <a:gd name="T11" fmla="*/ 2147483647 h 35"/>
                  <a:gd name="T12" fmla="*/ 0 60000 65536"/>
                  <a:gd name="T13" fmla="*/ 0 60000 65536"/>
                  <a:gd name="T14" fmla="*/ 0 60000 65536"/>
                  <a:gd name="T15" fmla="*/ 0 60000 65536"/>
                  <a:gd name="T16" fmla="*/ 0 60000 65536"/>
                  <a:gd name="T17" fmla="*/ 0 60000 65536"/>
                  <a:gd name="T18" fmla="*/ 0 w 14"/>
                  <a:gd name="T19" fmla="*/ 0 h 35"/>
                  <a:gd name="T20" fmla="*/ 14 w 14"/>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14" h="35">
                    <a:moveTo>
                      <a:pt x="0" y="0"/>
                    </a:moveTo>
                    <a:lnTo>
                      <a:pt x="14" y="0"/>
                    </a:lnTo>
                    <a:lnTo>
                      <a:pt x="7" y="0"/>
                    </a:lnTo>
                    <a:lnTo>
                      <a:pt x="7" y="35"/>
                    </a:lnTo>
                    <a:lnTo>
                      <a:pt x="0" y="35"/>
                    </a:lnTo>
                    <a:lnTo>
                      <a:pt x="14" y="35"/>
                    </a:lnTo>
                  </a:path>
                </a:pathLst>
              </a:custGeom>
              <a:noFill/>
              <a:ln w="4">
                <a:solidFill>
                  <a:srgbClr val="FF0000"/>
                </a:solidFill>
                <a:round/>
                <a:headEnd/>
                <a:tailEnd/>
              </a:ln>
            </p:spPr>
            <p:txBody>
              <a:bodyPr/>
              <a:lstStyle/>
              <a:p>
                <a:endParaRPr lang="en-US"/>
              </a:p>
            </p:txBody>
          </p:sp>
          <p:sp>
            <p:nvSpPr>
              <p:cNvPr id="214" name="Freeform 229"/>
              <p:cNvSpPr>
                <a:spLocks/>
              </p:cNvSpPr>
              <p:nvPr/>
            </p:nvSpPr>
            <p:spPr bwMode="auto">
              <a:xfrm>
                <a:off x="2487001" y="4591739"/>
                <a:ext cx="22225" cy="63500"/>
              </a:xfrm>
              <a:custGeom>
                <a:avLst/>
                <a:gdLst>
                  <a:gd name="T0" fmla="*/ 0 w 14"/>
                  <a:gd name="T1" fmla="*/ 0 h 40"/>
                  <a:gd name="T2" fmla="*/ 2147483647 w 14"/>
                  <a:gd name="T3" fmla="*/ 0 h 40"/>
                  <a:gd name="T4" fmla="*/ 2147483647 w 14"/>
                  <a:gd name="T5" fmla="*/ 0 h 40"/>
                  <a:gd name="T6" fmla="*/ 2147483647 w 14"/>
                  <a:gd name="T7" fmla="*/ 2147483647 h 40"/>
                  <a:gd name="T8" fmla="*/ 0 w 14"/>
                  <a:gd name="T9" fmla="*/ 2147483647 h 40"/>
                  <a:gd name="T10" fmla="*/ 2147483647 w 14"/>
                  <a:gd name="T11" fmla="*/ 2147483647 h 40"/>
                  <a:gd name="T12" fmla="*/ 0 60000 65536"/>
                  <a:gd name="T13" fmla="*/ 0 60000 65536"/>
                  <a:gd name="T14" fmla="*/ 0 60000 65536"/>
                  <a:gd name="T15" fmla="*/ 0 60000 65536"/>
                  <a:gd name="T16" fmla="*/ 0 60000 65536"/>
                  <a:gd name="T17" fmla="*/ 0 60000 65536"/>
                  <a:gd name="T18" fmla="*/ 0 w 14"/>
                  <a:gd name="T19" fmla="*/ 0 h 40"/>
                  <a:gd name="T20" fmla="*/ 14 w 14"/>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14" h="40">
                    <a:moveTo>
                      <a:pt x="0" y="0"/>
                    </a:moveTo>
                    <a:lnTo>
                      <a:pt x="14" y="0"/>
                    </a:lnTo>
                    <a:lnTo>
                      <a:pt x="7" y="0"/>
                    </a:lnTo>
                    <a:lnTo>
                      <a:pt x="7" y="40"/>
                    </a:lnTo>
                    <a:lnTo>
                      <a:pt x="0" y="40"/>
                    </a:lnTo>
                    <a:lnTo>
                      <a:pt x="14" y="40"/>
                    </a:lnTo>
                  </a:path>
                </a:pathLst>
              </a:custGeom>
              <a:noFill/>
              <a:ln w="4">
                <a:solidFill>
                  <a:srgbClr val="FF0000"/>
                </a:solidFill>
                <a:round/>
                <a:headEnd/>
                <a:tailEnd/>
              </a:ln>
            </p:spPr>
            <p:txBody>
              <a:bodyPr/>
              <a:lstStyle/>
              <a:p>
                <a:endParaRPr lang="en-US"/>
              </a:p>
            </p:txBody>
          </p:sp>
          <p:sp>
            <p:nvSpPr>
              <p:cNvPr id="215" name="Freeform 230"/>
              <p:cNvSpPr>
                <a:spLocks/>
              </p:cNvSpPr>
              <p:nvPr/>
            </p:nvSpPr>
            <p:spPr bwMode="auto">
              <a:xfrm>
                <a:off x="2509226" y="4644127"/>
                <a:ext cx="22225" cy="63500"/>
              </a:xfrm>
              <a:custGeom>
                <a:avLst/>
                <a:gdLst>
                  <a:gd name="T0" fmla="*/ 0 w 14"/>
                  <a:gd name="T1" fmla="*/ 0 h 40"/>
                  <a:gd name="T2" fmla="*/ 2147483647 w 14"/>
                  <a:gd name="T3" fmla="*/ 0 h 40"/>
                  <a:gd name="T4" fmla="*/ 2147483647 w 14"/>
                  <a:gd name="T5" fmla="*/ 0 h 40"/>
                  <a:gd name="T6" fmla="*/ 2147483647 w 14"/>
                  <a:gd name="T7" fmla="*/ 2147483647 h 40"/>
                  <a:gd name="T8" fmla="*/ 0 w 14"/>
                  <a:gd name="T9" fmla="*/ 2147483647 h 40"/>
                  <a:gd name="T10" fmla="*/ 2147483647 w 14"/>
                  <a:gd name="T11" fmla="*/ 2147483647 h 40"/>
                  <a:gd name="T12" fmla="*/ 0 60000 65536"/>
                  <a:gd name="T13" fmla="*/ 0 60000 65536"/>
                  <a:gd name="T14" fmla="*/ 0 60000 65536"/>
                  <a:gd name="T15" fmla="*/ 0 60000 65536"/>
                  <a:gd name="T16" fmla="*/ 0 60000 65536"/>
                  <a:gd name="T17" fmla="*/ 0 60000 65536"/>
                  <a:gd name="T18" fmla="*/ 0 w 14"/>
                  <a:gd name="T19" fmla="*/ 0 h 40"/>
                  <a:gd name="T20" fmla="*/ 14 w 14"/>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14" h="40">
                    <a:moveTo>
                      <a:pt x="0" y="0"/>
                    </a:moveTo>
                    <a:lnTo>
                      <a:pt x="14" y="0"/>
                    </a:lnTo>
                    <a:lnTo>
                      <a:pt x="7" y="0"/>
                    </a:lnTo>
                    <a:lnTo>
                      <a:pt x="7" y="40"/>
                    </a:lnTo>
                    <a:lnTo>
                      <a:pt x="0" y="40"/>
                    </a:lnTo>
                    <a:lnTo>
                      <a:pt x="14" y="40"/>
                    </a:lnTo>
                  </a:path>
                </a:pathLst>
              </a:custGeom>
              <a:noFill/>
              <a:ln w="4">
                <a:solidFill>
                  <a:srgbClr val="FF0000"/>
                </a:solidFill>
                <a:round/>
                <a:headEnd/>
                <a:tailEnd/>
              </a:ln>
            </p:spPr>
            <p:txBody>
              <a:bodyPr/>
              <a:lstStyle/>
              <a:p>
                <a:endParaRPr lang="en-US"/>
              </a:p>
            </p:txBody>
          </p:sp>
          <p:sp>
            <p:nvSpPr>
              <p:cNvPr id="216" name="Freeform 231"/>
              <p:cNvSpPr>
                <a:spLocks/>
              </p:cNvSpPr>
              <p:nvPr/>
            </p:nvSpPr>
            <p:spPr bwMode="auto">
              <a:xfrm>
                <a:off x="2531451" y="4696514"/>
                <a:ext cx="22225" cy="69850"/>
              </a:xfrm>
              <a:custGeom>
                <a:avLst/>
                <a:gdLst>
                  <a:gd name="T0" fmla="*/ 0 w 14"/>
                  <a:gd name="T1" fmla="*/ 0 h 44"/>
                  <a:gd name="T2" fmla="*/ 2147483647 w 14"/>
                  <a:gd name="T3" fmla="*/ 0 h 44"/>
                  <a:gd name="T4" fmla="*/ 2147483647 w 14"/>
                  <a:gd name="T5" fmla="*/ 0 h 44"/>
                  <a:gd name="T6" fmla="*/ 2147483647 w 14"/>
                  <a:gd name="T7" fmla="*/ 2147483647 h 44"/>
                  <a:gd name="T8" fmla="*/ 0 w 14"/>
                  <a:gd name="T9" fmla="*/ 2147483647 h 44"/>
                  <a:gd name="T10" fmla="*/ 2147483647 w 14"/>
                  <a:gd name="T11" fmla="*/ 2147483647 h 44"/>
                  <a:gd name="T12" fmla="*/ 0 60000 65536"/>
                  <a:gd name="T13" fmla="*/ 0 60000 65536"/>
                  <a:gd name="T14" fmla="*/ 0 60000 65536"/>
                  <a:gd name="T15" fmla="*/ 0 60000 65536"/>
                  <a:gd name="T16" fmla="*/ 0 60000 65536"/>
                  <a:gd name="T17" fmla="*/ 0 60000 65536"/>
                  <a:gd name="T18" fmla="*/ 0 w 14"/>
                  <a:gd name="T19" fmla="*/ 0 h 44"/>
                  <a:gd name="T20" fmla="*/ 14 w 14"/>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14" h="44">
                    <a:moveTo>
                      <a:pt x="0" y="0"/>
                    </a:moveTo>
                    <a:lnTo>
                      <a:pt x="14" y="0"/>
                    </a:lnTo>
                    <a:lnTo>
                      <a:pt x="7" y="0"/>
                    </a:lnTo>
                    <a:lnTo>
                      <a:pt x="7" y="44"/>
                    </a:lnTo>
                    <a:lnTo>
                      <a:pt x="0" y="44"/>
                    </a:lnTo>
                    <a:lnTo>
                      <a:pt x="14" y="44"/>
                    </a:lnTo>
                  </a:path>
                </a:pathLst>
              </a:custGeom>
              <a:noFill/>
              <a:ln w="4">
                <a:solidFill>
                  <a:srgbClr val="FF0000"/>
                </a:solidFill>
                <a:round/>
                <a:headEnd/>
                <a:tailEnd/>
              </a:ln>
            </p:spPr>
            <p:txBody>
              <a:bodyPr/>
              <a:lstStyle/>
              <a:p>
                <a:endParaRPr lang="en-US"/>
              </a:p>
            </p:txBody>
          </p:sp>
          <p:sp>
            <p:nvSpPr>
              <p:cNvPr id="217" name="Freeform 232"/>
              <p:cNvSpPr>
                <a:spLocks/>
              </p:cNvSpPr>
              <p:nvPr/>
            </p:nvSpPr>
            <p:spPr bwMode="auto">
              <a:xfrm>
                <a:off x="2553676" y="4748902"/>
                <a:ext cx="22225" cy="76200"/>
              </a:xfrm>
              <a:custGeom>
                <a:avLst/>
                <a:gdLst>
                  <a:gd name="T0" fmla="*/ 0 w 14"/>
                  <a:gd name="T1" fmla="*/ 0 h 48"/>
                  <a:gd name="T2" fmla="*/ 2147483647 w 14"/>
                  <a:gd name="T3" fmla="*/ 0 h 48"/>
                  <a:gd name="T4" fmla="*/ 2147483647 w 14"/>
                  <a:gd name="T5" fmla="*/ 0 h 48"/>
                  <a:gd name="T6" fmla="*/ 2147483647 w 14"/>
                  <a:gd name="T7" fmla="*/ 2147483647 h 48"/>
                  <a:gd name="T8" fmla="*/ 0 w 14"/>
                  <a:gd name="T9" fmla="*/ 2147483647 h 48"/>
                  <a:gd name="T10" fmla="*/ 2147483647 w 14"/>
                  <a:gd name="T11" fmla="*/ 2147483647 h 48"/>
                  <a:gd name="T12" fmla="*/ 0 60000 65536"/>
                  <a:gd name="T13" fmla="*/ 0 60000 65536"/>
                  <a:gd name="T14" fmla="*/ 0 60000 65536"/>
                  <a:gd name="T15" fmla="*/ 0 60000 65536"/>
                  <a:gd name="T16" fmla="*/ 0 60000 65536"/>
                  <a:gd name="T17" fmla="*/ 0 60000 65536"/>
                  <a:gd name="T18" fmla="*/ 0 w 14"/>
                  <a:gd name="T19" fmla="*/ 0 h 48"/>
                  <a:gd name="T20" fmla="*/ 14 w 14"/>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14" h="48">
                    <a:moveTo>
                      <a:pt x="0" y="0"/>
                    </a:moveTo>
                    <a:lnTo>
                      <a:pt x="14" y="0"/>
                    </a:lnTo>
                    <a:lnTo>
                      <a:pt x="7" y="0"/>
                    </a:lnTo>
                    <a:lnTo>
                      <a:pt x="7" y="48"/>
                    </a:lnTo>
                    <a:lnTo>
                      <a:pt x="0" y="48"/>
                    </a:lnTo>
                    <a:lnTo>
                      <a:pt x="14" y="48"/>
                    </a:lnTo>
                  </a:path>
                </a:pathLst>
              </a:custGeom>
              <a:noFill/>
              <a:ln w="4">
                <a:solidFill>
                  <a:srgbClr val="FF0000"/>
                </a:solidFill>
                <a:round/>
                <a:headEnd/>
                <a:tailEnd/>
              </a:ln>
            </p:spPr>
            <p:txBody>
              <a:bodyPr/>
              <a:lstStyle/>
              <a:p>
                <a:endParaRPr lang="en-US"/>
              </a:p>
            </p:txBody>
          </p:sp>
          <p:sp>
            <p:nvSpPr>
              <p:cNvPr id="218" name="Freeform 233"/>
              <p:cNvSpPr>
                <a:spLocks/>
              </p:cNvSpPr>
              <p:nvPr/>
            </p:nvSpPr>
            <p:spPr bwMode="auto">
              <a:xfrm>
                <a:off x="2579076" y="4807639"/>
                <a:ext cx="22225" cy="84138"/>
              </a:xfrm>
              <a:custGeom>
                <a:avLst/>
                <a:gdLst>
                  <a:gd name="T0" fmla="*/ 0 w 14"/>
                  <a:gd name="T1" fmla="*/ 0 h 53"/>
                  <a:gd name="T2" fmla="*/ 2147483647 w 14"/>
                  <a:gd name="T3" fmla="*/ 0 h 53"/>
                  <a:gd name="T4" fmla="*/ 2147483647 w 14"/>
                  <a:gd name="T5" fmla="*/ 0 h 53"/>
                  <a:gd name="T6" fmla="*/ 2147483647 w 14"/>
                  <a:gd name="T7" fmla="*/ 2147483647 h 53"/>
                  <a:gd name="T8" fmla="*/ 0 w 14"/>
                  <a:gd name="T9" fmla="*/ 2147483647 h 53"/>
                  <a:gd name="T10" fmla="*/ 2147483647 w 14"/>
                  <a:gd name="T11" fmla="*/ 2147483647 h 53"/>
                  <a:gd name="T12" fmla="*/ 0 60000 65536"/>
                  <a:gd name="T13" fmla="*/ 0 60000 65536"/>
                  <a:gd name="T14" fmla="*/ 0 60000 65536"/>
                  <a:gd name="T15" fmla="*/ 0 60000 65536"/>
                  <a:gd name="T16" fmla="*/ 0 60000 65536"/>
                  <a:gd name="T17" fmla="*/ 0 60000 65536"/>
                  <a:gd name="T18" fmla="*/ 0 w 14"/>
                  <a:gd name="T19" fmla="*/ 0 h 53"/>
                  <a:gd name="T20" fmla="*/ 14 w 14"/>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14" h="53">
                    <a:moveTo>
                      <a:pt x="0" y="0"/>
                    </a:moveTo>
                    <a:lnTo>
                      <a:pt x="14" y="0"/>
                    </a:lnTo>
                    <a:lnTo>
                      <a:pt x="7" y="0"/>
                    </a:lnTo>
                    <a:lnTo>
                      <a:pt x="7" y="53"/>
                    </a:lnTo>
                    <a:lnTo>
                      <a:pt x="0" y="53"/>
                    </a:lnTo>
                    <a:lnTo>
                      <a:pt x="14" y="53"/>
                    </a:lnTo>
                  </a:path>
                </a:pathLst>
              </a:custGeom>
              <a:noFill/>
              <a:ln w="4">
                <a:solidFill>
                  <a:srgbClr val="FF0000"/>
                </a:solidFill>
                <a:round/>
                <a:headEnd/>
                <a:tailEnd/>
              </a:ln>
            </p:spPr>
            <p:txBody>
              <a:bodyPr/>
              <a:lstStyle/>
              <a:p>
                <a:endParaRPr lang="en-US"/>
              </a:p>
            </p:txBody>
          </p:sp>
          <p:sp>
            <p:nvSpPr>
              <p:cNvPr id="219" name="Freeform 234"/>
              <p:cNvSpPr>
                <a:spLocks/>
              </p:cNvSpPr>
              <p:nvPr/>
            </p:nvSpPr>
            <p:spPr bwMode="auto">
              <a:xfrm>
                <a:off x="2601301" y="4866377"/>
                <a:ext cx="22225" cy="92075"/>
              </a:xfrm>
              <a:custGeom>
                <a:avLst/>
                <a:gdLst>
                  <a:gd name="T0" fmla="*/ 0 w 14"/>
                  <a:gd name="T1" fmla="*/ 0 h 58"/>
                  <a:gd name="T2" fmla="*/ 2147483647 w 14"/>
                  <a:gd name="T3" fmla="*/ 0 h 58"/>
                  <a:gd name="T4" fmla="*/ 2147483647 w 14"/>
                  <a:gd name="T5" fmla="*/ 0 h 58"/>
                  <a:gd name="T6" fmla="*/ 2147483647 w 14"/>
                  <a:gd name="T7" fmla="*/ 2147483647 h 58"/>
                  <a:gd name="T8" fmla="*/ 0 w 14"/>
                  <a:gd name="T9" fmla="*/ 2147483647 h 58"/>
                  <a:gd name="T10" fmla="*/ 2147483647 w 14"/>
                  <a:gd name="T11" fmla="*/ 2147483647 h 58"/>
                  <a:gd name="T12" fmla="*/ 0 60000 65536"/>
                  <a:gd name="T13" fmla="*/ 0 60000 65536"/>
                  <a:gd name="T14" fmla="*/ 0 60000 65536"/>
                  <a:gd name="T15" fmla="*/ 0 60000 65536"/>
                  <a:gd name="T16" fmla="*/ 0 60000 65536"/>
                  <a:gd name="T17" fmla="*/ 0 60000 65536"/>
                  <a:gd name="T18" fmla="*/ 0 w 14"/>
                  <a:gd name="T19" fmla="*/ 0 h 58"/>
                  <a:gd name="T20" fmla="*/ 14 w 14"/>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14" h="58">
                    <a:moveTo>
                      <a:pt x="0" y="0"/>
                    </a:moveTo>
                    <a:lnTo>
                      <a:pt x="14" y="0"/>
                    </a:lnTo>
                    <a:lnTo>
                      <a:pt x="7" y="0"/>
                    </a:lnTo>
                    <a:lnTo>
                      <a:pt x="7" y="58"/>
                    </a:lnTo>
                    <a:lnTo>
                      <a:pt x="0" y="58"/>
                    </a:lnTo>
                    <a:lnTo>
                      <a:pt x="14" y="58"/>
                    </a:lnTo>
                  </a:path>
                </a:pathLst>
              </a:custGeom>
              <a:noFill/>
              <a:ln w="4">
                <a:solidFill>
                  <a:srgbClr val="FF0000"/>
                </a:solidFill>
                <a:round/>
                <a:headEnd/>
                <a:tailEnd/>
              </a:ln>
            </p:spPr>
            <p:txBody>
              <a:bodyPr/>
              <a:lstStyle/>
              <a:p>
                <a:endParaRPr lang="en-US"/>
              </a:p>
            </p:txBody>
          </p:sp>
          <p:sp>
            <p:nvSpPr>
              <p:cNvPr id="220" name="Freeform 235"/>
              <p:cNvSpPr>
                <a:spLocks/>
              </p:cNvSpPr>
              <p:nvPr/>
            </p:nvSpPr>
            <p:spPr bwMode="auto">
              <a:xfrm>
                <a:off x="2623526" y="4921939"/>
                <a:ext cx="20638" cy="103188"/>
              </a:xfrm>
              <a:custGeom>
                <a:avLst/>
                <a:gdLst>
                  <a:gd name="T0" fmla="*/ 0 w 13"/>
                  <a:gd name="T1" fmla="*/ 0 h 65"/>
                  <a:gd name="T2" fmla="*/ 2147483647 w 13"/>
                  <a:gd name="T3" fmla="*/ 0 h 65"/>
                  <a:gd name="T4" fmla="*/ 2147483647 w 13"/>
                  <a:gd name="T5" fmla="*/ 0 h 65"/>
                  <a:gd name="T6" fmla="*/ 2147483647 w 13"/>
                  <a:gd name="T7" fmla="*/ 2147483647 h 65"/>
                  <a:gd name="T8" fmla="*/ 0 w 13"/>
                  <a:gd name="T9" fmla="*/ 2147483647 h 65"/>
                  <a:gd name="T10" fmla="*/ 2147483647 w 13"/>
                  <a:gd name="T11" fmla="*/ 2147483647 h 65"/>
                  <a:gd name="T12" fmla="*/ 0 60000 65536"/>
                  <a:gd name="T13" fmla="*/ 0 60000 65536"/>
                  <a:gd name="T14" fmla="*/ 0 60000 65536"/>
                  <a:gd name="T15" fmla="*/ 0 60000 65536"/>
                  <a:gd name="T16" fmla="*/ 0 60000 65536"/>
                  <a:gd name="T17" fmla="*/ 0 60000 65536"/>
                  <a:gd name="T18" fmla="*/ 0 w 13"/>
                  <a:gd name="T19" fmla="*/ 0 h 65"/>
                  <a:gd name="T20" fmla="*/ 13 w 13"/>
                  <a:gd name="T21" fmla="*/ 65 h 65"/>
                </a:gdLst>
                <a:ahLst/>
                <a:cxnLst>
                  <a:cxn ang="T12">
                    <a:pos x="T0" y="T1"/>
                  </a:cxn>
                  <a:cxn ang="T13">
                    <a:pos x="T2" y="T3"/>
                  </a:cxn>
                  <a:cxn ang="T14">
                    <a:pos x="T4" y="T5"/>
                  </a:cxn>
                  <a:cxn ang="T15">
                    <a:pos x="T6" y="T7"/>
                  </a:cxn>
                  <a:cxn ang="T16">
                    <a:pos x="T8" y="T9"/>
                  </a:cxn>
                  <a:cxn ang="T17">
                    <a:pos x="T10" y="T11"/>
                  </a:cxn>
                </a:cxnLst>
                <a:rect l="T18" t="T19" r="T20" b="T21"/>
                <a:pathLst>
                  <a:path w="13" h="65">
                    <a:moveTo>
                      <a:pt x="0" y="0"/>
                    </a:moveTo>
                    <a:lnTo>
                      <a:pt x="13" y="0"/>
                    </a:lnTo>
                    <a:lnTo>
                      <a:pt x="6" y="0"/>
                    </a:lnTo>
                    <a:lnTo>
                      <a:pt x="6" y="65"/>
                    </a:lnTo>
                    <a:lnTo>
                      <a:pt x="0" y="65"/>
                    </a:lnTo>
                    <a:lnTo>
                      <a:pt x="13" y="65"/>
                    </a:lnTo>
                  </a:path>
                </a:pathLst>
              </a:custGeom>
              <a:noFill/>
              <a:ln w="4">
                <a:solidFill>
                  <a:srgbClr val="FF0000"/>
                </a:solidFill>
                <a:round/>
                <a:headEnd/>
                <a:tailEnd/>
              </a:ln>
            </p:spPr>
            <p:txBody>
              <a:bodyPr/>
              <a:lstStyle/>
              <a:p>
                <a:endParaRPr lang="en-US"/>
              </a:p>
            </p:txBody>
          </p:sp>
          <p:sp>
            <p:nvSpPr>
              <p:cNvPr id="221" name="Freeform 236"/>
              <p:cNvSpPr>
                <a:spLocks/>
              </p:cNvSpPr>
              <p:nvPr/>
            </p:nvSpPr>
            <p:spPr bwMode="auto">
              <a:xfrm>
                <a:off x="2644163" y="4975914"/>
                <a:ext cx="22225" cy="119063"/>
              </a:xfrm>
              <a:custGeom>
                <a:avLst/>
                <a:gdLst>
                  <a:gd name="T0" fmla="*/ 0 w 14"/>
                  <a:gd name="T1" fmla="*/ 0 h 75"/>
                  <a:gd name="T2" fmla="*/ 2147483647 w 14"/>
                  <a:gd name="T3" fmla="*/ 0 h 75"/>
                  <a:gd name="T4" fmla="*/ 2147483647 w 14"/>
                  <a:gd name="T5" fmla="*/ 0 h 75"/>
                  <a:gd name="T6" fmla="*/ 2147483647 w 14"/>
                  <a:gd name="T7" fmla="*/ 2147483647 h 75"/>
                  <a:gd name="T8" fmla="*/ 0 w 14"/>
                  <a:gd name="T9" fmla="*/ 2147483647 h 75"/>
                  <a:gd name="T10" fmla="*/ 2147483647 w 14"/>
                  <a:gd name="T11" fmla="*/ 2147483647 h 75"/>
                  <a:gd name="T12" fmla="*/ 0 60000 65536"/>
                  <a:gd name="T13" fmla="*/ 0 60000 65536"/>
                  <a:gd name="T14" fmla="*/ 0 60000 65536"/>
                  <a:gd name="T15" fmla="*/ 0 60000 65536"/>
                  <a:gd name="T16" fmla="*/ 0 60000 65536"/>
                  <a:gd name="T17" fmla="*/ 0 60000 65536"/>
                  <a:gd name="T18" fmla="*/ 0 w 14"/>
                  <a:gd name="T19" fmla="*/ 0 h 75"/>
                  <a:gd name="T20" fmla="*/ 14 w 14"/>
                  <a:gd name="T21" fmla="*/ 75 h 75"/>
                </a:gdLst>
                <a:ahLst/>
                <a:cxnLst>
                  <a:cxn ang="T12">
                    <a:pos x="T0" y="T1"/>
                  </a:cxn>
                  <a:cxn ang="T13">
                    <a:pos x="T2" y="T3"/>
                  </a:cxn>
                  <a:cxn ang="T14">
                    <a:pos x="T4" y="T5"/>
                  </a:cxn>
                  <a:cxn ang="T15">
                    <a:pos x="T6" y="T7"/>
                  </a:cxn>
                  <a:cxn ang="T16">
                    <a:pos x="T8" y="T9"/>
                  </a:cxn>
                  <a:cxn ang="T17">
                    <a:pos x="T10" y="T11"/>
                  </a:cxn>
                </a:cxnLst>
                <a:rect l="T18" t="T19" r="T20" b="T21"/>
                <a:pathLst>
                  <a:path w="14" h="75">
                    <a:moveTo>
                      <a:pt x="0" y="0"/>
                    </a:moveTo>
                    <a:lnTo>
                      <a:pt x="14" y="0"/>
                    </a:lnTo>
                    <a:lnTo>
                      <a:pt x="7" y="0"/>
                    </a:lnTo>
                    <a:lnTo>
                      <a:pt x="7" y="75"/>
                    </a:lnTo>
                    <a:lnTo>
                      <a:pt x="0" y="75"/>
                    </a:lnTo>
                    <a:lnTo>
                      <a:pt x="14" y="75"/>
                    </a:lnTo>
                  </a:path>
                </a:pathLst>
              </a:custGeom>
              <a:noFill/>
              <a:ln w="4">
                <a:solidFill>
                  <a:srgbClr val="FF0000"/>
                </a:solidFill>
                <a:round/>
                <a:headEnd/>
                <a:tailEnd/>
              </a:ln>
            </p:spPr>
            <p:txBody>
              <a:bodyPr/>
              <a:lstStyle/>
              <a:p>
                <a:endParaRPr lang="en-US"/>
              </a:p>
            </p:txBody>
          </p:sp>
          <p:sp>
            <p:nvSpPr>
              <p:cNvPr id="222" name="Freeform 237"/>
              <p:cNvSpPr>
                <a:spLocks/>
              </p:cNvSpPr>
              <p:nvPr/>
            </p:nvSpPr>
            <p:spPr bwMode="auto">
              <a:xfrm>
                <a:off x="2669563" y="5036239"/>
                <a:ext cx="22225" cy="125413"/>
              </a:xfrm>
              <a:custGeom>
                <a:avLst/>
                <a:gdLst>
                  <a:gd name="T0" fmla="*/ 0 w 14"/>
                  <a:gd name="T1" fmla="*/ 0 h 79"/>
                  <a:gd name="T2" fmla="*/ 2147483647 w 14"/>
                  <a:gd name="T3" fmla="*/ 0 h 79"/>
                  <a:gd name="T4" fmla="*/ 2147483647 w 14"/>
                  <a:gd name="T5" fmla="*/ 0 h 79"/>
                  <a:gd name="T6" fmla="*/ 2147483647 w 14"/>
                  <a:gd name="T7" fmla="*/ 2147483647 h 79"/>
                  <a:gd name="T8" fmla="*/ 0 w 14"/>
                  <a:gd name="T9" fmla="*/ 2147483647 h 79"/>
                  <a:gd name="T10" fmla="*/ 2147483647 w 14"/>
                  <a:gd name="T11" fmla="*/ 2147483647 h 79"/>
                  <a:gd name="T12" fmla="*/ 0 60000 65536"/>
                  <a:gd name="T13" fmla="*/ 0 60000 65536"/>
                  <a:gd name="T14" fmla="*/ 0 60000 65536"/>
                  <a:gd name="T15" fmla="*/ 0 60000 65536"/>
                  <a:gd name="T16" fmla="*/ 0 60000 65536"/>
                  <a:gd name="T17" fmla="*/ 0 60000 65536"/>
                  <a:gd name="T18" fmla="*/ 0 w 14"/>
                  <a:gd name="T19" fmla="*/ 0 h 79"/>
                  <a:gd name="T20" fmla="*/ 14 w 14"/>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14" h="79">
                    <a:moveTo>
                      <a:pt x="0" y="0"/>
                    </a:moveTo>
                    <a:lnTo>
                      <a:pt x="14" y="0"/>
                    </a:lnTo>
                    <a:lnTo>
                      <a:pt x="7" y="0"/>
                    </a:lnTo>
                    <a:lnTo>
                      <a:pt x="7" y="79"/>
                    </a:lnTo>
                    <a:lnTo>
                      <a:pt x="0" y="79"/>
                    </a:lnTo>
                    <a:lnTo>
                      <a:pt x="14" y="79"/>
                    </a:lnTo>
                  </a:path>
                </a:pathLst>
              </a:custGeom>
              <a:noFill/>
              <a:ln w="4">
                <a:solidFill>
                  <a:srgbClr val="FF0000"/>
                </a:solidFill>
                <a:round/>
                <a:headEnd/>
                <a:tailEnd/>
              </a:ln>
            </p:spPr>
            <p:txBody>
              <a:bodyPr/>
              <a:lstStyle/>
              <a:p>
                <a:endParaRPr lang="en-US"/>
              </a:p>
            </p:txBody>
          </p:sp>
          <p:sp>
            <p:nvSpPr>
              <p:cNvPr id="223" name="Freeform 238"/>
              <p:cNvSpPr>
                <a:spLocks/>
              </p:cNvSpPr>
              <p:nvPr/>
            </p:nvSpPr>
            <p:spPr bwMode="auto">
              <a:xfrm>
                <a:off x="2691788" y="5072752"/>
                <a:ext cx="22225" cy="147638"/>
              </a:xfrm>
              <a:custGeom>
                <a:avLst/>
                <a:gdLst>
                  <a:gd name="T0" fmla="*/ 0 w 14"/>
                  <a:gd name="T1" fmla="*/ 0 h 93"/>
                  <a:gd name="T2" fmla="*/ 2147483647 w 14"/>
                  <a:gd name="T3" fmla="*/ 0 h 93"/>
                  <a:gd name="T4" fmla="*/ 2147483647 w 14"/>
                  <a:gd name="T5" fmla="*/ 0 h 93"/>
                  <a:gd name="T6" fmla="*/ 2147483647 w 14"/>
                  <a:gd name="T7" fmla="*/ 2147483647 h 93"/>
                  <a:gd name="T8" fmla="*/ 0 w 14"/>
                  <a:gd name="T9" fmla="*/ 2147483647 h 93"/>
                  <a:gd name="T10" fmla="*/ 2147483647 w 14"/>
                  <a:gd name="T11" fmla="*/ 2147483647 h 93"/>
                  <a:gd name="T12" fmla="*/ 0 60000 65536"/>
                  <a:gd name="T13" fmla="*/ 0 60000 65536"/>
                  <a:gd name="T14" fmla="*/ 0 60000 65536"/>
                  <a:gd name="T15" fmla="*/ 0 60000 65536"/>
                  <a:gd name="T16" fmla="*/ 0 60000 65536"/>
                  <a:gd name="T17" fmla="*/ 0 60000 65536"/>
                  <a:gd name="T18" fmla="*/ 0 w 14"/>
                  <a:gd name="T19" fmla="*/ 0 h 93"/>
                  <a:gd name="T20" fmla="*/ 14 w 14"/>
                  <a:gd name="T21" fmla="*/ 93 h 93"/>
                </a:gdLst>
                <a:ahLst/>
                <a:cxnLst>
                  <a:cxn ang="T12">
                    <a:pos x="T0" y="T1"/>
                  </a:cxn>
                  <a:cxn ang="T13">
                    <a:pos x="T2" y="T3"/>
                  </a:cxn>
                  <a:cxn ang="T14">
                    <a:pos x="T4" y="T5"/>
                  </a:cxn>
                  <a:cxn ang="T15">
                    <a:pos x="T6" y="T7"/>
                  </a:cxn>
                  <a:cxn ang="T16">
                    <a:pos x="T8" y="T9"/>
                  </a:cxn>
                  <a:cxn ang="T17">
                    <a:pos x="T10" y="T11"/>
                  </a:cxn>
                </a:cxnLst>
                <a:rect l="T18" t="T19" r="T20" b="T21"/>
                <a:pathLst>
                  <a:path w="14" h="93">
                    <a:moveTo>
                      <a:pt x="0" y="0"/>
                    </a:moveTo>
                    <a:lnTo>
                      <a:pt x="14" y="0"/>
                    </a:lnTo>
                    <a:lnTo>
                      <a:pt x="7" y="0"/>
                    </a:lnTo>
                    <a:lnTo>
                      <a:pt x="7" y="93"/>
                    </a:lnTo>
                    <a:lnTo>
                      <a:pt x="0" y="93"/>
                    </a:lnTo>
                    <a:lnTo>
                      <a:pt x="14" y="93"/>
                    </a:lnTo>
                  </a:path>
                </a:pathLst>
              </a:custGeom>
              <a:noFill/>
              <a:ln w="4">
                <a:solidFill>
                  <a:srgbClr val="FF0000"/>
                </a:solidFill>
                <a:round/>
                <a:headEnd/>
                <a:tailEnd/>
              </a:ln>
            </p:spPr>
            <p:txBody>
              <a:bodyPr/>
              <a:lstStyle/>
              <a:p>
                <a:endParaRPr lang="en-US"/>
              </a:p>
            </p:txBody>
          </p:sp>
          <p:sp>
            <p:nvSpPr>
              <p:cNvPr id="224" name="Freeform 239"/>
              <p:cNvSpPr>
                <a:spLocks/>
              </p:cNvSpPr>
              <p:nvPr/>
            </p:nvSpPr>
            <p:spPr bwMode="auto">
              <a:xfrm>
                <a:off x="2714013" y="5120377"/>
                <a:ext cx="22225" cy="158750"/>
              </a:xfrm>
              <a:custGeom>
                <a:avLst/>
                <a:gdLst>
                  <a:gd name="T0" fmla="*/ 0 w 14"/>
                  <a:gd name="T1" fmla="*/ 0 h 100"/>
                  <a:gd name="T2" fmla="*/ 2147483647 w 14"/>
                  <a:gd name="T3" fmla="*/ 0 h 100"/>
                  <a:gd name="T4" fmla="*/ 2147483647 w 14"/>
                  <a:gd name="T5" fmla="*/ 0 h 100"/>
                  <a:gd name="T6" fmla="*/ 2147483647 w 14"/>
                  <a:gd name="T7" fmla="*/ 2147483647 h 100"/>
                  <a:gd name="T8" fmla="*/ 0 w 14"/>
                  <a:gd name="T9" fmla="*/ 2147483647 h 100"/>
                  <a:gd name="T10" fmla="*/ 2147483647 w 14"/>
                  <a:gd name="T11" fmla="*/ 2147483647 h 100"/>
                  <a:gd name="T12" fmla="*/ 0 60000 65536"/>
                  <a:gd name="T13" fmla="*/ 0 60000 65536"/>
                  <a:gd name="T14" fmla="*/ 0 60000 65536"/>
                  <a:gd name="T15" fmla="*/ 0 60000 65536"/>
                  <a:gd name="T16" fmla="*/ 0 60000 65536"/>
                  <a:gd name="T17" fmla="*/ 0 60000 65536"/>
                  <a:gd name="T18" fmla="*/ 0 w 14"/>
                  <a:gd name="T19" fmla="*/ 0 h 100"/>
                  <a:gd name="T20" fmla="*/ 14 w 14"/>
                  <a:gd name="T21" fmla="*/ 100 h 100"/>
                </a:gdLst>
                <a:ahLst/>
                <a:cxnLst>
                  <a:cxn ang="T12">
                    <a:pos x="T0" y="T1"/>
                  </a:cxn>
                  <a:cxn ang="T13">
                    <a:pos x="T2" y="T3"/>
                  </a:cxn>
                  <a:cxn ang="T14">
                    <a:pos x="T4" y="T5"/>
                  </a:cxn>
                  <a:cxn ang="T15">
                    <a:pos x="T6" y="T7"/>
                  </a:cxn>
                  <a:cxn ang="T16">
                    <a:pos x="T8" y="T9"/>
                  </a:cxn>
                  <a:cxn ang="T17">
                    <a:pos x="T10" y="T11"/>
                  </a:cxn>
                </a:cxnLst>
                <a:rect l="T18" t="T19" r="T20" b="T21"/>
                <a:pathLst>
                  <a:path w="14" h="100">
                    <a:moveTo>
                      <a:pt x="0" y="0"/>
                    </a:moveTo>
                    <a:lnTo>
                      <a:pt x="14" y="0"/>
                    </a:lnTo>
                    <a:lnTo>
                      <a:pt x="7" y="0"/>
                    </a:lnTo>
                    <a:lnTo>
                      <a:pt x="7" y="100"/>
                    </a:lnTo>
                    <a:lnTo>
                      <a:pt x="0" y="100"/>
                    </a:lnTo>
                    <a:lnTo>
                      <a:pt x="14" y="100"/>
                    </a:lnTo>
                  </a:path>
                </a:pathLst>
              </a:custGeom>
              <a:noFill/>
              <a:ln w="4">
                <a:solidFill>
                  <a:srgbClr val="FF0000"/>
                </a:solidFill>
                <a:round/>
                <a:headEnd/>
                <a:tailEnd/>
              </a:ln>
            </p:spPr>
            <p:txBody>
              <a:bodyPr/>
              <a:lstStyle/>
              <a:p>
                <a:endParaRPr lang="en-US"/>
              </a:p>
            </p:txBody>
          </p:sp>
          <p:sp>
            <p:nvSpPr>
              <p:cNvPr id="225" name="Freeform 240"/>
              <p:cNvSpPr>
                <a:spLocks/>
              </p:cNvSpPr>
              <p:nvPr/>
            </p:nvSpPr>
            <p:spPr bwMode="auto">
              <a:xfrm>
                <a:off x="2736238" y="5153714"/>
                <a:ext cx="22225" cy="161925"/>
              </a:xfrm>
              <a:custGeom>
                <a:avLst/>
                <a:gdLst>
                  <a:gd name="T0" fmla="*/ 0 w 14"/>
                  <a:gd name="T1" fmla="*/ 0 h 102"/>
                  <a:gd name="T2" fmla="*/ 2147483647 w 14"/>
                  <a:gd name="T3" fmla="*/ 0 h 102"/>
                  <a:gd name="T4" fmla="*/ 2147483647 w 14"/>
                  <a:gd name="T5" fmla="*/ 0 h 102"/>
                  <a:gd name="T6" fmla="*/ 2147483647 w 14"/>
                  <a:gd name="T7" fmla="*/ 2147483647 h 102"/>
                  <a:gd name="T8" fmla="*/ 0 w 14"/>
                  <a:gd name="T9" fmla="*/ 2147483647 h 102"/>
                  <a:gd name="T10" fmla="*/ 2147483647 w 14"/>
                  <a:gd name="T11" fmla="*/ 2147483647 h 102"/>
                  <a:gd name="T12" fmla="*/ 0 60000 65536"/>
                  <a:gd name="T13" fmla="*/ 0 60000 65536"/>
                  <a:gd name="T14" fmla="*/ 0 60000 65536"/>
                  <a:gd name="T15" fmla="*/ 0 60000 65536"/>
                  <a:gd name="T16" fmla="*/ 0 60000 65536"/>
                  <a:gd name="T17" fmla="*/ 0 60000 65536"/>
                  <a:gd name="T18" fmla="*/ 0 w 14"/>
                  <a:gd name="T19" fmla="*/ 0 h 102"/>
                  <a:gd name="T20" fmla="*/ 14 w 14"/>
                  <a:gd name="T21" fmla="*/ 102 h 102"/>
                </a:gdLst>
                <a:ahLst/>
                <a:cxnLst>
                  <a:cxn ang="T12">
                    <a:pos x="T0" y="T1"/>
                  </a:cxn>
                  <a:cxn ang="T13">
                    <a:pos x="T2" y="T3"/>
                  </a:cxn>
                  <a:cxn ang="T14">
                    <a:pos x="T4" y="T5"/>
                  </a:cxn>
                  <a:cxn ang="T15">
                    <a:pos x="T6" y="T7"/>
                  </a:cxn>
                  <a:cxn ang="T16">
                    <a:pos x="T8" y="T9"/>
                  </a:cxn>
                  <a:cxn ang="T17">
                    <a:pos x="T10" y="T11"/>
                  </a:cxn>
                </a:cxnLst>
                <a:rect l="T18" t="T19" r="T20" b="T21"/>
                <a:pathLst>
                  <a:path w="14" h="102">
                    <a:moveTo>
                      <a:pt x="0" y="0"/>
                    </a:moveTo>
                    <a:lnTo>
                      <a:pt x="14" y="0"/>
                    </a:lnTo>
                    <a:lnTo>
                      <a:pt x="7" y="0"/>
                    </a:lnTo>
                    <a:lnTo>
                      <a:pt x="7" y="102"/>
                    </a:lnTo>
                    <a:lnTo>
                      <a:pt x="0" y="102"/>
                    </a:lnTo>
                    <a:lnTo>
                      <a:pt x="14" y="102"/>
                    </a:lnTo>
                  </a:path>
                </a:pathLst>
              </a:custGeom>
              <a:noFill/>
              <a:ln w="4">
                <a:solidFill>
                  <a:srgbClr val="FF0000"/>
                </a:solidFill>
                <a:round/>
                <a:headEnd/>
                <a:tailEnd/>
              </a:ln>
            </p:spPr>
            <p:txBody>
              <a:bodyPr/>
              <a:lstStyle/>
              <a:p>
                <a:endParaRPr lang="en-US"/>
              </a:p>
            </p:txBody>
          </p:sp>
          <p:sp>
            <p:nvSpPr>
              <p:cNvPr id="226" name="Freeform 241"/>
              <p:cNvSpPr>
                <a:spLocks/>
              </p:cNvSpPr>
              <p:nvPr/>
            </p:nvSpPr>
            <p:spPr bwMode="auto">
              <a:xfrm>
                <a:off x="2761638" y="5183877"/>
                <a:ext cx="22225" cy="176213"/>
              </a:xfrm>
              <a:custGeom>
                <a:avLst/>
                <a:gdLst>
                  <a:gd name="T0" fmla="*/ 0 w 14"/>
                  <a:gd name="T1" fmla="*/ 0 h 111"/>
                  <a:gd name="T2" fmla="*/ 2147483647 w 14"/>
                  <a:gd name="T3" fmla="*/ 0 h 111"/>
                  <a:gd name="T4" fmla="*/ 2147483647 w 14"/>
                  <a:gd name="T5" fmla="*/ 0 h 111"/>
                  <a:gd name="T6" fmla="*/ 2147483647 w 14"/>
                  <a:gd name="T7" fmla="*/ 2147483647 h 111"/>
                  <a:gd name="T8" fmla="*/ 0 w 14"/>
                  <a:gd name="T9" fmla="*/ 2147483647 h 111"/>
                  <a:gd name="T10" fmla="*/ 2147483647 w 14"/>
                  <a:gd name="T11" fmla="*/ 2147483647 h 111"/>
                  <a:gd name="T12" fmla="*/ 0 60000 65536"/>
                  <a:gd name="T13" fmla="*/ 0 60000 65536"/>
                  <a:gd name="T14" fmla="*/ 0 60000 65536"/>
                  <a:gd name="T15" fmla="*/ 0 60000 65536"/>
                  <a:gd name="T16" fmla="*/ 0 60000 65536"/>
                  <a:gd name="T17" fmla="*/ 0 60000 65536"/>
                  <a:gd name="T18" fmla="*/ 0 w 14"/>
                  <a:gd name="T19" fmla="*/ 0 h 111"/>
                  <a:gd name="T20" fmla="*/ 14 w 14"/>
                  <a:gd name="T21" fmla="*/ 111 h 111"/>
                </a:gdLst>
                <a:ahLst/>
                <a:cxnLst>
                  <a:cxn ang="T12">
                    <a:pos x="T0" y="T1"/>
                  </a:cxn>
                  <a:cxn ang="T13">
                    <a:pos x="T2" y="T3"/>
                  </a:cxn>
                  <a:cxn ang="T14">
                    <a:pos x="T4" y="T5"/>
                  </a:cxn>
                  <a:cxn ang="T15">
                    <a:pos x="T6" y="T7"/>
                  </a:cxn>
                  <a:cxn ang="T16">
                    <a:pos x="T8" y="T9"/>
                  </a:cxn>
                  <a:cxn ang="T17">
                    <a:pos x="T10" y="T11"/>
                  </a:cxn>
                </a:cxnLst>
                <a:rect l="T18" t="T19" r="T20" b="T21"/>
                <a:pathLst>
                  <a:path w="14" h="111">
                    <a:moveTo>
                      <a:pt x="0" y="0"/>
                    </a:moveTo>
                    <a:lnTo>
                      <a:pt x="14" y="0"/>
                    </a:lnTo>
                    <a:lnTo>
                      <a:pt x="7" y="0"/>
                    </a:lnTo>
                    <a:lnTo>
                      <a:pt x="7" y="111"/>
                    </a:lnTo>
                    <a:lnTo>
                      <a:pt x="0" y="111"/>
                    </a:lnTo>
                    <a:lnTo>
                      <a:pt x="14" y="111"/>
                    </a:lnTo>
                  </a:path>
                </a:pathLst>
              </a:custGeom>
              <a:noFill/>
              <a:ln w="4">
                <a:solidFill>
                  <a:srgbClr val="FF0000"/>
                </a:solidFill>
                <a:round/>
                <a:headEnd/>
                <a:tailEnd/>
              </a:ln>
            </p:spPr>
            <p:txBody>
              <a:bodyPr/>
              <a:lstStyle/>
              <a:p>
                <a:endParaRPr lang="en-US"/>
              </a:p>
            </p:txBody>
          </p:sp>
          <p:sp>
            <p:nvSpPr>
              <p:cNvPr id="227" name="Freeform 242"/>
              <p:cNvSpPr>
                <a:spLocks/>
              </p:cNvSpPr>
              <p:nvPr/>
            </p:nvSpPr>
            <p:spPr bwMode="auto">
              <a:xfrm>
                <a:off x="2783863" y="5194989"/>
                <a:ext cx="22225" cy="176213"/>
              </a:xfrm>
              <a:custGeom>
                <a:avLst/>
                <a:gdLst>
                  <a:gd name="T0" fmla="*/ 0 w 14"/>
                  <a:gd name="T1" fmla="*/ 0 h 111"/>
                  <a:gd name="T2" fmla="*/ 2147483647 w 14"/>
                  <a:gd name="T3" fmla="*/ 0 h 111"/>
                  <a:gd name="T4" fmla="*/ 2147483647 w 14"/>
                  <a:gd name="T5" fmla="*/ 0 h 111"/>
                  <a:gd name="T6" fmla="*/ 2147483647 w 14"/>
                  <a:gd name="T7" fmla="*/ 2147483647 h 111"/>
                  <a:gd name="T8" fmla="*/ 0 w 14"/>
                  <a:gd name="T9" fmla="*/ 2147483647 h 111"/>
                  <a:gd name="T10" fmla="*/ 2147483647 w 14"/>
                  <a:gd name="T11" fmla="*/ 2147483647 h 111"/>
                  <a:gd name="T12" fmla="*/ 0 60000 65536"/>
                  <a:gd name="T13" fmla="*/ 0 60000 65536"/>
                  <a:gd name="T14" fmla="*/ 0 60000 65536"/>
                  <a:gd name="T15" fmla="*/ 0 60000 65536"/>
                  <a:gd name="T16" fmla="*/ 0 60000 65536"/>
                  <a:gd name="T17" fmla="*/ 0 60000 65536"/>
                  <a:gd name="T18" fmla="*/ 0 w 14"/>
                  <a:gd name="T19" fmla="*/ 0 h 111"/>
                  <a:gd name="T20" fmla="*/ 14 w 14"/>
                  <a:gd name="T21" fmla="*/ 111 h 111"/>
                </a:gdLst>
                <a:ahLst/>
                <a:cxnLst>
                  <a:cxn ang="T12">
                    <a:pos x="T0" y="T1"/>
                  </a:cxn>
                  <a:cxn ang="T13">
                    <a:pos x="T2" y="T3"/>
                  </a:cxn>
                  <a:cxn ang="T14">
                    <a:pos x="T4" y="T5"/>
                  </a:cxn>
                  <a:cxn ang="T15">
                    <a:pos x="T6" y="T7"/>
                  </a:cxn>
                  <a:cxn ang="T16">
                    <a:pos x="T8" y="T9"/>
                  </a:cxn>
                  <a:cxn ang="T17">
                    <a:pos x="T10" y="T11"/>
                  </a:cxn>
                </a:cxnLst>
                <a:rect l="T18" t="T19" r="T20" b="T21"/>
                <a:pathLst>
                  <a:path w="14" h="111">
                    <a:moveTo>
                      <a:pt x="0" y="0"/>
                    </a:moveTo>
                    <a:lnTo>
                      <a:pt x="14" y="0"/>
                    </a:lnTo>
                    <a:lnTo>
                      <a:pt x="7" y="0"/>
                    </a:lnTo>
                    <a:lnTo>
                      <a:pt x="7" y="111"/>
                    </a:lnTo>
                    <a:lnTo>
                      <a:pt x="0" y="111"/>
                    </a:lnTo>
                    <a:lnTo>
                      <a:pt x="14" y="111"/>
                    </a:lnTo>
                  </a:path>
                </a:pathLst>
              </a:custGeom>
              <a:noFill/>
              <a:ln w="4">
                <a:solidFill>
                  <a:srgbClr val="FF0000"/>
                </a:solidFill>
                <a:round/>
                <a:headEnd/>
                <a:tailEnd/>
              </a:ln>
            </p:spPr>
            <p:txBody>
              <a:bodyPr/>
              <a:lstStyle/>
              <a:p>
                <a:endParaRPr lang="en-US"/>
              </a:p>
            </p:txBody>
          </p:sp>
          <p:sp>
            <p:nvSpPr>
              <p:cNvPr id="228" name="Freeform 243"/>
              <p:cNvSpPr>
                <a:spLocks/>
              </p:cNvSpPr>
              <p:nvPr/>
            </p:nvSpPr>
            <p:spPr bwMode="auto">
              <a:xfrm>
                <a:off x="2806088" y="5206102"/>
                <a:ext cx="22225" cy="161925"/>
              </a:xfrm>
              <a:custGeom>
                <a:avLst/>
                <a:gdLst>
                  <a:gd name="T0" fmla="*/ 0 w 14"/>
                  <a:gd name="T1" fmla="*/ 0 h 102"/>
                  <a:gd name="T2" fmla="*/ 2147483647 w 14"/>
                  <a:gd name="T3" fmla="*/ 0 h 102"/>
                  <a:gd name="T4" fmla="*/ 2147483647 w 14"/>
                  <a:gd name="T5" fmla="*/ 0 h 102"/>
                  <a:gd name="T6" fmla="*/ 2147483647 w 14"/>
                  <a:gd name="T7" fmla="*/ 2147483647 h 102"/>
                  <a:gd name="T8" fmla="*/ 0 w 14"/>
                  <a:gd name="T9" fmla="*/ 2147483647 h 102"/>
                  <a:gd name="T10" fmla="*/ 2147483647 w 14"/>
                  <a:gd name="T11" fmla="*/ 2147483647 h 102"/>
                  <a:gd name="T12" fmla="*/ 0 60000 65536"/>
                  <a:gd name="T13" fmla="*/ 0 60000 65536"/>
                  <a:gd name="T14" fmla="*/ 0 60000 65536"/>
                  <a:gd name="T15" fmla="*/ 0 60000 65536"/>
                  <a:gd name="T16" fmla="*/ 0 60000 65536"/>
                  <a:gd name="T17" fmla="*/ 0 60000 65536"/>
                  <a:gd name="T18" fmla="*/ 0 w 14"/>
                  <a:gd name="T19" fmla="*/ 0 h 102"/>
                  <a:gd name="T20" fmla="*/ 14 w 14"/>
                  <a:gd name="T21" fmla="*/ 102 h 102"/>
                </a:gdLst>
                <a:ahLst/>
                <a:cxnLst>
                  <a:cxn ang="T12">
                    <a:pos x="T0" y="T1"/>
                  </a:cxn>
                  <a:cxn ang="T13">
                    <a:pos x="T2" y="T3"/>
                  </a:cxn>
                  <a:cxn ang="T14">
                    <a:pos x="T4" y="T5"/>
                  </a:cxn>
                  <a:cxn ang="T15">
                    <a:pos x="T6" y="T7"/>
                  </a:cxn>
                  <a:cxn ang="T16">
                    <a:pos x="T8" y="T9"/>
                  </a:cxn>
                  <a:cxn ang="T17">
                    <a:pos x="T10" y="T11"/>
                  </a:cxn>
                </a:cxnLst>
                <a:rect l="T18" t="T19" r="T20" b="T21"/>
                <a:pathLst>
                  <a:path w="14" h="102">
                    <a:moveTo>
                      <a:pt x="0" y="0"/>
                    </a:moveTo>
                    <a:lnTo>
                      <a:pt x="14" y="0"/>
                    </a:lnTo>
                    <a:lnTo>
                      <a:pt x="7" y="0"/>
                    </a:lnTo>
                    <a:lnTo>
                      <a:pt x="7" y="102"/>
                    </a:lnTo>
                    <a:lnTo>
                      <a:pt x="0" y="102"/>
                    </a:lnTo>
                    <a:lnTo>
                      <a:pt x="14" y="102"/>
                    </a:lnTo>
                  </a:path>
                </a:pathLst>
              </a:custGeom>
              <a:noFill/>
              <a:ln w="4">
                <a:solidFill>
                  <a:srgbClr val="FF0000"/>
                </a:solidFill>
                <a:round/>
                <a:headEnd/>
                <a:tailEnd/>
              </a:ln>
            </p:spPr>
            <p:txBody>
              <a:bodyPr/>
              <a:lstStyle/>
              <a:p>
                <a:endParaRPr lang="en-US"/>
              </a:p>
            </p:txBody>
          </p:sp>
          <p:sp>
            <p:nvSpPr>
              <p:cNvPr id="229" name="Freeform 244"/>
              <p:cNvSpPr>
                <a:spLocks/>
              </p:cNvSpPr>
              <p:nvPr/>
            </p:nvSpPr>
            <p:spPr bwMode="auto">
              <a:xfrm>
                <a:off x="2828313" y="5190227"/>
                <a:ext cx="22225" cy="166688"/>
              </a:xfrm>
              <a:custGeom>
                <a:avLst/>
                <a:gdLst>
                  <a:gd name="T0" fmla="*/ 0 w 14"/>
                  <a:gd name="T1" fmla="*/ 0 h 105"/>
                  <a:gd name="T2" fmla="*/ 2147483647 w 14"/>
                  <a:gd name="T3" fmla="*/ 0 h 105"/>
                  <a:gd name="T4" fmla="*/ 2147483647 w 14"/>
                  <a:gd name="T5" fmla="*/ 0 h 105"/>
                  <a:gd name="T6" fmla="*/ 2147483647 w 14"/>
                  <a:gd name="T7" fmla="*/ 2147483647 h 105"/>
                  <a:gd name="T8" fmla="*/ 0 w 14"/>
                  <a:gd name="T9" fmla="*/ 2147483647 h 105"/>
                  <a:gd name="T10" fmla="*/ 2147483647 w 14"/>
                  <a:gd name="T11" fmla="*/ 2147483647 h 105"/>
                  <a:gd name="T12" fmla="*/ 0 60000 65536"/>
                  <a:gd name="T13" fmla="*/ 0 60000 65536"/>
                  <a:gd name="T14" fmla="*/ 0 60000 65536"/>
                  <a:gd name="T15" fmla="*/ 0 60000 65536"/>
                  <a:gd name="T16" fmla="*/ 0 60000 65536"/>
                  <a:gd name="T17" fmla="*/ 0 60000 65536"/>
                  <a:gd name="T18" fmla="*/ 0 w 14"/>
                  <a:gd name="T19" fmla="*/ 0 h 105"/>
                  <a:gd name="T20" fmla="*/ 14 w 14"/>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14" h="105">
                    <a:moveTo>
                      <a:pt x="0" y="0"/>
                    </a:moveTo>
                    <a:lnTo>
                      <a:pt x="14" y="0"/>
                    </a:lnTo>
                    <a:lnTo>
                      <a:pt x="7" y="0"/>
                    </a:lnTo>
                    <a:lnTo>
                      <a:pt x="7" y="105"/>
                    </a:lnTo>
                    <a:lnTo>
                      <a:pt x="0" y="105"/>
                    </a:lnTo>
                    <a:lnTo>
                      <a:pt x="14" y="105"/>
                    </a:lnTo>
                  </a:path>
                </a:pathLst>
              </a:custGeom>
              <a:noFill/>
              <a:ln w="4">
                <a:solidFill>
                  <a:srgbClr val="FF0000"/>
                </a:solidFill>
                <a:round/>
                <a:headEnd/>
                <a:tailEnd/>
              </a:ln>
            </p:spPr>
            <p:txBody>
              <a:bodyPr/>
              <a:lstStyle/>
              <a:p>
                <a:endParaRPr lang="en-US"/>
              </a:p>
            </p:txBody>
          </p:sp>
          <p:sp>
            <p:nvSpPr>
              <p:cNvPr id="230" name="Freeform 245"/>
              <p:cNvSpPr>
                <a:spLocks/>
              </p:cNvSpPr>
              <p:nvPr/>
            </p:nvSpPr>
            <p:spPr bwMode="auto">
              <a:xfrm>
                <a:off x="2852126" y="5183877"/>
                <a:ext cx="22225" cy="131763"/>
              </a:xfrm>
              <a:custGeom>
                <a:avLst/>
                <a:gdLst>
                  <a:gd name="T0" fmla="*/ 0 w 14"/>
                  <a:gd name="T1" fmla="*/ 0 h 83"/>
                  <a:gd name="T2" fmla="*/ 2147483647 w 14"/>
                  <a:gd name="T3" fmla="*/ 0 h 83"/>
                  <a:gd name="T4" fmla="*/ 2147483647 w 14"/>
                  <a:gd name="T5" fmla="*/ 0 h 83"/>
                  <a:gd name="T6" fmla="*/ 2147483647 w 14"/>
                  <a:gd name="T7" fmla="*/ 2147483647 h 83"/>
                  <a:gd name="T8" fmla="*/ 0 w 14"/>
                  <a:gd name="T9" fmla="*/ 2147483647 h 83"/>
                  <a:gd name="T10" fmla="*/ 2147483647 w 14"/>
                  <a:gd name="T11" fmla="*/ 2147483647 h 83"/>
                  <a:gd name="T12" fmla="*/ 0 60000 65536"/>
                  <a:gd name="T13" fmla="*/ 0 60000 65536"/>
                  <a:gd name="T14" fmla="*/ 0 60000 65536"/>
                  <a:gd name="T15" fmla="*/ 0 60000 65536"/>
                  <a:gd name="T16" fmla="*/ 0 60000 65536"/>
                  <a:gd name="T17" fmla="*/ 0 60000 65536"/>
                  <a:gd name="T18" fmla="*/ 0 w 14"/>
                  <a:gd name="T19" fmla="*/ 0 h 83"/>
                  <a:gd name="T20" fmla="*/ 14 w 14"/>
                  <a:gd name="T21" fmla="*/ 83 h 83"/>
                </a:gdLst>
                <a:ahLst/>
                <a:cxnLst>
                  <a:cxn ang="T12">
                    <a:pos x="T0" y="T1"/>
                  </a:cxn>
                  <a:cxn ang="T13">
                    <a:pos x="T2" y="T3"/>
                  </a:cxn>
                  <a:cxn ang="T14">
                    <a:pos x="T4" y="T5"/>
                  </a:cxn>
                  <a:cxn ang="T15">
                    <a:pos x="T6" y="T7"/>
                  </a:cxn>
                  <a:cxn ang="T16">
                    <a:pos x="T8" y="T9"/>
                  </a:cxn>
                  <a:cxn ang="T17">
                    <a:pos x="T10" y="T11"/>
                  </a:cxn>
                </a:cxnLst>
                <a:rect l="T18" t="T19" r="T20" b="T21"/>
                <a:pathLst>
                  <a:path w="14" h="83">
                    <a:moveTo>
                      <a:pt x="0" y="0"/>
                    </a:moveTo>
                    <a:lnTo>
                      <a:pt x="14" y="0"/>
                    </a:lnTo>
                    <a:lnTo>
                      <a:pt x="7" y="0"/>
                    </a:lnTo>
                    <a:lnTo>
                      <a:pt x="7" y="83"/>
                    </a:lnTo>
                    <a:lnTo>
                      <a:pt x="0" y="83"/>
                    </a:lnTo>
                    <a:lnTo>
                      <a:pt x="14" y="83"/>
                    </a:lnTo>
                  </a:path>
                </a:pathLst>
              </a:custGeom>
              <a:noFill/>
              <a:ln w="4">
                <a:solidFill>
                  <a:srgbClr val="FF0000"/>
                </a:solidFill>
                <a:round/>
                <a:headEnd/>
                <a:tailEnd/>
              </a:ln>
            </p:spPr>
            <p:txBody>
              <a:bodyPr/>
              <a:lstStyle/>
              <a:p>
                <a:endParaRPr lang="en-US"/>
              </a:p>
            </p:txBody>
          </p:sp>
          <p:sp>
            <p:nvSpPr>
              <p:cNvPr id="231" name="Freeform 246"/>
              <p:cNvSpPr>
                <a:spLocks/>
              </p:cNvSpPr>
              <p:nvPr/>
            </p:nvSpPr>
            <p:spPr bwMode="auto">
              <a:xfrm>
                <a:off x="2874351" y="5156889"/>
                <a:ext cx="22225" cy="119063"/>
              </a:xfrm>
              <a:custGeom>
                <a:avLst/>
                <a:gdLst>
                  <a:gd name="T0" fmla="*/ 0 w 14"/>
                  <a:gd name="T1" fmla="*/ 0 h 75"/>
                  <a:gd name="T2" fmla="*/ 2147483647 w 14"/>
                  <a:gd name="T3" fmla="*/ 0 h 75"/>
                  <a:gd name="T4" fmla="*/ 2147483647 w 14"/>
                  <a:gd name="T5" fmla="*/ 0 h 75"/>
                  <a:gd name="T6" fmla="*/ 2147483647 w 14"/>
                  <a:gd name="T7" fmla="*/ 2147483647 h 75"/>
                  <a:gd name="T8" fmla="*/ 0 w 14"/>
                  <a:gd name="T9" fmla="*/ 2147483647 h 75"/>
                  <a:gd name="T10" fmla="*/ 2147483647 w 14"/>
                  <a:gd name="T11" fmla="*/ 2147483647 h 75"/>
                  <a:gd name="T12" fmla="*/ 0 60000 65536"/>
                  <a:gd name="T13" fmla="*/ 0 60000 65536"/>
                  <a:gd name="T14" fmla="*/ 0 60000 65536"/>
                  <a:gd name="T15" fmla="*/ 0 60000 65536"/>
                  <a:gd name="T16" fmla="*/ 0 60000 65536"/>
                  <a:gd name="T17" fmla="*/ 0 60000 65536"/>
                  <a:gd name="T18" fmla="*/ 0 w 14"/>
                  <a:gd name="T19" fmla="*/ 0 h 75"/>
                  <a:gd name="T20" fmla="*/ 14 w 14"/>
                  <a:gd name="T21" fmla="*/ 75 h 75"/>
                </a:gdLst>
                <a:ahLst/>
                <a:cxnLst>
                  <a:cxn ang="T12">
                    <a:pos x="T0" y="T1"/>
                  </a:cxn>
                  <a:cxn ang="T13">
                    <a:pos x="T2" y="T3"/>
                  </a:cxn>
                  <a:cxn ang="T14">
                    <a:pos x="T4" y="T5"/>
                  </a:cxn>
                  <a:cxn ang="T15">
                    <a:pos x="T6" y="T7"/>
                  </a:cxn>
                  <a:cxn ang="T16">
                    <a:pos x="T8" y="T9"/>
                  </a:cxn>
                  <a:cxn ang="T17">
                    <a:pos x="T10" y="T11"/>
                  </a:cxn>
                </a:cxnLst>
                <a:rect l="T18" t="T19" r="T20" b="T21"/>
                <a:pathLst>
                  <a:path w="14" h="75">
                    <a:moveTo>
                      <a:pt x="0" y="0"/>
                    </a:moveTo>
                    <a:lnTo>
                      <a:pt x="14" y="0"/>
                    </a:lnTo>
                    <a:lnTo>
                      <a:pt x="7" y="0"/>
                    </a:lnTo>
                    <a:lnTo>
                      <a:pt x="7" y="75"/>
                    </a:lnTo>
                    <a:lnTo>
                      <a:pt x="0" y="75"/>
                    </a:lnTo>
                    <a:lnTo>
                      <a:pt x="14" y="75"/>
                    </a:lnTo>
                  </a:path>
                </a:pathLst>
              </a:custGeom>
              <a:noFill/>
              <a:ln w="4">
                <a:solidFill>
                  <a:srgbClr val="FF0000"/>
                </a:solidFill>
                <a:round/>
                <a:headEnd/>
                <a:tailEnd/>
              </a:ln>
            </p:spPr>
            <p:txBody>
              <a:bodyPr/>
              <a:lstStyle/>
              <a:p>
                <a:endParaRPr lang="en-US"/>
              </a:p>
            </p:txBody>
          </p:sp>
          <p:sp>
            <p:nvSpPr>
              <p:cNvPr id="232" name="Freeform 247"/>
              <p:cNvSpPr>
                <a:spLocks/>
              </p:cNvSpPr>
              <p:nvPr/>
            </p:nvSpPr>
            <p:spPr bwMode="auto">
              <a:xfrm>
                <a:off x="2896576" y="5142602"/>
                <a:ext cx="22225" cy="103188"/>
              </a:xfrm>
              <a:custGeom>
                <a:avLst/>
                <a:gdLst>
                  <a:gd name="T0" fmla="*/ 0 w 14"/>
                  <a:gd name="T1" fmla="*/ 0 h 65"/>
                  <a:gd name="T2" fmla="*/ 2147483647 w 14"/>
                  <a:gd name="T3" fmla="*/ 0 h 65"/>
                  <a:gd name="T4" fmla="*/ 2147483647 w 14"/>
                  <a:gd name="T5" fmla="*/ 0 h 65"/>
                  <a:gd name="T6" fmla="*/ 2147483647 w 14"/>
                  <a:gd name="T7" fmla="*/ 2147483647 h 65"/>
                  <a:gd name="T8" fmla="*/ 0 w 14"/>
                  <a:gd name="T9" fmla="*/ 2147483647 h 65"/>
                  <a:gd name="T10" fmla="*/ 2147483647 w 14"/>
                  <a:gd name="T11" fmla="*/ 2147483647 h 65"/>
                  <a:gd name="T12" fmla="*/ 0 60000 65536"/>
                  <a:gd name="T13" fmla="*/ 0 60000 65536"/>
                  <a:gd name="T14" fmla="*/ 0 60000 65536"/>
                  <a:gd name="T15" fmla="*/ 0 60000 65536"/>
                  <a:gd name="T16" fmla="*/ 0 60000 65536"/>
                  <a:gd name="T17" fmla="*/ 0 60000 65536"/>
                  <a:gd name="T18" fmla="*/ 0 w 14"/>
                  <a:gd name="T19" fmla="*/ 0 h 65"/>
                  <a:gd name="T20" fmla="*/ 14 w 14"/>
                  <a:gd name="T21" fmla="*/ 65 h 65"/>
                </a:gdLst>
                <a:ahLst/>
                <a:cxnLst>
                  <a:cxn ang="T12">
                    <a:pos x="T0" y="T1"/>
                  </a:cxn>
                  <a:cxn ang="T13">
                    <a:pos x="T2" y="T3"/>
                  </a:cxn>
                  <a:cxn ang="T14">
                    <a:pos x="T4" y="T5"/>
                  </a:cxn>
                  <a:cxn ang="T15">
                    <a:pos x="T6" y="T7"/>
                  </a:cxn>
                  <a:cxn ang="T16">
                    <a:pos x="T8" y="T9"/>
                  </a:cxn>
                  <a:cxn ang="T17">
                    <a:pos x="T10" y="T11"/>
                  </a:cxn>
                </a:cxnLst>
                <a:rect l="T18" t="T19" r="T20" b="T21"/>
                <a:pathLst>
                  <a:path w="14" h="65">
                    <a:moveTo>
                      <a:pt x="0" y="0"/>
                    </a:moveTo>
                    <a:lnTo>
                      <a:pt x="14" y="0"/>
                    </a:lnTo>
                    <a:lnTo>
                      <a:pt x="7" y="0"/>
                    </a:lnTo>
                    <a:lnTo>
                      <a:pt x="7" y="65"/>
                    </a:lnTo>
                    <a:lnTo>
                      <a:pt x="0" y="65"/>
                    </a:lnTo>
                    <a:lnTo>
                      <a:pt x="14" y="65"/>
                    </a:lnTo>
                  </a:path>
                </a:pathLst>
              </a:custGeom>
              <a:noFill/>
              <a:ln w="4">
                <a:solidFill>
                  <a:srgbClr val="FF0000"/>
                </a:solidFill>
                <a:round/>
                <a:headEnd/>
                <a:tailEnd/>
              </a:ln>
            </p:spPr>
            <p:txBody>
              <a:bodyPr/>
              <a:lstStyle/>
              <a:p>
                <a:endParaRPr lang="en-US"/>
              </a:p>
            </p:txBody>
          </p:sp>
          <p:sp>
            <p:nvSpPr>
              <p:cNvPr id="233" name="Freeform 248"/>
              <p:cNvSpPr>
                <a:spLocks/>
              </p:cNvSpPr>
              <p:nvPr/>
            </p:nvSpPr>
            <p:spPr bwMode="auto">
              <a:xfrm>
                <a:off x="2918801" y="5099739"/>
                <a:ext cx="22225" cy="95250"/>
              </a:xfrm>
              <a:custGeom>
                <a:avLst/>
                <a:gdLst>
                  <a:gd name="T0" fmla="*/ 0 w 14"/>
                  <a:gd name="T1" fmla="*/ 0 h 60"/>
                  <a:gd name="T2" fmla="*/ 2147483647 w 14"/>
                  <a:gd name="T3" fmla="*/ 0 h 60"/>
                  <a:gd name="T4" fmla="*/ 2147483647 w 14"/>
                  <a:gd name="T5" fmla="*/ 0 h 60"/>
                  <a:gd name="T6" fmla="*/ 2147483647 w 14"/>
                  <a:gd name="T7" fmla="*/ 2147483647 h 60"/>
                  <a:gd name="T8" fmla="*/ 0 w 14"/>
                  <a:gd name="T9" fmla="*/ 2147483647 h 60"/>
                  <a:gd name="T10" fmla="*/ 2147483647 w 14"/>
                  <a:gd name="T11" fmla="*/ 2147483647 h 60"/>
                  <a:gd name="T12" fmla="*/ 0 60000 65536"/>
                  <a:gd name="T13" fmla="*/ 0 60000 65536"/>
                  <a:gd name="T14" fmla="*/ 0 60000 65536"/>
                  <a:gd name="T15" fmla="*/ 0 60000 65536"/>
                  <a:gd name="T16" fmla="*/ 0 60000 65536"/>
                  <a:gd name="T17" fmla="*/ 0 60000 65536"/>
                  <a:gd name="T18" fmla="*/ 0 w 14"/>
                  <a:gd name="T19" fmla="*/ 0 h 60"/>
                  <a:gd name="T20" fmla="*/ 14 w 14"/>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14" h="60">
                    <a:moveTo>
                      <a:pt x="0" y="0"/>
                    </a:moveTo>
                    <a:lnTo>
                      <a:pt x="14" y="0"/>
                    </a:lnTo>
                    <a:lnTo>
                      <a:pt x="7" y="0"/>
                    </a:lnTo>
                    <a:lnTo>
                      <a:pt x="7" y="60"/>
                    </a:lnTo>
                    <a:lnTo>
                      <a:pt x="0" y="60"/>
                    </a:lnTo>
                    <a:lnTo>
                      <a:pt x="14" y="60"/>
                    </a:lnTo>
                  </a:path>
                </a:pathLst>
              </a:custGeom>
              <a:noFill/>
              <a:ln w="4">
                <a:solidFill>
                  <a:srgbClr val="FF0000"/>
                </a:solidFill>
                <a:round/>
                <a:headEnd/>
                <a:tailEnd/>
              </a:ln>
            </p:spPr>
            <p:txBody>
              <a:bodyPr/>
              <a:lstStyle/>
              <a:p>
                <a:endParaRPr lang="en-US"/>
              </a:p>
            </p:txBody>
          </p:sp>
          <p:sp>
            <p:nvSpPr>
              <p:cNvPr id="234" name="Freeform 249"/>
              <p:cNvSpPr>
                <a:spLocks/>
              </p:cNvSpPr>
              <p:nvPr/>
            </p:nvSpPr>
            <p:spPr bwMode="auto">
              <a:xfrm>
                <a:off x="2944201" y="5066402"/>
                <a:ext cx="22225" cy="95250"/>
              </a:xfrm>
              <a:custGeom>
                <a:avLst/>
                <a:gdLst>
                  <a:gd name="T0" fmla="*/ 0 w 14"/>
                  <a:gd name="T1" fmla="*/ 0 h 60"/>
                  <a:gd name="T2" fmla="*/ 2147483647 w 14"/>
                  <a:gd name="T3" fmla="*/ 0 h 60"/>
                  <a:gd name="T4" fmla="*/ 2147483647 w 14"/>
                  <a:gd name="T5" fmla="*/ 0 h 60"/>
                  <a:gd name="T6" fmla="*/ 2147483647 w 14"/>
                  <a:gd name="T7" fmla="*/ 2147483647 h 60"/>
                  <a:gd name="T8" fmla="*/ 0 w 14"/>
                  <a:gd name="T9" fmla="*/ 2147483647 h 60"/>
                  <a:gd name="T10" fmla="*/ 2147483647 w 14"/>
                  <a:gd name="T11" fmla="*/ 2147483647 h 60"/>
                  <a:gd name="T12" fmla="*/ 0 60000 65536"/>
                  <a:gd name="T13" fmla="*/ 0 60000 65536"/>
                  <a:gd name="T14" fmla="*/ 0 60000 65536"/>
                  <a:gd name="T15" fmla="*/ 0 60000 65536"/>
                  <a:gd name="T16" fmla="*/ 0 60000 65536"/>
                  <a:gd name="T17" fmla="*/ 0 60000 65536"/>
                  <a:gd name="T18" fmla="*/ 0 w 14"/>
                  <a:gd name="T19" fmla="*/ 0 h 60"/>
                  <a:gd name="T20" fmla="*/ 14 w 14"/>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14" h="60">
                    <a:moveTo>
                      <a:pt x="0" y="0"/>
                    </a:moveTo>
                    <a:lnTo>
                      <a:pt x="14" y="0"/>
                    </a:lnTo>
                    <a:lnTo>
                      <a:pt x="7" y="0"/>
                    </a:lnTo>
                    <a:lnTo>
                      <a:pt x="7" y="60"/>
                    </a:lnTo>
                    <a:lnTo>
                      <a:pt x="0" y="60"/>
                    </a:lnTo>
                    <a:lnTo>
                      <a:pt x="14" y="60"/>
                    </a:lnTo>
                  </a:path>
                </a:pathLst>
              </a:custGeom>
              <a:noFill/>
              <a:ln w="4">
                <a:solidFill>
                  <a:srgbClr val="FF0000"/>
                </a:solidFill>
                <a:round/>
                <a:headEnd/>
                <a:tailEnd/>
              </a:ln>
            </p:spPr>
            <p:txBody>
              <a:bodyPr/>
              <a:lstStyle/>
              <a:p>
                <a:endParaRPr lang="en-US"/>
              </a:p>
            </p:txBody>
          </p:sp>
          <p:sp>
            <p:nvSpPr>
              <p:cNvPr id="235" name="Freeform 250"/>
              <p:cNvSpPr>
                <a:spLocks/>
              </p:cNvSpPr>
              <p:nvPr/>
            </p:nvSpPr>
            <p:spPr bwMode="auto">
              <a:xfrm>
                <a:off x="2966426" y="5033064"/>
                <a:ext cx="22225" cy="80963"/>
              </a:xfrm>
              <a:custGeom>
                <a:avLst/>
                <a:gdLst>
                  <a:gd name="T0" fmla="*/ 0 w 14"/>
                  <a:gd name="T1" fmla="*/ 0 h 51"/>
                  <a:gd name="T2" fmla="*/ 2147483647 w 14"/>
                  <a:gd name="T3" fmla="*/ 0 h 51"/>
                  <a:gd name="T4" fmla="*/ 2147483647 w 14"/>
                  <a:gd name="T5" fmla="*/ 0 h 51"/>
                  <a:gd name="T6" fmla="*/ 2147483647 w 14"/>
                  <a:gd name="T7" fmla="*/ 2147483647 h 51"/>
                  <a:gd name="T8" fmla="*/ 0 w 14"/>
                  <a:gd name="T9" fmla="*/ 2147483647 h 51"/>
                  <a:gd name="T10" fmla="*/ 2147483647 w 14"/>
                  <a:gd name="T11" fmla="*/ 2147483647 h 51"/>
                  <a:gd name="T12" fmla="*/ 0 60000 65536"/>
                  <a:gd name="T13" fmla="*/ 0 60000 65536"/>
                  <a:gd name="T14" fmla="*/ 0 60000 65536"/>
                  <a:gd name="T15" fmla="*/ 0 60000 65536"/>
                  <a:gd name="T16" fmla="*/ 0 60000 65536"/>
                  <a:gd name="T17" fmla="*/ 0 60000 65536"/>
                  <a:gd name="T18" fmla="*/ 0 w 14"/>
                  <a:gd name="T19" fmla="*/ 0 h 51"/>
                  <a:gd name="T20" fmla="*/ 14 w 1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14" h="51">
                    <a:moveTo>
                      <a:pt x="0" y="0"/>
                    </a:moveTo>
                    <a:lnTo>
                      <a:pt x="14" y="0"/>
                    </a:lnTo>
                    <a:lnTo>
                      <a:pt x="7" y="0"/>
                    </a:lnTo>
                    <a:lnTo>
                      <a:pt x="7" y="51"/>
                    </a:lnTo>
                    <a:lnTo>
                      <a:pt x="0" y="51"/>
                    </a:lnTo>
                    <a:lnTo>
                      <a:pt x="14" y="51"/>
                    </a:lnTo>
                  </a:path>
                </a:pathLst>
              </a:custGeom>
              <a:noFill/>
              <a:ln w="4">
                <a:solidFill>
                  <a:srgbClr val="FF0000"/>
                </a:solidFill>
                <a:round/>
                <a:headEnd/>
                <a:tailEnd/>
              </a:ln>
            </p:spPr>
            <p:txBody>
              <a:bodyPr/>
              <a:lstStyle/>
              <a:p>
                <a:endParaRPr lang="en-US"/>
              </a:p>
            </p:txBody>
          </p:sp>
          <p:sp>
            <p:nvSpPr>
              <p:cNvPr id="236" name="Freeform 251"/>
              <p:cNvSpPr>
                <a:spLocks/>
              </p:cNvSpPr>
              <p:nvPr/>
            </p:nvSpPr>
            <p:spPr bwMode="auto">
              <a:xfrm>
                <a:off x="2988651" y="5006077"/>
                <a:ext cx="22225" cy="63500"/>
              </a:xfrm>
              <a:custGeom>
                <a:avLst/>
                <a:gdLst>
                  <a:gd name="T0" fmla="*/ 0 w 14"/>
                  <a:gd name="T1" fmla="*/ 0 h 40"/>
                  <a:gd name="T2" fmla="*/ 2147483647 w 14"/>
                  <a:gd name="T3" fmla="*/ 0 h 40"/>
                  <a:gd name="T4" fmla="*/ 2147483647 w 14"/>
                  <a:gd name="T5" fmla="*/ 0 h 40"/>
                  <a:gd name="T6" fmla="*/ 2147483647 w 14"/>
                  <a:gd name="T7" fmla="*/ 2147483647 h 40"/>
                  <a:gd name="T8" fmla="*/ 0 w 14"/>
                  <a:gd name="T9" fmla="*/ 2147483647 h 40"/>
                  <a:gd name="T10" fmla="*/ 2147483647 w 14"/>
                  <a:gd name="T11" fmla="*/ 2147483647 h 40"/>
                  <a:gd name="T12" fmla="*/ 0 60000 65536"/>
                  <a:gd name="T13" fmla="*/ 0 60000 65536"/>
                  <a:gd name="T14" fmla="*/ 0 60000 65536"/>
                  <a:gd name="T15" fmla="*/ 0 60000 65536"/>
                  <a:gd name="T16" fmla="*/ 0 60000 65536"/>
                  <a:gd name="T17" fmla="*/ 0 60000 65536"/>
                  <a:gd name="T18" fmla="*/ 0 w 14"/>
                  <a:gd name="T19" fmla="*/ 0 h 40"/>
                  <a:gd name="T20" fmla="*/ 14 w 14"/>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14" h="40">
                    <a:moveTo>
                      <a:pt x="0" y="0"/>
                    </a:moveTo>
                    <a:lnTo>
                      <a:pt x="14" y="0"/>
                    </a:lnTo>
                    <a:lnTo>
                      <a:pt x="7" y="0"/>
                    </a:lnTo>
                    <a:lnTo>
                      <a:pt x="7" y="40"/>
                    </a:lnTo>
                    <a:lnTo>
                      <a:pt x="0" y="40"/>
                    </a:lnTo>
                    <a:lnTo>
                      <a:pt x="14" y="40"/>
                    </a:lnTo>
                  </a:path>
                </a:pathLst>
              </a:custGeom>
              <a:noFill/>
              <a:ln w="4">
                <a:solidFill>
                  <a:srgbClr val="FF0000"/>
                </a:solidFill>
                <a:round/>
                <a:headEnd/>
                <a:tailEnd/>
              </a:ln>
            </p:spPr>
            <p:txBody>
              <a:bodyPr/>
              <a:lstStyle/>
              <a:p>
                <a:endParaRPr lang="en-US"/>
              </a:p>
            </p:txBody>
          </p:sp>
          <p:sp>
            <p:nvSpPr>
              <p:cNvPr id="237" name="Freeform 252"/>
              <p:cNvSpPr>
                <a:spLocks/>
              </p:cNvSpPr>
              <p:nvPr/>
            </p:nvSpPr>
            <p:spPr bwMode="auto">
              <a:xfrm>
                <a:off x="3010876" y="4969564"/>
                <a:ext cx="22225" cy="63500"/>
              </a:xfrm>
              <a:custGeom>
                <a:avLst/>
                <a:gdLst>
                  <a:gd name="T0" fmla="*/ 0 w 14"/>
                  <a:gd name="T1" fmla="*/ 0 h 40"/>
                  <a:gd name="T2" fmla="*/ 2147483647 w 14"/>
                  <a:gd name="T3" fmla="*/ 0 h 40"/>
                  <a:gd name="T4" fmla="*/ 2147483647 w 14"/>
                  <a:gd name="T5" fmla="*/ 0 h 40"/>
                  <a:gd name="T6" fmla="*/ 2147483647 w 14"/>
                  <a:gd name="T7" fmla="*/ 2147483647 h 40"/>
                  <a:gd name="T8" fmla="*/ 0 w 14"/>
                  <a:gd name="T9" fmla="*/ 2147483647 h 40"/>
                  <a:gd name="T10" fmla="*/ 2147483647 w 14"/>
                  <a:gd name="T11" fmla="*/ 2147483647 h 40"/>
                  <a:gd name="T12" fmla="*/ 0 60000 65536"/>
                  <a:gd name="T13" fmla="*/ 0 60000 65536"/>
                  <a:gd name="T14" fmla="*/ 0 60000 65536"/>
                  <a:gd name="T15" fmla="*/ 0 60000 65536"/>
                  <a:gd name="T16" fmla="*/ 0 60000 65536"/>
                  <a:gd name="T17" fmla="*/ 0 60000 65536"/>
                  <a:gd name="T18" fmla="*/ 0 w 14"/>
                  <a:gd name="T19" fmla="*/ 0 h 40"/>
                  <a:gd name="T20" fmla="*/ 14 w 14"/>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14" h="40">
                    <a:moveTo>
                      <a:pt x="0" y="0"/>
                    </a:moveTo>
                    <a:lnTo>
                      <a:pt x="14" y="0"/>
                    </a:lnTo>
                    <a:lnTo>
                      <a:pt x="7" y="0"/>
                    </a:lnTo>
                    <a:lnTo>
                      <a:pt x="7" y="40"/>
                    </a:lnTo>
                    <a:lnTo>
                      <a:pt x="0" y="40"/>
                    </a:lnTo>
                    <a:lnTo>
                      <a:pt x="14" y="40"/>
                    </a:lnTo>
                  </a:path>
                </a:pathLst>
              </a:custGeom>
              <a:noFill/>
              <a:ln w="4">
                <a:solidFill>
                  <a:srgbClr val="FF0000"/>
                </a:solidFill>
                <a:round/>
                <a:headEnd/>
                <a:tailEnd/>
              </a:ln>
            </p:spPr>
            <p:txBody>
              <a:bodyPr/>
              <a:lstStyle/>
              <a:p>
                <a:endParaRPr lang="en-US"/>
              </a:p>
            </p:txBody>
          </p:sp>
          <p:sp>
            <p:nvSpPr>
              <p:cNvPr id="238" name="Freeform 253"/>
              <p:cNvSpPr>
                <a:spLocks/>
              </p:cNvSpPr>
              <p:nvPr/>
            </p:nvSpPr>
            <p:spPr bwMode="auto">
              <a:xfrm>
                <a:off x="3036276" y="4947339"/>
                <a:ext cx="22225" cy="55563"/>
              </a:xfrm>
              <a:custGeom>
                <a:avLst/>
                <a:gdLst>
                  <a:gd name="T0" fmla="*/ 0 w 14"/>
                  <a:gd name="T1" fmla="*/ 0 h 35"/>
                  <a:gd name="T2" fmla="*/ 2147483647 w 14"/>
                  <a:gd name="T3" fmla="*/ 0 h 35"/>
                  <a:gd name="T4" fmla="*/ 2147483647 w 14"/>
                  <a:gd name="T5" fmla="*/ 0 h 35"/>
                  <a:gd name="T6" fmla="*/ 2147483647 w 14"/>
                  <a:gd name="T7" fmla="*/ 2147483647 h 35"/>
                  <a:gd name="T8" fmla="*/ 0 w 14"/>
                  <a:gd name="T9" fmla="*/ 2147483647 h 35"/>
                  <a:gd name="T10" fmla="*/ 2147483647 w 14"/>
                  <a:gd name="T11" fmla="*/ 2147483647 h 35"/>
                  <a:gd name="T12" fmla="*/ 0 60000 65536"/>
                  <a:gd name="T13" fmla="*/ 0 60000 65536"/>
                  <a:gd name="T14" fmla="*/ 0 60000 65536"/>
                  <a:gd name="T15" fmla="*/ 0 60000 65536"/>
                  <a:gd name="T16" fmla="*/ 0 60000 65536"/>
                  <a:gd name="T17" fmla="*/ 0 60000 65536"/>
                  <a:gd name="T18" fmla="*/ 0 w 14"/>
                  <a:gd name="T19" fmla="*/ 0 h 35"/>
                  <a:gd name="T20" fmla="*/ 14 w 14"/>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14" h="35">
                    <a:moveTo>
                      <a:pt x="0" y="0"/>
                    </a:moveTo>
                    <a:lnTo>
                      <a:pt x="14" y="0"/>
                    </a:lnTo>
                    <a:lnTo>
                      <a:pt x="7" y="0"/>
                    </a:lnTo>
                    <a:lnTo>
                      <a:pt x="7" y="35"/>
                    </a:lnTo>
                    <a:lnTo>
                      <a:pt x="0" y="35"/>
                    </a:lnTo>
                    <a:lnTo>
                      <a:pt x="14" y="35"/>
                    </a:lnTo>
                  </a:path>
                </a:pathLst>
              </a:custGeom>
              <a:noFill/>
              <a:ln w="4">
                <a:solidFill>
                  <a:srgbClr val="FF0000"/>
                </a:solidFill>
                <a:round/>
                <a:headEnd/>
                <a:tailEnd/>
              </a:ln>
            </p:spPr>
            <p:txBody>
              <a:bodyPr/>
              <a:lstStyle/>
              <a:p>
                <a:endParaRPr lang="en-US"/>
              </a:p>
            </p:txBody>
          </p:sp>
          <p:sp>
            <p:nvSpPr>
              <p:cNvPr id="239" name="Freeform 254"/>
              <p:cNvSpPr>
                <a:spLocks/>
              </p:cNvSpPr>
              <p:nvPr/>
            </p:nvSpPr>
            <p:spPr bwMode="auto">
              <a:xfrm>
                <a:off x="3058501" y="4917177"/>
                <a:ext cx="22225" cy="49213"/>
              </a:xfrm>
              <a:custGeom>
                <a:avLst/>
                <a:gdLst>
                  <a:gd name="T0" fmla="*/ 0 w 14"/>
                  <a:gd name="T1" fmla="*/ 0 h 31"/>
                  <a:gd name="T2" fmla="*/ 2147483647 w 14"/>
                  <a:gd name="T3" fmla="*/ 0 h 31"/>
                  <a:gd name="T4" fmla="*/ 2147483647 w 14"/>
                  <a:gd name="T5" fmla="*/ 0 h 31"/>
                  <a:gd name="T6" fmla="*/ 2147483647 w 14"/>
                  <a:gd name="T7" fmla="*/ 2147483647 h 31"/>
                  <a:gd name="T8" fmla="*/ 0 w 14"/>
                  <a:gd name="T9" fmla="*/ 2147483647 h 31"/>
                  <a:gd name="T10" fmla="*/ 2147483647 w 14"/>
                  <a:gd name="T11" fmla="*/ 2147483647 h 31"/>
                  <a:gd name="T12" fmla="*/ 0 60000 65536"/>
                  <a:gd name="T13" fmla="*/ 0 60000 65536"/>
                  <a:gd name="T14" fmla="*/ 0 60000 65536"/>
                  <a:gd name="T15" fmla="*/ 0 60000 65536"/>
                  <a:gd name="T16" fmla="*/ 0 60000 65536"/>
                  <a:gd name="T17" fmla="*/ 0 60000 65536"/>
                  <a:gd name="T18" fmla="*/ 0 w 14"/>
                  <a:gd name="T19" fmla="*/ 0 h 31"/>
                  <a:gd name="T20" fmla="*/ 14 w 14"/>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14" h="31">
                    <a:moveTo>
                      <a:pt x="0" y="0"/>
                    </a:moveTo>
                    <a:lnTo>
                      <a:pt x="14" y="0"/>
                    </a:lnTo>
                    <a:lnTo>
                      <a:pt x="7" y="0"/>
                    </a:lnTo>
                    <a:lnTo>
                      <a:pt x="7" y="31"/>
                    </a:lnTo>
                    <a:lnTo>
                      <a:pt x="0" y="31"/>
                    </a:lnTo>
                    <a:lnTo>
                      <a:pt x="14" y="31"/>
                    </a:lnTo>
                  </a:path>
                </a:pathLst>
              </a:custGeom>
              <a:noFill/>
              <a:ln w="4">
                <a:solidFill>
                  <a:srgbClr val="FF0000"/>
                </a:solidFill>
                <a:round/>
                <a:headEnd/>
                <a:tailEnd/>
              </a:ln>
            </p:spPr>
            <p:txBody>
              <a:bodyPr/>
              <a:lstStyle/>
              <a:p>
                <a:endParaRPr lang="en-US"/>
              </a:p>
            </p:txBody>
          </p:sp>
          <p:sp>
            <p:nvSpPr>
              <p:cNvPr id="240" name="Freeform 255"/>
              <p:cNvSpPr>
                <a:spLocks/>
              </p:cNvSpPr>
              <p:nvPr/>
            </p:nvSpPr>
            <p:spPr bwMode="auto">
              <a:xfrm>
                <a:off x="3080726" y="4888602"/>
                <a:ext cx="22225" cy="53975"/>
              </a:xfrm>
              <a:custGeom>
                <a:avLst/>
                <a:gdLst>
                  <a:gd name="T0" fmla="*/ 0 w 14"/>
                  <a:gd name="T1" fmla="*/ 0 h 34"/>
                  <a:gd name="T2" fmla="*/ 2147483647 w 14"/>
                  <a:gd name="T3" fmla="*/ 0 h 34"/>
                  <a:gd name="T4" fmla="*/ 2147483647 w 14"/>
                  <a:gd name="T5" fmla="*/ 0 h 34"/>
                  <a:gd name="T6" fmla="*/ 2147483647 w 14"/>
                  <a:gd name="T7" fmla="*/ 2147483647 h 34"/>
                  <a:gd name="T8" fmla="*/ 0 w 14"/>
                  <a:gd name="T9" fmla="*/ 2147483647 h 34"/>
                  <a:gd name="T10" fmla="*/ 2147483647 w 14"/>
                  <a:gd name="T11" fmla="*/ 2147483647 h 34"/>
                  <a:gd name="T12" fmla="*/ 0 60000 65536"/>
                  <a:gd name="T13" fmla="*/ 0 60000 65536"/>
                  <a:gd name="T14" fmla="*/ 0 60000 65536"/>
                  <a:gd name="T15" fmla="*/ 0 60000 65536"/>
                  <a:gd name="T16" fmla="*/ 0 60000 65536"/>
                  <a:gd name="T17" fmla="*/ 0 60000 65536"/>
                  <a:gd name="T18" fmla="*/ 0 w 14"/>
                  <a:gd name="T19" fmla="*/ 0 h 34"/>
                  <a:gd name="T20" fmla="*/ 14 w 14"/>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14" h="34">
                    <a:moveTo>
                      <a:pt x="0" y="0"/>
                    </a:moveTo>
                    <a:lnTo>
                      <a:pt x="14" y="0"/>
                    </a:lnTo>
                    <a:lnTo>
                      <a:pt x="7" y="0"/>
                    </a:lnTo>
                    <a:lnTo>
                      <a:pt x="7" y="34"/>
                    </a:lnTo>
                    <a:lnTo>
                      <a:pt x="0" y="34"/>
                    </a:lnTo>
                    <a:lnTo>
                      <a:pt x="14" y="34"/>
                    </a:lnTo>
                  </a:path>
                </a:pathLst>
              </a:custGeom>
              <a:noFill/>
              <a:ln w="4">
                <a:solidFill>
                  <a:srgbClr val="FF0000"/>
                </a:solidFill>
                <a:round/>
                <a:headEnd/>
                <a:tailEnd/>
              </a:ln>
            </p:spPr>
            <p:txBody>
              <a:bodyPr/>
              <a:lstStyle/>
              <a:p>
                <a:endParaRPr lang="en-US"/>
              </a:p>
            </p:txBody>
          </p:sp>
          <p:sp>
            <p:nvSpPr>
              <p:cNvPr id="241" name="Freeform 256"/>
              <p:cNvSpPr>
                <a:spLocks/>
              </p:cNvSpPr>
              <p:nvPr/>
            </p:nvSpPr>
            <p:spPr bwMode="auto">
              <a:xfrm>
                <a:off x="3102951" y="4863202"/>
                <a:ext cx="22225" cy="53975"/>
              </a:xfrm>
              <a:custGeom>
                <a:avLst/>
                <a:gdLst>
                  <a:gd name="T0" fmla="*/ 0 w 14"/>
                  <a:gd name="T1" fmla="*/ 0 h 34"/>
                  <a:gd name="T2" fmla="*/ 2147483647 w 14"/>
                  <a:gd name="T3" fmla="*/ 0 h 34"/>
                  <a:gd name="T4" fmla="*/ 2147483647 w 14"/>
                  <a:gd name="T5" fmla="*/ 0 h 34"/>
                  <a:gd name="T6" fmla="*/ 2147483647 w 14"/>
                  <a:gd name="T7" fmla="*/ 2147483647 h 34"/>
                  <a:gd name="T8" fmla="*/ 0 w 14"/>
                  <a:gd name="T9" fmla="*/ 2147483647 h 34"/>
                  <a:gd name="T10" fmla="*/ 2147483647 w 14"/>
                  <a:gd name="T11" fmla="*/ 2147483647 h 34"/>
                  <a:gd name="T12" fmla="*/ 0 60000 65536"/>
                  <a:gd name="T13" fmla="*/ 0 60000 65536"/>
                  <a:gd name="T14" fmla="*/ 0 60000 65536"/>
                  <a:gd name="T15" fmla="*/ 0 60000 65536"/>
                  <a:gd name="T16" fmla="*/ 0 60000 65536"/>
                  <a:gd name="T17" fmla="*/ 0 60000 65536"/>
                  <a:gd name="T18" fmla="*/ 0 w 14"/>
                  <a:gd name="T19" fmla="*/ 0 h 34"/>
                  <a:gd name="T20" fmla="*/ 14 w 14"/>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14" h="34">
                    <a:moveTo>
                      <a:pt x="0" y="0"/>
                    </a:moveTo>
                    <a:lnTo>
                      <a:pt x="14" y="0"/>
                    </a:lnTo>
                    <a:lnTo>
                      <a:pt x="7" y="0"/>
                    </a:lnTo>
                    <a:lnTo>
                      <a:pt x="7" y="34"/>
                    </a:lnTo>
                    <a:lnTo>
                      <a:pt x="0" y="34"/>
                    </a:lnTo>
                    <a:lnTo>
                      <a:pt x="14" y="34"/>
                    </a:lnTo>
                  </a:path>
                </a:pathLst>
              </a:custGeom>
              <a:noFill/>
              <a:ln w="4">
                <a:solidFill>
                  <a:srgbClr val="FF0000"/>
                </a:solidFill>
                <a:round/>
                <a:headEnd/>
                <a:tailEnd/>
              </a:ln>
            </p:spPr>
            <p:txBody>
              <a:bodyPr/>
              <a:lstStyle/>
              <a:p>
                <a:endParaRPr lang="en-US"/>
              </a:p>
            </p:txBody>
          </p:sp>
          <p:sp>
            <p:nvSpPr>
              <p:cNvPr id="242" name="Freeform 257"/>
              <p:cNvSpPr>
                <a:spLocks/>
              </p:cNvSpPr>
              <p:nvPr/>
            </p:nvSpPr>
            <p:spPr bwMode="auto">
              <a:xfrm>
                <a:off x="3126763" y="4850502"/>
                <a:ext cx="22225" cy="44450"/>
              </a:xfrm>
              <a:custGeom>
                <a:avLst/>
                <a:gdLst>
                  <a:gd name="T0" fmla="*/ 0 w 14"/>
                  <a:gd name="T1" fmla="*/ 0 h 28"/>
                  <a:gd name="T2" fmla="*/ 2147483647 w 14"/>
                  <a:gd name="T3" fmla="*/ 0 h 28"/>
                  <a:gd name="T4" fmla="*/ 2147483647 w 14"/>
                  <a:gd name="T5" fmla="*/ 0 h 28"/>
                  <a:gd name="T6" fmla="*/ 2147483647 w 14"/>
                  <a:gd name="T7" fmla="*/ 2147483647 h 28"/>
                  <a:gd name="T8" fmla="*/ 0 w 14"/>
                  <a:gd name="T9" fmla="*/ 2147483647 h 28"/>
                  <a:gd name="T10" fmla="*/ 2147483647 w 14"/>
                  <a:gd name="T11" fmla="*/ 2147483647 h 28"/>
                  <a:gd name="T12" fmla="*/ 0 60000 65536"/>
                  <a:gd name="T13" fmla="*/ 0 60000 65536"/>
                  <a:gd name="T14" fmla="*/ 0 60000 65536"/>
                  <a:gd name="T15" fmla="*/ 0 60000 65536"/>
                  <a:gd name="T16" fmla="*/ 0 60000 65536"/>
                  <a:gd name="T17" fmla="*/ 0 60000 65536"/>
                  <a:gd name="T18" fmla="*/ 0 w 14"/>
                  <a:gd name="T19" fmla="*/ 0 h 28"/>
                  <a:gd name="T20" fmla="*/ 14 w 14"/>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4" h="28">
                    <a:moveTo>
                      <a:pt x="0" y="0"/>
                    </a:moveTo>
                    <a:lnTo>
                      <a:pt x="14" y="0"/>
                    </a:lnTo>
                    <a:lnTo>
                      <a:pt x="7" y="0"/>
                    </a:lnTo>
                    <a:lnTo>
                      <a:pt x="7" y="28"/>
                    </a:lnTo>
                    <a:lnTo>
                      <a:pt x="0" y="28"/>
                    </a:lnTo>
                    <a:lnTo>
                      <a:pt x="14" y="28"/>
                    </a:lnTo>
                  </a:path>
                </a:pathLst>
              </a:custGeom>
              <a:noFill/>
              <a:ln w="4">
                <a:solidFill>
                  <a:srgbClr val="FF0000"/>
                </a:solidFill>
                <a:round/>
                <a:headEnd/>
                <a:tailEnd/>
              </a:ln>
            </p:spPr>
            <p:txBody>
              <a:bodyPr/>
              <a:lstStyle/>
              <a:p>
                <a:endParaRPr lang="en-US"/>
              </a:p>
            </p:txBody>
          </p:sp>
          <p:sp>
            <p:nvSpPr>
              <p:cNvPr id="243" name="Freeform 258"/>
              <p:cNvSpPr>
                <a:spLocks/>
              </p:cNvSpPr>
              <p:nvPr/>
            </p:nvSpPr>
            <p:spPr bwMode="auto">
              <a:xfrm>
                <a:off x="3148988" y="4828277"/>
                <a:ext cx="22225" cy="44450"/>
              </a:xfrm>
              <a:custGeom>
                <a:avLst/>
                <a:gdLst>
                  <a:gd name="T0" fmla="*/ 0 w 14"/>
                  <a:gd name="T1" fmla="*/ 0 h 28"/>
                  <a:gd name="T2" fmla="*/ 2147483647 w 14"/>
                  <a:gd name="T3" fmla="*/ 0 h 28"/>
                  <a:gd name="T4" fmla="*/ 2147483647 w 14"/>
                  <a:gd name="T5" fmla="*/ 0 h 28"/>
                  <a:gd name="T6" fmla="*/ 2147483647 w 14"/>
                  <a:gd name="T7" fmla="*/ 2147483647 h 28"/>
                  <a:gd name="T8" fmla="*/ 0 w 14"/>
                  <a:gd name="T9" fmla="*/ 2147483647 h 28"/>
                  <a:gd name="T10" fmla="*/ 2147483647 w 14"/>
                  <a:gd name="T11" fmla="*/ 2147483647 h 28"/>
                  <a:gd name="T12" fmla="*/ 0 60000 65536"/>
                  <a:gd name="T13" fmla="*/ 0 60000 65536"/>
                  <a:gd name="T14" fmla="*/ 0 60000 65536"/>
                  <a:gd name="T15" fmla="*/ 0 60000 65536"/>
                  <a:gd name="T16" fmla="*/ 0 60000 65536"/>
                  <a:gd name="T17" fmla="*/ 0 60000 65536"/>
                  <a:gd name="T18" fmla="*/ 0 w 14"/>
                  <a:gd name="T19" fmla="*/ 0 h 28"/>
                  <a:gd name="T20" fmla="*/ 14 w 14"/>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4" h="28">
                    <a:moveTo>
                      <a:pt x="0" y="0"/>
                    </a:moveTo>
                    <a:lnTo>
                      <a:pt x="14" y="0"/>
                    </a:lnTo>
                    <a:lnTo>
                      <a:pt x="7" y="0"/>
                    </a:lnTo>
                    <a:lnTo>
                      <a:pt x="7" y="28"/>
                    </a:lnTo>
                    <a:lnTo>
                      <a:pt x="0" y="28"/>
                    </a:lnTo>
                    <a:lnTo>
                      <a:pt x="14" y="28"/>
                    </a:lnTo>
                  </a:path>
                </a:pathLst>
              </a:custGeom>
              <a:noFill/>
              <a:ln w="4">
                <a:solidFill>
                  <a:srgbClr val="FF0000"/>
                </a:solidFill>
                <a:round/>
                <a:headEnd/>
                <a:tailEnd/>
              </a:ln>
            </p:spPr>
            <p:txBody>
              <a:bodyPr/>
              <a:lstStyle/>
              <a:p>
                <a:endParaRPr lang="en-US"/>
              </a:p>
            </p:txBody>
          </p:sp>
          <p:sp>
            <p:nvSpPr>
              <p:cNvPr id="244" name="Freeform 259"/>
              <p:cNvSpPr>
                <a:spLocks/>
              </p:cNvSpPr>
              <p:nvPr/>
            </p:nvSpPr>
            <p:spPr bwMode="auto">
              <a:xfrm>
                <a:off x="3171213" y="4810814"/>
                <a:ext cx="22225" cy="41275"/>
              </a:xfrm>
              <a:custGeom>
                <a:avLst/>
                <a:gdLst>
                  <a:gd name="T0" fmla="*/ 0 w 14"/>
                  <a:gd name="T1" fmla="*/ 0 h 26"/>
                  <a:gd name="T2" fmla="*/ 2147483647 w 14"/>
                  <a:gd name="T3" fmla="*/ 0 h 26"/>
                  <a:gd name="T4" fmla="*/ 2147483647 w 14"/>
                  <a:gd name="T5" fmla="*/ 0 h 26"/>
                  <a:gd name="T6" fmla="*/ 2147483647 w 14"/>
                  <a:gd name="T7" fmla="*/ 2147483647 h 26"/>
                  <a:gd name="T8" fmla="*/ 0 w 14"/>
                  <a:gd name="T9" fmla="*/ 2147483647 h 26"/>
                  <a:gd name="T10" fmla="*/ 2147483647 w 14"/>
                  <a:gd name="T11" fmla="*/ 2147483647 h 26"/>
                  <a:gd name="T12" fmla="*/ 0 60000 65536"/>
                  <a:gd name="T13" fmla="*/ 0 60000 65536"/>
                  <a:gd name="T14" fmla="*/ 0 60000 65536"/>
                  <a:gd name="T15" fmla="*/ 0 60000 65536"/>
                  <a:gd name="T16" fmla="*/ 0 60000 65536"/>
                  <a:gd name="T17" fmla="*/ 0 60000 65536"/>
                  <a:gd name="T18" fmla="*/ 0 w 14"/>
                  <a:gd name="T19" fmla="*/ 0 h 26"/>
                  <a:gd name="T20" fmla="*/ 14 w 14"/>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4" h="26">
                    <a:moveTo>
                      <a:pt x="0" y="0"/>
                    </a:moveTo>
                    <a:lnTo>
                      <a:pt x="14" y="0"/>
                    </a:lnTo>
                    <a:lnTo>
                      <a:pt x="7" y="0"/>
                    </a:lnTo>
                    <a:lnTo>
                      <a:pt x="7" y="26"/>
                    </a:lnTo>
                    <a:lnTo>
                      <a:pt x="0" y="26"/>
                    </a:lnTo>
                    <a:lnTo>
                      <a:pt x="14" y="26"/>
                    </a:lnTo>
                  </a:path>
                </a:pathLst>
              </a:custGeom>
              <a:noFill/>
              <a:ln w="4">
                <a:solidFill>
                  <a:srgbClr val="FF0000"/>
                </a:solidFill>
                <a:round/>
                <a:headEnd/>
                <a:tailEnd/>
              </a:ln>
            </p:spPr>
            <p:txBody>
              <a:bodyPr/>
              <a:lstStyle/>
              <a:p>
                <a:endParaRPr lang="en-US"/>
              </a:p>
            </p:txBody>
          </p:sp>
          <p:sp>
            <p:nvSpPr>
              <p:cNvPr id="245" name="Freeform 260"/>
              <p:cNvSpPr>
                <a:spLocks/>
              </p:cNvSpPr>
              <p:nvPr/>
            </p:nvSpPr>
            <p:spPr bwMode="auto">
              <a:xfrm>
                <a:off x="3193438" y="4796527"/>
                <a:ext cx="22225" cy="42863"/>
              </a:xfrm>
              <a:custGeom>
                <a:avLst/>
                <a:gdLst>
                  <a:gd name="T0" fmla="*/ 0 w 14"/>
                  <a:gd name="T1" fmla="*/ 0 h 27"/>
                  <a:gd name="T2" fmla="*/ 2147483647 w 14"/>
                  <a:gd name="T3" fmla="*/ 0 h 27"/>
                  <a:gd name="T4" fmla="*/ 2147483647 w 14"/>
                  <a:gd name="T5" fmla="*/ 0 h 27"/>
                  <a:gd name="T6" fmla="*/ 2147483647 w 14"/>
                  <a:gd name="T7" fmla="*/ 2147483647 h 27"/>
                  <a:gd name="T8" fmla="*/ 0 w 14"/>
                  <a:gd name="T9" fmla="*/ 2147483647 h 27"/>
                  <a:gd name="T10" fmla="*/ 2147483647 w 14"/>
                  <a:gd name="T11" fmla="*/ 2147483647 h 27"/>
                  <a:gd name="T12" fmla="*/ 0 60000 65536"/>
                  <a:gd name="T13" fmla="*/ 0 60000 65536"/>
                  <a:gd name="T14" fmla="*/ 0 60000 65536"/>
                  <a:gd name="T15" fmla="*/ 0 60000 65536"/>
                  <a:gd name="T16" fmla="*/ 0 60000 65536"/>
                  <a:gd name="T17" fmla="*/ 0 60000 65536"/>
                  <a:gd name="T18" fmla="*/ 0 w 14"/>
                  <a:gd name="T19" fmla="*/ 0 h 27"/>
                  <a:gd name="T20" fmla="*/ 14 w 14"/>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14" h="27">
                    <a:moveTo>
                      <a:pt x="0" y="0"/>
                    </a:moveTo>
                    <a:lnTo>
                      <a:pt x="14" y="0"/>
                    </a:lnTo>
                    <a:lnTo>
                      <a:pt x="7" y="0"/>
                    </a:lnTo>
                    <a:lnTo>
                      <a:pt x="7" y="27"/>
                    </a:lnTo>
                    <a:lnTo>
                      <a:pt x="0" y="27"/>
                    </a:lnTo>
                    <a:lnTo>
                      <a:pt x="14" y="27"/>
                    </a:lnTo>
                  </a:path>
                </a:pathLst>
              </a:custGeom>
              <a:noFill/>
              <a:ln w="4">
                <a:solidFill>
                  <a:srgbClr val="FF0000"/>
                </a:solidFill>
                <a:round/>
                <a:headEnd/>
                <a:tailEnd/>
              </a:ln>
            </p:spPr>
            <p:txBody>
              <a:bodyPr/>
              <a:lstStyle/>
              <a:p>
                <a:endParaRPr lang="en-US"/>
              </a:p>
            </p:txBody>
          </p:sp>
          <p:sp>
            <p:nvSpPr>
              <p:cNvPr id="246" name="Freeform 261"/>
              <p:cNvSpPr>
                <a:spLocks/>
              </p:cNvSpPr>
              <p:nvPr/>
            </p:nvSpPr>
            <p:spPr bwMode="auto">
              <a:xfrm>
                <a:off x="3218838" y="4780652"/>
                <a:ext cx="22225" cy="41275"/>
              </a:xfrm>
              <a:custGeom>
                <a:avLst/>
                <a:gdLst>
                  <a:gd name="T0" fmla="*/ 0 w 14"/>
                  <a:gd name="T1" fmla="*/ 0 h 26"/>
                  <a:gd name="T2" fmla="*/ 2147483647 w 14"/>
                  <a:gd name="T3" fmla="*/ 0 h 26"/>
                  <a:gd name="T4" fmla="*/ 2147483647 w 14"/>
                  <a:gd name="T5" fmla="*/ 0 h 26"/>
                  <a:gd name="T6" fmla="*/ 2147483647 w 14"/>
                  <a:gd name="T7" fmla="*/ 2147483647 h 26"/>
                  <a:gd name="T8" fmla="*/ 0 w 14"/>
                  <a:gd name="T9" fmla="*/ 2147483647 h 26"/>
                  <a:gd name="T10" fmla="*/ 2147483647 w 14"/>
                  <a:gd name="T11" fmla="*/ 2147483647 h 26"/>
                  <a:gd name="T12" fmla="*/ 0 60000 65536"/>
                  <a:gd name="T13" fmla="*/ 0 60000 65536"/>
                  <a:gd name="T14" fmla="*/ 0 60000 65536"/>
                  <a:gd name="T15" fmla="*/ 0 60000 65536"/>
                  <a:gd name="T16" fmla="*/ 0 60000 65536"/>
                  <a:gd name="T17" fmla="*/ 0 60000 65536"/>
                  <a:gd name="T18" fmla="*/ 0 w 14"/>
                  <a:gd name="T19" fmla="*/ 0 h 26"/>
                  <a:gd name="T20" fmla="*/ 14 w 14"/>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4" h="26">
                    <a:moveTo>
                      <a:pt x="0" y="0"/>
                    </a:moveTo>
                    <a:lnTo>
                      <a:pt x="14" y="0"/>
                    </a:lnTo>
                    <a:lnTo>
                      <a:pt x="7" y="0"/>
                    </a:lnTo>
                    <a:lnTo>
                      <a:pt x="7" y="26"/>
                    </a:lnTo>
                    <a:lnTo>
                      <a:pt x="0" y="26"/>
                    </a:lnTo>
                    <a:lnTo>
                      <a:pt x="14" y="26"/>
                    </a:lnTo>
                  </a:path>
                </a:pathLst>
              </a:custGeom>
              <a:noFill/>
              <a:ln w="4">
                <a:solidFill>
                  <a:srgbClr val="FF0000"/>
                </a:solidFill>
                <a:round/>
                <a:headEnd/>
                <a:tailEnd/>
              </a:ln>
            </p:spPr>
            <p:txBody>
              <a:bodyPr/>
              <a:lstStyle/>
              <a:p>
                <a:endParaRPr lang="en-US"/>
              </a:p>
            </p:txBody>
          </p:sp>
          <p:sp>
            <p:nvSpPr>
              <p:cNvPr id="247" name="Freeform 262"/>
              <p:cNvSpPr>
                <a:spLocks/>
              </p:cNvSpPr>
              <p:nvPr/>
            </p:nvSpPr>
            <p:spPr bwMode="auto">
              <a:xfrm>
                <a:off x="3241063" y="4766364"/>
                <a:ext cx="22225" cy="44450"/>
              </a:xfrm>
              <a:custGeom>
                <a:avLst/>
                <a:gdLst>
                  <a:gd name="T0" fmla="*/ 0 w 14"/>
                  <a:gd name="T1" fmla="*/ 0 h 28"/>
                  <a:gd name="T2" fmla="*/ 2147483647 w 14"/>
                  <a:gd name="T3" fmla="*/ 0 h 28"/>
                  <a:gd name="T4" fmla="*/ 2147483647 w 14"/>
                  <a:gd name="T5" fmla="*/ 0 h 28"/>
                  <a:gd name="T6" fmla="*/ 2147483647 w 14"/>
                  <a:gd name="T7" fmla="*/ 2147483647 h 28"/>
                  <a:gd name="T8" fmla="*/ 0 w 14"/>
                  <a:gd name="T9" fmla="*/ 2147483647 h 28"/>
                  <a:gd name="T10" fmla="*/ 2147483647 w 14"/>
                  <a:gd name="T11" fmla="*/ 2147483647 h 28"/>
                  <a:gd name="T12" fmla="*/ 0 60000 65536"/>
                  <a:gd name="T13" fmla="*/ 0 60000 65536"/>
                  <a:gd name="T14" fmla="*/ 0 60000 65536"/>
                  <a:gd name="T15" fmla="*/ 0 60000 65536"/>
                  <a:gd name="T16" fmla="*/ 0 60000 65536"/>
                  <a:gd name="T17" fmla="*/ 0 60000 65536"/>
                  <a:gd name="T18" fmla="*/ 0 w 14"/>
                  <a:gd name="T19" fmla="*/ 0 h 28"/>
                  <a:gd name="T20" fmla="*/ 14 w 14"/>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4" h="28">
                    <a:moveTo>
                      <a:pt x="0" y="0"/>
                    </a:moveTo>
                    <a:lnTo>
                      <a:pt x="14" y="0"/>
                    </a:lnTo>
                    <a:lnTo>
                      <a:pt x="7" y="0"/>
                    </a:lnTo>
                    <a:lnTo>
                      <a:pt x="7" y="28"/>
                    </a:lnTo>
                    <a:lnTo>
                      <a:pt x="0" y="28"/>
                    </a:lnTo>
                    <a:lnTo>
                      <a:pt x="14" y="28"/>
                    </a:lnTo>
                  </a:path>
                </a:pathLst>
              </a:custGeom>
              <a:noFill/>
              <a:ln w="4">
                <a:solidFill>
                  <a:srgbClr val="FF0000"/>
                </a:solidFill>
                <a:round/>
                <a:headEnd/>
                <a:tailEnd/>
              </a:ln>
            </p:spPr>
            <p:txBody>
              <a:bodyPr/>
              <a:lstStyle/>
              <a:p>
                <a:endParaRPr lang="en-US"/>
              </a:p>
            </p:txBody>
          </p:sp>
          <p:sp>
            <p:nvSpPr>
              <p:cNvPr id="248" name="Freeform 263"/>
              <p:cNvSpPr>
                <a:spLocks/>
              </p:cNvSpPr>
              <p:nvPr/>
            </p:nvSpPr>
            <p:spPr bwMode="auto">
              <a:xfrm>
                <a:off x="3263288" y="4748902"/>
                <a:ext cx="22225" cy="42863"/>
              </a:xfrm>
              <a:custGeom>
                <a:avLst/>
                <a:gdLst>
                  <a:gd name="T0" fmla="*/ 0 w 14"/>
                  <a:gd name="T1" fmla="*/ 0 h 27"/>
                  <a:gd name="T2" fmla="*/ 2147483647 w 14"/>
                  <a:gd name="T3" fmla="*/ 0 h 27"/>
                  <a:gd name="T4" fmla="*/ 2147483647 w 14"/>
                  <a:gd name="T5" fmla="*/ 0 h 27"/>
                  <a:gd name="T6" fmla="*/ 2147483647 w 14"/>
                  <a:gd name="T7" fmla="*/ 2147483647 h 27"/>
                  <a:gd name="T8" fmla="*/ 0 w 14"/>
                  <a:gd name="T9" fmla="*/ 2147483647 h 27"/>
                  <a:gd name="T10" fmla="*/ 2147483647 w 14"/>
                  <a:gd name="T11" fmla="*/ 2147483647 h 27"/>
                  <a:gd name="T12" fmla="*/ 0 60000 65536"/>
                  <a:gd name="T13" fmla="*/ 0 60000 65536"/>
                  <a:gd name="T14" fmla="*/ 0 60000 65536"/>
                  <a:gd name="T15" fmla="*/ 0 60000 65536"/>
                  <a:gd name="T16" fmla="*/ 0 60000 65536"/>
                  <a:gd name="T17" fmla="*/ 0 60000 65536"/>
                  <a:gd name="T18" fmla="*/ 0 w 14"/>
                  <a:gd name="T19" fmla="*/ 0 h 27"/>
                  <a:gd name="T20" fmla="*/ 14 w 14"/>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14" h="27">
                    <a:moveTo>
                      <a:pt x="0" y="0"/>
                    </a:moveTo>
                    <a:lnTo>
                      <a:pt x="14" y="0"/>
                    </a:lnTo>
                    <a:lnTo>
                      <a:pt x="7" y="0"/>
                    </a:lnTo>
                    <a:lnTo>
                      <a:pt x="7" y="27"/>
                    </a:lnTo>
                    <a:lnTo>
                      <a:pt x="0" y="27"/>
                    </a:lnTo>
                    <a:lnTo>
                      <a:pt x="14" y="27"/>
                    </a:lnTo>
                  </a:path>
                </a:pathLst>
              </a:custGeom>
              <a:noFill/>
              <a:ln w="4">
                <a:solidFill>
                  <a:srgbClr val="FF0000"/>
                </a:solidFill>
                <a:round/>
                <a:headEnd/>
                <a:tailEnd/>
              </a:ln>
            </p:spPr>
            <p:txBody>
              <a:bodyPr/>
              <a:lstStyle/>
              <a:p>
                <a:endParaRPr lang="en-US"/>
              </a:p>
            </p:txBody>
          </p:sp>
          <p:sp>
            <p:nvSpPr>
              <p:cNvPr id="249" name="Freeform 264"/>
              <p:cNvSpPr>
                <a:spLocks/>
              </p:cNvSpPr>
              <p:nvPr/>
            </p:nvSpPr>
            <p:spPr bwMode="auto">
              <a:xfrm>
                <a:off x="3285513" y="4733027"/>
                <a:ext cx="22225" cy="41275"/>
              </a:xfrm>
              <a:custGeom>
                <a:avLst/>
                <a:gdLst>
                  <a:gd name="T0" fmla="*/ 0 w 14"/>
                  <a:gd name="T1" fmla="*/ 0 h 26"/>
                  <a:gd name="T2" fmla="*/ 2147483647 w 14"/>
                  <a:gd name="T3" fmla="*/ 0 h 26"/>
                  <a:gd name="T4" fmla="*/ 2147483647 w 14"/>
                  <a:gd name="T5" fmla="*/ 0 h 26"/>
                  <a:gd name="T6" fmla="*/ 2147483647 w 14"/>
                  <a:gd name="T7" fmla="*/ 2147483647 h 26"/>
                  <a:gd name="T8" fmla="*/ 0 w 14"/>
                  <a:gd name="T9" fmla="*/ 2147483647 h 26"/>
                  <a:gd name="T10" fmla="*/ 2147483647 w 14"/>
                  <a:gd name="T11" fmla="*/ 2147483647 h 26"/>
                  <a:gd name="T12" fmla="*/ 0 60000 65536"/>
                  <a:gd name="T13" fmla="*/ 0 60000 65536"/>
                  <a:gd name="T14" fmla="*/ 0 60000 65536"/>
                  <a:gd name="T15" fmla="*/ 0 60000 65536"/>
                  <a:gd name="T16" fmla="*/ 0 60000 65536"/>
                  <a:gd name="T17" fmla="*/ 0 60000 65536"/>
                  <a:gd name="T18" fmla="*/ 0 w 14"/>
                  <a:gd name="T19" fmla="*/ 0 h 26"/>
                  <a:gd name="T20" fmla="*/ 14 w 14"/>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4" h="26">
                    <a:moveTo>
                      <a:pt x="0" y="0"/>
                    </a:moveTo>
                    <a:lnTo>
                      <a:pt x="14" y="0"/>
                    </a:lnTo>
                    <a:lnTo>
                      <a:pt x="7" y="0"/>
                    </a:lnTo>
                    <a:lnTo>
                      <a:pt x="7" y="26"/>
                    </a:lnTo>
                    <a:lnTo>
                      <a:pt x="0" y="26"/>
                    </a:lnTo>
                    <a:lnTo>
                      <a:pt x="14" y="26"/>
                    </a:lnTo>
                  </a:path>
                </a:pathLst>
              </a:custGeom>
              <a:noFill/>
              <a:ln w="4">
                <a:solidFill>
                  <a:srgbClr val="FF0000"/>
                </a:solidFill>
                <a:round/>
                <a:headEnd/>
                <a:tailEnd/>
              </a:ln>
            </p:spPr>
            <p:txBody>
              <a:bodyPr/>
              <a:lstStyle/>
              <a:p>
                <a:endParaRPr lang="en-US"/>
              </a:p>
            </p:txBody>
          </p:sp>
          <p:sp>
            <p:nvSpPr>
              <p:cNvPr id="250" name="Freeform 265"/>
              <p:cNvSpPr>
                <a:spLocks/>
              </p:cNvSpPr>
              <p:nvPr/>
            </p:nvSpPr>
            <p:spPr bwMode="auto">
              <a:xfrm>
                <a:off x="3310913" y="4715564"/>
                <a:ext cx="20638" cy="46038"/>
              </a:xfrm>
              <a:custGeom>
                <a:avLst/>
                <a:gdLst>
                  <a:gd name="T0" fmla="*/ 0 w 13"/>
                  <a:gd name="T1" fmla="*/ 0 h 29"/>
                  <a:gd name="T2" fmla="*/ 2147483647 w 13"/>
                  <a:gd name="T3" fmla="*/ 0 h 29"/>
                  <a:gd name="T4" fmla="*/ 2147483647 w 13"/>
                  <a:gd name="T5" fmla="*/ 0 h 29"/>
                  <a:gd name="T6" fmla="*/ 2147483647 w 13"/>
                  <a:gd name="T7" fmla="*/ 2147483647 h 29"/>
                  <a:gd name="T8" fmla="*/ 0 w 13"/>
                  <a:gd name="T9" fmla="*/ 2147483647 h 29"/>
                  <a:gd name="T10" fmla="*/ 2147483647 w 13"/>
                  <a:gd name="T11" fmla="*/ 2147483647 h 29"/>
                  <a:gd name="T12" fmla="*/ 0 60000 65536"/>
                  <a:gd name="T13" fmla="*/ 0 60000 65536"/>
                  <a:gd name="T14" fmla="*/ 0 60000 65536"/>
                  <a:gd name="T15" fmla="*/ 0 60000 65536"/>
                  <a:gd name="T16" fmla="*/ 0 60000 65536"/>
                  <a:gd name="T17" fmla="*/ 0 60000 65536"/>
                  <a:gd name="T18" fmla="*/ 0 w 13"/>
                  <a:gd name="T19" fmla="*/ 0 h 29"/>
                  <a:gd name="T20" fmla="*/ 13 w 13"/>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13" h="29">
                    <a:moveTo>
                      <a:pt x="0" y="0"/>
                    </a:moveTo>
                    <a:lnTo>
                      <a:pt x="13" y="0"/>
                    </a:lnTo>
                    <a:lnTo>
                      <a:pt x="6" y="0"/>
                    </a:lnTo>
                    <a:lnTo>
                      <a:pt x="6" y="29"/>
                    </a:lnTo>
                    <a:lnTo>
                      <a:pt x="0" y="29"/>
                    </a:lnTo>
                    <a:lnTo>
                      <a:pt x="13" y="29"/>
                    </a:lnTo>
                  </a:path>
                </a:pathLst>
              </a:custGeom>
              <a:noFill/>
              <a:ln w="4">
                <a:solidFill>
                  <a:srgbClr val="FF0000"/>
                </a:solidFill>
                <a:round/>
                <a:headEnd/>
                <a:tailEnd/>
              </a:ln>
            </p:spPr>
            <p:txBody>
              <a:bodyPr/>
              <a:lstStyle/>
              <a:p>
                <a:endParaRPr lang="en-US"/>
              </a:p>
            </p:txBody>
          </p:sp>
          <p:sp>
            <p:nvSpPr>
              <p:cNvPr id="251" name="Freeform 266"/>
              <p:cNvSpPr>
                <a:spLocks/>
              </p:cNvSpPr>
              <p:nvPr/>
            </p:nvSpPr>
            <p:spPr bwMode="auto">
              <a:xfrm>
                <a:off x="3331551" y="4699689"/>
                <a:ext cx="22225" cy="47625"/>
              </a:xfrm>
              <a:custGeom>
                <a:avLst/>
                <a:gdLst>
                  <a:gd name="T0" fmla="*/ 0 w 14"/>
                  <a:gd name="T1" fmla="*/ 0 h 30"/>
                  <a:gd name="T2" fmla="*/ 2147483647 w 14"/>
                  <a:gd name="T3" fmla="*/ 0 h 30"/>
                  <a:gd name="T4" fmla="*/ 2147483647 w 14"/>
                  <a:gd name="T5" fmla="*/ 0 h 30"/>
                  <a:gd name="T6" fmla="*/ 2147483647 w 14"/>
                  <a:gd name="T7" fmla="*/ 2147483647 h 30"/>
                  <a:gd name="T8" fmla="*/ 0 w 14"/>
                  <a:gd name="T9" fmla="*/ 2147483647 h 30"/>
                  <a:gd name="T10" fmla="*/ 2147483647 w 14"/>
                  <a:gd name="T11" fmla="*/ 2147483647 h 30"/>
                  <a:gd name="T12" fmla="*/ 0 60000 65536"/>
                  <a:gd name="T13" fmla="*/ 0 60000 65536"/>
                  <a:gd name="T14" fmla="*/ 0 60000 65536"/>
                  <a:gd name="T15" fmla="*/ 0 60000 65536"/>
                  <a:gd name="T16" fmla="*/ 0 60000 65536"/>
                  <a:gd name="T17" fmla="*/ 0 60000 65536"/>
                  <a:gd name="T18" fmla="*/ 0 w 14"/>
                  <a:gd name="T19" fmla="*/ 0 h 30"/>
                  <a:gd name="T20" fmla="*/ 14 w 14"/>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4" h="30">
                    <a:moveTo>
                      <a:pt x="0" y="0"/>
                    </a:moveTo>
                    <a:lnTo>
                      <a:pt x="14" y="0"/>
                    </a:lnTo>
                    <a:lnTo>
                      <a:pt x="7" y="0"/>
                    </a:lnTo>
                    <a:lnTo>
                      <a:pt x="7" y="30"/>
                    </a:lnTo>
                    <a:lnTo>
                      <a:pt x="0" y="30"/>
                    </a:lnTo>
                    <a:lnTo>
                      <a:pt x="14" y="30"/>
                    </a:lnTo>
                  </a:path>
                </a:pathLst>
              </a:custGeom>
              <a:noFill/>
              <a:ln w="4">
                <a:solidFill>
                  <a:srgbClr val="FF0000"/>
                </a:solidFill>
                <a:round/>
                <a:headEnd/>
                <a:tailEnd/>
              </a:ln>
            </p:spPr>
            <p:txBody>
              <a:bodyPr/>
              <a:lstStyle/>
              <a:p>
                <a:endParaRPr lang="en-US"/>
              </a:p>
            </p:txBody>
          </p:sp>
          <p:sp>
            <p:nvSpPr>
              <p:cNvPr id="252" name="Freeform 267"/>
              <p:cNvSpPr>
                <a:spLocks/>
              </p:cNvSpPr>
              <p:nvPr/>
            </p:nvSpPr>
            <p:spPr bwMode="auto">
              <a:xfrm>
                <a:off x="3353776" y="4680639"/>
                <a:ext cx="22225" cy="49213"/>
              </a:xfrm>
              <a:custGeom>
                <a:avLst/>
                <a:gdLst>
                  <a:gd name="T0" fmla="*/ 0 w 14"/>
                  <a:gd name="T1" fmla="*/ 0 h 31"/>
                  <a:gd name="T2" fmla="*/ 2147483647 w 14"/>
                  <a:gd name="T3" fmla="*/ 0 h 31"/>
                  <a:gd name="T4" fmla="*/ 2147483647 w 14"/>
                  <a:gd name="T5" fmla="*/ 0 h 31"/>
                  <a:gd name="T6" fmla="*/ 2147483647 w 14"/>
                  <a:gd name="T7" fmla="*/ 2147483647 h 31"/>
                  <a:gd name="T8" fmla="*/ 0 w 14"/>
                  <a:gd name="T9" fmla="*/ 2147483647 h 31"/>
                  <a:gd name="T10" fmla="*/ 2147483647 w 14"/>
                  <a:gd name="T11" fmla="*/ 2147483647 h 31"/>
                  <a:gd name="T12" fmla="*/ 0 60000 65536"/>
                  <a:gd name="T13" fmla="*/ 0 60000 65536"/>
                  <a:gd name="T14" fmla="*/ 0 60000 65536"/>
                  <a:gd name="T15" fmla="*/ 0 60000 65536"/>
                  <a:gd name="T16" fmla="*/ 0 60000 65536"/>
                  <a:gd name="T17" fmla="*/ 0 60000 65536"/>
                  <a:gd name="T18" fmla="*/ 0 w 14"/>
                  <a:gd name="T19" fmla="*/ 0 h 31"/>
                  <a:gd name="T20" fmla="*/ 14 w 14"/>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14" h="31">
                    <a:moveTo>
                      <a:pt x="0" y="0"/>
                    </a:moveTo>
                    <a:lnTo>
                      <a:pt x="14" y="0"/>
                    </a:lnTo>
                    <a:lnTo>
                      <a:pt x="7" y="0"/>
                    </a:lnTo>
                    <a:lnTo>
                      <a:pt x="7" y="31"/>
                    </a:lnTo>
                    <a:lnTo>
                      <a:pt x="0" y="31"/>
                    </a:lnTo>
                    <a:lnTo>
                      <a:pt x="14" y="31"/>
                    </a:lnTo>
                  </a:path>
                </a:pathLst>
              </a:custGeom>
              <a:noFill/>
              <a:ln w="4">
                <a:solidFill>
                  <a:srgbClr val="FF0000"/>
                </a:solidFill>
                <a:round/>
                <a:headEnd/>
                <a:tailEnd/>
              </a:ln>
            </p:spPr>
            <p:txBody>
              <a:bodyPr/>
              <a:lstStyle/>
              <a:p>
                <a:endParaRPr lang="en-US"/>
              </a:p>
            </p:txBody>
          </p:sp>
          <p:sp>
            <p:nvSpPr>
              <p:cNvPr id="253" name="Freeform 268"/>
              <p:cNvSpPr>
                <a:spLocks/>
              </p:cNvSpPr>
              <p:nvPr/>
            </p:nvSpPr>
            <p:spPr bwMode="auto">
              <a:xfrm>
                <a:off x="3376001" y="4660002"/>
                <a:ext cx="22225" cy="50800"/>
              </a:xfrm>
              <a:custGeom>
                <a:avLst/>
                <a:gdLst>
                  <a:gd name="T0" fmla="*/ 0 w 14"/>
                  <a:gd name="T1" fmla="*/ 0 h 32"/>
                  <a:gd name="T2" fmla="*/ 2147483647 w 14"/>
                  <a:gd name="T3" fmla="*/ 0 h 32"/>
                  <a:gd name="T4" fmla="*/ 2147483647 w 14"/>
                  <a:gd name="T5" fmla="*/ 0 h 32"/>
                  <a:gd name="T6" fmla="*/ 2147483647 w 14"/>
                  <a:gd name="T7" fmla="*/ 2147483647 h 32"/>
                  <a:gd name="T8" fmla="*/ 0 w 14"/>
                  <a:gd name="T9" fmla="*/ 2147483647 h 32"/>
                  <a:gd name="T10" fmla="*/ 2147483647 w 14"/>
                  <a:gd name="T11" fmla="*/ 2147483647 h 32"/>
                  <a:gd name="T12" fmla="*/ 0 60000 65536"/>
                  <a:gd name="T13" fmla="*/ 0 60000 65536"/>
                  <a:gd name="T14" fmla="*/ 0 60000 65536"/>
                  <a:gd name="T15" fmla="*/ 0 60000 65536"/>
                  <a:gd name="T16" fmla="*/ 0 60000 65536"/>
                  <a:gd name="T17" fmla="*/ 0 60000 65536"/>
                  <a:gd name="T18" fmla="*/ 0 w 14"/>
                  <a:gd name="T19" fmla="*/ 0 h 32"/>
                  <a:gd name="T20" fmla="*/ 14 w 1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4" h="32">
                    <a:moveTo>
                      <a:pt x="0" y="0"/>
                    </a:moveTo>
                    <a:lnTo>
                      <a:pt x="14" y="0"/>
                    </a:lnTo>
                    <a:lnTo>
                      <a:pt x="7" y="0"/>
                    </a:lnTo>
                    <a:lnTo>
                      <a:pt x="7" y="32"/>
                    </a:lnTo>
                    <a:lnTo>
                      <a:pt x="0" y="32"/>
                    </a:lnTo>
                    <a:lnTo>
                      <a:pt x="14" y="32"/>
                    </a:lnTo>
                  </a:path>
                </a:pathLst>
              </a:custGeom>
              <a:noFill/>
              <a:ln w="4">
                <a:solidFill>
                  <a:srgbClr val="FF0000"/>
                </a:solidFill>
                <a:round/>
                <a:headEnd/>
                <a:tailEnd/>
              </a:ln>
            </p:spPr>
            <p:txBody>
              <a:bodyPr/>
              <a:lstStyle/>
              <a:p>
                <a:endParaRPr lang="en-US"/>
              </a:p>
            </p:txBody>
          </p:sp>
          <p:sp>
            <p:nvSpPr>
              <p:cNvPr id="254" name="Freeform 269"/>
              <p:cNvSpPr>
                <a:spLocks/>
              </p:cNvSpPr>
              <p:nvPr/>
            </p:nvSpPr>
            <p:spPr bwMode="auto">
              <a:xfrm>
                <a:off x="3401401" y="4644127"/>
                <a:ext cx="22225" cy="47625"/>
              </a:xfrm>
              <a:custGeom>
                <a:avLst/>
                <a:gdLst>
                  <a:gd name="T0" fmla="*/ 0 w 14"/>
                  <a:gd name="T1" fmla="*/ 0 h 30"/>
                  <a:gd name="T2" fmla="*/ 2147483647 w 14"/>
                  <a:gd name="T3" fmla="*/ 0 h 30"/>
                  <a:gd name="T4" fmla="*/ 2147483647 w 14"/>
                  <a:gd name="T5" fmla="*/ 0 h 30"/>
                  <a:gd name="T6" fmla="*/ 2147483647 w 14"/>
                  <a:gd name="T7" fmla="*/ 2147483647 h 30"/>
                  <a:gd name="T8" fmla="*/ 0 w 14"/>
                  <a:gd name="T9" fmla="*/ 2147483647 h 30"/>
                  <a:gd name="T10" fmla="*/ 2147483647 w 14"/>
                  <a:gd name="T11" fmla="*/ 2147483647 h 30"/>
                  <a:gd name="T12" fmla="*/ 0 60000 65536"/>
                  <a:gd name="T13" fmla="*/ 0 60000 65536"/>
                  <a:gd name="T14" fmla="*/ 0 60000 65536"/>
                  <a:gd name="T15" fmla="*/ 0 60000 65536"/>
                  <a:gd name="T16" fmla="*/ 0 60000 65536"/>
                  <a:gd name="T17" fmla="*/ 0 60000 65536"/>
                  <a:gd name="T18" fmla="*/ 0 w 14"/>
                  <a:gd name="T19" fmla="*/ 0 h 30"/>
                  <a:gd name="T20" fmla="*/ 14 w 14"/>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4" h="30">
                    <a:moveTo>
                      <a:pt x="0" y="0"/>
                    </a:moveTo>
                    <a:lnTo>
                      <a:pt x="14" y="0"/>
                    </a:lnTo>
                    <a:lnTo>
                      <a:pt x="7" y="0"/>
                    </a:lnTo>
                    <a:lnTo>
                      <a:pt x="7" y="30"/>
                    </a:lnTo>
                    <a:lnTo>
                      <a:pt x="0" y="30"/>
                    </a:lnTo>
                    <a:lnTo>
                      <a:pt x="14" y="30"/>
                    </a:lnTo>
                  </a:path>
                </a:pathLst>
              </a:custGeom>
              <a:noFill/>
              <a:ln w="4">
                <a:solidFill>
                  <a:srgbClr val="FF0000"/>
                </a:solidFill>
                <a:round/>
                <a:headEnd/>
                <a:tailEnd/>
              </a:ln>
            </p:spPr>
            <p:txBody>
              <a:bodyPr/>
              <a:lstStyle/>
              <a:p>
                <a:endParaRPr lang="en-US"/>
              </a:p>
            </p:txBody>
          </p:sp>
          <p:sp>
            <p:nvSpPr>
              <p:cNvPr id="255" name="Freeform 270"/>
              <p:cNvSpPr>
                <a:spLocks/>
              </p:cNvSpPr>
              <p:nvPr/>
            </p:nvSpPr>
            <p:spPr bwMode="auto">
              <a:xfrm>
                <a:off x="3423626" y="4618727"/>
                <a:ext cx="22225" cy="50800"/>
              </a:xfrm>
              <a:custGeom>
                <a:avLst/>
                <a:gdLst>
                  <a:gd name="T0" fmla="*/ 0 w 14"/>
                  <a:gd name="T1" fmla="*/ 0 h 32"/>
                  <a:gd name="T2" fmla="*/ 2147483647 w 14"/>
                  <a:gd name="T3" fmla="*/ 0 h 32"/>
                  <a:gd name="T4" fmla="*/ 2147483647 w 14"/>
                  <a:gd name="T5" fmla="*/ 0 h 32"/>
                  <a:gd name="T6" fmla="*/ 2147483647 w 14"/>
                  <a:gd name="T7" fmla="*/ 2147483647 h 32"/>
                  <a:gd name="T8" fmla="*/ 0 w 14"/>
                  <a:gd name="T9" fmla="*/ 2147483647 h 32"/>
                  <a:gd name="T10" fmla="*/ 2147483647 w 14"/>
                  <a:gd name="T11" fmla="*/ 2147483647 h 32"/>
                  <a:gd name="T12" fmla="*/ 0 60000 65536"/>
                  <a:gd name="T13" fmla="*/ 0 60000 65536"/>
                  <a:gd name="T14" fmla="*/ 0 60000 65536"/>
                  <a:gd name="T15" fmla="*/ 0 60000 65536"/>
                  <a:gd name="T16" fmla="*/ 0 60000 65536"/>
                  <a:gd name="T17" fmla="*/ 0 60000 65536"/>
                  <a:gd name="T18" fmla="*/ 0 w 14"/>
                  <a:gd name="T19" fmla="*/ 0 h 32"/>
                  <a:gd name="T20" fmla="*/ 14 w 1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4" h="32">
                    <a:moveTo>
                      <a:pt x="0" y="0"/>
                    </a:moveTo>
                    <a:lnTo>
                      <a:pt x="14" y="0"/>
                    </a:lnTo>
                    <a:lnTo>
                      <a:pt x="7" y="0"/>
                    </a:lnTo>
                    <a:lnTo>
                      <a:pt x="7" y="32"/>
                    </a:lnTo>
                    <a:lnTo>
                      <a:pt x="0" y="32"/>
                    </a:lnTo>
                    <a:lnTo>
                      <a:pt x="14" y="32"/>
                    </a:lnTo>
                  </a:path>
                </a:pathLst>
              </a:custGeom>
              <a:noFill/>
              <a:ln w="4">
                <a:solidFill>
                  <a:srgbClr val="FF0000"/>
                </a:solidFill>
                <a:round/>
                <a:headEnd/>
                <a:tailEnd/>
              </a:ln>
            </p:spPr>
            <p:txBody>
              <a:bodyPr/>
              <a:lstStyle/>
              <a:p>
                <a:endParaRPr lang="en-US"/>
              </a:p>
            </p:txBody>
          </p:sp>
          <p:sp>
            <p:nvSpPr>
              <p:cNvPr id="256" name="Freeform 271"/>
              <p:cNvSpPr>
                <a:spLocks/>
              </p:cNvSpPr>
              <p:nvPr/>
            </p:nvSpPr>
            <p:spPr bwMode="auto">
              <a:xfrm>
                <a:off x="3445851" y="4596502"/>
                <a:ext cx="22225" cy="50800"/>
              </a:xfrm>
              <a:custGeom>
                <a:avLst/>
                <a:gdLst>
                  <a:gd name="T0" fmla="*/ 0 w 14"/>
                  <a:gd name="T1" fmla="*/ 0 h 32"/>
                  <a:gd name="T2" fmla="*/ 2147483647 w 14"/>
                  <a:gd name="T3" fmla="*/ 0 h 32"/>
                  <a:gd name="T4" fmla="*/ 2147483647 w 14"/>
                  <a:gd name="T5" fmla="*/ 0 h 32"/>
                  <a:gd name="T6" fmla="*/ 2147483647 w 14"/>
                  <a:gd name="T7" fmla="*/ 2147483647 h 32"/>
                  <a:gd name="T8" fmla="*/ 0 w 14"/>
                  <a:gd name="T9" fmla="*/ 2147483647 h 32"/>
                  <a:gd name="T10" fmla="*/ 2147483647 w 14"/>
                  <a:gd name="T11" fmla="*/ 2147483647 h 32"/>
                  <a:gd name="T12" fmla="*/ 0 60000 65536"/>
                  <a:gd name="T13" fmla="*/ 0 60000 65536"/>
                  <a:gd name="T14" fmla="*/ 0 60000 65536"/>
                  <a:gd name="T15" fmla="*/ 0 60000 65536"/>
                  <a:gd name="T16" fmla="*/ 0 60000 65536"/>
                  <a:gd name="T17" fmla="*/ 0 60000 65536"/>
                  <a:gd name="T18" fmla="*/ 0 w 14"/>
                  <a:gd name="T19" fmla="*/ 0 h 32"/>
                  <a:gd name="T20" fmla="*/ 14 w 1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4" h="32">
                    <a:moveTo>
                      <a:pt x="0" y="0"/>
                    </a:moveTo>
                    <a:lnTo>
                      <a:pt x="14" y="0"/>
                    </a:lnTo>
                    <a:lnTo>
                      <a:pt x="7" y="0"/>
                    </a:lnTo>
                    <a:lnTo>
                      <a:pt x="7" y="32"/>
                    </a:lnTo>
                    <a:lnTo>
                      <a:pt x="0" y="32"/>
                    </a:lnTo>
                    <a:lnTo>
                      <a:pt x="14" y="32"/>
                    </a:lnTo>
                  </a:path>
                </a:pathLst>
              </a:custGeom>
              <a:noFill/>
              <a:ln w="4">
                <a:solidFill>
                  <a:srgbClr val="FF0000"/>
                </a:solidFill>
                <a:round/>
                <a:headEnd/>
                <a:tailEnd/>
              </a:ln>
            </p:spPr>
            <p:txBody>
              <a:bodyPr/>
              <a:lstStyle/>
              <a:p>
                <a:endParaRPr lang="en-US"/>
              </a:p>
            </p:txBody>
          </p:sp>
          <p:sp>
            <p:nvSpPr>
              <p:cNvPr id="257" name="Freeform 272"/>
              <p:cNvSpPr>
                <a:spLocks/>
              </p:cNvSpPr>
              <p:nvPr/>
            </p:nvSpPr>
            <p:spPr bwMode="auto">
              <a:xfrm>
                <a:off x="3468076" y="4574277"/>
                <a:ext cx="22225" cy="50800"/>
              </a:xfrm>
              <a:custGeom>
                <a:avLst/>
                <a:gdLst>
                  <a:gd name="T0" fmla="*/ 0 w 14"/>
                  <a:gd name="T1" fmla="*/ 0 h 32"/>
                  <a:gd name="T2" fmla="*/ 2147483647 w 14"/>
                  <a:gd name="T3" fmla="*/ 0 h 32"/>
                  <a:gd name="T4" fmla="*/ 2147483647 w 14"/>
                  <a:gd name="T5" fmla="*/ 0 h 32"/>
                  <a:gd name="T6" fmla="*/ 2147483647 w 14"/>
                  <a:gd name="T7" fmla="*/ 2147483647 h 32"/>
                  <a:gd name="T8" fmla="*/ 0 w 14"/>
                  <a:gd name="T9" fmla="*/ 2147483647 h 32"/>
                  <a:gd name="T10" fmla="*/ 2147483647 w 14"/>
                  <a:gd name="T11" fmla="*/ 2147483647 h 32"/>
                  <a:gd name="T12" fmla="*/ 0 60000 65536"/>
                  <a:gd name="T13" fmla="*/ 0 60000 65536"/>
                  <a:gd name="T14" fmla="*/ 0 60000 65536"/>
                  <a:gd name="T15" fmla="*/ 0 60000 65536"/>
                  <a:gd name="T16" fmla="*/ 0 60000 65536"/>
                  <a:gd name="T17" fmla="*/ 0 60000 65536"/>
                  <a:gd name="T18" fmla="*/ 0 w 14"/>
                  <a:gd name="T19" fmla="*/ 0 h 32"/>
                  <a:gd name="T20" fmla="*/ 14 w 1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4" h="32">
                    <a:moveTo>
                      <a:pt x="0" y="0"/>
                    </a:moveTo>
                    <a:lnTo>
                      <a:pt x="14" y="0"/>
                    </a:lnTo>
                    <a:lnTo>
                      <a:pt x="7" y="0"/>
                    </a:lnTo>
                    <a:lnTo>
                      <a:pt x="7" y="32"/>
                    </a:lnTo>
                    <a:lnTo>
                      <a:pt x="0" y="32"/>
                    </a:lnTo>
                    <a:lnTo>
                      <a:pt x="14" y="32"/>
                    </a:lnTo>
                  </a:path>
                </a:pathLst>
              </a:custGeom>
              <a:noFill/>
              <a:ln w="4">
                <a:solidFill>
                  <a:srgbClr val="FF0000"/>
                </a:solidFill>
                <a:round/>
                <a:headEnd/>
                <a:tailEnd/>
              </a:ln>
            </p:spPr>
            <p:txBody>
              <a:bodyPr/>
              <a:lstStyle/>
              <a:p>
                <a:endParaRPr lang="en-US"/>
              </a:p>
            </p:txBody>
          </p:sp>
          <p:sp>
            <p:nvSpPr>
              <p:cNvPr id="258" name="Freeform 273"/>
              <p:cNvSpPr>
                <a:spLocks/>
              </p:cNvSpPr>
              <p:nvPr/>
            </p:nvSpPr>
            <p:spPr bwMode="auto">
              <a:xfrm>
                <a:off x="3490301" y="4548877"/>
                <a:ext cx="22225" cy="50800"/>
              </a:xfrm>
              <a:custGeom>
                <a:avLst/>
                <a:gdLst>
                  <a:gd name="T0" fmla="*/ 0 w 14"/>
                  <a:gd name="T1" fmla="*/ 0 h 32"/>
                  <a:gd name="T2" fmla="*/ 2147483647 w 14"/>
                  <a:gd name="T3" fmla="*/ 0 h 32"/>
                  <a:gd name="T4" fmla="*/ 2147483647 w 14"/>
                  <a:gd name="T5" fmla="*/ 0 h 32"/>
                  <a:gd name="T6" fmla="*/ 2147483647 w 14"/>
                  <a:gd name="T7" fmla="*/ 2147483647 h 32"/>
                  <a:gd name="T8" fmla="*/ 0 w 14"/>
                  <a:gd name="T9" fmla="*/ 2147483647 h 32"/>
                  <a:gd name="T10" fmla="*/ 2147483647 w 14"/>
                  <a:gd name="T11" fmla="*/ 2147483647 h 32"/>
                  <a:gd name="T12" fmla="*/ 0 60000 65536"/>
                  <a:gd name="T13" fmla="*/ 0 60000 65536"/>
                  <a:gd name="T14" fmla="*/ 0 60000 65536"/>
                  <a:gd name="T15" fmla="*/ 0 60000 65536"/>
                  <a:gd name="T16" fmla="*/ 0 60000 65536"/>
                  <a:gd name="T17" fmla="*/ 0 60000 65536"/>
                  <a:gd name="T18" fmla="*/ 0 w 14"/>
                  <a:gd name="T19" fmla="*/ 0 h 32"/>
                  <a:gd name="T20" fmla="*/ 14 w 1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4" h="32">
                    <a:moveTo>
                      <a:pt x="0" y="0"/>
                    </a:moveTo>
                    <a:lnTo>
                      <a:pt x="14" y="0"/>
                    </a:lnTo>
                    <a:lnTo>
                      <a:pt x="7" y="0"/>
                    </a:lnTo>
                    <a:lnTo>
                      <a:pt x="7" y="32"/>
                    </a:lnTo>
                    <a:lnTo>
                      <a:pt x="0" y="32"/>
                    </a:lnTo>
                    <a:lnTo>
                      <a:pt x="14" y="32"/>
                    </a:lnTo>
                  </a:path>
                </a:pathLst>
              </a:custGeom>
              <a:noFill/>
              <a:ln w="4">
                <a:solidFill>
                  <a:srgbClr val="FF0000"/>
                </a:solidFill>
                <a:round/>
                <a:headEnd/>
                <a:tailEnd/>
              </a:ln>
            </p:spPr>
            <p:txBody>
              <a:bodyPr/>
              <a:lstStyle/>
              <a:p>
                <a:endParaRPr lang="en-US"/>
              </a:p>
            </p:txBody>
          </p:sp>
          <p:sp>
            <p:nvSpPr>
              <p:cNvPr id="259" name="Freeform 274"/>
              <p:cNvSpPr>
                <a:spLocks/>
              </p:cNvSpPr>
              <p:nvPr/>
            </p:nvSpPr>
            <p:spPr bwMode="auto">
              <a:xfrm>
                <a:off x="3515701" y="4523477"/>
                <a:ext cx="22225" cy="50800"/>
              </a:xfrm>
              <a:custGeom>
                <a:avLst/>
                <a:gdLst>
                  <a:gd name="T0" fmla="*/ 0 w 14"/>
                  <a:gd name="T1" fmla="*/ 0 h 32"/>
                  <a:gd name="T2" fmla="*/ 2147483647 w 14"/>
                  <a:gd name="T3" fmla="*/ 0 h 32"/>
                  <a:gd name="T4" fmla="*/ 2147483647 w 14"/>
                  <a:gd name="T5" fmla="*/ 0 h 32"/>
                  <a:gd name="T6" fmla="*/ 2147483647 w 14"/>
                  <a:gd name="T7" fmla="*/ 2147483647 h 32"/>
                  <a:gd name="T8" fmla="*/ 0 w 14"/>
                  <a:gd name="T9" fmla="*/ 2147483647 h 32"/>
                  <a:gd name="T10" fmla="*/ 2147483647 w 14"/>
                  <a:gd name="T11" fmla="*/ 2147483647 h 32"/>
                  <a:gd name="T12" fmla="*/ 0 60000 65536"/>
                  <a:gd name="T13" fmla="*/ 0 60000 65536"/>
                  <a:gd name="T14" fmla="*/ 0 60000 65536"/>
                  <a:gd name="T15" fmla="*/ 0 60000 65536"/>
                  <a:gd name="T16" fmla="*/ 0 60000 65536"/>
                  <a:gd name="T17" fmla="*/ 0 60000 65536"/>
                  <a:gd name="T18" fmla="*/ 0 w 14"/>
                  <a:gd name="T19" fmla="*/ 0 h 32"/>
                  <a:gd name="T20" fmla="*/ 14 w 1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4" h="32">
                    <a:moveTo>
                      <a:pt x="0" y="0"/>
                    </a:moveTo>
                    <a:lnTo>
                      <a:pt x="14" y="0"/>
                    </a:lnTo>
                    <a:lnTo>
                      <a:pt x="7" y="0"/>
                    </a:lnTo>
                    <a:lnTo>
                      <a:pt x="7" y="32"/>
                    </a:lnTo>
                    <a:lnTo>
                      <a:pt x="0" y="32"/>
                    </a:lnTo>
                    <a:lnTo>
                      <a:pt x="14" y="32"/>
                    </a:lnTo>
                  </a:path>
                </a:pathLst>
              </a:custGeom>
              <a:noFill/>
              <a:ln w="4">
                <a:solidFill>
                  <a:srgbClr val="FF0000"/>
                </a:solidFill>
                <a:round/>
                <a:headEnd/>
                <a:tailEnd/>
              </a:ln>
            </p:spPr>
            <p:txBody>
              <a:bodyPr/>
              <a:lstStyle/>
              <a:p>
                <a:endParaRPr lang="en-US"/>
              </a:p>
            </p:txBody>
          </p:sp>
          <p:sp>
            <p:nvSpPr>
              <p:cNvPr id="260" name="Freeform 275"/>
              <p:cNvSpPr>
                <a:spLocks/>
              </p:cNvSpPr>
              <p:nvPr/>
            </p:nvSpPr>
            <p:spPr bwMode="auto">
              <a:xfrm>
                <a:off x="3537926" y="4499664"/>
                <a:ext cx="22225" cy="49213"/>
              </a:xfrm>
              <a:custGeom>
                <a:avLst/>
                <a:gdLst>
                  <a:gd name="T0" fmla="*/ 0 w 14"/>
                  <a:gd name="T1" fmla="*/ 0 h 31"/>
                  <a:gd name="T2" fmla="*/ 2147483647 w 14"/>
                  <a:gd name="T3" fmla="*/ 0 h 31"/>
                  <a:gd name="T4" fmla="*/ 2147483647 w 14"/>
                  <a:gd name="T5" fmla="*/ 0 h 31"/>
                  <a:gd name="T6" fmla="*/ 2147483647 w 14"/>
                  <a:gd name="T7" fmla="*/ 2147483647 h 31"/>
                  <a:gd name="T8" fmla="*/ 0 w 14"/>
                  <a:gd name="T9" fmla="*/ 2147483647 h 31"/>
                  <a:gd name="T10" fmla="*/ 2147483647 w 14"/>
                  <a:gd name="T11" fmla="*/ 2147483647 h 31"/>
                  <a:gd name="T12" fmla="*/ 0 60000 65536"/>
                  <a:gd name="T13" fmla="*/ 0 60000 65536"/>
                  <a:gd name="T14" fmla="*/ 0 60000 65536"/>
                  <a:gd name="T15" fmla="*/ 0 60000 65536"/>
                  <a:gd name="T16" fmla="*/ 0 60000 65536"/>
                  <a:gd name="T17" fmla="*/ 0 60000 65536"/>
                  <a:gd name="T18" fmla="*/ 0 w 14"/>
                  <a:gd name="T19" fmla="*/ 0 h 31"/>
                  <a:gd name="T20" fmla="*/ 14 w 14"/>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14" h="31">
                    <a:moveTo>
                      <a:pt x="0" y="0"/>
                    </a:moveTo>
                    <a:lnTo>
                      <a:pt x="14" y="0"/>
                    </a:lnTo>
                    <a:lnTo>
                      <a:pt x="7" y="0"/>
                    </a:lnTo>
                    <a:lnTo>
                      <a:pt x="7" y="31"/>
                    </a:lnTo>
                    <a:lnTo>
                      <a:pt x="0" y="31"/>
                    </a:lnTo>
                    <a:lnTo>
                      <a:pt x="14" y="31"/>
                    </a:lnTo>
                  </a:path>
                </a:pathLst>
              </a:custGeom>
              <a:noFill/>
              <a:ln w="4">
                <a:solidFill>
                  <a:srgbClr val="FF0000"/>
                </a:solidFill>
                <a:round/>
                <a:headEnd/>
                <a:tailEnd/>
              </a:ln>
            </p:spPr>
            <p:txBody>
              <a:bodyPr/>
              <a:lstStyle/>
              <a:p>
                <a:endParaRPr lang="en-US"/>
              </a:p>
            </p:txBody>
          </p:sp>
          <p:sp>
            <p:nvSpPr>
              <p:cNvPr id="261" name="Freeform 276"/>
              <p:cNvSpPr>
                <a:spLocks/>
              </p:cNvSpPr>
              <p:nvPr/>
            </p:nvSpPr>
            <p:spPr bwMode="auto">
              <a:xfrm>
                <a:off x="3560151" y="4474264"/>
                <a:ext cx="22225" cy="49213"/>
              </a:xfrm>
              <a:custGeom>
                <a:avLst/>
                <a:gdLst>
                  <a:gd name="T0" fmla="*/ 0 w 14"/>
                  <a:gd name="T1" fmla="*/ 0 h 31"/>
                  <a:gd name="T2" fmla="*/ 2147483647 w 14"/>
                  <a:gd name="T3" fmla="*/ 0 h 31"/>
                  <a:gd name="T4" fmla="*/ 2147483647 w 14"/>
                  <a:gd name="T5" fmla="*/ 0 h 31"/>
                  <a:gd name="T6" fmla="*/ 2147483647 w 14"/>
                  <a:gd name="T7" fmla="*/ 2147483647 h 31"/>
                  <a:gd name="T8" fmla="*/ 0 w 14"/>
                  <a:gd name="T9" fmla="*/ 2147483647 h 31"/>
                  <a:gd name="T10" fmla="*/ 2147483647 w 14"/>
                  <a:gd name="T11" fmla="*/ 2147483647 h 31"/>
                  <a:gd name="T12" fmla="*/ 0 60000 65536"/>
                  <a:gd name="T13" fmla="*/ 0 60000 65536"/>
                  <a:gd name="T14" fmla="*/ 0 60000 65536"/>
                  <a:gd name="T15" fmla="*/ 0 60000 65536"/>
                  <a:gd name="T16" fmla="*/ 0 60000 65536"/>
                  <a:gd name="T17" fmla="*/ 0 60000 65536"/>
                  <a:gd name="T18" fmla="*/ 0 w 14"/>
                  <a:gd name="T19" fmla="*/ 0 h 31"/>
                  <a:gd name="T20" fmla="*/ 14 w 14"/>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14" h="31">
                    <a:moveTo>
                      <a:pt x="0" y="0"/>
                    </a:moveTo>
                    <a:lnTo>
                      <a:pt x="14" y="0"/>
                    </a:lnTo>
                    <a:lnTo>
                      <a:pt x="7" y="0"/>
                    </a:lnTo>
                    <a:lnTo>
                      <a:pt x="7" y="31"/>
                    </a:lnTo>
                    <a:lnTo>
                      <a:pt x="0" y="31"/>
                    </a:lnTo>
                    <a:lnTo>
                      <a:pt x="14" y="31"/>
                    </a:lnTo>
                  </a:path>
                </a:pathLst>
              </a:custGeom>
              <a:noFill/>
              <a:ln w="4">
                <a:solidFill>
                  <a:srgbClr val="FF0000"/>
                </a:solidFill>
                <a:round/>
                <a:headEnd/>
                <a:tailEnd/>
              </a:ln>
            </p:spPr>
            <p:txBody>
              <a:bodyPr/>
              <a:lstStyle/>
              <a:p>
                <a:endParaRPr lang="en-US"/>
              </a:p>
            </p:txBody>
          </p:sp>
          <p:sp>
            <p:nvSpPr>
              <p:cNvPr id="262" name="Freeform 277"/>
              <p:cNvSpPr>
                <a:spLocks/>
              </p:cNvSpPr>
              <p:nvPr/>
            </p:nvSpPr>
            <p:spPr bwMode="auto">
              <a:xfrm>
                <a:off x="3582376" y="4445689"/>
                <a:ext cx="22225" cy="50800"/>
              </a:xfrm>
              <a:custGeom>
                <a:avLst/>
                <a:gdLst>
                  <a:gd name="T0" fmla="*/ 0 w 14"/>
                  <a:gd name="T1" fmla="*/ 0 h 32"/>
                  <a:gd name="T2" fmla="*/ 2147483647 w 14"/>
                  <a:gd name="T3" fmla="*/ 0 h 32"/>
                  <a:gd name="T4" fmla="*/ 2147483647 w 14"/>
                  <a:gd name="T5" fmla="*/ 0 h 32"/>
                  <a:gd name="T6" fmla="*/ 2147483647 w 14"/>
                  <a:gd name="T7" fmla="*/ 2147483647 h 32"/>
                  <a:gd name="T8" fmla="*/ 0 w 14"/>
                  <a:gd name="T9" fmla="*/ 2147483647 h 32"/>
                  <a:gd name="T10" fmla="*/ 2147483647 w 14"/>
                  <a:gd name="T11" fmla="*/ 2147483647 h 32"/>
                  <a:gd name="T12" fmla="*/ 0 60000 65536"/>
                  <a:gd name="T13" fmla="*/ 0 60000 65536"/>
                  <a:gd name="T14" fmla="*/ 0 60000 65536"/>
                  <a:gd name="T15" fmla="*/ 0 60000 65536"/>
                  <a:gd name="T16" fmla="*/ 0 60000 65536"/>
                  <a:gd name="T17" fmla="*/ 0 60000 65536"/>
                  <a:gd name="T18" fmla="*/ 0 w 14"/>
                  <a:gd name="T19" fmla="*/ 0 h 32"/>
                  <a:gd name="T20" fmla="*/ 14 w 1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4" h="32">
                    <a:moveTo>
                      <a:pt x="0" y="0"/>
                    </a:moveTo>
                    <a:lnTo>
                      <a:pt x="14" y="0"/>
                    </a:lnTo>
                    <a:lnTo>
                      <a:pt x="7" y="0"/>
                    </a:lnTo>
                    <a:lnTo>
                      <a:pt x="7" y="32"/>
                    </a:lnTo>
                    <a:lnTo>
                      <a:pt x="0" y="32"/>
                    </a:lnTo>
                    <a:lnTo>
                      <a:pt x="14" y="32"/>
                    </a:lnTo>
                  </a:path>
                </a:pathLst>
              </a:custGeom>
              <a:noFill/>
              <a:ln w="4">
                <a:solidFill>
                  <a:srgbClr val="FF0000"/>
                </a:solidFill>
                <a:round/>
                <a:headEnd/>
                <a:tailEnd/>
              </a:ln>
            </p:spPr>
            <p:txBody>
              <a:bodyPr/>
              <a:lstStyle/>
              <a:p>
                <a:endParaRPr lang="en-US"/>
              </a:p>
            </p:txBody>
          </p:sp>
          <p:sp>
            <p:nvSpPr>
              <p:cNvPr id="263" name="Freeform 278"/>
              <p:cNvSpPr>
                <a:spLocks/>
              </p:cNvSpPr>
              <p:nvPr/>
            </p:nvSpPr>
            <p:spPr bwMode="auto">
              <a:xfrm>
                <a:off x="3606188" y="4418702"/>
                <a:ext cx="22225" cy="47625"/>
              </a:xfrm>
              <a:custGeom>
                <a:avLst/>
                <a:gdLst>
                  <a:gd name="T0" fmla="*/ 0 w 14"/>
                  <a:gd name="T1" fmla="*/ 0 h 30"/>
                  <a:gd name="T2" fmla="*/ 2147483647 w 14"/>
                  <a:gd name="T3" fmla="*/ 0 h 30"/>
                  <a:gd name="T4" fmla="*/ 2147483647 w 14"/>
                  <a:gd name="T5" fmla="*/ 0 h 30"/>
                  <a:gd name="T6" fmla="*/ 2147483647 w 14"/>
                  <a:gd name="T7" fmla="*/ 2147483647 h 30"/>
                  <a:gd name="T8" fmla="*/ 0 w 14"/>
                  <a:gd name="T9" fmla="*/ 2147483647 h 30"/>
                  <a:gd name="T10" fmla="*/ 2147483647 w 14"/>
                  <a:gd name="T11" fmla="*/ 2147483647 h 30"/>
                  <a:gd name="T12" fmla="*/ 0 60000 65536"/>
                  <a:gd name="T13" fmla="*/ 0 60000 65536"/>
                  <a:gd name="T14" fmla="*/ 0 60000 65536"/>
                  <a:gd name="T15" fmla="*/ 0 60000 65536"/>
                  <a:gd name="T16" fmla="*/ 0 60000 65536"/>
                  <a:gd name="T17" fmla="*/ 0 60000 65536"/>
                  <a:gd name="T18" fmla="*/ 0 w 14"/>
                  <a:gd name="T19" fmla="*/ 0 h 30"/>
                  <a:gd name="T20" fmla="*/ 14 w 14"/>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4" h="30">
                    <a:moveTo>
                      <a:pt x="0" y="0"/>
                    </a:moveTo>
                    <a:lnTo>
                      <a:pt x="14" y="0"/>
                    </a:lnTo>
                    <a:lnTo>
                      <a:pt x="7" y="0"/>
                    </a:lnTo>
                    <a:lnTo>
                      <a:pt x="7" y="30"/>
                    </a:lnTo>
                    <a:lnTo>
                      <a:pt x="0" y="30"/>
                    </a:lnTo>
                    <a:lnTo>
                      <a:pt x="14" y="30"/>
                    </a:lnTo>
                  </a:path>
                </a:pathLst>
              </a:custGeom>
              <a:noFill/>
              <a:ln w="4">
                <a:solidFill>
                  <a:srgbClr val="FF0000"/>
                </a:solidFill>
                <a:round/>
                <a:headEnd/>
                <a:tailEnd/>
              </a:ln>
            </p:spPr>
            <p:txBody>
              <a:bodyPr/>
              <a:lstStyle/>
              <a:p>
                <a:endParaRPr lang="en-US"/>
              </a:p>
            </p:txBody>
          </p:sp>
          <p:sp>
            <p:nvSpPr>
              <p:cNvPr id="264" name="Freeform 279"/>
              <p:cNvSpPr>
                <a:spLocks/>
              </p:cNvSpPr>
              <p:nvPr/>
            </p:nvSpPr>
            <p:spPr bwMode="auto">
              <a:xfrm>
                <a:off x="3628413" y="4393302"/>
                <a:ext cx="22225" cy="47625"/>
              </a:xfrm>
              <a:custGeom>
                <a:avLst/>
                <a:gdLst>
                  <a:gd name="T0" fmla="*/ 0 w 14"/>
                  <a:gd name="T1" fmla="*/ 0 h 30"/>
                  <a:gd name="T2" fmla="*/ 2147483647 w 14"/>
                  <a:gd name="T3" fmla="*/ 0 h 30"/>
                  <a:gd name="T4" fmla="*/ 2147483647 w 14"/>
                  <a:gd name="T5" fmla="*/ 0 h 30"/>
                  <a:gd name="T6" fmla="*/ 2147483647 w 14"/>
                  <a:gd name="T7" fmla="*/ 2147483647 h 30"/>
                  <a:gd name="T8" fmla="*/ 0 w 14"/>
                  <a:gd name="T9" fmla="*/ 2147483647 h 30"/>
                  <a:gd name="T10" fmla="*/ 2147483647 w 14"/>
                  <a:gd name="T11" fmla="*/ 2147483647 h 30"/>
                  <a:gd name="T12" fmla="*/ 0 60000 65536"/>
                  <a:gd name="T13" fmla="*/ 0 60000 65536"/>
                  <a:gd name="T14" fmla="*/ 0 60000 65536"/>
                  <a:gd name="T15" fmla="*/ 0 60000 65536"/>
                  <a:gd name="T16" fmla="*/ 0 60000 65536"/>
                  <a:gd name="T17" fmla="*/ 0 60000 65536"/>
                  <a:gd name="T18" fmla="*/ 0 w 14"/>
                  <a:gd name="T19" fmla="*/ 0 h 30"/>
                  <a:gd name="T20" fmla="*/ 14 w 14"/>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4" h="30">
                    <a:moveTo>
                      <a:pt x="0" y="0"/>
                    </a:moveTo>
                    <a:lnTo>
                      <a:pt x="14" y="0"/>
                    </a:lnTo>
                    <a:lnTo>
                      <a:pt x="7" y="0"/>
                    </a:lnTo>
                    <a:lnTo>
                      <a:pt x="7" y="30"/>
                    </a:lnTo>
                    <a:lnTo>
                      <a:pt x="0" y="30"/>
                    </a:lnTo>
                    <a:lnTo>
                      <a:pt x="14" y="30"/>
                    </a:lnTo>
                  </a:path>
                </a:pathLst>
              </a:custGeom>
              <a:noFill/>
              <a:ln w="4">
                <a:solidFill>
                  <a:srgbClr val="FF0000"/>
                </a:solidFill>
                <a:round/>
                <a:headEnd/>
                <a:tailEnd/>
              </a:ln>
            </p:spPr>
            <p:txBody>
              <a:bodyPr/>
              <a:lstStyle/>
              <a:p>
                <a:endParaRPr lang="en-US"/>
              </a:p>
            </p:txBody>
          </p:sp>
          <p:sp>
            <p:nvSpPr>
              <p:cNvPr id="265" name="Freeform 280"/>
              <p:cNvSpPr>
                <a:spLocks/>
              </p:cNvSpPr>
              <p:nvPr/>
            </p:nvSpPr>
            <p:spPr bwMode="auto">
              <a:xfrm>
                <a:off x="3650638" y="4364727"/>
                <a:ext cx="22225" cy="47625"/>
              </a:xfrm>
              <a:custGeom>
                <a:avLst/>
                <a:gdLst>
                  <a:gd name="T0" fmla="*/ 0 w 14"/>
                  <a:gd name="T1" fmla="*/ 0 h 30"/>
                  <a:gd name="T2" fmla="*/ 2147483647 w 14"/>
                  <a:gd name="T3" fmla="*/ 0 h 30"/>
                  <a:gd name="T4" fmla="*/ 2147483647 w 14"/>
                  <a:gd name="T5" fmla="*/ 0 h 30"/>
                  <a:gd name="T6" fmla="*/ 2147483647 w 14"/>
                  <a:gd name="T7" fmla="*/ 2147483647 h 30"/>
                  <a:gd name="T8" fmla="*/ 0 w 14"/>
                  <a:gd name="T9" fmla="*/ 2147483647 h 30"/>
                  <a:gd name="T10" fmla="*/ 2147483647 w 14"/>
                  <a:gd name="T11" fmla="*/ 2147483647 h 30"/>
                  <a:gd name="T12" fmla="*/ 0 60000 65536"/>
                  <a:gd name="T13" fmla="*/ 0 60000 65536"/>
                  <a:gd name="T14" fmla="*/ 0 60000 65536"/>
                  <a:gd name="T15" fmla="*/ 0 60000 65536"/>
                  <a:gd name="T16" fmla="*/ 0 60000 65536"/>
                  <a:gd name="T17" fmla="*/ 0 60000 65536"/>
                  <a:gd name="T18" fmla="*/ 0 w 14"/>
                  <a:gd name="T19" fmla="*/ 0 h 30"/>
                  <a:gd name="T20" fmla="*/ 14 w 14"/>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4" h="30">
                    <a:moveTo>
                      <a:pt x="0" y="0"/>
                    </a:moveTo>
                    <a:lnTo>
                      <a:pt x="14" y="0"/>
                    </a:lnTo>
                    <a:lnTo>
                      <a:pt x="7" y="0"/>
                    </a:lnTo>
                    <a:lnTo>
                      <a:pt x="7" y="30"/>
                    </a:lnTo>
                    <a:lnTo>
                      <a:pt x="0" y="30"/>
                    </a:lnTo>
                    <a:lnTo>
                      <a:pt x="14" y="30"/>
                    </a:lnTo>
                  </a:path>
                </a:pathLst>
              </a:custGeom>
              <a:noFill/>
              <a:ln w="4">
                <a:solidFill>
                  <a:srgbClr val="FF0000"/>
                </a:solidFill>
                <a:round/>
                <a:headEnd/>
                <a:tailEnd/>
              </a:ln>
            </p:spPr>
            <p:txBody>
              <a:bodyPr/>
              <a:lstStyle/>
              <a:p>
                <a:endParaRPr lang="en-US"/>
              </a:p>
            </p:txBody>
          </p:sp>
          <p:sp>
            <p:nvSpPr>
              <p:cNvPr id="266" name="Freeform 281"/>
              <p:cNvSpPr>
                <a:spLocks/>
              </p:cNvSpPr>
              <p:nvPr/>
            </p:nvSpPr>
            <p:spPr bwMode="auto">
              <a:xfrm>
                <a:off x="3672863" y="4337739"/>
                <a:ext cx="22225" cy="44450"/>
              </a:xfrm>
              <a:custGeom>
                <a:avLst/>
                <a:gdLst>
                  <a:gd name="T0" fmla="*/ 0 w 14"/>
                  <a:gd name="T1" fmla="*/ 0 h 28"/>
                  <a:gd name="T2" fmla="*/ 2147483647 w 14"/>
                  <a:gd name="T3" fmla="*/ 0 h 28"/>
                  <a:gd name="T4" fmla="*/ 2147483647 w 14"/>
                  <a:gd name="T5" fmla="*/ 0 h 28"/>
                  <a:gd name="T6" fmla="*/ 2147483647 w 14"/>
                  <a:gd name="T7" fmla="*/ 2147483647 h 28"/>
                  <a:gd name="T8" fmla="*/ 0 w 14"/>
                  <a:gd name="T9" fmla="*/ 2147483647 h 28"/>
                  <a:gd name="T10" fmla="*/ 2147483647 w 14"/>
                  <a:gd name="T11" fmla="*/ 2147483647 h 28"/>
                  <a:gd name="T12" fmla="*/ 0 60000 65536"/>
                  <a:gd name="T13" fmla="*/ 0 60000 65536"/>
                  <a:gd name="T14" fmla="*/ 0 60000 65536"/>
                  <a:gd name="T15" fmla="*/ 0 60000 65536"/>
                  <a:gd name="T16" fmla="*/ 0 60000 65536"/>
                  <a:gd name="T17" fmla="*/ 0 60000 65536"/>
                  <a:gd name="T18" fmla="*/ 0 w 14"/>
                  <a:gd name="T19" fmla="*/ 0 h 28"/>
                  <a:gd name="T20" fmla="*/ 14 w 14"/>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4" h="28">
                    <a:moveTo>
                      <a:pt x="0" y="0"/>
                    </a:moveTo>
                    <a:lnTo>
                      <a:pt x="14" y="0"/>
                    </a:lnTo>
                    <a:lnTo>
                      <a:pt x="7" y="0"/>
                    </a:lnTo>
                    <a:lnTo>
                      <a:pt x="7" y="28"/>
                    </a:lnTo>
                    <a:lnTo>
                      <a:pt x="0" y="28"/>
                    </a:lnTo>
                    <a:lnTo>
                      <a:pt x="14" y="28"/>
                    </a:lnTo>
                  </a:path>
                </a:pathLst>
              </a:custGeom>
              <a:noFill/>
              <a:ln w="4">
                <a:solidFill>
                  <a:srgbClr val="FF0000"/>
                </a:solidFill>
                <a:round/>
                <a:headEnd/>
                <a:tailEnd/>
              </a:ln>
            </p:spPr>
            <p:txBody>
              <a:bodyPr/>
              <a:lstStyle/>
              <a:p>
                <a:endParaRPr lang="en-US"/>
              </a:p>
            </p:txBody>
          </p:sp>
          <p:sp>
            <p:nvSpPr>
              <p:cNvPr id="267" name="Freeform 282"/>
              <p:cNvSpPr>
                <a:spLocks/>
              </p:cNvSpPr>
              <p:nvPr/>
            </p:nvSpPr>
            <p:spPr bwMode="auto">
              <a:xfrm>
                <a:off x="3698263" y="4309164"/>
                <a:ext cx="22225" cy="42863"/>
              </a:xfrm>
              <a:custGeom>
                <a:avLst/>
                <a:gdLst>
                  <a:gd name="T0" fmla="*/ 0 w 14"/>
                  <a:gd name="T1" fmla="*/ 0 h 27"/>
                  <a:gd name="T2" fmla="*/ 2147483647 w 14"/>
                  <a:gd name="T3" fmla="*/ 0 h 27"/>
                  <a:gd name="T4" fmla="*/ 2147483647 w 14"/>
                  <a:gd name="T5" fmla="*/ 0 h 27"/>
                  <a:gd name="T6" fmla="*/ 2147483647 w 14"/>
                  <a:gd name="T7" fmla="*/ 2147483647 h 27"/>
                  <a:gd name="T8" fmla="*/ 0 w 14"/>
                  <a:gd name="T9" fmla="*/ 2147483647 h 27"/>
                  <a:gd name="T10" fmla="*/ 2147483647 w 14"/>
                  <a:gd name="T11" fmla="*/ 2147483647 h 27"/>
                  <a:gd name="T12" fmla="*/ 0 60000 65536"/>
                  <a:gd name="T13" fmla="*/ 0 60000 65536"/>
                  <a:gd name="T14" fmla="*/ 0 60000 65536"/>
                  <a:gd name="T15" fmla="*/ 0 60000 65536"/>
                  <a:gd name="T16" fmla="*/ 0 60000 65536"/>
                  <a:gd name="T17" fmla="*/ 0 60000 65536"/>
                  <a:gd name="T18" fmla="*/ 0 w 14"/>
                  <a:gd name="T19" fmla="*/ 0 h 27"/>
                  <a:gd name="T20" fmla="*/ 14 w 14"/>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14" h="27">
                    <a:moveTo>
                      <a:pt x="0" y="0"/>
                    </a:moveTo>
                    <a:lnTo>
                      <a:pt x="14" y="0"/>
                    </a:lnTo>
                    <a:lnTo>
                      <a:pt x="7" y="0"/>
                    </a:lnTo>
                    <a:lnTo>
                      <a:pt x="7" y="27"/>
                    </a:lnTo>
                    <a:lnTo>
                      <a:pt x="0" y="27"/>
                    </a:lnTo>
                    <a:lnTo>
                      <a:pt x="14" y="27"/>
                    </a:lnTo>
                  </a:path>
                </a:pathLst>
              </a:custGeom>
              <a:noFill/>
              <a:ln w="4">
                <a:solidFill>
                  <a:srgbClr val="FF0000"/>
                </a:solidFill>
                <a:round/>
                <a:headEnd/>
                <a:tailEnd/>
              </a:ln>
            </p:spPr>
            <p:txBody>
              <a:bodyPr/>
              <a:lstStyle/>
              <a:p>
                <a:endParaRPr lang="en-US"/>
              </a:p>
            </p:txBody>
          </p:sp>
          <p:sp>
            <p:nvSpPr>
              <p:cNvPr id="268" name="Freeform 283"/>
              <p:cNvSpPr>
                <a:spLocks/>
              </p:cNvSpPr>
              <p:nvPr/>
            </p:nvSpPr>
            <p:spPr bwMode="auto">
              <a:xfrm>
                <a:off x="3720488" y="4282177"/>
                <a:ext cx="22225" cy="41275"/>
              </a:xfrm>
              <a:custGeom>
                <a:avLst/>
                <a:gdLst>
                  <a:gd name="T0" fmla="*/ 0 w 14"/>
                  <a:gd name="T1" fmla="*/ 0 h 26"/>
                  <a:gd name="T2" fmla="*/ 2147483647 w 14"/>
                  <a:gd name="T3" fmla="*/ 0 h 26"/>
                  <a:gd name="T4" fmla="*/ 2147483647 w 14"/>
                  <a:gd name="T5" fmla="*/ 0 h 26"/>
                  <a:gd name="T6" fmla="*/ 2147483647 w 14"/>
                  <a:gd name="T7" fmla="*/ 2147483647 h 26"/>
                  <a:gd name="T8" fmla="*/ 0 w 14"/>
                  <a:gd name="T9" fmla="*/ 2147483647 h 26"/>
                  <a:gd name="T10" fmla="*/ 2147483647 w 14"/>
                  <a:gd name="T11" fmla="*/ 2147483647 h 26"/>
                  <a:gd name="T12" fmla="*/ 0 60000 65536"/>
                  <a:gd name="T13" fmla="*/ 0 60000 65536"/>
                  <a:gd name="T14" fmla="*/ 0 60000 65536"/>
                  <a:gd name="T15" fmla="*/ 0 60000 65536"/>
                  <a:gd name="T16" fmla="*/ 0 60000 65536"/>
                  <a:gd name="T17" fmla="*/ 0 60000 65536"/>
                  <a:gd name="T18" fmla="*/ 0 w 14"/>
                  <a:gd name="T19" fmla="*/ 0 h 26"/>
                  <a:gd name="T20" fmla="*/ 14 w 14"/>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4" h="26">
                    <a:moveTo>
                      <a:pt x="0" y="0"/>
                    </a:moveTo>
                    <a:lnTo>
                      <a:pt x="14" y="0"/>
                    </a:lnTo>
                    <a:lnTo>
                      <a:pt x="7" y="0"/>
                    </a:lnTo>
                    <a:lnTo>
                      <a:pt x="7" y="26"/>
                    </a:lnTo>
                    <a:lnTo>
                      <a:pt x="0" y="26"/>
                    </a:lnTo>
                    <a:lnTo>
                      <a:pt x="14" y="26"/>
                    </a:lnTo>
                  </a:path>
                </a:pathLst>
              </a:custGeom>
              <a:noFill/>
              <a:ln w="4">
                <a:solidFill>
                  <a:srgbClr val="FF0000"/>
                </a:solidFill>
                <a:round/>
                <a:headEnd/>
                <a:tailEnd/>
              </a:ln>
            </p:spPr>
            <p:txBody>
              <a:bodyPr/>
              <a:lstStyle/>
              <a:p>
                <a:endParaRPr lang="en-US"/>
              </a:p>
            </p:txBody>
          </p:sp>
          <p:sp>
            <p:nvSpPr>
              <p:cNvPr id="269" name="Freeform 327"/>
              <p:cNvSpPr>
                <a:spLocks/>
              </p:cNvSpPr>
              <p:nvPr/>
            </p:nvSpPr>
            <p:spPr bwMode="auto">
              <a:xfrm>
                <a:off x="1666263" y="5585514"/>
                <a:ext cx="41275" cy="66675"/>
              </a:xfrm>
              <a:custGeom>
                <a:avLst/>
                <a:gdLst>
                  <a:gd name="T0" fmla="*/ 0 w 26"/>
                  <a:gd name="T1" fmla="*/ 0 h 42"/>
                  <a:gd name="T2" fmla="*/ 2147483647 w 26"/>
                  <a:gd name="T3" fmla="*/ 0 h 42"/>
                  <a:gd name="T4" fmla="*/ 2147483647 w 26"/>
                  <a:gd name="T5" fmla="*/ 2147483647 h 42"/>
                  <a:gd name="T6" fmla="*/ 2147483647 w 26"/>
                  <a:gd name="T7" fmla="*/ 2147483647 h 42"/>
                  <a:gd name="T8" fmla="*/ 2147483647 w 26"/>
                  <a:gd name="T9" fmla="*/ 2147483647 h 42"/>
                  <a:gd name="T10" fmla="*/ 2147483647 w 26"/>
                  <a:gd name="T11" fmla="*/ 2147483647 h 42"/>
                  <a:gd name="T12" fmla="*/ 2147483647 w 26"/>
                  <a:gd name="T13" fmla="*/ 2147483647 h 42"/>
                  <a:gd name="T14" fmla="*/ 2147483647 w 26"/>
                  <a:gd name="T15" fmla="*/ 2147483647 h 42"/>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42"/>
                  <a:gd name="T26" fmla="*/ 26 w 26"/>
                  <a:gd name="T27" fmla="*/ 42 h 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42">
                    <a:moveTo>
                      <a:pt x="0" y="0"/>
                    </a:moveTo>
                    <a:lnTo>
                      <a:pt x="4" y="0"/>
                    </a:lnTo>
                    <a:lnTo>
                      <a:pt x="7" y="1"/>
                    </a:lnTo>
                    <a:lnTo>
                      <a:pt x="9" y="3"/>
                    </a:lnTo>
                    <a:lnTo>
                      <a:pt x="11" y="7"/>
                    </a:lnTo>
                    <a:lnTo>
                      <a:pt x="23" y="37"/>
                    </a:lnTo>
                    <a:lnTo>
                      <a:pt x="25" y="40"/>
                    </a:lnTo>
                    <a:lnTo>
                      <a:pt x="26" y="42"/>
                    </a:lnTo>
                  </a:path>
                </a:pathLst>
              </a:custGeom>
              <a:noFill/>
              <a:ln w="4">
                <a:solidFill>
                  <a:srgbClr val="FF0000"/>
                </a:solidFill>
                <a:round/>
                <a:headEnd/>
                <a:tailEnd/>
              </a:ln>
            </p:spPr>
            <p:txBody>
              <a:bodyPr/>
              <a:lstStyle/>
              <a:p>
                <a:endParaRPr lang="en-US"/>
              </a:p>
            </p:txBody>
          </p:sp>
          <p:sp>
            <p:nvSpPr>
              <p:cNvPr id="270" name="Freeform 328"/>
              <p:cNvSpPr>
                <a:spLocks/>
              </p:cNvSpPr>
              <p:nvPr/>
            </p:nvSpPr>
            <p:spPr bwMode="auto">
              <a:xfrm>
                <a:off x="1672613" y="5585514"/>
                <a:ext cx="38100" cy="66675"/>
              </a:xfrm>
              <a:custGeom>
                <a:avLst/>
                <a:gdLst>
                  <a:gd name="T0" fmla="*/ 0 w 24"/>
                  <a:gd name="T1" fmla="*/ 0 h 42"/>
                  <a:gd name="T2" fmla="*/ 2147483647 w 24"/>
                  <a:gd name="T3" fmla="*/ 2147483647 h 42"/>
                  <a:gd name="T4" fmla="*/ 2147483647 w 24"/>
                  <a:gd name="T5" fmla="*/ 2147483647 h 42"/>
                  <a:gd name="T6" fmla="*/ 2147483647 w 24"/>
                  <a:gd name="T7" fmla="*/ 2147483647 h 42"/>
                  <a:gd name="T8" fmla="*/ 2147483647 w 24"/>
                  <a:gd name="T9" fmla="*/ 2147483647 h 42"/>
                  <a:gd name="T10" fmla="*/ 2147483647 w 24"/>
                  <a:gd name="T11" fmla="*/ 2147483647 h 42"/>
                  <a:gd name="T12" fmla="*/ 2147483647 w 24"/>
                  <a:gd name="T13" fmla="*/ 2147483647 h 42"/>
                  <a:gd name="T14" fmla="*/ 0 60000 65536"/>
                  <a:gd name="T15" fmla="*/ 0 60000 65536"/>
                  <a:gd name="T16" fmla="*/ 0 60000 65536"/>
                  <a:gd name="T17" fmla="*/ 0 60000 65536"/>
                  <a:gd name="T18" fmla="*/ 0 60000 65536"/>
                  <a:gd name="T19" fmla="*/ 0 60000 65536"/>
                  <a:gd name="T20" fmla="*/ 0 60000 65536"/>
                  <a:gd name="T21" fmla="*/ 0 w 24"/>
                  <a:gd name="T22" fmla="*/ 0 h 42"/>
                  <a:gd name="T23" fmla="*/ 24 w 24"/>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42">
                    <a:moveTo>
                      <a:pt x="0" y="0"/>
                    </a:moveTo>
                    <a:lnTo>
                      <a:pt x="3" y="3"/>
                    </a:lnTo>
                    <a:lnTo>
                      <a:pt x="5" y="7"/>
                    </a:lnTo>
                    <a:lnTo>
                      <a:pt x="17" y="37"/>
                    </a:lnTo>
                    <a:lnTo>
                      <a:pt x="19" y="40"/>
                    </a:lnTo>
                    <a:lnTo>
                      <a:pt x="22" y="42"/>
                    </a:lnTo>
                    <a:lnTo>
                      <a:pt x="24" y="42"/>
                    </a:lnTo>
                  </a:path>
                </a:pathLst>
              </a:custGeom>
              <a:noFill/>
              <a:ln w="4">
                <a:solidFill>
                  <a:srgbClr val="FF0000"/>
                </a:solidFill>
                <a:round/>
                <a:headEnd/>
                <a:tailEnd/>
              </a:ln>
            </p:spPr>
            <p:txBody>
              <a:bodyPr/>
              <a:lstStyle/>
              <a:p>
                <a:endParaRPr lang="en-US"/>
              </a:p>
            </p:txBody>
          </p:sp>
          <p:sp>
            <p:nvSpPr>
              <p:cNvPr id="271" name="Line 329"/>
              <p:cNvSpPr>
                <a:spLocks noChangeShapeType="1"/>
              </p:cNvSpPr>
              <p:nvPr/>
            </p:nvSpPr>
            <p:spPr bwMode="auto">
              <a:xfrm flipH="1">
                <a:off x="1661501" y="5609327"/>
                <a:ext cx="26988" cy="47625"/>
              </a:xfrm>
              <a:prstGeom prst="line">
                <a:avLst/>
              </a:prstGeom>
              <a:noFill/>
              <a:ln w="4">
                <a:solidFill>
                  <a:srgbClr val="FF0000"/>
                </a:solidFill>
                <a:round/>
                <a:headEnd/>
                <a:tailEnd/>
              </a:ln>
            </p:spPr>
            <p:txBody>
              <a:bodyPr/>
              <a:lstStyle/>
              <a:p>
                <a:endParaRPr lang="en-US"/>
              </a:p>
            </p:txBody>
          </p:sp>
          <p:sp>
            <p:nvSpPr>
              <p:cNvPr id="272" name="Line 330"/>
              <p:cNvSpPr>
                <a:spLocks noChangeShapeType="1"/>
              </p:cNvSpPr>
              <p:nvPr/>
            </p:nvSpPr>
            <p:spPr bwMode="auto">
              <a:xfrm flipH="1">
                <a:off x="1666263" y="5609327"/>
                <a:ext cx="22225" cy="47625"/>
              </a:xfrm>
              <a:prstGeom prst="line">
                <a:avLst/>
              </a:prstGeom>
              <a:noFill/>
              <a:ln w="4">
                <a:solidFill>
                  <a:srgbClr val="FF0000"/>
                </a:solidFill>
                <a:round/>
                <a:headEnd/>
                <a:tailEnd/>
              </a:ln>
            </p:spPr>
            <p:txBody>
              <a:bodyPr/>
              <a:lstStyle/>
              <a:p>
                <a:endParaRPr lang="en-US"/>
              </a:p>
            </p:txBody>
          </p:sp>
          <p:sp>
            <p:nvSpPr>
              <p:cNvPr id="273" name="Line 331"/>
              <p:cNvSpPr>
                <a:spLocks noChangeShapeType="1"/>
              </p:cNvSpPr>
              <p:nvPr/>
            </p:nvSpPr>
            <p:spPr bwMode="auto">
              <a:xfrm>
                <a:off x="1788501" y="5615677"/>
                <a:ext cx="60325" cy="1588"/>
              </a:xfrm>
              <a:prstGeom prst="line">
                <a:avLst/>
              </a:prstGeom>
              <a:noFill/>
              <a:ln w="4">
                <a:solidFill>
                  <a:srgbClr val="FF0000"/>
                </a:solidFill>
                <a:round/>
                <a:headEnd/>
                <a:tailEnd/>
              </a:ln>
            </p:spPr>
            <p:txBody>
              <a:bodyPr/>
              <a:lstStyle/>
              <a:p>
                <a:endParaRPr lang="en-US"/>
              </a:p>
            </p:txBody>
          </p:sp>
          <p:sp>
            <p:nvSpPr>
              <p:cNvPr id="274" name="Line 332"/>
              <p:cNvSpPr>
                <a:spLocks noChangeShapeType="1"/>
              </p:cNvSpPr>
              <p:nvPr/>
            </p:nvSpPr>
            <p:spPr bwMode="auto">
              <a:xfrm>
                <a:off x="1788501" y="5634727"/>
                <a:ext cx="60325" cy="1588"/>
              </a:xfrm>
              <a:prstGeom prst="line">
                <a:avLst/>
              </a:prstGeom>
              <a:noFill/>
              <a:ln w="4">
                <a:solidFill>
                  <a:srgbClr val="FF0000"/>
                </a:solidFill>
                <a:round/>
                <a:headEnd/>
                <a:tailEnd/>
              </a:ln>
            </p:spPr>
            <p:txBody>
              <a:bodyPr/>
              <a:lstStyle/>
              <a:p>
                <a:endParaRPr lang="en-US"/>
              </a:p>
            </p:txBody>
          </p:sp>
          <p:sp>
            <p:nvSpPr>
              <p:cNvPr id="275" name="Freeform 333"/>
              <p:cNvSpPr>
                <a:spLocks/>
              </p:cNvSpPr>
              <p:nvPr/>
            </p:nvSpPr>
            <p:spPr bwMode="auto">
              <a:xfrm>
                <a:off x="1925026" y="5585514"/>
                <a:ext cx="49213" cy="47625"/>
              </a:xfrm>
              <a:custGeom>
                <a:avLst/>
                <a:gdLst>
                  <a:gd name="T0" fmla="*/ 2147483647 w 31"/>
                  <a:gd name="T1" fmla="*/ 0 h 30"/>
                  <a:gd name="T2" fmla="*/ 0 w 31"/>
                  <a:gd name="T3" fmla="*/ 2147483647 h 30"/>
                  <a:gd name="T4" fmla="*/ 2147483647 w 31"/>
                  <a:gd name="T5" fmla="*/ 2147483647 h 30"/>
                  <a:gd name="T6" fmla="*/ 0 60000 65536"/>
                  <a:gd name="T7" fmla="*/ 0 60000 65536"/>
                  <a:gd name="T8" fmla="*/ 0 60000 65536"/>
                  <a:gd name="T9" fmla="*/ 0 w 31"/>
                  <a:gd name="T10" fmla="*/ 0 h 30"/>
                  <a:gd name="T11" fmla="*/ 31 w 31"/>
                  <a:gd name="T12" fmla="*/ 30 h 30"/>
                </a:gdLst>
                <a:ahLst/>
                <a:cxnLst>
                  <a:cxn ang="T6">
                    <a:pos x="T0" y="T1"/>
                  </a:cxn>
                  <a:cxn ang="T7">
                    <a:pos x="T2" y="T3"/>
                  </a:cxn>
                  <a:cxn ang="T8">
                    <a:pos x="T4" y="T5"/>
                  </a:cxn>
                </a:cxnLst>
                <a:rect l="T9" t="T10" r="T11" b="T12"/>
                <a:pathLst>
                  <a:path w="31" h="30">
                    <a:moveTo>
                      <a:pt x="20" y="0"/>
                    </a:moveTo>
                    <a:lnTo>
                      <a:pt x="0" y="30"/>
                    </a:lnTo>
                    <a:lnTo>
                      <a:pt x="31" y="30"/>
                    </a:lnTo>
                  </a:path>
                </a:pathLst>
              </a:custGeom>
              <a:noFill/>
              <a:ln w="4">
                <a:solidFill>
                  <a:srgbClr val="FF0000"/>
                </a:solidFill>
                <a:round/>
                <a:headEnd/>
                <a:tailEnd/>
              </a:ln>
            </p:spPr>
            <p:txBody>
              <a:bodyPr/>
              <a:lstStyle/>
              <a:p>
                <a:endParaRPr lang="en-US"/>
              </a:p>
            </p:txBody>
          </p:sp>
          <p:sp>
            <p:nvSpPr>
              <p:cNvPr id="276" name="Line 334"/>
              <p:cNvSpPr>
                <a:spLocks noChangeShapeType="1"/>
              </p:cNvSpPr>
              <p:nvPr/>
            </p:nvSpPr>
            <p:spPr bwMode="auto">
              <a:xfrm>
                <a:off x="1956776" y="5585514"/>
                <a:ext cx="1588" cy="69850"/>
              </a:xfrm>
              <a:prstGeom prst="line">
                <a:avLst/>
              </a:prstGeom>
              <a:noFill/>
              <a:ln w="4">
                <a:solidFill>
                  <a:srgbClr val="FF0000"/>
                </a:solidFill>
                <a:round/>
                <a:headEnd/>
                <a:tailEnd/>
              </a:ln>
            </p:spPr>
            <p:txBody>
              <a:bodyPr/>
              <a:lstStyle/>
              <a:p>
                <a:endParaRPr lang="en-US"/>
              </a:p>
            </p:txBody>
          </p:sp>
          <p:sp>
            <p:nvSpPr>
              <p:cNvPr id="277" name="Freeform 335"/>
              <p:cNvSpPr>
                <a:spLocks/>
              </p:cNvSpPr>
              <p:nvPr/>
            </p:nvSpPr>
            <p:spPr bwMode="auto">
              <a:xfrm>
                <a:off x="2001226" y="5585514"/>
                <a:ext cx="17463" cy="69850"/>
              </a:xfrm>
              <a:custGeom>
                <a:avLst/>
                <a:gdLst>
                  <a:gd name="T0" fmla="*/ 0 w 11"/>
                  <a:gd name="T1" fmla="*/ 2147483647 h 44"/>
                  <a:gd name="T2" fmla="*/ 2147483647 w 11"/>
                  <a:gd name="T3" fmla="*/ 2147483647 h 44"/>
                  <a:gd name="T4" fmla="*/ 2147483647 w 11"/>
                  <a:gd name="T5" fmla="*/ 0 h 44"/>
                  <a:gd name="T6" fmla="*/ 2147483647 w 11"/>
                  <a:gd name="T7" fmla="*/ 2147483647 h 44"/>
                  <a:gd name="T8" fmla="*/ 0 60000 65536"/>
                  <a:gd name="T9" fmla="*/ 0 60000 65536"/>
                  <a:gd name="T10" fmla="*/ 0 60000 65536"/>
                  <a:gd name="T11" fmla="*/ 0 60000 65536"/>
                  <a:gd name="T12" fmla="*/ 0 w 11"/>
                  <a:gd name="T13" fmla="*/ 0 h 44"/>
                  <a:gd name="T14" fmla="*/ 11 w 11"/>
                  <a:gd name="T15" fmla="*/ 44 h 44"/>
                </a:gdLst>
                <a:ahLst/>
                <a:cxnLst>
                  <a:cxn ang="T8">
                    <a:pos x="T0" y="T1"/>
                  </a:cxn>
                  <a:cxn ang="T9">
                    <a:pos x="T2" y="T3"/>
                  </a:cxn>
                  <a:cxn ang="T10">
                    <a:pos x="T4" y="T5"/>
                  </a:cxn>
                  <a:cxn ang="T11">
                    <a:pos x="T6" y="T7"/>
                  </a:cxn>
                </a:cxnLst>
                <a:rect l="T12" t="T13" r="T14" b="T15"/>
                <a:pathLst>
                  <a:path w="11" h="44">
                    <a:moveTo>
                      <a:pt x="0" y="8"/>
                    </a:moveTo>
                    <a:lnTo>
                      <a:pt x="4" y="7"/>
                    </a:lnTo>
                    <a:lnTo>
                      <a:pt x="11" y="0"/>
                    </a:lnTo>
                    <a:lnTo>
                      <a:pt x="11" y="44"/>
                    </a:lnTo>
                  </a:path>
                </a:pathLst>
              </a:custGeom>
              <a:noFill/>
              <a:ln w="4">
                <a:solidFill>
                  <a:srgbClr val="FF0000"/>
                </a:solidFill>
                <a:round/>
                <a:headEnd/>
                <a:tailEnd/>
              </a:ln>
            </p:spPr>
            <p:txBody>
              <a:bodyPr/>
              <a:lstStyle/>
              <a:p>
                <a:endParaRPr lang="en-US"/>
              </a:p>
            </p:txBody>
          </p:sp>
          <p:sp>
            <p:nvSpPr>
              <p:cNvPr id="278" name="Freeform 336"/>
              <p:cNvSpPr>
                <a:spLocks/>
              </p:cNvSpPr>
              <p:nvPr/>
            </p:nvSpPr>
            <p:spPr bwMode="auto">
              <a:xfrm>
                <a:off x="2056788" y="5585514"/>
                <a:ext cx="44450" cy="71438"/>
              </a:xfrm>
              <a:custGeom>
                <a:avLst/>
                <a:gdLst>
                  <a:gd name="T0" fmla="*/ 2147483647 w 28"/>
                  <a:gd name="T1" fmla="*/ 0 h 45"/>
                  <a:gd name="T2" fmla="*/ 2147483647 w 28"/>
                  <a:gd name="T3" fmla="*/ 2147483647 h 45"/>
                  <a:gd name="T4" fmla="*/ 2147483647 w 28"/>
                  <a:gd name="T5" fmla="*/ 2147483647 h 45"/>
                  <a:gd name="T6" fmla="*/ 0 w 28"/>
                  <a:gd name="T7" fmla="*/ 2147483647 h 45"/>
                  <a:gd name="T8" fmla="*/ 0 w 28"/>
                  <a:gd name="T9" fmla="*/ 2147483647 h 45"/>
                  <a:gd name="T10" fmla="*/ 2147483647 w 28"/>
                  <a:gd name="T11" fmla="*/ 2147483647 h 45"/>
                  <a:gd name="T12" fmla="*/ 2147483647 w 28"/>
                  <a:gd name="T13" fmla="*/ 2147483647 h 45"/>
                  <a:gd name="T14" fmla="*/ 2147483647 w 28"/>
                  <a:gd name="T15" fmla="*/ 2147483647 h 45"/>
                  <a:gd name="T16" fmla="*/ 2147483647 w 28"/>
                  <a:gd name="T17" fmla="*/ 2147483647 h 45"/>
                  <a:gd name="T18" fmla="*/ 2147483647 w 28"/>
                  <a:gd name="T19" fmla="*/ 2147483647 h 45"/>
                  <a:gd name="T20" fmla="*/ 2147483647 w 28"/>
                  <a:gd name="T21" fmla="*/ 2147483647 h 45"/>
                  <a:gd name="T22" fmla="*/ 2147483647 w 28"/>
                  <a:gd name="T23" fmla="*/ 2147483647 h 45"/>
                  <a:gd name="T24" fmla="*/ 2147483647 w 28"/>
                  <a:gd name="T25" fmla="*/ 2147483647 h 45"/>
                  <a:gd name="T26" fmla="*/ 2147483647 w 28"/>
                  <a:gd name="T27" fmla="*/ 2147483647 h 45"/>
                  <a:gd name="T28" fmla="*/ 2147483647 w 28"/>
                  <a:gd name="T29" fmla="*/ 2147483647 h 45"/>
                  <a:gd name="T30" fmla="*/ 2147483647 w 28"/>
                  <a:gd name="T31" fmla="*/ 0 h 45"/>
                  <a:gd name="T32" fmla="*/ 2147483647 w 28"/>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45"/>
                  <a:gd name="T53" fmla="*/ 28 w 28"/>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45">
                    <a:moveTo>
                      <a:pt x="13" y="0"/>
                    </a:moveTo>
                    <a:lnTo>
                      <a:pt x="6" y="1"/>
                    </a:lnTo>
                    <a:lnTo>
                      <a:pt x="2" y="8"/>
                    </a:lnTo>
                    <a:lnTo>
                      <a:pt x="0" y="19"/>
                    </a:lnTo>
                    <a:lnTo>
                      <a:pt x="0" y="26"/>
                    </a:lnTo>
                    <a:lnTo>
                      <a:pt x="2" y="37"/>
                    </a:lnTo>
                    <a:lnTo>
                      <a:pt x="6" y="44"/>
                    </a:lnTo>
                    <a:lnTo>
                      <a:pt x="13" y="45"/>
                    </a:lnTo>
                    <a:lnTo>
                      <a:pt x="16" y="45"/>
                    </a:lnTo>
                    <a:lnTo>
                      <a:pt x="23" y="44"/>
                    </a:lnTo>
                    <a:lnTo>
                      <a:pt x="27" y="37"/>
                    </a:lnTo>
                    <a:lnTo>
                      <a:pt x="28" y="26"/>
                    </a:lnTo>
                    <a:lnTo>
                      <a:pt x="28" y="19"/>
                    </a:lnTo>
                    <a:lnTo>
                      <a:pt x="27" y="8"/>
                    </a:lnTo>
                    <a:lnTo>
                      <a:pt x="23" y="1"/>
                    </a:lnTo>
                    <a:lnTo>
                      <a:pt x="16" y="0"/>
                    </a:lnTo>
                    <a:lnTo>
                      <a:pt x="13" y="0"/>
                    </a:lnTo>
                  </a:path>
                </a:pathLst>
              </a:custGeom>
              <a:noFill/>
              <a:ln w="4">
                <a:solidFill>
                  <a:srgbClr val="FF0000"/>
                </a:solidFill>
                <a:round/>
                <a:headEnd/>
                <a:tailEnd/>
              </a:ln>
            </p:spPr>
            <p:txBody>
              <a:bodyPr/>
              <a:lstStyle/>
              <a:p>
                <a:endParaRPr lang="en-US"/>
              </a:p>
            </p:txBody>
          </p:sp>
          <p:sp>
            <p:nvSpPr>
              <p:cNvPr id="279" name="Line 337"/>
              <p:cNvSpPr>
                <a:spLocks noChangeShapeType="1"/>
              </p:cNvSpPr>
              <p:nvPr/>
            </p:nvSpPr>
            <p:spPr bwMode="auto">
              <a:xfrm>
                <a:off x="2182201" y="5609327"/>
                <a:ext cx="1588" cy="47625"/>
              </a:xfrm>
              <a:prstGeom prst="line">
                <a:avLst/>
              </a:prstGeom>
              <a:noFill/>
              <a:ln w="4">
                <a:solidFill>
                  <a:srgbClr val="FF0000"/>
                </a:solidFill>
                <a:round/>
                <a:headEnd/>
                <a:tailEnd/>
              </a:ln>
            </p:spPr>
            <p:txBody>
              <a:bodyPr/>
              <a:lstStyle/>
              <a:p>
                <a:endParaRPr lang="en-US"/>
              </a:p>
            </p:txBody>
          </p:sp>
          <p:sp>
            <p:nvSpPr>
              <p:cNvPr id="280" name="Freeform 338"/>
              <p:cNvSpPr>
                <a:spLocks/>
              </p:cNvSpPr>
              <p:nvPr/>
            </p:nvSpPr>
            <p:spPr bwMode="auto">
              <a:xfrm>
                <a:off x="2182201" y="5609327"/>
                <a:ext cx="36513" cy="47625"/>
              </a:xfrm>
              <a:custGeom>
                <a:avLst/>
                <a:gdLst>
                  <a:gd name="T0" fmla="*/ 0 w 23"/>
                  <a:gd name="T1" fmla="*/ 2147483647 h 30"/>
                  <a:gd name="T2" fmla="*/ 2147483647 w 23"/>
                  <a:gd name="T3" fmla="*/ 2147483647 h 30"/>
                  <a:gd name="T4" fmla="*/ 2147483647 w 23"/>
                  <a:gd name="T5" fmla="*/ 0 h 30"/>
                  <a:gd name="T6" fmla="*/ 2147483647 w 23"/>
                  <a:gd name="T7" fmla="*/ 0 h 30"/>
                  <a:gd name="T8" fmla="*/ 2147483647 w 23"/>
                  <a:gd name="T9" fmla="*/ 2147483647 h 30"/>
                  <a:gd name="T10" fmla="*/ 2147483647 w 23"/>
                  <a:gd name="T11" fmla="*/ 2147483647 h 30"/>
                  <a:gd name="T12" fmla="*/ 2147483647 w 23"/>
                  <a:gd name="T13" fmla="*/ 2147483647 h 30"/>
                  <a:gd name="T14" fmla="*/ 0 60000 65536"/>
                  <a:gd name="T15" fmla="*/ 0 60000 65536"/>
                  <a:gd name="T16" fmla="*/ 0 60000 65536"/>
                  <a:gd name="T17" fmla="*/ 0 60000 65536"/>
                  <a:gd name="T18" fmla="*/ 0 60000 65536"/>
                  <a:gd name="T19" fmla="*/ 0 60000 65536"/>
                  <a:gd name="T20" fmla="*/ 0 60000 65536"/>
                  <a:gd name="T21" fmla="*/ 0 w 23"/>
                  <a:gd name="T22" fmla="*/ 0 h 30"/>
                  <a:gd name="T23" fmla="*/ 23 w 23"/>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30">
                    <a:moveTo>
                      <a:pt x="0" y="9"/>
                    </a:moveTo>
                    <a:lnTo>
                      <a:pt x="7" y="2"/>
                    </a:lnTo>
                    <a:lnTo>
                      <a:pt x="10" y="0"/>
                    </a:lnTo>
                    <a:lnTo>
                      <a:pt x="17" y="0"/>
                    </a:lnTo>
                    <a:lnTo>
                      <a:pt x="21" y="2"/>
                    </a:lnTo>
                    <a:lnTo>
                      <a:pt x="23" y="9"/>
                    </a:lnTo>
                    <a:lnTo>
                      <a:pt x="23" y="30"/>
                    </a:lnTo>
                  </a:path>
                </a:pathLst>
              </a:custGeom>
              <a:noFill/>
              <a:ln w="4">
                <a:solidFill>
                  <a:srgbClr val="FF0000"/>
                </a:solidFill>
                <a:round/>
                <a:headEnd/>
                <a:tailEnd/>
              </a:ln>
            </p:spPr>
            <p:txBody>
              <a:bodyPr/>
              <a:lstStyle/>
              <a:p>
                <a:endParaRPr lang="en-US"/>
              </a:p>
            </p:txBody>
          </p:sp>
          <p:sp>
            <p:nvSpPr>
              <p:cNvPr id="281" name="Line 339"/>
              <p:cNvSpPr>
                <a:spLocks noChangeShapeType="1"/>
              </p:cNvSpPr>
              <p:nvPr/>
            </p:nvSpPr>
            <p:spPr bwMode="auto">
              <a:xfrm>
                <a:off x="2245701" y="5609327"/>
                <a:ext cx="1588" cy="47625"/>
              </a:xfrm>
              <a:prstGeom prst="line">
                <a:avLst/>
              </a:prstGeom>
              <a:noFill/>
              <a:ln w="4">
                <a:solidFill>
                  <a:srgbClr val="FF0000"/>
                </a:solidFill>
                <a:round/>
                <a:headEnd/>
                <a:tailEnd/>
              </a:ln>
            </p:spPr>
            <p:txBody>
              <a:bodyPr/>
              <a:lstStyle/>
              <a:p>
                <a:endParaRPr lang="en-US"/>
              </a:p>
            </p:txBody>
          </p:sp>
          <p:sp>
            <p:nvSpPr>
              <p:cNvPr id="282" name="Freeform 340"/>
              <p:cNvSpPr>
                <a:spLocks/>
              </p:cNvSpPr>
              <p:nvPr/>
            </p:nvSpPr>
            <p:spPr bwMode="auto">
              <a:xfrm>
                <a:off x="2245701" y="5609327"/>
                <a:ext cx="36513" cy="47625"/>
              </a:xfrm>
              <a:custGeom>
                <a:avLst/>
                <a:gdLst>
                  <a:gd name="T0" fmla="*/ 0 w 23"/>
                  <a:gd name="T1" fmla="*/ 2147483647 h 30"/>
                  <a:gd name="T2" fmla="*/ 2147483647 w 23"/>
                  <a:gd name="T3" fmla="*/ 2147483647 h 30"/>
                  <a:gd name="T4" fmla="*/ 2147483647 w 23"/>
                  <a:gd name="T5" fmla="*/ 0 h 30"/>
                  <a:gd name="T6" fmla="*/ 2147483647 w 23"/>
                  <a:gd name="T7" fmla="*/ 0 h 30"/>
                  <a:gd name="T8" fmla="*/ 2147483647 w 23"/>
                  <a:gd name="T9" fmla="*/ 2147483647 h 30"/>
                  <a:gd name="T10" fmla="*/ 2147483647 w 23"/>
                  <a:gd name="T11" fmla="*/ 2147483647 h 30"/>
                  <a:gd name="T12" fmla="*/ 2147483647 w 23"/>
                  <a:gd name="T13" fmla="*/ 2147483647 h 30"/>
                  <a:gd name="T14" fmla="*/ 0 60000 65536"/>
                  <a:gd name="T15" fmla="*/ 0 60000 65536"/>
                  <a:gd name="T16" fmla="*/ 0 60000 65536"/>
                  <a:gd name="T17" fmla="*/ 0 60000 65536"/>
                  <a:gd name="T18" fmla="*/ 0 60000 65536"/>
                  <a:gd name="T19" fmla="*/ 0 60000 65536"/>
                  <a:gd name="T20" fmla="*/ 0 60000 65536"/>
                  <a:gd name="T21" fmla="*/ 0 w 23"/>
                  <a:gd name="T22" fmla="*/ 0 h 30"/>
                  <a:gd name="T23" fmla="*/ 23 w 23"/>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30">
                    <a:moveTo>
                      <a:pt x="0" y="9"/>
                    </a:moveTo>
                    <a:lnTo>
                      <a:pt x="7" y="2"/>
                    </a:lnTo>
                    <a:lnTo>
                      <a:pt x="11" y="0"/>
                    </a:lnTo>
                    <a:lnTo>
                      <a:pt x="18" y="0"/>
                    </a:lnTo>
                    <a:lnTo>
                      <a:pt x="21" y="2"/>
                    </a:lnTo>
                    <a:lnTo>
                      <a:pt x="23" y="9"/>
                    </a:lnTo>
                    <a:lnTo>
                      <a:pt x="23" y="30"/>
                    </a:lnTo>
                  </a:path>
                </a:pathLst>
              </a:custGeom>
              <a:noFill/>
              <a:ln w="4">
                <a:solidFill>
                  <a:srgbClr val="FF0000"/>
                </a:solidFill>
                <a:round/>
                <a:headEnd/>
                <a:tailEnd/>
              </a:ln>
            </p:spPr>
            <p:txBody>
              <a:bodyPr/>
              <a:lstStyle/>
              <a:p>
                <a:endParaRPr lang="en-US"/>
              </a:p>
            </p:txBody>
          </p:sp>
          <p:sp>
            <p:nvSpPr>
              <p:cNvPr id="283" name="Freeform 341"/>
              <p:cNvSpPr>
                <a:spLocks/>
              </p:cNvSpPr>
              <p:nvPr/>
            </p:nvSpPr>
            <p:spPr bwMode="auto">
              <a:xfrm>
                <a:off x="2282213" y="5609327"/>
                <a:ext cx="34925" cy="47625"/>
              </a:xfrm>
              <a:custGeom>
                <a:avLst/>
                <a:gdLst>
                  <a:gd name="T0" fmla="*/ 0 w 22"/>
                  <a:gd name="T1" fmla="*/ 2147483647 h 30"/>
                  <a:gd name="T2" fmla="*/ 2147483647 w 22"/>
                  <a:gd name="T3" fmla="*/ 2147483647 h 30"/>
                  <a:gd name="T4" fmla="*/ 2147483647 w 22"/>
                  <a:gd name="T5" fmla="*/ 0 h 30"/>
                  <a:gd name="T6" fmla="*/ 2147483647 w 22"/>
                  <a:gd name="T7" fmla="*/ 0 h 30"/>
                  <a:gd name="T8" fmla="*/ 2147483647 w 22"/>
                  <a:gd name="T9" fmla="*/ 2147483647 h 30"/>
                  <a:gd name="T10" fmla="*/ 2147483647 w 22"/>
                  <a:gd name="T11" fmla="*/ 2147483647 h 30"/>
                  <a:gd name="T12" fmla="*/ 2147483647 w 22"/>
                  <a:gd name="T13" fmla="*/ 2147483647 h 30"/>
                  <a:gd name="T14" fmla="*/ 0 60000 65536"/>
                  <a:gd name="T15" fmla="*/ 0 60000 65536"/>
                  <a:gd name="T16" fmla="*/ 0 60000 65536"/>
                  <a:gd name="T17" fmla="*/ 0 60000 65536"/>
                  <a:gd name="T18" fmla="*/ 0 60000 65536"/>
                  <a:gd name="T19" fmla="*/ 0 60000 65536"/>
                  <a:gd name="T20" fmla="*/ 0 60000 65536"/>
                  <a:gd name="T21" fmla="*/ 0 w 22"/>
                  <a:gd name="T22" fmla="*/ 0 h 30"/>
                  <a:gd name="T23" fmla="*/ 22 w 22"/>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30">
                    <a:moveTo>
                      <a:pt x="0" y="9"/>
                    </a:moveTo>
                    <a:lnTo>
                      <a:pt x="7" y="2"/>
                    </a:lnTo>
                    <a:lnTo>
                      <a:pt x="10" y="0"/>
                    </a:lnTo>
                    <a:lnTo>
                      <a:pt x="17" y="0"/>
                    </a:lnTo>
                    <a:lnTo>
                      <a:pt x="21" y="2"/>
                    </a:lnTo>
                    <a:lnTo>
                      <a:pt x="22" y="9"/>
                    </a:lnTo>
                    <a:lnTo>
                      <a:pt x="22" y="30"/>
                    </a:lnTo>
                  </a:path>
                </a:pathLst>
              </a:custGeom>
              <a:noFill/>
              <a:ln w="4">
                <a:solidFill>
                  <a:srgbClr val="FF0000"/>
                </a:solidFill>
                <a:round/>
                <a:headEnd/>
                <a:tailEnd/>
              </a:ln>
            </p:spPr>
            <p:txBody>
              <a:bodyPr/>
              <a:lstStyle/>
              <a:p>
                <a:endParaRPr lang="en-US"/>
              </a:p>
            </p:txBody>
          </p:sp>
          <p:sp>
            <p:nvSpPr>
              <p:cNvPr id="284" name="Freeform 342"/>
              <p:cNvSpPr>
                <a:spLocks/>
              </p:cNvSpPr>
              <p:nvPr/>
            </p:nvSpPr>
            <p:spPr bwMode="auto">
              <a:xfrm>
                <a:off x="1532913" y="3639239"/>
                <a:ext cx="2184400" cy="1670050"/>
              </a:xfrm>
              <a:custGeom>
                <a:avLst/>
                <a:gdLst>
                  <a:gd name="T0" fmla="*/ 2147483647 w 1376"/>
                  <a:gd name="T1" fmla="*/ 2147483647 h 1052"/>
                  <a:gd name="T2" fmla="*/ 2147483647 w 1376"/>
                  <a:gd name="T3" fmla="*/ 2147483647 h 1052"/>
                  <a:gd name="T4" fmla="*/ 2147483647 w 1376"/>
                  <a:gd name="T5" fmla="*/ 2147483647 h 1052"/>
                  <a:gd name="T6" fmla="*/ 2147483647 w 1376"/>
                  <a:gd name="T7" fmla="*/ 2147483647 h 1052"/>
                  <a:gd name="T8" fmla="*/ 2147483647 w 1376"/>
                  <a:gd name="T9" fmla="*/ 2147483647 h 1052"/>
                  <a:gd name="T10" fmla="*/ 2147483647 w 1376"/>
                  <a:gd name="T11" fmla="*/ 2147483647 h 1052"/>
                  <a:gd name="T12" fmla="*/ 2147483647 w 1376"/>
                  <a:gd name="T13" fmla="*/ 2147483647 h 1052"/>
                  <a:gd name="T14" fmla="*/ 2147483647 w 1376"/>
                  <a:gd name="T15" fmla="*/ 2147483647 h 1052"/>
                  <a:gd name="T16" fmla="*/ 2147483647 w 1376"/>
                  <a:gd name="T17" fmla="*/ 2147483647 h 1052"/>
                  <a:gd name="T18" fmla="*/ 2147483647 w 1376"/>
                  <a:gd name="T19" fmla="*/ 2147483647 h 1052"/>
                  <a:gd name="T20" fmla="*/ 2147483647 w 1376"/>
                  <a:gd name="T21" fmla="*/ 2147483647 h 1052"/>
                  <a:gd name="T22" fmla="*/ 2147483647 w 1376"/>
                  <a:gd name="T23" fmla="*/ 2147483647 h 1052"/>
                  <a:gd name="T24" fmla="*/ 2147483647 w 1376"/>
                  <a:gd name="T25" fmla="*/ 2147483647 h 1052"/>
                  <a:gd name="T26" fmla="*/ 2147483647 w 1376"/>
                  <a:gd name="T27" fmla="*/ 2147483647 h 1052"/>
                  <a:gd name="T28" fmla="*/ 2147483647 w 1376"/>
                  <a:gd name="T29" fmla="*/ 2147483647 h 1052"/>
                  <a:gd name="T30" fmla="*/ 2147483647 w 1376"/>
                  <a:gd name="T31" fmla="*/ 2147483647 h 1052"/>
                  <a:gd name="T32" fmla="*/ 2147483647 w 1376"/>
                  <a:gd name="T33" fmla="*/ 2147483647 h 1052"/>
                  <a:gd name="T34" fmla="*/ 2147483647 w 1376"/>
                  <a:gd name="T35" fmla="*/ 2147483647 h 1052"/>
                  <a:gd name="T36" fmla="*/ 2147483647 w 1376"/>
                  <a:gd name="T37" fmla="*/ 2147483647 h 1052"/>
                  <a:gd name="T38" fmla="*/ 2147483647 w 1376"/>
                  <a:gd name="T39" fmla="*/ 2147483647 h 1052"/>
                  <a:gd name="T40" fmla="*/ 2147483647 w 1376"/>
                  <a:gd name="T41" fmla="*/ 2147483647 h 1052"/>
                  <a:gd name="T42" fmla="*/ 2147483647 w 1376"/>
                  <a:gd name="T43" fmla="*/ 2147483647 h 1052"/>
                  <a:gd name="T44" fmla="*/ 2147483647 w 1376"/>
                  <a:gd name="T45" fmla="*/ 2147483647 h 1052"/>
                  <a:gd name="T46" fmla="*/ 2147483647 w 1376"/>
                  <a:gd name="T47" fmla="*/ 2147483647 h 1052"/>
                  <a:gd name="T48" fmla="*/ 2147483647 w 1376"/>
                  <a:gd name="T49" fmla="*/ 2147483647 h 1052"/>
                  <a:gd name="T50" fmla="*/ 2147483647 w 1376"/>
                  <a:gd name="T51" fmla="*/ 2147483647 h 1052"/>
                  <a:gd name="T52" fmla="*/ 2147483647 w 1376"/>
                  <a:gd name="T53" fmla="*/ 2147483647 h 1052"/>
                  <a:gd name="T54" fmla="*/ 2147483647 w 1376"/>
                  <a:gd name="T55" fmla="*/ 2147483647 h 1052"/>
                  <a:gd name="T56" fmla="*/ 2147483647 w 1376"/>
                  <a:gd name="T57" fmla="*/ 2147483647 h 1052"/>
                  <a:gd name="T58" fmla="*/ 2147483647 w 1376"/>
                  <a:gd name="T59" fmla="*/ 2147483647 h 1052"/>
                  <a:gd name="T60" fmla="*/ 2147483647 w 1376"/>
                  <a:gd name="T61" fmla="*/ 2147483647 h 1052"/>
                  <a:gd name="T62" fmla="*/ 2147483647 w 1376"/>
                  <a:gd name="T63" fmla="*/ 2147483647 h 1052"/>
                  <a:gd name="T64" fmla="*/ 2147483647 w 1376"/>
                  <a:gd name="T65" fmla="*/ 2147483647 h 1052"/>
                  <a:gd name="T66" fmla="*/ 2147483647 w 1376"/>
                  <a:gd name="T67" fmla="*/ 2147483647 h 1052"/>
                  <a:gd name="T68" fmla="*/ 2147483647 w 1376"/>
                  <a:gd name="T69" fmla="*/ 2147483647 h 1052"/>
                  <a:gd name="T70" fmla="*/ 2147483647 w 1376"/>
                  <a:gd name="T71" fmla="*/ 2147483647 h 1052"/>
                  <a:gd name="T72" fmla="*/ 2147483647 w 1376"/>
                  <a:gd name="T73" fmla="*/ 2147483647 h 1052"/>
                  <a:gd name="T74" fmla="*/ 2147483647 w 1376"/>
                  <a:gd name="T75" fmla="*/ 2147483647 h 1052"/>
                  <a:gd name="T76" fmla="*/ 2147483647 w 1376"/>
                  <a:gd name="T77" fmla="*/ 2147483647 h 1052"/>
                  <a:gd name="T78" fmla="*/ 2147483647 w 1376"/>
                  <a:gd name="T79" fmla="*/ 2147483647 h 1052"/>
                  <a:gd name="T80" fmla="*/ 2147483647 w 1376"/>
                  <a:gd name="T81" fmla="*/ 2147483647 h 1052"/>
                  <a:gd name="T82" fmla="*/ 2147483647 w 1376"/>
                  <a:gd name="T83" fmla="*/ 2147483647 h 1052"/>
                  <a:gd name="T84" fmla="*/ 2147483647 w 1376"/>
                  <a:gd name="T85" fmla="*/ 2147483647 h 1052"/>
                  <a:gd name="T86" fmla="*/ 2147483647 w 1376"/>
                  <a:gd name="T87" fmla="*/ 2147483647 h 1052"/>
                  <a:gd name="T88" fmla="*/ 2147483647 w 1376"/>
                  <a:gd name="T89" fmla="*/ 2147483647 h 1052"/>
                  <a:gd name="T90" fmla="*/ 2147483647 w 1376"/>
                  <a:gd name="T91" fmla="*/ 2147483647 h 1052"/>
                  <a:gd name="T92" fmla="*/ 2147483647 w 1376"/>
                  <a:gd name="T93" fmla="*/ 2147483647 h 1052"/>
                  <a:gd name="T94" fmla="*/ 2147483647 w 1376"/>
                  <a:gd name="T95" fmla="*/ 2147483647 h 1052"/>
                  <a:gd name="T96" fmla="*/ 2147483647 w 1376"/>
                  <a:gd name="T97" fmla="*/ 2147483647 h 10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76"/>
                  <a:gd name="T148" fmla="*/ 0 h 1052"/>
                  <a:gd name="T149" fmla="*/ 1376 w 1376"/>
                  <a:gd name="T150" fmla="*/ 1052 h 10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76" h="1052">
                    <a:moveTo>
                      <a:pt x="4" y="0"/>
                    </a:moveTo>
                    <a:lnTo>
                      <a:pt x="0" y="14"/>
                    </a:lnTo>
                    <a:lnTo>
                      <a:pt x="27" y="21"/>
                    </a:lnTo>
                    <a:lnTo>
                      <a:pt x="54" y="29"/>
                    </a:lnTo>
                    <a:lnTo>
                      <a:pt x="56" y="22"/>
                    </a:lnTo>
                    <a:lnTo>
                      <a:pt x="54" y="29"/>
                    </a:lnTo>
                    <a:lnTo>
                      <a:pt x="110" y="51"/>
                    </a:lnTo>
                    <a:lnTo>
                      <a:pt x="140" y="63"/>
                    </a:lnTo>
                    <a:lnTo>
                      <a:pt x="142" y="56"/>
                    </a:lnTo>
                    <a:lnTo>
                      <a:pt x="138" y="63"/>
                    </a:lnTo>
                    <a:lnTo>
                      <a:pt x="166" y="77"/>
                    </a:lnTo>
                    <a:lnTo>
                      <a:pt x="170" y="70"/>
                    </a:lnTo>
                    <a:lnTo>
                      <a:pt x="166" y="77"/>
                    </a:lnTo>
                    <a:lnTo>
                      <a:pt x="194" y="94"/>
                    </a:lnTo>
                    <a:lnTo>
                      <a:pt x="222" y="114"/>
                    </a:lnTo>
                    <a:lnTo>
                      <a:pt x="250" y="135"/>
                    </a:lnTo>
                    <a:lnTo>
                      <a:pt x="253" y="128"/>
                    </a:lnTo>
                    <a:lnTo>
                      <a:pt x="248" y="135"/>
                    </a:lnTo>
                    <a:lnTo>
                      <a:pt x="276" y="159"/>
                    </a:lnTo>
                    <a:lnTo>
                      <a:pt x="281" y="152"/>
                    </a:lnTo>
                    <a:lnTo>
                      <a:pt x="276" y="158"/>
                    </a:lnTo>
                    <a:lnTo>
                      <a:pt x="304" y="186"/>
                    </a:lnTo>
                    <a:lnTo>
                      <a:pt x="332" y="215"/>
                    </a:lnTo>
                    <a:lnTo>
                      <a:pt x="337" y="210"/>
                    </a:lnTo>
                    <a:lnTo>
                      <a:pt x="332" y="215"/>
                    </a:lnTo>
                    <a:lnTo>
                      <a:pt x="362" y="249"/>
                    </a:lnTo>
                    <a:lnTo>
                      <a:pt x="367" y="243"/>
                    </a:lnTo>
                    <a:lnTo>
                      <a:pt x="362" y="249"/>
                    </a:lnTo>
                    <a:lnTo>
                      <a:pt x="390" y="286"/>
                    </a:lnTo>
                    <a:lnTo>
                      <a:pt x="418" y="326"/>
                    </a:lnTo>
                    <a:lnTo>
                      <a:pt x="447" y="370"/>
                    </a:lnTo>
                    <a:lnTo>
                      <a:pt x="477" y="417"/>
                    </a:lnTo>
                    <a:lnTo>
                      <a:pt x="482" y="412"/>
                    </a:lnTo>
                    <a:lnTo>
                      <a:pt x="477" y="415"/>
                    </a:lnTo>
                    <a:lnTo>
                      <a:pt x="505" y="466"/>
                    </a:lnTo>
                    <a:lnTo>
                      <a:pt x="533" y="521"/>
                    </a:lnTo>
                    <a:lnTo>
                      <a:pt x="563" y="580"/>
                    </a:lnTo>
                    <a:lnTo>
                      <a:pt x="568" y="577"/>
                    </a:lnTo>
                    <a:lnTo>
                      <a:pt x="561" y="580"/>
                    </a:lnTo>
                    <a:lnTo>
                      <a:pt x="589" y="645"/>
                    </a:lnTo>
                    <a:lnTo>
                      <a:pt x="618" y="714"/>
                    </a:lnTo>
                    <a:lnTo>
                      <a:pt x="632" y="708"/>
                    </a:lnTo>
                    <a:lnTo>
                      <a:pt x="608" y="649"/>
                    </a:lnTo>
                    <a:lnTo>
                      <a:pt x="601" y="650"/>
                    </a:lnTo>
                    <a:lnTo>
                      <a:pt x="594" y="654"/>
                    </a:lnTo>
                    <a:lnTo>
                      <a:pt x="648" y="785"/>
                    </a:lnTo>
                    <a:lnTo>
                      <a:pt x="662" y="780"/>
                    </a:lnTo>
                    <a:lnTo>
                      <a:pt x="638" y="717"/>
                    </a:lnTo>
                    <a:lnTo>
                      <a:pt x="631" y="719"/>
                    </a:lnTo>
                    <a:lnTo>
                      <a:pt x="624" y="722"/>
                    </a:lnTo>
                    <a:lnTo>
                      <a:pt x="653" y="796"/>
                    </a:lnTo>
                    <a:lnTo>
                      <a:pt x="681" y="871"/>
                    </a:lnTo>
                    <a:lnTo>
                      <a:pt x="711" y="943"/>
                    </a:lnTo>
                    <a:lnTo>
                      <a:pt x="714" y="950"/>
                    </a:lnTo>
                    <a:lnTo>
                      <a:pt x="711" y="943"/>
                    </a:lnTo>
                    <a:lnTo>
                      <a:pt x="739" y="1003"/>
                    </a:lnTo>
                    <a:lnTo>
                      <a:pt x="739" y="1005"/>
                    </a:lnTo>
                    <a:lnTo>
                      <a:pt x="741" y="1005"/>
                    </a:lnTo>
                    <a:lnTo>
                      <a:pt x="770" y="1042"/>
                    </a:lnTo>
                    <a:lnTo>
                      <a:pt x="770" y="1043"/>
                    </a:lnTo>
                    <a:lnTo>
                      <a:pt x="774" y="1043"/>
                    </a:lnTo>
                    <a:lnTo>
                      <a:pt x="802" y="1050"/>
                    </a:lnTo>
                    <a:lnTo>
                      <a:pt x="807" y="1052"/>
                    </a:lnTo>
                    <a:lnTo>
                      <a:pt x="809" y="1050"/>
                    </a:lnTo>
                    <a:lnTo>
                      <a:pt x="838" y="1026"/>
                    </a:lnTo>
                    <a:lnTo>
                      <a:pt x="840" y="1024"/>
                    </a:lnTo>
                    <a:lnTo>
                      <a:pt x="870" y="977"/>
                    </a:lnTo>
                    <a:lnTo>
                      <a:pt x="866" y="978"/>
                    </a:lnTo>
                    <a:lnTo>
                      <a:pt x="870" y="975"/>
                    </a:lnTo>
                    <a:lnTo>
                      <a:pt x="898" y="919"/>
                    </a:lnTo>
                    <a:lnTo>
                      <a:pt x="926" y="864"/>
                    </a:lnTo>
                    <a:lnTo>
                      <a:pt x="919" y="861"/>
                    </a:lnTo>
                    <a:lnTo>
                      <a:pt x="926" y="866"/>
                    </a:lnTo>
                    <a:lnTo>
                      <a:pt x="954" y="822"/>
                    </a:lnTo>
                    <a:lnTo>
                      <a:pt x="947" y="817"/>
                    </a:lnTo>
                    <a:lnTo>
                      <a:pt x="952" y="822"/>
                    </a:lnTo>
                    <a:lnTo>
                      <a:pt x="980" y="794"/>
                    </a:lnTo>
                    <a:lnTo>
                      <a:pt x="1008" y="768"/>
                    </a:lnTo>
                    <a:lnTo>
                      <a:pt x="1003" y="763"/>
                    </a:lnTo>
                    <a:lnTo>
                      <a:pt x="1008" y="770"/>
                    </a:lnTo>
                    <a:lnTo>
                      <a:pt x="1036" y="749"/>
                    </a:lnTo>
                    <a:lnTo>
                      <a:pt x="1030" y="742"/>
                    </a:lnTo>
                    <a:lnTo>
                      <a:pt x="1034" y="749"/>
                    </a:lnTo>
                    <a:lnTo>
                      <a:pt x="1090" y="724"/>
                    </a:lnTo>
                    <a:lnTo>
                      <a:pt x="1085" y="726"/>
                    </a:lnTo>
                    <a:lnTo>
                      <a:pt x="1090" y="724"/>
                    </a:lnTo>
                    <a:lnTo>
                      <a:pt x="1120" y="708"/>
                    </a:lnTo>
                    <a:lnTo>
                      <a:pt x="1123" y="707"/>
                    </a:lnTo>
                    <a:lnTo>
                      <a:pt x="1121" y="708"/>
                    </a:lnTo>
                    <a:lnTo>
                      <a:pt x="1149" y="687"/>
                    </a:lnTo>
                    <a:lnTo>
                      <a:pt x="1147" y="687"/>
                    </a:lnTo>
                    <a:lnTo>
                      <a:pt x="1149" y="685"/>
                    </a:lnTo>
                    <a:lnTo>
                      <a:pt x="1177" y="659"/>
                    </a:lnTo>
                    <a:lnTo>
                      <a:pt x="1205" y="629"/>
                    </a:lnTo>
                    <a:lnTo>
                      <a:pt x="1233" y="598"/>
                    </a:lnTo>
                    <a:lnTo>
                      <a:pt x="1235" y="598"/>
                    </a:lnTo>
                    <a:lnTo>
                      <a:pt x="1263" y="564"/>
                    </a:lnTo>
                    <a:lnTo>
                      <a:pt x="1319" y="494"/>
                    </a:lnTo>
                    <a:lnTo>
                      <a:pt x="1348" y="459"/>
                    </a:lnTo>
                    <a:lnTo>
                      <a:pt x="1341" y="454"/>
                    </a:lnTo>
                    <a:lnTo>
                      <a:pt x="1346" y="459"/>
                    </a:lnTo>
                    <a:lnTo>
                      <a:pt x="1376" y="426"/>
                    </a:lnTo>
                    <a:lnTo>
                      <a:pt x="1366" y="415"/>
                    </a:lnTo>
                    <a:lnTo>
                      <a:pt x="1336" y="449"/>
                    </a:lnTo>
                    <a:lnTo>
                      <a:pt x="1306" y="484"/>
                    </a:lnTo>
                    <a:lnTo>
                      <a:pt x="1250" y="554"/>
                    </a:lnTo>
                    <a:lnTo>
                      <a:pt x="1223" y="587"/>
                    </a:lnTo>
                    <a:lnTo>
                      <a:pt x="1228" y="593"/>
                    </a:lnTo>
                    <a:lnTo>
                      <a:pt x="1223" y="587"/>
                    </a:lnTo>
                    <a:lnTo>
                      <a:pt x="1195" y="619"/>
                    </a:lnTo>
                    <a:lnTo>
                      <a:pt x="1167" y="649"/>
                    </a:lnTo>
                    <a:lnTo>
                      <a:pt x="1139" y="675"/>
                    </a:lnTo>
                    <a:lnTo>
                      <a:pt x="1144" y="680"/>
                    </a:lnTo>
                    <a:lnTo>
                      <a:pt x="1140" y="675"/>
                    </a:lnTo>
                    <a:lnTo>
                      <a:pt x="1113" y="696"/>
                    </a:lnTo>
                    <a:lnTo>
                      <a:pt x="1116" y="701"/>
                    </a:lnTo>
                    <a:lnTo>
                      <a:pt x="1113" y="696"/>
                    </a:lnTo>
                    <a:lnTo>
                      <a:pt x="1083" y="712"/>
                    </a:lnTo>
                    <a:lnTo>
                      <a:pt x="1086" y="717"/>
                    </a:lnTo>
                    <a:lnTo>
                      <a:pt x="1085" y="710"/>
                    </a:lnTo>
                    <a:lnTo>
                      <a:pt x="1029" y="735"/>
                    </a:lnTo>
                    <a:lnTo>
                      <a:pt x="1027" y="735"/>
                    </a:lnTo>
                    <a:lnTo>
                      <a:pt x="1027" y="736"/>
                    </a:lnTo>
                    <a:lnTo>
                      <a:pt x="999" y="757"/>
                    </a:lnTo>
                    <a:lnTo>
                      <a:pt x="999" y="756"/>
                    </a:lnTo>
                    <a:lnTo>
                      <a:pt x="997" y="757"/>
                    </a:lnTo>
                    <a:lnTo>
                      <a:pt x="969" y="784"/>
                    </a:lnTo>
                    <a:lnTo>
                      <a:pt x="941" y="812"/>
                    </a:lnTo>
                    <a:lnTo>
                      <a:pt x="941" y="814"/>
                    </a:lnTo>
                    <a:lnTo>
                      <a:pt x="913" y="857"/>
                    </a:lnTo>
                    <a:lnTo>
                      <a:pt x="915" y="852"/>
                    </a:lnTo>
                    <a:lnTo>
                      <a:pt x="913" y="857"/>
                    </a:lnTo>
                    <a:lnTo>
                      <a:pt x="886" y="912"/>
                    </a:lnTo>
                    <a:lnTo>
                      <a:pt x="858" y="968"/>
                    </a:lnTo>
                    <a:lnTo>
                      <a:pt x="863" y="971"/>
                    </a:lnTo>
                    <a:lnTo>
                      <a:pt x="858" y="968"/>
                    </a:lnTo>
                    <a:lnTo>
                      <a:pt x="828" y="1015"/>
                    </a:lnTo>
                    <a:lnTo>
                      <a:pt x="833" y="1019"/>
                    </a:lnTo>
                    <a:lnTo>
                      <a:pt x="828" y="1013"/>
                    </a:lnTo>
                    <a:lnTo>
                      <a:pt x="798" y="1038"/>
                    </a:lnTo>
                    <a:lnTo>
                      <a:pt x="803" y="1043"/>
                    </a:lnTo>
                    <a:lnTo>
                      <a:pt x="805" y="1036"/>
                    </a:lnTo>
                    <a:lnTo>
                      <a:pt x="777" y="1029"/>
                    </a:lnTo>
                    <a:lnTo>
                      <a:pt x="776" y="1036"/>
                    </a:lnTo>
                    <a:lnTo>
                      <a:pt x="783" y="1031"/>
                    </a:lnTo>
                    <a:lnTo>
                      <a:pt x="753" y="994"/>
                    </a:lnTo>
                    <a:lnTo>
                      <a:pt x="746" y="999"/>
                    </a:lnTo>
                    <a:lnTo>
                      <a:pt x="753" y="996"/>
                    </a:lnTo>
                    <a:lnTo>
                      <a:pt x="725" y="936"/>
                    </a:lnTo>
                    <a:lnTo>
                      <a:pt x="718" y="940"/>
                    </a:lnTo>
                    <a:lnTo>
                      <a:pt x="725" y="938"/>
                    </a:lnTo>
                    <a:lnTo>
                      <a:pt x="695" y="866"/>
                    </a:lnTo>
                    <a:lnTo>
                      <a:pt x="667" y="791"/>
                    </a:lnTo>
                    <a:lnTo>
                      <a:pt x="638" y="717"/>
                    </a:lnTo>
                    <a:lnTo>
                      <a:pt x="624" y="722"/>
                    </a:lnTo>
                    <a:lnTo>
                      <a:pt x="648" y="785"/>
                    </a:lnTo>
                    <a:lnTo>
                      <a:pt x="655" y="782"/>
                    </a:lnTo>
                    <a:lnTo>
                      <a:pt x="662" y="780"/>
                    </a:lnTo>
                    <a:lnTo>
                      <a:pt x="608" y="649"/>
                    </a:lnTo>
                    <a:lnTo>
                      <a:pt x="594" y="654"/>
                    </a:lnTo>
                    <a:lnTo>
                      <a:pt x="618" y="714"/>
                    </a:lnTo>
                    <a:lnTo>
                      <a:pt x="625" y="710"/>
                    </a:lnTo>
                    <a:lnTo>
                      <a:pt x="632" y="708"/>
                    </a:lnTo>
                    <a:lnTo>
                      <a:pt x="603" y="640"/>
                    </a:lnTo>
                    <a:lnTo>
                      <a:pt x="575" y="575"/>
                    </a:lnTo>
                    <a:lnTo>
                      <a:pt x="578" y="580"/>
                    </a:lnTo>
                    <a:lnTo>
                      <a:pt x="545" y="514"/>
                    </a:lnTo>
                    <a:lnTo>
                      <a:pt x="517" y="459"/>
                    </a:lnTo>
                    <a:lnTo>
                      <a:pt x="489" y="408"/>
                    </a:lnTo>
                    <a:lnTo>
                      <a:pt x="484" y="401"/>
                    </a:lnTo>
                    <a:lnTo>
                      <a:pt x="489" y="408"/>
                    </a:lnTo>
                    <a:lnTo>
                      <a:pt x="460" y="361"/>
                    </a:lnTo>
                    <a:lnTo>
                      <a:pt x="430" y="317"/>
                    </a:lnTo>
                    <a:lnTo>
                      <a:pt x="402" y="277"/>
                    </a:lnTo>
                    <a:lnTo>
                      <a:pt x="374" y="240"/>
                    </a:lnTo>
                    <a:lnTo>
                      <a:pt x="369" y="233"/>
                    </a:lnTo>
                    <a:lnTo>
                      <a:pt x="374" y="238"/>
                    </a:lnTo>
                    <a:lnTo>
                      <a:pt x="344" y="205"/>
                    </a:lnTo>
                    <a:lnTo>
                      <a:pt x="343" y="205"/>
                    </a:lnTo>
                    <a:lnTo>
                      <a:pt x="315" y="175"/>
                    </a:lnTo>
                    <a:lnTo>
                      <a:pt x="280" y="140"/>
                    </a:lnTo>
                    <a:lnTo>
                      <a:pt x="287" y="147"/>
                    </a:lnTo>
                    <a:lnTo>
                      <a:pt x="259" y="122"/>
                    </a:lnTo>
                    <a:lnTo>
                      <a:pt x="264" y="126"/>
                    </a:lnTo>
                    <a:lnTo>
                      <a:pt x="259" y="122"/>
                    </a:lnTo>
                    <a:lnTo>
                      <a:pt x="231" y="101"/>
                    </a:lnTo>
                    <a:lnTo>
                      <a:pt x="203" y="82"/>
                    </a:lnTo>
                    <a:lnTo>
                      <a:pt x="175" y="65"/>
                    </a:lnTo>
                    <a:lnTo>
                      <a:pt x="178" y="66"/>
                    </a:lnTo>
                    <a:lnTo>
                      <a:pt x="173" y="65"/>
                    </a:lnTo>
                    <a:lnTo>
                      <a:pt x="145" y="51"/>
                    </a:lnTo>
                    <a:lnTo>
                      <a:pt x="140" y="47"/>
                    </a:lnTo>
                    <a:lnTo>
                      <a:pt x="145" y="49"/>
                    </a:lnTo>
                    <a:lnTo>
                      <a:pt x="116" y="37"/>
                    </a:lnTo>
                    <a:lnTo>
                      <a:pt x="60" y="15"/>
                    </a:lnTo>
                    <a:lnTo>
                      <a:pt x="63" y="17"/>
                    </a:lnTo>
                    <a:lnTo>
                      <a:pt x="58" y="15"/>
                    </a:lnTo>
                    <a:lnTo>
                      <a:pt x="30" y="7"/>
                    </a:lnTo>
                    <a:lnTo>
                      <a:pt x="4" y="0"/>
                    </a:lnTo>
                    <a:close/>
                  </a:path>
                </a:pathLst>
              </a:custGeom>
              <a:solidFill>
                <a:srgbClr val="FFFFFF"/>
              </a:solidFill>
              <a:ln w="0">
                <a:solidFill>
                  <a:srgbClr val="FFFFFF"/>
                </a:solidFill>
                <a:round/>
                <a:headEnd/>
                <a:tailEnd/>
              </a:ln>
            </p:spPr>
            <p:txBody>
              <a:bodyPr/>
              <a:lstStyle/>
              <a:p>
                <a:endParaRPr lang="en-US"/>
              </a:p>
            </p:txBody>
          </p:sp>
          <p:sp>
            <p:nvSpPr>
              <p:cNvPr id="285" name="Freeform 343"/>
              <p:cNvSpPr>
                <a:spLocks/>
              </p:cNvSpPr>
              <p:nvPr/>
            </p:nvSpPr>
            <p:spPr bwMode="auto">
              <a:xfrm>
                <a:off x="1532913" y="3640827"/>
                <a:ext cx="2184400" cy="1663700"/>
              </a:xfrm>
              <a:custGeom>
                <a:avLst/>
                <a:gdLst>
                  <a:gd name="T0" fmla="*/ 2147483647 w 1376"/>
                  <a:gd name="T1" fmla="*/ 2147483647 h 1048"/>
                  <a:gd name="T2" fmla="*/ 2147483647 w 1376"/>
                  <a:gd name="T3" fmla="*/ 2147483647 h 1048"/>
                  <a:gd name="T4" fmla="*/ 2147483647 w 1376"/>
                  <a:gd name="T5" fmla="*/ 2147483647 h 1048"/>
                  <a:gd name="T6" fmla="*/ 2147483647 w 1376"/>
                  <a:gd name="T7" fmla="*/ 2147483647 h 1048"/>
                  <a:gd name="T8" fmla="*/ 2147483647 w 1376"/>
                  <a:gd name="T9" fmla="*/ 2147483647 h 1048"/>
                  <a:gd name="T10" fmla="*/ 2147483647 w 1376"/>
                  <a:gd name="T11" fmla="*/ 2147483647 h 1048"/>
                  <a:gd name="T12" fmla="*/ 2147483647 w 1376"/>
                  <a:gd name="T13" fmla="*/ 2147483647 h 1048"/>
                  <a:gd name="T14" fmla="*/ 2147483647 w 1376"/>
                  <a:gd name="T15" fmla="*/ 2147483647 h 1048"/>
                  <a:gd name="T16" fmla="*/ 2147483647 w 1376"/>
                  <a:gd name="T17" fmla="*/ 2147483647 h 1048"/>
                  <a:gd name="T18" fmla="*/ 2147483647 w 1376"/>
                  <a:gd name="T19" fmla="*/ 2147483647 h 1048"/>
                  <a:gd name="T20" fmla="*/ 2147483647 w 1376"/>
                  <a:gd name="T21" fmla="*/ 2147483647 h 1048"/>
                  <a:gd name="T22" fmla="*/ 2147483647 w 1376"/>
                  <a:gd name="T23" fmla="*/ 2147483647 h 1048"/>
                  <a:gd name="T24" fmla="*/ 2147483647 w 1376"/>
                  <a:gd name="T25" fmla="*/ 2147483647 h 1048"/>
                  <a:gd name="T26" fmla="*/ 2147483647 w 1376"/>
                  <a:gd name="T27" fmla="*/ 2147483647 h 1048"/>
                  <a:gd name="T28" fmla="*/ 2147483647 w 1376"/>
                  <a:gd name="T29" fmla="*/ 2147483647 h 1048"/>
                  <a:gd name="T30" fmla="*/ 2147483647 w 1376"/>
                  <a:gd name="T31" fmla="*/ 2147483647 h 1048"/>
                  <a:gd name="T32" fmla="*/ 2147483647 w 1376"/>
                  <a:gd name="T33" fmla="*/ 2147483647 h 1048"/>
                  <a:gd name="T34" fmla="*/ 2147483647 w 1376"/>
                  <a:gd name="T35" fmla="*/ 2147483647 h 1048"/>
                  <a:gd name="T36" fmla="*/ 2147483647 w 1376"/>
                  <a:gd name="T37" fmla="*/ 2147483647 h 1048"/>
                  <a:gd name="T38" fmla="*/ 2147483647 w 1376"/>
                  <a:gd name="T39" fmla="*/ 2147483647 h 1048"/>
                  <a:gd name="T40" fmla="*/ 2147483647 w 1376"/>
                  <a:gd name="T41" fmla="*/ 2147483647 h 1048"/>
                  <a:gd name="T42" fmla="*/ 2147483647 w 1376"/>
                  <a:gd name="T43" fmla="*/ 2147483647 h 1048"/>
                  <a:gd name="T44" fmla="*/ 2147483647 w 1376"/>
                  <a:gd name="T45" fmla="*/ 2147483647 h 1048"/>
                  <a:gd name="T46" fmla="*/ 2147483647 w 1376"/>
                  <a:gd name="T47" fmla="*/ 2147483647 h 1048"/>
                  <a:gd name="T48" fmla="*/ 2147483647 w 1376"/>
                  <a:gd name="T49" fmla="*/ 2147483647 h 1048"/>
                  <a:gd name="T50" fmla="*/ 2147483647 w 1376"/>
                  <a:gd name="T51" fmla="*/ 2147483647 h 1048"/>
                  <a:gd name="T52" fmla="*/ 2147483647 w 1376"/>
                  <a:gd name="T53" fmla="*/ 2147483647 h 1048"/>
                  <a:gd name="T54" fmla="*/ 2147483647 w 1376"/>
                  <a:gd name="T55" fmla="*/ 2147483647 h 1048"/>
                  <a:gd name="T56" fmla="*/ 2147483647 w 1376"/>
                  <a:gd name="T57" fmla="*/ 2147483647 h 1048"/>
                  <a:gd name="T58" fmla="*/ 2147483647 w 1376"/>
                  <a:gd name="T59" fmla="*/ 2147483647 h 1048"/>
                  <a:gd name="T60" fmla="*/ 2147483647 w 1376"/>
                  <a:gd name="T61" fmla="*/ 2147483647 h 1048"/>
                  <a:gd name="T62" fmla="*/ 2147483647 w 1376"/>
                  <a:gd name="T63" fmla="*/ 2147483647 h 1048"/>
                  <a:gd name="T64" fmla="*/ 2147483647 w 1376"/>
                  <a:gd name="T65" fmla="*/ 2147483647 h 1048"/>
                  <a:gd name="T66" fmla="*/ 2147483647 w 1376"/>
                  <a:gd name="T67" fmla="*/ 2147483647 h 1048"/>
                  <a:gd name="T68" fmla="*/ 2147483647 w 1376"/>
                  <a:gd name="T69" fmla="*/ 2147483647 h 1048"/>
                  <a:gd name="T70" fmla="*/ 2147483647 w 1376"/>
                  <a:gd name="T71" fmla="*/ 2147483647 h 1048"/>
                  <a:gd name="T72" fmla="*/ 2147483647 w 1376"/>
                  <a:gd name="T73" fmla="*/ 2147483647 h 1048"/>
                  <a:gd name="T74" fmla="*/ 2147483647 w 1376"/>
                  <a:gd name="T75" fmla="*/ 2147483647 h 1048"/>
                  <a:gd name="T76" fmla="*/ 2147483647 w 1376"/>
                  <a:gd name="T77" fmla="*/ 2147483647 h 1048"/>
                  <a:gd name="T78" fmla="*/ 2147483647 w 1376"/>
                  <a:gd name="T79" fmla="*/ 2147483647 h 1048"/>
                  <a:gd name="T80" fmla="*/ 2147483647 w 1376"/>
                  <a:gd name="T81" fmla="*/ 2147483647 h 1048"/>
                  <a:gd name="T82" fmla="*/ 2147483647 w 1376"/>
                  <a:gd name="T83" fmla="*/ 2147483647 h 1048"/>
                  <a:gd name="T84" fmla="*/ 2147483647 w 1376"/>
                  <a:gd name="T85" fmla="*/ 2147483647 h 1048"/>
                  <a:gd name="T86" fmla="*/ 2147483647 w 1376"/>
                  <a:gd name="T87" fmla="*/ 2147483647 h 1048"/>
                  <a:gd name="T88" fmla="*/ 2147483647 w 1376"/>
                  <a:gd name="T89" fmla="*/ 2147483647 h 1048"/>
                  <a:gd name="T90" fmla="*/ 2147483647 w 1376"/>
                  <a:gd name="T91" fmla="*/ 2147483647 h 1048"/>
                  <a:gd name="T92" fmla="*/ 2147483647 w 1376"/>
                  <a:gd name="T93" fmla="*/ 2147483647 h 1048"/>
                  <a:gd name="T94" fmla="*/ 2147483647 w 1376"/>
                  <a:gd name="T95" fmla="*/ 2147483647 h 1048"/>
                  <a:gd name="T96" fmla="*/ 2147483647 w 1376"/>
                  <a:gd name="T97" fmla="*/ 2147483647 h 1048"/>
                  <a:gd name="T98" fmla="*/ 2147483647 w 1376"/>
                  <a:gd name="T99" fmla="*/ 2147483647 h 1048"/>
                  <a:gd name="T100" fmla="*/ 2147483647 w 1376"/>
                  <a:gd name="T101" fmla="*/ 2147483647 h 1048"/>
                  <a:gd name="T102" fmla="*/ 2147483647 w 1376"/>
                  <a:gd name="T103" fmla="*/ 2147483647 h 1048"/>
                  <a:gd name="T104" fmla="*/ 2147483647 w 1376"/>
                  <a:gd name="T105" fmla="*/ 2147483647 h 1048"/>
                  <a:gd name="T106" fmla="*/ 2147483647 w 1376"/>
                  <a:gd name="T107" fmla="*/ 2147483647 h 1048"/>
                  <a:gd name="T108" fmla="*/ 2147483647 w 1376"/>
                  <a:gd name="T109" fmla="*/ 2147483647 h 1048"/>
                  <a:gd name="T110" fmla="*/ 2147483647 w 1376"/>
                  <a:gd name="T111" fmla="*/ 2147483647 h 1048"/>
                  <a:gd name="T112" fmla="*/ 2147483647 w 1376"/>
                  <a:gd name="T113" fmla="*/ 2147483647 h 1048"/>
                  <a:gd name="T114" fmla="*/ 2147483647 w 1376"/>
                  <a:gd name="T115" fmla="*/ 2147483647 h 1048"/>
                  <a:gd name="T116" fmla="*/ 2147483647 w 1376"/>
                  <a:gd name="T117" fmla="*/ 2147483647 h 104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76"/>
                  <a:gd name="T178" fmla="*/ 0 h 1048"/>
                  <a:gd name="T179" fmla="*/ 1376 w 1376"/>
                  <a:gd name="T180" fmla="*/ 1048 h 104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76" h="1048">
                    <a:moveTo>
                      <a:pt x="4" y="0"/>
                    </a:moveTo>
                    <a:lnTo>
                      <a:pt x="0" y="11"/>
                    </a:lnTo>
                    <a:lnTo>
                      <a:pt x="27" y="18"/>
                    </a:lnTo>
                    <a:lnTo>
                      <a:pt x="54" y="27"/>
                    </a:lnTo>
                    <a:lnTo>
                      <a:pt x="110" y="48"/>
                    </a:lnTo>
                    <a:lnTo>
                      <a:pt x="140" y="60"/>
                    </a:lnTo>
                    <a:lnTo>
                      <a:pt x="142" y="55"/>
                    </a:lnTo>
                    <a:lnTo>
                      <a:pt x="140" y="60"/>
                    </a:lnTo>
                    <a:lnTo>
                      <a:pt x="168" y="74"/>
                    </a:lnTo>
                    <a:lnTo>
                      <a:pt x="170" y="69"/>
                    </a:lnTo>
                    <a:lnTo>
                      <a:pt x="166" y="74"/>
                    </a:lnTo>
                    <a:lnTo>
                      <a:pt x="194" y="92"/>
                    </a:lnTo>
                    <a:lnTo>
                      <a:pt x="222" y="111"/>
                    </a:lnTo>
                    <a:lnTo>
                      <a:pt x="250" y="132"/>
                    </a:lnTo>
                    <a:lnTo>
                      <a:pt x="253" y="127"/>
                    </a:lnTo>
                    <a:lnTo>
                      <a:pt x="250" y="132"/>
                    </a:lnTo>
                    <a:lnTo>
                      <a:pt x="278" y="157"/>
                    </a:lnTo>
                    <a:lnTo>
                      <a:pt x="306" y="185"/>
                    </a:lnTo>
                    <a:lnTo>
                      <a:pt x="334" y="214"/>
                    </a:lnTo>
                    <a:lnTo>
                      <a:pt x="363" y="248"/>
                    </a:lnTo>
                    <a:lnTo>
                      <a:pt x="367" y="242"/>
                    </a:lnTo>
                    <a:lnTo>
                      <a:pt x="363" y="246"/>
                    </a:lnTo>
                    <a:lnTo>
                      <a:pt x="391" y="283"/>
                    </a:lnTo>
                    <a:lnTo>
                      <a:pt x="419" y="323"/>
                    </a:lnTo>
                    <a:lnTo>
                      <a:pt x="449" y="367"/>
                    </a:lnTo>
                    <a:lnTo>
                      <a:pt x="479" y="414"/>
                    </a:lnTo>
                    <a:lnTo>
                      <a:pt x="482" y="411"/>
                    </a:lnTo>
                    <a:lnTo>
                      <a:pt x="477" y="414"/>
                    </a:lnTo>
                    <a:lnTo>
                      <a:pt x="505" y="465"/>
                    </a:lnTo>
                    <a:lnTo>
                      <a:pt x="533" y="520"/>
                    </a:lnTo>
                    <a:lnTo>
                      <a:pt x="563" y="579"/>
                    </a:lnTo>
                    <a:lnTo>
                      <a:pt x="590" y="644"/>
                    </a:lnTo>
                    <a:lnTo>
                      <a:pt x="620" y="713"/>
                    </a:lnTo>
                    <a:lnTo>
                      <a:pt x="631" y="707"/>
                    </a:lnTo>
                    <a:lnTo>
                      <a:pt x="606" y="648"/>
                    </a:lnTo>
                    <a:lnTo>
                      <a:pt x="596" y="651"/>
                    </a:lnTo>
                    <a:lnTo>
                      <a:pt x="650" y="783"/>
                    </a:lnTo>
                    <a:lnTo>
                      <a:pt x="660" y="779"/>
                    </a:lnTo>
                    <a:lnTo>
                      <a:pt x="636" y="716"/>
                    </a:lnTo>
                    <a:lnTo>
                      <a:pt x="625" y="720"/>
                    </a:lnTo>
                    <a:lnTo>
                      <a:pt x="655" y="793"/>
                    </a:lnTo>
                    <a:lnTo>
                      <a:pt x="683" y="869"/>
                    </a:lnTo>
                    <a:lnTo>
                      <a:pt x="713" y="941"/>
                    </a:lnTo>
                    <a:lnTo>
                      <a:pt x="716" y="948"/>
                    </a:lnTo>
                    <a:lnTo>
                      <a:pt x="713" y="942"/>
                    </a:lnTo>
                    <a:lnTo>
                      <a:pt x="741" y="1002"/>
                    </a:lnTo>
                    <a:lnTo>
                      <a:pt x="741" y="1000"/>
                    </a:lnTo>
                    <a:lnTo>
                      <a:pt x="742" y="1002"/>
                    </a:lnTo>
                    <a:lnTo>
                      <a:pt x="772" y="1039"/>
                    </a:lnTo>
                    <a:lnTo>
                      <a:pt x="772" y="1041"/>
                    </a:lnTo>
                    <a:lnTo>
                      <a:pt x="776" y="1041"/>
                    </a:lnTo>
                    <a:lnTo>
                      <a:pt x="803" y="1048"/>
                    </a:lnTo>
                    <a:lnTo>
                      <a:pt x="807" y="1048"/>
                    </a:lnTo>
                    <a:lnTo>
                      <a:pt x="837" y="1023"/>
                    </a:lnTo>
                    <a:lnTo>
                      <a:pt x="837" y="1021"/>
                    </a:lnTo>
                    <a:lnTo>
                      <a:pt x="838" y="1021"/>
                    </a:lnTo>
                    <a:lnTo>
                      <a:pt x="868" y="974"/>
                    </a:lnTo>
                    <a:lnTo>
                      <a:pt x="870" y="970"/>
                    </a:lnTo>
                    <a:lnTo>
                      <a:pt x="868" y="974"/>
                    </a:lnTo>
                    <a:lnTo>
                      <a:pt x="896" y="918"/>
                    </a:lnTo>
                    <a:lnTo>
                      <a:pt x="924" y="863"/>
                    </a:lnTo>
                    <a:lnTo>
                      <a:pt x="919" y="860"/>
                    </a:lnTo>
                    <a:lnTo>
                      <a:pt x="924" y="863"/>
                    </a:lnTo>
                    <a:lnTo>
                      <a:pt x="952" y="820"/>
                    </a:lnTo>
                    <a:lnTo>
                      <a:pt x="947" y="816"/>
                    </a:lnTo>
                    <a:lnTo>
                      <a:pt x="952" y="821"/>
                    </a:lnTo>
                    <a:lnTo>
                      <a:pt x="980" y="793"/>
                    </a:lnTo>
                    <a:lnTo>
                      <a:pt x="1008" y="767"/>
                    </a:lnTo>
                    <a:lnTo>
                      <a:pt x="1003" y="762"/>
                    </a:lnTo>
                    <a:lnTo>
                      <a:pt x="1006" y="767"/>
                    </a:lnTo>
                    <a:lnTo>
                      <a:pt x="1034" y="746"/>
                    </a:lnTo>
                    <a:lnTo>
                      <a:pt x="1030" y="741"/>
                    </a:lnTo>
                    <a:lnTo>
                      <a:pt x="1034" y="746"/>
                    </a:lnTo>
                    <a:lnTo>
                      <a:pt x="1090" y="721"/>
                    </a:lnTo>
                    <a:lnTo>
                      <a:pt x="1120" y="706"/>
                    </a:lnTo>
                    <a:lnTo>
                      <a:pt x="1118" y="706"/>
                    </a:lnTo>
                    <a:lnTo>
                      <a:pt x="1120" y="706"/>
                    </a:lnTo>
                    <a:lnTo>
                      <a:pt x="1147" y="684"/>
                    </a:lnTo>
                    <a:lnTo>
                      <a:pt x="1153" y="681"/>
                    </a:lnTo>
                    <a:lnTo>
                      <a:pt x="1149" y="684"/>
                    </a:lnTo>
                    <a:lnTo>
                      <a:pt x="1177" y="658"/>
                    </a:lnTo>
                    <a:lnTo>
                      <a:pt x="1205" y="628"/>
                    </a:lnTo>
                    <a:lnTo>
                      <a:pt x="1233" y="597"/>
                    </a:lnTo>
                    <a:lnTo>
                      <a:pt x="1233" y="595"/>
                    </a:lnTo>
                    <a:lnTo>
                      <a:pt x="1261" y="562"/>
                    </a:lnTo>
                    <a:lnTo>
                      <a:pt x="1317" y="492"/>
                    </a:lnTo>
                    <a:lnTo>
                      <a:pt x="1346" y="456"/>
                    </a:lnTo>
                    <a:lnTo>
                      <a:pt x="1341" y="453"/>
                    </a:lnTo>
                    <a:lnTo>
                      <a:pt x="1346" y="458"/>
                    </a:lnTo>
                    <a:lnTo>
                      <a:pt x="1376" y="425"/>
                    </a:lnTo>
                    <a:lnTo>
                      <a:pt x="1367" y="416"/>
                    </a:lnTo>
                    <a:lnTo>
                      <a:pt x="1338" y="449"/>
                    </a:lnTo>
                    <a:lnTo>
                      <a:pt x="1308" y="485"/>
                    </a:lnTo>
                    <a:lnTo>
                      <a:pt x="1252" y="555"/>
                    </a:lnTo>
                    <a:lnTo>
                      <a:pt x="1224" y="588"/>
                    </a:lnTo>
                    <a:lnTo>
                      <a:pt x="1228" y="592"/>
                    </a:lnTo>
                    <a:lnTo>
                      <a:pt x="1224" y="588"/>
                    </a:lnTo>
                    <a:lnTo>
                      <a:pt x="1196" y="620"/>
                    </a:lnTo>
                    <a:lnTo>
                      <a:pt x="1168" y="649"/>
                    </a:lnTo>
                    <a:lnTo>
                      <a:pt x="1140" y="676"/>
                    </a:lnTo>
                    <a:lnTo>
                      <a:pt x="1144" y="679"/>
                    </a:lnTo>
                    <a:lnTo>
                      <a:pt x="1140" y="676"/>
                    </a:lnTo>
                    <a:lnTo>
                      <a:pt x="1113" y="697"/>
                    </a:lnTo>
                    <a:lnTo>
                      <a:pt x="1116" y="700"/>
                    </a:lnTo>
                    <a:lnTo>
                      <a:pt x="1114" y="695"/>
                    </a:lnTo>
                    <a:lnTo>
                      <a:pt x="1085" y="711"/>
                    </a:lnTo>
                    <a:lnTo>
                      <a:pt x="1029" y="735"/>
                    </a:lnTo>
                    <a:lnTo>
                      <a:pt x="1027" y="737"/>
                    </a:lnTo>
                    <a:lnTo>
                      <a:pt x="999" y="758"/>
                    </a:lnTo>
                    <a:lnTo>
                      <a:pt x="996" y="760"/>
                    </a:lnTo>
                    <a:lnTo>
                      <a:pt x="999" y="758"/>
                    </a:lnTo>
                    <a:lnTo>
                      <a:pt x="971" y="784"/>
                    </a:lnTo>
                    <a:lnTo>
                      <a:pt x="943" y="813"/>
                    </a:lnTo>
                    <a:lnTo>
                      <a:pt x="943" y="811"/>
                    </a:lnTo>
                    <a:lnTo>
                      <a:pt x="943" y="813"/>
                    </a:lnTo>
                    <a:lnTo>
                      <a:pt x="915" y="856"/>
                    </a:lnTo>
                    <a:lnTo>
                      <a:pt x="912" y="860"/>
                    </a:lnTo>
                    <a:lnTo>
                      <a:pt x="913" y="858"/>
                    </a:lnTo>
                    <a:lnTo>
                      <a:pt x="886" y="912"/>
                    </a:lnTo>
                    <a:lnTo>
                      <a:pt x="858" y="969"/>
                    </a:lnTo>
                    <a:lnTo>
                      <a:pt x="863" y="970"/>
                    </a:lnTo>
                    <a:lnTo>
                      <a:pt x="859" y="967"/>
                    </a:lnTo>
                    <a:lnTo>
                      <a:pt x="830" y="1014"/>
                    </a:lnTo>
                    <a:lnTo>
                      <a:pt x="833" y="1018"/>
                    </a:lnTo>
                    <a:lnTo>
                      <a:pt x="830" y="1014"/>
                    </a:lnTo>
                    <a:lnTo>
                      <a:pt x="800" y="1039"/>
                    </a:lnTo>
                    <a:lnTo>
                      <a:pt x="803" y="1042"/>
                    </a:lnTo>
                    <a:lnTo>
                      <a:pt x="805" y="1037"/>
                    </a:lnTo>
                    <a:lnTo>
                      <a:pt x="777" y="1030"/>
                    </a:lnTo>
                    <a:lnTo>
                      <a:pt x="776" y="1035"/>
                    </a:lnTo>
                    <a:lnTo>
                      <a:pt x="781" y="1032"/>
                    </a:lnTo>
                    <a:lnTo>
                      <a:pt x="751" y="995"/>
                    </a:lnTo>
                    <a:lnTo>
                      <a:pt x="746" y="998"/>
                    </a:lnTo>
                    <a:lnTo>
                      <a:pt x="751" y="997"/>
                    </a:lnTo>
                    <a:lnTo>
                      <a:pt x="723" y="937"/>
                    </a:lnTo>
                    <a:lnTo>
                      <a:pt x="718" y="939"/>
                    </a:lnTo>
                    <a:lnTo>
                      <a:pt x="723" y="937"/>
                    </a:lnTo>
                    <a:lnTo>
                      <a:pt x="693" y="865"/>
                    </a:lnTo>
                    <a:lnTo>
                      <a:pt x="666" y="790"/>
                    </a:lnTo>
                    <a:lnTo>
                      <a:pt x="636" y="716"/>
                    </a:lnTo>
                    <a:lnTo>
                      <a:pt x="625" y="720"/>
                    </a:lnTo>
                    <a:lnTo>
                      <a:pt x="650" y="783"/>
                    </a:lnTo>
                    <a:lnTo>
                      <a:pt x="660" y="779"/>
                    </a:lnTo>
                    <a:lnTo>
                      <a:pt x="606" y="648"/>
                    </a:lnTo>
                    <a:lnTo>
                      <a:pt x="596" y="651"/>
                    </a:lnTo>
                    <a:lnTo>
                      <a:pt x="620" y="711"/>
                    </a:lnTo>
                    <a:lnTo>
                      <a:pt x="631" y="707"/>
                    </a:lnTo>
                    <a:lnTo>
                      <a:pt x="601" y="639"/>
                    </a:lnTo>
                    <a:lnTo>
                      <a:pt x="573" y="574"/>
                    </a:lnTo>
                    <a:lnTo>
                      <a:pt x="543" y="514"/>
                    </a:lnTo>
                    <a:lnTo>
                      <a:pt x="515" y="460"/>
                    </a:lnTo>
                    <a:lnTo>
                      <a:pt x="487" y="409"/>
                    </a:lnTo>
                    <a:lnTo>
                      <a:pt x="489" y="413"/>
                    </a:lnTo>
                    <a:lnTo>
                      <a:pt x="487" y="407"/>
                    </a:lnTo>
                    <a:lnTo>
                      <a:pt x="458" y="360"/>
                    </a:lnTo>
                    <a:lnTo>
                      <a:pt x="428" y="316"/>
                    </a:lnTo>
                    <a:lnTo>
                      <a:pt x="400" y="276"/>
                    </a:lnTo>
                    <a:lnTo>
                      <a:pt x="372" y="239"/>
                    </a:lnTo>
                    <a:lnTo>
                      <a:pt x="367" y="234"/>
                    </a:lnTo>
                    <a:lnTo>
                      <a:pt x="372" y="239"/>
                    </a:lnTo>
                    <a:lnTo>
                      <a:pt x="343" y="206"/>
                    </a:lnTo>
                    <a:lnTo>
                      <a:pt x="315" y="176"/>
                    </a:lnTo>
                    <a:lnTo>
                      <a:pt x="287" y="148"/>
                    </a:lnTo>
                    <a:lnTo>
                      <a:pt x="259" y="123"/>
                    </a:lnTo>
                    <a:lnTo>
                      <a:pt x="264" y="127"/>
                    </a:lnTo>
                    <a:lnTo>
                      <a:pt x="257" y="123"/>
                    </a:lnTo>
                    <a:lnTo>
                      <a:pt x="229" y="102"/>
                    </a:lnTo>
                    <a:lnTo>
                      <a:pt x="201" y="83"/>
                    </a:lnTo>
                    <a:lnTo>
                      <a:pt x="173" y="65"/>
                    </a:lnTo>
                    <a:lnTo>
                      <a:pt x="170" y="62"/>
                    </a:lnTo>
                    <a:lnTo>
                      <a:pt x="173" y="64"/>
                    </a:lnTo>
                    <a:lnTo>
                      <a:pt x="145" y="50"/>
                    </a:lnTo>
                    <a:lnTo>
                      <a:pt x="149" y="51"/>
                    </a:lnTo>
                    <a:lnTo>
                      <a:pt x="143" y="50"/>
                    </a:lnTo>
                    <a:lnTo>
                      <a:pt x="114" y="37"/>
                    </a:lnTo>
                    <a:lnTo>
                      <a:pt x="58" y="16"/>
                    </a:lnTo>
                    <a:lnTo>
                      <a:pt x="30" y="7"/>
                    </a:lnTo>
                    <a:lnTo>
                      <a:pt x="4" y="0"/>
                    </a:lnTo>
                    <a:close/>
                  </a:path>
                </a:pathLst>
              </a:custGeom>
              <a:solidFill>
                <a:srgbClr val="00E5E4"/>
              </a:solidFill>
              <a:ln w="0">
                <a:solidFill>
                  <a:srgbClr val="00E5E4"/>
                </a:solidFill>
                <a:round/>
                <a:headEnd/>
                <a:tailEnd/>
              </a:ln>
            </p:spPr>
            <p:txBody>
              <a:bodyPr/>
              <a:lstStyle/>
              <a:p>
                <a:endParaRPr lang="en-US"/>
              </a:p>
            </p:txBody>
          </p:sp>
          <p:sp>
            <p:nvSpPr>
              <p:cNvPr id="286" name="Freeform 344"/>
              <p:cNvSpPr>
                <a:spLocks noEditPoints="1"/>
              </p:cNvSpPr>
              <p:nvPr/>
            </p:nvSpPr>
            <p:spPr bwMode="auto">
              <a:xfrm>
                <a:off x="1532913" y="3647177"/>
                <a:ext cx="2184400" cy="1654175"/>
              </a:xfrm>
              <a:custGeom>
                <a:avLst/>
                <a:gdLst>
                  <a:gd name="T0" fmla="*/ 2147483647 w 1376"/>
                  <a:gd name="T1" fmla="*/ 2147483647 h 1042"/>
                  <a:gd name="T2" fmla="*/ 2147483647 w 1376"/>
                  <a:gd name="T3" fmla="*/ 2147483647 h 1042"/>
                  <a:gd name="T4" fmla="*/ 2147483647 w 1376"/>
                  <a:gd name="T5" fmla="*/ 0 h 1042"/>
                  <a:gd name="T6" fmla="*/ 2147483647 w 1376"/>
                  <a:gd name="T7" fmla="*/ 2147483647 h 1042"/>
                  <a:gd name="T8" fmla="*/ 2147483647 w 1376"/>
                  <a:gd name="T9" fmla="*/ 2147483647 h 1042"/>
                  <a:gd name="T10" fmla="*/ 2147483647 w 1376"/>
                  <a:gd name="T11" fmla="*/ 2147483647 h 1042"/>
                  <a:gd name="T12" fmla="*/ 2147483647 w 1376"/>
                  <a:gd name="T13" fmla="*/ 2147483647 h 1042"/>
                  <a:gd name="T14" fmla="*/ 2147483647 w 1376"/>
                  <a:gd name="T15" fmla="*/ 2147483647 h 1042"/>
                  <a:gd name="T16" fmla="*/ 2147483647 w 1376"/>
                  <a:gd name="T17" fmla="*/ 2147483647 h 1042"/>
                  <a:gd name="T18" fmla="*/ 2147483647 w 1376"/>
                  <a:gd name="T19" fmla="*/ 2147483647 h 1042"/>
                  <a:gd name="T20" fmla="*/ 2147483647 w 1376"/>
                  <a:gd name="T21" fmla="*/ 2147483647 h 1042"/>
                  <a:gd name="T22" fmla="*/ 2147483647 w 1376"/>
                  <a:gd name="T23" fmla="*/ 2147483647 h 1042"/>
                  <a:gd name="T24" fmla="*/ 2147483647 w 1376"/>
                  <a:gd name="T25" fmla="*/ 2147483647 h 1042"/>
                  <a:gd name="T26" fmla="*/ 2147483647 w 1376"/>
                  <a:gd name="T27" fmla="*/ 2147483647 h 1042"/>
                  <a:gd name="T28" fmla="*/ 2147483647 w 1376"/>
                  <a:gd name="T29" fmla="*/ 2147483647 h 1042"/>
                  <a:gd name="T30" fmla="*/ 2147483647 w 1376"/>
                  <a:gd name="T31" fmla="*/ 2147483647 h 1042"/>
                  <a:gd name="T32" fmla="*/ 2147483647 w 1376"/>
                  <a:gd name="T33" fmla="*/ 2147483647 h 1042"/>
                  <a:gd name="T34" fmla="*/ 2147483647 w 1376"/>
                  <a:gd name="T35" fmla="*/ 2147483647 h 1042"/>
                  <a:gd name="T36" fmla="*/ 2147483647 w 1376"/>
                  <a:gd name="T37" fmla="*/ 2147483647 h 1042"/>
                  <a:gd name="T38" fmla="*/ 2147483647 w 1376"/>
                  <a:gd name="T39" fmla="*/ 2147483647 h 1042"/>
                  <a:gd name="T40" fmla="*/ 2147483647 w 1376"/>
                  <a:gd name="T41" fmla="*/ 2147483647 h 1042"/>
                  <a:gd name="T42" fmla="*/ 2147483647 w 1376"/>
                  <a:gd name="T43" fmla="*/ 2147483647 h 1042"/>
                  <a:gd name="T44" fmla="*/ 2147483647 w 1376"/>
                  <a:gd name="T45" fmla="*/ 2147483647 h 1042"/>
                  <a:gd name="T46" fmla="*/ 2147483647 w 1376"/>
                  <a:gd name="T47" fmla="*/ 2147483647 h 1042"/>
                  <a:gd name="T48" fmla="*/ 2147483647 w 1376"/>
                  <a:gd name="T49" fmla="*/ 2147483647 h 1042"/>
                  <a:gd name="T50" fmla="*/ 2147483647 w 1376"/>
                  <a:gd name="T51" fmla="*/ 2147483647 h 1042"/>
                  <a:gd name="T52" fmla="*/ 2147483647 w 1376"/>
                  <a:gd name="T53" fmla="*/ 2147483647 h 1042"/>
                  <a:gd name="T54" fmla="*/ 2147483647 w 1376"/>
                  <a:gd name="T55" fmla="*/ 2147483647 h 1042"/>
                  <a:gd name="T56" fmla="*/ 2147483647 w 1376"/>
                  <a:gd name="T57" fmla="*/ 2147483647 h 1042"/>
                  <a:gd name="T58" fmla="*/ 2147483647 w 1376"/>
                  <a:gd name="T59" fmla="*/ 2147483647 h 1042"/>
                  <a:gd name="T60" fmla="*/ 2147483647 w 1376"/>
                  <a:gd name="T61" fmla="*/ 2147483647 h 1042"/>
                  <a:gd name="T62" fmla="*/ 2147483647 w 1376"/>
                  <a:gd name="T63" fmla="*/ 2147483647 h 1042"/>
                  <a:gd name="T64" fmla="*/ 2147483647 w 1376"/>
                  <a:gd name="T65" fmla="*/ 2147483647 h 1042"/>
                  <a:gd name="T66" fmla="*/ 2147483647 w 1376"/>
                  <a:gd name="T67" fmla="*/ 2147483647 h 1042"/>
                  <a:gd name="T68" fmla="*/ 2147483647 w 1376"/>
                  <a:gd name="T69" fmla="*/ 2147483647 h 1042"/>
                  <a:gd name="T70" fmla="*/ 2147483647 w 1376"/>
                  <a:gd name="T71" fmla="*/ 2147483647 h 1042"/>
                  <a:gd name="T72" fmla="*/ 2147483647 w 1376"/>
                  <a:gd name="T73" fmla="*/ 2147483647 h 1042"/>
                  <a:gd name="T74" fmla="*/ 2147483647 w 1376"/>
                  <a:gd name="T75" fmla="*/ 2147483647 h 1042"/>
                  <a:gd name="T76" fmla="*/ 2147483647 w 1376"/>
                  <a:gd name="T77" fmla="*/ 2147483647 h 1042"/>
                  <a:gd name="T78" fmla="*/ 2147483647 w 1376"/>
                  <a:gd name="T79" fmla="*/ 2147483647 h 1042"/>
                  <a:gd name="T80" fmla="*/ 2147483647 w 1376"/>
                  <a:gd name="T81" fmla="*/ 2147483647 h 1042"/>
                  <a:gd name="T82" fmla="*/ 2147483647 w 1376"/>
                  <a:gd name="T83" fmla="*/ 2147483647 h 1042"/>
                  <a:gd name="T84" fmla="*/ 2147483647 w 1376"/>
                  <a:gd name="T85" fmla="*/ 2147483647 h 1042"/>
                  <a:gd name="T86" fmla="*/ 2147483647 w 1376"/>
                  <a:gd name="T87" fmla="*/ 2147483647 h 1042"/>
                  <a:gd name="T88" fmla="*/ 2147483647 w 1376"/>
                  <a:gd name="T89" fmla="*/ 2147483647 h 1042"/>
                  <a:gd name="T90" fmla="*/ 2147483647 w 1376"/>
                  <a:gd name="T91" fmla="*/ 2147483647 h 1042"/>
                  <a:gd name="T92" fmla="*/ 2147483647 w 1376"/>
                  <a:gd name="T93" fmla="*/ 2147483647 h 1042"/>
                  <a:gd name="T94" fmla="*/ 2147483647 w 1376"/>
                  <a:gd name="T95" fmla="*/ 2147483647 h 1042"/>
                  <a:gd name="T96" fmla="*/ 2147483647 w 1376"/>
                  <a:gd name="T97" fmla="*/ 2147483647 h 1042"/>
                  <a:gd name="T98" fmla="*/ 2147483647 w 1376"/>
                  <a:gd name="T99" fmla="*/ 2147483647 h 1042"/>
                  <a:gd name="T100" fmla="*/ 2147483647 w 1376"/>
                  <a:gd name="T101" fmla="*/ 2147483647 h 1042"/>
                  <a:gd name="T102" fmla="*/ 2147483647 w 1376"/>
                  <a:gd name="T103" fmla="*/ 2147483647 h 1042"/>
                  <a:gd name="T104" fmla="*/ 2147483647 w 1376"/>
                  <a:gd name="T105" fmla="*/ 2147483647 h 1042"/>
                  <a:gd name="T106" fmla="*/ 2147483647 w 1376"/>
                  <a:gd name="T107" fmla="*/ 2147483647 h 1042"/>
                  <a:gd name="T108" fmla="*/ 2147483647 w 1376"/>
                  <a:gd name="T109" fmla="*/ 2147483647 h 1042"/>
                  <a:gd name="T110" fmla="*/ 2147483647 w 1376"/>
                  <a:gd name="T111" fmla="*/ 2147483647 h 1042"/>
                  <a:gd name="T112" fmla="*/ 2147483647 w 1376"/>
                  <a:gd name="T113" fmla="*/ 2147483647 h 1042"/>
                  <a:gd name="T114" fmla="*/ 2147483647 w 1376"/>
                  <a:gd name="T115" fmla="*/ 2147483647 h 1042"/>
                  <a:gd name="T116" fmla="*/ 2147483647 w 1376"/>
                  <a:gd name="T117" fmla="*/ 2147483647 h 1042"/>
                  <a:gd name="T118" fmla="*/ 2147483647 w 1376"/>
                  <a:gd name="T119" fmla="*/ 2147483647 h 1042"/>
                  <a:gd name="T120" fmla="*/ 2147483647 w 1376"/>
                  <a:gd name="T121" fmla="*/ 2147483647 h 1042"/>
                  <a:gd name="T122" fmla="*/ 2147483647 w 1376"/>
                  <a:gd name="T123" fmla="*/ 2147483647 h 1042"/>
                  <a:gd name="T124" fmla="*/ 2147483647 w 1376"/>
                  <a:gd name="T125" fmla="*/ 2147483647 h 104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76"/>
                  <a:gd name="T190" fmla="*/ 0 h 1042"/>
                  <a:gd name="T191" fmla="*/ 1376 w 1376"/>
                  <a:gd name="T192" fmla="*/ 1042 h 104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76" h="1042">
                    <a:moveTo>
                      <a:pt x="4" y="0"/>
                    </a:moveTo>
                    <a:lnTo>
                      <a:pt x="0" y="10"/>
                    </a:lnTo>
                    <a:lnTo>
                      <a:pt x="27" y="17"/>
                    </a:lnTo>
                    <a:lnTo>
                      <a:pt x="54" y="26"/>
                    </a:lnTo>
                    <a:lnTo>
                      <a:pt x="58" y="28"/>
                    </a:lnTo>
                    <a:lnTo>
                      <a:pt x="61" y="17"/>
                    </a:lnTo>
                    <a:lnTo>
                      <a:pt x="58" y="16"/>
                    </a:lnTo>
                    <a:lnTo>
                      <a:pt x="30" y="7"/>
                    </a:lnTo>
                    <a:lnTo>
                      <a:pt x="4" y="0"/>
                    </a:lnTo>
                    <a:close/>
                    <a:moveTo>
                      <a:pt x="116" y="39"/>
                    </a:moveTo>
                    <a:lnTo>
                      <a:pt x="112" y="49"/>
                    </a:lnTo>
                    <a:lnTo>
                      <a:pt x="140" y="60"/>
                    </a:lnTo>
                    <a:lnTo>
                      <a:pt x="142" y="54"/>
                    </a:lnTo>
                    <a:lnTo>
                      <a:pt x="140" y="60"/>
                    </a:lnTo>
                    <a:lnTo>
                      <a:pt x="166" y="74"/>
                    </a:lnTo>
                    <a:lnTo>
                      <a:pt x="171" y="63"/>
                    </a:lnTo>
                    <a:lnTo>
                      <a:pt x="145" y="49"/>
                    </a:lnTo>
                    <a:lnTo>
                      <a:pt x="149" y="51"/>
                    </a:lnTo>
                    <a:lnTo>
                      <a:pt x="143" y="49"/>
                    </a:lnTo>
                    <a:lnTo>
                      <a:pt x="116" y="39"/>
                    </a:lnTo>
                    <a:close/>
                    <a:moveTo>
                      <a:pt x="222" y="96"/>
                    </a:moveTo>
                    <a:lnTo>
                      <a:pt x="215" y="105"/>
                    </a:lnTo>
                    <a:lnTo>
                      <a:pt x="250" y="131"/>
                    </a:lnTo>
                    <a:lnTo>
                      <a:pt x="253" y="126"/>
                    </a:lnTo>
                    <a:lnTo>
                      <a:pt x="250" y="131"/>
                    </a:lnTo>
                    <a:lnTo>
                      <a:pt x="260" y="140"/>
                    </a:lnTo>
                    <a:lnTo>
                      <a:pt x="269" y="131"/>
                    </a:lnTo>
                    <a:lnTo>
                      <a:pt x="259" y="123"/>
                    </a:lnTo>
                    <a:lnTo>
                      <a:pt x="264" y="126"/>
                    </a:lnTo>
                    <a:lnTo>
                      <a:pt x="257" y="123"/>
                    </a:lnTo>
                    <a:lnTo>
                      <a:pt x="229" y="102"/>
                    </a:lnTo>
                    <a:lnTo>
                      <a:pt x="222" y="96"/>
                    </a:lnTo>
                    <a:close/>
                    <a:moveTo>
                      <a:pt x="313" y="174"/>
                    </a:moveTo>
                    <a:lnTo>
                      <a:pt x="304" y="182"/>
                    </a:lnTo>
                    <a:lnTo>
                      <a:pt x="306" y="184"/>
                    </a:lnTo>
                    <a:lnTo>
                      <a:pt x="334" y="214"/>
                    </a:lnTo>
                    <a:lnTo>
                      <a:pt x="344" y="226"/>
                    </a:lnTo>
                    <a:lnTo>
                      <a:pt x="353" y="217"/>
                    </a:lnTo>
                    <a:lnTo>
                      <a:pt x="343" y="205"/>
                    </a:lnTo>
                    <a:lnTo>
                      <a:pt x="315" y="175"/>
                    </a:lnTo>
                    <a:lnTo>
                      <a:pt x="313" y="174"/>
                    </a:lnTo>
                    <a:close/>
                    <a:moveTo>
                      <a:pt x="391" y="265"/>
                    </a:moveTo>
                    <a:lnTo>
                      <a:pt x="383" y="272"/>
                    </a:lnTo>
                    <a:lnTo>
                      <a:pt x="391" y="282"/>
                    </a:lnTo>
                    <a:lnTo>
                      <a:pt x="416" y="319"/>
                    </a:lnTo>
                    <a:lnTo>
                      <a:pt x="425" y="312"/>
                    </a:lnTo>
                    <a:lnTo>
                      <a:pt x="400" y="275"/>
                    </a:lnTo>
                    <a:lnTo>
                      <a:pt x="391" y="265"/>
                    </a:lnTo>
                    <a:close/>
                    <a:moveTo>
                      <a:pt x="458" y="361"/>
                    </a:moveTo>
                    <a:lnTo>
                      <a:pt x="449" y="368"/>
                    </a:lnTo>
                    <a:lnTo>
                      <a:pt x="479" y="414"/>
                    </a:lnTo>
                    <a:lnTo>
                      <a:pt x="482" y="410"/>
                    </a:lnTo>
                    <a:lnTo>
                      <a:pt x="477" y="414"/>
                    </a:lnTo>
                    <a:lnTo>
                      <a:pt x="480" y="419"/>
                    </a:lnTo>
                    <a:lnTo>
                      <a:pt x="491" y="414"/>
                    </a:lnTo>
                    <a:lnTo>
                      <a:pt x="487" y="409"/>
                    </a:lnTo>
                    <a:lnTo>
                      <a:pt x="489" y="410"/>
                    </a:lnTo>
                    <a:lnTo>
                      <a:pt x="487" y="407"/>
                    </a:lnTo>
                    <a:lnTo>
                      <a:pt x="458" y="361"/>
                    </a:lnTo>
                    <a:close/>
                    <a:moveTo>
                      <a:pt x="519" y="466"/>
                    </a:moveTo>
                    <a:lnTo>
                      <a:pt x="508" y="472"/>
                    </a:lnTo>
                    <a:lnTo>
                      <a:pt x="533" y="523"/>
                    </a:lnTo>
                    <a:lnTo>
                      <a:pt x="535" y="524"/>
                    </a:lnTo>
                    <a:lnTo>
                      <a:pt x="545" y="519"/>
                    </a:lnTo>
                    <a:lnTo>
                      <a:pt x="543" y="517"/>
                    </a:lnTo>
                    <a:lnTo>
                      <a:pt x="519" y="466"/>
                    </a:lnTo>
                    <a:close/>
                    <a:moveTo>
                      <a:pt x="571" y="573"/>
                    </a:moveTo>
                    <a:lnTo>
                      <a:pt x="561" y="579"/>
                    </a:lnTo>
                    <a:lnTo>
                      <a:pt x="563" y="584"/>
                    </a:lnTo>
                    <a:lnTo>
                      <a:pt x="583" y="633"/>
                    </a:lnTo>
                    <a:lnTo>
                      <a:pt x="594" y="628"/>
                    </a:lnTo>
                    <a:lnTo>
                      <a:pt x="573" y="579"/>
                    </a:lnTo>
                    <a:lnTo>
                      <a:pt x="571" y="573"/>
                    </a:lnTo>
                    <a:close/>
                    <a:moveTo>
                      <a:pt x="618" y="682"/>
                    </a:moveTo>
                    <a:lnTo>
                      <a:pt x="608" y="687"/>
                    </a:lnTo>
                    <a:lnTo>
                      <a:pt x="620" y="719"/>
                    </a:lnTo>
                    <a:lnTo>
                      <a:pt x="631" y="714"/>
                    </a:lnTo>
                    <a:lnTo>
                      <a:pt x="620" y="689"/>
                    </a:lnTo>
                    <a:lnTo>
                      <a:pt x="610" y="693"/>
                    </a:lnTo>
                    <a:lnTo>
                      <a:pt x="620" y="717"/>
                    </a:lnTo>
                    <a:lnTo>
                      <a:pt x="631" y="714"/>
                    </a:lnTo>
                    <a:lnTo>
                      <a:pt x="618" y="682"/>
                    </a:lnTo>
                    <a:close/>
                    <a:moveTo>
                      <a:pt x="613" y="672"/>
                    </a:moveTo>
                    <a:lnTo>
                      <a:pt x="603" y="675"/>
                    </a:lnTo>
                    <a:lnTo>
                      <a:pt x="625" y="730"/>
                    </a:lnTo>
                    <a:lnTo>
                      <a:pt x="636" y="726"/>
                    </a:lnTo>
                    <a:lnTo>
                      <a:pt x="613" y="672"/>
                    </a:lnTo>
                    <a:close/>
                    <a:moveTo>
                      <a:pt x="659" y="782"/>
                    </a:moveTo>
                    <a:lnTo>
                      <a:pt x="648" y="786"/>
                    </a:lnTo>
                    <a:lnTo>
                      <a:pt x="650" y="791"/>
                    </a:lnTo>
                    <a:lnTo>
                      <a:pt x="660" y="787"/>
                    </a:lnTo>
                    <a:lnTo>
                      <a:pt x="641" y="737"/>
                    </a:lnTo>
                    <a:lnTo>
                      <a:pt x="631" y="740"/>
                    </a:lnTo>
                    <a:lnTo>
                      <a:pt x="650" y="791"/>
                    </a:lnTo>
                    <a:lnTo>
                      <a:pt x="660" y="787"/>
                    </a:lnTo>
                    <a:lnTo>
                      <a:pt x="659" y="782"/>
                    </a:lnTo>
                    <a:close/>
                    <a:moveTo>
                      <a:pt x="652" y="763"/>
                    </a:moveTo>
                    <a:lnTo>
                      <a:pt x="641" y="766"/>
                    </a:lnTo>
                    <a:lnTo>
                      <a:pt x="655" y="801"/>
                    </a:lnTo>
                    <a:lnTo>
                      <a:pt x="662" y="823"/>
                    </a:lnTo>
                    <a:lnTo>
                      <a:pt x="673" y="819"/>
                    </a:lnTo>
                    <a:lnTo>
                      <a:pt x="666" y="798"/>
                    </a:lnTo>
                    <a:lnTo>
                      <a:pt x="652" y="763"/>
                    </a:lnTo>
                    <a:close/>
                    <a:moveTo>
                      <a:pt x="693" y="875"/>
                    </a:moveTo>
                    <a:lnTo>
                      <a:pt x="683" y="879"/>
                    </a:lnTo>
                    <a:lnTo>
                      <a:pt x="706" y="933"/>
                    </a:lnTo>
                    <a:lnTo>
                      <a:pt x="716" y="930"/>
                    </a:lnTo>
                    <a:lnTo>
                      <a:pt x="693" y="875"/>
                    </a:lnTo>
                    <a:close/>
                    <a:moveTo>
                      <a:pt x="739" y="984"/>
                    </a:moveTo>
                    <a:lnTo>
                      <a:pt x="728" y="989"/>
                    </a:lnTo>
                    <a:lnTo>
                      <a:pt x="741" y="1015"/>
                    </a:lnTo>
                    <a:lnTo>
                      <a:pt x="741" y="1014"/>
                    </a:lnTo>
                    <a:lnTo>
                      <a:pt x="742" y="1015"/>
                    </a:lnTo>
                    <a:lnTo>
                      <a:pt x="762" y="1040"/>
                    </a:lnTo>
                    <a:lnTo>
                      <a:pt x="770" y="1033"/>
                    </a:lnTo>
                    <a:lnTo>
                      <a:pt x="751" y="1008"/>
                    </a:lnTo>
                    <a:lnTo>
                      <a:pt x="746" y="1012"/>
                    </a:lnTo>
                    <a:lnTo>
                      <a:pt x="751" y="1010"/>
                    </a:lnTo>
                    <a:lnTo>
                      <a:pt x="739" y="984"/>
                    </a:lnTo>
                    <a:close/>
                    <a:moveTo>
                      <a:pt x="812" y="1033"/>
                    </a:moveTo>
                    <a:lnTo>
                      <a:pt x="821" y="1042"/>
                    </a:lnTo>
                    <a:lnTo>
                      <a:pt x="838" y="1026"/>
                    </a:lnTo>
                    <a:lnTo>
                      <a:pt x="837" y="1026"/>
                    </a:lnTo>
                    <a:lnTo>
                      <a:pt x="838" y="1024"/>
                    </a:lnTo>
                    <a:lnTo>
                      <a:pt x="856" y="993"/>
                    </a:lnTo>
                    <a:lnTo>
                      <a:pt x="845" y="987"/>
                    </a:lnTo>
                    <a:lnTo>
                      <a:pt x="828" y="1019"/>
                    </a:lnTo>
                    <a:lnTo>
                      <a:pt x="833" y="1021"/>
                    </a:lnTo>
                    <a:lnTo>
                      <a:pt x="830" y="1017"/>
                    </a:lnTo>
                    <a:lnTo>
                      <a:pt x="812" y="1033"/>
                    </a:lnTo>
                    <a:close/>
                    <a:moveTo>
                      <a:pt x="873" y="935"/>
                    </a:moveTo>
                    <a:lnTo>
                      <a:pt x="884" y="940"/>
                    </a:lnTo>
                    <a:lnTo>
                      <a:pt x="896" y="914"/>
                    </a:lnTo>
                    <a:lnTo>
                      <a:pt x="910" y="886"/>
                    </a:lnTo>
                    <a:lnTo>
                      <a:pt x="900" y="880"/>
                    </a:lnTo>
                    <a:lnTo>
                      <a:pt x="886" y="908"/>
                    </a:lnTo>
                    <a:lnTo>
                      <a:pt x="873" y="935"/>
                    </a:lnTo>
                    <a:close/>
                    <a:moveTo>
                      <a:pt x="929" y="828"/>
                    </a:moveTo>
                    <a:lnTo>
                      <a:pt x="938" y="835"/>
                    </a:lnTo>
                    <a:lnTo>
                      <a:pt x="952" y="814"/>
                    </a:lnTo>
                    <a:lnTo>
                      <a:pt x="947" y="810"/>
                    </a:lnTo>
                    <a:lnTo>
                      <a:pt x="952" y="816"/>
                    </a:lnTo>
                    <a:lnTo>
                      <a:pt x="976" y="789"/>
                    </a:lnTo>
                    <a:lnTo>
                      <a:pt x="968" y="780"/>
                    </a:lnTo>
                    <a:lnTo>
                      <a:pt x="943" y="807"/>
                    </a:lnTo>
                    <a:lnTo>
                      <a:pt x="943" y="805"/>
                    </a:lnTo>
                    <a:lnTo>
                      <a:pt x="943" y="807"/>
                    </a:lnTo>
                    <a:lnTo>
                      <a:pt x="929" y="828"/>
                    </a:lnTo>
                    <a:close/>
                    <a:moveTo>
                      <a:pt x="1011" y="742"/>
                    </a:moveTo>
                    <a:lnTo>
                      <a:pt x="1018" y="751"/>
                    </a:lnTo>
                    <a:lnTo>
                      <a:pt x="1034" y="740"/>
                    </a:lnTo>
                    <a:lnTo>
                      <a:pt x="1030" y="735"/>
                    </a:lnTo>
                    <a:lnTo>
                      <a:pt x="1034" y="740"/>
                    </a:lnTo>
                    <a:lnTo>
                      <a:pt x="1071" y="724"/>
                    </a:lnTo>
                    <a:lnTo>
                      <a:pt x="1065" y="714"/>
                    </a:lnTo>
                    <a:lnTo>
                      <a:pt x="1029" y="730"/>
                    </a:lnTo>
                    <a:lnTo>
                      <a:pt x="1027" y="731"/>
                    </a:lnTo>
                    <a:lnTo>
                      <a:pt x="1011" y="742"/>
                    </a:lnTo>
                    <a:close/>
                    <a:moveTo>
                      <a:pt x="1118" y="687"/>
                    </a:moveTo>
                    <a:lnTo>
                      <a:pt x="1125" y="696"/>
                    </a:lnTo>
                    <a:lnTo>
                      <a:pt x="1147" y="679"/>
                    </a:lnTo>
                    <a:lnTo>
                      <a:pt x="1153" y="675"/>
                    </a:lnTo>
                    <a:lnTo>
                      <a:pt x="1149" y="679"/>
                    </a:lnTo>
                    <a:lnTo>
                      <a:pt x="1170" y="658"/>
                    </a:lnTo>
                    <a:lnTo>
                      <a:pt x="1161" y="649"/>
                    </a:lnTo>
                    <a:lnTo>
                      <a:pt x="1140" y="670"/>
                    </a:lnTo>
                    <a:lnTo>
                      <a:pt x="1144" y="673"/>
                    </a:lnTo>
                    <a:lnTo>
                      <a:pt x="1140" y="670"/>
                    </a:lnTo>
                    <a:lnTo>
                      <a:pt x="1118" y="687"/>
                    </a:lnTo>
                    <a:close/>
                    <a:moveTo>
                      <a:pt x="1202" y="605"/>
                    </a:moveTo>
                    <a:lnTo>
                      <a:pt x="1210" y="614"/>
                    </a:lnTo>
                    <a:lnTo>
                      <a:pt x="1233" y="591"/>
                    </a:lnTo>
                    <a:lnTo>
                      <a:pt x="1233" y="589"/>
                    </a:lnTo>
                    <a:lnTo>
                      <a:pt x="1250" y="568"/>
                    </a:lnTo>
                    <a:lnTo>
                      <a:pt x="1242" y="561"/>
                    </a:lnTo>
                    <a:lnTo>
                      <a:pt x="1224" y="582"/>
                    </a:lnTo>
                    <a:lnTo>
                      <a:pt x="1228" y="586"/>
                    </a:lnTo>
                    <a:lnTo>
                      <a:pt x="1224" y="582"/>
                    </a:lnTo>
                    <a:lnTo>
                      <a:pt x="1202" y="605"/>
                    </a:lnTo>
                    <a:close/>
                    <a:moveTo>
                      <a:pt x="1280" y="516"/>
                    </a:moveTo>
                    <a:lnTo>
                      <a:pt x="1289" y="523"/>
                    </a:lnTo>
                    <a:lnTo>
                      <a:pt x="1317" y="488"/>
                    </a:lnTo>
                    <a:lnTo>
                      <a:pt x="1326" y="477"/>
                    </a:lnTo>
                    <a:lnTo>
                      <a:pt x="1317" y="470"/>
                    </a:lnTo>
                    <a:lnTo>
                      <a:pt x="1308" y="481"/>
                    </a:lnTo>
                    <a:lnTo>
                      <a:pt x="1280" y="516"/>
                    </a:lnTo>
                    <a:close/>
                    <a:moveTo>
                      <a:pt x="1355" y="423"/>
                    </a:moveTo>
                    <a:lnTo>
                      <a:pt x="1364" y="431"/>
                    </a:lnTo>
                    <a:lnTo>
                      <a:pt x="1376" y="421"/>
                    </a:lnTo>
                    <a:lnTo>
                      <a:pt x="1367" y="412"/>
                    </a:lnTo>
                    <a:lnTo>
                      <a:pt x="1355" y="423"/>
                    </a:lnTo>
                    <a:close/>
                  </a:path>
                </a:pathLst>
              </a:custGeom>
              <a:solidFill>
                <a:srgbClr val="000000"/>
              </a:solidFill>
              <a:ln w="0">
                <a:solidFill>
                  <a:srgbClr val="000000"/>
                </a:solidFill>
                <a:round/>
                <a:headEnd/>
                <a:tailEnd/>
              </a:ln>
            </p:spPr>
            <p:txBody>
              <a:bodyPr/>
              <a:lstStyle/>
              <a:p>
                <a:endParaRPr lang="en-US"/>
              </a:p>
            </p:txBody>
          </p:sp>
        </p:grpSp>
        <p:cxnSp>
          <p:nvCxnSpPr>
            <p:cNvPr id="44" name="Straight Connector 1037"/>
            <p:cNvCxnSpPr>
              <a:cxnSpLocks noChangeShapeType="1"/>
            </p:cNvCxnSpPr>
            <p:nvPr/>
          </p:nvCxnSpPr>
          <p:spPr bwMode="auto">
            <a:xfrm rot="5400000">
              <a:off x="722312" y="4819651"/>
              <a:ext cx="2665413" cy="11112"/>
            </a:xfrm>
            <a:prstGeom prst="line">
              <a:avLst/>
            </a:prstGeom>
            <a:noFill/>
            <a:ln w="6350" algn="ctr">
              <a:solidFill>
                <a:srgbClr val="002060"/>
              </a:solidFill>
              <a:prstDash val="dash"/>
              <a:round/>
              <a:headEnd/>
              <a:tailEnd/>
            </a:ln>
          </p:spPr>
        </p:cxnSp>
        <p:sp>
          <p:nvSpPr>
            <p:cNvPr id="45" name="TextBox 44"/>
            <p:cNvSpPr txBox="1"/>
            <p:nvPr/>
          </p:nvSpPr>
          <p:spPr>
            <a:xfrm>
              <a:off x="1087438" y="4602163"/>
              <a:ext cx="574675" cy="246062"/>
            </a:xfrm>
            <a:prstGeom prst="rect">
              <a:avLst/>
            </a:prstGeom>
            <a:noFill/>
            <a:ln>
              <a:noFill/>
            </a:ln>
          </p:spPr>
          <p:txBody>
            <a:bodyPr wrap="none">
              <a:spAutoFit/>
            </a:bodyPr>
            <a:lstStyle/>
            <a:p>
              <a:pPr>
                <a:defRPr/>
              </a:pPr>
              <a:r>
                <a:rPr lang="en-US" sz="1000" dirty="0">
                  <a:solidFill>
                    <a:schemeClr val="accent6"/>
                  </a:solidFill>
                  <a:latin typeface="Arial Narrow" pitchFamily="34" charset="0"/>
                </a:rPr>
                <a:t>sun glint</a:t>
              </a:r>
            </a:p>
          </p:txBody>
        </p:sp>
        <p:cxnSp>
          <p:nvCxnSpPr>
            <p:cNvPr id="46" name="Straight Connector 1015"/>
            <p:cNvCxnSpPr>
              <a:cxnSpLocks noChangeShapeType="1"/>
            </p:cNvCxnSpPr>
            <p:nvPr/>
          </p:nvCxnSpPr>
          <p:spPr bwMode="auto">
            <a:xfrm rot="5400000" flipH="1" flipV="1">
              <a:off x="1194594" y="4442619"/>
              <a:ext cx="361950" cy="1588"/>
            </a:xfrm>
            <a:prstGeom prst="line">
              <a:avLst/>
            </a:prstGeom>
            <a:noFill/>
            <a:ln w="9525" algn="ctr">
              <a:solidFill>
                <a:srgbClr val="3399FF"/>
              </a:solidFill>
              <a:prstDash val="sysDot"/>
              <a:round/>
              <a:headEnd/>
              <a:tailEnd type="oval" w="sm" len="sm"/>
            </a:ln>
          </p:spPr>
        </p:cxnSp>
      </p:grpSp>
      <p:grpSp>
        <p:nvGrpSpPr>
          <p:cNvPr id="4" name="Group 566"/>
          <p:cNvGrpSpPr>
            <a:grpSpLocks/>
          </p:cNvGrpSpPr>
          <p:nvPr/>
        </p:nvGrpSpPr>
        <p:grpSpPr bwMode="auto">
          <a:xfrm>
            <a:off x="5564188" y="3564657"/>
            <a:ext cx="2909887" cy="3144838"/>
            <a:chOff x="5564188" y="3476625"/>
            <a:chExt cx="2909887" cy="3144838"/>
          </a:xfrm>
        </p:grpSpPr>
        <p:sp>
          <p:nvSpPr>
            <p:cNvPr id="288" name="Text Box 5967"/>
            <p:cNvSpPr txBox="1">
              <a:spLocks noChangeArrowheads="1"/>
            </p:cNvSpPr>
            <p:nvPr/>
          </p:nvSpPr>
          <p:spPr bwMode="auto">
            <a:xfrm>
              <a:off x="7040563" y="6375400"/>
              <a:ext cx="784225" cy="246063"/>
            </a:xfrm>
            <a:prstGeom prst="rect">
              <a:avLst/>
            </a:prstGeom>
            <a:solidFill>
              <a:srgbClr val="FFFFCC"/>
            </a:solidFill>
            <a:ln w="9525" algn="ctr">
              <a:solidFill>
                <a:srgbClr val="C0C0C0"/>
              </a:solidFill>
              <a:miter lim="800000"/>
              <a:headEnd/>
              <a:tailEnd/>
            </a:ln>
          </p:spPr>
          <p:txBody>
            <a:bodyPr wrap="none" tIns="27432" bIns="27432">
              <a:spAutoFit/>
            </a:bodyPr>
            <a:lstStyle/>
            <a:p>
              <a:r>
                <a:rPr lang="en-US" sz="1200">
                  <a:solidFill>
                    <a:srgbClr val="000000"/>
                  </a:solidFill>
                  <a:latin typeface="Arial Narrow" pitchFamily="34" charset="0"/>
                </a:rPr>
                <a:t>view angle</a:t>
              </a:r>
            </a:p>
          </p:txBody>
        </p:sp>
        <p:sp>
          <p:nvSpPr>
            <p:cNvPr id="289" name="Text Box 5966"/>
            <p:cNvSpPr txBox="1">
              <a:spLocks noChangeArrowheads="1"/>
            </p:cNvSpPr>
            <p:nvPr/>
          </p:nvSpPr>
          <p:spPr bwMode="auto">
            <a:xfrm rot="-5400000">
              <a:off x="5016500" y="4710113"/>
              <a:ext cx="1360488" cy="265112"/>
            </a:xfrm>
            <a:prstGeom prst="rect">
              <a:avLst/>
            </a:prstGeom>
            <a:solidFill>
              <a:srgbClr val="FFFFCC"/>
            </a:solidFill>
            <a:ln w="9525" algn="ctr">
              <a:solidFill>
                <a:srgbClr val="C0C0C0"/>
              </a:solidFill>
              <a:miter lim="800000"/>
              <a:headEnd/>
              <a:tailEnd/>
            </a:ln>
          </p:spPr>
          <p:txBody>
            <a:bodyPr wrap="none" tIns="36576" bIns="36576">
              <a:spAutoFit/>
            </a:bodyPr>
            <a:lstStyle/>
            <a:p>
              <a:r>
                <a:rPr lang="en-US" sz="1200">
                  <a:solidFill>
                    <a:srgbClr val="000000"/>
                  </a:solidFill>
                  <a:latin typeface="Arial Narrow" pitchFamily="34" charset="0"/>
                </a:rPr>
                <a:t>Polarized reflectance</a:t>
              </a:r>
            </a:p>
          </p:txBody>
        </p:sp>
        <p:grpSp>
          <p:nvGrpSpPr>
            <p:cNvPr id="8" name="Group 1719"/>
            <p:cNvGrpSpPr>
              <a:grpSpLocks/>
            </p:cNvGrpSpPr>
            <p:nvPr/>
          </p:nvGrpSpPr>
          <p:grpSpPr bwMode="auto">
            <a:xfrm>
              <a:off x="5862638" y="3476625"/>
              <a:ext cx="2611437" cy="2862263"/>
              <a:chOff x="6061076" y="2000250"/>
              <a:chExt cx="2611437" cy="2862263"/>
            </a:xfrm>
          </p:grpSpPr>
          <p:sp>
            <p:nvSpPr>
              <p:cNvPr id="294" name="Line 763"/>
              <p:cNvSpPr>
                <a:spLocks noChangeShapeType="1"/>
              </p:cNvSpPr>
              <p:nvPr/>
            </p:nvSpPr>
            <p:spPr bwMode="auto">
              <a:xfrm>
                <a:off x="6469063" y="4706938"/>
                <a:ext cx="2195513" cy="1588"/>
              </a:xfrm>
              <a:prstGeom prst="line">
                <a:avLst/>
              </a:prstGeom>
              <a:noFill/>
              <a:ln w="4">
                <a:solidFill>
                  <a:srgbClr val="000000"/>
                </a:solidFill>
                <a:round/>
                <a:headEnd/>
                <a:tailEnd/>
              </a:ln>
            </p:spPr>
            <p:txBody>
              <a:bodyPr/>
              <a:lstStyle/>
              <a:p>
                <a:endParaRPr lang="en-US"/>
              </a:p>
            </p:txBody>
          </p:sp>
          <p:sp>
            <p:nvSpPr>
              <p:cNvPr id="295" name="Line 764"/>
              <p:cNvSpPr>
                <a:spLocks noChangeShapeType="1"/>
              </p:cNvSpPr>
              <p:nvPr/>
            </p:nvSpPr>
            <p:spPr bwMode="auto">
              <a:xfrm flipV="1">
                <a:off x="6900863" y="4654550"/>
                <a:ext cx="1588" cy="52388"/>
              </a:xfrm>
              <a:prstGeom prst="line">
                <a:avLst/>
              </a:prstGeom>
              <a:noFill/>
              <a:ln w="4">
                <a:solidFill>
                  <a:srgbClr val="000000"/>
                </a:solidFill>
                <a:round/>
                <a:headEnd/>
                <a:tailEnd/>
              </a:ln>
            </p:spPr>
            <p:txBody>
              <a:bodyPr/>
              <a:lstStyle/>
              <a:p>
                <a:endParaRPr lang="en-US"/>
              </a:p>
            </p:txBody>
          </p:sp>
          <p:sp>
            <p:nvSpPr>
              <p:cNvPr id="296" name="Line 765"/>
              <p:cNvSpPr>
                <a:spLocks noChangeShapeType="1"/>
              </p:cNvSpPr>
              <p:nvPr/>
            </p:nvSpPr>
            <p:spPr bwMode="auto">
              <a:xfrm>
                <a:off x="6796088" y="4832350"/>
                <a:ext cx="63500" cy="1588"/>
              </a:xfrm>
              <a:prstGeom prst="line">
                <a:avLst/>
              </a:prstGeom>
              <a:noFill/>
              <a:ln w="4">
                <a:solidFill>
                  <a:srgbClr val="000000"/>
                </a:solidFill>
                <a:round/>
                <a:headEnd/>
                <a:tailEnd/>
              </a:ln>
            </p:spPr>
            <p:txBody>
              <a:bodyPr/>
              <a:lstStyle/>
              <a:p>
                <a:endParaRPr lang="en-US"/>
              </a:p>
            </p:txBody>
          </p:sp>
          <p:sp>
            <p:nvSpPr>
              <p:cNvPr id="297" name="Freeform 766"/>
              <p:cNvSpPr>
                <a:spLocks/>
              </p:cNvSpPr>
              <p:nvPr/>
            </p:nvSpPr>
            <p:spPr bwMode="auto">
              <a:xfrm>
                <a:off x="6884988" y="4791075"/>
                <a:ext cx="47625" cy="71438"/>
              </a:xfrm>
              <a:custGeom>
                <a:avLst/>
                <a:gdLst>
                  <a:gd name="T0" fmla="*/ 2147483647 w 30"/>
                  <a:gd name="T1" fmla="*/ 2147483647 h 45"/>
                  <a:gd name="T2" fmla="*/ 2147483647 w 30"/>
                  <a:gd name="T3" fmla="*/ 2147483647 h 45"/>
                  <a:gd name="T4" fmla="*/ 2147483647 w 30"/>
                  <a:gd name="T5" fmla="*/ 2147483647 h 45"/>
                  <a:gd name="T6" fmla="*/ 2147483647 w 30"/>
                  <a:gd name="T7" fmla="*/ 2147483647 h 45"/>
                  <a:gd name="T8" fmla="*/ 2147483647 w 30"/>
                  <a:gd name="T9" fmla="*/ 0 h 45"/>
                  <a:gd name="T10" fmla="*/ 2147483647 w 30"/>
                  <a:gd name="T11" fmla="*/ 0 h 45"/>
                  <a:gd name="T12" fmla="*/ 2147483647 w 30"/>
                  <a:gd name="T13" fmla="*/ 2147483647 h 45"/>
                  <a:gd name="T14" fmla="*/ 2147483647 w 30"/>
                  <a:gd name="T15" fmla="*/ 2147483647 h 45"/>
                  <a:gd name="T16" fmla="*/ 2147483647 w 30"/>
                  <a:gd name="T17" fmla="*/ 2147483647 h 45"/>
                  <a:gd name="T18" fmla="*/ 2147483647 w 30"/>
                  <a:gd name="T19" fmla="*/ 2147483647 h 45"/>
                  <a:gd name="T20" fmla="*/ 2147483647 w 30"/>
                  <a:gd name="T21" fmla="*/ 2147483647 h 45"/>
                  <a:gd name="T22" fmla="*/ 2147483647 w 30"/>
                  <a:gd name="T23" fmla="*/ 2147483647 h 45"/>
                  <a:gd name="T24" fmla="*/ 0 w 30"/>
                  <a:gd name="T25" fmla="*/ 2147483647 h 45"/>
                  <a:gd name="T26" fmla="*/ 2147483647 w 30"/>
                  <a:gd name="T27" fmla="*/ 2147483647 h 4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
                  <a:gd name="T43" fmla="*/ 0 h 45"/>
                  <a:gd name="T44" fmla="*/ 30 w 30"/>
                  <a:gd name="T45" fmla="*/ 45 h 4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 h="45">
                    <a:moveTo>
                      <a:pt x="2" y="10"/>
                    </a:moveTo>
                    <a:lnTo>
                      <a:pt x="2" y="9"/>
                    </a:lnTo>
                    <a:lnTo>
                      <a:pt x="3" y="3"/>
                    </a:lnTo>
                    <a:lnTo>
                      <a:pt x="5" y="2"/>
                    </a:lnTo>
                    <a:lnTo>
                      <a:pt x="9" y="0"/>
                    </a:lnTo>
                    <a:lnTo>
                      <a:pt x="17" y="0"/>
                    </a:lnTo>
                    <a:lnTo>
                      <a:pt x="23" y="2"/>
                    </a:lnTo>
                    <a:lnTo>
                      <a:pt x="24" y="3"/>
                    </a:lnTo>
                    <a:lnTo>
                      <a:pt x="26" y="9"/>
                    </a:lnTo>
                    <a:lnTo>
                      <a:pt x="26" y="12"/>
                    </a:lnTo>
                    <a:lnTo>
                      <a:pt x="24" y="17"/>
                    </a:lnTo>
                    <a:lnTo>
                      <a:pt x="21" y="24"/>
                    </a:lnTo>
                    <a:lnTo>
                      <a:pt x="0" y="45"/>
                    </a:lnTo>
                    <a:lnTo>
                      <a:pt x="30" y="45"/>
                    </a:lnTo>
                  </a:path>
                </a:pathLst>
              </a:custGeom>
              <a:noFill/>
              <a:ln w="4">
                <a:solidFill>
                  <a:srgbClr val="000000"/>
                </a:solidFill>
                <a:round/>
                <a:headEnd/>
                <a:tailEnd/>
              </a:ln>
            </p:spPr>
            <p:txBody>
              <a:bodyPr/>
              <a:lstStyle/>
              <a:p>
                <a:endParaRPr lang="en-US"/>
              </a:p>
            </p:txBody>
          </p:sp>
          <p:sp>
            <p:nvSpPr>
              <p:cNvPr id="298" name="Freeform 767"/>
              <p:cNvSpPr>
                <a:spLocks/>
              </p:cNvSpPr>
              <p:nvPr/>
            </p:nvSpPr>
            <p:spPr bwMode="auto">
              <a:xfrm>
                <a:off x="6951663" y="4791075"/>
                <a:ext cx="52388" cy="71438"/>
              </a:xfrm>
              <a:custGeom>
                <a:avLst/>
                <a:gdLst>
                  <a:gd name="T0" fmla="*/ 2147483647 w 33"/>
                  <a:gd name="T1" fmla="*/ 0 h 45"/>
                  <a:gd name="T2" fmla="*/ 2147483647 w 33"/>
                  <a:gd name="T3" fmla="*/ 2147483647 h 45"/>
                  <a:gd name="T4" fmla="*/ 2147483647 w 33"/>
                  <a:gd name="T5" fmla="*/ 2147483647 h 45"/>
                  <a:gd name="T6" fmla="*/ 0 w 33"/>
                  <a:gd name="T7" fmla="*/ 2147483647 h 45"/>
                  <a:gd name="T8" fmla="*/ 0 w 33"/>
                  <a:gd name="T9" fmla="*/ 2147483647 h 45"/>
                  <a:gd name="T10" fmla="*/ 2147483647 w 33"/>
                  <a:gd name="T11" fmla="*/ 2147483647 h 45"/>
                  <a:gd name="T12" fmla="*/ 2147483647 w 33"/>
                  <a:gd name="T13" fmla="*/ 2147483647 h 45"/>
                  <a:gd name="T14" fmla="*/ 2147483647 w 33"/>
                  <a:gd name="T15" fmla="*/ 2147483647 h 45"/>
                  <a:gd name="T16" fmla="*/ 2147483647 w 33"/>
                  <a:gd name="T17" fmla="*/ 2147483647 h 45"/>
                  <a:gd name="T18" fmla="*/ 2147483647 w 33"/>
                  <a:gd name="T19" fmla="*/ 2147483647 h 45"/>
                  <a:gd name="T20" fmla="*/ 2147483647 w 33"/>
                  <a:gd name="T21" fmla="*/ 2147483647 h 45"/>
                  <a:gd name="T22" fmla="*/ 2147483647 w 33"/>
                  <a:gd name="T23" fmla="*/ 2147483647 h 45"/>
                  <a:gd name="T24" fmla="*/ 2147483647 w 33"/>
                  <a:gd name="T25" fmla="*/ 2147483647 h 45"/>
                  <a:gd name="T26" fmla="*/ 2147483647 w 33"/>
                  <a:gd name="T27" fmla="*/ 2147483647 h 45"/>
                  <a:gd name="T28" fmla="*/ 2147483647 w 33"/>
                  <a:gd name="T29" fmla="*/ 2147483647 h 45"/>
                  <a:gd name="T30" fmla="*/ 2147483647 w 33"/>
                  <a:gd name="T31" fmla="*/ 0 h 45"/>
                  <a:gd name="T32" fmla="*/ 2147483647 w 33"/>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5"/>
                  <a:gd name="T53" fmla="*/ 33 w 33"/>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5">
                    <a:moveTo>
                      <a:pt x="14" y="0"/>
                    </a:moveTo>
                    <a:lnTo>
                      <a:pt x="7" y="2"/>
                    </a:lnTo>
                    <a:lnTo>
                      <a:pt x="2" y="9"/>
                    </a:lnTo>
                    <a:lnTo>
                      <a:pt x="0" y="19"/>
                    </a:lnTo>
                    <a:lnTo>
                      <a:pt x="0" y="26"/>
                    </a:lnTo>
                    <a:lnTo>
                      <a:pt x="2" y="37"/>
                    </a:lnTo>
                    <a:lnTo>
                      <a:pt x="7" y="44"/>
                    </a:lnTo>
                    <a:lnTo>
                      <a:pt x="14" y="45"/>
                    </a:lnTo>
                    <a:lnTo>
                      <a:pt x="19" y="45"/>
                    </a:lnTo>
                    <a:lnTo>
                      <a:pt x="26" y="44"/>
                    </a:lnTo>
                    <a:lnTo>
                      <a:pt x="31" y="37"/>
                    </a:lnTo>
                    <a:lnTo>
                      <a:pt x="33" y="26"/>
                    </a:lnTo>
                    <a:lnTo>
                      <a:pt x="33" y="19"/>
                    </a:lnTo>
                    <a:lnTo>
                      <a:pt x="31" y="9"/>
                    </a:lnTo>
                    <a:lnTo>
                      <a:pt x="26" y="2"/>
                    </a:lnTo>
                    <a:lnTo>
                      <a:pt x="19" y="0"/>
                    </a:lnTo>
                    <a:lnTo>
                      <a:pt x="14" y="0"/>
                    </a:lnTo>
                  </a:path>
                </a:pathLst>
              </a:custGeom>
              <a:noFill/>
              <a:ln w="4">
                <a:solidFill>
                  <a:srgbClr val="000000"/>
                </a:solidFill>
                <a:round/>
                <a:headEnd/>
                <a:tailEnd/>
              </a:ln>
            </p:spPr>
            <p:txBody>
              <a:bodyPr/>
              <a:lstStyle/>
              <a:p>
                <a:endParaRPr lang="en-US"/>
              </a:p>
            </p:txBody>
          </p:sp>
          <p:sp>
            <p:nvSpPr>
              <p:cNvPr id="299" name="Line 768"/>
              <p:cNvSpPr>
                <a:spLocks noChangeShapeType="1"/>
              </p:cNvSpPr>
              <p:nvPr/>
            </p:nvSpPr>
            <p:spPr bwMode="auto">
              <a:xfrm flipV="1">
                <a:off x="7469188" y="4654550"/>
                <a:ext cx="1588" cy="52388"/>
              </a:xfrm>
              <a:prstGeom prst="line">
                <a:avLst/>
              </a:prstGeom>
              <a:noFill/>
              <a:ln w="4">
                <a:solidFill>
                  <a:srgbClr val="000000"/>
                </a:solidFill>
                <a:round/>
                <a:headEnd/>
                <a:tailEnd/>
              </a:ln>
            </p:spPr>
            <p:txBody>
              <a:bodyPr/>
              <a:lstStyle/>
              <a:p>
                <a:endParaRPr lang="en-US"/>
              </a:p>
            </p:txBody>
          </p:sp>
          <p:sp>
            <p:nvSpPr>
              <p:cNvPr id="300" name="Freeform 769"/>
              <p:cNvSpPr>
                <a:spLocks/>
              </p:cNvSpPr>
              <p:nvPr/>
            </p:nvSpPr>
            <p:spPr bwMode="auto">
              <a:xfrm>
                <a:off x="7442201" y="4791075"/>
                <a:ext cx="49213" cy="71438"/>
              </a:xfrm>
              <a:custGeom>
                <a:avLst/>
                <a:gdLst>
                  <a:gd name="T0" fmla="*/ 2147483647 w 31"/>
                  <a:gd name="T1" fmla="*/ 0 h 45"/>
                  <a:gd name="T2" fmla="*/ 2147483647 w 31"/>
                  <a:gd name="T3" fmla="*/ 2147483647 h 45"/>
                  <a:gd name="T4" fmla="*/ 2147483647 w 31"/>
                  <a:gd name="T5" fmla="*/ 2147483647 h 45"/>
                  <a:gd name="T6" fmla="*/ 0 w 31"/>
                  <a:gd name="T7" fmla="*/ 2147483647 h 45"/>
                  <a:gd name="T8" fmla="*/ 0 w 31"/>
                  <a:gd name="T9" fmla="*/ 2147483647 h 45"/>
                  <a:gd name="T10" fmla="*/ 2147483647 w 31"/>
                  <a:gd name="T11" fmla="*/ 2147483647 h 45"/>
                  <a:gd name="T12" fmla="*/ 2147483647 w 31"/>
                  <a:gd name="T13" fmla="*/ 2147483647 h 45"/>
                  <a:gd name="T14" fmla="*/ 2147483647 w 31"/>
                  <a:gd name="T15" fmla="*/ 2147483647 h 45"/>
                  <a:gd name="T16" fmla="*/ 2147483647 w 31"/>
                  <a:gd name="T17" fmla="*/ 2147483647 h 45"/>
                  <a:gd name="T18" fmla="*/ 2147483647 w 31"/>
                  <a:gd name="T19" fmla="*/ 2147483647 h 45"/>
                  <a:gd name="T20" fmla="*/ 2147483647 w 31"/>
                  <a:gd name="T21" fmla="*/ 2147483647 h 45"/>
                  <a:gd name="T22" fmla="*/ 2147483647 w 31"/>
                  <a:gd name="T23" fmla="*/ 2147483647 h 45"/>
                  <a:gd name="T24" fmla="*/ 2147483647 w 31"/>
                  <a:gd name="T25" fmla="*/ 2147483647 h 45"/>
                  <a:gd name="T26" fmla="*/ 2147483647 w 31"/>
                  <a:gd name="T27" fmla="*/ 2147483647 h 45"/>
                  <a:gd name="T28" fmla="*/ 2147483647 w 31"/>
                  <a:gd name="T29" fmla="*/ 2147483647 h 45"/>
                  <a:gd name="T30" fmla="*/ 2147483647 w 31"/>
                  <a:gd name="T31" fmla="*/ 0 h 45"/>
                  <a:gd name="T32" fmla="*/ 2147483647 w 31"/>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45"/>
                  <a:gd name="T53" fmla="*/ 31 w 31"/>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45">
                    <a:moveTo>
                      <a:pt x="14" y="0"/>
                    </a:moveTo>
                    <a:lnTo>
                      <a:pt x="7" y="2"/>
                    </a:lnTo>
                    <a:lnTo>
                      <a:pt x="2" y="9"/>
                    </a:lnTo>
                    <a:lnTo>
                      <a:pt x="0" y="19"/>
                    </a:lnTo>
                    <a:lnTo>
                      <a:pt x="0" y="26"/>
                    </a:lnTo>
                    <a:lnTo>
                      <a:pt x="2" y="37"/>
                    </a:lnTo>
                    <a:lnTo>
                      <a:pt x="7" y="44"/>
                    </a:lnTo>
                    <a:lnTo>
                      <a:pt x="14" y="45"/>
                    </a:lnTo>
                    <a:lnTo>
                      <a:pt x="19" y="45"/>
                    </a:lnTo>
                    <a:lnTo>
                      <a:pt x="26" y="44"/>
                    </a:lnTo>
                    <a:lnTo>
                      <a:pt x="30" y="37"/>
                    </a:lnTo>
                    <a:lnTo>
                      <a:pt x="31" y="26"/>
                    </a:lnTo>
                    <a:lnTo>
                      <a:pt x="31" y="19"/>
                    </a:lnTo>
                    <a:lnTo>
                      <a:pt x="30" y="9"/>
                    </a:lnTo>
                    <a:lnTo>
                      <a:pt x="26" y="2"/>
                    </a:lnTo>
                    <a:lnTo>
                      <a:pt x="19" y="0"/>
                    </a:lnTo>
                    <a:lnTo>
                      <a:pt x="14" y="0"/>
                    </a:lnTo>
                  </a:path>
                </a:pathLst>
              </a:custGeom>
              <a:noFill/>
              <a:ln w="4">
                <a:solidFill>
                  <a:srgbClr val="000000"/>
                </a:solidFill>
                <a:round/>
                <a:headEnd/>
                <a:tailEnd/>
              </a:ln>
            </p:spPr>
            <p:txBody>
              <a:bodyPr/>
              <a:lstStyle/>
              <a:p>
                <a:endParaRPr lang="en-US"/>
              </a:p>
            </p:txBody>
          </p:sp>
          <p:sp>
            <p:nvSpPr>
              <p:cNvPr id="301" name="Line 770"/>
              <p:cNvSpPr>
                <a:spLocks noChangeShapeType="1"/>
              </p:cNvSpPr>
              <p:nvPr/>
            </p:nvSpPr>
            <p:spPr bwMode="auto">
              <a:xfrm flipV="1">
                <a:off x="8040688" y="4654550"/>
                <a:ext cx="1588" cy="52388"/>
              </a:xfrm>
              <a:prstGeom prst="line">
                <a:avLst/>
              </a:prstGeom>
              <a:noFill/>
              <a:ln w="4">
                <a:solidFill>
                  <a:srgbClr val="000000"/>
                </a:solidFill>
                <a:round/>
                <a:headEnd/>
                <a:tailEnd/>
              </a:ln>
            </p:spPr>
            <p:txBody>
              <a:bodyPr/>
              <a:lstStyle/>
              <a:p>
                <a:endParaRPr lang="en-US"/>
              </a:p>
            </p:txBody>
          </p:sp>
          <p:sp>
            <p:nvSpPr>
              <p:cNvPr id="302" name="Freeform 771"/>
              <p:cNvSpPr>
                <a:spLocks/>
              </p:cNvSpPr>
              <p:nvPr/>
            </p:nvSpPr>
            <p:spPr bwMode="auto">
              <a:xfrm>
                <a:off x="7977188" y="4791075"/>
                <a:ext cx="47625" cy="71438"/>
              </a:xfrm>
              <a:custGeom>
                <a:avLst/>
                <a:gdLst>
                  <a:gd name="T0" fmla="*/ 2147483647 w 30"/>
                  <a:gd name="T1" fmla="*/ 2147483647 h 45"/>
                  <a:gd name="T2" fmla="*/ 2147483647 w 30"/>
                  <a:gd name="T3" fmla="*/ 2147483647 h 45"/>
                  <a:gd name="T4" fmla="*/ 2147483647 w 30"/>
                  <a:gd name="T5" fmla="*/ 2147483647 h 45"/>
                  <a:gd name="T6" fmla="*/ 2147483647 w 30"/>
                  <a:gd name="T7" fmla="*/ 2147483647 h 45"/>
                  <a:gd name="T8" fmla="*/ 2147483647 w 30"/>
                  <a:gd name="T9" fmla="*/ 0 h 45"/>
                  <a:gd name="T10" fmla="*/ 2147483647 w 30"/>
                  <a:gd name="T11" fmla="*/ 0 h 45"/>
                  <a:gd name="T12" fmla="*/ 2147483647 w 30"/>
                  <a:gd name="T13" fmla="*/ 2147483647 h 45"/>
                  <a:gd name="T14" fmla="*/ 2147483647 w 30"/>
                  <a:gd name="T15" fmla="*/ 2147483647 h 45"/>
                  <a:gd name="T16" fmla="*/ 2147483647 w 30"/>
                  <a:gd name="T17" fmla="*/ 2147483647 h 45"/>
                  <a:gd name="T18" fmla="*/ 2147483647 w 30"/>
                  <a:gd name="T19" fmla="*/ 2147483647 h 45"/>
                  <a:gd name="T20" fmla="*/ 2147483647 w 30"/>
                  <a:gd name="T21" fmla="*/ 2147483647 h 45"/>
                  <a:gd name="T22" fmla="*/ 2147483647 w 30"/>
                  <a:gd name="T23" fmla="*/ 2147483647 h 45"/>
                  <a:gd name="T24" fmla="*/ 0 w 30"/>
                  <a:gd name="T25" fmla="*/ 2147483647 h 45"/>
                  <a:gd name="T26" fmla="*/ 2147483647 w 30"/>
                  <a:gd name="T27" fmla="*/ 2147483647 h 4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
                  <a:gd name="T43" fmla="*/ 0 h 45"/>
                  <a:gd name="T44" fmla="*/ 30 w 30"/>
                  <a:gd name="T45" fmla="*/ 45 h 4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 h="45">
                    <a:moveTo>
                      <a:pt x="2" y="10"/>
                    </a:moveTo>
                    <a:lnTo>
                      <a:pt x="2" y="9"/>
                    </a:lnTo>
                    <a:lnTo>
                      <a:pt x="3" y="3"/>
                    </a:lnTo>
                    <a:lnTo>
                      <a:pt x="5" y="2"/>
                    </a:lnTo>
                    <a:lnTo>
                      <a:pt x="9" y="0"/>
                    </a:lnTo>
                    <a:lnTo>
                      <a:pt x="17" y="0"/>
                    </a:lnTo>
                    <a:lnTo>
                      <a:pt x="23" y="2"/>
                    </a:lnTo>
                    <a:lnTo>
                      <a:pt x="24" y="3"/>
                    </a:lnTo>
                    <a:lnTo>
                      <a:pt x="26" y="9"/>
                    </a:lnTo>
                    <a:lnTo>
                      <a:pt x="26" y="12"/>
                    </a:lnTo>
                    <a:lnTo>
                      <a:pt x="24" y="17"/>
                    </a:lnTo>
                    <a:lnTo>
                      <a:pt x="21" y="24"/>
                    </a:lnTo>
                    <a:lnTo>
                      <a:pt x="0" y="45"/>
                    </a:lnTo>
                    <a:lnTo>
                      <a:pt x="30" y="45"/>
                    </a:lnTo>
                  </a:path>
                </a:pathLst>
              </a:custGeom>
              <a:noFill/>
              <a:ln w="4">
                <a:solidFill>
                  <a:srgbClr val="000000"/>
                </a:solidFill>
                <a:round/>
                <a:headEnd/>
                <a:tailEnd/>
              </a:ln>
            </p:spPr>
            <p:txBody>
              <a:bodyPr/>
              <a:lstStyle/>
              <a:p>
                <a:endParaRPr lang="en-US"/>
              </a:p>
            </p:txBody>
          </p:sp>
          <p:sp>
            <p:nvSpPr>
              <p:cNvPr id="303" name="Freeform 772"/>
              <p:cNvSpPr>
                <a:spLocks/>
              </p:cNvSpPr>
              <p:nvPr/>
            </p:nvSpPr>
            <p:spPr bwMode="auto">
              <a:xfrm>
                <a:off x="8047038" y="4791075"/>
                <a:ext cx="52388" cy="71438"/>
              </a:xfrm>
              <a:custGeom>
                <a:avLst/>
                <a:gdLst>
                  <a:gd name="T0" fmla="*/ 2147483647 w 33"/>
                  <a:gd name="T1" fmla="*/ 0 h 45"/>
                  <a:gd name="T2" fmla="*/ 2147483647 w 33"/>
                  <a:gd name="T3" fmla="*/ 2147483647 h 45"/>
                  <a:gd name="T4" fmla="*/ 2147483647 w 33"/>
                  <a:gd name="T5" fmla="*/ 2147483647 h 45"/>
                  <a:gd name="T6" fmla="*/ 0 w 33"/>
                  <a:gd name="T7" fmla="*/ 2147483647 h 45"/>
                  <a:gd name="T8" fmla="*/ 0 w 33"/>
                  <a:gd name="T9" fmla="*/ 2147483647 h 45"/>
                  <a:gd name="T10" fmla="*/ 2147483647 w 33"/>
                  <a:gd name="T11" fmla="*/ 2147483647 h 45"/>
                  <a:gd name="T12" fmla="*/ 2147483647 w 33"/>
                  <a:gd name="T13" fmla="*/ 2147483647 h 45"/>
                  <a:gd name="T14" fmla="*/ 2147483647 w 33"/>
                  <a:gd name="T15" fmla="*/ 2147483647 h 45"/>
                  <a:gd name="T16" fmla="*/ 2147483647 w 33"/>
                  <a:gd name="T17" fmla="*/ 2147483647 h 45"/>
                  <a:gd name="T18" fmla="*/ 2147483647 w 33"/>
                  <a:gd name="T19" fmla="*/ 2147483647 h 45"/>
                  <a:gd name="T20" fmla="*/ 2147483647 w 33"/>
                  <a:gd name="T21" fmla="*/ 2147483647 h 45"/>
                  <a:gd name="T22" fmla="*/ 2147483647 w 33"/>
                  <a:gd name="T23" fmla="*/ 2147483647 h 45"/>
                  <a:gd name="T24" fmla="*/ 2147483647 w 33"/>
                  <a:gd name="T25" fmla="*/ 2147483647 h 45"/>
                  <a:gd name="T26" fmla="*/ 2147483647 w 33"/>
                  <a:gd name="T27" fmla="*/ 2147483647 h 45"/>
                  <a:gd name="T28" fmla="*/ 2147483647 w 33"/>
                  <a:gd name="T29" fmla="*/ 2147483647 h 45"/>
                  <a:gd name="T30" fmla="*/ 2147483647 w 33"/>
                  <a:gd name="T31" fmla="*/ 0 h 45"/>
                  <a:gd name="T32" fmla="*/ 2147483647 w 33"/>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5"/>
                  <a:gd name="T53" fmla="*/ 33 w 33"/>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5">
                    <a:moveTo>
                      <a:pt x="14" y="0"/>
                    </a:moveTo>
                    <a:lnTo>
                      <a:pt x="7" y="2"/>
                    </a:lnTo>
                    <a:lnTo>
                      <a:pt x="1" y="9"/>
                    </a:lnTo>
                    <a:lnTo>
                      <a:pt x="0" y="19"/>
                    </a:lnTo>
                    <a:lnTo>
                      <a:pt x="0" y="26"/>
                    </a:lnTo>
                    <a:lnTo>
                      <a:pt x="1" y="37"/>
                    </a:lnTo>
                    <a:lnTo>
                      <a:pt x="7" y="44"/>
                    </a:lnTo>
                    <a:lnTo>
                      <a:pt x="14" y="45"/>
                    </a:lnTo>
                    <a:lnTo>
                      <a:pt x="19" y="45"/>
                    </a:lnTo>
                    <a:lnTo>
                      <a:pt x="26" y="44"/>
                    </a:lnTo>
                    <a:lnTo>
                      <a:pt x="31" y="37"/>
                    </a:lnTo>
                    <a:lnTo>
                      <a:pt x="33" y="26"/>
                    </a:lnTo>
                    <a:lnTo>
                      <a:pt x="33" y="19"/>
                    </a:lnTo>
                    <a:lnTo>
                      <a:pt x="31" y="9"/>
                    </a:lnTo>
                    <a:lnTo>
                      <a:pt x="26" y="2"/>
                    </a:lnTo>
                    <a:lnTo>
                      <a:pt x="19" y="0"/>
                    </a:lnTo>
                    <a:lnTo>
                      <a:pt x="14" y="0"/>
                    </a:lnTo>
                  </a:path>
                </a:pathLst>
              </a:custGeom>
              <a:noFill/>
              <a:ln w="4">
                <a:solidFill>
                  <a:srgbClr val="000000"/>
                </a:solidFill>
                <a:round/>
                <a:headEnd/>
                <a:tailEnd/>
              </a:ln>
            </p:spPr>
            <p:txBody>
              <a:bodyPr/>
              <a:lstStyle/>
              <a:p>
                <a:endParaRPr lang="en-US"/>
              </a:p>
            </p:txBody>
          </p:sp>
          <p:sp>
            <p:nvSpPr>
              <p:cNvPr id="304" name="Line 773"/>
              <p:cNvSpPr>
                <a:spLocks noChangeShapeType="1"/>
              </p:cNvSpPr>
              <p:nvPr/>
            </p:nvSpPr>
            <p:spPr bwMode="auto">
              <a:xfrm flipV="1">
                <a:off x="8609013" y="4654550"/>
                <a:ext cx="1588" cy="52388"/>
              </a:xfrm>
              <a:prstGeom prst="line">
                <a:avLst/>
              </a:prstGeom>
              <a:noFill/>
              <a:ln w="4">
                <a:solidFill>
                  <a:srgbClr val="000000"/>
                </a:solidFill>
                <a:round/>
                <a:headEnd/>
                <a:tailEnd/>
              </a:ln>
            </p:spPr>
            <p:txBody>
              <a:bodyPr/>
              <a:lstStyle/>
              <a:p>
                <a:endParaRPr lang="en-US"/>
              </a:p>
            </p:txBody>
          </p:sp>
          <p:sp>
            <p:nvSpPr>
              <p:cNvPr id="305" name="Freeform 774"/>
              <p:cNvSpPr>
                <a:spLocks/>
              </p:cNvSpPr>
              <p:nvPr/>
            </p:nvSpPr>
            <p:spPr bwMode="auto">
              <a:xfrm>
                <a:off x="8548688" y="4791075"/>
                <a:ext cx="52388" cy="47625"/>
              </a:xfrm>
              <a:custGeom>
                <a:avLst/>
                <a:gdLst>
                  <a:gd name="T0" fmla="*/ 2147483647 w 33"/>
                  <a:gd name="T1" fmla="*/ 0 h 30"/>
                  <a:gd name="T2" fmla="*/ 0 w 33"/>
                  <a:gd name="T3" fmla="*/ 2147483647 h 30"/>
                  <a:gd name="T4" fmla="*/ 2147483647 w 33"/>
                  <a:gd name="T5" fmla="*/ 2147483647 h 30"/>
                  <a:gd name="T6" fmla="*/ 0 60000 65536"/>
                  <a:gd name="T7" fmla="*/ 0 60000 65536"/>
                  <a:gd name="T8" fmla="*/ 0 60000 65536"/>
                  <a:gd name="T9" fmla="*/ 0 w 33"/>
                  <a:gd name="T10" fmla="*/ 0 h 30"/>
                  <a:gd name="T11" fmla="*/ 33 w 33"/>
                  <a:gd name="T12" fmla="*/ 30 h 30"/>
                </a:gdLst>
                <a:ahLst/>
                <a:cxnLst>
                  <a:cxn ang="T6">
                    <a:pos x="T0" y="T1"/>
                  </a:cxn>
                  <a:cxn ang="T7">
                    <a:pos x="T2" y="T3"/>
                  </a:cxn>
                  <a:cxn ang="T8">
                    <a:pos x="T4" y="T5"/>
                  </a:cxn>
                </a:cxnLst>
                <a:rect l="T9" t="T10" r="T11" b="T12"/>
                <a:pathLst>
                  <a:path w="33" h="30">
                    <a:moveTo>
                      <a:pt x="21" y="0"/>
                    </a:moveTo>
                    <a:lnTo>
                      <a:pt x="0" y="30"/>
                    </a:lnTo>
                    <a:lnTo>
                      <a:pt x="33" y="30"/>
                    </a:lnTo>
                  </a:path>
                </a:pathLst>
              </a:custGeom>
              <a:noFill/>
              <a:ln w="4">
                <a:solidFill>
                  <a:srgbClr val="000000"/>
                </a:solidFill>
                <a:round/>
                <a:headEnd/>
                <a:tailEnd/>
              </a:ln>
            </p:spPr>
            <p:txBody>
              <a:bodyPr/>
              <a:lstStyle/>
              <a:p>
                <a:endParaRPr lang="en-US"/>
              </a:p>
            </p:txBody>
          </p:sp>
          <p:sp>
            <p:nvSpPr>
              <p:cNvPr id="306" name="Line 775"/>
              <p:cNvSpPr>
                <a:spLocks noChangeShapeType="1"/>
              </p:cNvSpPr>
              <p:nvPr/>
            </p:nvSpPr>
            <p:spPr bwMode="auto">
              <a:xfrm>
                <a:off x="8582026" y="4791075"/>
                <a:ext cx="1588" cy="71438"/>
              </a:xfrm>
              <a:prstGeom prst="line">
                <a:avLst/>
              </a:prstGeom>
              <a:noFill/>
              <a:ln w="4">
                <a:solidFill>
                  <a:srgbClr val="000000"/>
                </a:solidFill>
                <a:round/>
                <a:headEnd/>
                <a:tailEnd/>
              </a:ln>
            </p:spPr>
            <p:txBody>
              <a:bodyPr/>
              <a:lstStyle/>
              <a:p>
                <a:endParaRPr lang="en-US"/>
              </a:p>
            </p:txBody>
          </p:sp>
          <p:sp>
            <p:nvSpPr>
              <p:cNvPr id="307" name="Freeform 776"/>
              <p:cNvSpPr>
                <a:spLocks/>
              </p:cNvSpPr>
              <p:nvPr/>
            </p:nvSpPr>
            <p:spPr bwMode="auto">
              <a:xfrm>
                <a:off x="8613776" y="4791075"/>
                <a:ext cx="53975" cy="71438"/>
              </a:xfrm>
              <a:custGeom>
                <a:avLst/>
                <a:gdLst>
                  <a:gd name="T0" fmla="*/ 2147483647 w 34"/>
                  <a:gd name="T1" fmla="*/ 0 h 45"/>
                  <a:gd name="T2" fmla="*/ 2147483647 w 34"/>
                  <a:gd name="T3" fmla="*/ 2147483647 h 45"/>
                  <a:gd name="T4" fmla="*/ 2147483647 w 34"/>
                  <a:gd name="T5" fmla="*/ 2147483647 h 45"/>
                  <a:gd name="T6" fmla="*/ 0 w 34"/>
                  <a:gd name="T7" fmla="*/ 2147483647 h 45"/>
                  <a:gd name="T8" fmla="*/ 0 w 34"/>
                  <a:gd name="T9" fmla="*/ 2147483647 h 45"/>
                  <a:gd name="T10" fmla="*/ 2147483647 w 34"/>
                  <a:gd name="T11" fmla="*/ 2147483647 h 45"/>
                  <a:gd name="T12" fmla="*/ 2147483647 w 34"/>
                  <a:gd name="T13" fmla="*/ 2147483647 h 45"/>
                  <a:gd name="T14" fmla="*/ 2147483647 w 34"/>
                  <a:gd name="T15" fmla="*/ 2147483647 h 45"/>
                  <a:gd name="T16" fmla="*/ 2147483647 w 34"/>
                  <a:gd name="T17" fmla="*/ 2147483647 h 45"/>
                  <a:gd name="T18" fmla="*/ 2147483647 w 34"/>
                  <a:gd name="T19" fmla="*/ 2147483647 h 45"/>
                  <a:gd name="T20" fmla="*/ 2147483647 w 34"/>
                  <a:gd name="T21" fmla="*/ 2147483647 h 45"/>
                  <a:gd name="T22" fmla="*/ 2147483647 w 34"/>
                  <a:gd name="T23" fmla="*/ 2147483647 h 45"/>
                  <a:gd name="T24" fmla="*/ 2147483647 w 34"/>
                  <a:gd name="T25" fmla="*/ 2147483647 h 45"/>
                  <a:gd name="T26" fmla="*/ 2147483647 w 34"/>
                  <a:gd name="T27" fmla="*/ 2147483647 h 45"/>
                  <a:gd name="T28" fmla="*/ 2147483647 w 34"/>
                  <a:gd name="T29" fmla="*/ 2147483647 h 45"/>
                  <a:gd name="T30" fmla="*/ 2147483647 w 34"/>
                  <a:gd name="T31" fmla="*/ 0 h 45"/>
                  <a:gd name="T32" fmla="*/ 2147483647 w 34"/>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45"/>
                  <a:gd name="T53" fmla="*/ 34 w 34"/>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45">
                    <a:moveTo>
                      <a:pt x="14" y="0"/>
                    </a:moveTo>
                    <a:lnTo>
                      <a:pt x="7" y="2"/>
                    </a:lnTo>
                    <a:lnTo>
                      <a:pt x="2" y="9"/>
                    </a:lnTo>
                    <a:lnTo>
                      <a:pt x="0" y="19"/>
                    </a:lnTo>
                    <a:lnTo>
                      <a:pt x="0" y="26"/>
                    </a:lnTo>
                    <a:lnTo>
                      <a:pt x="2" y="37"/>
                    </a:lnTo>
                    <a:lnTo>
                      <a:pt x="7" y="44"/>
                    </a:lnTo>
                    <a:lnTo>
                      <a:pt x="14" y="45"/>
                    </a:lnTo>
                    <a:lnTo>
                      <a:pt x="20" y="45"/>
                    </a:lnTo>
                    <a:lnTo>
                      <a:pt x="27" y="44"/>
                    </a:lnTo>
                    <a:lnTo>
                      <a:pt x="32" y="37"/>
                    </a:lnTo>
                    <a:lnTo>
                      <a:pt x="34" y="26"/>
                    </a:lnTo>
                    <a:lnTo>
                      <a:pt x="34" y="19"/>
                    </a:lnTo>
                    <a:lnTo>
                      <a:pt x="32" y="9"/>
                    </a:lnTo>
                    <a:lnTo>
                      <a:pt x="27" y="2"/>
                    </a:lnTo>
                    <a:lnTo>
                      <a:pt x="20" y="0"/>
                    </a:lnTo>
                    <a:lnTo>
                      <a:pt x="14" y="0"/>
                    </a:lnTo>
                  </a:path>
                </a:pathLst>
              </a:custGeom>
              <a:noFill/>
              <a:ln w="4">
                <a:solidFill>
                  <a:srgbClr val="000000"/>
                </a:solidFill>
                <a:round/>
                <a:headEnd/>
                <a:tailEnd/>
              </a:ln>
            </p:spPr>
            <p:txBody>
              <a:bodyPr/>
              <a:lstStyle/>
              <a:p>
                <a:endParaRPr lang="en-US"/>
              </a:p>
            </p:txBody>
          </p:sp>
          <p:sp>
            <p:nvSpPr>
              <p:cNvPr id="308" name="Line 777"/>
              <p:cNvSpPr>
                <a:spLocks noChangeShapeType="1"/>
              </p:cNvSpPr>
              <p:nvPr/>
            </p:nvSpPr>
            <p:spPr bwMode="auto">
              <a:xfrm flipV="1">
                <a:off x="6475413" y="4679950"/>
                <a:ext cx="1588" cy="26988"/>
              </a:xfrm>
              <a:prstGeom prst="line">
                <a:avLst/>
              </a:prstGeom>
              <a:noFill/>
              <a:ln w="4">
                <a:solidFill>
                  <a:srgbClr val="000000"/>
                </a:solidFill>
                <a:round/>
                <a:headEnd/>
                <a:tailEnd/>
              </a:ln>
            </p:spPr>
            <p:txBody>
              <a:bodyPr/>
              <a:lstStyle/>
              <a:p>
                <a:endParaRPr lang="en-US"/>
              </a:p>
            </p:txBody>
          </p:sp>
          <p:sp>
            <p:nvSpPr>
              <p:cNvPr id="309" name="Line 778"/>
              <p:cNvSpPr>
                <a:spLocks noChangeShapeType="1"/>
              </p:cNvSpPr>
              <p:nvPr/>
            </p:nvSpPr>
            <p:spPr bwMode="auto">
              <a:xfrm flipV="1">
                <a:off x="6616701" y="4679950"/>
                <a:ext cx="1588" cy="26988"/>
              </a:xfrm>
              <a:prstGeom prst="line">
                <a:avLst/>
              </a:prstGeom>
              <a:noFill/>
              <a:ln w="4">
                <a:solidFill>
                  <a:srgbClr val="000000"/>
                </a:solidFill>
                <a:round/>
                <a:headEnd/>
                <a:tailEnd/>
              </a:ln>
            </p:spPr>
            <p:txBody>
              <a:bodyPr/>
              <a:lstStyle/>
              <a:p>
                <a:endParaRPr lang="en-US"/>
              </a:p>
            </p:txBody>
          </p:sp>
          <p:sp>
            <p:nvSpPr>
              <p:cNvPr id="310" name="Line 779"/>
              <p:cNvSpPr>
                <a:spLocks noChangeShapeType="1"/>
              </p:cNvSpPr>
              <p:nvPr/>
            </p:nvSpPr>
            <p:spPr bwMode="auto">
              <a:xfrm flipV="1">
                <a:off x="6757988" y="4679950"/>
                <a:ext cx="1588" cy="26988"/>
              </a:xfrm>
              <a:prstGeom prst="line">
                <a:avLst/>
              </a:prstGeom>
              <a:noFill/>
              <a:ln w="4">
                <a:solidFill>
                  <a:srgbClr val="000000"/>
                </a:solidFill>
                <a:round/>
                <a:headEnd/>
                <a:tailEnd/>
              </a:ln>
            </p:spPr>
            <p:txBody>
              <a:bodyPr/>
              <a:lstStyle/>
              <a:p>
                <a:endParaRPr lang="en-US"/>
              </a:p>
            </p:txBody>
          </p:sp>
          <p:sp>
            <p:nvSpPr>
              <p:cNvPr id="311" name="Line 780"/>
              <p:cNvSpPr>
                <a:spLocks noChangeShapeType="1"/>
              </p:cNvSpPr>
              <p:nvPr/>
            </p:nvSpPr>
            <p:spPr bwMode="auto">
              <a:xfrm flipV="1">
                <a:off x="7042151" y="4679950"/>
                <a:ext cx="1588" cy="26988"/>
              </a:xfrm>
              <a:prstGeom prst="line">
                <a:avLst/>
              </a:prstGeom>
              <a:noFill/>
              <a:ln w="4">
                <a:solidFill>
                  <a:srgbClr val="000000"/>
                </a:solidFill>
                <a:round/>
                <a:headEnd/>
                <a:tailEnd/>
              </a:ln>
            </p:spPr>
            <p:txBody>
              <a:bodyPr/>
              <a:lstStyle/>
              <a:p>
                <a:endParaRPr lang="en-US"/>
              </a:p>
            </p:txBody>
          </p:sp>
          <p:sp>
            <p:nvSpPr>
              <p:cNvPr id="312" name="Line 781"/>
              <p:cNvSpPr>
                <a:spLocks noChangeShapeType="1"/>
              </p:cNvSpPr>
              <p:nvPr/>
            </p:nvSpPr>
            <p:spPr bwMode="auto">
              <a:xfrm flipV="1">
                <a:off x="7186613" y="4679950"/>
                <a:ext cx="1588" cy="26988"/>
              </a:xfrm>
              <a:prstGeom prst="line">
                <a:avLst/>
              </a:prstGeom>
              <a:noFill/>
              <a:ln w="4">
                <a:solidFill>
                  <a:srgbClr val="000000"/>
                </a:solidFill>
                <a:round/>
                <a:headEnd/>
                <a:tailEnd/>
              </a:ln>
            </p:spPr>
            <p:txBody>
              <a:bodyPr/>
              <a:lstStyle/>
              <a:p>
                <a:endParaRPr lang="en-US"/>
              </a:p>
            </p:txBody>
          </p:sp>
          <p:sp>
            <p:nvSpPr>
              <p:cNvPr id="313" name="Line 782"/>
              <p:cNvSpPr>
                <a:spLocks noChangeShapeType="1"/>
              </p:cNvSpPr>
              <p:nvPr/>
            </p:nvSpPr>
            <p:spPr bwMode="auto">
              <a:xfrm flipV="1">
                <a:off x="7327901" y="4679950"/>
                <a:ext cx="1588" cy="26988"/>
              </a:xfrm>
              <a:prstGeom prst="line">
                <a:avLst/>
              </a:prstGeom>
              <a:noFill/>
              <a:ln w="4">
                <a:solidFill>
                  <a:srgbClr val="000000"/>
                </a:solidFill>
                <a:round/>
                <a:headEnd/>
                <a:tailEnd/>
              </a:ln>
            </p:spPr>
            <p:txBody>
              <a:bodyPr/>
              <a:lstStyle/>
              <a:p>
                <a:endParaRPr lang="en-US"/>
              </a:p>
            </p:txBody>
          </p:sp>
          <p:sp>
            <p:nvSpPr>
              <p:cNvPr id="314" name="Line 783"/>
              <p:cNvSpPr>
                <a:spLocks noChangeShapeType="1"/>
              </p:cNvSpPr>
              <p:nvPr/>
            </p:nvSpPr>
            <p:spPr bwMode="auto">
              <a:xfrm flipV="1">
                <a:off x="7613651" y="4679950"/>
                <a:ext cx="1588" cy="26988"/>
              </a:xfrm>
              <a:prstGeom prst="line">
                <a:avLst/>
              </a:prstGeom>
              <a:noFill/>
              <a:ln w="4">
                <a:solidFill>
                  <a:srgbClr val="000000"/>
                </a:solidFill>
                <a:round/>
                <a:headEnd/>
                <a:tailEnd/>
              </a:ln>
            </p:spPr>
            <p:txBody>
              <a:bodyPr/>
              <a:lstStyle/>
              <a:p>
                <a:endParaRPr lang="en-US"/>
              </a:p>
            </p:txBody>
          </p:sp>
          <p:sp>
            <p:nvSpPr>
              <p:cNvPr id="315" name="Line 784"/>
              <p:cNvSpPr>
                <a:spLocks noChangeShapeType="1"/>
              </p:cNvSpPr>
              <p:nvPr/>
            </p:nvSpPr>
            <p:spPr bwMode="auto">
              <a:xfrm flipV="1">
                <a:off x="7754938" y="4679950"/>
                <a:ext cx="1588" cy="26988"/>
              </a:xfrm>
              <a:prstGeom prst="line">
                <a:avLst/>
              </a:prstGeom>
              <a:noFill/>
              <a:ln w="4">
                <a:solidFill>
                  <a:srgbClr val="000000"/>
                </a:solidFill>
                <a:round/>
                <a:headEnd/>
                <a:tailEnd/>
              </a:ln>
            </p:spPr>
            <p:txBody>
              <a:bodyPr/>
              <a:lstStyle/>
              <a:p>
                <a:endParaRPr lang="en-US"/>
              </a:p>
            </p:txBody>
          </p:sp>
          <p:sp>
            <p:nvSpPr>
              <p:cNvPr id="316" name="Line 785"/>
              <p:cNvSpPr>
                <a:spLocks noChangeShapeType="1"/>
              </p:cNvSpPr>
              <p:nvPr/>
            </p:nvSpPr>
            <p:spPr bwMode="auto">
              <a:xfrm flipV="1">
                <a:off x="7896226" y="4679950"/>
                <a:ext cx="1588" cy="26988"/>
              </a:xfrm>
              <a:prstGeom prst="line">
                <a:avLst/>
              </a:prstGeom>
              <a:noFill/>
              <a:ln w="4">
                <a:solidFill>
                  <a:srgbClr val="000000"/>
                </a:solidFill>
                <a:round/>
                <a:headEnd/>
                <a:tailEnd/>
              </a:ln>
            </p:spPr>
            <p:txBody>
              <a:bodyPr/>
              <a:lstStyle/>
              <a:p>
                <a:endParaRPr lang="en-US"/>
              </a:p>
            </p:txBody>
          </p:sp>
          <p:sp>
            <p:nvSpPr>
              <p:cNvPr id="317" name="Line 786"/>
              <p:cNvSpPr>
                <a:spLocks noChangeShapeType="1"/>
              </p:cNvSpPr>
              <p:nvPr/>
            </p:nvSpPr>
            <p:spPr bwMode="auto">
              <a:xfrm flipV="1">
                <a:off x="8181976" y="4679950"/>
                <a:ext cx="1588" cy="26988"/>
              </a:xfrm>
              <a:prstGeom prst="line">
                <a:avLst/>
              </a:prstGeom>
              <a:noFill/>
              <a:ln w="4">
                <a:solidFill>
                  <a:srgbClr val="000000"/>
                </a:solidFill>
                <a:round/>
                <a:headEnd/>
                <a:tailEnd/>
              </a:ln>
            </p:spPr>
            <p:txBody>
              <a:bodyPr/>
              <a:lstStyle/>
              <a:p>
                <a:endParaRPr lang="en-US"/>
              </a:p>
            </p:txBody>
          </p:sp>
          <p:sp>
            <p:nvSpPr>
              <p:cNvPr id="318" name="Line 787"/>
              <p:cNvSpPr>
                <a:spLocks noChangeShapeType="1"/>
              </p:cNvSpPr>
              <p:nvPr/>
            </p:nvSpPr>
            <p:spPr bwMode="auto">
              <a:xfrm flipV="1">
                <a:off x="8323263" y="4679950"/>
                <a:ext cx="1588" cy="26988"/>
              </a:xfrm>
              <a:prstGeom prst="line">
                <a:avLst/>
              </a:prstGeom>
              <a:noFill/>
              <a:ln w="4">
                <a:solidFill>
                  <a:srgbClr val="000000"/>
                </a:solidFill>
                <a:round/>
                <a:headEnd/>
                <a:tailEnd/>
              </a:ln>
            </p:spPr>
            <p:txBody>
              <a:bodyPr/>
              <a:lstStyle/>
              <a:p>
                <a:endParaRPr lang="en-US"/>
              </a:p>
            </p:txBody>
          </p:sp>
          <p:sp>
            <p:nvSpPr>
              <p:cNvPr id="319" name="Line 788"/>
              <p:cNvSpPr>
                <a:spLocks noChangeShapeType="1"/>
              </p:cNvSpPr>
              <p:nvPr/>
            </p:nvSpPr>
            <p:spPr bwMode="auto">
              <a:xfrm flipV="1">
                <a:off x="8467726" y="4679950"/>
                <a:ext cx="1588" cy="26988"/>
              </a:xfrm>
              <a:prstGeom prst="line">
                <a:avLst/>
              </a:prstGeom>
              <a:noFill/>
              <a:ln w="4">
                <a:solidFill>
                  <a:srgbClr val="000000"/>
                </a:solidFill>
                <a:round/>
                <a:headEnd/>
                <a:tailEnd/>
              </a:ln>
            </p:spPr>
            <p:txBody>
              <a:bodyPr/>
              <a:lstStyle/>
              <a:p>
                <a:endParaRPr lang="en-US"/>
              </a:p>
            </p:txBody>
          </p:sp>
          <p:sp>
            <p:nvSpPr>
              <p:cNvPr id="320" name="Line 813"/>
              <p:cNvSpPr>
                <a:spLocks noChangeShapeType="1"/>
              </p:cNvSpPr>
              <p:nvPr/>
            </p:nvSpPr>
            <p:spPr bwMode="auto">
              <a:xfrm>
                <a:off x="6469063" y="2000250"/>
                <a:ext cx="2195513" cy="1588"/>
              </a:xfrm>
              <a:prstGeom prst="line">
                <a:avLst/>
              </a:prstGeom>
              <a:noFill/>
              <a:ln w="4">
                <a:solidFill>
                  <a:srgbClr val="000000"/>
                </a:solidFill>
                <a:round/>
                <a:headEnd/>
                <a:tailEnd/>
              </a:ln>
            </p:spPr>
            <p:txBody>
              <a:bodyPr/>
              <a:lstStyle/>
              <a:p>
                <a:endParaRPr lang="en-US"/>
              </a:p>
            </p:txBody>
          </p:sp>
          <p:sp>
            <p:nvSpPr>
              <p:cNvPr id="321" name="Line 814"/>
              <p:cNvSpPr>
                <a:spLocks noChangeShapeType="1"/>
              </p:cNvSpPr>
              <p:nvPr/>
            </p:nvSpPr>
            <p:spPr bwMode="auto">
              <a:xfrm>
                <a:off x="6900863" y="2000250"/>
                <a:ext cx="1588" cy="53975"/>
              </a:xfrm>
              <a:prstGeom prst="line">
                <a:avLst/>
              </a:prstGeom>
              <a:noFill/>
              <a:ln w="4">
                <a:solidFill>
                  <a:srgbClr val="000000"/>
                </a:solidFill>
                <a:round/>
                <a:headEnd/>
                <a:tailEnd/>
              </a:ln>
            </p:spPr>
            <p:txBody>
              <a:bodyPr/>
              <a:lstStyle/>
              <a:p>
                <a:endParaRPr lang="en-US"/>
              </a:p>
            </p:txBody>
          </p:sp>
          <p:sp>
            <p:nvSpPr>
              <p:cNvPr id="322" name="Line 815"/>
              <p:cNvSpPr>
                <a:spLocks noChangeShapeType="1"/>
              </p:cNvSpPr>
              <p:nvPr/>
            </p:nvSpPr>
            <p:spPr bwMode="auto">
              <a:xfrm>
                <a:off x="7469188" y="2000250"/>
                <a:ext cx="1588" cy="53975"/>
              </a:xfrm>
              <a:prstGeom prst="line">
                <a:avLst/>
              </a:prstGeom>
              <a:noFill/>
              <a:ln w="4">
                <a:solidFill>
                  <a:srgbClr val="000000"/>
                </a:solidFill>
                <a:round/>
                <a:headEnd/>
                <a:tailEnd/>
              </a:ln>
            </p:spPr>
            <p:txBody>
              <a:bodyPr/>
              <a:lstStyle/>
              <a:p>
                <a:endParaRPr lang="en-US"/>
              </a:p>
            </p:txBody>
          </p:sp>
          <p:sp>
            <p:nvSpPr>
              <p:cNvPr id="323" name="Line 816"/>
              <p:cNvSpPr>
                <a:spLocks noChangeShapeType="1"/>
              </p:cNvSpPr>
              <p:nvPr/>
            </p:nvSpPr>
            <p:spPr bwMode="auto">
              <a:xfrm>
                <a:off x="8040688" y="2000250"/>
                <a:ext cx="1588" cy="53975"/>
              </a:xfrm>
              <a:prstGeom prst="line">
                <a:avLst/>
              </a:prstGeom>
              <a:noFill/>
              <a:ln w="4">
                <a:solidFill>
                  <a:srgbClr val="000000"/>
                </a:solidFill>
                <a:round/>
                <a:headEnd/>
                <a:tailEnd/>
              </a:ln>
            </p:spPr>
            <p:txBody>
              <a:bodyPr/>
              <a:lstStyle/>
              <a:p>
                <a:endParaRPr lang="en-US"/>
              </a:p>
            </p:txBody>
          </p:sp>
          <p:sp>
            <p:nvSpPr>
              <p:cNvPr id="324" name="Line 817"/>
              <p:cNvSpPr>
                <a:spLocks noChangeShapeType="1"/>
              </p:cNvSpPr>
              <p:nvPr/>
            </p:nvSpPr>
            <p:spPr bwMode="auto">
              <a:xfrm>
                <a:off x="8609013" y="2000250"/>
                <a:ext cx="1588" cy="53975"/>
              </a:xfrm>
              <a:prstGeom prst="line">
                <a:avLst/>
              </a:prstGeom>
              <a:noFill/>
              <a:ln w="4">
                <a:solidFill>
                  <a:srgbClr val="000000"/>
                </a:solidFill>
                <a:round/>
                <a:headEnd/>
                <a:tailEnd/>
              </a:ln>
            </p:spPr>
            <p:txBody>
              <a:bodyPr/>
              <a:lstStyle/>
              <a:p>
                <a:endParaRPr lang="en-US"/>
              </a:p>
            </p:txBody>
          </p:sp>
          <p:sp>
            <p:nvSpPr>
              <p:cNvPr id="325" name="Line 818"/>
              <p:cNvSpPr>
                <a:spLocks noChangeShapeType="1"/>
              </p:cNvSpPr>
              <p:nvPr/>
            </p:nvSpPr>
            <p:spPr bwMode="auto">
              <a:xfrm>
                <a:off x="6475413" y="2000250"/>
                <a:ext cx="1588" cy="28575"/>
              </a:xfrm>
              <a:prstGeom prst="line">
                <a:avLst/>
              </a:prstGeom>
              <a:noFill/>
              <a:ln w="4">
                <a:solidFill>
                  <a:srgbClr val="000000"/>
                </a:solidFill>
                <a:round/>
                <a:headEnd/>
                <a:tailEnd/>
              </a:ln>
            </p:spPr>
            <p:txBody>
              <a:bodyPr/>
              <a:lstStyle/>
              <a:p>
                <a:endParaRPr lang="en-US"/>
              </a:p>
            </p:txBody>
          </p:sp>
          <p:sp>
            <p:nvSpPr>
              <p:cNvPr id="326" name="Line 819"/>
              <p:cNvSpPr>
                <a:spLocks noChangeShapeType="1"/>
              </p:cNvSpPr>
              <p:nvPr/>
            </p:nvSpPr>
            <p:spPr bwMode="auto">
              <a:xfrm>
                <a:off x="6616701" y="2000250"/>
                <a:ext cx="1588" cy="28575"/>
              </a:xfrm>
              <a:prstGeom prst="line">
                <a:avLst/>
              </a:prstGeom>
              <a:noFill/>
              <a:ln w="4">
                <a:solidFill>
                  <a:srgbClr val="000000"/>
                </a:solidFill>
                <a:round/>
                <a:headEnd/>
                <a:tailEnd/>
              </a:ln>
            </p:spPr>
            <p:txBody>
              <a:bodyPr/>
              <a:lstStyle/>
              <a:p>
                <a:endParaRPr lang="en-US"/>
              </a:p>
            </p:txBody>
          </p:sp>
          <p:sp>
            <p:nvSpPr>
              <p:cNvPr id="327" name="Line 820"/>
              <p:cNvSpPr>
                <a:spLocks noChangeShapeType="1"/>
              </p:cNvSpPr>
              <p:nvPr/>
            </p:nvSpPr>
            <p:spPr bwMode="auto">
              <a:xfrm>
                <a:off x="6757988" y="2000250"/>
                <a:ext cx="1588" cy="28575"/>
              </a:xfrm>
              <a:prstGeom prst="line">
                <a:avLst/>
              </a:prstGeom>
              <a:noFill/>
              <a:ln w="4">
                <a:solidFill>
                  <a:srgbClr val="000000"/>
                </a:solidFill>
                <a:round/>
                <a:headEnd/>
                <a:tailEnd/>
              </a:ln>
            </p:spPr>
            <p:txBody>
              <a:bodyPr/>
              <a:lstStyle/>
              <a:p>
                <a:endParaRPr lang="en-US"/>
              </a:p>
            </p:txBody>
          </p:sp>
          <p:sp>
            <p:nvSpPr>
              <p:cNvPr id="328" name="Line 821"/>
              <p:cNvSpPr>
                <a:spLocks noChangeShapeType="1"/>
              </p:cNvSpPr>
              <p:nvPr/>
            </p:nvSpPr>
            <p:spPr bwMode="auto">
              <a:xfrm>
                <a:off x="7042151" y="2000250"/>
                <a:ext cx="1588" cy="28575"/>
              </a:xfrm>
              <a:prstGeom prst="line">
                <a:avLst/>
              </a:prstGeom>
              <a:noFill/>
              <a:ln w="4">
                <a:solidFill>
                  <a:srgbClr val="000000"/>
                </a:solidFill>
                <a:round/>
                <a:headEnd/>
                <a:tailEnd/>
              </a:ln>
            </p:spPr>
            <p:txBody>
              <a:bodyPr/>
              <a:lstStyle/>
              <a:p>
                <a:endParaRPr lang="en-US"/>
              </a:p>
            </p:txBody>
          </p:sp>
          <p:sp>
            <p:nvSpPr>
              <p:cNvPr id="329" name="Line 822"/>
              <p:cNvSpPr>
                <a:spLocks noChangeShapeType="1"/>
              </p:cNvSpPr>
              <p:nvPr/>
            </p:nvSpPr>
            <p:spPr bwMode="auto">
              <a:xfrm>
                <a:off x="7186613" y="2000250"/>
                <a:ext cx="1588" cy="28575"/>
              </a:xfrm>
              <a:prstGeom prst="line">
                <a:avLst/>
              </a:prstGeom>
              <a:noFill/>
              <a:ln w="4">
                <a:solidFill>
                  <a:srgbClr val="000000"/>
                </a:solidFill>
                <a:round/>
                <a:headEnd/>
                <a:tailEnd/>
              </a:ln>
            </p:spPr>
            <p:txBody>
              <a:bodyPr/>
              <a:lstStyle/>
              <a:p>
                <a:endParaRPr lang="en-US"/>
              </a:p>
            </p:txBody>
          </p:sp>
          <p:sp>
            <p:nvSpPr>
              <p:cNvPr id="330" name="Line 823"/>
              <p:cNvSpPr>
                <a:spLocks noChangeShapeType="1"/>
              </p:cNvSpPr>
              <p:nvPr/>
            </p:nvSpPr>
            <p:spPr bwMode="auto">
              <a:xfrm>
                <a:off x="7327901" y="2000250"/>
                <a:ext cx="1588" cy="28575"/>
              </a:xfrm>
              <a:prstGeom prst="line">
                <a:avLst/>
              </a:prstGeom>
              <a:noFill/>
              <a:ln w="4">
                <a:solidFill>
                  <a:srgbClr val="000000"/>
                </a:solidFill>
                <a:round/>
                <a:headEnd/>
                <a:tailEnd/>
              </a:ln>
            </p:spPr>
            <p:txBody>
              <a:bodyPr/>
              <a:lstStyle/>
              <a:p>
                <a:endParaRPr lang="en-US"/>
              </a:p>
            </p:txBody>
          </p:sp>
          <p:sp>
            <p:nvSpPr>
              <p:cNvPr id="331" name="Line 824"/>
              <p:cNvSpPr>
                <a:spLocks noChangeShapeType="1"/>
              </p:cNvSpPr>
              <p:nvPr/>
            </p:nvSpPr>
            <p:spPr bwMode="auto">
              <a:xfrm>
                <a:off x="7613651" y="2000250"/>
                <a:ext cx="1588" cy="28575"/>
              </a:xfrm>
              <a:prstGeom prst="line">
                <a:avLst/>
              </a:prstGeom>
              <a:noFill/>
              <a:ln w="4">
                <a:solidFill>
                  <a:srgbClr val="000000"/>
                </a:solidFill>
                <a:round/>
                <a:headEnd/>
                <a:tailEnd/>
              </a:ln>
            </p:spPr>
            <p:txBody>
              <a:bodyPr/>
              <a:lstStyle/>
              <a:p>
                <a:endParaRPr lang="en-US"/>
              </a:p>
            </p:txBody>
          </p:sp>
          <p:sp>
            <p:nvSpPr>
              <p:cNvPr id="332" name="Line 825"/>
              <p:cNvSpPr>
                <a:spLocks noChangeShapeType="1"/>
              </p:cNvSpPr>
              <p:nvPr/>
            </p:nvSpPr>
            <p:spPr bwMode="auto">
              <a:xfrm>
                <a:off x="7754938" y="2000250"/>
                <a:ext cx="1588" cy="28575"/>
              </a:xfrm>
              <a:prstGeom prst="line">
                <a:avLst/>
              </a:prstGeom>
              <a:noFill/>
              <a:ln w="4">
                <a:solidFill>
                  <a:srgbClr val="000000"/>
                </a:solidFill>
                <a:round/>
                <a:headEnd/>
                <a:tailEnd/>
              </a:ln>
            </p:spPr>
            <p:txBody>
              <a:bodyPr/>
              <a:lstStyle/>
              <a:p>
                <a:endParaRPr lang="en-US"/>
              </a:p>
            </p:txBody>
          </p:sp>
          <p:sp>
            <p:nvSpPr>
              <p:cNvPr id="333" name="Line 826"/>
              <p:cNvSpPr>
                <a:spLocks noChangeShapeType="1"/>
              </p:cNvSpPr>
              <p:nvPr/>
            </p:nvSpPr>
            <p:spPr bwMode="auto">
              <a:xfrm>
                <a:off x="7896226" y="2000250"/>
                <a:ext cx="1588" cy="28575"/>
              </a:xfrm>
              <a:prstGeom prst="line">
                <a:avLst/>
              </a:prstGeom>
              <a:noFill/>
              <a:ln w="4">
                <a:solidFill>
                  <a:srgbClr val="000000"/>
                </a:solidFill>
                <a:round/>
                <a:headEnd/>
                <a:tailEnd/>
              </a:ln>
            </p:spPr>
            <p:txBody>
              <a:bodyPr/>
              <a:lstStyle/>
              <a:p>
                <a:endParaRPr lang="en-US"/>
              </a:p>
            </p:txBody>
          </p:sp>
          <p:sp>
            <p:nvSpPr>
              <p:cNvPr id="334" name="Line 827"/>
              <p:cNvSpPr>
                <a:spLocks noChangeShapeType="1"/>
              </p:cNvSpPr>
              <p:nvPr/>
            </p:nvSpPr>
            <p:spPr bwMode="auto">
              <a:xfrm>
                <a:off x="8181976" y="2000250"/>
                <a:ext cx="1588" cy="28575"/>
              </a:xfrm>
              <a:prstGeom prst="line">
                <a:avLst/>
              </a:prstGeom>
              <a:noFill/>
              <a:ln w="4">
                <a:solidFill>
                  <a:srgbClr val="000000"/>
                </a:solidFill>
                <a:round/>
                <a:headEnd/>
                <a:tailEnd/>
              </a:ln>
            </p:spPr>
            <p:txBody>
              <a:bodyPr/>
              <a:lstStyle/>
              <a:p>
                <a:endParaRPr lang="en-US"/>
              </a:p>
            </p:txBody>
          </p:sp>
          <p:sp>
            <p:nvSpPr>
              <p:cNvPr id="335" name="Line 828"/>
              <p:cNvSpPr>
                <a:spLocks noChangeShapeType="1"/>
              </p:cNvSpPr>
              <p:nvPr/>
            </p:nvSpPr>
            <p:spPr bwMode="auto">
              <a:xfrm>
                <a:off x="8323263" y="2000250"/>
                <a:ext cx="1588" cy="28575"/>
              </a:xfrm>
              <a:prstGeom prst="line">
                <a:avLst/>
              </a:prstGeom>
              <a:noFill/>
              <a:ln w="4">
                <a:solidFill>
                  <a:srgbClr val="000000"/>
                </a:solidFill>
                <a:round/>
                <a:headEnd/>
                <a:tailEnd/>
              </a:ln>
            </p:spPr>
            <p:txBody>
              <a:bodyPr/>
              <a:lstStyle/>
              <a:p>
                <a:endParaRPr lang="en-US"/>
              </a:p>
            </p:txBody>
          </p:sp>
          <p:sp>
            <p:nvSpPr>
              <p:cNvPr id="336" name="Line 829"/>
              <p:cNvSpPr>
                <a:spLocks noChangeShapeType="1"/>
              </p:cNvSpPr>
              <p:nvPr/>
            </p:nvSpPr>
            <p:spPr bwMode="auto">
              <a:xfrm>
                <a:off x="8467726" y="2000250"/>
                <a:ext cx="1588" cy="28575"/>
              </a:xfrm>
              <a:prstGeom prst="line">
                <a:avLst/>
              </a:prstGeom>
              <a:noFill/>
              <a:ln w="4">
                <a:solidFill>
                  <a:srgbClr val="000000"/>
                </a:solidFill>
                <a:round/>
                <a:headEnd/>
                <a:tailEnd/>
              </a:ln>
            </p:spPr>
            <p:txBody>
              <a:bodyPr/>
              <a:lstStyle/>
              <a:p>
                <a:endParaRPr lang="en-US"/>
              </a:p>
            </p:txBody>
          </p:sp>
          <p:sp>
            <p:nvSpPr>
              <p:cNvPr id="337" name="Line 830"/>
              <p:cNvSpPr>
                <a:spLocks noChangeShapeType="1"/>
              </p:cNvSpPr>
              <p:nvPr/>
            </p:nvSpPr>
            <p:spPr bwMode="auto">
              <a:xfrm flipV="1">
                <a:off x="6469063" y="2003425"/>
                <a:ext cx="1588" cy="2703513"/>
              </a:xfrm>
              <a:prstGeom prst="line">
                <a:avLst/>
              </a:prstGeom>
              <a:noFill/>
              <a:ln w="4">
                <a:solidFill>
                  <a:srgbClr val="000000"/>
                </a:solidFill>
                <a:round/>
                <a:headEnd/>
                <a:tailEnd/>
              </a:ln>
            </p:spPr>
            <p:txBody>
              <a:bodyPr/>
              <a:lstStyle/>
              <a:p>
                <a:endParaRPr lang="en-US"/>
              </a:p>
            </p:txBody>
          </p:sp>
          <p:sp>
            <p:nvSpPr>
              <p:cNvPr id="338" name="Line 831"/>
              <p:cNvSpPr>
                <a:spLocks noChangeShapeType="1"/>
              </p:cNvSpPr>
              <p:nvPr/>
            </p:nvSpPr>
            <p:spPr bwMode="auto">
              <a:xfrm>
                <a:off x="6469063" y="4706938"/>
                <a:ext cx="44450" cy="1588"/>
              </a:xfrm>
              <a:prstGeom prst="line">
                <a:avLst/>
              </a:prstGeom>
              <a:noFill/>
              <a:ln w="4">
                <a:solidFill>
                  <a:srgbClr val="000000"/>
                </a:solidFill>
                <a:round/>
                <a:headEnd/>
                <a:tailEnd/>
              </a:ln>
            </p:spPr>
            <p:txBody>
              <a:bodyPr/>
              <a:lstStyle/>
              <a:p>
                <a:endParaRPr lang="en-US"/>
              </a:p>
            </p:txBody>
          </p:sp>
          <p:sp>
            <p:nvSpPr>
              <p:cNvPr id="339" name="Freeform 832"/>
              <p:cNvSpPr>
                <a:spLocks/>
              </p:cNvSpPr>
              <p:nvPr/>
            </p:nvSpPr>
            <p:spPr bwMode="auto">
              <a:xfrm>
                <a:off x="6061076" y="4635500"/>
                <a:ext cx="47625" cy="71438"/>
              </a:xfrm>
              <a:custGeom>
                <a:avLst/>
                <a:gdLst>
                  <a:gd name="T0" fmla="*/ 2147483647 w 30"/>
                  <a:gd name="T1" fmla="*/ 0 h 45"/>
                  <a:gd name="T2" fmla="*/ 2147483647 w 30"/>
                  <a:gd name="T3" fmla="*/ 2147483647 h 45"/>
                  <a:gd name="T4" fmla="*/ 2147483647 w 30"/>
                  <a:gd name="T5" fmla="*/ 2147483647 h 45"/>
                  <a:gd name="T6" fmla="*/ 0 w 30"/>
                  <a:gd name="T7" fmla="*/ 2147483647 h 45"/>
                  <a:gd name="T8" fmla="*/ 0 w 30"/>
                  <a:gd name="T9" fmla="*/ 2147483647 h 45"/>
                  <a:gd name="T10" fmla="*/ 2147483647 w 30"/>
                  <a:gd name="T11" fmla="*/ 2147483647 h 45"/>
                  <a:gd name="T12" fmla="*/ 2147483647 w 30"/>
                  <a:gd name="T13" fmla="*/ 2147483647 h 45"/>
                  <a:gd name="T14" fmla="*/ 2147483647 w 30"/>
                  <a:gd name="T15" fmla="*/ 2147483647 h 45"/>
                  <a:gd name="T16" fmla="*/ 2147483647 w 30"/>
                  <a:gd name="T17" fmla="*/ 2147483647 h 45"/>
                  <a:gd name="T18" fmla="*/ 2147483647 w 30"/>
                  <a:gd name="T19" fmla="*/ 2147483647 h 45"/>
                  <a:gd name="T20" fmla="*/ 2147483647 w 30"/>
                  <a:gd name="T21" fmla="*/ 2147483647 h 45"/>
                  <a:gd name="T22" fmla="*/ 2147483647 w 30"/>
                  <a:gd name="T23" fmla="*/ 2147483647 h 45"/>
                  <a:gd name="T24" fmla="*/ 2147483647 w 30"/>
                  <a:gd name="T25" fmla="*/ 2147483647 h 45"/>
                  <a:gd name="T26" fmla="*/ 2147483647 w 30"/>
                  <a:gd name="T27" fmla="*/ 2147483647 h 45"/>
                  <a:gd name="T28" fmla="*/ 2147483647 w 30"/>
                  <a:gd name="T29" fmla="*/ 2147483647 h 45"/>
                  <a:gd name="T30" fmla="*/ 2147483647 w 30"/>
                  <a:gd name="T31" fmla="*/ 0 h 45"/>
                  <a:gd name="T32" fmla="*/ 2147483647 w 30"/>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45"/>
                  <a:gd name="T53" fmla="*/ 30 w 30"/>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45">
                    <a:moveTo>
                      <a:pt x="13" y="0"/>
                    </a:moveTo>
                    <a:lnTo>
                      <a:pt x="6" y="1"/>
                    </a:lnTo>
                    <a:lnTo>
                      <a:pt x="2" y="8"/>
                    </a:lnTo>
                    <a:lnTo>
                      <a:pt x="0" y="19"/>
                    </a:lnTo>
                    <a:lnTo>
                      <a:pt x="0" y="26"/>
                    </a:lnTo>
                    <a:lnTo>
                      <a:pt x="2" y="36"/>
                    </a:lnTo>
                    <a:lnTo>
                      <a:pt x="6" y="43"/>
                    </a:lnTo>
                    <a:lnTo>
                      <a:pt x="13" y="45"/>
                    </a:lnTo>
                    <a:lnTo>
                      <a:pt x="18" y="45"/>
                    </a:lnTo>
                    <a:lnTo>
                      <a:pt x="25" y="43"/>
                    </a:lnTo>
                    <a:lnTo>
                      <a:pt x="28" y="36"/>
                    </a:lnTo>
                    <a:lnTo>
                      <a:pt x="30" y="26"/>
                    </a:lnTo>
                    <a:lnTo>
                      <a:pt x="30" y="19"/>
                    </a:lnTo>
                    <a:lnTo>
                      <a:pt x="28" y="8"/>
                    </a:lnTo>
                    <a:lnTo>
                      <a:pt x="25" y="1"/>
                    </a:lnTo>
                    <a:lnTo>
                      <a:pt x="18" y="0"/>
                    </a:lnTo>
                    <a:lnTo>
                      <a:pt x="13" y="0"/>
                    </a:lnTo>
                  </a:path>
                </a:pathLst>
              </a:custGeom>
              <a:noFill/>
              <a:ln w="4">
                <a:solidFill>
                  <a:srgbClr val="000000"/>
                </a:solidFill>
                <a:round/>
                <a:headEnd/>
                <a:tailEnd/>
              </a:ln>
            </p:spPr>
            <p:txBody>
              <a:bodyPr/>
              <a:lstStyle/>
              <a:p>
                <a:endParaRPr lang="en-US"/>
              </a:p>
            </p:txBody>
          </p:sp>
          <p:sp>
            <p:nvSpPr>
              <p:cNvPr id="340" name="Freeform 833"/>
              <p:cNvSpPr>
                <a:spLocks/>
              </p:cNvSpPr>
              <p:nvPr/>
            </p:nvSpPr>
            <p:spPr bwMode="auto">
              <a:xfrm>
                <a:off x="6134101" y="4699000"/>
                <a:ext cx="4763" cy="4763"/>
              </a:xfrm>
              <a:custGeom>
                <a:avLst/>
                <a:gdLst>
                  <a:gd name="T0" fmla="*/ 2147483647 w 3"/>
                  <a:gd name="T1" fmla="*/ 0 h 3"/>
                  <a:gd name="T2" fmla="*/ 0 w 3"/>
                  <a:gd name="T3" fmla="*/ 2147483647 h 3"/>
                  <a:gd name="T4" fmla="*/ 2147483647 w 3"/>
                  <a:gd name="T5" fmla="*/ 2147483647 h 3"/>
                  <a:gd name="T6" fmla="*/ 2147483647 w 3"/>
                  <a:gd name="T7" fmla="*/ 2147483647 h 3"/>
                  <a:gd name="T8" fmla="*/ 2147483647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0"/>
                    </a:moveTo>
                    <a:lnTo>
                      <a:pt x="0" y="2"/>
                    </a:lnTo>
                    <a:lnTo>
                      <a:pt x="2" y="3"/>
                    </a:lnTo>
                    <a:lnTo>
                      <a:pt x="3" y="2"/>
                    </a:lnTo>
                    <a:lnTo>
                      <a:pt x="2" y="0"/>
                    </a:lnTo>
                  </a:path>
                </a:pathLst>
              </a:custGeom>
              <a:noFill/>
              <a:ln w="4">
                <a:solidFill>
                  <a:srgbClr val="000000"/>
                </a:solidFill>
                <a:round/>
                <a:headEnd/>
                <a:tailEnd/>
              </a:ln>
            </p:spPr>
            <p:txBody>
              <a:bodyPr/>
              <a:lstStyle/>
              <a:p>
                <a:endParaRPr lang="en-US"/>
              </a:p>
            </p:txBody>
          </p:sp>
          <p:sp>
            <p:nvSpPr>
              <p:cNvPr id="341" name="Freeform 834"/>
              <p:cNvSpPr>
                <a:spLocks/>
              </p:cNvSpPr>
              <p:nvPr/>
            </p:nvSpPr>
            <p:spPr bwMode="auto">
              <a:xfrm>
                <a:off x="6164263" y="4635500"/>
                <a:ext cx="52388" cy="71438"/>
              </a:xfrm>
              <a:custGeom>
                <a:avLst/>
                <a:gdLst>
                  <a:gd name="T0" fmla="*/ 2147483647 w 33"/>
                  <a:gd name="T1" fmla="*/ 0 h 45"/>
                  <a:gd name="T2" fmla="*/ 2147483647 w 33"/>
                  <a:gd name="T3" fmla="*/ 2147483647 h 45"/>
                  <a:gd name="T4" fmla="*/ 2147483647 w 33"/>
                  <a:gd name="T5" fmla="*/ 2147483647 h 45"/>
                  <a:gd name="T6" fmla="*/ 0 w 33"/>
                  <a:gd name="T7" fmla="*/ 2147483647 h 45"/>
                  <a:gd name="T8" fmla="*/ 0 w 33"/>
                  <a:gd name="T9" fmla="*/ 2147483647 h 45"/>
                  <a:gd name="T10" fmla="*/ 2147483647 w 33"/>
                  <a:gd name="T11" fmla="*/ 2147483647 h 45"/>
                  <a:gd name="T12" fmla="*/ 2147483647 w 33"/>
                  <a:gd name="T13" fmla="*/ 2147483647 h 45"/>
                  <a:gd name="T14" fmla="*/ 2147483647 w 33"/>
                  <a:gd name="T15" fmla="*/ 2147483647 h 45"/>
                  <a:gd name="T16" fmla="*/ 2147483647 w 33"/>
                  <a:gd name="T17" fmla="*/ 2147483647 h 45"/>
                  <a:gd name="T18" fmla="*/ 2147483647 w 33"/>
                  <a:gd name="T19" fmla="*/ 2147483647 h 45"/>
                  <a:gd name="T20" fmla="*/ 2147483647 w 33"/>
                  <a:gd name="T21" fmla="*/ 2147483647 h 45"/>
                  <a:gd name="T22" fmla="*/ 2147483647 w 33"/>
                  <a:gd name="T23" fmla="*/ 2147483647 h 45"/>
                  <a:gd name="T24" fmla="*/ 2147483647 w 33"/>
                  <a:gd name="T25" fmla="*/ 2147483647 h 45"/>
                  <a:gd name="T26" fmla="*/ 2147483647 w 33"/>
                  <a:gd name="T27" fmla="*/ 2147483647 h 45"/>
                  <a:gd name="T28" fmla="*/ 2147483647 w 33"/>
                  <a:gd name="T29" fmla="*/ 2147483647 h 45"/>
                  <a:gd name="T30" fmla="*/ 2147483647 w 33"/>
                  <a:gd name="T31" fmla="*/ 0 h 45"/>
                  <a:gd name="T32" fmla="*/ 2147483647 w 33"/>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5"/>
                  <a:gd name="T53" fmla="*/ 33 w 33"/>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5">
                    <a:moveTo>
                      <a:pt x="14" y="0"/>
                    </a:moveTo>
                    <a:lnTo>
                      <a:pt x="7" y="1"/>
                    </a:lnTo>
                    <a:lnTo>
                      <a:pt x="2" y="8"/>
                    </a:lnTo>
                    <a:lnTo>
                      <a:pt x="0" y="19"/>
                    </a:lnTo>
                    <a:lnTo>
                      <a:pt x="0" y="26"/>
                    </a:lnTo>
                    <a:lnTo>
                      <a:pt x="2" y="36"/>
                    </a:lnTo>
                    <a:lnTo>
                      <a:pt x="7" y="43"/>
                    </a:lnTo>
                    <a:lnTo>
                      <a:pt x="14" y="45"/>
                    </a:lnTo>
                    <a:lnTo>
                      <a:pt x="19" y="45"/>
                    </a:lnTo>
                    <a:lnTo>
                      <a:pt x="26" y="43"/>
                    </a:lnTo>
                    <a:lnTo>
                      <a:pt x="31" y="36"/>
                    </a:lnTo>
                    <a:lnTo>
                      <a:pt x="33" y="26"/>
                    </a:lnTo>
                    <a:lnTo>
                      <a:pt x="33" y="19"/>
                    </a:lnTo>
                    <a:lnTo>
                      <a:pt x="31" y="8"/>
                    </a:lnTo>
                    <a:lnTo>
                      <a:pt x="26" y="1"/>
                    </a:lnTo>
                    <a:lnTo>
                      <a:pt x="19" y="0"/>
                    </a:lnTo>
                    <a:lnTo>
                      <a:pt x="14" y="0"/>
                    </a:lnTo>
                  </a:path>
                </a:pathLst>
              </a:custGeom>
              <a:noFill/>
              <a:ln w="4">
                <a:solidFill>
                  <a:srgbClr val="000000"/>
                </a:solidFill>
                <a:round/>
                <a:headEnd/>
                <a:tailEnd/>
              </a:ln>
            </p:spPr>
            <p:txBody>
              <a:bodyPr/>
              <a:lstStyle/>
              <a:p>
                <a:endParaRPr lang="en-US"/>
              </a:p>
            </p:txBody>
          </p:sp>
          <p:sp>
            <p:nvSpPr>
              <p:cNvPr id="342" name="Freeform 835"/>
              <p:cNvSpPr>
                <a:spLocks/>
              </p:cNvSpPr>
              <p:nvPr/>
            </p:nvSpPr>
            <p:spPr bwMode="auto">
              <a:xfrm>
                <a:off x="6234113" y="4635500"/>
                <a:ext cx="52388" cy="71438"/>
              </a:xfrm>
              <a:custGeom>
                <a:avLst/>
                <a:gdLst>
                  <a:gd name="T0" fmla="*/ 2147483647 w 33"/>
                  <a:gd name="T1" fmla="*/ 0 h 45"/>
                  <a:gd name="T2" fmla="*/ 2147483647 w 33"/>
                  <a:gd name="T3" fmla="*/ 2147483647 h 45"/>
                  <a:gd name="T4" fmla="*/ 2147483647 w 33"/>
                  <a:gd name="T5" fmla="*/ 2147483647 h 45"/>
                  <a:gd name="T6" fmla="*/ 0 w 33"/>
                  <a:gd name="T7" fmla="*/ 2147483647 h 45"/>
                  <a:gd name="T8" fmla="*/ 0 w 33"/>
                  <a:gd name="T9" fmla="*/ 2147483647 h 45"/>
                  <a:gd name="T10" fmla="*/ 2147483647 w 33"/>
                  <a:gd name="T11" fmla="*/ 2147483647 h 45"/>
                  <a:gd name="T12" fmla="*/ 2147483647 w 33"/>
                  <a:gd name="T13" fmla="*/ 2147483647 h 45"/>
                  <a:gd name="T14" fmla="*/ 2147483647 w 33"/>
                  <a:gd name="T15" fmla="*/ 2147483647 h 45"/>
                  <a:gd name="T16" fmla="*/ 2147483647 w 33"/>
                  <a:gd name="T17" fmla="*/ 2147483647 h 45"/>
                  <a:gd name="T18" fmla="*/ 2147483647 w 33"/>
                  <a:gd name="T19" fmla="*/ 2147483647 h 45"/>
                  <a:gd name="T20" fmla="*/ 2147483647 w 33"/>
                  <a:gd name="T21" fmla="*/ 2147483647 h 45"/>
                  <a:gd name="T22" fmla="*/ 2147483647 w 33"/>
                  <a:gd name="T23" fmla="*/ 2147483647 h 45"/>
                  <a:gd name="T24" fmla="*/ 2147483647 w 33"/>
                  <a:gd name="T25" fmla="*/ 2147483647 h 45"/>
                  <a:gd name="T26" fmla="*/ 2147483647 w 33"/>
                  <a:gd name="T27" fmla="*/ 2147483647 h 45"/>
                  <a:gd name="T28" fmla="*/ 2147483647 w 33"/>
                  <a:gd name="T29" fmla="*/ 2147483647 h 45"/>
                  <a:gd name="T30" fmla="*/ 2147483647 w 33"/>
                  <a:gd name="T31" fmla="*/ 0 h 45"/>
                  <a:gd name="T32" fmla="*/ 2147483647 w 33"/>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5"/>
                  <a:gd name="T53" fmla="*/ 33 w 33"/>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5">
                    <a:moveTo>
                      <a:pt x="14" y="0"/>
                    </a:moveTo>
                    <a:lnTo>
                      <a:pt x="7" y="1"/>
                    </a:lnTo>
                    <a:lnTo>
                      <a:pt x="1" y="8"/>
                    </a:lnTo>
                    <a:lnTo>
                      <a:pt x="0" y="19"/>
                    </a:lnTo>
                    <a:lnTo>
                      <a:pt x="0" y="26"/>
                    </a:lnTo>
                    <a:lnTo>
                      <a:pt x="1" y="36"/>
                    </a:lnTo>
                    <a:lnTo>
                      <a:pt x="7" y="43"/>
                    </a:lnTo>
                    <a:lnTo>
                      <a:pt x="14" y="45"/>
                    </a:lnTo>
                    <a:lnTo>
                      <a:pt x="19" y="45"/>
                    </a:lnTo>
                    <a:lnTo>
                      <a:pt x="26" y="43"/>
                    </a:lnTo>
                    <a:lnTo>
                      <a:pt x="31" y="36"/>
                    </a:lnTo>
                    <a:lnTo>
                      <a:pt x="33" y="26"/>
                    </a:lnTo>
                    <a:lnTo>
                      <a:pt x="33" y="19"/>
                    </a:lnTo>
                    <a:lnTo>
                      <a:pt x="31" y="8"/>
                    </a:lnTo>
                    <a:lnTo>
                      <a:pt x="26" y="1"/>
                    </a:lnTo>
                    <a:lnTo>
                      <a:pt x="19" y="0"/>
                    </a:lnTo>
                    <a:lnTo>
                      <a:pt x="14" y="0"/>
                    </a:lnTo>
                  </a:path>
                </a:pathLst>
              </a:custGeom>
              <a:noFill/>
              <a:ln w="4">
                <a:solidFill>
                  <a:srgbClr val="000000"/>
                </a:solidFill>
                <a:round/>
                <a:headEnd/>
                <a:tailEnd/>
              </a:ln>
            </p:spPr>
            <p:txBody>
              <a:bodyPr/>
              <a:lstStyle/>
              <a:p>
                <a:endParaRPr lang="en-US"/>
              </a:p>
            </p:txBody>
          </p:sp>
          <p:sp>
            <p:nvSpPr>
              <p:cNvPr id="343" name="Freeform 836"/>
              <p:cNvSpPr>
                <a:spLocks/>
              </p:cNvSpPr>
              <p:nvPr/>
            </p:nvSpPr>
            <p:spPr bwMode="auto">
              <a:xfrm>
                <a:off x="6302376" y="4635500"/>
                <a:ext cx="50800" cy="71438"/>
              </a:xfrm>
              <a:custGeom>
                <a:avLst/>
                <a:gdLst>
                  <a:gd name="T0" fmla="*/ 2147483647 w 32"/>
                  <a:gd name="T1" fmla="*/ 0 h 45"/>
                  <a:gd name="T2" fmla="*/ 2147483647 w 32"/>
                  <a:gd name="T3" fmla="*/ 2147483647 h 45"/>
                  <a:gd name="T4" fmla="*/ 2147483647 w 32"/>
                  <a:gd name="T5" fmla="*/ 2147483647 h 45"/>
                  <a:gd name="T6" fmla="*/ 0 w 32"/>
                  <a:gd name="T7" fmla="*/ 2147483647 h 45"/>
                  <a:gd name="T8" fmla="*/ 0 w 32"/>
                  <a:gd name="T9" fmla="*/ 2147483647 h 45"/>
                  <a:gd name="T10" fmla="*/ 2147483647 w 32"/>
                  <a:gd name="T11" fmla="*/ 2147483647 h 45"/>
                  <a:gd name="T12" fmla="*/ 2147483647 w 32"/>
                  <a:gd name="T13" fmla="*/ 2147483647 h 45"/>
                  <a:gd name="T14" fmla="*/ 2147483647 w 32"/>
                  <a:gd name="T15" fmla="*/ 2147483647 h 45"/>
                  <a:gd name="T16" fmla="*/ 2147483647 w 32"/>
                  <a:gd name="T17" fmla="*/ 2147483647 h 45"/>
                  <a:gd name="T18" fmla="*/ 2147483647 w 32"/>
                  <a:gd name="T19" fmla="*/ 2147483647 h 45"/>
                  <a:gd name="T20" fmla="*/ 2147483647 w 32"/>
                  <a:gd name="T21" fmla="*/ 2147483647 h 45"/>
                  <a:gd name="T22" fmla="*/ 2147483647 w 32"/>
                  <a:gd name="T23" fmla="*/ 2147483647 h 45"/>
                  <a:gd name="T24" fmla="*/ 2147483647 w 32"/>
                  <a:gd name="T25" fmla="*/ 2147483647 h 45"/>
                  <a:gd name="T26" fmla="*/ 2147483647 w 32"/>
                  <a:gd name="T27" fmla="*/ 2147483647 h 45"/>
                  <a:gd name="T28" fmla="*/ 2147483647 w 32"/>
                  <a:gd name="T29" fmla="*/ 2147483647 h 45"/>
                  <a:gd name="T30" fmla="*/ 2147483647 w 32"/>
                  <a:gd name="T31" fmla="*/ 0 h 45"/>
                  <a:gd name="T32" fmla="*/ 2147483647 w 32"/>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45"/>
                  <a:gd name="T53" fmla="*/ 32 w 3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45">
                    <a:moveTo>
                      <a:pt x="14" y="0"/>
                    </a:moveTo>
                    <a:lnTo>
                      <a:pt x="7" y="1"/>
                    </a:lnTo>
                    <a:lnTo>
                      <a:pt x="2" y="8"/>
                    </a:lnTo>
                    <a:lnTo>
                      <a:pt x="0" y="19"/>
                    </a:lnTo>
                    <a:lnTo>
                      <a:pt x="0" y="26"/>
                    </a:lnTo>
                    <a:lnTo>
                      <a:pt x="2" y="36"/>
                    </a:lnTo>
                    <a:lnTo>
                      <a:pt x="7" y="43"/>
                    </a:lnTo>
                    <a:lnTo>
                      <a:pt x="14" y="45"/>
                    </a:lnTo>
                    <a:lnTo>
                      <a:pt x="18" y="45"/>
                    </a:lnTo>
                    <a:lnTo>
                      <a:pt x="25" y="43"/>
                    </a:lnTo>
                    <a:lnTo>
                      <a:pt x="30" y="36"/>
                    </a:lnTo>
                    <a:lnTo>
                      <a:pt x="32" y="26"/>
                    </a:lnTo>
                    <a:lnTo>
                      <a:pt x="32" y="19"/>
                    </a:lnTo>
                    <a:lnTo>
                      <a:pt x="30" y="8"/>
                    </a:lnTo>
                    <a:lnTo>
                      <a:pt x="25" y="1"/>
                    </a:lnTo>
                    <a:lnTo>
                      <a:pt x="18" y="0"/>
                    </a:lnTo>
                    <a:lnTo>
                      <a:pt x="14" y="0"/>
                    </a:lnTo>
                  </a:path>
                </a:pathLst>
              </a:custGeom>
              <a:noFill/>
              <a:ln w="4">
                <a:solidFill>
                  <a:srgbClr val="000000"/>
                </a:solidFill>
                <a:round/>
                <a:headEnd/>
                <a:tailEnd/>
              </a:ln>
            </p:spPr>
            <p:txBody>
              <a:bodyPr/>
              <a:lstStyle/>
              <a:p>
                <a:endParaRPr lang="en-US"/>
              </a:p>
            </p:txBody>
          </p:sp>
          <p:sp>
            <p:nvSpPr>
              <p:cNvPr id="344" name="Freeform 837"/>
              <p:cNvSpPr>
                <a:spLocks/>
              </p:cNvSpPr>
              <p:nvPr/>
            </p:nvSpPr>
            <p:spPr bwMode="auto">
              <a:xfrm>
                <a:off x="6383338" y="4635500"/>
                <a:ext cx="15875" cy="71438"/>
              </a:xfrm>
              <a:custGeom>
                <a:avLst/>
                <a:gdLst>
                  <a:gd name="T0" fmla="*/ 0 w 10"/>
                  <a:gd name="T1" fmla="*/ 2147483647 h 45"/>
                  <a:gd name="T2" fmla="*/ 2147483647 w 10"/>
                  <a:gd name="T3" fmla="*/ 2147483647 h 45"/>
                  <a:gd name="T4" fmla="*/ 2147483647 w 10"/>
                  <a:gd name="T5" fmla="*/ 0 h 45"/>
                  <a:gd name="T6" fmla="*/ 2147483647 w 10"/>
                  <a:gd name="T7" fmla="*/ 2147483647 h 45"/>
                  <a:gd name="T8" fmla="*/ 0 60000 65536"/>
                  <a:gd name="T9" fmla="*/ 0 60000 65536"/>
                  <a:gd name="T10" fmla="*/ 0 60000 65536"/>
                  <a:gd name="T11" fmla="*/ 0 60000 65536"/>
                  <a:gd name="T12" fmla="*/ 0 w 10"/>
                  <a:gd name="T13" fmla="*/ 0 h 45"/>
                  <a:gd name="T14" fmla="*/ 10 w 10"/>
                  <a:gd name="T15" fmla="*/ 45 h 45"/>
                </a:gdLst>
                <a:ahLst/>
                <a:cxnLst>
                  <a:cxn ang="T8">
                    <a:pos x="T0" y="T1"/>
                  </a:cxn>
                  <a:cxn ang="T9">
                    <a:pos x="T2" y="T3"/>
                  </a:cxn>
                  <a:cxn ang="T10">
                    <a:pos x="T4" y="T5"/>
                  </a:cxn>
                  <a:cxn ang="T11">
                    <a:pos x="T6" y="T7"/>
                  </a:cxn>
                </a:cxnLst>
                <a:rect l="T12" t="T13" r="T14" b="T15"/>
                <a:pathLst>
                  <a:path w="10" h="45">
                    <a:moveTo>
                      <a:pt x="0" y="8"/>
                    </a:moveTo>
                    <a:lnTo>
                      <a:pt x="3" y="7"/>
                    </a:lnTo>
                    <a:lnTo>
                      <a:pt x="10" y="0"/>
                    </a:lnTo>
                    <a:lnTo>
                      <a:pt x="10" y="45"/>
                    </a:lnTo>
                  </a:path>
                </a:pathLst>
              </a:custGeom>
              <a:noFill/>
              <a:ln w="4">
                <a:solidFill>
                  <a:srgbClr val="000000"/>
                </a:solidFill>
                <a:round/>
                <a:headEnd/>
                <a:tailEnd/>
              </a:ln>
            </p:spPr>
            <p:txBody>
              <a:bodyPr/>
              <a:lstStyle/>
              <a:p>
                <a:endParaRPr lang="en-US"/>
              </a:p>
            </p:txBody>
          </p:sp>
          <p:sp>
            <p:nvSpPr>
              <p:cNvPr id="345" name="Line 838"/>
              <p:cNvSpPr>
                <a:spLocks noChangeShapeType="1"/>
              </p:cNvSpPr>
              <p:nvPr/>
            </p:nvSpPr>
            <p:spPr bwMode="auto">
              <a:xfrm>
                <a:off x="6469063" y="3805238"/>
                <a:ext cx="44450" cy="1588"/>
              </a:xfrm>
              <a:prstGeom prst="line">
                <a:avLst/>
              </a:prstGeom>
              <a:noFill/>
              <a:ln w="4">
                <a:solidFill>
                  <a:srgbClr val="000000"/>
                </a:solidFill>
                <a:round/>
                <a:headEnd/>
                <a:tailEnd/>
              </a:ln>
            </p:spPr>
            <p:txBody>
              <a:bodyPr/>
              <a:lstStyle/>
              <a:p>
                <a:endParaRPr lang="en-US"/>
              </a:p>
            </p:txBody>
          </p:sp>
          <p:sp>
            <p:nvSpPr>
              <p:cNvPr id="346" name="Freeform 839"/>
              <p:cNvSpPr>
                <a:spLocks/>
              </p:cNvSpPr>
              <p:nvPr/>
            </p:nvSpPr>
            <p:spPr bwMode="auto">
              <a:xfrm>
                <a:off x="6061076" y="3775075"/>
                <a:ext cx="47625" cy="71438"/>
              </a:xfrm>
              <a:custGeom>
                <a:avLst/>
                <a:gdLst>
                  <a:gd name="T0" fmla="*/ 2147483647 w 30"/>
                  <a:gd name="T1" fmla="*/ 0 h 45"/>
                  <a:gd name="T2" fmla="*/ 2147483647 w 30"/>
                  <a:gd name="T3" fmla="*/ 2147483647 h 45"/>
                  <a:gd name="T4" fmla="*/ 2147483647 w 30"/>
                  <a:gd name="T5" fmla="*/ 2147483647 h 45"/>
                  <a:gd name="T6" fmla="*/ 0 w 30"/>
                  <a:gd name="T7" fmla="*/ 2147483647 h 45"/>
                  <a:gd name="T8" fmla="*/ 0 w 30"/>
                  <a:gd name="T9" fmla="*/ 2147483647 h 45"/>
                  <a:gd name="T10" fmla="*/ 2147483647 w 30"/>
                  <a:gd name="T11" fmla="*/ 2147483647 h 45"/>
                  <a:gd name="T12" fmla="*/ 2147483647 w 30"/>
                  <a:gd name="T13" fmla="*/ 2147483647 h 45"/>
                  <a:gd name="T14" fmla="*/ 2147483647 w 30"/>
                  <a:gd name="T15" fmla="*/ 2147483647 h 45"/>
                  <a:gd name="T16" fmla="*/ 2147483647 w 30"/>
                  <a:gd name="T17" fmla="*/ 2147483647 h 45"/>
                  <a:gd name="T18" fmla="*/ 2147483647 w 30"/>
                  <a:gd name="T19" fmla="*/ 2147483647 h 45"/>
                  <a:gd name="T20" fmla="*/ 2147483647 w 30"/>
                  <a:gd name="T21" fmla="*/ 2147483647 h 45"/>
                  <a:gd name="T22" fmla="*/ 2147483647 w 30"/>
                  <a:gd name="T23" fmla="*/ 2147483647 h 45"/>
                  <a:gd name="T24" fmla="*/ 2147483647 w 30"/>
                  <a:gd name="T25" fmla="*/ 2147483647 h 45"/>
                  <a:gd name="T26" fmla="*/ 2147483647 w 30"/>
                  <a:gd name="T27" fmla="*/ 2147483647 h 45"/>
                  <a:gd name="T28" fmla="*/ 2147483647 w 30"/>
                  <a:gd name="T29" fmla="*/ 2147483647 h 45"/>
                  <a:gd name="T30" fmla="*/ 2147483647 w 30"/>
                  <a:gd name="T31" fmla="*/ 0 h 45"/>
                  <a:gd name="T32" fmla="*/ 2147483647 w 30"/>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45"/>
                  <a:gd name="T53" fmla="*/ 30 w 30"/>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45">
                    <a:moveTo>
                      <a:pt x="13" y="0"/>
                    </a:moveTo>
                    <a:lnTo>
                      <a:pt x="6" y="1"/>
                    </a:lnTo>
                    <a:lnTo>
                      <a:pt x="2" y="8"/>
                    </a:lnTo>
                    <a:lnTo>
                      <a:pt x="0" y="19"/>
                    </a:lnTo>
                    <a:lnTo>
                      <a:pt x="0" y="26"/>
                    </a:lnTo>
                    <a:lnTo>
                      <a:pt x="2" y="36"/>
                    </a:lnTo>
                    <a:lnTo>
                      <a:pt x="6" y="43"/>
                    </a:lnTo>
                    <a:lnTo>
                      <a:pt x="13" y="45"/>
                    </a:lnTo>
                    <a:lnTo>
                      <a:pt x="18" y="45"/>
                    </a:lnTo>
                    <a:lnTo>
                      <a:pt x="25" y="43"/>
                    </a:lnTo>
                    <a:lnTo>
                      <a:pt x="28" y="36"/>
                    </a:lnTo>
                    <a:lnTo>
                      <a:pt x="30" y="26"/>
                    </a:lnTo>
                    <a:lnTo>
                      <a:pt x="30" y="19"/>
                    </a:lnTo>
                    <a:lnTo>
                      <a:pt x="28" y="8"/>
                    </a:lnTo>
                    <a:lnTo>
                      <a:pt x="25" y="1"/>
                    </a:lnTo>
                    <a:lnTo>
                      <a:pt x="18" y="0"/>
                    </a:lnTo>
                    <a:lnTo>
                      <a:pt x="13" y="0"/>
                    </a:lnTo>
                  </a:path>
                </a:pathLst>
              </a:custGeom>
              <a:noFill/>
              <a:ln w="4">
                <a:solidFill>
                  <a:srgbClr val="000000"/>
                </a:solidFill>
                <a:round/>
                <a:headEnd/>
                <a:tailEnd/>
              </a:ln>
            </p:spPr>
            <p:txBody>
              <a:bodyPr/>
              <a:lstStyle/>
              <a:p>
                <a:endParaRPr lang="en-US"/>
              </a:p>
            </p:txBody>
          </p:sp>
          <p:sp>
            <p:nvSpPr>
              <p:cNvPr id="347" name="Freeform 840"/>
              <p:cNvSpPr>
                <a:spLocks/>
              </p:cNvSpPr>
              <p:nvPr/>
            </p:nvSpPr>
            <p:spPr bwMode="auto">
              <a:xfrm>
                <a:off x="6134101" y="3841750"/>
                <a:ext cx="4763" cy="4763"/>
              </a:xfrm>
              <a:custGeom>
                <a:avLst/>
                <a:gdLst>
                  <a:gd name="T0" fmla="*/ 2147483647 w 3"/>
                  <a:gd name="T1" fmla="*/ 0 h 3"/>
                  <a:gd name="T2" fmla="*/ 0 w 3"/>
                  <a:gd name="T3" fmla="*/ 2147483647 h 3"/>
                  <a:gd name="T4" fmla="*/ 2147483647 w 3"/>
                  <a:gd name="T5" fmla="*/ 2147483647 h 3"/>
                  <a:gd name="T6" fmla="*/ 2147483647 w 3"/>
                  <a:gd name="T7" fmla="*/ 2147483647 h 3"/>
                  <a:gd name="T8" fmla="*/ 2147483647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0"/>
                    </a:moveTo>
                    <a:lnTo>
                      <a:pt x="0" y="1"/>
                    </a:lnTo>
                    <a:lnTo>
                      <a:pt x="2" y="3"/>
                    </a:lnTo>
                    <a:lnTo>
                      <a:pt x="3" y="1"/>
                    </a:lnTo>
                    <a:lnTo>
                      <a:pt x="2" y="0"/>
                    </a:lnTo>
                  </a:path>
                </a:pathLst>
              </a:custGeom>
              <a:noFill/>
              <a:ln w="4">
                <a:solidFill>
                  <a:srgbClr val="000000"/>
                </a:solidFill>
                <a:round/>
                <a:headEnd/>
                <a:tailEnd/>
              </a:ln>
            </p:spPr>
            <p:txBody>
              <a:bodyPr/>
              <a:lstStyle/>
              <a:p>
                <a:endParaRPr lang="en-US"/>
              </a:p>
            </p:txBody>
          </p:sp>
          <p:sp>
            <p:nvSpPr>
              <p:cNvPr id="348" name="Freeform 841"/>
              <p:cNvSpPr>
                <a:spLocks/>
              </p:cNvSpPr>
              <p:nvPr/>
            </p:nvSpPr>
            <p:spPr bwMode="auto">
              <a:xfrm>
                <a:off x="6164263" y="3775075"/>
                <a:ext cx="52388" cy="71438"/>
              </a:xfrm>
              <a:custGeom>
                <a:avLst/>
                <a:gdLst>
                  <a:gd name="T0" fmla="*/ 2147483647 w 33"/>
                  <a:gd name="T1" fmla="*/ 0 h 45"/>
                  <a:gd name="T2" fmla="*/ 2147483647 w 33"/>
                  <a:gd name="T3" fmla="*/ 2147483647 h 45"/>
                  <a:gd name="T4" fmla="*/ 2147483647 w 33"/>
                  <a:gd name="T5" fmla="*/ 2147483647 h 45"/>
                  <a:gd name="T6" fmla="*/ 0 w 33"/>
                  <a:gd name="T7" fmla="*/ 2147483647 h 45"/>
                  <a:gd name="T8" fmla="*/ 0 w 33"/>
                  <a:gd name="T9" fmla="*/ 2147483647 h 45"/>
                  <a:gd name="T10" fmla="*/ 2147483647 w 33"/>
                  <a:gd name="T11" fmla="*/ 2147483647 h 45"/>
                  <a:gd name="T12" fmla="*/ 2147483647 w 33"/>
                  <a:gd name="T13" fmla="*/ 2147483647 h 45"/>
                  <a:gd name="T14" fmla="*/ 2147483647 w 33"/>
                  <a:gd name="T15" fmla="*/ 2147483647 h 45"/>
                  <a:gd name="T16" fmla="*/ 2147483647 w 33"/>
                  <a:gd name="T17" fmla="*/ 2147483647 h 45"/>
                  <a:gd name="T18" fmla="*/ 2147483647 w 33"/>
                  <a:gd name="T19" fmla="*/ 2147483647 h 45"/>
                  <a:gd name="T20" fmla="*/ 2147483647 w 33"/>
                  <a:gd name="T21" fmla="*/ 2147483647 h 45"/>
                  <a:gd name="T22" fmla="*/ 2147483647 w 33"/>
                  <a:gd name="T23" fmla="*/ 2147483647 h 45"/>
                  <a:gd name="T24" fmla="*/ 2147483647 w 33"/>
                  <a:gd name="T25" fmla="*/ 2147483647 h 45"/>
                  <a:gd name="T26" fmla="*/ 2147483647 w 33"/>
                  <a:gd name="T27" fmla="*/ 2147483647 h 45"/>
                  <a:gd name="T28" fmla="*/ 2147483647 w 33"/>
                  <a:gd name="T29" fmla="*/ 2147483647 h 45"/>
                  <a:gd name="T30" fmla="*/ 2147483647 w 33"/>
                  <a:gd name="T31" fmla="*/ 0 h 45"/>
                  <a:gd name="T32" fmla="*/ 2147483647 w 33"/>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5"/>
                  <a:gd name="T53" fmla="*/ 33 w 33"/>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5">
                    <a:moveTo>
                      <a:pt x="14" y="0"/>
                    </a:moveTo>
                    <a:lnTo>
                      <a:pt x="7" y="1"/>
                    </a:lnTo>
                    <a:lnTo>
                      <a:pt x="2" y="8"/>
                    </a:lnTo>
                    <a:lnTo>
                      <a:pt x="0" y="19"/>
                    </a:lnTo>
                    <a:lnTo>
                      <a:pt x="0" y="26"/>
                    </a:lnTo>
                    <a:lnTo>
                      <a:pt x="2" y="36"/>
                    </a:lnTo>
                    <a:lnTo>
                      <a:pt x="7" y="43"/>
                    </a:lnTo>
                    <a:lnTo>
                      <a:pt x="14" y="45"/>
                    </a:lnTo>
                    <a:lnTo>
                      <a:pt x="19" y="45"/>
                    </a:lnTo>
                    <a:lnTo>
                      <a:pt x="26" y="43"/>
                    </a:lnTo>
                    <a:lnTo>
                      <a:pt x="31" y="36"/>
                    </a:lnTo>
                    <a:lnTo>
                      <a:pt x="33" y="26"/>
                    </a:lnTo>
                    <a:lnTo>
                      <a:pt x="33" y="19"/>
                    </a:lnTo>
                    <a:lnTo>
                      <a:pt x="31" y="8"/>
                    </a:lnTo>
                    <a:lnTo>
                      <a:pt x="26" y="1"/>
                    </a:lnTo>
                    <a:lnTo>
                      <a:pt x="19" y="0"/>
                    </a:lnTo>
                    <a:lnTo>
                      <a:pt x="14" y="0"/>
                    </a:lnTo>
                  </a:path>
                </a:pathLst>
              </a:custGeom>
              <a:noFill/>
              <a:ln w="4">
                <a:solidFill>
                  <a:srgbClr val="000000"/>
                </a:solidFill>
                <a:round/>
                <a:headEnd/>
                <a:tailEnd/>
              </a:ln>
            </p:spPr>
            <p:txBody>
              <a:bodyPr/>
              <a:lstStyle/>
              <a:p>
                <a:endParaRPr lang="en-US"/>
              </a:p>
            </p:txBody>
          </p:sp>
          <p:sp>
            <p:nvSpPr>
              <p:cNvPr id="349" name="Freeform 842"/>
              <p:cNvSpPr>
                <a:spLocks/>
              </p:cNvSpPr>
              <p:nvPr/>
            </p:nvSpPr>
            <p:spPr bwMode="auto">
              <a:xfrm>
                <a:off x="6234113" y="3775075"/>
                <a:ext cx="52388" cy="71438"/>
              </a:xfrm>
              <a:custGeom>
                <a:avLst/>
                <a:gdLst>
                  <a:gd name="T0" fmla="*/ 2147483647 w 33"/>
                  <a:gd name="T1" fmla="*/ 0 h 45"/>
                  <a:gd name="T2" fmla="*/ 2147483647 w 33"/>
                  <a:gd name="T3" fmla="*/ 2147483647 h 45"/>
                  <a:gd name="T4" fmla="*/ 2147483647 w 33"/>
                  <a:gd name="T5" fmla="*/ 2147483647 h 45"/>
                  <a:gd name="T6" fmla="*/ 0 w 33"/>
                  <a:gd name="T7" fmla="*/ 2147483647 h 45"/>
                  <a:gd name="T8" fmla="*/ 0 w 33"/>
                  <a:gd name="T9" fmla="*/ 2147483647 h 45"/>
                  <a:gd name="T10" fmla="*/ 2147483647 w 33"/>
                  <a:gd name="T11" fmla="*/ 2147483647 h 45"/>
                  <a:gd name="T12" fmla="*/ 2147483647 w 33"/>
                  <a:gd name="T13" fmla="*/ 2147483647 h 45"/>
                  <a:gd name="T14" fmla="*/ 2147483647 w 33"/>
                  <a:gd name="T15" fmla="*/ 2147483647 h 45"/>
                  <a:gd name="T16" fmla="*/ 2147483647 w 33"/>
                  <a:gd name="T17" fmla="*/ 2147483647 h 45"/>
                  <a:gd name="T18" fmla="*/ 2147483647 w 33"/>
                  <a:gd name="T19" fmla="*/ 2147483647 h 45"/>
                  <a:gd name="T20" fmla="*/ 2147483647 w 33"/>
                  <a:gd name="T21" fmla="*/ 2147483647 h 45"/>
                  <a:gd name="T22" fmla="*/ 2147483647 w 33"/>
                  <a:gd name="T23" fmla="*/ 2147483647 h 45"/>
                  <a:gd name="T24" fmla="*/ 2147483647 w 33"/>
                  <a:gd name="T25" fmla="*/ 2147483647 h 45"/>
                  <a:gd name="T26" fmla="*/ 2147483647 w 33"/>
                  <a:gd name="T27" fmla="*/ 2147483647 h 45"/>
                  <a:gd name="T28" fmla="*/ 2147483647 w 33"/>
                  <a:gd name="T29" fmla="*/ 2147483647 h 45"/>
                  <a:gd name="T30" fmla="*/ 2147483647 w 33"/>
                  <a:gd name="T31" fmla="*/ 0 h 45"/>
                  <a:gd name="T32" fmla="*/ 2147483647 w 33"/>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5"/>
                  <a:gd name="T53" fmla="*/ 33 w 33"/>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5">
                    <a:moveTo>
                      <a:pt x="14" y="0"/>
                    </a:moveTo>
                    <a:lnTo>
                      <a:pt x="7" y="1"/>
                    </a:lnTo>
                    <a:lnTo>
                      <a:pt x="1" y="8"/>
                    </a:lnTo>
                    <a:lnTo>
                      <a:pt x="0" y="19"/>
                    </a:lnTo>
                    <a:lnTo>
                      <a:pt x="0" y="26"/>
                    </a:lnTo>
                    <a:lnTo>
                      <a:pt x="1" y="36"/>
                    </a:lnTo>
                    <a:lnTo>
                      <a:pt x="7" y="43"/>
                    </a:lnTo>
                    <a:lnTo>
                      <a:pt x="14" y="45"/>
                    </a:lnTo>
                    <a:lnTo>
                      <a:pt x="19" y="45"/>
                    </a:lnTo>
                    <a:lnTo>
                      <a:pt x="26" y="43"/>
                    </a:lnTo>
                    <a:lnTo>
                      <a:pt x="31" y="36"/>
                    </a:lnTo>
                    <a:lnTo>
                      <a:pt x="33" y="26"/>
                    </a:lnTo>
                    <a:lnTo>
                      <a:pt x="33" y="19"/>
                    </a:lnTo>
                    <a:lnTo>
                      <a:pt x="31" y="8"/>
                    </a:lnTo>
                    <a:lnTo>
                      <a:pt x="26" y="1"/>
                    </a:lnTo>
                    <a:lnTo>
                      <a:pt x="19" y="0"/>
                    </a:lnTo>
                    <a:lnTo>
                      <a:pt x="14" y="0"/>
                    </a:lnTo>
                  </a:path>
                </a:pathLst>
              </a:custGeom>
              <a:noFill/>
              <a:ln w="4">
                <a:solidFill>
                  <a:srgbClr val="000000"/>
                </a:solidFill>
                <a:round/>
                <a:headEnd/>
                <a:tailEnd/>
              </a:ln>
            </p:spPr>
            <p:txBody>
              <a:bodyPr/>
              <a:lstStyle/>
              <a:p>
                <a:endParaRPr lang="en-US"/>
              </a:p>
            </p:txBody>
          </p:sp>
          <p:sp>
            <p:nvSpPr>
              <p:cNvPr id="350" name="Freeform 843"/>
              <p:cNvSpPr>
                <a:spLocks/>
              </p:cNvSpPr>
              <p:nvPr/>
            </p:nvSpPr>
            <p:spPr bwMode="auto">
              <a:xfrm>
                <a:off x="6313488" y="3775075"/>
                <a:ext cx="17463" cy="71438"/>
              </a:xfrm>
              <a:custGeom>
                <a:avLst/>
                <a:gdLst>
                  <a:gd name="T0" fmla="*/ 0 w 11"/>
                  <a:gd name="T1" fmla="*/ 2147483647 h 45"/>
                  <a:gd name="T2" fmla="*/ 2147483647 w 11"/>
                  <a:gd name="T3" fmla="*/ 2147483647 h 45"/>
                  <a:gd name="T4" fmla="*/ 2147483647 w 11"/>
                  <a:gd name="T5" fmla="*/ 0 h 45"/>
                  <a:gd name="T6" fmla="*/ 2147483647 w 11"/>
                  <a:gd name="T7" fmla="*/ 2147483647 h 45"/>
                  <a:gd name="T8" fmla="*/ 0 60000 65536"/>
                  <a:gd name="T9" fmla="*/ 0 60000 65536"/>
                  <a:gd name="T10" fmla="*/ 0 60000 65536"/>
                  <a:gd name="T11" fmla="*/ 0 60000 65536"/>
                  <a:gd name="T12" fmla="*/ 0 w 11"/>
                  <a:gd name="T13" fmla="*/ 0 h 45"/>
                  <a:gd name="T14" fmla="*/ 11 w 11"/>
                  <a:gd name="T15" fmla="*/ 45 h 45"/>
                </a:gdLst>
                <a:ahLst/>
                <a:cxnLst>
                  <a:cxn ang="T8">
                    <a:pos x="T0" y="T1"/>
                  </a:cxn>
                  <a:cxn ang="T9">
                    <a:pos x="T2" y="T3"/>
                  </a:cxn>
                  <a:cxn ang="T10">
                    <a:pos x="T4" y="T5"/>
                  </a:cxn>
                  <a:cxn ang="T11">
                    <a:pos x="T6" y="T7"/>
                  </a:cxn>
                </a:cxnLst>
                <a:rect l="T12" t="T13" r="T14" b="T15"/>
                <a:pathLst>
                  <a:path w="11" h="45">
                    <a:moveTo>
                      <a:pt x="0" y="8"/>
                    </a:moveTo>
                    <a:lnTo>
                      <a:pt x="4" y="7"/>
                    </a:lnTo>
                    <a:lnTo>
                      <a:pt x="11" y="0"/>
                    </a:lnTo>
                    <a:lnTo>
                      <a:pt x="11" y="45"/>
                    </a:lnTo>
                  </a:path>
                </a:pathLst>
              </a:custGeom>
              <a:noFill/>
              <a:ln w="4">
                <a:solidFill>
                  <a:srgbClr val="000000"/>
                </a:solidFill>
                <a:round/>
                <a:headEnd/>
                <a:tailEnd/>
              </a:ln>
            </p:spPr>
            <p:txBody>
              <a:bodyPr/>
              <a:lstStyle/>
              <a:p>
                <a:endParaRPr lang="en-US"/>
              </a:p>
            </p:txBody>
          </p:sp>
          <p:sp>
            <p:nvSpPr>
              <p:cNvPr id="351" name="Freeform 844"/>
              <p:cNvSpPr>
                <a:spLocks/>
              </p:cNvSpPr>
              <p:nvPr/>
            </p:nvSpPr>
            <p:spPr bwMode="auto">
              <a:xfrm>
                <a:off x="6372226" y="3775075"/>
                <a:ext cx="49213" cy="71438"/>
              </a:xfrm>
              <a:custGeom>
                <a:avLst/>
                <a:gdLst>
                  <a:gd name="T0" fmla="*/ 2147483647 w 31"/>
                  <a:gd name="T1" fmla="*/ 0 h 45"/>
                  <a:gd name="T2" fmla="*/ 2147483647 w 31"/>
                  <a:gd name="T3" fmla="*/ 2147483647 h 45"/>
                  <a:gd name="T4" fmla="*/ 2147483647 w 31"/>
                  <a:gd name="T5" fmla="*/ 2147483647 h 45"/>
                  <a:gd name="T6" fmla="*/ 0 w 31"/>
                  <a:gd name="T7" fmla="*/ 2147483647 h 45"/>
                  <a:gd name="T8" fmla="*/ 0 w 31"/>
                  <a:gd name="T9" fmla="*/ 2147483647 h 45"/>
                  <a:gd name="T10" fmla="*/ 2147483647 w 31"/>
                  <a:gd name="T11" fmla="*/ 2147483647 h 45"/>
                  <a:gd name="T12" fmla="*/ 2147483647 w 31"/>
                  <a:gd name="T13" fmla="*/ 2147483647 h 45"/>
                  <a:gd name="T14" fmla="*/ 2147483647 w 31"/>
                  <a:gd name="T15" fmla="*/ 2147483647 h 45"/>
                  <a:gd name="T16" fmla="*/ 2147483647 w 31"/>
                  <a:gd name="T17" fmla="*/ 2147483647 h 45"/>
                  <a:gd name="T18" fmla="*/ 2147483647 w 31"/>
                  <a:gd name="T19" fmla="*/ 2147483647 h 45"/>
                  <a:gd name="T20" fmla="*/ 2147483647 w 31"/>
                  <a:gd name="T21" fmla="*/ 2147483647 h 45"/>
                  <a:gd name="T22" fmla="*/ 2147483647 w 31"/>
                  <a:gd name="T23" fmla="*/ 2147483647 h 45"/>
                  <a:gd name="T24" fmla="*/ 2147483647 w 31"/>
                  <a:gd name="T25" fmla="*/ 2147483647 h 45"/>
                  <a:gd name="T26" fmla="*/ 2147483647 w 31"/>
                  <a:gd name="T27" fmla="*/ 2147483647 h 45"/>
                  <a:gd name="T28" fmla="*/ 2147483647 w 31"/>
                  <a:gd name="T29" fmla="*/ 2147483647 h 45"/>
                  <a:gd name="T30" fmla="*/ 2147483647 w 31"/>
                  <a:gd name="T31" fmla="*/ 0 h 45"/>
                  <a:gd name="T32" fmla="*/ 2147483647 w 31"/>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45"/>
                  <a:gd name="T53" fmla="*/ 31 w 31"/>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45">
                    <a:moveTo>
                      <a:pt x="14" y="0"/>
                    </a:moveTo>
                    <a:lnTo>
                      <a:pt x="7" y="1"/>
                    </a:lnTo>
                    <a:lnTo>
                      <a:pt x="2" y="8"/>
                    </a:lnTo>
                    <a:lnTo>
                      <a:pt x="0" y="19"/>
                    </a:lnTo>
                    <a:lnTo>
                      <a:pt x="0" y="26"/>
                    </a:lnTo>
                    <a:lnTo>
                      <a:pt x="2" y="36"/>
                    </a:lnTo>
                    <a:lnTo>
                      <a:pt x="7" y="43"/>
                    </a:lnTo>
                    <a:lnTo>
                      <a:pt x="14" y="45"/>
                    </a:lnTo>
                    <a:lnTo>
                      <a:pt x="17" y="45"/>
                    </a:lnTo>
                    <a:lnTo>
                      <a:pt x="24" y="43"/>
                    </a:lnTo>
                    <a:lnTo>
                      <a:pt x="30" y="36"/>
                    </a:lnTo>
                    <a:lnTo>
                      <a:pt x="31" y="26"/>
                    </a:lnTo>
                    <a:lnTo>
                      <a:pt x="31" y="19"/>
                    </a:lnTo>
                    <a:lnTo>
                      <a:pt x="30" y="8"/>
                    </a:lnTo>
                    <a:lnTo>
                      <a:pt x="24" y="1"/>
                    </a:lnTo>
                    <a:lnTo>
                      <a:pt x="17" y="0"/>
                    </a:lnTo>
                    <a:lnTo>
                      <a:pt x="14" y="0"/>
                    </a:lnTo>
                  </a:path>
                </a:pathLst>
              </a:custGeom>
              <a:noFill/>
              <a:ln w="4">
                <a:solidFill>
                  <a:srgbClr val="000000"/>
                </a:solidFill>
                <a:round/>
                <a:headEnd/>
                <a:tailEnd/>
              </a:ln>
            </p:spPr>
            <p:txBody>
              <a:bodyPr/>
              <a:lstStyle/>
              <a:p>
                <a:endParaRPr lang="en-US"/>
              </a:p>
            </p:txBody>
          </p:sp>
          <p:sp>
            <p:nvSpPr>
              <p:cNvPr id="352" name="Line 845"/>
              <p:cNvSpPr>
                <a:spLocks noChangeShapeType="1"/>
              </p:cNvSpPr>
              <p:nvPr/>
            </p:nvSpPr>
            <p:spPr bwMode="auto">
              <a:xfrm>
                <a:off x="6469063" y="2903538"/>
                <a:ext cx="44450" cy="1588"/>
              </a:xfrm>
              <a:prstGeom prst="line">
                <a:avLst/>
              </a:prstGeom>
              <a:noFill/>
              <a:ln w="4">
                <a:solidFill>
                  <a:srgbClr val="000000"/>
                </a:solidFill>
                <a:round/>
                <a:headEnd/>
                <a:tailEnd/>
              </a:ln>
            </p:spPr>
            <p:txBody>
              <a:bodyPr/>
              <a:lstStyle/>
              <a:p>
                <a:endParaRPr lang="en-US"/>
              </a:p>
            </p:txBody>
          </p:sp>
          <p:sp>
            <p:nvSpPr>
              <p:cNvPr id="353" name="Freeform 846"/>
              <p:cNvSpPr>
                <a:spLocks/>
              </p:cNvSpPr>
              <p:nvPr/>
            </p:nvSpPr>
            <p:spPr bwMode="auto">
              <a:xfrm>
                <a:off x="6061076" y="2871788"/>
                <a:ext cx="47625" cy="73025"/>
              </a:xfrm>
              <a:custGeom>
                <a:avLst/>
                <a:gdLst>
                  <a:gd name="T0" fmla="*/ 2147483647 w 30"/>
                  <a:gd name="T1" fmla="*/ 0 h 46"/>
                  <a:gd name="T2" fmla="*/ 2147483647 w 30"/>
                  <a:gd name="T3" fmla="*/ 2147483647 h 46"/>
                  <a:gd name="T4" fmla="*/ 2147483647 w 30"/>
                  <a:gd name="T5" fmla="*/ 2147483647 h 46"/>
                  <a:gd name="T6" fmla="*/ 0 w 30"/>
                  <a:gd name="T7" fmla="*/ 2147483647 h 46"/>
                  <a:gd name="T8" fmla="*/ 0 w 30"/>
                  <a:gd name="T9" fmla="*/ 2147483647 h 46"/>
                  <a:gd name="T10" fmla="*/ 2147483647 w 30"/>
                  <a:gd name="T11" fmla="*/ 2147483647 h 46"/>
                  <a:gd name="T12" fmla="*/ 2147483647 w 30"/>
                  <a:gd name="T13" fmla="*/ 2147483647 h 46"/>
                  <a:gd name="T14" fmla="*/ 2147483647 w 30"/>
                  <a:gd name="T15" fmla="*/ 2147483647 h 46"/>
                  <a:gd name="T16" fmla="*/ 2147483647 w 30"/>
                  <a:gd name="T17" fmla="*/ 2147483647 h 46"/>
                  <a:gd name="T18" fmla="*/ 2147483647 w 30"/>
                  <a:gd name="T19" fmla="*/ 2147483647 h 46"/>
                  <a:gd name="T20" fmla="*/ 2147483647 w 30"/>
                  <a:gd name="T21" fmla="*/ 2147483647 h 46"/>
                  <a:gd name="T22" fmla="*/ 2147483647 w 30"/>
                  <a:gd name="T23" fmla="*/ 2147483647 h 46"/>
                  <a:gd name="T24" fmla="*/ 2147483647 w 30"/>
                  <a:gd name="T25" fmla="*/ 2147483647 h 46"/>
                  <a:gd name="T26" fmla="*/ 2147483647 w 30"/>
                  <a:gd name="T27" fmla="*/ 2147483647 h 46"/>
                  <a:gd name="T28" fmla="*/ 2147483647 w 30"/>
                  <a:gd name="T29" fmla="*/ 2147483647 h 46"/>
                  <a:gd name="T30" fmla="*/ 2147483647 w 30"/>
                  <a:gd name="T31" fmla="*/ 0 h 46"/>
                  <a:gd name="T32" fmla="*/ 2147483647 w 30"/>
                  <a:gd name="T33" fmla="*/ 0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46"/>
                  <a:gd name="T53" fmla="*/ 30 w 30"/>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46">
                    <a:moveTo>
                      <a:pt x="13" y="0"/>
                    </a:moveTo>
                    <a:lnTo>
                      <a:pt x="6" y="2"/>
                    </a:lnTo>
                    <a:lnTo>
                      <a:pt x="2" y="9"/>
                    </a:lnTo>
                    <a:lnTo>
                      <a:pt x="0" y="20"/>
                    </a:lnTo>
                    <a:lnTo>
                      <a:pt x="0" y="27"/>
                    </a:lnTo>
                    <a:lnTo>
                      <a:pt x="2" y="37"/>
                    </a:lnTo>
                    <a:lnTo>
                      <a:pt x="6" y="44"/>
                    </a:lnTo>
                    <a:lnTo>
                      <a:pt x="13" y="46"/>
                    </a:lnTo>
                    <a:lnTo>
                      <a:pt x="18" y="46"/>
                    </a:lnTo>
                    <a:lnTo>
                      <a:pt x="25" y="44"/>
                    </a:lnTo>
                    <a:lnTo>
                      <a:pt x="28" y="37"/>
                    </a:lnTo>
                    <a:lnTo>
                      <a:pt x="30" y="27"/>
                    </a:lnTo>
                    <a:lnTo>
                      <a:pt x="30" y="20"/>
                    </a:lnTo>
                    <a:lnTo>
                      <a:pt x="28" y="9"/>
                    </a:lnTo>
                    <a:lnTo>
                      <a:pt x="25" y="2"/>
                    </a:lnTo>
                    <a:lnTo>
                      <a:pt x="18" y="0"/>
                    </a:lnTo>
                    <a:lnTo>
                      <a:pt x="13" y="0"/>
                    </a:lnTo>
                  </a:path>
                </a:pathLst>
              </a:custGeom>
              <a:noFill/>
              <a:ln w="4">
                <a:solidFill>
                  <a:srgbClr val="000000"/>
                </a:solidFill>
                <a:round/>
                <a:headEnd/>
                <a:tailEnd/>
              </a:ln>
            </p:spPr>
            <p:txBody>
              <a:bodyPr/>
              <a:lstStyle/>
              <a:p>
                <a:endParaRPr lang="en-US"/>
              </a:p>
            </p:txBody>
          </p:sp>
          <p:sp>
            <p:nvSpPr>
              <p:cNvPr id="354" name="Freeform 847"/>
              <p:cNvSpPr>
                <a:spLocks/>
              </p:cNvSpPr>
              <p:nvPr/>
            </p:nvSpPr>
            <p:spPr bwMode="auto">
              <a:xfrm>
                <a:off x="6134101" y="2938463"/>
                <a:ext cx="4763" cy="6350"/>
              </a:xfrm>
              <a:custGeom>
                <a:avLst/>
                <a:gdLst>
                  <a:gd name="T0" fmla="*/ 2147483647 w 3"/>
                  <a:gd name="T1" fmla="*/ 0 h 4"/>
                  <a:gd name="T2" fmla="*/ 0 w 3"/>
                  <a:gd name="T3" fmla="*/ 2147483647 h 4"/>
                  <a:gd name="T4" fmla="*/ 2147483647 w 3"/>
                  <a:gd name="T5" fmla="*/ 2147483647 h 4"/>
                  <a:gd name="T6" fmla="*/ 2147483647 w 3"/>
                  <a:gd name="T7" fmla="*/ 2147483647 h 4"/>
                  <a:gd name="T8" fmla="*/ 2147483647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lnTo>
                      <a:pt x="0" y="2"/>
                    </a:lnTo>
                    <a:lnTo>
                      <a:pt x="2" y="4"/>
                    </a:lnTo>
                    <a:lnTo>
                      <a:pt x="3" y="2"/>
                    </a:lnTo>
                    <a:lnTo>
                      <a:pt x="2" y="0"/>
                    </a:lnTo>
                  </a:path>
                </a:pathLst>
              </a:custGeom>
              <a:noFill/>
              <a:ln w="4">
                <a:solidFill>
                  <a:srgbClr val="000000"/>
                </a:solidFill>
                <a:round/>
                <a:headEnd/>
                <a:tailEnd/>
              </a:ln>
            </p:spPr>
            <p:txBody>
              <a:bodyPr/>
              <a:lstStyle/>
              <a:p>
                <a:endParaRPr lang="en-US"/>
              </a:p>
            </p:txBody>
          </p:sp>
          <p:sp>
            <p:nvSpPr>
              <p:cNvPr id="355" name="Freeform 848"/>
              <p:cNvSpPr>
                <a:spLocks/>
              </p:cNvSpPr>
              <p:nvPr/>
            </p:nvSpPr>
            <p:spPr bwMode="auto">
              <a:xfrm>
                <a:off x="6164263" y="2871788"/>
                <a:ext cx="52388" cy="73025"/>
              </a:xfrm>
              <a:custGeom>
                <a:avLst/>
                <a:gdLst>
                  <a:gd name="T0" fmla="*/ 2147483647 w 33"/>
                  <a:gd name="T1" fmla="*/ 0 h 46"/>
                  <a:gd name="T2" fmla="*/ 2147483647 w 33"/>
                  <a:gd name="T3" fmla="*/ 2147483647 h 46"/>
                  <a:gd name="T4" fmla="*/ 2147483647 w 33"/>
                  <a:gd name="T5" fmla="*/ 2147483647 h 46"/>
                  <a:gd name="T6" fmla="*/ 0 w 33"/>
                  <a:gd name="T7" fmla="*/ 2147483647 h 46"/>
                  <a:gd name="T8" fmla="*/ 0 w 33"/>
                  <a:gd name="T9" fmla="*/ 2147483647 h 46"/>
                  <a:gd name="T10" fmla="*/ 2147483647 w 33"/>
                  <a:gd name="T11" fmla="*/ 2147483647 h 46"/>
                  <a:gd name="T12" fmla="*/ 2147483647 w 33"/>
                  <a:gd name="T13" fmla="*/ 2147483647 h 46"/>
                  <a:gd name="T14" fmla="*/ 2147483647 w 33"/>
                  <a:gd name="T15" fmla="*/ 2147483647 h 46"/>
                  <a:gd name="T16" fmla="*/ 2147483647 w 33"/>
                  <a:gd name="T17" fmla="*/ 2147483647 h 46"/>
                  <a:gd name="T18" fmla="*/ 2147483647 w 33"/>
                  <a:gd name="T19" fmla="*/ 2147483647 h 46"/>
                  <a:gd name="T20" fmla="*/ 2147483647 w 33"/>
                  <a:gd name="T21" fmla="*/ 2147483647 h 46"/>
                  <a:gd name="T22" fmla="*/ 2147483647 w 33"/>
                  <a:gd name="T23" fmla="*/ 2147483647 h 46"/>
                  <a:gd name="T24" fmla="*/ 2147483647 w 33"/>
                  <a:gd name="T25" fmla="*/ 2147483647 h 46"/>
                  <a:gd name="T26" fmla="*/ 2147483647 w 33"/>
                  <a:gd name="T27" fmla="*/ 2147483647 h 46"/>
                  <a:gd name="T28" fmla="*/ 2147483647 w 33"/>
                  <a:gd name="T29" fmla="*/ 2147483647 h 46"/>
                  <a:gd name="T30" fmla="*/ 2147483647 w 33"/>
                  <a:gd name="T31" fmla="*/ 0 h 46"/>
                  <a:gd name="T32" fmla="*/ 2147483647 w 33"/>
                  <a:gd name="T33" fmla="*/ 0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6"/>
                  <a:gd name="T53" fmla="*/ 33 w 33"/>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6">
                    <a:moveTo>
                      <a:pt x="14" y="0"/>
                    </a:moveTo>
                    <a:lnTo>
                      <a:pt x="7" y="2"/>
                    </a:lnTo>
                    <a:lnTo>
                      <a:pt x="2" y="9"/>
                    </a:lnTo>
                    <a:lnTo>
                      <a:pt x="0" y="20"/>
                    </a:lnTo>
                    <a:lnTo>
                      <a:pt x="0" y="27"/>
                    </a:lnTo>
                    <a:lnTo>
                      <a:pt x="2" y="37"/>
                    </a:lnTo>
                    <a:lnTo>
                      <a:pt x="7" y="44"/>
                    </a:lnTo>
                    <a:lnTo>
                      <a:pt x="14" y="46"/>
                    </a:lnTo>
                    <a:lnTo>
                      <a:pt x="19" y="46"/>
                    </a:lnTo>
                    <a:lnTo>
                      <a:pt x="26" y="44"/>
                    </a:lnTo>
                    <a:lnTo>
                      <a:pt x="31" y="37"/>
                    </a:lnTo>
                    <a:lnTo>
                      <a:pt x="33" y="27"/>
                    </a:lnTo>
                    <a:lnTo>
                      <a:pt x="33" y="20"/>
                    </a:lnTo>
                    <a:lnTo>
                      <a:pt x="31" y="9"/>
                    </a:lnTo>
                    <a:lnTo>
                      <a:pt x="26" y="2"/>
                    </a:lnTo>
                    <a:lnTo>
                      <a:pt x="19" y="0"/>
                    </a:lnTo>
                    <a:lnTo>
                      <a:pt x="14" y="0"/>
                    </a:lnTo>
                  </a:path>
                </a:pathLst>
              </a:custGeom>
              <a:noFill/>
              <a:ln w="4">
                <a:solidFill>
                  <a:srgbClr val="000000"/>
                </a:solidFill>
                <a:round/>
                <a:headEnd/>
                <a:tailEnd/>
              </a:ln>
            </p:spPr>
            <p:txBody>
              <a:bodyPr/>
              <a:lstStyle/>
              <a:p>
                <a:endParaRPr lang="en-US"/>
              </a:p>
            </p:txBody>
          </p:sp>
          <p:sp>
            <p:nvSpPr>
              <p:cNvPr id="356" name="Freeform 849"/>
              <p:cNvSpPr>
                <a:spLocks/>
              </p:cNvSpPr>
              <p:nvPr/>
            </p:nvSpPr>
            <p:spPr bwMode="auto">
              <a:xfrm>
                <a:off x="6245226" y="2871788"/>
                <a:ext cx="15875" cy="73025"/>
              </a:xfrm>
              <a:custGeom>
                <a:avLst/>
                <a:gdLst>
                  <a:gd name="T0" fmla="*/ 0 w 10"/>
                  <a:gd name="T1" fmla="*/ 2147483647 h 46"/>
                  <a:gd name="T2" fmla="*/ 2147483647 w 10"/>
                  <a:gd name="T3" fmla="*/ 2147483647 h 46"/>
                  <a:gd name="T4" fmla="*/ 2147483647 w 10"/>
                  <a:gd name="T5" fmla="*/ 0 h 46"/>
                  <a:gd name="T6" fmla="*/ 2147483647 w 10"/>
                  <a:gd name="T7" fmla="*/ 2147483647 h 46"/>
                  <a:gd name="T8" fmla="*/ 0 60000 65536"/>
                  <a:gd name="T9" fmla="*/ 0 60000 65536"/>
                  <a:gd name="T10" fmla="*/ 0 60000 65536"/>
                  <a:gd name="T11" fmla="*/ 0 60000 65536"/>
                  <a:gd name="T12" fmla="*/ 0 w 10"/>
                  <a:gd name="T13" fmla="*/ 0 h 46"/>
                  <a:gd name="T14" fmla="*/ 10 w 10"/>
                  <a:gd name="T15" fmla="*/ 46 h 46"/>
                </a:gdLst>
                <a:ahLst/>
                <a:cxnLst>
                  <a:cxn ang="T8">
                    <a:pos x="T0" y="T1"/>
                  </a:cxn>
                  <a:cxn ang="T9">
                    <a:pos x="T2" y="T3"/>
                  </a:cxn>
                  <a:cxn ang="T10">
                    <a:pos x="T4" y="T5"/>
                  </a:cxn>
                  <a:cxn ang="T11">
                    <a:pos x="T6" y="T7"/>
                  </a:cxn>
                </a:cxnLst>
                <a:rect l="T12" t="T13" r="T14" b="T15"/>
                <a:pathLst>
                  <a:path w="10" h="46">
                    <a:moveTo>
                      <a:pt x="0" y="9"/>
                    </a:moveTo>
                    <a:lnTo>
                      <a:pt x="3" y="7"/>
                    </a:lnTo>
                    <a:lnTo>
                      <a:pt x="10" y="0"/>
                    </a:lnTo>
                    <a:lnTo>
                      <a:pt x="10" y="46"/>
                    </a:lnTo>
                  </a:path>
                </a:pathLst>
              </a:custGeom>
              <a:noFill/>
              <a:ln w="4">
                <a:solidFill>
                  <a:srgbClr val="000000"/>
                </a:solidFill>
                <a:round/>
                <a:headEnd/>
                <a:tailEnd/>
              </a:ln>
            </p:spPr>
            <p:txBody>
              <a:bodyPr/>
              <a:lstStyle/>
              <a:p>
                <a:endParaRPr lang="en-US"/>
              </a:p>
            </p:txBody>
          </p:sp>
          <p:sp>
            <p:nvSpPr>
              <p:cNvPr id="357" name="Freeform 850"/>
              <p:cNvSpPr>
                <a:spLocks/>
              </p:cNvSpPr>
              <p:nvPr/>
            </p:nvSpPr>
            <p:spPr bwMode="auto">
              <a:xfrm>
                <a:off x="6302376" y="2871788"/>
                <a:ext cx="50800" cy="73025"/>
              </a:xfrm>
              <a:custGeom>
                <a:avLst/>
                <a:gdLst>
                  <a:gd name="T0" fmla="*/ 2147483647 w 32"/>
                  <a:gd name="T1" fmla="*/ 0 h 46"/>
                  <a:gd name="T2" fmla="*/ 2147483647 w 32"/>
                  <a:gd name="T3" fmla="*/ 2147483647 h 46"/>
                  <a:gd name="T4" fmla="*/ 2147483647 w 32"/>
                  <a:gd name="T5" fmla="*/ 2147483647 h 46"/>
                  <a:gd name="T6" fmla="*/ 0 w 32"/>
                  <a:gd name="T7" fmla="*/ 2147483647 h 46"/>
                  <a:gd name="T8" fmla="*/ 0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0 h 46"/>
                  <a:gd name="T32" fmla="*/ 2147483647 w 32"/>
                  <a:gd name="T33" fmla="*/ 0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46"/>
                  <a:gd name="T53" fmla="*/ 32 w 32"/>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46">
                    <a:moveTo>
                      <a:pt x="14" y="0"/>
                    </a:moveTo>
                    <a:lnTo>
                      <a:pt x="7" y="2"/>
                    </a:lnTo>
                    <a:lnTo>
                      <a:pt x="2" y="9"/>
                    </a:lnTo>
                    <a:lnTo>
                      <a:pt x="0" y="20"/>
                    </a:lnTo>
                    <a:lnTo>
                      <a:pt x="0" y="27"/>
                    </a:lnTo>
                    <a:lnTo>
                      <a:pt x="2" y="37"/>
                    </a:lnTo>
                    <a:lnTo>
                      <a:pt x="7" y="44"/>
                    </a:lnTo>
                    <a:lnTo>
                      <a:pt x="14" y="46"/>
                    </a:lnTo>
                    <a:lnTo>
                      <a:pt x="18" y="46"/>
                    </a:lnTo>
                    <a:lnTo>
                      <a:pt x="25" y="44"/>
                    </a:lnTo>
                    <a:lnTo>
                      <a:pt x="30" y="37"/>
                    </a:lnTo>
                    <a:lnTo>
                      <a:pt x="32" y="27"/>
                    </a:lnTo>
                    <a:lnTo>
                      <a:pt x="32" y="20"/>
                    </a:lnTo>
                    <a:lnTo>
                      <a:pt x="30" y="9"/>
                    </a:lnTo>
                    <a:lnTo>
                      <a:pt x="25" y="2"/>
                    </a:lnTo>
                    <a:lnTo>
                      <a:pt x="18" y="0"/>
                    </a:lnTo>
                    <a:lnTo>
                      <a:pt x="14" y="0"/>
                    </a:lnTo>
                  </a:path>
                </a:pathLst>
              </a:custGeom>
              <a:noFill/>
              <a:ln w="4">
                <a:solidFill>
                  <a:srgbClr val="000000"/>
                </a:solidFill>
                <a:round/>
                <a:headEnd/>
                <a:tailEnd/>
              </a:ln>
            </p:spPr>
            <p:txBody>
              <a:bodyPr/>
              <a:lstStyle/>
              <a:p>
                <a:endParaRPr lang="en-US"/>
              </a:p>
            </p:txBody>
          </p:sp>
          <p:sp>
            <p:nvSpPr>
              <p:cNvPr id="358" name="Freeform 851"/>
              <p:cNvSpPr>
                <a:spLocks/>
              </p:cNvSpPr>
              <p:nvPr/>
            </p:nvSpPr>
            <p:spPr bwMode="auto">
              <a:xfrm>
                <a:off x="6372226" y="2871788"/>
                <a:ext cx="49213" cy="73025"/>
              </a:xfrm>
              <a:custGeom>
                <a:avLst/>
                <a:gdLst>
                  <a:gd name="T0" fmla="*/ 2147483647 w 31"/>
                  <a:gd name="T1" fmla="*/ 0 h 46"/>
                  <a:gd name="T2" fmla="*/ 2147483647 w 31"/>
                  <a:gd name="T3" fmla="*/ 2147483647 h 46"/>
                  <a:gd name="T4" fmla="*/ 2147483647 w 31"/>
                  <a:gd name="T5" fmla="*/ 2147483647 h 46"/>
                  <a:gd name="T6" fmla="*/ 0 w 31"/>
                  <a:gd name="T7" fmla="*/ 2147483647 h 46"/>
                  <a:gd name="T8" fmla="*/ 0 w 31"/>
                  <a:gd name="T9" fmla="*/ 2147483647 h 46"/>
                  <a:gd name="T10" fmla="*/ 2147483647 w 31"/>
                  <a:gd name="T11" fmla="*/ 2147483647 h 46"/>
                  <a:gd name="T12" fmla="*/ 2147483647 w 31"/>
                  <a:gd name="T13" fmla="*/ 2147483647 h 46"/>
                  <a:gd name="T14" fmla="*/ 2147483647 w 31"/>
                  <a:gd name="T15" fmla="*/ 2147483647 h 46"/>
                  <a:gd name="T16" fmla="*/ 2147483647 w 31"/>
                  <a:gd name="T17" fmla="*/ 2147483647 h 46"/>
                  <a:gd name="T18" fmla="*/ 2147483647 w 31"/>
                  <a:gd name="T19" fmla="*/ 2147483647 h 46"/>
                  <a:gd name="T20" fmla="*/ 2147483647 w 31"/>
                  <a:gd name="T21" fmla="*/ 2147483647 h 46"/>
                  <a:gd name="T22" fmla="*/ 2147483647 w 31"/>
                  <a:gd name="T23" fmla="*/ 2147483647 h 46"/>
                  <a:gd name="T24" fmla="*/ 2147483647 w 31"/>
                  <a:gd name="T25" fmla="*/ 2147483647 h 46"/>
                  <a:gd name="T26" fmla="*/ 2147483647 w 31"/>
                  <a:gd name="T27" fmla="*/ 2147483647 h 46"/>
                  <a:gd name="T28" fmla="*/ 2147483647 w 31"/>
                  <a:gd name="T29" fmla="*/ 2147483647 h 46"/>
                  <a:gd name="T30" fmla="*/ 2147483647 w 31"/>
                  <a:gd name="T31" fmla="*/ 0 h 46"/>
                  <a:gd name="T32" fmla="*/ 2147483647 w 31"/>
                  <a:gd name="T33" fmla="*/ 0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46"/>
                  <a:gd name="T53" fmla="*/ 31 w 31"/>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46">
                    <a:moveTo>
                      <a:pt x="14" y="0"/>
                    </a:moveTo>
                    <a:lnTo>
                      <a:pt x="7" y="2"/>
                    </a:lnTo>
                    <a:lnTo>
                      <a:pt x="2" y="9"/>
                    </a:lnTo>
                    <a:lnTo>
                      <a:pt x="0" y="20"/>
                    </a:lnTo>
                    <a:lnTo>
                      <a:pt x="0" y="27"/>
                    </a:lnTo>
                    <a:lnTo>
                      <a:pt x="2" y="37"/>
                    </a:lnTo>
                    <a:lnTo>
                      <a:pt x="7" y="44"/>
                    </a:lnTo>
                    <a:lnTo>
                      <a:pt x="14" y="46"/>
                    </a:lnTo>
                    <a:lnTo>
                      <a:pt x="17" y="46"/>
                    </a:lnTo>
                    <a:lnTo>
                      <a:pt x="24" y="44"/>
                    </a:lnTo>
                    <a:lnTo>
                      <a:pt x="30" y="37"/>
                    </a:lnTo>
                    <a:lnTo>
                      <a:pt x="31" y="27"/>
                    </a:lnTo>
                    <a:lnTo>
                      <a:pt x="31" y="20"/>
                    </a:lnTo>
                    <a:lnTo>
                      <a:pt x="30" y="9"/>
                    </a:lnTo>
                    <a:lnTo>
                      <a:pt x="24" y="2"/>
                    </a:lnTo>
                    <a:lnTo>
                      <a:pt x="17" y="0"/>
                    </a:lnTo>
                    <a:lnTo>
                      <a:pt x="14" y="0"/>
                    </a:lnTo>
                  </a:path>
                </a:pathLst>
              </a:custGeom>
              <a:noFill/>
              <a:ln w="4">
                <a:solidFill>
                  <a:srgbClr val="000000"/>
                </a:solidFill>
                <a:round/>
                <a:headEnd/>
                <a:tailEnd/>
              </a:ln>
            </p:spPr>
            <p:txBody>
              <a:bodyPr/>
              <a:lstStyle/>
              <a:p>
                <a:endParaRPr lang="en-US"/>
              </a:p>
            </p:txBody>
          </p:sp>
          <p:sp>
            <p:nvSpPr>
              <p:cNvPr id="359" name="Line 852"/>
              <p:cNvSpPr>
                <a:spLocks noChangeShapeType="1"/>
              </p:cNvSpPr>
              <p:nvPr/>
            </p:nvSpPr>
            <p:spPr bwMode="auto">
              <a:xfrm>
                <a:off x="6469063" y="2000250"/>
                <a:ext cx="44450" cy="1588"/>
              </a:xfrm>
              <a:prstGeom prst="line">
                <a:avLst/>
              </a:prstGeom>
              <a:noFill/>
              <a:ln w="4">
                <a:solidFill>
                  <a:srgbClr val="000000"/>
                </a:solidFill>
                <a:round/>
                <a:headEnd/>
                <a:tailEnd/>
              </a:ln>
            </p:spPr>
            <p:txBody>
              <a:bodyPr/>
              <a:lstStyle/>
              <a:p>
                <a:endParaRPr lang="en-US"/>
              </a:p>
            </p:txBody>
          </p:sp>
          <p:sp>
            <p:nvSpPr>
              <p:cNvPr id="360" name="Freeform 853"/>
              <p:cNvSpPr>
                <a:spLocks/>
              </p:cNvSpPr>
              <p:nvPr/>
            </p:nvSpPr>
            <p:spPr bwMode="auto">
              <a:xfrm>
                <a:off x="6061076" y="2003425"/>
                <a:ext cx="47625" cy="73025"/>
              </a:xfrm>
              <a:custGeom>
                <a:avLst/>
                <a:gdLst>
                  <a:gd name="T0" fmla="*/ 2147483647 w 30"/>
                  <a:gd name="T1" fmla="*/ 0 h 46"/>
                  <a:gd name="T2" fmla="*/ 2147483647 w 30"/>
                  <a:gd name="T3" fmla="*/ 2147483647 h 46"/>
                  <a:gd name="T4" fmla="*/ 2147483647 w 30"/>
                  <a:gd name="T5" fmla="*/ 2147483647 h 46"/>
                  <a:gd name="T6" fmla="*/ 0 w 30"/>
                  <a:gd name="T7" fmla="*/ 2147483647 h 46"/>
                  <a:gd name="T8" fmla="*/ 0 w 30"/>
                  <a:gd name="T9" fmla="*/ 2147483647 h 46"/>
                  <a:gd name="T10" fmla="*/ 2147483647 w 30"/>
                  <a:gd name="T11" fmla="*/ 2147483647 h 46"/>
                  <a:gd name="T12" fmla="*/ 2147483647 w 30"/>
                  <a:gd name="T13" fmla="*/ 2147483647 h 46"/>
                  <a:gd name="T14" fmla="*/ 2147483647 w 30"/>
                  <a:gd name="T15" fmla="*/ 2147483647 h 46"/>
                  <a:gd name="T16" fmla="*/ 2147483647 w 30"/>
                  <a:gd name="T17" fmla="*/ 2147483647 h 46"/>
                  <a:gd name="T18" fmla="*/ 2147483647 w 30"/>
                  <a:gd name="T19" fmla="*/ 2147483647 h 46"/>
                  <a:gd name="T20" fmla="*/ 2147483647 w 30"/>
                  <a:gd name="T21" fmla="*/ 2147483647 h 46"/>
                  <a:gd name="T22" fmla="*/ 2147483647 w 30"/>
                  <a:gd name="T23" fmla="*/ 2147483647 h 46"/>
                  <a:gd name="T24" fmla="*/ 2147483647 w 30"/>
                  <a:gd name="T25" fmla="*/ 2147483647 h 46"/>
                  <a:gd name="T26" fmla="*/ 2147483647 w 30"/>
                  <a:gd name="T27" fmla="*/ 2147483647 h 46"/>
                  <a:gd name="T28" fmla="*/ 2147483647 w 30"/>
                  <a:gd name="T29" fmla="*/ 2147483647 h 46"/>
                  <a:gd name="T30" fmla="*/ 2147483647 w 30"/>
                  <a:gd name="T31" fmla="*/ 0 h 46"/>
                  <a:gd name="T32" fmla="*/ 2147483647 w 30"/>
                  <a:gd name="T33" fmla="*/ 0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46"/>
                  <a:gd name="T53" fmla="*/ 30 w 30"/>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46">
                    <a:moveTo>
                      <a:pt x="13" y="0"/>
                    </a:moveTo>
                    <a:lnTo>
                      <a:pt x="6" y="2"/>
                    </a:lnTo>
                    <a:lnTo>
                      <a:pt x="2" y="9"/>
                    </a:lnTo>
                    <a:lnTo>
                      <a:pt x="0" y="19"/>
                    </a:lnTo>
                    <a:lnTo>
                      <a:pt x="0" y="26"/>
                    </a:lnTo>
                    <a:lnTo>
                      <a:pt x="2" y="37"/>
                    </a:lnTo>
                    <a:lnTo>
                      <a:pt x="6" y="44"/>
                    </a:lnTo>
                    <a:lnTo>
                      <a:pt x="13" y="46"/>
                    </a:lnTo>
                    <a:lnTo>
                      <a:pt x="18" y="46"/>
                    </a:lnTo>
                    <a:lnTo>
                      <a:pt x="25" y="44"/>
                    </a:lnTo>
                    <a:lnTo>
                      <a:pt x="28" y="37"/>
                    </a:lnTo>
                    <a:lnTo>
                      <a:pt x="30" y="26"/>
                    </a:lnTo>
                    <a:lnTo>
                      <a:pt x="30" y="19"/>
                    </a:lnTo>
                    <a:lnTo>
                      <a:pt x="28" y="9"/>
                    </a:lnTo>
                    <a:lnTo>
                      <a:pt x="25" y="2"/>
                    </a:lnTo>
                    <a:lnTo>
                      <a:pt x="18" y="0"/>
                    </a:lnTo>
                    <a:lnTo>
                      <a:pt x="13" y="0"/>
                    </a:lnTo>
                  </a:path>
                </a:pathLst>
              </a:custGeom>
              <a:noFill/>
              <a:ln w="4">
                <a:solidFill>
                  <a:srgbClr val="000000"/>
                </a:solidFill>
                <a:round/>
                <a:headEnd/>
                <a:tailEnd/>
              </a:ln>
            </p:spPr>
            <p:txBody>
              <a:bodyPr/>
              <a:lstStyle/>
              <a:p>
                <a:endParaRPr lang="en-US"/>
              </a:p>
            </p:txBody>
          </p:sp>
          <p:sp>
            <p:nvSpPr>
              <p:cNvPr id="361" name="Freeform 854"/>
              <p:cNvSpPr>
                <a:spLocks/>
              </p:cNvSpPr>
              <p:nvPr/>
            </p:nvSpPr>
            <p:spPr bwMode="auto">
              <a:xfrm>
                <a:off x="6134101" y="2066925"/>
                <a:ext cx="4763" cy="6350"/>
              </a:xfrm>
              <a:custGeom>
                <a:avLst/>
                <a:gdLst>
                  <a:gd name="T0" fmla="*/ 2147483647 w 3"/>
                  <a:gd name="T1" fmla="*/ 0 h 4"/>
                  <a:gd name="T2" fmla="*/ 0 w 3"/>
                  <a:gd name="T3" fmla="*/ 2147483647 h 4"/>
                  <a:gd name="T4" fmla="*/ 2147483647 w 3"/>
                  <a:gd name="T5" fmla="*/ 2147483647 h 4"/>
                  <a:gd name="T6" fmla="*/ 2147483647 w 3"/>
                  <a:gd name="T7" fmla="*/ 2147483647 h 4"/>
                  <a:gd name="T8" fmla="*/ 2147483647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lnTo>
                      <a:pt x="0" y="2"/>
                    </a:lnTo>
                    <a:lnTo>
                      <a:pt x="2" y="4"/>
                    </a:lnTo>
                    <a:lnTo>
                      <a:pt x="3" y="2"/>
                    </a:lnTo>
                    <a:lnTo>
                      <a:pt x="2" y="0"/>
                    </a:lnTo>
                  </a:path>
                </a:pathLst>
              </a:custGeom>
              <a:noFill/>
              <a:ln w="4">
                <a:solidFill>
                  <a:srgbClr val="000000"/>
                </a:solidFill>
                <a:round/>
                <a:headEnd/>
                <a:tailEnd/>
              </a:ln>
            </p:spPr>
            <p:txBody>
              <a:bodyPr/>
              <a:lstStyle/>
              <a:p>
                <a:endParaRPr lang="en-US"/>
              </a:p>
            </p:txBody>
          </p:sp>
          <p:sp>
            <p:nvSpPr>
              <p:cNvPr id="362" name="Freeform 855"/>
              <p:cNvSpPr>
                <a:spLocks/>
              </p:cNvSpPr>
              <p:nvPr/>
            </p:nvSpPr>
            <p:spPr bwMode="auto">
              <a:xfrm>
                <a:off x="6175376" y="2003425"/>
                <a:ext cx="15875" cy="73025"/>
              </a:xfrm>
              <a:custGeom>
                <a:avLst/>
                <a:gdLst>
                  <a:gd name="T0" fmla="*/ 0 w 10"/>
                  <a:gd name="T1" fmla="*/ 2147483647 h 46"/>
                  <a:gd name="T2" fmla="*/ 2147483647 w 10"/>
                  <a:gd name="T3" fmla="*/ 2147483647 h 46"/>
                  <a:gd name="T4" fmla="*/ 2147483647 w 10"/>
                  <a:gd name="T5" fmla="*/ 0 h 46"/>
                  <a:gd name="T6" fmla="*/ 2147483647 w 10"/>
                  <a:gd name="T7" fmla="*/ 2147483647 h 46"/>
                  <a:gd name="T8" fmla="*/ 0 60000 65536"/>
                  <a:gd name="T9" fmla="*/ 0 60000 65536"/>
                  <a:gd name="T10" fmla="*/ 0 60000 65536"/>
                  <a:gd name="T11" fmla="*/ 0 60000 65536"/>
                  <a:gd name="T12" fmla="*/ 0 w 10"/>
                  <a:gd name="T13" fmla="*/ 0 h 46"/>
                  <a:gd name="T14" fmla="*/ 10 w 10"/>
                  <a:gd name="T15" fmla="*/ 46 h 46"/>
                </a:gdLst>
                <a:ahLst/>
                <a:cxnLst>
                  <a:cxn ang="T8">
                    <a:pos x="T0" y="T1"/>
                  </a:cxn>
                  <a:cxn ang="T9">
                    <a:pos x="T2" y="T3"/>
                  </a:cxn>
                  <a:cxn ang="T10">
                    <a:pos x="T4" y="T5"/>
                  </a:cxn>
                  <a:cxn ang="T11">
                    <a:pos x="T6" y="T7"/>
                  </a:cxn>
                </a:cxnLst>
                <a:rect l="T12" t="T13" r="T14" b="T15"/>
                <a:pathLst>
                  <a:path w="10" h="46">
                    <a:moveTo>
                      <a:pt x="0" y="9"/>
                    </a:moveTo>
                    <a:lnTo>
                      <a:pt x="3" y="7"/>
                    </a:lnTo>
                    <a:lnTo>
                      <a:pt x="10" y="0"/>
                    </a:lnTo>
                    <a:lnTo>
                      <a:pt x="10" y="46"/>
                    </a:lnTo>
                  </a:path>
                </a:pathLst>
              </a:custGeom>
              <a:noFill/>
              <a:ln w="4">
                <a:solidFill>
                  <a:srgbClr val="000000"/>
                </a:solidFill>
                <a:round/>
                <a:headEnd/>
                <a:tailEnd/>
              </a:ln>
            </p:spPr>
            <p:txBody>
              <a:bodyPr/>
              <a:lstStyle/>
              <a:p>
                <a:endParaRPr lang="en-US"/>
              </a:p>
            </p:txBody>
          </p:sp>
          <p:sp>
            <p:nvSpPr>
              <p:cNvPr id="363" name="Freeform 856"/>
              <p:cNvSpPr>
                <a:spLocks/>
              </p:cNvSpPr>
              <p:nvPr/>
            </p:nvSpPr>
            <p:spPr bwMode="auto">
              <a:xfrm>
                <a:off x="6234113" y="2003425"/>
                <a:ext cx="52388" cy="73025"/>
              </a:xfrm>
              <a:custGeom>
                <a:avLst/>
                <a:gdLst>
                  <a:gd name="T0" fmla="*/ 2147483647 w 33"/>
                  <a:gd name="T1" fmla="*/ 0 h 46"/>
                  <a:gd name="T2" fmla="*/ 2147483647 w 33"/>
                  <a:gd name="T3" fmla="*/ 2147483647 h 46"/>
                  <a:gd name="T4" fmla="*/ 2147483647 w 33"/>
                  <a:gd name="T5" fmla="*/ 2147483647 h 46"/>
                  <a:gd name="T6" fmla="*/ 0 w 33"/>
                  <a:gd name="T7" fmla="*/ 2147483647 h 46"/>
                  <a:gd name="T8" fmla="*/ 0 w 33"/>
                  <a:gd name="T9" fmla="*/ 2147483647 h 46"/>
                  <a:gd name="T10" fmla="*/ 2147483647 w 33"/>
                  <a:gd name="T11" fmla="*/ 2147483647 h 46"/>
                  <a:gd name="T12" fmla="*/ 2147483647 w 33"/>
                  <a:gd name="T13" fmla="*/ 2147483647 h 46"/>
                  <a:gd name="T14" fmla="*/ 2147483647 w 33"/>
                  <a:gd name="T15" fmla="*/ 2147483647 h 46"/>
                  <a:gd name="T16" fmla="*/ 2147483647 w 33"/>
                  <a:gd name="T17" fmla="*/ 2147483647 h 46"/>
                  <a:gd name="T18" fmla="*/ 2147483647 w 33"/>
                  <a:gd name="T19" fmla="*/ 2147483647 h 46"/>
                  <a:gd name="T20" fmla="*/ 2147483647 w 33"/>
                  <a:gd name="T21" fmla="*/ 2147483647 h 46"/>
                  <a:gd name="T22" fmla="*/ 2147483647 w 33"/>
                  <a:gd name="T23" fmla="*/ 2147483647 h 46"/>
                  <a:gd name="T24" fmla="*/ 2147483647 w 33"/>
                  <a:gd name="T25" fmla="*/ 2147483647 h 46"/>
                  <a:gd name="T26" fmla="*/ 2147483647 w 33"/>
                  <a:gd name="T27" fmla="*/ 2147483647 h 46"/>
                  <a:gd name="T28" fmla="*/ 2147483647 w 33"/>
                  <a:gd name="T29" fmla="*/ 2147483647 h 46"/>
                  <a:gd name="T30" fmla="*/ 2147483647 w 33"/>
                  <a:gd name="T31" fmla="*/ 0 h 46"/>
                  <a:gd name="T32" fmla="*/ 2147483647 w 33"/>
                  <a:gd name="T33" fmla="*/ 0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6"/>
                  <a:gd name="T53" fmla="*/ 33 w 33"/>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6">
                    <a:moveTo>
                      <a:pt x="14" y="0"/>
                    </a:moveTo>
                    <a:lnTo>
                      <a:pt x="7" y="2"/>
                    </a:lnTo>
                    <a:lnTo>
                      <a:pt x="1" y="9"/>
                    </a:lnTo>
                    <a:lnTo>
                      <a:pt x="0" y="19"/>
                    </a:lnTo>
                    <a:lnTo>
                      <a:pt x="0" y="26"/>
                    </a:lnTo>
                    <a:lnTo>
                      <a:pt x="1" y="37"/>
                    </a:lnTo>
                    <a:lnTo>
                      <a:pt x="7" y="44"/>
                    </a:lnTo>
                    <a:lnTo>
                      <a:pt x="14" y="46"/>
                    </a:lnTo>
                    <a:lnTo>
                      <a:pt x="19" y="46"/>
                    </a:lnTo>
                    <a:lnTo>
                      <a:pt x="26" y="44"/>
                    </a:lnTo>
                    <a:lnTo>
                      <a:pt x="31" y="37"/>
                    </a:lnTo>
                    <a:lnTo>
                      <a:pt x="33" y="26"/>
                    </a:lnTo>
                    <a:lnTo>
                      <a:pt x="33" y="19"/>
                    </a:lnTo>
                    <a:lnTo>
                      <a:pt x="31" y="9"/>
                    </a:lnTo>
                    <a:lnTo>
                      <a:pt x="26" y="2"/>
                    </a:lnTo>
                    <a:lnTo>
                      <a:pt x="19" y="0"/>
                    </a:lnTo>
                    <a:lnTo>
                      <a:pt x="14" y="0"/>
                    </a:lnTo>
                  </a:path>
                </a:pathLst>
              </a:custGeom>
              <a:noFill/>
              <a:ln w="4">
                <a:solidFill>
                  <a:srgbClr val="000000"/>
                </a:solidFill>
                <a:round/>
                <a:headEnd/>
                <a:tailEnd/>
              </a:ln>
            </p:spPr>
            <p:txBody>
              <a:bodyPr/>
              <a:lstStyle/>
              <a:p>
                <a:endParaRPr lang="en-US"/>
              </a:p>
            </p:txBody>
          </p:sp>
          <p:sp>
            <p:nvSpPr>
              <p:cNvPr id="364" name="Freeform 857"/>
              <p:cNvSpPr>
                <a:spLocks/>
              </p:cNvSpPr>
              <p:nvPr/>
            </p:nvSpPr>
            <p:spPr bwMode="auto">
              <a:xfrm>
                <a:off x="6302376" y="2003425"/>
                <a:ext cx="50800" cy="73025"/>
              </a:xfrm>
              <a:custGeom>
                <a:avLst/>
                <a:gdLst>
                  <a:gd name="T0" fmla="*/ 2147483647 w 32"/>
                  <a:gd name="T1" fmla="*/ 0 h 46"/>
                  <a:gd name="T2" fmla="*/ 2147483647 w 32"/>
                  <a:gd name="T3" fmla="*/ 2147483647 h 46"/>
                  <a:gd name="T4" fmla="*/ 2147483647 w 32"/>
                  <a:gd name="T5" fmla="*/ 2147483647 h 46"/>
                  <a:gd name="T6" fmla="*/ 0 w 32"/>
                  <a:gd name="T7" fmla="*/ 2147483647 h 46"/>
                  <a:gd name="T8" fmla="*/ 0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0 h 46"/>
                  <a:gd name="T32" fmla="*/ 2147483647 w 32"/>
                  <a:gd name="T33" fmla="*/ 0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46"/>
                  <a:gd name="T53" fmla="*/ 32 w 32"/>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46">
                    <a:moveTo>
                      <a:pt x="14" y="0"/>
                    </a:moveTo>
                    <a:lnTo>
                      <a:pt x="7" y="2"/>
                    </a:lnTo>
                    <a:lnTo>
                      <a:pt x="2" y="9"/>
                    </a:lnTo>
                    <a:lnTo>
                      <a:pt x="0" y="19"/>
                    </a:lnTo>
                    <a:lnTo>
                      <a:pt x="0" y="26"/>
                    </a:lnTo>
                    <a:lnTo>
                      <a:pt x="2" y="37"/>
                    </a:lnTo>
                    <a:lnTo>
                      <a:pt x="7" y="44"/>
                    </a:lnTo>
                    <a:lnTo>
                      <a:pt x="14" y="46"/>
                    </a:lnTo>
                    <a:lnTo>
                      <a:pt x="18" y="46"/>
                    </a:lnTo>
                    <a:lnTo>
                      <a:pt x="25" y="44"/>
                    </a:lnTo>
                    <a:lnTo>
                      <a:pt x="30" y="37"/>
                    </a:lnTo>
                    <a:lnTo>
                      <a:pt x="32" y="26"/>
                    </a:lnTo>
                    <a:lnTo>
                      <a:pt x="32" y="19"/>
                    </a:lnTo>
                    <a:lnTo>
                      <a:pt x="30" y="9"/>
                    </a:lnTo>
                    <a:lnTo>
                      <a:pt x="25" y="2"/>
                    </a:lnTo>
                    <a:lnTo>
                      <a:pt x="18" y="0"/>
                    </a:lnTo>
                    <a:lnTo>
                      <a:pt x="14" y="0"/>
                    </a:lnTo>
                  </a:path>
                </a:pathLst>
              </a:custGeom>
              <a:noFill/>
              <a:ln w="4">
                <a:solidFill>
                  <a:srgbClr val="000000"/>
                </a:solidFill>
                <a:round/>
                <a:headEnd/>
                <a:tailEnd/>
              </a:ln>
            </p:spPr>
            <p:txBody>
              <a:bodyPr/>
              <a:lstStyle/>
              <a:p>
                <a:endParaRPr lang="en-US"/>
              </a:p>
            </p:txBody>
          </p:sp>
          <p:sp>
            <p:nvSpPr>
              <p:cNvPr id="365" name="Freeform 858"/>
              <p:cNvSpPr>
                <a:spLocks/>
              </p:cNvSpPr>
              <p:nvPr/>
            </p:nvSpPr>
            <p:spPr bwMode="auto">
              <a:xfrm>
                <a:off x="6372226" y="2003425"/>
                <a:ext cx="49213" cy="73025"/>
              </a:xfrm>
              <a:custGeom>
                <a:avLst/>
                <a:gdLst>
                  <a:gd name="T0" fmla="*/ 2147483647 w 31"/>
                  <a:gd name="T1" fmla="*/ 0 h 46"/>
                  <a:gd name="T2" fmla="*/ 2147483647 w 31"/>
                  <a:gd name="T3" fmla="*/ 2147483647 h 46"/>
                  <a:gd name="T4" fmla="*/ 2147483647 w 31"/>
                  <a:gd name="T5" fmla="*/ 2147483647 h 46"/>
                  <a:gd name="T6" fmla="*/ 0 w 31"/>
                  <a:gd name="T7" fmla="*/ 2147483647 h 46"/>
                  <a:gd name="T8" fmla="*/ 0 w 31"/>
                  <a:gd name="T9" fmla="*/ 2147483647 h 46"/>
                  <a:gd name="T10" fmla="*/ 2147483647 w 31"/>
                  <a:gd name="T11" fmla="*/ 2147483647 h 46"/>
                  <a:gd name="T12" fmla="*/ 2147483647 w 31"/>
                  <a:gd name="T13" fmla="*/ 2147483647 h 46"/>
                  <a:gd name="T14" fmla="*/ 2147483647 w 31"/>
                  <a:gd name="T15" fmla="*/ 2147483647 h 46"/>
                  <a:gd name="T16" fmla="*/ 2147483647 w 31"/>
                  <a:gd name="T17" fmla="*/ 2147483647 h 46"/>
                  <a:gd name="T18" fmla="*/ 2147483647 w 31"/>
                  <a:gd name="T19" fmla="*/ 2147483647 h 46"/>
                  <a:gd name="T20" fmla="*/ 2147483647 w 31"/>
                  <a:gd name="T21" fmla="*/ 2147483647 h 46"/>
                  <a:gd name="T22" fmla="*/ 2147483647 w 31"/>
                  <a:gd name="T23" fmla="*/ 2147483647 h 46"/>
                  <a:gd name="T24" fmla="*/ 2147483647 w 31"/>
                  <a:gd name="T25" fmla="*/ 2147483647 h 46"/>
                  <a:gd name="T26" fmla="*/ 2147483647 w 31"/>
                  <a:gd name="T27" fmla="*/ 2147483647 h 46"/>
                  <a:gd name="T28" fmla="*/ 2147483647 w 31"/>
                  <a:gd name="T29" fmla="*/ 2147483647 h 46"/>
                  <a:gd name="T30" fmla="*/ 2147483647 w 31"/>
                  <a:gd name="T31" fmla="*/ 0 h 46"/>
                  <a:gd name="T32" fmla="*/ 2147483647 w 31"/>
                  <a:gd name="T33" fmla="*/ 0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46"/>
                  <a:gd name="T53" fmla="*/ 31 w 31"/>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46">
                    <a:moveTo>
                      <a:pt x="14" y="0"/>
                    </a:moveTo>
                    <a:lnTo>
                      <a:pt x="7" y="2"/>
                    </a:lnTo>
                    <a:lnTo>
                      <a:pt x="2" y="9"/>
                    </a:lnTo>
                    <a:lnTo>
                      <a:pt x="0" y="19"/>
                    </a:lnTo>
                    <a:lnTo>
                      <a:pt x="0" y="26"/>
                    </a:lnTo>
                    <a:lnTo>
                      <a:pt x="2" y="37"/>
                    </a:lnTo>
                    <a:lnTo>
                      <a:pt x="7" y="44"/>
                    </a:lnTo>
                    <a:lnTo>
                      <a:pt x="14" y="46"/>
                    </a:lnTo>
                    <a:lnTo>
                      <a:pt x="17" y="46"/>
                    </a:lnTo>
                    <a:lnTo>
                      <a:pt x="24" y="44"/>
                    </a:lnTo>
                    <a:lnTo>
                      <a:pt x="30" y="37"/>
                    </a:lnTo>
                    <a:lnTo>
                      <a:pt x="31" y="26"/>
                    </a:lnTo>
                    <a:lnTo>
                      <a:pt x="31" y="19"/>
                    </a:lnTo>
                    <a:lnTo>
                      <a:pt x="30" y="9"/>
                    </a:lnTo>
                    <a:lnTo>
                      <a:pt x="24" y="2"/>
                    </a:lnTo>
                    <a:lnTo>
                      <a:pt x="17" y="0"/>
                    </a:lnTo>
                    <a:lnTo>
                      <a:pt x="14" y="0"/>
                    </a:lnTo>
                  </a:path>
                </a:pathLst>
              </a:custGeom>
              <a:noFill/>
              <a:ln w="4">
                <a:solidFill>
                  <a:srgbClr val="000000"/>
                </a:solidFill>
                <a:round/>
                <a:headEnd/>
                <a:tailEnd/>
              </a:ln>
            </p:spPr>
            <p:txBody>
              <a:bodyPr/>
              <a:lstStyle/>
              <a:p>
                <a:endParaRPr lang="en-US"/>
              </a:p>
            </p:txBody>
          </p:sp>
          <p:sp>
            <p:nvSpPr>
              <p:cNvPr id="366" name="Line 859"/>
              <p:cNvSpPr>
                <a:spLocks noChangeShapeType="1"/>
              </p:cNvSpPr>
              <p:nvPr/>
            </p:nvSpPr>
            <p:spPr bwMode="auto">
              <a:xfrm>
                <a:off x="6469063" y="4433888"/>
                <a:ext cx="22225" cy="1588"/>
              </a:xfrm>
              <a:prstGeom prst="line">
                <a:avLst/>
              </a:prstGeom>
              <a:noFill/>
              <a:ln w="4">
                <a:solidFill>
                  <a:srgbClr val="000000"/>
                </a:solidFill>
                <a:round/>
                <a:headEnd/>
                <a:tailEnd/>
              </a:ln>
            </p:spPr>
            <p:txBody>
              <a:bodyPr/>
              <a:lstStyle/>
              <a:p>
                <a:endParaRPr lang="en-US"/>
              </a:p>
            </p:txBody>
          </p:sp>
          <p:sp>
            <p:nvSpPr>
              <p:cNvPr id="367" name="Line 860"/>
              <p:cNvSpPr>
                <a:spLocks noChangeShapeType="1"/>
              </p:cNvSpPr>
              <p:nvPr/>
            </p:nvSpPr>
            <p:spPr bwMode="auto">
              <a:xfrm>
                <a:off x="6469063" y="4275138"/>
                <a:ext cx="22225" cy="1588"/>
              </a:xfrm>
              <a:prstGeom prst="line">
                <a:avLst/>
              </a:prstGeom>
              <a:noFill/>
              <a:ln w="4">
                <a:solidFill>
                  <a:srgbClr val="000000"/>
                </a:solidFill>
                <a:round/>
                <a:headEnd/>
                <a:tailEnd/>
              </a:ln>
            </p:spPr>
            <p:txBody>
              <a:bodyPr/>
              <a:lstStyle/>
              <a:p>
                <a:endParaRPr lang="en-US"/>
              </a:p>
            </p:txBody>
          </p:sp>
          <p:sp>
            <p:nvSpPr>
              <p:cNvPr id="368" name="Line 861"/>
              <p:cNvSpPr>
                <a:spLocks noChangeShapeType="1"/>
              </p:cNvSpPr>
              <p:nvPr/>
            </p:nvSpPr>
            <p:spPr bwMode="auto">
              <a:xfrm>
                <a:off x="6469063" y="4164013"/>
                <a:ext cx="22225" cy="1588"/>
              </a:xfrm>
              <a:prstGeom prst="line">
                <a:avLst/>
              </a:prstGeom>
              <a:noFill/>
              <a:ln w="4">
                <a:solidFill>
                  <a:srgbClr val="000000"/>
                </a:solidFill>
                <a:round/>
                <a:headEnd/>
                <a:tailEnd/>
              </a:ln>
            </p:spPr>
            <p:txBody>
              <a:bodyPr/>
              <a:lstStyle/>
              <a:p>
                <a:endParaRPr lang="en-US"/>
              </a:p>
            </p:txBody>
          </p:sp>
          <p:sp>
            <p:nvSpPr>
              <p:cNvPr id="369" name="Line 862"/>
              <p:cNvSpPr>
                <a:spLocks noChangeShapeType="1"/>
              </p:cNvSpPr>
              <p:nvPr/>
            </p:nvSpPr>
            <p:spPr bwMode="auto">
              <a:xfrm>
                <a:off x="6469063" y="4078288"/>
                <a:ext cx="22225" cy="1588"/>
              </a:xfrm>
              <a:prstGeom prst="line">
                <a:avLst/>
              </a:prstGeom>
              <a:noFill/>
              <a:ln w="4">
                <a:solidFill>
                  <a:srgbClr val="000000"/>
                </a:solidFill>
                <a:round/>
                <a:headEnd/>
                <a:tailEnd/>
              </a:ln>
            </p:spPr>
            <p:txBody>
              <a:bodyPr/>
              <a:lstStyle/>
              <a:p>
                <a:endParaRPr lang="en-US"/>
              </a:p>
            </p:txBody>
          </p:sp>
          <p:sp>
            <p:nvSpPr>
              <p:cNvPr id="370" name="Line 863"/>
              <p:cNvSpPr>
                <a:spLocks noChangeShapeType="1"/>
              </p:cNvSpPr>
              <p:nvPr/>
            </p:nvSpPr>
            <p:spPr bwMode="auto">
              <a:xfrm>
                <a:off x="6469063" y="4005263"/>
                <a:ext cx="22225" cy="1588"/>
              </a:xfrm>
              <a:prstGeom prst="line">
                <a:avLst/>
              </a:prstGeom>
              <a:noFill/>
              <a:ln w="4">
                <a:solidFill>
                  <a:srgbClr val="000000"/>
                </a:solidFill>
                <a:round/>
                <a:headEnd/>
                <a:tailEnd/>
              </a:ln>
            </p:spPr>
            <p:txBody>
              <a:bodyPr/>
              <a:lstStyle/>
              <a:p>
                <a:endParaRPr lang="en-US"/>
              </a:p>
            </p:txBody>
          </p:sp>
          <p:sp>
            <p:nvSpPr>
              <p:cNvPr id="371" name="Line 864"/>
              <p:cNvSpPr>
                <a:spLocks noChangeShapeType="1"/>
              </p:cNvSpPr>
              <p:nvPr/>
            </p:nvSpPr>
            <p:spPr bwMode="auto">
              <a:xfrm>
                <a:off x="6469063" y="3944938"/>
                <a:ext cx="22225" cy="1588"/>
              </a:xfrm>
              <a:prstGeom prst="line">
                <a:avLst/>
              </a:prstGeom>
              <a:noFill/>
              <a:ln w="4">
                <a:solidFill>
                  <a:srgbClr val="000000"/>
                </a:solidFill>
                <a:round/>
                <a:headEnd/>
                <a:tailEnd/>
              </a:ln>
            </p:spPr>
            <p:txBody>
              <a:bodyPr/>
              <a:lstStyle/>
              <a:p>
                <a:endParaRPr lang="en-US"/>
              </a:p>
            </p:txBody>
          </p:sp>
          <p:sp>
            <p:nvSpPr>
              <p:cNvPr id="372" name="Line 865"/>
              <p:cNvSpPr>
                <a:spLocks noChangeShapeType="1"/>
              </p:cNvSpPr>
              <p:nvPr/>
            </p:nvSpPr>
            <p:spPr bwMode="auto">
              <a:xfrm>
                <a:off x="6469063" y="3890963"/>
                <a:ext cx="22225" cy="1588"/>
              </a:xfrm>
              <a:prstGeom prst="line">
                <a:avLst/>
              </a:prstGeom>
              <a:noFill/>
              <a:ln w="4">
                <a:solidFill>
                  <a:srgbClr val="000000"/>
                </a:solidFill>
                <a:round/>
                <a:headEnd/>
                <a:tailEnd/>
              </a:ln>
            </p:spPr>
            <p:txBody>
              <a:bodyPr/>
              <a:lstStyle/>
              <a:p>
                <a:endParaRPr lang="en-US"/>
              </a:p>
            </p:txBody>
          </p:sp>
          <p:sp>
            <p:nvSpPr>
              <p:cNvPr id="373" name="Line 866"/>
              <p:cNvSpPr>
                <a:spLocks noChangeShapeType="1"/>
              </p:cNvSpPr>
              <p:nvPr/>
            </p:nvSpPr>
            <p:spPr bwMode="auto">
              <a:xfrm>
                <a:off x="6469063" y="3846513"/>
                <a:ext cx="22225" cy="1588"/>
              </a:xfrm>
              <a:prstGeom prst="line">
                <a:avLst/>
              </a:prstGeom>
              <a:noFill/>
              <a:ln w="4">
                <a:solidFill>
                  <a:srgbClr val="000000"/>
                </a:solidFill>
                <a:round/>
                <a:headEnd/>
                <a:tailEnd/>
              </a:ln>
            </p:spPr>
            <p:txBody>
              <a:bodyPr/>
              <a:lstStyle/>
              <a:p>
                <a:endParaRPr lang="en-US"/>
              </a:p>
            </p:txBody>
          </p:sp>
          <p:sp>
            <p:nvSpPr>
              <p:cNvPr id="374" name="Line 867"/>
              <p:cNvSpPr>
                <a:spLocks noChangeShapeType="1"/>
              </p:cNvSpPr>
              <p:nvPr/>
            </p:nvSpPr>
            <p:spPr bwMode="auto">
              <a:xfrm>
                <a:off x="6469063" y="3535363"/>
                <a:ext cx="22225" cy="1588"/>
              </a:xfrm>
              <a:prstGeom prst="line">
                <a:avLst/>
              </a:prstGeom>
              <a:noFill/>
              <a:ln w="4">
                <a:solidFill>
                  <a:srgbClr val="000000"/>
                </a:solidFill>
                <a:round/>
                <a:headEnd/>
                <a:tailEnd/>
              </a:ln>
            </p:spPr>
            <p:txBody>
              <a:bodyPr/>
              <a:lstStyle/>
              <a:p>
                <a:endParaRPr lang="en-US"/>
              </a:p>
            </p:txBody>
          </p:sp>
          <p:sp>
            <p:nvSpPr>
              <p:cNvPr id="375" name="Line 868"/>
              <p:cNvSpPr>
                <a:spLocks noChangeShapeType="1"/>
              </p:cNvSpPr>
              <p:nvPr/>
            </p:nvSpPr>
            <p:spPr bwMode="auto">
              <a:xfrm>
                <a:off x="6469063" y="3373438"/>
                <a:ext cx="22225" cy="1588"/>
              </a:xfrm>
              <a:prstGeom prst="line">
                <a:avLst/>
              </a:prstGeom>
              <a:noFill/>
              <a:ln w="4">
                <a:solidFill>
                  <a:srgbClr val="000000"/>
                </a:solidFill>
                <a:round/>
                <a:headEnd/>
                <a:tailEnd/>
              </a:ln>
            </p:spPr>
            <p:txBody>
              <a:bodyPr/>
              <a:lstStyle/>
              <a:p>
                <a:endParaRPr lang="en-US"/>
              </a:p>
            </p:txBody>
          </p:sp>
          <p:sp>
            <p:nvSpPr>
              <p:cNvPr id="376" name="Line 869"/>
              <p:cNvSpPr>
                <a:spLocks noChangeShapeType="1"/>
              </p:cNvSpPr>
              <p:nvPr/>
            </p:nvSpPr>
            <p:spPr bwMode="auto">
              <a:xfrm>
                <a:off x="6469063" y="3262313"/>
                <a:ext cx="22225" cy="1588"/>
              </a:xfrm>
              <a:prstGeom prst="line">
                <a:avLst/>
              </a:prstGeom>
              <a:noFill/>
              <a:ln w="4">
                <a:solidFill>
                  <a:srgbClr val="000000"/>
                </a:solidFill>
                <a:round/>
                <a:headEnd/>
                <a:tailEnd/>
              </a:ln>
            </p:spPr>
            <p:txBody>
              <a:bodyPr/>
              <a:lstStyle/>
              <a:p>
                <a:endParaRPr lang="en-US"/>
              </a:p>
            </p:txBody>
          </p:sp>
          <p:sp>
            <p:nvSpPr>
              <p:cNvPr id="377" name="Line 870"/>
              <p:cNvSpPr>
                <a:spLocks noChangeShapeType="1"/>
              </p:cNvSpPr>
              <p:nvPr/>
            </p:nvSpPr>
            <p:spPr bwMode="auto">
              <a:xfrm>
                <a:off x="6469063" y="3175000"/>
                <a:ext cx="22225" cy="1588"/>
              </a:xfrm>
              <a:prstGeom prst="line">
                <a:avLst/>
              </a:prstGeom>
              <a:noFill/>
              <a:ln w="4">
                <a:solidFill>
                  <a:srgbClr val="000000"/>
                </a:solidFill>
                <a:round/>
                <a:headEnd/>
                <a:tailEnd/>
              </a:ln>
            </p:spPr>
            <p:txBody>
              <a:bodyPr/>
              <a:lstStyle/>
              <a:p>
                <a:endParaRPr lang="en-US"/>
              </a:p>
            </p:txBody>
          </p:sp>
          <p:sp>
            <p:nvSpPr>
              <p:cNvPr id="378" name="Line 871"/>
              <p:cNvSpPr>
                <a:spLocks noChangeShapeType="1"/>
              </p:cNvSpPr>
              <p:nvPr/>
            </p:nvSpPr>
            <p:spPr bwMode="auto">
              <a:xfrm>
                <a:off x="6469063" y="3103563"/>
                <a:ext cx="22225" cy="1588"/>
              </a:xfrm>
              <a:prstGeom prst="line">
                <a:avLst/>
              </a:prstGeom>
              <a:noFill/>
              <a:ln w="4">
                <a:solidFill>
                  <a:srgbClr val="000000"/>
                </a:solidFill>
                <a:round/>
                <a:headEnd/>
                <a:tailEnd/>
              </a:ln>
            </p:spPr>
            <p:txBody>
              <a:bodyPr/>
              <a:lstStyle/>
              <a:p>
                <a:endParaRPr lang="en-US"/>
              </a:p>
            </p:txBody>
          </p:sp>
          <p:sp>
            <p:nvSpPr>
              <p:cNvPr id="379" name="Line 872"/>
              <p:cNvSpPr>
                <a:spLocks noChangeShapeType="1"/>
              </p:cNvSpPr>
              <p:nvPr/>
            </p:nvSpPr>
            <p:spPr bwMode="auto">
              <a:xfrm>
                <a:off x="6469063" y="3041650"/>
                <a:ext cx="22225" cy="1588"/>
              </a:xfrm>
              <a:prstGeom prst="line">
                <a:avLst/>
              </a:prstGeom>
              <a:noFill/>
              <a:ln w="4">
                <a:solidFill>
                  <a:srgbClr val="000000"/>
                </a:solidFill>
                <a:round/>
                <a:headEnd/>
                <a:tailEnd/>
              </a:ln>
            </p:spPr>
            <p:txBody>
              <a:bodyPr/>
              <a:lstStyle/>
              <a:p>
                <a:endParaRPr lang="en-US"/>
              </a:p>
            </p:txBody>
          </p:sp>
          <p:sp>
            <p:nvSpPr>
              <p:cNvPr id="380" name="Line 873"/>
              <p:cNvSpPr>
                <a:spLocks noChangeShapeType="1"/>
              </p:cNvSpPr>
              <p:nvPr/>
            </p:nvSpPr>
            <p:spPr bwMode="auto">
              <a:xfrm>
                <a:off x="6469063" y="2992438"/>
                <a:ext cx="22225" cy="1588"/>
              </a:xfrm>
              <a:prstGeom prst="line">
                <a:avLst/>
              </a:prstGeom>
              <a:noFill/>
              <a:ln w="4">
                <a:solidFill>
                  <a:srgbClr val="000000"/>
                </a:solidFill>
                <a:round/>
                <a:headEnd/>
                <a:tailEnd/>
              </a:ln>
            </p:spPr>
            <p:txBody>
              <a:bodyPr/>
              <a:lstStyle/>
              <a:p>
                <a:endParaRPr lang="en-US"/>
              </a:p>
            </p:txBody>
          </p:sp>
          <p:sp>
            <p:nvSpPr>
              <p:cNvPr id="381" name="Line 874"/>
              <p:cNvSpPr>
                <a:spLocks noChangeShapeType="1"/>
              </p:cNvSpPr>
              <p:nvPr/>
            </p:nvSpPr>
            <p:spPr bwMode="auto">
              <a:xfrm>
                <a:off x="6469063" y="2944813"/>
                <a:ext cx="22225" cy="1588"/>
              </a:xfrm>
              <a:prstGeom prst="line">
                <a:avLst/>
              </a:prstGeom>
              <a:noFill/>
              <a:ln w="4">
                <a:solidFill>
                  <a:srgbClr val="000000"/>
                </a:solidFill>
                <a:round/>
                <a:headEnd/>
                <a:tailEnd/>
              </a:ln>
            </p:spPr>
            <p:txBody>
              <a:bodyPr/>
              <a:lstStyle/>
              <a:p>
                <a:endParaRPr lang="en-US"/>
              </a:p>
            </p:txBody>
          </p:sp>
          <p:sp>
            <p:nvSpPr>
              <p:cNvPr id="382" name="Line 875"/>
              <p:cNvSpPr>
                <a:spLocks noChangeShapeType="1"/>
              </p:cNvSpPr>
              <p:nvPr/>
            </p:nvSpPr>
            <p:spPr bwMode="auto">
              <a:xfrm>
                <a:off x="6469063" y="2632075"/>
                <a:ext cx="22225" cy="1588"/>
              </a:xfrm>
              <a:prstGeom prst="line">
                <a:avLst/>
              </a:prstGeom>
              <a:noFill/>
              <a:ln w="4">
                <a:solidFill>
                  <a:srgbClr val="000000"/>
                </a:solidFill>
                <a:round/>
                <a:headEnd/>
                <a:tailEnd/>
              </a:ln>
            </p:spPr>
            <p:txBody>
              <a:bodyPr/>
              <a:lstStyle/>
              <a:p>
                <a:endParaRPr lang="en-US"/>
              </a:p>
            </p:txBody>
          </p:sp>
          <p:sp>
            <p:nvSpPr>
              <p:cNvPr id="383" name="Line 876"/>
              <p:cNvSpPr>
                <a:spLocks noChangeShapeType="1"/>
              </p:cNvSpPr>
              <p:nvPr/>
            </p:nvSpPr>
            <p:spPr bwMode="auto">
              <a:xfrm>
                <a:off x="6469063" y="2473325"/>
                <a:ext cx="22225" cy="1588"/>
              </a:xfrm>
              <a:prstGeom prst="line">
                <a:avLst/>
              </a:prstGeom>
              <a:noFill/>
              <a:ln w="4">
                <a:solidFill>
                  <a:srgbClr val="000000"/>
                </a:solidFill>
                <a:round/>
                <a:headEnd/>
                <a:tailEnd/>
              </a:ln>
            </p:spPr>
            <p:txBody>
              <a:bodyPr/>
              <a:lstStyle/>
              <a:p>
                <a:endParaRPr lang="en-US"/>
              </a:p>
            </p:txBody>
          </p:sp>
          <p:sp>
            <p:nvSpPr>
              <p:cNvPr id="384" name="Line 877"/>
              <p:cNvSpPr>
                <a:spLocks noChangeShapeType="1"/>
              </p:cNvSpPr>
              <p:nvPr/>
            </p:nvSpPr>
            <p:spPr bwMode="auto">
              <a:xfrm>
                <a:off x="6469063" y="2360613"/>
                <a:ext cx="22225" cy="1588"/>
              </a:xfrm>
              <a:prstGeom prst="line">
                <a:avLst/>
              </a:prstGeom>
              <a:noFill/>
              <a:ln w="4">
                <a:solidFill>
                  <a:srgbClr val="000000"/>
                </a:solidFill>
                <a:round/>
                <a:headEnd/>
                <a:tailEnd/>
              </a:ln>
            </p:spPr>
            <p:txBody>
              <a:bodyPr/>
              <a:lstStyle/>
              <a:p>
                <a:endParaRPr lang="en-US"/>
              </a:p>
            </p:txBody>
          </p:sp>
          <p:sp>
            <p:nvSpPr>
              <p:cNvPr id="385" name="Line 878"/>
              <p:cNvSpPr>
                <a:spLocks noChangeShapeType="1"/>
              </p:cNvSpPr>
              <p:nvPr/>
            </p:nvSpPr>
            <p:spPr bwMode="auto">
              <a:xfrm>
                <a:off x="6469063" y="2273300"/>
                <a:ext cx="22225" cy="1588"/>
              </a:xfrm>
              <a:prstGeom prst="line">
                <a:avLst/>
              </a:prstGeom>
              <a:noFill/>
              <a:ln w="4">
                <a:solidFill>
                  <a:srgbClr val="000000"/>
                </a:solidFill>
                <a:round/>
                <a:headEnd/>
                <a:tailEnd/>
              </a:ln>
            </p:spPr>
            <p:txBody>
              <a:bodyPr/>
              <a:lstStyle/>
              <a:p>
                <a:endParaRPr lang="en-US"/>
              </a:p>
            </p:txBody>
          </p:sp>
          <p:sp>
            <p:nvSpPr>
              <p:cNvPr id="386" name="Line 879"/>
              <p:cNvSpPr>
                <a:spLocks noChangeShapeType="1"/>
              </p:cNvSpPr>
              <p:nvPr/>
            </p:nvSpPr>
            <p:spPr bwMode="auto">
              <a:xfrm>
                <a:off x="6469063" y="2201863"/>
                <a:ext cx="22225" cy="1588"/>
              </a:xfrm>
              <a:prstGeom prst="line">
                <a:avLst/>
              </a:prstGeom>
              <a:noFill/>
              <a:ln w="4">
                <a:solidFill>
                  <a:srgbClr val="000000"/>
                </a:solidFill>
                <a:round/>
                <a:headEnd/>
                <a:tailEnd/>
              </a:ln>
            </p:spPr>
            <p:txBody>
              <a:bodyPr/>
              <a:lstStyle/>
              <a:p>
                <a:endParaRPr lang="en-US"/>
              </a:p>
            </p:txBody>
          </p:sp>
          <p:sp>
            <p:nvSpPr>
              <p:cNvPr id="387" name="Line 880"/>
              <p:cNvSpPr>
                <a:spLocks noChangeShapeType="1"/>
              </p:cNvSpPr>
              <p:nvPr/>
            </p:nvSpPr>
            <p:spPr bwMode="auto">
              <a:xfrm>
                <a:off x="6469063" y="2143125"/>
                <a:ext cx="22225" cy="1588"/>
              </a:xfrm>
              <a:prstGeom prst="line">
                <a:avLst/>
              </a:prstGeom>
              <a:noFill/>
              <a:ln w="4">
                <a:solidFill>
                  <a:srgbClr val="000000"/>
                </a:solidFill>
                <a:round/>
                <a:headEnd/>
                <a:tailEnd/>
              </a:ln>
            </p:spPr>
            <p:txBody>
              <a:bodyPr/>
              <a:lstStyle/>
              <a:p>
                <a:endParaRPr lang="en-US"/>
              </a:p>
            </p:txBody>
          </p:sp>
          <p:sp>
            <p:nvSpPr>
              <p:cNvPr id="388" name="Line 881"/>
              <p:cNvSpPr>
                <a:spLocks noChangeShapeType="1"/>
              </p:cNvSpPr>
              <p:nvPr/>
            </p:nvSpPr>
            <p:spPr bwMode="auto">
              <a:xfrm>
                <a:off x="6469063" y="2089150"/>
                <a:ext cx="22225" cy="1588"/>
              </a:xfrm>
              <a:prstGeom prst="line">
                <a:avLst/>
              </a:prstGeom>
              <a:noFill/>
              <a:ln w="4">
                <a:solidFill>
                  <a:srgbClr val="000000"/>
                </a:solidFill>
                <a:round/>
                <a:headEnd/>
                <a:tailEnd/>
              </a:ln>
            </p:spPr>
            <p:txBody>
              <a:bodyPr/>
              <a:lstStyle/>
              <a:p>
                <a:endParaRPr lang="en-US"/>
              </a:p>
            </p:txBody>
          </p:sp>
          <p:sp>
            <p:nvSpPr>
              <p:cNvPr id="389" name="Line 882"/>
              <p:cNvSpPr>
                <a:spLocks noChangeShapeType="1"/>
              </p:cNvSpPr>
              <p:nvPr/>
            </p:nvSpPr>
            <p:spPr bwMode="auto">
              <a:xfrm>
                <a:off x="6469063" y="2043113"/>
                <a:ext cx="22225" cy="1588"/>
              </a:xfrm>
              <a:prstGeom prst="line">
                <a:avLst/>
              </a:prstGeom>
              <a:noFill/>
              <a:ln w="4">
                <a:solidFill>
                  <a:srgbClr val="000000"/>
                </a:solidFill>
                <a:round/>
                <a:headEnd/>
                <a:tailEnd/>
              </a:ln>
            </p:spPr>
            <p:txBody>
              <a:bodyPr/>
              <a:lstStyle/>
              <a:p>
                <a:endParaRPr lang="en-US"/>
              </a:p>
            </p:txBody>
          </p:sp>
          <p:sp>
            <p:nvSpPr>
              <p:cNvPr id="390" name="Line 915"/>
              <p:cNvSpPr>
                <a:spLocks noChangeShapeType="1"/>
              </p:cNvSpPr>
              <p:nvPr/>
            </p:nvSpPr>
            <p:spPr bwMode="auto">
              <a:xfrm flipV="1">
                <a:off x="8661401" y="2003425"/>
                <a:ext cx="1588" cy="2703513"/>
              </a:xfrm>
              <a:prstGeom prst="line">
                <a:avLst/>
              </a:prstGeom>
              <a:noFill/>
              <a:ln w="4">
                <a:solidFill>
                  <a:srgbClr val="000000"/>
                </a:solidFill>
                <a:round/>
                <a:headEnd/>
                <a:tailEnd/>
              </a:ln>
            </p:spPr>
            <p:txBody>
              <a:bodyPr/>
              <a:lstStyle/>
              <a:p>
                <a:endParaRPr lang="en-US"/>
              </a:p>
            </p:txBody>
          </p:sp>
          <p:sp>
            <p:nvSpPr>
              <p:cNvPr id="391" name="Line 916"/>
              <p:cNvSpPr>
                <a:spLocks noChangeShapeType="1"/>
              </p:cNvSpPr>
              <p:nvPr/>
            </p:nvSpPr>
            <p:spPr bwMode="auto">
              <a:xfrm flipH="1">
                <a:off x="8616951" y="4706938"/>
                <a:ext cx="44450" cy="1588"/>
              </a:xfrm>
              <a:prstGeom prst="line">
                <a:avLst/>
              </a:prstGeom>
              <a:noFill/>
              <a:ln w="4">
                <a:solidFill>
                  <a:srgbClr val="000000"/>
                </a:solidFill>
                <a:round/>
                <a:headEnd/>
                <a:tailEnd/>
              </a:ln>
            </p:spPr>
            <p:txBody>
              <a:bodyPr/>
              <a:lstStyle/>
              <a:p>
                <a:endParaRPr lang="en-US"/>
              </a:p>
            </p:txBody>
          </p:sp>
          <p:sp>
            <p:nvSpPr>
              <p:cNvPr id="392" name="Line 917"/>
              <p:cNvSpPr>
                <a:spLocks noChangeShapeType="1"/>
              </p:cNvSpPr>
              <p:nvPr/>
            </p:nvSpPr>
            <p:spPr bwMode="auto">
              <a:xfrm flipH="1">
                <a:off x="8616951" y="3805238"/>
                <a:ext cx="44450" cy="1588"/>
              </a:xfrm>
              <a:prstGeom prst="line">
                <a:avLst/>
              </a:prstGeom>
              <a:noFill/>
              <a:ln w="4">
                <a:solidFill>
                  <a:srgbClr val="000000"/>
                </a:solidFill>
                <a:round/>
                <a:headEnd/>
                <a:tailEnd/>
              </a:ln>
            </p:spPr>
            <p:txBody>
              <a:bodyPr/>
              <a:lstStyle/>
              <a:p>
                <a:endParaRPr lang="en-US"/>
              </a:p>
            </p:txBody>
          </p:sp>
          <p:sp>
            <p:nvSpPr>
              <p:cNvPr id="393" name="Line 918"/>
              <p:cNvSpPr>
                <a:spLocks noChangeShapeType="1"/>
              </p:cNvSpPr>
              <p:nvPr/>
            </p:nvSpPr>
            <p:spPr bwMode="auto">
              <a:xfrm flipH="1">
                <a:off x="8616951" y="2903538"/>
                <a:ext cx="44450" cy="1588"/>
              </a:xfrm>
              <a:prstGeom prst="line">
                <a:avLst/>
              </a:prstGeom>
              <a:noFill/>
              <a:ln w="4">
                <a:solidFill>
                  <a:srgbClr val="000000"/>
                </a:solidFill>
                <a:round/>
                <a:headEnd/>
                <a:tailEnd/>
              </a:ln>
            </p:spPr>
            <p:txBody>
              <a:bodyPr/>
              <a:lstStyle/>
              <a:p>
                <a:endParaRPr lang="en-US"/>
              </a:p>
            </p:txBody>
          </p:sp>
          <p:sp>
            <p:nvSpPr>
              <p:cNvPr id="394" name="Line 919"/>
              <p:cNvSpPr>
                <a:spLocks noChangeShapeType="1"/>
              </p:cNvSpPr>
              <p:nvPr/>
            </p:nvSpPr>
            <p:spPr bwMode="auto">
              <a:xfrm flipH="1">
                <a:off x="8616951" y="2000250"/>
                <a:ext cx="44450" cy="1588"/>
              </a:xfrm>
              <a:prstGeom prst="line">
                <a:avLst/>
              </a:prstGeom>
              <a:noFill/>
              <a:ln w="4">
                <a:solidFill>
                  <a:srgbClr val="000000"/>
                </a:solidFill>
                <a:round/>
                <a:headEnd/>
                <a:tailEnd/>
              </a:ln>
            </p:spPr>
            <p:txBody>
              <a:bodyPr/>
              <a:lstStyle/>
              <a:p>
                <a:endParaRPr lang="en-US"/>
              </a:p>
            </p:txBody>
          </p:sp>
          <p:sp>
            <p:nvSpPr>
              <p:cNvPr id="395" name="Line 920"/>
              <p:cNvSpPr>
                <a:spLocks noChangeShapeType="1"/>
              </p:cNvSpPr>
              <p:nvPr/>
            </p:nvSpPr>
            <p:spPr bwMode="auto">
              <a:xfrm flipH="1">
                <a:off x="8639176" y="4433888"/>
                <a:ext cx="22225" cy="1588"/>
              </a:xfrm>
              <a:prstGeom prst="line">
                <a:avLst/>
              </a:prstGeom>
              <a:noFill/>
              <a:ln w="4">
                <a:solidFill>
                  <a:srgbClr val="000000"/>
                </a:solidFill>
                <a:round/>
                <a:headEnd/>
                <a:tailEnd/>
              </a:ln>
            </p:spPr>
            <p:txBody>
              <a:bodyPr/>
              <a:lstStyle/>
              <a:p>
                <a:endParaRPr lang="en-US"/>
              </a:p>
            </p:txBody>
          </p:sp>
          <p:sp>
            <p:nvSpPr>
              <p:cNvPr id="396" name="Line 921"/>
              <p:cNvSpPr>
                <a:spLocks noChangeShapeType="1"/>
              </p:cNvSpPr>
              <p:nvPr/>
            </p:nvSpPr>
            <p:spPr bwMode="auto">
              <a:xfrm flipH="1">
                <a:off x="8639176" y="4275138"/>
                <a:ext cx="22225" cy="1588"/>
              </a:xfrm>
              <a:prstGeom prst="line">
                <a:avLst/>
              </a:prstGeom>
              <a:noFill/>
              <a:ln w="4">
                <a:solidFill>
                  <a:srgbClr val="000000"/>
                </a:solidFill>
                <a:round/>
                <a:headEnd/>
                <a:tailEnd/>
              </a:ln>
            </p:spPr>
            <p:txBody>
              <a:bodyPr/>
              <a:lstStyle/>
              <a:p>
                <a:endParaRPr lang="en-US"/>
              </a:p>
            </p:txBody>
          </p:sp>
          <p:sp>
            <p:nvSpPr>
              <p:cNvPr id="397" name="Line 922"/>
              <p:cNvSpPr>
                <a:spLocks noChangeShapeType="1"/>
              </p:cNvSpPr>
              <p:nvPr/>
            </p:nvSpPr>
            <p:spPr bwMode="auto">
              <a:xfrm flipH="1">
                <a:off x="8639176" y="4164013"/>
                <a:ext cx="22225" cy="1588"/>
              </a:xfrm>
              <a:prstGeom prst="line">
                <a:avLst/>
              </a:prstGeom>
              <a:noFill/>
              <a:ln w="4">
                <a:solidFill>
                  <a:srgbClr val="000000"/>
                </a:solidFill>
                <a:round/>
                <a:headEnd/>
                <a:tailEnd/>
              </a:ln>
            </p:spPr>
            <p:txBody>
              <a:bodyPr/>
              <a:lstStyle/>
              <a:p>
                <a:endParaRPr lang="en-US"/>
              </a:p>
            </p:txBody>
          </p:sp>
          <p:sp>
            <p:nvSpPr>
              <p:cNvPr id="398" name="Line 923"/>
              <p:cNvSpPr>
                <a:spLocks noChangeShapeType="1"/>
              </p:cNvSpPr>
              <p:nvPr/>
            </p:nvSpPr>
            <p:spPr bwMode="auto">
              <a:xfrm flipH="1">
                <a:off x="8639176" y="4078288"/>
                <a:ext cx="22225" cy="1588"/>
              </a:xfrm>
              <a:prstGeom prst="line">
                <a:avLst/>
              </a:prstGeom>
              <a:noFill/>
              <a:ln w="4">
                <a:solidFill>
                  <a:srgbClr val="000000"/>
                </a:solidFill>
                <a:round/>
                <a:headEnd/>
                <a:tailEnd/>
              </a:ln>
            </p:spPr>
            <p:txBody>
              <a:bodyPr/>
              <a:lstStyle/>
              <a:p>
                <a:endParaRPr lang="en-US"/>
              </a:p>
            </p:txBody>
          </p:sp>
          <p:sp>
            <p:nvSpPr>
              <p:cNvPr id="399" name="Line 924"/>
              <p:cNvSpPr>
                <a:spLocks noChangeShapeType="1"/>
              </p:cNvSpPr>
              <p:nvPr/>
            </p:nvSpPr>
            <p:spPr bwMode="auto">
              <a:xfrm flipH="1">
                <a:off x="8639176" y="4005263"/>
                <a:ext cx="22225" cy="1588"/>
              </a:xfrm>
              <a:prstGeom prst="line">
                <a:avLst/>
              </a:prstGeom>
              <a:noFill/>
              <a:ln w="4">
                <a:solidFill>
                  <a:srgbClr val="000000"/>
                </a:solidFill>
                <a:round/>
                <a:headEnd/>
                <a:tailEnd/>
              </a:ln>
            </p:spPr>
            <p:txBody>
              <a:bodyPr/>
              <a:lstStyle/>
              <a:p>
                <a:endParaRPr lang="en-US"/>
              </a:p>
            </p:txBody>
          </p:sp>
          <p:sp>
            <p:nvSpPr>
              <p:cNvPr id="400" name="Line 925"/>
              <p:cNvSpPr>
                <a:spLocks noChangeShapeType="1"/>
              </p:cNvSpPr>
              <p:nvPr/>
            </p:nvSpPr>
            <p:spPr bwMode="auto">
              <a:xfrm flipH="1">
                <a:off x="8639176" y="3944938"/>
                <a:ext cx="22225" cy="1588"/>
              </a:xfrm>
              <a:prstGeom prst="line">
                <a:avLst/>
              </a:prstGeom>
              <a:noFill/>
              <a:ln w="4">
                <a:solidFill>
                  <a:srgbClr val="000000"/>
                </a:solidFill>
                <a:round/>
                <a:headEnd/>
                <a:tailEnd/>
              </a:ln>
            </p:spPr>
            <p:txBody>
              <a:bodyPr/>
              <a:lstStyle/>
              <a:p>
                <a:endParaRPr lang="en-US"/>
              </a:p>
            </p:txBody>
          </p:sp>
          <p:sp>
            <p:nvSpPr>
              <p:cNvPr id="401" name="Line 926"/>
              <p:cNvSpPr>
                <a:spLocks noChangeShapeType="1"/>
              </p:cNvSpPr>
              <p:nvPr/>
            </p:nvSpPr>
            <p:spPr bwMode="auto">
              <a:xfrm flipH="1">
                <a:off x="8639176" y="3890963"/>
                <a:ext cx="22225" cy="1588"/>
              </a:xfrm>
              <a:prstGeom prst="line">
                <a:avLst/>
              </a:prstGeom>
              <a:noFill/>
              <a:ln w="4">
                <a:solidFill>
                  <a:srgbClr val="000000"/>
                </a:solidFill>
                <a:round/>
                <a:headEnd/>
                <a:tailEnd/>
              </a:ln>
            </p:spPr>
            <p:txBody>
              <a:bodyPr/>
              <a:lstStyle/>
              <a:p>
                <a:endParaRPr lang="en-US"/>
              </a:p>
            </p:txBody>
          </p:sp>
          <p:sp>
            <p:nvSpPr>
              <p:cNvPr id="402" name="Line 927"/>
              <p:cNvSpPr>
                <a:spLocks noChangeShapeType="1"/>
              </p:cNvSpPr>
              <p:nvPr/>
            </p:nvSpPr>
            <p:spPr bwMode="auto">
              <a:xfrm flipH="1">
                <a:off x="8639176" y="3846513"/>
                <a:ext cx="22225" cy="1588"/>
              </a:xfrm>
              <a:prstGeom prst="line">
                <a:avLst/>
              </a:prstGeom>
              <a:noFill/>
              <a:ln w="4">
                <a:solidFill>
                  <a:srgbClr val="000000"/>
                </a:solidFill>
                <a:round/>
                <a:headEnd/>
                <a:tailEnd/>
              </a:ln>
            </p:spPr>
            <p:txBody>
              <a:bodyPr/>
              <a:lstStyle/>
              <a:p>
                <a:endParaRPr lang="en-US"/>
              </a:p>
            </p:txBody>
          </p:sp>
          <p:sp>
            <p:nvSpPr>
              <p:cNvPr id="403" name="Line 928"/>
              <p:cNvSpPr>
                <a:spLocks noChangeShapeType="1"/>
              </p:cNvSpPr>
              <p:nvPr/>
            </p:nvSpPr>
            <p:spPr bwMode="auto">
              <a:xfrm flipH="1">
                <a:off x="8639176" y="3535363"/>
                <a:ext cx="22225" cy="1588"/>
              </a:xfrm>
              <a:prstGeom prst="line">
                <a:avLst/>
              </a:prstGeom>
              <a:noFill/>
              <a:ln w="4">
                <a:solidFill>
                  <a:srgbClr val="000000"/>
                </a:solidFill>
                <a:round/>
                <a:headEnd/>
                <a:tailEnd/>
              </a:ln>
            </p:spPr>
            <p:txBody>
              <a:bodyPr/>
              <a:lstStyle/>
              <a:p>
                <a:endParaRPr lang="en-US"/>
              </a:p>
            </p:txBody>
          </p:sp>
          <p:sp>
            <p:nvSpPr>
              <p:cNvPr id="404" name="Line 929"/>
              <p:cNvSpPr>
                <a:spLocks noChangeShapeType="1"/>
              </p:cNvSpPr>
              <p:nvPr/>
            </p:nvSpPr>
            <p:spPr bwMode="auto">
              <a:xfrm flipH="1">
                <a:off x="8639176" y="3373438"/>
                <a:ext cx="22225" cy="1588"/>
              </a:xfrm>
              <a:prstGeom prst="line">
                <a:avLst/>
              </a:prstGeom>
              <a:noFill/>
              <a:ln w="4">
                <a:solidFill>
                  <a:srgbClr val="000000"/>
                </a:solidFill>
                <a:round/>
                <a:headEnd/>
                <a:tailEnd/>
              </a:ln>
            </p:spPr>
            <p:txBody>
              <a:bodyPr/>
              <a:lstStyle/>
              <a:p>
                <a:endParaRPr lang="en-US"/>
              </a:p>
            </p:txBody>
          </p:sp>
          <p:sp>
            <p:nvSpPr>
              <p:cNvPr id="405" name="Line 930"/>
              <p:cNvSpPr>
                <a:spLocks noChangeShapeType="1"/>
              </p:cNvSpPr>
              <p:nvPr/>
            </p:nvSpPr>
            <p:spPr bwMode="auto">
              <a:xfrm flipH="1">
                <a:off x="8639176" y="3262313"/>
                <a:ext cx="22225" cy="1588"/>
              </a:xfrm>
              <a:prstGeom prst="line">
                <a:avLst/>
              </a:prstGeom>
              <a:noFill/>
              <a:ln w="4">
                <a:solidFill>
                  <a:srgbClr val="000000"/>
                </a:solidFill>
                <a:round/>
                <a:headEnd/>
                <a:tailEnd/>
              </a:ln>
            </p:spPr>
            <p:txBody>
              <a:bodyPr/>
              <a:lstStyle/>
              <a:p>
                <a:endParaRPr lang="en-US"/>
              </a:p>
            </p:txBody>
          </p:sp>
          <p:sp>
            <p:nvSpPr>
              <p:cNvPr id="406" name="Line 931"/>
              <p:cNvSpPr>
                <a:spLocks noChangeShapeType="1"/>
              </p:cNvSpPr>
              <p:nvPr/>
            </p:nvSpPr>
            <p:spPr bwMode="auto">
              <a:xfrm flipH="1">
                <a:off x="8639176" y="3175000"/>
                <a:ext cx="22225" cy="1588"/>
              </a:xfrm>
              <a:prstGeom prst="line">
                <a:avLst/>
              </a:prstGeom>
              <a:noFill/>
              <a:ln w="4">
                <a:solidFill>
                  <a:srgbClr val="000000"/>
                </a:solidFill>
                <a:round/>
                <a:headEnd/>
                <a:tailEnd/>
              </a:ln>
            </p:spPr>
            <p:txBody>
              <a:bodyPr/>
              <a:lstStyle/>
              <a:p>
                <a:endParaRPr lang="en-US"/>
              </a:p>
            </p:txBody>
          </p:sp>
          <p:sp>
            <p:nvSpPr>
              <p:cNvPr id="407" name="Line 932"/>
              <p:cNvSpPr>
                <a:spLocks noChangeShapeType="1"/>
              </p:cNvSpPr>
              <p:nvPr/>
            </p:nvSpPr>
            <p:spPr bwMode="auto">
              <a:xfrm flipH="1">
                <a:off x="8639176" y="3103563"/>
                <a:ext cx="22225" cy="1588"/>
              </a:xfrm>
              <a:prstGeom prst="line">
                <a:avLst/>
              </a:prstGeom>
              <a:noFill/>
              <a:ln w="4">
                <a:solidFill>
                  <a:srgbClr val="000000"/>
                </a:solidFill>
                <a:round/>
                <a:headEnd/>
                <a:tailEnd/>
              </a:ln>
            </p:spPr>
            <p:txBody>
              <a:bodyPr/>
              <a:lstStyle/>
              <a:p>
                <a:endParaRPr lang="en-US"/>
              </a:p>
            </p:txBody>
          </p:sp>
          <p:sp>
            <p:nvSpPr>
              <p:cNvPr id="408" name="Line 933"/>
              <p:cNvSpPr>
                <a:spLocks noChangeShapeType="1"/>
              </p:cNvSpPr>
              <p:nvPr/>
            </p:nvSpPr>
            <p:spPr bwMode="auto">
              <a:xfrm flipH="1">
                <a:off x="8639176" y="3041650"/>
                <a:ext cx="22225" cy="1588"/>
              </a:xfrm>
              <a:prstGeom prst="line">
                <a:avLst/>
              </a:prstGeom>
              <a:noFill/>
              <a:ln w="4">
                <a:solidFill>
                  <a:srgbClr val="000000"/>
                </a:solidFill>
                <a:round/>
                <a:headEnd/>
                <a:tailEnd/>
              </a:ln>
            </p:spPr>
            <p:txBody>
              <a:bodyPr/>
              <a:lstStyle/>
              <a:p>
                <a:endParaRPr lang="en-US"/>
              </a:p>
            </p:txBody>
          </p:sp>
          <p:sp>
            <p:nvSpPr>
              <p:cNvPr id="409" name="Line 934"/>
              <p:cNvSpPr>
                <a:spLocks noChangeShapeType="1"/>
              </p:cNvSpPr>
              <p:nvPr/>
            </p:nvSpPr>
            <p:spPr bwMode="auto">
              <a:xfrm flipH="1">
                <a:off x="8639176" y="2992438"/>
                <a:ext cx="22225" cy="1588"/>
              </a:xfrm>
              <a:prstGeom prst="line">
                <a:avLst/>
              </a:prstGeom>
              <a:noFill/>
              <a:ln w="4">
                <a:solidFill>
                  <a:srgbClr val="000000"/>
                </a:solidFill>
                <a:round/>
                <a:headEnd/>
                <a:tailEnd/>
              </a:ln>
            </p:spPr>
            <p:txBody>
              <a:bodyPr/>
              <a:lstStyle/>
              <a:p>
                <a:endParaRPr lang="en-US"/>
              </a:p>
            </p:txBody>
          </p:sp>
          <p:sp>
            <p:nvSpPr>
              <p:cNvPr id="410" name="Line 935"/>
              <p:cNvSpPr>
                <a:spLocks noChangeShapeType="1"/>
              </p:cNvSpPr>
              <p:nvPr/>
            </p:nvSpPr>
            <p:spPr bwMode="auto">
              <a:xfrm flipH="1">
                <a:off x="8639176" y="2944813"/>
                <a:ext cx="22225" cy="1588"/>
              </a:xfrm>
              <a:prstGeom prst="line">
                <a:avLst/>
              </a:prstGeom>
              <a:noFill/>
              <a:ln w="4">
                <a:solidFill>
                  <a:srgbClr val="000000"/>
                </a:solidFill>
                <a:round/>
                <a:headEnd/>
                <a:tailEnd/>
              </a:ln>
            </p:spPr>
            <p:txBody>
              <a:bodyPr/>
              <a:lstStyle/>
              <a:p>
                <a:endParaRPr lang="en-US"/>
              </a:p>
            </p:txBody>
          </p:sp>
          <p:sp>
            <p:nvSpPr>
              <p:cNvPr id="411" name="Line 936"/>
              <p:cNvSpPr>
                <a:spLocks noChangeShapeType="1"/>
              </p:cNvSpPr>
              <p:nvPr/>
            </p:nvSpPr>
            <p:spPr bwMode="auto">
              <a:xfrm flipH="1">
                <a:off x="8639176" y="2632075"/>
                <a:ext cx="22225" cy="1588"/>
              </a:xfrm>
              <a:prstGeom prst="line">
                <a:avLst/>
              </a:prstGeom>
              <a:noFill/>
              <a:ln w="4">
                <a:solidFill>
                  <a:srgbClr val="000000"/>
                </a:solidFill>
                <a:round/>
                <a:headEnd/>
                <a:tailEnd/>
              </a:ln>
            </p:spPr>
            <p:txBody>
              <a:bodyPr/>
              <a:lstStyle/>
              <a:p>
                <a:endParaRPr lang="en-US"/>
              </a:p>
            </p:txBody>
          </p:sp>
          <p:sp>
            <p:nvSpPr>
              <p:cNvPr id="412" name="Line 937"/>
              <p:cNvSpPr>
                <a:spLocks noChangeShapeType="1"/>
              </p:cNvSpPr>
              <p:nvPr/>
            </p:nvSpPr>
            <p:spPr bwMode="auto">
              <a:xfrm flipH="1">
                <a:off x="8639176" y="2473325"/>
                <a:ext cx="22225" cy="1588"/>
              </a:xfrm>
              <a:prstGeom prst="line">
                <a:avLst/>
              </a:prstGeom>
              <a:noFill/>
              <a:ln w="4">
                <a:solidFill>
                  <a:srgbClr val="000000"/>
                </a:solidFill>
                <a:round/>
                <a:headEnd/>
                <a:tailEnd/>
              </a:ln>
            </p:spPr>
            <p:txBody>
              <a:bodyPr/>
              <a:lstStyle/>
              <a:p>
                <a:endParaRPr lang="en-US"/>
              </a:p>
            </p:txBody>
          </p:sp>
          <p:sp>
            <p:nvSpPr>
              <p:cNvPr id="413" name="Line 938"/>
              <p:cNvSpPr>
                <a:spLocks noChangeShapeType="1"/>
              </p:cNvSpPr>
              <p:nvPr/>
            </p:nvSpPr>
            <p:spPr bwMode="auto">
              <a:xfrm flipH="1">
                <a:off x="8639176" y="2360613"/>
                <a:ext cx="22225" cy="1588"/>
              </a:xfrm>
              <a:prstGeom prst="line">
                <a:avLst/>
              </a:prstGeom>
              <a:noFill/>
              <a:ln w="4">
                <a:solidFill>
                  <a:srgbClr val="000000"/>
                </a:solidFill>
                <a:round/>
                <a:headEnd/>
                <a:tailEnd/>
              </a:ln>
            </p:spPr>
            <p:txBody>
              <a:bodyPr/>
              <a:lstStyle/>
              <a:p>
                <a:endParaRPr lang="en-US"/>
              </a:p>
            </p:txBody>
          </p:sp>
          <p:sp>
            <p:nvSpPr>
              <p:cNvPr id="414" name="Line 939"/>
              <p:cNvSpPr>
                <a:spLocks noChangeShapeType="1"/>
              </p:cNvSpPr>
              <p:nvPr/>
            </p:nvSpPr>
            <p:spPr bwMode="auto">
              <a:xfrm flipH="1">
                <a:off x="8639176" y="2273300"/>
                <a:ext cx="22225" cy="1588"/>
              </a:xfrm>
              <a:prstGeom prst="line">
                <a:avLst/>
              </a:prstGeom>
              <a:noFill/>
              <a:ln w="4">
                <a:solidFill>
                  <a:srgbClr val="000000"/>
                </a:solidFill>
                <a:round/>
                <a:headEnd/>
                <a:tailEnd/>
              </a:ln>
            </p:spPr>
            <p:txBody>
              <a:bodyPr/>
              <a:lstStyle/>
              <a:p>
                <a:endParaRPr lang="en-US"/>
              </a:p>
            </p:txBody>
          </p:sp>
          <p:sp>
            <p:nvSpPr>
              <p:cNvPr id="415" name="Line 940"/>
              <p:cNvSpPr>
                <a:spLocks noChangeShapeType="1"/>
              </p:cNvSpPr>
              <p:nvPr/>
            </p:nvSpPr>
            <p:spPr bwMode="auto">
              <a:xfrm flipH="1">
                <a:off x="8639176" y="2201863"/>
                <a:ext cx="22225" cy="1588"/>
              </a:xfrm>
              <a:prstGeom prst="line">
                <a:avLst/>
              </a:prstGeom>
              <a:noFill/>
              <a:ln w="4">
                <a:solidFill>
                  <a:srgbClr val="000000"/>
                </a:solidFill>
                <a:round/>
                <a:headEnd/>
                <a:tailEnd/>
              </a:ln>
            </p:spPr>
            <p:txBody>
              <a:bodyPr/>
              <a:lstStyle/>
              <a:p>
                <a:endParaRPr lang="en-US"/>
              </a:p>
            </p:txBody>
          </p:sp>
          <p:sp>
            <p:nvSpPr>
              <p:cNvPr id="416" name="Line 941"/>
              <p:cNvSpPr>
                <a:spLocks noChangeShapeType="1"/>
              </p:cNvSpPr>
              <p:nvPr/>
            </p:nvSpPr>
            <p:spPr bwMode="auto">
              <a:xfrm flipH="1">
                <a:off x="8639176" y="2143125"/>
                <a:ext cx="22225" cy="1588"/>
              </a:xfrm>
              <a:prstGeom prst="line">
                <a:avLst/>
              </a:prstGeom>
              <a:noFill/>
              <a:ln w="4">
                <a:solidFill>
                  <a:srgbClr val="000000"/>
                </a:solidFill>
                <a:round/>
                <a:headEnd/>
                <a:tailEnd/>
              </a:ln>
            </p:spPr>
            <p:txBody>
              <a:bodyPr/>
              <a:lstStyle/>
              <a:p>
                <a:endParaRPr lang="en-US"/>
              </a:p>
            </p:txBody>
          </p:sp>
          <p:sp>
            <p:nvSpPr>
              <p:cNvPr id="417" name="Line 942"/>
              <p:cNvSpPr>
                <a:spLocks noChangeShapeType="1"/>
              </p:cNvSpPr>
              <p:nvPr/>
            </p:nvSpPr>
            <p:spPr bwMode="auto">
              <a:xfrm flipH="1">
                <a:off x="8639176" y="2089150"/>
                <a:ext cx="22225" cy="1588"/>
              </a:xfrm>
              <a:prstGeom prst="line">
                <a:avLst/>
              </a:prstGeom>
              <a:noFill/>
              <a:ln w="4">
                <a:solidFill>
                  <a:srgbClr val="000000"/>
                </a:solidFill>
                <a:round/>
                <a:headEnd/>
                <a:tailEnd/>
              </a:ln>
            </p:spPr>
            <p:txBody>
              <a:bodyPr/>
              <a:lstStyle/>
              <a:p>
                <a:endParaRPr lang="en-US"/>
              </a:p>
            </p:txBody>
          </p:sp>
          <p:sp>
            <p:nvSpPr>
              <p:cNvPr id="418" name="Line 943"/>
              <p:cNvSpPr>
                <a:spLocks noChangeShapeType="1"/>
              </p:cNvSpPr>
              <p:nvPr/>
            </p:nvSpPr>
            <p:spPr bwMode="auto">
              <a:xfrm flipH="1">
                <a:off x="8639176" y="2043113"/>
                <a:ext cx="22225" cy="1588"/>
              </a:xfrm>
              <a:prstGeom prst="line">
                <a:avLst/>
              </a:prstGeom>
              <a:noFill/>
              <a:ln w="4">
                <a:solidFill>
                  <a:srgbClr val="000000"/>
                </a:solidFill>
                <a:round/>
                <a:headEnd/>
                <a:tailEnd/>
              </a:ln>
            </p:spPr>
            <p:txBody>
              <a:bodyPr/>
              <a:lstStyle/>
              <a:p>
                <a:endParaRPr lang="en-US"/>
              </a:p>
            </p:txBody>
          </p:sp>
          <p:sp>
            <p:nvSpPr>
              <p:cNvPr id="419" name="Freeform 944"/>
              <p:cNvSpPr>
                <a:spLocks/>
              </p:cNvSpPr>
              <p:nvPr/>
            </p:nvSpPr>
            <p:spPr bwMode="auto">
              <a:xfrm>
                <a:off x="6454776" y="2582863"/>
                <a:ext cx="22225" cy="41275"/>
              </a:xfrm>
              <a:custGeom>
                <a:avLst/>
                <a:gdLst>
                  <a:gd name="T0" fmla="*/ 0 w 14"/>
                  <a:gd name="T1" fmla="*/ 0 h 26"/>
                  <a:gd name="T2" fmla="*/ 2147483647 w 14"/>
                  <a:gd name="T3" fmla="*/ 0 h 26"/>
                  <a:gd name="T4" fmla="*/ 2147483647 w 14"/>
                  <a:gd name="T5" fmla="*/ 0 h 26"/>
                  <a:gd name="T6" fmla="*/ 2147483647 w 14"/>
                  <a:gd name="T7" fmla="*/ 2147483647 h 26"/>
                  <a:gd name="T8" fmla="*/ 0 w 14"/>
                  <a:gd name="T9" fmla="*/ 2147483647 h 26"/>
                  <a:gd name="T10" fmla="*/ 2147483647 w 14"/>
                  <a:gd name="T11" fmla="*/ 2147483647 h 26"/>
                  <a:gd name="T12" fmla="*/ 0 60000 65536"/>
                  <a:gd name="T13" fmla="*/ 0 60000 65536"/>
                  <a:gd name="T14" fmla="*/ 0 60000 65536"/>
                  <a:gd name="T15" fmla="*/ 0 60000 65536"/>
                  <a:gd name="T16" fmla="*/ 0 60000 65536"/>
                  <a:gd name="T17" fmla="*/ 0 60000 65536"/>
                  <a:gd name="T18" fmla="*/ 0 w 14"/>
                  <a:gd name="T19" fmla="*/ 0 h 26"/>
                  <a:gd name="T20" fmla="*/ 14 w 14"/>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4" h="26">
                    <a:moveTo>
                      <a:pt x="0" y="0"/>
                    </a:moveTo>
                    <a:lnTo>
                      <a:pt x="14" y="0"/>
                    </a:lnTo>
                    <a:lnTo>
                      <a:pt x="7" y="0"/>
                    </a:lnTo>
                    <a:lnTo>
                      <a:pt x="7" y="26"/>
                    </a:lnTo>
                    <a:lnTo>
                      <a:pt x="0" y="26"/>
                    </a:lnTo>
                    <a:lnTo>
                      <a:pt x="14" y="26"/>
                    </a:lnTo>
                  </a:path>
                </a:pathLst>
              </a:custGeom>
              <a:noFill/>
              <a:ln w="4">
                <a:solidFill>
                  <a:srgbClr val="B200B2"/>
                </a:solidFill>
                <a:round/>
                <a:headEnd/>
                <a:tailEnd/>
              </a:ln>
            </p:spPr>
            <p:txBody>
              <a:bodyPr/>
              <a:lstStyle/>
              <a:p>
                <a:endParaRPr lang="en-US"/>
              </a:p>
            </p:txBody>
          </p:sp>
          <p:sp>
            <p:nvSpPr>
              <p:cNvPr id="420" name="Freeform 945"/>
              <p:cNvSpPr>
                <a:spLocks/>
              </p:cNvSpPr>
              <p:nvPr/>
            </p:nvSpPr>
            <p:spPr bwMode="auto">
              <a:xfrm>
                <a:off x="6480176" y="2465388"/>
                <a:ext cx="22225" cy="31750"/>
              </a:xfrm>
              <a:custGeom>
                <a:avLst/>
                <a:gdLst>
                  <a:gd name="T0" fmla="*/ 0 w 14"/>
                  <a:gd name="T1" fmla="*/ 0 h 20"/>
                  <a:gd name="T2" fmla="*/ 2147483647 w 14"/>
                  <a:gd name="T3" fmla="*/ 0 h 20"/>
                  <a:gd name="T4" fmla="*/ 2147483647 w 14"/>
                  <a:gd name="T5" fmla="*/ 0 h 20"/>
                  <a:gd name="T6" fmla="*/ 2147483647 w 14"/>
                  <a:gd name="T7" fmla="*/ 2147483647 h 20"/>
                  <a:gd name="T8" fmla="*/ 0 w 14"/>
                  <a:gd name="T9" fmla="*/ 2147483647 h 20"/>
                  <a:gd name="T10" fmla="*/ 2147483647 w 14"/>
                  <a:gd name="T11" fmla="*/ 2147483647 h 20"/>
                  <a:gd name="T12" fmla="*/ 0 60000 65536"/>
                  <a:gd name="T13" fmla="*/ 0 60000 65536"/>
                  <a:gd name="T14" fmla="*/ 0 60000 65536"/>
                  <a:gd name="T15" fmla="*/ 0 60000 65536"/>
                  <a:gd name="T16" fmla="*/ 0 60000 65536"/>
                  <a:gd name="T17" fmla="*/ 0 60000 65536"/>
                  <a:gd name="T18" fmla="*/ 0 w 14"/>
                  <a:gd name="T19" fmla="*/ 0 h 20"/>
                  <a:gd name="T20" fmla="*/ 14 w 14"/>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4" h="20">
                    <a:moveTo>
                      <a:pt x="0" y="0"/>
                    </a:moveTo>
                    <a:lnTo>
                      <a:pt x="14" y="0"/>
                    </a:lnTo>
                    <a:lnTo>
                      <a:pt x="7" y="0"/>
                    </a:lnTo>
                    <a:lnTo>
                      <a:pt x="7" y="20"/>
                    </a:lnTo>
                    <a:lnTo>
                      <a:pt x="0" y="20"/>
                    </a:lnTo>
                    <a:lnTo>
                      <a:pt x="14" y="20"/>
                    </a:lnTo>
                  </a:path>
                </a:pathLst>
              </a:custGeom>
              <a:noFill/>
              <a:ln w="4">
                <a:solidFill>
                  <a:srgbClr val="B200B2"/>
                </a:solidFill>
                <a:round/>
                <a:headEnd/>
                <a:tailEnd/>
              </a:ln>
            </p:spPr>
            <p:txBody>
              <a:bodyPr/>
              <a:lstStyle/>
              <a:p>
                <a:endParaRPr lang="en-US"/>
              </a:p>
            </p:txBody>
          </p:sp>
          <p:sp>
            <p:nvSpPr>
              <p:cNvPr id="421" name="Freeform 946"/>
              <p:cNvSpPr>
                <a:spLocks/>
              </p:cNvSpPr>
              <p:nvPr/>
            </p:nvSpPr>
            <p:spPr bwMode="auto">
              <a:xfrm>
                <a:off x="6502401" y="2449513"/>
                <a:ext cx="22225" cy="30163"/>
              </a:xfrm>
              <a:custGeom>
                <a:avLst/>
                <a:gdLst>
                  <a:gd name="T0" fmla="*/ 0 w 14"/>
                  <a:gd name="T1" fmla="*/ 0 h 19"/>
                  <a:gd name="T2" fmla="*/ 2147483647 w 14"/>
                  <a:gd name="T3" fmla="*/ 0 h 19"/>
                  <a:gd name="T4" fmla="*/ 2147483647 w 14"/>
                  <a:gd name="T5" fmla="*/ 0 h 19"/>
                  <a:gd name="T6" fmla="*/ 2147483647 w 14"/>
                  <a:gd name="T7" fmla="*/ 2147483647 h 19"/>
                  <a:gd name="T8" fmla="*/ 0 w 14"/>
                  <a:gd name="T9" fmla="*/ 2147483647 h 19"/>
                  <a:gd name="T10" fmla="*/ 2147483647 w 14"/>
                  <a:gd name="T11" fmla="*/ 2147483647 h 19"/>
                  <a:gd name="T12" fmla="*/ 0 60000 65536"/>
                  <a:gd name="T13" fmla="*/ 0 60000 65536"/>
                  <a:gd name="T14" fmla="*/ 0 60000 65536"/>
                  <a:gd name="T15" fmla="*/ 0 60000 65536"/>
                  <a:gd name="T16" fmla="*/ 0 60000 65536"/>
                  <a:gd name="T17" fmla="*/ 0 60000 65536"/>
                  <a:gd name="T18" fmla="*/ 0 w 14"/>
                  <a:gd name="T19" fmla="*/ 0 h 19"/>
                  <a:gd name="T20" fmla="*/ 14 w 14"/>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4" h="19">
                    <a:moveTo>
                      <a:pt x="0" y="0"/>
                    </a:moveTo>
                    <a:lnTo>
                      <a:pt x="14" y="0"/>
                    </a:lnTo>
                    <a:lnTo>
                      <a:pt x="7" y="0"/>
                    </a:lnTo>
                    <a:lnTo>
                      <a:pt x="7" y="19"/>
                    </a:lnTo>
                    <a:lnTo>
                      <a:pt x="0" y="19"/>
                    </a:lnTo>
                    <a:lnTo>
                      <a:pt x="14" y="19"/>
                    </a:lnTo>
                  </a:path>
                </a:pathLst>
              </a:custGeom>
              <a:noFill/>
              <a:ln w="4">
                <a:solidFill>
                  <a:srgbClr val="B200B2"/>
                </a:solidFill>
                <a:round/>
                <a:headEnd/>
                <a:tailEnd/>
              </a:ln>
            </p:spPr>
            <p:txBody>
              <a:bodyPr/>
              <a:lstStyle/>
              <a:p>
                <a:endParaRPr lang="en-US"/>
              </a:p>
            </p:txBody>
          </p:sp>
          <p:sp>
            <p:nvSpPr>
              <p:cNvPr id="422" name="Freeform 947"/>
              <p:cNvSpPr>
                <a:spLocks/>
              </p:cNvSpPr>
              <p:nvPr/>
            </p:nvSpPr>
            <p:spPr bwMode="auto">
              <a:xfrm>
                <a:off x="6524626" y="2449513"/>
                <a:ext cx="22225" cy="30163"/>
              </a:xfrm>
              <a:custGeom>
                <a:avLst/>
                <a:gdLst>
                  <a:gd name="T0" fmla="*/ 0 w 14"/>
                  <a:gd name="T1" fmla="*/ 0 h 19"/>
                  <a:gd name="T2" fmla="*/ 2147483647 w 14"/>
                  <a:gd name="T3" fmla="*/ 0 h 19"/>
                  <a:gd name="T4" fmla="*/ 2147483647 w 14"/>
                  <a:gd name="T5" fmla="*/ 0 h 19"/>
                  <a:gd name="T6" fmla="*/ 2147483647 w 14"/>
                  <a:gd name="T7" fmla="*/ 2147483647 h 19"/>
                  <a:gd name="T8" fmla="*/ 0 w 14"/>
                  <a:gd name="T9" fmla="*/ 2147483647 h 19"/>
                  <a:gd name="T10" fmla="*/ 2147483647 w 14"/>
                  <a:gd name="T11" fmla="*/ 2147483647 h 19"/>
                  <a:gd name="T12" fmla="*/ 0 60000 65536"/>
                  <a:gd name="T13" fmla="*/ 0 60000 65536"/>
                  <a:gd name="T14" fmla="*/ 0 60000 65536"/>
                  <a:gd name="T15" fmla="*/ 0 60000 65536"/>
                  <a:gd name="T16" fmla="*/ 0 60000 65536"/>
                  <a:gd name="T17" fmla="*/ 0 60000 65536"/>
                  <a:gd name="T18" fmla="*/ 0 w 14"/>
                  <a:gd name="T19" fmla="*/ 0 h 19"/>
                  <a:gd name="T20" fmla="*/ 14 w 14"/>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4" h="19">
                    <a:moveTo>
                      <a:pt x="0" y="0"/>
                    </a:moveTo>
                    <a:lnTo>
                      <a:pt x="14" y="0"/>
                    </a:lnTo>
                    <a:lnTo>
                      <a:pt x="7" y="0"/>
                    </a:lnTo>
                    <a:lnTo>
                      <a:pt x="7" y="19"/>
                    </a:lnTo>
                    <a:lnTo>
                      <a:pt x="0" y="19"/>
                    </a:lnTo>
                    <a:lnTo>
                      <a:pt x="14" y="19"/>
                    </a:lnTo>
                  </a:path>
                </a:pathLst>
              </a:custGeom>
              <a:noFill/>
              <a:ln w="4">
                <a:solidFill>
                  <a:srgbClr val="B200B2"/>
                </a:solidFill>
                <a:round/>
                <a:headEnd/>
                <a:tailEnd/>
              </a:ln>
            </p:spPr>
            <p:txBody>
              <a:bodyPr/>
              <a:lstStyle/>
              <a:p>
                <a:endParaRPr lang="en-US"/>
              </a:p>
            </p:txBody>
          </p:sp>
          <p:sp>
            <p:nvSpPr>
              <p:cNvPr id="423" name="Freeform 948"/>
              <p:cNvSpPr>
                <a:spLocks/>
              </p:cNvSpPr>
              <p:nvPr/>
            </p:nvSpPr>
            <p:spPr bwMode="auto">
              <a:xfrm>
                <a:off x="6550026" y="2449513"/>
                <a:ext cx="22225" cy="30163"/>
              </a:xfrm>
              <a:custGeom>
                <a:avLst/>
                <a:gdLst>
                  <a:gd name="T0" fmla="*/ 0 w 14"/>
                  <a:gd name="T1" fmla="*/ 0 h 19"/>
                  <a:gd name="T2" fmla="*/ 2147483647 w 14"/>
                  <a:gd name="T3" fmla="*/ 0 h 19"/>
                  <a:gd name="T4" fmla="*/ 2147483647 w 14"/>
                  <a:gd name="T5" fmla="*/ 0 h 19"/>
                  <a:gd name="T6" fmla="*/ 2147483647 w 14"/>
                  <a:gd name="T7" fmla="*/ 2147483647 h 19"/>
                  <a:gd name="T8" fmla="*/ 0 w 14"/>
                  <a:gd name="T9" fmla="*/ 2147483647 h 19"/>
                  <a:gd name="T10" fmla="*/ 2147483647 w 14"/>
                  <a:gd name="T11" fmla="*/ 2147483647 h 19"/>
                  <a:gd name="T12" fmla="*/ 0 60000 65536"/>
                  <a:gd name="T13" fmla="*/ 0 60000 65536"/>
                  <a:gd name="T14" fmla="*/ 0 60000 65536"/>
                  <a:gd name="T15" fmla="*/ 0 60000 65536"/>
                  <a:gd name="T16" fmla="*/ 0 60000 65536"/>
                  <a:gd name="T17" fmla="*/ 0 60000 65536"/>
                  <a:gd name="T18" fmla="*/ 0 w 14"/>
                  <a:gd name="T19" fmla="*/ 0 h 19"/>
                  <a:gd name="T20" fmla="*/ 14 w 14"/>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4" h="19">
                    <a:moveTo>
                      <a:pt x="0" y="0"/>
                    </a:moveTo>
                    <a:lnTo>
                      <a:pt x="14" y="0"/>
                    </a:lnTo>
                    <a:lnTo>
                      <a:pt x="7" y="0"/>
                    </a:lnTo>
                    <a:lnTo>
                      <a:pt x="7" y="19"/>
                    </a:lnTo>
                    <a:lnTo>
                      <a:pt x="0" y="19"/>
                    </a:lnTo>
                    <a:lnTo>
                      <a:pt x="14" y="19"/>
                    </a:lnTo>
                  </a:path>
                </a:pathLst>
              </a:custGeom>
              <a:noFill/>
              <a:ln w="4">
                <a:solidFill>
                  <a:srgbClr val="B200B2"/>
                </a:solidFill>
                <a:round/>
                <a:headEnd/>
                <a:tailEnd/>
              </a:ln>
            </p:spPr>
            <p:txBody>
              <a:bodyPr/>
              <a:lstStyle/>
              <a:p>
                <a:endParaRPr lang="en-US"/>
              </a:p>
            </p:txBody>
          </p:sp>
          <p:sp>
            <p:nvSpPr>
              <p:cNvPr id="424" name="Freeform 949"/>
              <p:cNvSpPr>
                <a:spLocks/>
              </p:cNvSpPr>
              <p:nvPr/>
            </p:nvSpPr>
            <p:spPr bwMode="auto">
              <a:xfrm>
                <a:off x="6572251" y="2449513"/>
                <a:ext cx="22225" cy="30163"/>
              </a:xfrm>
              <a:custGeom>
                <a:avLst/>
                <a:gdLst>
                  <a:gd name="T0" fmla="*/ 0 w 14"/>
                  <a:gd name="T1" fmla="*/ 0 h 19"/>
                  <a:gd name="T2" fmla="*/ 2147483647 w 14"/>
                  <a:gd name="T3" fmla="*/ 0 h 19"/>
                  <a:gd name="T4" fmla="*/ 2147483647 w 14"/>
                  <a:gd name="T5" fmla="*/ 0 h 19"/>
                  <a:gd name="T6" fmla="*/ 2147483647 w 14"/>
                  <a:gd name="T7" fmla="*/ 2147483647 h 19"/>
                  <a:gd name="T8" fmla="*/ 0 w 14"/>
                  <a:gd name="T9" fmla="*/ 2147483647 h 19"/>
                  <a:gd name="T10" fmla="*/ 2147483647 w 14"/>
                  <a:gd name="T11" fmla="*/ 2147483647 h 19"/>
                  <a:gd name="T12" fmla="*/ 0 60000 65536"/>
                  <a:gd name="T13" fmla="*/ 0 60000 65536"/>
                  <a:gd name="T14" fmla="*/ 0 60000 65536"/>
                  <a:gd name="T15" fmla="*/ 0 60000 65536"/>
                  <a:gd name="T16" fmla="*/ 0 60000 65536"/>
                  <a:gd name="T17" fmla="*/ 0 60000 65536"/>
                  <a:gd name="T18" fmla="*/ 0 w 14"/>
                  <a:gd name="T19" fmla="*/ 0 h 19"/>
                  <a:gd name="T20" fmla="*/ 14 w 14"/>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4" h="19">
                    <a:moveTo>
                      <a:pt x="0" y="0"/>
                    </a:moveTo>
                    <a:lnTo>
                      <a:pt x="14" y="0"/>
                    </a:lnTo>
                    <a:lnTo>
                      <a:pt x="7" y="0"/>
                    </a:lnTo>
                    <a:lnTo>
                      <a:pt x="7" y="19"/>
                    </a:lnTo>
                    <a:lnTo>
                      <a:pt x="0" y="19"/>
                    </a:lnTo>
                    <a:lnTo>
                      <a:pt x="14" y="19"/>
                    </a:lnTo>
                  </a:path>
                </a:pathLst>
              </a:custGeom>
              <a:noFill/>
              <a:ln w="4">
                <a:solidFill>
                  <a:srgbClr val="B200B2"/>
                </a:solidFill>
                <a:round/>
                <a:headEnd/>
                <a:tailEnd/>
              </a:ln>
            </p:spPr>
            <p:txBody>
              <a:bodyPr/>
              <a:lstStyle/>
              <a:p>
                <a:endParaRPr lang="en-US"/>
              </a:p>
            </p:txBody>
          </p:sp>
          <p:sp>
            <p:nvSpPr>
              <p:cNvPr id="425" name="Freeform 950"/>
              <p:cNvSpPr>
                <a:spLocks/>
              </p:cNvSpPr>
              <p:nvPr/>
            </p:nvSpPr>
            <p:spPr bwMode="auto">
              <a:xfrm>
                <a:off x="6594476" y="2449513"/>
                <a:ext cx="22225" cy="30163"/>
              </a:xfrm>
              <a:custGeom>
                <a:avLst/>
                <a:gdLst>
                  <a:gd name="T0" fmla="*/ 0 w 14"/>
                  <a:gd name="T1" fmla="*/ 0 h 19"/>
                  <a:gd name="T2" fmla="*/ 2147483647 w 14"/>
                  <a:gd name="T3" fmla="*/ 0 h 19"/>
                  <a:gd name="T4" fmla="*/ 2147483647 w 14"/>
                  <a:gd name="T5" fmla="*/ 0 h 19"/>
                  <a:gd name="T6" fmla="*/ 2147483647 w 14"/>
                  <a:gd name="T7" fmla="*/ 2147483647 h 19"/>
                  <a:gd name="T8" fmla="*/ 0 w 14"/>
                  <a:gd name="T9" fmla="*/ 2147483647 h 19"/>
                  <a:gd name="T10" fmla="*/ 2147483647 w 14"/>
                  <a:gd name="T11" fmla="*/ 2147483647 h 19"/>
                  <a:gd name="T12" fmla="*/ 0 60000 65536"/>
                  <a:gd name="T13" fmla="*/ 0 60000 65536"/>
                  <a:gd name="T14" fmla="*/ 0 60000 65536"/>
                  <a:gd name="T15" fmla="*/ 0 60000 65536"/>
                  <a:gd name="T16" fmla="*/ 0 60000 65536"/>
                  <a:gd name="T17" fmla="*/ 0 60000 65536"/>
                  <a:gd name="T18" fmla="*/ 0 w 14"/>
                  <a:gd name="T19" fmla="*/ 0 h 19"/>
                  <a:gd name="T20" fmla="*/ 14 w 14"/>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4" h="19">
                    <a:moveTo>
                      <a:pt x="0" y="0"/>
                    </a:moveTo>
                    <a:lnTo>
                      <a:pt x="14" y="0"/>
                    </a:lnTo>
                    <a:lnTo>
                      <a:pt x="7" y="0"/>
                    </a:lnTo>
                    <a:lnTo>
                      <a:pt x="7" y="19"/>
                    </a:lnTo>
                    <a:lnTo>
                      <a:pt x="0" y="19"/>
                    </a:lnTo>
                    <a:lnTo>
                      <a:pt x="14" y="19"/>
                    </a:lnTo>
                  </a:path>
                </a:pathLst>
              </a:custGeom>
              <a:noFill/>
              <a:ln w="4">
                <a:solidFill>
                  <a:srgbClr val="B200B2"/>
                </a:solidFill>
                <a:round/>
                <a:headEnd/>
                <a:tailEnd/>
              </a:ln>
            </p:spPr>
            <p:txBody>
              <a:bodyPr/>
              <a:lstStyle/>
              <a:p>
                <a:endParaRPr lang="en-US"/>
              </a:p>
            </p:txBody>
          </p:sp>
          <p:sp>
            <p:nvSpPr>
              <p:cNvPr id="426" name="Freeform 951"/>
              <p:cNvSpPr>
                <a:spLocks/>
              </p:cNvSpPr>
              <p:nvPr/>
            </p:nvSpPr>
            <p:spPr bwMode="auto">
              <a:xfrm>
                <a:off x="6616701" y="2449513"/>
                <a:ext cx="22225" cy="30163"/>
              </a:xfrm>
              <a:custGeom>
                <a:avLst/>
                <a:gdLst>
                  <a:gd name="T0" fmla="*/ 0 w 14"/>
                  <a:gd name="T1" fmla="*/ 0 h 19"/>
                  <a:gd name="T2" fmla="*/ 2147483647 w 14"/>
                  <a:gd name="T3" fmla="*/ 0 h 19"/>
                  <a:gd name="T4" fmla="*/ 2147483647 w 14"/>
                  <a:gd name="T5" fmla="*/ 0 h 19"/>
                  <a:gd name="T6" fmla="*/ 2147483647 w 14"/>
                  <a:gd name="T7" fmla="*/ 2147483647 h 19"/>
                  <a:gd name="T8" fmla="*/ 0 w 14"/>
                  <a:gd name="T9" fmla="*/ 2147483647 h 19"/>
                  <a:gd name="T10" fmla="*/ 2147483647 w 14"/>
                  <a:gd name="T11" fmla="*/ 2147483647 h 19"/>
                  <a:gd name="T12" fmla="*/ 0 60000 65536"/>
                  <a:gd name="T13" fmla="*/ 0 60000 65536"/>
                  <a:gd name="T14" fmla="*/ 0 60000 65536"/>
                  <a:gd name="T15" fmla="*/ 0 60000 65536"/>
                  <a:gd name="T16" fmla="*/ 0 60000 65536"/>
                  <a:gd name="T17" fmla="*/ 0 60000 65536"/>
                  <a:gd name="T18" fmla="*/ 0 w 14"/>
                  <a:gd name="T19" fmla="*/ 0 h 19"/>
                  <a:gd name="T20" fmla="*/ 14 w 14"/>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4" h="19">
                    <a:moveTo>
                      <a:pt x="0" y="0"/>
                    </a:moveTo>
                    <a:lnTo>
                      <a:pt x="14" y="0"/>
                    </a:lnTo>
                    <a:lnTo>
                      <a:pt x="7" y="0"/>
                    </a:lnTo>
                    <a:lnTo>
                      <a:pt x="7" y="19"/>
                    </a:lnTo>
                    <a:lnTo>
                      <a:pt x="0" y="19"/>
                    </a:lnTo>
                    <a:lnTo>
                      <a:pt x="14" y="19"/>
                    </a:lnTo>
                  </a:path>
                </a:pathLst>
              </a:custGeom>
              <a:noFill/>
              <a:ln w="4">
                <a:solidFill>
                  <a:srgbClr val="B200B2"/>
                </a:solidFill>
                <a:round/>
                <a:headEnd/>
                <a:tailEnd/>
              </a:ln>
            </p:spPr>
            <p:txBody>
              <a:bodyPr/>
              <a:lstStyle/>
              <a:p>
                <a:endParaRPr lang="en-US"/>
              </a:p>
            </p:txBody>
          </p:sp>
          <p:sp>
            <p:nvSpPr>
              <p:cNvPr id="427" name="Freeform 952"/>
              <p:cNvSpPr>
                <a:spLocks/>
              </p:cNvSpPr>
              <p:nvPr/>
            </p:nvSpPr>
            <p:spPr bwMode="auto">
              <a:xfrm>
                <a:off x="6640513" y="2451100"/>
                <a:ext cx="22225" cy="31750"/>
              </a:xfrm>
              <a:custGeom>
                <a:avLst/>
                <a:gdLst>
                  <a:gd name="T0" fmla="*/ 0 w 14"/>
                  <a:gd name="T1" fmla="*/ 0 h 20"/>
                  <a:gd name="T2" fmla="*/ 2147483647 w 14"/>
                  <a:gd name="T3" fmla="*/ 0 h 20"/>
                  <a:gd name="T4" fmla="*/ 2147483647 w 14"/>
                  <a:gd name="T5" fmla="*/ 0 h 20"/>
                  <a:gd name="T6" fmla="*/ 2147483647 w 14"/>
                  <a:gd name="T7" fmla="*/ 2147483647 h 20"/>
                  <a:gd name="T8" fmla="*/ 0 w 14"/>
                  <a:gd name="T9" fmla="*/ 2147483647 h 20"/>
                  <a:gd name="T10" fmla="*/ 2147483647 w 14"/>
                  <a:gd name="T11" fmla="*/ 2147483647 h 20"/>
                  <a:gd name="T12" fmla="*/ 0 60000 65536"/>
                  <a:gd name="T13" fmla="*/ 0 60000 65536"/>
                  <a:gd name="T14" fmla="*/ 0 60000 65536"/>
                  <a:gd name="T15" fmla="*/ 0 60000 65536"/>
                  <a:gd name="T16" fmla="*/ 0 60000 65536"/>
                  <a:gd name="T17" fmla="*/ 0 60000 65536"/>
                  <a:gd name="T18" fmla="*/ 0 w 14"/>
                  <a:gd name="T19" fmla="*/ 0 h 20"/>
                  <a:gd name="T20" fmla="*/ 14 w 14"/>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4" h="20">
                    <a:moveTo>
                      <a:pt x="0" y="0"/>
                    </a:moveTo>
                    <a:lnTo>
                      <a:pt x="14" y="0"/>
                    </a:lnTo>
                    <a:lnTo>
                      <a:pt x="7" y="0"/>
                    </a:lnTo>
                    <a:lnTo>
                      <a:pt x="7" y="20"/>
                    </a:lnTo>
                    <a:lnTo>
                      <a:pt x="0" y="20"/>
                    </a:lnTo>
                    <a:lnTo>
                      <a:pt x="14" y="20"/>
                    </a:lnTo>
                  </a:path>
                </a:pathLst>
              </a:custGeom>
              <a:noFill/>
              <a:ln w="4">
                <a:solidFill>
                  <a:srgbClr val="B200B2"/>
                </a:solidFill>
                <a:round/>
                <a:headEnd/>
                <a:tailEnd/>
              </a:ln>
            </p:spPr>
            <p:txBody>
              <a:bodyPr/>
              <a:lstStyle/>
              <a:p>
                <a:endParaRPr lang="en-US"/>
              </a:p>
            </p:txBody>
          </p:sp>
          <p:sp>
            <p:nvSpPr>
              <p:cNvPr id="428" name="Freeform 953"/>
              <p:cNvSpPr>
                <a:spLocks/>
              </p:cNvSpPr>
              <p:nvPr/>
            </p:nvSpPr>
            <p:spPr bwMode="auto">
              <a:xfrm>
                <a:off x="6662738" y="2454275"/>
                <a:ext cx="22225" cy="30163"/>
              </a:xfrm>
              <a:custGeom>
                <a:avLst/>
                <a:gdLst>
                  <a:gd name="T0" fmla="*/ 0 w 14"/>
                  <a:gd name="T1" fmla="*/ 0 h 19"/>
                  <a:gd name="T2" fmla="*/ 2147483647 w 14"/>
                  <a:gd name="T3" fmla="*/ 0 h 19"/>
                  <a:gd name="T4" fmla="*/ 2147483647 w 14"/>
                  <a:gd name="T5" fmla="*/ 0 h 19"/>
                  <a:gd name="T6" fmla="*/ 2147483647 w 14"/>
                  <a:gd name="T7" fmla="*/ 2147483647 h 19"/>
                  <a:gd name="T8" fmla="*/ 0 w 14"/>
                  <a:gd name="T9" fmla="*/ 2147483647 h 19"/>
                  <a:gd name="T10" fmla="*/ 2147483647 w 14"/>
                  <a:gd name="T11" fmla="*/ 2147483647 h 19"/>
                  <a:gd name="T12" fmla="*/ 0 60000 65536"/>
                  <a:gd name="T13" fmla="*/ 0 60000 65536"/>
                  <a:gd name="T14" fmla="*/ 0 60000 65536"/>
                  <a:gd name="T15" fmla="*/ 0 60000 65536"/>
                  <a:gd name="T16" fmla="*/ 0 60000 65536"/>
                  <a:gd name="T17" fmla="*/ 0 60000 65536"/>
                  <a:gd name="T18" fmla="*/ 0 w 14"/>
                  <a:gd name="T19" fmla="*/ 0 h 19"/>
                  <a:gd name="T20" fmla="*/ 14 w 14"/>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4" h="19">
                    <a:moveTo>
                      <a:pt x="0" y="0"/>
                    </a:moveTo>
                    <a:lnTo>
                      <a:pt x="14" y="0"/>
                    </a:lnTo>
                    <a:lnTo>
                      <a:pt x="7" y="0"/>
                    </a:lnTo>
                    <a:lnTo>
                      <a:pt x="7" y="19"/>
                    </a:lnTo>
                    <a:lnTo>
                      <a:pt x="0" y="19"/>
                    </a:lnTo>
                    <a:lnTo>
                      <a:pt x="14" y="19"/>
                    </a:lnTo>
                  </a:path>
                </a:pathLst>
              </a:custGeom>
              <a:noFill/>
              <a:ln w="4">
                <a:solidFill>
                  <a:srgbClr val="B200B2"/>
                </a:solidFill>
                <a:round/>
                <a:headEnd/>
                <a:tailEnd/>
              </a:ln>
            </p:spPr>
            <p:txBody>
              <a:bodyPr/>
              <a:lstStyle/>
              <a:p>
                <a:endParaRPr lang="en-US"/>
              </a:p>
            </p:txBody>
          </p:sp>
          <p:sp>
            <p:nvSpPr>
              <p:cNvPr id="429" name="Freeform 954"/>
              <p:cNvSpPr>
                <a:spLocks/>
              </p:cNvSpPr>
              <p:nvPr/>
            </p:nvSpPr>
            <p:spPr bwMode="auto">
              <a:xfrm>
                <a:off x="6684963" y="2460625"/>
                <a:ext cx="22225" cy="30163"/>
              </a:xfrm>
              <a:custGeom>
                <a:avLst/>
                <a:gdLst>
                  <a:gd name="T0" fmla="*/ 0 w 14"/>
                  <a:gd name="T1" fmla="*/ 0 h 19"/>
                  <a:gd name="T2" fmla="*/ 2147483647 w 14"/>
                  <a:gd name="T3" fmla="*/ 0 h 19"/>
                  <a:gd name="T4" fmla="*/ 2147483647 w 14"/>
                  <a:gd name="T5" fmla="*/ 0 h 19"/>
                  <a:gd name="T6" fmla="*/ 2147483647 w 14"/>
                  <a:gd name="T7" fmla="*/ 2147483647 h 19"/>
                  <a:gd name="T8" fmla="*/ 0 w 14"/>
                  <a:gd name="T9" fmla="*/ 2147483647 h 19"/>
                  <a:gd name="T10" fmla="*/ 2147483647 w 14"/>
                  <a:gd name="T11" fmla="*/ 2147483647 h 19"/>
                  <a:gd name="T12" fmla="*/ 0 60000 65536"/>
                  <a:gd name="T13" fmla="*/ 0 60000 65536"/>
                  <a:gd name="T14" fmla="*/ 0 60000 65536"/>
                  <a:gd name="T15" fmla="*/ 0 60000 65536"/>
                  <a:gd name="T16" fmla="*/ 0 60000 65536"/>
                  <a:gd name="T17" fmla="*/ 0 60000 65536"/>
                  <a:gd name="T18" fmla="*/ 0 w 14"/>
                  <a:gd name="T19" fmla="*/ 0 h 19"/>
                  <a:gd name="T20" fmla="*/ 14 w 14"/>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4" h="19">
                    <a:moveTo>
                      <a:pt x="0" y="0"/>
                    </a:moveTo>
                    <a:lnTo>
                      <a:pt x="14" y="0"/>
                    </a:lnTo>
                    <a:lnTo>
                      <a:pt x="7" y="0"/>
                    </a:lnTo>
                    <a:lnTo>
                      <a:pt x="7" y="19"/>
                    </a:lnTo>
                    <a:lnTo>
                      <a:pt x="0" y="19"/>
                    </a:lnTo>
                    <a:lnTo>
                      <a:pt x="14" y="19"/>
                    </a:lnTo>
                  </a:path>
                </a:pathLst>
              </a:custGeom>
              <a:noFill/>
              <a:ln w="4">
                <a:solidFill>
                  <a:srgbClr val="B200B2"/>
                </a:solidFill>
                <a:round/>
                <a:headEnd/>
                <a:tailEnd/>
              </a:ln>
            </p:spPr>
            <p:txBody>
              <a:bodyPr/>
              <a:lstStyle/>
              <a:p>
                <a:endParaRPr lang="en-US"/>
              </a:p>
            </p:txBody>
          </p:sp>
          <p:sp>
            <p:nvSpPr>
              <p:cNvPr id="430" name="Freeform 955"/>
              <p:cNvSpPr>
                <a:spLocks/>
              </p:cNvSpPr>
              <p:nvPr/>
            </p:nvSpPr>
            <p:spPr bwMode="auto">
              <a:xfrm>
                <a:off x="6707188" y="2462213"/>
                <a:ext cx="22225" cy="31750"/>
              </a:xfrm>
              <a:custGeom>
                <a:avLst/>
                <a:gdLst>
                  <a:gd name="T0" fmla="*/ 0 w 14"/>
                  <a:gd name="T1" fmla="*/ 0 h 20"/>
                  <a:gd name="T2" fmla="*/ 2147483647 w 14"/>
                  <a:gd name="T3" fmla="*/ 0 h 20"/>
                  <a:gd name="T4" fmla="*/ 2147483647 w 14"/>
                  <a:gd name="T5" fmla="*/ 0 h 20"/>
                  <a:gd name="T6" fmla="*/ 2147483647 w 14"/>
                  <a:gd name="T7" fmla="*/ 2147483647 h 20"/>
                  <a:gd name="T8" fmla="*/ 0 w 14"/>
                  <a:gd name="T9" fmla="*/ 2147483647 h 20"/>
                  <a:gd name="T10" fmla="*/ 2147483647 w 14"/>
                  <a:gd name="T11" fmla="*/ 2147483647 h 20"/>
                  <a:gd name="T12" fmla="*/ 0 60000 65536"/>
                  <a:gd name="T13" fmla="*/ 0 60000 65536"/>
                  <a:gd name="T14" fmla="*/ 0 60000 65536"/>
                  <a:gd name="T15" fmla="*/ 0 60000 65536"/>
                  <a:gd name="T16" fmla="*/ 0 60000 65536"/>
                  <a:gd name="T17" fmla="*/ 0 60000 65536"/>
                  <a:gd name="T18" fmla="*/ 0 w 14"/>
                  <a:gd name="T19" fmla="*/ 0 h 20"/>
                  <a:gd name="T20" fmla="*/ 14 w 14"/>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4" h="20">
                    <a:moveTo>
                      <a:pt x="0" y="0"/>
                    </a:moveTo>
                    <a:lnTo>
                      <a:pt x="14" y="0"/>
                    </a:lnTo>
                    <a:lnTo>
                      <a:pt x="7" y="0"/>
                    </a:lnTo>
                    <a:lnTo>
                      <a:pt x="7" y="20"/>
                    </a:lnTo>
                    <a:lnTo>
                      <a:pt x="0" y="20"/>
                    </a:lnTo>
                    <a:lnTo>
                      <a:pt x="14" y="20"/>
                    </a:lnTo>
                  </a:path>
                </a:pathLst>
              </a:custGeom>
              <a:noFill/>
              <a:ln w="4">
                <a:solidFill>
                  <a:srgbClr val="B200B2"/>
                </a:solidFill>
                <a:round/>
                <a:headEnd/>
                <a:tailEnd/>
              </a:ln>
            </p:spPr>
            <p:txBody>
              <a:bodyPr/>
              <a:lstStyle/>
              <a:p>
                <a:endParaRPr lang="en-US"/>
              </a:p>
            </p:txBody>
          </p:sp>
          <p:sp>
            <p:nvSpPr>
              <p:cNvPr id="431" name="Freeform 956"/>
              <p:cNvSpPr>
                <a:spLocks/>
              </p:cNvSpPr>
              <p:nvPr/>
            </p:nvSpPr>
            <p:spPr bwMode="auto">
              <a:xfrm>
                <a:off x="6732588" y="2468563"/>
                <a:ext cx="22225" cy="30163"/>
              </a:xfrm>
              <a:custGeom>
                <a:avLst/>
                <a:gdLst>
                  <a:gd name="T0" fmla="*/ 0 w 14"/>
                  <a:gd name="T1" fmla="*/ 0 h 19"/>
                  <a:gd name="T2" fmla="*/ 2147483647 w 14"/>
                  <a:gd name="T3" fmla="*/ 0 h 19"/>
                  <a:gd name="T4" fmla="*/ 2147483647 w 14"/>
                  <a:gd name="T5" fmla="*/ 0 h 19"/>
                  <a:gd name="T6" fmla="*/ 2147483647 w 14"/>
                  <a:gd name="T7" fmla="*/ 2147483647 h 19"/>
                  <a:gd name="T8" fmla="*/ 0 w 14"/>
                  <a:gd name="T9" fmla="*/ 2147483647 h 19"/>
                  <a:gd name="T10" fmla="*/ 2147483647 w 14"/>
                  <a:gd name="T11" fmla="*/ 2147483647 h 19"/>
                  <a:gd name="T12" fmla="*/ 0 60000 65536"/>
                  <a:gd name="T13" fmla="*/ 0 60000 65536"/>
                  <a:gd name="T14" fmla="*/ 0 60000 65536"/>
                  <a:gd name="T15" fmla="*/ 0 60000 65536"/>
                  <a:gd name="T16" fmla="*/ 0 60000 65536"/>
                  <a:gd name="T17" fmla="*/ 0 60000 65536"/>
                  <a:gd name="T18" fmla="*/ 0 w 14"/>
                  <a:gd name="T19" fmla="*/ 0 h 19"/>
                  <a:gd name="T20" fmla="*/ 14 w 14"/>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4" h="19">
                    <a:moveTo>
                      <a:pt x="0" y="0"/>
                    </a:moveTo>
                    <a:lnTo>
                      <a:pt x="14" y="0"/>
                    </a:lnTo>
                    <a:lnTo>
                      <a:pt x="7" y="0"/>
                    </a:lnTo>
                    <a:lnTo>
                      <a:pt x="7" y="19"/>
                    </a:lnTo>
                    <a:lnTo>
                      <a:pt x="0" y="19"/>
                    </a:lnTo>
                    <a:lnTo>
                      <a:pt x="14" y="19"/>
                    </a:lnTo>
                  </a:path>
                </a:pathLst>
              </a:custGeom>
              <a:noFill/>
              <a:ln w="4">
                <a:solidFill>
                  <a:srgbClr val="B200B2"/>
                </a:solidFill>
                <a:round/>
                <a:headEnd/>
                <a:tailEnd/>
              </a:ln>
            </p:spPr>
            <p:txBody>
              <a:bodyPr/>
              <a:lstStyle/>
              <a:p>
                <a:endParaRPr lang="en-US"/>
              </a:p>
            </p:txBody>
          </p:sp>
          <p:sp>
            <p:nvSpPr>
              <p:cNvPr id="432" name="Freeform 957"/>
              <p:cNvSpPr>
                <a:spLocks/>
              </p:cNvSpPr>
              <p:nvPr/>
            </p:nvSpPr>
            <p:spPr bwMode="auto">
              <a:xfrm>
                <a:off x="6754813" y="2476500"/>
                <a:ext cx="22225" cy="31750"/>
              </a:xfrm>
              <a:custGeom>
                <a:avLst/>
                <a:gdLst>
                  <a:gd name="T0" fmla="*/ 0 w 14"/>
                  <a:gd name="T1" fmla="*/ 0 h 20"/>
                  <a:gd name="T2" fmla="*/ 2147483647 w 14"/>
                  <a:gd name="T3" fmla="*/ 0 h 20"/>
                  <a:gd name="T4" fmla="*/ 2147483647 w 14"/>
                  <a:gd name="T5" fmla="*/ 0 h 20"/>
                  <a:gd name="T6" fmla="*/ 2147483647 w 14"/>
                  <a:gd name="T7" fmla="*/ 2147483647 h 20"/>
                  <a:gd name="T8" fmla="*/ 0 w 14"/>
                  <a:gd name="T9" fmla="*/ 2147483647 h 20"/>
                  <a:gd name="T10" fmla="*/ 2147483647 w 14"/>
                  <a:gd name="T11" fmla="*/ 2147483647 h 20"/>
                  <a:gd name="T12" fmla="*/ 0 60000 65536"/>
                  <a:gd name="T13" fmla="*/ 0 60000 65536"/>
                  <a:gd name="T14" fmla="*/ 0 60000 65536"/>
                  <a:gd name="T15" fmla="*/ 0 60000 65536"/>
                  <a:gd name="T16" fmla="*/ 0 60000 65536"/>
                  <a:gd name="T17" fmla="*/ 0 60000 65536"/>
                  <a:gd name="T18" fmla="*/ 0 w 14"/>
                  <a:gd name="T19" fmla="*/ 0 h 20"/>
                  <a:gd name="T20" fmla="*/ 14 w 14"/>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4" h="20">
                    <a:moveTo>
                      <a:pt x="0" y="0"/>
                    </a:moveTo>
                    <a:lnTo>
                      <a:pt x="14" y="0"/>
                    </a:lnTo>
                    <a:lnTo>
                      <a:pt x="7" y="0"/>
                    </a:lnTo>
                    <a:lnTo>
                      <a:pt x="7" y="20"/>
                    </a:lnTo>
                    <a:lnTo>
                      <a:pt x="0" y="20"/>
                    </a:lnTo>
                    <a:lnTo>
                      <a:pt x="14" y="20"/>
                    </a:lnTo>
                  </a:path>
                </a:pathLst>
              </a:custGeom>
              <a:noFill/>
              <a:ln w="4">
                <a:solidFill>
                  <a:srgbClr val="B200B2"/>
                </a:solidFill>
                <a:round/>
                <a:headEnd/>
                <a:tailEnd/>
              </a:ln>
            </p:spPr>
            <p:txBody>
              <a:bodyPr/>
              <a:lstStyle/>
              <a:p>
                <a:endParaRPr lang="en-US"/>
              </a:p>
            </p:txBody>
          </p:sp>
          <p:sp>
            <p:nvSpPr>
              <p:cNvPr id="433" name="Freeform 958"/>
              <p:cNvSpPr>
                <a:spLocks/>
              </p:cNvSpPr>
              <p:nvPr/>
            </p:nvSpPr>
            <p:spPr bwMode="auto">
              <a:xfrm>
                <a:off x="6777038" y="2484438"/>
                <a:ext cx="22225" cy="34925"/>
              </a:xfrm>
              <a:custGeom>
                <a:avLst/>
                <a:gdLst>
                  <a:gd name="T0" fmla="*/ 0 w 14"/>
                  <a:gd name="T1" fmla="*/ 0 h 22"/>
                  <a:gd name="T2" fmla="*/ 2147483647 w 14"/>
                  <a:gd name="T3" fmla="*/ 0 h 22"/>
                  <a:gd name="T4" fmla="*/ 2147483647 w 14"/>
                  <a:gd name="T5" fmla="*/ 0 h 22"/>
                  <a:gd name="T6" fmla="*/ 2147483647 w 14"/>
                  <a:gd name="T7" fmla="*/ 2147483647 h 22"/>
                  <a:gd name="T8" fmla="*/ 0 w 14"/>
                  <a:gd name="T9" fmla="*/ 2147483647 h 22"/>
                  <a:gd name="T10" fmla="*/ 2147483647 w 14"/>
                  <a:gd name="T11" fmla="*/ 2147483647 h 22"/>
                  <a:gd name="T12" fmla="*/ 0 60000 65536"/>
                  <a:gd name="T13" fmla="*/ 0 60000 65536"/>
                  <a:gd name="T14" fmla="*/ 0 60000 65536"/>
                  <a:gd name="T15" fmla="*/ 0 60000 65536"/>
                  <a:gd name="T16" fmla="*/ 0 60000 65536"/>
                  <a:gd name="T17" fmla="*/ 0 60000 65536"/>
                  <a:gd name="T18" fmla="*/ 0 w 14"/>
                  <a:gd name="T19" fmla="*/ 0 h 22"/>
                  <a:gd name="T20" fmla="*/ 14 w 14"/>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4" h="22">
                    <a:moveTo>
                      <a:pt x="0" y="0"/>
                    </a:moveTo>
                    <a:lnTo>
                      <a:pt x="14" y="0"/>
                    </a:lnTo>
                    <a:lnTo>
                      <a:pt x="7" y="0"/>
                    </a:lnTo>
                    <a:lnTo>
                      <a:pt x="7" y="22"/>
                    </a:lnTo>
                    <a:lnTo>
                      <a:pt x="0" y="22"/>
                    </a:lnTo>
                    <a:lnTo>
                      <a:pt x="14" y="22"/>
                    </a:lnTo>
                  </a:path>
                </a:pathLst>
              </a:custGeom>
              <a:noFill/>
              <a:ln w="4">
                <a:solidFill>
                  <a:srgbClr val="B200B2"/>
                </a:solidFill>
                <a:round/>
                <a:headEnd/>
                <a:tailEnd/>
              </a:ln>
            </p:spPr>
            <p:txBody>
              <a:bodyPr/>
              <a:lstStyle/>
              <a:p>
                <a:endParaRPr lang="en-US"/>
              </a:p>
            </p:txBody>
          </p:sp>
          <p:sp>
            <p:nvSpPr>
              <p:cNvPr id="434" name="Freeform 959"/>
              <p:cNvSpPr>
                <a:spLocks/>
              </p:cNvSpPr>
              <p:nvPr/>
            </p:nvSpPr>
            <p:spPr bwMode="auto">
              <a:xfrm>
                <a:off x="6799263" y="2493963"/>
                <a:ext cx="22225" cy="33338"/>
              </a:xfrm>
              <a:custGeom>
                <a:avLst/>
                <a:gdLst>
                  <a:gd name="T0" fmla="*/ 0 w 14"/>
                  <a:gd name="T1" fmla="*/ 0 h 21"/>
                  <a:gd name="T2" fmla="*/ 2147483647 w 14"/>
                  <a:gd name="T3" fmla="*/ 0 h 21"/>
                  <a:gd name="T4" fmla="*/ 2147483647 w 14"/>
                  <a:gd name="T5" fmla="*/ 0 h 21"/>
                  <a:gd name="T6" fmla="*/ 2147483647 w 14"/>
                  <a:gd name="T7" fmla="*/ 2147483647 h 21"/>
                  <a:gd name="T8" fmla="*/ 0 w 14"/>
                  <a:gd name="T9" fmla="*/ 2147483647 h 21"/>
                  <a:gd name="T10" fmla="*/ 2147483647 w 14"/>
                  <a:gd name="T11" fmla="*/ 2147483647 h 21"/>
                  <a:gd name="T12" fmla="*/ 0 60000 65536"/>
                  <a:gd name="T13" fmla="*/ 0 60000 65536"/>
                  <a:gd name="T14" fmla="*/ 0 60000 65536"/>
                  <a:gd name="T15" fmla="*/ 0 60000 65536"/>
                  <a:gd name="T16" fmla="*/ 0 60000 65536"/>
                  <a:gd name="T17" fmla="*/ 0 60000 65536"/>
                  <a:gd name="T18" fmla="*/ 0 w 14"/>
                  <a:gd name="T19" fmla="*/ 0 h 21"/>
                  <a:gd name="T20" fmla="*/ 14 w 14"/>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4" h="21">
                    <a:moveTo>
                      <a:pt x="0" y="0"/>
                    </a:moveTo>
                    <a:lnTo>
                      <a:pt x="14" y="0"/>
                    </a:lnTo>
                    <a:lnTo>
                      <a:pt x="7" y="0"/>
                    </a:lnTo>
                    <a:lnTo>
                      <a:pt x="7" y="21"/>
                    </a:lnTo>
                    <a:lnTo>
                      <a:pt x="0" y="21"/>
                    </a:lnTo>
                    <a:lnTo>
                      <a:pt x="14" y="21"/>
                    </a:lnTo>
                  </a:path>
                </a:pathLst>
              </a:custGeom>
              <a:noFill/>
              <a:ln w="4">
                <a:solidFill>
                  <a:srgbClr val="B200B2"/>
                </a:solidFill>
                <a:round/>
                <a:headEnd/>
                <a:tailEnd/>
              </a:ln>
            </p:spPr>
            <p:txBody>
              <a:bodyPr/>
              <a:lstStyle/>
              <a:p>
                <a:endParaRPr lang="en-US"/>
              </a:p>
            </p:txBody>
          </p:sp>
          <p:sp>
            <p:nvSpPr>
              <p:cNvPr id="435" name="Freeform 960"/>
              <p:cNvSpPr>
                <a:spLocks/>
              </p:cNvSpPr>
              <p:nvPr/>
            </p:nvSpPr>
            <p:spPr bwMode="auto">
              <a:xfrm>
                <a:off x="6824663" y="2505075"/>
                <a:ext cx="22225" cy="33338"/>
              </a:xfrm>
              <a:custGeom>
                <a:avLst/>
                <a:gdLst>
                  <a:gd name="T0" fmla="*/ 0 w 14"/>
                  <a:gd name="T1" fmla="*/ 0 h 21"/>
                  <a:gd name="T2" fmla="*/ 2147483647 w 14"/>
                  <a:gd name="T3" fmla="*/ 0 h 21"/>
                  <a:gd name="T4" fmla="*/ 2147483647 w 14"/>
                  <a:gd name="T5" fmla="*/ 0 h 21"/>
                  <a:gd name="T6" fmla="*/ 2147483647 w 14"/>
                  <a:gd name="T7" fmla="*/ 2147483647 h 21"/>
                  <a:gd name="T8" fmla="*/ 0 w 14"/>
                  <a:gd name="T9" fmla="*/ 2147483647 h 21"/>
                  <a:gd name="T10" fmla="*/ 2147483647 w 14"/>
                  <a:gd name="T11" fmla="*/ 2147483647 h 21"/>
                  <a:gd name="T12" fmla="*/ 0 60000 65536"/>
                  <a:gd name="T13" fmla="*/ 0 60000 65536"/>
                  <a:gd name="T14" fmla="*/ 0 60000 65536"/>
                  <a:gd name="T15" fmla="*/ 0 60000 65536"/>
                  <a:gd name="T16" fmla="*/ 0 60000 65536"/>
                  <a:gd name="T17" fmla="*/ 0 60000 65536"/>
                  <a:gd name="T18" fmla="*/ 0 w 14"/>
                  <a:gd name="T19" fmla="*/ 0 h 21"/>
                  <a:gd name="T20" fmla="*/ 14 w 14"/>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4" h="21">
                    <a:moveTo>
                      <a:pt x="0" y="0"/>
                    </a:moveTo>
                    <a:lnTo>
                      <a:pt x="14" y="0"/>
                    </a:lnTo>
                    <a:lnTo>
                      <a:pt x="7" y="0"/>
                    </a:lnTo>
                    <a:lnTo>
                      <a:pt x="7" y="21"/>
                    </a:lnTo>
                    <a:lnTo>
                      <a:pt x="0" y="21"/>
                    </a:lnTo>
                    <a:lnTo>
                      <a:pt x="14" y="21"/>
                    </a:lnTo>
                  </a:path>
                </a:pathLst>
              </a:custGeom>
              <a:noFill/>
              <a:ln w="4">
                <a:solidFill>
                  <a:srgbClr val="B200B2"/>
                </a:solidFill>
                <a:round/>
                <a:headEnd/>
                <a:tailEnd/>
              </a:ln>
            </p:spPr>
            <p:txBody>
              <a:bodyPr/>
              <a:lstStyle/>
              <a:p>
                <a:endParaRPr lang="en-US"/>
              </a:p>
            </p:txBody>
          </p:sp>
          <p:sp>
            <p:nvSpPr>
              <p:cNvPr id="436" name="Freeform 961"/>
              <p:cNvSpPr>
                <a:spLocks/>
              </p:cNvSpPr>
              <p:nvPr/>
            </p:nvSpPr>
            <p:spPr bwMode="auto">
              <a:xfrm>
                <a:off x="6846888" y="2516188"/>
                <a:ext cx="20638" cy="33338"/>
              </a:xfrm>
              <a:custGeom>
                <a:avLst/>
                <a:gdLst>
                  <a:gd name="T0" fmla="*/ 0 w 13"/>
                  <a:gd name="T1" fmla="*/ 0 h 21"/>
                  <a:gd name="T2" fmla="*/ 2147483647 w 13"/>
                  <a:gd name="T3" fmla="*/ 0 h 21"/>
                  <a:gd name="T4" fmla="*/ 2147483647 w 13"/>
                  <a:gd name="T5" fmla="*/ 0 h 21"/>
                  <a:gd name="T6" fmla="*/ 2147483647 w 13"/>
                  <a:gd name="T7" fmla="*/ 2147483647 h 21"/>
                  <a:gd name="T8" fmla="*/ 0 w 13"/>
                  <a:gd name="T9" fmla="*/ 2147483647 h 21"/>
                  <a:gd name="T10" fmla="*/ 2147483647 w 13"/>
                  <a:gd name="T11" fmla="*/ 2147483647 h 21"/>
                  <a:gd name="T12" fmla="*/ 0 60000 65536"/>
                  <a:gd name="T13" fmla="*/ 0 60000 65536"/>
                  <a:gd name="T14" fmla="*/ 0 60000 65536"/>
                  <a:gd name="T15" fmla="*/ 0 60000 65536"/>
                  <a:gd name="T16" fmla="*/ 0 60000 65536"/>
                  <a:gd name="T17" fmla="*/ 0 60000 65536"/>
                  <a:gd name="T18" fmla="*/ 0 w 13"/>
                  <a:gd name="T19" fmla="*/ 0 h 21"/>
                  <a:gd name="T20" fmla="*/ 13 w 13"/>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3" h="21">
                    <a:moveTo>
                      <a:pt x="0" y="0"/>
                    </a:moveTo>
                    <a:lnTo>
                      <a:pt x="13" y="0"/>
                    </a:lnTo>
                    <a:lnTo>
                      <a:pt x="6" y="0"/>
                    </a:lnTo>
                    <a:lnTo>
                      <a:pt x="6" y="21"/>
                    </a:lnTo>
                    <a:lnTo>
                      <a:pt x="0" y="21"/>
                    </a:lnTo>
                    <a:lnTo>
                      <a:pt x="13" y="21"/>
                    </a:lnTo>
                  </a:path>
                </a:pathLst>
              </a:custGeom>
              <a:noFill/>
              <a:ln w="4">
                <a:solidFill>
                  <a:srgbClr val="B200B2"/>
                </a:solidFill>
                <a:round/>
                <a:headEnd/>
                <a:tailEnd/>
              </a:ln>
            </p:spPr>
            <p:txBody>
              <a:bodyPr/>
              <a:lstStyle/>
              <a:p>
                <a:endParaRPr lang="en-US"/>
              </a:p>
            </p:txBody>
          </p:sp>
          <p:sp>
            <p:nvSpPr>
              <p:cNvPr id="437" name="Freeform 962"/>
              <p:cNvSpPr>
                <a:spLocks/>
              </p:cNvSpPr>
              <p:nvPr/>
            </p:nvSpPr>
            <p:spPr bwMode="auto">
              <a:xfrm>
                <a:off x="6867526" y="2530475"/>
                <a:ext cx="22225" cy="33338"/>
              </a:xfrm>
              <a:custGeom>
                <a:avLst/>
                <a:gdLst>
                  <a:gd name="T0" fmla="*/ 0 w 14"/>
                  <a:gd name="T1" fmla="*/ 0 h 21"/>
                  <a:gd name="T2" fmla="*/ 2147483647 w 14"/>
                  <a:gd name="T3" fmla="*/ 0 h 21"/>
                  <a:gd name="T4" fmla="*/ 2147483647 w 14"/>
                  <a:gd name="T5" fmla="*/ 0 h 21"/>
                  <a:gd name="T6" fmla="*/ 2147483647 w 14"/>
                  <a:gd name="T7" fmla="*/ 2147483647 h 21"/>
                  <a:gd name="T8" fmla="*/ 0 w 14"/>
                  <a:gd name="T9" fmla="*/ 2147483647 h 21"/>
                  <a:gd name="T10" fmla="*/ 2147483647 w 14"/>
                  <a:gd name="T11" fmla="*/ 2147483647 h 21"/>
                  <a:gd name="T12" fmla="*/ 0 60000 65536"/>
                  <a:gd name="T13" fmla="*/ 0 60000 65536"/>
                  <a:gd name="T14" fmla="*/ 0 60000 65536"/>
                  <a:gd name="T15" fmla="*/ 0 60000 65536"/>
                  <a:gd name="T16" fmla="*/ 0 60000 65536"/>
                  <a:gd name="T17" fmla="*/ 0 60000 65536"/>
                  <a:gd name="T18" fmla="*/ 0 w 14"/>
                  <a:gd name="T19" fmla="*/ 0 h 21"/>
                  <a:gd name="T20" fmla="*/ 14 w 14"/>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4" h="21">
                    <a:moveTo>
                      <a:pt x="0" y="0"/>
                    </a:moveTo>
                    <a:lnTo>
                      <a:pt x="14" y="0"/>
                    </a:lnTo>
                    <a:lnTo>
                      <a:pt x="7" y="0"/>
                    </a:lnTo>
                    <a:lnTo>
                      <a:pt x="7" y="21"/>
                    </a:lnTo>
                    <a:lnTo>
                      <a:pt x="0" y="21"/>
                    </a:lnTo>
                    <a:lnTo>
                      <a:pt x="14" y="21"/>
                    </a:lnTo>
                  </a:path>
                </a:pathLst>
              </a:custGeom>
              <a:noFill/>
              <a:ln w="4">
                <a:solidFill>
                  <a:srgbClr val="B200B2"/>
                </a:solidFill>
                <a:round/>
                <a:headEnd/>
                <a:tailEnd/>
              </a:ln>
            </p:spPr>
            <p:txBody>
              <a:bodyPr/>
              <a:lstStyle/>
              <a:p>
                <a:endParaRPr lang="en-US"/>
              </a:p>
            </p:txBody>
          </p:sp>
          <p:sp>
            <p:nvSpPr>
              <p:cNvPr id="438" name="Freeform 963"/>
              <p:cNvSpPr>
                <a:spLocks/>
              </p:cNvSpPr>
              <p:nvPr/>
            </p:nvSpPr>
            <p:spPr bwMode="auto">
              <a:xfrm>
                <a:off x="6889751" y="2543175"/>
                <a:ext cx="22225" cy="33338"/>
              </a:xfrm>
              <a:custGeom>
                <a:avLst/>
                <a:gdLst>
                  <a:gd name="T0" fmla="*/ 0 w 14"/>
                  <a:gd name="T1" fmla="*/ 0 h 21"/>
                  <a:gd name="T2" fmla="*/ 2147483647 w 14"/>
                  <a:gd name="T3" fmla="*/ 0 h 21"/>
                  <a:gd name="T4" fmla="*/ 2147483647 w 14"/>
                  <a:gd name="T5" fmla="*/ 0 h 21"/>
                  <a:gd name="T6" fmla="*/ 2147483647 w 14"/>
                  <a:gd name="T7" fmla="*/ 2147483647 h 21"/>
                  <a:gd name="T8" fmla="*/ 0 w 14"/>
                  <a:gd name="T9" fmla="*/ 2147483647 h 21"/>
                  <a:gd name="T10" fmla="*/ 2147483647 w 14"/>
                  <a:gd name="T11" fmla="*/ 2147483647 h 21"/>
                  <a:gd name="T12" fmla="*/ 0 60000 65536"/>
                  <a:gd name="T13" fmla="*/ 0 60000 65536"/>
                  <a:gd name="T14" fmla="*/ 0 60000 65536"/>
                  <a:gd name="T15" fmla="*/ 0 60000 65536"/>
                  <a:gd name="T16" fmla="*/ 0 60000 65536"/>
                  <a:gd name="T17" fmla="*/ 0 60000 65536"/>
                  <a:gd name="T18" fmla="*/ 0 w 14"/>
                  <a:gd name="T19" fmla="*/ 0 h 21"/>
                  <a:gd name="T20" fmla="*/ 14 w 14"/>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4" h="21">
                    <a:moveTo>
                      <a:pt x="0" y="0"/>
                    </a:moveTo>
                    <a:lnTo>
                      <a:pt x="14" y="0"/>
                    </a:lnTo>
                    <a:lnTo>
                      <a:pt x="7" y="0"/>
                    </a:lnTo>
                    <a:lnTo>
                      <a:pt x="7" y="21"/>
                    </a:lnTo>
                    <a:lnTo>
                      <a:pt x="0" y="21"/>
                    </a:lnTo>
                    <a:lnTo>
                      <a:pt x="14" y="21"/>
                    </a:lnTo>
                  </a:path>
                </a:pathLst>
              </a:custGeom>
              <a:noFill/>
              <a:ln w="4">
                <a:solidFill>
                  <a:srgbClr val="B200B2"/>
                </a:solidFill>
                <a:round/>
                <a:headEnd/>
                <a:tailEnd/>
              </a:ln>
            </p:spPr>
            <p:txBody>
              <a:bodyPr/>
              <a:lstStyle/>
              <a:p>
                <a:endParaRPr lang="en-US"/>
              </a:p>
            </p:txBody>
          </p:sp>
          <p:sp>
            <p:nvSpPr>
              <p:cNvPr id="439" name="Freeform 964"/>
              <p:cNvSpPr>
                <a:spLocks/>
              </p:cNvSpPr>
              <p:nvPr/>
            </p:nvSpPr>
            <p:spPr bwMode="auto">
              <a:xfrm>
                <a:off x="6915151" y="2560638"/>
                <a:ext cx="22225" cy="33338"/>
              </a:xfrm>
              <a:custGeom>
                <a:avLst/>
                <a:gdLst>
                  <a:gd name="T0" fmla="*/ 0 w 14"/>
                  <a:gd name="T1" fmla="*/ 0 h 21"/>
                  <a:gd name="T2" fmla="*/ 2147483647 w 14"/>
                  <a:gd name="T3" fmla="*/ 0 h 21"/>
                  <a:gd name="T4" fmla="*/ 2147483647 w 14"/>
                  <a:gd name="T5" fmla="*/ 0 h 21"/>
                  <a:gd name="T6" fmla="*/ 2147483647 w 14"/>
                  <a:gd name="T7" fmla="*/ 2147483647 h 21"/>
                  <a:gd name="T8" fmla="*/ 0 w 14"/>
                  <a:gd name="T9" fmla="*/ 2147483647 h 21"/>
                  <a:gd name="T10" fmla="*/ 2147483647 w 14"/>
                  <a:gd name="T11" fmla="*/ 2147483647 h 21"/>
                  <a:gd name="T12" fmla="*/ 0 60000 65536"/>
                  <a:gd name="T13" fmla="*/ 0 60000 65536"/>
                  <a:gd name="T14" fmla="*/ 0 60000 65536"/>
                  <a:gd name="T15" fmla="*/ 0 60000 65536"/>
                  <a:gd name="T16" fmla="*/ 0 60000 65536"/>
                  <a:gd name="T17" fmla="*/ 0 60000 65536"/>
                  <a:gd name="T18" fmla="*/ 0 w 14"/>
                  <a:gd name="T19" fmla="*/ 0 h 21"/>
                  <a:gd name="T20" fmla="*/ 14 w 14"/>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4" h="21">
                    <a:moveTo>
                      <a:pt x="0" y="0"/>
                    </a:moveTo>
                    <a:lnTo>
                      <a:pt x="14" y="0"/>
                    </a:lnTo>
                    <a:lnTo>
                      <a:pt x="7" y="0"/>
                    </a:lnTo>
                    <a:lnTo>
                      <a:pt x="7" y="21"/>
                    </a:lnTo>
                    <a:lnTo>
                      <a:pt x="0" y="21"/>
                    </a:lnTo>
                    <a:lnTo>
                      <a:pt x="14" y="21"/>
                    </a:lnTo>
                  </a:path>
                </a:pathLst>
              </a:custGeom>
              <a:noFill/>
              <a:ln w="4">
                <a:solidFill>
                  <a:srgbClr val="B200B2"/>
                </a:solidFill>
                <a:round/>
                <a:headEnd/>
                <a:tailEnd/>
              </a:ln>
            </p:spPr>
            <p:txBody>
              <a:bodyPr/>
              <a:lstStyle/>
              <a:p>
                <a:endParaRPr lang="en-US"/>
              </a:p>
            </p:txBody>
          </p:sp>
          <p:sp>
            <p:nvSpPr>
              <p:cNvPr id="440" name="Freeform 965"/>
              <p:cNvSpPr>
                <a:spLocks/>
              </p:cNvSpPr>
              <p:nvPr/>
            </p:nvSpPr>
            <p:spPr bwMode="auto">
              <a:xfrm>
                <a:off x="6937376" y="2576513"/>
                <a:ext cx="22225" cy="36513"/>
              </a:xfrm>
              <a:custGeom>
                <a:avLst/>
                <a:gdLst>
                  <a:gd name="T0" fmla="*/ 0 w 14"/>
                  <a:gd name="T1" fmla="*/ 0 h 23"/>
                  <a:gd name="T2" fmla="*/ 2147483647 w 14"/>
                  <a:gd name="T3" fmla="*/ 0 h 23"/>
                  <a:gd name="T4" fmla="*/ 2147483647 w 14"/>
                  <a:gd name="T5" fmla="*/ 0 h 23"/>
                  <a:gd name="T6" fmla="*/ 2147483647 w 14"/>
                  <a:gd name="T7" fmla="*/ 2147483647 h 23"/>
                  <a:gd name="T8" fmla="*/ 0 w 14"/>
                  <a:gd name="T9" fmla="*/ 2147483647 h 23"/>
                  <a:gd name="T10" fmla="*/ 2147483647 w 14"/>
                  <a:gd name="T11" fmla="*/ 2147483647 h 23"/>
                  <a:gd name="T12" fmla="*/ 0 60000 65536"/>
                  <a:gd name="T13" fmla="*/ 0 60000 65536"/>
                  <a:gd name="T14" fmla="*/ 0 60000 65536"/>
                  <a:gd name="T15" fmla="*/ 0 60000 65536"/>
                  <a:gd name="T16" fmla="*/ 0 60000 65536"/>
                  <a:gd name="T17" fmla="*/ 0 60000 65536"/>
                  <a:gd name="T18" fmla="*/ 0 w 14"/>
                  <a:gd name="T19" fmla="*/ 0 h 23"/>
                  <a:gd name="T20" fmla="*/ 14 w 1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4" h="23">
                    <a:moveTo>
                      <a:pt x="0" y="0"/>
                    </a:moveTo>
                    <a:lnTo>
                      <a:pt x="14" y="0"/>
                    </a:lnTo>
                    <a:lnTo>
                      <a:pt x="7" y="0"/>
                    </a:lnTo>
                    <a:lnTo>
                      <a:pt x="7" y="23"/>
                    </a:lnTo>
                    <a:lnTo>
                      <a:pt x="0" y="23"/>
                    </a:lnTo>
                    <a:lnTo>
                      <a:pt x="14" y="23"/>
                    </a:lnTo>
                  </a:path>
                </a:pathLst>
              </a:custGeom>
              <a:noFill/>
              <a:ln w="4">
                <a:solidFill>
                  <a:srgbClr val="B200B2"/>
                </a:solidFill>
                <a:round/>
                <a:headEnd/>
                <a:tailEnd/>
              </a:ln>
            </p:spPr>
            <p:txBody>
              <a:bodyPr/>
              <a:lstStyle/>
              <a:p>
                <a:endParaRPr lang="en-US"/>
              </a:p>
            </p:txBody>
          </p:sp>
          <p:sp>
            <p:nvSpPr>
              <p:cNvPr id="441" name="Freeform 966"/>
              <p:cNvSpPr>
                <a:spLocks/>
              </p:cNvSpPr>
              <p:nvPr/>
            </p:nvSpPr>
            <p:spPr bwMode="auto">
              <a:xfrm>
                <a:off x="6959601" y="2593975"/>
                <a:ext cx="22225" cy="38100"/>
              </a:xfrm>
              <a:custGeom>
                <a:avLst/>
                <a:gdLst>
                  <a:gd name="T0" fmla="*/ 0 w 14"/>
                  <a:gd name="T1" fmla="*/ 0 h 24"/>
                  <a:gd name="T2" fmla="*/ 2147483647 w 14"/>
                  <a:gd name="T3" fmla="*/ 0 h 24"/>
                  <a:gd name="T4" fmla="*/ 2147483647 w 14"/>
                  <a:gd name="T5" fmla="*/ 0 h 24"/>
                  <a:gd name="T6" fmla="*/ 2147483647 w 14"/>
                  <a:gd name="T7" fmla="*/ 2147483647 h 24"/>
                  <a:gd name="T8" fmla="*/ 0 w 14"/>
                  <a:gd name="T9" fmla="*/ 2147483647 h 24"/>
                  <a:gd name="T10" fmla="*/ 2147483647 w 14"/>
                  <a:gd name="T11" fmla="*/ 2147483647 h 24"/>
                  <a:gd name="T12" fmla="*/ 0 60000 65536"/>
                  <a:gd name="T13" fmla="*/ 0 60000 65536"/>
                  <a:gd name="T14" fmla="*/ 0 60000 65536"/>
                  <a:gd name="T15" fmla="*/ 0 60000 65536"/>
                  <a:gd name="T16" fmla="*/ 0 60000 65536"/>
                  <a:gd name="T17" fmla="*/ 0 60000 65536"/>
                  <a:gd name="T18" fmla="*/ 0 w 14"/>
                  <a:gd name="T19" fmla="*/ 0 h 24"/>
                  <a:gd name="T20" fmla="*/ 14 w 1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4" h="24">
                    <a:moveTo>
                      <a:pt x="0" y="0"/>
                    </a:moveTo>
                    <a:lnTo>
                      <a:pt x="14" y="0"/>
                    </a:lnTo>
                    <a:lnTo>
                      <a:pt x="7" y="0"/>
                    </a:lnTo>
                    <a:lnTo>
                      <a:pt x="7" y="24"/>
                    </a:lnTo>
                    <a:lnTo>
                      <a:pt x="0" y="24"/>
                    </a:lnTo>
                    <a:lnTo>
                      <a:pt x="14" y="24"/>
                    </a:lnTo>
                  </a:path>
                </a:pathLst>
              </a:custGeom>
              <a:noFill/>
              <a:ln w="4">
                <a:solidFill>
                  <a:srgbClr val="B200B2"/>
                </a:solidFill>
                <a:round/>
                <a:headEnd/>
                <a:tailEnd/>
              </a:ln>
            </p:spPr>
            <p:txBody>
              <a:bodyPr/>
              <a:lstStyle/>
              <a:p>
                <a:endParaRPr lang="en-US"/>
              </a:p>
            </p:txBody>
          </p:sp>
          <p:sp>
            <p:nvSpPr>
              <p:cNvPr id="442" name="Freeform 967"/>
              <p:cNvSpPr>
                <a:spLocks/>
              </p:cNvSpPr>
              <p:nvPr/>
            </p:nvSpPr>
            <p:spPr bwMode="auto">
              <a:xfrm>
                <a:off x="6981826" y="2616200"/>
                <a:ext cx="22225" cy="38100"/>
              </a:xfrm>
              <a:custGeom>
                <a:avLst/>
                <a:gdLst>
                  <a:gd name="T0" fmla="*/ 0 w 14"/>
                  <a:gd name="T1" fmla="*/ 0 h 24"/>
                  <a:gd name="T2" fmla="*/ 2147483647 w 14"/>
                  <a:gd name="T3" fmla="*/ 0 h 24"/>
                  <a:gd name="T4" fmla="*/ 2147483647 w 14"/>
                  <a:gd name="T5" fmla="*/ 0 h 24"/>
                  <a:gd name="T6" fmla="*/ 2147483647 w 14"/>
                  <a:gd name="T7" fmla="*/ 2147483647 h 24"/>
                  <a:gd name="T8" fmla="*/ 0 w 14"/>
                  <a:gd name="T9" fmla="*/ 2147483647 h 24"/>
                  <a:gd name="T10" fmla="*/ 2147483647 w 14"/>
                  <a:gd name="T11" fmla="*/ 2147483647 h 24"/>
                  <a:gd name="T12" fmla="*/ 0 60000 65536"/>
                  <a:gd name="T13" fmla="*/ 0 60000 65536"/>
                  <a:gd name="T14" fmla="*/ 0 60000 65536"/>
                  <a:gd name="T15" fmla="*/ 0 60000 65536"/>
                  <a:gd name="T16" fmla="*/ 0 60000 65536"/>
                  <a:gd name="T17" fmla="*/ 0 60000 65536"/>
                  <a:gd name="T18" fmla="*/ 0 w 14"/>
                  <a:gd name="T19" fmla="*/ 0 h 24"/>
                  <a:gd name="T20" fmla="*/ 14 w 1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4" h="24">
                    <a:moveTo>
                      <a:pt x="0" y="0"/>
                    </a:moveTo>
                    <a:lnTo>
                      <a:pt x="14" y="0"/>
                    </a:lnTo>
                    <a:lnTo>
                      <a:pt x="7" y="0"/>
                    </a:lnTo>
                    <a:lnTo>
                      <a:pt x="7" y="24"/>
                    </a:lnTo>
                    <a:lnTo>
                      <a:pt x="0" y="24"/>
                    </a:lnTo>
                    <a:lnTo>
                      <a:pt x="14" y="24"/>
                    </a:lnTo>
                  </a:path>
                </a:pathLst>
              </a:custGeom>
              <a:noFill/>
              <a:ln w="4">
                <a:solidFill>
                  <a:srgbClr val="B200B2"/>
                </a:solidFill>
                <a:round/>
                <a:headEnd/>
                <a:tailEnd/>
              </a:ln>
            </p:spPr>
            <p:txBody>
              <a:bodyPr/>
              <a:lstStyle/>
              <a:p>
                <a:endParaRPr lang="en-US"/>
              </a:p>
            </p:txBody>
          </p:sp>
          <p:sp>
            <p:nvSpPr>
              <p:cNvPr id="443" name="Freeform 968"/>
              <p:cNvSpPr>
                <a:spLocks/>
              </p:cNvSpPr>
              <p:nvPr/>
            </p:nvSpPr>
            <p:spPr bwMode="auto">
              <a:xfrm>
                <a:off x="7007226" y="2638425"/>
                <a:ext cx="22225" cy="39688"/>
              </a:xfrm>
              <a:custGeom>
                <a:avLst/>
                <a:gdLst>
                  <a:gd name="T0" fmla="*/ 0 w 14"/>
                  <a:gd name="T1" fmla="*/ 0 h 25"/>
                  <a:gd name="T2" fmla="*/ 2147483647 w 14"/>
                  <a:gd name="T3" fmla="*/ 0 h 25"/>
                  <a:gd name="T4" fmla="*/ 2147483647 w 14"/>
                  <a:gd name="T5" fmla="*/ 0 h 25"/>
                  <a:gd name="T6" fmla="*/ 2147483647 w 14"/>
                  <a:gd name="T7" fmla="*/ 2147483647 h 25"/>
                  <a:gd name="T8" fmla="*/ 0 w 14"/>
                  <a:gd name="T9" fmla="*/ 2147483647 h 25"/>
                  <a:gd name="T10" fmla="*/ 2147483647 w 14"/>
                  <a:gd name="T11" fmla="*/ 2147483647 h 25"/>
                  <a:gd name="T12" fmla="*/ 0 60000 65536"/>
                  <a:gd name="T13" fmla="*/ 0 60000 65536"/>
                  <a:gd name="T14" fmla="*/ 0 60000 65536"/>
                  <a:gd name="T15" fmla="*/ 0 60000 65536"/>
                  <a:gd name="T16" fmla="*/ 0 60000 65536"/>
                  <a:gd name="T17" fmla="*/ 0 60000 65536"/>
                  <a:gd name="T18" fmla="*/ 0 w 14"/>
                  <a:gd name="T19" fmla="*/ 0 h 25"/>
                  <a:gd name="T20" fmla="*/ 14 w 14"/>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4" h="25">
                    <a:moveTo>
                      <a:pt x="0" y="0"/>
                    </a:moveTo>
                    <a:lnTo>
                      <a:pt x="14" y="0"/>
                    </a:lnTo>
                    <a:lnTo>
                      <a:pt x="7" y="0"/>
                    </a:lnTo>
                    <a:lnTo>
                      <a:pt x="7" y="25"/>
                    </a:lnTo>
                    <a:lnTo>
                      <a:pt x="0" y="25"/>
                    </a:lnTo>
                    <a:lnTo>
                      <a:pt x="14" y="25"/>
                    </a:lnTo>
                  </a:path>
                </a:pathLst>
              </a:custGeom>
              <a:noFill/>
              <a:ln w="4">
                <a:solidFill>
                  <a:srgbClr val="B200B2"/>
                </a:solidFill>
                <a:round/>
                <a:headEnd/>
                <a:tailEnd/>
              </a:ln>
            </p:spPr>
            <p:txBody>
              <a:bodyPr/>
              <a:lstStyle/>
              <a:p>
                <a:endParaRPr lang="en-US"/>
              </a:p>
            </p:txBody>
          </p:sp>
          <p:sp>
            <p:nvSpPr>
              <p:cNvPr id="444" name="Freeform 969"/>
              <p:cNvSpPr>
                <a:spLocks/>
              </p:cNvSpPr>
              <p:nvPr/>
            </p:nvSpPr>
            <p:spPr bwMode="auto">
              <a:xfrm>
                <a:off x="7029451" y="2660650"/>
                <a:ext cx="22225" cy="41275"/>
              </a:xfrm>
              <a:custGeom>
                <a:avLst/>
                <a:gdLst>
                  <a:gd name="T0" fmla="*/ 0 w 14"/>
                  <a:gd name="T1" fmla="*/ 0 h 26"/>
                  <a:gd name="T2" fmla="*/ 2147483647 w 14"/>
                  <a:gd name="T3" fmla="*/ 0 h 26"/>
                  <a:gd name="T4" fmla="*/ 2147483647 w 14"/>
                  <a:gd name="T5" fmla="*/ 0 h 26"/>
                  <a:gd name="T6" fmla="*/ 2147483647 w 14"/>
                  <a:gd name="T7" fmla="*/ 2147483647 h 26"/>
                  <a:gd name="T8" fmla="*/ 0 w 14"/>
                  <a:gd name="T9" fmla="*/ 2147483647 h 26"/>
                  <a:gd name="T10" fmla="*/ 2147483647 w 14"/>
                  <a:gd name="T11" fmla="*/ 2147483647 h 26"/>
                  <a:gd name="T12" fmla="*/ 0 60000 65536"/>
                  <a:gd name="T13" fmla="*/ 0 60000 65536"/>
                  <a:gd name="T14" fmla="*/ 0 60000 65536"/>
                  <a:gd name="T15" fmla="*/ 0 60000 65536"/>
                  <a:gd name="T16" fmla="*/ 0 60000 65536"/>
                  <a:gd name="T17" fmla="*/ 0 60000 65536"/>
                  <a:gd name="T18" fmla="*/ 0 w 14"/>
                  <a:gd name="T19" fmla="*/ 0 h 26"/>
                  <a:gd name="T20" fmla="*/ 14 w 14"/>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4" h="26">
                    <a:moveTo>
                      <a:pt x="0" y="0"/>
                    </a:moveTo>
                    <a:lnTo>
                      <a:pt x="14" y="0"/>
                    </a:lnTo>
                    <a:lnTo>
                      <a:pt x="7" y="0"/>
                    </a:lnTo>
                    <a:lnTo>
                      <a:pt x="7" y="26"/>
                    </a:lnTo>
                    <a:lnTo>
                      <a:pt x="0" y="26"/>
                    </a:lnTo>
                    <a:lnTo>
                      <a:pt x="14" y="26"/>
                    </a:lnTo>
                  </a:path>
                </a:pathLst>
              </a:custGeom>
              <a:noFill/>
              <a:ln w="4">
                <a:solidFill>
                  <a:srgbClr val="B200B2"/>
                </a:solidFill>
                <a:round/>
                <a:headEnd/>
                <a:tailEnd/>
              </a:ln>
            </p:spPr>
            <p:txBody>
              <a:bodyPr/>
              <a:lstStyle/>
              <a:p>
                <a:endParaRPr lang="en-US"/>
              </a:p>
            </p:txBody>
          </p:sp>
          <p:sp>
            <p:nvSpPr>
              <p:cNvPr id="445" name="Freeform 970"/>
              <p:cNvSpPr>
                <a:spLocks/>
              </p:cNvSpPr>
              <p:nvPr/>
            </p:nvSpPr>
            <p:spPr bwMode="auto">
              <a:xfrm>
                <a:off x="7051676" y="2686050"/>
                <a:ext cx="22225" cy="41275"/>
              </a:xfrm>
              <a:custGeom>
                <a:avLst/>
                <a:gdLst>
                  <a:gd name="T0" fmla="*/ 0 w 14"/>
                  <a:gd name="T1" fmla="*/ 0 h 26"/>
                  <a:gd name="T2" fmla="*/ 2147483647 w 14"/>
                  <a:gd name="T3" fmla="*/ 0 h 26"/>
                  <a:gd name="T4" fmla="*/ 2147483647 w 14"/>
                  <a:gd name="T5" fmla="*/ 0 h 26"/>
                  <a:gd name="T6" fmla="*/ 2147483647 w 14"/>
                  <a:gd name="T7" fmla="*/ 2147483647 h 26"/>
                  <a:gd name="T8" fmla="*/ 0 w 14"/>
                  <a:gd name="T9" fmla="*/ 2147483647 h 26"/>
                  <a:gd name="T10" fmla="*/ 2147483647 w 14"/>
                  <a:gd name="T11" fmla="*/ 2147483647 h 26"/>
                  <a:gd name="T12" fmla="*/ 0 60000 65536"/>
                  <a:gd name="T13" fmla="*/ 0 60000 65536"/>
                  <a:gd name="T14" fmla="*/ 0 60000 65536"/>
                  <a:gd name="T15" fmla="*/ 0 60000 65536"/>
                  <a:gd name="T16" fmla="*/ 0 60000 65536"/>
                  <a:gd name="T17" fmla="*/ 0 60000 65536"/>
                  <a:gd name="T18" fmla="*/ 0 w 14"/>
                  <a:gd name="T19" fmla="*/ 0 h 26"/>
                  <a:gd name="T20" fmla="*/ 14 w 14"/>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4" h="26">
                    <a:moveTo>
                      <a:pt x="0" y="0"/>
                    </a:moveTo>
                    <a:lnTo>
                      <a:pt x="14" y="0"/>
                    </a:lnTo>
                    <a:lnTo>
                      <a:pt x="7" y="0"/>
                    </a:lnTo>
                    <a:lnTo>
                      <a:pt x="7" y="26"/>
                    </a:lnTo>
                    <a:lnTo>
                      <a:pt x="0" y="26"/>
                    </a:lnTo>
                    <a:lnTo>
                      <a:pt x="14" y="26"/>
                    </a:lnTo>
                  </a:path>
                </a:pathLst>
              </a:custGeom>
              <a:noFill/>
              <a:ln w="4">
                <a:solidFill>
                  <a:srgbClr val="B200B2"/>
                </a:solidFill>
                <a:round/>
                <a:headEnd/>
                <a:tailEnd/>
              </a:ln>
            </p:spPr>
            <p:txBody>
              <a:bodyPr/>
              <a:lstStyle/>
              <a:p>
                <a:endParaRPr lang="en-US"/>
              </a:p>
            </p:txBody>
          </p:sp>
          <p:sp>
            <p:nvSpPr>
              <p:cNvPr id="446" name="Freeform 971"/>
              <p:cNvSpPr>
                <a:spLocks/>
              </p:cNvSpPr>
              <p:nvPr/>
            </p:nvSpPr>
            <p:spPr bwMode="auto">
              <a:xfrm>
                <a:off x="7073901" y="2713038"/>
                <a:ext cx="22225" cy="42863"/>
              </a:xfrm>
              <a:custGeom>
                <a:avLst/>
                <a:gdLst>
                  <a:gd name="T0" fmla="*/ 0 w 14"/>
                  <a:gd name="T1" fmla="*/ 0 h 27"/>
                  <a:gd name="T2" fmla="*/ 2147483647 w 14"/>
                  <a:gd name="T3" fmla="*/ 0 h 27"/>
                  <a:gd name="T4" fmla="*/ 2147483647 w 14"/>
                  <a:gd name="T5" fmla="*/ 0 h 27"/>
                  <a:gd name="T6" fmla="*/ 2147483647 w 14"/>
                  <a:gd name="T7" fmla="*/ 2147483647 h 27"/>
                  <a:gd name="T8" fmla="*/ 0 w 14"/>
                  <a:gd name="T9" fmla="*/ 2147483647 h 27"/>
                  <a:gd name="T10" fmla="*/ 2147483647 w 14"/>
                  <a:gd name="T11" fmla="*/ 2147483647 h 27"/>
                  <a:gd name="T12" fmla="*/ 0 60000 65536"/>
                  <a:gd name="T13" fmla="*/ 0 60000 65536"/>
                  <a:gd name="T14" fmla="*/ 0 60000 65536"/>
                  <a:gd name="T15" fmla="*/ 0 60000 65536"/>
                  <a:gd name="T16" fmla="*/ 0 60000 65536"/>
                  <a:gd name="T17" fmla="*/ 0 60000 65536"/>
                  <a:gd name="T18" fmla="*/ 0 w 14"/>
                  <a:gd name="T19" fmla="*/ 0 h 27"/>
                  <a:gd name="T20" fmla="*/ 14 w 14"/>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14" h="27">
                    <a:moveTo>
                      <a:pt x="0" y="0"/>
                    </a:moveTo>
                    <a:lnTo>
                      <a:pt x="14" y="0"/>
                    </a:lnTo>
                    <a:lnTo>
                      <a:pt x="7" y="0"/>
                    </a:lnTo>
                    <a:lnTo>
                      <a:pt x="7" y="27"/>
                    </a:lnTo>
                    <a:lnTo>
                      <a:pt x="0" y="27"/>
                    </a:lnTo>
                    <a:lnTo>
                      <a:pt x="14" y="27"/>
                    </a:lnTo>
                  </a:path>
                </a:pathLst>
              </a:custGeom>
              <a:noFill/>
              <a:ln w="4">
                <a:solidFill>
                  <a:srgbClr val="B200B2"/>
                </a:solidFill>
                <a:round/>
                <a:headEnd/>
                <a:tailEnd/>
              </a:ln>
            </p:spPr>
            <p:txBody>
              <a:bodyPr/>
              <a:lstStyle/>
              <a:p>
                <a:endParaRPr lang="en-US"/>
              </a:p>
            </p:txBody>
          </p:sp>
          <p:sp>
            <p:nvSpPr>
              <p:cNvPr id="447" name="Freeform 972"/>
              <p:cNvSpPr>
                <a:spLocks/>
              </p:cNvSpPr>
              <p:nvPr/>
            </p:nvSpPr>
            <p:spPr bwMode="auto">
              <a:xfrm>
                <a:off x="7097713" y="2741613"/>
                <a:ext cx="22225" cy="41275"/>
              </a:xfrm>
              <a:custGeom>
                <a:avLst/>
                <a:gdLst>
                  <a:gd name="T0" fmla="*/ 0 w 14"/>
                  <a:gd name="T1" fmla="*/ 0 h 26"/>
                  <a:gd name="T2" fmla="*/ 2147483647 w 14"/>
                  <a:gd name="T3" fmla="*/ 0 h 26"/>
                  <a:gd name="T4" fmla="*/ 2147483647 w 14"/>
                  <a:gd name="T5" fmla="*/ 0 h 26"/>
                  <a:gd name="T6" fmla="*/ 2147483647 w 14"/>
                  <a:gd name="T7" fmla="*/ 2147483647 h 26"/>
                  <a:gd name="T8" fmla="*/ 0 w 14"/>
                  <a:gd name="T9" fmla="*/ 2147483647 h 26"/>
                  <a:gd name="T10" fmla="*/ 2147483647 w 14"/>
                  <a:gd name="T11" fmla="*/ 2147483647 h 26"/>
                  <a:gd name="T12" fmla="*/ 0 60000 65536"/>
                  <a:gd name="T13" fmla="*/ 0 60000 65536"/>
                  <a:gd name="T14" fmla="*/ 0 60000 65536"/>
                  <a:gd name="T15" fmla="*/ 0 60000 65536"/>
                  <a:gd name="T16" fmla="*/ 0 60000 65536"/>
                  <a:gd name="T17" fmla="*/ 0 60000 65536"/>
                  <a:gd name="T18" fmla="*/ 0 w 14"/>
                  <a:gd name="T19" fmla="*/ 0 h 26"/>
                  <a:gd name="T20" fmla="*/ 14 w 14"/>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4" h="26">
                    <a:moveTo>
                      <a:pt x="0" y="0"/>
                    </a:moveTo>
                    <a:lnTo>
                      <a:pt x="14" y="0"/>
                    </a:lnTo>
                    <a:lnTo>
                      <a:pt x="7" y="0"/>
                    </a:lnTo>
                    <a:lnTo>
                      <a:pt x="7" y="26"/>
                    </a:lnTo>
                    <a:lnTo>
                      <a:pt x="0" y="26"/>
                    </a:lnTo>
                    <a:lnTo>
                      <a:pt x="14" y="26"/>
                    </a:lnTo>
                  </a:path>
                </a:pathLst>
              </a:custGeom>
              <a:noFill/>
              <a:ln w="4">
                <a:solidFill>
                  <a:srgbClr val="B200B2"/>
                </a:solidFill>
                <a:round/>
                <a:headEnd/>
                <a:tailEnd/>
              </a:ln>
            </p:spPr>
            <p:txBody>
              <a:bodyPr/>
              <a:lstStyle/>
              <a:p>
                <a:endParaRPr lang="en-US"/>
              </a:p>
            </p:txBody>
          </p:sp>
          <p:sp>
            <p:nvSpPr>
              <p:cNvPr id="448" name="Freeform 973"/>
              <p:cNvSpPr>
                <a:spLocks/>
              </p:cNvSpPr>
              <p:nvPr/>
            </p:nvSpPr>
            <p:spPr bwMode="auto">
              <a:xfrm>
                <a:off x="7119938" y="2771775"/>
                <a:ext cx="22225" cy="41275"/>
              </a:xfrm>
              <a:custGeom>
                <a:avLst/>
                <a:gdLst>
                  <a:gd name="T0" fmla="*/ 0 w 14"/>
                  <a:gd name="T1" fmla="*/ 0 h 26"/>
                  <a:gd name="T2" fmla="*/ 2147483647 w 14"/>
                  <a:gd name="T3" fmla="*/ 0 h 26"/>
                  <a:gd name="T4" fmla="*/ 2147483647 w 14"/>
                  <a:gd name="T5" fmla="*/ 0 h 26"/>
                  <a:gd name="T6" fmla="*/ 2147483647 w 14"/>
                  <a:gd name="T7" fmla="*/ 2147483647 h 26"/>
                  <a:gd name="T8" fmla="*/ 0 w 14"/>
                  <a:gd name="T9" fmla="*/ 2147483647 h 26"/>
                  <a:gd name="T10" fmla="*/ 2147483647 w 14"/>
                  <a:gd name="T11" fmla="*/ 2147483647 h 26"/>
                  <a:gd name="T12" fmla="*/ 0 60000 65536"/>
                  <a:gd name="T13" fmla="*/ 0 60000 65536"/>
                  <a:gd name="T14" fmla="*/ 0 60000 65536"/>
                  <a:gd name="T15" fmla="*/ 0 60000 65536"/>
                  <a:gd name="T16" fmla="*/ 0 60000 65536"/>
                  <a:gd name="T17" fmla="*/ 0 60000 65536"/>
                  <a:gd name="T18" fmla="*/ 0 w 14"/>
                  <a:gd name="T19" fmla="*/ 0 h 26"/>
                  <a:gd name="T20" fmla="*/ 14 w 14"/>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4" h="26">
                    <a:moveTo>
                      <a:pt x="0" y="0"/>
                    </a:moveTo>
                    <a:lnTo>
                      <a:pt x="14" y="0"/>
                    </a:lnTo>
                    <a:lnTo>
                      <a:pt x="7" y="0"/>
                    </a:lnTo>
                    <a:lnTo>
                      <a:pt x="7" y="26"/>
                    </a:lnTo>
                    <a:lnTo>
                      <a:pt x="0" y="26"/>
                    </a:lnTo>
                    <a:lnTo>
                      <a:pt x="14" y="26"/>
                    </a:lnTo>
                  </a:path>
                </a:pathLst>
              </a:custGeom>
              <a:noFill/>
              <a:ln w="4">
                <a:solidFill>
                  <a:srgbClr val="B200B2"/>
                </a:solidFill>
                <a:round/>
                <a:headEnd/>
                <a:tailEnd/>
              </a:ln>
            </p:spPr>
            <p:txBody>
              <a:bodyPr/>
              <a:lstStyle/>
              <a:p>
                <a:endParaRPr lang="en-US"/>
              </a:p>
            </p:txBody>
          </p:sp>
          <p:sp>
            <p:nvSpPr>
              <p:cNvPr id="449" name="Freeform 974"/>
              <p:cNvSpPr>
                <a:spLocks/>
              </p:cNvSpPr>
              <p:nvPr/>
            </p:nvSpPr>
            <p:spPr bwMode="auto">
              <a:xfrm>
                <a:off x="7142163" y="2801938"/>
                <a:ext cx="22225" cy="42863"/>
              </a:xfrm>
              <a:custGeom>
                <a:avLst/>
                <a:gdLst>
                  <a:gd name="T0" fmla="*/ 0 w 14"/>
                  <a:gd name="T1" fmla="*/ 0 h 27"/>
                  <a:gd name="T2" fmla="*/ 2147483647 w 14"/>
                  <a:gd name="T3" fmla="*/ 0 h 27"/>
                  <a:gd name="T4" fmla="*/ 2147483647 w 14"/>
                  <a:gd name="T5" fmla="*/ 0 h 27"/>
                  <a:gd name="T6" fmla="*/ 2147483647 w 14"/>
                  <a:gd name="T7" fmla="*/ 2147483647 h 27"/>
                  <a:gd name="T8" fmla="*/ 0 w 14"/>
                  <a:gd name="T9" fmla="*/ 2147483647 h 27"/>
                  <a:gd name="T10" fmla="*/ 2147483647 w 14"/>
                  <a:gd name="T11" fmla="*/ 2147483647 h 27"/>
                  <a:gd name="T12" fmla="*/ 0 60000 65536"/>
                  <a:gd name="T13" fmla="*/ 0 60000 65536"/>
                  <a:gd name="T14" fmla="*/ 0 60000 65536"/>
                  <a:gd name="T15" fmla="*/ 0 60000 65536"/>
                  <a:gd name="T16" fmla="*/ 0 60000 65536"/>
                  <a:gd name="T17" fmla="*/ 0 60000 65536"/>
                  <a:gd name="T18" fmla="*/ 0 w 14"/>
                  <a:gd name="T19" fmla="*/ 0 h 27"/>
                  <a:gd name="T20" fmla="*/ 14 w 14"/>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14" h="27">
                    <a:moveTo>
                      <a:pt x="0" y="0"/>
                    </a:moveTo>
                    <a:lnTo>
                      <a:pt x="14" y="0"/>
                    </a:lnTo>
                    <a:lnTo>
                      <a:pt x="7" y="0"/>
                    </a:lnTo>
                    <a:lnTo>
                      <a:pt x="7" y="27"/>
                    </a:lnTo>
                    <a:lnTo>
                      <a:pt x="0" y="27"/>
                    </a:lnTo>
                    <a:lnTo>
                      <a:pt x="14" y="27"/>
                    </a:lnTo>
                  </a:path>
                </a:pathLst>
              </a:custGeom>
              <a:noFill/>
              <a:ln w="4">
                <a:solidFill>
                  <a:srgbClr val="B200B2"/>
                </a:solidFill>
                <a:round/>
                <a:headEnd/>
                <a:tailEnd/>
              </a:ln>
            </p:spPr>
            <p:txBody>
              <a:bodyPr/>
              <a:lstStyle/>
              <a:p>
                <a:endParaRPr lang="en-US"/>
              </a:p>
            </p:txBody>
          </p:sp>
          <p:sp>
            <p:nvSpPr>
              <p:cNvPr id="450" name="Freeform 975"/>
              <p:cNvSpPr>
                <a:spLocks/>
              </p:cNvSpPr>
              <p:nvPr/>
            </p:nvSpPr>
            <p:spPr bwMode="auto">
              <a:xfrm>
                <a:off x="7164388" y="2833688"/>
                <a:ext cx="22225" cy="44450"/>
              </a:xfrm>
              <a:custGeom>
                <a:avLst/>
                <a:gdLst>
                  <a:gd name="T0" fmla="*/ 0 w 14"/>
                  <a:gd name="T1" fmla="*/ 0 h 28"/>
                  <a:gd name="T2" fmla="*/ 2147483647 w 14"/>
                  <a:gd name="T3" fmla="*/ 0 h 28"/>
                  <a:gd name="T4" fmla="*/ 2147483647 w 14"/>
                  <a:gd name="T5" fmla="*/ 0 h 28"/>
                  <a:gd name="T6" fmla="*/ 2147483647 w 14"/>
                  <a:gd name="T7" fmla="*/ 2147483647 h 28"/>
                  <a:gd name="T8" fmla="*/ 0 w 14"/>
                  <a:gd name="T9" fmla="*/ 2147483647 h 28"/>
                  <a:gd name="T10" fmla="*/ 2147483647 w 14"/>
                  <a:gd name="T11" fmla="*/ 2147483647 h 28"/>
                  <a:gd name="T12" fmla="*/ 0 60000 65536"/>
                  <a:gd name="T13" fmla="*/ 0 60000 65536"/>
                  <a:gd name="T14" fmla="*/ 0 60000 65536"/>
                  <a:gd name="T15" fmla="*/ 0 60000 65536"/>
                  <a:gd name="T16" fmla="*/ 0 60000 65536"/>
                  <a:gd name="T17" fmla="*/ 0 60000 65536"/>
                  <a:gd name="T18" fmla="*/ 0 w 14"/>
                  <a:gd name="T19" fmla="*/ 0 h 28"/>
                  <a:gd name="T20" fmla="*/ 14 w 14"/>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4" h="28">
                    <a:moveTo>
                      <a:pt x="0" y="0"/>
                    </a:moveTo>
                    <a:lnTo>
                      <a:pt x="14" y="0"/>
                    </a:lnTo>
                    <a:lnTo>
                      <a:pt x="7" y="0"/>
                    </a:lnTo>
                    <a:lnTo>
                      <a:pt x="7" y="28"/>
                    </a:lnTo>
                    <a:lnTo>
                      <a:pt x="0" y="28"/>
                    </a:lnTo>
                    <a:lnTo>
                      <a:pt x="14" y="28"/>
                    </a:lnTo>
                  </a:path>
                </a:pathLst>
              </a:custGeom>
              <a:noFill/>
              <a:ln w="4">
                <a:solidFill>
                  <a:srgbClr val="B200B2"/>
                </a:solidFill>
                <a:round/>
                <a:headEnd/>
                <a:tailEnd/>
              </a:ln>
            </p:spPr>
            <p:txBody>
              <a:bodyPr/>
              <a:lstStyle/>
              <a:p>
                <a:endParaRPr lang="en-US"/>
              </a:p>
            </p:txBody>
          </p:sp>
          <p:sp>
            <p:nvSpPr>
              <p:cNvPr id="451" name="Freeform 976"/>
              <p:cNvSpPr>
                <a:spLocks/>
              </p:cNvSpPr>
              <p:nvPr/>
            </p:nvSpPr>
            <p:spPr bwMode="auto">
              <a:xfrm>
                <a:off x="7189788" y="2870200"/>
                <a:ext cx="22225" cy="44450"/>
              </a:xfrm>
              <a:custGeom>
                <a:avLst/>
                <a:gdLst>
                  <a:gd name="T0" fmla="*/ 0 w 14"/>
                  <a:gd name="T1" fmla="*/ 0 h 28"/>
                  <a:gd name="T2" fmla="*/ 2147483647 w 14"/>
                  <a:gd name="T3" fmla="*/ 0 h 28"/>
                  <a:gd name="T4" fmla="*/ 2147483647 w 14"/>
                  <a:gd name="T5" fmla="*/ 0 h 28"/>
                  <a:gd name="T6" fmla="*/ 2147483647 w 14"/>
                  <a:gd name="T7" fmla="*/ 2147483647 h 28"/>
                  <a:gd name="T8" fmla="*/ 0 w 14"/>
                  <a:gd name="T9" fmla="*/ 2147483647 h 28"/>
                  <a:gd name="T10" fmla="*/ 2147483647 w 14"/>
                  <a:gd name="T11" fmla="*/ 2147483647 h 28"/>
                  <a:gd name="T12" fmla="*/ 0 60000 65536"/>
                  <a:gd name="T13" fmla="*/ 0 60000 65536"/>
                  <a:gd name="T14" fmla="*/ 0 60000 65536"/>
                  <a:gd name="T15" fmla="*/ 0 60000 65536"/>
                  <a:gd name="T16" fmla="*/ 0 60000 65536"/>
                  <a:gd name="T17" fmla="*/ 0 60000 65536"/>
                  <a:gd name="T18" fmla="*/ 0 w 14"/>
                  <a:gd name="T19" fmla="*/ 0 h 28"/>
                  <a:gd name="T20" fmla="*/ 14 w 14"/>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4" h="28">
                    <a:moveTo>
                      <a:pt x="0" y="0"/>
                    </a:moveTo>
                    <a:lnTo>
                      <a:pt x="14" y="0"/>
                    </a:lnTo>
                    <a:lnTo>
                      <a:pt x="7" y="0"/>
                    </a:lnTo>
                    <a:lnTo>
                      <a:pt x="7" y="28"/>
                    </a:lnTo>
                    <a:lnTo>
                      <a:pt x="0" y="28"/>
                    </a:lnTo>
                    <a:lnTo>
                      <a:pt x="14" y="28"/>
                    </a:lnTo>
                  </a:path>
                </a:pathLst>
              </a:custGeom>
              <a:noFill/>
              <a:ln w="4">
                <a:solidFill>
                  <a:srgbClr val="B200B2"/>
                </a:solidFill>
                <a:round/>
                <a:headEnd/>
                <a:tailEnd/>
              </a:ln>
            </p:spPr>
            <p:txBody>
              <a:bodyPr/>
              <a:lstStyle/>
              <a:p>
                <a:endParaRPr lang="en-US"/>
              </a:p>
            </p:txBody>
          </p:sp>
          <p:sp>
            <p:nvSpPr>
              <p:cNvPr id="452" name="Freeform 977"/>
              <p:cNvSpPr>
                <a:spLocks/>
              </p:cNvSpPr>
              <p:nvPr/>
            </p:nvSpPr>
            <p:spPr bwMode="auto">
              <a:xfrm>
                <a:off x="7212013" y="2905125"/>
                <a:ext cx="22225" cy="44450"/>
              </a:xfrm>
              <a:custGeom>
                <a:avLst/>
                <a:gdLst>
                  <a:gd name="T0" fmla="*/ 0 w 14"/>
                  <a:gd name="T1" fmla="*/ 0 h 28"/>
                  <a:gd name="T2" fmla="*/ 2147483647 w 14"/>
                  <a:gd name="T3" fmla="*/ 0 h 28"/>
                  <a:gd name="T4" fmla="*/ 2147483647 w 14"/>
                  <a:gd name="T5" fmla="*/ 0 h 28"/>
                  <a:gd name="T6" fmla="*/ 2147483647 w 14"/>
                  <a:gd name="T7" fmla="*/ 2147483647 h 28"/>
                  <a:gd name="T8" fmla="*/ 0 w 14"/>
                  <a:gd name="T9" fmla="*/ 2147483647 h 28"/>
                  <a:gd name="T10" fmla="*/ 2147483647 w 14"/>
                  <a:gd name="T11" fmla="*/ 2147483647 h 28"/>
                  <a:gd name="T12" fmla="*/ 0 60000 65536"/>
                  <a:gd name="T13" fmla="*/ 0 60000 65536"/>
                  <a:gd name="T14" fmla="*/ 0 60000 65536"/>
                  <a:gd name="T15" fmla="*/ 0 60000 65536"/>
                  <a:gd name="T16" fmla="*/ 0 60000 65536"/>
                  <a:gd name="T17" fmla="*/ 0 60000 65536"/>
                  <a:gd name="T18" fmla="*/ 0 w 14"/>
                  <a:gd name="T19" fmla="*/ 0 h 28"/>
                  <a:gd name="T20" fmla="*/ 14 w 14"/>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4" h="28">
                    <a:moveTo>
                      <a:pt x="0" y="0"/>
                    </a:moveTo>
                    <a:lnTo>
                      <a:pt x="14" y="0"/>
                    </a:lnTo>
                    <a:lnTo>
                      <a:pt x="7" y="0"/>
                    </a:lnTo>
                    <a:lnTo>
                      <a:pt x="7" y="28"/>
                    </a:lnTo>
                    <a:lnTo>
                      <a:pt x="0" y="28"/>
                    </a:lnTo>
                    <a:lnTo>
                      <a:pt x="14" y="28"/>
                    </a:lnTo>
                  </a:path>
                </a:pathLst>
              </a:custGeom>
              <a:noFill/>
              <a:ln w="4">
                <a:solidFill>
                  <a:srgbClr val="B200B2"/>
                </a:solidFill>
                <a:round/>
                <a:headEnd/>
                <a:tailEnd/>
              </a:ln>
            </p:spPr>
            <p:txBody>
              <a:bodyPr/>
              <a:lstStyle/>
              <a:p>
                <a:endParaRPr lang="en-US"/>
              </a:p>
            </p:txBody>
          </p:sp>
          <p:sp>
            <p:nvSpPr>
              <p:cNvPr id="453" name="Freeform 978"/>
              <p:cNvSpPr>
                <a:spLocks/>
              </p:cNvSpPr>
              <p:nvPr/>
            </p:nvSpPr>
            <p:spPr bwMode="auto">
              <a:xfrm>
                <a:off x="7234238" y="2938463"/>
                <a:ext cx="22225" cy="47625"/>
              </a:xfrm>
              <a:custGeom>
                <a:avLst/>
                <a:gdLst>
                  <a:gd name="T0" fmla="*/ 0 w 14"/>
                  <a:gd name="T1" fmla="*/ 0 h 30"/>
                  <a:gd name="T2" fmla="*/ 2147483647 w 14"/>
                  <a:gd name="T3" fmla="*/ 0 h 30"/>
                  <a:gd name="T4" fmla="*/ 2147483647 w 14"/>
                  <a:gd name="T5" fmla="*/ 0 h 30"/>
                  <a:gd name="T6" fmla="*/ 2147483647 w 14"/>
                  <a:gd name="T7" fmla="*/ 2147483647 h 30"/>
                  <a:gd name="T8" fmla="*/ 0 w 14"/>
                  <a:gd name="T9" fmla="*/ 2147483647 h 30"/>
                  <a:gd name="T10" fmla="*/ 2147483647 w 14"/>
                  <a:gd name="T11" fmla="*/ 2147483647 h 30"/>
                  <a:gd name="T12" fmla="*/ 0 60000 65536"/>
                  <a:gd name="T13" fmla="*/ 0 60000 65536"/>
                  <a:gd name="T14" fmla="*/ 0 60000 65536"/>
                  <a:gd name="T15" fmla="*/ 0 60000 65536"/>
                  <a:gd name="T16" fmla="*/ 0 60000 65536"/>
                  <a:gd name="T17" fmla="*/ 0 60000 65536"/>
                  <a:gd name="T18" fmla="*/ 0 w 14"/>
                  <a:gd name="T19" fmla="*/ 0 h 30"/>
                  <a:gd name="T20" fmla="*/ 14 w 14"/>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4" h="30">
                    <a:moveTo>
                      <a:pt x="0" y="0"/>
                    </a:moveTo>
                    <a:lnTo>
                      <a:pt x="14" y="0"/>
                    </a:lnTo>
                    <a:lnTo>
                      <a:pt x="7" y="0"/>
                    </a:lnTo>
                    <a:lnTo>
                      <a:pt x="7" y="30"/>
                    </a:lnTo>
                    <a:lnTo>
                      <a:pt x="0" y="30"/>
                    </a:lnTo>
                    <a:lnTo>
                      <a:pt x="14" y="30"/>
                    </a:lnTo>
                  </a:path>
                </a:pathLst>
              </a:custGeom>
              <a:noFill/>
              <a:ln w="4">
                <a:solidFill>
                  <a:srgbClr val="B200B2"/>
                </a:solidFill>
                <a:round/>
                <a:headEnd/>
                <a:tailEnd/>
              </a:ln>
            </p:spPr>
            <p:txBody>
              <a:bodyPr/>
              <a:lstStyle/>
              <a:p>
                <a:endParaRPr lang="en-US"/>
              </a:p>
            </p:txBody>
          </p:sp>
          <p:sp>
            <p:nvSpPr>
              <p:cNvPr id="454" name="Freeform 979"/>
              <p:cNvSpPr>
                <a:spLocks/>
              </p:cNvSpPr>
              <p:nvPr/>
            </p:nvSpPr>
            <p:spPr bwMode="auto">
              <a:xfrm>
                <a:off x="7256463" y="2978150"/>
                <a:ext cx="22225" cy="47625"/>
              </a:xfrm>
              <a:custGeom>
                <a:avLst/>
                <a:gdLst>
                  <a:gd name="T0" fmla="*/ 0 w 14"/>
                  <a:gd name="T1" fmla="*/ 0 h 30"/>
                  <a:gd name="T2" fmla="*/ 2147483647 w 14"/>
                  <a:gd name="T3" fmla="*/ 0 h 30"/>
                  <a:gd name="T4" fmla="*/ 2147483647 w 14"/>
                  <a:gd name="T5" fmla="*/ 0 h 30"/>
                  <a:gd name="T6" fmla="*/ 2147483647 w 14"/>
                  <a:gd name="T7" fmla="*/ 2147483647 h 30"/>
                  <a:gd name="T8" fmla="*/ 0 w 14"/>
                  <a:gd name="T9" fmla="*/ 2147483647 h 30"/>
                  <a:gd name="T10" fmla="*/ 2147483647 w 14"/>
                  <a:gd name="T11" fmla="*/ 2147483647 h 30"/>
                  <a:gd name="T12" fmla="*/ 0 60000 65536"/>
                  <a:gd name="T13" fmla="*/ 0 60000 65536"/>
                  <a:gd name="T14" fmla="*/ 0 60000 65536"/>
                  <a:gd name="T15" fmla="*/ 0 60000 65536"/>
                  <a:gd name="T16" fmla="*/ 0 60000 65536"/>
                  <a:gd name="T17" fmla="*/ 0 60000 65536"/>
                  <a:gd name="T18" fmla="*/ 0 w 14"/>
                  <a:gd name="T19" fmla="*/ 0 h 30"/>
                  <a:gd name="T20" fmla="*/ 14 w 14"/>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4" h="30">
                    <a:moveTo>
                      <a:pt x="0" y="0"/>
                    </a:moveTo>
                    <a:lnTo>
                      <a:pt x="14" y="0"/>
                    </a:lnTo>
                    <a:lnTo>
                      <a:pt x="7" y="0"/>
                    </a:lnTo>
                    <a:lnTo>
                      <a:pt x="7" y="30"/>
                    </a:lnTo>
                    <a:lnTo>
                      <a:pt x="0" y="30"/>
                    </a:lnTo>
                    <a:lnTo>
                      <a:pt x="14" y="30"/>
                    </a:lnTo>
                  </a:path>
                </a:pathLst>
              </a:custGeom>
              <a:noFill/>
              <a:ln w="4">
                <a:solidFill>
                  <a:srgbClr val="B200B2"/>
                </a:solidFill>
                <a:round/>
                <a:headEnd/>
                <a:tailEnd/>
              </a:ln>
            </p:spPr>
            <p:txBody>
              <a:bodyPr/>
              <a:lstStyle/>
              <a:p>
                <a:endParaRPr lang="en-US"/>
              </a:p>
            </p:txBody>
          </p:sp>
          <p:sp>
            <p:nvSpPr>
              <p:cNvPr id="455" name="Freeform 980"/>
              <p:cNvSpPr>
                <a:spLocks/>
              </p:cNvSpPr>
              <p:nvPr/>
            </p:nvSpPr>
            <p:spPr bwMode="auto">
              <a:xfrm>
                <a:off x="7278688" y="3016250"/>
                <a:ext cx="22225" cy="47625"/>
              </a:xfrm>
              <a:custGeom>
                <a:avLst/>
                <a:gdLst>
                  <a:gd name="T0" fmla="*/ 0 w 14"/>
                  <a:gd name="T1" fmla="*/ 0 h 30"/>
                  <a:gd name="T2" fmla="*/ 2147483647 w 14"/>
                  <a:gd name="T3" fmla="*/ 0 h 30"/>
                  <a:gd name="T4" fmla="*/ 2147483647 w 14"/>
                  <a:gd name="T5" fmla="*/ 0 h 30"/>
                  <a:gd name="T6" fmla="*/ 2147483647 w 14"/>
                  <a:gd name="T7" fmla="*/ 2147483647 h 30"/>
                  <a:gd name="T8" fmla="*/ 0 w 14"/>
                  <a:gd name="T9" fmla="*/ 2147483647 h 30"/>
                  <a:gd name="T10" fmla="*/ 2147483647 w 14"/>
                  <a:gd name="T11" fmla="*/ 2147483647 h 30"/>
                  <a:gd name="T12" fmla="*/ 0 60000 65536"/>
                  <a:gd name="T13" fmla="*/ 0 60000 65536"/>
                  <a:gd name="T14" fmla="*/ 0 60000 65536"/>
                  <a:gd name="T15" fmla="*/ 0 60000 65536"/>
                  <a:gd name="T16" fmla="*/ 0 60000 65536"/>
                  <a:gd name="T17" fmla="*/ 0 60000 65536"/>
                  <a:gd name="T18" fmla="*/ 0 w 14"/>
                  <a:gd name="T19" fmla="*/ 0 h 30"/>
                  <a:gd name="T20" fmla="*/ 14 w 14"/>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4" h="30">
                    <a:moveTo>
                      <a:pt x="0" y="0"/>
                    </a:moveTo>
                    <a:lnTo>
                      <a:pt x="14" y="0"/>
                    </a:lnTo>
                    <a:lnTo>
                      <a:pt x="7" y="0"/>
                    </a:lnTo>
                    <a:lnTo>
                      <a:pt x="7" y="30"/>
                    </a:lnTo>
                    <a:lnTo>
                      <a:pt x="0" y="30"/>
                    </a:lnTo>
                    <a:lnTo>
                      <a:pt x="14" y="30"/>
                    </a:lnTo>
                  </a:path>
                </a:pathLst>
              </a:custGeom>
              <a:noFill/>
              <a:ln w="4">
                <a:solidFill>
                  <a:srgbClr val="B200B2"/>
                </a:solidFill>
                <a:round/>
                <a:headEnd/>
                <a:tailEnd/>
              </a:ln>
            </p:spPr>
            <p:txBody>
              <a:bodyPr/>
              <a:lstStyle/>
              <a:p>
                <a:endParaRPr lang="en-US"/>
              </a:p>
            </p:txBody>
          </p:sp>
          <p:sp>
            <p:nvSpPr>
              <p:cNvPr id="456" name="Freeform 981"/>
              <p:cNvSpPr>
                <a:spLocks/>
              </p:cNvSpPr>
              <p:nvPr/>
            </p:nvSpPr>
            <p:spPr bwMode="auto">
              <a:xfrm>
                <a:off x="7304088" y="3055938"/>
                <a:ext cx="22225" cy="50800"/>
              </a:xfrm>
              <a:custGeom>
                <a:avLst/>
                <a:gdLst>
                  <a:gd name="T0" fmla="*/ 0 w 14"/>
                  <a:gd name="T1" fmla="*/ 0 h 32"/>
                  <a:gd name="T2" fmla="*/ 2147483647 w 14"/>
                  <a:gd name="T3" fmla="*/ 0 h 32"/>
                  <a:gd name="T4" fmla="*/ 2147483647 w 14"/>
                  <a:gd name="T5" fmla="*/ 0 h 32"/>
                  <a:gd name="T6" fmla="*/ 2147483647 w 14"/>
                  <a:gd name="T7" fmla="*/ 2147483647 h 32"/>
                  <a:gd name="T8" fmla="*/ 0 w 14"/>
                  <a:gd name="T9" fmla="*/ 2147483647 h 32"/>
                  <a:gd name="T10" fmla="*/ 2147483647 w 14"/>
                  <a:gd name="T11" fmla="*/ 2147483647 h 32"/>
                  <a:gd name="T12" fmla="*/ 0 60000 65536"/>
                  <a:gd name="T13" fmla="*/ 0 60000 65536"/>
                  <a:gd name="T14" fmla="*/ 0 60000 65536"/>
                  <a:gd name="T15" fmla="*/ 0 60000 65536"/>
                  <a:gd name="T16" fmla="*/ 0 60000 65536"/>
                  <a:gd name="T17" fmla="*/ 0 60000 65536"/>
                  <a:gd name="T18" fmla="*/ 0 w 14"/>
                  <a:gd name="T19" fmla="*/ 0 h 32"/>
                  <a:gd name="T20" fmla="*/ 14 w 1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4" h="32">
                    <a:moveTo>
                      <a:pt x="0" y="0"/>
                    </a:moveTo>
                    <a:lnTo>
                      <a:pt x="14" y="0"/>
                    </a:lnTo>
                    <a:lnTo>
                      <a:pt x="7" y="0"/>
                    </a:lnTo>
                    <a:lnTo>
                      <a:pt x="7" y="32"/>
                    </a:lnTo>
                    <a:lnTo>
                      <a:pt x="0" y="32"/>
                    </a:lnTo>
                    <a:lnTo>
                      <a:pt x="14" y="32"/>
                    </a:lnTo>
                  </a:path>
                </a:pathLst>
              </a:custGeom>
              <a:noFill/>
              <a:ln w="4">
                <a:solidFill>
                  <a:srgbClr val="B200B2"/>
                </a:solidFill>
                <a:round/>
                <a:headEnd/>
                <a:tailEnd/>
              </a:ln>
            </p:spPr>
            <p:txBody>
              <a:bodyPr/>
              <a:lstStyle/>
              <a:p>
                <a:endParaRPr lang="en-US"/>
              </a:p>
            </p:txBody>
          </p:sp>
          <p:sp>
            <p:nvSpPr>
              <p:cNvPr id="457" name="Freeform 982"/>
              <p:cNvSpPr>
                <a:spLocks/>
              </p:cNvSpPr>
              <p:nvPr/>
            </p:nvSpPr>
            <p:spPr bwMode="auto">
              <a:xfrm>
                <a:off x="7326313" y="3097213"/>
                <a:ext cx="22225" cy="47625"/>
              </a:xfrm>
              <a:custGeom>
                <a:avLst/>
                <a:gdLst>
                  <a:gd name="T0" fmla="*/ 0 w 14"/>
                  <a:gd name="T1" fmla="*/ 0 h 30"/>
                  <a:gd name="T2" fmla="*/ 2147483647 w 14"/>
                  <a:gd name="T3" fmla="*/ 0 h 30"/>
                  <a:gd name="T4" fmla="*/ 2147483647 w 14"/>
                  <a:gd name="T5" fmla="*/ 0 h 30"/>
                  <a:gd name="T6" fmla="*/ 2147483647 w 14"/>
                  <a:gd name="T7" fmla="*/ 2147483647 h 30"/>
                  <a:gd name="T8" fmla="*/ 0 w 14"/>
                  <a:gd name="T9" fmla="*/ 2147483647 h 30"/>
                  <a:gd name="T10" fmla="*/ 2147483647 w 14"/>
                  <a:gd name="T11" fmla="*/ 2147483647 h 30"/>
                  <a:gd name="T12" fmla="*/ 0 60000 65536"/>
                  <a:gd name="T13" fmla="*/ 0 60000 65536"/>
                  <a:gd name="T14" fmla="*/ 0 60000 65536"/>
                  <a:gd name="T15" fmla="*/ 0 60000 65536"/>
                  <a:gd name="T16" fmla="*/ 0 60000 65536"/>
                  <a:gd name="T17" fmla="*/ 0 60000 65536"/>
                  <a:gd name="T18" fmla="*/ 0 w 14"/>
                  <a:gd name="T19" fmla="*/ 0 h 30"/>
                  <a:gd name="T20" fmla="*/ 14 w 14"/>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4" h="30">
                    <a:moveTo>
                      <a:pt x="0" y="0"/>
                    </a:moveTo>
                    <a:lnTo>
                      <a:pt x="14" y="0"/>
                    </a:lnTo>
                    <a:lnTo>
                      <a:pt x="7" y="0"/>
                    </a:lnTo>
                    <a:lnTo>
                      <a:pt x="7" y="30"/>
                    </a:lnTo>
                    <a:lnTo>
                      <a:pt x="0" y="30"/>
                    </a:lnTo>
                    <a:lnTo>
                      <a:pt x="14" y="30"/>
                    </a:lnTo>
                  </a:path>
                </a:pathLst>
              </a:custGeom>
              <a:noFill/>
              <a:ln w="4">
                <a:solidFill>
                  <a:srgbClr val="B200B2"/>
                </a:solidFill>
                <a:round/>
                <a:headEnd/>
                <a:tailEnd/>
              </a:ln>
            </p:spPr>
            <p:txBody>
              <a:bodyPr/>
              <a:lstStyle/>
              <a:p>
                <a:endParaRPr lang="en-US"/>
              </a:p>
            </p:txBody>
          </p:sp>
          <p:sp>
            <p:nvSpPr>
              <p:cNvPr id="458" name="Freeform 983"/>
              <p:cNvSpPr>
                <a:spLocks/>
              </p:cNvSpPr>
              <p:nvPr/>
            </p:nvSpPr>
            <p:spPr bwMode="auto">
              <a:xfrm>
                <a:off x="7348538" y="3140075"/>
                <a:ext cx="22225" cy="46038"/>
              </a:xfrm>
              <a:custGeom>
                <a:avLst/>
                <a:gdLst>
                  <a:gd name="T0" fmla="*/ 0 w 14"/>
                  <a:gd name="T1" fmla="*/ 0 h 29"/>
                  <a:gd name="T2" fmla="*/ 2147483647 w 14"/>
                  <a:gd name="T3" fmla="*/ 0 h 29"/>
                  <a:gd name="T4" fmla="*/ 2147483647 w 14"/>
                  <a:gd name="T5" fmla="*/ 0 h 29"/>
                  <a:gd name="T6" fmla="*/ 2147483647 w 14"/>
                  <a:gd name="T7" fmla="*/ 2147483647 h 29"/>
                  <a:gd name="T8" fmla="*/ 0 w 14"/>
                  <a:gd name="T9" fmla="*/ 2147483647 h 29"/>
                  <a:gd name="T10" fmla="*/ 2147483647 w 14"/>
                  <a:gd name="T11" fmla="*/ 2147483647 h 29"/>
                  <a:gd name="T12" fmla="*/ 0 60000 65536"/>
                  <a:gd name="T13" fmla="*/ 0 60000 65536"/>
                  <a:gd name="T14" fmla="*/ 0 60000 65536"/>
                  <a:gd name="T15" fmla="*/ 0 60000 65536"/>
                  <a:gd name="T16" fmla="*/ 0 60000 65536"/>
                  <a:gd name="T17" fmla="*/ 0 60000 65536"/>
                  <a:gd name="T18" fmla="*/ 0 w 14"/>
                  <a:gd name="T19" fmla="*/ 0 h 29"/>
                  <a:gd name="T20" fmla="*/ 14 w 14"/>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14" h="29">
                    <a:moveTo>
                      <a:pt x="0" y="0"/>
                    </a:moveTo>
                    <a:lnTo>
                      <a:pt x="14" y="0"/>
                    </a:lnTo>
                    <a:lnTo>
                      <a:pt x="7" y="0"/>
                    </a:lnTo>
                    <a:lnTo>
                      <a:pt x="7" y="29"/>
                    </a:lnTo>
                    <a:lnTo>
                      <a:pt x="0" y="29"/>
                    </a:lnTo>
                    <a:lnTo>
                      <a:pt x="14" y="29"/>
                    </a:lnTo>
                  </a:path>
                </a:pathLst>
              </a:custGeom>
              <a:noFill/>
              <a:ln w="4">
                <a:solidFill>
                  <a:srgbClr val="B200B2"/>
                </a:solidFill>
                <a:round/>
                <a:headEnd/>
                <a:tailEnd/>
              </a:ln>
            </p:spPr>
            <p:txBody>
              <a:bodyPr/>
              <a:lstStyle/>
              <a:p>
                <a:endParaRPr lang="en-US"/>
              </a:p>
            </p:txBody>
          </p:sp>
          <p:sp>
            <p:nvSpPr>
              <p:cNvPr id="459" name="Freeform 984"/>
              <p:cNvSpPr>
                <a:spLocks/>
              </p:cNvSpPr>
              <p:nvPr/>
            </p:nvSpPr>
            <p:spPr bwMode="auto">
              <a:xfrm>
                <a:off x="7370763" y="3181350"/>
                <a:ext cx="20638" cy="50800"/>
              </a:xfrm>
              <a:custGeom>
                <a:avLst/>
                <a:gdLst>
                  <a:gd name="T0" fmla="*/ 0 w 13"/>
                  <a:gd name="T1" fmla="*/ 0 h 32"/>
                  <a:gd name="T2" fmla="*/ 2147483647 w 13"/>
                  <a:gd name="T3" fmla="*/ 0 h 32"/>
                  <a:gd name="T4" fmla="*/ 2147483647 w 13"/>
                  <a:gd name="T5" fmla="*/ 0 h 32"/>
                  <a:gd name="T6" fmla="*/ 2147483647 w 13"/>
                  <a:gd name="T7" fmla="*/ 2147483647 h 32"/>
                  <a:gd name="T8" fmla="*/ 0 w 13"/>
                  <a:gd name="T9" fmla="*/ 2147483647 h 32"/>
                  <a:gd name="T10" fmla="*/ 2147483647 w 13"/>
                  <a:gd name="T11" fmla="*/ 2147483647 h 32"/>
                  <a:gd name="T12" fmla="*/ 0 60000 65536"/>
                  <a:gd name="T13" fmla="*/ 0 60000 65536"/>
                  <a:gd name="T14" fmla="*/ 0 60000 65536"/>
                  <a:gd name="T15" fmla="*/ 0 60000 65536"/>
                  <a:gd name="T16" fmla="*/ 0 60000 65536"/>
                  <a:gd name="T17" fmla="*/ 0 60000 65536"/>
                  <a:gd name="T18" fmla="*/ 0 w 13"/>
                  <a:gd name="T19" fmla="*/ 0 h 32"/>
                  <a:gd name="T20" fmla="*/ 13 w 13"/>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3" h="32">
                    <a:moveTo>
                      <a:pt x="0" y="0"/>
                    </a:moveTo>
                    <a:lnTo>
                      <a:pt x="13" y="0"/>
                    </a:lnTo>
                    <a:lnTo>
                      <a:pt x="6" y="0"/>
                    </a:lnTo>
                    <a:lnTo>
                      <a:pt x="6" y="32"/>
                    </a:lnTo>
                    <a:lnTo>
                      <a:pt x="0" y="32"/>
                    </a:lnTo>
                    <a:lnTo>
                      <a:pt x="13" y="32"/>
                    </a:lnTo>
                  </a:path>
                </a:pathLst>
              </a:custGeom>
              <a:noFill/>
              <a:ln w="4">
                <a:solidFill>
                  <a:srgbClr val="B200B2"/>
                </a:solidFill>
                <a:round/>
                <a:headEnd/>
                <a:tailEnd/>
              </a:ln>
            </p:spPr>
            <p:txBody>
              <a:bodyPr/>
              <a:lstStyle/>
              <a:p>
                <a:endParaRPr lang="en-US"/>
              </a:p>
            </p:txBody>
          </p:sp>
          <p:sp>
            <p:nvSpPr>
              <p:cNvPr id="460" name="Freeform 985"/>
              <p:cNvSpPr>
                <a:spLocks/>
              </p:cNvSpPr>
              <p:nvPr/>
            </p:nvSpPr>
            <p:spPr bwMode="auto">
              <a:xfrm>
                <a:off x="7394576" y="3225800"/>
                <a:ext cx="22225" cy="50800"/>
              </a:xfrm>
              <a:custGeom>
                <a:avLst/>
                <a:gdLst>
                  <a:gd name="T0" fmla="*/ 0 w 14"/>
                  <a:gd name="T1" fmla="*/ 0 h 32"/>
                  <a:gd name="T2" fmla="*/ 2147483647 w 14"/>
                  <a:gd name="T3" fmla="*/ 0 h 32"/>
                  <a:gd name="T4" fmla="*/ 2147483647 w 14"/>
                  <a:gd name="T5" fmla="*/ 0 h 32"/>
                  <a:gd name="T6" fmla="*/ 2147483647 w 14"/>
                  <a:gd name="T7" fmla="*/ 2147483647 h 32"/>
                  <a:gd name="T8" fmla="*/ 0 w 14"/>
                  <a:gd name="T9" fmla="*/ 2147483647 h 32"/>
                  <a:gd name="T10" fmla="*/ 2147483647 w 14"/>
                  <a:gd name="T11" fmla="*/ 2147483647 h 32"/>
                  <a:gd name="T12" fmla="*/ 0 60000 65536"/>
                  <a:gd name="T13" fmla="*/ 0 60000 65536"/>
                  <a:gd name="T14" fmla="*/ 0 60000 65536"/>
                  <a:gd name="T15" fmla="*/ 0 60000 65536"/>
                  <a:gd name="T16" fmla="*/ 0 60000 65536"/>
                  <a:gd name="T17" fmla="*/ 0 60000 65536"/>
                  <a:gd name="T18" fmla="*/ 0 w 14"/>
                  <a:gd name="T19" fmla="*/ 0 h 32"/>
                  <a:gd name="T20" fmla="*/ 14 w 1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4" h="32">
                    <a:moveTo>
                      <a:pt x="0" y="0"/>
                    </a:moveTo>
                    <a:lnTo>
                      <a:pt x="14" y="0"/>
                    </a:lnTo>
                    <a:lnTo>
                      <a:pt x="7" y="0"/>
                    </a:lnTo>
                    <a:lnTo>
                      <a:pt x="7" y="32"/>
                    </a:lnTo>
                    <a:lnTo>
                      <a:pt x="0" y="32"/>
                    </a:lnTo>
                    <a:lnTo>
                      <a:pt x="14" y="32"/>
                    </a:lnTo>
                  </a:path>
                </a:pathLst>
              </a:custGeom>
              <a:noFill/>
              <a:ln w="4">
                <a:solidFill>
                  <a:srgbClr val="B200B2"/>
                </a:solidFill>
                <a:round/>
                <a:headEnd/>
                <a:tailEnd/>
              </a:ln>
            </p:spPr>
            <p:txBody>
              <a:bodyPr/>
              <a:lstStyle/>
              <a:p>
                <a:endParaRPr lang="en-US"/>
              </a:p>
            </p:txBody>
          </p:sp>
          <p:sp>
            <p:nvSpPr>
              <p:cNvPr id="461" name="Freeform 986"/>
              <p:cNvSpPr>
                <a:spLocks/>
              </p:cNvSpPr>
              <p:nvPr/>
            </p:nvSpPr>
            <p:spPr bwMode="auto">
              <a:xfrm>
                <a:off x="7416801" y="3270250"/>
                <a:ext cx="22225" cy="50800"/>
              </a:xfrm>
              <a:custGeom>
                <a:avLst/>
                <a:gdLst>
                  <a:gd name="T0" fmla="*/ 0 w 14"/>
                  <a:gd name="T1" fmla="*/ 0 h 32"/>
                  <a:gd name="T2" fmla="*/ 2147483647 w 14"/>
                  <a:gd name="T3" fmla="*/ 0 h 32"/>
                  <a:gd name="T4" fmla="*/ 2147483647 w 14"/>
                  <a:gd name="T5" fmla="*/ 0 h 32"/>
                  <a:gd name="T6" fmla="*/ 2147483647 w 14"/>
                  <a:gd name="T7" fmla="*/ 2147483647 h 32"/>
                  <a:gd name="T8" fmla="*/ 0 w 14"/>
                  <a:gd name="T9" fmla="*/ 2147483647 h 32"/>
                  <a:gd name="T10" fmla="*/ 2147483647 w 14"/>
                  <a:gd name="T11" fmla="*/ 2147483647 h 32"/>
                  <a:gd name="T12" fmla="*/ 0 60000 65536"/>
                  <a:gd name="T13" fmla="*/ 0 60000 65536"/>
                  <a:gd name="T14" fmla="*/ 0 60000 65536"/>
                  <a:gd name="T15" fmla="*/ 0 60000 65536"/>
                  <a:gd name="T16" fmla="*/ 0 60000 65536"/>
                  <a:gd name="T17" fmla="*/ 0 60000 65536"/>
                  <a:gd name="T18" fmla="*/ 0 w 14"/>
                  <a:gd name="T19" fmla="*/ 0 h 32"/>
                  <a:gd name="T20" fmla="*/ 14 w 1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4" h="32">
                    <a:moveTo>
                      <a:pt x="0" y="0"/>
                    </a:moveTo>
                    <a:lnTo>
                      <a:pt x="14" y="0"/>
                    </a:lnTo>
                    <a:lnTo>
                      <a:pt x="7" y="0"/>
                    </a:lnTo>
                    <a:lnTo>
                      <a:pt x="7" y="32"/>
                    </a:lnTo>
                    <a:lnTo>
                      <a:pt x="0" y="32"/>
                    </a:lnTo>
                    <a:lnTo>
                      <a:pt x="14" y="32"/>
                    </a:lnTo>
                  </a:path>
                </a:pathLst>
              </a:custGeom>
              <a:noFill/>
              <a:ln w="4">
                <a:solidFill>
                  <a:srgbClr val="B200B2"/>
                </a:solidFill>
                <a:round/>
                <a:headEnd/>
                <a:tailEnd/>
              </a:ln>
            </p:spPr>
            <p:txBody>
              <a:bodyPr/>
              <a:lstStyle/>
              <a:p>
                <a:endParaRPr lang="en-US"/>
              </a:p>
            </p:txBody>
          </p:sp>
          <p:sp>
            <p:nvSpPr>
              <p:cNvPr id="462" name="Freeform 987"/>
              <p:cNvSpPr>
                <a:spLocks/>
              </p:cNvSpPr>
              <p:nvPr/>
            </p:nvSpPr>
            <p:spPr bwMode="auto">
              <a:xfrm>
                <a:off x="7439026" y="3311525"/>
                <a:ext cx="22225" cy="50800"/>
              </a:xfrm>
              <a:custGeom>
                <a:avLst/>
                <a:gdLst>
                  <a:gd name="T0" fmla="*/ 0 w 14"/>
                  <a:gd name="T1" fmla="*/ 0 h 32"/>
                  <a:gd name="T2" fmla="*/ 2147483647 w 14"/>
                  <a:gd name="T3" fmla="*/ 0 h 32"/>
                  <a:gd name="T4" fmla="*/ 2147483647 w 14"/>
                  <a:gd name="T5" fmla="*/ 0 h 32"/>
                  <a:gd name="T6" fmla="*/ 2147483647 w 14"/>
                  <a:gd name="T7" fmla="*/ 2147483647 h 32"/>
                  <a:gd name="T8" fmla="*/ 0 w 14"/>
                  <a:gd name="T9" fmla="*/ 2147483647 h 32"/>
                  <a:gd name="T10" fmla="*/ 2147483647 w 14"/>
                  <a:gd name="T11" fmla="*/ 2147483647 h 32"/>
                  <a:gd name="T12" fmla="*/ 0 60000 65536"/>
                  <a:gd name="T13" fmla="*/ 0 60000 65536"/>
                  <a:gd name="T14" fmla="*/ 0 60000 65536"/>
                  <a:gd name="T15" fmla="*/ 0 60000 65536"/>
                  <a:gd name="T16" fmla="*/ 0 60000 65536"/>
                  <a:gd name="T17" fmla="*/ 0 60000 65536"/>
                  <a:gd name="T18" fmla="*/ 0 w 14"/>
                  <a:gd name="T19" fmla="*/ 0 h 32"/>
                  <a:gd name="T20" fmla="*/ 14 w 1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4" h="32">
                    <a:moveTo>
                      <a:pt x="0" y="0"/>
                    </a:moveTo>
                    <a:lnTo>
                      <a:pt x="14" y="0"/>
                    </a:lnTo>
                    <a:lnTo>
                      <a:pt x="7" y="0"/>
                    </a:lnTo>
                    <a:lnTo>
                      <a:pt x="7" y="32"/>
                    </a:lnTo>
                    <a:lnTo>
                      <a:pt x="0" y="32"/>
                    </a:lnTo>
                    <a:lnTo>
                      <a:pt x="14" y="32"/>
                    </a:lnTo>
                  </a:path>
                </a:pathLst>
              </a:custGeom>
              <a:noFill/>
              <a:ln w="4">
                <a:solidFill>
                  <a:srgbClr val="B200B2"/>
                </a:solidFill>
                <a:round/>
                <a:headEnd/>
                <a:tailEnd/>
              </a:ln>
            </p:spPr>
            <p:txBody>
              <a:bodyPr/>
              <a:lstStyle/>
              <a:p>
                <a:endParaRPr lang="en-US"/>
              </a:p>
            </p:txBody>
          </p:sp>
          <p:sp>
            <p:nvSpPr>
              <p:cNvPr id="463" name="Freeform 988"/>
              <p:cNvSpPr>
                <a:spLocks/>
              </p:cNvSpPr>
              <p:nvPr/>
            </p:nvSpPr>
            <p:spPr bwMode="auto">
              <a:xfrm>
                <a:off x="7461251" y="3355975"/>
                <a:ext cx="22225" cy="47625"/>
              </a:xfrm>
              <a:custGeom>
                <a:avLst/>
                <a:gdLst>
                  <a:gd name="T0" fmla="*/ 0 w 14"/>
                  <a:gd name="T1" fmla="*/ 0 h 30"/>
                  <a:gd name="T2" fmla="*/ 2147483647 w 14"/>
                  <a:gd name="T3" fmla="*/ 0 h 30"/>
                  <a:gd name="T4" fmla="*/ 2147483647 w 14"/>
                  <a:gd name="T5" fmla="*/ 0 h 30"/>
                  <a:gd name="T6" fmla="*/ 2147483647 w 14"/>
                  <a:gd name="T7" fmla="*/ 2147483647 h 30"/>
                  <a:gd name="T8" fmla="*/ 0 w 14"/>
                  <a:gd name="T9" fmla="*/ 2147483647 h 30"/>
                  <a:gd name="T10" fmla="*/ 2147483647 w 14"/>
                  <a:gd name="T11" fmla="*/ 2147483647 h 30"/>
                  <a:gd name="T12" fmla="*/ 0 60000 65536"/>
                  <a:gd name="T13" fmla="*/ 0 60000 65536"/>
                  <a:gd name="T14" fmla="*/ 0 60000 65536"/>
                  <a:gd name="T15" fmla="*/ 0 60000 65536"/>
                  <a:gd name="T16" fmla="*/ 0 60000 65536"/>
                  <a:gd name="T17" fmla="*/ 0 60000 65536"/>
                  <a:gd name="T18" fmla="*/ 0 w 14"/>
                  <a:gd name="T19" fmla="*/ 0 h 30"/>
                  <a:gd name="T20" fmla="*/ 14 w 14"/>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4" h="30">
                    <a:moveTo>
                      <a:pt x="0" y="0"/>
                    </a:moveTo>
                    <a:lnTo>
                      <a:pt x="14" y="0"/>
                    </a:lnTo>
                    <a:lnTo>
                      <a:pt x="7" y="0"/>
                    </a:lnTo>
                    <a:lnTo>
                      <a:pt x="7" y="30"/>
                    </a:lnTo>
                    <a:lnTo>
                      <a:pt x="0" y="30"/>
                    </a:lnTo>
                    <a:lnTo>
                      <a:pt x="14" y="30"/>
                    </a:lnTo>
                  </a:path>
                </a:pathLst>
              </a:custGeom>
              <a:noFill/>
              <a:ln w="4">
                <a:solidFill>
                  <a:srgbClr val="B200B2"/>
                </a:solidFill>
                <a:round/>
                <a:headEnd/>
                <a:tailEnd/>
              </a:ln>
            </p:spPr>
            <p:txBody>
              <a:bodyPr/>
              <a:lstStyle/>
              <a:p>
                <a:endParaRPr lang="en-US"/>
              </a:p>
            </p:txBody>
          </p:sp>
          <p:sp>
            <p:nvSpPr>
              <p:cNvPr id="464" name="Freeform 989"/>
              <p:cNvSpPr>
                <a:spLocks/>
              </p:cNvSpPr>
              <p:nvPr/>
            </p:nvSpPr>
            <p:spPr bwMode="auto">
              <a:xfrm>
                <a:off x="7486651" y="3398838"/>
                <a:ext cx="22225" cy="49213"/>
              </a:xfrm>
              <a:custGeom>
                <a:avLst/>
                <a:gdLst>
                  <a:gd name="T0" fmla="*/ 0 w 14"/>
                  <a:gd name="T1" fmla="*/ 0 h 31"/>
                  <a:gd name="T2" fmla="*/ 2147483647 w 14"/>
                  <a:gd name="T3" fmla="*/ 0 h 31"/>
                  <a:gd name="T4" fmla="*/ 2147483647 w 14"/>
                  <a:gd name="T5" fmla="*/ 0 h 31"/>
                  <a:gd name="T6" fmla="*/ 2147483647 w 14"/>
                  <a:gd name="T7" fmla="*/ 2147483647 h 31"/>
                  <a:gd name="T8" fmla="*/ 0 w 14"/>
                  <a:gd name="T9" fmla="*/ 2147483647 h 31"/>
                  <a:gd name="T10" fmla="*/ 2147483647 w 14"/>
                  <a:gd name="T11" fmla="*/ 2147483647 h 31"/>
                  <a:gd name="T12" fmla="*/ 0 60000 65536"/>
                  <a:gd name="T13" fmla="*/ 0 60000 65536"/>
                  <a:gd name="T14" fmla="*/ 0 60000 65536"/>
                  <a:gd name="T15" fmla="*/ 0 60000 65536"/>
                  <a:gd name="T16" fmla="*/ 0 60000 65536"/>
                  <a:gd name="T17" fmla="*/ 0 60000 65536"/>
                  <a:gd name="T18" fmla="*/ 0 w 14"/>
                  <a:gd name="T19" fmla="*/ 0 h 31"/>
                  <a:gd name="T20" fmla="*/ 14 w 14"/>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14" h="31">
                    <a:moveTo>
                      <a:pt x="0" y="0"/>
                    </a:moveTo>
                    <a:lnTo>
                      <a:pt x="14" y="0"/>
                    </a:lnTo>
                    <a:lnTo>
                      <a:pt x="7" y="0"/>
                    </a:lnTo>
                    <a:lnTo>
                      <a:pt x="7" y="31"/>
                    </a:lnTo>
                    <a:lnTo>
                      <a:pt x="0" y="31"/>
                    </a:lnTo>
                    <a:lnTo>
                      <a:pt x="14" y="31"/>
                    </a:lnTo>
                  </a:path>
                </a:pathLst>
              </a:custGeom>
              <a:noFill/>
              <a:ln w="4">
                <a:solidFill>
                  <a:srgbClr val="B200B2"/>
                </a:solidFill>
                <a:round/>
                <a:headEnd/>
                <a:tailEnd/>
              </a:ln>
            </p:spPr>
            <p:txBody>
              <a:bodyPr/>
              <a:lstStyle/>
              <a:p>
                <a:endParaRPr lang="en-US"/>
              </a:p>
            </p:txBody>
          </p:sp>
          <p:sp>
            <p:nvSpPr>
              <p:cNvPr id="465" name="Freeform 990"/>
              <p:cNvSpPr>
                <a:spLocks/>
              </p:cNvSpPr>
              <p:nvPr/>
            </p:nvSpPr>
            <p:spPr bwMode="auto">
              <a:xfrm>
                <a:off x="7508876" y="3443288"/>
                <a:ext cx="22225" cy="49213"/>
              </a:xfrm>
              <a:custGeom>
                <a:avLst/>
                <a:gdLst>
                  <a:gd name="T0" fmla="*/ 0 w 14"/>
                  <a:gd name="T1" fmla="*/ 0 h 31"/>
                  <a:gd name="T2" fmla="*/ 2147483647 w 14"/>
                  <a:gd name="T3" fmla="*/ 0 h 31"/>
                  <a:gd name="T4" fmla="*/ 2147483647 w 14"/>
                  <a:gd name="T5" fmla="*/ 0 h 31"/>
                  <a:gd name="T6" fmla="*/ 2147483647 w 14"/>
                  <a:gd name="T7" fmla="*/ 2147483647 h 31"/>
                  <a:gd name="T8" fmla="*/ 0 w 14"/>
                  <a:gd name="T9" fmla="*/ 2147483647 h 31"/>
                  <a:gd name="T10" fmla="*/ 2147483647 w 14"/>
                  <a:gd name="T11" fmla="*/ 2147483647 h 31"/>
                  <a:gd name="T12" fmla="*/ 0 60000 65536"/>
                  <a:gd name="T13" fmla="*/ 0 60000 65536"/>
                  <a:gd name="T14" fmla="*/ 0 60000 65536"/>
                  <a:gd name="T15" fmla="*/ 0 60000 65536"/>
                  <a:gd name="T16" fmla="*/ 0 60000 65536"/>
                  <a:gd name="T17" fmla="*/ 0 60000 65536"/>
                  <a:gd name="T18" fmla="*/ 0 w 14"/>
                  <a:gd name="T19" fmla="*/ 0 h 31"/>
                  <a:gd name="T20" fmla="*/ 14 w 14"/>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14" h="31">
                    <a:moveTo>
                      <a:pt x="0" y="0"/>
                    </a:moveTo>
                    <a:lnTo>
                      <a:pt x="14" y="0"/>
                    </a:lnTo>
                    <a:lnTo>
                      <a:pt x="7" y="0"/>
                    </a:lnTo>
                    <a:lnTo>
                      <a:pt x="7" y="31"/>
                    </a:lnTo>
                    <a:lnTo>
                      <a:pt x="0" y="31"/>
                    </a:lnTo>
                    <a:lnTo>
                      <a:pt x="14" y="31"/>
                    </a:lnTo>
                  </a:path>
                </a:pathLst>
              </a:custGeom>
              <a:noFill/>
              <a:ln w="4">
                <a:solidFill>
                  <a:srgbClr val="B200B2"/>
                </a:solidFill>
                <a:round/>
                <a:headEnd/>
                <a:tailEnd/>
              </a:ln>
            </p:spPr>
            <p:txBody>
              <a:bodyPr/>
              <a:lstStyle/>
              <a:p>
                <a:endParaRPr lang="en-US"/>
              </a:p>
            </p:txBody>
          </p:sp>
          <p:sp>
            <p:nvSpPr>
              <p:cNvPr id="466" name="Freeform 991"/>
              <p:cNvSpPr>
                <a:spLocks/>
              </p:cNvSpPr>
              <p:nvPr/>
            </p:nvSpPr>
            <p:spPr bwMode="auto">
              <a:xfrm>
                <a:off x="7531101" y="3481388"/>
                <a:ext cx="22225" cy="50800"/>
              </a:xfrm>
              <a:custGeom>
                <a:avLst/>
                <a:gdLst>
                  <a:gd name="T0" fmla="*/ 0 w 14"/>
                  <a:gd name="T1" fmla="*/ 0 h 32"/>
                  <a:gd name="T2" fmla="*/ 2147483647 w 14"/>
                  <a:gd name="T3" fmla="*/ 0 h 32"/>
                  <a:gd name="T4" fmla="*/ 2147483647 w 14"/>
                  <a:gd name="T5" fmla="*/ 0 h 32"/>
                  <a:gd name="T6" fmla="*/ 2147483647 w 14"/>
                  <a:gd name="T7" fmla="*/ 2147483647 h 32"/>
                  <a:gd name="T8" fmla="*/ 0 w 14"/>
                  <a:gd name="T9" fmla="*/ 2147483647 h 32"/>
                  <a:gd name="T10" fmla="*/ 2147483647 w 14"/>
                  <a:gd name="T11" fmla="*/ 2147483647 h 32"/>
                  <a:gd name="T12" fmla="*/ 0 60000 65536"/>
                  <a:gd name="T13" fmla="*/ 0 60000 65536"/>
                  <a:gd name="T14" fmla="*/ 0 60000 65536"/>
                  <a:gd name="T15" fmla="*/ 0 60000 65536"/>
                  <a:gd name="T16" fmla="*/ 0 60000 65536"/>
                  <a:gd name="T17" fmla="*/ 0 60000 65536"/>
                  <a:gd name="T18" fmla="*/ 0 w 14"/>
                  <a:gd name="T19" fmla="*/ 0 h 32"/>
                  <a:gd name="T20" fmla="*/ 14 w 1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4" h="32">
                    <a:moveTo>
                      <a:pt x="0" y="0"/>
                    </a:moveTo>
                    <a:lnTo>
                      <a:pt x="14" y="0"/>
                    </a:lnTo>
                    <a:lnTo>
                      <a:pt x="7" y="0"/>
                    </a:lnTo>
                    <a:lnTo>
                      <a:pt x="7" y="32"/>
                    </a:lnTo>
                    <a:lnTo>
                      <a:pt x="0" y="32"/>
                    </a:lnTo>
                    <a:lnTo>
                      <a:pt x="14" y="32"/>
                    </a:lnTo>
                  </a:path>
                </a:pathLst>
              </a:custGeom>
              <a:noFill/>
              <a:ln w="4">
                <a:solidFill>
                  <a:srgbClr val="B200B2"/>
                </a:solidFill>
                <a:round/>
                <a:headEnd/>
                <a:tailEnd/>
              </a:ln>
            </p:spPr>
            <p:txBody>
              <a:bodyPr/>
              <a:lstStyle/>
              <a:p>
                <a:endParaRPr lang="en-US"/>
              </a:p>
            </p:txBody>
          </p:sp>
          <p:sp>
            <p:nvSpPr>
              <p:cNvPr id="467" name="Freeform 992"/>
              <p:cNvSpPr>
                <a:spLocks/>
              </p:cNvSpPr>
              <p:nvPr/>
            </p:nvSpPr>
            <p:spPr bwMode="auto">
              <a:xfrm>
                <a:off x="7553326" y="3524250"/>
                <a:ext cx="22225" cy="49213"/>
              </a:xfrm>
              <a:custGeom>
                <a:avLst/>
                <a:gdLst>
                  <a:gd name="T0" fmla="*/ 0 w 14"/>
                  <a:gd name="T1" fmla="*/ 0 h 31"/>
                  <a:gd name="T2" fmla="*/ 2147483647 w 14"/>
                  <a:gd name="T3" fmla="*/ 0 h 31"/>
                  <a:gd name="T4" fmla="*/ 2147483647 w 14"/>
                  <a:gd name="T5" fmla="*/ 0 h 31"/>
                  <a:gd name="T6" fmla="*/ 2147483647 w 14"/>
                  <a:gd name="T7" fmla="*/ 2147483647 h 31"/>
                  <a:gd name="T8" fmla="*/ 0 w 14"/>
                  <a:gd name="T9" fmla="*/ 2147483647 h 31"/>
                  <a:gd name="T10" fmla="*/ 2147483647 w 14"/>
                  <a:gd name="T11" fmla="*/ 2147483647 h 31"/>
                  <a:gd name="T12" fmla="*/ 0 60000 65536"/>
                  <a:gd name="T13" fmla="*/ 0 60000 65536"/>
                  <a:gd name="T14" fmla="*/ 0 60000 65536"/>
                  <a:gd name="T15" fmla="*/ 0 60000 65536"/>
                  <a:gd name="T16" fmla="*/ 0 60000 65536"/>
                  <a:gd name="T17" fmla="*/ 0 60000 65536"/>
                  <a:gd name="T18" fmla="*/ 0 w 14"/>
                  <a:gd name="T19" fmla="*/ 0 h 31"/>
                  <a:gd name="T20" fmla="*/ 14 w 14"/>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14" h="31">
                    <a:moveTo>
                      <a:pt x="0" y="0"/>
                    </a:moveTo>
                    <a:lnTo>
                      <a:pt x="14" y="0"/>
                    </a:lnTo>
                    <a:lnTo>
                      <a:pt x="7" y="0"/>
                    </a:lnTo>
                    <a:lnTo>
                      <a:pt x="7" y="31"/>
                    </a:lnTo>
                    <a:lnTo>
                      <a:pt x="0" y="31"/>
                    </a:lnTo>
                    <a:lnTo>
                      <a:pt x="14" y="31"/>
                    </a:lnTo>
                  </a:path>
                </a:pathLst>
              </a:custGeom>
              <a:noFill/>
              <a:ln w="4">
                <a:solidFill>
                  <a:srgbClr val="B200B2"/>
                </a:solidFill>
                <a:round/>
                <a:headEnd/>
                <a:tailEnd/>
              </a:ln>
            </p:spPr>
            <p:txBody>
              <a:bodyPr/>
              <a:lstStyle/>
              <a:p>
                <a:endParaRPr lang="en-US"/>
              </a:p>
            </p:txBody>
          </p:sp>
          <p:sp>
            <p:nvSpPr>
              <p:cNvPr id="468" name="Freeform 993"/>
              <p:cNvSpPr>
                <a:spLocks/>
              </p:cNvSpPr>
              <p:nvPr/>
            </p:nvSpPr>
            <p:spPr bwMode="auto">
              <a:xfrm>
                <a:off x="7577138" y="3562350"/>
                <a:ext cx="22225" cy="50800"/>
              </a:xfrm>
              <a:custGeom>
                <a:avLst/>
                <a:gdLst>
                  <a:gd name="T0" fmla="*/ 0 w 14"/>
                  <a:gd name="T1" fmla="*/ 0 h 32"/>
                  <a:gd name="T2" fmla="*/ 2147483647 w 14"/>
                  <a:gd name="T3" fmla="*/ 0 h 32"/>
                  <a:gd name="T4" fmla="*/ 2147483647 w 14"/>
                  <a:gd name="T5" fmla="*/ 0 h 32"/>
                  <a:gd name="T6" fmla="*/ 2147483647 w 14"/>
                  <a:gd name="T7" fmla="*/ 2147483647 h 32"/>
                  <a:gd name="T8" fmla="*/ 0 w 14"/>
                  <a:gd name="T9" fmla="*/ 2147483647 h 32"/>
                  <a:gd name="T10" fmla="*/ 2147483647 w 14"/>
                  <a:gd name="T11" fmla="*/ 2147483647 h 32"/>
                  <a:gd name="T12" fmla="*/ 0 60000 65536"/>
                  <a:gd name="T13" fmla="*/ 0 60000 65536"/>
                  <a:gd name="T14" fmla="*/ 0 60000 65536"/>
                  <a:gd name="T15" fmla="*/ 0 60000 65536"/>
                  <a:gd name="T16" fmla="*/ 0 60000 65536"/>
                  <a:gd name="T17" fmla="*/ 0 60000 65536"/>
                  <a:gd name="T18" fmla="*/ 0 w 14"/>
                  <a:gd name="T19" fmla="*/ 0 h 32"/>
                  <a:gd name="T20" fmla="*/ 14 w 1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4" h="32">
                    <a:moveTo>
                      <a:pt x="0" y="0"/>
                    </a:moveTo>
                    <a:lnTo>
                      <a:pt x="14" y="0"/>
                    </a:lnTo>
                    <a:lnTo>
                      <a:pt x="7" y="0"/>
                    </a:lnTo>
                    <a:lnTo>
                      <a:pt x="7" y="32"/>
                    </a:lnTo>
                    <a:lnTo>
                      <a:pt x="0" y="32"/>
                    </a:lnTo>
                    <a:lnTo>
                      <a:pt x="14" y="32"/>
                    </a:lnTo>
                  </a:path>
                </a:pathLst>
              </a:custGeom>
              <a:noFill/>
              <a:ln w="4">
                <a:solidFill>
                  <a:srgbClr val="B200B2"/>
                </a:solidFill>
                <a:round/>
                <a:headEnd/>
                <a:tailEnd/>
              </a:ln>
            </p:spPr>
            <p:txBody>
              <a:bodyPr/>
              <a:lstStyle/>
              <a:p>
                <a:endParaRPr lang="en-US"/>
              </a:p>
            </p:txBody>
          </p:sp>
          <p:sp>
            <p:nvSpPr>
              <p:cNvPr id="469" name="Freeform 994"/>
              <p:cNvSpPr>
                <a:spLocks/>
              </p:cNvSpPr>
              <p:nvPr/>
            </p:nvSpPr>
            <p:spPr bwMode="auto">
              <a:xfrm>
                <a:off x="7599363" y="3602038"/>
                <a:ext cx="22225" cy="47625"/>
              </a:xfrm>
              <a:custGeom>
                <a:avLst/>
                <a:gdLst>
                  <a:gd name="T0" fmla="*/ 0 w 14"/>
                  <a:gd name="T1" fmla="*/ 0 h 30"/>
                  <a:gd name="T2" fmla="*/ 2147483647 w 14"/>
                  <a:gd name="T3" fmla="*/ 0 h 30"/>
                  <a:gd name="T4" fmla="*/ 2147483647 w 14"/>
                  <a:gd name="T5" fmla="*/ 0 h 30"/>
                  <a:gd name="T6" fmla="*/ 2147483647 w 14"/>
                  <a:gd name="T7" fmla="*/ 2147483647 h 30"/>
                  <a:gd name="T8" fmla="*/ 0 w 14"/>
                  <a:gd name="T9" fmla="*/ 2147483647 h 30"/>
                  <a:gd name="T10" fmla="*/ 2147483647 w 14"/>
                  <a:gd name="T11" fmla="*/ 2147483647 h 30"/>
                  <a:gd name="T12" fmla="*/ 0 60000 65536"/>
                  <a:gd name="T13" fmla="*/ 0 60000 65536"/>
                  <a:gd name="T14" fmla="*/ 0 60000 65536"/>
                  <a:gd name="T15" fmla="*/ 0 60000 65536"/>
                  <a:gd name="T16" fmla="*/ 0 60000 65536"/>
                  <a:gd name="T17" fmla="*/ 0 60000 65536"/>
                  <a:gd name="T18" fmla="*/ 0 w 14"/>
                  <a:gd name="T19" fmla="*/ 0 h 30"/>
                  <a:gd name="T20" fmla="*/ 14 w 14"/>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4" h="30">
                    <a:moveTo>
                      <a:pt x="0" y="0"/>
                    </a:moveTo>
                    <a:lnTo>
                      <a:pt x="14" y="0"/>
                    </a:lnTo>
                    <a:lnTo>
                      <a:pt x="7" y="0"/>
                    </a:lnTo>
                    <a:lnTo>
                      <a:pt x="7" y="30"/>
                    </a:lnTo>
                    <a:lnTo>
                      <a:pt x="0" y="30"/>
                    </a:lnTo>
                    <a:lnTo>
                      <a:pt x="14" y="30"/>
                    </a:lnTo>
                  </a:path>
                </a:pathLst>
              </a:custGeom>
              <a:noFill/>
              <a:ln w="4">
                <a:solidFill>
                  <a:srgbClr val="B200B2"/>
                </a:solidFill>
                <a:round/>
                <a:headEnd/>
                <a:tailEnd/>
              </a:ln>
            </p:spPr>
            <p:txBody>
              <a:bodyPr/>
              <a:lstStyle/>
              <a:p>
                <a:endParaRPr lang="en-US"/>
              </a:p>
            </p:txBody>
          </p:sp>
          <p:sp>
            <p:nvSpPr>
              <p:cNvPr id="470" name="Freeform 995"/>
              <p:cNvSpPr>
                <a:spLocks/>
              </p:cNvSpPr>
              <p:nvPr/>
            </p:nvSpPr>
            <p:spPr bwMode="auto">
              <a:xfrm>
                <a:off x="7621588" y="3635375"/>
                <a:ext cx="22225" cy="47625"/>
              </a:xfrm>
              <a:custGeom>
                <a:avLst/>
                <a:gdLst>
                  <a:gd name="T0" fmla="*/ 0 w 14"/>
                  <a:gd name="T1" fmla="*/ 0 h 30"/>
                  <a:gd name="T2" fmla="*/ 2147483647 w 14"/>
                  <a:gd name="T3" fmla="*/ 0 h 30"/>
                  <a:gd name="T4" fmla="*/ 2147483647 w 14"/>
                  <a:gd name="T5" fmla="*/ 0 h 30"/>
                  <a:gd name="T6" fmla="*/ 2147483647 w 14"/>
                  <a:gd name="T7" fmla="*/ 2147483647 h 30"/>
                  <a:gd name="T8" fmla="*/ 0 w 14"/>
                  <a:gd name="T9" fmla="*/ 2147483647 h 30"/>
                  <a:gd name="T10" fmla="*/ 2147483647 w 14"/>
                  <a:gd name="T11" fmla="*/ 2147483647 h 30"/>
                  <a:gd name="T12" fmla="*/ 0 60000 65536"/>
                  <a:gd name="T13" fmla="*/ 0 60000 65536"/>
                  <a:gd name="T14" fmla="*/ 0 60000 65536"/>
                  <a:gd name="T15" fmla="*/ 0 60000 65536"/>
                  <a:gd name="T16" fmla="*/ 0 60000 65536"/>
                  <a:gd name="T17" fmla="*/ 0 60000 65536"/>
                  <a:gd name="T18" fmla="*/ 0 w 14"/>
                  <a:gd name="T19" fmla="*/ 0 h 30"/>
                  <a:gd name="T20" fmla="*/ 14 w 14"/>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4" h="30">
                    <a:moveTo>
                      <a:pt x="0" y="0"/>
                    </a:moveTo>
                    <a:lnTo>
                      <a:pt x="14" y="0"/>
                    </a:lnTo>
                    <a:lnTo>
                      <a:pt x="7" y="0"/>
                    </a:lnTo>
                    <a:lnTo>
                      <a:pt x="7" y="30"/>
                    </a:lnTo>
                    <a:lnTo>
                      <a:pt x="0" y="30"/>
                    </a:lnTo>
                    <a:lnTo>
                      <a:pt x="14" y="30"/>
                    </a:lnTo>
                  </a:path>
                </a:pathLst>
              </a:custGeom>
              <a:noFill/>
              <a:ln w="4">
                <a:solidFill>
                  <a:srgbClr val="B200B2"/>
                </a:solidFill>
                <a:round/>
                <a:headEnd/>
                <a:tailEnd/>
              </a:ln>
            </p:spPr>
            <p:txBody>
              <a:bodyPr/>
              <a:lstStyle/>
              <a:p>
                <a:endParaRPr lang="en-US"/>
              </a:p>
            </p:txBody>
          </p:sp>
          <p:sp>
            <p:nvSpPr>
              <p:cNvPr id="471" name="Freeform 996"/>
              <p:cNvSpPr>
                <a:spLocks/>
              </p:cNvSpPr>
              <p:nvPr/>
            </p:nvSpPr>
            <p:spPr bwMode="auto">
              <a:xfrm>
                <a:off x="7643813" y="3665538"/>
                <a:ext cx="22225" cy="50800"/>
              </a:xfrm>
              <a:custGeom>
                <a:avLst/>
                <a:gdLst>
                  <a:gd name="T0" fmla="*/ 0 w 14"/>
                  <a:gd name="T1" fmla="*/ 0 h 32"/>
                  <a:gd name="T2" fmla="*/ 2147483647 w 14"/>
                  <a:gd name="T3" fmla="*/ 0 h 32"/>
                  <a:gd name="T4" fmla="*/ 2147483647 w 14"/>
                  <a:gd name="T5" fmla="*/ 0 h 32"/>
                  <a:gd name="T6" fmla="*/ 2147483647 w 14"/>
                  <a:gd name="T7" fmla="*/ 2147483647 h 32"/>
                  <a:gd name="T8" fmla="*/ 0 w 14"/>
                  <a:gd name="T9" fmla="*/ 2147483647 h 32"/>
                  <a:gd name="T10" fmla="*/ 2147483647 w 14"/>
                  <a:gd name="T11" fmla="*/ 2147483647 h 32"/>
                  <a:gd name="T12" fmla="*/ 0 60000 65536"/>
                  <a:gd name="T13" fmla="*/ 0 60000 65536"/>
                  <a:gd name="T14" fmla="*/ 0 60000 65536"/>
                  <a:gd name="T15" fmla="*/ 0 60000 65536"/>
                  <a:gd name="T16" fmla="*/ 0 60000 65536"/>
                  <a:gd name="T17" fmla="*/ 0 60000 65536"/>
                  <a:gd name="T18" fmla="*/ 0 w 14"/>
                  <a:gd name="T19" fmla="*/ 0 h 32"/>
                  <a:gd name="T20" fmla="*/ 14 w 1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4" h="32">
                    <a:moveTo>
                      <a:pt x="0" y="0"/>
                    </a:moveTo>
                    <a:lnTo>
                      <a:pt x="14" y="0"/>
                    </a:lnTo>
                    <a:lnTo>
                      <a:pt x="7" y="0"/>
                    </a:lnTo>
                    <a:lnTo>
                      <a:pt x="7" y="32"/>
                    </a:lnTo>
                    <a:lnTo>
                      <a:pt x="0" y="32"/>
                    </a:lnTo>
                    <a:lnTo>
                      <a:pt x="14" y="32"/>
                    </a:lnTo>
                  </a:path>
                </a:pathLst>
              </a:custGeom>
              <a:noFill/>
              <a:ln w="4">
                <a:solidFill>
                  <a:srgbClr val="B200B2"/>
                </a:solidFill>
                <a:round/>
                <a:headEnd/>
                <a:tailEnd/>
              </a:ln>
            </p:spPr>
            <p:txBody>
              <a:bodyPr/>
              <a:lstStyle/>
              <a:p>
                <a:endParaRPr lang="en-US"/>
              </a:p>
            </p:txBody>
          </p:sp>
          <p:sp>
            <p:nvSpPr>
              <p:cNvPr id="472" name="Freeform 997"/>
              <p:cNvSpPr>
                <a:spLocks/>
              </p:cNvSpPr>
              <p:nvPr/>
            </p:nvSpPr>
            <p:spPr bwMode="auto">
              <a:xfrm>
                <a:off x="7669213" y="3690938"/>
                <a:ext cx="22225" cy="50800"/>
              </a:xfrm>
              <a:custGeom>
                <a:avLst/>
                <a:gdLst>
                  <a:gd name="T0" fmla="*/ 0 w 14"/>
                  <a:gd name="T1" fmla="*/ 0 h 32"/>
                  <a:gd name="T2" fmla="*/ 2147483647 w 14"/>
                  <a:gd name="T3" fmla="*/ 0 h 32"/>
                  <a:gd name="T4" fmla="*/ 2147483647 w 14"/>
                  <a:gd name="T5" fmla="*/ 0 h 32"/>
                  <a:gd name="T6" fmla="*/ 2147483647 w 14"/>
                  <a:gd name="T7" fmla="*/ 2147483647 h 32"/>
                  <a:gd name="T8" fmla="*/ 0 w 14"/>
                  <a:gd name="T9" fmla="*/ 2147483647 h 32"/>
                  <a:gd name="T10" fmla="*/ 2147483647 w 14"/>
                  <a:gd name="T11" fmla="*/ 2147483647 h 32"/>
                  <a:gd name="T12" fmla="*/ 0 60000 65536"/>
                  <a:gd name="T13" fmla="*/ 0 60000 65536"/>
                  <a:gd name="T14" fmla="*/ 0 60000 65536"/>
                  <a:gd name="T15" fmla="*/ 0 60000 65536"/>
                  <a:gd name="T16" fmla="*/ 0 60000 65536"/>
                  <a:gd name="T17" fmla="*/ 0 60000 65536"/>
                  <a:gd name="T18" fmla="*/ 0 w 14"/>
                  <a:gd name="T19" fmla="*/ 0 h 32"/>
                  <a:gd name="T20" fmla="*/ 14 w 1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4" h="32">
                    <a:moveTo>
                      <a:pt x="0" y="0"/>
                    </a:moveTo>
                    <a:lnTo>
                      <a:pt x="14" y="0"/>
                    </a:lnTo>
                    <a:lnTo>
                      <a:pt x="7" y="0"/>
                    </a:lnTo>
                    <a:lnTo>
                      <a:pt x="7" y="32"/>
                    </a:lnTo>
                    <a:lnTo>
                      <a:pt x="0" y="32"/>
                    </a:lnTo>
                    <a:lnTo>
                      <a:pt x="14" y="32"/>
                    </a:lnTo>
                  </a:path>
                </a:pathLst>
              </a:custGeom>
              <a:noFill/>
              <a:ln w="4">
                <a:solidFill>
                  <a:srgbClr val="B200B2"/>
                </a:solidFill>
                <a:round/>
                <a:headEnd/>
                <a:tailEnd/>
              </a:ln>
            </p:spPr>
            <p:txBody>
              <a:bodyPr/>
              <a:lstStyle/>
              <a:p>
                <a:endParaRPr lang="en-US"/>
              </a:p>
            </p:txBody>
          </p:sp>
          <p:sp>
            <p:nvSpPr>
              <p:cNvPr id="473" name="Freeform 998"/>
              <p:cNvSpPr>
                <a:spLocks/>
              </p:cNvSpPr>
              <p:nvPr/>
            </p:nvSpPr>
            <p:spPr bwMode="auto">
              <a:xfrm>
                <a:off x="7691438" y="3721100"/>
                <a:ext cx="22225" cy="44450"/>
              </a:xfrm>
              <a:custGeom>
                <a:avLst/>
                <a:gdLst>
                  <a:gd name="T0" fmla="*/ 0 w 14"/>
                  <a:gd name="T1" fmla="*/ 0 h 28"/>
                  <a:gd name="T2" fmla="*/ 2147483647 w 14"/>
                  <a:gd name="T3" fmla="*/ 0 h 28"/>
                  <a:gd name="T4" fmla="*/ 2147483647 w 14"/>
                  <a:gd name="T5" fmla="*/ 0 h 28"/>
                  <a:gd name="T6" fmla="*/ 2147483647 w 14"/>
                  <a:gd name="T7" fmla="*/ 2147483647 h 28"/>
                  <a:gd name="T8" fmla="*/ 0 w 14"/>
                  <a:gd name="T9" fmla="*/ 2147483647 h 28"/>
                  <a:gd name="T10" fmla="*/ 2147483647 w 14"/>
                  <a:gd name="T11" fmla="*/ 2147483647 h 28"/>
                  <a:gd name="T12" fmla="*/ 0 60000 65536"/>
                  <a:gd name="T13" fmla="*/ 0 60000 65536"/>
                  <a:gd name="T14" fmla="*/ 0 60000 65536"/>
                  <a:gd name="T15" fmla="*/ 0 60000 65536"/>
                  <a:gd name="T16" fmla="*/ 0 60000 65536"/>
                  <a:gd name="T17" fmla="*/ 0 60000 65536"/>
                  <a:gd name="T18" fmla="*/ 0 w 14"/>
                  <a:gd name="T19" fmla="*/ 0 h 28"/>
                  <a:gd name="T20" fmla="*/ 14 w 14"/>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4" h="28">
                    <a:moveTo>
                      <a:pt x="0" y="0"/>
                    </a:moveTo>
                    <a:lnTo>
                      <a:pt x="14" y="0"/>
                    </a:lnTo>
                    <a:lnTo>
                      <a:pt x="7" y="0"/>
                    </a:lnTo>
                    <a:lnTo>
                      <a:pt x="7" y="28"/>
                    </a:lnTo>
                    <a:lnTo>
                      <a:pt x="0" y="28"/>
                    </a:lnTo>
                    <a:lnTo>
                      <a:pt x="14" y="28"/>
                    </a:lnTo>
                  </a:path>
                </a:pathLst>
              </a:custGeom>
              <a:noFill/>
              <a:ln w="4">
                <a:solidFill>
                  <a:srgbClr val="B200B2"/>
                </a:solidFill>
                <a:round/>
                <a:headEnd/>
                <a:tailEnd/>
              </a:ln>
            </p:spPr>
            <p:txBody>
              <a:bodyPr/>
              <a:lstStyle/>
              <a:p>
                <a:endParaRPr lang="en-US"/>
              </a:p>
            </p:txBody>
          </p:sp>
          <p:sp>
            <p:nvSpPr>
              <p:cNvPr id="474" name="Freeform 999"/>
              <p:cNvSpPr>
                <a:spLocks/>
              </p:cNvSpPr>
              <p:nvPr/>
            </p:nvSpPr>
            <p:spPr bwMode="auto">
              <a:xfrm>
                <a:off x="7713663" y="3741738"/>
                <a:ext cx="22225" cy="46038"/>
              </a:xfrm>
              <a:custGeom>
                <a:avLst/>
                <a:gdLst>
                  <a:gd name="T0" fmla="*/ 0 w 14"/>
                  <a:gd name="T1" fmla="*/ 0 h 29"/>
                  <a:gd name="T2" fmla="*/ 2147483647 w 14"/>
                  <a:gd name="T3" fmla="*/ 0 h 29"/>
                  <a:gd name="T4" fmla="*/ 2147483647 w 14"/>
                  <a:gd name="T5" fmla="*/ 0 h 29"/>
                  <a:gd name="T6" fmla="*/ 2147483647 w 14"/>
                  <a:gd name="T7" fmla="*/ 2147483647 h 29"/>
                  <a:gd name="T8" fmla="*/ 0 w 14"/>
                  <a:gd name="T9" fmla="*/ 2147483647 h 29"/>
                  <a:gd name="T10" fmla="*/ 2147483647 w 14"/>
                  <a:gd name="T11" fmla="*/ 2147483647 h 29"/>
                  <a:gd name="T12" fmla="*/ 0 60000 65536"/>
                  <a:gd name="T13" fmla="*/ 0 60000 65536"/>
                  <a:gd name="T14" fmla="*/ 0 60000 65536"/>
                  <a:gd name="T15" fmla="*/ 0 60000 65536"/>
                  <a:gd name="T16" fmla="*/ 0 60000 65536"/>
                  <a:gd name="T17" fmla="*/ 0 60000 65536"/>
                  <a:gd name="T18" fmla="*/ 0 w 14"/>
                  <a:gd name="T19" fmla="*/ 0 h 29"/>
                  <a:gd name="T20" fmla="*/ 14 w 14"/>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14" h="29">
                    <a:moveTo>
                      <a:pt x="0" y="0"/>
                    </a:moveTo>
                    <a:lnTo>
                      <a:pt x="14" y="0"/>
                    </a:lnTo>
                    <a:lnTo>
                      <a:pt x="7" y="0"/>
                    </a:lnTo>
                    <a:lnTo>
                      <a:pt x="7" y="29"/>
                    </a:lnTo>
                    <a:lnTo>
                      <a:pt x="0" y="29"/>
                    </a:lnTo>
                    <a:lnTo>
                      <a:pt x="14" y="29"/>
                    </a:lnTo>
                  </a:path>
                </a:pathLst>
              </a:custGeom>
              <a:noFill/>
              <a:ln w="4">
                <a:solidFill>
                  <a:srgbClr val="B200B2"/>
                </a:solidFill>
                <a:round/>
                <a:headEnd/>
                <a:tailEnd/>
              </a:ln>
            </p:spPr>
            <p:txBody>
              <a:bodyPr/>
              <a:lstStyle/>
              <a:p>
                <a:endParaRPr lang="en-US"/>
              </a:p>
            </p:txBody>
          </p:sp>
          <p:sp>
            <p:nvSpPr>
              <p:cNvPr id="475" name="Freeform 1000"/>
              <p:cNvSpPr>
                <a:spLocks/>
              </p:cNvSpPr>
              <p:nvPr/>
            </p:nvSpPr>
            <p:spPr bwMode="auto">
              <a:xfrm>
                <a:off x="7735888" y="3757613"/>
                <a:ext cx="22225" cy="44450"/>
              </a:xfrm>
              <a:custGeom>
                <a:avLst/>
                <a:gdLst>
                  <a:gd name="T0" fmla="*/ 0 w 14"/>
                  <a:gd name="T1" fmla="*/ 0 h 28"/>
                  <a:gd name="T2" fmla="*/ 2147483647 w 14"/>
                  <a:gd name="T3" fmla="*/ 0 h 28"/>
                  <a:gd name="T4" fmla="*/ 2147483647 w 14"/>
                  <a:gd name="T5" fmla="*/ 0 h 28"/>
                  <a:gd name="T6" fmla="*/ 2147483647 w 14"/>
                  <a:gd name="T7" fmla="*/ 2147483647 h 28"/>
                  <a:gd name="T8" fmla="*/ 0 w 14"/>
                  <a:gd name="T9" fmla="*/ 2147483647 h 28"/>
                  <a:gd name="T10" fmla="*/ 2147483647 w 14"/>
                  <a:gd name="T11" fmla="*/ 2147483647 h 28"/>
                  <a:gd name="T12" fmla="*/ 0 60000 65536"/>
                  <a:gd name="T13" fmla="*/ 0 60000 65536"/>
                  <a:gd name="T14" fmla="*/ 0 60000 65536"/>
                  <a:gd name="T15" fmla="*/ 0 60000 65536"/>
                  <a:gd name="T16" fmla="*/ 0 60000 65536"/>
                  <a:gd name="T17" fmla="*/ 0 60000 65536"/>
                  <a:gd name="T18" fmla="*/ 0 w 14"/>
                  <a:gd name="T19" fmla="*/ 0 h 28"/>
                  <a:gd name="T20" fmla="*/ 14 w 14"/>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4" h="28">
                    <a:moveTo>
                      <a:pt x="0" y="0"/>
                    </a:moveTo>
                    <a:lnTo>
                      <a:pt x="14" y="0"/>
                    </a:lnTo>
                    <a:lnTo>
                      <a:pt x="7" y="0"/>
                    </a:lnTo>
                    <a:lnTo>
                      <a:pt x="7" y="28"/>
                    </a:lnTo>
                    <a:lnTo>
                      <a:pt x="0" y="28"/>
                    </a:lnTo>
                    <a:lnTo>
                      <a:pt x="14" y="28"/>
                    </a:lnTo>
                  </a:path>
                </a:pathLst>
              </a:custGeom>
              <a:noFill/>
              <a:ln w="4">
                <a:solidFill>
                  <a:srgbClr val="B200B2"/>
                </a:solidFill>
                <a:round/>
                <a:headEnd/>
                <a:tailEnd/>
              </a:ln>
            </p:spPr>
            <p:txBody>
              <a:bodyPr/>
              <a:lstStyle/>
              <a:p>
                <a:endParaRPr lang="en-US"/>
              </a:p>
            </p:txBody>
          </p:sp>
          <p:sp>
            <p:nvSpPr>
              <p:cNvPr id="476" name="Freeform 1001"/>
              <p:cNvSpPr>
                <a:spLocks/>
              </p:cNvSpPr>
              <p:nvPr/>
            </p:nvSpPr>
            <p:spPr bwMode="auto">
              <a:xfrm>
                <a:off x="7761288" y="3768725"/>
                <a:ext cx="22225" cy="44450"/>
              </a:xfrm>
              <a:custGeom>
                <a:avLst/>
                <a:gdLst>
                  <a:gd name="T0" fmla="*/ 0 w 14"/>
                  <a:gd name="T1" fmla="*/ 0 h 28"/>
                  <a:gd name="T2" fmla="*/ 2147483647 w 14"/>
                  <a:gd name="T3" fmla="*/ 0 h 28"/>
                  <a:gd name="T4" fmla="*/ 2147483647 w 14"/>
                  <a:gd name="T5" fmla="*/ 0 h 28"/>
                  <a:gd name="T6" fmla="*/ 2147483647 w 14"/>
                  <a:gd name="T7" fmla="*/ 2147483647 h 28"/>
                  <a:gd name="T8" fmla="*/ 0 w 14"/>
                  <a:gd name="T9" fmla="*/ 2147483647 h 28"/>
                  <a:gd name="T10" fmla="*/ 2147483647 w 14"/>
                  <a:gd name="T11" fmla="*/ 2147483647 h 28"/>
                  <a:gd name="T12" fmla="*/ 0 60000 65536"/>
                  <a:gd name="T13" fmla="*/ 0 60000 65536"/>
                  <a:gd name="T14" fmla="*/ 0 60000 65536"/>
                  <a:gd name="T15" fmla="*/ 0 60000 65536"/>
                  <a:gd name="T16" fmla="*/ 0 60000 65536"/>
                  <a:gd name="T17" fmla="*/ 0 60000 65536"/>
                  <a:gd name="T18" fmla="*/ 0 w 14"/>
                  <a:gd name="T19" fmla="*/ 0 h 28"/>
                  <a:gd name="T20" fmla="*/ 14 w 14"/>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4" h="28">
                    <a:moveTo>
                      <a:pt x="0" y="0"/>
                    </a:moveTo>
                    <a:lnTo>
                      <a:pt x="14" y="0"/>
                    </a:lnTo>
                    <a:lnTo>
                      <a:pt x="7" y="0"/>
                    </a:lnTo>
                    <a:lnTo>
                      <a:pt x="7" y="28"/>
                    </a:lnTo>
                    <a:lnTo>
                      <a:pt x="0" y="28"/>
                    </a:lnTo>
                    <a:lnTo>
                      <a:pt x="14" y="28"/>
                    </a:lnTo>
                  </a:path>
                </a:pathLst>
              </a:custGeom>
              <a:noFill/>
              <a:ln w="4">
                <a:solidFill>
                  <a:srgbClr val="B200B2"/>
                </a:solidFill>
                <a:round/>
                <a:headEnd/>
                <a:tailEnd/>
              </a:ln>
            </p:spPr>
            <p:txBody>
              <a:bodyPr/>
              <a:lstStyle/>
              <a:p>
                <a:endParaRPr lang="en-US"/>
              </a:p>
            </p:txBody>
          </p:sp>
          <p:sp>
            <p:nvSpPr>
              <p:cNvPr id="477" name="Freeform 1002"/>
              <p:cNvSpPr>
                <a:spLocks/>
              </p:cNvSpPr>
              <p:nvPr/>
            </p:nvSpPr>
            <p:spPr bwMode="auto">
              <a:xfrm>
                <a:off x="7783513" y="3779838"/>
                <a:ext cx="22225" cy="41275"/>
              </a:xfrm>
              <a:custGeom>
                <a:avLst/>
                <a:gdLst>
                  <a:gd name="T0" fmla="*/ 0 w 14"/>
                  <a:gd name="T1" fmla="*/ 0 h 26"/>
                  <a:gd name="T2" fmla="*/ 2147483647 w 14"/>
                  <a:gd name="T3" fmla="*/ 0 h 26"/>
                  <a:gd name="T4" fmla="*/ 2147483647 w 14"/>
                  <a:gd name="T5" fmla="*/ 0 h 26"/>
                  <a:gd name="T6" fmla="*/ 2147483647 w 14"/>
                  <a:gd name="T7" fmla="*/ 2147483647 h 26"/>
                  <a:gd name="T8" fmla="*/ 0 w 14"/>
                  <a:gd name="T9" fmla="*/ 2147483647 h 26"/>
                  <a:gd name="T10" fmla="*/ 2147483647 w 14"/>
                  <a:gd name="T11" fmla="*/ 2147483647 h 26"/>
                  <a:gd name="T12" fmla="*/ 0 60000 65536"/>
                  <a:gd name="T13" fmla="*/ 0 60000 65536"/>
                  <a:gd name="T14" fmla="*/ 0 60000 65536"/>
                  <a:gd name="T15" fmla="*/ 0 60000 65536"/>
                  <a:gd name="T16" fmla="*/ 0 60000 65536"/>
                  <a:gd name="T17" fmla="*/ 0 60000 65536"/>
                  <a:gd name="T18" fmla="*/ 0 w 14"/>
                  <a:gd name="T19" fmla="*/ 0 h 26"/>
                  <a:gd name="T20" fmla="*/ 14 w 14"/>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4" h="26">
                    <a:moveTo>
                      <a:pt x="0" y="0"/>
                    </a:moveTo>
                    <a:lnTo>
                      <a:pt x="14" y="0"/>
                    </a:lnTo>
                    <a:lnTo>
                      <a:pt x="7" y="0"/>
                    </a:lnTo>
                    <a:lnTo>
                      <a:pt x="7" y="26"/>
                    </a:lnTo>
                    <a:lnTo>
                      <a:pt x="0" y="26"/>
                    </a:lnTo>
                    <a:lnTo>
                      <a:pt x="14" y="26"/>
                    </a:lnTo>
                  </a:path>
                </a:pathLst>
              </a:custGeom>
              <a:noFill/>
              <a:ln w="4">
                <a:solidFill>
                  <a:srgbClr val="B200B2"/>
                </a:solidFill>
                <a:round/>
                <a:headEnd/>
                <a:tailEnd/>
              </a:ln>
            </p:spPr>
            <p:txBody>
              <a:bodyPr/>
              <a:lstStyle/>
              <a:p>
                <a:endParaRPr lang="en-US"/>
              </a:p>
            </p:txBody>
          </p:sp>
          <p:sp>
            <p:nvSpPr>
              <p:cNvPr id="478" name="Freeform 1003"/>
              <p:cNvSpPr>
                <a:spLocks/>
              </p:cNvSpPr>
              <p:nvPr/>
            </p:nvSpPr>
            <p:spPr bwMode="auto">
              <a:xfrm>
                <a:off x="7805738" y="3786188"/>
                <a:ext cx="22225" cy="44450"/>
              </a:xfrm>
              <a:custGeom>
                <a:avLst/>
                <a:gdLst>
                  <a:gd name="T0" fmla="*/ 0 w 14"/>
                  <a:gd name="T1" fmla="*/ 0 h 28"/>
                  <a:gd name="T2" fmla="*/ 2147483647 w 14"/>
                  <a:gd name="T3" fmla="*/ 0 h 28"/>
                  <a:gd name="T4" fmla="*/ 2147483647 w 14"/>
                  <a:gd name="T5" fmla="*/ 0 h 28"/>
                  <a:gd name="T6" fmla="*/ 2147483647 w 14"/>
                  <a:gd name="T7" fmla="*/ 2147483647 h 28"/>
                  <a:gd name="T8" fmla="*/ 0 w 14"/>
                  <a:gd name="T9" fmla="*/ 2147483647 h 28"/>
                  <a:gd name="T10" fmla="*/ 2147483647 w 14"/>
                  <a:gd name="T11" fmla="*/ 2147483647 h 28"/>
                  <a:gd name="T12" fmla="*/ 0 60000 65536"/>
                  <a:gd name="T13" fmla="*/ 0 60000 65536"/>
                  <a:gd name="T14" fmla="*/ 0 60000 65536"/>
                  <a:gd name="T15" fmla="*/ 0 60000 65536"/>
                  <a:gd name="T16" fmla="*/ 0 60000 65536"/>
                  <a:gd name="T17" fmla="*/ 0 60000 65536"/>
                  <a:gd name="T18" fmla="*/ 0 w 14"/>
                  <a:gd name="T19" fmla="*/ 0 h 28"/>
                  <a:gd name="T20" fmla="*/ 14 w 14"/>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4" h="28">
                    <a:moveTo>
                      <a:pt x="0" y="0"/>
                    </a:moveTo>
                    <a:lnTo>
                      <a:pt x="14" y="0"/>
                    </a:lnTo>
                    <a:lnTo>
                      <a:pt x="7" y="0"/>
                    </a:lnTo>
                    <a:lnTo>
                      <a:pt x="7" y="28"/>
                    </a:lnTo>
                    <a:lnTo>
                      <a:pt x="0" y="28"/>
                    </a:lnTo>
                    <a:lnTo>
                      <a:pt x="14" y="28"/>
                    </a:lnTo>
                  </a:path>
                </a:pathLst>
              </a:custGeom>
              <a:noFill/>
              <a:ln w="4">
                <a:solidFill>
                  <a:srgbClr val="B200B2"/>
                </a:solidFill>
                <a:round/>
                <a:headEnd/>
                <a:tailEnd/>
              </a:ln>
            </p:spPr>
            <p:txBody>
              <a:bodyPr/>
              <a:lstStyle/>
              <a:p>
                <a:endParaRPr lang="en-US"/>
              </a:p>
            </p:txBody>
          </p:sp>
          <p:sp>
            <p:nvSpPr>
              <p:cNvPr id="479" name="Freeform 1004"/>
              <p:cNvSpPr>
                <a:spLocks/>
              </p:cNvSpPr>
              <p:nvPr/>
            </p:nvSpPr>
            <p:spPr bwMode="auto">
              <a:xfrm>
                <a:off x="7827963" y="3786188"/>
                <a:ext cx="22225" cy="41275"/>
              </a:xfrm>
              <a:custGeom>
                <a:avLst/>
                <a:gdLst>
                  <a:gd name="T0" fmla="*/ 0 w 14"/>
                  <a:gd name="T1" fmla="*/ 0 h 26"/>
                  <a:gd name="T2" fmla="*/ 2147483647 w 14"/>
                  <a:gd name="T3" fmla="*/ 0 h 26"/>
                  <a:gd name="T4" fmla="*/ 2147483647 w 14"/>
                  <a:gd name="T5" fmla="*/ 0 h 26"/>
                  <a:gd name="T6" fmla="*/ 2147483647 w 14"/>
                  <a:gd name="T7" fmla="*/ 2147483647 h 26"/>
                  <a:gd name="T8" fmla="*/ 0 w 14"/>
                  <a:gd name="T9" fmla="*/ 2147483647 h 26"/>
                  <a:gd name="T10" fmla="*/ 2147483647 w 14"/>
                  <a:gd name="T11" fmla="*/ 2147483647 h 26"/>
                  <a:gd name="T12" fmla="*/ 0 60000 65536"/>
                  <a:gd name="T13" fmla="*/ 0 60000 65536"/>
                  <a:gd name="T14" fmla="*/ 0 60000 65536"/>
                  <a:gd name="T15" fmla="*/ 0 60000 65536"/>
                  <a:gd name="T16" fmla="*/ 0 60000 65536"/>
                  <a:gd name="T17" fmla="*/ 0 60000 65536"/>
                  <a:gd name="T18" fmla="*/ 0 w 14"/>
                  <a:gd name="T19" fmla="*/ 0 h 26"/>
                  <a:gd name="T20" fmla="*/ 14 w 14"/>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4" h="26">
                    <a:moveTo>
                      <a:pt x="0" y="0"/>
                    </a:moveTo>
                    <a:lnTo>
                      <a:pt x="14" y="0"/>
                    </a:lnTo>
                    <a:lnTo>
                      <a:pt x="7" y="0"/>
                    </a:lnTo>
                    <a:lnTo>
                      <a:pt x="7" y="26"/>
                    </a:lnTo>
                    <a:lnTo>
                      <a:pt x="0" y="26"/>
                    </a:lnTo>
                    <a:lnTo>
                      <a:pt x="14" y="26"/>
                    </a:lnTo>
                  </a:path>
                </a:pathLst>
              </a:custGeom>
              <a:noFill/>
              <a:ln w="4">
                <a:solidFill>
                  <a:srgbClr val="B200B2"/>
                </a:solidFill>
                <a:round/>
                <a:headEnd/>
                <a:tailEnd/>
              </a:ln>
            </p:spPr>
            <p:txBody>
              <a:bodyPr/>
              <a:lstStyle/>
              <a:p>
                <a:endParaRPr lang="en-US"/>
              </a:p>
            </p:txBody>
          </p:sp>
          <p:sp>
            <p:nvSpPr>
              <p:cNvPr id="480" name="Freeform 1005"/>
              <p:cNvSpPr>
                <a:spLocks/>
              </p:cNvSpPr>
              <p:nvPr/>
            </p:nvSpPr>
            <p:spPr bwMode="auto">
              <a:xfrm>
                <a:off x="7851776" y="3786188"/>
                <a:ext cx="22225" cy="41275"/>
              </a:xfrm>
              <a:custGeom>
                <a:avLst/>
                <a:gdLst>
                  <a:gd name="T0" fmla="*/ 0 w 14"/>
                  <a:gd name="T1" fmla="*/ 0 h 26"/>
                  <a:gd name="T2" fmla="*/ 2147483647 w 14"/>
                  <a:gd name="T3" fmla="*/ 0 h 26"/>
                  <a:gd name="T4" fmla="*/ 2147483647 w 14"/>
                  <a:gd name="T5" fmla="*/ 0 h 26"/>
                  <a:gd name="T6" fmla="*/ 2147483647 w 14"/>
                  <a:gd name="T7" fmla="*/ 2147483647 h 26"/>
                  <a:gd name="T8" fmla="*/ 0 w 14"/>
                  <a:gd name="T9" fmla="*/ 2147483647 h 26"/>
                  <a:gd name="T10" fmla="*/ 2147483647 w 14"/>
                  <a:gd name="T11" fmla="*/ 2147483647 h 26"/>
                  <a:gd name="T12" fmla="*/ 0 60000 65536"/>
                  <a:gd name="T13" fmla="*/ 0 60000 65536"/>
                  <a:gd name="T14" fmla="*/ 0 60000 65536"/>
                  <a:gd name="T15" fmla="*/ 0 60000 65536"/>
                  <a:gd name="T16" fmla="*/ 0 60000 65536"/>
                  <a:gd name="T17" fmla="*/ 0 60000 65536"/>
                  <a:gd name="T18" fmla="*/ 0 w 14"/>
                  <a:gd name="T19" fmla="*/ 0 h 26"/>
                  <a:gd name="T20" fmla="*/ 14 w 14"/>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4" h="26">
                    <a:moveTo>
                      <a:pt x="0" y="0"/>
                    </a:moveTo>
                    <a:lnTo>
                      <a:pt x="14" y="0"/>
                    </a:lnTo>
                    <a:lnTo>
                      <a:pt x="7" y="0"/>
                    </a:lnTo>
                    <a:lnTo>
                      <a:pt x="7" y="26"/>
                    </a:lnTo>
                    <a:lnTo>
                      <a:pt x="0" y="26"/>
                    </a:lnTo>
                    <a:lnTo>
                      <a:pt x="14" y="26"/>
                    </a:lnTo>
                  </a:path>
                </a:pathLst>
              </a:custGeom>
              <a:noFill/>
              <a:ln w="4">
                <a:solidFill>
                  <a:srgbClr val="B200B2"/>
                </a:solidFill>
                <a:round/>
                <a:headEnd/>
                <a:tailEnd/>
              </a:ln>
            </p:spPr>
            <p:txBody>
              <a:bodyPr/>
              <a:lstStyle/>
              <a:p>
                <a:endParaRPr lang="en-US"/>
              </a:p>
            </p:txBody>
          </p:sp>
          <p:sp>
            <p:nvSpPr>
              <p:cNvPr id="481" name="Freeform 1006"/>
              <p:cNvSpPr>
                <a:spLocks/>
              </p:cNvSpPr>
              <p:nvPr/>
            </p:nvSpPr>
            <p:spPr bwMode="auto">
              <a:xfrm>
                <a:off x="7874001" y="3779838"/>
                <a:ext cx="22225" cy="39688"/>
              </a:xfrm>
              <a:custGeom>
                <a:avLst/>
                <a:gdLst>
                  <a:gd name="T0" fmla="*/ 0 w 14"/>
                  <a:gd name="T1" fmla="*/ 0 h 25"/>
                  <a:gd name="T2" fmla="*/ 2147483647 w 14"/>
                  <a:gd name="T3" fmla="*/ 0 h 25"/>
                  <a:gd name="T4" fmla="*/ 2147483647 w 14"/>
                  <a:gd name="T5" fmla="*/ 0 h 25"/>
                  <a:gd name="T6" fmla="*/ 2147483647 w 14"/>
                  <a:gd name="T7" fmla="*/ 2147483647 h 25"/>
                  <a:gd name="T8" fmla="*/ 0 w 14"/>
                  <a:gd name="T9" fmla="*/ 2147483647 h 25"/>
                  <a:gd name="T10" fmla="*/ 2147483647 w 14"/>
                  <a:gd name="T11" fmla="*/ 2147483647 h 25"/>
                  <a:gd name="T12" fmla="*/ 0 60000 65536"/>
                  <a:gd name="T13" fmla="*/ 0 60000 65536"/>
                  <a:gd name="T14" fmla="*/ 0 60000 65536"/>
                  <a:gd name="T15" fmla="*/ 0 60000 65536"/>
                  <a:gd name="T16" fmla="*/ 0 60000 65536"/>
                  <a:gd name="T17" fmla="*/ 0 60000 65536"/>
                  <a:gd name="T18" fmla="*/ 0 w 14"/>
                  <a:gd name="T19" fmla="*/ 0 h 25"/>
                  <a:gd name="T20" fmla="*/ 14 w 14"/>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4" h="25">
                    <a:moveTo>
                      <a:pt x="0" y="0"/>
                    </a:moveTo>
                    <a:lnTo>
                      <a:pt x="14" y="0"/>
                    </a:lnTo>
                    <a:lnTo>
                      <a:pt x="7" y="0"/>
                    </a:lnTo>
                    <a:lnTo>
                      <a:pt x="7" y="25"/>
                    </a:lnTo>
                    <a:lnTo>
                      <a:pt x="0" y="25"/>
                    </a:lnTo>
                    <a:lnTo>
                      <a:pt x="14" y="25"/>
                    </a:lnTo>
                  </a:path>
                </a:pathLst>
              </a:custGeom>
              <a:noFill/>
              <a:ln w="4">
                <a:solidFill>
                  <a:srgbClr val="B200B2"/>
                </a:solidFill>
                <a:round/>
                <a:headEnd/>
                <a:tailEnd/>
              </a:ln>
            </p:spPr>
            <p:txBody>
              <a:bodyPr/>
              <a:lstStyle/>
              <a:p>
                <a:endParaRPr lang="en-US"/>
              </a:p>
            </p:txBody>
          </p:sp>
          <p:sp>
            <p:nvSpPr>
              <p:cNvPr id="482" name="Freeform 1007"/>
              <p:cNvSpPr>
                <a:spLocks/>
              </p:cNvSpPr>
              <p:nvPr/>
            </p:nvSpPr>
            <p:spPr bwMode="auto">
              <a:xfrm>
                <a:off x="7896226" y="3775075"/>
                <a:ext cx="22225" cy="41275"/>
              </a:xfrm>
              <a:custGeom>
                <a:avLst/>
                <a:gdLst>
                  <a:gd name="T0" fmla="*/ 0 w 14"/>
                  <a:gd name="T1" fmla="*/ 0 h 26"/>
                  <a:gd name="T2" fmla="*/ 2147483647 w 14"/>
                  <a:gd name="T3" fmla="*/ 0 h 26"/>
                  <a:gd name="T4" fmla="*/ 2147483647 w 14"/>
                  <a:gd name="T5" fmla="*/ 0 h 26"/>
                  <a:gd name="T6" fmla="*/ 2147483647 w 14"/>
                  <a:gd name="T7" fmla="*/ 2147483647 h 26"/>
                  <a:gd name="T8" fmla="*/ 0 w 14"/>
                  <a:gd name="T9" fmla="*/ 2147483647 h 26"/>
                  <a:gd name="T10" fmla="*/ 2147483647 w 14"/>
                  <a:gd name="T11" fmla="*/ 2147483647 h 26"/>
                  <a:gd name="T12" fmla="*/ 0 60000 65536"/>
                  <a:gd name="T13" fmla="*/ 0 60000 65536"/>
                  <a:gd name="T14" fmla="*/ 0 60000 65536"/>
                  <a:gd name="T15" fmla="*/ 0 60000 65536"/>
                  <a:gd name="T16" fmla="*/ 0 60000 65536"/>
                  <a:gd name="T17" fmla="*/ 0 60000 65536"/>
                  <a:gd name="T18" fmla="*/ 0 w 14"/>
                  <a:gd name="T19" fmla="*/ 0 h 26"/>
                  <a:gd name="T20" fmla="*/ 14 w 14"/>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4" h="26">
                    <a:moveTo>
                      <a:pt x="0" y="0"/>
                    </a:moveTo>
                    <a:lnTo>
                      <a:pt x="14" y="0"/>
                    </a:lnTo>
                    <a:lnTo>
                      <a:pt x="7" y="0"/>
                    </a:lnTo>
                    <a:lnTo>
                      <a:pt x="7" y="26"/>
                    </a:lnTo>
                    <a:lnTo>
                      <a:pt x="0" y="26"/>
                    </a:lnTo>
                    <a:lnTo>
                      <a:pt x="14" y="26"/>
                    </a:lnTo>
                  </a:path>
                </a:pathLst>
              </a:custGeom>
              <a:noFill/>
              <a:ln w="4">
                <a:solidFill>
                  <a:srgbClr val="B200B2"/>
                </a:solidFill>
                <a:round/>
                <a:headEnd/>
                <a:tailEnd/>
              </a:ln>
            </p:spPr>
            <p:txBody>
              <a:bodyPr/>
              <a:lstStyle/>
              <a:p>
                <a:endParaRPr lang="en-US"/>
              </a:p>
            </p:txBody>
          </p:sp>
          <p:sp>
            <p:nvSpPr>
              <p:cNvPr id="483" name="Freeform 1008"/>
              <p:cNvSpPr>
                <a:spLocks/>
              </p:cNvSpPr>
              <p:nvPr/>
            </p:nvSpPr>
            <p:spPr bwMode="auto">
              <a:xfrm>
                <a:off x="7918451" y="3760788"/>
                <a:ext cx="22225" cy="38100"/>
              </a:xfrm>
              <a:custGeom>
                <a:avLst/>
                <a:gdLst>
                  <a:gd name="T0" fmla="*/ 0 w 14"/>
                  <a:gd name="T1" fmla="*/ 0 h 24"/>
                  <a:gd name="T2" fmla="*/ 2147483647 w 14"/>
                  <a:gd name="T3" fmla="*/ 0 h 24"/>
                  <a:gd name="T4" fmla="*/ 2147483647 w 14"/>
                  <a:gd name="T5" fmla="*/ 0 h 24"/>
                  <a:gd name="T6" fmla="*/ 2147483647 w 14"/>
                  <a:gd name="T7" fmla="*/ 2147483647 h 24"/>
                  <a:gd name="T8" fmla="*/ 0 w 14"/>
                  <a:gd name="T9" fmla="*/ 2147483647 h 24"/>
                  <a:gd name="T10" fmla="*/ 2147483647 w 14"/>
                  <a:gd name="T11" fmla="*/ 2147483647 h 24"/>
                  <a:gd name="T12" fmla="*/ 0 60000 65536"/>
                  <a:gd name="T13" fmla="*/ 0 60000 65536"/>
                  <a:gd name="T14" fmla="*/ 0 60000 65536"/>
                  <a:gd name="T15" fmla="*/ 0 60000 65536"/>
                  <a:gd name="T16" fmla="*/ 0 60000 65536"/>
                  <a:gd name="T17" fmla="*/ 0 60000 65536"/>
                  <a:gd name="T18" fmla="*/ 0 w 14"/>
                  <a:gd name="T19" fmla="*/ 0 h 24"/>
                  <a:gd name="T20" fmla="*/ 14 w 1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4" h="24">
                    <a:moveTo>
                      <a:pt x="0" y="0"/>
                    </a:moveTo>
                    <a:lnTo>
                      <a:pt x="14" y="0"/>
                    </a:lnTo>
                    <a:lnTo>
                      <a:pt x="7" y="0"/>
                    </a:lnTo>
                    <a:lnTo>
                      <a:pt x="7" y="24"/>
                    </a:lnTo>
                    <a:lnTo>
                      <a:pt x="0" y="24"/>
                    </a:lnTo>
                    <a:lnTo>
                      <a:pt x="14" y="24"/>
                    </a:lnTo>
                  </a:path>
                </a:pathLst>
              </a:custGeom>
              <a:noFill/>
              <a:ln w="4">
                <a:solidFill>
                  <a:srgbClr val="B200B2"/>
                </a:solidFill>
                <a:round/>
                <a:headEnd/>
                <a:tailEnd/>
              </a:ln>
            </p:spPr>
            <p:txBody>
              <a:bodyPr/>
              <a:lstStyle/>
              <a:p>
                <a:endParaRPr lang="en-US"/>
              </a:p>
            </p:txBody>
          </p:sp>
          <p:sp>
            <p:nvSpPr>
              <p:cNvPr id="484" name="Freeform 1010"/>
              <p:cNvSpPr>
                <a:spLocks/>
              </p:cNvSpPr>
              <p:nvPr/>
            </p:nvSpPr>
            <p:spPr bwMode="auto">
              <a:xfrm>
                <a:off x="7943850" y="3746500"/>
                <a:ext cx="22225" cy="41275"/>
              </a:xfrm>
              <a:custGeom>
                <a:avLst/>
                <a:gdLst>
                  <a:gd name="T0" fmla="*/ 0 w 14"/>
                  <a:gd name="T1" fmla="*/ 0 h 26"/>
                  <a:gd name="T2" fmla="*/ 2147483647 w 14"/>
                  <a:gd name="T3" fmla="*/ 0 h 26"/>
                  <a:gd name="T4" fmla="*/ 2147483647 w 14"/>
                  <a:gd name="T5" fmla="*/ 0 h 26"/>
                  <a:gd name="T6" fmla="*/ 2147483647 w 14"/>
                  <a:gd name="T7" fmla="*/ 2147483647 h 26"/>
                  <a:gd name="T8" fmla="*/ 0 w 14"/>
                  <a:gd name="T9" fmla="*/ 2147483647 h 26"/>
                  <a:gd name="T10" fmla="*/ 2147483647 w 14"/>
                  <a:gd name="T11" fmla="*/ 2147483647 h 26"/>
                  <a:gd name="T12" fmla="*/ 0 60000 65536"/>
                  <a:gd name="T13" fmla="*/ 0 60000 65536"/>
                  <a:gd name="T14" fmla="*/ 0 60000 65536"/>
                  <a:gd name="T15" fmla="*/ 0 60000 65536"/>
                  <a:gd name="T16" fmla="*/ 0 60000 65536"/>
                  <a:gd name="T17" fmla="*/ 0 60000 65536"/>
                  <a:gd name="T18" fmla="*/ 0 w 14"/>
                  <a:gd name="T19" fmla="*/ 0 h 26"/>
                  <a:gd name="T20" fmla="*/ 14 w 14"/>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4" h="26">
                    <a:moveTo>
                      <a:pt x="0" y="0"/>
                    </a:moveTo>
                    <a:lnTo>
                      <a:pt x="14" y="0"/>
                    </a:lnTo>
                    <a:lnTo>
                      <a:pt x="7" y="0"/>
                    </a:lnTo>
                    <a:lnTo>
                      <a:pt x="7" y="26"/>
                    </a:lnTo>
                    <a:lnTo>
                      <a:pt x="0" y="26"/>
                    </a:lnTo>
                    <a:lnTo>
                      <a:pt x="14" y="26"/>
                    </a:lnTo>
                  </a:path>
                </a:pathLst>
              </a:custGeom>
              <a:noFill/>
              <a:ln w="4">
                <a:solidFill>
                  <a:srgbClr val="B200B2"/>
                </a:solidFill>
                <a:round/>
                <a:headEnd/>
                <a:tailEnd/>
              </a:ln>
            </p:spPr>
            <p:txBody>
              <a:bodyPr/>
              <a:lstStyle/>
              <a:p>
                <a:endParaRPr lang="en-US"/>
              </a:p>
            </p:txBody>
          </p:sp>
          <p:sp>
            <p:nvSpPr>
              <p:cNvPr id="485" name="Freeform 1011"/>
              <p:cNvSpPr>
                <a:spLocks/>
              </p:cNvSpPr>
              <p:nvPr/>
            </p:nvSpPr>
            <p:spPr bwMode="auto">
              <a:xfrm>
                <a:off x="7966075" y="3735388"/>
                <a:ext cx="22225" cy="39688"/>
              </a:xfrm>
              <a:custGeom>
                <a:avLst/>
                <a:gdLst>
                  <a:gd name="T0" fmla="*/ 0 w 14"/>
                  <a:gd name="T1" fmla="*/ 0 h 25"/>
                  <a:gd name="T2" fmla="*/ 2147483647 w 14"/>
                  <a:gd name="T3" fmla="*/ 0 h 25"/>
                  <a:gd name="T4" fmla="*/ 2147483647 w 14"/>
                  <a:gd name="T5" fmla="*/ 0 h 25"/>
                  <a:gd name="T6" fmla="*/ 2147483647 w 14"/>
                  <a:gd name="T7" fmla="*/ 2147483647 h 25"/>
                  <a:gd name="T8" fmla="*/ 0 w 14"/>
                  <a:gd name="T9" fmla="*/ 2147483647 h 25"/>
                  <a:gd name="T10" fmla="*/ 2147483647 w 14"/>
                  <a:gd name="T11" fmla="*/ 2147483647 h 25"/>
                  <a:gd name="T12" fmla="*/ 0 60000 65536"/>
                  <a:gd name="T13" fmla="*/ 0 60000 65536"/>
                  <a:gd name="T14" fmla="*/ 0 60000 65536"/>
                  <a:gd name="T15" fmla="*/ 0 60000 65536"/>
                  <a:gd name="T16" fmla="*/ 0 60000 65536"/>
                  <a:gd name="T17" fmla="*/ 0 60000 65536"/>
                  <a:gd name="T18" fmla="*/ 0 w 14"/>
                  <a:gd name="T19" fmla="*/ 0 h 25"/>
                  <a:gd name="T20" fmla="*/ 14 w 14"/>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4" h="25">
                    <a:moveTo>
                      <a:pt x="0" y="0"/>
                    </a:moveTo>
                    <a:lnTo>
                      <a:pt x="14" y="0"/>
                    </a:lnTo>
                    <a:lnTo>
                      <a:pt x="7" y="0"/>
                    </a:lnTo>
                    <a:lnTo>
                      <a:pt x="7" y="25"/>
                    </a:lnTo>
                    <a:lnTo>
                      <a:pt x="0" y="25"/>
                    </a:lnTo>
                    <a:lnTo>
                      <a:pt x="14" y="25"/>
                    </a:lnTo>
                  </a:path>
                </a:pathLst>
              </a:custGeom>
              <a:noFill/>
              <a:ln w="4">
                <a:solidFill>
                  <a:srgbClr val="B200B2"/>
                </a:solidFill>
                <a:round/>
                <a:headEnd/>
                <a:tailEnd/>
              </a:ln>
            </p:spPr>
            <p:txBody>
              <a:bodyPr/>
              <a:lstStyle/>
              <a:p>
                <a:endParaRPr lang="en-US"/>
              </a:p>
            </p:txBody>
          </p:sp>
          <p:sp>
            <p:nvSpPr>
              <p:cNvPr id="486" name="Freeform 1012"/>
              <p:cNvSpPr>
                <a:spLocks/>
              </p:cNvSpPr>
              <p:nvPr/>
            </p:nvSpPr>
            <p:spPr bwMode="auto">
              <a:xfrm>
                <a:off x="7988300" y="3721100"/>
                <a:ext cx="22225" cy="39688"/>
              </a:xfrm>
              <a:custGeom>
                <a:avLst/>
                <a:gdLst>
                  <a:gd name="T0" fmla="*/ 0 w 14"/>
                  <a:gd name="T1" fmla="*/ 0 h 25"/>
                  <a:gd name="T2" fmla="*/ 2147483647 w 14"/>
                  <a:gd name="T3" fmla="*/ 0 h 25"/>
                  <a:gd name="T4" fmla="*/ 2147483647 w 14"/>
                  <a:gd name="T5" fmla="*/ 0 h 25"/>
                  <a:gd name="T6" fmla="*/ 2147483647 w 14"/>
                  <a:gd name="T7" fmla="*/ 2147483647 h 25"/>
                  <a:gd name="T8" fmla="*/ 0 w 14"/>
                  <a:gd name="T9" fmla="*/ 2147483647 h 25"/>
                  <a:gd name="T10" fmla="*/ 2147483647 w 14"/>
                  <a:gd name="T11" fmla="*/ 2147483647 h 25"/>
                  <a:gd name="T12" fmla="*/ 0 60000 65536"/>
                  <a:gd name="T13" fmla="*/ 0 60000 65536"/>
                  <a:gd name="T14" fmla="*/ 0 60000 65536"/>
                  <a:gd name="T15" fmla="*/ 0 60000 65536"/>
                  <a:gd name="T16" fmla="*/ 0 60000 65536"/>
                  <a:gd name="T17" fmla="*/ 0 60000 65536"/>
                  <a:gd name="T18" fmla="*/ 0 w 14"/>
                  <a:gd name="T19" fmla="*/ 0 h 25"/>
                  <a:gd name="T20" fmla="*/ 14 w 14"/>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4" h="25">
                    <a:moveTo>
                      <a:pt x="0" y="0"/>
                    </a:moveTo>
                    <a:lnTo>
                      <a:pt x="14" y="0"/>
                    </a:lnTo>
                    <a:lnTo>
                      <a:pt x="7" y="0"/>
                    </a:lnTo>
                    <a:lnTo>
                      <a:pt x="7" y="25"/>
                    </a:lnTo>
                    <a:lnTo>
                      <a:pt x="0" y="25"/>
                    </a:lnTo>
                    <a:lnTo>
                      <a:pt x="14" y="25"/>
                    </a:lnTo>
                  </a:path>
                </a:pathLst>
              </a:custGeom>
              <a:noFill/>
              <a:ln w="4">
                <a:solidFill>
                  <a:srgbClr val="B200B2"/>
                </a:solidFill>
                <a:round/>
                <a:headEnd/>
                <a:tailEnd/>
              </a:ln>
            </p:spPr>
            <p:txBody>
              <a:bodyPr/>
              <a:lstStyle/>
              <a:p>
                <a:endParaRPr lang="en-US"/>
              </a:p>
            </p:txBody>
          </p:sp>
          <p:sp>
            <p:nvSpPr>
              <p:cNvPr id="487" name="Freeform 1013"/>
              <p:cNvSpPr>
                <a:spLocks/>
              </p:cNvSpPr>
              <p:nvPr/>
            </p:nvSpPr>
            <p:spPr bwMode="auto">
              <a:xfrm>
                <a:off x="8010525" y="3706813"/>
                <a:ext cx="22225" cy="39688"/>
              </a:xfrm>
              <a:custGeom>
                <a:avLst/>
                <a:gdLst>
                  <a:gd name="T0" fmla="*/ 0 w 14"/>
                  <a:gd name="T1" fmla="*/ 0 h 25"/>
                  <a:gd name="T2" fmla="*/ 2147483647 w 14"/>
                  <a:gd name="T3" fmla="*/ 0 h 25"/>
                  <a:gd name="T4" fmla="*/ 2147483647 w 14"/>
                  <a:gd name="T5" fmla="*/ 0 h 25"/>
                  <a:gd name="T6" fmla="*/ 2147483647 w 14"/>
                  <a:gd name="T7" fmla="*/ 2147483647 h 25"/>
                  <a:gd name="T8" fmla="*/ 0 w 14"/>
                  <a:gd name="T9" fmla="*/ 2147483647 h 25"/>
                  <a:gd name="T10" fmla="*/ 2147483647 w 14"/>
                  <a:gd name="T11" fmla="*/ 2147483647 h 25"/>
                  <a:gd name="T12" fmla="*/ 0 60000 65536"/>
                  <a:gd name="T13" fmla="*/ 0 60000 65536"/>
                  <a:gd name="T14" fmla="*/ 0 60000 65536"/>
                  <a:gd name="T15" fmla="*/ 0 60000 65536"/>
                  <a:gd name="T16" fmla="*/ 0 60000 65536"/>
                  <a:gd name="T17" fmla="*/ 0 60000 65536"/>
                  <a:gd name="T18" fmla="*/ 0 w 14"/>
                  <a:gd name="T19" fmla="*/ 0 h 25"/>
                  <a:gd name="T20" fmla="*/ 14 w 14"/>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4" h="25">
                    <a:moveTo>
                      <a:pt x="0" y="0"/>
                    </a:moveTo>
                    <a:lnTo>
                      <a:pt x="14" y="0"/>
                    </a:lnTo>
                    <a:lnTo>
                      <a:pt x="7" y="0"/>
                    </a:lnTo>
                    <a:lnTo>
                      <a:pt x="7" y="25"/>
                    </a:lnTo>
                    <a:lnTo>
                      <a:pt x="0" y="25"/>
                    </a:lnTo>
                    <a:lnTo>
                      <a:pt x="14" y="25"/>
                    </a:lnTo>
                  </a:path>
                </a:pathLst>
              </a:custGeom>
              <a:noFill/>
              <a:ln w="4">
                <a:solidFill>
                  <a:srgbClr val="B200B2"/>
                </a:solidFill>
                <a:round/>
                <a:headEnd/>
                <a:tailEnd/>
              </a:ln>
            </p:spPr>
            <p:txBody>
              <a:bodyPr/>
              <a:lstStyle/>
              <a:p>
                <a:endParaRPr lang="en-US"/>
              </a:p>
            </p:txBody>
          </p:sp>
          <p:sp>
            <p:nvSpPr>
              <p:cNvPr id="488" name="Freeform 1014"/>
              <p:cNvSpPr>
                <a:spLocks/>
              </p:cNvSpPr>
              <p:nvPr/>
            </p:nvSpPr>
            <p:spPr bwMode="auto">
              <a:xfrm>
                <a:off x="8035925" y="3694113"/>
                <a:ext cx="22225" cy="38100"/>
              </a:xfrm>
              <a:custGeom>
                <a:avLst/>
                <a:gdLst>
                  <a:gd name="T0" fmla="*/ 0 w 14"/>
                  <a:gd name="T1" fmla="*/ 0 h 24"/>
                  <a:gd name="T2" fmla="*/ 2147483647 w 14"/>
                  <a:gd name="T3" fmla="*/ 0 h 24"/>
                  <a:gd name="T4" fmla="*/ 2147483647 w 14"/>
                  <a:gd name="T5" fmla="*/ 0 h 24"/>
                  <a:gd name="T6" fmla="*/ 2147483647 w 14"/>
                  <a:gd name="T7" fmla="*/ 2147483647 h 24"/>
                  <a:gd name="T8" fmla="*/ 0 w 14"/>
                  <a:gd name="T9" fmla="*/ 2147483647 h 24"/>
                  <a:gd name="T10" fmla="*/ 2147483647 w 14"/>
                  <a:gd name="T11" fmla="*/ 2147483647 h 24"/>
                  <a:gd name="T12" fmla="*/ 0 60000 65536"/>
                  <a:gd name="T13" fmla="*/ 0 60000 65536"/>
                  <a:gd name="T14" fmla="*/ 0 60000 65536"/>
                  <a:gd name="T15" fmla="*/ 0 60000 65536"/>
                  <a:gd name="T16" fmla="*/ 0 60000 65536"/>
                  <a:gd name="T17" fmla="*/ 0 60000 65536"/>
                  <a:gd name="T18" fmla="*/ 0 w 14"/>
                  <a:gd name="T19" fmla="*/ 0 h 24"/>
                  <a:gd name="T20" fmla="*/ 14 w 1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4" h="24">
                    <a:moveTo>
                      <a:pt x="0" y="0"/>
                    </a:moveTo>
                    <a:lnTo>
                      <a:pt x="14" y="0"/>
                    </a:lnTo>
                    <a:lnTo>
                      <a:pt x="7" y="0"/>
                    </a:lnTo>
                    <a:lnTo>
                      <a:pt x="7" y="24"/>
                    </a:lnTo>
                    <a:lnTo>
                      <a:pt x="0" y="24"/>
                    </a:lnTo>
                    <a:lnTo>
                      <a:pt x="14" y="24"/>
                    </a:lnTo>
                  </a:path>
                </a:pathLst>
              </a:custGeom>
              <a:noFill/>
              <a:ln w="4">
                <a:solidFill>
                  <a:srgbClr val="B200B2"/>
                </a:solidFill>
                <a:round/>
                <a:headEnd/>
                <a:tailEnd/>
              </a:ln>
            </p:spPr>
            <p:txBody>
              <a:bodyPr/>
              <a:lstStyle/>
              <a:p>
                <a:endParaRPr lang="en-US"/>
              </a:p>
            </p:txBody>
          </p:sp>
          <p:sp>
            <p:nvSpPr>
              <p:cNvPr id="489" name="Freeform 1015"/>
              <p:cNvSpPr>
                <a:spLocks/>
              </p:cNvSpPr>
              <p:nvPr/>
            </p:nvSpPr>
            <p:spPr bwMode="auto">
              <a:xfrm>
                <a:off x="8058150" y="3676650"/>
                <a:ext cx="20638" cy="39688"/>
              </a:xfrm>
              <a:custGeom>
                <a:avLst/>
                <a:gdLst>
                  <a:gd name="T0" fmla="*/ 0 w 13"/>
                  <a:gd name="T1" fmla="*/ 0 h 25"/>
                  <a:gd name="T2" fmla="*/ 2147483647 w 13"/>
                  <a:gd name="T3" fmla="*/ 0 h 25"/>
                  <a:gd name="T4" fmla="*/ 2147483647 w 13"/>
                  <a:gd name="T5" fmla="*/ 0 h 25"/>
                  <a:gd name="T6" fmla="*/ 2147483647 w 13"/>
                  <a:gd name="T7" fmla="*/ 2147483647 h 25"/>
                  <a:gd name="T8" fmla="*/ 0 w 13"/>
                  <a:gd name="T9" fmla="*/ 2147483647 h 25"/>
                  <a:gd name="T10" fmla="*/ 2147483647 w 13"/>
                  <a:gd name="T11" fmla="*/ 2147483647 h 25"/>
                  <a:gd name="T12" fmla="*/ 0 60000 65536"/>
                  <a:gd name="T13" fmla="*/ 0 60000 65536"/>
                  <a:gd name="T14" fmla="*/ 0 60000 65536"/>
                  <a:gd name="T15" fmla="*/ 0 60000 65536"/>
                  <a:gd name="T16" fmla="*/ 0 60000 65536"/>
                  <a:gd name="T17" fmla="*/ 0 60000 65536"/>
                  <a:gd name="T18" fmla="*/ 0 w 13"/>
                  <a:gd name="T19" fmla="*/ 0 h 25"/>
                  <a:gd name="T20" fmla="*/ 13 w 13"/>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3" h="25">
                    <a:moveTo>
                      <a:pt x="0" y="0"/>
                    </a:moveTo>
                    <a:lnTo>
                      <a:pt x="13" y="0"/>
                    </a:lnTo>
                    <a:lnTo>
                      <a:pt x="7" y="0"/>
                    </a:lnTo>
                    <a:lnTo>
                      <a:pt x="7" y="25"/>
                    </a:lnTo>
                    <a:lnTo>
                      <a:pt x="0" y="25"/>
                    </a:lnTo>
                    <a:lnTo>
                      <a:pt x="13" y="25"/>
                    </a:lnTo>
                  </a:path>
                </a:pathLst>
              </a:custGeom>
              <a:noFill/>
              <a:ln w="4">
                <a:solidFill>
                  <a:srgbClr val="B200B2"/>
                </a:solidFill>
                <a:round/>
                <a:headEnd/>
                <a:tailEnd/>
              </a:ln>
            </p:spPr>
            <p:txBody>
              <a:bodyPr/>
              <a:lstStyle/>
              <a:p>
                <a:endParaRPr lang="en-US"/>
              </a:p>
            </p:txBody>
          </p:sp>
          <p:sp>
            <p:nvSpPr>
              <p:cNvPr id="490" name="Freeform 1016"/>
              <p:cNvSpPr>
                <a:spLocks/>
              </p:cNvSpPr>
              <p:nvPr/>
            </p:nvSpPr>
            <p:spPr bwMode="auto">
              <a:xfrm>
                <a:off x="8078788" y="3665538"/>
                <a:ext cx="22225" cy="36513"/>
              </a:xfrm>
              <a:custGeom>
                <a:avLst/>
                <a:gdLst>
                  <a:gd name="T0" fmla="*/ 0 w 14"/>
                  <a:gd name="T1" fmla="*/ 0 h 23"/>
                  <a:gd name="T2" fmla="*/ 2147483647 w 14"/>
                  <a:gd name="T3" fmla="*/ 0 h 23"/>
                  <a:gd name="T4" fmla="*/ 2147483647 w 14"/>
                  <a:gd name="T5" fmla="*/ 0 h 23"/>
                  <a:gd name="T6" fmla="*/ 2147483647 w 14"/>
                  <a:gd name="T7" fmla="*/ 2147483647 h 23"/>
                  <a:gd name="T8" fmla="*/ 0 w 14"/>
                  <a:gd name="T9" fmla="*/ 2147483647 h 23"/>
                  <a:gd name="T10" fmla="*/ 2147483647 w 14"/>
                  <a:gd name="T11" fmla="*/ 2147483647 h 23"/>
                  <a:gd name="T12" fmla="*/ 0 60000 65536"/>
                  <a:gd name="T13" fmla="*/ 0 60000 65536"/>
                  <a:gd name="T14" fmla="*/ 0 60000 65536"/>
                  <a:gd name="T15" fmla="*/ 0 60000 65536"/>
                  <a:gd name="T16" fmla="*/ 0 60000 65536"/>
                  <a:gd name="T17" fmla="*/ 0 60000 65536"/>
                  <a:gd name="T18" fmla="*/ 0 w 14"/>
                  <a:gd name="T19" fmla="*/ 0 h 23"/>
                  <a:gd name="T20" fmla="*/ 14 w 1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4" h="23">
                    <a:moveTo>
                      <a:pt x="0" y="0"/>
                    </a:moveTo>
                    <a:lnTo>
                      <a:pt x="14" y="0"/>
                    </a:lnTo>
                    <a:lnTo>
                      <a:pt x="7" y="0"/>
                    </a:lnTo>
                    <a:lnTo>
                      <a:pt x="7" y="23"/>
                    </a:lnTo>
                    <a:lnTo>
                      <a:pt x="0" y="23"/>
                    </a:lnTo>
                    <a:lnTo>
                      <a:pt x="14" y="23"/>
                    </a:lnTo>
                  </a:path>
                </a:pathLst>
              </a:custGeom>
              <a:noFill/>
              <a:ln w="4">
                <a:solidFill>
                  <a:srgbClr val="B200B2"/>
                </a:solidFill>
                <a:round/>
                <a:headEnd/>
                <a:tailEnd/>
              </a:ln>
            </p:spPr>
            <p:txBody>
              <a:bodyPr/>
              <a:lstStyle/>
              <a:p>
                <a:endParaRPr lang="en-US"/>
              </a:p>
            </p:txBody>
          </p:sp>
          <p:sp>
            <p:nvSpPr>
              <p:cNvPr id="491" name="Freeform 1017"/>
              <p:cNvSpPr>
                <a:spLocks/>
              </p:cNvSpPr>
              <p:nvPr/>
            </p:nvSpPr>
            <p:spPr bwMode="auto">
              <a:xfrm>
                <a:off x="8101013" y="3651250"/>
                <a:ext cx="22225" cy="39688"/>
              </a:xfrm>
              <a:custGeom>
                <a:avLst/>
                <a:gdLst>
                  <a:gd name="T0" fmla="*/ 0 w 14"/>
                  <a:gd name="T1" fmla="*/ 0 h 25"/>
                  <a:gd name="T2" fmla="*/ 2147483647 w 14"/>
                  <a:gd name="T3" fmla="*/ 0 h 25"/>
                  <a:gd name="T4" fmla="*/ 2147483647 w 14"/>
                  <a:gd name="T5" fmla="*/ 0 h 25"/>
                  <a:gd name="T6" fmla="*/ 2147483647 w 14"/>
                  <a:gd name="T7" fmla="*/ 2147483647 h 25"/>
                  <a:gd name="T8" fmla="*/ 0 w 14"/>
                  <a:gd name="T9" fmla="*/ 2147483647 h 25"/>
                  <a:gd name="T10" fmla="*/ 2147483647 w 14"/>
                  <a:gd name="T11" fmla="*/ 2147483647 h 25"/>
                  <a:gd name="T12" fmla="*/ 0 60000 65536"/>
                  <a:gd name="T13" fmla="*/ 0 60000 65536"/>
                  <a:gd name="T14" fmla="*/ 0 60000 65536"/>
                  <a:gd name="T15" fmla="*/ 0 60000 65536"/>
                  <a:gd name="T16" fmla="*/ 0 60000 65536"/>
                  <a:gd name="T17" fmla="*/ 0 60000 65536"/>
                  <a:gd name="T18" fmla="*/ 0 w 14"/>
                  <a:gd name="T19" fmla="*/ 0 h 25"/>
                  <a:gd name="T20" fmla="*/ 14 w 14"/>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4" h="25">
                    <a:moveTo>
                      <a:pt x="0" y="0"/>
                    </a:moveTo>
                    <a:lnTo>
                      <a:pt x="14" y="0"/>
                    </a:lnTo>
                    <a:lnTo>
                      <a:pt x="7" y="0"/>
                    </a:lnTo>
                    <a:lnTo>
                      <a:pt x="7" y="25"/>
                    </a:lnTo>
                    <a:lnTo>
                      <a:pt x="0" y="25"/>
                    </a:lnTo>
                    <a:lnTo>
                      <a:pt x="14" y="25"/>
                    </a:lnTo>
                  </a:path>
                </a:pathLst>
              </a:custGeom>
              <a:noFill/>
              <a:ln w="4">
                <a:solidFill>
                  <a:srgbClr val="B200B2"/>
                </a:solidFill>
                <a:round/>
                <a:headEnd/>
                <a:tailEnd/>
              </a:ln>
            </p:spPr>
            <p:txBody>
              <a:bodyPr/>
              <a:lstStyle/>
              <a:p>
                <a:endParaRPr lang="en-US"/>
              </a:p>
            </p:txBody>
          </p:sp>
          <p:sp>
            <p:nvSpPr>
              <p:cNvPr id="492" name="Freeform 1018"/>
              <p:cNvSpPr>
                <a:spLocks/>
              </p:cNvSpPr>
              <p:nvPr/>
            </p:nvSpPr>
            <p:spPr bwMode="auto">
              <a:xfrm>
                <a:off x="8126413" y="3638550"/>
                <a:ext cx="22225" cy="38100"/>
              </a:xfrm>
              <a:custGeom>
                <a:avLst/>
                <a:gdLst>
                  <a:gd name="T0" fmla="*/ 0 w 14"/>
                  <a:gd name="T1" fmla="*/ 0 h 24"/>
                  <a:gd name="T2" fmla="*/ 2147483647 w 14"/>
                  <a:gd name="T3" fmla="*/ 0 h 24"/>
                  <a:gd name="T4" fmla="*/ 2147483647 w 14"/>
                  <a:gd name="T5" fmla="*/ 0 h 24"/>
                  <a:gd name="T6" fmla="*/ 2147483647 w 14"/>
                  <a:gd name="T7" fmla="*/ 2147483647 h 24"/>
                  <a:gd name="T8" fmla="*/ 0 w 14"/>
                  <a:gd name="T9" fmla="*/ 2147483647 h 24"/>
                  <a:gd name="T10" fmla="*/ 2147483647 w 14"/>
                  <a:gd name="T11" fmla="*/ 2147483647 h 24"/>
                  <a:gd name="T12" fmla="*/ 0 60000 65536"/>
                  <a:gd name="T13" fmla="*/ 0 60000 65536"/>
                  <a:gd name="T14" fmla="*/ 0 60000 65536"/>
                  <a:gd name="T15" fmla="*/ 0 60000 65536"/>
                  <a:gd name="T16" fmla="*/ 0 60000 65536"/>
                  <a:gd name="T17" fmla="*/ 0 60000 65536"/>
                  <a:gd name="T18" fmla="*/ 0 w 14"/>
                  <a:gd name="T19" fmla="*/ 0 h 24"/>
                  <a:gd name="T20" fmla="*/ 14 w 1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4" h="24">
                    <a:moveTo>
                      <a:pt x="0" y="0"/>
                    </a:moveTo>
                    <a:lnTo>
                      <a:pt x="14" y="0"/>
                    </a:lnTo>
                    <a:lnTo>
                      <a:pt x="7" y="0"/>
                    </a:lnTo>
                    <a:lnTo>
                      <a:pt x="7" y="24"/>
                    </a:lnTo>
                    <a:lnTo>
                      <a:pt x="0" y="24"/>
                    </a:lnTo>
                    <a:lnTo>
                      <a:pt x="14" y="24"/>
                    </a:lnTo>
                  </a:path>
                </a:pathLst>
              </a:custGeom>
              <a:noFill/>
              <a:ln w="4">
                <a:solidFill>
                  <a:srgbClr val="B200B2"/>
                </a:solidFill>
                <a:round/>
                <a:headEnd/>
                <a:tailEnd/>
              </a:ln>
            </p:spPr>
            <p:txBody>
              <a:bodyPr/>
              <a:lstStyle/>
              <a:p>
                <a:endParaRPr lang="en-US"/>
              </a:p>
            </p:txBody>
          </p:sp>
          <p:sp>
            <p:nvSpPr>
              <p:cNvPr id="493" name="Freeform 1019"/>
              <p:cNvSpPr>
                <a:spLocks/>
              </p:cNvSpPr>
              <p:nvPr/>
            </p:nvSpPr>
            <p:spPr bwMode="auto">
              <a:xfrm>
                <a:off x="8148638" y="3627438"/>
                <a:ext cx="22225" cy="34925"/>
              </a:xfrm>
              <a:custGeom>
                <a:avLst/>
                <a:gdLst>
                  <a:gd name="T0" fmla="*/ 0 w 14"/>
                  <a:gd name="T1" fmla="*/ 0 h 22"/>
                  <a:gd name="T2" fmla="*/ 2147483647 w 14"/>
                  <a:gd name="T3" fmla="*/ 0 h 22"/>
                  <a:gd name="T4" fmla="*/ 2147483647 w 14"/>
                  <a:gd name="T5" fmla="*/ 0 h 22"/>
                  <a:gd name="T6" fmla="*/ 2147483647 w 14"/>
                  <a:gd name="T7" fmla="*/ 2147483647 h 22"/>
                  <a:gd name="T8" fmla="*/ 0 w 14"/>
                  <a:gd name="T9" fmla="*/ 2147483647 h 22"/>
                  <a:gd name="T10" fmla="*/ 2147483647 w 14"/>
                  <a:gd name="T11" fmla="*/ 2147483647 h 22"/>
                  <a:gd name="T12" fmla="*/ 0 60000 65536"/>
                  <a:gd name="T13" fmla="*/ 0 60000 65536"/>
                  <a:gd name="T14" fmla="*/ 0 60000 65536"/>
                  <a:gd name="T15" fmla="*/ 0 60000 65536"/>
                  <a:gd name="T16" fmla="*/ 0 60000 65536"/>
                  <a:gd name="T17" fmla="*/ 0 60000 65536"/>
                  <a:gd name="T18" fmla="*/ 0 w 14"/>
                  <a:gd name="T19" fmla="*/ 0 h 22"/>
                  <a:gd name="T20" fmla="*/ 14 w 14"/>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4" h="22">
                    <a:moveTo>
                      <a:pt x="0" y="0"/>
                    </a:moveTo>
                    <a:lnTo>
                      <a:pt x="14" y="0"/>
                    </a:lnTo>
                    <a:lnTo>
                      <a:pt x="7" y="0"/>
                    </a:lnTo>
                    <a:lnTo>
                      <a:pt x="7" y="22"/>
                    </a:lnTo>
                    <a:lnTo>
                      <a:pt x="0" y="22"/>
                    </a:lnTo>
                    <a:lnTo>
                      <a:pt x="14" y="22"/>
                    </a:lnTo>
                  </a:path>
                </a:pathLst>
              </a:custGeom>
              <a:noFill/>
              <a:ln w="4">
                <a:solidFill>
                  <a:srgbClr val="B200B2"/>
                </a:solidFill>
                <a:round/>
                <a:headEnd/>
                <a:tailEnd/>
              </a:ln>
            </p:spPr>
            <p:txBody>
              <a:bodyPr/>
              <a:lstStyle/>
              <a:p>
                <a:endParaRPr lang="en-US"/>
              </a:p>
            </p:txBody>
          </p:sp>
          <p:sp>
            <p:nvSpPr>
              <p:cNvPr id="494" name="Freeform 1020"/>
              <p:cNvSpPr>
                <a:spLocks/>
              </p:cNvSpPr>
              <p:nvPr/>
            </p:nvSpPr>
            <p:spPr bwMode="auto">
              <a:xfrm>
                <a:off x="8170863" y="3609975"/>
                <a:ext cx="22225" cy="39688"/>
              </a:xfrm>
              <a:custGeom>
                <a:avLst/>
                <a:gdLst>
                  <a:gd name="T0" fmla="*/ 0 w 14"/>
                  <a:gd name="T1" fmla="*/ 0 h 25"/>
                  <a:gd name="T2" fmla="*/ 2147483647 w 14"/>
                  <a:gd name="T3" fmla="*/ 0 h 25"/>
                  <a:gd name="T4" fmla="*/ 2147483647 w 14"/>
                  <a:gd name="T5" fmla="*/ 0 h 25"/>
                  <a:gd name="T6" fmla="*/ 2147483647 w 14"/>
                  <a:gd name="T7" fmla="*/ 2147483647 h 25"/>
                  <a:gd name="T8" fmla="*/ 0 w 14"/>
                  <a:gd name="T9" fmla="*/ 2147483647 h 25"/>
                  <a:gd name="T10" fmla="*/ 2147483647 w 14"/>
                  <a:gd name="T11" fmla="*/ 2147483647 h 25"/>
                  <a:gd name="T12" fmla="*/ 0 60000 65536"/>
                  <a:gd name="T13" fmla="*/ 0 60000 65536"/>
                  <a:gd name="T14" fmla="*/ 0 60000 65536"/>
                  <a:gd name="T15" fmla="*/ 0 60000 65536"/>
                  <a:gd name="T16" fmla="*/ 0 60000 65536"/>
                  <a:gd name="T17" fmla="*/ 0 60000 65536"/>
                  <a:gd name="T18" fmla="*/ 0 w 14"/>
                  <a:gd name="T19" fmla="*/ 0 h 25"/>
                  <a:gd name="T20" fmla="*/ 14 w 14"/>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4" h="25">
                    <a:moveTo>
                      <a:pt x="0" y="0"/>
                    </a:moveTo>
                    <a:lnTo>
                      <a:pt x="14" y="0"/>
                    </a:lnTo>
                    <a:lnTo>
                      <a:pt x="7" y="0"/>
                    </a:lnTo>
                    <a:lnTo>
                      <a:pt x="7" y="25"/>
                    </a:lnTo>
                    <a:lnTo>
                      <a:pt x="0" y="25"/>
                    </a:lnTo>
                    <a:lnTo>
                      <a:pt x="14" y="25"/>
                    </a:lnTo>
                  </a:path>
                </a:pathLst>
              </a:custGeom>
              <a:noFill/>
              <a:ln w="4">
                <a:solidFill>
                  <a:srgbClr val="B200B2"/>
                </a:solidFill>
                <a:round/>
                <a:headEnd/>
                <a:tailEnd/>
              </a:ln>
            </p:spPr>
            <p:txBody>
              <a:bodyPr/>
              <a:lstStyle/>
              <a:p>
                <a:endParaRPr lang="en-US"/>
              </a:p>
            </p:txBody>
          </p:sp>
          <p:sp>
            <p:nvSpPr>
              <p:cNvPr id="495" name="Freeform 1021"/>
              <p:cNvSpPr>
                <a:spLocks/>
              </p:cNvSpPr>
              <p:nvPr/>
            </p:nvSpPr>
            <p:spPr bwMode="auto">
              <a:xfrm>
                <a:off x="8193088" y="3594100"/>
                <a:ext cx="22225" cy="38100"/>
              </a:xfrm>
              <a:custGeom>
                <a:avLst/>
                <a:gdLst>
                  <a:gd name="T0" fmla="*/ 0 w 14"/>
                  <a:gd name="T1" fmla="*/ 0 h 24"/>
                  <a:gd name="T2" fmla="*/ 2147483647 w 14"/>
                  <a:gd name="T3" fmla="*/ 0 h 24"/>
                  <a:gd name="T4" fmla="*/ 2147483647 w 14"/>
                  <a:gd name="T5" fmla="*/ 0 h 24"/>
                  <a:gd name="T6" fmla="*/ 2147483647 w 14"/>
                  <a:gd name="T7" fmla="*/ 2147483647 h 24"/>
                  <a:gd name="T8" fmla="*/ 0 w 14"/>
                  <a:gd name="T9" fmla="*/ 2147483647 h 24"/>
                  <a:gd name="T10" fmla="*/ 2147483647 w 14"/>
                  <a:gd name="T11" fmla="*/ 2147483647 h 24"/>
                  <a:gd name="T12" fmla="*/ 0 60000 65536"/>
                  <a:gd name="T13" fmla="*/ 0 60000 65536"/>
                  <a:gd name="T14" fmla="*/ 0 60000 65536"/>
                  <a:gd name="T15" fmla="*/ 0 60000 65536"/>
                  <a:gd name="T16" fmla="*/ 0 60000 65536"/>
                  <a:gd name="T17" fmla="*/ 0 60000 65536"/>
                  <a:gd name="T18" fmla="*/ 0 w 14"/>
                  <a:gd name="T19" fmla="*/ 0 h 24"/>
                  <a:gd name="T20" fmla="*/ 14 w 1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4" h="24">
                    <a:moveTo>
                      <a:pt x="0" y="0"/>
                    </a:moveTo>
                    <a:lnTo>
                      <a:pt x="14" y="0"/>
                    </a:lnTo>
                    <a:lnTo>
                      <a:pt x="7" y="0"/>
                    </a:lnTo>
                    <a:lnTo>
                      <a:pt x="7" y="24"/>
                    </a:lnTo>
                    <a:lnTo>
                      <a:pt x="0" y="24"/>
                    </a:lnTo>
                    <a:lnTo>
                      <a:pt x="14" y="24"/>
                    </a:lnTo>
                  </a:path>
                </a:pathLst>
              </a:custGeom>
              <a:noFill/>
              <a:ln w="4">
                <a:solidFill>
                  <a:srgbClr val="B200B2"/>
                </a:solidFill>
                <a:round/>
                <a:headEnd/>
                <a:tailEnd/>
              </a:ln>
            </p:spPr>
            <p:txBody>
              <a:bodyPr/>
              <a:lstStyle/>
              <a:p>
                <a:endParaRPr lang="en-US"/>
              </a:p>
            </p:txBody>
          </p:sp>
          <p:sp>
            <p:nvSpPr>
              <p:cNvPr id="496" name="Freeform 1022"/>
              <p:cNvSpPr>
                <a:spLocks/>
              </p:cNvSpPr>
              <p:nvPr/>
            </p:nvSpPr>
            <p:spPr bwMode="auto">
              <a:xfrm>
                <a:off x="8215313" y="3576638"/>
                <a:ext cx="22225" cy="39688"/>
              </a:xfrm>
              <a:custGeom>
                <a:avLst/>
                <a:gdLst>
                  <a:gd name="T0" fmla="*/ 0 w 14"/>
                  <a:gd name="T1" fmla="*/ 0 h 25"/>
                  <a:gd name="T2" fmla="*/ 2147483647 w 14"/>
                  <a:gd name="T3" fmla="*/ 0 h 25"/>
                  <a:gd name="T4" fmla="*/ 2147483647 w 14"/>
                  <a:gd name="T5" fmla="*/ 0 h 25"/>
                  <a:gd name="T6" fmla="*/ 2147483647 w 14"/>
                  <a:gd name="T7" fmla="*/ 2147483647 h 25"/>
                  <a:gd name="T8" fmla="*/ 0 w 14"/>
                  <a:gd name="T9" fmla="*/ 2147483647 h 25"/>
                  <a:gd name="T10" fmla="*/ 2147483647 w 14"/>
                  <a:gd name="T11" fmla="*/ 2147483647 h 25"/>
                  <a:gd name="T12" fmla="*/ 0 60000 65536"/>
                  <a:gd name="T13" fmla="*/ 0 60000 65536"/>
                  <a:gd name="T14" fmla="*/ 0 60000 65536"/>
                  <a:gd name="T15" fmla="*/ 0 60000 65536"/>
                  <a:gd name="T16" fmla="*/ 0 60000 65536"/>
                  <a:gd name="T17" fmla="*/ 0 60000 65536"/>
                  <a:gd name="T18" fmla="*/ 0 w 14"/>
                  <a:gd name="T19" fmla="*/ 0 h 25"/>
                  <a:gd name="T20" fmla="*/ 14 w 14"/>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4" h="25">
                    <a:moveTo>
                      <a:pt x="0" y="0"/>
                    </a:moveTo>
                    <a:lnTo>
                      <a:pt x="14" y="0"/>
                    </a:lnTo>
                    <a:lnTo>
                      <a:pt x="7" y="0"/>
                    </a:lnTo>
                    <a:lnTo>
                      <a:pt x="7" y="25"/>
                    </a:lnTo>
                    <a:lnTo>
                      <a:pt x="0" y="25"/>
                    </a:lnTo>
                    <a:lnTo>
                      <a:pt x="14" y="25"/>
                    </a:lnTo>
                  </a:path>
                </a:pathLst>
              </a:custGeom>
              <a:noFill/>
              <a:ln w="4">
                <a:solidFill>
                  <a:srgbClr val="B200B2"/>
                </a:solidFill>
                <a:round/>
                <a:headEnd/>
                <a:tailEnd/>
              </a:ln>
            </p:spPr>
            <p:txBody>
              <a:bodyPr/>
              <a:lstStyle/>
              <a:p>
                <a:endParaRPr lang="en-US"/>
              </a:p>
            </p:txBody>
          </p:sp>
          <p:sp>
            <p:nvSpPr>
              <p:cNvPr id="497" name="Freeform 1023"/>
              <p:cNvSpPr>
                <a:spLocks/>
              </p:cNvSpPr>
              <p:nvPr/>
            </p:nvSpPr>
            <p:spPr bwMode="auto">
              <a:xfrm>
                <a:off x="8240713" y="3560763"/>
                <a:ext cx="22225" cy="38100"/>
              </a:xfrm>
              <a:custGeom>
                <a:avLst/>
                <a:gdLst>
                  <a:gd name="T0" fmla="*/ 0 w 14"/>
                  <a:gd name="T1" fmla="*/ 0 h 24"/>
                  <a:gd name="T2" fmla="*/ 2147483647 w 14"/>
                  <a:gd name="T3" fmla="*/ 0 h 24"/>
                  <a:gd name="T4" fmla="*/ 2147483647 w 14"/>
                  <a:gd name="T5" fmla="*/ 0 h 24"/>
                  <a:gd name="T6" fmla="*/ 2147483647 w 14"/>
                  <a:gd name="T7" fmla="*/ 2147483647 h 24"/>
                  <a:gd name="T8" fmla="*/ 0 w 14"/>
                  <a:gd name="T9" fmla="*/ 2147483647 h 24"/>
                  <a:gd name="T10" fmla="*/ 2147483647 w 14"/>
                  <a:gd name="T11" fmla="*/ 2147483647 h 24"/>
                  <a:gd name="T12" fmla="*/ 0 60000 65536"/>
                  <a:gd name="T13" fmla="*/ 0 60000 65536"/>
                  <a:gd name="T14" fmla="*/ 0 60000 65536"/>
                  <a:gd name="T15" fmla="*/ 0 60000 65536"/>
                  <a:gd name="T16" fmla="*/ 0 60000 65536"/>
                  <a:gd name="T17" fmla="*/ 0 60000 65536"/>
                  <a:gd name="T18" fmla="*/ 0 w 14"/>
                  <a:gd name="T19" fmla="*/ 0 h 24"/>
                  <a:gd name="T20" fmla="*/ 14 w 1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4" h="24">
                    <a:moveTo>
                      <a:pt x="0" y="0"/>
                    </a:moveTo>
                    <a:lnTo>
                      <a:pt x="14" y="0"/>
                    </a:lnTo>
                    <a:lnTo>
                      <a:pt x="7" y="0"/>
                    </a:lnTo>
                    <a:lnTo>
                      <a:pt x="7" y="24"/>
                    </a:lnTo>
                    <a:lnTo>
                      <a:pt x="0" y="24"/>
                    </a:lnTo>
                    <a:lnTo>
                      <a:pt x="14" y="24"/>
                    </a:lnTo>
                  </a:path>
                </a:pathLst>
              </a:custGeom>
              <a:noFill/>
              <a:ln w="4">
                <a:solidFill>
                  <a:srgbClr val="B200B2"/>
                </a:solidFill>
                <a:round/>
                <a:headEnd/>
                <a:tailEnd/>
              </a:ln>
            </p:spPr>
            <p:txBody>
              <a:bodyPr/>
              <a:lstStyle/>
              <a:p>
                <a:endParaRPr lang="en-US"/>
              </a:p>
            </p:txBody>
          </p:sp>
          <p:sp>
            <p:nvSpPr>
              <p:cNvPr id="498" name="Freeform 1024"/>
              <p:cNvSpPr>
                <a:spLocks/>
              </p:cNvSpPr>
              <p:nvPr/>
            </p:nvSpPr>
            <p:spPr bwMode="auto">
              <a:xfrm>
                <a:off x="8262938" y="3543300"/>
                <a:ext cx="22225" cy="39688"/>
              </a:xfrm>
              <a:custGeom>
                <a:avLst/>
                <a:gdLst>
                  <a:gd name="T0" fmla="*/ 0 w 14"/>
                  <a:gd name="T1" fmla="*/ 0 h 25"/>
                  <a:gd name="T2" fmla="*/ 2147483647 w 14"/>
                  <a:gd name="T3" fmla="*/ 0 h 25"/>
                  <a:gd name="T4" fmla="*/ 2147483647 w 14"/>
                  <a:gd name="T5" fmla="*/ 0 h 25"/>
                  <a:gd name="T6" fmla="*/ 2147483647 w 14"/>
                  <a:gd name="T7" fmla="*/ 2147483647 h 25"/>
                  <a:gd name="T8" fmla="*/ 0 w 14"/>
                  <a:gd name="T9" fmla="*/ 2147483647 h 25"/>
                  <a:gd name="T10" fmla="*/ 2147483647 w 14"/>
                  <a:gd name="T11" fmla="*/ 2147483647 h 25"/>
                  <a:gd name="T12" fmla="*/ 0 60000 65536"/>
                  <a:gd name="T13" fmla="*/ 0 60000 65536"/>
                  <a:gd name="T14" fmla="*/ 0 60000 65536"/>
                  <a:gd name="T15" fmla="*/ 0 60000 65536"/>
                  <a:gd name="T16" fmla="*/ 0 60000 65536"/>
                  <a:gd name="T17" fmla="*/ 0 60000 65536"/>
                  <a:gd name="T18" fmla="*/ 0 w 14"/>
                  <a:gd name="T19" fmla="*/ 0 h 25"/>
                  <a:gd name="T20" fmla="*/ 14 w 14"/>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4" h="25">
                    <a:moveTo>
                      <a:pt x="0" y="0"/>
                    </a:moveTo>
                    <a:lnTo>
                      <a:pt x="14" y="0"/>
                    </a:lnTo>
                    <a:lnTo>
                      <a:pt x="7" y="0"/>
                    </a:lnTo>
                    <a:lnTo>
                      <a:pt x="7" y="25"/>
                    </a:lnTo>
                    <a:lnTo>
                      <a:pt x="0" y="25"/>
                    </a:lnTo>
                    <a:lnTo>
                      <a:pt x="14" y="25"/>
                    </a:lnTo>
                  </a:path>
                </a:pathLst>
              </a:custGeom>
              <a:noFill/>
              <a:ln w="4">
                <a:solidFill>
                  <a:srgbClr val="B200B2"/>
                </a:solidFill>
                <a:round/>
                <a:headEnd/>
                <a:tailEnd/>
              </a:ln>
            </p:spPr>
            <p:txBody>
              <a:bodyPr/>
              <a:lstStyle/>
              <a:p>
                <a:endParaRPr lang="en-US"/>
              </a:p>
            </p:txBody>
          </p:sp>
          <p:sp>
            <p:nvSpPr>
              <p:cNvPr id="499" name="Freeform 1025"/>
              <p:cNvSpPr>
                <a:spLocks/>
              </p:cNvSpPr>
              <p:nvPr/>
            </p:nvSpPr>
            <p:spPr bwMode="auto">
              <a:xfrm>
                <a:off x="8285163" y="3524250"/>
                <a:ext cx="22225" cy="38100"/>
              </a:xfrm>
              <a:custGeom>
                <a:avLst/>
                <a:gdLst>
                  <a:gd name="T0" fmla="*/ 0 w 14"/>
                  <a:gd name="T1" fmla="*/ 0 h 24"/>
                  <a:gd name="T2" fmla="*/ 2147483647 w 14"/>
                  <a:gd name="T3" fmla="*/ 0 h 24"/>
                  <a:gd name="T4" fmla="*/ 2147483647 w 14"/>
                  <a:gd name="T5" fmla="*/ 0 h 24"/>
                  <a:gd name="T6" fmla="*/ 2147483647 w 14"/>
                  <a:gd name="T7" fmla="*/ 2147483647 h 24"/>
                  <a:gd name="T8" fmla="*/ 0 w 14"/>
                  <a:gd name="T9" fmla="*/ 2147483647 h 24"/>
                  <a:gd name="T10" fmla="*/ 2147483647 w 14"/>
                  <a:gd name="T11" fmla="*/ 2147483647 h 24"/>
                  <a:gd name="T12" fmla="*/ 0 60000 65536"/>
                  <a:gd name="T13" fmla="*/ 0 60000 65536"/>
                  <a:gd name="T14" fmla="*/ 0 60000 65536"/>
                  <a:gd name="T15" fmla="*/ 0 60000 65536"/>
                  <a:gd name="T16" fmla="*/ 0 60000 65536"/>
                  <a:gd name="T17" fmla="*/ 0 60000 65536"/>
                  <a:gd name="T18" fmla="*/ 0 w 14"/>
                  <a:gd name="T19" fmla="*/ 0 h 24"/>
                  <a:gd name="T20" fmla="*/ 14 w 1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4" h="24">
                    <a:moveTo>
                      <a:pt x="0" y="0"/>
                    </a:moveTo>
                    <a:lnTo>
                      <a:pt x="14" y="0"/>
                    </a:lnTo>
                    <a:lnTo>
                      <a:pt x="7" y="0"/>
                    </a:lnTo>
                    <a:lnTo>
                      <a:pt x="7" y="24"/>
                    </a:lnTo>
                    <a:lnTo>
                      <a:pt x="0" y="24"/>
                    </a:lnTo>
                    <a:lnTo>
                      <a:pt x="14" y="24"/>
                    </a:lnTo>
                  </a:path>
                </a:pathLst>
              </a:custGeom>
              <a:noFill/>
              <a:ln w="4">
                <a:solidFill>
                  <a:srgbClr val="B200B2"/>
                </a:solidFill>
                <a:round/>
                <a:headEnd/>
                <a:tailEnd/>
              </a:ln>
            </p:spPr>
            <p:txBody>
              <a:bodyPr/>
              <a:lstStyle/>
              <a:p>
                <a:endParaRPr lang="en-US"/>
              </a:p>
            </p:txBody>
          </p:sp>
          <p:sp>
            <p:nvSpPr>
              <p:cNvPr id="500" name="Freeform 1026"/>
              <p:cNvSpPr>
                <a:spLocks/>
              </p:cNvSpPr>
              <p:nvPr/>
            </p:nvSpPr>
            <p:spPr bwMode="auto">
              <a:xfrm>
                <a:off x="8307388" y="3506788"/>
                <a:ext cx="22225" cy="39688"/>
              </a:xfrm>
              <a:custGeom>
                <a:avLst/>
                <a:gdLst>
                  <a:gd name="T0" fmla="*/ 0 w 14"/>
                  <a:gd name="T1" fmla="*/ 0 h 25"/>
                  <a:gd name="T2" fmla="*/ 2147483647 w 14"/>
                  <a:gd name="T3" fmla="*/ 0 h 25"/>
                  <a:gd name="T4" fmla="*/ 2147483647 w 14"/>
                  <a:gd name="T5" fmla="*/ 0 h 25"/>
                  <a:gd name="T6" fmla="*/ 2147483647 w 14"/>
                  <a:gd name="T7" fmla="*/ 2147483647 h 25"/>
                  <a:gd name="T8" fmla="*/ 0 w 14"/>
                  <a:gd name="T9" fmla="*/ 2147483647 h 25"/>
                  <a:gd name="T10" fmla="*/ 2147483647 w 14"/>
                  <a:gd name="T11" fmla="*/ 2147483647 h 25"/>
                  <a:gd name="T12" fmla="*/ 0 60000 65536"/>
                  <a:gd name="T13" fmla="*/ 0 60000 65536"/>
                  <a:gd name="T14" fmla="*/ 0 60000 65536"/>
                  <a:gd name="T15" fmla="*/ 0 60000 65536"/>
                  <a:gd name="T16" fmla="*/ 0 60000 65536"/>
                  <a:gd name="T17" fmla="*/ 0 60000 65536"/>
                  <a:gd name="T18" fmla="*/ 0 w 14"/>
                  <a:gd name="T19" fmla="*/ 0 h 25"/>
                  <a:gd name="T20" fmla="*/ 14 w 14"/>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4" h="25">
                    <a:moveTo>
                      <a:pt x="0" y="0"/>
                    </a:moveTo>
                    <a:lnTo>
                      <a:pt x="14" y="0"/>
                    </a:lnTo>
                    <a:lnTo>
                      <a:pt x="7" y="0"/>
                    </a:lnTo>
                    <a:lnTo>
                      <a:pt x="7" y="25"/>
                    </a:lnTo>
                    <a:lnTo>
                      <a:pt x="0" y="25"/>
                    </a:lnTo>
                    <a:lnTo>
                      <a:pt x="14" y="25"/>
                    </a:lnTo>
                  </a:path>
                </a:pathLst>
              </a:custGeom>
              <a:noFill/>
              <a:ln w="4">
                <a:solidFill>
                  <a:srgbClr val="B200B2"/>
                </a:solidFill>
                <a:round/>
                <a:headEnd/>
                <a:tailEnd/>
              </a:ln>
            </p:spPr>
            <p:txBody>
              <a:bodyPr/>
              <a:lstStyle/>
              <a:p>
                <a:endParaRPr lang="en-US"/>
              </a:p>
            </p:txBody>
          </p:sp>
          <p:sp>
            <p:nvSpPr>
              <p:cNvPr id="501" name="Freeform 1027"/>
              <p:cNvSpPr>
                <a:spLocks/>
              </p:cNvSpPr>
              <p:nvPr/>
            </p:nvSpPr>
            <p:spPr bwMode="auto">
              <a:xfrm>
                <a:off x="8331200" y="3487738"/>
                <a:ext cx="22225" cy="41275"/>
              </a:xfrm>
              <a:custGeom>
                <a:avLst/>
                <a:gdLst>
                  <a:gd name="T0" fmla="*/ 0 w 14"/>
                  <a:gd name="T1" fmla="*/ 0 h 26"/>
                  <a:gd name="T2" fmla="*/ 2147483647 w 14"/>
                  <a:gd name="T3" fmla="*/ 0 h 26"/>
                  <a:gd name="T4" fmla="*/ 2147483647 w 14"/>
                  <a:gd name="T5" fmla="*/ 0 h 26"/>
                  <a:gd name="T6" fmla="*/ 2147483647 w 14"/>
                  <a:gd name="T7" fmla="*/ 2147483647 h 26"/>
                  <a:gd name="T8" fmla="*/ 0 w 14"/>
                  <a:gd name="T9" fmla="*/ 2147483647 h 26"/>
                  <a:gd name="T10" fmla="*/ 2147483647 w 14"/>
                  <a:gd name="T11" fmla="*/ 2147483647 h 26"/>
                  <a:gd name="T12" fmla="*/ 0 60000 65536"/>
                  <a:gd name="T13" fmla="*/ 0 60000 65536"/>
                  <a:gd name="T14" fmla="*/ 0 60000 65536"/>
                  <a:gd name="T15" fmla="*/ 0 60000 65536"/>
                  <a:gd name="T16" fmla="*/ 0 60000 65536"/>
                  <a:gd name="T17" fmla="*/ 0 60000 65536"/>
                  <a:gd name="T18" fmla="*/ 0 w 14"/>
                  <a:gd name="T19" fmla="*/ 0 h 26"/>
                  <a:gd name="T20" fmla="*/ 14 w 14"/>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4" h="26">
                    <a:moveTo>
                      <a:pt x="0" y="0"/>
                    </a:moveTo>
                    <a:lnTo>
                      <a:pt x="14" y="0"/>
                    </a:lnTo>
                    <a:lnTo>
                      <a:pt x="7" y="0"/>
                    </a:lnTo>
                    <a:lnTo>
                      <a:pt x="7" y="26"/>
                    </a:lnTo>
                    <a:lnTo>
                      <a:pt x="0" y="26"/>
                    </a:lnTo>
                    <a:lnTo>
                      <a:pt x="14" y="26"/>
                    </a:lnTo>
                  </a:path>
                </a:pathLst>
              </a:custGeom>
              <a:noFill/>
              <a:ln w="4">
                <a:solidFill>
                  <a:srgbClr val="B200B2"/>
                </a:solidFill>
                <a:round/>
                <a:headEnd/>
                <a:tailEnd/>
              </a:ln>
            </p:spPr>
            <p:txBody>
              <a:bodyPr/>
              <a:lstStyle/>
              <a:p>
                <a:endParaRPr lang="en-US"/>
              </a:p>
            </p:txBody>
          </p:sp>
          <p:sp>
            <p:nvSpPr>
              <p:cNvPr id="502" name="Freeform 1028"/>
              <p:cNvSpPr>
                <a:spLocks/>
              </p:cNvSpPr>
              <p:nvPr/>
            </p:nvSpPr>
            <p:spPr bwMode="auto">
              <a:xfrm>
                <a:off x="8353425" y="3468688"/>
                <a:ext cx="22225" cy="41275"/>
              </a:xfrm>
              <a:custGeom>
                <a:avLst/>
                <a:gdLst>
                  <a:gd name="T0" fmla="*/ 0 w 14"/>
                  <a:gd name="T1" fmla="*/ 0 h 26"/>
                  <a:gd name="T2" fmla="*/ 2147483647 w 14"/>
                  <a:gd name="T3" fmla="*/ 0 h 26"/>
                  <a:gd name="T4" fmla="*/ 2147483647 w 14"/>
                  <a:gd name="T5" fmla="*/ 0 h 26"/>
                  <a:gd name="T6" fmla="*/ 2147483647 w 14"/>
                  <a:gd name="T7" fmla="*/ 2147483647 h 26"/>
                  <a:gd name="T8" fmla="*/ 0 w 14"/>
                  <a:gd name="T9" fmla="*/ 2147483647 h 26"/>
                  <a:gd name="T10" fmla="*/ 2147483647 w 14"/>
                  <a:gd name="T11" fmla="*/ 2147483647 h 26"/>
                  <a:gd name="T12" fmla="*/ 0 60000 65536"/>
                  <a:gd name="T13" fmla="*/ 0 60000 65536"/>
                  <a:gd name="T14" fmla="*/ 0 60000 65536"/>
                  <a:gd name="T15" fmla="*/ 0 60000 65536"/>
                  <a:gd name="T16" fmla="*/ 0 60000 65536"/>
                  <a:gd name="T17" fmla="*/ 0 60000 65536"/>
                  <a:gd name="T18" fmla="*/ 0 w 14"/>
                  <a:gd name="T19" fmla="*/ 0 h 26"/>
                  <a:gd name="T20" fmla="*/ 14 w 14"/>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4" h="26">
                    <a:moveTo>
                      <a:pt x="0" y="0"/>
                    </a:moveTo>
                    <a:lnTo>
                      <a:pt x="14" y="0"/>
                    </a:lnTo>
                    <a:lnTo>
                      <a:pt x="7" y="0"/>
                    </a:lnTo>
                    <a:lnTo>
                      <a:pt x="7" y="26"/>
                    </a:lnTo>
                    <a:lnTo>
                      <a:pt x="0" y="26"/>
                    </a:lnTo>
                    <a:lnTo>
                      <a:pt x="14" y="26"/>
                    </a:lnTo>
                  </a:path>
                </a:pathLst>
              </a:custGeom>
              <a:noFill/>
              <a:ln w="4">
                <a:solidFill>
                  <a:srgbClr val="B200B2"/>
                </a:solidFill>
                <a:round/>
                <a:headEnd/>
                <a:tailEnd/>
              </a:ln>
            </p:spPr>
            <p:txBody>
              <a:bodyPr/>
              <a:lstStyle/>
              <a:p>
                <a:endParaRPr lang="en-US"/>
              </a:p>
            </p:txBody>
          </p:sp>
          <p:sp>
            <p:nvSpPr>
              <p:cNvPr id="503" name="Freeform 1029"/>
              <p:cNvSpPr>
                <a:spLocks/>
              </p:cNvSpPr>
              <p:nvPr/>
            </p:nvSpPr>
            <p:spPr bwMode="auto">
              <a:xfrm>
                <a:off x="8375650" y="3448050"/>
                <a:ext cx="22225" cy="42863"/>
              </a:xfrm>
              <a:custGeom>
                <a:avLst/>
                <a:gdLst>
                  <a:gd name="T0" fmla="*/ 0 w 14"/>
                  <a:gd name="T1" fmla="*/ 0 h 27"/>
                  <a:gd name="T2" fmla="*/ 2147483647 w 14"/>
                  <a:gd name="T3" fmla="*/ 0 h 27"/>
                  <a:gd name="T4" fmla="*/ 2147483647 w 14"/>
                  <a:gd name="T5" fmla="*/ 0 h 27"/>
                  <a:gd name="T6" fmla="*/ 2147483647 w 14"/>
                  <a:gd name="T7" fmla="*/ 2147483647 h 27"/>
                  <a:gd name="T8" fmla="*/ 0 w 14"/>
                  <a:gd name="T9" fmla="*/ 2147483647 h 27"/>
                  <a:gd name="T10" fmla="*/ 2147483647 w 14"/>
                  <a:gd name="T11" fmla="*/ 2147483647 h 27"/>
                  <a:gd name="T12" fmla="*/ 0 60000 65536"/>
                  <a:gd name="T13" fmla="*/ 0 60000 65536"/>
                  <a:gd name="T14" fmla="*/ 0 60000 65536"/>
                  <a:gd name="T15" fmla="*/ 0 60000 65536"/>
                  <a:gd name="T16" fmla="*/ 0 60000 65536"/>
                  <a:gd name="T17" fmla="*/ 0 60000 65536"/>
                  <a:gd name="T18" fmla="*/ 0 w 14"/>
                  <a:gd name="T19" fmla="*/ 0 h 27"/>
                  <a:gd name="T20" fmla="*/ 14 w 14"/>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14" h="27">
                    <a:moveTo>
                      <a:pt x="0" y="0"/>
                    </a:moveTo>
                    <a:lnTo>
                      <a:pt x="14" y="0"/>
                    </a:lnTo>
                    <a:lnTo>
                      <a:pt x="7" y="0"/>
                    </a:lnTo>
                    <a:lnTo>
                      <a:pt x="7" y="27"/>
                    </a:lnTo>
                    <a:lnTo>
                      <a:pt x="0" y="27"/>
                    </a:lnTo>
                    <a:lnTo>
                      <a:pt x="14" y="27"/>
                    </a:lnTo>
                  </a:path>
                </a:pathLst>
              </a:custGeom>
              <a:noFill/>
              <a:ln w="4">
                <a:solidFill>
                  <a:srgbClr val="B200B2"/>
                </a:solidFill>
                <a:round/>
                <a:headEnd/>
                <a:tailEnd/>
              </a:ln>
            </p:spPr>
            <p:txBody>
              <a:bodyPr/>
              <a:lstStyle/>
              <a:p>
                <a:endParaRPr lang="en-US"/>
              </a:p>
            </p:txBody>
          </p:sp>
          <p:sp>
            <p:nvSpPr>
              <p:cNvPr id="504" name="Freeform 1030"/>
              <p:cNvSpPr>
                <a:spLocks/>
              </p:cNvSpPr>
              <p:nvPr/>
            </p:nvSpPr>
            <p:spPr bwMode="auto">
              <a:xfrm>
                <a:off x="8397875" y="3425825"/>
                <a:ext cx="22225" cy="42863"/>
              </a:xfrm>
              <a:custGeom>
                <a:avLst/>
                <a:gdLst>
                  <a:gd name="T0" fmla="*/ 0 w 14"/>
                  <a:gd name="T1" fmla="*/ 0 h 27"/>
                  <a:gd name="T2" fmla="*/ 2147483647 w 14"/>
                  <a:gd name="T3" fmla="*/ 0 h 27"/>
                  <a:gd name="T4" fmla="*/ 2147483647 w 14"/>
                  <a:gd name="T5" fmla="*/ 0 h 27"/>
                  <a:gd name="T6" fmla="*/ 2147483647 w 14"/>
                  <a:gd name="T7" fmla="*/ 2147483647 h 27"/>
                  <a:gd name="T8" fmla="*/ 0 w 14"/>
                  <a:gd name="T9" fmla="*/ 2147483647 h 27"/>
                  <a:gd name="T10" fmla="*/ 2147483647 w 14"/>
                  <a:gd name="T11" fmla="*/ 2147483647 h 27"/>
                  <a:gd name="T12" fmla="*/ 0 60000 65536"/>
                  <a:gd name="T13" fmla="*/ 0 60000 65536"/>
                  <a:gd name="T14" fmla="*/ 0 60000 65536"/>
                  <a:gd name="T15" fmla="*/ 0 60000 65536"/>
                  <a:gd name="T16" fmla="*/ 0 60000 65536"/>
                  <a:gd name="T17" fmla="*/ 0 60000 65536"/>
                  <a:gd name="T18" fmla="*/ 0 w 14"/>
                  <a:gd name="T19" fmla="*/ 0 h 27"/>
                  <a:gd name="T20" fmla="*/ 14 w 14"/>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14" h="27">
                    <a:moveTo>
                      <a:pt x="0" y="0"/>
                    </a:moveTo>
                    <a:lnTo>
                      <a:pt x="14" y="0"/>
                    </a:lnTo>
                    <a:lnTo>
                      <a:pt x="7" y="0"/>
                    </a:lnTo>
                    <a:lnTo>
                      <a:pt x="7" y="27"/>
                    </a:lnTo>
                    <a:lnTo>
                      <a:pt x="0" y="27"/>
                    </a:lnTo>
                    <a:lnTo>
                      <a:pt x="14" y="27"/>
                    </a:lnTo>
                  </a:path>
                </a:pathLst>
              </a:custGeom>
              <a:noFill/>
              <a:ln w="4">
                <a:solidFill>
                  <a:srgbClr val="B200B2"/>
                </a:solidFill>
                <a:round/>
                <a:headEnd/>
                <a:tailEnd/>
              </a:ln>
            </p:spPr>
            <p:txBody>
              <a:bodyPr/>
              <a:lstStyle/>
              <a:p>
                <a:endParaRPr lang="en-US"/>
              </a:p>
            </p:txBody>
          </p:sp>
          <p:sp>
            <p:nvSpPr>
              <p:cNvPr id="505" name="Freeform 1031"/>
              <p:cNvSpPr>
                <a:spLocks/>
              </p:cNvSpPr>
              <p:nvPr/>
            </p:nvSpPr>
            <p:spPr bwMode="auto">
              <a:xfrm>
                <a:off x="8423275" y="3406775"/>
                <a:ext cx="22225" cy="41275"/>
              </a:xfrm>
              <a:custGeom>
                <a:avLst/>
                <a:gdLst>
                  <a:gd name="T0" fmla="*/ 0 w 14"/>
                  <a:gd name="T1" fmla="*/ 0 h 26"/>
                  <a:gd name="T2" fmla="*/ 2147483647 w 14"/>
                  <a:gd name="T3" fmla="*/ 0 h 26"/>
                  <a:gd name="T4" fmla="*/ 2147483647 w 14"/>
                  <a:gd name="T5" fmla="*/ 0 h 26"/>
                  <a:gd name="T6" fmla="*/ 2147483647 w 14"/>
                  <a:gd name="T7" fmla="*/ 2147483647 h 26"/>
                  <a:gd name="T8" fmla="*/ 0 w 14"/>
                  <a:gd name="T9" fmla="*/ 2147483647 h 26"/>
                  <a:gd name="T10" fmla="*/ 2147483647 w 14"/>
                  <a:gd name="T11" fmla="*/ 2147483647 h 26"/>
                  <a:gd name="T12" fmla="*/ 0 60000 65536"/>
                  <a:gd name="T13" fmla="*/ 0 60000 65536"/>
                  <a:gd name="T14" fmla="*/ 0 60000 65536"/>
                  <a:gd name="T15" fmla="*/ 0 60000 65536"/>
                  <a:gd name="T16" fmla="*/ 0 60000 65536"/>
                  <a:gd name="T17" fmla="*/ 0 60000 65536"/>
                  <a:gd name="T18" fmla="*/ 0 w 14"/>
                  <a:gd name="T19" fmla="*/ 0 h 26"/>
                  <a:gd name="T20" fmla="*/ 14 w 14"/>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4" h="26">
                    <a:moveTo>
                      <a:pt x="0" y="0"/>
                    </a:moveTo>
                    <a:lnTo>
                      <a:pt x="14" y="0"/>
                    </a:lnTo>
                    <a:lnTo>
                      <a:pt x="7" y="0"/>
                    </a:lnTo>
                    <a:lnTo>
                      <a:pt x="7" y="26"/>
                    </a:lnTo>
                    <a:lnTo>
                      <a:pt x="0" y="26"/>
                    </a:lnTo>
                    <a:lnTo>
                      <a:pt x="14" y="26"/>
                    </a:lnTo>
                  </a:path>
                </a:pathLst>
              </a:custGeom>
              <a:noFill/>
              <a:ln w="4">
                <a:solidFill>
                  <a:srgbClr val="B200B2"/>
                </a:solidFill>
                <a:round/>
                <a:headEnd/>
                <a:tailEnd/>
              </a:ln>
            </p:spPr>
            <p:txBody>
              <a:bodyPr/>
              <a:lstStyle/>
              <a:p>
                <a:endParaRPr lang="en-US"/>
              </a:p>
            </p:txBody>
          </p:sp>
          <p:sp>
            <p:nvSpPr>
              <p:cNvPr id="506" name="Freeform 1032"/>
              <p:cNvSpPr>
                <a:spLocks/>
              </p:cNvSpPr>
              <p:nvPr/>
            </p:nvSpPr>
            <p:spPr bwMode="auto">
              <a:xfrm>
                <a:off x="8445500" y="3387725"/>
                <a:ext cx="22225" cy="41275"/>
              </a:xfrm>
              <a:custGeom>
                <a:avLst/>
                <a:gdLst>
                  <a:gd name="T0" fmla="*/ 0 w 14"/>
                  <a:gd name="T1" fmla="*/ 0 h 26"/>
                  <a:gd name="T2" fmla="*/ 2147483647 w 14"/>
                  <a:gd name="T3" fmla="*/ 0 h 26"/>
                  <a:gd name="T4" fmla="*/ 2147483647 w 14"/>
                  <a:gd name="T5" fmla="*/ 0 h 26"/>
                  <a:gd name="T6" fmla="*/ 2147483647 w 14"/>
                  <a:gd name="T7" fmla="*/ 2147483647 h 26"/>
                  <a:gd name="T8" fmla="*/ 0 w 14"/>
                  <a:gd name="T9" fmla="*/ 2147483647 h 26"/>
                  <a:gd name="T10" fmla="*/ 2147483647 w 14"/>
                  <a:gd name="T11" fmla="*/ 2147483647 h 26"/>
                  <a:gd name="T12" fmla="*/ 0 60000 65536"/>
                  <a:gd name="T13" fmla="*/ 0 60000 65536"/>
                  <a:gd name="T14" fmla="*/ 0 60000 65536"/>
                  <a:gd name="T15" fmla="*/ 0 60000 65536"/>
                  <a:gd name="T16" fmla="*/ 0 60000 65536"/>
                  <a:gd name="T17" fmla="*/ 0 60000 65536"/>
                  <a:gd name="T18" fmla="*/ 0 w 14"/>
                  <a:gd name="T19" fmla="*/ 0 h 26"/>
                  <a:gd name="T20" fmla="*/ 14 w 14"/>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4" h="26">
                    <a:moveTo>
                      <a:pt x="0" y="0"/>
                    </a:moveTo>
                    <a:lnTo>
                      <a:pt x="14" y="0"/>
                    </a:lnTo>
                    <a:lnTo>
                      <a:pt x="7" y="0"/>
                    </a:lnTo>
                    <a:lnTo>
                      <a:pt x="7" y="26"/>
                    </a:lnTo>
                    <a:lnTo>
                      <a:pt x="0" y="26"/>
                    </a:lnTo>
                    <a:lnTo>
                      <a:pt x="14" y="26"/>
                    </a:lnTo>
                  </a:path>
                </a:pathLst>
              </a:custGeom>
              <a:noFill/>
              <a:ln w="4">
                <a:solidFill>
                  <a:srgbClr val="B200B2"/>
                </a:solidFill>
                <a:round/>
                <a:headEnd/>
                <a:tailEnd/>
              </a:ln>
            </p:spPr>
            <p:txBody>
              <a:bodyPr/>
              <a:lstStyle/>
              <a:p>
                <a:endParaRPr lang="en-US"/>
              </a:p>
            </p:txBody>
          </p:sp>
          <p:sp>
            <p:nvSpPr>
              <p:cNvPr id="507" name="Freeform 1033"/>
              <p:cNvSpPr>
                <a:spLocks/>
              </p:cNvSpPr>
              <p:nvPr/>
            </p:nvSpPr>
            <p:spPr bwMode="auto">
              <a:xfrm>
                <a:off x="8467725" y="3365500"/>
                <a:ext cx="22225" cy="41275"/>
              </a:xfrm>
              <a:custGeom>
                <a:avLst/>
                <a:gdLst>
                  <a:gd name="T0" fmla="*/ 0 w 14"/>
                  <a:gd name="T1" fmla="*/ 0 h 26"/>
                  <a:gd name="T2" fmla="*/ 2147483647 w 14"/>
                  <a:gd name="T3" fmla="*/ 0 h 26"/>
                  <a:gd name="T4" fmla="*/ 2147483647 w 14"/>
                  <a:gd name="T5" fmla="*/ 0 h 26"/>
                  <a:gd name="T6" fmla="*/ 2147483647 w 14"/>
                  <a:gd name="T7" fmla="*/ 2147483647 h 26"/>
                  <a:gd name="T8" fmla="*/ 0 w 14"/>
                  <a:gd name="T9" fmla="*/ 2147483647 h 26"/>
                  <a:gd name="T10" fmla="*/ 2147483647 w 14"/>
                  <a:gd name="T11" fmla="*/ 2147483647 h 26"/>
                  <a:gd name="T12" fmla="*/ 0 60000 65536"/>
                  <a:gd name="T13" fmla="*/ 0 60000 65536"/>
                  <a:gd name="T14" fmla="*/ 0 60000 65536"/>
                  <a:gd name="T15" fmla="*/ 0 60000 65536"/>
                  <a:gd name="T16" fmla="*/ 0 60000 65536"/>
                  <a:gd name="T17" fmla="*/ 0 60000 65536"/>
                  <a:gd name="T18" fmla="*/ 0 w 14"/>
                  <a:gd name="T19" fmla="*/ 0 h 26"/>
                  <a:gd name="T20" fmla="*/ 14 w 14"/>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4" h="26">
                    <a:moveTo>
                      <a:pt x="0" y="0"/>
                    </a:moveTo>
                    <a:lnTo>
                      <a:pt x="14" y="0"/>
                    </a:lnTo>
                    <a:lnTo>
                      <a:pt x="7" y="0"/>
                    </a:lnTo>
                    <a:lnTo>
                      <a:pt x="7" y="26"/>
                    </a:lnTo>
                    <a:lnTo>
                      <a:pt x="0" y="26"/>
                    </a:lnTo>
                    <a:lnTo>
                      <a:pt x="14" y="26"/>
                    </a:lnTo>
                  </a:path>
                </a:pathLst>
              </a:custGeom>
              <a:noFill/>
              <a:ln w="4">
                <a:solidFill>
                  <a:srgbClr val="B200B2"/>
                </a:solidFill>
                <a:round/>
                <a:headEnd/>
                <a:tailEnd/>
              </a:ln>
            </p:spPr>
            <p:txBody>
              <a:bodyPr/>
              <a:lstStyle/>
              <a:p>
                <a:endParaRPr lang="en-US"/>
              </a:p>
            </p:txBody>
          </p:sp>
          <p:sp>
            <p:nvSpPr>
              <p:cNvPr id="508" name="Freeform 1034"/>
              <p:cNvSpPr>
                <a:spLocks/>
              </p:cNvSpPr>
              <p:nvPr/>
            </p:nvSpPr>
            <p:spPr bwMode="auto">
              <a:xfrm>
                <a:off x="8489950" y="3344863"/>
                <a:ext cx="22225" cy="42863"/>
              </a:xfrm>
              <a:custGeom>
                <a:avLst/>
                <a:gdLst>
                  <a:gd name="T0" fmla="*/ 0 w 14"/>
                  <a:gd name="T1" fmla="*/ 0 h 27"/>
                  <a:gd name="T2" fmla="*/ 2147483647 w 14"/>
                  <a:gd name="T3" fmla="*/ 0 h 27"/>
                  <a:gd name="T4" fmla="*/ 2147483647 w 14"/>
                  <a:gd name="T5" fmla="*/ 0 h 27"/>
                  <a:gd name="T6" fmla="*/ 2147483647 w 14"/>
                  <a:gd name="T7" fmla="*/ 2147483647 h 27"/>
                  <a:gd name="T8" fmla="*/ 0 w 14"/>
                  <a:gd name="T9" fmla="*/ 2147483647 h 27"/>
                  <a:gd name="T10" fmla="*/ 2147483647 w 14"/>
                  <a:gd name="T11" fmla="*/ 2147483647 h 27"/>
                  <a:gd name="T12" fmla="*/ 0 60000 65536"/>
                  <a:gd name="T13" fmla="*/ 0 60000 65536"/>
                  <a:gd name="T14" fmla="*/ 0 60000 65536"/>
                  <a:gd name="T15" fmla="*/ 0 60000 65536"/>
                  <a:gd name="T16" fmla="*/ 0 60000 65536"/>
                  <a:gd name="T17" fmla="*/ 0 60000 65536"/>
                  <a:gd name="T18" fmla="*/ 0 w 14"/>
                  <a:gd name="T19" fmla="*/ 0 h 27"/>
                  <a:gd name="T20" fmla="*/ 14 w 14"/>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14" h="27">
                    <a:moveTo>
                      <a:pt x="0" y="0"/>
                    </a:moveTo>
                    <a:lnTo>
                      <a:pt x="14" y="0"/>
                    </a:lnTo>
                    <a:lnTo>
                      <a:pt x="7" y="0"/>
                    </a:lnTo>
                    <a:lnTo>
                      <a:pt x="7" y="27"/>
                    </a:lnTo>
                    <a:lnTo>
                      <a:pt x="0" y="27"/>
                    </a:lnTo>
                    <a:lnTo>
                      <a:pt x="14" y="27"/>
                    </a:lnTo>
                  </a:path>
                </a:pathLst>
              </a:custGeom>
              <a:noFill/>
              <a:ln w="4">
                <a:solidFill>
                  <a:srgbClr val="B200B2"/>
                </a:solidFill>
                <a:round/>
                <a:headEnd/>
                <a:tailEnd/>
              </a:ln>
            </p:spPr>
            <p:txBody>
              <a:bodyPr/>
              <a:lstStyle/>
              <a:p>
                <a:endParaRPr lang="en-US"/>
              </a:p>
            </p:txBody>
          </p:sp>
          <p:sp>
            <p:nvSpPr>
              <p:cNvPr id="509" name="Freeform 1035"/>
              <p:cNvSpPr>
                <a:spLocks/>
              </p:cNvSpPr>
              <p:nvPr/>
            </p:nvSpPr>
            <p:spPr bwMode="auto">
              <a:xfrm>
                <a:off x="8515350" y="3322638"/>
                <a:ext cx="22225" cy="42863"/>
              </a:xfrm>
              <a:custGeom>
                <a:avLst/>
                <a:gdLst>
                  <a:gd name="T0" fmla="*/ 0 w 14"/>
                  <a:gd name="T1" fmla="*/ 0 h 27"/>
                  <a:gd name="T2" fmla="*/ 2147483647 w 14"/>
                  <a:gd name="T3" fmla="*/ 0 h 27"/>
                  <a:gd name="T4" fmla="*/ 2147483647 w 14"/>
                  <a:gd name="T5" fmla="*/ 0 h 27"/>
                  <a:gd name="T6" fmla="*/ 2147483647 w 14"/>
                  <a:gd name="T7" fmla="*/ 2147483647 h 27"/>
                  <a:gd name="T8" fmla="*/ 0 w 14"/>
                  <a:gd name="T9" fmla="*/ 2147483647 h 27"/>
                  <a:gd name="T10" fmla="*/ 2147483647 w 14"/>
                  <a:gd name="T11" fmla="*/ 2147483647 h 27"/>
                  <a:gd name="T12" fmla="*/ 0 60000 65536"/>
                  <a:gd name="T13" fmla="*/ 0 60000 65536"/>
                  <a:gd name="T14" fmla="*/ 0 60000 65536"/>
                  <a:gd name="T15" fmla="*/ 0 60000 65536"/>
                  <a:gd name="T16" fmla="*/ 0 60000 65536"/>
                  <a:gd name="T17" fmla="*/ 0 60000 65536"/>
                  <a:gd name="T18" fmla="*/ 0 w 14"/>
                  <a:gd name="T19" fmla="*/ 0 h 27"/>
                  <a:gd name="T20" fmla="*/ 14 w 14"/>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14" h="27">
                    <a:moveTo>
                      <a:pt x="0" y="0"/>
                    </a:moveTo>
                    <a:lnTo>
                      <a:pt x="14" y="0"/>
                    </a:lnTo>
                    <a:lnTo>
                      <a:pt x="7" y="0"/>
                    </a:lnTo>
                    <a:lnTo>
                      <a:pt x="7" y="27"/>
                    </a:lnTo>
                    <a:lnTo>
                      <a:pt x="0" y="27"/>
                    </a:lnTo>
                    <a:lnTo>
                      <a:pt x="14" y="27"/>
                    </a:lnTo>
                  </a:path>
                </a:pathLst>
              </a:custGeom>
              <a:noFill/>
              <a:ln w="4">
                <a:solidFill>
                  <a:srgbClr val="B200B2"/>
                </a:solidFill>
                <a:round/>
                <a:headEnd/>
                <a:tailEnd/>
              </a:ln>
            </p:spPr>
            <p:txBody>
              <a:bodyPr/>
              <a:lstStyle/>
              <a:p>
                <a:endParaRPr lang="en-US"/>
              </a:p>
            </p:txBody>
          </p:sp>
          <p:sp>
            <p:nvSpPr>
              <p:cNvPr id="510" name="Freeform 1036"/>
              <p:cNvSpPr>
                <a:spLocks/>
              </p:cNvSpPr>
              <p:nvPr/>
            </p:nvSpPr>
            <p:spPr bwMode="auto">
              <a:xfrm>
                <a:off x="8537575" y="3300413"/>
                <a:ext cx="22225" cy="42863"/>
              </a:xfrm>
              <a:custGeom>
                <a:avLst/>
                <a:gdLst>
                  <a:gd name="T0" fmla="*/ 0 w 14"/>
                  <a:gd name="T1" fmla="*/ 0 h 27"/>
                  <a:gd name="T2" fmla="*/ 2147483647 w 14"/>
                  <a:gd name="T3" fmla="*/ 0 h 27"/>
                  <a:gd name="T4" fmla="*/ 2147483647 w 14"/>
                  <a:gd name="T5" fmla="*/ 0 h 27"/>
                  <a:gd name="T6" fmla="*/ 2147483647 w 14"/>
                  <a:gd name="T7" fmla="*/ 2147483647 h 27"/>
                  <a:gd name="T8" fmla="*/ 0 w 14"/>
                  <a:gd name="T9" fmla="*/ 2147483647 h 27"/>
                  <a:gd name="T10" fmla="*/ 2147483647 w 14"/>
                  <a:gd name="T11" fmla="*/ 2147483647 h 27"/>
                  <a:gd name="T12" fmla="*/ 0 60000 65536"/>
                  <a:gd name="T13" fmla="*/ 0 60000 65536"/>
                  <a:gd name="T14" fmla="*/ 0 60000 65536"/>
                  <a:gd name="T15" fmla="*/ 0 60000 65536"/>
                  <a:gd name="T16" fmla="*/ 0 60000 65536"/>
                  <a:gd name="T17" fmla="*/ 0 60000 65536"/>
                  <a:gd name="T18" fmla="*/ 0 w 14"/>
                  <a:gd name="T19" fmla="*/ 0 h 27"/>
                  <a:gd name="T20" fmla="*/ 14 w 14"/>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14" h="27">
                    <a:moveTo>
                      <a:pt x="0" y="0"/>
                    </a:moveTo>
                    <a:lnTo>
                      <a:pt x="14" y="0"/>
                    </a:lnTo>
                    <a:lnTo>
                      <a:pt x="7" y="0"/>
                    </a:lnTo>
                    <a:lnTo>
                      <a:pt x="7" y="27"/>
                    </a:lnTo>
                    <a:lnTo>
                      <a:pt x="0" y="27"/>
                    </a:lnTo>
                    <a:lnTo>
                      <a:pt x="14" y="27"/>
                    </a:lnTo>
                  </a:path>
                </a:pathLst>
              </a:custGeom>
              <a:noFill/>
              <a:ln w="4">
                <a:solidFill>
                  <a:srgbClr val="B200B2"/>
                </a:solidFill>
                <a:round/>
                <a:headEnd/>
                <a:tailEnd/>
              </a:ln>
            </p:spPr>
            <p:txBody>
              <a:bodyPr/>
              <a:lstStyle/>
              <a:p>
                <a:endParaRPr lang="en-US"/>
              </a:p>
            </p:txBody>
          </p:sp>
          <p:sp>
            <p:nvSpPr>
              <p:cNvPr id="511" name="Freeform 1037"/>
              <p:cNvSpPr>
                <a:spLocks/>
              </p:cNvSpPr>
              <p:nvPr/>
            </p:nvSpPr>
            <p:spPr bwMode="auto">
              <a:xfrm>
                <a:off x="8559800" y="3281363"/>
                <a:ext cx="22225" cy="41275"/>
              </a:xfrm>
              <a:custGeom>
                <a:avLst/>
                <a:gdLst>
                  <a:gd name="T0" fmla="*/ 0 w 14"/>
                  <a:gd name="T1" fmla="*/ 0 h 26"/>
                  <a:gd name="T2" fmla="*/ 2147483647 w 14"/>
                  <a:gd name="T3" fmla="*/ 0 h 26"/>
                  <a:gd name="T4" fmla="*/ 2147483647 w 14"/>
                  <a:gd name="T5" fmla="*/ 0 h 26"/>
                  <a:gd name="T6" fmla="*/ 2147483647 w 14"/>
                  <a:gd name="T7" fmla="*/ 2147483647 h 26"/>
                  <a:gd name="T8" fmla="*/ 0 w 14"/>
                  <a:gd name="T9" fmla="*/ 2147483647 h 26"/>
                  <a:gd name="T10" fmla="*/ 2147483647 w 14"/>
                  <a:gd name="T11" fmla="*/ 2147483647 h 26"/>
                  <a:gd name="T12" fmla="*/ 0 60000 65536"/>
                  <a:gd name="T13" fmla="*/ 0 60000 65536"/>
                  <a:gd name="T14" fmla="*/ 0 60000 65536"/>
                  <a:gd name="T15" fmla="*/ 0 60000 65536"/>
                  <a:gd name="T16" fmla="*/ 0 60000 65536"/>
                  <a:gd name="T17" fmla="*/ 0 60000 65536"/>
                  <a:gd name="T18" fmla="*/ 0 w 14"/>
                  <a:gd name="T19" fmla="*/ 0 h 26"/>
                  <a:gd name="T20" fmla="*/ 14 w 14"/>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4" h="26">
                    <a:moveTo>
                      <a:pt x="0" y="0"/>
                    </a:moveTo>
                    <a:lnTo>
                      <a:pt x="14" y="0"/>
                    </a:lnTo>
                    <a:lnTo>
                      <a:pt x="7" y="0"/>
                    </a:lnTo>
                    <a:lnTo>
                      <a:pt x="7" y="26"/>
                    </a:lnTo>
                    <a:lnTo>
                      <a:pt x="0" y="26"/>
                    </a:lnTo>
                    <a:lnTo>
                      <a:pt x="14" y="26"/>
                    </a:lnTo>
                  </a:path>
                </a:pathLst>
              </a:custGeom>
              <a:noFill/>
              <a:ln w="4">
                <a:solidFill>
                  <a:srgbClr val="B200B2"/>
                </a:solidFill>
                <a:round/>
                <a:headEnd/>
                <a:tailEnd/>
              </a:ln>
            </p:spPr>
            <p:txBody>
              <a:bodyPr/>
              <a:lstStyle/>
              <a:p>
                <a:endParaRPr lang="en-US"/>
              </a:p>
            </p:txBody>
          </p:sp>
          <p:sp>
            <p:nvSpPr>
              <p:cNvPr id="512" name="Freeform 1038"/>
              <p:cNvSpPr>
                <a:spLocks/>
              </p:cNvSpPr>
              <p:nvPr/>
            </p:nvSpPr>
            <p:spPr bwMode="auto">
              <a:xfrm>
                <a:off x="8582025" y="3259138"/>
                <a:ext cx="20638" cy="41275"/>
              </a:xfrm>
              <a:custGeom>
                <a:avLst/>
                <a:gdLst>
                  <a:gd name="T0" fmla="*/ 0 w 13"/>
                  <a:gd name="T1" fmla="*/ 0 h 26"/>
                  <a:gd name="T2" fmla="*/ 2147483647 w 13"/>
                  <a:gd name="T3" fmla="*/ 0 h 26"/>
                  <a:gd name="T4" fmla="*/ 2147483647 w 13"/>
                  <a:gd name="T5" fmla="*/ 0 h 26"/>
                  <a:gd name="T6" fmla="*/ 2147483647 w 13"/>
                  <a:gd name="T7" fmla="*/ 2147483647 h 26"/>
                  <a:gd name="T8" fmla="*/ 0 w 13"/>
                  <a:gd name="T9" fmla="*/ 2147483647 h 26"/>
                  <a:gd name="T10" fmla="*/ 2147483647 w 13"/>
                  <a:gd name="T11" fmla="*/ 2147483647 h 26"/>
                  <a:gd name="T12" fmla="*/ 0 60000 65536"/>
                  <a:gd name="T13" fmla="*/ 0 60000 65536"/>
                  <a:gd name="T14" fmla="*/ 0 60000 65536"/>
                  <a:gd name="T15" fmla="*/ 0 60000 65536"/>
                  <a:gd name="T16" fmla="*/ 0 60000 65536"/>
                  <a:gd name="T17" fmla="*/ 0 60000 65536"/>
                  <a:gd name="T18" fmla="*/ 0 w 13"/>
                  <a:gd name="T19" fmla="*/ 0 h 26"/>
                  <a:gd name="T20" fmla="*/ 13 w 13"/>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3" h="26">
                    <a:moveTo>
                      <a:pt x="0" y="0"/>
                    </a:moveTo>
                    <a:lnTo>
                      <a:pt x="13" y="0"/>
                    </a:lnTo>
                    <a:lnTo>
                      <a:pt x="6" y="0"/>
                    </a:lnTo>
                    <a:lnTo>
                      <a:pt x="6" y="26"/>
                    </a:lnTo>
                    <a:lnTo>
                      <a:pt x="0" y="26"/>
                    </a:lnTo>
                    <a:lnTo>
                      <a:pt x="13" y="26"/>
                    </a:lnTo>
                  </a:path>
                </a:pathLst>
              </a:custGeom>
              <a:noFill/>
              <a:ln w="4">
                <a:solidFill>
                  <a:srgbClr val="B200B2"/>
                </a:solidFill>
                <a:round/>
                <a:headEnd/>
                <a:tailEnd/>
              </a:ln>
            </p:spPr>
            <p:txBody>
              <a:bodyPr/>
              <a:lstStyle/>
              <a:p>
                <a:endParaRPr lang="en-US"/>
              </a:p>
            </p:txBody>
          </p:sp>
          <p:sp>
            <p:nvSpPr>
              <p:cNvPr id="513" name="Freeform 1039"/>
              <p:cNvSpPr>
                <a:spLocks/>
              </p:cNvSpPr>
              <p:nvPr/>
            </p:nvSpPr>
            <p:spPr bwMode="auto">
              <a:xfrm>
                <a:off x="8605838" y="3240088"/>
                <a:ext cx="22225" cy="41275"/>
              </a:xfrm>
              <a:custGeom>
                <a:avLst/>
                <a:gdLst>
                  <a:gd name="T0" fmla="*/ 0 w 14"/>
                  <a:gd name="T1" fmla="*/ 0 h 26"/>
                  <a:gd name="T2" fmla="*/ 2147483647 w 14"/>
                  <a:gd name="T3" fmla="*/ 0 h 26"/>
                  <a:gd name="T4" fmla="*/ 2147483647 w 14"/>
                  <a:gd name="T5" fmla="*/ 0 h 26"/>
                  <a:gd name="T6" fmla="*/ 2147483647 w 14"/>
                  <a:gd name="T7" fmla="*/ 2147483647 h 26"/>
                  <a:gd name="T8" fmla="*/ 0 w 14"/>
                  <a:gd name="T9" fmla="*/ 2147483647 h 26"/>
                  <a:gd name="T10" fmla="*/ 2147483647 w 14"/>
                  <a:gd name="T11" fmla="*/ 2147483647 h 26"/>
                  <a:gd name="T12" fmla="*/ 0 60000 65536"/>
                  <a:gd name="T13" fmla="*/ 0 60000 65536"/>
                  <a:gd name="T14" fmla="*/ 0 60000 65536"/>
                  <a:gd name="T15" fmla="*/ 0 60000 65536"/>
                  <a:gd name="T16" fmla="*/ 0 60000 65536"/>
                  <a:gd name="T17" fmla="*/ 0 60000 65536"/>
                  <a:gd name="T18" fmla="*/ 0 w 14"/>
                  <a:gd name="T19" fmla="*/ 0 h 26"/>
                  <a:gd name="T20" fmla="*/ 14 w 14"/>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4" h="26">
                    <a:moveTo>
                      <a:pt x="0" y="0"/>
                    </a:moveTo>
                    <a:lnTo>
                      <a:pt x="14" y="0"/>
                    </a:lnTo>
                    <a:lnTo>
                      <a:pt x="7" y="0"/>
                    </a:lnTo>
                    <a:lnTo>
                      <a:pt x="7" y="26"/>
                    </a:lnTo>
                    <a:lnTo>
                      <a:pt x="0" y="26"/>
                    </a:lnTo>
                    <a:lnTo>
                      <a:pt x="14" y="26"/>
                    </a:lnTo>
                  </a:path>
                </a:pathLst>
              </a:custGeom>
              <a:noFill/>
              <a:ln w="4">
                <a:solidFill>
                  <a:srgbClr val="B200B2"/>
                </a:solidFill>
                <a:round/>
                <a:headEnd/>
                <a:tailEnd/>
              </a:ln>
            </p:spPr>
            <p:txBody>
              <a:bodyPr/>
              <a:lstStyle/>
              <a:p>
                <a:endParaRPr lang="en-US"/>
              </a:p>
            </p:txBody>
          </p:sp>
          <p:sp>
            <p:nvSpPr>
              <p:cNvPr id="514" name="Freeform 1040"/>
              <p:cNvSpPr>
                <a:spLocks/>
              </p:cNvSpPr>
              <p:nvPr/>
            </p:nvSpPr>
            <p:spPr bwMode="auto">
              <a:xfrm>
                <a:off x="8628063" y="3217863"/>
                <a:ext cx="22225" cy="41275"/>
              </a:xfrm>
              <a:custGeom>
                <a:avLst/>
                <a:gdLst>
                  <a:gd name="T0" fmla="*/ 0 w 14"/>
                  <a:gd name="T1" fmla="*/ 0 h 26"/>
                  <a:gd name="T2" fmla="*/ 2147483647 w 14"/>
                  <a:gd name="T3" fmla="*/ 0 h 26"/>
                  <a:gd name="T4" fmla="*/ 2147483647 w 14"/>
                  <a:gd name="T5" fmla="*/ 0 h 26"/>
                  <a:gd name="T6" fmla="*/ 2147483647 w 14"/>
                  <a:gd name="T7" fmla="*/ 2147483647 h 26"/>
                  <a:gd name="T8" fmla="*/ 0 w 14"/>
                  <a:gd name="T9" fmla="*/ 2147483647 h 26"/>
                  <a:gd name="T10" fmla="*/ 2147483647 w 14"/>
                  <a:gd name="T11" fmla="*/ 2147483647 h 26"/>
                  <a:gd name="T12" fmla="*/ 0 60000 65536"/>
                  <a:gd name="T13" fmla="*/ 0 60000 65536"/>
                  <a:gd name="T14" fmla="*/ 0 60000 65536"/>
                  <a:gd name="T15" fmla="*/ 0 60000 65536"/>
                  <a:gd name="T16" fmla="*/ 0 60000 65536"/>
                  <a:gd name="T17" fmla="*/ 0 60000 65536"/>
                  <a:gd name="T18" fmla="*/ 0 w 14"/>
                  <a:gd name="T19" fmla="*/ 0 h 26"/>
                  <a:gd name="T20" fmla="*/ 14 w 14"/>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4" h="26">
                    <a:moveTo>
                      <a:pt x="0" y="0"/>
                    </a:moveTo>
                    <a:lnTo>
                      <a:pt x="14" y="0"/>
                    </a:lnTo>
                    <a:lnTo>
                      <a:pt x="7" y="0"/>
                    </a:lnTo>
                    <a:lnTo>
                      <a:pt x="7" y="26"/>
                    </a:lnTo>
                    <a:lnTo>
                      <a:pt x="0" y="26"/>
                    </a:lnTo>
                    <a:lnTo>
                      <a:pt x="14" y="26"/>
                    </a:lnTo>
                  </a:path>
                </a:pathLst>
              </a:custGeom>
              <a:noFill/>
              <a:ln w="4">
                <a:solidFill>
                  <a:srgbClr val="B200B2"/>
                </a:solidFill>
                <a:round/>
                <a:headEnd/>
                <a:tailEnd/>
              </a:ln>
            </p:spPr>
            <p:txBody>
              <a:bodyPr/>
              <a:lstStyle/>
              <a:p>
                <a:endParaRPr lang="en-US"/>
              </a:p>
            </p:txBody>
          </p:sp>
          <p:sp>
            <p:nvSpPr>
              <p:cNvPr id="515" name="Freeform 1041"/>
              <p:cNvSpPr>
                <a:spLocks/>
              </p:cNvSpPr>
              <p:nvPr/>
            </p:nvSpPr>
            <p:spPr bwMode="auto">
              <a:xfrm>
                <a:off x="8650288" y="3197225"/>
                <a:ext cx="22225" cy="39688"/>
              </a:xfrm>
              <a:custGeom>
                <a:avLst/>
                <a:gdLst>
                  <a:gd name="T0" fmla="*/ 0 w 14"/>
                  <a:gd name="T1" fmla="*/ 0 h 25"/>
                  <a:gd name="T2" fmla="*/ 2147483647 w 14"/>
                  <a:gd name="T3" fmla="*/ 0 h 25"/>
                  <a:gd name="T4" fmla="*/ 2147483647 w 14"/>
                  <a:gd name="T5" fmla="*/ 0 h 25"/>
                  <a:gd name="T6" fmla="*/ 2147483647 w 14"/>
                  <a:gd name="T7" fmla="*/ 2147483647 h 25"/>
                  <a:gd name="T8" fmla="*/ 0 w 14"/>
                  <a:gd name="T9" fmla="*/ 2147483647 h 25"/>
                  <a:gd name="T10" fmla="*/ 2147483647 w 14"/>
                  <a:gd name="T11" fmla="*/ 2147483647 h 25"/>
                  <a:gd name="T12" fmla="*/ 0 60000 65536"/>
                  <a:gd name="T13" fmla="*/ 0 60000 65536"/>
                  <a:gd name="T14" fmla="*/ 0 60000 65536"/>
                  <a:gd name="T15" fmla="*/ 0 60000 65536"/>
                  <a:gd name="T16" fmla="*/ 0 60000 65536"/>
                  <a:gd name="T17" fmla="*/ 0 60000 65536"/>
                  <a:gd name="T18" fmla="*/ 0 w 14"/>
                  <a:gd name="T19" fmla="*/ 0 h 25"/>
                  <a:gd name="T20" fmla="*/ 14 w 14"/>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4" h="25">
                    <a:moveTo>
                      <a:pt x="0" y="0"/>
                    </a:moveTo>
                    <a:lnTo>
                      <a:pt x="14" y="0"/>
                    </a:lnTo>
                    <a:lnTo>
                      <a:pt x="7" y="0"/>
                    </a:lnTo>
                    <a:lnTo>
                      <a:pt x="7" y="25"/>
                    </a:lnTo>
                    <a:lnTo>
                      <a:pt x="0" y="25"/>
                    </a:lnTo>
                    <a:lnTo>
                      <a:pt x="14" y="25"/>
                    </a:lnTo>
                  </a:path>
                </a:pathLst>
              </a:custGeom>
              <a:noFill/>
              <a:ln w="4">
                <a:solidFill>
                  <a:srgbClr val="B200B2"/>
                </a:solidFill>
                <a:round/>
                <a:headEnd/>
                <a:tailEnd/>
              </a:ln>
            </p:spPr>
            <p:txBody>
              <a:bodyPr/>
              <a:lstStyle/>
              <a:p>
                <a:endParaRPr lang="en-US"/>
              </a:p>
            </p:txBody>
          </p:sp>
          <p:sp>
            <p:nvSpPr>
              <p:cNvPr id="516" name="Freeform 1042"/>
              <p:cNvSpPr>
                <a:spLocks/>
              </p:cNvSpPr>
              <p:nvPr/>
            </p:nvSpPr>
            <p:spPr bwMode="auto">
              <a:xfrm>
                <a:off x="6596063" y="4384675"/>
                <a:ext cx="42863" cy="66675"/>
              </a:xfrm>
              <a:custGeom>
                <a:avLst/>
                <a:gdLst>
                  <a:gd name="T0" fmla="*/ 0 w 27"/>
                  <a:gd name="T1" fmla="*/ 0 h 42"/>
                  <a:gd name="T2" fmla="*/ 2147483647 w 27"/>
                  <a:gd name="T3" fmla="*/ 0 h 42"/>
                  <a:gd name="T4" fmla="*/ 2147483647 w 27"/>
                  <a:gd name="T5" fmla="*/ 2147483647 h 42"/>
                  <a:gd name="T6" fmla="*/ 2147483647 w 27"/>
                  <a:gd name="T7" fmla="*/ 2147483647 h 42"/>
                  <a:gd name="T8" fmla="*/ 2147483647 w 27"/>
                  <a:gd name="T9" fmla="*/ 2147483647 h 42"/>
                  <a:gd name="T10" fmla="*/ 2147483647 w 27"/>
                  <a:gd name="T11" fmla="*/ 2147483647 h 42"/>
                  <a:gd name="T12" fmla="*/ 2147483647 w 27"/>
                  <a:gd name="T13" fmla="*/ 2147483647 h 42"/>
                  <a:gd name="T14" fmla="*/ 2147483647 w 27"/>
                  <a:gd name="T15" fmla="*/ 2147483647 h 42"/>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42"/>
                  <a:gd name="T26" fmla="*/ 27 w 27"/>
                  <a:gd name="T27" fmla="*/ 42 h 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42">
                    <a:moveTo>
                      <a:pt x="0" y="0"/>
                    </a:moveTo>
                    <a:lnTo>
                      <a:pt x="4" y="0"/>
                    </a:lnTo>
                    <a:lnTo>
                      <a:pt x="7" y="1"/>
                    </a:lnTo>
                    <a:lnTo>
                      <a:pt x="9" y="3"/>
                    </a:lnTo>
                    <a:lnTo>
                      <a:pt x="11" y="7"/>
                    </a:lnTo>
                    <a:lnTo>
                      <a:pt x="23" y="37"/>
                    </a:lnTo>
                    <a:lnTo>
                      <a:pt x="25" y="40"/>
                    </a:lnTo>
                    <a:lnTo>
                      <a:pt x="27" y="42"/>
                    </a:lnTo>
                  </a:path>
                </a:pathLst>
              </a:custGeom>
              <a:noFill/>
              <a:ln w="4">
                <a:solidFill>
                  <a:srgbClr val="B200B2"/>
                </a:solidFill>
                <a:round/>
                <a:headEnd/>
                <a:tailEnd/>
              </a:ln>
            </p:spPr>
            <p:txBody>
              <a:bodyPr/>
              <a:lstStyle/>
              <a:p>
                <a:endParaRPr lang="en-US"/>
              </a:p>
            </p:txBody>
          </p:sp>
          <p:sp>
            <p:nvSpPr>
              <p:cNvPr id="517" name="Freeform 1043"/>
              <p:cNvSpPr>
                <a:spLocks/>
              </p:cNvSpPr>
              <p:nvPr/>
            </p:nvSpPr>
            <p:spPr bwMode="auto">
              <a:xfrm>
                <a:off x="6605588" y="4384675"/>
                <a:ext cx="38100" cy="66675"/>
              </a:xfrm>
              <a:custGeom>
                <a:avLst/>
                <a:gdLst>
                  <a:gd name="T0" fmla="*/ 0 w 24"/>
                  <a:gd name="T1" fmla="*/ 0 h 42"/>
                  <a:gd name="T2" fmla="*/ 2147483647 w 24"/>
                  <a:gd name="T3" fmla="*/ 2147483647 h 42"/>
                  <a:gd name="T4" fmla="*/ 2147483647 w 24"/>
                  <a:gd name="T5" fmla="*/ 2147483647 h 42"/>
                  <a:gd name="T6" fmla="*/ 2147483647 w 24"/>
                  <a:gd name="T7" fmla="*/ 2147483647 h 42"/>
                  <a:gd name="T8" fmla="*/ 2147483647 w 24"/>
                  <a:gd name="T9" fmla="*/ 2147483647 h 42"/>
                  <a:gd name="T10" fmla="*/ 2147483647 w 24"/>
                  <a:gd name="T11" fmla="*/ 2147483647 h 42"/>
                  <a:gd name="T12" fmla="*/ 2147483647 w 24"/>
                  <a:gd name="T13" fmla="*/ 2147483647 h 42"/>
                  <a:gd name="T14" fmla="*/ 0 60000 65536"/>
                  <a:gd name="T15" fmla="*/ 0 60000 65536"/>
                  <a:gd name="T16" fmla="*/ 0 60000 65536"/>
                  <a:gd name="T17" fmla="*/ 0 60000 65536"/>
                  <a:gd name="T18" fmla="*/ 0 60000 65536"/>
                  <a:gd name="T19" fmla="*/ 0 60000 65536"/>
                  <a:gd name="T20" fmla="*/ 0 60000 65536"/>
                  <a:gd name="T21" fmla="*/ 0 w 24"/>
                  <a:gd name="T22" fmla="*/ 0 h 42"/>
                  <a:gd name="T23" fmla="*/ 24 w 24"/>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42">
                    <a:moveTo>
                      <a:pt x="0" y="0"/>
                    </a:moveTo>
                    <a:lnTo>
                      <a:pt x="3" y="3"/>
                    </a:lnTo>
                    <a:lnTo>
                      <a:pt x="5" y="7"/>
                    </a:lnTo>
                    <a:lnTo>
                      <a:pt x="17" y="37"/>
                    </a:lnTo>
                    <a:lnTo>
                      <a:pt x="19" y="40"/>
                    </a:lnTo>
                    <a:lnTo>
                      <a:pt x="22" y="42"/>
                    </a:lnTo>
                    <a:lnTo>
                      <a:pt x="24" y="42"/>
                    </a:lnTo>
                  </a:path>
                </a:pathLst>
              </a:custGeom>
              <a:noFill/>
              <a:ln w="4">
                <a:solidFill>
                  <a:srgbClr val="B200B2"/>
                </a:solidFill>
                <a:round/>
                <a:headEnd/>
                <a:tailEnd/>
              </a:ln>
            </p:spPr>
            <p:txBody>
              <a:bodyPr/>
              <a:lstStyle/>
              <a:p>
                <a:endParaRPr lang="en-US"/>
              </a:p>
            </p:txBody>
          </p:sp>
          <p:sp>
            <p:nvSpPr>
              <p:cNvPr id="518" name="Line 1044"/>
              <p:cNvSpPr>
                <a:spLocks noChangeShapeType="1"/>
              </p:cNvSpPr>
              <p:nvPr/>
            </p:nvSpPr>
            <p:spPr bwMode="auto">
              <a:xfrm flipH="1">
                <a:off x="6591300" y="4408488"/>
                <a:ext cx="26988" cy="47625"/>
              </a:xfrm>
              <a:prstGeom prst="line">
                <a:avLst/>
              </a:prstGeom>
              <a:noFill/>
              <a:ln w="4">
                <a:solidFill>
                  <a:srgbClr val="B200B2"/>
                </a:solidFill>
                <a:round/>
                <a:headEnd/>
                <a:tailEnd/>
              </a:ln>
            </p:spPr>
            <p:txBody>
              <a:bodyPr/>
              <a:lstStyle/>
              <a:p>
                <a:endParaRPr lang="en-US"/>
              </a:p>
            </p:txBody>
          </p:sp>
          <p:sp>
            <p:nvSpPr>
              <p:cNvPr id="519" name="Line 1045"/>
              <p:cNvSpPr>
                <a:spLocks noChangeShapeType="1"/>
              </p:cNvSpPr>
              <p:nvPr/>
            </p:nvSpPr>
            <p:spPr bwMode="auto">
              <a:xfrm flipH="1">
                <a:off x="6596063" y="4408488"/>
                <a:ext cx="22225" cy="47625"/>
              </a:xfrm>
              <a:prstGeom prst="line">
                <a:avLst/>
              </a:prstGeom>
              <a:noFill/>
              <a:ln w="4">
                <a:solidFill>
                  <a:srgbClr val="B200B2"/>
                </a:solidFill>
                <a:round/>
                <a:headEnd/>
                <a:tailEnd/>
              </a:ln>
            </p:spPr>
            <p:txBody>
              <a:bodyPr/>
              <a:lstStyle/>
              <a:p>
                <a:endParaRPr lang="en-US"/>
              </a:p>
            </p:txBody>
          </p:sp>
          <p:sp>
            <p:nvSpPr>
              <p:cNvPr id="520" name="Line 1046"/>
              <p:cNvSpPr>
                <a:spLocks noChangeShapeType="1"/>
              </p:cNvSpPr>
              <p:nvPr/>
            </p:nvSpPr>
            <p:spPr bwMode="auto">
              <a:xfrm>
                <a:off x="6718300" y="4414838"/>
                <a:ext cx="61913" cy="1588"/>
              </a:xfrm>
              <a:prstGeom prst="line">
                <a:avLst/>
              </a:prstGeom>
              <a:noFill/>
              <a:ln w="4">
                <a:solidFill>
                  <a:srgbClr val="B200B2"/>
                </a:solidFill>
                <a:round/>
                <a:headEnd/>
                <a:tailEnd/>
              </a:ln>
            </p:spPr>
            <p:txBody>
              <a:bodyPr/>
              <a:lstStyle/>
              <a:p>
                <a:endParaRPr lang="en-US"/>
              </a:p>
            </p:txBody>
          </p:sp>
          <p:sp>
            <p:nvSpPr>
              <p:cNvPr id="521" name="Line 1047"/>
              <p:cNvSpPr>
                <a:spLocks noChangeShapeType="1"/>
              </p:cNvSpPr>
              <p:nvPr/>
            </p:nvSpPr>
            <p:spPr bwMode="auto">
              <a:xfrm>
                <a:off x="6718300" y="4433888"/>
                <a:ext cx="61913" cy="1588"/>
              </a:xfrm>
              <a:prstGeom prst="line">
                <a:avLst/>
              </a:prstGeom>
              <a:noFill/>
              <a:ln w="4">
                <a:solidFill>
                  <a:srgbClr val="B200B2"/>
                </a:solidFill>
                <a:round/>
                <a:headEnd/>
                <a:tailEnd/>
              </a:ln>
            </p:spPr>
            <p:txBody>
              <a:bodyPr/>
              <a:lstStyle/>
              <a:p>
                <a:endParaRPr lang="en-US"/>
              </a:p>
            </p:txBody>
          </p:sp>
          <p:sp>
            <p:nvSpPr>
              <p:cNvPr id="522" name="Freeform 1048"/>
              <p:cNvSpPr>
                <a:spLocks/>
              </p:cNvSpPr>
              <p:nvPr/>
            </p:nvSpPr>
            <p:spPr bwMode="auto">
              <a:xfrm>
                <a:off x="6856413" y="4384675"/>
                <a:ext cx="47625" cy="69850"/>
              </a:xfrm>
              <a:custGeom>
                <a:avLst/>
                <a:gdLst>
                  <a:gd name="T0" fmla="*/ 2147483647 w 30"/>
                  <a:gd name="T1" fmla="*/ 0 h 44"/>
                  <a:gd name="T2" fmla="*/ 2147483647 w 30"/>
                  <a:gd name="T3" fmla="*/ 0 h 44"/>
                  <a:gd name="T4" fmla="*/ 2147483647 w 30"/>
                  <a:gd name="T5" fmla="*/ 2147483647 h 44"/>
                  <a:gd name="T6" fmla="*/ 2147483647 w 30"/>
                  <a:gd name="T7" fmla="*/ 2147483647 h 44"/>
                  <a:gd name="T8" fmla="*/ 2147483647 w 30"/>
                  <a:gd name="T9" fmla="*/ 2147483647 h 44"/>
                  <a:gd name="T10" fmla="*/ 2147483647 w 30"/>
                  <a:gd name="T11" fmla="*/ 2147483647 h 44"/>
                  <a:gd name="T12" fmla="*/ 2147483647 w 30"/>
                  <a:gd name="T13" fmla="*/ 2147483647 h 44"/>
                  <a:gd name="T14" fmla="*/ 2147483647 w 30"/>
                  <a:gd name="T15" fmla="*/ 2147483647 h 44"/>
                  <a:gd name="T16" fmla="*/ 2147483647 w 30"/>
                  <a:gd name="T17" fmla="*/ 2147483647 h 44"/>
                  <a:gd name="T18" fmla="*/ 2147483647 w 30"/>
                  <a:gd name="T19" fmla="*/ 2147483647 h 44"/>
                  <a:gd name="T20" fmla="*/ 2147483647 w 30"/>
                  <a:gd name="T21" fmla="*/ 2147483647 h 44"/>
                  <a:gd name="T22" fmla="*/ 2147483647 w 30"/>
                  <a:gd name="T23" fmla="*/ 2147483647 h 44"/>
                  <a:gd name="T24" fmla="*/ 2147483647 w 30"/>
                  <a:gd name="T25" fmla="*/ 2147483647 h 44"/>
                  <a:gd name="T26" fmla="*/ 2147483647 w 30"/>
                  <a:gd name="T27" fmla="*/ 2147483647 h 44"/>
                  <a:gd name="T28" fmla="*/ 2147483647 w 30"/>
                  <a:gd name="T29" fmla="*/ 2147483647 h 44"/>
                  <a:gd name="T30" fmla="*/ 2147483647 w 30"/>
                  <a:gd name="T31" fmla="*/ 2147483647 h 44"/>
                  <a:gd name="T32" fmla="*/ 0 w 30"/>
                  <a:gd name="T33" fmla="*/ 2147483647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44"/>
                  <a:gd name="T53" fmla="*/ 30 w 30"/>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44">
                    <a:moveTo>
                      <a:pt x="25" y="0"/>
                    </a:moveTo>
                    <a:lnTo>
                      <a:pt x="4" y="0"/>
                    </a:lnTo>
                    <a:lnTo>
                      <a:pt x="2" y="19"/>
                    </a:lnTo>
                    <a:lnTo>
                      <a:pt x="4" y="17"/>
                    </a:lnTo>
                    <a:lnTo>
                      <a:pt x="11" y="15"/>
                    </a:lnTo>
                    <a:lnTo>
                      <a:pt x="18" y="15"/>
                    </a:lnTo>
                    <a:lnTo>
                      <a:pt x="25" y="17"/>
                    </a:lnTo>
                    <a:lnTo>
                      <a:pt x="28" y="21"/>
                    </a:lnTo>
                    <a:lnTo>
                      <a:pt x="30" y="28"/>
                    </a:lnTo>
                    <a:lnTo>
                      <a:pt x="30" y="31"/>
                    </a:lnTo>
                    <a:lnTo>
                      <a:pt x="28" y="38"/>
                    </a:lnTo>
                    <a:lnTo>
                      <a:pt x="25" y="42"/>
                    </a:lnTo>
                    <a:lnTo>
                      <a:pt x="18" y="44"/>
                    </a:lnTo>
                    <a:lnTo>
                      <a:pt x="11" y="44"/>
                    </a:lnTo>
                    <a:lnTo>
                      <a:pt x="4" y="42"/>
                    </a:lnTo>
                    <a:lnTo>
                      <a:pt x="2" y="40"/>
                    </a:lnTo>
                    <a:lnTo>
                      <a:pt x="0" y="37"/>
                    </a:lnTo>
                  </a:path>
                </a:pathLst>
              </a:custGeom>
              <a:noFill/>
              <a:ln w="4">
                <a:solidFill>
                  <a:srgbClr val="B200B2"/>
                </a:solidFill>
                <a:round/>
                <a:headEnd/>
                <a:tailEnd/>
              </a:ln>
            </p:spPr>
            <p:txBody>
              <a:bodyPr/>
              <a:lstStyle/>
              <a:p>
                <a:endParaRPr lang="en-US"/>
              </a:p>
            </p:txBody>
          </p:sp>
          <p:sp>
            <p:nvSpPr>
              <p:cNvPr id="523" name="Freeform 1049"/>
              <p:cNvSpPr>
                <a:spLocks/>
              </p:cNvSpPr>
              <p:nvPr/>
            </p:nvSpPr>
            <p:spPr bwMode="auto">
              <a:xfrm>
                <a:off x="6923088" y="4384675"/>
                <a:ext cx="47625" cy="69850"/>
              </a:xfrm>
              <a:custGeom>
                <a:avLst/>
                <a:gdLst>
                  <a:gd name="T0" fmla="*/ 2147483647 w 30"/>
                  <a:gd name="T1" fmla="*/ 0 h 44"/>
                  <a:gd name="T2" fmla="*/ 2147483647 w 30"/>
                  <a:gd name="T3" fmla="*/ 0 h 44"/>
                  <a:gd name="T4" fmla="*/ 2147483647 w 30"/>
                  <a:gd name="T5" fmla="*/ 2147483647 h 44"/>
                  <a:gd name="T6" fmla="*/ 2147483647 w 30"/>
                  <a:gd name="T7" fmla="*/ 2147483647 h 44"/>
                  <a:gd name="T8" fmla="*/ 2147483647 w 30"/>
                  <a:gd name="T9" fmla="*/ 2147483647 h 44"/>
                  <a:gd name="T10" fmla="*/ 2147483647 w 30"/>
                  <a:gd name="T11" fmla="*/ 2147483647 h 44"/>
                  <a:gd name="T12" fmla="*/ 2147483647 w 30"/>
                  <a:gd name="T13" fmla="*/ 2147483647 h 44"/>
                  <a:gd name="T14" fmla="*/ 2147483647 w 30"/>
                  <a:gd name="T15" fmla="*/ 2147483647 h 44"/>
                  <a:gd name="T16" fmla="*/ 2147483647 w 30"/>
                  <a:gd name="T17" fmla="*/ 2147483647 h 44"/>
                  <a:gd name="T18" fmla="*/ 2147483647 w 30"/>
                  <a:gd name="T19" fmla="*/ 2147483647 h 44"/>
                  <a:gd name="T20" fmla="*/ 2147483647 w 30"/>
                  <a:gd name="T21" fmla="*/ 2147483647 h 44"/>
                  <a:gd name="T22" fmla="*/ 2147483647 w 30"/>
                  <a:gd name="T23" fmla="*/ 2147483647 h 44"/>
                  <a:gd name="T24" fmla="*/ 2147483647 w 30"/>
                  <a:gd name="T25" fmla="*/ 2147483647 h 44"/>
                  <a:gd name="T26" fmla="*/ 2147483647 w 30"/>
                  <a:gd name="T27" fmla="*/ 2147483647 h 44"/>
                  <a:gd name="T28" fmla="*/ 2147483647 w 30"/>
                  <a:gd name="T29" fmla="*/ 2147483647 h 44"/>
                  <a:gd name="T30" fmla="*/ 2147483647 w 30"/>
                  <a:gd name="T31" fmla="*/ 2147483647 h 44"/>
                  <a:gd name="T32" fmla="*/ 0 w 30"/>
                  <a:gd name="T33" fmla="*/ 2147483647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44"/>
                  <a:gd name="T53" fmla="*/ 30 w 30"/>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44">
                    <a:moveTo>
                      <a:pt x="25" y="0"/>
                    </a:moveTo>
                    <a:lnTo>
                      <a:pt x="4" y="0"/>
                    </a:lnTo>
                    <a:lnTo>
                      <a:pt x="2" y="19"/>
                    </a:lnTo>
                    <a:lnTo>
                      <a:pt x="4" y="17"/>
                    </a:lnTo>
                    <a:lnTo>
                      <a:pt x="11" y="15"/>
                    </a:lnTo>
                    <a:lnTo>
                      <a:pt x="18" y="15"/>
                    </a:lnTo>
                    <a:lnTo>
                      <a:pt x="25" y="17"/>
                    </a:lnTo>
                    <a:lnTo>
                      <a:pt x="28" y="21"/>
                    </a:lnTo>
                    <a:lnTo>
                      <a:pt x="30" y="28"/>
                    </a:lnTo>
                    <a:lnTo>
                      <a:pt x="30" y="31"/>
                    </a:lnTo>
                    <a:lnTo>
                      <a:pt x="28" y="38"/>
                    </a:lnTo>
                    <a:lnTo>
                      <a:pt x="25" y="42"/>
                    </a:lnTo>
                    <a:lnTo>
                      <a:pt x="18" y="44"/>
                    </a:lnTo>
                    <a:lnTo>
                      <a:pt x="11" y="44"/>
                    </a:lnTo>
                    <a:lnTo>
                      <a:pt x="4" y="42"/>
                    </a:lnTo>
                    <a:lnTo>
                      <a:pt x="2" y="40"/>
                    </a:lnTo>
                    <a:lnTo>
                      <a:pt x="0" y="37"/>
                    </a:lnTo>
                  </a:path>
                </a:pathLst>
              </a:custGeom>
              <a:noFill/>
              <a:ln w="4">
                <a:solidFill>
                  <a:srgbClr val="B200B2"/>
                </a:solidFill>
                <a:round/>
                <a:headEnd/>
                <a:tailEnd/>
              </a:ln>
            </p:spPr>
            <p:txBody>
              <a:bodyPr/>
              <a:lstStyle/>
              <a:p>
                <a:endParaRPr lang="en-US"/>
              </a:p>
            </p:txBody>
          </p:sp>
          <p:sp>
            <p:nvSpPr>
              <p:cNvPr id="524" name="Freeform 1050"/>
              <p:cNvSpPr>
                <a:spLocks/>
              </p:cNvSpPr>
              <p:nvPr/>
            </p:nvSpPr>
            <p:spPr bwMode="auto">
              <a:xfrm>
                <a:off x="6989763" y="4384675"/>
                <a:ext cx="47625" cy="69850"/>
              </a:xfrm>
              <a:custGeom>
                <a:avLst/>
                <a:gdLst>
                  <a:gd name="T0" fmla="*/ 2147483647 w 30"/>
                  <a:gd name="T1" fmla="*/ 0 h 44"/>
                  <a:gd name="T2" fmla="*/ 2147483647 w 30"/>
                  <a:gd name="T3" fmla="*/ 0 h 44"/>
                  <a:gd name="T4" fmla="*/ 2147483647 w 30"/>
                  <a:gd name="T5" fmla="*/ 2147483647 h 44"/>
                  <a:gd name="T6" fmla="*/ 2147483647 w 30"/>
                  <a:gd name="T7" fmla="*/ 2147483647 h 44"/>
                  <a:gd name="T8" fmla="*/ 2147483647 w 30"/>
                  <a:gd name="T9" fmla="*/ 2147483647 h 44"/>
                  <a:gd name="T10" fmla="*/ 2147483647 w 30"/>
                  <a:gd name="T11" fmla="*/ 2147483647 h 44"/>
                  <a:gd name="T12" fmla="*/ 2147483647 w 30"/>
                  <a:gd name="T13" fmla="*/ 2147483647 h 44"/>
                  <a:gd name="T14" fmla="*/ 2147483647 w 30"/>
                  <a:gd name="T15" fmla="*/ 2147483647 h 44"/>
                  <a:gd name="T16" fmla="*/ 2147483647 w 30"/>
                  <a:gd name="T17" fmla="*/ 2147483647 h 44"/>
                  <a:gd name="T18" fmla="*/ 2147483647 w 30"/>
                  <a:gd name="T19" fmla="*/ 2147483647 h 44"/>
                  <a:gd name="T20" fmla="*/ 2147483647 w 30"/>
                  <a:gd name="T21" fmla="*/ 2147483647 h 44"/>
                  <a:gd name="T22" fmla="*/ 2147483647 w 30"/>
                  <a:gd name="T23" fmla="*/ 2147483647 h 44"/>
                  <a:gd name="T24" fmla="*/ 2147483647 w 30"/>
                  <a:gd name="T25" fmla="*/ 2147483647 h 44"/>
                  <a:gd name="T26" fmla="*/ 2147483647 w 30"/>
                  <a:gd name="T27" fmla="*/ 2147483647 h 44"/>
                  <a:gd name="T28" fmla="*/ 2147483647 w 30"/>
                  <a:gd name="T29" fmla="*/ 2147483647 h 44"/>
                  <a:gd name="T30" fmla="*/ 2147483647 w 30"/>
                  <a:gd name="T31" fmla="*/ 2147483647 h 44"/>
                  <a:gd name="T32" fmla="*/ 0 w 30"/>
                  <a:gd name="T33" fmla="*/ 2147483647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44"/>
                  <a:gd name="T53" fmla="*/ 30 w 30"/>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44">
                    <a:moveTo>
                      <a:pt x="25" y="0"/>
                    </a:moveTo>
                    <a:lnTo>
                      <a:pt x="4" y="0"/>
                    </a:lnTo>
                    <a:lnTo>
                      <a:pt x="2" y="19"/>
                    </a:lnTo>
                    <a:lnTo>
                      <a:pt x="4" y="17"/>
                    </a:lnTo>
                    <a:lnTo>
                      <a:pt x="11" y="15"/>
                    </a:lnTo>
                    <a:lnTo>
                      <a:pt x="18" y="15"/>
                    </a:lnTo>
                    <a:lnTo>
                      <a:pt x="25" y="17"/>
                    </a:lnTo>
                    <a:lnTo>
                      <a:pt x="28" y="21"/>
                    </a:lnTo>
                    <a:lnTo>
                      <a:pt x="30" y="28"/>
                    </a:lnTo>
                    <a:lnTo>
                      <a:pt x="30" y="31"/>
                    </a:lnTo>
                    <a:lnTo>
                      <a:pt x="28" y="38"/>
                    </a:lnTo>
                    <a:lnTo>
                      <a:pt x="25" y="42"/>
                    </a:lnTo>
                    <a:lnTo>
                      <a:pt x="18" y="44"/>
                    </a:lnTo>
                    <a:lnTo>
                      <a:pt x="11" y="44"/>
                    </a:lnTo>
                    <a:lnTo>
                      <a:pt x="4" y="42"/>
                    </a:lnTo>
                    <a:lnTo>
                      <a:pt x="2" y="40"/>
                    </a:lnTo>
                    <a:lnTo>
                      <a:pt x="0" y="37"/>
                    </a:lnTo>
                  </a:path>
                </a:pathLst>
              </a:custGeom>
              <a:noFill/>
              <a:ln w="4">
                <a:solidFill>
                  <a:srgbClr val="B200B2"/>
                </a:solidFill>
                <a:round/>
                <a:headEnd/>
                <a:tailEnd/>
              </a:ln>
            </p:spPr>
            <p:txBody>
              <a:bodyPr/>
              <a:lstStyle/>
              <a:p>
                <a:endParaRPr lang="en-US"/>
              </a:p>
            </p:txBody>
          </p:sp>
          <p:sp>
            <p:nvSpPr>
              <p:cNvPr id="525" name="Line 1051"/>
              <p:cNvSpPr>
                <a:spLocks noChangeShapeType="1"/>
              </p:cNvSpPr>
              <p:nvPr/>
            </p:nvSpPr>
            <p:spPr bwMode="auto">
              <a:xfrm>
                <a:off x="7112000" y="4408488"/>
                <a:ext cx="1588" cy="47625"/>
              </a:xfrm>
              <a:prstGeom prst="line">
                <a:avLst/>
              </a:prstGeom>
              <a:noFill/>
              <a:ln w="4">
                <a:solidFill>
                  <a:srgbClr val="B200B2"/>
                </a:solidFill>
                <a:round/>
                <a:headEnd/>
                <a:tailEnd/>
              </a:ln>
            </p:spPr>
            <p:txBody>
              <a:bodyPr/>
              <a:lstStyle/>
              <a:p>
                <a:endParaRPr lang="en-US"/>
              </a:p>
            </p:txBody>
          </p:sp>
          <p:sp>
            <p:nvSpPr>
              <p:cNvPr id="526" name="Freeform 1052"/>
              <p:cNvSpPr>
                <a:spLocks/>
              </p:cNvSpPr>
              <p:nvPr/>
            </p:nvSpPr>
            <p:spPr bwMode="auto">
              <a:xfrm>
                <a:off x="7112000" y="4408488"/>
                <a:ext cx="36513" cy="47625"/>
              </a:xfrm>
              <a:custGeom>
                <a:avLst/>
                <a:gdLst>
                  <a:gd name="T0" fmla="*/ 0 w 23"/>
                  <a:gd name="T1" fmla="*/ 2147483647 h 30"/>
                  <a:gd name="T2" fmla="*/ 2147483647 w 23"/>
                  <a:gd name="T3" fmla="*/ 2147483647 h 30"/>
                  <a:gd name="T4" fmla="*/ 2147483647 w 23"/>
                  <a:gd name="T5" fmla="*/ 0 h 30"/>
                  <a:gd name="T6" fmla="*/ 2147483647 w 23"/>
                  <a:gd name="T7" fmla="*/ 0 h 30"/>
                  <a:gd name="T8" fmla="*/ 2147483647 w 23"/>
                  <a:gd name="T9" fmla="*/ 2147483647 h 30"/>
                  <a:gd name="T10" fmla="*/ 2147483647 w 23"/>
                  <a:gd name="T11" fmla="*/ 2147483647 h 30"/>
                  <a:gd name="T12" fmla="*/ 2147483647 w 23"/>
                  <a:gd name="T13" fmla="*/ 2147483647 h 30"/>
                  <a:gd name="T14" fmla="*/ 0 60000 65536"/>
                  <a:gd name="T15" fmla="*/ 0 60000 65536"/>
                  <a:gd name="T16" fmla="*/ 0 60000 65536"/>
                  <a:gd name="T17" fmla="*/ 0 60000 65536"/>
                  <a:gd name="T18" fmla="*/ 0 60000 65536"/>
                  <a:gd name="T19" fmla="*/ 0 60000 65536"/>
                  <a:gd name="T20" fmla="*/ 0 60000 65536"/>
                  <a:gd name="T21" fmla="*/ 0 w 23"/>
                  <a:gd name="T22" fmla="*/ 0 h 30"/>
                  <a:gd name="T23" fmla="*/ 23 w 23"/>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30">
                    <a:moveTo>
                      <a:pt x="0" y="9"/>
                    </a:moveTo>
                    <a:lnTo>
                      <a:pt x="7" y="2"/>
                    </a:lnTo>
                    <a:lnTo>
                      <a:pt x="11" y="0"/>
                    </a:lnTo>
                    <a:lnTo>
                      <a:pt x="18" y="0"/>
                    </a:lnTo>
                    <a:lnTo>
                      <a:pt x="21" y="2"/>
                    </a:lnTo>
                    <a:lnTo>
                      <a:pt x="23" y="9"/>
                    </a:lnTo>
                    <a:lnTo>
                      <a:pt x="23" y="30"/>
                    </a:lnTo>
                  </a:path>
                </a:pathLst>
              </a:custGeom>
              <a:noFill/>
              <a:ln w="4">
                <a:solidFill>
                  <a:srgbClr val="B200B2"/>
                </a:solidFill>
                <a:round/>
                <a:headEnd/>
                <a:tailEnd/>
              </a:ln>
            </p:spPr>
            <p:txBody>
              <a:bodyPr/>
              <a:lstStyle/>
              <a:p>
                <a:endParaRPr lang="en-US"/>
              </a:p>
            </p:txBody>
          </p:sp>
          <p:sp>
            <p:nvSpPr>
              <p:cNvPr id="527" name="Line 1053"/>
              <p:cNvSpPr>
                <a:spLocks noChangeShapeType="1"/>
              </p:cNvSpPr>
              <p:nvPr/>
            </p:nvSpPr>
            <p:spPr bwMode="auto">
              <a:xfrm>
                <a:off x="7175500" y="4408488"/>
                <a:ext cx="1588" cy="47625"/>
              </a:xfrm>
              <a:prstGeom prst="line">
                <a:avLst/>
              </a:prstGeom>
              <a:noFill/>
              <a:ln w="4">
                <a:solidFill>
                  <a:srgbClr val="B200B2"/>
                </a:solidFill>
                <a:round/>
                <a:headEnd/>
                <a:tailEnd/>
              </a:ln>
            </p:spPr>
            <p:txBody>
              <a:bodyPr/>
              <a:lstStyle/>
              <a:p>
                <a:endParaRPr lang="en-US"/>
              </a:p>
            </p:txBody>
          </p:sp>
          <p:sp>
            <p:nvSpPr>
              <p:cNvPr id="528" name="Freeform 1054"/>
              <p:cNvSpPr>
                <a:spLocks/>
              </p:cNvSpPr>
              <p:nvPr/>
            </p:nvSpPr>
            <p:spPr bwMode="auto">
              <a:xfrm>
                <a:off x="7175500" y="4408488"/>
                <a:ext cx="36513" cy="47625"/>
              </a:xfrm>
              <a:custGeom>
                <a:avLst/>
                <a:gdLst>
                  <a:gd name="T0" fmla="*/ 0 w 23"/>
                  <a:gd name="T1" fmla="*/ 2147483647 h 30"/>
                  <a:gd name="T2" fmla="*/ 2147483647 w 23"/>
                  <a:gd name="T3" fmla="*/ 2147483647 h 30"/>
                  <a:gd name="T4" fmla="*/ 2147483647 w 23"/>
                  <a:gd name="T5" fmla="*/ 0 h 30"/>
                  <a:gd name="T6" fmla="*/ 2147483647 w 23"/>
                  <a:gd name="T7" fmla="*/ 0 h 30"/>
                  <a:gd name="T8" fmla="*/ 2147483647 w 23"/>
                  <a:gd name="T9" fmla="*/ 2147483647 h 30"/>
                  <a:gd name="T10" fmla="*/ 2147483647 w 23"/>
                  <a:gd name="T11" fmla="*/ 2147483647 h 30"/>
                  <a:gd name="T12" fmla="*/ 2147483647 w 23"/>
                  <a:gd name="T13" fmla="*/ 2147483647 h 30"/>
                  <a:gd name="T14" fmla="*/ 0 60000 65536"/>
                  <a:gd name="T15" fmla="*/ 0 60000 65536"/>
                  <a:gd name="T16" fmla="*/ 0 60000 65536"/>
                  <a:gd name="T17" fmla="*/ 0 60000 65536"/>
                  <a:gd name="T18" fmla="*/ 0 60000 65536"/>
                  <a:gd name="T19" fmla="*/ 0 60000 65536"/>
                  <a:gd name="T20" fmla="*/ 0 60000 65536"/>
                  <a:gd name="T21" fmla="*/ 0 w 23"/>
                  <a:gd name="T22" fmla="*/ 0 h 30"/>
                  <a:gd name="T23" fmla="*/ 23 w 23"/>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30">
                    <a:moveTo>
                      <a:pt x="0" y="9"/>
                    </a:moveTo>
                    <a:lnTo>
                      <a:pt x="7" y="2"/>
                    </a:lnTo>
                    <a:lnTo>
                      <a:pt x="11" y="0"/>
                    </a:lnTo>
                    <a:lnTo>
                      <a:pt x="18" y="0"/>
                    </a:lnTo>
                    <a:lnTo>
                      <a:pt x="21" y="2"/>
                    </a:lnTo>
                    <a:lnTo>
                      <a:pt x="23" y="9"/>
                    </a:lnTo>
                    <a:lnTo>
                      <a:pt x="23" y="30"/>
                    </a:lnTo>
                  </a:path>
                </a:pathLst>
              </a:custGeom>
              <a:noFill/>
              <a:ln w="4">
                <a:solidFill>
                  <a:srgbClr val="B200B2"/>
                </a:solidFill>
                <a:round/>
                <a:headEnd/>
                <a:tailEnd/>
              </a:ln>
            </p:spPr>
            <p:txBody>
              <a:bodyPr/>
              <a:lstStyle/>
              <a:p>
                <a:endParaRPr lang="en-US"/>
              </a:p>
            </p:txBody>
          </p:sp>
          <p:sp>
            <p:nvSpPr>
              <p:cNvPr id="529" name="Freeform 1055"/>
              <p:cNvSpPr>
                <a:spLocks/>
              </p:cNvSpPr>
              <p:nvPr/>
            </p:nvSpPr>
            <p:spPr bwMode="auto">
              <a:xfrm>
                <a:off x="7212013" y="4408488"/>
                <a:ext cx="36513" cy="47625"/>
              </a:xfrm>
              <a:custGeom>
                <a:avLst/>
                <a:gdLst>
                  <a:gd name="T0" fmla="*/ 0 w 23"/>
                  <a:gd name="T1" fmla="*/ 2147483647 h 30"/>
                  <a:gd name="T2" fmla="*/ 2147483647 w 23"/>
                  <a:gd name="T3" fmla="*/ 2147483647 h 30"/>
                  <a:gd name="T4" fmla="*/ 2147483647 w 23"/>
                  <a:gd name="T5" fmla="*/ 0 h 30"/>
                  <a:gd name="T6" fmla="*/ 2147483647 w 23"/>
                  <a:gd name="T7" fmla="*/ 0 h 30"/>
                  <a:gd name="T8" fmla="*/ 2147483647 w 23"/>
                  <a:gd name="T9" fmla="*/ 2147483647 h 30"/>
                  <a:gd name="T10" fmla="*/ 2147483647 w 23"/>
                  <a:gd name="T11" fmla="*/ 2147483647 h 30"/>
                  <a:gd name="T12" fmla="*/ 2147483647 w 23"/>
                  <a:gd name="T13" fmla="*/ 2147483647 h 30"/>
                  <a:gd name="T14" fmla="*/ 0 60000 65536"/>
                  <a:gd name="T15" fmla="*/ 0 60000 65536"/>
                  <a:gd name="T16" fmla="*/ 0 60000 65536"/>
                  <a:gd name="T17" fmla="*/ 0 60000 65536"/>
                  <a:gd name="T18" fmla="*/ 0 60000 65536"/>
                  <a:gd name="T19" fmla="*/ 0 60000 65536"/>
                  <a:gd name="T20" fmla="*/ 0 60000 65536"/>
                  <a:gd name="T21" fmla="*/ 0 w 23"/>
                  <a:gd name="T22" fmla="*/ 0 h 30"/>
                  <a:gd name="T23" fmla="*/ 23 w 23"/>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30">
                    <a:moveTo>
                      <a:pt x="0" y="9"/>
                    </a:moveTo>
                    <a:lnTo>
                      <a:pt x="7" y="2"/>
                    </a:lnTo>
                    <a:lnTo>
                      <a:pt x="10" y="0"/>
                    </a:lnTo>
                    <a:lnTo>
                      <a:pt x="17" y="0"/>
                    </a:lnTo>
                    <a:lnTo>
                      <a:pt x="21" y="2"/>
                    </a:lnTo>
                    <a:lnTo>
                      <a:pt x="23" y="9"/>
                    </a:lnTo>
                    <a:lnTo>
                      <a:pt x="23" y="30"/>
                    </a:lnTo>
                  </a:path>
                </a:pathLst>
              </a:custGeom>
              <a:noFill/>
              <a:ln w="4">
                <a:solidFill>
                  <a:srgbClr val="B200B2"/>
                </a:solidFill>
                <a:round/>
                <a:headEnd/>
                <a:tailEnd/>
              </a:ln>
            </p:spPr>
            <p:txBody>
              <a:bodyPr/>
              <a:lstStyle/>
              <a:p>
                <a:endParaRPr lang="en-US"/>
              </a:p>
            </p:txBody>
          </p:sp>
          <p:sp>
            <p:nvSpPr>
              <p:cNvPr id="530" name="Freeform 1056"/>
              <p:cNvSpPr>
                <a:spLocks/>
              </p:cNvSpPr>
              <p:nvPr/>
            </p:nvSpPr>
            <p:spPr bwMode="auto">
              <a:xfrm>
                <a:off x="6465888" y="2395538"/>
                <a:ext cx="2181225" cy="1473200"/>
              </a:xfrm>
              <a:custGeom>
                <a:avLst/>
                <a:gdLst>
                  <a:gd name="T0" fmla="*/ 2147483647 w 1374"/>
                  <a:gd name="T1" fmla="*/ 2147483647 h 928"/>
                  <a:gd name="T2" fmla="*/ 2147483647 w 1374"/>
                  <a:gd name="T3" fmla="*/ 2147483647 h 928"/>
                  <a:gd name="T4" fmla="*/ 2147483647 w 1374"/>
                  <a:gd name="T5" fmla="*/ 2147483647 h 928"/>
                  <a:gd name="T6" fmla="*/ 2147483647 w 1374"/>
                  <a:gd name="T7" fmla="*/ 2147483647 h 928"/>
                  <a:gd name="T8" fmla="*/ 2147483647 w 1374"/>
                  <a:gd name="T9" fmla="*/ 2147483647 h 928"/>
                  <a:gd name="T10" fmla="*/ 2147483647 w 1374"/>
                  <a:gd name="T11" fmla="*/ 2147483647 h 928"/>
                  <a:gd name="T12" fmla="*/ 2147483647 w 1374"/>
                  <a:gd name="T13" fmla="*/ 2147483647 h 928"/>
                  <a:gd name="T14" fmla="*/ 2147483647 w 1374"/>
                  <a:gd name="T15" fmla="*/ 2147483647 h 928"/>
                  <a:gd name="T16" fmla="*/ 2147483647 w 1374"/>
                  <a:gd name="T17" fmla="*/ 2147483647 h 928"/>
                  <a:gd name="T18" fmla="*/ 2147483647 w 1374"/>
                  <a:gd name="T19" fmla="*/ 2147483647 h 928"/>
                  <a:gd name="T20" fmla="*/ 2147483647 w 1374"/>
                  <a:gd name="T21" fmla="*/ 2147483647 h 928"/>
                  <a:gd name="T22" fmla="*/ 2147483647 w 1374"/>
                  <a:gd name="T23" fmla="*/ 2147483647 h 928"/>
                  <a:gd name="T24" fmla="*/ 2147483647 w 1374"/>
                  <a:gd name="T25" fmla="*/ 2147483647 h 928"/>
                  <a:gd name="T26" fmla="*/ 2147483647 w 1374"/>
                  <a:gd name="T27" fmla="*/ 2147483647 h 928"/>
                  <a:gd name="T28" fmla="*/ 2147483647 w 1374"/>
                  <a:gd name="T29" fmla="*/ 2147483647 h 928"/>
                  <a:gd name="T30" fmla="*/ 2147483647 w 1374"/>
                  <a:gd name="T31" fmla="*/ 2147483647 h 928"/>
                  <a:gd name="T32" fmla="*/ 2147483647 w 1374"/>
                  <a:gd name="T33" fmla="*/ 2147483647 h 928"/>
                  <a:gd name="T34" fmla="*/ 2147483647 w 1374"/>
                  <a:gd name="T35" fmla="*/ 2147483647 h 928"/>
                  <a:gd name="T36" fmla="*/ 2147483647 w 1374"/>
                  <a:gd name="T37" fmla="*/ 2147483647 h 928"/>
                  <a:gd name="T38" fmla="*/ 2147483647 w 1374"/>
                  <a:gd name="T39" fmla="*/ 2147483647 h 928"/>
                  <a:gd name="T40" fmla="*/ 2147483647 w 1374"/>
                  <a:gd name="T41" fmla="*/ 2147483647 h 928"/>
                  <a:gd name="T42" fmla="*/ 2147483647 w 1374"/>
                  <a:gd name="T43" fmla="*/ 2147483647 h 928"/>
                  <a:gd name="T44" fmla="*/ 2147483647 w 1374"/>
                  <a:gd name="T45" fmla="*/ 2147483647 h 928"/>
                  <a:gd name="T46" fmla="*/ 2147483647 w 1374"/>
                  <a:gd name="T47" fmla="*/ 2147483647 h 928"/>
                  <a:gd name="T48" fmla="*/ 2147483647 w 1374"/>
                  <a:gd name="T49" fmla="*/ 2147483647 h 928"/>
                  <a:gd name="T50" fmla="*/ 2147483647 w 1374"/>
                  <a:gd name="T51" fmla="*/ 2147483647 h 928"/>
                  <a:gd name="T52" fmla="*/ 2147483647 w 1374"/>
                  <a:gd name="T53" fmla="*/ 2147483647 h 928"/>
                  <a:gd name="T54" fmla="*/ 2147483647 w 1374"/>
                  <a:gd name="T55" fmla="*/ 2147483647 h 928"/>
                  <a:gd name="T56" fmla="*/ 2147483647 w 1374"/>
                  <a:gd name="T57" fmla="*/ 2147483647 h 928"/>
                  <a:gd name="T58" fmla="*/ 2147483647 w 1374"/>
                  <a:gd name="T59" fmla="*/ 2147483647 h 928"/>
                  <a:gd name="T60" fmla="*/ 2147483647 w 1374"/>
                  <a:gd name="T61" fmla="*/ 2147483647 h 928"/>
                  <a:gd name="T62" fmla="*/ 2147483647 w 1374"/>
                  <a:gd name="T63" fmla="*/ 2147483647 h 928"/>
                  <a:gd name="T64" fmla="*/ 2147483647 w 1374"/>
                  <a:gd name="T65" fmla="*/ 2147483647 h 928"/>
                  <a:gd name="T66" fmla="*/ 2147483647 w 1374"/>
                  <a:gd name="T67" fmla="*/ 2147483647 h 928"/>
                  <a:gd name="T68" fmla="*/ 2147483647 w 1374"/>
                  <a:gd name="T69" fmla="*/ 2147483647 h 928"/>
                  <a:gd name="T70" fmla="*/ 2147483647 w 1374"/>
                  <a:gd name="T71" fmla="*/ 2147483647 h 928"/>
                  <a:gd name="T72" fmla="*/ 2147483647 w 1374"/>
                  <a:gd name="T73" fmla="*/ 2147483647 h 928"/>
                  <a:gd name="T74" fmla="*/ 2147483647 w 1374"/>
                  <a:gd name="T75" fmla="*/ 2147483647 h 928"/>
                  <a:gd name="T76" fmla="*/ 2147483647 w 1374"/>
                  <a:gd name="T77" fmla="*/ 2147483647 h 928"/>
                  <a:gd name="T78" fmla="*/ 2147483647 w 1374"/>
                  <a:gd name="T79" fmla="*/ 2147483647 h 928"/>
                  <a:gd name="T80" fmla="*/ 2147483647 w 1374"/>
                  <a:gd name="T81" fmla="*/ 2147483647 h 928"/>
                  <a:gd name="T82" fmla="*/ 2147483647 w 1374"/>
                  <a:gd name="T83" fmla="*/ 2147483647 h 928"/>
                  <a:gd name="T84" fmla="*/ 2147483647 w 1374"/>
                  <a:gd name="T85" fmla="*/ 2147483647 h 928"/>
                  <a:gd name="T86" fmla="*/ 2147483647 w 1374"/>
                  <a:gd name="T87" fmla="*/ 2147483647 h 928"/>
                  <a:gd name="T88" fmla="*/ 2147483647 w 1374"/>
                  <a:gd name="T89" fmla="*/ 2147483647 h 928"/>
                  <a:gd name="T90" fmla="*/ 2147483647 w 1374"/>
                  <a:gd name="T91" fmla="*/ 2147483647 h 928"/>
                  <a:gd name="T92" fmla="*/ 2147483647 w 1374"/>
                  <a:gd name="T93" fmla="*/ 2147483647 h 928"/>
                  <a:gd name="T94" fmla="*/ 2147483647 w 1374"/>
                  <a:gd name="T95" fmla="*/ 2147483647 h 928"/>
                  <a:gd name="T96" fmla="*/ 2147483647 w 1374"/>
                  <a:gd name="T97" fmla="*/ 2147483647 h 928"/>
                  <a:gd name="T98" fmla="*/ 2147483647 w 1374"/>
                  <a:gd name="T99" fmla="*/ 2147483647 h 928"/>
                  <a:gd name="T100" fmla="*/ 2147483647 w 1374"/>
                  <a:gd name="T101" fmla="*/ 2147483647 h 928"/>
                  <a:gd name="T102" fmla="*/ 2147483647 w 1374"/>
                  <a:gd name="T103" fmla="*/ 2147483647 h 928"/>
                  <a:gd name="T104" fmla="*/ 2147483647 w 1374"/>
                  <a:gd name="T105" fmla="*/ 2147483647 h 928"/>
                  <a:gd name="T106" fmla="*/ 2147483647 w 1374"/>
                  <a:gd name="T107" fmla="*/ 2147483647 h 928"/>
                  <a:gd name="T108" fmla="*/ 2147483647 w 1374"/>
                  <a:gd name="T109" fmla="*/ 2147483647 h 928"/>
                  <a:gd name="T110" fmla="*/ 2147483647 w 1374"/>
                  <a:gd name="T111" fmla="*/ 2147483647 h 928"/>
                  <a:gd name="T112" fmla="*/ 2147483647 w 1374"/>
                  <a:gd name="T113" fmla="*/ 2147483647 h 928"/>
                  <a:gd name="T114" fmla="*/ 2147483647 w 1374"/>
                  <a:gd name="T115" fmla="*/ 2147483647 h 928"/>
                  <a:gd name="T116" fmla="*/ 2147483647 w 1374"/>
                  <a:gd name="T117" fmla="*/ 2147483647 h 928"/>
                  <a:gd name="T118" fmla="*/ 2147483647 w 1374"/>
                  <a:gd name="T119" fmla="*/ 2147483647 h 928"/>
                  <a:gd name="T120" fmla="*/ 2147483647 w 1374"/>
                  <a:gd name="T121" fmla="*/ 2147483647 h 928"/>
                  <a:gd name="T122" fmla="*/ 0 w 1374"/>
                  <a:gd name="T123" fmla="*/ 0 h 92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74"/>
                  <a:gd name="T187" fmla="*/ 0 h 928"/>
                  <a:gd name="T188" fmla="*/ 1374 w 1374"/>
                  <a:gd name="T189" fmla="*/ 928 h 92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74" h="928">
                    <a:moveTo>
                      <a:pt x="0" y="0"/>
                    </a:moveTo>
                    <a:lnTo>
                      <a:pt x="0" y="16"/>
                    </a:lnTo>
                    <a:lnTo>
                      <a:pt x="26" y="16"/>
                    </a:lnTo>
                    <a:lnTo>
                      <a:pt x="82" y="20"/>
                    </a:lnTo>
                    <a:lnTo>
                      <a:pt x="82" y="11"/>
                    </a:lnTo>
                    <a:lnTo>
                      <a:pt x="82" y="18"/>
                    </a:lnTo>
                    <a:lnTo>
                      <a:pt x="110" y="23"/>
                    </a:lnTo>
                    <a:lnTo>
                      <a:pt x="110" y="16"/>
                    </a:lnTo>
                    <a:lnTo>
                      <a:pt x="109" y="23"/>
                    </a:lnTo>
                    <a:lnTo>
                      <a:pt x="138" y="30"/>
                    </a:lnTo>
                    <a:lnTo>
                      <a:pt x="166" y="39"/>
                    </a:lnTo>
                    <a:lnTo>
                      <a:pt x="168" y="32"/>
                    </a:lnTo>
                    <a:lnTo>
                      <a:pt x="166" y="39"/>
                    </a:lnTo>
                    <a:lnTo>
                      <a:pt x="194" y="51"/>
                    </a:lnTo>
                    <a:lnTo>
                      <a:pt x="196" y="44"/>
                    </a:lnTo>
                    <a:lnTo>
                      <a:pt x="192" y="51"/>
                    </a:lnTo>
                    <a:lnTo>
                      <a:pt x="220" y="67"/>
                    </a:lnTo>
                    <a:lnTo>
                      <a:pt x="224" y="60"/>
                    </a:lnTo>
                    <a:lnTo>
                      <a:pt x="220" y="67"/>
                    </a:lnTo>
                    <a:lnTo>
                      <a:pt x="248" y="86"/>
                    </a:lnTo>
                    <a:lnTo>
                      <a:pt x="252" y="79"/>
                    </a:lnTo>
                    <a:lnTo>
                      <a:pt x="246" y="86"/>
                    </a:lnTo>
                    <a:lnTo>
                      <a:pt x="274" y="109"/>
                    </a:lnTo>
                    <a:lnTo>
                      <a:pt x="280" y="102"/>
                    </a:lnTo>
                    <a:lnTo>
                      <a:pt x="274" y="107"/>
                    </a:lnTo>
                    <a:lnTo>
                      <a:pt x="302" y="134"/>
                    </a:lnTo>
                    <a:lnTo>
                      <a:pt x="330" y="163"/>
                    </a:lnTo>
                    <a:lnTo>
                      <a:pt x="336" y="158"/>
                    </a:lnTo>
                    <a:lnTo>
                      <a:pt x="330" y="163"/>
                    </a:lnTo>
                    <a:lnTo>
                      <a:pt x="360" y="197"/>
                    </a:lnTo>
                    <a:lnTo>
                      <a:pt x="365" y="192"/>
                    </a:lnTo>
                    <a:lnTo>
                      <a:pt x="360" y="197"/>
                    </a:lnTo>
                    <a:lnTo>
                      <a:pt x="388" y="234"/>
                    </a:lnTo>
                    <a:lnTo>
                      <a:pt x="416" y="274"/>
                    </a:lnTo>
                    <a:lnTo>
                      <a:pt x="446" y="316"/>
                    </a:lnTo>
                    <a:lnTo>
                      <a:pt x="475" y="362"/>
                    </a:lnTo>
                    <a:lnTo>
                      <a:pt x="480" y="356"/>
                    </a:lnTo>
                    <a:lnTo>
                      <a:pt x="475" y="360"/>
                    </a:lnTo>
                    <a:lnTo>
                      <a:pt x="503" y="407"/>
                    </a:lnTo>
                    <a:lnTo>
                      <a:pt x="531" y="458"/>
                    </a:lnTo>
                    <a:lnTo>
                      <a:pt x="561" y="511"/>
                    </a:lnTo>
                    <a:lnTo>
                      <a:pt x="589" y="563"/>
                    </a:lnTo>
                    <a:lnTo>
                      <a:pt x="618" y="618"/>
                    </a:lnTo>
                    <a:lnTo>
                      <a:pt x="631" y="611"/>
                    </a:lnTo>
                    <a:lnTo>
                      <a:pt x="606" y="565"/>
                    </a:lnTo>
                    <a:lnTo>
                      <a:pt x="599" y="569"/>
                    </a:lnTo>
                    <a:lnTo>
                      <a:pt x="594" y="572"/>
                    </a:lnTo>
                    <a:lnTo>
                      <a:pt x="648" y="672"/>
                    </a:lnTo>
                    <a:lnTo>
                      <a:pt x="660" y="665"/>
                    </a:lnTo>
                    <a:lnTo>
                      <a:pt x="636" y="618"/>
                    </a:lnTo>
                    <a:lnTo>
                      <a:pt x="629" y="621"/>
                    </a:lnTo>
                    <a:lnTo>
                      <a:pt x="624" y="625"/>
                    </a:lnTo>
                    <a:lnTo>
                      <a:pt x="653" y="679"/>
                    </a:lnTo>
                    <a:lnTo>
                      <a:pt x="681" y="732"/>
                    </a:lnTo>
                    <a:lnTo>
                      <a:pt x="711" y="784"/>
                    </a:lnTo>
                    <a:lnTo>
                      <a:pt x="739" y="832"/>
                    </a:lnTo>
                    <a:lnTo>
                      <a:pt x="741" y="837"/>
                    </a:lnTo>
                    <a:lnTo>
                      <a:pt x="739" y="833"/>
                    </a:lnTo>
                    <a:lnTo>
                      <a:pt x="769" y="874"/>
                    </a:lnTo>
                    <a:lnTo>
                      <a:pt x="767" y="872"/>
                    </a:lnTo>
                    <a:lnTo>
                      <a:pt x="769" y="874"/>
                    </a:lnTo>
                    <a:lnTo>
                      <a:pt x="796" y="904"/>
                    </a:lnTo>
                    <a:lnTo>
                      <a:pt x="798" y="905"/>
                    </a:lnTo>
                    <a:lnTo>
                      <a:pt x="828" y="923"/>
                    </a:lnTo>
                    <a:lnTo>
                      <a:pt x="831" y="925"/>
                    </a:lnTo>
                    <a:lnTo>
                      <a:pt x="861" y="928"/>
                    </a:lnTo>
                    <a:lnTo>
                      <a:pt x="893" y="912"/>
                    </a:lnTo>
                    <a:lnTo>
                      <a:pt x="896" y="909"/>
                    </a:lnTo>
                    <a:lnTo>
                      <a:pt x="894" y="912"/>
                    </a:lnTo>
                    <a:lnTo>
                      <a:pt x="950" y="863"/>
                    </a:lnTo>
                    <a:lnTo>
                      <a:pt x="945" y="856"/>
                    </a:lnTo>
                    <a:lnTo>
                      <a:pt x="948" y="863"/>
                    </a:lnTo>
                    <a:lnTo>
                      <a:pt x="976" y="848"/>
                    </a:lnTo>
                    <a:lnTo>
                      <a:pt x="1032" y="812"/>
                    </a:lnTo>
                    <a:lnTo>
                      <a:pt x="1029" y="805"/>
                    </a:lnTo>
                    <a:lnTo>
                      <a:pt x="1032" y="812"/>
                    </a:lnTo>
                    <a:lnTo>
                      <a:pt x="1060" y="802"/>
                    </a:lnTo>
                    <a:lnTo>
                      <a:pt x="1088" y="790"/>
                    </a:lnTo>
                    <a:lnTo>
                      <a:pt x="1090" y="790"/>
                    </a:lnTo>
                    <a:lnTo>
                      <a:pt x="1120" y="770"/>
                    </a:lnTo>
                    <a:lnTo>
                      <a:pt x="1121" y="767"/>
                    </a:lnTo>
                    <a:lnTo>
                      <a:pt x="1120" y="770"/>
                    </a:lnTo>
                    <a:lnTo>
                      <a:pt x="1147" y="746"/>
                    </a:lnTo>
                    <a:lnTo>
                      <a:pt x="1140" y="751"/>
                    </a:lnTo>
                    <a:lnTo>
                      <a:pt x="1175" y="716"/>
                    </a:lnTo>
                    <a:lnTo>
                      <a:pt x="1203" y="686"/>
                    </a:lnTo>
                    <a:lnTo>
                      <a:pt x="1287" y="591"/>
                    </a:lnTo>
                    <a:lnTo>
                      <a:pt x="1315" y="562"/>
                    </a:lnTo>
                    <a:lnTo>
                      <a:pt x="1345" y="532"/>
                    </a:lnTo>
                    <a:lnTo>
                      <a:pt x="1339" y="527"/>
                    </a:lnTo>
                    <a:lnTo>
                      <a:pt x="1345" y="534"/>
                    </a:lnTo>
                    <a:lnTo>
                      <a:pt x="1374" y="507"/>
                    </a:lnTo>
                    <a:lnTo>
                      <a:pt x="1364" y="495"/>
                    </a:lnTo>
                    <a:lnTo>
                      <a:pt x="1334" y="521"/>
                    </a:lnTo>
                    <a:lnTo>
                      <a:pt x="1341" y="514"/>
                    </a:lnTo>
                    <a:lnTo>
                      <a:pt x="1305" y="551"/>
                    </a:lnTo>
                    <a:lnTo>
                      <a:pt x="1277" y="581"/>
                    </a:lnTo>
                    <a:lnTo>
                      <a:pt x="1193" y="676"/>
                    </a:lnTo>
                    <a:lnTo>
                      <a:pt x="1165" y="705"/>
                    </a:lnTo>
                    <a:lnTo>
                      <a:pt x="1137" y="734"/>
                    </a:lnTo>
                    <a:lnTo>
                      <a:pt x="1142" y="739"/>
                    </a:lnTo>
                    <a:lnTo>
                      <a:pt x="1137" y="734"/>
                    </a:lnTo>
                    <a:lnTo>
                      <a:pt x="1109" y="758"/>
                    </a:lnTo>
                    <a:lnTo>
                      <a:pt x="1114" y="763"/>
                    </a:lnTo>
                    <a:lnTo>
                      <a:pt x="1111" y="758"/>
                    </a:lnTo>
                    <a:lnTo>
                      <a:pt x="1081" y="777"/>
                    </a:lnTo>
                    <a:lnTo>
                      <a:pt x="1085" y="783"/>
                    </a:lnTo>
                    <a:lnTo>
                      <a:pt x="1083" y="776"/>
                    </a:lnTo>
                    <a:lnTo>
                      <a:pt x="1055" y="788"/>
                    </a:lnTo>
                    <a:lnTo>
                      <a:pt x="1027" y="798"/>
                    </a:lnTo>
                    <a:lnTo>
                      <a:pt x="1025" y="800"/>
                    </a:lnTo>
                    <a:lnTo>
                      <a:pt x="969" y="835"/>
                    </a:lnTo>
                    <a:lnTo>
                      <a:pt x="941" y="851"/>
                    </a:lnTo>
                    <a:lnTo>
                      <a:pt x="936" y="853"/>
                    </a:lnTo>
                    <a:lnTo>
                      <a:pt x="940" y="851"/>
                    </a:lnTo>
                    <a:lnTo>
                      <a:pt x="884" y="900"/>
                    </a:lnTo>
                    <a:lnTo>
                      <a:pt x="889" y="905"/>
                    </a:lnTo>
                    <a:lnTo>
                      <a:pt x="886" y="900"/>
                    </a:lnTo>
                    <a:lnTo>
                      <a:pt x="858" y="914"/>
                    </a:lnTo>
                    <a:lnTo>
                      <a:pt x="861" y="919"/>
                    </a:lnTo>
                    <a:lnTo>
                      <a:pt x="863" y="912"/>
                    </a:lnTo>
                    <a:lnTo>
                      <a:pt x="833" y="909"/>
                    </a:lnTo>
                    <a:lnTo>
                      <a:pt x="831" y="916"/>
                    </a:lnTo>
                    <a:lnTo>
                      <a:pt x="835" y="911"/>
                    </a:lnTo>
                    <a:lnTo>
                      <a:pt x="805" y="893"/>
                    </a:lnTo>
                    <a:lnTo>
                      <a:pt x="802" y="898"/>
                    </a:lnTo>
                    <a:lnTo>
                      <a:pt x="807" y="893"/>
                    </a:lnTo>
                    <a:lnTo>
                      <a:pt x="779" y="863"/>
                    </a:lnTo>
                    <a:lnTo>
                      <a:pt x="774" y="869"/>
                    </a:lnTo>
                    <a:lnTo>
                      <a:pt x="781" y="865"/>
                    </a:lnTo>
                    <a:lnTo>
                      <a:pt x="751" y="825"/>
                    </a:lnTo>
                    <a:lnTo>
                      <a:pt x="744" y="828"/>
                    </a:lnTo>
                    <a:lnTo>
                      <a:pt x="751" y="825"/>
                    </a:lnTo>
                    <a:lnTo>
                      <a:pt x="723" y="777"/>
                    </a:lnTo>
                    <a:lnTo>
                      <a:pt x="693" y="725"/>
                    </a:lnTo>
                    <a:lnTo>
                      <a:pt x="666" y="672"/>
                    </a:lnTo>
                    <a:lnTo>
                      <a:pt x="636" y="618"/>
                    </a:lnTo>
                    <a:lnTo>
                      <a:pt x="624" y="625"/>
                    </a:lnTo>
                    <a:lnTo>
                      <a:pt x="648" y="672"/>
                    </a:lnTo>
                    <a:lnTo>
                      <a:pt x="653" y="669"/>
                    </a:lnTo>
                    <a:lnTo>
                      <a:pt x="660" y="665"/>
                    </a:lnTo>
                    <a:lnTo>
                      <a:pt x="606" y="565"/>
                    </a:lnTo>
                    <a:lnTo>
                      <a:pt x="594" y="572"/>
                    </a:lnTo>
                    <a:lnTo>
                      <a:pt x="618" y="618"/>
                    </a:lnTo>
                    <a:lnTo>
                      <a:pt x="624" y="614"/>
                    </a:lnTo>
                    <a:lnTo>
                      <a:pt x="631" y="611"/>
                    </a:lnTo>
                    <a:lnTo>
                      <a:pt x="601" y="556"/>
                    </a:lnTo>
                    <a:lnTo>
                      <a:pt x="573" y="504"/>
                    </a:lnTo>
                    <a:lnTo>
                      <a:pt x="543" y="451"/>
                    </a:lnTo>
                    <a:lnTo>
                      <a:pt x="515" y="400"/>
                    </a:lnTo>
                    <a:lnTo>
                      <a:pt x="487" y="353"/>
                    </a:lnTo>
                    <a:lnTo>
                      <a:pt x="480" y="344"/>
                    </a:lnTo>
                    <a:lnTo>
                      <a:pt x="487" y="353"/>
                    </a:lnTo>
                    <a:lnTo>
                      <a:pt x="458" y="307"/>
                    </a:lnTo>
                    <a:lnTo>
                      <a:pt x="428" y="265"/>
                    </a:lnTo>
                    <a:lnTo>
                      <a:pt x="400" y="225"/>
                    </a:lnTo>
                    <a:lnTo>
                      <a:pt x="372" y="188"/>
                    </a:lnTo>
                    <a:lnTo>
                      <a:pt x="367" y="181"/>
                    </a:lnTo>
                    <a:lnTo>
                      <a:pt x="372" y="186"/>
                    </a:lnTo>
                    <a:lnTo>
                      <a:pt x="343" y="153"/>
                    </a:lnTo>
                    <a:lnTo>
                      <a:pt x="341" y="153"/>
                    </a:lnTo>
                    <a:lnTo>
                      <a:pt x="313" y="123"/>
                    </a:lnTo>
                    <a:lnTo>
                      <a:pt x="285" y="97"/>
                    </a:lnTo>
                    <a:lnTo>
                      <a:pt x="278" y="90"/>
                    </a:lnTo>
                    <a:lnTo>
                      <a:pt x="285" y="97"/>
                    </a:lnTo>
                    <a:lnTo>
                      <a:pt x="257" y="74"/>
                    </a:lnTo>
                    <a:lnTo>
                      <a:pt x="262" y="78"/>
                    </a:lnTo>
                    <a:lnTo>
                      <a:pt x="257" y="74"/>
                    </a:lnTo>
                    <a:lnTo>
                      <a:pt x="229" y="55"/>
                    </a:lnTo>
                    <a:lnTo>
                      <a:pt x="233" y="56"/>
                    </a:lnTo>
                    <a:lnTo>
                      <a:pt x="227" y="55"/>
                    </a:lnTo>
                    <a:lnTo>
                      <a:pt x="199" y="39"/>
                    </a:lnTo>
                    <a:lnTo>
                      <a:pt x="196" y="35"/>
                    </a:lnTo>
                    <a:lnTo>
                      <a:pt x="199" y="37"/>
                    </a:lnTo>
                    <a:lnTo>
                      <a:pt x="171" y="25"/>
                    </a:lnTo>
                    <a:lnTo>
                      <a:pt x="173" y="27"/>
                    </a:lnTo>
                    <a:lnTo>
                      <a:pt x="170" y="25"/>
                    </a:lnTo>
                    <a:lnTo>
                      <a:pt x="142" y="16"/>
                    </a:lnTo>
                    <a:lnTo>
                      <a:pt x="112" y="9"/>
                    </a:lnTo>
                    <a:lnTo>
                      <a:pt x="116" y="9"/>
                    </a:lnTo>
                    <a:lnTo>
                      <a:pt x="112" y="9"/>
                    </a:lnTo>
                    <a:lnTo>
                      <a:pt x="84" y="4"/>
                    </a:lnTo>
                    <a:lnTo>
                      <a:pt x="77" y="2"/>
                    </a:lnTo>
                    <a:lnTo>
                      <a:pt x="82" y="4"/>
                    </a:lnTo>
                    <a:lnTo>
                      <a:pt x="26" y="0"/>
                    </a:lnTo>
                    <a:lnTo>
                      <a:pt x="0" y="0"/>
                    </a:lnTo>
                    <a:close/>
                  </a:path>
                </a:pathLst>
              </a:custGeom>
              <a:solidFill>
                <a:srgbClr val="FFFFFF"/>
              </a:solidFill>
              <a:ln w="0">
                <a:solidFill>
                  <a:srgbClr val="FFFFFF"/>
                </a:solidFill>
                <a:round/>
                <a:headEnd/>
                <a:tailEnd/>
              </a:ln>
            </p:spPr>
            <p:txBody>
              <a:bodyPr/>
              <a:lstStyle/>
              <a:p>
                <a:endParaRPr lang="en-US"/>
              </a:p>
            </p:txBody>
          </p:sp>
          <p:sp>
            <p:nvSpPr>
              <p:cNvPr id="531" name="Freeform 1057"/>
              <p:cNvSpPr>
                <a:spLocks/>
              </p:cNvSpPr>
              <p:nvPr/>
            </p:nvSpPr>
            <p:spPr bwMode="auto">
              <a:xfrm>
                <a:off x="6465888" y="2398713"/>
                <a:ext cx="2181225" cy="1466850"/>
              </a:xfrm>
              <a:custGeom>
                <a:avLst/>
                <a:gdLst>
                  <a:gd name="T0" fmla="*/ 2147483647 w 1374"/>
                  <a:gd name="T1" fmla="*/ 2147483647 h 924"/>
                  <a:gd name="T2" fmla="*/ 2147483647 w 1374"/>
                  <a:gd name="T3" fmla="*/ 2147483647 h 924"/>
                  <a:gd name="T4" fmla="*/ 2147483647 w 1374"/>
                  <a:gd name="T5" fmla="*/ 2147483647 h 924"/>
                  <a:gd name="T6" fmla="*/ 2147483647 w 1374"/>
                  <a:gd name="T7" fmla="*/ 2147483647 h 924"/>
                  <a:gd name="T8" fmla="*/ 2147483647 w 1374"/>
                  <a:gd name="T9" fmla="*/ 2147483647 h 924"/>
                  <a:gd name="T10" fmla="*/ 2147483647 w 1374"/>
                  <a:gd name="T11" fmla="*/ 2147483647 h 924"/>
                  <a:gd name="T12" fmla="*/ 2147483647 w 1374"/>
                  <a:gd name="T13" fmla="*/ 2147483647 h 924"/>
                  <a:gd name="T14" fmla="*/ 2147483647 w 1374"/>
                  <a:gd name="T15" fmla="*/ 2147483647 h 924"/>
                  <a:gd name="T16" fmla="*/ 2147483647 w 1374"/>
                  <a:gd name="T17" fmla="*/ 2147483647 h 924"/>
                  <a:gd name="T18" fmla="*/ 2147483647 w 1374"/>
                  <a:gd name="T19" fmla="*/ 2147483647 h 924"/>
                  <a:gd name="T20" fmla="*/ 2147483647 w 1374"/>
                  <a:gd name="T21" fmla="*/ 2147483647 h 924"/>
                  <a:gd name="T22" fmla="*/ 2147483647 w 1374"/>
                  <a:gd name="T23" fmla="*/ 2147483647 h 924"/>
                  <a:gd name="T24" fmla="*/ 2147483647 w 1374"/>
                  <a:gd name="T25" fmla="*/ 2147483647 h 924"/>
                  <a:gd name="T26" fmla="*/ 2147483647 w 1374"/>
                  <a:gd name="T27" fmla="*/ 2147483647 h 924"/>
                  <a:gd name="T28" fmla="*/ 2147483647 w 1374"/>
                  <a:gd name="T29" fmla="*/ 2147483647 h 924"/>
                  <a:gd name="T30" fmla="*/ 2147483647 w 1374"/>
                  <a:gd name="T31" fmla="*/ 2147483647 h 924"/>
                  <a:gd name="T32" fmla="*/ 2147483647 w 1374"/>
                  <a:gd name="T33" fmla="*/ 2147483647 h 924"/>
                  <a:gd name="T34" fmla="*/ 2147483647 w 1374"/>
                  <a:gd name="T35" fmla="*/ 2147483647 h 924"/>
                  <a:gd name="T36" fmla="*/ 2147483647 w 1374"/>
                  <a:gd name="T37" fmla="*/ 2147483647 h 924"/>
                  <a:gd name="T38" fmla="*/ 2147483647 w 1374"/>
                  <a:gd name="T39" fmla="*/ 2147483647 h 924"/>
                  <a:gd name="T40" fmla="*/ 2147483647 w 1374"/>
                  <a:gd name="T41" fmla="*/ 2147483647 h 924"/>
                  <a:gd name="T42" fmla="*/ 2147483647 w 1374"/>
                  <a:gd name="T43" fmla="*/ 2147483647 h 924"/>
                  <a:gd name="T44" fmla="*/ 2147483647 w 1374"/>
                  <a:gd name="T45" fmla="*/ 2147483647 h 924"/>
                  <a:gd name="T46" fmla="*/ 2147483647 w 1374"/>
                  <a:gd name="T47" fmla="*/ 2147483647 h 924"/>
                  <a:gd name="T48" fmla="*/ 2147483647 w 1374"/>
                  <a:gd name="T49" fmla="*/ 2147483647 h 924"/>
                  <a:gd name="T50" fmla="*/ 2147483647 w 1374"/>
                  <a:gd name="T51" fmla="*/ 2147483647 h 924"/>
                  <a:gd name="T52" fmla="*/ 2147483647 w 1374"/>
                  <a:gd name="T53" fmla="*/ 2147483647 h 924"/>
                  <a:gd name="T54" fmla="*/ 2147483647 w 1374"/>
                  <a:gd name="T55" fmla="*/ 2147483647 h 924"/>
                  <a:gd name="T56" fmla="*/ 2147483647 w 1374"/>
                  <a:gd name="T57" fmla="*/ 2147483647 h 924"/>
                  <a:gd name="T58" fmla="*/ 2147483647 w 1374"/>
                  <a:gd name="T59" fmla="*/ 2147483647 h 924"/>
                  <a:gd name="T60" fmla="*/ 2147483647 w 1374"/>
                  <a:gd name="T61" fmla="*/ 2147483647 h 924"/>
                  <a:gd name="T62" fmla="*/ 2147483647 w 1374"/>
                  <a:gd name="T63" fmla="*/ 2147483647 h 924"/>
                  <a:gd name="T64" fmla="*/ 2147483647 w 1374"/>
                  <a:gd name="T65" fmla="*/ 2147483647 h 924"/>
                  <a:gd name="T66" fmla="*/ 2147483647 w 1374"/>
                  <a:gd name="T67" fmla="*/ 2147483647 h 924"/>
                  <a:gd name="T68" fmla="*/ 2147483647 w 1374"/>
                  <a:gd name="T69" fmla="*/ 2147483647 h 924"/>
                  <a:gd name="T70" fmla="*/ 2147483647 w 1374"/>
                  <a:gd name="T71" fmla="*/ 2147483647 h 924"/>
                  <a:gd name="T72" fmla="*/ 2147483647 w 1374"/>
                  <a:gd name="T73" fmla="*/ 2147483647 h 924"/>
                  <a:gd name="T74" fmla="*/ 2147483647 w 1374"/>
                  <a:gd name="T75" fmla="*/ 2147483647 h 924"/>
                  <a:gd name="T76" fmla="*/ 2147483647 w 1374"/>
                  <a:gd name="T77" fmla="*/ 2147483647 h 924"/>
                  <a:gd name="T78" fmla="*/ 2147483647 w 1374"/>
                  <a:gd name="T79" fmla="*/ 2147483647 h 924"/>
                  <a:gd name="T80" fmla="*/ 2147483647 w 1374"/>
                  <a:gd name="T81" fmla="*/ 2147483647 h 924"/>
                  <a:gd name="T82" fmla="*/ 2147483647 w 1374"/>
                  <a:gd name="T83" fmla="*/ 2147483647 h 924"/>
                  <a:gd name="T84" fmla="*/ 2147483647 w 1374"/>
                  <a:gd name="T85" fmla="*/ 2147483647 h 924"/>
                  <a:gd name="T86" fmla="*/ 2147483647 w 1374"/>
                  <a:gd name="T87" fmla="*/ 2147483647 h 924"/>
                  <a:gd name="T88" fmla="*/ 2147483647 w 1374"/>
                  <a:gd name="T89" fmla="*/ 2147483647 h 924"/>
                  <a:gd name="T90" fmla="*/ 2147483647 w 1374"/>
                  <a:gd name="T91" fmla="*/ 2147483647 h 924"/>
                  <a:gd name="T92" fmla="*/ 2147483647 w 1374"/>
                  <a:gd name="T93" fmla="*/ 2147483647 h 924"/>
                  <a:gd name="T94" fmla="*/ 2147483647 w 1374"/>
                  <a:gd name="T95" fmla="*/ 2147483647 h 924"/>
                  <a:gd name="T96" fmla="*/ 2147483647 w 1374"/>
                  <a:gd name="T97" fmla="*/ 2147483647 h 924"/>
                  <a:gd name="T98" fmla="*/ 2147483647 w 1374"/>
                  <a:gd name="T99" fmla="*/ 2147483647 h 924"/>
                  <a:gd name="T100" fmla="*/ 2147483647 w 1374"/>
                  <a:gd name="T101" fmla="*/ 2147483647 h 924"/>
                  <a:gd name="T102" fmla="*/ 2147483647 w 1374"/>
                  <a:gd name="T103" fmla="*/ 2147483647 h 924"/>
                  <a:gd name="T104" fmla="*/ 2147483647 w 1374"/>
                  <a:gd name="T105" fmla="*/ 2147483647 h 924"/>
                  <a:gd name="T106" fmla="*/ 2147483647 w 1374"/>
                  <a:gd name="T107" fmla="*/ 2147483647 h 924"/>
                  <a:gd name="T108" fmla="*/ 2147483647 w 1374"/>
                  <a:gd name="T109" fmla="*/ 2147483647 h 924"/>
                  <a:gd name="T110" fmla="*/ 2147483647 w 1374"/>
                  <a:gd name="T111" fmla="*/ 2147483647 h 924"/>
                  <a:gd name="T112" fmla="*/ 2147483647 w 1374"/>
                  <a:gd name="T113" fmla="*/ 2147483647 h 924"/>
                  <a:gd name="T114" fmla="*/ 2147483647 w 1374"/>
                  <a:gd name="T115" fmla="*/ 2147483647 h 924"/>
                  <a:gd name="T116" fmla="*/ 2147483647 w 1374"/>
                  <a:gd name="T117" fmla="*/ 2147483647 h 924"/>
                  <a:gd name="T118" fmla="*/ 0 w 1374"/>
                  <a:gd name="T119" fmla="*/ 0 h 92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374"/>
                  <a:gd name="T181" fmla="*/ 0 h 924"/>
                  <a:gd name="T182" fmla="*/ 1374 w 1374"/>
                  <a:gd name="T183" fmla="*/ 924 h 92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374" h="924">
                    <a:moveTo>
                      <a:pt x="0" y="0"/>
                    </a:moveTo>
                    <a:lnTo>
                      <a:pt x="0" y="12"/>
                    </a:lnTo>
                    <a:lnTo>
                      <a:pt x="26" y="12"/>
                    </a:lnTo>
                    <a:lnTo>
                      <a:pt x="82" y="16"/>
                    </a:lnTo>
                    <a:lnTo>
                      <a:pt x="82" y="9"/>
                    </a:lnTo>
                    <a:lnTo>
                      <a:pt x="82" y="16"/>
                    </a:lnTo>
                    <a:lnTo>
                      <a:pt x="110" y="21"/>
                    </a:lnTo>
                    <a:lnTo>
                      <a:pt x="110" y="14"/>
                    </a:lnTo>
                    <a:lnTo>
                      <a:pt x="110" y="19"/>
                    </a:lnTo>
                    <a:lnTo>
                      <a:pt x="140" y="26"/>
                    </a:lnTo>
                    <a:lnTo>
                      <a:pt x="140" y="21"/>
                    </a:lnTo>
                    <a:lnTo>
                      <a:pt x="138" y="26"/>
                    </a:lnTo>
                    <a:lnTo>
                      <a:pt x="166" y="35"/>
                    </a:lnTo>
                    <a:lnTo>
                      <a:pt x="168" y="30"/>
                    </a:lnTo>
                    <a:lnTo>
                      <a:pt x="166" y="35"/>
                    </a:lnTo>
                    <a:lnTo>
                      <a:pt x="194" y="47"/>
                    </a:lnTo>
                    <a:lnTo>
                      <a:pt x="222" y="63"/>
                    </a:lnTo>
                    <a:lnTo>
                      <a:pt x="224" y="58"/>
                    </a:lnTo>
                    <a:lnTo>
                      <a:pt x="220" y="63"/>
                    </a:lnTo>
                    <a:lnTo>
                      <a:pt x="248" y="83"/>
                    </a:lnTo>
                    <a:lnTo>
                      <a:pt x="276" y="105"/>
                    </a:lnTo>
                    <a:lnTo>
                      <a:pt x="280" y="100"/>
                    </a:lnTo>
                    <a:lnTo>
                      <a:pt x="276" y="105"/>
                    </a:lnTo>
                    <a:lnTo>
                      <a:pt x="304" y="132"/>
                    </a:lnTo>
                    <a:lnTo>
                      <a:pt x="332" y="161"/>
                    </a:lnTo>
                    <a:lnTo>
                      <a:pt x="362" y="195"/>
                    </a:lnTo>
                    <a:lnTo>
                      <a:pt x="365" y="190"/>
                    </a:lnTo>
                    <a:lnTo>
                      <a:pt x="362" y="193"/>
                    </a:lnTo>
                    <a:lnTo>
                      <a:pt x="390" y="230"/>
                    </a:lnTo>
                    <a:lnTo>
                      <a:pt x="418" y="270"/>
                    </a:lnTo>
                    <a:lnTo>
                      <a:pt x="447" y="312"/>
                    </a:lnTo>
                    <a:lnTo>
                      <a:pt x="477" y="358"/>
                    </a:lnTo>
                    <a:lnTo>
                      <a:pt x="480" y="354"/>
                    </a:lnTo>
                    <a:lnTo>
                      <a:pt x="475" y="358"/>
                    </a:lnTo>
                    <a:lnTo>
                      <a:pt x="503" y="405"/>
                    </a:lnTo>
                    <a:lnTo>
                      <a:pt x="531" y="456"/>
                    </a:lnTo>
                    <a:lnTo>
                      <a:pt x="561" y="509"/>
                    </a:lnTo>
                    <a:lnTo>
                      <a:pt x="589" y="561"/>
                    </a:lnTo>
                    <a:lnTo>
                      <a:pt x="618" y="616"/>
                    </a:lnTo>
                    <a:lnTo>
                      <a:pt x="629" y="610"/>
                    </a:lnTo>
                    <a:lnTo>
                      <a:pt x="604" y="565"/>
                    </a:lnTo>
                    <a:lnTo>
                      <a:pt x="599" y="567"/>
                    </a:lnTo>
                    <a:lnTo>
                      <a:pt x="594" y="570"/>
                    </a:lnTo>
                    <a:lnTo>
                      <a:pt x="648" y="670"/>
                    </a:lnTo>
                    <a:lnTo>
                      <a:pt x="659" y="665"/>
                    </a:lnTo>
                    <a:lnTo>
                      <a:pt x="634" y="618"/>
                    </a:lnTo>
                    <a:lnTo>
                      <a:pt x="629" y="619"/>
                    </a:lnTo>
                    <a:lnTo>
                      <a:pt x="624" y="623"/>
                    </a:lnTo>
                    <a:lnTo>
                      <a:pt x="653" y="677"/>
                    </a:lnTo>
                    <a:lnTo>
                      <a:pt x="681" y="730"/>
                    </a:lnTo>
                    <a:lnTo>
                      <a:pt x="711" y="782"/>
                    </a:lnTo>
                    <a:lnTo>
                      <a:pt x="739" y="830"/>
                    </a:lnTo>
                    <a:lnTo>
                      <a:pt x="739" y="828"/>
                    </a:lnTo>
                    <a:lnTo>
                      <a:pt x="741" y="830"/>
                    </a:lnTo>
                    <a:lnTo>
                      <a:pt x="770" y="870"/>
                    </a:lnTo>
                    <a:lnTo>
                      <a:pt x="772" y="874"/>
                    </a:lnTo>
                    <a:lnTo>
                      <a:pt x="770" y="872"/>
                    </a:lnTo>
                    <a:lnTo>
                      <a:pt x="798" y="902"/>
                    </a:lnTo>
                    <a:lnTo>
                      <a:pt x="796" y="900"/>
                    </a:lnTo>
                    <a:lnTo>
                      <a:pt x="800" y="902"/>
                    </a:lnTo>
                    <a:lnTo>
                      <a:pt x="830" y="919"/>
                    </a:lnTo>
                    <a:lnTo>
                      <a:pt x="830" y="921"/>
                    </a:lnTo>
                    <a:lnTo>
                      <a:pt x="831" y="921"/>
                    </a:lnTo>
                    <a:lnTo>
                      <a:pt x="861" y="924"/>
                    </a:lnTo>
                    <a:lnTo>
                      <a:pt x="893" y="909"/>
                    </a:lnTo>
                    <a:lnTo>
                      <a:pt x="894" y="909"/>
                    </a:lnTo>
                    <a:lnTo>
                      <a:pt x="950" y="860"/>
                    </a:lnTo>
                    <a:lnTo>
                      <a:pt x="945" y="854"/>
                    </a:lnTo>
                    <a:lnTo>
                      <a:pt x="948" y="860"/>
                    </a:lnTo>
                    <a:lnTo>
                      <a:pt x="976" y="844"/>
                    </a:lnTo>
                    <a:lnTo>
                      <a:pt x="971" y="847"/>
                    </a:lnTo>
                    <a:lnTo>
                      <a:pt x="976" y="844"/>
                    </a:lnTo>
                    <a:lnTo>
                      <a:pt x="1032" y="809"/>
                    </a:lnTo>
                    <a:lnTo>
                      <a:pt x="1029" y="803"/>
                    </a:lnTo>
                    <a:lnTo>
                      <a:pt x="1030" y="809"/>
                    </a:lnTo>
                    <a:lnTo>
                      <a:pt x="1058" y="798"/>
                    </a:lnTo>
                    <a:lnTo>
                      <a:pt x="1065" y="796"/>
                    </a:lnTo>
                    <a:lnTo>
                      <a:pt x="1060" y="798"/>
                    </a:lnTo>
                    <a:lnTo>
                      <a:pt x="1088" y="786"/>
                    </a:lnTo>
                    <a:lnTo>
                      <a:pt x="1086" y="786"/>
                    </a:lnTo>
                    <a:lnTo>
                      <a:pt x="1088" y="786"/>
                    </a:lnTo>
                    <a:lnTo>
                      <a:pt x="1118" y="767"/>
                    </a:lnTo>
                    <a:lnTo>
                      <a:pt x="1121" y="763"/>
                    </a:lnTo>
                    <a:lnTo>
                      <a:pt x="1120" y="767"/>
                    </a:lnTo>
                    <a:lnTo>
                      <a:pt x="1147" y="742"/>
                    </a:lnTo>
                    <a:lnTo>
                      <a:pt x="1175" y="714"/>
                    </a:lnTo>
                    <a:lnTo>
                      <a:pt x="1203" y="684"/>
                    </a:lnTo>
                    <a:lnTo>
                      <a:pt x="1287" y="589"/>
                    </a:lnTo>
                    <a:lnTo>
                      <a:pt x="1315" y="560"/>
                    </a:lnTo>
                    <a:lnTo>
                      <a:pt x="1345" y="530"/>
                    </a:lnTo>
                    <a:lnTo>
                      <a:pt x="1374" y="503"/>
                    </a:lnTo>
                    <a:lnTo>
                      <a:pt x="1366" y="495"/>
                    </a:lnTo>
                    <a:lnTo>
                      <a:pt x="1336" y="521"/>
                    </a:lnTo>
                    <a:lnTo>
                      <a:pt x="1306" y="551"/>
                    </a:lnTo>
                    <a:lnTo>
                      <a:pt x="1278" y="581"/>
                    </a:lnTo>
                    <a:lnTo>
                      <a:pt x="1195" y="675"/>
                    </a:lnTo>
                    <a:lnTo>
                      <a:pt x="1167" y="705"/>
                    </a:lnTo>
                    <a:lnTo>
                      <a:pt x="1139" y="733"/>
                    </a:lnTo>
                    <a:lnTo>
                      <a:pt x="1111" y="758"/>
                    </a:lnTo>
                    <a:lnTo>
                      <a:pt x="1114" y="761"/>
                    </a:lnTo>
                    <a:lnTo>
                      <a:pt x="1111" y="758"/>
                    </a:lnTo>
                    <a:lnTo>
                      <a:pt x="1081" y="777"/>
                    </a:lnTo>
                    <a:lnTo>
                      <a:pt x="1085" y="781"/>
                    </a:lnTo>
                    <a:lnTo>
                      <a:pt x="1083" y="775"/>
                    </a:lnTo>
                    <a:lnTo>
                      <a:pt x="1055" y="788"/>
                    </a:lnTo>
                    <a:lnTo>
                      <a:pt x="1057" y="793"/>
                    </a:lnTo>
                    <a:lnTo>
                      <a:pt x="1055" y="788"/>
                    </a:lnTo>
                    <a:lnTo>
                      <a:pt x="1027" y="798"/>
                    </a:lnTo>
                    <a:lnTo>
                      <a:pt x="1025" y="800"/>
                    </a:lnTo>
                    <a:lnTo>
                      <a:pt x="969" y="835"/>
                    </a:lnTo>
                    <a:lnTo>
                      <a:pt x="973" y="839"/>
                    </a:lnTo>
                    <a:lnTo>
                      <a:pt x="971" y="833"/>
                    </a:lnTo>
                    <a:lnTo>
                      <a:pt x="943" y="849"/>
                    </a:lnTo>
                    <a:lnTo>
                      <a:pt x="940" y="851"/>
                    </a:lnTo>
                    <a:lnTo>
                      <a:pt x="941" y="851"/>
                    </a:lnTo>
                    <a:lnTo>
                      <a:pt x="886" y="900"/>
                    </a:lnTo>
                    <a:lnTo>
                      <a:pt x="889" y="903"/>
                    </a:lnTo>
                    <a:lnTo>
                      <a:pt x="887" y="898"/>
                    </a:lnTo>
                    <a:lnTo>
                      <a:pt x="859" y="912"/>
                    </a:lnTo>
                    <a:lnTo>
                      <a:pt x="861" y="917"/>
                    </a:lnTo>
                    <a:lnTo>
                      <a:pt x="863" y="912"/>
                    </a:lnTo>
                    <a:lnTo>
                      <a:pt x="833" y="909"/>
                    </a:lnTo>
                    <a:lnTo>
                      <a:pt x="831" y="914"/>
                    </a:lnTo>
                    <a:lnTo>
                      <a:pt x="835" y="909"/>
                    </a:lnTo>
                    <a:lnTo>
                      <a:pt x="805" y="891"/>
                    </a:lnTo>
                    <a:lnTo>
                      <a:pt x="802" y="896"/>
                    </a:lnTo>
                    <a:lnTo>
                      <a:pt x="807" y="893"/>
                    </a:lnTo>
                    <a:lnTo>
                      <a:pt x="779" y="863"/>
                    </a:lnTo>
                    <a:lnTo>
                      <a:pt x="774" y="867"/>
                    </a:lnTo>
                    <a:lnTo>
                      <a:pt x="779" y="863"/>
                    </a:lnTo>
                    <a:lnTo>
                      <a:pt x="749" y="823"/>
                    </a:lnTo>
                    <a:lnTo>
                      <a:pt x="744" y="826"/>
                    </a:lnTo>
                    <a:lnTo>
                      <a:pt x="749" y="824"/>
                    </a:lnTo>
                    <a:lnTo>
                      <a:pt x="721" y="777"/>
                    </a:lnTo>
                    <a:lnTo>
                      <a:pt x="692" y="724"/>
                    </a:lnTo>
                    <a:lnTo>
                      <a:pt x="664" y="672"/>
                    </a:lnTo>
                    <a:lnTo>
                      <a:pt x="634" y="618"/>
                    </a:lnTo>
                    <a:lnTo>
                      <a:pt x="624" y="623"/>
                    </a:lnTo>
                    <a:lnTo>
                      <a:pt x="648" y="670"/>
                    </a:lnTo>
                    <a:lnTo>
                      <a:pt x="653" y="667"/>
                    </a:lnTo>
                    <a:lnTo>
                      <a:pt x="659" y="665"/>
                    </a:lnTo>
                    <a:lnTo>
                      <a:pt x="604" y="565"/>
                    </a:lnTo>
                    <a:lnTo>
                      <a:pt x="594" y="570"/>
                    </a:lnTo>
                    <a:lnTo>
                      <a:pt x="618" y="616"/>
                    </a:lnTo>
                    <a:lnTo>
                      <a:pt x="624" y="612"/>
                    </a:lnTo>
                    <a:lnTo>
                      <a:pt x="629" y="610"/>
                    </a:lnTo>
                    <a:lnTo>
                      <a:pt x="599" y="556"/>
                    </a:lnTo>
                    <a:lnTo>
                      <a:pt x="571" y="503"/>
                    </a:lnTo>
                    <a:lnTo>
                      <a:pt x="542" y="451"/>
                    </a:lnTo>
                    <a:lnTo>
                      <a:pt x="514" y="400"/>
                    </a:lnTo>
                    <a:lnTo>
                      <a:pt x="486" y="353"/>
                    </a:lnTo>
                    <a:lnTo>
                      <a:pt x="489" y="356"/>
                    </a:lnTo>
                    <a:lnTo>
                      <a:pt x="486" y="351"/>
                    </a:lnTo>
                    <a:lnTo>
                      <a:pt x="456" y="305"/>
                    </a:lnTo>
                    <a:lnTo>
                      <a:pt x="426" y="263"/>
                    </a:lnTo>
                    <a:lnTo>
                      <a:pt x="398" y="223"/>
                    </a:lnTo>
                    <a:lnTo>
                      <a:pt x="370" y="186"/>
                    </a:lnTo>
                    <a:lnTo>
                      <a:pt x="365" y="181"/>
                    </a:lnTo>
                    <a:lnTo>
                      <a:pt x="370" y="186"/>
                    </a:lnTo>
                    <a:lnTo>
                      <a:pt x="341" y="153"/>
                    </a:lnTo>
                    <a:lnTo>
                      <a:pt x="313" y="123"/>
                    </a:lnTo>
                    <a:lnTo>
                      <a:pt x="285" y="97"/>
                    </a:lnTo>
                    <a:lnTo>
                      <a:pt x="290" y="102"/>
                    </a:lnTo>
                    <a:lnTo>
                      <a:pt x="283" y="97"/>
                    </a:lnTo>
                    <a:lnTo>
                      <a:pt x="255" y="74"/>
                    </a:lnTo>
                    <a:lnTo>
                      <a:pt x="227" y="54"/>
                    </a:lnTo>
                    <a:lnTo>
                      <a:pt x="224" y="51"/>
                    </a:lnTo>
                    <a:lnTo>
                      <a:pt x="227" y="53"/>
                    </a:lnTo>
                    <a:lnTo>
                      <a:pt x="199" y="37"/>
                    </a:lnTo>
                    <a:lnTo>
                      <a:pt x="171" y="25"/>
                    </a:lnTo>
                    <a:lnTo>
                      <a:pt x="173" y="26"/>
                    </a:lnTo>
                    <a:lnTo>
                      <a:pt x="170" y="25"/>
                    </a:lnTo>
                    <a:lnTo>
                      <a:pt x="142" y="16"/>
                    </a:lnTo>
                    <a:lnTo>
                      <a:pt x="145" y="18"/>
                    </a:lnTo>
                    <a:lnTo>
                      <a:pt x="142" y="16"/>
                    </a:lnTo>
                    <a:lnTo>
                      <a:pt x="112" y="9"/>
                    </a:lnTo>
                    <a:lnTo>
                      <a:pt x="84" y="4"/>
                    </a:lnTo>
                    <a:lnTo>
                      <a:pt x="82" y="4"/>
                    </a:lnTo>
                    <a:lnTo>
                      <a:pt x="26" y="0"/>
                    </a:lnTo>
                    <a:lnTo>
                      <a:pt x="0" y="0"/>
                    </a:lnTo>
                    <a:close/>
                  </a:path>
                </a:pathLst>
              </a:custGeom>
              <a:solidFill>
                <a:srgbClr val="00E5E4"/>
              </a:solidFill>
              <a:ln w="0">
                <a:solidFill>
                  <a:srgbClr val="00E5E4"/>
                </a:solidFill>
                <a:round/>
                <a:headEnd/>
                <a:tailEnd/>
              </a:ln>
            </p:spPr>
            <p:txBody>
              <a:bodyPr/>
              <a:lstStyle/>
              <a:p>
                <a:endParaRPr lang="en-US"/>
              </a:p>
            </p:txBody>
          </p:sp>
          <p:sp>
            <p:nvSpPr>
              <p:cNvPr id="532" name="Freeform 1058"/>
              <p:cNvSpPr>
                <a:spLocks noEditPoints="1"/>
              </p:cNvSpPr>
              <p:nvPr/>
            </p:nvSpPr>
            <p:spPr bwMode="auto">
              <a:xfrm>
                <a:off x="6465888" y="2409825"/>
                <a:ext cx="2173288" cy="1443038"/>
              </a:xfrm>
              <a:custGeom>
                <a:avLst/>
                <a:gdLst>
                  <a:gd name="T0" fmla="*/ 2147483647 w 1369"/>
                  <a:gd name="T1" fmla="*/ 2147483647 h 909"/>
                  <a:gd name="T2" fmla="*/ 2147483647 w 1369"/>
                  <a:gd name="T3" fmla="*/ 0 h 909"/>
                  <a:gd name="T4" fmla="*/ 2147483647 w 1369"/>
                  <a:gd name="T5" fmla="*/ 2147483647 h 909"/>
                  <a:gd name="T6" fmla="*/ 2147483647 w 1369"/>
                  <a:gd name="T7" fmla="*/ 2147483647 h 909"/>
                  <a:gd name="T8" fmla="*/ 2147483647 w 1369"/>
                  <a:gd name="T9" fmla="*/ 2147483647 h 909"/>
                  <a:gd name="T10" fmla="*/ 2147483647 w 1369"/>
                  <a:gd name="T11" fmla="*/ 2147483647 h 909"/>
                  <a:gd name="T12" fmla="*/ 2147483647 w 1369"/>
                  <a:gd name="T13" fmla="*/ 2147483647 h 909"/>
                  <a:gd name="T14" fmla="*/ 2147483647 w 1369"/>
                  <a:gd name="T15" fmla="*/ 2147483647 h 909"/>
                  <a:gd name="T16" fmla="*/ 2147483647 w 1369"/>
                  <a:gd name="T17" fmla="*/ 2147483647 h 909"/>
                  <a:gd name="T18" fmla="*/ 2147483647 w 1369"/>
                  <a:gd name="T19" fmla="*/ 2147483647 h 909"/>
                  <a:gd name="T20" fmla="*/ 2147483647 w 1369"/>
                  <a:gd name="T21" fmla="*/ 2147483647 h 909"/>
                  <a:gd name="T22" fmla="*/ 2147483647 w 1369"/>
                  <a:gd name="T23" fmla="*/ 2147483647 h 909"/>
                  <a:gd name="T24" fmla="*/ 2147483647 w 1369"/>
                  <a:gd name="T25" fmla="*/ 2147483647 h 909"/>
                  <a:gd name="T26" fmla="*/ 2147483647 w 1369"/>
                  <a:gd name="T27" fmla="*/ 2147483647 h 909"/>
                  <a:gd name="T28" fmla="*/ 2147483647 w 1369"/>
                  <a:gd name="T29" fmla="*/ 2147483647 h 909"/>
                  <a:gd name="T30" fmla="*/ 2147483647 w 1369"/>
                  <a:gd name="T31" fmla="*/ 2147483647 h 909"/>
                  <a:gd name="T32" fmla="*/ 2147483647 w 1369"/>
                  <a:gd name="T33" fmla="*/ 2147483647 h 909"/>
                  <a:gd name="T34" fmla="*/ 2147483647 w 1369"/>
                  <a:gd name="T35" fmla="*/ 2147483647 h 909"/>
                  <a:gd name="T36" fmla="*/ 2147483647 w 1369"/>
                  <a:gd name="T37" fmla="*/ 2147483647 h 909"/>
                  <a:gd name="T38" fmla="*/ 2147483647 w 1369"/>
                  <a:gd name="T39" fmla="*/ 2147483647 h 909"/>
                  <a:gd name="T40" fmla="*/ 2147483647 w 1369"/>
                  <a:gd name="T41" fmla="*/ 2147483647 h 909"/>
                  <a:gd name="T42" fmla="*/ 2147483647 w 1369"/>
                  <a:gd name="T43" fmla="*/ 2147483647 h 909"/>
                  <a:gd name="T44" fmla="*/ 2147483647 w 1369"/>
                  <a:gd name="T45" fmla="*/ 2147483647 h 909"/>
                  <a:gd name="T46" fmla="*/ 2147483647 w 1369"/>
                  <a:gd name="T47" fmla="*/ 2147483647 h 909"/>
                  <a:gd name="T48" fmla="*/ 2147483647 w 1369"/>
                  <a:gd name="T49" fmla="*/ 2147483647 h 909"/>
                  <a:gd name="T50" fmla="*/ 2147483647 w 1369"/>
                  <a:gd name="T51" fmla="*/ 2147483647 h 909"/>
                  <a:gd name="T52" fmla="*/ 2147483647 w 1369"/>
                  <a:gd name="T53" fmla="*/ 2147483647 h 909"/>
                  <a:gd name="T54" fmla="*/ 2147483647 w 1369"/>
                  <a:gd name="T55" fmla="*/ 2147483647 h 909"/>
                  <a:gd name="T56" fmla="*/ 2147483647 w 1369"/>
                  <a:gd name="T57" fmla="*/ 2147483647 h 909"/>
                  <a:gd name="T58" fmla="*/ 2147483647 w 1369"/>
                  <a:gd name="T59" fmla="*/ 2147483647 h 909"/>
                  <a:gd name="T60" fmla="*/ 2147483647 w 1369"/>
                  <a:gd name="T61" fmla="*/ 2147483647 h 909"/>
                  <a:gd name="T62" fmla="*/ 2147483647 w 1369"/>
                  <a:gd name="T63" fmla="*/ 2147483647 h 909"/>
                  <a:gd name="T64" fmla="*/ 2147483647 w 1369"/>
                  <a:gd name="T65" fmla="*/ 2147483647 h 909"/>
                  <a:gd name="T66" fmla="*/ 2147483647 w 1369"/>
                  <a:gd name="T67" fmla="*/ 2147483647 h 909"/>
                  <a:gd name="T68" fmla="*/ 2147483647 w 1369"/>
                  <a:gd name="T69" fmla="*/ 2147483647 h 909"/>
                  <a:gd name="T70" fmla="*/ 2147483647 w 1369"/>
                  <a:gd name="T71" fmla="*/ 2147483647 h 909"/>
                  <a:gd name="T72" fmla="*/ 2147483647 w 1369"/>
                  <a:gd name="T73" fmla="*/ 2147483647 h 909"/>
                  <a:gd name="T74" fmla="*/ 2147483647 w 1369"/>
                  <a:gd name="T75" fmla="*/ 2147483647 h 909"/>
                  <a:gd name="T76" fmla="*/ 2147483647 w 1369"/>
                  <a:gd name="T77" fmla="*/ 2147483647 h 909"/>
                  <a:gd name="T78" fmla="*/ 2147483647 w 1369"/>
                  <a:gd name="T79" fmla="*/ 2147483647 h 909"/>
                  <a:gd name="T80" fmla="*/ 2147483647 w 1369"/>
                  <a:gd name="T81" fmla="*/ 2147483647 h 909"/>
                  <a:gd name="T82" fmla="*/ 2147483647 w 1369"/>
                  <a:gd name="T83" fmla="*/ 2147483647 h 909"/>
                  <a:gd name="T84" fmla="*/ 2147483647 w 1369"/>
                  <a:gd name="T85" fmla="*/ 2147483647 h 909"/>
                  <a:gd name="T86" fmla="*/ 2147483647 w 1369"/>
                  <a:gd name="T87" fmla="*/ 2147483647 h 909"/>
                  <a:gd name="T88" fmla="*/ 2147483647 w 1369"/>
                  <a:gd name="T89" fmla="*/ 2147483647 h 909"/>
                  <a:gd name="T90" fmla="*/ 2147483647 w 1369"/>
                  <a:gd name="T91" fmla="*/ 2147483647 h 909"/>
                  <a:gd name="T92" fmla="*/ 2147483647 w 1369"/>
                  <a:gd name="T93" fmla="*/ 2147483647 h 909"/>
                  <a:gd name="T94" fmla="*/ 2147483647 w 1369"/>
                  <a:gd name="T95" fmla="*/ 2147483647 h 909"/>
                  <a:gd name="T96" fmla="*/ 2147483647 w 1369"/>
                  <a:gd name="T97" fmla="*/ 2147483647 h 909"/>
                  <a:gd name="T98" fmla="*/ 2147483647 w 1369"/>
                  <a:gd name="T99" fmla="*/ 2147483647 h 909"/>
                  <a:gd name="T100" fmla="*/ 2147483647 w 1369"/>
                  <a:gd name="T101" fmla="*/ 2147483647 h 909"/>
                  <a:gd name="T102" fmla="*/ 2147483647 w 1369"/>
                  <a:gd name="T103" fmla="*/ 2147483647 h 909"/>
                  <a:gd name="T104" fmla="*/ 2147483647 w 1369"/>
                  <a:gd name="T105" fmla="*/ 2147483647 h 909"/>
                  <a:gd name="T106" fmla="*/ 2147483647 w 1369"/>
                  <a:gd name="T107" fmla="*/ 2147483647 h 909"/>
                  <a:gd name="T108" fmla="*/ 2147483647 w 1369"/>
                  <a:gd name="T109" fmla="*/ 2147483647 h 909"/>
                  <a:gd name="T110" fmla="*/ 2147483647 w 1369"/>
                  <a:gd name="T111" fmla="*/ 2147483647 h 909"/>
                  <a:gd name="T112" fmla="*/ 2147483647 w 1369"/>
                  <a:gd name="T113" fmla="*/ 2147483647 h 909"/>
                  <a:gd name="T114" fmla="*/ 2147483647 w 1369"/>
                  <a:gd name="T115" fmla="*/ 2147483647 h 909"/>
                  <a:gd name="T116" fmla="*/ 2147483647 w 1369"/>
                  <a:gd name="T117" fmla="*/ 2147483647 h 9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69"/>
                  <a:gd name="T178" fmla="*/ 0 h 909"/>
                  <a:gd name="T179" fmla="*/ 1369 w 1369"/>
                  <a:gd name="T180" fmla="*/ 909 h 90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69" h="909">
                    <a:moveTo>
                      <a:pt x="0" y="2"/>
                    </a:moveTo>
                    <a:lnTo>
                      <a:pt x="0" y="14"/>
                    </a:lnTo>
                    <a:lnTo>
                      <a:pt x="26" y="12"/>
                    </a:lnTo>
                    <a:lnTo>
                      <a:pt x="60" y="12"/>
                    </a:lnTo>
                    <a:lnTo>
                      <a:pt x="60" y="0"/>
                    </a:lnTo>
                    <a:lnTo>
                      <a:pt x="26" y="0"/>
                    </a:lnTo>
                    <a:lnTo>
                      <a:pt x="0" y="2"/>
                    </a:lnTo>
                    <a:close/>
                    <a:moveTo>
                      <a:pt x="119" y="7"/>
                    </a:moveTo>
                    <a:lnTo>
                      <a:pt x="117" y="18"/>
                    </a:lnTo>
                    <a:lnTo>
                      <a:pt x="140" y="23"/>
                    </a:lnTo>
                    <a:lnTo>
                      <a:pt x="140" y="18"/>
                    </a:lnTo>
                    <a:lnTo>
                      <a:pt x="138" y="23"/>
                    </a:lnTo>
                    <a:lnTo>
                      <a:pt x="166" y="32"/>
                    </a:lnTo>
                    <a:lnTo>
                      <a:pt x="168" y="26"/>
                    </a:lnTo>
                    <a:lnTo>
                      <a:pt x="166" y="32"/>
                    </a:lnTo>
                    <a:lnTo>
                      <a:pt x="173" y="35"/>
                    </a:lnTo>
                    <a:lnTo>
                      <a:pt x="178" y="25"/>
                    </a:lnTo>
                    <a:lnTo>
                      <a:pt x="171" y="21"/>
                    </a:lnTo>
                    <a:lnTo>
                      <a:pt x="173" y="23"/>
                    </a:lnTo>
                    <a:lnTo>
                      <a:pt x="170" y="21"/>
                    </a:lnTo>
                    <a:lnTo>
                      <a:pt x="142" y="12"/>
                    </a:lnTo>
                    <a:lnTo>
                      <a:pt x="145" y="14"/>
                    </a:lnTo>
                    <a:lnTo>
                      <a:pt x="142" y="12"/>
                    </a:lnTo>
                    <a:lnTo>
                      <a:pt x="119" y="7"/>
                    </a:lnTo>
                    <a:close/>
                    <a:moveTo>
                      <a:pt x="231" y="53"/>
                    </a:moveTo>
                    <a:lnTo>
                      <a:pt x="224" y="62"/>
                    </a:lnTo>
                    <a:lnTo>
                      <a:pt x="248" y="79"/>
                    </a:lnTo>
                    <a:lnTo>
                      <a:pt x="271" y="97"/>
                    </a:lnTo>
                    <a:lnTo>
                      <a:pt x="278" y="88"/>
                    </a:lnTo>
                    <a:lnTo>
                      <a:pt x="255" y="70"/>
                    </a:lnTo>
                    <a:lnTo>
                      <a:pt x="231" y="53"/>
                    </a:lnTo>
                    <a:close/>
                    <a:moveTo>
                      <a:pt x="323" y="130"/>
                    </a:moveTo>
                    <a:lnTo>
                      <a:pt x="315" y="139"/>
                    </a:lnTo>
                    <a:lnTo>
                      <a:pt x="332" y="158"/>
                    </a:lnTo>
                    <a:lnTo>
                      <a:pt x="355" y="183"/>
                    </a:lnTo>
                    <a:lnTo>
                      <a:pt x="363" y="174"/>
                    </a:lnTo>
                    <a:lnTo>
                      <a:pt x="341" y="149"/>
                    </a:lnTo>
                    <a:lnTo>
                      <a:pt x="323" y="130"/>
                    </a:lnTo>
                    <a:close/>
                    <a:moveTo>
                      <a:pt x="398" y="221"/>
                    </a:moveTo>
                    <a:lnTo>
                      <a:pt x="390" y="228"/>
                    </a:lnTo>
                    <a:lnTo>
                      <a:pt x="418" y="267"/>
                    </a:lnTo>
                    <a:lnTo>
                      <a:pt x="425" y="277"/>
                    </a:lnTo>
                    <a:lnTo>
                      <a:pt x="433" y="270"/>
                    </a:lnTo>
                    <a:lnTo>
                      <a:pt x="426" y="260"/>
                    </a:lnTo>
                    <a:lnTo>
                      <a:pt x="398" y="221"/>
                    </a:lnTo>
                    <a:close/>
                    <a:moveTo>
                      <a:pt x="466" y="319"/>
                    </a:moveTo>
                    <a:lnTo>
                      <a:pt x="458" y="326"/>
                    </a:lnTo>
                    <a:lnTo>
                      <a:pt x="477" y="354"/>
                    </a:lnTo>
                    <a:lnTo>
                      <a:pt x="480" y="351"/>
                    </a:lnTo>
                    <a:lnTo>
                      <a:pt x="475" y="354"/>
                    </a:lnTo>
                    <a:lnTo>
                      <a:pt x="489" y="375"/>
                    </a:lnTo>
                    <a:lnTo>
                      <a:pt x="500" y="370"/>
                    </a:lnTo>
                    <a:lnTo>
                      <a:pt x="486" y="349"/>
                    </a:lnTo>
                    <a:lnTo>
                      <a:pt x="489" y="353"/>
                    </a:lnTo>
                    <a:lnTo>
                      <a:pt x="486" y="347"/>
                    </a:lnTo>
                    <a:lnTo>
                      <a:pt x="466" y="319"/>
                    </a:lnTo>
                    <a:close/>
                    <a:moveTo>
                      <a:pt x="529" y="423"/>
                    </a:moveTo>
                    <a:lnTo>
                      <a:pt x="519" y="428"/>
                    </a:lnTo>
                    <a:lnTo>
                      <a:pt x="531" y="451"/>
                    </a:lnTo>
                    <a:lnTo>
                      <a:pt x="549" y="479"/>
                    </a:lnTo>
                    <a:lnTo>
                      <a:pt x="559" y="474"/>
                    </a:lnTo>
                    <a:lnTo>
                      <a:pt x="542" y="446"/>
                    </a:lnTo>
                    <a:lnTo>
                      <a:pt x="529" y="423"/>
                    </a:lnTo>
                    <a:close/>
                    <a:moveTo>
                      <a:pt x="587" y="526"/>
                    </a:moveTo>
                    <a:lnTo>
                      <a:pt x="576" y="532"/>
                    </a:lnTo>
                    <a:lnTo>
                      <a:pt x="589" y="554"/>
                    </a:lnTo>
                    <a:lnTo>
                      <a:pt x="606" y="584"/>
                    </a:lnTo>
                    <a:lnTo>
                      <a:pt x="617" y="579"/>
                    </a:lnTo>
                    <a:lnTo>
                      <a:pt x="599" y="549"/>
                    </a:lnTo>
                    <a:lnTo>
                      <a:pt x="587" y="526"/>
                    </a:lnTo>
                    <a:close/>
                    <a:moveTo>
                      <a:pt x="603" y="577"/>
                    </a:moveTo>
                    <a:lnTo>
                      <a:pt x="613" y="572"/>
                    </a:lnTo>
                    <a:lnTo>
                      <a:pt x="604" y="556"/>
                    </a:lnTo>
                    <a:lnTo>
                      <a:pt x="599" y="558"/>
                    </a:lnTo>
                    <a:lnTo>
                      <a:pt x="594" y="561"/>
                    </a:lnTo>
                    <a:lnTo>
                      <a:pt x="613" y="596"/>
                    </a:lnTo>
                    <a:lnTo>
                      <a:pt x="624" y="591"/>
                    </a:lnTo>
                    <a:lnTo>
                      <a:pt x="604" y="556"/>
                    </a:lnTo>
                    <a:lnTo>
                      <a:pt x="594" y="561"/>
                    </a:lnTo>
                    <a:lnTo>
                      <a:pt x="603" y="577"/>
                    </a:lnTo>
                    <a:close/>
                    <a:moveTo>
                      <a:pt x="653" y="644"/>
                    </a:moveTo>
                    <a:lnTo>
                      <a:pt x="643" y="649"/>
                    </a:lnTo>
                    <a:lnTo>
                      <a:pt x="648" y="661"/>
                    </a:lnTo>
                    <a:lnTo>
                      <a:pt x="659" y="656"/>
                    </a:lnTo>
                    <a:lnTo>
                      <a:pt x="636" y="614"/>
                    </a:lnTo>
                    <a:lnTo>
                      <a:pt x="625" y="619"/>
                    </a:lnTo>
                    <a:lnTo>
                      <a:pt x="648" y="661"/>
                    </a:lnTo>
                    <a:lnTo>
                      <a:pt x="653" y="658"/>
                    </a:lnTo>
                    <a:lnTo>
                      <a:pt x="659" y="656"/>
                    </a:lnTo>
                    <a:lnTo>
                      <a:pt x="653" y="644"/>
                    </a:lnTo>
                    <a:close/>
                    <a:moveTo>
                      <a:pt x="660" y="658"/>
                    </a:moveTo>
                    <a:lnTo>
                      <a:pt x="650" y="663"/>
                    </a:lnTo>
                    <a:lnTo>
                      <a:pt x="653" y="670"/>
                    </a:lnTo>
                    <a:lnTo>
                      <a:pt x="678" y="716"/>
                    </a:lnTo>
                    <a:lnTo>
                      <a:pt x="688" y="710"/>
                    </a:lnTo>
                    <a:lnTo>
                      <a:pt x="664" y="665"/>
                    </a:lnTo>
                    <a:lnTo>
                      <a:pt x="660" y="658"/>
                    </a:lnTo>
                    <a:close/>
                    <a:moveTo>
                      <a:pt x="718" y="761"/>
                    </a:moveTo>
                    <a:lnTo>
                      <a:pt x="707" y="767"/>
                    </a:lnTo>
                    <a:lnTo>
                      <a:pt x="711" y="774"/>
                    </a:lnTo>
                    <a:lnTo>
                      <a:pt x="739" y="819"/>
                    </a:lnTo>
                    <a:lnTo>
                      <a:pt x="749" y="814"/>
                    </a:lnTo>
                    <a:lnTo>
                      <a:pt x="721" y="768"/>
                    </a:lnTo>
                    <a:lnTo>
                      <a:pt x="718" y="761"/>
                    </a:lnTo>
                    <a:close/>
                    <a:moveTo>
                      <a:pt x="783" y="861"/>
                    </a:moveTo>
                    <a:lnTo>
                      <a:pt x="774" y="868"/>
                    </a:lnTo>
                    <a:lnTo>
                      <a:pt x="798" y="896"/>
                    </a:lnTo>
                    <a:lnTo>
                      <a:pt x="798" y="898"/>
                    </a:lnTo>
                    <a:lnTo>
                      <a:pt x="817" y="909"/>
                    </a:lnTo>
                    <a:lnTo>
                      <a:pt x="824" y="900"/>
                    </a:lnTo>
                    <a:lnTo>
                      <a:pt x="805" y="889"/>
                    </a:lnTo>
                    <a:lnTo>
                      <a:pt x="802" y="893"/>
                    </a:lnTo>
                    <a:lnTo>
                      <a:pt x="807" y="889"/>
                    </a:lnTo>
                    <a:lnTo>
                      <a:pt x="783" y="861"/>
                    </a:lnTo>
                    <a:close/>
                    <a:moveTo>
                      <a:pt x="872" y="898"/>
                    </a:moveTo>
                    <a:lnTo>
                      <a:pt x="879" y="907"/>
                    </a:lnTo>
                    <a:lnTo>
                      <a:pt x="893" y="898"/>
                    </a:lnTo>
                    <a:lnTo>
                      <a:pt x="894" y="896"/>
                    </a:lnTo>
                    <a:lnTo>
                      <a:pt x="894" y="898"/>
                    </a:lnTo>
                    <a:lnTo>
                      <a:pt x="922" y="867"/>
                    </a:lnTo>
                    <a:lnTo>
                      <a:pt x="913" y="858"/>
                    </a:lnTo>
                    <a:lnTo>
                      <a:pt x="886" y="889"/>
                    </a:lnTo>
                    <a:lnTo>
                      <a:pt x="889" y="893"/>
                    </a:lnTo>
                    <a:lnTo>
                      <a:pt x="886" y="889"/>
                    </a:lnTo>
                    <a:lnTo>
                      <a:pt x="872" y="898"/>
                    </a:lnTo>
                    <a:close/>
                    <a:moveTo>
                      <a:pt x="959" y="817"/>
                    </a:moveTo>
                    <a:lnTo>
                      <a:pt x="964" y="828"/>
                    </a:lnTo>
                    <a:lnTo>
                      <a:pt x="976" y="821"/>
                    </a:lnTo>
                    <a:lnTo>
                      <a:pt x="973" y="823"/>
                    </a:lnTo>
                    <a:lnTo>
                      <a:pt x="976" y="821"/>
                    </a:lnTo>
                    <a:lnTo>
                      <a:pt x="1004" y="802"/>
                    </a:lnTo>
                    <a:lnTo>
                      <a:pt x="1001" y="796"/>
                    </a:lnTo>
                    <a:lnTo>
                      <a:pt x="1004" y="802"/>
                    </a:lnTo>
                    <a:lnTo>
                      <a:pt x="1015" y="796"/>
                    </a:lnTo>
                    <a:lnTo>
                      <a:pt x="1010" y="786"/>
                    </a:lnTo>
                    <a:lnTo>
                      <a:pt x="999" y="791"/>
                    </a:lnTo>
                    <a:lnTo>
                      <a:pt x="1001" y="789"/>
                    </a:lnTo>
                    <a:lnTo>
                      <a:pt x="997" y="793"/>
                    </a:lnTo>
                    <a:lnTo>
                      <a:pt x="969" y="812"/>
                    </a:lnTo>
                    <a:lnTo>
                      <a:pt x="973" y="816"/>
                    </a:lnTo>
                    <a:lnTo>
                      <a:pt x="971" y="810"/>
                    </a:lnTo>
                    <a:lnTo>
                      <a:pt x="959" y="817"/>
                    </a:lnTo>
                    <a:close/>
                    <a:moveTo>
                      <a:pt x="1065" y="765"/>
                    </a:moveTo>
                    <a:lnTo>
                      <a:pt x="1069" y="775"/>
                    </a:lnTo>
                    <a:lnTo>
                      <a:pt x="1086" y="770"/>
                    </a:lnTo>
                    <a:lnTo>
                      <a:pt x="1088" y="770"/>
                    </a:lnTo>
                    <a:lnTo>
                      <a:pt x="1118" y="753"/>
                    </a:lnTo>
                    <a:lnTo>
                      <a:pt x="1120" y="751"/>
                    </a:lnTo>
                    <a:lnTo>
                      <a:pt x="1120" y="753"/>
                    </a:lnTo>
                    <a:lnTo>
                      <a:pt x="1123" y="747"/>
                    </a:lnTo>
                    <a:lnTo>
                      <a:pt x="1114" y="739"/>
                    </a:lnTo>
                    <a:lnTo>
                      <a:pt x="1111" y="744"/>
                    </a:lnTo>
                    <a:lnTo>
                      <a:pt x="1114" y="747"/>
                    </a:lnTo>
                    <a:lnTo>
                      <a:pt x="1113" y="742"/>
                    </a:lnTo>
                    <a:lnTo>
                      <a:pt x="1083" y="760"/>
                    </a:lnTo>
                    <a:lnTo>
                      <a:pt x="1085" y="765"/>
                    </a:lnTo>
                    <a:lnTo>
                      <a:pt x="1083" y="760"/>
                    </a:lnTo>
                    <a:lnTo>
                      <a:pt x="1065" y="765"/>
                    </a:lnTo>
                    <a:close/>
                    <a:moveTo>
                      <a:pt x="1158" y="698"/>
                    </a:moveTo>
                    <a:lnTo>
                      <a:pt x="1167" y="707"/>
                    </a:lnTo>
                    <a:lnTo>
                      <a:pt x="1175" y="698"/>
                    </a:lnTo>
                    <a:lnTo>
                      <a:pt x="1205" y="661"/>
                    </a:lnTo>
                    <a:lnTo>
                      <a:pt x="1196" y="653"/>
                    </a:lnTo>
                    <a:lnTo>
                      <a:pt x="1167" y="689"/>
                    </a:lnTo>
                    <a:lnTo>
                      <a:pt x="1158" y="698"/>
                    </a:lnTo>
                    <a:close/>
                    <a:moveTo>
                      <a:pt x="1236" y="609"/>
                    </a:moveTo>
                    <a:lnTo>
                      <a:pt x="1245" y="618"/>
                    </a:lnTo>
                    <a:lnTo>
                      <a:pt x="1285" y="574"/>
                    </a:lnTo>
                    <a:lnTo>
                      <a:pt x="1277" y="565"/>
                    </a:lnTo>
                    <a:lnTo>
                      <a:pt x="1236" y="609"/>
                    </a:lnTo>
                    <a:close/>
                    <a:moveTo>
                      <a:pt x="1317" y="521"/>
                    </a:moveTo>
                    <a:lnTo>
                      <a:pt x="1326" y="530"/>
                    </a:lnTo>
                    <a:lnTo>
                      <a:pt x="1345" y="514"/>
                    </a:lnTo>
                    <a:lnTo>
                      <a:pt x="1369" y="489"/>
                    </a:lnTo>
                    <a:lnTo>
                      <a:pt x="1360" y="481"/>
                    </a:lnTo>
                    <a:lnTo>
                      <a:pt x="1336" y="505"/>
                    </a:lnTo>
                    <a:lnTo>
                      <a:pt x="1317" y="521"/>
                    </a:lnTo>
                    <a:close/>
                  </a:path>
                </a:pathLst>
              </a:custGeom>
              <a:solidFill>
                <a:srgbClr val="000000"/>
              </a:solidFill>
              <a:ln w="0">
                <a:solidFill>
                  <a:srgbClr val="000000"/>
                </a:solidFill>
                <a:round/>
                <a:headEnd/>
                <a:tailEnd/>
              </a:ln>
            </p:spPr>
            <p:txBody>
              <a:bodyPr/>
              <a:lstStyle/>
              <a:p>
                <a:endParaRPr lang="en-US"/>
              </a:p>
            </p:txBody>
          </p:sp>
        </p:grpSp>
        <p:cxnSp>
          <p:nvCxnSpPr>
            <p:cNvPr id="291" name="Straight Connector 1037"/>
            <p:cNvCxnSpPr>
              <a:cxnSpLocks noChangeShapeType="1"/>
            </p:cNvCxnSpPr>
            <p:nvPr/>
          </p:nvCxnSpPr>
          <p:spPr bwMode="auto">
            <a:xfrm rot="5400000">
              <a:off x="5930900" y="4829175"/>
              <a:ext cx="2665413" cy="11113"/>
            </a:xfrm>
            <a:prstGeom prst="line">
              <a:avLst/>
            </a:prstGeom>
            <a:noFill/>
            <a:ln w="6350" algn="ctr">
              <a:solidFill>
                <a:srgbClr val="002060"/>
              </a:solidFill>
              <a:prstDash val="dash"/>
              <a:round/>
              <a:headEnd/>
              <a:tailEnd/>
            </a:ln>
          </p:spPr>
        </p:cxnSp>
        <p:sp>
          <p:nvSpPr>
            <p:cNvPr id="292" name="TextBox 291"/>
            <p:cNvSpPr txBox="1"/>
            <p:nvPr/>
          </p:nvSpPr>
          <p:spPr>
            <a:xfrm>
              <a:off x="6308725" y="4567238"/>
              <a:ext cx="574675" cy="246062"/>
            </a:xfrm>
            <a:prstGeom prst="rect">
              <a:avLst/>
            </a:prstGeom>
            <a:noFill/>
            <a:ln>
              <a:noFill/>
            </a:ln>
          </p:spPr>
          <p:txBody>
            <a:bodyPr wrap="none">
              <a:spAutoFit/>
            </a:bodyPr>
            <a:lstStyle/>
            <a:p>
              <a:pPr>
                <a:defRPr/>
              </a:pPr>
              <a:r>
                <a:rPr lang="en-US" sz="1000" dirty="0">
                  <a:solidFill>
                    <a:schemeClr val="accent6"/>
                  </a:solidFill>
                  <a:latin typeface="Arial Narrow" pitchFamily="34" charset="0"/>
                </a:rPr>
                <a:t>sun glint</a:t>
              </a:r>
            </a:p>
          </p:txBody>
        </p:sp>
        <p:cxnSp>
          <p:nvCxnSpPr>
            <p:cNvPr id="293" name="Straight Connector 1015"/>
            <p:cNvCxnSpPr>
              <a:cxnSpLocks noChangeShapeType="1"/>
            </p:cNvCxnSpPr>
            <p:nvPr/>
          </p:nvCxnSpPr>
          <p:spPr bwMode="auto">
            <a:xfrm rot="5400000" flipH="1" flipV="1">
              <a:off x="6415882" y="4407694"/>
              <a:ext cx="361950" cy="1587"/>
            </a:xfrm>
            <a:prstGeom prst="line">
              <a:avLst/>
            </a:prstGeom>
            <a:noFill/>
            <a:ln w="9525" algn="ctr">
              <a:solidFill>
                <a:srgbClr val="3399FF"/>
              </a:solidFill>
              <a:prstDash val="sysDot"/>
              <a:round/>
              <a:headEnd/>
              <a:tailEnd type="oval" w="sm" len="sm"/>
            </a:ln>
          </p:spPr>
        </p:cxnSp>
      </p:grpSp>
      <p:grpSp>
        <p:nvGrpSpPr>
          <p:cNvPr id="9" name="Group 570"/>
          <p:cNvGrpSpPr>
            <a:grpSpLocks/>
          </p:cNvGrpSpPr>
          <p:nvPr/>
        </p:nvGrpSpPr>
        <p:grpSpPr bwMode="auto">
          <a:xfrm>
            <a:off x="2913829" y="2692245"/>
            <a:ext cx="1030534" cy="299381"/>
            <a:chOff x="2443439" y="2695457"/>
            <a:chExt cx="1029968" cy="298963"/>
          </a:xfrm>
        </p:grpSpPr>
        <p:sp>
          <p:nvSpPr>
            <p:cNvPr id="544" name="TextBox 557"/>
            <p:cNvSpPr txBox="1">
              <a:spLocks noChangeArrowheads="1"/>
            </p:cNvSpPr>
            <p:nvPr/>
          </p:nvSpPr>
          <p:spPr bwMode="auto">
            <a:xfrm>
              <a:off x="2443439" y="2697277"/>
              <a:ext cx="461733" cy="291980"/>
            </a:xfrm>
            <a:prstGeom prst="rect">
              <a:avLst/>
            </a:prstGeom>
            <a:noFill/>
            <a:ln w="9525">
              <a:noFill/>
              <a:miter lim="800000"/>
              <a:headEnd/>
              <a:tailEnd/>
            </a:ln>
          </p:spPr>
          <p:txBody>
            <a:bodyPr wrap="none">
              <a:spAutoFit/>
            </a:bodyPr>
            <a:lstStyle/>
            <a:p>
              <a:r>
                <a:rPr lang="el-GR" sz="1300"/>
                <a:t>Δ</a:t>
              </a:r>
              <a:r>
                <a:rPr lang="en-US" sz="1300" i="1"/>
                <a:t>P</a:t>
              </a:r>
              <a:r>
                <a:rPr lang="el-GR" sz="1300" baseline="-25000"/>
                <a:t>λ</a:t>
              </a:r>
              <a:endParaRPr lang="en-US" sz="1300" baseline="-25000"/>
            </a:p>
          </p:txBody>
        </p:sp>
        <p:sp>
          <p:nvSpPr>
            <p:cNvPr id="545" name="TextBox 558"/>
            <p:cNvSpPr txBox="1">
              <a:spLocks noChangeArrowheads="1"/>
            </p:cNvSpPr>
            <p:nvPr/>
          </p:nvSpPr>
          <p:spPr bwMode="auto">
            <a:xfrm>
              <a:off x="3045320" y="2695457"/>
              <a:ext cx="428087" cy="291980"/>
            </a:xfrm>
            <a:prstGeom prst="rect">
              <a:avLst/>
            </a:prstGeom>
            <a:noFill/>
            <a:ln w="9525">
              <a:noFill/>
              <a:miter lim="800000"/>
              <a:headEnd/>
              <a:tailEnd/>
            </a:ln>
          </p:spPr>
          <p:txBody>
            <a:bodyPr wrap="none">
              <a:spAutoFit/>
            </a:bodyPr>
            <a:lstStyle/>
            <a:p>
              <a:r>
                <a:rPr lang="el-GR" sz="1300" dirty="0"/>
                <a:t>Δ</a:t>
              </a:r>
              <a:r>
                <a:rPr lang="en-US" sz="1300" i="1" dirty="0"/>
                <a:t>I</a:t>
              </a:r>
              <a:r>
                <a:rPr lang="el-GR" sz="1300" baseline="-25000" dirty="0"/>
                <a:t> λ</a:t>
              </a:r>
              <a:endParaRPr lang="en-US" sz="1300" baseline="-25000" dirty="0"/>
            </a:p>
          </p:txBody>
        </p:sp>
        <p:sp>
          <p:nvSpPr>
            <p:cNvPr id="546" name="TextBox 559"/>
            <p:cNvSpPr txBox="1">
              <a:spLocks noChangeArrowheads="1"/>
            </p:cNvSpPr>
            <p:nvPr/>
          </p:nvSpPr>
          <p:spPr bwMode="auto">
            <a:xfrm>
              <a:off x="2835315" y="2702440"/>
              <a:ext cx="277488" cy="291980"/>
            </a:xfrm>
            <a:prstGeom prst="rect">
              <a:avLst/>
            </a:prstGeom>
            <a:noFill/>
            <a:ln w="9525">
              <a:noFill/>
              <a:miter lim="800000"/>
              <a:headEnd/>
              <a:tailEnd/>
            </a:ln>
          </p:spPr>
          <p:txBody>
            <a:bodyPr wrap="none">
              <a:spAutoFit/>
            </a:bodyPr>
            <a:lstStyle/>
            <a:p>
              <a:r>
                <a:rPr lang="en-US" sz="1300" dirty="0"/>
                <a:t>«</a:t>
              </a:r>
              <a:endParaRPr lang="en-US" sz="1300" baseline="-25000" dirty="0"/>
            </a:p>
          </p:txBody>
        </p:sp>
      </p:grpSp>
      <p:grpSp>
        <p:nvGrpSpPr>
          <p:cNvPr id="40" name="Group 571"/>
          <p:cNvGrpSpPr>
            <a:grpSpLocks/>
          </p:cNvGrpSpPr>
          <p:nvPr/>
        </p:nvGrpSpPr>
        <p:grpSpPr bwMode="auto">
          <a:xfrm>
            <a:off x="4820516" y="2693830"/>
            <a:ext cx="1029656" cy="299347"/>
            <a:chOff x="2443093" y="2695456"/>
            <a:chExt cx="1030634" cy="300394"/>
          </a:xfrm>
        </p:grpSpPr>
        <p:sp>
          <p:nvSpPr>
            <p:cNvPr id="548" name="TextBox 572"/>
            <p:cNvSpPr txBox="1">
              <a:spLocks noChangeArrowheads="1"/>
            </p:cNvSpPr>
            <p:nvPr/>
          </p:nvSpPr>
          <p:spPr bwMode="auto">
            <a:xfrm>
              <a:off x="2443093" y="2697277"/>
              <a:ext cx="462425" cy="293411"/>
            </a:xfrm>
            <a:prstGeom prst="rect">
              <a:avLst/>
            </a:prstGeom>
            <a:noFill/>
            <a:ln w="9525">
              <a:noFill/>
              <a:miter lim="800000"/>
              <a:headEnd/>
              <a:tailEnd/>
            </a:ln>
          </p:spPr>
          <p:txBody>
            <a:bodyPr wrap="none">
              <a:spAutoFit/>
            </a:bodyPr>
            <a:lstStyle/>
            <a:p>
              <a:r>
                <a:rPr lang="el-GR" sz="1300"/>
                <a:t>Δ</a:t>
              </a:r>
              <a:r>
                <a:rPr lang="en-US" sz="1300" i="1"/>
                <a:t>P</a:t>
              </a:r>
              <a:r>
                <a:rPr lang="el-GR" sz="1300" baseline="-25000"/>
                <a:t>λ</a:t>
              </a:r>
              <a:endParaRPr lang="en-US" sz="1300" baseline="-25000"/>
            </a:p>
          </p:txBody>
        </p:sp>
        <p:sp>
          <p:nvSpPr>
            <p:cNvPr id="549" name="TextBox 573"/>
            <p:cNvSpPr txBox="1">
              <a:spLocks noChangeArrowheads="1"/>
            </p:cNvSpPr>
            <p:nvPr/>
          </p:nvSpPr>
          <p:spPr bwMode="auto">
            <a:xfrm>
              <a:off x="3044998" y="2695456"/>
              <a:ext cx="428729" cy="293411"/>
            </a:xfrm>
            <a:prstGeom prst="rect">
              <a:avLst/>
            </a:prstGeom>
            <a:noFill/>
            <a:ln w="9525">
              <a:noFill/>
              <a:miter lim="800000"/>
              <a:headEnd/>
              <a:tailEnd/>
            </a:ln>
          </p:spPr>
          <p:txBody>
            <a:bodyPr wrap="none">
              <a:spAutoFit/>
            </a:bodyPr>
            <a:lstStyle/>
            <a:p>
              <a:r>
                <a:rPr lang="el-GR" sz="1300"/>
                <a:t>Δ</a:t>
              </a:r>
              <a:r>
                <a:rPr lang="en-US" sz="1300" i="1"/>
                <a:t>I</a:t>
              </a:r>
              <a:r>
                <a:rPr lang="el-GR" sz="1300" baseline="-25000"/>
                <a:t> λ</a:t>
              </a:r>
              <a:endParaRPr lang="en-US" sz="1300" baseline="-25000"/>
            </a:p>
          </p:txBody>
        </p:sp>
        <p:sp>
          <p:nvSpPr>
            <p:cNvPr id="550" name="TextBox 574"/>
            <p:cNvSpPr txBox="1">
              <a:spLocks noChangeArrowheads="1"/>
            </p:cNvSpPr>
            <p:nvPr/>
          </p:nvSpPr>
          <p:spPr bwMode="auto">
            <a:xfrm>
              <a:off x="2835109" y="2702439"/>
              <a:ext cx="277904" cy="293411"/>
            </a:xfrm>
            <a:prstGeom prst="rect">
              <a:avLst/>
            </a:prstGeom>
            <a:noFill/>
            <a:ln w="9525">
              <a:noFill/>
              <a:miter lim="800000"/>
              <a:headEnd/>
              <a:tailEnd/>
            </a:ln>
          </p:spPr>
          <p:txBody>
            <a:bodyPr wrap="none">
              <a:spAutoFit/>
            </a:bodyPr>
            <a:lstStyle/>
            <a:p>
              <a:r>
                <a:rPr lang="en-US" sz="1300"/>
                <a:t>«</a:t>
              </a:r>
              <a:endParaRPr lang="en-US" sz="1300" baseline="-25000"/>
            </a:p>
          </p:txBody>
        </p:sp>
      </p:grpSp>
      <p:grpSp>
        <p:nvGrpSpPr>
          <p:cNvPr id="43" name="Group 575"/>
          <p:cNvGrpSpPr>
            <a:grpSpLocks/>
          </p:cNvGrpSpPr>
          <p:nvPr/>
        </p:nvGrpSpPr>
        <p:grpSpPr bwMode="auto">
          <a:xfrm>
            <a:off x="7509378" y="2693825"/>
            <a:ext cx="1030534" cy="299380"/>
            <a:chOff x="2443439" y="2695458"/>
            <a:chExt cx="1029968" cy="298962"/>
          </a:xfrm>
        </p:grpSpPr>
        <p:sp>
          <p:nvSpPr>
            <p:cNvPr id="552" name="TextBox 576"/>
            <p:cNvSpPr txBox="1">
              <a:spLocks noChangeArrowheads="1"/>
            </p:cNvSpPr>
            <p:nvPr/>
          </p:nvSpPr>
          <p:spPr bwMode="auto">
            <a:xfrm>
              <a:off x="2443439" y="2697277"/>
              <a:ext cx="461733" cy="291979"/>
            </a:xfrm>
            <a:prstGeom prst="rect">
              <a:avLst/>
            </a:prstGeom>
            <a:noFill/>
            <a:ln w="9525">
              <a:noFill/>
              <a:miter lim="800000"/>
              <a:headEnd/>
              <a:tailEnd/>
            </a:ln>
          </p:spPr>
          <p:txBody>
            <a:bodyPr wrap="none">
              <a:spAutoFit/>
            </a:bodyPr>
            <a:lstStyle/>
            <a:p>
              <a:r>
                <a:rPr lang="el-GR" sz="1300"/>
                <a:t>Δ</a:t>
              </a:r>
              <a:r>
                <a:rPr lang="en-US" sz="1300" i="1"/>
                <a:t>P</a:t>
              </a:r>
              <a:r>
                <a:rPr lang="el-GR" sz="1300" baseline="-25000"/>
                <a:t>λ</a:t>
              </a:r>
              <a:endParaRPr lang="en-US" sz="1300" baseline="-25000"/>
            </a:p>
          </p:txBody>
        </p:sp>
        <p:sp>
          <p:nvSpPr>
            <p:cNvPr id="553" name="TextBox 577"/>
            <p:cNvSpPr txBox="1">
              <a:spLocks noChangeArrowheads="1"/>
            </p:cNvSpPr>
            <p:nvPr/>
          </p:nvSpPr>
          <p:spPr bwMode="auto">
            <a:xfrm>
              <a:off x="3045320" y="2695458"/>
              <a:ext cx="428087" cy="291979"/>
            </a:xfrm>
            <a:prstGeom prst="rect">
              <a:avLst/>
            </a:prstGeom>
            <a:noFill/>
            <a:ln w="9525">
              <a:noFill/>
              <a:miter lim="800000"/>
              <a:headEnd/>
              <a:tailEnd/>
            </a:ln>
          </p:spPr>
          <p:txBody>
            <a:bodyPr wrap="none">
              <a:spAutoFit/>
            </a:bodyPr>
            <a:lstStyle/>
            <a:p>
              <a:r>
                <a:rPr lang="el-GR" sz="1300"/>
                <a:t>Δ</a:t>
              </a:r>
              <a:r>
                <a:rPr lang="en-US" sz="1300" i="1"/>
                <a:t>I</a:t>
              </a:r>
              <a:r>
                <a:rPr lang="el-GR" sz="1300" baseline="-25000"/>
                <a:t> λ</a:t>
              </a:r>
              <a:endParaRPr lang="en-US" sz="1300" baseline="-25000"/>
            </a:p>
          </p:txBody>
        </p:sp>
        <p:sp>
          <p:nvSpPr>
            <p:cNvPr id="554" name="TextBox 578"/>
            <p:cNvSpPr txBox="1">
              <a:spLocks noChangeArrowheads="1"/>
            </p:cNvSpPr>
            <p:nvPr/>
          </p:nvSpPr>
          <p:spPr bwMode="auto">
            <a:xfrm>
              <a:off x="2835315" y="2702441"/>
              <a:ext cx="277488" cy="291979"/>
            </a:xfrm>
            <a:prstGeom prst="rect">
              <a:avLst/>
            </a:prstGeom>
            <a:noFill/>
            <a:ln w="9525">
              <a:noFill/>
              <a:miter lim="800000"/>
              <a:headEnd/>
              <a:tailEnd/>
            </a:ln>
          </p:spPr>
          <p:txBody>
            <a:bodyPr wrap="none">
              <a:spAutoFit/>
            </a:bodyPr>
            <a:lstStyle/>
            <a:p>
              <a:r>
                <a:rPr lang="en-US" sz="1300"/>
                <a:t>«</a:t>
              </a:r>
              <a:endParaRPr lang="en-US" sz="1300" baseline="-25000"/>
            </a:p>
          </p:txBody>
        </p:sp>
      </p:grpSp>
      <p:cxnSp>
        <p:nvCxnSpPr>
          <p:cNvPr id="563" name="Straight Connector 1030"/>
          <p:cNvCxnSpPr>
            <a:cxnSpLocks noChangeShapeType="1"/>
          </p:cNvCxnSpPr>
          <p:nvPr/>
        </p:nvCxnSpPr>
        <p:spPr bwMode="auto">
          <a:xfrm flipV="1">
            <a:off x="938213" y="3023078"/>
            <a:ext cx="7681912" cy="0"/>
          </a:xfrm>
          <a:prstGeom prst="line">
            <a:avLst/>
          </a:prstGeom>
          <a:noFill/>
          <a:ln w="12700" algn="ctr">
            <a:solidFill>
              <a:srgbClr val="C0C0C0"/>
            </a:solidFill>
            <a:round/>
            <a:headEnd/>
            <a:tailEnd/>
          </a:ln>
        </p:spPr>
      </p:cxnSp>
      <p:sp>
        <p:nvSpPr>
          <p:cNvPr id="566" name="TextBox 968"/>
          <p:cNvSpPr txBox="1">
            <a:spLocks noChangeArrowheads="1"/>
          </p:cNvSpPr>
          <p:nvPr/>
        </p:nvSpPr>
        <p:spPr bwMode="auto">
          <a:xfrm>
            <a:off x="2236449" y="2693941"/>
            <a:ext cx="747320" cy="276999"/>
          </a:xfrm>
          <a:prstGeom prst="rect">
            <a:avLst/>
          </a:prstGeom>
          <a:noFill/>
          <a:ln w="9525">
            <a:noFill/>
            <a:miter lim="800000"/>
            <a:headEnd/>
            <a:tailEnd/>
          </a:ln>
        </p:spPr>
        <p:txBody>
          <a:bodyPr wrap="none">
            <a:spAutoFit/>
          </a:bodyPr>
          <a:lstStyle/>
          <a:p>
            <a:pPr algn="l"/>
            <a:r>
              <a:rPr lang="en-US" sz="1200" dirty="0" smtClean="0">
                <a:latin typeface="Arial" charset="0"/>
              </a:rPr>
              <a:t>Coastal:</a:t>
            </a:r>
            <a:endParaRPr lang="en-US" sz="1200" dirty="0">
              <a:latin typeface="Arial" charset="0"/>
            </a:endParaRPr>
          </a:p>
        </p:txBody>
      </p:sp>
      <p:sp>
        <p:nvSpPr>
          <p:cNvPr id="567" name="TextBox 968"/>
          <p:cNvSpPr txBox="1">
            <a:spLocks noChangeArrowheads="1"/>
          </p:cNvSpPr>
          <p:nvPr/>
        </p:nvSpPr>
        <p:spPr bwMode="auto">
          <a:xfrm>
            <a:off x="4261667" y="2693941"/>
            <a:ext cx="603050" cy="276999"/>
          </a:xfrm>
          <a:prstGeom prst="rect">
            <a:avLst/>
          </a:prstGeom>
          <a:noFill/>
          <a:ln w="9525">
            <a:noFill/>
            <a:miter lim="800000"/>
            <a:headEnd/>
            <a:tailEnd/>
          </a:ln>
        </p:spPr>
        <p:txBody>
          <a:bodyPr wrap="none">
            <a:spAutoFit/>
          </a:bodyPr>
          <a:lstStyle/>
          <a:p>
            <a:pPr algn="l"/>
            <a:r>
              <a:rPr lang="en-US" sz="1200" dirty="0" smtClean="0">
                <a:latin typeface="Arial" charset="0"/>
              </a:rPr>
              <a:t>Open:</a:t>
            </a:r>
            <a:endParaRPr lang="en-US" sz="1200" dirty="0">
              <a:latin typeface="Arial" charset="0"/>
            </a:endParaRPr>
          </a:p>
        </p:txBody>
      </p:sp>
      <p:sp>
        <p:nvSpPr>
          <p:cNvPr id="568" name="TextBox 968"/>
          <p:cNvSpPr txBox="1">
            <a:spLocks noChangeArrowheads="1"/>
          </p:cNvSpPr>
          <p:nvPr/>
        </p:nvSpPr>
        <p:spPr bwMode="auto">
          <a:xfrm>
            <a:off x="6152286" y="2692354"/>
            <a:ext cx="1317625" cy="276225"/>
          </a:xfrm>
          <a:prstGeom prst="rect">
            <a:avLst/>
          </a:prstGeom>
          <a:noFill/>
          <a:ln w="9525">
            <a:noFill/>
            <a:miter lim="800000"/>
            <a:headEnd/>
            <a:tailEnd/>
          </a:ln>
        </p:spPr>
        <p:txBody>
          <a:bodyPr wrap="none">
            <a:spAutoFit/>
          </a:bodyPr>
          <a:lstStyle/>
          <a:p>
            <a:r>
              <a:rPr lang="en-US" sz="1200" dirty="0">
                <a:latin typeface="Arial" charset="0"/>
              </a:rPr>
              <a:t>Plankton blooms</a:t>
            </a:r>
          </a:p>
        </p:txBody>
      </p:sp>
      <p:sp>
        <p:nvSpPr>
          <p:cNvPr id="569" name="TextBox 568"/>
          <p:cNvSpPr txBox="1"/>
          <p:nvPr/>
        </p:nvSpPr>
        <p:spPr>
          <a:xfrm>
            <a:off x="2311400" y="1865979"/>
            <a:ext cx="350838" cy="292100"/>
          </a:xfrm>
          <a:prstGeom prst="rect">
            <a:avLst/>
          </a:prstGeom>
          <a:noFill/>
        </p:spPr>
        <p:txBody>
          <a:bodyPr wrap="none">
            <a:spAutoFit/>
          </a:bodyPr>
          <a:lstStyle/>
          <a:p>
            <a:pPr>
              <a:defRPr/>
            </a:pPr>
            <a:r>
              <a:rPr lang="en-US" sz="1300" i="1" dirty="0">
                <a:latin typeface="+mj-lt"/>
              </a:rPr>
              <a:t>r</a:t>
            </a:r>
            <a:r>
              <a:rPr lang="en-US" sz="1300" i="1" baseline="-25000" dirty="0">
                <a:latin typeface="+mj-lt"/>
              </a:rPr>
              <a:t>e</a:t>
            </a:r>
            <a:r>
              <a:rPr lang="en-US" sz="1300" dirty="0">
                <a:latin typeface="+mj-lt"/>
              </a:rPr>
              <a:t> </a:t>
            </a:r>
          </a:p>
        </p:txBody>
      </p:sp>
      <p:sp>
        <p:nvSpPr>
          <p:cNvPr id="570" name="TextBox 569"/>
          <p:cNvSpPr txBox="1"/>
          <p:nvPr/>
        </p:nvSpPr>
        <p:spPr>
          <a:xfrm>
            <a:off x="2717800" y="1862804"/>
            <a:ext cx="376238" cy="292100"/>
          </a:xfrm>
          <a:prstGeom prst="rect">
            <a:avLst/>
          </a:prstGeom>
          <a:noFill/>
        </p:spPr>
        <p:txBody>
          <a:bodyPr wrap="none">
            <a:spAutoFit/>
          </a:bodyPr>
          <a:lstStyle/>
          <a:p>
            <a:pPr>
              <a:defRPr/>
            </a:pPr>
            <a:r>
              <a:rPr lang="en-US" sz="1300" i="1" dirty="0" err="1">
                <a:latin typeface="+mj-lt"/>
              </a:rPr>
              <a:t>v</a:t>
            </a:r>
            <a:r>
              <a:rPr lang="en-US" sz="1300" i="1" baseline="-25000" dirty="0" err="1">
                <a:latin typeface="+mj-lt"/>
              </a:rPr>
              <a:t>e</a:t>
            </a:r>
            <a:r>
              <a:rPr lang="en-US" sz="1300" dirty="0">
                <a:latin typeface="+mj-lt"/>
              </a:rPr>
              <a:t> </a:t>
            </a:r>
          </a:p>
        </p:txBody>
      </p:sp>
      <p:sp>
        <p:nvSpPr>
          <p:cNvPr id="571" name="TextBox 570"/>
          <p:cNvSpPr txBox="1"/>
          <p:nvPr/>
        </p:nvSpPr>
        <p:spPr>
          <a:xfrm>
            <a:off x="2225675" y="2240271"/>
            <a:ext cx="415925" cy="292100"/>
          </a:xfrm>
          <a:prstGeom prst="rect">
            <a:avLst/>
          </a:prstGeom>
          <a:noFill/>
        </p:spPr>
        <p:txBody>
          <a:bodyPr wrap="none">
            <a:spAutoFit/>
          </a:bodyPr>
          <a:lstStyle/>
          <a:p>
            <a:pPr>
              <a:defRPr/>
            </a:pPr>
            <a:r>
              <a:rPr lang="en-US" sz="1300" dirty="0">
                <a:latin typeface="Arial" pitchFamily="34" charset="0"/>
                <a:cs typeface="Arial" pitchFamily="34" charset="0"/>
              </a:rPr>
              <a:t>.15</a:t>
            </a:r>
          </a:p>
        </p:txBody>
      </p:sp>
      <p:sp>
        <p:nvSpPr>
          <p:cNvPr id="572" name="TextBox 571"/>
          <p:cNvSpPr txBox="1"/>
          <p:nvPr/>
        </p:nvSpPr>
        <p:spPr>
          <a:xfrm>
            <a:off x="2698750" y="2248208"/>
            <a:ext cx="323850" cy="292100"/>
          </a:xfrm>
          <a:prstGeom prst="rect">
            <a:avLst/>
          </a:prstGeom>
          <a:noFill/>
          <a:ln>
            <a:noFill/>
          </a:ln>
        </p:spPr>
        <p:txBody>
          <a:bodyPr wrap="none">
            <a:spAutoFit/>
          </a:bodyPr>
          <a:lstStyle/>
          <a:p>
            <a:pPr>
              <a:defRPr/>
            </a:pPr>
            <a:r>
              <a:rPr lang="en-US" sz="1300" dirty="0">
                <a:latin typeface="Arial" pitchFamily="34" charset="0"/>
                <a:cs typeface="Arial" pitchFamily="34" charset="0"/>
              </a:rPr>
              <a:t>.2</a:t>
            </a:r>
          </a:p>
        </p:txBody>
      </p:sp>
      <p:sp>
        <p:nvSpPr>
          <p:cNvPr id="573" name="TextBox 572"/>
          <p:cNvSpPr txBox="1"/>
          <p:nvPr/>
        </p:nvSpPr>
        <p:spPr>
          <a:xfrm>
            <a:off x="5122380" y="1854687"/>
            <a:ext cx="1051891" cy="307777"/>
          </a:xfrm>
          <a:prstGeom prst="rect">
            <a:avLst/>
          </a:prstGeom>
          <a:noFill/>
        </p:spPr>
        <p:txBody>
          <a:bodyPr wrap="none">
            <a:spAutoFit/>
          </a:bodyPr>
          <a:lstStyle/>
          <a:p>
            <a:pPr>
              <a:defRPr/>
            </a:pPr>
            <a:r>
              <a:rPr lang="en-US" sz="1300" i="1" dirty="0">
                <a:latin typeface="+mj-lt"/>
              </a:rPr>
              <a:t>m</a:t>
            </a:r>
            <a:r>
              <a:rPr lang="en-US" sz="1300" dirty="0">
                <a:latin typeface="+mj-lt"/>
              </a:rPr>
              <a:t>(0.55 </a:t>
            </a:r>
            <a:r>
              <a:rPr lang="en-US" sz="1400" dirty="0">
                <a:latin typeface="Symbol" pitchFamily="18" charset="2"/>
              </a:rPr>
              <a:t>m</a:t>
            </a:r>
            <a:r>
              <a:rPr lang="en-US" sz="1300" dirty="0">
                <a:latin typeface="+mj-lt"/>
              </a:rPr>
              <a:t>m)</a:t>
            </a:r>
          </a:p>
        </p:txBody>
      </p:sp>
      <p:sp>
        <p:nvSpPr>
          <p:cNvPr id="574" name="TextBox 573"/>
          <p:cNvSpPr txBox="1"/>
          <p:nvPr/>
        </p:nvSpPr>
        <p:spPr>
          <a:xfrm>
            <a:off x="3178175" y="2249796"/>
            <a:ext cx="1016000" cy="292100"/>
          </a:xfrm>
          <a:prstGeom prst="rect">
            <a:avLst/>
          </a:prstGeom>
          <a:noFill/>
        </p:spPr>
        <p:txBody>
          <a:bodyPr wrap="none">
            <a:spAutoFit/>
          </a:bodyPr>
          <a:lstStyle/>
          <a:p>
            <a:pPr>
              <a:defRPr/>
            </a:pPr>
            <a:r>
              <a:rPr lang="en-US" sz="1300" dirty="0">
                <a:latin typeface="Arial" pitchFamily="34" charset="0"/>
                <a:cs typeface="Arial" pitchFamily="34" charset="0"/>
              </a:rPr>
              <a:t>0.0−2.7 km</a:t>
            </a:r>
          </a:p>
        </p:txBody>
      </p:sp>
      <p:sp>
        <p:nvSpPr>
          <p:cNvPr id="575" name="TextBox 574"/>
          <p:cNvSpPr txBox="1"/>
          <p:nvPr/>
        </p:nvSpPr>
        <p:spPr>
          <a:xfrm>
            <a:off x="4852952" y="2248208"/>
            <a:ext cx="1616148" cy="292388"/>
          </a:xfrm>
          <a:prstGeom prst="rect">
            <a:avLst/>
          </a:prstGeom>
          <a:noFill/>
        </p:spPr>
        <p:txBody>
          <a:bodyPr wrap="none">
            <a:spAutoFit/>
          </a:bodyPr>
          <a:lstStyle/>
          <a:p>
            <a:pPr>
              <a:defRPr/>
            </a:pPr>
            <a:r>
              <a:rPr lang="en-US" sz="1300" dirty="0">
                <a:latin typeface="Arial" pitchFamily="34" charset="0"/>
                <a:cs typeface="Arial" pitchFamily="34" charset="0"/>
              </a:rPr>
              <a:t>1.45 –.015(±.005)</a:t>
            </a:r>
            <a:r>
              <a:rPr lang="en-US" sz="1300" i="1" dirty="0" err="1">
                <a:latin typeface="Arial" pitchFamily="34" charset="0"/>
                <a:cs typeface="Arial" pitchFamily="34" charset="0"/>
              </a:rPr>
              <a:t>i</a:t>
            </a:r>
            <a:endParaRPr lang="en-US" sz="1300" i="1" dirty="0">
              <a:latin typeface="Arial" pitchFamily="34" charset="0"/>
              <a:cs typeface="Arial" pitchFamily="34" charset="0"/>
            </a:endParaRPr>
          </a:p>
        </p:txBody>
      </p:sp>
      <p:sp>
        <p:nvSpPr>
          <p:cNvPr id="576" name="TextBox 575"/>
          <p:cNvSpPr txBox="1"/>
          <p:nvPr/>
        </p:nvSpPr>
        <p:spPr>
          <a:xfrm>
            <a:off x="4146550" y="2246621"/>
            <a:ext cx="685800" cy="293687"/>
          </a:xfrm>
          <a:prstGeom prst="rect">
            <a:avLst/>
          </a:prstGeom>
          <a:noFill/>
        </p:spPr>
        <p:txBody>
          <a:bodyPr wrap="none">
            <a:spAutoFit/>
          </a:bodyPr>
          <a:lstStyle/>
          <a:p>
            <a:pPr>
              <a:defRPr/>
            </a:pPr>
            <a:r>
              <a:rPr lang="en-US" sz="1300" dirty="0">
                <a:latin typeface="Arial" pitchFamily="34" charset="0"/>
                <a:cs typeface="Arial" pitchFamily="34" charset="0"/>
              </a:rPr>
              <a:t>3.6 km</a:t>
            </a:r>
          </a:p>
        </p:txBody>
      </p:sp>
      <p:sp>
        <p:nvSpPr>
          <p:cNvPr id="577" name="TextBox 576"/>
          <p:cNvSpPr txBox="1"/>
          <p:nvPr/>
        </p:nvSpPr>
        <p:spPr>
          <a:xfrm>
            <a:off x="6562725" y="1840221"/>
            <a:ext cx="995363" cy="307777"/>
          </a:xfrm>
          <a:prstGeom prst="rect">
            <a:avLst/>
          </a:prstGeom>
          <a:noFill/>
        </p:spPr>
        <p:txBody>
          <a:bodyPr>
            <a:spAutoFit/>
          </a:bodyPr>
          <a:lstStyle/>
          <a:p>
            <a:pPr>
              <a:defRPr/>
            </a:pPr>
            <a:r>
              <a:rPr lang="en-US" sz="1400" dirty="0">
                <a:latin typeface="Symbol" pitchFamily="18" charset="2"/>
              </a:rPr>
              <a:t>t</a:t>
            </a:r>
            <a:r>
              <a:rPr lang="en-US" sz="1300" dirty="0">
                <a:latin typeface="+mj-lt"/>
              </a:rPr>
              <a:t>(0.55 </a:t>
            </a:r>
            <a:r>
              <a:rPr lang="en-US" sz="1400" dirty="0">
                <a:latin typeface="Symbol" pitchFamily="18" charset="2"/>
              </a:rPr>
              <a:t>m</a:t>
            </a:r>
            <a:r>
              <a:rPr lang="en-US" sz="1300" dirty="0">
                <a:latin typeface="+mj-lt"/>
              </a:rPr>
              <a:t>m)</a:t>
            </a:r>
          </a:p>
        </p:txBody>
      </p:sp>
      <p:sp>
        <p:nvSpPr>
          <p:cNvPr id="578" name="TextBox 577"/>
          <p:cNvSpPr txBox="1"/>
          <p:nvPr/>
        </p:nvSpPr>
        <p:spPr>
          <a:xfrm>
            <a:off x="7785793" y="1846571"/>
            <a:ext cx="714263" cy="307777"/>
          </a:xfrm>
          <a:prstGeom prst="rect">
            <a:avLst/>
          </a:prstGeom>
          <a:noFill/>
        </p:spPr>
        <p:txBody>
          <a:bodyPr wrap="square">
            <a:spAutoFit/>
          </a:bodyPr>
          <a:lstStyle/>
          <a:p>
            <a:pPr>
              <a:defRPr/>
            </a:pPr>
            <a:r>
              <a:rPr lang="en-US" sz="1400" dirty="0" err="1">
                <a:latin typeface="Symbol" pitchFamily="18" charset="2"/>
              </a:rPr>
              <a:t>s</a:t>
            </a:r>
            <a:r>
              <a:rPr lang="en-US" sz="1300" baseline="-25000" dirty="0" err="1">
                <a:latin typeface="+mj-lt"/>
              </a:rPr>
              <a:t>ext</a:t>
            </a:r>
            <a:r>
              <a:rPr lang="en-US" sz="1300" dirty="0">
                <a:latin typeface="Symbol" pitchFamily="18" charset="2"/>
              </a:rPr>
              <a:t> </a:t>
            </a:r>
            <a:endParaRPr lang="en-US" sz="1300" dirty="0">
              <a:latin typeface="+mj-lt"/>
            </a:endParaRPr>
          </a:p>
        </p:txBody>
      </p:sp>
      <p:sp>
        <p:nvSpPr>
          <p:cNvPr id="579" name="TextBox 578"/>
          <p:cNvSpPr txBox="1"/>
          <p:nvPr/>
        </p:nvSpPr>
        <p:spPr>
          <a:xfrm>
            <a:off x="6536990" y="2246621"/>
            <a:ext cx="1021434" cy="292388"/>
          </a:xfrm>
          <a:prstGeom prst="rect">
            <a:avLst/>
          </a:prstGeom>
          <a:noFill/>
        </p:spPr>
        <p:txBody>
          <a:bodyPr wrap="none">
            <a:spAutoFit/>
          </a:bodyPr>
          <a:lstStyle/>
          <a:p>
            <a:pPr>
              <a:defRPr/>
            </a:pPr>
            <a:r>
              <a:rPr lang="en-US" sz="1300" dirty="0">
                <a:latin typeface="Arial" pitchFamily="34" charset="0"/>
                <a:cs typeface="Arial" pitchFamily="34" charset="0"/>
              </a:rPr>
              <a:t>.28(±.015)</a:t>
            </a:r>
            <a:endParaRPr lang="en-US" sz="1300" i="1" dirty="0">
              <a:latin typeface="Arial" pitchFamily="34" charset="0"/>
              <a:cs typeface="Arial" pitchFamily="34" charset="0"/>
            </a:endParaRPr>
          </a:p>
        </p:txBody>
      </p:sp>
      <p:sp>
        <p:nvSpPr>
          <p:cNvPr id="580" name="TextBox 579"/>
          <p:cNvSpPr txBox="1"/>
          <p:nvPr/>
        </p:nvSpPr>
        <p:spPr>
          <a:xfrm>
            <a:off x="7541428" y="2257733"/>
            <a:ext cx="1114408" cy="292388"/>
          </a:xfrm>
          <a:prstGeom prst="rect">
            <a:avLst/>
          </a:prstGeom>
          <a:noFill/>
        </p:spPr>
        <p:txBody>
          <a:bodyPr wrap="none">
            <a:spAutoFit/>
          </a:bodyPr>
          <a:lstStyle/>
          <a:p>
            <a:pPr>
              <a:defRPr/>
            </a:pPr>
            <a:r>
              <a:rPr lang="en-US" sz="1300" dirty="0">
                <a:latin typeface="Arial" pitchFamily="34" charset="0"/>
                <a:cs typeface="Arial" pitchFamily="34" charset="0"/>
              </a:rPr>
              <a:t>.042(±.002)</a:t>
            </a:r>
            <a:endParaRPr lang="en-US" sz="1300" i="1" dirty="0">
              <a:latin typeface="Arial" pitchFamily="34" charset="0"/>
              <a:cs typeface="Arial" pitchFamily="34" charset="0"/>
            </a:endParaRPr>
          </a:p>
        </p:txBody>
      </p:sp>
      <p:sp>
        <p:nvSpPr>
          <p:cNvPr id="581" name="TextBox 580"/>
          <p:cNvSpPr txBox="1"/>
          <p:nvPr/>
        </p:nvSpPr>
        <p:spPr>
          <a:xfrm>
            <a:off x="3376613" y="1872329"/>
            <a:ext cx="423862" cy="292100"/>
          </a:xfrm>
          <a:prstGeom prst="rect">
            <a:avLst/>
          </a:prstGeom>
          <a:noFill/>
        </p:spPr>
        <p:txBody>
          <a:bodyPr wrap="none">
            <a:spAutoFit/>
          </a:bodyPr>
          <a:lstStyle/>
          <a:p>
            <a:pPr>
              <a:defRPr/>
            </a:pPr>
            <a:r>
              <a:rPr lang="en-US" sz="1300" i="1" dirty="0" err="1">
                <a:latin typeface="+mj-lt"/>
              </a:rPr>
              <a:t>z</a:t>
            </a:r>
            <a:r>
              <a:rPr lang="en-US" sz="1300" baseline="-25000" dirty="0" err="1">
                <a:latin typeface="+mj-lt"/>
              </a:rPr>
              <a:t>bot</a:t>
            </a:r>
            <a:endParaRPr lang="en-US" sz="1300" dirty="0">
              <a:latin typeface="+mj-lt"/>
            </a:endParaRPr>
          </a:p>
        </p:txBody>
      </p:sp>
      <p:sp>
        <p:nvSpPr>
          <p:cNvPr id="582" name="TextBox 581"/>
          <p:cNvSpPr txBox="1"/>
          <p:nvPr/>
        </p:nvSpPr>
        <p:spPr>
          <a:xfrm>
            <a:off x="4189413" y="1869154"/>
            <a:ext cx="423862" cy="293687"/>
          </a:xfrm>
          <a:prstGeom prst="rect">
            <a:avLst/>
          </a:prstGeom>
          <a:noFill/>
        </p:spPr>
        <p:txBody>
          <a:bodyPr wrap="none">
            <a:spAutoFit/>
          </a:bodyPr>
          <a:lstStyle/>
          <a:p>
            <a:pPr>
              <a:defRPr/>
            </a:pPr>
            <a:r>
              <a:rPr lang="en-US" sz="1300" i="1" dirty="0" err="1">
                <a:latin typeface="+mj-lt"/>
              </a:rPr>
              <a:t>z</a:t>
            </a:r>
            <a:r>
              <a:rPr lang="en-US" sz="1300" baseline="-25000" dirty="0" err="1">
                <a:latin typeface="+mj-lt"/>
              </a:rPr>
              <a:t>top</a:t>
            </a:r>
            <a:endParaRPr lang="en-US" sz="1300" baseline="-25000" dirty="0">
              <a:latin typeface="+mj-lt"/>
            </a:endParaRPr>
          </a:p>
        </p:txBody>
      </p:sp>
      <p:sp>
        <p:nvSpPr>
          <p:cNvPr id="565" name="TextBox 564"/>
          <p:cNvSpPr txBox="1"/>
          <p:nvPr/>
        </p:nvSpPr>
        <p:spPr>
          <a:xfrm>
            <a:off x="2413041" y="1800228"/>
            <a:ext cx="255198" cy="246221"/>
          </a:xfrm>
          <a:prstGeom prst="rect">
            <a:avLst/>
          </a:prstGeom>
          <a:noFill/>
        </p:spPr>
        <p:txBody>
          <a:bodyPr wrap="none">
            <a:spAutoFit/>
          </a:bodyPr>
          <a:lstStyle/>
          <a:p>
            <a:pPr>
              <a:defRPr/>
            </a:pPr>
            <a:r>
              <a:rPr lang="en-US" sz="1000" dirty="0">
                <a:solidFill>
                  <a:srgbClr val="FF0000"/>
                </a:solidFill>
              </a:rPr>
              <a:t>†</a:t>
            </a:r>
          </a:p>
        </p:txBody>
      </p:sp>
      <p:sp>
        <p:nvSpPr>
          <p:cNvPr id="584" name="TextBox 583"/>
          <p:cNvSpPr txBox="1"/>
          <p:nvPr/>
        </p:nvSpPr>
        <p:spPr>
          <a:xfrm>
            <a:off x="8268690" y="1819569"/>
            <a:ext cx="255198" cy="246221"/>
          </a:xfrm>
          <a:prstGeom prst="rect">
            <a:avLst/>
          </a:prstGeom>
          <a:noFill/>
        </p:spPr>
        <p:txBody>
          <a:bodyPr wrap="none">
            <a:spAutoFit/>
          </a:bodyPr>
          <a:lstStyle/>
          <a:p>
            <a:pPr>
              <a:defRPr/>
            </a:pPr>
            <a:r>
              <a:rPr lang="en-US" sz="1000" dirty="0">
                <a:solidFill>
                  <a:srgbClr val="FF0000"/>
                </a:solidFill>
              </a:rPr>
              <a:t>†</a:t>
            </a:r>
          </a:p>
        </p:txBody>
      </p:sp>
      <p:sp>
        <p:nvSpPr>
          <p:cNvPr id="585" name="TextBox 584"/>
          <p:cNvSpPr txBox="1"/>
          <p:nvPr/>
        </p:nvSpPr>
        <p:spPr>
          <a:xfrm>
            <a:off x="843951" y="2982084"/>
            <a:ext cx="255198" cy="246221"/>
          </a:xfrm>
          <a:prstGeom prst="rect">
            <a:avLst/>
          </a:prstGeom>
          <a:noFill/>
        </p:spPr>
        <p:txBody>
          <a:bodyPr wrap="none">
            <a:spAutoFit/>
          </a:bodyPr>
          <a:lstStyle/>
          <a:p>
            <a:pPr>
              <a:defRPr/>
            </a:pPr>
            <a:r>
              <a:rPr lang="en-US" sz="1000" dirty="0">
                <a:solidFill>
                  <a:srgbClr val="FF0000"/>
                </a:solidFill>
              </a:rPr>
              <a:t>†</a:t>
            </a:r>
          </a:p>
        </p:txBody>
      </p:sp>
      <p:sp>
        <p:nvSpPr>
          <p:cNvPr id="586" name="TextBox 968"/>
          <p:cNvSpPr txBox="1">
            <a:spLocks noChangeArrowheads="1"/>
          </p:cNvSpPr>
          <p:nvPr/>
        </p:nvSpPr>
        <p:spPr bwMode="auto">
          <a:xfrm>
            <a:off x="929738" y="3005717"/>
            <a:ext cx="577402" cy="276999"/>
          </a:xfrm>
          <a:prstGeom prst="rect">
            <a:avLst/>
          </a:prstGeom>
          <a:noFill/>
          <a:ln w="9525">
            <a:noFill/>
            <a:miter lim="800000"/>
            <a:headEnd/>
            <a:tailEnd/>
          </a:ln>
        </p:spPr>
        <p:txBody>
          <a:bodyPr wrap="none">
            <a:spAutoFit/>
          </a:bodyPr>
          <a:lstStyle/>
          <a:p>
            <a:pPr algn="l"/>
            <a:r>
              <a:rPr lang="en-US" sz="1100" dirty="0" smtClean="0">
                <a:solidFill>
                  <a:srgbClr val="00CC00"/>
                </a:solidFill>
                <a:latin typeface="Arial" charset="0"/>
              </a:rPr>
              <a:t> in </a:t>
            </a:r>
            <a:r>
              <a:rPr lang="en-US" sz="1200" dirty="0" smtClean="0">
                <a:solidFill>
                  <a:srgbClr val="00CC00"/>
                </a:solidFill>
                <a:latin typeface="Symbol" pitchFamily="18" charset="2"/>
              </a:rPr>
              <a:t>m</a:t>
            </a:r>
            <a:r>
              <a:rPr lang="en-US" sz="1100" dirty="0" smtClean="0">
                <a:solidFill>
                  <a:srgbClr val="00CC00"/>
                </a:solidFill>
                <a:latin typeface="Arial" charset="0"/>
              </a:rPr>
              <a:t>m</a:t>
            </a:r>
            <a:endParaRPr lang="en-US" sz="1100" dirty="0">
              <a:solidFill>
                <a:srgbClr val="00CC00"/>
              </a:solidFill>
              <a:latin typeface="Arial" charset="0"/>
            </a:endParaRPr>
          </a:p>
        </p:txBody>
      </p:sp>
      <p:sp>
        <p:nvSpPr>
          <p:cNvPr id="587" name="TextBox 586"/>
          <p:cNvSpPr txBox="1"/>
          <p:nvPr/>
        </p:nvSpPr>
        <p:spPr>
          <a:xfrm>
            <a:off x="1653180" y="3003546"/>
            <a:ext cx="255198" cy="246221"/>
          </a:xfrm>
          <a:prstGeom prst="rect">
            <a:avLst/>
          </a:prstGeom>
          <a:noFill/>
        </p:spPr>
        <p:txBody>
          <a:bodyPr wrap="none">
            <a:spAutoFit/>
          </a:bodyPr>
          <a:lstStyle/>
          <a:p>
            <a:pPr>
              <a:defRPr/>
            </a:pPr>
            <a:r>
              <a:rPr lang="en-US" sz="1000" dirty="0">
                <a:solidFill>
                  <a:srgbClr val="FF0000"/>
                </a:solidFill>
              </a:rPr>
              <a:t>†</a:t>
            </a:r>
          </a:p>
        </p:txBody>
      </p:sp>
      <p:sp>
        <p:nvSpPr>
          <p:cNvPr id="588" name="TextBox 587"/>
          <p:cNvSpPr txBox="1"/>
          <p:nvPr/>
        </p:nvSpPr>
        <p:spPr>
          <a:xfrm>
            <a:off x="1586637" y="3003546"/>
            <a:ext cx="255198" cy="246221"/>
          </a:xfrm>
          <a:prstGeom prst="rect">
            <a:avLst/>
          </a:prstGeom>
          <a:noFill/>
        </p:spPr>
        <p:txBody>
          <a:bodyPr wrap="none">
            <a:spAutoFit/>
          </a:bodyPr>
          <a:lstStyle/>
          <a:p>
            <a:pPr>
              <a:defRPr/>
            </a:pPr>
            <a:r>
              <a:rPr lang="en-US" sz="1000" dirty="0">
                <a:solidFill>
                  <a:srgbClr val="FF0000"/>
                </a:solidFill>
              </a:rPr>
              <a:t>†</a:t>
            </a:r>
          </a:p>
        </p:txBody>
      </p:sp>
      <p:sp>
        <p:nvSpPr>
          <p:cNvPr id="589" name="TextBox 588"/>
          <p:cNvSpPr txBox="1"/>
          <p:nvPr/>
        </p:nvSpPr>
        <p:spPr>
          <a:xfrm>
            <a:off x="8193564" y="1810959"/>
            <a:ext cx="255198" cy="246221"/>
          </a:xfrm>
          <a:prstGeom prst="rect">
            <a:avLst/>
          </a:prstGeom>
          <a:noFill/>
        </p:spPr>
        <p:txBody>
          <a:bodyPr wrap="none">
            <a:spAutoFit/>
          </a:bodyPr>
          <a:lstStyle/>
          <a:p>
            <a:pPr>
              <a:defRPr/>
            </a:pPr>
            <a:r>
              <a:rPr lang="en-US" sz="1000" dirty="0">
                <a:solidFill>
                  <a:srgbClr val="FF0000"/>
                </a:solidFill>
              </a:rPr>
              <a:t>†</a:t>
            </a:r>
          </a:p>
        </p:txBody>
      </p:sp>
      <p:sp>
        <p:nvSpPr>
          <p:cNvPr id="590" name="TextBox 968"/>
          <p:cNvSpPr txBox="1">
            <a:spLocks noChangeArrowheads="1"/>
          </p:cNvSpPr>
          <p:nvPr/>
        </p:nvSpPr>
        <p:spPr bwMode="auto">
          <a:xfrm>
            <a:off x="1738967" y="3016448"/>
            <a:ext cx="630301" cy="276999"/>
          </a:xfrm>
          <a:prstGeom prst="rect">
            <a:avLst/>
          </a:prstGeom>
          <a:noFill/>
          <a:ln w="9525">
            <a:noFill/>
            <a:miter lim="800000"/>
            <a:headEnd/>
            <a:tailEnd/>
          </a:ln>
        </p:spPr>
        <p:txBody>
          <a:bodyPr wrap="none">
            <a:spAutoFit/>
          </a:bodyPr>
          <a:lstStyle/>
          <a:p>
            <a:pPr algn="l"/>
            <a:r>
              <a:rPr lang="en-US" sz="1100" dirty="0" smtClean="0">
                <a:solidFill>
                  <a:srgbClr val="00CC00"/>
                </a:solidFill>
                <a:latin typeface="Arial" charset="0"/>
              </a:rPr>
              <a:t> in </a:t>
            </a:r>
            <a:r>
              <a:rPr lang="en-US" sz="1200" dirty="0" smtClean="0">
                <a:solidFill>
                  <a:srgbClr val="00CC00"/>
                </a:solidFill>
                <a:latin typeface="Symbol" pitchFamily="18" charset="2"/>
              </a:rPr>
              <a:t>m</a:t>
            </a:r>
            <a:r>
              <a:rPr lang="en-US" sz="1100" dirty="0" smtClean="0">
                <a:solidFill>
                  <a:srgbClr val="00CC00"/>
                </a:solidFill>
                <a:latin typeface="Arial" charset="0"/>
              </a:rPr>
              <a:t>m</a:t>
            </a:r>
            <a:r>
              <a:rPr lang="en-US" sz="1100" baseline="30000" dirty="0" smtClean="0">
                <a:solidFill>
                  <a:srgbClr val="00CC00"/>
                </a:solidFill>
                <a:latin typeface="Arial" charset="0"/>
              </a:rPr>
              <a:t>2</a:t>
            </a:r>
            <a:endParaRPr lang="en-US" sz="1100" baseline="30000" dirty="0">
              <a:solidFill>
                <a:srgbClr val="00CC00"/>
              </a:solidFill>
              <a:latin typeface="Arial" charset="0"/>
            </a:endParaRPr>
          </a:p>
        </p:txBody>
      </p:sp>
      <p:sp>
        <p:nvSpPr>
          <p:cNvPr id="591" name="Title 1"/>
          <p:cNvSpPr>
            <a:spLocks noGrp="1"/>
          </p:cNvSpPr>
          <p:nvPr>
            <p:ph type="title"/>
          </p:nvPr>
        </p:nvSpPr>
        <p:spPr>
          <a:xfrm>
            <a:off x="457200" y="0"/>
            <a:ext cx="8229600" cy="952500"/>
          </a:xfrm>
        </p:spPr>
        <p:txBody>
          <a:bodyPr/>
          <a:lstStyle/>
          <a:p>
            <a:r>
              <a:rPr lang="en-US" dirty="0" smtClean="0">
                <a:solidFill>
                  <a:schemeClr val="tx1"/>
                </a:solidFill>
              </a:rPr>
              <a:t>Aerosols</a:t>
            </a:r>
            <a:endParaRPr lang="en-US" dirty="0">
              <a:solidFill>
                <a:schemeClr val="tx1"/>
              </a:solidFill>
            </a:endParaRPr>
          </a:p>
        </p:txBody>
      </p:sp>
      <p:sp>
        <p:nvSpPr>
          <p:cNvPr id="594" name="Content Placeholder 2"/>
          <p:cNvSpPr>
            <a:spLocks noGrp="1"/>
          </p:cNvSpPr>
          <p:nvPr>
            <p:ph idx="1"/>
          </p:nvPr>
        </p:nvSpPr>
        <p:spPr>
          <a:xfrm>
            <a:off x="457200" y="984428"/>
            <a:ext cx="8229600" cy="682832"/>
          </a:xfrm>
        </p:spPr>
        <p:txBody>
          <a:bodyPr/>
          <a:lstStyle/>
          <a:p>
            <a:pPr>
              <a:buNone/>
            </a:pPr>
            <a:r>
              <a:rPr lang="en-US" dirty="0" smtClean="0">
                <a:solidFill>
                  <a:srgbClr val="0000FF"/>
                </a:solidFill>
              </a:rPr>
              <a:t>Over ocean</a:t>
            </a:r>
          </a:p>
          <a:p>
            <a:pPr>
              <a:spcBef>
                <a:spcPts val="600"/>
              </a:spcBef>
            </a:pPr>
            <a:r>
              <a:rPr lang="en-US" dirty="0" smtClean="0">
                <a:solidFill>
                  <a:srgbClr val="0000FF"/>
                </a:solidFill>
              </a:rPr>
              <a:t>CLAMS field experiment</a:t>
            </a:r>
            <a:endParaRPr lang="en-US"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1" name="Rectangle 1100"/>
          <p:cNvSpPr/>
          <p:nvPr/>
        </p:nvSpPr>
        <p:spPr bwMode="auto">
          <a:xfrm>
            <a:off x="3179404" y="2250691"/>
            <a:ext cx="1005840" cy="274320"/>
          </a:xfrm>
          <a:prstGeom prst="rect">
            <a:avLst/>
          </a:prstGeom>
          <a:solidFill>
            <a:srgbClr val="CCFFFF"/>
          </a:solidFill>
          <a:ln w="9525" cap="flat" cmpd="sng" algn="ctr">
            <a:solidFill>
              <a:srgbClr val="FF0000"/>
            </a:solidFill>
            <a:prstDash val="solid"/>
            <a:round/>
            <a:headEnd type="none" w="med" len="med"/>
            <a:tailEnd type="none" w="med" len="med"/>
          </a:ln>
          <a:effec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uLnTx/>
              <a:uFillTx/>
            </a:endParaRPr>
          </a:p>
        </p:txBody>
      </p:sp>
      <p:sp>
        <p:nvSpPr>
          <p:cNvPr id="1102" name="Rectangle 1101"/>
          <p:cNvSpPr/>
          <p:nvPr/>
        </p:nvSpPr>
        <p:spPr bwMode="auto">
          <a:xfrm>
            <a:off x="2698001" y="2247516"/>
            <a:ext cx="365760" cy="274320"/>
          </a:xfrm>
          <a:prstGeom prst="rect">
            <a:avLst/>
          </a:prstGeom>
          <a:solidFill>
            <a:srgbClr val="CCFFFF"/>
          </a:solidFill>
          <a:ln w="9525" cap="flat" cmpd="sng" algn="ctr">
            <a:solidFill>
              <a:srgbClr val="FF0000"/>
            </a:solidFill>
            <a:prstDash val="solid"/>
            <a:round/>
            <a:headEnd type="none" w="med" len="med"/>
            <a:tailEnd type="none" w="med" len="me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uLnTx/>
              <a:uFillTx/>
            </a:endParaRPr>
          </a:p>
        </p:txBody>
      </p:sp>
      <p:sp>
        <p:nvSpPr>
          <p:cNvPr id="1105" name="Rectangle 5559"/>
          <p:cNvSpPr>
            <a:spLocks noChangeArrowheads="1"/>
          </p:cNvSpPr>
          <p:nvPr/>
        </p:nvSpPr>
        <p:spPr bwMode="auto">
          <a:xfrm>
            <a:off x="3733800" y="3485595"/>
            <a:ext cx="1638300" cy="3190875"/>
          </a:xfrm>
          <a:prstGeom prst="rect">
            <a:avLst/>
          </a:prstGeom>
          <a:solidFill>
            <a:srgbClr val="FFFFCC"/>
          </a:solidFill>
          <a:ln w="9525" algn="ctr">
            <a:solidFill>
              <a:srgbClr val="C0C0C0"/>
            </a:solidFill>
            <a:miter lim="800000"/>
            <a:headEnd/>
            <a:tailEnd/>
          </a:ln>
          <a:effectLst/>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106" name="Text Box 6058"/>
          <p:cNvSpPr txBox="1">
            <a:spLocks noChangeArrowheads="1"/>
          </p:cNvSpPr>
          <p:nvPr/>
        </p:nvSpPr>
        <p:spPr bwMode="auto">
          <a:xfrm>
            <a:off x="3813175" y="4093608"/>
            <a:ext cx="544513" cy="220662"/>
          </a:xfrm>
          <a:prstGeom prst="rect">
            <a:avLst/>
          </a:prstGeom>
          <a:noFill/>
          <a:ln w="9525" algn="ctr">
            <a:noFill/>
            <a:miter lim="800000"/>
            <a:headEnd/>
            <a:tailEnd/>
          </a:ln>
        </p:spPr>
        <p:txBody>
          <a:bodyPr wrap="none" lIns="45720" tIns="18288" rIns="45720" bIns="18288">
            <a:spAutoFit/>
          </a:bodyPr>
          <a:lstStyle/>
          <a:p>
            <a:r>
              <a:rPr lang="en-US" sz="1200">
                <a:solidFill>
                  <a:srgbClr val="000000"/>
                </a:solidFill>
                <a:latin typeface="Arial Narrow" pitchFamily="34" charset="0"/>
              </a:rPr>
              <a:t>Altitude:</a:t>
            </a:r>
          </a:p>
        </p:txBody>
      </p:sp>
      <p:sp>
        <p:nvSpPr>
          <p:cNvPr id="1107" name="Text Box 6059"/>
          <p:cNvSpPr txBox="1">
            <a:spLocks noChangeArrowheads="1"/>
          </p:cNvSpPr>
          <p:nvPr/>
        </p:nvSpPr>
        <p:spPr bwMode="auto">
          <a:xfrm>
            <a:off x="3811588" y="4263470"/>
            <a:ext cx="692150" cy="220663"/>
          </a:xfrm>
          <a:prstGeom prst="rect">
            <a:avLst/>
          </a:prstGeom>
          <a:noFill/>
          <a:ln w="9525" algn="ctr">
            <a:noFill/>
            <a:miter lim="800000"/>
            <a:headEnd/>
            <a:tailEnd/>
          </a:ln>
        </p:spPr>
        <p:txBody>
          <a:bodyPr wrap="none" lIns="45720" tIns="18288" rIns="45720" bIns="18288">
            <a:spAutoFit/>
          </a:bodyPr>
          <a:lstStyle/>
          <a:p>
            <a:r>
              <a:rPr lang="en-US" sz="1200">
                <a:solidFill>
                  <a:srgbClr val="000000"/>
                </a:solidFill>
                <a:latin typeface="Arial Narrow" pitchFamily="34" charset="0"/>
              </a:rPr>
              <a:t>Sun angle:</a:t>
            </a:r>
          </a:p>
        </p:txBody>
      </p:sp>
      <p:sp>
        <p:nvSpPr>
          <p:cNvPr id="1108" name="Text Box 6060"/>
          <p:cNvSpPr txBox="1">
            <a:spLocks noChangeArrowheads="1"/>
          </p:cNvSpPr>
          <p:nvPr/>
        </p:nvSpPr>
        <p:spPr bwMode="auto">
          <a:xfrm>
            <a:off x="3810000" y="4441270"/>
            <a:ext cx="920750" cy="220663"/>
          </a:xfrm>
          <a:prstGeom prst="rect">
            <a:avLst/>
          </a:prstGeom>
          <a:noFill/>
          <a:ln w="9525" algn="ctr">
            <a:noFill/>
            <a:miter lim="800000"/>
            <a:headEnd/>
            <a:tailEnd/>
          </a:ln>
        </p:spPr>
        <p:txBody>
          <a:bodyPr wrap="none" lIns="45720" tIns="18288" rIns="45720" bIns="18288">
            <a:spAutoFit/>
          </a:bodyPr>
          <a:lstStyle/>
          <a:p>
            <a:r>
              <a:rPr lang="en-US" sz="1200">
                <a:solidFill>
                  <a:srgbClr val="000000"/>
                </a:solidFill>
                <a:latin typeface="Arial Narrow" pitchFamily="34" charset="0"/>
              </a:rPr>
              <a:t>Azimuth angle:</a:t>
            </a:r>
          </a:p>
        </p:txBody>
      </p:sp>
      <p:sp>
        <p:nvSpPr>
          <p:cNvPr id="1109" name="Text Box 6061"/>
          <p:cNvSpPr txBox="1">
            <a:spLocks noChangeArrowheads="1"/>
          </p:cNvSpPr>
          <p:nvPr/>
        </p:nvSpPr>
        <p:spPr bwMode="auto">
          <a:xfrm>
            <a:off x="4735513" y="4092020"/>
            <a:ext cx="468312" cy="220663"/>
          </a:xfrm>
          <a:prstGeom prst="rect">
            <a:avLst/>
          </a:prstGeom>
          <a:noFill/>
          <a:ln w="9525" algn="ctr">
            <a:noFill/>
            <a:miter lim="800000"/>
            <a:headEnd/>
            <a:tailEnd/>
          </a:ln>
        </p:spPr>
        <p:txBody>
          <a:bodyPr wrap="none" lIns="45720" tIns="18288" rIns="45720" bIns="18288">
            <a:spAutoFit/>
          </a:bodyPr>
          <a:lstStyle/>
          <a:p>
            <a:r>
              <a:rPr lang="en-US" sz="1200">
                <a:solidFill>
                  <a:srgbClr val="000000"/>
                </a:solidFill>
                <a:latin typeface="Arial Narrow" pitchFamily="34" charset="0"/>
              </a:rPr>
              <a:t>3.6 km</a:t>
            </a:r>
          </a:p>
        </p:txBody>
      </p:sp>
      <p:sp>
        <p:nvSpPr>
          <p:cNvPr id="1110" name="Text Box 6062"/>
          <p:cNvSpPr txBox="1">
            <a:spLocks noChangeArrowheads="1"/>
          </p:cNvSpPr>
          <p:nvPr/>
        </p:nvSpPr>
        <p:spPr bwMode="auto">
          <a:xfrm>
            <a:off x="4749569" y="4446212"/>
            <a:ext cx="457818" cy="221599"/>
          </a:xfrm>
          <a:prstGeom prst="rect">
            <a:avLst/>
          </a:prstGeom>
          <a:noFill/>
          <a:ln w="9525" algn="ctr">
            <a:noFill/>
            <a:miter lim="800000"/>
            <a:headEnd/>
            <a:tailEnd/>
          </a:ln>
        </p:spPr>
        <p:txBody>
          <a:bodyPr wrap="none" lIns="45720" tIns="18288" rIns="45720" bIns="18288">
            <a:spAutoFit/>
          </a:bodyPr>
          <a:lstStyle/>
          <a:p>
            <a:r>
              <a:rPr lang="en-US" sz="1200" dirty="0" smtClean="0">
                <a:solidFill>
                  <a:srgbClr val="000000"/>
                </a:solidFill>
                <a:latin typeface="Arial Narrow" pitchFamily="34" charset="0"/>
              </a:rPr>
              <a:t>179</a:t>
            </a:r>
            <a:r>
              <a:rPr lang="en-US" sz="1200" dirty="0">
                <a:solidFill>
                  <a:srgbClr val="000000"/>
                </a:solidFill>
                <a:latin typeface="Arial Narrow" pitchFamily="34" charset="0"/>
              </a:rPr>
              <a:t>°</a:t>
            </a:r>
          </a:p>
        </p:txBody>
      </p:sp>
      <p:sp>
        <p:nvSpPr>
          <p:cNvPr id="1111" name="Text Box 6063"/>
          <p:cNvSpPr txBox="1">
            <a:spLocks noChangeArrowheads="1"/>
          </p:cNvSpPr>
          <p:nvPr/>
        </p:nvSpPr>
        <p:spPr bwMode="auto">
          <a:xfrm>
            <a:off x="4714875" y="4271408"/>
            <a:ext cx="365125" cy="220662"/>
          </a:xfrm>
          <a:prstGeom prst="rect">
            <a:avLst/>
          </a:prstGeom>
          <a:noFill/>
          <a:ln w="9525" algn="ctr">
            <a:noFill/>
            <a:miter lim="800000"/>
            <a:headEnd/>
            <a:tailEnd/>
          </a:ln>
        </p:spPr>
        <p:txBody>
          <a:bodyPr wrap="none" lIns="45720" tIns="18288" rIns="45720" bIns="18288">
            <a:spAutoFit/>
          </a:bodyPr>
          <a:lstStyle/>
          <a:p>
            <a:r>
              <a:rPr lang="en-US" sz="1200">
                <a:solidFill>
                  <a:srgbClr val="000000"/>
                </a:solidFill>
                <a:latin typeface="Arial Narrow" pitchFamily="34" charset="0"/>
              </a:rPr>
              <a:t>~22°</a:t>
            </a:r>
          </a:p>
        </p:txBody>
      </p:sp>
      <p:sp>
        <p:nvSpPr>
          <p:cNvPr id="1112" name="Text Box 6064"/>
          <p:cNvSpPr txBox="1">
            <a:spLocks noChangeArrowheads="1"/>
          </p:cNvSpPr>
          <p:nvPr/>
        </p:nvSpPr>
        <p:spPr bwMode="auto">
          <a:xfrm>
            <a:off x="3792538" y="3555445"/>
            <a:ext cx="836612" cy="220663"/>
          </a:xfrm>
          <a:prstGeom prst="rect">
            <a:avLst/>
          </a:prstGeom>
          <a:noFill/>
          <a:ln w="9525" algn="ctr">
            <a:noFill/>
            <a:miter lim="800000"/>
            <a:headEnd/>
            <a:tailEnd/>
          </a:ln>
        </p:spPr>
        <p:txBody>
          <a:bodyPr wrap="none" lIns="45720" tIns="18288" rIns="45720" bIns="18288">
            <a:spAutoFit/>
          </a:bodyPr>
          <a:lstStyle/>
          <a:p>
            <a:r>
              <a:rPr lang="en-US" sz="1200">
                <a:solidFill>
                  <a:srgbClr val="000000"/>
                </a:solidFill>
                <a:latin typeface="Arial Narrow" pitchFamily="34" charset="0"/>
              </a:rPr>
              <a:t>July 17, 2001</a:t>
            </a:r>
          </a:p>
        </p:txBody>
      </p:sp>
      <p:sp>
        <p:nvSpPr>
          <p:cNvPr id="1113" name="Text Box 6065"/>
          <p:cNvSpPr txBox="1">
            <a:spLocks noChangeArrowheads="1"/>
          </p:cNvSpPr>
          <p:nvPr/>
        </p:nvSpPr>
        <p:spPr bwMode="auto">
          <a:xfrm>
            <a:off x="3790950" y="3830083"/>
            <a:ext cx="1097416" cy="221599"/>
          </a:xfrm>
          <a:prstGeom prst="rect">
            <a:avLst/>
          </a:prstGeom>
          <a:noFill/>
          <a:ln w="9525" algn="ctr">
            <a:noFill/>
            <a:miter lim="800000"/>
            <a:headEnd/>
            <a:tailEnd/>
          </a:ln>
        </p:spPr>
        <p:txBody>
          <a:bodyPr wrap="none" lIns="45720" tIns="18288" rIns="45720" bIns="18288">
            <a:spAutoFit/>
          </a:bodyPr>
          <a:lstStyle/>
          <a:p>
            <a:pPr algn="l"/>
            <a:r>
              <a:rPr lang="en-US" sz="1200" dirty="0" smtClean="0">
                <a:solidFill>
                  <a:srgbClr val="002060"/>
                </a:solidFill>
                <a:latin typeface="Arial Narrow" pitchFamily="34" charset="0"/>
              </a:rPr>
              <a:t>Chesapeake Bay</a:t>
            </a:r>
            <a:endParaRPr lang="en-US" sz="1200" dirty="0">
              <a:solidFill>
                <a:srgbClr val="002060"/>
              </a:solidFill>
              <a:latin typeface="Arial Narrow" pitchFamily="34" charset="0"/>
            </a:endParaRPr>
          </a:p>
        </p:txBody>
      </p:sp>
      <p:sp>
        <p:nvSpPr>
          <p:cNvPr id="1114" name="Line 6263"/>
          <p:cNvSpPr>
            <a:spLocks noChangeShapeType="1"/>
          </p:cNvSpPr>
          <p:nvPr/>
        </p:nvSpPr>
        <p:spPr bwMode="auto">
          <a:xfrm>
            <a:off x="3917950" y="4779408"/>
            <a:ext cx="1276350" cy="0"/>
          </a:xfrm>
          <a:prstGeom prst="line">
            <a:avLst/>
          </a:prstGeom>
          <a:noFill/>
          <a:ln w="15875">
            <a:solidFill>
              <a:srgbClr val="969696"/>
            </a:solidFill>
            <a:prstDash val="sysDot"/>
            <a:round/>
            <a:headEnd/>
            <a:tailEnd/>
          </a:ln>
          <a:effec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cxnSp>
        <p:nvCxnSpPr>
          <p:cNvPr id="1115" name="Straight Connector 1048"/>
          <p:cNvCxnSpPr>
            <a:cxnSpLocks noChangeShapeType="1"/>
          </p:cNvCxnSpPr>
          <p:nvPr/>
        </p:nvCxnSpPr>
        <p:spPr bwMode="auto">
          <a:xfrm>
            <a:off x="3854450" y="5050870"/>
            <a:ext cx="452438" cy="1588"/>
          </a:xfrm>
          <a:prstGeom prst="line">
            <a:avLst/>
          </a:prstGeom>
          <a:noFill/>
          <a:ln w="19050" algn="ctr">
            <a:solidFill>
              <a:srgbClr val="808080"/>
            </a:solidFill>
            <a:prstDash val="dash"/>
            <a:round/>
            <a:headEnd/>
            <a:tailEnd/>
          </a:ln>
        </p:spPr>
      </p:cxnSp>
      <p:sp>
        <p:nvSpPr>
          <p:cNvPr id="1116" name="TextBox 1115"/>
          <p:cNvSpPr txBox="1"/>
          <p:nvPr/>
        </p:nvSpPr>
        <p:spPr>
          <a:xfrm>
            <a:off x="4260850" y="4907995"/>
            <a:ext cx="925513" cy="276225"/>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1F1F5E">
                    <a:lumMod val="50000"/>
                  </a:srgbClr>
                </a:solidFill>
                <a:effectLst/>
                <a:uLnTx/>
                <a:uFillTx/>
                <a:latin typeface="Arial Narrow" pitchFamily="34" charset="0"/>
              </a:rPr>
              <a:t>RSP retrieval</a:t>
            </a:r>
            <a:endParaRPr kumimoji="0" lang="en-US" sz="1200" b="0" i="0" u="none" strike="noStrike" kern="0" cap="none" spc="0" normalizeH="0" baseline="0" noProof="0" dirty="0">
              <a:ln>
                <a:noFill/>
              </a:ln>
              <a:solidFill>
                <a:srgbClr val="00CC00"/>
              </a:solidFill>
              <a:effectLst/>
              <a:uLnTx/>
              <a:uFillTx/>
              <a:latin typeface="Arial Narrow" pitchFamily="34" charset="0"/>
            </a:endParaRPr>
          </a:p>
        </p:txBody>
      </p:sp>
      <p:sp>
        <p:nvSpPr>
          <p:cNvPr id="1117" name="Line 6263"/>
          <p:cNvSpPr>
            <a:spLocks noChangeShapeType="1"/>
          </p:cNvSpPr>
          <p:nvPr/>
        </p:nvSpPr>
        <p:spPr bwMode="auto">
          <a:xfrm>
            <a:off x="3916363" y="5362020"/>
            <a:ext cx="1276350" cy="0"/>
          </a:xfrm>
          <a:prstGeom prst="line">
            <a:avLst/>
          </a:prstGeom>
          <a:noFill/>
          <a:ln w="15875">
            <a:solidFill>
              <a:srgbClr val="969696"/>
            </a:solidFill>
            <a:prstDash val="sysDot"/>
            <a:round/>
            <a:headEnd/>
            <a:tailEnd/>
          </a:ln>
          <a:effec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118" name="TextBox 968"/>
          <p:cNvSpPr txBox="1">
            <a:spLocks noChangeArrowheads="1"/>
          </p:cNvSpPr>
          <p:nvPr/>
        </p:nvSpPr>
        <p:spPr bwMode="auto">
          <a:xfrm>
            <a:off x="5586413" y="1529071"/>
            <a:ext cx="3182937" cy="276225"/>
          </a:xfrm>
          <a:prstGeom prst="rect">
            <a:avLst/>
          </a:prstGeom>
          <a:noFill/>
          <a:ln w="9525">
            <a:noFill/>
            <a:miter lim="800000"/>
            <a:headEnd/>
            <a:tailEnd/>
          </a:ln>
        </p:spPr>
        <p:txBody>
          <a:bodyPr wrap="none">
            <a:spAutoFit/>
          </a:bodyPr>
          <a:lstStyle/>
          <a:p>
            <a:r>
              <a:rPr lang="en-US" sz="1200" dirty="0">
                <a:solidFill>
                  <a:srgbClr val="00CC00"/>
                </a:solidFill>
                <a:latin typeface="Arial" charset="0"/>
              </a:rPr>
              <a:t>Chowdhary </a:t>
            </a:r>
            <a:r>
              <a:rPr lang="en-US" sz="1200" i="1" dirty="0">
                <a:solidFill>
                  <a:srgbClr val="00CC00"/>
                </a:solidFill>
                <a:latin typeface="Arial" charset="0"/>
              </a:rPr>
              <a:t>et al.</a:t>
            </a:r>
            <a:r>
              <a:rPr lang="en-US" sz="1200" dirty="0">
                <a:solidFill>
                  <a:srgbClr val="00CC00"/>
                </a:solidFill>
                <a:latin typeface="Arial" charset="0"/>
              </a:rPr>
              <a:t> (</a:t>
            </a:r>
            <a:r>
              <a:rPr lang="en-US" sz="1200" i="1" dirty="0">
                <a:solidFill>
                  <a:srgbClr val="00CC00"/>
                </a:solidFill>
                <a:latin typeface="Arial" charset="0"/>
              </a:rPr>
              <a:t>JAS</a:t>
            </a:r>
            <a:r>
              <a:rPr lang="en-US" sz="1200" dirty="0">
                <a:solidFill>
                  <a:srgbClr val="00CC00"/>
                </a:solidFill>
                <a:latin typeface="Arial" charset="0"/>
              </a:rPr>
              <a:t>, 2002),   AGU 2007</a:t>
            </a:r>
          </a:p>
        </p:txBody>
      </p:sp>
      <p:cxnSp>
        <p:nvCxnSpPr>
          <p:cNvPr id="1119" name="Straight Connector 971"/>
          <p:cNvCxnSpPr>
            <a:cxnSpLocks noChangeShapeType="1"/>
          </p:cNvCxnSpPr>
          <p:nvPr/>
        </p:nvCxnSpPr>
        <p:spPr bwMode="auto">
          <a:xfrm flipV="1">
            <a:off x="922338" y="1816408"/>
            <a:ext cx="7680325" cy="0"/>
          </a:xfrm>
          <a:prstGeom prst="line">
            <a:avLst/>
          </a:prstGeom>
          <a:noFill/>
          <a:ln w="12700" algn="ctr">
            <a:solidFill>
              <a:srgbClr val="C0C0C0"/>
            </a:solidFill>
            <a:round/>
            <a:headEnd/>
            <a:tailEnd/>
          </a:ln>
        </p:spPr>
      </p:cxnSp>
      <p:cxnSp>
        <p:nvCxnSpPr>
          <p:cNvPr id="1120" name="Straight Connector 1029"/>
          <p:cNvCxnSpPr>
            <a:cxnSpLocks noChangeShapeType="1"/>
          </p:cNvCxnSpPr>
          <p:nvPr/>
        </p:nvCxnSpPr>
        <p:spPr bwMode="auto">
          <a:xfrm flipV="1">
            <a:off x="930275" y="2160896"/>
            <a:ext cx="7681913" cy="0"/>
          </a:xfrm>
          <a:prstGeom prst="line">
            <a:avLst/>
          </a:prstGeom>
          <a:noFill/>
          <a:ln w="12700" algn="ctr">
            <a:solidFill>
              <a:srgbClr val="C0C0C0"/>
            </a:solidFill>
            <a:round/>
            <a:headEnd/>
            <a:tailEnd/>
          </a:ln>
        </p:spPr>
      </p:cxnSp>
      <p:cxnSp>
        <p:nvCxnSpPr>
          <p:cNvPr id="1123" name="Straight Connector 1030"/>
          <p:cNvCxnSpPr>
            <a:cxnSpLocks noChangeShapeType="1"/>
          </p:cNvCxnSpPr>
          <p:nvPr/>
        </p:nvCxnSpPr>
        <p:spPr bwMode="auto">
          <a:xfrm flipV="1">
            <a:off x="938213" y="2604934"/>
            <a:ext cx="7681912" cy="0"/>
          </a:xfrm>
          <a:prstGeom prst="line">
            <a:avLst/>
          </a:prstGeom>
          <a:noFill/>
          <a:ln w="12700" algn="ctr">
            <a:solidFill>
              <a:srgbClr val="C0C0C0"/>
            </a:solidFill>
            <a:round/>
            <a:headEnd/>
            <a:tailEnd/>
          </a:ln>
        </p:spPr>
      </p:cxnSp>
      <p:grpSp>
        <p:nvGrpSpPr>
          <p:cNvPr id="2" name="Group 1097"/>
          <p:cNvGrpSpPr>
            <a:grpSpLocks/>
          </p:cNvGrpSpPr>
          <p:nvPr/>
        </p:nvGrpSpPr>
        <p:grpSpPr bwMode="auto">
          <a:xfrm>
            <a:off x="322263" y="3562689"/>
            <a:ext cx="2940050" cy="3138488"/>
            <a:chOff x="322263" y="3476625"/>
            <a:chExt cx="2940050" cy="3138488"/>
          </a:xfrm>
        </p:grpSpPr>
        <p:sp>
          <p:nvSpPr>
            <p:cNvPr id="1125" name="Text Box 1151"/>
            <p:cNvSpPr txBox="1">
              <a:spLocks noChangeArrowheads="1"/>
            </p:cNvSpPr>
            <p:nvPr/>
          </p:nvSpPr>
          <p:spPr bwMode="auto">
            <a:xfrm>
              <a:off x="1738313" y="6369050"/>
              <a:ext cx="784225" cy="246063"/>
            </a:xfrm>
            <a:prstGeom prst="rect">
              <a:avLst/>
            </a:prstGeom>
            <a:solidFill>
              <a:srgbClr val="FFFFCC"/>
            </a:solidFill>
            <a:ln w="9525" algn="ctr">
              <a:solidFill>
                <a:srgbClr val="C0C0C0"/>
              </a:solidFill>
              <a:miter lim="800000"/>
              <a:headEnd/>
              <a:tailEnd/>
            </a:ln>
          </p:spPr>
          <p:txBody>
            <a:bodyPr wrap="none" tIns="27432" bIns="27432">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Arial Narrow" pitchFamily="34" charset="0"/>
                </a:rPr>
                <a:t>view angle</a:t>
              </a:r>
            </a:p>
          </p:txBody>
        </p:sp>
        <p:sp>
          <p:nvSpPr>
            <p:cNvPr id="1126" name="Text Box 1152"/>
            <p:cNvSpPr txBox="1">
              <a:spLocks noChangeArrowheads="1"/>
            </p:cNvSpPr>
            <p:nvPr/>
          </p:nvSpPr>
          <p:spPr bwMode="auto">
            <a:xfrm rot="16200000">
              <a:off x="-229394" y="4671220"/>
              <a:ext cx="1362075" cy="258762"/>
            </a:xfrm>
            <a:prstGeom prst="rect">
              <a:avLst/>
            </a:prstGeom>
            <a:solidFill>
              <a:srgbClr val="FFFFCC"/>
            </a:solidFill>
            <a:ln w="9525" algn="ctr">
              <a:solidFill>
                <a:srgbClr val="C0C0C0"/>
              </a:solidFill>
              <a:miter lim="800000"/>
              <a:headEnd/>
              <a:tailEnd/>
            </a:ln>
          </p:spPr>
          <p:txBody>
            <a:bodyPr wrap="none" tIns="36576" bIns="36576">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Narrow" pitchFamily="34" charset="0"/>
                </a:rPr>
                <a:t>Polarized reflectance</a:t>
              </a:r>
            </a:p>
          </p:txBody>
        </p:sp>
        <p:cxnSp>
          <p:nvCxnSpPr>
            <p:cNvPr id="1127" name="Straight Connector 1037"/>
            <p:cNvCxnSpPr>
              <a:cxnSpLocks noChangeShapeType="1"/>
            </p:cNvCxnSpPr>
            <p:nvPr/>
          </p:nvCxnSpPr>
          <p:spPr bwMode="auto">
            <a:xfrm rot="5400000">
              <a:off x="722312" y="4819651"/>
              <a:ext cx="2665413" cy="11112"/>
            </a:xfrm>
            <a:prstGeom prst="line">
              <a:avLst/>
            </a:prstGeom>
            <a:noFill/>
            <a:ln w="6350" algn="ctr">
              <a:solidFill>
                <a:srgbClr val="002060"/>
              </a:solidFill>
              <a:prstDash val="dash"/>
              <a:round/>
              <a:headEnd/>
              <a:tailEnd/>
            </a:ln>
          </p:spPr>
        </p:cxnSp>
        <p:sp>
          <p:nvSpPr>
            <p:cNvPr id="1128" name="TextBox 1127"/>
            <p:cNvSpPr txBox="1"/>
            <p:nvPr/>
          </p:nvSpPr>
          <p:spPr>
            <a:xfrm>
              <a:off x="1087438" y="4602163"/>
              <a:ext cx="574675" cy="246062"/>
            </a:xfrm>
            <a:prstGeom prst="rect">
              <a:avLst/>
            </a:prstGeom>
            <a:noFill/>
            <a:ln>
              <a:no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1F1F5E"/>
                  </a:solidFill>
                  <a:effectLst/>
                  <a:uLnTx/>
                  <a:uFillTx/>
                  <a:latin typeface="Arial Narrow" pitchFamily="34" charset="0"/>
                </a:rPr>
                <a:t>sun glint</a:t>
              </a:r>
            </a:p>
          </p:txBody>
        </p:sp>
        <p:cxnSp>
          <p:nvCxnSpPr>
            <p:cNvPr id="1129" name="Straight Connector 1015"/>
            <p:cNvCxnSpPr>
              <a:cxnSpLocks noChangeShapeType="1"/>
            </p:cNvCxnSpPr>
            <p:nvPr/>
          </p:nvCxnSpPr>
          <p:spPr bwMode="auto">
            <a:xfrm rot="5400000" flipH="1" flipV="1">
              <a:off x="1194594" y="4442619"/>
              <a:ext cx="361950" cy="1588"/>
            </a:xfrm>
            <a:prstGeom prst="line">
              <a:avLst/>
            </a:prstGeom>
            <a:noFill/>
            <a:ln w="9525" algn="ctr">
              <a:solidFill>
                <a:srgbClr val="3399FF"/>
              </a:solidFill>
              <a:prstDash val="sysDot"/>
              <a:round/>
              <a:headEnd/>
              <a:tailEnd type="oval" w="sm" len="sm"/>
            </a:ln>
          </p:spPr>
        </p:cxnSp>
        <p:grpSp>
          <p:nvGrpSpPr>
            <p:cNvPr id="3" name="Group 800"/>
            <p:cNvGrpSpPr>
              <a:grpSpLocks/>
            </p:cNvGrpSpPr>
            <p:nvPr/>
          </p:nvGrpSpPr>
          <p:grpSpPr bwMode="auto">
            <a:xfrm>
              <a:off x="650875" y="3476625"/>
              <a:ext cx="2611438" cy="2862263"/>
              <a:chOff x="6346826" y="1966913"/>
              <a:chExt cx="2611437" cy="2862263"/>
            </a:xfrm>
          </p:grpSpPr>
          <p:sp>
            <p:nvSpPr>
              <p:cNvPr id="1131" name="Line 1238"/>
              <p:cNvSpPr>
                <a:spLocks noChangeShapeType="1"/>
              </p:cNvSpPr>
              <p:nvPr/>
            </p:nvSpPr>
            <p:spPr bwMode="auto">
              <a:xfrm>
                <a:off x="6754813" y="4673601"/>
                <a:ext cx="2195513"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32" name="Line 1239"/>
              <p:cNvSpPr>
                <a:spLocks noChangeShapeType="1"/>
              </p:cNvSpPr>
              <p:nvPr/>
            </p:nvSpPr>
            <p:spPr bwMode="auto">
              <a:xfrm flipV="1">
                <a:off x="7186613" y="4621213"/>
                <a:ext cx="1588" cy="523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33" name="Line 1240"/>
              <p:cNvSpPr>
                <a:spLocks noChangeShapeType="1"/>
              </p:cNvSpPr>
              <p:nvPr/>
            </p:nvSpPr>
            <p:spPr bwMode="auto">
              <a:xfrm>
                <a:off x="7081838" y="4799013"/>
                <a:ext cx="63500"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34" name="Freeform 1241"/>
              <p:cNvSpPr>
                <a:spLocks/>
              </p:cNvSpPr>
              <p:nvPr/>
            </p:nvSpPr>
            <p:spPr bwMode="auto">
              <a:xfrm>
                <a:off x="7170738" y="4757738"/>
                <a:ext cx="47625" cy="71438"/>
              </a:xfrm>
              <a:custGeom>
                <a:avLst/>
                <a:gdLst>
                  <a:gd name="T0" fmla="*/ 5040313 w 30"/>
                  <a:gd name="T1" fmla="*/ 25201737 h 45"/>
                  <a:gd name="T2" fmla="*/ 5040313 w 30"/>
                  <a:gd name="T3" fmla="*/ 22682357 h 45"/>
                  <a:gd name="T4" fmla="*/ 7561264 w 30"/>
                  <a:gd name="T5" fmla="*/ 7561316 h 45"/>
                  <a:gd name="T6" fmla="*/ 12601575 w 30"/>
                  <a:gd name="T7" fmla="*/ 5040348 h 45"/>
                  <a:gd name="T8" fmla="*/ 22682200 w 30"/>
                  <a:gd name="T9" fmla="*/ 0 h 45"/>
                  <a:gd name="T10" fmla="*/ 42843452 w 30"/>
                  <a:gd name="T11" fmla="*/ 0 h 45"/>
                  <a:gd name="T12" fmla="*/ 57964398 w 30"/>
                  <a:gd name="T13" fmla="*/ 5040348 h 45"/>
                  <a:gd name="T14" fmla="*/ 60483759 w 30"/>
                  <a:gd name="T15" fmla="*/ 7561316 h 45"/>
                  <a:gd name="T16" fmla="*/ 65524071 w 30"/>
                  <a:gd name="T17" fmla="*/ 22682357 h 45"/>
                  <a:gd name="T18" fmla="*/ 65524071 w 30"/>
                  <a:gd name="T19" fmla="*/ 30242089 h 45"/>
                  <a:gd name="T20" fmla="*/ 60483759 w 30"/>
                  <a:gd name="T21" fmla="*/ 42843748 h 45"/>
                  <a:gd name="T22" fmla="*/ 52924086 w 30"/>
                  <a:gd name="T23" fmla="*/ 60484178 h 45"/>
                  <a:gd name="T24" fmla="*/ 0 w 30"/>
                  <a:gd name="T25" fmla="*/ 113408630 h 45"/>
                  <a:gd name="T26" fmla="*/ 75604693 w 30"/>
                  <a:gd name="T27" fmla="*/ 113408630 h 4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
                  <a:gd name="T43" fmla="*/ 0 h 45"/>
                  <a:gd name="T44" fmla="*/ 30 w 30"/>
                  <a:gd name="T45" fmla="*/ 45 h 4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 h="45">
                    <a:moveTo>
                      <a:pt x="2" y="10"/>
                    </a:moveTo>
                    <a:lnTo>
                      <a:pt x="2" y="9"/>
                    </a:lnTo>
                    <a:lnTo>
                      <a:pt x="3" y="3"/>
                    </a:lnTo>
                    <a:lnTo>
                      <a:pt x="5" y="2"/>
                    </a:lnTo>
                    <a:lnTo>
                      <a:pt x="9" y="0"/>
                    </a:lnTo>
                    <a:lnTo>
                      <a:pt x="17" y="0"/>
                    </a:lnTo>
                    <a:lnTo>
                      <a:pt x="23" y="2"/>
                    </a:lnTo>
                    <a:lnTo>
                      <a:pt x="24" y="3"/>
                    </a:lnTo>
                    <a:lnTo>
                      <a:pt x="26" y="9"/>
                    </a:lnTo>
                    <a:lnTo>
                      <a:pt x="26" y="12"/>
                    </a:lnTo>
                    <a:lnTo>
                      <a:pt x="24" y="17"/>
                    </a:lnTo>
                    <a:lnTo>
                      <a:pt x="21" y="24"/>
                    </a:lnTo>
                    <a:lnTo>
                      <a:pt x="0" y="45"/>
                    </a:lnTo>
                    <a:lnTo>
                      <a:pt x="30" y="45"/>
                    </a:lnTo>
                  </a:path>
                </a:pathLst>
              </a:cu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35" name="Freeform 1242"/>
              <p:cNvSpPr>
                <a:spLocks/>
              </p:cNvSpPr>
              <p:nvPr/>
            </p:nvSpPr>
            <p:spPr bwMode="auto">
              <a:xfrm>
                <a:off x="7237413" y="4757738"/>
                <a:ext cx="52388" cy="71438"/>
              </a:xfrm>
              <a:custGeom>
                <a:avLst/>
                <a:gdLst>
                  <a:gd name="T0" fmla="*/ 35282520 w 33"/>
                  <a:gd name="T1" fmla="*/ 0 h 45"/>
                  <a:gd name="T2" fmla="*/ 17642054 w 33"/>
                  <a:gd name="T3" fmla="*/ 5040348 h 45"/>
                  <a:gd name="T4" fmla="*/ 5040360 w 33"/>
                  <a:gd name="T5" fmla="*/ 22682357 h 45"/>
                  <a:gd name="T6" fmla="*/ 0 w 33"/>
                  <a:gd name="T7" fmla="*/ 47884094 h 45"/>
                  <a:gd name="T8" fmla="*/ 0 w 33"/>
                  <a:gd name="T9" fmla="*/ 65524524 h 45"/>
                  <a:gd name="T10" fmla="*/ 5040360 w 33"/>
                  <a:gd name="T11" fmla="*/ 93247221 h 45"/>
                  <a:gd name="T12" fmla="*/ 17642054 w 33"/>
                  <a:gd name="T13" fmla="*/ 110887663 h 45"/>
                  <a:gd name="T14" fmla="*/ 35282520 w 33"/>
                  <a:gd name="T15" fmla="*/ 113408630 h 45"/>
                  <a:gd name="T16" fmla="*/ 47884210 w 33"/>
                  <a:gd name="T17" fmla="*/ 113408630 h 45"/>
                  <a:gd name="T18" fmla="*/ 65524682 w 33"/>
                  <a:gd name="T19" fmla="*/ 110887663 h 45"/>
                  <a:gd name="T20" fmla="*/ 78126372 w 33"/>
                  <a:gd name="T21" fmla="*/ 93247221 h 45"/>
                  <a:gd name="T22" fmla="*/ 83166730 w 33"/>
                  <a:gd name="T23" fmla="*/ 65524524 h 45"/>
                  <a:gd name="T24" fmla="*/ 83166730 w 33"/>
                  <a:gd name="T25" fmla="*/ 47884094 h 45"/>
                  <a:gd name="T26" fmla="*/ 78126372 w 33"/>
                  <a:gd name="T27" fmla="*/ 22682357 h 45"/>
                  <a:gd name="T28" fmla="*/ 65524682 w 33"/>
                  <a:gd name="T29" fmla="*/ 5040348 h 45"/>
                  <a:gd name="T30" fmla="*/ 47884210 w 33"/>
                  <a:gd name="T31" fmla="*/ 0 h 45"/>
                  <a:gd name="T32" fmla="*/ 35282520 w 33"/>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5"/>
                  <a:gd name="T53" fmla="*/ 33 w 33"/>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5">
                    <a:moveTo>
                      <a:pt x="14" y="0"/>
                    </a:moveTo>
                    <a:lnTo>
                      <a:pt x="7" y="2"/>
                    </a:lnTo>
                    <a:lnTo>
                      <a:pt x="2" y="9"/>
                    </a:lnTo>
                    <a:lnTo>
                      <a:pt x="0" y="19"/>
                    </a:lnTo>
                    <a:lnTo>
                      <a:pt x="0" y="26"/>
                    </a:lnTo>
                    <a:lnTo>
                      <a:pt x="2" y="37"/>
                    </a:lnTo>
                    <a:lnTo>
                      <a:pt x="7" y="44"/>
                    </a:lnTo>
                    <a:lnTo>
                      <a:pt x="14" y="45"/>
                    </a:lnTo>
                    <a:lnTo>
                      <a:pt x="19" y="45"/>
                    </a:lnTo>
                    <a:lnTo>
                      <a:pt x="26" y="44"/>
                    </a:lnTo>
                    <a:lnTo>
                      <a:pt x="31" y="37"/>
                    </a:lnTo>
                    <a:lnTo>
                      <a:pt x="33" y="26"/>
                    </a:lnTo>
                    <a:lnTo>
                      <a:pt x="33" y="19"/>
                    </a:lnTo>
                    <a:lnTo>
                      <a:pt x="31" y="9"/>
                    </a:lnTo>
                    <a:lnTo>
                      <a:pt x="26" y="2"/>
                    </a:lnTo>
                    <a:lnTo>
                      <a:pt x="19" y="0"/>
                    </a:lnTo>
                    <a:lnTo>
                      <a:pt x="14" y="0"/>
                    </a:lnTo>
                  </a:path>
                </a:pathLst>
              </a:cu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36" name="Line 1243"/>
              <p:cNvSpPr>
                <a:spLocks noChangeShapeType="1"/>
              </p:cNvSpPr>
              <p:nvPr/>
            </p:nvSpPr>
            <p:spPr bwMode="auto">
              <a:xfrm flipV="1">
                <a:off x="7754938" y="4621213"/>
                <a:ext cx="1588" cy="523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37" name="Freeform 1244"/>
              <p:cNvSpPr>
                <a:spLocks/>
              </p:cNvSpPr>
              <p:nvPr/>
            </p:nvSpPr>
            <p:spPr bwMode="auto">
              <a:xfrm>
                <a:off x="7727950" y="4757738"/>
                <a:ext cx="49213" cy="71438"/>
              </a:xfrm>
              <a:custGeom>
                <a:avLst/>
                <a:gdLst>
                  <a:gd name="T0" fmla="*/ 35282550 w 31"/>
                  <a:gd name="T1" fmla="*/ 0 h 45"/>
                  <a:gd name="T2" fmla="*/ 17642069 w 31"/>
                  <a:gd name="T3" fmla="*/ 5040348 h 45"/>
                  <a:gd name="T4" fmla="*/ 5040364 w 31"/>
                  <a:gd name="T5" fmla="*/ 22682357 h 45"/>
                  <a:gd name="T6" fmla="*/ 0 w 31"/>
                  <a:gd name="T7" fmla="*/ 47884094 h 45"/>
                  <a:gd name="T8" fmla="*/ 0 w 31"/>
                  <a:gd name="T9" fmla="*/ 65524524 h 45"/>
                  <a:gd name="T10" fmla="*/ 5040364 w 31"/>
                  <a:gd name="T11" fmla="*/ 93247221 h 45"/>
                  <a:gd name="T12" fmla="*/ 17642069 w 31"/>
                  <a:gd name="T13" fmla="*/ 110887663 h 45"/>
                  <a:gd name="T14" fmla="*/ 35282550 w 31"/>
                  <a:gd name="T15" fmla="*/ 113408630 h 45"/>
                  <a:gd name="T16" fmla="*/ 47884250 w 31"/>
                  <a:gd name="T17" fmla="*/ 113408630 h 45"/>
                  <a:gd name="T18" fmla="*/ 65524737 w 31"/>
                  <a:gd name="T19" fmla="*/ 110887663 h 45"/>
                  <a:gd name="T20" fmla="*/ 75605462 w 31"/>
                  <a:gd name="T21" fmla="*/ 93247221 h 45"/>
                  <a:gd name="T22" fmla="*/ 78126437 w 31"/>
                  <a:gd name="T23" fmla="*/ 65524524 h 45"/>
                  <a:gd name="T24" fmla="*/ 78126437 w 31"/>
                  <a:gd name="T25" fmla="*/ 47884094 h 45"/>
                  <a:gd name="T26" fmla="*/ 75605462 w 31"/>
                  <a:gd name="T27" fmla="*/ 22682357 h 45"/>
                  <a:gd name="T28" fmla="*/ 65524737 w 31"/>
                  <a:gd name="T29" fmla="*/ 5040348 h 45"/>
                  <a:gd name="T30" fmla="*/ 47884250 w 31"/>
                  <a:gd name="T31" fmla="*/ 0 h 45"/>
                  <a:gd name="T32" fmla="*/ 35282550 w 31"/>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45"/>
                  <a:gd name="T53" fmla="*/ 31 w 31"/>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45">
                    <a:moveTo>
                      <a:pt x="14" y="0"/>
                    </a:moveTo>
                    <a:lnTo>
                      <a:pt x="7" y="2"/>
                    </a:lnTo>
                    <a:lnTo>
                      <a:pt x="2" y="9"/>
                    </a:lnTo>
                    <a:lnTo>
                      <a:pt x="0" y="19"/>
                    </a:lnTo>
                    <a:lnTo>
                      <a:pt x="0" y="26"/>
                    </a:lnTo>
                    <a:lnTo>
                      <a:pt x="2" y="37"/>
                    </a:lnTo>
                    <a:lnTo>
                      <a:pt x="7" y="44"/>
                    </a:lnTo>
                    <a:lnTo>
                      <a:pt x="14" y="45"/>
                    </a:lnTo>
                    <a:lnTo>
                      <a:pt x="19" y="45"/>
                    </a:lnTo>
                    <a:lnTo>
                      <a:pt x="26" y="44"/>
                    </a:lnTo>
                    <a:lnTo>
                      <a:pt x="30" y="37"/>
                    </a:lnTo>
                    <a:lnTo>
                      <a:pt x="31" y="26"/>
                    </a:lnTo>
                    <a:lnTo>
                      <a:pt x="31" y="19"/>
                    </a:lnTo>
                    <a:lnTo>
                      <a:pt x="30" y="9"/>
                    </a:lnTo>
                    <a:lnTo>
                      <a:pt x="26" y="2"/>
                    </a:lnTo>
                    <a:lnTo>
                      <a:pt x="19" y="0"/>
                    </a:lnTo>
                    <a:lnTo>
                      <a:pt x="14" y="0"/>
                    </a:lnTo>
                  </a:path>
                </a:pathLst>
              </a:cu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38" name="Line 1245"/>
              <p:cNvSpPr>
                <a:spLocks noChangeShapeType="1"/>
              </p:cNvSpPr>
              <p:nvPr/>
            </p:nvSpPr>
            <p:spPr bwMode="auto">
              <a:xfrm flipV="1">
                <a:off x="8326438" y="4621213"/>
                <a:ext cx="1588" cy="523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39" name="Freeform 1246"/>
              <p:cNvSpPr>
                <a:spLocks/>
              </p:cNvSpPr>
              <p:nvPr/>
            </p:nvSpPr>
            <p:spPr bwMode="auto">
              <a:xfrm>
                <a:off x="8262938" y="4757738"/>
                <a:ext cx="47625" cy="71438"/>
              </a:xfrm>
              <a:custGeom>
                <a:avLst/>
                <a:gdLst>
                  <a:gd name="T0" fmla="*/ 5040313 w 30"/>
                  <a:gd name="T1" fmla="*/ 25201737 h 45"/>
                  <a:gd name="T2" fmla="*/ 5040313 w 30"/>
                  <a:gd name="T3" fmla="*/ 22682357 h 45"/>
                  <a:gd name="T4" fmla="*/ 7561264 w 30"/>
                  <a:gd name="T5" fmla="*/ 7561316 h 45"/>
                  <a:gd name="T6" fmla="*/ 12601575 w 30"/>
                  <a:gd name="T7" fmla="*/ 5040348 h 45"/>
                  <a:gd name="T8" fmla="*/ 22682200 w 30"/>
                  <a:gd name="T9" fmla="*/ 0 h 45"/>
                  <a:gd name="T10" fmla="*/ 42843452 w 30"/>
                  <a:gd name="T11" fmla="*/ 0 h 45"/>
                  <a:gd name="T12" fmla="*/ 57964398 w 30"/>
                  <a:gd name="T13" fmla="*/ 5040348 h 45"/>
                  <a:gd name="T14" fmla="*/ 60483759 w 30"/>
                  <a:gd name="T15" fmla="*/ 7561316 h 45"/>
                  <a:gd name="T16" fmla="*/ 65524071 w 30"/>
                  <a:gd name="T17" fmla="*/ 22682357 h 45"/>
                  <a:gd name="T18" fmla="*/ 65524071 w 30"/>
                  <a:gd name="T19" fmla="*/ 30242089 h 45"/>
                  <a:gd name="T20" fmla="*/ 60483759 w 30"/>
                  <a:gd name="T21" fmla="*/ 42843748 h 45"/>
                  <a:gd name="T22" fmla="*/ 52924086 w 30"/>
                  <a:gd name="T23" fmla="*/ 60484178 h 45"/>
                  <a:gd name="T24" fmla="*/ 0 w 30"/>
                  <a:gd name="T25" fmla="*/ 113408630 h 45"/>
                  <a:gd name="T26" fmla="*/ 75604693 w 30"/>
                  <a:gd name="T27" fmla="*/ 113408630 h 4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
                  <a:gd name="T43" fmla="*/ 0 h 45"/>
                  <a:gd name="T44" fmla="*/ 30 w 30"/>
                  <a:gd name="T45" fmla="*/ 45 h 4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 h="45">
                    <a:moveTo>
                      <a:pt x="2" y="10"/>
                    </a:moveTo>
                    <a:lnTo>
                      <a:pt x="2" y="9"/>
                    </a:lnTo>
                    <a:lnTo>
                      <a:pt x="3" y="3"/>
                    </a:lnTo>
                    <a:lnTo>
                      <a:pt x="5" y="2"/>
                    </a:lnTo>
                    <a:lnTo>
                      <a:pt x="9" y="0"/>
                    </a:lnTo>
                    <a:lnTo>
                      <a:pt x="17" y="0"/>
                    </a:lnTo>
                    <a:lnTo>
                      <a:pt x="23" y="2"/>
                    </a:lnTo>
                    <a:lnTo>
                      <a:pt x="24" y="3"/>
                    </a:lnTo>
                    <a:lnTo>
                      <a:pt x="26" y="9"/>
                    </a:lnTo>
                    <a:lnTo>
                      <a:pt x="26" y="12"/>
                    </a:lnTo>
                    <a:lnTo>
                      <a:pt x="24" y="17"/>
                    </a:lnTo>
                    <a:lnTo>
                      <a:pt x="21" y="24"/>
                    </a:lnTo>
                    <a:lnTo>
                      <a:pt x="0" y="45"/>
                    </a:lnTo>
                    <a:lnTo>
                      <a:pt x="30" y="45"/>
                    </a:lnTo>
                  </a:path>
                </a:pathLst>
              </a:cu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40" name="Freeform 1247"/>
              <p:cNvSpPr>
                <a:spLocks/>
              </p:cNvSpPr>
              <p:nvPr/>
            </p:nvSpPr>
            <p:spPr bwMode="auto">
              <a:xfrm>
                <a:off x="8332788" y="4757738"/>
                <a:ext cx="52388" cy="71438"/>
              </a:xfrm>
              <a:custGeom>
                <a:avLst/>
                <a:gdLst>
                  <a:gd name="T0" fmla="*/ 35282520 w 33"/>
                  <a:gd name="T1" fmla="*/ 0 h 45"/>
                  <a:gd name="T2" fmla="*/ 17642054 w 33"/>
                  <a:gd name="T3" fmla="*/ 5040348 h 45"/>
                  <a:gd name="T4" fmla="*/ 2520974 w 33"/>
                  <a:gd name="T5" fmla="*/ 22682357 h 45"/>
                  <a:gd name="T6" fmla="*/ 0 w 33"/>
                  <a:gd name="T7" fmla="*/ 47884094 h 45"/>
                  <a:gd name="T8" fmla="*/ 0 w 33"/>
                  <a:gd name="T9" fmla="*/ 65524524 h 45"/>
                  <a:gd name="T10" fmla="*/ 2520974 w 33"/>
                  <a:gd name="T11" fmla="*/ 93247221 h 45"/>
                  <a:gd name="T12" fmla="*/ 17642054 w 33"/>
                  <a:gd name="T13" fmla="*/ 110887663 h 45"/>
                  <a:gd name="T14" fmla="*/ 35282520 w 33"/>
                  <a:gd name="T15" fmla="*/ 113408630 h 45"/>
                  <a:gd name="T16" fmla="*/ 47884210 w 33"/>
                  <a:gd name="T17" fmla="*/ 113408630 h 45"/>
                  <a:gd name="T18" fmla="*/ 65524682 w 33"/>
                  <a:gd name="T19" fmla="*/ 110887663 h 45"/>
                  <a:gd name="T20" fmla="*/ 78126372 w 33"/>
                  <a:gd name="T21" fmla="*/ 93247221 h 45"/>
                  <a:gd name="T22" fmla="*/ 83166730 w 33"/>
                  <a:gd name="T23" fmla="*/ 65524524 h 45"/>
                  <a:gd name="T24" fmla="*/ 83166730 w 33"/>
                  <a:gd name="T25" fmla="*/ 47884094 h 45"/>
                  <a:gd name="T26" fmla="*/ 78126372 w 33"/>
                  <a:gd name="T27" fmla="*/ 22682357 h 45"/>
                  <a:gd name="T28" fmla="*/ 65524682 w 33"/>
                  <a:gd name="T29" fmla="*/ 5040348 h 45"/>
                  <a:gd name="T30" fmla="*/ 47884210 w 33"/>
                  <a:gd name="T31" fmla="*/ 0 h 45"/>
                  <a:gd name="T32" fmla="*/ 35282520 w 33"/>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5"/>
                  <a:gd name="T53" fmla="*/ 33 w 33"/>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5">
                    <a:moveTo>
                      <a:pt x="14" y="0"/>
                    </a:moveTo>
                    <a:lnTo>
                      <a:pt x="7" y="2"/>
                    </a:lnTo>
                    <a:lnTo>
                      <a:pt x="1" y="9"/>
                    </a:lnTo>
                    <a:lnTo>
                      <a:pt x="0" y="19"/>
                    </a:lnTo>
                    <a:lnTo>
                      <a:pt x="0" y="26"/>
                    </a:lnTo>
                    <a:lnTo>
                      <a:pt x="1" y="37"/>
                    </a:lnTo>
                    <a:lnTo>
                      <a:pt x="7" y="44"/>
                    </a:lnTo>
                    <a:lnTo>
                      <a:pt x="14" y="45"/>
                    </a:lnTo>
                    <a:lnTo>
                      <a:pt x="19" y="45"/>
                    </a:lnTo>
                    <a:lnTo>
                      <a:pt x="26" y="44"/>
                    </a:lnTo>
                    <a:lnTo>
                      <a:pt x="31" y="37"/>
                    </a:lnTo>
                    <a:lnTo>
                      <a:pt x="33" y="26"/>
                    </a:lnTo>
                    <a:lnTo>
                      <a:pt x="33" y="19"/>
                    </a:lnTo>
                    <a:lnTo>
                      <a:pt x="31" y="9"/>
                    </a:lnTo>
                    <a:lnTo>
                      <a:pt x="26" y="2"/>
                    </a:lnTo>
                    <a:lnTo>
                      <a:pt x="19" y="0"/>
                    </a:lnTo>
                    <a:lnTo>
                      <a:pt x="14" y="0"/>
                    </a:lnTo>
                  </a:path>
                </a:pathLst>
              </a:cu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41" name="Line 1248"/>
              <p:cNvSpPr>
                <a:spLocks noChangeShapeType="1"/>
              </p:cNvSpPr>
              <p:nvPr/>
            </p:nvSpPr>
            <p:spPr bwMode="auto">
              <a:xfrm flipV="1">
                <a:off x="8894763" y="4621213"/>
                <a:ext cx="1588" cy="523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42" name="Freeform 1249"/>
              <p:cNvSpPr>
                <a:spLocks/>
              </p:cNvSpPr>
              <p:nvPr/>
            </p:nvSpPr>
            <p:spPr bwMode="auto">
              <a:xfrm>
                <a:off x="8834438" y="4757738"/>
                <a:ext cx="52388" cy="47625"/>
              </a:xfrm>
              <a:custGeom>
                <a:avLst/>
                <a:gdLst>
                  <a:gd name="T0" fmla="*/ 52924580 w 33"/>
                  <a:gd name="T1" fmla="*/ 0 h 30"/>
                  <a:gd name="T2" fmla="*/ 0 w 33"/>
                  <a:gd name="T3" fmla="*/ 75604693 h 30"/>
                  <a:gd name="T4" fmla="*/ 83166730 w 33"/>
                  <a:gd name="T5" fmla="*/ 75604693 h 30"/>
                  <a:gd name="T6" fmla="*/ 0 60000 65536"/>
                  <a:gd name="T7" fmla="*/ 0 60000 65536"/>
                  <a:gd name="T8" fmla="*/ 0 60000 65536"/>
                  <a:gd name="T9" fmla="*/ 0 w 33"/>
                  <a:gd name="T10" fmla="*/ 0 h 30"/>
                  <a:gd name="T11" fmla="*/ 33 w 33"/>
                  <a:gd name="T12" fmla="*/ 30 h 30"/>
                </a:gdLst>
                <a:ahLst/>
                <a:cxnLst>
                  <a:cxn ang="T6">
                    <a:pos x="T0" y="T1"/>
                  </a:cxn>
                  <a:cxn ang="T7">
                    <a:pos x="T2" y="T3"/>
                  </a:cxn>
                  <a:cxn ang="T8">
                    <a:pos x="T4" y="T5"/>
                  </a:cxn>
                </a:cxnLst>
                <a:rect l="T9" t="T10" r="T11" b="T12"/>
                <a:pathLst>
                  <a:path w="33" h="30">
                    <a:moveTo>
                      <a:pt x="21" y="0"/>
                    </a:moveTo>
                    <a:lnTo>
                      <a:pt x="0" y="30"/>
                    </a:lnTo>
                    <a:lnTo>
                      <a:pt x="33" y="30"/>
                    </a:lnTo>
                  </a:path>
                </a:pathLst>
              </a:cu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43" name="Line 1250"/>
              <p:cNvSpPr>
                <a:spLocks noChangeShapeType="1"/>
              </p:cNvSpPr>
              <p:nvPr/>
            </p:nvSpPr>
            <p:spPr bwMode="auto">
              <a:xfrm>
                <a:off x="8867775" y="4757738"/>
                <a:ext cx="1588" cy="7143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44" name="Freeform 1251"/>
              <p:cNvSpPr>
                <a:spLocks/>
              </p:cNvSpPr>
              <p:nvPr/>
            </p:nvSpPr>
            <p:spPr bwMode="auto">
              <a:xfrm>
                <a:off x="8899525" y="4757738"/>
                <a:ext cx="53975" cy="71438"/>
              </a:xfrm>
              <a:custGeom>
                <a:avLst/>
                <a:gdLst>
                  <a:gd name="T0" fmla="*/ 35282184 w 34"/>
                  <a:gd name="T1" fmla="*/ 0 h 45"/>
                  <a:gd name="T2" fmla="*/ 17640298 w 34"/>
                  <a:gd name="T3" fmla="*/ 5040348 h 45"/>
                  <a:gd name="T4" fmla="*/ 5040312 w 34"/>
                  <a:gd name="T5" fmla="*/ 22682357 h 45"/>
                  <a:gd name="T6" fmla="*/ 0 w 34"/>
                  <a:gd name="T7" fmla="*/ 47884094 h 45"/>
                  <a:gd name="T8" fmla="*/ 0 w 34"/>
                  <a:gd name="T9" fmla="*/ 65524524 h 45"/>
                  <a:gd name="T10" fmla="*/ 5040312 w 34"/>
                  <a:gd name="T11" fmla="*/ 93247221 h 45"/>
                  <a:gd name="T12" fmla="*/ 17640298 w 34"/>
                  <a:gd name="T13" fmla="*/ 110887663 h 45"/>
                  <a:gd name="T14" fmla="*/ 35282184 w 34"/>
                  <a:gd name="T15" fmla="*/ 113408630 h 45"/>
                  <a:gd name="T16" fmla="*/ 50403115 w 34"/>
                  <a:gd name="T17" fmla="*/ 113408630 h 45"/>
                  <a:gd name="T18" fmla="*/ 68043419 w 34"/>
                  <a:gd name="T19" fmla="*/ 110887663 h 45"/>
                  <a:gd name="T20" fmla="*/ 80644989 w 34"/>
                  <a:gd name="T21" fmla="*/ 93247221 h 45"/>
                  <a:gd name="T22" fmla="*/ 85685299 w 34"/>
                  <a:gd name="T23" fmla="*/ 65524524 h 45"/>
                  <a:gd name="T24" fmla="*/ 85685299 w 34"/>
                  <a:gd name="T25" fmla="*/ 47884094 h 45"/>
                  <a:gd name="T26" fmla="*/ 80644989 w 34"/>
                  <a:gd name="T27" fmla="*/ 22682357 h 45"/>
                  <a:gd name="T28" fmla="*/ 68043419 w 34"/>
                  <a:gd name="T29" fmla="*/ 5040348 h 45"/>
                  <a:gd name="T30" fmla="*/ 50403115 w 34"/>
                  <a:gd name="T31" fmla="*/ 0 h 45"/>
                  <a:gd name="T32" fmla="*/ 35282184 w 34"/>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45"/>
                  <a:gd name="T53" fmla="*/ 34 w 34"/>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45">
                    <a:moveTo>
                      <a:pt x="14" y="0"/>
                    </a:moveTo>
                    <a:lnTo>
                      <a:pt x="7" y="2"/>
                    </a:lnTo>
                    <a:lnTo>
                      <a:pt x="2" y="9"/>
                    </a:lnTo>
                    <a:lnTo>
                      <a:pt x="0" y="19"/>
                    </a:lnTo>
                    <a:lnTo>
                      <a:pt x="0" y="26"/>
                    </a:lnTo>
                    <a:lnTo>
                      <a:pt x="2" y="37"/>
                    </a:lnTo>
                    <a:lnTo>
                      <a:pt x="7" y="44"/>
                    </a:lnTo>
                    <a:lnTo>
                      <a:pt x="14" y="45"/>
                    </a:lnTo>
                    <a:lnTo>
                      <a:pt x="20" y="45"/>
                    </a:lnTo>
                    <a:lnTo>
                      <a:pt x="27" y="44"/>
                    </a:lnTo>
                    <a:lnTo>
                      <a:pt x="32" y="37"/>
                    </a:lnTo>
                    <a:lnTo>
                      <a:pt x="34" y="26"/>
                    </a:lnTo>
                    <a:lnTo>
                      <a:pt x="34" y="19"/>
                    </a:lnTo>
                    <a:lnTo>
                      <a:pt x="32" y="9"/>
                    </a:lnTo>
                    <a:lnTo>
                      <a:pt x="27" y="2"/>
                    </a:lnTo>
                    <a:lnTo>
                      <a:pt x="20" y="0"/>
                    </a:lnTo>
                    <a:lnTo>
                      <a:pt x="14" y="0"/>
                    </a:lnTo>
                  </a:path>
                </a:pathLst>
              </a:cu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45" name="Line 1252"/>
              <p:cNvSpPr>
                <a:spLocks noChangeShapeType="1"/>
              </p:cNvSpPr>
              <p:nvPr/>
            </p:nvSpPr>
            <p:spPr bwMode="auto">
              <a:xfrm flipV="1">
                <a:off x="6761163" y="4646613"/>
                <a:ext cx="1588" cy="269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46" name="Line 1253"/>
              <p:cNvSpPr>
                <a:spLocks noChangeShapeType="1"/>
              </p:cNvSpPr>
              <p:nvPr/>
            </p:nvSpPr>
            <p:spPr bwMode="auto">
              <a:xfrm flipV="1">
                <a:off x="6902450" y="4646613"/>
                <a:ext cx="1588" cy="269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47" name="Line 1254"/>
              <p:cNvSpPr>
                <a:spLocks noChangeShapeType="1"/>
              </p:cNvSpPr>
              <p:nvPr/>
            </p:nvSpPr>
            <p:spPr bwMode="auto">
              <a:xfrm flipV="1">
                <a:off x="7043738" y="4646613"/>
                <a:ext cx="1588" cy="269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48" name="Line 1255"/>
              <p:cNvSpPr>
                <a:spLocks noChangeShapeType="1"/>
              </p:cNvSpPr>
              <p:nvPr/>
            </p:nvSpPr>
            <p:spPr bwMode="auto">
              <a:xfrm flipV="1">
                <a:off x="7327900" y="4646613"/>
                <a:ext cx="1588" cy="269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49" name="Line 1256"/>
              <p:cNvSpPr>
                <a:spLocks noChangeShapeType="1"/>
              </p:cNvSpPr>
              <p:nvPr/>
            </p:nvSpPr>
            <p:spPr bwMode="auto">
              <a:xfrm flipV="1">
                <a:off x="7472363" y="4646613"/>
                <a:ext cx="1588" cy="269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50" name="Line 1257"/>
              <p:cNvSpPr>
                <a:spLocks noChangeShapeType="1"/>
              </p:cNvSpPr>
              <p:nvPr/>
            </p:nvSpPr>
            <p:spPr bwMode="auto">
              <a:xfrm flipV="1">
                <a:off x="7613650" y="4646613"/>
                <a:ext cx="1588" cy="269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51" name="Line 1258"/>
              <p:cNvSpPr>
                <a:spLocks noChangeShapeType="1"/>
              </p:cNvSpPr>
              <p:nvPr/>
            </p:nvSpPr>
            <p:spPr bwMode="auto">
              <a:xfrm flipV="1">
                <a:off x="7899400" y="4646613"/>
                <a:ext cx="1588" cy="269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52" name="Line 1259"/>
              <p:cNvSpPr>
                <a:spLocks noChangeShapeType="1"/>
              </p:cNvSpPr>
              <p:nvPr/>
            </p:nvSpPr>
            <p:spPr bwMode="auto">
              <a:xfrm flipV="1">
                <a:off x="8040688" y="4646613"/>
                <a:ext cx="1588" cy="269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53" name="Line 1260"/>
              <p:cNvSpPr>
                <a:spLocks noChangeShapeType="1"/>
              </p:cNvSpPr>
              <p:nvPr/>
            </p:nvSpPr>
            <p:spPr bwMode="auto">
              <a:xfrm flipV="1">
                <a:off x="8181975" y="4646613"/>
                <a:ext cx="1588" cy="269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54" name="Line 1261"/>
              <p:cNvSpPr>
                <a:spLocks noChangeShapeType="1"/>
              </p:cNvSpPr>
              <p:nvPr/>
            </p:nvSpPr>
            <p:spPr bwMode="auto">
              <a:xfrm flipV="1">
                <a:off x="8467725" y="4646613"/>
                <a:ext cx="1588" cy="269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55" name="Line 1262"/>
              <p:cNvSpPr>
                <a:spLocks noChangeShapeType="1"/>
              </p:cNvSpPr>
              <p:nvPr/>
            </p:nvSpPr>
            <p:spPr bwMode="auto">
              <a:xfrm flipV="1">
                <a:off x="8609013" y="4646613"/>
                <a:ext cx="1588" cy="269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56" name="Line 1263"/>
              <p:cNvSpPr>
                <a:spLocks noChangeShapeType="1"/>
              </p:cNvSpPr>
              <p:nvPr/>
            </p:nvSpPr>
            <p:spPr bwMode="auto">
              <a:xfrm flipV="1">
                <a:off x="8753475" y="4646613"/>
                <a:ext cx="1588" cy="269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57" name="Line 1287"/>
              <p:cNvSpPr>
                <a:spLocks noChangeShapeType="1"/>
              </p:cNvSpPr>
              <p:nvPr/>
            </p:nvSpPr>
            <p:spPr bwMode="auto">
              <a:xfrm>
                <a:off x="6754813" y="1966913"/>
                <a:ext cx="2195513"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58" name="Line 1288"/>
              <p:cNvSpPr>
                <a:spLocks noChangeShapeType="1"/>
              </p:cNvSpPr>
              <p:nvPr/>
            </p:nvSpPr>
            <p:spPr bwMode="auto">
              <a:xfrm>
                <a:off x="7186613" y="1966913"/>
                <a:ext cx="1588" cy="53975"/>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59" name="Line 1289"/>
              <p:cNvSpPr>
                <a:spLocks noChangeShapeType="1"/>
              </p:cNvSpPr>
              <p:nvPr/>
            </p:nvSpPr>
            <p:spPr bwMode="auto">
              <a:xfrm>
                <a:off x="7754938" y="1966913"/>
                <a:ext cx="1588" cy="53975"/>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60" name="Line 1291"/>
              <p:cNvSpPr>
                <a:spLocks noChangeShapeType="1"/>
              </p:cNvSpPr>
              <p:nvPr/>
            </p:nvSpPr>
            <p:spPr bwMode="auto">
              <a:xfrm>
                <a:off x="8326438" y="1966913"/>
                <a:ext cx="1588" cy="53975"/>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61" name="Line 1292"/>
              <p:cNvSpPr>
                <a:spLocks noChangeShapeType="1"/>
              </p:cNvSpPr>
              <p:nvPr/>
            </p:nvSpPr>
            <p:spPr bwMode="auto">
              <a:xfrm>
                <a:off x="8894763" y="1966913"/>
                <a:ext cx="1588" cy="53975"/>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62" name="Line 1293"/>
              <p:cNvSpPr>
                <a:spLocks noChangeShapeType="1"/>
              </p:cNvSpPr>
              <p:nvPr/>
            </p:nvSpPr>
            <p:spPr bwMode="auto">
              <a:xfrm>
                <a:off x="6761163" y="1966913"/>
                <a:ext cx="1588" cy="28575"/>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63" name="Line 1294"/>
              <p:cNvSpPr>
                <a:spLocks noChangeShapeType="1"/>
              </p:cNvSpPr>
              <p:nvPr/>
            </p:nvSpPr>
            <p:spPr bwMode="auto">
              <a:xfrm>
                <a:off x="6902451" y="1966913"/>
                <a:ext cx="1588" cy="28575"/>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64" name="Line 1295"/>
              <p:cNvSpPr>
                <a:spLocks noChangeShapeType="1"/>
              </p:cNvSpPr>
              <p:nvPr/>
            </p:nvSpPr>
            <p:spPr bwMode="auto">
              <a:xfrm>
                <a:off x="7043738" y="1966913"/>
                <a:ext cx="1588" cy="28575"/>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65" name="Line 1296"/>
              <p:cNvSpPr>
                <a:spLocks noChangeShapeType="1"/>
              </p:cNvSpPr>
              <p:nvPr/>
            </p:nvSpPr>
            <p:spPr bwMode="auto">
              <a:xfrm>
                <a:off x="7327901" y="1966913"/>
                <a:ext cx="1588" cy="28575"/>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66" name="Line 1297"/>
              <p:cNvSpPr>
                <a:spLocks noChangeShapeType="1"/>
              </p:cNvSpPr>
              <p:nvPr/>
            </p:nvSpPr>
            <p:spPr bwMode="auto">
              <a:xfrm>
                <a:off x="7472363" y="1966913"/>
                <a:ext cx="1588" cy="28575"/>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67" name="Line 1298"/>
              <p:cNvSpPr>
                <a:spLocks noChangeShapeType="1"/>
              </p:cNvSpPr>
              <p:nvPr/>
            </p:nvSpPr>
            <p:spPr bwMode="auto">
              <a:xfrm>
                <a:off x="7613651" y="1966913"/>
                <a:ext cx="1588" cy="28575"/>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68" name="Line 1299"/>
              <p:cNvSpPr>
                <a:spLocks noChangeShapeType="1"/>
              </p:cNvSpPr>
              <p:nvPr/>
            </p:nvSpPr>
            <p:spPr bwMode="auto">
              <a:xfrm>
                <a:off x="7899401" y="1966913"/>
                <a:ext cx="1588" cy="28575"/>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69" name="Line 1300"/>
              <p:cNvSpPr>
                <a:spLocks noChangeShapeType="1"/>
              </p:cNvSpPr>
              <p:nvPr/>
            </p:nvSpPr>
            <p:spPr bwMode="auto">
              <a:xfrm>
                <a:off x="8040688" y="1966913"/>
                <a:ext cx="1588" cy="28575"/>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70" name="Line 1301"/>
              <p:cNvSpPr>
                <a:spLocks noChangeShapeType="1"/>
              </p:cNvSpPr>
              <p:nvPr/>
            </p:nvSpPr>
            <p:spPr bwMode="auto">
              <a:xfrm>
                <a:off x="8181976" y="1966913"/>
                <a:ext cx="1588" cy="28575"/>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71" name="Line 1302"/>
              <p:cNvSpPr>
                <a:spLocks noChangeShapeType="1"/>
              </p:cNvSpPr>
              <p:nvPr/>
            </p:nvSpPr>
            <p:spPr bwMode="auto">
              <a:xfrm>
                <a:off x="8467726" y="1966913"/>
                <a:ext cx="1588" cy="28575"/>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72" name="Line 1303"/>
              <p:cNvSpPr>
                <a:spLocks noChangeShapeType="1"/>
              </p:cNvSpPr>
              <p:nvPr/>
            </p:nvSpPr>
            <p:spPr bwMode="auto">
              <a:xfrm>
                <a:off x="8609013" y="1966913"/>
                <a:ext cx="1588" cy="28575"/>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73" name="Line 1304"/>
              <p:cNvSpPr>
                <a:spLocks noChangeShapeType="1"/>
              </p:cNvSpPr>
              <p:nvPr/>
            </p:nvSpPr>
            <p:spPr bwMode="auto">
              <a:xfrm>
                <a:off x="8753476" y="1966913"/>
                <a:ext cx="1588" cy="28575"/>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74" name="Line 1305"/>
              <p:cNvSpPr>
                <a:spLocks noChangeShapeType="1"/>
              </p:cNvSpPr>
              <p:nvPr/>
            </p:nvSpPr>
            <p:spPr bwMode="auto">
              <a:xfrm flipV="1">
                <a:off x="6754813" y="1970088"/>
                <a:ext cx="1588" cy="2703513"/>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75" name="Line 1306"/>
              <p:cNvSpPr>
                <a:spLocks noChangeShapeType="1"/>
              </p:cNvSpPr>
              <p:nvPr/>
            </p:nvSpPr>
            <p:spPr bwMode="auto">
              <a:xfrm>
                <a:off x="6754813" y="4673601"/>
                <a:ext cx="44450"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76" name="Freeform 1307"/>
              <p:cNvSpPr>
                <a:spLocks/>
              </p:cNvSpPr>
              <p:nvPr/>
            </p:nvSpPr>
            <p:spPr bwMode="auto">
              <a:xfrm>
                <a:off x="6346826" y="4602163"/>
                <a:ext cx="47625" cy="71438"/>
              </a:xfrm>
              <a:custGeom>
                <a:avLst/>
                <a:gdLst>
                  <a:gd name="T0" fmla="*/ 32762829 w 30"/>
                  <a:gd name="T1" fmla="*/ 0 h 45"/>
                  <a:gd name="T2" fmla="*/ 15120940 w 30"/>
                  <a:gd name="T3" fmla="*/ 2520968 h 45"/>
                  <a:gd name="T4" fmla="*/ 5040313 w 30"/>
                  <a:gd name="T5" fmla="*/ 20161390 h 45"/>
                  <a:gd name="T6" fmla="*/ 0 w 30"/>
                  <a:gd name="T7" fmla="*/ 47884094 h 45"/>
                  <a:gd name="T8" fmla="*/ 0 w 30"/>
                  <a:gd name="T9" fmla="*/ 65524524 h 45"/>
                  <a:gd name="T10" fmla="*/ 5040313 w 30"/>
                  <a:gd name="T11" fmla="*/ 90726254 h 45"/>
                  <a:gd name="T12" fmla="*/ 15120940 w 30"/>
                  <a:gd name="T13" fmla="*/ 108368284 h 45"/>
                  <a:gd name="T14" fmla="*/ 32762829 w 30"/>
                  <a:gd name="T15" fmla="*/ 113408630 h 45"/>
                  <a:gd name="T16" fmla="*/ 45362813 w 30"/>
                  <a:gd name="T17" fmla="*/ 113408630 h 45"/>
                  <a:gd name="T18" fmla="*/ 63004709 w 30"/>
                  <a:gd name="T19" fmla="*/ 108368284 h 45"/>
                  <a:gd name="T20" fmla="*/ 70564382 w 30"/>
                  <a:gd name="T21" fmla="*/ 90726254 h 45"/>
                  <a:gd name="T22" fmla="*/ 75604693 w 30"/>
                  <a:gd name="T23" fmla="*/ 65524524 h 45"/>
                  <a:gd name="T24" fmla="*/ 75604693 w 30"/>
                  <a:gd name="T25" fmla="*/ 47884094 h 45"/>
                  <a:gd name="T26" fmla="*/ 70564382 w 30"/>
                  <a:gd name="T27" fmla="*/ 20161390 h 45"/>
                  <a:gd name="T28" fmla="*/ 63004709 w 30"/>
                  <a:gd name="T29" fmla="*/ 2520968 h 45"/>
                  <a:gd name="T30" fmla="*/ 45362813 w 30"/>
                  <a:gd name="T31" fmla="*/ 0 h 45"/>
                  <a:gd name="T32" fmla="*/ 32762829 w 30"/>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45"/>
                  <a:gd name="T53" fmla="*/ 30 w 30"/>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45">
                    <a:moveTo>
                      <a:pt x="13" y="0"/>
                    </a:moveTo>
                    <a:lnTo>
                      <a:pt x="6" y="1"/>
                    </a:lnTo>
                    <a:lnTo>
                      <a:pt x="2" y="8"/>
                    </a:lnTo>
                    <a:lnTo>
                      <a:pt x="0" y="19"/>
                    </a:lnTo>
                    <a:lnTo>
                      <a:pt x="0" y="26"/>
                    </a:lnTo>
                    <a:lnTo>
                      <a:pt x="2" y="36"/>
                    </a:lnTo>
                    <a:lnTo>
                      <a:pt x="6" y="43"/>
                    </a:lnTo>
                    <a:lnTo>
                      <a:pt x="13" y="45"/>
                    </a:lnTo>
                    <a:lnTo>
                      <a:pt x="18" y="45"/>
                    </a:lnTo>
                    <a:lnTo>
                      <a:pt x="25" y="43"/>
                    </a:lnTo>
                    <a:lnTo>
                      <a:pt x="28" y="36"/>
                    </a:lnTo>
                    <a:lnTo>
                      <a:pt x="30" y="26"/>
                    </a:lnTo>
                    <a:lnTo>
                      <a:pt x="30" y="19"/>
                    </a:lnTo>
                    <a:lnTo>
                      <a:pt x="28" y="8"/>
                    </a:lnTo>
                    <a:lnTo>
                      <a:pt x="25" y="1"/>
                    </a:lnTo>
                    <a:lnTo>
                      <a:pt x="18" y="0"/>
                    </a:lnTo>
                    <a:lnTo>
                      <a:pt x="13" y="0"/>
                    </a:lnTo>
                  </a:path>
                </a:pathLst>
              </a:cu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77" name="Freeform 1308"/>
              <p:cNvSpPr>
                <a:spLocks/>
              </p:cNvSpPr>
              <p:nvPr/>
            </p:nvSpPr>
            <p:spPr bwMode="auto">
              <a:xfrm>
                <a:off x="6419851" y="4665663"/>
                <a:ext cx="4763" cy="4763"/>
              </a:xfrm>
              <a:custGeom>
                <a:avLst/>
                <a:gdLst>
                  <a:gd name="T0" fmla="*/ 5040842 w 3"/>
                  <a:gd name="T1" fmla="*/ 0 h 3"/>
                  <a:gd name="T2" fmla="*/ 0 w 3"/>
                  <a:gd name="T3" fmla="*/ 5040842 h 3"/>
                  <a:gd name="T4" fmla="*/ 5040842 w 3"/>
                  <a:gd name="T5" fmla="*/ 7562057 h 3"/>
                  <a:gd name="T6" fmla="*/ 7562057 w 3"/>
                  <a:gd name="T7" fmla="*/ 5040842 h 3"/>
                  <a:gd name="T8" fmla="*/ 5040842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0"/>
                    </a:moveTo>
                    <a:lnTo>
                      <a:pt x="0" y="2"/>
                    </a:lnTo>
                    <a:lnTo>
                      <a:pt x="2" y="3"/>
                    </a:lnTo>
                    <a:lnTo>
                      <a:pt x="3" y="2"/>
                    </a:lnTo>
                    <a:lnTo>
                      <a:pt x="2" y="0"/>
                    </a:lnTo>
                  </a:path>
                </a:pathLst>
              </a:cu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78" name="Freeform 1309"/>
              <p:cNvSpPr>
                <a:spLocks/>
              </p:cNvSpPr>
              <p:nvPr/>
            </p:nvSpPr>
            <p:spPr bwMode="auto">
              <a:xfrm>
                <a:off x="6450013" y="4602163"/>
                <a:ext cx="52388" cy="71438"/>
              </a:xfrm>
              <a:custGeom>
                <a:avLst/>
                <a:gdLst>
                  <a:gd name="T0" fmla="*/ 35282520 w 33"/>
                  <a:gd name="T1" fmla="*/ 0 h 45"/>
                  <a:gd name="T2" fmla="*/ 17642054 w 33"/>
                  <a:gd name="T3" fmla="*/ 2520968 h 45"/>
                  <a:gd name="T4" fmla="*/ 5040360 w 33"/>
                  <a:gd name="T5" fmla="*/ 20161390 h 45"/>
                  <a:gd name="T6" fmla="*/ 0 w 33"/>
                  <a:gd name="T7" fmla="*/ 47884094 h 45"/>
                  <a:gd name="T8" fmla="*/ 0 w 33"/>
                  <a:gd name="T9" fmla="*/ 65524524 h 45"/>
                  <a:gd name="T10" fmla="*/ 5040360 w 33"/>
                  <a:gd name="T11" fmla="*/ 90726254 h 45"/>
                  <a:gd name="T12" fmla="*/ 17642054 w 33"/>
                  <a:gd name="T13" fmla="*/ 108368284 h 45"/>
                  <a:gd name="T14" fmla="*/ 35282520 w 33"/>
                  <a:gd name="T15" fmla="*/ 113408630 h 45"/>
                  <a:gd name="T16" fmla="*/ 47884210 w 33"/>
                  <a:gd name="T17" fmla="*/ 113408630 h 45"/>
                  <a:gd name="T18" fmla="*/ 65524682 w 33"/>
                  <a:gd name="T19" fmla="*/ 108368284 h 45"/>
                  <a:gd name="T20" fmla="*/ 78126372 w 33"/>
                  <a:gd name="T21" fmla="*/ 90726254 h 45"/>
                  <a:gd name="T22" fmla="*/ 83166730 w 33"/>
                  <a:gd name="T23" fmla="*/ 65524524 h 45"/>
                  <a:gd name="T24" fmla="*/ 83166730 w 33"/>
                  <a:gd name="T25" fmla="*/ 47884094 h 45"/>
                  <a:gd name="T26" fmla="*/ 78126372 w 33"/>
                  <a:gd name="T27" fmla="*/ 20161390 h 45"/>
                  <a:gd name="T28" fmla="*/ 65524682 w 33"/>
                  <a:gd name="T29" fmla="*/ 2520968 h 45"/>
                  <a:gd name="T30" fmla="*/ 47884210 w 33"/>
                  <a:gd name="T31" fmla="*/ 0 h 45"/>
                  <a:gd name="T32" fmla="*/ 35282520 w 33"/>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5"/>
                  <a:gd name="T53" fmla="*/ 33 w 33"/>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5">
                    <a:moveTo>
                      <a:pt x="14" y="0"/>
                    </a:moveTo>
                    <a:lnTo>
                      <a:pt x="7" y="1"/>
                    </a:lnTo>
                    <a:lnTo>
                      <a:pt x="2" y="8"/>
                    </a:lnTo>
                    <a:lnTo>
                      <a:pt x="0" y="19"/>
                    </a:lnTo>
                    <a:lnTo>
                      <a:pt x="0" y="26"/>
                    </a:lnTo>
                    <a:lnTo>
                      <a:pt x="2" y="36"/>
                    </a:lnTo>
                    <a:lnTo>
                      <a:pt x="7" y="43"/>
                    </a:lnTo>
                    <a:lnTo>
                      <a:pt x="14" y="45"/>
                    </a:lnTo>
                    <a:lnTo>
                      <a:pt x="19" y="45"/>
                    </a:lnTo>
                    <a:lnTo>
                      <a:pt x="26" y="43"/>
                    </a:lnTo>
                    <a:lnTo>
                      <a:pt x="31" y="36"/>
                    </a:lnTo>
                    <a:lnTo>
                      <a:pt x="33" y="26"/>
                    </a:lnTo>
                    <a:lnTo>
                      <a:pt x="33" y="19"/>
                    </a:lnTo>
                    <a:lnTo>
                      <a:pt x="31" y="8"/>
                    </a:lnTo>
                    <a:lnTo>
                      <a:pt x="26" y="1"/>
                    </a:lnTo>
                    <a:lnTo>
                      <a:pt x="19" y="0"/>
                    </a:lnTo>
                    <a:lnTo>
                      <a:pt x="14" y="0"/>
                    </a:lnTo>
                  </a:path>
                </a:pathLst>
              </a:cu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79" name="Freeform 1310"/>
              <p:cNvSpPr>
                <a:spLocks/>
              </p:cNvSpPr>
              <p:nvPr/>
            </p:nvSpPr>
            <p:spPr bwMode="auto">
              <a:xfrm>
                <a:off x="6519863" y="4602163"/>
                <a:ext cx="52388" cy="71438"/>
              </a:xfrm>
              <a:custGeom>
                <a:avLst/>
                <a:gdLst>
                  <a:gd name="T0" fmla="*/ 35282520 w 33"/>
                  <a:gd name="T1" fmla="*/ 0 h 45"/>
                  <a:gd name="T2" fmla="*/ 17642054 w 33"/>
                  <a:gd name="T3" fmla="*/ 2520968 h 45"/>
                  <a:gd name="T4" fmla="*/ 2520974 w 33"/>
                  <a:gd name="T5" fmla="*/ 20161390 h 45"/>
                  <a:gd name="T6" fmla="*/ 0 w 33"/>
                  <a:gd name="T7" fmla="*/ 47884094 h 45"/>
                  <a:gd name="T8" fmla="*/ 0 w 33"/>
                  <a:gd name="T9" fmla="*/ 65524524 h 45"/>
                  <a:gd name="T10" fmla="*/ 2520974 w 33"/>
                  <a:gd name="T11" fmla="*/ 90726254 h 45"/>
                  <a:gd name="T12" fmla="*/ 17642054 w 33"/>
                  <a:gd name="T13" fmla="*/ 108368284 h 45"/>
                  <a:gd name="T14" fmla="*/ 35282520 w 33"/>
                  <a:gd name="T15" fmla="*/ 113408630 h 45"/>
                  <a:gd name="T16" fmla="*/ 47884210 w 33"/>
                  <a:gd name="T17" fmla="*/ 113408630 h 45"/>
                  <a:gd name="T18" fmla="*/ 65524682 w 33"/>
                  <a:gd name="T19" fmla="*/ 108368284 h 45"/>
                  <a:gd name="T20" fmla="*/ 78126372 w 33"/>
                  <a:gd name="T21" fmla="*/ 90726254 h 45"/>
                  <a:gd name="T22" fmla="*/ 83166730 w 33"/>
                  <a:gd name="T23" fmla="*/ 65524524 h 45"/>
                  <a:gd name="T24" fmla="*/ 83166730 w 33"/>
                  <a:gd name="T25" fmla="*/ 47884094 h 45"/>
                  <a:gd name="T26" fmla="*/ 78126372 w 33"/>
                  <a:gd name="T27" fmla="*/ 20161390 h 45"/>
                  <a:gd name="T28" fmla="*/ 65524682 w 33"/>
                  <a:gd name="T29" fmla="*/ 2520968 h 45"/>
                  <a:gd name="T30" fmla="*/ 47884210 w 33"/>
                  <a:gd name="T31" fmla="*/ 0 h 45"/>
                  <a:gd name="T32" fmla="*/ 35282520 w 33"/>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5"/>
                  <a:gd name="T53" fmla="*/ 33 w 33"/>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5">
                    <a:moveTo>
                      <a:pt x="14" y="0"/>
                    </a:moveTo>
                    <a:lnTo>
                      <a:pt x="7" y="1"/>
                    </a:lnTo>
                    <a:lnTo>
                      <a:pt x="1" y="8"/>
                    </a:lnTo>
                    <a:lnTo>
                      <a:pt x="0" y="19"/>
                    </a:lnTo>
                    <a:lnTo>
                      <a:pt x="0" y="26"/>
                    </a:lnTo>
                    <a:lnTo>
                      <a:pt x="1" y="36"/>
                    </a:lnTo>
                    <a:lnTo>
                      <a:pt x="7" y="43"/>
                    </a:lnTo>
                    <a:lnTo>
                      <a:pt x="14" y="45"/>
                    </a:lnTo>
                    <a:lnTo>
                      <a:pt x="19" y="45"/>
                    </a:lnTo>
                    <a:lnTo>
                      <a:pt x="26" y="43"/>
                    </a:lnTo>
                    <a:lnTo>
                      <a:pt x="31" y="36"/>
                    </a:lnTo>
                    <a:lnTo>
                      <a:pt x="33" y="26"/>
                    </a:lnTo>
                    <a:lnTo>
                      <a:pt x="33" y="19"/>
                    </a:lnTo>
                    <a:lnTo>
                      <a:pt x="31" y="8"/>
                    </a:lnTo>
                    <a:lnTo>
                      <a:pt x="26" y="1"/>
                    </a:lnTo>
                    <a:lnTo>
                      <a:pt x="19" y="0"/>
                    </a:lnTo>
                    <a:lnTo>
                      <a:pt x="14" y="0"/>
                    </a:lnTo>
                  </a:path>
                </a:pathLst>
              </a:cu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80" name="Freeform 1311"/>
              <p:cNvSpPr>
                <a:spLocks/>
              </p:cNvSpPr>
              <p:nvPr/>
            </p:nvSpPr>
            <p:spPr bwMode="auto">
              <a:xfrm>
                <a:off x="6588126" y="4602163"/>
                <a:ext cx="50800" cy="71438"/>
              </a:xfrm>
              <a:custGeom>
                <a:avLst/>
                <a:gdLst>
                  <a:gd name="T0" fmla="*/ 35282183 w 32"/>
                  <a:gd name="T1" fmla="*/ 0 h 45"/>
                  <a:gd name="T2" fmla="*/ 17640298 w 32"/>
                  <a:gd name="T3" fmla="*/ 2520968 h 45"/>
                  <a:gd name="T4" fmla="*/ 5040312 w 32"/>
                  <a:gd name="T5" fmla="*/ 20161390 h 45"/>
                  <a:gd name="T6" fmla="*/ 0 w 32"/>
                  <a:gd name="T7" fmla="*/ 47884094 h 45"/>
                  <a:gd name="T8" fmla="*/ 0 w 32"/>
                  <a:gd name="T9" fmla="*/ 65524524 h 45"/>
                  <a:gd name="T10" fmla="*/ 5040312 w 32"/>
                  <a:gd name="T11" fmla="*/ 90726254 h 45"/>
                  <a:gd name="T12" fmla="*/ 17640298 w 32"/>
                  <a:gd name="T13" fmla="*/ 108368284 h 45"/>
                  <a:gd name="T14" fmla="*/ 35282183 w 32"/>
                  <a:gd name="T15" fmla="*/ 113408630 h 45"/>
                  <a:gd name="T16" fmla="*/ 45362803 w 32"/>
                  <a:gd name="T17" fmla="*/ 113408630 h 45"/>
                  <a:gd name="T18" fmla="*/ 63003107 w 32"/>
                  <a:gd name="T19" fmla="*/ 108368284 h 45"/>
                  <a:gd name="T20" fmla="*/ 75604676 w 32"/>
                  <a:gd name="T21" fmla="*/ 90726254 h 45"/>
                  <a:gd name="T22" fmla="*/ 80644986 w 32"/>
                  <a:gd name="T23" fmla="*/ 65524524 h 45"/>
                  <a:gd name="T24" fmla="*/ 80644986 w 32"/>
                  <a:gd name="T25" fmla="*/ 47884094 h 45"/>
                  <a:gd name="T26" fmla="*/ 75604676 w 32"/>
                  <a:gd name="T27" fmla="*/ 20161390 h 45"/>
                  <a:gd name="T28" fmla="*/ 63003107 w 32"/>
                  <a:gd name="T29" fmla="*/ 2520968 h 45"/>
                  <a:gd name="T30" fmla="*/ 45362803 w 32"/>
                  <a:gd name="T31" fmla="*/ 0 h 45"/>
                  <a:gd name="T32" fmla="*/ 35282183 w 32"/>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45"/>
                  <a:gd name="T53" fmla="*/ 32 w 3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45">
                    <a:moveTo>
                      <a:pt x="14" y="0"/>
                    </a:moveTo>
                    <a:lnTo>
                      <a:pt x="7" y="1"/>
                    </a:lnTo>
                    <a:lnTo>
                      <a:pt x="2" y="8"/>
                    </a:lnTo>
                    <a:lnTo>
                      <a:pt x="0" y="19"/>
                    </a:lnTo>
                    <a:lnTo>
                      <a:pt x="0" y="26"/>
                    </a:lnTo>
                    <a:lnTo>
                      <a:pt x="2" y="36"/>
                    </a:lnTo>
                    <a:lnTo>
                      <a:pt x="7" y="43"/>
                    </a:lnTo>
                    <a:lnTo>
                      <a:pt x="14" y="45"/>
                    </a:lnTo>
                    <a:lnTo>
                      <a:pt x="18" y="45"/>
                    </a:lnTo>
                    <a:lnTo>
                      <a:pt x="25" y="43"/>
                    </a:lnTo>
                    <a:lnTo>
                      <a:pt x="30" y="36"/>
                    </a:lnTo>
                    <a:lnTo>
                      <a:pt x="32" y="26"/>
                    </a:lnTo>
                    <a:lnTo>
                      <a:pt x="32" y="19"/>
                    </a:lnTo>
                    <a:lnTo>
                      <a:pt x="30" y="8"/>
                    </a:lnTo>
                    <a:lnTo>
                      <a:pt x="25" y="1"/>
                    </a:lnTo>
                    <a:lnTo>
                      <a:pt x="18" y="0"/>
                    </a:lnTo>
                    <a:lnTo>
                      <a:pt x="14" y="0"/>
                    </a:lnTo>
                  </a:path>
                </a:pathLst>
              </a:cu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81" name="Freeform 1312"/>
              <p:cNvSpPr>
                <a:spLocks/>
              </p:cNvSpPr>
              <p:nvPr/>
            </p:nvSpPr>
            <p:spPr bwMode="auto">
              <a:xfrm>
                <a:off x="6669088" y="4602163"/>
                <a:ext cx="15875" cy="71438"/>
              </a:xfrm>
              <a:custGeom>
                <a:avLst/>
                <a:gdLst>
                  <a:gd name="T0" fmla="*/ 0 w 10"/>
                  <a:gd name="T1" fmla="*/ 20161390 h 45"/>
                  <a:gd name="T2" fmla="*/ 7559675 w 10"/>
                  <a:gd name="T3" fmla="*/ 17642011 h 45"/>
                  <a:gd name="T4" fmla="*/ 25201559 w 10"/>
                  <a:gd name="T5" fmla="*/ 0 h 45"/>
                  <a:gd name="T6" fmla="*/ 25201559 w 10"/>
                  <a:gd name="T7" fmla="*/ 113408630 h 45"/>
                  <a:gd name="T8" fmla="*/ 0 60000 65536"/>
                  <a:gd name="T9" fmla="*/ 0 60000 65536"/>
                  <a:gd name="T10" fmla="*/ 0 60000 65536"/>
                  <a:gd name="T11" fmla="*/ 0 60000 65536"/>
                  <a:gd name="T12" fmla="*/ 0 w 10"/>
                  <a:gd name="T13" fmla="*/ 0 h 45"/>
                  <a:gd name="T14" fmla="*/ 10 w 10"/>
                  <a:gd name="T15" fmla="*/ 45 h 45"/>
                </a:gdLst>
                <a:ahLst/>
                <a:cxnLst>
                  <a:cxn ang="T8">
                    <a:pos x="T0" y="T1"/>
                  </a:cxn>
                  <a:cxn ang="T9">
                    <a:pos x="T2" y="T3"/>
                  </a:cxn>
                  <a:cxn ang="T10">
                    <a:pos x="T4" y="T5"/>
                  </a:cxn>
                  <a:cxn ang="T11">
                    <a:pos x="T6" y="T7"/>
                  </a:cxn>
                </a:cxnLst>
                <a:rect l="T12" t="T13" r="T14" b="T15"/>
                <a:pathLst>
                  <a:path w="10" h="45">
                    <a:moveTo>
                      <a:pt x="0" y="8"/>
                    </a:moveTo>
                    <a:lnTo>
                      <a:pt x="3" y="7"/>
                    </a:lnTo>
                    <a:lnTo>
                      <a:pt x="10" y="0"/>
                    </a:lnTo>
                    <a:lnTo>
                      <a:pt x="10" y="45"/>
                    </a:lnTo>
                  </a:path>
                </a:pathLst>
              </a:cu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82" name="Line 1313"/>
              <p:cNvSpPr>
                <a:spLocks noChangeShapeType="1"/>
              </p:cNvSpPr>
              <p:nvPr/>
            </p:nvSpPr>
            <p:spPr bwMode="auto">
              <a:xfrm>
                <a:off x="6754813" y="3771901"/>
                <a:ext cx="44450"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83" name="Freeform 1314"/>
              <p:cNvSpPr>
                <a:spLocks/>
              </p:cNvSpPr>
              <p:nvPr/>
            </p:nvSpPr>
            <p:spPr bwMode="auto">
              <a:xfrm>
                <a:off x="6346826" y="3741738"/>
                <a:ext cx="47625" cy="71438"/>
              </a:xfrm>
              <a:custGeom>
                <a:avLst/>
                <a:gdLst>
                  <a:gd name="T0" fmla="*/ 32762829 w 30"/>
                  <a:gd name="T1" fmla="*/ 0 h 45"/>
                  <a:gd name="T2" fmla="*/ 15120940 w 30"/>
                  <a:gd name="T3" fmla="*/ 2520968 h 45"/>
                  <a:gd name="T4" fmla="*/ 5040313 w 30"/>
                  <a:gd name="T5" fmla="*/ 20161390 h 45"/>
                  <a:gd name="T6" fmla="*/ 0 w 30"/>
                  <a:gd name="T7" fmla="*/ 47884094 h 45"/>
                  <a:gd name="T8" fmla="*/ 0 w 30"/>
                  <a:gd name="T9" fmla="*/ 65524524 h 45"/>
                  <a:gd name="T10" fmla="*/ 5040313 w 30"/>
                  <a:gd name="T11" fmla="*/ 90726254 h 45"/>
                  <a:gd name="T12" fmla="*/ 15120940 w 30"/>
                  <a:gd name="T13" fmla="*/ 108368284 h 45"/>
                  <a:gd name="T14" fmla="*/ 32762829 w 30"/>
                  <a:gd name="T15" fmla="*/ 113408630 h 45"/>
                  <a:gd name="T16" fmla="*/ 45362813 w 30"/>
                  <a:gd name="T17" fmla="*/ 113408630 h 45"/>
                  <a:gd name="T18" fmla="*/ 63004709 w 30"/>
                  <a:gd name="T19" fmla="*/ 108368284 h 45"/>
                  <a:gd name="T20" fmla="*/ 70564382 w 30"/>
                  <a:gd name="T21" fmla="*/ 90726254 h 45"/>
                  <a:gd name="T22" fmla="*/ 75604693 w 30"/>
                  <a:gd name="T23" fmla="*/ 65524524 h 45"/>
                  <a:gd name="T24" fmla="*/ 75604693 w 30"/>
                  <a:gd name="T25" fmla="*/ 47884094 h 45"/>
                  <a:gd name="T26" fmla="*/ 70564382 w 30"/>
                  <a:gd name="T27" fmla="*/ 20161390 h 45"/>
                  <a:gd name="T28" fmla="*/ 63004709 w 30"/>
                  <a:gd name="T29" fmla="*/ 2520968 h 45"/>
                  <a:gd name="T30" fmla="*/ 45362813 w 30"/>
                  <a:gd name="T31" fmla="*/ 0 h 45"/>
                  <a:gd name="T32" fmla="*/ 32762829 w 30"/>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45"/>
                  <a:gd name="T53" fmla="*/ 30 w 30"/>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45">
                    <a:moveTo>
                      <a:pt x="13" y="0"/>
                    </a:moveTo>
                    <a:lnTo>
                      <a:pt x="6" y="1"/>
                    </a:lnTo>
                    <a:lnTo>
                      <a:pt x="2" y="8"/>
                    </a:lnTo>
                    <a:lnTo>
                      <a:pt x="0" y="19"/>
                    </a:lnTo>
                    <a:lnTo>
                      <a:pt x="0" y="26"/>
                    </a:lnTo>
                    <a:lnTo>
                      <a:pt x="2" y="36"/>
                    </a:lnTo>
                    <a:lnTo>
                      <a:pt x="6" y="43"/>
                    </a:lnTo>
                    <a:lnTo>
                      <a:pt x="13" y="45"/>
                    </a:lnTo>
                    <a:lnTo>
                      <a:pt x="18" y="45"/>
                    </a:lnTo>
                    <a:lnTo>
                      <a:pt x="25" y="43"/>
                    </a:lnTo>
                    <a:lnTo>
                      <a:pt x="28" y="36"/>
                    </a:lnTo>
                    <a:lnTo>
                      <a:pt x="30" y="26"/>
                    </a:lnTo>
                    <a:lnTo>
                      <a:pt x="30" y="19"/>
                    </a:lnTo>
                    <a:lnTo>
                      <a:pt x="28" y="8"/>
                    </a:lnTo>
                    <a:lnTo>
                      <a:pt x="25" y="1"/>
                    </a:lnTo>
                    <a:lnTo>
                      <a:pt x="18" y="0"/>
                    </a:lnTo>
                    <a:lnTo>
                      <a:pt x="13" y="0"/>
                    </a:lnTo>
                  </a:path>
                </a:pathLst>
              </a:cu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84" name="Freeform 1315"/>
              <p:cNvSpPr>
                <a:spLocks/>
              </p:cNvSpPr>
              <p:nvPr/>
            </p:nvSpPr>
            <p:spPr bwMode="auto">
              <a:xfrm>
                <a:off x="6419851" y="3808413"/>
                <a:ext cx="4763" cy="4763"/>
              </a:xfrm>
              <a:custGeom>
                <a:avLst/>
                <a:gdLst>
                  <a:gd name="T0" fmla="*/ 5040842 w 3"/>
                  <a:gd name="T1" fmla="*/ 0 h 3"/>
                  <a:gd name="T2" fmla="*/ 0 w 3"/>
                  <a:gd name="T3" fmla="*/ 2521215 h 3"/>
                  <a:gd name="T4" fmla="*/ 5040842 w 3"/>
                  <a:gd name="T5" fmla="*/ 7562057 h 3"/>
                  <a:gd name="T6" fmla="*/ 7562057 w 3"/>
                  <a:gd name="T7" fmla="*/ 2521215 h 3"/>
                  <a:gd name="T8" fmla="*/ 5040842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0"/>
                    </a:moveTo>
                    <a:lnTo>
                      <a:pt x="0" y="1"/>
                    </a:lnTo>
                    <a:lnTo>
                      <a:pt x="2" y="3"/>
                    </a:lnTo>
                    <a:lnTo>
                      <a:pt x="3" y="1"/>
                    </a:lnTo>
                    <a:lnTo>
                      <a:pt x="2" y="0"/>
                    </a:lnTo>
                  </a:path>
                </a:pathLst>
              </a:cu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85" name="Freeform 1316"/>
              <p:cNvSpPr>
                <a:spLocks/>
              </p:cNvSpPr>
              <p:nvPr/>
            </p:nvSpPr>
            <p:spPr bwMode="auto">
              <a:xfrm>
                <a:off x="6450013" y="3741738"/>
                <a:ext cx="52388" cy="71438"/>
              </a:xfrm>
              <a:custGeom>
                <a:avLst/>
                <a:gdLst>
                  <a:gd name="T0" fmla="*/ 35282520 w 33"/>
                  <a:gd name="T1" fmla="*/ 0 h 45"/>
                  <a:gd name="T2" fmla="*/ 17642054 w 33"/>
                  <a:gd name="T3" fmla="*/ 2520968 h 45"/>
                  <a:gd name="T4" fmla="*/ 5040360 w 33"/>
                  <a:gd name="T5" fmla="*/ 20161390 h 45"/>
                  <a:gd name="T6" fmla="*/ 0 w 33"/>
                  <a:gd name="T7" fmla="*/ 47884094 h 45"/>
                  <a:gd name="T8" fmla="*/ 0 w 33"/>
                  <a:gd name="T9" fmla="*/ 65524524 h 45"/>
                  <a:gd name="T10" fmla="*/ 5040360 w 33"/>
                  <a:gd name="T11" fmla="*/ 90726254 h 45"/>
                  <a:gd name="T12" fmla="*/ 17642054 w 33"/>
                  <a:gd name="T13" fmla="*/ 108368284 h 45"/>
                  <a:gd name="T14" fmla="*/ 35282520 w 33"/>
                  <a:gd name="T15" fmla="*/ 113408630 h 45"/>
                  <a:gd name="T16" fmla="*/ 47884210 w 33"/>
                  <a:gd name="T17" fmla="*/ 113408630 h 45"/>
                  <a:gd name="T18" fmla="*/ 65524682 w 33"/>
                  <a:gd name="T19" fmla="*/ 108368284 h 45"/>
                  <a:gd name="T20" fmla="*/ 78126372 w 33"/>
                  <a:gd name="T21" fmla="*/ 90726254 h 45"/>
                  <a:gd name="T22" fmla="*/ 83166730 w 33"/>
                  <a:gd name="T23" fmla="*/ 65524524 h 45"/>
                  <a:gd name="T24" fmla="*/ 83166730 w 33"/>
                  <a:gd name="T25" fmla="*/ 47884094 h 45"/>
                  <a:gd name="T26" fmla="*/ 78126372 w 33"/>
                  <a:gd name="T27" fmla="*/ 20161390 h 45"/>
                  <a:gd name="T28" fmla="*/ 65524682 w 33"/>
                  <a:gd name="T29" fmla="*/ 2520968 h 45"/>
                  <a:gd name="T30" fmla="*/ 47884210 w 33"/>
                  <a:gd name="T31" fmla="*/ 0 h 45"/>
                  <a:gd name="T32" fmla="*/ 35282520 w 33"/>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5"/>
                  <a:gd name="T53" fmla="*/ 33 w 33"/>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5">
                    <a:moveTo>
                      <a:pt x="14" y="0"/>
                    </a:moveTo>
                    <a:lnTo>
                      <a:pt x="7" y="1"/>
                    </a:lnTo>
                    <a:lnTo>
                      <a:pt x="2" y="8"/>
                    </a:lnTo>
                    <a:lnTo>
                      <a:pt x="0" y="19"/>
                    </a:lnTo>
                    <a:lnTo>
                      <a:pt x="0" y="26"/>
                    </a:lnTo>
                    <a:lnTo>
                      <a:pt x="2" y="36"/>
                    </a:lnTo>
                    <a:lnTo>
                      <a:pt x="7" y="43"/>
                    </a:lnTo>
                    <a:lnTo>
                      <a:pt x="14" y="45"/>
                    </a:lnTo>
                    <a:lnTo>
                      <a:pt x="19" y="45"/>
                    </a:lnTo>
                    <a:lnTo>
                      <a:pt x="26" y="43"/>
                    </a:lnTo>
                    <a:lnTo>
                      <a:pt x="31" y="36"/>
                    </a:lnTo>
                    <a:lnTo>
                      <a:pt x="33" y="26"/>
                    </a:lnTo>
                    <a:lnTo>
                      <a:pt x="33" y="19"/>
                    </a:lnTo>
                    <a:lnTo>
                      <a:pt x="31" y="8"/>
                    </a:lnTo>
                    <a:lnTo>
                      <a:pt x="26" y="1"/>
                    </a:lnTo>
                    <a:lnTo>
                      <a:pt x="19" y="0"/>
                    </a:lnTo>
                    <a:lnTo>
                      <a:pt x="14" y="0"/>
                    </a:lnTo>
                  </a:path>
                </a:pathLst>
              </a:cu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86" name="Freeform 1317"/>
              <p:cNvSpPr>
                <a:spLocks/>
              </p:cNvSpPr>
              <p:nvPr/>
            </p:nvSpPr>
            <p:spPr bwMode="auto">
              <a:xfrm>
                <a:off x="6519863" y="3741738"/>
                <a:ext cx="52388" cy="71438"/>
              </a:xfrm>
              <a:custGeom>
                <a:avLst/>
                <a:gdLst>
                  <a:gd name="T0" fmla="*/ 35282520 w 33"/>
                  <a:gd name="T1" fmla="*/ 0 h 45"/>
                  <a:gd name="T2" fmla="*/ 17642054 w 33"/>
                  <a:gd name="T3" fmla="*/ 2520968 h 45"/>
                  <a:gd name="T4" fmla="*/ 2520974 w 33"/>
                  <a:gd name="T5" fmla="*/ 20161390 h 45"/>
                  <a:gd name="T6" fmla="*/ 0 w 33"/>
                  <a:gd name="T7" fmla="*/ 47884094 h 45"/>
                  <a:gd name="T8" fmla="*/ 0 w 33"/>
                  <a:gd name="T9" fmla="*/ 65524524 h 45"/>
                  <a:gd name="T10" fmla="*/ 2520974 w 33"/>
                  <a:gd name="T11" fmla="*/ 90726254 h 45"/>
                  <a:gd name="T12" fmla="*/ 17642054 w 33"/>
                  <a:gd name="T13" fmla="*/ 108368284 h 45"/>
                  <a:gd name="T14" fmla="*/ 35282520 w 33"/>
                  <a:gd name="T15" fmla="*/ 113408630 h 45"/>
                  <a:gd name="T16" fmla="*/ 47884210 w 33"/>
                  <a:gd name="T17" fmla="*/ 113408630 h 45"/>
                  <a:gd name="T18" fmla="*/ 65524682 w 33"/>
                  <a:gd name="T19" fmla="*/ 108368284 h 45"/>
                  <a:gd name="T20" fmla="*/ 78126372 w 33"/>
                  <a:gd name="T21" fmla="*/ 90726254 h 45"/>
                  <a:gd name="T22" fmla="*/ 83166730 w 33"/>
                  <a:gd name="T23" fmla="*/ 65524524 h 45"/>
                  <a:gd name="T24" fmla="*/ 83166730 w 33"/>
                  <a:gd name="T25" fmla="*/ 47884094 h 45"/>
                  <a:gd name="T26" fmla="*/ 78126372 w 33"/>
                  <a:gd name="T27" fmla="*/ 20161390 h 45"/>
                  <a:gd name="T28" fmla="*/ 65524682 w 33"/>
                  <a:gd name="T29" fmla="*/ 2520968 h 45"/>
                  <a:gd name="T30" fmla="*/ 47884210 w 33"/>
                  <a:gd name="T31" fmla="*/ 0 h 45"/>
                  <a:gd name="T32" fmla="*/ 35282520 w 33"/>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5"/>
                  <a:gd name="T53" fmla="*/ 33 w 33"/>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5">
                    <a:moveTo>
                      <a:pt x="14" y="0"/>
                    </a:moveTo>
                    <a:lnTo>
                      <a:pt x="7" y="1"/>
                    </a:lnTo>
                    <a:lnTo>
                      <a:pt x="1" y="8"/>
                    </a:lnTo>
                    <a:lnTo>
                      <a:pt x="0" y="19"/>
                    </a:lnTo>
                    <a:lnTo>
                      <a:pt x="0" y="26"/>
                    </a:lnTo>
                    <a:lnTo>
                      <a:pt x="1" y="36"/>
                    </a:lnTo>
                    <a:lnTo>
                      <a:pt x="7" y="43"/>
                    </a:lnTo>
                    <a:lnTo>
                      <a:pt x="14" y="45"/>
                    </a:lnTo>
                    <a:lnTo>
                      <a:pt x="19" y="45"/>
                    </a:lnTo>
                    <a:lnTo>
                      <a:pt x="26" y="43"/>
                    </a:lnTo>
                    <a:lnTo>
                      <a:pt x="31" y="36"/>
                    </a:lnTo>
                    <a:lnTo>
                      <a:pt x="33" y="26"/>
                    </a:lnTo>
                    <a:lnTo>
                      <a:pt x="33" y="19"/>
                    </a:lnTo>
                    <a:lnTo>
                      <a:pt x="31" y="8"/>
                    </a:lnTo>
                    <a:lnTo>
                      <a:pt x="26" y="1"/>
                    </a:lnTo>
                    <a:lnTo>
                      <a:pt x="19" y="0"/>
                    </a:lnTo>
                    <a:lnTo>
                      <a:pt x="14" y="0"/>
                    </a:lnTo>
                  </a:path>
                </a:pathLst>
              </a:cu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87" name="Freeform 1318"/>
              <p:cNvSpPr>
                <a:spLocks/>
              </p:cNvSpPr>
              <p:nvPr/>
            </p:nvSpPr>
            <p:spPr bwMode="auto">
              <a:xfrm>
                <a:off x="6599238" y="3741738"/>
                <a:ext cx="17463" cy="71438"/>
              </a:xfrm>
              <a:custGeom>
                <a:avLst/>
                <a:gdLst>
                  <a:gd name="T0" fmla="*/ 0 w 11"/>
                  <a:gd name="T1" fmla="*/ 20161390 h 45"/>
                  <a:gd name="T2" fmla="*/ 10080913 w 11"/>
                  <a:gd name="T3" fmla="*/ 17642011 h 45"/>
                  <a:gd name="T4" fmla="*/ 27723309 w 11"/>
                  <a:gd name="T5" fmla="*/ 0 h 45"/>
                  <a:gd name="T6" fmla="*/ 27723309 w 11"/>
                  <a:gd name="T7" fmla="*/ 113408630 h 45"/>
                  <a:gd name="T8" fmla="*/ 0 60000 65536"/>
                  <a:gd name="T9" fmla="*/ 0 60000 65536"/>
                  <a:gd name="T10" fmla="*/ 0 60000 65536"/>
                  <a:gd name="T11" fmla="*/ 0 60000 65536"/>
                  <a:gd name="T12" fmla="*/ 0 w 11"/>
                  <a:gd name="T13" fmla="*/ 0 h 45"/>
                  <a:gd name="T14" fmla="*/ 11 w 11"/>
                  <a:gd name="T15" fmla="*/ 45 h 45"/>
                </a:gdLst>
                <a:ahLst/>
                <a:cxnLst>
                  <a:cxn ang="T8">
                    <a:pos x="T0" y="T1"/>
                  </a:cxn>
                  <a:cxn ang="T9">
                    <a:pos x="T2" y="T3"/>
                  </a:cxn>
                  <a:cxn ang="T10">
                    <a:pos x="T4" y="T5"/>
                  </a:cxn>
                  <a:cxn ang="T11">
                    <a:pos x="T6" y="T7"/>
                  </a:cxn>
                </a:cxnLst>
                <a:rect l="T12" t="T13" r="T14" b="T15"/>
                <a:pathLst>
                  <a:path w="11" h="45">
                    <a:moveTo>
                      <a:pt x="0" y="8"/>
                    </a:moveTo>
                    <a:lnTo>
                      <a:pt x="4" y="7"/>
                    </a:lnTo>
                    <a:lnTo>
                      <a:pt x="11" y="0"/>
                    </a:lnTo>
                    <a:lnTo>
                      <a:pt x="11" y="45"/>
                    </a:lnTo>
                  </a:path>
                </a:pathLst>
              </a:cu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88" name="Freeform 1319"/>
              <p:cNvSpPr>
                <a:spLocks/>
              </p:cNvSpPr>
              <p:nvPr/>
            </p:nvSpPr>
            <p:spPr bwMode="auto">
              <a:xfrm>
                <a:off x="6657976" y="3741738"/>
                <a:ext cx="49213" cy="71438"/>
              </a:xfrm>
              <a:custGeom>
                <a:avLst/>
                <a:gdLst>
                  <a:gd name="T0" fmla="*/ 35282550 w 31"/>
                  <a:gd name="T1" fmla="*/ 0 h 45"/>
                  <a:gd name="T2" fmla="*/ 17642069 w 31"/>
                  <a:gd name="T3" fmla="*/ 2520968 h 45"/>
                  <a:gd name="T4" fmla="*/ 5040364 w 31"/>
                  <a:gd name="T5" fmla="*/ 20161390 h 45"/>
                  <a:gd name="T6" fmla="*/ 0 w 31"/>
                  <a:gd name="T7" fmla="*/ 47884094 h 45"/>
                  <a:gd name="T8" fmla="*/ 0 w 31"/>
                  <a:gd name="T9" fmla="*/ 65524524 h 45"/>
                  <a:gd name="T10" fmla="*/ 5040364 w 31"/>
                  <a:gd name="T11" fmla="*/ 90726254 h 45"/>
                  <a:gd name="T12" fmla="*/ 17642069 w 31"/>
                  <a:gd name="T13" fmla="*/ 108368284 h 45"/>
                  <a:gd name="T14" fmla="*/ 35282550 w 31"/>
                  <a:gd name="T15" fmla="*/ 113408630 h 45"/>
                  <a:gd name="T16" fmla="*/ 42843887 w 31"/>
                  <a:gd name="T17" fmla="*/ 113408630 h 45"/>
                  <a:gd name="T18" fmla="*/ 60484374 w 31"/>
                  <a:gd name="T19" fmla="*/ 108368284 h 45"/>
                  <a:gd name="T20" fmla="*/ 75605462 w 31"/>
                  <a:gd name="T21" fmla="*/ 90726254 h 45"/>
                  <a:gd name="T22" fmla="*/ 78126437 w 31"/>
                  <a:gd name="T23" fmla="*/ 65524524 h 45"/>
                  <a:gd name="T24" fmla="*/ 78126437 w 31"/>
                  <a:gd name="T25" fmla="*/ 47884094 h 45"/>
                  <a:gd name="T26" fmla="*/ 75605462 w 31"/>
                  <a:gd name="T27" fmla="*/ 20161390 h 45"/>
                  <a:gd name="T28" fmla="*/ 60484374 w 31"/>
                  <a:gd name="T29" fmla="*/ 2520968 h 45"/>
                  <a:gd name="T30" fmla="*/ 42843887 w 31"/>
                  <a:gd name="T31" fmla="*/ 0 h 45"/>
                  <a:gd name="T32" fmla="*/ 35282550 w 31"/>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45"/>
                  <a:gd name="T53" fmla="*/ 31 w 31"/>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45">
                    <a:moveTo>
                      <a:pt x="14" y="0"/>
                    </a:moveTo>
                    <a:lnTo>
                      <a:pt x="7" y="1"/>
                    </a:lnTo>
                    <a:lnTo>
                      <a:pt x="2" y="8"/>
                    </a:lnTo>
                    <a:lnTo>
                      <a:pt x="0" y="19"/>
                    </a:lnTo>
                    <a:lnTo>
                      <a:pt x="0" y="26"/>
                    </a:lnTo>
                    <a:lnTo>
                      <a:pt x="2" y="36"/>
                    </a:lnTo>
                    <a:lnTo>
                      <a:pt x="7" y="43"/>
                    </a:lnTo>
                    <a:lnTo>
                      <a:pt x="14" y="45"/>
                    </a:lnTo>
                    <a:lnTo>
                      <a:pt x="17" y="45"/>
                    </a:lnTo>
                    <a:lnTo>
                      <a:pt x="24" y="43"/>
                    </a:lnTo>
                    <a:lnTo>
                      <a:pt x="30" y="36"/>
                    </a:lnTo>
                    <a:lnTo>
                      <a:pt x="31" y="26"/>
                    </a:lnTo>
                    <a:lnTo>
                      <a:pt x="31" y="19"/>
                    </a:lnTo>
                    <a:lnTo>
                      <a:pt x="30" y="8"/>
                    </a:lnTo>
                    <a:lnTo>
                      <a:pt x="24" y="1"/>
                    </a:lnTo>
                    <a:lnTo>
                      <a:pt x="17" y="0"/>
                    </a:lnTo>
                    <a:lnTo>
                      <a:pt x="14" y="0"/>
                    </a:lnTo>
                  </a:path>
                </a:pathLst>
              </a:cu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89" name="Line 1320"/>
              <p:cNvSpPr>
                <a:spLocks noChangeShapeType="1"/>
              </p:cNvSpPr>
              <p:nvPr/>
            </p:nvSpPr>
            <p:spPr bwMode="auto">
              <a:xfrm>
                <a:off x="6754813" y="2870201"/>
                <a:ext cx="44450"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90" name="Freeform 1321"/>
              <p:cNvSpPr>
                <a:spLocks/>
              </p:cNvSpPr>
              <p:nvPr/>
            </p:nvSpPr>
            <p:spPr bwMode="auto">
              <a:xfrm>
                <a:off x="6346826" y="2838451"/>
                <a:ext cx="47625" cy="73025"/>
              </a:xfrm>
              <a:custGeom>
                <a:avLst/>
                <a:gdLst>
                  <a:gd name="T0" fmla="*/ 32762829 w 30"/>
                  <a:gd name="T1" fmla="*/ 0 h 46"/>
                  <a:gd name="T2" fmla="*/ 15120940 w 30"/>
                  <a:gd name="T3" fmla="*/ 5040312 h 46"/>
                  <a:gd name="T4" fmla="*/ 5040313 w 30"/>
                  <a:gd name="T5" fmla="*/ 22682199 h 46"/>
                  <a:gd name="T6" fmla="*/ 0 w 30"/>
                  <a:gd name="T7" fmla="*/ 50403121 h 46"/>
                  <a:gd name="T8" fmla="*/ 0 w 30"/>
                  <a:gd name="T9" fmla="*/ 68043427 h 46"/>
                  <a:gd name="T10" fmla="*/ 5040313 w 30"/>
                  <a:gd name="T11" fmla="*/ 93246569 h 46"/>
                  <a:gd name="T12" fmla="*/ 15120940 w 30"/>
                  <a:gd name="T13" fmla="*/ 110886888 h 46"/>
                  <a:gd name="T14" fmla="*/ 32762829 w 30"/>
                  <a:gd name="T15" fmla="*/ 115927199 h 46"/>
                  <a:gd name="T16" fmla="*/ 45362813 w 30"/>
                  <a:gd name="T17" fmla="*/ 115927199 h 46"/>
                  <a:gd name="T18" fmla="*/ 63004709 w 30"/>
                  <a:gd name="T19" fmla="*/ 110886888 h 46"/>
                  <a:gd name="T20" fmla="*/ 70564382 w 30"/>
                  <a:gd name="T21" fmla="*/ 93246569 h 46"/>
                  <a:gd name="T22" fmla="*/ 75604693 w 30"/>
                  <a:gd name="T23" fmla="*/ 68043427 h 46"/>
                  <a:gd name="T24" fmla="*/ 75604693 w 30"/>
                  <a:gd name="T25" fmla="*/ 50403121 h 46"/>
                  <a:gd name="T26" fmla="*/ 70564382 w 30"/>
                  <a:gd name="T27" fmla="*/ 22682199 h 46"/>
                  <a:gd name="T28" fmla="*/ 63004709 w 30"/>
                  <a:gd name="T29" fmla="*/ 5040312 h 46"/>
                  <a:gd name="T30" fmla="*/ 45362813 w 30"/>
                  <a:gd name="T31" fmla="*/ 0 h 46"/>
                  <a:gd name="T32" fmla="*/ 32762829 w 30"/>
                  <a:gd name="T33" fmla="*/ 0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46"/>
                  <a:gd name="T53" fmla="*/ 30 w 30"/>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46">
                    <a:moveTo>
                      <a:pt x="13" y="0"/>
                    </a:moveTo>
                    <a:lnTo>
                      <a:pt x="6" y="2"/>
                    </a:lnTo>
                    <a:lnTo>
                      <a:pt x="2" y="9"/>
                    </a:lnTo>
                    <a:lnTo>
                      <a:pt x="0" y="20"/>
                    </a:lnTo>
                    <a:lnTo>
                      <a:pt x="0" y="27"/>
                    </a:lnTo>
                    <a:lnTo>
                      <a:pt x="2" y="37"/>
                    </a:lnTo>
                    <a:lnTo>
                      <a:pt x="6" y="44"/>
                    </a:lnTo>
                    <a:lnTo>
                      <a:pt x="13" y="46"/>
                    </a:lnTo>
                    <a:lnTo>
                      <a:pt x="18" y="46"/>
                    </a:lnTo>
                    <a:lnTo>
                      <a:pt x="25" y="44"/>
                    </a:lnTo>
                    <a:lnTo>
                      <a:pt x="28" y="37"/>
                    </a:lnTo>
                    <a:lnTo>
                      <a:pt x="30" y="27"/>
                    </a:lnTo>
                    <a:lnTo>
                      <a:pt x="30" y="20"/>
                    </a:lnTo>
                    <a:lnTo>
                      <a:pt x="28" y="9"/>
                    </a:lnTo>
                    <a:lnTo>
                      <a:pt x="25" y="2"/>
                    </a:lnTo>
                    <a:lnTo>
                      <a:pt x="18" y="0"/>
                    </a:lnTo>
                    <a:lnTo>
                      <a:pt x="13" y="0"/>
                    </a:lnTo>
                  </a:path>
                </a:pathLst>
              </a:cu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91" name="Freeform 1322"/>
              <p:cNvSpPr>
                <a:spLocks/>
              </p:cNvSpPr>
              <p:nvPr/>
            </p:nvSpPr>
            <p:spPr bwMode="auto">
              <a:xfrm>
                <a:off x="6419851" y="2905126"/>
                <a:ext cx="4763" cy="6350"/>
              </a:xfrm>
              <a:custGeom>
                <a:avLst/>
                <a:gdLst>
                  <a:gd name="T0" fmla="*/ 5040842 w 3"/>
                  <a:gd name="T1" fmla="*/ 0 h 4"/>
                  <a:gd name="T2" fmla="*/ 0 w 3"/>
                  <a:gd name="T3" fmla="*/ 5040312 h 4"/>
                  <a:gd name="T4" fmla="*/ 5040842 w 3"/>
                  <a:gd name="T5" fmla="*/ 10080623 h 4"/>
                  <a:gd name="T6" fmla="*/ 7562057 w 3"/>
                  <a:gd name="T7" fmla="*/ 5040312 h 4"/>
                  <a:gd name="T8" fmla="*/ 5040842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lnTo>
                      <a:pt x="0" y="2"/>
                    </a:lnTo>
                    <a:lnTo>
                      <a:pt x="2" y="4"/>
                    </a:lnTo>
                    <a:lnTo>
                      <a:pt x="3" y="2"/>
                    </a:lnTo>
                    <a:lnTo>
                      <a:pt x="2" y="0"/>
                    </a:lnTo>
                  </a:path>
                </a:pathLst>
              </a:cu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92" name="Freeform 1323"/>
              <p:cNvSpPr>
                <a:spLocks/>
              </p:cNvSpPr>
              <p:nvPr/>
            </p:nvSpPr>
            <p:spPr bwMode="auto">
              <a:xfrm>
                <a:off x="6450013" y="2838451"/>
                <a:ext cx="52388" cy="73025"/>
              </a:xfrm>
              <a:custGeom>
                <a:avLst/>
                <a:gdLst>
                  <a:gd name="T0" fmla="*/ 35282520 w 33"/>
                  <a:gd name="T1" fmla="*/ 0 h 46"/>
                  <a:gd name="T2" fmla="*/ 17642054 w 33"/>
                  <a:gd name="T3" fmla="*/ 5040312 h 46"/>
                  <a:gd name="T4" fmla="*/ 5040360 w 33"/>
                  <a:gd name="T5" fmla="*/ 22682199 h 46"/>
                  <a:gd name="T6" fmla="*/ 0 w 33"/>
                  <a:gd name="T7" fmla="*/ 50403121 h 46"/>
                  <a:gd name="T8" fmla="*/ 0 w 33"/>
                  <a:gd name="T9" fmla="*/ 68043427 h 46"/>
                  <a:gd name="T10" fmla="*/ 5040360 w 33"/>
                  <a:gd name="T11" fmla="*/ 93246569 h 46"/>
                  <a:gd name="T12" fmla="*/ 17642054 w 33"/>
                  <a:gd name="T13" fmla="*/ 110886888 h 46"/>
                  <a:gd name="T14" fmla="*/ 35282520 w 33"/>
                  <a:gd name="T15" fmla="*/ 115927199 h 46"/>
                  <a:gd name="T16" fmla="*/ 47884210 w 33"/>
                  <a:gd name="T17" fmla="*/ 115927199 h 46"/>
                  <a:gd name="T18" fmla="*/ 65524682 w 33"/>
                  <a:gd name="T19" fmla="*/ 110886888 h 46"/>
                  <a:gd name="T20" fmla="*/ 78126372 w 33"/>
                  <a:gd name="T21" fmla="*/ 93246569 h 46"/>
                  <a:gd name="T22" fmla="*/ 83166730 w 33"/>
                  <a:gd name="T23" fmla="*/ 68043427 h 46"/>
                  <a:gd name="T24" fmla="*/ 83166730 w 33"/>
                  <a:gd name="T25" fmla="*/ 50403121 h 46"/>
                  <a:gd name="T26" fmla="*/ 78126372 w 33"/>
                  <a:gd name="T27" fmla="*/ 22682199 h 46"/>
                  <a:gd name="T28" fmla="*/ 65524682 w 33"/>
                  <a:gd name="T29" fmla="*/ 5040312 h 46"/>
                  <a:gd name="T30" fmla="*/ 47884210 w 33"/>
                  <a:gd name="T31" fmla="*/ 0 h 46"/>
                  <a:gd name="T32" fmla="*/ 35282520 w 33"/>
                  <a:gd name="T33" fmla="*/ 0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6"/>
                  <a:gd name="T53" fmla="*/ 33 w 33"/>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6">
                    <a:moveTo>
                      <a:pt x="14" y="0"/>
                    </a:moveTo>
                    <a:lnTo>
                      <a:pt x="7" y="2"/>
                    </a:lnTo>
                    <a:lnTo>
                      <a:pt x="2" y="9"/>
                    </a:lnTo>
                    <a:lnTo>
                      <a:pt x="0" y="20"/>
                    </a:lnTo>
                    <a:lnTo>
                      <a:pt x="0" y="27"/>
                    </a:lnTo>
                    <a:lnTo>
                      <a:pt x="2" y="37"/>
                    </a:lnTo>
                    <a:lnTo>
                      <a:pt x="7" y="44"/>
                    </a:lnTo>
                    <a:lnTo>
                      <a:pt x="14" y="46"/>
                    </a:lnTo>
                    <a:lnTo>
                      <a:pt x="19" y="46"/>
                    </a:lnTo>
                    <a:lnTo>
                      <a:pt x="26" y="44"/>
                    </a:lnTo>
                    <a:lnTo>
                      <a:pt x="31" y="37"/>
                    </a:lnTo>
                    <a:lnTo>
                      <a:pt x="33" y="27"/>
                    </a:lnTo>
                    <a:lnTo>
                      <a:pt x="33" y="20"/>
                    </a:lnTo>
                    <a:lnTo>
                      <a:pt x="31" y="9"/>
                    </a:lnTo>
                    <a:lnTo>
                      <a:pt x="26" y="2"/>
                    </a:lnTo>
                    <a:lnTo>
                      <a:pt x="19" y="0"/>
                    </a:lnTo>
                    <a:lnTo>
                      <a:pt x="14" y="0"/>
                    </a:lnTo>
                  </a:path>
                </a:pathLst>
              </a:cu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93" name="Freeform 1324"/>
              <p:cNvSpPr>
                <a:spLocks/>
              </p:cNvSpPr>
              <p:nvPr/>
            </p:nvSpPr>
            <p:spPr bwMode="auto">
              <a:xfrm>
                <a:off x="6530976" y="2838451"/>
                <a:ext cx="15875" cy="73025"/>
              </a:xfrm>
              <a:custGeom>
                <a:avLst/>
                <a:gdLst>
                  <a:gd name="T0" fmla="*/ 0 w 10"/>
                  <a:gd name="T1" fmla="*/ 22682199 h 46"/>
                  <a:gd name="T2" fmla="*/ 7559675 w 10"/>
                  <a:gd name="T3" fmla="*/ 17640300 h 46"/>
                  <a:gd name="T4" fmla="*/ 25201559 w 10"/>
                  <a:gd name="T5" fmla="*/ 0 h 46"/>
                  <a:gd name="T6" fmla="*/ 25201559 w 10"/>
                  <a:gd name="T7" fmla="*/ 115927199 h 46"/>
                  <a:gd name="T8" fmla="*/ 0 60000 65536"/>
                  <a:gd name="T9" fmla="*/ 0 60000 65536"/>
                  <a:gd name="T10" fmla="*/ 0 60000 65536"/>
                  <a:gd name="T11" fmla="*/ 0 60000 65536"/>
                  <a:gd name="T12" fmla="*/ 0 w 10"/>
                  <a:gd name="T13" fmla="*/ 0 h 46"/>
                  <a:gd name="T14" fmla="*/ 10 w 10"/>
                  <a:gd name="T15" fmla="*/ 46 h 46"/>
                </a:gdLst>
                <a:ahLst/>
                <a:cxnLst>
                  <a:cxn ang="T8">
                    <a:pos x="T0" y="T1"/>
                  </a:cxn>
                  <a:cxn ang="T9">
                    <a:pos x="T2" y="T3"/>
                  </a:cxn>
                  <a:cxn ang="T10">
                    <a:pos x="T4" y="T5"/>
                  </a:cxn>
                  <a:cxn ang="T11">
                    <a:pos x="T6" y="T7"/>
                  </a:cxn>
                </a:cxnLst>
                <a:rect l="T12" t="T13" r="T14" b="T15"/>
                <a:pathLst>
                  <a:path w="10" h="46">
                    <a:moveTo>
                      <a:pt x="0" y="9"/>
                    </a:moveTo>
                    <a:lnTo>
                      <a:pt x="3" y="7"/>
                    </a:lnTo>
                    <a:lnTo>
                      <a:pt x="10" y="0"/>
                    </a:lnTo>
                    <a:lnTo>
                      <a:pt x="10" y="46"/>
                    </a:lnTo>
                  </a:path>
                </a:pathLst>
              </a:cu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94" name="Freeform 1325"/>
              <p:cNvSpPr>
                <a:spLocks/>
              </p:cNvSpPr>
              <p:nvPr/>
            </p:nvSpPr>
            <p:spPr bwMode="auto">
              <a:xfrm>
                <a:off x="6588126" y="2838451"/>
                <a:ext cx="50800" cy="73025"/>
              </a:xfrm>
              <a:custGeom>
                <a:avLst/>
                <a:gdLst>
                  <a:gd name="T0" fmla="*/ 35282183 w 32"/>
                  <a:gd name="T1" fmla="*/ 0 h 46"/>
                  <a:gd name="T2" fmla="*/ 17640298 w 32"/>
                  <a:gd name="T3" fmla="*/ 5040312 h 46"/>
                  <a:gd name="T4" fmla="*/ 5040312 w 32"/>
                  <a:gd name="T5" fmla="*/ 22682199 h 46"/>
                  <a:gd name="T6" fmla="*/ 0 w 32"/>
                  <a:gd name="T7" fmla="*/ 50403121 h 46"/>
                  <a:gd name="T8" fmla="*/ 0 w 32"/>
                  <a:gd name="T9" fmla="*/ 68043427 h 46"/>
                  <a:gd name="T10" fmla="*/ 5040312 w 32"/>
                  <a:gd name="T11" fmla="*/ 93246569 h 46"/>
                  <a:gd name="T12" fmla="*/ 17640298 w 32"/>
                  <a:gd name="T13" fmla="*/ 110886888 h 46"/>
                  <a:gd name="T14" fmla="*/ 35282183 w 32"/>
                  <a:gd name="T15" fmla="*/ 115927199 h 46"/>
                  <a:gd name="T16" fmla="*/ 45362803 w 32"/>
                  <a:gd name="T17" fmla="*/ 115927199 h 46"/>
                  <a:gd name="T18" fmla="*/ 63003107 w 32"/>
                  <a:gd name="T19" fmla="*/ 110886888 h 46"/>
                  <a:gd name="T20" fmla="*/ 75604676 w 32"/>
                  <a:gd name="T21" fmla="*/ 93246569 h 46"/>
                  <a:gd name="T22" fmla="*/ 80644986 w 32"/>
                  <a:gd name="T23" fmla="*/ 68043427 h 46"/>
                  <a:gd name="T24" fmla="*/ 80644986 w 32"/>
                  <a:gd name="T25" fmla="*/ 50403121 h 46"/>
                  <a:gd name="T26" fmla="*/ 75604676 w 32"/>
                  <a:gd name="T27" fmla="*/ 22682199 h 46"/>
                  <a:gd name="T28" fmla="*/ 63003107 w 32"/>
                  <a:gd name="T29" fmla="*/ 5040312 h 46"/>
                  <a:gd name="T30" fmla="*/ 45362803 w 32"/>
                  <a:gd name="T31" fmla="*/ 0 h 46"/>
                  <a:gd name="T32" fmla="*/ 35282183 w 32"/>
                  <a:gd name="T33" fmla="*/ 0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46"/>
                  <a:gd name="T53" fmla="*/ 32 w 32"/>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46">
                    <a:moveTo>
                      <a:pt x="14" y="0"/>
                    </a:moveTo>
                    <a:lnTo>
                      <a:pt x="7" y="2"/>
                    </a:lnTo>
                    <a:lnTo>
                      <a:pt x="2" y="9"/>
                    </a:lnTo>
                    <a:lnTo>
                      <a:pt x="0" y="20"/>
                    </a:lnTo>
                    <a:lnTo>
                      <a:pt x="0" y="27"/>
                    </a:lnTo>
                    <a:lnTo>
                      <a:pt x="2" y="37"/>
                    </a:lnTo>
                    <a:lnTo>
                      <a:pt x="7" y="44"/>
                    </a:lnTo>
                    <a:lnTo>
                      <a:pt x="14" y="46"/>
                    </a:lnTo>
                    <a:lnTo>
                      <a:pt x="18" y="46"/>
                    </a:lnTo>
                    <a:lnTo>
                      <a:pt x="25" y="44"/>
                    </a:lnTo>
                    <a:lnTo>
                      <a:pt x="30" y="37"/>
                    </a:lnTo>
                    <a:lnTo>
                      <a:pt x="32" y="27"/>
                    </a:lnTo>
                    <a:lnTo>
                      <a:pt x="32" y="20"/>
                    </a:lnTo>
                    <a:lnTo>
                      <a:pt x="30" y="9"/>
                    </a:lnTo>
                    <a:lnTo>
                      <a:pt x="25" y="2"/>
                    </a:lnTo>
                    <a:lnTo>
                      <a:pt x="18" y="0"/>
                    </a:lnTo>
                    <a:lnTo>
                      <a:pt x="14" y="0"/>
                    </a:lnTo>
                  </a:path>
                </a:pathLst>
              </a:cu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95" name="Freeform 1326"/>
              <p:cNvSpPr>
                <a:spLocks/>
              </p:cNvSpPr>
              <p:nvPr/>
            </p:nvSpPr>
            <p:spPr bwMode="auto">
              <a:xfrm>
                <a:off x="6657976" y="2838451"/>
                <a:ext cx="49213" cy="73025"/>
              </a:xfrm>
              <a:custGeom>
                <a:avLst/>
                <a:gdLst>
                  <a:gd name="T0" fmla="*/ 35282550 w 31"/>
                  <a:gd name="T1" fmla="*/ 0 h 46"/>
                  <a:gd name="T2" fmla="*/ 17642069 w 31"/>
                  <a:gd name="T3" fmla="*/ 5040312 h 46"/>
                  <a:gd name="T4" fmla="*/ 5040364 w 31"/>
                  <a:gd name="T5" fmla="*/ 22682199 h 46"/>
                  <a:gd name="T6" fmla="*/ 0 w 31"/>
                  <a:gd name="T7" fmla="*/ 50403121 h 46"/>
                  <a:gd name="T8" fmla="*/ 0 w 31"/>
                  <a:gd name="T9" fmla="*/ 68043427 h 46"/>
                  <a:gd name="T10" fmla="*/ 5040364 w 31"/>
                  <a:gd name="T11" fmla="*/ 93246569 h 46"/>
                  <a:gd name="T12" fmla="*/ 17642069 w 31"/>
                  <a:gd name="T13" fmla="*/ 110886888 h 46"/>
                  <a:gd name="T14" fmla="*/ 35282550 w 31"/>
                  <a:gd name="T15" fmla="*/ 115927199 h 46"/>
                  <a:gd name="T16" fmla="*/ 42843887 w 31"/>
                  <a:gd name="T17" fmla="*/ 115927199 h 46"/>
                  <a:gd name="T18" fmla="*/ 60484374 w 31"/>
                  <a:gd name="T19" fmla="*/ 110886888 h 46"/>
                  <a:gd name="T20" fmla="*/ 75605462 w 31"/>
                  <a:gd name="T21" fmla="*/ 93246569 h 46"/>
                  <a:gd name="T22" fmla="*/ 78126437 w 31"/>
                  <a:gd name="T23" fmla="*/ 68043427 h 46"/>
                  <a:gd name="T24" fmla="*/ 78126437 w 31"/>
                  <a:gd name="T25" fmla="*/ 50403121 h 46"/>
                  <a:gd name="T26" fmla="*/ 75605462 w 31"/>
                  <a:gd name="T27" fmla="*/ 22682199 h 46"/>
                  <a:gd name="T28" fmla="*/ 60484374 w 31"/>
                  <a:gd name="T29" fmla="*/ 5040312 h 46"/>
                  <a:gd name="T30" fmla="*/ 42843887 w 31"/>
                  <a:gd name="T31" fmla="*/ 0 h 46"/>
                  <a:gd name="T32" fmla="*/ 35282550 w 31"/>
                  <a:gd name="T33" fmla="*/ 0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46"/>
                  <a:gd name="T53" fmla="*/ 31 w 31"/>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46">
                    <a:moveTo>
                      <a:pt x="14" y="0"/>
                    </a:moveTo>
                    <a:lnTo>
                      <a:pt x="7" y="2"/>
                    </a:lnTo>
                    <a:lnTo>
                      <a:pt x="2" y="9"/>
                    </a:lnTo>
                    <a:lnTo>
                      <a:pt x="0" y="20"/>
                    </a:lnTo>
                    <a:lnTo>
                      <a:pt x="0" y="27"/>
                    </a:lnTo>
                    <a:lnTo>
                      <a:pt x="2" y="37"/>
                    </a:lnTo>
                    <a:lnTo>
                      <a:pt x="7" y="44"/>
                    </a:lnTo>
                    <a:lnTo>
                      <a:pt x="14" y="46"/>
                    </a:lnTo>
                    <a:lnTo>
                      <a:pt x="17" y="46"/>
                    </a:lnTo>
                    <a:lnTo>
                      <a:pt x="24" y="44"/>
                    </a:lnTo>
                    <a:lnTo>
                      <a:pt x="30" y="37"/>
                    </a:lnTo>
                    <a:lnTo>
                      <a:pt x="31" y="27"/>
                    </a:lnTo>
                    <a:lnTo>
                      <a:pt x="31" y="20"/>
                    </a:lnTo>
                    <a:lnTo>
                      <a:pt x="30" y="9"/>
                    </a:lnTo>
                    <a:lnTo>
                      <a:pt x="24" y="2"/>
                    </a:lnTo>
                    <a:lnTo>
                      <a:pt x="17" y="0"/>
                    </a:lnTo>
                    <a:lnTo>
                      <a:pt x="14" y="0"/>
                    </a:lnTo>
                  </a:path>
                </a:pathLst>
              </a:cu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96" name="Line 1327"/>
              <p:cNvSpPr>
                <a:spLocks noChangeShapeType="1"/>
              </p:cNvSpPr>
              <p:nvPr/>
            </p:nvSpPr>
            <p:spPr bwMode="auto">
              <a:xfrm>
                <a:off x="6754813" y="1966913"/>
                <a:ext cx="44450"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97" name="Freeform 1328"/>
              <p:cNvSpPr>
                <a:spLocks/>
              </p:cNvSpPr>
              <p:nvPr/>
            </p:nvSpPr>
            <p:spPr bwMode="auto">
              <a:xfrm>
                <a:off x="6346826" y="1970088"/>
                <a:ext cx="47625" cy="73025"/>
              </a:xfrm>
              <a:custGeom>
                <a:avLst/>
                <a:gdLst>
                  <a:gd name="T0" fmla="*/ 32762829 w 30"/>
                  <a:gd name="T1" fmla="*/ 0 h 46"/>
                  <a:gd name="T2" fmla="*/ 15120940 w 30"/>
                  <a:gd name="T3" fmla="*/ 5040312 h 46"/>
                  <a:gd name="T4" fmla="*/ 5040313 w 30"/>
                  <a:gd name="T5" fmla="*/ 22682199 h 46"/>
                  <a:gd name="T6" fmla="*/ 0 w 30"/>
                  <a:gd name="T7" fmla="*/ 47883759 h 46"/>
                  <a:gd name="T8" fmla="*/ 0 w 30"/>
                  <a:gd name="T9" fmla="*/ 65524066 h 46"/>
                  <a:gd name="T10" fmla="*/ 5040313 w 30"/>
                  <a:gd name="T11" fmla="*/ 93246569 h 46"/>
                  <a:gd name="T12" fmla="*/ 15120940 w 30"/>
                  <a:gd name="T13" fmla="*/ 110886888 h 46"/>
                  <a:gd name="T14" fmla="*/ 32762829 w 30"/>
                  <a:gd name="T15" fmla="*/ 115927199 h 46"/>
                  <a:gd name="T16" fmla="*/ 45362813 w 30"/>
                  <a:gd name="T17" fmla="*/ 115927199 h 46"/>
                  <a:gd name="T18" fmla="*/ 63004709 w 30"/>
                  <a:gd name="T19" fmla="*/ 110886888 h 46"/>
                  <a:gd name="T20" fmla="*/ 70564382 w 30"/>
                  <a:gd name="T21" fmla="*/ 93246569 h 46"/>
                  <a:gd name="T22" fmla="*/ 75604693 w 30"/>
                  <a:gd name="T23" fmla="*/ 65524066 h 46"/>
                  <a:gd name="T24" fmla="*/ 75604693 w 30"/>
                  <a:gd name="T25" fmla="*/ 47883759 h 46"/>
                  <a:gd name="T26" fmla="*/ 70564382 w 30"/>
                  <a:gd name="T27" fmla="*/ 22682199 h 46"/>
                  <a:gd name="T28" fmla="*/ 63004709 w 30"/>
                  <a:gd name="T29" fmla="*/ 5040312 h 46"/>
                  <a:gd name="T30" fmla="*/ 45362813 w 30"/>
                  <a:gd name="T31" fmla="*/ 0 h 46"/>
                  <a:gd name="T32" fmla="*/ 32762829 w 30"/>
                  <a:gd name="T33" fmla="*/ 0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46"/>
                  <a:gd name="T53" fmla="*/ 30 w 30"/>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46">
                    <a:moveTo>
                      <a:pt x="13" y="0"/>
                    </a:moveTo>
                    <a:lnTo>
                      <a:pt x="6" y="2"/>
                    </a:lnTo>
                    <a:lnTo>
                      <a:pt x="2" y="9"/>
                    </a:lnTo>
                    <a:lnTo>
                      <a:pt x="0" y="19"/>
                    </a:lnTo>
                    <a:lnTo>
                      <a:pt x="0" y="26"/>
                    </a:lnTo>
                    <a:lnTo>
                      <a:pt x="2" y="37"/>
                    </a:lnTo>
                    <a:lnTo>
                      <a:pt x="6" y="44"/>
                    </a:lnTo>
                    <a:lnTo>
                      <a:pt x="13" y="46"/>
                    </a:lnTo>
                    <a:lnTo>
                      <a:pt x="18" y="46"/>
                    </a:lnTo>
                    <a:lnTo>
                      <a:pt x="25" y="44"/>
                    </a:lnTo>
                    <a:lnTo>
                      <a:pt x="28" y="37"/>
                    </a:lnTo>
                    <a:lnTo>
                      <a:pt x="30" y="26"/>
                    </a:lnTo>
                    <a:lnTo>
                      <a:pt x="30" y="19"/>
                    </a:lnTo>
                    <a:lnTo>
                      <a:pt x="28" y="9"/>
                    </a:lnTo>
                    <a:lnTo>
                      <a:pt x="25" y="2"/>
                    </a:lnTo>
                    <a:lnTo>
                      <a:pt x="18" y="0"/>
                    </a:lnTo>
                    <a:lnTo>
                      <a:pt x="13" y="0"/>
                    </a:lnTo>
                  </a:path>
                </a:pathLst>
              </a:cu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98" name="Freeform 1329"/>
              <p:cNvSpPr>
                <a:spLocks/>
              </p:cNvSpPr>
              <p:nvPr/>
            </p:nvSpPr>
            <p:spPr bwMode="auto">
              <a:xfrm>
                <a:off x="6419851" y="2033588"/>
                <a:ext cx="4763" cy="6350"/>
              </a:xfrm>
              <a:custGeom>
                <a:avLst/>
                <a:gdLst>
                  <a:gd name="T0" fmla="*/ 5040842 w 3"/>
                  <a:gd name="T1" fmla="*/ 0 h 4"/>
                  <a:gd name="T2" fmla="*/ 0 w 3"/>
                  <a:gd name="T3" fmla="*/ 5040312 h 4"/>
                  <a:gd name="T4" fmla="*/ 5040842 w 3"/>
                  <a:gd name="T5" fmla="*/ 10080623 h 4"/>
                  <a:gd name="T6" fmla="*/ 7562057 w 3"/>
                  <a:gd name="T7" fmla="*/ 5040312 h 4"/>
                  <a:gd name="T8" fmla="*/ 5040842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lnTo>
                      <a:pt x="0" y="2"/>
                    </a:lnTo>
                    <a:lnTo>
                      <a:pt x="2" y="4"/>
                    </a:lnTo>
                    <a:lnTo>
                      <a:pt x="3" y="2"/>
                    </a:lnTo>
                    <a:lnTo>
                      <a:pt x="2" y="0"/>
                    </a:lnTo>
                  </a:path>
                </a:pathLst>
              </a:cu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99" name="Freeform 1330"/>
              <p:cNvSpPr>
                <a:spLocks/>
              </p:cNvSpPr>
              <p:nvPr/>
            </p:nvSpPr>
            <p:spPr bwMode="auto">
              <a:xfrm>
                <a:off x="6461126" y="1970088"/>
                <a:ext cx="15875" cy="73025"/>
              </a:xfrm>
              <a:custGeom>
                <a:avLst/>
                <a:gdLst>
                  <a:gd name="T0" fmla="*/ 0 w 10"/>
                  <a:gd name="T1" fmla="*/ 22682199 h 46"/>
                  <a:gd name="T2" fmla="*/ 7559675 w 10"/>
                  <a:gd name="T3" fmla="*/ 17640300 h 46"/>
                  <a:gd name="T4" fmla="*/ 25201559 w 10"/>
                  <a:gd name="T5" fmla="*/ 0 h 46"/>
                  <a:gd name="T6" fmla="*/ 25201559 w 10"/>
                  <a:gd name="T7" fmla="*/ 115927199 h 46"/>
                  <a:gd name="T8" fmla="*/ 0 60000 65536"/>
                  <a:gd name="T9" fmla="*/ 0 60000 65536"/>
                  <a:gd name="T10" fmla="*/ 0 60000 65536"/>
                  <a:gd name="T11" fmla="*/ 0 60000 65536"/>
                  <a:gd name="T12" fmla="*/ 0 w 10"/>
                  <a:gd name="T13" fmla="*/ 0 h 46"/>
                  <a:gd name="T14" fmla="*/ 10 w 10"/>
                  <a:gd name="T15" fmla="*/ 46 h 46"/>
                </a:gdLst>
                <a:ahLst/>
                <a:cxnLst>
                  <a:cxn ang="T8">
                    <a:pos x="T0" y="T1"/>
                  </a:cxn>
                  <a:cxn ang="T9">
                    <a:pos x="T2" y="T3"/>
                  </a:cxn>
                  <a:cxn ang="T10">
                    <a:pos x="T4" y="T5"/>
                  </a:cxn>
                  <a:cxn ang="T11">
                    <a:pos x="T6" y="T7"/>
                  </a:cxn>
                </a:cxnLst>
                <a:rect l="T12" t="T13" r="T14" b="T15"/>
                <a:pathLst>
                  <a:path w="10" h="46">
                    <a:moveTo>
                      <a:pt x="0" y="9"/>
                    </a:moveTo>
                    <a:lnTo>
                      <a:pt x="3" y="7"/>
                    </a:lnTo>
                    <a:lnTo>
                      <a:pt x="10" y="0"/>
                    </a:lnTo>
                    <a:lnTo>
                      <a:pt x="10" y="46"/>
                    </a:lnTo>
                  </a:path>
                </a:pathLst>
              </a:cu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00" name="Freeform 1331"/>
              <p:cNvSpPr>
                <a:spLocks/>
              </p:cNvSpPr>
              <p:nvPr/>
            </p:nvSpPr>
            <p:spPr bwMode="auto">
              <a:xfrm>
                <a:off x="6519863" y="1970088"/>
                <a:ext cx="52388" cy="73025"/>
              </a:xfrm>
              <a:custGeom>
                <a:avLst/>
                <a:gdLst>
                  <a:gd name="T0" fmla="*/ 35282520 w 33"/>
                  <a:gd name="T1" fmla="*/ 0 h 46"/>
                  <a:gd name="T2" fmla="*/ 17642054 w 33"/>
                  <a:gd name="T3" fmla="*/ 5040312 h 46"/>
                  <a:gd name="T4" fmla="*/ 2520974 w 33"/>
                  <a:gd name="T5" fmla="*/ 22682199 h 46"/>
                  <a:gd name="T6" fmla="*/ 0 w 33"/>
                  <a:gd name="T7" fmla="*/ 47883759 h 46"/>
                  <a:gd name="T8" fmla="*/ 0 w 33"/>
                  <a:gd name="T9" fmla="*/ 65524066 h 46"/>
                  <a:gd name="T10" fmla="*/ 2520974 w 33"/>
                  <a:gd name="T11" fmla="*/ 93246569 h 46"/>
                  <a:gd name="T12" fmla="*/ 17642054 w 33"/>
                  <a:gd name="T13" fmla="*/ 110886888 h 46"/>
                  <a:gd name="T14" fmla="*/ 35282520 w 33"/>
                  <a:gd name="T15" fmla="*/ 115927199 h 46"/>
                  <a:gd name="T16" fmla="*/ 47884210 w 33"/>
                  <a:gd name="T17" fmla="*/ 115927199 h 46"/>
                  <a:gd name="T18" fmla="*/ 65524682 w 33"/>
                  <a:gd name="T19" fmla="*/ 110886888 h 46"/>
                  <a:gd name="T20" fmla="*/ 78126372 w 33"/>
                  <a:gd name="T21" fmla="*/ 93246569 h 46"/>
                  <a:gd name="T22" fmla="*/ 83166730 w 33"/>
                  <a:gd name="T23" fmla="*/ 65524066 h 46"/>
                  <a:gd name="T24" fmla="*/ 83166730 w 33"/>
                  <a:gd name="T25" fmla="*/ 47883759 h 46"/>
                  <a:gd name="T26" fmla="*/ 78126372 w 33"/>
                  <a:gd name="T27" fmla="*/ 22682199 h 46"/>
                  <a:gd name="T28" fmla="*/ 65524682 w 33"/>
                  <a:gd name="T29" fmla="*/ 5040312 h 46"/>
                  <a:gd name="T30" fmla="*/ 47884210 w 33"/>
                  <a:gd name="T31" fmla="*/ 0 h 46"/>
                  <a:gd name="T32" fmla="*/ 35282520 w 33"/>
                  <a:gd name="T33" fmla="*/ 0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6"/>
                  <a:gd name="T53" fmla="*/ 33 w 33"/>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6">
                    <a:moveTo>
                      <a:pt x="14" y="0"/>
                    </a:moveTo>
                    <a:lnTo>
                      <a:pt x="7" y="2"/>
                    </a:lnTo>
                    <a:lnTo>
                      <a:pt x="1" y="9"/>
                    </a:lnTo>
                    <a:lnTo>
                      <a:pt x="0" y="19"/>
                    </a:lnTo>
                    <a:lnTo>
                      <a:pt x="0" y="26"/>
                    </a:lnTo>
                    <a:lnTo>
                      <a:pt x="1" y="37"/>
                    </a:lnTo>
                    <a:lnTo>
                      <a:pt x="7" y="44"/>
                    </a:lnTo>
                    <a:lnTo>
                      <a:pt x="14" y="46"/>
                    </a:lnTo>
                    <a:lnTo>
                      <a:pt x="19" y="46"/>
                    </a:lnTo>
                    <a:lnTo>
                      <a:pt x="26" y="44"/>
                    </a:lnTo>
                    <a:lnTo>
                      <a:pt x="31" y="37"/>
                    </a:lnTo>
                    <a:lnTo>
                      <a:pt x="33" y="26"/>
                    </a:lnTo>
                    <a:lnTo>
                      <a:pt x="33" y="19"/>
                    </a:lnTo>
                    <a:lnTo>
                      <a:pt x="31" y="9"/>
                    </a:lnTo>
                    <a:lnTo>
                      <a:pt x="26" y="2"/>
                    </a:lnTo>
                    <a:lnTo>
                      <a:pt x="19" y="0"/>
                    </a:lnTo>
                    <a:lnTo>
                      <a:pt x="14" y="0"/>
                    </a:lnTo>
                  </a:path>
                </a:pathLst>
              </a:cu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01" name="Freeform 1332"/>
              <p:cNvSpPr>
                <a:spLocks/>
              </p:cNvSpPr>
              <p:nvPr/>
            </p:nvSpPr>
            <p:spPr bwMode="auto">
              <a:xfrm>
                <a:off x="6588126" y="1970088"/>
                <a:ext cx="50800" cy="73025"/>
              </a:xfrm>
              <a:custGeom>
                <a:avLst/>
                <a:gdLst>
                  <a:gd name="T0" fmla="*/ 35282183 w 32"/>
                  <a:gd name="T1" fmla="*/ 0 h 46"/>
                  <a:gd name="T2" fmla="*/ 17640298 w 32"/>
                  <a:gd name="T3" fmla="*/ 5040312 h 46"/>
                  <a:gd name="T4" fmla="*/ 5040312 w 32"/>
                  <a:gd name="T5" fmla="*/ 22682199 h 46"/>
                  <a:gd name="T6" fmla="*/ 0 w 32"/>
                  <a:gd name="T7" fmla="*/ 47883759 h 46"/>
                  <a:gd name="T8" fmla="*/ 0 w 32"/>
                  <a:gd name="T9" fmla="*/ 65524066 h 46"/>
                  <a:gd name="T10" fmla="*/ 5040312 w 32"/>
                  <a:gd name="T11" fmla="*/ 93246569 h 46"/>
                  <a:gd name="T12" fmla="*/ 17640298 w 32"/>
                  <a:gd name="T13" fmla="*/ 110886888 h 46"/>
                  <a:gd name="T14" fmla="*/ 35282183 w 32"/>
                  <a:gd name="T15" fmla="*/ 115927199 h 46"/>
                  <a:gd name="T16" fmla="*/ 45362803 w 32"/>
                  <a:gd name="T17" fmla="*/ 115927199 h 46"/>
                  <a:gd name="T18" fmla="*/ 63003107 w 32"/>
                  <a:gd name="T19" fmla="*/ 110886888 h 46"/>
                  <a:gd name="T20" fmla="*/ 75604676 w 32"/>
                  <a:gd name="T21" fmla="*/ 93246569 h 46"/>
                  <a:gd name="T22" fmla="*/ 80644986 w 32"/>
                  <a:gd name="T23" fmla="*/ 65524066 h 46"/>
                  <a:gd name="T24" fmla="*/ 80644986 w 32"/>
                  <a:gd name="T25" fmla="*/ 47883759 h 46"/>
                  <a:gd name="T26" fmla="*/ 75604676 w 32"/>
                  <a:gd name="T27" fmla="*/ 22682199 h 46"/>
                  <a:gd name="T28" fmla="*/ 63003107 w 32"/>
                  <a:gd name="T29" fmla="*/ 5040312 h 46"/>
                  <a:gd name="T30" fmla="*/ 45362803 w 32"/>
                  <a:gd name="T31" fmla="*/ 0 h 46"/>
                  <a:gd name="T32" fmla="*/ 35282183 w 32"/>
                  <a:gd name="T33" fmla="*/ 0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46"/>
                  <a:gd name="T53" fmla="*/ 32 w 32"/>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46">
                    <a:moveTo>
                      <a:pt x="14" y="0"/>
                    </a:moveTo>
                    <a:lnTo>
                      <a:pt x="7" y="2"/>
                    </a:lnTo>
                    <a:lnTo>
                      <a:pt x="2" y="9"/>
                    </a:lnTo>
                    <a:lnTo>
                      <a:pt x="0" y="19"/>
                    </a:lnTo>
                    <a:lnTo>
                      <a:pt x="0" y="26"/>
                    </a:lnTo>
                    <a:lnTo>
                      <a:pt x="2" y="37"/>
                    </a:lnTo>
                    <a:lnTo>
                      <a:pt x="7" y="44"/>
                    </a:lnTo>
                    <a:lnTo>
                      <a:pt x="14" y="46"/>
                    </a:lnTo>
                    <a:lnTo>
                      <a:pt x="18" y="46"/>
                    </a:lnTo>
                    <a:lnTo>
                      <a:pt x="25" y="44"/>
                    </a:lnTo>
                    <a:lnTo>
                      <a:pt x="30" y="37"/>
                    </a:lnTo>
                    <a:lnTo>
                      <a:pt x="32" y="26"/>
                    </a:lnTo>
                    <a:lnTo>
                      <a:pt x="32" y="19"/>
                    </a:lnTo>
                    <a:lnTo>
                      <a:pt x="30" y="9"/>
                    </a:lnTo>
                    <a:lnTo>
                      <a:pt x="25" y="2"/>
                    </a:lnTo>
                    <a:lnTo>
                      <a:pt x="18" y="0"/>
                    </a:lnTo>
                    <a:lnTo>
                      <a:pt x="14" y="0"/>
                    </a:lnTo>
                  </a:path>
                </a:pathLst>
              </a:cu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02" name="Freeform 1333"/>
              <p:cNvSpPr>
                <a:spLocks/>
              </p:cNvSpPr>
              <p:nvPr/>
            </p:nvSpPr>
            <p:spPr bwMode="auto">
              <a:xfrm>
                <a:off x="6657976" y="1970088"/>
                <a:ext cx="49213" cy="73025"/>
              </a:xfrm>
              <a:custGeom>
                <a:avLst/>
                <a:gdLst>
                  <a:gd name="T0" fmla="*/ 35282550 w 31"/>
                  <a:gd name="T1" fmla="*/ 0 h 46"/>
                  <a:gd name="T2" fmla="*/ 17642069 w 31"/>
                  <a:gd name="T3" fmla="*/ 5040312 h 46"/>
                  <a:gd name="T4" fmla="*/ 5040364 w 31"/>
                  <a:gd name="T5" fmla="*/ 22682199 h 46"/>
                  <a:gd name="T6" fmla="*/ 0 w 31"/>
                  <a:gd name="T7" fmla="*/ 47883759 h 46"/>
                  <a:gd name="T8" fmla="*/ 0 w 31"/>
                  <a:gd name="T9" fmla="*/ 65524066 h 46"/>
                  <a:gd name="T10" fmla="*/ 5040364 w 31"/>
                  <a:gd name="T11" fmla="*/ 93246569 h 46"/>
                  <a:gd name="T12" fmla="*/ 17642069 w 31"/>
                  <a:gd name="T13" fmla="*/ 110886888 h 46"/>
                  <a:gd name="T14" fmla="*/ 35282550 w 31"/>
                  <a:gd name="T15" fmla="*/ 115927199 h 46"/>
                  <a:gd name="T16" fmla="*/ 42843887 w 31"/>
                  <a:gd name="T17" fmla="*/ 115927199 h 46"/>
                  <a:gd name="T18" fmla="*/ 60484374 w 31"/>
                  <a:gd name="T19" fmla="*/ 110886888 h 46"/>
                  <a:gd name="T20" fmla="*/ 75605462 w 31"/>
                  <a:gd name="T21" fmla="*/ 93246569 h 46"/>
                  <a:gd name="T22" fmla="*/ 78126437 w 31"/>
                  <a:gd name="T23" fmla="*/ 65524066 h 46"/>
                  <a:gd name="T24" fmla="*/ 78126437 w 31"/>
                  <a:gd name="T25" fmla="*/ 47883759 h 46"/>
                  <a:gd name="T26" fmla="*/ 75605462 w 31"/>
                  <a:gd name="T27" fmla="*/ 22682199 h 46"/>
                  <a:gd name="T28" fmla="*/ 60484374 w 31"/>
                  <a:gd name="T29" fmla="*/ 5040312 h 46"/>
                  <a:gd name="T30" fmla="*/ 42843887 w 31"/>
                  <a:gd name="T31" fmla="*/ 0 h 46"/>
                  <a:gd name="T32" fmla="*/ 35282550 w 31"/>
                  <a:gd name="T33" fmla="*/ 0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46"/>
                  <a:gd name="T53" fmla="*/ 31 w 31"/>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46">
                    <a:moveTo>
                      <a:pt x="14" y="0"/>
                    </a:moveTo>
                    <a:lnTo>
                      <a:pt x="7" y="2"/>
                    </a:lnTo>
                    <a:lnTo>
                      <a:pt x="2" y="9"/>
                    </a:lnTo>
                    <a:lnTo>
                      <a:pt x="0" y="19"/>
                    </a:lnTo>
                    <a:lnTo>
                      <a:pt x="0" y="26"/>
                    </a:lnTo>
                    <a:lnTo>
                      <a:pt x="2" y="37"/>
                    </a:lnTo>
                    <a:lnTo>
                      <a:pt x="7" y="44"/>
                    </a:lnTo>
                    <a:lnTo>
                      <a:pt x="14" y="46"/>
                    </a:lnTo>
                    <a:lnTo>
                      <a:pt x="17" y="46"/>
                    </a:lnTo>
                    <a:lnTo>
                      <a:pt x="24" y="44"/>
                    </a:lnTo>
                    <a:lnTo>
                      <a:pt x="30" y="37"/>
                    </a:lnTo>
                    <a:lnTo>
                      <a:pt x="31" y="26"/>
                    </a:lnTo>
                    <a:lnTo>
                      <a:pt x="31" y="19"/>
                    </a:lnTo>
                    <a:lnTo>
                      <a:pt x="30" y="9"/>
                    </a:lnTo>
                    <a:lnTo>
                      <a:pt x="24" y="2"/>
                    </a:lnTo>
                    <a:lnTo>
                      <a:pt x="17" y="0"/>
                    </a:lnTo>
                    <a:lnTo>
                      <a:pt x="14" y="0"/>
                    </a:lnTo>
                  </a:path>
                </a:pathLst>
              </a:cu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03" name="Line 1334"/>
              <p:cNvSpPr>
                <a:spLocks noChangeShapeType="1"/>
              </p:cNvSpPr>
              <p:nvPr/>
            </p:nvSpPr>
            <p:spPr bwMode="auto">
              <a:xfrm>
                <a:off x="6754813" y="4400551"/>
                <a:ext cx="22225"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04" name="Line 1335"/>
              <p:cNvSpPr>
                <a:spLocks noChangeShapeType="1"/>
              </p:cNvSpPr>
              <p:nvPr/>
            </p:nvSpPr>
            <p:spPr bwMode="auto">
              <a:xfrm>
                <a:off x="6754813" y="4241801"/>
                <a:ext cx="22225"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05" name="Line 1336"/>
              <p:cNvSpPr>
                <a:spLocks noChangeShapeType="1"/>
              </p:cNvSpPr>
              <p:nvPr/>
            </p:nvSpPr>
            <p:spPr bwMode="auto">
              <a:xfrm>
                <a:off x="6754813" y="4130676"/>
                <a:ext cx="22225"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06" name="Line 1337"/>
              <p:cNvSpPr>
                <a:spLocks noChangeShapeType="1"/>
              </p:cNvSpPr>
              <p:nvPr/>
            </p:nvSpPr>
            <p:spPr bwMode="auto">
              <a:xfrm>
                <a:off x="6754813" y="4044951"/>
                <a:ext cx="22225"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07" name="Line 1338"/>
              <p:cNvSpPr>
                <a:spLocks noChangeShapeType="1"/>
              </p:cNvSpPr>
              <p:nvPr/>
            </p:nvSpPr>
            <p:spPr bwMode="auto">
              <a:xfrm>
                <a:off x="6754813" y="3971926"/>
                <a:ext cx="22225"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08" name="Line 1339"/>
              <p:cNvSpPr>
                <a:spLocks noChangeShapeType="1"/>
              </p:cNvSpPr>
              <p:nvPr/>
            </p:nvSpPr>
            <p:spPr bwMode="auto">
              <a:xfrm>
                <a:off x="6754813" y="3911601"/>
                <a:ext cx="22225"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09" name="Line 1340"/>
              <p:cNvSpPr>
                <a:spLocks noChangeShapeType="1"/>
              </p:cNvSpPr>
              <p:nvPr/>
            </p:nvSpPr>
            <p:spPr bwMode="auto">
              <a:xfrm>
                <a:off x="6754813" y="3857626"/>
                <a:ext cx="22225"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10" name="Line 1341"/>
              <p:cNvSpPr>
                <a:spLocks noChangeShapeType="1"/>
              </p:cNvSpPr>
              <p:nvPr/>
            </p:nvSpPr>
            <p:spPr bwMode="auto">
              <a:xfrm>
                <a:off x="6754813" y="3813176"/>
                <a:ext cx="22225"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11" name="Line 1342"/>
              <p:cNvSpPr>
                <a:spLocks noChangeShapeType="1"/>
              </p:cNvSpPr>
              <p:nvPr/>
            </p:nvSpPr>
            <p:spPr bwMode="auto">
              <a:xfrm>
                <a:off x="6754813" y="3502026"/>
                <a:ext cx="22225"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12" name="Line 1343"/>
              <p:cNvSpPr>
                <a:spLocks noChangeShapeType="1"/>
              </p:cNvSpPr>
              <p:nvPr/>
            </p:nvSpPr>
            <p:spPr bwMode="auto">
              <a:xfrm>
                <a:off x="6754813" y="3340101"/>
                <a:ext cx="22225"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13" name="Line 1344"/>
              <p:cNvSpPr>
                <a:spLocks noChangeShapeType="1"/>
              </p:cNvSpPr>
              <p:nvPr/>
            </p:nvSpPr>
            <p:spPr bwMode="auto">
              <a:xfrm>
                <a:off x="6754813" y="3228976"/>
                <a:ext cx="22225"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14" name="Line 1345"/>
              <p:cNvSpPr>
                <a:spLocks noChangeShapeType="1"/>
              </p:cNvSpPr>
              <p:nvPr/>
            </p:nvSpPr>
            <p:spPr bwMode="auto">
              <a:xfrm>
                <a:off x="6754813" y="3141663"/>
                <a:ext cx="22225"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15" name="Line 1346"/>
              <p:cNvSpPr>
                <a:spLocks noChangeShapeType="1"/>
              </p:cNvSpPr>
              <p:nvPr/>
            </p:nvSpPr>
            <p:spPr bwMode="auto">
              <a:xfrm>
                <a:off x="6754813" y="3070226"/>
                <a:ext cx="22225"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16" name="Line 1347"/>
              <p:cNvSpPr>
                <a:spLocks noChangeShapeType="1"/>
              </p:cNvSpPr>
              <p:nvPr/>
            </p:nvSpPr>
            <p:spPr bwMode="auto">
              <a:xfrm>
                <a:off x="6754813" y="3008313"/>
                <a:ext cx="22225"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17" name="Line 1348"/>
              <p:cNvSpPr>
                <a:spLocks noChangeShapeType="1"/>
              </p:cNvSpPr>
              <p:nvPr/>
            </p:nvSpPr>
            <p:spPr bwMode="auto">
              <a:xfrm>
                <a:off x="6754813" y="2959101"/>
                <a:ext cx="22225"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18" name="Line 1349"/>
              <p:cNvSpPr>
                <a:spLocks noChangeShapeType="1"/>
              </p:cNvSpPr>
              <p:nvPr/>
            </p:nvSpPr>
            <p:spPr bwMode="auto">
              <a:xfrm>
                <a:off x="6754813" y="2911476"/>
                <a:ext cx="22225"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19" name="Line 1350"/>
              <p:cNvSpPr>
                <a:spLocks noChangeShapeType="1"/>
              </p:cNvSpPr>
              <p:nvPr/>
            </p:nvSpPr>
            <p:spPr bwMode="auto">
              <a:xfrm>
                <a:off x="6754813" y="2598738"/>
                <a:ext cx="22225"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20" name="Line 1351"/>
              <p:cNvSpPr>
                <a:spLocks noChangeShapeType="1"/>
              </p:cNvSpPr>
              <p:nvPr/>
            </p:nvSpPr>
            <p:spPr bwMode="auto">
              <a:xfrm>
                <a:off x="6754813" y="2439988"/>
                <a:ext cx="22225"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21" name="Line 1352"/>
              <p:cNvSpPr>
                <a:spLocks noChangeShapeType="1"/>
              </p:cNvSpPr>
              <p:nvPr/>
            </p:nvSpPr>
            <p:spPr bwMode="auto">
              <a:xfrm>
                <a:off x="6754813" y="2327276"/>
                <a:ext cx="22225"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22" name="Line 1353"/>
              <p:cNvSpPr>
                <a:spLocks noChangeShapeType="1"/>
              </p:cNvSpPr>
              <p:nvPr/>
            </p:nvSpPr>
            <p:spPr bwMode="auto">
              <a:xfrm>
                <a:off x="6754813" y="2239963"/>
                <a:ext cx="22225"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23" name="Line 1354"/>
              <p:cNvSpPr>
                <a:spLocks noChangeShapeType="1"/>
              </p:cNvSpPr>
              <p:nvPr/>
            </p:nvSpPr>
            <p:spPr bwMode="auto">
              <a:xfrm>
                <a:off x="6754813" y="2168526"/>
                <a:ext cx="22225"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24" name="Line 1355"/>
              <p:cNvSpPr>
                <a:spLocks noChangeShapeType="1"/>
              </p:cNvSpPr>
              <p:nvPr/>
            </p:nvSpPr>
            <p:spPr bwMode="auto">
              <a:xfrm>
                <a:off x="6754813" y="2109788"/>
                <a:ext cx="22225"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25" name="Line 1356"/>
              <p:cNvSpPr>
                <a:spLocks noChangeShapeType="1"/>
              </p:cNvSpPr>
              <p:nvPr/>
            </p:nvSpPr>
            <p:spPr bwMode="auto">
              <a:xfrm>
                <a:off x="6754813" y="2055813"/>
                <a:ext cx="22225"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26" name="Line 1357"/>
              <p:cNvSpPr>
                <a:spLocks noChangeShapeType="1"/>
              </p:cNvSpPr>
              <p:nvPr/>
            </p:nvSpPr>
            <p:spPr bwMode="auto">
              <a:xfrm>
                <a:off x="6754813" y="2009776"/>
                <a:ext cx="22225"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27" name="Line 1390"/>
              <p:cNvSpPr>
                <a:spLocks noChangeShapeType="1"/>
              </p:cNvSpPr>
              <p:nvPr/>
            </p:nvSpPr>
            <p:spPr bwMode="auto">
              <a:xfrm flipV="1">
                <a:off x="8947151" y="1970088"/>
                <a:ext cx="1588" cy="2703513"/>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28" name="Line 1391"/>
              <p:cNvSpPr>
                <a:spLocks noChangeShapeType="1"/>
              </p:cNvSpPr>
              <p:nvPr/>
            </p:nvSpPr>
            <p:spPr bwMode="auto">
              <a:xfrm flipH="1">
                <a:off x="8902701" y="4673601"/>
                <a:ext cx="44450"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29" name="Line 1392"/>
              <p:cNvSpPr>
                <a:spLocks noChangeShapeType="1"/>
              </p:cNvSpPr>
              <p:nvPr/>
            </p:nvSpPr>
            <p:spPr bwMode="auto">
              <a:xfrm flipH="1">
                <a:off x="8902701" y="3771901"/>
                <a:ext cx="44450"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30" name="Line 1393"/>
              <p:cNvSpPr>
                <a:spLocks noChangeShapeType="1"/>
              </p:cNvSpPr>
              <p:nvPr/>
            </p:nvSpPr>
            <p:spPr bwMode="auto">
              <a:xfrm flipH="1">
                <a:off x="8902701" y="2870201"/>
                <a:ext cx="44450"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31" name="Line 1394"/>
              <p:cNvSpPr>
                <a:spLocks noChangeShapeType="1"/>
              </p:cNvSpPr>
              <p:nvPr/>
            </p:nvSpPr>
            <p:spPr bwMode="auto">
              <a:xfrm flipH="1">
                <a:off x="8902701" y="1966913"/>
                <a:ext cx="44450"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32" name="Line 1395"/>
              <p:cNvSpPr>
                <a:spLocks noChangeShapeType="1"/>
              </p:cNvSpPr>
              <p:nvPr/>
            </p:nvSpPr>
            <p:spPr bwMode="auto">
              <a:xfrm flipH="1">
                <a:off x="8924926" y="4400551"/>
                <a:ext cx="22225"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33" name="Line 1396"/>
              <p:cNvSpPr>
                <a:spLocks noChangeShapeType="1"/>
              </p:cNvSpPr>
              <p:nvPr/>
            </p:nvSpPr>
            <p:spPr bwMode="auto">
              <a:xfrm flipH="1">
                <a:off x="8924926" y="4241801"/>
                <a:ext cx="22225"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34" name="Line 1397"/>
              <p:cNvSpPr>
                <a:spLocks noChangeShapeType="1"/>
              </p:cNvSpPr>
              <p:nvPr/>
            </p:nvSpPr>
            <p:spPr bwMode="auto">
              <a:xfrm flipH="1">
                <a:off x="8924926" y="4130676"/>
                <a:ext cx="22225"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35" name="Line 1398"/>
              <p:cNvSpPr>
                <a:spLocks noChangeShapeType="1"/>
              </p:cNvSpPr>
              <p:nvPr/>
            </p:nvSpPr>
            <p:spPr bwMode="auto">
              <a:xfrm flipH="1">
                <a:off x="8924926" y="4044951"/>
                <a:ext cx="22225"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36" name="Line 1399"/>
              <p:cNvSpPr>
                <a:spLocks noChangeShapeType="1"/>
              </p:cNvSpPr>
              <p:nvPr/>
            </p:nvSpPr>
            <p:spPr bwMode="auto">
              <a:xfrm flipH="1">
                <a:off x="8924926" y="3971926"/>
                <a:ext cx="22225"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37" name="Line 1400"/>
              <p:cNvSpPr>
                <a:spLocks noChangeShapeType="1"/>
              </p:cNvSpPr>
              <p:nvPr/>
            </p:nvSpPr>
            <p:spPr bwMode="auto">
              <a:xfrm flipH="1">
                <a:off x="8924926" y="3911601"/>
                <a:ext cx="22225"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38" name="Line 1401"/>
              <p:cNvSpPr>
                <a:spLocks noChangeShapeType="1"/>
              </p:cNvSpPr>
              <p:nvPr/>
            </p:nvSpPr>
            <p:spPr bwMode="auto">
              <a:xfrm flipH="1">
                <a:off x="8924926" y="3857626"/>
                <a:ext cx="22225"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39" name="Line 1402"/>
              <p:cNvSpPr>
                <a:spLocks noChangeShapeType="1"/>
              </p:cNvSpPr>
              <p:nvPr/>
            </p:nvSpPr>
            <p:spPr bwMode="auto">
              <a:xfrm flipH="1">
                <a:off x="8924926" y="3813176"/>
                <a:ext cx="22225"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40" name="Line 1403"/>
              <p:cNvSpPr>
                <a:spLocks noChangeShapeType="1"/>
              </p:cNvSpPr>
              <p:nvPr/>
            </p:nvSpPr>
            <p:spPr bwMode="auto">
              <a:xfrm flipH="1">
                <a:off x="8924926" y="3502026"/>
                <a:ext cx="22225"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41" name="Line 1404"/>
              <p:cNvSpPr>
                <a:spLocks noChangeShapeType="1"/>
              </p:cNvSpPr>
              <p:nvPr/>
            </p:nvSpPr>
            <p:spPr bwMode="auto">
              <a:xfrm flipH="1">
                <a:off x="8924926" y="3340101"/>
                <a:ext cx="22225"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42" name="Line 1405"/>
              <p:cNvSpPr>
                <a:spLocks noChangeShapeType="1"/>
              </p:cNvSpPr>
              <p:nvPr/>
            </p:nvSpPr>
            <p:spPr bwMode="auto">
              <a:xfrm flipH="1">
                <a:off x="8924926" y="3228976"/>
                <a:ext cx="22225"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43" name="Line 1406"/>
              <p:cNvSpPr>
                <a:spLocks noChangeShapeType="1"/>
              </p:cNvSpPr>
              <p:nvPr/>
            </p:nvSpPr>
            <p:spPr bwMode="auto">
              <a:xfrm flipH="1">
                <a:off x="8924926" y="3141663"/>
                <a:ext cx="22225"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44" name="Line 1407"/>
              <p:cNvSpPr>
                <a:spLocks noChangeShapeType="1"/>
              </p:cNvSpPr>
              <p:nvPr/>
            </p:nvSpPr>
            <p:spPr bwMode="auto">
              <a:xfrm flipH="1">
                <a:off x="8924926" y="3070226"/>
                <a:ext cx="22225"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45" name="Line 1408"/>
              <p:cNvSpPr>
                <a:spLocks noChangeShapeType="1"/>
              </p:cNvSpPr>
              <p:nvPr/>
            </p:nvSpPr>
            <p:spPr bwMode="auto">
              <a:xfrm flipH="1">
                <a:off x="8924926" y="3008313"/>
                <a:ext cx="22225"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46" name="Line 1409"/>
              <p:cNvSpPr>
                <a:spLocks noChangeShapeType="1"/>
              </p:cNvSpPr>
              <p:nvPr/>
            </p:nvSpPr>
            <p:spPr bwMode="auto">
              <a:xfrm flipH="1">
                <a:off x="8924926" y="2959101"/>
                <a:ext cx="22225"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47" name="Line 1410"/>
              <p:cNvSpPr>
                <a:spLocks noChangeShapeType="1"/>
              </p:cNvSpPr>
              <p:nvPr/>
            </p:nvSpPr>
            <p:spPr bwMode="auto">
              <a:xfrm flipH="1">
                <a:off x="8924926" y="2911476"/>
                <a:ext cx="22225"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48" name="Line 1411"/>
              <p:cNvSpPr>
                <a:spLocks noChangeShapeType="1"/>
              </p:cNvSpPr>
              <p:nvPr/>
            </p:nvSpPr>
            <p:spPr bwMode="auto">
              <a:xfrm flipH="1">
                <a:off x="8924926" y="2598738"/>
                <a:ext cx="22225"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49" name="Line 1412"/>
              <p:cNvSpPr>
                <a:spLocks noChangeShapeType="1"/>
              </p:cNvSpPr>
              <p:nvPr/>
            </p:nvSpPr>
            <p:spPr bwMode="auto">
              <a:xfrm flipH="1">
                <a:off x="8924926" y="2439988"/>
                <a:ext cx="22225"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50" name="Line 1413"/>
              <p:cNvSpPr>
                <a:spLocks noChangeShapeType="1"/>
              </p:cNvSpPr>
              <p:nvPr/>
            </p:nvSpPr>
            <p:spPr bwMode="auto">
              <a:xfrm flipH="1">
                <a:off x="8924926" y="2327276"/>
                <a:ext cx="22225"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51" name="Line 1414"/>
              <p:cNvSpPr>
                <a:spLocks noChangeShapeType="1"/>
              </p:cNvSpPr>
              <p:nvPr/>
            </p:nvSpPr>
            <p:spPr bwMode="auto">
              <a:xfrm flipH="1">
                <a:off x="8924926" y="2239963"/>
                <a:ext cx="22225"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52" name="Line 1415"/>
              <p:cNvSpPr>
                <a:spLocks noChangeShapeType="1"/>
              </p:cNvSpPr>
              <p:nvPr/>
            </p:nvSpPr>
            <p:spPr bwMode="auto">
              <a:xfrm flipH="1">
                <a:off x="8924926" y="2168526"/>
                <a:ext cx="22225"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53" name="Line 1416"/>
              <p:cNvSpPr>
                <a:spLocks noChangeShapeType="1"/>
              </p:cNvSpPr>
              <p:nvPr/>
            </p:nvSpPr>
            <p:spPr bwMode="auto">
              <a:xfrm flipH="1">
                <a:off x="8924926" y="2109788"/>
                <a:ext cx="22225"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54" name="Line 1417"/>
              <p:cNvSpPr>
                <a:spLocks noChangeShapeType="1"/>
              </p:cNvSpPr>
              <p:nvPr/>
            </p:nvSpPr>
            <p:spPr bwMode="auto">
              <a:xfrm flipH="1">
                <a:off x="8924926" y="2055813"/>
                <a:ext cx="22225"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55" name="Line 1418"/>
              <p:cNvSpPr>
                <a:spLocks noChangeShapeType="1"/>
              </p:cNvSpPr>
              <p:nvPr/>
            </p:nvSpPr>
            <p:spPr bwMode="auto">
              <a:xfrm flipH="1">
                <a:off x="8924926" y="2009776"/>
                <a:ext cx="22225" cy="1588"/>
              </a:xfrm>
              <a:prstGeom prst="line">
                <a:avLst/>
              </a:prstGeom>
              <a:noFill/>
              <a:ln w="4">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56" name="Freeform 1419"/>
              <p:cNvSpPr>
                <a:spLocks/>
              </p:cNvSpPr>
              <p:nvPr/>
            </p:nvSpPr>
            <p:spPr bwMode="auto">
              <a:xfrm>
                <a:off x="6740526" y="2565401"/>
                <a:ext cx="22225" cy="39688"/>
              </a:xfrm>
              <a:custGeom>
                <a:avLst/>
                <a:gdLst>
                  <a:gd name="T0" fmla="*/ 0 w 14"/>
                  <a:gd name="T1" fmla="*/ 0 h 25"/>
                  <a:gd name="T2" fmla="*/ 35282190 w 14"/>
                  <a:gd name="T3" fmla="*/ 0 h 25"/>
                  <a:gd name="T4" fmla="*/ 17641889 w 14"/>
                  <a:gd name="T5" fmla="*/ 0 h 25"/>
                  <a:gd name="T6" fmla="*/ 17641889 w 14"/>
                  <a:gd name="T7" fmla="*/ 63005499 h 25"/>
                  <a:gd name="T8" fmla="*/ 0 w 14"/>
                  <a:gd name="T9" fmla="*/ 63005499 h 25"/>
                  <a:gd name="T10" fmla="*/ 35282190 w 14"/>
                  <a:gd name="T11" fmla="*/ 63005499 h 25"/>
                  <a:gd name="T12" fmla="*/ 0 60000 65536"/>
                  <a:gd name="T13" fmla="*/ 0 60000 65536"/>
                  <a:gd name="T14" fmla="*/ 0 60000 65536"/>
                  <a:gd name="T15" fmla="*/ 0 60000 65536"/>
                  <a:gd name="T16" fmla="*/ 0 60000 65536"/>
                  <a:gd name="T17" fmla="*/ 0 60000 65536"/>
                  <a:gd name="T18" fmla="*/ 0 w 14"/>
                  <a:gd name="T19" fmla="*/ 0 h 25"/>
                  <a:gd name="T20" fmla="*/ 14 w 14"/>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4" h="25">
                    <a:moveTo>
                      <a:pt x="0" y="0"/>
                    </a:moveTo>
                    <a:lnTo>
                      <a:pt x="14" y="0"/>
                    </a:lnTo>
                    <a:lnTo>
                      <a:pt x="7" y="0"/>
                    </a:lnTo>
                    <a:lnTo>
                      <a:pt x="7" y="25"/>
                    </a:lnTo>
                    <a:lnTo>
                      <a:pt x="0" y="25"/>
                    </a:lnTo>
                    <a:lnTo>
                      <a:pt x="14" y="25"/>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57" name="Freeform 1420"/>
              <p:cNvSpPr>
                <a:spLocks/>
              </p:cNvSpPr>
              <p:nvPr/>
            </p:nvSpPr>
            <p:spPr bwMode="auto">
              <a:xfrm>
                <a:off x="6765926" y="2439988"/>
                <a:ext cx="22225" cy="28575"/>
              </a:xfrm>
              <a:custGeom>
                <a:avLst/>
                <a:gdLst>
                  <a:gd name="T0" fmla="*/ 0 w 14"/>
                  <a:gd name="T1" fmla="*/ 0 h 18"/>
                  <a:gd name="T2" fmla="*/ 35282190 w 14"/>
                  <a:gd name="T3" fmla="*/ 0 h 18"/>
                  <a:gd name="T4" fmla="*/ 17641889 w 14"/>
                  <a:gd name="T5" fmla="*/ 0 h 18"/>
                  <a:gd name="T6" fmla="*/ 17641889 w 14"/>
                  <a:gd name="T7" fmla="*/ 45362806 h 18"/>
                  <a:gd name="T8" fmla="*/ 0 w 14"/>
                  <a:gd name="T9" fmla="*/ 45362806 h 18"/>
                  <a:gd name="T10" fmla="*/ 35282190 w 14"/>
                  <a:gd name="T11" fmla="*/ 45362806 h 18"/>
                  <a:gd name="T12" fmla="*/ 0 60000 65536"/>
                  <a:gd name="T13" fmla="*/ 0 60000 65536"/>
                  <a:gd name="T14" fmla="*/ 0 60000 65536"/>
                  <a:gd name="T15" fmla="*/ 0 60000 65536"/>
                  <a:gd name="T16" fmla="*/ 0 60000 65536"/>
                  <a:gd name="T17" fmla="*/ 0 60000 65536"/>
                  <a:gd name="T18" fmla="*/ 0 w 14"/>
                  <a:gd name="T19" fmla="*/ 0 h 18"/>
                  <a:gd name="T20" fmla="*/ 14 w 1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4" h="18">
                    <a:moveTo>
                      <a:pt x="0" y="0"/>
                    </a:moveTo>
                    <a:lnTo>
                      <a:pt x="14" y="0"/>
                    </a:lnTo>
                    <a:lnTo>
                      <a:pt x="7" y="0"/>
                    </a:lnTo>
                    <a:lnTo>
                      <a:pt x="7" y="18"/>
                    </a:lnTo>
                    <a:lnTo>
                      <a:pt x="0" y="18"/>
                    </a:lnTo>
                    <a:lnTo>
                      <a:pt x="14" y="18"/>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58" name="Freeform 1421"/>
              <p:cNvSpPr>
                <a:spLocks/>
              </p:cNvSpPr>
              <p:nvPr/>
            </p:nvSpPr>
            <p:spPr bwMode="auto">
              <a:xfrm>
                <a:off x="6788151" y="2424113"/>
                <a:ext cx="22225" cy="26988"/>
              </a:xfrm>
              <a:custGeom>
                <a:avLst/>
                <a:gdLst>
                  <a:gd name="T0" fmla="*/ 0 w 14"/>
                  <a:gd name="T1" fmla="*/ 0 h 17"/>
                  <a:gd name="T2" fmla="*/ 35282190 w 14"/>
                  <a:gd name="T3" fmla="*/ 0 h 17"/>
                  <a:gd name="T4" fmla="*/ 17641889 w 14"/>
                  <a:gd name="T5" fmla="*/ 0 h 17"/>
                  <a:gd name="T6" fmla="*/ 17641889 w 14"/>
                  <a:gd name="T7" fmla="*/ 42844237 h 17"/>
                  <a:gd name="T8" fmla="*/ 0 w 14"/>
                  <a:gd name="T9" fmla="*/ 42844237 h 17"/>
                  <a:gd name="T10" fmla="*/ 35282190 w 14"/>
                  <a:gd name="T11" fmla="*/ 42844237 h 17"/>
                  <a:gd name="T12" fmla="*/ 0 60000 65536"/>
                  <a:gd name="T13" fmla="*/ 0 60000 65536"/>
                  <a:gd name="T14" fmla="*/ 0 60000 65536"/>
                  <a:gd name="T15" fmla="*/ 0 60000 65536"/>
                  <a:gd name="T16" fmla="*/ 0 60000 65536"/>
                  <a:gd name="T17" fmla="*/ 0 60000 65536"/>
                  <a:gd name="T18" fmla="*/ 0 w 14"/>
                  <a:gd name="T19" fmla="*/ 0 h 17"/>
                  <a:gd name="T20" fmla="*/ 14 w 1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 h="17">
                    <a:moveTo>
                      <a:pt x="0" y="0"/>
                    </a:moveTo>
                    <a:lnTo>
                      <a:pt x="14" y="0"/>
                    </a:lnTo>
                    <a:lnTo>
                      <a:pt x="7" y="0"/>
                    </a:lnTo>
                    <a:lnTo>
                      <a:pt x="7" y="17"/>
                    </a:lnTo>
                    <a:lnTo>
                      <a:pt x="0" y="17"/>
                    </a:lnTo>
                    <a:lnTo>
                      <a:pt x="14" y="17"/>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59" name="Freeform 1422"/>
              <p:cNvSpPr>
                <a:spLocks/>
              </p:cNvSpPr>
              <p:nvPr/>
            </p:nvSpPr>
            <p:spPr bwMode="auto">
              <a:xfrm>
                <a:off x="6810376" y="2428876"/>
                <a:ext cx="22225" cy="28575"/>
              </a:xfrm>
              <a:custGeom>
                <a:avLst/>
                <a:gdLst>
                  <a:gd name="T0" fmla="*/ 0 w 14"/>
                  <a:gd name="T1" fmla="*/ 0 h 18"/>
                  <a:gd name="T2" fmla="*/ 35282190 w 14"/>
                  <a:gd name="T3" fmla="*/ 0 h 18"/>
                  <a:gd name="T4" fmla="*/ 17641889 w 14"/>
                  <a:gd name="T5" fmla="*/ 0 h 18"/>
                  <a:gd name="T6" fmla="*/ 17641889 w 14"/>
                  <a:gd name="T7" fmla="*/ 45362806 h 18"/>
                  <a:gd name="T8" fmla="*/ 0 w 14"/>
                  <a:gd name="T9" fmla="*/ 45362806 h 18"/>
                  <a:gd name="T10" fmla="*/ 35282190 w 14"/>
                  <a:gd name="T11" fmla="*/ 45362806 h 18"/>
                  <a:gd name="T12" fmla="*/ 0 60000 65536"/>
                  <a:gd name="T13" fmla="*/ 0 60000 65536"/>
                  <a:gd name="T14" fmla="*/ 0 60000 65536"/>
                  <a:gd name="T15" fmla="*/ 0 60000 65536"/>
                  <a:gd name="T16" fmla="*/ 0 60000 65536"/>
                  <a:gd name="T17" fmla="*/ 0 60000 65536"/>
                  <a:gd name="T18" fmla="*/ 0 w 14"/>
                  <a:gd name="T19" fmla="*/ 0 h 18"/>
                  <a:gd name="T20" fmla="*/ 14 w 1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4" h="18">
                    <a:moveTo>
                      <a:pt x="0" y="0"/>
                    </a:moveTo>
                    <a:lnTo>
                      <a:pt x="14" y="0"/>
                    </a:lnTo>
                    <a:lnTo>
                      <a:pt x="7" y="0"/>
                    </a:lnTo>
                    <a:lnTo>
                      <a:pt x="7" y="18"/>
                    </a:lnTo>
                    <a:lnTo>
                      <a:pt x="0" y="18"/>
                    </a:lnTo>
                    <a:lnTo>
                      <a:pt x="14" y="18"/>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60" name="Freeform 1423"/>
              <p:cNvSpPr>
                <a:spLocks/>
              </p:cNvSpPr>
              <p:nvPr/>
            </p:nvSpPr>
            <p:spPr bwMode="auto">
              <a:xfrm>
                <a:off x="6835776" y="2435226"/>
                <a:ext cx="22225" cy="28575"/>
              </a:xfrm>
              <a:custGeom>
                <a:avLst/>
                <a:gdLst>
                  <a:gd name="T0" fmla="*/ 0 w 14"/>
                  <a:gd name="T1" fmla="*/ 0 h 18"/>
                  <a:gd name="T2" fmla="*/ 35282190 w 14"/>
                  <a:gd name="T3" fmla="*/ 0 h 18"/>
                  <a:gd name="T4" fmla="*/ 17641889 w 14"/>
                  <a:gd name="T5" fmla="*/ 0 h 18"/>
                  <a:gd name="T6" fmla="*/ 17641889 w 14"/>
                  <a:gd name="T7" fmla="*/ 45362806 h 18"/>
                  <a:gd name="T8" fmla="*/ 0 w 14"/>
                  <a:gd name="T9" fmla="*/ 45362806 h 18"/>
                  <a:gd name="T10" fmla="*/ 35282190 w 14"/>
                  <a:gd name="T11" fmla="*/ 45362806 h 18"/>
                  <a:gd name="T12" fmla="*/ 0 60000 65536"/>
                  <a:gd name="T13" fmla="*/ 0 60000 65536"/>
                  <a:gd name="T14" fmla="*/ 0 60000 65536"/>
                  <a:gd name="T15" fmla="*/ 0 60000 65536"/>
                  <a:gd name="T16" fmla="*/ 0 60000 65536"/>
                  <a:gd name="T17" fmla="*/ 0 60000 65536"/>
                  <a:gd name="T18" fmla="*/ 0 w 14"/>
                  <a:gd name="T19" fmla="*/ 0 h 18"/>
                  <a:gd name="T20" fmla="*/ 14 w 1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4" h="18">
                    <a:moveTo>
                      <a:pt x="0" y="0"/>
                    </a:moveTo>
                    <a:lnTo>
                      <a:pt x="14" y="0"/>
                    </a:lnTo>
                    <a:lnTo>
                      <a:pt x="7" y="0"/>
                    </a:lnTo>
                    <a:lnTo>
                      <a:pt x="7" y="18"/>
                    </a:lnTo>
                    <a:lnTo>
                      <a:pt x="0" y="18"/>
                    </a:lnTo>
                    <a:lnTo>
                      <a:pt x="14" y="18"/>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61" name="Freeform 1424"/>
              <p:cNvSpPr>
                <a:spLocks/>
              </p:cNvSpPr>
              <p:nvPr/>
            </p:nvSpPr>
            <p:spPr bwMode="auto">
              <a:xfrm>
                <a:off x="6858001" y="2439988"/>
                <a:ext cx="22225" cy="28575"/>
              </a:xfrm>
              <a:custGeom>
                <a:avLst/>
                <a:gdLst>
                  <a:gd name="T0" fmla="*/ 0 w 14"/>
                  <a:gd name="T1" fmla="*/ 0 h 18"/>
                  <a:gd name="T2" fmla="*/ 35282190 w 14"/>
                  <a:gd name="T3" fmla="*/ 0 h 18"/>
                  <a:gd name="T4" fmla="*/ 17641889 w 14"/>
                  <a:gd name="T5" fmla="*/ 0 h 18"/>
                  <a:gd name="T6" fmla="*/ 17641889 w 14"/>
                  <a:gd name="T7" fmla="*/ 45362806 h 18"/>
                  <a:gd name="T8" fmla="*/ 0 w 14"/>
                  <a:gd name="T9" fmla="*/ 45362806 h 18"/>
                  <a:gd name="T10" fmla="*/ 35282190 w 14"/>
                  <a:gd name="T11" fmla="*/ 45362806 h 18"/>
                  <a:gd name="T12" fmla="*/ 0 60000 65536"/>
                  <a:gd name="T13" fmla="*/ 0 60000 65536"/>
                  <a:gd name="T14" fmla="*/ 0 60000 65536"/>
                  <a:gd name="T15" fmla="*/ 0 60000 65536"/>
                  <a:gd name="T16" fmla="*/ 0 60000 65536"/>
                  <a:gd name="T17" fmla="*/ 0 60000 65536"/>
                  <a:gd name="T18" fmla="*/ 0 w 14"/>
                  <a:gd name="T19" fmla="*/ 0 h 18"/>
                  <a:gd name="T20" fmla="*/ 14 w 1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4" h="18">
                    <a:moveTo>
                      <a:pt x="0" y="0"/>
                    </a:moveTo>
                    <a:lnTo>
                      <a:pt x="14" y="0"/>
                    </a:lnTo>
                    <a:lnTo>
                      <a:pt x="7" y="0"/>
                    </a:lnTo>
                    <a:lnTo>
                      <a:pt x="7" y="18"/>
                    </a:lnTo>
                    <a:lnTo>
                      <a:pt x="0" y="18"/>
                    </a:lnTo>
                    <a:lnTo>
                      <a:pt x="14" y="18"/>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62" name="Freeform 1425"/>
              <p:cNvSpPr>
                <a:spLocks/>
              </p:cNvSpPr>
              <p:nvPr/>
            </p:nvSpPr>
            <p:spPr bwMode="auto">
              <a:xfrm>
                <a:off x="6880226" y="2449513"/>
                <a:ext cx="22225" cy="26988"/>
              </a:xfrm>
              <a:custGeom>
                <a:avLst/>
                <a:gdLst>
                  <a:gd name="T0" fmla="*/ 0 w 14"/>
                  <a:gd name="T1" fmla="*/ 0 h 17"/>
                  <a:gd name="T2" fmla="*/ 35282190 w 14"/>
                  <a:gd name="T3" fmla="*/ 0 h 17"/>
                  <a:gd name="T4" fmla="*/ 17641889 w 14"/>
                  <a:gd name="T5" fmla="*/ 0 h 17"/>
                  <a:gd name="T6" fmla="*/ 17641889 w 14"/>
                  <a:gd name="T7" fmla="*/ 42844237 h 17"/>
                  <a:gd name="T8" fmla="*/ 0 w 14"/>
                  <a:gd name="T9" fmla="*/ 42844237 h 17"/>
                  <a:gd name="T10" fmla="*/ 35282190 w 14"/>
                  <a:gd name="T11" fmla="*/ 42844237 h 17"/>
                  <a:gd name="T12" fmla="*/ 0 60000 65536"/>
                  <a:gd name="T13" fmla="*/ 0 60000 65536"/>
                  <a:gd name="T14" fmla="*/ 0 60000 65536"/>
                  <a:gd name="T15" fmla="*/ 0 60000 65536"/>
                  <a:gd name="T16" fmla="*/ 0 60000 65536"/>
                  <a:gd name="T17" fmla="*/ 0 60000 65536"/>
                  <a:gd name="T18" fmla="*/ 0 w 14"/>
                  <a:gd name="T19" fmla="*/ 0 h 17"/>
                  <a:gd name="T20" fmla="*/ 14 w 1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 h="17">
                    <a:moveTo>
                      <a:pt x="0" y="0"/>
                    </a:moveTo>
                    <a:lnTo>
                      <a:pt x="14" y="0"/>
                    </a:lnTo>
                    <a:lnTo>
                      <a:pt x="7" y="0"/>
                    </a:lnTo>
                    <a:lnTo>
                      <a:pt x="7" y="17"/>
                    </a:lnTo>
                    <a:lnTo>
                      <a:pt x="0" y="17"/>
                    </a:lnTo>
                    <a:lnTo>
                      <a:pt x="14" y="17"/>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63" name="Freeform 1426"/>
              <p:cNvSpPr>
                <a:spLocks/>
              </p:cNvSpPr>
              <p:nvPr/>
            </p:nvSpPr>
            <p:spPr bwMode="auto">
              <a:xfrm>
                <a:off x="6902451" y="2457451"/>
                <a:ext cx="22225" cy="28575"/>
              </a:xfrm>
              <a:custGeom>
                <a:avLst/>
                <a:gdLst>
                  <a:gd name="T0" fmla="*/ 0 w 14"/>
                  <a:gd name="T1" fmla="*/ 0 h 18"/>
                  <a:gd name="T2" fmla="*/ 35282190 w 14"/>
                  <a:gd name="T3" fmla="*/ 0 h 18"/>
                  <a:gd name="T4" fmla="*/ 17641889 w 14"/>
                  <a:gd name="T5" fmla="*/ 0 h 18"/>
                  <a:gd name="T6" fmla="*/ 17641889 w 14"/>
                  <a:gd name="T7" fmla="*/ 45362806 h 18"/>
                  <a:gd name="T8" fmla="*/ 0 w 14"/>
                  <a:gd name="T9" fmla="*/ 45362806 h 18"/>
                  <a:gd name="T10" fmla="*/ 35282190 w 14"/>
                  <a:gd name="T11" fmla="*/ 45362806 h 18"/>
                  <a:gd name="T12" fmla="*/ 0 60000 65536"/>
                  <a:gd name="T13" fmla="*/ 0 60000 65536"/>
                  <a:gd name="T14" fmla="*/ 0 60000 65536"/>
                  <a:gd name="T15" fmla="*/ 0 60000 65536"/>
                  <a:gd name="T16" fmla="*/ 0 60000 65536"/>
                  <a:gd name="T17" fmla="*/ 0 60000 65536"/>
                  <a:gd name="T18" fmla="*/ 0 w 14"/>
                  <a:gd name="T19" fmla="*/ 0 h 18"/>
                  <a:gd name="T20" fmla="*/ 14 w 1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4" h="18">
                    <a:moveTo>
                      <a:pt x="0" y="0"/>
                    </a:moveTo>
                    <a:lnTo>
                      <a:pt x="14" y="0"/>
                    </a:lnTo>
                    <a:lnTo>
                      <a:pt x="7" y="0"/>
                    </a:lnTo>
                    <a:lnTo>
                      <a:pt x="7" y="18"/>
                    </a:lnTo>
                    <a:lnTo>
                      <a:pt x="0" y="18"/>
                    </a:lnTo>
                    <a:lnTo>
                      <a:pt x="14" y="18"/>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64" name="Freeform 1427"/>
              <p:cNvSpPr>
                <a:spLocks/>
              </p:cNvSpPr>
              <p:nvPr/>
            </p:nvSpPr>
            <p:spPr bwMode="auto">
              <a:xfrm>
                <a:off x="6926263" y="2463801"/>
                <a:ext cx="22225" cy="26988"/>
              </a:xfrm>
              <a:custGeom>
                <a:avLst/>
                <a:gdLst>
                  <a:gd name="T0" fmla="*/ 0 w 14"/>
                  <a:gd name="T1" fmla="*/ 0 h 17"/>
                  <a:gd name="T2" fmla="*/ 35282190 w 14"/>
                  <a:gd name="T3" fmla="*/ 0 h 17"/>
                  <a:gd name="T4" fmla="*/ 17641889 w 14"/>
                  <a:gd name="T5" fmla="*/ 0 h 17"/>
                  <a:gd name="T6" fmla="*/ 17641889 w 14"/>
                  <a:gd name="T7" fmla="*/ 42844237 h 17"/>
                  <a:gd name="T8" fmla="*/ 0 w 14"/>
                  <a:gd name="T9" fmla="*/ 42844237 h 17"/>
                  <a:gd name="T10" fmla="*/ 35282190 w 14"/>
                  <a:gd name="T11" fmla="*/ 42844237 h 17"/>
                  <a:gd name="T12" fmla="*/ 0 60000 65536"/>
                  <a:gd name="T13" fmla="*/ 0 60000 65536"/>
                  <a:gd name="T14" fmla="*/ 0 60000 65536"/>
                  <a:gd name="T15" fmla="*/ 0 60000 65536"/>
                  <a:gd name="T16" fmla="*/ 0 60000 65536"/>
                  <a:gd name="T17" fmla="*/ 0 60000 65536"/>
                  <a:gd name="T18" fmla="*/ 0 w 14"/>
                  <a:gd name="T19" fmla="*/ 0 h 17"/>
                  <a:gd name="T20" fmla="*/ 14 w 1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 h="17">
                    <a:moveTo>
                      <a:pt x="0" y="0"/>
                    </a:moveTo>
                    <a:lnTo>
                      <a:pt x="14" y="0"/>
                    </a:lnTo>
                    <a:lnTo>
                      <a:pt x="7" y="0"/>
                    </a:lnTo>
                    <a:lnTo>
                      <a:pt x="7" y="17"/>
                    </a:lnTo>
                    <a:lnTo>
                      <a:pt x="0" y="17"/>
                    </a:lnTo>
                    <a:lnTo>
                      <a:pt x="14" y="17"/>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65" name="Freeform 1428"/>
              <p:cNvSpPr>
                <a:spLocks/>
              </p:cNvSpPr>
              <p:nvPr/>
            </p:nvSpPr>
            <p:spPr bwMode="auto">
              <a:xfrm>
                <a:off x="6948488" y="2474913"/>
                <a:ext cx="22225" cy="26988"/>
              </a:xfrm>
              <a:custGeom>
                <a:avLst/>
                <a:gdLst>
                  <a:gd name="T0" fmla="*/ 0 w 14"/>
                  <a:gd name="T1" fmla="*/ 0 h 17"/>
                  <a:gd name="T2" fmla="*/ 35282190 w 14"/>
                  <a:gd name="T3" fmla="*/ 0 h 17"/>
                  <a:gd name="T4" fmla="*/ 17641889 w 14"/>
                  <a:gd name="T5" fmla="*/ 0 h 17"/>
                  <a:gd name="T6" fmla="*/ 17641889 w 14"/>
                  <a:gd name="T7" fmla="*/ 42844237 h 17"/>
                  <a:gd name="T8" fmla="*/ 0 w 14"/>
                  <a:gd name="T9" fmla="*/ 42844237 h 17"/>
                  <a:gd name="T10" fmla="*/ 35282190 w 14"/>
                  <a:gd name="T11" fmla="*/ 42844237 h 17"/>
                  <a:gd name="T12" fmla="*/ 0 60000 65536"/>
                  <a:gd name="T13" fmla="*/ 0 60000 65536"/>
                  <a:gd name="T14" fmla="*/ 0 60000 65536"/>
                  <a:gd name="T15" fmla="*/ 0 60000 65536"/>
                  <a:gd name="T16" fmla="*/ 0 60000 65536"/>
                  <a:gd name="T17" fmla="*/ 0 60000 65536"/>
                  <a:gd name="T18" fmla="*/ 0 w 14"/>
                  <a:gd name="T19" fmla="*/ 0 h 17"/>
                  <a:gd name="T20" fmla="*/ 14 w 1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 h="17">
                    <a:moveTo>
                      <a:pt x="0" y="0"/>
                    </a:moveTo>
                    <a:lnTo>
                      <a:pt x="14" y="0"/>
                    </a:lnTo>
                    <a:lnTo>
                      <a:pt x="7" y="0"/>
                    </a:lnTo>
                    <a:lnTo>
                      <a:pt x="7" y="17"/>
                    </a:lnTo>
                    <a:lnTo>
                      <a:pt x="0" y="17"/>
                    </a:lnTo>
                    <a:lnTo>
                      <a:pt x="14" y="17"/>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66" name="Freeform 1429"/>
              <p:cNvSpPr>
                <a:spLocks/>
              </p:cNvSpPr>
              <p:nvPr/>
            </p:nvSpPr>
            <p:spPr bwMode="auto">
              <a:xfrm>
                <a:off x="6970713" y="2482851"/>
                <a:ext cx="22225" cy="26988"/>
              </a:xfrm>
              <a:custGeom>
                <a:avLst/>
                <a:gdLst>
                  <a:gd name="T0" fmla="*/ 0 w 14"/>
                  <a:gd name="T1" fmla="*/ 0 h 17"/>
                  <a:gd name="T2" fmla="*/ 35282190 w 14"/>
                  <a:gd name="T3" fmla="*/ 0 h 17"/>
                  <a:gd name="T4" fmla="*/ 17641889 w 14"/>
                  <a:gd name="T5" fmla="*/ 0 h 17"/>
                  <a:gd name="T6" fmla="*/ 17641889 w 14"/>
                  <a:gd name="T7" fmla="*/ 42844237 h 17"/>
                  <a:gd name="T8" fmla="*/ 0 w 14"/>
                  <a:gd name="T9" fmla="*/ 42844237 h 17"/>
                  <a:gd name="T10" fmla="*/ 35282190 w 14"/>
                  <a:gd name="T11" fmla="*/ 42844237 h 17"/>
                  <a:gd name="T12" fmla="*/ 0 60000 65536"/>
                  <a:gd name="T13" fmla="*/ 0 60000 65536"/>
                  <a:gd name="T14" fmla="*/ 0 60000 65536"/>
                  <a:gd name="T15" fmla="*/ 0 60000 65536"/>
                  <a:gd name="T16" fmla="*/ 0 60000 65536"/>
                  <a:gd name="T17" fmla="*/ 0 60000 65536"/>
                  <a:gd name="T18" fmla="*/ 0 w 14"/>
                  <a:gd name="T19" fmla="*/ 0 h 17"/>
                  <a:gd name="T20" fmla="*/ 14 w 1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 h="17">
                    <a:moveTo>
                      <a:pt x="0" y="0"/>
                    </a:moveTo>
                    <a:lnTo>
                      <a:pt x="14" y="0"/>
                    </a:lnTo>
                    <a:lnTo>
                      <a:pt x="7" y="0"/>
                    </a:lnTo>
                    <a:lnTo>
                      <a:pt x="7" y="17"/>
                    </a:lnTo>
                    <a:lnTo>
                      <a:pt x="0" y="17"/>
                    </a:lnTo>
                    <a:lnTo>
                      <a:pt x="14" y="17"/>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67" name="Freeform 1430"/>
              <p:cNvSpPr>
                <a:spLocks/>
              </p:cNvSpPr>
              <p:nvPr/>
            </p:nvSpPr>
            <p:spPr bwMode="auto">
              <a:xfrm>
                <a:off x="6992938" y="2490788"/>
                <a:ext cx="22225" cy="28575"/>
              </a:xfrm>
              <a:custGeom>
                <a:avLst/>
                <a:gdLst>
                  <a:gd name="T0" fmla="*/ 0 w 14"/>
                  <a:gd name="T1" fmla="*/ 0 h 18"/>
                  <a:gd name="T2" fmla="*/ 35282190 w 14"/>
                  <a:gd name="T3" fmla="*/ 0 h 18"/>
                  <a:gd name="T4" fmla="*/ 17641889 w 14"/>
                  <a:gd name="T5" fmla="*/ 0 h 18"/>
                  <a:gd name="T6" fmla="*/ 17641889 w 14"/>
                  <a:gd name="T7" fmla="*/ 45362806 h 18"/>
                  <a:gd name="T8" fmla="*/ 0 w 14"/>
                  <a:gd name="T9" fmla="*/ 45362806 h 18"/>
                  <a:gd name="T10" fmla="*/ 35282190 w 14"/>
                  <a:gd name="T11" fmla="*/ 45362806 h 18"/>
                  <a:gd name="T12" fmla="*/ 0 60000 65536"/>
                  <a:gd name="T13" fmla="*/ 0 60000 65536"/>
                  <a:gd name="T14" fmla="*/ 0 60000 65536"/>
                  <a:gd name="T15" fmla="*/ 0 60000 65536"/>
                  <a:gd name="T16" fmla="*/ 0 60000 65536"/>
                  <a:gd name="T17" fmla="*/ 0 60000 65536"/>
                  <a:gd name="T18" fmla="*/ 0 w 14"/>
                  <a:gd name="T19" fmla="*/ 0 h 18"/>
                  <a:gd name="T20" fmla="*/ 14 w 1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4" h="18">
                    <a:moveTo>
                      <a:pt x="0" y="0"/>
                    </a:moveTo>
                    <a:lnTo>
                      <a:pt x="14" y="0"/>
                    </a:lnTo>
                    <a:lnTo>
                      <a:pt x="7" y="0"/>
                    </a:lnTo>
                    <a:lnTo>
                      <a:pt x="7" y="18"/>
                    </a:lnTo>
                    <a:lnTo>
                      <a:pt x="0" y="18"/>
                    </a:lnTo>
                    <a:lnTo>
                      <a:pt x="14" y="18"/>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68" name="Freeform 1431"/>
              <p:cNvSpPr>
                <a:spLocks/>
              </p:cNvSpPr>
              <p:nvPr/>
            </p:nvSpPr>
            <p:spPr bwMode="auto">
              <a:xfrm>
                <a:off x="7018338" y="2501901"/>
                <a:ext cx="22225" cy="28575"/>
              </a:xfrm>
              <a:custGeom>
                <a:avLst/>
                <a:gdLst>
                  <a:gd name="T0" fmla="*/ 0 w 14"/>
                  <a:gd name="T1" fmla="*/ 0 h 18"/>
                  <a:gd name="T2" fmla="*/ 35282190 w 14"/>
                  <a:gd name="T3" fmla="*/ 0 h 18"/>
                  <a:gd name="T4" fmla="*/ 17641889 w 14"/>
                  <a:gd name="T5" fmla="*/ 0 h 18"/>
                  <a:gd name="T6" fmla="*/ 17641889 w 14"/>
                  <a:gd name="T7" fmla="*/ 45362806 h 18"/>
                  <a:gd name="T8" fmla="*/ 0 w 14"/>
                  <a:gd name="T9" fmla="*/ 45362806 h 18"/>
                  <a:gd name="T10" fmla="*/ 35282190 w 14"/>
                  <a:gd name="T11" fmla="*/ 45362806 h 18"/>
                  <a:gd name="T12" fmla="*/ 0 60000 65536"/>
                  <a:gd name="T13" fmla="*/ 0 60000 65536"/>
                  <a:gd name="T14" fmla="*/ 0 60000 65536"/>
                  <a:gd name="T15" fmla="*/ 0 60000 65536"/>
                  <a:gd name="T16" fmla="*/ 0 60000 65536"/>
                  <a:gd name="T17" fmla="*/ 0 60000 65536"/>
                  <a:gd name="T18" fmla="*/ 0 w 14"/>
                  <a:gd name="T19" fmla="*/ 0 h 18"/>
                  <a:gd name="T20" fmla="*/ 14 w 1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4" h="18">
                    <a:moveTo>
                      <a:pt x="0" y="0"/>
                    </a:moveTo>
                    <a:lnTo>
                      <a:pt x="14" y="0"/>
                    </a:lnTo>
                    <a:lnTo>
                      <a:pt x="7" y="0"/>
                    </a:lnTo>
                    <a:lnTo>
                      <a:pt x="7" y="18"/>
                    </a:lnTo>
                    <a:lnTo>
                      <a:pt x="0" y="18"/>
                    </a:lnTo>
                    <a:lnTo>
                      <a:pt x="14" y="18"/>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69" name="Freeform 1432"/>
              <p:cNvSpPr>
                <a:spLocks/>
              </p:cNvSpPr>
              <p:nvPr/>
            </p:nvSpPr>
            <p:spPr bwMode="auto">
              <a:xfrm>
                <a:off x="7040563" y="2513013"/>
                <a:ext cx="22225" cy="28575"/>
              </a:xfrm>
              <a:custGeom>
                <a:avLst/>
                <a:gdLst>
                  <a:gd name="T0" fmla="*/ 0 w 14"/>
                  <a:gd name="T1" fmla="*/ 0 h 18"/>
                  <a:gd name="T2" fmla="*/ 35282190 w 14"/>
                  <a:gd name="T3" fmla="*/ 0 h 18"/>
                  <a:gd name="T4" fmla="*/ 17641889 w 14"/>
                  <a:gd name="T5" fmla="*/ 0 h 18"/>
                  <a:gd name="T6" fmla="*/ 17641889 w 14"/>
                  <a:gd name="T7" fmla="*/ 45362806 h 18"/>
                  <a:gd name="T8" fmla="*/ 0 w 14"/>
                  <a:gd name="T9" fmla="*/ 45362806 h 18"/>
                  <a:gd name="T10" fmla="*/ 35282190 w 14"/>
                  <a:gd name="T11" fmla="*/ 45362806 h 18"/>
                  <a:gd name="T12" fmla="*/ 0 60000 65536"/>
                  <a:gd name="T13" fmla="*/ 0 60000 65536"/>
                  <a:gd name="T14" fmla="*/ 0 60000 65536"/>
                  <a:gd name="T15" fmla="*/ 0 60000 65536"/>
                  <a:gd name="T16" fmla="*/ 0 60000 65536"/>
                  <a:gd name="T17" fmla="*/ 0 60000 65536"/>
                  <a:gd name="T18" fmla="*/ 0 w 14"/>
                  <a:gd name="T19" fmla="*/ 0 h 18"/>
                  <a:gd name="T20" fmla="*/ 14 w 1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4" h="18">
                    <a:moveTo>
                      <a:pt x="0" y="0"/>
                    </a:moveTo>
                    <a:lnTo>
                      <a:pt x="14" y="0"/>
                    </a:lnTo>
                    <a:lnTo>
                      <a:pt x="7" y="0"/>
                    </a:lnTo>
                    <a:lnTo>
                      <a:pt x="7" y="18"/>
                    </a:lnTo>
                    <a:lnTo>
                      <a:pt x="0" y="18"/>
                    </a:lnTo>
                    <a:lnTo>
                      <a:pt x="14" y="18"/>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70" name="Freeform 1433"/>
              <p:cNvSpPr>
                <a:spLocks/>
              </p:cNvSpPr>
              <p:nvPr/>
            </p:nvSpPr>
            <p:spPr bwMode="auto">
              <a:xfrm>
                <a:off x="7062788" y="2527301"/>
                <a:ext cx="22225" cy="26988"/>
              </a:xfrm>
              <a:custGeom>
                <a:avLst/>
                <a:gdLst>
                  <a:gd name="T0" fmla="*/ 0 w 14"/>
                  <a:gd name="T1" fmla="*/ 0 h 17"/>
                  <a:gd name="T2" fmla="*/ 35282190 w 14"/>
                  <a:gd name="T3" fmla="*/ 0 h 17"/>
                  <a:gd name="T4" fmla="*/ 17641889 w 14"/>
                  <a:gd name="T5" fmla="*/ 0 h 17"/>
                  <a:gd name="T6" fmla="*/ 17641889 w 14"/>
                  <a:gd name="T7" fmla="*/ 42844237 h 17"/>
                  <a:gd name="T8" fmla="*/ 0 w 14"/>
                  <a:gd name="T9" fmla="*/ 42844237 h 17"/>
                  <a:gd name="T10" fmla="*/ 35282190 w 14"/>
                  <a:gd name="T11" fmla="*/ 42844237 h 17"/>
                  <a:gd name="T12" fmla="*/ 0 60000 65536"/>
                  <a:gd name="T13" fmla="*/ 0 60000 65536"/>
                  <a:gd name="T14" fmla="*/ 0 60000 65536"/>
                  <a:gd name="T15" fmla="*/ 0 60000 65536"/>
                  <a:gd name="T16" fmla="*/ 0 60000 65536"/>
                  <a:gd name="T17" fmla="*/ 0 60000 65536"/>
                  <a:gd name="T18" fmla="*/ 0 w 14"/>
                  <a:gd name="T19" fmla="*/ 0 h 17"/>
                  <a:gd name="T20" fmla="*/ 14 w 1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 h="17">
                    <a:moveTo>
                      <a:pt x="0" y="0"/>
                    </a:moveTo>
                    <a:lnTo>
                      <a:pt x="14" y="0"/>
                    </a:lnTo>
                    <a:lnTo>
                      <a:pt x="7" y="0"/>
                    </a:lnTo>
                    <a:lnTo>
                      <a:pt x="7" y="17"/>
                    </a:lnTo>
                    <a:lnTo>
                      <a:pt x="0" y="17"/>
                    </a:lnTo>
                    <a:lnTo>
                      <a:pt x="14" y="17"/>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71" name="Freeform 1434"/>
              <p:cNvSpPr>
                <a:spLocks/>
              </p:cNvSpPr>
              <p:nvPr/>
            </p:nvSpPr>
            <p:spPr bwMode="auto">
              <a:xfrm>
                <a:off x="7085013" y="2538413"/>
                <a:ext cx="22225" cy="26988"/>
              </a:xfrm>
              <a:custGeom>
                <a:avLst/>
                <a:gdLst>
                  <a:gd name="T0" fmla="*/ 0 w 14"/>
                  <a:gd name="T1" fmla="*/ 0 h 17"/>
                  <a:gd name="T2" fmla="*/ 35282190 w 14"/>
                  <a:gd name="T3" fmla="*/ 0 h 17"/>
                  <a:gd name="T4" fmla="*/ 17641889 w 14"/>
                  <a:gd name="T5" fmla="*/ 0 h 17"/>
                  <a:gd name="T6" fmla="*/ 17641889 w 14"/>
                  <a:gd name="T7" fmla="*/ 42844237 h 17"/>
                  <a:gd name="T8" fmla="*/ 0 w 14"/>
                  <a:gd name="T9" fmla="*/ 42844237 h 17"/>
                  <a:gd name="T10" fmla="*/ 35282190 w 14"/>
                  <a:gd name="T11" fmla="*/ 42844237 h 17"/>
                  <a:gd name="T12" fmla="*/ 0 60000 65536"/>
                  <a:gd name="T13" fmla="*/ 0 60000 65536"/>
                  <a:gd name="T14" fmla="*/ 0 60000 65536"/>
                  <a:gd name="T15" fmla="*/ 0 60000 65536"/>
                  <a:gd name="T16" fmla="*/ 0 60000 65536"/>
                  <a:gd name="T17" fmla="*/ 0 60000 65536"/>
                  <a:gd name="T18" fmla="*/ 0 w 14"/>
                  <a:gd name="T19" fmla="*/ 0 h 17"/>
                  <a:gd name="T20" fmla="*/ 14 w 1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 h="17">
                    <a:moveTo>
                      <a:pt x="0" y="0"/>
                    </a:moveTo>
                    <a:lnTo>
                      <a:pt x="14" y="0"/>
                    </a:lnTo>
                    <a:lnTo>
                      <a:pt x="7" y="0"/>
                    </a:lnTo>
                    <a:lnTo>
                      <a:pt x="7" y="17"/>
                    </a:lnTo>
                    <a:lnTo>
                      <a:pt x="0" y="17"/>
                    </a:lnTo>
                    <a:lnTo>
                      <a:pt x="14" y="17"/>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72" name="Freeform 1435"/>
              <p:cNvSpPr>
                <a:spLocks/>
              </p:cNvSpPr>
              <p:nvPr/>
            </p:nvSpPr>
            <p:spPr bwMode="auto">
              <a:xfrm>
                <a:off x="7110413" y="2552701"/>
                <a:ext cx="22225" cy="26988"/>
              </a:xfrm>
              <a:custGeom>
                <a:avLst/>
                <a:gdLst>
                  <a:gd name="T0" fmla="*/ 0 w 14"/>
                  <a:gd name="T1" fmla="*/ 0 h 17"/>
                  <a:gd name="T2" fmla="*/ 35282190 w 14"/>
                  <a:gd name="T3" fmla="*/ 0 h 17"/>
                  <a:gd name="T4" fmla="*/ 17641889 w 14"/>
                  <a:gd name="T5" fmla="*/ 0 h 17"/>
                  <a:gd name="T6" fmla="*/ 17641889 w 14"/>
                  <a:gd name="T7" fmla="*/ 42844237 h 17"/>
                  <a:gd name="T8" fmla="*/ 0 w 14"/>
                  <a:gd name="T9" fmla="*/ 42844237 h 17"/>
                  <a:gd name="T10" fmla="*/ 35282190 w 14"/>
                  <a:gd name="T11" fmla="*/ 42844237 h 17"/>
                  <a:gd name="T12" fmla="*/ 0 60000 65536"/>
                  <a:gd name="T13" fmla="*/ 0 60000 65536"/>
                  <a:gd name="T14" fmla="*/ 0 60000 65536"/>
                  <a:gd name="T15" fmla="*/ 0 60000 65536"/>
                  <a:gd name="T16" fmla="*/ 0 60000 65536"/>
                  <a:gd name="T17" fmla="*/ 0 60000 65536"/>
                  <a:gd name="T18" fmla="*/ 0 w 14"/>
                  <a:gd name="T19" fmla="*/ 0 h 17"/>
                  <a:gd name="T20" fmla="*/ 14 w 1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 h="17">
                    <a:moveTo>
                      <a:pt x="0" y="0"/>
                    </a:moveTo>
                    <a:lnTo>
                      <a:pt x="14" y="0"/>
                    </a:lnTo>
                    <a:lnTo>
                      <a:pt x="7" y="0"/>
                    </a:lnTo>
                    <a:lnTo>
                      <a:pt x="7" y="17"/>
                    </a:lnTo>
                    <a:lnTo>
                      <a:pt x="0" y="17"/>
                    </a:lnTo>
                    <a:lnTo>
                      <a:pt x="14" y="17"/>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73" name="Freeform 1436"/>
              <p:cNvSpPr>
                <a:spLocks/>
              </p:cNvSpPr>
              <p:nvPr/>
            </p:nvSpPr>
            <p:spPr bwMode="auto">
              <a:xfrm>
                <a:off x="7132638" y="2565401"/>
                <a:ext cx="20638" cy="31750"/>
              </a:xfrm>
              <a:custGeom>
                <a:avLst/>
                <a:gdLst>
                  <a:gd name="T0" fmla="*/ 0 w 13"/>
                  <a:gd name="T1" fmla="*/ 0 h 20"/>
                  <a:gd name="T2" fmla="*/ 32763622 w 13"/>
                  <a:gd name="T3" fmla="*/ 0 h 20"/>
                  <a:gd name="T4" fmla="*/ 15121306 w 13"/>
                  <a:gd name="T5" fmla="*/ 0 h 20"/>
                  <a:gd name="T6" fmla="*/ 15121306 w 13"/>
                  <a:gd name="T7" fmla="*/ 50403118 h 20"/>
                  <a:gd name="T8" fmla="*/ 0 w 13"/>
                  <a:gd name="T9" fmla="*/ 50403118 h 20"/>
                  <a:gd name="T10" fmla="*/ 32763622 w 13"/>
                  <a:gd name="T11" fmla="*/ 50403118 h 20"/>
                  <a:gd name="T12" fmla="*/ 0 60000 65536"/>
                  <a:gd name="T13" fmla="*/ 0 60000 65536"/>
                  <a:gd name="T14" fmla="*/ 0 60000 65536"/>
                  <a:gd name="T15" fmla="*/ 0 60000 65536"/>
                  <a:gd name="T16" fmla="*/ 0 60000 65536"/>
                  <a:gd name="T17" fmla="*/ 0 60000 65536"/>
                  <a:gd name="T18" fmla="*/ 0 w 13"/>
                  <a:gd name="T19" fmla="*/ 0 h 20"/>
                  <a:gd name="T20" fmla="*/ 13 w 13"/>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3" h="20">
                    <a:moveTo>
                      <a:pt x="0" y="0"/>
                    </a:moveTo>
                    <a:lnTo>
                      <a:pt x="13" y="0"/>
                    </a:lnTo>
                    <a:lnTo>
                      <a:pt x="6" y="0"/>
                    </a:lnTo>
                    <a:lnTo>
                      <a:pt x="6" y="20"/>
                    </a:lnTo>
                    <a:lnTo>
                      <a:pt x="0" y="20"/>
                    </a:lnTo>
                    <a:lnTo>
                      <a:pt x="13" y="20"/>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74" name="Freeform 1437"/>
              <p:cNvSpPr>
                <a:spLocks/>
              </p:cNvSpPr>
              <p:nvPr/>
            </p:nvSpPr>
            <p:spPr bwMode="auto">
              <a:xfrm>
                <a:off x="7153276" y="2582863"/>
                <a:ext cx="22225" cy="30163"/>
              </a:xfrm>
              <a:custGeom>
                <a:avLst/>
                <a:gdLst>
                  <a:gd name="T0" fmla="*/ 0 w 14"/>
                  <a:gd name="T1" fmla="*/ 0 h 19"/>
                  <a:gd name="T2" fmla="*/ 35282190 w 14"/>
                  <a:gd name="T3" fmla="*/ 0 h 19"/>
                  <a:gd name="T4" fmla="*/ 17641889 w 14"/>
                  <a:gd name="T5" fmla="*/ 0 h 19"/>
                  <a:gd name="T6" fmla="*/ 17641889 w 14"/>
                  <a:gd name="T7" fmla="*/ 47884549 h 19"/>
                  <a:gd name="T8" fmla="*/ 0 w 14"/>
                  <a:gd name="T9" fmla="*/ 47884549 h 19"/>
                  <a:gd name="T10" fmla="*/ 35282190 w 14"/>
                  <a:gd name="T11" fmla="*/ 47884549 h 19"/>
                  <a:gd name="T12" fmla="*/ 0 60000 65536"/>
                  <a:gd name="T13" fmla="*/ 0 60000 65536"/>
                  <a:gd name="T14" fmla="*/ 0 60000 65536"/>
                  <a:gd name="T15" fmla="*/ 0 60000 65536"/>
                  <a:gd name="T16" fmla="*/ 0 60000 65536"/>
                  <a:gd name="T17" fmla="*/ 0 60000 65536"/>
                  <a:gd name="T18" fmla="*/ 0 w 14"/>
                  <a:gd name="T19" fmla="*/ 0 h 19"/>
                  <a:gd name="T20" fmla="*/ 14 w 14"/>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4" h="19">
                    <a:moveTo>
                      <a:pt x="0" y="0"/>
                    </a:moveTo>
                    <a:lnTo>
                      <a:pt x="14" y="0"/>
                    </a:lnTo>
                    <a:lnTo>
                      <a:pt x="7" y="0"/>
                    </a:lnTo>
                    <a:lnTo>
                      <a:pt x="7" y="19"/>
                    </a:lnTo>
                    <a:lnTo>
                      <a:pt x="0" y="19"/>
                    </a:lnTo>
                    <a:lnTo>
                      <a:pt x="14" y="19"/>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75" name="Freeform 1438"/>
              <p:cNvSpPr>
                <a:spLocks/>
              </p:cNvSpPr>
              <p:nvPr/>
            </p:nvSpPr>
            <p:spPr bwMode="auto">
              <a:xfrm>
                <a:off x="7175501" y="2598738"/>
                <a:ext cx="22225" cy="31750"/>
              </a:xfrm>
              <a:custGeom>
                <a:avLst/>
                <a:gdLst>
                  <a:gd name="T0" fmla="*/ 0 w 14"/>
                  <a:gd name="T1" fmla="*/ 0 h 20"/>
                  <a:gd name="T2" fmla="*/ 35282190 w 14"/>
                  <a:gd name="T3" fmla="*/ 0 h 20"/>
                  <a:gd name="T4" fmla="*/ 17641889 w 14"/>
                  <a:gd name="T5" fmla="*/ 0 h 20"/>
                  <a:gd name="T6" fmla="*/ 17641889 w 14"/>
                  <a:gd name="T7" fmla="*/ 50403118 h 20"/>
                  <a:gd name="T8" fmla="*/ 0 w 14"/>
                  <a:gd name="T9" fmla="*/ 50403118 h 20"/>
                  <a:gd name="T10" fmla="*/ 35282190 w 14"/>
                  <a:gd name="T11" fmla="*/ 50403118 h 20"/>
                  <a:gd name="T12" fmla="*/ 0 60000 65536"/>
                  <a:gd name="T13" fmla="*/ 0 60000 65536"/>
                  <a:gd name="T14" fmla="*/ 0 60000 65536"/>
                  <a:gd name="T15" fmla="*/ 0 60000 65536"/>
                  <a:gd name="T16" fmla="*/ 0 60000 65536"/>
                  <a:gd name="T17" fmla="*/ 0 60000 65536"/>
                  <a:gd name="T18" fmla="*/ 0 w 14"/>
                  <a:gd name="T19" fmla="*/ 0 h 20"/>
                  <a:gd name="T20" fmla="*/ 14 w 14"/>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4" h="20">
                    <a:moveTo>
                      <a:pt x="0" y="0"/>
                    </a:moveTo>
                    <a:lnTo>
                      <a:pt x="14" y="0"/>
                    </a:lnTo>
                    <a:lnTo>
                      <a:pt x="7" y="0"/>
                    </a:lnTo>
                    <a:lnTo>
                      <a:pt x="7" y="20"/>
                    </a:lnTo>
                    <a:lnTo>
                      <a:pt x="0" y="20"/>
                    </a:lnTo>
                    <a:lnTo>
                      <a:pt x="14" y="20"/>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76" name="Freeform 1439"/>
              <p:cNvSpPr>
                <a:spLocks/>
              </p:cNvSpPr>
              <p:nvPr/>
            </p:nvSpPr>
            <p:spPr bwMode="auto">
              <a:xfrm>
                <a:off x="7200901" y="2616201"/>
                <a:ext cx="22225" cy="30163"/>
              </a:xfrm>
              <a:custGeom>
                <a:avLst/>
                <a:gdLst>
                  <a:gd name="T0" fmla="*/ 0 w 14"/>
                  <a:gd name="T1" fmla="*/ 0 h 19"/>
                  <a:gd name="T2" fmla="*/ 35282190 w 14"/>
                  <a:gd name="T3" fmla="*/ 0 h 19"/>
                  <a:gd name="T4" fmla="*/ 17641889 w 14"/>
                  <a:gd name="T5" fmla="*/ 0 h 19"/>
                  <a:gd name="T6" fmla="*/ 17641889 w 14"/>
                  <a:gd name="T7" fmla="*/ 47884549 h 19"/>
                  <a:gd name="T8" fmla="*/ 0 w 14"/>
                  <a:gd name="T9" fmla="*/ 47884549 h 19"/>
                  <a:gd name="T10" fmla="*/ 35282190 w 14"/>
                  <a:gd name="T11" fmla="*/ 47884549 h 19"/>
                  <a:gd name="T12" fmla="*/ 0 60000 65536"/>
                  <a:gd name="T13" fmla="*/ 0 60000 65536"/>
                  <a:gd name="T14" fmla="*/ 0 60000 65536"/>
                  <a:gd name="T15" fmla="*/ 0 60000 65536"/>
                  <a:gd name="T16" fmla="*/ 0 60000 65536"/>
                  <a:gd name="T17" fmla="*/ 0 60000 65536"/>
                  <a:gd name="T18" fmla="*/ 0 w 14"/>
                  <a:gd name="T19" fmla="*/ 0 h 19"/>
                  <a:gd name="T20" fmla="*/ 14 w 14"/>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4" h="19">
                    <a:moveTo>
                      <a:pt x="0" y="0"/>
                    </a:moveTo>
                    <a:lnTo>
                      <a:pt x="14" y="0"/>
                    </a:lnTo>
                    <a:lnTo>
                      <a:pt x="7" y="0"/>
                    </a:lnTo>
                    <a:lnTo>
                      <a:pt x="7" y="19"/>
                    </a:lnTo>
                    <a:lnTo>
                      <a:pt x="0" y="19"/>
                    </a:lnTo>
                    <a:lnTo>
                      <a:pt x="14" y="19"/>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77" name="Freeform 1440"/>
              <p:cNvSpPr>
                <a:spLocks/>
              </p:cNvSpPr>
              <p:nvPr/>
            </p:nvSpPr>
            <p:spPr bwMode="auto">
              <a:xfrm>
                <a:off x="7223126" y="2635251"/>
                <a:ext cx="22225" cy="31750"/>
              </a:xfrm>
              <a:custGeom>
                <a:avLst/>
                <a:gdLst>
                  <a:gd name="T0" fmla="*/ 0 w 14"/>
                  <a:gd name="T1" fmla="*/ 0 h 20"/>
                  <a:gd name="T2" fmla="*/ 35282190 w 14"/>
                  <a:gd name="T3" fmla="*/ 0 h 20"/>
                  <a:gd name="T4" fmla="*/ 17641889 w 14"/>
                  <a:gd name="T5" fmla="*/ 0 h 20"/>
                  <a:gd name="T6" fmla="*/ 17641889 w 14"/>
                  <a:gd name="T7" fmla="*/ 50403118 h 20"/>
                  <a:gd name="T8" fmla="*/ 0 w 14"/>
                  <a:gd name="T9" fmla="*/ 50403118 h 20"/>
                  <a:gd name="T10" fmla="*/ 35282190 w 14"/>
                  <a:gd name="T11" fmla="*/ 50403118 h 20"/>
                  <a:gd name="T12" fmla="*/ 0 60000 65536"/>
                  <a:gd name="T13" fmla="*/ 0 60000 65536"/>
                  <a:gd name="T14" fmla="*/ 0 60000 65536"/>
                  <a:gd name="T15" fmla="*/ 0 60000 65536"/>
                  <a:gd name="T16" fmla="*/ 0 60000 65536"/>
                  <a:gd name="T17" fmla="*/ 0 60000 65536"/>
                  <a:gd name="T18" fmla="*/ 0 w 14"/>
                  <a:gd name="T19" fmla="*/ 0 h 20"/>
                  <a:gd name="T20" fmla="*/ 14 w 14"/>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4" h="20">
                    <a:moveTo>
                      <a:pt x="0" y="0"/>
                    </a:moveTo>
                    <a:lnTo>
                      <a:pt x="14" y="0"/>
                    </a:lnTo>
                    <a:lnTo>
                      <a:pt x="7" y="0"/>
                    </a:lnTo>
                    <a:lnTo>
                      <a:pt x="7" y="20"/>
                    </a:lnTo>
                    <a:lnTo>
                      <a:pt x="0" y="20"/>
                    </a:lnTo>
                    <a:lnTo>
                      <a:pt x="14" y="20"/>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78" name="Freeform 1441"/>
              <p:cNvSpPr>
                <a:spLocks/>
              </p:cNvSpPr>
              <p:nvPr/>
            </p:nvSpPr>
            <p:spPr bwMode="auto">
              <a:xfrm>
                <a:off x="7245351" y="2655888"/>
                <a:ext cx="22225" cy="33338"/>
              </a:xfrm>
              <a:custGeom>
                <a:avLst/>
                <a:gdLst>
                  <a:gd name="T0" fmla="*/ 0 w 14"/>
                  <a:gd name="T1" fmla="*/ 0 h 21"/>
                  <a:gd name="T2" fmla="*/ 35282190 w 14"/>
                  <a:gd name="T3" fmla="*/ 0 h 21"/>
                  <a:gd name="T4" fmla="*/ 17641889 w 14"/>
                  <a:gd name="T5" fmla="*/ 0 h 21"/>
                  <a:gd name="T6" fmla="*/ 17641889 w 14"/>
                  <a:gd name="T7" fmla="*/ 52924874 h 21"/>
                  <a:gd name="T8" fmla="*/ 0 w 14"/>
                  <a:gd name="T9" fmla="*/ 52924874 h 21"/>
                  <a:gd name="T10" fmla="*/ 35282190 w 14"/>
                  <a:gd name="T11" fmla="*/ 52924874 h 21"/>
                  <a:gd name="T12" fmla="*/ 0 60000 65536"/>
                  <a:gd name="T13" fmla="*/ 0 60000 65536"/>
                  <a:gd name="T14" fmla="*/ 0 60000 65536"/>
                  <a:gd name="T15" fmla="*/ 0 60000 65536"/>
                  <a:gd name="T16" fmla="*/ 0 60000 65536"/>
                  <a:gd name="T17" fmla="*/ 0 60000 65536"/>
                  <a:gd name="T18" fmla="*/ 0 w 14"/>
                  <a:gd name="T19" fmla="*/ 0 h 21"/>
                  <a:gd name="T20" fmla="*/ 14 w 14"/>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4" h="21">
                    <a:moveTo>
                      <a:pt x="0" y="0"/>
                    </a:moveTo>
                    <a:lnTo>
                      <a:pt x="14" y="0"/>
                    </a:lnTo>
                    <a:lnTo>
                      <a:pt x="7" y="0"/>
                    </a:lnTo>
                    <a:lnTo>
                      <a:pt x="7" y="21"/>
                    </a:lnTo>
                    <a:lnTo>
                      <a:pt x="0" y="21"/>
                    </a:lnTo>
                    <a:lnTo>
                      <a:pt x="14" y="21"/>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79" name="Freeform 1442"/>
              <p:cNvSpPr>
                <a:spLocks/>
              </p:cNvSpPr>
              <p:nvPr/>
            </p:nvSpPr>
            <p:spPr bwMode="auto">
              <a:xfrm>
                <a:off x="7267576" y="2678113"/>
                <a:ext cx="22225" cy="33338"/>
              </a:xfrm>
              <a:custGeom>
                <a:avLst/>
                <a:gdLst>
                  <a:gd name="T0" fmla="*/ 0 w 14"/>
                  <a:gd name="T1" fmla="*/ 0 h 21"/>
                  <a:gd name="T2" fmla="*/ 35282190 w 14"/>
                  <a:gd name="T3" fmla="*/ 0 h 21"/>
                  <a:gd name="T4" fmla="*/ 17641889 w 14"/>
                  <a:gd name="T5" fmla="*/ 0 h 21"/>
                  <a:gd name="T6" fmla="*/ 17641889 w 14"/>
                  <a:gd name="T7" fmla="*/ 52924874 h 21"/>
                  <a:gd name="T8" fmla="*/ 0 w 14"/>
                  <a:gd name="T9" fmla="*/ 52924874 h 21"/>
                  <a:gd name="T10" fmla="*/ 35282190 w 14"/>
                  <a:gd name="T11" fmla="*/ 52924874 h 21"/>
                  <a:gd name="T12" fmla="*/ 0 60000 65536"/>
                  <a:gd name="T13" fmla="*/ 0 60000 65536"/>
                  <a:gd name="T14" fmla="*/ 0 60000 65536"/>
                  <a:gd name="T15" fmla="*/ 0 60000 65536"/>
                  <a:gd name="T16" fmla="*/ 0 60000 65536"/>
                  <a:gd name="T17" fmla="*/ 0 60000 65536"/>
                  <a:gd name="T18" fmla="*/ 0 w 14"/>
                  <a:gd name="T19" fmla="*/ 0 h 21"/>
                  <a:gd name="T20" fmla="*/ 14 w 14"/>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4" h="21">
                    <a:moveTo>
                      <a:pt x="0" y="0"/>
                    </a:moveTo>
                    <a:lnTo>
                      <a:pt x="14" y="0"/>
                    </a:lnTo>
                    <a:lnTo>
                      <a:pt x="7" y="0"/>
                    </a:lnTo>
                    <a:lnTo>
                      <a:pt x="7" y="21"/>
                    </a:lnTo>
                    <a:lnTo>
                      <a:pt x="0" y="21"/>
                    </a:lnTo>
                    <a:lnTo>
                      <a:pt x="14" y="21"/>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80" name="Freeform 1443"/>
              <p:cNvSpPr>
                <a:spLocks/>
              </p:cNvSpPr>
              <p:nvPr/>
            </p:nvSpPr>
            <p:spPr bwMode="auto">
              <a:xfrm>
                <a:off x="7292976" y="2700338"/>
                <a:ext cx="22225" cy="33338"/>
              </a:xfrm>
              <a:custGeom>
                <a:avLst/>
                <a:gdLst>
                  <a:gd name="T0" fmla="*/ 0 w 14"/>
                  <a:gd name="T1" fmla="*/ 0 h 21"/>
                  <a:gd name="T2" fmla="*/ 35282190 w 14"/>
                  <a:gd name="T3" fmla="*/ 0 h 21"/>
                  <a:gd name="T4" fmla="*/ 17641889 w 14"/>
                  <a:gd name="T5" fmla="*/ 0 h 21"/>
                  <a:gd name="T6" fmla="*/ 17641889 w 14"/>
                  <a:gd name="T7" fmla="*/ 52924874 h 21"/>
                  <a:gd name="T8" fmla="*/ 0 w 14"/>
                  <a:gd name="T9" fmla="*/ 52924874 h 21"/>
                  <a:gd name="T10" fmla="*/ 35282190 w 14"/>
                  <a:gd name="T11" fmla="*/ 52924874 h 21"/>
                  <a:gd name="T12" fmla="*/ 0 60000 65536"/>
                  <a:gd name="T13" fmla="*/ 0 60000 65536"/>
                  <a:gd name="T14" fmla="*/ 0 60000 65536"/>
                  <a:gd name="T15" fmla="*/ 0 60000 65536"/>
                  <a:gd name="T16" fmla="*/ 0 60000 65536"/>
                  <a:gd name="T17" fmla="*/ 0 60000 65536"/>
                  <a:gd name="T18" fmla="*/ 0 w 14"/>
                  <a:gd name="T19" fmla="*/ 0 h 21"/>
                  <a:gd name="T20" fmla="*/ 14 w 14"/>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4" h="21">
                    <a:moveTo>
                      <a:pt x="0" y="0"/>
                    </a:moveTo>
                    <a:lnTo>
                      <a:pt x="14" y="0"/>
                    </a:lnTo>
                    <a:lnTo>
                      <a:pt x="7" y="0"/>
                    </a:lnTo>
                    <a:lnTo>
                      <a:pt x="7" y="21"/>
                    </a:lnTo>
                    <a:lnTo>
                      <a:pt x="0" y="21"/>
                    </a:lnTo>
                    <a:lnTo>
                      <a:pt x="14" y="21"/>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81" name="Freeform 1444"/>
              <p:cNvSpPr>
                <a:spLocks/>
              </p:cNvSpPr>
              <p:nvPr/>
            </p:nvSpPr>
            <p:spPr bwMode="auto">
              <a:xfrm>
                <a:off x="7315201" y="2722563"/>
                <a:ext cx="22225" cy="34925"/>
              </a:xfrm>
              <a:custGeom>
                <a:avLst/>
                <a:gdLst>
                  <a:gd name="T0" fmla="*/ 0 w 14"/>
                  <a:gd name="T1" fmla="*/ 0 h 22"/>
                  <a:gd name="T2" fmla="*/ 35282190 w 14"/>
                  <a:gd name="T3" fmla="*/ 0 h 22"/>
                  <a:gd name="T4" fmla="*/ 17641889 w 14"/>
                  <a:gd name="T5" fmla="*/ 0 h 22"/>
                  <a:gd name="T6" fmla="*/ 17641889 w 14"/>
                  <a:gd name="T7" fmla="*/ 55443443 h 22"/>
                  <a:gd name="T8" fmla="*/ 0 w 14"/>
                  <a:gd name="T9" fmla="*/ 55443443 h 22"/>
                  <a:gd name="T10" fmla="*/ 35282190 w 14"/>
                  <a:gd name="T11" fmla="*/ 55443443 h 22"/>
                  <a:gd name="T12" fmla="*/ 0 60000 65536"/>
                  <a:gd name="T13" fmla="*/ 0 60000 65536"/>
                  <a:gd name="T14" fmla="*/ 0 60000 65536"/>
                  <a:gd name="T15" fmla="*/ 0 60000 65536"/>
                  <a:gd name="T16" fmla="*/ 0 60000 65536"/>
                  <a:gd name="T17" fmla="*/ 0 60000 65536"/>
                  <a:gd name="T18" fmla="*/ 0 w 14"/>
                  <a:gd name="T19" fmla="*/ 0 h 22"/>
                  <a:gd name="T20" fmla="*/ 14 w 14"/>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4" h="22">
                    <a:moveTo>
                      <a:pt x="0" y="0"/>
                    </a:moveTo>
                    <a:lnTo>
                      <a:pt x="14" y="0"/>
                    </a:lnTo>
                    <a:lnTo>
                      <a:pt x="7" y="0"/>
                    </a:lnTo>
                    <a:lnTo>
                      <a:pt x="7" y="22"/>
                    </a:lnTo>
                    <a:lnTo>
                      <a:pt x="0" y="22"/>
                    </a:lnTo>
                    <a:lnTo>
                      <a:pt x="14" y="22"/>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82" name="Freeform 1445"/>
              <p:cNvSpPr>
                <a:spLocks/>
              </p:cNvSpPr>
              <p:nvPr/>
            </p:nvSpPr>
            <p:spPr bwMode="auto">
              <a:xfrm>
                <a:off x="7337426" y="2749551"/>
                <a:ext cx="22225" cy="36513"/>
              </a:xfrm>
              <a:custGeom>
                <a:avLst/>
                <a:gdLst>
                  <a:gd name="T0" fmla="*/ 0 w 14"/>
                  <a:gd name="T1" fmla="*/ 0 h 23"/>
                  <a:gd name="T2" fmla="*/ 35282190 w 14"/>
                  <a:gd name="T3" fmla="*/ 0 h 23"/>
                  <a:gd name="T4" fmla="*/ 17641889 w 14"/>
                  <a:gd name="T5" fmla="*/ 0 h 23"/>
                  <a:gd name="T6" fmla="*/ 17641889 w 14"/>
                  <a:gd name="T7" fmla="*/ 57965187 h 23"/>
                  <a:gd name="T8" fmla="*/ 0 w 14"/>
                  <a:gd name="T9" fmla="*/ 57965187 h 23"/>
                  <a:gd name="T10" fmla="*/ 35282190 w 14"/>
                  <a:gd name="T11" fmla="*/ 57965187 h 23"/>
                  <a:gd name="T12" fmla="*/ 0 60000 65536"/>
                  <a:gd name="T13" fmla="*/ 0 60000 65536"/>
                  <a:gd name="T14" fmla="*/ 0 60000 65536"/>
                  <a:gd name="T15" fmla="*/ 0 60000 65536"/>
                  <a:gd name="T16" fmla="*/ 0 60000 65536"/>
                  <a:gd name="T17" fmla="*/ 0 60000 65536"/>
                  <a:gd name="T18" fmla="*/ 0 w 14"/>
                  <a:gd name="T19" fmla="*/ 0 h 23"/>
                  <a:gd name="T20" fmla="*/ 14 w 1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4" h="23">
                    <a:moveTo>
                      <a:pt x="0" y="0"/>
                    </a:moveTo>
                    <a:lnTo>
                      <a:pt x="14" y="0"/>
                    </a:lnTo>
                    <a:lnTo>
                      <a:pt x="7" y="0"/>
                    </a:lnTo>
                    <a:lnTo>
                      <a:pt x="7" y="23"/>
                    </a:lnTo>
                    <a:lnTo>
                      <a:pt x="0" y="23"/>
                    </a:lnTo>
                    <a:lnTo>
                      <a:pt x="14" y="23"/>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83" name="Freeform 1446"/>
              <p:cNvSpPr>
                <a:spLocks/>
              </p:cNvSpPr>
              <p:nvPr/>
            </p:nvSpPr>
            <p:spPr bwMode="auto">
              <a:xfrm>
                <a:off x="7359651" y="2774951"/>
                <a:ext cx="22225" cy="36513"/>
              </a:xfrm>
              <a:custGeom>
                <a:avLst/>
                <a:gdLst>
                  <a:gd name="T0" fmla="*/ 0 w 14"/>
                  <a:gd name="T1" fmla="*/ 0 h 23"/>
                  <a:gd name="T2" fmla="*/ 35282190 w 14"/>
                  <a:gd name="T3" fmla="*/ 0 h 23"/>
                  <a:gd name="T4" fmla="*/ 17641889 w 14"/>
                  <a:gd name="T5" fmla="*/ 0 h 23"/>
                  <a:gd name="T6" fmla="*/ 17641889 w 14"/>
                  <a:gd name="T7" fmla="*/ 57965187 h 23"/>
                  <a:gd name="T8" fmla="*/ 0 w 14"/>
                  <a:gd name="T9" fmla="*/ 57965187 h 23"/>
                  <a:gd name="T10" fmla="*/ 35282190 w 14"/>
                  <a:gd name="T11" fmla="*/ 57965187 h 23"/>
                  <a:gd name="T12" fmla="*/ 0 60000 65536"/>
                  <a:gd name="T13" fmla="*/ 0 60000 65536"/>
                  <a:gd name="T14" fmla="*/ 0 60000 65536"/>
                  <a:gd name="T15" fmla="*/ 0 60000 65536"/>
                  <a:gd name="T16" fmla="*/ 0 60000 65536"/>
                  <a:gd name="T17" fmla="*/ 0 60000 65536"/>
                  <a:gd name="T18" fmla="*/ 0 w 14"/>
                  <a:gd name="T19" fmla="*/ 0 h 23"/>
                  <a:gd name="T20" fmla="*/ 14 w 1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4" h="23">
                    <a:moveTo>
                      <a:pt x="0" y="0"/>
                    </a:moveTo>
                    <a:lnTo>
                      <a:pt x="14" y="0"/>
                    </a:lnTo>
                    <a:lnTo>
                      <a:pt x="7" y="0"/>
                    </a:lnTo>
                    <a:lnTo>
                      <a:pt x="7" y="23"/>
                    </a:lnTo>
                    <a:lnTo>
                      <a:pt x="0" y="23"/>
                    </a:lnTo>
                    <a:lnTo>
                      <a:pt x="14" y="23"/>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84" name="Freeform 1447"/>
              <p:cNvSpPr>
                <a:spLocks/>
              </p:cNvSpPr>
              <p:nvPr/>
            </p:nvSpPr>
            <p:spPr bwMode="auto">
              <a:xfrm>
                <a:off x="7383463" y="2801938"/>
                <a:ext cx="22225" cy="36513"/>
              </a:xfrm>
              <a:custGeom>
                <a:avLst/>
                <a:gdLst>
                  <a:gd name="T0" fmla="*/ 0 w 14"/>
                  <a:gd name="T1" fmla="*/ 0 h 23"/>
                  <a:gd name="T2" fmla="*/ 35282190 w 14"/>
                  <a:gd name="T3" fmla="*/ 0 h 23"/>
                  <a:gd name="T4" fmla="*/ 17641889 w 14"/>
                  <a:gd name="T5" fmla="*/ 0 h 23"/>
                  <a:gd name="T6" fmla="*/ 17641889 w 14"/>
                  <a:gd name="T7" fmla="*/ 57965187 h 23"/>
                  <a:gd name="T8" fmla="*/ 0 w 14"/>
                  <a:gd name="T9" fmla="*/ 57965187 h 23"/>
                  <a:gd name="T10" fmla="*/ 35282190 w 14"/>
                  <a:gd name="T11" fmla="*/ 57965187 h 23"/>
                  <a:gd name="T12" fmla="*/ 0 60000 65536"/>
                  <a:gd name="T13" fmla="*/ 0 60000 65536"/>
                  <a:gd name="T14" fmla="*/ 0 60000 65536"/>
                  <a:gd name="T15" fmla="*/ 0 60000 65536"/>
                  <a:gd name="T16" fmla="*/ 0 60000 65536"/>
                  <a:gd name="T17" fmla="*/ 0 60000 65536"/>
                  <a:gd name="T18" fmla="*/ 0 w 14"/>
                  <a:gd name="T19" fmla="*/ 0 h 23"/>
                  <a:gd name="T20" fmla="*/ 14 w 1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4" h="23">
                    <a:moveTo>
                      <a:pt x="0" y="0"/>
                    </a:moveTo>
                    <a:lnTo>
                      <a:pt x="14" y="0"/>
                    </a:lnTo>
                    <a:lnTo>
                      <a:pt x="7" y="0"/>
                    </a:lnTo>
                    <a:lnTo>
                      <a:pt x="7" y="23"/>
                    </a:lnTo>
                    <a:lnTo>
                      <a:pt x="0" y="23"/>
                    </a:lnTo>
                    <a:lnTo>
                      <a:pt x="14" y="23"/>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85" name="Freeform 1448"/>
              <p:cNvSpPr>
                <a:spLocks/>
              </p:cNvSpPr>
              <p:nvPr/>
            </p:nvSpPr>
            <p:spPr bwMode="auto">
              <a:xfrm>
                <a:off x="7405688" y="2833688"/>
                <a:ext cx="22225" cy="36513"/>
              </a:xfrm>
              <a:custGeom>
                <a:avLst/>
                <a:gdLst>
                  <a:gd name="T0" fmla="*/ 0 w 14"/>
                  <a:gd name="T1" fmla="*/ 0 h 23"/>
                  <a:gd name="T2" fmla="*/ 35282190 w 14"/>
                  <a:gd name="T3" fmla="*/ 0 h 23"/>
                  <a:gd name="T4" fmla="*/ 17641889 w 14"/>
                  <a:gd name="T5" fmla="*/ 0 h 23"/>
                  <a:gd name="T6" fmla="*/ 17641889 w 14"/>
                  <a:gd name="T7" fmla="*/ 57965187 h 23"/>
                  <a:gd name="T8" fmla="*/ 0 w 14"/>
                  <a:gd name="T9" fmla="*/ 57965187 h 23"/>
                  <a:gd name="T10" fmla="*/ 35282190 w 14"/>
                  <a:gd name="T11" fmla="*/ 57965187 h 23"/>
                  <a:gd name="T12" fmla="*/ 0 60000 65536"/>
                  <a:gd name="T13" fmla="*/ 0 60000 65536"/>
                  <a:gd name="T14" fmla="*/ 0 60000 65536"/>
                  <a:gd name="T15" fmla="*/ 0 60000 65536"/>
                  <a:gd name="T16" fmla="*/ 0 60000 65536"/>
                  <a:gd name="T17" fmla="*/ 0 60000 65536"/>
                  <a:gd name="T18" fmla="*/ 0 w 14"/>
                  <a:gd name="T19" fmla="*/ 0 h 23"/>
                  <a:gd name="T20" fmla="*/ 14 w 1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4" h="23">
                    <a:moveTo>
                      <a:pt x="0" y="0"/>
                    </a:moveTo>
                    <a:lnTo>
                      <a:pt x="14" y="0"/>
                    </a:lnTo>
                    <a:lnTo>
                      <a:pt x="7" y="0"/>
                    </a:lnTo>
                    <a:lnTo>
                      <a:pt x="7" y="23"/>
                    </a:lnTo>
                    <a:lnTo>
                      <a:pt x="0" y="23"/>
                    </a:lnTo>
                    <a:lnTo>
                      <a:pt x="14" y="23"/>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86" name="Freeform 1449"/>
              <p:cNvSpPr>
                <a:spLocks/>
              </p:cNvSpPr>
              <p:nvPr/>
            </p:nvSpPr>
            <p:spPr bwMode="auto">
              <a:xfrm>
                <a:off x="7427913" y="2863851"/>
                <a:ext cx="22225" cy="39688"/>
              </a:xfrm>
              <a:custGeom>
                <a:avLst/>
                <a:gdLst>
                  <a:gd name="T0" fmla="*/ 0 w 14"/>
                  <a:gd name="T1" fmla="*/ 0 h 25"/>
                  <a:gd name="T2" fmla="*/ 35282190 w 14"/>
                  <a:gd name="T3" fmla="*/ 0 h 25"/>
                  <a:gd name="T4" fmla="*/ 17641889 w 14"/>
                  <a:gd name="T5" fmla="*/ 0 h 25"/>
                  <a:gd name="T6" fmla="*/ 17641889 w 14"/>
                  <a:gd name="T7" fmla="*/ 63005499 h 25"/>
                  <a:gd name="T8" fmla="*/ 0 w 14"/>
                  <a:gd name="T9" fmla="*/ 63005499 h 25"/>
                  <a:gd name="T10" fmla="*/ 35282190 w 14"/>
                  <a:gd name="T11" fmla="*/ 63005499 h 25"/>
                  <a:gd name="T12" fmla="*/ 0 60000 65536"/>
                  <a:gd name="T13" fmla="*/ 0 60000 65536"/>
                  <a:gd name="T14" fmla="*/ 0 60000 65536"/>
                  <a:gd name="T15" fmla="*/ 0 60000 65536"/>
                  <a:gd name="T16" fmla="*/ 0 60000 65536"/>
                  <a:gd name="T17" fmla="*/ 0 60000 65536"/>
                  <a:gd name="T18" fmla="*/ 0 w 14"/>
                  <a:gd name="T19" fmla="*/ 0 h 25"/>
                  <a:gd name="T20" fmla="*/ 14 w 14"/>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4" h="25">
                    <a:moveTo>
                      <a:pt x="0" y="0"/>
                    </a:moveTo>
                    <a:lnTo>
                      <a:pt x="14" y="0"/>
                    </a:lnTo>
                    <a:lnTo>
                      <a:pt x="7" y="0"/>
                    </a:lnTo>
                    <a:lnTo>
                      <a:pt x="7" y="25"/>
                    </a:lnTo>
                    <a:lnTo>
                      <a:pt x="0" y="25"/>
                    </a:lnTo>
                    <a:lnTo>
                      <a:pt x="14" y="25"/>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87" name="Freeform 1450"/>
              <p:cNvSpPr>
                <a:spLocks/>
              </p:cNvSpPr>
              <p:nvPr/>
            </p:nvSpPr>
            <p:spPr bwMode="auto">
              <a:xfrm>
                <a:off x="7450138" y="2897188"/>
                <a:ext cx="22225" cy="39688"/>
              </a:xfrm>
              <a:custGeom>
                <a:avLst/>
                <a:gdLst>
                  <a:gd name="T0" fmla="*/ 0 w 14"/>
                  <a:gd name="T1" fmla="*/ 0 h 25"/>
                  <a:gd name="T2" fmla="*/ 35282190 w 14"/>
                  <a:gd name="T3" fmla="*/ 0 h 25"/>
                  <a:gd name="T4" fmla="*/ 17641889 w 14"/>
                  <a:gd name="T5" fmla="*/ 0 h 25"/>
                  <a:gd name="T6" fmla="*/ 17641889 w 14"/>
                  <a:gd name="T7" fmla="*/ 63005499 h 25"/>
                  <a:gd name="T8" fmla="*/ 0 w 14"/>
                  <a:gd name="T9" fmla="*/ 63005499 h 25"/>
                  <a:gd name="T10" fmla="*/ 35282190 w 14"/>
                  <a:gd name="T11" fmla="*/ 63005499 h 25"/>
                  <a:gd name="T12" fmla="*/ 0 60000 65536"/>
                  <a:gd name="T13" fmla="*/ 0 60000 65536"/>
                  <a:gd name="T14" fmla="*/ 0 60000 65536"/>
                  <a:gd name="T15" fmla="*/ 0 60000 65536"/>
                  <a:gd name="T16" fmla="*/ 0 60000 65536"/>
                  <a:gd name="T17" fmla="*/ 0 60000 65536"/>
                  <a:gd name="T18" fmla="*/ 0 w 14"/>
                  <a:gd name="T19" fmla="*/ 0 h 25"/>
                  <a:gd name="T20" fmla="*/ 14 w 14"/>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4" h="25">
                    <a:moveTo>
                      <a:pt x="0" y="0"/>
                    </a:moveTo>
                    <a:lnTo>
                      <a:pt x="14" y="0"/>
                    </a:lnTo>
                    <a:lnTo>
                      <a:pt x="7" y="0"/>
                    </a:lnTo>
                    <a:lnTo>
                      <a:pt x="7" y="25"/>
                    </a:lnTo>
                    <a:lnTo>
                      <a:pt x="0" y="25"/>
                    </a:lnTo>
                    <a:lnTo>
                      <a:pt x="14" y="25"/>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88" name="Freeform 1451"/>
              <p:cNvSpPr>
                <a:spLocks/>
              </p:cNvSpPr>
              <p:nvPr/>
            </p:nvSpPr>
            <p:spPr bwMode="auto">
              <a:xfrm>
                <a:off x="7475538" y="2930526"/>
                <a:ext cx="22225" cy="41275"/>
              </a:xfrm>
              <a:custGeom>
                <a:avLst/>
                <a:gdLst>
                  <a:gd name="T0" fmla="*/ 0 w 14"/>
                  <a:gd name="T1" fmla="*/ 0 h 26"/>
                  <a:gd name="T2" fmla="*/ 35282190 w 14"/>
                  <a:gd name="T3" fmla="*/ 0 h 26"/>
                  <a:gd name="T4" fmla="*/ 17641889 w 14"/>
                  <a:gd name="T5" fmla="*/ 0 h 26"/>
                  <a:gd name="T6" fmla="*/ 17641889 w 14"/>
                  <a:gd name="T7" fmla="*/ 65524068 h 26"/>
                  <a:gd name="T8" fmla="*/ 0 w 14"/>
                  <a:gd name="T9" fmla="*/ 65524068 h 26"/>
                  <a:gd name="T10" fmla="*/ 35282190 w 14"/>
                  <a:gd name="T11" fmla="*/ 65524068 h 26"/>
                  <a:gd name="T12" fmla="*/ 0 60000 65536"/>
                  <a:gd name="T13" fmla="*/ 0 60000 65536"/>
                  <a:gd name="T14" fmla="*/ 0 60000 65536"/>
                  <a:gd name="T15" fmla="*/ 0 60000 65536"/>
                  <a:gd name="T16" fmla="*/ 0 60000 65536"/>
                  <a:gd name="T17" fmla="*/ 0 60000 65536"/>
                  <a:gd name="T18" fmla="*/ 0 w 14"/>
                  <a:gd name="T19" fmla="*/ 0 h 26"/>
                  <a:gd name="T20" fmla="*/ 14 w 14"/>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4" h="26">
                    <a:moveTo>
                      <a:pt x="0" y="0"/>
                    </a:moveTo>
                    <a:lnTo>
                      <a:pt x="14" y="0"/>
                    </a:lnTo>
                    <a:lnTo>
                      <a:pt x="7" y="0"/>
                    </a:lnTo>
                    <a:lnTo>
                      <a:pt x="7" y="26"/>
                    </a:lnTo>
                    <a:lnTo>
                      <a:pt x="0" y="26"/>
                    </a:lnTo>
                    <a:lnTo>
                      <a:pt x="14" y="26"/>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89" name="Freeform 1452"/>
              <p:cNvSpPr>
                <a:spLocks/>
              </p:cNvSpPr>
              <p:nvPr/>
            </p:nvSpPr>
            <p:spPr bwMode="auto">
              <a:xfrm>
                <a:off x="7497763" y="2967038"/>
                <a:ext cx="22225" cy="41275"/>
              </a:xfrm>
              <a:custGeom>
                <a:avLst/>
                <a:gdLst>
                  <a:gd name="T0" fmla="*/ 0 w 14"/>
                  <a:gd name="T1" fmla="*/ 0 h 26"/>
                  <a:gd name="T2" fmla="*/ 35282190 w 14"/>
                  <a:gd name="T3" fmla="*/ 0 h 26"/>
                  <a:gd name="T4" fmla="*/ 17641889 w 14"/>
                  <a:gd name="T5" fmla="*/ 0 h 26"/>
                  <a:gd name="T6" fmla="*/ 17641889 w 14"/>
                  <a:gd name="T7" fmla="*/ 65524068 h 26"/>
                  <a:gd name="T8" fmla="*/ 0 w 14"/>
                  <a:gd name="T9" fmla="*/ 65524068 h 26"/>
                  <a:gd name="T10" fmla="*/ 35282190 w 14"/>
                  <a:gd name="T11" fmla="*/ 65524068 h 26"/>
                  <a:gd name="T12" fmla="*/ 0 60000 65536"/>
                  <a:gd name="T13" fmla="*/ 0 60000 65536"/>
                  <a:gd name="T14" fmla="*/ 0 60000 65536"/>
                  <a:gd name="T15" fmla="*/ 0 60000 65536"/>
                  <a:gd name="T16" fmla="*/ 0 60000 65536"/>
                  <a:gd name="T17" fmla="*/ 0 60000 65536"/>
                  <a:gd name="T18" fmla="*/ 0 w 14"/>
                  <a:gd name="T19" fmla="*/ 0 h 26"/>
                  <a:gd name="T20" fmla="*/ 14 w 14"/>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4" h="26">
                    <a:moveTo>
                      <a:pt x="0" y="0"/>
                    </a:moveTo>
                    <a:lnTo>
                      <a:pt x="14" y="0"/>
                    </a:lnTo>
                    <a:lnTo>
                      <a:pt x="7" y="0"/>
                    </a:lnTo>
                    <a:lnTo>
                      <a:pt x="7" y="26"/>
                    </a:lnTo>
                    <a:lnTo>
                      <a:pt x="0" y="26"/>
                    </a:lnTo>
                    <a:lnTo>
                      <a:pt x="14" y="26"/>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90" name="Freeform 1453"/>
              <p:cNvSpPr>
                <a:spLocks/>
              </p:cNvSpPr>
              <p:nvPr/>
            </p:nvSpPr>
            <p:spPr bwMode="auto">
              <a:xfrm>
                <a:off x="7519988" y="3003551"/>
                <a:ext cx="22225" cy="44450"/>
              </a:xfrm>
              <a:custGeom>
                <a:avLst/>
                <a:gdLst>
                  <a:gd name="T0" fmla="*/ 0 w 14"/>
                  <a:gd name="T1" fmla="*/ 0 h 28"/>
                  <a:gd name="T2" fmla="*/ 35282190 w 14"/>
                  <a:gd name="T3" fmla="*/ 0 h 28"/>
                  <a:gd name="T4" fmla="*/ 17641889 w 14"/>
                  <a:gd name="T5" fmla="*/ 0 h 28"/>
                  <a:gd name="T6" fmla="*/ 17641889 w 14"/>
                  <a:gd name="T7" fmla="*/ 70564381 h 28"/>
                  <a:gd name="T8" fmla="*/ 0 w 14"/>
                  <a:gd name="T9" fmla="*/ 70564381 h 28"/>
                  <a:gd name="T10" fmla="*/ 35282190 w 14"/>
                  <a:gd name="T11" fmla="*/ 70564381 h 28"/>
                  <a:gd name="T12" fmla="*/ 0 60000 65536"/>
                  <a:gd name="T13" fmla="*/ 0 60000 65536"/>
                  <a:gd name="T14" fmla="*/ 0 60000 65536"/>
                  <a:gd name="T15" fmla="*/ 0 60000 65536"/>
                  <a:gd name="T16" fmla="*/ 0 60000 65536"/>
                  <a:gd name="T17" fmla="*/ 0 60000 65536"/>
                  <a:gd name="T18" fmla="*/ 0 w 14"/>
                  <a:gd name="T19" fmla="*/ 0 h 28"/>
                  <a:gd name="T20" fmla="*/ 14 w 14"/>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4" h="28">
                    <a:moveTo>
                      <a:pt x="0" y="0"/>
                    </a:moveTo>
                    <a:lnTo>
                      <a:pt x="14" y="0"/>
                    </a:lnTo>
                    <a:lnTo>
                      <a:pt x="7" y="0"/>
                    </a:lnTo>
                    <a:lnTo>
                      <a:pt x="7" y="28"/>
                    </a:lnTo>
                    <a:lnTo>
                      <a:pt x="0" y="28"/>
                    </a:lnTo>
                    <a:lnTo>
                      <a:pt x="14" y="28"/>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91" name="Freeform 1454"/>
              <p:cNvSpPr>
                <a:spLocks/>
              </p:cNvSpPr>
              <p:nvPr/>
            </p:nvSpPr>
            <p:spPr bwMode="auto">
              <a:xfrm>
                <a:off x="7542213" y="3040063"/>
                <a:ext cx="22225" cy="44450"/>
              </a:xfrm>
              <a:custGeom>
                <a:avLst/>
                <a:gdLst>
                  <a:gd name="T0" fmla="*/ 0 w 14"/>
                  <a:gd name="T1" fmla="*/ 0 h 28"/>
                  <a:gd name="T2" fmla="*/ 35282190 w 14"/>
                  <a:gd name="T3" fmla="*/ 0 h 28"/>
                  <a:gd name="T4" fmla="*/ 17641889 w 14"/>
                  <a:gd name="T5" fmla="*/ 0 h 28"/>
                  <a:gd name="T6" fmla="*/ 17641889 w 14"/>
                  <a:gd name="T7" fmla="*/ 70564381 h 28"/>
                  <a:gd name="T8" fmla="*/ 0 w 14"/>
                  <a:gd name="T9" fmla="*/ 70564381 h 28"/>
                  <a:gd name="T10" fmla="*/ 35282190 w 14"/>
                  <a:gd name="T11" fmla="*/ 70564381 h 28"/>
                  <a:gd name="T12" fmla="*/ 0 60000 65536"/>
                  <a:gd name="T13" fmla="*/ 0 60000 65536"/>
                  <a:gd name="T14" fmla="*/ 0 60000 65536"/>
                  <a:gd name="T15" fmla="*/ 0 60000 65536"/>
                  <a:gd name="T16" fmla="*/ 0 60000 65536"/>
                  <a:gd name="T17" fmla="*/ 0 60000 65536"/>
                  <a:gd name="T18" fmla="*/ 0 w 14"/>
                  <a:gd name="T19" fmla="*/ 0 h 28"/>
                  <a:gd name="T20" fmla="*/ 14 w 14"/>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4" h="28">
                    <a:moveTo>
                      <a:pt x="0" y="0"/>
                    </a:moveTo>
                    <a:lnTo>
                      <a:pt x="14" y="0"/>
                    </a:lnTo>
                    <a:lnTo>
                      <a:pt x="7" y="0"/>
                    </a:lnTo>
                    <a:lnTo>
                      <a:pt x="7" y="28"/>
                    </a:lnTo>
                    <a:lnTo>
                      <a:pt x="0" y="28"/>
                    </a:lnTo>
                    <a:lnTo>
                      <a:pt x="14" y="28"/>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92" name="Freeform 1455"/>
              <p:cNvSpPr>
                <a:spLocks/>
              </p:cNvSpPr>
              <p:nvPr/>
            </p:nvSpPr>
            <p:spPr bwMode="auto">
              <a:xfrm>
                <a:off x="7564438" y="3078163"/>
                <a:ext cx="22225" cy="47625"/>
              </a:xfrm>
              <a:custGeom>
                <a:avLst/>
                <a:gdLst>
                  <a:gd name="T0" fmla="*/ 0 w 14"/>
                  <a:gd name="T1" fmla="*/ 0 h 30"/>
                  <a:gd name="T2" fmla="*/ 35282190 w 14"/>
                  <a:gd name="T3" fmla="*/ 0 h 30"/>
                  <a:gd name="T4" fmla="*/ 17641889 w 14"/>
                  <a:gd name="T5" fmla="*/ 0 h 30"/>
                  <a:gd name="T6" fmla="*/ 17641889 w 14"/>
                  <a:gd name="T7" fmla="*/ 75604693 h 30"/>
                  <a:gd name="T8" fmla="*/ 0 w 14"/>
                  <a:gd name="T9" fmla="*/ 75604693 h 30"/>
                  <a:gd name="T10" fmla="*/ 35282190 w 14"/>
                  <a:gd name="T11" fmla="*/ 75604693 h 30"/>
                  <a:gd name="T12" fmla="*/ 0 60000 65536"/>
                  <a:gd name="T13" fmla="*/ 0 60000 65536"/>
                  <a:gd name="T14" fmla="*/ 0 60000 65536"/>
                  <a:gd name="T15" fmla="*/ 0 60000 65536"/>
                  <a:gd name="T16" fmla="*/ 0 60000 65536"/>
                  <a:gd name="T17" fmla="*/ 0 60000 65536"/>
                  <a:gd name="T18" fmla="*/ 0 w 14"/>
                  <a:gd name="T19" fmla="*/ 0 h 30"/>
                  <a:gd name="T20" fmla="*/ 14 w 14"/>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4" h="30">
                    <a:moveTo>
                      <a:pt x="0" y="0"/>
                    </a:moveTo>
                    <a:lnTo>
                      <a:pt x="14" y="0"/>
                    </a:lnTo>
                    <a:lnTo>
                      <a:pt x="7" y="0"/>
                    </a:lnTo>
                    <a:lnTo>
                      <a:pt x="7" y="30"/>
                    </a:lnTo>
                    <a:lnTo>
                      <a:pt x="0" y="30"/>
                    </a:lnTo>
                    <a:lnTo>
                      <a:pt x="14" y="30"/>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93" name="Freeform 1456"/>
              <p:cNvSpPr>
                <a:spLocks/>
              </p:cNvSpPr>
              <p:nvPr/>
            </p:nvSpPr>
            <p:spPr bwMode="auto">
              <a:xfrm>
                <a:off x="7589838" y="3122613"/>
                <a:ext cx="22225" cy="50800"/>
              </a:xfrm>
              <a:custGeom>
                <a:avLst/>
                <a:gdLst>
                  <a:gd name="T0" fmla="*/ 0 w 14"/>
                  <a:gd name="T1" fmla="*/ 0 h 32"/>
                  <a:gd name="T2" fmla="*/ 35282190 w 14"/>
                  <a:gd name="T3" fmla="*/ 0 h 32"/>
                  <a:gd name="T4" fmla="*/ 17641889 w 14"/>
                  <a:gd name="T5" fmla="*/ 0 h 32"/>
                  <a:gd name="T6" fmla="*/ 17641889 w 14"/>
                  <a:gd name="T7" fmla="*/ 80644986 h 32"/>
                  <a:gd name="T8" fmla="*/ 0 w 14"/>
                  <a:gd name="T9" fmla="*/ 80644986 h 32"/>
                  <a:gd name="T10" fmla="*/ 35282190 w 14"/>
                  <a:gd name="T11" fmla="*/ 80644986 h 32"/>
                  <a:gd name="T12" fmla="*/ 0 60000 65536"/>
                  <a:gd name="T13" fmla="*/ 0 60000 65536"/>
                  <a:gd name="T14" fmla="*/ 0 60000 65536"/>
                  <a:gd name="T15" fmla="*/ 0 60000 65536"/>
                  <a:gd name="T16" fmla="*/ 0 60000 65536"/>
                  <a:gd name="T17" fmla="*/ 0 60000 65536"/>
                  <a:gd name="T18" fmla="*/ 0 w 14"/>
                  <a:gd name="T19" fmla="*/ 0 h 32"/>
                  <a:gd name="T20" fmla="*/ 14 w 1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4" h="32">
                    <a:moveTo>
                      <a:pt x="0" y="0"/>
                    </a:moveTo>
                    <a:lnTo>
                      <a:pt x="14" y="0"/>
                    </a:lnTo>
                    <a:lnTo>
                      <a:pt x="7" y="0"/>
                    </a:lnTo>
                    <a:lnTo>
                      <a:pt x="7" y="32"/>
                    </a:lnTo>
                    <a:lnTo>
                      <a:pt x="0" y="32"/>
                    </a:lnTo>
                    <a:lnTo>
                      <a:pt x="14" y="32"/>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94" name="Freeform 1457"/>
              <p:cNvSpPr>
                <a:spLocks/>
              </p:cNvSpPr>
              <p:nvPr/>
            </p:nvSpPr>
            <p:spPr bwMode="auto">
              <a:xfrm>
                <a:off x="7612063" y="3167063"/>
                <a:ext cx="22225" cy="50800"/>
              </a:xfrm>
              <a:custGeom>
                <a:avLst/>
                <a:gdLst>
                  <a:gd name="T0" fmla="*/ 0 w 14"/>
                  <a:gd name="T1" fmla="*/ 0 h 32"/>
                  <a:gd name="T2" fmla="*/ 35282190 w 14"/>
                  <a:gd name="T3" fmla="*/ 0 h 32"/>
                  <a:gd name="T4" fmla="*/ 17641889 w 14"/>
                  <a:gd name="T5" fmla="*/ 0 h 32"/>
                  <a:gd name="T6" fmla="*/ 17641889 w 14"/>
                  <a:gd name="T7" fmla="*/ 80644986 h 32"/>
                  <a:gd name="T8" fmla="*/ 0 w 14"/>
                  <a:gd name="T9" fmla="*/ 80644986 h 32"/>
                  <a:gd name="T10" fmla="*/ 35282190 w 14"/>
                  <a:gd name="T11" fmla="*/ 80644986 h 32"/>
                  <a:gd name="T12" fmla="*/ 0 60000 65536"/>
                  <a:gd name="T13" fmla="*/ 0 60000 65536"/>
                  <a:gd name="T14" fmla="*/ 0 60000 65536"/>
                  <a:gd name="T15" fmla="*/ 0 60000 65536"/>
                  <a:gd name="T16" fmla="*/ 0 60000 65536"/>
                  <a:gd name="T17" fmla="*/ 0 60000 65536"/>
                  <a:gd name="T18" fmla="*/ 0 w 14"/>
                  <a:gd name="T19" fmla="*/ 0 h 32"/>
                  <a:gd name="T20" fmla="*/ 14 w 1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4" h="32">
                    <a:moveTo>
                      <a:pt x="0" y="0"/>
                    </a:moveTo>
                    <a:lnTo>
                      <a:pt x="14" y="0"/>
                    </a:lnTo>
                    <a:lnTo>
                      <a:pt x="7" y="0"/>
                    </a:lnTo>
                    <a:lnTo>
                      <a:pt x="7" y="32"/>
                    </a:lnTo>
                    <a:lnTo>
                      <a:pt x="0" y="32"/>
                    </a:lnTo>
                    <a:lnTo>
                      <a:pt x="14" y="32"/>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95" name="Freeform 1458"/>
              <p:cNvSpPr>
                <a:spLocks/>
              </p:cNvSpPr>
              <p:nvPr/>
            </p:nvSpPr>
            <p:spPr bwMode="auto">
              <a:xfrm>
                <a:off x="7634288" y="3211513"/>
                <a:ext cx="22225" cy="50800"/>
              </a:xfrm>
              <a:custGeom>
                <a:avLst/>
                <a:gdLst>
                  <a:gd name="T0" fmla="*/ 0 w 14"/>
                  <a:gd name="T1" fmla="*/ 0 h 32"/>
                  <a:gd name="T2" fmla="*/ 35282190 w 14"/>
                  <a:gd name="T3" fmla="*/ 0 h 32"/>
                  <a:gd name="T4" fmla="*/ 17641889 w 14"/>
                  <a:gd name="T5" fmla="*/ 0 h 32"/>
                  <a:gd name="T6" fmla="*/ 17641889 w 14"/>
                  <a:gd name="T7" fmla="*/ 80644986 h 32"/>
                  <a:gd name="T8" fmla="*/ 0 w 14"/>
                  <a:gd name="T9" fmla="*/ 80644986 h 32"/>
                  <a:gd name="T10" fmla="*/ 35282190 w 14"/>
                  <a:gd name="T11" fmla="*/ 80644986 h 32"/>
                  <a:gd name="T12" fmla="*/ 0 60000 65536"/>
                  <a:gd name="T13" fmla="*/ 0 60000 65536"/>
                  <a:gd name="T14" fmla="*/ 0 60000 65536"/>
                  <a:gd name="T15" fmla="*/ 0 60000 65536"/>
                  <a:gd name="T16" fmla="*/ 0 60000 65536"/>
                  <a:gd name="T17" fmla="*/ 0 60000 65536"/>
                  <a:gd name="T18" fmla="*/ 0 w 14"/>
                  <a:gd name="T19" fmla="*/ 0 h 32"/>
                  <a:gd name="T20" fmla="*/ 14 w 1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4" h="32">
                    <a:moveTo>
                      <a:pt x="0" y="0"/>
                    </a:moveTo>
                    <a:lnTo>
                      <a:pt x="14" y="0"/>
                    </a:lnTo>
                    <a:lnTo>
                      <a:pt x="7" y="0"/>
                    </a:lnTo>
                    <a:lnTo>
                      <a:pt x="7" y="32"/>
                    </a:lnTo>
                    <a:lnTo>
                      <a:pt x="0" y="32"/>
                    </a:lnTo>
                    <a:lnTo>
                      <a:pt x="14" y="32"/>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96" name="Freeform 1459"/>
              <p:cNvSpPr>
                <a:spLocks/>
              </p:cNvSpPr>
              <p:nvPr/>
            </p:nvSpPr>
            <p:spPr bwMode="auto">
              <a:xfrm>
                <a:off x="7656513" y="3259138"/>
                <a:ext cx="20638" cy="52388"/>
              </a:xfrm>
              <a:custGeom>
                <a:avLst/>
                <a:gdLst>
                  <a:gd name="T0" fmla="*/ 0 w 13"/>
                  <a:gd name="T1" fmla="*/ 0 h 33"/>
                  <a:gd name="T2" fmla="*/ 32763622 w 13"/>
                  <a:gd name="T3" fmla="*/ 0 h 33"/>
                  <a:gd name="T4" fmla="*/ 15121306 w 13"/>
                  <a:gd name="T5" fmla="*/ 0 h 33"/>
                  <a:gd name="T6" fmla="*/ 15121306 w 13"/>
                  <a:gd name="T7" fmla="*/ 83166730 h 33"/>
                  <a:gd name="T8" fmla="*/ 0 w 13"/>
                  <a:gd name="T9" fmla="*/ 83166730 h 33"/>
                  <a:gd name="T10" fmla="*/ 32763622 w 13"/>
                  <a:gd name="T11" fmla="*/ 83166730 h 33"/>
                  <a:gd name="T12" fmla="*/ 0 60000 65536"/>
                  <a:gd name="T13" fmla="*/ 0 60000 65536"/>
                  <a:gd name="T14" fmla="*/ 0 60000 65536"/>
                  <a:gd name="T15" fmla="*/ 0 60000 65536"/>
                  <a:gd name="T16" fmla="*/ 0 60000 65536"/>
                  <a:gd name="T17" fmla="*/ 0 60000 65536"/>
                  <a:gd name="T18" fmla="*/ 0 w 13"/>
                  <a:gd name="T19" fmla="*/ 0 h 33"/>
                  <a:gd name="T20" fmla="*/ 13 w 13"/>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13" h="33">
                    <a:moveTo>
                      <a:pt x="0" y="0"/>
                    </a:moveTo>
                    <a:lnTo>
                      <a:pt x="13" y="0"/>
                    </a:lnTo>
                    <a:lnTo>
                      <a:pt x="6" y="0"/>
                    </a:lnTo>
                    <a:lnTo>
                      <a:pt x="6" y="33"/>
                    </a:lnTo>
                    <a:lnTo>
                      <a:pt x="0" y="33"/>
                    </a:lnTo>
                    <a:lnTo>
                      <a:pt x="13" y="33"/>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97" name="Freeform 1460"/>
              <p:cNvSpPr>
                <a:spLocks/>
              </p:cNvSpPr>
              <p:nvPr/>
            </p:nvSpPr>
            <p:spPr bwMode="auto">
              <a:xfrm>
                <a:off x="7680326" y="3309938"/>
                <a:ext cx="22225" cy="55563"/>
              </a:xfrm>
              <a:custGeom>
                <a:avLst/>
                <a:gdLst>
                  <a:gd name="T0" fmla="*/ 0 w 14"/>
                  <a:gd name="T1" fmla="*/ 0 h 35"/>
                  <a:gd name="T2" fmla="*/ 35282190 w 14"/>
                  <a:gd name="T3" fmla="*/ 0 h 35"/>
                  <a:gd name="T4" fmla="*/ 17641889 w 14"/>
                  <a:gd name="T5" fmla="*/ 0 h 35"/>
                  <a:gd name="T6" fmla="*/ 17641889 w 14"/>
                  <a:gd name="T7" fmla="*/ 88207043 h 35"/>
                  <a:gd name="T8" fmla="*/ 0 w 14"/>
                  <a:gd name="T9" fmla="*/ 88207043 h 35"/>
                  <a:gd name="T10" fmla="*/ 35282190 w 14"/>
                  <a:gd name="T11" fmla="*/ 88207043 h 35"/>
                  <a:gd name="T12" fmla="*/ 0 60000 65536"/>
                  <a:gd name="T13" fmla="*/ 0 60000 65536"/>
                  <a:gd name="T14" fmla="*/ 0 60000 65536"/>
                  <a:gd name="T15" fmla="*/ 0 60000 65536"/>
                  <a:gd name="T16" fmla="*/ 0 60000 65536"/>
                  <a:gd name="T17" fmla="*/ 0 60000 65536"/>
                  <a:gd name="T18" fmla="*/ 0 w 14"/>
                  <a:gd name="T19" fmla="*/ 0 h 35"/>
                  <a:gd name="T20" fmla="*/ 14 w 14"/>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14" h="35">
                    <a:moveTo>
                      <a:pt x="0" y="0"/>
                    </a:moveTo>
                    <a:lnTo>
                      <a:pt x="14" y="0"/>
                    </a:lnTo>
                    <a:lnTo>
                      <a:pt x="7" y="0"/>
                    </a:lnTo>
                    <a:lnTo>
                      <a:pt x="7" y="35"/>
                    </a:lnTo>
                    <a:lnTo>
                      <a:pt x="0" y="35"/>
                    </a:lnTo>
                    <a:lnTo>
                      <a:pt x="14" y="35"/>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98" name="Freeform 1461"/>
              <p:cNvSpPr>
                <a:spLocks/>
              </p:cNvSpPr>
              <p:nvPr/>
            </p:nvSpPr>
            <p:spPr bwMode="auto">
              <a:xfrm>
                <a:off x="7702551" y="3357563"/>
                <a:ext cx="22225" cy="63500"/>
              </a:xfrm>
              <a:custGeom>
                <a:avLst/>
                <a:gdLst>
                  <a:gd name="T0" fmla="*/ 0 w 14"/>
                  <a:gd name="T1" fmla="*/ 0 h 40"/>
                  <a:gd name="T2" fmla="*/ 35282190 w 14"/>
                  <a:gd name="T3" fmla="*/ 0 h 40"/>
                  <a:gd name="T4" fmla="*/ 17641889 w 14"/>
                  <a:gd name="T5" fmla="*/ 0 h 40"/>
                  <a:gd name="T6" fmla="*/ 17641889 w 14"/>
                  <a:gd name="T7" fmla="*/ 100806236 h 40"/>
                  <a:gd name="T8" fmla="*/ 0 w 14"/>
                  <a:gd name="T9" fmla="*/ 100806236 h 40"/>
                  <a:gd name="T10" fmla="*/ 35282190 w 14"/>
                  <a:gd name="T11" fmla="*/ 100806236 h 40"/>
                  <a:gd name="T12" fmla="*/ 0 60000 65536"/>
                  <a:gd name="T13" fmla="*/ 0 60000 65536"/>
                  <a:gd name="T14" fmla="*/ 0 60000 65536"/>
                  <a:gd name="T15" fmla="*/ 0 60000 65536"/>
                  <a:gd name="T16" fmla="*/ 0 60000 65536"/>
                  <a:gd name="T17" fmla="*/ 0 60000 65536"/>
                  <a:gd name="T18" fmla="*/ 0 w 14"/>
                  <a:gd name="T19" fmla="*/ 0 h 40"/>
                  <a:gd name="T20" fmla="*/ 14 w 14"/>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14" h="40">
                    <a:moveTo>
                      <a:pt x="0" y="0"/>
                    </a:moveTo>
                    <a:lnTo>
                      <a:pt x="14" y="0"/>
                    </a:lnTo>
                    <a:lnTo>
                      <a:pt x="7" y="0"/>
                    </a:lnTo>
                    <a:lnTo>
                      <a:pt x="7" y="40"/>
                    </a:lnTo>
                    <a:lnTo>
                      <a:pt x="0" y="40"/>
                    </a:lnTo>
                    <a:lnTo>
                      <a:pt x="14" y="40"/>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99" name="Freeform 1462"/>
              <p:cNvSpPr>
                <a:spLocks/>
              </p:cNvSpPr>
              <p:nvPr/>
            </p:nvSpPr>
            <p:spPr bwMode="auto">
              <a:xfrm>
                <a:off x="7724776" y="3409951"/>
                <a:ext cx="22225" cy="63500"/>
              </a:xfrm>
              <a:custGeom>
                <a:avLst/>
                <a:gdLst>
                  <a:gd name="T0" fmla="*/ 0 w 14"/>
                  <a:gd name="T1" fmla="*/ 0 h 40"/>
                  <a:gd name="T2" fmla="*/ 35282190 w 14"/>
                  <a:gd name="T3" fmla="*/ 0 h 40"/>
                  <a:gd name="T4" fmla="*/ 17641889 w 14"/>
                  <a:gd name="T5" fmla="*/ 0 h 40"/>
                  <a:gd name="T6" fmla="*/ 17641889 w 14"/>
                  <a:gd name="T7" fmla="*/ 100806236 h 40"/>
                  <a:gd name="T8" fmla="*/ 0 w 14"/>
                  <a:gd name="T9" fmla="*/ 100806236 h 40"/>
                  <a:gd name="T10" fmla="*/ 35282190 w 14"/>
                  <a:gd name="T11" fmla="*/ 100806236 h 40"/>
                  <a:gd name="T12" fmla="*/ 0 60000 65536"/>
                  <a:gd name="T13" fmla="*/ 0 60000 65536"/>
                  <a:gd name="T14" fmla="*/ 0 60000 65536"/>
                  <a:gd name="T15" fmla="*/ 0 60000 65536"/>
                  <a:gd name="T16" fmla="*/ 0 60000 65536"/>
                  <a:gd name="T17" fmla="*/ 0 60000 65536"/>
                  <a:gd name="T18" fmla="*/ 0 w 14"/>
                  <a:gd name="T19" fmla="*/ 0 h 40"/>
                  <a:gd name="T20" fmla="*/ 14 w 14"/>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14" h="40">
                    <a:moveTo>
                      <a:pt x="0" y="0"/>
                    </a:moveTo>
                    <a:lnTo>
                      <a:pt x="14" y="0"/>
                    </a:lnTo>
                    <a:lnTo>
                      <a:pt x="7" y="0"/>
                    </a:lnTo>
                    <a:lnTo>
                      <a:pt x="7" y="40"/>
                    </a:lnTo>
                    <a:lnTo>
                      <a:pt x="0" y="40"/>
                    </a:lnTo>
                    <a:lnTo>
                      <a:pt x="14" y="40"/>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00" name="Freeform 1463"/>
              <p:cNvSpPr>
                <a:spLocks/>
              </p:cNvSpPr>
              <p:nvPr/>
            </p:nvSpPr>
            <p:spPr bwMode="auto">
              <a:xfrm>
                <a:off x="7747001" y="3462338"/>
                <a:ext cx="22225" cy="69850"/>
              </a:xfrm>
              <a:custGeom>
                <a:avLst/>
                <a:gdLst>
                  <a:gd name="T0" fmla="*/ 0 w 14"/>
                  <a:gd name="T1" fmla="*/ 0 h 44"/>
                  <a:gd name="T2" fmla="*/ 35282190 w 14"/>
                  <a:gd name="T3" fmla="*/ 0 h 44"/>
                  <a:gd name="T4" fmla="*/ 17641889 w 14"/>
                  <a:gd name="T5" fmla="*/ 0 h 44"/>
                  <a:gd name="T6" fmla="*/ 17641889 w 14"/>
                  <a:gd name="T7" fmla="*/ 110886886 h 44"/>
                  <a:gd name="T8" fmla="*/ 0 w 14"/>
                  <a:gd name="T9" fmla="*/ 110886886 h 44"/>
                  <a:gd name="T10" fmla="*/ 35282190 w 14"/>
                  <a:gd name="T11" fmla="*/ 110886886 h 44"/>
                  <a:gd name="T12" fmla="*/ 0 60000 65536"/>
                  <a:gd name="T13" fmla="*/ 0 60000 65536"/>
                  <a:gd name="T14" fmla="*/ 0 60000 65536"/>
                  <a:gd name="T15" fmla="*/ 0 60000 65536"/>
                  <a:gd name="T16" fmla="*/ 0 60000 65536"/>
                  <a:gd name="T17" fmla="*/ 0 60000 65536"/>
                  <a:gd name="T18" fmla="*/ 0 w 14"/>
                  <a:gd name="T19" fmla="*/ 0 h 44"/>
                  <a:gd name="T20" fmla="*/ 14 w 14"/>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14" h="44">
                    <a:moveTo>
                      <a:pt x="0" y="0"/>
                    </a:moveTo>
                    <a:lnTo>
                      <a:pt x="14" y="0"/>
                    </a:lnTo>
                    <a:lnTo>
                      <a:pt x="7" y="0"/>
                    </a:lnTo>
                    <a:lnTo>
                      <a:pt x="7" y="44"/>
                    </a:lnTo>
                    <a:lnTo>
                      <a:pt x="0" y="44"/>
                    </a:lnTo>
                    <a:lnTo>
                      <a:pt x="14" y="44"/>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01" name="Freeform 1464"/>
              <p:cNvSpPr>
                <a:spLocks/>
              </p:cNvSpPr>
              <p:nvPr/>
            </p:nvSpPr>
            <p:spPr bwMode="auto">
              <a:xfrm>
                <a:off x="7772401" y="3514726"/>
                <a:ext cx="22225" cy="76200"/>
              </a:xfrm>
              <a:custGeom>
                <a:avLst/>
                <a:gdLst>
                  <a:gd name="T0" fmla="*/ 0 w 14"/>
                  <a:gd name="T1" fmla="*/ 0 h 48"/>
                  <a:gd name="T2" fmla="*/ 35282190 w 14"/>
                  <a:gd name="T3" fmla="*/ 0 h 48"/>
                  <a:gd name="T4" fmla="*/ 17641889 w 14"/>
                  <a:gd name="T5" fmla="*/ 0 h 48"/>
                  <a:gd name="T6" fmla="*/ 17641889 w 14"/>
                  <a:gd name="T7" fmla="*/ 120967511 h 48"/>
                  <a:gd name="T8" fmla="*/ 0 w 14"/>
                  <a:gd name="T9" fmla="*/ 120967511 h 48"/>
                  <a:gd name="T10" fmla="*/ 35282190 w 14"/>
                  <a:gd name="T11" fmla="*/ 120967511 h 48"/>
                  <a:gd name="T12" fmla="*/ 0 60000 65536"/>
                  <a:gd name="T13" fmla="*/ 0 60000 65536"/>
                  <a:gd name="T14" fmla="*/ 0 60000 65536"/>
                  <a:gd name="T15" fmla="*/ 0 60000 65536"/>
                  <a:gd name="T16" fmla="*/ 0 60000 65536"/>
                  <a:gd name="T17" fmla="*/ 0 60000 65536"/>
                  <a:gd name="T18" fmla="*/ 0 w 14"/>
                  <a:gd name="T19" fmla="*/ 0 h 48"/>
                  <a:gd name="T20" fmla="*/ 14 w 14"/>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14" h="48">
                    <a:moveTo>
                      <a:pt x="0" y="0"/>
                    </a:moveTo>
                    <a:lnTo>
                      <a:pt x="14" y="0"/>
                    </a:lnTo>
                    <a:lnTo>
                      <a:pt x="7" y="0"/>
                    </a:lnTo>
                    <a:lnTo>
                      <a:pt x="7" y="48"/>
                    </a:lnTo>
                    <a:lnTo>
                      <a:pt x="0" y="48"/>
                    </a:lnTo>
                    <a:lnTo>
                      <a:pt x="14" y="48"/>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02" name="Freeform 1465"/>
              <p:cNvSpPr>
                <a:spLocks/>
              </p:cNvSpPr>
              <p:nvPr/>
            </p:nvSpPr>
            <p:spPr bwMode="auto">
              <a:xfrm>
                <a:off x="7794626" y="3573463"/>
                <a:ext cx="22225" cy="84138"/>
              </a:xfrm>
              <a:custGeom>
                <a:avLst/>
                <a:gdLst>
                  <a:gd name="T0" fmla="*/ 0 w 14"/>
                  <a:gd name="T1" fmla="*/ 0 h 53"/>
                  <a:gd name="T2" fmla="*/ 35282190 w 14"/>
                  <a:gd name="T3" fmla="*/ 0 h 53"/>
                  <a:gd name="T4" fmla="*/ 17641889 w 14"/>
                  <a:gd name="T5" fmla="*/ 0 h 53"/>
                  <a:gd name="T6" fmla="*/ 17641889 w 14"/>
                  <a:gd name="T7" fmla="*/ 133569880 h 53"/>
                  <a:gd name="T8" fmla="*/ 0 w 14"/>
                  <a:gd name="T9" fmla="*/ 133569880 h 53"/>
                  <a:gd name="T10" fmla="*/ 35282190 w 14"/>
                  <a:gd name="T11" fmla="*/ 133569880 h 53"/>
                  <a:gd name="T12" fmla="*/ 0 60000 65536"/>
                  <a:gd name="T13" fmla="*/ 0 60000 65536"/>
                  <a:gd name="T14" fmla="*/ 0 60000 65536"/>
                  <a:gd name="T15" fmla="*/ 0 60000 65536"/>
                  <a:gd name="T16" fmla="*/ 0 60000 65536"/>
                  <a:gd name="T17" fmla="*/ 0 60000 65536"/>
                  <a:gd name="T18" fmla="*/ 0 w 14"/>
                  <a:gd name="T19" fmla="*/ 0 h 53"/>
                  <a:gd name="T20" fmla="*/ 14 w 14"/>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14" h="53">
                    <a:moveTo>
                      <a:pt x="0" y="0"/>
                    </a:moveTo>
                    <a:lnTo>
                      <a:pt x="14" y="0"/>
                    </a:lnTo>
                    <a:lnTo>
                      <a:pt x="7" y="0"/>
                    </a:lnTo>
                    <a:lnTo>
                      <a:pt x="7" y="53"/>
                    </a:lnTo>
                    <a:lnTo>
                      <a:pt x="0" y="53"/>
                    </a:lnTo>
                    <a:lnTo>
                      <a:pt x="14" y="53"/>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03" name="Freeform 1466"/>
              <p:cNvSpPr>
                <a:spLocks/>
              </p:cNvSpPr>
              <p:nvPr/>
            </p:nvSpPr>
            <p:spPr bwMode="auto">
              <a:xfrm>
                <a:off x="7816851" y="3632201"/>
                <a:ext cx="22225" cy="92075"/>
              </a:xfrm>
              <a:custGeom>
                <a:avLst/>
                <a:gdLst>
                  <a:gd name="T0" fmla="*/ 0 w 14"/>
                  <a:gd name="T1" fmla="*/ 0 h 58"/>
                  <a:gd name="T2" fmla="*/ 35282190 w 14"/>
                  <a:gd name="T3" fmla="*/ 0 h 58"/>
                  <a:gd name="T4" fmla="*/ 17641889 w 14"/>
                  <a:gd name="T5" fmla="*/ 0 h 58"/>
                  <a:gd name="T6" fmla="*/ 17641889 w 14"/>
                  <a:gd name="T7" fmla="*/ 146169074 h 58"/>
                  <a:gd name="T8" fmla="*/ 0 w 14"/>
                  <a:gd name="T9" fmla="*/ 146169074 h 58"/>
                  <a:gd name="T10" fmla="*/ 35282190 w 14"/>
                  <a:gd name="T11" fmla="*/ 146169074 h 58"/>
                  <a:gd name="T12" fmla="*/ 0 60000 65536"/>
                  <a:gd name="T13" fmla="*/ 0 60000 65536"/>
                  <a:gd name="T14" fmla="*/ 0 60000 65536"/>
                  <a:gd name="T15" fmla="*/ 0 60000 65536"/>
                  <a:gd name="T16" fmla="*/ 0 60000 65536"/>
                  <a:gd name="T17" fmla="*/ 0 60000 65536"/>
                  <a:gd name="T18" fmla="*/ 0 w 14"/>
                  <a:gd name="T19" fmla="*/ 0 h 58"/>
                  <a:gd name="T20" fmla="*/ 14 w 14"/>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14" h="58">
                    <a:moveTo>
                      <a:pt x="0" y="0"/>
                    </a:moveTo>
                    <a:lnTo>
                      <a:pt x="14" y="0"/>
                    </a:lnTo>
                    <a:lnTo>
                      <a:pt x="7" y="0"/>
                    </a:lnTo>
                    <a:lnTo>
                      <a:pt x="7" y="58"/>
                    </a:lnTo>
                    <a:lnTo>
                      <a:pt x="0" y="58"/>
                    </a:lnTo>
                    <a:lnTo>
                      <a:pt x="14" y="58"/>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04" name="Freeform 1467"/>
              <p:cNvSpPr>
                <a:spLocks/>
              </p:cNvSpPr>
              <p:nvPr/>
            </p:nvSpPr>
            <p:spPr bwMode="auto">
              <a:xfrm>
                <a:off x="7839076" y="3687763"/>
                <a:ext cx="22225" cy="103188"/>
              </a:xfrm>
              <a:custGeom>
                <a:avLst/>
                <a:gdLst>
                  <a:gd name="T0" fmla="*/ 0 w 14"/>
                  <a:gd name="T1" fmla="*/ 0 h 65"/>
                  <a:gd name="T2" fmla="*/ 35282190 w 14"/>
                  <a:gd name="T3" fmla="*/ 0 h 65"/>
                  <a:gd name="T4" fmla="*/ 17641889 w 14"/>
                  <a:gd name="T5" fmla="*/ 0 h 65"/>
                  <a:gd name="T6" fmla="*/ 17641889 w 14"/>
                  <a:gd name="T7" fmla="*/ 163811716 h 65"/>
                  <a:gd name="T8" fmla="*/ 0 w 14"/>
                  <a:gd name="T9" fmla="*/ 163811716 h 65"/>
                  <a:gd name="T10" fmla="*/ 35282190 w 14"/>
                  <a:gd name="T11" fmla="*/ 163811716 h 65"/>
                  <a:gd name="T12" fmla="*/ 0 60000 65536"/>
                  <a:gd name="T13" fmla="*/ 0 60000 65536"/>
                  <a:gd name="T14" fmla="*/ 0 60000 65536"/>
                  <a:gd name="T15" fmla="*/ 0 60000 65536"/>
                  <a:gd name="T16" fmla="*/ 0 60000 65536"/>
                  <a:gd name="T17" fmla="*/ 0 60000 65536"/>
                  <a:gd name="T18" fmla="*/ 0 w 14"/>
                  <a:gd name="T19" fmla="*/ 0 h 65"/>
                  <a:gd name="T20" fmla="*/ 14 w 14"/>
                  <a:gd name="T21" fmla="*/ 65 h 65"/>
                </a:gdLst>
                <a:ahLst/>
                <a:cxnLst>
                  <a:cxn ang="T12">
                    <a:pos x="T0" y="T1"/>
                  </a:cxn>
                  <a:cxn ang="T13">
                    <a:pos x="T2" y="T3"/>
                  </a:cxn>
                  <a:cxn ang="T14">
                    <a:pos x="T4" y="T5"/>
                  </a:cxn>
                  <a:cxn ang="T15">
                    <a:pos x="T6" y="T7"/>
                  </a:cxn>
                  <a:cxn ang="T16">
                    <a:pos x="T8" y="T9"/>
                  </a:cxn>
                  <a:cxn ang="T17">
                    <a:pos x="T10" y="T11"/>
                  </a:cxn>
                </a:cxnLst>
                <a:rect l="T18" t="T19" r="T20" b="T21"/>
                <a:pathLst>
                  <a:path w="14" h="65">
                    <a:moveTo>
                      <a:pt x="0" y="0"/>
                    </a:moveTo>
                    <a:lnTo>
                      <a:pt x="14" y="0"/>
                    </a:lnTo>
                    <a:lnTo>
                      <a:pt x="7" y="0"/>
                    </a:lnTo>
                    <a:lnTo>
                      <a:pt x="7" y="65"/>
                    </a:lnTo>
                    <a:lnTo>
                      <a:pt x="0" y="65"/>
                    </a:lnTo>
                    <a:lnTo>
                      <a:pt x="14" y="65"/>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05" name="Freeform 1468"/>
              <p:cNvSpPr>
                <a:spLocks/>
              </p:cNvSpPr>
              <p:nvPr/>
            </p:nvSpPr>
            <p:spPr bwMode="auto">
              <a:xfrm>
                <a:off x="7862888" y="3741738"/>
                <a:ext cx="22225" cy="119063"/>
              </a:xfrm>
              <a:custGeom>
                <a:avLst/>
                <a:gdLst>
                  <a:gd name="T0" fmla="*/ 0 w 14"/>
                  <a:gd name="T1" fmla="*/ 0 h 75"/>
                  <a:gd name="T2" fmla="*/ 35282190 w 14"/>
                  <a:gd name="T3" fmla="*/ 0 h 75"/>
                  <a:gd name="T4" fmla="*/ 17641889 w 14"/>
                  <a:gd name="T5" fmla="*/ 0 h 75"/>
                  <a:gd name="T6" fmla="*/ 17641889 w 14"/>
                  <a:gd name="T7" fmla="*/ 189013279 h 75"/>
                  <a:gd name="T8" fmla="*/ 0 w 14"/>
                  <a:gd name="T9" fmla="*/ 189013279 h 75"/>
                  <a:gd name="T10" fmla="*/ 35282190 w 14"/>
                  <a:gd name="T11" fmla="*/ 189013279 h 75"/>
                  <a:gd name="T12" fmla="*/ 0 60000 65536"/>
                  <a:gd name="T13" fmla="*/ 0 60000 65536"/>
                  <a:gd name="T14" fmla="*/ 0 60000 65536"/>
                  <a:gd name="T15" fmla="*/ 0 60000 65536"/>
                  <a:gd name="T16" fmla="*/ 0 60000 65536"/>
                  <a:gd name="T17" fmla="*/ 0 60000 65536"/>
                  <a:gd name="T18" fmla="*/ 0 w 14"/>
                  <a:gd name="T19" fmla="*/ 0 h 75"/>
                  <a:gd name="T20" fmla="*/ 14 w 14"/>
                  <a:gd name="T21" fmla="*/ 75 h 75"/>
                </a:gdLst>
                <a:ahLst/>
                <a:cxnLst>
                  <a:cxn ang="T12">
                    <a:pos x="T0" y="T1"/>
                  </a:cxn>
                  <a:cxn ang="T13">
                    <a:pos x="T2" y="T3"/>
                  </a:cxn>
                  <a:cxn ang="T14">
                    <a:pos x="T4" y="T5"/>
                  </a:cxn>
                  <a:cxn ang="T15">
                    <a:pos x="T6" y="T7"/>
                  </a:cxn>
                  <a:cxn ang="T16">
                    <a:pos x="T8" y="T9"/>
                  </a:cxn>
                  <a:cxn ang="T17">
                    <a:pos x="T10" y="T11"/>
                  </a:cxn>
                </a:cxnLst>
                <a:rect l="T18" t="T19" r="T20" b="T21"/>
                <a:pathLst>
                  <a:path w="14" h="75">
                    <a:moveTo>
                      <a:pt x="0" y="0"/>
                    </a:moveTo>
                    <a:lnTo>
                      <a:pt x="14" y="0"/>
                    </a:lnTo>
                    <a:lnTo>
                      <a:pt x="7" y="0"/>
                    </a:lnTo>
                    <a:lnTo>
                      <a:pt x="7" y="75"/>
                    </a:lnTo>
                    <a:lnTo>
                      <a:pt x="0" y="75"/>
                    </a:lnTo>
                    <a:lnTo>
                      <a:pt x="14" y="75"/>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06" name="Freeform 1469"/>
              <p:cNvSpPr>
                <a:spLocks/>
              </p:cNvSpPr>
              <p:nvPr/>
            </p:nvSpPr>
            <p:spPr bwMode="auto">
              <a:xfrm>
                <a:off x="7885113" y="3802063"/>
                <a:ext cx="22225" cy="125413"/>
              </a:xfrm>
              <a:custGeom>
                <a:avLst/>
                <a:gdLst>
                  <a:gd name="T0" fmla="*/ 0 w 14"/>
                  <a:gd name="T1" fmla="*/ 0 h 79"/>
                  <a:gd name="T2" fmla="*/ 35282190 w 14"/>
                  <a:gd name="T3" fmla="*/ 0 h 79"/>
                  <a:gd name="T4" fmla="*/ 17641889 w 14"/>
                  <a:gd name="T5" fmla="*/ 0 h 79"/>
                  <a:gd name="T6" fmla="*/ 17641889 w 14"/>
                  <a:gd name="T7" fmla="*/ 199093904 h 79"/>
                  <a:gd name="T8" fmla="*/ 0 w 14"/>
                  <a:gd name="T9" fmla="*/ 199093904 h 79"/>
                  <a:gd name="T10" fmla="*/ 35282190 w 14"/>
                  <a:gd name="T11" fmla="*/ 199093904 h 79"/>
                  <a:gd name="T12" fmla="*/ 0 60000 65536"/>
                  <a:gd name="T13" fmla="*/ 0 60000 65536"/>
                  <a:gd name="T14" fmla="*/ 0 60000 65536"/>
                  <a:gd name="T15" fmla="*/ 0 60000 65536"/>
                  <a:gd name="T16" fmla="*/ 0 60000 65536"/>
                  <a:gd name="T17" fmla="*/ 0 60000 65536"/>
                  <a:gd name="T18" fmla="*/ 0 w 14"/>
                  <a:gd name="T19" fmla="*/ 0 h 79"/>
                  <a:gd name="T20" fmla="*/ 14 w 14"/>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14" h="79">
                    <a:moveTo>
                      <a:pt x="0" y="0"/>
                    </a:moveTo>
                    <a:lnTo>
                      <a:pt x="14" y="0"/>
                    </a:lnTo>
                    <a:lnTo>
                      <a:pt x="7" y="0"/>
                    </a:lnTo>
                    <a:lnTo>
                      <a:pt x="7" y="79"/>
                    </a:lnTo>
                    <a:lnTo>
                      <a:pt x="0" y="79"/>
                    </a:lnTo>
                    <a:lnTo>
                      <a:pt x="14" y="79"/>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07" name="Freeform 1470"/>
              <p:cNvSpPr>
                <a:spLocks/>
              </p:cNvSpPr>
              <p:nvPr/>
            </p:nvSpPr>
            <p:spPr bwMode="auto">
              <a:xfrm>
                <a:off x="7907338" y="3838576"/>
                <a:ext cx="22225" cy="147638"/>
              </a:xfrm>
              <a:custGeom>
                <a:avLst/>
                <a:gdLst>
                  <a:gd name="T0" fmla="*/ 0 w 14"/>
                  <a:gd name="T1" fmla="*/ 0 h 93"/>
                  <a:gd name="T2" fmla="*/ 35282190 w 14"/>
                  <a:gd name="T3" fmla="*/ 0 h 93"/>
                  <a:gd name="T4" fmla="*/ 17641889 w 14"/>
                  <a:gd name="T5" fmla="*/ 0 h 93"/>
                  <a:gd name="T6" fmla="*/ 17641889 w 14"/>
                  <a:gd name="T7" fmla="*/ 234376141 h 93"/>
                  <a:gd name="T8" fmla="*/ 0 w 14"/>
                  <a:gd name="T9" fmla="*/ 234376141 h 93"/>
                  <a:gd name="T10" fmla="*/ 35282190 w 14"/>
                  <a:gd name="T11" fmla="*/ 234376141 h 93"/>
                  <a:gd name="T12" fmla="*/ 0 60000 65536"/>
                  <a:gd name="T13" fmla="*/ 0 60000 65536"/>
                  <a:gd name="T14" fmla="*/ 0 60000 65536"/>
                  <a:gd name="T15" fmla="*/ 0 60000 65536"/>
                  <a:gd name="T16" fmla="*/ 0 60000 65536"/>
                  <a:gd name="T17" fmla="*/ 0 60000 65536"/>
                  <a:gd name="T18" fmla="*/ 0 w 14"/>
                  <a:gd name="T19" fmla="*/ 0 h 93"/>
                  <a:gd name="T20" fmla="*/ 14 w 14"/>
                  <a:gd name="T21" fmla="*/ 93 h 93"/>
                </a:gdLst>
                <a:ahLst/>
                <a:cxnLst>
                  <a:cxn ang="T12">
                    <a:pos x="T0" y="T1"/>
                  </a:cxn>
                  <a:cxn ang="T13">
                    <a:pos x="T2" y="T3"/>
                  </a:cxn>
                  <a:cxn ang="T14">
                    <a:pos x="T4" y="T5"/>
                  </a:cxn>
                  <a:cxn ang="T15">
                    <a:pos x="T6" y="T7"/>
                  </a:cxn>
                  <a:cxn ang="T16">
                    <a:pos x="T8" y="T9"/>
                  </a:cxn>
                  <a:cxn ang="T17">
                    <a:pos x="T10" y="T11"/>
                  </a:cxn>
                </a:cxnLst>
                <a:rect l="T18" t="T19" r="T20" b="T21"/>
                <a:pathLst>
                  <a:path w="14" h="93">
                    <a:moveTo>
                      <a:pt x="0" y="0"/>
                    </a:moveTo>
                    <a:lnTo>
                      <a:pt x="14" y="0"/>
                    </a:lnTo>
                    <a:lnTo>
                      <a:pt x="7" y="0"/>
                    </a:lnTo>
                    <a:lnTo>
                      <a:pt x="7" y="93"/>
                    </a:lnTo>
                    <a:lnTo>
                      <a:pt x="0" y="93"/>
                    </a:lnTo>
                    <a:lnTo>
                      <a:pt x="14" y="93"/>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08" name="Freeform 1471"/>
              <p:cNvSpPr>
                <a:spLocks/>
              </p:cNvSpPr>
              <p:nvPr/>
            </p:nvSpPr>
            <p:spPr bwMode="auto">
              <a:xfrm>
                <a:off x="7929563" y="3886201"/>
                <a:ext cx="22225" cy="158750"/>
              </a:xfrm>
              <a:custGeom>
                <a:avLst/>
                <a:gdLst>
                  <a:gd name="T0" fmla="*/ 0 w 14"/>
                  <a:gd name="T1" fmla="*/ 0 h 100"/>
                  <a:gd name="T2" fmla="*/ 35282190 w 14"/>
                  <a:gd name="T3" fmla="*/ 0 h 100"/>
                  <a:gd name="T4" fmla="*/ 17641889 w 14"/>
                  <a:gd name="T5" fmla="*/ 0 h 100"/>
                  <a:gd name="T6" fmla="*/ 17641889 w 14"/>
                  <a:gd name="T7" fmla="*/ 252015647 h 100"/>
                  <a:gd name="T8" fmla="*/ 0 w 14"/>
                  <a:gd name="T9" fmla="*/ 252015647 h 100"/>
                  <a:gd name="T10" fmla="*/ 35282190 w 14"/>
                  <a:gd name="T11" fmla="*/ 252015647 h 100"/>
                  <a:gd name="T12" fmla="*/ 0 60000 65536"/>
                  <a:gd name="T13" fmla="*/ 0 60000 65536"/>
                  <a:gd name="T14" fmla="*/ 0 60000 65536"/>
                  <a:gd name="T15" fmla="*/ 0 60000 65536"/>
                  <a:gd name="T16" fmla="*/ 0 60000 65536"/>
                  <a:gd name="T17" fmla="*/ 0 60000 65536"/>
                  <a:gd name="T18" fmla="*/ 0 w 14"/>
                  <a:gd name="T19" fmla="*/ 0 h 100"/>
                  <a:gd name="T20" fmla="*/ 14 w 14"/>
                  <a:gd name="T21" fmla="*/ 100 h 100"/>
                </a:gdLst>
                <a:ahLst/>
                <a:cxnLst>
                  <a:cxn ang="T12">
                    <a:pos x="T0" y="T1"/>
                  </a:cxn>
                  <a:cxn ang="T13">
                    <a:pos x="T2" y="T3"/>
                  </a:cxn>
                  <a:cxn ang="T14">
                    <a:pos x="T4" y="T5"/>
                  </a:cxn>
                  <a:cxn ang="T15">
                    <a:pos x="T6" y="T7"/>
                  </a:cxn>
                  <a:cxn ang="T16">
                    <a:pos x="T8" y="T9"/>
                  </a:cxn>
                  <a:cxn ang="T17">
                    <a:pos x="T10" y="T11"/>
                  </a:cxn>
                </a:cxnLst>
                <a:rect l="T18" t="T19" r="T20" b="T21"/>
                <a:pathLst>
                  <a:path w="14" h="100">
                    <a:moveTo>
                      <a:pt x="0" y="0"/>
                    </a:moveTo>
                    <a:lnTo>
                      <a:pt x="14" y="0"/>
                    </a:lnTo>
                    <a:lnTo>
                      <a:pt x="7" y="0"/>
                    </a:lnTo>
                    <a:lnTo>
                      <a:pt x="7" y="100"/>
                    </a:lnTo>
                    <a:lnTo>
                      <a:pt x="0" y="100"/>
                    </a:lnTo>
                    <a:lnTo>
                      <a:pt x="14" y="100"/>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09" name="Freeform 1472"/>
              <p:cNvSpPr>
                <a:spLocks/>
              </p:cNvSpPr>
              <p:nvPr/>
            </p:nvSpPr>
            <p:spPr bwMode="auto">
              <a:xfrm>
                <a:off x="7954963" y="3919538"/>
                <a:ext cx="22225" cy="161925"/>
              </a:xfrm>
              <a:custGeom>
                <a:avLst/>
                <a:gdLst>
                  <a:gd name="T0" fmla="*/ 0 w 14"/>
                  <a:gd name="T1" fmla="*/ 0 h 102"/>
                  <a:gd name="T2" fmla="*/ 35282190 w 14"/>
                  <a:gd name="T3" fmla="*/ 0 h 102"/>
                  <a:gd name="T4" fmla="*/ 17641889 w 14"/>
                  <a:gd name="T5" fmla="*/ 0 h 102"/>
                  <a:gd name="T6" fmla="*/ 17641889 w 14"/>
                  <a:gd name="T7" fmla="*/ 257055960 h 102"/>
                  <a:gd name="T8" fmla="*/ 0 w 14"/>
                  <a:gd name="T9" fmla="*/ 257055960 h 102"/>
                  <a:gd name="T10" fmla="*/ 35282190 w 14"/>
                  <a:gd name="T11" fmla="*/ 257055960 h 102"/>
                  <a:gd name="T12" fmla="*/ 0 60000 65536"/>
                  <a:gd name="T13" fmla="*/ 0 60000 65536"/>
                  <a:gd name="T14" fmla="*/ 0 60000 65536"/>
                  <a:gd name="T15" fmla="*/ 0 60000 65536"/>
                  <a:gd name="T16" fmla="*/ 0 60000 65536"/>
                  <a:gd name="T17" fmla="*/ 0 60000 65536"/>
                  <a:gd name="T18" fmla="*/ 0 w 14"/>
                  <a:gd name="T19" fmla="*/ 0 h 102"/>
                  <a:gd name="T20" fmla="*/ 14 w 14"/>
                  <a:gd name="T21" fmla="*/ 102 h 102"/>
                </a:gdLst>
                <a:ahLst/>
                <a:cxnLst>
                  <a:cxn ang="T12">
                    <a:pos x="T0" y="T1"/>
                  </a:cxn>
                  <a:cxn ang="T13">
                    <a:pos x="T2" y="T3"/>
                  </a:cxn>
                  <a:cxn ang="T14">
                    <a:pos x="T4" y="T5"/>
                  </a:cxn>
                  <a:cxn ang="T15">
                    <a:pos x="T6" y="T7"/>
                  </a:cxn>
                  <a:cxn ang="T16">
                    <a:pos x="T8" y="T9"/>
                  </a:cxn>
                  <a:cxn ang="T17">
                    <a:pos x="T10" y="T11"/>
                  </a:cxn>
                </a:cxnLst>
                <a:rect l="T18" t="T19" r="T20" b="T21"/>
                <a:pathLst>
                  <a:path w="14" h="102">
                    <a:moveTo>
                      <a:pt x="0" y="0"/>
                    </a:moveTo>
                    <a:lnTo>
                      <a:pt x="14" y="0"/>
                    </a:lnTo>
                    <a:lnTo>
                      <a:pt x="7" y="0"/>
                    </a:lnTo>
                    <a:lnTo>
                      <a:pt x="7" y="102"/>
                    </a:lnTo>
                    <a:lnTo>
                      <a:pt x="0" y="102"/>
                    </a:lnTo>
                    <a:lnTo>
                      <a:pt x="14" y="102"/>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10" name="Freeform 1473"/>
              <p:cNvSpPr>
                <a:spLocks/>
              </p:cNvSpPr>
              <p:nvPr/>
            </p:nvSpPr>
            <p:spPr bwMode="auto">
              <a:xfrm>
                <a:off x="7977188" y="3949701"/>
                <a:ext cx="22225" cy="176213"/>
              </a:xfrm>
              <a:custGeom>
                <a:avLst/>
                <a:gdLst>
                  <a:gd name="T0" fmla="*/ 0 w 14"/>
                  <a:gd name="T1" fmla="*/ 0 h 111"/>
                  <a:gd name="T2" fmla="*/ 35282190 w 14"/>
                  <a:gd name="T3" fmla="*/ 0 h 111"/>
                  <a:gd name="T4" fmla="*/ 17641889 w 14"/>
                  <a:gd name="T5" fmla="*/ 0 h 111"/>
                  <a:gd name="T6" fmla="*/ 17641889 w 14"/>
                  <a:gd name="T7" fmla="*/ 279738954 h 111"/>
                  <a:gd name="T8" fmla="*/ 0 w 14"/>
                  <a:gd name="T9" fmla="*/ 279738954 h 111"/>
                  <a:gd name="T10" fmla="*/ 35282190 w 14"/>
                  <a:gd name="T11" fmla="*/ 279738954 h 111"/>
                  <a:gd name="T12" fmla="*/ 0 60000 65536"/>
                  <a:gd name="T13" fmla="*/ 0 60000 65536"/>
                  <a:gd name="T14" fmla="*/ 0 60000 65536"/>
                  <a:gd name="T15" fmla="*/ 0 60000 65536"/>
                  <a:gd name="T16" fmla="*/ 0 60000 65536"/>
                  <a:gd name="T17" fmla="*/ 0 60000 65536"/>
                  <a:gd name="T18" fmla="*/ 0 w 14"/>
                  <a:gd name="T19" fmla="*/ 0 h 111"/>
                  <a:gd name="T20" fmla="*/ 14 w 14"/>
                  <a:gd name="T21" fmla="*/ 111 h 111"/>
                </a:gdLst>
                <a:ahLst/>
                <a:cxnLst>
                  <a:cxn ang="T12">
                    <a:pos x="T0" y="T1"/>
                  </a:cxn>
                  <a:cxn ang="T13">
                    <a:pos x="T2" y="T3"/>
                  </a:cxn>
                  <a:cxn ang="T14">
                    <a:pos x="T4" y="T5"/>
                  </a:cxn>
                  <a:cxn ang="T15">
                    <a:pos x="T6" y="T7"/>
                  </a:cxn>
                  <a:cxn ang="T16">
                    <a:pos x="T8" y="T9"/>
                  </a:cxn>
                  <a:cxn ang="T17">
                    <a:pos x="T10" y="T11"/>
                  </a:cxn>
                </a:cxnLst>
                <a:rect l="T18" t="T19" r="T20" b="T21"/>
                <a:pathLst>
                  <a:path w="14" h="111">
                    <a:moveTo>
                      <a:pt x="0" y="0"/>
                    </a:moveTo>
                    <a:lnTo>
                      <a:pt x="14" y="0"/>
                    </a:lnTo>
                    <a:lnTo>
                      <a:pt x="7" y="0"/>
                    </a:lnTo>
                    <a:lnTo>
                      <a:pt x="7" y="111"/>
                    </a:lnTo>
                    <a:lnTo>
                      <a:pt x="0" y="111"/>
                    </a:lnTo>
                    <a:lnTo>
                      <a:pt x="14" y="111"/>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11" name="Freeform 1474"/>
              <p:cNvSpPr>
                <a:spLocks/>
              </p:cNvSpPr>
              <p:nvPr/>
            </p:nvSpPr>
            <p:spPr bwMode="auto">
              <a:xfrm>
                <a:off x="7999413" y="3960813"/>
                <a:ext cx="22225" cy="176213"/>
              </a:xfrm>
              <a:custGeom>
                <a:avLst/>
                <a:gdLst>
                  <a:gd name="T0" fmla="*/ 0 w 14"/>
                  <a:gd name="T1" fmla="*/ 0 h 111"/>
                  <a:gd name="T2" fmla="*/ 35282190 w 14"/>
                  <a:gd name="T3" fmla="*/ 0 h 111"/>
                  <a:gd name="T4" fmla="*/ 17641889 w 14"/>
                  <a:gd name="T5" fmla="*/ 0 h 111"/>
                  <a:gd name="T6" fmla="*/ 17641889 w 14"/>
                  <a:gd name="T7" fmla="*/ 279738954 h 111"/>
                  <a:gd name="T8" fmla="*/ 0 w 14"/>
                  <a:gd name="T9" fmla="*/ 279738954 h 111"/>
                  <a:gd name="T10" fmla="*/ 35282190 w 14"/>
                  <a:gd name="T11" fmla="*/ 279738954 h 111"/>
                  <a:gd name="T12" fmla="*/ 0 60000 65536"/>
                  <a:gd name="T13" fmla="*/ 0 60000 65536"/>
                  <a:gd name="T14" fmla="*/ 0 60000 65536"/>
                  <a:gd name="T15" fmla="*/ 0 60000 65536"/>
                  <a:gd name="T16" fmla="*/ 0 60000 65536"/>
                  <a:gd name="T17" fmla="*/ 0 60000 65536"/>
                  <a:gd name="T18" fmla="*/ 0 w 14"/>
                  <a:gd name="T19" fmla="*/ 0 h 111"/>
                  <a:gd name="T20" fmla="*/ 14 w 14"/>
                  <a:gd name="T21" fmla="*/ 111 h 111"/>
                </a:gdLst>
                <a:ahLst/>
                <a:cxnLst>
                  <a:cxn ang="T12">
                    <a:pos x="T0" y="T1"/>
                  </a:cxn>
                  <a:cxn ang="T13">
                    <a:pos x="T2" y="T3"/>
                  </a:cxn>
                  <a:cxn ang="T14">
                    <a:pos x="T4" y="T5"/>
                  </a:cxn>
                  <a:cxn ang="T15">
                    <a:pos x="T6" y="T7"/>
                  </a:cxn>
                  <a:cxn ang="T16">
                    <a:pos x="T8" y="T9"/>
                  </a:cxn>
                  <a:cxn ang="T17">
                    <a:pos x="T10" y="T11"/>
                  </a:cxn>
                </a:cxnLst>
                <a:rect l="T18" t="T19" r="T20" b="T21"/>
                <a:pathLst>
                  <a:path w="14" h="111">
                    <a:moveTo>
                      <a:pt x="0" y="0"/>
                    </a:moveTo>
                    <a:lnTo>
                      <a:pt x="14" y="0"/>
                    </a:lnTo>
                    <a:lnTo>
                      <a:pt x="7" y="0"/>
                    </a:lnTo>
                    <a:lnTo>
                      <a:pt x="7" y="111"/>
                    </a:lnTo>
                    <a:lnTo>
                      <a:pt x="0" y="111"/>
                    </a:lnTo>
                    <a:lnTo>
                      <a:pt x="14" y="111"/>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12" name="Freeform 1475"/>
              <p:cNvSpPr>
                <a:spLocks/>
              </p:cNvSpPr>
              <p:nvPr/>
            </p:nvSpPr>
            <p:spPr bwMode="auto">
              <a:xfrm>
                <a:off x="8021638" y="3971926"/>
                <a:ext cx="22225" cy="161925"/>
              </a:xfrm>
              <a:custGeom>
                <a:avLst/>
                <a:gdLst>
                  <a:gd name="T0" fmla="*/ 0 w 14"/>
                  <a:gd name="T1" fmla="*/ 0 h 102"/>
                  <a:gd name="T2" fmla="*/ 35282190 w 14"/>
                  <a:gd name="T3" fmla="*/ 0 h 102"/>
                  <a:gd name="T4" fmla="*/ 17641889 w 14"/>
                  <a:gd name="T5" fmla="*/ 0 h 102"/>
                  <a:gd name="T6" fmla="*/ 17641889 w 14"/>
                  <a:gd name="T7" fmla="*/ 257055960 h 102"/>
                  <a:gd name="T8" fmla="*/ 0 w 14"/>
                  <a:gd name="T9" fmla="*/ 257055960 h 102"/>
                  <a:gd name="T10" fmla="*/ 35282190 w 14"/>
                  <a:gd name="T11" fmla="*/ 257055960 h 102"/>
                  <a:gd name="T12" fmla="*/ 0 60000 65536"/>
                  <a:gd name="T13" fmla="*/ 0 60000 65536"/>
                  <a:gd name="T14" fmla="*/ 0 60000 65536"/>
                  <a:gd name="T15" fmla="*/ 0 60000 65536"/>
                  <a:gd name="T16" fmla="*/ 0 60000 65536"/>
                  <a:gd name="T17" fmla="*/ 0 60000 65536"/>
                  <a:gd name="T18" fmla="*/ 0 w 14"/>
                  <a:gd name="T19" fmla="*/ 0 h 102"/>
                  <a:gd name="T20" fmla="*/ 14 w 14"/>
                  <a:gd name="T21" fmla="*/ 102 h 102"/>
                </a:gdLst>
                <a:ahLst/>
                <a:cxnLst>
                  <a:cxn ang="T12">
                    <a:pos x="T0" y="T1"/>
                  </a:cxn>
                  <a:cxn ang="T13">
                    <a:pos x="T2" y="T3"/>
                  </a:cxn>
                  <a:cxn ang="T14">
                    <a:pos x="T4" y="T5"/>
                  </a:cxn>
                  <a:cxn ang="T15">
                    <a:pos x="T6" y="T7"/>
                  </a:cxn>
                  <a:cxn ang="T16">
                    <a:pos x="T8" y="T9"/>
                  </a:cxn>
                  <a:cxn ang="T17">
                    <a:pos x="T10" y="T11"/>
                  </a:cxn>
                </a:cxnLst>
                <a:rect l="T18" t="T19" r="T20" b="T21"/>
                <a:pathLst>
                  <a:path w="14" h="102">
                    <a:moveTo>
                      <a:pt x="0" y="0"/>
                    </a:moveTo>
                    <a:lnTo>
                      <a:pt x="14" y="0"/>
                    </a:lnTo>
                    <a:lnTo>
                      <a:pt x="7" y="0"/>
                    </a:lnTo>
                    <a:lnTo>
                      <a:pt x="7" y="102"/>
                    </a:lnTo>
                    <a:lnTo>
                      <a:pt x="0" y="102"/>
                    </a:lnTo>
                    <a:lnTo>
                      <a:pt x="14" y="102"/>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13" name="Freeform 1476"/>
              <p:cNvSpPr>
                <a:spLocks/>
              </p:cNvSpPr>
              <p:nvPr/>
            </p:nvSpPr>
            <p:spPr bwMode="auto">
              <a:xfrm>
                <a:off x="8047038" y="3956051"/>
                <a:ext cx="22225" cy="166688"/>
              </a:xfrm>
              <a:custGeom>
                <a:avLst/>
                <a:gdLst>
                  <a:gd name="T0" fmla="*/ 0 w 14"/>
                  <a:gd name="T1" fmla="*/ 0 h 105"/>
                  <a:gd name="T2" fmla="*/ 35282190 w 14"/>
                  <a:gd name="T3" fmla="*/ 0 h 105"/>
                  <a:gd name="T4" fmla="*/ 17641889 w 14"/>
                  <a:gd name="T5" fmla="*/ 0 h 105"/>
                  <a:gd name="T6" fmla="*/ 17641889 w 14"/>
                  <a:gd name="T7" fmla="*/ 264618016 h 105"/>
                  <a:gd name="T8" fmla="*/ 0 w 14"/>
                  <a:gd name="T9" fmla="*/ 264618016 h 105"/>
                  <a:gd name="T10" fmla="*/ 35282190 w 14"/>
                  <a:gd name="T11" fmla="*/ 264618016 h 105"/>
                  <a:gd name="T12" fmla="*/ 0 60000 65536"/>
                  <a:gd name="T13" fmla="*/ 0 60000 65536"/>
                  <a:gd name="T14" fmla="*/ 0 60000 65536"/>
                  <a:gd name="T15" fmla="*/ 0 60000 65536"/>
                  <a:gd name="T16" fmla="*/ 0 60000 65536"/>
                  <a:gd name="T17" fmla="*/ 0 60000 65536"/>
                  <a:gd name="T18" fmla="*/ 0 w 14"/>
                  <a:gd name="T19" fmla="*/ 0 h 105"/>
                  <a:gd name="T20" fmla="*/ 14 w 14"/>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14" h="105">
                    <a:moveTo>
                      <a:pt x="0" y="0"/>
                    </a:moveTo>
                    <a:lnTo>
                      <a:pt x="14" y="0"/>
                    </a:lnTo>
                    <a:lnTo>
                      <a:pt x="7" y="0"/>
                    </a:lnTo>
                    <a:lnTo>
                      <a:pt x="7" y="105"/>
                    </a:lnTo>
                    <a:lnTo>
                      <a:pt x="0" y="105"/>
                    </a:lnTo>
                    <a:lnTo>
                      <a:pt x="14" y="105"/>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14" name="Freeform 1477"/>
              <p:cNvSpPr>
                <a:spLocks/>
              </p:cNvSpPr>
              <p:nvPr/>
            </p:nvSpPr>
            <p:spPr bwMode="auto">
              <a:xfrm>
                <a:off x="8069263" y="3949701"/>
                <a:ext cx="22225" cy="131763"/>
              </a:xfrm>
              <a:custGeom>
                <a:avLst/>
                <a:gdLst>
                  <a:gd name="T0" fmla="*/ 0 w 14"/>
                  <a:gd name="T1" fmla="*/ 0 h 83"/>
                  <a:gd name="T2" fmla="*/ 35282190 w 14"/>
                  <a:gd name="T3" fmla="*/ 0 h 83"/>
                  <a:gd name="T4" fmla="*/ 17641889 w 14"/>
                  <a:gd name="T5" fmla="*/ 0 h 83"/>
                  <a:gd name="T6" fmla="*/ 17641889 w 14"/>
                  <a:gd name="T7" fmla="*/ 209174579 h 83"/>
                  <a:gd name="T8" fmla="*/ 0 w 14"/>
                  <a:gd name="T9" fmla="*/ 209174579 h 83"/>
                  <a:gd name="T10" fmla="*/ 35282190 w 14"/>
                  <a:gd name="T11" fmla="*/ 209174579 h 83"/>
                  <a:gd name="T12" fmla="*/ 0 60000 65536"/>
                  <a:gd name="T13" fmla="*/ 0 60000 65536"/>
                  <a:gd name="T14" fmla="*/ 0 60000 65536"/>
                  <a:gd name="T15" fmla="*/ 0 60000 65536"/>
                  <a:gd name="T16" fmla="*/ 0 60000 65536"/>
                  <a:gd name="T17" fmla="*/ 0 60000 65536"/>
                  <a:gd name="T18" fmla="*/ 0 w 14"/>
                  <a:gd name="T19" fmla="*/ 0 h 83"/>
                  <a:gd name="T20" fmla="*/ 14 w 14"/>
                  <a:gd name="T21" fmla="*/ 83 h 83"/>
                </a:gdLst>
                <a:ahLst/>
                <a:cxnLst>
                  <a:cxn ang="T12">
                    <a:pos x="T0" y="T1"/>
                  </a:cxn>
                  <a:cxn ang="T13">
                    <a:pos x="T2" y="T3"/>
                  </a:cxn>
                  <a:cxn ang="T14">
                    <a:pos x="T4" y="T5"/>
                  </a:cxn>
                  <a:cxn ang="T15">
                    <a:pos x="T6" y="T7"/>
                  </a:cxn>
                  <a:cxn ang="T16">
                    <a:pos x="T8" y="T9"/>
                  </a:cxn>
                  <a:cxn ang="T17">
                    <a:pos x="T10" y="T11"/>
                  </a:cxn>
                </a:cxnLst>
                <a:rect l="T18" t="T19" r="T20" b="T21"/>
                <a:pathLst>
                  <a:path w="14" h="83">
                    <a:moveTo>
                      <a:pt x="0" y="0"/>
                    </a:moveTo>
                    <a:lnTo>
                      <a:pt x="14" y="0"/>
                    </a:lnTo>
                    <a:lnTo>
                      <a:pt x="7" y="0"/>
                    </a:lnTo>
                    <a:lnTo>
                      <a:pt x="7" y="83"/>
                    </a:lnTo>
                    <a:lnTo>
                      <a:pt x="0" y="83"/>
                    </a:lnTo>
                    <a:lnTo>
                      <a:pt x="14" y="83"/>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15" name="Freeform 1478"/>
              <p:cNvSpPr>
                <a:spLocks/>
              </p:cNvSpPr>
              <p:nvPr/>
            </p:nvSpPr>
            <p:spPr bwMode="auto">
              <a:xfrm>
                <a:off x="8091488" y="3922713"/>
                <a:ext cx="22225" cy="119063"/>
              </a:xfrm>
              <a:custGeom>
                <a:avLst/>
                <a:gdLst>
                  <a:gd name="T0" fmla="*/ 0 w 14"/>
                  <a:gd name="T1" fmla="*/ 0 h 75"/>
                  <a:gd name="T2" fmla="*/ 35282190 w 14"/>
                  <a:gd name="T3" fmla="*/ 0 h 75"/>
                  <a:gd name="T4" fmla="*/ 17641889 w 14"/>
                  <a:gd name="T5" fmla="*/ 0 h 75"/>
                  <a:gd name="T6" fmla="*/ 17641889 w 14"/>
                  <a:gd name="T7" fmla="*/ 189013279 h 75"/>
                  <a:gd name="T8" fmla="*/ 0 w 14"/>
                  <a:gd name="T9" fmla="*/ 189013279 h 75"/>
                  <a:gd name="T10" fmla="*/ 35282190 w 14"/>
                  <a:gd name="T11" fmla="*/ 189013279 h 75"/>
                  <a:gd name="T12" fmla="*/ 0 60000 65536"/>
                  <a:gd name="T13" fmla="*/ 0 60000 65536"/>
                  <a:gd name="T14" fmla="*/ 0 60000 65536"/>
                  <a:gd name="T15" fmla="*/ 0 60000 65536"/>
                  <a:gd name="T16" fmla="*/ 0 60000 65536"/>
                  <a:gd name="T17" fmla="*/ 0 60000 65536"/>
                  <a:gd name="T18" fmla="*/ 0 w 14"/>
                  <a:gd name="T19" fmla="*/ 0 h 75"/>
                  <a:gd name="T20" fmla="*/ 14 w 14"/>
                  <a:gd name="T21" fmla="*/ 75 h 75"/>
                </a:gdLst>
                <a:ahLst/>
                <a:cxnLst>
                  <a:cxn ang="T12">
                    <a:pos x="T0" y="T1"/>
                  </a:cxn>
                  <a:cxn ang="T13">
                    <a:pos x="T2" y="T3"/>
                  </a:cxn>
                  <a:cxn ang="T14">
                    <a:pos x="T4" y="T5"/>
                  </a:cxn>
                  <a:cxn ang="T15">
                    <a:pos x="T6" y="T7"/>
                  </a:cxn>
                  <a:cxn ang="T16">
                    <a:pos x="T8" y="T9"/>
                  </a:cxn>
                  <a:cxn ang="T17">
                    <a:pos x="T10" y="T11"/>
                  </a:cxn>
                </a:cxnLst>
                <a:rect l="T18" t="T19" r="T20" b="T21"/>
                <a:pathLst>
                  <a:path w="14" h="75">
                    <a:moveTo>
                      <a:pt x="0" y="0"/>
                    </a:moveTo>
                    <a:lnTo>
                      <a:pt x="14" y="0"/>
                    </a:lnTo>
                    <a:lnTo>
                      <a:pt x="7" y="0"/>
                    </a:lnTo>
                    <a:lnTo>
                      <a:pt x="7" y="75"/>
                    </a:lnTo>
                    <a:lnTo>
                      <a:pt x="0" y="75"/>
                    </a:lnTo>
                    <a:lnTo>
                      <a:pt x="14" y="75"/>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16" name="Freeform 1479"/>
              <p:cNvSpPr>
                <a:spLocks/>
              </p:cNvSpPr>
              <p:nvPr/>
            </p:nvSpPr>
            <p:spPr bwMode="auto">
              <a:xfrm>
                <a:off x="8113713" y="3908426"/>
                <a:ext cx="22225" cy="103188"/>
              </a:xfrm>
              <a:custGeom>
                <a:avLst/>
                <a:gdLst>
                  <a:gd name="T0" fmla="*/ 0 w 14"/>
                  <a:gd name="T1" fmla="*/ 0 h 65"/>
                  <a:gd name="T2" fmla="*/ 35282190 w 14"/>
                  <a:gd name="T3" fmla="*/ 0 h 65"/>
                  <a:gd name="T4" fmla="*/ 17641889 w 14"/>
                  <a:gd name="T5" fmla="*/ 0 h 65"/>
                  <a:gd name="T6" fmla="*/ 17641889 w 14"/>
                  <a:gd name="T7" fmla="*/ 163811716 h 65"/>
                  <a:gd name="T8" fmla="*/ 0 w 14"/>
                  <a:gd name="T9" fmla="*/ 163811716 h 65"/>
                  <a:gd name="T10" fmla="*/ 35282190 w 14"/>
                  <a:gd name="T11" fmla="*/ 163811716 h 65"/>
                  <a:gd name="T12" fmla="*/ 0 60000 65536"/>
                  <a:gd name="T13" fmla="*/ 0 60000 65536"/>
                  <a:gd name="T14" fmla="*/ 0 60000 65536"/>
                  <a:gd name="T15" fmla="*/ 0 60000 65536"/>
                  <a:gd name="T16" fmla="*/ 0 60000 65536"/>
                  <a:gd name="T17" fmla="*/ 0 60000 65536"/>
                  <a:gd name="T18" fmla="*/ 0 w 14"/>
                  <a:gd name="T19" fmla="*/ 0 h 65"/>
                  <a:gd name="T20" fmla="*/ 14 w 14"/>
                  <a:gd name="T21" fmla="*/ 65 h 65"/>
                </a:gdLst>
                <a:ahLst/>
                <a:cxnLst>
                  <a:cxn ang="T12">
                    <a:pos x="T0" y="T1"/>
                  </a:cxn>
                  <a:cxn ang="T13">
                    <a:pos x="T2" y="T3"/>
                  </a:cxn>
                  <a:cxn ang="T14">
                    <a:pos x="T4" y="T5"/>
                  </a:cxn>
                  <a:cxn ang="T15">
                    <a:pos x="T6" y="T7"/>
                  </a:cxn>
                  <a:cxn ang="T16">
                    <a:pos x="T8" y="T9"/>
                  </a:cxn>
                  <a:cxn ang="T17">
                    <a:pos x="T10" y="T11"/>
                  </a:cxn>
                </a:cxnLst>
                <a:rect l="T18" t="T19" r="T20" b="T21"/>
                <a:pathLst>
                  <a:path w="14" h="65">
                    <a:moveTo>
                      <a:pt x="0" y="0"/>
                    </a:moveTo>
                    <a:lnTo>
                      <a:pt x="14" y="0"/>
                    </a:lnTo>
                    <a:lnTo>
                      <a:pt x="7" y="0"/>
                    </a:lnTo>
                    <a:lnTo>
                      <a:pt x="7" y="65"/>
                    </a:lnTo>
                    <a:lnTo>
                      <a:pt x="0" y="65"/>
                    </a:lnTo>
                    <a:lnTo>
                      <a:pt x="14" y="65"/>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17" name="Freeform 1480"/>
              <p:cNvSpPr>
                <a:spLocks/>
              </p:cNvSpPr>
              <p:nvPr/>
            </p:nvSpPr>
            <p:spPr bwMode="auto">
              <a:xfrm>
                <a:off x="8137526" y="3865563"/>
                <a:ext cx="22225" cy="95250"/>
              </a:xfrm>
              <a:custGeom>
                <a:avLst/>
                <a:gdLst>
                  <a:gd name="T0" fmla="*/ 0 w 14"/>
                  <a:gd name="T1" fmla="*/ 0 h 60"/>
                  <a:gd name="T2" fmla="*/ 35282190 w 14"/>
                  <a:gd name="T3" fmla="*/ 0 h 60"/>
                  <a:gd name="T4" fmla="*/ 17641889 w 14"/>
                  <a:gd name="T5" fmla="*/ 0 h 60"/>
                  <a:gd name="T6" fmla="*/ 17641889 w 14"/>
                  <a:gd name="T7" fmla="*/ 151209386 h 60"/>
                  <a:gd name="T8" fmla="*/ 0 w 14"/>
                  <a:gd name="T9" fmla="*/ 151209386 h 60"/>
                  <a:gd name="T10" fmla="*/ 35282190 w 14"/>
                  <a:gd name="T11" fmla="*/ 151209386 h 60"/>
                  <a:gd name="T12" fmla="*/ 0 60000 65536"/>
                  <a:gd name="T13" fmla="*/ 0 60000 65536"/>
                  <a:gd name="T14" fmla="*/ 0 60000 65536"/>
                  <a:gd name="T15" fmla="*/ 0 60000 65536"/>
                  <a:gd name="T16" fmla="*/ 0 60000 65536"/>
                  <a:gd name="T17" fmla="*/ 0 60000 65536"/>
                  <a:gd name="T18" fmla="*/ 0 w 14"/>
                  <a:gd name="T19" fmla="*/ 0 h 60"/>
                  <a:gd name="T20" fmla="*/ 14 w 14"/>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14" h="60">
                    <a:moveTo>
                      <a:pt x="0" y="0"/>
                    </a:moveTo>
                    <a:lnTo>
                      <a:pt x="14" y="0"/>
                    </a:lnTo>
                    <a:lnTo>
                      <a:pt x="7" y="0"/>
                    </a:lnTo>
                    <a:lnTo>
                      <a:pt x="7" y="60"/>
                    </a:lnTo>
                    <a:lnTo>
                      <a:pt x="0" y="60"/>
                    </a:lnTo>
                    <a:lnTo>
                      <a:pt x="14" y="60"/>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18" name="Freeform 1481"/>
              <p:cNvSpPr>
                <a:spLocks/>
              </p:cNvSpPr>
              <p:nvPr/>
            </p:nvSpPr>
            <p:spPr bwMode="auto">
              <a:xfrm>
                <a:off x="8159751" y="3832226"/>
                <a:ext cx="22225" cy="95250"/>
              </a:xfrm>
              <a:custGeom>
                <a:avLst/>
                <a:gdLst>
                  <a:gd name="T0" fmla="*/ 0 w 14"/>
                  <a:gd name="T1" fmla="*/ 0 h 60"/>
                  <a:gd name="T2" fmla="*/ 35282190 w 14"/>
                  <a:gd name="T3" fmla="*/ 0 h 60"/>
                  <a:gd name="T4" fmla="*/ 17641889 w 14"/>
                  <a:gd name="T5" fmla="*/ 0 h 60"/>
                  <a:gd name="T6" fmla="*/ 17641889 w 14"/>
                  <a:gd name="T7" fmla="*/ 151209386 h 60"/>
                  <a:gd name="T8" fmla="*/ 0 w 14"/>
                  <a:gd name="T9" fmla="*/ 151209386 h 60"/>
                  <a:gd name="T10" fmla="*/ 35282190 w 14"/>
                  <a:gd name="T11" fmla="*/ 151209386 h 60"/>
                  <a:gd name="T12" fmla="*/ 0 60000 65536"/>
                  <a:gd name="T13" fmla="*/ 0 60000 65536"/>
                  <a:gd name="T14" fmla="*/ 0 60000 65536"/>
                  <a:gd name="T15" fmla="*/ 0 60000 65536"/>
                  <a:gd name="T16" fmla="*/ 0 60000 65536"/>
                  <a:gd name="T17" fmla="*/ 0 60000 65536"/>
                  <a:gd name="T18" fmla="*/ 0 w 14"/>
                  <a:gd name="T19" fmla="*/ 0 h 60"/>
                  <a:gd name="T20" fmla="*/ 14 w 14"/>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14" h="60">
                    <a:moveTo>
                      <a:pt x="0" y="0"/>
                    </a:moveTo>
                    <a:lnTo>
                      <a:pt x="14" y="0"/>
                    </a:lnTo>
                    <a:lnTo>
                      <a:pt x="7" y="0"/>
                    </a:lnTo>
                    <a:lnTo>
                      <a:pt x="7" y="60"/>
                    </a:lnTo>
                    <a:lnTo>
                      <a:pt x="0" y="60"/>
                    </a:lnTo>
                    <a:lnTo>
                      <a:pt x="14" y="60"/>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19" name="Freeform 1482"/>
              <p:cNvSpPr>
                <a:spLocks/>
              </p:cNvSpPr>
              <p:nvPr/>
            </p:nvSpPr>
            <p:spPr bwMode="auto">
              <a:xfrm>
                <a:off x="8181976" y="3798888"/>
                <a:ext cx="22225" cy="80963"/>
              </a:xfrm>
              <a:custGeom>
                <a:avLst/>
                <a:gdLst>
                  <a:gd name="T0" fmla="*/ 0 w 14"/>
                  <a:gd name="T1" fmla="*/ 0 h 51"/>
                  <a:gd name="T2" fmla="*/ 35282190 w 14"/>
                  <a:gd name="T3" fmla="*/ 0 h 51"/>
                  <a:gd name="T4" fmla="*/ 17641889 w 14"/>
                  <a:gd name="T5" fmla="*/ 0 h 51"/>
                  <a:gd name="T6" fmla="*/ 17641889 w 14"/>
                  <a:gd name="T7" fmla="*/ 128529567 h 51"/>
                  <a:gd name="T8" fmla="*/ 0 w 14"/>
                  <a:gd name="T9" fmla="*/ 128529567 h 51"/>
                  <a:gd name="T10" fmla="*/ 35282190 w 14"/>
                  <a:gd name="T11" fmla="*/ 128529567 h 51"/>
                  <a:gd name="T12" fmla="*/ 0 60000 65536"/>
                  <a:gd name="T13" fmla="*/ 0 60000 65536"/>
                  <a:gd name="T14" fmla="*/ 0 60000 65536"/>
                  <a:gd name="T15" fmla="*/ 0 60000 65536"/>
                  <a:gd name="T16" fmla="*/ 0 60000 65536"/>
                  <a:gd name="T17" fmla="*/ 0 60000 65536"/>
                  <a:gd name="T18" fmla="*/ 0 w 14"/>
                  <a:gd name="T19" fmla="*/ 0 h 51"/>
                  <a:gd name="T20" fmla="*/ 14 w 1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14" h="51">
                    <a:moveTo>
                      <a:pt x="0" y="0"/>
                    </a:moveTo>
                    <a:lnTo>
                      <a:pt x="14" y="0"/>
                    </a:lnTo>
                    <a:lnTo>
                      <a:pt x="7" y="0"/>
                    </a:lnTo>
                    <a:lnTo>
                      <a:pt x="7" y="51"/>
                    </a:lnTo>
                    <a:lnTo>
                      <a:pt x="0" y="51"/>
                    </a:lnTo>
                    <a:lnTo>
                      <a:pt x="14" y="51"/>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20" name="Freeform 1483"/>
              <p:cNvSpPr>
                <a:spLocks/>
              </p:cNvSpPr>
              <p:nvPr/>
            </p:nvSpPr>
            <p:spPr bwMode="auto">
              <a:xfrm>
                <a:off x="8204201" y="3771901"/>
                <a:ext cx="22225" cy="63500"/>
              </a:xfrm>
              <a:custGeom>
                <a:avLst/>
                <a:gdLst>
                  <a:gd name="T0" fmla="*/ 0 w 14"/>
                  <a:gd name="T1" fmla="*/ 0 h 40"/>
                  <a:gd name="T2" fmla="*/ 35282190 w 14"/>
                  <a:gd name="T3" fmla="*/ 0 h 40"/>
                  <a:gd name="T4" fmla="*/ 17641889 w 14"/>
                  <a:gd name="T5" fmla="*/ 0 h 40"/>
                  <a:gd name="T6" fmla="*/ 17641889 w 14"/>
                  <a:gd name="T7" fmla="*/ 100806236 h 40"/>
                  <a:gd name="T8" fmla="*/ 0 w 14"/>
                  <a:gd name="T9" fmla="*/ 100806236 h 40"/>
                  <a:gd name="T10" fmla="*/ 35282190 w 14"/>
                  <a:gd name="T11" fmla="*/ 100806236 h 40"/>
                  <a:gd name="T12" fmla="*/ 0 60000 65536"/>
                  <a:gd name="T13" fmla="*/ 0 60000 65536"/>
                  <a:gd name="T14" fmla="*/ 0 60000 65536"/>
                  <a:gd name="T15" fmla="*/ 0 60000 65536"/>
                  <a:gd name="T16" fmla="*/ 0 60000 65536"/>
                  <a:gd name="T17" fmla="*/ 0 60000 65536"/>
                  <a:gd name="T18" fmla="*/ 0 w 14"/>
                  <a:gd name="T19" fmla="*/ 0 h 40"/>
                  <a:gd name="T20" fmla="*/ 14 w 14"/>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14" h="40">
                    <a:moveTo>
                      <a:pt x="0" y="0"/>
                    </a:moveTo>
                    <a:lnTo>
                      <a:pt x="14" y="0"/>
                    </a:lnTo>
                    <a:lnTo>
                      <a:pt x="7" y="0"/>
                    </a:lnTo>
                    <a:lnTo>
                      <a:pt x="7" y="40"/>
                    </a:lnTo>
                    <a:lnTo>
                      <a:pt x="0" y="40"/>
                    </a:lnTo>
                    <a:lnTo>
                      <a:pt x="14" y="40"/>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21" name="Freeform 1484"/>
              <p:cNvSpPr>
                <a:spLocks/>
              </p:cNvSpPr>
              <p:nvPr/>
            </p:nvSpPr>
            <p:spPr bwMode="auto">
              <a:xfrm>
                <a:off x="8229601" y="3735388"/>
                <a:ext cx="22225" cy="63500"/>
              </a:xfrm>
              <a:custGeom>
                <a:avLst/>
                <a:gdLst>
                  <a:gd name="T0" fmla="*/ 0 w 14"/>
                  <a:gd name="T1" fmla="*/ 0 h 40"/>
                  <a:gd name="T2" fmla="*/ 35282190 w 14"/>
                  <a:gd name="T3" fmla="*/ 0 h 40"/>
                  <a:gd name="T4" fmla="*/ 17641889 w 14"/>
                  <a:gd name="T5" fmla="*/ 0 h 40"/>
                  <a:gd name="T6" fmla="*/ 17641889 w 14"/>
                  <a:gd name="T7" fmla="*/ 100806236 h 40"/>
                  <a:gd name="T8" fmla="*/ 0 w 14"/>
                  <a:gd name="T9" fmla="*/ 100806236 h 40"/>
                  <a:gd name="T10" fmla="*/ 35282190 w 14"/>
                  <a:gd name="T11" fmla="*/ 100806236 h 40"/>
                  <a:gd name="T12" fmla="*/ 0 60000 65536"/>
                  <a:gd name="T13" fmla="*/ 0 60000 65536"/>
                  <a:gd name="T14" fmla="*/ 0 60000 65536"/>
                  <a:gd name="T15" fmla="*/ 0 60000 65536"/>
                  <a:gd name="T16" fmla="*/ 0 60000 65536"/>
                  <a:gd name="T17" fmla="*/ 0 60000 65536"/>
                  <a:gd name="T18" fmla="*/ 0 w 14"/>
                  <a:gd name="T19" fmla="*/ 0 h 40"/>
                  <a:gd name="T20" fmla="*/ 14 w 14"/>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14" h="40">
                    <a:moveTo>
                      <a:pt x="0" y="0"/>
                    </a:moveTo>
                    <a:lnTo>
                      <a:pt x="14" y="0"/>
                    </a:lnTo>
                    <a:lnTo>
                      <a:pt x="7" y="0"/>
                    </a:lnTo>
                    <a:lnTo>
                      <a:pt x="7" y="40"/>
                    </a:lnTo>
                    <a:lnTo>
                      <a:pt x="0" y="40"/>
                    </a:lnTo>
                    <a:lnTo>
                      <a:pt x="14" y="40"/>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22" name="Freeform 1485"/>
              <p:cNvSpPr>
                <a:spLocks/>
              </p:cNvSpPr>
              <p:nvPr/>
            </p:nvSpPr>
            <p:spPr bwMode="auto">
              <a:xfrm>
                <a:off x="8251826" y="3713163"/>
                <a:ext cx="22225" cy="55563"/>
              </a:xfrm>
              <a:custGeom>
                <a:avLst/>
                <a:gdLst>
                  <a:gd name="T0" fmla="*/ 0 w 14"/>
                  <a:gd name="T1" fmla="*/ 0 h 35"/>
                  <a:gd name="T2" fmla="*/ 35282190 w 14"/>
                  <a:gd name="T3" fmla="*/ 0 h 35"/>
                  <a:gd name="T4" fmla="*/ 17641889 w 14"/>
                  <a:gd name="T5" fmla="*/ 0 h 35"/>
                  <a:gd name="T6" fmla="*/ 17641889 w 14"/>
                  <a:gd name="T7" fmla="*/ 88207043 h 35"/>
                  <a:gd name="T8" fmla="*/ 0 w 14"/>
                  <a:gd name="T9" fmla="*/ 88207043 h 35"/>
                  <a:gd name="T10" fmla="*/ 35282190 w 14"/>
                  <a:gd name="T11" fmla="*/ 88207043 h 35"/>
                  <a:gd name="T12" fmla="*/ 0 60000 65536"/>
                  <a:gd name="T13" fmla="*/ 0 60000 65536"/>
                  <a:gd name="T14" fmla="*/ 0 60000 65536"/>
                  <a:gd name="T15" fmla="*/ 0 60000 65536"/>
                  <a:gd name="T16" fmla="*/ 0 60000 65536"/>
                  <a:gd name="T17" fmla="*/ 0 60000 65536"/>
                  <a:gd name="T18" fmla="*/ 0 w 14"/>
                  <a:gd name="T19" fmla="*/ 0 h 35"/>
                  <a:gd name="T20" fmla="*/ 14 w 14"/>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14" h="35">
                    <a:moveTo>
                      <a:pt x="0" y="0"/>
                    </a:moveTo>
                    <a:lnTo>
                      <a:pt x="14" y="0"/>
                    </a:lnTo>
                    <a:lnTo>
                      <a:pt x="7" y="0"/>
                    </a:lnTo>
                    <a:lnTo>
                      <a:pt x="7" y="35"/>
                    </a:lnTo>
                    <a:lnTo>
                      <a:pt x="0" y="35"/>
                    </a:lnTo>
                    <a:lnTo>
                      <a:pt x="14" y="35"/>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23" name="Freeform 1486"/>
              <p:cNvSpPr>
                <a:spLocks/>
              </p:cNvSpPr>
              <p:nvPr/>
            </p:nvSpPr>
            <p:spPr bwMode="auto">
              <a:xfrm>
                <a:off x="8274051" y="3683001"/>
                <a:ext cx="22225" cy="49213"/>
              </a:xfrm>
              <a:custGeom>
                <a:avLst/>
                <a:gdLst>
                  <a:gd name="T0" fmla="*/ 0 w 14"/>
                  <a:gd name="T1" fmla="*/ 0 h 31"/>
                  <a:gd name="T2" fmla="*/ 35282190 w 14"/>
                  <a:gd name="T3" fmla="*/ 0 h 31"/>
                  <a:gd name="T4" fmla="*/ 17641889 w 14"/>
                  <a:gd name="T5" fmla="*/ 0 h 31"/>
                  <a:gd name="T6" fmla="*/ 17641889 w 14"/>
                  <a:gd name="T7" fmla="*/ 78126437 h 31"/>
                  <a:gd name="T8" fmla="*/ 0 w 14"/>
                  <a:gd name="T9" fmla="*/ 78126437 h 31"/>
                  <a:gd name="T10" fmla="*/ 35282190 w 14"/>
                  <a:gd name="T11" fmla="*/ 78126437 h 31"/>
                  <a:gd name="T12" fmla="*/ 0 60000 65536"/>
                  <a:gd name="T13" fmla="*/ 0 60000 65536"/>
                  <a:gd name="T14" fmla="*/ 0 60000 65536"/>
                  <a:gd name="T15" fmla="*/ 0 60000 65536"/>
                  <a:gd name="T16" fmla="*/ 0 60000 65536"/>
                  <a:gd name="T17" fmla="*/ 0 60000 65536"/>
                  <a:gd name="T18" fmla="*/ 0 w 14"/>
                  <a:gd name="T19" fmla="*/ 0 h 31"/>
                  <a:gd name="T20" fmla="*/ 14 w 14"/>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14" h="31">
                    <a:moveTo>
                      <a:pt x="0" y="0"/>
                    </a:moveTo>
                    <a:lnTo>
                      <a:pt x="14" y="0"/>
                    </a:lnTo>
                    <a:lnTo>
                      <a:pt x="7" y="0"/>
                    </a:lnTo>
                    <a:lnTo>
                      <a:pt x="7" y="31"/>
                    </a:lnTo>
                    <a:lnTo>
                      <a:pt x="0" y="31"/>
                    </a:lnTo>
                    <a:lnTo>
                      <a:pt x="14" y="31"/>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24" name="Freeform 1487"/>
              <p:cNvSpPr>
                <a:spLocks/>
              </p:cNvSpPr>
              <p:nvPr/>
            </p:nvSpPr>
            <p:spPr bwMode="auto">
              <a:xfrm>
                <a:off x="8296276" y="3654426"/>
                <a:ext cx="22225" cy="53975"/>
              </a:xfrm>
              <a:custGeom>
                <a:avLst/>
                <a:gdLst>
                  <a:gd name="T0" fmla="*/ 0 w 14"/>
                  <a:gd name="T1" fmla="*/ 0 h 34"/>
                  <a:gd name="T2" fmla="*/ 35282190 w 14"/>
                  <a:gd name="T3" fmla="*/ 0 h 34"/>
                  <a:gd name="T4" fmla="*/ 17641889 w 14"/>
                  <a:gd name="T5" fmla="*/ 0 h 34"/>
                  <a:gd name="T6" fmla="*/ 17641889 w 14"/>
                  <a:gd name="T7" fmla="*/ 85685299 h 34"/>
                  <a:gd name="T8" fmla="*/ 0 w 14"/>
                  <a:gd name="T9" fmla="*/ 85685299 h 34"/>
                  <a:gd name="T10" fmla="*/ 35282190 w 14"/>
                  <a:gd name="T11" fmla="*/ 85685299 h 34"/>
                  <a:gd name="T12" fmla="*/ 0 60000 65536"/>
                  <a:gd name="T13" fmla="*/ 0 60000 65536"/>
                  <a:gd name="T14" fmla="*/ 0 60000 65536"/>
                  <a:gd name="T15" fmla="*/ 0 60000 65536"/>
                  <a:gd name="T16" fmla="*/ 0 60000 65536"/>
                  <a:gd name="T17" fmla="*/ 0 60000 65536"/>
                  <a:gd name="T18" fmla="*/ 0 w 14"/>
                  <a:gd name="T19" fmla="*/ 0 h 34"/>
                  <a:gd name="T20" fmla="*/ 14 w 14"/>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14" h="34">
                    <a:moveTo>
                      <a:pt x="0" y="0"/>
                    </a:moveTo>
                    <a:lnTo>
                      <a:pt x="14" y="0"/>
                    </a:lnTo>
                    <a:lnTo>
                      <a:pt x="7" y="0"/>
                    </a:lnTo>
                    <a:lnTo>
                      <a:pt x="7" y="34"/>
                    </a:lnTo>
                    <a:lnTo>
                      <a:pt x="0" y="34"/>
                    </a:lnTo>
                    <a:lnTo>
                      <a:pt x="14" y="34"/>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25" name="Freeform 1488"/>
              <p:cNvSpPr>
                <a:spLocks/>
              </p:cNvSpPr>
              <p:nvPr/>
            </p:nvSpPr>
            <p:spPr bwMode="auto">
              <a:xfrm>
                <a:off x="8321676" y="3629026"/>
                <a:ext cx="22225" cy="53975"/>
              </a:xfrm>
              <a:custGeom>
                <a:avLst/>
                <a:gdLst>
                  <a:gd name="T0" fmla="*/ 0 w 14"/>
                  <a:gd name="T1" fmla="*/ 0 h 34"/>
                  <a:gd name="T2" fmla="*/ 35282190 w 14"/>
                  <a:gd name="T3" fmla="*/ 0 h 34"/>
                  <a:gd name="T4" fmla="*/ 17641889 w 14"/>
                  <a:gd name="T5" fmla="*/ 0 h 34"/>
                  <a:gd name="T6" fmla="*/ 17641889 w 14"/>
                  <a:gd name="T7" fmla="*/ 85685299 h 34"/>
                  <a:gd name="T8" fmla="*/ 0 w 14"/>
                  <a:gd name="T9" fmla="*/ 85685299 h 34"/>
                  <a:gd name="T10" fmla="*/ 35282190 w 14"/>
                  <a:gd name="T11" fmla="*/ 85685299 h 34"/>
                  <a:gd name="T12" fmla="*/ 0 60000 65536"/>
                  <a:gd name="T13" fmla="*/ 0 60000 65536"/>
                  <a:gd name="T14" fmla="*/ 0 60000 65536"/>
                  <a:gd name="T15" fmla="*/ 0 60000 65536"/>
                  <a:gd name="T16" fmla="*/ 0 60000 65536"/>
                  <a:gd name="T17" fmla="*/ 0 60000 65536"/>
                  <a:gd name="T18" fmla="*/ 0 w 14"/>
                  <a:gd name="T19" fmla="*/ 0 h 34"/>
                  <a:gd name="T20" fmla="*/ 14 w 14"/>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14" h="34">
                    <a:moveTo>
                      <a:pt x="0" y="0"/>
                    </a:moveTo>
                    <a:lnTo>
                      <a:pt x="14" y="0"/>
                    </a:lnTo>
                    <a:lnTo>
                      <a:pt x="7" y="0"/>
                    </a:lnTo>
                    <a:lnTo>
                      <a:pt x="7" y="34"/>
                    </a:lnTo>
                    <a:lnTo>
                      <a:pt x="0" y="34"/>
                    </a:lnTo>
                    <a:lnTo>
                      <a:pt x="14" y="34"/>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26" name="Freeform 1489"/>
              <p:cNvSpPr>
                <a:spLocks/>
              </p:cNvSpPr>
              <p:nvPr/>
            </p:nvSpPr>
            <p:spPr bwMode="auto">
              <a:xfrm>
                <a:off x="8343901" y="3616326"/>
                <a:ext cx="20638" cy="44450"/>
              </a:xfrm>
              <a:custGeom>
                <a:avLst/>
                <a:gdLst>
                  <a:gd name="T0" fmla="*/ 0 w 13"/>
                  <a:gd name="T1" fmla="*/ 0 h 28"/>
                  <a:gd name="T2" fmla="*/ 32763622 w 13"/>
                  <a:gd name="T3" fmla="*/ 0 h 28"/>
                  <a:gd name="T4" fmla="*/ 17642316 w 13"/>
                  <a:gd name="T5" fmla="*/ 0 h 28"/>
                  <a:gd name="T6" fmla="*/ 17642316 w 13"/>
                  <a:gd name="T7" fmla="*/ 70564381 h 28"/>
                  <a:gd name="T8" fmla="*/ 0 w 13"/>
                  <a:gd name="T9" fmla="*/ 70564381 h 28"/>
                  <a:gd name="T10" fmla="*/ 32763622 w 13"/>
                  <a:gd name="T11" fmla="*/ 70564381 h 28"/>
                  <a:gd name="T12" fmla="*/ 0 60000 65536"/>
                  <a:gd name="T13" fmla="*/ 0 60000 65536"/>
                  <a:gd name="T14" fmla="*/ 0 60000 65536"/>
                  <a:gd name="T15" fmla="*/ 0 60000 65536"/>
                  <a:gd name="T16" fmla="*/ 0 60000 65536"/>
                  <a:gd name="T17" fmla="*/ 0 60000 65536"/>
                  <a:gd name="T18" fmla="*/ 0 w 13"/>
                  <a:gd name="T19" fmla="*/ 0 h 28"/>
                  <a:gd name="T20" fmla="*/ 13 w 13"/>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3" h="28">
                    <a:moveTo>
                      <a:pt x="0" y="0"/>
                    </a:moveTo>
                    <a:lnTo>
                      <a:pt x="13" y="0"/>
                    </a:lnTo>
                    <a:lnTo>
                      <a:pt x="7" y="0"/>
                    </a:lnTo>
                    <a:lnTo>
                      <a:pt x="7" y="28"/>
                    </a:lnTo>
                    <a:lnTo>
                      <a:pt x="0" y="28"/>
                    </a:lnTo>
                    <a:lnTo>
                      <a:pt x="13" y="28"/>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27" name="Freeform 1490"/>
              <p:cNvSpPr>
                <a:spLocks/>
              </p:cNvSpPr>
              <p:nvPr/>
            </p:nvSpPr>
            <p:spPr bwMode="auto">
              <a:xfrm>
                <a:off x="8364538" y="3594101"/>
                <a:ext cx="22225" cy="44450"/>
              </a:xfrm>
              <a:custGeom>
                <a:avLst/>
                <a:gdLst>
                  <a:gd name="T0" fmla="*/ 0 w 14"/>
                  <a:gd name="T1" fmla="*/ 0 h 28"/>
                  <a:gd name="T2" fmla="*/ 35282190 w 14"/>
                  <a:gd name="T3" fmla="*/ 0 h 28"/>
                  <a:gd name="T4" fmla="*/ 17641889 w 14"/>
                  <a:gd name="T5" fmla="*/ 0 h 28"/>
                  <a:gd name="T6" fmla="*/ 17641889 w 14"/>
                  <a:gd name="T7" fmla="*/ 70564381 h 28"/>
                  <a:gd name="T8" fmla="*/ 0 w 14"/>
                  <a:gd name="T9" fmla="*/ 70564381 h 28"/>
                  <a:gd name="T10" fmla="*/ 35282190 w 14"/>
                  <a:gd name="T11" fmla="*/ 70564381 h 28"/>
                  <a:gd name="T12" fmla="*/ 0 60000 65536"/>
                  <a:gd name="T13" fmla="*/ 0 60000 65536"/>
                  <a:gd name="T14" fmla="*/ 0 60000 65536"/>
                  <a:gd name="T15" fmla="*/ 0 60000 65536"/>
                  <a:gd name="T16" fmla="*/ 0 60000 65536"/>
                  <a:gd name="T17" fmla="*/ 0 60000 65536"/>
                  <a:gd name="T18" fmla="*/ 0 w 14"/>
                  <a:gd name="T19" fmla="*/ 0 h 28"/>
                  <a:gd name="T20" fmla="*/ 14 w 14"/>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4" h="28">
                    <a:moveTo>
                      <a:pt x="0" y="0"/>
                    </a:moveTo>
                    <a:lnTo>
                      <a:pt x="14" y="0"/>
                    </a:lnTo>
                    <a:lnTo>
                      <a:pt x="7" y="0"/>
                    </a:lnTo>
                    <a:lnTo>
                      <a:pt x="7" y="28"/>
                    </a:lnTo>
                    <a:lnTo>
                      <a:pt x="0" y="28"/>
                    </a:lnTo>
                    <a:lnTo>
                      <a:pt x="14" y="28"/>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28" name="Freeform 1492"/>
              <p:cNvSpPr>
                <a:spLocks/>
              </p:cNvSpPr>
              <p:nvPr/>
            </p:nvSpPr>
            <p:spPr bwMode="auto">
              <a:xfrm>
                <a:off x="8386763" y="3576638"/>
                <a:ext cx="22225" cy="41275"/>
              </a:xfrm>
              <a:custGeom>
                <a:avLst/>
                <a:gdLst>
                  <a:gd name="T0" fmla="*/ 0 w 14"/>
                  <a:gd name="T1" fmla="*/ 0 h 26"/>
                  <a:gd name="T2" fmla="*/ 35282190 w 14"/>
                  <a:gd name="T3" fmla="*/ 0 h 26"/>
                  <a:gd name="T4" fmla="*/ 17641889 w 14"/>
                  <a:gd name="T5" fmla="*/ 0 h 26"/>
                  <a:gd name="T6" fmla="*/ 17641889 w 14"/>
                  <a:gd name="T7" fmla="*/ 65524068 h 26"/>
                  <a:gd name="T8" fmla="*/ 0 w 14"/>
                  <a:gd name="T9" fmla="*/ 65524068 h 26"/>
                  <a:gd name="T10" fmla="*/ 35282190 w 14"/>
                  <a:gd name="T11" fmla="*/ 65524068 h 26"/>
                  <a:gd name="T12" fmla="*/ 0 60000 65536"/>
                  <a:gd name="T13" fmla="*/ 0 60000 65536"/>
                  <a:gd name="T14" fmla="*/ 0 60000 65536"/>
                  <a:gd name="T15" fmla="*/ 0 60000 65536"/>
                  <a:gd name="T16" fmla="*/ 0 60000 65536"/>
                  <a:gd name="T17" fmla="*/ 0 60000 65536"/>
                  <a:gd name="T18" fmla="*/ 0 w 14"/>
                  <a:gd name="T19" fmla="*/ 0 h 26"/>
                  <a:gd name="T20" fmla="*/ 14 w 14"/>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4" h="26">
                    <a:moveTo>
                      <a:pt x="0" y="0"/>
                    </a:moveTo>
                    <a:lnTo>
                      <a:pt x="14" y="0"/>
                    </a:lnTo>
                    <a:lnTo>
                      <a:pt x="7" y="0"/>
                    </a:lnTo>
                    <a:lnTo>
                      <a:pt x="7" y="26"/>
                    </a:lnTo>
                    <a:lnTo>
                      <a:pt x="0" y="26"/>
                    </a:lnTo>
                    <a:lnTo>
                      <a:pt x="14" y="26"/>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29" name="Freeform 1493"/>
              <p:cNvSpPr>
                <a:spLocks/>
              </p:cNvSpPr>
              <p:nvPr/>
            </p:nvSpPr>
            <p:spPr bwMode="auto">
              <a:xfrm>
                <a:off x="8412163" y="3562351"/>
                <a:ext cx="22225" cy="42863"/>
              </a:xfrm>
              <a:custGeom>
                <a:avLst/>
                <a:gdLst>
                  <a:gd name="T0" fmla="*/ 0 w 14"/>
                  <a:gd name="T1" fmla="*/ 0 h 27"/>
                  <a:gd name="T2" fmla="*/ 35282190 w 14"/>
                  <a:gd name="T3" fmla="*/ 0 h 27"/>
                  <a:gd name="T4" fmla="*/ 17641889 w 14"/>
                  <a:gd name="T5" fmla="*/ 0 h 27"/>
                  <a:gd name="T6" fmla="*/ 17641889 w 14"/>
                  <a:gd name="T7" fmla="*/ 68045812 h 27"/>
                  <a:gd name="T8" fmla="*/ 0 w 14"/>
                  <a:gd name="T9" fmla="*/ 68045812 h 27"/>
                  <a:gd name="T10" fmla="*/ 35282190 w 14"/>
                  <a:gd name="T11" fmla="*/ 68045812 h 27"/>
                  <a:gd name="T12" fmla="*/ 0 60000 65536"/>
                  <a:gd name="T13" fmla="*/ 0 60000 65536"/>
                  <a:gd name="T14" fmla="*/ 0 60000 65536"/>
                  <a:gd name="T15" fmla="*/ 0 60000 65536"/>
                  <a:gd name="T16" fmla="*/ 0 60000 65536"/>
                  <a:gd name="T17" fmla="*/ 0 60000 65536"/>
                  <a:gd name="T18" fmla="*/ 0 w 14"/>
                  <a:gd name="T19" fmla="*/ 0 h 27"/>
                  <a:gd name="T20" fmla="*/ 14 w 14"/>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14" h="27">
                    <a:moveTo>
                      <a:pt x="0" y="0"/>
                    </a:moveTo>
                    <a:lnTo>
                      <a:pt x="14" y="0"/>
                    </a:lnTo>
                    <a:lnTo>
                      <a:pt x="7" y="0"/>
                    </a:lnTo>
                    <a:lnTo>
                      <a:pt x="7" y="27"/>
                    </a:lnTo>
                    <a:lnTo>
                      <a:pt x="0" y="27"/>
                    </a:lnTo>
                    <a:lnTo>
                      <a:pt x="14" y="27"/>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30" name="Freeform 1494"/>
              <p:cNvSpPr>
                <a:spLocks/>
              </p:cNvSpPr>
              <p:nvPr/>
            </p:nvSpPr>
            <p:spPr bwMode="auto">
              <a:xfrm>
                <a:off x="8434388" y="3546476"/>
                <a:ext cx="22225" cy="41275"/>
              </a:xfrm>
              <a:custGeom>
                <a:avLst/>
                <a:gdLst>
                  <a:gd name="T0" fmla="*/ 0 w 14"/>
                  <a:gd name="T1" fmla="*/ 0 h 26"/>
                  <a:gd name="T2" fmla="*/ 35282190 w 14"/>
                  <a:gd name="T3" fmla="*/ 0 h 26"/>
                  <a:gd name="T4" fmla="*/ 17641889 w 14"/>
                  <a:gd name="T5" fmla="*/ 0 h 26"/>
                  <a:gd name="T6" fmla="*/ 17641889 w 14"/>
                  <a:gd name="T7" fmla="*/ 65524068 h 26"/>
                  <a:gd name="T8" fmla="*/ 0 w 14"/>
                  <a:gd name="T9" fmla="*/ 65524068 h 26"/>
                  <a:gd name="T10" fmla="*/ 35282190 w 14"/>
                  <a:gd name="T11" fmla="*/ 65524068 h 26"/>
                  <a:gd name="T12" fmla="*/ 0 60000 65536"/>
                  <a:gd name="T13" fmla="*/ 0 60000 65536"/>
                  <a:gd name="T14" fmla="*/ 0 60000 65536"/>
                  <a:gd name="T15" fmla="*/ 0 60000 65536"/>
                  <a:gd name="T16" fmla="*/ 0 60000 65536"/>
                  <a:gd name="T17" fmla="*/ 0 60000 65536"/>
                  <a:gd name="T18" fmla="*/ 0 w 14"/>
                  <a:gd name="T19" fmla="*/ 0 h 26"/>
                  <a:gd name="T20" fmla="*/ 14 w 14"/>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4" h="26">
                    <a:moveTo>
                      <a:pt x="0" y="0"/>
                    </a:moveTo>
                    <a:lnTo>
                      <a:pt x="14" y="0"/>
                    </a:lnTo>
                    <a:lnTo>
                      <a:pt x="7" y="0"/>
                    </a:lnTo>
                    <a:lnTo>
                      <a:pt x="7" y="26"/>
                    </a:lnTo>
                    <a:lnTo>
                      <a:pt x="0" y="26"/>
                    </a:lnTo>
                    <a:lnTo>
                      <a:pt x="14" y="26"/>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31" name="Freeform 1495"/>
              <p:cNvSpPr>
                <a:spLocks/>
              </p:cNvSpPr>
              <p:nvPr/>
            </p:nvSpPr>
            <p:spPr bwMode="auto">
              <a:xfrm>
                <a:off x="8456613" y="3532188"/>
                <a:ext cx="22225" cy="44450"/>
              </a:xfrm>
              <a:custGeom>
                <a:avLst/>
                <a:gdLst>
                  <a:gd name="T0" fmla="*/ 0 w 14"/>
                  <a:gd name="T1" fmla="*/ 0 h 28"/>
                  <a:gd name="T2" fmla="*/ 35282190 w 14"/>
                  <a:gd name="T3" fmla="*/ 0 h 28"/>
                  <a:gd name="T4" fmla="*/ 17641889 w 14"/>
                  <a:gd name="T5" fmla="*/ 0 h 28"/>
                  <a:gd name="T6" fmla="*/ 17641889 w 14"/>
                  <a:gd name="T7" fmla="*/ 70564381 h 28"/>
                  <a:gd name="T8" fmla="*/ 0 w 14"/>
                  <a:gd name="T9" fmla="*/ 70564381 h 28"/>
                  <a:gd name="T10" fmla="*/ 35282190 w 14"/>
                  <a:gd name="T11" fmla="*/ 70564381 h 28"/>
                  <a:gd name="T12" fmla="*/ 0 60000 65536"/>
                  <a:gd name="T13" fmla="*/ 0 60000 65536"/>
                  <a:gd name="T14" fmla="*/ 0 60000 65536"/>
                  <a:gd name="T15" fmla="*/ 0 60000 65536"/>
                  <a:gd name="T16" fmla="*/ 0 60000 65536"/>
                  <a:gd name="T17" fmla="*/ 0 60000 65536"/>
                  <a:gd name="T18" fmla="*/ 0 w 14"/>
                  <a:gd name="T19" fmla="*/ 0 h 28"/>
                  <a:gd name="T20" fmla="*/ 14 w 14"/>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4" h="28">
                    <a:moveTo>
                      <a:pt x="0" y="0"/>
                    </a:moveTo>
                    <a:lnTo>
                      <a:pt x="14" y="0"/>
                    </a:lnTo>
                    <a:lnTo>
                      <a:pt x="7" y="0"/>
                    </a:lnTo>
                    <a:lnTo>
                      <a:pt x="7" y="28"/>
                    </a:lnTo>
                    <a:lnTo>
                      <a:pt x="0" y="28"/>
                    </a:lnTo>
                    <a:lnTo>
                      <a:pt x="14" y="28"/>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32" name="Freeform 1496"/>
              <p:cNvSpPr>
                <a:spLocks/>
              </p:cNvSpPr>
              <p:nvPr/>
            </p:nvSpPr>
            <p:spPr bwMode="auto">
              <a:xfrm>
                <a:off x="8478838" y="3514726"/>
                <a:ext cx="22225" cy="42863"/>
              </a:xfrm>
              <a:custGeom>
                <a:avLst/>
                <a:gdLst>
                  <a:gd name="T0" fmla="*/ 0 w 14"/>
                  <a:gd name="T1" fmla="*/ 0 h 27"/>
                  <a:gd name="T2" fmla="*/ 35282190 w 14"/>
                  <a:gd name="T3" fmla="*/ 0 h 27"/>
                  <a:gd name="T4" fmla="*/ 17641889 w 14"/>
                  <a:gd name="T5" fmla="*/ 0 h 27"/>
                  <a:gd name="T6" fmla="*/ 17641889 w 14"/>
                  <a:gd name="T7" fmla="*/ 68045812 h 27"/>
                  <a:gd name="T8" fmla="*/ 0 w 14"/>
                  <a:gd name="T9" fmla="*/ 68045812 h 27"/>
                  <a:gd name="T10" fmla="*/ 35282190 w 14"/>
                  <a:gd name="T11" fmla="*/ 68045812 h 27"/>
                  <a:gd name="T12" fmla="*/ 0 60000 65536"/>
                  <a:gd name="T13" fmla="*/ 0 60000 65536"/>
                  <a:gd name="T14" fmla="*/ 0 60000 65536"/>
                  <a:gd name="T15" fmla="*/ 0 60000 65536"/>
                  <a:gd name="T16" fmla="*/ 0 60000 65536"/>
                  <a:gd name="T17" fmla="*/ 0 60000 65536"/>
                  <a:gd name="T18" fmla="*/ 0 w 14"/>
                  <a:gd name="T19" fmla="*/ 0 h 27"/>
                  <a:gd name="T20" fmla="*/ 14 w 14"/>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14" h="27">
                    <a:moveTo>
                      <a:pt x="0" y="0"/>
                    </a:moveTo>
                    <a:lnTo>
                      <a:pt x="14" y="0"/>
                    </a:lnTo>
                    <a:lnTo>
                      <a:pt x="7" y="0"/>
                    </a:lnTo>
                    <a:lnTo>
                      <a:pt x="7" y="27"/>
                    </a:lnTo>
                    <a:lnTo>
                      <a:pt x="0" y="27"/>
                    </a:lnTo>
                    <a:lnTo>
                      <a:pt x="14" y="27"/>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33" name="Freeform 1497"/>
              <p:cNvSpPr>
                <a:spLocks/>
              </p:cNvSpPr>
              <p:nvPr/>
            </p:nvSpPr>
            <p:spPr bwMode="auto">
              <a:xfrm>
                <a:off x="8501063" y="3498851"/>
                <a:ext cx="22225" cy="41275"/>
              </a:xfrm>
              <a:custGeom>
                <a:avLst/>
                <a:gdLst>
                  <a:gd name="T0" fmla="*/ 0 w 14"/>
                  <a:gd name="T1" fmla="*/ 0 h 26"/>
                  <a:gd name="T2" fmla="*/ 35282190 w 14"/>
                  <a:gd name="T3" fmla="*/ 0 h 26"/>
                  <a:gd name="T4" fmla="*/ 17641889 w 14"/>
                  <a:gd name="T5" fmla="*/ 0 h 26"/>
                  <a:gd name="T6" fmla="*/ 17641889 w 14"/>
                  <a:gd name="T7" fmla="*/ 65524068 h 26"/>
                  <a:gd name="T8" fmla="*/ 0 w 14"/>
                  <a:gd name="T9" fmla="*/ 65524068 h 26"/>
                  <a:gd name="T10" fmla="*/ 35282190 w 14"/>
                  <a:gd name="T11" fmla="*/ 65524068 h 26"/>
                  <a:gd name="T12" fmla="*/ 0 60000 65536"/>
                  <a:gd name="T13" fmla="*/ 0 60000 65536"/>
                  <a:gd name="T14" fmla="*/ 0 60000 65536"/>
                  <a:gd name="T15" fmla="*/ 0 60000 65536"/>
                  <a:gd name="T16" fmla="*/ 0 60000 65536"/>
                  <a:gd name="T17" fmla="*/ 0 60000 65536"/>
                  <a:gd name="T18" fmla="*/ 0 w 14"/>
                  <a:gd name="T19" fmla="*/ 0 h 26"/>
                  <a:gd name="T20" fmla="*/ 14 w 14"/>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4" h="26">
                    <a:moveTo>
                      <a:pt x="0" y="0"/>
                    </a:moveTo>
                    <a:lnTo>
                      <a:pt x="14" y="0"/>
                    </a:lnTo>
                    <a:lnTo>
                      <a:pt x="7" y="0"/>
                    </a:lnTo>
                    <a:lnTo>
                      <a:pt x="7" y="26"/>
                    </a:lnTo>
                    <a:lnTo>
                      <a:pt x="0" y="26"/>
                    </a:lnTo>
                    <a:lnTo>
                      <a:pt x="14" y="26"/>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34" name="Freeform 1498"/>
              <p:cNvSpPr>
                <a:spLocks/>
              </p:cNvSpPr>
              <p:nvPr/>
            </p:nvSpPr>
            <p:spPr bwMode="auto">
              <a:xfrm>
                <a:off x="8526463" y="3481388"/>
                <a:ext cx="22225" cy="46038"/>
              </a:xfrm>
              <a:custGeom>
                <a:avLst/>
                <a:gdLst>
                  <a:gd name="T0" fmla="*/ 0 w 14"/>
                  <a:gd name="T1" fmla="*/ 0 h 29"/>
                  <a:gd name="T2" fmla="*/ 35282190 w 14"/>
                  <a:gd name="T3" fmla="*/ 0 h 29"/>
                  <a:gd name="T4" fmla="*/ 17641889 w 14"/>
                  <a:gd name="T5" fmla="*/ 0 h 29"/>
                  <a:gd name="T6" fmla="*/ 17641889 w 14"/>
                  <a:gd name="T7" fmla="*/ 73086124 h 29"/>
                  <a:gd name="T8" fmla="*/ 0 w 14"/>
                  <a:gd name="T9" fmla="*/ 73086124 h 29"/>
                  <a:gd name="T10" fmla="*/ 35282190 w 14"/>
                  <a:gd name="T11" fmla="*/ 73086124 h 29"/>
                  <a:gd name="T12" fmla="*/ 0 60000 65536"/>
                  <a:gd name="T13" fmla="*/ 0 60000 65536"/>
                  <a:gd name="T14" fmla="*/ 0 60000 65536"/>
                  <a:gd name="T15" fmla="*/ 0 60000 65536"/>
                  <a:gd name="T16" fmla="*/ 0 60000 65536"/>
                  <a:gd name="T17" fmla="*/ 0 60000 65536"/>
                  <a:gd name="T18" fmla="*/ 0 w 14"/>
                  <a:gd name="T19" fmla="*/ 0 h 29"/>
                  <a:gd name="T20" fmla="*/ 14 w 14"/>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14" h="29">
                    <a:moveTo>
                      <a:pt x="0" y="0"/>
                    </a:moveTo>
                    <a:lnTo>
                      <a:pt x="14" y="0"/>
                    </a:lnTo>
                    <a:lnTo>
                      <a:pt x="7" y="0"/>
                    </a:lnTo>
                    <a:lnTo>
                      <a:pt x="7" y="29"/>
                    </a:lnTo>
                    <a:lnTo>
                      <a:pt x="0" y="29"/>
                    </a:lnTo>
                    <a:lnTo>
                      <a:pt x="14" y="29"/>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35" name="Freeform 1499"/>
              <p:cNvSpPr>
                <a:spLocks/>
              </p:cNvSpPr>
              <p:nvPr/>
            </p:nvSpPr>
            <p:spPr bwMode="auto">
              <a:xfrm>
                <a:off x="8548688" y="3465513"/>
                <a:ext cx="22225" cy="47625"/>
              </a:xfrm>
              <a:custGeom>
                <a:avLst/>
                <a:gdLst>
                  <a:gd name="T0" fmla="*/ 0 w 14"/>
                  <a:gd name="T1" fmla="*/ 0 h 30"/>
                  <a:gd name="T2" fmla="*/ 35282190 w 14"/>
                  <a:gd name="T3" fmla="*/ 0 h 30"/>
                  <a:gd name="T4" fmla="*/ 17641889 w 14"/>
                  <a:gd name="T5" fmla="*/ 0 h 30"/>
                  <a:gd name="T6" fmla="*/ 17641889 w 14"/>
                  <a:gd name="T7" fmla="*/ 75604693 h 30"/>
                  <a:gd name="T8" fmla="*/ 0 w 14"/>
                  <a:gd name="T9" fmla="*/ 75604693 h 30"/>
                  <a:gd name="T10" fmla="*/ 35282190 w 14"/>
                  <a:gd name="T11" fmla="*/ 75604693 h 30"/>
                  <a:gd name="T12" fmla="*/ 0 60000 65536"/>
                  <a:gd name="T13" fmla="*/ 0 60000 65536"/>
                  <a:gd name="T14" fmla="*/ 0 60000 65536"/>
                  <a:gd name="T15" fmla="*/ 0 60000 65536"/>
                  <a:gd name="T16" fmla="*/ 0 60000 65536"/>
                  <a:gd name="T17" fmla="*/ 0 60000 65536"/>
                  <a:gd name="T18" fmla="*/ 0 w 14"/>
                  <a:gd name="T19" fmla="*/ 0 h 30"/>
                  <a:gd name="T20" fmla="*/ 14 w 14"/>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4" h="30">
                    <a:moveTo>
                      <a:pt x="0" y="0"/>
                    </a:moveTo>
                    <a:lnTo>
                      <a:pt x="14" y="0"/>
                    </a:lnTo>
                    <a:lnTo>
                      <a:pt x="7" y="0"/>
                    </a:lnTo>
                    <a:lnTo>
                      <a:pt x="7" y="30"/>
                    </a:lnTo>
                    <a:lnTo>
                      <a:pt x="0" y="30"/>
                    </a:lnTo>
                    <a:lnTo>
                      <a:pt x="14" y="30"/>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36" name="Freeform 1500"/>
              <p:cNvSpPr>
                <a:spLocks/>
              </p:cNvSpPr>
              <p:nvPr/>
            </p:nvSpPr>
            <p:spPr bwMode="auto">
              <a:xfrm>
                <a:off x="8570913" y="3446463"/>
                <a:ext cx="22225" cy="49213"/>
              </a:xfrm>
              <a:custGeom>
                <a:avLst/>
                <a:gdLst>
                  <a:gd name="T0" fmla="*/ 0 w 14"/>
                  <a:gd name="T1" fmla="*/ 0 h 31"/>
                  <a:gd name="T2" fmla="*/ 35282190 w 14"/>
                  <a:gd name="T3" fmla="*/ 0 h 31"/>
                  <a:gd name="T4" fmla="*/ 17641889 w 14"/>
                  <a:gd name="T5" fmla="*/ 0 h 31"/>
                  <a:gd name="T6" fmla="*/ 17641889 w 14"/>
                  <a:gd name="T7" fmla="*/ 78126437 h 31"/>
                  <a:gd name="T8" fmla="*/ 0 w 14"/>
                  <a:gd name="T9" fmla="*/ 78126437 h 31"/>
                  <a:gd name="T10" fmla="*/ 35282190 w 14"/>
                  <a:gd name="T11" fmla="*/ 78126437 h 31"/>
                  <a:gd name="T12" fmla="*/ 0 60000 65536"/>
                  <a:gd name="T13" fmla="*/ 0 60000 65536"/>
                  <a:gd name="T14" fmla="*/ 0 60000 65536"/>
                  <a:gd name="T15" fmla="*/ 0 60000 65536"/>
                  <a:gd name="T16" fmla="*/ 0 60000 65536"/>
                  <a:gd name="T17" fmla="*/ 0 60000 65536"/>
                  <a:gd name="T18" fmla="*/ 0 w 14"/>
                  <a:gd name="T19" fmla="*/ 0 h 31"/>
                  <a:gd name="T20" fmla="*/ 14 w 14"/>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14" h="31">
                    <a:moveTo>
                      <a:pt x="0" y="0"/>
                    </a:moveTo>
                    <a:lnTo>
                      <a:pt x="14" y="0"/>
                    </a:lnTo>
                    <a:lnTo>
                      <a:pt x="7" y="0"/>
                    </a:lnTo>
                    <a:lnTo>
                      <a:pt x="7" y="31"/>
                    </a:lnTo>
                    <a:lnTo>
                      <a:pt x="0" y="31"/>
                    </a:lnTo>
                    <a:lnTo>
                      <a:pt x="14" y="31"/>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37" name="Freeform 1501"/>
              <p:cNvSpPr>
                <a:spLocks/>
              </p:cNvSpPr>
              <p:nvPr/>
            </p:nvSpPr>
            <p:spPr bwMode="auto">
              <a:xfrm>
                <a:off x="8593138" y="3425826"/>
                <a:ext cx="22225" cy="50800"/>
              </a:xfrm>
              <a:custGeom>
                <a:avLst/>
                <a:gdLst>
                  <a:gd name="T0" fmla="*/ 0 w 14"/>
                  <a:gd name="T1" fmla="*/ 0 h 32"/>
                  <a:gd name="T2" fmla="*/ 35282190 w 14"/>
                  <a:gd name="T3" fmla="*/ 0 h 32"/>
                  <a:gd name="T4" fmla="*/ 17641889 w 14"/>
                  <a:gd name="T5" fmla="*/ 0 h 32"/>
                  <a:gd name="T6" fmla="*/ 17641889 w 14"/>
                  <a:gd name="T7" fmla="*/ 80644986 h 32"/>
                  <a:gd name="T8" fmla="*/ 0 w 14"/>
                  <a:gd name="T9" fmla="*/ 80644986 h 32"/>
                  <a:gd name="T10" fmla="*/ 35282190 w 14"/>
                  <a:gd name="T11" fmla="*/ 80644986 h 32"/>
                  <a:gd name="T12" fmla="*/ 0 60000 65536"/>
                  <a:gd name="T13" fmla="*/ 0 60000 65536"/>
                  <a:gd name="T14" fmla="*/ 0 60000 65536"/>
                  <a:gd name="T15" fmla="*/ 0 60000 65536"/>
                  <a:gd name="T16" fmla="*/ 0 60000 65536"/>
                  <a:gd name="T17" fmla="*/ 0 60000 65536"/>
                  <a:gd name="T18" fmla="*/ 0 w 14"/>
                  <a:gd name="T19" fmla="*/ 0 h 32"/>
                  <a:gd name="T20" fmla="*/ 14 w 1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4" h="32">
                    <a:moveTo>
                      <a:pt x="0" y="0"/>
                    </a:moveTo>
                    <a:lnTo>
                      <a:pt x="14" y="0"/>
                    </a:lnTo>
                    <a:lnTo>
                      <a:pt x="7" y="0"/>
                    </a:lnTo>
                    <a:lnTo>
                      <a:pt x="7" y="32"/>
                    </a:lnTo>
                    <a:lnTo>
                      <a:pt x="0" y="32"/>
                    </a:lnTo>
                    <a:lnTo>
                      <a:pt x="14" y="32"/>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38" name="Freeform 1502"/>
              <p:cNvSpPr>
                <a:spLocks/>
              </p:cNvSpPr>
              <p:nvPr/>
            </p:nvSpPr>
            <p:spPr bwMode="auto">
              <a:xfrm>
                <a:off x="8616950" y="3409951"/>
                <a:ext cx="22225" cy="47625"/>
              </a:xfrm>
              <a:custGeom>
                <a:avLst/>
                <a:gdLst>
                  <a:gd name="T0" fmla="*/ 0 w 14"/>
                  <a:gd name="T1" fmla="*/ 0 h 30"/>
                  <a:gd name="T2" fmla="*/ 35282190 w 14"/>
                  <a:gd name="T3" fmla="*/ 0 h 30"/>
                  <a:gd name="T4" fmla="*/ 17641889 w 14"/>
                  <a:gd name="T5" fmla="*/ 0 h 30"/>
                  <a:gd name="T6" fmla="*/ 17641889 w 14"/>
                  <a:gd name="T7" fmla="*/ 75604693 h 30"/>
                  <a:gd name="T8" fmla="*/ 0 w 14"/>
                  <a:gd name="T9" fmla="*/ 75604693 h 30"/>
                  <a:gd name="T10" fmla="*/ 35282190 w 14"/>
                  <a:gd name="T11" fmla="*/ 75604693 h 30"/>
                  <a:gd name="T12" fmla="*/ 0 60000 65536"/>
                  <a:gd name="T13" fmla="*/ 0 60000 65536"/>
                  <a:gd name="T14" fmla="*/ 0 60000 65536"/>
                  <a:gd name="T15" fmla="*/ 0 60000 65536"/>
                  <a:gd name="T16" fmla="*/ 0 60000 65536"/>
                  <a:gd name="T17" fmla="*/ 0 60000 65536"/>
                  <a:gd name="T18" fmla="*/ 0 w 14"/>
                  <a:gd name="T19" fmla="*/ 0 h 30"/>
                  <a:gd name="T20" fmla="*/ 14 w 14"/>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4" h="30">
                    <a:moveTo>
                      <a:pt x="0" y="0"/>
                    </a:moveTo>
                    <a:lnTo>
                      <a:pt x="14" y="0"/>
                    </a:lnTo>
                    <a:lnTo>
                      <a:pt x="7" y="0"/>
                    </a:lnTo>
                    <a:lnTo>
                      <a:pt x="7" y="30"/>
                    </a:lnTo>
                    <a:lnTo>
                      <a:pt x="0" y="30"/>
                    </a:lnTo>
                    <a:lnTo>
                      <a:pt x="14" y="30"/>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39" name="Freeform 1503"/>
              <p:cNvSpPr>
                <a:spLocks/>
              </p:cNvSpPr>
              <p:nvPr/>
            </p:nvSpPr>
            <p:spPr bwMode="auto">
              <a:xfrm>
                <a:off x="8639175" y="3384551"/>
                <a:ext cx="22225" cy="50800"/>
              </a:xfrm>
              <a:custGeom>
                <a:avLst/>
                <a:gdLst>
                  <a:gd name="T0" fmla="*/ 0 w 14"/>
                  <a:gd name="T1" fmla="*/ 0 h 32"/>
                  <a:gd name="T2" fmla="*/ 35282190 w 14"/>
                  <a:gd name="T3" fmla="*/ 0 h 32"/>
                  <a:gd name="T4" fmla="*/ 17641889 w 14"/>
                  <a:gd name="T5" fmla="*/ 0 h 32"/>
                  <a:gd name="T6" fmla="*/ 17641889 w 14"/>
                  <a:gd name="T7" fmla="*/ 80644986 h 32"/>
                  <a:gd name="T8" fmla="*/ 0 w 14"/>
                  <a:gd name="T9" fmla="*/ 80644986 h 32"/>
                  <a:gd name="T10" fmla="*/ 35282190 w 14"/>
                  <a:gd name="T11" fmla="*/ 80644986 h 32"/>
                  <a:gd name="T12" fmla="*/ 0 60000 65536"/>
                  <a:gd name="T13" fmla="*/ 0 60000 65536"/>
                  <a:gd name="T14" fmla="*/ 0 60000 65536"/>
                  <a:gd name="T15" fmla="*/ 0 60000 65536"/>
                  <a:gd name="T16" fmla="*/ 0 60000 65536"/>
                  <a:gd name="T17" fmla="*/ 0 60000 65536"/>
                  <a:gd name="T18" fmla="*/ 0 w 14"/>
                  <a:gd name="T19" fmla="*/ 0 h 32"/>
                  <a:gd name="T20" fmla="*/ 14 w 1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4" h="32">
                    <a:moveTo>
                      <a:pt x="0" y="0"/>
                    </a:moveTo>
                    <a:lnTo>
                      <a:pt x="14" y="0"/>
                    </a:lnTo>
                    <a:lnTo>
                      <a:pt x="7" y="0"/>
                    </a:lnTo>
                    <a:lnTo>
                      <a:pt x="7" y="32"/>
                    </a:lnTo>
                    <a:lnTo>
                      <a:pt x="0" y="32"/>
                    </a:lnTo>
                    <a:lnTo>
                      <a:pt x="14" y="32"/>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40" name="Freeform 1504"/>
              <p:cNvSpPr>
                <a:spLocks/>
              </p:cNvSpPr>
              <p:nvPr/>
            </p:nvSpPr>
            <p:spPr bwMode="auto">
              <a:xfrm>
                <a:off x="8661400" y="3362326"/>
                <a:ext cx="22225" cy="50800"/>
              </a:xfrm>
              <a:custGeom>
                <a:avLst/>
                <a:gdLst>
                  <a:gd name="T0" fmla="*/ 0 w 14"/>
                  <a:gd name="T1" fmla="*/ 0 h 32"/>
                  <a:gd name="T2" fmla="*/ 35282190 w 14"/>
                  <a:gd name="T3" fmla="*/ 0 h 32"/>
                  <a:gd name="T4" fmla="*/ 17641889 w 14"/>
                  <a:gd name="T5" fmla="*/ 0 h 32"/>
                  <a:gd name="T6" fmla="*/ 17641889 w 14"/>
                  <a:gd name="T7" fmla="*/ 80644986 h 32"/>
                  <a:gd name="T8" fmla="*/ 0 w 14"/>
                  <a:gd name="T9" fmla="*/ 80644986 h 32"/>
                  <a:gd name="T10" fmla="*/ 35282190 w 14"/>
                  <a:gd name="T11" fmla="*/ 80644986 h 32"/>
                  <a:gd name="T12" fmla="*/ 0 60000 65536"/>
                  <a:gd name="T13" fmla="*/ 0 60000 65536"/>
                  <a:gd name="T14" fmla="*/ 0 60000 65536"/>
                  <a:gd name="T15" fmla="*/ 0 60000 65536"/>
                  <a:gd name="T16" fmla="*/ 0 60000 65536"/>
                  <a:gd name="T17" fmla="*/ 0 60000 65536"/>
                  <a:gd name="T18" fmla="*/ 0 w 14"/>
                  <a:gd name="T19" fmla="*/ 0 h 32"/>
                  <a:gd name="T20" fmla="*/ 14 w 1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4" h="32">
                    <a:moveTo>
                      <a:pt x="0" y="0"/>
                    </a:moveTo>
                    <a:lnTo>
                      <a:pt x="14" y="0"/>
                    </a:lnTo>
                    <a:lnTo>
                      <a:pt x="7" y="0"/>
                    </a:lnTo>
                    <a:lnTo>
                      <a:pt x="7" y="32"/>
                    </a:lnTo>
                    <a:lnTo>
                      <a:pt x="0" y="32"/>
                    </a:lnTo>
                    <a:lnTo>
                      <a:pt x="14" y="32"/>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41" name="Freeform 1505"/>
              <p:cNvSpPr>
                <a:spLocks/>
              </p:cNvSpPr>
              <p:nvPr/>
            </p:nvSpPr>
            <p:spPr bwMode="auto">
              <a:xfrm>
                <a:off x="8683625" y="3340101"/>
                <a:ext cx="22225" cy="50800"/>
              </a:xfrm>
              <a:custGeom>
                <a:avLst/>
                <a:gdLst>
                  <a:gd name="T0" fmla="*/ 0 w 14"/>
                  <a:gd name="T1" fmla="*/ 0 h 32"/>
                  <a:gd name="T2" fmla="*/ 35282190 w 14"/>
                  <a:gd name="T3" fmla="*/ 0 h 32"/>
                  <a:gd name="T4" fmla="*/ 17641889 w 14"/>
                  <a:gd name="T5" fmla="*/ 0 h 32"/>
                  <a:gd name="T6" fmla="*/ 17641889 w 14"/>
                  <a:gd name="T7" fmla="*/ 80644986 h 32"/>
                  <a:gd name="T8" fmla="*/ 0 w 14"/>
                  <a:gd name="T9" fmla="*/ 80644986 h 32"/>
                  <a:gd name="T10" fmla="*/ 35282190 w 14"/>
                  <a:gd name="T11" fmla="*/ 80644986 h 32"/>
                  <a:gd name="T12" fmla="*/ 0 60000 65536"/>
                  <a:gd name="T13" fmla="*/ 0 60000 65536"/>
                  <a:gd name="T14" fmla="*/ 0 60000 65536"/>
                  <a:gd name="T15" fmla="*/ 0 60000 65536"/>
                  <a:gd name="T16" fmla="*/ 0 60000 65536"/>
                  <a:gd name="T17" fmla="*/ 0 60000 65536"/>
                  <a:gd name="T18" fmla="*/ 0 w 14"/>
                  <a:gd name="T19" fmla="*/ 0 h 32"/>
                  <a:gd name="T20" fmla="*/ 14 w 1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4" h="32">
                    <a:moveTo>
                      <a:pt x="0" y="0"/>
                    </a:moveTo>
                    <a:lnTo>
                      <a:pt x="14" y="0"/>
                    </a:lnTo>
                    <a:lnTo>
                      <a:pt x="7" y="0"/>
                    </a:lnTo>
                    <a:lnTo>
                      <a:pt x="7" y="32"/>
                    </a:lnTo>
                    <a:lnTo>
                      <a:pt x="0" y="32"/>
                    </a:lnTo>
                    <a:lnTo>
                      <a:pt x="14" y="32"/>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42" name="Freeform 1506"/>
              <p:cNvSpPr>
                <a:spLocks/>
              </p:cNvSpPr>
              <p:nvPr/>
            </p:nvSpPr>
            <p:spPr bwMode="auto">
              <a:xfrm>
                <a:off x="8709025" y="3314701"/>
                <a:ext cx="22225" cy="50800"/>
              </a:xfrm>
              <a:custGeom>
                <a:avLst/>
                <a:gdLst>
                  <a:gd name="T0" fmla="*/ 0 w 14"/>
                  <a:gd name="T1" fmla="*/ 0 h 32"/>
                  <a:gd name="T2" fmla="*/ 35282190 w 14"/>
                  <a:gd name="T3" fmla="*/ 0 h 32"/>
                  <a:gd name="T4" fmla="*/ 17641889 w 14"/>
                  <a:gd name="T5" fmla="*/ 0 h 32"/>
                  <a:gd name="T6" fmla="*/ 17641889 w 14"/>
                  <a:gd name="T7" fmla="*/ 80644986 h 32"/>
                  <a:gd name="T8" fmla="*/ 0 w 14"/>
                  <a:gd name="T9" fmla="*/ 80644986 h 32"/>
                  <a:gd name="T10" fmla="*/ 35282190 w 14"/>
                  <a:gd name="T11" fmla="*/ 80644986 h 32"/>
                  <a:gd name="T12" fmla="*/ 0 60000 65536"/>
                  <a:gd name="T13" fmla="*/ 0 60000 65536"/>
                  <a:gd name="T14" fmla="*/ 0 60000 65536"/>
                  <a:gd name="T15" fmla="*/ 0 60000 65536"/>
                  <a:gd name="T16" fmla="*/ 0 60000 65536"/>
                  <a:gd name="T17" fmla="*/ 0 60000 65536"/>
                  <a:gd name="T18" fmla="*/ 0 w 14"/>
                  <a:gd name="T19" fmla="*/ 0 h 32"/>
                  <a:gd name="T20" fmla="*/ 14 w 1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4" h="32">
                    <a:moveTo>
                      <a:pt x="0" y="0"/>
                    </a:moveTo>
                    <a:lnTo>
                      <a:pt x="14" y="0"/>
                    </a:lnTo>
                    <a:lnTo>
                      <a:pt x="7" y="0"/>
                    </a:lnTo>
                    <a:lnTo>
                      <a:pt x="7" y="32"/>
                    </a:lnTo>
                    <a:lnTo>
                      <a:pt x="0" y="32"/>
                    </a:lnTo>
                    <a:lnTo>
                      <a:pt x="14" y="32"/>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43" name="Freeform 1507"/>
              <p:cNvSpPr>
                <a:spLocks/>
              </p:cNvSpPr>
              <p:nvPr/>
            </p:nvSpPr>
            <p:spPr bwMode="auto">
              <a:xfrm>
                <a:off x="8731250" y="3289301"/>
                <a:ext cx="22225" cy="50800"/>
              </a:xfrm>
              <a:custGeom>
                <a:avLst/>
                <a:gdLst>
                  <a:gd name="T0" fmla="*/ 0 w 14"/>
                  <a:gd name="T1" fmla="*/ 0 h 32"/>
                  <a:gd name="T2" fmla="*/ 35282190 w 14"/>
                  <a:gd name="T3" fmla="*/ 0 h 32"/>
                  <a:gd name="T4" fmla="*/ 17641889 w 14"/>
                  <a:gd name="T5" fmla="*/ 0 h 32"/>
                  <a:gd name="T6" fmla="*/ 17641889 w 14"/>
                  <a:gd name="T7" fmla="*/ 80644986 h 32"/>
                  <a:gd name="T8" fmla="*/ 0 w 14"/>
                  <a:gd name="T9" fmla="*/ 80644986 h 32"/>
                  <a:gd name="T10" fmla="*/ 35282190 w 14"/>
                  <a:gd name="T11" fmla="*/ 80644986 h 32"/>
                  <a:gd name="T12" fmla="*/ 0 60000 65536"/>
                  <a:gd name="T13" fmla="*/ 0 60000 65536"/>
                  <a:gd name="T14" fmla="*/ 0 60000 65536"/>
                  <a:gd name="T15" fmla="*/ 0 60000 65536"/>
                  <a:gd name="T16" fmla="*/ 0 60000 65536"/>
                  <a:gd name="T17" fmla="*/ 0 60000 65536"/>
                  <a:gd name="T18" fmla="*/ 0 w 14"/>
                  <a:gd name="T19" fmla="*/ 0 h 32"/>
                  <a:gd name="T20" fmla="*/ 14 w 1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4" h="32">
                    <a:moveTo>
                      <a:pt x="0" y="0"/>
                    </a:moveTo>
                    <a:lnTo>
                      <a:pt x="14" y="0"/>
                    </a:lnTo>
                    <a:lnTo>
                      <a:pt x="7" y="0"/>
                    </a:lnTo>
                    <a:lnTo>
                      <a:pt x="7" y="32"/>
                    </a:lnTo>
                    <a:lnTo>
                      <a:pt x="0" y="32"/>
                    </a:lnTo>
                    <a:lnTo>
                      <a:pt x="14" y="32"/>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44" name="Freeform 1508"/>
              <p:cNvSpPr>
                <a:spLocks/>
              </p:cNvSpPr>
              <p:nvPr/>
            </p:nvSpPr>
            <p:spPr bwMode="auto">
              <a:xfrm>
                <a:off x="8753475" y="3265488"/>
                <a:ext cx="22225" cy="49213"/>
              </a:xfrm>
              <a:custGeom>
                <a:avLst/>
                <a:gdLst>
                  <a:gd name="T0" fmla="*/ 0 w 14"/>
                  <a:gd name="T1" fmla="*/ 0 h 31"/>
                  <a:gd name="T2" fmla="*/ 35282190 w 14"/>
                  <a:gd name="T3" fmla="*/ 0 h 31"/>
                  <a:gd name="T4" fmla="*/ 17641889 w 14"/>
                  <a:gd name="T5" fmla="*/ 0 h 31"/>
                  <a:gd name="T6" fmla="*/ 17641889 w 14"/>
                  <a:gd name="T7" fmla="*/ 78126437 h 31"/>
                  <a:gd name="T8" fmla="*/ 0 w 14"/>
                  <a:gd name="T9" fmla="*/ 78126437 h 31"/>
                  <a:gd name="T10" fmla="*/ 35282190 w 14"/>
                  <a:gd name="T11" fmla="*/ 78126437 h 31"/>
                  <a:gd name="T12" fmla="*/ 0 60000 65536"/>
                  <a:gd name="T13" fmla="*/ 0 60000 65536"/>
                  <a:gd name="T14" fmla="*/ 0 60000 65536"/>
                  <a:gd name="T15" fmla="*/ 0 60000 65536"/>
                  <a:gd name="T16" fmla="*/ 0 60000 65536"/>
                  <a:gd name="T17" fmla="*/ 0 60000 65536"/>
                  <a:gd name="T18" fmla="*/ 0 w 14"/>
                  <a:gd name="T19" fmla="*/ 0 h 31"/>
                  <a:gd name="T20" fmla="*/ 14 w 14"/>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14" h="31">
                    <a:moveTo>
                      <a:pt x="0" y="0"/>
                    </a:moveTo>
                    <a:lnTo>
                      <a:pt x="14" y="0"/>
                    </a:lnTo>
                    <a:lnTo>
                      <a:pt x="7" y="0"/>
                    </a:lnTo>
                    <a:lnTo>
                      <a:pt x="7" y="31"/>
                    </a:lnTo>
                    <a:lnTo>
                      <a:pt x="0" y="31"/>
                    </a:lnTo>
                    <a:lnTo>
                      <a:pt x="14" y="31"/>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45" name="Freeform 1509"/>
              <p:cNvSpPr>
                <a:spLocks/>
              </p:cNvSpPr>
              <p:nvPr/>
            </p:nvSpPr>
            <p:spPr bwMode="auto">
              <a:xfrm>
                <a:off x="8775700" y="3240088"/>
                <a:ext cx="22225" cy="49213"/>
              </a:xfrm>
              <a:custGeom>
                <a:avLst/>
                <a:gdLst>
                  <a:gd name="T0" fmla="*/ 0 w 14"/>
                  <a:gd name="T1" fmla="*/ 0 h 31"/>
                  <a:gd name="T2" fmla="*/ 35282190 w 14"/>
                  <a:gd name="T3" fmla="*/ 0 h 31"/>
                  <a:gd name="T4" fmla="*/ 17641889 w 14"/>
                  <a:gd name="T5" fmla="*/ 0 h 31"/>
                  <a:gd name="T6" fmla="*/ 17641889 w 14"/>
                  <a:gd name="T7" fmla="*/ 78126437 h 31"/>
                  <a:gd name="T8" fmla="*/ 0 w 14"/>
                  <a:gd name="T9" fmla="*/ 78126437 h 31"/>
                  <a:gd name="T10" fmla="*/ 35282190 w 14"/>
                  <a:gd name="T11" fmla="*/ 78126437 h 31"/>
                  <a:gd name="T12" fmla="*/ 0 60000 65536"/>
                  <a:gd name="T13" fmla="*/ 0 60000 65536"/>
                  <a:gd name="T14" fmla="*/ 0 60000 65536"/>
                  <a:gd name="T15" fmla="*/ 0 60000 65536"/>
                  <a:gd name="T16" fmla="*/ 0 60000 65536"/>
                  <a:gd name="T17" fmla="*/ 0 60000 65536"/>
                  <a:gd name="T18" fmla="*/ 0 w 14"/>
                  <a:gd name="T19" fmla="*/ 0 h 31"/>
                  <a:gd name="T20" fmla="*/ 14 w 14"/>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14" h="31">
                    <a:moveTo>
                      <a:pt x="0" y="0"/>
                    </a:moveTo>
                    <a:lnTo>
                      <a:pt x="14" y="0"/>
                    </a:lnTo>
                    <a:lnTo>
                      <a:pt x="7" y="0"/>
                    </a:lnTo>
                    <a:lnTo>
                      <a:pt x="7" y="31"/>
                    </a:lnTo>
                    <a:lnTo>
                      <a:pt x="0" y="31"/>
                    </a:lnTo>
                    <a:lnTo>
                      <a:pt x="14" y="31"/>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46" name="Freeform 1510"/>
              <p:cNvSpPr>
                <a:spLocks/>
              </p:cNvSpPr>
              <p:nvPr/>
            </p:nvSpPr>
            <p:spPr bwMode="auto">
              <a:xfrm>
                <a:off x="8801100" y="3211513"/>
                <a:ext cx="22225" cy="50800"/>
              </a:xfrm>
              <a:custGeom>
                <a:avLst/>
                <a:gdLst>
                  <a:gd name="T0" fmla="*/ 0 w 14"/>
                  <a:gd name="T1" fmla="*/ 0 h 32"/>
                  <a:gd name="T2" fmla="*/ 35282190 w 14"/>
                  <a:gd name="T3" fmla="*/ 0 h 32"/>
                  <a:gd name="T4" fmla="*/ 17641889 w 14"/>
                  <a:gd name="T5" fmla="*/ 0 h 32"/>
                  <a:gd name="T6" fmla="*/ 17641889 w 14"/>
                  <a:gd name="T7" fmla="*/ 80644986 h 32"/>
                  <a:gd name="T8" fmla="*/ 0 w 14"/>
                  <a:gd name="T9" fmla="*/ 80644986 h 32"/>
                  <a:gd name="T10" fmla="*/ 35282190 w 14"/>
                  <a:gd name="T11" fmla="*/ 80644986 h 32"/>
                  <a:gd name="T12" fmla="*/ 0 60000 65536"/>
                  <a:gd name="T13" fmla="*/ 0 60000 65536"/>
                  <a:gd name="T14" fmla="*/ 0 60000 65536"/>
                  <a:gd name="T15" fmla="*/ 0 60000 65536"/>
                  <a:gd name="T16" fmla="*/ 0 60000 65536"/>
                  <a:gd name="T17" fmla="*/ 0 60000 65536"/>
                  <a:gd name="T18" fmla="*/ 0 w 14"/>
                  <a:gd name="T19" fmla="*/ 0 h 32"/>
                  <a:gd name="T20" fmla="*/ 14 w 1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4" h="32">
                    <a:moveTo>
                      <a:pt x="0" y="0"/>
                    </a:moveTo>
                    <a:lnTo>
                      <a:pt x="14" y="0"/>
                    </a:lnTo>
                    <a:lnTo>
                      <a:pt x="7" y="0"/>
                    </a:lnTo>
                    <a:lnTo>
                      <a:pt x="7" y="32"/>
                    </a:lnTo>
                    <a:lnTo>
                      <a:pt x="0" y="32"/>
                    </a:lnTo>
                    <a:lnTo>
                      <a:pt x="14" y="32"/>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47" name="Freeform 1511"/>
              <p:cNvSpPr>
                <a:spLocks/>
              </p:cNvSpPr>
              <p:nvPr/>
            </p:nvSpPr>
            <p:spPr bwMode="auto">
              <a:xfrm>
                <a:off x="8823325" y="3184526"/>
                <a:ext cx="22225" cy="47625"/>
              </a:xfrm>
              <a:custGeom>
                <a:avLst/>
                <a:gdLst>
                  <a:gd name="T0" fmla="*/ 0 w 14"/>
                  <a:gd name="T1" fmla="*/ 0 h 30"/>
                  <a:gd name="T2" fmla="*/ 35282190 w 14"/>
                  <a:gd name="T3" fmla="*/ 0 h 30"/>
                  <a:gd name="T4" fmla="*/ 17641889 w 14"/>
                  <a:gd name="T5" fmla="*/ 0 h 30"/>
                  <a:gd name="T6" fmla="*/ 17641889 w 14"/>
                  <a:gd name="T7" fmla="*/ 75604693 h 30"/>
                  <a:gd name="T8" fmla="*/ 0 w 14"/>
                  <a:gd name="T9" fmla="*/ 75604693 h 30"/>
                  <a:gd name="T10" fmla="*/ 35282190 w 14"/>
                  <a:gd name="T11" fmla="*/ 75604693 h 30"/>
                  <a:gd name="T12" fmla="*/ 0 60000 65536"/>
                  <a:gd name="T13" fmla="*/ 0 60000 65536"/>
                  <a:gd name="T14" fmla="*/ 0 60000 65536"/>
                  <a:gd name="T15" fmla="*/ 0 60000 65536"/>
                  <a:gd name="T16" fmla="*/ 0 60000 65536"/>
                  <a:gd name="T17" fmla="*/ 0 60000 65536"/>
                  <a:gd name="T18" fmla="*/ 0 w 14"/>
                  <a:gd name="T19" fmla="*/ 0 h 30"/>
                  <a:gd name="T20" fmla="*/ 14 w 14"/>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4" h="30">
                    <a:moveTo>
                      <a:pt x="0" y="0"/>
                    </a:moveTo>
                    <a:lnTo>
                      <a:pt x="14" y="0"/>
                    </a:lnTo>
                    <a:lnTo>
                      <a:pt x="7" y="0"/>
                    </a:lnTo>
                    <a:lnTo>
                      <a:pt x="7" y="30"/>
                    </a:lnTo>
                    <a:lnTo>
                      <a:pt x="0" y="30"/>
                    </a:lnTo>
                    <a:lnTo>
                      <a:pt x="14" y="30"/>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48" name="Freeform 1512"/>
              <p:cNvSpPr>
                <a:spLocks/>
              </p:cNvSpPr>
              <p:nvPr/>
            </p:nvSpPr>
            <p:spPr bwMode="auto">
              <a:xfrm>
                <a:off x="8845550" y="3159126"/>
                <a:ext cx="22225" cy="47625"/>
              </a:xfrm>
              <a:custGeom>
                <a:avLst/>
                <a:gdLst>
                  <a:gd name="T0" fmla="*/ 0 w 14"/>
                  <a:gd name="T1" fmla="*/ 0 h 30"/>
                  <a:gd name="T2" fmla="*/ 35282190 w 14"/>
                  <a:gd name="T3" fmla="*/ 0 h 30"/>
                  <a:gd name="T4" fmla="*/ 17641889 w 14"/>
                  <a:gd name="T5" fmla="*/ 0 h 30"/>
                  <a:gd name="T6" fmla="*/ 17641889 w 14"/>
                  <a:gd name="T7" fmla="*/ 75604693 h 30"/>
                  <a:gd name="T8" fmla="*/ 0 w 14"/>
                  <a:gd name="T9" fmla="*/ 75604693 h 30"/>
                  <a:gd name="T10" fmla="*/ 35282190 w 14"/>
                  <a:gd name="T11" fmla="*/ 75604693 h 30"/>
                  <a:gd name="T12" fmla="*/ 0 60000 65536"/>
                  <a:gd name="T13" fmla="*/ 0 60000 65536"/>
                  <a:gd name="T14" fmla="*/ 0 60000 65536"/>
                  <a:gd name="T15" fmla="*/ 0 60000 65536"/>
                  <a:gd name="T16" fmla="*/ 0 60000 65536"/>
                  <a:gd name="T17" fmla="*/ 0 60000 65536"/>
                  <a:gd name="T18" fmla="*/ 0 w 14"/>
                  <a:gd name="T19" fmla="*/ 0 h 30"/>
                  <a:gd name="T20" fmla="*/ 14 w 14"/>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4" h="30">
                    <a:moveTo>
                      <a:pt x="0" y="0"/>
                    </a:moveTo>
                    <a:lnTo>
                      <a:pt x="14" y="0"/>
                    </a:lnTo>
                    <a:lnTo>
                      <a:pt x="7" y="0"/>
                    </a:lnTo>
                    <a:lnTo>
                      <a:pt x="7" y="30"/>
                    </a:lnTo>
                    <a:lnTo>
                      <a:pt x="0" y="30"/>
                    </a:lnTo>
                    <a:lnTo>
                      <a:pt x="14" y="30"/>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49" name="Freeform 1513"/>
              <p:cNvSpPr>
                <a:spLocks/>
              </p:cNvSpPr>
              <p:nvPr/>
            </p:nvSpPr>
            <p:spPr bwMode="auto">
              <a:xfrm>
                <a:off x="8867775" y="3130551"/>
                <a:ext cx="20638" cy="47625"/>
              </a:xfrm>
              <a:custGeom>
                <a:avLst/>
                <a:gdLst>
                  <a:gd name="T0" fmla="*/ 0 w 13"/>
                  <a:gd name="T1" fmla="*/ 0 h 30"/>
                  <a:gd name="T2" fmla="*/ 32763622 w 13"/>
                  <a:gd name="T3" fmla="*/ 0 h 30"/>
                  <a:gd name="T4" fmla="*/ 15121306 w 13"/>
                  <a:gd name="T5" fmla="*/ 0 h 30"/>
                  <a:gd name="T6" fmla="*/ 15121306 w 13"/>
                  <a:gd name="T7" fmla="*/ 75604693 h 30"/>
                  <a:gd name="T8" fmla="*/ 0 w 13"/>
                  <a:gd name="T9" fmla="*/ 75604693 h 30"/>
                  <a:gd name="T10" fmla="*/ 32763622 w 13"/>
                  <a:gd name="T11" fmla="*/ 75604693 h 30"/>
                  <a:gd name="T12" fmla="*/ 0 60000 65536"/>
                  <a:gd name="T13" fmla="*/ 0 60000 65536"/>
                  <a:gd name="T14" fmla="*/ 0 60000 65536"/>
                  <a:gd name="T15" fmla="*/ 0 60000 65536"/>
                  <a:gd name="T16" fmla="*/ 0 60000 65536"/>
                  <a:gd name="T17" fmla="*/ 0 60000 65536"/>
                  <a:gd name="T18" fmla="*/ 0 w 13"/>
                  <a:gd name="T19" fmla="*/ 0 h 30"/>
                  <a:gd name="T20" fmla="*/ 13 w 13"/>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3" h="30">
                    <a:moveTo>
                      <a:pt x="0" y="0"/>
                    </a:moveTo>
                    <a:lnTo>
                      <a:pt x="13" y="0"/>
                    </a:lnTo>
                    <a:lnTo>
                      <a:pt x="6" y="0"/>
                    </a:lnTo>
                    <a:lnTo>
                      <a:pt x="6" y="30"/>
                    </a:lnTo>
                    <a:lnTo>
                      <a:pt x="0" y="30"/>
                    </a:lnTo>
                    <a:lnTo>
                      <a:pt x="13" y="30"/>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50" name="Freeform 1514"/>
              <p:cNvSpPr>
                <a:spLocks/>
              </p:cNvSpPr>
              <p:nvPr/>
            </p:nvSpPr>
            <p:spPr bwMode="auto">
              <a:xfrm>
                <a:off x="8891588" y="3103563"/>
                <a:ext cx="22225" cy="44450"/>
              </a:xfrm>
              <a:custGeom>
                <a:avLst/>
                <a:gdLst>
                  <a:gd name="T0" fmla="*/ 0 w 14"/>
                  <a:gd name="T1" fmla="*/ 0 h 28"/>
                  <a:gd name="T2" fmla="*/ 35282190 w 14"/>
                  <a:gd name="T3" fmla="*/ 0 h 28"/>
                  <a:gd name="T4" fmla="*/ 17641889 w 14"/>
                  <a:gd name="T5" fmla="*/ 0 h 28"/>
                  <a:gd name="T6" fmla="*/ 17641889 w 14"/>
                  <a:gd name="T7" fmla="*/ 70564381 h 28"/>
                  <a:gd name="T8" fmla="*/ 0 w 14"/>
                  <a:gd name="T9" fmla="*/ 70564381 h 28"/>
                  <a:gd name="T10" fmla="*/ 35282190 w 14"/>
                  <a:gd name="T11" fmla="*/ 70564381 h 28"/>
                  <a:gd name="T12" fmla="*/ 0 60000 65536"/>
                  <a:gd name="T13" fmla="*/ 0 60000 65536"/>
                  <a:gd name="T14" fmla="*/ 0 60000 65536"/>
                  <a:gd name="T15" fmla="*/ 0 60000 65536"/>
                  <a:gd name="T16" fmla="*/ 0 60000 65536"/>
                  <a:gd name="T17" fmla="*/ 0 60000 65536"/>
                  <a:gd name="T18" fmla="*/ 0 w 14"/>
                  <a:gd name="T19" fmla="*/ 0 h 28"/>
                  <a:gd name="T20" fmla="*/ 14 w 14"/>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4" h="28">
                    <a:moveTo>
                      <a:pt x="0" y="0"/>
                    </a:moveTo>
                    <a:lnTo>
                      <a:pt x="14" y="0"/>
                    </a:lnTo>
                    <a:lnTo>
                      <a:pt x="7" y="0"/>
                    </a:lnTo>
                    <a:lnTo>
                      <a:pt x="7" y="28"/>
                    </a:lnTo>
                    <a:lnTo>
                      <a:pt x="0" y="28"/>
                    </a:lnTo>
                    <a:lnTo>
                      <a:pt x="14" y="28"/>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51" name="Freeform 1515"/>
              <p:cNvSpPr>
                <a:spLocks/>
              </p:cNvSpPr>
              <p:nvPr/>
            </p:nvSpPr>
            <p:spPr bwMode="auto">
              <a:xfrm>
                <a:off x="8913813" y="3074988"/>
                <a:ext cx="22225" cy="42863"/>
              </a:xfrm>
              <a:custGeom>
                <a:avLst/>
                <a:gdLst>
                  <a:gd name="T0" fmla="*/ 0 w 14"/>
                  <a:gd name="T1" fmla="*/ 0 h 27"/>
                  <a:gd name="T2" fmla="*/ 35282190 w 14"/>
                  <a:gd name="T3" fmla="*/ 0 h 27"/>
                  <a:gd name="T4" fmla="*/ 17641889 w 14"/>
                  <a:gd name="T5" fmla="*/ 0 h 27"/>
                  <a:gd name="T6" fmla="*/ 17641889 w 14"/>
                  <a:gd name="T7" fmla="*/ 68045812 h 27"/>
                  <a:gd name="T8" fmla="*/ 0 w 14"/>
                  <a:gd name="T9" fmla="*/ 68045812 h 27"/>
                  <a:gd name="T10" fmla="*/ 35282190 w 14"/>
                  <a:gd name="T11" fmla="*/ 68045812 h 27"/>
                  <a:gd name="T12" fmla="*/ 0 60000 65536"/>
                  <a:gd name="T13" fmla="*/ 0 60000 65536"/>
                  <a:gd name="T14" fmla="*/ 0 60000 65536"/>
                  <a:gd name="T15" fmla="*/ 0 60000 65536"/>
                  <a:gd name="T16" fmla="*/ 0 60000 65536"/>
                  <a:gd name="T17" fmla="*/ 0 60000 65536"/>
                  <a:gd name="T18" fmla="*/ 0 w 14"/>
                  <a:gd name="T19" fmla="*/ 0 h 27"/>
                  <a:gd name="T20" fmla="*/ 14 w 14"/>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14" h="27">
                    <a:moveTo>
                      <a:pt x="0" y="0"/>
                    </a:moveTo>
                    <a:lnTo>
                      <a:pt x="14" y="0"/>
                    </a:lnTo>
                    <a:lnTo>
                      <a:pt x="7" y="0"/>
                    </a:lnTo>
                    <a:lnTo>
                      <a:pt x="7" y="27"/>
                    </a:lnTo>
                    <a:lnTo>
                      <a:pt x="0" y="27"/>
                    </a:lnTo>
                    <a:lnTo>
                      <a:pt x="14" y="27"/>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52" name="Freeform 1516"/>
              <p:cNvSpPr>
                <a:spLocks/>
              </p:cNvSpPr>
              <p:nvPr/>
            </p:nvSpPr>
            <p:spPr bwMode="auto">
              <a:xfrm>
                <a:off x="8936038" y="3048001"/>
                <a:ext cx="22225" cy="41275"/>
              </a:xfrm>
              <a:custGeom>
                <a:avLst/>
                <a:gdLst>
                  <a:gd name="T0" fmla="*/ 0 w 14"/>
                  <a:gd name="T1" fmla="*/ 0 h 26"/>
                  <a:gd name="T2" fmla="*/ 35282190 w 14"/>
                  <a:gd name="T3" fmla="*/ 0 h 26"/>
                  <a:gd name="T4" fmla="*/ 17641889 w 14"/>
                  <a:gd name="T5" fmla="*/ 0 h 26"/>
                  <a:gd name="T6" fmla="*/ 17641889 w 14"/>
                  <a:gd name="T7" fmla="*/ 65524068 h 26"/>
                  <a:gd name="T8" fmla="*/ 0 w 14"/>
                  <a:gd name="T9" fmla="*/ 65524068 h 26"/>
                  <a:gd name="T10" fmla="*/ 35282190 w 14"/>
                  <a:gd name="T11" fmla="*/ 65524068 h 26"/>
                  <a:gd name="T12" fmla="*/ 0 60000 65536"/>
                  <a:gd name="T13" fmla="*/ 0 60000 65536"/>
                  <a:gd name="T14" fmla="*/ 0 60000 65536"/>
                  <a:gd name="T15" fmla="*/ 0 60000 65536"/>
                  <a:gd name="T16" fmla="*/ 0 60000 65536"/>
                  <a:gd name="T17" fmla="*/ 0 60000 65536"/>
                  <a:gd name="T18" fmla="*/ 0 w 14"/>
                  <a:gd name="T19" fmla="*/ 0 h 26"/>
                  <a:gd name="T20" fmla="*/ 14 w 14"/>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4" h="26">
                    <a:moveTo>
                      <a:pt x="0" y="0"/>
                    </a:moveTo>
                    <a:lnTo>
                      <a:pt x="14" y="0"/>
                    </a:lnTo>
                    <a:lnTo>
                      <a:pt x="7" y="0"/>
                    </a:lnTo>
                    <a:lnTo>
                      <a:pt x="7" y="26"/>
                    </a:lnTo>
                    <a:lnTo>
                      <a:pt x="0" y="26"/>
                    </a:lnTo>
                    <a:lnTo>
                      <a:pt x="14" y="26"/>
                    </a:lnTo>
                  </a:path>
                </a:pathLst>
              </a:custGeom>
              <a:noFill/>
              <a:ln w="4">
                <a:solidFill>
                  <a:srgbClr val="FF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53" name="Freeform 1517"/>
              <p:cNvSpPr>
                <a:spLocks noEditPoints="1"/>
              </p:cNvSpPr>
              <p:nvPr/>
            </p:nvSpPr>
            <p:spPr bwMode="auto">
              <a:xfrm>
                <a:off x="6750050" y="2413001"/>
                <a:ext cx="2182813" cy="1654175"/>
              </a:xfrm>
              <a:custGeom>
                <a:avLst/>
                <a:gdLst>
                  <a:gd name="T0" fmla="*/ 65524079 w 1375"/>
                  <a:gd name="T1" fmla="*/ 42841855 h 1042"/>
                  <a:gd name="T2" fmla="*/ 153730355 w 1375"/>
                  <a:gd name="T3" fmla="*/ 42841855 h 1042"/>
                  <a:gd name="T4" fmla="*/ 7561265 w 1375"/>
                  <a:gd name="T5" fmla="*/ 0 h 1042"/>
                  <a:gd name="T6" fmla="*/ 350302568 w 1375"/>
                  <a:gd name="T7" fmla="*/ 151209354 h 1042"/>
                  <a:gd name="T8" fmla="*/ 415826622 w 1375"/>
                  <a:gd name="T9" fmla="*/ 186491525 h 1042"/>
                  <a:gd name="T10" fmla="*/ 372983177 w 1375"/>
                  <a:gd name="T11" fmla="*/ 128527164 h 1042"/>
                  <a:gd name="T12" fmla="*/ 556955453 w 1375"/>
                  <a:gd name="T13" fmla="*/ 241934986 h 1042"/>
                  <a:gd name="T14" fmla="*/ 637600443 w 1375"/>
                  <a:gd name="T15" fmla="*/ 317539638 h 1042"/>
                  <a:gd name="T16" fmla="*/ 675401988 w 1375"/>
                  <a:gd name="T17" fmla="*/ 330139620 h 1042"/>
                  <a:gd name="T18" fmla="*/ 645160117 w 1375"/>
                  <a:gd name="T19" fmla="*/ 309978379 h 1042"/>
                  <a:gd name="T20" fmla="*/ 786288849 w 1375"/>
                  <a:gd name="T21" fmla="*/ 438507180 h 1042"/>
                  <a:gd name="T22" fmla="*/ 839213116 w 1375"/>
                  <a:gd name="T23" fmla="*/ 539313383 h 1042"/>
                  <a:gd name="T24" fmla="*/ 861893726 w 1375"/>
                  <a:gd name="T25" fmla="*/ 516631194 h 1042"/>
                  <a:gd name="T26" fmla="*/ 985382160 w 1375"/>
                  <a:gd name="T27" fmla="*/ 667840498 h 1042"/>
                  <a:gd name="T28" fmla="*/ 1045865903 w 1375"/>
                  <a:gd name="T29" fmla="*/ 803928872 h 1042"/>
                  <a:gd name="T30" fmla="*/ 985382160 w 1375"/>
                  <a:gd name="T31" fmla="*/ 667840498 h 1042"/>
                  <a:gd name="T32" fmla="*/ 1204634933 w 1375"/>
                  <a:gd name="T33" fmla="*/ 1043344595 h 1042"/>
                  <a:gd name="T34" fmla="*/ 1209675244 w 1375"/>
                  <a:gd name="T35" fmla="*/ 1055944577 h 1042"/>
                  <a:gd name="T36" fmla="*/ 1229836492 w 1375"/>
                  <a:gd name="T37" fmla="*/ 1033263975 h 1042"/>
                  <a:gd name="T38" fmla="*/ 1305441170 w 1375"/>
                  <a:gd name="T39" fmla="*/ 1174392659 h 1042"/>
                  <a:gd name="T40" fmla="*/ 1345763665 w 1375"/>
                  <a:gd name="T41" fmla="*/ 1320561653 h 1042"/>
                  <a:gd name="T42" fmla="*/ 1305441170 w 1375"/>
                  <a:gd name="T43" fmla="*/ 1174392659 h 1042"/>
                  <a:gd name="T44" fmla="*/ 1416328031 w 1375"/>
                  <a:gd name="T45" fmla="*/ 1471770957 h 1042"/>
                  <a:gd name="T46" fmla="*/ 1441529590 w 1375"/>
                  <a:gd name="T47" fmla="*/ 1459169388 h 1042"/>
                  <a:gd name="T48" fmla="*/ 1529735842 w 1375"/>
                  <a:gd name="T49" fmla="*/ 1731346532 h 1042"/>
                  <a:gd name="T50" fmla="*/ 1559977713 w 1375"/>
                  <a:gd name="T51" fmla="*/ 1736386843 h 1042"/>
                  <a:gd name="T52" fmla="*/ 1587698634 w 1375"/>
                  <a:gd name="T53" fmla="*/ 1799391513 h 1042"/>
                  <a:gd name="T54" fmla="*/ 1517134268 w 1375"/>
                  <a:gd name="T55" fmla="*/ 1701104672 h 1042"/>
                  <a:gd name="T56" fmla="*/ 1542335827 w 1375"/>
                  <a:gd name="T57" fmla="*/ 1693545000 h 1042"/>
                  <a:gd name="T58" fmla="*/ 1635582391 w 1375"/>
                  <a:gd name="T59" fmla="*/ 1993442660 h 1042"/>
                  <a:gd name="T60" fmla="*/ 1587698634 w 1375"/>
                  <a:gd name="T61" fmla="*/ 1864915545 h 1042"/>
                  <a:gd name="T62" fmla="*/ 1658263000 w 1375"/>
                  <a:gd name="T63" fmla="*/ 1970762058 h 1042"/>
                  <a:gd name="T64" fmla="*/ 1648182377 w 1375"/>
                  <a:gd name="T65" fmla="*/ 2018644210 h 1042"/>
                  <a:gd name="T66" fmla="*/ 1675905282 w 1375"/>
                  <a:gd name="T67" fmla="*/ 2011084539 h 1042"/>
                  <a:gd name="T68" fmla="*/ 1718747140 w 1375"/>
                  <a:gd name="T69" fmla="*/ 2147483647 h 1042"/>
                  <a:gd name="T70" fmla="*/ 1746469649 w 1375"/>
                  <a:gd name="T71" fmla="*/ 2147483647 h 1042"/>
                  <a:gd name="T72" fmla="*/ 1864916184 w 1375"/>
                  <a:gd name="T73" fmla="*/ 2147483647 h 1042"/>
                  <a:gd name="T74" fmla="*/ 1917840252 w 1375"/>
                  <a:gd name="T75" fmla="*/ 2147483647 h 1042"/>
                  <a:gd name="T76" fmla="*/ 1877517757 w 1375"/>
                  <a:gd name="T77" fmla="*/ 2147483647 h 1042"/>
                  <a:gd name="T78" fmla="*/ 2043848049 w 1375"/>
                  <a:gd name="T79" fmla="*/ 2147483647 h 1042"/>
                  <a:gd name="T80" fmla="*/ 2106851153 w 1375"/>
                  <a:gd name="T81" fmla="*/ 2147483647 h 1042"/>
                  <a:gd name="T82" fmla="*/ 2129533350 w 1375"/>
                  <a:gd name="T83" fmla="*/ 2147483647 h 1042"/>
                  <a:gd name="T84" fmla="*/ 2089210855 w 1375"/>
                  <a:gd name="T85" fmla="*/ 2147483647 h 1042"/>
                  <a:gd name="T86" fmla="*/ 2147483647 w 1375"/>
                  <a:gd name="T87" fmla="*/ 2147483647 h 1042"/>
                  <a:gd name="T88" fmla="*/ 2147483647 w 1375"/>
                  <a:gd name="T89" fmla="*/ 2147483647 h 1042"/>
                  <a:gd name="T90" fmla="*/ 2147483647 w 1375"/>
                  <a:gd name="T91" fmla="*/ 2086689191 h 1042"/>
                  <a:gd name="T92" fmla="*/ 2147483647 w 1375"/>
                  <a:gd name="T93" fmla="*/ 2041326400 h 1042"/>
                  <a:gd name="T94" fmla="*/ 2147483647 w 1375"/>
                  <a:gd name="T95" fmla="*/ 1965721748 h 1042"/>
                  <a:gd name="T96" fmla="*/ 2147483647 w 1375"/>
                  <a:gd name="T97" fmla="*/ 2033765141 h 1042"/>
                  <a:gd name="T98" fmla="*/ 2147483647 w 1375"/>
                  <a:gd name="T99" fmla="*/ 1892636457 h 1042"/>
                  <a:gd name="T100" fmla="*/ 2147483647 w 1375"/>
                  <a:gd name="T101" fmla="*/ 1864915545 h 1042"/>
                  <a:gd name="T102" fmla="*/ 2147483647 w 1375"/>
                  <a:gd name="T103" fmla="*/ 1839713994 h 1042"/>
                  <a:gd name="T104" fmla="*/ 2147483647 w 1375"/>
                  <a:gd name="T105" fmla="*/ 1731346532 h 1042"/>
                  <a:gd name="T106" fmla="*/ 2147483647 w 1375"/>
                  <a:gd name="T107" fmla="*/ 1701104672 h 1042"/>
                  <a:gd name="T108" fmla="*/ 2147483647 w 1375"/>
                  <a:gd name="T109" fmla="*/ 1635580243 h 1042"/>
                  <a:gd name="T110" fmla="*/ 2147483647 w 1375"/>
                  <a:gd name="T111" fmla="*/ 1688504690 h 1042"/>
                  <a:gd name="T112" fmla="*/ 2147483647 w 1375"/>
                  <a:gd name="T113" fmla="*/ 1547375609 h 1042"/>
                  <a:gd name="T114" fmla="*/ 2147483647 w 1375"/>
                  <a:gd name="T115" fmla="*/ 1431448476 h 1042"/>
                  <a:gd name="T116" fmla="*/ 2147483647 w 1375"/>
                  <a:gd name="T117" fmla="*/ 1476811267 h 1042"/>
                  <a:gd name="T118" fmla="*/ 2147483647 w 1375"/>
                  <a:gd name="T119" fmla="*/ 1300400413 h 1042"/>
                  <a:gd name="T120" fmla="*/ 2147483647 w 1375"/>
                  <a:gd name="T121" fmla="*/ 1202113571 h 1042"/>
                  <a:gd name="T122" fmla="*/ 2147483647 w 1375"/>
                  <a:gd name="T123" fmla="*/ 1300400413 h 1042"/>
                  <a:gd name="T124" fmla="*/ 2147483647 w 1375"/>
                  <a:gd name="T125" fmla="*/ 1060984887 h 104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75"/>
                  <a:gd name="T190" fmla="*/ 0 h 1042"/>
                  <a:gd name="T191" fmla="*/ 1375 w 1375"/>
                  <a:gd name="T192" fmla="*/ 1042 h 104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75" h="1042">
                    <a:moveTo>
                      <a:pt x="3" y="0"/>
                    </a:moveTo>
                    <a:lnTo>
                      <a:pt x="0" y="10"/>
                    </a:lnTo>
                    <a:lnTo>
                      <a:pt x="26" y="17"/>
                    </a:lnTo>
                    <a:lnTo>
                      <a:pt x="54" y="26"/>
                    </a:lnTo>
                    <a:lnTo>
                      <a:pt x="57" y="28"/>
                    </a:lnTo>
                    <a:lnTo>
                      <a:pt x="61" y="17"/>
                    </a:lnTo>
                    <a:lnTo>
                      <a:pt x="57" y="16"/>
                    </a:lnTo>
                    <a:lnTo>
                      <a:pt x="29" y="7"/>
                    </a:lnTo>
                    <a:lnTo>
                      <a:pt x="3" y="0"/>
                    </a:lnTo>
                    <a:close/>
                    <a:moveTo>
                      <a:pt x="115" y="39"/>
                    </a:moveTo>
                    <a:lnTo>
                      <a:pt x="111" y="49"/>
                    </a:lnTo>
                    <a:lnTo>
                      <a:pt x="139" y="60"/>
                    </a:lnTo>
                    <a:lnTo>
                      <a:pt x="141" y="54"/>
                    </a:lnTo>
                    <a:lnTo>
                      <a:pt x="139" y="60"/>
                    </a:lnTo>
                    <a:lnTo>
                      <a:pt x="165" y="74"/>
                    </a:lnTo>
                    <a:lnTo>
                      <a:pt x="171" y="63"/>
                    </a:lnTo>
                    <a:lnTo>
                      <a:pt x="144" y="49"/>
                    </a:lnTo>
                    <a:lnTo>
                      <a:pt x="148" y="51"/>
                    </a:lnTo>
                    <a:lnTo>
                      <a:pt x="143" y="49"/>
                    </a:lnTo>
                    <a:lnTo>
                      <a:pt x="115" y="39"/>
                    </a:lnTo>
                    <a:close/>
                    <a:moveTo>
                      <a:pt x="221" y="96"/>
                    </a:moveTo>
                    <a:lnTo>
                      <a:pt x="214" y="105"/>
                    </a:lnTo>
                    <a:lnTo>
                      <a:pt x="249" y="131"/>
                    </a:lnTo>
                    <a:lnTo>
                      <a:pt x="253" y="126"/>
                    </a:lnTo>
                    <a:lnTo>
                      <a:pt x="249" y="131"/>
                    </a:lnTo>
                    <a:lnTo>
                      <a:pt x="260" y="140"/>
                    </a:lnTo>
                    <a:lnTo>
                      <a:pt x="268" y="131"/>
                    </a:lnTo>
                    <a:lnTo>
                      <a:pt x="258" y="123"/>
                    </a:lnTo>
                    <a:lnTo>
                      <a:pt x="263" y="126"/>
                    </a:lnTo>
                    <a:lnTo>
                      <a:pt x="256" y="123"/>
                    </a:lnTo>
                    <a:lnTo>
                      <a:pt x="228" y="102"/>
                    </a:lnTo>
                    <a:lnTo>
                      <a:pt x="221" y="96"/>
                    </a:lnTo>
                    <a:close/>
                    <a:moveTo>
                      <a:pt x="312" y="174"/>
                    </a:moveTo>
                    <a:lnTo>
                      <a:pt x="303" y="182"/>
                    </a:lnTo>
                    <a:lnTo>
                      <a:pt x="305" y="184"/>
                    </a:lnTo>
                    <a:lnTo>
                      <a:pt x="333" y="214"/>
                    </a:lnTo>
                    <a:lnTo>
                      <a:pt x="344" y="226"/>
                    </a:lnTo>
                    <a:lnTo>
                      <a:pt x="352" y="217"/>
                    </a:lnTo>
                    <a:lnTo>
                      <a:pt x="342" y="205"/>
                    </a:lnTo>
                    <a:lnTo>
                      <a:pt x="314" y="175"/>
                    </a:lnTo>
                    <a:lnTo>
                      <a:pt x="312" y="174"/>
                    </a:lnTo>
                    <a:close/>
                    <a:moveTo>
                      <a:pt x="391" y="265"/>
                    </a:moveTo>
                    <a:lnTo>
                      <a:pt x="382" y="272"/>
                    </a:lnTo>
                    <a:lnTo>
                      <a:pt x="391" y="282"/>
                    </a:lnTo>
                    <a:lnTo>
                      <a:pt x="415" y="319"/>
                    </a:lnTo>
                    <a:lnTo>
                      <a:pt x="424" y="312"/>
                    </a:lnTo>
                    <a:lnTo>
                      <a:pt x="399" y="275"/>
                    </a:lnTo>
                    <a:lnTo>
                      <a:pt x="391" y="265"/>
                    </a:lnTo>
                    <a:close/>
                    <a:moveTo>
                      <a:pt x="457" y="361"/>
                    </a:moveTo>
                    <a:lnTo>
                      <a:pt x="448" y="368"/>
                    </a:lnTo>
                    <a:lnTo>
                      <a:pt x="478" y="414"/>
                    </a:lnTo>
                    <a:lnTo>
                      <a:pt x="481" y="410"/>
                    </a:lnTo>
                    <a:lnTo>
                      <a:pt x="476" y="414"/>
                    </a:lnTo>
                    <a:lnTo>
                      <a:pt x="480" y="419"/>
                    </a:lnTo>
                    <a:lnTo>
                      <a:pt x="490" y="414"/>
                    </a:lnTo>
                    <a:lnTo>
                      <a:pt x="487" y="409"/>
                    </a:lnTo>
                    <a:lnTo>
                      <a:pt x="488" y="410"/>
                    </a:lnTo>
                    <a:lnTo>
                      <a:pt x="487" y="407"/>
                    </a:lnTo>
                    <a:lnTo>
                      <a:pt x="457" y="361"/>
                    </a:lnTo>
                    <a:close/>
                    <a:moveTo>
                      <a:pt x="518" y="466"/>
                    </a:moveTo>
                    <a:lnTo>
                      <a:pt x="508" y="472"/>
                    </a:lnTo>
                    <a:lnTo>
                      <a:pt x="532" y="523"/>
                    </a:lnTo>
                    <a:lnTo>
                      <a:pt x="534" y="524"/>
                    </a:lnTo>
                    <a:lnTo>
                      <a:pt x="544" y="519"/>
                    </a:lnTo>
                    <a:lnTo>
                      <a:pt x="543" y="517"/>
                    </a:lnTo>
                    <a:lnTo>
                      <a:pt x="518" y="466"/>
                    </a:lnTo>
                    <a:close/>
                    <a:moveTo>
                      <a:pt x="571" y="573"/>
                    </a:moveTo>
                    <a:lnTo>
                      <a:pt x="560" y="579"/>
                    </a:lnTo>
                    <a:lnTo>
                      <a:pt x="562" y="584"/>
                    </a:lnTo>
                    <a:lnTo>
                      <a:pt x="583" y="633"/>
                    </a:lnTo>
                    <a:lnTo>
                      <a:pt x="593" y="628"/>
                    </a:lnTo>
                    <a:lnTo>
                      <a:pt x="572" y="579"/>
                    </a:lnTo>
                    <a:lnTo>
                      <a:pt x="571" y="573"/>
                    </a:lnTo>
                    <a:close/>
                    <a:moveTo>
                      <a:pt x="618" y="682"/>
                    </a:moveTo>
                    <a:lnTo>
                      <a:pt x="607" y="687"/>
                    </a:lnTo>
                    <a:lnTo>
                      <a:pt x="619" y="719"/>
                    </a:lnTo>
                    <a:lnTo>
                      <a:pt x="630" y="714"/>
                    </a:lnTo>
                    <a:lnTo>
                      <a:pt x="619" y="689"/>
                    </a:lnTo>
                    <a:lnTo>
                      <a:pt x="609" y="693"/>
                    </a:lnTo>
                    <a:lnTo>
                      <a:pt x="619" y="717"/>
                    </a:lnTo>
                    <a:lnTo>
                      <a:pt x="630" y="714"/>
                    </a:lnTo>
                    <a:lnTo>
                      <a:pt x="618" y="682"/>
                    </a:lnTo>
                    <a:close/>
                    <a:moveTo>
                      <a:pt x="612" y="672"/>
                    </a:moveTo>
                    <a:lnTo>
                      <a:pt x="602" y="675"/>
                    </a:lnTo>
                    <a:lnTo>
                      <a:pt x="625" y="730"/>
                    </a:lnTo>
                    <a:lnTo>
                      <a:pt x="635" y="726"/>
                    </a:lnTo>
                    <a:lnTo>
                      <a:pt x="612" y="672"/>
                    </a:lnTo>
                    <a:close/>
                    <a:moveTo>
                      <a:pt x="658" y="782"/>
                    </a:moveTo>
                    <a:lnTo>
                      <a:pt x="647" y="786"/>
                    </a:lnTo>
                    <a:lnTo>
                      <a:pt x="649" y="791"/>
                    </a:lnTo>
                    <a:lnTo>
                      <a:pt x="660" y="787"/>
                    </a:lnTo>
                    <a:lnTo>
                      <a:pt x="640" y="737"/>
                    </a:lnTo>
                    <a:lnTo>
                      <a:pt x="630" y="740"/>
                    </a:lnTo>
                    <a:lnTo>
                      <a:pt x="649" y="791"/>
                    </a:lnTo>
                    <a:lnTo>
                      <a:pt x="660" y="787"/>
                    </a:lnTo>
                    <a:lnTo>
                      <a:pt x="658" y="782"/>
                    </a:lnTo>
                    <a:close/>
                    <a:moveTo>
                      <a:pt x="651" y="763"/>
                    </a:moveTo>
                    <a:lnTo>
                      <a:pt x="640" y="766"/>
                    </a:lnTo>
                    <a:lnTo>
                      <a:pt x="654" y="801"/>
                    </a:lnTo>
                    <a:lnTo>
                      <a:pt x="661" y="823"/>
                    </a:lnTo>
                    <a:lnTo>
                      <a:pt x="672" y="819"/>
                    </a:lnTo>
                    <a:lnTo>
                      <a:pt x="665" y="798"/>
                    </a:lnTo>
                    <a:lnTo>
                      <a:pt x="651" y="763"/>
                    </a:lnTo>
                    <a:close/>
                    <a:moveTo>
                      <a:pt x="693" y="875"/>
                    </a:moveTo>
                    <a:lnTo>
                      <a:pt x="682" y="879"/>
                    </a:lnTo>
                    <a:lnTo>
                      <a:pt x="705" y="933"/>
                    </a:lnTo>
                    <a:lnTo>
                      <a:pt x="715" y="930"/>
                    </a:lnTo>
                    <a:lnTo>
                      <a:pt x="693" y="875"/>
                    </a:lnTo>
                    <a:close/>
                    <a:moveTo>
                      <a:pt x="738" y="984"/>
                    </a:moveTo>
                    <a:lnTo>
                      <a:pt x="728" y="989"/>
                    </a:lnTo>
                    <a:lnTo>
                      <a:pt x="740" y="1015"/>
                    </a:lnTo>
                    <a:lnTo>
                      <a:pt x="740" y="1014"/>
                    </a:lnTo>
                    <a:lnTo>
                      <a:pt x="742" y="1015"/>
                    </a:lnTo>
                    <a:lnTo>
                      <a:pt x="761" y="1040"/>
                    </a:lnTo>
                    <a:lnTo>
                      <a:pt x="770" y="1033"/>
                    </a:lnTo>
                    <a:lnTo>
                      <a:pt x="750" y="1008"/>
                    </a:lnTo>
                    <a:lnTo>
                      <a:pt x="745" y="1012"/>
                    </a:lnTo>
                    <a:lnTo>
                      <a:pt x="750" y="1010"/>
                    </a:lnTo>
                    <a:lnTo>
                      <a:pt x="738" y="984"/>
                    </a:lnTo>
                    <a:close/>
                    <a:moveTo>
                      <a:pt x="811" y="1033"/>
                    </a:moveTo>
                    <a:lnTo>
                      <a:pt x="820" y="1042"/>
                    </a:lnTo>
                    <a:lnTo>
                      <a:pt x="838" y="1026"/>
                    </a:lnTo>
                    <a:lnTo>
                      <a:pt x="836" y="1026"/>
                    </a:lnTo>
                    <a:lnTo>
                      <a:pt x="838" y="1024"/>
                    </a:lnTo>
                    <a:lnTo>
                      <a:pt x="855" y="993"/>
                    </a:lnTo>
                    <a:lnTo>
                      <a:pt x="845" y="987"/>
                    </a:lnTo>
                    <a:lnTo>
                      <a:pt x="827" y="1019"/>
                    </a:lnTo>
                    <a:lnTo>
                      <a:pt x="832" y="1021"/>
                    </a:lnTo>
                    <a:lnTo>
                      <a:pt x="829" y="1017"/>
                    </a:lnTo>
                    <a:lnTo>
                      <a:pt x="811" y="1033"/>
                    </a:lnTo>
                    <a:close/>
                    <a:moveTo>
                      <a:pt x="873" y="935"/>
                    </a:moveTo>
                    <a:lnTo>
                      <a:pt x="883" y="940"/>
                    </a:lnTo>
                    <a:lnTo>
                      <a:pt x="895" y="914"/>
                    </a:lnTo>
                    <a:lnTo>
                      <a:pt x="909" y="886"/>
                    </a:lnTo>
                    <a:lnTo>
                      <a:pt x="899" y="880"/>
                    </a:lnTo>
                    <a:lnTo>
                      <a:pt x="885" y="908"/>
                    </a:lnTo>
                    <a:lnTo>
                      <a:pt x="873" y="935"/>
                    </a:lnTo>
                    <a:close/>
                    <a:moveTo>
                      <a:pt x="928" y="828"/>
                    </a:moveTo>
                    <a:lnTo>
                      <a:pt x="937" y="835"/>
                    </a:lnTo>
                    <a:lnTo>
                      <a:pt x="951" y="814"/>
                    </a:lnTo>
                    <a:lnTo>
                      <a:pt x="946" y="810"/>
                    </a:lnTo>
                    <a:lnTo>
                      <a:pt x="951" y="816"/>
                    </a:lnTo>
                    <a:lnTo>
                      <a:pt x="976" y="789"/>
                    </a:lnTo>
                    <a:lnTo>
                      <a:pt x="967" y="780"/>
                    </a:lnTo>
                    <a:lnTo>
                      <a:pt x="942" y="807"/>
                    </a:lnTo>
                    <a:lnTo>
                      <a:pt x="942" y="805"/>
                    </a:lnTo>
                    <a:lnTo>
                      <a:pt x="942" y="807"/>
                    </a:lnTo>
                    <a:lnTo>
                      <a:pt x="928" y="828"/>
                    </a:lnTo>
                    <a:close/>
                    <a:moveTo>
                      <a:pt x="1011" y="742"/>
                    </a:moveTo>
                    <a:lnTo>
                      <a:pt x="1017" y="751"/>
                    </a:lnTo>
                    <a:lnTo>
                      <a:pt x="1033" y="740"/>
                    </a:lnTo>
                    <a:lnTo>
                      <a:pt x="1030" y="735"/>
                    </a:lnTo>
                    <a:lnTo>
                      <a:pt x="1033" y="740"/>
                    </a:lnTo>
                    <a:lnTo>
                      <a:pt x="1070" y="724"/>
                    </a:lnTo>
                    <a:lnTo>
                      <a:pt x="1065" y="714"/>
                    </a:lnTo>
                    <a:lnTo>
                      <a:pt x="1028" y="730"/>
                    </a:lnTo>
                    <a:lnTo>
                      <a:pt x="1026" y="731"/>
                    </a:lnTo>
                    <a:lnTo>
                      <a:pt x="1011" y="742"/>
                    </a:lnTo>
                    <a:close/>
                    <a:moveTo>
                      <a:pt x="1117" y="687"/>
                    </a:moveTo>
                    <a:lnTo>
                      <a:pt x="1124" y="696"/>
                    </a:lnTo>
                    <a:lnTo>
                      <a:pt x="1147" y="679"/>
                    </a:lnTo>
                    <a:lnTo>
                      <a:pt x="1152" y="675"/>
                    </a:lnTo>
                    <a:lnTo>
                      <a:pt x="1148" y="679"/>
                    </a:lnTo>
                    <a:lnTo>
                      <a:pt x="1169" y="658"/>
                    </a:lnTo>
                    <a:lnTo>
                      <a:pt x="1161" y="649"/>
                    </a:lnTo>
                    <a:lnTo>
                      <a:pt x="1140" y="670"/>
                    </a:lnTo>
                    <a:lnTo>
                      <a:pt x="1143" y="673"/>
                    </a:lnTo>
                    <a:lnTo>
                      <a:pt x="1140" y="670"/>
                    </a:lnTo>
                    <a:lnTo>
                      <a:pt x="1117" y="687"/>
                    </a:lnTo>
                    <a:close/>
                    <a:moveTo>
                      <a:pt x="1201" y="605"/>
                    </a:moveTo>
                    <a:lnTo>
                      <a:pt x="1210" y="614"/>
                    </a:lnTo>
                    <a:lnTo>
                      <a:pt x="1232" y="591"/>
                    </a:lnTo>
                    <a:lnTo>
                      <a:pt x="1232" y="589"/>
                    </a:lnTo>
                    <a:lnTo>
                      <a:pt x="1250" y="568"/>
                    </a:lnTo>
                    <a:lnTo>
                      <a:pt x="1241" y="561"/>
                    </a:lnTo>
                    <a:lnTo>
                      <a:pt x="1224" y="582"/>
                    </a:lnTo>
                    <a:lnTo>
                      <a:pt x="1227" y="586"/>
                    </a:lnTo>
                    <a:lnTo>
                      <a:pt x="1224" y="582"/>
                    </a:lnTo>
                    <a:lnTo>
                      <a:pt x="1201" y="605"/>
                    </a:lnTo>
                    <a:close/>
                    <a:moveTo>
                      <a:pt x="1279" y="516"/>
                    </a:moveTo>
                    <a:lnTo>
                      <a:pt x="1288" y="523"/>
                    </a:lnTo>
                    <a:lnTo>
                      <a:pt x="1316" y="488"/>
                    </a:lnTo>
                    <a:lnTo>
                      <a:pt x="1325" y="477"/>
                    </a:lnTo>
                    <a:lnTo>
                      <a:pt x="1316" y="470"/>
                    </a:lnTo>
                    <a:lnTo>
                      <a:pt x="1307" y="481"/>
                    </a:lnTo>
                    <a:lnTo>
                      <a:pt x="1279" y="516"/>
                    </a:lnTo>
                    <a:close/>
                    <a:moveTo>
                      <a:pt x="1354" y="423"/>
                    </a:moveTo>
                    <a:lnTo>
                      <a:pt x="1363" y="431"/>
                    </a:lnTo>
                    <a:lnTo>
                      <a:pt x="1375" y="421"/>
                    </a:lnTo>
                    <a:lnTo>
                      <a:pt x="1367" y="412"/>
                    </a:lnTo>
                    <a:lnTo>
                      <a:pt x="1354" y="423"/>
                    </a:lnTo>
                    <a:close/>
                  </a:path>
                </a:pathLst>
              </a:custGeom>
              <a:solidFill>
                <a:srgbClr val="7F7F7F"/>
              </a:solidFill>
              <a:ln w="0">
                <a:solidFill>
                  <a:srgbClr val="7F7F7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54" name="Freeform 1518"/>
              <p:cNvSpPr>
                <a:spLocks/>
              </p:cNvSpPr>
              <p:nvPr/>
            </p:nvSpPr>
            <p:spPr bwMode="auto">
              <a:xfrm>
                <a:off x="6750050" y="2420938"/>
                <a:ext cx="1130300" cy="2249488"/>
              </a:xfrm>
              <a:custGeom>
                <a:avLst/>
                <a:gdLst>
                  <a:gd name="T0" fmla="*/ 0 w 712"/>
                  <a:gd name="T1" fmla="*/ 27722522 h 1417"/>
                  <a:gd name="T2" fmla="*/ 206652791 w 712"/>
                  <a:gd name="T3" fmla="*/ 88206277 h 1417"/>
                  <a:gd name="T4" fmla="*/ 350302492 w 712"/>
                  <a:gd name="T5" fmla="*/ 146169094 h 1417"/>
                  <a:gd name="T6" fmla="*/ 350302492 w 712"/>
                  <a:gd name="T7" fmla="*/ 146169094 h 1417"/>
                  <a:gd name="T8" fmla="*/ 425907252 w 712"/>
                  <a:gd name="T9" fmla="*/ 168851291 h 1417"/>
                  <a:gd name="T10" fmla="*/ 486389394 w 712"/>
                  <a:gd name="T11" fmla="*/ 226814134 h 1417"/>
                  <a:gd name="T12" fmla="*/ 627518096 w 712"/>
                  <a:gd name="T13" fmla="*/ 332660684 h 1417"/>
                  <a:gd name="T14" fmla="*/ 627518096 w 712"/>
                  <a:gd name="T15" fmla="*/ 332660684 h 1417"/>
                  <a:gd name="T16" fmla="*/ 768648385 w 712"/>
                  <a:gd name="T17" fmla="*/ 463708892 h 1417"/>
                  <a:gd name="T18" fmla="*/ 849293556 w 712"/>
                  <a:gd name="T19" fmla="*/ 531753896 h 1417"/>
                  <a:gd name="T20" fmla="*/ 914816008 w 712"/>
                  <a:gd name="T21" fmla="*/ 627519822 h 1417"/>
                  <a:gd name="T22" fmla="*/ 1055944710 w 712"/>
                  <a:gd name="T23" fmla="*/ 839213119 h 1417"/>
                  <a:gd name="T24" fmla="*/ 1050904399 w 712"/>
                  <a:gd name="T25" fmla="*/ 839213119 h 1417"/>
                  <a:gd name="T26" fmla="*/ 1199594361 w 712"/>
                  <a:gd name="T27" fmla="*/ 1101309337 h 1417"/>
                  <a:gd name="T28" fmla="*/ 1282758695 w 712"/>
                  <a:gd name="T29" fmla="*/ 1247478382 h 1417"/>
                  <a:gd name="T30" fmla="*/ 1340723062 w 712"/>
                  <a:gd name="T31" fmla="*/ 1423889298 h 1417"/>
                  <a:gd name="T32" fmla="*/ 1486892075 w 712"/>
                  <a:gd name="T33" fmla="*/ 1857356517 h 1417"/>
                  <a:gd name="T34" fmla="*/ 1587698290 w 712"/>
                  <a:gd name="T35" fmla="*/ 2127012409 h 1417"/>
                  <a:gd name="T36" fmla="*/ 1499493645 w 712"/>
                  <a:gd name="T37" fmla="*/ 1892638700 h 1417"/>
                  <a:gd name="T38" fmla="*/ 1663302952 w 712"/>
                  <a:gd name="T39" fmla="*/ 2147483647 h 1417"/>
                  <a:gd name="T40" fmla="*/ 1587698290 w 712"/>
                  <a:gd name="T41" fmla="*/ 2147483647 h 1417"/>
                  <a:gd name="T42" fmla="*/ 1648182019 w 712"/>
                  <a:gd name="T43" fmla="*/ 2147483647 h 1417"/>
                  <a:gd name="T44" fmla="*/ 1648182019 w 712"/>
                  <a:gd name="T45" fmla="*/ 2147483647 h 1417"/>
                  <a:gd name="T46" fmla="*/ 1731348338 w 712"/>
                  <a:gd name="T47" fmla="*/ 2147483647 h 1417"/>
                  <a:gd name="T48" fmla="*/ 1764109564 w 712"/>
                  <a:gd name="T49" fmla="*/ 2147483647 h 1417"/>
                  <a:gd name="T50" fmla="*/ 1748988632 w 712"/>
                  <a:gd name="T51" fmla="*/ 2147483647 h 1417"/>
                  <a:gd name="T52" fmla="*/ 1748988632 w 712"/>
                  <a:gd name="T53" fmla="*/ 2147483647 h 1417"/>
                  <a:gd name="T54" fmla="*/ 1675904919 w 712"/>
                  <a:gd name="T55" fmla="*/ 2147483647 h 1417"/>
                  <a:gd name="T56" fmla="*/ 1575098307 w 712"/>
                  <a:gd name="T57" fmla="*/ 2147483647 h 1417"/>
                  <a:gd name="T58" fmla="*/ 1648182019 w 712"/>
                  <a:gd name="T59" fmla="*/ 2147483647 h 1417"/>
                  <a:gd name="T60" fmla="*/ 1524695199 w 712"/>
                  <a:gd name="T61" fmla="*/ 1887598388 h 1417"/>
                  <a:gd name="T62" fmla="*/ 1499493645 w 712"/>
                  <a:gd name="T63" fmla="*/ 1892638700 h 1417"/>
                  <a:gd name="T64" fmla="*/ 1587698290 w 712"/>
                  <a:gd name="T65" fmla="*/ 2127012409 h 1417"/>
                  <a:gd name="T66" fmla="*/ 1441529278 w 712"/>
                  <a:gd name="T67" fmla="*/ 1612900200 h 1417"/>
                  <a:gd name="T68" fmla="*/ 1297881214 w 712"/>
                  <a:gd name="T69" fmla="*/ 1242438070 h 1417"/>
                  <a:gd name="T70" fmla="*/ 1297881214 w 712"/>
                  <a:gd name="T71" fmla="*/ 1242438070 h 1417"/>
                  <a:gd name="T72" fmla="*/ 1151710614 w 712"/>
                  <a:gd name="T73" fmla="*/ 950099981 h 1417"/>
                  <a:gd name="T74" fmla="*/ 1091226885 w 712"/>
                  <a:gd name="T75" fmla="*/ 849293743 h 1417"/>
                  <a:gd name="T76" fmla="*/ 1005541602 w 712"/>
                  <a:gd name="T77" fmla="*/ 713205124 h 1417"/>
                  <a:gd name="T78" fmla="*/ 861893539 w 712"/>
                  <a:gd name="T79" fmla="*/ 521673272 h 1417"/>
                  <a:gd name="T80" fmla="*/ 720764639 w 712"/>
                  <a:gd name="T81" fmla="*/ 372983179 h 1417"/>
                  <a:gd name="T82" fmla="*/ 645159977 w 712"/>
                  <a:gd name="T83" fmla="*/ 309980074 h 1417"/>
                  <a:gd name="T84" fmla="*/ 504031276 w 712"/>
                  <a:gd name="T85" fmla="*/ 204133475 h 1417"/>
                  <a:gd name="T86" fmla="*/ 425907252 w 712"/>
                  <a:gd name="T87" fmla="*/ 151209406 h 1417"/>
                  <a:gd name="T88" fmla="*/ 362902475 w 712"/>
                  <a:gd name="T89" fmla="*/ 120967535 h 1417"/>
                  <a:gd name="T90" fmla="*/ 360383113 w 712"/>
                  <a:gd name="T91" fmla="*/ 120967535 h 1417"/>
                  <a:gd name="T92" fmla="*/ 214214101 w 712"/>
                  <a:gd name="T93" fmla="*/ 63004717 h 1417"/>
                  <a:gd name="T94" fmla="*/ 7559676 w 712"/>
                  <a:gd name="T95" fmla="*/ 0 h 141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12"/>
                  <a:gd name="T145" fmla="*/ 0 h 1417"/>
                  <a:gd name="T146" fmla="*/ 712 w 712"/>
                  <a:gd name="T147" fmla="*/ 1417 h 141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12" h="1417">
                    <a:moveTo>
                      <a:pt x="3" y="0"/>
                    </a:moveTo>
                    <a:lnTo>
                      <a:pt x="0" y="11"/>
                    </a:lnTo>
                    <a:lnTo>
                      <a:pt x="26" y="18"/>
                    </a:lnTo>
                    <a:lnTo>
                      <a:pt x="82" y="35"/>
                    </a:lnTo>
                    <a:lnTo>
                      <a:pt x="110" y="46"/>
                    </a:lnTo>
                    <a:lnTo>
                      <a:pt x="139" y="58"/>
                    </a:lnTo>
                    <a:lnTo>
                      <a:pt x="141" y="53"/>
                    </a:lnTo>
                    <a:lnTo>
                      <a:pt x="139" y="58"/>
                    </a:lnTo>
                    <a:lnTo>
                      <a:pt x="167" y="72"/>
                    </a:lnTo>
                    <a:lnTo>
                      <a:pt x="169" y="67"/>
                    </a:lnTo>
                    <a:lnTo>
                      <a:pt x="165" y="72"/>
                    </a:lnTo>
                    <a:lnTo>
                      <a:pt x="193" y="90"/>
                    </a:lnTo>
                    <a:lnTo>
                      <a:pt x="221" y="109"/>
                    </a:lnTo>
                    <a:lnTo>
                      <a:pt x="249" y="132"/>
                    </a:lnTo>
                    <a:lnTo>
                      <a:pt x="253" y="126"/>
                    </a:lnTo>
                    <a:lnTo>
                      <a:pt x="249" y="132"/>
                    </a:lnTo>
                    <a:lnTo>
                      <a:pt x="277" y="156"/>
                    </a:lnTo>
                    <a:lnTo>
                      <a:pt x="305" y="184"/>
                    </a:lnTo>
                    <a:lnTo>
                      <a:pt x="333" y="216"/>
                    </a:lnTo>
                    <a:lnTo>
                      <a:pt x="337" y="211"/>
                    </a:lnTo>
                    <a:lnTo>
                      <a:pt x="333" y="214"/>
                    </a:lnTo>
                    <a:lnTo>
                      <a:pt x="363" y="249"/>
                    </a:lnTo>
                    <a:lnTo>
                      <a:pt x="391" y="290"/>
                    </a:lnTo>
                    <a:lnTo>
                      <a:pt x="419" y="333"/>
                    </a:lnTo>
                    <a:lnTo>
                      <a:pt x="422" y="330"/>
                    </a:lnTo>
                    <a:lnTo>
                      <a:pt x="417" y="333"/>
                    </a:lnTo>
                    <a:lnTo>
                      <a:pt x="447" y="383"/>
                    </a:lnTo>
                    <a:lnTo>
                      <a:pt x="476" y="437"/>
                    </a:lnTo>
                    <a:lnTo>
                      <a:pt x="504" y="498"/>
                    </a:lnTo>
                    <a:lnTo>
                      <a:pt x="509" y="495"/>
                    </a:lnTo>
                    <a:lnTo>
                      <a:pt x="504" y="497"/>
                    </a:lnTo>
                    <a:lnTo>
                      <a:pt x="532" y="565"/>
                    </a:lnTo>
                    <a:lnTo>
                      <a:pt x="562" y="644"/>
                    </a:lnTo>
                    <a:lnTo>
                      <a:pt x="590" y="737"/>
                    </a:lnTo>
                    <a:lnTo>
                      <a:pt x="619" y="847"/>
                    </a:lnTo>
                    <a:lnTo>
                      <a:pt x="630" y="844"/>
                    </a:lnTo>
                    <a:lnTo>
                      <a:pt x="605" y="747"/>
                    </a:lnTo>
                    <a:lnTo>
                      <a:pt x="595" y="751"/>
                    </a:lnTo>
                    <a:lnTo>
                      <a:pt x="649" y="986"/>
                    </a:lnTo>
                    <a:lnTo>
                      <a:pt x="660" y="984"/>
                    </a:lnTo>
                    <a:lnTo>
                      <a:pt x="635" y="863"/>
                    </a:lnTo>
                    <a:lnTo>
                      <a:pt x="630" y="863"/>
                    </a:lnTo>
                    <a:lnTo>
                      <a:pt x="625" y="865"/>
                    </a:lnTo>
                    <a:lnTo>
                      <a:pt x="654" y="1009"/>
                    </a:lnTo>
                    <a:lnTo>
                      <a:pt x="660" y="1007"/>
                    </a:lnTo>
                    <a:lnTo>
                      <a:pt x="654" y="1009"/>
                    </a:lnTo>
                    <a:lnTo>
                      <a:pt x="682" y="1207"/>
                    </a:lnTo>
                    <a:lnTo>
                      <a:pt x="687" y="1205"/>
                    </a:lnTo>
                    <a:lnTo>
                      <a:pt x="682" y="1205"/>
                    </a:lnTo>
                    <a:lnTo>
                      <a:pt x="700" y="1417"/>
                    </a:lnTo>
                    <a:lnTo>
                      <a:pt x="712" y="1417"/>
                    </a:lnTo>
                    <a:lnTo>
                      <a:pt x="694" y="1205"/>
                    </a:lnTo>
                    <a:lnTo>
                      <a:pt x="693" y="1203"/>
                    </a:lnTo>
                    <a:lnTo>
                      <a:pt x="694" y="1205"/>
                    </a:lnTo>
                    <a:lnTo>
                      <a:pt x="667" y="1007"/>
                    </a:lnTo>
                    <a:lnTo>
                      <a:pt x="665" y="1007"/>
                    </a:lnTo>
                    <a:lnTo>
                      <a:pt x="635" y="863"/>
                    </a:lnTo>
                    <a:lnTo>
                      <a:pt x="625" y="865"/>
                    </a:lnTo>
                    <a:lnTo>
                      <a:pt x="649" y="986"/>
                    </a:lnTo>
                    <a:lnTo>
                      <a:pt x="654" y="984"/>
                    </a:lnTo>
                    <a:lnTo>
                      <a:pt x="660" y="984"/>
                    </a:lnTo>
                    <a:lnTo>
                      <a:pt x="605" y="749"/>
                    </a:lnTo>
                    <a:lnTo>
                      <a:pt x="600" y="749"/>
                    </a:lnTo>
                    <a:lnTo>
                      <a:pt x="595" y="751"/>
                    </a:lnTo>
                    <a:lnTo>
                      <a:pt x="619" y="847"/>
                    </a:lnTo>
                    <a:lnTo>
                      <a:pt x="630" y="844"/>
                    </a:lnTo>
                    <a:lnTo>
                      <a:pt x="600" y="733"/>
                    </a:lnTo>
                    <a:lnTo>
                      <a:pt x="572" y="640"/>
                    </a:lnTo>
                    <a:lnTo>
                      <a:pt x="543" y="561"/>
                    </a:lnTo>
                    <a:lnTo>
                      <a:pt x="515" y="493"/>
                    </a:lnTo>
                    <a:lnTo>
                      <a:pt x="511" y="484"/>
                    </a:lnTo>
                    <a:lnTo>
                      <a:pt x="515" y="493"/>
                    </a:lnTo>
                    <a:lnTo>
                      <a:pt x="487" y="432"/>
                    </a:lnTo>
                    <a:lnTo>
                      <a:pt x="457" y="377"/>
                    </a:lnTo>
                    <a:lnTo>
                      <a:pt x="427" y="328"/>
                    </a:lnTo>
                    <a:lnTo>
                      <a:pt x="433" y="337"/>
                    </a:lnTo>
                    <a:lnTo>
                      <a:pt x="427" y="326"/>
                    </a:lnTo>
                    <a:lnTo>
                      <a:pt x="399" y="283"/>
                    </a:lnTo>
                    <a:lnTo>
                      <a:pt x="371" y="242"/>
                    </a:lnTo>
                    <a:lnTo>
                      <a:pt x="342" y="207"/>
                    </a:lnTo>
                    <a:lnTo>
                      <a:pt x="314" y="176"/>
                    </a:lnTo>
                    <a:lnTo>
                      <a:pt x="286" y="148"/>
                    </a:lnTo>
                    <a:lnTo>
                      <a:pt x="258" y="123"/>
                    </a:lnTo>
                    <a:lnTo>
                      <a:pt x="256" y="123"/>
                    </a:lnTo>
                    <a:lnTo>
                      <a:pt x="228" y="100"/>
                    </a:lnTo>
                    <a:lnTo>
                      <a:pt x="200" y="81"/>
                    </a:lnTo>
                    <a:lnTo>
                      <a:pt x="172" y="63"/>
                    </a:lnTo>
                    <a:lnTo>
                      <a:pt x="169" y="60"/>
                    </a:lnTo>
                    <a:lnTo>
                      <a:pt x="172" y="62"/>
                    </a:lnTo>
                    <a:lnTo>
                      <a:pt x="144" y="48"/>
                    </a:lnTo>
                    <a:lnTo>
                      <a:pt x="148" y="49"/>
                    </a:lnTo>
                    <a:lnTo>
                      <a:pt x="143" y="48"/>
                    </a:lnTo>
                    <a:lnTo>
                      <a:pt x="113" y="35"/>
                    </a:lnTo>
                    <a:lnTo>
                      <a:pt x="85" y="25"/>
                    </a:lnTo>
                    <a:lnTo>
                      <a:pt x="29" y="7"/>
                    </a:lnTo>
                    <a:lnTo>
                      <a:pt x="3" y="0"/>
                    </a:lnTo>
                    <a:close/>
                  </a:path>
                </a:pathLst>
              </a:custGeom>
              <a:solidFill>
                <a:srgbClr val="004CFF"/>
              </a:solidFill>
              <a:ln w="0">
                <a:solidFill>
                  <a:srgbClr val="004C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55" name="Freeform 1519"/>
              <p:cNvSpPr>
                <a:spLocks/>
              </p:cNvSpPr>
              <p:nvPr/>
            </p:nvSpPr>
            <p:spPr bwMode="auto">
              <a:xfrm>
                <a:off x="8029575" y="3152776"/>
                <a:ext cx="914400" cy="1524000"/>
              </a:xfrm>
              <a:custGeom>
                <a:avLst/>
                <a:gdLst>
                  <a:gd name="T0" fmla="*/ 30241875 w 576"/>
                  <a:gd name="T1" fmla="*/ 2147483647 h 960"/>
                  <a:gd name="T2" fmla="*/ 83165940 w 576"/>
                  <a:gd name="T3" fmla="*/ 1869956256 h 960"/>
                  <a:gd name="T4" fmla="*/ 171370602 w 576"/>
                  <a:gd name="T5" fmla="*/ 1509574400 h 960"/>
                  <a:gd name="T6" fmla="*/ 171370602 w 576"/>
                  <a:gd name="T7" fmla="*/ 1509574400 h 960"/>
                  <a:gd name="T8" fmla="*/ 312499342 w 576"/>
                  <a:gd name="T9" fmla="*/ 1066027013 h 960"/>
                  <a:gd name="T10" fmla="*/ 312499342 w 576"/>
                  <a:gd name="T11" fmla="*/ 1071067324 h 960"/>
                  <a:gd name="T12" fmla="*/ 370462117 w 576"/>
                  <a:gd name="T13" fmla="*/ 929938610 h 960"/>
                  <a:gd name="T14" fmla="*/ 453628131 w 576"/>
                  <a:gd name="T15" fmla="*/ 849293631 h 960"/>
                  <a:gd name="T16" fmla="*/ 453628131 w 576"/>
                  <a:gd name="T17" fmla="*/ 854333942 h 960"/>
                  <a:gd name="T18" fmla="*/ 511590907 w 576"/>
                  <a:gd name="T19" fmla="*/ 773688764 h 960"/>
                  <a:gd name="T20" fmla="*/ 589716511 w 576"/>
                  <a:gd name="T21" fmla="*/ 743446897 h 960"/>
                  <a:gd name="T22" fmla="*/ 584676201 w 576"/>
                  <a:gd name="T23" fmla="*/ 743446897 h 960"/>
                  <a:gd name="T24" fmla="*/ 652721184 w 576"/>
                  <a:gd name="T25" fmla="*/ 708164718 h 960"/>
                  <a:gd name="T26" fmla="*/ 725804891 w 576"/>
                  <a:gd name="T27" fmla="*/ 713205030 h 960"/>
                  <a:gd name="T28" fmla="*/ 801409546 w 576"/>
                  <a:gd name="T29" fmla="*/ 690522835 h 960"/>
                  <a:gd name="T30" fmla="*/ 801409546 w 576"/>
                  <a:gd name="T31" fmla="*/ 690522835 h 960"/>
                  <a:gd name="T32" fmla="*/ 879533762 w 576"/>
                  <a:gd name="T33" fmla="*/ 660280968 h 960"/>
                  <a:gd name="T34" fmla="*/ 947578745 w 576"/>
                  <a:gd name="T35" fmla="*/ 624998789 h 960"/>
                  <a:gd name="T36" fmla="*/ 947578745 w 576"/>
                  <a:gd name="T37" fmla="*/ 624998789 h 960"/>
                  <a:gd name="T38" fmla="*/ 1025702762 w 576"/>
                  <a:gd name="T39" fmla="*/ 561995693 h 960"/>
                  <a:gd name="T40" fmla="*/ 1091226797 w 576"/>
                  <a:gd name="T41" fmla="*/ 501511958 h 960"/>
                  <a:gd name="T42" fmla="*/ 1091226797 w 576"/>
                  <a:gd name="T43" fmla="*/ 496471647 h 960"/>
                  <a:gd name="T44" fmla="*/ 1232355487 w 576"/>
                  <a:gd name="T45" fmla="*/ 320059068 h 960"/>
                  <a:gd name="T46" fmla="*/ 1378526075 w 576"/>
                  <a:gd name="T47" fmla="*/ 115927208 h 960"/>
                  <a:gd name="T48" fmla="*/ 1431448540 w 576"/>
                  <a:gd name="T49" fmla="*/ 0 h 960"/>
                  <a:gd name="T50" fmla="*/ 1280239229 w 576"/>
                  <a:gd name="T51" fmla="*/ 199093136 h 960"/>
                  <a:gd name="T52" fmla="*/ 1139110539 w 576"/>
                  <a:gd name="T53" fmla="*/ 395665324 h 960"/>
                  <a:gd name="T54" fmla="*/ 1078626815 w 576"/>
                  <a:gd name="T55" fmla="*/ 486391025 h 960"/>
                  <a:gd name="T56" fmla="*/ 1000501210 w 576"/>
                  <a:gd name="T57" fmla="*/ 549394121 h 960"/>
                  <a:gd name="T58" fmla="*/ 1000501210 w 576"/>
                  <a:gd name="T59" fmla="*/ 549394121 h 960"/>
                  <a:gd name="T60" fmla="*/ 937498125 w 576"/>
                  <a:gd name="T61" fmla="*/ 612397218 h 960"/>
                  <a:gd name="T62" fmla="*/ 861893469 w 576"/>
                  <a:gd name="T63" fmla="*/ 637598774 h 960"/>
                  <a:gd name="T64" fmla="*/ 861893469 w 576"/>
                  <a:gd name="T65" fmla="*/ 637598774 h 960"/>
                  <a:gd name="T66" fmla="*/ 796369236 w 576"/>
                  <a:gd name="T67" fmla="*/ 677922851 h 960"/>
                  <a:gd name="T68" fmla="*/ 723285529 w 576"/>
                  <a:gd name="T69" fmla="*/ 682963162 h 960"/>
                  <a:gd name="T70" fmla="*/ 723285529 w 576"/>
                  <a:gd name="T71" fmla="*/ 682963162 h 960"/>
                  <a:gd name="T72" fmla="*/ 660280856 w 576"/>
                  <a:gd name="T73" fmla="*/ 690522835 h 960"/>
                  <a:gd name="T74" fmla="*/ 577114941 w 576"/>
                  <a:gd name="T75" fmla="*/ 718245341 h 960"/>
                  <a:gd name="T76" fmla="*/ 501510286 w 576"/>
                  <a:gd name="T77" fmla="*/ 766127504 h 960"/>
                  <a:gd name="T78" fmla="*/ 501510286 w 576"/>
                  <a:gd name="T79" fmla="*/ 766127504 h 960"/>
                  <a:gd name="T80" fmla="*/ 435986251 w 576"/>
                  <a:gd name="T81" fmla="*/ 824091876 h 960"/>
                  <a:gd name="T82" fmla="*/ 360383084 w 576"/>
                  <a:gd name="T83" fmla="*/ 919857988 h 960"/>
                  <a:gd name="T84" fmla="*/ 287297790 w 576"/>
                  <a:gd name="T85" fmla="*/ 1058465753 h 960"/>
                  <a:gd name="T86" fmla="*/ 287297790 w 576"/>
                  <a:gd name="T87" fmla="*/ 1058465753 h 960"/>
                  <a:gd name="T88" fmla="*/ 146169050 w 576"/>
                  <a:gd name="T89" fmla="*/ 1499493778 h 960"/>
                  <a:gd name="T90" fmla="*/ 146169050 w 576"/>
                  <a:gd name="T91" fmla="*/ 1504534089 h 960"/>
                  <a:gd name="T92" fmla="*/ 65524060 w 576"/>
                  <a:gd name="T93" fmla="*/ 1897678761 h 960"/>
                  <a:gd name="T94" fmla="*/ 0 w 576"/>
                  <a:gd name="T95" fmla="*/ 2147483647 h 9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76"/>
                  <a:gd name="T145" fmla="*/ 0 h 960"/>
                  <a:gd name="T146" fmla="*/ 576 w 576"/>
                  <a:gd name="T147" fmla="*/ 960 h 96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76" h="960">
                    <a:moveTo>
                      <a:pt x="0" y="958"/>
                    </a:moveTo>
                    <a:lnTo>
                      <a:pt x="12" y="960"/>
                    </a:lnTo>
                    <a:lnTo>
                      <a:pt x="40" y="744"/>
                    </a:lnTo>
                    <a:lnTo>
                      <a:pt x="33" y="742"/>
                    </a:lnTo>
                    <a:lnTo>
                      <a:pt x="39" y="744"/>
                    </a:lnTo>
                    <a:lnTo>
                      <a:pt x="68" y="599"/>
                    </a:lnTo>
                    <a:lnTo>
                      <a:pt x="63" y="597"/>
                    </a:lnTo>
                    <a:lnTo>
                      <a:pt x="68" y="599"/>
                    </a:lnTo>
                    <a:lnTo>
                      <a:pt x="96" y="497"/>
                    </a:lnTo>
                    <a:lnTo>
                      <a:pt x="124" y="423"/>
                    </a:lnTo>
                    <a:lnTo>
                      <a:pt x="119" y="421"/>
                    </a:lnTo>
                    <a:lnTo>
                      <a:pt x="124" y="425"/>
                    </a:lnTo>
                    <a:lnTo>
                      <a:pt x="152" y="372"/>
                    </a:lnTo>
                    <a:lnTo>
                      <a:pt x="147" y="369"/>
                    </a:lnTo>
                    <a:lnTo>
                      <a:pt x="152" y="372"/>
                    </a:lnTo>
                    <a:lnTo>
                      <a:pt x="180" y="337"/>
                    </a:lnTo>
                    <a:lnTo>
                      <a:pt x="175" y="334"/>
                    </a:lnTo>
                    <a:lnTo>
                      <a:pt x="180" y="339"/>
                    </a:lnTo>
                    <a:lnTo>
                      <a:pt x="208" y="313"/>
                    </a:lnTo>
                    <a:lnTo>
                      <a:pt x="203" y="307"/>
                    </a:lnTo>
                    <a:lnTo>
                      <a:pt x="206" y="313"/>
                    </a:lnTo>
                    <a:lnTo>
                      <a:pt x="234" y="295"/>
                    </a:lnTo>
                    <a:lnTo>
                      <a:pt x="231" y="290"/>
                    </a:lnTo>
                    <a:lnTo>
                      <a:pt x="232" y="295"/>
                    </a:lnTo>
                    <a:lnTo>
                      <a:pt x="260" y="286"/>
                    </a:lnTo>
                    <a:lnTo>
                      <a:pt x="259" y="281"/>
                    </a:lnTo>
                    <a:lnTo>
                      <a:pt x="260" y="288"/>
                    </a:lnTo>
                    <a:lnTo>
                      <a:pt x="288" y="283"/>
                    </a:lnTo>
                    <a:lnTo>
                      <a:pt x="288" y="281"/>
                    </a:lnTo>
                    <a:lnTo>
                      <a:pt x="318" y="274"/>
                    </a:lnTo>
                    <a:lnTo>
                      <a:pt x="320" y="274"/>
                    </a:lnTo>
                    <a:lnTo>
                      <a:pt x="318" y="274"/>
                    </a:lnTo>
                    <a:lnTo>
                      <a:pt x="346" y="264"/>
                    </a:lnTo>
                    <a:lnTo>
                      <a:pt x="349" y="262"/>
                    </a:lnTo>
                    <a:lnTo>
                      <a:pt x="348" y="264"/>
                    </a:lnTo>
                    <a:lnTo>
                      <a:pt x="376" y="248"/>
                    </a:lnTo>
                    <a:lnTo>
                      <a:pt x="374" y="248"/>
                    </a:lnTo>
                    <a:lnTo>
                      <a:pt x="376" y="248"/>
                    </a:lnTo>
                    <a:lnTo>
                      <a:pt x="404" y="227"/>
                    </a:lnTo>
                    <a:lnTo>
                      <a:pt x="407" y="223"/>
                    </a:lnTo>
                    <a:lnTo>
                      <a:pt x="405" y="227"/>
                    </a:lnTo>
                    <a:lnTo>
                      <a:pt x="433" y="199"/>
                    </a:lnTo>
                    <a:lnTo>
                      <a:pt x="428" y="202"/>
                    </a:lnTo>
                    <a:lnTo>
                      <a:pt x="433" y="197"/>
                    </a:lnTo>
                    <a:lnTo>
                      <a:pt x="461" y="164"/>
                    </a:lnTo>
                    <a:lnTo>
                      <a:pt x="489" y="127"/>
                    </a:lnTo>
                    <a:lnTo>
                      <a:pt x="517" y="86"/>
                    </a:lnTo>
                    <a:lnTo>
                      <a:pt x="547" y="46"/>
                    </a:lnTo>
                    <a:lnTo>
                      <a:pt x="576" y="7"/>
                    </a:lnTo>
                    <a:lnTo>
                      <a:pt x="568" y="0"/>
                    </a:lnTo>
                    <a:lnTo>
                      <a:pt x="538" y="39"/>
                    </a:lnTo>
                    <a:lnTo>
                      <a:pt x="508" y="79"/>
                    </a:lnTo>
                    <a:lnTo>
                      <a:pt x="480" y="120"/>
                    </a:lnTo>
                    <a:lnTo>
                      <a:pt x="452" y="157"/>
                    </a:lnTo>
                    <a:lnTo>
                      <a:pt x="424" y="190"/>
                    </a:lnTo>
                    <a:lnTo>
                      <a:pt x="428" y="193"/>
                    </a:lnTo>
                    <a:lnTo>
                      <a:pt x="424" y="190"/>
                    </a:lnTo>
                    <a:lnTo>
                      <a:pt x="397" y="218"/>
                    </a:lnTo>
                    <a:lnTo>
                      <a:pt x="400" y="221"/>
                    </a:lnTo>
                    <a:lnTo>
                      <a:pt x="397" y="218"/>
                    </a:lnTo>
                    <a:lnTo>
                      <a:pt x="369" y="239"/>
                    </a:lnTo>
                    <a:lnTo>
                      <a:pt x="372" y="243"/>
                    </a:lnTo>
                    <a:lnTo>
                      <a:pt x="370" y="237"/>
                    </a:lnTo>
                    <a:lnTo>
                      <a:pt x="342" y="253"/>
                    </a:lnTo>
                    <a:lnTo>
                      <a:pt x="344" y="258"/>
                    </a:lnTo>
                    <a:lnTo>
                      <a:pt x="342" y="253"/>
                    </a:lnTo>
                    <a:lnTo>
                      <a:pt x="315" y="264"/>
                    </a:lnTo>
                    <a:lnTo>
                      <a:pt x="316" y="269"/>
                    </a:lnTo>
                    <a:lnTo>
                      <a:pt x="316" y="264"/>
                    </a:lnTo>
                    <a:lnTo>
                      <a:pt x="287" y="271"/>
                    </a:lnTo>
                    <a:lnTo>
                      <a:pt x="287" y="276"/>
                    </a:lnTo>
                    <a:lnTo>
                      <a:pt x="287" y="271"/>
                    </a:lnTo>
                    <a:lnTo>
                      <a:pt x="259" y="276"/>
                    </a:lnTo>
                    <a:lnTo>
                      <a:pt x="262" y="274"/>
                    </a:lnTo>
                    <a:lnTo>
                      <a:pt x="257" y="276"/>
                    </a:lnTo>
                    <a:lnTo>
                      <a:pt x="229" y="285"/>
                    </a:lnTo>
                    <a:lnTo>
                      <a:pt x="227" y="286"/>
                    </a:lnTo>
                    <a:lnTo>
                      <a:pt x="199" y="304"/>
                    </a:lnTo>
                    <a:lnTo>
                      <a:pt x="198" y="304"/>
                    </a:lnTo>
                    <a:lnTo>
                      <a:pt x="199" y="304"/>
                    </a:lnTo>
                    <a:lnTo>
                      <a:pt x="171" y="330"/>
                    </a:lnTo>
                    <a:lnTo>
                      <a:pt x="173" y="327"/>
                    </a:lnTo>
                    <a:lnTo>
                      <a:pt x="171" y="330"/>
                    </a:lnTo>
                    <a:lnTo>
                      <a:pt x="143" y="365"/>
                    </a:lnTo>
                    <a:lnTo>
                      <a:pt x="142" y="367"/>
                    </a:lnTo>
                    <a:lnTo>
                      <a:pt x="114" y="420"/>
                    </a:lnTo>
                    <a:lnTo>
                      <a:pt x="115" y="416"/>
                    </a:lnTo>
                    <a:lnTo>
                      <a:pt x="114" y="420"/>
                    </a:lnTo>
                    <a:lnTo>
                      <a:pt x="86" y="493"/>
                    </a:lnTo>
                    <a:lnTo>
                      <a:pt x="58" y="595"/>
                    </a:lnTo>
                    <a:lnTo>
                      <a:pt x="58" y="593"/>
                    </a:lnTo>
                    <a:lnTo>
                      <a:pt x="58" y="597"/>
                    </a:lnTo>
                    <a:lnTo>
                      <a:pt x="28" y="742"/>
                    </a:lnTo>
                    <a:lnTo>
                      <a:pt x="26" y="753"/>
                    </a:lnTo>
                    <a:lnTo>
                      <a:pt x="28" y="742"/>
                    </a:lnTo>
                    <a:lnTo>
                      <a:pt x="0" y="958"/>
                    </a:lnTo>
                    <a:close/>
                  </a:path>
                </a:pathLst>
              </a:custGeom>
              <a:solidFill>
                <a:srgbClr val="004CFF"/>
              </a:solidFill>
              <a:ln w="0">
                <a:solidFill>
                  <a:srgbClr val="004C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56" name="Freeform 1520"/>
              <p:cNvSpPr>
                <a:spLocks/>
              </p:cNvSpPr>
              <p:nvPr/>
            </p:nvSpPr>
            <p:spPr bwMode="auto">
              <a:xfrm>
                <a:off x="6750050" y="2449513"/>
                <a:ext cx="2182813" cy="1943100"/>
              </a:xfrm>
              <a:custGeom>
                <a:avLst/>
                <a:gdLst>
                  <a:gd name="T0" fmla="*/ 65524079 w 1375"/>
                  <a:gd name="T1" fmla="*/ 42843445 h 1224"/>
                  <a:gd name="T2" fmla="*/ 350302568 w 1375"/>
                  <a:gd name="T3" fmla="*/ 146169054 h 1224"/>
                  <a:gd name="T4" fmla="*/ 420867033 w 1375"/>
                  <a:gd name="T5" fmla="*/ 181451227 h 1224"/>
                  <a:gd name="T6" fmla="*/ 486391087 w 1375"/>
                  <a:gd name="T7" fmla="*/ 224293122 h 1224"/>
                  <a:gd name="T8" fmla="*/ 637600443 w 1375"/>
                  <a:gd name="T9" fmla="*/ 317539660 h 1224"/>
                  <a:gd name="T10" fmla="*/ 768648552 w 1375"/>
                  <a:gd name="T11" fmla="*/ 463708763 h 1224"/>
                  <a:gd name="T12" fmla="*/ 839213116 w 1375"/>
                  <a:gd name="T13" fmla="*/ 539313421 h 1224"/>
                  <a:gd name="T14" fmla="*/ 1055946526 w 1375"/>
                  <a:gd name="T15" fmla="*/ 834170989 h 1224"/>
                  <a:gd name="T16" fmla="*/ 1126510892 w 1375"/>
                  <a:gd name="T17" fmla="*/ 955138441 h 1224"/>
                  <a:gd name="T18" fmla="*/ 1340723353 w 1375"/>
                  <a:gd name="T19" fmla="*/ 1391126092 h 1224"/>
                  <a:gd name="T20" fmla="*/ 1416328031 w 1375"/>
                  <a:gd name="T21" fmla="*/ 1565016010 h 1224"/>
                  <a:gd name="T22" fmla="*/ 1587698634 w 1375"/>
                  <a:gd name="T23" fmla="*/ 1965721885 h 1224"/>
                  <a:gd name="T24" fmla="*/ 1635582391 w 1375"/>
                  <a:gd name="T25" fmla="*/ 2147483647 h 1224"/>
                  <a:gd name="T26" fmla="*/ 1575098648 w 1375"/>
                  <a:gd name="T27" fmla="*/ 2006044368 h 1224"/>
                  <a:gd name="T28" fmla="*/ 1794351818 w 1375"/>
                  <a:gd name="T29" fmla="*/ 2147483647 h 1224"/>
                  <a:gd name="T30" fmla="*/ 1943041811 w 1375"/>
                  <a:gd name="T31" fmla="*/ 2147483647 h 1224"/>
                  <a:gd name="T32" fmla="*/ 2036286787 w 1375"/>
                  <a:gd name="T33" fmla="*/ 2147483647 h 1224"/>
                  <a:gd name="T34" fmla="*/ 2147483647 w 1375"/>
                  <a:gd name="T35" fmla="*/ 2147483647 h 1224"/>
                  <a:gd name="T36" fmla="*/ 2147483647 w 1375"/>
                  <a:gd name="T37" fmla="*/ 2147483647 h 1224"/>
                  <a:gd name="T38" fmla="*/ 2147483647 w 1375"/>
                  <a:gd name="T39" fmla="*/ 2046366852 h 1224"/>
                  <a:gd name="T40" fmla="*/ 2147483647 w 1375"/>
                  <a:gd name="T41" fmla="*/ 1917838141 h 1224"/>
                  <a:gd name="T42" fmla="*/ 2147483647 w 1375"/>
                  <a:gd name="T43" fmla="*/ 1869955985 h 1224"/>
                  <a:gd name="T44" fmla="*/ 2147483647 w 1375"/>
                  <a:gd name="T45" fmla="*/ 1847273794 h 1224"/>
                  <a:gd name="T46" fmla="*/ 2147483647 w 1375"/>
                  <a:gd name="T47" fmla="*/ 1829633501 h 1224"/>
                  <a:gd name="T48" fmla="*/ 2147483647 w 1375"/>
                  <a:gd name="T49" fmla="*/ 1801911000 h 1224"/>
                  <a:gd name="T50" fmla="*/ 2147483647 w 1375"/>
                  <a:gd name="T51" fmla="*/ 1764109465 h 1224"/>
                  <a:gd name="T52" fmla="*/ 2147483647 w 1375"/>
                  <a:gd name="T53" fmla="*/ 1701104790 h 1224"/>
                  <a:gd name="T54" fmla="*/ 2147483647 w 1375"/>
                  <a:gd name="T55" fmla="*/ 1572577270 h 1224"/>
                  <a:gd name="T56" fmla="*/ 2147483647 w 1375"/>
                  <a:gd name="T57" fmla="*/ 1403727662 h 1224"/>
                  <a:gd name="T58" fmla="*/ 2147483647 w 1375"/>
                  <a:gd name="T59" fmla="*/ 1219755535 h 1224"/>
                  <a:gd name="T60" fmla="*/ 2147483647 w 1375"/>
                  <a:gd name="T61" fmla="*/ 1126508997 h 1224"/>
                  <a:gd name="T62" fmla="*/ 2147483647 w 1375"/>
                  <a:gd name="T63" fmla="*/ 1386085781 h 1224"/>
                  <a:gd name="T64" fmla="*/ 2147483647 w 1375"/>
                  <a:gd name="T65" fmla="*/ 1471771060 h 1224"/>
                  <a:gd name="T66" fmla="*/ 2147483647 w 1375"/>
                  <a:gd name="T67" fmla="*/ 1688504808 h 1224"/>
                  <a:gd name="T68" fmla="*/ 2147483647 w 1375"/>
                  <a:gd name="T69" fmla="*/ 1741427274 h 1224"/>
                  <a:gd name="T70" fmla="*/ 2147483647 w 1375"/>
                  <a:gd name="T71" fmla="*/ 1776709447 h 1224"/>
                  <a:gd name="T72" fmla="*/ 2147483647 w 1375"/>
                  <a:gd name="T73" fmla="*/ 1801911000 h 1224"/>
                  <a:gd name="T74" fmla="*/ 2147483647 w 1375"/>
                  <a:gd name="T75" fmla="*/ 1819552880 h 1224"/>
                  <a:gd name="T76" fmla="*/ 2147483647 w 1375"/>
                  <a:gd name="T77" fmla="*/ 1842233484 h 1224"/>
                  <a:gd name="T78" fmla="*/ 2147483647 w 1375"/>
                  <a:gd name="T79" fmla="*/ 1900197848 h 1224"/>
                  <a:gd name="T80" fmla="*/ 2147483647 w 1375"/>
                  <a:gd name="T81" fmla="*/ 2036286231 h 1224"/>
                  <a:gd name="T82" fmla="*/ 2147483647 w 1375"/>
                  <a:gd name="T83" fmla="*/ 2147483647 h 1224"/>
                  <a:gd name="T84" fmla="*/ 2147483647 w 1375"/>
                  <a:gd name="T85" fmla="*/ 2147483647 h 1224"/>
                  <a:gd name="T86" fmla="*/ 2008565866 w 1375"/>
                  <a:gd name="T87" fmla="*/ 2147483647 h 1224"/>
                  <a:gd name="T88" fmla="*/ 1943041811 w 1375"/>
                  <a:gd name="T89" fmla="*/ 2147483647 h 1224"/>
                  <a:gd name="T90" fmla="*/ 1890117743 w 1375"/>
                  <a:gd name="T91" fmla="*/ 2147483647 h 1224"/>
                  <a:gd name="T92" fmla="*/ 1819553377 w 1375"/>
                  <a:gd name="T93" fmla="*/ 2147483647 h 1224"/>
                  <a:gd name="T94" fmla="*/ 1600300208 w 1375"/>
                  <a:gd name="T95" fmla="*/ 1998483109 h 1224"/>
                  <a:gd name="T96" fmla="*/ 1663303312 w 1375"/>
                  <a:gd name="T97" fmla="*/ 2147483647 h 1224"/>
                  <a:gd name="T98" fmla="*/ 1559977713 w 1375"/>
                  <a:gd name="T99" fmla="*/ 1975802506 h 1224"/>
                  <a:gd name="T100" fmla="*/ 1441529590 w 1375"/>
                  <a:gd name="T101" fmla="*/ 1554935389 h 1224"/>
                  <a:gd name="T102" fmla="*/ 1368445862 w 1375"/>
                  <a:gd name="T103" fmla="*/ 1378526109 h 1224"/>
                  <a:gd name="T104" fmla="*/ 1151712452 w 1375"/>
                  <a:gd name="T105" fmla="*/ 940017509 h 1224"/>
                  <a:gd name="T106" fmla="*/ 1076107774 w 1375"/>
                  <a:gd name="T107" fmla="*/ 816530498 h 1224"/>
                  <a:gd name="T108" fmla="*/ 861893726 w 1375"/>
                  <a:gd name="T109" fmla="*/ 521671540 h 1224"/>
                  <a:gd name="T110" fmla="*/ 650200429 w 1375"/>
                  <a:gd name="T111" fmla="*/ 309978401 h 1224"/>
                  <a:gd name="T112" fmla="*/ 504031385 w 1375"/>
                  <a:gd name="T113" fmla="*/ 201612469 h 1224"/>
                  <a:gd name="T114" fmla="*/ 433467019 w 1375"/>
                  <a:gd name="T115" fmla="*/ 153728726 h 1224"/>
                  <a:gd name="T116" fmla="*/ 360383191 w 1375"/>
                  <a:gd name="T117" fmla="*/ 118446552 h 1224"/>
                  <a:gd name="T118" fmla="*/ 73085341 w 1375"/>
                  <a:gd name="T119" fmla="*/ 17640299 h 122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375"/>
                  <a:gd name="T181" fmla="*/ 0 h 1224"/>
                  <a:gd name="T182" fmla="*/ 1375 w 1375"/>
                  <a:gd name="T183" fmla="*/ 1224 h 122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375" h="1224">
                    <a:moveTo>
                      <a:pt x="3" y="0"/>
                    </a:moveTo>
                    <a:lnTo>
                      <a:pt x="0" y="10"/>
                    </a:lnTo>
                    <a:lnTo>
                      <a:pt x="26" y="17"/>
                    </a:lnTo>
                    <a:lnTo>
                      <a:pt x="82" y="35"/>
                    </a:lnTo>
                    <a:lnTo>
                      <a:pt x="110" y="45"/>
                    </a:lnTo>
                    <a:lnTo>
                      <a:pt x="139" y="58"/>
                    </a:lnTo>
                    <a:lnTo>
                      <a:pt x="141" y="52"/>
                    </a:lnTo>
                    <a:lnTo>
                      <a:pt x="139" y="58"/>
                    </a:lnTo>
                    <a:lnTo>
                      <a:pt x="167" y="72"/>
                    </a:lnTo>
                    <a:lnTo>
                      <a:pt x="169" y="66"/>
                    </a:lnTo>
                    <a:lnTo>
                      <a:pt x="165" y="72"/>
                    </a:lnTo>
                    <a:lnTo>
                      <a:pt x="193" y="89"/>
                    </a:lnTo>
                    <a:lnTo>
                      <a:pt x="221" y="108"/>
                    </a:lnTo>
                    <a:lnTo>
                      <a:pt x="249" y="131"/>
                    </a:lnTo>
                    <a:lnTo>
                      <a:pt x="253" y="126"/>
                    </a:lnTo>
                    <a:lnTo>
                      <a:pt x="249" y="131"/>
                    </a:lnTo>
                    <a:lnTo>
                      <a:pt x="277" y="156"/>
                    </a:lnTo>
                    <a:lnTo>
                      <a:pt x="305" y="184"/>
                    </a:lnTo>
                    <a:lnTo>
                      <a:pt x="333" y="215"/>
                    </a:lnTo>
                    <a:lnTo>
                      <a:pt x="337" y="210"/>
                    </a:lnTo>
                    <a:lnTo>
                      <a:pt x="333" y="214"/>
                    </a:lnTo>
                    <a:lnTo>
                      <a:pt x="363" y="249"/>
                    </a:lnTo>
                    <a:lnTo>
                      <a:pt x="391" y="287"/>
                    </a:lnTo>
                    <a:lnTo>
                      <a:pt x="419" y="331"/>
                    </a:lnTo>
                    <a:lnTo>
                      <a:pt x="448" y="379"/>
                    </a:lnTo>
                    <a:lnTo>
                      <a:pt x="452" y="375"/>
                    </a:lnTo>
                    <a:lnTo>
                      <a:pt x="447" y="379"/>
                    </a:lnTo>
                    <a:lnTo>
                      <a:pt x="476" y="431"/>
                    </a:lnTo>
                    <a:lnTo>
                      <a:pt x="504" y="489"/>
                    </a:lnTo>
                    <a:lnTo>
                      <a:pt x="532" y="552"/>
                    </a:lnTo>
                    <a:lnTo>
                      <a:pt x="562" y="622"/>
                    </a:lnTo>
                    <a:lnTo>
                      <a:pt x="567" y="619"/>
                    </a:lnTo>
                    <a:lnTo>
                      <a:pt x="562" y="621"/>
                    </a:lnTo>
                    <a:lnTo>
                      <a:pt x="590" y="698"/>
                    </a:lnTo>
                    <a:lnTo>
                      <a:pt x="619" y="784"/>
                    </a:lnTo>
                    <a:lnTo>
                      <a:pt x="630" y="780"/>
                    </a:lnTo>
                    <a:lnTo>
                      <a:pt x="605" y="707"/>
                    </a:lnTo>
                    <a:lnTo>
                      <a:pt x="595" y="710"/>
                    </a:lnTo>
                    <a:lnTo>
                      <a:pt x="649" y="878"/>
                    </a:lnTo>
                    <a:lnTo>
                      <a:pt x="660" y="875"/>
                    </a:lnTo>
                    <a:lnTo>
                      <a:pt x="635" y="793"/>
                    </a:lnTo>
                    <a:lnTo>
                      <a:pt x="625" y="796"/>
                    </a:lnTo>
                    <a:lnTo>
                      <a:pt x="654" y="892"/>
                    </a:lnTo>
                    <a:lnTo>
                      <a:pt x="682" y="998"/>
                    </a:lnTo>
                    <a:lnTo>
                      <a:pt x="712" y="1105"/>
                    </a:lnTo>
                    <a:lnTo>
                      <a:pt x="740" y="1189"/>
                    </a:lnTo>
                    <a:lnTo>
                      <a:pt x="742" y="1192"/>
                    </a:lnTo>
                    <a:lnTo>
                      <a:pt x="771" y="1220"/>
                    </a:lnTo>
                    <a:lnTo>
                      <a:pt x="775" y="1224"/>
                    </a:lnTo>
                    <a:lnTo>
                      <a:pt x="780" y="1219"/>
                    </a:lnTo>
                    <a:lnTo>
                      <a:pt x="808" y="1182"/>
                    </a:lnTo>
                    <a:lnTo>
                      <a:pt x="808" y="1180"/>
                    </a:lnTo>
                    <a:lnTo>
                      <a:pt x="838" y="1103"/>
                    </a:lnTo>
                    <a:lnTo>
                      <a:pt x="867" y="1015"/>
                    </a:lnTo>
                    <a:lnTo>
                      <a:pt x="895" y="933"/>
                    </a:lnTo>
                    <a:lnTo>
                      <a:pt x="890" y="931"/>
                    </a:lnTo>
                    <a:lnTo>
                      <a:pt x="895" y="935"/>
                    </a:lnTo>
                    <a:lnTo>
                      <a:pt x="923" y="866"/>
                    </a:lnTo>
                    <a:lnTo>
                      <a:pt x="951" y="815"/>
                    </a:lnTo>
                    <a:lnTo>
                      <a:pt x="946" y="812"/>
                    </a:lnTo>
                    <a:lnTo>
                      <a:pt x="951" y="817"/>
                    </a:lnTo>
                    <a:lnTo>
                      <a:pt x="979" y="787"/>
                    </a:lnTo>
                    <a:lnTo>
                      <a:pt x="1007" y="761"/>
                    </a:lnTo>
                    <a:lnTo>
                      <a:pt x="1002" y="756"/>
                    </a:lnTo>
                    <a:lnTo>
                      <a:pt x="1005" y="761"/>
                    </a:lnTo>
                    <a:lnTo>
                      <a:pt x="1033" y="742"/>
                    </a:lnTo>
                    <a:lnTo>
                      <a:pt x="1030" y="736"/>
                    </a:lnTo>
                    <a:lnTo>
                      <a:pt x="1031" y="742"/>
                    </a:lnTo>
                    <a:lnTo>
                      <a:pt x="1059" y="733"/>
                    </a:lnTo>
                    <a:lnTo>
                      <a:pt x="1058" y="728"/>
                    </a:lnTo>
                    <a:lnTo>
                      <a:pt x="1059" y="733"/>
                    </a:lnTo>
                    <a:lnTo>
                      <a:pt x="1087" y="726"/>
                    </a:lnTo>
                    <a:lnTo>
                      <a:pt x="1089" y="726"/>
                    </a:lnTo>
                    <a:lnTo>
                      <a:pt x="1087" y="726"/>
                    </a:lnTo>
                    <a:lnTo>
                      <a:pt x="1117" y="715"/>
                    </a:lnTo>
                    <a:lnTo>
                      <a:pt x="1119" y="715"/>
                    </a:lnTo>
                    <a:lnTo>
                      <a:pt x="1147" y="700"/>
                    </a:lnTo>
                    <a:lnTo>
                      <a:pt x="1145" y="700"/>
                    </a:lnTo>
                    <a:lnTo>
                      <a:pt x="1147" y="700"/>
                    </a:lnTo>
                    <a:lnTo>
                      <a:pt x="1175" y="679"/>
                    </a:lnTo>
                    <a:lnTo>
                      <a:pt x="1180" y="675"/>
                    </a:lnTo>
                    <a:lnTo>
                      <a:pt x="1176" y="679"/>
                    </a:lnTo>
                    <a:lnTo>
                      <a:pt x="1204" y="652"/>
                    </a:lnTo>
                    <a:lnTo>
                      <a:pt x="1232" y="624"/>
                    </a:lnTo>
                    <a:lnTo>
                      <a:pt x="1260" y="593"/>
                    </a:lnTo>
                    <a:lnTo>
                      <a:pt x="1260" y="591"/>
                    </a:lnTo>
                    <a:lnTo>
                      <a:pt x="1288" y="557"/>
                    </a:lnTo>
                    <a:lnTo>
                      <a:pt x="1316" y="522"/>
                    </a:lnTo>
                    <a:lnTo>
                      <a:pt x="1346" y="487"/>
                    </a:lnTo>
                    <a:lnTo>
                      <a:pt x="1340" y="484"/>
                    </a:lnTo>
                    <a:lnTo>
                      <a:pt x="1346" y="489"/>
                    </a:lnTo>
                    <a:lnTo>
                      <a:pt x="1375" y="456"/>
                    </a:lnTo>
                    <a:lnTo>
                      <a:pt x="1367" y="447"/>
                    </a:lnTo>
                    <a:lnTo>
                      <a:pt x="1337" y="480"/>
                    </a:lnTo>
                    <a:lnTo>
                      <a:pt x="1307" y="515"/>
                    </a:lnTo>
                    <a:lnTo>
                      <a:pt x="1279" y="550"/>
                    </a:lnTo>
                    <a:lnTo>
                      <a:pt x="1251" y="584"/>
                    </a:lnTo>
                    <a:lnTo>
                      <a:pt x="1255" y="587"/>
                    </a:lnTo>
                    <a:lnTo>
                      <a:pt x="1251" y="584"/>
                    </a:lnTo>
                    <a:lnTo>
                      <a:pt x="1224" y="615"/>
                    </a:lnTo>
                    <a:lnTo>
                      <a:pt x="1196" y="643"/>
                    </a:lnTo>
                    <a:lnTo>
                      <a:pt x="1168" y="670"/>
                    </a:lnTo>
                    <a:lnTo>
                      <a:pt x="1171" y="673"/>
                    </a:lnTo>
                    <a:lnTo>
                      <a:pt x="1168" y="670"/>
                    </a:lnTo>
                    <a:lnTo>
                      <a:pt x="1140" y="691"/>
                    </a:lnTo>
                    <a:lnTo>
                      <a:pt x="1143" y="694"/>
                    </a:lnTo>
                    <a:lnTo>
                      <a:pt x="1141" y="689"/>
                    </a:lnTo>
                    <a:lnTo>
                      <a:pt x="1114" y="705"/>
                    </a:lnTo>
                    <a:lnTo>
                      <a:pt x="1115" y="710"/>
                    </a:lnTo>
                    <a:lnTo>
                      <a:pt x="1114" y="705"/>
                    </a:lnTo>
                    <a:lnTo>
                      <a:pt x="1084" y="715"/>
                    </a:lnTo>
                    <a:lnTo>
                      <a:pt x="1086" y="721"/>
                    </a:lnTo>
                    <a:lnTo>
                      <a:pt x="1086" y="715"/>
                    </a:lnTo>
                    <a:lnTo>
                      <a:pt x="1058" y="722"/>
                    </a:lnTo>
                    <a:lnTo>
                      <a:pt x="1052" y="724"/>
                    </a:lnTo>
                    <a:lnTo>
                      <a:pt x="1056" y="722"/>
                    </a:lnTo>
                    <a:lnTo>
                      <a:pt x="1028" y="731"/>
                    </a:lnTo>
                    <a:lnTo>
                      <a:pt x="1026" y="733"/>
                    </a:lnTo>
                    <a:lnTo>
                      <a:pt x="998" y="752"/>
                    </a:lnTo>
                    <a:lnTo>
                      <a:pt x="995" y="754"/>
                    </a:lnTo>
                    <a:lnTo>
                      <a:pt x="998" y="752"/>
                    </a:lnTo>
                    <a:lnTo>
                      <a:pt x="970" y="778"/>
                    </a:lnTo>
                    <a:lnTo>
                      <a:pt x="942" y="808"/>
                    </a:lnTo>
                    <a:lnTo>
                      <a:pt x="942" y="807"/>
                    </a:lnTo>
                    <a:lnTo>
                      <a:pt x="941" y="810"/>
                    </a:lnTo>
                    <a:lnTo>
                      <a:pt x="913" y="861"/>
                    </a:lnTo>
                    <a:lnTo>
                      <a:pt x="885" y="929"/>
                    </a:lnTo>
                    <a:lnTo>
                      <a:pt x="887" y="924"/>
                    </a:lnTo>
                    <a:lnTo>
                      <a:pt x="885" y="929"/>
                    </a:lnTo>
                    <a:lnTo>
                      <a:pt x="857" y="1012"/>
                    </a:lnTo>
                    <a:lnTo>
                      <a:pt x="827" y="1099"/>
                    </a:lnTo>
                    <a:lnTo>
                      <a:pt x="797" y="1177"/>
                    </a:lnTo>
                    <a:lnTo>
                      <a:pt x="803" y="1178"/>
                    </a:lnTo>
                    <a:lnTo>
                      <a:pt x="799" y="1175"/>
                    </a:lnTo>
                    <a:lnTo>
                      <a:pt x="771" y="1212"/>
                    </a:lnTo>
                    <a:lnTo>
                      <a:pt x="775" y="1215"/>
                    </a:lnTo>
                    <a:lnTo>
                      <a:pt x="780" y="1212"/>
                    </a:lnTo>
                    <a:lnTo>
                      <a:pt x="750" y="1184"/>
                    </a:lnTo>
                    <a:lnTo>
                      <a:pt x="745" y="1187"/>
                    </a:lnTo>
                    <a:lnTo>
                      <a:pt x="750" y="1185"/>
                    </a:lnTo>
                    <a:lnTo>
                      <a:pt x="722" y="1101"/>
                    </a:lnTo>
                    <a:lnTo>
                      <a:pt x="693" y="994"/>
                    </a:lnTo>
                    <a:lnTo>
                      <a:pt x="665" y="889"/>
                    </a:lnTo>
                    <a:lnTo>
                      <a:pt x="635" y="793"/>
                    </a:lnTo>
                    <a:lnTo>
                      <a:pt x="625" y="796"/>
                    </a:lnTo>
                    <a:lnTo>
                      <a:pt x="649" y="878"/>
                    </a:lnTo>
                    <a:lnTo>
                      <a:pt x="660" y="875"/>
                    </a:lnTo>
                    <a:lnTo>
                      <a:pt x="605" y="707"/>
                    </a:lnTo>
                    <a:lnTo>
                      <a:pt x="595" y="710"/>
                    </a:lnTo>
                    <a:lnTo>
                      <a:pt x="619" y="784"/>
                    </a:lnTo>
                    <a:lnTo>
                      <a:pt x="630" y="780"/>
                    </a:lnTo>
                    <a:lnTo>
                      <a:pt x="600" y="694"/>
                    </a:lnTo>
                    <a:lnTo>
                      <a:pt x="572" y="617"/>
                    </a:lnTo>
                    <a:lnTo>
                      <a:pt x="571" y="612"/>
                    </a:lnTo>
                    <a:lnTo>
                      <a:pt x="572" y="617"/>
                    </a:lnTo>
                    <a:lnTo>
                      <a:pt x="543" y="547"/>
                    </a:lnTo>
                    <a:lnTo>
                      <a:pt x="515" y="484"/>
                    </a:lnTo>
                    <a:lnTo>
                      <a:pt x="487" y="426"/>
                    </a:lnTo>
                    <a:lnTo>
                      <a:pt x="457" y="373"/>
                    </a:lnTo>
                    <a:lnTo>
                      <a:pt x="461" y="377"/>
                    </a:lnTo>
                    <a:lnTo>
                      <a:pt x="457" y="372"/>
                    </a:lnTo>
                    <a:lnTo>
                      <a:pt x="427" y="324"/>
                    </a:lnTo>
                    <a:lnTo>
                      <a:pt x="399" y="280"/>
                    </a:lnTo>
                    <a:lnTo>
                      <a:pt x="371" y="242"/>
                    </a:lnTo>
                    <a:lnTo>
                      <a:pt x="342" y="207"/>
                    </a:lnTo>
                    <a:lnTo>
                      <a:pt x="314" y="175"/>
                    </a:lnTo>
                    <a:lnTo>
                      <a:pt x="286" y="147"/>
                    </a:lnTo>
                    <a:lnTo>
                      <a:pt x="258" y="123"/>
                    </a:lnTo>
                    <a:lnTo>
                      <a:pt x="256" y="123"/>
                    </a:lnTo>
                    <a:lnTo>
                      <a:pt x="228" y="100"/>
                    </a:lnTo>
                    <a:lnTo>
                      <a:pt x="200" y="80"/>
                    </a:lnTo>
                    <a:lnTo>
                      <a:pt x="172" y="63"/>
                    </a:lnTo>
                    <a:lnTo>
                      <a:pt x="169" y="59"/>
                    </a:lnTo>
                    <a:lnTo>
                      <a:pt x="172" y="61"/>
                    </a:lnTo>
                    <a:lnTo>
                      <a:pt x="144" y="47"/>
                    </a:lnTo>
                    <a:lnTo>
                      <a:pt x="148" y="49"/>
                    </a:lnTo>
                    <a:lnTo>
                      <a:pt x="143" y="47"/>
                    </a:lnTo>
                    <a:lnTo>
                      <a:pt x="113" y="35"/>
                    </a:lnTo>
                    <a:lnTo>
                      <a:pt x="85" y="24"/>
                    </a:lnTo>
                    <a:lnTo>
                      <a:pt x="29" y="7"/>
                    </a:lnTo>
                    <a:lnTo>
                      <a:pt x="3" y="0"/>
                    </a:lnTo>
                    <a:close/>
                  </a:path>
                </a:pathLst>
              </a:custGeom>
              <a:solidFill>
                <a:srgbClr val="00B200"/>
              </a:solidFill>
              <a:ln w="0">
                <a:solidFill>
                  <a:srgbClr val="00B2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sp>
        <p:nvSpPr>
          <p:cNvPr id="1357" name="Rectangle 1356"/>
          <p:cNvSpPr/>
          <p:nvPr/>
        </p:nvSpPr>
        <p:spPr bwMode="auto">
          <a:xfrm>
            <a:off x="4297363" y="5634378"/>
            <a:ext cx="822960" cy="548640"/>
          </a:xfrm>
          <a:prstGeom prst="rect">
            <a:avLst/>
          </a:prstGeom>
          <a:solidFill>
            <a:srgbClr val="CCFFFF"/>
          </a:solidFill>
          <a:ln w="9525" cap="flat" cmpd="sng" algn="ctr">
            <a:solidFill>
              <a:srgbClr val="FF0000"/>
            </a:solidFill>
            <a:prstDash val="solid"/>
            <a:round/>
            <a:headEnd type="none" w="med" len="med"/>
            <a:tailEnd type="none" w="med" len="med"/>
          </a:ln>
          <a:effec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cxnSp>
        <p:nvCxnSpPr>
          <p:cNvPr id="1358" name="Straight Connector 1048"/>
          <p:cNvCxnSpPr>
            <a:cxnSpLocks noChangeShapeType="1"/>
          </p:cNvCxnSpPr>
          <p:nvPr/>
        </p:nvCxnSpPr>
        <p:spPr bwMode="auto">
          <a:xfrm>
            <a:off x="3857625" y="5773183"/>
            <a:ext cx="400050" cy="4762"/>
          </a:xfrm>
          <a:prstGeom prst="line">
            <a:avLst/>
          </a:prstGeom>
          <a:noFill/>
          <a:ln w="19050" algn="ctr">
            <a:solidFill>
              <a:srgbClr val="00CC00"/>
            </a:solidFill>
            <a:round/>
            <a:headEnd/>
            <a:tailEnd/>
          </a:ln>
        </p:spPr>
      </p:cxnSp>
      <p:sp>
        <p:nvSpPr>
          <p:cNvPr id="1359" name="TextBox 1358"/>
          <p:cNvSpPr txBox="1"/>
          <p:nvPr/>
        </p:nvSpPr>
        <p:spPr>
          <a:xfrm>
            <a:off x="4262438" y="5897008"/>
            <a:ext cx="638175" cy="277812"/>
          </a:xfrm>
          <a:prstGeom prst="rect">
            <a:avLst/>
          </a:prstGeom>
          <a:noFill/>
        </p:spPr>
        <p:txBody>
          <a:bodyPr wrap="none">
            <a:spAutoFit/>
          </a:bodyPr>
          <a:lstStyle/>
          <a:p>
            <a:pPr>
              <a:defRPr/>
            </a:pPr>
            <a:r>
              <a:rPr lang="en-US" sz="1200" i="1" dirty="0" err="1">
                <a:latin typeface="Arial Narrow" pitchFamily="34" charset="0"/>
              </a:rPr>
              <a:t>v</a:t>
            </a:r>
            <a:r>
              <a:rPr lang="en-US" sz="1200" baseline="-25000" dirty="0" err="1">
                <a:latin typeface="Arial Narrow" pitchFamily="34" charset="0"/>
              </a:rPr>
              <a:t>e</a:t>
            </a:r>
            <a:r>
              <a:rPr lang="en-US" sz="1200" dirty="0">
                <a:latin typeface="Arial Narrow" pitchFamily="34" charset="0"/>
              </a:rPr>
              <a:t> = 0.3</a:t>
            </a:r>
          </a:p>
        </p:txBody>
      </p:sp>
      <p:cxnSp>
        <p:nvCxnSpPr>
          <p:cNvPr id="1360" name="Straight Connector 1048"/>
          <p:cNvCxnSpPr>
            <a:cxnSpLocks noChangeShapeType="1"/>
          </p:cNvCxnSpPr>
          <p:nvPr/>
        </p:nvCxnSpPr>
        <p:spPr bwMode="auto">
          <a:xfrm>
            <a:off x="3856038" y="6047820"/>
            <a:ext cx="400050" cy="4763"/>
          </a:xfrm>
          <a:prstGeom prst="line">
            <a:avLst/>
          </a:prstGeom>
          <a:noFill/>
          <a:ln w="19050" algn="ctr">
            <a:solidFill>
              <a:srgbClr val="0000FF"/>
            </a:solidFill>
            <a:round/>
            <a:headEnd/>
            <a:tailEnd/>
          </a:ln>
        </p:spPr>
      </p:cxnSp>
      <p:sp>
        <p:nvSpPr>
          <p:cNvPr id="1361" name="TextBox 1360"/>
          <p:cNvSpPr txBox="1"/>
          <p:nvPr/>
        </p:nvSpPr>
        <p:spPr>
          <a:xfrm>
            <a:off x="4264025" y="5646183"/>
            <a:ext cx="888385" cy="276999"/>
          </a:xfrm>
          <a:prstGeom prst="rect">
            <a:avLst/>
          </a:prstGeom>
          <a:noFill/>
        </p:spPr>
        <p:txBody>
          <a:bodyPr wrap="none">
            <a:spAutoFit/>
          </a:bodyPr>
          <a:lstStyle/>
          <a:p>
            <a:pPr algn="l">
              <a:defRPr/>
            </a:pPr>
            <a:r>
              <a:rPr lang="en-US" sz="1200" i="1" dirty="0" err="1" smtClean="0">
                <a:latin typeface="Arial Narrow" pitchFamily="34" charset="0"/>
              </a:rPr>
              <a:t>z</a:t>
            </a:r>
            <a:r>
              <a:rPr lang="en-US" sz="1200" baseline="-25000" dirty="0" err="1" smtClean="0">
                <a:latin typeface="Arial Narrow" pitchFamily="34" charset="0"/>
              </a:rPr>
              <a:t>bot</a:t>
            </a:r>
            <a:r>
              <a:rPr lang="en-US" sz="1200" dirty="0" smtClean="0">
                <a:latin typeface="Arial Narrow" pitchFamily="34" charset="0"/>
              </a:rPr>
              <a:t> </a:t>
            </a:r>
            <a:r>
              <a:rPr lang="en-US" sz="1200" dirty="0">
                <a:latin typeface="Arial Narrow" pitchFamily="34" charset="0"/>
              </a:rPr>
              <a:t>= 2.5 km</a:t>
            </a:r>
          </a:p>
        </p:txBody>
      </p:sp>
      <p:grpSp>
        <p:nvGrpSpPr>
          <p:cNvPr id="4" name="Group 1098"/>
          <p:cNvGrpSpPr>
            <a:grpSpLocks/>
          </p:cNvGrpSpPr>
          <p:nvPr/>
        </p:nvGrpSpPr>
        <p:grpSpPr bwMode="auto">
          <a:xfrm>
            <a:off x="5545138" y="3479261"/>
            <a:ext cx="3122612" cy="3200400"/>
            <a:chOff x="5545138" y="3414713"/>
            <a:chExt cx="3122612" cy="3200400"/>
          </a:xfrm>
        </p:grpSpPr>
        <p:sp>
          <p:nvSpPr>
            <p:cNvPr id="1363" name="Text Box 5967"/>
            <p:cNvSpPr txBox="1">
              <a:spLocks noChangeArrowheads="1"/>
            </p:cNvSpPr>
            <p:nvPr/>
          </p:nvSpPr>
          <p:spPr bwMode="auto">
            <a:xfrm>
              <a:off x="6819900" y="6375400"/>
              <a:ext cx="1098550" cy="239713"/>
            </a:xfrm>
            <a:prstGeom prst="rect">
              <a:avLst/>
            </a:prstGeom>
            <a:solidFill>
              <a:srgbClr val="FFFFCC"/>
            </a:solidFill>
            <a:ln w="9525" algn="ctr">
              <a:solidFill>
                <a:srgbClr val="C0C0C0"/>
              </a:solidFill>
              <a:miter lim="800000"/>
              <a:headEnd/>
              <a:tailEnd/>
            </a:ln>
          </p:spPr>
          <p:txBody>
            <a:bodyPr wrap="none" tIns="27432" bIns="27432">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Arial Narrow" pitchFamily="34" charset="0"/>
                </a:rPr>
                <a:t>Scattering angle</a:t>
              </a:r>
            </a:p>
          </p:txBody>
        </p:sp>
        <p:sp>
          <p:nvSpPr>
            <p:cNvPr id="1364" name="Text Box 5966"/>
            <p:cNvSpPr txBox="1">
              <a:spLocks noChangeArrowheads="1"/>
            </p:cNvSpPr>
            <p:nvPr/>
          </p:nvSpPr>
          <p:spPr bwMode="auto">
            <a:xfrm rot="-5400000">
              <a:off x="5059363" y="4713288"/>
              <a:ext cx="1230312" cy="258762"/>
            </a:xfrm>
            <a:prstGeom prst="rect">
              <a:avLst/>
            </a:prstGeom>
            <a:solidFill>
              <a:srgbClr val="FFFFCC"/>
            </a:solidFill>
            <a:ln w="9525" algn="ctr">
              <a:solidFill>
                <a:srgbClr val="C0C0C0"/>
              </a:solidFill>
              <a:miter lim="800000"/>
              <a:headEnd/>
              <a:tailEnd/>
            </a:ln>
          </p:spPr>
          <p:txBody>
            <a:bodyPr wrap="none" tIns="36576" bIns="36576">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Arial Narrow" pitchFamily="34" charset="0"/>
                </a:rPr>
                <a:t>Scattering function</a:t>
              </a:r>
            </a:p>
          </p:txBody>
        </p:sp>
        <p:grpSp>
          <p:nvGrpSpPr>
            <p:cNvPr id="5" name="Group 1841"/>
            <p:cNvGrpSpPr>
              <a:grpSpLocks/>
            </p:cNvGrpSpPr>
            <p:nvPr/>
          </p:nvGrpSpPr>
          <p:grpSpPr bwMode="auto">
            <a:xfrm>
              <a:off x="6092826" y="3497261"/>
              <a:ext cx="2401889" cy="2606671"/>
              <a:chOff x="3016250" y="1458913"/>
              <a:chExt cx="3386138" cy="3943350"/>
            </a:xfrm>
          </p:grpSpPr>
          <p:sp>
            <p:nvSpPr>
              <p:cNvPr id="1383" name="Freeform 800"/>
              <p:cNvSpPr>
                <a:spLocks noEditPoints="1"/>
              </p:cNvSpPr>
              <p:nvPr/>
            </p:nvSpPr>
            <p:spPr bwMode="auto">
              <a:xfrm>
                <a:off x="3016250" y="2419350"/>
                <a:ext cx="2390775" cy="1944688"/>
              </a:xfrm>
              <a:custGeom>
                <a:avLst/>
                <a:gdLst>
                  <a:gd name="T0" fmla="*/ 0 w 1506"/>
                  <a:gd name="T1" fmla="*/ 0 h 1225"/>
                  <a:gd name="T2" fmla="*/ 93246570 w 1506"/>
                  <a:gd name="T3" fmla="*/ 7561265 h 1225"/>
                  <a:gd name="T4" fmla="*/ 176410930 w 1506"/>
                  <a:gd name="T5" fmla="*/ 27722521 h 1225"/>
                  <a:gd name="T6" fmla="*/ 400705607 w 1506"/>
                  <a:gd name="T7" fmla="*/ 133569106 h 1225"/>
                  <a:gd name="T8" fmla="*/ 456149126 w 1506"/>
                  <a:gd name="T9" fmla="*/ 171370650 h 1225"/>
                  <a:gd name="T10" fmla="*/ 521671579 w 1506"/>
                  <a:gd name="T11" fmla="*/ 221773818 h 1225"/>
                  <a:gd name="T12" fmla="*/ 614918124 w 1506"/>
                  <a:gd name="T13" fmla="*/ 297378495 h 1225"/>
                  <a:gd name="T14" fmla="*/ 824091819 w 1506"/>
                  <a:gd name="T15" fmla="*/ 504031377 h 1225"/>
                  <a:gd name="T16" fmla="*/ 975299756 w 1506"/>
                  <a:gd name="T17" fmla="*/ 670361666 h 1225"/>
                  <a:gd name="T18" fmla="*/ 1035783486 w 1506"/>
                  <a:gd name="T19" fmla="*/ 735885719 h 1225"/>
                  <a:gd name="T20" fmla="*/ 1184473450 w 1506"/>
                  <a:gd name="T21" fmla="*/ 912296830 h 1225"/>
                  <a:gd name="T22" fmla="*/ 1439009943 w 1506"/>
                  <a:gd name="T23" fmla="*/ 1224796161 h 1225"/>
                  <a:gd name="T24" fmla="*/ 1600299891 w 1506"/>
                  <a:gd name="T25" fmla="*/ 1426408633 h 1225"/>
                  <a:gd name="T26" fmla="*/ 1781751479 w 1506"/>
                  <a:gd name="T27" fmla="*/ 1640622677 h 1225"/>
                  <a:gd name="T28" fmla="*/ 1960681721 w 1506"/>
                  <a:gd name="T29" fmla="*/ 1844754908 h 1225"/>
                  <a:gd name="T30" fmla="*/ 2018644502 w 1506"/>
                  <a:gd name="T31" fmla="*/ 1912799911 h 1225"/>
                  <a:gd name="T32" fmla="*/ 2147483647 w 1506"/>
                  <a:gd name="T33" fmla="*/ 2147483647 h 1225"/>
                  <a:gd name="T34" fmla="*/ 2147483647 w 1506"/>
                  <a:gd name="T35" fmla="*/ 2147483647 h 1225"/>
                  <a:gd name="T36" fmla="*/ 2147483647 w 1506"/>
                  <a:gd name="T37" fmla="*/ 2147483647 h 1225"/>
                  <a:gd name="T38" fmla="*/ 2147483647 w 1506"/>
                  <a:gd name="T39" fmla="*/ 2147483647 h 1225"/>
                  <a:gd name="T40" fmla="*/ 2147483647 w 1506"/>
                  <a:gd name="T41" fmla="*/ 2147483647 h 1225"/>
                  <a:gd name="T42" fmla="*/ 2147483647 w 1506"/>
                  <a:gd name="T43" fmla="*/ 2147483647 h 1225"/>
                  <a:gd name="T44" fmla="*/ 2147483647 w 1506"/>
                  <a:gd name="T45" fmla="*/ 2147483647 h 1225"/>
                  <a:gd name="T46" fmla="*/ 2147483647 w 1506"/>
                  <a:gd name="T47" fmla="*/ 2147483647 h 1225"/>
                  <a:gd name="T48" fmla="*/ 2147483647 w 1506"/>
                  <a:gd name="T49" fmla="*/ 2147483647 h 1225"/>
                  <a:gd name="T50" fmla="*/ 2147483647 w 1506"/>
                  <a:gd name="T51" fmla="*/ 2147483647 h 1225"/>
                  <a:gd name="T52" fmla="*/ 2147483647 w 1506"/>
                  <a:gd name="T53" fmla="*/ 2147483647 h 1225"/>
                  <a:gd name="T54" fmla="*/ 2147483647 w 1506"/>
                  <a:gd name="T55" fmla="*/ 2147483647 h 1225"/>
                  <a:gd name="T56" fmla="*/ 2147483647 w 1506"/>
                  <a:gd name="T57" fmla="*/ 2147483647 h 1225"/>
                  <a:gd name="T58" fmla="*/ 2147483647 w 1506"/>
                  <a:gd name="T59" fmla="*/ 2147483647 h 1225"/>
                  <a:gd name="T60" fmla="*/ 2147483647 w 1506"/>
                  <a:gd name="T61" fmla="*/ 2147483647 h 1225"/>
                  <a:gd name="T62" fmla="*/ 2147483647 w 1506"/>
                  <a:gd name="T63" fmla="*/ 2147483647 h 1225"/>
                  <a:gd name="T64" fmla="*/ 2147483647 w 1506"/>
                  <a:gd name="T65" fmla="*/ 2147483647 h 1225"/>
                  <a:gd name="T66" fmla="*/ 2147483647 w 1506"/>
                  <a:gd name="T67" fmla="*/ 2147483647 h 1225"/>
                  <a:gd name="T68" fmla="*/ 2147483647 w 1506"/>
                  <a:gd name="T69" fmla="*/ 2147483647 h 1225"/>
                  <a:gd name="T70" fmla="*/ 2147483647 w 1506"/>
                  <a:gd name="T71" fmla="*/ 2147483647 h 1225"/>
                  <a:gd name="T72" fmla="*/ 2147483647 w 1506"/>
                  <a:gd name="T73" fmla="*/ 2147483647 h 1225"/>
                  <a:gd name="T74" fmla="*/ 2147483647 w 1506"/>
                  <a:gd name="T75" fmla="*/ 2147483647 h 1225"/>
                  <a:gd name="T76" fmla="*/ 2147483647 w 1506"/>
                  <a:gd name="T77" fmla="*/ 2147483647 h 1225"/>
                  <a:gd name="T78" fmla="*/ 1975802653 w 1506"/>
                  <a:gd name="T79" fmla="*/ 1948082093 h 1225"/>
                  <a:gd name="T80" fmla="*/ 1890117368 w 1506"/>
                  <a:gd name="T81" fmla="*/ 1847275857 h 1225"/>
                  <a:gd name="T82" fmla="*/ 1680945261 w 1506"/>
                  <a:gd name="T83" fmla="*/ 1602819545 h 1225"/>
                  <a:gd name="T84" fmla="*/ 1441529304 w 1506"/>
                  <a:gd name="T85" fmla="*/ 1313002411 h 1225"/>
                  <a:gd name="T86" fmla="*/ 1113909098 w 1506"/>
                  <a:gd name="T87" fmla="*/ 912296830 h 1225"/>
                  <a:gd name="T88" fmla="*/ 934978856 w 1506"/>
                  <a:gd name="T89" fmla="*/ 705643849 h 1225"/>
                  <a:gd name="T90" fmla="*/ 781248383 w 1506"/>
                  <a:gd name="T91" fmla="*/ 539313560 h 1225"/>
                  <a:gd name="T92" fmla="*/ 579635948 w 1506"/>
                  <a:gd name="T93" fmla="*/ 337700989 h 1225"/>
                  <a:gd name="T94" fmla="*/ 488910352 w 1506"/>
                  <a:gd name="T95" fmla="*/ 262096312 h 1225"/>
                  <a:gd name="T96" fmla="*/ 287297819 w 1506"/>
                  <a:gd name="T97" fmla="*/ 128528794 h 1225"/>
                  <a:gd name="T98" fmla="*/ 141128754 w 1506"/>
                  <a:gd name="T99" fmla="*/ 73085339 h 1225"/>
                  <a:gd name="T100" fmla="*/ 0 w 1506"/>
                  <a:gd name="T101" fmla="*/ 55443454 h 122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06"/>
                  <a:gd name="T154" fmla="*/ 0 h 1225"/>
                  <a:gd name="T155" fmla="*/ 1506 w 1506"/>
                  <a:gd name="T156" fmla="*/ 1225 h 122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06" h="1225">
                    <a:moveTo>
                      <a:pt x="120" y="30"/>
                    </a:moveTo>
                    <a:lnTo>
                      <a:pt x="122" y="32"/>
                    </a:lnTo>
                    <a:lnTo>
                      <a:pt x="120" y="30"/>
                    </a:lnTo>
                    <a:close/>
                    <a:moveTo>
                      <a:pt x="0" y="0"/>
                    </a:moveTo>
                    <a:lnTo>
                      <a:pt x="12" y="0"/>
                    </a:lnTo>
                    <a:lnTo>
                      <a:pt x="24" y="1"/>
                    </a:lnTo>
                    <a:lnTo>
                      <a:pt x="19" y="0"/>
                    </a:lnTo>
                    <a:lnTo>
                      <a:pt x="36" y="3"/>
                    </a:lnTo>
                    <a:lnTo>
                      <a:pt x="37" y="3"/>
                    </a:lnTo>
                    <a:lnTo>
                      <a:pt x="61" y="8"/>
                    </a:lnTo>
                    <a:lnTo>
                      <a:pt x="65" y="9"/>
                    </a:lnTo>
                    <a:lnTo>
                      <a:pt x="62" y="8"/>
                    </a:lnTo>
                    <a:lnTo>
                      <a:pt x="74" y="12"/>
                    </a:lnTo>
                    <a:lnTo>
                      <a:pt x="70" y="11"/>
                    </a:lnTo>
                    <a:lnTo>
                      <a:pt x="74" y="12"/>
                    </a:lnTo>
                    <a:lnTo>
                      <a:pt x="98" y="21"/>
                    </a:lnTo>
                    <a:lnTo>
                      <a:pt x="99" y="21"/>
                    </a:lnTo>
                    <a:lnTo>
                      <a:pt x="123" y="33"/>
                    </a:lnTo>
                    <a:lnTo>
                      <a:pt x="159" y="53"/>
                    </a:lnTo>
                    <a:lnTo>
                      <a:pt x="160" y="53"/>
                    </a:lnTo>
                    <a:lnTo>
                      <a:pt x="161" y="54"/>
                    </a:lnTo>
                    <a:lnTo>
                      <a:pt x="171" y="62"/>
                    </a:lnTo>
                    <a:lnTo>
                      <a:pt x="183" y="69"/>
                    </a:lnTo>
                    <a:lnTo>
                      <a:pt x="181" y="68"/>
                    </a:lnTo>
                    <a:lnTo>
                      <a:pt x="184" y="70"/>
                    </a:lnTo>
                    <a:lnTo>
                      <a:pt x="195" y="79"/>
                    </a:lnTo>
                    <a:lnTo>
                      <a:pt x="207" y="87"/>
                    </a:lnTo>
                    <a:lnTo>
                      <a:pt x="209" y="89"/>
                    </a:lnTo>
                    <a:lnTo>
                      <a:pt x="207" y="88"/>
                    </a:lnTo>
                    <a:lnTo>
                      <a:pt x="219" y="98"/>
                    </a:lnTo>
                    <a:lnTo>
                      <a:pt x="231" y="108"/>
                    </a:lnTo>
                    <a:lnTo>
                      <a:pt x="243" y="118"/>
                    </a:lnTo>
                    <a:lnTo>
                      <a:pt x="243" y="117"/>
                    </a:lnTo>
                    <a:lnTo>
                      <a:pt x="244" y="118"/>
                    </a:lnTo>
                    <a:lnTo>
                      <a:pt x="280" y="151"/>
                    </a:lnTo>
                    <a:lnTo>
                      <a:pt x="316" y="187"/>
                    </a:lnTo>
                    <a:lnTo>
                      <a:pt x="313" y="184"/>
                    </a:lnTo>
                    <a:lnTo>
                      <a:pt x="316" y="187"/>
                    </a:lnTo>
                    <a:lnTo>
                      <a:pt x="327" y="200"/>
                    </a:lnTo>
                    <a:lnTo>
                      <a:pt x="362" y="238"/>
                    </a:lnTo>
                    <a:lnTo>
                      <a:pt x="363" y="239"/>
                    </a:lnTo>
                    <a:lnTo>
                      <a:pt x="363" y="238"/>
                    </a:lnTo>
                    <a:lnTo>
                      <a:pt x="387" y="266"/>
                    </a:lnTo>
                    <a:lnTo>
                      <a:pt x="386" y="266"/>
                    </a:lnTo>
                    <a:lnTo>
                      <a:pt x="398" y="278"/>
                    </a:lnTo>
                    <a:lnTo>
                      <a:pt x="399" y="279"/>
                    </a:lnTo>
                    <a:lnTo>
                      <a:pt x="399" y="278"/>
                    </a:lnTo>
                    <a:lnTo>
                      <a:pt x="411" y="292"/>
                    </a:lnTo>
                    <a:lnTo>
                      <a:pt x="423" y="306"/>
                    </a:lnTo>
                    <a:lnTo>
                      <a:pt x="435" y="320"/>
                    </a:lnTo>
                    <a:lnTo>
                      <a:pt x="447" y="334"/>
                    </a:lnTo>
                    <a:lnTo>
                      <a:pt x="458" y="348"/>
                    </a:lnTo>
                    <a:lnTo>
                      <a:pt x="470" y="362"/>
                    </a:lnTo>
                    <a:lnTo>
                      <a:pt x="465" y="357"/>
                    </a:lnTo>
                    <a:lnTo>
                      <a:pt x="470" y="363"/>
                    </a:lnTo>
                    <a:lnTo>
                      <a:pt x="481" y="377"/>
                    </a:lnTo>
                    <a:lnTo>
                      <a:pt x="577" y="493"/>
                    </a:lnTo>
                    <a:lnTo>
                      <a:pt x="571" y="486"/>
                    </a:lnTo>
                    <a:lnTo>
                      <a:pt x="589" y="508"/>
                    </a:lnTo>
                    <a:lnTo>
                      <a:pt x="624" y="551"/>
                    </a:lnTo>
                    <a:lnTo>
                      <a:pt x="619" y="546"/>
                    </a:lnTo>
                    <a:lnTo>
                      <a:pt x="624" y="552"/>
                    </a:lnTo>
                    <a:lnTo>
                      <a:pt x="635" y="566"/>
                    </a:lnTo>
                    <a:lnTo>
                      <a:pt x="647" y="580"/>
                    </a:lnTo>
                    <a:lnTo>
                      <a:pt x="659" y="594"/>
                    </a:lnTo>
                    <a:lnTo>
                      <a:pt x="683" y="623"/>
                    </a:lnTo>
                    <a:lnTo>
                      <a:pt x="695" y="636"/>
                    </a:lnTo>
                    <a:lnTo>
                      <a:pt x="707" y="651"/>
                    </a:lnTo>
                    <a:lnTo>
                      <a:pt x="719" y="664"/>
                    </a:lnTo>
                    <a:lnTo>
                      <a:pt x="731" y="679"/>
                    </a:lnTo>
                    <a:lnTo>
                      <a:pt x="766" y="719"/>
                    </a:lnTo>
                    <a:lnTo>
                      <a:pt x="778" y="732"/>
                    </a:lnTo>
                    <a:lnTo>
                      <a:pt x="778" y="733"/>
                    </a:lnTo>
                    <a:lnTo>
                      <a:pt x="778" y="732"/>
                    </a:lnTo>
                    <a:lnTo>
                      <a:pt x="790" y="746"/>
                    </a:lnTo>
                    <a:lnTo>
                      <a:pt x="801" y="759"/>
                    </a:lnTo>
                    <a:lnTo>
                      <a:pt x="860" y="822"/>
                    </a:lnTo>
                    <a:lnTo>
                      <a:pt x="866" y="828"/>
                    </a:lnTo>
                    <a:lnTo>
                      <a:pt x="872" y="835"/>
                    </a:lnTo>
                    <a:lnTo>
                      <a:pt x="920" y="883"/>
                    </a:lnTo>
                    <a:lnTo>
                      <a:pt x="943" y="905"/>
                    </a:lnTo>
                    <a:lnTo>
                      <a:pt x="943" y="906"/>
                    </a:lnTo>
                    <a:lnTo>
                      <a:pt x="955" y="917"/>
                    </a:lnTo>
                    <a:lnTo>
                      <a:pt x="966" y="928"/>
                    </a:lnTo>
                    <a:lnTo>
                      <a:pt x="978" y="938"/>
                    </a:lnTo>
                    <a:lnTo>
                      <a:pt x="978" y="937"/>
                    </a:lnTo>
                    <a:lnTo>
                      <a:pt x="978" y="938"/>
                    </a:lnTo>
                    <a:lnTo>
                      <a:pt x="990" y="949"/>
                    </a:lnTo>
                    <a:lnTo>
                      <a:pt x="1037" y="990"/>
                    </a:lnTo>
                    <a:lnTo>
                      <a:pt x="1084" y="1026"/>
                    </a:lnTo>
                    <a:lnTo>
                      <a:pt x="1108" y="1043"/>
                    </a:lnTo>
                    <a:lnTo>
                      <a:pt x="1106" y="1042"/>
                    </a:lnTo>
                    <a:lnTo>
                      <a:pt x="1109" y="1044"/>
                    </a:lnTo>
                    <a:lnTo>
                      <a:pt x="1119" y="1052"/>
                    </a:lnTo>
                    <a:lnTo>
                      <a:pt x="1131" y="1060"/>
                    </a:lnTo>
                    <a:lnTo>
                      <a:pt x="1190" y="1098"/>
                    </a:lnTo>
                    <a:lnTo>
                      <a:pt x="1213" y="1112"/>
                    </a:lnTo>
                    <a:lnTo>
                      <a:pt x="1213" y="1111"/>
                    </a:lnTo>
                    <a:lnTo>
                      <a:pt x="1225" y="1117"/>
                    </a:lnTo>
                    <a:lnTo>
                      <a:pt x="1223" y="1116"/>
                    </a:lnTo>
                    <a:lnTo>
                      <a:pt x="1225" y="1118"/>
                    </a:lnTo>
                    <a:lnTo>
                      <a:pt x="1237" y="1125"/>
                    </a:lnTo>
                    <a:lnTo>
                      <a:pt x="1237" y="1124"/>
                    </a:lnTo>
                    <a:lnTo>
                      <a:pt x="1249" y="1130"/>
                    </a:lnTo>
                    <a:lnTo>
                      <a:pt x="1260" y="1135"/>
                    </a:lnTo>
                    <a:lnTo>
                      <a:pt x="1261" y="1135"/>
                    </a:lnTo>
                    <a:lnTo>
                      <a:pt x="1272" y="1141"/>
                    </a:lnTo>
                    <a:lnTo>
                      <a:pt x="1319" y="1161"/>
                    </a:lnTo>
                    <a:lnTo>
                      <a:pt x="1342" y="1170"/>
                    </a:lnTo>
                    <a:lnTo>
                      <a:pt x="1342" y="1169"/>
                    </a:lnTo>
                    <a:lnTo>
                      <a:pt x="1354" y="1172"/>
                    </a:lnTo>
                    <a:lnTo>
                      <a:pt x="1349" y="1171"/>
                    </a:lnTo>
                    <a:lnTo>
                      <a:pt x="1354" y="1173"/>
                    </a:lnTo>
                    <a:lnTo>
                      <a:pt x="1366" y="1177"/>
                    </a:lnTo>
                    <a:lnTo>
                      <a:pt x="1389" y="1183"/>
                    </a:lnTo>
                    <a:lnTo>
                      <a:pt x="1400" y="1186"/>
                    </a:lnTo>
                    <a:lnTo>
                      <a:pt x="1404" y="1187"/>
                    </a:lnTo>
                    <a:lnTo>
                      <a:pt x="1401" y="1186"/>
                    </a:lnTo>
                    <a:lnTo>
                      <a:pt x="1413" y="1189"/>
                    </a:lnTo>
                    <a:lnTo>
                      <a:pt x="1435" y="1194"/>
                    </a:lnTo>
                    <a:lnTo>
                      <a:pt x="1446" y="1196"/>
                    </a:lnTo>
                    <a:lnTo>
                      <a:pt x="1447" y="1196"/>
                    </a:lnTo>
                    <a:lnTo>
                      <a:pt x="1459" y="1199"/>
                    </a:lnTo>
                    <a:lnTo>
                      <a:pt x="1482" y="1202"/>
                    </a:lnTo>
                    <a:lnTo>
                      <a:pt x="1493" y="1203"/>
                    </a:lnTo>
                    <a:lnTo>
                      <a:pt x="1488" y="1202"/>
                    </a:lnTo>
                    <a:lnTo>
                      <a:pt x="1506" y="1205"/>
                    </a:lnTo>
                    <a:lnTo>
                      <a:pt x="1503" y="1225"/>
                    </a:lnTo>
                    <a:lnTo>
                      <a:pt x="1491" y="1223"/>
                    </a:lnTo>
                    <a:lnTo>
                      <a:pt x="1491" y="1224"/>
                    </a:lnTo>
                    <a:lnTo>
                      <a:pt x="1480" y="1223"/>
                    </a:lnTo>
                    <a:lnTo>
                      <a:pt x="1485" y="1223"/>
                    </a:lnTo>
                    <a:lnTo>
                      <a:pt x="1480" y="1222"/>
                    </a:lnTo>
                    <a:lnTo>
                      <a:pt x="1456" y="1219"/>
                    </a:lnTo>
                    <a:lnTo>
                      <a:pt x="1455" y="1219"/>
                    </a:lnTo>
                    <a:lnTo>
                      <a:pt x="1443" y="1217"/>
                    </a:lnTo>
                    <a:lnTo>
                      <a:pt x="1432" y="1215"/>
                    </a:lnTo>
                    <a:lnTo>
                      <a:pt x="1431" y="1215"/>
                    </a:lnTo>
                    <a:lnTo>
                      <a:pt x="1420" y="1212"/>
                    </a:lnTo>
                    <a:lnTo>
                      <a:pt x="1408" y="1210"/>
                    </a:lnTo>
                    <a:lnTo>
                      <a:pt x="1405" y="1209"/>
                    </a:lnTo>
                    <a:lnTo>
                      <a:pt x="1407" y="1210"/>
                    </a:lnTo>
                    <a:lnTo>
                      <a:pt x="1395" y="1206"/>
                    </a:lnTo>
                    <a:lnTo>
                      <a:pt x="1384" y="1204"/>
                    </a:lnTo>
                    <a:lnTo>
                      <a:pt x="1381" y="1203"/>
                    </a:lnTo>
                    <a:lnTo>
                      <a:pt x="1383" y="1204"/>
                    </a:lnTo>
                    <a:lnTo>
                      <a:pt x="1361" y="1198"/>
                    </a:lnTo>
                    <a:lnTo>
                      <a:pt x="1359" y="1197"/>
                    </a:lnTo>
                    <a:lnTo>
                      <a:pt x="1347" y="1193"/>
                    </a:lnTo>
                    <a:lnTo>
                      <a:pt x="1337" y="1190"/>
                    </a:lnTo>
                    <a:lnTo>
                      <a:pt x="1335" y="1189"/>
                    </a:lnTo>
                    <a:lnTo>
                      <a:pt x="1311" y="1181"/>
                    </a:lnTo>
                    <a:lnTo>
                      <a:pt x="1306" y="1178"/>
                    </a:lnTo>
                    <a:lnTo>
                      <a:pt x="1310" y="1181"/>
                    </a:lnTo>
                    <a:lnTo>
                      <a:pt x="1263" y="1160"/>
                    </a:lnTo>
                    <a:lnTo>
                      <a:pt x="1262" y="1160"/>
                    </a:lnTo>
                    <a:lnTo>
                      <a:pt x="1251" y="1154"/>
                    </a:lnTo>
                    <a:lnTo>
                      <a:pt x="1240" y="1149"/>
                    </a:lnTo>
                    <a:lnTo>
                      <a:pt x="1243" y="1150"/>
                    </a:lnTo>
                    <a:lnTo>
                      <a:pt x="1228" y="1143"/>
                    </a:lnTo>
                    <a:lnTo>
                      <a:pt x="1230" y="1144"/>
                    </a:lnTo>
                    <a:lnTo>
                      <a:pt x="1227" y="1143"/>
                    </a:lnTo>
                    <a:lnTo>
                      <a:pt x="1215" y="1136"/>
                    </a:lnTo>
                    <a:lnTo>
                      <a:pt x="1204" y="1130"/>
                    </a:lnTo>
                    <a:lnTo>
                      <a:pt x="1206" y="1132"/>
                    </a:lnTo>
                    <a:lnTo>
                      <a:pt x="1203" y="1130"/>
                    </a:lnTo>
                    <a:lnTo>
                      <a:pt x="1179" y="1116"/>
                    </a:lnTo>
                    <a:lnTo>
                      <a:pt x="1120" y="1078"/>
                    </a:lnTo>
                    <a:lnTo>
                      <a:pt x="1121" y="1079"/>
                    </a:lnTo>
                    <a:lnTo>
                      <a:pt x="1119" y="1077"/>
                    </a:lnTo>
                    <a:lnTo>
                      <a:pt x="1107" y="1069"/>
                    </a:lnTo>
                    <a:lnTo>
                      <a:pt x="1096" y="1060"/>
                    </a:lnTo>
                    <a:lnTo>
                      <a:pt x="1072" y="1043"/>
                    </a:lnTo>
                    <a:lnTo>
                      <a:pt x="1024" y="1006"/>
                    </a:lnTo>
                    <a:lnTo>
                      <a:pt x="1019" y="1002"/>
                    </a:lnTo>
                    <a:lnTo>
                      <a:pt x="1023" y="1006"/>
                    </a:lnTo>
                    <a:lnTo>
                      <a:pt x="976" y="965"/>
                    </a:lnTo>
                    <a:lnTo>
                      <a:pt x="977" y="965"/>
                    </a:lnTo>
                    <a:lnTo>
                      <a:pt x="976" y="964"/>
                    </a:lnTo>
                    <a:lnTo>
                      <a:pt x="964" y="953"/>
                    </a:lnTo>
                    <a:lnTo>
                      <a:pt x="964" y="954"/>
                    </a:lnTo>
                    <a:lnTo>
                      <a:pt x="952" y="944"/>
                    </a:lnTo>
                    <a:lnTo>
                      <a:pt x="953" y="944"/>
                    </a:lnTo>
                    <a:lnTo>
                      <a:pt x="952" y="943"/>
                    </a:lnTo>
                    <a:lnTo>
                      <a:pt x="940" y="932"/>
                    </a:lnTo>
                    <a:lnTo>
                      <a:pt x="939" y="932"/>
                    </a:lnTo>
                    <a:lnTo>
                      <a:pt x="928" y="920"/>
                    </a:lnTo>
                    <a:lnTo>
                      <a:pt x="905" y="898"/>
                    </a:lnTo>
                    <a:lnTo>
                      <a:pt x="899" y="893"/>
                    </a:lnTo>
                    <a:lnTo>
                      <a:pt x="869" y="862"/>
                    </a:lnTo>
                    <a:lnTo>
                      <a:pt x="857" y="849"/>
                    </a:lnTo>
                    <a:lnTo>
                      <a:pt x="845" y="838"/>
                    </a:lnTo>
                    <a:lnTo>
                      <a:pt x="785" y="774"/>
                    </a:lnTo>
                    <a:lnTo>
                      <a:pt x="784" y="773"/>
                    </a:lnTo>
                    <a:lnTo>
                      <a:pt x="785" y="773"/>
                    </a:lnTo>
                    <a:lnTo>
                      <a:pt x="774" y="759"/>
                    </a:lnTo>
                    <a:lnTo>
                      <a:pt x="750" y="734"/>
                    </a:lnTo>
                    <a:lnTo>
                      <a:pt x="749" y="732"/>
                    </a:lnTo>
                    <a:lnTo>
                      <a:pt x="750" y="733"/>
                    </a:lnTo>
                    <a:lnTo>
                      <a:pt x="715" y="692"/>
                    </a:lnTo>
                    <a:lnTo>
                      <a:pt x="703" y="678"/>
                    </a:lnTo>
                    <a:lnTo>
                      <a:pt x="691" y="664"/>
                    </a:lnTo>
                    <a:lnTo>
                      <a:pt x="679" y="650"/>
                    </a:lnTo>
                    <a:lnTo>
                      <a:pt x="667" y="636"/>
                    </a:lnTo>
                    <a:lnTo>
                      <a:pt x="643" y="607"/>
                    </a:lnTo>
                    <a:lnTo>
                      <a:pt x="631" y="594"/>
                    </a:lnTo>
                    <a:lnTo>
                      <a:pt x="619" y="579"/>
                    </a:lnTo>
                    <a:lnTo>
                      <a:pt x="608" y="565"/>
                    </a:lnTo>
                    <a:lnTo>
                      <a:pt x="572" y="521"/>
                    </a:lnTo>
                    <a:lnTo>
                      <a:pt x="578" y="529"/>
                    </a:lnTo>
                    <a:lnTo>
                      <a:pt x="561" y="506"/>
                    </a:lnTo>
                    <a:lnTo>
                      <a:pt x="465" y="391"/>
                    </a:lnTo>
                    <a:lnTo>
                      <a:pt x="454" y="376"/>
                    </a:lnTo>
                    <a:lnTo>
                      <a:pt x="442" y="362"/>
                    </a:lnTo>
                    <a:lnTo>
                      <a:pt x="430" y="348"/>
                    </a:lnTo>
                    <a:lnTo>
                      <a:pt x="418" y="334"/>
                    </a:lnTo>
                    <a:lnTo>
                      <a:pt x="407" y="320"/>
                    </a:lnTo>
                    <a:lnTo>
                      <a:pt x="395" y="306"/>
                    </a:lnTo>
                    <a:lnTo>
                      <a:pt x="371" y="280"/>
                    </a:lnTo>
                    <a:lnTo>
                      <a:pt x="370" y="278"/>
                    </a:lnTo>
                    <a:lnTo>
                      <a:pt x="371" y="279"/>
                    </a:lnTo>
                    <a:lnTo>
                      <a:pt x="347" y="253"/>
                    </a:lnTo>
                    <a:lnTo>
                      <a:pt x="311" y="215"/>
                    </a:lnTo>
                    <a:lnTo>
                      <a:pt x="310" y="214"/>
                    </a:lnTo>
                    <a:lnTo>
                      <a:pt x="311" y="214"/>
                    </a:lnTo>
                    <a:lnTo>
                      <a:pt x="300" y="202"/>
                    </a:lnTo>
                    <a:lnTo>
                      <a:pt x="264" y="166"/>
                    </a:lnTo>
                    <a:lnTo>
                      <a:pt x="230" y="133"/>
                    </a:lnTo>
                    <a:lnTo>
                      <a:pt x="230" y="134"/>
                    </a:lnTo>
                    <a:lnTo>
                      <a:pt x="218" y="124"/>
                    </a:lnTo>
                    <a:lnTo>
                      <a:pt x="207" y="114"/>
                    </a:lnTo>
                    <a:lnTo>
                      <a:pt x="202" y="110"/>
                    </a:lnTo>
                    <a:lnTo>
                      <a:pt x="206" y="114"/>
                    </a:lnTo>
                    <a:lnTo>
                      <a:pt x="194" y="104"/>
                    </a:lnTo>
                    <a:lnTo>
                      <a:pt x="172" y="87"/>
                    </a:lnTo>
                    <a:lnTo>
                      <a:pt x="160" y="80"/>
                    </a:lnTo>
                    <a:lnTo>
                      <a:pt x="159" y="79"/>
                    </a:lnTo>
                    <a:lnTo>
                      <a:pt x="149" y="71"/>
                    </a:lnTo>
                    <a:lnTo>
                      <a:pt x="114" y="51"/>
                    </a:lnTo>
                    <a:lnTo>
                      <a:pt x="102" y="46"/>
                    </a:lnTo>
                    <a:lnTo>
                      <a:pt x="105" y="47"/>
                    </a:lnTo>
                    <a:lnTo>
                      <a:pt x="91" y="40"/>
                    </a:lnTo>
                    <a:lnTo>
                      <a:pt x="67" y="32"/>
                    </a:lnTo>
                    <a:lnTo>
                      <a:pt x="56" y="29"/>
                    </a:lnTo>
                    <a:lnTo>
                      <a:pt x="33" y="23"/>
                    </a:lnTo>
                    <a:lnTo>
                      <a:pt x="22" y="22"/>
                    </a:lnTo>
                    <a:lnTo>
                      <a:pt x="22" y="23"/>
                    </a:lnTo>
                    <a:lnTo>
                      <a:pt x="10" y="22"/>
                    </a:lnTo>
                    <a:lnTo>
                      <a:pt x="0" y="22"/>
                    </a:lnTo>
                    <a:lnTo>
                      <a:pt x="0" y="0"/>
                    </a:lnTo>
                    <a:close/>
                  </a:path>
                </a:pathLst>
              </a:custGeom>
              <a:solidFill>
                <a:srgbClr val="00C3FE"/>
              </a:solidFill>
              <a:ln w="0">
                <a:solidFill>
                  <a:srgbClr val="00C3FE"/>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84" name="Freeform 801"/>
              <p:cNvSpPr>
                <a:spLocks noEditPoints="1"/>
              </p:cNvSpPr>
              <p:nvPr/>
            </p:nvSpPr>
            <p:spPr bwMode="auto">
              <a:xfrm>
                <a:off x="5402263" y="4192588"/>
                <a:ext cx="998538" cy="176213"/>
              </a:xfrm>
              <a:custGeom>
                <a:avLst/>
                <a:gdLst>
                  <a:gd name="T0" fmla="*/ 1055946778 w 629"/>
                  <a:gd name="T1" fmla="*/ 166330788 h 111"/>
                  <a:gd name="T2" fmla="*/ 1063506454 w 629"/>
                  <a:gd name="T3" fmla="*/ 166330788 h 111"/>
                  <a:gd name="T4" fmla="*/ 1585179650 w 629"/>
                  <a:gd name="T5" fmla="*/ 0 h 111"/>
                  <a:gd name="T6" fmla="*/ 1557457135 w 629"/>
                  <a:gd name="T7" fmla="*/ 52924235 h 111"/>
                  <a:gd name="T8" fmla="*/ 1496973378 w 629"/>
                  <a:gd name="T9" fmla="*/ 55443604 h 111"/>
                  <a:gd name="T10" fmla="*/ 1411288056 w 629"/>
                  <a:gd name="T11" fmla="*/ 70564581 h 111"/>
                  <a:gd name="T12" fmla="*/ 1146672413 w 629"/>
                  <a:gd name="T13" fmla="*/ 143650118 h 111"/>
                  <a:gd name="T14" fmla="*/ 1144151463 w 629"/>
                  <a:gd name="T15" fmla="*/ 143650118 h 111"/>
                  <a:gd name="T16" fmla="*/ 1060987091 w 629"/>
                  <a:gd name="T17" fmla="*/ 166330788 h 111"/>
                  <a:gd name="T18" fmla="*/ 1025704900 w 629"/>
                  <a:gd name="T19" fmla="*/ 173892070 h 111"/>
                  <a:gd name="T20" fmla="*/ 844253629 w 629"/>
                  <a:gd name="T21" fmla="*/ 211693767 h 111"/>
                  <a:gd name="T22" fmla="*/ 756047159 w 629"/>
                  <a:gd name="T23" fmla="*/ 226814743 h 111"/>
                  <a:gd name="T24" fmla="*/ 632560282 w 629"/>
                  <a:gd name="T25" fmla="*/ 244456676 h 111"/>
                  <a:gd name="T26" fmla="*/ 619958706 w 629"/>
                  <a:gd name="T27" fmla="*/ 246976045 h 111"/>
                  <a:gd name="T28" fmla="*/ 574595888 w 629"/>
                  <a:gd name="T29" fmla="*/ 254537326 h 111"/>
                  <a:gd name="T30" fmla="*/ 544354010 w 629"/>
                  <a:gd name="T31" fmla="*/ 254537326 h 111"/>
                  <a:gd name="T32" fmla="*/ 483870253 w 629"/>
                  <a:gd name="T33" fmla="*/ 264617977 h 111"/>
                  <a:gd name="T34" fmla="*/ 120967563 w 629"/>
                  <a:gd name="T35" fmla="*/ 279738954 h 111"/>
                  <a:gd name="T36" fmla="*/ 60483782 w 629"/>
                  <a:gd name="T37" fmla="*/ 279738954 h 111"/>
                  <a:gd name="T38" fmla="*/ 5040315 w 629"/>
                  <a:gd name="T39" fmla="*/ 221774418 h 111"/>
                  <a:gd name="T40" fmla="*/ 95765973 w 629"/>
                  <a:gd name="T41" fmla="*/ 224295374 h 111"/>
                  <a:gd name="T42" fmla="*/ 269657642 w 629"/>
                  <a:gd name="T43" fmla="*/ 226814743 h 111"/>
                  <a:gd name="T44" fmla="*/ 539313697 w 629"/>
                  <a:gd name="T45" fmla="*/ 204134023 h 111"/>
                  <a:gd name="T46" fmla="*/ 624999019 w 629"/>
                  <a:gd name="T47" fmla="*/ 194053372 h 111"/>
                  <a:gd name="T48" fmla="*/ 745966532 w 629"/>
                  <a:gd name="T49" fmla="*/ 176411439 h 111"/>
                  <a:gd name="T50" fmla="*/ 776208411 w 629"/>
                  <a:gd name="T51" fmla="*/ 168851745 h 111"/>
                  <a:gd name="T52" fmla="*/ 1015624274 w 629"/>
                  <a:gd name="T53" fmla="*/ 123488816 h 111"/>
                  <a:gd name="T54" fmla="*/ 1101309596 w 629"/>
                  <a:gd name="T55" fmla="*/ 98287164 h 111"/>
                  <a:gd name="T56" fmla="*/ 1103828959 w 629"/>
                  <a:gd name="T57" fmla="*/ 98287164 h 111"/>
                  <a:gd name="T58" fmla="*/ 1340723673 w 629"/>
                  <a:gd name="T59" fmla="*/ 32762921 h 111"/>
                  <a:gd name="T60" fmla="*/ 1343244623 w 629"/>
                  <a:gd name="T61" fmla="*/ 32762921 h 111"/>
                  <a:gd name="T62" fmla="*/ 1401207430 w 629"/>
                  <a:gd name="T63" fmla="*/ 20161308 h 111"/>
                  <a:gd name="T64" fmla="*/ 1433970258 w 629"/>
                  <a:gd name="T65" fmla="*/ 12601610 h 111"/>
                  <a:gd name="T66" fmla="*/ 1552416822 w 629"/>
                  <a:gd name="T67" fmla="*/ 0 h 1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29"/>
                  <a:gd name="T103" fmla="*/ 0 h 111"/>
                  <a:gd name="T104" fmla="*/ 629 w 629"/>
                  <a:gd name="T105" fmla="*/ 111 h 1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29" h="111">
                    <a:moveTo>
                      <a:pt x="422" y="66"/>
                    </a:moveTo>
                    <a:lnTo>
                      <a:pt x="419" y="66"/>
                    </a:lnTo>
                    <a:lnTo>
                      <a:pt x="421" y="66"/>
                    </a:lnTo>
                    <a:lnTo>
                      <a:pt x="422" y="66"/>
                    </a:lnTo>
                    <a:close/>
                    <a:moveTo>
                      <a:pt x="616" y="0"/>
                    </a:moveTo>
                    <a:lnTo>
                      <a:pt x="629" y="0"/>
                    </a:lnTo>
                    <a:lnTo>
                      <a:pt x="629" y="21"/>
                    </a:lnTo>
                    <a:lnTo>
                      <a:pt x="618" y="21"/>
                    </a:lnTo>
                    <a:lnTo>
                      <a:pt x="594" y="23"/>
                    </a:lnTo>
                    <a:lnTo>
                      <a:pt x="594" y="22"/>
                    </a:lnTo>
                    <a:lnTo>
                      <a:pt x="572" y="26"/>
                    </a:lnTo>
                    <a:lnTo>
                      <a:pt x="560" y="28"/>
                    </a:lnTo>
                    <a:lnTo>
                      <a:pt x="538" y="33"/>
                    </a:lnTo>
                    <a:lnTo>
                      <a:pt x="455" y="57"/>
                    </a:lnTo>
                    <a:lnTo>
                      <a:pt x="457" y="56"/>
                    </a:lnTo>
                    <a:lnTo>
                      <a:pt x="454" y="57"/>
                    </a:lnTo>
                    <a:lnTo>
                      <a:pt x="443" y="60"/>
                    </a:lnTo>
                    <a:lnTo>
                      <a:pt x="421" y="66"/>
                    </a:lnTo>
                    <a:lnTo>
                      <a:pt x="418" y="66"/>
                    </a:lnTo>
                    <a:lnTo>
                      <a:pt x="407" y="69"/>
                    </a:lnTo>
                    <a:lnTo>
                      <a:pt x="336" y="84"/>
                    </a:lnTo>
                    <a:lnTo>
                      <a:pt x="335" y="84"/>
                    </a:lnTo>
                    <a:lnTo>
                      <a:pt x="312" y="88"/>
                    </a:lnTo>
                    <a:lnTo>
                      <a:pt x="300" y="90"/>
                    </a:lnTo>
                    <a:lnTo>
                      <a:pt x="299" y="90"/>
                    </a:lnTo>
                    <a:lnTo>
                      <a:pt x="251" y="97"/>
                    </a:lnTo>
                    <a:lnTo>
                      <a:pt x="240" y="99"/>
                    </a:lnTo>
                    <a:lnTo>
                      <a:pt x="246" y="98"/>
                    </a:lnTo>
                    <a:lnTo>
                      <a:pt x="222" y="101"/>
                    </a:lnTo>
                    <a:lnTo>
                      <a:pt x="228" y="101"/>
                    </a:lnTo>
                    <a:lnTo>
                      <a:pt x="216" y="102"/>
                    </a:lnTo>
                    <a:lnTo>
                      <a:pt x="216" y="101"/>
                    </a:lnTo>
                    <a:lnTo>
                      <a:pt x="187" y="105"/>
                    </a:lnTo>
                    <a:lnTo>
                      <a:pt x="192" y="105"/>
                    </a:lnTo>
                    <a:lnTo>
                      <a:pt x="108" y="111"/>
                    </a:lnTo>
                    <a:lnTo>
                      <a:pt x="48" y="111"/>
                    </a:lnTo>
                    <a:lnTo>
                      <a:pt x="36" y="111"/>
                    </a:lnTo>
                    <a:lnTo>
                      <a:pt x="24" y="111"/>
                    </a:lnTo>
                    <a:lnTo>
                      <a:pt x="0" y="109"/>
                    </a:lnTo>
                    <a:lnTo>
                      <a:pt x="2" y="88"/>
                    </a:lnTo>
                    <a:lnTo>
                      <a:pt x="26" y="89"/>
                    </a:lnTo>
                    <a:lnTo>
                      <a:pt x="38" y="89"/>
                    </a:lnTo>
                    <a:lnTo>
                      <a:pt x="50" y="90"/>
                    </a:lnTo>
                    <a:lnTo>
                      <a:pt x="107" y="90"/>
                    </a:lnTo>
                    <a:lnTo>
                      <a:pt x="190" y="84"/>
                    </a:lnTo>
                    <a:lnTo>
                      <a:pt x="214" y="81"/>
                    </a:lnTo>
                    <a:lnTo>
                      <a:pt x="226" y="80"/>
                    </a:lnTo>
                    <a:lnTo>
                      <a:pt x="248" y="77"/>
                    </a:lnTo>
                    <a:lnTo>
                      <a:pt x="243" y="77"/>
                    </a:lnTo>
                    <a:lnTo>
                      <a:pt x="296" y="70"/>
                    </a:lnTo>
                    <a:lnTo>
                      <a:pt x="308" y="67"/>
                    </a:lnTo>
                    <a:lnTo>
                      <a:pt x="331" y="64"/>
                    </a:lnTo>
                    <a:lnTo>
                      <a:pt x="403" y="49"/>
                    </a:lnTo>
                    <a:lnTo>
                      <a:pt x="413" y="46"/>
                    </a:lnTo>
                    <a:lnTo>
                      <a:pt x="437" y="39"/>
                    </a:lnTo>
                    <a:lnTo>
                      <a:pt x="434" y="40"/>
                    </a:lnTo>
                    <a:lnTo>
                      <a:pt x="438" y="39"/>
                    </a:lnTo>
                    <a:lnTo>
                      <a:pt x="449" y="37"/>
                    </a:lnTo>
                    <a:lnTo>
                      <a:pt x="532" y="13"/>
                    </a:lnTo>
                    <a:lnTo>
                      <a:pt x="530" y="14"/>
                    </a:lnTo>
                    <a:lnTo>
                      <a:pt x="533" y="13"/>
                    </a:lnTo>
                    <a:lnTo>
                      <a:pt x="545" y="10"/>
                    </a:lnTo>
                    <a:lnTo>
                      <a:pt x="556" y="8"/>
                    </a:lnTo>
                    <a:lnTo>
                      <a:pt x="568" y="5"/>
                    </a:lnTo>
                    <a:lnTo>
                      <a:pt x="569" y="5"/>
                    </a:lnTo>
                    <a:lnTo>
                      <a:pt x="593" y="2"/>
                    </a:lnTo>
                    <a:lnTo>
                      <a:pt x="616" y="0"/>
                    </a:lnTo>
                    <a:close/>
                  </a:path>
                </a:pathLst>
              </a:custGeom>
              <a:solidFill>
                <a:srgbClr val="00C3FE"/>
              </a:solidFill>
              <a:ln w="0">
                <a:solidFill>
                  <a:srgbClr val="00C3FE"/>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85" name="Line 802"/>
              <p:cNvSpPr>
                <a:spLocks noChangeShapeType="1"/>
              </p:cNvSpPr>
              <p:nvPr/>
            </p:nvSpPr>
            <p:spPr bwMode="auto">
              <a:xfrm>
                <a:off x="3016250" y="2455863"/>
                <a:ext cx="17463" cy="15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86" name="Line 803"/>
              <p:cNvSpPr>
                <a:spLocks noChangeShapeType="1"/>
              </p:cNvSpPr>
              <p:nvPr/>
            </p:nvSpPr>
            <p:spPr bwMode="auto">
              <a:xfrm>
                <a:off x="3033713" y="2457450"/>
                <a:ext cx="15875" cy="15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87" name="Line 804"/>
              <p:cNvSpPr>
                <a:spLocks noChangeShapeType="1"/>
              </p:cNvSpPr>
              <p:nvPr/>
            </p:nvSpPr>
            <p:spPr bwMode="auto">
              <a:xfrm>
                <a:off x="3100388" y="2465388"/>
                <a:ext cx="12700" cy="476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88" name="Line 805"/>
              <p:cNvSpPr>
                <a:spLocks noChangeShapeType="1"/>
              </p:cNvSpPr>
              <p:nvPr/>
            </p:nvSpPr>
            <p:spPr bwMode="auto">
              <a:xfrm>
                <a:off x="3113088" y="2470150"/>
                <a:ext cx="15875"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89" name="Line 806"/>
              <p:cNvSpPr>
                <a:spLocks noChangeShapeType="1"/>
              </p:cNvSpPr>
              <p:nvPr/>
            </p:nvSpPr>
            <p:spPr bwMode="auto">
              <a:xfrm>
                <a:off x="3128963" y="2473325"/>
                <a:ext cx="3175" cy="15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90" name="Line 807"/>
              <p:cNvSpPr>
                <a:spLocks noChangeShapeType="1"/>
              </p:cNvSpPr>
              <p:nvPr/>
            </p:nvSpPr>
            <p:spPr bwMode="auto">
              <a:xfrm>
                <a:off x="3181350" y="2492375"/>
                <a:ext cx="28575"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91" name="Line 808"/>
              <p:cNvSpPr>
                <a:spLocks noChangeShapeType="1"/>
              </p:cNvSpPr>
              <p:nvPr/>
            </p:nvSpPr>
            <p:spPr bwMode="auto">
              <a:xfrm>
                <a:off x="3209925" y="2506663"/>
                <a:ext cx="1588" cy="15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92" name="Line 809"/>
              <p:cNvSpPr>
                <a:spLocks noChangeShapeType="1"/>
              </p:cNvSpPr>
              <p:nvPr/>
            </p:nvSpPr>
            <p:spPr bwMode="auto">
              <a:xfrm>
                <a:off x="3255963" y="2532063"/>
                <a:ext cx="19050"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93" name="Line 810"/>
              <p:cNvSpPr>
                <a:spLocks noChangeShapeType="1"/>
              </p:cNvSpPr>
              <p:nvPr/>
            </p:nvSpPr>
            <p:spPr bwMode="auto">
              <a:xfrm>
                <a:off x="3275013" y="2544763"/>
                <a:ext cx="9525" cy="476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94" name="Line 811"/>
              <p:cNvSpPr>
                <a:spLocks noChangeShapeType="1"/>
              </p:cNvSpPr>
              <p:nvPr/>
            </p:nvSpPr>
            <p:spPr bwMode="auto">
              <a:xfrm>
                <a:off x="3327400" y="2578100"/>
                <a:ext cx="26988" cy="2222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95" name="Line 812"/>
              <p:cNvSpPr>
                <a:spLocks noChangeShapeType="1"/>
              </p:cNvSpPr>
              <p:nvPr/>
            </p:nvSpPr>
            <p:spPr bwMode="auto">
              <a:xfrm>
                <a:off x="3392488" y="2632075"/>
                <a:ext cx="26988" cy="206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96" name="Line 813"/>
              <p:cNvSpPr>
                <a:spLocks noChangeShapeType="1"/>
              </p:cNvSpPr>
              <p:nvPr/>
            </p:nvSpPr>
            <p:spPr bwMode="auto">
              <a:xfrm>
                <a:off x="3457575" y="2687638"/>
                <a:ext cx="23813" cy="238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97" name="Line 814"/>
              <p:cNvSpPr>
                <a:spLocks noChangeShapeType="1"/>
              </p:cNvSpPr>
              <p:nvPr/>
            </p:nvSpPr>
            <p:spPr bwMode="auto">
              <a:xfrm>
                <a:off x="3517900" y="2746375"/>
                <a:ext cx="23813" cy="238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98" name="Line 815"/>
              <p:cNvSpPr>
                <a:spLocks noChangeShapeType="1"/>
              </p:cNvSpPr>
              <p:nvPr/>
            </p:nvSpPr>
            <p:spPr bwMode="auto">
              <a:xfrm>
                <a:off x="3578225" y="2806700"/>
                <a:ext cx="476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99" name="Line 816"/>
              <p:cNvSpPr>
                <a:spLocks noChangeShapeType="1"/>
              </p:cNvSpPr>
              <p:nvPr/>
            </p:nvSpPr>
            <p:spPr bwMode="auto">
              <a:xfrm>
                <a:off x="3582988" y="2813050"/>
                <a:ext cx="17463" cy="206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00" name="Line 817"/>
              <p:cNvSpPr>
                <a:spLocks noChangeShapeType="1"/>
              </p:cNvSpPr>
              <p:nvPr/>
            </p:nvSpPr>
            <p:spPr bwMode="auto">
              <a:xfrm>
                <a:off x="3635375" y="2870200"/>
                <a:ext cx="22225" cy="254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01" name="Line 818"/>
              <p:cNvSpPr>
                <a:spLocks noChangeShapeType="1"/>
              </p:cNvSpPr>
              <p:nvPr/>
            </p:nvSpPr>
            <p:spPr bwMode="auto">
              <a:xfrm>
                <a:off x="3689350" y="2935288"/>
                <a:ext cx="22225" cy="254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02" name="Line 819"/>
              <p:cNvSpPr>
                <a:spLocks noChangeShapeType="1"/>
              </p:cNvSpPr>
              <p:nvPr/>
            </p:nvSpPr>
            <p:spPr bwMode="auto">
              <a:xfrm>
                <a:off x="3744913" y="3000375"/>
                <a:ext cx="22225" cy="254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03" name="Line 820"/>
              <p:cNvSpPr>
                <a:spLocks noChangeShapeType="1"/>
              </p:cNvSpPr>
              <p:nvPr/>
            </p:nvSpPr>
            <p:spPr bwMode="auto">
              <a:xfrm>
                <a:off x="3798888" y="3067050"/>
                <a:ext cx="20638" cy="254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04" name="Line 821"/>
              <p:cNvSpPr>
                <a:spLocks noChangeShapeType="1"/>
              </p:cNvSpPr>
              <p:nvPr/>
            </p:nvSpPr>
            <p:spPr bwMode="auto">
              <a:xfrm>
                <a:off x="3852863" y="3132138"/>
                <a:ext cx="20638" cy="254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05" name="Line 822"/>
              <p:cNvSpPr>
                <a:spLocks noChangeShapeType="1"/>
              </p:cNvSpPr>
              <p:nvPr/>
            </p:nvSpPr>
            <p:spPr bwMode="auto">
              <a:xfrm>
                <a:off x="3905250" y="3198813"/>
                <a:ext cx="20638" cy="254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06" name="Line 823"/>
              <p:cNvSpPr>
                <a:spLocks noChangeShapeType="1"/>
              </p:cNvSpPr>
              <p:nvPr/>
            </p:nvSpPr>
            <p:spPr bwMode="auto">
              <a:xfrm>
                <a:off x="3959225" y="3263900"/>
                <a:ext cx="20638" cy="269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07" name="Line 824"/>
              <p:cNvSpPr>
                <a:spLocks noChangeShapeType="1"/>
              </p:cNvSpPr>
              <p:nvPr/>
            </p:nvSpPr>
            <p:spPr bwMode="auto">
              <a:xfrm>
                <a:off x="4013200" y="3330575"/>
                <a:ext cx="20638" cy="254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08" name="Line 825"/>
              <p:cNvSpPr>
                <a:spLocks noChangeShapeType="1"/>
              </p:cNvSpPr>
              <p:nvPr/>
            </p:nvSpPr>
            <p:spPr bwMode="auto">
              <a:xfrm>
                <a:off x="4067175" y="3395663"/>
                <a:ext cx="20638" cy="269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09" name="Line 826"/>
              <p:cNvSpPr>
                <a:spLocks noChangeShapeType="1"/>
              </p:cNvSpPr>
              <p:nvPr/>
            </p:nvSpPr>
            <p:spPr bwMode="auto">
              <a:xfrm>
                <a:off x="4119563" y="3462338"/>
                <a:ext cx="15875" cy="1746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10" name="Line 827"/>
              <p:cNvSpPr>
                <a:spLocks noChangeShapeType="1"/>
              </p:cNvSpPr>
              <p:nvPr/>
            </p:nvSpPr>
            <p:spPr bwMode="auto">
              <a:xfrm>
                <a:off x="4135438" y="3479800"/>
                <a:ext cx="6350"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11" name="Line 828"/>
              <p:cNvSpPr>
                <a:spLocks noChangeShapeType="1"/>
              </p:cNvSpPr>
              <p:nvPr/>
            </p:nvSpPr>
            <p:spPr bwMode="auto">
              <a:xfrm>
                <a:off x="4176713" y="3525838"/>
                <a:ext cx="22225" cy="254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12" name="Line 829"/>
              <p:cNvSpPr>
                <a:spLocks noChangeShapeType="1"/>
              </p:cNvSpPr>
              <p:nvPr/>
            </p:nvSpPr>
            <p:spPr bwMode="auto">
              <a:xfrm>
                <a:off x="4232275" y="3589338"/>
                <a:ext cx="22225" cy="254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13" name="Line 830"/>
              <p:cNvSpPr>
                <a:spLocks noChangeShapeType="1"/>
              </p:cNvSpPr>
              <p:nvPr/>
            </p:nvSpPr>
            <p:spPr bwMode="auto">
              <a:xfrm>
                <a:off x="4287838" y="3652838"/>
                <a:ext cx="25400" cy="238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14" name="Line 831"/>
              <p:cNvSpPr>
                <a:spLocks noChangeShapeType="1"/>
              </p:cNvSpPr>
              <p:nvPr/>
            </p:nvSpPr>
            <p:spPr bwMode="auto">
              <a:xfrm>
                <a:off x="4349750" y="3713163"/>
                <a:ext cx="23813" cy="238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15" name="Line 832"/>
              <p:cNvSpPr>
                <a:spLocks noChangeShapeType="1"/>
              </p:cNvSpPr>
              <p:nvPr/>
            </p:nvSpPr>
            <p:spPr bwMode="auto">
              <a:xfrm>
                <a:off x="4408488" y="3773488"/>
                <a:ext cx="23813" cy="238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16" name="Line 833"/>
              <p:cNvSpPr>
                <a:spLocks noChangeShapeType="1"/>
              </p:cNvSpPr>
              <p:nvPr/>
            </p:nvSpPr>
            <p:spPr bwMode="auto">
              <a:xfrm>
                <a:off x="4471988" y="3830638"/>
                <a:ext cx="25400" cy="2222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17" name="Line 834"/>
              <p:cNvSpPr>
                <a:spLocks noChangeShapeType="1"/>
              </p:cNvSpPr>
              <p:nvPr/>
            </p:nvSpPr>
            <p:spPr bwMode="auto">
              <a:xfrm>
                <a:off x="4537075" y="3884613"/>
                <a:ext cx="25400" cy="238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18" name="Line 835"/>
              <p:cNvSpPr>
                <a:spLocks noChangeShapeType="1"/>
              </p:cNvSpPr>
              <p:nvPr/>
            </p:nvSpPr>
            <p:spPr bwMode="auto">
              <a:xfrm>
                <a:off x="4603750" y="3937000"/>
                <a:ext cx="28575" cy="190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19" name="Line 836"/>
              <p:cNvSpPr>
                <a:spLocks noChangeShapeType="1"/>
              </p:cNvSpPr>
              <p:nvPr/>
            </p:nvSpPr>
            <p:spPr bwMode="auto">
              <a:xfrm>
                <a:off x="4675188" y="3983038"/>
                <a:ext cx="28575" cy="190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20" name="Line 837"/>
              <p:cNvSpPr>
                <a:spLocks noChangeShapeType="1"/>
              </p:cNvSpPr>
              <p:nvPr/>
            </p:nvSpPr>
            <p:spPr bwMode="auto">
              <a:xfrm>
                <a:off x="4746625" y="4030663"/>
                <a:ext cx="28575" cy="1746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21" name="Line 838"/>
              <p:cNvSpPr>
                <a:spLocks noChangeShapeType="1"/>
              </p:cNvSpPr>
              <p:nvPr/>
            </p:nvSpPr>
            <p:spPr bwMode="auto">
              <a:xfrm>
                <a:off x="4818063" y="4076700"/>
                <a:ext cx="25400" cy="158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22" name="Line 839"/>
              <p:cNvSpPr>
                <a:spLocks noChangeShapeType="1"/>
              </p:cNvSpPr>
              <p:nvPr/>
            </p:nvSpPr>
            <p:spPr bwMode="auto">
              <a:xfrm>
                <a:off x="4843463" y="4092575"/>
                <a:ext cx="3175" cy="15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23" name="Line 840"/>
              <p:cNvSpPr>
                <a:spLocks noChangeShapeType="1"/>
              </p:cNvSpPr>
              <p:nvPr/>
            </p:nvSpPr>
            <p:spPr bwMode="auto">
              <a:xfrm>
                <a:off x="4894263" y="4114800"/>
                <a:ext cx="30163"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24" name="Line 841"/>
              <p:cNvSpPr>
                <a:spLocks noChangeShapeType="1"/>
              </p:cNvSpPr>
              <p:nvPr/>
            </p:nvSpPr>
            <p:spPr bwMode="auto">
              <a:xfrm>
                <a:off x="4972050" y="4146550"/>
                <a:ext cx="30163"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25" name="Line 842"/>
              <p:cNvSpPr>
                <a:spLocks noChangeShapeType="1"/>
              </p:cNvSpPr>
              <p:nvPr/>
            </p:nvSpPr>
            <p:spPr bwMode="auto">
              <a:xfrm>
                <a:off x="5049838" y="4179888"/>
                <a:ext cx="15875" cy="476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26" name="Line 843"/>
              <p:cNvSpPr>
                <a:spLocks noChangeShapeType="1"/>
              </p:cNvSpPr>
              <p:nvPr/>
            </p:nvSpPr>
            <p:spPr bwMode="auto">
              <a:xfrm>
                <a:off x="5065713" y="4184650"/>
                <a:ext cx="17463" cy="476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27" name="Line 844"/>
              <p:cNvSpPr>
                <a:spLocks noChangeShapeType="1"/>
              </p:cNvSpPr>
              <p:nvPr/>
            </p:nvSpPr>
            <p:spPr bwMode="auto">
              <a:xfrm>
                <a:off x="5132388" y="4203700"/>
                <a:ext cx="33338" cy="952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28" name="Line 845"/>
              <p:cNvSpPr>
                <a:spLocks noChangeShapeType="1"/>
              </p:cNvSpPr>
              <p:nvPr/>
            </p:nvSpPr>
            <p:spPr bwMode="auto">
              <a:xfrm>
                <a:off x="5213350" y="4225925"/>
                <a:ext cx="3175" cy="15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29" name="Line 846"/>
              <p:cNvSpPr>
                <a:spLocks noChangeShapeType="1"/>
              </p:cNvSpPr>
              <p:nvPr/>
            </p:nvSpPr>
            <p:spPr bwMode="auto">
              <a:xfrm>
                <a:off x="5216525" y="4227513"/>
                <a:ext cx="3016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30" name="Line 847"/>
              <p:cNvSpPr>
                <a:spLocks noChangeShapeType="1"/>
              </p:cNvSpPr>
              <p:nvPr/>
            </p:nvSpPr>
            <p:spPr bwMode="auto">
              <a:xfrm>
                <a:off x="5297488" y="4243388"/>
                <a:ext cx="33338"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31" name="Line 848"/>
              <p:cNvSpPr>
                <a:spLocks noChangeShapeType="1"/>
              </p:cNvSpPr>
              <p:nvPr/>
            </p:nvSpPr>
            <p:spPr bwMode="auto">
              <a:xfrm>
                <a:off x="5381625" y="4259263"/>
                <a:ext cx="33338"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32" name="Line 849"/>
              <p:cNvSpPr>
                <a:spLocks noChangeShapeType="1"/>
              </p:cNvSpPr>
              <p:nvPr/>
            </p:nvSpPr>
            <p:spPr bwMode="auto">
              <a:xfrm>
                <a:off x="5464175" y="4275138"/>
                <a:ext cx="34925"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33" name="Line 850"/>
              <p:cNvSpPr>
                <a:spLocks noChangeShapeType="1"/>
              </p:cNvSpPr>
              <p:nvPr/>
            </p:nvSpPr>
            <p:spPr bwMode="auto">
              <a:xfrm>
                <a:off x="5548313" y="4287838"/>
                <a:ext cx="34925" cy="476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34" name="Line 851"/>
              <p:cNvSpPr>
                <a:spLocks noChangeShapeType="1"/>
              </p:cNvSpPr>
              <p:nvPr/>
            </p:nvSpPr>
            <p:spPr bwMode="auto">
              <a:xfrm>
                <a:off x="5632450" y="4298950"/>
                <a:ext cx="33338"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35" name="Line 852"/>
              <p:cNvSpPr>
                <a:spLocks noChangeShapeType="1"/>
              </p:cNvSpPr>
              <p:nvPr/>
            </p:nvSpPr>
            <p:spPr bwMode="auto">
              <a:xfrm>
                <a:off x="5718175" y="4311650"/>
                <a:ext cx="31750" cy="476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36" name="Line 853"/>
              <p:cNvSpPr>
                <a:spLocks noChangeShapeType="1"/>
              </p:cNvSpPr>
              <p:nvPr/>
            </p:nvSpPr>
            <p:spPr bwMode="auto">
              <a:xfrm>
                <a:off x="5800725" y="4324350"/>
                <a:ext cx="34925" cy="15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37" name="Line 854"/>
              <p:cNvSpPr>
                <a:spLocks noChangeShapeType="1"/>
              </p:cNvSpPr>
              <p:nvPr/>
            </p:nvSpPr>
            <p:spPr bwMode="auto">
              <a:xfrm>
                <a:off x="5886450" y="4327525"/>
                <a:ext cx="3175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38" name="Line 855"/>
              <p:cNvSpPr>
                <a:spLocks noChangeShapeType="1"/>
              </p:cNvSpPr>
              <p:nvPr/>
            </p:nvSpPr>
            <p:spPr bwMode="auto">
              <a:xfrm flipV="1">
                <a:off x="5918200" y="4329113"/>
                <a:ext cx="1588" cy="15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39" name="Line 856"/>
              <p:cNvSpPr>
                <a:spLocks noChangeShapeType="1"/>
              </p:cNvSpPr>
              <p:nvPr/>
            </p:nvSpPr>
            <p:spPr bwMode="auto">
              <a:xfrm flipV="1">
                <a:off x="5969000" y="4305300"/>
                <a:ext cx="31750" cy="952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40" name="Line 857"/>
              <p:cNvSpPr>
                <a:spLocks noChangeShapeType="1"/>
              </p:cNvSpPr>
              <p:nvPr/>
            </p:nvSpPr>
            <p:spPr bwMode="auto">
              <a:xfrm flipV="1">
                <a:off x="6051550" y="4281488"/>
                <a:ext cx="31750" cy="952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41" name="Line 858"/>
              <p:cNvSpPr>
                <a:spLocks noChangeShapeType="1"/>
              </p:cNvSpPr>
              <p:nvPr/>
            </p:nvSpPr>
            <p:spPr bwMode="auto">
              <a:xfrm flipV="1">
                <a:off x="6132513" y="4259263"/>
                <a:ext cx="31750" cy="952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42" name="Line 859"/>
              <p:cNvSpPr>
                <a:spLocks noChangeShapeType="1"/>
              </p:cNvSpPr>
              <p:nvPr/>
            </p:nvSpPr>
            <p:spPr bwMode="auto">
              <a:xfrm flipV="1">
                <a:off x="6215063" y="4233863"/>
                <a:ext cx="31750" cy="952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43" name="Line 860"/>
              <p:cNvSpPr>
                <a:spLocks noChangeShapeType="1"/>
              </p:cNvSpPr>
              <p:nvPr/>
            </p:nvSpPr>
            <p:spPr bwMode="auto">
              <a:xfrm flipV="1">
                <a:off x="6296025" y="4213225"/>
                <a:ext cx="33338"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44" name="Line 861"/>
              <p:cNvSpPr>
                <a:spLocks noChangeShapeType="1"/>
              </p:cNvSpPr>
              <p:nvPr/>
            </p:nvSpPr>
            <p:spPr bwMode="auto">
              <a:xfrm flipV="1">
                <a:off x="6378575" y="4192588"/>
                <a:ext cx="22225"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45" name="Freeform 862"/>
              <p:cNvSpPr>
                <a:spLocks noEditPoints="1"/>
              </p:cNvSpPr>
              <p:nvPr/>
            </p:nvSpPr>
            <p:spPr bwMode="auto">
              <a:xfrm>
                <a:off x="3016250" y="2325688"/>
                <a:ext cx="2262188" cy="1989138"/>
              </a:xfrm>
              <a:custGeom>
                <a:avLst/>
                <a:gdLst>
                  <a:gd name="T0" fmla="*/ 2147483647 w 1425"/>
                  <a:gd name="T1" fmla="*/ 2147483647 h 1253"/>
                  <a:gd name="T2" fmla="*/ 2147483647 w 1425"/>
                  <a:gd name="T3" fmla="*/ 2147483647 h 1253"/>
                  <a:gd name="T4" fmla="*/ 2147483647 w 1425"/>
                  <a:gd name="T5" fmla="*/ 2147483647 h 1253"/>
                  <a:gd name="T6" fmla="*/ 2147483647 w 1425"/>
                  <a:gd name="T7" fmla="*/ 2147483647 h 1253"/>
                  <a:gd name="T8" fmla="*/ 2147483647 w 1425"/>
                  <a:gd name="T9" fmla="*/ 2147483647 h 1253"/>
                  <a:gd name="T10" fmla="*/ 2147483647 w 1425"/>
                  <a:gd name="T11" fmla="*/ 2147483647 h 1253"/>
                  <a:gd name="T12" fmla="*/ 2147483647 w 1425"/>
                  <a:gd name="T13" fmla="*/ 2147483647 h 1253"/>
                  <a:gd name="T14" fmla="*/ 2147483647 w 1425"/>
                  <a:gd name="T15" fmla="*/ 2147483647 h 1253"/>
                  <a:gd name="T16" fmla="*/ 2147483647 w 1425"/>
                  <a:gd name="T17" fmla="*/ 2147483647 h 1253"/>
                  <a:gd name="T18" fmla="*/ 2147483647 w 1425"/>
                  <a:gd name="T19" fmla="*/ 2147483647 h 1253"/>
                  <a:gd name="T20" fmla="*/ 2147483647 w 1425"/>
                  <a:gd name="T21" fmla="*/ 2147483647 h 1253"/>
                  <a:gd name="T22" fmla="*/ 2147483647 w 1425"/>
                  <a:gd name="T23" fmla="*/ 2147483647 h 1253"/>
                  <a:gd name="T24" fmla="*/ 2147483647 w 1425"/>
                  <a:gd name="T25" fmla="*/ 2147483647 h 1253"/>
                  <a:gd name="T26" fmla="*/ 2147483647 w 1425"/>
                  <a:gd name="T27" fmla="*/ 2147483647 h 1253"/>
                  <a:gd name="T28" fmla="*/ 2147483647 w 1425"/>
                  <a:gd name="T29" fmla="*/ 2147483647 h 1253"/>
                  <a:gd name="T30" fmla="*/ 2147483647 w 1425"/>
                  <a:gd name="T31" fmla="*/ 2147483647 h 1253"/>
                  <a:gd name="T32" fmla="*/ 2147483647 w 1425"/>
                  <a:gd name="T33" fmla="*/ 2147483647 h 1253"/>
                  <a:gd name="T34" fmla="*/ 2147483647 w 1425"/>
                  <a:gd name="T35" fmla="*/ 2147483647 h 1253"/>
                  <a:gd name="T36" fmla="*/ 2147483647 w 1425"/>
                  <a:gd name="T37" fmla="*/ 2147483647 h 1253"/>
                  <a:gd name="T38" fmla="*/ 2147483647 w 1425"/>
                  <a:gd name="T39" fmla="*/ 2147483647 h 1253"/>
                  <a:gd name="T40" fmla="*/ 1811993711 w 1425"/>
                  <a:gd name="T41" fmla="*/ 1877517734 h 1253"/>
                  <a:gd name="T42" fmla="*/ 1990923989 w 1425"/>
                  <a:gd name="T43" fmla="*/ 2074089894 h 1253"/>
                  <a:gd name="T44" fmla="*/ 1832154958 w 1425"/>
                  <a:gd name="T45" fmla="*/ 1983364282 h 1253"/>
                  <a:gd name="T46" fmla="*/ 1743948707 w 1425"/>
                  <a:gd name="T47" fmla="*/ 1887598358 h 1253"/>
                  <a:gd name="T48" fmla="*/ 1413808675 w 1425"/>
                  <a:gd name="T49" fmla="*/ 1489413328 h 1253"/>
                  <a:gd name="T50" fmla="*/ 1408768363 w 1425"/>
                  <a:gd name="T51" fmla="*/ 1401207078 h 1253"/>
                  <a:gd name="T52" fmla="*/ 1572577706 w 1425"/>
                  <a:gd name="T53" fmla="*/ 1602819550 h 1253"/>
                  <a:gd name="T54" fmla="*/ 1529735848 w 1425"/>
                  <a:gd name="T55" fmla="*/ 1633061421 h 1253"/>
                  <a:gd name="T56" fmla="*/ 1383566804 w 1425"/>
                  <a:gd name="T57" fmla="*/ 1451610196 h 1253"/>
                  <a:gd name="T58" fmla="*/ 970261229 w 1425"/>
                  <a:gd name="T59" fmla="*/ 849293729 h 1253"/>
                  <a:gd name="T60" fmla="*/ 1035785283 w 1425"/>
                  <a:gd name="T61" fmla="*/ 932458080 h 1253"/>
                  <a:gd name="T62" fmla="*/ 1154231819 w 1425"/>
                  <a:gd name="T63" fmla="*/ 1081148072 h 1253"/>
                  <a:gd name="T64" fmla="*/ 1126510897 w 1425"/>
                  <a:gd name="T65" fmla="*/ 1134070553 h 1253"/>
                  <a:gd name="T66" fmla="*/ 1025704660 w 1425"/>
                  <a:gd name="T67" fmla="*/ 1003022446 h 1253"/>
                  <a:gd name="T68" fmla="*/ 934979046 w 1425"/>
                  <a:gd name="T69" fmla="*/ 892135586 h 1253"/>
                  <a:gd name="T70" fmla="*/ 970261229 w 1425"/>
                  <a:gd name="T71" fmla="*/ 849293729 h 1253"/>
                  <a:gd name="T72" fmla="*/ 587197327 w 1425"/>
                  <a:gd name="T73" fmla="*/ 393144420 h 1253"/>
                  <a:gd name="T74" fmla="*/ 645160120 w 1425"/>
                  <a:gd name="T75" fmla="*/ 458668572 h 1253"/>
                  <a:gd name="T76" fmla="*/ 708164812 w 1425"/>
                  <a:gd name="T77" fmla="*/ 529232938 h 1253"/>
                  <a:gd name="T78" fmla="*/ 763608243 w 1425"/>
                  <a:gd name="T79" fmla="*/ 597277941 h 1253"/>
                  <a:gd name="T80" fmla="*/ 637600446 w 1425"/>
                  <a:gd name="T81" fmla="*/ 526713576 h 1253"/>
                  <a:gd name="T82" fmla="*/ 516632961 w 1425"/>
                  <a:gd name="T83" fmla="*/ 395665369 h 1253"/>
                  <a:gd name="T84" fmla="*/ 551915144 w 1425"/>
                  <a:gd name="T85" fmla="*/ 352821925 h 1253"/>
                  <a:gd name="T86" fmla="*/ 70564391 w 1425"/>
                  <a:gd name="T87" fmla="*/ 7561265 h 1253"/>
                  <a:gd name="T88" fmla="*/ 128528796 w 1425"/>
                  <a:gd name="T89" fmla="*/ 22682203 h 1253"/>
                  <a:gd name="T90" fmla="*/ 183972227 w 1425"/>
                  <a:gd name="T91" fmla="*/ 50403130 h 1253"/>
                  <a:gd name="T92" fmla="*/ 282257565 w 1425"/>
                  <a:gd name="T93" fmla="*/ 108367547 h 1253"/>
                  <a:gd name="T94" fmla="*/ 224294772 w 1425"/>
                  <a:gd name="T95" fmla="*/ 133569106 h 1253"/>
                  <a:gd name="T96" fmla="*/ 105846599 w 1425"/>
                  <a:gd name="T97" fmla="*/ 73085340 h 1253"/>
                  <a:gd name="T98" fmla="*/ 27722522 w 1425"/>
                  <a:gd name="T99" fmla="*/ 52924092 h 125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25"/>
                  <a:gd name="T151" fmla="*/ 0 h 1253"/>
                  <a:gd name="T152" fmla="*/ 1425 w 1425"/>
                  <a:gd name="T153" fmla="*/ 1253 h 125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25" h="1253">
                    <a:moveTo>
                      <a:pt x="1303" y="1204"/>
                    </a:moveTo>
                    <a:lnTo>
                      <a:pt x="1306" y="1205"/>
                    </a:lnTo>
                    <a:lnTo>
                      <a:pt x="1318" y="1209"/>
                    </a:lnTo>
                    <a:lnTo>
                      <a:pt x="1318" y="1208"/>
                    </a:lnTo>
                    <a:lnTo>
                      <a:pt x="1354" y="1219"/>
                    </a:lnTo>
                    <a:lnTo>
                      <a:pt x="1388" y="1226"/>
                    </a:lnTo>
                    <a:lnTo>
                      <a:pt x="1400" y="1228"/>
                    </a:lnTo>
                    <a:lnTo>
                      <a:pt x="1412" y="1230"/>
                    </a:lnTo>
                    <a:lnTo>
                      <a:pt x="1423" y="1232"/>
                    </a:lnTo>
                    <a:lnTo>
                      <a:pt x="1425" y="1232"/>
                    </a:lnTo>
                    <a:lnTo>
                      <a:pt x="1425" y="1253"/>
                    </a:lnTo>
                    <a:lnTo>
                      <a:pt x="1423" y="1253"/>
                    </a:lnTo>
                    <a:lnTo>
                      <a:pt x="1421" y="1253"/>
                    </a:lnTo>
                    <a:lnTo>
                      <a:pt x="1409" y="1251"/>
                    </a:lnTo>
                    <a:lnTo>
                      <a:pt x="1408" y="1251"/>
                    </a:lnTo>
                    <a:lnTo>
                      <a:pt x="1396" y="1248"/>
                    </a:lnTo>
                    <a:lnTo>
                      <a:pt x="1385" y="1247"/>
                    </a:lnTo>
                    <a:lnTo>
                      <a:pt x="1384" y="1247"/>
                    </a:lnTo>
                    <a:lnTo>
                      <a:pt x="1348" y="1239"/>
                    </a:lnTo>
                    <a:lnTo>
                      <a:pt x="1345" y="1238"/>
                    </a:lnTo>
                    <a:lnTo>
                      <a:pt x="1348" y="1239"/>
                    </a:lnTo>
                    <a:lnTo>
                      <a:pt x="1314" y="1230"/>
                    </a:lnTo>
                    <a:lnTo>
                      <a:pt x="1311" y="1229"/>
                    </a:lnTo>
                    <a:lnTo>
                      <a:pt x="1299" y="1225"/>
                    </a:lnTo>
                    <a:lnTo>
                      <a:pt x="1297" y="1224"/>
                    </a:lnTo>
                    <a:lnTo>
                      <a:pt x="1303" y="1204"/>
                    </a:lnTo>
                    <a:close/>
                    <a:moveTo>
                      <a:pt x="1154" y="1134"/>
                    </a:moveTo>
                    <a:lnTo>
                      <a:pt x="1158" y="1135"/>
                    </a:lnTo>
                    <a:lnTo>
                      <a:pt x="1154" y="1134"/>
                    </a:lnTo>
                    <a:close/>
                    <a:moveTo>
                      <a:pt x="1108" y="1129"/>
                    </a:moveTo>
                    <a:lnTo>
                      <a:pt x="1109" y="1131"/>
                    </a:lnTo>
                    <a:lnTo>
                      <a:pt x="1110" y="1131"/>
                    </a:lnTo>
                    <a:lnTo>
                      <a:pt x="1108" y="1129"/>
                    </a:lnTo>
                    <a:close/>
                    <a:moveTo>
                      <a:pt x="1080" y="1085"/>
                    </a:moveTo>
                    <a:lnTo>
                      <a:pt x="1084" y="1088"/>
                    </a:lnTo>
                    <a:lnTo>
                      <a:pt x="1096" y="1096"/>
                    </a:lnTo>
                    <a:lnTo>
                      <a:pt x="1108" y="1104"/>
                    </a:lnTo>
                    <a:lnTo>
                      <a:pt x="1119" y="1112"/>
                    </a:lnTo>
                    <a:lnTo>
                      <a:pt x="1143" y="1127"/>
                    </a:lnTo>
                    <a:lnTo>
                      <a:pt x="1154" y="1134"/>
                    </a:lnTo>
                    <a:lnTo>
                      <a:pt x="1156" y="1134"/>
                    </a:lnTo>
                    <a:lnTo>
                      <a:pt x="1166" y="1140"/>
                    </a:lnTo>
                    <a:lnTo>
                      <a:pt x="1177" y="1146"/>
                    </a:lnTo>
                    <a:lnTo>
                      <a:pt x="1175" y="1146"/>
                    </a:lnTo>
                    <a:lnTo>
                      <a:pt x="1177" y="1147"/>
                    </a:lnTo>
                    <a:lnTo>
                      <a:pt x="1188" y="1153"/>
                    </a:lnTo>
                    <a:lnTo>
                      <a:pt x="1177" y="1171"/>
                    </a:lnTo>
                    <a:lnTo>
                      <a:pt x="1167" y="1165"/>
                    </a:lnTo>
                    <a:lnTo>
                      <a:pt x="1156" y="1159"/>
                    </a:lnTo>
                    <a:lnTo>
                      <a:pt x="1155" y="1159"/>
                    </a:lnTo>
                    <a:lnTo>
                      <a:pt x="1143" y="1151"/>
                    </a:lnTo>
                    <a:lnTo>
                      <a:pt x="1132" y="1145"/>
                    </a:lnTo>
                    <a:lnTo>
                      <a:pt x="1109" y="1131"/>
                    </a:lnTo>
                    <a:lnTo>
                      <a:pt x="1107" y="1129"/>
                    </a:lnTo>
                    <a:lnTo>
                      <a:pt x="1097" y="1122"/>
                    </a:lnTo>
                    <a:lnTo>
                      <a:pt x="1085" y="1114"/>
                    </a:lnTo>
                    <a:lnTo>
                      <a:pt x="1086" y="1115"/>
                    </a:lnTo>
                    <a:lnTo>
                      <a:pt x="1084" y="1113"/>
                    </a:lnTo>
                    <a:lnTo>
                      <a:pt x="1073" y="1106"/>
                    </a:lnTo>
                    <a:lnTo>
                      <a:pt x="1069" y="1103"/>
                    </a:lnTo>
                    <a:lnTo>
                      <a:pt x="1080" y="1085"/>
                    </a:lnTo>
                    <a:close/>
                    <a:moveTo>
                      <a:pt x="885" y="920"/>
                    </a:moveTo>
                    <a:lnTo>
                      <a:pt x="896" y="931"/>
                    </a:lnTo>
                    <a:lnTo>
                      <a:pt x="943" y="975"/>
                    </a:lnTo>
                    <a:lnTo>
                      <a:pt x="955" y="985"/>
                    </a:lnTo>
                    <a:lnTo>
                      <a:pt x="976" y="1004"/>
                    </a:lnTo>
                    <a:lnTo>
                      <a:pt x="978" y="1004"/>
                    </a:lnTo>
                    <a:lnTo>
                      <a:pt x="978" y="1005"/>
                    </a:lnTo>
                    <a:lnTo>
                      <a:pt x="977" y="1006"/>
                    </a:lnTo>
                    <a:lnTo>
                      <a:pt x="968" y="1023"/>
                    </a:lnTo>
                    <a:lnTo>
                      <a:pt x="965" y="1021"/>
                    </a:lnTo>
                    <a:lnTo>
                      <a:pt x="964" y="1021"/>
                    </a:lnTo>
                    <a:lnTo>
                      <a:pt x="940" y="1001"/>
                    </a:lnTo>
                    <a:lnTo>
                      <a:pt x="941" y="1001"/>
                    </a:lnTo>
                    <a:lnTo>
                      <a:pt x="940" y="1000"/>
                    </a:lnTo>
                    <a:lnTo>
                      <a:pt x="929" y="990"/>
                    </a:lnTo>
                    <a:lnTo>
                      <a:pt x="881" y="946"/>
                    </a:lnTo>
                    <a:lnTo>
                      <a:pt x="870" y="936"/>
                    </a:lnTo>
                    <a:lnTo>
                      <a:pt x="885" y="920"/>
                    </a:lnTo>
                    <a:close/>
                    <a:moveTo>
                      <a:pt x="708" y="734"/>
                    </a:moveTo>
                    <a:lnTo>
                      <a:pt x="718" y="745"/>
                    </a:lnTo>
                    <a:lnTo>
                      <a:pt x="719" y="746"/>
                    </a:lnTo>
                    <a:lnTo>
                      <a:pt x="719" y="745"/>
                    </a:lnTo>
                    <a:lnTo>
                      <a:pt x="743" y="772"/>
                    </a:lnTo>
                    <a:lnTo>
                      <a:pt x="742" y="772"/>
                    </a:lnTo>
                    <a:lnTo>
                      <a:pt x="789" y="823"/>
                    </a:lnTo>
                    <a:lnTo>
                      <a:pt x="790" y="823"/>
                    </a:lnTo>
                    <a:lnTo>
                      <a:pt x="795" y="829"/>
                    </a:lnTo>
                    <a:lnTo>
                      <a:pt x="779" y="843"/>
                    </a:lnTo>
                    <a:lnTo>
                      <a:pt x="774" y="838"/>
                    </a:lnTo>
                    <a:lnTo>
                      <a:pt x="727" y="787"/>
                    </a:lnTo>
                    <a:lnTo>
                      <a:pt x="726" y="785"/>
                    </a:lnTo>
                    <a:lnTo>
                      <a:pt x="727" y="786"/>
                    </a:lnTo>
                    <a:lnTo>
                      <a:pt x="703" y="760"/>
                    </a:lnTo>
                    <a:lnTo>
                      <a:pt x="692" y="749"/>
                    </a:lnTo>
                    <a:lnTo>
                      <a:pt x="708" y="734"/>
                    </a:lnTo>
                    <a:close/>
                    <a:moveTo>
                      <a:pt x="561" y="591"/>
                    </a:moveTo>
                    <a:lnTo>
                      <a:pt x="567" y="599"/>
                    </a:lnTo>
                    <a:lnTo>
                      <a:pt x="561" y="591"/>
                    </a:lnTo>
                    <a:close/>
                    <a:moveTo>
                      <a:pt x="544" y="538"/>
                    </a:moveTo>
                    <a:lnTo>
                      <a:pt x="553" y="548"/>
                    </a:lnTo>
                    <a:lnTo>
                      <a:pt x="565" y="563"/>
                    </a:lnTo>
                    <a:lnTo>
                      <a:pt x="559" y="556"/>
                    </a:lnTo>
                    <a:lnTo>
                      <a:pt x="577" y="578"/>
                    </a:lnTo>
                    <a:lnTo>
                      <a:pt x="612" y="621"/>
                    </a:lnTo>
                    <a:lnTo>
                      <a:pt x="624" y="635"/>
                    </a:lnTo>
                    <a:lnTo>
                      <a:pt x="624" y="636"/>
                    </a:lnTo>
                    <a:lnTo>
                      <a:pt x="626" y="639"/>
                    </a:lnTo>
                    <a:lnTo>
                      <a:pt x="609" y="648"/>
                    </a:lnTo>
                    <a:lnTo>
                      <a:pt x="608" y="648"/>
                    </a:lnTo>
                    <a:lnTo>
                      <a:pt x="607" y="648"/>
                    </a:lnTo>
                    <a:lnTo>
                      <a:pt x="607" y="647"/>
                    </a:lnTo>
                    <a:lnTo>
                      <a:pt x="596" y="635"/>
                    </a:lnTo>
                    <a:lnTo>
                      <a:pt x="561" y="591"/>
                    </a:lnTo>
                    <a:lnTo>
                      <a:pt x="549" y="576"/>
                    </a:lnTo>
                    <a:lnTo>
                      <a:pt x="537" y="562"/>
                    </a:lnTo>
                    <a:lnTo>
                      <a:pt x="528" y="551"/>
                    </a:lnTo>
                    <a:lnTo>
                      <a:pt x="544" y="538"/>
                    </a:lnTo>
                    <a:close/>
                    <a:moveTo>
                      <a:pt x="385" y="337"/>
                    </a:moveTo>
                    <a:lnTo>
                      <a:pt x="387" y="340"/>
                    </a:lnTo>
                    <a:lnTo>
                      <a:pt x="399" y="354"/>
                    </a:lnTo>
                    <a:lnTo>
                      <a:pt x="393" y="348"/>
                    </a:lnTo>
                    <a:lnTo>
                      <a:pt x="411" y="370"/>
                    </a:lnTo>
                    <a:lnTo>
                      <a:pt x="423" y="384"/>
                    </a:lnTo>
                    <a:lnTo>
                      <a:pt x="417" y="377"/>
                    </a:lnTo>
                    <a:lnTo>
                      <a:pt x="447" y="415"/>
                    </a:lnTo>
                    <a:lnTo>
                      <a:pt x="458" y="429"/>
                    </a:lnTo>
                    <a:lnTo>
                      <a:pt x="458" y="428"/>
                    </a:lnTo>
                    <a:lnTo>
                      <a:pt x="458" y="430"/>
                    </a:lnTo>
                    <a:lnTo>
                      <a:pt x="464" y="438"/>
                    </a:lnTo>
                    <a:lnTo>
                      <a:pt x="447" y="450"/>
                    </a:lnTo>
                    <a:lnTo>
                      <a:pt x="441" y="442"/>
                    </a:lnTo>
                    <a:lnTo>
                      <a:pt x="430" y="428"/>
                    </a:lnTo>
                    <a:lnTo>
                      <a:pt x="436" y="436"/>
                    </a:lnTo>
                    <a:lnTo>
                      <a:pt x="407" y="398"/>
                    </a:lnTo>
                    <a:lnTo>
                      <a:pt x="395" y="383"/>
                    </a:lnTo>
                    <a:lnTo>
                      <a:pt x="401" y="391"/>
                    </a:lnTo>
                    <a:lnTo>
                      <a:pt x="383" y="368"/>
                    </a:lnTo>
                    <a:lnTo>
                      <a:pt x="371" y="354"/>
                    </a:lnTo>
                    <a:lnTo>
                      <a:pt x="370" y="354"/>
                    </a:lnTo>
                    <a:lnTo>
                      <a:pt x="370" y="353"/>
                    </a:lnTo>
                    <a:lnTo>
                      <a:pt x="367" y="348"/>
                    </a:lnTo>
                    <a:lnTo>
                      <a:pt x="385" y="337"/>
                    </a:lnTo>
                    <a:close/>
                    <a:moveTo>
                      <a:pt x="219" y="140"/>
                    </a:moveTo>
                    <a:lnTo>
                      <a:pt x="221" y="144"/>
                    </a:lnTo>
                    <a:lnTo>
                      <a:pt x="232" y="156"/>
                    </a:lnTo>
                    <a:lnTo>
                      <a:pt x="233" y="156"/>
                    </a:lnTo>
                    <a:lnTo>
                      <a:pt x="245" y="169"/>
                    </a:lnTo>
                    <a:lnTo>
                      <a:pt x="244" y="169"/>
                    </a:lnTo>
                    <a:lnTo>
                      <a:pt x="256" y="182"/>
                    </a:lnTo>
                    <a:lnTo>
                      <a:pt x="257" y="183"/>
                    </a:lnTo>
                    <a:lnTo>
                      <a:pt x="257" y="182"/>
                    </a:lnTo>
                    <a:lnTo>
                      <a:pt x="269" y="195"/>
                    </a:lnTo>
                    <a:lnTo>
                      <a:pt x="281" y="210"/>
                    </a:lnTo>
                    <a:lnTo>
                      <a:pt x="293" y="223"/>
                    </a:lnTo>
                    <a:lnTo>
                      <a:pt x="288" y="219"/>
                    </a:lnTo>
                    <a:lnTo>
                      <a:pt x="293" y="224"/>
                    </a:lnTo>
                    <a:lnTo>
                      <a:pt x="303" y="237"/>
                    </a:lnTo>
                    <a:lnTo>
                      <a:pt x="287" y="250"/>
                    </a:lnTo>
                    <a:lnTo>
                      <a:pt x="276" y="237"/>
                    </a:lnTo>
                    <a:lnTo>
                      <a:pt x="264" y="223"/>
                    </a:lnTo>
                    <a:lnTo>
                      <a:pt x="253" y="209"/>
                    </a:lnTo>
                    <a:lnTo>
                      <a:pt x="229" y="184"/>
                    </a:lnTo>
                    <a:lnTo>
                      <a:pt x="228" y="182"/>
                    </a:lnTo>
                    <a:lnTo>
                      <a:pt x="229" y="183"/>
                    </a:lnTo>
                    <a:lnTo>
                      <a:pt x="205" y="157"/>
                    </a:lnTo>
                    <a:lnTo>
                      <a:pt x="204" y="156"/>
                    </a:lnTo>
                    <a:lnTo>
                      <a:pt x="202" y="153"/>
                    </a:lnTo>
                    <a:lnTo>
                      <a:pt x="219" y="140"/>
                    </a:lnTo>
                    <a:close/>
                    <a:moveTo>
                      <a:pt x="0" y="0"/>
                    </a:moveTo>
                    <a:lnTo>
                      <a:pt x="13" y="0"/>
                    </a:lnTo>
                    <a:lnTo>
                      <a:pt x="25" y="2"/>
                    </a:lnTo>
                    <a:lnTo>
                      <a:pt x="28" y="3"/>
                    </a:lnTo>
                    <a:lnTo>
                      <a:pt x="26" y="2"/>
                    </a:lnTo>
                    <a:lnTo>
                      <a:pt x="50" y="8"/>
                    </a:lnTo>
                    <a:lnTo>
                      <a:pt x="51" y="8"/>
                    </a:lnTo>
                    <a:lnTo>
                      <a:pt x="51" y="9"/>
                    </a:lnTo>
                    <a:lnTo>
                      <a:pt x="63" y="14"/>
                    </a:lnTo>
                    <a:lnTo>
                      <a:pt x="60" y="13"/>
                    </a:lnTo>
                    <a:lnTo>
                      <a:pt x="76" y="20"/>
                    </a:lnTo>
                    <a:lnTo>
                      <a:pt x="73" y="20"/>
                    </a:lnTo>
                    <a:lnTo>
                      <a:pt x="76" y="21"/>
                    </a:lnTo>
                    <a:lnTo>
                      <a:pt x="99" y="35"/>
                    </a:lnTo>
                    <a:lnTo>
                      <a:pt x="100" y="35"/>
                    </a:lnTo>
                    <a:lnTo>
                      <a:pt x="112" y="43"/>
                    </a:lnTo>
                    <a:lnTo>
                      <a:pt x="122" y="50"/>
                    </a:lnTo>
                    <a:lnTo>
                      <a:pt x="110" y="67"/>
                    </a:lnTo>
                    <a:lnTo>
                      <a:pt x="100" y="60"/>
                    </a:lnTo>
                    <a:lnTo>
                      <a:pt x="89" y="53"/>
                    </a:lnTo>
                    <a:lnTo>
                      <a:pt x="65" y="39"/>
                    </a:lnTo>
                    <a:lnTo>
                      <a:pt x="54" y="33"/>
                    </a:lnTo>
                    <a:lnTo>
                      <a:pt x="54" y="34"/>
                    </a:lnTo>
                    <a:lnTo>
                      <a:pt x="42" y="29"/>
                    </a:lnTo>
                    <a:lnTo>
                      <a:pt x="42" y="28"/>
                    </a:lnTo>
                    <a:lnTo>
                      <a:pt x="20" y="22"/>
                    </a:lnTo>
                    <a:lnTo>
                      <a:pt x="11" y="20"/>
                    </a:lnTo>
                    <a:lnTo>
                      <a:pt x="11" y="21"/>
                    </a:lnTo>
                    <a:lnTo>
                      <a:pt x="0" y="21"/>
                    </a:lnTo>
                    <a:lnTo>
                      <a:pt x="0" y="0"/>
                    </a:lnTo>
                    <a:close/>
                  </a:path>
                </a:pathLst>
              </a:custGeom>
              <a:solidFill>
                <a:srgbClr val="FE0000"/>
              </a:solidFill>
              <a:ln w="0">
                <a:solidFill>
                  <a:srgbClr val="FE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46" name="Freeform 863"/>
              <p:cNvSpPr>
                <a:spLocks noEditPoints="1"/>
              </p:cNvSpPr>
              <p:nvPr/>
            </p:nvSpPr>
            <p:spPr bwMode="auto">
              <a:xfrm>
                <a:off x="5480050" y="4097338"/>
                <a:ext cx="920750" cy="220663"/>
              </a:xfrm>
              <a:custGeom>
                <a:avLst/>
                <a:gdLst>
                  <a:gd name="T0" fmla="*/ 93244973 w 580"/>
                  <a:gd name="T1" fmla="*/ 340222608 h 139"/>
                  <a:gd name="T2" fmla="*/ 315018704 w 580"/>
                  <a:gd name="T3" fmla="*/ 244456496 h 139"/>
                  <a:gd name="T4" fmla="*/ 304938083 w 580"/>
                  <a:gd name="T5" fmla="*/ 302419402 h 139"/>
                  <a:gd name="T6" fmla="*/ 211693135 w 580"/>
                  <a:gd name="T7" fmla="*/ 320061321 h 139"/>
                  <a:gd name="T8" fmla="*/ 153728722 w 580"/>
                  <a:gd name="T9" fmla="*/ 330141965 h 139"/>
                  <a:gd name="T10" fmla="*/ 120967499 w 580"/>
                  <a:gd name="T11" fmla="*/ 335182287 h 139"/>
                  <a:gd name="T12" fmla="*/ 47882167 w 580"/>
                  <a:gd name="T13" fmla="*/ 345262930 h 139"/>
                  <a:gd name="T14" fmla="*/ 32761236 w 580"/>
                  <a:gd name="T15" fmla="*/ 347782297 h 139"/>
                  <a:gd name="T16" fmla="*/ 0 w 580"/>
                  <a:gd name="T17" fmla="*/ 297379080 h 139"/>
                  <a:gd name="T18" fmla="*/ 57962800 w 580"/>
                  <a:gd name="T19" fmla="*/ 292338758 h 139"/>
                  <a:gd name="T20" fmla="*/ 100806232 w 580"/>
                  <a:gd name="T21" fmla="*/ 287298437 h 139"/>
                  <a:gd name="T22" fmla="*/ 173891551 w 580"/>
                  <a:gd name="T23" fmla="*/ 274698426 h 139"/>
                  <a:gd name="T24" fmla="*/ 204131826 w 580"/>
                  <a:gd name="T25" fmla="*/ 269658104 h 139"/>
                  <a:gd name="T26" fmla="*/ 315018704 w 580"/>
                  <a:gd name="T27" fmla="*/ 244456496 h 139"/>
                  <a:gd name="T28" fmla="*/ 922377196 w 580"/>
                  <a:gd name="T29" fmla="*/ 118448403 h 139"/>
                  <a:gd name="T30" fmla="*/ 955138420 w 580"/>
                  <a:gd name="T31" fmla="*/ 118448403 h 139"/>
                  <a:gd name="T32" fmla="*/ 924896558 w 580"/>
                  <a:gd name="T33" fmla="*/ 173891942 h 139"/>
                  <a:gd name="T34" fmla="*/ 899695006 w 580"/>
                  <a:gd name="T35" fmla="*/ 173891942 h 139"/>
                  <a:gd name="T36" fmla="*/ 897175644 w 580"/>
                  <a:gd name="T37" fmla="*/ 176411309 h 139"/>
                  <a:gd name="T38" fmla="*/ 866933782 w 580"/>
                  <a:gd name="T39" fmla="*/ 176411309 h 139"/>
                  <a:gd name="T40" fmla="*/ 753525806 w 580"/>
                  <a:gd name="T41" fmla="*/ 196572596 h 139"/>
                  <a:gd name="T42" fmla="*/ 723285531 w 580"/>
                  <a:gd name="T43" fmla="*/ 201612918 h 139"/>
                  <a:gd name="T44" fmla="*/ 642638978 w 580"/>
                  <a:gd name="T45" fmla="*/ 216733933 h 139"/>
                  <a:gd name="T46" fmla="*/ 652721186 w 580"/>
                  <a:gd name="T47" fmla="*/ 161290344 h 139"/>
                  <a:gd name="T48" fmla="*/ 713204911 w 580"/>
                  <a:gd name="T49" fmla="*/ 148690334 h 139"/>
                  <a:gd name="T50" fmla="*/ 771167686 w 580"/>
                  <a:gd name="T51" fmla="*/ 138609690 h 139"/>
                  <a:gd name="T52" fmla="*/ 864412833 w 580"/>
                  <a:gd name="T53" fmla="*/ 126008092 h 139"/>
                  <a:gd name="T54" fmla="*/ 919856247 w 580"/>
                  <a:gd name="T55" fmla="*/ 118448403 h 139"/>
                  <a:gd name="T56" fmla="*/ 1428929183 w 580"/>
                  <a:gd name="T57" fmla="*/ 0 h 139"/>
                  <a:gd name="T58" fmla="*/ 1461690407 w 580"/>
                  <a:gd name="T59" fmla="*/ 52924196 h 139"/>
                  <a:gd name="T60" fmla="*/ 1431448544 w 580"/>
                  <a:gd name="T61" fmla="*/ 50403229 h 139"/>
                  <a:gd name="T62" fmla="*/ 1381045441 w 580"/>
                  <a:gd name="T63" fmla="*/ 60483885 h 139"/>
                  <a:gd name="T64" fmla="*/ 1320561716 w 580"/>
                  <a:gd name="T65" fmla="*/ 80645172 h 139"/>
                  <a:gd name="T66" fmla="*/ 1285279543 w 580"/>
                  <a:gd name="T67" fmla="*/ 95766137 h 139"/>
                  <a:gd name="T68" fmla="*/ 1270158612 w 580"/>
                  <a:gd name="T69" fmla="*/ 45362908 h 139"/>
                  <a:gd name="T70" fmla="*/ 1272677974 w 580"/>
                  <a:gd name="T71" fmla="*/ 42843541 h 139"/>
                  <a:gd name="T72" fmla="*/ 1313002044 w 580"/>
                  <a:gd name="T73" fmla="*/ 27722576 h 139"/>
                  <a:gd name="T74" fmla="*/ 1335682647 w 580"/>
                  <a:gd name="T75" fmla="*/ 20161293 h 139"/>
                  <a:gd name="T76" fmla="*/ 1363405148 w 580"/>
                  <a:gd name="T77" fmla="*/ 12601601 h 139"/>
                  <a:gd name="T78" fmla="*/ 1368445458 w 580"/>
                  <a:gd name="T79" fmla="*/ 10080647 h 139"/>
                  <a:gd name="T80" fmla="*/ 1398687321 w 580"/>
                  <a:gd name="T81" fmla="*/ 2520955 h 13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80"/>
                  <a:gd name="T124" fmla="*/ 0 h 139"/>
                  <a:gd name="T125" fmla="*/ 580 w 580"/>
                  <a:gd name="T126" fmla="*/ 139 h 13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80" h="139">
                    <a:moveTo>
                      <a:pt x="43" y="134"/>
                    </a:moveTo>
                    <a:lnTo>
                      <a:pt x="37" y="135"/>
                    </a:lnTo>
                    <a:lnTo>
                      <a:pt x="43" y="134"/>
                    </a:lnTo>
                    <a:close/>
                    <a:moveTo>
                      <a:pt x="125" y="97"/>
                    </a:moveTo>
                    <a:lnTo>
                      <a:pt x="130" y="117"/>
                    </a:lnTo>
                    <a:lnTo>
                      <a:pt x="121" y="120"/>
                    </a:lnTo>
                    <a:lnTo>
                      <a:pt x="85" y="127"/>
                    </a:lnTo>
                    <a:lnTo>
                      <a:pt x="84" y="127"/>
                    </a:lnTo>
                    <a:lnTo>
                      <a:pt x="73" y="129"/>
                    </a:lnTo>
                    <a:lnTo>
                      <a:pt x="61" y="131"/>
                    </a:lnTo>
                    <a:lnTo>
                      <a:pt x="60" y="131"/>
                    </a:lnTo>
                    <a:lnTo>
                      <a:pt x="48" y="133"/>
                    </a:lnTo>
                    <a:lnTo>
                      <a:pt x="37" y="135"/>
                    </a:lnTo>
                    <a:lnTo>
                      <a:pt x="19" y="137"/>
                    </a:lnTo>
                    <a:lnTo>
                      <a:pt x="25" y="137"/>
                    </a:lnTo>
                    <a:lnTo>
                      <a:pt x="13" y="138"/>
                    </a:lnTo>
                    <a:lnTo>
                      <a:pt x="2" y="139"/>
                    </a:lnTo>
                    <a:lnTo>
                      <a:pt x="0" y="118"/>
                    </a:lnTo>
                    <a:lnTo>
                      <a:pt x="11" y="117"/>
                    </a:lnTo>
                    <a:lnTo>
                      <a:pt x="23" y="116"/>
                    </a:lnTo>
                    <a:lnTo>
                      <a:pt x="45" y="113"/>
                    </a:lnTo>
                    <a:lnTo>
                      <a:pt x="40" y="114"/>
                    </a:lnTo>
                    <a:lnTo>
                      <a:pt x="57" y="111"/>
                    </a:lnTo>
                    <a:lnTo>
                      <a:pt x="69" y="109"/>
                    </a:lnTo>
                    <a:lnTo>
                      <a:pt x="70" y="109"/>
                    </a:lnTo>
                    <a:lnTo>
                      <a:pt x="81" y="107"/>
                    </a:lnTo>
                    <a:lnTo>
                      <a:pt x="116" y="99"/>
                    </a:lnTo>
                    <a:lnTo>
                      <a:pt x="125" y="97"/>
                    </a:lnTo>
                    <a:close/>
                    <a:moveTo>
                      <a:pt x="369" y="47"/>
                    </a:moveTo>
                    <a:lnTo>
                      <a:pt x="366" y="47"/>
                    </a:lnTo>
                    <a:lnTo>
                      <a:pt x="378" y="47"/>
                    </a:lnTo>
                    <a:lnTo>
                      <a:pt x="379" y="47"/>
                    </a:lnTo>
                    <a:lnTo>
                      <a:pt x="379" y="68"/>
                    </a:lnTo>
                    <a:lnTo>
                      <a:pt x="367" y="69"/>
                    </a:lnTo>
                    <a:lnTo>
                      <a:pt x="367" y="68"/>
                    </a:lnTo>
                    <a:lnTo>
                      <a:pt x="357" y="69"/>
                    </a:lnTo>
                    <a:lnTo>
                      <a:pt x="353" y="70"/>
                    </a:lnTo>
                    <a:lnTo>
                      <a:pt x="356" y="70"/>
                    </a:lnTo>
                    <a:lnTo>
                      <a:pt x="344" y="71"/>
                    </a:lnTo>
                    <a:lnTo>
                      <a:pt x="344" y="70"/>
                    </a:lnTo>
                    <a:lnTo>
                      <a:pt x="310" y="75"/>
                    </a:lnTo>
                    <a:lnTo>
                      <a:pt x="299" y="78"/>
                    </a:lnTo>
                    <a:lnTo>
                      <a:pt x="298" y="78"/>
                    </a:lnTo>
                    <a:lnTo>
                      <a:pt x="287" y="80"/>
                    </a:lnTo>
                    <a:lnTo>
                      <a:pt x="263" y="85"/>
                    </a:lnTo>
                    <a:lnTo>
                      <a:pt x="255" y="86"/>
                    </a:lnTo>
                    <a:lnTo>
                      <a:pt x="251" y="66"/>
                    </a:lnTo>
                    <a:lnTo>
                      <a:pt x="259" y="64"/>
                    </a:lnTo>
                    <a:lnTo>
                      <a:pt x="282" y="59"/>
                    </a:lnTo>
                    <a:lnTo>
                      <a:pt x="283" y="59"/>
                    </a:lnTo>
                    <a:lnTo>
                      <a:pt x="294" y="58"/>
                    </a:lnTo>
                    <a:lnTo>
                      <a:pt x="306" y="55"/>
                    </a:lnTo>
                    <a:lnTo>
                      <a:pt x="307" y="55"/>
                    </a:lnTo>
                    <a:lnTo>
                      <a:pt x="343" y="50"/>
                    </a:lnTo>
                    <a:lnTo>
                      <a:pt x="354" y="49"/>
                    </a:lnTo>
                    <a:lnTo>
                      <a:pt x="365" y="47"/>
                    </a:lnTo>
                    <a:lnTo>
                      <a:pt x="369" y="47"/>
                    </a:lnTo>
                    <a:close/>
                    <a:moveTo>
                      <a:pt x="567" y="0"/>
                    </a:moveTo>
                    <a:lnTo>
                      <a:pt x="580" y="0"/>
                    </a:lnTo>
                    <a:lnTo>
                      <a:pt x="580" y="21"/>
                    </a:lnTo>
                    <a:lnTo>
                      <a:pt x="568" y="21"/>
                    </a:lnTo>
                    <a:lnTo>
                      <a:pt x="568" y="20"/>
                    </a:lnTo>
                    <a:lnTo>
                      <a:pt x="559" y="22"/>
                    </a:lnTo>
                    <a:lnTo>
                      <a:pt x="548" y="24"/>
                    </a:lnTo>
                    <a:lnTo>
                      <a:pt x="536" y="29"/>
                    </a:lnTo>
                    <a:lnTo>
                      <a:pt x="524" y="32"/>
                    </a:lnTo>
                    <a:lnTo>
                      <a:pt x="515" y="35"/>
                    </a:lnTo>
                    <a:lnTo>
                      <a:pt x="510" y="38"/>
                    </a:lnTo>
                    <a:lnTo>
                      <a:pt x="499" y="20"/>
                    </a:lnTo>
                    <a:lnTo>
                      <a:pt x="504" y="18"/>
                    </a:lnTo>
                    <a:lnTo>
                      <a:pt x="504" y="17"/>
                    </a:lnTo>
                    <a:lnTo>
                      <a:pt x="505" y="17"/>
                    </a:lnTo>
                    <a:lnTo>
                      <a:pt x="517" y="13"/>
                    </a:lnTo>
                    <a:lnTo>
                      <a:pt x="521" y="11"/>
                    </a:lnTo>
                    <a:lnTo>
                      <a:pt x="518" y="12"/>
                    </a:lnTo>
                    <a:lnTo>
                      <a:pt x="530" y="8"/>
                    </a:lnTo>
                    <a:lnTo>
                      <a:pt x="530" y="9"/>
                    </a:lnTo>
                    <a:lnTo>
                      <a:pt x="541" y="5"/>
                    </a:lnTo>
                    <a:lnTo>
                      <a:pt x="542" y="4"/>
                    </a:lnTo>
                    <a:lnTo>
                      <a:pt x="543" y="4"/>
                    </a:lnTo>
                    <a:lnTo>
                      <a:pt x="555" y="1"/>
                    </a:lnTo>
                    <a:lnTo>
                      <a:pt x="567" y="0"/>
                    </a:lnTo>
                    <a:close/>
                  </a:path>
                </a:pathLst>
              </a:custGeom>
              <a:solidFill>
                <a:srgbClr val="FE0000"/>
              </a:solidFill>
              <a:ln w="0">
                <a:solidFill>
                  <a:srgbClr val="FE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47" name="Line 864"/>
              <p:cNvSpPr>
                <a:spLocks noChangeShapeType="1"/>
              </p:cNvSpPr>
              <p:nvPr/>
            </p:nvSpPr>
            <p:spPr bwMode="auto">
              <a:xfrm flipH="1">
                <a:off x="3046413" y="2455863"/>
                <a:ext cx="3175"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48" name="Line 865"/>
              <p:cNvSpPr>
                <a:spLocks noChangeShapeType="1"/>
              </p:cNvSpPr>
              <p:nvPr/>
            </p:nvSpPr>
            <p:spPr bwMode="auto">
              <a:xfrm flipH="1">
                <a:off x="3038475" y="2470150"/>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49" name="Line 866"/>
              <p:cNvSpPr>
                <a:spLocks noChangeShapeType="1"/>
              </p:cNvSpPr>
              <p:nvPr/>
            </p:nvSpPr>
            <p:spPr bwMode="auto">
              <a:xfrm flipH="1">
                <a:off x="3028950" y="2481263"/>
                <a:ext cx="9525"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50" name="Line 867"/>
              <p:cNvSpPr>
                <a:spLocks noChangeShapeType="1"/>
              </p:cNvSpPr>
              <p:nvPr/>
            </p:nvSpPr>
            <p:spPr bwMode="auto">
              <a:xfrm flipH="1">
                <a:off x="3016250" y="2487613"/>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51" name="Line 868"/>
              <p:cNvSpPr>
                <a:spLocks noChangeShapeType="1"/>
              </p:cNvSpPr>
              <p:nvPr/>
            </p:nvSpPr>
            <p:spPr bwMode="auto">
              <a:xfrm>
                <a:off x="3016250" y="2422525"/>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52" name="Line 869"/>
              <p:cNvSpPr>
                <a:spLocks noChangeShapeType="1"/>
              </p:cNvSpPr>
              <p:nvPr/>
            </p:nvSpPr>
            <p:spPr bwMode="auto">
              <a:xfrm>
                <a:off x="3028950" y="2425700"/>
                <a:ext cx="9525"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53" name="Line 870"/>
              <p:cNvSpPr>
                <a:spLocks noChangeShapeType="1"/>
              </p:cNvSpPr>
              <p:nvPr/>
            </p:nvSpPr>
            <p:spPr bwMode="auto">
              <a:xfrm>
                <a:off x="3038475" y="2432050"/>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54" name="Line 871"/>
              <p:cNvSpPr>
                <a:spLocks noChangeShapeType="1"/>
              </p:cNvSpPr>
              <p:nvPr/>
            </p:nvSpPr>
            <p:spPr bwMode="auto">
              <a:xfrm>
                <a:off x="3046413" y="2443163"/>
                <a:ext cx="3175"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55" name="Line 872"/>
              <p:cNvSpPr>
                <a:spLocks noChangeShapeType="1"/>
              </p:cNvSpPr>
              <p:nvPr/>
            </p:nvSpPr>
            <p:spPr bwMode="auto">
              <a:xfrm flipH="1">
                <a:off x="3065463" y="2457450"/>
                <a:ext cx="3175"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56" name="Line 873"/>
              <p:cNvSpPr>
                <a:spLocks noChangeShapeType="1"/>
              </p:cNvSpPr>
              <p:nvPr/>
            </p:nvSpPr>
            <p:spPr bwMode="auto">
              <a:xfrm flipH="1">
                <a:off x="3057525" y="2470150"/>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57" name="Line 874"/>
              <p:cNvSpPr>
                <a:spLocks noChangeShapeType="1"/>
              </p:cNvSpPr>
              <p:nvPr/>
            </p:nvSpPr>
            <p:spPr bwMode="auto">
              <a:xfrm flipH="1">
                <a:off x="3046413" y="2481263"/>
                <a:ext cx="11113"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58" name="Line 875"/>
              <p:cNvSpPr>
                <a:spLocks noChangeShapeType="1"/>
              </p:cNvSpPr>
              <p:nvPr/>
            </p:nvSpPr>
            <p:spPr bwMode="auto">
              <a:xfrm flipH="1">
                <a:off x="3033713" y="2489200"/>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59" name="Line 876"/>
              <p:cNvSpPr>
                <a:spLocks noChangeShapeType="1"/>
              </p:cNvSpPr>
              <p:nvPr/>
            </p:nvSpPr>
            <p:spPr bwMode="auto">
              <a:xfrm flipH="1" flipV="1">
                <a:off x="3019425" y="2489200"/>
                <a:ext cx="14288"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60" name="Line 877"/>
              <p:cNvSpPr>
                <a:spLocks noChangeShapeType="1"/>
              </p:cNvSpPr>
              <p:nvPr/>
            </p:nvSpPr>
            <p:spPr bwMode="auto">
              <a:xfrm flipH="1" flipV="1">
                <a:off x="3016250" y="2486025"/>
                <a:ext cx="3175"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61" name="Line 878"/>
              <p:cNvSpPr>
                <a:spLocks noChangeShapeType="1"/>
              </p:cNvSpPr>
              <p:nvPr/>
            </p:nvSpPr>
            <p:spPr bwMode="auto">
              <a:xfrm flipV="1">
                <a:off x="3016250" y="2425700"/>
                <a:ext cx="3175"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62" name="Line 879"/>
              <p:cNvSpPr>
                <a:spLocks noChangeShapeType="1"/>
              </p:cNvSpPr>
              <p:nvPr/>
            </p:nvSpPr>
            <p:spPr bwMode="auto">
              <a:xfrm flipV="1">
                <a:off x="3019425" y="2422525"/>
                <a:ext cx="14288"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63" name="Line 880"/>
              <p:cNvSpPr>
                <a:spLocks noChangeShapeType="1"/>
              </p:cNvSpPr>
              <p:nvPr/>
            </p:nvSpPr>
            <p:spPr bwMode="auto">
              <a:xfrm>
                <a:off x="3033713" y="2422525"/>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64" name="Line 881"/>
              <p:cNvSpPr>
                <a:spLocks noChangeShapeType="1"/>
              </p:cNvSpPr>
              <p:nvPr/>
            </p:nvSpPr>
            <p:spPr bwMode="auto">
              <a:xfrm>
                <a:off x="3046413" y="2425700"/>
                <a:ext cx="11113"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65" name="Line 882"/>
              <p:cNvSpPr>
                <a:spLocks noChangeShapeType="1"/>
              </p:cNvSpPr>
              <p:nvPr/>
            </p:nvSpPr>
            <p:spPr bwMode="auto">
              <a:xfrm>
                <a:off x="3057525" y="2433638"/>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66" name="Line 883"/>
              <p:cNvSpPr>
                <a:spLocks noChangeShapeType="1"/>
              </p:cNvSpPr>
              <p:nvPr/>
            </p:nvSpPr>
            <p:spPr bwMode="auto">
              <a:xfrm>
                <a:off x="3065463" y="2444750"/>
                <a:ext cx="3175"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67" name="Line 884"/>
              <p:cNvSpPr>
                <a:spLocks noChangeShapeType="1"/>
              </p:cNvSpPr>
              <p:nvPr/>
            </p:nvSpPr>
            <p:spPr bwMode="auto">
              <a:xfrm flipH="1">
                <a:off x="3079750" y="2457450"/>
                <a:ext cx="3175"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68" name="Line 885"/>
              <p:cNvSpPr>
                <a:spLocks noChangeShapeType="1"/>
              </p:cNvSpPr>
              <p:nvPr/>
            </p:nvSpPr>
            <p:spPr bwMode="auto">
              <a:xfrm flipH="1">
                <a:off x="3071813" y="2471738"/>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69" name="Line 886"/>
              <p:cNvSpPr>
                <a:spLocks noChangeShapeType="1"/>
              </p:cNvSpPr>
              <p:nvPr/>
            </p:nvSpPr>
            <p:spPr bwMode="auto">
              <a:xfrm flipH="1">
                <a:off x="3060700" y="2482850"/>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70" name="Line 887"/>
              <p:cNvSpPr>
                <a:spLocks noChangeShapeType="1"/>
              </p:cNvSpPr>
              <p:nvPr/>
            </p:nvSpPr>
            <p:spPr bwMode="auto">
              <a:xfrm flipH="1">
                <a:off x="3048000" y="2489200"/>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71" name="Line 888"/>
              <p:cNvSpPr>
                <a:spLocks noChangeShapeType="1"/>
              </p:cNvSpPr>
              <p:nvPr/>
            </p:nvSpPr>
            <p:spPr bwMode="auto">
              <a:xfrm flipH="1" flipV="1">
                <a:off x="3035300" y="2489200"/>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72" name="Line 889"/>
              <p:cNvSpPr>
                <a:spLocks noChangeShapeType="1"/>
              </p:cNvSpPr>
              <p:nvPr/>
            </p:nvSpPr>
            <p:spPr bwMode="auto">
              <a:xfrm flipH="1" flipV="1">
                <a:off x="3024188" y="2482850"/>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73" name="Line 890"/>
              <p:cNvSpPr>
                <a:spLocks noChangeShapeType="1"/>
              </p:cNvSpPr>
              <p:nvPr/>
            </p:nvSpPr>
            <p:spPr bwMode="auto">
              <a:xfrm flipH="1" flipV="1">
                <a:off x="3016250" y="2471738"/>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74" name="Line 891"/>
              <p:cNvSpPr>
                <a:spLocks noChangeShapeType="1"/>
              </p:cNvSpPr>
              <p:nvPr/>
            </p:nvSpPr>
            <p:spPr bwMode="auto">
              <a:xfrm flipV="1">
                <a:off x="3016250" y="2433638"/>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75" name="Line 892"/>
              <p:cNvSpPr>
                <a:spLocks noChangeShapeType="1"/>
              </p:cNvSpPr>
              <p:nvPr/>
            </p:nvSpPr>
            <p:spPr bwMode="auto">
              <a:xfrm flipV="1">
                <a:off x="3024188" y="2427288"/>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76" name="Line 893"/>
              <p:cNvSpPr>
                <a:spLocks noChangeShapeType="1"/>
              </p:cNvSpPr>
              <p:nvPr/>
            </p:nvSpPr>
            <p:spPr bwMode="auto">
              <a:xfrm flipV="1">
                <a:off x="3035300" y="2424113"/>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77" name="Line 894"/>
              <p:cNvSpPr>
                <a:spLocks noChangeShapeType="1"/>
              </p:cNvSpPr>
              <p:nvPr/>
            </p:nvSpPr>
            <p:spPr bwMode="auto">
              <a:xfrm>
                <a:off x="3048000" y="2424113"/>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78" name="Line 895"/>
              <p:cNvSpPr>
                <a:spLocks noChangeShapeType="1"/>
              </p:cNvSpPr>
              <p:nvPr/>
            </p:nvSpPr>
            <p:spPr bwMode="auto">
              <a:xfrm>
                <a:off x="3060700" y="2427288"/>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79" name="Line 896"/>
              <p:cNvSpPr>
                <a:spLocks noChangeShapeType="1"/>
              </p:cNvSpPr>
              <p:nvPr/>
            </p:nvSpPr>
            <p:spPr bwMode="auto">
              <a:xfrm>
                <a:off x="3071813" y="2433638"/>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80" name="Line 897"/>
              <p:cNvSpPr>
                <a:spLocks noChangeShapeType="1"/>
              </p:cNvSpPr>
              <p:nvPr/>
            </p:nvSpPr>
            <p:spPr bwMode="auto">
              <a:xfrm>
                <a:off x="3079750" y="2444750"/>
                <a:ext cx="3175"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81" name="Line 898"/>
              <p:cNvSpPr>
                <a:spLocks noChangeShapeType="1"/>
              </p:cNvSpPr>
              <p:nvPr/>
            </p:nvSpPr>
            <p:spPr bwMode="auto">
              <a:xfrm flipH="1">
                <a:off x="3095625" y="2460625"/>
                <a:ext cx="3175"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82" name="Line 899"/>
              <p:cNvSpPr>
                <a:spLocks noChangeShapeType="1"/>
              </p:cNvSpPr>
              <p:nvPr/>
            </p:nvSpPr>
            <p:spPr bwMode="auto">
              <a:xfrm flipH="1">
                <a:off x="3089275" y="2473325"/>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83" name="Line 900"/>
              <p:cNvSpPr>
                <a:spLocks noChangeShapeType="1"/>
              </p:cNvSpPr>
              <p:nvPr/>
            </p:nvSpPr>
            <p:spPr bwMode="auto">
              <a:xfrm flipH="1">
                <a:off x="3078163" y="2484438"/>
                <a:ext cx="11113"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84" name="Line 901"/>
              <p:cNvSpPr>
                <a:spLocks noChangeShapeType="1"/>
              </p:cNvSpPr>
              <p:nvPr/>
            </p:nvSpPr>
            <p:spPr bwMode="auto">
              <a:xfrm flipH="1">
                <a:off x="3063875" y="2492375"/>
                <a:ext cx="14288" cy="15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85" name="Line 902"/>
              <p:cNvSpPr>
                <a:spLocks noChangeShapeType="1"/>
              </p:cNvSpPr>
              <p:nvPr/>
            </p:nvSpPr>
            <p:spPr bwMode="auto">
              <a:xfrm flipH="1" flipV="1">
                <a:off x="3051175" y="2492375"/>
                <a:ext cx="12700" cy="15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86" name="Line 903"/>
              <p:cNvSpPr>
                <a:spLocks noChangeShapeType="1"/>
              </p:cNvSpPr>
              <p:nvPr/>
            </p:nvSpPr>
            <p:spPr bwMode="auto">
              <a:xfrm flipH="1" flipV="1">
                <a:off x="3040063" y="2484438"/>
                <a:ext cx="11113"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87" name="Line 904"/>
              <p:cNvSpPr>
                <a:spLocks noChangeShapeType="1"/>
              </p:cNvSpPr>
              <p:nvPr/>
            </p:nvSpPr>
            <p:spPr bwMode="auto">
              <a:xfrm flipH="1" flipV="1">
                <a:off x="3032125" y="2473325"/>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88" name="Line 905"/>
              <p:cNvSpPr>
                <a:spLocks noChangeShapeType="1"/>
              </p:cNvSpPr>
              <p:nvPr/>
            </p:nvSpPr>
            <p:spPr bwMode="auto">
              <a:xfrm flipH="1" flipV="1">
                <a:off x="3028950" y="2460625"/>
                <a:ext cx="3175"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89" name="Line 906"/>
              <p:cNvSpPr>
                <a:spLocks noChangeShapeType="1"/>
              </p:cNvSpPr>
              <p:nvPr/>
            </p:nvSpPr>
            <p:spPr bwMode="auto">
              <a:xfrm flipV="1">
                <a:off x="3028950" y="2446338"/>
                <a:ext cx="3175"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90" name="Line 907"/>
              <p:cNvSpPr>
                <a:spLocks noChangeShapeType="1"/>
              </p:cNvSpPr>
              <p:nvPr/>
            </p:nvSpPr>
            <p:spPr bwMode="auto">
              <a:xfrm flipV="1">
                <a:off x="3032125" y="2436813"/>
                <a:ext cx="7938" cy="952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91" name="Line 908"/>
              <p:cNvSpPr>
                <a:spLocks noChangeShapeType="1"/>
              </p:cNvSpPr>
              <p:nvPr/>
            </p:nvSpPr>
            <p:spPr bwMode="auto">
              <a:xfrm flipV="1">
                <a:off x="3040063" y="2428875"/>
                <a:ext cx="11113"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92" name="Line 909"/>
              <p:cNvSpPr>
                <a:spLocks noChangeShapeType="1"/>
              </p:cNvSpPr>
              <p:nvPr/>
            </p:nvSpPr>
            <p:spPr bwMode="auto">
              <a:xfrm flipV="1">
                <a:off x="3051175" y="2427288"/>
                <a:ext cx="12700" cy="15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93" name="Line 910"/>
              <p:cNvSpPr>
                <a:spLocks noChangeShapeType="1"/>
              </p:cNvSpPr>
              <p:nvPr/>
            </p:nvSpPr>
            <p:spPr bwMode="auto">
              <a:xfrm>
                <a:off x="3063875" y="2427288"/>
                <a:ext cx="14288" cy="15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94" name="Line 911"/>
              <p:cNvSpPr>
                <a:spLocks noChangeShapeType="1"/>
              </p:cNvSpPr>
              <p:nvPr/>
            </p:nvSpPr>
            <p:spPr bwMode="auto">
              <a:xfrm>
                <a:off x="3078163" y="2428875"/>
                <a:ext cx="11113"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95" name="Line 912"/>
              <p:cNvSpPr>
                <a:spLocks noChangeShapeType="1"/>
              </p:cNvSpPr>
              <p:nvPr/>
            </p:nvSpPr>
            <p:spPr bwMode="auto">
              <a:xfrm>
                <a:off x="3089275" y="2436813"/>
                <a:ext cx="6350" cy="952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96" name="Line 913"/>
              <p:cNvSpPr>
                <a:spLocks noChangeShapeType="1"/>
              </p:cNvSpPr>
              <p:nvPr/>
            </p:nvSpPr>
            <p:spPr bwMode="auto">
              <a:xfrm>
                <a:off x="3095625" y="2446338"/>
                <a:ext cx="3175"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97" name="Line 914"/>
              <p:cNvSpPr>
                <a:spLocks noChangeShapeType="1"/>
              </p:cNvSpPr>
              <p:nvPr/>
            </p:nvSpPr>
            <p:spPr bwMode="auto">
              <a:xfrm flipH="1">
                <a:off x="3111500" y="2462213"/>
                <a:ext cx="3175"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98" name="Line 915"/>
              <p:cNvSpPr>
                <a:spLocks noChangeShapeType="1"/>
              </p:cNvSpPr>
              <p:nvPr/>
            </p:nvSpPr>
            <p:spPr bwMode="auto">
              <a:xfrm flipH="1">
                <a:off x="3105150" y="2474913"/>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99" name="Line 916"/>
              <p:cNvSpPr>
                <a:spLocks noChangeShapeType="1"/>
              </p:cNvSpPr>
              <p:nvPr/>
            </p:nvSpPr>
            <p:spPr bwMode="auto">
              <a:xfrm flipH="1">
                <a:off x="3094038" y="2486025"/>
                <a:ext cx="11113"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00" name="Line 917"/>
              <p:cNvSpPr>
                <a:spLocks noChangeShapeType="1"/>
              </p:cNvSpPr>
              <p:nvPr/>
            </p:nvSpPr>
            <p:spPr bwMode="auto">
              <a:xfrm flipH="1">
                <a:off x="3081338" y="2493963"/>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01" name="Line 918"/>
              <p:cNvSpPr>
                <a:spLocks noChangeShapeType="1"/>
              </p:cNvSpPr>
              <p:nvPr/>
            </p:nvSpPr>
            <p:spPr bwMode="auto">
              <a:xfrm flipH="1" flipV="1">
                <a:off x="3067050" y="2493963"/>
                <a:ext cx="14288"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02" name="Line 919"/>
              <p:cNvSpPr>
                <a:spLocks noChangeShapeType="1"/>
              </p:cNvSpPr>
              <p:nvPr/>
            </p:nvSpPr>
            <p:spPr bwMode="auto">
              <a:xfrm flipH="1" flipV="1">
                <a:off x="3055938" y="2486025"/>
                <a:ext cx="11113"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03" name="Line 920"/>
              <p:cNvSpPr>
                <a:spLocks noChangeShapeType="1"/>
              </p:cNvSpPr>
              <p:nvPr/>
            </p:nvSpPr>
            <p:spPr bwMode="auto">
              <a:xfrm flipH="1" flipV="1">
                <a:off x="3048000" y="2474913"/>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04" name="Line 921"/>
              <p:cNvSpPr>
                <a:spLocks noChangeShapeType="1"/>
              </p:cNvSpPr>
              <p:nvPr/>
            </p:nvSpPr>
            <p:spPr bwMode="auto">
              <a:xfrm flipH="1" flipV="1">
                <a:off x="3046413" y="2462213"/>
                <a:ext cx="1588"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05" name="Line 922"/>
              <p:cNvSpPr>
                <a:spLocks noChangeShapeType="1"/>
              </p:cNvSpPr>
              <p:nvPr/>
            </p:nvSpPr>
            <p:spPr bwMode="auto">
              <a:xfrm flipV="1">
                <a:off x="3046413" y="2449513"/>
                <a:ext cx="1588"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06" name="Line 923"/>
              <p:cNvSpPr>
                <a:spLocks noChangeShapeType="1"/>
              </p:cNvSpPr>
              <p:nvPr/>
            </p:nvSpPr>
            <p:spPr bwMode="auto">
              <a:xfrm flipV="1">
                <a:off x="3048000" y="2438400"/>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07" name="Line 924"/>
              <p:cNvSpPr>
                <a:spLocks noChangeShapeType="1"/>
              </p:cNvSpPr>
              <p:nvPr/>
            </p:nvSpPr>
            <p:spPr bwMode="auto">
              <a:xfrm flipV="1">
                <a:off x="3055938" y="2430463"/>
                <a:ext cx="11113"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08" name="Line 925"/>
              <p:cNvSpPr>
                <a:spLocks noChangeShapeType="1"/>
              </p:cNvSpPr>
              <p:nvPr/>
            </p:nvSpPr>
            <p:spPr bwMode="auto">
              <a:xfrm flipV="1">
                <a:off x="3067050" y="2428875"/>
                <a:ext cx="14288" cy="15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09" name="Line 926"/>
              <p:cNvSpPr>
                <a:spLocks noChangeShapeType="1"/>
              </p:cNvSpPr>
              <p:nvPr/>
            </p:nvSpPr>
            <p:spPr bwMode="auto">
              <a:xfrm>
                <a:off x="3081338" y="2428875"/>
                <a:ext cx="12700" cy="15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10" name="Line 927"/>
              <p:cNvSpPr>
                <a:spLocks noChangeShapeType="1"/>
              </p:cNvSpPr>
              <p:nvPr/>
            </p:nvSpPr>
            <p:spPr bwMode="auto">
              <a:xfrm>
                <a:off x="3094038" y="2430463"/>
                <a:ext cx="11113"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11" name="Line 928"/>
              <p:cNvSpPr>
                <a:spLocks noChangeShapeType="1"/>
              </p:cNvSpPr>
              <p:nvPr/>
            </p:nvSpPr>
            <p:spPr bwMode="auto">
              <a:xfrm>
                <a:off x="3105150" y="2438400"/>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12" name="Line 929"/>
              <p:cNvSpPr>
                <a:spLocks noChangeShapeType="1"/>
              </p:cNvSpPr>
              <p:nvPr/>
            </p:nvSpPr>
            <p:spPr bwMode="auto">
              <a:xfrm>
                <a:off x="3111500" y="2449513"/>
                <a:ext cx="3175"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13" name="Line 930"/>
              <p:cNvSpPr>
                <a:spLocks noChangeShapeType="1"/>
              </p:cNvSpPr>
              <p:nvPr/>
            </p:nvSpPr>
            <p:spPr bwMode="auto">
              <a:xfrm flipH="1">
                <a:off x="3127375" y="2465388"/>
                <a:ext cx="3175"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14" name="Line 931"/>
              <p:cNvSpPr>
                <a:spLocks noChangeShapeType="1"/>
              </p:cNvSpPr>
              <p:nvPr/>
            </p:nvSpPr>
            <p:spPr bwMode="auto">
              <a:xfrm flipH="1">
                <a:off x="3121025" y="2479675"/>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15" name="Line 932"/>
              <p:cNvSpPr>
                <a:spLocks noChangeShapeType="1"/>
              </p:cNvSpPr>
              <p:nvPr/>
            </p:nvSpPr>
            <p:spPr bwMode="auto">
              <a:xfrm flipH="1">
                <a:off x="3109913" y="2490788"/>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16" name="Line 933"/>
              <p:cNvSpPr>
                <a:spLocks noChangeShapeType="1"/>
              </p:cNvSpPr>
              <p:nvPr/>
            </p:nvSpPr>
            <p:spPr bwMode="auto">
              <a:xfrm flipH="1">
                <a:off x="3097213" y="2497138"/>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17" name="Line 934"/>
              <p:cNvSpPr>
                <a:spLocks noChangeShapeType="1"/>
              </p:cNvSpPr>
              <p:nvPr/>
            </p:nvSpPr>
            <p:spPr bwMode="auto">
              <a:xfrm flipH="1" flipV="1">
                <a:off x="3082925" y="2497138"/>
                <a:ext cx="14288"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18" name="Line 935"/>
              <p:cNvSpPr>
                <a:spLocks noChangeShapeType="1"/>
              </p:cNvSpPr>
              <p:nvPr/>
            </p:nvSpPr>
            <p:spPr bwMode="auto">
              <a:xfrm flipH="1" flipV="1">
                <a:off x="3073400" y="2490788"/>
                <a:ext cx="9525"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19" name="Line 936"/>
              <p:cNvSpPr>
                <a:spLocks noChangeShapeType="1"/>
              </p:cNvSpPr>
              <p:nvPr/>
            </p:nvSpPr>
            <p:spPr bwMode="auto">
              <a:xfrm flipH="1" flipV="1">
                <a:off x="3065463" y="2479675"/>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20" name="Line 937"/>
              <p:cNvSpPr>
                <a:spLocks noChangeShapeType="1"/>
              </p:cNvSpPr>
              <p:nvPr/>
            </p:nvSpPr>
            <p:spPr bwMode="auto">
              <a:xfrm flipH="1" flipV="1">
                <a:off x="3063875" y="2465388"/>
                <a:ext cx="1588"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21" name="Line 938"/>
              <p:cNvSpPr>
                <a:spLocks noChangeShapeType="1"/>
              </p:cNvSpPr>
              <p:nvPr/>
            </p:nvSpPr>
            <p:spPr bwMode="auto">
              <a:xfrm flipV="1">
                <a:off x="3063875" y="2452688"/>
                <a:ext cx="1588"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22" name="Line 939"/>
              <p:cNvSpPr>
                <a:spLocks noChangeShapeType="1"/>
              </p:cNvSpPr>
              <p:nvPr/>
            </p:nvSpPr>
            <p:spPr bwMode="auto">
              <a:xfrm flipV="1">
                <a:off x="3065463" y="2441575"/>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23" name="Line 940"/>
              <p:cNvSpPr>
                <a:spLocks noChangeShapeType="1"/>
              </p:cNvSpPr>
              <p:nvPr/>
            </p:nvSpPr>
            <p:spPr bwMode="auto">
              <a:xfrm flipV="1">
                <a:off x="3073400" y="2435225"/>
                <a:ext cx="9525"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24" name="Line 941"/>
              <p:cNvSpPr>
                <a:spLocks noChangeShapeType="1"/>
              </p:cNvSpPr>
              <p:nvPr/>
            </p:nvSpPr>
            <p:spPr bwMode="auto">
              <a:xfrm flipV="1">
                <a:off x="3082925" y="2432050"/>
                <a:ext cx="14288"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25" name="Line 942"/>
              <p:cNvSpPr>
                <a:spLocks noChangeShapeType="1"/>
              </p:cNvSpPr>
              <p:nvPr/>
            </p:nvSpPr>
            <p:spPr bwMode="auto">
              <a:xfrm>
                <a:off x="3097213" y="2432050"/>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26" name="Line 943"/>
              <p:cNvSpPr>
                <a:spLocks noChangeShapeType="1"/>
              </p:cNvSpPr>
              <p:nvPr/>
            </p:nvSpPr>
            <p:spPr bwMode="auto">
              <a:xfrm>
                <a:off x="3109913" y="2435225"/>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27" name="Line 944"/>
              <p:cNvSpPr>
                <a:spLocks noChangeShapeType="1"/>
              </p:cNvSpPr>
              <p:nvPr/>
            </p:nvSpPr>
            <p:spPr bwMode="auto">
              <a:xfrm>
                <a:off x="3121025" y="2441575"/>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28" name="Line 945"/>
              <p:cNvSpPr>
                <a:spLocks noChangeShapeType="1"/>
              </p:cNvSpPr>
              <p:nvPr/>
            </p:nvSpPr>
            <p:spPr bwMode="auto">
              <a:xfrm>
                <a:off x="3127375" y="2452688"/>
                <a:ext cx="3175"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29" name="Line 946"/>
              <p:cNvSpPr>
                <a:spLocks noChangeShapeType="1"/>
              </p:cNvSpPr>
              <p:nvPr/>
            </p:nvSpPr>
            <p:spPr bwMode="auto">
              <a:xfrm flipH="1">
                <a:off x="3144838" y="2470150"/>
                <a:ext cx="1588"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30" name="Line 947"/>
              <p:cNvSpPr>
                <a:spLocks noChangeShapeType="1"/>
              </p:cNvSpPr>
              <p:nvPr/>
            </p:nvSpPr>
            <p:spPr bwMode="auto">
              <a:xfrm flipH="1">
                <a:off x="3136900" y="2482850"/>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31" name="Line 948"/>
              <p:cNvSpPr>
                <a:spLocks noChangeShapeType="1"/>
              </p:cNvSpPr>
              <p:nvPr/>
            </p:nvSpPr>
            <p:spPr bwMode="auto">
              <a:xfrm flipH="1">
                <a:off x="3127375" y="2493963"/>
                <a:ext cx="9525"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32" name="Line 949"/>
              <p:cNvSpPr>
                <a:spLocks noChangeShapeType="1"/>
              </p:cNvSpPr>
              <p:nvPr/>
            </p:nvSpPr>
            <p:spPr bwMode="auto">
              <a:xfrm flipH="1">
                <a:off x="3113088" y="2500313"/>
                <a:ext cx="14288"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33" name="Line 950"/>
              <p:cNvSpPr>
                <a:spLocks noChangeShapeType="1"/>
              </p:cNvSpPr>
              <p:nvPr/>
            </p:nvSpPr>
            <p:spPr bwMode="auto">
              <a:xfrm flipH="1" flipV="1">
                <a:off x="3100388" y="2500313"/>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34" name="Line 951"/>
              <p:cNvSpPr>
                <a:spLocks noChangeShapeType="1"/>
              </p:cNvSpPr>
              <p:nvPr/>
            </p:nvSpPr>
            <p:spPr bwMode="auto">
              <a:xfrm flipH="1" flipV="1">
                <a:off x="3089275" y="2493963"/>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35" name="Line 952"/>
              <p:cNvSpPr>
                <a:spLocks noChangeShapeType="1"/>
              </p:cNvSpPr>
              <p:nvPr/>
            </p:nvSpPr>
            <p:spPr bwMode="auto">
              <a:xfrm flipH="1" flipV="1">
                <a:off x="3082925" y="2482850"/>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36" name="Line 953"/>
              <p:cNvSpPr>
                <a:spLocks noChangeShapeType="1"/>
              </p:cNvSpPr>
              <p:nvPr/>
            </p:nvSpPr>
            <p:spPr bwMode="auto">
              <a:xfrm flipH="1" flipV="1">
                <a:off x="3079750" y="2470150"/>
                <a:ext cx="3175"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37" name="Line 954"/>
              <p:cNvSpPr>
                <a:spLocks noChangeShapeType="1"/>
              </p:cNvSpPr>
              <p:nvPr/>
            </p:nvSpPr>
            <p:spPr bwMode="auto">
              <a:xfrm flipV="1">
                <a:off x="3079750" y="2455863"/>
                <a:ext cx="3175"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38" name="Line 955"/>
              <p:cNvSpPr>
                <a:spLocks noChangeShapeType="1"/>
              </p:cNvSpPr>
              <p:nvPr/>
            </p:nvSpPr>
            <p:spPr bwMode="auto">
              <a:xfrm flipV="1">
                <a:off x="3082925" y="2446338"/>
                <a:ext cx="6350" cy="952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39" name="Line 956"/>
              <p:cNvSpPr>
                <a:spLocks noChangeShapeType="1"/>
              </p:cNvSpPr>
              <p:nvPr/>
            </p:nvSpPr>
            <p:spPr bwMode="auto">
              <a:xfrm flipV="1">
                <a:off x="3089275" y="2438400"/>
                <a:ext cx="11113"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40" name="Line 957"/>
              <p:cNvSpPr>
                <a:spLocks noChangeShapeType="1"/>
              </p:cNvSpPr>
              <p:nvPr/>
            </p:nvSpPr>
            <p:spPr bwMode="auto">
              <a:xfrm flipV="1">
                <a:off x="3100388" y="2436813"/>
                <a:ext cx="12700" cy="15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41" name="Line 958"/>
              <p:cNvSpPr>
                <a:spLocks noChangeShapeType="1"/>
              </p:cNvSpPr>
              <p:nvPr/>
            </p:nvSpPr>
            <p:spPr bwMode="auto">
              <a:xfrm>
                <a:off x="3113088" y="2436813"/>
                <a:ext cx="14288" cy="15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42" name="Line 959"/>
              <p:cNvSpPr>
                <a:spLocks noChangeShapeType="1"/>
              </p:cNvSpPr>
              <p:nvPr/>
            </p:nvSpPr>
            <p:spPr bwMode="auto">
              <a:xfrm>
                <a:off x="3127375" y="2438400"/>
                <a:ext cx="9525"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43" name="Line 960"/>
              <p:cNvSpPr>
                <a:spLocks noChangeShapeType="1"/>
              </p:cNvSpPr>
              <p:nvPr/>
            </p:nvSpPr>
            <p:spPr bwMode="auto">
              <a:xfrm>
                <a:off x="3136900" y="2446338"/>
                <a:ext cx="7938" cy="952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44" name="Line 961"/>
              <p:cNvSpPr>
                <a:spLocks noChangeShapeType="1"/>
              </p:cNvSpPr>
              <p:nvPr/>
            </p:nvSpPr>
            <p:spPr bwMode="auto">
              <a:xfrm>
                <a:off x="3144838" y="2455863"/>
                <a:ext cx="1588"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45" name="Line 962"/>
              <p:cNvSpPr>
                <a:spLocks noChangeShapeType="1"/>
              </p:cNvSpPr>
              <p:nvPr/>
            </p:nvSpPr>
            <p:spPr bwMode="auto">
              <a:xfrm flipH="1">
                <a:off x="3160713" y="2473325"/>
                <a:ext cx="3175"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46" name="Line 963"/>
              <p:cNvSpPr>
                <a:spLocks noChangeShapeType="1"/>
              </p:cNvSpPr>
              <p:nvPr/>
            </p:nvSpPr>
            <p:spPr bwMode="auto">
              <a:xfrm flipH="1">
                <a:off x="3154363" y="2487613"/>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47" name="Line 964"/>
              <p:cNvSpPr>
                <a:spLocks noChangeShapeType="1"/>
              </p:cNvSpPr>
              <p:nvPr/>
            </p:nvSpPr>
            <p:spPr bwMode="auto">
              <a:xfrm flipH="1">
                <a:off x="3143250" y="2498725"/>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48" name="Line 965"/>
              <p:cNvSpPr>
                <a:spLocks noChangeShapeType="1"/>
              </p:cNvSpPr>
              <p:nvPr/>
            </p:nvSpPr>
            <p:spPr bwMode="auto">
              <a:xfrm flipH="1">
                <a:off x="3128963" y="2505075"/>
                <a:ext cx="14288"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49" name="Line 966"/>
              <p:cNvSpPr>
                <a:spLocks noChangeShapeType="1"/>
              </p:cNvSpPr>
              <p:nvPr/>
            </p:nvSpPr>
            <p:spPr bwMode="auto">
              <a:xfrm flipH="1" flipV="1">
                <a:off x="3116263" y="2505075"/>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50" name="Line 967"/>
              <p:cNvSpPr>
                <a:spLocks noChangeShapeType="1"/>
              </p:cNvSpPr>
              <p:nvPr/>
            </p:nvSpPr>
            <p:spPr bwMode="auto">
              <a:xfrm flipH="1" flipV="1">
                <a:off x="3105150" y="2498725"/>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51" name="Line 968"/>
              <p:cNvSpPr>
                <a:spLocks noChangeShapeType="1"/>
              </p:cNvSpPr>
              <p:nvPr/>
            </p:nvSpPr>
            <p:spPr bwMode="auto">
              <a:xfrm flipH="1" flipV="1">
                <a:off x="3098800" y="2487613"/>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52" name="Line 969"/>
              <p:cNvSpPr>
                <a:spLocks noChangeShapeType="1"/>
              </p:cNvSpPr>
              <p:nvPr/>
            </p:nvSpPr>
            <p:spPr bwMode="auto">
              <a:xfrm flipH="1" flipV="1">
                <a:off x="3095625" y="2473325"/>
                <a:ext cx="3175"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53" name="Line 970"/>
              <p:cNvSpPr>
                <a:spLocks noChangeShapeType="1"/>
              </p:cNvSpPr>
              <p:nvPr/>
            </p:nvSpPr>
            <p:spPr bwMode="auto">
              <a:xfrm flipV="1">
                <a:off x="3095625" y="2460625"/>
                <a:ext cx="3175"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54" name="Line 971"/>
              <p:cNvSpPr>
                <a:spLocks noChangeShapeType="1"/>
              </p:cNvSpPr>
              <p:nvPr/>
            </p:nvSpPr>
            <p:spPr bwMode="auto">
              <a:xfrm flipV="1">
                <a:off x="3098800" y="2449513"/>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55" name="Line 972"/>
              <p:cNvSpPr>
                <a:spLocks noChangeShapeType="1"/>
              </p:cNvSpPr>
              <p:nvPr/>
            </p:nvSpPr>
            <p:spPr bwMode="auto">
              <a:xfrm flipV="1">
                <a:off x="3105150" y="2443163"/>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56" name="Line 973"/>
              <p:cNvSpPr>
                <a:spLocks noChangeShapeType="1"/>
              </p:cNvSpPr>
              <p:nvPr/>
            </p:nvSpPr>
            <p:spPr bwMode="auto">
              <a:xfrm flipV="1">
                <a:off x="3116263" y="2439988"/>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57" name="Line 974"/>
              <p:cNvSpPr>
                <a:spLocks noChangeShapeType="1"/>
              </p:cNvSpPr>
              <p:nvPr/>
            </p:nvSpPr>
            <p:spPr bwMode="auto">
              <a:xfrm>
                <a:off x="3128963" y="2439988"/>
                <a:ext cx="14288"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58" name="Line 975"/>
              <p:cNvSpPr>
                <a:spLocks noChangeShapeType="1"/>
              </p:cNvSpPr>
              <p:nvPr/>
            </p:nvSpPr>
            <p:spPr bwMode="auto">
              <a:xfrm>
                <a:off x="3143250" y="2443163"/>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59" name="Line 976"/>
              <p:cNvSpPr>
                <a:spLocks noChangeShapeType="1"/>
              </p:cNvSpPr>
              <p:nvPr/>
            </p:nvSpPr>
            <p:spPr bwMode="auto">
              <a:xfrm>
                <a:off x="3154363" y="2449513"/>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60" name="Line 977"/>
              <p:cNvSpPr>
                <a:spLocks noChangeShapeType="1"/>
              </p:cNvSpPr>
              <p:nvPr/>
            </p:nvSpPr>
            <p:spPr bwMode="auto">
              <a:xfrm>
                <a:off x="3160713" y="2460625"/>
                <a:ext cx="3175"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61" name="Line 978"/>
              <p:cNvSpPr>
                <a:spLocks noChangeShapeType="1"/>
              </p:cNvSpPr>
              <p:nvPr/>
            </p:nvSpPr>
            <p:spPr bwMode="auto">
              <a:xfrm flipH="1">
                <a:off x="3176588" y="2479675"/>
                <a:ext cx="3175"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62" name="Line 979"/>
              <p:cNvSpPr>
                <a:spLocks noChangeShapeType="1"/>
              </p:cNvSpPr>
              <p:nvPr/>
            </p:nvSpPr>
            <p:spPr bwMode="auto">
              <a:xfrm flipH="1">
                <a:off x="3170238" y="2492375"/>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63" name="Line 980"/>
              <p:cNvSpPr>
                <a:spLocks noChangeShapeType="1"/>
              </p:cNvSpPr>
              <p:nvPr/>
            </p:nvSpPr>
            <p:spPr bwMode="auto">
              <a:xfrm flipH="1">
                <a:off x="3159125" y="2503488"/>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64" name="Line 981"/>
              <p:cNvSpPr>
                <a:spLocks noChangeShapeType="1"/>
              </p:cNvSpPr>
              <p:nvPr/>
            </p:nvSpPr>
            <p:spPr bwMode="auto">
              <a:xfrm flipH="1">
                <a:off x="3146425" y="2509838"/>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65" name="Line 982"/>
              <p:cNvSpPr>
                <a:spLocks noChangeShapeType="1"/>
              </p:cNvSpPr>
              <p:nvPr/>
            </p:nvSpPr>
            <p:spPr bwMode="auto">
              <a:xfrm flipH="1" flipV="1">
                <a:off x="3132138" y="2509838"/>
                <a:ext cx="14288"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66" name="Line 983"/>
              <p:cNvSpPr>
                <a:spLocks noChangeShapeType="1"/>
              </p:cNvSpPr>
              <p:nvPr/>
            </p:nvSpPr>
            <p:spPr bwMode="auto">
              <a:xfrm flipH="1" flipV="1">
                <a:off x="3121025" y="2503488"/>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67" name="Line 984"/>
              <p:cNvSpPr>
                <a:spLocks noChangeShapeType="1"/>
              </p:cNvSpPr>
              <p:nvPr/>
            </p:nvSpPr>
            <p:spPr bwMode="auto">
              <a:xfrm flipH="1" flipV="1">
                <a:off x="3114675" y="2492375"/>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68" name="Line 985"/>
              <p:cNvSpPr>
                <a:spLocks noChangeShapeType="1"/>
              </p:cNvSpPr>
              <p:nvPr/>
            </p:nvSpPr>
            <p:spPr bwMode="auto">
              <a:xfrm flipH="1" flipV="1">
                <a:off x="3111500" y="2479675"/>
                <a:ext cx="3175"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69" name="Line 986"/>
              <p:cNvSpPr>
                <a:spLocks noChangeShapeType="1"/>
              </p:cNvSpPr>
              <p:nvPr/>
            </p:nvSpPr>
            <p:spPr bwMode="auto">
              <a:xfrm flipV="1">
                <a:off x="3111500" y="2465388"/>
                <a:ext cx="3175"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70" name="Line 987"/>
              <p:cNvSpPr>
                <a:spLocks noChangeShapeType="1"/>
              </p:cNvSpPr>
              <p:nvPr/>
            </p:nvSpPr>
            <p:spPr bwMode="auto">
              <a:xfrm flipV="1">
                <a:off x="3114675" y="2455863"/>
                <a:ext cx="6350" cy="952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71" name="Line 988"/>
              <p:cNvSpPr>
                <a:spLocks noChangeShapeType="1"/>
              </p:cNvSpPr>
              <p:nvPr/>
            </p:nvSpPr>
            <p:spPr bwMode="auto">
              <a:xfrm flipV="1">
                <a:off x="3121025" y="2447925"/>
                <a:ext cx="11113"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72" name="Line 989"/>
              <p:cNvSpPr>
                <a:spLocks noChangeShapeType="1"/>
              </p:cNvSpPr>
              <p:nvPr/>
            </p:nvSpPr>
            <p:spPr bwMode="auto">
              <a:xfrm flipV="1">
                <a:off x="3132138" y="2446338"/>
                <a:ext cx="14288" cy="15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73" name="Line 990"/>
              <p:cNvSpPr>
                <a:spLocks noChangeShapeType="1"/>
              </p:cNvSpPr>
              <p:nvPr/>
            </p:nvSpPr>
            <p:spPr bwMode="auto">
              <a:xfrm>
                <a:off x="3146425" y="2446338"/>
                <a:ext cx="12700" cy="15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74" name="Line 991"/>
              <p:cNvSpPr>
                <a:spLocks noChangeShapeType="1"/>
              </p:cNvSpPr>
              <p:nvPr/>
            </p:nvSpPr>
            <p:spPr bwMode="auto">
              <a:xfrm>
                <a:off x="3159125" y="2447925"/>
                <a:ext cx="11113"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75" name="Line 992"/>
              <p:cNvSpPr>
                <a:spLocks noChangeShapeType="1"/>
              </p:cNvSpPr>
              <p:nvPr/>
            </p:nvSpPr>
            <p:spPr bwMode="auto">
              <a:xfrm>
                <a:off x="3170238" y="2455863"/>
                <a:ext cx="6350" cy="952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76" name="Line 993"/>
              <p:cNvSpPr>
                <a:spLocks noChangeShapeType="1"/>
              </p:cNvSpPr>
              <p:nvPr/>
            </p:nvSpPr>
            <p:spPr bwMode="auto">
              <a:xfrm>
                <a:off x="3176588" y="2465388"/>
                <a:ext cx="3175"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77" name="Line 994"/>
              <p:cNvSpPr>
                <a:spLocks noChangeShapeType="1"/>
              </p:cNvSpPr>
              <p:nvPr/>
            </p:nvSpPr>
            <p:spPr bwMode="auto">
              <a:xfrm flipH="1">
                <a:off x="3209925" y="2492375"/>
                <a:ext cx="1588"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78" name="Line 995"/>
              <p:cNvSpPr>
                <a:spLocks noChangeShapeType="1"/>
              </p:cNvSpPr>
              <p:nvPr/>
            </p:nvSpPr>
            <p:spPr bwMode="auto">
              <a:xfrm flipH="1">
                <a:off x="3201988" y="2505075"/>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79" name="Line 996"/>
              <p:cNvSpPr>
                <a:spLocks noChangeShapeType="1"/>
              </p:cNvSpPr>
              <p:nvPr/>
            </p:nvSpPr>
            <p:spPr bwMode="auto">
              <a:xfrm flipH="1">
                <a:off x="3190875" y="2516188"/>
                <a:ext cx="11113"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80" name="Line 997"/>
              <p:cNvSpPr>
                <a:spLocks noChangeShapeType="1"/>
              </p:cNvSpPr>
              <p:nvPr/>
            </p:nvSpPr>
            <p:spPr bwMode="auto">
              <a:xfrm flipH="1">
                <a:off x="3178175" y="2524125"/>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81" name="Line 998"/>
              <p:cNvSpPr>
                <a:spLocks noChangeShapeType="1"/>
              </p:cNvSpPr>
              <p:nvPr/>
            </p:nvSpPr>
            <p:spPr bwMode="auto">
              <a:xfrm flipH="1" flipV="1">
                <a:off x="3163888" y="2524125"/>
                <a:ext cx="14288"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82" name="Line 1000"/>
              <p:cNvSpPr>
                <a:spLocks noChangeShapeType="1"/>
              </p:cNvSpPr>
              <p:nvPr/>
            </p:nvSpPr>
            <p:spPr bwMode="auto">
              <a:xfrm flipH="1" flipV="1">
                <a:off x="3154363" y="2516188"/>
                <a:ext cx="9525"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83" name="Line 1001"/>
              <p:cNvSpPr>
                <a:spLocks noChangeShapeType="1"/>
              </p:cNvSpPr>
              <p:nvPr/>
            </p:nvSpPr>
            <p:spPr bwMode="auto">
              <a:xfrm flipH="1" flipV="1">
                <a:off x="3146426" y="2505075"/>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84" name="Line 1002"/>
              <p:cNvSpPr>
                <a:spLocks noChangeShapeType="1"/>
              </p:cNvSpPr>
              <p:nvPr/>
            </p:nvSpPr>
            <p:spPr bwMode="auto">
              <a:xfrm flipH="1" flipV="1">
                <a:off x="3144838" y="2492375"/>
                <a:ext cx="1588"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85" name="Line 1003"/>
              <p:cNvSpPr>
                <a:spLocks noChangeShapeType="1"/>
              </p:cNvSpPr>
              <p:nvPr/>
            </p:nvSpPr>
            <p:spPr bwMode="auto">
              <a:xfrm flipV="1">
                <a:off x="3144838" y="2479675"/>
                <a:ext cx="1588"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86" name="Line 1004"/>
              <p:cNvSpPr>
                <a:spLocks noChangeShapeType="1"/>
              </p:cNvSpPr>
              <p:nvPr/>
            </p:nvSpPr>
            <p:spPr bwMode="auto">
              <a:xfrm flipV="1">
                <a:off x="3146426" y="2468563"/>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87" name="Line 1005"/>
              <p:cNvSpPr>
                <a:spLocks noChangeShapeType="1"/>
              </p:cNvSpPr>
              <p:nvPr/>
            </p:nvSpPr>
            <p:spPr bwMode="auto">
              <a:xfrm flipV="1">
                <a:off x="3154363" y="2460625"/>
                <a:ext cx="9525"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88" name="Line 1006"/>
              <p:cNvSpPr>
                <a:spLocks noChangeShapeType="1"/>
              </p:cNvSpPr>
              <p:nvPr/>
            </p:nvSpPr>
            <p:spPr bwMode="auto">
              <a:xfrm flipV="1">
                <a:off x="3163888" y="2457450"/>
                <a:ext cx="14288"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89" name="Line 1007"/>
              <p:cNvSpPr>
                <a:spLocks noChangeShapeType="1"/>
              </p:cNvSpPr>
              <p:nvPr/>
            </p:nvSpPr>
            <p:spPr bwMode="auto">
              <a:xfrm>
                <a:off x="3178176" y="2457450"/>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90" name="Line 1008"/>
              <p:cNvSpPr>
                <a:spLocks noChangeShapeType="1"/>
              </p:cNvSpPr>
              <p:nvPr/>
            </p:nvSpPr>
            <p:spPr bwMode="auto">
              <a:xfrm>
                <a:off x="3190876" y="2460625"/>
                <a:ext cx="11113"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91" name="Line 1009"/>
              <p:cNvSpPr>
                <a:spLocks noChangeShapeType="1"/>
              </p:cNvSpPr>
              <p:nvPr/>
            </p:nvSpPr>
            <p:spPr bwMode="auto">
              <a:xfrm>
                <a:off x="3201988" y="2468563"/>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92" name="Line 1010"/>
              <p:cNvSpPr>
                <a:spLocks noChangeShapeType="1"/>
              </p:cNvSpPr>
              <p:nvPr/>
            </p:nvSpPr>
            <p:spPr bwMode="auto">
              <a:xfrm>
                <a:off x="3209926" y="2479675"/>
                <a:ext cx="1588"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93" name="Line 1011"/>
              <p:cNvSpPr>
                <a:spLocks noChangeShapeType="1"/>
              </p:cNvSpPr>
              <p:nvPr/>
            </p:nvSpPr>
            <p:spPr bwMode="auto">
              <a:xfrm flipH="1">
                <a:off x="3241676" y="2506663"/>
                <a:ext cx="3175"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94" name="Line 1012"/>
              <p:cNvSpPr>
                <a:spLocks noChangeShapeType="1"/>
              </p:cNvSpPr>
              <p:nvPr/>
            </p:nvSpPr>
            <p:spPr bwMode="auto">
              <a:xfrm flipH="1">
                <a:off x="3235326" y="2519363"/>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95" name="Line 1013"/>
              <p:cNvSpPr>
                <a:spLocks noChangeShapeType="1"/>
              </p:cNvSpPr>
              <p:nvPr/>
            </p:nvSpPr>
            <p:spPr bwMode="auto">
              <a:xfrm flipH="1">
                <a:off x="3224213" y="2530475"/>
                <a:ext cx="11113"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96" name="Line 1014"/>
              <p:cNvSpPr>
                <a:spLocks noChangeShapeType="1"/>
              </p:cNvSpPr>
              <p:nvPr/>
            </p:nvSpPr>
            <p:spPr bwMode="auto">
              <a:xfrm flipH="1">
                <a:off x="3209926" y="2538413"/>
                <a:ext cx="14288"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97" name="Line 1015"/>
              <p:cNvSpPr>
                <a:spLocks noChangeShapeType="1"/>
              </p:cNvSpPr>
              <p:nvPr/>
            </p:nvSpPr>
            <p:spPr bwMode="auto">
              <a:xfrm flipH="1" flipV="1">
                <a:off x="3197226" y="2538413"/>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98" name="Line 1016"/>
              <p:cNvSpPr>
                <a:spLocks noChangeShapeType="1"/>
              </p:cNvSpPr>
              <p:nvPr/>
            </p:nvSpPr>
            <p:spPr bwMode="auto">
              <a:xfrm flipH="1" flipV="1">
                <a:off x="3186113" y="2530475"/>
                <a:ext cx="11113"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99" name="Line 1017"/>
              <p:cNvSpPr>
                <a:spLocks noChangeShapeType="1"/>
              </p:cNvSpPr>
              <p:nvPr/>
            </p:nvSpPr>
            <p:spPr bwMode="auto">
              <a:xfrm flipH="1" flipV="1">
                <a:off x="3179763" y="2519363"/>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00" name="Line 1018"/>
              <p:cNvSpPr>
                <a:spLocks noChangeShapeType="1"/>
              </p:cNvSpPr>
              <p:nvPr/>
            </p:nvSpPr>
            <p:spPr bwMode="auto">
              <a:xfrm flipH="1" flipV="1">
                <a:off x="3176588" y="2506663"/>
                <a:ext cx="3175"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01" name="Line 1019"/>
              <p:cNvSpPr>
                <a:spLocks noChangeShapeType="1"/>
              </p:cNvSpPr>
              <p:nvPr/>
            </p:nvSpPr>
            <p:spPr bwMode="auto">
              <a:xfrm flipV="1">
                <a:off x="3176588" y="2492375"/>
                <a:ext cx="3175"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02" name="Line 1020"/>
              <p:cNvSpPr>
                <a:spLocks noChangeShapeType="1"/>
              </p:cNvSpPr>
              <p:nvPr/>
            </p:nvSpPr>
            <p:spPr bwMode="auto">
              <a:xfrm flipV="1">
                <a:off x="3179763" y="2482850"/>
                <a:ext cx="6350" cy="952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03" name="Line 1021"/>
              <p:cNvSpPr>
                <a:spLocks noChangeShapeType="1"/>
              </p:cNvSpPr>
              <p:nvPr/>
            </p:nvSpPr>
            <p:spPr bwMode="auto">
              <a:xfrm flipV="1">
                <a:off x="3186113" y="2474913"/>
                <a:ext cx="11113"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04" name="Line 1022"/>
              <p:cNvSpPr>
                <a:spLocks noChangeShapeType="1"/>
              </p:cNvSpPr>
              <p:nvPr/>
            </p:nvSpPr>
            <p:spPr bwMode="auto">
              <a:xfrm flipV="1">
                <a:off x="3197226" y="2473325"/>
                <a:ext cx="12700" cy="15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05" name="Line 1023"/>
              <p:cNvSpPr>
                <a:spLocks noChangeShapeType="1"/>
              </p:cNvSpPr>
              <p:nvPr/>
            </p:nvSpPr>
            <p:spPr bwMode="auto">
              <a:xfrm>
                <a:off x="3209926" y="2473325"/>
                <a:ext cx="14288" cy="15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06" name="Line 1024"/>
              <p:cNvSpPr>
                <a:spLocks noChangeShapeType="1"/>
              </p:cNvSpPr>
              <p:nvPr/>
            </p:nvSpPr>
            <p:spPr bwMode="auto">
              <a:xfrm>
                <a:off x="3224213" y="2474913"/>
                <a:ext cx="11113"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07" name="Line 1025"/>
              <p:cNvSpPr>
                <a:spLocks noChangeShapeType="1"/>
              </p:cNvSpPr>
              <p:nvPr/>
            </p:nvSpPr>
            <p:spPr bwMode="auto">
              <a:xfrm>
                <a:off x="3235326" y="2482850"/>
                <a:ext cx="6350" cy="952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08" name="Line 1026"/>
              <p:cNvSpPr>
                <a:spLocks noChangeShapeType="1"/>
              </p:cNvSpPr>
              <p:nvPr/>
            </p:nvSpPr>
            <p:spPr bwMode="auto">
              <a:xfrm>
                <a:off x="3241676" y="2492375"/>
                <a:ext cx="3175"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09" name="Line 1027"/>
              <p:cNvSpPr>
                <a:spLocks noChangeShapeType="1"/>
              </p:cNvSpPr>
              <p:nvPr/>
            </p:nvSpPr>
            <p:spPr bwMode="auto">
              <a:xfrm flipH="1">
                <a:off x="3273426" y="2524125"/>
                <a:ext cx="3175"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10" name="Line 1028"/>
              <p:cNvSpPr>
                <a:spLocks noChangeShapeType="1"/>
              </p:cNvSpPr>
              <p:nvPr/>
            </p:nvSpPr>
            <p:spPr bwMode="auto">
              <a:xfrm flipH="1">
                <a:off x="3267076" y="2536825"/>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11" name="Line 1029"/>
              <p:cNvSpPr>
                <a:spLocks noChangeShapeType="1"/>
              </p:cNvSpPr>
              <p:nvPr/>
            </p:nvSpPr>
            <p:spPr bwMode="auto">
              <a:xfrm flipH="1">
                <a:off x="3255963" y="2547938"/>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12" name="Line 1030"/>
              <p:cNvSpPr>
                <a:spLocks noChangeShapeType="1"/>
              </p:cNvSpPr>
              <p:nvPr/>
            </p:nvSpPr>
            <p:spPr bwMode="auto">
              <a:xfrm flipH="1">
                <a:off x="3243263" y="2554288"/>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13" name="Line 1031"/>
              <p:cNvSpPr>
                <a:spLocks noChangeShapeType="1"/>
              </p:cNvSpPr>
              <p:nvPr/>
            </p:nvSpPr>
            <p:spPr bwMode="auto">
              <a:xfrm flipH="1" flipV="1">
                <a:off x="3228976" y="2554288"/>
                <a:ext cx="14288"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14" name="Line 1032"/>
              <p:cNvSpPr>
                <a:spLocks noChangeShapeType="1"/>
              </p:cNvSpPr>
              <p:nvPr/>
            </p:nvSpPr>
            <p:spPr bwMode="auto">
              <a:xfrm flipH="1" flipV="1">
                <a:off x="3217863" y="2547938"/>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15" name="Line 1033"/>
              <p:cNvSpPr>
                <a:spLocks noChangeShapeType="1"/>
              </p:cNvSpPr>
              <p:nvPr/>
            </p:nvSpPr>
            <p:spPr bwMode="auto">
              <a:xfrm flipH="1" flipV="1">
                <a:off x="3211513" y="2536825"/>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16" name="Line 1034"/>
              <p:cNvSpPr>
                <a:spLocks noChangeShapeType="1"/>
              </p:cNvSpPr>
              <p:nvPr/>
            </p:nvSpPr>
            <p:spPr bwMode="auto">
              <a:xfrm flipH="1" flipV="1">
                <a:off x="3209926" y="2524125"/>
                <a:ext cx="1588"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17" name="Line 1035"/>
              <p:cNvSpPr>
                <a:spLocks noChangeShapeType="1"/>
              </p:cNvSpPr>
              <p:nvPr/>
            </p:nvSpPr>
            <p:spPr bwMode="auto">
              <a:xfrm flipV="1">
                <a:off x="3209926" y="2509838"/>
                <a:ext cx="1588"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18" name="Line 1036"/>
              <p:cNvSpPr>
                <a:spLocks noChangeShapeType="1"/>
              </p:cNvSpPr>
              <p:nvPr/>
            </p:nvSpPr>
            <p:spPr bwMode="auto">
              <a:xfrm flipV="1">
                <a:off x="3211513" y="2500313"/>
                <a:ext cx="6350" cy="952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19" name="Line 1037"/>
              <p:cNvSpPr>
                <a:spLocks noChangeShapeType="1"/>
              </p:cNvSpPr>
              <p:nvPr/>
            </p:nvSpPr>
            <p:spPr bwMode="auto">
              <a:xfrm flipV="1">
                <a:off x="3217863" y="2492375"/>
                <a:ext cx="11113"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20" name="Line 1038"/>
              <p:cNvSpPr>
                <a:spLocks noChangeShapeType="1"/>
              </p:cNvSpPr>
              <p:nvPr/>
            </p:nvSpPr>
            <p:spPr bwMode="auto">
              <a:xfrm flipV="1">
                <a:off x="3228976" y="2490788"/>
                <a:ext cx="14288" cy="15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21" name="Line 1039"/>
              <p:cNvSpPr>
                <a:spLocks noChangeShapeType="1"/>
              </p:cNvSpPr>
              <p:nvPr/>
            </p:nvSpPr>
            <p:spPr bwMode="auto">
              <a:xfrm>
                <a:off x="3243263" y="2490788"/>
                <a:ext cx="12700" cy="15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22" name="Line 1040"/>
              <p:cNvSpPr>
                <a:spLocks noChangeShapeType="1"/>
              </p:cNvSpPr>
              <p:nvPr/>
            </p:nvSpPr>
            <p:spPr bwMode="auto">
              <a:xfrm>
                <a:off x="3255963" y="2492375"/>
                <a:ext cx="11113"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23" name="Line 1041"/>
              <p:cNvSpPr>
                <a:spLocks noChangeShapeType="1"/>
              </p:cNvSpPr>
              <p:nvPr/>
            </p:nvSpPr>
            <p:spPr bwMode="auto">
              <a:xfrm>
                <a:off x="3267076" y="2500313"/>
                <a:ext cx="6350" cy="952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24" name="Line 1042"/>
              <p:cNvSpPr>
                <a:spLocks noChangeShapeType="1"/>
              </p:cNvSpPr>
              <p:nvPr/>
            </p:nvSpPr>
            <p:spPr bwMode="auto">
              <a:xfrm>
                <a:off x="3273426" y="2509838"/>
                <a:ext cx="3175"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25" name="Line 1043"/>
              <p:cNvSpPr>
                <a:spLocks noChangeShapeType="1"/>
              </p:cNvSpPr>
              <p:nvPr/>
            </p:nvSpPr>
            <p:spPr bwMode="auto">
              <a:xfrm flipH="1">
                <a:off x="3308351" y="2544763"/>
                <a:ext cx="158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26" name="Line 1044"/>
              <p:cNvSpPr>
                <a:spLocks noChangeShapeType="1"/>
              </p:cNvSpPr>
              <p:nvPr/>
            </p:nvSpPr>
            <p:spPr bwMode="auto">
              <a:xfrm flipH="1">
                <a:off x="3300413" y="2555875"/>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27" name="Line 1045"/>
              <p:cNvSpPr>
                <a:spLocks noChangeShapeType="1"/>
              </p:cNvSpPr>
              <p:nvPr/>
            </p:nvSpPr>
            <p:spPr bwMode="auto">
              <a:xfrm flipH="1">
                <a:off x="3289301" y="2566988"/>
                <a:ext cx="11113"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28" name="Line 1046"/>
              <p:cNvSpPr>
                <a:spLocks noChangeShapeType="1"/>
              </p:cNvSpPr>
              <p:nvPr/>
            </p:nvSpPr>
            <p:spPr bwMode="auto">
              <a:xfrm flipH="1">
                <a:off x="3275013" y="2574925"/>
                <a:ext cx="14288"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29" name="Line 1047"/>
              <p:cNvSpPr>
                <a:spLocks noChangeShapeType="1"/>
              </p:cNvSpPr>
              <p:nvPr/>
            </p:nvSpPr>
            <p:spPr bwMode="auto">
              <a:xfrm flipH="1" flipV="1">
                <a:off x="3262313" y="2574925"/>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30" name="Line 1048"/>
              <p:cNvSpPr>
                <a:spLocks noChangeShapeType="1"/>
              </p:cNvSpPr>
              <p:nvPr/>
            </p:nvSpPr>
            <p:spPr bwMode="auto">
              <a:xfrm flipH="1" flipV="1">
                <a:off x="3251201" y="2566988"/>
                <a:ext cx="11113"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31" name="Line 1049"/>
              <p:cNvSpPr>
                <a:spLocks noChangeShapeType="1"/>
              </p:cNvSpPr>
              <p:nvPr/>
            </p:nvSpPr>
            <p:spPr bwMode="auto">
              <a:xfrm flipH="1" flipV="1">
                <a:off x="3244851" y="2555875"/>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32" name="Line 1050"/>
              <p:cNvSpPr>
                <a:spLocks noChangeShapeType="1"/>
              </p:cNvSpPr>
              <p:nvPr/>
            </p:nvSpPr>
            <p:spPr bwMode="auto">
              <a:xfrm flipH="1" flipV="1">
                <a:off x="3241676" y="2544763"/>
                <a:ext cx="3175"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33" name="Line 1051"/>
              <p:cNvSpPr>
                <a:spLocks noChangeShapeType="1"/>
              </p:cNvSpPr>
              <p:nvPr/>
            </p:nvSpPr>
            <p:spPr bwMode="auto">
              <a:xfrm flipV="1">
                <a:off x="3241676" y="2530475"/>
                <a:ext cx="3175"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34" name="Line 1052"/>
              <p:cNvSpPr>
                <a:spLocks noChangeShapeType="1"/>
              </p:cNvSpPr>
              <p:nvPr/>
            </p:nvSpPr>
            <p:spPr bwMode="auto">
              <a:xfrm flipV="1">
                <a:off x="3244851" y="2519363"/>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35" name="Line 1053"/>
              <p:cNvSpPr>
                <a:spLocks noChangeShapeType="1"/>
              </p:cNvSpPr>
              <p:nvPr/>
            </p:nvSpPr>
            <p:spPr bwMode="auto">
              <a:xfrm flipV="1">
                <a:off x="3251201" y="2511425"/>
                <a:ext cx="11113"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36" name="Line 1054"/>
              <p:cNvSpPr>
                <a:spLocks noChangeShapeType="1"/>
              </p:cNvSpPr>
              <p:nvPr/>
            </p:nvSpPr>
            <p:spPr bwMode="auto">
              <a:xfrm flipV="1">
                <a:off x="3262313" y="2509838"/>
                <a:ext cx="12700" cy="15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37" name="Line 1055"/>
              <p:cNvSpPr>
                <a:spLocks noChangeShapeType="1"/>
              </p:cNvSpPr>
              <p:nvPr/>
            </p:nvSpPr>
            <p:spPr bwMode="auto">
              <a:xfrm>
                <a:off x="3275013" y="2509838"/>
                <a:ext cx="14288" cy="15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38" name="Line 1056"/>
              <p:cNvSpPr>
                <a:spLocks noChangeShapeType="1"/>
              </p:cNvSpPr>
              <p:nvPr/>
            </p:nvSpPr>
            <p:spPr bwMode="auto">
              <a:xfrm>
                <a:off x="3289301" y="2511425"/>
                <a:ext cx="11113"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39" name="Line 1057"/>
              <p:cNvSpPr>
                <a:spLocks noChangeShapeType="1"/>
              </p:cNvSpPr>
              <p:nvPr/>
            </p:nvSpPr>
            <p:spPr bwMode="auto">
              <a:xfrm>
                <a:off x="3300413" y="2519363"/>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40" name="Line 1058"/>
              <p:cNvSpPr>
                <a:spLocks noChangeShapeType="1"/>
              </p:cNvSpPr>
              <p:nvPr/>
            </p:nvSpPr>
            <p:spPr bwMode="auto">
              <a:xfrm>
                <a:off x="3308351" y="2530475"/>
                <a:ext cx="1588"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41" name="Line 1059"/>
              <p:cNvSpPr>
                <a:spLocks noChangeShapeType="1"/>
              </p:cNvSpPr>
              <p:nvPr/>
            </p:nvSpPr>
            <p:spPr bwMode="auto">
              <a:xfrm flipH="1">
                <a:off x="3338513" y="2565400"/>
                <a:ext cx="3175"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42" name="Line 1060"/>
              <p:cNvSpPr>
                <a:spLocks noChangeShapeType="1"/>
              </p:cNvSpPr>
              <p:nvPr/>
            </p:nvSpPr>
            <p:spPr bwMode="auto">
              <a:xfrm flipH="1">
                <a:off x="3332163" y="2578100"/>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43" name="Line 1061"/>
              <p:cNvSpPr>
                <a:spLocks noChangeShapeType="1"/>
              </p:cNvSpPr>
              <p:nvPr/>
            </p:nvSpPr>
            <p:spPr bwMode="auto">
              <a:xfrm flipH="1">
                <a:off x="3321051" y="2589213"/>
                <a:ext cx="11113"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44" name="Line 1062"/>
              <p:cNvSpPr>
                <a:spLocks noChangeShapeType="1"/>
              </p:cNvSpPr>
              <p:nvPr/>
            </p:nvSpPr>
            <p:spPr bwMode="auto">
              <a:xfrm flipH="1">
                <a:off x="3308351" y="2597150"/>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45" name="Line 1063"/>
              <p:cNvSpPr>
                <a:spLocks noChangeShapeType="1"/>
              </p:cNvSpPr>
              <p:nvPr/>
            </p:nvSpPr>
            <p:spPr bwMode="auto">
              <a:xfrm flipH="1" flipV="1">
                <a:off x="3294063" y="2597150"/>
                <a:ext cx="14288"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46" name="Line 1064"/>
              <p:cNvSpPr>
                <a:spLocks noChangeShapeType="1"/>
              </p:cNvSpPr>
              <p:nvPr/>
            </p:nvSpPr>
            <p:spPr bwMode="auto">
              <a:xfrm flipH="1" flipV="1">
                <a:off x="3282951" y="2589213"/>
                <a:ext cx="11113"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47" name="Line 1065"/>
              <p:cNvSpPr>
                <a:spLocks noChangeShapeType="1"/>
              </p:cNvSpPr>
              <p:nvPr/>
            </p:nvSpPr>
            <p:spPr bwMode="auto">
              <a:xfrm flipH="1" flipV="1">
                <a:off x="3276601" y="2578100"/>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48" name="Line 1066"/>
              <p:cNvSpPr>
                <a:spLocks noChangeShapeType="1"/>
              </p:cNvSpPr>
              <p:nvPr/>
            </p:nvSpPr>
            <p:spPr bwMode="auto">
              <a:xfrm flipH="1" flipV="1">
                <a:off x="3273426" y="2565400"/>
                <a:ext cx="3175"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49" name="Line 1067"/>
              <p:cNvSpPr>
                <a:spLocks noChangeShapeType="1"/>
              </p:cNvSpPr>
              <p:nvPr/>
            </p:nvSpPr>
            <p:spPr bwMode="auto">
              <a:xfrm flipV="1">
                <a:off x="3273426" y="2552700"/>
                <a:ext cx="3175"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50" name="Line 1068"/>
              <p:cNvSpPr>
                <a:spLocks noChangeShapeType="1"/>
              </p:cNvSpPr>
              <p:nvPr/>
            </p:nvSpPr>
            <p:spPr bwMode="auto">
              <a:xfrm flipV="1">
                <a:off x="3276601" y="2541588"/>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51" name="Line 1069"/>
              <p:cNvSpPr>
                <a:spLocks noChangeShapeType="1"/>
              </p:cNvSpPr>
              <p:nvPr/>
            </p:nvSpPr>
            <p:spPr bwMode="auto">
              <a:xfrm flipV="1">
                <a:off x="3282951" y="2533650"/>
                <a:ext cx="11113"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52" name="Line 1070"/>
              <p:cNvSpPr>
                <a:spLocks noChangeShapeType="1"/>
              </p:cNvSpPr>
              <p:nvPr/>
            </p:nvSpPr>
            <p:spPr bwMode="auto">
              <a:xfrm flipV="1">
                <a:off x="3294063" y="2530475"/>
                <a:ext cx="14288"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53" name="Line 1071"/>
              <p:cNvSpPr>
                <a:spLocks noChangeShapeType="1"/>
              </p:cNvSpPr>
              <p:nvPr/>
            </p:nvSpPr>
            <p:spPr bwMode="auto">
              <a:xfrm>
                <a:off x="3308351" y="2530475"/>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54" name="Line 1072"/>
              <p:cNvSpPr>
                <a:spLocks noChangeShapeType="1"/>
              </p:cNvSpPr>
              <p:nvPr/>
            </p:nvSpPr>
            <p:spPr bwMode="auto">
              <a:xfrm>
                <a:off x="3321051" y="2533650"/>
                <a:ext cx="11113"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55" name="Line 1073"/>
              <p:cNvSpPr>
                <a:spLocks noChangeShapeType="1"/>
              </p:cNvSpPr>
              <p:nvPr/>
            </p:nvSpPr>
            <p:spPr bwMode="auto">
              <a:xfrm>
                <a:off x="3332163" y="2541588"/>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56" name="Line 1074"/>
              <p:cNvSpPr>
                <a:spLocks noChangeShapeType="1"/>
              </p:cNvSpPr>
              <p:nvPr/>
            </p:nvSpPr>
            <p:spPr bwMode="auto">
              <a:xfrm>
                <a:off x="3338513" y="2552700"/>
                <a:ext cx="3175"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57" name="Line 1075"/>
              <p:cNvSpPr>
                <a:spLocks noChangeShapeType="1"/>
              </p:cNvSpPr>
              <p:nvPr/>
            </p:nvSpPr>
            <p:spPr bwMode="auto">
              <a:xfrm flipH="1">
                <a:off x="3371851" y="2589213"/>
                <a:ext cx="3175"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58" name="Line 1076"/>
              <p:cNvSpPr>
                <a:spLocks noChangeShapeType="1"/>
              </p:cNvSpPr>
              <p:nvPr/>
            </p:nvSpPr>
            <p:spPr bwMode="auto">
              <a:xfrm flipH="1">
                <a:off x="3363913" y="2601913"/>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59" name="Line 1077"/>
              <p:cNvSpPr>
                <a:spLocks noChangeShapeType="1"/>
              </p:cNvSpPr>
              <p:nvPr/>
            </p:nvSpPr>
            <p:spPr bwMode="auto">
              <a:xfrm flipH="1">
                <a:off x="3354388" y="2613025"/>
                <a:ext cx="9525"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60" name="Line 1078"/>
              <p:cNvSpPr>
                <a:spLocks noChangeShapeType="1"/>
              </p:cNvSpPr>
              <p:nvPr/>
            </p:nvSpPr>
            <p:spPr bwMode="auto">
              <a:xfrm flipH="1">
                <a:off x="3340101" y="2619375"/>
                <a:ext cx="14288"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61" name="Line 1079"/>
              <p:cNvSpPr>
                <a:spLocks noChangeShapeType="1"/>
              </p:cNvSpPr>
              <p:nvPr/>
            </p:nvSpPr>
            <p:spPr bwMode="auto">
              <a:xfrm flipH="1" flipV="1">
                <a:off x="3327401" y="2619375"/>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62" name="Line 1080"/>
              <p:cNvSpPr>
                <a:spLocks noChangeShapeType="1"/>
              </p:cNvSpPr>
              <p:nvPr/>
            </p:nvSpPr>
            <p:spPr bwMode="auto">
              <a:xfrm flipH="1" flipV="1">
                <a:off x="3317876" y="2613025"/>
                <a:ext cx="9525"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63" name="Line 1081"/>
              <p:cNvSpPr>
                <a:spLocks noChangeShapeType="1"/>
              </p:cNvSpPr>
              <p:nvPr/>
            </p:nvSpPr>
            <p:spPr bwMode="auto">
              <a:xfrm flipH="1" flipV="1">
                <a:off x="3308351" y="2601913"/>
                <a:ext cx="9525"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64" name="Line 1082"/>
              <p:cNvSpPr>
                <a:spLocks noChangeShapeType="1"/>
              </p:cNvSpPr>
              <p:nvPr/>
            </p:nvSpPr>
            <p:spPr bwMode="auto">
              <a:xfrm flipH="1" flipV="1">
                <a:off x="3306763" y="2589213"/>
                <a:ext cx="1588"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65" name="Line 1083"/>
              <p:cNvSpPr>
                <a:spLocks noChangeShapeType="1"/>
              </p:cNvSpPr>
              <p:nvPr/>
            </p:nvSpPr>
            <p:spPr bwMode="auto">
              <a:xfrm flipV="1">
                <a:off x="3306763" y="2574925"/>
                <a:ext cx="1588"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66" name="Line 1084"/>
              <p:cNvSpPr>
                <a:spLocks noChangeShapeType="1"/>
              </p:cNvSpPr>
              <p:nvPr/>
            </p:nvSpPr>
            <p:spPr bwMode="auto">
              <a:xfrm flipV="1">
                <a:off x="3308351" y="2563813"/>
                <a:ext cx="9525"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67" name="Line 1085"/>
              <p:cNvSpPr>
                <a:spLocks noChangeShapeType="1"/>
              </p:cNvSpPr>
              <p:nvPr/>
            </p:nvSpPr>
            <p:spPr bwMode="auto">
              <a:xfrm flipV="1">
                <a:off x="3317876" y="2557463"/>
                <a:ext cx="9525"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68" name="Line 1086"/>
              <p:cNvSpPr>
                <a:spLocks noChangeShapeType="1"/>
              </p:cNvSpPr>
              <p:nvPr/>
            </p:nvSpPr>
            <p:spPr bwMode="auto">
              <a:xfrm flipV="1">
                <a:off x="3327401" y="2554288"/>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69" name="Line 1087"/>
              <p:cNvSpPr>
                <a:spLocks noChangeShapeType="1"/>
              </p:cNvSpPr>
              <p:nvPr/>
            </p:nvSpPr>
            <p:spPr bwMode="auto">
              <a:xfrm>
                <a:off x="3340101" y="2554288"/>
                <a:ext cx="14288"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70" name="Line 1088"/>
              <p:cNvSpPr>
                <a:spLocks noChangeShapeType="1"/>
              </p:cNvSpPr>
              <p:nvPr/>
            </p:nvSpPr>
            <p:spPr bwMode="auto">
              <a:xfrm>
                <a:off x="3354388" y="2557463"/>
                <a:ext cx="9525"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71" name="Line 1089"/>
              <p:cNvSpPr>
                <a:spLocks noChangeShapeType="1"/>
              </p:cNvSpPr>
              <p:nvPr/>
            </p:nvSpPr>
            <p:spPr bwMode="auto">
              <a:xfrm>
                <a:off x="3363913" y="2563813"/>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72" name="Line 1090"/>
              <p:cNvSpPr>
                <a:spLocks noChangeShapeType="1"/>
              </p:cNvSpPr>
              <p:nvPr/>
            </p:nvSpPr>
            <p:spPr bwMode="auto">
              <a:xfrm>
                <a:off x="3371851" y="2574925"/>
                <a:ext cx="3175"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73" name="Line 1091"/>
              <p:cNvSpPr>
                <a:spLocks noChangeShapeType="1"/>
              </p:cNvSpPr>
              <p:nvPr/>
            </p:nvSpPr>
            <p:spPr bwMode="auto">
              <a:xfrm flipH="1">
                <a:off x="3454401" y="2654300"/>
                <a:ext cx="1588"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74" name="Line 1092"/>
              <p:cNvSpPr>
                <a:spLocks noChangeShapeType="1"/>
              </p:cNvSpPr>
              <p:nvPr/>
            </p:nvSpPr>
            <p:spPr bwMode="auto">
              <a:xfrm flipH="1">
                <a:off x="3444876" y="2668588"/>
                <a:ext cx="9525"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75" name="Line 1093"/>
              <p:cNvSpPr>
                <a:spLocks noChangeShapeType="1"/>
              </p:cNvSpPr>
              <p:nvPr/>
            </p:nvSpPr>
            <p:spPr bwMode="auto">
              <a:xfrm flipH="1">
                <a:off x="3435351" y="2679700"/>
                <a:ext cx="9525"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76" name="Line 1094"/>
              <p:cNvSpPr>
                <a:spLocks noChangeShapeType="1"/>
              </p:cNvSpPr>
              <p:nvPr/>
            </p:nvSpPr>
            <p:spPr bwMode="auto">
              <a:xfrm flipH="1">
                <a:off x="3421063" y="2686050"/>
                <a:ext cx="14288"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77" name="Line 1095"/>
              <p:cNvSpPr>
                <a:spLocks noChangeShapeType="1"/>
              </p:cNvSpPr>
              <p:nvPr/>
            </p:nvSpPr>
            <p:spPr bwMode="auto">
              <a:xfrm flipH="1" flipV="1">
                <a:off x="3408363" y="2686050"/>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78" name="Line 1096"/>
              <p:cNvSpPr>
                <a:spLocks noChangeShapeType="1"/>
              </p:cNvSpPr>
              <p:nvPr/>
            </p:nvSpPr>
            <p:spPr bwMode="auto">
              <a:xfrm flipH="1" flipV="1">
                <a:off x="3398838" y="2679700"/>
                <a:ext cx="9525"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79" name="Line 1097"/>
              <p:cNvSpPr>
                <a:spLocks noChangeShapeType="1"/>
              </p:cNvSpPr>
              <p:nvPr/>
            </p:nvSpPr>
            <p:spPr bwMode="auto">
              <a:xfrm flipH="1" flipV="1">
                <a:off x="3390901" y="2668588"/>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80" name="Line 1098"/>
              <p:cNvSpPr>
                <a:spLocks noChangeShapeType="1"/>
              </p:cNvSpPr>
              <p:nvPr/>
            </p:nvSpPr>
            <p:spPr bwMode="auto">
              <a:xfrm flipH="1" flipV="1">
                <a:off x="3387726" y="2654300"/>
                <a:ext cx="3175"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81" name="Line 1099"/>
              <p:cNvSpPr>
                <a:spLocks noChangeShapeType="1"/>
              </p:cNvSpPr>
              <p:nvPr/>
            </p:nvSpPr>
            <p:spPr bwMode="auto">
              <a:xfrm flipV="1">
                <a:off x="3387726" y="2641600"/>
                <a:ext cx="3175"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82" name="Line 1100"/>
              <p:cNvSpPr>
                <a:spLocks noChangeShapeType="1"/>
              </p:cNvSpPr>
              <p:nvPr/>
            </p:nvSpPr>
            <p:spPr bwMode="auto">
              <a:xfrm flipV="1">
                <a:off x="3390901" y="2630488"/>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83" name="Line 1101"/>
              <p:cNvSpPr>
                <a:spLocks noChangeShapeType="1"/>
              </p:cNvSpPr>
              <p:nvPr/>
            </p:nvSpPr>
            <p:spPr bwMode="auto">
              <a:xfrm flipV="1">
                <a:off x="3398838" y="2624138"/>
                <a:ext cx="9525"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84" name="Line 1102"/>
              <p:cNvSpPr>
                <a:spLocks noChangeShapeType="1"/>
              </p:cNvSpPr>
              <p:nvPr/>
            </p:nvSpPr>
            <p:spPr bwMode="auto">
              <a:xfrm flipV="1">
                <a:off x="3408363" y="2620963"/>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85" name="Line 1103"/>
              <p:cNvSpPr>
                <a:spLocks noChangeShapeType="1"/>
              </p:cNvSpPr>
              <p:nvPr/>
            </p:nvSpPr>
            <p:spPr bwMode="auto">
              <a:xfrm>
                <a:off x="3421063" y="2620963"/>
                <a:ext cx="14288"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86" name="Line 1104"/>
              <p:cNvSpPr>
                <a:spLocks noChangeShapeType="1"/>
              </p:cNvSpPr>
              <p:nvPr/>
            </p:nvSpPr>
            <p:spPr bwMode="auto">
              <a:xfrm>
                <a:off x="3435351" y="2624138"/>
                <a:ext cx="9525"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87" name="Line 1105"/>
              <p:cNvSpPr>
                <a:spLocks noChangeShapeType="1"/>
              </p:cNvSpPr>
              <p:nvPr/>
            </p:nvSpPr>
            <p:spPr bwMode="auto">
              <a:xfrm>
                <a:off x="3444876" y="2630488"/>
                <a:ext cx="9525"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88" name="Line 1106"/>
              <p:cNvSpPr>
                <a:spLocks noChangeShapeType="1"/>
              </p:cNvSpPr>
              <p:nvPr/>
            </p:nvSpPr>
            <p:spPr bwMode="auto">
              <a:xfrm>
                <a:off x="3454401" y="2641600"/>
                <a:ext cx="1588"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89" name="Line 1107"/>
              <p:cNvSpPr>
                <a:spLocks noChangeShapeType="1"/>
              </p:cNvSpPr>
              <p:nvPr/>
            </p:nvSpPr>
            <p:spPr bwMode="auto">
              <a:xfrm flipH="1">
                <a:off x="3533776" y="2730500"/>
                <a:ext cx="1588"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90" name="Line 1108"/>
              <p:cNvSpPr>
                <a:spLocks noChangeShapeType="1"/>
              </p:cNvSpPr>
              <p:nvPr/>
            </p:nvSpPr>
            <p:spPr bwMode="auto">
              <a:xfrm flipH="1">
                <a:off x="3525838" y="2743200"/>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91" name="Line 1109"/>
              <p:cNvSpPr>
                <a:spLocks noChangeShapeType="1"/>
              </p:cNvSpPr>
              <p:nvPr/>
            </p:nvSpPr>
            <p:spPr bwMode="auto">
              <a:xfrm flipH="1">
                <a:off x="3516313" y="2754313"/>
                <a:ext cx="9525"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92" name="Line 1110"/>
              <p:cNvSpPr>
                <a:spLocks noChangeShapeType="1"/>
              </p:cNvSpPr>
              <p:nvPr/>
            </p:nvSpPr>
            <p:spPr bwMode="auto">
              <a:xfrm flipH="1">
                <a:off x="3502026" y="2760663"/>
                <a:ext cx="14288"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93" name="Line 1111"/>
              <p:cNvSpPr>
                <a:spLocks noChangeShapeType="1"/>
              </p:cNvSpPr>
              <p:nvPr/>
            </p:nvSpPr>
            <p:spPr bwMode="auto">
              <a:xfrm flipH="1" flipV="1">
                <a:off x="3489326" y="2760663"/>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94" name="Line 1112"/>
              <p:cNvSpPr>
                <a:spLocks noChangeShapeType="1"/>
              </p:cNvSpPr>
              <p:nvPr/>
            </p:nvSpPr>
            <p:spPr bwMode="auto">
              <a:xfrm flipH="1" flipV="1">
                <a:off x="3478213" y="2754313"/>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95" name="Line 1113"/>
              <p:cNvSpPr>
                <a:spLocks noChangeShapeType="1"/>
              </p:cNvSpPr>
              <p:nvPr/>
            </p:nvSpPr>
            <p:spPr bwMode="auto">
              <a:xfrm flipH="1" flipV="1">
                <a:off x="3471863" y="2743200"/>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96" name="Line 1114"/>
              <p:cNvSpPr>
                <a:spLocks noChangeShapeType="1"/>
              </p:cNvSpPr>
              <p:nvPr/>
            </p:nvSpPr>
            <p:spPr bwMode="auto">
              <a:xfrm flipH="1" flipV="1">
                <a:off x="3468688" y="2730500"/>
                <a:ext cx="3175"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97" name="Line 1115"/>
              <p:cNvSpPr>
                <a:spLocks noChangeShapeType="1"/>
              </p:cNvSpPr>
              <p:nvPr/>
            </p:nvSpPr>
            <p:spPr bwMode="auto">
              <a:xfrm flipV="1">
                <a:off x="3468688" y="2716213"/>
                <a:ext cx="3175"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98" name="Line 1116"/>
              <p:cNvSpPr>
                <a:spLocks noChangeShapeType="1"/>
              </p:cNvSpPr>
              <p:nvPr/>
            </p:nvSpPr>
            <p:spPr bwMode="auto">
              <a:xfrm flipV="1">
                <a:off x="3471863" y="2706688"/>
                <a:ext cx="6350" cy="952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99" name="Line 1117"/>
              <p:cNvSpPr>
                <a:spLocks noChangeShapeType="1"/>
              </p:cNvSpPr>
              <p:nvPr/>
            </p:nvSpPr>
            <p:spPr bwMode="auto">
              <a:xfrm flipV="1">
                <a:off x="3478213" y="2698750"/>
                <a:ext cx="11113"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00" name="Line 1118"/>
              <p:cNvSpPr>
                <a:spLocks noChangeShapeType="1"/>
              </p:cNvSpPr>
              <p:nvPr/>
            </p:nvSpPr>
            <p:spPr bwMode="auto">
              <a:xfrm flipV="1">
                <a:off x="3489326" y="2697163"/>
                <a:ext cx="12700" cy="15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01" name="Line 1119"/>
              <p:cNvSpPr>
                <a:spLocks noChangeShapeType="1"/>
              </p:cNvSpPr>
              <p:nvPr/>
            </p:nvSpPr>
            <p:spPr bwMode="auto">
              <a:xfrm>
                <a:off x="3502026" y="2697163"/>
                <a:ext cx="14288" cy="15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02" name="Line 1120"/>
              <p:cNvSpPr>
                <a:spLocks noChangeShapeType="1"/>
              </p:cNvSpPr>
              <p:nvPr/>
            </p:nvSpPr>
            <p:spPr bwMode="auto">
              <a:xfrm>
                <a:off x="3516313" y="2698750"/>
                <a:ext cx="9525"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03" name="Line 1121"/>
              <p:cNvSpPr>
                <a:spLocks noChangeShapeType="1"/>
              </p:cNvSpPr>
              <p:nvPr/>
            </p:nvSpPr>
            <p:spPr bwMode="auto">
              <a:xfrm>
                <a:off x="3525838" y="2706688"/>
                <a:ext cx="7938" cy="952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04" name="Line 1122"/>
              <p:cNvSpPr>
                <a:spLocks noChangeShapeType="1"/>
              </p:cNvSpPr>
              <p:nvPr/>
            </p:nvSpPr>
            <p:spPr bwMode="auto">
              <a:xfrm>
                <a:off x="3533776" y="2716213"/>
                <a:ext cx="1588"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05" name="Line 1123"/>
              <p:cNvSpPr>
                <a:spLocks noChangeShapeType="1"/>
              </p:cNvSpPr>
              <p:nvPr/>
            </p:nvSpPr>
            <p:spPr bwMode="auto">
              <a:xfrm flipH="1">
                <a:off x="3614738" y="2813050"/>
                <a:ext cx="1588"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06" name="Line 1124"/>
              <p:cNvSpPr>
                <a:spLocks noChangeShapeType="1"/>
              </p:cNvSpPr>
              <p:nvPr/>
            </p:nvSpPr>
            <p:spPr bwMode="auto">
              <a:xfrm flipH="1">
                <a:off x="3608388" y="2825750"/>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07" name="Line 1125"/>
              <p:cNvSpPr>
                <a:spLocks noChangeShapeType="1"/>
              </p:cNvSpPr>
              <p:nvPr/>
            </p:nvSpPr>
            <p:spPr bwMode="auto">
              <a:xfrm flipH="1">
                <a:off x="3597276" y="2836863"/>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08" name="Line 1126"/>
              <p:cNvSpPr>
                <a:spLocks noChangeShapeType="1"/>
              </p:cNvSpPr>
              <p:nvPr/>
            </p:nvSpPr>
            <p:spPr bwMode="auto">
              <a:xfrm flipH="1">
                <a:off x="3582988" y="2843213"/>
                <a:ext cx="14288"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09" name="Line 1127"/>
              <p:cNvSpPr>
                <a:spLocks noChangeShapeType="1"/>
              </p:cNvSpPr>
              <p:nvPr/>
            </p:nvSpPr>
            <p:spPr bwMode="auto">
              <a:xfrm flipH="1" flipV="1">
                <a:off x="3570288" y="2843213"/>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10" name="Line 1128"/>
              <p:cNvSpPr>
                <a:spLocks noChangeShapeType="1"/>
              </p:cNvSpPr>
              <p:nvPr/>
            </p:nvSpPr>
            <p:spPr bwMode="auto">
              <a:xfrm flipH="1" flipV="1">
                <a:off x="3559176" y="2836863"/>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11" name="Line 1129"/>
              <p:cNvSpPr>
                <a:spLocks noChangeShapeType="1"/>
              </p:cNvSpPr>
              <p:nvPr/>
            </p:nvSpPr>
            <p:spPr bwMode="auto">
              <a:xfrm flipH="1" flipV="1">
                <a:off x="3552826" y="2825750"/>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12" name="Line 1130"/>
              <p:cNvSpPr>
                <a:spLocks noChangeShapeType="1"/>
              </p:cNvSpPr>
              <p:nvPr/>
            </p:nvSpPr>
            <p:spPr bwMode="auto">
              <a:xfrm flipH="1" flipV="1">
                <a:off x="3549651" y="2813050"/>
                <a:ext cx="3175"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13" name="Line 1131"/>
              <p:cNvSpPr>
                <a:spLocks noChangeShapeType="1"/>
              </p:cNvSpPr>
              <p:nvPr/>
            </p:nvSpPr>
            <p:spPr bwMode="auto">
              <a:xfrm flipV="1">
                <a:off x="3549651" y="2798763"/>
                <a:ext cx="3175"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14" name="Line 1132"/>
              <p:cNvSpPr>
                <a:spLocks noChangeShapeType="1"/>
              </p:cNvSpPr>
              <p:nvPr/>
            </p:nvSpPr>
            <p:spPr bwMode="auto">
              <a:xfrm flipV="1">
                <a:off x="3552826" y="2787650"/>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15" name="Line 1133"/>
              <p:cNvSpPr>
                <a:spLocks noChangeShapeType="1"/>
              </p:cNvSpPr>
              <p:nvPr/>
            </p:nvSpPr>
            <p:spPr bwMode="auto">
              <a:xfrm flipV="1">
                <a:off x="3559176" y="2781300"/>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16" name="Line 1134"/>
              <p:cNvSpPr>
                <a:spLocks noChangeShapeType="1"/>
              </p:cNvSpPr>
              <p:nvPr/>
            </p:nvSpPr>
            <p:spPr bwMode="auto">
              <a:xfrm flipV="1">
                <a:off x="3570288" y="2779713"/>
                <a:ext cx="12700" cy="15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17" name="Line 1135"/>
              <p:cNvSpPr>
                <a:spLocks noChangeShapeType="1"/>
              </p:cNvSpPr>
              <p:nvPr/>
            </p:nvSpPr>
            <p:spPr bwMode="auto">
              <a:xfrm>
                <a:off x="3582988" y="2779713"/>
                <a:ext cx="14288" cy="15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18" name="Line 1136"/>
              <p:cNvSpPr>
                <a:spLocks noChangeShapeType="1"/>
              </p:cNvSpPr>
              <p:nvPr/>
            </p:nvSpPr>
            <p:spPr bwMode="auto">
              <a:xfrm>
                <a:off x="3597276" y="2781300"/>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19" name="Line 1137"/>
              <p:cNvSpPr>
                <a:spLocks noChangeShapeType="1"/>
              </p:cNvSpPr>
              <p:nvPr/>
            </p:nvSpPr>
            <p:spPr bwMode="auto">
              <a:xfrm>
                <a:off x="3608388" y="2787650"/>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20" name="Line 1138"/>
              <p:cNvSpPr>
                <a:spLocks noChangeShapeType="1"/>
              </p:cNvSpPr>
              <p:nvPr/>
            </p:nvSpPr>
            <p:spPr bwMode="auto">
              <a:xfrm>
                <a:off x="3614738" y="2798763"/>
                <a:ext cx="1588"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21" name="Line 1139"/>
              <p:cNvSpPr>
                <a:spLocks noChangeShapeType="1"/>
              </p:cNvSpPr>
              <p:nvPr/>
            </p:nvSpPr>
            <p:spPr bwMode="auto">
              <a:xfrm flipH="1">
                <a:off x="3695701" y="2903538"/>
                <a:ext cx="3175"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22" name="Line 1140"/>
              <p:cNvSpPr>
                <a:spLocks noChangeShapeType="1"/>
              </p:cNvSpPr>
              <p:nvPr/>
            </p:nvSpPr>
            <p:spPr bwMode="auto">
              <a:xfrm flipH="1">
                <a:off x="3687763" y="2916238"/>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23" name="Line 1141"/>
              <p:cNvSpPr>
                <a:spLocks noChangeShapeType="1"/>
              </p:cNvSpPr>
              <p:nvPr/>
            </p:nvSpPr>
            <p:spPr bwMode="auto">
              <a:xfrm flipH="1">
                <a:off x="3676651" y="2927350"/>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24" name="Line 1142"/>
              <p:cNvSpPr>
                <a:spLocks noChangeShapeType="1"/>
              </p:cNvSpPr>
              <p:nvPr/>
            </p:nvSpPr>
            <p:spPr bwMode="auto">
              <a:xfrm flipH="1">
                <a:off x="3662363" y="2933700"/>
                <a:ext cx="14288"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25" name="Line 1143"/>
              <p:cNvSpPr>
                <a:spLocks noChangeShapeType="1"/>
              </p:cNvSpPr>
              <p:nvPr/>
            </p:nvSpPr>
            <p:spPr bwMode="auto">
              <a:xfrm flipH="1" flipV="1">
                <a:off x="3649663" y="2933700"/>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26" name="Line 1144"/>
              <p:cNvSpPr>
                <a:spLocks noChangeShapeType="1"/>
              </p:cNvSpPr>
              <p:nvPr/>
            </p:nvSpPr>
            <p:spPr bwMode="auto">
              <a:xfrm flipH="1" flipV="1">
                <a:off x="3638551" y="2927350"/>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27" name="Line 1145"/>
              <p:cNvSpPr>
                <a:spLocks noChangeShapeType="1"/>
              </p:cNvSpPr>
              <p:nvPr/>
            </p:nvSpPr>
            <p:spPr bwMode="auto">
              <a:xfrm flipH="1" flipV="1">
                <a:off x="3632201" y="2916238"/>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28" name="Line 1146"/>
              <p:cNvSpPr>
                <a:spLocks noChangeShapeType="1"/>
              </p:cNvSpPr>
              <p:nvPr/>
            </p:nvSpPr>
            <p:spPr bwMode="auto">
              <a:xfrm flipH="1" flipV="1">
                <a:off x="3629026" y="2903538"/>
                <a:ext cx="3175"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29" name="Line 1147"/>
              <p:cNvSpPr>
                <a:spLocks noChangeShapeType="1"/>
              </p:cNvSpPr>
              <p:nvPr/>
            </p:nvSpPr>
            <p:spPr bwMode="auto">
              <a:xfrm flipV="1">
                <a:off x="3629026" y="2889250"/>
                <a:ext cx="3175"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30" name="Line 1148"/>
              <p:cNvSpPr>
                <a:spLocks noChangeShapeType="1"/>
              </p:cNvSpPr>
              <p:nvPr/>
            </p:nvSpPr>
            <p:spPr bwMode="auto">
              <a:xfrm flipV="1">
                <a:off x="3632201" y="2878138"/>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31" name="Line 1149"/>
              <p:cNvSpPr>
                <a:spLocks noChangeShapeType="1"/>
              </p:cNvSpPr>
              <p:nvPr/>
            </p:nvSpPr>
            <p:spPr bwMode="auto">
              <a:xfrm flipV="1">
                <a:off x="3638551" y="2871788"/>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32" name="Line 1150"/>
              <p:cNvSpPr>
                <a:spLocks noChangeShapeType="1"/>
              </p:cNvSpPr>
              <p:nvPr/>
            </p:nvSpPr>
            <p:spPr bwMode="auto">
              <a:xfrm flipV="1">
                <a:off x="3649663" y="2868613"/>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33" name="Line 1151"/>
              <p:cNvSpPr>
                <a:spLocks noChangeShapeType="1"/>
              </p:cNvSpPr>
              <p:nvPr/>
            </p:nvSpPr>
            <p:spPr bwMode="auto">
              <a:xfrm>
                <a:off x="3662363" y="2868613"/>
                <a:ext cx="14288"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34" name="Line 1152"/>
              <p:cNvSpPr>
                <a:spLocks noChangeShapeType="1"/>
              </p:cNvSpPr>
              <p:nvPr/>
            </p:nvSpPr>
            <p:spPr bwMode="auto">
              <a:xfrm>
                <a:off x="3676651" y="2871788"/>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35" name="Line 1153"/>
              <p:cNvSpPr>
                <a:spLocks noChangeShapeType="1"/>
              </p:cNvSpPr>
              <p:nvPr/>
            </p:nvSpPr>
            <p:spPr bwMode="auto">
              <a:xfrm>
                <a:off x="3687763" y="2878138"/>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36" name="Line 1154"/>
              <p:cNvSpPr>
                <a:spLocks noChangeShapeType="1"/>
              </p:cNvSpPr>
              <p:nvPr/>
            </p:nvSpPr>
            <p:spPr bwMode="auto">
              <a:xfrm>
                <a:off x="3695701" y="2889250"/>
                <a:ext cx="3175"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37" name="Line 1155"/>
              <p:cNvSpPr>
                <a:spLocks noChangeShapeType="1"/>
              </p:cNvSpPr>
              <p:nvPr/>
            </p:nvSpPr>
            <p:spPr bwMode="auto">
              <a:xfrm flipH="1">
                <a:off x="3775076" y="2997200"/>
                <a:ext cx="3175"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38" name="Line 1156"/>
              <p:cNvSpPr>
                <a:spLocks noChangeShapeType="1"/>
              </p:cNvSpPr>
              <p:nvPr/>
            </p:nvSpPr>
            <p:spPr bwMode="auto">
              <a:xfrm flipH="1">
                <a:off x="3768726" y="3011488"/>
                <a:ext cx="6350" cy="952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39" name="Line 1157"/>
              <p:cNvSpPr>
                <a:spLocks noChangeShapeType="1"/>
              </p:cNvSpPr>
              <p:nvPr/>
            </p:nvSpPr>
            <p:spPr bwMode="auto">
              <a:xfrm flipH="1">
                <a:off x="3757613" y="3021013"/>
                <a:ext cx="11113" cy="952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40" name="Line 1158"/>
              <p:cNvSpPr>
                <a:spLocks noChangeShapeType="1"/>
              </p:cNvSpPr>
              <p:nvPr/>
            </p:nvSpPr>
            <p:spPr bwMode="auto">
              <a:xfrm flipH="1">
                <a:off x="3743326" y="3030538"/>
                <a:ext cx="14288" cy="15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41" name="Line 1159"/>
              <p:cNvSpPr>
                <a:spLocks noChangeShapeType="1"/>
              </p:cNvSpPr>
              <p:nvPr/>
            </p:nvSpPr>
            <p:spPr bwMode="auto">
              <a:xfrm flipH="1" flipV="1">
                <a:off x="3730626" y="3030538"/>
                <a:ext cx="12700" cy="15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42" name="Line 1160"/>
              <p:cNvSpPr>
                <a:spLocks noChangeShapeType="1"/>
              </p:cNvSpPr>
              <p:nvPr/>
            </p:nvSpPr>
            <p:spPr bwMode="auto">
              <a:xfrm flipH="1" flipV="1">
                <a:off x="3719513" y="3021013"/>
                <a:ext cx="11113" cy="952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43" name="Line 1161"/>
              <p:cNvSpPr>
                <a:spLocks noChangeShapeType="1"/>
              </p:cNvSpPr>
              <p:nvPr/>
            </p:nvSpPr>
            <p:spPr bwMode="auto">
              <a:xfrm flipH="1" flipV="1">
                <a:off x="3711576" y="3011488"/>
                <a:ext cx="7938" cy="952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44" name="Line 1162"/>
              <p:cNvSpPr>
                <a:spLocks noChangeShapeType="1"/>
              </p:cNvSpPr>
              <p:nvPr/>
            </p:nvSpPr>
            <p:spPr bwMode="auto">
              <a:xfrm flipH="1" flipV="1">
                <a:off x="3708401" y="2997200"/>
                <a:ext cx="3175"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45" name="Line 1163"/>
              <p:cNvSpPr>
                <a:spLocks noChangeShapeType="1"/>
              </p:cNvSpPr>
              <p:nvPr/>
            </p:nvSpPr>
            <p:spPr bwMode="auto">
              <a:xfrm flipV="1">
                <a:off x="3708401" y="2984500"/>
                <a:ext cx="3175"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46" name="Line 1164"/>
              <p:cNvSpPr>
                <a:spLocks noChangeShapeType="1"/>
              </p:cNvSpPr>
              <p:nvPr/>
            </p:nvSpPr>
            <p:spPr bwMode="auto">
              <a:xfrm flipV="1">
                <a:off x="3711576" y="2973388"/>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47" name="Line 1165"/>
              <p:cNvSpPr>
                <a:spLocks noChangeShapeType="1"/>
              </p:cNvSpPr>
              <p:nvPr/>
            </p:nvSpPr>
            <p:spPr bwMode="auto">
              <a:xfrm flipV="1">
                <a:off x="3719513" y="2967038"/>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48" name="Line 1166"/>
              <p:cNvSpPr>
                <a:spLocks noChangeShapeType="1"/>
              </p:cNvSpPr>
              <p:nvPr/>
            </p:nvSpPr>
            <p:spPr bwMode="auto">
              <a:xfrm flipV="1">
                <a:off x="3730626" y="2963863"/>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49" name="Line 1167"/>
              <p:cNvSpPr>
                <a:spLocks noChangeShapeType="1"/>
              </p:cNvSpPr>
              <p:nvPr/>
            </p:nvSpPr>
            <p:spPr bwMode="auto">
              <a:xfrm>
                <a:off x="3743326" y="2963863"/>
                <a:ext cx="14288"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50" name="Line 1168"/>
              <p:cNvSpPr>
                <a:spLocks noChangeShapeType="1"/>
              </p:cNvSpPr>
              <p:nvPr/>
            </p:nvSpPr>
            <p:spPr bwMode="auto">
              <a:xfrm>
                <a:off x="3757613" y="2967038"/>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51" name="Line 1169"/>
              <p:cNvSpPr>
                <a:spLocks noChangeShapeType="1"/>
              </p:cNvSpPr>
              <p:nvPr/>
            </p:nvSpPr>
            <p:spPr bwMode="auto">
              <a:xfrm>
                <a:off x="3768726" y="2973388"/>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52" name="Line 1170"/>
              <p:cNvSpPr>
                <a:spLocks noChangeShapeType="1"/>
              </p:cNvSpPr>
              <p:nvPr/>
            </p:nvSpPr>
            <p:spPr bwMode="auto">
              <a:xfrm>
                <a:off x="3775076" y="2984500"/>
                <a:ext cx="3175"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53" name="Line 1171"/>
              <p:cNvSpPr>
                <a:spLocks noChangeShapeType="1"/>
              </p:cNvSpPr>
              <p:nvPr/>
            </p:nvSpPr>
            <p:spPr bwMode="auto">
              <a:xfrm flipH="1">
                <a:off x="3854451" y="3095625"/>
                <a:ext cx="3175"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54" name="Line 1172"/>
              <p:cNvSpPr>
                <a:spLocks noChangeShapeType="1"/>
              </p:cNvSpPr>
              <p:nvPr/>
            </p:nvSpPr>
            <p:spPr bwMode="auto">
              <a:xfrm flipH="1">
                <a:off x="3846513" y="3109913"/>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55" name="Line 1173"/>
              <p:cNvSpPr>
                <a:spLocks noChangeShapeType="1"/>
              </p:cNvSpPr>
              <p:nvPr/>
            </p:nvSpPr>
            <p:spPr bwMode="auto">
              <a:xfrm flipH="1">
                <a:off x="3835401" y="3121025"/>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56" name="Line 1174"/>
              <p:cNvSpPr>
                <a:spLocks noChangeShapeType="1"/>
              </p:cNvSpPr>
              <p:nvPr/>
            </p:nvSpPr>
            <p:spPr bwMode="auto">
              <a:xfrm flipH="1">
                <a:off x="3822701" y="3127375"/>
                <a:ext cx="12700" cy="15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57" name="Line 1175"/>
              <p:cNvSpPr>
                <a:spLocks noChangeShapeType="1"/>
              </p:cNvSpPr>
              <p:nvPr/>
            </p:nvSpPr>
            <p:spPr bwMode="auto">
              <a:xfrm flipH="1" flipV="1">
                <a:off x="3810001" y="3127375"/>
                <a:ext cx="12700" cy="15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58" name="Line 1176"/>
              <p:cNvSpPr>
                <a:spLocks noChangeShapeType="1"/>
              </p:cNvSpPr>
              <p:nvPr/>
            </p:nvSpPr>
            <p:spPr bwMode="auto">
              <a:xfrm flipH="1" flipV="1">
                <a:off x="3798888" y="3121025"/>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59" name="Line 1177"/>
              <p:cNvSpPr>
                <a:spLocks noChangeShapeType="1"/>
              </p:cNvSpPr>
              <p:nvPr/>
            </p:nvSpPr>
            <p:spPr bwMode="auto">
              <a:xfrm flipH="1" flipV="1">
                <a:off x="3790951" y="3109913"/>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60" name="Line 1178"/>
              <p:cNvSpPr>
                <a:spLocks noChangeShapeType="1"/>
              </p:cNvSpPr>
              <p:nvPr/>
            </p:nvSpPr>
            <p:spPr bwMode="auto">
              <a:xfrm flipH="1" flipV="1">
                <a:off x="3789363" y="3095625"/>
                <a:ext cx="1588"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61" name="Line 1179"/>
              <p:cNvSpPr>
                <a:spLocks noChangeShapeType="1"/>
              </p:cNvSpPr>
              <p:nvPr/>
            </p:nvSpPr>
            <p:spPr bwMode="auto">
              <a:xfrm flipV="1">
                <a:off x="3789363" y="3082925"/>
                <a:ext cx="1588"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62" name="Line 1180"/>
              <p:cNvSpPr>
                <a:spLocks noChangeShapeType="1"/>
              </p:cNvSpPr>
              <p:nvPr/>
            </p:nvSpPr>
            <p:spPr bwMode="auto">
              <a:xfrm flipV="1">
                <a:off x="3790951" y="3071813"/>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63" name="Line 1181"/>
              <p:cNvSpPr>
                <a:spLocks noChangeShapeType="1"/>
              </p:cNvSpPr>
              <p:nvPr/>
            </p:nvSpPr>
            <p:spPr bwMode="auto">
              <a:xfrm flipV="1">
                <a:off x="3798888" y="3065463"/>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64" name="Line 1182"/>
              <p:cNvSpPr>
                <a:spLocks noChangeShapeType="1"/>
              </p:cNvSpPr>
              <p:nvPr/>
            </p:nvSpPr>
            <p:spPr bwMode="auto">
              <a:xfrm flipV="1">
                <a:off x="3810001" y="3062288"/>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65" name="Line 1183"/>
              <p:cNvSpPr>
                <a:spLocks noChangeShapeType="1"/>
              </p:cNvSpPr>
              <p:nvPr/>
            </p:nvSpPr>
            <p:spPr bwMode="auto">
              <a:xfrm>
                <a:off x="3822701" y="3062288"/>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66" name="Line 1184"/>
              <p:cNvSpPr>
                <a:spLocks noChangeShapeType="1"/>
              </p:cNvSpPr>
              <p:nvPr/>
            </p:nvSpPr>
            <p:spPr bwMode="auto">
              <a:xfrm>
                <a:off x="3835401" y="3065463"/>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67" name="Line 1185"/>
              <p:cNvSpPr>
                <a:spLocks noChangeShapeType="1"/>
              </p:cNvSpPr>
              <p:nvPr/>
            </p:nvSpPr>
            <p:spPr bwMode="auto">
              <a:xfrm>
                <a:off x="3846513" y="3071813"/>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68" name="Line 1186"/>
              <p:cNvSpPr>
                <a:spLocks noChangeShapeType="1"/>
              </p:cNvSpPr>
              <p:nvPr/>
            </p:nvSpPr>
            <p:spPr bwMode="auto">
              <a:xfrm>
                <a:off x="3854451" y="3082925"/>
                <a:ext cx="3175"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69" name="Line 1187"/>
              <p:cNvSpPr>
                <a:spLocks noChangeShapeType="1"/>
              </p:cNvSpPr>
              <p:nvPr/>
            </p:nvSpPr>
            <p:spPr bwMode="auto">
              <a:xfrm flipH="1">
                <a:off x="4011613" y="3290888"/>
                <a:ext cx="3175"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70" name="Line 1188"/>
              <p:cNvSpPr>
                <a:spLocks noChangeShapeType="1"/>
              </p:cNvSpPr>
              <p:nvPr/>
            </p:nvSpPr>
            <p:spPr bwMode="auto">
              <a:xfrm flipH="1">
                <a:off x="4005263" y="3305175"/>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71" name="Line 1189"/>
              <p:cNvSpPr>
                <a:spLocks noChangeShapeType="1"/>
              </p:cNvSpPr>
              <p:nvPr/>
            </p:nvSpPr>
            <p:spPr bwMode="auto">
              <a:xfrm flipH="1">
                <a:off x="3994151" y="3316288"/>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72" name="Line 1190"/>
              <p:cNvSpPr>
                <a:spLocks noChangeShapeType="1"/>
              </p:cNvSpPr>
              <p:nvPr/>
            </p:nvSpPr>
            <p:spPr bwMode="auto">
              <a:xfrm flipH="1">
                <a:off x="3979863" y="3322638"/>
                <a:ext cx="14288"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73" name="Line 1191"/>
              <p:cNvSpPr>
                <a:spLocks noChangeShapeType="1"/>
              </p:cNvSpPr>
              <p:nvPr/>
            </p:nvSpPr>
            <p:spPr bwMode="auto">
              <a:xfrm flipH="1" flipV="1">
                <a:off x="3967163" y="3322638"/>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74" name="Line 1192"/>
              <p:cNvSpPr>
                <a:spLocks noChangeShapeType="1"/>
              </p:cNvSpPr>
              <p:nvPr/>
            </p:nvSpPr>
            <p:spPr bwMode="auto">
              <a:xfrm flipH="1" flipV="1">
                <a:off x="3956051" y="3316288"/>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75" name="Line 1193"/>
              <p:cNvSpPr>
                <a:spLocks noChangeShapeType="1"/>
              </p:cNvSpPr>
              <p:nvPr/>
            </p:nvSpPr>
            <p:spPr bwMode="auto">
              <a:xfrm flipH="1" flipV="1">
                <a:off x="3949701" y="3305175"/>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76" name="Line 1194"/>
              <p:cNvSpPr>
                <a:spLocks noChangeShapeType="1"/>
              </p:cNvSpPr>
              <p:nvPr/>
            </p:nvSpPr>
            <p:spPr bwMode="auto">
              <a:xfrm flipH="1" flipV="1">
                <a:off x="3946526" y="3290888"/>
                <a:ext cx="3175"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77" name="Line 1195"/>
              <p:cNvSpPr>
                <a:spLocks noChangeShapeType="1"/>
              </p:cNvSpPr>
              <p:nvPr/>
            </p:nvSpPr>
            <p:spPr bwMode="auto">
              <a:xfrm flipV="1">
                <a:off x="3946526" y="3278188"/>
                <a:ext cx="3175"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78" name="Line 1196"/>
              <p:cNvSpPr>
                <a:spLocks noChangeShapeType="1"/>
              </p:cNvSpPr>
              <p:nvPr/>
            </p:nvSpPr>
            <p:spPr bwMode="auto">
              <a:xfrm flipV="1">
                <a:off x="3949701" y="3267075"/>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79" name="Line 1197"/>
              <p:cNvSpPr>
                <a:spLocks noChangeShapeType="1"/>
              </p:cNvSpPr>
              <p:nvPr/>
            </p:nvSpPr>
            <p:spPr bwMode="auto">
              <a:xfrm flipV="1">
                <a:off x="3956051" y="3260725"/>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80" name="Line 1198"/>
              <p:cNvSpPr>
                <a:spLocks noChangeShapeType="1"/>
              </p:cNvSpPr>
              <p:nvPr/>
            </p:nvSpPr>
            <p:spPr bwMode="auto">
              <a:xfrm flipV="1">
                <a:off x="3967163" y="3257550"/>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81" name="Line 1199"/>
              <p:cNvSpPr>
                <a:spLocks noChangeShapeType="1"/>
              </p:cNvSpPr>
              <p:nvPr/>
            </p:nvSpPr>
            <p:spPr bwMode="auto">
              <a:xfrm>
                <a:off x="3979863" y="3257550"/>
                <a:ext cx="14288"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82" name="Line 1201"/>
              <p:cNvSpPr>
                <a:spLocks noChangeShapeType="1"/>
              </p:cNvSpPr>
              <p:nvPr/>
            </p:nvSpPr>
            <p:spPr bwMode="auto">
              <a:xfrm>
                <a:off x="3994150" y="3260725"/>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83" name="Line 1202"/>
              <p:cNvSpPr>
                <a:spLocks noChangeShapeType="1"/>
              </p:cNvSpPr>
              <p:nvPr/>
            </p:nvSpPr>
            <p:spPr bwMode="auto">
              <a:xfrm>
                <a:off x="4005263" y="3267075"/>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84" name="Line 1203"/>
              <p:cNvSpPr>
                <a:spLocks noChangeShapeType="1"/>
              </p:cNvSpPr>
              <p:nvPr/>
            </p:nvSpPr>
            <p:spPr bwMode="auto">
              <a:xfrm>
                <a:off x="4011613" y="3278188"/>
                <a:ext cx="3175"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85" name="Line 1204"/>
              <p:cNvSpPr>
                <a:spLocks noChangeShapeType="1"/>
              </p:cNvSpPr>
              <p:nvPr/>
            </p:nvSpPr>
            <p:spPr bwMode="auto">
              <a:xfrm flipH="1">
                <a:off x="4167188" y="3479800"/>
                <a:ext cx="3175"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86" name="Line 1205"/>
              <p:cNvSpPr>
                <a:spLocks noChangeShapeType="1"/>
              </p:cNvSpPr>
              <p:nvPr/>
            </p:nvSpPr>
            <p:spPr bwMode="auto">
              <a:xfrm flipH="1">
                <a:off x="4160838" y="3494088"/>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87" name="Line 1206"/>
              <p:cNvSpPr>
                <a:spLocks noChangeShapeType="1"/>
              </p:cNvSpPr>
              <p:nvPr/>
            </p:nvSpPr>
            <p:spPr bwMode="auto">
              <a:xfrm flipH="1">
                <a:off x="4149725" y="3505200"/>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88" name="Line 1207"/>
              <p:cNvSpPr>
                <a:spLocks noChangeShapeType="1"/>
              </p:cNvSpPr>
              <p:nvPr/>
            </p:nvSpPr>
            <p:spPr bwMode="auto">
              <a:xfrm flipH="1">
                <a:off x="4135438" y="3511550"/>
                <a:ext cx="14288"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89" name="Line 1208"/>
              <p:cNvSpPr>
                <a:spLocks noChangeShapeType="1"/>
              </p:cNvSpPr>
              <p:nvPr/>
            </p:nvSpPr>
            <p:spPr bwMode="auto">
              <a:xfrm flipH="1" flipV="1">
                <a:off x="4122738" y="3511550"/>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90" name="Line 1209"/>
              <p:cNvSpPr>
                <a:spLocks noChangeShapeType="1"/>
              </p:cNvSpPr>
              <p:nvPr/>
            </p:nvSpPr>
            <p:spPr bwMode="auto">
              <a:xfrm flipH="1" flipV="1">
                <a:off x="4111625" y="3505200"/>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91" name="Line 1210"/>
              <p:cNvSpPr>
                <a:spLocks noChangeShapeType="1"/>
              </p:cNvSpPr>
              <p:nvPr/>
            </p:nvSpPr>
            <p:spPr bwMode="auto">
              <a:xfrm flipH="1" flipV="1">
                <a:off x="4105275" y="3494088"/>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92" name="Line 1211"/>
              <p:cNvSpPr>
                <a:spLocks noChangeShapeType="1"/>
              </p:cNvSpPr>
              <p:nvPr/>
            </p:nvSpPr>
            <p:spPr bwMode="auto">
              <a:xfrm flipH="1" flipV="1">
                <a:off x="4102100" y="3479800"/>
                <a:ext cx="3175"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93" name="Line 1212"/>
              <p:cNvSpPr>
                <a:spLocks noChangeShapeType="1"/>
              </p:cNvSpPr>
              <p:nvPr/>
            </p:nvSpPr>
            <p:spPr bwMode="auto">
              <a:xfrm flipV="1">
                <a:off x="4102100" y="3467100"/>
                <a:ext cx="3175"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94" name="Line 1213"/>
              <p:cNvSpPr>
                <a:spLocks noChangeShapeType="1"/>
              </p:cNvSpPr>
              <p:nvPr/>
            </p:nvSpPr>
            <p:spPr bwMode="auto">
              <a:xfrm flipV="1">
                <a:off x="4105275" y="3455988"/>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95" name="Line 1214"/>
              <p:cNvSpPr>
                <a:spLocks noChangeShapeType="1"/>
              </p:cNvSpPr>
              <p:nvPr/>
            </p:nvSpPr>
            <p:spPr bwMode="auto">
              <a:xfrm flipV="1">
                <a:off x="4111625" y="3449638"/>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96" name="Line 1215"/>
              <p:cNvSpPr>
                <a:spLocks noChangeShapeType="1"/>
              </p:cNvSpPr>
              <p:nvPr/>
            </p:nvSpPr>
            <p:spPr bwMode="auto">
              <a:xfrm flipV="1">
                <a:off x="4122738" y="3446463"/>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97" name="Line 1216"/>
              <p:cNvSpPr>
                <a:spLocks noChangeShapeType="1"/>
              </p:cNvSpPr>
              <p:nvPr/>
            </p:nvSpPr>
            <p:spPr bwMode="auto">
              <a:xfrm>
                <a:off x="4135438" y="3446463"/>
                <a:ext cx="14288"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98" name="Line 1217"/>
              <p:cNvSpPr>
                <a:spLocks noChangeShapeType="1"/>
              </p:cNvSpPr>
              <p:nvPr/>
            </p:nvSpPr>
            <p:spPr bwMode="auto">
              <a:xfrm>
                <a:off x="4149725" y="3449638"/>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99" name="Line 1218"/>
              <p:cNvSpPr>
                <a:spLocks noChangeShapeType="1"/>
              </p:cNvSpPr>
              <p:nvPr/>
            </p:nvSpPr>
            <p:spPr bwMode="auto">
              <a:xfrm>
                <a:off x="4160838" y="3455988"/>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00" name="Line 1219"/>
              <p:cNvSpPr>
                <a:spLocks noChangeShapeType="1"/>
              </p:cNvSpPr>
              <p:nvPr/>
            </p:nvSpPr>
            <p:spPr bwMode="auto">
              <a:xfrm>
                <a:off x="4167188" y="3467100"/>
                <a:ext cx="3175"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01" name="Line 1220"/>
              <p:cNvSpPr>
                <a:spLocks noChangeShapeType="1"/>
              </p:cNvSpPr>
              <p:nvPr/>
            </p:nvSpPr>
            <p:spPr bwMode="auto">
              <a:xfrm flipH="1">
                <a:off x="4319588" y="3651250"/>
                <a:ext cx="3175"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02" name="Line 1221"/>
              <p:cNvSpPr>
                <a:spLocks noChangeShapeType="1"/>
              </p:cNvSpPr>
              <p:nvPr/>
            </p:nvSpPr>
            <p:spPr bwMode="auto">
              <a:xfrm flipH="1">
                <a:off x="4311650" y="3665538"/>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03" name="Line 1222"/>
              <p:cNvSpPr>
                <a:spLocks noChangeShapeType="1"/>
              </p:cNvSpPr>
              <p:nvPr/>
            </p:nvSpPr>
            <p:spPr bwMode="auto">
              <a:xfrm flipH="1">
                <a:off x="4300538" y="3676650"/>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04" name="Line 1223"/>
              <p:cNvSpPr>
                <a:spLocks noChangeShapeType="1"/>
              </p:cNvSpPr>
              <p:nvPr/>
            </p:nvSpPr>
            <p:spPr bwMode="auto">
              <a:xfrm flipH="1">
                <a:off x="4287838" y="3683000"/>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05" name="Line 1224"/>
              <p:cNvSpPr>
                <a:spLocks noChangeShapeType="1"/>
              </p:cNvSpPr>
              <p:nvPr/>
            </p:nvSpPr>
            <p:spPr bwMode="auto">
              <a:xfrm flipH="1" flipV="1">
                <a:off x="4275138" y="3683000"/>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06" name="Line 1225"/>
              <p:cNvSpPr>
                <a:spLocks noChangeShapeType="1"/>
              </p:cNvSpPr>
              <p:nvPr/>
            </p:nvSpPr>
            <p:spPr bwMode="auto">
              <a:xfrm flipH="1" flipV="1">
                <a:off x="4264025" y="3676650"/>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07" name="Line 1226"/>
              <p:cNvSpPr>
                <a:spLocks noChangeShapeType="1"/>
              </p:cNvSpPr>
              <p:nvPr/>
            </p:nvSpPr>
            <p:spPr bwMode="auto">
              <a:xfrm flipH="1" flipV="1">
                <a:off x="4256088" y="3665538"/>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08" name="Line 1227"/>
              <p:cNvSpPr>
                <a:spLocks noChangeShapeType="1"/>
              </p:cNvSpPr>
              <p:nvPr/>
            </p:nvSpPr>
            <p:spPr bwMode="auto">
              <a:xfrm flipH="1" flipV="1">
                <a:off x="4252913" y="3651250"/>
                <a:ext cx="3175"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09" name="Line 1228"/>
              <p:cNvSpPr>
                <a:spLocks noChangeShapeType="1"/>
              </p:cNvSpPr>
              <p:nvPr/>
            </p:nvSpPr>
            <p:spPr bwMode="auto">
              <a:xfrm flipV="1">
                <a:off x="4252913" y="3638550"/>
                <a:ext cx="3175"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10" name="Line 1229"/>
              <p:cNvSpPr>
                <a:spLocks noChangeShapeType="1"/>
              </p:cNvSpPr>
              <p:nvPr/>
            </p:nvSpPr>
            <p:spPr bwMode="auto">
              <a:xfrm flipV="1">
                <a:off x="4256088" y="3627438"/>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11" name="Line 1230"/>
              <p:cNvSpPr>
                <a:spLocks noChangeShapeType="1"/>
              </p:cNvSpPr>
              <p:nvPr/>
            </p:nvSpPr>
            <p:spPr bwMode="auto">
              <a:xfrm flipV="1">
                <a:off x="4264025" y="3621088"/>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12" name="Line 1231"/>
              <p:cNvSpPr>
                <a:spLocks noChangeShapeType="1"/>
              </p:cNvSpPr>
              <p:nvPr/>
            </p:nvSpPr>
            <p:spPr bwMode="auto">
              <a:xfrm flipV="1">
                <a:off x="4275138" y="3617913"/>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13" name="Line 1232"/>
              <p:cNvSpPr>
                <a:spLocks noChangeShapeType="1"/>
              </p:cNvSpPr>
              <p:nvPr/>
            </p:nvSpPr>
            <p:spPr bwMode="auto">
              <a:xfrm>
                <a:off x="4287838" y="3617913"/>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14" name="Line 1233"/>
              <p:cNvSpPr>
                <a:spLocks noChangeShapeType="1"/>
              </p:cNvSpPr>
              <p:nvPr/>
            </p:nvSpPr>
            <p:spPr bwMode="auto">
              <a:xfrm>
                <a:off x="4300538" y="3621088"/>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15" name="Line 1234"/>
              <p:cNvSpPr>
                <a:spLocks noChangeShapeType="1"/>
              </p:cNvSpPr>
              <p:nvPr/>
            </p:nvSpPr>
            <p:spPr bwMode="auto">
              <a:xfrm>
                <a:off x="4311650" y="3627438"/>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16" name="Line 1235"/>
              <p:cNvSpPr>
                <a:spLocks noChangeShapeType="1"/>
              </p:cNvSpPr>
              <p:nvPr/>
            </p:nvSpPr>
            <p:spPr bwMode="auto">
              <a:xfrm>
                <a:off x="4319588" y="3638550"/>
                <a:ext cx="3175"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17" name="Line 1236"/>
              <p:cNvSpPr>
                <a:spLocks noChangeShapeType="1"/>
              </p:cNvSpPr>
              <p:nvPr/>
            </p:nvSpPr>
            <p:spPr bwMode="auto">
              <a:xfrm flipH="1">
                <a:off x="4467225" y="3800475"/>
                <a:ext cx="1588"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18" name="Line 1237"/>
              <p:cNvSpPr>
                <a:spLocks noChangeShapeType="1"/>
              </p:cNvSpPr>
              <p:nvPr/>
            </p:nvSpPr>
            <p:spPr bwMode="auto">
              <a:xfrm flipH="1">
                <a:off x="4459288" y="3813175"/>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19" name="Line 1238"/>
              <p:cNvSpPr>
                <a:spLocks noChangeShapeType="1"/>
              </p:cNvSpPr>
              <p:nvPr/>
            </p:nvSpPr>
            <p:spPr bwMode="auto">
              <a:xfrm flipH="1">
                <a:off x="4449763" y="3824288"/>
                <a:ext cx="9525"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20" name="Line 1239"/>
              <p:cNvSpPr>
                <a:spLocks noChangeShapeType="1"/>
              </p:cNvSpPr>
              <p:nvPr/>
            </p:nvSpPr>
            <p:spPr bwMode="auto">
              <a:xfrm flipH="1">
                <a:off x="4435475" y="3830638"/>
                <a:ext cx="14288"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21" name="Line 1240"/>
              <p:cNvSpPr>
                <a:spLocks noChangeShapeType="1"/>
              </p:cNvSpPr>
              <p:nvPr/>
            </p:nvSpPr>
            <p:spPr bwMode="auto">
              <a:xfrm flipH="1" flipV="1">
                <a:off x="4422775" y="3830638"/>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22" name="Line 1241"/>
              <p:cNvSpPr>
                <a:spLocks noChangeShapeType="1"/>
              </p:cNvSpPr>
              <p:nvPr/>
            </p:nvSpPr>
            <p:spPr bwMode="auto">
              <a:xfrm flipH="1" flipV="1">
                <a:off x="4411663" y="3824288"/>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23" name="Line 1242"/>
              <p:cNvSpPr>
                <a:spLocks noChangeShapeType="1"/>
              </p:cNvSpPr>
              <p:nvPr/>
            </p:nvSpPr>
            <p:spPr bwMode="auto">
              <a:xfrm flipH="1" flipV="1">
                <a:off x="4405313" y="3813175"/>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24" name="Line 1243"/>
              <p:cNvSpPr>
                <a:spLocks noChangeShapeType="1"/>
              </p:cNvSpPr>
              <p:nvPr/>
            </p:nvSpPr>
            <p:spPr bwMode="auto">
              <a:xfrm flipH="1" flipV="1">
                <a:off x="4402138" y="3800475"/>
                <a:ext cx="3175"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25" name="Line 1244"/>
              <p:cNvSpPr>
                <a:spLocks noChangeShapeType="1"/>
              </p:cNvSpPr>
              <p:nvPr/>
            </p:nvSpPr>
            <p:spPr bwMode="auto">
              <a:xfrm flipV="1">
                <a:off x="4402138" y="3786188"/>
                <a:ext cx="3175"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26" name="Line 1245"/>
              <p:cNvSpPr>
                <a:spLocks noChangeShapeType="1"/>
              </p:cNvSpPr>
              <p:nvPr/>
            </p:nvSpPr>
            <p:spPr bwMode="auto">
              <a:xfrm flipV="1">
                <a:off x="4405313" y="3776663"/>
                <a:ext cx="6350" cy="952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27" name="Line 1246"/>
              <p:cNvSpPr>
                <a:spLocks noChangeShapeType="1"/>
              </p:cNvSpPr>
              <p:nvPr/>
            </p:nvSpPr>
            <p:spPr bwMode="auto">
              <a:xfrm flipV="1">
                <a:off x="4411663" y="3768725"/>
                <a:ext cx="11113"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28" name="Line 1247"/>
              <p:cNvSpPr>
                <a:spLocks noChangeShapeType="1"/>
              </p:cNvSpPr>
              <p:nvPr/>
            </p:nvSpPr>
            <p:spPr bwMode="auto">
              <a:xfrm flipV="1">
                <a:off x="4422775" y="3767138"/>
                <a:ext cx="12700" cy="15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29" name="Line 1248"/>
              <p:cNvSpPr>
                <a:spLocks noChangeShapeType="1"/>
              </p:cNvSpPr>
              <p:nvPr/>
            </p:nvSpPr>
            <p:spPr bwMode="auto">
              <a:xfrm>
                <a:off x="4435475" y="3767138"/>
                <a:ext cx="14288" cy="15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30" name="Line 1249"/>
              <p:cNvSpPr>
                <a:spLocks noChangeShapeType="1"/>
              </p:cNvSpPr>
              <p:nvPr/>
            </p:nvSpPr>
            <p:spPr bwMode="auto">
              <a:xfrm>
                <a:off x="4449763" y="3768725"/>
                <a:ext cx="9525"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31" name="Line 1250"/>
              <p:cNvSpPr>
                <a:spLocks noChangeShapeType="1"/>
              </p:cNvSpPr>
              <p:nvPr/>
            </p:nvSpPr>
            <p:spPr bwMode="auto">
              <a:xfrm>
                <a:off x="4459288" y="3776663"/>
                <a:ext cx="7938" cy="952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32" name="Line 1251"/>
              <p:cNvSpPr>
                <a:spLocks noChangeShapeType="1"/>
              </p:cNvSpPr>
              <p:nvPr/>
            </p:nvSpPr>
            <p:spPr bwMode="auto">
              <a:xfrm>
                <a:off x="4467225" y="3786188"/>
                <a:ext cx="1588"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33" name="Line 1252"/>
              <p:cNvSpPr>
                <a:spLocks noChangeShapeType="1"/>
              </p:cNvSpPr>
              <p:nvPr/>
            </p:nvSpPr>
            <p:spPr bwMode="auto">
              <a:xfrm flipH="1">
                <a:off x="4610100" y="3921125"/>
                <a:ext cx="3175"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34" name="Line 1253"/>
              <p:cNvSpPr>
                <a:spLocks noChangeShapeType="1"/>
              </p:cNvSpPr>
              <p:nvPr/>
            </p:nvSpPr>
            <p:spPr bwMode="auto">
              <a:xfrm flipH="1">
                <a:off x="4603750" y="3935413"/>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35" name="Line 1254"/>
              <p:cNvSpPr>
                <a:spLocks noChangeShapeType="1"/>
              </p:cNvSpPr>
              <p:nvPr/>
            </p:nvSpPr>
            <p:spPr bwMode="auto">
              <a:xfrm flipH="1">
                <a:off x="4592638" y="3946525"/>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36" name="Line 1255"/>
              <p:cNvSpPr>
                <a:spLocks noChangeShapeType="1"/>
              </p:cNvSpPr>
              <p:nvPr/>
            </p:nvSpPr>
            <p:spPr bwMode="auto">
              <a:xfrm flipH="1">
                <a:off x="4578350" y="3952875"/>
                <a:ext cx="14288"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37" name="Line 1256"/>
              <p:cNvSpPr>
                <a:spLocks noChangeShapeType="1"/>
              </p:cNvSpPr>
              <p:nvPr/>
            </p:nvSpPr>
            <p:spPr bwMode="auto">
              <a:xfrm flipH="1" flipV="1">
                <a:off x="4565650" y="3952875"/>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38" name="Line 1257"/>
              <p:cNvSpPr>
                <a:spLocks noChangeShapeType="1"/>
              </p:cNvSpPr>
              <p:nvPr/>
            </p:nvSpPr>
            <p:spPr bwMode="auto">
              <a:xfrm flipH="1" flipV="1">
                <a:off x="4554538" y="3946525"/>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39" name="Line 1258"/>
              <p:cNvSpPr>
                <a:spLocks noChangeShapeType="1"/>
              </p:cNvSpPr>
              <p:nvPr/>
            </p:nvSpPr>
            <p:spPr bwMode="auto">
              <a:xfrm flipH="1" flipV="1">
                <a:off x="4548188" y="3935413"/>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40" name="Line 1259"/>
              <p:cNvSpPr>
                <a:spLocks noChangeShapeType="1"/>
              </p:cNvSpPr>
              <p:nvPr/>
            </p:nvSpPr>
            <p:spPr bwMode="auto">
              <a:xfrm flipH="1" flipV="1">
                <a:off x="4545013" y="3921125"/>
                <a:ext cx="3175"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41" name="Line 1260"/>
              <p:cNvSpPr>
                <a:spLocks noChangeShapeType="1"/>
              </p:cNvSpPr>
              <p:nvPr/>
            </p:nvSpPr>
            <p:spPr bwMode="auto">
              <a:xfrm flipV="1">
                <a:off x="4545013" y="3908425"/>
                <a:ext cx="3175"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42" name="Line 1261"/>
              <p:cNvSpPr>
                <a:spLocks noChangeShapeType="1"/>
              </p:cNvSpPr>
              <p:nvPr/>
            </p:nvSpPr>
            <p:spPr bwMode="auto">
              <a:xfrm flipV="1">
                <a:off x="4548188" y="3897313"/>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43" name="Line 1262"/>
              <p:cNvSpPr>
                <a:spLocks noChangeShapeType="1"/>
              </p:cNvSpPr>
              <p:nvPr/>
            </p:nvSpPr>
            <p:spPr bwMode="auto">
              <a:xfrm flipV="1">
                <a:off x="4554538" y="3889375"/>
                <a:ext cx="11113"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44" name="Line 1263"/>
              <p:cNvSpPr>
                <a:spLocks noChangeShapeType="1"/>
              </p:cNvSpPr>
              <p:nvPr/>
            </p:nvSpPr>
            <p:spPr bwMode="auto">
              <a:xfrm flipV="1">
                <a:off x="4565650" y="3886200"/>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45" name="Line 1264"/>
              <p:cNvSpPr>
                <a:spLocks noChangeShapeType="1"/>
              </p:cNvSpPr>
              <p:nvPr/>
            </p:nvSpPr>
            <p:spPr bwMode="auto">
              <a:xfrm>
                <a:off x="4578350" y="3886200"/>
                <a:ext cx="14288"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46" name="Line 1265"/>
              <p:cNvSpPr>
                <a:spLocks noChangeShapeType="1"/>
              </p:cNvSpPr>
              <p:nvPr/>
            </p:nvSpPr>
            <p:spPr bwMode="auto">
              <a:xfrm>
                <a:off x="4592638" y="3889375"/>
                <a:ext cx="11113"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47" name="Line 1266"/>
              <p:cNvSpPr>
                <a:spLocks noChangeShapeType="1"/>
              </p:cNvSpPr>
              <p:nvPr/>
            </p:nvSpPr>
            <p:spPr bwMode="auto">
              <a:xfrm>
                <a:off x="4603750" y="3897313"/>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48" name="Line 1267"/>
              <p:cNvSpPr>
                <a:spLocks noChangeShapeType="1"/>
              </p:cNvSpPr>
              <p:nvPr/>
            </p:nvSpPr>
            <p:spPr bwMode="auto">
              <a:xfrm>
                <a:off x="4610100" y="3908425"/>
                <a:ext cx="3175"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49" name="Line 1268"/>
              <p:cNvSpPr>
                <a:spLocks noChangeShapeType="1"/>
              </p:cNvSpPr>
              <p:nvPr/>
            </p:nvSpPr>
            <p:spPr bwMode="auto">
              <a:xfrm flipH="1">
                <a:off x="4875213" y="4092575"/>
                <a:ext cx="1588"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50" name="Line 1269"/>
              <p:cNvSpPr>
                <a:spLocks noChangeShapeType="1"/>
              </p:cNvSpPr>
              <p:nvPr/>
            </p:nvSpPr>
            <p:spPr bwMode="auto">
              <a:xfrm flipH="1">
                <a:off x="4867275" y="4106863"/>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51" name="Line 1270"/>
              <p:cNvSpPr>
                <a:spLocks noChangeShapeType="1"/>
              </p:cNvSpPr>
              <p:nvPr/>
            </p:nvSpPr>
            <p:spPr bwMode="auto">
              <a:xfrm flipH="1">
                <a:off x="4857750" y="4117975"/>
                <a:ext cx="9525"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52" name="Line 1271"/>
              <p:cNvSpPr>
                <a:spLocks noChangeShapeType="1"/>
              </p:cNvSpPr>
              <p:nvPr/>
            </p:nvSpPr>
            <p:spPr bwMode="auto">
              <a:xfrm flipH="1">
                <a:off x="4843463" y="4125913"/>
                <a:ext cx="14288" cy="15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53" name="Line 1272"/>
              <p:cNvSpPr>
                <a:spLocks noChangeShapeType="1"/>
              </p:cNvSpPr>
              <p:nvPr/>
            </p:nvSpPr>
            <p:spPr bwMode="auto">
              <a:xfrm flipH="1" flipV="1">
                <a:off x="4830763" y="4125913"/>
                <a:ext cx="12700" cy="15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54" name="Line 1273"/>
              <p:cNvSpPr>
                <a:spLocks noChangeShapeType="1"/>
              </p:cNvSpPr>
              <p:nvPr/>
            </p:nvSpPr>
            <p:spPr bwMode="auto">
              <a:xfrm flipH="1" flipV="1">
                <a:off x="4819650" y="4117975"/>
                <a:ext cx="11113"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55" name="Line 1274"/>
              <p:cNvSpPr>
                <a:spLocks noChangeShapeType="1"/>
              </p:cNvSpPr>
              <p:nvPr/>
            </p:nvSpPr>
            <p:spPr bwMode="auto">
              <a:xfrm flipH="1" flipV="1">
                <a:off x="4813300" y="4106863"/>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56" name="Line 1275"/>
              <p:cNvSpPr>
                <a:spLocks noChangeShapeType="1"/>
              </p:cNvSpPr>
              <p:nvPr/>
            </p:nvSpPr>
            <p:spPr bwMode="auto">
              <a:xfrm flipH="1" flipV="1">
                <a:off x="4810125" y="4092575"/>
                <a:ext cx="3175"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57" name="Line 1276"/>
              <p:cNvSpPr>
                <a:spLocks noChangeShapeType="1"/>
              </p:cNvSpPr>
              <p:nvPr/>
            </p:nvSpPr>
            <p:spPr bwMode="auto">
              <a:xfrm flipV="1">
                <a:off x="4810125" y="4079875"/>
                <a:ext cx="3175"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58" name="Line 1277"/>
              <p:cNvSpPr>
                <a:spLocks noChangeShapeType="1"/>
              </p:cNvSpPr>
              <p:nvPr/>
            </p:nvSpPr>
            <p:spPr bwMode="auto">
              <a:xfrm flipV="1">
                <a:off x="4813300" y="4068763"/>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59" name="Line 1278"/>
              <p:cNvSpPr>
                <a:spLocks noChangeShapeType="1"/>
              </p:cNvSpPr>
              <p:nvPr/>
            </p:nvSpPr>
            <p:spPr bwMode="auto">
              <a:xfrm flipV="1">
                <a:off x="4819650" y="4062413"/>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60" name="Line 1279"/>
              <p:cNvSpPr>
                <a:spLocks noChangeShapeType="1"/>
              </p:cNvSpPr>
              <p:nvPr/>
            </p:nvSpPr>
            <p:spPr bwMode="auto">
              <a:xfrm flipV="1">
                <a:off x="4830763" y="4059238"/>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61" name="Line 1280"/>
              <p:cNvSpPr>
                <a:spLocks noChangeShapeType="1"/>
              </p:cNvSpPr>
              <p:nvPr/>
            </p:nvSpPr>
            <p:spPr bwMode="auto">
              <a:xfrm>
                <a:off x="4843463" y="4059238"/>
                <a:ext cx="14288"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62" name="Line 1281"/>
              <p:cNvSpPr>
                <a:spLocks noChangeShapeType="1"/>
              </p:cNvSpPr>
              <p:nvPr/>
            </p:nvSpPr>
            <p:spPr bwMode="auto">
              <a:xfrm>
                <a:off x="4857750" y="4062413"/>
                <a:ext cx="9525"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63" name="Line 1282"/>
              <p:cNvSpPr>
                <a:spLocks noChangeShapeType="1"/>
              </p:cNvSpPr>
              <p:nvPr/>
            </p:nvSpPr>
            <p:spPr bwMode="auto">
              <a:xfrm>
                <a:off x="4867275" y="4068763"/>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64" name="Line 1283"/>
              <p:cNvSpPr>
                <a:spLocks noChangeShapeType="1"/>
              </p:cNvSpPr>
              <p:nvPr/>
            </p:nvSpPr>
            <p:spPr bwMode="auto">
              <a:xfrm>
                <a:off x="4875213" y="4079875"/>
                <a:ext cx="1588"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65" name="Line 1284"/>
              <p:cNvSpPr>
                <a:spLocks noChangeShapeType="1"/>
              </p:cNvSpPr>
              <p:nvPr/>
            </p:nvSpPr>
            <p:spPr bwMode="auto">
              <a:xfrm flipH="1">
                <a:off x="5095875" y="4184650"/>
                <a:ext cx="3175"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66" name="Line 1285"/>
              <p:cNvSpPr>
                <a:spLocks noChangeShapeType="1"/>
              </p:cNvSpPr>
              <p:nvPr/>
            </p:nvSpPr>
            <p:spPr bwMode="auto">
              <a:xfrm flipH="1">
                <a:off x="5087938" y="4198938"/>
                <a:ext cx="7938" cy="952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67" name="Line 1286"/>
              <p:cNvSpPr>
                <a:spLocks noChangeShapeType="1"/>
              </p:cNvSpPr>
              <p:nvPr/>
            </p:nvSpPr>
            <p:spPr bwMode="auto">
              <a:xfrm flipH="1">
                <a:off x="5076825" y="4208463"/>
                <a:ext cx="11113"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68" name="Line 1287"/>
              <p:cNvSpPr>
                <a:spLocks noChangeShapeType="1"/>
              </p:cNvSpPr>
              <p:nvPr/>
            </p:nvSpPr>
            <p:spPr bwMode="auto">
              <a:xfrm flipH="1">
                <a:off x="5065713" y="4216400"/>
                <a:ext cx="11113"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69" name="Line 1288"/>
              <p:cNvSpPr>
                <a:spLocks noChangeShapeType="1"/>
              </p:cNvSpPr>
              <p:nvPr/>
            </p:nvSpPr>
            <p:spPr bwMode="auto">
              <a:xfrm flipH="1" flipV="1">
                <a:off x="5051425" y="4216400"/>
                <a:ext cx="14288"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70" name="Line 1289"/>
              <p:cNvSpPr>
                <a:spLocks noChangeShapeType="1"/>
              </p:cNvSpPr>
              <p:nvPr/>
            </p:nvSpPr>
            <p:spPr bwMode="auto">
              <a:xfrm flipH="1" flipV="1">
                <a:off x="5040313" y="4208463"/>
                <a:ext cx="11113"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71" name="Line 1290"/>
              <p:cNvSpPr>
                <a:spLocks noChangeShapeType="1"/>
              </p:cNvSpPr>
              <p:nvPr/>
            </p:nvSpPr>
            <p:spPr bwMode="auto">
              <a:xfrm flipH="1" flipV="1">
                <a:off x="5032375" y="4198938"/>
                <a:ext cx="7938" cy="952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72" name="Line 1291"/>
              <p:cNvSpPr>
                <a:spLocks noChangeShapeType="1"/>
              </p:cNvSpPr>
              <p:nvPr/>
            </p:nvSpPr>
            <p:spPr bwMode="auto">
              <a:xfrm flipH="1" flipV="1">
                <a:off x="5030788" y="4184650"/>
                <a:ext cx="1588"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73" name="Line 1292"/>
              <p:cNvSpPr>
                <a:spLocks noChangeShapeType="1"/>
              </p:cNvSpPr>
              <p:nvPr/>
            </p:nvSpPr>
            <p:spPr bwMode="auto">
              <a:xfrm flipV="1">
                <a:off x="5030788" y="4171950"/>
                <a:ext cx="1588"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74" name="Line 1293"/>
              <p:cNvSpPr>
                <a:spLocks noChangeShapeType="1"/>
              </p:cNvSpPr>
              <p:nvPr/>
            </p:nvSpPr>
            <p:spPr bwMode="auto">
              <a:xfrm flipV="1">
                <a:off x="5032375" y="4162425"/>
                <a:ext cx="7938" cy="952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75" name="Line 1294"/>
              <p:cNvSpPr>
                <a:spLocks noChangeShapeType="1"/>
              </p:cNvSpPr>
              <p:nvPr/>
            </p:nvSpPr>
            <p:spPr bwMode="auto">
              <a:xfrm flipV="1">
                <a:off x="5040313" y="4152900"/>
                <a:ext cx="11113" cy="952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76" name="Line 1295"/>
              <p:cNvSpPr>
                <a:spLocks noChangeShapeType="1"/>
              </p:cNvSpPr>
              <p:nvPr/>
            </p:nvSpPr>
            <p:spPr bwMode="auto">
              <a:xfrm flipV="1">
                <a:off x="5051425" y="4151313"/>
                <a:ext cx="14288" cy="15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77" name="Line 1296"/>
              <p:cNvSpPr>
                <a:spLocks noChangeShapeType="1"/>
              </p:cNvSpPr>
              <p:nvPr/>
            </p:nvSpPr>
            <p:spPr bwMode="auto">
              <a:xfrm>
                <a:off x="5065713" y="4151313"/>
                <a:ext cx="11113" cy="15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78" name="Line 1297"/>
              <p:cNvSpPr>
                <a:spLocks noChangeShapeType="1"/>
              </p:cNvSpPr>
              <p:nvPr/>
            </p:nvSpPr>
            <p:spPr bwMode="auto">
              <a:xfrm>
                <a:off x="5076825" y="4152900"/>
                <a:ext cx="11113" cy="952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79" name="Line 1298"/>
              <p:cNvSpPr>
                <a:spLocks noChangeShapeType="1"/>
              </p:cNvSpPr>
              <p:nvPr/>
            </p:nvSpPr>
            <p:spPr bwMode="auto">
              <a:xfrm>
                <a:off x="5087938" y="4162425"/>
                <a:ext cx="7938" cy="952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80" name="Line 1299"/>
              <p:cNvSpPr>
                <a:spLocks noChangeShapeType="1"/>
              </p:cNvSpPr>
              <p:nvPr/>
            </p:nvSpPr>
            <p:spPr bwMode="auto">
              <a:xfrm>
                <a:off x="5095875" y="4171950"/>
                <a:ext cx="3175"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81" name="Line 1300"/>
              <p:cNvSpPr>
                <a:spLocks noChangeShapeType="1"/>
              </p:cNvSpPr>
              <p:nvPr/>
            </p:nvSpPr>
            <p:spPr bwMode="auto">
              <a:xfrm flipH="1">
                <a:off x="5248275" y="4227513"/>
                <a:ext cx="3175"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82" name="Line 1301"/>
              <p:cNvSpPr>
                <a:spLocks noChangeShapeType="1"/>
              </p:cNvSpPr>
              <p:nvPr/>
            </p:nvSpPr>
            <p:spPr bwMode="auto">
              <a:xfrm flipH="1">
                <a:off x="5240338" y="4241800"/>
                <a:ext cx="7938" cy="952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83" name="Line 1302"/>
              <p:cNvSpPr>
                <a:spLocks noChangeShapeType="1"/>
              </p:cNvSpPr>
              <p:nvPr/>
            </p:nvSpPr>
            <p:spPr bwMode="auto">
              <a:xfrm flipH="1">
                <a:off x="5229225" y="4251325"/>
                <a:ext cx="11113"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84" name="Line 1303"/>
              <p:cNvSpPr>
                <a:spLocks noChangeShapeType="1"/>
              </p:cNvSpPr>
              <p:nvPr/>
            </p:nvSpPr>
            <p:spPr bwMode="auto">
              <a:xfrm flipH="1">
                <a:off x="5216525" y="4259263"/>
                <a:ext cx="12700" cy="15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85" name="Line 1304"/>
              <p:cNvSpPr>
                <a:spLocks noChangeShapeType="1"/>
              </p:cNvSpPr>
              <p:nvPr/>
            </p:nvSpPr>
            <p:spPr bwMode="auto">
              <a:xfrm flipH="1" flipV="1">
                <a:off x="5203825" y="4259263"/>
                <a:ext cx="12700" cy="15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86" name="Line 1305"/>
              <p:cNvSpPr>
                <a:spLocks noChangeShapeType="1"/>
              </p:cNvSpPr>
              <p:nvPr/>
            </p:nvSpPr>
            <p:spPr bwMode="auto">
              <a:xfrm flipH="1" flipV="1">
                <a:off x="5192713" y="4251325"/>
                <a:ext cx="11113"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87" name="Line 1306"/>
              <p:cNvSpPr>
                <a:spLocks noChangeShapeType="1"/>
              </p:cNvSpPr>
              <p:nvPr/>
            </p:nvSpPr>
            <p:spPr bwMode="auto">
              <a:xfrm flipH="1" flipV="1">
                <a:off x="5184775" y="4241800"/>
                <a:ext cx="7938" cy="952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88" name="Line 1307"/>
              <p:cNvSpPr>
                <a:spLocks noChangeShapeType="1"/>
              </p:cNvSpPr>
              <p:nvPr/>
            </p:nvSpPr>
            <p:spPr bwMode="auto">
              <a:xfrm flipH="1" flipV="1">
                <a:off x="5183188" y="4227513"/>
                <a:ext cx="1588"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89" name="Line 1308"/>
              <p:cNvSpPr>
                <a:spLocks noChangeShapeType="1"/>
              </p:cNvSpPr>
              <p:nvPr/>
            </p:nvSpPr>
            <p:spPr bwMode="auto">
              <a:xfrm flipV="1">
                <a:off x="5183188" y="4214813"/>
                <a:ext cx="1588"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90" name="Line 1309"/>
              <p:cNvSpPr>
                <a:spLocks noChangeShapeType="1"/>
              </p:cNvSpPr>
              <p:nvPr/>
            </p:nvSpPr>
            <p:spPr bwMode="auto">
              <a:xfrm flipV="1">
                <a:off x="5184775" y="4203700"/>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91" name="Line 1310"/>
              <p:cNvSpPr>
                <a:spLocks noChangeShapeType="1"/>
              </p:cNvSpPr>
              <p:nvPr/>
            </p:nvSpPr>
            <p:spPr bwMode="auto">
              <a:xfrm flipV="1">
                <a:off x="5192713" y="4197350"/>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92" name="Line 1311"/>
              <p:cNvSpPr>
                <a:spLocks noChangeShapeType="1"/>
              </p:cNvSpPr>
              <p:nvPr/>
            </p:nvSpPr>
            <p:spPr bwMode="auto">
              <a:xfrm flipV="1">
                <a:off x="5203825" y="4194175"/>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93" name="Line 1312"/>
              <p:cNvSpPr>
                <a:spLocks noChangeShapeType="1"/>
              </p:cNvSpPr>
              <p:nvPr/>
            </p:nvSpPr>
            <p:spPr bwMode="auto">
              <a:xfrm>
                <a:off x="5216525" y="4194175"/>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94" name="Line 1313"/>
              <p:cNvSpPr>
                <a:spLocks noChangeShapeType="1"/>
              </p:cNvSpPr>
              <p:nvPr/>
            </p:nvSpPr>
            <p:spPr bwMode="auto">
              <a:xfrm>
                <a:off x="5229225" y="4197350"/>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95" name="Line 1314"/>
              <p:cNvSpPr>
                <a:spLocks noChangeShapeType="1"/>
              </p:cNvSpPr>
              <p:nvPr/>
            </p:nvSpPr>
            <p:spPr bwMode="auto">
              <a:xfrm>
                <a:off x="5240338" y="4203700"/>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96" name="Line 1315"/>
              <p:cNvSpPr>
                <a:spLocks noChangeShapeType="1"/>
              </p:cNvSpPr>
              <p:nvPr/>
            </p:nvSpPr>
            <p:spPr bwMode="auto">
              <a:xfrm>
                <a:off x="5248275" y="4214813"/>
                <a:ext cx="3175"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97" name="Line 1316"/>
              <p:cNvSpPr>
                <a:spLocks noChangeShapeType="1"/>
              </p:cNvSpPr>
              <p:nvPr/>
            </p:nvSpPr>
            <p:spPr bwMode="auto">
              <a:xfrm flipH="1">
                <a:off x="5303838" y="4238625"/>
                <a:ext cx="3175"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98" name="Line 1317"/>
              <p:cNvSpPr>
                <a:spLocks noChangeShapeType="1"/>
              </p:cNvSpPr>
              <p:nvPr/>
            </p:nvSpPr>
            <p:spPr bwMode="auto">
              <a:xfrm flipH="1">
                <a:off x="5295900" y="4251325"/>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99" name="Line 1318"/>
              <p:cNvSpPr>
                <a:spLocks noChangeShapeType="1"/>
              </p:cNvSpPr>
              <p:nvPr/>
            </p:nvSpPr>
            <p:spPr bwMode="auto">
              <a:xfrm flipH="1">
                <a:off x="5284788" y="4262438"/>
                <a:ext cx="11113"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00" name="Line 1319"/>
              <p:cNvSpPr>
                <a:spLocks noChangeShapeType="1"/>
              </p:cNvSpPr>
              <p:nvPr/>
            </p:nvSpPr>
            <p:spPr bwMode="auto">
              <a:xfrm flipH="1">
                <a:off x="5273675" y="4270375"/>
                <a:ext cx="11113" cy="15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01" name="Line 1320"/>
              <p:cNvSpPr>
                <a:spLocks noChangeShapeType="1"/>
              </p:cNvSpPr>
              <p:nvPr/>
            </p:nvSpPr>
            <p:spPr bwMode="auto">
              <a:xfrm flipH="1" flipV="1">
                <a:off x="5259388" y="4270375"/>
                <a:ext cx="14288" cy="15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02" name="Line 1321"/>
              <p:cNvSpPr>
                <a:spLocks noChangeShapeType="1"/>
              </p:cNvSpPr>
              <p:nvPr/>
            </p:nvSpPr>
            <p:spPr bwMode="auto">
              <a:xfrm flipH="1" flipV="1">
                <a:off x="5248275" y="4262438"/>
                <a:ext cx="11113"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03" name="Line 1322"/>
              <p:cNvSpPr>
                <a:spLocks noChangeShapeType="1"/>
              </p:cNvSpPr>
              <p:nvPr/>
            </p:nvSpPr>
            <p:spPr bwMode="auto">
              <a:xfrm flipH="1" flipV="1">
                <a:off x="5240338" y="4251325"/>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04" name="Line 1323"/>
              <p:cNvSpPr>
                <a:spLocks noChangeShapeType="1"/>
              </p:cNvSpPr>
              <p:nvPr/>
            </p:nvSpPr>
            <p:spPr bwMode="auto">
              <a:xfrm flipH="1" flipV="1">
                <a:off x="5238750" y="4238625"/>
                <a:ext cx="1588"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05" name="Line 1324"/>
              <p:cNvSpPr>
                <a:spLocks noChangeShapeType="1"/>
              </p:cNvSpPr>
              <p:nvPr/>
            </p:nvSpPr>
            <p:spPr bwMode="auto">
              <a:xfrm flipV="1">
                <a:off x="5238750" y="4225925"/>
                <a:ext cx="1588"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06" name="Line 1325"/>
              <p:cNvSpPr>
                <a:spLocks noChangeShapeType="1"/>
              </p:cNvSpPr>
              <p:nvPr/>
            </p:nvSpPr>
            <p:spPr bwMode="auto">
              <a:xfrm flipV="1">
                <a:off x="5240338" y="4214813"/>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07" name="Line 1326"/>
              <p:cNvSpPr>
                <a:spLocks noChangeShapeType="1"/>
              </p:cNvSpPr>
              <p:nvPr/>
            </p:nvSpPr>
            <p:spPr bwMode="auto">
              <a:xfrm flipV="1">
                <a:off x="5248275" y="4206875"/>
                <a:ext cx="11113"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08" name="Line 1327"/>
              <p:cNvSpPr>
                <a:spLocks noChangeShapeType="1"/>
              </p:cNvSpPr>
              <p:nvPr/>
            </p:nvSpPr>
            <p:spPr bwMode="auto">
              <a:xfrm flipV="1">
                <a:off x="5259388" y="4205288"/>
                <a:ext cx="14288" cy="15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09" name="Line 1328"/>
              <p:cNvSpPr>
                <a:spLocks noChangeShapeType="1"/>
              </p:cNvSpPr>
              <p:nvPr/>
            </p:nvSpPr>
            <p:spPr bwMode="auto">
              <a:xfrm>
                <a:off x="5273675" y="4205288"/>
                <a:ext cx="11113" cy="15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10" name="Line 1329"/>
              <p:cNvSpPr>
                <a:spLocks noChangeShapeType="1"/>
              </p:cNvSpPr>
              <p:nvPr/>
            </p:nvSpPr>
            <p:spPr bwMode="auto">
              <a:xfrm>
                <a:off x="5284788" y="4206875"/>
                <a:ext cx="11113"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11" name="Line 1330"/>
              <p:cNvSpPr>
                <a:spLocks noChangeShapeType="1"/>
              </p:cNvSpPr>
              <p:nvPr/>
            </p:nvSpPr>
            <p:spPr bwMode="auto">
              <a:xfrm>
                <a:off x="5295900" y="4214813"/>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12" name="Line 1331"/>
              <p:cNvSpPr>
                <a:spLocks noChangeShapeType="1"/>
              </p:cNvSpPr>
              <p:nvPr/>
            </p:nvSpPr>
            <p:spPr bwMode="auto">
              <a:xfrm>
                <a:off x="5303838" y="4225925"/>
                <a:ext cx="3175"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13" name="Line 1332"/>
              <p:cNvSpPr>
                <a:spLocks noChangeShapeType="1"/>
              </p:cNvSpPr>
              <p:nvPr/>
            </p:nvSpPr>
            <p:spPr bwMode="auto">
              <a:xfrm flipH="1">
                <a:off x="5492750" y="4273550"/>
                <a:ext cx="1588"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14" name="Line 1333"/>
              <p:cNvSpPr>
                <a:spLocks noChangeShapeType="1"/>
              </p:cNvSpPr>
              <p:nvPr/>
            </p:nvSpPr>
            <p:spPr bwMode="auto">
              <a:xfrm flipH="1">
                <a:off x="5484813" y="4287838"/>
                <a:ext cx="7938" cy="952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15" name="Line 1334"/>
              <p:cNvSpPr>
                <a:spLocks noChangeShapeType="1"/>
              </p:cNvSpPr>
              <p:nvPr/>
            </p:nvSpPr>
            <p:spPr bwMode="auto">
              <a:xfrm flipH="1">
                <a:off x="5473700" y="4297363"/>
                <a:ext cx="11113"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16" name="Line 1335"/>
              <p:cNvSpPr>
                <a:spLocks noChangeShapeType="1"/>
              </p:cNvSpPr>
              <p:nvPr/>
            </p:nvSpPr>
            <p:spPr bwMode="auto">
              <a:xfrm flipH="1">
                <a:off x="5461000" y="4305300"/>
                <a:ext cx="12700" cy="15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17" name="Line 1336"/>
              <p:cNvSpPr>
                <a:spLocks noChangeShapeType="1"/>
              </p:cNvSpPr>
              <p:nvPr/>
            </p:nvSpPr>
            <p:spPr bwMode="auto">
              <a:xfrm flipH="1" flipV="1">
                <a:off x="5446713" y="4305300"/>
                <a:ext cx="14288" cy="15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18" name="Line 1337"/>
              <p:cNvSpPr>
                <a:spLocks noChangeShapeType="1"/>
              </p:cNvSpPr>
              <p:nvPr/>
            </p:nvSpPr>
            <p:spPr bwMode="auto">
              <a:xfrm flipH="1" flipV="1">
                <a:off x="5437188" y="4297363"/>
                <a:ext cx="9525"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19" name="Line 1338"/>
              <p:cNvSpPr>
                <a:spLocks noChangeShapeType="1"/>
              </p:cNvSpPr>
              <p:nvPr/>
            </p:nvSpPr>
            <p:spPr bwMode="auto">
              <a:xfrm flipH="1" flipV="1">
                <a:off x="5429250" y="4287838"/>
                <a:ext cx="7938" cy="952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20" name="Line 1339"/>
              <p:cNvSpPr>
                <a:spLocks noChangeShapeType="1"/>
              </p:cNvSpPr>
              <p:nvPr/>
            </p:nvSpPr>
            <p:spPr bwMode="auto">
              <a:xfrm flipH="1" flipV="1">
                <a:off x="5427663" y="4273550"/>
                <a:ext cx="1588"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21" name="Line 1340"/>
              <p:cNvSpPr>
                <a:spLocks noChangeShapeType="1"/>
              </p:cNvSpPr>
              <p:nvPr/>
            </p:nvSpPr>
            <p:spPr bwMode="auto">
              <a:xfrm flipV="1">
                <a:off x="5427663" y="4260850"/>
                <a:ext cx="1588"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22" name="Line 1341"/>
              <p:cNvSpPr>
                <a:spLocks noChangeShapeType="1"/>
              </p:cNvSpPr>
              <p:nvPr/>
            </p:nvSpPr>
            <p:spPr bwMode="auto">
              <a:xfrm flipV="1">
                <a:off x="5429250" y="4249738"/>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23" name="Line 1342"/>
              <p:cNvSpPr>
                <a:spLocks noChangeShapeType="1"/>
              </p:cNvSpPr>
              <p:nvPr/>
            </p:nvSpPr>
            <p:spPr bwMode="auto">
              <a:xfrm flipV="1">
                <a:off x="5437188" y="4243388"/>
                <a:ext cx="9525"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24" name="Line 1343"/>
              <p:cNvSpPr>
                <a:spLocks noChangeShapeType="1"/>
              </p:cNvSpPr>
              <p:nvPr/>
            </p:nvSpPr>
            <p:spPr bwMode="auto">
              <a:xfrm flipV="1">
                <a:off x="5446713" y="4240213"/>
                <a:ext cx="14288"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25" name="Line 1344"/>
              <p:cNvSpPr>
                <a:spLocks noChangeShapeType="1"/>
              </p:cNvSpPr>
              <p:nvPr/>
            </p:nvSpPr>
            <p:spPr bwMode="auto">
              <a:xfrm>
                <a:off x="5461000" y="4240213"/>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26" name="Line 1345"/>
              <p:cNvSpPr>
                <a:spLocks noChangeShapeType="1"/>
              </p:cNvSpPr>
              <p:nvPr/>
            </p:nvSpPr>
            <p:spPr bwMode="auto">
              <a:xfrm>
                <a:off x="5473700" y="4243388"/>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27" name="Line 1346"/>
              <p:cNvSpPr>
                <a:spLocks noChangeShapeType="1"/>
              </p:cNvSpPr>
              <p:nvPr/>
            </p:nvSpPr>
            <p:spPr bwMode="auto">
              <a:xfrm>
                <a:off x="5484813" y="4249738"/>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28" name="Line 1347"/>
              <p:cNvSpPr>
                <a:spLocks noChangeShapeType="1"/>
              </p:cNvSpPr>
              <p:nvPr/>
            </p:nvSpPr>
            <p:spPr bwMode="auto">
              <a:xfrm>
                <a:off x="5492750" y="4260850"/>
                <a:ext cx="1588"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29" name="Line 1348"/>
              <p:cNvSpPr>
                <a:spLocks noChangeShapeType="1"/>
              </p:cNvSpPr>
              <p:nvPr/>
            </p:nvSpPr>
            <p:spPr bwMode="auto">
              <a:xfrm flipH="1">
                <a:off x="5821363" y="4324350"/>
                <a:ext cx="3175"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30" name="Line 1349"/>
              <p:cNvSpPr>
                <a:spLocks noChangeShapeType="1"/>
              </p:cNvSpPr>
              <p:nvPr/>
            </p:nvSpPr>
            <p:spPr bwMode="auto">
              <a:xfrm flipH="1">
                <a:off x="5813425" y="4335463"/>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31" name="Line 1350"/>
              <p:cNvSpPr>
                <a:spLocks noChangeShapeType="1"/>
              </p:cNvSpPr>
              <p:nvPr/>
            </p:nvSpPr>
            <p:spPr bwMode="auto">
              <a:xfrm flipH="1">
                <a:off x="5802313" y="4346575"/>
                <a:ext cx="11113"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32" name="Line 1351"/>
              <p:cNvSpPr>
                <a:spLocks noChangeShapeType="1"/>
              </p:cNvSpPr>
              <p:nvPr/>
            </p:nvSpPr>
            <p:spPr bwMode="auto">
              <a:xfrm flipH="1">
                <a:off x="5789613" y="4354513"/>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33" name="Line 1352"/>
              <p:cNvSpPr>
                <a:spLocks noChangeShapeType="1"/>
              </p:cNvSpPr>
              <p:nvPr/>
            </p:nvSpPr>
            <p:spPr bwMode="auto">
              <a:xfrm flipH="1" flipV="1">
                <a:off x="5776913" y="4354513"/>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34" name="Line 1353"/>
              <p:cNvSpPr>
                <a:spLocks noChangeShapeType="1"/>
              </p:cNvSpPr>
              <p:nvPr/>
            </p:nvSpPr>
            <p:spPr bwMode="auto">
              <a:xfrm flipH="1" flipV="1">
                <a:off x="5765800" y="4346575"/>
                <a:ext cx="11113"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35" name="Line 1354"/>
              <p:cNvSpPr>
                <a:spLocks noChangeShapeType="1"/>
              </p:cNvSpPr>
              <p:nvPr/>
            </p:nvSpPr>
            <p:spPr bwMode="auto">
              <a:xfrm flipH="1" flipV="1">
                <a:off x="5757863" y="4335463"/>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36" name="Line 1355"/>
              <p:cNvSpPr>
                <a:spLocks noChangeShapeType="1"/>
              </p:cNvSpPr>
              <p:nvPr/>
            </p:nvSpPr>
            <p:spPr bwMode="auto">
              <a:xfrm flipH="1" flipV="1">
                <a:off x="5754688" y="4324350"/>
                <a:ext cx="3175"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37" name="Line 1356"/>
              <p:cNvSpPr>
                <a:spLocks noChangeShapeType="1"/>
              </p:cNvSpPr>
              <p:nvPr/>
            </p:nvSpPr>
            <p:spPr bwMode="auto">
              <a:xfrm flipV="1">
                <a:off x="5754688" y="4310063"/>
                <a:ext cx="3175"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38" name="Line 1357"/>
              <p:cNvSpPr>
                <a:spLocks noChangeShapeType="1"/>
              </p:cNvSpPr>
              <p:nvPr/>
            </p:nvSpPr>
            <p:spPr bwMode="auto">
              <a:xfrm flipV="1">
                <a:off x="5757863" y="4298950"/>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39" name="Line 1358"/>
              <p:cNvSpPr>
                <a:spLocks noChangeShapeType="1"/>
              </p:cNvSpPr>
              <p:nvPr/>
            </p:nvSpPr>
            <p:spPr bwMode="auto">
              <a:xfrm flipV="1">
                <a:off x="5765800" y="4291013"/>
                <a:ext cx="11113"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40" name="Line 1359"/>
              <p:cNvSpPr>
                <a:spLocks noChangeShapeType="1"/>
              </p:cNvSpPr>
              <p:nvPr/>
            </p:nvSpPr>
            <p:spPr bwMode="auto">
              <a:xfrm flipV="1">
                <a:off x="5776913" y="4287838"/>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41" name="Line 1360"/>
              <p:cNvSpPr>
                <a:spLocks noChangeShapeType="1"/>
              </p:cNvSpPr>
              <p:nvPr/>
            </p:nvSpPr>
            <p:spPr bwMode="auto">
              <a:xfrm>
                <a:off x="5789613" y="4287838"/>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42" name="Line 1361"/>
              <p:cNvSpPr>
                <a:spLocks noChangeShapeType="1"/>
              </p:cNvSpPr>
              <p:nvPr/>
            </p:nvSpPr>
            <p:spPr bwMode="auto">
              <a:xfrm>
                <a:off x="5802313" y="4291013"/>
                <a:ext cx="11113"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43" name="Line 1362"/>
              <p:cNvSpPr>
                <a:spLocks noChangeShapeType="1"/>
              </p:cNvSpPr>
              <p:nvPr/>
            </p:nvSpPr>
            <p:spPr bwMode="auto">
              <a:xfrm>
                <a:off x="5813425" y="4298950"/>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44" name="Line 1363"/>
              <p:cNvSpPr>
                <a:spLocks noChangeShapeType="1"/>
              </p:cNvSpPr>
              <p:nvPr/>
            </p:nvSpPr>
            <p:spPr bwMode="auto">
              <a:xfrm>
                <a:off x="5821363" y="4310063"/>
                <a:ext cx="3175"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45" name="Line 1364"/>
              <p:cNvSpPr>
                <a:spLocks noChangeShapeType="1"/>
              </p:cNvSpPr>
              <p:nvPr/>
            </p:nvSpPr>
            <p:spPr bwMode="auto">
              <a:xfrm flipH="1">
                <a:off x="5948363" y="4330700"/>
                <a:ext cx="3175"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46" name="Line 1365"/>
              <p:cNvSpPr>
                <a:spLocks noChangeShapeType="1"/>
              </p:cNvSpPr>
              <p:nvPr/>
            </p:nvSpPr>
            <p:spPr bwMode="auto">
              <a:xfrm flipH="1">
                <a:off x="5942013" y="4343400"/>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47" name="Line 1366"/>
              <p:cNvSpPr>
                <a:spLocks noChangeShapeType="1"/>
              </p:cNvSpPr>
              <p:nvPr/>
            </p:nvSpPr>
            <p:spPr bwMode="auto">
              <a:xfrm flipH="1">
                <a:off x="5930900" y="4354513"/>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48" name="Line 1367"/>
              <p:cNvSpPr>
                <a:spLocks noChangeShapeType="1"/>
              </p:cNvSpPr>
              <p:nvPr/>
            </p:nvSpPr>
            <p:spPr bwMode="auto">
              <a:xfrm flipH="1">
                <a:off x="5918200" y="4360863"/>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49" name="Line 1368"/>
              <p:cNvSpPr>
                <a:spLocks noChangeShapeType="1"/>
              </p:cNvSpPr>
              <p:nvPr/>
            </p:nvSpPr>
            <p:spPr bwMode="auto">
              <a:xfrm flipH="1" flipV="1">
                <a:off x="5903913" y="4360863"/>
                <a:ext cx="14288"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50" name="Line 1369"/>
              <p:cNvSpPr>
                <a:spLocks noChangeShapeType="1"/>
              </p:cNvSpPr>
              <p:nvPr/>
            </p:nvSpPr>
            <p:spPr bwMode="auto">
              <a:xfrm flipH="1" flipV="1">
                <a:off x="5892800" y="4354513"/>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51" name="Line 1370"/>
              <p:cNvSpPr>
                <a:spLocks noChangeShapeType="1"/>
              </p:cNvSpPr>
              <p:nvPr/>
            </p:nvSpPr>
            <p:spPr bwMode="auto">
              <a:xfrm flipH="1" flipV="1">
                <a:off x="5886450" y="4343400"/>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52" name="Line 1371"/>
              <p:cNvSpPr>
                <a:spLocks noChangeShapeType="1"/>
              </p:cNvSpPr>
              <p:nvPr/>
            </p:nvSpPr>
            <p:spPr bwMode="auto">
              <a:xfrm flipH="1" flipV="1">
                <a:off x="5883275" y="4330700"/>
                <a:ext cx="3175"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53" name="Line 1372"/>
              <p:cNvSpPr>
                <a:spLocks noChangeShapeType="1"/>
              </p:cNvSpPr>
              <p:nvPr/>
            </p:nvSpPr>
            <p:spPr bwMode="auto">
              <a:xfrm flipV="1">
                <a:off x="5883275" y="4316413"/>
                <a:ext cx="3175"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54" name="Line 1373"/>
              <p:cNvSpPr>
                <a:spLocks noChangeShapeType="1"/>
              </p:cNvSpPr>
              <p:nvPr/>
            </p:nvSpPr>
            <p:spPr bwMode="auto">
              <a:xfrm flipV="1">
                <a:off x="5886450" y="4305300"/>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55" name="Line 1374"/>
              <p:cNvSpPr>
                <a:spLocks noChangeShapeType="1"/>
              </p:cNvSpPr>
              <p:nvPr/>
            </p:nvSpPr>
            <p:spPr bwMode="auto">
              <a:xfrm flipV="1">
                <a:off x="5892800" y="4297363"/>
                <a:ext cx="11113"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56" name="Line 1375"/>
              <p:cNvSpPr>
                <a:spLocks noChangeShapeType="1"/>
              </p:cNvSpPr>
              <p:nvPr/>
            </p:nvSpPr>
            <p:spPr bwMode="auto">
              <a:xfrm flipV="1">
                <a:off x="5903913" y="4295775"/>
                <a:ext cx="14288" cy="15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57" name="Line 1376"/>
              <p:cNvSpPr>
                <a:spLocks noChangeShapeType="1"/>
              </p:cNvSpPr>
              <p:nvPr/>
            </p:nvSpPr>
            <p:spPr bwMode="auto">
              <a:xfrm>
                <a:off x="5918200" y="4295775"/>
                <a:ext cx="12700" cy="15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58" name="Line 1377"/>
              <p:cNvSpPr>
                <a:spLocks noChangeShapeType="1"/>
              </p:cNvSpPr>
              <p:nvPr/>
            </p:nvSpPr>
            <p:spPr bwMode="auto">
              <a:xfrm>
                <a:off x="5930900" y="4297363"/>
                <a:ext cx="11113"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59" name="Line 1378"/>
              <p:cNvSpPr>
                <a:spLocks noChangeShapeType="1"/>
              </p:cNvSpPr>
              <p:nvPr/>
            </p:nvSpPr>
            <p:spPr bwMode="auto">
              <a:xfrm>
                <a:off x="5942013" y="4305300"/>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60" name="Line 1379"/>
              <p:cNvSpPr>
                <a:spLocks noChangeShapeType="1"/>
              </p:cNvSpPr>
              <p:nvPr/>
            </p:nvSpPr>
            <p:spPr bwMode="auto">
              <a:xfrm>
                <a:off x="5948363" y="4316413"/>
                <a:ext cx="3175"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61" name="Line 1380"/>
              <p:cNvSpPr>
                <a:spLocks noChangeShapeType="1"/>
              </p:cNvSpPr>
              <p:nvPr/>
            </p:nvSpPr>
            <p:spPr bwMode="auto">
              <a:xfrm flipH="1">
                <a:off x="6243638" y="4243388"/>
                <a:ext cx="3175"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62" name="Line 1381"/>
              <p:cNvSpPr>
                <a:spLocks noChangeShapeType="1"/>
              </p:cNvSpPr>
              <p:nvPr/>
            </p:nvSpPr>
            <p:spPr bwMode="auto">
              <a:xfrm flipH="1">
                <a:off x="6237288" y="4257675"/>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63" name="Line 1382"/>
              <p:cNvSpPr>
                <a:spLocks noChangeShapeType="1"/>
              </p:cNvSpPr>
              <p:nvPr/>
            </p:nvSpPr>
            <p:spPr bwMode="auto">
              <a:xfrm flipH="1">
                <a:off x="6226175" y="4268788"/>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64" name="Line 1383"/>
              <p:cNvSpPr>
                <a:spLocks noChangeShapeType="1"/>
              </p:cNvSpPr>
              <p:nvPr/>
            </p:nvSpPr>
            <p:spPr bwMode="auto">
              <a:xfrm flipH="1">
                <a:off x="6213475" y="4275138"/>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65" name="Line 1384"/>
              <p:cNvSpPr>
                <a:spLocks noChangeShapeType="1"/>
              </p:cNvSpPr>
              <p:nvPr/>
            </p:nvSpPr>
            <p:spPr bwMode="auto">
              <a:xfrm flipH="1" flipV="1">
                <a:off x="6199188" y="4275138"/>
                <a:ext cx="14288"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66" name="Line 1385"/>
              <p:cNvSpPr>
                <a:spLocks noChangeShapeType="1"/>
              </p:cNvSpPr>
              <p:nvPr/>
            </p:nvSpPr>
            <p:spPr bwMode="auto">
              <a:xfrm flipH="1" flipV="1">
                <a:off x="6189663" y="4268788"/>
                <a:ext cx="9525"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67" name="Line 1386"/>
              <p:cNvSpPr>
                <a:spLocks noChangeShapeType="1"/>
              </p:cNvSpPr>
              <p:nvPr/>
            </p:nvSpPr>
            <p:spPr bwMode="auto">
              <a:xfrm flipH="1" flipV="1">
                <a:off x="6181725" y="4257675"/>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68" name="Line 1387"/>
              <p:cNvSpPr>
                <a:spLocks noChangeShapeType="1"/>
              </p:cNvSpPr>
              <p:nvPr/>
            </p:nvSpPr>
            <p:spPr bwMode="auto">
              <a:xfrm flipH="1" flipV="1">
                <a:off x="6180138" y="4243388"/>
                <a:ext cx="1588"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69" name="Line 1388"/>
              <p:cNvSpPr>
                <a:spLocks noChangeShapeType="1"/>
              </p:cNvSpPr>
              <p:nvPr/>
            </p:nvSpPr>
            <p:spPr bwMode="auto">
              <a:xfrm flipV="1">
                <a:off x="6180138" y="4230688"/>
                <a:ext cx="1588"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70" name="Line 1389"/>
              <p:cNvSpPr>
                <a:spLocks noChangeShapeType="1"/>
              </p:cNvSpPr>
              <p:nvPr/>
            </p:nvSpPr>
            <p:spPr bwMode="auto">
              <a:xfrm flipV="1">
                <a:off x="6181725" y="4219575"/>
                <a:ext cx="7938"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71" name="Line 1390"/>
              <p:cNvSpPr>
                <a:spLocks noChangeShapeType="1"/>
              </p:cNvSpPr>
              <p:nvPr/>
            </p:nvSpPr>
            <p:spPr bwMode="auto">
              <a:xfrm flipV="1">
                <a:off x="6189663" y="4213225"/>
                <a:ext cx="9525"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72" name="Line 1391"/>
              <p:cNvSpPr>
                <a:spLocks noChangeShapeType="1"/>
              </p:cNvSpPr>
              <p:nvPr/>
            </p:nvSpPr>
            <p:spPr bwMode="auto">
              <a:xfrm flipV="1">
                <a:off x="6199188" y="4210050"/>
                <a:ext cx="14288"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73" name="Line 1392"/>
              <p:cNvSpPr>
                <a:spLocks noChangeShapeType="1"/>
              </p:cNvSpPr>
              <p:nvPr/>
            </p:nvSpPr>
            <p:spPr bwMode="auto">
              <a:xfrm>
                <a:off x="6213475" y="4210050"/>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74" name="Line 1393"/>
              <p:cNvSpPr>
                <a:spLocks noChangeShapeType="1"/>
              </p:cNvSpPr>
              <p:nvPr/>
            </p:nvSpPr>
            <p:spPr bwMode="auto">
              <a:xfrm>
                <a:off x="6226175" y="4213225"/>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75" name="Line 1394"/>
              <p:cNvSpPr>
                <a:spLocks noChangeShapeType="1"/>
              </p:cNvSpPr>
              <p:nvPr/>
            </p:nvSpPr>
            <p:spPr bwMode="auto">
              <a:xfrm>
                <a:off x="6237288" y="4219575"/>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76" name="Line 1395"/>
              <p:cNvSpPr>
                <a:spLocks noChangeShapeType="1"/>
              </p:cNvSpPr>
              <p:nvPr/>
            </p:nvSpPr>
            <p:spPr bwMode="auto">
              <a:xfrm>
                <a:off x="6243638" y="4230688"/>
                <a:ext cx="3175"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77" name="Line 1396"/>
              <p:cNvSpPr>
                <a:spLocks noChangeShapeType="1"/>
              </p:cNvSpPr>
              <p:nvPr/>
            </p:nvSpPr>
            <p:spPr bwMode="auto">
              <a:xfrm flipH="1" flipV="1">
                <a:off x="6388100" y="4224338"/>
                <a:ext cx="12700" cy="15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78" name="Line 1397"/>
              <p:cNvSpPr>
                <a:spLocks noChangeShapeType="1"/>
              </p:cNvSpPr>
              <p:nvPr/>
            </p:nvSpPr>
            <p:spPr bwMode="auto">
              <a:xfrm flipH="1" flipV="1">
                <a:off x="6376988" y="4216400"/>
                <a:ext cx="11113" cy="793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79" name="Line 1398"/>
              <p:cNvSpPr>
                <a:spLocks noChangeShapeType="1"/>
              </p:cNvSpPr>
              <p:nvPr/>
            </p:nvSpPr>
            <p:spPr bwMode="auto">
              <a:xfrm flipH="1" flipV="1">
                <a:off x="6370638" y="4206875"/>
                <a:ext cx="6350" cy="952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80" name="Line 1399"/>
              <p:cNvSpPr>
                <a:spLocks noChangeShapeType="1"/>
              </p:cNvSpPr>
              <p:nvPr/>
            </p:nvSpPr>
            <p:spPr bwMode="auto">
              <a:xfrm flipH="1" flipV="1">
                <a:off x="6367463" y="4192588"/>
                <a:ext cx="3175" cy="14288"/>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81" name="Line 1400"/>
              <p:cNvSpPr>
                <a:spLocks noChangeShapeType="1"/>
              </p:cNvSpPr>
              <p:nvPr/>
            </p:nvSpPr>
            <p:spPr bwMode="auto">
              <a:xfrm flipV="1">
                <a:off x="6367463" y="4179888"/>
                <a:ext cx="3175" cy="1270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82" name="Line 1402"/>
              <p:cNvSpPr>
                <a:spLocks noChangeShapeType="1"/>
              </p:cNvSpPr>
              <p:nvPr/>
            </p:nvSpPr>
            <p:spPr bwMode="auto">
              <a:xfrm flipV="1">
                <a:off x="6370638" y="4168775"/>
                <a:ext cx="6350" cy="11113"/>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83" name="Line 1403"/>
              <p:cNvSpPr>
                <a:spLocks noChangeShapeType="1"/>
              </p:cNvSpPr>
              <p:nvPr/>
            </p:nvSpPr>
            <p:spPr bwMode="auto">
              <a:xfrm flipV="1">
                <a:off x="6376988" y="4162425"/>
                <a:ext cx="11113" cy="6350"/>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84" name="Line 1404"/>
              <p:cNvSpPr>
                <a:spLocks noChangeShapeType="1"/>
              </p:cNvSpPr>
              <p:nvPr/>
            </p:nvSpPr>
            <p:spPr bwMode="auto">
              <a:xfrm flipV="1">
                <a:off x="6388100" y="4159250"/>
                <a:ext cx="12700" cy="3175"/>
              </a:xfrm>
              <a:prstGeom prst="line">
                <a:avLst/>
              </a:prstGeom>
              <a:noFill/>
              <a:ln w="11">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85" name="Freeform 1405"/>
              <p:cNvSpPr>
                <a:spLocks/>
              </p:cNvSpPr>
              <p:nvPr/>
            </p:nvSpPr>
            <p:spPr bwMode="auto">
              <a:xfrm>
                <a:off x="3016250" y="2430463"/>
                <a:ext cx="23813" cy="52388"/>
              </a:xfrm>
              <a:custGeom>
                <a:avLst/>
                <a:gdLst>
                  <a:gd name="T0" fmla="*/ 0 w 15"/>
                  <a:gd name="T1" fmla="*/ 0 h 33"/>
                  <a:gd name="T2" fmla="*/ 20161674 w 15"/>
                  <a:gd name="T3" fmla="*/ 7561334 h 33"/>
                  <a:gd name="T4" fmla="*/ 32763517 w 15"/>
                  <a:gd name="T5" fmla="*/ 22682412 h 33"/>
                  <a:gd name="T6" fmla="*/ 37803934 w 15"/>
                  <a:gd name="T7" fmla="*/ 40322879 h 33"/>
                  <a:gd name="T8" fmla="*/ 32763517 w 15"/>
                  <a:gd name="T9" fmla="*/ 63005297 h 33"/>
                  <a:gd name="T10" fmla="*/ 20161674 w 15"/>
                  <a:gd name="T11" fmla="*/ 78126372 h 33"/>
                  <a:gd name="T12" fmla="*/ 0 w 15"/>
                  <a:gd name="T13" fmla="*/ 83166730 h 33"/>
                  <a:gd name="T14" fmla="*/ 0 w 15"/>
                  <a:gd name="T15" fmla="*/ 0 h 33"/>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33"/>
                  <a:gd name="T26" fmla="*/ 15 w 15"/>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33">
                    <a:moveTo>
                      <a:pt x="0" y="0"/>
                    </a:moveTo>
                    <a:lnTo>
                      <a:pt x="8" y="3"/>
                    </a:lnTo>
                    <a:lnTo>
                      <a:pt x="13" y="9"/>
                    </a:lnTo>
                    <a:lnTo>
                      <a:pt x="15" y="16"/>
                    </a:lnTo>
                    <a:lnTo>
                      <a:pt x="13" y="25"/>
                    </a:lnTo>
                    <a:lnTo>
                      <a:pt x="8" y="31"/>
                    </a:lnTo>
                    <a:lnTo>
                      <a:pt x="0" y="33"/>
                    </a:lnTo>
                    <a:lnTo>
                      <a:pt x="0" y="0"/>
                    </a:lnTo>
                    <a:close/>
                  </a:path>
                </a:pathLst>
              </a:custGeom>
              <a:solidFill>
                <a:srgbClr val="FEFE00"/>
              </a:solidFill>
              <a:ln w="0">
                <a:solidFill>
                  <a:srgbClr val="FEFE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86" name="Freeform 1406"/>
              <p:cNvSpPr>
                <a:spLocks/>
              </p:cNvSpPr>
              <p:nvPr/>
            </p:nvSpPr>
            <p:spPr bwMode="auto">
              <a:xfrm>
                <a:off x="3016250" y="2432050"/>
                <a:ext cx="42863" cy="50800"/>
              </a:xfrm>
              <a:custGeom>
                <a:avLst/>
                <a:gdLst>
                  <a:gd name="T0" fmla="*/ 27722840 w 27"/>
                  <a:gd name="T1" fmla="*/ 0 h 32"/>
                  <a:gd name="T2" fmla="*/ 47884320 w 27"/>
                  <a:gd name="T3" fmla="*/ 5040312 h 32"/>
                  <a:gd name="T4" fmla="*/ 63005442 w 27"/>
                  <a:gd name="T5" fmla="*/ 20161247 h 32"/>
                  <a:gd name="T6" fmla="*/ 68045812 w 27"/>
                  <a:gd name="T7" fmla="*/ 40322493 h 32"/>
                  <a:gd name="T8" fmla="*/ 63005442 w 27"/>
                  <a:gd name="T9" fmla="*/ 60483746 h 32"/>
                  <a:gd name="T10" fmla="*/ 47884320 w 27"/>
                  <a:gd name="T11" fmla="*/ 75604676 h 32"/>
                  <a:gd name="T12" fmla="*/ 27722840 w 27"/>
                  <a:gd name="T13" fmla="*/ 80644986 h 32"/>
                  <a:gd name="T14" fmla="*/ 7561352 w 27"/>
                  <a:gd name="T15" fmla="*/ 75604676 h 32"/>
                  <a:gd name="T16" fmla="*/ 0 w 27"/>
                  <a:gd name="T17" fmla="*/ 65524056 h 32"/>
                  <a:gd name="T18" fmla="*/ 0 w 27"/>
                  <a:gd name="T19" fmla="*/ 10080623 h 32"/>
                  <a:gd name="T20" fmla="*/ 12601722 w 27"/>
                  <a:gd name="T21" fmla="*/ 2520950 h 32"/>
                  <a:gd name="T22" fmla="*/ 27722840 w 27"/>
                  <a:gd name="T23" fmla="*/ 0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
                  <a:gd name="T37" fmla="*/ 0 h 32"/>
                  <a:gd name="T38" fmla="*/ 27 w 27"/>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 h="32">
                    <a:moveTo>
                      <a:pt x="11" y="0"/>
                    </a:moveTo>
                    <a:lnTo>
                      <a:pt x="19" y="2"/>
                    </a:lnTo>
                    <a:lnTo>
                      <a:pt x="25" y="8"/>
                    </a:lnTo>
                    <a:lnTo>
                      <a:pt x="27" y="16"/>
                    </a:lnTo>
                    <a:lnTo>
                      <a:pt x="25" y="24"/>
                    </a:lnTo>
                    <a:lnTo>
                      <a:pt x="19" y="30"/>
                    </a:lnTo>
                    <a:lnTo>
                      <a:pt x="11" y="32"/>
                    </a:lnTo>
                    <a:lnTo>
                      <a:pt x="3" y="30"/>
                    </a:lnTo>
                    <a:lnTo>
                      <a:pt x="0" y="26"/>
                    </a:lnTo>
                    <a:lnTo>
                      <a:pt x="0" y="4"/>
                    </a:lnTo>
                    <a:lnTo>
                      <a:pt x="5" y="1"/>
                    </a:lnTo>
                    <a:lnTo>
                      <a:pt x="11" y="0"/>
                    </a:lnTo>
                    <a:close/>
                  </a:path>
                </a:pathLst>
              </a:custGeom>
              <a:solidFill>
                <a:srgbClr val="FEFE00"/>
              </a:solidFill>
              <a:ln w="0">
                <a:solidFill>
                  <a:srgbClr val="FEFE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87" name="Freeform 1407"/>
              <p:cNvSpPr>
                <a:spLocks/>
              </p:cNvSpPr>
              <p:nvPr/>
            </p:nvSpPr>
            <p:spPr bwMode="auto">
              <a:xfrm>
                <a:off x="3022600" y="2432050"/>
                <a:ext cx="50800" cy="50800"/>
              </a:xfrm>
              <a:custGeom>
                <a:avLst/>
                <a:gdLst>
                  <a:gd name="T0" fmla="*/ 40322493 w 32"/>
                  <a:gd name="T1" fmla="*/ 0 h 32"/>
                  <a:gd name="T2" fmla="*/ 60483746 w 32"/>
                  <a:gd name="T3" fmla="*/ 7559674 h 32"/>
                  <a:gd name="T4" fmla="*/ 75604676 w 32"/>
                  <a:gd name="T5" fmla="*/ 22680608 h 32"/>
                  <a:gd name="T6" fmla="*/ 80644986 w 32"/>
                  <a:gd name="T7" fmla="*/ 40322493 h 32"/>
                  <a:gd name="T8" fmla="*/ 75604676 w 32"/>
                  <a:gd name="T9" fmla="*/ 63003107 h 32"/>
                  <a:gd name="T10" fmla="*/ 60483746 w 32"/>
                  <a:gd name="T11" fmla="*/ 78124038 h 32"/>
                  <a:gd name="T12" fmla="*/ 40322493 w 32"/>
                  <a:gd name="T13" fmla="*/ 80644986 h 32"/>
                  <a:gd name="T14" fmla="*/ 20161247 w 32"/>
                  <a:gd name="T15" fmla="*/ 78124038 h 32"/>
                  <a:gd name="T16" fmla="*/ 5040312 w 32"/>
                  <a:gd name="T17" fmla="*/ 63003107 h 32"/>
                  <a:gd name="T18" fmla="*/ 0 w 32"/>
                  <a:gd name="T19" fmla="*/ 40322493 h 32"/>
                  <a:gd name="T20" fmla="*/ 2520950 w 32"/>
                  <a:gd name="T21" fmla="*/ 25201557 h 32"/>
                  <a:gd name="T22" fmla="*/ 10080623 w 32"/>
                  <a:gd name="T23" fmla="*/ 12599985 h 32"/>
                  <a:gd name="T24" fmla="*/ 22680608 w 32"/>
                  <a:gd name="T25" fmla="*/ 5040312 h 32"/>
                  <a:gd name="T26" fmla="*/ 40322493 w 32"/>
                  <a:gd name="T27" fmla="*/ 0 h 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
                  <a:gd name="T43" fmla="*/ 0 h 32"/>
                  <a:gd name="T44" fmla="*/ 32 w 32"/>
                  <a:gd name="T45" fmla="*/ 32 h 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 h="32">
                    <a:moveTo>
                      <a:pt x="16" y="0"/>
                    </a:moveTo>
                    <a:lnTo>
                      <a:pt x="24" y="3"/>
                    </a:lnTo>
                    <a:lnTo>
                      <a:pt x="30" y="9"/>
                    </a:lnTo>
                    <a:lnTo>
                      <a:pt x="32" y="16"/>
                    </a:lnTo>
                    <a:lnTo>
                      <a:pt x="30" y="25"/>
                    </a:lnTo>
                    <a:lnTo>
                      <a:pt x="24" y="31"/>
                    </a:lnTo>
                    <a:lnTo>
                      <a:pt x="16" y="32"/>
                    </a:lnTo>
                    <a:lnTo>
                      <a:pt x="8" y="31"/>
                    </a:lnTo>
                    <a:lnTo>
                      <a:pt x="2" y="25"/>
                    </a:lnTo>
                    <a:lnTo>
                      <a:pt x="0" y="16"/>
                    </a:lnTo>
                    <a:lnTo>
                      <a:pt x="1" y="10"/>
                    </a:lnTo>
                    <a:lnTo>
                      <a:pt x="4" y="5"/>
                    </a:lnTo>
                    <a:lnTo>
                      <a:pt x="9" y="2"/>
                    </a:lnTo>
                    <a:lnTo>
                      <a:pt x="16" y="0"/>
                    </a:lnTo>
                    <a:close/>
                  </a:path>
                </a:pathLst>
              </a:custGeom>
              <a:solidFill>
                <a:srgbClr val="FEFE00"/>
              </a:solidFill>
              <a:ln w="0">
                <a:solidFill>
                  <a:srgbClr val="FEFE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88" name="Freeform 1408"/>
              <p:cNvSpPr>
                <a:spLocks/>
              </p:cNvSpPr>
              <p:nvPr/>
            </p:nvSpPr>
            <p:spPr bwMode="auto">
              <a:xfrm>
                <a:off x="3038475" y="2435225"/>
                <a:ext cx="52388" cy="50800"/>
              </a:xfrm>
              <a:custGeom>
                <a:avLst/>
                <a:gdLst>
                  <a:gd name="T0" fmla="*/ 40322879 w 33"/>
                  <a:gd name="T1" fmla="*/ 0 h 32"/>
                  <a:gd name="T2" fmla="*/ 55443966 w 33"/>
                  <a:gd name="T3" fmla="*/ 2520950 h 32"/>
                  <a:gd name="T4" fmla="*/ 70565041 w 33"/>
                  <a:gd name="T5" fmla="*/ 10080623 h 32"/>
                  <a:gd name="T6" fmla="*/ 78126372 w 33"/>
                  <a:gd name="T7" fmla="*/ 22680608 h 32"/>
                  <a:gd name="T8" fmla="*/ 83166730 w 33"/>
                  <a:gd name="T9" fmla="*/ 40322493 h 32"/>
                  <a:gd name="T10" fmla="*/ 75605399 w 33"/>
                  <a:gd name="T11" fmla="*/ 60483746 h 32"/>
                  <a:gd name="T12" fmla="*/ 60484324 w 33"/>
                  <a:gd name="T13" fmla="*/ 75604676 h 32"/>
                  <a:gd name="T14" fmla="*/ 40322879 w 33"/>
                  <a:gd name="T15" fmla="*/ 80644986 h 32"/>
                  <a:gd name="T16" fmla="*/ 25201798 w 33"/>
                  <a:gd name="T17" fmla="*/ 75604676 h 32"/>
                  <a:gd name="T18" fmla="*/ 12601693 w 33"/>
                  <a:gd name="T19" fmla="*/ 68043417 h 32"/>
                  <a:gd name="T20" fmla="*/ 2520974 w 33"/>
                  <a:gd name="T21" fmla="*/ 55443436 h 32"/>
                  <a:gd name="T22" fmla="*/ 0 w 33"/>
                  <a:gd name="T23" fmla="*/ 40322493 h 32"/>
                  <a:gd name="T24" fmla="*/ 5040360 w 33"/>
                  <a:gd name="T25" fmla="*/ 17640298 h 32"/>
                  <a:gd name="T26" fmla="*/ 20161439 w 33"/>
                  <a:gd name="T27" fmla="*/ 5040312 h 32"/>
                  <a:gd name="T28" fmla="*/ 40322879 w 33"/>
                  <a:gd name="T29" fmla="*/ 0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
                  <a:gd name="T46" fmla="*/ 0 h 32"/>
                  <a:gd name="T47" fmla="*/ 33 w 33"/>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 h="32">
                    <a:moveTo>
                      <a:pt x="16" y="0"/>
                    </a:moveTo>
                    <a:lnTo>
                      <a:pt x="22" y="1"/>
                    </a:lnTo>
                    <a:lnTo>
                      <a:pt x="28" y="4"/>
                    </a:lnTo>
                    <a:lnTo>
                      <a:pt x="31" y="9"/>
                    </a:lnTo>
                    <a:lnTo>
                      <a:pt x="33" y="16"/>
                    </a:lnTo>
                    <a:lnTo>
                      <a:pt x="30" y="24"/>
                    </a:lnTo>
                    <a:lnTo>
                      <a:pt x="24" y="30"/>
                    </a:lnTo>
                    <a:lnTo>
                      <a:pt x="16" y="32"/>
                    </a:lnTo>
                    <a:lnTo>
                      <a:pt x="10" y="30"/>
                    </a:lnTo>
                    <a:lnTo>
                      <a:pt x="5" y="27"/>
                    </a:lnTo>
                    <a:lnTo>
                      <a:pt x="1" y="22"/>
                    </a:lnTo>
                    <a:lnTo>
                      <a:pt x="0" y="16"/>
                    </a:lnTo>
                    <a:lnTo>
                      <a:pt x="2" y="7"/>
                    </a:lnTo>
                    <a:lnTo>
                      <a:pt x="8" y="2"/>
                    </a:lnTo>
                    <a:lnTo>
                      <a:pt x="16" y="0"/>
                    </a:lnTo>
                    <a:close/>
                  </a:path>
                </a:pathLst>
              </a:custGeom>
              <a:solidFill>
                <a:srgbClr val="FEFE00"/>
              </a:solidFill>
              <a:ln w="0">
                <a:solidFill>
                  <a:srgbClr val="FEFE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89" name="Freeform 1409"/>
              <p:cNvSpPr>
                <a:spLocks/>
              </p:cNvSpPr>
              <p:nvPr/>
            </p:nvSpPr>
            <p:spPr bwMode="auto">
              <a:xfrm>
                <a:off x="3055938" y="2438400"/>
                <a:ext cx="50800" cy="49213"/>
              </a:xfrm>
              <a:custGeom>
                <a:avLst/>
                <a:gdLst>
                  <a:gd name="T0" fmla="*/ 40322493 w 32"/>
                  <a:gd name="T1" fmla="*/ 0 h 31"/>
                  <a:gd name="T2" fmla="*/ 57962797 w 32"/>
                  <a:gd name="T3" fmla="*/ 2520976 h 31"/>
                  <a:gd name="T4" fmla="*/ 73083727 w 32"/>
                  <a:gd name="T5" fmla="*/ 17642069 h 31"/>
                  <a:gd name="T6" fmla="*/ 80644986 w 32"/>
                  <a:gd name="T7" fmla="*/ 37803525 h 31"/>
                  <a:gd name="T8" fmla="*/ 75604676 w 32"/>
                  <a:gd name="T9" fmla="*/ 55444012 h 31"/>
                  <a:gd name="T10" fmla="*/ 68043417 w 32"/>
                  <a:gd name="T11" fmla="*/ 68045712 h 31"/>
                  <a:gd name="T12" fmla="*/ 55443436 w 32"/>
                  <a:gd name="T13" fmla="*/ 75605462 h 31"/>
                  <a:gd name="T14" fmla="*/ 40322493 w 32"/>
                  <a:gd name="T15" fmla="*/ 78126437 h 31"/>
                  <a:gd name="T16" fmla="*/ 17640298 w 32"/>
                  <a:gd name="T17" fmla="*/ 73086074 h 31"/>
                  <a:gd name="T18" fmla="*/ 2520950 w 32"/>
                  <a:gd name="T19" fmla="*/ 57964987 h 31"/>
                  <a:gd name="T20" fmla="*/ 0 w 32"/>
                  <a:gd name="T21" fmla="*/ 37803525 h 31"/>
                  <a:gd name="T22" fmla="*/ 2520950 w 32"/>
                  <a:gd name="T23" fmla="*/ 17642069 h 31"/>
                  <a:gd name="T24" fmla="*/ 17640298 w 32"/>
                  <a:gd name="T25" fmla="*/ 2520976 h 31"/>
                  <a:gd name="T26" fmla="*/ 40322493 w 32"/>
                  <a:gd name="T27" fmla="*/ 0 h 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
                  <a:gd name="T43" fmla="*/ 0 h 31"/>
                  <a:gd name="T44" fmla="*/ 32 w 32"/>
                  <a:gd name="T45" fmla="*/ 31 h 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 h="31">
                    <a:moveTo>
                      <a:pt x="16" y="0"/>
                    </a:moveTo>
                    <a:lnTo>
                      <a:pt x="23" y="1"/>
                    </a:lnTo>
                    <a:lnTo>
                      <a:pt x="29" y="7"/>
                    </a:lnTo>
                    <a:lnTo>
                      <a:pt x="32" y="15"/>
                    </a:lnTo>
                    <a:lnTo>
                      <a:pt x="30" y="22"/>
                    </a:lnTo>
                    <a:lnTo>
                      <a:pt x="27" y="27"/>
                    </a:lnTo>
                    <a:lnTo>
                      <a:pt x="22" y="30"/>
                    </a:lnTo>
                    <a:lnTo>
                      <a:pt x="16" y="31"/>
                    </a:lnTo>
                    <a:lnTo>
                      <a:pt x="7" y="29"/>
                    </a:lnTo>
                    <a:lnTo>
                      <a:pt x="1" y="23"/>
                    </a:lnTo>
                    <a:lnTo>
                      <a:pt x="0" y="15"/>
                    </a:lnTo>
                    <a:lnTo>
                      <a:pt x="1" y="7"/>
                    </a:lnTo>
                    <a:lnTo>
                      <a:pt x="7" y="1"/>
                    </a:lnTo>
                    <a:lnTo>
                      <a:pt x="16" y="0"/>
                    </a:lnTo>
                    <a:close/>
                  </a:path>
                </a:pathLst>
              </a:custGeom>
              <a:solidFill>
                <a:srgbClr val="FEFE00"/>
              </a:solidFill>
              <a:ln w="0">
                <a:solidFill>
                  <a:srgbClr val="FEFE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90" name="Freeform 1410"/>
              <p:cNvSpPr>
                <a:spLocks/>
              </p:cNvSpPr>
              <p:nvPr/>
            </p:nvSpPr>
            <p:spPr bwMode="auto">
              <a:xfrm>
                <a:off x="3071813" y="2439988"/>
                <a:ext cx="50800" cy="52388"/>
              </a:xfrm>
              <a:custGeom>
                <a:avLst/>
                <a:gdLst>
                  <a:gd name="T0" fmla="*/ 40322493 w 32"/>
                  <a:gd name="T1" fmla="*/ 0 h 33"/>
                  <a:gd name="T2" fmla="*/ 55443436 w 32"/>
                  <a:gd name="T3" fmla="*/ 2520974 h 33"/>
                  <a:gd name="T4" fmla="*/ 68043417 w 32"/>
                  <a:gd name="T5" fmla="*/ 10080720 h 33"/>
                  <a:gd name="T6" fmla="*/ 75604676 w 32"/>
                  <a:gd name="T7" fmla="*/ 25201798 h 33"/>
                  <a:gd name="T8" fmla="*/ 80644986 w 32"/>
                  <a:gd name="T9" fmla="*/ 40322879 h 33"/>
                  <a:gd name="T10" fmla="*/ 75604676 w 32"/>
                  <a:gd name="T11" fmla="*/ 60484324 h 33"/>
                  <a:gd name="T12" fmla="*/ 60483746 w 32"/>
                  <a:gd name="T13" fmla="*/ 75605399 h 33"/>
                  <a:gd name="T14" fmla="*/ 40322493 w 32"/>
                  <a:gd name="T15" fmla="*/ 83166730 h 33"/>
                  <a:gd name="T16" fmla="*/ 22680608 w 32"/>
                  <a:gd name="T17" fmla="*/ 78126372 h 33"/>
                  <a:gd name="T18" fmla="*/ 10080623 w 32"/>
                  <a:gd name="T19" fmla="*/ 68045655 h 33"/>
                  <a:gd name="T20" fmla="*/ 2520950 w 32"/>
                  <a:gd name="T21" fmla="*/ 55443966 h 33"/>
                  <a:gd name="T22" fmla="*/ 0 w 32"/>
                  <a:gd name="T23" fmla="*/ 40322879 h 33"/>
                  <a:gd name="T24" fmla="*/ 2520950 w 32"/>
                  <a:gd name="T25" fmla="*/ 20161439 h 33"/>
                  <a:gd name="T26" fmla="*/ 17640298 w 32"/>
                  <a:gd name="T27" fmla="*/ 5040360 h 33"/>
                  <a:gd name="T28" fmla="*/ 40322493 w 32"/>
                  <a:gd name="T29" fmla="*/ 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33"/>
                  <a:gd name="T47" fmla="*/ 32 w 32"/>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33">
                    <a:moveTo>
                      <a:pt x="16" y="0"/>
                    </a:moveTo>
                    <a:lnTo>
                      <a:pt x="22" y="1"/>
                    </a:lnTo>
                    <a:lnTo>
                      <a:pt x="27" y="4"/>
                    </a:lnTo>
                    <a:lnTo>
                      <a:pt x="30" y="10"/>
                    </a:lnTo>
                    <a:lnTo>
                      <a:pt x="32" y="16"/>
                    </a:lnTo>
                    <a:lnTo>
                      <a:pt x="30" y="24"/>
                    </a:lnTo>
                    <a:lnTo>
                      <a:pt x="24" y="30"/>
                    </a:lnTo>
                    <a:lnTo>
                      <a:pt x="16" y="33"/>
                    </a:lnTo>
                    <a:lnTo>
                      <a:pt x="9" y="31"/>
                    </a:lnTo>
                    <a:lnTo>
                      <a:pt x="4" y="27"/>
                    </a:lnTo>
                    <a:lnTo>
                      <a:pt x="1" y="22"/>
                    </a:lnTo>
                    <a:lnTo>
                      <a:pt x="0" y="16"/>
                    </a:lnTo>
                    <a:lnTo>
                      <a:pt x="1" y="8"/>
                    </a:lnTo>
                    <a:lnTo>
                      <a:pt x="7" y="2"/>
                    </a:lnTo>
                    <a:lnTo>
                      <a:pt x="16" y="0"/>
                    </a:lnTo>
                    <a:close/>
                  </a:path>
                </a:pathLst>
              </a:custGeom>
              <a:solidFill>
                <a:srgbClr val="FEFE00"/>
              </a:solidFill>
              <a:ln w="0">
                <a:solidFill>
                  <a:srgbClr val="FEFE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91" name="Freeform 1411"/>
              <p:cNvSpPr>
                <a:spLocks/>
              </p:cNvSpPr>
              <p:nvPr/>
            </p:nvSpPr>
            <p:spPr bwMode="auto">
              <a:xfrm>
                <a:off x="3087688" y="2444750"/>
                <a:ext cx="50800" cy="50800"/>
              </a:xfrm>
              <a:custGeom>
                <a:avLst/>
                <a:gdLst>
                  <a:gd name="T0" fmla="*/ 40322493 w 32"/>
                  <a:gd name="T1" fmla="*/ 0 h 32"/>
                  <a:gd name="T2" fmla="*/ 55443436 w 32"/>
                  <a:gd name="T3" fmla="*/ 2520950 h 32"/>
                  <a:gd name="T4" fmla="*/ 68043417 w 32"/>
                  <a:gd name="T5" fmla="*/ 10080623 h 32"/>
                  <a:gd name="T6" fmla="*/ 78124038 w 32"/>
                  <a:gd name="T7" fmla="*/ 22680608 h 32"/>
                  <a:gd name="T8" fmla="*/ 80644986 w 32"/>
                  <a:gd name="T9" fmla="*/ 40322493 h 32"/>
                  <a:gd name="T10" fmla="*/ 75604676 w 32"/>
                  <a:gd name="T11" fmla="*/ 60483746 h 32"/>
                  <a:gd name="T12" fmla="*/ 60483746 w 32"/>
                  <a:gd name="T13" fmla="*/ 75604676 h 32"/>
                  <a:gd name="T14" fmla="*/ 40322493 w 32"/>
                  <a:gd name="T15" fmla="*/ 80644986 h 32"/>
                  <a:gd name="T16" fmla="*/ 20161247 w 32"/>
                  <a:gd name="T17" fmla="*/ 75604676 h 32"/>
                  <a:gd name="T18" fmla="*/ 7559674 w 32"/>
                  <a:gd name="T19" fmla="*/ 60483746 h 32"/>
                  <a:gd name="T20" fmla="*/ 0 w 32"/>
                  <a:gd name="T21" fmla="*/ 40322493 h 32"/>
                  <a:gd name="T22" fmla="*/ 5040312 w 32"/>
                  <a:gd name="T23" fmla="*/ 22680608 h 32"/>
                  <a:gd name="T24" fmla="*/ 12599985 w 32"/>
                  <a:gd name="T25" fmla="*/ 10080623 h 32"/>
                  <a:gd name="T26" fmla="*/ 25201557 w 32"/>
                  <a:gd name="T27" fmla="*/ 2520950 h 32"/>
                  <a:gd name="T28" fmla="*/ 40322493 w 32"/>
                  <a:gd name="T29" fmla="*/ 0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32"/>
                  <a:gd name="T47" fmla="*/ 32 w 32"/>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32">
                    <a:moveTo>
                      <a:pt x="16" y="0"/>
                    </a:moveTo>
                    <a:lnTo>
                      <a:pt x="22" y="1"/>
                    </a:lnTo>
                    <a:lnTo>
                      <a:pt x="27" y="4"/>
                    </a:lnTo>
                    <a:lnTo>
                      <a:pt x="31" y="9"/>
                    </a:lnTo>
                    <a:lnTo>
                      <a:pt x="32" y="16"/>
                    </a:lnTo>
                    <a:lnTo>
                      <a:pt x="30" y="24"/>
                    </a:lnTo>
                    <a:lnTo>
                      <a:pt x="24" y="30"/>
                    </a:lnTo>
                    <a:lnTo>
                      <a:pt x="16" y="32"/>
                    </a:lnTo>
                    <a:lnTo>
                      <a:pt x="8" y="30"/>
                    </a:lnTo>
                    <a:lnTo>
                      <a:pt x="3" y="24"/>
                    </a:lnTo>
                    <a:lnTo>
                      <a:pt x="0" y="16"/>
                    </a:lnTo>
                    <a:lnTo>
                      <a:pt x="2" y="9"/>
                    </a:lnTo>
                    <a:lnTo>
                      <a:pt x="5" y="4"/>
                    </a:lnTo>
                    <a:lnTo>
                      <a:pt x="10" y="1"/>
                    </a:lnTo>
                    <a:lnTo>
                      <a:pt x="16" y="0"/>
                    </a:lnTo>
                    <a:close/>
                  </a:path>
                </a:pathLst>
              </a:custGeom>
              <a:solidFill>
                <a:srgbClr val="FEFE00"/>
              </a:solidFill>
              <a:ln w="0">
                <a:solidFill>
                  <a:srgbClr val="FEFE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92" name="Freeform 1412"/>
              <p:cNvSpPr>
                <a:spLocks/>
              </p:cNvSpPr>
              <p:nvPr/>
            </p:nvSpPr>
            <p:spPr bwMode="auto">
              <a:xfrm>
                <a:off x="3103563" y="2447925"/>
                <a:ext cx="50800" cy="52388"/>
              </a:xfrm>
              <a:custGeom>
                <a:avLst/>
                <a:gdLst>
                  <a:gd name="T0" fmla="*/ 40322493 w 32"/>
                  <a:gd name="T1" fmla="*/ 0 h 33"/>
                  <a:gd name="T2" fmla="*/ 60483746 w 32"/>
                  <a:gd name="T3" fmla="*/ 7561334 h 33"/>
                  <a:gd name="T4" fmla="*/ 75604676 w 32"/>
                  <a:gd name="T5" fmla="*/ 22682412 h 33"/>
                  <a:gd name="T6" fmla="*/ 80644986 w 32"/>
                  <a:gd name="T7" fmla="*/ 40322879 h 33"/>
                  <a:gd name="T8" fmla="*/ 78124038 w 32"/>
                  <a:gd name="T9" fmla="*/ 57964939 h 33"/>
                  <a:gd name="T10" fmla="*/ 68043417 w 32"/>
                  <a:gd name="T11" fmla="*/ 70565041 h 33"/>
                  <a:gd name="T12" fmla="*/ 55443436 w 32"/>
                  <a:gd name="T13" fmla="*/ 80645757 h 33"/>
                  <a:gd name="T14" fmla="*/ 40322493 w 32"/>
                  <a:gd name="T15" fmla="*/ 83166730 h 33"/>
                  <a:gd name="T16" fmla="*/ 20161247 w 32"/>
                  <a:gd name="T17" fmla="*/ 78126372 h 33"/>
                  <a:gd name="T18" fmla="*/ 5040312 w 32"/>
                  <a:gd name="T19" fmla="*/ 63005297 h 33"/>
                  <a:gd name="T20" fmla="*/ 0 w 32"/>
                  <a:gd name="T21" fmla="*/ 40322879 h 33"/>
                  <a:gd name="T22" fmla="*/ 2520950 w 32"/>
                  <a:gd name="T23" fmla="*/ 27722777 h 33"/>
                  <a:gd name="T24" fmla="*/ 10080623 w 32"/>
                  <a:gd name="T25" fmla="*/ 12601693 h 33"/>
                  <a:gd name="T26" fmla="*/ 25201557 w 32"/>
                  <a:gd name="T27" fmla="*/ 5040360 h 33"/>
                  <a:gd name="T28" fmla="*/ 40322493 w 32"/>
                  <a:gd name="T29" fmla="*/ 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33"/>
                  <a:gd name="T47" fmla="*/ 32 w 32"/>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33">
                    <a:moveTo>
                      <a:pt x="16" y="0"/>
                    </a:moveTo>
                    <a:lnTo>
                      <a:pt x="24" y="3"/>
                    </a:lnTo>
                    <a:lnTo>
                      <a:pt x="30" y="9"/>
                    </a:lnTo>
                    <a:lnTo>
                      <a:pt x="32" y="16"/>
                    </a:lnTo>
                    <a:lnTo>
                      <a:pt x="31" y="23"/>
                    </a:lnTo>
                    <a:lnTo>
                      <a:pt x="27" y="28"/>
                    </a:lnTo>
                    <a:lnTo>
                      <a:pt x="22" y="32"/>
                    </a:lnTo>
                    <a:lnTo>
                      <a:pt x="16" y="33"/>
                    </a:lnTo>
                    <a:lnTo>
                      <a:pt x="8" y="31"/>
                    </a:lnTo>
                    <a:lnTo>
                      <a:pt x="2" y="25"/>
                    </a:lnTo>
                    <a:lnTo>
                      <a:pt x="0" y="16"/>
                    </a:lnTo>
                    <a:lnTo>
                      <a:pt x="1" y="11"/>
                    </a:lnTo>
                    <a:lnTo>
                      <a:pt x="4" y="5"/>
                    </a:lnTo>
                    <a:lnTo>
                      <a:pt x="10" y="2"/>
                    </a:lnTo>
                    <a:lnTo>
                      <a:pt x="16" y="0"/>
                    </a:lnTo>
                    <a:close/>
                  </a:path>
                </a:pathLst>
              </a:custGeom>
              <a:solidFill>
                <a:srgbClr val="FEFE00"/>
              </a:solidFill>
              <a:ln w="0">
                <a:solidFill>
                  <a:srgbClr val="FEFE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93" name="Freeform 1413"/>
              <p:cNvSpPr>
                <a:spLocks/>
              </p:cNvSpPr>
              <p:nvPr/>
            </p:nvSpPr>
            <p:spPr bwMode="auto">
              <a:xfrm>
                <a:off x="3119438" y="2454275"/>
                <a:ext cx="52388" cy="50800"/>
              </a:xfrm>
              <a:custGeom>
                <a:avLst/>
                <a:gdLst>
                  <a:gd name="T0" fmla="*/ 42843852 w 33"/>
                  <a:gd name="T1" fmla="*/ 0 h 32"/>
                  <a:gd name="T2" fmla="*/ 60484324 w 33"/>
                  <a:gd name="T3" fmla="*/ 5040312 h 32"/>
                  <a:gd name="T4" fmla="*/ 75605399 w 33"/>
                  <a:gd name="T5" fmla="*/ 20161247 h 32"/>
                  <a:gd name="T6" fmla="*/ 83166730 w 33"/>
                  <a:gd name="T7" fmla="*/ 40322493 h 32"/>
                  <a:gd name="T8" fmla="*/ 75605399 w 33"/>
                  <a:gd name="T9" fmla="*/ 60483746 h 32"/>
                  <a:gd name="T10" fmla="*/ 60484324 w 33"/>
                  <a:gd name="T11" fmla="*/ 73083727 h 32"/>
                  <a:gd name="T12" fmla="*/ 42843852 w 33"/>
                  <a:gd name="T13" fmla="*/ 80644986 h 32"/>
                  <a:gd name="T14" fmla="*/ 22682412 w 33"/>
                  <a:gd name="T15" fmla="*/ 73083727 h 32"/>
                  <a:gd name="T16" fmla="*/ 7561334 w 33"/>
                  <a:gd name="T17" fmla="*/ 60483746 h 32"/>
                  <a:gd name="T18" fmla="*/ 0 w 33"/>
                  <a:gd name="T19" fmla="*/ 40322493 h 32"/>
                  <a:gd name="T20" fmla="*/ 7561334 w 33"/>
                  <a:gd name="T21" fmla="*/ 20161247 h 32"/>
                  <a:gd name="T22" fmla="*/ 22682412 w 33"/>
                  <a:gd name="T23" fmla="*/ 5040312 h 32"/>
                  <a:gd name="T24" fmla="*/ 42843852 w 33"/>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
                  <a:gd name="T40" fmla="*/ 0 h 32"/>
                  <a:gd name="T41" fmla="*/ 33 w 33"/>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 h="32">
                    <a:moveTo>
                      <a:pt x="17" y="0"/>
                    </a:moveTo>
                    <a:lnTo>
                      <a:pt x="24" y="2"/>
                    </a:lnTo>
                    <a:lnTo>
                      <a:pt x="30" y="8"/>
                    </a:lnTo>
                    <a:lnTo>
                      <a:pt x="33" y="16"/>
                    </a:lnTo>
                    <a:lnTo>
                      <a:pt x="30" y="24"/>
                    </a:lnTo>
                    <a:lnTo>
                      <a:pt x="24" y="29"/>
                    </a:lnTo>
                    <a:lnTo>
                      <a:pt x="17" y="32"/>
                    </a:lnTo>
                    <a:lnTo>
                      <a:pt x="9" y="29"/>
                    </a:lnTo>
                    <a:lnTo>
                      <a:pt x="3" y="24"/>
                    </a:lnTo>
                    <a:lnTo>
                      <a:pt x="0" y="16"/>
                    </a:lnTo>
                    <a:lnTo>
                      <a:pt x="3" y="8"/>
                    </a:lnTo>
                    <a:lnTo>
                      <a:pt x="9" y="2"/>
                    </a:lnTo>
                    <a:lnTo>
                      <a:pt x="17" y="0"/>
                    </a:lnTo>
                    <a:close/>
                  </a:path>
                </a:pathLst>
              </a:custGeom>
              <a:solidFill>
                <a:srgbClr val="FEFE00"/>
              </a:solidFill>
              <a:ln w="0">
                <a:solidFill>
                  <a:srgbClr val="FEFE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94" name="Freeform 1414"/>
              <p:cNvSpPr>
                <a:spLocks/>
              </p:cNvSpPr>
              <p:nvPr/>
            </p:nvSpPr>
            <p:spPr bwMode="auto">
              <a:xfrm>
                <a:off x="3152775" y="2466975"/>
                <a:ext cx="50800" cy="50800"/>
              </a:xfrm>
              <a:custGeom>
                <a:avLst/>
                <a:gdLst>
                  <a:gd name="T0" fmla="*/ 40322493 w 32"/>
                  <a:gd name="T1" fmla="*/ 0 h 32"/>
                  <a:gd name="T2" fmla="*/ 60483746 w 32"/>
                  <a:gd name="T3" fmla="*/ 5040312 h 32"/>
                  <a:gd name="T4" fmla="*/ 75604676 w 32"/>
                  <a:gd name="T5" fmla="*/ 20161247 h 32"/>
                  <a:gd name="T6" fmla="*/ 80644986 w 32"/>
                  <a:gd name="T7" fmla="*/ 40322493 h 32"/>
                  <a:gd name="T8" fmla="*/ 75604676 w 32"/>
                  <a:gd name="T9" fmla="*/ 55443436 h 32"/>
                  <a:gd name="T10" fmla="*/ 68043417 w 32"/>
                  <a:gd name="T11" fmla="*/ 68043417 h 32"/>
                  <a:gd name="T12" fmla="*/ 55443436 w 32"/>
                  <a:gd name="T13" fmla="*/ 78124038 h 32"/>
                  <a:gd name="T14" fmla="*/ 40322493 w 32"/>
                  <a:gd name="T15" fmla="*/ 80644986 h 32"/>
                  <a:gd name="T16" fmla="*/ 25201557 w 32"/>
                  <a:gd name="T17" fmla="*/ 78124038 h 32"/>
                  <a:gd name="T18" fmla="*/ 12599985 w 32"/>
                  <a:gd name="T19" fmla="*/ 68043417 h 32"/>
                  <a:gd name="T20" fmla="*/ 2520950 w 32"/>
                  <a:gd name="T21" fmla="*/ 55443436 h 32"/>
                  <a:gd name="T22" fmla="*/ 0 w 32"/>
                  <a:gd name="T23" fmla="*/ 40322493 h 32"/>
                  <a:gd name="T24" fmla="*/ 5040312 w 32"/>
                  <a:gd name="T25" fmla="*/ 20161247 h 32"/>
                  <a:gd name="T26" fmla="*/ 20161247 w 32"/>
                  <a:gd name="T27" fmla="*/ 5040312 h 32"/>
                  <a:gd name="T28" fmla="*/ 40322493 w 32"/>
                  <a:gd name="T29" fmla="*/ 0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32"/>
                  <a:gd name="T47" fmla="*/ 32 w 32"/>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32">
                    <a:moveTo>
                      <a:pt x="16" y="0"/>
                    </a:moveTo>
                    <a:lnTo>
                      <a:pt x="24" y="2"/>
                    </a:lnTo>
                    <a:lnTo>
                      <a:pt x="30" y="8"/>
                    </a:lnTo>
                    <a:lnTo>
                      <a:pt x="32" y="16"/>
                    </a:lnTo>
                    <a:lnTo>
                      <a:pt x="30" y="22"/>
                    </a:lnTo>
                    <a:lnTo>
                      <a:pt x="27" y="27"/>
                    </a:lnTo>
                    <a:lnTo>
                      <a:pt x="22" y="31"/>
                    </a:lnTo>
                    <a:lnTo>
                      <a:pt x="16" y="32"/>
                    </a:lnTo>
                    <a:lnTo>
                      <a:pt x="10" y="31"/>
                    </a:lnTo>
                    <a:lnTo>
                      <a:pt x="5" y="27"/>
                    </a:lnTo>
                    <a:lnTo>
                      <a:pt x="1" y="22"/>
                    </a:lnTo>
                    <a:lnTo>
                      <a:pt x="0" y="16"/>
                    </a:lnTo>
                    <a:lnTo>
                      <a:pt x="2" y="8"/>
                    </a:lnTo>
                    <a:lnTo>
                      <a:pt x="8" y="2"/>
                    </a:lnTo>
                    <a:lnTo>
                      <a:pt x="16" y="0"/>
                    </a:lnTo>
                    <a:close/>
                  </a:path>
                </a:pathLst>
              </a:custGeom>
              <a:solidFill>
                <a:srgbClr val="FEFE00"/>
              </a:solidFill>
              <a:ln w="0">
                <a:solidFill>
                  <a:srgbClr val="FEFE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95" name="Freeform 1415"/>
              <p:cNvSpPr>
                <a:spLocks/>
              </p:cNvSpPr>
              <p:nvPr/>
            </p:nvSpPr>
            <p:spPr bwMode="auto">
              <a:xfrm>
                <a:off x="3184525" y="2481263"/>
                <a:ext cx="52388" cy="50800"/>
              </a:xfrm>
              <a:custGeom>
                <a:avLst/>
                <a:gdLst>
                  <a:gd name="T0" fmla="*/ 40322879 w 33"/>
                  <a:gd name="T1" fmla="*/ 0 h 32"/>
                  <a:gd name="T2" fmla="*/ 57964939 w 33"/>
                  <a:gd name="T3" fmla="*/ 2520950 h 32"/>
                  <a:gd name="T4" fmla="*/ 70565041 w 33"/>
                  <a:gd name="T5" fmla="*/ 12599985 h 32"/>
                  <a:gd name="T6" fmla="*/ 80645757 w 33"/>
                  <a:gd name="T7" fmla="*/ 25201557 h 32"/>
                  <a:gd name="T8" fmla="*/ 83166730 w 33"/>
                  <a:gd name="T9" fmla="*/ 40322493 h 32"/>
                  <a:gd name="T10" fmla="*/ 78126372 w 33"/>
                  <a:gd name="T11" fmla="*/ 60483746 h 32"/>
                  <a:gd name="T12" fmla="*/ 63005297 w 33"/>
                  <a:gd name="T13" fmla="*/ 75604676 h 32"/>
                  <a:gd name="T14" fmla="*/ 40322879 w 33"/>
                  <a:gd name="T15" fmla="*/ 80644986 h 32"/>
                  <a:gd name="T16" fmla="*/ 25201798 w 33"/>
                  <a:gd name="T17" fmla="*/ 78124038 h 32"/>
                  <a:gd name="T18" fmla="*/ 12601693 w 33"/>
                  <a:gd name="T19" fmla="*/ 70564366 h 32"/>
                  <a:gd name="T20" fmla="*/ 5040360 w 33"/>
                  <a:gd name="T21" fmla="*/ 57962797 h 32"/>
                  <a:gd name="T22" fmla="*/ 0 w 33"/>
                  <a:gd name="T23" fmla="*/ 40322493 h 32"/>
                  <a:gd name="T24" fmla="*/ 7561334 w 33"/>
                  <a:gd name="T25" fmla="*/ 20161247 h 32"/>
                  <a:gd name="T26" fmla="*/ 22682412 w 33"/>
                  <a:gd name="T27" fmla="*/ 5040312 h 32"/>
                  <a:gd name="T28" fmla="*/ 40322879 w 33"/>
                  <a:gd name="T29" fmla="*/ 0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
                  <a:gd name="T46" fmla="*/ 0 h 32"/>
                  <a:gd name="T47" fmla="*/ 33 w 33"/>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 h="32">
                    <a:moveTo>
                      <a:pt x="16" y="0"/>
                    </a:moveTo>
                    <a:lnTo>
                      <a:pt x="23" y="1"/>
                    </a:lnTo>
                    <a:lnTo>
                      <a:pt x="28" y="5"/>
                    </a:lnTo>
                    <a:lnTo>
                      <a:pt x="32" y="10"/>
                    </a:lnTo>
                    <a:lnTo>
                      <a:pt x="33" y="16"/>
                    </a:lnTo>
                    <a:lnTo>
                      <a:pt x="31" y="24"/>
                    </a:lnTo>
                    <a:lnTo>
                      <a:pt x="25" y="30"/>
                    </a:lnTo>
                    <a:lnTo>
                      <a:pt x="16" y="32"/>
                    </a:lnTo>
                    <a:lnTo>
                      <a:pt x="10" y="31"/>
                    </a:lnTo>
                    <a:lnTo>
                      <a:pt x="5" y="28"/>
                    </a:lnTo>
                    <a:lnTo>
                      <a:pt x="2" y="23"/>
                    </a:lnTo>
                    <a:lnTo>
                      <a:pt x="0" y="16"/>
                    </a:lnTo>
                    <a:lnTo>
                      <a:pt x="3" y="8"/>
                    </a:lnTo>
                    <a:lnTo>
                      <a:pt x="9" y="2"/>
                    </a:lnTo>
                    <a:lnTo>
                      <a:pt x="16" y="0"/>
                    </a:lnTo>
                    <a:close/>
                  </a:path>
                </a:pathLst>
              </a:custGeom>
              <a:solidFill>
                <a:srgbClr val="FEFE00"/>
              </a:solidFill>
              <a:ln w="0">
                <a:solidFill>
                  <a:srgbClr val="FEFE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96" name="Freeform 1416"/>
              <p:cNvSpPr>
                <a:spLocks/>
              </p:cNvSpPr>
              <p:nvPr/>
            </p:nvSpPr>
            <p:spPr bwMode="auto">
              <a:xfrm>
                <a:off x="3217863" y="2498725"/>
                <a:ext cx="50800" cy="50800"/>
              </a:xfrm>
              <a:custGeom>
                <a:avLst/>
                <a:gdLst>
                  <a:gd name="T0" fmla="*/ 40322493 w 32"/>
                  <a:gd name="T1" fmla="*/ 0 h 32"/>
                  <a:gd name="T2" fmla="*/ 57962797 w 32"/>
                  <a:gd name="T3" fmla="*/ 2520950 h 32"/>
                  <a:gd name="T4" fmla="*/ 70564366 w 32"/>
                  <a:gd name="T5" fmla="*/ 12599985 h 32"/>
                  <a:gd name="T6" fmla="*/ 78124038 w 32"/>
                  <a:gd name="T7" fmla="*/ 25201557 h 32"/>
                  <a:gd name="T8" fmla="*/ 80644986 w 32"/>
                  <a:gd name="T9" fmla="*/ 40322493 h 32"/>
                  <a:gd name="T10" fmla="*/ 78124038 w 32"/>
                  <a:gd name="T11" fmla="*/ 55443436 h 32"/>
                  <a:gd name="T12" fmla="*/ 70564366 w 32"/>
                  <a:gd name="T13" fmla="*/ 68043417 h 32"/>
                  <a:gd name="T14" fmla="*/ 57962797 w 32"/>
                  <a:gd name="T15" fmla="*/ 75604676 h 32"/>
                  <a:gd name="T16" fmla="*/ 40322493 w 32"/>
                  <a:gd name="T17" fmla="*/ 80644986 h 32"/>
                  <a:gd name="T18" fmla="*/ 20161247 w 32"/>
                  <a:gd name="T19" fmla="*/ 75604676 h 32"/>
                  <a:gd name="T20" fmla="*/ 5040312 w 32"/>
                  <a:gd name="T21" fmla="*/ 60483746 h 32"/>
                  <a:gd name="T22" fmla="*/ 0 w 32"/>
                  <a:gd name="T23" fmla="*/ 40322493 h 32"/>
                  <a:gd name="T24" fmla="*/ 5040312 w 32"/>
                  <a:gd name="T25" fmla="*/ 20161247 h 32"/>
                  <a:gd name="T26" fmla="*/ 20161247 w 32"/>
                  <a:gd name="T27" fmla="*/ 5040312 h 32"/>
                  <a:gd name="T28" fmla="*/ 40322493 w 32"/>
                  <a:gd name="T29" fmla="*/ 0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32"/>
                  <a:gd name="T47" fmla="*/ 32 w 32"/>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32">
                    <a:moveTo>
                      <a:pt x="16" y="0"/>
                    </a:moveTo>
                    <a:lnTo>
                      <a:pt x="23" y="1"/>
                    </a:lnTo>
                    <a:lnTo>
                      <a:pt x="28" y="5"/>
                    </a:lnTo>
                    <a:lnTo>
                      <a:pt x="31" y="10"/>
                    </a:lnTo>
                    <a:lnTo>
                      <a:pt x="32" y="16"/>
                    </a:lnTo>
                    <a:lnTo>
                      <a:pt x="31" y="22"/>
                    </a:lnTo>
                    <a:lnTo>
                      <a:pt x="28" y="27"/>
                    </a:lnTo>
                    <a:lnTo>
                      <a:pt x="23" y="30"/>
                    </a:lnTo>
                    <a:lnTo>
                      <a:pt x="16" y="32"/>
                    </a:lnTo>
                    <a:lnTo>
                      <a:pt x="8" y="30"/>
                    </a:lnTo>
                    <a:lnTo>
                      <a:pt x="2" y="24"/>
                    </a:lnTo>
                    <a:lnTo>
                      <a:pt x="0" y="16"/>
                    </a:lnTo>
                    <a:lnTo>
                      <a:pt x="2" y="8"/>
                    </a:lnTo>
                    <a:lnTo>
                      <a:pt x="8" y="2"/>
                    </a:lnTo>
                    <a:lnTo>
                      <a:pt x="16" y="0"/>
                    </a:lnTo>
                    <a:close/>
                  </a:path>
                </a:pathLst>
              </a:custGeom>
              <a:solidFill>
                <a:srgbClr val="FEFE00"/>
              </a:solidFill>
              <a:ln w="0">
                <a:solidFill>
                  <a:srgbClr val="FEFE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97" name="Freeform 1417"/>
              <p:cNvSpPr>
                <a:spLocks/>
              </p:cNvSpPr>
              <p:nvPr/>
            </p:nvSpPr>
            <p:spPr bwMode="auto">
              <a:xfrm>
                <a:off x="3249613" y="2519363"/>
                <a:ext cx="50800" cy="49213"/>
              </a:xfrm>
              <a:custGeom>
                <a:avLst/>
                <a:gdLst>
                  <a:gd name="T0" fmla="*/ 40322493 w 32"/>
                  <a:gd name="T1" fmla="*/ 0 h 31"/>
                  <a:gd name="T2" fmla="*/ 63003107 w 32"/>
                  <a:gd name="T3" fmla="*/ 2520976 h 31"/>
                  <a:gd name="T4" fmla="*/ 78124038 w 32"/>
                  <a:gd name="T5" fmla="*/ 17642069 h 31"/>
                  <a:gd name="T6" fmla="*/ 80644986 w 32"/>
                  <a:gd name="T7" fmla="*/ 40322912 h 31"/>
                  <a:gd name="T8" fmla="*/ 78124038 w 32"/>
                  <a:gd name="T9" fmla="*/ 57964987 h 31"/>
                  <a:gd name="T10" fmla="*/ 63003107 w 32"/>
                  <a:gd name="T11" fmla="*/ 73086074 h 31"/>
                  <a:gd name="T12" fmla="*/ 40322493 w 32"/>
                  <a:gd name="T13" fmla="*/ 78126437 h 31"/>
                  <a:gd name="T14" fmla="*/ 22680608 w 32"/>
                  <a:gd name="T15" fmla="*/ 73086074 h 31"/>
                  <a:gd name="T16" fmla="*/ 7559674 w 32"/>
                  <a:gd name="T17" fmla="*/ 57964987 h 31"/>
                  <a:gd name="T18" fmla="*/ 0 w 32"/>
                  <a:gd name="T19" fmla="*/ 40322912 h 31"/>
                  <a:gd name="T20" fmla="*/ 5040312 w 32"/>
                  <a:gd name="T21" fmla="*/ 22682431 h 31"/>
                  <a:gd name="T22" fmla="*/ 12599985 w 32"/>
                  <a:gd name="T23" fmla="*/ 10080728 h 31"/>
                  <a:gd name="T24" fmla="*/ 25201557 w 32"/>
                  <a:gd name="T25" fmla="*/ 0 h 31"/>
                  <a:gd name="T26" fmla="*/ 40322493 w 32"/>
                  <a:gd name="T27" fmla="*/ 0 h 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
                  <a:gd name="T43" fmla="*/ 0 h 31"/>
                  <a:gd name="T44" fmla="*/ 32 w 32"/>
                  <a:gd name="T45" fmla="*/ 31 h 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 h="31">
                    <a:moveTo>
                      <a:pt x="16" y="0"/>
                    </a:moveTo>
                    <a:lnTo>
                      <a:pt x="25" y="1"/>
                    </a:lnTo>
                    <a:lnTo>
                      <a:pt x="31" y="7"/>
                    </a:lnTo>
                    <a:lnTo>
                      <a:pt x="32" y="16"/>
                    </a:lnTo>
                    <a:lnTo>
                      <a:pt x="31" y="23"/>
                    </a:lnTo>
                    <a:lnTo>
                      <a:pt x="25" y="29"/>
                    </a:lnTo>
                    <a:lnTo>
                      <a:pt x="16" y="31"/>
                    </a:lnTo>
                    <a:lnTo>
                      <a:pt x="9" y="29"/>
                    </a:lnTo>
                    <a:lnTo>
                      <a:pt x="3" y="23"/>
                    </a:lnTo>
                    <a:lnTo>
                      <a:pt x="0" y="16"/>
                    </a:lnTo>
                    <a:lnTo>
                      <a:pt x="2" y="9"/>
                    </a:lnTo>
                    <a:lnTo>
                      <a:pt x="5" y="4"/>
                    </a:lnTo>
                    <a:lnTo>
                      <a:pt x="10" y="0"/>
                    </a:lnTo>
                    <a:lnTo>
                      <a:pt x="16" y="0"/>
                    </a:lnTo>
                    <a:close/>
                  </a:path>
                </a:pathLst>
              </a:custGeom>
              <a:solidFill>
                <a:srgbClr val="FEFE00"/>
              </a:solidFill>
              <a:ln w="0">
                <a:solidFill>
                  <a:srgbClr val="FEFE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98" name="Freeform 1418"/>
              <p:cNvSpPr>
                <a:spLocks/>
              </p:cNvSpPr>
              <p:nvPr/>
            </p:nvSpPr>
            <p:spPr bwMode="auto">
              <a:xfrm>
                <a:off x="3281363" y="2540000"/>
                <a:ext cx="52388" cy="50800"/>
              </a:xfrm>
              <a:custGeom>
                <a:avLst/>
                <a:gdLst>
                  <a:gd name="T0" fmla="*/ 42843852 w 33"/>
                  <a:gd name="T1" fmla="*/ 0 h 32"/>
                  <a:gd name="T2" fmla="*/ 63005297 w 33"/>
                  <a:gd name="T3" fmla="*/ 5040312 h 32"/>
                  <a:gd name="T4" fmla="*/ 78126372 w 33"/>
                  <a:gd name="T5" fmla="*/ 20161247 h 32"/>
                  <a:gd name="T6" fmla="*/ 83166730 w 33"/>
                  <a:gd name="T7" fmla="*/ 40322493 h 32"/>
                  <a:gd name="T8" fmla="*/ 78126372 w 33"/>
                  <a:gd name="T9" fmla="*/ 60483746 h 32"/>
                  <a:gd name="T10" fmla="*/ 63005297 w 33"/>
                  <a:gd name="T11" fmla="*/ 75604676 h 32"/>
                  <a:gd name="T12" fmla="*/ 42843852 w 33"/>
                  <a:gd name="T13" fmla="*/ 80644986 h 32"/>
                  <a:gd name="T14" fmla="*/ 22682412 w 33"/>
                  <a:gd name="T15" fmla="*/ 75604676 h 32"/>
                  <a:gd name="T16" fmla="*/ 7561334 w 33"/>
                  <a:gd name="T17" fmla="*/ 60483746 h 32"/>
                  <a:gd name="T18" fmla="*/ 0 w 33"/>
                  <a:gd name="T19" fmla="*/ 40322493 h 32"/>
                  <a:gd name="T20" fmla="*/ 5040360 w 33"/>
                  <a:gd name="T21" fmla="*/ 22680608 h 32"/>
                  <a:gd name="T22" fmla="*/ 15121081 w 33"/>
                  <a:gd name="T23" fmla="*/ 10080623 h 32"/>
                  <a:gd name="T24" fmla="*/ 27722777 w 33"/>
                  <a:gd name="T25" fmla="*/ 2520950 h 32"/>
                  <a:gd name="T26" fmla="*/ 42843852 w 33"/>
                  <a:gd name="T27" fmla="*/ 0 h 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
                  <a:gd name="T43" fmla="*/ 0 h 32"/>
                  <a:gd name="T44" fmla="*/ 33 w 33"/>
                  <a:gd name="T45" fmla="*/ 32 h 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 h="32">
                    <a:moveTo>
                      <a:pt x="17" y="0"/>
                    </a:moveTo>
                    <a:lnTo>
                      <a:pt x="25" y="2"/>
                    </a:lnTo>
                    <a:lnTo>
                      <a:pt x="31" y="8"/>
                    </a:lnTo>
                    <a:lnTo>
                      <a:pt x="33" y="16"/>
                    </a:lnTo>
                    <a:lnTo>
                      <a:pt x="31" y="24"/>
                    </a:lnTo>
                    <a:lnTo>
                      <a:pt x="25" y="30"/>
                    </a:lnTo>
                    <a:lnTo>
                      <a:pt x="17" y="32"/>
                    </a:lnTo>
                    <a:lnTo>
                      <a:pt x="9" y="30"/>
                    </a:lnTo>
                    <a:lnTo>
                      <a:pt x="3" y="24"/>
                    </a:lnTo>
                    <a:lnTo>
                      <a:pt x="0" y="16"/>
                    </a:lnTo>
                    <a:lnTo>
                      <a:pt x="2" y="9"/>
                    </a:lnTo>
                    <a:lnTo>
                      <a:pt x="6" y="4"/>
                    </a:lnTo>
                    <a:lnTo>
                      <a:pt x="11" y="1"/>
                    </a:lnTo>
                    <a:lnTo>
                      <a:pt x="17" y="0"/>
                    </a:lnTo>
                    <a:close/>
                  </a:path>
                </a:pathLst>
              </a:custGeom>
              <a:solidFill>
                <a:srgbClr val="FEFE00"/>
              </a:solidFill>
              <a:ln w="0">
                <a:solidFill>
                  <a:srgbClr val="FEFE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99" name="Freeform 1419"/>
              <p:cNvSpPr>
                <a:spLocks/>
              </p:cNvSpPr>
              <p:nvPr/>
            </p:nvSpPr>
            <p:spPr bwMode="auto">
              <a:xfrm>
                <a:off x="3316288" y="2563813"/>
                <a:ext cx="49213" cy="50800"/>
              </a:xfrm>
              <a:custGeom>
                <a:avLst/>
                <a:gdLst>
                  <a:gd name="T0" fmla="*/ 37803525 w 31"/>
                  <a:gd name="T1" fmla="*/ 0 h 32"/>
                  <a:gd name="T2" fmla="*/ 60484374 w 31"/>
                  <a:gd name="T3" fmla="*/ 2520950 h 32"/>
                  <a:gd name="T4" fmla="*/ 75605462 w 31"/>
                  <a:gd name="T5" fmla="*/ 17640298 h 32"/>
                  <a:gd name="T6" fmla="*/ 78126437 w 31"/>
                  <a:gd name="T7" fmla="*/ 40322493 h 32"/>
                  <a:gd name="T8" fmla="*/ 75605462 w 31"/>
                  <a:gd name="T9" fmla="*/ 55443436 h 32"/>
                  <a:gd name="T10" fmla="*/ 68045712 w 31"/>
                  <a:gd name="T11" fmla="*/ 68043417 h 32"/>
                  <a:gd name="T12" fmla="*/ 55444012 w 31"/>
                  <a:gd name="T13" fmla="*/ 75604676 h 32"/>
                  <a:gd name="T14" fmla="*/ 37803525 w 31"/>
                  <a:gd name="T15" fmla="*/ 80644986 h 32"/>
                  <a:gd name="T16" fmla="*/ 17642069 w 31"/>
                  <a:gd name="T17" fmla="*/ 73083727 h 32"/>
                  <a:gd name="T18" fmla="*/ 2520976 w 31"/>
                  <a:gd name="T19" fmla="*/ 57962797 h 32"/>
                  <a:gd name="T20" fmla="*/ 0 w 31"/>
                  <a:gd name="T21" fmla="*/ 40322493 h 32"/>
                  <a:gd name="T22" fmla="*/ 2520976 w 31"/>
                  <a:gd name="T23" fmla="*/ 17640298 h 32"/>
                  <a:gd name="T24" fmla="*/ 17642069 w 31"/>
                  <a:gd name="T25" fmla="*/ 2520950 h 32"/>
                  <a:gd name="T26" fmla="*/ 37803525 w 31"/>
                  <a:gd name="T27" fmla="*/ 0 h 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
                  <a:gd name="T43" fmla="*/ 0 h 32"/>
                  <a:gd name="T44" fmla="*/ 31 w 31"/>
                  <a:gd name="T45" fmla="*/ 32 h 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 h="32">
                    <a:moveTo>
                      <a:pt x="15" y="0"/>
                    </a:moveTo>
                    <a:lnTo>
                      <a:pt x="24" y="1"/>
                    </a:lnTo>
                    <a:lnTo>
                      <a:pt x="30" y="7"/>
                    </a:lnTo>
                    <a:lnTo>
                      <a:pt x="31" y="16"/>
                    </a:lnTo>
                    <a:lnTo>
                      <a:pt x="30" y="22"/>
                    </a:lnTo>
                    <a:lnTo>
                      <a:pt x="27" y="27"/>
                    </a:lnTo>
                    <a:lnTo>
                      <a:pt x="22" y="30"/>
                    </a:lnTo>
                    <a:lnTo>
                      <a:pt x="15" y="32"/>
                    </a:lnTo>
                    <a:lnTo>
                      <a:pt x="7" y="29"/>
                    </a:lnTo>
                    <a:lnTo>
                      <a:pt x="1" y="23"/>
                    </a:lnTo>
                    <a:lnTo>
                      <a:pt x="0" y="16"/>
                    </a:lnTo>
                    <a:lnTo>
                      <a:pt x="1" y="7"/>
                    </a:lnTo>
                    <a:lnTo>
                      <a:pt x="7" y="1"/>
                    </a:lnTo>
                    <a:lnTo>
                      <a:pt x="15" y="0"/>
                    </a:lnTo>
                    <a:close/>
                  </a:path>
                </a:pathLst>
              </a:custGeom>
              <a:solidFill>
                <a:srgbClr val="FEFE00"/>
              </a:solidFill>
              <a:ln w="0">
                <a:solidFill>
                  <a:srgbClr val="FEFE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00" name="Freeform 1420"/>
              <p:cNvSpPr>
                <a:spLocks/>
              </p:cNvSpPr>
              <p:nvPr/>
            </p:nvSpPr>
            <p:spPr bwMode="auto">
              <a:xfrm>
                <a:off x="3397250" y="2628900"/>
                <a:ext cx="49213" cy="50800"/>
              </a:xfrm>
              <a:custGeom>
                <a:avLst/>
                <a:gdLst>
                  <a:gd name="T0" fmla="*/ 37803525 w 31"/>
                  <a:gd name="T1" fmla="*/ 0 h 32"/>
                  <a:gd name="T2" fmla="*/ 60484374 w 31"/>
                  <a:gd name="T3" fmla="*/ 5040312 h 32"/>
                  <a:gd name="T4" fmla="*/ 75605462 w 31"/>
                  <a:gd name="T5" fmla="*/ 20161247 h 32"/>
                  <a:gd name="T6" fmla="*/ 78126437 w 31"/>
                  <a:gd name="T7" fmla="*/ 40322493 h 32"/>
                  <a:gd name="T8" fmla="*/ 75605462 w 31"/>
                  <a:gd name="T9" fmla="*/ 55443436 h 32"/>
                  <a:gd name="T10" fmla="*/ 68045712 w 31"/>
                  <a:gd name="T11" fmla="*/ 68043417 h 32"/>
                  <a:gd name="T12" fmla="*/ 55444012 w 31"/>
                  <a:gd name="T13" fmla="*/ 78124038 h 32"/>
                  <a:gd name="T14" fmla="*/ 37803525 w 31"/>
                  <a:gd name="T15" fmla="*/ 80644986 h 32"/>
                  <a:gd name="T16" fmla="*/ 17642069 w 31"/>
                  <a:gd name="T17" fmla="*/ 75604676 h 32"/>
                  <a:gd name="T18" fmla="*/ 5040364 w 31"/>
                  <a:gd name="T19" fmla="*/ 60483746 h 32"/>
                  <a:gd name="T20" fmla="*/ 0 w 31"/>
                  <a:gd name="T21" fmla="*/ 40322493 h 32"/>
                  <a:gd name="T22" fmla="*/ 5040364 w 31"/>
                  <a:gd name="T23" fmla="*/ 20161247 h 32"/>
                  <a:gd name="T24" fmla="*/ 17642069 w 31"/>
                  <a:gd name="T25" fmla="*/ 5040312 h 32"/>
                  <a:gd name="T26" fmla="*/ 37803525 w 31"/>
                  <a:gd name="T27" fmla="*/ 0 h 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
                  <a:gd name="T43" fmla="*/ 0 h 32"/>
                  <a:gd name="T44" fmla="*/ 31 w 31"/>
                  <a:gd name="T45" fmla="*/ 32 h 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 h="32">
                    <a:moveTo>
                      <a:pt x="15" y="0"/>
                    </a:moveTo>
                    <a:lnTo>
                      <a:pt x="24" y="2"/>
                    </a:lnTo>
                    <a:lnTo>
                      <a:pt x="30" y="8"/>
                    </a:lnTo>
                    <a:lnTo>
                      <a:pt x="31" y="16"/>
                    </a:lnTo>
                    <a:lnTo>
                      <a:pt x="30" y="22"/>
                    </a:lnTo>
                    <a:lnTo>
                      <a:pt x="27" y="27"/>
                    </a:lnTo>
                    <a:lnTo>
                      <a:pt x="22" y="31"/>
                    </a:lnTo>
                    <a:lnTo>
                      <a:pt x="15" y="32"/>
                    </a:lnTo>
                    <a:lnTo>
                      <a:pt x="7" y="30"/>
                    </a:lnTo>
                    <a:lnTo>
                      <a:pt x="2" y="24"/>
                    </a:lnTo>
                    <a:lnTo>
                      <a:pt x="0" y="16"/>
                    </a:lnTo>
                    <a:lnTo>
                      <a:pt x="2" y="8"/>
                    </a:lnTo>
                    <a:lnTo>
                      <a:pt x="7" y="2"/>
                    </a:lnTo>
                    <a:lnTo>
                      <a:pt x="15" y="0"/>
                    </a:lnTo>
                    <a:close/>
                  </a:path>
                </a:pathLst>
              </a:custGeom>
              <a:solidFill>
                <a:srgbClr val="FEFE00"/>
              </a:solidFill>
              <a:ln w="0">
                <a:solidFill>
                  <a:srgbClr val="FEFE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01" name="Freeform 1421"/>
              <p:cNvSpPr>
                <a:spLocks/>
              </p:cNvSpPr>
              <p:nvPr/>
            </p:nvSpPr>
            <p:spPr bwMode="auto">
              <a:xfrm>
                <a:off x="3476625" y="2705100"/>
                <a:ext cx="50800" cy="50800"/>
              </a:xfrm>
              <a:custGeom>
                <a:avLst/>
                <a:gdLst>
                  <a:gd name="T0" fmla="*/ 40322493 w 32"/>
                  <a:gd name="T1" fmla="*/ 0 h 32"/>
                  <a:gd name="T2" fmla="*/ 57962797 w 32"/>
                  <a:gd name="T3" fmla="*/ 2520950 h 32"/>
                  <a:gd name="T4" fmla="*/ 70564366 w 32"/>
                  <a:gd name="T5" fmla="*/ 12599985 h 32"/>
                  <a:gd name="T6" fmla="*/ 78124038 w 32"/>
                  <a:gd name="T7" fmla="*/ 25201557 h 32"/>
                  <a:gd name="T8" fmla="*/ 80644986 w 32"/>
                  <a:gd name="T9" fmla="*/ 40322493 h 32"/>
                  <a:gd name="T10" fmla="*/ 78124038 w 32"/>
                  <a:gd name="T11" fmla="*/ 55443436 h 32"/>
                  <a:gd name="T12" fmla="*/ 70564366 w 32"/>
                  <a:gd name="T13" fmla="*/ 68043417 h 32"/>
                  <a:gd name="T14" fmla="*/ 57962797 w 32"/>
                  <a:gd name="T15" fmla="*/ 75604676 h 32"/>
                  <a:gd name="T16" fmla="*/ 40322493 w 32"/>
                  <a:gd name="T17" fmla="*/ 80644986 h 32"/>
                  <a:gd name="T18" fmla="*/ 22680608 w 32"/>
                  <a:gd name="T19" fmla="*/ 75604676 h 32"/>
                  <a:gd name="T20" fmla="*/ 7559674 w 32"/>
                  <a:gd name="T21" fmla="*/ 60483746 h 32"/>
                  <a:gd name="T22" fmla="*/ 0 w 32"/>
                  <a:gd name="T23" fmla="*/ 40322493 h 32"/>
                  <a:gd name="T24" fmla="*/ 7559674 w 32"/>
                  <a:gd name="T25" fmla="*/ 20161247 h 32"/>
                  <a:gd name="T26" fmla="*/ 22680608 w 32"/>
                  <a:gd name="T27" fmla="*/ 5040312 h 32"/>
                  <a:gd name="T28" fmla="*/ 40322493 w 32"/>
                  <a:gd name="T29" fmla="*/ 0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32"/>
                  <a:gd name="T47" fmla="*/ 32 w 32"/>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32">
                    <a:moveTo>
                      <a:pt x="16" y="0"/>
                    </a:moveTo>
                    <a:lnTo>
                      <a:pt x="23" y="1"/>
                    </a:lnTo>
                    <a:lnTo>
                      <a:pt x="28" y="5"/>
                    </a:lnTo>
                    <a:lnTo>
                      <a:pt x="31" y="10"/>
                    </a:lnTo>
                    <a:lnTo>
                      <a:pt x="32" y="16"/>
                    </a:lnTo>
                    <a:lnTo>
                      <a:pt x="31" y="22"/>
                    </a:lnTo>
                    <a:lnTo>
                      <a:pt x="28" y="27"/>
                    </a:lnTo>
                    <a:lnTo>
                      <a:pt x="23" y="30"/>
                    </a:lnTo>
                    <a:lnTo>
                      <a:pt x="16" y="32"/>
                    </a:lnTo>
                    <a:lnTo>
                      <a:pt x="9" y="30"/>
                    </a:lnTo>
                    <a:lnTo>
                      <a:pt x="3" y="24"/>
                    </a:lnTo>
                    <a:lnTo>
                      <a:pt x="0" y="16"/>
                    </a:lnTo>
                    <a:lnTo>
                      <a:pt x="3" y="8"/>
                    </a:lnTo>
                    <a:lnTo>
                      <a:pt x="9" y="2"/>
                    </a:lnTo>
                    <a:lnTo>
                      <a:pt x="16" y="0"/>
                    </a:lnTo>
                    <a:close/>
                  </a:path>
                </a:pathLst>
              </a:custGeom>
              <a:solidFill>
                <a:srgbClr val="FEFE00"/>
              </a:solidFill>
              <a:ln w="0">
                <a:solidFill>
                  <a:srgbClr val="FEFE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02" name="Freeform 1422"/>
              <p:cNvSpPr>
                <a:spLocks/>
              </p:cNvSpPr>
              <p:nvPr/>
            </p:nvSpPr>
            <p:spPr bwMode="auto">
              <a:xfrm>
                <a:off x="3557588" y="2787650"/>
                <a:ext cx="50800" cy="50800"/>
              </a:xfrm>
              <a:custGeom>
                <a:avLst/>
                <a:gdLst>
                  <a:gd name="T0" fmla="*/ 40322493 w 32"/>
                  <a:gd name="T1" fmla="*/ 0 h 32"/>
                  <a:gd name="T2" fmla="*/ 60483746 w 32"/>
                  <a:gd name="T3" fmla="*/ 5040312 h 32"/>
                  <a:gd name="T4" fmla="*/ 75604676 w 32"/>
                  <a:gd name="T5" fmla="*/ 20161247 h 32"/>
                  <a:gd name="T6" fmla="*/ 80644986 w 32"/>
                  <a:gd name="T7" fmla="*/ 40322493 h 32"/>
                  <a:gd name="T8" fmla="*/ 78124038 w 32"/>
                  <a:gd name="T9" fmla="*/ 57962797 h 32"/>
                  <a:gd name="T10" fmla="*/ 68043417 w 32"/>
                  <a:gd name="T11" fmla="*/ 70564366 h 32"/>
                  <a:gd name="T12" fmla="*/ 55443436 w 32"/>
                  <a:gd name="T13" fmla="*/ 78124038 h 32"/>
                  <a:gd name="T14" fmla="*/ 40322493 w 32"/>
                  <a:gd name="T15" fmla="*/ 80644986 h 32"/>
                  <a:gd name="T16" fmla="*/ 25201557 w 32"/>
                  <a:gd name="T17" fmla="*/ 78124038 h 32"/>
                  <a:gd name="T18" fmla="*/ 12599985 w 32"/>
                  <a:gd name="T19" fmla="*/ 70564366 h 32"/>
                  <a:gd name="T20" fmla="*/ 5040312 w 32"/>
                  <a:gd name="T21" fmla="*/ 57962797 h 32"/>
                  <a:gd name="T22" fmla="*/ 0 w 32"/>
                  <a:gd name="T23" fmla="*/ 40322493 h 32"/>
                  <a:gd name="T24" fmla="*/ 7559674 w 32"/>
                  <a:gd name="T25" fmla="*/ 20161247 h 32"/>
                  <a:gd name="T26" fmla="*/ 22680608 w 32"/>
                  <a:gd name="T27" fmla="*/ 5040312 h 32"/>
                  <a:gd name="T28" fmla="*/ 40322493 w 32"/>
                  <a:gd name="T29" fmla="*/ 0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32"/>
                  <a:gd name="T47" fmla="*/ 32 w 32"/>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32">
                    <a:moveTo>
                      <a:pt x="16" y="0"/>
                    </a:moveTo>
                    <a:lnTo>
                      <a:pt x="24" y="2"/>
                    </a:lnTo>
                    <a:lnTo>
                      <a:pt x="30" y="8"/>
                    </a:lnTo>
                    <a:lnTo>
                      <a:pt x="32" y="16"/>
                    </a:lnTo>
                    <a:lnTo>
                      <a:pt x="31" y="23"/>
                    </a:lnTo>
                    <a:lnTo>
                      <a:pt x="27" y="28"/>
                    </a:lnTo>
                    <a:lnTo>
                      <a:pt x="22" y="31"/>
                    </a:lnTo>
                    <a:lnTo>
                      <a:pt x="16" y="32"/>
                    </a:lnTo>
                    <a:lnTo>
                      <a:pt x="10" y="31"/>
                    </a:lnTo>
                    <a:lnTo>
                      <a:pt x="5" y="28"/>
                    </a:lnTo>
                    <a:lnTo>
                      <a:pt x="2" y="23"/>
                    </a:lnTo>
                    <a:lnTo>
                      <a:pt x="0" y="16"/>
                    </a:lnTo>
                    <a:lnTo>
                      <a:pt x="3" y="8"/>
                    </a:lnTo>
                    <a:lnTo>
                      <a:pt x="9" y="2"/>
                    </a:lnTo>
                    <a:lnTo>
                      <a:pt x="16" y="0"/>
                    </a:lnTo>
                    <a:close/>
                  </a:path>
                </a:pathLst>
              </a:custGeom>
              <a:solidFill>
                <a:srgbClr val="FEFE00"/>
              </a:solidFill>
              <a:ln w="0">
                <a:solidFill>
                  <a:srgbClr val="FEFE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03" name="Freeform 1423"/>
              <p:cNvSpPr>
                <a:spLocks/>
              </p:cNvSpPr>
              <p:nvPr/>
            </p:nvSpPr>
            <p:spPr bwMode="auto">
              <a:xfrm>
                <a:off x="3638550" y="2878138"/>
                <a:ext cx="50800" cy="50800"/>
              </a:xfrm>
              <a:custGeom>
                <a:avLst/>
                <a:gdLst>
                  <a:gd name="T0" fmla="*/ 37801544 w 32"/>
                  <a:gd name="T1" fmla="*/ 0 h 32"/>
                  <a:gd name="T2" fmla="*/ 55443436 w 32"/>
                  <a:gd name="T3" fmla="*/ 2520950 h 32"/>
                  <a:gd name="T4" fmla="*/ 68043417 w 32"/>
                  <a:gd name="T5" fmla="*/ 12599985 h 32"/>
                  <a:gd name="T6" fmla="*/ 78124038 w 32"/>
                  <a:gd name="T7" fmla="*/ 25201557 h 32"/>
                  <a:gd name="T8" fmla="*/ 80644986 w 32"/>
                  <a:gd name="T9" fmla="*/ 40322493 h 32"/>
                  <a:gd name="T10" fmla="*/ 78124038 w 32"/>
                  <a:gd name="T11" fmla="*/ 55443436 h 32"/>
                  <a:gd name="T12" fmla="*/ 68043417 w 32"/>
                  <a:gd name="T13" fmla="*/ 68043417 h 32"/>
                  <a:gd name="T14" fmla="*/ 55443436 w 32"/>
                  <a:gd name="T15" fmla="*/ 75604676 h 32"/>
                  <a:gd name="T16" fmla="*/ 37801544 w 32"/>
                  <a:gd name="T17" fmla="*/ 80644986 h 32"/>
                  <a:gd name="T18" fmla="*/ 20161247 w 32"/>
                  <a:gd name="T19" fmla="*/ 73083727 h 32"/>
                  <a:gd name="T20" fmla="*/ 5040312 w 32"/>
                  <a:gd name="T21" fmla="*/ 57962797 h 32"/>
                  <a:gd name="T22" fmla="*/ 0 w 32"/>
                  <a:gd name="T23" fmla="*/ 40322493 h 32"/>
                  <a:gd name="T24" fmla="*/ 5040312 w 32"/>
                  <a:gd name="T25" fmla="*/ 20161247 h 32"/>
                  <a:gd name="T26" fmla="*/ 20161247 w 32"/>
                  <a:gd name="T27" fmla="*/ 5040312 h 32"/>
                  <a:gd name="T28" fmla="*/ 37801544 w 32"/>
                  <a:gd name="T29" fmla="*/ 0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32"/>
                  <a:gd name="T47" fmla="*/ 32 w 32"/>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32">
                    <a:moveTo>
                      <a:pt x="15" y="0"/>
                    </a:moveTo>
                    <a:lnTo>
                      <a:pt x="22" y="1"/>
                    </a:lnTo>
                    <a:lnTo>
                      <a:pt x="27" y="5"/>
                    </a:lnTo>
                    <a:lnTo>
                      <a:pt x="31" y="10"/>
                    </a:lnTo>
                    <a:lnTo>
                      <a:pt x="32" y="16"/>
                    </a:lnTo>
                    <a:lnTo>
                      <a:pt x="31" y="22"/>
                    </a:lnTo>
                    <a:lnTo>
                      <a:pt x="27" y="27"/>
                    </a:lnTo>
                    <a:lnTo>
                      <a:pt x="22" y="30"/>
                    </a:lnTo>
                    <a:lnTo>
                      <a:pt x="15" y="32"/>
                    </a:lnTo>
                    <a:lnTo>
                      <a:pt x="8" y="29"/>
                    </a:lnTo>
                    <a:lnTo>
                      <a:pt x="2" y="23"/>
                    </a:lnTo>
                    <a:lnTo>
                      <a:pt x="0" y="16"/>
                    </a:lnTo>
                    <a:lnTo>
                      <a:pt x="2" y="8"/>
                    </a:lnTo>
                    <a:lnTo>
                      <a:pt x="8" y="2"/>
                    </a:lnTo>
                    <a:lnTo>
                      <a:pt x="15" y="0"/>
                    </a:lnTo>
                    <a:close/>
                  </a:path>
                </a:pathLst>
              </a:custGeom>
              <a:solidFill>
                <a:srgbClr val="FEFE00"/>
              </a:solidFill>
              <a:ln w="0">
                <a:solidFill>
                  <a:srgbClr val="FEFE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04" name="Freeform 1424"/>
              <p:cNvSpPr>
                <a:spLocks/>
              </p:cNvSpPr>
              <p:nvPr/>
            </p:nvSpPr>
            <p:spPr bwMode="auto">
              <a:xfrm>
                <a:off x="3717925" y="2971800"/>
                <a:ext cx="50800" cy="50800"/>
              </a:xfrm>
              <a:custGeom>
                <a:avLst/>
                <a:gdLst>
                  <a:gd name="T0" fmla="*/ 40322493 w 32"/>
                  <a:gd name="T1" fmla="*/ 0 h 32"/>
                  <a:gd name="T2" fmla="*/ 60483746 w 32"/>
                  <a:gd name="T3" fmla="*/ 7559674 h 32"/>
                  <a:gd name="T4" fmla="*/ 75604676 w 32"/>
                  <a:gd name="T5" fmla="*/ 22680608 h 32"/>
                  <a:gd name="T6" fmla="*/ 80644986 w 32"/>
                  <a:gd name="T7" fmla="*/ 40322493 h 32"/>
                  <a:gd name="T8" fmla="*/ 75604676 w 32"/>
                  <a:gd name="T9" fmla="*/ 63003107 h 32"/>
                  <a:gd name="T10" fmla="*/ 60483746 w 32"/>
                  <a:gd name="T11" fmla="*/ 78124038 h 32"/>
                  <a:gd name="T12" fmla="*/ 40322493 w 32"/>
                  <a:gd name="T13" fmla="*/ 80644986 h 32"/>
                  <a:gd name="T14" fmla="*/ 20161247 w 32"/>
                  <a:gd name="T15" fmla="*/ 78124038 h 32"/>
                  <a:gd name="T16" fmla="*/ 5040312 w 32"/>
                  <a:gd name="T17" fmla="*/ 63003107 h 32"/>
                  <a:gd name="T18" fmla="*/ 0 w 32"/>
                  <a:gd name="T19" fmla="*/ 40322493 h 32"/>
                  <a:gd name="T20" fmla="*/ 2520950 w 32"/>
                  <a:gd name="T21" fmla="*/ 25201557 h 32"/>
                  <a:gd name="T22" fmla="*/ 12599985 w 32"/>
                  <a:gd name="T23" fmla="*/ 12599985 h 32"/>
                  <a:gd name="T24" fmla="*/ 25201557 w 32"/>
                  <a:gd name="T25" fmla="*/ 5040312 h 32"/>
                  <a:gd name="T26" fmla="*/ 40322493 w 32"/>
                  <a:gd name="T27" fmla="*/ 0 h 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
                  <a:gd name="T43" fmla="*/ 0 h 32"/>
                  <a:gd name="T44" fmla="*/ 32 w 32"/>
                  <a:gd name="T45" fmla="*/ 32 h 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 h="32">
                    <a:moveTo>
                      <a:pt x="16" y="0"/>
                    </a:moveTo>
                    <a:lnTo>
                      <a:pt x="24" y="3"/>
                    </a:lnTo>
                    <a:lnTo>
                      <a:pt x="30" y="9"/>
                    </a:lnTo>
                    <a:lnTo>
                      <a:pt x="32" y="16"/>
                    </a:lnTo>
                    <a:lnTo>
                      <a:pt x="30" y="25"/>
                    </a:lnTo>
                    <a:lnTo>
                      <a:pt x="24" y="31"/>
                    </a:lnTo>
                    <a:lnTo>
                      <a:pt x="16" y="32"/>
                    </a:lnTo>
                    <a:lnTo>
                      <a:pt x="8" y="31"/>
                    </a:lnTo>
                    <a:lnTo>
                      <a:pt x="2" y="25"/>
                    </a:lnTo>
                    <a:lnTo>
                      <a:pt x="0" y="16"/>
                    </a:lnTo>
                    <a:lnTo>
                      <a:pt x="1" y="10"/>
                    </a:lnTo>
                    <a:lnTo>
                      <a:pt x="5" y="5"/>
                    </a:lnTo>
                    <a:lnTo>
                      <a:pt x="10" y="2"/>
                    </a:lnTo>
                    <a:lnTo>
                      <a:pt x="16" y="0"/>
                    </a:lnTo>
                    <a:close/>
                  </a:path>
                </a:pathLst>
              </a:custGeom>
              <a:solidFill>
                <a:srgbClr val="FEFE00"/>
              </a:solidFill>
              <a:ln w="0">
                <a:solidFill>
                  <a:srgbClr val="FEFE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05" name="Freeform 1425"/>
              <p:cNvSpPr>
                <a:spLocks/>
              </p:cNvSpPr>
              <p:nvPr/>
            </p:nvSpPr>
            <p:spPr bwMode="auto">
              <a:xfrm>
                <a:off x="3798888" y="3070225"/>
                <a:ext cx="49213" cy="50800"/>
              </a:xfrm>
              <a:custGeom>
                <a:avLst/>
                <a:gdLst>
                  <a:gd name="T0" fmla="*/ 37803525 w 31"/>
                  <a:gd name="T1" fmla="*/ 0 h 32"/>
                  <a:gd name="T2" fmla="*/ 57964987 w 31"/>
                  <a:gd name="T3" fmla="*/ 5040312 h 32"/>
                  <a:gd name="T4" fmla="*/ 73086074 w 31"/>
                  <a:gd name="T5" fmla="*/ 20161247 h 32"/>
                  <a:gd name="T6" fmla="*/ 78126437 w 31"/>
                  <a:gd name="T7" fmla="*/ 40322493 h 32"/>
                  <a:gd name="T8" fmla="*/ 75605462 w 31"/>
                  <a:gd name="T9" fmla="*/ 55443436 h 32"/>
                  <a:gd name="T10" fmla="*/ 68045712 w 31"/>
                  <a:gd name="T11" fmla="*/ 68043417 h 32"/>
                  <a:gd name="T12" fmla="*/ 55444012 w 31"/>
                  <a:gd name="T13" fmla="*/ 78124038 h 32"/>
                  <a:gd name="T14" fmla="*/ 37803525 w 31"/>
                  <a:gd name="T15" fmla="*/ 80644986 h 32"/>
                  <a:gd name="T16" fmla="*/ 17642069 w 31"/>
                  <a:gd name="T17" fmla="*/ 75604676 h 32"/>
                  <a:gd name="T18" fmla="*/ 2520976 w 31"/>
                  <a:gd name="T19" fmla="*/ 60483746 h 32"/>
                  <a:gd name="T20" fmla="*/ 0 w 31"/>
                  <a:gd name="T21" fmla="*/ 40322493 h 32"/>
                  <a:gd name="T22" fmla="*/ 2520976 w 31"/>
                  <a:gd name="T23" fmla="*/ 20161247 h 32"/>
                  <a:gd name="T24" fmla="*/ 17642069 w 31"/>
                  <a:gd name="T25" fmla="*/ 5040312 h 32"/>
                  <a:gd name="T26" fmla="*/ 37803525 w 31"/>
                  <a:gd name="T27" fmla="*/ 0 h 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
                  <a:gd name="T43" fmla="*/ 0 h 32"/>
                  <a:gd name="T44" fmla="*/ 31 w 31"/>
                  <a:gd name="T45" fmla="*/ 32 h 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 h="32">
                    <a:moveTo>
                      <a:pt x="15" y="0"/>
                    </a:moveTo>
                    <a:lnTo>
                      <a:pt x="23" y="2"/>
                    </a:lnTo>
                    <a:lnTo>
                      <a:pt x="29" y="8"/>
                    </a:lnTo>
                    <a:lnTo>
                      <a:pt x="31" y="16"/>
                    </a:lnTo>
                    <a:lnTo>
                      <a:pt x="30" y="22"/>
                    </a:lnTo>
                    <a:lnTo>
                      <a:pt x="27" y="27"/>
                    </a:lnTo>
                    <a:lnTo>
                      <a:pt x="22" y="31"/>
                    </a:lnTo>
                    <a:lnTo>
                      <a:pt x="15" y="32"/>
                    </a:lnTo>
                    <a:lnTo>
                      <a:pt x="7" y="30"/>
                    </a:lnTo>
                    <a:lnTo>
                      <a:pt x="1" y="24"/>
                    </a:lnTo>
                    <a:lnTo>
                      <a:pt x="0" y="16"/>
                    </a:lnTo>
                    <a:lnTo>
                      <a:pt x="1" y="8"/>
                    </a:lnTo>
                    <a:lnTo>
                      <a:pt x="7" y="2"/>
                    </a:lnTo>
                    <a:lnTo>
                      <a:pt x="15" y="0"/>
                    </a:lnTo>
                    <a:close/>
                  </a:path>
                </a:pathLst>
              </a:custGeom>
              <a:solidFill>
                <a:srgbClr val="FEFE00"/>
              </a:solidFill>
              <a:ln w="0">
                <a:solidFill>
                  <a:srgbClr val="FEFE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06" name="Freeform 1426"/>
              <p:cNvSpPr>
                <a:spLocks/>
              </p:cNvSpPr>
              <p:nvPr/>
            </p:nvSpPr>
            <p:spPr bwMode="auto">
              <a:xfrm>
                <a:off x="3954463" y="3265488"/>
                <a:ext cx="52388" cy="52388"/>
              </a:xfrm>
              <a:custGeom>
                <a:avLst/>
                <a:gdLst>
                  <a:gd name="T0" fmla="*/ 40322879 w 33"/>
                  <a:gd name="T1" fmla="*/ 0 h 33"/>
                  <a:gd name="T2" fmla="*/ 60484324 w 33"/>
                  <a:gd name="T3" fmla="*/ 7561334 h 33"/>
                  <a:gd name="T4" fmla="*/ 75605399 w 33"/>
                  <a:gd name="T5" fmla="*/ 22682412 h 33"/>
                  <a:gd name="T6" fmla="*/ 83166730 w 33"/>
                  <a:gd name="T7" fmla="*/ 40322879 h 33"/>
                  <a:gd name="T8" fmla="*/ 75605399 w 33"/>
                  <a:gd name="T9" fmla="*/ 60484324 h 33"/>
                  <a:gd name="T10" fmla="*/ 60484324 w 33"/>
                  <a:gd name="T11" fmla="*/ 75605399 h 33"/>
                  <a:gd name="T12" fmla="*/ 40322879 w 33"/>
                  <a:gd name="T13" fmla="*/ 83166730 h 33"/>
                  <a:gd name="T14" fmla="*/ 22682412 w 33"/>
                  <a:gd name="T15" fmla="*/ 75605399 h 33"/>
                  <a:gd name="T16" fmla="*/ 7561334 w 33"/>
                  <a:gd name="T17" fmla="*/ 60484324 h 33"/>
                  <a:gd name="T18" fmla="*/ 0 w 33"/>
                  <a:gd name="T19" fmla="*/ 40322879 h 33"/>
                  <a:gd name="T20" fmla="*/ 7561334 w 33"/>
                  <a:gd name="T21" fmla="*/ 22682412 h 33"/>
                  <a:gd name="T22" fmla="*/ 22682412 w 33"/>
                  <a:gd name="T23" fmla="*/ 7561334 h 33"/>
                  <a:gd name="T24" fmla="*/ 40322879 w 33"/>
                  <a:gd name="T25" fmla="*/ 0 h 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
                  <a:gd name="T40" fmla="*/ 0 h 33"/>
                  <a:gd name="T41" fmla="*/ 33 w 33"/>
                  <a:gd name="T42" fmla="*/ 33 h 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 h="33">
                    <a:moveTo>
                      <a:pt x="16" y="0"/>
                    </a:moveTo>
                    <a:lnTo>
                      <a:pt x="24" y="3"/>
                    </a:lnTo>
                    <a:lnTo>
                      <a:pt x="30" y="9"/>
                    </a:lnTo>
                    <a:lnTo>
                      <a:pt x="33" y="16"/>
                    </a:lnTo>
                    <a:lnTo>
                      <a:pt x="30" y="24"/>
                    </a:lnTo>
                    <a:lnTo>
                      <a:pt x="24" y="30"/>
                    </a:lnTo>
                    <a:lnTo>
                      <a:pt x="16" y="33"/>
                    </a:lnTo>
                    <a:lnTo>
                      <a:pt x="9" y="30"/>
                    </a:lnTo>
                    <a:lnTo>
                      <a:pt x="3" y="24"/>
                    </a:lnTo>
                    <a:lnTo>
                      <a:pt x="0" y="16"/>
                    </a:lnTo>
                    <a:lnTo>
                      <a:pt x="3" y="9"/>
                    </a:lnTo>
                    <a:lnTo>
                      <a:pt x="9" y="3"/>
                    </a:lnTo>
                    <a:lnTo>
                      <a:pt x="16" y="0"/>
                    </a:lnTo>
                    <a:close/>
                  </a:path>
                </a:pathLst>
              </a:custGeom>
              <a:solidFill>
                <a:srgbClr val="FEFE00"/>
              </a:solidFill>
              <a:ln w="0">
                <a:solidFill>
                  <a:srgbClr val="FEFE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07" name="Freeform 1427"/>
              <p:cNvSpPr>
                <a:spLocks/>
              </p:cNvSpPr>
              <p:nvPr/>
            </p:nvSpPr>
            <p:spPr bwMode="auto">
              <a:xfrm>
                <a:off x="4110038" y="3454400"/>
                <a:ext cx="50800" cy="52388"/>
              </a:xfrm>
              <a:custGeom>
                <a:avLst/>
                <a:gdLst>
                  <a:gd name="T0" fmla="*/ 40322493 w 32"/>
                  <a:gd name="T1" fmla="*/ 0 h 33"/>
                  <a:gd name="T2" fmla="*/ 60483746 w 32"/>
                  <a:gd name="T3" fmla="*/ 7561334 h 33"/>
                  <a:gd name="T4" fmla="*/ 75604676 w 32"/>
                  <a:gd name="T5" fmla="*/ 22682412 h 33"/>
                  <a:gd name="T6" fmla="*/ 80644986 w 32"/>
                  <a:gd name="T7" fmla="*/ 40322879 h 33"/>
                  <a:gd name="T8" fmla="*/ 78124038 w 32"/>
                  <a:gd name="T9" fmla="*/ 57964939 h 33"/>
                  <a:gd name="T10" fmla="*/ 68043417 w 32"/>
                  <a:gd name="T11" fmla="*/ 70565041 h 33"/>
                  <a:gd name="T12" fmla="*/ 55443436 w 32"/>
                  <a:gd name="T13" fmla="*/ 80645757 h 33"/>
                  <a:gd name="T14" fmla="*/ 40322493 w 32"/>
                  <a:gd name="T15" fmla="*/ 83166730 h 33"/>
                  <a:gd name="T16" fmla="*/ 25201557 w 32"/>
                  <a:gd name="T17" fmla="*/ 80645757 h 33"/>
                  <a:gd name="T18" fmla="*/ 12599985 w 32"/>
                  <a:gd name="T19" fmla="*/ 70565041 h 33"/>
                  <a:gd name="T20" fmla="*/ 5040312 w 32"/>
                  <a:gd name="T21" fmla="*/ 57964939 h 33"/>
                  <a:gd name="T22" fmla="*/ 0 w 32"/>
                  <a:gd name="T23" fmla="*/ 40322879 h 33"/>
                  <a:gd name="T24" fmla="*/ 7559674 w 32"/>
                  <a:gd name="T25" fmla="*/ 22682412 h 33"/>
                  <a:gd name="T26" fmla="*/ 22680608 w 32"/>
                  <a:gd name="T27" fmla="*/ 7561334 h 33"/>
                  <a:gd name="T28" fmla="*/ 40322493 w 32"/>
                  <a:gd name="T29" fmla="*/ 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33"/>
                  <a:gd name="T47" fmla="*/ 32 w 32"/>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33">
                    <a:moveTo>
                      <a:pt x="16" y="0"/>
                    </a:moveTo>
                    <a:lnTo>
                      <a:pt x="24" y="3"/>
                    </a:lnTo>
                    <a:lnTo>
                      <a:pt x="30" y="9"/>
                    </a:lnTo>
                    <a:lnTo>
                      <a:pt x="32" y="16"/>
                    </a:lnTo>
                    <a:lnTo>
                      <a:pt x="31" y="23"/>
                    </a:lnTo>
                    <a:lnTo>
                      <a:pt x="27" y="28"/>
                    </a:lnTo>
                    <a:lnTo>
                      <a:pt x="22" y="32"/>
                    </a:lnTo>
                    <a:lnTo>
                      <a:pt x="16" y="33"/>
                    </a:lnTo>
                    <a:lnTo>
                      <a:pt x="10" y="32"/>
                    </a:lnTo>
                    <a:lnTo>
                      <a:pt x="5" y="28"/>
                    </a:lnTo>
                    <a:lnTo>
                      <a:pt x="2" y="23"/>
                    </a:lnTo>
                    <a:lnTo>
                      <a:pt x="0" y="16"/>
                    </a:lnTo>
                    <a:lnTo>
                      <a:pt x="3" y="9"/>
                    </a:lnTo>
                    <a:lnTo>
                      <a:pt x="9" y="3"/>
                    </a:lnTo>
                    <a:lnTo>
                      <a:pt x="16" y="0"/>
                    </a:lnTo>
                    <a:close/>
                  </a:path>
                </a:pathLst>
              </a:custGeom>
              <a:solidFill>
                <a:srgbClr val="FEFE00"/>
              </a:solidFill>
              <a:ln w="0">
                <a:solidFill>
                  <a:srgbClr val="FEFE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08" name="Freeform 1428"/>
              <p:cNvSpPr>
                <a:spLocks/>
              </p:cNvSpPr>
              <p:nvPr/>
            </p:nvSpPr>
            <p:spPr bwMode="auto">
              <a:xfrm>
                <a:off x="4262438" y="3625850"/>
                <a:ext cx="50800" cy="50800"/>
              </a:xfrm>
              <a:custGeom>
                <a:avLst/>
                <a:gdLst>
                  <a:gd name="T0" fmla="*/ 40322493 w 32"/>
                  <a:gd name="T1" fmla="*/ 0 h 32"/>
                  <a:gd name="T2" fmla="*/ 60483746 w 32"/>
                  <a:gd name="T3" fmla="*/ 5040312 h 32"/>
                  <a:gd name="T4" fmla="*/ 75604676 w 32"/>
                  <a:gd name="T5" fmla="*/ 20161247 h 32"/>
                  <a:gd name="T6" fmla="*/ 80644986 w 32"/>
                  <a:gd name="T7" fmla="*/ 40322493 h 32"/>
                  <a:gd name="T8" fmla="*/ 75604676 w 32"/>
                  <a:gd name="T9" fmla="*/ 60483746 h 32"/>
                  <a:gd name="T10" fmla="*/ 60483746 w 32"/>
                  <a:gd name="T11" fmla="*/ 75604676 h 32"/>
                  <a:gd name="T12" fmla="*/ 40322493 w 32"/>
                  <a:gd name="T13" fmla="*/ 80644986 h 32"/>
                  <a:gd name="T14" fmla="*/ 25201557 w 32"/>
                  <a:gd name="T15" fmla="*/ 78124038 h 32"/>
                  <a:gd name="T16" fmla="*/ 10080623 w 32"/>
                  <a:gd name="T17" fmla="*/ 68043417 h 32"/>
                  <a:gd name="T18" fmla="*/ 2520950 w 32"/>
                  <a:gd name="T19" fmla="*/ 55443436 h 32"/>
                  <a:gd name="T20" fmla="*/ 0 w 32"/>
                  <a:gd name="T21" fmla="*/ 40322493 h 32"/>
                  <a:gd name="T22" fmla="*/ 5040312 w 32"/>
                  <a:gd name="T23" fmla="*/ 20161247 h 32"/>
                  <a:gd name="T24" fmla="*/ 20161247 w 32"/>
                  <a:gd name="T25" fmla="*/ 5040312 h 32"/>
                  <a:gd name="T26" fmla="*/ 40322493 w 32"/>
                  <a:gd name="T27" fmla="*/ 0 h 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
                  <a:gd name="T43" fmla="*/ 0 h 32"/>
                  <a:gd name="T44" fmla="*/ 32 w 32"/>
                  <a:gd name="T45" fmla="*/ 32 h 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 h="32">
                    <a:moveTo>
                      <a:pt x="16" y="0"/>
                    </a:moveTo>
                    <a:lnTo>
                      <a:pt x="24" y="2"/>
                    </a:lnTo>
                    <a:lnTo>
                      <a:pt x="30" y="8"/>
                    </a:lnTo>
                    <a:lnTo>
                      <a:pt x="32" y="16"/>
                    </a:lnTo>
                    <a:lnTo>
                      <a:pt x="30" y="24"/>
                    </a:lnTo>
                    <a:lnTo>
                      <a:pt x="24" y="30"/>
                    </a:lnTo>
                    <a:lnTo>
                      <a:pt x="16" y="32"/>
                    </a:lnTo>
                    <a:lnTo>
                      <a:pt x="10" y="31"/>
                    </a:lnTo>
                    <a:lnTo>
                      <a:pt x="4" y="27"/>
                    </a:lnTo>
                    <a:lnTo>
                      <a:pt x="1" y="22"/>
                    </a:lnTo>
                    <a:lnTo>
                      <a:pt x="0" y="16"/>
                    </a:lnTo>
                    <a:lnTo>
                      <a:pt x="2" y="8"/>
                    </a:lnTo>
                    <a:lnTo>
                      <a:pt x="8" y="2"/>
                    </a:lnTo>
                    <a:lnTo>
                      <a:pt x="16" y="0"/>
                    </a:lnTo>
                    <a:close/>
                  </a:path>
                </a:pathLst>
              </a:custGeom>
              <a:solidFill>
                <a:srgbClr val="FEFE00"/>
              </a:solidFill>
              <a:ln w="0">
                <a:solidFill>
                  <a:srgbClr val="FEFE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09" name="Freeform 1429"/>
              <p:cNvSpPr>
                <a:spLocks/>
              </p:cNvSpPr>
              <p:nvPr/>
            </p:nvSpPr>
            <p:spPr bwMode="auto">
              <a:xfrm>
                <a:off x="4410075" y="3775075"/>
                <a:ext cx="50800" cy="50800"/>
              </a:xfrm>
              <a:custGeom>
                <a:avLst/>
                <a:gdLst>
                  <a:gd name="T0" fmla="*/ 40322493 w 32"/>
                  <a:gd name="T1" fmla="*/ 0 h 32"/>
                  <a:gd name="T2" fmla="*/ 63003107 w 32"/>
                  <a:gd name="T3" fmla="*/ 2520950 h 32"/>
                  <a:gd name="T4" fmla="*/ 78124038 w 32"/>
                  <a:gd name="T5" fmla="*/ 17640298 h 32"/>
                  <a:gd name="T6" fmla="*/ 80644986 w 32"/>
                  <a:gd name="T7" fmla="*/ 40322493 h 32"/>
                  <a:gd name="T8" fmla="*/ 78124038 w 32"/>
                  <a:gd name="T9" fmla="*/ 55443436 h 32"/>
                  <a:gd name="T10" fmla="*/ 70564366 w 32"/>
                  <a:gd name="T11" fmla="*/ 68043417 h 32"/>
                  <a:gd name="T12" fmla="*/ 57962797 w 32"/>
                  <a:gd name="T13" fmla="*/ 75604676 h 32"/>
                  <a:gd name="T14" fmla="*/ 40322493 w 32"/>
                  <a:gd name="T15" fmla="*/ 80644986 h 32"/>
                  <a:gd name="T16" fmla="*/ 20161247 w 32"/>
                  <a:gd name="T17" fmla="*/ 73083727 h 32"/>
                  <a:gd name="T18" fmla="*/ 7559674 w 32"/>
                  <a:gd name="T19" fmla="*/ 57962797 h 32"/>
                  <a:gd name="T20" fmla="*/ 0 w 32"/>
                  <a:gd name="T21" fmla="*/ 40322493 h 32"/>
                  <a:gd name="T22" fmla="*/ 5040312 w 32"/>
                  <a:gd name="T23" fmla="*/ 22680608 h 32"/>
                  <a:gd name="T24" fmla="*/ 12599985 w 32"/>
                  <a:gd name="T25" fmla="*/ 10080623 h 32"/>
                  <a:gd name="T26" fmla="*/ 25201557 w 32"/>
                  <a:gd name="T27" fmla="*/ 2520950 h 32"/>
                  <a:gd name="T28" fmla="*/ 40322493 w 32"/>
                  <a:gd name="T29" fmla="*/ 0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32"/>
                  <a:gd name="T47" fmla="*/ 32 w 32"/>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32">
                    <a:moveTo>
                      <a:pt x="16" y="0"/>
                    </a:moveTo>
                    <a:lnTo>
                      <a:pt x="25" y="1"/>
                    </a:lnTo>
                    <a:lnTo>
                      <a:pt x="31" y="7"/>
                    </a:lnTo>
                    <a:lnTo>
                      <a:pt x="32" y="16"/>
                    </a:lnTo>
                    <a:lnTo>
                      <a:pt x="31" y="22"/>
                    </a:lnTo>
                    <a:lnTo>
                      <a:pt x="28" y="27"/>
                    </a:lnTo>
                    <a:lnTo>
                      <a:pt x="23" y="30"/>
                    </a:lnTo>
                    <a:lnTo>
                      <a:pt x="16" y="32"/>
                    </a:lnTo>
                    <a:lnTo>
                      <a:pt x="8" y="29"/>
                    </a:lnTo>
                    <a:lnTo>
                      <a:pt x="3" y="23"/>
                    </a:lnTo>
                    <a:lnTo>
                      <a:pt x="0" y="16"/>
                    </a:lnTo>
                    <a:lnTo>
                      <a:pt x="2" y="9"/>
                    </a:lnTo>
                    <a:lnTo>
                      <a:pt x="5" y="4"/>
                    </a:lnTo>
                    <a:lnTo>
                      <a:pt x="10" y="1"/>
                    </a:lnTo>
                    <a:lnTo>
                      <a:pt x="16" y="0"/>
                    </a:lnTo>
                    <a:close/>
                  </a:path>
                </a:pathLst>
              </a:custGeom>
              <a:solidFill>
                <a:srgbClr val="FEFE00"/>
              </a:solidFill>
              <a:ln w="0">
                <a:solidFill>
                  <a:srgbClr val="FEFE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10" name="Freeform 1430"/>
              <p:cNvSpPr>
                <a:spLocks/>
              </p:cNvSpPr>
              <p:nvPr/>
            </p:nvSpPr>
            <p:spPr bwMode="auto">
              <a:xfrm>
                <a:off x="4552950" y="3895725"/>
                <a:ext cx="50800" cy="50800"/>
              </a:xfrm>
              <a:custGeom>
                <a:avLst/>
                <a:gdLst>
                  <a:gd name="T0" fmla="*/ 40322493 w 32"/>
                  <a:gd name="T1" fmla="*/ 0 h 32"/>
                  <a:gd name="T2" fmla="*/ 55443436 w 32"/>
                  <a:gd name="T3" fmla="*/ 2520950 h 32"/>
                  <a:gd name="T4" fmla="*/ 68043417 w 32"/>
                  <a:gd name="T5" fmla="*/ 10080623 h 32"/>
                  <a:gd name="T6" fmla="*/ 78124038 w 32"/>
                  <a:gd name="T7" fmla="*/ 22680608 h 32"/>
                  <a:gd name="T8" fmla="*/ 80644986 w 32"/>
                  <a:gd name="T9" fmla="*/ 40322493 h 32"/>
                  <a:gd name="T10" fmla="*/ 75604676 w 32"/>
                  <a:gd name="T11" fmla="*/ 60483746 h 32"/>
                  <a:gd name="T12" fmla="*/ 60483746 w 32"/>
                  <a:gd name="T13" fmla="*/ 75604676 h 32"/>
                  <a:gd name="T14" fmla="*/ 40322493 w 32"/>
                  <a:gd name="T15" fmla="*/ 80644986 h 32"/>
                  <a:gd name="T16" fmla="*/ 25201557 w 32"/>
                  <a:gd name="T17" fmla="*/ 78124038 h 32"/>
                  <a:gd name="T18" fmla="*/ 10080623 w 32"/>
                  <a:gd name="T19" fmla="*/ 68043417 h 32"/>
                  <a:gd name="T20" fmla="*/ 2520950 w 32"/>
                  <a:gd name="T21" fmla="*/ 55443436 h 32"/>
                  <a:gd name="T22" fmla="*/ 0 w 32"/>
                  <a:gd name="T23" fmla="*/ 40322493 h 32"/>
                  <a:gd name="T24" fmla="*/ 5040312 w 32"/>
                  <a:gd name="T25" fmla="*/ 20161247 h 32"/>
                  <a:gd name="T26" fmla="*/ 20161247 w 32"/>
                  <a:gd name="T27" fmla="*/ 5040312 h 32"/>
                  <a:gd name="T28" fmla="*/ 40322493 w 32"/>
                  <a:gd name="T29" fmla="*/ 0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32"/>
                  <a:gd name="T47" fmla="*/ 32 w 32"/>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32">
                    <a:moveTo>
                      <a:pt x="16" y="0"/>
                    </a:moveTo>
                    <a:lnTo>
                      <a:pt x="22" y="1"/>
                    </a:lnTo>
                    <a:lnTo>
                      <a:pt x="27" y="4"/>
                    </a:lnTo>
                    <a:lnTo>
                      <a:pt x="31" y="9"/>
                    </a:lnTo>
                    <a:lnTo>
                      <a:pt x="32" y="16"/>
                    </a:lnTo>
                    <a:lnTo>
                      <a:pt x="30" y="24"/>
                    </a:lnTo>
                    <a:lnTo>
                      <a:pt x="24" y="30"/>
                    </a:lnTo>
                    <a:lnTo>
                      <a:pt x="16" y="32"/>
                    </a:lnTo>
                    <a:lnTo>
                      <a:pt x="10" y="31"/>
                    </a:lnTo>
                    <a:lnTo>
                      <a:pt x="4" y="27"/>
                    </a:lnTo>
                    <a:lnTo>
                      <a:pt x="1" y="22"/>
                    </a:lnTo>
                    <a:lnTo>
                      <a:pt x="0" y="16"/>
                    </a:lnTo>
                    <a:lnTo>
                      <a:pt x="2" y="8"/>
                    </a:lnTo>
                    <a:lnTo>
                      <a:pt x="8" y="2"/>
                    </a:lnTo>
                    <a:lnTo>
                      <a:pt x="16" y="0"/>
                    </a:lnTo>
                    <a:close/>
                  </a:path>
                </a:pathLst>
              </a:custGeom>
              <a:solidFill>
                <a:srgbClr val="FEFE00"/>
              </a:solidFill>
              <a:ln w="0">
                <a:solidFill>
                  <a:srgbClr val="FEFE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11" name="Freeform 1431"/>
              <p:cNvSpPr>
                <a:spLocks/>
              </p:cNvSpPr>
              <p:nvPr/>
            </p:nvSpPr>
            <p:spPr bwMode="auto">
              <a:xfrm>
                <a:off x="4818063" y="4067175"/>
                <a:ext cx="50800" cy="50800"/>
              </a:xfrm>
              <a:custGeom>
                <a:avLst/>
                <a:gdLst>
                  <a:gd name="T0" fmla="*/ 40322493 w 32"/>
                  <a:gd name="T1" fmla="*/ 0 h 32"/>
                  <a:gd name="T2" fmla="*/ 60483746 w 32"/>
                  <a:gd name="T3" fmla="*/ 7559674 h 32"/>
                  <a:gd name="T4" fmla="*/ 75604676 w 32"/>
                  <a:gd name="T5" fmla="*/ 22680608 h 32"/>
                  <a:gd name="T6" fmla="*/ 80644986 w 32"/>
                  <a:gd name="T7" fmla="*/ 40322493 h 32"/>
                  <a:gd name="T8" fmla="*/ 78124038 w 32"/>
                  <a:gd name="T9" fmla="*/ 57962797 h 32"/>
                  <a:gd name="T10" fmla="*/ 68043417 w 32"/>
                  <a:gd name="T11" fmla="*/ 70564366 h 32"/>
                  <a:gd name="T12" fmla="*/ 55443436 w 32"/>
                  <a:gd name="T13" fmla="*/ 80644986 h 32"/>
                  <a:gd name="T14" fmla="*/ 40322493 w 32"/>
                  <a:gd name="T15" fmla="*/ 80644986 h 32"/>
                  <a:gd name="T16" fmla="*/ 20161247 w 32"/>
                  <a:gd name="T17" fmla="*/ 78124038 h 32"/>
                  <a:gd name="T18" fmla="*/ 5040312 w 32"/>
                  <a:gd name="T19" fmla="*/ 63003107 h 32"/>
                  <a:gd name="T20" fmla="*/ 0 w 32"/>
                  <a:gd name="T21" fmla="*/ 40322493 h 32"/>
                  <a:gd name="T22" fmla="*/ 2520950 w 32"/>
                  <a:gd name="T23" fmla="*/ 25201557 h 32"/>
                  <a:gd name="T24" fmla="*/ 10080623 w 32"/>
                  <a:gd name="T25" fmla="*/ 12599985 h 32"/>
                  <a:gd name="T26" fmla="*/ 22680608 w 32"/>
                  <a:gd name="T27" fmla="*/ 5040312 h 32"/>
                  <a:gd name="T28" fmla="*/ 40322493 w 32"/>
                  <a:gd name="T29" fmla="*/ 0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32"/>
                  <a:gd name="T47" fmla="*/ 32 w 32"/>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32">
                    <a:moveTo>
                      <a:pt x="16" y="0"/>
                    </a:moveTo>
                    <a:lnTo>
                      <a:pt x="24" y="3"/>
                    </a:lnTo>
                    <a:lnTo>
                      <a:pt x="30" y="9"/>
                    </a:lnTo>
                    <a:lnTo>
                      <a:pt x="32" y="16"/>
                    </a:lnTo>
                    <a:lnTo>
                      <a:pt x="31" y="23"/>
                    </a:lnTo>
                    <a:lnTo>
                      <a:pt x="27" y="28"/>
                    </a:lnTo>
                    <a:lnTo>
                      <a:pt x="22" y="32"/>
                    </a:lnTo>
                    <a:lnTo>
                      <a:pt x="16" y="32"/>
                    </a:lnTo>
                    <a:lnTo>
                      <a:pt x="8" y="31"/>
                    </a:lnTo>
                    <a:lnTo>
                      <a:pt x="2" y="25"/>
                    </a:lnTo>
                    <a:lnTo>
                      <a:pt x="0" y="16"/>
                    </a:lnTo>
                    <a:lnTo>
                      <a:pt x="1" y="10"/>
                    </a:lnTo>
                    <a:lnTo>
                      <a:pt x="4" y="5"/>
                    </a:lnTo>
                    <a:lnTo>
                      <a:pt x="9" y="2"/>
                    </a:lnTo>
                    <a:lnTo>
                      <a:pt x="16" y="0"/>
                    </a:lnTo>
                    <a:close/>
                  </a:path>
                </a:pathLst>
              </a:custGeom>
              <a:solidFill>
                <a:srgbClr val="FEFE00"/>
              </a:solidFill>
              <a:ln w="0">
                <a:solidFill>
                  <a:srgbClr val="FEFE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12" name="Freeform 1432"/>
              <p:cNvSpPr>
                <a:spLocks/>
              </p:cNvSpPr>
              <p:nvPr/>
            </p:nvSpPr>
            <p:spPr bwMode="auto">
              <a:xfrm>
                <a:off x="5038725" y="4160838"/>
                <a:ext cx="50800" cy="49213"/>
              </a:xfrm>
              <a:custGeom>
                <a:avLst/>
                <a:gdLst>
                  <a:gd name="T0" fmla="*/ 42841854 w 32"/>
                  <a:gd name="T1" fmla="*/ 0 h 31"/>
                  <a:gd name="T2" fmla="*/ 60483746 w 32"/>
                  <a:gd name="T3" fmla="*/ 2520976 h 31"/>
                  <a:gd name="T4" fmla="*/ 75604676 w 32"/>
                  <a:gd name="T5" fmla="*/ 17642069 h 31"/>
                  <a:gd name="T6" fmla="*/ 80644986 w 32"/>
                  <a:gd name="T7" fmla="*/ 37803525 h 31"/>
                  <a:gd name="T8" fmla="*/ 75604676 w 32"/>
                  <a:gd name="T9" fmla="*/ 60484374 h 31"/>
                  <a:gd name="T10" fmla="*/ 60483746 w 32"/>
                  <a:gd name="T11" fmla="*/ 73086074 h 31"/>
                  <a:gd name="T12" fmla="*/ 42841854 w 32"/>
                  <a:gd name="T13" fmla="*/ 78126437 h 31"/>
                  <a:gd name="T14" fmla="*/ 20161247 w 32"/>
                  <a:gd name="T15" fmla="*/ 73086074 h 31"/>
                  <a:gd name="T16" fmla="*/ 5040312 w 32"/>
                  <a:gd name="T17" fmla="*/ 60484374 h 31"/>
                  <a:gd name="T18" fmla="*/ 0 w 32"/>
                  <a:gd name="T19" fmla="*/ 37803525 h 31"/>
                  <a:gd name="T20" fmla="*/ 5040312 w 32"/>
                  <a:gd name="T21" fmla="*/ 17642069 h 31"/>
                  <a:gd name="T22" fmla="*/ 20161247 w 32"/>
                  <a:gd name="T23" fmla="*/ 2520976 h 31"/>
                  <a:gd name="T24" fmla="*/ 42841854 w 32"/>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
                  <a:gd name="T40" fmla="*/ 0 h 31"/>
                  <a:gd name="T41" fmla="*/ 32 w 32"/>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 h="31">
                    <a:moveTo>
                      <a:pt x="17" y="0"/>
                    </a:moveTo>
                    <a:lnTo>
                      <a:pt x="24" y="1"/>
                    </a:lnTo>
                    <a:lnTo>
                      <a:pt x="30" y="7"/>
                    </a:lnTo>
                    <a:lnTo>
                      <a:pt x="32" y="15"/>
                    </a:lnTo>
                    <a:lnTo>
                      <a:pt x="30" y="24"/>
                    </a:lnTo>
                    <a:lnTo>
                      <a:pt x="24" y="29"/>
                    </a:lnTo>
                    <a:lnTo>
                      <a:pt x="17" y="31"/>
                    </a:lnTo>
                    <a:lnTo>
                      <a:pt x="8" y="29"/>
                    </a:lnTo>
                    <a:lnTo>
                      <a:pt x="2" y="24"/>
                    </a:lnTo>
                    <a:lnTo>
                      <a:pt x="0" y="15"/>
                    </a:lnTo>
                    <a:lnTo>
                      <a:pt x="2" y="7"/>
                    </a:lnTo>
                    <a:lnTo>
                      <a:pt x="8" y="1"/>
                    </a:lnTo>
                    <a:lnTo>
                      <a:pt x="17" y="0"/>
                    </a:lnTo>
                    <a:close/>
                  </a:path>
                </a:pathLst>
              </a:custGeom>
              <a:solidFill>
                <a:srgbClr val="FEFE00"/>
              </a:solidFill>
              <a:ln w="0">
                <a:solidFill>
                  <a:srgbClr val="FEFE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13" name="Freeform 1433"/>
              <p:cNvSpPr>
                <a:spLocks/>
              </p:cNvSpPr>
              <p:nvPr/>
            </p:nvSpPr>
            <p:spPr bwMode="auto">
              <a:xfrm>
                <a:off x="5192713" y="4202113"/>
                <a:ext cx="49213" cy="50800"/>
              </a:xfrm>
              <a:custGeom>
                <a:avLst/>
                <a:gdLst>
                  <a:gd name="T0" fmla="*/ 37803525 w 31"/>
                  <a:gd name="T1" fmla="*/ 0 h 32"/>
                  <a:gd name="T2" fmla="*/ 57964987 w 31"/>
                  <a:gd name="T3" fmla="*/ 5040312 h 32"/>
                  <a:gd name="T4" fmla="*/ 73086074 w 31"/>
                  <a:gd name="T5" fmla="*/ 20161247 h 32"/>
                  <a:gd name="T6" fmla="*/ 78126437 w 31"/>
                  <a:gd name="T7" fmla="*/ 40322493 h 32"/>
                  <a:gd name="T8" fmla="*/ 75605462 w 31"/>
                  <a:gd name="T9" fmla="*/ 55443436 h 32"/>
                  <a:gd name="T10" fmla="*/ 68045712 w 31"/>
                  <a:gd name="T11" fmla="*/ 68043417 h 32"/>
                  <a:gd name="T12" fmla="*/ 55444012 w 31"/>
                  <a:gd name="T13" fmla="*/ 78124038 h 32"/>
                  <a:gd name="T14" fmla="*/ 37803525 w 31"/>
                  <a:gd name="T15" fmla="*/ 80644986 h 32"/>
                  <a:gd name="T16" fmla="*/ 17642069 w 31"/>
                  <a:gd name="T17" fmla="*/ 75604676 h 32"/>
                  <a:gd name="T18" fmla="*/ 2520976 w 31"/>
                  <a:gd name="T19" fmla="*/ 60483746 h 32"/>
                  <a:gd name="T20" fmla="*/ 0 w 31"/>
                  <a:gd name="T21" fmla="*/ 40322493 h 32"/>
                  <a:gd name="T22" fmla="*/ 2520976 w 31"/>
                  <a:gd name="T23" fmla="*/ 20161247 h 32"/>
                  <a:gd name="T24" fmla="*/ 17642069 w 31"/>
                  <a:gd name="T25" fmla="*/ 5040312 h 32"/>
                  <a:gd name="T26" fmla="*/ 37803525 w 31"/>
                  <a:gd name="T27" fmla="*/ 0 h 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
                  <a:gd name="T43" fmla="*/ 0 h 32"/>
                  <a:gd name="T44" fmla="*/ 31 w 31"/>
                  <a:gd name="T45" fmla="*/ 32 h 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 h="32">
                    <a:moveTo>
                      <a:pt x="15" y="0"/>
                    </a:moveTo>
                    <a:lnTo>
                      <a:pt x="23" y="2"/>
                    </a:lnTo>
                    <a:lnTo>
                      <a:pt x="29" y="8"/>
                    </a:lnTo>
                    <a:lnTo>
                      <a:pt x="31" y="16"/>
                    </a:lnTo>
                    <a:lnTo>
                      <a:pt x="30" y="22"/>
                    </a:lnTo>
                    <a:lnTo>
                      <a:pt x="27" y="27"/>
                    </a:lnTo>
                    <a:lnTo>
                      <a:pt x="22" y="31"/>
                    </a:lnTo>
                    <a:lnTo>
                      <a:pt x="15" y="32"/>
                    </a:lnTo>
                    <a:lnTo>
                      <a:pt x="7" y="30"/>
                    </a:lnTo>
                    <a:lnTo>
                      <a:pt x="1" y="24"/>
                    </a:lnTo>
                    <a:lnTo>
                      <a:pt x="0" y="16"/>
                    </a:lnTo>
                    <a:lnTo>
                      <a:pt x="1" y="8"/>
                    </a:lnTo>
                    <a:lnTo>
                      <a:pt x="7" y="2"/>
                    </a:lnTo>
                    <a:lnTo>
                      <a:pt x="15" y="0"/>
                    </a:lnTo>
                    <a:close/>
                  </a:path>
                </a:pathLst>
              </a:custGeom>
              <a:solidFill>
                <a:srgbClr val="FEFE00"/>
              </a:solidFill>
              <a:ln w="0">
                <a:solidFill>
                  <a:srgbClr val="FEFE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14" name="Freeform 1434"/>
              <p:cNvSpPr>
                <a:spLocks/>
              </p:cNvSpPr>
              <p:nvPr/>
            </p:nvSpPr>
            <p:spPr bwMode="auto">
              <a:xfrm>
                <a:off x="5246688" y="4213225"/>
                <a:ext cx="50800" cy="50800"/>
              </a:xfrm>
              <a:custGeom>
                <a:avLst/>
                <a:gdLst>
                  <a:gd name="T0" fmla="*/ 42841854 w 32"/>
                  <a:gd name="T1" fmla="*/ 0 h 32"/>
                  <a:gd name="T2" fmla="*/ 60483746 w 32"/>
                  <a:gd name="T3" fmla="*/ 5040312 h 32"/>
                  <a:gd name="T4" fmla="*/ 75604676 w 32"/>
                  <a:gd name="T5" fmla="*/ 20161247 h 32"/>
                  <a:gd name="T6" fmla="*/ 80644986 w 32"/>
                  <a:gd name="T7" fmla="*/ 40322493 h 32"/>
                  <a:gd name="T8" fmla="*/ 75604676 w 32"/>
                  <a:gd name="T9" fmla="*/ 60483746 h 32"/>
                  <a:gd name="T10" fmla="*/ 60483746 w 32"/>
                  <a:gd name="T11" fmla="*/ 75604676 h 32"/>
                  <a:gd name="T12" fmla="*/ 42841854 w 32"/>
                  <a:gd name="T13" fmla="*/ 80644986 h 32"/>
                  <a:gd name="T14" fmla="*/ 25201557 w 32"/>
                  <a:gd name="T15" fmla="*/ 75604676 h 32"/>
                  <a:gd name="T16" fmla="*/ 12599985 w 32"/>
                  <a:gd name="T17" fmla="*/ 68043417 h 32"/>
                  <a:gd name="T18" fmla="*/ 2520950 w 32"/>
                  <a:gd name="T19" fmla="*/ 55443436 h 32"/>
                  <a:gd name="T20" fmla="*/ 0 w 32"/>
                  <a:gd name="T21" fmla="*/ 40322493 h 32"/>
                  <a:gd name="T22" fmla="*/ 2520950 w 32"/>
                  <a:gd name="T23" fmla="*/ 25201557 h 32"/>
                  <a:gd name="T24" fmla="*/ 12599985 w 32"/>
                  <a:gd name="T25" fmla="*/ 12599985 h 32"/>
                  <a:gd name="T26" fmla="*/ 25201557 w 32"/>
                  <a:gd name="T27" fmla="*/ 5040312 h 32"/>
                  <a:gd name="T28" fmla="*/ 42841854 w 32"/>
                  <a:gd name="T29" fmla="*/ 0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32"/>
                  <a:gd name="T47" fmla="*/ 32 w 32"/>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32">
                    <a:moveTo>
                      <a:pt x="17" y="0"/>
                    </a:moveTo>
                    <a:lnTo>
                      <a:pt x="24" y="2"/>
                    </a:lnTo>
                    <a:lnTo>
                      <a:pt x="30" y="8"/>
                    </a:lnTo>
                    <a:lnTo>
                      <a:pt x="32" y="16"/>
                    </a:lnTo>
                    <a:lnTo>
                      <a:pt x="30" y="24"/>
                    </a:lnTo>
                    <a:lnTo>
                      <a:pt x="24" y="30"/>
                    </a:lnTo>
                    <a:lnTo>
                      <a:pt x="17" y="32"/>
                    </a:lnTo>
                    <a:lnTo>
                      <a:pt x="10" y="30"/>
                    </a:lnTo>
                    <a:lnTo>
                      <a:pt x="5" y="27"/>
                    </a:lnTo>
                    <a:lnTo>
                      <a:pt x="1" y="22"/>
                    </a:lnTo>
                    <a:lnTo>
                      <a:pt x="0" y="16"/>
                    </a:lnTo>
                    <a:lnTo>
                      <a:pt x="1" y="10"/>
                    </a:lnTo>
                    <a:lnTo>
                      <a:pt x="5" y="5"/>
                    </a:lnTo>
                    <a:lnTo>
                      <a:pt x="10" y="2"/>
                    </a:lnTo>
                    <a:lnTo>
                      <a:pt x="17" y="0"/>
                    </a:lnTo>
                    <a:close/>
                  </a:path>
                </a:pathLst>
              </a:custGeom>
              <a:solidFill>
                <a:srgbClr val="FEFE00"/>
              </a:solidFill>
              <a:ln w="0">
                <a:solidFill>
                  <a:srgbClr val="FEFE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15" name="Freeform 1435"/>
              <p:cNvSpPr>
                <a:spLocks/>
              </p:cNvSpPr>
              <p:nvPr/>
            </p:nvSpPr>
            <p:spPr bwMode="auto">
              <a:xfrm>
                <a:off x="5435600" y="4248150"/>
                <a:ext cx="50800" cy="50800"/>
              </a:xfrm>
              <a:custGeom>
                <a:avLst/>
                <a:gdLst>
                  <a:gd name="T0" fmla="*/ 40322493 w 32"/>
                  <a:gd name="T1" fmla="*/ 0 h 32"/>
                  <a:gd name="T2" fmla="*/ 60483746 w 32"/>
                  <a:gd name="T3" fmla="*/ 5040312 h 32"/>
                  <a:gd name="T4" fmla="*/ 75604676 w 32"/>
                  <a:gd name="T5" fmla="*/ 20161247 h 32"/>
                  <a:gd name="T6" fmla="*/ 80644986 w 32"/>
                  <a:gd name="T7" fmla="*/ 40322493 h 32"/>
                  <a:gd name="T8" fmla="*/ 75604676 w 32"/>
                  <a:gd name="T9" fmla="*/ 57962797 h 32"/>
                  <a:gd name="T10" fmla="*/ 68043417 w 32"/>
                  <a:gd name="T11" fmla="*/ 70564366 h 32"/>
                  <a:gd name="T12" fmla="*/ 55443436 w 32"/>
                  <a:gd name="T13" fmla="*/ 78124038 h 32"/>
                  <a:gd name="T14" fmla="*/ 40322493 w 32"/>
                  <a:gd name="T15" fmla="*/ 80644986 h 32"/>
                  <a:gd name="T16" fmla="*/ 17640298 w 32"/>
                  <a:gd name="T17" fmla="*/ 78124038 h 32"/>
                  <a:gd name="T18" fmla="*/ 2520950 w 32"/>
                  <a:gd name="T19" fmla="*/ 63003107 h 32"/>
                  <a:gd name="T20" fmla="*/ 0 w 32"/>
                  <a:gd name="T21" fmla="*/ 40322493 h 32"/>
                  <a:gd name="T22" fmla="*/ 2520950 w 32"/>
                  <a:gd name="T23" fmla="*/ 25201557 h 32"/>
                  <a:gd name="T24" fmla="*/ 10080623 w 32"/>
                  <a:gd name="T25" fmla="*/ 12599985 h 32"/>
                  <a:gd name="T26" fmla="*/ 22680608 w 32"/>
                  <a:gd name="T27" fmla="*/ 5040312 h 32"/>
                  <a:gd name="T28" fmla="*/ 40322493 w 32"/>
                  <a:gd name="T29" fmla="*/ 0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32"/>
                  <a:gd name="T47" fmla="*/ 32 w 32"/>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32">
                    <a:moveTo>
                      <a:pt x="16" y="0"/>
                    </a:moveTo>
                    <a:lnTo>
                      <a:pt x="24" y="2"/>
                    </a:lnTo>
                    <a:lnTo>
                      <a:pt x="30" y="8"/>
                    </a:lnTo>
                    <a:lnTo>
                      <a:pt x="32" y="16"/>
                    </a:lnTo>
                    <a:lnTo>
                      <a:pt x="30" y="23"/>
                    </a:lnTo>
                    <a:lnTo>
                      <a:pt x="27" y="28"/>
                    </a:lnTo>
                    <a:lnTo>
                      <a:pt x="22" y="31"/>
                    </a:lnTo>
                    <a:lnTo>
                      <a:pt x="16" y="32"/>
                    </a:lnTo>
                    <a:lnTo>
                      <a:pt x="7" y="31"/>
                    </a:lnTo>
                    <a:lnTo>
                      <a:pt x="1" y="25"/>
                    </a:lnTo>
                    <a:lnTo>
                      <a:pt x="0" y="16"/>
                    </a:lnTo>
                    <a:lnTo>
                      <a:pt x="1" y="10"/>
                    </a:lnTo>
                    <a:lnTo>
                      <a:pt x="4" y="5"/>
                    </a:lnTo>
                    <a:lnTo>
                      <a:pt x="9" y="2"/>
                    </a:lnTo>
                    <a:lnTo>
                      <a:pt x="16" y="0"/>
                    </a:lnTo>
                    <a:close/>
                  </a:path>
                </a:pathLst>
              </a:custGeom>
              <a:solidFill>
                <a:srgbClr val="FEFE00"/>
              </a:solidFill>
              <a:ln w="0">
                <a:solidFill>
                  <a:srgbClr val="FEFE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16" name="Freeform 1436"/>
              <p:cNvSpPr>
                <a:spLocks/>
              </p:cNvSpPr>
              <p:nvPr/>
            </p:nvSpPr>
            <p:spPr bwMode="auto">
              <a:xfrm>
                <a:off x="5764213" y="4297363"/>
                <a:ext cx="50800" cy="50800"/>
              </a:xfrm>
              <a:custGeom>
                <a:avLst/>
                <a:gdLst>
                  <a:gd name="T0" fmla="*/ 40322493 w 32"/>
                  <a:gd name="T1" fmla="*/ 0 h 32"/>
                  <a:gd name="T2" fmla="*/ 60483746 w 32"/>
                  <a:gd name="T3" fmla="*/ 5040312 h 32"/>
                  <a:gd name="T4" fmla="*/ 75604676 w 32"/>
                  <a:gd name="T5" fmla="*/ 20161247 h 32"/>
                  <a:gd name="T6" fmla="*/ 80644986 w 32"/>
                  <a:gd name="T7" fmla="*/ 42841854 h 32"/>
                  <a:gd name="T8" fmla="*/ 75604676 w 32"/>
                  <a:gd name="T9" fmla="*/ 60483746 h 32"/>
                  <a:gd name="T10" fmla="*/ 60483746 w 32"/>
                  <a:gd name="T11" fmla="*/ 75604676 h 32"/>
                  <a:gd name="T12" fmla="*/ 40322493 w 32"/>
                  <a:gd name="T13" fmla="*/ 80644986 h 32"/>
                  <a:gd name="T14" fmla="*/ 20161247 w 32"/>
                  <a:gd name="T15" fmla="*/ 75604676 h 32"/>
                  <a:gd name="T16" fmla="*/ 5040312 w 32"/>
                  <a:gd name="T17" fmla="*/ 60483746 h 32"/>
                  <a:gd name="T18" fmla="*/ 0 w 32"/>
                  <a:gd name="T19" fmla="*/ 42841854 h 32"/>
                  <a:gd name="T20" fmla="*/ 5040312 w 32"/>
                  <a:gd name="T21" fmla="*/ 20161247 h 32"/>
                  <a:gd name="T22" fmla="*/ 20161247 w 32"/>
                  <a:gd name="T23" fmla="*/ 5040312 h 32"/>
                  <a:gd name="T24" fmla="*/ 40322493 w 32"/>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
                  <a:gd name="T40" fmla="*/ 0 h 32"/>
                  <a:gd name="T41" fmla="*/ 32 w 32"/>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 h="32">
                    <a:moveTo>
                      <a:pt x="16" y="0"/>
                    </a:moveTo>
                    <a:lnTo>
                      <a:pt x="24" y="2"/>
                    </a:lnTo>
                    <a:lnTo>
                      <a:pt x="30" y="8"/>
                    </a:lnTo>
                    <a:lnTo>
                      <a:pt x="32" y="17"/>
                    </a:lnTo>
                    <a:lnTo>
                      <a:pt x="30" y="24"/>
                    </a:lnTo>
                    <a:lnTo>
                      <a:pt x="24" y="30"/>
                    </a:lnTo>
                    <a:lnTo>
                      <a:pt x="16" y="32"/>
                    </a:lnTo>
                    <a:lnTo>
                      <a:pt x="8" y="30"/>
                    </a:lnTo>
                    <a:lnTo>
                      <a:pt x="2" y="24"/>
                    </a:lnTo>
                    <a:lnTo>
                      <a:pt x="0" y="17"/>
                    </a:lnTo>
                    <a:lnTo>
                      <a:pt x="2" y="8"/>
                    </a:lnTo>
                    <a:lnTo>
                      <a:pt x="8" y="2"/>
                    </a:lnTo>
                    <a:lnTo>
                      <a:pt x="16" y="0"/>
                    </a:lnTo>
                    <a:close/>
                  </a:path>
                </a:pathLst>
              </a:custGeom>
              <a:solidFill>
                <a:srgbClr val="FEFE00"/>
              </a:solidFill>
              <a:ln w="0">
                <a:solidFill>
                  <a:srgbClr val="FEFE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17" name="Freeform 1437"/>
              <p:cNvSpPr>
                <a:spLocks/>
              </p:cNvSpPr>
              <p:nvPr/>
            </p:nvSpPr>
            <p:spPr bwMode="auto">
              <a:xfrm>
                <a:off x="5891213" y="4305300"/>
                <a:ext cx="52388" cy="50800"/>
              </a:xfrm>
              <a:custGeom>
                <a:avLst/>
                <a:gdLst>
                  <a:gd name="T0" fmla="*/ 42843852 w 33"/>
                  <a:gd name="T1" fmla="*/ 0 h 32"/>
                  <a:gd name="T2" fmla="*/ 63005297 w 33"/>
                  <a:gd name="T3" fmla="*/ 2520950 h 32"/>
                  <a:gd name="T4" fmla="*/ 78126372 w 33"/>
                  <a:gd name="T5" fmla="*/ 17640298 h 32"/>
                  <a:gd name="T6" fmla="*/ 83166730 w 33"/>
                  <a:gd name="T7" fmla="*/ 40322493 h 32"/>
                  <a:gd name="T8" fmla="*/ 80645757 w 33"/>
                  <a:gd name="T9" fmla="*/ 55443436 h 32"/>
                  <a:gd name="T10" fmla="*/ 70565041 w 33"/>
                  <a:gd name="T11" fmla="*/ 68043417 h 32"/>
                  <a:gd name="T12" fmla="*/ 57964939 w 33"/>
                  <a:gd name="T13" fmla="*/ 75604676 h 32"/>
                  <a:gd name="T14" fmla="*/ 42843852 w 33"/>
                  <a:gd name="T15" fmla="*/ 80644986 h 32"/>
                  <a:gd name="T16" fmla="*/ 22682412 w 33"/>
                  <a:gd name="T17" fmla="*/ 73083727 h 32"/>
                  <a:gd name="T18" fmla="*/ 7561334 w 33"/>
                  <a:gd name="T19" fmla="*/ 57962797 h 32"/>
                  <a:gd name="T20" fmla="*/ 0 w 33"/>
                  <a:gd name="T21" fmla="*/ 40322493 h 32"/>
                  <a:gd name="T22" fmla="*/ 5040360 w 33"/>
                  <a:gd name="T23" fmla="*/ 22680608 h 32"/>
                  <a:gd name="T24" fmla="*/ 12601693 w 33"/>
                  <a:gd name="T25" fmla="*/ 10080623 h 32"/>
                  <a:gd name="T26" fmla="*/ 27722777 w 33"/>
                  <a:gd name="T27" fmla="*/ 0 h 32"/>
                  <a:gd name="T28" fmla="*/ 42843852 w 33"/>
                  <a:gd name="T29" fmla="*/ 0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
                  <a:gd name="T46" fmla="*/ 0 h 32"/>
                  <a:gd name="T47" fmla="*/ 33 w 33"/>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 h="32">
                    <a:moveTo>
                      <a:pt x="17" y="0"/>
                    </a:moveTo>
                    <a:lnTo>
                      <a:pt x="25" y="1"/>
                    </a:lnTo>
                    <a:lnTo>
                      <a:pt x="31" y="7"/>
                    </a:lnTo>
                    <a:lnTo>
                      <a:pt x="33" y="16"/>
                    </a:lnTo>
                    <a:lnTo>
                      <a:pt x="32" y="22"/>
                    </a:lnTo>
                    <a:lnTo>
                      <a:pt x="28" y="27"/>
                    </a:lnTo>
                    <a:lnTo>
                      <a:pt x="23" y="30"/>
                    </a:lnTo>
                    <a:lnTo>
                      <a:pt x="17" y="32"/>
                    </a:lnTo>
                    <a:lnTo>
                      <a:pt x="9" y="29"/>
                    </a:lnTo>
                    <a:lnTo>
                      <a:pt x="3" y="23"/>
                    </a:lnTo>
                    <a:lnTo>
                      <a:pt x="0" y="16"/>
                    </a:lnTo>
                    <a:lnTo>
                      <a:pt x="2" y="9"/>
                    </a:lnTo>
                    <a:lnTo>
                      <a:pt x="5" y="4"/>
                    </a:lnTo>
                    <a:lnTo>
                      <a:pt x="11" y="0"/>
                    </a:lnTo>
                    <a:lnTo>
                      <a:pt x="17" y="0"/>
                    </a:lnTo>
                    <a:close/>
                  </a:path>
                </a:pathLst>
              </a:custGeom>
              <a:solidFill>
                <a:srgbClr val="FEFE00"/>
              </a:solidFill>
              <a:ln w="0">
                <a:solidFill>
                  <a:srgbClr val="FEFE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18" name="Freeform 1438"/>
              <p:cNvSpPr>
                <a:spLocks/>
              </p:cNvSpPr>
              <p:nvPr/>
            </p:nvSpPr>
            <p:spPr bwMode="auto">
              <a:xfrm>
                <a:off x="6188075" y="4217988"/>
                <a:ext cx="50800" cy="52388"/>
              </a:xfrm>
              <a:custGeom>
                <a:avLst/>
                <a:gdLst>
                  <a:gd name="T0" fmla="*/ 40322493 w 32"/>
                  <a:gd name="T1" fmla="*/ 0 h 33"/>
                  <a:gd name="T2" fmla="*/ 60483746 w 32"/>
                  <a:gd name="T3" fmla="*/ 7561334 h 33"/>
                  <a:gd name="T4" fmla="*/ 73083727 w 32"/>
                  <a:gd name="T5" fmla="*/ 22682412 h 33"/>
                  <a:gd name="T6" fmla="*/ 80644986 w 32"/>
                  <a:gd name="T7" fmla="*/ 40322879 h 33"/>
                  <a:gd name="T8" fmla="*/ 75604676 w 32"/>
                  <a:gd name="T9" fmla="*/ 57964939 h 33"/>
                  <a:gd name="T10" fmla="*/ 68043417 w 32"/>
                  <a:gd name="T11" fmla="*/ 70565041 h 33"/>
                  <a:gd name="T12" fmla="*/ 55443436 w 32"/>
                  <a:gd name="T13" fmla="*/ 80645757 h 33"/>
                  <a:gd name="T14" fmla="*/ 40322493 w 32"/>
                  <a:gd name="T15" fmla="*/ 83166730 h 33"/>
                  <a:gd name="T16" fmla="*/ 17640298 w 32"/>
                  <a:gd name="T17" fmla="*/ 78126372 h 33"/>
                  <a:gd name="T18" fmla="*/ 2520950 w 32"/>
                  <a:gd name="T19" fmla="*/ 63005297 h 33"/>
                  <a:gd name="T20" fmla="*/ 0 w 32"/>
                  <a:gd name="T21" fmla="*/ 40322879 h 33"/>
                  <a:gd name="T22" fmla="*/ 2520950 w 32"/>
                  <a:gd name="T23" fmla="*/ 25201798 h 33"/>
                  <a:gd name="T24" fmla="*/ 10080623 w 32"/>
                  <a:gd name="T25" fmla="*/ 12601693 h 33"/>
                  <a:gd name="T26" fmla="*/ 22680608 w 32"/>
                  <a:gd name="T27" fmla="*/ 5040360 h 33"/>
                  <a:gd name="T28" fmla="*/ 40322493 w 32"/>
                  <a:gd name="T29" fmla="*/ 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33"/>
                  <a:gd name="T47" fmla="*/ 32 w 32"/>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33">
                    <a:moveTo>
                      <a:pt x="16" y="0"/>
                    </a:moveTo>
                    <a:lnTo>
                      <a:pt x="24" y="3"/>
                    </a:lnTo>
                    <a:lnTo>
                      <a:pt x="29" y="9"/>
                    </a:lnTo>
                    <a:lnTo>
                      <a:pt x="32" y="16"/>
                    </a:lnTo>
                    <a:lnTo>
                      <a:pt x="30" y="23"/>
                    </a:lnTo>
                    <a:lnTo>
                      <a:pt x="27" y="28"/>
                    </a:lnTo>
                    <a:lnTo>
                      <a:pt x="22" y="32"/>
                    </a:lnTo>
                    <a:lnTo>
                      <a:pt x="16" y="33"/>
                    </a:lnTo>
                    <a:lnTo>
                      <a:pt x="7" y="31"/>
                    </a:lnTo>
                    <a:lnTo>
                      <a:pt x="1" y="25"/>
                    </a:lnTo>
                    <a:lnTo>
                      <a:pt x="0" y="16"/>
                    </a:lnTo>
                    <a:lnTo>
                      <a:pt x="1" y="10"/>
                    </a:lnTo>
                    <a:lnTo>
                      <a:pt x="4" y="5"/>
                    </a:lnTo>
                    <a:lnTo>
                      <a:pt x="9" y="2"/>
                    </a:lnTo>
                    <a:lnTo>
                      <a:pt x="16" y="0"/>
                    </a:lnTo>
                    <a:close/>
                  </a:path>
                </a:pathLst>
              </a:custGeom>
              <a:solidFill>
                <a:srgbClr val="FEFE00"/>
              </a:solidFill>
              <a:ln w="0">
                <a:solidFill>
                  <a:srgbClr val="FEFE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19" name="Freeform 1439"/>
              <p:cNvSpPr>
                <a:spLocks/>
              </p:cNvSpPr>
              <p:nvPr/>
            </p:nvSpPr>
            <p:spPr bwMode="auto">
              <a:xfrm>
                <a:off x="6375400" y="4167188"/>
                <a:ext cx="25400" cy="50800"/>
              </a:xfrm>
              <a:custGeom>
                <a:avLst/>
                <a:gdLst>
                  <a:gd name="T0" fmla="*/ 40322493 w 16"/>
                  <a:gd name="T1" fmla="*/ 0 h 32"/>
                  <a:gd name="T2" fmla="*/ 40322493 w 16"/>
                  <a:gd name="T3" fmla="*/ 80644986 h 32"/>
                  <a:gd name="T4" fmla="*/ 25201557 w 16"/>
                  <a:gd name="T5" fmla="*/ 78124038 h 32"/>
                  <a:gd name="T6" fmla="*/ 12599985 w 16"/>
                  <a:gd name="T7" fmla="*/ 70564366 h 32"/>
                  <a:gd name="T8" fmla="*/ 5040312 w 16"/>
                  <a:gd name="T9" fmla="*/ 57962797 h 32"/>
                  <a:gd name="T10" fmla="*/ 0 w 16"/>
                  <a:gd name="T11" fmla="*/ 40322493 h 32"/>
                  <a:gd name="T12" fmla="*/ 7559674 w 16"/>
                  <a:gd name="T13" fmla="*/ 20161247 h 32"/>
                  <a:gd name="T14" fmla="*/ 20161247 w 16"/>
                  <a:gd name="T15" fmla="*/ 7559674 h 32"/>
                  <a:gd name="T16" fmla="*/ 40322493 w 16"/>
                  <a:gd name="T17" fmla="*/ 0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32"/>
                  <a:gd name="T29" fmla="*/ 16 w 16"/>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32">
                    <a:moveTo>
                      <a:pt x="16" y="0"/>
                    </a:moveTo>
                    <a:lnTo>
                      <a:pt x="16" y="32"/>
                    </a:lnTo>
                    <a:lnTo>
                      <a:pt x="10" y="31"/>
                    </a:lnTo>
                    <a:lnTo>
                      <a:pt x="5" y="28"/>
                    </a:lnTo>
                    <a:lnTo>
                      <a:pt x="2" y="23"/>
                    </a:lnTo>
                    <a:lnTo>
                      <a:pt x="0" y="16"/>
                    </a:lnTo>
                    <a:lnTo>
                      <a:pt x="3" y="8"/>
                    </a:lnTo>
                    <a:lnTo>
                      <a:pt x="8" y="3"/>
                    </a:lnTo>
                    <a:lnTo>
                      <a:pt x="16" y="0"/>
                    </a:lnTo>
                    <a:close/>
                  </a:path>
                </a:pathLst>
              </a:custGeom>
              <a:solidFill>
                <a:srgbClr val="FEFE00"/>
              </a:solidFill>
              <a:ln w="0">
                <a:solidFill>
                  <a:srgbClr val="FEFE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20" name="Line 1440"/>
              <p:cNvSpPr>
                <a:spLocks noChangeShapeType="1"/>
              </p:cNvSpPr>
              <p:nvPr/>
            </p:nvSpPr>
            <p:spPr bwMode="auto">
              <a:xfrm>
                <a:off x="3109913" y="5348288"/>
                <a:ext cx="1588" cy="523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21" name="Line 1441"/>
              <p:cNvSpPr>
                <a:spLocks noChangeShapeType="1"/>
              </p:cNvSpPr>
              <p:nvPr/>
            </p:nvSpPr>
            <p:spPr bwMode="auto">
              <a:xfrm flipV="1">
                <a:off x="3109913" y="1458913"/>
                <a:ext cx="1588" cy="50800"/>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22" name="Line 1442"/>
              <p:cNvSpPr>
                <a:spLocks noChangeShapeType="1"/>
              </p:cNvSpPr>
              <p:nvPr/>
            </p:nvSpPr>
            <p:spPr bwMode="auto">
              <a:xfrm>
                <a:off x="3203575" y="5348288"/>
                <a:ext cx="1588" cy="523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23" name="Line 1443"/>
              <p:cNvSpPr>
                <a:spLocks noChangeShapeType="1"/>
              </p:cNvSpPr>
              <p:nvPr/>
            </p:nvSpPr>
            <p:spPr bwMode="auto">
              <a:xfrm flipV="1">
                <a:off x="3203575" y="1458913"/>
                <a:ext cx="1588" cy="50800"/>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24" name="Line 1444"/>
              <p:cNvSpPr>
                <a:spLocks noChangeShapeType="1"/>
              </p:cNvSpPr>
              <p:nvPr/>
            </p:nvSpPr>
            <p:spPr bwMode="auto">
              <a:xfrm>
                <a:off x="3297238" y="5348288"/>
                <a:ext cx="1588" cy="523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25" name="Line 1445"/>
              <p:cNvSpPr>
                <a:spLocks noChangeShapeType="1"/>
              </p:cNvSpPr>
              <p:nvPr/>
            </p:nvSpPr>
            <p:spPr bwMode="auto">
              <a:xfrm flipV="1">
                <a:off x="3297238" y="1458913"/>
                <a:ext cx="1588" cy="50800"/>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26" name="Line 1446"/>
              <p:cNvSpPr>
                <a:spLocks noChangeShapeType="1"/>
              </p:cNvSpPr>
              <p:nvPr/>
            </p:nvSpPr>
            <p:spPr bwMode="auto">
              <a:xfrm>
                <a:off x="3390900" y="5297488"/>
                <a:ext cx="1588" cy="1031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27" name="Line 1447"/>
              <p:cNvSpPr>
                <a:spLocks noChangeShapeType="1"/>
              </p:cNvSpPr>
              <p:nvPr/>
            </p:nvSpPr>
            <p:spPr bwMode="auto">
              <a:xfrm flipV="1">
                <a:off x="3390900" y="1458913"/>
                <a:ext cx="1588" cy="101600"/>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28" name="Line 1448"/>
              <p:cNvSpPr>
                <a:spLocks noChangeShapeType="1"/>
              </p:cNvSpPr>
              <p:nvPr/>
            </p:nvSpPr>
            <p:spPr bwMode="auto">
              <a:xfrm>
                <a:off x="3486150" y="5348288"/>
                <a:ext cx="1588" cy="523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29" name="Line 1449"/>
              <p:cNvSpPr>
                <a:spLocks noChangeShapeType="1"/>
              </p:cNvSpPr>
              <p:nvPr/>
            </p:nvSpPr>
            <p:spPr bwMode="auto">
              <a:xfrm flipV="1">
                <a:off x="3486150" y="1458913"/>
                <a:ext cx="1588" cy="50800"/>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30" name="Line 1450"/>
              <p:cNvSpPr>
                <a:spLocks noChangeShapeType="1"/>
              </p:cNvSpPr>
              <p:nvPr/>
            </p:nvSpPr>
            <p:spPr bwMode="auto">
              <a:xfrm>
                <a:off x="3579813" y="5348288"/>
                <a:ext cx="1588" cy="523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31" name="Line 1451"/>
              <p:cNvSpPr>
                <a:spLocks noChangeShapeType="1"/>
              </p:cNvSpPr>
              <p:nvPr/>
            </p:nvSpPr>
            <p:spPr bwMode="auto">
              <a:xfrm flipV="1">
                <a:off x="3579813" y="1458913"/>
                <a:ext cx="1588" cy="50800"/>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32" name="Line 1452"/>
              <p:cNvSpPr>
                <a:spLocks noChangeShapeType="1"/>
              </p:cNvSpPr>
              <p:nvPr/>
            </p:nvSpPr>
            <p:spPr bwMode="auto">
              <a:xfrm>
                <a:off x="3673475" y="5348288"/>
                <a:ext cx="1588" cy="523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33" name="Line 1453"/>
              <p:cNvSpPr>
                <a:spLocks noChangeShapeType="1"/>
              </p:cNvSpPr>
              <p:nvPr/>
            </p:nvSpPr>
            <p:spPr bwMode="auto">
              <a:xfrm flipV="1">
                <a:off x="3673475" y="1458913"/>
                <a:ext cx="1588" cy="50800"/>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34" name="Line 1454"/>
              <p:cNvSpPr>
                <a:spLocks noChangeShapeType="1"/>
              </p:cNvSpPr>
              <p:nvPr/>
            </p:nvSpPr>
            <p:spPr bwMode="auto">
              <a:xfrm>
                <a:off x="3767138" y="5297488"/>
                <a:ext cx="1588" cy="1031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35" name="Line 1455"/>
              <p:cNvSpPr>
                <a:spLocks noChangeShapeType="1"/>
              </p:cNvSpPr>
              <p:nvPr/>
            </p:nvSpPr>
            <p:spPr bwMode="auto">
              <a:xfrm flipV="1">
                <a:off x="3767138" y="1458913"/>
                <a:ext cx="1588" cy="101600"/>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36" name="Line 1456"/>
              <p:cNvSpPr>
                <a:spLocks noChangeShapeType="1"/>
              </p:cNvSpPr>
              <p:nvPr/>
            </p:nvSpPr>
            <p:spPr bwMode="auto">
              <a:xfrm>
                <a:off x="3862388" y="5348288"/>
                <a:ext cx="1588" cy="523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37" name="Line 1457"/>
              <p:cNvSpPr>
                <a:spLocks noChangeShapeType="1"/>
              </p:cNvSpPr>
              <p:nvPr/>
            </p:nvSpPr>
            <p:spPr bwMode="auto">
              <a:xfrm flipV="1">
                <a:off x="3862388" y="1458913"/>
                <a:ext cx="1588" cy="50800"/>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38" name="Line 1458"/>
              <p:cNvSpPr>
                <a:spLocks noChangeShapeType="1"/>
              </p:cNvSpPr>
              <p:nvPr/>
            </p:nvSpPr>
            <p:spPr bwMode="auto">
              <a:xfrm>
                <a:off x="3956050" y="5348288"/>
                <a:ext cx="1588" cy="523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39" name="Line 1459"/>
              <p:cNvSpPr>
                <a:spLocks noChangeShapeType="1"/>
              </p:cNvSpPr>
              <p:nvPr/>
            </p:nvSpPr>
            <p:spPr bwMode="auto">
              <a:xfrm flipV="1">
                <a:off x="3956050" y="1458913"/>
                <a:ext cx="1588" cy="50800"/>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40" name="Line 1460"/>
              <p:cNvSpPr>
                <a:spLocks noChangeShapeType="1"/>
              </p:cNvSpPr>
              <p:nvPr/>
            </p:nvSpPr>
            <p:spPr bwMode="auto">
              <a:xfrm>
                <a:off x="4049713" y="5348288"/>
                <a:ext cx="1588" cy="523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41" name="Line 1461"/>
              <p:cNvSpPr>
                <a:spLocks noChangeShapeType="1"/>
              </p:cNvSpPr>
              <p:nvPr/>
            </p:nvSpPr>
            <p:spPr bwMode="auto">
              <a:xfrm flipV="1">
                <a:off x="4049713" y="1458913"/>
                <a:ext cx="1588" cy="50800"/>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42" name="Line 1462"/>
              <p:cNvSpPr>
                <a:spLocks noChangeShapeType="1"/>
              </p:cNvSpPr>
              <p:nvPr/>
            </p:nvSpPr>
            <p:spPr bwMode="auto">
              <a:xfrm>
                <a:off x="4143375" y="5297488"/>
                <a:ext cx="1588" cy="1031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43" name="Line 1463"/>
              <p:cNvSpPr>
                <a:spLocks noChangeShapeType="1"/>
              </p:cNvSpPr>
              <p:nvPr/>
            </p:nvSpPr>
            <p:spPr bwMode="auto">
              <a:xfrm flipV="1">
                <a:off x="4143375" y="1458913"/>
                <a:ext cx="1588" cy="101600"/>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44" name="Line 1464"/>
              <p:cNvSpPr>
                <a:spLocks noChangeShapeType="1"/>
              </p:cNvSpPr>
              <p:nvPr/>
            </p:nvSpPr>
            <p:spPr bwMode="auto">
              <a:xfrm>
                <a:off x="4238625" y="5348288"/>
                <a:ext cx="1588" cy="523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45" name="Line 1465"/>
              <p:cNvSpPr>
                <a:spLocks noChangeShapeType="1"/>
              </p:cNvSpPr>
              <p:nvPr/>
            </p:nvSpPr>
            <p:spPr bwMode="auto">
              <a:xfrm flipV="1">
                <a:off x="4238625" y="1458913"/>
                <a:ext cx="1588" cy="50800"/>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46" name="Line 1466"/>
              <p:cNvSpPr>
                <a:spLocks noChangeShapeType="1"/>
              </p:cNvSpPr>
              <p:nvPr/>
            </p:nvSpPr>
            <p:spPr bwMode="auto">
              <a:xfrm>
                <a:off x="4332288" y="5348288"/>
                <a:ext cx="1588" cy="523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47" name="Line 1467"/>
              <p:cNvSpPr>
                <a:spLocks noChangeShapeType="1"/>
              </p:cNvSpPr>
              <p:nvPr/>
            </p:nvSpPr>
            <p:spPr bwMode="auto">
              <a:xfrm flipV="1">
                <a:off x="4332288" y="1458913"/>
                <a:ext cx="1588" cy="50800"/>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48" name="Line 1468"/>
              <p:cNvSpPr>
                <a:spLocks noChangeShapeType="1"/>
              </p:cNvSpPr>
              <p:nvPr/>
            </p:nvSpPr>
            <p:spPr bwMode="auto">
              <a:xfrm>
                <a:off x="4425950" y="5348288"/>
                <a:ext cx="1588" cy="523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49" name="Line 1469"/>
              <p:cNvSpPr>
                <a:spLocks noChangeShapeType="1"/>
              </p:cNvSpPr>
              <p:nvPr/>
            </p:nvSpPr>
            <p:spPr bwMode="auto">
              <a:xfrm flipV="1">
                <a:off x="4425950" y="1458913"/>
                <a:ext cx="1588" cy="50800"/>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50" name="Line 1470"/>
              <p:cNvSpPr>
                <a:spLocks noChangeShapeType="1"/>
              </p:cNvSpPr>
              <p:nvPr/>
            </p:nvSpPr>
            <p:spPr bwMode="auto">
              <a:xfrm>
                <a:off x="4519613" y="5297488"/>
                <a:ext cx="1588" cy="1031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51" name="Line 1471"/>
              <p:cNvSpPr>
                <a:spLocks noChangeShapeType="1"/>
              </p:cNvSpPr>
              <p:nvPr/>
            </p:nvSpPr>
            <p:spPr bwMode="auto">
              <a:xfrm flipV="1">
                <a:off x="4519613" y="1458913"/>
                <a:ext cx="1588" cy="101600"/>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52" name="Line 1472"/>
              <p:cNvSpPr>
                <a:spLocks noChangeShapeType="1"/>
              </p:cNvSpPr>
              <p:nvPr/>
            </p:nvSpPr>
            <p:spPr bwMode="auto">
              <a:xfrm>
                <a:off x="4613275" y="5348288"/>
                <a:ext cx="1588" cy="523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53" name="Line 1473"/>
              <p:cNvSpPr>
                <a:spLocks noChangeShapeType="1"/>
              </p:cNvSpPr>
              <p:nvPr/>
            </p:nvSpPr>
            <p:spPr bwMode="auto">
              <a:xfrm flipV="1">
                <a:off x="4613275" y="1458913"/>
                <a:ext cx="1588" cy="50800"/>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54" name="Line 1474"/>
              <p:cNvSpPr>
                <a:spLocks noChangeShapeType="1"/>
              </p:cNvSpPr>
              <p:nvPr/>
            </p:nvSpPr>
            <p:spPr bwMode="auto">
              <a:xfrm>
                <a:off x="4708525" y="5348288"/>
                <a:ext cx="1588" cy="523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55" name="Line 1475"/>
              <p:cNvSpPr>
                <a:spLocks noChangeShapeType="1"/>
              </p:cNvSpPr>
              <p:nvPr/>
            </p:nvSpPr>
            <p:spPr bwMode="auto">
              <a:xfrm flipV="1">
                <a:off x="4708525" y="1458913"/>
                <a:ext cx="1588" cy="50800"/>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56" name="Line 1476"/>
              <p:cNvSpPr>
                <a:spLocks noChangeShapeType="1"/>
              </p:cNvSpPr>
              <p:nvPr/>
            </p:nvSpPr>
            <p:spPr bwMode="auto">
              <a:xfrm>
                <a:off x="4802188" y="5348288"/>
                <a:ext cx="1588" cy="523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57" name="Line 1477"/>
              <p:cNvSpPr>
                <a:spLocks noChangeShapeType="1"/>
              </p:cNvSpPr>
              <p:nvPr/>
            </p:nvSpPr>
            <p:spPr bwMode="auto">
              <a:xfrm flipV="1">
                <a:off x="4802188" y="1458913"/>
                <a:ext cx="1588" cy="50800"/>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58" name="Line 1478"/>
              <p:cNvSpPr>
                <a:spLocks noChangeShapeType="1"/>
              </p:cNvSpPr>
              <p:nvPr/>
            </p:nvSpPr>
            <p:spPr bwMode="auto">
              <a:xfrm>
                <a:off x="4895850" y="5297488"/>
                <a:ext cx="1588" cy="1031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59" name="Line 1479"/>
              <p:cNvSpPr>
                <a:spLocks noChangeShapeType="1"/>
              </p:cNvSpPr>
              <p:nvPr/>
            </p:nvSpPr>
            <p:spPr bwMode="auto">
              <a:xfrm flipV="1">
                <a:off x="4895850" y="1458913"/>
                <a:ext cx="1588" cy="101600"/>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60" name="Line 1480"/>
              <p:cNvSpPr>
                <a:spLocks noChangeShapeType="1"/>
              </p:cNvSpPr>
              <p:nvPr/>
            </p:nvSpPr>
            <p:spPr bwMode="auto">
              <a:xfrm>
                <a:off x="4991100" y="5348288"/>
                <a:ext cx="1588" cy="523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61" name="Line 1481"/>
              <p:cNvSpPr>
                <a:spLocks noChangeShapeType="1"/>
              </p:cNvSpPr>
              <p:nvPr/>
            </p:nvSpPr>
            <p:spPr bwMode="auto">
              <a:xfrm flipV="1">
                <a:off x="4991100" y="1458913"/>
                <a:ext cx="1588" cy="50800"/>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62" name="Line 1482"/>
              <p:cNvSpPr>
                <a:spLocks noChangeShapeType="1"/>
              </p:cNvSpPr>
              <p:nvPr/>
            </p:nvSpPr>
            <p:spPr bwMode="auto">
              <a:xfrm>
                <a:off x="5084763" y="5348288"/>
                <a:ext cx="1588" cy="523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63" name="Line 1483"/>
              <p:cNvSpPr>
                <a:spLocks noChangeShapeType="1"/>
              </p:cNvSpPr>
              <p:nvPr/>
            </p:nvSpPr>
            <p:spPr bwMode="auto">
              <a:xfrm flipV="1">
                <a:off x="5084763" y="1458913"/>
                <a:ext cx="1588" cy="50800"/>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64" name="Line 1484"/>
              <p:cNvSpPr>
                <a:spLocks noChangeShapeType="1"/>
              </p:cNvSpPr>
              <p:nvPr/>
            </p:nvSpPr>
            <p:spPr bwMode="auto">
              <a:xfrm>
                <a:off x="5178425" y="5348288"/>
                <a:ext cx="1588" cy="523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65" name="Line 1485"/>
              <p:cNvSpPr>
                <a:spLocks noChangeShapeType="1"/>
              </p:cNvSpPr>
              <p:nvPr/>
            </p:nvSpPr>
            <p:spPr bwMode="auto">
              <a:xfrm flipV="1">
                <a:off x="5178425" y="1458913"/>
                <a:ext cx="1588" cy="50800"/>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66" name="Line 1486"/>
              <p:cNvSpPr>
                <a:spLocks noChangeShapeType="1"/>
              </p:cNvSpPr>
              <p:nvPr/>
            </p:nvSpPr>
            <p:spPr bwMode="auto">
              <a:xfrm>
                <a:off x="5273675" y="5297488"/>
                <a:ext cx="1588" cy="1031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67" name="Line 1487"/>
              <p:cNvSpPr>
                <a:spLocks noChangeShapeType="1"/>
              </p:cNvSpPr>
              <p:nvPr/>
            </p:nvSpPr>
            <p:spPr bwMode="auto">
              <a:xfrm flipV="1">
                <a:off x="5273675" y="1458913"/>
                <a:ext cx="1588" cy="101600"/>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68" name="Line 1488"/>
              <p:cNvSpPr>
                <a:spLocks noChangeShapeType="1"/>
              </p:cNvSpPr>
              <p:nvPr/>
            </p:nvSpPr>
            <p:spPr bwMode="auto">
              <a:xfrm>
                <a:off x="5365750" y="5348288"/>
                <a:ext cx="1588" cy="523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69" name="Line 1489"/>
              <p:cNvSpPr>
                <a:spLocks noChangeShapeType="1"/>
              </p:cNvSpPr>
              <p:nvPr/>
            </p:nvSpPr>
            <p:spPr bwMode="auto">
              <a:xfrm flipV="1">
                <a:off x="5365750" y="1458913"/>
                <a:ext cx="1588" cy="50800"/>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70" name="Line 1490"/>
              <p:cNvSpPr>
                <a:spLocks noChangeShapeType="1"/>
              </p:cNvSpPr>
              <p:nvPr/>
            </p:nvSpPr>
            <p:spPr bwMode="auto">
              <a:xfrm>
                <a:off x="5461000" y="5348288"/>
                <a:ext cx="1588" cy="523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71" name="Line 1491"/>
              <p:cNvSpPr>
                <a:spLocks noChangeShapeType="1"/>
              </p:cNvSpPr>
              <p:nvPr/>
            </p:nvSpPr>
            <p:spPr bwMode="auto">
              <a:xfrm flipV="1">
                <a:off x="5461000" y="1458913"/>
                <a:ext cx="1588" cy="50800"/>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72" name="Line 1492"/>
              <p:cNvSpPr>
                <a:spLocks noChangeShapeType="1"/>
              </p:cNvSpPr>
              <p:nvPr/>
            </p:nvSpPr>
            <p:spPr bwMode="auto">
              <a:xfrm>
                <a:off x="5554663" y="5348288"/>
                <a:ext cx="1588" cy="523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73" name="Line 1493"/>
              <p:cNvSpPr>
                <a:spLocks noChangeShapeType="1"/>
              </p:cNvSpPr>
              <p:nvPr/>
            </p:nvSpPr>
            <p:spPr bwMode="auto">
              <a:xfrm flipV="1">
                <a:off x="5554663" y="1458913"/>
                <a:ext cx="1588" cy="50800"/>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74" name="Line 1494"/>
              <p:cNvSpPr>
                <a:spLocks noChangeShapeType="1"/>
              </p:cNvSpPr>
              <p:nvPr/>
            </p:nvSpPr>
            <p:spPr bwMode="auto">
              <a:xfrm>
                <a:off x="5648325" y="5297488"/>
                <a:ext cx="1588" cy="1031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75" name="Line 1495"/>
              <p:cNvSpPr>
                <a:spLocks noChangeShapeType="1"/>
              </p:cNvSpPr>
              <p:nvPr/>
            </p:nvSpPr>
            <p:spPr bwMode="auto">
              <a:xfrm flipV="1">
                <a:off x="5648325" y="1458913"/>
                <a:ext cx="1588" cy="101600"/>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76" name="Line 1496"/>
              <p:cNvSpPr>
                <a:spLocks noChangeShapeType="1"/>
              </p:cNvSpPr>
              <p:nvPr/>
            </p:nvSpPr>
            <p:spPr bwMode="auto">
              <a:xfrm>
                <a:off x="5743575" y="5348288"/>
                <a:ext cx="1588" cy="523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77" name="Line 1497"/>
              <p:cNvSpPr>
                <a:spLocks noChangeShapeType="1"/>
              </p:cNvSpPr>
              <p:nvPr/>
            </p:nvSpPr>
            <p:spPr bwMode="auto">
              <a:xfrm flipV="1">
                <a:off x="5743575" y="1458913"/>
                <a:ext cx="1588" cy="50800"/>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78" name="Line 1498"/>
              <p:cNvSpPr>
                <a:spLocks noChangeShapeType="1"/>
              </p:cNvSpPr>
              <p:nvPr/>
            </p:nvSpPr>
            <p:spPr bwMode="auto">
              <a:xfrm>
                <a:off x="5835650" y="5348288"/>
                <a:ext cx="1588" cy="523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79" name="Line 1499"/>
              <p:cNvSpPr>
                <a:spLocks noChangeShapeType="1"/>
              </p:cNvSpPr>
              <p:nvPr/>
            </p:nvSpPr>
            <p:spPr bwMode="auto">
              <a:xfrm flipV="1">
                <a:off x="5835650" y="1458913"/>
                <a:ext cx="1588" cy="50800"/>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80" name="Line 1500"/>
              <p:cNvSpPr>
                <a:spLocks noChangeShapeType="1"/>
              </p:cNvSpPr>
              <p:nvPr/>
            </p:nvSpPr>
            <p:spPr bwMode="auto">
              <a:xfrm>
                <a:off x="5930900" y="5348288"/>
                <a:ext cx="1588" cy="523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81" name="Line 1501"/>
              <p:cNvSpPr>
                <a:spLocks noChangeShapeType="1"/>
              </p:cNvSpPr>
              <p:nvPr/>
            </p:nvSpPr>
            <p:spPr bwMode="auto">
              <a:xfrm flipV="1">
                <a:off x="5930900" y="1458913"/>
                <a:ext cx="1588" cy="50800"/>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82" name="Line 1502"/>
              <p:cNvSpPr>
                <a:spLocks noChangeShapeType="1"/>
              </p:cNvSpPr>
              <p:nvPr/>
            </p:nvSpPr>
            <p:spPr bwMode="auto">
              <a:xfrm>
                <a:off x="6026150" y="5297488"/>
                <a:ext cx="1588" cy="1031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83" name="Line 1503"/>
              <p:cNvSpPr>
                <a:spLocks noChangeShapeType="1"/>
              </p:cNvSpPr>
              <p:nvPr/>
            </p:nvSpPr>
            <p:spPr bwMode="auto">
              <a:xfrm flipV="1">
                <a:off x="6026150" y="1458913"/>
                <a:ext cx="1588" cy="101600"/>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84" name="Line 1504"/>
              <p:cNvSpPr>
                <a:spLocks noChangeShapeType="1"/>
              </p:cNvSpPr>
              <p:nvPr/>
            </p:nvSpPr>
            <p:spPr bwMode="auto">
              <a:xfrm>
                <a:off x="6118225" y="5348288"/>
                <a:ext cx="1588" cy="523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85" name="Line 1505"/>
              <p:cNvSpPr>
                <a:spLocks noChangeShapeType="1"/>
              </p:cNvSpPr>
              <p:nvPr/>
            </p:nvSpPr>
            <p:spPr bwMode="auto">
              <a:xfrm flipV="1">
                <a:off x="6118225" y="1458913"/>
                <a:ext cx="1588" cy="50800"/>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86" name="Line 1506"/>
              <p:cNvSpPr>
                <a:spLocks noChangeShapeType="1"/>
              </p:cNvSpPr>
              <p:nvPr/>
            </p:nvSpPr>
            <p:spPr bwMode="auto">
              <a:xfrm>
                <a:off x="6213475" y="5348288"/>
                <a:ext cx="1588" cy="523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87" name="Line 1507"/>
              <p:cNvSpPr>
                <a:spLocks noChangeShapeType="1"/>
              </p:cNvSpPr>
              <p:nvPr/>
            </p:nvSpPr>
            <p:spPr bwMode="auto">
              <a:xfrm flipV="1">
                <a:off x="6213475" y="1458913"/>
                <a:ext cx="1588" cy="50800"/>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88" name="Line 1508"/>
              <p:cNvSpPr>
                <a:spLocks noChangeShapeType="1"/>
              </p:cNvSpPr>
              <p:nvPr/>
            </p:nvSpPr>
            <p:spPr bwMode="auto">
              <a:xfrm>
                <a:off x="6307138" y="5348288"/>
                <a:ext cx="1588" cy="523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89" name="Line 1509"/>
              <p:cNvSpPr>
                <a:spLocks noChangeShapeType="1"/>
              </p:cNvSpPr>
              <p:nvPr/>
            </p:nvSpPr>
            <p:spPr bwMode="auto">
              <a:xfrm flipV="1">
                <a:off x="6307138" y="1458913"/>
                <a:ext cx="1588" cy="50800"/>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90" name="Line 1510"/>
              <p:cNvSpPr>
                <a:spLocks noChangeShapeType="1"/>
              </p:cNvSpPr>
              <p:nvPr/>
            </p:nvSpPr>
            <p:spPr bwMode="auto">
              <a:xfrm>
                <a:off x="3016250" y="1458913"/>
                <a:ext cx="3384550"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91" name="Line 1511"/>
              <p:cNvSpPr>
                <a:spLocks noChangeShapeType="1"/>
              </p:cNvSpPr>
              <p:nvPr/>
            </p:nvSpPr>
            <p:spPr bwMode="auto">
              <a:xfrm>
                <a:off x="3016250" y="5400675"/>
                <a:ext cx="3384550"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92" name="Rectangle 1512"/>
              <p:cNvSpPr>
                <a:spLocks noChangeArrowheads="1"/>
              </p:cNvSpPr>
              <p:nvPr/>
            </p:nvSpPr>
            <p:spPr bwMode="auto">
              <a:xfrm>
                <a:off x="3016250" y="1458913"/>
                <a:ext cx="3384550" cy="3941763"/>
              </a:xfrm>
              <a:prstGeom prst="rect">
                <a:avLst/>
              </a:prstGeom>
              <a:noFill/>
              <a:ln w="5">
                <a:solidFill>
                  <a:srgbClr val="000000"/>
                </a:solid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93" name="Line 1513"/>
              <p:cNvSpPr>
                <a:spLocks noChangeShapeType="1"/>
              </p:cNvSpPr>
              <p:nvPr/>
            </p:nvSpPr>
            <p:spPr bwMode="auto">
              <a:xfrm flipH="1">
                <a:off x="3016250" y="5103813"/>
                <a:ext cx="49213"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94" name="Line 1514"/>
              <p:cNvSpPr>
                <a:spLocks noChangeShapeType="1"/>
              </p:cNvSpPr>
              <p:nvPr/>
            </p:nvSpPr>
            <p:spPr bwMode="auto">
              <a:xfrm>
                <a:off x="6350000" y="5103813"/>
                <a:ext cx="50800"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95" name="Line 1515"/>
              <p:cNvSpPr>
                <a:spLocks noChangeShapeType="1"/>
              </p:cNvSpPr>
              <p:nvPr/>
            </p:nvSpPr>
            <p:spPr bwMode="auto">
              <a:xfrm flipH="1">
                <a:off x="3016250" y="4930775"/>
                <a:ext cx="49213"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96" name="Line 1516"/>
              <p:cNvSpPr>
                <a:spLocks noChangeShapeType="1"/>
              </p:cNvSpPr>
              <p:nvPr/>
            </p:nvSpPr>
            <p:spPr bwMode="auto">
              <a:xfrm>
                <a:off x="6350000" y="4930775"/>
                <a:ext cx="50800"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97" name="Line 1517"/>
              <p:cNvSpPr>
                <a:spLocks noChangeShapeType="1"/>
              </p:cNvSpPr>
              <p:nvPr/>
            </p:nvSpPr>
            <p:spPr bwMode="auto">
              <a:xfrm flipH="1">
                <a:off x="3016250" y="4806950"/>
                <a:ext cx="49213"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98" name="Line 1518"/>
              <p:cNvSpPr>
                <a:spLocks noChangeShapeType="1"/>
              </p:cNvSpPr>
              <p:nvPr/>
            </p:nvSpPr>
            <p:spPr bwMode="auto">
              <a:xfrm>
                <a:off x="6350000" y="4806950"/>
                <a:ext cx="50800"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99" name="Line 1519"/>
              <p:cNvSpPr>
                <a:spLocks noChangeShapeType="1"/>
              </p:cNvSpPr>
              <p:nvPr/>
            </p:nvSpPr>
            <p:spPr bwMode="auto">
              <a:xfrm flipH="1">
                <a:off x="3016250" y="4711700"/>
                <a:ext cx="49213"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00" name="Line 1520"/>
              <p:cNvSpPr>
                <a:spLocks noChangeShapeType="1"/>
              </p:cNvSpPr>
              <p:nvPr/>
            </p:nvSpPr>
            <p:spPr bwMode="auto">
              <a:xfrm>
                <a:off x="6350000" y="4711700"/>
                <a:ext cx="50800"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01" name="Line 1521"/>
              <p:cNvSpPr>
                <a:spLocks noChangeShapeType="1"/>
              </p:cNvSpPr>
              <p:nvPr/>
            </p:nvSpPr>
            <p:spPr bwMode="auto">
              <a:xfrm flipH="1">
                <a:off x="3016250" y="4633913"/>
                <a:ext cx="49213"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02" name="Line 1522"/>
              <p:cNvSpPr>
                <a:spLocks noChangeShapeType="1"/>
              </p:cNvSpPr>
              <p:nvPr/>
            </p:nvSpPr>
            <p:spPr bwMode="auto">
              <a:xfrm>
                <a:off x="6350000" y="4633913"/>
                <a:ext cx="50800"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03" name="Line 1523"/>
              <p:cNvSpPr>
                <a:spLocks noChangeShapeType="1"/>
              </p:cNvSpPr>
              <p:nvPr/>
            </p:nvSpPr>
            <p:spPr bwMode="auto">
              <a:xfrm flipH="1">
                <a:off x="3016250" y="4567238"/>
                <a:ext cx="49213"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04" name="Line 1524"/>
              <p:cNvSpPr>
                <a:spLocks noChangeShapeType="1"/>
              </p:cNvSpPr>
              <p:nvPr/>
            </p:nvSpPr>
            <p:spPr bwMode="auto">
              <a:xfrm>
                <a:off x="6350000" y="4567238"/>
                <a:ext cx="50800"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05" name="Line 1525"/>
              <p:cNvSpPr>
                <a:spLocks noChangeShapeType="1"/>
              </p:cNvSpPr>
              <p:nvPr/>
            </p:nvSpPr>
            <p:spPr bwMode="auto">
              <a:xfrm flipH="1">
                <a:off x="3016250" y="4511675"/>
                <a:ext cx="49213"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06" name="Line 1526"/>
              <p:cNvSpPr>
                <a:spLocks noChangeShapeType="1"/>
              </p:cNvSpPr>
              <p:nvPr/>
            </p:nvSpPr>
            <p:spPr bwMode="auto">
              <a:xfrm>
                <a:off x="6350000" y="4511675"/>
                <a:ext cx="50800"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07" name="Line 1527"/>
              <p:cNvSpPr>
                <a:spLocks noChangeShapeType="1"/>
              </p:cNvSpPr>
              <p:nvPr/>
            </p:nvSpPr>
            <p:spPr bwMode="auto">
              <a:xfrm flipH="1">
                <a:off x="3016250" y="4459288"/>
                <a:ext cx="49213"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08" name="Line 1528"/>
              <p:cNvSpPr>
                <a:spLocks noChangeShapeType="1"/>
              </p:cNvSpPr>
              <p:nvPr/>
            </p:nvSpPr>
            <p:spPr bwMode="auto">
              <a:xfrm>
                <a:off x="6350000" y="4459288"/>
                <a:ext cx="50800"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09" name="Line 1529"/>
              <p:cNvSpPr>
                <a:spLocks noChangeShapeType="1"/>
              </p:cNvSpPr>
              <p:nvPr/>
            </p:nvSpPr>
            <p:spPr bwMode="auto">
              <a:xfrm flipH="1">
                <a:off x="3016250" y="4414838"/>
                <a:ext cx="101600"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10" name="Line 1530"/>
              <p:cNvSpPr>
                <a:spLocks noChangeShapeType="1"/>
              </p:cNvSpPr>
              <p:nvPr/>
            </p:nvSpPr>
            <p:spPr bwMode="auto">
              <a:xfrm>
                <a:off x="6297613" y="4414838"/>
                <a:ext cx="103188"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11" name="Line 1531"/>
              <p:cNvSpPr>
                <a:spLocks noChangeShapeType="1"/>
              </p:cNvSpPr>
              <p:nvPr/>
            </p:nvSpPr>
            <p:spPr bwMode="auto">
              <a:xfrm flipH="1">
                <a:off x="3016250" y="4414838"/>
                <a:ext cx="49213"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12" name="Line 1532"/>
              <p:cNvSpPr>
                <a:spLocks noChangeShapeType="1"/>
              </p:cNvSpPr>
              <p:nvPr/>
            </p:nvSpPr>
            <p:spPr bwMode="auto">
              <a:xfrm>
                <a:off x="6350000" y="4414838"/>
                <a:ext cx="50800"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13" name="Line 1533"/>
              <p:cNvSpPr>
                <a:spLocks noChangeShapeType="1"/>
              </p:cNvSpPr>
              <p:nvPr/>
            </p:nvSpPr>
            <p:spPr bwMode="auto">
              <a:xfrm flipH="1">
                <a:off x="3016250" y="4117975"/>
                <a:ext cx="49213"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14" name="Line 1534"/>
              <p:cNvSpPr>
                <a:spLocks noChangeShapeType="1"/>
              </p:cNvSpPr>
              <p:nvPr/>
            </p:nvSpPr>
            <p:spPr bwMode="auto">
              <a:xfrm>
                <a:off x="6350000" y="4117975"/>
                <a:ext cx="50800"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15" name="Line 1535"/>
              <p:cNvSpPr>
                <a:spLocks noChangeShapeType="1"/>
              </p:cNvSpPr>
              <p:nvPr/>
            </p:nvSpPr>
            <p:spPr bwMode="auto">
              <a:xfrm flipH="1">
                <a:off x="3016250" y="3944938"/>
                <a:ext cx="49213"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16" name="Line 1536"/>
              <p:cNvSpPr>
                <a:spLocks noChangeShapeType="1"/>
              </p:cNvSpPr>
              <p:nvPr/>
            </p:nvSpPr>
            <p:spPr bwMode="auto">
              <a:xfrm>
                <a:off x="6350000" y="3944938"/>
                <a:ext cx="50800"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17" name="Line 1537"/>
              <p:cNvSpPr>
                <a:spLocks noChangeShapeType="1"/>
              </p:cNvSpPr>
              <p:nvPr/>
            </p:nvSpPr>
            <p:spPr bwMode="auto">
              <a:xfrm flipH="1">
                <a:off x="3016250" y="3821113"/>
                <a:ext cx="49213"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18" name="Line 1538"/>
              <p:cNvSpPr>
                <a:spLocks noChangeShapeType="1"/>
              </p:cNvSpPr>
              <p:nvPr/>
            </p:nvSpPr>
            <p:spPr bwMode="auto">
              <a:xfrm>
                <a:off x="6350000" y="3821113"/>
                <a:ext cx="50800"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19" name="Line 1539"/>
              <p:cNvSpPr>
                <a:spLocks noChangeShapeType="1"/>
              </p:cNvSpPr>
              <p:nvPr/>
            </p:nvSpPr>
            <p:spPr bwMode="auto">
              <a:xfrm flipH="1">
                <a:off x="3016250" y="3725863"/>
                <a:ext cx="49213"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20" name="Line 1540"/>
              <p:cNvSpPr>
                <a:spLocks noChangeShapeType="1"/>
              </p:cNvSpPr>
              <p:nvPr/>
            </p:nvSpPr>
            <p:spPr bwMode="auto">
              <a:xfrm>
                <a:off x="6350000" y="3725863"/>
                <a:ext cx="50800"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21" name="Line 1541"/>
              <p:cNvSpPr>
                <a:spLocks noChangeShapeType="1"/>
              </p:cNvSpPr>
              <p:nvPr/>
            </p:nvSpPr>
            <p:spPr bwMode="auto">
              <a:xfrm flipH="1">
                <a:off x="3016250" y="3648075"/>
                <a:ext cx="49213"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22" name="Line 1542"/>
              <p:cNvSpPr>
                <a:spLocks noChangeShapeType="1"/>
              </p:cNvSpPr>
              <p:nvPr/>
            </p:nvSpPr>
            <p:spPr bwMode="auto">
              <a:xfrm>
                <a:off x="6350000" y="3648075"/>
                <a:ext cx="50800"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23" name="Line 1543"/>
              <p:cNvSpPr>
                <a:spLocks noChangeShapeType="1"/>
              </p:cNvSpPr>
              <p:nvPr/>
            </p:nvSpPr>
            <p:spPr bwMode="auto">
              <a:xfrm flipH="1">
                <a:off x="3016250" y="3581400"/>
                <a:ext cx="49213"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24" name="Line 1544"/>
              <p:cNvSpPr>
                <a:spLocks noChangeShapeType="1"/>
              </p:cNvSpPr>
              <p:nvPr/>
            </p:nvSpPr>
            <p:spPr bwMode="auto">
              <a:xfrm>
                <a:off x="6350000" y="3581400"/>
                <a:ext cx="50800"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25" name="Line 1545"/>
              <p:cNvSpPr>
                <a:spLocks noChangeShapeType="1"/>
              </p:cNvSpPr>
              <p:nvPr/>
            </p:nvSpPr>
            <p:spPr bwMode="auto">
              <a:xfrm flipH="1">
                <a:off x="3016250" y="3524250"/>
                <a:ext cx="49213"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26" name="Line 1546"/>
              <p:cNvSpPr>
                <a:spLocks noChangeShapeType="1"/>
              </p:cNvSpPr>
              <p:nvPr/>
            </p:nvSpPr>
            <p:spPr bwMode="auto">
              <a:xfrm>
                <a:off x="6350000" y="3524250"/>
                <a:ext cx="50800"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27" name="Line 1547"/>
              <p:cNvSpPr>
                <a:spLocks noChangeShapeType="1"/>
              </p:cNvSpPr>
              <p:nvPr/>
            </p:nvSpPr>
            <p:spPr bwMode="auto">
              <a:xfrm flipH="1">
                <a:off x="3016250" y="3475038"/>
                <a:ext cx="49213"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28" name="Line 1548"/>
              <p:cNvSpPr>
                <a:spLocks noChangeShapeType="1"/>
              </p:cNvSpPr>
              <p:nvPr/>
            </p:nvSpPr>
            <p:spPr bwMode="auto">
              <a:xfrm>
                <a:off x="6350000" y="3475038"/>
                <a:ext cx="50800"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29" name="Line 1549"/>
              <p:cNvSpPr>
                <a:spLocks noChangeShapeType="1"/>
              </p:cNvSpPr>
              <p:nvPr/>
            </p:nvSpPr>
            <p:spPr bwMode="auto">
              <a:xfrm flipH="1">
                <a:off x="3016250" y="3429000"/>
                <a:ext cx="101600"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30" name="Line 1550"/>
              <p:cNvSpPr>
                <a:spLocks noChangeShapeType="1"/>
              </p:cNvSpPr>
              <p:nvPr/>
            </p:nvSpPr>
            <p:spPr bwMode="auto">
              <a:xfrm>
                <a:off x="6297613" y="3429000"/>
                <a:ext cx="103188"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31" name="Line 1551"/>
              <p:cNvSpPr>
                <a:spLocks noChangeShapeType="1"/>
              </p:cNvSpPr>
              <p:nvPr/>
            </p:nvSpPr>
            <p:spPr bwMode="auto">
              <a:xfrm flipH="1">
                <a:off x="3016250" y="3429000"/>
                <a:ext cx="49213"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32" name="Line 1552"/>
              <p:cNvSpPr>
                <a:spLocks noChangeShapeType="1"/>
              </p:cNvSpPr>
              <p:nvPr/>
            </p:nvSpPr>
            <p:spPr bwMode="auto">
              <a:xfrm>
                <a:off x="6350000" y="3429000"/>
                <a:ext cx="50800"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33" name="Line 1553"/>
              <p:cNvSpPr>
                <a:spLocks noChangeShapeType="1"/>
              </p:cNvSpPr>
              <p:nvPr/>
            </p:nvSpPr>
            <p:spPr bwMode="auto">
              <a:xfrm flipH="1">
                <a:off x="3016250" y="3132138"/>
                <a:ext cx="49213"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34" name="Line 1554"/>
              <p:cNvSpPr>
                <a:spLocks noChangeShapeType="1"/>
              </p:cNvSpPr>
              <p:nvPr/>
            </p:nvSpPr>
            <p:spPr bwMode="auto">
              <a:xfrm>
                <a:off x="6350000" y="3132138"/>
                <a:ext cx="50800"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35" name="Line 1555"/>
              <p:cNvSpPr>
                <a:spLocks noChangeShapeType="1"/>
              </p:cNvSpPr>
              <p:nvPr/>
            </p:nvSpPr>
            <p:spPr bwMode="auto">
              <a:xfrm flipH="1">
                <a:off x="3016250" y="2959100"/>
                <a:ext cx="49213"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36" name="Line 1556"/>
              <p:cNvSpPr>
                <a:spLocks noChangeShapeType="1"/>
              </p:cNvSpPr>
              <p:nvPr/>
            </p:nvSpPr>
            <p:spPr bwMode="auto">
              <a:xfrm>
                <a:off x="6350000" y="2959100"/>
                <a:ext cx="50800"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37" name="Line 1557"/>
              <p:cNvSpPr>
                <a:spLocks noChangeShapeType="1"/>
              </p:cNvSpPr>
              <p:nvPr/>
            </p:nvSpPr>
            <p:spPr bwMode="auto">
              <a:xfrm flipH="1">
                <a:off x="3016250" y="2835275"/>
                <a:ext cx="49213"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38" name="Line 1558"/>
              <p:cNvSpPr>
                <a:spLocks noChangeShapeType="1"/>
              </p:cNvSpPr>
              <p:nvPr/>
            </p:nvSpPr>
            <p:spPr bwMode="auto">
              <a:xfrm>
                <a:off x="6350000" y="2835275"/>
                <a:ext cx="50800"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39" name="Line 1559"/>
              <p:cNvSpPr>
                <a:spLocks noChangeShapeType="1"/>
              </p:cNvSpPr>
              <p:nvPr/>
            </p:nvSpPr>
            <p:spPr bwMode="auto">
              <a:xfrm flipH="1">
                <a:off x="3016250" y="2741613"/>
                <a:ext cx="49213"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40" name="Line 1560"/>
              <p:cNvSpPr>
                <a:spLocks noChangeShapeType="1"/>
              </p:cNvSpPr>
              <p:nvPr/>
            </p:nvSpPr>
            <p:spPr bwMode="auto">
              <a:xfrm>
                <a:off x="6350000" y="2741613"/>
                <a:ext cx="50800"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41" name="Line 1561"/>
              <p:cNvSpPr>
                <a:spLocks noChangeShapeType="1"/>
              </p:cNvSpPr>
              <p:nvPr/>
            </p:nvSpPr>
            <p:spPr bwMode="auto">
              <a:xfrm flipH="1">
                <a:off x="3016250" y="2662238"/>
                <a:ext cx="49213"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42" name="Line 1562"/>
              <p:cNvSpPr>
                <a:spLocks noChangeShapeType="1"/>
              </p:cNvSpPr>
              <p:nvPr/>
            </p:nvSpPr>
            <p:spPr bwMode="auto">
              <a:xfrm>
                <a:off x="6350000" y="2662238"/>
                <a:ext cx="50800"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43" name="Line 1563"/>
              <p:cNvSpPr>
                <a:spLocks noChangeShapeType="1"/>
              </p:cNvSpPr>
              <p:nvPr/>
            </p:nvSpPr>
            <p:spPr bwMode="auto">
              <a:xfrm flipH="1">
                <a:off x="3016250" y="2597150"/>
                <a:ext cx="49213"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44" name="Line 1564"/>
              <p:cNvSpPr>
                <a:spLocks noChangeShapeType="1"/>
              </p:cNvSpPr>
              <p:nvPr/>
            </p:nvSpPr>
            <p:spPr bwMode="auto">
              <a:xfrm>
                <a:off x="6350000" y="2597150"/>
                <a:ext cx="50800"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45" name="Line 1565"/>
              <p:cNvSpPr>
                <a:spLocks noChangeShapeType="1"/>
              </p:cNvSpPr>
              <p:nvPr/>
            </p:nvSpPr>
            <p:spPr bwMode="auto">
              <a:xfrm flipH="1">
                <a:off x="3016250" y="2538413"/>
                <a:ext cx="49213"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46" name="Line 1566"/>
              <p:cNvSpPr>
                <a:spLocks noChangeShapeType="1"/>
              </p:cNvSpPr>
              <p:nvPr/>
            </p:nvSpPr>
            <p:spPr bwMode="auto">
              <a:xfrm>
                <a:off x="6350000" y="2538413"/>
                <a:ext cx="50800"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47" name="Line 1567"/>
              <p:cNvSpPr>
                <a:spLocks noChangeShapeType="1"/>
              </p:cNvSpPr>
              <p:nvPr/>
            </p:nvSpPr>
            <p:spPr bwMode="auto">
              <a:xfrm flipH="1">
                <a:off x="3016250" y="2489200"/>
                <a:ext cx="49213"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48" name="Line 1568"/>
              <p:cNvSpPr>
                <a:spLocks noChangeShapeType="1"/>
              </p:cNvSpPr>
              <p:nvPr/>
            </p:nvSpPr>
            <p:spPr bwMode="auto">
              <a:xfrm>
                <a:off x="6350000" y="2489200"/>
                <a:ext cx="50800"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49" name="Line 1569"/>
              <p:cNvSpPr>
                <a:spLocks noChangeShapeType="1"/>
              </p:cNvSpPr>
              <p:nvPr/>
            </p:nvSpPr>
            <p:spPr bwMode="auto">
              <a:xfrm flipH="1">
                <a:off x="3016250" y="2444750"/>
                <a:ext cx="101600"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50" name="Line 1570"/>
              <p:cNvSpPr>
                <a:spLocks noChangeShapeType="1"/>
              </p:cNvSpPr>
              <p:nvPr/>
            </p:nvSpPr>
            <p:spPr bwMode="auto">
              <a:xfrm>
                <a:off x="6297613" y="2444750"/>
                <a:ext cx="103188"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51" name="Line 1571"/>
              <p:cNvSpPr>
                <a:spLocks noChangeShapeType="1"/>
              </p:cNvSpPr>
              <p:nvPr/>
            </p:nvSpPr>
            <p:spPr bwMode="auto">
              <a:xfrm flipH="1">
                <a:off x="3016250" y="2444750"/>
                <a:ext cx="49213"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52" name="Line 1572"/>
              <p:cNvSpPr>
                <a:spLocks noChangeShapeType="1"/>
              </p:cNvSpPr>
              <p:nvPr/>
            </p:nvSpPr>
            <p:spPr bwMode="auto">
              <a:xfrm>
                <a:off x="6350000" y="2444750"/>
                <a:ext cx="50800"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53" name="Line 1573"/>
              <p:cNvSpPr>
                <a:spLocks noChangeShapeType="1"/>
              </p:cNvSpPr>
              <p:nvPr/>
            </p:nvSpPr>
            <p:spPr bwMode="auto">
              <a:xfrm flipH="1">
                <a:off x="3016250" y="2147888"/>
                <a:ext cx="49213"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54" name="Line 1574"/>
              <p:cNvSpPr>
                <a:spLocks noChangeShapeType="1"/>
              </p:cNvSpPr>
              <p:nvPr/>
            </p:nvSpPr>
            <p:spPr bwMode="auto">
              <a:xfrm>
                <a:off x="6350000" y="2147888"/>
                <a:ext cx="50800"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55" name="Line 1575"/>
              <p:cNvSpPr>
                <a:spLocks noChangeShapeType="1"/>
              </p:cNvSpPr>
              <p:nvPr/>
            </p:nvSpPr>
            <p:spPr bwMode="auto">
              <a:xfrm flipH="1">
                <a:off x="3016250" y="1973263"/>
                <a:ext cx="49213"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56" name="Line 1576"/>
              <p:cNvSpPr>
                <a:spLocks noChangeShapeType="1"/>
              </p:cNvSpPr>
              <p:nvPr/>
            </p:nvSpPr>
            <p:spPr bwMode="auto">
              <a:xfrm>
                <a:off x="6350000" y="1973263"/>
                <a:ext cx="50800"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57" name="Line 1577"/>
              <p:cNvSpPr>
                <a:spLocks noChangeShapeType="1"/>
              </p:cNvSpPr>
              <p:nvPr/>
            </p:nvSpPr>
            <p:spPr bwMode="auto">
              <a:xfrm flipH="1">
                <a:off x="3016250" y="1851025"/>
                <a:ext cx="49213"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58" name="Line 1578"/>
              <p:cNvSpPr>
                <a:spLocks noChangeShapeType="1"/>
              </p:cNvSpPr>
              <p:nvPr/>
            </p:nvSpPr>
            <p:spPr bwMode="auto">
              <a:xfrm>
                <a:off x="6350000" y="1851025"/>
                <a:ext cx="50800"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59" name="Line 1579"/>
              <p:cNvSpPr>
                <a:spLocks noChangeShapeType="1"/>
              </p:cNvSpPr>
              <p:nvPr/>
            </p:nvSpPr>
            <p:spPr bwMode="auto">
              <a:xfrm flipH="1">
                <a:off x="3016250" y="1755775"/>
                <a:ext cx="49213"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60" name="Line 1580"/>
              <p:cNvSpPr>
                <a:spLocks noChangeShapeType="1"/>
              </p:cNvSpPr>
              <p:nvPr/>
            </p:nvSpPr>
            <p:spPr bwMode="auto">
              <a:xfrm>
                <a:off x="6350000" y="1755775"/>
                <a:ext cx="50800"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61" name="Line 1581"/>
              <p:cNvSpPr>
                <a:spLocks noChangeShapeType="1"/>
              </p:cNvSpPr>
              <p:nvPr/>
            </p:nvSpPr>
            <p:spPr bwMode="auto">
              <a:xfrm flipH="1">
                <a:off x="3016250" y="1676400"/>
                <a:ext cx="49213"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62" name="Line 1582"/>
              <p:cNvSpPr>
                <a:spLocks noChangeShapeType="1"/>
              </p:cNvSpPr>
              <p:nvPr/>
            </p:nvSpPr>
            <p:spPr bwMode="auto">
              <a:xfrm>
                <a:off x="6350000" y="1676400"/>
                <a:ext cx="50800"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63" name="Line 1583"/>
              <p:cNvSpPr>
                <a:spLocks noChangeShapeType="1"/>
              </p:cNvSpPr>
              <p:nvPr/>
            </p:nvSpPr>
            <p:spPr bwMode="auto">
              <a:xfrm flipH="1">
                <a:off x="3016250" y="1611313"/>
                <a:ext cx="49213"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64" name="Line 1584"/>
              <p:cNvSpPr>
                <a:spLocks noChangeShapeType="1"/>
              </p:cNvSpPr>
              <p:nvPr/>
            </p:nvSpPr>
            <p:spPr bwMode="auto">
              <a:xfrm>
                <a:off x="6350000" y="1611313"/>
                <a:ext cx="50800"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65" name="Line 1585"/>
              <p:cNvSpPr>
                <a:spLocks noChangeShapeType="1"/>
              </p:cNvSpPr>
              <p:nvPr/>
            </p:nvSpPr>
            <p:spPr bwMode="auto">
              <a:xfrm flipH="1">
                <a:off x="3016250" y="1554163"/>
                <a:ext cx="49213"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66" name="Line 1586"/>
              <p:cNvSpPr>
                <a:spLocks noChangeShapeType="1"/>
              </p:cNvSpPr>
              <p:nvPr/>
            </p:nvSpPr>
            <p:spPr bwMode="auto">
              <a:xfrm>
                <a:off x="6350000" y="1554163"/>
                <a:ext cx="50800"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67" name="Line 1587"/>
              <p:cNvSpPr>
                <a:spLocks noChangeShapeType="1"/>
              </p:cNvSpPr>
              <p:nvPr/>
            </p:nvSpPr>
            <p:spPr bwMode="auto">
              <a:xfrm flipH="1">
                <a:off x="3016250" y="1503363"/>
                <a:ext cx="49213"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68" name="Line 1588"/>
              <p:cNvSpPr>
                <a:spLocks noChangeShapeType="1"/>
              </p:cNvSpPr>
              <p:nvPr/>
            </p:nvSpPr>
            <p:spPr bwMode="auto">
              <a:xfrm>
                <a:off x="6350000" y="1503363"/>
                <a:ext cx="50800" cy="1588"/>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69" name="Line 1589"/>
              <p:cNvSpPr>
                <a:spLocks noChangeShapeType="1"/>
              </p:cNvSpPr>
              <p:nvPr/>
            </p:nvSpPr>
            <p:spPr bwMode="auto">
              <a:xfrm flipV="1">
                <a:off x="3016250" y="1458913"/>
                <a:ext cx="1588" cy="3941763"/>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70" name="Line 1590"/>
              <p:cNvSpPr>
                <a:spLocks noChangeShapeType="1"/>
              </p:cNvSpPr>
              <p:nvPr/>
            </p:nvSpPr>
            <p:spPr bwMode="auto">
              <a:xfrm flipV="1">
                <a:off x="6400800" y="1458913"/>
                <a:ext cx="1588" cy="3941763"/>
              </a:xfrm>
              <a:prstGeom prst="line">
                <a:avLst/>
              </a:prstGeom>
              <a:noFill/>
              <a:ln w="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71" name="Rectangle 1591"/>
              <p:cNvSpPr>
                <a:spLocks noChangeArrowheads="1"/>
              </p:cNvSpPr>
              <p:nvPr/>
            </p:nvSpPr>
            <p:spPr bwMode="auto">
              <a:xfrm>
                <a:off x="3016250" y="1458913"/>
                <a:ext cx="3384550" cy="3941763"/>
              </a:xfrm>
              <a:prstGeom prst="rect">
                <a:avLst/>
              </a:prstGeom>
              <a:noFill/>
              <a:ln w="5">
                <a:solidFill>
                  <a:srgbClr val="000000"/>
                </a:solid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sp>
          <p:nvSpPr>
            <p:cNvPr id="1366" name="TextBox 1365"/>
            <p:cNvSpPr txBox="1"/>
            <p:nvPr/>
          </p:nvSpPr>
          <p:spPr>
            <a:xfrm>
              <a:off x="7546975" y="6126163"/>
              <a:ext cx="395288" cy="246062"/>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a:rPr>
                <a:t>120</a:t>
              </a:r>
            </a:p>
          </p:txBody>
        </p:sp>
        <p:sp>
          <p:nvSpPr>
            <p:cNvPr id="1367" name="TextBox 1366"/>
            <p:cNvSpPr txBox="1"/>
            <p:nvPr/>
          </p:nvSpPr>
          <p:spPr>
            <a:xfrm>
              <a:off x="8272463" y="6122988"/>
              <a:ext cx="395287" cy="246062"/>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2060"/>
                  </a:solidFill>
                  <a:effectLst/>
                  <a:uLnTx/>
                  <a:uFillTx/>
                  <a:latin typeface="Arial"/>
                </a:rPr>
                <a:t>180</a:t>
              </a:r>
            </a:p>
          </p:txBody>
        </p:sp>
        <p:sp>
          <p:nvSpPr>
            <p:cNvPr id="1368" name="TextBox 1367"/>
            <p:cNvSpPr txBox="1"/>
            <p:nvPr/>
          </p:nvSpPr>
          <p:spPr>
            <a:xfrm>
              <a:off x="6796088" y="6122988"/>
              <a:ext cx="325437" cy="246062"/>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a:rPr>
                <a:t>60</a:t>
              </a:r>
            </a:p>
          </p:txBody>
        </p:sp>
        <p:sp>
          <p:nvSpPr>
            <p:cNvPr id="1369" name="TextBox 1368"/>
            <p:cNvSpPr txBox="1"/>
            <p:nvPr/>
          </p:nvSpPr>
          <p:spPr>
            <a:xfrm>
              <a:off x="6022975" y="6121400"/>
              <a:ext cx="254000" cy="246063"/>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a:rPr>
                <a:t>0</a:t>
              </a:r>
            </a:p>
          </p:txBody>
        </p:sp>
        <p:sp>
          <p:nvSpPr>
            <p:cNvPr id="1370" name="TextBox 1369"/>
            <p:cNvSpPr txBox="1"/>
            <p:nvPr/>
          </p:nvSpPr>
          <p:spPr>
            <a:xfrm>
              <a:off x="5681663" y="6000750"/>
              <a:ext cx="430212" cy="246063"/>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a:rPr>
                <a:t>0.10</a:t>
              </a:r>
            </a:p>
          </p:txBody>
        </p:sp>
        <p:sp>
          <p:nvSpPr>
            <p:cNvPr id="1371" name="TextBox 1370"/>
            <p:cNvSpPr txBox="1"/>
            <p:nvPr/>
          </p:nvSpPr>
          <p:spPr>
            <a:xfrm>
              <a:off x="5767388" y="5337175"/>
              <a:ext cx="360362" cy="246063"/>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a:rPr>
                <a:t>0.1</a:t>
              </a:r>
            </a:p>
          </p:txBody>
        </p:sp>
        <p:sp>
          <p:nvSpPr>
            <p:cNvPr id="1372" name="TextBox 1371"/>
            <p:cNvSpPr txBox="1"/>
            <p:nvPr/>
          </p:nvSpPr>
          <p:spPr>
            <a:xfrm>
              <a:off x="5875338" y="4697413"/>
              <a:ext cx="255587" cy="246062"/>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a:rPr>
                <a:t>1</a:t>
              </a:r>
            </a:p>
          </p:txBody>
        </p:sp>
        <p:sp>
          <p:nvSpPr>
            <p:cNvPr id="1373" name="TextBox 1372"/>
            <p:cNvSpPr txBox="1"/>
            <p:nvPr/>
          </p:nvSpPr>
          <p:spPr>
            <a:xfrm>
              <a:off x="5795963" y="4044950"/>
              <a:ext cx="327025" cy="246063"/>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a:rPr>
                <a:t>10</a:t>
              </a:r>
            </a:p>
          </p:txBody>
        </p:sp>
        <p:sp>
          <p:nvSpPr>
            <p:cNvPr id="1374" name="TextBox 1373"/>
            <p:cNvSpPr txBox="1"/>
            <p:nvPr/>
          </p:nvSpPr>
          <p:spPr>
            <a:xfrm>
              <a:off x="5718175" y="3414713"/>
              <a:ext cx="395288" cy="246062"/>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a:rPr>
                <a:t>100</a:t>
              </a:r>
            </a:p>
          </p:txBody>
        </p:sp>
        <p:cxnSp>
          <p:nvCxnSpPr>
            <p:cNvPr id="1375" name="Straight Connector 2647"/>
            <p:cNvCxnSpPr>
              <a:cxnSpLocks noChangeShapeType="1"/>
            </p:cNvCxnSpPr>
            <p:nvPr/>
          </p:nvCxnSpPr>
          <p:spPr bwMode="auto">
            <a:xfrm>
              <a:off x="7150100" y="3767138"/>
              <a:ext cx="401638" cy="1587"/>
            </a:xfrm>
            <a:prstGeom prst="line">
              <a:avLst/>
            </a:prstGeom>
            <a:noFill/>
            <a:ln w="19050" algn="ctr">
              <a:solidFill>
                <a:srgbClr val="33CCFF"/>
              </a:solidFill>
              <a:round/>
              <a:headEnd/>
              <a:tailEnd/>
            </a:ln>
          </p:spPr>
        </p:cxnSp>
        <p:cxnSp>
          <p:nvCxnSpPr>
            <p:cNvPr id="1376" name="Straight Connector 2648"/>
            <p:cNvCxnSpPr>
              <a:cxnSpLocks noChangeShapeType="1"/>
            </p:cNvCxnSpPr>
            <p:nvPr/>
          </p:nvCxnSpPr>
          <p:spPr bwMode="auto">
            <a:xfrm>
              <a:off x="7148513" y="3963988"/>
              <a:ext cx="457200" cy="1587"/>
            </a:xfrm>
            <a:prstGeom prst="line">
              <a:avLst/>
            </a:prstGeom>
            <a:noFill/>
            <a:ln w="19050" algn="ctr">
              <a:solidFill>
                <a:srgbClr val="FF0000"/>
              </a:solidFill>
              <a:prstDash val="dash"/>
              <a:round/>
              <a:headEnd/>
              <a:tailEnd/>
            </a:ln>
          </p:spPr>
        </p:cxnSp>
        <p:sp>
          <p:nvSpPr>
            <p:cNvPr id="1377" name="TextBox 1376"/>
            <p:cNvSpPr txBox="1"/>
            <p:nvPr/>
          </p:nvSpPr>
          <p:spPr>
            <a:xfrm>
              <a:off x="7558088" y="3646488"/>
              <a:ext cx="447675" cy="246062"/>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srgbClr val="000000"/>
                  </a:solidFill>
                  <a:effectLst/>
                  <a:uLnTx/>
                  <a:uFillTx/>
                  <a:latin typeface="Arial"/>
                </a:rPr>
                <a:t>RSP</a:t>
              </a:r>
            </a:p>
          </p:txBody>
        </p:sp>
        <p:sp>
          <p:nvSpPr>
            <p:cNvPr id="1378" name="TextBox 1377"/>
            <p:cNvSpPr txBox="1"/>
            <p:nvPr/>
          </p:nvSpPr>
          <p:spPr>
            <a:xfrm>
              <a:off x="7556500" y="3843338"/>
              <a:ext cx="603250" cy="246062"/>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srgbClr val="000000"/>
                  </a:solidFill>
                  <a:effectLst/>
                  <a:uLnTx/>
                  <a:uFillTx/>
                  <a:latin typeface="Arial"/>
                </a:rPr>
                <a:t>MODIS</a:t>
              </a:r>
            </a:p>
          </p:txBody>
        </p:sp>
        <p:sp>
          <p:nvSpPr>
            <p:cNvPr id="1379" name="Oval 1378"/>
            <p:cNvSpPr>
              <a:spLocks noChangeAspect="1"/>
            </p:cNvSpPr>
            <p:nvPr/>
          </p:nvSpPr>
          <p:spPr bwMode="auto">
            <a:xfrm>
              <a:off x="7150100" y="4130675"/>
              <a:ext cx="50800" cy="50800"/>
            </a:xfrm>
            <a:prstGeom prst="ellipse">
              <a:avLst/>
            </a:prstGeom>
            <a:solidFill>
              <a:srgbClr val="FFFF00"/>
            </a:solidFill>
            <a:ln w="9525" cap="flat" cmpd="sng" algn="ctr">
              <a:solidFill>
                <a:srgbClr val="000000"/>
              </a:solidFill>
              <a:prstDash val="solid"/>
              <a:round/>
              <a:headEnd type="none" w="med" len="med"/>
              <a:tailEnd type="none" w="med" len="me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380" name="Oval 1379"/>
            <p:cNvSpPr>
              <a:spLocks noChangeAspect="1"/>
            </p:cNvSpPr>
            <p:nvPr/>
          </p:nvSpPr>
          <p:spPr bwMode="auto">
            <a:xfrm>
              <a:off x="7324725" y="4140200"/>
              <a:ext cx="49213" cy="50800"/>
            </a:xfrm>
            <a:prstGeom prst="ellipse">
              <a:avLst/>
            </a:prstGeom>
            <a:solidFill>
              <a:srgbClr val="FFFF00"/>
            </a:solidFill>
            <a:ln w="9525" cap="flat" cmpd="sng" algn="ctr">
              <a:solidFill>
                <a:srgbClr val="000000"/>
              </a:solidFill>
              <a:prstDash val="solid"/>
              <a:round/>
              <a:headEnd type="none" w="med" len="med"/>
              <a:tailEnd type="none" w="med" len="me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381" name="Oval 1380"/>
            <p:cNvSpPr>
              <a:spLocks noChangeAspect="1"/>
            </p:cNvSpPr>
            <p:nvPr/>
          </p:nvSpPr>
          <p:spPr bwMode="auto">
            <a:xfrm>
              <a:off x="7489825" y="4140200"/>
              <a:ext cx="50800" cy="50800"/>
            </a:xfrm>
            <a:prstGeom prst="ellipse">
              <a:avLst/>
            </a:prstGeom>
            <a:solidFill>
              <a:srgbClr val="FFFF00"/>
            </a:solidFill>
            <a:ln w="9525" cap="flat" cmpd="sng" algn="ctr">
              <a:solidFill>
                <a:srgbClr val="000000"/>
              </a:solidFill>
              <a:prstDash val="solid"/>
              <a:round/>
              <a:headEnd type="none" w="med" len="med"/>
              <a:tailEnd type="none" w="med" len="me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382" name="TextBox 1381"/>
            <p:cNvSpPr txBox="1"/>
            <p:nvPr/>
          </p:nvSpPr>
          <p:spPr>
            <a:xfrm>
              <a:off x="7553325" y="4051300"/>
              <a:ext cx="803275" cy="246063"/>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a:rPr>
                <a:t>AERONET</a:t>
              </a:r>
            </a:p>
          </p:txBody>
        </p:sp>
      </p:grpSp>
      <p:sp>
        <p:nvSpPr>
          <p:cNvPr id="2172" name="TextBox 2171"/>
          <p:cNvSpPr txBox="1"/>
          <p:nvPr/>
        </p:nvSpPr>
        <p:spPr>
          <a:xfrm>
            <a:off x="2311400" y="1865979"/>
            <a:ext cx="350838" cy="292100"/>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1" u="none" strike="noStrike" kern="0" cap="none" spc="0" normalizeH="0" baseline="0" noProof="0" dirty="0">
                <a:ln>
                  <a:noFill/>
                </a:ln>
                <a:uLnTx/>
                <a:uFillTx/>
                <a:latin typeface="Arial"/>
              </a:rPr>
              <a:t>r</a:t>
            </a:r>
            <a:r>
              <a:rPr kumimoji="0" lang="en-US" sz="1300" b="0" i="1" u="none" strike="noStrike" kern="0" cap="none" spc="0" normalizeH="0" baseline="-25000" noProof="0" dirty="0">
                <a:ln>
                  <a:noFill/>
                </a:ln>
                <a:uLnTx/>
                <a:uFillTx/>
                <a:latin typeface="Arial"/>
              </a:rPr>
              <a:t>e</a:t>
            </a:r>
            <a:r>
              <a:rPr kumimoji="0" lang="en-US" sz="1300" b="0" i="0" u="none" strike="noStrike" kern="0" cap="none" spc="0" normalizeH="0" baseline="0" noProof="0" dirty="0">
                <a:ln>
                  <a:noFill/>
                </a:ln>
                <a:uLnTx/>
                <a:uFillTx/>
                <a:latin typeface="Arial"/>
              </a:rPr>
              <a:t> </a:t>
            </a:r>
          </a:p>
        </p:txBody>
      </p:sp>
      <p:sp>
        <p:nvSpPr>
          <p:cNvPr id="2173" name="TextBox 2172"/>
          <p:cNvSpPr txBox="1"/>
          <p:nvPr/>
        </p:nvSpPr>
        <p:spPr>
          <a:xfrm>
            <a:off x="2717800" y="1862804"/>
            <a:ext cx="376238" cy="292100"/>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1" u="none" strike="noStrike" kern="0" cap="none" spc="0" normalizeH="0" baseline="0" noProof="0" dirty="0" err="1">
                <a:ln>
                  <a:noFill/>
                </a:ln>
                <a:uLnTx/>
                <a:uFillTx/>
                <a:latin typeface="Arial"/>
              </a:rPr>
              <a:t>v</a:t>
            </a:r>
            <a:r>
              <a:rPr kumimoji="0" lang="en-US" sz="1300" b="0" i="1" u="none" strike="noStrike" kern="0" cap="none" spc="0" normalizeH="0" baseline="-25000" noProof="0" dirty="0" err="1">
                <a:ln>
                  <a:noFill/>
                </a:ln>
                <a:uLnTx/>
                <a:uFillTx/>
                <a:latin typeface="Arial"/>
              </a:rPr>
              <a:t>e</a:t>
            </a:r>
            <a:r>
              <a:rPr kumimoji="0" lang="en-US" sz="1300" b="0" i="0" u="none" strike="noStrike" kern="0" cap="none" spc="0" normalizeH="0" baseline="0" noProof="0" dirty="0">
                <a:ln>
                  <a:noFill/>
                </a:ln>
                <a:uLnTx/>
                <a:uFillTx/>
                <a:latin typeface="Arial"/>
              </a:rPr>
              <a:t> </a:t>
            </a:r>
          </a:p>
        </p:txBody>
      </p:sp>
      <p:sp>
        <p:nvSpPr>
          <p:cNvPr id="2174" name="TextBox 2173"/>
          <p:cNvSpPr txBox="1"/>
          <p:nvPr/>
        </p:nvSpPr>
        <p:spPr>
          <a:xfrm>
            <a:off x="2225675" y="2240271"/>
            <a:ext cx="415925" cy="292100"/>
          </a:xfrm>
          <a:prstGeom prst="rect">
            <a:avLst/>
          </a:prstGeom>
          <a:noFill/>
        </p:spPr>
        <p:txBody>
          <a:bodyPr wrap="none">
            <a:spAutoFit/>
          </a:bodyPr>
          <a:lstStyle/>
          <a:p>
            <a:pPr>
              <a:defRPr/>
            </a:pPr>
            <a:r>
              <a:rPr lang="en-US" sz="1300" dirty="0">
                <a:latin typeface="Arial" pitchFamily="34" charset="0"/>
                <a:cs typeface="Arial" pitchFamily="34" charset="0"/>
              </a:rPr>
              <a:t>.15</a:t>
            </a:r>
          </a:p>
        </p:txBody>
      </p:sp>
      <p:sp>
        <p:nvSpPr>
          <p:cNvPr id="2175" name="TextBox 2174"/>
          <p:cNvSpPr txBox="1"/>
          <p:nvPr/>
        </p:nvSpPr>
        <p:spPr>
          <a:xfrm>
            <a:off x="2698750" y="2248208"/>
            <a:ext cx="323850" cy="292100"/>
          </a:xfrm>
          <a:prstGeom prst="rect">
            <a:avLst/>
          </a:prstGeom>
          <a:noFill/>
          <a:ln>
            <a:noFill/>
          </a:ln>
        </p:spPr>
        <p:txBody>
          <a:bodyPr wrap="none">
            <a:spAutoFit/>
          </a:bodyPr>
          <a:lstStyle/>
          <a:p>
            <a:pPr>
              <a:defRPr/>
            </a:pPr>
            <a:r>
              <a:rPr lang="en-US" sz="1300" dirty="0">
                <a:latin typeface="Arial" pitchFamily="34" charset="0"/>
                <a:cs typeface="Arial" pitchFamily="34" charset="0"/>
              </a:rPr>
              <a:t>.2</a:t>
            </a:r>
          </a:p>
        </p:txBody>
      </p:sp>
      <p:sp>
        <p:nvSpPr>
          <p:cNvPr id="2176" name="TextBox 2175"/>
          <p:cNvSpPr txBox="1"/>
          <p:nvPr/>
        </p:nvSpPr>
        <p:spPr>
          <a:xfrm>
            <a:off x="3376613" y="1872329"/>
            <a:ext cx="423862" cy="292100"/>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1" u="none" strike="noStrike" kern="0" cap="none" spc="0" normalizeH="0" baseline="0" noProof="0" dirty="0" err="1">
                <a:ln>
                  <a:noFill/>
                </a:ln>
                <a:uLnTx/>
                <a:uFillTx/>
                <a:latin typeface="Arial"/>
              </a:rPr>
              <a:t>z</a:t>
            </a:r>
            <a:r>
              <a:rPr kumimoji="0" lang="en-US" sz="1300" b="0" i="0" u="none" strike="noStrike" kern="0" cap="none" spc="0" normalizeH="0" baseline="-25000" noProof="0" dirty="0" err="1">
                <a:ln>
                  <a:noFill/>
                </a:ln>
                <a:uLnTx/>
                <a:uFillTx/>
                <a:latin typeface="Arial"/>
              </a:rPr>
              <a:t>bot</a:t>
            </a:r>
            <a:endParaRPr kumimoji="0" lang="en-US" sz="1300" b="0" i="0" u="none" strike="noStrike" kern="0" cap="none" spc="0" normalizeH="0" baseline="0" noProof="0" dirty="0">
              <a:ln>
                <a:noFill/>
              </a:ln>
              <a:uLnTx/>
              <a:uFillTx/>
              <a:latin typeface="Arial"/>
            </a:endParaRPr>
          </a:p>
        </p:txBody>
      </p:sp>
      <p:sp>
        <p:nvSpPr>
          <p:cNvPr id="2177" name="TextBox 2176"/>
          <p:cNvSpPr txBox="1"/>
          <p:nvPr/>
        </p:nvSpPr>
        <p:spPr>
          <a:xfrm>
            <a:off x="5122380" y="1854687"/>
            <a:ext cx="1051891" cy="307777"/>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1" u="none" strike="noStrike" kern="0" cap="none" spc="0" normalizeH="0" baseline="0" noProof="0" dirty="0">
                <a:ln>
                  <a:noFill/>
                </a:ln>
                <a:uLnTx/>
                <a:uFillTx/>
                <a:latin typeface="Arial"/>
              </a:rPr>
              <a:t>m</a:t>
            </a:r>
            <a:r>
              <a:rPr kumimoji="0" lang="en-US" sz="1300" b="0" i="0" u="none" strike="noStrike" kern="0" cap="none" spc="0" normalizeH="0" baseline="0" noProof="0" dirty="0">
                <a:ln>
                  <a:noFill/>
                </a:ln>
                <a:uLnTx/>
                <a:uFillTx/>
                <a:latin typeface="Arial"/>
              </a:rPr>
              <a:t>(0.55 </a:t>
            </a:r>
            <a:r>
              <a:rPr kumimoji="0" lang="en-US" sz="1400" b="0" i="0" u="none" strike="noStrike" kern="0" cap="none" spc="0" normalizeH="0" baseline="0" noProof="0" dirty="0">
                <a:ln>
                  <a:noFill/>
                </a:ln>
                <a:uLnTx/>
                <a:uFillTx/>
                <a:latin typeface="Symbol" pitchFamily="18" charset="2"/>
              </a:rPr>
              <a:t>m</a:t>
            </a:r>
            <a:r>
              <a:rPr kumimoji="0" lang="en-US" sz="1300" b="0" i="0" u="none" strike="noStrike" kern="0" cap="none" spc="0" normalizeH="0" baseline="0" noProof="0" dirty="0">
                <a:ln>
                  <a:noFill/>
                </a:ln>
                <a:uLnTx/>
                <a:uFillTx/>
                <a:latin typeface="Arial"/>
              </a:rPr>
              <a:t>m)</a:t>
            </a:r>
          </a:p>
        </p:txBody>
      </p:sp>
      <p:sp>
        <p:nvSpPr>
          <p:cNvPr id="2178" name="TextBox 2177"/>
          <p:cNvSpPr txBox="1"/>
          <p:nvPr/>
        </p:nvSpPr>
        <p:spPr>
          <a:xfrm>
            <a:off x="3178175" y="2249796"/>
            <a:ext cx="1016000" cy="292100"/>
          </a:xfrm>
          <a:prstGeom prst="rect">
            <a:avLst/>
          </a:prstGeom>
          <a:noFill/>
        </p:spPr>
        <p:txBody>
          <a:bodyPr wrap="none">
            <a:spAutoFit/>
          </a:bodyPr>
          <a:lstStyle/>
          <a:p>
            <a:pPr>
              <a:defRPr/>
            </a:pPr>
            <a:r>
              <a:rPr lang="en-US" sz="1300" dirty="0">
                <a:latin typeface="Arial" pitchFamily="34" charset="0"/>
                <a:cs typeface="Arial" pitchFamily="34" charset="0"/>
              </a:rPr>
              <a:t>0.0−2.7 km</a:t>
            </a:r>
          </a:p>
        </p:txBody>
      </p:sp>
      <p:sp>
        <p:nvSpPr>
          <p:cNvPr id="2179" name="TextBox 2178"/>
          <p:cNvSpPr txBox="1"/>
          <p:nvPr/>
        </p:nvSpPr>
        <p:spPr>
          <a:xfrm>
            <a:off x="4852952" y="2248208"/>
            <a:ext cx="1616148" cy="292388"/>
          </a:xfrm>
          <a:prstGeom prst="rect">
            <a:avLst/>
          </a:prstGeom>
          <a:noFill/>
        </p:spPr>
        <p:txBody>
          <a:bodyPr wrap="none">
            <a:spAutoFit/>
          </a:bodyPr>
          <a:lstStyle/>
          <a:p>
            <a:pPr>
              <a:defRPr/>
            </a:pPr>
            <a:r>
              <a:rPr lang="en-US" sz="1300" dirty="0">
                <a:latin typeface="Arial" pitchFamily="34" charset="0"/>
                <a:cs typeface="Arial" pitchFamily="34" charset="0"/>
              </a:rPr>
              <a:t>1.45 –.015(±.005)</a:t>
            </a:r>
            <a:r>
              <a:rPr lang="en-US" sz="1300" i="1" dirty="0" err="1">
                <a:latin typeface="Arial" pitchFamily="34" charset="0"/>
                <a:cs typeface="Arial" pitchFamily="34" charset="0"/>
              </a:rPr>
              <a:t>i</a:t>
            </a:r>
            <a:endParaRPr lang="en-US" sz="1300" i="1" dirty="0">
              <a:latin typeface="Arial" pitchFamily="34" charset="0"/>
              <a:cs typeface="Arial" pitchFamily="34" charset="0"/>
            </a:endParaRPr>
          </a:p>
        </p:txBody>
      </p:sp>
      <p:sp>
        <p:nvSpPr>
          <p:cNvPr id="2180" name="TextBox 2179"/>
          <p:cNvSpPr txBox="1"/>
          <p:nvPr/>
        </p:nvSpPr>
        <p:spPr>
          <a:xfrm>
            <a:off x="4189413" y="1869154"/>
            <a:ext cx="423862" cy="293687"/>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1" u="none" strike="noStrike" kern="0" cap="none" spc="0" normalizeH="0" baseline="0" noProof="0" dirty="0" err="1">
                <a:ln>
                  <a:noFill/>
                </a:ln>
                <a:uLnTx/>
                <a:uFillTx/>
                <a:latin typeface="Arial"/>
              </a:rPr>
              <a:t>z</a:t>
            </a:r>
            <a:r>
              <a:rPr kumimoji="0" lang="en-US" sz="1300" b="0" i="0" u="none" strike="noStrike" kern="0" cap="none" spc="0" normalizeH="0" baseline="-25000" noProof="0" dirty="0" err="1">
                <a:ln>
                  <a:noFill/>
                </a:ln>
                <a:uLnTx/>
                <a:uFillTx/>
                <a:latin typeface="Arial"/>
              </a:rPr>
              <a:t>top</a:t>
            </a:r>
            <a:endParaRPr kumimoji="0" lang="en-US" sz="1300" b="0" i="0" u="none" strike="noStrike" kern="0" cap="none" spc="0" normalizeH="0" baseline="-25000" noProof="0" dirty="0">
              <a:ln>
                <a:noFill/>
              </a:ln>
              <a:uLnTx/>
              <a:uFillTx/>
              <a:latin typeface="Arial"/>
            </a:endParaRPr>
          </a:p>
        </p:txBody>
      </p:sp>
      <p:sp>
        <p:nvSpPr>
          <p:cNvPr id="2181" name="TextBox 2180"/>
          <p:cNvSpPr txBox="1"/>
          <p:nvPr/>
        </p:nvSpPr>
        <p:spPr>
          <a:xfrm>
            <a:off x="4146550" y="2246621"/>
            <a:ext cx="685800" cy="293687"/>
          </a:xfrm>
          <a:prstGeom prst="rect">
            <a:avLst/>
          </a:prstGeom>
          <a:noFill/>
        </p:spPr>
        <p:txBody>
          <a:bodyPr wrap="none">
            <a:spAutoFit/>
          </a:bodyPr>
          <a:lstStyle/>
          <a:p>
            <a:pPr>
              <a:defRPr/>
            </a:pPr>
            <a:r>
              <a:rPr lang="en-US" sz="1300" dirty="0">
                <a:latin typeface="Arial" pitchFamily="34" charset="0"/>
                <a:cs typeface="Arial" pitchFamily="34" charset="0"/>
              </a:rPr>
              <a:t>3.6 km</a:t>
            </a:r>
          </a:p>
        </p:txBody>
      </p:sp>
      <p:sp>
        <p:nvSpPr>
          <p:cNvPr id="2182" name="TextBox 2181"/>
          <p:cNvSpPr txBox="1"/>
          <p:nvPr/>
        </p:nvSpPr>
        <p:spPr>
          <a:xfrm>
            <a:off x="6562725" y="1840221"/>
            <a:ext cx="995363" cy="307777"/>
          </a:xfrm>
          <a:prstGeom prst="rect">
            <a:avLst/>
          </a:prstGeom>
          <a:noFill/>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uLnTx/>
                <a:uFillTx/>
                <a:latin typeface="Symbol" pitchFamily="18" charset="2"/>
              </a:rPr>
              <a:t>t</a:t>
            </a:r>
            <a:r>
              <a:rPr kumimoji="0" lang="en-US" sz="1300" b="0" i="0" u="none" strike="noStrike" kern="0" cap="none" spc="0" normalizeH="0" baseline="0" noProof="0" dirty="0">
                <a:ln>
                  <a:noFill/>
                </a:ln>
                <a:uLnTx/>
                <a:uFillTx/>
                <a:latin typeface="Arial"/>
              </a:rPr>
              <a:t>(0.55 </a:t>
            </a:r>
            <a:r>
              <a:rPr kumimoji="0" lang="en-US" sz="1400" b="0" i="0" u="none" strike="noStrike" kern="0" cap="none" spc="0" normalizeH="0" baseline="0" noProof="0" dirty="0">
                <a:ln>
                  <a:noFill/>
                </a:ln>
                <a:uLnTx/>
                <a:uFillTx/>
                <a:latin typeface="Symbol" pitchFamily="18" charset="2"/>
              </a:rPr>
              <a:t>m</a:t>
            </a:r>
            <a:r>
              <a:rPr kumimoji="0" lang="en-US" sz="1300" b="0" i="0" u="none" strike="noStrike" kern="0" cap="none" spc="0" normalizeH="0" baseline="0" noProof="0" dirty="0">
                <a:ln>
                  <a:noFill/>
                </a:ln>
                <a:uLnTx/>
                <a:uFillTx/>
                <a:latin typeface="Arial"/>
              </a:rPr>
              <a:t>m)</a:t>
            </a:r>
          </a:p>
        </p:txBody>
      </p:sp>
      <p:sp>
        <p:nvSpPr>
          <p:cNvPr id="2183" name="TextBox 2182"/>
          <p:cNvSpPr txBox="1"/>
          <p:nvPr/>
        </p:nvSpPr>
        <p:spPr>
          <a:xfrm>
            <a:off x="7682761" y="1846571"/>
            <a:ext cx="907446" cy="30777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uLnTx/>
                <a:uFillTx/>
                <a:latin typeface="Symbol" pitchFamily="18" charset="2"/>
              </a:rPr>
              <a:t>s</a:t>
            </a:r>
            <a:r>
              <a:rPr kumimoji="0" lang="en-US" sz="1300" b="0" i="0" u="none" strike="noStrike" kern="0" cap="none" spc="0" normalizeH="0" baseline="-25000" noProof="0" dirty="0" err="1">
                <a:ln>
                  <a:noFill/>
                </a:ln>
                <a:uLnTx/>
                <a:uFillTx/>
                <a:latin typeface="Arial"/>
              </a:rPr>
              <a:t>ext</a:t>
            </a:r>
            <a:r>
              <a:rPr kumimoji="0" lang="en-US" sz="1300" b="0" i="0" u="none" strike="noStrike" kern="0" cap="none" spc="0" normalizeH="0" baseline="0" noProof="0" dirty="0">
                <a:ln>
                  <a:noFill/>
                </a:ln>
                <a:uLnTx/>
                <a:uFillTx/>
                <a:latin typeface="Symbol" pitchFamily="18" charset="2"/>
              </a:rPr>
              <a:t> </a:t>
            </a:r>
            <a:endParaRPr kumimoji="0" lang="en-US" sz="1300" b="0" i="0" u="none" strike="noStrike" kern="0" cap="none" spc="0" normalizeH="0" baseline="0" noProof="0" dirty="0">
              <a:ln>
                <a:noFill/>
              </a:ln>
              <a:uLnTx/>
              <a:uFillTx/>
              <a:latin typeface="Arial"/>
            </a:endParaRPr>
          </a:p>
        </p:txBody>
      </p:sp>
      <p:sp>
        <p:nvSpPr>
          <p:cNvPr id="2184" name="TextBox 2183"/>
          <p:cNvSpPr txBox="1"/>
          <p:nvPr/>
        </p:nvSpPr>
        <p:spPr>
          <a:xfrm>
            <a:off x="7541428" y="2257733"/>
            <a:ext cx="1114408" cy="292388"/>
          </a:xfrm>
          <a:prstGeom prst="rect">
            <a:avLst/>
          </a:prstGeom>
          <a:noFill/>
        </p:spPr>
        <p:txBody>
          <a:bodyPr wrap="none">
            <a:spAutoFit/>
          </a:bodyPr>
          <a:lstStyle/>
          <a:p>
            <a:pPr>
              <a:defRPr/>
            </a:pPr>
            <a:r>
              <a:rPr lang="en-US" sz="1300" dirty="0">
                <a:latin typeface="Arial" pitchFamily="34" charset="0"/>
                <a:cs typeface="Arial" pitchFamily="34" charset="0"/>
              </a:rPr>
              <a:t>.042(±.002)</a:t>
            </a:r>
            <a:endParaRPr lang="en-US" sz="1300" i="1" dirty="0">
              <a:latin typeface="Arial" pitchFamily="34" charset="0"/>
              <a:cs typeface="Arial" pitchFamily="34" charset="0"/>
            </a:endParaRPr>
          </a:p>
        </p:txBody>
      </p:sp>
      <p:sp>
        <p:nvSpPr>
          <p:cNvPr id="2193" name="TextBox 2192"/>
          <p:cNvSpPr txBox="1"/>
          <p:nvPr/>
        </p:nvSpPr>
        <p:spPr>
          <a:xfrm>
            <a:off x="870822" y="2233921"/>
            <a:ext cx="1120820" cy="292388"/>
          </a:xfrm>
          <a:prstGeom prst="rect">
            <a:avLst/>
          </a:prstGeom>
          <a:noFill/>
        </p:spPr>
        <p:txBody>
          <a:bodyPr wrap="non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300" b="0" i="1" u="none" strike="noStrike" kern="0" cap="none" spc="0" normalizeH="0" baseline="0" noProof="0" dirty="0" smtClean="0">
                <a:ln>
                  <a:noFill/>
                </a:ln>
                <a:uLnTx/>
                <a:uFillTx/>
                <a:latin typeface="Arial"/>
              </a:rPr>
              <a:t>RSP</a:t>
            </a:r>
            <a:r>
              <a:rPr kumimoji="0" lang="en-US" sz="1300" b="0" u="none" strike="noStrike" kern="0" cap="none" spc="0" normalizeH="0" baseline="0" noProof="0" dirty="0" smtClean="0">
                <a:ln>
                  <a:noFill/>
                </a:ln>
                <a:uLnTx/>
                <a:uFillTx/>
                <a:latin typeface="Arial"/>
              </a:rPr>
              <a:t> aerosol</a:t>
            </a:r>
            <a:endParaRPr kumimoji="0" lang="en-US" sz="1300" b="0" i="1" u="none" strike="noStrike" kern="0" cap="none" spc="0" normalizeH="0" baseline="0" noProof="0" dirty="0">
              <a:ln>
                <a:noFill/>
              </a:ln>
              <a:uLnTx/>
              <a:uFillTx/>
              <a:latin typeface="Arial"/>
            </a:endParaRPr>
          </a:p>
        </p:txBody>
      </p:sp>
      <p:sp>
        <p:nvSpPr>
          <p:cNvPr id="2194" name="TextBox 2193"/>
          <p:cNvSpPr txBox="1"/>
          <p:nvPr/>
        </p:nvSpPr>
        <p:spPr>
          <a:xfrm>
            <a:off x="6536990" y="2246621"/>
            <a:ext cx="1021434" cy="292388"/>
          </a:xfrm>
          <a:prstGeom prst="rect">
            <a:avLst/>
          </a:prstGeom>
          <a:noFill/>
        </p:spPr>
        <p:txBody>
          <a:bodyPr wrap="none">
            <a:spAutoFit/>
          </a:bodyPr>
          <a:lstStyle/>
          <a:p>
            <a:pPr>
              <a:defRPr/>
            </a:pPr>
            <a:r>
              <a:rPr lang="en-US" sz="1300" dirty="0">
                <a:latin typeface="Arial" pitchFamily="34" charset="0"/>
                <a:cs typeface="Arial" pitchFamily="34" charset="0"/>
              </a:rPr>
              <a:t>.28(±.015)</a:t>
            </a:r>
            <a:endParaRPr lang="en-US" sz="1300" i="1" dirty="0">
              <a:latin typeface="Arial" pitchFamily="34" charset="0"/>
              <a:cs typeface="Arial" pitchFamily="34" charset="0"/>
            </a:endParaRPr>
          </a:p>
        </p:txBody>
      </p:sp>
      <p:sp>
        <p:nvSpPr>
          <p:cNvPr id="1097" name="TextBox 1096"/>
          <p:cNvSpPr txBox="1"/>
          <p:nvPr/>
        </p:nvSpPr>
        <p:spPr>
          <a:xfrm>
            <a:off x="2413041" y="1800228"/>
            <a:ext cx="255198" cy="246221"/>
          </a:xfrm>
          <a:prstGeom prst="rect">
            <a:avLst/>
          </a:prstGeom>
          <a:noFill/>
        </p:spPr>
        <p:txBody>
          <a:bodyPr wrap="none">
            <a:spAutoFit/>
          </a:bodyPr>
          <a:lstStyle/>
          <a:p>
            <a:pPr>
              <a:defRPr/>
            </a:pPr>
            <a:r>
              <a:rPr lang="en-US" sz="1000" dirty="0">
                <a:solidFill>
                  <a:srgbClr val="FF0000"/>
                </a:solidFill>
              </a:rPr>
              <a:t>†</a:t>
            </a:r>
          </a:p>
        </p:txBody>
      </p:sp>
      <p:sp>
        <p:nvSpPr>
          <p:cNvPr id="1098" name="TextBox 1097"/>
          <p:cNvSpPr txBox="1"/>
          <p:nvPr/>
        </p:nvSpPr>
        <p:spPr>
          <a:xfrm>
            <a:off x="8268690" y="1819569"/>
            <a:ext cx="255198" cy="246221"/>
          </a:xfrm>
          <a:prstGeom prst="rect">
            <a:avLst/>
          </a:prstGeom>
          <a:noFill/>
        </p:spPr>
        <p:txBody>
          <a:bodyPr wrap="none">
            <a:spAutoFit/>
          </a:bodyPr>
          <a:lstStyle/>
          <a:p>
            <a:pPr>
              <a:defRPr/>
            </a:pPr>
            <a:r>
              <a:rPr lang="en-US" sz="1000" dirty="0">
                <a:solidFill>
                  <a:srgbClr val="FF0000"/>
                </a:solidFill>
              </a:rPr>
              <a:t>†</a:t>
            </a:r>
          </a:p>
        </p:txBody>
      </p:sp>
      <p:sp>
        <p:nvSpPr>
          <p:cNvPr id="1099" name="TextBox 1098"/>
          <p:cNvSpPr txBox="1"/>
          <p:nvPr/>
        </p:nvSpPr>
        <p:spPr>
          <a:xfrm>
            <a:off x="8193564" y="1810959"/>
            <a:ext cx="255198" cy="246221"/>
          </a:xfrm>
          <a:prstGeom prst="rect">
            <a:avLst/>
          </a:prstGeom>
          <a:noFill/>
        </p:spPr>
        <p:txBody>
          <a:bodyPr wrap="none">
            <a:spAutoFit/>
          </a:bodyPr>
          <a:lstStyle/>
          <a:p>
            <a:pPr>
              <a:defRPr/>
            </a:pPr>
            <a:r>
              <a:rPr lang="en-US" sz="1000" dirty="0">
                <a:solidFill>
                  <a:srgbClr val="FF0000"/>
                </a:solidFill>
              </a:rPr>
              <a:t>†</a:t>
            </a:r>
          </a:p>
        </p:txBody>
      </p:sp>
      <p:sp>
        <p:nvSpPr>
          <p:cNvPr id="1103" name="TextBox 1102"/>
          <p:cNvSpPr txBox="1"/>
          <p:nvPr/>
        </p:nvSpPr>
        <p:spPr>
          <a:xfrm>
            <a:off x="843951" y="2554803"/>
            <a:ext cx="255198" cy="246221"/>
          </a:xfrm>
          <a:prstGeom prst="rect">
            <a:avLst/>
          </a:prstGeom>
          <a:noFill/>
        </p:spPr>
        <p:txBody>
          <a:bodyPr wrap="none">
            <a:spAutoFit/>
          </a:bodyPr>
          <a:lstStyle/>
          <a:p>
            <a:pPr>
              <a:defRPr/>
            </a:pPr>
            <a:r>
              <a:rPr lang="en-US" sz="1000" dirty="0">
                <a:solidFill>
                  <a:srgbClr val="FF0000"/>
                </a:solidFill>
              </a:rPr>
              <a:t>†</a:t>
            </a:r>
          </a:p>
        </p:txBody>
      </p:sp>
      <p:sp>
        <p:nvSpPr>
          <p:cNvPr id="1104" name="TextBox 968"/>
          <p:cNvSpPr txBox="1">
            <a:spLocks noChangeArrowheads="1"/>
          </p:cNvSpPr>
          <p:nvPr/>
        </p:nvSpPr>
        <p:spPr bwMode="auto">
          <a:xfrm>
            <a:off x="929738" y="2578436"/>
            <a:ext cx="577402" cy="276999"/>
          </a:xfrm>
          <a:prstGeom prst="rect">
            <a:avLst/>
          </a:prstGeom>
          <a:noFill/>
          <a:ln w="9525">
            <a:noFill/>
            <a:miter lim="800000"/>
            <a:headEnd/>
            <a:tailEnd/>
          </a:ln>
        </p:spPr>
        <p:txBody>
          <a:bodyPr wrap="none">
            <a:spAutoFit/>
          </a:bodyPr>
          <a:lstStyle/>
          <a:p>
            <a:pPr algn="l"/>
            <a:r>
              <a:rPr lang="en-US" sz="1100" dirty="0" smtClean="0">
                <a:solidFill>
                  <a:srgbClr val="00CC00"/>
                </a:solidFill>
                <a:latin typeface="Arial" charset="0"/>
              </a:rPr>
              <a:t> in </a:t>
            </a:r>
            <a:r>
              <a:rPr lang="en-US" sz="1200" dirty="0" smtClean="0">
                <a:solidFill>
                  <a:srgbClr val="00CC00"/>
                </a:solidFill>
                <a:latin typeface="Symbol" pitchFamily="18" charset="2"/>
              </a:rPr>
              <a:t>m</a:t>
            </a:r>
            <a:r>
              <a:rPr lang="en-US" sz="1100" dirty="0" smtClean="0">
                <a:solidFill>
                  <a:srgbClr val="00CC00"/>
                </a:solidFill>
                <a:latin typeface="Arial" charset="0"/>
              </a:rPr>
              <a:t>m</a:t>
            </a:r>
            <a:endParaRPr lang="en-US" sz="1100" dirty="0">
              <a:solidFill>
                <a:srgbClr val="00CC00"/>
              </a:solidFill>
              <a:latin typeface="Arial" charset="0"/>
            </a:endParaRPr>
          </a:p>
        </p:txBody>
      </p:sp>
      <p:sp>
        <p:nvSpPr>
          <p:cNvPr id="2195" name="TextBox 2194"/>
          <p:cNvSpPr txBox="1"/>
          <p:nvPr/>
        </p:nvSpPr>
        <p:spPr>
          <a:xfrm>
            <a:off x="1653180" y="2576265"/>
            <a:ext cx="255198" cy="246221"/>
          </a:xfrm>
          <a:prstGeom prst="rect">
            <a:avLst/>
          </a:prstGeom>
          <a:noFill/>
        </p:spPr>
        <p:txBody>
          <a:bodyPr wrap="none">
            <a:spAutoFit/>
          </a:bodyPr>
          <a:lstStyle/>
          <a:p>
            <a:pPr>
              <a:defRPr/>
            </a:pPr>
            <a:r>
              <a:rPr lang="en-US" sz="1000" dirty="0">
                <a:solidFill>
                  <a:srgbClr val="FF0000"/>
                </a:solidFill>
              </a:rPr>
              <a:t>†</a:t>
            </a:r>
          </a:p>
        </p:txBody>
      </p:sp>
      <p:sp>
        <p:nvSpPr>
          <p:cNvPr id="2196" name="TextBox 2195"/>
          <p:cNvSpPr txBox="1"/>
          <p:nvPr/>
        </p:nvSpPr>
        <p:spPr>
          <a:xfrm>
            <a:off x="1586637" y="2576265"/>
            <a:ext cx="255198" cy="246221"/>
          </a:xfrm>
          <a:prstGeom prst="rect">
            <a:avLst/>
          </a:prstGeom>
          <a:noFill/>
        </p:spPr>
        <p:txBody>
          <a:bodyPr wrap="none">
            <a:spAutoFit/>
          </a:bodyPr>
          <a:lstStyle/>
          <a:p>
            <a:pPr>
              <a:defRPr/>
            </a:pPr>
            <a:r>
              <a:rPr lang="en-US" sz="1000" dirty="0">
                <a:solidFill>
                  <a:srgbClr val="FF0000"/>
                </a:solidFill>
              </a:rPr>
              <a:t>†</a:t>
            </a:r>
          </a:p>
        </p:txBody>
      </p:sp>
      <p:sp>
        <p:nvSpPr>
          <p:cNvPr id="2197" name="TextBox 968"/>
          <p:cNvSpPr txBox="1">
            <a:spLocks noChangeArrowheads="1"/>
          </p:cNvSpPr>
          <p:nvPr/>
        </p:nvSpPr>
        <p:spPr bwMode="auto">
          <a:xfrm>
            <a:off x="1738967" y="2589167"/>
            <a:ext cx="630301" cy="276999"/>
          </a:xfrm>
          <a:prstGeom prst="rect">
            <a:avLst/>
          </a:prstGeom>
          <a:noFill/>
          <a:ln w="9525">
            <a:noFill/>
            <a:miter lim="800000"/>
            <a:headEnd/>
            <a:tailEnd/>
          </a:ln>
        </p:spPr>
        <p:txBody>
          <a:bodyPr wrap="none">
            <a:spAutoFit/>
          </a:bodyPr>
          <a:lstStyle/>
          <a:p>
            <a:pPr algn="l"/>
            <a:r>
              <a:rPr lang="en-US" sz="1100" dirty="0" smtClean="0">
                <a:solidFill>
                  <a:srgbClr val="00CC00"/>
                </a:solidFill>
                <a:latin typeface="Arial" charset="0"/>
              </a:rPr>
              <a:t> in </a:t>
            </a:r>
            <a:r>
              <a:rPr lang="en-US" sz="1200" dirty="0" smtClean="0">
                <a:solidFill>
                  <a:srgbClr val="00CC00"/>
                </a:solidFill>
                <a:latin typeface="Symbol" pitchFamily="18" charset="2"/>
              </a:rPr>
              <a:t>m</a:t>
            </a:r>
            <a:r>
              <a:rPr lang="en-US" sz="1100" dirty="0" smtClean="0">
                <a:solidFill>
                  <a:srgbClr val="00CC00"/>
                </a:solidFill>
                <a:latin typeface="Arial" charset="0"/>
              </a:rPr>
              <a:t>m</a:t>
            </a:r>
            <a:r>
              <a:rPr lang="en-US" sz="1100" baseline="30000" dirty="0" smtClean="0">
                <a:solidFill>
                  <a:srgbClr val="00CC00"/>
                </a:solidFill>
                <a:latin typeface="Arial" charset="0"/>
              </a:rPr>
              <a:t>2</a:t>
            </a:r>
            <a:endParaRPr lang="en-US" sz="1100" baseline="30000" dirty="0">
              <a:solidFill>
                <a:srgbClr val="00CC00"/>
              </a:solidFill>
              <a:latin typeface="Arial" charset="0"/>
            </a:endParaRPr>
          </a:p>
        </p:txBody>
      </p:sp>
      <p:sp>
        <p:nvSpPr>
          <p:cNvPr id="2198" name="TextBox 2197"/>
          <p:cNvSpPr txBox="1"/>
          <p:nvPr/>
        </p:nvSpPr>
        <p:spPr>
          <a:xfrm>
            <a:off x="847470" y="1858041"/>
            <a:ext cx="1029449" cy="307777"/>
          </a:xfrm>
          <a:prstGeom prst="rect">
            <a:avLst/>
          </a:prstGeom>
          <a:noFill/>
        </p:spPr>
        <p:txBody>
          <a:bodyPr wrap="none">
            <a:spAutoFit/>
          </a:bodyPr>
          <a:lstStyle/>
          <a:p>
            <a:pPr algn="l">
              <a:defRPr/>
            </a:pPr>
            <a:r>
              <a:rPr lang="en-US" sz="1400" dirty="0">
                <a:latin typeface="+mj-lt"/>
              </a:rPr>
              <a:t>Fine </a:t>
            </a:r>
            <a:r>
              <a:rPr lang="en-US" sz="1400" dirty="0" smtClean="0">
                <a:latin typeface="+mj-lt"/>
              </a:rPr>
              <a:t>mode</a:t>
            </a:r>
            <a:endParaRPr lang="en-US" sz="1400" dirty="0">
              <a:latin typeface="+mj-lt"/>
            </a:endParaRPr>
          </a:p>
        </p:txBody>
      </p:sp>
      <p:sp>
        <p:nvSpPr>
          <p:cNvPr id="1124" name="Title 1"/>
          <p:cNvSpPr>
            <a:spLocks noGrp="1"/>
          </p:cNvSpPr>
          <p:nvPr>
            <p:ph type="title"/>
          </p:nvPr>
        </p:nvSpPr>
        <p:spPr>
          <a:xfrm>
            <a:off x="457200" y="0"/>
            <a:ext cx="8229600" cy="952500"/>
          </a:xfrm>
        </p:spPr>
        <p:txBody>
          <a:bodyPr/>
          <a:lstStyle/>
          <a:p>
            <a:r>
              <a:rPr lang="en-US" dirty="0" smtClean="0">
                <a:solidFill>
                  <a:schemeClr val="tx1"/>
                </a:solidFill>
              </a:rPr>
              <a:t>Aerosols</a:t>
            </a:r>
            <a:endParaRPr lang="en-US" dirty="0">
              <a:solidFill>
                <a:schemeClr val="tx1"/>
              </a:solidFill>
            </a:endParaRPr>
          </a:p>
        </p:txBody>
      </p:sp>
      <p:sp>
        <p:nvSpPr>
          <p:cNvPr id="1365" name="Content Placeholder 2"/>
          <p:cNvSpPr>
            <a:spLocks noGrp="1"/>
          </p:cNvSpPr>
          <p:nvPr>
            <p:ph idx="1"/>
          </p:nvPr>
        </p:nvSpPr>
        <p:spPr>
          <a:xfrm>
            <a:off x="457200" y="984428"/>
            <a:ext cx="8229600" cy="682832"/>
          </a:xfrm>
        </p:spPr>
        <p:txBody>
          <a:bodyPr/>
          <a:lstStyle/>
          <a:p>
            <a:pPr>
              <a:buNone/>
            </a:pPr>
            <a:r>
              <a:rPr lang="en-US" dirty="0" smtClean="0">
                <a:solidFill>
                  <a:srgbClr val="0000FF"/>
                </a:solidFill>
              </a:rPr>
              <a:t>Over ocean</a:t>
            </a:r>
          </a:p>
          <a:p>
            <a:pPr>
              <a:spcBef>
                <a:spcPts val="600"/>
              </a:spcBef>
            </a:pPr>
            <a:r>
              <a:rPr lang="en-US" dirty="0" smtClean="0">
                <a:solidFill>
                  <a:srgbClr val="0000FF"/>
                </a:solidFill>
              </a:rPr>
              <a:t>CLAMS field experiment</a:t>
            </a:r>
            <a:endParaRPr lang="en-US"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5559"/>
          <p:cNvSpPr>
            <a:spLocks noChangeArrowheads="1"/>
          </p:cNvSpPr>
          <p:nvPr/>
        </p:nvSpPr>
        <p:spPr bwMode="auto">
          <a:xfrm>
            <a:off x="3733800" y="3485595"/>
            <a:ext cx="1638300" cy="3190875"/>
          </a:xfrm>
          <a:prstGeom prst="rect">
            <a:avLst/>
          </a:prstGeom>
          <a:solidFill>
            <a:srgbClr val="FFFFCC"/>
          </a:solidFill>
          <a:ln w="9525" algn="ctr">
            <a:solidFill>
              <a:srgbClr val="C0C0C0"/>
            </a:solidFill>
            <a:miter lim="800000"/>
            <a:headEnd/>
            <a:tailEnd/>
          </a:ln>
          <a:effectLst/>
        </p:spPr>
        <p:txBody>
          <a:bodyPr anchor="ctr">
            <a:spAutoFit/>
          </a:bodyPr>
          <a:lstStyle/>
          <a:p>
            <a:pPr>
              <a:defRPr/>
            </a:pPr>
            <a:endParaRPr lang="en-US">
              <a:effectLst>
                <a:outerShdw blurRad="38100" dist="38100" dir="2700000" algn="tl">
                  <a:srgbClr val="000000">
                    <a:alpha val="43137"/>
                  </a:srgbClr>
                </a:outerShdw>
              </a:effectLst>
            </a:endParaRPr>
          </a:p>
        </p:txBody>
      </p:sp>
      <p:sp>
        <p:nvSpPr>
          <p:cNvPr id="8" name="Text Box 5967"/>
          <p:cNvSpPr txBox="1">
            <a:spLocks noChangeArrowheads="1"/>
          </p:cNvSpPr>
          <p:nvPr/>
        </p:nvSpPr>
        <p:spPr bwMode="auto">
          <a:xfrm>
            <a:off x="6731952" y="6439621"/>
            <a:ext cx="1141993" cy="240040"/>
          </a:xfrm>
          <a:prstGeom prst="rect">
            <a:avLst/>
          </a:prstGeom>
          <a:solidFill>
            <a:srgbClr val="FFFFCC"/>
          </a:solidFill>
          <a:ln w="9525" algn="ctr">
            <a:solidFill>
              <a:srgbClr val="C0C0C0"/>
            </a:solidFill>
            <a:miter lim="800000"/>
            <a:headEnd/>
            <a:tailEnd/>
          </a:ln>
        </p:spPr>
        <p:txBody>
          <a:bodyPr wrap="none" tIns="27432" bIns="27432">
            <a:spAutoFit/>
          </a:bodyPr>
          <a:lstStyle/>
          <a:p>
            <a:r>
              <a:rPr lang="en-US" sz="1200" dirty="0">
                <a:solidFill>
                  <a:srgbClr val="000000"/>
                </a:solidFill>
                <a:latin typeface="Arial Narrow" pitchFamily="34" charset="0"/>
              </a:rPr>
              <a:t>wavelength (nm)</a:t>
            </a:r>
          </a:p>
        </p:txBody>
      </p:sp>
      <p:sp>
        <p:nvSpPr>
          <p:cNvPr id="9" name="Text Box 5966"/>
          <p:cNvSpPr txBox="1">
            <a:spLocks noChangeArrowheads="1"/>
          </p:cNvSpPr>
          <p:nvPr/>
        </p:nvSpPr>
        <p:spPr bwMode="auto">
          <a:xfrm rot="16200000">
            <a:off x="4919211" y="4700669"/>
            <a:ext cx="1532628" cy="258549"/>
          </a:xfrm>
          <a:prstGeom prst="rect">
            <a:avLst/>
          </a:prstGeom>
          <a:solidFill>
            <a:srgbClr val="FFFFCC"/>
          </a:solidFill>
          <a:ln w="9525" algn="ctr">
            <a:solidFill>
              <a:srgbClr val="C0C0C0"/>
            </a:solidFill>
            <a:miter lim="800000"/>
            <a:headEnd/>
            <a:tailEnd/>
          </a:ln>
        </p:spPr>
        <p:txBody>
          <a:bodyPr wrap="none" tIns="36576" bIns="36576">
            <a:spAutoFit/>
          </a:bodyPr>
          <a:lstStyle/>
          <a:p>
            <a:r>
              <a:rPr lang="en-US" sz="1200">
                <a:solidFill>
                  <a:srgbClr val="000000"/>
                </a:solidFill>
                <a:latin typeface="Arial Narrow" pitchFamily="34" charset="0"/>
              </a:rPr>
              <a:t>Single scattering albedo</a:t>
            </a:r>
          </a:p>
        </p:txBody>
      </p:sp>
      <p:sp>
        <p:nvSpPr>
          <p:cNvPr id="10" name="Text Box 6058"/>
          <p:cNvSpPr txBox="1">
            <a:spLocks noChangeArrowheads="1"/>
          </p:cNvSpPr>
          <p:nvPr/>
        </p:nvSpPr>
        <p:spPr bwMode="auto">
          <a:xfrm>
            <a:off x="3813175" y="4093608"/>
            <a:ext cx="544513" cy="220662"/>
          </a:xfrm>
          <a:prstGeom prst="rect">
            <a:avLst/>
          </a:prstGeom>
          <a:noFill/>
          <a:ln w="9525" algn="ctr">
            <a:noFill/>
            <a:miter lim="800000"/>
            <a:headEnd/>
            <a:tailEnd/>
          </a:ln>
        </p:spPr>
        <p:txBody>
          <a:bodyPr wrap="none" lIns="45720" tIns="18288" rIns="45720" bIns="18288">
            <a:spAutoFit/>
          </a:bodyPr>
          <a:lstStyle/>
          <a:p>
            <a:r>
              <a:rPr lang="en-US" sz="1200">
                <a:solidFill>
                  <a:srgbClr val="000000"/>
                </a:solidFill>
                <a:latin typeface="Arial Narrow" pitchFamily="34" charset="0"/>
              </a:rPr>
              <a:t>Altitude:</a:t>
            </a:r>
          </a:p>
        </p:txBody>
      </p:sp>
      <p:sp>
        <p:nvSpPr>
          <p:cNvPr id="11" name="Text Box 6059"/>
          <p:cNvSpPr txBox="1">
            <a:spLocks noChangeArrowheads="1"/>
          </p:cNvSpPr>
          <p:nvPr/>
        </p:nvSpPr>
        <p:spPr bwMode="auto">
          <a:xfrm>
            <a:off x="3811588" y="4263470"/>
            <a:ext cx="692150" cy="220663"/>
          </a:xfrm>
          <a:prstGeom prst="rect">
            <a:avLst/>
          </a:prstGeom>
          <a:noFill/>
          <a:ln w="9525" algn="ctr">
            <a:noFill/>
            <a:miter lim="800000"/>
            <a:headEnd/>
            <a:tailEnd/>
          </a:ln>
        </p:spPr>
        <p:txBody>
          <a:bodyPr wrap="none" lIns="45720" tIns="18288" rIns="45720" bIns="18288">
            <a:spAutoFit/>
          </a:bodyPr>
          <a:lstStyle/>
          <a:p>
            <a:r>
              <a:rPr lang="en-US" sz="1200">
                <a:solidFill>
                  <a:srgbClr val="000000"/>
                </a:solidFill>
                <a:latin typeface="Arial Narrow" pitchFamily="34" charset="0"/>
              </a:rPr>
              <a:t>Sun angle:</a:t>
            </a:r>
          </a:p>
        </p:txBody>
      </p:sp>
      <p:sp>
        <p:nvSpPr>
          <p:cNvPr id="12" name="Text Box 6060"/>
          <p:cNvSpPr txBox="1">
            <a:spLocks noChangeArrowheads="1"/>
          </p:cNvSpPr>
          <p:nvPr/>
        </p:nvSpPr>
        <p:spPr bwMode="auto">
          <a:xfrm>
            <a:off x="3810000" y="4441270"/>
            <a:ext cx="920750" cy="220663"/>
          </a:xfrm>
          <a:prstGeom prst="rect">
            <a:avLst/>
          </a:prstGeom>
          <a:noFill/>
          <a:ln w="9525" algn="ctr">
            <a:noFill/>
            <a:miter lim="800000"/>
            <a:headEnd/>
            <a:tailEnd/>
          </a:ln>
        </p:spPr>
        <p:txBody>
          <a:bodyPr wrap="none" lIns="45720" tIns="18288" rIns="45720" bIns="18288">
            <a:spAutoFit/>
          </a:bodyPr>
          <a:lstStyle/>
          <a:p>
            <a:r>
              <a:rPr lang="en-US" sz="1200">
                <a:solidFill>
                  <a:srgbClr val="000000"/>
                </a:solidFill>
                <a:latin typeface="Arial Narrow" pitchFamily="34" charset="0"/>
              </a:rPr>
              <a:t>Azimuth angle:</a:t>
            </a:r>
          </a:p>
        </p:txBody>
      </p:sp>
      <p:sp>
        <p:nvSpPr>
          <p:cNvPr id="13" name="Text Box 6061"/>
          <p:cNvSpPr txBox="1">
            <a:spLocks noChangeArrowheads="1"/>
          </p:cNvSpPr>
          <p:nvPr/>
        </p:nvSpPr>
        <p:spPr bwMode="auto">
          <a:xfrm>
            <a:off x="4735513" y="4092020"/>
            <a:ext cx="468312" cy="220663"/>
          </a:xfrm>
          <a:prstGeom prst="rect">
            <a:avLst/>
          </a:prstGeom>
          <a:noFill/>
          <a:ln w="9525" algn="ctr">
            <a:noFill/>
            <a:miter lim="800000"/>
            <a:headEnd/>
            <a:tailEnd/>
          </a:ln>
        </p:spPr>
        <p:txBody>
          <a:bodyPr wrap="none" lIns="45720" tIns="18288" rIns="45720" bIns="18288">
            <a:spAutoFit/>
          </a:bodyPr>
          <a:lstStyle/>
          <a:p>
            <a:r>
              <a:rPr lang="en-US" sz="1200">
                <a:solidFill>
                  <a:srgbClr val="000000"/>
                </a:solidFill>
                <a:latin typeface="Arial Narrow" pitchFamily="34" charset="0"/>
              </a:rPr>
              <a:t>3.6 km</a:t>
            </a:r>
          </a:p>
        </p:txBody>
      </p:sp>
      <p:sp>
        <p:nvSpPr>
          <p:cNvPr id="14" name="Text Box 6062"/>
          <p:cNvSpPr txBox="1">
            <a:spLocks noChangeArrowheads="1"/>
          </p:cNvSpPr>
          <p:nvPr/>
        </p:nvSpPr>
        <p:spPr bwMode="auto">
          <a:xfrm>
            <a:off x="4749569" y="4446212"/>
            <a:ext cx="457818" cy="221599"/>
          </a:xfrm>
          <a:prstGeom prst="rect">
            <a:avLst/>
          </a:prstGeom>
          <a:noFill/>
          <a:ln w="9525" algn="ctr">
            <a:noFill/>
            <a:miter lim="800000"/>
            <a:headEnd/>
            <a:tailEnd/>
          </a:ln>
        </p:spPr>
        <p:txBody>
          <a:bodyPr wrap="none" lIns="45720" tIns="18288" rIns="45720" bIns="18288">
            <a:spAutoFit/>
          </a:bodyPr>
          <a:lstStyle/>
          <a:p>
            <a:r>
              <a:rPr lang="en-US" sz="1200" dirty="0" smtClean="0">
                <a:solidFill>
                  <a:srgbClr val="000000"/>
                </a:solidFill>
                <a:latin typeface="Arial Narrow" pitchFamily="34" charset="0"/>
              </a:rPr>
              <a:t>179</a:t>
            </a:r>
            <a:r>
              <a:rPr lang="en-US" sz="1200" dirty="0">
                <a:solidFill>
                  <a:srgbClr val="000000"/>
                </a:solidFill>
                <a:latin typeface="Arial Narrow" pitchFamily="34" charset="0"/>
              </a:rPr>
              <a:t>°</a:t>
            </a:r>
          </a:p>
        </p:txBody>
      </p:sp>
      <p:sp>
        <p:nvSpPr>
          <p:cNvPr id="15" name="Text Box 6063"/>
          <p:cNvSpPr txBox="1">
            <a:spLocks noChangeArrowheads="1"/>
          </p:cNvSpPr>
          <p:nvPr/>
        </p:nvSpPr>
        <p:spPr bwMode="auto">
          <a:xfrm>
            <a:off x="4714875" y="4271408"/>
            <a:ext cx="365125" cy="220662"/>
          </a:xfrm>
          <a:prstGeom prst="rect">
            <a:avLst/>
          </a:prstGeom>
          <a:noFill/>
          <a:ln w="9525" algn="ctr">
            <a:noFill/>
            <a:miter lim="800000"/>
            <a:headEnd/>
            <a:tailEnd/>
          </a:ln>
        </p:spPr>
        <p:txBody>
          <a:bodyPr wrap="none" lIns="45720" tIns="18288" rIns="45720" bIns="18288">
            <a:spAutoFit/>
          </a:bodyPr>
          <a:lstStyle/>
          <a:p>
            <a:r>
              <a:rPr lang="en-US" sz="1200">
                <a:solidFill>
                  <a:srgbClr val="000000"/>
                </a:solidFill>
                <a:latin typeface="Arial Narrow" pitchFamily="34" charset="0"/>
              </a:rPr>
              <a:t>~22°</a:t>
            </a:r>
          </a:p>
        </p:txBody>
      </p:sp>
      <p:sp>
        <p:nvSpPr>
          <p:cNvPr id="16" name="Text Box 6064"/>
          <p:cNvSpPr txBox="1">
            <a:spLocks noChangeArrowheads="1"/>
          </p:cNvSpPr>
          <p:nvPr/>
        </p:nvSpPr>
        <p:spPr bwMode="auto">
          <a:xfrm>
            <a:off x="3792538" y="3555445"/>
            <a:ext cx="836612" cy="220663"/>
          </a:xfrm>
          <a:prstGeom prst="rect">
            <a:avLst/>
          </a:prstGeom>
          <a:noFill/>
          <a:ln w="9525" algn="ctr">
            <a:noFill/>
            <a:miter lim="800000"/>
            <a:headEnd/>
            <a:tailEnd/>
          </a:ln>
        </p:spPr>
        <p:txBody>
          <a:bodyPr wrap="none" lIns="45720" tIns="18288" rIns="45720" bIns="18288">
            <a:spAutoFit/>
          </a:bodyPr>
          <a:lstStyle/>
          <a:p>
            <a:r>
              <a:rPr lang="en-US" sz="1200">
                <a:solidFill>
                  <a:srgbClr val="000000"/>
                </a:solidFill>
                <a:latin typeface="Arial Narrow" pitchFamily="34" charset="0"/>
              </a:rPr>
              <a:t>July 17, 2001</a:t>
            </a:r>
          </a:p>
        </p:txBody>
      </p:sp>
      <p:sp>
        <p:nvSpPr>
          <p:cNvPr id="17" name="Text Box 6065"/>
          <p:cNvSpPr txBox="1">
            <a:spLocks noChangeArrowheads="1"/>
          </p:cNvSpPr>
          <p:nvPr/>
        </p:nvSpPr>
        <p:spPr bwMode="auto">
          <a:xfrm>
            <a:off x="3790950" y="3830083"/>
            <a:ext cx="1041311" cy="221599"/>
          </a:xfrm>
          <a:prstGeom prst="rect">
            <a:avLst/>
          </a:prstGeom>
          <a:noFill/>
          <a:ln w="9525" algn="ctr">
            <a:noFill/>
            <a:miter lim="800000"/>
            <a:headEnd/>
            <a:tailEnd/>
          </a:ln>
        </p:spPr>
        <p:txBody>
          <a:bodyPr wrap="none" lIns="45720" tIns="18288" rIns="45720" bIns="18288">
            <a:spAutoFit/>
          </a:bodyPr>
          <a:lstStyle/>
          <a:p>
            <a:pPr algn="l"/>
            <a:r>
              <a:rPr lang="en-US" sz="1200" dirty="0" smtClean="0">
                <a:latin typeface="Arial Narrow" pitchFamily="34" charset="0"/>
              </a:rPr>
              <a:t>Chesapeake bay</a:t>
            </a:r>
            <a:endParaRPr lang="en-US" sz="1200" dirty="0">
              <a:latin typeface="Arial Narrow" pitchFamily="34" charset="0"/>
            </a:endParaRPr>
          </a:p>
        </p:txBody>
      </p:sp>
      <p:sp>
        <p:nvSpPr>
          <p:cNvPr id="18" name="Line 6263"/>
          <p:cNvSpPr>
            <a:spLocks noChangeShapeType="1"/>
          </p:cNvSpPr>
          <p:nvPr/>
        </p:nvSpPr>
        <p:spPr bwMode="auto">
          <a:xfrm>
            <a:off x="3917950" y="4779408"/>
            <a:ext cx="1276350" cy="0"/>
          </a:xfrm>
          <a:prstGeom prst="line">
            <a:avLst/>
          </a:prstGeom>
          <a:noFill/>
          <a:ln w="15875">
            <a:solidFill>
              <a:srgbClr val="969696"/>
            </a:solidFill>
            <a:prstDash val="sysDot"/>
            <a:round/>
            <a:headEnd/>
            <a:tailEnd/>
          </a:ln>
          <a:effectLst/>
        </p:spPr>
        <p:txBody>
          <a:bodyPr>
            <a:spAutoFit/>
          </a:bodyPr>
          <a:lstStyle/>
          <a:p>
            <a:pPr>
              <a:defRPr/>
            </a:pPr>
            <a:endParaRPr lang="en-US">
              <a:effectLst>
                <a:outerShdw blurRad="38100" dist="38100" dir="2700000" algn="tl">
                  <a:srgbClr val="000000">
                    <a:alpha val="43137"/>
                  </a:srgbClr>
                </a:outerShdw>
              </a:effectLst>
            </a:endParaRPr>
          </a:p>
        </p:txBody>
      </p:sp>
      <p:cxnSp>
        <p:nvCxnSpPr>
          <p:cNvPr id="22" name="Straight Connector 1037"/>
          <p:cNvCxnSpPr>
            <a:cxnSpLocks noChangeShapeType="1"/>
          </p:cNvCxnSpPr>
          <p:nvPr/>
        </p:nvCxnSpPr>
        <p:spPr bwMode="auto">
          <a:xfrm rot="5400000">
            <a:off x="722312" y="4916473"/>
            <a:ext cx="2665413" cy="11112"/>
          </a:xfrm>
          <a:prstGeom prst="line">
            <a:avLst/>
          </a:prstGeom>
          <a:noFill/>
          <a:ln w="6350" algn="ctr">
            <a:solidFill>
              <a:srgbClr val="002060"/>
            </a:solidFill>
            <a:prstDash val="dash"/>
            <a:round/>
            <a:headEnd/>
            <a:tailEnd/>
          </a:ln>
        </p:spPr>
      </p:cxnSp>
      <p:sp>
        <p:nvSpPr>
          <p:cNvPr id="23" name="TextBox 22"/>
          <p:cNvSpPr txBox="1"/>
          <p:nvPr/>
        </p:nvSpPr>
        <p:spPr>
          <a:xfrm>
            <a:off x="1087438" y="4698985"/>
            <a:ext cx="574675" cy="246062"/>
          </a:xfrm>
          <a:prstGeom prst="rect">
            <a:avLst/>
          </a:prstGeom>
          <a:noFill/>
          <a:ln>
            <a:noFill/>
          </a:ln>
        </p:spPr>
        <p:txBody>
          <a:bodyPr wrap="none">
            <a:spAutoFit/>
          </a:bodyPr>
          <a:lstStyle/>
          <a:p>
            <a:pPr>
              <a:defRPr/>
            </a:pPr>
            <a:r>
              <a:rPr lang="en-US" sz="1000" dirty="0">
                <a:solidFill>
                  <a:schemeClr val="accent6"/>
                </a:solidFill>
                <a:latin typeface="Arial Narrow" pitchFamily="34" charset="0"/>
              </a:rPr>
              <a:t>sun glint</a:t>
            </a:r>
          </a:p>
        </p:txBody>
      </p:sp>
      <p:cxnSp>
        <p:nvCxnSpPr>
          <p:cNvPr id="24" name="Straight Connector 1015"/>
          <p:cNvCxnSpPr>
            <a:cxnSpLocks noChangeShapeType="1"/>
          </p:cNvCxnSpPr>
          <p:nvPr/>
        </p:nvCxnSpPr>
        <p:spPr bwMode="auto">
          <a:xfrm rot="5400000" flipH="1" flipV="1">
            <a:off x="1194594" y="4539441"/>
            <a:ext cx="361950" cy="1588"/>
          </a:xfrm>
          <a:prstGeom prst="line">
            <a:avLst/>
          </a:prstGeom>
          <a:noFill/>
          <a:ln w="9525" algn="ctr">
            <a:solidFill>
              <a:srgbClr val="3399FF"/>
            </a:solidFill>
            <a:prstDash val="sysDot"/>
            <a:round/>
            <a:headEnd/>
            <a:tailEnd type="oval" w="sm" len="sm"/>
          </a:ln>
        </p:spPr>
      </p:cxnSp>
      <p:grpSp>
        <p:nvGrpSpPr>
          <p:cNvPr id="2" name="Group 1172"/>
          <p:cNvGrpSpPr>
            <a:grpSpLocks/>
          </p:cNvGrpSpPr>
          <p:nvPr/>
        </p:nvGrpSpPr>
        <p:grpSpPr bwMode="auto">
          <a:xfrm>
            <a:off x="322263" y="3562335"/>
            <a:ext cx="2943225" cy="3149600"/>
            <a:chOff x="322263" y="3465417"/>
            <a:chExt cx="2944008" cy="3149696"/>
          </a:xfrm>
        </p:grpSpPr>
        <p:sp>
          <p:nvSpPr>
            <p:cNvPr id="26" name="Text Box 1151"/>
            <p:cNvSpPr txBox="1">
              <a:spLocks noChangeArrowheads="1"/>
            </p:cNvSpPr>
            <p:nvPr/>
          </p:nvSpPr>
          <p:spPr bwMode="auto">
            <a:xfrm>
              <a:off x="1738313" y="6369050"/>
              <a:ext cx="784225" cy="246063"/>
            </a:xfrm>
            <a:prstGeom prst="rect">
              <a:avLst/>
            </a:prstGeom>
            <a:solidFill>
              <a:srgbClr val="FFFFCC"/>
            </a:solidFill>
            <a:ln w="9525" algn="ctr">
              <a:solidFill>
                <a:srgbClr val="C0C0C0"/>
              </a:solidFill>
              <a:miter lim="800000"/>
              <a:headEnd/>
              <a:tailEnd/>
            </a:ln>
          </p:spPr>
          <p:txBody>
            <a:bodyPr wrap="none" tIns="27432" bIns="27432">
              <a:spAutoFit/>
            </a:bodyPr>
            <a:lstStyle/>
            <a:p>
              <a:r>
                <a:rPr lang="en-US" sz="1200">
                  <a:solidFill>
                    <a:srgbClr val="000000"/>
                  </a:solidFill>
                  <a:latin typeface="Arial Narrow" pitchFamily="34" charset="0"/>
                </a:rPr>
                <a:t>view angle</a:t>
              </a:r>
            </a:p>
          </p:txBody>
        </p:sp>
        <p:sp>
          <p:nvSpPr>
            <p:cNvPr id="27" name="Text Box 1152"/>
            <p:cNvSpPr txBox="1">
              <a:spLocks noChangeArrowheads="1"/>
            </p:cNvSpPr>
            <p:nvPr/>
          </p:nvSpPr>
          <p:spPr bwMode="auto">
            <a:xfrm rot="16200000">
              <a:off x="-229380" y="4671130"/>
              <a:ext cx="1362117" cy="258831"/>
            </a:xfrm>
            <a:prstGeom prst="rect">
              <a:avLst/>
            </a:prstGeom>
            <a:solidFill>
              <a:srgbClr val="FFFFCC"/>
            </a:solidFill>
            <a:ln w="9525" algn="ctr">
              <a:solidFill>
                <a:srgbClr val="C0C0C0"/>
              </a:solidFill>
              <a:miter lim="800000"/>
              <a:headEnd/>
              <a:tailEnd/>
            </a:ln>
          </p:spPr>
          <p:txBody>
            <a:bodyPr wrap="none" tIns="36576" bIns="36576">
              <a:spAutoFit/>
            </a:bodyPr>
            <a:lstStyle/>
            <a:p>
              <a:pPr algn="ctr">
                <a:defRPr/>
              </a:pPr>
              <a:r>
                <a:rPr lang="en-US" sz="1200" dirty="0">
                  <a:solidFill>
                    <a:srgbClr val="000000"/>
                  </a:solidFill>
                  <a:latin typeface="Arial Narrow" pitchFamily="34" charset="0"/>
                </a:rPr>
                <a:t>Polarized reflectance</a:t>
              </a:r>
            </a:p>
          </p:txBody>
        </p:sp>
        <p:grpSp>
          <p:nvGrpSpPr>
            <p:cNvPr id="3" name="Group 558"/>
            <p:cNvGrpSpPr>
              <a:grpSpLocks/>
            </p:cNvGrpSpPr>
            <p:nvPr/>
          </p:nvGrpSpPr>
          <p:grpSpPr bwMode="auto">
            <a:xfrm>
              <a:off x="654834" y="3465417"/>
              <a:ext cx="2611437" cy="2862263"/>
              <a:chOff x="3298825" y="1966913"/>
              <a:chExt cx="2611438" cy="2862263"/>
            </a:xfrm>
          </p:grpSpPr>
          <p:sp>
            <p:nvSpPr>
              <p:cNvPr id="29" name="Line 956"/>
              <p:cNvSpPr>
                <a:spLocks noChangeShapeType="1"/>
              </p:cNvSpPr>
              <p:nvPr/>
            </p:nvSpPr>
            <p:spPr bwMode="auto">
              <a:xfrm>
                <a:off x="3703638" y="4673601"/>
                <a:ext cx="2195513" cy="1588"/>
              </a:xfrm>
              <a:prstGeom prst="line">
                <a:avLst/>
              </a:prstGeom>
              <a:noFill/>
              <a:ln w="4">
                <a:solidFill>
                  <a:srgbClr val="000000"/>
                </a:solidFill>
                <a:round/>
                <a:headEnd/>
                <a:tailEnd/>
              </a:ln>
            </p:spPr>
            <p:txBody>
              <a:bodyPr/>
              <a:lstStyle/>
              <a:p>
                <a:endParaRPr lang="en-US"/>
              </a:p>
            </p:txBody>
          </p:sp>
          <p:sp>
            <p:nvSpPr>
              <p:cNvPr id="30" name="Line 957"/>
              <p:cNvSpPr>
                <a:spLocks noChangeShapeType="1"/>
              </p:cNvSpPr>
              <p:nvPr/>
            </p:nvSpPr>
            <p:spPr bwMode="auto">
              <a:xfrm flipV="1">
                <a:off x="4138613" y="4621213"/>
                <a:ext cx="1588" cy="52388"/>
              </a:xfrm>
              <a:prstGeom prst="line">
                <a:avLst/>
              </a:prstGeom>
              <a:noFill/>
              <a:ln w="4">
                <a:solidFill>
                  <a:srgbClr val="000000"/>
                </a:solidFill>
                <a:round/>
                <a:headEnd/>
                <a:tailEnd/>
              </a:ln>
            </p:spPr>
            <p:txBody>
              <a:bodyPr/>
              <a:lstStyle/>
              <a:p>
                <a:endParaRPr lang="en-US"/>
              </a:p>
            </p:txBody>
          </p:sp>
          <p:sp>
            <p:nvSpPr>
              <p:cNvPr id="31" name="Line 958"/>
              <p:cNvSpPr>
                <a:spLocks noChangeShapeType="1"/>
              </p:cNvSpPr>
              <p:nvPr/>
            </p:nvSpPr>
            <p:spPr bwMode="auto">
              <a:xfrm>
                <a:off x="4032250" y="4799013"/>
                <a:ext cx="65088" cy="1588"/>
              </a:xfrm>
              <a:prstGeom prst="line">
                <a:avLst/>
              </a:prstGeom>
              <a:noFill/>
              <a:ln w="4">
                <a:solidFill>
                  <a:srgbClr val="000000"/>
                </a:solidFill>
                <a:round/>
                <a:headEnd/>
                <a:tailEnd/>
              </a:ln>
            </p:spPr>
            <p:txBody>
              <a:bodyPr/>
              <a:lstStyle/>
              <a:p>
                <a:endParaRPr lang="en-US"/>
              </a:p>
            </p:txBody>
          </p:sp>
          <p:sp>
            <p:nvSpPr>
              <p:cNvPr id="32" name="Freeform 959"/>
              <p:cNvSpPr>
                <a:spLocks/>
              </p:cNvSpPr>
              <p:nvPr/>
            </p:nvSpPr>
            <p:spPr bwMode="auto">
              <a:xfrm>
                <a:off x="4121150" y="4757738"/>
                <a:ext cx="47625" cy="71438"/>
              </a:xfrm>
              <a:custGeom>
                <a:avLst/>
                <a:gdLst>
                  <a:gd name="T0" fmla="*/ 5040313 w 30"/>
                  <a:gd name="T1" fmla="*/ 25201737 h 45"/>
                  <a:gd name="T2" fmla="*/ 5040313 w 30"/>
                  <a:gd name="T3" fmla="*/ 22682357 h 45"/>
                  <a:gd name="T4" fmla="*/ 10080626 w 30"/>
                  <a:gd name="T5" fmla="*/ 7561316 h 45"/>
                  <a:gd name="T6" fmla="*/ 15120940 w 30"/>
                  <a:gd name="T7" fmla="*/ 5040348 h 45"/>
                  <a:gd name="T8" fmla="*/ 22682200 w 30"/>
                  <a:gd name="T9" fmla="*/ 0 h 45"/>
                  <a:gd name="T10" fmla="*/ 45362813 w 30"/>
                  <a:gd name="T11" fmla="*/ 0 h 45"/>
                  <a:gd name="T12" fmla="*/ 57964398 w 30"/>
                  <a:gd name="T13" fmla="*/ 5040348 h 45"/>
                  <a:gd name="T14" fmla="*/ 63004709 w 30"/>
                  <a:gd name="T15" fmla="*/ 7561316 h 45"/>
                  <a:gd name="T16" fmla="*/ 68045020 w 30"/>
                  <a:gd name="T17" fmla="*/ 22682357 h 45"/>
                  <a:gd name="T18" fmla="*/ 68045020 w 30"/>
                  <a:gd name="T19" fmla="*/ 30242089 h 45"/>
                  <a:gd name="T20" fmla="*/ 63004709 w 30"/>
                  <a:gd name="T21" fmla="*/ 42843748 h 45"/>
                  <a:gd name="T22" fmla="*/ 52924086 w 30"/>
                  <a:gd name="T23" fmla="*/ 60484178 h 45"/>
                  <a:gd name="T24" fmla="*/ 0 w 30"/>
                  <a:gd name="T25" fmla="*/ 113408630 h 45"/>
                  <a:gd name="T26" fmla="*/ 75604693 w 30"/>
                  <a:gd name="T27" fmla="*/ 113408630 h 4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
                  <a:gd name="T43" fmla="*/ 0 h 45"/>
                  <a:gd name="T44" fmla="*/ 30 w 30"/>
                  <a:gd name="T45" fmla="*/ 45 h 4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 h="45">
                    <a:moveTo>
                      <a:pt x="2" y="10"/>
                    </a:moveTo>
                    <a:lnTo>
                      <a:pt x="2" y="9"/>
                    </a:lnTo>
                    <a:lnTo>
                      <a:pt x="4" y="3"/>
                    </a:lnTo>
                    <a:lnTo>
                      <a:pt x="6" y="2"/>
                    </a:lnTo>
                    <a:lnTo>
                      <a:pt x="9" y="0"/>
                    </a:lnTo>
                    <a:lnTo>
                      <a:pt x="18" y="0"/>
                    </a:lnTo>
                    <a:lnTo>
                      <a:pt x="23" y="2"/>
                    </a:lnTo>
                    <a:lnTo>
                      <a:pt x="25" y="3"/>
                    </a:lnTo>
                    <a:lnTo>
                      <a:pt x="27" y="9"/>
                    </a:lnTo>
                    <a:lnTo>
                      <a:pt x="27" y="12"/>
                    </a:lnTo>
                    <a:lnTo>
                      <a:pt x="25" y="17"/>
                    </a:lnTo>
                    <a:lnTo>
                      <a:pt x="21" y="24"/>
                    </a:lnTo>
                    <a:lnTo>
                      <a:pt x="0" y="45"/>
                    </a:lnTo>
                    <a:lnTo>
                      <a:pt x="30" y="45"/>
                    </a:lnTo>
                  </a:path>
                </a:pathLst>
              </a:custGeom>
              <a:noFill/>
              <a:ln w="4">
                <a:solidFill>
                  <a:srgbClr val="000000"/>
                </a:solidFill>
                <a:round/>
                <a:headEnd/>
                <a:tailEnd/>
              </a:ln>
            </p:spPr>
            <p:txBody>
              <a:bodyPr/>
              <a:lstStyle/>
              <a:p>
                <a:endParaRPr lang="en-US"/>
              </a:p>
            </p:txBody>
          </p:sp>
          <p:sp>
            <p:nvSpPr>
              <p:cNvPr id="33" name="Freeform 960"/>
              <p:cNvSpPr>
                <a:spLocks/>
              </p:cNvSpPr>
              <p:nvPr/>
            </p:nvSpPr>
            <p:spPr bwMode="auto">
              <a:xfrm>
                <a:off x="4187825" y="4757738"/>
                <a:ext cx="52388" cy="71438"/>
              </a:xfrm>
              <a:custGeom>
                <a:avLst/>
                <a:gdLst>
                  <a:gd name="T0" fmla="*/ 35282520 w 33"/>
                  <a:gd name="T1" fmla="*/ 0 h 45"/>
                  <a:gd name="T2" fmla="*/ 17642054 w 33"/>
                  <a:gd name="T3" fmla="*/ 5040348 h 45"/>
                  <a:gd name="T4" fmla="*/ 5040360 w 33"/>
                  <a:gd name="T5" fmla="*/ 22682357 h 45"/>
                  <a:gd name="T6" fmla="*/ 0 w 33"/>
                  <a:gd name="T7" fmla="*/ 47884094 h 45"/>
                  <a:gd name="T8" fmla="*/ 0 w 33"/>
                  <a:gd name="T9" fmla="*/ 65524524 h 45"/>
                  <a:gd name="T10" fmla="*/ 5040360 w 33"/>
                  <a:gd name="T11" fmla="*/ 93247221 h 45"/>
                  <a:gd name="T12" fmla="*/ 17642054 w 33"/>
                  <a:gd name="T13" fmla="*/ 110887663 h 45"/>
                  <a:gd name="T14" fmla="*/ 35282520 w 33"/>
                  <a:gd name="T15" fmla="*/ 113408630 h 45"/>
                  <a:gd name="T16" fmla="*/ 47884210 w 33"/>
                  <a:gd name="T17" fmla="*/ 113408630 h 45"/>
                  <a:gd name="T18" fmla="*/ 65524682 w 33"/>
                  <a:gd name="T19" fmla="*/ 110887663 h 45"/>
                  <a:gd name="T20" fmla="*/ 80645757 w 33"/>
                  <a:gd name="T21" fmla="*/ 93247221 h 45"/>
                  <a:gd name="T22" fmla="*/ 83166730 w 33"/>
                  <a:gd name="T23" fmla="*/ 65524524 h 45"/>
                  <a:gd name="T24" fmla="*/ 83166730 w 33"/>
                  <a:gd name="T25" fmla="*/ 47884094 h 45"/>
                  <a:gd name="T26" fmla="*/ 80645757 w 33"/>
                  <a:gd name="T27" fmla="*/ 22682357 h 45"/>
                  <a:gd name="T28" fmla="*/ 65524682 w 33"/>
                  <a:gd name="T29" fmla="*/ 5040348 h 45"/>
                  <a:gd name="T30" fmla="*/ 47884210 w 33"/>
                  <a:gd name="T31" fmla="*/ 0 h 45"/>
                  <a:gd name="T32" fmla="*/ 35282520 w 33"/>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5"/>
                  <a:gd name="T53" fmla="*/ 33 w 33"/>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5">
                    <a:moveTo>
                      <a:pt x="14" y="0"/>
                    </a:moveTo>
                    <a:lnTo>
                      <a:pt x="7" y="2"/>
                    </a:lnTo>
                    <a:lnTo>
                      <a:pt x="2" y="9"/>
                    </a:lnTo>
                    <a:lnTo>
                      <a:pt x="0" y="19"/>
                    </a:lnTo>
                    <a:lnTo>
                      <a:pt x="0" y="26"/>
                    </a:lnTo>
                    <a:lnTo>
                      <a:pt x="2" y="37"/>
                    </a:lnTo>
                    <a:lnTo>
                      <a:pt x="7" y="44"/>
                    </a:lnTo>
                    <a:lnTo>
                      <a:pt x="14" y="45"/>
                    </a:lnTo>
                    <a:lnTo>
                      <a:pt x="19" y="45"/>
                    </a:lnTo>
                    <a:lnTo>
                      <a:pt x="26" y="44"/>
                    </a:lnTo>
                    <a:lnTo>
                      <a:pt x="32" y="37"/>
                    </a:lnTo>
                    <a:lnTo>
                      <a:pt x="33" y="26"/>
                    </a:lnTo>
                    <a:lnTo>
                      <a:pt x="33" y="19"/>
                    </a:lnTo>
                    <a:lnTo>
                      <a:pt x="32" y="9"/>
                    </a:lnTo>
                    <a:lnTo>
                      <a:pt x="26" y="2"/>
                    </a:lnTo>
                    <a:lnTo>
                      <a:pt x="19" y="0"/>
                    </a:lnTo>
                    <a:lnTo>
                      <a:pt x="14" y="0"/>
                    </a:lnTo>
                  </a:path>
                </a:pathLst>
              </a:custGeom>
              <a:noFill/>
              <a:ln w="4">
                <a:solidFill>
                  <a:srgbClr val="000000"/>
                </a:solidFill>
                <a:round/>
                <a:headEnd/>
                <a:tailEnd/>
              </a:ln>
            </p:spPr>
            <p:txBody>
              <a:bodyPr/>
              <a:lstStyle/>
              <a:p>
                <a:endParaRPr lang="en-US"/>
              </a:p>
            </p:txBody>
          </p:sp>
          <p:sp>
            <p:nvSpPr>
              <p:cNvPr id="34" name="Line 961"/>
              <p:cNvSpPr>
                <a:spLocks noChangeShapeType="1"/>
              </p:cNvSpPr>
              <p:nvPr/>
            </p:nvSpPr>
            <p:spPr bwMode="auto">
              <a:xfrm flipV="1">
                <a:off x="4706938" y="4621213"/>
                <a:ext cx="1588" cy="52388"/>
              </a:xfrm>
              <a:prstGeom prst="line">
                <a:avLst/>
              </a:prstGeom>
              <a:noFill/>
              <a:ln w="4">
                <a:solidFill>
                  <a:srgbClr val="000000"/>
                </a:solidFill>
                <a:round/>
                <a:headEnd/>
                <a:tailEnd/>
              </a:ln>
            </p:spPr>
            <p:txBody>
              <a:bodyPr/>
              <a:lstStyle/>
              <a:p>
                <a:endParaRPr lang="en-US"/>
              </a:p>
            </p:txBody>
          </p:sp>
          <p:sp>
            <p:nvSpPr>
              <p:cNvPr id="35" name="Freeform 962"/>
              <p:cNvSpPr>
                <a:spLocks/>
              </p:cNvSpPr>
              <p:nvPr/>
            </p:nvSpPr>
            <p:spPr bwMode="auto">
              <a:xfrm>
                <a:off x="4678363" y="4757738"/>
                <a:ext cx="50800" cy="71438"/>
              </a:xfrm>
              <a:custGeom>
                <a:avLst/>
                <a:gdLst>
                  <a:gd name="T0" fmla="*/ 35282183 w 32"/>
                  <a:gd name="T1" fmla="*/ 0 h 45"/>
                  <a:gd name="T2" fmla="*/ 17640298 w 32"/>
                  <a:gd name="T3" fmla="*/ 5040348 h 45"/>
                  <a:gd name="T4" fmla="*/ 5040312 w 32"/>
                  <a:gd name="T5" fmla="*/ 22682357 h 45"/>
                  <a:gd name="T6" fmla="*/ 0 w 32"/>
                  <a:gd name="T7" fmla="*/ 47884094 h 45"/>
                  <a:gd name="T8" fmla="*/ 0 w 32"/>
                  <a:gd name="T9" fmla="*/ 65524524 h 45"/>
                  <a:gd name="T10" fmla="*/ 5040312 w 32"/>
                  <a:gd name="T11" fmla="*/ 93247221 h 45"/>
                  <a:gd name="T12" fmla="*/ 17640298 w 32"/>
                  <a:gd name="T13" fmla="*/ 110887663 h 45"/>
                  <a:gd name="T14" fmla="*/ 35282183 w 32"/>
                  <a:gd name="T15" fmla="*/ 113408630 h 45"/>
                  <a:gd name="T16" fmla="*/ 47882165 w 32"/>
                  <a:gd name="T17" fmla="*/ 113408630 h 45"/>
                  <a:gd name="T18" fmla="*/ 65524056 w 32"/>
                  <a:gd name="T19" fmla="*/ 110887663 h 45"/>
                  <a:gd name="T20" fmla="*/ 75604676 w 32"/>
                  <a:gd name="T21" fmla="*/ 93247221 h 45"/>
                  <a:gd name="T22" fmla="*/ 80644986 w 32"/>
                  <a:gd name="T23" fmla="*/ 65524524 h 45"/>
                  <a:gd name="T24" fmla="*/ 80644986 w 32"/>
                  <a:gd name="T25" fmla="*/ 47884094 h 45"/>
                  <a:gd name="T26" fmla="*/ 75604676 w 32"/>
                  <a:gd name="T27" fmla="*/ 22682357 h 45"/>
                  <a:gd name="T28" fmla="*/ 65524056 w 32"/>
                  <a:gd name="T29" fmla="*/ 5040348 h 45"/>
                  <a:gd name="T30" fmla="*/ 47882165 w 32"/>
                  <a:gd name="T31" fmla="*/ 0 h 45"/>
                  <a:gd name="T32" fmla="*/ 35282183 w 32"/>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45"/>
                  <a:gd name="T53" fmla="*/ 32 w 3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45">
                    <a:moveTo>
                      <a:pt x="14" y="0"/>
                    </a:moveTo>
                    <a:lnTo>
                      <a:pt x="7" y="2"/>
                    </a:lnTo>
                    <a:lnTo>
                      <a:pt x="2" y="9"/>
                    </a:lnTo>
                    <a:lnTo>
                      <a:pt x="0" y="19"/>
                    </a:lnTo>
                    <a:lnTo>
                      <a:pt x="0" y="26"/>
                    </a:lnTo>
                    <a:lnTo>
                      <a:pt x="2" y="37"/>
                    </a:lnTo>
                    <a:lnTo>
                      <a:pt x="7" y="44"/>
                    </a:lnTo>
                    <a:lnTo>
                      <a:pt x="14" y="45"/>
                    </a:lnTo>
                    <a:lnTo>
                      <a:pt x="19" y="45"/>
                    </a:lnTo>
                    <a:lnTo>
                      <a:pt x="26" y="44"/>
                    </a:lnTo>
                    <a:lnTo>
                      <a:pt x="30" y="37"/>
                    </a:lnTo>
                    <a:lnTo>
                      <a:pt x="32" y="26"/>
                    </a:lnTo>
                    <a:lnTo>
                      <a:pt x="32" y="19"/>
                    </a:lnTo>
                    <a:lnTo>
                      <a:pt x="30" y="9"/>
                    </a:lnTo>
                    <a:lnTo>
                      <a:pt x="26" y="2"/>
                    </a:lnTo>
                    <a:lnTo>
                      <a:pt x="19" y="0"/>
                    </a:lnTo>
                    <a:lnTo>
                      <a:pt x="14" y="0"/>
                    </a:lnTo>
                  </a:path>
                </a:pathLst>
              </a:custGeom>
              <a:noFill/>
              <a:ln w="4">
                <a:solidFill>
                  <a:srgbClr val="000000"/>
                </a:solidFill>
                <a:round/>
                <a:headEnd/>
                <a:tailEnd/>
              </a:ln>
            </p:spPr>
            <p:txBody>
              <a:bodyPr/>
              <a:lstStyle/>
              <a:p>
                <a:endParaRPr lang="en-US"/>
              </a:p>
            </p:txBody>
          </p:sp>
          <p:sp>
            <p:nvSpPr>
              <p:cNvPr id="36" name="Line 963"/>
              <p:cNvSpPr>
                <a:spLocks noChangeShapeType="1"/>
              </p:cNvSpPr>
              <p:nvPr/>
            </p:nvSpPr>
            <p:spPr bwMode="auto">
              <a:xfrm flipV="1">
                <a:off x="5276850" y="4621213"/>
                <a:ext cx="1588" cy="52388"/>
              </a:xfrm>
              <a:prstGeom prst="line">
                <a:avLst/>
              </a:prstGeom>
              <a:noFill/>
              <a:ln w="4">
                <a:solidFill>
                  <a:srgbClr val="000000"/>
                </a:solidFill>
                <a:round/>
                <a:headEnd/>
                <a:tailEnd/>
              </a:ln>
            </p:spPr>
            <p:txBody>
              <a:bodyPr/>
              <a:lstStyle/>
              <a:p>
                <a:endParaRPr lang="en-US"/>
              </a:p>
            </p:txBody>
          </p:sp>
          <p:sp>
            <p:nvSpPr>
              <p:cNvPr id="37" name="Freeform 964"/>
              <p:cNvSpPr>
                <a:spLocks/>
              </p:cNvSpPr>
              <p:nvPr/>
            </p:nvSpPr>
            <p:spPr bwMode="auto">
              <a:xfrm>
                <a:off x="5213350" y="4757738"/>
                <a:ext cx="47625" cy="71438"/>
              </a:xfrm>
              <a:custGeom>
                <a:avLst/>
                <a:gdLst>
                  <a:gd name="T0" fmla="*/ 5040313 w 30"/>
                  <a:gd name="T1" fmla="*/ 25201737 h 45"/>
                  <a:gd name="T2" fmla="*/ 5040313 w 30"/>
                  <a:gd name="T3" fmla="*/ 22682357 h 45"/>
                  <a:gd name="T4" fmla="*/ 10080626 w 30"/>
                  <a:gd name="T5" fmla="*/ 7561316 h 45"/>
                  <a:gd name="T6" fmla="*/ 15120940 w 30"/>
                  <a:gd name="T7" fmla="*/ 5040348 h 45"/>
                  <a:gd name="T8" fmla="*/ 22682200 w 30"/>
                  <a:gd name="T9" fmla="*/ 0 h 45"/>
                  <a:gd name="T10" fmla="*/ 45362813 w 30"/>
                  <a:gd name="T11" fmla="*/ 0 h 45"/>
                  <a:gd name="T12" fmla="*/ 57964398 w 30"/>
                  <a:gd name="T13" fmla="*/ 5040348 h 45"/>
                  <a:gd name="T14" fmla="*/ 63004709 w 30"/>
                  <a:gd name="T15" fmla="*/ 7561316 h 45"/>
                  <a:gd name="T16" fmla="*/ 65524071 w 30"/>
                  <a:gd name="T17" fmla="*/ 22682357 h 45"/>
                  <a:gd name="T18" fmla="*/ 65524071 w 30"/>
                  <a:gd name="T19" fmla="*/ 30242089 h 45"/>
                  <a:gd name="T20" fmla="*/ 63004709 w 30"/>
                  <a:gd name="T21" fmla="*/ 42843748 h 45"/>
                  <a:gd name="T22" fmla="*/ 52924086 w 30"/>
                  <a:gd name="T23" fmla="*/ 60484178 h 45"/>
                  <a:gd name="T24" fmla="*/ 0 w 30"/>
                  <a:gd name="T25" fmla="*/ 113408630 h 45"/>
                  <a:gd name="T26" fmla="*/ 75604693 w 30"/>
                  <a:gd name="T27" fmla="*/ 113408630 h 4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
                  <a:gd name="T43" fmla="*/ 0 h 45"/>
                  <a:gd name="T44" fmla="*/ 30 w 30"/>
                  <a:gd name="T45" fmla="*/ 45 h 4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 h="45">
                    <a:moveTo>
                      <a:pt x="2" y="10"/>
                    </a:moveTo>
                    <a:lnTo>
                      <a:pt x="2" y="9"/>
                    </a:lnTo>
                    <a:lnTo>
                      <a:pt x="4" y="3"/>
                    </a:lnTo>
                    <a:lnTo>
                      <a:pt x="6" y="2"/>
                    </a:lnTo>
                    <a:lnTo>
                      <a:pt x="9" y="0"/>
                    </a:lnTo>
                    <a:lnTo>
                      <a:pt x="18" y="0"/>
                    </a:lnTo>
                    <a:lnTo>
                      <a:pt x="23" y="2"/>
                    </a:lnTo>
                    <a:lnTo>
                      <a:pt x="25" y="3"/>
                    </a:lnTo>
                    <a:lnTo>
                      <a:pt x="26" y="9"/>
                    </a:lnTo>
                    <a:lnTo>
                      <a:pt x="26" y="12"/>
                    </a:lnTo>
                    <a:lnTo>
                      <a:pt x="25" y="17"/>
                    </a:lnTo>
                    <a:lnTo>
                      <a:pt x="21" y="24"/>
                    </a:lnTo>
                    <a:lnTo>
                      <a:pt x="0" y="45"/>
                    </a:lnTo>
                    <a:lnTo>
                      <a:pt x="30" y="45"/>
                    </a:lnTo>
                  </a:path>
                </a:pathLst>
              </a:custGeom>
              <a:noFill/>
              <a:ln w="4">
                <a:solidFill>
                  <a:srgbClr val="000000"/>
                </a:solidFill>
                <a:round/>
                <a:headEnd/>
                <a:tailEnd/>
              </a:ln>
            </p:spPr>
            <p:txBody>
              <a:bodyPr/>
              <a:lstStyle/>
              <a:p>
                <a:endParaRPr lang="en-US"/>
              </a:p>
            </p:txBody>
          </p:sp>
          <p:sp>
            <p:nvSpPr>
              <p:cNvPr id="38" name="Freeform 965"/>
              <p:cNvSpPr>
                <a:spLocks/>
              </p:cNvSpPr>
              <p:nvPr/>
            </p:nvSpPr>
            <p:spPr bwMode="auto">
              <a:xfrm>
                <a:off x="5280025" y="4757738"/>
                <a:ext cx="52388" cy="71438"/>
              </a:xfrm>
              <a:custGeom>
                <a:avLst/>
                <a:gdLst>
                  <a:gd name="T0" fmla="*/ 35282520 w 33"/>
                  <a:gd name="T1" fmla="*/ 0 h 45"/>
                  <a:gd name="T2" fmla="*/ 17642054 w 33"/>
                  <a:gd name="T3" fmla="*/ 5040348 h 45"/>
                  <a:gd name="T4" fmla="*/ 5040360 w 33"/>
                  <a:gd name="T5" fmla="*/ 22682357 h 45"/>
                  <a:gd name="T6" fmla="*/ 0 w 33"/>
                  <a:gd name="T7" fmla="*/ 47884094 h 45"/>
                  <a:gd name="T8" fmla="*/ 0 w 33"/>
                  <a:gd name="T9" fmla="*/ 65524524 h 45"/>
                  <a:gd name="T10" fmla="*/ 5040360 w 33"/>
                  <a:gd name="T11" fmla="*/ 93247221 h 45"/>
                  <a:gd name="T12" fmla="*/ 17642054 w 33"/>
                  <a:gd name="T13" fmla="*/ 110887663 h 45"/>
                  <a:gd name="T14" fmla="*/ 35282520 w 33"/>
                  <a:gd name="T15" fmla="*/ 113408630 h 45"/>
                  <a:gd name="T16" fmla="*/ 47884210 w 33"/>
                  <a:gd name="T17" fmla="*/ 113408630 h 45"/>
                  <a:gd name="T18" fmla="*/ 65524682 w 33"/>
                  <a:gd name="T19" fmla="*/ 110887663 h 45"/>
                  <a:gd name="T20" fmla="*/ 80645757 w 33"/>
                  <a:gd name="T21" fmla="*/ 93247221 h 45"/>
                  <a:gd name="T22" fmla="*/ 83166730 w 33"/>
                  <a:gd name="T23" fmla="*/ 65524524 h 45"/>
                  <a:gd name="T24" fmla="*/ 83166730 w 33"/>
                  <a:gd name="T25" fmla="*/ 47884094 h 45"/>
                  <a:gd name="T26" fmla="*/ 80645757 w 33"/>
                  <a:gd name="T27" fmla="*/ 22682357 h 45"/>
                  <a:gd name="T28" fmla="*/ 65524682 w 33"/>
                  <a:gd name="T29" fmla="*/ 5040348 h 45"/>
                  <a:gd name="T30" fmla="*/ 47884210 w 33"/>
                  <a:gd name="T31" fmla="*/ 0 h 45"/>
                  <a:gd name="T32" fmla="*/ 35282520 w 33"/>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5"/>
                  <a:gd name="T53" fmla="*/ 33 w 33"/>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5">
                    <a:moveTo>
                      <a:pt x="14" y="0"/>
                    </a:moveTo>
                    <a:lnTo>
                      <a:pt x="7" y="2"/>
                    </a:lnTo>
                    <a:lnTo>
                      <a:pt x="2" y="9"/>
                    </a:lnTo>
                    <a:lnTo>
                      <a:pt x="0" y="19"/>
                    </a:lnTo>
                    <a:lnTo>
                      <a:pt x="0" y="26"/>
                    </a:lnTo>
                    <a:lnTo>
                      <a:pt x="2" y="37"/>
                    </a:lnTo>
                    <a:lnTo>
                      <a:pt x="7" y="44"/>
                    </a:lnTo>
                    <a:lnTo>
                      <a:pt x="14" y="45"/>
                    </a:lnTo>
                    <a:lnTo>
                      <a:pt x="19" y="45"/>
                    </a:lnTo>
                    <a:lnTo>
                      <a:pt x="26" y="44"/>
                    </a:lnTo>
                    <a:lnTo>
                      <a:pt x="32" y="37"/>
                    </a:lnTo>
                    <a:lnTo>
                      <a:pt x="33" y="26"/>
                    </a:lnTo>
                    <a:lnTo>
                      <a:pt x="33" y="19"/>
                    </a:lnTo>
                    <a:lnTo>
                      <a:pt x="32" y="9"/>
                    </a:lnTo>
                    <a:lnTo>
                      <a:pt x="26" y="2"/>
                    </a:lnTo>
                    <a:lnTo>
                      <a:pt x="19" y="0"/>
                    </a:lnTo>
                    <a:lnTo>
                      <a:pt x="14" y="0"/>
                    </a:lnTo>
                  </a:path>
                </a:pathLst>
              </a:custGeom>
              <a:noFill/>
              <a:ln w="4">
                <a:solidFill>
                  <a:srgbClr val="000000"/>
                </a:solidFill>
                <a:round/>
                <a:headEnd/>
                <a:tailEnd/>
              </a:ln>
            </p:spPr>
            <p:txBody>
              <a:bodyPr/>
              <a:lstStyle/>
              <a:p>
                <a:endParaRPr lang="en-US"/>
              </a:p>
            </p:txBody>
          </p:sp>
          <p:sp>
            <p:nvSpPr>
              <p:cNvPr id="39" name="Line 966"/>
              <p:cNvSpPr>
                <a:spLocks noChangeShapeType="1"/>
              </p:cNvSpPr>
              <p:nvPr/>
            </p:nvSpPr>
            <p:spPr bwMode="auto">
              <a:xfrm flipV="1">
                <a:off x="5845175" y="4621213"/>
                <a:ext cx="1588" cy="52388"/>
              </a:xfrm>
              <a:prstGeom prst="line">
                <a:avLst/>
              </a:prstGeom>
              <a:noFill/>
              <a:ln w="4">
                <a:solidFill>
                  <a:srgbClr val="000000"/>
                </a:solidFill>
                <a:round/>
                <a:headEnd/>
                <a:tailEnd/>
              </a:ln>
            </p:spPr>
            <p:txBody>
              <a:bodyPr/>
              <a:lstStyle/>
              <a:p>
                <a:endParaRPr lang="en-US"/>
              </a:p>
            </p:txBody>
          </p:sp>
          <p:sp>
            <p:nvSpPr>
              <p:cNvPr id="40" name="Freeform 967"/>
              <p:cNvSpPr>
                <a:spLocks/>
              </p:cNvSpPr>
              <p:nvPr/>
            </p:nvSpPr>
            <p:spPr bwMode="auto">
              <a:xfrm>
                <a:off x="5784850" y="4757738"/>
                <a:ext cx="52388" cy="47625"/>
              </a:xfrm>
              <a:custGeom>
                <a:avLst/>
                <a:gdLst>
                  <a:gd name="T0" fmla="*/ 52924580 w 33"/>
                  <a:gd name="T1" fmla="*/ 0 h 30"/>
                  <a:gd name="T2" fmla="*/ 0 w 33"/>
                  <a:gd name="T3" fmla="*/ 75604693 h 30"/>
                  <a:gd name="T4" fmla="*/ 83166730 w 33"/>
                  <a:gd name="T5" fmla="*/ 75604693 h 30"/>
                  <a:gd name="T6" fmla="*/ 0 60000 65536"/>
                  <a:gd name="T7" fmla="*/ 0 60000 65536"/>
                  <a:gd name="T8" fmla="*/ 0 60000 65536"/>
                  <a:gd name="T9" fmla="*/ 0 w 33"/>
                  <a:gd name="T10" fmla="*/ 0 h 30"/>
                  <a:gd name="T11" fmla="*/ 33 w 33"/>
                  <a:gd name="T12" fmla="*/ 30 h 30"/>
                </a:gdLst>
                <a:ahLst/>
                <a:cxnLst>
                  <a:cxn ang="T6">
                    <a:pos x="T0" y="T1"/>
                  </a:cxn>
                  <a:cxn ang="T7">
                    <a:pos x="T2" y="T3"/>
                  </a:cxn>
                  <a:cxn ang="T8">
                    <a:pos x="T4" y="T5"/>
                  </a:cxn>
                </a:cxnLst>
                <a:rect l="T9" t="T10" r="T11" b="T12"/>
                <a:pathLst>
                  <a:path w="33" h="30">
                    <a:moveTo>
                      <a:pt x="21" y="0"/>
                    </a:moveTo>
                    <a:lnTo>
                      <a:pt x="0" y="30"/>
                    </a:lnTo>
                    <a:lnTo>
                      <a:pt x="33" y="30"/>
                    </a:lnTo>
                  </a:path>
                </a:pathLst>
              </a:custGeom>
              <a:noFill/>
              <a:ln w="4">
                <a:solidFill>
                  <a:srgbClr val="000000"/>
                </a:solidFill>
                <a:round/>
                <a:headEnd/>
                <a:tailEnd/>
              </a:ln>
            </p:spPr>
            <p:txBody>
              <a:bodyPr/>
              <a:lstStyle/>
              <a:p>
                <a:endParaRPr lang="en-US"/>
              </a:p>
            </p:txBody>
          </p:sp>
          <p:sp>
            <p:nvSpPr>
              <p:cNvPr id="41" name="Line 968"/>
              <p:cNvSpPr>
                <a:spLocks noChangeShapeType="1"/>
              </p:cNvSpPr>
              <p:nvPr/>
            </p:nvSpPr>
            <p:spPr bwMode="auto">
              <a:xfrm>
                <a:off x="5818188" y="4757738"/>
                <a:ext cx="1588" cy="71438"/>
              </a:xfrm>
              <a:prstGeom prst="line">
                <a:avLst/>
              </a:prstGeom>
              <a:noFill/>
              <a:ln w="4">
                <a:solidFill>
                  <a:srgbClr val="000000"/>
                </a:solidFill>
                <a:round/>
                <a:headEnd/>
                <a:tailEnd/>
              </a:ln>
            </p:spPr>
            <p:txBody>
              <a:bodyPr/>
              <a:lstStyle/>
              <a:p>
                <a:endParaRPr lang="en-US"/>
              </a:p>
            </p:txBody>
          </p:sp>
          <p:sp>
            <p:nvSpPr>
              <p:cNvPr id="42" name="Freeform 969"/>
              <p:cNvSpPr>
                <a:spLocks/>
              </p:cNvSpPr>
              <p:nvPr/>
            </p:nvSpPr>
            <p:spPr bwMode="auto">
              <a:xfrm>
                <a:off x="5851525" y="4757738"/>
                <a:ext cx="52388" cy="71438"/>
              </a:xfrm>
              <a:custGeom>
                <a:avLst/>
                <a:gdLst>
                  <a:gd name="T0" fmla="*/ 35282520 w 33"/>
                  <a:gd name="T1" fmla="*/ 0 h 45"/>
                  <a:gd name="T2" fmla="*/ 17642054 w 33"/>
                  <a:gd name="T3" fmla="*/ 5040348 h 45"/>
                  <a:gd name="T4" fmla="*/ 5040360 w 33"/>
                  <a:gd name="T5" fmla="*/ 22682357 h 45"/>
                  <a:gd name="T6" fmla="*/ 0 w 33"/>
                  <a:gd name="T7" fmla="*/ 47884094 h 45"/>
                  <a:gd name="T8" fmla="*/ 0 w 33"/>
                  <a:gd name="T9" fmla="*/ 65524524 h 45"/>
                  <a:gd name="T10" fmla="*/ 5040360 w 33"/>
                  <a:gd name="T11" fmla="*/ 93247221 h 45"/>
                  <a:gd name="T12" fmla="*/ 17642054 w 33"/>
                  <a:gd name="T13" fmla="*/ 110887663 h 45"/>
                  <a:gd name="T14" fmla="*/ 35282520 w 33"/>
                  <a:gd name="T15" fmla="*/ 113408630 h 45"/>
                  <a:gd name="T16" fmla="*/ 47884210 w 33"/>
                  <a:gd name="T17" fmla="*/ 113408630 h 45"/>
                  <a:gd name="T18" fmla="*/ 65524682 w 33"/>
                  <a:gd name="T19" fmla="*/ 110887663 h 45"/>
                  <a:gd name="T20" fmla="*/ 78126372 w 33"/>
                  <a:gd name="T21" fmla="*/ 93247221 h 45"/>
                  <a:gd name="T22" fmla="*/ 83166730 w 33"/>
                  <a:gd name="T23" fmla="*/ 65524524 h 45"/>
                  <a:gd name="T24" fmla="*/ 83166730 w 33"/>
                  <a:gd name="T25" fmla="*/ 47884094 h 45"/>
                  <a:gd name="T26" fmla="*/ 78126372 w 33"/>
                  <a:gd name="T27" fmla="*/ 22682357 h 45"/>
                  <a:gd name="T28" fmla="*/ 65524682 w 33"/>
                  <a:gd name="T29" fmla="*/ 5040348 h 45"/>
                  <a:gd name="T30" fmla="*/ 47884210 w 33"/>
                  <a:gd name="T31" fmla="*/ 0 h 45"/>
                  <a:gd name="T32" fmla="*/ 35282520 w 33"/>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5"/>
                  <a:gd name="T53" fmla="*/ 33 w 33"/>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5">
                    <a:moveTo>
                      <a:pt x="14" y="0"/>
                    </a:moveTo>
                    <a:lnTo>
                      <a:pt x="7" y="2"/>
                    </a:lnTo>
                    <a:lnTo>
                      <a:pt x="2" y="9"/>
                    </a:lnTo>
                    <a:lnTo>
                      <a:pt x="0" y="19"/>
                    </a:lnTo>
                    <a:lnTo>
                      <a:pt x="0" y="26"/>
                    </a:lnTo>
                    <a:lnTo>
                      <a:pt x="2" y="37"/>
                    </a:lnTo>
                    <a:lnTo>
                      <a:pt x="7" y="44"/>
                    </a:lnTo>
                    <a:lnTo>
                      <a:pt x="14" y="45"/>
                    </a:lnTo>
                    <a:lnTo>
                      <a:pt x="19" y="45"/>
                    </a:lnTo>
                    <a:lnTo>
                      <a:pt x="26" y="44"/>
                    </a:lnTo>
                    <a:lnTo>
                      <a:pt x="31" y="37"/>
                    </a:lnTo>
                    <a:lnTo>
                      <a:pt x="33" y="26"/>
                    </a:lnTo>
                    <a:lnTo>
                      <a:pt x="33" y="19"/>
                    </a:lnTo>
                    <a:lnTo>
                      <a:pt x="31" y="9"/>
                    </a:lnTo>
                    <a:lnTo>
                      <a:pt x="26" y="2"/>
                    </a:lnTo>
                    <a:lnTo>
                      <a:pt x="19" y="0"/>
                    </a:lnTo>
                    <a:lnTo>
                      <a:pt x="14" y="0"/>
                    </a:lnTo>
                  </a:path>
                </a:pathLst>
              </a:custGeom>
              <a:noFill/>
              <a:ln w="4">
                <a:solidFill>
                  <a:srgbClr val="000000"/>
                </a:solidFill>
                <a:round/>
                <a:headEnd/>
                <a:tailEnd/>
              </a:ln>
            </p:spPr>
            <p:txBody>
              <a:bodyPr/>
              <a:lstStyle/>
              <a:p>
                <a:endParaRPr lang="en-US"/>
              </a:p>
            </p:txBody>
          </p:sp>
          <p:sp>
            <p:nvSpPr>
              <p:cNvPr id="43" name="Line 970"/>
              <p:cNvSpPr>
                <a:spLocks noChangeShapeType="1"/>
              </p:cNvSpPr>
              <p:nvPr/>
            </p:nvSpPr>
            <p:spPr bwMode="auto">
              <a:xfrm flipV="1">
                <a:off x="3711575" y="4646613"/>
                <a:ext cx="1588" cy="26988"/>
              </a:xfrm>
              <a:prstGeom prst="line">
                <a:avLst/>
              </a:prstGeom>
              <a:noFill/>
              <a:ln w="4">
                <a:solidFill>
                  <a:srgbClr val="000000"/>
                </a:solidFill>
                <a:round/>
                <a:headEnd/>
                <a:tailEnd/>
              </a:ln>
            </p:spPr>
            <p:txBody>
              <a:bodyPr/>
              <a:lstStyle/>
              <a:p>
                <a:endParaRPr lang="en-US"/>
              </a:p>
            </p:txBody>
          </p:sp>
          <p:sp>
            <p:nvSpPr>
              <p:cNvPr id="44" name="Line 971"/>
              <p:cNvSpPr>
                <a:spLocks noChangeShapeType="1"/>
              </p:cNvSpPr>
              <p:nvPr/>
            </p:nvSpPr>
            <p:spPr bwMode="auto">
              <a:xfrm flipV="1">
                <a:off x="3852863" y="4646613"/>
                <a:ext cx="1588" cy="26988"/>
              </a:xfrm>
              <a:prstGeom prst="line">
                <a:avLst/>
              </a:prstGeom>
              <a:noFill/>
              <a:ln w="4">
                <a:solidFill>
                  <a:srgbClr val="000000"/>
                </a:solidFill>
                <a:round/>
                <a:headEnd/>
                <a:tailEnd/>
              </a:ln>
            </p:spPr>
            <p:txBody>
              <a:bodyPr/>
              <a:lstStyle/>
              <a:p>
                <a:endParaRPr lang="en-US"/>
              </a:p>
            </p:txBody>
          </p:sp>
          <p:sp>
            <p:nvSpPr>
              <p:cNvPr id="45" name="Line 972"/>
              <p:cNvSpPr>
                <a:spLocks noChangeShapeType="1"/>
              </p:cNvSpPr>
              <p:nvPr/>
            </p:nvSpPr>
            <p:spPr bwMode="auto">
              <a:xfrm flipV="1">
                <a:off x="3994150" y="4646613"/>
                <a:ext cx="1588" cy="26988"/>
              </a:xfrm>
              <a:prstGeom prst="line">
                <a:avLst/>
              </a:prstGeom>
              <a:noFill/>
              <a:ln w="4">
                <a:solidFill>
                  <a:srgbClr val="000000"/>
                </a:solidFill>
                <a:round/>
                <a:headEnd/>
                <a:tailEnd/>
              </a:ln>
            </p:spPr>
            <p:txBody>
              <a:bodyPr/>
              <a:lstStyle/>
              <a:p>
                <a:endParaRPr lang="en-US"/>
              </a:p>
            </p:txBody>
          </p:sp>
          <p:sp>
            <p:nvSpPr>
              <p:cNvPr id="46" name="Line 973"/>
              <p:cNvSpPr>
                <a:spLocks noChangeShapeType="1"/>
              </p:cNvSpPr>
              <p:nvPr/>
            </p:nvSpPr>
            <p:spPr bwMode="auto">
              <a:xfrm flipV="1">
                <a:off x="4279900" y="4646613"/>
                <a:ext cx="1588" cy="26988"/>
              </a:xfrm>
              <a:prstGeom prst="line">
                <a:avLst/>
              </a:prstGeom>
              <a:noFill/>
              <a:ln w="4">
                <a:solidFill>
                  <a:srgbClr val="000000"/>
                </a:solidFill>
                <a:round/>
                <a:headEnd/>
                <a:tailEnd/>
              </a:ln>
            </p:spPr>
            <p:txBody>
              <a:bodyPr/>
              <a:lstStyle/>
              <a:p>
                <a:endParaRPr lang="en-US"/>
              </a:p>
            </p:txBody>
          </p:sp>
          <p:sp>
            <p:nvSpPr>
              <p:cNvPr id="47" name="Line 974"/>
              <p:cNvSpPr>
                <a:spLocks noChangeShapeType="1"/>
              </p:cNvSpPr>
              <p:nvPr/>
            </p:nvSpPr>
            <p:spPr bwMode="auto">
              <a:xfrm flipV="1">
                <a:off x="4421188" y="4646613"/>
                <a:ext cx="1588" cy="26988"/>
              </a:xfrm>
              <a:prstGeom prst="line">
                <a:avLst/>
              </a:prstGeom>
              <a:noFill/>
              <a:ln w="4">
                <a:solidFill>
                  <a:srgbClr val="000000"/>
                </a:solidFill>
                <a:round/>
                <a:headEnd/>
                <a:tailEnd/>
              </a:ln>
            </p:spPr>
            <p:txBody>
              <a:bodyPr/>
              <a:lstStyle/>
              <a:p>
                <a:endParaRPr lang="en-US"/>
              </a:p>
            </p:txBody>
          </p:sp>
          <p:sp>
            <p:nvSpPr>
              <p:cNvPr id="48" name="Line 975"/>
              <p:cNvSpPr>
                <a:spLocks noChangeShapeType="1"/>
              </p:cNvSpPr>
              <p:nvPr/>
            </p:nvSpPr>
            <p:spPr bwMode="auto">
              <a:xfrm flipV="1">
                <a:off x="4565650" y="4646613"/>
                <a:ext cx="1588" cy="26988"/>
              </a:xfrm>
              <a:prstGeom prst="line">
                <a:avLst/>
              </a:prstGeom>
              <a:noFill/>
              <a:ln w="4">
                <a:solidFill>
                  <a:srgbClr val="000000"/>
                </a:solidFill>
                <a:round/>
                <a:headEnd/>
                <a:tailEnd/>
              </a:ln>
            </p:spPr>
            <p:txBody>
              <a:bodyPr/>
              <a:lstStyle/>
              <a:p>
                <a:endParaRPr lang="en-US"/>
              </a:p>
            </p:txBody>
          </p:sp>
          <p:sp>
            <p:nvSpPr>
              <p:cNvPr id="49" name="Line 976"/>
              <p:cNvSpPr>
                <a:spLocks noChangeShapeType="1"/>
              </p:cNvSpPr>
              <p:nvPr/>
            </p:nvSpPr>
            <p:spPr bwMode="auto">
              <a:xfrm flipV="1">
                <a:off x="4848225" y="4646613"/>
                <a:ext cx="1588" cy="26988"/>
              </a:xfrm>
              <a:prstGeom prst="line">
                <a:avLst/>
              </a:prstGeom>
              <a:noFill/>
              <a:ln w="4">
                <a:solidFill>
                  <a:srgbClr val="000000"/>
                </a:solidFill>
                <a:round/>
                <a:headEnd/>
                <a:tailEnd/>
              </a:ln>
            </p:spPr>
            <p:txBody>
              <a:bodyPr/>
              <a:lstStyle/>
              <a:p>
                <a:endParaRPr lang="en-US"/>
              </a:p>
            </p:txBody>
          </p:sp>
          <p:sp>
            <p:nvSpPr>
              <p:cNvPr id="50" name="Line 977"/>
              <p:cNvSpPr>
                <a:spLocks noChangeShapeType="1"/>
              </p:cNvSpPr>
              <p:nvPr/>
            </p:nvSpPr>
            <p:spPr bwMode="auto">
              <a:xfrm flipV="1">
                <a:off x="4992688" y="4646613"/>
                <a:ext cx="1588" cy="26988"/>
              </a:xfrm>
              <a:prstGeom prst="line">
                <a:avLst/>
              </a:prstGeom>
              <a:noFill/>
              <a:ln w="4">
                <a:solidFill>
                  <a:srgbClr val="000000"/>
                </a:solidFill>
                <a:round/>
                <a:headEnd/>
                <a:tailEnd/>
              </a:ln>
            </p:spPr>
            <p:txBody>
              <a:bodyPr/>
              <a:lstStyle/>
              <a:p>
                <a:endParaRPr lang="en-US"/>
              </a:p>
            </p:txBody>
          </p:sp>
          <p:sp>
            <p:nvSpPr>
              <p:cNvPr id="51" name="Line 978"/>
              <p:cNvSpPr>
                <a:spLocks noChangeShapeType="1"/>
              </p:cNvSpPr>
              <p:nvPr/>
            </p:nvSpPr>
            <p:spPr bwMode="auto">
              <a:xfrm flipV="1">
                <a:off x="5133975" y="4646613"/>
                <a:ext cx="1588" cy="26988"/>
              </a:xfrm>
              <a:prstGeom prst="line">
                <a:avLst/>
              </a:prstGeom>
              <a:noFill/>
              <a:ln w="4">
                <a:solidFill>
                  <a:srgbClr val="000000"/>
                </a:solidFill>
                <a:round/>
                <a:headEnd/>
                <a:tailEnd/>
              </a:ln>
            </p:spPr>
            <p:txBody>
              <a:bodyPr/>
              <a:lstStyle/>
              <a:p>
                <a:endParaRPr lang="en-US"/>
              </a:p>
            </p:txBody>
          </p:sp>
          <p:sp>
            <p:nvSpPr>
              <p:cNvPr id="52" name="Line 979"/>
              <p:cNvSpPr>
                <a:spLocks noChangeShapeType="1"/>
              </p:cNvSpPr>
              <p:nvPr/>
            </p:nvSpPr>
            <p:spPr bwMode="auto">
              <a:xfrm flipV="1">
                <a:off x="5418138" y="4646613"/>
                <a:ext cx="1588" cy="26988"/>
              </a:xfrm>
              <a:prstGeom prst="line">
                <a:avLst/>
              </a:prstGeom>
              <a:noFill/>
              <a:ln w="4">
                <a:solidFill>
                  <a:srgbClr val="000000"/>
                </a:solidFill>
                <a:round/>
                <a:headEnd/>
                <a:tailEnd/>
              </a:ln>
            </p:spPr>
            <p:txBody>
              <a:bodyPr/>
              <a:lstStyle/>
              <a:p>
                <a:endParaRPr lang="en-US"/>
              </a:p>
            </p:txBody>
          </p:sp>
          <p:sp>
            <p:nvSpPr>
              <p:cNvPr id="53" name="Line 980"/>
              <p:cNvSpPr>
                <a:spLocks noChangeShapeType="1"/>
              </p:cNvSpPr>
              <p:nvPr/>
            </p:nvSpPr>
            <p:spPr bwMode="auto">
              <a:xfrm flipV="1">
                <a:off x="5561013" y="4646613"/>
                <a:ext cx="1588" cy="26988"/>
              </a:xfrm>
              <a:prstGeom prst="line">
                <a:avLst/>
              </a:prstGeom>
              <a:noFill/>
              <a:ln w="4">
                <a:solidFill>
                  <a:srgbClr val="000000"/>
                </a:solidFill>
                <a:round/>
                <a:headEnd/>
                <a:tailEnd/>
              </a:ln>
            </p:spPr>
            <p:txBody>
              <a:bodyPr/>
              <a:lstStyle/>
              <a:p>
                <a:endParaRPr lang="en-US"/>
              </a:p>
            </p:txBody>
          </p:sp>
          <p:sp>
            <p:nvSpPr>
              <p:cNvPr id="54" name="Line 981"/>
              <p:cNvSpPr>
                <a:spLocks noChangeShapeType="1"/>
              </p:cNvSpPr>
              <p:nvPr/>
            </p:nvSpPr>
            <p:spPr bwMode="auto">
              <a:xfrm flipV="1">
                <a:off x="5703888" y="4646613"/>
                <a:ext cx="1588" cy="26988"/>
              </a:xfrm>
              <a:prstGeom prst="line">
                <a:avLst/>
              </a:prstGeom>
              <a:noFill/>
              <a:ln w="4">
                <a:solidFill>
                  <a:srgbClr val="000000"/>
                </a:solidFill>
                <a:round/>
                <a:headEnd/>
                <a:tailEnd/>
              </a:ln>
            </p:spPr>
            <p:txBody>
              <a:bodyPr/>
              <a:lstStyle/>
              <a:p>
                <a:endParaRPr lang="en-US"/>
              </a:p>
            </p:txBody>
          </p:sp>
          <p:sp>
            <p:nvSpPr>
              <p:cNvPr id="55" name="Line 1005"/>
              <p:cNvSpPr>
                <a:spLocks noChangeShapeType="1"/>
              </p:cNvSpPr>
              <p:nvPr/>
            </p:nvSpPr>
            <p:spPr bwMode="auto">
              <a:xfrm>
                <a:off x="3703638" y="1966913"/>
                <a:ext cx="2195513" cy="1588"/>
              </a:xfrm>
              <a:prstGeom prst="line">
                <a:avLst/>
              </a:prstGeom>
              <a:noFill/>
              <a:ln w="4">
                <a:solidFill>
                  <a:srgbClr val="000000"/>
                </a:solidFill>
                <a:round/>
                <a:headEnd/>
                <a:tailEnd/>
              </a:ln>
            </p:spPr>
            <p:txBody>
              <a:bodyPr/>
              <a:lstStyle/>
              <a:p>
                <a:endParaRPr lang="en-US"/>
              </a:p>
            </p:txBody>
          </p:sp>
          <p:sp>
            <p:nvSpPr>
              <p:cNvPr id="56" name="Line 1006"/>
              <p:cNvSpPr>
                <a:spLocks noChangeShapeType="1"/>
              </p:cNvSpPr>
              <p:nvPr/>
            </p:nvSpPr>
            <p:spPr bwMode="auto">
              <a:xfrm>
                <a:off x="4138613" y="1966913"/>
                <a:ext cx="1588" cy="53975"/>
              </a:xfrm>
              <a:prstGeom prst="line">
                <a:avLst/>
              </a:prstGeom>
              <a:noFill/>
              <a:ln w="4">
                <a:solidFill>
                  <a:srgbClr val="000000"/>
                </a:solidFill>
                <a:round/>
                <a:headEnd/>
                <a:tailEnd/>
              </a:ln>
            </p:spPr>
            <p:txBody>
              <a:bodyPr/>
              <a:lstStyle/>
              <a:p>
                <a:endParaRPr lang="en-US"/>
              </a:p>
            </p:txBody>
          </p:sp>
          <p:sp>
            <p:nvSpPr>
              <p:cNvPr id="57" name="Line 1007"/>
              <p:cNvSpPr>
                <a:spLocks noChangeShapeType="1"/>
              </p:cNvSpPr>
              <p:nvPr/>
            </p:nvSpPr>
            <p:spPr bwMode="auto">
              <a:xfrm>
                <a:off x="4706938" y="1966913"/>
                <a:ext cx="1588" cy="53975"/>
              </a:xfrm>
              <a:prstGeom prst="line">
                <a:avLst/>
              </a:prstGeom>
              <a:noFill/>
              <a:ln w="4">
                <a:solidFill>
                  <a:srgbClr val="000000"/>
                </a:solidFill>
                <a:round/>
                <a:headEnd/>
                <a:tailEnd/>
              </a:ln>
            </p:spPr>
            <p:txBody>
              <a:bodyPr/>
              <a:lstStyle/>
              <a:p>
                <a:endParaRPr lang="en-US"/>
              </a:p>
            </p:txBody>
          </p:sp>
          <p:sp>
            <p:nvSpPr>
              <p:cNvPr id="58" name="Line 1008"/>
              <p:cNvSpPr>
                <a:spLocks noChangeShapeType="1"/>
              </p:cNvSpPr>
              <p:nvPr/>
            </p:nvSpPr>
            <p:spPr bwMode="auto">
              <a:xfrm>
                <a:off x="5276850" y="1966913"/>
                <a:ext cx="1588" cy="53975"/>
              </a:xfrm>
              <a:prstGeom prst="line">
                <a:avLst/>
              </a:prstGeom>
              <a:noFill/>
              <a:ln w="4">
                <a:solidFill>
                  <a:srgbClr val="000000"/>
                </a:solidFill>
                <a:round/>
                <a:headEnd/>
                <a:tailEnd/>
              </a:ln>
            </p:spPr>
            <p:txBody>
              <a:bodyPr/>
              <a:lstStyle/>
              <a:p>
                <a:endParaRPr lang="en-US"/>
              </a:p>
            </p:txBody>
          </p:sp>
          <p:sp>
            <p:nvSpPr>
              <p:cNvPr id="59" name="Line 1009"/>
              <p:cNvSpPr>
                <a:spLocks noChangeShapeType="1"/>
              </p:cNvSpPr>
              <p:nvPr/>
            </p:nvSpPr>
            <p:spPr bwMode="auto">
              <a:xfrm>
                <a:off x="5845175" y="1966913"/>
                <a:ext cx="1588" cy="53975"/>
              </a:xfrm>
              <a:prstGeom prst="line">
                <a:avLst/>
              </a:prstGeom>
              <a:noFill/>
              <a:ln w="4">
                <a:solidFill>
                  <a:srgbClr val="000000"/>
                </a:solidFill>
                <a:round/>
                <a:headEnd/>
                <a:tailEnd/>
              </a:ln>
            </p:spPr>
            <p:txBody>
              <a:bodyPr/>
              <a:lstStyle/>
              <a:p>
                <a:endParaRPr lang="en-US"/>
              </a:p>
            </p:txBody>
          </p:sp>
          <p:sp>
            <p:nvSpPr>
              <p:cNvPr id="60" name="Line 1010"/>
              <p:cNvSpPr>
                <a:spLocks noChangeShapeType="1"/>
              </p:cNvSpPr>
              <p:nvPr/>
            </p:nvSpPr>
            <p:spPr bwMode="auto">
              <a:xfrm>
                <a:off x="3711575" y="1966913"/>
                <a:ext cx="1588" cy="28575"/>
              </a:xfrm>
              <a:prstGeom prst="line">
                <a:avLst/>
              </a:prstGeom>
              <a:noFill/>
              <a:ln w="4">
                <a:solidFill>
                  <a:srgbClr val="000000"/>
                </a:solidFill>
                <a:round/>
                <a:headEnd/>
                <a:tailEnd/>
              </a:ln>
            </p:spPr>
            <p:txBody>
              <a:bodyPr/>
              <a:lstStyle/>
              <a:p>
                <a:endParaRPr lang="en-US"/>
              </a:p>
            </p:txBody>
          </p:sp>
          <p:sp>
            <p:nvSpPr>
              <p:cNvPr id="61" name="Line 1011"/>
              <p:cNvSpPr>
                <a:spLocks noChangeShapeType="1"/>
              </p:cNvSpPr>
              <p:nvPr/>
            </p:nvSpPr>
            <p:spPr bwMode="auto">
              <a:xfrm>
                <a:off x="3852863" y="1966913"/>
                <a:ext cx="1588" cy="28575"/>
              </a:xfrm>
              <a:prstGeom prst="line">
                <a:avLst/>
              </a:prstGeom>
              <a:noFill/>
              <a:ln w="4">
                <a:solidFill>
                  <a:srgbClr val="000000"/>
                </a:solidFill>
                <a:round/>
                <a:headEnd/>
                <a:tailEnd/>
              </a:ln>
            </p:spPr>
            <p:txBody>
              <a:bodyPr/>
              <a:lstStyle/>
              <a:p>
                <a:endParaRPr lang="en-US"/>
              </a:p>
            </p:txBody>
          </p:sp>
          <p:sp>
            <p:nvSpPr>
              <p:cNvPr id="62" name="Line 1012"/>
              <p:cNvSpPr>
                <a:spLocks noChangeShapeType="1"/>
              </p:cNvSpPr>
              <p:nvPr/>
            </p:nvSpPr>
            <p:spPr bwMode="auto">
              <a:xfrm>
                <a:off x="3994150" y="1966913"/>
                <a:ext cx="1588" cy="28575"/>
              </a:xfrm>
              <a:prstGeom prst="line">
                <a:avLst/>
              </a:prstGeom>
              <a:noFill/>
              <a:ln w="4">
                <a:solidFill>
                  <a:srgbClr val="000000"/>
                </a:solidFill>
                <a:round/>
                <a:headEnd/>
                <a:tailEnd/>
              </a:ln>
            </p:spPr>
            <p:txBody>
              <a:bodyPr/>
              <a:lstStyle/>
              <a:p>
                <a:endParaRPr lang="en-US"/>
              </a:p>
            </p:txBody>
          </p:sp>
          <p:sp>
            <p:nvSpPr>
              <p:cNvPr id="63" name="Line 1013"/>
              <p:cNvSpPr>
                <a:spLocks noChangeShapeType="1"/>
              </p:cNvSpPr>
              <p:nvPr/>
            </p:nvSpPr>
            <p:spPr bwMode="auto">
              <a:xfrm>
                <a:off x="4279900" y="1966913"/>
                <a:ext cx="1588" cy="28575"/>
              </a:xfrm>
              <a:prstGeom prst="line">
                <a:avLst/>
              </a:prstGeom>
              <a:noFill/>
              <a:ln w="4">
                <a:solidFill>
                  <a:srgbClr val="000000"/>
                </a:solidFill>
                <a:round/>
                <a:headEnd/>
                <a:tailEnd/>
              </a:ln>
            </p:spPr>
            <p:txBody>
              <a:bodyPr/>
              <a:lstStyle/>
              <a:p>
                <a:endParaRPr lang="en-US"/>
              </a:p>
            </p:txBody>
          </p:sp>
          <p:sp>
            <p:nvSpPr>
              <p:cNvPr id="64" name="Line 1014"/>
              <p:cNvSpPr>
                <a:spLocks noChangeShapeType="1"/>
              </p:cNvSpPr>
              <p:nvPr/>
            </p:nvSpPr>
            <p:spPr bwMode="auto">
              <a:xfrm>
                <a:off x="4421188" y="1966913"/>
                <a:ext cx="1588" cy="28575"/>
              </a:xfrm>
              <a:prstGeom prst="line">
                <a:avLst/>
              </a:prstGeom>
              <a:noFill/>
              <a:ln w="4">
                <a:solidFill>
                  <a:srgbClr val="000000"/>
                </a:solidFill>
                <a:round/>
                <a:headEnd/>
                <a:tailEnd/>
              </a:ln>
            </p:spPr>
            <p:txBody>
              <a:bodyPr/>
              <a:lstStyle/>
              <a:p>
                <a:endParaRPr lang="en-US"/>
              </a:p>
            </p:txBody>
          </p:sp>
          <p:sp>
            <p:nvSpPr>
              <p:cNvPr id="65" name="Line 1015"/>
              <p:cNvSpPr>
                <a:spLocks noChangeShapeType="1"/>
              </p:cNvSpPr>
              <p:nvPr/>
            </p:nvSpPr>
            <p:spPr bwMode="auto">
              <a:xfrm>
                <a:off x="4565650" y="1966913"/>
                <a:ext cx="1588" cy="28575"/>
              </a:xfrm>
              <a:prstGeom prst="line">
                <a:avLst/>
              </a:prstGeom>
              <a:noFill/>
              <a:ln w="4">
                <a:solidFill>
                  <a:srgbClr val="000000"/>
                </a:solidFill>
                <a:round/>
                <a:headEnd/>
                <a:tailEnd/>
              </a:ln>
            </p:spPr>
            <p:txBody>
              <a:bodyPr/>
              <a:lstStyle/>
              <a:p>
                <a:endParaRPr lang="en-US"/>
              </a:p>
            </p:txBody>
          </p:sp>
          <p:sp>
            <p:nvSpPr>
              <p:cNvPr id="66" name="Line 1016"/>
              <p:cNvSpPr>
                <a:spLocks noChangeShapeType="1"/>
              </p:cNvSpPr>
              <p:nvPr/>
            </p:nvSpPr>
            <p:spPr bwMode="auto">
              <a:xfrm>
                <a:off x="4848225" y="1966913"/>
                <a:ext cx="1588" cy="28575"/>
              </a:xfrm>
              <a:prstGeom prst="line">
                <a:avLst/>
              </a:prstGeom>
              <a:noFill/>
              <a:ln w="4">
                <a:solidFill>
                  <a:srgbClr val="000000"/>
                </a:solidFill>
                <a:round/>
                <a:headEnd/>
                <a:tailEnd/>
              </a:ln>
            </p:spPr>
            <p:txBody>
              <a:bodyPr/>
              <a:lstStyle/>
              <a:p>
                <a:endParaRPr lang="en-US"/>
              </a:p>
            </p:txBody>
          </p:sp>
          <p:sp>
            <p:nvSpPr>
              <p:cNvPr id="67" name="Line 1017"/>
              <p:cNvSpPr>
                <a:spLocks noChangeShapeType="1"/>
              </p:cNvSpPr>
              <p:nvPr/>
            </p:nvSpPr>
            <p:spPr bwMode="auto">
              <a:xfrm>
                <a:off x="4992688" y="1966913"/>
                <a:ext cx="1588" cy="28575"/>
              </a:xfrm>
              <a:prstGeom prst="line">
                <a:avLst/>
              </a:prstGeom>
              <a:noFill/>
              <a:ln w="4">
                <a:solidFill>
                  <a:srgbClr val="000000"/>
                </a:solidFill>
                <a:round/>
                <a:headEnd/>
                <a:tailEnd/>
              </a:ln>
            </p:spPr>
            <p:txBody>
              <a:bodyPr/>
              <a:lstStyle/>
              <a:p>
                <a:endParaRPr lang="en-US"/>
              </a:p>
            </p:txBody>
          </p:sp>
          <p:sp>
            <p:nvSpPr>
              <p:cNvPr id="68" name="Line 1018"/>
              <p:cNvSpPr>
                <a:spLocks noChangeShapeType="1"/>
              </p:cNvSpPr>
              <p:nvPr/>
            </p:nvSpPr>
            <p:spPr bwMode="auto">
              <a:xfrm>
                <a:off x="5133975" y="1966913"/>
                <a:ext cx="1588" cy="28575"/>
              </a:xfrm>
              <a:prstGeom prst="line">
                <a:avLst/>
              </a:prstGeom>
              <a:noFill/>
              <a:ln w="4">
                <a:solidFill>
                  <a:srgbClr val="000000"/>
                </a:solidFill>
                <a:round/>
                <a:headEnd/>
                <a:tailEnd/>
              </a:ln>
            </p:spPr>
            <p:txBody>
              <a:bodyPr/>
              <a:lstStyle/>
              <a:p>
                <a:endParaRPr lang="en-US"/>
              </a:p>
            </p:txBody>
          </p:sp>
          <p:sp>
            <p:nvSpPr>
              <p:cNvPr id="69" name="Line 1019"/>
              <p:cNvSpPr>
                <a:spLocks noChangeShapeType="1"/>
              </p:cNvSpPr>
              <p:nvPr/>
            </p:nvSpPr>
            <p:spPr bwMode="auto">
              <a:xfrm>
                <a:off x="5418138" y="1966913"/>
                <a:ext cx="1588" cy="28575"/>
              </a:xfrm>
              <a:prstGeom prst="line">
                <a:avLst/>
              </a:prstGeom>
              <a:noFill/>
              <a:ln w="4">
                <a:solidFill>
                  <a:srgbClr val="000000"/>
                </a:solidFill>
                <a:round/>
                <a:headEnd/>
                <a:tailEnd/>
              </a:ln>
            </p:spPr>
            <p:txBody>
              <a:bodyPr/>
              <a:lstStyle/>
              <a:p>
                <a:endParaRPr lang="en-US"/>
              </a:p>
            </p:txBody>
          </p:sp>
          <p:sp>
            <p:nvSpPr>
              <p:cNvPr id="70" name="Line 1020"/>
              <p:cNvSpPr>
                <a:spLocks noChangeShapeType="1"/>
              </p:cNvSpPr>
              <p:nvPr/>
            </p:nvSpPr>
            <p:spPr bwMode="auto">
              <a:xfrm>
                <a:off x="5561013" y="1966913"/>
                <a:ext cx="1588" cy="28575"/>
              </a:xfrm>
              <a:prstGeom prst="line">
                <a:avLst/>
              </a:prstGeom>
              <a:noFill/>
              <a:ln w="4">
                <a:solidFill>
                  <a:srgbClr val="000000"/>
                </a:solidFill>
                <a:round/>
                <a:headEnd/>
                <a:tailEnd/>
              </a:ln>
            </p:spPr>
            <p:txBody>
              <a:bodyPr/>
              <a:lstStyle/>
              <a:p>
                <a:endParaRPr lang="en-US"/>
              </a:p>
            </p:txBody>
          </p:sp>
          <p:sp>
            <p:nvSpPr>
              <p:cNvPr id="71" name="Line 1021"/>
              <p:cNvSpPr>
                <a:spLocks noChangeShapeType="1"/>
              </p:cNvSpPr>
              <p:nvPr/>
            </p:nvSpPr>
            <p:spPr bwMode="auto">
              <a:xfrm>
                <a:off x="5703888" y="1966913"/>
                <a:ext cx="1588" cy="28575"/>
              </a:xfrm>
              <a:prstGeom prst="line">
                <a:avLst/>
              </a:prstGeom>
              <a:noFill/>
              <a:ln w="4">
                <a:solidFill>
                  <a:srgbClr val="000000"/>
                </a:solidFill>
                <a:round/>
                <a:headEnd/>
                <a:tailEnd/>
              </a:ln>
            </p:spPr>
            <p:txBody>
              <a:bodyPr/>
              <a:lstStyle/>
              <a:p>
                <a:endParaRPr lang="en-US"/>
              </a:p>
            </p:txBody>
          </p:sp>
          <p:sp>
            <p:nvSpPr>
              <p:cNvPr id="72" name="Line 1022"/>
              <p:cNvSpPr>
                <a:spLocks noChangeShapeType="1"/>
              </p:cNvSpPr>
              <p:nvPr/>
            </p:nvSpPr>
            <p:spPr bwMode="auto">
              <a:xfrm flipV="1">
                <a:off x="3703638" y="1970088"/>
                <a:ext cx="1588" cy="2703513"/>
              </a:xfrm>
              <a:prstGeom prst="line">
                <a:avLst/>
              </a:prstGeom>
              <a:noFill/>
              <a:ln w="4">
                <a:solidFill>
                  <a:srgbClr val="000000"/>
                </a:solidFill>
                <a:round/>
                <a:headEnd/>
                <a:tailEnd/>
              </a:ln>
            </p:spPr>
            <p:txBody>
              <a:bodyPr/>
              <a:lstStyle/>
              <a:p>
                <a:endParaRPr lang="en-US"/>
              </a:p>
            </p:txBody>
          </p:sp>
          <p:sp>
            <p:nvSpPr>
              <p:cNvPr id="73" name="Line 1023"/>
              <p:cNvSpPr>
                <a:spLocks noChangeShapeType="1"/>
              </p:cNvSpPr>
              <p:nvPr/>
            </p:nvSpPr>
            <p:spPr bwMode="auto">
              <a:xfrm>
                <a:off x="3703638" y="4673601"/>
                <a:ext cx="44450" cy="1588"/>
              </a:xfrm>
              <a:prstGeom prst="line">
                <a:avLst/>
              </a:prstGeom>
              <a:noFill/>
              <a:ln w="4">
                <a:solidFill>
                  <a:srgbClr val="000000"/>
                </a:solidFill>
                <a:round/>
                <a:headEnd/>
                <a:tailEnd/>
              </a:ln>
            </p:spPr>
            <p:txBody>
              <a:bodyPr/>
              <a:lstStyle/>
              <a:p>
                <a:endParaRPr lang="en-US"/>
              </a:p>
            </p:txBody>
          </p:sp>
          <p:sp>
            <p:nvSpPr>
              <p:cNvPr id="74" name="Freeform 1024"/>
              <p:cNvSpPr>
                <a:spLocks/>
              </p:cNvSpPr>
              <p:nvPr/>
            </p:nvSpPr>
            <p:spPr bwMode="auto">
              <a:xfrm>
                <a:off x="3298825" y="4602163"/>
                <a:ext cx="46038" cy="71438"/>
              </a:xfrm>
              <a:custGeom>
                <a:avLst/>
                <a:gdLst>
                  <a:gd name="T0" fmla="*/ 30242208 w 29"/>
                  <a:gd name="T1" fmla="*/ 0 h 45"/>
                  <a:gd name="T2" fmla="*/ 12601712 w 29"/>
                  <a:gd name="T3" fmla="*/ 2520968 h 45"/>
                  <a:gd name="T4" fmla="*/ 5040367 w 29"/>
                  <a:gd name="T5" fmla="*/ 20161390 h 45"/>
                  <a:gd name="T6" fmla="*/ 0 w 29"/>
                  <a:gd name="T7" fmla="*/ 47884094 h 45"/>
                  <a:gd name="T8" fmla="*/ 0 w 29"/>
                  <a:gd name="T9" fmla="*/ 65524524 h 45"/>
                  <a:gd name="T10" fmla="*/ 5040367 w 29"/>
                  <a:gd name="T11" fmla="*/ 90726254 h 45"/>
                  <a:gd name="T12" fmla="*/ 12601712 w 29"/>
                  <a:gd name="T13" fmla="*/ 108368284 h 45"/>
                  <a:gd name="T14" fmla="*/ 30242208 w 29"/>
                  <a:gd name="T15" fmla="*/ 113408630 h 45"/>
                  <a:gd name="T16" fmla="*/ 42843916 w 29"/>
                  <a:gd name="T17" fmla="*/ 113408630 h 45"/>
                  <a:gd name="T18" fmla="*/ 60484416 w 29"/>
                  <a:gd name="T19" fmla="*/ 108368284 h 45"/>
                  <a:gd name="T20" fmla="*/ 70565148 w 29"/>
                  <a:gd name="T21" fmla="*/ 90726254 h 45"/>
                  <a:gd name="T22" fmla="*/ 73086124 w 29"/>
                  <a:gd name="T23" fmla="*/ 65524524 h 45"/>
                  <a:gd name="T24" fmla="*/ 73086124 w 29"/>
                  <a:gd name="T25" fmla="*/ 47884094 h 45"/>
                  <a:gd name="T26" fmla="*/ 70565148 w 29"/>
                  <a:gd name="T27" fmla="*/ 20161390 h 45"/>
                  <a:gd name="T28" fmla="*/ 60484416 w 29"/>
                  <a:gd name="T29" fmla="*/ 2520968 h 45"/>
                  <a:gd name="T30" fmla="*/ 42843916 w 29"/>
                  <a:gd name="T31" fmla="*/ 0 h 45"/>
                  <a:gd name="T32" fmla="*/ 30242208 w 29"/>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45"/>
                  <a:gd name="T53" fmla="*/ 29 w 29"/>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45">
                    <a:moveTo>
                      <a:pt x="12" y="0"/>
                    </a:moveTo>
                    <a:lnTo>
                      <a:pt x="5" y="1"/>
                    </a:lnTo>
                    <a:lnTo>
                      <a:pt x="2" y="8"/>
                    </a:lnTo>
                    <a:lnTo>
                      <a:pt x="0" y="19"/>
                    </a:lnTo>
                    <a:lnTo>
                      <a:pt x="0" y="26"/>
                    </a:lnTo>
                    <a:lnTo>
                      <a:pt x="2" y="36"/>
                    </a:lnTo>
                    <a:lnTo>
                      <a:pt x="5" y="43"/>
                    </a:lnTo>
                    <a:lnTo>
                      <a:pt x="12" y="45"/>
                    </a:lnTo>
                    <a:lnTo>
                      <a:pt x="17" y="45"/>
                    </a:lnTo>
                    <a:lnTo>
                      <a:pt x="24" y="43"/>
                    </a:lnTo>
                    <a:lnTo>
                      <a:pt x="28" y="36"/>
                    </a:lnTo>
                    <a:lnTo>
                      <a:pt x="29" y="26"/>
                    </a:lnTo>
                    <a:lnTo>
                      <a:pt x="29" y="19"/>
                    </a:lnTo>
                    <a:lnTo>
                      <a:pt x="28" y="8"/>
                    </a:lnTo>
                    <a:lnTo>
                      <a:pt x="24" y="1"/>
                    </a:lnTo>
                    <a:lnTo>
                      <a:pt x="17" y="0"/>
                    </a:lnTo>
                    <a:lnTo>
                      <a:pt x="12" y="0"/>
                    </a:lnTo>
                  </a:path>
                </a:pathLst>
              </a:custGeom>
              <a:noFill/>
              <a:ln w="4">
                <a:solidFill>
                  <a:srgbClr val="000000"/>
                </a:solidFill>
                <a:round/>
                <a:headEnd/>
                <a:tailEnd/>
              </a:ln>
            </p:spPr>
            <p:txBody>
              <a:bodyPr/>
              <a:lstStyle/>
              <a:p>
                <a:endParaRPr lang="en-US"/>
              </a:p>
            </p:txBody>
          </p:sp>
          <p:sp>
            <p:nvSpPr>
              <p:cNvPr id="75" name="Freeform 1025"/>
              <p:cNvSpPr>
                <a:spLocks/>
              </p:cNvSpPr>
              <p:nvPr/>
            </p:nvSpPr>
            <p:spPr bwMode="auto">
              <a:xfrm>
                <a:off x="3370263" y="4665663"/>
                <a:ext cx="6350" cy="4763"/>
              </a:xfrm>
              <a:custGeom>
                <a:avLst/>
                <a:gdLst>
                  <a:gd name="T0" fmla="*/ 5040312 w 4"/>
                  <a:gd name="T1" fmla="*/ 0 h 3"/>
                  <a:gd name="T2" fmla="*/ 0 w 4"/>
                  <a:gd name="T3" fmla="*/ 5040842 h 3"/>
                  <a:gd name="T4" fmla="*/ 5040312 w 4"/>
                  <a:gd name="T5" fmla="*/ 7562057 h 3"/>
                  <a:gd name="T6" fmla="*/ 10080623 w 4"/>
                  <a:gd name="T7" fmla="*/ 5040842 h 3"/>
                  <a:gd name="T8" fmla="*/ 5040312 w 4"/>
                  <a:gd name="T9" fmla="*/ 0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2" y="0"/>
                    </a:moveTo>
                    <a:lnTo>
                      <a:pt x="0" y="2"/>
                    </a:lnTo>
                    <a:lnTo>
                      <a:pt x="2" y="3"/>
                    </a:lnTo>
                    <a:lnTo>
                      <a:pt x="4" y="2"/>
                    </a:lnTo>
                    <a:lnTo>
                      <a:pt x="2" y="0"/>
                    </a:lnTo>
                  </a:path>
                </a:pathLst>
              </a:custGeom>
              <a:noFill/>
              <a:ln w="4">
                <a:solidFill>
                  <a:srgbClr val="000000"/>
                </a:solidFill>
                <a:round/>
                <a:headEnd/>
                <a:tailEnd/>
              </a:ln>
            </p:spPr>
            <p:txBody>
              <a:bodyPr/>
              <a:lstStyle/>
              <a:p>
                <a:endParaRPr lang="en-US"/>
              </a:p>
            </p:txBody>
          </p:sp>
          <p:sp>
            <p:nvSpPr>
              <p:cNvPr id="76" name="Freeform 1026"/>
              <p:cNvSpPr>
                <a:spLocks/>
              </p:cNvSpPr>
              <p:nvPr/>
            </p:nvSpPr>
            <p:spPr bwMode="auto">
              <a:xfrm>
                <a:off x="3400425" y="4602163"/>
                <a:ext cx="53975" cy="71438"/>
              </a:xfrm>
              <a:custGeom>
                <a:avLst/>
                <a:gdLst>
                  <a:gd name="T0" fmla="*/ 35282184 w 34"/>
                  <a:gd name="T1" fmla="*/ 0 h 45"/>
                  <a:gd name="T2" fmla="*/ 17640298 w 34"/>
                  <a:gd name="T3" fmla="*/ 2520968 h 45"/>
                  <a:gd name="T4" fmla="*/ 5040312 w 34"/>
                  <a:gd name="T5" fmla="*/ 20161390 h 45"/>
                  <a:gd name="T6" fmla="*/ 0 w 34"/>
                  <a:gd name="T7" fmla="*/ 47884094 h 45"/>
                  <a:gd name="T8" fmla="*/ 0 w 34"/>
                  <a:gd name="T9" fmla="*/ 65524524 h 45"/>
                  <a:gd name="T10" fmla="*/ 5040312 w 34"/>
                  <a:gd name="T11" fmla="*/ 90726254 h 45"/>
                  <a:gd name="T12" fmla="*/ 17640298 w 34"/>
                  <a:gd name="T13" fmla="*/ 108368284 h 45"/>
                  <a:gd name="T14" fmla="*/ 35282184 w 34"/>
                  <a:gd name="T15" fmla="*/ 113408630 h 45"/>
                  <a:gd name="T16" fmla="*/ 50403115 w 34"/>
                  <a:gd name="T17" fmla="*/ 113408630 h 45"/>
                  <a:gd name="T18" fmla="*/ 68043419 w 34"/>
                  <a:gd name="T19" fmla="*/ 108368284 h 45"/>
                  <a:gd name="T20" fmla="*/ 80644989 w 34"/>
                  <a:gd name="T21" fmla="*/ 90726254 h 45"/>
                  <a:gd name="T22" fmla="*/ 85685299 w 34"/>
                  <a:gd name="T23" fmla="*/ 65524524 h 45"/>
                  <a:gd name="T24" fmla="*/ 85685299 w 34"/>
                  <a:gd name="T25" fmla="*/ 47884094 h 45"/>
                  <a:gd name="T26" fmla="*/ 80644989 w 34"/>
                  <a:gd name="T27" fmla="*/ 20161390 h 45"/>
                  <a:gd name="T28" fmla="*/ 68043419 w 34"/>
                  <a:gd name="T29" fmla="*/ 2520968 h 45"/>
                  <a:gd name="T30" fmla="*/ 50403115 w 34"/>
                  <a:gd name="T31" fmla="*/ 0 h 45"/>
                  <a:gd name="T32" fmla="*/ 35282184 w 34"/>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45"/>
                  <a:gd name="T53" fmla="*/ 34 w 34"/>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45">
                    <a:moveTo>
                      <a:pt x="14" y="0"/>
                    </a:moveTo>
                    <a:lnTo>
                      <a:pt x="7" y="1"/>
                    </a:lnTo>
                    <a:lnTo>
                      <a:pt x="2" y="8"/>
                    </a:lnTo>
                    <a:lnTo>
                      <a:pt x="0" y="19"/>
                    </a:lnTo>
                    <a:lnTo>
                      <a:pt x="0" y="26"/>
                    </a:lnTo>
                    <a:lnTo>
                      <a:pt x="2" y="36"/>
                    </a:lnTo>
                    <a:lnTo>
                      <a:pt x="7" y="43"/>
                    </a:lnTo>
                    <a:lnTo>
                      <a:pt x="14" y="45"/>
                    </a:lnTo>
                    <a:lnTo>
                      <a:pt x="20" y="45"/>
                    </a:lnTo>
                    <a:lnTo>
                      <a:pt x="27" y="43"/>
                    </a:lnTo>
                    <a:lnTo>
                      <a:pt x="32" y="36"/>
                    </a:lnTo>
                    <a:lnTo>
                      <a:pt x="34" y="26"/>
                    </a:lnTo>
                    <a:lnTo>
                      <a:pt x="34" y="19"/>
                    </a:lnTo>
                    <a:lnTo>
                      <a:pt x="32" y="8"/>
                    </a:lnTo>
                    <a:lnTo>
                      <a:pt x="27" y="1"/>
                    </a:lnTo>
                    <a:lnTo>
                      <a:pt x="20" y="0"/>
                    </a:lnTo>
                    <a:lnTo>
                      <a:pt x="14" y="0"/>
                    </a:lnTo>
                  </a:path>
                </a:pathLst>
              </a:custGeom>
              <a:noFill/>
              <a:ln w="4">
                <a:solidFill>
                  <a:srgbClr val="000000"/>
                </a:solidFill>
                <a:round/>
                <a:headEnd/>
                <a:tailEnd/>
              </a:ln>
            </p:spPr>
            <p:txBody>
              <a:bodyPr/>
              <a:lstStyle/>
              <a:p>
                <a:endParaRPr lang="en-US"/>
              </a:p>
            </p:txBody>
          </p:sp>
          <p:sp>
            <p:nvSpPr>
              <p:cNvPr id="77" name="Freeform 1027"/>
              <p:cNvSpPr>
                <a:spLocks/>
              </p:cNvSpPr>
              <p:nvPr/>
            </p:nvSpPr>
            <p:spPr bwMode="auto">
              <a:xfrm>
                <a:off x="3470275" y="4602163"/>
                <a:ext cx="52388" cy="71438"/>
              </a:xfrm>
              <a:custGeom>
                <a:avLst/>
                <a:gdLst>
                  <a:gd name="T0" fmla="*/ 35282520 w 33"/>
                  <a:gd name="T1" fmla="*/ 0 h 45"/>
                  <a:gd name="T2" fmla="*/ 17642054 w 33"/>
                  <a:gd name="T3" fmla="*/ 2520968 h 45"/>
                  <a:gd name="T4" fmla="*/ 5040360 w 33"/>
                  <a:gd name="T5" fmla="*/ 20161390 h 45"/>
                  <a:gd name="T6" fmla="*/ 0 w 33"/>
                  <a:gd name="T7" fmla="*/ 47884094 h 45"/>
                  <a:gd name="T8" fmla="*/ 0 w 33"/>
                  <a:gd name="T9" fmla="*/ 65524524 h 45"/>
                  <a:gd name="T10" fmla="*/ 5040360 w 33"/>
                  <a:gd name="T11" fmla="*/ 90726254 h 45"/>
                  <a:gd name="T12" fmla="*/ 17642054 w 33"/>
                  <a:gd name="T13" fmla="*/ 108368284 h 45"/>
                  <a:gd name="T14" fmla="*/ 35282520 w 33"/>
                  <a:gd name="T15" fmla="*/ 113408630 h 45"/>
                  <a:gd name="T16" fmla="*/ 47884210 w 33"/>
                  <a:gd name="T17" fmla="*/ 113408630 h 45"/>
                  <a:gd name="T18" fmla="*/ 65524682 w 33"/>
                  <a:gd name="T19" fmla="*/ 108368284 h 45"/>
                  <a:gd name="T20" fmla="*/ 78126372 w 33"/>
                  <a:gd name="T21" fmla="*/ 90726254 h 45"/>
                  <a:gd name="T22" fmla="*/ 83166730 w 33"/>
                  <a:gd name="T23" fmla="*/ 65524524 h 45"/>
                  <a:gd name="T24" fmla="*/ 83166730 w 33"/>
                  <a:gd name="T25" fmla="*/ 47884094 h 45"/>
                  <a:gd name="T26" fmla="*/ 78126372 w 33"/>
                  <a:gd name="T27" fmla="*/ 20161390 h 45"/>
                  <a:gd name="T28" fmla="*/ 65524682 w 33"/>
                  <a:gd name="T29" fmla="*/ 2520968 h 45"/>
                  <a:gd name="T30" fmla="*/ 47884210 w 33"/>
                  <a:gd name="T31" fmla="*/ 0 h 45"/>
                  <a:gd name="T32" fmla="*/ 35282520 w 33"/>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5"/>
                  <a:gd name="T53" fmla="*/ 33 w 33"/>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5">
                    <a:moveTo>
                      <a:pt x="14" y="0"/>
                    </a:moveTo>
                    <a:lnTo>
                      <a:pt x="7" y="1"/>
                    </a:lnTo>
                    <a:lnTo>
                      <a:pt x="2" y="8"/>
                    </a:lnTo>
                    <a:lnTo>
                      <a:pt x="0" y="19"/>
                    </a:lnTo>
                    <a:lnTo>
                      <a:pt x="0" y="26"/>
                    </a:lnTo>
                    <a:lnTo>
                      <a:pt x="2" y="36"/>
                    </a:lnTo>
                    <a:lnTo>
                      <a:pt x="7" y="43"/>
                    </a:lnTo>
                    <a:lnTo>
                      <a:pt x="14" y="45"/>
                    </a:lnTo>
                    <a:lnTo>
                      <a:pt x="19" y="45"/>
                    </a:lnTo>
                    <a:lnTo>
                      <a:pt x="26" y="43"/>
                    </a:lnTo>
                    <a:lnTo>
                      <a:pt x="31" y="36"/>
                    </a:lnTo>
                    <a:lnTo>
                      <a:pt x="33" y="26"/>
                    </a:lnTo>
                    <a:lnTo>
                      <a:pt x="33" y="19"/>
                    </a:lnTo>
                    <a:lnTo>
                      <a:pt x="31" y="8"/>
                    </a:lnTo>
                    <a:lnTo>
                      <a:pt x="26" y="1"/>
                    </a:lnTo>
                    <a:lnTo>
                      <a:pt x="19" y="0"/>
                    </a:lnTo>
                    <a:lnTo>
                      <a:pt x="14" y="0"/>
                    </a:lnTo>
                  </a:path>
                </a:pathLst>
              </a:custGeom>
              <a:noFill/>
              <a:ln w="4">
                <a:solidFill>
                  <a:srgbClr val="000000"/>
                </a:solidFill>
                <a:round/>
                <a:headEnd/>
                <a:tailEnd/>
              </a:ln>
            </p:spPr>
            <p:txBody>
              <a:bodyPr/>
              <a:lstStyle/>
              <a:p>
                <a:endParaRPr lang="en-US"/>
              </a:p>
            </p:txBody>
          </p:sp>
          <p:sp>
            <p:nvSpPr>
              <p:cNvPr id="78" name="Freeform 1028"/>
              <p:cNvSpPr>
                <a:spLocks/>
              </p:cNvSpPr>
              <p:nvPr/>
            </p:nvSpPr>
            <p:spPr bwMode="auto">
              <a:xfrm>
                <a:off x="3540125" y="4602163"/>
                <a:ext cx="49213" cy="71438"/>
              </a:xfrm>
              <a:custGeom>
                <a:avLst/>
                <a:gdLst>
                  <a:gd name="T0" fmla="*/ 35282550 w 31"/>
                  <a:gd name="T1" fmla="*/ 0 h 45"/>
                  <a:gd name="T2" fmla="*/ 17642069 w 31"/>
                  <a:gd name="T3" fmla="*/ 2520968 h 45"/>
                  <a:gd name="T4" fmla="*/ 2520976 w 31"/>
                  <a:gd name="T5" fmla="*/ 20161390 h 45"/>
                  <a:gd name="T6" fmla="*/ 0 w 31"/>
                  <a:gd name="T7" fmla="*/ 47884094 h 45"/>
                  <a:gd name="T8" fmla="*/ 0 w 31"/>
                  <a:gd name="T9" fmla="*/ 65524524 h 45"/>
                  <a:gd name="T10" fmla="*/ 2520976 w 31"/>
                  <a:gd name="T11" fmla="*/ 90726254 h 45"/>
                  <a:gd name="T12" fmla="*/ 17642069 w 31"/>
                  <a:gd name="T13" fmla="*/ 108368284 h 45"/>
                  <a:gd name="T14" fmla="*/ 35282550 w 31"/>
                  <a:gd name="T15" fmla="*/ 113408630 h 45"/>
                  <a:gd name="T16" fmla="*/ 42843887 w 31"/>
                  <a:gd name="T17" fmla="*/ 113408630 h 45"/>
                  <a:gd name="T18" fmla="*/ 60484374 w 31"/>
                  <a:gd name="T19" fmla="*/ 108368284 h 45"/>
                  <a:gd name="T20" fmla="*/ 73086074 w 31"/>
                  <a:gd name="T21" fmla="*/ 90726254 h 45"/>
                  <a:gd name="T22" fmla="*/ 78126437 w 31"/>
                  <a:gd name="T23" fmla="*/ 65524524 h 45"/>
                  <a:gd name="T24" fmla="*/ 78126437 w 31"/>
                  <a:gd name="T25" fmla="*/ 47884094 h 45"/>
                  <a:gd name="T26" fmla="*/ 73086074 w 31"/>
                  <a:gd name="T27" fmla="*/ 20161390 h 45"/>
                  <a:gd name="T28" fmla="*/ 60484374 w 31"/>
                  <a:gd name="T29" fmla="*/ 2520968 h 45"/>
                  <a:gd name="T30" fmla="*/ 42843887 w 31"/>
                  <a:gd name="T31" fmla="*/ 0 h 45"/>
                  <a:gd name="T32" fmla="*/ 35282550 w 31"/>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45"/>
                  <a:gd name="T53" fmla="*/ 31 w 31"/>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45">
                    <a:moveTo>
                      <a:pt x="14" y="0"/>
                    </a:moveTo>
                    <a:lnTo>
                      <a:pt x="7" y="1"/>
                    </a:lnTo>
                    <a:lnTo>
                      <a:pt x="1" y="8"/>
                    </a:lnTo>
                    <a:lnTo>
                      <a:pt x="0" y="19"/>
                    </a:lnTo>
                    <a:lnTo>
                      <a:pt x="0" y="26"/>
                    </a:lnTo>
                    <a:lnTo>
                      <a:pt x="1" y="36"/>
                    </a:lnTo>
                    <a:lnTo>
                      <a:pt x="7" y="43"/>
                    </a:lnTo>
                    <a:lnTo>
                      <a:pt x="14" y="45"/>
                    </a:lnTo>
                    <a:lnTo>
                      <a:pt x="17" y="45"/>
                    </a:lnTo>
                    <a:lnTo>
                      <a:pt x="24" y="43"/>
                    </a:lnTo>
                    <a:lnTo>
                      <a:pt x="29" y="36"/>
                    </a:lnTo>
                    <a:lnTo>
                      <a:pt x="31" y="26"/>
                    </a:lnTo>
                    <a:lnTo>
                      <a:pt x="31" y="19"/>
                    </a:lnTo>
                    <a:lnTo>
                      <a:pt x="29" y="8"/>
                    </a:lnTo>
                    <a:lnTo>
                      <a:pt x="24" y="1"/>
                    </a:lnTo>
                    <a:lnTo>
                      <a:pt x="17" y="0"/>
                    </a:lnTo>
                    <a:lnTo>
                      <a:pt x="14" y="0"/>
                    </a:lnTo>
                  </a:path>
                </a:pathLst>
              </a:custGeom>
              <a:noFill/>
              <a:ln w="4">
                <a:solidFill>
                  <a:srgbClr val="000000"/>
                </a:solidFill>
                <a:round/>
                <a:headEnd/>
                <a:tailEnd/>
              </a:ln>
            </p:spPr>
            <p:txBody>
              <a:bodyPr/>
              <a:lstStyle/>
              <a:p>
                <a:endParaRPr lang="en-US"/>
              </a:p>
            </p:txBody>
          </p:sp>
          <p:sp>
            <p:nvSpPr>
              <p:cNvPr id="79" name="Freeform 1029"/>
              <p:cNvSpPr>
                <a:spLocks/>
              </p:cNvSpPr>
              <p:nvPr/>
            </p:nvSpPr>
            <p:spPr bwMode="auto">
              <a:xfrm>
                <a:off x="3619500" y="4602163"/>
                <a:ext cx="17463" cy="71438"/>
              </a:xfrm>
              <a:custGeom>
                <a:avLst/>
                <a:gdLst>
                  <a:gd name="T0" fmla="*/ 0 w 11"/>
                  <a:gd name="T1" fmla="*/ 20161390 h 45"/>
                  <a:gd name="T2" fmla="*/ 10080913 w 11"/>
                  <a:gd name="T3" fmla="*/ 17642011 h 45"/>
                  <a:gd name="T4" fmla="*/ 27723309 w 11"/>
                  <a:gd name="T5" fmla="*/ 0 h 45"/>
                  <a:gd name="T6" fmla="*/ 27723309 w 11"/>
                  <a:gd name="T7" fmla="*/ 113408630 h 45"/>
                  <a:gd name="T8" fmla="*/ 0 60000 65536"/>
                  <a:gd name="T9" fmla="*/ 0 60000 65536"/>
                  <a:gd name="T10" fmla="*/ 0 60000 65536"/>
                  <a:gd name="T11" fmla="*/ 0 60000 65536"/>
                  <a:gd name="T12" fmla="*/ 0 w 11"/>
                  <a:gd name="T13" fmla="*/ 0 h 45"/>
                  <a:gd name="T14" fmla="*/ 11 w 11"/>
                  <a:gd name="T15" fmla="*/ 45 h 45"/>
                </a:gdLst>
                <a:ahLst/>
                <a:cxnLst>
                  <a:cxn ang="T8">
                    <a:pos x="T0" y="T1"/>
                  </a:cxn>
                  <a:cxn ang="T9">
                    <a:pos x="T2" y="T3"/>
                  </a:cxn>
                  <a:cxn ang="T10">
                    <a:pos x="T4" y="T5"/>
                  </a:cxn>
                  <a:cxn ang="T11">
                    <a:pos x="T6" y="T7"/>
                  </a:cxn>
                </a:cxnLst>
                <a:rect l="T12" t="T13" r="T14" b="T15"/>
                <a:pathLst>
                  <a:path w="11" h="45">
                    <a:moveTo>
                      <a:pt x="0" y="8"/>
                    </a:moveTo>
                    <a:lnTo>
                      <a:pt x="4" y="7"/>
                    </a:lnTo>
                    <a:lnTo>
                      <a:pt x="11" y="0"/>
                    </a:lnTo>
                    <a:lnTo>
                      <a:pt x="11" y="45"/>
                    </a:lnTo>
                  </a:path>
                </a:pathLst>
              </a:custGeom>
              <a:noFill/>
              <a:ln w="4">
                <a:solidFill>
                  <a:srgbClr val="000000"/>
                </a:solidFill>
                <a:round/>
                <a:headEnd/>
                <a:tailEnd/>
              </a:ln>
            </p:spPr>
            <p:txBody>
              <a:bodyPr/>
              <a:lstStyle/>
              <a:p>
                <a:endParaRPr lang="en-US"/>
              </a:p>
            </p:txBody>
          </p:sp>
          <p:sp>
            <p:nvSpPr>
              <p:cNvPr id="80" name="Line 1030"/>
              <p:cNvSpPr>
                <a:spLocks noChangeShapeType="1"/>
              </p:cNvSpPr>
              <p:nvPr/>
            </p:nvSpPr>
            <p:spPr bwMode="auto">
              <a:xfrm>
                <a:off x="3703638" y="3771901"/>
                <a:ext cx="44450" cy="1588"/>
              </a:xfrm>
              <a:prstGeom prst="line">
                <a:avLst/>
              </a:prstGeom>
              <a:noFill/>
              <a:ln w="4">
                <a:solidFill>
                  <a:srgbClr val="000000"/>
                </a:solidFill>
                <a:round/>
                <a:headEnd/>
                <a:tailEnd/>
              </a:ln>
            </p:spPr>
            <p:txBody>
              <a:bodyPr/>
              <a:lstStyle/>
              <a:p>
                <a:endParaRPr lang="en-US"/>
              </a:p>
            </p:txBody>
          </p:sp>
          <p:sp>
            <p:nvSpPr>
              <p:cNvPr id="81" name="Freeform 1031"/>
              <p:cNvSpPr>
                <a:spLocks/>
              </p:cNvSpPr>
              <p:nvPr/>
            </p:nvSpPr>
            <p:spPr bwMode="auto">
              <a:xfrm>
                <a:off x="3298825" y="3741738"/>
                <a:ext cx="46038" cy="71438"/>
              </a:xfrm>
              <a:custGeom>
                <a:avLst/>
                <a:gdLst>
                  <a:gd name="T0" fmla="*/ 30242208 w 29"/>
                  <a:gd name="T1" fmla="*/ 0 h 45"/>
                  <a:gd name="T2" fmla="*/ 12601712 w 29"/>
                  <a:gd name="T3" fmla="*/ 2520968 h 45"/>
                  <a:gd name="T4" fmla="*/ 5040367 w 29"/>
                  <a:gd name="T5" fmla="*/ 20161390 h 45"/>
                  <a:gd name="T6" fmla="*/ 0 w 29"/>
                  <a:gd name="T7" fmla="*/ 47884094 h 45"/>
                  <a:gd name="T8" fmla="*/ 0 w 29"/>
                  <a:gd name="T9" fmla="*/ 65524524 h 45"/>
                  <a:gd name="T10" fmla="*/ 5040367 w 29"/>
                  <a:gd name="T11" fmla="*/ 90726254 h 45"/>
                  <a:gd name="T12" fmla="*/ 12601712 w 29"/>
                  <a:gd name="T13" fmla="*/ 108368284 h 45"/>
                  <a:gd name="T14" fmla="*/ 30242208 w 29"/>
                  <a:gd name="T15" fmla="*/ 113408630 h 45"/>
                  <a:gd name="T16" fmla="*/ 42843916 w 29"/>
                  <a:gd name="T17" fmla="*/ 113408630 h 45"/>
                  <a:gd name="T18" fmla="*/ 60484416 w 29"/>
                  <a:gd name="T19" fmla="*/ 108368284 h 45"/>
                  <a:gd name="T20" fmla="*/ 70565148 w 29"/>
                  <a:gd name="T21" fmla="*/ 90726254 h 45"/>
                  <a:gd name="T22" fmla="*/ 73086124 w 29"/>
                  <a:gd name="T23" fmla="*/ 65524524 h 45"/>
                  <a:gd name="T24" fmla="*/ 73086124 w 29"/>
                  <a:gd name="T25" fmla="*/ 47884094 h 45"/>
                  <a:gd name="T26" fmla="*/ 70565148 w 29"/>
                  <a:gd name="T27" fmla="*/ 20161390 h 45"/>
                  <a:gd name="T28" fmla="*/ 60484416 w 29"/>
                  <a:gd name="T29" fmla="*/ 2520968 h 45"/>
                  <a:gd name="T30" fmla="*/ 42843916 w 29"/>
                  <a:gd name="T31" fmla="*/ 0 h 45"/>
                  <a:gd name="T32" fmla="*/ 30242208 w 29"/>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45"/>
                  <a:gd name="T53" fmla="*/ 29 w 29"/>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45">
                    <a:moveTo>
                      <a:pt x="12" y="0"/>
                    </a:moveTo>
                    <a:lnTo>
                      <a:pt x="5" y="1"/>
                    </a:lnTo>
                    <a:lnTo>
                      <a:pt x="2" y="8"/>
                    </a:lnTo>
                    <a:lnTo>
                      <a:pt x="0" y="19"/>
                    </a:lnTo>
                    <a:lnTo>
                      <a:pt x="0" y="26"/>
                    </a:lnTo>
                    <a:lnTo>
                      <a:pt x="2" y="36"/>
                    </a:lnTo>
                    <a:lnTo>
                      <a:pt x="5" y="43"/>
                    </a:lnTo>
                    <a:lnTo>
                      <a:pt x="12" y="45"/>
                    </a:lnTo>
                    <a:lnTo>
                      <a:pt x="17" y="45"/>
                    </a:lnTo>
                    <a:lnTo>
                      <a:pt x="24" y="43"/>
                    </a:lnTo>
                    <a:lnTo>
                      <a:pt x="28" y="36"/>
                    </a:lnTo>
                    <a:lnTo>
                      <a:pt x="29" y="26"/>
                    </a:lnTo>
                    <a:lnTo>
                      <a:pt x="29" y="19"/>
                    </a:lnTo>
                    <a:lnTo>
                      <a:pt x="28" y="8"/>
                    </a:lnTo>
                    <a:lnTo>
                      <a:pt x="24" y="1"/>
                    </a:lnTo>
                    <a:lnTo>
                      <a:pt x="17" y="0"/>
                    </a:lnTo>
                    <a:lnTo>
                      <a:pt x="12" y="0"/>
                    </a:lnTo>
                  </a:path>
                </a:pathLst>
              </a:custGeom>
              <a:noFill/>
              <a:ln w="4">
                <a:solidFill>
                  <a:srgbClr val="000000"/>
                </a:solidFill>
                <a:round/>
                <a:headEnd/>
                <a:tailEnd/>
              </a:ln>
            </p:spPr>
            <p:txBody>
              <a:bodyPr/>
              <a:lstStyle/>
              <a:p>
                <a:endParaRPr lang="en-US"/>
              </a:p>
            </p:txBody>
          </p:sp>
          <p:sp>
            <p:nvSpPr>
              <p:cNvPr id="82" name="Freeform 1032"/>
              <p:cNvSpPr>
                <a:spLocks/>
              </p:cNvSpPr>
              <p:nvPr/>
            </p:nvSpPr>
            <p:spPr bwMode="auto">
              <a:xfrm>
                <a:off x="3370263" y="3808413"/>
                <a:ext cx="6350" cy="4763"/>
              </a:xfrm>
              <a:custGeom>
                <a:avLst/>
                <a:gdLst>
                  <a:gd name="T0" fmla="*/ 5040312 w 4"/>
                  <a:gd name="T1" fmla="*/ 0 h 3"/>
                  <a:gd name="T2" fmla="*/ 0 w 4"/>
                  <a:gd name="T3" fmla="*/ 2521215 h 3"/>
                  <a:gd name="T4" fmla="*/ 5040312 w 4"/>
                  <a:gd name="T5" fmla="*/ 7562057 h 3"/>
                  <a:gd name="T6" fmla="*/ 10080623 w 4"/>
                  <a:gd name="T7" fmla="*/ 2521215 h 3"/>
                  <a:gd name="T8" fmla="*/ 5040312 w 4"/>
                  <a:gd name="T9" fmla="*/ 0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2" y="0"/>
                    </a:moveTo>
                    <a:lnTo>
                      <a:pt x="0" y="1"/>
                    </a:lnTo>
                    <a:lnTo>
                      <a:pt x="2" y="3"/>
                    </a:lnTo>
                    <a:lnTo>
                      <a:pt x="4" y="1"/>
                    </a:lnTo>
                    <a:lnTo>
                      <a:pt x="2" y="0"/>
                    </a:lnTo>
                  </a:path>
                </a:pathLst>
              </a:custGeom>
              <a:noFill/>
              <a:ln w="4">
                <a:solidFill>
                  <a:srgbClr val="000000"/>
                </a:solidFill>
                <a:round/>
                <a:headEnd/>
                <a:tailEnd/>
              </a:ln>
            </p:spPr>
            <p:txBody>
              <a:bodyPr/>
              <a:lstStyle/>
              <a:p>
                <a:endParaRPr lang="en-US"/>
              </a:p>
            </p:txBody>
          </p:sp>
          <p:sp>
            <p:nvSpPr>
              <p:cNvPr id="83" name="Freeform 1033"/>
              <p:cNvSpPr>
                <a:spLocks/>
              </p:cNvSpPr>
              <p:nvPr/>
            </p:nvSpPr>
            <p:spPr bwMode="auto">
              <a:xfrm>
                <a:off x="3400425" y="3741738"/>
                <a:ext cx="53975" cy="71438"/>
              </a:xfrm>
              <a:custGeom>
                <a:avLst/>
                <a:gdLst>
                  <a:gd name="T0" fmla="*/ 35282184 w 34"/>
                  <a:gd name="T1" fmla="*/ 0 h 45"/>
                  <a:gd name="T2" fmla="*/ 17640298 w 34"/>
                  <a:gd name="T3" fmla="*/ 2520968 h 45"/>
                  <a:gd name="T4" fmla="*/ 5040312 w 34"/>
                  <a:gd name="T5" fmla="*/ 20161390 h 45"/>
                  <a:gd name="T6" fmla="*/ 0 w 34"/>
                  <a:gd name="T7" fmla="*/ 47884094 h 45"/>
                  <a:gd name="T8" fmla="*/ 0 w 34"/>
                  <a:gd name="T9" fmla="*/ 65524524 h 45"/>
                  <a:gd name="T10" fmla="*/ 5040312 w 34"/>
                  <a:gd name="T11" fmla="*/ 90726254 h 45"/>
                  <a:gd name="T12" fmla="*/ 17640298 w 34"/>
                  <a:gd name="T13" fmla="*/ 108368284 h 45"/>
                  <a:gd name="T14" fmla="*/ 35282184 w 34"/>
                  <a:gd name="T15" fmla="*/ 113408630 h 45"/>
                  <a:gd name="T16" fmla="*/ 50403115 w 34"/>
                  <a:gd name="T17" fmla="*/ 113408630 h 45"/>
                  <a:gd name="T18" fmla="*/ 68043419 w 34"/>
                  <a:gd name="T19" fmla="*/ 108368284 h 45"/>
                  <a:gd name="T20" fmla="*/ 80644989 w 34"/>
                  <a:gd name="T21" fmla="*/ 90726254 h 45"/>
                  <a:gd name="T22" fmla="*/ 85685299 w 34"/>
                  <a:gd name="T23" fmla="*/ 65524524 h 45"/>
                  <a:gd name="T24" fmla="*/ 85685299 w 34"/>
                  <a:gd name="T25" fmla="*/ 47884094 h 45"/>
                  <a:gd name="T26" fmla="*/ 80644989 w 34"/>
                  <a:gd name="T27" fmla="*/ 20161390 h 45"/>
                  <a:gd name="T28" fmla="*/ 68043419 w 34"/>
                  <a:gd name="T29" fmla="*/ 2520968 h 45"/>
                  <a:gd name="T30" fmla="*/ 50403115 w 34"/>
                  <a:gd name="T31" fmla="*/ 0 h 45"/>
                  <a:gd name="T32" fmla="*/ 35282184 w 34"/>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45"/>
                  <a:gd name="T53" fmla="*/ 34 w 34"/>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45">
                    <a:moveTo>
                      <a:pt x="14" y="0"/>
                    </a:moveTo>
                    <a:lnTo>
                      <a:pt x="7" y="1"/>
                    </a:lnTo>
                    <a:lnTo>
                      <a:pt x="2" y="8"/>
                    </a:lnTo>
                    <a:lnTo>
                      <a:pt x="0" y="19"/>
                    </a:lnTo>
                    <a:lnTo>
                      <a:pt x="0" y="26"/>
                    </a:lnTo>
                    <a:lnTo>
                      <a:pt x="2" y="36"/>
                    </a:lnTo>
                    <a:lnTo>
                      <a:pt x="7" y="43"/>
                    </a:lnTo>
                    <a:lnTo>
                      <a:pt x="14" y="45"/>
                    </a:lnTo>
                    <a:lnTo>
                      <a:pt x="20" y="45"/>
                    </a:lnTo>
                    <a:lnTo>
                      <a:pt x="27" y="43"/>
                    </a:lnTo>
                    <a:lnTo>
                      <a:pt x="32" y="36"/>
                    </a:lnTo>
                    <a:lnTo>
                      <a:pt x="34" y="26"/>
                    </a:lnTo>
                    <a:lnTo>
                      <a:pt x="34" y="19"/>
                    </a:lnTo>
                    <a:lnTo>
                      <a:pt x="32" y="8"/>
                    </a:lnTo>
                    <a:lnTo>
                      <a:pt x="27" y="1"/>
                    </a:lnTo>
                    <a:lnTo>
                      <a:pt x="20" y="0"/>
                    </a:lnTo>
                    <a:lnTo>
                      <a:pt x="14" y="0"/>
                    </a:lnTo>
                  </a:path>
                </a:pathLst>
              </a:custGeom>
              <a:noFill/>
              <a:ln w="4">
                <a:solidFill>
                  <a:srgbClr val="000000"/>
                </a:solidFill>
                <a:round/>
                <a:headEnd/>
                <a:tailEnd/>
              </a:ln>
            </p:spPr>
            <p:txBody>
              <a:bodyPr/>
              <a:lstStyle/>
              <a:p>
                <a:endParaRPr lang="en-US"/>
              </a:p>
            </p:txBody>
          </p:sp>
          <p:sp>
            <p:nvSpPr>
              <p:cNvPr id="84" name="Freeform 1034"/>
              <p:cNvSpPr>
                <a:spLocks/>
              </p:cNvSpPr>
              <p:nvPr/>
            </p:nvSpPr>
            <p:spPr bwMode="auto">
              <a:xfrm>
                <a:off x="3470275" y="3741738"/>
                <a:ext cx="52388" cy="71438"/>
              </a:xfrm>
              <a:custGeom>
                <a:avLst/>
                <a:gdLst>
                  <a:gd name="T0" fmla="*/ 35282520 w 33"/>
                  <a:gd name="T1" fmla="*/ 0 h 45"/>
                  <a:gd name="T2" fmla="*/ 17642054 w 33"/>
                  <a:gd name="T3" fmla="*/ 2520968 h 45"/>
                  <a:gd name="T4" fmla="*/ 5040360 w 33"/>
                  <a:gd name="T5" fmla="*/ 20161390 h 45"/>
                  <a:gd name="T6" fmla="*/ 0 w 33"/>
                  <a:gd name="T7" fmla="*/ 47884094 h 45"/>
                  <a:gd name="T8" fmla="*/ 0 w 33"/>
                  <a:gd name="T9" fmla="*/ 65524524 h 45"/>
                  <a:gd name="T10" fmla="*/ 5040360 w 33"/>
                  <a:gd name="T11" fmla="*/ 90726254 h 45"/>
                  <a:gd name="T12" fmla="*/ 17642054 w 33"/>
                  <a:gd name="T13" fmla="*/ 108368284 h 45"/>
                  <a:gd name="T14" fmla="*/ 35282520 w 33"/>
                  <a:gd name="T15" fmla="*/ 113408630 h 45"/>
                  <a:gd name="T16" fmla="*/ 47884210 w 33"/>
                  <a:gd name="T17" fmla="*/ 113408630 h 45"/>
                  <a:gd name="T18" fmla="*/ 65524682 w 33"/>
                  <a:gd name="T19" fmla="*/ 108368284 h 45"/>
                  <a:gd name="T20" fmla="*/ 78126372 w 33"/>
                  <a:gd name="T21" fmla="*/ 90726254 h 45"/>
                  <a:gd name="T22" fmla="*/ 83166730 w 33"/>
                  <a:gd name="T23" fmla="*/ 65524524 h 45"/>
                  <a:gd name="T24" fmla="*/ 83166730 w 33"/>
                  <a:gd name="T25" fmla="*/ 47884094 h 45"/>
                  <a:gd name="T26" fmla="*/ 78126372 w 33"/>
                  <a:gd name="T27" fmla="*/ 20161390 h 45"/>
                  <a:gd name="T28" fmla="*/ 65524682 w 33"/>
                  <a:gd name="T29" fmla="*/ 2520968 h 45"/>
                  <a:gd name="T30" fmla="*/ 47884210 w 33"/>
                  <a:gd name="T31" fmla="*/ 0 h 45"/>
                  <a:gd name="T32" fmla="*/ 35282520 w 33"/>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5"/>
                  <a:gd name="T53" fmla="*/ 33 w 33"/>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5">
                    <a:moveTo>
                      <a:pt x="14" y="0"/>
                    </a:moveTo>
                    <a:lnTo>
                      <a:pt x="7" y="1"/>
                    </a:lnTo>
                    <a:lnTo>
                      <a:pt x="2" y="8"/>
                    </a:lnTo>
                    <a:lnTo>
                      <a:pt x="0" y="19"/>
                    </a:lnTo>
                    <a:lnTo>
                      <a:pt x="0" y="26"/>
                    </a:lnTo>
                    <a:lnTo>
                      <a:pt x="2" y="36"/>
                    </a:lnTo>
                    <a:lnTo>
                      <a:pt x="7" y="43"/>
                    </a:lnTo>
                    <a:lnTo>
                      <a:pt x="14" y="45"/>
                    </a:lnTo>
                    <a:lnTo>
                      <a:pt x="19" y="45"/>
                    </a:lnTo>
                    <a:lnTo>
                      <a:pt x="26" y="43"/>
                    </a:lnTo>
                    <a:lnTo>
                      <a:pt x="31" y="36"/>
                    </a:lnTo>
                    <a:lnTo>
                      <a:pt x="33" y="26"/>
                    </a:lnTo>
                    <a:lnTo>
                      <a:pt x="33" y="19"/>
                    </a:lnTo>
                    <a:lnTo>
                      <a:pt x="31" y="8"/>
                    </a:lnTo>
                    <a:lnTo>
                      <a:pt x="26" y="1"/>
                    </a:lnTo>
                    <a:lnTo>
                      <a:pt x="19" y="0"/>
                    </a:lnTo>
                    <a:lnTo>
                      <a:pt x="14" y="0"/>
                    </a:lnTo>
                  </a:path>
                </a:pathLst>
              </a:custGeom>
              <a:noFill/>
              <a:ln w="4">
                <a:solidFill>
                  <a:srgbClr val="000000"/>
                </a:solidFill>
                <a:round/>
                <a:headEnd/>
                <a:tailEnd/>
              </a:ln>
            </p:spPr>
            <p:txBody>
              <a:bodyPr/>
              <a:lstStyle/>
              <a:p>
                <a:endParaRPr lang="en-US"/>
              </a:p>
            </p:txBody>
          </p:sp>
          <p:sp>
            <p:nvSpPr>
              <p:cNvPr id="85" name="Freeform 1035"/>
              <p:cNvSpPr>
                <a:spLocks/>
              </p:cNvSpPr>
              <p:nvPr/>
            </p:nvSpPr>
            <p:spPr bwMode="auto">
              <a:xfrm>
                <a:off x="3551238" y="3741738"/>
                <a:ext cx="15875" cy="71438"/>
              </a:xfrm>
              <a:custGeom>
                <a:avLst/>
                <a:gdLst>
                  <a:gd name="T0" fmla="*/ 0 w 10"/>
                  <a:gd name="T1" fmla="*/ 20161390 h 45"/>
                  <a:gd name="T2" fmla="*/ 7559675 w 10"/>
                  <a:gd name="T3" fmla="*/ 17642011 h 45"/>
                  <a:gd name="T4" fmla="*/ 25201559 w 10"/>
                  <a:gd name="T5" fmla="*/ 0 h 45"/>
                  <a:gd name="T6" fmla="*/ 25201559 w 10"/>
                  <a:gd name="T7" fmla="*/ 113408630 h 45"/>
                  <a:gd name="T8" fmla="*/ 0 60000 65536"/>
                  <a:gd name="T9" fmla="*/ 0 60000 65536"/>
                  <a:gd name="T10" fmla="*/ 0 60000 65536"/>
                  <a:gd name="T11" fmla="*/ 0 60000 65536"/>
                  <a:gd name="T12" fmla="*/ 0 w 10"/>
                  <a:gd name="T13" fmla="*/ 0 h 45"/>
                  <a:gd name="T14" fmla="*/ 10 w 10"/>
                  <a:gd name="T15" fmla="*/ 45 h 45"/>
                </a:gdLst>
                <a:ahLst/>
                <a:cxnLst>
                  <a:cxn ang="T8">
                    <a:pos x="T0" y="T1"/>
                  </a:cxn>
                  <a:cxn ang="T9">
                    <a:pos x="T2" y="T3"/>
                  </a:cxn>
                  <a:cxn ang="T10">
                    <a:pos x="T4" y="T5"/>
                  </a:cxn>
                  <a:cxn ang="T11">
                    <a:pos x="T6" y="T7"/>
                  </a:cxn>
                </a:cxnLst>
                <a:rect l="T12" t="T13" r="T14" b="T15"/>
                <a:pathLst>
                  <a:path w="10" h="45">
                    <a:moveTo>
                      <a:pt x="0" y="8"/>
                    </a:moveTo>
                    <a:lnTo>
                      <a:pt x="3" y="7"/>
                    </a:lnTo>
                    <a:lnTo>
                      <a:pt x="10" y="0"/>
                    </a:lnTo>
                    <a:lnTo>
                      <a:pt x="10" y="45"/>
                    </a:lnTo>
                  </a:path>
                </a:pathLst>
              </a:custGeom>
              <a:noFill/>
              <a:ln w="4">
                <a:solidFill>
                  <a:srgbClr val="000000"/>
                </a:solidFill>
                <a:round/>
                <a:headEnd/>
                <a:tailEnd/>
              </a:ln>
            </p:spPr>
            <p:txBody>
              <a:bodyPr/>
              <a:lstStyle/>
              <a:p>
                <a:endParaRPr lang="en-US"/>
              </a:p>
            </p:txBody>
          </p:sp>
          <p:sp>
            <p:nvSpPr>
              <p:cNvPr id="86" name="Freeform 1036"/>
              <p:cNvSpPr>
                <a:spLocks/>
              </p:cNvSpPr>
              <p:nvPr/>
            </p:nvSpPr>
            <p:spPr bwMode="auto">
              <a:xfrm>
                <a:off x="3608388" y="3741738"/>
                <a:ext cx="50800" cy="71438"/>
              </a:xfrm>
              <a:custGeom>
                <a:avLst/>
                <a:gdLst>
                  <a:gd name="T0" fmla="*/ 35282183 w 32"/>
                  <a:gd name="T1" fmla="*/ 0 h 45"/>
                  <a:gd name="T2" fmla="*/ 17640298 w 32"/>
                  <a:gd name="T3" fmla="*/ 2520968 h 45"/>
                  <a:gd name="T4" fmla="*/ 5040312 w 32"/>
                  <a:gd name="T5" fmla="*/ 20161390 h 45"/>
                  <a:gd name="T6" fmla="*/ 0 w 32"/>
                  <a:gd name="T7" fmla="*/ 47884094 h 45"/>
                  <a:gd name="T8" fmla="*/ 0 w 32"/>
                  <a:gd name="T9" fmla="*/ 65524524 h 45"/>
                  <a:gd name="T10" fmla="*/ 5040312 w 32"/>
                  <a:gd name="T11" fmla="*/ 90726254 h 45"/>
                  <a:gd name="T12" fmla="*/ 17640298 w 32"/>
                  <a:gd name="T13" fmla="*/ 108368284 h 45"/>
                  <a:gd name="T14" fmla="*/ 35282183 w 32"/>
                  <a:gd name="T15" fmla="*/ 113408630 h 45"/>
                  <a:gd name="T16" fmla="*/ 45362803 w 32"/>
                  <a:gd name="T17" fmla="*/ 113408630 h 45"/>
                  <a:gd name="T18" fmla="*/ 63003107 w 32"/>
                  <a:gd name="T19" fmla="*/ 108368284 h 45"/>
                  <a:gd name="T20" fmla="*/ 75604676 w 32"/>
                  <a:gd name="T21" fmla="*/ 90726254 h 45"/>
                  <a:gd name="T22" fmla="*/ 80644986 w 32"/>
                  <a:gd name="T23" fmla="*/ 65524524 h 45"/>
                  <a:gd name="T24" fmla="*/ 80644986 w 32"/>
                  <a:gd name="T25" fmla="*/ 47884094 h 45"/>
                  <a:gd name="T26" fmla="*/ 75604676 w 32"/>
                  <a:gd name="T27" fmla="*/ 20161390 h 45"/>
                  <a:gd name="T28" fmla="*/ 63003107 w 32"/>
                  <a:gd name="T29" fmla="*/ 2520968 h 45"/>
                  <a:gd name="T30" fmla="*/ 45362803 w 32"/>
                  <a:gd name="T31" fmla="*/ 0 h 45"/>
                  <a:gd name="T32" fmla="*/ 35282183 w 32"/>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45"/>
                  <a:gd name="T53" fmla="*/ 32 w 3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45">
                    <a:moveTo>
                      <a:pt x="14" y="0"/>
                    </a:moveTo>
                    <a:lnTo>
                      <a:pt x="7" y="1"/>
                    </a:lnTo>
                    <a:lnTo>
                      <a:pt x="2" y="8"/>
                    </a:lnTo>
                    <a:lnTo>
                      <a:pt x="0" y="19"/>
                    </a:lnTo>
                    <a:lnTo>
                      <a:pt x="0" y="26"/>
                    </a:lnTo>
                    <a:lnTo>
                      <a:pt x="2" y="36"/>
                    </a:lnTo>
                    <a:lnTo>
                      <a:pt x="7" y="43"/>
                    </a:lnTo>
                    <a:lnTo>
                      <a:pt x="14" y="45"/>
                    </a:lnTo>
                    <a:lnTo>
                      <a:pt x="18" y="45"/>
                    </a:lnTo>
                    <a:lnTo>
                      <a:pt x="25" y="43"/>
                    </a:lnTo>
                    <a:lnTo>
                      <a:pt x="30" y="36"/>
                    </a:lnTo>
                    <a:lnTo>
                      <a:pt x="32" y="26"/>
                    </a:lnTo>
                    <a:lnTo>
                      <a:pt x="32" y="19"/>
                    </a:lnTo>
                    <a:lnTo>
                      <a:pt x="30" y="8"/>
                    </a:lnTo>
                    <a:lnTo>
                      <a:pt x="25" y="1"/>
                    </a:lnTo>
                    <a:lnTo>
                      <a:pt x="18" y="0"/>
                    </a:lnTo>
                    <a:lnTo>
                      <a:pt x="14" y="0"/>
                    </a:lnTo>
                  </a:path>
                </a:pathLst>
              </a:custGeom>
              <a:noFill/>
              <a:ln w="4">
                <a:solidFill>
                  <a:srgbClr val="000000"/>
                </a:solidFill>
                <a:round/>
                <a:headEnd/>
                <a:tailEnd/>
              </a:ln>
            </p:spPr>
            <p:txBody>
              <a:bodyPr/>
              <a:lstStyle/>
              <a:p>
                <a:endParaRPr lang="en-US"/>
              </a:p>
            </p:txBody>
          </p:sp>
          <p:sp>
            <p:nvSpPr>
              <p:cNvPr id="87" name="Line 1037"/>
              <p:cNvSpPr>
                <a:spLocks noChangeShapeType="1"/>
              </p:cNvSpPr>
              <p:nvPr/>
            </p:nvSpPr>
            <p:spPr bwMode="auto">
              <a:xfrm>
                <a:off x="3703638" y="2870201"/>
                <a:ext cx="44450" cy="1588"/>
              </a:xfrm>
              <a:prstGeom prst="line">
                <a:avLst/>
              </a:prstGeom>
              <a:noFill/>
              <a:ln w="4">
                <a:solidFill>
                  <a:srgbClr val="000000"/>
                </a:solidFill>
                <a:round/>
                <a:headEnd/>
                <a:tailEnd/>
              </a:ln>
            </p:spPr>
            <p:txBody>
              <a:bodyPr/>
              <a:lstStyle/>
              <a:p>
                <a:endParaRPr lang="en-US"/>
              </a:p>
            </p:txBody>
          </p:sp>
          <p:sp>
            <p:nvSpPr>
              <p:cNvPr id="88" name="Freeform 1038"/>
              <p:cNvSpPr>
                <a:spLocks/>
              </p:cNvSpPr>
              <p:nvPr/>
            </p:nvSpPr>
            <p:spPr bwMode="auto">
              <a:xfrm>
                <a:off x="3298825" y="2838451"/>
                <a:ext cx="46038" cy="73025"/>
              </a:xfrm>
              <a:custGeom>
                <a:avLst/>
                <a:gdLst>
                  <a:gd name="T0" fmla="*/ 30242208 w 29"/>
                  <a:gd name="T1" fmla="*/ 0 h 46"/>
                  <a:gd name="T2" fmla="*/ 12601712 w 29"/>
                  <a:gd name="T3" fmla="*/ 5040312 h 46"/>
                  <a:gd name="T4" fmla="*/ 5040367 w 29"/>
                  <a:gd name="T5" fmla="*/ 22682199 h 46"/>
                  <a:gd name="T6" fmla="*/ 0 w 29"/>
                  <a:gd name="T7" fmla="*/ 50403121 h 46"/>
                  <a:gd name="T8" fmla="*/ 0 w 29"/>
                  <a:gd name="T9" fmla="*/ 68043427 h 46"/>
                  <a:gd name="T10" fmla="*/ 5040367 w 29"/>
                  <a:gd name="T11" fmla="*/ 93246569 h 46"/>
                  <a:gd name="T12" fmla="*/ 12601712 w 29"/>
                  <a:gd name="T13" fmla="*/ 110886888 h 46"/>
                  <a:gd name="T14" fmla="*/ 30242208 w 29"/>
                  <a:gd name="T15" fmla="*/ 115927199 h 46"/>
                  <a:gd name="T16" fmla="*/ 42843916 w 29"/>
                  <a:gd name="T17" fmla="*/ 115927199 h 46"/>
                  <a:gd name="T18" fmla="*/ 60484416 w 29"/>
                  <a:gd name="T19" fmla="*/ 110886888 h 46"/>
                  <a:gd name="T20" fmla="*/ 70565148 w 29"/>
                  <a:gd name="T21" fmla="*/ 93246569 h 46"/>
                  <a:gd name="T22" fmla="*/ 73086124 w 29"/>
                  <a:gd name="T23" fmla="*/ 68043427 h 46"/>
                  <a:gd name="T24" fmla="*/ 73086124 w 29"/>
                  <a:gd name="T25" fmla="*/ 50403121 h 46"/>
                  <a:gd name="T26" fmla="*/ 70565148 w 29"/>
                  <a:gd name="T27" fmla="*/ 22682199 h 46"/>
                  <a:gd name="T28" fmla="*/ 60484416 w 29"/>
                  <a:gd name="T29" fmla="*/ 5040312 h 46"/>
                  <a:gd name="T30" fmla="*/ 42843916 w 29"/>
                  <a:gd name="T31" fmla="*/ 0 h 46"/>
                  <a:gd name="T32" fmla="*/ 30242208 w 29"/>
                  <a:gd name="T33" fmla="*/ 0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46"/>
                  <a:gd name="T53" fmla="*/ 29 w 29"/>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46">
                    <a:moveTo>
                      <a:pt x="12" y="0"/>
                    </a:moveTo>
                    <a:lnTo>
                      <a:pt x="5" y="2"/>
                    </a:lnTo>
                    <a:lnTo>
                      <a:pt x="2" y="9"/>
                    </a:lnTo>
                    <a:lnTo>
                      <a:pt x="0" y="20"/>
                    </a:lnTo>
                    <a:lnTo>
                      <a:pt x="0" y="27"/>
                    </a:lnTo>
                    <a:lnTo>
                      <a:pt x="2" y="37"/>
                    </a:lnTo>
                    <a:lnTo>
                      <a:pt x="5" y="44"/>
                    </a:lnTo>
                    <a:lnTo>
                      <a:pt x="12" y="46"/>
                    </a:lnTo>
                    <a:lnTo>
                      <a:pt x="17" y="46"/>
                    </a:lnTo>
                    <a:lnTo>
                      <a:pt x="24" y="44"/>
                    </a:lnTo>
                    <a:lnTo>
                      <a:pt x="28" y="37"/>
                    </a:lnTo>
                    <a:lnTo>
                      <a:pt x="29" y="27"/>
                    </a:lnTo>
                    <a:lnTo>
                      <a:pt x="29" y="20"/>
                    </a:lnTo>
                    <a:lnTo>
                      <a:pt x="28" y="9"/>
                    </a:lnTo>
                    <a:lnTo>
                      <a:pt x="24" y="2"/>
                    </a:lnTo>
                    <a:lnTo>
                      <a:pt x="17" y="0"/>
                    </a:lnTo>
                    <a:lnTo>
                      <a:pt x="12" y="0"/>
                    </a:lnTo>
                  </a:path>
                </a:pathLst>
              </a:custGeom>
              <a:noFill/>
              <a:ln w="4">
                <a:solidFill>
                  <a:srgbClr val="000000"/>
                </a:solidFill>
                <a:round/>
                <a:headEnd/>
                <a:tailEnd/>
              </a:ln>
            </p:spPr>
            <p:txBody>
              <a:bodyPr/>
              <a:lstStyle/>
              <a:p>
                <a:endParaRPr lang="en-US"/>
              </a:p>
            </p:txBody>
          </p:sp>
          <p:sp>
            <p:nvSpPr>
              <p:cNvPr id="89" name="Freeform 1039"/>
              <p:cNvSpPr>
                <a:spLocks/>
              </p:cNvSpPr>
              <p:nvPr/>
            </p:nvSpPr>
            <p:spPr bwMode="auto">
              <a:xfrm>
                <a:off x="3370263" y="2905126"/>
                <a:ext cx="6350" cy="6350"/>
              </a:xfrm>
              <a:custGeom>
                <a:avLst/>
                <a:gdLst>
                  <a:gd name="T0" fmla="*/ 5040312 w 4"/>
                  <a:gd name="T1" fmla="*/ 0 h 4"/>
                  <a:gd name="T2" fmla="*/ 0 w 4"/>
                  <a:gd name="T3" fmla="*/ 5040312 h 4"/>
                  <a:gd name="T4" fmla="*/ 5040312 w 4"/>
                  <a:gd name="T5" fmla="*/ 10080623 h 4"/>
                  <a:gd name="T6" fmla="*/ 10080623 w 4"/>
                  <a:gd name="T7" fmla="*/ 5040312 h 4"/>
                  <a:gd name="T8" fmla="*/ 5040312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0"/>
                    </a:moveTo>
                    <a:lnTo>
                      <a:pt x="0" y="2"/>
                    </a:lnTo>
                    <a:lnTo>
                      <a:pt x="2" y="4"/>
                    </a:lnTo>
                    <a:lnTo>
                      <a:pt x="4" y="2"/>
                    </a:lnTo>
                    <a:lnTo>
                      <a:pt x="2" y="0"/>
                    </a:lnTo>
                  </a:path>
                </a:pathLst>
              </a:custGeom>
              <a:noFill/>
              <a:ln w="4">
                <a:solidFill>
                  <a:srgbClr val="000000"/>
                </a:solidFill>
                <a:round/>
                <a:headEnd/>
                <a:tailEnd/>
              </a:ln>
            </p:spPr>
            <p:txBody>
              <a:bodyPr/>
              <a:lstStyle/>
              <a:p>
                <a:endParaRPr lang="en-US"/>
              </a:p>
            </p:txBody>
          </p:sp>
          <p:sp>
            <p:nvSpPr>
              <p:cNvPr id="90" name="Freeform 1040"/>
              <p:cNvSpPr>
                <a:spLocks/>
              </p:cNvSpPr>
              <p:nvPr/>
            </p:nvSpPr>
            <p:spPr bwMode="auto">
              <a:xfrm>
                <a:off x="3400425" y="2838451"/>
                <a:ext cx="53975" cy="73025"/>
              </a:xfrm>
              <a:custGeom>
                <a:avLst/>
                <a:gdLst>
                  <a:gd name="T0" fmla="*/ 35282184 w 34"/>
                  <a:gd name="T1" fmla="*/ 0 h 46"/>
                  <a:gd name="T2" fmla="*/ 17640298 w 34"/>
                  <a:gd name="T3" fmla="*/ 5040312 h 46"/>
                  <a:gd name="T4" fmla="*/ 5040312 w 34"/>
                  <a:gd name="T5" fmla="*/ 22682199 h 46"/>
                  <a:gd name="T6" fmla="*/ 0 w 34"/>
                  <a:gd name="T7" fmla="*/ 50403121 h 46"/>
                  <a:gd name="T8" fmla="*/ 0 w 34"/>
                  <a:gd name="T9" fmla="*/ 68043427 h 46"/>
                  <a:gd name="T10" fmla="*/ 5040312 w 34"/>
                  <a:gd name="T11" fmla="*/ 93246569 h 46"/>
                  <a:gd name="T12" fmla="*/ 17640298 w 34"/>
                  <a:gd name="T13" fmla="*/ 110886888 h 46"/>
                  <a:gd name="T14" fmla="*/ 35282184 w 34"/>
                  <a:gd name="T15" fmla="*/ 115927199 h 46"/>
                  <a:gd name="T16" fmla="*/ 50403115 w 34"/>
                  <a:gd name="T17" fmla="*/ 115927199 h 46"/>
                  <a:gd name="T18" fmla="*/ 68043419 w 34"/>
                  <a:gd name="T19" fmla="*/ 110886888 h 46"/>
                  <a:gd name="T20" fmla="*/ 80644989 w 34"/>
                  <a:gd name="T21" fmla="*/ 93246569 h 46"/>
                  <a:gd name="T22" fmla="*/ 85685299 w 34"/>
                  <a:gd name="T23" fmla="*/ 68043427 h 46"/>
                  <a:gd name="T24" fmla="*/ 85685299 w 34"/>
                  <a:gd name="T25" fmla="*/ 50403121 h 46"/>
                  <a:gd name="T26" fmla="*/ 80644989 w 34"/>
                  <a:gd name="T27" fmla="*/ 22682199 h 46"/>
                  <a:gd name="T28" fmla="*/ 68043419 w 34"/>
                  <a:gd name="T29" fmla="*/ 5040312 h 46"/>
                  <a:gd name="T30" fmla="*/ 50403115 w 34"/>
                  <a:gd name="T31" fmla="*/ 0 h 46"/>
                  <a:gd name="T32" fmla="*/ 35282184 w 34"/>
                  <a:gd name="T33" fmla="*/ 0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46"/>
                  <a:gd name="T53" fmla="*/ 34 w 34"/>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46">
                    <a:moveTo>
                      <a:pt x="14" y="0"/>
                    </a:moveTo>
                    <a:lnTo>
                      <a:pt x="7" y="2"/>
                    </a:lnTo>
                    <a:lnTo>
                      <a:pt x="2" y="9"/>
                    </a:lnTo>
                    <a:lnTo>
                      <a:pt x="0" y="20"/>
                    </a:lnTo>
                    <a:lnTo>
                      <a:pt x="0" y="27"/>
                    </a:lnTo>
                    <a:lnTo>
                      <a:pt x="2" y="37"/>
                    </a:lnTo>
                    <a:lnTo>
                      <a:pt x="7" y="44"/>
                    </a:lnTo>
                    <a:lnTo>
                      <a:pt x="14" y="46"/>
                    </a:lnTo>
                    <a:lnTo>
                      <a:pt x="20" y="46"/>
                    </a:lnTo>
                    <a:lnTo>
                      <a:pt x="27" y="44"/>
                    </a:lnTo>
                    <a:lnTo>
                      <a:pt x="32" y="37"/>
                    </a:lnTo>
                    <a:lnTo>
                      <a:pt x="34" y="27"/>
                    </a:lnTo>
                    <a:lnTo>
                      <a:pt x="34" y="20"/>
                    </a:lnTo>
                    <a:lnTo>
                      <a:pt x="32" y="9"/>
                    </a:lnTo>
                    <a:lnTo>
                      <a:pt x="27" y="2"/>
                    </a:lnTo>
                    <a:lnTo>
                      <a:pt x="20" y="0"/>
                    </a:lnTo>
                    <a:lnTo>
                      <a:pt x="14" y="0"/>
                    </a:lnTo>
                  </a:path>
                </a:pathLst>
              </a:custGeom>
              <a:noFill/>
              <a:ln w="4">
                <a:solidFill>
                  <a:srgbClr val="000000"/>
                </a:solidFill>
                <a:round/>
                <a:headEnd/>
                <a:tailEnd/>
              </a:ln>
            </p:spPr>
            <p:txBody>
              <a:bodyPr/>
              <a:lstStyle/>
              <a:p>
                <a:endParaRPr lang="en-US"/>
              </a:p>
            </p:txBody>
          </p:sp>
          <p:sp>
            <p:nvSpPr>
              <p:cNvPr id="91" name="Freeform 1041"/>
              <p:cNvSpPr>
                <a:spLocks/>
              </p:cNvSpPr>
              <p:nvPr/>
            </p:nvSpPr>
            <p:spPr bwMode="auto">
              <a:xfrm>
                <a:off x="3481388" y="2838451"/>
                <a:ext cx="15875" cy="73025"/>
              </a:xfrm>
              <a:custGeom>
                <a:avLst/>
                <a:gdLst>
                  <a:gd name="T0" fmla="*/ 0 w 10"/>
                  <a:gd name="T1" fmla="*/ 22682199 h 46"/>
                  <a:gd name="T2" fmla="*/ 7559675 w 10"/>
                  <a:gd name="T3" fmla="*/ 17640300 h 46"/>
                  <a:gd name="T4" fmla="*/ 25201559 w 10"/>
                  <a:gd name="T5" fmla="*/ 0 h 46"/>
                  <a:gd name="T6" fmla="*/ 25201559 w 10"/>
                  <a:gd name="T7" fmla="*/ 115927199 h 46"/>
                  <a:gd name="T8" fmla="*/ 0 60000 65536"/>
                  <a:gd name="T9" fmla="*/ 0 60000 65536"/>
                  <a:gd name="T10" fmla="*/ 0 60000 65536"/>
                  <a:gd name="T11" fmla="*/ 0 60000 65536"/>
                  <a:gd name="T12" fmla="*/ 0 w 10"/>
                  <a:gd name="T13" fmla="*/ 0 h 46"/>
                  <a:gd name="T14" fmla="*/ 10 w 10"/>
                  <a:gd name="T15" fmla="*/ 46 h 46"/>
                </a:gdLst>
                <a:ahLst/>
                <a:cxnLst>
                  <a:cxn ang="T8">
                    <a:pos x="T0" y="T1"/>
                  </a:cxn>
                  <a:cxn ang="T9">
                    <a:pos x="T2" y="T3"/>
                  </a:cxn>
                  <a:cxn ang="T10">
                    <a:pos x="T4" y="T5"/>
                  </a:cxn>
                  <a:cxn ang="T11">
                    <a:pos x="T6" y="T7"/>
                  </a:cxn>
                </a:cxnLst>
                <a:rect l="T12" t="T13" r="T14" b="T15"/>
                <a:pathLst>
                  <a:path w="10" h="46">
                    <a:moveTo>
                      <a:pt x="0" y="9"/>
                    </a:moveTo>
                    <a:lnTo>
                      <a:pt x="3" y="7"/>
                    </a:lnTo>
                    <a:lnTo>
                      <a:pt x="10" y="0"/>
                    </a:lnTo>
                    <a:lnTo>
                      <a:pt x="10" y="46"/>
                    </a:lnTo>
                  </a:path>
                </a:pathLst>
              </a:custGeom>
              <a:noFill/>
              <a:ln w="4">
                <a:solidFill>
                  <a:srgbClr val="000000"/>
                </a:solidFill>
                <a:round/>
                <a:headEnd/>
                <a:tailEnd/>
              </a:ln>
            </p:spPr>
            <p:txBody>
              <a:bodyPr/>
              <a:lstStyle/>
              <a:p>
                <a:endParaRPr lang="en-US"/>
              </a:p>
            </p:txBody>
          </p:sp>
          <p:sp>
            <p:nvSpPr>
              <p:cNvPr id="92" name="Freeform 1042"/>
              <p:cNvSpPr>
                <a:spLocks/>
              </p:cNvSpPr>
              <p:nvPr/>
            </p:nvSpPr>
            <p:spPr bwMode="auto">
              <a:xfrm>
                <a:off x="3540125" y="2838451"/>
                <a:ext cx="49213" cy="73025"/>
              </a:xfrm>
              <a:custGeom>
                <a:avLst/>
                <a:gdLst>
                  <a:gd name="T0" fmla="*/ 35282550 w 31"/>
                  <a:gd name="T1" fmla="*/ 0 h 46"/>
                  <a:gd name="T2" fmla="*/ 17642069 w 31"/>
                  <a:gd name="T3" fmla="*/ 5040312 h 46"/>
                  <a:gd name="T4" fmla="*/ 2520976 w 31"/>
                  <a:gd name="T5" fmla="*/ 22682199 h 46"/>
                  <a:gd name="T6" fmla="*/ 0 w 31"/>
                  <a:gd name="T7" fmla="*/ 50403121 h 46"/>
                  <a:gd name="T8" fmla="*/ 0 w 31"/>
                  <a:gd name="T9" fmla="*/ 68043427 h 46"/>
                  <a:gd name="T10" fmla="*/ 2520976 w 31"/>
                  <a:gd name="T11" fmla="*/ 93246569 h 46"/>
                  <a:gd name="T12" fmla="*/ 17642069 w 31"/>
                  <a:gd name="T13" fmla="*/ 110886888 h 46"/>
                  <a:gd name="T14" fmla="*/ 35282550 w 31"/>
                  <a:gd name="T15" fmla="*/ 115927199 h 46"/>
                  <a:gd name="T16" fmla="*/ 42843887 w 31"/>
                  <a:gd name="T17" fmla="*/ 115927199 h 46"/>
                  <a:gd name="T18" fmla="*/ 60484374 w 31"/>
                  <a:gd name="T19" fmla="*/ 110886888 h 46"/>
                  <a:gd name="T20" fmla="*/ 73086074 w 31"/>
                  <a:gd name="T21" fmla="*/ 93246569 h 46"/>
                  <a:gd name="T22" fmla="*/ 78126437 w 31"/>
                  <a:gd name="T23" fmla="*/ 68043427 h 46"/>
                  <a:gd name="T24" fmla="*/ 78126437 w 31"/>
                  <a:gd name="T25" fmla="*/ 50403121 h 46"/>
                  <a:gd name="T26" fmla="*/ 73086074 w 31"/>
                  <a:gd name="T27" fmla="*/ 22682199 h 46"/>
                  <a:gd name="T28" fmla="*/ 60484374 w 31"/>
                  <a:gd name="T29" fmla="*/ 5040312 h 46"/>
                  <a:gd name="T30" fmla="*/ 42843887 w 31"/>
                  <a:gd name="T31" fmla="*/ 0 h 46"/>
                  <a:gd name="T32" fmla="*/ 35282550 w 31"/>
                  <a:gd name="T33" fmla="*/ 0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46"/>
                  <a:gd name="T53" fmla="*/ 31 w 31"/>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46">
                    <a:moveTo>
                      <a:pt x="14" y="0"/>
                    </a:moveTo>
                    <a:lnTo>
                      <a:pt x="7" y="2"/>
                    </a:lnTo>
                    <a:lnTo>
                      <a:pt x="1" y="9"/>
                    </a:lnTo>
                    <a:lnTo>
                      <a:pt x="0" y="20"/>
                    </a:lnTo>
                    <a:lnTo>
                      <a:pt x="0" y="27"/>
                    </a:lnTo>
                    <a:lnTo>
                      <a:pt x="1" y="37"/>
                    </a:lnTo>
                    <a:lnTo>
                      <a:pt x="7" y="44"/>
                    </a:lnTo>
                    <a:lnTo>
                      <a:pt x="14" y="46"/>
                    </a:lnTo>
                    <a:lnTo>
                      <a:pt x="17" y="46"/>
                    </a:lnTo>
                    <a:lnTo>
                      <a:pt x="24" y="44"/>
                    </a:lnTo>
                    <a:lnTo>
                      <a:pt x="29" y="37"/>
                    </a:lnTo>
                    <a:lnTo>
                      <a:pt x="31" y="27"/>
                    </a:lnTo>
                    <a:lnTo>
                      <a:pt x="31" y="20"/>
                    </a:lnTo>
                    <a:lnTo>
                      <a:pt x="29" y="9"/>
                    </a:lnTo>
                    <a:lnTo>
                      <a:pt x="24" y="2"/>
                    </a:lnTo>
                    <a:lnTo>
                      <a:pt x="17" y="0"/>
                    </a:lnTo>
                    <a:lnTo>
                      <a:pt x="14" y="0"/>
                    </a:lnTo>
                  </a:path>
                </a:pathLst>
              </a:custGeom>
              <a:noFill/>
              <a:ln w="4">
                <a:solidFill>
                  <a:srgbClr val="000000"/>
                </a:solidFill>
                <a:round/>
                <a:headEnd/>
                <a:tailEnd/>
              </a:ln>
            </p:spPr>
            <p:txBody>
              <a:bodyPr/>
              <a:lstStyle/>
              <a:p>
                <a:endParaRPr lang="en-US"/>
              </a:p>
            </p:txBody>
          </p:sp>
          <p:sp>
            <p:nvSpPr>
              <p:cNvPr id="93" name="Freeform 1043"/>
              <p:cNvSpPr>
                <a:spLocks/>
              </p:cNvSpPr>
              <p:nvPr/>
            </p:nvSpPr>
            <p:spPr bwMode="auto">
              <a:xfrm>
                <a:off x="3608388" y="2838451"/>
                <a:ext cx="50800" cy="73025"/>
              </a:xfrm>
              <a:custGeom>
                <a:avLst/>
                <a:gdLst>
                  <a:gd name="T0" fmla="*/ 35282183 w 32"/>
                  <a:gd name="T1" fmla="*/ 0 h 46"/>
                  <a:gd name="T2" fmla="*/ 17640298 w 32"/>
                  <a:gd name="T3" fmla="*/ 5040312 h 46"/>
                  <a:gd name="T4" fmla="*/ 5040312 w 32"/>
                  <a:gd name="T5" fmla="*/ 22682199 h 46"/>
                  <a:gd name="T6" fmla="*/ 0 w 32"/>
                  <a:gd name="T7" fmla="*/ 50403121 h 46"/>
                  <a:gd name="T8" fmla="*/ 0 w 32"/>
                  <a:gd name="T9" fmla="*/ 68043427 h 46"/>
                  <a:gd name="T10" fmla="*/ 5040312 w 32"/>
                  <a:gd name="T11" fmla="*/ 93246569 h 46"/>
                  <a:gd name="T12" fmla="*/ 17640298 w 32"/>
                  <a:gd name="T13" fmla="*/ 110886888 h 46"/>
                  <a:gd name="T14" fmla="*/ 35282183 w 32"/>
                  <a:gd name="T15" fmla="*/ 115927199 h 46"/>
                  <a:gd name="T16" fmla="*/ 45362803 w 32"/>
                  <a:gd name="T17" fmla="*/ 115927199 h 46"/>
                  <a:gd name="T18" fmla="*/ 63003107 w 32"/>
                  <a:gd name="T19" fmla="*/ 110886888 h 46"/>
                  <a:gd name="T20" fmla="*/ 75604676 w 32"/>
                  <a:gd name="T21" fmla="*/ 93246569 h 46"/>
                  <a:gd name="T22" fmla="*/ 80644986 w 32"/>
                  <a:gd name="T23" fmla="*/ 68043427 h 46"/>
                  <a:gd name="T24" fmla="*/ 80644986 w 32"/>
                  <a:gd name="T25" fmla="*/ 50403121 h 46"/>
                  <a:gd name="T26" fmla="*/ 75604676 w 32"/>
                  <a:gd name="T27" fmla="*/ 22682199 h 46"/>
                  <a:gd name="T28" fmla="*/ 63003107 w 32"/>
                  <a:gd name="T29" fmla="*/ 5040312 h 46"/>
                  <a:gd name="T30" fmla="*/ 45362803 w 32"/>
                  <a:gd name="T31" fmla="*/ 0 h 46"/>
                  <a:gd name="T32" fmla="*/ 35282183 w 32"/>
                  <a:gd name="T33" fmla="*/ 0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46"/>
                  <a:gd name="T53" fmla="*/ 32 w 32"/>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46">
                    <a:moveTo>
                      <a:pt x="14" y="0"/>
                    </a:moveTo>
                    <a:lnTo>
                      <a:pt x="7" y="2"/>
                    </a:lnTo>
                    <a:lnTo>
                      <a:pt x="2" y="9"/>
                    </a:lnTo>
                    <a:lnTo>
                      <a:pt x="0" y="20"/>
                    </a:lnTo>
                    <a:lnTo>
                      <a:pt x="0" y="27"/>
                    </a:lnTo>
                    <a:lnTo>
                      <a:pt x="2" y="37"/>
                    </a:lnTo>
                    <a:lnTo>
                      <a:pt x="7" y="44"/>
                    </a:lnTo>
                    <a:lnTo>
                      <a:pt x="14" y="46"/>
                    </a:lnTo>
                    <a:lnTo>
                      <a:pt x="18" y="46"/>
                    </a:lnTo>
                    <a:lnTo>
                      <a:pt x="25" y="44"/>
                    </a:lnTo>
                    <a:lnTo>
                      <a:pt x="30" y="37"/>
                    </a:lnTo>
                    <a:lnTo>
                      <a:pt x="32" y="27"/>
                    </a:lnTo>
                    <a:lnTo>
                      <a:pt x="32" y="20"/>
                    </a:lnTo>
                    <a:lnTo>
                      <a:pt x="30" y="9"/>
                    </a:lnTo>
                    <a:lnTo>
                      <a:pt x="25" y="2"/>
                    </a:lnTo>
                    <a:lnTo>
                      <a:pt x="18" y="0"/>
                    </a:lnTo>
                    <a:lnTo>
                      <a:pt x="14" y="0"/>
                    </a:lnTo>
                  </a:path>
                </a:pathLst>
              </a:custGeom>
              <a:noFill/>
              <a:ln w="4">
                <a:solidFill>
                  <a:srgbClr val="000000"/>
                </a:solidFill>
                <a:round/>
                <a:headEnd/>
                <a:tailEnd/>
              </a:ln>
            </p:spPr>
            <p:txBody>
              <a:bodyPr/>
              <a:lstStyle/>
              <a:p>
                <a:endParaRPr lang="en-US"/>
              </a:p>
            </p:txBody>
          </p:sp>
          <p:sp>
            <p:nvSpPr>
              <p:cNvPr id="94" name="Line 1044"/>
              <p:cNvSpPr>
                <a:spLocks noChangeShapeType="1"/>
              </p:cNvSpPr>
              <p:nvPr/>
            </p:nvSpPr>
            <p:spPr bwMode="auto">
              <a:xfrm>
                <a:off x="3703638" y="1966913"/>
                <a:ext cx="44450" cy="1588"/>
              </a:xfrm>
              <a:prstGeom prst="line">
                <a:avLst/>
              </a:prstGeom>
              <a:noFill/>
              <a:ln w="4">
                <a:solidFill>
                  <a:srgbClr val="000000"/>
                </a:solidFill>
                <a:round/>
                <a:headEnd/>
                <a:tailEnd/>
              </a:ln>
            </p:spPr>
            <p:txBody>
              <a:bodyPr/>
              <a:lstStyle/>
              <a:p>
                <a:endParaRPr lang="en-US"/>
              </a:p>
            </p:txBody>
          </p:sp>
          <p:sp>
            <p:nvSpPr>
              <p:cNvPr id="95" name="Freeform 1045"/>
              <p:cNvSpPr>
                <a:spLocks/>
              </p:cNvSpPr>
              <p:nvPr/>
            </p:nvSpPr>
            <p:spPr bwMode="auto">
              <a:xfrm>
                <a:off x="3298825" y="1970088"/>
                <a:ext cx="46038" cy="73025"/>
              </a:xfrm>
              <a:custGeom>
                <a:avLst/>
                <a:gdLst>
                  <a:gd name="T0" fmla="*/ 30242208 w 29"/>
                  <a:gd name="T1" fmla="*/ 0 h 46"/>
                  <a:gd name="T2" fmla="*/ 12601712 w 29"/>
                  <a:gd name="T3" fmla="*/ 5040312 h 46"/>
                  <a:gd name="T4" fmla="*/ 5040367 w 29"/>
                  <a:gd name="T5" fmla="*/ 22682199 h 46"/>
                  <a:gd name="T6" fmla="*/ 0 w 29"/>
                  <a:gd name="T7" fmla="*/ 47883759 h 46"/>
                  <a:gd name="T8" fmla="*/ 0 w 29"/>
                  <a:gd name="T9" fmla="*/ 65524066 h 46"/>
                  <a:gd name="T10" fmla="*/ 5040367 w 29"/>
                  <a:gd name="T11" fmla="*/ 93246569 h 46"/>
                  <a:gd name="T12" fmla="*/ 12601712 w 29"/>
                  <a:gd name="T13" fmla="*/ 110886888 h 46"/>
                  <a:gd name="T14" fmla="*/ 30242208 w 29"/>
                  <a:gd name="T15" fmla="*/ 115927199 h 46"/>
                  <a:gd name="T16" fmla="*/ 42843916 w 29"/>
                  <a:gd name="T17" fmla="*/ 115927199 h 46"/>
                  <a:gd name="T18" fmla="*/ 60484416 w 29"/>
                  <a:gd name="T19" fmla="*/ 110886888 h 46"/>
                  <a:gd name="T20" fmla="*/ 70565148 w 29"/>
                  <a:gd name="T21" fmla="*/ 93246569 h 46"/>
                  <a:gd name="T22" fmla="*/ 73086124 w 29"/>
                  <a:gd name="T23" fmla="*/ 65524066 h 46"/>
                  <a:gd name="T24" fmla="*/ 73086124 w 29"/>
                  <a:gd name="T25" fmla="*/ 47883759 h 46"/>
                  <a:gd name="T26" fmla="*/ 70565148 w 29"/>
                  <a:gd name="T27" fmla="*/ 22682199 h 46"/>
                  <a:gd name="T28" fmla="*/ 60484416 w 29"/>
                  <a:gd name="T29" fmla="*/ 5040312 h 46"/>
                  <a:gd name="T30" fmla="*/ 42843916 w 29"/>
                  <a:gd name="T31" fmla="*/ 0 h 46"/>
                  <a:gd name="T32" fmla="*/ 30242208 w 29"/>
                  <a:gd name="T33" fmla="*/ 0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46"/>
                  <a:gd name="T53" fmla="*/ 29 w 29"/>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46">
                    <a:moveTo>
                      <a:pt x="12" y="0"/>
                    </a:moveTo>
                    <a:lnTo>
                      <a:pt x="5" y="2"/>
                    </a:lnTo>
                    <a:lnTo>
                      <a:pt x="2" y="9"/>
                    </a:lnTo>
                    <a:lnTo>
                      <a:pt x="0" y="19"/>
                    </a:lnTo>
                    <a:lnTo>
                      <a:pt x="0" y="26"/>
                    </a:lnTo>
                    <a:lnTo>
                      <a:pt x="2" y="37"/>
                    </a:lnTo>
                    <a:lnTo>
                      <a:pt x="5" y="44"/>
                    </a:lnTo>
                    <a:lnTo>
                      <a:pt x="12" y="46"/>
                    </a:lnTo>
                    <a:lnTo>
                      <a:pt x="17" y="46"/>
                    </a:lnTo>
                    <a:lnTo>
                      <a:pt x="24" y="44"/>
                    </a:lnTo>
                    <a:lnTo>
                      <a:pt x="28" y="37"/>
                    </a:lnTo>
                    <a:lnTo>
                      <a:pt x="29" y="26"/>
                    </a:lnTo>
                    <a:lnTo>
                      <a:pt x="29" y="19"/>
                    </a:lnTo>
                    <a:lnTo>
                      <a:pt x="28" y="9"/>
                    </a:lnTo>
                    <a:lnTo>
                      <a:pt x="24" y="2"/>
                    </a:lnTo>
                    <a:lnTo>
                      <a:pt x="17" y="0"/>
                    </a:lnTo>
                    <a:lnTo>
                      <a:pt x="12" y="0"/>
                    </a:lnTo>
                  </a:path>
                </a:pathLst>
              </a:custGeom>
              <a:noFill/>
              <a:ln w="4">
                <a:solidFill>
                  <a:srgbClr val="000000"/>
                </a:solidFill>
                <a:round/>
                <a:headEnd/>
                <a:tailEnd/>
              </a:ln>
            </p:spPr>
            <p:txBody>
              <a:bodyPr/>
              <a:lstStyle/>
              <a:p>
                <a:endParaRPr lang="en-US"/>
              </a:p>
            </p:txBody>
          </p:sp>
          <p:sp>
            <p:nvSpPr>
              <p:cNvPr id="96" name="Freeform 1046"/>
              <p:cNvSpPr>
                <a:spLocks/>
              </p:cNvSpPr>
              <p:nvPr/>
            </p:nvSpPr>
            <p:spPr bwMode="auto">
              <a:xfrm>
                <a:off x="3370263" y="2033588"/>
                <a:ext cx="6350" cy="6350"/>
              </a:xfrm>
              <a:custGeom>
                <a:avLst/>
                <a:gdLst>
                  <a:gd name="T0" fmla="*/ 5040312 w 4"/>
                  <a:gd name="T1" fmla="*/ 0 h 4"/>
                  <a:gd name="T2" fmla="*/ 0 w 4"/>
                  <a:gd name="T3" fmla="*/ 5040312 h 4"/>
                  <a:gd name="T4" fmla="*/ 5040312 w 4"/>
                  <a:gd name="T5" fmla="*/ 10080623 h 4"/>
                  <a:gd name="T6" fmla="*/ 10080623 w 4"/>
                  <a:gd name="T7" fmla="*/ 5040312 h 4"/>
                  <a:gd name="T8" fmla="*/ 5040312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0"/>
                    </a:moveTo>
                    <a:lnTo>
                      <a:pt x="0" y="2"/>
                    </a:lnTo>
                    <a:lnTo>
                      <a:pt x="2" y="4"/>
                    </a:lnTo>
                    <a:lnTo>
                      <a:pt x="4" y="2"/>
                    </a:lnTo>
                    <a:lnTo>
                      <a:pt x="2" y="0"/>
                    </a:lnTo>
                  </a:path>
                </a:pathLst>
              </a:custGeom>
              <a:noFill/>
              <a:ln w="4">
                <a:solidFill>
                  <a:srgbClr val="000000"/>
                </a:solidFill>
                <a:round/>
                <a:headEnd/>
                <a:tailEnd/>
              </a:ln>
            </p:spPr>
            <p:txBody>
              <a:bodyPr/>
              <a:lstStyle/>
              <a:p>
                <a:endParaRPr lang="en-US"/>
              </a:p>
            </p:txBody>
          </p:sp>
          <p:sp>
            <p:nvSpPr>
              <p:cNvPr id="97" name="Freeform 1047"/>
              <p:cNvSpPr>
                <a:spLocks/>
              </p:cNvSpPr>
              <p:nvPr/>
            </p:nvSpPr>
            <p:spPr bwMode="auto">
              <a:xfrm>
                <a:off x="3411538" y="1970088"/>
                <a:ext cx="17463" cy="73025"/>
              </a:xfrm>
              <a:custGeom>
                <a:avLst/>
                <a:gdLst>
                  <a:gd name="T0" fmla="*/ 0 w 11"/>
                  <a:gd name="T1" fmla="*/ 22682199 h 46"/>
                  <a:gd name="T2" fmla="*/ 10080913 w 11"/>
                  <a:gd name="T3" fmla="*/ 17640300 h 46"/>
                  <a:gd name="T4" fmla="*/ 27723309 w 11"/>
                  <a:gd name="T5" fmla="*/ 0 h 46"/>
                  <a:gd name="T6" fmla="*/ 27723309 w 11"/>
                  <a:gd name="T7" fmla="*/ 115927199 h 46"/>
                  <a:gd name="T8" fmla="*/ 0 60000 65536"/>
                  <a:gd name="T9" fmla="*/ 0 60000 65536"/>
                  <a:gd name="T10" fmla="*/ 0 60000 65536"/>
                  <a:gd name="T11" fmla="*/ 0 60000 65536"/>
                  <a:gd name="T12" fmla="*/ 0 w 11"/>
                  <a:gd name="T13" fmla="*/ 0 h 46"/>
                  <a:gd name="T14" fmla="*/ 11 w 11"/>
                  <a:gd name="T15" fmla="*/ 46 h 46"/>
                </a:gdLst>
                <a:ahLst/>
                <a:cxnLst>
                  <a:cxn ang="T8">
                    <a:pos x="T0" y="T1"/>
                  </a:cxn>
                  <a:cxn ang="T9">
                    <a:pos x="T2" y="T3"/>
                  </a:cxn>
                  <a:cxn ang="T10">
                    <a:pos x="T4" y="T5"/>
                  </a:cxn>
                  <a:cxn ang="T11">
                    <a:pos x="T6" y="T7"/>
                  </a:cxn>
                </a:cxnLst>
                <a:rect l="T12" t="T13" r="T14" b="T15"/>
                <a:pathLst>
                  <a:path w="11" h="46">
                    <a:moveTo>
                      <a:pt x="0" y="9"/>
                    </a:moveTo>
                    <a:lnTo>
                      <a:pt x="4" y="7"/>
                    </a:lnTo>
                    <a:lnTo>
                      <a:pt x="11" y="0"/>
                    </a:lnTo>
                    <a:lnTo>
                      <a:pt x="11" y="46"/>
                    </a:lnTo>
                  </a:path>
                </a:pathLst>
              </a:custGeom>
              <a:noFill/>
              <a:ln w="4">
                <a:solidFill>
                  <a:srgbClr val="000000"/>
                </a:solidFill>
                <a:round/>
                <a:headEnd/>
                <a:tailEnd/>
              </a:ln>
            </p:spPr>
            <p:txBody>
              <a:bodyPr/>
              <a:lstStyle/>
              <a:p>
                <a:endParaRPr lang="en-US"/>
              </a:p>
            </p:txBody>
          </p:sp>
          <p:sp>
            <p:nvSpPr>
              <p:cNvPr id="98" name="Freeform 1048"/>
              <p:cNvSpPr>
                <a:spLocks/>
              </p:cNvSpPr>
              <p:nvPr/>
            </p:nvSpPr>
            <p:spPr bwMode="auto">
              <a:xfrm>
                <a:off x="3470275" y="1970088"/>
                <a:ext cx="52388" cy="73025"/>
              </a:xfrm>
              <a:custGeom>
                <a:avLst/>
                <a:gdLst>
                  <a:gd name="T0" fmla="*/ 35282520 w 33"/>
                  <a:gd name="T1" fmla="*/ 0 h 46"/>
                  <a:gd name="T2" fmla="*/ 17642054 w 33"/>
                  <a:gd name="T3" fmla="*/ 5040312 h 46"/>
                  <a:gd name="T4" fmla="*/ 5040360 w 33"/>
                  <a:gd name="T5" fmla="*/ 22682199 h 46"/>
                  <a:gd name="T6" fmla="*/ 0 w 33"/>
                  <a:gd name="T7" fmla="*/ 47883759 h 46"/>
                  <a:gd name="T8" fmla="*/ 0 w 33"/>
                  <a:gd name="T9" fmla="*/ 65524066 h 46"/>
                  <a:gd name="T10" fmla="*/ 5040360 w 33"/>
                  <a:gd name="T11" fmla="*/ 93246569 h 46"/>
                  <a:gd name="T12" fmla="*/ 17642054 w 33"/>
                  <a:gd name="T13" fmla="*/ 110886888 h 46"/>
                  <a:gd name="T14" fmla="*/ 35282520 w 33"/>
                  <a:gd name="T15" fmla="*/ 115927199 h 46"/>
                  <a:gd name="T16" fmla="*/ 47884210 w 33"/>
                  <a:gd name="T17" fmla="*/ 115927199 h 46"/>
                  <a:gd name="T18" fmla="*/ 65524682 w 33"/>
                  <a:gd name="T19" fmla="*/ 110886888 h 46"/>
                  <a:gd name="T20" fmla="*/ 78126372 w 33"/>
                  <a:gd name="T21" fmla="*/ 93246569 h 46"/>
                  <a:gd name="T22" fmla="*/ 83166730 w 33"/>
                  <a:gd name="T23" fmla="*/ 65524066 h 46"/>
                  <a:gd name="T24" fmla="*/ 83166730 w 33"/>
                  <a:gd name="T25" fmla="*/ 47883759 h 46"/>
                  <a:gd name="T26" fmla="*/ 78126372 w 33"/>
                  <a:gd name="T27" fmla="*/ 22682199 h 46"/>
                  <a:gd name="T28" fmla="*/ 65524682 w 33"/>
                  <a:gd name="T29" fmla="*/ 5040312 h 46"/>
                  <a:gd name="T30" fmla="*/ 47884210 w 33"/>
                  <a:gd name="T31" fmla="*/ 0 h 46"/>
                  <a:gd name="T32" fmla="*/ 35282520 w 33"/>
                  <a:gd name="T33" fmla="*/ 0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6"/>
                  <a:gd name="T53" fmla="*/ 33 w 33"/>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6">
                    <a:moveTo>
                      <a:pt x="14" y="0"/>
                    </a:moveTo>
                    <a:lnTo>
                      <a:pt x="7" y="2"/>
                    </a:lnTo>
                    <a:lnTo>
                      <a:pt x="2" y="9"/>
                    </a:lnTo>
                    <a:lnTo>
                      <a:pt x="0" y="19"/>
                    </a:lnTo>
                    <a:lnTo>
                      <a:pt x="0" y="26"/>
                    </a:lnTo>
                    <a:lnTo>
                      <a:pt x="2" y="37"/>
                    </a:lnTo>
                    <a:lnTo>
                      <a:pt x="7" y="44"/>
                    </a:lnTo>
                    <a:lnTo>
                      <a:pt x="14" y="46"/>
                    </a:lnTo>
                    <a:lnTo>
                      <a:pt x="19" y="46"/>
                    </a:lnTo>
                    <a:lnTo>
                      <a:pt x="26" y="44"/>
                    </a:lnTo>
                    <a:lnTo>
                      <a:pt x="31" y="37"/>
                    </a:lnTo>
                    <a:lnTo>
                      <a:pt x="33" y="26"/>
                    </a:lnTo>
                    <a:lnTo>
                      <a:pt x="33" y="19"/>
                    </a:lnTo>
                    <a:lnTo>
                      <a:pt x="31" y="9"/>
                    </a:lnTo>
                    <a:lnTo>
                      <a:pt x="26" y="2"/>
                    </a:lnTo>
                    <a:lnTo>
                      <a:pt x="19" y="0"/>
                    </a:lnTo>
                    <a:lnTo>
                      <a:pt x="14" y="0"/>
                    </a:lnTo>
                  </a:path>
                </a:pathLst>
              </a:custGeom>
              <a:noFill/>
              <a:ln w="4">
                <a:solidFill>
                  <a:srgbClr val="000000"/>
                </a:solidFill>
                <a:round/>
                <a:headEnd/>
                <a:tailEnd/>
              </a:ln>
            </p:spPr>
            <p:txBody>
              <a:bodyPr/>
              <a:lstStyle/>
              <a:p>
                <a:endParaRPr lang="en-US"/>
              </a:p>
            </p:txBody>
          </p:sp>
          <p:sp>
            <p:nvSpPr>
              <p:cNvPr id="99" name="Freeform 1049"/>
              <p:cNvSpPr>
                <a:spLocks/>
              </p:cNvSpPr>
              <p:nvPr/>
            </p:nvSpPr>
            <p:spPr bwMode="auto">
              <a:xfrm>
                <a:off x="3540125" y="1970088"/>
                <a:ext cx="49213" cy="73025"/>
              </a:xfrm>
              <a:custGeom>
                <a:avLst/>
                <a:gdLst>
                  <a:gd name="T0" fmla="*/ 35282550 w 31"/>
                  <a:gd name="T1" fmla="*/ 0 h 46"/>
                  <a:gd name="T2" fmla="*/ 17642069 w 31"/>
                  <a:gd name="T3" fmla="*/ 5040312 h 46"/>
                  <a:gd name="T4" fmla="*/ 2520976 w 31"/>
                  <a:gd name="T5" fmla="*/ 22682199 h 46"/>
                  <a:gd name="T6" fmla="*/ 0 w 31"/>
                  <a:gd name="T7" fmla="*/ 47883759 h 46"/>
                  <a:gd name="T8" fmla="*/ 0 w 31"/>
                  <a:gd name="T9" fmla="*/ 65524066 h 46"/>
                  <a:gd name="T10" fmla="*/ 2520976 w 31"/>
                  <a:gd name="T11" fmla="*/ 93246569 h 46"/>
                  <a:gd name="T12" fmla="*/ 17642069 w 31"/>
                  <a:gd name="T13" fmla="*/ 110886888 h 46"/>
                  <a:gd name="T14" fmla="*/ 35282550 w 31"/>
                  <a:gd name="T15" fmla="*/ 115927199 h 46"/>
                  <a:gd name="T16" fmla="*/ 42843887 w 31"/>
                  <a:gd name="T17" fmla="*/ 115927199 h 46"/>
                  <a:gd name="T18" fmla="*/ 60484374 w 31"/>
                  <a:gd name="T19" fmla="*/ 110886888 h 46"/>
                  <a:gd name="T20" fmla="*/ 73086074 w 31"/>
                  <a:gd name="T21" fmla="*/ 93246569 h 46"/>
                  <a:gd name="T22" fmla="*/ 78126437 w 31"/>
                  <a:gd name="T23" fmla="*/ 65524066 h 46"/>
                  <a:gd name="T24" fmla="*/ 78126437 w 31"/>
                  <a:gd name="T25" fmla="*/ 47883759 h 46"/>
                  <a:gd name="T26" fmla="*/ 73086074 w 31"/>
                  <a:gd name="T27" fmla="*/ 22682199 h 46"/>
                  <a:gd name="T28" fmla="*/ 60484374 w 31"/>
                  <a:gd name="T29" fmla="*/ 5040312 h 46"/>
                  <a:gd name="T30" fmla="*/ 42843887 w 31"/>
                  <a:gd name="T31" fmla="*/ 0 h 46"/>
                  <a:gd name="T32" fmla="*/ 35282550 w 31"/>
                  <a:gd name="T33" fmla="*/ 0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46"/>
                  <a:gd name="T53" fmla="*/ 31 w 31"/>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46">
                    <a:moveTo>
                      <a:pt x="14" y="0"/>
                    </a:moveTo>
                    <a:lnTo>
                      <a:pt x="7" y="2"/>
                    </a:lnTo>
                    <a:lnTo>
                      <a:pt x="1" y="9"/>
                    </a:lnTo>
                    <a:lnTo>
                      <a:pt x="0" y="19"/>
                    </a:lnTo>
                    <a:lnTo>
                      <a:pt x="0" y="26"/>
                    </a:lnTo>
                    <a:lnTo>
                      <a:pt x="1" y="37"/>
                    </a:lnTo>
                    <a:lnTo>
                      <a:pt x="7" y="44"/>
                    </a:lnTo>
                    <a:lnTo>
                      <a:pt x="14" y="46"/>
                    </a:lnTo>
                    <a:lnTo>
                      <a:pt x="17" y="46"/>
                    </a:lnTo>
                    <a:lnTo>
                      <a:pt x="24" y="44"/>
                    </a:lnTo>
                    <a:lnTo>
                      <a:pt x="29" y="37"/>
                    </a:lnTo>
                    <a:lnTo>
                      <a:pt x="31" y="26"/>
                    </a:lnTo>
                    <a:lnTo>
                      <a:pt x="31" y="19"/>
                    </a:lnTo>
                    <a:lnTo>
                      <a:pt x="29" y="9"/>
                    </a:lnTo>
                    <a:lnTo>
                      <a:pt x="24" y="2"/>
                    </a:lnTo>
                    <a:lnTo>
                      <a:pt x="17" y="0"/>
                    </a:lnTo>
                    <a:lnTo>
                      <a:pt x="14" y="0"/>
                    </a:lnTo>
                  </a:path>
                </a:pathLst>
              </a:custGeom>
              <a:noFill/>
              <a:ln w="4">
                <a:solidFill>
                  <a:srgbClr val="000000"/>
                </a:solidFill>
                <a:round/>
                <a:headEnd/>
                <a:tailEnd/>
              </a:ln>
            </p:spPr>
            <p:txBody>
              <a:bodyPr/>
              <a:lstStyle/>
              <a:p>
                <a:endParaRPr lang="en-US"/>
              </a:p>
            </p:txBody>
          </p:sp>
          <p:sp>
            <p:nvSpPr>
              <p:cNvPr id="100" name="Freeform 1050"/>
              <p:cNvSpPr>
                <a:spLocks/>
              </p:cNvSpPr>
              <p:nvPr/>
            </p:nvSpPr>
            <p:spPr bwMode="auto">
              <a:xfrm>
                <a:off x="3608388" y="1970088"/>
                <a:ext cx="50800" cy="73025"/>
              </a:xfrm>
              <a:custGeom>
                <a:avLst/>
                <a:gdLst>
                  <a:gd name="T0" fmla="*/ 35282183 w 32"/>
                  <a:gd name="T1" fmla="*/ 0 h 46"/>
                  <a:gd name="T2" fmla="*/ 17640298 w 32"/>
                  <a:gd name="T3" fmla="*/ 5040312 h 46"/>
                  <a:gd name="T4" fmla="*/ 5040312 w 32"/>
                  <a:gd name="T5" fmla="*/ 22682199 h 46"/>
                  <a:gd name="T6" fmla="*/ 0 w 32"/>
                  <a:gd name="T7" fmla="*/ 47883759 h 46"/>
                  <a:gd name="T8" fmla="*/ 0 w 32"/>
                  <a:gd name="T9" fmla="*/ 65524066 h 46"/>
                  <a:gd name="T10" fmla="*/ 5040312 w 32"/>
                  <a:gd name="T11" fmla="*/ 93246569 h 46"/>
                  <a:gd name="T12" fmla="*/ 17640298 w 32"/>
                  <a:gd name="T13" fmla="*/ 110886888 h 46"/>
                  <a:gd name="T14" fmla="*/ 35282183 w 32"/>
                  <a:gd name="T15" fmla="*/ 115927199 h 46"/>
                  <a:gd name="T16" fmla="*/ 45362803 w 32"/>
                  <a:gd name="T17" fmla="*/ 115927199 h 46"/>
                  <a:gd name="T18" fmla="*/ 63003107 w 32"/>
                  <a:gd name="T19" fmla="*/ 110886888 h 46"/>
                  <a:gd name="T20" fmla="*/ 75604676 w 32"/>
                  <a:gd name="T21" fmla="*/ 93246569 h 46"/>
                  <a:gd name="T22" fmla="*/ 80644986 w 32"/>
                  <a:gd name="T23" fmla="*/ 65524066 h 46"/>
                  <a:gd name="T24" fmla="*/ 80644986 w 32"/>
                  <a:gd name="T25" fmla="*/ 47883759 h 46"/>
                  <a:gd name="T26" fmla="*/ 75604676 w 32"/>
                  <a:gd name="T27" fmla="*/ 22682199 h 46"/>
                  <a:gd name="T28" fmla="*/ 63003107 w 32"/>
                  <a:gd name="T29" fmla="*/ 5040312 h 46"/>
                  <a:gd name="T30" fmla="*/ 45362803 w 32"/>
                  <a:gd name="T31" fmla="*/ 0 h 46"/>
                  <a:gd name="T32" fmla="*/ 35282183 w 32"/>
                  <a:gd name="T33" fmla="*/ 0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46"/>
                  <a:gd name="T53" fmla="*/ 32 w 32"/>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46">
                    <a:moveTo>
                      <a:pt x="14" y="0"/>
                    </a:moveTo>
                    <a:lnTo>
                      <a:pt x="7" y="2"/>
                    </a:lnTo>
                    <a:lnTo>
                      <a:pt x="2" y="9"/>
                    </a:lnTo>
                    <a:lnTo>
                      <a:pt x="0" y="19"/>
                    </a:lnTo>
                    <a:lnTo>
                      <a:pt x="0" y="26"/>
                    </a:lnTo>
                    <a:lnTo>
                      <a:pt x="2" y="37"/>
                    </a:lnTo>
                    <a:lnTo>
                      <a:pt x="7" y="44"/>
                    </a:lnTo>
                    <a:lnTo>
                      <a:pt x="14" y="46"/>
                    </a:lnTo>
                    <a:lnTo>
                      <a:pt x="18" y="46"/>
                    </a:lnTo>
                    <a:lnTo>
                      <a:pt x="25" y="44"/>
                    </a:lnTo>
                    <a:lnTo>
                      <a:pt x="30" y="37"/>
                    </a:lnTo>
                    <a:lnTo>
                      <a:pt x="32" y="26"/>
                    </a:lnTo>
                    <a:lnTo>
                      <a:pt x="32" y="19"/>
                    </a:lnTo>
                    <a:lnTo>
                      <a:pt x="30" y="9"/>
                    </a:lnTo>
                    <a:lnTo>
                      <a:pt x="25" y="2"/>
                    </a:lnTo>
                    <a:lnTo>
                      <a:pt x="18" y="0"/>
                    </a:lnTo>
                    <a:lnTo>
                      <a:pt x="14" y="0"/>
                    </a:lnTo>
                  </a:path>
                </a:pathLst>
              </a:custGeom>
              <a:noFill/>
              <a:ln w="4">
                <a:solidFill>
                  <a:srgbClr val="000000"/>
                </a:solidFill>
                <a:round/>
                <a:headEnd/>
                <a:tailEnd/>
              </a:ln>
            </p:spPr>
            <p:txBody>
              <a:bodyPr/>
              <a:lstStyle/>
              <a:p>
                <a:endParaRPr lang="en-US"/>
              </a:p>
            </p:txBody>
          </p:sp>
          <p:sp>
            <p:nvSpPr>
              <p:cNvPr id="101" name="Line 1051"/>
              <p:cNvSpPr>
                <a:spLocks noChangeShapeType="1"/>
              </p:cNvSpPr>
              <p:nvPr/>
            </p:nvSpPr>
            <p:spPr bwMode="auto">
              <a:xfrm>
                <a:off x="3703638" y="4400551"/>
                <a:ext cx="22225" cy="1588"/>
              </a:xfrm>
              <a:prstGeom prst="line">
                <a:avLst/>
              </a:prstGeom>
              <a:noFill/>
              <a:ln w="4">
                <a:solidFill>
                  <a:srgbClr val="000000"/>
                </a:solidFill>
                <a:round/>
                <a:headEnd/>
                <a:tailEnd/>
              </a:ln>
            </p:spPr>
            <p:txBody>
              <a:bodyPr/>
              <a:lstStyle/>
              <a:p>
                <a:endParaRPr lang="en-US"/>
              </a:p>
            </p:txBody>
          </p:sp>
          <p:sp>
            <p:nvSpPr>
              <p:cNvPr id="102" name="Line 1052"/>
              <p:cNvSpPr>
                <a:spLocks noChangeShapeType="1"/>
              </p:cNvSpPr>
              <p:nvPr/>
            </p:nvSpPr>
            <p:spPr bwMode="auto">
              <a:xfrm>
                <a:off x="3703638" y="4241801"/>
                <a:ext cx="22225" cy="1588"/>
              </a:xfrm>
              <a:prstGeom prst="line">
                <a:avLst/>
              </a:prstGeom>
              <a:noFill/>
              <a:ln w="4">
                <a:solidFill>
                  <a:srgbClr val="000000"/>
                </a:solidFill>
                <a:round/>
                <a:headEnd/>
                <a:tailEnd/>
              </a:ln>
            </p:spPr>
            <p:txBody>
              <a:bodyPr/>
              <a:lstStyle/>
              <a:p>
                <a:endParaRPr lang="en-US"/>
              </a:p>
            </p:txBody>
          </p:sp>
          <p:sp>
            <p:nvSpPr>
              <p:cNvPr id="103" name="Line 1053"/>
              <p:cNvSpPr>
                <a:spLocks noChangeShapeType="1"/>
              </p:cNvSpPr>
              <p:nvPr/>
            </p:nvSpPr>
            <p:spPr bwMode="auto">
              <a:xfrm>
                <a:off x="3703638" y="4130676"/>
                <a:ext cx="22225" cy="1588"/>
              </a:xfrm>
              <a:prstGeom prst="line">
                <a:avLst/>
              </a:prstGeom>
              <a:noFill/>
              <a:ln w="4">
                <a:solidFill>
                  <a:srgbClr val="000000"/>
                </a:solidFill>
                <a:round/>
                <a:headEnd/>
                <a:tailEnd/>
              </a:ln>
            </p:spPr>
            <p:txBody>
              <a:bodyPr/>
              <a:lstStyle/>
              <a:p>
                <a:endParaRPr lang="en-US"/>
              </a:p>
            </p:txBody>
          </p:sp>
          <p:sp>
            <p:nvSpPr>
              <p:cNvPr id="104" name="Line 1054"/>
              <p:cNvSpPr>
                <a:spLocks noChangeShapeType="1"/>
              </p:cNvSpPr>
              <p:nvPr/>
            </p:nvSpPr>
            <p:spPr bwMode="auto">
              <a:xfrm>
                <a:off x="3703638" y="4044951"/>
                <a:ext cx="22225" cy="1588"/>
              </a:xfrm>
              <a:prstGeom prst="line">
                <a:avLst/>
              </a:prstGeom>
              <a:noFill/>
              <a:ln w="4">
                <a:solidFill>
                  <a:srgbClr val="000000"/>
                </a:solidFill>
                <a:round/>
                <a:headEnd/>
                <a:tailEnd/>
              </a:ln>
            </p:spPr>
            <p:txBody>
              <a:bodyPr/>
              <a:lstStyle/>
              <a:p>
                <a:endParaRPr lang="en-US"/>
              </a:p>
            </p:txBody>
          </p:sp>
          <p:sp>
            <p:nvSpPr>
              <p:cNvPr id="105" name="Line 1055"/>
              <p:cNvSpPr>
                <a:spLocks noChangeShapeType="1"/>
              </p:cNvSpPr>
              <p:nvPr/>
            </p:nvSpPr>
            <p:spPr bwMode="auto">
              <a:xfrm>
                <a:off x="3703638" y="3971926"/>
                <a:ext cx="22225" cy="1588"/>
              </a:xfrm>
              <a:prstGeom prst="line">
                <a:avLst/>
              </a:prstGeom>
              <a:noFill/>
              <a:ln w="4">
                <a:solidFill>
                  <a:srgbClr val="000000"/>
                </a:solidFill>
                <a:round/>
                <a:headEnd/>
                <a:tailEnd/>
              </a:ln>
            </p:spPr>
            <p:txBody>
              <a:bodyPr/>
              <a:lstStyle/>
              <a:p>
                <a:endParaRPr lang="en-US"/>
              </a:p>
            </p:txBody>
          </p:sp>
          <p:sp>
            <p:nvSpPr>
              <p:cNvPr id="106" name="Line 1056"/>
              <p:cNvSpPr>
                <a:spLocks noChangeShapeType="1"/>
              </p:cNvSpPr>
              <p:nvPr/>
            </p:nvSpPr>
            <p:spPr bwMode="auto">
              <a:xfrm>
                <a:off x="3703638" y="3911601"/>
                <a:ext cx="22225" cy="1588"/>
              </a:xfrm>
              <a:prstGeom prst="line">
                <a:avLst/>
              </a:prstGeom>
              <a:noFill/>
              <a:ln w="4">
                <a:solidFill>
                  <a:srgbClr val="000000"/>
                </a:solidFill>
                <a:round/>
                <a:headEnd/>
                <a:tailEnd/>
              </a:ln>
            </p:spPr>
            <p:txBody>
              <a:bodyPr/>
              <a:lstStyle/>
              <a:p>
                <a:endParaRPr lang="en-US"/>
              </a:p>
            </p:txBody>
          </p:sp>
          <p:sp>
            <p:nvSpPr>
              <p:cNvPr id="107" name="Line 1057"/>
              <p:cNvSpPr>
                <a:spLocks noChangeShapeType="1"/>
              </p:cNvSpPr>
              <p:nvPr/>
            </p:nvSpPr>
            <p:spPr bwMode="auto">
              <a:xfrm>
                <a:off x="3703638" y="3857626"/>
                <a:ext cx="22225" cy="1588"/>
              </a:xfrm>
              <a:prstGeom prst="line">
                <a:avLst/>
              </a:prstGeom>
              <a:noFill/>
              <a:ln w="4">
                <a:solidFill>
                  <a:srgbClr val="000000"/>
                </a:solidFill>
                <a:round/>
                <a:headEnd/>
                <a:tailEnd/>
              </a:ln>
            </p:spPr>
            <p:txBody>
              <a:bodyPr/>
              <a:lstStyle/>
              <a:p>
                <a:endParaRPr lang="en-US"/>
              </a:p>
            </p:txBody>
          </p:sp>
          <p:sp>
            <p:nvSpPr>
              <p:cNvPr id="108" name="Line 1058"/>
              <p:cNvSpPr>
                <a:spLocks noChangeShapeType="1"/>
              </p:cNvSpPr>
              <p:nvPr/>
            </p:nvSpPr>
            <p:spPr bwMode="auto">
              <a:xfrm>
                <a:off x="3703638" y="3813176"/>
                <a:ext cx="22225" cy="1588"/>
              </a:xfrm>
              <a:prstGeom prst="line">
                <a:avLst/>
              </a:prstGeom>
              <a:noFill/>
              <a:ln w="4">
                <a:solidFill>
                  <a:srgbClr val="000000"/>
                </a:solidFill>
                <a:round/>
                <a:headEnd/>
                <a:tailEnd/>
              </a:ln>
            </p:spPr>
            <p:txBody>
              <a:bodyPr/>
              <a:lstStyle/>
              <a:p>
                <a:endParaRPr lang="en-US"/>
              </a:p>
            </p:txBody>
          </p:sp>
          <p:sp>
            <p:nvSpPr>
              <p:cNvPr id="109" name="Line 1059"/>
              <p:cNvSpPr>
                <a:spLocks noChangeShapeType="1"/>
              </p:cNvSpPr>
              <p:nvPr/>
            </p:nvSpPr>
            <p:spPr bwMode="auto">
              <a:xfrm>
                <a:off x="3703638" y="3502026"/>
                <a:ext cx="22225" cy="1588"/>
              </a:xfrm>
              <a:prstGeom prst="line">
                <a:avLst/>
              </a:prstGeom>
              <a:noFill/>
              <a:ln w="4">
                <a:solidFill>
                  <a:srgbClr val="000000"/>
                </a:solidFill>
                <a:round/>
                <a:headEnd/>
                <a:tailEnd/>
              </a:ln>
            </p:spPr>
            <p:txBody>
              <a:bodyPr/>
              <a:lstStyle/>
              <a:p>
                <a:endParaRPr lang="en-US"/>
              </a:p>
            </p:txBody>
          </p:sp>
          <p:sp>
            <p:nvSpPr>
              <p:cNvPr id="110" name="Line 1060"/>
              <p:cNvSpPr>
                <a:spLocks noChangeShapeType="1"/>
              </p:cNvSpPr>
              <p:nvPr/>
            </p:nvSpPr>
            <p:spPr bwMode="auto">
              <a:xfrm>
                <a:off x="3703638" y="3340101"/>
                <a:ext cx="22225" cy="1588"/>
              </a:xfrm>
              <a:prstGeom prst="line">
                <a:avLst/>
              </a:prstGeom>
              <a:noFill/>
              <a:ln w="4">
                <a:solidFill>
                  <a:srgbClr val="000000"/>
                </a:solidFill>
                <a:round/>
                <a:headEnd/>
                <a:tailEnd/>
              </a:ln>
            </p:spPr>
            <p:txBody>
              <a:bodyPr/>
              <a:lstStyle/>
              <a:p>
                <a:endParaRPr lang="en-US"/>
              </a:p>
            </p:txBody>
          </p:sp>
          <p:sp>
            <p:nvSpPr>
              <p:cNvPr id="111" name="Line 1061"/>
              <p:cNvSpPr>
                <a:spLocks noChangeShapeType="1"/>
              </p:cNvSpPr>
              <p:nvPr/>
            </p:nvSpPr>
            <p:spPr bwMode="auto">
              <a:xfrm>
                <a:off x="3703638" y="3228976"/>
                <a:ext cx="22225" cy="1588"/>
              </a:xfrm>
              <a:prstGeom prst="line">
                <a:avLst/>
              </a:prstGeom>
              <a:noFill/>
              <a:ln w="4">
                <a:solidFill>
                  <a:srgbClr val="000000"/>
                </a:solidFill>
                <a:round/>
                <a:headEnd/>
                <a:tailEnd/>
              </a:ln>
            </p:spPr>
            <p:txBody>
              <a:bodyPr/>
              <a:lstStyle/>
              <a:p>
                <a:endParaRPr lang="en-US"/>
              </a:p>
            </p:txBody>
          </p:sp>
          <p:sp>
            <p:nvSpPr>
              <p:cNvPr id="112" name="Line 1062"/>
              <p:cNvSpPr>
                <a:spLocks noChangeShapeType="1"/>
              </p:cNvSpPr>
              <p:nvPr/>
            </p:nvSpPr>
            <p:spPr bwMode="auto">
              <a:xfrm>
                <a:off x="3703638" y="3141663"/>
                <a:ext cx="22225" cy="1588"/>
              </a:xfrm>
              <a:prstGeom prst="line">
                <a:avLst/>
              </a:prstGeom>
              <a:noFill/>
              <a:ln w="4">
                <a:solidFill>
                  <a:srgbClr val="000000"/>
                </a:solidFill>
                <a:round/>
                <a:headEnd/>
                <a:tailEnd/>
              </a:ln>
            </p:spPr>
            <p:txBody>
              <a:bodyPr/>
              <a:lstStyle/>
              <a:p>
                <a:endParaRPr lang="en-US"/>
              </a:p>
            </p:txBody>
          </p:sp>
          <p:sp>
            <p:nvSpPr>
              <p:cNvPr id="113" name="Line 1063"/>
              <p:cNvSpPr>
                <a:spLocks noChangeShapeType="1"/>
              </p:cNvSpPr>
              <p:nvPr/>
            </p:nvSpPr>
            <p:spPr bwMode="auto">
              <a:xfrm>
                <a:off x="3703638" y="3070226"/>
                <a:ext cx="22225" cy="1588"/>
              </a:xfrm>
              <a:prstGeom prst="line">
                <a:avLst/>
              </a:prstGeom>
              <a:noFill/>
              <a:ln w="4">
                <a:solidFill>
                  <a:srgbClr val="000000"/>
                </a:solidFill>
                <a:round/>
                <a:headEnd/>
                <a:tailEnd/>
              </a:ln>
            </p:spPr>
            <p:txBody>
              <a:bodyPr/>
              <a:lstStyle/>
              <a:p>
                <a:endParaRPr lang="en-US"/>
              </a:p>
            </p:txBody>
          </p:sp>
          <p:sp>
            <p:nvSpPr>
              <p:cNvPr id="114" name="Line 1064"/>
              <p:cNvSpPr>
                <a:spLocks noChangeShapeType="1"/>
              </p:cNvSpPr>
              <p:nvPr/>
            </p:nvSpPr>
            <p:spPr bwMode="auto">
              <a:xfrm>
                <a:off x="3703638" y="3008313"/>
                <a:ext cx="22225" cy="1588"/>
              </a:xfrm>
              <a:prstGeom prst="line">
                <a:avLst/>
              </a:prstGeom>
              <a:noFill/>
              <a:ln w="4">
                <a:solidFill>
                  <a:srgbClr val="000000"/>
                </a:solidFill>
                <a:round/>
                <a:headEnd/>
                <a:tailEnd/>
              </a:ln>
            </p:spPr>
            <p:txBody>
              <a:bodyPr/>
              <a:lstStyle/>
              <a:p>
                <a:endParaRPr lang="en-US"/>
              </a:p>
            </p:txBody>
          </p:sp>
          <p:sp>
            <p:nvSpPr>
              <p:cNvPr id="115" name="Line 1065"/>
              <p:cNvSpPr>
                <a:spLocks noChangeShapeType="1"/>
              </p:cNvSpPr>
              <p:nvPr/>
            </p:nvSpPr>
            <p:spPr bwMode="auto">
              <a:xfrm>
                <a:off x="3703638" y="2959101"/>
                <a:ext cx="22225" cy="1588"/>
              </a:xfrm>
              <a:prstGeom prst="line">
                <a:avLst/>
              </a:prstGeom>
              <a:noFill/>
              <a:ln w="4">
                <a:solidFill>
                  <a:srgbClr val="000000"/>
                </a:solidFill>
                <a:round/>
                <a:headEnd/>
                <a:tailEnd/>
              </a:ln>
            </p:spPr>
            <p:txBody>
              <a:bodyPr/>
              <a:lstStyle/>
              <a:p>
                <a:endParaRPr lang="en-US"/>
              </a:p>
            </p:txBody>
          </p:sp>
          <p:sp>
            <p:nvSpPr>
              <p:cNvPr id="116" name="Line 1066"/>
              <p:cNvSpPr>
                <a:spLocks noChangeShapeType="1"/>
              </p:cNvSpPr>
              <p:nvPr/>
            </p:nvSpPr>
            <p:spPr bwMode="auto">
              <a:xfrm>
                <a:off x="3703638" y="2911476"/>
                <a:ext cx="22225" cy="1588"/>
              </a:xfrm>
              <a:prstGeom prst="line">
                <a:avLst/>
              </a:prstGeom>
              <a:noFill/>
              <a:ln w="4">
                <a:solidFill>
                  <a:srgbClr val="000000"/>
                </a:solidFill>
                <a:round/>
                <a:headEnd/>
                <a:tailEnd/>
              </a:ln>
            </p:spPr>
            <p:txBody>
              <a:bodyPr/>
              <a:lstStyle/>
              <a:p>
                <a:endParaRPr lang="en-US"/>
              </a:p>
            </p:txBody>
          </p:sp>
          <p:sp>
            <p:nvSpPr>
              <p:cNvPr id="117" name="Line 1067"/>
              <p:cNvSpPr>
                <a:spLocks noChangeShapeType="1"/>
              </p:cNvSpPr>
              <p:nvPr/>
            </p:nvSpPr>
            <p:spPr bwMode="auto">
              <a:xfrm>
                <a:off x="3703638" y="2598738"/>
                <a:ext cx="22225" cy="1588"/>
              </a:xfrm>
              <a:prstGeom prst="line">
                <a:avLst/>
              </a:prstGeom>
              <a:noFill/>
              <a:ln w="4">
                <a:solidFill>
                  <a:srgbClr val="000000"/>
                </a:solidFill>
                <a:round/>
                <a:headEnd/>
                <a:tailEnd/>
              </a:ln>
            </p:spPr>
            <p:txBody>
              <a:bodyPr/>
              <a:lstStyle/>
              <a:p>
                <a:endParaRPr lang="en-US"/>
              </a:p>
            </p:txBody>
          </p:sp>
          <p:sp>
            <p:nvSpPr>
              <p:cNvPr id="118" name="Line 1068"/>
              <p:cNvSpPr>
                <a:spLocks noChangeShapeType="1"/>
              </p:cNvSpPr>
              <p:nvPr/>
            </p:nvSpPr>
            <p:spPr bwMode="auto">
              <a:xfrm>
                <a:off x="3703638" y="2439988"/>
                <a:ext cx="22225" cy="1588"/>
              </a:xfrm>
              <a:prstGeom prst="line">
                <a:avLst/>
              </a:prstGeom>
              <a:noFill/>
              <a:ln w="4">
                <a:solidFill>
                  <a:srgbClr val="000000"/>
                </a:solidFill>
                <a:round/>
                <a:headEnd/>
                <a:tailEnd/>
              </a:ln>
            </p:spPr>
            <p:txBody>
              <a:bodyPr/>
              <a:lstStyle/>
              <a:p>
                <a:endParaRPr lang="en-US"/>
              </a:p>
            </p:txBody>
          </p:sp>
          <p:sp>
            <p:nvSpPr>
              <p:cNvPr id="119" name="Line 1069"/>
              <p:cNvSpPr>
                <a:spLocks noChangeShapeType="1"/>
              </p:cNvSpPr>
              <p:nvPr/>
            </p:nvSpPr>
            <p:spPr bwMode="auto">
              <a:xfrm>
                <a:off x="3703638" y="2327276"/>
                <a:ext cx="22225" cy="1588"/>
              </a:xfrm>
              <a:prstGeom prst="line">
                <a:avLst/>
              </a:prstGeom>
              <a:noFill/>
              <a:ln w="4">
                <a:solidFill>
                  <a:srgbClr val="000000"/>
                </a:solidFill>
                <a:round/>
                <a:headEnd/>
                <a:tailEnd/>
              </a:ln>
            </p:spPr>
            <p:txBody>
              <a:bodyPr/>
              <a:lstStyle/>
              <a:p>
                <a:endParaRPr lang="en-US"/>
              </a:p>
            </p:txBody>
          </p:sp>
          <p:sp>
            <p:nvSpPr>
              <p:cNvPr id="120" name="Line 1070"/>
              <p:cNvSpPr>
                <a:spLocks noChangeShapeType="1"/>
              </p:cNvSpPr>
              <p:nvPr/>
            </p:nvSpPr>
            <p:spPr bwMode="auto">
              <a:xfrm>
                <a:off x="3703638" y="2239963"/>
                <a:ext cx="22225" cy="1588"/>
              </a:xfrm>
              <a:prstGeom prst="line">
                <a:avLst/>
              </a:prstGeom>
              <a:noFill/>
              <a:ln w="4">
                <a:solidFill>
                  <a:srgbClr val="000000"/>
                </a:solidFill>
                <a:round/>
                <a:headEnd/>
                <a:tailEnd/>
              </a:ln>
            </p:spPr>
            <p:txBody>
              <a:bodyPr/>
              <a:lstStyle/>
              <a:p>
                <a:endParaRPr lang="en-US"/>
              </a:p>
            </p:txBody>
          </p:sp>
          <p:sp>
            <p:nvSpPr>
              <p:cNvPr id="121" name="Line 1071"/>
              <p:cNvSpPr>
                <a:spLocks noChangeShapeType="1"/>
              </p:cNvSpPr>
              <p:nvPr/>
            </p:nvSpPr>
            <p:spPr bwMode="auto">
              <a:xfrm>
                <a:off x="3703638" y="2168526"/>
                <a:ext cx="22225" cy="1588"/>
              </a:xfrm>
              <a:prstGeom prst="line">
                <a:avLst/>
              </a:prstGeom>
              <a:noFill/>
              <a:ln w="4">
                <a:solidFill>
                  <a:srgbClr val="000000"/>
                </a:solidFill>
                <a:round/>
                <a:headEnd/>
                <a:tailEnd/>
              </a:ln>
            </p:spPr>
            <p:txBody>
              <a:bodyPr/>
              <a:lstStyle/>
              <a:p>
                <a:endParaRPr lang="en-US"/>
              </a:p>
            </p:txBody>
          </p:sp>
          <p:sp>
            <p:nvSpPr>
              <p:cNvPr id="122" name="Line 1072"/>
              <p:cNvSpPr>
                <a:spLocks noChangeShapeType="1"/>
              </p:cNvSpPr>
              <p:nvPr/>
            </p:nvSpPr>
            <p:spPr bwMode="auto">
              <a:xfrm>
                <a:off x="3703638" y="2109788"/>
                <a:ext cx="22225" cy="1588"/>
              </a:xfrm>
              <a:prstGeom prst="line">
                <a:avLst/>
              </a:prstGeom>
              <a:noFill/>
              <a:ln w="4">
                <a:solidFill>
                  <a:srgbClr val="000000"/>
                </a:solidFill>
                <a:round/>
                <a:headEnd/>
                <a:tailEnd/>
              </a:ln>
            </p:spPr>
            <p:txBody>
              <a:bodyPr/>
              <a:lstStyle/>
              <a:p>
                <a:endParaRPr lang="en-US"/>
              </a:p>
            </p:txBody>
          </p:sp>
          <p:sp>
            <p:nvSpPr>
              <p:cNvPr id="123" name="Line 1073"/>
              <p:cNvSpPr>
                <a:spLocks noChangeShapeType="1"/>
              </p:cNvSpPr>
              <p:nvPr/>
            </p:nvSpPr>
            <p:spPr bwMode="auto">
              <a:xfrm>
                <a:off x="3703638" y="2055813"/>
                <a:ext cx="22225" cy="1588"/>
              </a:xfrm>
              <a:prstGeom prst="line">
                <a:avLst/>
              </a:prstGeom>
              <a:noFill/>
              <a:ln w="4">
                <a:solidFill>
                  <a:srgbClr val="000000"/>
                </a:solidFill>
                <a:round/>
                <a:headEnd/>
                <a:tailEnd/>
              </a:ln>
            </p:spPr>
            <p:txBody>
              <a:bodyPr/>
              <a:lstStyle/>
              <a:p>
                <a:endParaRPr lang="en-US"/>
              </a:p>
            </p:txBody>
          </p:sp>
          <p:sp>
            <p:nvSpPr>
              <p:cNvPr id="124" name="Line 1074"/>
              <p:cNvSpPr>
                <a:spLocks noChangeShapeType="1"/>
              </p:cNvSpPr>
              <p:nvPr/>
            </p:nvSpPr>
            <p:spPr bwMode="auto">
              <a:xfrm>
                <a:off x="3703638" y="2009776"/>
                <a:ext cx="22225" cy="1588"/>
              </a:xfrm>
              <a:prstGeom prst="line">
                <a:avLst/>
              </a:prstGeom>
              <a:noFill/>
              <a:ln w="4">
                <a:solidFill>
                  <a:srgbClr val="000000"/>
                </a:solidFill>
                <a:round/>
                <a:headEnd/>
                <a:tailEnd/>
              </a:ln>
            </p:spPr>
            <p:txBody>
              <a:bodyPr/>
              <a:lstStyle/>
              <a:p>
                <a:endParaRPr lang="en-US"/>
              </a:p>
            </p:txBody>
          </p:sp>
          <p:sp>
            <p:nvSpPr>
              <p:cNvPr id="125" name="Line 1108"/>
              <p:cNvSpPr>
                <a:spLocks noChangeShapeType="1"/>
              </p:cNvSpPr>
              <p:nvPr/>
            </p:nvSpPr>
            <p:spPr bwMode="auto">
              <a:xfrm flipV="1">
                <a:off x="5899150" y="1970088"/>
                <a:ext cx="1588" cy="2703513"/>
              </a:xfrm>
              <a:prstGeom prst="line">
                <a:avLst/>
              </a:prstGeom>
              <a:noFill/>
              <a:ln w="4">
                <a:solidFill>
                  <a:srgbClr val="000000"/>
                </a:solidFill>
                <a:round/>
                <a:headEnd/>
                <a:tailEnd/>
              </a:ln>
            </p:spPr>
            <p:txBody>
              <a:bodyPr/>
              <a:lstStyle/>
              <a:p>
                <a:endParaRPr lang="en-US"/>
              </a:p>
            </p:txBody>
          </p:sp>
          <p:sp>
            <p:nvSpPr>
              <p:cNvPr id="126" name="Line 1109"/>
              <p:cNvSpPr>
                <a:spLocks noChangeShapeType="1"/>
              </p:cNvSpPr>
              <p:nvPr/>
            </p:nvSpPr>
            <p:spPr bwMode="auto">
              <a:xfrm flipH="1">
                <a:off x="5854700" y="4673601"/>
                <a:ext cx="44450" cy="1588"/>
              </a:xfrm>
              <a:prstGeom prst="line">
                <a:avLst/>
              </a:prstGeom>
              <a:noFill/>
              <a:ln w="4">
                <a:solidFill>
                  <a:srgbClr val="000000"/>
                </a:solidFill>
                <a:round/>
                <a:headEnd/>
                <a:tailEnd/>
              </a:ln>
            </p:spPr>
            <p:txBody>
              <a:bodyPr/>
              <a:lstStyle/>
              <a:p>
                <a:endParaRPr lang="en-US"/>
              </a:p>
            </p:txBody>
          </p:sp>
          <p:sp>
            <p:nvSpPr>
              <p:cNvPr id="127" name="Line 1110"/>
              <p:cNvSpPr>
                <a:spLocks noChangeShapeType="1"/>
              </p:cNvSpPr>
              <p:nvPr/>
            </p:nvSpPr>
            <p:spPr bwMode="auto">
              <a:xfrm flipH="1">
                <a:off x="5854700" y="3771901"/>
                <a:ext cx="44450" cy="1588"/>
              </a:xfrm>
              <a:prstGeom prst="line">
                <a:avLst/>
              </a:prstGeom>
              <a:noFill/>
              <a:ln w="4">
                <a:solidFill>
                  <a:srgbClr val="000000"/>
                </a:solidFill>
                <a:round/>
                <a:headEnd/>
                <a:tailEnd/>
              </a:ln>
            </p:spPr>
            <p:txBody>
              <a:bodyPr/>
              <a:lstStyle/>
              <a:p>
                <a:endParaRPr lang="en-US"/>
              </a:p>
            </p:txBody>
          </p:sp>
          <p:sp>
            <p:nvSpPr>
              <p:cNvPr id="128" name="Line 1111"/>
              <p:cNvSpPr>
                <a:spLocks noChangeShapeType="1"/>
              </p:cNvSpPr>
              <p:nvPr/>
            </p:nvSpPr>
            <p:spPr bwMode="auto">
              <a:xfrm flipH="1">
                <a:off x="5854700" y="2870201"/>
                <a:ext cx="44450" cy="1588"/>
              </a:xfrm>
              <a:prstGeom prst="line">
                <a:avLst/>
              </a:prstGeom>
              <a:noFill/>
              <a:ln w="4">
                <a:solidFill>
                  <a:srgbClr val="000000"/>
                </a:solidFill>
                <a:round/>
                <a:headEnd/>
                <a:tailEnd/>
              </a:ln>
            </p:spPr>
            <p:txBody>
              <a:bodyPr/>
              <a:lstStyle/>
              <a:p>
                <a:endParaRPr lang="en-US"/>
              </a:p>
            </p:txBody>
          </p:sp>
          <p:sp>
            <p:nvSpPr>
              <p:cNvPr id="129" name="Line 1112"/>
              <p:cNvSpPr>
                <a:spLocks noChangeShapeType="1"/>
              </p:cNvSpPr>
              <p:nvPr/>
            </p:nvSpPr>
            <p:spPr bwMode="auto">
              <a:xfrm flipH="1">
                <a:off x="5854700" y="1966913"/>
                <a:ext cx="44450" cy="1588"/>
              </a:xfrm>
              <a:prstGeom prst="line">
                <a:avLst/>
              </a:prstGeom>
              <a:noFill/>
              <a:ln w="4">
                <a:solidFill>
                  <a:srgbClr val="000000"/>
                </a:solidFill>
                <a:round/>
                <a:headEnd/>
                <a:tailEnd/>
              </a:ln>
            </p:spPr>
            <p:txBody>
              <a:bodyPr/>
              <a:lstStyle/>
              <a:p>
                <a:endParaRPr lang="en-US"/>
              </a:p>
            </p:txBody>
          </p:sp>
          <p:sp>
            <p:nvSpPr>
              <p:cNvPr id="130" name="Line 1113"/>
              <p:cNvSpPr>
                <a:spLocks noChangeShapeType="1"/>
              </p:cNvSpPr>
              <p:nvPr/>
            </p:nvSpPr>
            <p:spPr bwMode="auto">
              <a:xfrm flipH="1">
                <a:off x="5876925" y="4400551"/>
                <a:ext cx="22225" cy="1588"/>
              </a:xfrm>
              <a:prstGeom prst="line">
                <a:avLst/>
              </a:prstGeom>
              <a:noFill/>
              <a:ln w="4">
                <a:solidFill>
                  <a:srgbClr val="000000"/>
                </a:solidFill>
                <a:round/>
                <a:headEnd/>
                <a:tailEnd/>
              </a:ln>
            </p:spPr>
            <p:txBody>
              <a:bodyPr/>
              <a:lstStyle/>
              <a:p>
                <a:endParaRPr lang="en-US"/>
              </a:p>
            </p:txBody>
          </p:sp>
          <p:sp>
            <p:nvSpPr>
              <p:cNvPr id="131" name="Line 1114"/>
              <p:cNvSpPr>
                <a:spLocks noChangeShapeType="1"/>
              </p:cNvSpPr>
              <p:nvPr/>
            </p:nvSpPr>
            <p:spPr bwMode="auto">
              <a:xfrm flipH="1">
                <a:off x="5876925" y="4241801"/>
                <a:ext cx="22225" cy="1588"/>
              </a:xfrm>
              <a:prstGeom prst="line">
                <a:avLst/>
              </a:prstGeom>
              <a:noFill/>
              <a:ln w="4">
                <a:solidFill>
                  <a:srgbClr val="000000"/>
                </a:solidFill>
                <a:round/>
                <a:headEnd/>
                <a:tailEnd/>
              </a:ln>
            </p:spPr>
            <p:txBody>
              <a:bodyPr/>
              <a:lstStyle/>
              <a:p>
                <a:endParaRPr lang="en-US"/>
              </a:p>
            </p:txBody>
          </p:sp>
          <p:sp>
            <p:nvSpPr>
              <p:cNvPr id="132" name="Line 1115"/>
              <p:cNvSpPr>
                <a:spLocks noChangeShapeType="1"/>
              </p:cNvSpPr>
              <p:nvPr/>
            </p:nvSpPr>
            <p:spPr bwMode="auto">
              <a:xfrm flipH="1">
                <a:off x="5876925" y="4130676"/>
                <a:ext cx="22225" cy="1588"/>
              </a:xfrm>
              <a:prstGeom prst="line">
                <a:avLst/>
              </a:prstGeom>
              <a:noFill/>
              <a:ln w="4">
                <a:solidFill>
                  <a:srgbClr val="000000"/>
                </a:solidFill>
                <a:round/>
                <a:headEnd/>
                <a:tailEnd/>
              </a:ln>
            </p:spPr>
            <p:txBody>
              <a:bodyPr/>
              <a:lstStyle/>
              <a:p>
                <a:endParaRPr lang="en-US"/>
              </a:p>
            </p:txBody>
          </p:sp>
          <p:sp>
            <p:nvSpPr>
              <p:cNvPr id="133" name="Line 1116"/>
              <p:cNvSpPr>
                <a:spLocks noChangeShapeType="1"/>
              </p:cNvSpPr>
              <p:nvPr/>
            </p:nvSpPr>
            <p:spPr bwMode="auto">
              <a:xfrm flipH="1">
                <a:off x="5876925" y="4044951"/>
                <a:ext cx="22225" cy="1588"/>
              </a:xfrm>
              <a:prstGeom prst="line">
                <a:avLst/>
              </a:prstGeom>
              <a:noFill/>
              <a:ln w="4">
                <a:solidFill>
                  <a:srgbClr val="000000"/>
                </a:solidFill>
                <a:round/>
                <a:headEnd/>
                <a:tailEnd/>
              </a:ln>
            </p:spPr>
            <p:txBody>
              <a:bodyPr/>
              <a:lstStyle/>
              <a:p>
                <a:endParaRPr lang="en-US"/>
              </a:p>
            </p:txBody>
          </p:sp>
          <p:sp>
            <p:nvSpPr>
              <p:cNvPr id="134" name="Line 1117"/>
              <p:cNvSpPr>
                <a:spLocks noChangeShapeType="1"/>
              </p:cNvSpPr>
              <p:nvPr/>
            </p:nvSpPr>
            <p:spPr bwMode="auto">
              <a:xfrm flipH="1">
                <a:off x="5876925" y="3971926"/>
                <a:ext cx="22225" cy="1588"/>
              </a:xfrm>
              <a:prstGeom prst="line">
                <a:avLst/>
              </a:prstGeom>
              <a:noFill/>
              <a:ln w="4">
                <a:solidFill>
                  <a:srgbClr val="000000"/>
                </a:solidFill>
                <a:round/>
                <a:headEnd/>
                <a:tailEnd/>
              </a:ln>
            </p:spPr>
            <p:txBody>
              <a:bodyPr/>
              <a:lstStyle/>
              <a:p>
                <a:endParaRPr lang="en-US"/>
              </a:p>
            </p:txBody>
          </p:sp>
          <p:sp>
            <p:nvSpPr>
              <p:cNvPr id="135" name="Line 1118"/>
              <p:cNvSpPr>
                <a:spLocks noChangeShapeType="1"/>
              </p:cNvSpPr>
              <p:nvPr/>
            </p:nvSpPr>
            <p:spPr bwMode="auto">
              <a:xfrm flipH="1">
                <a:off x="5876925" y="3911601"/>
                <a:ext cx="22225" cy="1588"/>
              </a:xfrm>
              <a:prstGeom prst="line">
                <a:avLst/>
              </a:prstGeom>
              <a:noFill/>
              <a:ln w="4">
                <a:solidFill>
                  <a:srgbClr val="000000"/>
                </a:solidFill>
                <a:round/>
                <a:headEnd/>
                <a:tailEnd/>
              </a:ln>
            </p:spPr>
            <p:txBody>
              <a:bodyPr/>
              <a:lstStyle/>
              <a:p>
                <a:endParaRPr lang="en-US"/>
              </a:p>
            </p:txBody>
          </p:sp>
          <p:sp>
            <p:nvSpPr>
              <p:cNvPr id="136" name="Line 1119"/>
              <p:cNvSpPr>
                <a:spLocks noChangeShapeType="1"/>
              </p:cNvSpPr>
              <p:nvPr/>
            </p:nvSpPr>
            <p:spPr bwMode="auto">
              <a:xfrm flipH="1">
                <a:off x="5876925" y="3857626"/>
                <a:ext cx="22225" cy="1588"/>
              </a:xfrm>
              <a:prstGeom prst="line">
                <a:avLst/>
              </a:prstGeom>
              <a:noFill/>
              <a:ln w="4">
                <a:solidFill>
                  <a:srgbClr val="000000"/>
                </a:solidFill>
                <a:round/>
                <a:headEnd/>
                <a:tailEnd/>
              </a:ln>
            </p:spPr>
            <p:txBody>
              <a:bodyPr/>
              <a:lstStyle/>
              <a:p>
                <a:endParaRPr lang="en-US"/>
              </a:p>
            </p:txBody>
          </p:sp>
          <p:sp>
            <p:nvSpPr>
              <p:cNvPr id="137" name="Line 1120"/>
              <p:cNvSpPr>
                <a:spLocks noChangeShapeType="1"/>
              </p:cNvSpPr>
              <p:nvPr/>
            </p:nvSpPr>
            <p:spPr bwMode="auto">
              <a:xfrm flipH="1">
                <a:off x="5876925" y="3813176"/>
                <a:ext cx="22225" cy="1588"/>
              </a:xfrm>
              <a:prstGeom prst="line">
                <a:avLst/>
              </a:prstGeom>
              <a:noFill/>
              <a:ln w="4">
                <a:solidFill>
                  <a:srgbClr val="000000"/>
                </a:solidFill>
                <a:round/>
                <a:headEnd/>
                <a:tailEnd/>
              </a:ln>
            </p:spPr>
            <p:txBody>
              <a:bodyPr/>
              <a:lstStyle/>
              <a:p>
                <a:endParaRPr lang="en-US"/>
              </a:p>
            </p:txBody>
          </p:sp>
          <p:sp>
            <p:nvSpPr>
              <p:cNvPr id="138" name="Line 1121"/>
              <p:cNvSpPr>
                <a:spLocks noChangeShapeType="1"/>
              </p:cNvSpPr>
              <p:nvPr/>
            </p:nvSpPr>
            <p:spPr bwMode="auto">
              <a:xfrm flipH="1">
                <a:off x="5876925" y="3502026"/>
                <a:ext cx="22225" cy="1588"/>
              </a:xfrm>
              <a:prstGeom prst="line">
                <a:avLst/>
              </a:prstGeom>
              <a:noFill/>
              <a:ln w="4">
                <a:solidFill>
                  <a:srgbClr val="000000"/>
                </a:solidFill>
                <a:round/>
                <a:headEnd/>
                <a:tailEnd/>
              </a:ln>
            </p:spPr>
            <p:txBody>
              <a:bodyPr/>
              <a:lstStyle/>
              <a:p>
                <a:endParaRPr lang="en-US"/>
              </a:p>
            </p:txBody>
          </p:sp>
          <p:sp>
            <p:nvSpPr>
              <p:cNvPr id="139" name="Line 1122"/>
              <p:cNvSpPr>
                <a:spLocks noChangeShapeType="1"/>
              </p:cNvSpPr>
              <p:nvPr/>
            </p:nvSpPr>
            <p:spPr bwMode="auto">
              <a:xfrm flipH="1">
                <a:off x="5876925" y="3340101"/>
                <a:ext cx="22225" cy="1588"/>
              </a:xfrm>
              <a:prstGeom prst="line">
                <a:avLst/>
              </a:prstGeom>
              <a:noFill/>
              <a:ln w="4">
                <a:solidFill>
                  <a:srgbClr val="000000"/>
                </a:solidFill>
                <a:round/>
                <a:headEnd/>
                <a:tailEnd/>
              </a:ln>
            </p:spPr>
            <p:txBody>
              <a:bodyPr/>
              <a:lstStyle/>
              <a:p>
                <a:endParaRPr lang="en-US"/>
              </a:p>
            </p:txBody>
          </p:sp>
          <p:sp>
            <p:nvSpPr>
              <p:cNvPr id="140" name="Line 1123"/>
              <p:cNvSpPr>
                <a:spLocks noChangeShapeType="1"/>
              </p:cNvSpPr>
              <p:nvPr/>
            </p:nvSpPr>
            <p:spPr bwMode="auto">
              <a:xfrm flipH="1">
                <a:off x="5876925" y="3228976"/>
                <a:ext cx="22225" cy="1588"/>
              </a:xfrm>
              <a:prstGeom prst="line">
                <a:avLst/>
              </a:prstGeom>
              <a:noFill/>
              <a:ln w="4">
                <a:solidFill>
                  <a:srgbClr val="000000"/>
                </a:solidFill>
                <a:round/>
                <a:headEnd/>
                <a:tailEnd/>
              </a:ln>
            </p:spPr>
            <p:txBody>
              <a:bodyPr/>
              <a:lstStyle/>
              <a:p>
                <a:endParaRPr lang="en-US"/>
              </a:p>
            </p:txBody>
          </p:sp>
          <p:sp>
            <p:nvSpPr>
              <p:cNvPr id="141" name="Line 1124"/>
              <p:cNvSpPr>
                <a:spLocks noChangeShapeType="1"/>
              </p:cNvSpPr>
              <p:nvPr/>
            </p:nvSpPr>
            <p:spPr bwMode="auto">
              <a:xfrm flipH="1">
                <a:off x="5876925" y="3141663"/>
                <a:ext cx="22225" cy="1588"/>
              </a:xfrm>
              <a:prstGeom prst="line">
                <a:avLst/>
              </a:prstGeom>
              <a:noFill/>
              <a:ln w="4">
                <a:solidFill>
                  <a:srgbClr val="000000"/>
                </a:solidFill>
                <a:round/>
                <a:headEnd/>
                <a:tailEnd/>
              </a:ln>
            </p:spPr>
            <p:txBody>
              <a:bodyPr/>
              <a:lstStyle/>
              <a:p>
                <a:endParaRPr lang="en-US"/>
              </a:p>
            </p:txBody>
          </p:sp>
          <p:sp>
            <p:nvSpPr>
              <p:cNvPr id="142" name="Line 1125"/>
              <p:cNvSpPr>
                <a:spLocks noChangeShapeType="1"/>
              </p:cNvSpPr>
              <p:nvPr/>
            </p:nvSpPr>
            <p:spPr bwMode="auto">
              <a:xfrm flipH="1">
                <a:off x="5876925" y="3070226"/>
                <a:ext cx="22225" cy="1588"/>
              </a:xfrm>
              <a:prstGeom prst="line">
                <a:avLst/>
              </a:prstGeom>
              <a:noFill/>
              <a:ln w="4">
                <a:solidFill>
                  <a:srgbClr val="000000"/>
                </a:solidFill>
                <a:round/>
                <a:headEnd/>
                <a:tailEnd/>
              </a:ln>
            </p:spPr>
            <p:txBody>
              <a:bodyPr/>
              <a:lstStyle/>
              <a:p>
                <a:endParaRPr lang="en-US"/>
              </a:p>
            </p:txBody>
          </p:sp>
          <p:sp>
            <p:nvSpPr>
              <p:cNvPr id="143" name="Line 1126"/>
              <p:cNvSpPr>
                <a:spLocks noChangeShapeType="1"/>
              </p:cNvSpPr>
              <p:nvPr/>
            </p:nvSpPr>
            <p:spPr bwMode="auto">
              <a:xfrm flipH="1">
                <a:off x="5876925" y="3008313"/>
                <a:ext cx="22225" cy="1588"/>
              </a:xfrm>
              <a:prstGeom prst="line">
                <a:avLst/>
              </a:prstGeom>
              <a:noFill/>
              <a:ln w="4">
                <a:solidFill>
                  <a:srgbClr val="000000"/>
                </a:solidFill>
                <a:round/>
                <a:headEnd/>
                <a:tailEnd/>
              </a:ln>
            </p:spPr>
            <p:txBody>
              <a:bodyPr/>
              <a:lstStyle/>
              <a:p>
                <a:endParaRPr lang="en-US"/>
              </a:p>
            </p:txBody>
          </p:sp>
          <p:sp>
            <p:nvSpPr>
              <p:cNvPr id="144" name="Line 1127"/>
              <p:cNvSpPr>
                <a:spLocks noChangeShapeType="1"/>
              </p:cNvSpPr>
              <p:nvPr/>
            </p:nvSpPr>
            <p:spPr bwMode="auto">
              <a:xfrm flipH="1">
                <a:off x="5876925" y="2959101"/>
                <a:ext cx="22225" cy="1588"/>
              </a:xfrm>
              <a:prstGeom prst="line">
                <a:avLst/>
              </a:prstGeom>
              <a:noFill/>
              <a:ln w="4">
                <a:solidFill>
                  <a:srgbClr val="000000"/>
                </a:solidFill>
                <a:round/>
                <a:headEnd/>
                <a:tailEnd/>
              </a:ln>
            </p:spPr>
            <p:txBody>
              <a:bodyPr/>
              <a:lstStyle/>
              <a:p>
                <a:endParaRPr lang="en-US"/>
              </a:p>
            </p:txBody>
          </p:sp>
          <p:sp>
            <p:nvSpPr>
              <p:cNvPr id="145" name="Line 1128"/>
              <p:cNvSpPr>
                <a:spLocks noChangeShapeType="1"/>
              </p:cNvSpPr>
              <p:nvPr/>
            </p:nvSpPr>
            <p:spPr bwMode="auto">
              <a:xfrm flipH="1">
                <a:off x="5876925" y="2911476"/>
                <a:ext cx="22225" cy="1588"/>
              </a:xfrm>
              <a:prstGeom prst="line">
                <a:avLst/>
              </a:prstGeom>
              <a:noFill/>
              <a:ln w="4">
                <a:solidFill>
                  <a:srgbClr val="000000"/>
                </a:solidFill>
                <a:round/>
                <a:headEnd/>
                <a:tailEnd/>
              </a:ln>
            </p:spPr>
            <p:txBody>
              <a:bodyPr/>
              <a:lstStyle/>
              <a:p>
                <a:endParaRPr lang="en-US"/>
              </a:p>
            </p:txBody>
          </p:sp>
          <p:sp>
            <p:nvSpPr>
              <p:cNvPr id="146" name="Line 1129"/>
              <p:cNvSpPr>
                <a:spLocks noChangeShapeType="1"/>
              </p:cNvSpPr>
              <p:nvPr/>
            </p:nvSpPr>
            <p:spPr bwMode="auto">
              <a:xfrm flipH="1">
                <a:off x="5876925" y="2598738"/>
                <a:ext cx="22225" cy="1588"/>
              </a:xfrm>
              <a:prstGeom prst="line">
                <a:avLst/>
              </a:prstGeom>
              <a:noFill/>
              <a:ln w="4">
                <a:solidFill>
                  <a:srgbClr val="000000"/>
                </a:solidFill>
                <a:round/>
                <a:headEnd/>
                <a:tailEnd/>
              </a:ln>
            </p:spPr>
            <p:txBody>
              <a:bodyPr/>
              <a:lstStyle/>
              <a:p>
                <a:endParaRPr lang="en-US"/>
              </a:p>
            </p:txBody>
          </p:sp>
          <p:sp>
            <p:nvSpPr>
              <p:cNvPr id="147" name="Line 1130"/>
              <p:cNvSpPr>
                <a:spLocks noChangeShapeType="1"/>
              </p:cNvSpPr>
              <p:nvPr/>
            </p:nvSpPr>
            <p:spPr bwMode="auto">
              <a:xfrm flipH="1">
                <a:off x="5876925" y="2439988"/>
                <a:ext cx="22225" cy="1588"/>
              </a:xfrm>
              <a:prstGeom prst="line">
                <a:avLst/>
              </a:prstGeom>
              <a:noFill/>
              <a:ln w="4">
                <a:solidFill>
                  <a:srgbClr val="000000"/>
                </a:solidFill>
                <a:round/>
                <a:headEnd/>
                <a:tailEnd/>
              </a:ln>
            </p:spPr>
            <p:txBody>
              <a:bodyPr/>
              <a:lstStyle/>
              <a:p>
                <a:endParaRPr lang="en-US"/>
              </a:p>
            </p:txBody>
          </p:sp>
          <p:sp>
            <p:nvSpPr>
              <p:cNvPr id="148" name="Line 1131"/>
              <p:cNvSpPr>
                <a:spLocks noChangeShapeType="1"/>
              </p:cNvSpPr>
              <p:nvPr/>
            </p:nvSpPr>
            <p:spPr bwMode="auto">
              <a:xfrm flipH="1">
                <a:off x="5876925" y="2327276"/>
                <a:ext cx="22225" cy="1588"/>
              </a:xfrm>
              <a:prstGeom prst="line">
                <a:avLst/>
              </a:prstGeom>
              <a:noFill/>
              <a:ln w="4">
                <a:solidFill>
                  <a:srgbClr val="000000"/>
                </a:solidFill>
                <a:round/>
                <a:headEnd/>
                <a:tailEnd/>
              </a:ln>
            </p:spPr>
            <p:txBody>
              <a:bodyPr/>
              <a:lstStyle/>
              <a:p>
                <a:endParaRPr lang="en-US"/>
              </a:p>
            </p:txBody>
          </p:sp>
          <p:sp>
            <p:nvSpPr>
              <p:cNvPr id="149" name="Line 1132"/>
              <p:cNvSpPr>
                <a:spLocks noChangeShapeType="1"/>
              </p:cNvSpPr>
              <p:nvPr/>
            </p:nvSpPr>
            <p:spPr bwMode="auto">
              <a:xfrm flipH="1">
                <a:off x="5876925" y="2239963"/>
                <a:ext cx="22225" cy="1588"/>
              </a:xfrm>
              <a:prstGeom prst="line">
                <a:avLst/>
              </a:prstGeom>
              <a:noFill/>
              <a:ln w="4">
                <a:solidFill>
                  <a:srgbClr val="000000"/>
                </a:solidFill>
                <a:round/>
                <a:headEnd/>
                <a:tailEnd/>
              </a:ln>
            </p:spPr>
            <p:txBody>
              <a:bodyPr/>
              <a:lstStyle/>
              <a:p>
                <a:endParaRPr lang="en-US"/>
              </a:p>
            </p:txBody>
          </p:sp>
          <p:sp>
            <p:nvSpPr>
              <p:cNvPr id="150" name="Line 1133"/>
              <p:cNvSpPr>
                <a:spLocks noChangeShapeType="1"/>
              </p:cNvSpPr>
              <p:nvPr/>
            </p:nvSpPr>
            <p:spPr bwMode="auto">
              <a:xfrm flipH="1">
                <a:off x="5876925" y="2168526"/>
                <a:ext cx="22225" cy="1588"/>
              </a:xfrm>
              <a:prstGeom prst="line">
                <a:avLst/>
              </a:prstGeom>
              <a:noFill/>
              <a:ln w="4">
                <a:solidFill>
                  <a:srgbClr val="000000"/>
                </a:solidFill>
                <a:round/>
                <a:headEnd/>
                <a:tailEnd/>
              </a:ln>
            </p:spPr>
            <p:txBody>
              <a:bodyPr/>
              <a:lstStyle/>
              <a:p>
                <a:endParaRPr lang="en-US"/>
              </a:p>
            </p:txBody>
          </p:sp>
          <p:sp>
            <p:nvSpPr>
              <p:cNvPr id="151" name="Line 1134"/>
              <p:cNvSpPr>
                <a:spLocks noChangeShapeType="1"/>
              </p:cNvSpPr>
              <p:nvPr/>
            </p:nvSpPr>
            <p:spPr bwMode="auto">
              <a:xfrm flipH="1">
                <a:off x="5876925" y="2109788"/>
                <a:ext cx="22225" cy="1588"/>
              </a:xfrm>
              <a:prstGeom prst="line">
                <a:avLst/>
              </a:prstGeom>
              <a:noFill/>
              <a:ln w="4">
                <a:solidFill>
                  <a:srgbClr val="000000"/>
                </a:solidFill>
                <a:round/>
                <a:headEnd/>
                <a:tailEnd/>
              </a:ln>
            </p:spPr>
            <p:txBody>
              <a:bodyPr/>
              <a:lstStyle/>
              <a:p>
                <a:endParaRPr lang="en-US"/>
              </a:p>
            </p:txBody>
          </p:sp>
          <p:sp>
            <p:nvSpPr>
              <p:cNvPr id="152" name="Line 1135"/>
              <p:cNvSpPr>
                <a:spLocks noChangeShapeType="1"/>
              </p:cNvSpPr>
              <p:nvPr/>
            </p:nvSpPr>
            <p:spPr bwMode="auto">
              <a:xfrm flipH="1">
                <a:off x="5876925" y="2055813"/>
                <a:ext cx="22225" cy="1588"/>
              </a:xfrm>
              <a:prstGeom prst="line">
                <a:avLst/>
              </a:prstGeom>
              <a:noFill/>
              <a:ln w="4">
                <a:solidFill>
                  <a:srgbClr val="000000"/>
                </a:solidFill>
                <a:round/>
                <a:headEnd/>
                <a:tailEnd/>
              </a:ln>
            </p:spPr>
            <p:txBody>
              <a:bodyPr/>
              <a:lstStyle/>
              <a:p>
                <a:endParaRPr lang="en-US"/>
              </a:p>
            </p:txBody>
          </p:sp>
          <p:sp>
            <p:nvSpPr>
              <p:cNvPr id="153" name="Line 1136"/>
              <p:cNvSpPr>
                <a:spLocks noChangeShapeType="1"/>
              </p:cNvSpPr>
              <p:nvPr/>
            </p:nvSpPr>
            <p:spPr bwMode="auto">
              <a:xfrm flipH="1">
                <a:off x="5876925" y="2009776"/>
                <a:ext cx="22225" cy="1588"/>
              </a:xfrm>
              <a:prstGeom prst="line">
                <a:avLst/>
              </a:prstGeom>
              <a:noFill/>
              <a:ln w="4">
                <a:solidFill>
                  <a:srgbClr val="000000"/>
                </a:solidFill>
                <a:round/>
                <a:headEnd/>
                <a:tailEnd/>
              </a:ln>
            </p:spPr>
            <p:txBody>
              <a:bodyPr/>
              <a:lstStyle/>
              <a:p>
                <a:endParaRPr lang="en-US"/>
              </a:p>
            </p:txBody>
          </p:sp>
          <p:sp>
            <p:nvSpPr>
              <p:cNvPr id="154" name="Freeform 1137"/>
              <p:cNvSpPr>
                <a:spLocks/>
              </p:cNvSpPr>
              <p:nvPr/>
            </p:nvSpPr>
            <p:spPr bwMode="auto">
              <a:xfrm>
                <a:off x="3692525" y="2565401"/>
                <a:ext cx="22225" cy="39688"/>
              </a:xfrm>
              <a:custGeom>
                <a:avLst/>
                <a:gdLst>
                  <a:gd name="T0" fmla="*/ 0 w 14"/>
                  <a:gd name="T1" fmla="*/ 0 h 25"/>
                  <a:gd name="T2" fmla="*/ 35282190 w 14"/>
                  <a:gd name="T3" fmla="*/ 0 h 25"/>
                  <a:gd name="T4" fmla="*/ 17641889 w 14"/>
                  <a:gd name="T5" fmla="*/ 0 h 25"/>
                  <a:gd name="T6" fmla="*/ 17641889 w 14"/>
                  <a:gd name="T7" fmla="*/ 63005499 h 25"/>
                  <a:gd name="T8" fmla="*/ 0 w 14"/>
                  <a:gd name="T9" fmla="*/ 63005499 h 25"/>
                  <a:gd name="T10" fmla="*/ 35282190 w 14"/>
                  <a:gd name="T11" fmla="*/ 63005499 h 25"/>
                  <a:gd name="T12" fmla="*/ 0 60000 65536"/>
                  <a:gd name="T13" fmla="*/ 0 60000 65536"/>
                  <a:gd name="T14" fmla="*/ 0 60000 65536"/>
                  <a:gd name="T15" fmla="*/ 0 60000 65536"/>
                  <a:gd name="T16" fmla="*/ 0 60000 65536"/>
                  <a:gd name="T17" fmla="*/ 0 60000 65536"/>
                  <a:gd name="T18" fmla="*/ 0 w 14"/>
                  <a:gd name="T19" fmla="*/ 0 h 25"/>
                  <a:gd name="T20" fmla="*/ 14 w 14"/>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4" h="25">
                    <a:moveTo>
                      <a:pt x="0" y="0"/>
                    </a:moveTo>
                    <a:lnTo>
                      <a:pt x="14" y="0"/>
                    </a:lnTo>
                    <a:lnTo>
                      <a:pt x="7" y="0"/>
                    </a:lnTo>
                    <a:lnTo>
                      <a:pt x="7" y="25"/>
                    </a:lnTo>
                    <a:lnTo>
                      <a:pt x="0" y="25"/>
                    </a:lnTo>
                    <a:lnTo>
                      <a:pt x="14" y="25"/>
                    </a:lnTo>
                  </a:path>
                </a:pathLst>
              </a:custGeom>
              <a:noFill/>
              <a:ln w="4">
                <a:solidFill>
                  <a:srgbClr val="FF0000"/>
                </a:solidFill>
                <a:round/>
                <a:headEnd/>
                <a:tailEnd/>
              </a:ln>
            </p:spPr>
            <p:txBody>
              <a:bodyPr/>
              <a:lstStyle/>
              <a:p>
                <a:endParaRPr lang="en-US"/>
              </a:p>
            </p:txBody>
          </p:sp>
          <p:sp>
            <p:nvSpPr>
              <p:cNvPr id="155" name="Freeform 1138"/>
              <p:cNvSpPr>
                <a:spLocks/>
              </p:cNvSpPr>
              <p:nvPr/>
            </p:nvSpPr>
            <p:spPr bwMode="auto">
              <a:xfrm>
                <a:off x="3716338" y="2439988"/>
                <a:ext cx="22225" cy="28575"/>
              </a:xfrm>
              <a:custGeom>
                <a:avLst/>
                <a:gdLst>
                  <a:gd name="T0" fmla="*/ 0 w 14"/>
                  <a:gd name="T1" fmla="*/ 0 h 18"/>
                  <a:gd name="T2" fmla="*/ 35282190 w 14"/>
                  <a:gd name="T3" fmla="*/ 0 h 18"/>
                  <a:gd name="T4" fmla="*/ 17641889 w 14"/>
                  <a:gd name="T5" fmla="*/ 0 h 18"/>
                  <a:gd name="T6" fmla="*/ 17641889 w 14"/>
                  <a:gd name="T7" fmla="*/ 45362806 h 18"/>
                  <a:gd name="T8" fmla="*/ 0 w 14"/>
                  <a:gd name="T9" fmla="*/ 45362806 h 18"/>
                  <a:gd name="T10" fmla="*/ 35282190 w 14"/>
                  <a:gd name="T11" fmla="*/ 45362806 h 18"/>
                  <a:gd name="T12" fmla="*/ 0 60000 65536"/>
                  <a:gd name="T13" fmla="*/ 0 60000 65536"/>
                  <a:gd name="T14" fmla="*/ 0 60000 65536"/>
                  <a:gd name="T15" fmla="*/ 0 60000 65536"/>
                  <a:gd name="T16" fmla="*/ 0 60000 65536"/>
                  <a:gd name="T17" fmla="*/ 0 60000 65536"/>
                  <a:gd name="T18" fmla="*/ 0 w 14"/>
                  <a:gd name="T19" fmla="*/ 0 h 18"/>
                  <a:gd name="T20" fmla="*/ 14 w 1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4" h="18">
                    <a:moveTo>
                      <a:pt x="0" y="0"/>
                    </a:moveTo>
                    <a:lnTo>
                      <a:pt x="14" y="0"/>
                    </a:lnTo>
                    <a:lnTo>
                      <a:pt x="7" y="0"/>
                    </a:lnTo>
                    <a:lnTo>
                      <a:pt x="7" y="18"/>
                    </a:lnTo>
                    <a:lnTo>
                      <a:pt x="0" y="18"/>
                    </a:lnTo>
                    <a:lnTo>
                      <a:pt x="14" y="18"/>
                    </a:lnTo>
                  </a:path>
                </a:pathLst>
              </a:custGeom>
              <a:noFill/>
              <a:ln w="4">
                <a:solidFill>
                  <a:srgbClr val="FF0000"/>
                </a:solidFill>
                <a:round/>
                <a:headEnd/>
                <a:tailEnd/>
              </a:ln>
            </p:spPr>
            <p:txBody>
              <a:bodyPr/>
              <a:lstStyle/>
              <a:p>
                <a:endParaRPr lang="en-US"/>
              </a:p>
            </p:txBody>
          </p:sp>
          <p:sp>
            <p:nvSpPr>
              <p:cNvPr id="156" name="Freeform 1139"/>
              <p:cNvSpPr>
                <a:spLocks/>
              </p:cNvSpPr>
              <p:nvPr/>
            </p:nvSpPr>
            <p:spPr bwMode="auto">
              <a:xfrm>
                <a:off x="3738563" y="2424113"/>
                <a:ext cx="22225" cy="26988"/>
              </a:xfrm>
              <a:custGeom>
                <a:avLst/>
                <a:gdLst>
                  <a:gd name="T0" fmla="*/ 0 w 14"/>
                  <a:gd name="T1" fmla="*/ 0 h 17"/>
                  <a:gd name="T2" fmla="*/ 35282190 w 14"/>
                  <a:gd name="T3" fmla="*/ 0 h 17"/>
                  <a:gd name="T4" fmla="*/ 17641889 w 14"/>
                  <a:gd name="T5" fmla="*/ 0 h 17"/>
                  <a:gd name="T6" fmla="*/ 17641889 w 14"/>
                  <a:gd name="T7" fmla="*/ 42844237 h 17"/>
                  <a:gd name="T8" fmla="*/ 0 w 14"/>
                  <a:gd name="T9" fmla="*/ 42844237 h 17"/>
                  <a:gd name="T10" fmla="*/ 35282190 w 14"/>
                  <a:gd name="T11" fmla="*/ 42844237 h 17"/>
                  <a:gd name="T12" fmla="*/ 0 60000 65536"/>
                  <a:gd name="T13" fmla="*/ 0 60000 65536"/>
                  <a:gd name="T14" fmla="*/ 0 60000 65536"/>
                  <a:gd name="T15" fmla="*/ 0 60000 65536"/>
                  <a:gd name="T16" fmla="*/ 0 60000 65536"/>
                  <a:gd name="T17" fmla="*/ 0 60000 65536"/>
                  <a:gd name="T18" fmla="*/ 0 w 14"/>
                  <a:gd name="T19" fmla="*/ 0 h 17"/>
                  <a:gd name="T20" fmla="*/ 14 w 1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 h="17">
                    <a:moveTo>
                      <a:pt x="0" y="0"/>
                    </a:moveTo>
                    <a:lnTo>
                      <a:pt x="14" y="0"/>
                    </a:lnTo>
                    <a:lnTo>
                      <a:pt x="7" y="0"/>
                    </a:lnTo>
                    <a:lnTo>
                      <a:pt x="7" y="17"/>
                    </a:lnTo>
                    <a:lnTo>
                      <a:pt x="0" y="17"/>
                    </a:lnTo>
                    <a:lnTo>
                      <a:pt x="14" y="17"/>
                    </a:lnTo>
                  </a:path>
                </a:pathLst>
              </a:custGeom>
              <a:noFill/>
              <a:ln w="4">
                <a:solidFill>
                  <a:srgbClr val="FF0000"/>
                </a:solidFill>
                <a:round/>
                <a:headEnd/>
                <a:tailEnd/>
              </a:ln>
            </p:spPr>
            <p:txBody>
              <a:bodyPr/>
              <a:lstStyle/>
              <a:p>
                <a:endParaRPr lang="en-US"/>
              </a:p>
            </p:txBody>
          </p:sp>
          <p:sp>
            <p:nvSpPr>
              <p:cNvPr id="157" name="Freeform 1140"/>
              <p:cNvSpPr>
                <a:spLocks/>
              </p:cNvSpPr>
              <p:nvPr/>
            </p:nvSpPr>
            <p:spPr bwMode="auto">
              <a:xfrm>
                <a:off x="3760788" y="2428876"/>
                <a:ext cx="22225" cy="28575"/>
              </a:xfrm>
              <a:custGeom>
                <a:avLst/>
                <a:gdLst>
                  <a:gd name="T0" fmla="*/ 0 w 14"/>
                  <a:gd name="T1" fmla="*/ 0 h 18"/>
                  <a:gd name="T2" fmla="*/ 35282190 w 14"/>
                  <a:gd name="T3" fmla="*/ 0 h 18"/>
                  <a:gd name="T4" fmla="*/ 17641889 w 14"/>
                  <a:gd name="T5" fmla="*/ 0 h 18"/>
                  <a:gd name="T6" fmla="*/ 17641889 w 14"/>
                  <a:gd name="T7" fmla="*/ 45362806 h 18"/>
                  <a:gd name="T8" fmla="*/ 0 w 14"/>
                  <a:gd name="T9" fmla="*/ 45362806 h 18"/>
                  <a:gd name="T10" fmla="*/ 35282190 w 14"/>
                  <a:gd name="T11" fmla="*/ 45362806 h 18"/>
                  <a:gd name="T12" fmla="*/ 0 60000 65536"/>
                  <a:gd name="T13" fmla="*/ 0 60000 65536"/>
                  <a:gd name="T14" fmla="*/ 0 60000 65536"/>
                  <a:gd name="T15" fmla="*/ 0 60000 65536"/>
                  <a:gd name="T16" fmla="*/ 0 60000 65536"/>
                  <a:gd name="T17" fmla="*/ 0 60000 65536"/>
                  <a:gd name="T18" fmla="*/ 0 w 14"/>
                  <a:gd name="T19" fmla="*/ 0 h 18"/>
                  <a:gd name="T20" fmla="*/ 14 w 1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4" h="18">
                    <a:moveTo>
                      <a:pt x="0" y="0"/>
                    </a:moveTo>
                    <a:lnTo>
                      <a:pt x="14" y="0"/>
                    </a:lnTo>
                    <a:lnTo>
                      <a:pt x="7" y="0"/>
                    </a:lnTo>
                    <a:lnTo>
                      <a:pt x="7" y="18"/>
                    </a:lnTo>
                    <a:lnTo>
                      <a:pt x="0" y="18"/>
                    </a:lnTo>
                    <a:lnTo>
                      <a:pt x="14" y="18"/>
                    </a:lnTo>
                  </a:path>
                </a:pathLst>
              </a:custGeom>
              <a:noFill/>
              <a:ln w="4">
                <a:solidFill>
                  <a:srgbClr val="FF0000"/>
                </a:solidFill>
                <a:round/>
                <a:headEnd/>
                <a:tailEnd/>
              </a:ln>
            </p:spPr>
            <p:txBody>
              <a:bodyPr/>
              <a:lstStyle/>
              <a:p>
                <a:endParaRPr lang="en-US"/>
              </a:p>
            </p:txBody>
          </p:sp>
          <p:sp>
            <p:nvSpPr>
              <p:cNvPr id="158" name="Freeform 1141"/>
              <p:cNvSpPr>
                <a:spLocks/>
              </p:cNvSpPr>
              <p:nvPr/>
            </p:nvSpPr>
            <p:spPr bwMode="auto">
              <a:xfrm>
                <a:off x="3783013" y="2435226"/>
                <a:ext cx="22225" cy="28575"/>
              </a:xfrm>
              <a:custGeom>
                <a:avLst/>
                <a:gdLst>
                  <a:gd name="T0" fmla="*/ 0 w 14"/>
                  <a:gd name="T1" fmla="*/ 0 h 18"/>
                  <a:gd name="T2" fmla="*/ 35282190 w 14"/>
                  <a:gd name="T3" fmla="*/ 0 h 18"/>
                  <a:gd name="T4" fmla="*/ 17641889 w 14"/>
                  <a:gd name="T5" fmla="*/ 0 h 18"/>
                  <a:gd name="T6" fmla="*/ 17641889 w 14"/>
                  <a:gd name="T7" fmla="*/ 45362806 h 18"/>
                  <a:gd name="T8" fmla="*/ 0 w 14"/>
                  <a:gd name="T9" fmla="*/ 45362806 h 18"/>
                  <a:gd name="T10" fmla="*/ 35282190 w 14"/>
                  <a:gd name="T11" fmla="*/ 45362806 h 18"/>
                  <a:gd name="T12" fmla="*/ 0 60000 65536"/>
                  <a:gd name="T13" fmla="*/ 0 60000 65536"/>
                  <a:gd name="T14" fmla="*/ 0 60000 65536"/>
                  <a:gd name="T15" fmla="*/ 0 60000 65536"/>
                  <a:gd name="T16" fmla="*/ 0 60000 65536"/>
                  <a:gd name="T17" fmla="*/ 0 60000 65536"/>
                  <a:gd name="T18" fmla="*/ 0 w 14"/>
                  <a:gd name="T19" fmla="*/ 0 h 18"/>
                  <a:gd name="T20" fmla="*/ 14 w 1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4" h="18">
                    <a:moveTo>
                      <a:pt x="0" y="0"/>
                    </a:moveTo>
                    <a:lnTo>
                      <a:pt x="14" y="0"/>
                    </a:lnTo>
                    <a:lnTo>
                      <a:pt x="7" y="0"/>
                    </a:lnTo>
                    <a:lnTo>
                      <a:pt x="7" y="18"/>
                    </a:lnTo>
                    <a:lnTo>
                      <a:pt x="0" y="18"/>
                    </a:lnTo>
                    <a:lnTo>
                      <a:pt x="14" y="18"/>
                    </a:lnTo>
                  </a:path>
                </a:pathLst>
              </a:custGeom>
              <a:noFill/>
              <a:ln w="4">
                <a:solidFill>
                  <a:srgbClr val="FF0000"/>
                </a:solidFill>
                <a:round/>
                <a:headEnd/>
                <a:tailEnd/>
              </a:ln>
            </p:spPr>
            <p:txBody>
              <a:bodyPr/>
              <a:lstStyle/>
              <a:p>
                <a:endParaRPr lang="en-US"/>
              </a:p>
            </p:txBody>
          </p:sp>
          <p:sp>
            <p:nvSpPr>
              <p:cNvPr id="159" name="Freeform 1142"/>
              <p:cNvSpPr>
                <a:spLocks/>
              </p:cNvSpPr>
              <p:nvPr/>
            </p:nvSpPr>
            <p:spPr bwMode="auto">
              <a:xfrm>
                <a:off x="3808413" y="2439988"/>
                <a:ext cx="22225" cy="28575"/>
              </a:xfrm>
              <a:custGeom>
                <a:avLst/>
                <a:gdLst>
                  <a:gd name="T0" fmla="*/ 0 w 14"/>
                  <a:gd name="T1" fmla="*/ 0 h 18"/>
                  <a:gd name="T2" fmla="*/ 35282190 w 14"/>
                  <a:gd name="T3" fmla="*/ 0 h 18"/>
                  <a:gd name="T4" fmla="*/ 17641889 w 14"/>
                  <a:gd name="T5" fmla="*/ 0 h 18"/>
                  <a:gd name="T6" fmla="*/ 17641889 w 14"/>
                  <a:gd name="T7" fmla="*/ 45362806 h 18"/>
                  <a:gd name="T8" fmla="*/ 0 w 14"/>
                  <a:gd name="T9" fmla="*/ 45362806 h 18"/>
                  <a:gd name="T10" fmla="*/ 35282190 w 14"/>
                  <a:gd name="T11" fmla="*/ 45362806 h 18"/>
                  <a:gd name="T12" fmla="*/ 0 60000 65536"/>
                  <a:gd name="T13" fmla="*/ 0 60000 65536"/>
                  <a:gd name="T14" fmla="*/ 0 60000 65536"/>
                  <a:gd name="T15" fmla="*/ 0 60000 65536"/>
                  <a:gd name="T16" fmla="*/ 0 60000 65536"/>
                  <a:gd name="T17" fmla="*/ 0 60000 65536"/>
                  <a:gd name="T18" fmla="*/ 0 w 14"/>
                  <a:gd name="T19" fmla="*/ 0 h 18"/>
                  <a:gd name="T20" fmla="*/ 14 w 1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4" h="18">
                    <a:moveTo>
                      <a:pt x="0" y="0"/>
                    </a:moveTo>
                    <a:lnTo>
                      <a:pt x="14" y="0"/>
                    </a:lnTo>
                    <a:lnTo>
                      <a:pt x="7" y="0"/>
                    </a:lnTo>
                    <a:lnTo>
                      <a:pt x="7" y="18"/>
                    </a:lnTo>
                    <a:lnTo>
                      <a:pt x="0" y="18"/>
                    </a:lnTo>
                    <a:lnTo>
                      <a:pt x="14" y="18"/>
                    </a:lnTo>
                  </a:path>
                </a:pathLst>
              </a:custGeom>
              <a:noFill/>
              <a:ln w="4">
                <a:solidFill>
                  <a:srgbClr val="FF0000"/>
                </a:solidFill>
                <a:round/>
                <a:headEnd/>
                <a:tailEnd/>
              </a:ln>
            </p:spPr>
            <p:txBody>
              <a:bodyPr/>
              <a:lstStyle/>
              <a:p>
                <a:endParaRPr lang="en-US"/>
              </a:p>
            </p:txBody>
          </p:sp>
          <p:sp>
            <p:nvSpPr>
              <p:cNvPr id="160" name="Freeform 1143"/>
              <p:cNvSpPr>
                <a:spLocks/>
              </p:cNvSpPr>
              <p:nvPr/>
            </p:nvSpPr>
            <p:spPr bwMode="auto">
              <a:xfrm>
                <a:off x="3830638" y="2449513"/>
                <a:ext cx="22225" cy="26988"/>
              </a:xfrm>
              <a:custGeom>
                <a:avLst/>
                <a:gdLst>
                  <a:gd name="T0" fmla="*/ 0 w 14"/>
                  <a:gd name="T1" fmla="*/ 0 h 17"/>
                  <a:gd name="T2" fmla="*/ 35282190 w 14"/>
                  <a:gd name="T3" fmla="*/ 0 h 17"/>
                  <a:gd name="T4" fmla="*/ 17641889 w 14"/>
                  <a:gd name="T5" fmla="*/ 0 h 17"/>
                  <a:gd name="T6" fmla="*/ 17641889 w 14"/>
                  <a:gd name="T7" fmla="*/ 42844237 h 17"/>
                  <a:gd name="T8" fmla="*/ 0 w 14"/>
                  <a:gd name="T9" fmla="*/ 42844237 h 17"/>
                  <a:gd name="T10" fmla="*/ 35282190 w 14"/>
                  <a:gd name="T11" fmla="*/ 42844237 h 17"/>
                  <a:gd name="T12" fmla="*/ 0 60000 65536"/>
                  <a:gd name="T13" fmla="*/ 0 60000 65536"/>
                  <a:gd name="T14" fmla="*/ 0 60000 65536"/>
                  <a:gd name="T15" fmla="*/ 0 60000 65536"/>
                  <a:gd name="T16" fmla="*/ 0 60000 65536"/>
                  <a:gd name="T17" fmla="*/ 0 60000 65536"/>
                  <a:gd name="T18" fmla="*/ 0 w 14"/>
                  <a:gd name="T19" fmla="*/ 0 h 17"/>
                  <a:gd name="T20" fmla="*/ 14 w 1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 h="17">
                    <a:moveTo>
                      <a:pt x="0" y="0"/>
                    </a:moveTo>
                    <a:lnTo>
                      <a:pt x="14" y="0"/>
                    </a:lnTo>
                    <a:lnTo>
                      <a:pt x="7" y="0"/>
                    </a:lnTo>
                    <a:lnTo>
                      <a:pt x="7" y="17"/>
                    </a:lnTo>
                    <a:lnTo>
                      <a:pt x="0" y="17"/>
                    </a:lnTo>
                    <a:lnTo>
                      <a:pt x="14" y="17"/>
                    </a:lnTo>
                  </a:path>
                </a:pathLst>
              </a:custGeom>
              <a:noFill/>
              <a:ln w="4">
                <a:solidFill>
                  <a:srgbClr val="FF0000"/>
                </a:solidFill>
                <a:round/>
                <a:headEnd/>
                <a:tailEnd/>
              </a:ln>
            </p:spPr>
            <p:txBody>
              <a:bodyPr/>
              <a:lstStyle/>
              <a:p>
                <a:endParaRPr lang="en-US"/>
              </a:p>
            </p:txBody>
          </p:sp>
          <p:sp>
            <p:nvSpPr>
              <p:cNvPr id="161" name="Freeform 1144"/>
              <p:cNvSpPr>
                <a:spLocks/>
              </p:cNvSpPr>
              <p:nvPr/>
            </p:nvSpPr>
            <p:spPr bwMode="auto">
              <a:xfrm>
                <a:off x="3852863" y="2457451"/>
                <a:ext cx="22225" cy="28575"/>
              </a:xfrm>
              <a:custGeom>
                <a:avLst/>
                <a:gdLst>
                  <a:gd name="T0" fmla="*/ 0 w 14"/>
                  <a:gd name="T1" fmla="*/ 0 h 18"/>
                  <a:gd name="T2" fmla="*/ 35282190 w 14"/>
                  <a:gd name="T3" fmla="*/ 0 h 18"/>
                  <a:gd name="T4" fmla="*/ 17641889 w 14"/>
                  <a:gd name="T5" fmla="*/ 0 h 18"/>
                  <a:gd name="T6" fmla="*/ 17641889 w 14"/>
                  <a:gd name="T7" fmla="*/ 45362806 h 18"/>
                  <a:gd name="T8" fmla="*/ 0 w 14"/>
                  <a:gd name="T9" fmla="*/ 45362806 h 18"/>
                  <a:gd name="T10" fmla="*/ 35282190 w 14"/>
                  <a:gd name="T11" fmla="*/ 45362806 h 18"/>
                  <a:gd name="T12" fmla="*/ 0 60000 65536"/>
                  <a:gd name="T13" fmla="*/ 0 60000 65536"/>
                  <a:gd name="T14" fmla="*/ 0 60000 65536"/>
                  <a:gd name="T15" fmla="*/ 0 60000 65536"/>
                  <a:gd name="T16" fmla="*/ 0 60000 65536"/>
                  <a:gd name="T17" fmla="*/ 0 60000 65536"/>
                  <a:gd name="T18" fmla="*/ 0 w 14"/>
                  <a:gd name="T19" fmla="*/ 0 h 18"/>
                  <a:gd name="T20" fmla="*/ 14 w 1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4" h="18">
                    <a:moveTo>
                      <a:pt x="0" y="0"/>
                    </a:moveTo>
                    <a:lnTo>
                      <a:pt x="14" y="0"/>
                    </a:lnTo>
                    <a:lnTo>
                      <a:pt x="7" y="0"/>
                    </a:lnTo>
                    <a:lnTo>
                      <a:pt x="7" y="18"/>
                    </a:lnTo>
                    <a:lnTo>
                      <a:pt x="0" y="18"/>
                    </a:lnTo>
                    <a:lnTo>
                      <a:pt x="14" y="18"/>
                    </a:lnTo>
                  </a:path>
                </a:pathLst>
              </a:custGeom>
              <a:noFill/>
              <a:ln w="4">
                <a:solidFill>
                  <a:srgbClr val="FF0000"/>
                </a:solidFill>
                <a:round/>
                <a:headEnd/>
                <a:tailEnd/>
              </a:ln>
            </p:spPr>
            <p:txBody>
              <a:bodyPr/>
              <a:lstStyle/>
              <a:p>
                <a:endParaRPr lang="en-US"/>
              </a:p>
            </p:txBody>
          </p:sp>
          <p:sp>
            <p:nvSpPr>
              <p:cNvPr id="162" name="Freeform 1145"/>
              <p:cNvSpPr>
                <a:spLocks/>
              </p:cNvSpPr>
              <p:nvPr/>
            </p:nvSpPr>
            <p:spPr bwMode="auto">
              <a:xfrm>
                <a:off x="3875088" y="2463801"/>
                <a:ext cx="22225" cy="26988"/>
              </a:xfrm>
              <a:custGeom>
                <a:avLst/>
                <a:gdLst>
                  <a:gd name="T0" fmla="*/ 0 w 14"/>
                  <a:gd name="T1" fmla="*/ 0 h 17"/>
                  <a:gd name="T2" fmla="*/ 35282190 w 14"/>
                  <a:gd name="T3" fmla="*/ 0 h 17"/>
                  <a:gd name="T4" fmla="*/ 17641889 w 14"/>
                  <a:gd name="T5" fmla="*/ 0 h 17"/>
                  <a:gd name="T6" fmla="*/ 17641889 w 14"/>
                  <a:gd name="T7" fmla="*/ 42844237 h 17"/>
                  <a:gd name="T8" fmla="*/ 0 w 14"/>
                  <a:gd name="T9" fmla="*/ 42844237 h 17"/>
                  <a:gd name="T10" fmla="*/ 35282190 w 14"/>
                  <a:gd name="T11" fmla="*/ 42844237 h 17"/>
                  <a:gd name="T12" fmla="*/ 0 60000 65536"/>
                  <a:gd name="T13" fmla="*/ 0 60000 65536"/>
                  <a:gd name="T14" fmla="*/ 0 60000 65536"/>
                  <a:gd name="T15" fmla="*/ 0 60000 65536"/>
                  <a:gd name="T16" fmla="*/ 0 60000 65536"/>
                  <a:gd name="T17" fmla="*/ 0 60000 65536"/>
                  <a:gd name="T18" fmla="*/ 0 w 14"/>
                  <a:gd name="T19" fmla="*/ 0 h 17"/>
                  <a:gd name="T20" fmla="*/ 14 w 1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 h="17">
                    <a:moveTo>
                      <a:pt x="0" y="0"/>
                    </a:moveTo>
                    <a:lnTo>
                      <a:pt x="14" y="0"/>
                    </a:lnTo>
                    <a:lnTo>
                      <a:pt x="7" y="0"/>
                    </a:lnTo>
                    <a:lnTo>
                      <a:pt x="7" y="17"/>
                    </a:lnTo>
                    <a:lnTo>
                      <a:pt x="0" y="17"/>
                    </a:lnTo>
                    <a:lnTo>
                      <a:pt x="14" y="17"/>
                    </a:lnTo>
                  </a:path>
                </a:pathLst>
              </a:custGeom>
              <a:noFill/>
              <a:ln w="4">
                <a:solidFill>
                  <a:srgbClr val="FF0000"/>
                </a:solidFill>
                <a:round/>
                <a:headEnd/>
                <a:tailEnd/>
              </a:ln>
            </p:spPr>
            <p:txBody>
              <a:bodyPr/>
              <a:lstStyle/>
              <a:p>
                <a:endParaRPr lang="en-US"/>
              </a:p>
            </p:txBody>
          </p:sp>
          <p:sp>
            <p:nvSpPr>
              <p:cNvPr id="163" name="Freeform 1146"/>
              <p:cNvSpPr>
                <a:spLocks/>
              </p:cNvSpPr>
              <p:nvPr/>
            </p:nvSpPr>
            <p:spPr bwMode="auto">
              <a:xfrm>
                <a:off x="3900488" y="2474913"/>
                <a:ext cx="22225" cy="26988"/>
              </a:xfrm>
              <a:custGeom>
                <a:avLst/>
                <a:gdLst>
                  <a:gd name="T0" fmla="*/ 0 w 14"/>
                  <a:gd name="T1" fmla="*/ 0 h 17"/>
                  <a:gd name="T2" fmla="*/ 35282190 w 14"/>
                  <a:gd name="T3" fmla="*/ 0 h 17"/>
                  <a:gd name="T4" fmla="*/ 17641889 w 14"/>
                  <a:gd name="T5" fmla="*/ 0 h 17"/>
                  <a:gd name="T6" fmla="*/ 17641889 w 14"/>
                  <a:gd name="T7" fmla="*/ 42844237 h 17"/>
                  <a:gd name="T8" fmla="*/ 0 w 14"/>
                  <a:gd name="T9" fmla="*/ 42844237 h 17"/>
                  <a:gd name="T10" fmla="*/ 35282190 w 14"/>
                  <a:gd name="T11" fmla="*/ 42844237 h 17"/>
                  <a:gd name="T12" fmla="*/ 0 60000 65536"/>
                  <a:gd name="T13" fmla="*/ 0 60000 65536"/>
                  <a:gd name="T14" fmla="*/ 0 60000 65536"/>
                  <a:gd name="T15" fmla="*/ 0 60000 65536"/>
                  <a:gd name="T16" fmla="*/ 0 60000 65536"/>
                  <a:gd name="T17" fmla="*/ 0 60000 65536"/>
                  <a:gd name="T18" fmla="*/ 0 w 14"/>
                  <a:gd name="T19" fmla="*/ 0 h 17"/>
                  <a:gd name="T20" fmla="*/ 14 w 1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 h="17">
                    <a:moveTo>
                      <a:pt x="0" y="0"/>
                    </a:moveTo>
                    <a:lnTo>
                      <a:pt x="14" y="0"/>
                    </a:lnTo>
                    <a:lnTo>
                      <a:pt x="7" y="0"/>
                    </a:lnTo>
                    <a:lnTo>
                      <a:pt x="7" y="17"/>
                    </a:lnTo>
                    <a:lnTo>
                      <a:pt x="0" y="17"/>
                    </a:lnTo>
                    <a:lnTo>
                      <a:pt x="14" y="17"/>
                    </a:lnTo>
                  </a:path>
                </a:pathLst>
              </a:custGeom>
              <a:noFill/>
              <a:ln w="4">
                <a:solidFill>
                  <a:srgbClr val="FF0000"/>
                </a:solidFill>
                <a:round/>
                <a:headEnd/>
                <a:tailEnd/>
              </a:ln>
            </p:spPr>
            <p:txBody>
              <a:bodyPr/>
              <a:lstStyle/>
              <a:p>
                <a:endParaRPr lang="en-US"/>
              </a:p>
            </p:txBody>
          </p:sp>
          <p:sp>
            <p:nvSpPr>
              <p:cNvPr id="164" name="Freeform 1147"/>
              <p:cNvSpPr>
                <a:spLocks/>
              </p:cNvSpPr>
              <p:nvPr/>
            </p:nvSpPr>
            <p:spPr bwMode="auto">
              <a:xfrm>
                <a:off x="3922713" y="2482851"/>
                <a:ext cx="22225" cy="26988"/>
              </a:xfrm>
              <a:custGeom>
                <a:avLst/>
                <a:gdLst>
                  <a:gd name="T0" fmla="*/ 0 w 14"/>
                  <a:gd name="T1" fmla="*/ 0 h 17"/>
                  <a:gd name="T2" fmla="*/ 35282190 w 14"/>
                  <a:gd name="T3" fmla="*/ 0 h 17"/>
                  <a:gd name="T4" fmla="*/ 17641889 w 14"/>
                  <a:gd name="T5" fmla="*/ 0 h 17"/>
                  <a:gd name="T6" fmla="*/ 17641889 w 14"/>
                  <a:gd name="T7" fmla="*/ 42844237 h 17"/>
                  <a:gd name="T8" fmla="*/ 0 w 14"/>
                  <a:gd name="T9" fmla="*/ 42844237 h 17"/>
                  <a:gd name="T10" fmla="*/ 35282190 w 14"/>
                  <a:gd name="T11" fmla="*/ 42844237 h 17"/>
                  <a:gd name="T12" fmla="*/ 0 60000 65536"/>
                  <a:gd name="T13" fmla="*/ 0 60000 65536"/>
                  <a:gd name="T14" fmla="*/ 0 60000 65536"/>
                  <a:gd name="T15" fmla="*/ 0 60000 65536"/>
                  <a:gd name="T16" fmla="*/ 0 60000 65536"/>
                  <a:gd name="T17" fmla="*/ 0 60000 65536"/>
                  <a:gd name="T18" fmla="*/ 0 w 14"/>
                  <a:gd name="T19" fmla="*/ 0 h 17"/>
                  <a:gd name="T20" fmla="*/ 14 w 1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 h="17">
                    <a:moveTo>
                      <a:pt x="0" y="0"/>
                    </a:moveTo>
                    <a:lnTo>
                      <a:pt x="14" y="0"/>
                    </a:lnTo>
                    <a:lnTo>
                      <a:pt x="7" y="0"/>
                    </a:lnTo>
                    <a:lnTo>
                      <a:pt x="7" y="17"/>
                    </a:lnTo>
                    <a:lnTo>
                      <a:pt x="0" y="17"/>
                    </a:lnTo>
                    <a:lnTo>
                      <a:pt x="14" y="17"/>
                    </a:lnTo>
                  </a:path>
                </a:pathLst>
              </a:custGeom>
              <a:noFill/>
              <a:ln w="4">
                <a:solidFill>
                  <a:srgbClr val="FF0000"/>
                </a:solidFill>
                <a:round/>
                <a:headEnd/>
                <a:tailEnd/>
              </a:ln>
            </p:spPr>
            <p:txBody>
              <a:bodyPr/>
              <a:lstStyle/>
              <a:p>
                <a:endParaRPr lang="en-US"/>
              </a:p>
            </p:txBody>
          </p:sp>
          <p:sp>
            <p:nvSpPr>
              <p:cNvPr id="165" name="Freeform 1148"/>
              <p:cNvSpPr>
                <a:spLocks/>
              </p:cNvSpPr>
              <p:nvPr/>
            </p:nvSpPr>
            <p:spPr bwMode="auto">
              <a:xfrm>
                <a:off x="3944938" y="2490788"/>
                <a:ext cx="22225" cy="28575"/>
              </a:xfrm>
              <a:custGeom>
                <a:avLst/>
                <a:gdLst>
                  <a:gd name="T0" fmla="*/ 0 w 14"/>
                  <a:gd name="T1" fmla="*/ 0 h 18"/>
                  <a:gd name="T2" fmla="*/ 35282190 w 14"/>
                  <a:gd name="T3" fmla="*/ 0 h 18"/>
                  <a:gd name="T4" fmla="*/ 17641889 w 14"/>
                  <a:gd name="T5" fmla="*/ 0 h 18"/>
                  <a:gd name="T6" fmla="*/ 17641889 w 14"/>
                  <a:gd name="T7" fmla="*/ 45362806 h 18"/>
                  <a:gd name="T8" fmla="*/ 0 w 14"/>
                  <a:gd name="T9" fmla="*/ 45362806 h 18"/>
                  <a:gd name="T10" fmla="*/ 35282190 w 14"/>
                  <a:gd name="T11" fmla="*/ 45362806 h 18"/>
                  <a:gd name="T12" fmla="*/ 0 60000 65536"/>
                  <a:gd name="T13" fmla="*/ 0 60000 65536"/>
                  <a:gd name="T14" fmla="*/ 0 60000 65536"/>
                  <a:gd name="T15" fmla="*/ 0 60000 65536"/>
                  <a:gd name="T16" fmla="*/ 0 60000 65536"/>
                  <a:gd name="T17" fmla="*/ 0 60000 65536"/>
                  <a:gd name="T18" fmla="*/ 0 w 14"/>
                  <a:gd name="T19" fmla="*/ 0 h 18"/>
                  <a:gd name="T20" fmla="*/ 14 w 1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4" h="18">
                    <a:moveTo>
                      <a:pt x="0" y="0"/>
                    </a:moveTo>
                    <a:lnTo>
                      <a:pt x="14" y="0"/>
                    </a:lnTo>
                    <a:lnTo>
                      <a:pt x="7" y="0"/>
                    </a:lnTo>
                    <a:lnTo>
                      <a:pt x="7" y="18"/>
                    </a:lnTo>
                    <a:lnTo>
                      <a:pt x="0" y="18"/>
                    </a:lnTo>
                    <a:lnTo>
                      <a:pt x="14" y="18"/>
                    </a:lnTo>
                  </a:path>
                </a:pathLst>
              </a:custGeom>
              <a:noFill/>
              <a:ln w="4">
                <a:solidFill>
                  <a:srgbClr val="FF0000"/>
                </a:solidFill>
                <a:round/>
                <a:headEnd/>
                <a:tailEnd/>
              </a:ln>
            </p:spPr>
            <p:txBody>
              <a:bodyPr/>
              <a:lstStyle/>
              <a:p>
                <a:endParaRPr lang="en-US"/>
              </a:p>
            </p:txBody>
          </p:sp>
          <p:sp>
            <p:nvSpPr>
              <p:cNvPr id="166" name="Freeform 1149"/>
              <p:cNvSpPr>
                <a:spLocks/>
              </p:cNvSpPr>
              <p:nvPr/>
            </p:nvSpPr>
            <p:spPr bwMode="auto">
              <a:xfrm>
                <a:off x="3967163" y="2501901"/>
                <a:ext cx="22225" cy="28575"/>
              </a:xfrm>
              <a:custGeom>
                <a:avLst/>
                <a:gdLst>
                  <a:gd name="T0" fmla="*/ 0 w 14"/>
                  <a:gd name="T1" fmla="*/ 0 h 18"/>
                  <a:gd name="T2" fmla="*/ 35282190 w 14"/>
                  <a:gd name="T3" fmla="*/ 0 h 18"/>
                  <a:gd name="T4" fmla="*/ 17641889 w 14"/>
                  <a:gd name="T5" fmla="*/ 0 h 18"/>
                  <a:gd name="T6" fmla="*/ 17641889 w 14"/>
                  <a:gd name="T7" fmla="*/ 45362806 h 18"/>
                  <a:gd name="T8" fmla="*/ 0 w 14"/>
                  <a:gd name="T9" fmla="*/ 45362806 h 18"/>
                  <a:gd name="T10" fmla="*/ 35282190 w 14"/>
                  <a:gd name="T11" fmla="*/ 45362806 h 18"/>
                  <a:gd name="T12" fmla="*/ 0 60000 65536"/>
                  <a:gd name="T13" fmla="*/ 0 60000 65536"/>
                  <a:gd name="T14" fmla="*/ 0 60000 65536"/>
                  <a:gd name="T15" fmla="*/ 0 60000 65536"/>
                  <a:gd name="T16" fmla="*/ 0 60000 65536"/>
                  <a:gd name="T17" fmla="*/ 0 60000 65536"/>
                  <a:gd name="T18" fmla="*/ 0 w 14"/>
                  <a:gd name="T19" fmla="*/ 0 h 18"/>
                  <a:gd name="T20" fmla="*/ 14 w 1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4" h="18">
                    <a:moveTo>
                      <a:pt x="0" y="0"/>
                    </a:moveTo>
                    <a:lnTo>
                      <a:pt x="14" y="0"/>
                    </a:lnTo>
                    <a:lnTo>
                      <a:pt x="7" y="0"/>
                    </a:lnTo>
                    <a:lnTo>
                      <a:pt x="7" y="18"/>
                    </a:lnTo>
                    <a:lnTo>
                      <a:pt x="0" y="18"/>
                    </a:lnTo>
                    <a:lnTo>
                      <a:pt x="14" y="18"/>
                    </a:lnTo>
                  </a:path>
                </a:pathLst>
              </a:custGeom>
              <a:noFill/>
              <a:ln w="4">
                <a:solidFill>
                  <a:srgbClr val="FF0000"/>
                </a:solidFill>
                <a:round/>
                <a:headEnd/>
                <a:tailEnd/>
              </a:ln>
            </p:spPr>
            <p:txBody>
              <a:bodyPr/>
              <a:lstStyle/>
              <a:p>
                <a:endParaRPr lang="en-US"/>
              </a:p>
            </p:txBody>
          </p:sp>
          <p:sp>
            <p:nvSpPr>
              <p:cNvPr id="167" name="Freeform 1150"/>
              <p:cNvSpPr>
                <a:spLocks/>
              </p:cNvSpPr>
              <p:nvPr/>
            </p:nvSpPr>
            <p:spPr bwMode="auto">
              <a:xfrm>
                <a:off x="3990975" y="2513013"/>
                <a:ext cx="22225" cy="28575"/>
              </a:xfrm>
              <a:custGeom>
                <a:avLst/>
                <a:gdLst>
                  <a:gd name="T0" fmla="*/ 0 w 14"/>
                  <a:gd name="T1" fmla="*/ 0 h 18"/>
                  <a:gd name="T2" fmla="*/ 35282190 w 14"/>
                  <a:gd name="T3" fmla="*/ 0 h 18"/>
                  <a:gd name="T4" fmla="*/ 17641889 w 14"/>
                  <a:gd name="T5" fmla="*/ 0 h 18"/>
                  <a:gd name="T6" fmla="*/ 17641889 w 14"/>
                  <a:gd name="T7" fmla="*/ 45362806 h 18"/>
                  <a:gd name="T8" fmla="*/ 0 w 14"/>
                  <a:gd name="T9" fmla="*/ 45362806 h 18"/>
                  <a:gd name="T10" fmla="*/ 35282190 w 14"/>
                  <a:gd name="T11" fmla="*/ 45362806 h 18"/>
                  <a:gd name="T12" fmla="*/ 0 60000 65536"/>
                  <a:gd name="T13" fmla="*/ 0 60000 65536"/>
                  <a:gd name="T14" fmla="*/ 0 60000 65536"/>
                  <a:gd name="T15" fmla="*/ 0 60000 65536"/>
                  <a:gd name="T16" fmla="*/ 0 60000 65536"/>
                  <a:gd name="T17" fmla="*/ 0 60000 65536"/>
                  <a:gd name="T18" fmla="*/ 0 w 14"/>
                  <a:gd name="T19" fmla="*/ 0 h 18"/>
                  <a:gd name="T20" fmla="*/ 14 w 1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4" h="18">
                    <a:moveTo>
                      <a:pt x="0" y="0"/>
                    </a:moveTo>
                    <a:lnTo>
                      <a:pt x="14" y="0"/>
                    </a:lnTo>
                    <a:lnTo>
                      <a:pt x="7" y="0"/>
                    </a:lnTo>
                    <a:lnTo>
                      <a:pt x="7" y="18"/>
                    </a:lnTo>
                    <a:lnTo>
                      <a:pt x="0" y="18"/>
                    </a:lnTo>
                    <a:lnTo>
                      <a:pt x="14" y="18"/>
                    </a:lnTo>
                  </a:path>
                </a:pathLst>
              </a:custGeom>
              <a:noFill/>
              <a:ln w="4">
                <a:solidFill>
                  <a:srgbClr val="FF0000"/>
                </a:solidFill>
                <a:round/>
                <a:headEnd/>
                <a:tailEnd/>
              </a:ln>
            </p:spPr>
            <p:txBody>
              <a:bodyPr/>
              <a:lstStyle/>
              <a:p>
                <a:endParaRPr lang="en-US"/>
              </a:p>
            </p:txBody>
          </p:sp>
          <p:sp>
            <p:nvSpPr>
              <p:cNvPr id="168" name="Freeform 1151"/>
              <p:cNvSpPr>
                <a:spLocks/>
              </p:cNvSpPr>
              <p:nvPr/>
            </p:nvSpPr>
            <p:spPr bwMode="auto">
              <a:xfrm>
                <a:off x="4013200" y="2527301"/>
                <a:ext cx="22225" cy="26988"/>
              </a:xfrm>
              <a:custGeom>
                <a:avLst/>
                <a:gdLst>
                  <a:gd name="T0" fmla="*/ 0 w 14"/>
                  <a:gd name="T1" fmla="*/ 0 h 17"/>
                  <a:gd name="T2" fmla="*/ 35282190 w 14"/>
                  <a:gd name="T3" fmla="*/ 0 h 17"/>
                  <a:gd name="T4" fmla="*/ 17641889 w 14"/>
                  <a:gd name="T5" fmla="*/ 0 h 17"/>
                  <a:gd name="T6" fmla="*/ 17641889 w 14"/>
                  <a:gd name="T7" fmla="*/ 42844237 h 17"/>
                  <a:gd name="T8" fmla="*/ 0 w 14"/>
                  <a:gd name="T9" fmla="*/ 42844237 h 17"/>
                  <a:gd name="T10" fmla="*/ 35282190 w 14"/>
                  <a:gd name="T11" fmla="*/ 42844237 h 17"/>
                  <a:gd name="T12" fmla="*/ 0 60000 65536"/>
                  <a:gd name="T13" fmla="*/ 0 60000 65536"/>
                  <a:gd name="T14" fmla="*/ 0 60000 65536"/>
                  <a:gd name="T15" fmla="*/ 0 60000 65536"/>
                  <a:gd name="T16" fmla="*/ 0 60000 65536"/>
                  <a:gd name="T17" fmla="*/ 0 60000 65536"/>
                  <a:gd name="T18" fmla="*/ 0 w 14"/>
                  <a:gd name="T19" fmla="*/ 0 h 17"/>
                  <a:gd name="T20" fmla="*/ 14 w 1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 h="17">
                    <a:moveTo>
                      <a:pt x="0" y="0"/>
                    </a:moveTo>
                    <a:lnTo>
                      <a:pt x="14" y="0"/>
                    </a:lnTo>
                    <a:lnTo>
                      <a:pt x="7" y="0"/>
                    </a:lnTo>
                    <a:lnTo>
                      <a:pt x="7" y="17"/>
                    </a:lnTo>
                    <a:lnTo>
                      <a:pt x="0" y="17"/>
                    </a:lnTo>
                    <a:lnTo>
                      <a:pt x="14" y="17"/>
                    </a:lnTo>
                  </a:path>
                </a:pathLst>
              </a:custGeom>
              <a:noFill/>
              <a:ln w="4">
                <a:solidFill>
                  <a:srgbClr val="FF0000"/>
                </a:solidFill>
                <a:round/>
                <a:headEnd/>
                <a:tailEnd/>
              </a:ln>
            </p:spPr>
            <p:txBody>
              <a:bodyPr/>
              <a:lstStyle/>
              <a:p>
                <a:endParaRPr lang="en-US"/>
              </a:p>
            </p:txBody>
          </p:sp>
          <p:sp>
            <p:nvSpPr>
              <p:cNvPr id="169" name="Freeform 1152"/>
              <p:cNvSpPr>
                <a:spLocks/>
              </p:cNvSpPr>
              <p:nvPr/>
            </p:nvSpPr>
            <p:spPr bwMode="auto">
              <a:xfrm>
                <a:off x="4035425" y="2538413"/>
                <a:ext cx="22225" cy="26988"/>
              </a:xfrm>
              <a:custGeom>
                <a:avLst/>
                <a:gdLst>
                  <a:gd name="T0" fmla="*/ 0 w 14"/>
                  <a:gd name="T1" fmla="*/ 0 h 17"/>
                  <a:gd name="T2" fmla="*/ 35282190 w 14"/>
                  <a:gd name="T3" fmla="*/ 0 h 17"/>
                  <a:gd name="T4" fmla="*/ 17641889 w 14"/>
                  <a:gd name="T5" fmla="*/ 0 h 17"/>
                  <a:gd name="T6" fmla="*/ 17641889 w 14"/>
                  <a:gd name="T7" fmla="*/ 42844237 h 17"/>
                  <a:gd name="T8" fmla="*/ 0 w 14"/>
                  <a:gd name="T9" fmla="*/ 42844237 h 17"/>
                  <a:gd name="T10" fmla="*/ 35282190 w 14"/>
                  <a:gd name="T11" fmla="*/ 42844237 h 17"/>
                  <a:gd name="T12" fmla="*/ 0 60000 65536"/>
                  <a:gd name="T13" fmla="*/ 0 60000 65536"/>
                  <a:gd name="T14" fmla="*/ 0 60000 65536"/>
                  <a:gd name="T15" fmla="*/ 0 60000 65536"/>
                  <a:gd name="T16" fmla="*/ 0 60000 65536"/>
                  <a:gd name="T17" fmla="*/ 0 60000 65536"/>
                  <a:gd name="T18" fmla="*/ 0 w 14"/>
                  <a:gd name="T19" fmla="*/ 0 h 17"/>
                  <a:gd name="T20" fmla="*/ 14 w 1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 h="17">
                    <a:moveTo>
                      <a:pt x="0" y="0"/>
                    </a:moveTo>
                    <a:lnTo>
                      <a:pt x="14" y="0"/>
                    </a:lnTo>
                    <a:lnTo>
                      <a:pt x="7" y="0"/>
                    </a:lnTo>
                    <a:lnTo>
                      <a:pt x="7" y="17"/>
                    </a:lnTo>
                    <a:lnTo>
                      <a:pt x="0" y="17"/>
                    </a:lnTo>
                    <a:lnTo>
                      <a:pt x="14" y="17"/>
                    </a:lnTo>
                  </a:path>
                </a:pathLst>
              </a:custGeom>
              <a:noFill/>
              <a:ln w="4">
                <a:solidFill>
                  <a:srgbClr val="FF0000"/>
                </a:solidFill>
                <a:round/>
                <a:headEnd/>
                <a:tailEnd/>
              </a:ln>
            </p:spPr>
            <p:txBody>
              <a:bodyPr/>
              <a:lstStyle/>
              <a:p>
                <a:endParaRPr lang="en-US"/>
              </a:p>
            </p:txBody>
          </p:sp>
          <p:sp>
            <p:nvSpPr>
              <p:cNvPr id="170" name="Freeform 1153"/>
              <p:cNvSpPr>
                <a:spLocks/>
              </p:cNvSpPr>
              <p:nvPr/>
            </p:nvSpPr>
            <p:spPr bwMode="auto">
              <a:xfrm>
                <a:off x="4057650" y="2552701"/>
                <a:ext cx="22225" cy="26988"/>
              </a:xfrm>
              <a:custGeom>
                <a:avLst/>
                <a:gdLst>
                  <a:gd name="T0" fmla="*/ 0 w 14"/>
                  <a:gd name="T1" fmla="*/ 0 h 17"/>
                  <a:gd name="T2" fmla="*/ 35282190 w 14"/>
                  <a:gd name="T3" fmla="*/ 0 h 17"/>
                  <a:gd name="T4" fmla="*/ 17641889 w 14"/>
                  <a:gd name="T5" fmla="*/ 0 h 17"/>
                  <a:gd name="T6" fmla="*/ 17641889 w 14"/>
                  <a:gd name="T7" fmla="*/ 42844237 h 17"/>
                  <a:gd name="T8" fmla="*/ 0 w 14"/>
                  <a:gd name="T9" fmla="*/ 42844237 h 17"/>
                  <a:gd name="T10" fmla="*/ 35282190 w 14"/>
                  <a:gd name="T11" fmla="*/ 42844237 h 17"/>
                  <a:gd name="T12" fmla="*/ 0 60000 65536"/>
                  <a:gd name="T13" fmla="*/ 0 60000 65536"/>
                  <a:gd name="T14" fmla="*/ 0 60000 65536"/>
                  <a:gd name="T15" fmla="*/ 0 60000 65536"/>
                  <a:gd name="T16" fmla="*/ 0 60000 65536"/>
                  <a:gd name="T17" fmla="*/ 0 60000 65536"/>
                  <a:gd name="T18" fmla="*/ 0 w 14"/>
                  <a:gd name="T19" fmla="*/ 0 h 17"/>
                  <a:gd name="T20" fmla="*/ 14 w 1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 h="17">
                    <a:moveTo>
                      <a:pt x="0" y="0"/>
                    </a:moveTo>
                    <a:lnTo>
                      <a:pt x="14" y="0"/>
                    </a:lnTo>
                    <a:lnTo>
                      <a:pt x="7" y="0"/>
                    </a:lnTo>
                    <a:lnTo>
                      <a:pt x="7" y="17"/>
                    </a:lnTo>
                    <a:lnTo>
                      <a:pt x="0" y="17"/>
                    </a:lnTo>
                    <a:lnTo>
                      <a:pt x="14" y="17"/>
                    </a:lnTo>
                  </a:path>
                </a:pathLst>
              </a:custGeom>
              <a:noFill/>
              <a:ln w="4">
                <a:solidFill>
                  <a:srgbClr val="FF0000"/>
                </a:solidFill>
                <a:round/>
                <a:headEnd/>
                <a:tailEnd/>
              </a:ln>
            </p:spPr>
            <p:txBody>
              <a:bodyPr/>
              <a:lstStyle/>
              <a:p>
                <a:endParaRPr lang="en-US"/>
              </a:p>
            </p:txBody>
          </p:sp>
          <p:sp>
            <p:nvSpPr>
              <p:cNvPr id="171" name="Freeform 1154"/>
              <p:cNvSpPr>
                <a:spLocks/>
              </p:cNvSpPr>
              <p:nvPr/>
            </p:nvSpPr>
            <p:spPr bwMode="auto">
              <a:xfrm>
                <a:off x="4083050" y="2565401"/>
                <a:ext cx="22225" cy="31750"/>
              </a:xfrm>
              <a:custGeom>
                <a:avLst/>
                <a:gdLst>
                  <a:gd name="T0" fmla="*/ 0 w 14"/>
                  <a:gd name="T1" fmla="*/ 0 h 20"/>
                  <a:gd name="T2" fmla="*/ 35282190 w 14"/>
                  <a:gd name="T3" fmla="*/ 0 h 20"/>
                  <a:gd name="T4" fmla="*/ 17641889 w 14"/>
                  <a:gd name="T5" fmla="*/ 0 h 20"/>
                  <a:gd name="T6" fmla="*/ 17641889 w 14"/>
                  <a:gd name="T7" fmla="*/ 50403118 h 20"/>
                  <a:gd name="T8" fmla="*/ 0 w 14"/>
                  <a:gd name="T9" fmla="*/ 50403118 h 20"/>
                  <a:gd name="T10" fmla="*/ 35282190 w 14"/>
                  <a:gd name="T11" fmla="*/ 50403118 h 20"/>
                  <a:gd name="T12" fmla="*/ 0 60000 65536"/>
                  <a:gd name="T13" fmla="*/ 0 60000 65536"/>
                  <a:gd name="T14" fmla="*/ 0 60000 65536"/>
                  <a:gd name="T15" fmla="*/ 0 60000 65536"/>
                  <a:gd name="T16" fmla="*/ 0 60000 65536"/>
                  <a:gd name="T17" fmla="*/ 0 60000 65536"/>
                  <a:gd name="T18" fmla="*/ 0 w 14"/>
                  <a:gd name="T19" fmla="*/ 0 h 20"/>
                  <a:gd name="T20" fmla="*/ 14 w 14"/>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4" h="20">
                    <a:moveTo>
                      <a:pt x="0" y="0"/>
                    </a:moveTo>
                    <a:lnTo>
                      <a:pt x="14" y="0"/>
                    </a:lnTo>
                    <a:lnTo>
                      <a:pt x="7" y="0"/>
                    </a:lnTo>
                    <a:lnTo>
                      <a:pt x="7" y="20"/>
                    </a:lnTo>
                    <a:lnTo>
                      <a:pt x="0" y="20"/>
                    </a:lnTo>
                    <a:lnTo>
                      <a:pt x="14" y="20"/>
                    </a:lnTo>
                  </a:path>
                </a:pathLst>
              </a:custGeom>
              <a:noFill/>
              <a:ln w="4">
                <a:solidFill>
                  <a:srgbClr val="FF0000"/>
                </a:solidFill>
                <a:round/>
                <a:headEnd/>
                <a:tailEnd/>
              </a:ln>
            </p:spPr>
            <p:txBody>
              <a:bodyPr/>
              <a:lstStyle/>
              <a:p>
                <a:endParaRPr lang="en-US"/>
              </a:p>
            </p:txBody>
          </p:sp>
          <p:sp>
            <p:nvSpPr>
              <p:cNvPr id="172" name="Freeform 1155"/>
              <p:cNvSpPr>
                <a:spLocks/>
              </p:cNvSpPr>
              <p:nvPr/>
            </p:nvSpPr>
            <p:spPr bwMode="auto">
              <a:xfrm>
                <a:off x="4105275" y="2582863"/>
                <a:ext cx="22225" cy="30163"/>
              </a:xfrm>
              <a:custGeom>
                <a:avLst/>
                <a:gdLst>
                  <a:gd name="T0" fmla="*/ 0 w 14"/>
                  <a:gd name="T1" fmla="*/ 0 h 19"/>
                  <a:gd name="T2" fmla="*/ 35282190 w 14"/>
                  <a:gd name="T3" fmla="*/ 0 h 19"/>
                  <a:gd name="T4" fmla="*/ 17641889 w 14"/>
                  <a:gd name="T5" fmla="*/ 0 h 19"/>
                  <a:gd name="T6" fmla="*/ 17641889 w 14"/>
                  <a:gd name="T7" fmla="*/ 47884549 h 19"/>
                  <a:gd name="T8" fmla="*/ 0 w 14"/>
                  <a:gd name="T9" fmla="*/ 47884549 h 19"/>
                  <a:gd name="T10" fmla="*/ 35282190 w 14"/>
                  <a:gd name="T11" fmla="*/ 47884549 h 19"/>
                  <a:gd name="T12" fmla="*/ 0 60000 65536"/>
                  <a:gd name="T13" fmla="*/ 0 60000 65536"/>
                  <a:gd name="T14" fmla="*/ 0 60000 65536"/>
                  <a:gd name="T15" fmla="*/ 0 60000 65536"/>
                  <a:gd name="T16" fmla="*/ 0 60000 65536"/>
                  <a:gd name="T17" fmla="*/ 0 60000 65536"/>
                  <a:gd name="T18" fmla="*/ 0 w 14"/>
                  <a:gd name="T19" fmla="*/ 0 h 19"/>
                  <a:gd name="T20" fmla="*/ 14 w 14"/>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4" h="19">
                    <a:moveTo>
                      <a:pt x="0" y="0"/>
                    </a:moveTo>
                    <a:lnTo>
                      <a:pt x="14" y="0"/>
                    </a:lnTo>
                    <a:lnTo>
                      <a:pt x="7" y="0"/>
                    </a:lnTo>
                    <a:lnTo>
                      <a:pt x="7" y="19"/>
                    </a:lnTo>
                    <a:lnTo>
                      <a:pt x="0" y="19"/>
                    </a:lnTo>
                    <a:lnTo>
                      <a:pt x="14" y="19"/>
                    </a:lnTo>
                  </a:path>
                </a:pathLst>
              </a:custGeom>
              <a:noFill/>
              <a:ln w="4">
                <a:solidFill>
                  <a:srgbClr val="FF0000"/>
                </a:solidFill>
                <a:round/>
                <a:headEnd/>
                <a:tailEnd/>
              </a:ln>
            </p:spPr>
            <p:txBody>
              <a:bodyPr/>
              <a:lstStyle/>
              <a:p>
                <a:endParaRPr lang="en-US"/>
              </a:p>
            </p:txBody>
          </p:sp>
          <p:sp>
            <p:nvSpPr>
              <p:cNvPr id="173" name="Freeform 1156"/>
              <p:cNvSpPr>
                <a:spLocks/>
              </p:cNvSpPr>
              <p:nvPr/>
            </p:nvSpPr>
            <p:spPr bwMode="auto">
              <a:xfrm>
                <a:off x="4127500" y="2598738"/>
                <a:ext cx="22225" cy="31750"/>
              </a:xfrm>
              <a:custGeom>
                <a:avLst/>
                <a:gdLst>
                  <a:gd name="T0" fmla="*/ 0 w 14"/>
                  <a:gd name="T1" fmla="*/ 0 h 20"/>
                  <a:gd name="T2" fmla="*/ 35282190 w 14"/>
                  <a:gd name="T3" fmla="*/ 0 h 20"/>
                  <a:gd name="T4" fmla="*/ 17641889 w 14"/>
                  <a:gd name="T5" fmla="*/ 0 h 20"/>
                  <a:gd name="T6" fmla="*/ 17641889 w 14"/>
                  <a:gd name="T7" fmla="*/ 50403118 h 20"/>
                  <a:gd name="T8" fmla="*/ 0 w 14"/>
                  <a:gd name="T9" fmla="*/ 50403118 h 20"/>
                  <a:gd name="T10" fmla="*/ 35282190 w 14"/>
                  <a:gd name="T11" fmla="*/ 50403118 h 20"/>
                  <a:gd name="T12" fmla="*/ 0 60000 65536"/>
                  <a:gd name="T13" fmla="*/ 0 60000 65536"/>
                  <a:gd name="T14" fmla="*/ 0 60000 65536"/>
                  <a:gd name="T15" fmla="*/ 0 60000 65536"/>
                  <a:gd name="T16" fmla="*/ 0 60000 65536"/>
                  <a:gd name="T17" fmla="*/ 0 60000 65536"/>
                  <a:gd name="T18" fmla="*/ 0 w 14"/>
                  <a:gd name="T19" fmla="*/ 0 h 20"/>
                  <a:gd name="T20" fmla="*/ 14 w 14"/>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4" h="20">
                    <a:moveTo>
                      <a:pt x="0" y="0"/>
                    </a:moveTo>
                    <a:lnTo>
                      <a:pt x="14" y="0"/>
                    </a:lnTo>
                    <a:lnTo>
                      <a:pt x="7" y="0"/>
                    </a:lnTo>
                    <a:lnTo>
                      <a:pt x="7" y="20"/>
                    </a:lnTo>
                    <a:lnTo>
                      <a:pt x="0" y="20"/>
                    </a:lnTo>
                    <a:lnTo>
                      <a:pt x="14" y="20"/>
                    </a:lnTo>
                  </a:path>
                </a:pathLst>
              </a:custGeom>
              <a:noFill/>
              <a:ln w="4">
                <a:solidFill>
                  <a:srgbClr val="FF0000"/>
                </a:solidFill>
                <a:round/>
                <a:headEnd/>
                <a:tailEnd/>
              </a:ln>
            </p:spPr>
            <p:txBody>
              <a:bodyPr/>
              <a:lstStyle/>
              <a:p>
                <a:endParaRPr lang="en-US"/>
              </a:p>
            </p:txBody>
          </p:sp>
          <p:sp>
            <p:nvSpPr>
              <p:cNvPr id="174" name="Freeform 1157"/>
              <p:cNvSpPr>
                <a:spLocks/>
              </p:cNvSpPr>
              <p:nvPr/>
            </p:nvSpPr>
            <p:spPr bwMode="auto">
              <a:xfrm>
                <a:off x="4149725" y="2616201"/>
                <a:ext cx="22225" cy="30163"/>
              </a:xfrm>
              <a:custGeom>
                <a:avLst/>
                <a:gdLst>
                  <a:gd name="T0" fmla="*/ 0 w 14"/>
                  <a:gd name="T1" fmla="*/ 0 h 19"/>
                  <a:gd name="T2" fmla="*/ 35282190 w 14"/>
                  <a:gd name="T3" fmla="*/ 0 h 19"/>
                  <a:gd name="T4" fmla="*/ 17641889 w 14"/>
                  <a:gd name="T5" fmla="*/ 0 h 19"/>
                  <a:gd name="T6" fmla="*/ 17641889 w 14"/>
                  <a:gd name="T7" fmla="*/ 47884549 h 19"/>
                  <a:gd name="T8" fmla="*/ 0 w 14"/>
                  <a:gd name="T9" fmla="*/ 47884549 h 19"/>
                  <a:gd name="T10" fmla="*/ 35282190 w 14"/>
                  <a:gd name="T11" fmla="*/ 47884549 h 19"/>
                  <a:gd name="T12" fmla="*/ 0 60000 65536"/>
                  <a:gd name="T13" fmla="*/ 0 60000 65536"/>
                  <a:gd name="T14" fmla="*/ 0 60000 65536"/>
                  <a:gd name="T15" fmla="*/ 0 60000 65536"/>
                  <a:gd name="T16" fmla="*/ 0 60000 65536"/>
                  <a:gd name="T17" fmla="*/ 0 60000 65536"/>
                  <a:gd name="T18" fmla="*/ 0 w 14"/>
                  <a:gd name="T19" fmla="*/ 0 h 19"/>
                  <a:gd name="T20" fmla="*/ 14 w 14"/>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4" h="19">
                    <a:moveTo>
                      <a:pt x="0" y="0"/>
                    </a:moveTo>
                    <a:lnTo>
                      <a:pt x="14" y="0"/>
                    </a:lnTo>
                    <a:lnTo>
                      <a:pt x="7" y="0"/>
                    </a:lnTo>
                    <a:lnTo>
                      <a:pt x="7" y="19"/>
                    </a:lnTo>
                    <a:lnTo>
                      <a:pt x="0" y="19"/>
                    </a:lnTo>
                    <a:lnTo>
                      <a:pt x="14" y="19"/>
                    </a:lnTo>
                  </a:path>
                </a:pathLst>
              </a:custGeom>
              <a:noFill/>
              <a:ln w="4">
                <a:solidFill>
                  <a:srgbClr val="FF0000"/>
                </a:solidFill>
                <a:round/>
                <a:headEnd/>
                <a:tailEnd/>
              </a:ln>
            </p:spPr>
            <p:txBody>
              <a:bodyPr/>
              <a:lstStyle/>
              <a:p>
                <a:endParaRPr lang="en-US"/>
              </a:p>
            </p:txBody>
          </p:sp>
          <p:sp>
            <p:nvSpPr>
              <p:cNvPr id="175" name="Freeform 1158"/>
              <p:cNvSpPr>
                <a:spLocks/>
              </p:cNvSpPr>
              <p:nvPr/>
            </p:nvSpPr>
            <p:spPr bwMode="auto">
              <a:xfrm>
                <a:off x="4175125" y="2635251"/>
                <a:ext cx="20638" cy="31750"/>
              </a:xfrm>
              <a:custGeom>
                <a:avLst/>
                <a:gdLst>
                  <a:gd name="T0" fmla="*/ 0 w 13"/>
                  <a:gd name="T1" fmla="*/ 0 h 20"/>
                  <a:gd name="T2" fmla="*/ 32763622 w 13"/>
                  <a:gd name="T3" fmla="*/ 0 h 20"/>
                  <a:gd name="T4" fmla="*/ 15121306 w 13"/>
                  <a:gd name="T5" fmla="*/ 0 h 20"/>
                  <a:gd name="T6" fmla="*/ 15121306 w 13"/>
                  <a:gd name="T7" fmla="*/ 50403118 h 20"/>
                  <a:gd name="T8" fmla="*/ 0 w 13"/>
                  <a:gd name="T9" fmla="*/ 50403118 h 20"/>
                  <a:gd name="T10" fmla="*/ 32763622 w 13"/>
                  <a:gd name="T11" fmla="*/ 50403118 h 20"/>
                  <a:gd name="T12" fmla="*/ 0 60000 65536"/>
                  <a:gd name="T13" fmla="*/ 0 60000 65536"/>
                  <a:gd name="T14" fmla="*/ 0 60000 65536"/>
                  <a:gd name="T15" fmla="*/ 0 60000 65536"/>
                  <a:gd name="T16" fmla="*/ 0 60000 65536"/>
                  <a:gd name="T17" fmla="*/ 0 60000 65536"/>
                  <a:gd name="T18" fmla="*/ 0 w 13"/>
                  <a:gd name="T19" fmla="*/ 0 h 20"/>
                  <a:gd name="T20" fmla="*/ 13 w 13"/>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3" h="20">
                    <a:moveTo>
                      <a:pt x="0" y="0"/>
                    </a:moveTo>
                    <a:lnTo>
                      <a:pt x="13" y="0"/>
                    </a:lnTo>
                    <a:lnTo>
                      <a:pt x="6" y="0"/>
                    </a:lnTo>
                    <a:lnTo>
                      <a:pt x="6" y="20"/>
                    </a:lnTo>
                    <a:lnTo>
                      <a:pt x="0" y="20"/>
                    </a:lnTo>
                    <a:lnTo>
                      <a:pt x="13" y="20"/>
                    </a:lnTo>
                  </a:path>
                </a:pathLst>
              </a:custGeom>
              <a:noFill/>
              <a:ln w="4">
                <a:solidFill>
                  <a:srgbClr val="FF0000"/>
                </a:solidFill>
                <a:round/>
                <a:headEnd/>
                <a:tailEnd/>
              </a:ln>
            </p:spPr>
            <p:txBody>
              <a:bodyPr/>
              <a:lstStyle/>
              <a:p>
                <a:endParaRPr lang="en-US"/>
              </a:p>
            </p:txBody>
          </p:sp>
          <p:sp>
            <p:nvSpPr>
              <p:cNvPr id="176" name="Freeform 1159"/>
              <p:cNvSpPr>
                <a:spLocks/>
              </p:cNvSpPr>
              <p:nvPr/>
            </p:nvSpPr>
            <p:spPr bwMode="auto">
              <a:xfrm>
                <a:off x="4195763" y="2655888"/>
                <a:ext cx="22225" cy="33338"/>
              </a:xfrm>
              <a:custGeom>
                <a:avLst/>
                <a:gdLst>
                  <a:gd name="T0" fmla="*/ 0 w 14"/>
                  <a:gd name="T1" fmla="*/ 0 h 21"/>
                  <a:gd name="T2" fmla="*/ 35282190 w 14"/>
                  <a:gd name="T3" fmla="*/ 0 h 21"/>
                  <a:gd name="T4" fmla="*/ 17641889 w 14"/>
                  <a:gd name="T5" fmla="*/ 0 h 21"/>
                  <a:gd name="T6" fmla="*/ 17641889 w 14"/>
                  <a:gd name="T7" fmla="*/ 52924874 h 21"/>
                  <a:gd name="T8" fmla="*/ 0 w 14"/>
                  <a:gd name="T9" fmla="*/ 52924874 h 21"/>
                  <a:gd name="T10" fmla="*/ 35282190 w 14"/>
                  <a:gd name="T11" fmla="*/ 52924874 h 21"/>
                  <a:gd name="T12" fmla="*/ 0 60000 65536"/>
                  <a:gd name="T13" fmla="*/ 0 60000 65536"/>
                  <a:gd name="T14" fmla="*/ 0 60000 65536"/>
                  <a:gd name="T15" fmla="*/ 0 60000 65536"/>
                  <a:gd name="T16" fmla="*/ 0 60000 65536"/>
                  <a:gd name="T17" fmla="*/ 0 60000 65536"/>
                  <a:gd name="T18" fmla="*/ 0 w 14"/>
                  <a:gd name="T19" fmla="*/ 0 h 21"/>
                  <a:gd name="T20" fmla="*/ 14 w 14"/>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4" h="21">
                    <a:moveTo>
                      <a:pt x="0" y="0"/>
                    </a:moveTo>
                    <a:lnTo>
                      <a:pt x="14" y="0"/>
                    </a:lnTo>
                    <a:lnTo>
                      <a:pt x="7" y="0"/>
                    </a:lnTo>
                    <a:lnTo>
                      <a:pt x="7" y="21"/>
                    </a:lnTo>
                    <a:lnTo>
                      <a:pt x="0" y="21"/>
                    </a:lnTo>
                    <a:lnTo>
                      <a:pt x="14" y="21"/>
                    </a:lnTo>
                  </a:path>
                </a:pathLst>
              </a:custGeom>
              <a:noFill/>
              <a:ln w="4">
                <a:solidFill>
                  <a:srgbClr val="FF0000"/>
                </a:solidFill>
                <a:round/>
                <a:headEnd/>
                <a:tailEnd/>
              </a:ln>
            </p:spPr>
            <p:txBody>
              <a:bodyPr/>
              <a:lstStyle/>
              <a:p>
                <a:endParaRPr lang="en-US"/>
              </a:p>
            </p:txBody>
          </p:sp>
          <p:sp>
            <p:nvSpPr>
              <p:cNvPr id="177" name="Freeform 1160"/>
              <p:cNvSpPr>
                <a:spLocks/>
              </p:cNvSpPr>
              <p:nvPr/>
            </p:nvSpPr>
            <p:spPr bwMode="auto">
              <a:xfrm>
                <a:off x="4217988" y="2678113"/>
                <a:ext cx="22225" cy="33338"/>
              </a:xfrm>
              <a:custGeom>
                <a:avLst/>
                <a:gdLst>
                  <a:gd name="T0" fmla="*/ 0 w 14"/>
                  <a:gd name="T1" fmla="*/ 0 h 21"/>
                  <a:gd name="T2" fmla="*/ 35282190 w 14"/>
                  <a:gd name="T3" fmla="*/ 0 h 21"/>
                  <a:gd name="T4" fmla="*/ 17641889 w 14"/>
                  <a:gd name="T5" fmla="*/ 0 h 21"/>
                  <a:gd name="T6" fmla="*/ 17641889 w 14"/>
                  <a:gd name="T7" fmla="*/ 52924874 h 21"/>
                  <a:gd name="T8" fmla="*/ 0 w 14"/>
                  <a:gd name="T9" fmla="*/ 52924874 h 21"/>
                  <a:gd name="T10" fmla="*/ 35282190 w 14"/>
                  <a:gd name="T11" fmla="*/ 52924874 h 21"/>
                  <a:gd name="T12" fmla="*/ 0 60000 65536"/>
                  <a:gd name="T13" fmla="*/ 0 60000 65536"/>
                  <a:gd name="T14" fmla="*/ 0 60000 65536"/>
                  <a:gd name="T15" fmla="*/ 0 60000 65536"/>
                  <a:gd name="T16" fmla="*/ 0 60000 65536"/>
                  <a:gd name="T17" fmla="*/ 0 60000 65536"/>
                  <a:gd name="T18" fmla="*/ 0 w 14"/>
                  <a:gd name="T19" fmla="*/ 0 h 21"/>
                  <a:gd name="T20" fmla="*/ 14 w 14"/>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4" h="21">
                    <a:moveTo>
                      <a:pt x="0" y="0"/>
                    </a:moveTo>
                    <a:lnTo>
                      <a:pt x="14" y="0"/>
                    </a:lnTo>
                    <a:lnTo>
                      <a:pt x="7" y="0"/>
                    </a:lnTo>
                    <a:lnTo>
                      <a:pt x="7" y="21"/>
                    </a:lnTo>
                    <a:lnTo>
                      <a:pt x="0" y="21"/>
                    </a:lnTo>
                    <a:lnTo>
                      <a:pt x="14" y="21"/>
                    </a:lnTo>
                  </a:path>
                </a:pathLst>
              </a:custGeom>
              <a:noFill/>
              <a:ln w="4">
                <a:solidFill>
                  <a:srgbClr val="FF0000"/>
                </a:solidFill>
                <a:round/>
                <a:headEnd/>
                <a:tailEnd/>
              </a:ln>
            </p:spPr>
            <p:txBody>
              <a:bodyPr/>
              <a:lstStyle/>
              <a:p>
                <a:endParaRPr lang="en-US"/>
              </a:p>
            </p:txBody>
          </p:sp>
          <p:sp>
            <p:nvSpPr>
              <p:cNvPr id="178" name="Freeform 1161"/>
              <p:cNvSpPr>
                <a:spLocks/>
              </p:cNvSpPr>
              <p:nvPr/>
            </p:nvSpPr>
            <p:spPr bwMode="auto">
              <a:xfrm>
                <a:off x="4240213" y="2700338"/>
                <a:ext cx="22225" cy="33338"/>
              </a:xfrm>
              <a:custGeom>
                <a:avLst/>
                <a:gdLst>
                  <a:gd name="T0" fmla="*/ 0 w 14"/>
                  <a:gd name="T1" fmla="*/ 0 h 21"/>
                  <a:gd name="T2" fmla="*/ 35282190 w 14"/>
                  <a:gd name="T3" fmla="*/ 0 h 21"/>
                  <a:gd name="T4" fmla="*/ 17641889 w 14"/>
                  <a:gd name="T5" fmla="*/ 0 h 21"/>
                  <a:gd name="T6" fmla="*/ 17641889 w 14"/>
                  <a:gd name="T7" fmla="*/ 52924874 h 21"/>
                  <a:gd name="T8" fmla="*/ 0 w 14"/>
                  <a:gd name="T9" fmla="*/ 52924874 h 21"/>
                  <a:gd name="T10" fmla="*/ 35282190 w 14"/>
                  <a:gd name="T11" fmla="*/ 52924874 h 21"/>
                  <a:gd name="T12" fmla="*/ 0 60000 65536"/>
                  <a:gd name="T13" fmla="*/ 0 60000 65536"/>
                  <a:gd name="T14" fmla="*/ 0 60000 65536"/>
                  <a:gd name="T15" fmla="*/ 0 60000 65536"/>
                  <a:gd name="T16" fmla="*/ 0 60000 65536"/>
                  <a:gd name="T17" fmla="*/ 0 60000 65536"/>
                  <a:gd name="T18" fmla="*/ 0 w 14"/>
                  <a:gd name="T19" fmla="*/ 0 h 21"/>
                  <a:gd name="T20" fmla="*/ 14 w 14"/>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4" h="21">
                    <a:moveTo>
                      <a:pt x="0" y="0"/>
                    </a:moveTo>
                    <a:lnTo>
                      <a:pt x="14" y="0"/>
                    </a:lnTo>
                    <a:lnTo>
                      <a:pt x="7" y="0"/>
                    </a:lnTo>
                    <a:lnTo>
                      <a:pt x="7" y="21"/>
                    </a:lnTo>
                    <a:lnTo>
                      <a:pt x="0" y="21"/>
                    </a:lnTo>
                    <a:lnTo>
                      <a:pt x="14" y="21"/>
                    </a:lnTo>
                  </a:path>
                </a:pathLst>
              </a:custGeom>
              <a:noFill/>
              <a:ln w="4">
                <a:solidFill>
                  <a:srgbClr val="FF0000"/>
                </a:solidFill>
                <a:round/>
                <a:headEnd/>
                <a:tailEnd/>
              </a:ln>
            </p:spPr>
            <p:txBody>
              <a:bodyPr/>
              <a:lstStyle/>
              <a:p>
                <a:endParaRPr lang="en-US"/>
              </a:p>
            </p:txBody>
          </p:sp>
          <p:sp>
            <p:nvSpPr>
              <p:cNvPr id="179" name="Freeform 1162"/>
              <p:cNvSpPr>
                <a:spLocks/>
              </p:cNvSpPr>
              <p:nvPr/>
            </p:nvSpPr>
            <p:spPr bwMode="auto">
              <a:xfrm>
                <a:off x="4265613" y="2722563"/>
                <a:ext cx="22225" cy="34925"/>
              </a:xfrm>
              <a:custGeom>
                <a:avLst/>
                <a:gdLst>
                  <a:gd name="T0" fmla="*/ 0 w 14"/>
                  <a:gd name="T1" fmla="*/ 0 h 22"/>
                  <a:gd name="T2" fmla="*/ 35282190 w 14"/>
                  <a:gd name="T3" fmla="*/ 0 h 22"/>
                  <a:gd name="T4" fmla="*/ 17641889 w 14"/>
                  <a:gd name="T5" fmla="*/ 0 h 22"/>
                  <a:gd name="T6" fmla="*/ 17641889 w 14"/>
                  <a:gd name="T7" fmla="*/ 55443443 h 22"/>
                  <a:gd name="T8" fmla="*/ 0 w 14"/>
                  <a:gd name="T9" fmla="*/ 55443443 h 22"/>
                  <a:gd name="T10" fmla="*/ 35282190 w 14"/>
                  <a:gd name="T11" fmla="*/ 55443443 h 22"/>
                  <a:gd name="T12" fmla="*/ 0 60000 65536"/>
                  <a:gd name="T13" fmla="*/ 0 60000 65536"/>
                  <a:gd name="T14" fmla="*/ 0 60000 65536"/>
                  <a:gd name="T15" fmla="*/ 0 60000 65536"/>
                  <a:gd name="T16" fmla="*/ 0 60000 65536"/>
                  <a:gd name="T17" fmla="*/ 0 60000 65536"/>
                  <a:gd name="T18" fmla="*/ 0 w 14"/>
                  <a:gd name="T19" fmla="*/ 0 h 22"/>
                  <a:gd name="T20" fmla="*/ 14 w 14"/>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4" h="22">
                    <a:moveTo>
                      <a:pt x="0" y="0"/>
                    </a:moveTo>
                    <a:lnTo>
                      <a:pt x="14" y="0"/>
                    </a:lnTo>
                    <a:lnTo>
                      <a:pt x="7" y="0"/>
                    </a:lnTo>
                    <a:lnTo>
                      <a:pt x="7" y="22"/>
                    </a:lnTo>
                    <a:lnTo>
                      <a:pt x="0" y="22"/>
                    </a:lnTo>
                    <a:lnTo>
                      <a:pt x="14" y="22"/>
                    </a:lnTo>
                  </a:path>
                </a:pathLst>
              </a:custGeom>
              <a:noFill/>
              <a:ln w="4">
                <a:solidFill>
                  <a:srgbClr val="FF0000"/>
                </a:solidFill>
                <a:round/>
                <a:headEnd/>
                <a:tailEnd/>
              </a:ln>
            </p:spPr>
            <p:txBody>
              <a:bodyPr/>
              <a:lstStyle/>
              <a:p>
                <a:endParaRPr lang="en-US"/>
              </a:p>
            </p:txBody>
          </p:sp>
          <p:sp>
            <p:nvSpPr>
              <p:cNvPr id="180" name="Freeform 1163"/>
              <p:cNvSpPr>
                <a:spLocks/>
              </p:cNvSpPr>
              <p:nvPr/>
            </p:nvSpPr>
            <p:spPr bwMode="auto">
              <a:xfrm>
                <a:off x="4287838" y="2749551"/>
                <a:ext cx="22225" cy="36513"/>
              </a:xfrm>
              <a:custGeom>
                <a:avLst/>
                <a:gdLst>
                  <a:gd name="T0" fmla="*/ 0 w 14"/>
                  <a:gd name="T1" fmla="*/ 0 h 23"/>
                  <a:gd name="T2" fmla="*/ 35282190 w 14"/>
                  <a:gd name="T3" fmla="*/ 0 h 23"/>
                  <a:gd name="T4" fmla="*/ 17641889 w 14"/>
                  <a:gd name="T5" fmla="*/ 0 h 23"/>
                  <a:gd name="T6" fmla="*/ 17641889 w 14"/>
                  <a:gd name="T7" fmla="*/ 57965187 h 23"/>
                  <a:gd name="T8" fmla="*/ 0 w 14"/>
                  <a:gd name="T9" fmla="*/ 57965187 h 23"/>
                  <a:gd name="T10" fmla="*/ 35282190 w 14"/>
                  <a:gd name="T11" fmla="*/ 57965187 h 23"/>
                  <a:gd name="T12" fmla="*/ 0 60000 65536"/>
                  <a:gd name="T13" fmla="*/ 0 60000 65536"/>
                  <a:gd name="T14" fmla="*/ 0 60000 65536"/>
                  <a:gd name="T15" fmla="*/ 0 60000 65536"/>
                  <a:gd name="T16" fmla="*/ 0 60000 65536"/>
                  <a:gd name="T17" fmla="*/ 0 60000 65536"/>
                  <a:gd name="T18" fmla="*/ 0 w 14"/>
                  <a:gd name="T19" fmla="*/ 0 h 23"/>
                  <a:gd name="T20" fmla="*/ 14 w 1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4" h="23">
                    <a:moveTo>
                      <a:pt x="0" y="0"/>
                    </a:moveTo>
                    <a:lnTo>
                      <a:pt x="14" y="0"/>
                    </a:lnTo>
                    <a:lnTo>
                      <a:pt x="7" y="0"/>
                    </a:lnTo>
                    <a:lnTo>
                      <a:pt x="7" y="23"/>
                    </a:lnTo>
                    <a:lnTo>
                      <a:pt x="0" y="23"/>
                    </a:lnTo>
                    <a:lnTo>
                      <a:pt x="14" y="23"/>
                    </a:lnTo>
                  </a:path>
                </a:pathLst>
              </a:custGeom>
              <a:noFill/>
              <a:ln w="4">
                <a:solidFill>
                  <a:srgbClr val="FF0000"/>
                </a:solidFill>
                <a:round/>
                <a:headEnd/>
                <a:tailEnd/>
              </a:ln>
            </p:spPr>
            <p:txBody>
              <a:bodyPr/>
              <a:lstStyle/>
              <a:p>
                <a:endParaRPr lang="en-US"/>
              </a:p>
            </p:txBody>
          </p:sp>
          <p:sp>
            <p:nvSpPr>
              <p:cNvPr id="181" name="Freeform 1164"/>
              <p:cNvSpPr>
                <a:spLocks/>
              </p:cNvSpPr>
              <p:nvPr/>
            </p:nvSpPr>
            <p:spPr bwMode="auto">
              <a:xfrm>
                <a:off x="4310063" y="2774951"/>
                <a:ext cx="22225" cy="36513"/>
              </a:xfrm>
              <a:custGeom>
                <a:avLst/>
                <a:gdLst>
                  <a:gd name="T0" fmla="*/ 0 w 14"/>
                  <a:gd name="T1" fmla="*/ 0 h 23"/>
                  <a:gd name="T2" fmla="*/ 35282190 w 14"/>
                  <a:gd name="T3" fmla="*/ 0 h 23"/>
                  <a:gd name="T4" fmla="*/ 17641889 w 14"/>
                  <a:gd name="T5" fmla="*/ 0 h 23"/>
                  <a:gd name="T6" fmla="*/ 17641889 w 14"/>
                  <a:gd name="T7" fmla="*/ 57965187 h 23"/>
                  <a:gd name="T8" fmla="*/ 0 w 14"/>
                  <a:gd name="T9" fmla="*/ 57965187 h 23"/>
                  <a:gd name="T10" fmla="*/ 35282190 w 14"/>
                  <a:gd name="T11" fmla="*/ 57965187 h 23"/>
                  <a:gd name="T12" fmla="*/ 0 60000 65536"/>
                  <a:gd name="T13" fmla="*/ 0 60000 65536"/>
                  <a:gd name="T14" fmla="*/ 0 60000 65536"/>
                  <a:gd name="T15" fmla="*/ 0 60000 65536"/>
                  <a:gd name="T16" fmla="*/ 0 60000 65536"/>
                  <a:gd name="T17" fmla="*/ 0 60000 65536"/>
                  <a:gd name="T18" fmla="*/ 0 w 14"/>
                  <a:gd name="T19" fmla="*/ 0 h 23"/>
                  <a:gd name="T20" fmla="*/ 14 w 1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4" h="23">
                    <a:moveTo>
                      <a:pt x="0" y="0"/>
                    </a:moveTo>
                    <a:lnTo>
                      <a:pt x="14" y="0"/>
                    </a:lnTo>
                    <a:lnTo>
                      <a:pt x="7" y="0"/>
                    </a:lnTo>
                    <a:lnTo>
                      <a:pt x="7" y="23"/>
                    </a:lnTo>
                    <a:lnTo>
                      <a:pt x="0" y="23"/>
                    </a:lnTo>
                    <a:lnTo>
                      <a:pt x="14" y="23"/>
                    </a:lnTo>
                  </a:path>
                </a:pathLst>
              </a:custGeom>
              <a:noFill/>
              <a:ln w="4">
                <a:solidFill>
                  <a:srgbClr val="FF0000"/>
                </a:solidFill>
                <a:round/>
                <a:headEnd/>
                <a:tailEnd/>
              </a:ln>
            </p:spPr>
            <p:txBody>
              <a:bodyPr/>
              <a:lstStyle/>
              <a:p>
                <a:endParaRPr lang="en-US"/>
              </a:p>
            </p:txBody>
          </p:sp>
          <p:sp>
            <p:nvSpPr>
              <p:cNvPr id="182" name="Freeform 1165"/>
              <p:cNvSpPr>
                <a:spLocks/>
              </p:cNvSpPr>
              <p:nvPr/>
            </p:nvSpPr>
            <p:spPr bwMode="auto">
              <a:xfrm>
                <a:off x="4332288" y="2801938"/>
                <a:ext cx="22225" cy="36513"/>
              </a:xfrm>
              <a:custGeom>
                <a:avLst/>
                <a:gdLst>
                  <a:gd name="T0" fmla="*/ 0 w 14"/>
                  <a:gd name="T1" fmla="*/ 0 h 23"/>
                  <a:gd name="T2" fmla="*/ 35282190 w 14"/>
                  <a:gd name="T3" fmla="*/ 0 h 23"/>
                  <a:gd name="T4" fmla="*/ 17641889 w 14"/>
                  <a:gd name="T5" fmla="*/ 0 h 23"/>
                  <a:gd name="T6" fmla="*/ 17641889 w 14"/>
                  <a:gd name="T7" fmla="*/ 57965187 h 23"/>
                  <a:gd name="T8" fmla="*/ 0 w 14"/>
                  <a:gd name="T9" fmla="*/ 57965187 h 23"/>
                  <a:gd name="T10" fmla="*/ 35282190 w 14"/>
                  <a:gd name="T11" fmla="*/ 57965187 h 23"/>
                  <a:gd name="T12" fmla="*/ 0 60000 65536"/>
                  <a:gd name="T13" fmla="*/ 0 60000 65536"/>
                  <a:gd name="T14" fmla="*/ 0 60000 65536"/>
                  <a:gd name="T15" fmla="*/ 0 60000 65536"/>
                  <a:gd name="T16" fmla="*/ 0 60000 65536"/>
                  <a:gd name="T17" fmla="*/ 0 60000 65536"/>
                  <a:gd name="T18" fmla="*/ 0 w 14"/>
                  <a:gd name="T19" fmla="*/ 0 h 23"/>
                  <a:gd name="T20" fmla="*/ 14 w 1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4" h="23">
                    <a:moveTo>
                      <a:pt x="0" y="0"/>
                    </a:moveTo>
                    <a:lnTo>
                      <a:pt x="14" y="0"/>
                    </a:lnTo>
                    <a:lnTo>
                      <a:pt x="7" y="0"/>
                    </a:lnTo>
                    <a:lnTo>
                      <a:pt x="7" y="23"/>
                    </a:lnTo>
                    <a:lnTo>
                      <a:pt x="0" y="23"/>
                    </a:lnTo>
                    <a:lnTo>
                      <a:pt x="14" y="23"/>
                    </a:lnTo>
                  </a:path>
                </a:pathLst>
              </a:custGeom>
              <a:noFill/>
              <a:ln w="4">
                <a:solidFill>
                  <a:srgbClr val="FF0000"/>
                </a:solidFill>
                <a:round/>
                <a:headEnd/>
                <a:tailEnd/>
              </a:ln>
            </p:spPr>
            <p:txBody>
              <a:bodyPr/>
              <a:lstStyle/>
              <a:p>
                <a:endParaRPr lang="en-US"/>
              </a:p>
            </p:txBody>
          </p:sp>
          <p:sp>
            <p:nvSpPr>
              <p:cNvPr id="183" name="Freeform 1166"/>
              <p:cNvSpPr>
                <a:spLocks/>
              </p:cNvSpPr>
              <p:nvPr/>
            </p:nvSpPr>
            <p:spPr bwMode="auto">
              <a:xfrm>
                <a:off x="4357688" y="2833688"/>
                <a:ext cx="22225" cy="36513"/>
              </a:xfrm>
              <a:custGeom>
                <a:avLst/>
                <a:gdLst>
                  <a:gd name="T0" fmla="*/ 0 w 14"/>
                  <a:gd name="T1" fmla="*/ 0 h 23"/>
                  <a:gd name="T2" fmla="*/ 35282190 w 14"/>
                  <a:gd name="T3" fmla="*/ 0 h 23"/>
                  <a:gd name="T4" fmla="*/ 17641889 w 14"/>
                  <a:gd name="T5" fmla="*/ 0 h 23"/>
                  <a:gd name="T6" fmla="*/ 17641889 w 14"/>
                  <a:gd name="T7" fmla="*/ 57965187 h 23"/>
                  <a:gd name="T8" fmla="*/ 0 w 14"/>
                  <a:gd name="T9" fmla="*/ 57965187 h 23"/>
                  <a:gd name="T10" fmla="*/ 35282190 w 14"/>
                  <a:gd name="T11" fmla="*/ 57965187 h 23"/>
                  <a:gd name="T12" fmla="*/ 0 60000 65536"/>
                  <a:gd name="T13" fmla="*/ 0 60000 65536"/>
                  <a:gd name="T14" fmla="*/ 0 60000 65536"/>
                  <a:gd name="T15" fmla="*/ 0 60000 65536"/>
                  <a:gd name="T16" fmla="*/ 0 60000 65536"/>
                  <a:gd name="T17" fmla="*/ 0 60000 65536"/>
                  <a:gd name="T18" fmla="*/ 0 w 14"/>
                  <a:gd name="T19" fmla="*/ 0 h 23"/>
                  <a:gd name="T20" fmla="*/ 14 w 1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4" h="23">
                    <a:moveTo>
                      <a:pt x="0" y="0"/>
                    </a:moveTo>
                    <a:lnTo>
                      <a:pt x="14" y="0"/>
                    </a:lnTo>
                    <a:lnTo>
                      <a:pt x="7" y="0"/>
                    </a:lnTo>
                    <a:lnTo>
                      <a:pt x="7" y="23"/>
                    </a:lnTo>
                    <a:lnTo>
                      <a:pt x="0" y="23"/>
                    </a:lnTo>
                    <a:lnTo>
                      <a:pt x="14" y="23"/>
                    </a:lnTo>
                  </a:path>
                </a:pathLst>
              </a:custGeom>
              <a:noFill/>
              <a:ln w="4">
                <a:solidFill>
                  <a:srgbClr val="FF0000"/>
                </a:solidFill>
                <a:round/>
                <a:headEnd/>
                <a:tailEnd/>
              </a:ln>
            </p:spPr>
            <p:txBody>
              <a:bodyPr/>
              <a:lstStyle/>
              <a:p>
                <a:endParaRPr lang="en-US"/>
              </a:p>
            </p:txBody>
          </p:sp>
          <p:sp>
            <p:nvSpPr>
              <p:cNvPr id="184" name="Freeform 1167"/>
              <p:cNvSpPr>
                <a:spLocks/>
              </p:cNvSpPr>
              <p:nvPr/>
            </p:nvSpPr>
            <p:spPr bwMode="auto">
              <a:xfrm>
                <a:off x="4379913" y="2863851"/>
                <a:ext cx="22225" cy="39688"/>
              </a:xfrm>
              <a:custGeom>
                <a:avLst/>
                <a:gdLst>
                  <a:gd name="T0" fmla="*/ 0 w 14"/>
                  <a:gd name="T1" fmla="*/ 0 h 25"/>
                  <a:gd name="T2" fmla="*/ 35282190 w 14"/>
                  <a:gd name="T3" fmla="*/ 0 h 25"/>
                  <a:gd name="T4" fmla="*/ 17641889 w 14"/>
                  <a:gd name="T5" fmla="*/ 0 h 25"/>
                  <a:gd name="T6" fmla="*/ 17641889 w 14"/>
                  <a:gd name="T7" fmla="*/ 63005499 h 25"/>
                  <a:gd name="T8" fmla="*/ 0 w 14"/>
                  <a:gd name="T9" fmla="*/ 63005499 h 25"/>
                  <a:gd name="T10" fmla="*/ 35282190 w 14"/>
                  <a:gd name="T11" fmla="*/ 63005499 h 25"/>
                  <a:gd name="T12" fmla="*/ 0 60000 65536"/>
                  <a:gd name="T13" fmla="*/ 0 60000 65536"/>
                  <a:gd name="T14" fmla="*/ 0 60000 65536"/>
                  <a:gd name="T15" fmla="*/ 0 60000 65536"/>
                  <a:gd name="T16" fmla="*/ 0 60000 65536"/>
                  <a:gd name="T17" fmla="*/ 0 60000 65536"/>
                  <a:gd name="T18" fmla="*/ 0 w 14"/>
                  <a:gd name="T19" fmla="*/ 0 h 25"/>
                  <a:gd name="T20" fmla="*/ 14 w 14"/>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4" h="25">
                    <a:moveTo>
                      <a:pt x="0" y="0"/>
                    </a:moveTo>
                    <a:lnTo>
                      <a:pt x="14" y="0"/>
                    </a:lnTo>
                    <a:lnTo>
                      <a:pt x="7" y="0"/>
                    </a:lnTo>
                    <a:lnTo>
                      <a:pt x="7" y="25"/>
                    </a:lnTo>
                    <a:lnTo>
                      <a:pt x="0" y="25"/>
                    </a:lnTo>
                    <a:lnTo>
                      <a:pt x="14" y="25"/>
                    </a:lnTo>
                  </a:path>
                </a:pathLst>
              </a:custGeom>
              <a:noFill/>
              <a:ln w="4">
                <a:solidFill>
                  <a:srgbClr val="FF0000"/>
                </a:solidFill>
                <a:round/>
                <a:headEnd/>
                <a:tailEnd/>
              </a:ln>
            </p:spPr>
            <p:txBody>
              <a:bodyPr/>
              <a:lstStyle/>
              <a:p>
                <a:endParaRPr lang="en-US"/>
              </a:p>
            </p:txBody>
          </p:sp>
          <p:sp>
            <p:nvSpPr>
              <p:cNvPr id="185" name="Freeform 1168"/>
              <p:cNvSpPr>
                <a:spLocks/>
              </p:cNvSpPr>
              <p:nvPr/>
            </p:nvSpPr>
            <p:spPr bwMode="auto">
              <a:xfrm>
                <a:off x="4402138" y="2897188"/>
                <a:ext cx="22225" cy="39688"/>
              </a:xfrm>
              <a:custGeom>
                <a:avLst/>
                <a:gdLst>
                  <a:gd name="T0" fmla="*/ 0 w 14"/>
                  <a:gd name="T1" fmla="*/ 0 h 25"/>
                  <a:gd name="T2" fmla="*/ 35282190 w 14"/>
                  <a:gd name="T3" fmla="*/ 0 h 25"/>
                  <a:gd name="T4" fmla="*/ 17641889 w 14"/>
                  <a:gd name="T5" fmla="*/ 0 h 25"/>
                  <a:gd name="T6" fmla="*/ 17641889 w 14"/>
                  <a:gd name="T7" fmla="*/ 63005499 h 25"/>
                  <a:gd name="T8" fmla="*/ 0 w 14"/>
                  <a:gd name="T9" fmla="*/ 63005499 h 25"/>
                  <a:gd name="T10" fmla="*/ 35282190 w 14"/>
                  <a:gd name="T11" fmla="*/ 63005499 h 25"/>
                  <a:gd name="T12" fmla="*/ 0 60000 65536"/>
                  <a:gd name="T13" fmla="*/ 0 60000 65536"/>
                  <a:gd name="T14" fmla="*/ 0 60000 65536"/>
                  <a:gd name="T15" fmla="*/ 0 60000 65536"/>
                  <a:gd name="T16" fmla="*/ 0 60000 65536"/>
                  <a:gd name="T17" fmla="*/ 0 60000 65536"/>
                  <a:gd name="T18" fmla="*/ 0 w 14"/>
                  <a:gd name="T19" fmla="*/ 0 h 25"/>
                  <a:gd name="T20" fmla="*/ 14 w 14"/>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4" h="25">
                    <a:moveTo>
                      <a:pt x="0" y="0"/>
                    </a:moveTo>
                    <a:lnTo>
                      <a:pt x="14" y="0"/>
                    </a:lnTo>
                    <a:lnTo>
                      <a:pt x="7" y="0"/>
                    </a:lnTo>
                    <a:lnTo>
                      <a:pt x="7" y="25"/>
                    </a:lnTo>
                    <a:lnTo>
                      <a:pt x="0" y="25"/>
                    </a:lnTo>
                    <a:lnTo>
                      <a:pt x="14" y="25"/>
                    </a:lnTo>
                  </a:path>
                </a:pathLst>
              </a:custGeom>
              <a:noFill/>
              <a:ln w="4">
                <a:solidFill>
                  <a:srgbClr val="FF0000"/>
                </a:solidFill>
                <a:round/>
                <a:headEnd/>
                <a:tailEnd/>
              </a:ln>
            </p:spPr>
            <p:txBody>
              <a:bodyPr/>
              <a:lstStyle/>
              <a:p>
                <a:endParaRPr lang="en-US"/>
              </a:p>
            </p:txBody>
          </p:sp>
          <p:sp>
            <p:nvSpPr>
              <p:cNvPr id="186" name="Freeform 1169"/>
              <p:cNvSpPr>
                <a:spLocks/>
              </p:cNvSpPr>
              <p:nvPr/>
            </p:nvSpPr>
            <p:spPr bwMode="auto">
              <a:xfrm>
                <a:off x="4424363" y="2930526"/>
                <a:ext cx="22225" cy="41275"/>
              </a:xfrm>
              <a:custGeom>
                <a:avLst/>
                <a:gdLst>
                  <a:gd name="T0" fmla="*/ 0 w 14"/>
                  <a:gd name="T1" fmla="*/ 0 h 26"/>
                  <a:gd name="T2" fmla="*/ 35282190 w 14"/>
                  <a:gd name="T3" fmla="*/ 0 h 26"/>
                  <a:gd name="T4" fmla="*/ 17641889 w 14"/>
                  <a:gd name="T5" fmla="*/ 0 h 26"/>
                  <a:gd name="T6" fmla="*/ 17641889 w 14"/>
                  <a:gd name="T7" fmla="*/ 65524068 h 26"/>
                  <a:gd name="T8" fmla="*/ 0 w 14"/>
                  <a:gd name="T9" fmla="*/ 65524068 h 26"/>
                  <a:gd name="T10" fmla="*/ 35282190 w 14"/>
                  <a:gd name="T11" fmla="*/ 65524068 h 26"/>
                  <a:gd name="T12" fmla="*/ 0 60000 65536"/>
                  <a:gd name="T13" fmla="*/ 0 60000 65536"/>
                  <a:gd name="T14" fmla="*/ 0 60000 65536"/>
                  <a:gd name="T15" fmla="*/ 0 60000 65536"/>
                  <a:gd name="T16" fmla="*/ 0 60000 65536"/>
                  <a:gd name="T17" fmla="*/ 0 60000 65536"/>
                  <a:gd name="T18" fmla="*/ 0 w 14"/>
                  <a:gd name="T19" fmla="*/ 0 h 26"/>
                  <a:gd name="T20" fmla="*/ 14 w 14"/>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4" h="26">
                    <a:moveTo>
                      <a:pt x="0" y="0"/>
                    </a:moveTo>
                    <a:lnTo>
                      <a:pt x="14" y="0"/>
                    </a:lnTo>
                    <a:lnTo>
                      <a:pt x="7" y="0"/>
                    </a:lnTo>
                    <a:lnTo>
                      <a:pt x="7" y="26"/>
                    </a:lnTo>
                    <a:lnTo>
                      <a:pt x="0" y="26"/>
                    </a:lnTo>
                    <a:lnTo>
                      <a:pt x="14" y="26"/>
                    </a:lnTo>
                  </a:path>
                </a:pathLst>
              </a:custGeom>
              <a:noFill/>
              <a:ln w="4">
                <a:solidFill>
                  <a:srgbClr val="FF0000"/>
                </a:solidFill>
                <a:round/>
                <a:headEnd/>
                <a:tailEnd/>
              </a:ln>
            </p:spPr>
            <p:txBody>
              <a:bodyPr/>
              <a:lstStyle/>
              <a:p>
                <a:endParaRPr lang="en-US"/>
              </a:p>
            </p:txBody>
          </p:sp>
          <p:sp>
            <p:nvSpPr>
              <p:cNvPr id="187" name="Freeform 1170"/>
              <p:cNvSpPr>
                <a:spLocks/>
              </p:cNvSpPr>
              <p:nvPr/>
            </p:nvSpPr>
            <p:spPr bwMode="auto">
              <a:xfrm>
                <a:off x="4448175" y="2967038"/>
                <a:ext cx="22225" cy="41275"/>
              </a:xfrm>
              <a:custGeom>
                <a:avLst/>
                <a:gdLst>
                  <a:gd name="T0" fmla="*/ 0 w 14"/>
                  <a:gd name="T1" fmla="*/ 0 h 26"/>
                  <a:gd name="T2" fmla="*/ 35282190 w 14"/>
                  <a:gd name="T3" fmla="*/ 0 h 26"/>
                  <a:gd name="T4" fmla="*/ 17641889 w 14"/>
                  <a:gd name="T5" fmla="*/ 0 h 26"/>
                  <a:gd name="T6" fmla="*/ 17641889 w 14"/>
                  <a:gd name="T7" fmla="*/ 65524068 h 26"/>
                  <a:gd name="T8" fmla="*/ 0 w 14"/>
                  <a:gd name="T9" fmla="*/ 65524068 h 26"/>
                  <a:gd name="T10" fmla="*/ 35282190 w 14"/>
                  <a:gd name="T11" fmla="*/ 65524068 h 26"/>
                  <a:gd name="T12" fmla="*/ 0 60000 65536"/>
                  <a:gd name="T13" fmla="*/ 0 60000 65536"/>
                  <a:gd name="T14" fmla="*/ 0 60000 65536"/>
                  <a:gd name="T15" fmla="*/ 0 60000 65536"/>
                  <a:gd name="T16" fmla="*/ 0 60000 65536"/>
                  <a:gd name="T17" fmla="*/ 0 60000 65536"/>
                  <a:gd name="T18" fmla="*/ 0 w 14"/>
                  <a:gd name="T19" fmla="*/ 0 h 26"/>
                  <a:gd name="T20" fmla="*/ 14 w 14"/>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4" h="26">
                    <a:moveTo>
                      <a:pt x="0" y="0"/>
                    </a:moveTo>
                    <a:lnTo>
                      <a:pt x="14" y="0"/>
                    </a:lnTo>
                    <a:lnTo>
                      <a:pt x="7" y="0"/>
                    </a:lnTo>
                    <a:lnTo>
                      <a:pt x="7" y="26"/>
                    </a:lnTo>
                    <a:lnTo>
                      <a:pt x="0" y="26"/>
                    </a:lnTo>
                    <a:lnTo>
                      <a:pt x="14" y="26"/>
                    </a:lnTo>
                  </a:path>
                </a:pathLst>
              </a:custGeom>
              <a:noFill/>
              <a:ln w="4">
                <a:solidFill>
                  <a:srgbClr val="FF0000"/>
                </a:solidFill>
                <a:round/>
                <a:headEnd/>
                <a:tailEnd/>
              </a:ln>
            </p:spPr>
            <p:txBody>
              <a:bodyPr/>
              <a:lstStyle/>
              <a:p>
                <a:endParaRPr lang="en-US"/>
              </a:p>
            </p:txBody>
          </p:sp>
          <p:sp>
            <p:nvSpPr>
              <p:cNvPr id="188" name="Freeform 1171"/>
              <p:cNvSpPr>
                <a:spLocks/>
              </p:cNvSpPr>
              <p:nvPr/>
            </p:nvSpPr>
            <p:spPr bwMode="auto">
              <a:xfrm>
                <a:off x="4470400" y="3003551"/>
                <a:ext cx="22225" cy="44450"/>
              </a:xfrm>
              <a:custGeom>
                <a:avLst/>
                <a:gdLst>
                  <a:gd name="T0" fmla="*/ 0 w 14"/>
                  <a:gd name="T1" fmla="*/ 0 h 28"/>
                  <a:gd name="T2" fmla="*/ 35282190 w 14"/>
                  <a:gd name="T3" fmla="*/ 0 h 28"/>
                  <a:gd name="T4" fmla="*/ 17641889 w 14"/>
                  <a:gd name="T5" fmla="*/ 0 h 28"/>
                  <a:gd name="T6" fmla="*/ 17641889 w 14"/>
                  <a:gd name="T7" fmla="*/ 70564381 h 28"/>
                  <a:gd name="T8" fmla="*/ 0 w 14"/>
                  <a:gd name="T9" fmla="*/ 70564381 h 28"/>
                  <a:gd name="T10" fmla="*/ 35282190 w 14"/>
                  <a:gd name="T11" fmla="*/ 70564381 h 28"/>
                  <a:gd name="T12" fmla="*/ 0 60000 65536"/>
                  <a:gd name="T13" fmla="*/ 0 60000 65536"/>
                  <a:gd name="T14" fmla="*/ 0 60000 65536"/>
                  <a:gd name="T15" fmla="*/ 0 60000 65536"/>
                  <a:gd name="T16" fmla="*/ 0 60000 65536"/>
                  <a:gd name="T17" fmla="*/ 0 60000 65536"/>
                  <a:gd name="T18" fmla="*/ 0 w 14"/>
                  <a:gd name="T19" fmla="*/ 0 h 28"/>
                  <a:gd name="T20" fmla="*/ 14 w 14"/>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4" h="28">
                    <a:moveTo>
                      <a:pt x="0" y="0"/>
                    </a:moveTo>
                    <a:lnTo>
                      <a:pt x="14" y="0"/>
                    </a:lnTo>
                    <a:lnTo>
                      <a:pt x="7" y="0"/>
                    </a:lnTo>
                    <a:lnTo>
                      <a:pt x="7" y="28"/>
                    </a:lnTo>
                    <a:lnTo>
                      <a:pt x="0" y="28"/>
                    </a:lnTo>
                    <a:lnTo>
                      <a:pt x="14" y="28"/>
                    </a:lnTo>
                  </a:path>
                </a:pathLst>
              </a:custGeom>
              <a:noFill/>
              <a:ln w="4">
                <a:solidFill>
                  <a:srgbClr val="FF0000"/>
                </a:solidFill>
                <a:round/>
                <a:headEnd/>
                <a:tailEnd/>
              </a:ln>
            </p:spPr>
            <p:txBody>
              <a:bodyPr/>
              <a:lstStyle/>
              <a:p>
                <a:endParaRPr lang="en-US"/>
              </a:p>
            </p:txBody>
          </p:sp>
          <p:sp>
            <p:nvSpPr>
              <p:cNvPr id="189" name="Freeform 1172"/>
              <p:cNvSpPr>
                <a:spLocks/>
              </p:cNvSpPr>
              <p:nvPr/>
            </p:nvSpPr>
            <p:spPr bwMode="auto">
              <a:xfrm>
                <a:off x="4492625" y="3040063"/>
                <a:ext cx="22225" cy="44450"/>
              </a:xfrm>
              <a:custGeom>
                <a:avLst/>
                <a:gdLst>
                  <a:gd name="T0" fmla="*/ 0 w 14"/>
                  <a:gd name="T1" fmla="*/ 0 h 28"/>
                  <a:gd name="T2" fmla="*/ 35282190 w 14"/>
                  <a:gd name="T3" fmla="*/ 0 h 28"/>
                  <a:gd name="T4" fmla="*/ 17641889 w 14"/>
                  <a:gd name="T5" fmla="*/ 0 h 28"/>
                  <a:gd name="T6" fmla="*/ 17641889 w 14"/>
                  <a:gd name="T7" fmla="*/ 70564381 h 28"/>
                  <a:gd name="T8" fmla="*/ 0 w 14"/>
                  <a:gd name="T9" fmla="*/ 70564381 h 28"/>
                  <a:gd name="T10" fmla="*/ 35282190 w 14"/>
                  <a:gd name="T11" fmla="*/ 70564381 h 28"/>
                  <a:gd name="T12" fmla="*/ 0 60000 65536"/>
                  <a:gd name="T13" fmla="*/ 0 60000 65536"/>
                  <a:gd name="T14" fmla="*/ 0 60000 65536"/>
                  <a:gd name="T15" fmla="*/ 0 60000 65536"/>
                  <a:gd name="T16" fmla="*/ 0 60000 65536"/>
                  <a:gd name="T17" fmla="*/ 0 60000 65536"/>
                  <a:gd name="T18" fmla="*/ 0 w 14"/>
                  <a:gd name="T19" fmla="*/ 0 h 28"/>
                  <a:gd name="T20" fmla="*/ 14 w 14"/>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4" h="28">
                    <a:moveTo>
                      <a:pt x="0" y="0"/>
                    </a:moveTo>
                    <a:lnTo>
                      <a:pt x="14" y="0"/>
                    </a:lnTo>
                    <a:lnTo>
                      <a:pt x="7" y="0"/>
                    </a:lnTo>
                    <a:lnTo>
                      <a:pt x="7" y="28"/>
                    </a:lnTo>
                    <a:lnTo>
                      <a:pt x="0" y="28"/>
                    </a:lnTo>
                    <a:lnTo>
                      <a:pt x="14" y="28"/>
                    </a:lnTo>
                  </a:path>
                </a:pathLst>
              </a:custGeom>
              <a:noFill/>
              <a:ln w="4">
                <a:solidFill>
                  <a:srgbClr val="FF0000"/>
                </a:solidFill>
                <a:round/>
                <a:headEnd/>
                <a:tailEnd/>
              </a:ln>
            </p:spPr>
            <p:txBody>
              <a:bodyPr/>
              <a:lstStyle/>
              <a:p>
                <a:endParaRPr lang="en-US"/>
              </a:p>
            </p:txBody>
          </p:sp>
          <p:sp>
            <p:nvSpPr>
              <p:cNvPr id="190" name="Freeform 1173"/>
              <p:cNvSpPr>
                <a:spLocks/>
              </p:cNvSpPr>
              <p:nvPr/>
            </p:nvSpPr>
            <p:spPr bwMode="auto">
              <a:xfrm>
                <a:off x="4514850" y="3078163"/>
                <a:ext cx="22225" cy="47625"/>
              </a:xfrm>
              <a:custGeom>
                <a:avLst/>
                <a:gdLst>
                  <a:gd name="T0" fmla="*/ 0 w 14"/>
                  <a:gd name="T1" fmla="*/ 0 h 30"/>
                  <a:gd name="T2" fmla="*/ 35282190 w 14"/>
                  <a:gd name="T3" fmla="*/ 0 h 30"/>
                  <a:gd name="T4" fmla="*/ 17641889 w 14"/>
                  <a:gd name="T5" fmla="*/ 0 h 30"/>
                  <a:gd name="T6" fmla="*/ 17641889 w 14"/>
                  <a:gd name="T7" fmla="*/ 75604693 h 30"/>
                  <a:gd name="T8" fmla="*/ 0 w 14"/>
                  <a:gd name="T9" fmla="*/ 75604693 h 30"/>
                  <a:gd name="T10" fmla="*/ 35282190 w 14"/>
                  <a:gd name="T11" fmla="*/ 75604693 h 30"/>
                  <a:gd name="T12" fmla="*/ 0 60000 65536"/>
                  <a:gd name="T13" fmla="*/ 0 60000 65536"/>
                  <a:gd name="T14" fmla="*/ 0 60000 65536"/>
                  <a:gd name="T15" fmla="*/ 0 60000 65536"/>
                  <a:gd name="T16" fmla="*/ 0 60000 65536"/>
                  <a:gd name="T17" fmla="*/ 0 60000 65536"/>
                  <a:gd name="T18" fmla="*/ 0 w 14"/>
                  <a:gd name="T19" fmla="*/ 0 h 30"/>
                  <a:gd name="T20" fmla="*/ 14 w 14"/>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4" h="30">
                    <a:moveTo>
                      <a:pt x="0" y="0"/>
                    </a:moveTo>
                    <a:lnTo>
                      <a:pt x="14" y="0"/>
                    </a:lnTo>
                    <a:lnTo>
                      <a:pt x="7" y="0"/>
                    </a:lnTo>
                    <a:lnTo>
                      <a:pt x="7" y="30"/>
                    </a:lnTo>
                    <a:lnTo>
                      <a:pt x="0" y="30"/>
                    </a:lnTo>
                    <a:lnTo>
                      <a:pt x="14" y="30"/>
                    </a:lnTo>
                  </a:path>
                </a:pathLst>
              </a:custGeom>
              <a:noFill/>
              <a:ln w="4">
                <a:solidFill>
                  <a:srgbClr val="FF0000"/>
                </a:solidFill>
                <a:round/>
                <a:headEnd/>
                <a:tailEnd/>
              </a:ln>
            </p:spPr>
            <p:txBody>
              <a:bodyPr/>
              <a:lstStyle/>
              <a:p>
                <a:endParaRPr lang="en-US"/>
              </a:p>
            </p:txBody>
          </p:sp>
          <p:sp>
            <p:nvSpPr>
              <p:cNvPr id="191" name="Freeform 1174"/>
              <p:cNvSpPr>
                <a:spLocks/>
              </p:cNvSpPr>
              <p:nvPr/>
            </p:nvSpPr>
            <p:spPr bwMode="auto">
              <a:xfrm>
                <a:off x="4540250" y="3122613"/>
                <a:ext cx="22225" cy="50800"/>
              </a:xfrm>
              <a:custGeom>
                <a:avLst/>
                <a:gdLst>
                  <a:gd name="T0" fmla="*/ 0 w 14"/>
                  <a:gd name="T1" fmla="*/ 0 h 32"/>
                  <a:gd name="T2" fmla="*/ 35282190 w 14"/>
                  <a:gd name="T3" fmla="*/ 0 h 32"/>
                  <a:gd name="T4" fmla="*/ 17641889 w 14"/>
                  <a:gd name="T5" fmla="*/ 0 h 32"/>
                  <a:gd name="T6" fmla="*/ 17641889 w 14"/>
                  <a:gd name="T7" fmla="*/ 80644986 h 32"/>
                  <a:gd name="T8" fmla="*/ 0 w 14"/>
                  <a:gd name="T9" fmla="*/ 80644986 h 32"/>
                  <a:gd name="T10" fmla="*/ 35282190 w 14"/>
                  <a:gd name="T11" fmla="*/ 80644986 h 32"/>
                  <a:gd name="T12" fmla="*/ 0 60000 65536"/>
                  <a:gd name="T13" fmla="*/ 0 60000 65536"/>
                  <a:gd name="T14" fmla="*/ 0 60000 65536"/>
                  <a:gd name="T15" fmla="*/ 0 60000 65536"/>
                  <a:gd name="T16" fmla="*/ 0 60000 65536"/>
                  <a:gd name="T17" fmla="*/ 0 60000 65536"/>
                  <a:gd name="T18" fmla="*/ 0 w 14"/>
                  <a:gd name="T19" fmla="*/ 0 h 32"/>
                  <a:gd name="T20" fmla="*/ 14 w 1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4" h="32">
                    <a:moveTo>
                      <a:pt x="0" y="0"/>
                    </a:moveTo>
                    <a:lnTo>
                      <a:pt x="14" y="0"/>
                    </a:lnTo>
                    <a:lnTo>
                      <a:pt x="7" y="0"/>
                    </a:lnTo>
                    <a:lnTo>
                      <a:pt x="7" y="32"/>
                    </a:lnTo>
                    <a:lnTo>
                      <a:pt x="0" y="32"/>
                    </a:lnTo>
                    <a:lnTo>
                      <a:pt x="14" y="32"/>
                    </a:lnTo>
                  </a:path>
                </a:pathLst>
              </a:custGeom>
              <a:noFill/>
              <a:ln w="4">
                <a:solidFill>
                  <a:srgbClr val="FF0000"/>
                </a:solidFill>
                <a:round/>
                <a:headEnd/>
                <a:tailEnd/>
              </a:ln>
            </p:spPr>
            <p:txBody>
              <a:bodyPr/>
              <a:lstStyle/>
              <a:p>
                <a:endParaRPr lang="en-US"/>
              </a:p>
            </p:txBody>
          </p:sp>
          <p:sp>
            <p:nvSpPr>
              <p:cNvPr id="192" name="Freeform 1175"/>
              <p:cNvSpPr>
                <a:spLocks/>
              </p:cNvSpPr>
              <p:nvPr/>
            </p:nvSpPr>
            <p:spPr bwMode="auto">
              <a:xfrm>
                <a:off x="4562475" y="3167063"/>
                <a:ext cx="22225" cy="50800"/>
              </a:xfrm>
              <a:custGeom>
                <a:avLst/>
                <a:gdLst>
                  <a:gd name="T0" fmla="*/ 0 w 14"/>
                  <a:gd name="T1" fmla="*/ 0 h 32"/>
                  <a:gd name="T2" fmla="*/ 35282190 w 14"/>
                  <a:gd name="T3" fmla="*/ 0 h 32"/>
                  <a:gd name="T4" fmla="*/ 17641889 w 14"/>
                  <a:gd name="T5" fmla="*/ 0 h 32"/>
                  <a:gd name="T6" fmla="*/ 17641889 w 14"/>
                  <a:gd name="T7" fmla="*/ 80644986 h 32"/>
                  <a:gd name="T8" fmla="*/ 0 w 14"/>
                  <a:gd name="T9" fmla="*/ 80644986 h 32"/>
                  <a:gd name="T10" fmla="*/ 35282190 w 14"/>
                  <a:gd name="T11" fmla="*/ 80644986 h 32"/>
                  <a:gd name="T12" fmla="*/ 0 60000 65536"/>
                  <a:gd name="T13" fmla="*/ 0 60000 65536"/>
                  <a:gd name="T14" fmla="*/ 0 60000 65536"/>
                  <a:gd name="T15" fmla="*/ 0 60000 65536"/>
                  <a:gd name="T16" fmla="*/ 0 60000 65536"/>
                  <a:gd name="T17" fmla="*/ 0 60000 65536"/>
                  <a:gd name="T18" fmla="*/ 0 w 14"/>
                  <a:gd name="T19" fmla="*/ 0 h 32"/>
                  <a:gd name="T20" fmla="*/ 14 w 1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4" h="32">
                    <a:moveTo>
                      <a:pt x="0" y="0"/>
                    </a:moveTo>
                    <a:lnTo>
                      <a:pt x="14" y="0"/>
                    </a:lnTo>
                    <a:lnTo>
                      <a:pt x="7" y="0"/>
                    </a:lnTo>
                    <a:lnTo>
                      <a:pt x="7" y="32"/>
                    </a:lnTo>
                    <a:lnTo>
                      <a:pt x="0" y="32"/>
                    </a:lnTo>
                    <a:lnTo>
                      <a:pt x="14" y="32"/>
                    </a:lnTo>
                  </a:path>
                </a:pathLst>
              </a:custGeom>
              <a:noFill/>
              <a:ln w="4">
                <a:solidFill>
                  <a:srgbClr val="FF0000"/>
                </a:solidFill>
                <a:round/>
                <a:headEnd/>
                <a:tailEnd/>
              </a:ln>
            </p:spPr>
            <p:txBody>
              <a:bodyPr/>
              <a:lstStyle/>
              <a:p>
                <a:endParaRPr lang="en-US"/>
              </a:p>
            </p:txBody>
          </p:sp>
          <p:sp>
            <p:nvSpPr>
              <p:cNvPr id="193" name="Freeform 1176"/>
              <p:cNvSpPr>
                <a:spLocks/>
              </p:cNvSpPr>
              <p:nvPr/>
            </p:nvSpPr>
            <p:spPr bwMode="auto">
              <a:xfrm>
                <a:off x="4584700" y="3211513"/>
                <a:ext cx="22225" cy="50800"/>
              </a:xfrm>
              <a:custGeom>
                <a:avLst/>
                <a:gdLst>
                  <a:gd name="T0" fmla="*/ 0 w 14"/>
                  <a:gd name="T1" fmla="*/ 0 h 32"/>
                  <a:gd name="T2" fmla="*/ 35282190 w 14"/>
                  <a:gd name="T3" fmla="*/ 0 h 32"/>
                  <a:gd name="T4" fmla="*/ 17641889 w 14"/>
                  <a:gd name="T5" fmla="*/ 0 h 32"/>
                  <a:gd name="T6" fmla="*/ 17641889 w 14"/>
                  <a:gd name="T7" fmla="*/ 80644986 h 32"/>
                  <a:gd name="T8" fmla="*/ 0 w 14"/>
                  <a:gd name="T9" fmla="*/ 80644986 h 32"/>
                  <a:gd name="T10" fmla="*/ 35282190 w 14"/>
                  <a:gd name="T11" fmla="*/ 80644986 h 32"/>
                  <a:gd name="T12" fmla="*/ 0 60000 65536"/>
                  <a:gd name="T13" fmla="*/ 0 60000 65536"/>
                  <a:gd name="T14" fmla="*/ 0 60000 65536"/>
                  <a:gd name="T15" fmla="*/ 0 60000 65536"/>
                  <a:gd name="T16" fmla="*/ 0 60000 65536"/>
                  <a:gd name="T17" fmla="*/ 0 60000 65536"/>
                  <a:gd name="T18" fmla="*/ 0 w 14"/>
                  <a:gd name="T19" fmla="*/ 0 h 32"/>
                  <a:gd name="T20" fmla="*/ 14 w 1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4" h="32">
                    <a:moveTo>
                      <a:pt x="0" y="0"/>
                    </a:moveTo>
                    <a:lnTo>
                      <a:pt x="14" y="0"/>
                    </a:lnTo>
                    <a:lnTo>
                      <a:pt x="7" y="0"/>
                    </a:lnTo>
                    <a:lnTo>
                      <a:pt x="7" y="32"/>
                    </a:lnTo>
                    <a:lnTo>
                      <a:pt x="0" y="32"/>
                    </a:lnTo>
                    <a:lnTo>
                      <a:pt x="14" y="32"/>
                    </a:lnTo>
                  </a:path>
                </a:pathLst>
              </a:custGeom>
              <a:noFill/>
              <a:ln w="4">
                <a:solidFill>
                  <a:srgbClr val="FF0000"/>
                </a:solidFill>
                <a:round/>
                <a:headEnd/>
                <a:tailEnd/>
              </a:ln>
            </p:spPr>
            <p:txBody>
              <a:bodyPr/>
              <a:lstStyle/>
              <a:p>
                <a:endParaRPr lang="en-US"/>
              </a:p>
            </p:txBody>
          </p:sp>
          <p:sp>
            <p:nvSpPr>
              <p:cNvPr id="194" name="Freeform 1177"/>
              <p:cNvSpPr>
                <a:spLocks/>
              </p:cNvSpPr>
              <p:nvPr/>
            </p:nvSpPr>
            <p:spPr bwMode="auto">
              <a:xfrm>
                <a:off x="4606925" y="3259138"/>
                <a:ext cx="22225" cy="52388"/>
              </a:xfrm>
              <a:custGeom>
                <a:avLst/>
                <a:gdLst>
                  <a:gd name="T0" fmla="*/ 0 w 14"/>
                  <a:gd name="T1" fmla="*/ 0 h 33"/>
                  <a:gd name="T2" fmla="*/ 35282190 w 14"/>
                  <a:gd name="T3" fmla="*/ 0 h 33"/>
                  <a:gd name="T4" fmla="*/ 17641889 w 14"/>
                  <a:gd name="T5" fmla="*/ 0 h 33"/>
                  <a:gd name="T6" fmla="*/ 17641889 w 14"/>
                  <a:gd name="T7" fmla="*/ 83166730 h 33"/>
                  <a:gd name="T8" fmla="*/ 0 w 14"/>
                  <a:gd name="T9" fmla="*/ 83166730 h 33"/>
                  <a:gd name="T10" fmla="*/ 35282190 w 14"/>
                  <a:gd name="T11" fmla="*/ 83166730 h 33"/>
                  <a:gd name="T12" fmla="*/ 0 60000 65536"/>
                  <a:gd name="T13" fmla="*/ 0 60000 65536"/>
                  <a:gd name="T14" fmla="*/ 0 60000 65536"/>
                  <a:gd name="T15" fmla="*/ 0 60000 65536"/>
                  <a:gd name="T16" fmla="*/ 0 60000 65536"/>
                  <a:gd name="T17" fmla="*/ 0 60000 65536"/>
                  <a:gd name="T18" fmla="*/ 0 w 14"/>
                  <a:gd name="T19" fmla="*/ 0 h 33"/>
                  <a:gd name="T20" fmla="*/ 14 w 14"/>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14" h="33">
                    <a:moveTo>
                      <a:pt x="0" y="0"/>
                    </a:moveTo>
                    <a:lnTo>
                      <a:pt x="14" y="0"/>
                    </a:lnTo>
                    <a:lnTo>
                      <a:pt x="7" y="0"/>
                    </a:lnTo>
                    <a:lnTo>
                      <a:pt x="7" y="33"/>
                    </a:lnTo>
                    <a:lnTo>
                      <a:pt x="0" y="33"/>
                    </a:lnTo>
                    <a:lnTo>
                      <a:pt x="14" y="33"/>
                    </a:lnTo>
                  </a:path>
                </a:pathLst>
              </a:custGeom>
              <a:noFill/>
              <a:ln w="4">
                <a:solidFill>
                  <a:srgbClr val="FF0000"/>
                </a:solidFill>
                <a:round/>
                <a:headEnd/>
                <a:tailEnd/>
              </a:ln>
            </p:spPr>
            <p:txBody>
              <a:bodyPr/>
              <a:lstStyle/>
              <a:p>
                <a:endParaRPr lang="en-US"/>
              </a:p>
            </p:txBody>
          </p:sp>
          <p:sp>
            <p:nvSpPr>
              <p:cNvPr id="195" name="Freeform 1178"/>
              <p:cNvSpPr>
                <a:spLocks/>
              </p:cNvSpPr>
              <p:nvPr/>
            </p:nvSpPr>
            <p:spPr bwMode="auto">
              <a:xfrm>
                <a:off x="4632325" y="3309938"/>
                <a:ext cx="22225" cy="55563"/>
              </a:xfrm>
              <a:custGeom>
                <a:avLst/>
                <a:gdLst>
                  <a:gd name="T0" fmla="*/ 0 w 14"/>
                  <a:gd name="T1" fmla="*/ 0 h 35"/>
                  <a:gd name="T2" fmla="*/ 35282190 w 14"/>
                  <a:gd name="T3" fmla="*/ 0 h 35"/>
                  <a:gd name="T4" fmla="*/ 17641889 w 14"/>
                  <a:gd name="T5" fmla="*/ 0 h 35"/>
                  <a:gd name="T6" fmla="*/ 17641889 w 14"/>
                  <a:gd name="T7" fmla="*/ 88207043 h 35"/>
                  <a:gd name="T8" fmla="*/ 0 w 14"/>
                  <a:gd name="T9" fmla="*/ 88207043 h 35"/>
                  <a:gd name="T10" fmla="*/ 35282190 w 14"/>
                  <a:gd name="T11" fmla="*/ 88207043 h 35"/>
                  <a:gd name="T12" fmla="*/ 0 60000 65536"/>
                  <a:gd name="T13" fmla="*/ 0 60000 65536"/>
                  <a:gd name="T14" fmla="*/ 0 60000 65536"/>
                  <a:gd name="T15" fmla="*/ 0 60000 65536"/>
                  <a:gd name="T16" fmla="*/ 0 60000 65536"/>
                  <a:gd name="T17" fmla="*/ 0 60000 65536"/>
                  <a:gd name="T18" fmla="*/ 0 w 14"/>
                  <a:gd name="T19" fmla="*/ 0 h 35"/>
                  <a:gd name="T20" fmla="*/ 14 w 14"/>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14" h="35">
                    <a:moveTo>
                      <a:pt x="0" y="0"/>
                    </a:moveTo>
                    <a:lnTo>
                      <a:pt x="14" y="0"/>
                    </a:lnTo>
                    <a:lnTo>
                      <a:pt x="7" y="0"/>
                    </a:lnTo>
                    <a:lnTo>
                      <a:pt x="7" y="35"/>
                    </a:lnTo>
                    <a:lnTo>
                      <a:pt x="0" y="35"/>
                    </a:lnTo>
                    <a:lnTo>
                      <a:pt x="14" y="35"/>
                    </a:lnTo>
                  </a:path>
                </a:pathLst>
              </a:custGeom>
              <a:noFill/>
              <a:ln w="4">
                <a:solidFill>
                  <a:srgbClr val="FF0000"/>
                </a:solidFill>
                <a:round/>
                <a:headEnd/>
                <a:tailEnd/>
              </a:ln>
            </p:spPr>
            <p:txBody>
              <a:bodyPr/>
              <a:lstStyle/>
              <a:p>
                <a:endParaRPr lang="en-US"/>
              </a:p>
            </p:txBody>
          </p:sp>
          <p:sp>
            <p:nvSpPr>
              <p:cNvPr id="196" name="Freeform 1179"/>
              <p:cNvSpPr>
                <a:spLocks/>
              </p:cNvSpPr>
              <p:nvPr/>
            </p:nvSpPr>
            <p:spPr bwMode="auto">
              <a:xfrm>
                <a:off x="4654550" y="3357563"/>
                <a:ext cx="22225" cy="63500"/>
              </a:xfrm>
              <a:custGeom>
                <a:avLst/>
                <a:gdLst>
                  <a:gd name="T0" fmla="*/ 0 w 14"/>
                  <a:gd name="T1" fmla="*/ 0 h 40"/>
                  <a:gd name="T2" fmla="*/ 35282190 w 14"/>
                  <a:gd name="T3" fmla="*/ 0 h 40"/>
                  <a:gd name="T4" fmla="*/ 17641889 w 14"/>
                  <a:gd name="T5" fmla="*/ 0 h 40"/>
                  <a:gd name="T6" fmla="*/ 17641889 w 14"/>
                  <a:gd name="T7" fmla="*/ 100806236 h 40"/>
                  <a:gd name="T8" fmla="*/ 0 w 14"/>
                  <a:gd name="T9" fmla="*/ 100806236 h 40"/>
                  <a:gd name="T10" fmla="*/ 35282190 w 14"/>
                  <a:gd name="T11" fmla="*/ 100806236 h 40"/>
                  <a:gd name="T12" fmla="*/ 0 60000 65536"/>
                  <a:gd name="T13" fmla="*/ 0 60000 65536"/>
                  <a:gd name="T14" fmla="*/ 0 60000 65536"/>
                  <a:gd name="T15" fmla="*/ 0 60000 65536"/>
                  <a:gd name="T16" fmla="*/ 0 60000 65536"/>
                  <a:gd name="T17" fmla="*/ 0 60000 65536"/>
                  <a:gd name="T18" fmla="*/ 0 w 14"/>
                  <a:gd name="T19" fmla="*/ 0 h 40"/>
                  <a:gd name="T20" fmla="*/ 14 w 14"/>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14" h="40">
                    <a:moveTo>
                      <a:pt x="0" y="0"/>
                    </a:moveTo>
                    <a:lnTo>
                      <a:pt x="14" y="0"/>
                    </a:lnTo>
                    <a:lnTo>
                      <a:pt x="7" y="0"/>
                    </a:lnTo>
                    <a:lnTo>
                      <a:pt x="7" y="40"/>
                    </a:lnTo>
                    <a:lnTo>
                      <a:pt x="0" y="40"/>
                    </a:lnTo>
                    <a:lnTo>
                      <a:pt x="14" y="40"/>
                    </a:lnTo>
                  </a:path>
                </a:pathLst>
              </a:custGeom>
              <a:noFill/>
              <a:ln w="4">
                <a:solidFill>
                  <a:srgbClr val="FF0000"/>
                </a:solidFill>
                <a:round/>
                <a:headEnd/>
                <a:tailEnd/>
              </a:ln>
            </p:spPr>
            <p:txBody>
              <a:bodyPr/>
              <a:lstStyle/>
              <a:p>
                <a:endParaRPr lang="en-US"/>
              </a:p>
            </p:txBody>
          </p:sp>
          <p:sp>
            <p:nvSpPr>
              <p:cNvPr id="197" name="Freeform 1180"/>
              <p:cNvSpPr>
                <a:spLocks/>
              </p:cNvSpPr>
              <p:nvPr/>
            </p:nvSpPr>
            <p:spPr bwMode="auto">
              <a:xfrm>
                <a:off x="4676775" y="3409951"/>
                <a:ext cx="22225" cy="63500"/>
              </a:xfrm>
              <a:custGeom>
                <a:avLst/>
                <a:gdLst>
                  <a:gd name="T0" fmla="*/ 0 w 14"/>
                  <a:gd name="T1" fmla="*/ 0 h 40"/>
                  <a:gd name="T2" fmla="*/ 35282190 w 14"/>
                  <a:gd name="T3" fmla="*/ 0 h 40"/>
                  <a:gd name="T4" fmla="*/ 17641889 w 14"/>
                  <a:gd name="T5" fmla="*/ 0 h 40"/>
                  <a:gd name="T6" fmla="*/ 17641889 w 14"/>
                  <a:gd name="T7" fmla="*/ 100806236 h 40"/>
                  <a:gd name="T8" fmla="*/ 0 w 14"/>
                  <a:gd name="T9" fmla="*/ 100806236 h 40"/>
                  <a:gd name="T10" fmla="*/ 35282190 w 14"/>
                  <a:gd name="T11" fmla="*/ 100806236 h 40"/>
                  <a:gd name="T12" fmla="*/ 0 60000 65536"/>
                  <a:gd name="T13" fmla="*/ 0 60000 65536"/>
                  <a:gd name="T14" fmla="*/ 0 60000 65536"/>
                  <a:gd name="T15" fmla="*/ 0 60000 65536"/>
                  <a:gd name="T16" fmla="*/ 0 60000 65536"/>
                  <a:gd name="T17" fmla="*/ 0 60000 65536"/>
                  <a:gd name="T18" fmla="*/ 0 w 14"/>
                  <a:gd name="T19" fmla="*/ 0 h 40"/>
                  <a:gd name="T20" fmla="*/ 14 w 14"/>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14" h="40">
                    <a:moveTo>
                      <a:pt x="0" y="0"/>
                    </a:moveTo>
                    <a:lnTo>
                      <a:pt x="14" y="0"/>
                    </a:lnTo>
                    <a:lnTo>
                      <a:pt x="7" y="0"/>
                    </a:lnTo>
                    <a:lnTo>
                      <a:pt x="7" y="40"/>
                    </a:lnTo>
                    <a:lnTo>
                      <a:pt x="0" y="40"/>
                    </a:lnTo>
                    <a:lnTo>
                      <a:pt x="14" y="40"/>
                    </a:lnTo>
                  </a:path>
                </a:pathLst>
              </a:custGeom>
              <a:noFill/>
              <a:ln w="4">
                <a:solidFill>
                  <a:srgbClr val="FF0000"/>
                </a:solidFill>
                <a:round/>
                <a:headEnd/>
                <a:tailEnd/>
              </a:ln>
            </p:spPr>
            <p:txBody>
              <a:bodyPr/>
              <a:lstStyle/>
              <a:p>
                <a:endParaRPr lang="en-US"/>
              </a:p>
            </p:txBody>
          </p:sp>
          <p:sp>
            <p:nvSpPr>
              <p:cNvPr id="198" name="Freeform 1181"/>
              <p:cNvSpPr>
                <a:spLocks/>
              </p:cNvSpPr>
              <p:nvPr/>
            </p:nvSpPr>
            <p:spPr bwMode="auto">
              <a:xfrm>
                <a:off x="4699000" y="3462338"/>
                <a:ext cx="20638" cy="69850"/>
              </a:xfrm>
              <a:custGeom>
                <a:avLst/>
                <a:gdLst>
                  <a:gd name="T0" fmla="*/ 0 w 13"/>
                  <a:gd name="T1" fmla="*/ 0 h 44"/>
                  <a:gd name="T2" fmla="*/ 32763622 w 13"/>
                  <a:gd name="T3" fmla="*/ 0 h 44"/>
                  <a:gd name="T4" fmla="*/ 15121306 w 13"/>
                  <a:gd name="T5" fmla="*/ 0 h 44"/>
                  <a:gd name="T6" fmla="*/ 15121306 w 13"/>
                  <a:gd name="T7" fmla="*/ 110886886 h 44"/>
                  <a:gd name="T8" fmla="*/ 0 w 13"/>
                  <a:gd name="T9" fmla="*/ 110886886 h 44"/>
                  <a:gd name="T10" fmla="*/ 32763622 w 13"/>
                  <a:gd name="T11" fmla="*/ 110886886 h 44"/>
                  <a:gd name="T12" fmla="*/ 0 60000 65536"/>
                  <a:gd name="T13" fmla="*/ 0 60000 65536"/>
                  <a:gd name="T14" fmla="*/ 0 60000 65536"/>
                  <a:gd name="T15" fmla="*/ 0 60000 65536"/>
                  <a:gd name="T16" fmla="*/ 0 60000 65536"/>
                  <a:gd name="T17" fmla="*/ 0 60000 65536"/>
                  <a:gd name="T18" fmla="*/ 0 w 13"/>
                  <a:gd name="T19" fmla="*/ 0 h 44"/>
                  <a:gd name="T20" fmla="*/ 13 w 13"/>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13" h="44">
                    <a:moveTo>
                      <a:pt x="0" y="0"/>
                    </a:moveTo>
                    <a:lnTo>
                      <a:pt x="13" y="0"/>
                    </a:lnTo>
                    <a:lnTo>
                      <a:pt x="6" y="0"/>
                    </a:lnTo>
                    <a:lnTo>
                      <a:pt x="6" y="44"/>
                    </a:lnTo>
                    <a:lnTo>
                      <a:pt x="0" y="44"/>
                    </a:lnTo>
                    <a:lnTo>
                      <a:pt x="13" y="44"/>
                    </a:lnTo>
                  </a:path>
                </a:pathLst>
              </a:custGeom>
              <a:noFill/>
              <a:ln w="4">
                <a:solidFill>
                  <a:srgbClr val="FF0000"/>
                </a:solidFill>
                <a:round/>
                <a:headEnd/>
                <a:tailEnd/>
              </a:ln>
            </p:spPr>
            <p:txBody>
              <a:bodyPr/>
              <a:lstStyle/>
              <a:p>
                <a:endParaRPr lang="en-US"/>
              </a:p>
            </p:txBody>
          </p:sp>
          <p:sp>
            <p:nvSpPr>
              <p:cNvPr id="199" name="Freeform 1182"/>
              <p:cNvSpPr>
                <a:spLocks/>
              </p:cNvSpPr>
              <p:nvPr/>
            </p:nvSpPr>
            <p:spPr bwMode="auto">
              <a:xfrm>
                <a:off x="4719638" y="3514726"/>
                <a:ext cx="22225" cy="76200"/>
              </a:xfrm>
              <a:custGeom>
                <a:avLst/>
                <a:gdLst>
                  <a:gd name="T0" fmla="*/ 0 w 14"/>
                  <a:gd name="T1" fmla="*/ 0 h 48"/>
                  <a:gd name="T2" fmla="*/ 35282190 w 14"/>
                  <a:gd name="T3" fmla="*/ 0 h 48"/>
                  <a:gd name="T4" fmla="*/ 17641889 w 14"/>
                  <a:gd name="T5" fmla="*/ 0 h 48"/>
                  <a:gd name="T6" fmla="*/ 17641889 w 14"/>
                  <a:gd name="T7" fmla="*/ 120967511 h 48"/>
                  <a:gd name="T8" fmla="*/ 0 w 14"/>
                  <a:gd name="T9" fmla="*/ 120967511 h 48"/>
                  <a:gd name="T10" fmla="*/ 35282190 w 14"/>
                  <a:gd name="T11" fmla="*/ 120967511 h 48"/>
                  <a:gd name="T12" fmla="*/ 0 60000 65536"/>
                  <a:gd name="T13" fmla="*/ 0 60000 65536"/>
                  <a:gd name="T14" fmla="*/ 0 60000 65536"/>
                  <a:gd name="T15" fmla="*/ 0 60000 65536"/>
                  <a:gd name="T16" fmla="*/ 0 60000 65536"/>
                  <a:gd name="T17" fmla="*/ 0 60000 65536"/>
                  <a:gd name="T18" fmla="*/ 0 w 14"/>
                  <a:gd name="T19" fmla="*/ 0 h 48"/>
                  <a:gd name="T20" fmla="*/ 14 w 14"/>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14" h="48">
                    <a:moveTo>
                      <a:pt x="0" y="0"/>
                    </a:moveTo>
                    <a:lnTo>
                      <a:pt x="14" y="0"/>
                    </a:lnTo>
                    <a:lnTo>
                      <a:pt x="7" y="0"/>
                    </a:lnTo>
                    <a:lnTo>
                      <a:pt x="7" y="48"/>
                    </a:lnTo>
                    <a:lnTo>
                      <a:pt x="0" y="48"/>
                    </a:lnTo>
                    <a:lnTo>
                      <a:pt x="14" y="48"/>
                    </a:lnTo>
                  </a:path>
                </a:pathLst>
              </a:custGeom>
              <a:noFill/>
              <a:ln w="4">
                <a:solidFill>
                  <a:srgbClr val="FF0000"/>
                </a:solidFill>
                <a:round/>
                <a:headEnd/>
                <a:tailEnd/>
              </a:ln>
            </p:spPr>
            <p:txBody>
              <a:bodyPr/>
              <a:lstStyle/>
              <a:p>
                <a:endParaRPr lang="en-US"/>
              </a:p>
            </p:txBody>
          </p:sp>
          <p:sp>
            <p:nvSpPr>
              <p:cNvPr id="200" name="Freeform 1183"/>
              <p:cNvSpPr>
                <a:spLocks/>
              </p:cNvSpPr>
              <p:nvPr/>
            </p:nvSpPr>
            <p:spPr bwMode="auto">
              <a:xfrm>
                <a:off x="4745038" y="3573463"/>
                <a:ext cx="22225" cy="84138"/>
              </a:xfrm>
              <a:custGeom>
                <a:avLst/>
                <a:gdLst>
                  <a:gd name="T0" fmla="*/ 0 w 14"/>
                  <a:gd name="T1" fmla="*/ 0 h 53"/>
                  <a:gd name="T2" fmla="*/ 35282190 w 14"/>
                  <a:gd name="T3" fmla="*/ 0 h 53"/>
                  <a:gd name="T4" fmla="*/ 17641889 w 14"/>
                  <a:gd name="T5" fmla="*/ 0 h 53"/>
                  <a:gd name="T6" fmla="*/ 17641889 w 14"/>
                  <a:gd name="T7" fmla="*/ 133569880 h 53"/>
                  <a:gd name="T8" fmla="*/ 0 w 14"/>
                  <a:gd name="T9" fmla="*/ 133569880 h 53"/>
                  <a:gd name="T10" fmla="*/ 35282190 w 14"/>
                  <a:gd name="T11" fmla="*/ 133569880 h 53"/>
                  <a:gd name="T12" fmla="*/ 0 60000 65536"/>
                  <a:gd name="T13" fmla="*/ 0 60000 65536"/>
                  <a:gd name="T14" fmla="*/ 0 60000 65536"/>
                  <a:gd name="T15" fmla="*/ 0 60000 65536"/>
                  <a:gd name="T16" fmla="*/ 0 60000 65536"/>
                  <a:gd name="T17" fmla="*/ 0 60000 65536"/>
                  <a:gd name="T18" fmla="*/ 0 w 14"/>
                  <a:gd name="T19" fmla="*/ 0 h 53"/>
                  <a:gd name="T20" fmla="*/ 14 w 14"/>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14" h="53">
                    <a:moveTo>
                      <a:pt x="0" y="0"/>
                    </a:moveTo>
                    <a:lnTo>
                      <a:pt x="14" y="0"/>
                    </a:lnTo>
                    <a:lnTo>
                      <a:pt x="7" y="0"/>
                    </a:lnTo>
                    <a:lnTo>
                      <a:pt x="7" y="53"/>
                    </a:lnTo>
                    <a:lnTo>
                      <a:pt x="0" y="53"/>
                    </a:lnTo>
                    <a:lnTo>
                      <a:pt x="14" y="53"/>
                    </a:lnTo>
                  </a:path>
                </a:pathLst>
              </a:custGeom>
              <a:noFill/>
              <a:ln w="4">
                <a:solidFill>
                  <a:srgbClr val="FF0000"/>
                </a:solidFill>
                <a:round/>
                <a:headEnd/>
                <a:tailEnd/>
              </a:ln>
            </p:spPr>
            <p:txBody>
              <a:bodyPr/>
              <a:lstStyle/>
              <a:p>
                <a:endParaRPr lang="en-US"/>
              </a:p>
            </p:txBody>
          </p:sp>
          <p:sp>
            <p:nvSpPr>
              <p:cNvPr id="201" name="Freeform 1184"/>
              <p:cNvSpPr>
                <a:spLocks/>
              </p:cNvSpPr>
              <p:nvPr/>
            </p:nvSpPr>
            <p:spPr bwMode="auto">
              <a:xfrm>
                <a:off x="4767263" y="3632201"/>
                <a:ext cx="22225" cy="92075"/>
              </a:xfrm>
              <a:custGeom>
                <a:avLst/>
                <a:gdLst>
                  <a:gd name="T0" fmla="*/ 0 w 14"/>
                  <a:gd name="T1" fmla="*/ 0 h 58"/>
                  <a:gd name="T2" fmla="*/ 35282190 w 14"/>
                  <a:gd name="T3" fmla="*/ 0 h 58"/>
                  <a:gd name="T4" fmla="*/ 17641889 w 14"/>
                  <a:gd name="T5" fmla="*/ 0 h 58"/>
                  <a:gd name="T6" fmla="*/ 17641889 w 14"/>
                  <a:gd name="T7" fmla="*/ 146169074 h 58"/>
                  <a:gd name="T8" fmla="*/ 0 w 14"/>
                  <a:gd name="T9" fmla="*/ 146169074 h 58"/>
                  <a:gd name="T10" fmla="*/ 35282190 w 14"/>
                  <a:gd name="T11" fmla="*/ 146169074 h 58"/>
                  <a:gd name="T12" fmla="*/ 0 60000 65536"/>
                  <a:gd name="T13" fmla="*/ 0 60000 65536"/>
                  <a:gd name="T14" fmla="*/ 0 60000 65536"/>
                  <a:gd name="T15" fmla="*/ 0 60000 65536"/>
                  <a:gd name="T16" fmla="*/ 0 60000 65536"/>
                  <a:gd name="T17" fmla="*/ 0 60000 65536"/>
                  <a:gd name="T18" fmla="*/ 0 w 14"/>
                  <a:gd name="T19" fmla="*/ 0 h 58"/>
                  <a:gd name="T20" fmla="*/ 14 w 14"/>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14" h="58">
                    <a:moveTo>
                      <a:pt x="0" y="0"/>
                    </a:moveTo>
                    <a:lnTo>
                      <a:pt x="14" y="0"/>
                    </a:lnTo>
                    <a:lnTo>
                      <a:pt x="7" y="0"/>
                    </a:lnTo>
                    <a:lnTo>
                      <a:pt x="7" y="58"/>
                    </a:lnTo>
                    <a:lnTo>
                      <a:pt x="0" y="58"/>
                    </a:lnTo>
                    <a:lnTo>
                      <a:pt x="14" y="58"/>
                    </a:lnTo>
                  </a:path>
                </a:pathLst>
              </a:custGeom>
              <a:noFill/>
              <a:ln w="4">
                <a:solidFill>
                  <a:srgbClr val="FF0000"/>
                </a:solidFill>
                <a:round/>
                <a:headEnd/>
                <a:tailEnd/>
              </a:ln>
            </p:spPr>
            <p:txBody>
              <a:bodyPr/>
              <a:lstStyle/>
              <a:p>
                <a:endParaRPr lang="en-US"/>
              </a:p>
            </p:txBody>
          </p:sp>
          <p:sp>
            <p:nvSpPr>
              <p:cNvPr id="202" name="Freeform 1185"/>
              <p:cNvSpPr>
                <a:spLocks/>
              </p:cNvSpPr>
              <p:nvPr/>
            </p:nvSpPr>
            <p:spPr bwMode="auto">
              <a:xfrm>
                <a:off x="4789488" y="3687763"/>
                <a:ext cx="22225" cy="103188"/>
              </a:xfrm>
              <a:custGeom>
                <a:avLst/>
                <a:gdLst>
                  <a:gd name="T0" fmla="*/ 0 w 14"/>
                  <a:gd name="T1" fmla="*/ 0 h 65"/>
                  <a:gd name="T2" fmla="*/ 35282190 w 14"/>
                  <a:gd name="T3" fmla="*/ 0 h 65"/>
                  <a:gd name="T4" fmla="*/ 17641889 w 14"/>
                  <a:gd name="T5" fmla="*/ 0 h 65"/>
                  <a:gd name="T6" fmla="*/ 17641889 w 14"/>
                  <a:gd name="T7" fmla="*/ 163811716 h 65"/>
                  <a:gd name="T8" fmla="*/ 0 w 14"/>
                  <a:gd name="T9" fmla="*/ 163811716 h 65"/>
                  <a:gd name="T10" fmla="*/ 35282190 w 14"/>
                  <a:gd name="T11" fmla="*/ 163811716 h 65"/>
                  <a:gd name="T12" fmla="*/ 0 60000 65536"/>
                  <a:gd name="T13" fmla="*/ 0 60000 65536"/>
                  <a:gd name="T14" fmla="*/ 0 60000 65536"/>
                  <a:gd name="T15" fmla="*/ 0 60000 65536"/>
                  <a:gd name="T16" fmla="*/ 0 60000 65536"/>
                  <a:gd name="T17" fmla="*/ 0 60000 65536"/>
                  <a:gd name="T18" fmla="*/ 0 w 14"/>
                  <a:gd name="T19" fmla="*/ 0 h 65"/>
                  <a:gd name="T20" fmla="*/ 14 w 14"/>
                  <a:gd name="T21" fmla="*/ 65 h 65"/>
                </a:gdLst>
                <a:ahLst/>
                <a:cxnLst>
                  <a:cxn ang="T12">
                    <a:pos x="T0" y="T1"/>
                  </a:cxn>
                  <a:cxn ang="T13">
                    <a:pos x="T2" y="T3"/>
                  </a:cxn>
                  <a:cxn ang="T14">
                    <a:pos x="T4" y="T5"/>
                  </a:cxn>
                  <a:cxn ang="T15">
                    <a:pos x="T6" y="T7"/>
                  </a:cxn>
                  <a:cxn ang="T16">
                    <a:pos x="T8" y="T9"/>
                  </a:cxn>
                  <a:cxn ang="T17">
                    <a:pos x="T10" y="T11"/>
                  </a:cxn>
                </a:cxnLst>
                <a:rect l="T18" t="T19" r="T20" b="T21"/>
                <a:pathLst>
                  <a:path w="14" h="65">
                    <a:moveTo>
                      <a:pt x="0" y="0"/>
                    </a:moveTo>
                    <a:lnTo>
                      <a:pt x="14" y="0"/>
                    </a:lnTo>
                    <a:lnTo>
                      <a:pt x="7" y="0"/>
                    </a:lnTo>
                    <a:lnTo>
                      <a:pt x="7" y="65"/>
                    </a:lnTo>
                    <a:lnTo>
                      <a:pt x="0" y="65"/>
                    </a:lnTo>
                    <a:lnTo>
                      <a:pt x="14" y="65"/>
                    </a:lnTo>
                  </a:path>
                </a:pathLst>
              </a:custGeom>
              <a:noFill/>
              <a:ln w="4">
                <a:solidFill>
                  <a:srgbClr val="FF0000"/>
                </a:solidFill>
                <a:round/>
                <a:headEnd/>
                <a:tailEnd/>
              </a:ln>
            </p:spPr>
            <p:txBody>
              <a:bodyPr/>
              <a:lstStyle/>
              <a:p>
                <a:endParaRPr lang="en-US"/>
              </a:p>
            </p:txBody>
          </p:sp>
          <p:sp>
            <p:nvSpPr>
              <p:cNvPr id="203" name="Freeform 1186"/>
              <p:cNvSpPr>
                <a:spLocks/>
              </p:cNvSpPr>
              <p:nvPr/>
            </p:nvSpPr>
            <p:spPr bwMode="auto">
              <a:xfrm>
                <a:off x="4811713" y="3741738"/>
                <a:ext cx="22225" cy="119063"/>
              </a:xfrm>
              <a:custGeom>
                <a:avLst/>
                <a:gdLst>
                  <a:gd name="T0" fmla="*/ 0 w 14"/>
                  <a:gd name="T1" fmla="*/ 0 h 75"/>
                  <a:gd name="T2" fmla="*/ 35282190 w 14"/>
                  <a:gd name="T3" fmla="*/ 0 h 75"/>
                  <a:gd name="T4" fmla="*/ 17641889 w 14"/>
                  <a:gd name="T5" fmla="*/ 0 h 75"/>
                  <a:gd name="T6" fmla="*/ 17641889 w 14"/>
                  <a:gd name="T7" fmla="*/ 189013279 h 75"/>
                  <a:gd name="T8" fmla="*/ 0 w 14"/>
                  <a:gd name="T9" fmla="*/ 189013279 h 75"/>
                  <a:gd name="T10" fmla="*/ 35282190 w 14"/>
                  <a:gd name="T11" fmla="*/ 189013279 h 75"/>
                  <a:gd name="T12" fmla="*/ 0 60000 65536"/>
                  <a:gd name="T13" fmla="*/ 0 60000 65536"/>
                  <a:gd name="T14" fmla="*/ 0 60000 65536"/>
                  <a:gd name="T15" fmla="*/ 0 60000 65536"/>
                  <a:gd name="T16" fmla="*/ 0 60000 65536"/>
                  <a:gd name="T17" fmla="*/ 0 60000 65536"/>
                  <a:gd name="T18" fmla="*/ 0 w 14"/>
                  <a:gd name="T19" fmla="*/ 0 h 75"/>
                  <a:gd name="T20" fmla="*/ 14 w 14"/>
                  <a:gd name="T21" fmla="*/ 75 h 75"/>
                </a:gdLst>
                <a:ahLst/>
                <a:cxnLst>
                  <a:cxn ang="T12">
                    <a:pos x="T0" y="T1"/>
                  </a:cxn>
                  <a:cxn ang="T13">
                    <a:pos x="T2" y="T3"/>
                  </a:cxn>
                  <a:cxn ang="T14">
                    <a:pos x="T4" y="T5"/>
                  </a:cxn>
                  <a:cxn ang="T15">
                    <a:pos x="T6" y="T7"/>
                  </a:cxn>
                  <a:cxn ang="T16">
                    <a:pos x="T8" y="T9"/>
                  </a:cxn>
                  <a:cxn ang="T17">
                    <a:pos x="T10" y="T11"/>
                  </a:cxn>
                </a:cxnLst>
                <a:rect l="T18" t="T19" r="T20" b="T21"/>
                <a:pathLst>
                  <a:path w="14" h="75">
                    <a:moveTo>
                      <a:pt x="0" y="0"/>
                    </a:moveTo>
                    <a:lnTo>
                      <a:pt x="14" y="0"/>
                    </a:lnTo>
                    <a:lnTo>
                      <a:pt x="7" y="0"/>
                    </a:lnTo>
                    <a:lnTo>
                      <a:pt x="7" y="75"/>
                    </a:lnTo>
                    <a:lnTo>
                      <a:pt x="0" y="75"/>
                    </a:lnTo>
                    <a:lnTo>
                      <a:pt x="14" y="75"/>
                    </a:lnTo>
                  </a:path>
                </a:pathLst>
              </a:custGeom>
              <a:noFill/>
              <a:ln w="4">
                <a:solidFill>
                  <a:srgbClr val="FF0000"/>
                </a:solidFill>
                <a:round/>
                <a:headEnd/>
                <a:tailEnd/>
              </a:ln>
            </p:spPr>
            <p:txBody>
              <a:bodyPr/>
              <a:lstStyle/>
              <a:p>
                <a:endParaRPr lang="en-US"/>
              </a:p>
            </p:txBody>
          </p:sp>
          <p:sp>
            <p:nvSpPr>
              <p:cNvPr id="204" name="Freeform 1187"/>
              <p:cNvSpPr>
                <a:spLocks/>
              </p:cNvSpPr>
              <p:nvPr/>
            </p:nvSpPr>
            <p:spPr bwMode="auto">
              <a:xfrm>
                <a:off x="4837113" y="3802063"/>
                <a:ext cx="22225" cy="125413"/>
              </a:xfrm>
              <a:custGeom>
                <a:avLst/>
                <a:gdLst>
                  <a:gd name="T0" fmla="*/ 0 w 14"/>
                  <a:gd name="T1" fmla="*/ 0 h 79"/>
                  <a:gd name="T2" fmla="*/ 35282190 w 14"/>
                  <a:gd name="T3" fmla="*/ 0 h 79"/>
                  <a:gd name="T4" fmla="*/ 17641889 w 14"/>
                  <a:gd name="T5" fmla="*/ 0 h 79"/>
                  <a:gd name="T6" fmla="*/ 17641889 w 14"/>
                  <a:gd name="T7" fmla="*/ 199093904 h 79"/>
                  <a:gd name="T8" fmla="*/ 0 w 14"/>
                  <a:gd name="T9" fmla="*/ 199093904 h 79"/>
                  <a:gd name="T10" fmla="*/ 35282190 w 14"/>
                  <a:gd name="T11" fmla="*/ 199093904 h 79"/>
                  <a:gd name="T12" fmla="*/ 0 60000 65536"/>
                  <a:gd name="T13" fmla="*/ 0 60000 65536"/>
                  <a:gd name="T14" fmla="*/ 0 60000 65536"/>
                  <a:gd name="T15" fmla="*/ 0 60000 65536"/>
                  <a:gd name="T16" fmla="*/ 0 60000 65536"/>
                  <a:gd name="T17" fmla="*/ 0 60000 65536"/>
                  <a:gd name="T18" fmla="*/ 0 w 14"/>
                  <a:gd name="T19" fmla="*/ 0 h 79"/>
                  <a:gd name="T20" fmla="*/ 14 w 14"/>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14" h="79">
                    <a:moveTo>
                      <a:pt x="0" y="0"/>
                    </a:moveTo>
                    <a:lnTo>
                      <a:pt x="14" y="0"/>
                    </a:lnTo>
                    <a:lnTo>
                      <a:pt x="7" y="0"/>
                    </a:lnTo>
                    <a:lnTo>
                      <a:pt x="7" y="79"/>
                    </a:lnTo>
                    <a:lnTo>
                      <a:pt x="0" y="79"/>
                    </a:lnTo>
                    <a:lnTo>
                      <a:pt x="14" y="79"/>
                    </a:lnTo>
                  </a:path>
                </a:pathLst>
              </a:custGeom>
              <a:noFill/>
              <a:ln w="4">
                <a:solidFill>
                  <a:srgbClr val="FF0000"/>
                </a:solidFill>
                <a:round/>
                <a:headEnd/>
                <a:tailEnd/>
              </a:ln>
            </p:spPr>
            <p:txBody>
              <a:bodyPr/>
              <a:lstStyle/>
              <a:p>
                <a:endParaRPr lang="en-US"/>
              </a:p>
            </p:txBody>
          </p:sp>
          <p:sp>
            <p:nvSpPr>
              <p:cNvPr id="205" name="Freeform 1188"/>
              <p:cNvSpPr>
                <a:spLocks/>
              </p:cNvSpPr>
              <p:nvPr/>
            </p:nvSpPr>
            <p:spPr bwMode="auto">
              <a:xfrm>
                <a:off x="4859338" y="3838576"/>
                <a:ext cx="22225" cy="147638"/>
              </a:xfrm>
              <a:custGeom>
                <a:avLst/>
                <a:gdLst>
                  <a:gd name="T0" fmla="*/ 0 w 14"/>
                  <a:gd name="T1" fmla="*/ 0 h 93"/>
                  <a:gd name="T2" fmla="*/ 35282190 w 14"/>
                  <a:gd name="T3" fmla="*/ 0 h 93"/>
                  <a:gd name="T4" fmla="*/ 17641889 w 14"/>
                  <a:gd name="T5" fmla="*/ 0 h 93"/>
                  <a:gd name="T6" fmla="*/ 17641889 w 14"/>
                  <a:gd name="T7" fmla="*/ 234376141 h 93"/>
                  <a:gd name="T8" fmla="*/ 0 w 14"/>
                  <a:gd name="T9" fmla="*/ 234376141 h 93"/>
                  <a:gd name="T10" fmla="*/ 35282190 w 14"/>
                  <a:gd name="T11" fmla="*/ 234376141 h 93"/>
                  <a:gd name="T12" fmla="*/ 0 60000 65536"/>
                  <a:gd name="T13" fmla="*/ 0 60000 65536"/>
                  <a:gd name="T14" fmla="*/ 0 60000 65536"/>
                  <a:gd name="T15" fmla="*/ 0 60000 65536"/>
                  <a:gd name="T16" fmla="*/ 0 60000 65536"/>
                  <a:gd name="T17" fmla="*/ 0 60000 65536"/>
                  <a:gd name="T18" fmla="*/ 0 w 14"/>
                  <a:gd name="T19" fmla="*/ 0 h 93"/>
                  <a:gd name="T20" fmla="*/ 14 w 14"/>
                  <a:gd name="T21" fmla="*/ 93 h 93"/>
                </a:gdLst>
                <a:ahLst/>
                <a:cxnLst>
                  <a:cxn ang="T12">
                    <a:pos x="T0" y="T1"/>
                  </a:cxn>
                  <a:cxn ang="T13">
                    <a:pos x="T2" y="T3"/>
                  </a:cxn>
                  <a:cxn ang="T14">
                    <a:pos x="T4" y="T5"/>
                  </a:cxn>
                  <a:cxn ang="T15">
                    <a:pos x="T6" y="T7"/>
                  </a:cxn>
                  <a:cxn ang="T16">
                    <a:pos x="T8" y="T9"/>
                  </a:cxn>
                  <a:cxn ang="T17">
                    <a:pos x="T10" y="T11"/>
                  </a:cxn>
                </a:cxnLst>
                <a:rect l="T18" t="T19" r="T20" b="T21"/>
                <a:pathLst>
                  <a:path w="14" h="93">
                    <a:moveTo>
                      <a:pt x="0" y="0"/>
                    </a:moveTo>
                    <a:lnTo>
                      <a:pt x="14" y="0"/>
                    </a:lnTo>
                    <a:lnTo>
                      <a:pt x="7" y="0"/>
                    </a:lnTo>
                    <a:lnTo>
                      <a:pt x="7" y="93"/>
                    </a:lnTo>
                    <a:lnTo>
                      <a:pt x="0" y="93"/>
                    </a:lnTo>
                    <a:lnTo>
                      <a:pt x="14" y="93"/>
                    </a:lnTo>
                  </a:path>
                </a:pathLst>
              </a:custGeom>
              <a:noFill/>
              <a:ln w="4">
                <a:solidFill>
                  <a:srgbClr val="FF0000"/>
                </a:solidFill>
                <a:round/>
                <a:headEnd/>
                <a:tailEnd/>
              </a:ln>
            </p:spPr>
            <p:txBody>
              <a:bodyPr/>
              <a:lstStyle/>
              <a:p>
                <a:endParaRPr lang="en-US"/>
              </a:p>
            </p:txBody>
          </p:sp>
          <p:sp>
            <p:nvSpPr>
              <p:cNvPr id="206" name="Freeform 1189"/>
              <p:cNvSpPr>
                <a:spLocks/>
              </p:cNvSpPr>
              <p:nvPr/>
            </p:nvSpPr>
            <p:spPr bwMode="auto">
              <a:xfrm>
                <a:off x="4881563" y="3886201"/>
                <a:ext cx="22225" cy="158750"/>
              </a:xfrm>
              <a:custGeom>
                <a:avLst/>
                <a:gdLst>
                  <a:gd name="T0" fmla="*/ 0 w 14"/>
                  <a:gd name="T1" fmla="*/ 0 h 100"/>
                  <a:gd name="T2" fmla="*/ 35282190 w 14"/>
                  <a:gd name="T3" fmla="*/ 0 h 100"/>
                  <a:gd name="T4" fmla="*/ 17641889 w 14"/>
                  <a:gd name="T5" fmla="*/ 0 h 100"/>
                  <a:gd name="T6" fmla="*/ 17641889 w 14"/>
                  <a:gd name="T7" fmla="*/ 252015647 h 100"/>
                  <a:gd name="T8" fmla="*/ 0 w 14"/>
                  <a:gd name="T9" fmla="*/ 252015647 h 100"/>
                  <a:gd name="T10" fmla="*/ 35282190 w 14"/>
                  <a:gd name="T11" fmla="*/ 252015647 h 100"/>
                  <a:gd name="T12" fmla="*/ 0 60000 65536"/>
                  <a:gd name="T13" fmla="*/ 0 60000 65536"/>
                  <a:gd name="T14" fmla="*/ 0 60000 65536"/>
                  <a:gd name="T15" fmla="*/ 0 60000 65536"/>
                  <a:gd name="T16" fmla="*/ 0 60000 65536"/>
                  <a:gd name="T17" fmla="*/ 0 60000 65536"/>
                  <a:gd name="T18" fmla="*/ 0 w 14"/>
                  <a:gd name="T19" fmla="*/ 0 h 100"/>
                  <a:gd name="T20" fmla="*/ 14 w 14"/>
                  <a:gd name="T21" fmla="*/ 100 h 100"/>
                </a:gdLst>
                <a:ahLst/>
                <a:cxnLst>
                  <a:cxn ang="T12">
                    <a:pos x="T0" y="T1"/>
                  </a:cxn>
                  <a:cxn ang="T13">
                    <a:pos x="T2" y="T3"/>
                  </a:cxn>
                  <a:cxn ang="T14">
                    <a:pos x="T4" y="T5"/>
                  </a:cxn>
                  <a:cxn ang="T15">
                    <a:pos x="T6" y="T7"/>
                  </a:cxn>
                  <a:cxn ang="T16">
                    <a:pos x="T8" y="T9"/>
                  </a:cxn>
                  <a:cxn ang="T17">
                    <a:pos x="T10" y="T11"/>
                  </a:cxn>
                </a:cxnLst>
                <a:rect l="T18" t="T19" r="T20" b="T21"/>
                <a:pathLst>
                  <a:path w="14" h="100">
                    <a:moveTo>
                      <a:pt x="0" y="0"/>
                    </a:moveTo>
                    <a:lnTo>
                      <a:pt x="14" y="0"/>
                    </a:lnTo>
                    <a:lnTo>
                      <a:pt x="7" y="0"/>
                    </a:lnTo>
                    <a:lnTo>
                      <a:pt x="7" y="100"/>
                    </a:lnTo>
                    <a:lnTo>
                      <a:pt x="0" y="100"/>
                    </a:lnTo>
                    <a:lnTo>
                      <a:pt x="14" y="100"/>
                    </a:lnTo>
                  </a:path>
                </a:pathLst>
              </a:custGeom>
              <a:noFill/>
              <a:ln w="4">
                <a:solidFill>
                  <a:srgbClr val="FF0000"/>
                </a:solidFill>
                <a:round/>
                <a:headEnd/>
                <a:tailEnd/>
              </a:ln>
            </p:spPr>
            <p:txBody>
              <a:bodyPr/>
              <a:lstStyle/>
              <a:p>
                <a:endParaRPr lang="en-US"/>
              </a:p>
            </p:txBody>
          </p:sp>
          <p:sp>
            <p:nvSpPr>
              <p:cNvPr id="207" name="Freeform 1190"/>
              <p:cNvSpPr>
                <a:spLocks/>
              </p:cNvSpPr>
              <p:nvPr/>
            </p:nvSpPr>
            <p:spPr bwMode="auto">
              <a:xfrm>
                <a:off x="4903788" y="3919538"/>
                <a:ext cx="22225" cy="161925"/>
              </a:xfrm>
              <a:custGeom>
                <a:avLst/>
                <a:gdLst>
                  <a:gd name="T0" fmla="*/ 0 w 14"/>
                  <a:gd name="T1" fmla="*/ 0 h 102"/>
                  <a:gd name="T2" fmla="*/ 35282190 w 14"/>
                  <a:gd name="T3" fmla="*/ 0 h 102"/>
                  <a:gd name="T4" fmla="*/ 17641889 w 14"/>
                  <a:gd name="T5" fmla="*/ 0 h 102"/>
                  <a:gd name="T6" fmla="*/ 17641889 w 14"/>
                  <a:gd name="T7" fmla="*/ 257055960 h 102"/>
                  <a:gd name="T8" fmla="*/ 0 w 14"/>
                  <a:gd name="T9" fmla="*/ 257055960 h 102"/>
                  <a:gd name="T10" fmla="*/ 35282190 w 14"/>
                  <a:gd name="T11" fmla="*/ 257055960 h 102"/>
                  <a:gd name="T12" fmla="*/ 0 60000 65536"/>
                  <a:gd name="T13" fmla="*/ 0 60000 65536"/>
                  <a:gd name="T14" fmla="*/ 0 60000 65536"/>
                  <a:gd name="T15" fmla="*/ 0 60000 65536"/>
                  <a:gd name="T16" fmla="*/ 0 60000 65536"/>
                  <a:gd name="T17" fmla="*/ 0 60000 65536"/>
                  <a:gd name="T18" fmla="*/ 0 w 14"/>
                  <a:gd name="T19" fmla="*/ 0 h 102"/>
                  <a:gd name="T20" fmla="*/ 14 w 14"/>
                  <a:gd name="T21" fmla="*/ 102 h 102"/>
                </a:gdLst>
                <a:ahLst/>
                <a:cxnLst>
                  <a:cxn ang="T12">
                    <a:pos x="T0" y="T1"/>
                  </a:cxn>
                  <a:cxn ang="T13">
                    <a:pos x="T2" y="T3"/>
                  </a:cxn>
                  <a:cxn ang="T14">
                    <a:pos x="T4" y="T5"/>
                  </a:cxn>
                  <a:cxn ang="T15">
                    <a:pos x="T6" y="T7"/>
                  </a:cxn>
                  <a:cxn ang="T16">
                    <a:pos x="T8" y="T9"/>
                  </a:cxn>
                  <a:cxn ang="T17">
                    <a:pos x="T10" y="T11"/>
                  </a:cxn>
                </a:cxnLst>
                <a:rect l="T18" t="T19" r="T20" b="T21"/>
                <a:pathLst>
                  <a:path w="14" h="102">
                    <a:moveTo>
                      <a:pt x="0" y="0"/>
                    </a:moveTo>
                    <a:lnTo>
                      <a:pt x="14" y="0"/>
                    </a:lnTo>
                    <a:lnTo>
                      <a:pt x="7" y="0"/>
                    </a:lnTo>
                    <a:lnTo>
                      <a:pt x="7" y="102"/>
                    </a:lnTo>
                    <a:lnTo>
                      <a:pt x="0" y="102"/>
                    </a:lnTo>
                    <a:lnTo>
                      <a:pt x="14" y="102"/>
                    </a:lnTo>
                  </a:path>
                </a:pathLst>
              </a:custGeom>
              <a:noFill/>
              <a:ln w="4">
                <a:solidFill>
                  <a:srgbClr val="FF0000"/>
                </a:solidFill>
                <a:round/>
                <a:headEnd/>
                <a:tailEnd/>
              </a:ln>
            </p:spPr>
            <p:txBody>
              <a:bodyPr/>
              <a:lstStyle/>
              <a:p>
                <a:endParaRPr lang="en-US"/>
              </a:p>
            </p:txBody>
          </p:sp>
          <p:sp>
            <p:nvSpPr>
              <p:cNvPr id="208" name="Freeform 1191"/>
              <p:cNvSpPr>
                <a:spLocks/>
              </p:cNvSpPr>
              <p:nvPr/>
            </p:nvSpPr>
            <p:spPr bwMode="auto">
              <a:xfrm>
                <a:off x="4927600" y="3949701"/>
                <a:ext cx="22225" cy="176213"/>
              </a:xfrm>
              <a:custGeom>
                <a:avLst/>
                <a:gdLst>
                  <a:gd name="T0" fmla="*/ 0 w 14"/>
                  <a:gd name="T1" fmla="*/ 0 h 111"/>
                  <a:gd name="T2" fmla="*/ 35282190 w 14"/>
                  <a:gd name="T3" fmla="*/ 0 h 111"/>
                  <a:gd name="T4" fmla="*/ 17641889 w 14"/>
                  <a:gd name="T5" fmla="*/ 0 h 111"/>
                  <a:gd name="T6" fmla="*/ 17641889 w 14"/>
                  <a:gd name="T7" fmla="*/ 279738954 h 111"/>
                  <a:gd name="T8" fmla="*/ 0 w 14"/>
                  <a:gd name="T9" fmla="*/ 279738954 h 111"/>
                  <a:gd name="T10" fmla="*/ 35282190 w 14"/>
                  <a:gd name="T11" fmla="*/ 279738954 h 111"/>
                  <a:gd name="T12" fmla="*/ 0 60000 65536"/>
                  <a:gd name="T13" fmla="*/ 0 60000 65536"/>
                  <a:gd name="T14" fmla="*/ 0 60000 65536"/>
                  <a:gd name="T15" fmla="*/ 0 60000 65536"/>
                  <a:gd name="T16" fmla="*/ 0 60000 65536"/>
                  <a:gd name="T17" fmla="*/ 0 60000 65536"/>
                  <a:gd name="T18" fmla="*/ 0 w 14"/>
                  <a:gd name="T19" fmla="*/ 0 h 111"/>
                  <a:gd name="T20" fmla="*/ 14 w 14"/>
                  <a:gd name="T21" fmla="*/ 111 h 111"/>
                </a:gdLst>
                <a:ahLst/>
                <a:cxnLst>
                  <a:cxn ang="T12">
                    <a:pos x="T0" y="T1"/>
                  </a:cxn>
                  <a:cxn ang="T13">
                    <a:pos x="T2" y="T3"/>
                  </a:cxn>
                  <a:cxn ang="T14">
                    <a:pos x="T4" y="T5"/>
                  </a:cxn>
                  <a:cxn ang="T15">
                    <a:pos x="T6" y="T7"/>
                  </a:cxn>
                  <a:cxn ang="T16">
                    <a:pos x="T8" y="T9"/>
                  </a:cxn>
                  <a:cxn ang="T17">
                    <a:pos x="T10" y="T11"/>
                  </a:cxn>
                </a:cxnLst>
                <a:rect l="T18" t="T19" r="T20" b="T21"/>
                <a:pathLst>
                  <a:path w="14" h="111">
                    <a:moveTo>
                      <a:pt x="0" y="0"/>
                    </a:moveTo>
                    <a:lnTo>
                      <a:pt x="14" y="0"/>
                    </a:lnTo>
                    <a:lnTo>
                      <a:pt x="7" y="0"/>
                    </a:lnTo>
                    <a:lnTo>
                      <a:pt x="7" y="111"/>
                    </a:lnTo>
                    <a:lnTo>
                      <a:pt x="0" y="111"/>
                    </a:lnTo>
                    <a:lnTo>
                      <a:pt x="14" y="111"/>
                    </a:lnTo>
                  </a:path>
                </a:pathLst>
              </a:custGeom>
              <a:noFill/>
              <a:ln w="4">
                <a:solidFill>
                  <a:srgbClr val="FF0000"/>
                </a:solidFill>
                <a:round/>
                <a:headEnd/>
                <a:tailEnd/>
              </a:ln>
            </p:spPr>
            <p:txBody>
              <a:bodyPr/>
              <a:lstStyle/>
              <a:p>
                <a:endParaRPr lang="en-US"/>
              </a:p>
            </p:txBody>
          </p:sp>
          <p:sp>
            <p:nvSpPr>
              <p:cNvPr id="209" name="Freeform 1192"/>
              <p:cNvSpPr>
                <a:spLocks/>
              </p:cNvSpPr>
              <p:nvPr/>
            </p:nvSpPr>
            <p:spPr bwMode="auto">
              <a:xfrm>
                <a:off x="4949825" y="3960813"/>
                <a:ext cx="22225" cy="176213"/>
              </a:xfrm>
              <a:custGeom>
                <a:avLst/>
                <a:gdLst>
                  <a:gd name="T0" fmla="*/ 0 w 14"/>
                  <a:gd name="T1" fmla="*/ 0 h 111"/>
                  <a:gd name="T2" fmla="*/ 35282190 w 14"/>
                  <a:gd name="T3" fmla="*/ 0 h 111"/>
                  <a:gd name="T4" fmla="*/ 17641889 w 14"/>
                  <a:gd name="T5" fmla="*/ 0 h 111"/>
                  <a:gd name="T6" fmla="*/ 17641889 w 14"/>
                  <a:gd name="T7" fmla="*/ 279738954 h 111"/>
                  <a:gd name="T8" fmla="*/ 0 w 14"/>
                  <a:gd name="T9" fmla="*/ 279738954 h 111"/>
                  <a:gd name="T10" fmla="*/ 35282190 w 14"/>
                  <a:gd name="T11" fmla="*/ 279738954 h 111"/>
                  <a:gd name="T12" fmla="*/ 0 60000 65536"/>
                  <a:gd name="T13" fmla="*/ 0 60000 65536"/>
                  <a:gd name="T14" fmla="*/ 0 60000 65536"/>
                  <a:gd name="T15" fmla="*/ 0 60000 65536"/>
                  <a:gd name="T16" fmla="*/ 0 60000 65536"/>
                  <a:gd name="T17" fmla="*/ 0 60000 65536"/>
                  <a:gd name="T18" fmla="*/ 0 w 14"/>
                  <a:gd name="T19" fmla="*/ 0 h 111"/>
                  <a:gd name="T20" fmla="*/ 14 w 14"/>
                  <a:gd name="T21" fmla="*/ 111 h 111"/>
                </a:gdLst>
                <a:ahLst/>
                <a:cxnLst>
                  <a:cxn ang="T12">
                    <a:pos x="T0" y="T1"/>
                  </a:cxn>
                  <a:cxn ang="T13">
                    <a:pos x="T2" y="T3"/>
                  </a:cxn>
                  <a:cxn ang="T14">
                    <a:pos x="T4" y="T5"/>
                  </a:cxn>
                  <a:cxn ang="T15">
                    <a:pos x="T6" y="T7"/>
                  </a:cxn>
                  <a:cxn ang="T16">
                    <a:pos x="T8" y="T9"/>
                  </a:cxn>
                  <a:cxn ang="T17">
                    <a:pos x="T10" y="T11"/>
                  </a:cxn>
                </a:cxnLst>
                <a:rect l="T18" t="T19" r="T20" b="T21"/>
                <a:pathLst>
                  <a:path w="14" h="111">
                    <a:moveTo>
                      <a:pt x="0" y="0"/>
                    </a:moveTo>
                    <a:lnTo>
                      <a:pt x="14" y="0"/>
                    </a:lnTo>
                    <a:lnTo>
                      <a:pt x="7" y="0"/>
                    </a:lnTo>
                    <a:lnTo>
                      <a:pt x="7" y="111"/>
                    </a:lnTo>
                    <a:lnTo>
                      <a:pt x="0" y="111"/>
                    </a:lnTo>
                    <a:lnTo>
                      <a:pt x="14" y="111"/>
                    </a:lnTo>
                  </a:path>
                </a:pathLst>
              </a:custGeom>
              <a:noFill/>
              <a:ln w="4">
                <a:solidFill>
                  <a:srgbClr val="FF0000"/>
                </a:solidFill>
                <a:round/>
                <a:headEnd/>
                <a:tailEnd/>
              </a:ln>
            </p:spPr>
            <p:txBody>
              <a:bodyPr/>
              <a:lstStyle/>
              <a:p>
                <a:endParaRPr lang="en-US"/>
              </a:p>
            </p:txBody>
          </p:sp>
          <p:sp>
            <p:nvSpPr>
              <p:cNvPr id="210" name="Freeform 1193"/>
              <p:cNvSpPr>
                <a:spLocks/>
              </p:cNvSpPr>
              <p:nvPr/>
            </p:nvSpPr>
            <p:spPr bwMode="auto">
              <a:xfrm>
                <a:off x="4972050" y="3971926"/>
                <a:ext cx="22225" cy="161925"/>
              </a:xfrm>
              <a:custGeom>
                <a:avLst/>
                <a:gdLst>
                  <a:gd name="T0" fmla="*/ 0 w 14"/>
                  <a:gd name="T1" fmla="*/ 0 h 102"/>
                  <a:gd name="T2" fmla="*/ 35282190 w 14"/>
                  <a:gd name="T3" fmla="*/ 0 h 102"/>
                  <a:gd name="T4" fmla="*/ 17641889 w 14"/>
                  <a:gd name="T5" fmla="*/ 0 h 102"/>
                  <a:gd name="T6" fmla="*/ 17641889 w 14"/>
                  <a:gd name="T7" fmla="*/ 257055960 h 102"/>
                  <a:gd name="T8" fmla="*/ 0 w 14"/>
                  <a:gd name="T9" fmla="*/ 257055960 h 102"/>
                  <a:gd name="T10" fmla="*/ 35282190 w 14"/>
                  <a:gd name="T11" fmla="*/ 257055960 h 102"/>
                  <a:gd name="T12" fmla="*/ 0 60000 65536"/>
                  <a:gd name="T13" fmla="*/ 0 60000 65536"/>
                  <a:gd name="T14" fmla="*/ 0 60000 65536"/>
                  <a:gd name="T15" fmla="*/ 0 60000 65536"/>
                  <a:gd name="T16" fmla="*/ 0 60000 65536"/>
                  <a:gd name="T17" fmla="*/ 0 60000 65536"/>
                  <a:gd name="T18" fmla="*/ 0 w 14"/>
                  <a:gd name="T19" fmla="*/ 0 h 102"/>
                  <a:gd name="T20" fmla="*/ 14 w 14"/>
                  <a:gd name="T21" fmla="*/ 102 h 102"/>
                </a:gdLst>
                <a:ahLst/>
                <a:cxnLst>
                  <a:cxn ang="T12">
                    <a:pos x="T0" y="T1"/>
                  </a:cxn>
                  <a:cxn ang="T13">
                    <a:pos x="T2" y="T3"/>
                  </a:cxn>
                  <a:cxn ang="T14">
                    <a:pos x="T4" y="T5"/>
                  </a:cxn>
                  <a:cxn ang="T15">
                    <a:pos x="T6" y="T7"/>
                  </a:cxn>
                  <a:cxn ang="T16">
                    <a:pos x="T8" y="T9"/>
                  </a:cxn>
                  <a:cxn ang="T17">
                    <a:pos x="T10" y="T11"/>
                  </a:cxn>
                </a:cxnLst>
                <a:rect l="T18" t="T19" r="T20" b="T21"/>
                <a:pathLst>
                  <a:path w="14" h="102">
                    <a:moveTo>
                      <a:pt x="0" y="0"/>
                    </a:moveTo>
                    <a:lnTo>
                      <a:pt x="14" y="0"/>
                    </a:lnTo>
                    <a:lnTo>
                      <a:pt x="7" y="0"/>
                    </a:lnTo>
                    <a:lnTo>
                      <a:pt x="7" y="102"/>
                    </a:lnTo>
                    <a:lnTo>
                      <a:pt x="0" y="102"/>
                    </a:lnTo>
                    <a:lnTo>
                      <a:pt x="14" y="102"/>
                    </a:lnTo>
                  </a:path>
                </a:pathLst>
              </a:custGeom>
              <a:noFill/>
              <a:ln w="4">
                <a:solidFill>
                  <a:srgbClr val="FF0000"/>
                </a:solidFill>
                <a:round/>
                <a:headEnd/>
                <a:tailEnd/>
              </a:ln>
            </p:spPr>
            <p:txBody>
              <a:bodyPr/>
              <a:lstStyle/>
              <a:p>
                <a:endParaRPr lang="en-US"/>
              </a:p>
            </p:txBody>
          </p:sp>
          <p:sp>
            <p:nvSpPr>
              <p:cNvPr id="211" name="Freeform 1194"/>
              <p:cNvSpPr>
                <a:spLocks/>
              </p:cNvSpPr>
              <p:nvPr/>
            </p:nvSpPr>
            <p:spPr bwMode="auto">
              <a:xfrm>
                <a:off x="4994275" y="3956051"/>
                <a:ext cx="22225" cy="166688"/>
              </a:xfrm>
              <a:custGeom>
                <a:avLst/>
                <a:gdLst>
                  <a:gd name="T0" fmla="*/ 0 w 14"/>
                  <a:gd name="T1" fmla="*/ 0 h 105"/>
                  <a:gd name="T2" fmla="*/ 35282190 w 14"/>
                  <a:gd name="T3" fmla="*/ 0 h 105"/>
                  <a:gd name="T4" fmla="*/ 17641889 w 14"/>
                  <a:gd name="T5" fmla="*/ 0 h 105"/>
                  <a:gd name="T6" fmla="*/ 17641889 w 14"/>
                  <a:gd name="T7" fmla="*/ 264618016 h 105"/>
                  <a:gd name="T8" fmla="*/ 0 w 14"/>
                  <a:gd name="T9" fmla="*/ 264618016 h 105"/>
                  <a:gd name="T10" fmla="*/ 35282190 w 14"/>
                  <a:gd name="T11" fmla="*/ 264618016 h 105"/>
                  <a:gd name="T12" fmla="*/ 0 60000 65536"/>
                  <a:gd name="T13" fmla="*/ 0 60000 65536"/>
                  <a:gd name="T14" fmla="*/ 0 60000 65536"/>
                  <a:gd name="T15" fmla="*/ 0 60000 65536"/>
                  <a:gd name="T16" fmla="*/ 0 60000 65536"/>
                  <a:gd name="T17" fmla="*/ 0 60000 65536"/>
                  <a:gd name="T18" fmla="*/ 0 w 14"/>
                  <a:gd name="T19" fmla="*/ 0 h 105"/>
                  <a:gd name="T20" fmla="*/ 14 w 14"/>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14" h="105">
                    <a:moveTo>
                      <a:pt x="0" y="0"/>
                    </a:moveTo>
                    <a:lnTo>
                      <a:pt x="14" y="0"/>
                    </a:lnTo>
                    <a:lnTo>
                      <a:pt x="7" y="0"/>
                    </a:lnTo>
                    <a:lnTo>
                      <a:pt x="7" y="105"/>
                    </a:lnTo>
                    <a:lnTo>
                      <a:pt x="0" y="105"/>
                    </a:lnTo>
                    <a:lnTo>
                      <a:pt x="14" y="105"/>
                    </a:lnTo>
                  </a:path>
                </a:pathLst>
              </a:custGeom>
              <a:noFill/>
              <a:ln w="4">
                <a:solidFill>
                  <a:srgbClr val="FF0000"/>
                </a:solidFill>
                <a:round/>
                <a:headEnd/>
                <a:tailEnd/>
              </a:ln>
            </p:spPr>
            <p:txBody>
              <a:bodyPr/>
              <a:lstStyle/>
              <a:p>
                <a:endParaRPr lang="en-US"/>
              </a:p>
            </p:txBody>
          </p:sp>
          <p:sp>
            <p:nvSpPr>
              <p:cNvPr id="212" name="Freeform 1195"/>
              <p:cNvSpPr>
                <a:spLocks/>
              </p:cNvSpPr>
              <p:nvPr/>
            </p:nvSpPr>
            <p:spPr bwMode="auto">
              <a:xfrm>
                <a:off x="5019675" y="3949701"/>
                <a:ext cx="22225" cy="131763"/>
              </a:xfrm>
              <a:custGeom>
                <a:avLst/>
                <a:gdLst>
                  <a:gd name="T0" fmla="*/ 0 w 14"/>
                  <a:gd name="T1" fmla="*/ 0 h 83"/>
                  <a:gd name="T2" fmla="*/ 35282190 w 14"/>
                  <a:gd name="T3" fmla="*/ 0 h 83"/>
                  <a:gd name="T4" fmla="*/ 17641889 w 14"/>
                  <a:gd name="T5" fmla="*/ 0 h 83"/>
                  <a:gd name="T6" fmla="*/ 17641889 w 14"/>
                  <a:gd name="T7" fmla="*/ 209174579 h 83"/>
                  <a:gd name="T8" fmla="*/ 0 w 14"/>
                  <a:gd name="T9" fmla="*/ 209174579 h 83"/>
                  <a:gd name="T10" fmla="*/ 35282190 w 14"/>
                  <a:gd name="T11" fmla="*/ 209174579 h 83"/>
                  <a:gd name="T12" fmla="*/ 0 60000 65536"/>
                  <a:gd name="T13" fmla="*/ 0 60000 65536"/>
                  <a:gd name="T14" fmla="*/ 0 60000 65536"/>
                  <a:gd name="T15" fmla="*/ 0 60000 65536"/>
                  <a:gd name="T16" fmla="*/ 0 60000 65536"/>
                  <a:gd name="T17" fmla="*/ 0 60000 65536"/>
                  <a:gd name="T18" fmla="*/ 0 w 14"/>
                  <a:gd name="T19" fmla="*/ 0 h 83"/>
                  <a:gd name="T20" fmla="*/ 14 w 14"/>
                  <a:gd name="T21" fmla="*/ 83 h 83"/>
                </a:gdLst>
                <a:ahLst/>
                <a:cxnLst>
                  <a:cxn ang="T12">
                    <a:pos x="T0" y="T1"/>
                  </a:cxn>
                  <a:cxn ang="T13">
                    <a:pos x="T2" y="T3"/>
                  </a:cxn>
                  <a:cxn ang="T14">
                    <a:pos x="T4" y="T5"/>
                  </a:cxn>
                  <a:cxn ang="T15">
                    <a:pos x="T6" y="T7"/>
                  </a:cxn>
                  <a:cxn ang="T16">
                    <a:pos x="T8" y="T9"/>
                  </a:cxn>
                  <a:cxn ang="T17">
                    <a:pos x="T10" y="T11"/>
                  </a:cxn>
                </a:cxnLst>
                <a:rect l="T18" t="T19" r="T20" b="T21"/>
                <a:pathLst>
                  <a:path w="14" h="83">
                    <a:moveTo>
                      <a:pt x="0" y="0"/>
                    </a:moveTo>
                    <a:lnTo>
                      <a:pt x="14" y="0"/>
                    </a:lnTo>
                    <a:lnTo>
                      <a:pt x="7" y="0"/>
                    </a:lnTo>
                    <a:lnTo>
                      <a:pt x="7" y="83"/>
                    </a:lnTo>
                    <a:lnTo>
                      <a:pt x="0" y="83"/>
                    </a:lnTo>
                    <a:lnTo>
                      <a:pt x="14" y="83"/>
                    </a:lnTo>
                  </a:path>
                </a:pathLst>
              </a:custGeom>
              <a:noFill/>
              <a:ln w="4">
                <a:solidFill>
                  <a:srgbClr val="FF0000"/>
                </a:solidFill>
                <a:round/>
                <a:headEnd/>
                <a:tailEnd/>
              </a:ln>
            </p:spPr>
            <p:txBody>
              <a:bodyPr/>
              <a:lstStyle/>
              <a:p>
                <a:endParaRPr lang="en-US"/>
              </a:p>
            </p:txBody>
          </p:sp>
          <p:sp>
            <p:nvSpPr>
              <p:cNvPr id="213" name="Freeform 1196"/>
              <p:cNvSpPr>
                <a:spLocks/>
              </p:cNvSpPr>
              <p:nvPr/>
            </p:nvSpPr>
            <p:spPr bwMode="auto">
              <a:xfrm>
                <a:off x="5041900" y="3922713"/>
                <a:ext cx="22225" cy="119063"/>
              </a:xfrm>
              <a:custGeom>
                <a:avLst/>
                <a:gdLst>
                  <a:gd name="T0" fmla="*/ 0 w 14"/>
                  <a:gd name="T1" fmla="*/ 0 h 75"/>
                  <a:gd name="T2" fmla="*/ 35282190 w 14"/>
                  <a:gd name="T3" fmla="*/ 0 h 75"/>
                  <a:gd name="T4" fmla="*/ 17641889 w 14"/>
                  <a:gd name="T5" fmla="*/ 0 h 75"/>
                  <a:gd name="T6" fmla="*/ 17641889 w 14"/>
                  <a:gd name="T7" fmla="*/ 189013279 h 75"/>
                  <a:gd name="T8" fmla="*/ 0 w 14"/>
                  <a:gd name="T9" fmla="*/ 189013279 h 75"/>
                  <a:gd name="T10" fmla="*/ 35282190 w 14"/>
                  <a:gd name="T11" fmla="*/ 189013279 h 75"/>
                  <a:gd name="T12" fmla="*/ 0 60000 65536"/>
                  <a:gd name="T13" fmla="*/ 0 60000 65536"/>
                  <a:gd name="T14" fmla="*/ 0 60000 65536"/>
                  <a:gd name="T15" fmla="*/ 0 60000 65536"/>
                  <a:gd name="T16" fmla="*/ 0 60000 65536"/>
                  <a:gd name="T17" fmla="*/ 0 60000 65536"/>
                  <a:gd name="T18" fmla="*/ 0 w 14"/>
                  <a:gd name="T19" fmla="*/ 0 h 75"/>
                  <a:gd name="T20" fmla="*/ 14 w 14"/>
                  <a:gd name="T21" fmla="*/ 75 h 75"/>
                </a:gdLst>
                <a:ahLst/>
                <a:cxnLst>
                  <a:cxn ang="T12">
                    <a:pos x="T0" y="T1"/>
                  </a:cxn>
                  <a:cxn ang="T13">
                    <a:pos x="T2" y="T3"/>
                  </a:cxn>
                  <a:cxn ang="T14">
                    <a:pos x="T4" y="T5"/>
                  </a:cxn>
                  <a:cxn ang="T15">
                    <a:pos x="T6" y="T7"/>
                  </a:cxn>
                  <a:cxn ang="T16">
                    <a:pos x="T8" y="T9"/>
                  </a:cxn>
                  <a:cxn ang="T17">
                    <a:pos x="T10" y="T11"/>
                  </a:cxn>
                </a:cxnLst>
                <a:rect l="T18" t="T19" r="T20" b="T21"/>
                <a:pathLst>
                  <a:path w="14" h="75">
                    <a:moveTo>
                      <a:pt x="0" y="0"/>
                    </a:moveTo>
                    <a:lnTo>
                      <a:pt x="14" y="0"/>
                    </a:lnTo>
                    <a:lnTo>
                      <a:pt x="7" y="0"/>
                    </a:lnTo>
                    <a:lnTo>
                      <a:pt x="7" y="75"/>
                    </a:lnTo>
                    <a:lnTo>
                      <a:pt x="0" y="75"/>
                    </a:lnTo>
                    <a:lnTo>
                      <a:pt x="14" y="75"/>
                    </a:lnTo>
                  </a:path>
                </a:pathLst>
              </a:custGeom>
              <a:noFill/>
              <a:ln w="4">
                <a:solidFill>
                  <a:srgbClr val="FF0000"/>
                </a:solidFill>
                <a:round/>
                <a:headEnd/>
                <a:tailEnd/>
              </a:ln>
            </p:spPr>
            <p:txBody>
              <a:bodyPr/>
              <a:lstStyle/>
              <a:p>
                <a:endParaRPr lang="en-US"/>
              </a:p>
            </p:txBody>
          </p:sp>
          <p:sp>
            <p:nvSpPr>
              <p:cNvPr id="214" name="Freeform 1197"/>
              <p:cNvSpPr>
                <a:spLocks/>
              </p:cNvSpPr>
              <p:nvPr/>
            </p:nvSpPr>
            <p:spPr bwMode="auto">
              <a:xfrm>
                <a:off x="5064125" y="3908426"/>
                <a:ext cx="22225" cy="103188"/>
              </a:xfrm>
              <a:custGeom>
                <a:avLst/>
                <a:gdLst>
                  <a:gd name="T0" fmla="*/ 0 w 14"/>
                  <a:gd name="T1" fmla="*/ 0 h 65"/>
                  <a:gd name="T2" fmla="*/ 35282190 w 14"/>
                  <a:gd name="T3" fmla="*/ 0 h 65"/>
                  <a:gd name="T4" fmla="*/ 17641889 w 14"/>
                  <a:gd name="T5" fmla="*/ 0 h 65"/>
                  <a:gd name="T6" fmla="*/ 17641889 w 14"/>
                  <a:gd name="T7" fmla="*/ 163811716 h 65"/>
                  <a:gd name="T8" fmla="*/ 0 w 14"/>
                  <a:gd name="T9" fmla="*/ 163811716 h 65"/>
                  <a:gd name="T10" fmla="*/ 35282190 w 14"/>
                  <a:gd name="T11" fmla="*/ 163811716 h 65"/>
                  <a:gd name="T12" fmla="*/ 0 60000 65536"/>
                  <a:gd name="T13" fmla="*/ 0 60000 65536"/>
                  <a:gd name="T14" fmla="*/ 0 60000 65536"/>
                  <a:gd name="T15" fmla="*/ 0 60000 65536"/>
                  <a:gd name="T16" fmla="*/ 0 60000 65536"/>
                  <a:gd name="T17" fmla="*/ 0 60000 65536"/>
                  <a:gd name="T18" fmla="*/ 0 w 14"/>
                  <a:gd name="T19" fmla="*/ 0 h 65"/>
                  <a:gd name="T20" fmla="*/ 14 w 14"/>
                  <a:gd name="T21" fmla="*/ 65 h 65"/>
                </a:gdLst>
                <a:ahLst/>
                <a:cxnLst>
                  <a:cxn ang="T12">
                    <a:pos x="T0" y="T1"/>
                  </a:cxn>
                  <a:cxn ang="T13">
                    <a:pos x="T2" y="T3"/>
                  </a:cxn>
                  <a:cxn ang="T14">
                    <a:pos x="T4" y="T5"/>
                  </a:cxn>
                  <a:cxn ang="T15">
                    <a:pos x="T6" y="T7"/>
                  </a:cxn>
                  <a:cxn ang="T16">
                    <a:pos x="T8" y="T9"/>
                  </a:cxn>
                  <a:cxn ang="T17">
                    <a:pos x="T10" y="T11"/>
                  </a:cxn>
                </a:cxnLst>
                <a:rect l="T18" t="T19" r="T20" b="T21"/>
                <a:pathLst>
                  <a:path w="14" h="65">
                    <a:moveTo>
                      <a:pt x="0" y="0"/>
                    </a:moveTo>
                    <a:lnTo>
                      <a:pt x="14" y="0"/>
                    </a:lnTo>
                    <a:lnTo>
                      <a:pt x="7" y="0"/>
                    </a:lnTo>
                    <a:lnTo>
                      <a:pt x="7" y="65"/>
                    </a:lnTo>
                    <a:lnTo>
                      <a:pt x="0" y="65"/>
                    </a:lnTo>
                    <a:lnTo>
                      <a:pt x="14" y="65"/>
                    </a:lnTo>
                  </a:path>
                </a:pathLst>
              </a:custGeom>
              <a:noFill/>
              <a:ln w="4">
                <a:solidFill>
                  <a:srgbClr val="FF0000"/>
                </a:solidFill>
                <a:round/>
                <a:headEnd/>
                <a:tailEnd/>
              </a:ln>
            </p:spPr>
            <p:txBody>
              <a:bodyPr/>
              <a:lstStyle/>
              <a:p>
                <a:endParaRPr lang="en-US"/>
              </a:p>
            </p:txBody>
          </p:sp>
          <p:sp>
            <p:nvSpPr>
              <p:cNvPr id="215" name="Freeform 1198"/>
              <p:cNvSpPr>
                <a:spLocks/>
              </p:cNvSpPr>
              <p:nvPr/>
            </p:nvSpPr>
            <p:spPr bwMode="auto">
              <a:xfrm>
                <a:off x="5086350" y="3865563"/>
                <a:ext cx="22225" cy="95250"/>
              </a:xfrm>
              <a:custGeom>
                <a:avLst/>
                <a:gdLst>
                  <a:gd name="T0" fmla="*/ 0 w 14"/>
                  <a:gd name="T1" fmla="*/ 0 h 60"/>
                  <a:gd name="T2" fmla="*/ 35282190 w 14"/>
                  <a:gd name="T3" fmla="*/ 0 h 60"/>
                  <a:gd name="T4" fmla="*/ 17641889 w 14"/>
                  <a:gd name="T5" fmla="*/ 0 h 60"/>
                  <a:gd name="T6" fmla="*/ 17641889 w 14"/>
                  <a:gd name="T7" fmla="*/ 151209386 h 60"/>
                  <a:gd name="T8" fmla="*/ 0 w 14"/>
                  <a:gd name="T9" fmla="*/ 151209386 h 60"/>
                  <a:gd name="T10" fmla="*/ 35282190 w 14"/>
                  <a:gd name="T11" fmla="*/ 151209386 h 60"/>
                  <a:gd name="T12" fmla="*/ 0 60000 65536"/>
                  <a:gd name="T13" fmla="*/ 0 60000 65536"/>
                  <a:gd name="T14" fmla="*/ 0 60000 65536"/>
                  <a:gd name="T15" fmla="*/ 0 60000 65536"/>
                  <a:gd name="T16" fmla="*/ 0 60000 65536"/>
                  <a:gd name="T17" fmla="*/ 0 60000 65536"/>
                  <a:gd name="T18" fmla="*/ 0 w 14"/>
                  <a:gd name="T19" fmla="*/ 0 h 60"/>
                  <a:gd name="T20" fmla="*/ 14 w 14"/>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14" h="60">
                    <a:moveTo>
                      <a:pt x="0" y="0"/>
                    </a:moveTo>
                    <a:lnTo>
                      <a:pt x="14" y="0"/>
                    </a:lnTo>
                    <a:lnTo>
                      <a:pt x="7" y="0"/>
                    </a:lnTo>
                    <a:lnTo>
                      <a:pt x="7" y="60"/>
                    </a:lnTo>
                    <a:lnTo>
                      <a:pt x="0" y="60"/>
                    </a:lnTo>
                    <a:lnTo>
                      <a:pt x="14" y="60"/>
                    </a:lnTo>
                  </a:path>
                </a:pathLst>
              </a:custGeom>
              <a:noFill/>
              <a:ln w="4">
                <a:solidFill>
                  <a:srgbClr val="FF0000"/>
                </a:solidFill>
                <a:round/>
                <a:headEnd/>
                <a:tailEnd/>
              </a:ln>
            </p:spPr>
            <p:txBody>
              <a:bodyPr/>
              <a:lstStyle/>
              <a:p>
                <a:endParaRPr lang="en-US"/>
              </a:p>
            </p:txBody>
          </p:sp>
          <p:sp>
            <p:nvSpPr>
              <p:cNvPr id="216" name="Freeform 1199"/>
              <p:cNvSpPr>
                <a:spLocks/>
              </p:cNvSpPr>
              <p:nvPr/>
            </p:nvSpPr>
            <p:spPr bwMode="auto">
              <a:xfrm>
                <a:off x="5111750" y="3832226"/>
                <a:ext cx="22225" cy="95250"/>
              </a:xfrm>
              <a:custGeom>
                <a:avLst/>
                <a:gdLst>
                  <a:gd name="T0" fmla="*/ 0 w 14"/>
                  <a:gd name="T1" fmla="*/ 0 h 60"/>
                  <a:gd name="T2" fmla="*/ 35282190 w 14"/>
                  <a:gd name="T3" fmla="*/ 0 h 60"/>
                  <a:gd name="T4" fmla="*/ 17641889 w 14"/>
                  <a:gd name="T5" fmla="*/ 0 h 60"/>
                  <a:gd name="T6" fmla="*/ 17641889 w 14"/>
                  <a:gd name="T7" fmla="*/ 151209386 h 60"/>
                  <a:gd name="T8" fmla="*/ 0 w 14"/>
                  <a:gd name="T9" fmla="*/ 151209386 h 60"/>
                  <a:gd name="T10" fmla="*/ 35282190 w 14"/>
                  <a:gd name="T11" fmla="*/ 151209386 h 60"/>
                  <a:gd name="T12" fmla="*/ 0 60000 65536"/>
                  <a:gd name="T13" fmla="*/ 0 60000 65536"/>
                  <a:gd name="T14" fmla="*/ 0 60000 65536"/>
                  <a:gd name="T15" fmla="*/ 0 60000 65536"/>
                  <a:gd name="T16" fmla="*/ 0 60000 65536"/>
                  <a:gd name="T17" fmla="*/ 0 60000 65536"/>
                  <a:gd name="T18" fmla="*/ 0 w 14"/>
                  <a:gd name="T19" fmla="*/ 0 h 60"/>
                  <a:gd name="T20" fmla="*/ 14 w 14"/>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14" h="60">
                    <a:moveTo>
                      <a:pt x="0" y="0"/>
                    </a:moveTo>
                    <a:lnTo>
                      <a:pt x="14" y="0"/>
                    </a:lnTo>
                    <a:lnTo>
                      <a:pt x="7" y="0"/>
                    </a:lnTo>
                    <a:lnTo>
                      <a:pt x="7" y="60"/>
                    </a:lnTo>
                    <a:lnTo>
                      <a:pt x="0" y="60"/>
                    </a:lnTo>
                    <a:lnTo>
                      <a:pt x="14" y="60"/>
                    </a:lnTo>
                  </a:path>
                </a:pathLst>
              </a:custGeom>
              <a:noFill/>
              <a:ln w="4">
                <a:solidFill>
                  <a:srgbClr val="FF0000"/>
                </a:solidFill>
                <a:round/>
                <a:headEnd/>
                <a:tailEnd/>
              </a:ln>
            </p:spPr>
            <p:txBody>
              <a:bodyPr/>
              <a:lstStyle/>
              <a:p>
                <a:endParaRPr lang="en-US"/>
              </a:p>
            </p:txBody>
          </p:sp>
          <p:sp>
            <p:nvSpPr>
              <p:cNvPr id="217" name="Freeform 1200"/>
              <p:cNvSpPr>
                <a:spLocks/>
              </p:cNvSpPr>
              <p:nvPr/>
            </p:nvSpPr>
            <p:spPr bwMode="auto">
              <a:xfrm>
                <a:off x="5133975" y="3798888"/>
                <a:ext cx="22225" cy="80963"/>
              </a:xfrm>
              <a:custGeom>
                <a:avLst/>
                <a:gdLst>
                  <a:gd name="T0" fmla="*/ 0 w 14"/>
                  <a:gd name="T1" fmla="*/ 0 h 51"/>
                  <a:gd name="T2" fmla="*/ 35282190 w 14"/>
                  <a:gd name="T3" fmla="*/ 0 h 51"/>
                  <a:gd name="T4" fmla="*/ 17641889 w 14"/>
                  <a:gd name="T5" fmla="*/ 0 h 51"/>
                  <a:gd name="T6" fmla="*/ 17641889 w 14"/>
                  <a:gd name="T7" fmla="*/ 128529567 h 51"/>
                  <a:gd name="T8" fmla="*/ 0 w 14"/>
                  <a:gd name="T9" fmla="*/ 128529567 h 51"/>
                  <a:gd name="T10" fmla="*/ 35282190 w 14"/>
                  <a:gd name="T11" fmla="*/ 128529567 h 51"/>
                  <a:gd name="T12" fmla="*/ 0 60000 65536"/>
                  <a:gd name="T13" fmla="*/ 0 60000 65536"/>
                  <a:gd name="T14" fmla="*/ 0 60000 65536"/>
                  <a:gd name="T15" fmla="*/ 0 60000 65536"/>
                  <a:gd name="T16" fmla="*/ 0 60000 65536"/>
                  <a:gd name="T17" fmla="*/ 0 60000 65536"/>
                  <a:gd name="T18" fmla="*/ 0 w 14"/>
                  <a:gd name="T19" fmla="*/ 0 h 51"/>
                  <a:gd name="T20" fmla="*/ 14 w 1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14" h="51">
                    <a:moveTo>
                      <a:pt x="0" y="0"/>
                    </a:moveTo>
                    <a:lnTo>
                      <a:pt x="14" y="0"/>
                    </a:lnTo>
                    <a:lnTo>
                      <a:pt x="7" y="0"/>
                    </a:lnTo>
                    <a:lnTo>
                      <a:pt x="7" y="51"/>
                    </a:lnTo>
                    <a:lnTo>
                      <a:pt x="0" y="51"/>
                    </a:lnTo>
                    <a:lnTo>
                      <a:pt x="14" y="51"/>
                    </a:lnTo>
                  </a:path>
                </a:pathLst>
              </a:custGeom>
              <a:noFill/>
              <a:ln w="4">
                <a:solidFill>
                  <a:srgbClr val="FF0000"/>
                </a:solidFill>
                <a:round/>
                <a:headEnd/>
                <a:tailEnd/>
              </a:ln>
            </p:spPr>
            <p:txBody>
              <a:bodyPr/>
              <a:lstStyle/>
              <a:p>
                <a:endParaRPr lang="en-US"/>
              </a:p>
            </p:txBody>
          </p:sp>
          <p:sp>
            <p:nvSpPr>
              <p:cNvPr id="218" name="Freeform 1201"/>
              <p:cNvSpPr>
                <a:spLocks/>
              </p:cNvSpPr>
              <p:nvPr/>
            </p:nvSpPr>
            <p:spPr bwMode="auto">
              <a:xfrm>
                <a:off x="5156200" y="3771901"/>
                <a:ext cx="22225" cy="63500"/>
              </a:xfrm>
              <a:custGeom>
                <a:avLst/>
                <a:gdLst>
                  <a:gd name="T0" fmla="*/ 0 w 14"/>
                  <a:gd name="T1" fmla="*/ 0 h 40"/>
                  <a:gd name="T2" fmla="*/ 35282190 w 14"/>
                  <a:gd name="T3" fmla="*/ 0 h 40"/>
                  <a:gd name="T4" fmla="*/ 17641889 w 14"/>
                  <a:gd name="T5" fmla="*/ 0 h 40"/>
                  <a:gd name="T6" fmla="*/ 17641889 w 14"/>
                  <a:gd name="T7" fmla="*/ 100806236 h 40"/>
                  <a:gd name="T8" fmla="*/ 0 w 14"/>
                  <a:gd name="T9" fmla="*/ 100806236 h 40"/>
                  <a:gd name="T10" fmla="*/ 35282190 w 14"/>
                  <a:gd name="T11" fmla="*/ 100806236 h 40"/>
                  <a:gd name="T12" fmla="*/ 0 60000 65536"/>
                  <a:gd name="T13" fmla="*/ 0 60000 65536"/>
                  <a:gd name="T14" fmla="*/ 0 60000 65536"/>
                  <a:gd name="T15" fmla="*/ 0 60000 65536"/>
                  <a:gd name="T16" fmla="*/ 0 60000 65536"/>
                  <a:gd name="T17" fmla="*/ 0 60000 65536"/>
                  <a:gd name="T18" fmla="*/ 0 w 14"/>
                  <a:gd name="T19" fmla="*/ 0 h 40"/>
                  <a:gd name="T20" fmla="*/ 14 w 14"/>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14" h="40">
                    <a:moveTo>
                      <a:pt x="0" y="0"/>
                    </a:moveTo>
                    <a:lnTo>
                      <a:pt x="14" y="0"/>
                    </a:lnTo>
                    <a:lnTo>
                      <a:pt x="7" y="0"/>
                    </a:lnTo>
                    <a:lnTo>
                      <a:pt x="7" y="40"/>
                    </a:lnTo>
                    <a:lnTo>
                      <a:pt x="0" y="40"/>
                    </a:lnTo>
                    <a:lnTo>
                      <a:pt x="14" y="40"/>
                    </a:lnTo>
                  </a:path>
                </a:pathLst>
              </a:custGeom>
              <a:noFill/>
              <a:ln w="4">
                <a:solidFill>
                  <a:srgbClr val="FF0000"/>
                </a:solidFill>
                <a:round/>
                <a:headEnd/>
                <a:tailEnd/>
              </a:ln>
            </p:spPr>
            <p:txBody>
              <a:bodyPr/>
              <a:lstStyle/>
              <a:p>
                <a:endParaRPr lang="en-US"/>
              </a:p>
            </p:txBody>
          </p:sp>
          <p:sp>
            <p:nvSpPr>
              <p:cNvPr id="219" name="Freeform 1202"/>
              <p:cNvSpPr>
                <a:spLocks/>
              </p:cNvSpPr>
              <p:nvPr/>
            </p:nvSpPr>
            <p:spPr bwMode="auto">
              <a:xfrm>
                <a:off x="5180013" y="3735388"/>
                <a:ext cx="22225" cy="63500"/>
              </a:xfrm>
              <a:custGeom>
                <a:avLst/>
                <a:gdLst>
                  <a:gd name="T0" fmla="*/ 0 w 14"/>
                  <a:gd name="T1" fmla="*/ 0 h 40"/>
                  <a:gd name="T2" fmla="*/ 35282190 w 14"/>
                  <a:gd name="T3" fmla="*/ 0 h 40"/>
                  <a:gd name="T4" fmla="*/ 17641889 w 14"/>
                  <a:gd name="T5" fmla="*/ 0 h 40"/>
                  <a:gd name="T6" fmla="*/ 17641889 w 14"/>
                  <a:gd name="T7" fmla="*/ 100806236 h 40"/>
                  <a:gd name="T8" fmla="*/ 0 w 14"/>
                  <a:gd name="T9" fmla="*/ 100806236 h 40"/>
                  <a:gd name="T10" fmla="*/ 35282190 w 14"/>
                  <a:gd name="T11" fmla="*/ 100806236 h 40"/>
                  <a:gd name="T12" fmla="*/ 0 60000 65536"/>
                  <a:gd name="T13" fmla="*/ 0 60000 65536"/>
                  <a:gd name="T14" fmla="*/ 0 60000 65536"/>
                  <a:gd name="T15" fmla="*/ 0 60000 65536"/>
                  <a:gd name="T16" fmla="*/ 0 60000 65536"/>
                  <a:gd name="T17" fmla="*/ 0 60000 65536"/>
                  <a:gd name="T18" fmla="*/ 0 w 14"/>
                  <a:gd name="T19" fmla="*/ 0 h 40"/>
                  <a:gd name="T20" fmla="*/ 14 w 14"/>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14" h="40">
                    <a:moveTo>
                      <a:pt x="0" y="0"/>
                    </a:moveTo>
                    <a:lnTo>
                      <a:pt x="14" y="0"/>
                    </a:lnTo>
                    <a:lnTo>
                      <a:pt x="7" y="0"/>
                    </a:lnTo>
                    <a:lnTo>
                      <a:pt x="7" y="40"/>
                    </a:lnTo>
                    <a:lnTo>
                      <a:pt x="0" y="40"/>
                    </a:lnTo>
                    <a:lnTo>
                      <a:pt x="14" y="40"/>
                    </a:lnTo>
                  </a:path>
                </a:pathLst>
              </a:custGeom>
              <a:noFill/>
              <a:ln w="4">
                <a:solidFill>
                  <a:srgbClr val="FF0000"/>
                </a:solidFill>
                <a:round/>
                <a:headEnd/>
                <a:tailEnd/>
              </a:ln>
            </p:spPr>
            <p:txBody>
              <a:bodyPr/>
              <a:lstStyle/>
              <a:p>
                <a:endParaRPr lang="en-US"/>
              </a:p>
            </p:txBody>
          </p:sp>
          <p:sp>
            <p:nvSpPr>
              <p:cNvPr id="220" name="Freeform 1203"/>
              <p:cNvSpPr>
                <a:spLocks/>
              </p:cNvSpPr>
              <p:nvPr/>
            </p:nvSpPr>
            <p:spPr bwMode="auto">
              <a:xfrm>
                <a:off x="5202238" y="3713163"/>
                <a:ext cx="22225" cy="55563"/>
              </a:xfrm>
              <a:custGeom>
                <a:avLst/>
                <a:gdLst>
                  <a:gd name="T0" fmla="*/ 0 w 14"/>
                  <a:gd name="T1" fmla="*/ 0 h 35"/>
                  <a:gd name="T2" fmla="*/ 35282190 w 14"/>
                  <a:gd name="T3" fmla="*/ 0 h 35"/>
                  <a:gd name="T4" fmla="*/ 17641889 w 14"/>
                  <a:gd name="T5" fmla="*/ 0 h 35"/>
                  <a:gd name="T6" fmla="*/ 17641889 w 14"/>
                  <a:gd name="T7" fmla="*/ 88207043 h 35"/>
                  <a:gd name="T8" fmla="*/ 0 w 14"/>
                  <a:gd name="T9" fmla="*/ 88207043 h 35"/>
                  <a:gd name="T10" fmla="*/ 35282190 w 14"/>
                  <a:gd name="T11" fmla="*/ 88207043 h 35"/>
                  <a:gd name="T12" fmla="*/ 0 60000 65536"/>
                  <a:gd name="T13" fmla="*/ 0 60000 65536"/>
                  <a:gd name="T14" fmla="*/ 0 60000 65536"/>
                  <a:gd name="T15" fmla="*/ 0 60000 65536"/>
                  <a:gd name="T16" fmla="*/ 0 60000 65536"/>
                  <a:gd name="T17" fmla="*/ 0 60000 65536"/>
                  <a:gd name="T18" fmla="*/ 0 w 14"/>
                  <a:gd name="T19" fmla="*/ 0 h 35"/>
                  <a:gd name="T20" fmla="*/ 14 w 14"/>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14" h="35">
                    <a:moveTo>
                      <a:pt x="0" y="0"/>
                    </a:moveTo>
                    <a:lnTo>
                      <a:pt x="14" y="0"/>
                    </a:lnTo>
                    <a:lnTo>
                      <a:pt x="7" y="0"/>
                    </a:lnTo>
                    <a:lnTo>
                      <a:pt x="7" y="35"/>
                    </a:lnTo>
                    <a:lnTo>
                      <a:pt x="0" y="35"/>
                    </a:lnTo>
                    <a:lnTo>
                      <a:pt x="14" y="35"/>
                    </a:lnTo>
                  </a:path>
                </a:pathLst>
              </a:custGeom>
              <a:noFill/>
              <a:ln w="4">
                <a:solidFill>
                  <a:srgbClr val="FF0000"/>
                </a:solidFill>
                <a:round/>
                <a:headEnd/>
                <a:tailEnd/>
              </a:ln>
            </p:spPr>
            <p:txBody>
              <a:bodyPr/>
              <a:lstStyle/>
              <a:p>
                <a:endParaRPr lang="en-US"/>
              </a:p>
            </p:txBody>
          </p:sp>
          <p:sp>
            <p:nvSpPr>
              <p:cNvPr id="221" name="Freeform 1204"/>
              <p:cNvSpPr>
                <a:spLocks/>
              </p:cNvSpPr>
              <p:nvPr/>
            </p:nvSpPr>
            <p:spPr bwMode="auto">
              <a:xfrm>
                <a:off x="5224463" y="3683001"/>
                <a:ext cx="22225" cy="49213"/>
              </a:xfrm>
              <a:custGeom>
                <a:avLst/>
                <a:gdLst>
                  <a:gd name="T0" fmla="*/ 0 w 14"/>
                  <a:gd name="T1" fmla="*/ 0 h 31"/>
                  <a:gd name="T2" fmla="*/ 35282190 w 14"/>
                  <a:gd name="T3" fmla="*/ 0 h 31"/>
                  <a:gd name="T4" fmla="*/ 17641889 w 14"/>
                  <a:gd name="T5" fmla="*/ 0 h 31"/>
                  <a:gd name="T6" fmla="*/ 17641889 w 14"/>
                  <a:gd name="T7" fmla="*/ 78126437 h 31"/>
                  <a:gd name="T8" fmla="*/ 0 w 14"/>
                  <a:gd name="T9" fmla="*/ 78126437 h 31"/>
                  <a:gd name="T10" fmla="*/ 35282190 w 14"/>
                  <a:gd name="T11" fmla="*/ 78126437 h 31"/>
                  <a:gd name="T12" fmla="*/ 0 60000 65536"/>
                  <a:gd name="T13" fmla="*/ 0 60000 65536"/>
                  <a:gd name="T14" fmla="*/ 0 60000 65536"/>
                  <a:gd name="T15" fmla="*/ 0 60000 65536"/>
                  <a:gd name="T16" fmla="*/ 0 60000 65536"/>
                  <a:gd name="T17" fmla="*/ 0 60000 65536"/>
                  <a:gd name="T18" fmla="*/ 0 w 14"/>
                  <a:gd name="T19" fmla="*/ 0 h 31"/>
                  <a:gd name="T20" fmla="*/ 14 w 14"/>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14" h="31">
                    <a:moveTo>
                      <a:pt x="0" y="0"/>
                    </a:moveTo>
                    <a:lnTo>
                      <a:pt x="14" y="0"/>
                    </a:lnTo>
                    <a:lnTo>
                      <a:pt x="7" y="0"/>
                    </a:lnTo>
                    <a:lnTo>
                      <a:pt x="7" y="31"/>
                    </a:lnTo>
                    <a:lnTo>
                      <a:pt x="0" y="31"/>
                    </a:lnTo>
                    <a:lnTo>
                      <a:pt x="14" y="31"/>
                    </a:lnTo>
                  </a:path>
                </a:pathLst>
              </a:custGeom>
              <a:noFill/>
              <a:ln w="4">
                <a:solidFill>
                  <a:srgbClr val="FF0000"/>
                </a:solidFill>
                <a:round/>
                <a:headEnd/>
                <a:tailEnd/>
              </a:ln>
            </p:spPr>
            <p:txBody>
              <a:bodyPr/>
              <a:lstStyle/>
              <a:p>
                <a:endParaRPr lang="en-US"/>
              </a:p>
            </p:txBody>
          </p:sp>
          <p:sp>
            <p:nvSpPr>
              <p:cNvPr id="222" name="Freeform 1205"/>
              <p:cNvSpPr>
                <a:spLocks/>
              </p:cNvSpPr>
              <p:nvPr/>
            </p:nvSpPr>
            <p:spPr bwMode="auto">
              <a:xfrm>
                <a:off x="5246688" y="3654426"/>
                <a:ext cx="22225" cy="53975"/>
              </a:xfrm>
              <a:custGeom>
                <a:avLst/>
                <a:gdLst>
                  <a:gd name="T0" fmla="*/ 0 w 14"/>
                  <a:gd name="T1" fmla="*/ 0 h 34"/>
                  <a:gd name="T2" fmla="*/ 35282190 w 14"/>
                  <a:gd name="T3" fmla="*/ 0 h 34"/>
                  <a:gd name="T4" fmla="*/ 17641889 w 14"/>
                  <a:gd name="T5" fmla="*/ 0 h 34"/>
                  <a:gd name="T6" fmla="*/ 17641889 w 14"/>
                  <a:gd name="T7" fmla="*/ 85685299 h 34"/>
                  <a:gd name="T8" fmla="*/ 0 w 14"/>
                  <a:gd name="T9" fmla="*/ 85685299 h 34"/>
                  <a:gd name="T10" fmla="*/ 35282190 w 14"/>
                  <a:gd name="T11" fmla="*/ 85685299 h 34"/>
                  <a:gd name="T12" fmla="*/ 0 60000 65536"/>
                  <a:gd name="T13" fmla="*/ 0 60000 65536"/>
                  <a:gd name="T14" fmla="*/ 0 60000 65536"/>
                  <a:gd name="T15" fmla="*/ 0 60000 65536"/>
                  <a:gd name="T16" fmla="*/ 0 60000 65536"/>
                  <a:gd name="T17" fmla="*/ 0 60000 65536"/>
                  <a:gd name="T18" fmla="*/ 0 w 14"/>
                  <a:gd name="T19" fmla="*/ 0 h 34"/>
                  <a:gd name="T20" fmla="*/ 14 w 14"/>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14" h="34">
                    <a:moveTo>
                      <a:pt x="0" y="0"/>
                    </a:moveTo>
                    <a:lnTo>
                      <a:pt x="14" y="0"/>
                    </a:lnTo>
                    <a:lnTo>
                      <a:pt x="7" y="0"/>
                    </a:lnTo>
                    <a:lnTo>
                      <a:pt x="7" y="34"/>
                    </a:lnTo>
                    <a:lnTo>
                      <a:pt x="0" y="34"/>
                    </a:lnTo>
                    <a:lnTo>
                      <a:pt x="14" y="34"/>
                    </a:lnTo>
                  </a:path>
                </a:pathLst>
              </a:custGeom>
              <a:noFill/>
              <a:ln w="4">
                <a:solidFill>
                  <a:srgbClr val="FF0000"/>
                </a:solidFill>
                <a:round/>
                <a:headEnd/>
                <a:tailEnd/>
              </a:ln>
            </p:spPr>
            <p:txBody>
              <a:bodyPr/>
              <a:lstStyle/>
              <a:p>
                <a:endParaRPr lang="en-US"/>
              </a:p>
            </p:txBody>
          </p:sp>
          <p:sp>
            <p:nvSpPr>
              <p:cNvPr id="223" name="Freeform 1206"/>
              <p:cNvSpPr>
                <a:spLocks/>
              </p:cNvSpPr>
              <p:nvPr/>
            </p:nvSpPr>
            <p:spPr bwMode="auto">
              <a:xfrm>
                <a:off x="5272088" y="3629026"/>
                <a:ext cx="22225" cy="53975"/>
              </a:xfrm>
              <a:custGeom>
                <a:avLst/>
                <a:gdLst>
                  <a:gd name="T0" fmla="*/ 0 w 14"/>
                  <a:gd name="T1" fmla="*/ 0 h 34"/>
                  <a:gd name="T2" fmla="*/ 35282190 w 14"/>
                  <a:gd name="T3" fmla="*/ 0 h 34"/>
                  <a:gd name="T4" fmla="*/ 17641889 w 14"/>
                  <a:gd name="T5" fmla="*/ 0 h 34"/>
                  <a:gd name="T6" fmla="*/ 17641889 w 14"/>
                  <a:gd name="T7" fmla="*/ 85685299 h 34"/>
                  <a:gd name="T8" fmla="*/ 0 w 14"/>
                  <a:gd name="T9" fmla="*/ 85685299 h 34"/>
                  <a:gd name="T10" fmla="*/ 35282190 w 14"/>
                  <a:gd name="T11" fmla="*/ 85685299 h 34"/>
                  <a:gd name="T12" fmla="*/ 0 60000 65536"/>
                  <a:gd name="T13" fmla="*/ 0 60000 65536"/>
                  <a:gd name="T14" fmla="*/ 0 60000 65536"/>
                  <a:gd name="T15" fmla="*/ 0 60000 65536"/>
                  <a:gd name="T16" fmla="*/ 0 60000 65536"/>
                  <a:gd name="T17" fmla="*/ 0 60000 65536"/>
                  <a:gd name="T18" fmla="*/ 0 w 14"/>
                  <a:gd name="T19" fmla="*/ 0 h 34"/>
                  <a:gd name="T20" fmla="*/ 14 w 14"/>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14" h="34">
                    <a:moveTo>
                      <a:pt x="0" y="0"/>
                    </a:moveTo>
                    <a:lnTo>
                      <a:pt x="14" y="0"/>
                    </a:lnTo>
                    <a:lnTo>
                      <a:pt x="7" y="0"/>
                    </a:lnTo>
                    <a:lnTo>
                      <a:pt x="7" y="34"/>
                    </a:lnTo>
                    <a:lnTo>
                      <a:pt x="0" y="34"/>
                    </a:lnTo>
                    <a:lnTo>
                      <a:pt x="14" y="34"/>
                    </a:lnTo>
                  </a:path>
                </a:pathLst>
              </a:custGeom>
              <a:noFill/>
              <a:ln w="4">
                <a:solidFill>
                  <a:srgbClr val="FF0000"/>
                </a:solidFill>
                <a:round/>
                <a:headEnd/>
                <a:tailEnd/>
              </a:ln>
            </p:spPr>
            <p:txBody>
              <a:bodyPr/>
              <a:lstStyle/>
              <a:p>
                <a:endParaRPr lang="en-US"/>
              </a:p>
            </p:txBody>
          </p:sp>
          <p:sp>
            <p:nvSpPr>
              <p:cNvPr id="224" name="Freeform 1207"/>
              <p:cNvSpPr>
                <a:spLocks/>
              </p:cNvSpPr>
              <p:nvPr/>
            </p:nvSpPr>
            <p:spPr bwMode="auto">
              <a:xfrm>
                <a:off x="5294313" y="3616326"/>
                <a:ext cx="22225" cy="44450"/>
              </a:xfrm>
              <a:custGeom>
                <a:avLst/>
                <a:gdLst>
                  <a:gd name="T0" fmla="*/ 0 w 14"/>
                  <a:gd name="T1" fmla="*/ 0 h 28"/>
                  <a:gd name="T2" fmla="*/ 35282190 w 14"/>
                  <a:gd name="T3" fmla="*/ 0 h 28"/>
                  <a:gd name="T4" fmla="*/ 17641889 w 14"/>
                  <a:gd name="T5" fmla="*/ 0 h 28"/>
                  <a:gd name="T6" fmla="*/ 17641889 w 14"/>
                  <a:gd name="T7" fmla="*/ 70564381 h 28"/>
                  <a:gd name="T8" fmla="*/ 0 w 14"/>
                  <a:gd name="T9" fmla="*/ 70564381 h 28"/>
                  <a:gd name="T10" fmla="*/ 35282190 w 14"/>
                  <a:gd name="T11" fmla="*/ 70564381 h 28"/>
                  <a:gd name="T12" fmla="*/ 0 60000 65536"/>
                  <a:gd name="T13" fmla="*/ 0 60000 65536"/>
                  <a:gd name="T14" fmla="*/ 0 60000 65536"/>
                  <a:gd name="T15" fmla="*/ 0 60000 65536"/>
                  <a:gd name="T16" fmla="*/ 0 60000 65536"/>
                  <a:gd name="T17" fmla="*/ 0 60000 65536"/>
                  <a:gd name="T18" fmla="*/ 0 w 14"/>
                  <a:gd name="T19" fmla="*/ 0 h 28"/>
                  <a:gd name="T20" fmla="*/ 14 w 14"/>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4" h="28">
                    <a:moveTo>
                      <a:pt x="0" y="0"/>
                    </a:moveTo>
                    <a:lnTo>
                      <a:pt x="14" y="0"/>
                    </a:lnTo>
                    <a:lnTo>
                      <a:pt x="7" y="0"/>
                    </a:lnTo>
                    <a:lnTo>
                      <a:pt x="7" y="28"/>
                    </a:lnTo>
                    <a:lnTo>
                      <a:pt x="0" y="28"/>
                    </a:lnTo>
                    <a:lnTo>
                      <a:pt x="14" y="28"/>
                    </a:lnTo>
                  </a:path>
                </a:pathLst>
              </a:custGeom>
              <a:noFill/>
              <a:ln w="4">
                <a:solidFill>
                  <a:srgbClr val="FF0000"/>
                </a:solidFill>
                <a:round/>
                <a:headEnd/>
                <a:tailEnd/>
              </a:ln>
            </p:spPr>
            <p:txBody>
              <a:bodyPr/>
              <a:lstStyle/>
              <a:p>
                <a:endParaRPr lang="en-US"/>
              </a:p>
            </p:txBody>
          </p:sp>
          <p:sp>
            <p:nvSpPr>
              <p:cNvPr id="225" name="Freeform 1208"/>
              <p:cNvSpPr>
                <a:spLocks/>
              </p:cNvSpPr>
              <p:nvPr/>
            </p:nvSpPr>
            <p:spPr bwMode="auto">
              <a:xfrm>
                <a:off x="5316538" y="3594101"/>
                <a:ext cx="22225" cy="44450"/>
              </a:xfrm>
              <a:custGeom>
                <a:avLst/>
                <a:gdLst>
                  <a:gd name="T0" fmla="*/ 0 w 14"/>
                  <a:gd name="T1" fmla="*/ 0 h 28"/>
                  <a:gd name="T2" fmla="*/ 35282190 w 14"/>
                  <a:gd name="T3" fmla="*/ 0 h 28"/>
                  <a:gd name="T4" fmla="*/ 17641889 w 14"/>
                  <a:gd name="T5" fmla="*/ 0 h 28"/>
                  <a:gd name="T6" fmla="*/ 17641889 w 14"/>
                  <a:gd name="T7" fmla="*/ 70564381 h 28"/>
                  <a:gd name="T8" fmla="*/ 0 w 14"/>
                  <a:gd name="T9" fmla="*/ 70564381 h 28"/>
                  <a:gd name="T10" fmla="*/ 35282190 w 14"/>
                  <a:gd name="T11" fmla="*/ 70564381 h 28"/>
                  <a:gd name="T12" fmla="*/ 0 60000 65536"/>
                  <a:gd name="T13" fmla="*/ 0 60000 65536"/>
                  <a:gd name="T14" fmla="*/ 0 60000 65536"/>
                  <a:gd name="T15" fmla="*/ 0 60000 65536"/>
                  <a:gd name="T16" fmla="*/ 0 60000 65536"/>
                  <a:gd name="T17" fmla="*/ 0 60000 65536"/>
                  <a:gd name="T18" fmla="*/ 0 w 14"/>
                  <a:gd name="T19" fmla="*/ 0 h 28"/>
                  <a:gd name="T20" fmla="*/ 14 w 14"/>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4" h="28">
                    <a:moveTo>
                      <a:pt x="0" y="0"/>
                    </a:moveTo>
                    <a:lnTo>
                      <a:pt x="14" y="0"/>
                    </a:lnTo>
                    <a:lnTo>
                      <a:pt x="7" y="0"/>
                    </a:lnTo>
                    <a:lnTo>
                      <a:pt x="7" y="28"/>
                    </a:lnTo>
                    <a:lnTo>
                      <a:pt x="0" y="28"/>
                    </a:lnTo>
                    <a:lnTo>
                      <a:pt x="14" y="28"/>
                    </a:lnTo>
                  </a:path>
                </a:pathLst>
              </a:custGeom>
              <a:noFill/>
              <a:ln w="4">
                <a:solidFill>
                  <a:srgbClr val="FF0000"/>
                </a:solidFill>
                <a:round/>
                <a:headEnd/>
                <a:tailEnd/>
              </a:ln>
            </p:spPr>
            <p:txBody>
              <a:bodyPr/>
              <a:lstStyle/>
              <a:p>
                <a:endParaRPr lang="en-US"/>
              </a:p>
            </p:txBody>
          </p:sp>
          <p:sp>
            <p:nvSpPr>
              <p:cNvPr id="226" name="Freeform 1209"/>
              <p:cNvSpPr>
                <a:spLocks/>
              </p:cNvSpPr>
              <p:nvPr/>
            </p:nvSpPr>
            <p:spPr bwMode="auto">
              <a:xfrm>
                <a:off x="5338763" y="3576638"/>
                <a:ext cx="22225" cy="41275"/>
              </a:xfrm>
              <a:custGeom>
                <a:avLst/>
                <a:gdLst>
                  <a:gd name="T0" fmla="*/ 0 w 14"/>
                  <a:gd name="T1" fmla="*/ 0 h 26"/>
                  <a:gd name="T2" fmla="*/ 35282190 w 14"/>
                  <a:gd name="T3" fmla="*/ 0 h 26"/>
                  <a:gd name="T4" fmla="*/ 17641889 w 14"/>
                  <a:gd name="T5" fmla="*/ 0 h 26"/>
                  <a:gd name="T6" fmla="*/ 17641889 w 14"/>
                  <a:gd name="T7" fmla="*/ 65524068 h 26"/>
                  <a:gd name="T8" fmla="*/ 0 w 14"/>
                  <a:gd name="T9" fmla="*/ 65524068 h 26"/>
                  <a:gd name="T10" fmla="*/ 35282190 w 14"/>
                  <a:gd name="T11" fmla="*/ 65524068 h 26"/>
                  <a:gd name="T12" fmla="*/ 0 60000 65536"/>
                  <a:gd name="T13" fmla="*/ 0 60000 65536"/>
                  <a:gd name="T14" fmla="*/ 0 60000 65536"/>
                  <a:gd name="T15" fmla="*/ 0 60000 65536"/>
                  <a:gd name="T16" fmla="*/ 0 60000 65536"/>
                  <a:gd name="T17" fmla="*/ 0 60000 65536"/>
                  <a:gd name="T18" fmla="*/ 0 w 14"/>
                  <a:gd name="T19" fmla="*/ 0 h 26"/>
                  <a:gd name="T20" fmla="*/ 14 w 14"/>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4" h="26">
                    <a:moveTo>
                      <a:pt x="0" y="0"/>
                    </a:moveTo>
                    <a:lnTo>
                      <a:pt x="14" y="0"/>
                    </a:lnTo>
                    <a:lnTo>
                      <a:pt x="7" y="0"/>
                    </a:lnTo>
                    <a:lnTo>
                      <a:pt x="7" y="26"/>
                    </a:lnTo>
                    <a:lnTo>
                      <a:pt x="0" y="26"/>
                    </a:lnTo>
                    <a:lnTo>
                      <a:pt x="14" y="26"/>
                    </a:lnTo>
                  </a:path>
                </a:pathLst>
              </a:custGeom>
              <a:noFill/>
              <a:ln w="4">
                <a:solidFill>
                  <a:srgbClr val="FF0000"/>
                </a:solidFill>
                <a:round/>
                <a:headEnd/>
                <a:tailEnd/>
              </a:ln>
            </p:spPr>
            <p:txBody>
              <a:bodyPr/>
              <a:lstStyle/>
              <a:p>
                <a:endParaRPr lang="en-US"/>
              </a:p>
            </p:txBody>
          </p:sp>
          <p:sp>
            <p:nvSpPr>
              <p:cNvPr id="227" name="Freeform 1210"/>
              <p:cNvSpPr>
                <a:spLocks/>
              </p:cNvSpPr>
              <p:nvPr/>
            </p:nvSpPr>
            <p:spPr bwMode="auto">
              <a:xfrm>
                <a:off x="5364163" y="3562351"/>
                <a:ext cx="22225" cy="42863"/>
              </a:xfrm>
              <a:custGeom>
                <a:avLst/>
                <a:gdLst>
                  <a:gd name="T0" fmla="*/ 0 w 14"/>
                  <a:gd name="T1" fmla="*/ 0 h 27"/>
                  <a:gd name="T2" fmla="*/ 35282190 w 14"/>
                  <a:gd name="T3" fmla="*/ 0 h 27"/>
                  <a:gd name="T4" fmla="*/ 17641889 w 14"/>
                  <a:gd name="T5" fmla="*/ 0 h 27"/>
                  <a:gd name="T6" fmla="*/ 17641889 w 14"/>
                  <a:gd name="T7" fmla="*/ 68045812 h 27"/>
                  <a:gd name="T8" fmla="*/ 0 w 14"/>
                  <a:gd name="T9" fmla="*/ 68045812 h 27"/>
                  <a:gd name="T10" fmla="*/ 35282190 w 14"/>
                  <a:gd name="T11" fmla="*/ 68045812 h 27"/>
                  <a:gd name="T12" fmla="*/ 0 60000 65536"/>
                  <a:gd name="T13" fmla="*/ 0 60000 65536"/>
                  <a:gd name="T14" fmla="*/ 0 60000 65536"/>
                  <a:gd name="T15" fmla="*/ 0 60000 65536"/>
                  <a:gd name="T16" fmla="*/ 0 60000 65536"/>
                  <a:gd name="T17" fmla="*/ 0 60000 65536"/>
                  <a:gd name="T18" fmla="*/ 0 w 14"/>
                  <a:gd name="T19" fmla="*/ 0 h 27"/>
                  <a:gd name="T20" fmla="*/ 14 w 14"/>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14" h="27">
                    <a:moveTo>
                      <a:pt x="0" y="0"/>
                    </a:moveTo>
                    <a:lnTo>
                      <a:pt x="14" y="0"/>
                    </a:lnTo>
                    <a:lnTo>
                      <a:pt x="7" y="0"/>
                    </a:lnTo>
                    <a:lnTo>
                      <a:pt x="7" y="27"/>
                    </a:lnTo>
                    <a:lnTo>
                      <a:pt x="0" y="27"/>
                    </a:lnTo>
                    <a:lnTo>
                      <a:pt x="14" y="27"/>
                    </a:lnTo>
                  </a:path>
                </a:pathLst>
              </a:custGeom>
              <a:noFill/>
              <a:ln w="4">
                <a:solidFill>
                  <a:srgbClr val="FF0000"/>
                </a:solidFill>
                <a:round/>
                <a:headEnd/>
                <a:tailEnd/>
              </a:ln>
            </p:spPr>
            <p:txBody>
              <a:bodyPr/>
              <a:lstStyle/>
              <a:p>
                <a:endParaRPr lang="en-US"/>
              </a:p>
            </p:txBody>
          </p:sp>
          <p:sp>
            <p:nvSpPr>
              <p:cNvPr id="228" name="Freeform 1211"/>
              <p:cNvSpPr>
                <a:spLocks/>
              </p:cNvSpPr>
              <p:nvPr/>
            </p:nvSpPr>
            <p:spPr bwMode="auto">
              <a:xfrm>
                <a:off x="5386388" y="3546476"/>
                <a:ext cx="20638" cy="41275"/>
              </a:xfrm>
              <a:custGeom>
                <a:avLst/>
                <a:gdLst>
                  <a:gd name="T0" fmla="*/ 0 w 13"/>
                  <a:gd name="T1" fmla="*/ 0 h 26"/>
                  <a:gd name="T2" fmla="*/ 32763622 w 13"/>
                  <a:gd name="T3" fmla="*/ 0 h 26"/>
                  <a:gd name="T4" fmla="*/ 17642316 w 13"/>
                  <a:gd name="T5" fmla="*/ 0 h 26"/>
                  <a:gd name="T6" fmla="*/ 17642316 w 13"/>
                  <a:gd name="T7" fmla="*/ 65524068 h 26"/>
                  <a:gd name="T8" fmla="*/ 0 w 13"/>
                  <a:gd name="T9" fmla="*/ 65524068 h 26"/>
                  <a:gd name="T10" fmla="*/ 32763622 w 13"/>
                  <a:gd name="T11" fmla="*/ 65524068 h 26"/>
                  <a:gd name="T12" fmla="*/ 0 60000 65536"/>
                  <a:gd name="T13" fmla="*/ 0 60000 65536"/>
                  <a:gd name="T14" fmla="*/ 0 60000 65536"/>
                  <a:gd name="T15" fmla="*/ 0 60000 65536"/>
                  <a:gd name="T16" fmla="*/ 0 60000 65536"/>
                  <a:gd name="T17" fmla="*/ 0 60000 65536"/>
                  <a:gd name="T18" fmla="*/ 0 w 13"/>
                  <a:gd name="T19" fmla="*/ 0 h 26"/>
                  <a:gd name="T20" fmla="*/ 13 w 13"/>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3" h="26">
                    <a:moveTo>
                      <a:pt x="0" y="0"/>
                    </a:moveTo>
                    <a:lnTo>
                      <a:pt x="13" y="0"/>
                    </a:lnTo>
                    <a:lnTo>
                      <a:pt x="7" y="0"/>
                    </a:lnTo>
                    <a:lnTo>
                      <a:pt x="7" y="26"/>
                    </a:lnTo>
                    <a:lnTo>
                      <a:pt x="0" y="26"/>
                    </a:lnTo>
                    <a:lnTo>
                      <a:pt x="13" y="26"/>
                    </a:lnTo>
                  </a:path>
                </a:pathLst>
              </a:custGeom>
              <a:noFill/>
              <a:ln w="4">
                <a:solidFill>
                  <a:srgbClr val="FF0000"/>
                </a:solidFill>
                <a:round/>
                <a:headEnd/>
                <a:tailEnd/>
              </a:ln>
            </p:spPr>
            <p:txBody>
              <a:bodyPr/>
              <a:lstStyle/>
              <a:p>
                <a:endParaRPr lang="en-US"/>
              </a:p>
            </p:txBody>
          </p:sp>
          <p:sp>
            <p:nvSpPr>
              <p:cNvPr id="229" name="Freeform 1212"/>
              <p:cNvSpPr>
                <a:spLocks/>
              </p:cNvSpPr>
              <p:nvPr/>
            </p:nvSpPr>
            <p:spPr bwMode="auto">
              <a:xfrm>
                <a:off x="5407025" y="3532188"/>
                <a:ext cx="22225" cy="44450"/>
              </a:xfrm>
              <a:custGeom>
                <a:avLst/>
                <a:gdLst>
                  <a:gd name="T0" fmla="*/ 0 w 14"/>
                  <a:gd name="T1" fmla="*/ 0 h 28"/>
                  <a:gd name="T2" fmla="*/ 35282190 w 14"/>
                  <a:gd name="T3" fmla="*/ 0 h 28"/>
                  <a:gd name="T4" fmla="*/ 17641889 w 14"/>
                  <a:gd name="T5" fmla="*/ 0 h 28"/>
                  <a:gd name="T6" fmla="*/ 17641889 w 14"/>
                  <a:gd name="T7" fmla="*/ 70564381 h 28"/>
                  <a:gd name="T8" fmla="*/ 0 w 14"/>
                  <a:gd name="T9" fmla="*/ 70564381 h 28"/>
                  <a:gd name="T10" fmla="*/ 35282190 w 14"/>
                  <a:gd name="T11" fmla="*/ 70564381 h 28"/>
                  <a:gd name="T12" fmla="*/ 0 60000 65536"/>
                  <a:gd name="T13" fmla="*/ 0 60000 65536"/>
                  <a:gd name="T14" fmla="*/ 0 60000 65536"/>
                  <a:gd name="T15" fmla="*/ 0 60000 65536"/>
                  <a:gd name="T16" fmla="*/ 0 60000 65536"/>
                  <a:gd name="T17" fmla="*/ 0 60000 65536"/>
                  <a:gd name="T18" fmla="*/ 0 w 14"/>
                  <a:gd name="T19" fmla="*/ 0 h 28"/>
                  <a:gd name="T20" fmla="*/ 14 w 14"/>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4" h="28">
                    <a:moveTo>
                      <a:pt x="0" y="0"/>
                    </a:moveTo>
                    <a:lnTo>
                      <a:pt x="14" y="0"/>
                    </a:lnTo>
                    <a:lnTo>
                      <a:pt x="7" y="0"/>
                    </a:lnTo>
                    <a:lnTo>
                      <a:pt x="7" y="28"/>
                    </a:lnTo>
                    <a:lnTo>
                      <a:pt x="0" y="28"/>
                    </a:lnTo>
                    <a:lnTo>
                      <a:pt x="14" y="28"/>
                    </a:lnTo>
                  </a:path>
                </a:pathLst>
              </a:custGeom>
              <a:noFill/>
              <a:ln w="4">
                <a:solidFill>
                  <a:srgbClr val="FF0000"/>
                </a:solidFill>
                <a:round/>
                <a:headEnd/>
                <a:tailEnd/>
              </a:ln>
            </p:spPr>
            <p:txBody>
              <a:bodyPr/>
              <a:lstStyle/>
              <a:p>
                <a:endParaRPr lang="en-US"/>
              </a:p>
            </p:txBody>
          </p:sp>
          <p:sp>
            <p:nvSpPr>
              <p:cNvPr id="230" name="Freeform 1213"/>
              <p:cNvSpPr>
                <a:spLocks/>
              </p:cNvSpPr>
              <p:nvPr/>
            </p:nvSpPr>
            <p:spPr bwMode="auto">
              <a:xfrm>
                <a:off x="5429250" y="3514726"/>
                <a:ext cx="22225" cy="42863"/>
              </a:xfrm>
              <a:custGeom>
                <a:avLst/>
                <a:gdLst>
                  <a:gd name="T0" fmla="*/ 0 w 14"/>
                  <a:gd name="T1" fmla="*/ 0 h 27"/>
                  <a:gd name="T2" fmla="*/ 35282190 w 14"/>
                  <a:gd name="T3" fmla="*/ 0 h 27"/>
                  <a:gd name="T4" fmla="*/ 17641889 w 14"/>
                  <a:gd name="T5" fmla="*/ 0 h 27"/>
                  <a:gd name="T6" fmla="*/ 17641889 w 14"/>
                  <a:gd name="T7" fmla="*/ 68045812 h 27"/>
                  <a:gd name="T8" fmla="*/ 0 w 14"/>
                  <a:gd name="T9" fmla="*/ 68045812 h 27"/>
                  <a:gd name="T10" fmla="*/ 35282190 w 14"/>
                  <a:gd name="T11" fmla="*/ 68045812 h 27"/>
                  <a:gd name="T12" fmla="*/ 0 60000 65536"/>
                  <a:gd name="T13" fmla="*/ 0 60000 65536"/>
                  <a:gd name="T14" fmla="*/ 0 60000 65536"/>
                  <a:gd name="T15" fmla="*/ 0 60000 65536"/>
                  <a:gd name="T16" fmla="*/ 0 60000 65536"/>
                  <a:gd name="T17" fmla="*/ 0 60000 65536"/>
                  <a:gd name="T18" fmla="*/ 0 w 14"/>
                  <a:gd name="T19" fmla="*/ 0 h 27"/>
                  <a:gd name="T20" fmla="*/ 14 w 14"/>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14" h="27">
                    <a:moveTo>
                      <a:pt x="0" y="0"/>
                    </a:moveTo>
                    <a:lnTo>
                      <a:pt x="14" y="0"/>
                    </a:lnTo>
                    <a:lnTo>
                      <a:pt x="7" y="0"/>
                    </a:lnTo>
                    <a:lnTo>
                      <a:pt x="7" y="27"/>
                    </a:lnTo>
                    <a:lnTo>
                      <a:pt x="0" y="27"/>
                    </a:lnTo>
                    <a:lnTo>
                      <a:pt x="14" y="27"/>
                    </a:lnTo>
                  </a:path>
                </a:pathLst>
              </a:custGeom>
              <a:noFill/>
              <a:ln w="4">
                <a:solidFill>
                  <a:srgbClr val="FF0000"/>
                </a:solidFill>
                <a:round/>
                <a:headEnd/>
                <a:tailEnd/>
              </a:ln>
            </p:spPr>
            <p:txBody>
              <a:bodyPr/>
              <a:lstStyle/>
              <a:p>
                <a:endParaRPr lang="en-US"/>
              </a:p>
            </p:txBody>
          </p:sp>
          <p:sp>
            <p:nvSpPr>
              <p:cNvPr id="231" name="Freeform 1214"/>
              <p:cNvSpPr>
                <a:spLocks/>
              </p:cNvSpPr>
              <p:nvPr/>
            </p:nvSpPr>
            <p:spPr bwMode="auto">
              <a:xfrm>
                <a:off x="5451475" y="3498851"/>
                <a:ext cx="22225" cy="41275"/>
              </a:xfrm>
              <a:custGeom>
                <a:avLst/>
                <a:gdLst>
                  <a:gd name="T0" fmla="*/ 0 w 14"/>
                  <a:gd name="T1" fmla="*/ 0 h 26"/>
                  <a:gd name="T2" fmla="*/ 35282190 w 14"/>
                  <a:gd name="T3" fmla="*/ 0 h 26"/>
                  <a:gd name="T4" fmla="*/ 17641889 w 14"/>
                  <a:gd name="T5" fmla="*/ 0 h 26"/>
                  <a:gd name="T6" fmla="*/ 17641889 w 14"/>
                  <a:gd name="T7" fmla="*/ 65524068 h 26"/>
                  <a:gd name="T8" fmla="*/ 0 w 14"/>
                  <a:gd name="T9" fmla="*/ 65524068 h 26"/>
                  <a:gd name="T10" fmla="*/ 35282190 w 14"/>
                  <a:gd name="T11" fmla="*/ 65524068 h 26"/>
                  <a:gd name="T12" fmla="*/ 0 60000 65536"/>
                  <a:gd name="T13" fmla="*/ 0 60000 65536"/>
                  <a:gd name="T14" fmla="*/ 0 60000 65536"/>
                  <a:gd name="T15" fmla="*/ 0 60000 65536"/>
                  <a:gd name="T16" fmla="*/ 0 60000 65536"/>
                  <a:gd name="T17" fmla="*/ 0 60000 65536"/>
                  <a:gd name="T18" fmla="*/ 0 w 14"/>
                  <a:gd name="T19" fmla="*/ 0 h 26"/>
                  <a:gd name="T20" fmla="*/ 14 w 14"/>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4" h="26">
                    <a:moveTo>
                      <a:pt x="0" y="0"/>
                    </a:moveTo>
                    <a:lnTo>
                      <a:pt x="14" y="0"/>
                    </a:lnTo>
                    <a:lnTo>
                      <a:pt x="7" y="0"/>
                    </a:lnTo>
                    <a:lnTo>
                      <a:pt x="7" y="26"/>
                    </a:lnTo>
                    <a:lnTo>
                      <a:pt x="0" y="26"/>
                    </a:lnTo>
                    <a:lnTo>
                      <a:pt x="14" y="26"/>
                    </a:lnTo>
                  </a:path>
                </a:pathLst>
              </a:custGeom>
              <a:noFill/>
              <a:ln w="4">
                <a:solidFill>
                  <a:srgbClr val="FF0000"/>
                </a:solidFill>
                <a:round/>
                <a:headEnd/>
                <a:tailEnd/>
              </a:ln>
            </p:spPr>
            <p:txBody>
              <a:bodyPr/>
              <a:lstStyle/>
              <a:p>
                <a:endParaRPr lang="en-US"/>
              </a:p>
            </p:txBody>
          </p:sp>
          <p:sp>
            <p:nvSpPr>
              <p:cNvPr id="232" name="Freeform 1215"/>
              <p:cNvSpPr>
                <a:spLocks/>
              </p:cNvSpPr>
              <p:nvPr/>
            </p:nvSpPr>
            <p:spPr bwMode="auto">
              <a:xfrm>
                <a:off x="5476875" y="3481388"/>
                <a:ext cx="22225" cy="46038"/>
              </a:xfrm>
              <a:custGeom>
                <a:avLst/>
                <a:gdLst>
                  <a:gd name="T0" fmla="*/ 0 w 14"/>
                  <a:gd name="T1" fmla="*/ 0 h 29"/>
                  <a:gd name="T2" fmla="*/ 35282190 w 14"/>
                  <a:gd name="T3" fmla="*/ 0 h 29"/>
                  <a:gd name="T4" fmla="*/ 17641889 w 14"/>
                  <a:gd name="T5" fmla="*/ 0 h 29"/>
                  <a:gd name="T6" fmla="*/ 17641889 w 14"/>
                  <a:gd name="T7" fmla="*/ 73086124 h 29"/>
                  <a:gd name="T8" fmla="*/ 0 w 14"/>
                  <a:gd name="T9" fmla="*/ 73086124 h 29"/>
                  <a:gd name="T10" fmla="*/ 35282190 w 14"/>
                  <a:gd name="T11" fmla="*/ 73086124 h 29"/>
                  <a:gd name="T12" fmla="*/ 0 60000 65536"/>
                  <a:gd name="T13" fmla="*/ 0 60000 65536"/>
                  <a:gd name="T14" fmla="*/ 0 60000 65536"/>
                  <a:gd name="T15" fmla="*/ 0 60000 65536"/>
                  <a:gd name="T16" fmla="*/ 0 60000 65536"/>
                  <a:gd name="T17" fmla="*/ 0 60000 65536"/>
                  <a:gd name="T18" fmla="*/ 0 w 14"/>
                  <a:gd name="T19" fmla="*/ 0 h 29"/>
                  <a:gd name="T20" fmla="*/ 14 w 14"/>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14" h="29">
                    <a:moveTo>
                      <a:pt x="0" y="0"/>
                    </a:moveTo>
                    <a:lnTo>
                      <a:pt x="14" y="0"/>
                    </a:lnTo>
                    <a:lnTo>
                      <a:pt x="7" y="0"/>
                    </a:lnTo>
                    <a:lnTo>
                      <a:pt x="7" y="29"/>
                    </a:lnTo>
                    <a:lnTo>
                      <a:pt x="0" y="29"/>
                    </a:lnTo>
                    <a:lnTo>
                      <a:pt x="14" y="29"/>
                    </a:lnTo>
                  </a:path>
                </a:pathLst>
              </a:custGeom>
              <a:noFill/>
              <a:ln w="4">
                <a:solidFill>
                  <a:srgbClr val="FF0000"/>
                </a:solidFill>
                <a:round/>
                <a:headEnd/>
                <a:tailEnd/>
              </a:ln>
            </p:spPr>
            <p:txBody>
              <a:bodyPr/>
              <a:lstStyle/>
              <a:p>
                <a:endParaRPr lang="en-US"/>
              </a:p>
            </p:txBody>
          </p:sp>
          <p:sp>
            <p:nvSpPr>
              <p:cNvPr id="233" name="Freeform 1216"/>
              <p:cNvSpPr>
                <a:spLocks/>
              </p:cNvSpPr>
              <p:nvPr/>
            </p:nvSpPr>
            <p:spPr bwMode="auto">
              <a:xfrm>
                <a:off x="5499100" y="3465513"/>
                <a:ext cx="22225" cy="47625"/>
              </a:xfrm>
              <a:custGeom>
                <a:avLst/>
                <a:gdLst>
                  <a:gd name="T0" fmla="*/ 0 w 14"/>
                  <a:gd name="T1" fmla="*/ 0 h 30"/>
                  <a:gd name="T2" fmla="*/ 35282190 w 14"/>
                  <a:gd name="T3" fmla="*/ 0 h 30"/>
                  <a:gd name="T4" fmla="*/ 17641889 w 14"/>
                  <a:gd name="T5" fmla="*/ 0 h 30"/>
                  <a:gd name="T6" fmla="*/ 17641889 w 14"/>
                  <a:gd name="T7" fmla="*/ 75604693 h 30"/>
                  <a:gd name="T8" fmla="*/ 0 w 14"/>
                  <a:gd name="T9" fmla="*/ 75604693 h 30"/>
                  <a:gd name="T10" fmla="*/ 35282190 w 14"/>
                  <a:gd name="T11" fmla="*/ 75604693 h 30"/>
                  <a:gd name="T12" fmla="*/ 0 60000 65536"/>
                  <a:gd name="T13" fmla="*/ 0 60000 65536"/>
                  <a:gd name="T14" fmla="*/ 0 60000 65536"/>
                  <a:gd name="T15" fmla="*/ 0 60000 65536"/>
                  <a:gd name="T16" fmla="*/ 0 60000 65536"/>
                  <a:gd name="T17" fmla="*/ 0 60000 65536"/>
                  <a:gd name="T18" fmla="*/ 0 w 14"/>
                  <a:gd name="T19" fmla="*/ 0 h 30"/>
                  <a:gd name="T20" fmla="*/ 14 w 14"/>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4" h="30">
                    <a:moveTo>
                      <a:pt x="0" y="0"/>
                    </a:moveTo>
                    <a:lnTo>
                      <a:pt x="14" y="0"/>
                    </a:lnTo>
                    <a:lnTo>
                      <a:pt x="7" y="0"/>
                    </a:lnTo>
                    <a:lnTo>
                      <a:pt x="7" y="30"/>
                    </a:lnTo>
                    <a:lnTo>
                      <a:pt x="0" y="30"/>
                    </a:lnTo>
                    <a:lnTo>
                      <a:pt x="14" y="30"/>
                    </a:lnTo>
                  </a:path>
                </a:pathLst>
              </a:custGeom>
              <a:noFill/>
              <a:ln w="4">
                <a:solidFill>
                  <a:srgbClr val="FF0000"/>
                </a:solidFill>
                <a:round/>
                <a:headEnd/>
                <a:tailEnd/>
              </a:ln>
            </p:spPr>
            <p:txBody>
              <a:bodyPr/>
              <a:lstStyle/>
              <a:p>
                <a:endParaRPr lang="en-US"/>
              </a:p>
            </p:txBody>
          </p:sp>
          <p:sp>
            <p:nvSpPr>
              <p:cNvPr id="234" name="Freeform 1217"/>
              <p:cNvSpPr>
                <a:spLocks/>
              </p:cNvSpPr>
              <p:nvPr/>
            </p:nvSpPr>
            <p:spPr bwMode="auto">
              <a:xfrm>
                <a:off x="5521325" y="3446463"/>
                <a:ext cx="22225" cy="49213"/>
              </a:xfrm>
              <a:custGeom>
                <a:avLst/>
                <a:gdLst>
                  <a:gd name="T0" fmla="*/ 0 w 14"/>
                  <a:gd name="T1" fmla="*/ 0 h 31"/>
                  <a:gd name="T2" fmla="*/ 35282190 w 14"/>
                  <a:gd name="T3" fmla="*/ 0 h 31"/>
                  <a:gd name="T4" fmla="*/ 17641889 w 14"/>
                  <a:gd name="T5" fmla="*/ 0 h 31"/>
                  <a:gd name="T6" fmla="*/ 17641889 w 14"/>
                  <a:gd name="T7" fmla="*/ 78126437 h 31"/>
                  <a:gd name="T8" fmla="*/ 0 w 14"/>
                  <a:gd name="T9" fmla="*/ 78126437 h 31"/>
                  <a:gd name="T10" fmla="*/ 35282190 w 14"/>
                  <a:gd name="T11" fmla="*/ 78126437 h 31"/>
                  <a:gd name="T12" fmla="*/ 0 60000 65536"/>
                  <a:gd name="T13" fmla="*/ 0 60000 65536"/>
                  <a:gd name="T14" fmla="*/ 0 60000 65536"/>
                  <a:gd name="T15" fmla="*/ 0 60000 65536"/>
                  <a:gd name="T16" fmla="*/ 0 60000 65536"/>
                  <a:gd name="T17" fmla="*/ 0 60000 65536"/>
                  <a:gd name="T18" fmla="*/ 0 w 14"/>
                  <a:gd name="T19" fmla="*/ 0 h 31"/>
                  <a:gd name="T20" fmla="*/ 14 w 14"/>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14" h="31">
                    <a:moveTo>
                      <a:pt x="0" y="0"/>
                    </a:moveTo>
                    <a:lnTo>
                      <a:pt x="14" y="0"/>
                    </a:lnTo>
                    <a:lnTo>
                      <a:pt x="7" y="0"/>
                    </a:lnTo>
                    <a:lnTo>
                      <a:pt x="7" y="31"/>
                    </a:lnTo>
                    <a:lnTo>
                      <a:pt x="0" y="31"/>
                    </a:lnTo>
                    <a:lnTo>
                      <a:pt x="14" y="31"/>
                    </a:lnTo>
                  </a:path>
                </a:pathLst>
              </a:custGeom>
              <a:noFill/>
              <a:ln w="4">
                <a:solidFill>
                  <a:srgbClr val="FF0000"/>
                </a:solidFill>
                <a:round/>
                <a:headEnd/>
                <a:tailEnd/>
              </a:ln>
            </p:spPr>
            <p:txBody>
              <a:bodyPr/>
              <a:lstStyle/>
              <a:p>
                <a:endParaRPr lang="en-US"/>
              </a:p>
            </p:txBody>
          </p:sp>
          <p:sp>
            <p:nvSpPr>
              <p:cNvPr id="235" name="Freeform 1218"/>
              <p:cNvSpPr>
                <a:spLocks/>
              </p:cNvSpPr>
              <p:nvPr/>
            </p:nvSpPr>
            <p:spPr bwMode="auto">
              <a:xfrm>
                <a:off x="5543550" y="3425826"/>
                <a:ext cx="22225" cy="50800"/>
              </a:xfrm>
              <a:custGeom>
                <a:avLst/>
                <a:gdLst>
                  <a:gd name="T0" fmla="*/ 0 w 14"/>
                  <a:gd name="T1" fmla="*/ 0 h 32"/>
                  <a:gd name="T2" fmla="*/ 35282190 w 14"/>
                  <a:gd name="T3" fmla="*/ 0 h 32"/>
                  <a:gd name="T4" fmla="*/ 17641889 w 14"/>
                  <a:gd name="T5" fmla="*/ 0 h 32"/>
                  <a:gd name="T6" fmla="*/ 17641889 w 14"/>
                  <a:gd name="T7" fmla="*/ 80644986 h 32"/>
                  <a:gd name="T8" fmla="*/ 0 w 14"/>
                  <a:gd name="T9" fmla="*/ 80644986 h 32"/>
                  <a:gd name="T10" fmla="*/ 35282190 w 14"/>
                  <a:gd name="T11" fmla="*/ 80644986 h 32"/>
                  <a:gd name="T12" fmla="*/ 0 60000 65536"/>
                  <a:gd name="T13" fmla="*/ 0 60000 65536"/>
                  <a:gd name="T14" fmla="*/ 0 60000 65536"/>
                  <a:gd name="T15" fmla="*/ 0 60000 65536"/>
                  <a:gd name="T16" fmla="*/ 0 60000 65536"/>
                  <a:gd name="T17" fmla="*/ 0 60000 65536"/>
                  <a:gd name="T18" fmla="*/ 0 w 14"/>
                  <a:gd name="T19" fmla="*/ 0 h 32"/>
                  <a:gd name="T20" fmla="*/ 14 w 1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4" h="32">
                    <a:moveTo>
                      <a:pt x="0" y="0"/>
                    </a:moveTo>
                    <a:lnTo>
                      <a:pt x="14" y="0"/>
                    </a:lnTo>
                    <a:lnTo>
                      <a:pt x="7" y="0"/>
                    </a:lnTo>
                    <a:lnTo>
                      <a:pt x="7" y="32"/>
                    </a:lnTo>
                    <a:lnTo>
                      <a:pt x="0" y="32"/>
                    </a:lnTo>
                    <a:lnTo>
                      <a:pt x="14" y="32"/>
                    </a:lnTo>
                  </a:path>
                </a:pathLst>
              </a:custGeom>
              <a:noFill/>
              <a:ln w="4">
                <a:solidFill>
                  <a:srgbClr val="FF0000"/>
                </a:solidFill>
                <a:round/>
                <a:headEnd/>
                <a:tailEnd/>
              </a:ln>
            </p:spPr>
            <p:txBody>
              <a:bodyPr/>
              <a:lstStyle/>
              <a:p>
                <a:endParaRPr lang="en-US"/>
              </a:p>
            </p:txBody>
          </p:sp>
          <p:sp>
            <p:nvSpPr>
              <p:cNvPr id="236" name="Freeform 1219"/>
              <p:cNvSpPr>
                <a:spLocks/>
              </p:cNvSpPr>
              <p:nvPr/>
            </p:nvSpPr>
            <p:spPr bwMode="auto">
              <a:xfrm>
                <a:off x="5568950" y="3409951"/>
                <a:ext cx="22225" cy="47625"/>
              </a:xfrm>
              <a:custGeom>
                <a:avLst/>
                <a:gdLst>
                  <a:gd name="T0" fmla="*/ 0 w 14"/>
                  <a:gd name="T1" fmla="*/ 0 h 30"/>
                  <a:gd name="T2" fmla="*/ 35282190 w 14"/>
                  <a:gd name="T3" fmla="*/ 0 h 30"/>
                  <a:gd name="T4" fmla="*/ 17641889 w 14"/>
                  <a:gd name="T5" fmla="*/ 0 h 30"/>
                  <a:gd name="T6" fmla="*/ 17641889 w 14"/>
                  <a:gd name="T7" fmla="*/ 75604693 h 30"/>
                  <a:gd name="T8" fmla="*/ 0 w 14"/>
                  <a:gd name="T9" fmla="*/ 75604693 h 30"/>
                  <a:gd name="T10" fmla="*/ 35282190 w 14"/>
                  <a:gd name="T11" fmla="*/ 75604693 h 30"/>
                  <a:gd name="T12" fmla="*/ 0 60000 65536"/>
                  <a:gd name="T13" fmla="*/ 0 60000 65536"/>
                  <a:gd name="T14" fmla="*/ 0 60000 65536"/>
                  <a:gd name="T15" fmla="*/ 0 60000 65536"/>
                  <a:gd name="T16" fmla="*/ 0 60000 65536"/>
                  <a:gd name="T17" fmla="*/ 0 60000 65536"/>
                  <a:gd name="T18" fmla="*/ 0 w 14"/>
                  <a:gd name="T19" fmla="*/ 0 h 30"/>
                  <a:gd name="T20" fmla="*/ 14 w 14"/>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4" h="30">
                    <a:moveTo>
                      <a:pt x="0" y="0"/>
                    </a:moveTo>
                    <a:lnTo>
                      <a:pt x="14" y="0"/>
                    </a:lnTo>
                    <a:lnTo>
                      <a:pt x="7" y="0"/>
                    </a:lnTo>
                    <a:lnTo>
                      <a:pt x="7" y="30"/>
                    </a:lnTo>
                    <a:lnTo>
                      <a:pt x="0" y="30"/>
                    </a:lnTo>
                    <a:lnTo>
                      <a:pt x="14" y="30"/>
                    </a:lnTo>
                  </a:path>
                </a:pathLst>
              </a:custGeom>
              <a:noFill/>
              <a:ln w="4">
                <a:solidFill>
                  <a:srgbClr val="FF0000"/>
                </a:solidFill>
                <a:round/>
                <a:headEnd/>
                <a:tailEnd/>
              </a:ln>
            </p:spPr>
            <p:txBody>
              <a:bodyPr/>
              <a:lstStyle/>
              <a:p>
                <a:endParaRPr lang="en-US"/>
              </a:p>
            </p:txBody>
          </p:sp>
          <p:sp>
            <p:nvSpPr>
              <p:cNvPr id="237" name="Freeform 1220"/>
              <p:cNvSpPr>
                <a:spLocks/>
              </p:cNvSpPr>
              <p:nvPr/>
            </p:nvSpPr>
            <p:spPr bwMode="auto">
              <a:xfrm>
                <a:off x="5591175" y="3384551"/>
                <a:ext cx="22225" cy="50800"/>
              </a:xfrm>
              <a:custGeom>
                <a:avLst/>
                <a:gdLst>
                  <a:gd name="T0" fmla="*/ 0 w 14"/>
                  <a:gd name="T1" fmla="*/ 0 h 32"/>
                  <a:gd name="T2" fmla="*/ 35282190 w 14"/>
                  <a:gd name="T3" fmla="*/ 0 h 32"/>
                  <a:gd name="T4" fmla="*/ 17641889 w 14"/>
                  <a:gd name="T5" fmla="*/ 0 h 32"/>
                  <a:gd name="T6" fmla="*/ 17641889 w 14"/>
                  <a:gd name="T7" fmla="*/ 80644986 h 32"/>
                  <a:gd name="T8" fmla="*/ 0 w 14"/>
                  <a:gd name="T9" fmla="*/ 80644986 h 32"/>
                  <a:gd name="T10" fmla="*/ 35282190 w 14"/>
                  <a:gd name="T11" fmla="*/ 80644986 h 32"/>
                  <a:gd name="T12" fmla="*/ 0 60000 65536"/>
                  <a:gd name="T13" fmla="*/ 0 60000 65536"/>
                  <a:gd name="T14" fmla="*/ 0 60000 65536"/>
                  <a:gd name="T15" fmla="*/ 0 60000 65536"/>
                  <a:gd name="T16" fmla="*/ 0 60000 65536"/>
                  <a:gd name="T17" fmla="*/ 0 60000 65536"/>
                  <a:gd name="T18" fmla="*/ 0 w 14"/>
                  <a:gd name="T19" fmla="*/ 0 h 32"/>
                  <a:gd name="T20" fmla="*/ 14 w 1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4" h="32">
                    <a:moveTo>
                      <a:pt x="0" y="0"/>
                    </a:moveTo>
                    <a:lnTo>
                      <a:pt x="14" y="0"/>
                    </a:lnTo>
                    <a:lnTo>
                      <a:pt x="7" y="0"/>
                    </a:lnTo>
                    <a:lnTo>
                      <a:pt x="7" y="32"/>
                    </a:lnTo>
                    <a:lnTo>
                      <a:pt x="0" y="32"/>
                    </a:lnTo>
                    <a:lnTo>
                      <a:pt x="14" y="32"/>
                    </a:lnTo>
                  </a:path>
                </a:pathLst>
              </a:custGeom>
              <a:noFill/>
              <a:ln w="4">
                <a:solidFill>
                  <a:srgbClr val="FF0000"/>
                </a:solidFill>
                <a:round/>
                <a:headEnd/>
                <a:tailEnd/>
              </a:ln>
            </p:spPr>
            <p:txBody>
              <a:bodyPr/>
              <a:lstStyle/>
              <a:p>
                <a:endParaRPr lang="en-US"/>
              </a:p>
            </p:txBody>
          </p:sp>
          <p:sp>
            <p:nvSpPr>
              <p:cNvPr id="238" name="Freeform 1221"/>
              <p:cNvSpPr>
                <a:spLocks/>
              </p:cNvSpPr>
              <p:nvPr/>
            </p:nvSpPr>
            <p:spPr bwMode="auto">
              <a:xfrm>
                <a:off x="5613400" y="3362326"/>
                <a:ext cx="22225" cy="50800"/>
              </a:xfrm>
              <a:custGeom>
                <a:avLst/>
                <a:gdLst>
                  <a:gd name="T0" fmla="*/ 0 w 14"/>
                  <a:gd name="T1" fmla="*/ 0 h 32"/>
                  <a:gd name="T2" fmla="*/ 35282190 w 14"/>
                  <a:gd name="T3" fmla="*/ 0 h 32"/>
                  <a:gd name="T4" fmla="*/ 17641889 w 14"/>
                  <a:gd name="T5" fmla="*/ 0 h 32"/>
                  <a:gd name="T6" fmla="*/ 17641889 w 14"/>
                  <a:gd name="T7" fmla="*/ 80644986 h 32"/>
                  <a:gd name="T8" fmla="*/ 0 w 14"/>
                  <a:gd name="T9" fmla="*/ 80644986 h 32"/>
                  <a:gd name="T10" fmla="*/ 35282190 w 14"/>
                  <a:gd name="T11" fmla="*/ 80644986 h 32"/>
                  <a:gd name="T12" fmla="*/ 0 60000 65536"/>
                  <a:gd name="T13" fmla="*/ 0 60000 65536"/>
                  <a:gd name="T14" fmla="*/ 0 60000 65536"/>
                  <a:gd name="T15" fmla="*/ 0 60000 65536"/>
                  <a:gd name="T16" fmla="*/ 0 60000 65536"/>
                  <a:gd name="T17" fmla="*/ 0 60000 65536"/>
                  <a:gd name="T18" fmla="*/ 0 w 14"/>
                  <a:gd name="T19" fmla="*/ 0 h 32"/>
                  <a:gd name="T20" fmla="*/ 14 w 1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4" h="32">
                    <a:moveTo>
                      <a:pt x="0" y="0"/>
                    </a:moveTo>
                    <a:lnTo>
                      <a:pt x="14" y="0"/>
                    </a:lnTo>
                    <a:lnTo>
                      <a:pt x="7" y="0"/>
                    </a:lnTo>
                    <a:lnTo>
                      <a:pt x="7" y="32"/>
                    </a:lnTo>
                    <a:lnTo>
                      <a:pt x="0" y="32"/>
                    </a:lnTo>
                    <a:lnTo>
                      <a:pt x="14" y="32"/>
                    </a:lnTo>
                  </a:path>
                </a:pathLst>
              </a:custGeom>
              <a:noFill/>
              <a:ln w="4">
                <a:solidFill>
                  <a:srgbClr val="FF0000"/>
                </a:solidFill>
                <a:round/>
                <a:headEnd/>
                <a:tailEnd/>
              </a:ln>
            </p:spPr>
            <p:txBody>
              <a:bodyPr/>
              <a:lstStyle/>
              <a:p>
                <a:endParaRPr lang="en-US"/>
              </a:p>
            </p:txBody>
          </p:sp>
          <p:sp>
            <p:nvSpPr>
              <p:cNvPr id="239" name="Freeform 1222"/>
              <p:cNvSpPr>
                <a:spLocks/>
              </p:cNvSpPr>
              <p:nvPr/>
            </p:nvSpPr>
            <p:spPr bwMode="auto">
              <a:xfrm>
                <a:off x="5635625" y="3340101"/>
                <a:ext cx="22225" cy="50800"/>
              </a:xfrm>
              <a:custGeom>
                <a:avLst/>
                <a:gdLst>
                  <a:gd name="T0" fmla="*/ 0 w 14"/>
                  <a:gd name="T1" fmla="*/ 0 h 32"/>
                  <a:gd name="T2" fmla="*/ 35282190 w 14"/>
                  <a:gd name="T3" fmla="*/ 0 h 32"/>
                  <a:gd name="T4" fmla="*/ 17641889 w 14"/>
                  <a:gd name="T5" fmla="*/ 0 h 32"/>
                  <a:gd name="T6" fmla="*/ 17641889 w 14"/>
                  <a:gd name="T7" fmla="*/ 80644986 h 32"/>
                  <a:gd name="T8" fmla="*/ 0 w 14"/>
                  <a:gd name="T9" fmla="*/ 80644986 h 32"/>
                  <a:gd name="T10" fmla="*/ 35282190 w 14"/>
                  <a:gd name="T11" fmla="*/ 80644986 h 32"/>
                  <a:gd name="T12" fmla="*/ 0 60000 65536"/>
                  <a:gd name="T13" fmla="*/ 0 60000 65536"/>
                  <a:gd name="T14" fmla="*/ 0 60000 65536"/>
                  <a:gd name="T15" fmla="*/ 0 60000 65536"/>
                  <a:gd name="T16" fmla="*/ 0 60000 65536"/>
                  <a:gd name="T17" fmla="*/ 0 60000 65536"/>
                  <a:gd name="T18" fmla="*/ 0 w 14"/>
                  <a:gd name="T19" fmla="*/ 0 h 32"/>
                  <a:gd name="T20" fmla="*/ 14 w 1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4" h="32">
                    <a:moveTo>
                      <a:pt x="0" y="0"/>
                    </a:moveTo>
                    <a:lnTo>
                      <a:pt x="14" y="0"/>
                    </a:lnTo>
                    <a:lnTo>
                      <a:pt x="7" y="0"/>
                    </a:lnTo>
                    <a:lnTo>
                      <a:pt x="7" y="32"/>
                    </a:lnTo>
                    <a:lnTo>
                      <a:pt x="0" y="32"/>
                    </a:lnTo>
                    <a:lnTo>
                      <a:pt x="14" y="32"/>
                    </a:lnTo>
                  </a:path>
                </a:pathLst>
              </a:custGeom>
              <a:noFill/>
              <a:ln w="4">
                <a:solidFill>
                  <a:srgbClr val="FF0000"/>
                </a:solidFill>
                <a:round/>
                <a:headEnd/>
                <a:tailEnd/>
              </a:ln>
            </p:spPr>
            <p:txBody>
              <a:bodyPr/>
              <a:lstStyle/>
              <a:p>
                <a:endParaRPr lang="en-US"/>
              </a:p>
            </p:txBody>
          </p:sp>
          <p:sp>
            <p:nvSpPr>
              <p:cNvPr id="240" name="Freeform 1223"/>
              <p:cNvSpPr>
                <a:spLocks/>
              </p:cNvSpPr>
              <p:nvPr/>
            </p:nvSpPr>
            <p:spPr bwMode="auto">
              <a:xfrm>
                <a:off x="5659438" y="3314701"/>
                <a:ext cx="22225" cy="50800"/>
              </a:xfrm>
              <a:custGeom>
                <a:avLst/>
                <a:gdLst>
                  <a:gd name="T0" fmla="*/ 0 w 14"/>
                  <a:gd name="T1" fmla="*/ 0 h 32"/>
                  <a:gd name="T2" fmla="*/ 35282190 w 14"/>
                  <a:gd name="T3" fmla="*/ 0 h 32"/>
                  <a:gd name="T4" fmla="*/ 17641889 w 14"/>
                  <a:gd name="T5" fmla="*/ 0 h 32"/>
                  <a:gd name="T6" fmla="*/ 17641889 w 14"/>
                  <a:gd name="T7" fmla="*/ 80644986 h 32"/>
                  <a:gd name="T8" fmla="*/ 0 w 14"/>
                  <a:gd name="T9" fmla="*/ 80644986 h 32"/>
                  <a:gd name="T10" fmla="*/ 35282190 w 14"/>
                  <a:gd name="T11" fmla="*/ 80644986 h 32"/>
                  <a:gd name="T12" fmla="*/ 0 60000 65536"/>
                  <a:gd name="T13" fmla="*/ 0 60000 65536"/>
                  <a:gd name="T14" fmla="*/ 0 60000 65536"/>
                  <a:gd name="T15" fmla="*/ 0 60000 65536"/>
                  <a:gd name="T16" fmla="*/ 0 60000 65536"/>
                  <a:gd name="T17" fmla="*/ 0 60000 65536"/>
                  <a:gd name="T18" fmla="*/ 0 w 14"/>
                  <a:gd name="T19" fmla="*/ 0 h 32"/>
                  <a:gd name="T20" fmla="*/ 14 w 1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4" h="32">
                    <a:moveTo>
                      <a:pt x="0" y="0"/>
                    </a:moveTo>
                    <a:lnTo>
                      <a:pt x="14" y="0"/>
                    </a:lnTo>
                    <a:lnTo>
                      <a:pt x="7" y="0"/>
                    </a:lnTo>
                    <a:lnTo>
                      <a:pt x="7" y="32"/>
                    </a:lnTo>
                    <a:lnTo>
                      <a:pt x="0" y="32"/>
                    </a:lnTo>
                    <a:lnTo>
                      <a:pt x="14" y="32"/>
                    </a:lnTo>
                  </a:path>
                </a:pathLst>
              </a:custGeom>
              <a:noFill/>
              <a:ln w="4">
                <a:solidFill>
                  <a:srgbClr val="FF0000"/>
                </a:solidFill>
                <a:round/>
                <a:headEnd/>
                <a:tailEnd/>
              </a:ln>
            </p:spPr>
            <p:txBody>
              <a:bodyPr/>
              <a:lstStyle/>
              <a:p>
                <a:endParaRPr lang="en-US"/>
              </a:p>
            </p:txBody>
          </p:sp>
          <p:sp>
            <p:nvSpPr>
              <p:cNvPr id="241" name="Freeform 1224"/>
              <p:cNvSpPr>
                <a:spLocks/>
              </p:cNvSpPr>
              <p:nvPr/>
            </p:nvSpPr>
            <p:spPr bwMode="auto">
              <a:xfrm>
                <a:off x="5681663" y="3289301"/>
                <a:ext cx="22225" cy="50800"/>
              </a:xfrm>
              <a:custGeom>
                <a:avLst/>
                <a:gdLst>
                  <a:gd name="T0" fmla="*/ 0 w 14"/>
                  <a:gd name="T1" fmla="*/ 0 h 32"/>
                  <a:gd name="T2" fmla="*/ 35282190 w 14"/>
                  <a:gd name="T3" fmla="*/ 0 h 32"/>
                  <a:gd name="T4" fmla="*/ 17641889 w 14"/>
                  <a:gd name="T5" fmla="*/ 0 h 32"/>
                  <a:gd name="T6" fmla="*/ 17641889 w 14"/>
                  <a:gd name="T7" fmla="*/ 80644986 h 32"/>
                  <a:gd name="T8" fmla="*/ 0 w 14"/>
                  <a:gd name="T9" fmla="*/ 80644986 h 32"/>
                  <a:gd name="T10" fmla="*/ 35282190 w 14"/>
                  <a:gd name="T11" fmla="*/ 80644986 h 32"/>
                  <a:gd name="T12" fmla="*/ 0 60000 65536"/>
                  <a:gd name="T13" fmla="*/ 0 60000 65536"/>
                  <a:gd name="T14" fmla="*/ 0 60000 65536"/>
                  <a:gd name="T15" fmla="*/ 0 60000 65536"/>
                  <a:gd name="T16" fmla="*/ 0 60000 65536"/>
                  <a:gd name="T17" fmla="*/ 0 60000 65536"/>
                  <a:gd name="T18" fmla="*/ 0 w 14"/>
                  <a:gd name="T19" fmla="*/ 0 h 32"/>
                  <a:gd name="T20" fmla="*/ 14 w 1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4" h="32">
                    <a:moveTo>
                      <a:pt x="0" y="0"/>
                    </a:moveTo>
                    <a:lnTo>
                      <a:pt x="14" y="0"/>
                    </a:lnTo>
                    <a:lnTo>
                      <a:pt x="7" y="0"/>
                    </a:lnTo>
                    <a:lnTo>
                      <a:pt x="7" y="32"/>
                    </a:lnTo>
                    <a:lnTo>
                      <a:pt x="0" y="32"/>
                    </a:lnTo>
                    <a:lnTo>
                      <a:pt x="14" y="32"/>
                    </a:lnTo>
                  </a:path>
                </a:pathLst>
              </a:custGeom>
              <a:noFill/>
              <a:ln w="4">
                <a:solidFill>
                  <a:srgbClr val="FF0000"/>
                </a:solidFill>
                <a:round/>
                <a:headEnd/>
                <a:tailEnd/>
              </a:ln>
            </p:spPr>
            <p:txBody>
              <a:bodyPr/>
              <a:lstStyle/>
              <a:p>
                <a:endParaRPr lang="en-US"/>
              </a:p>
            </p:txBody>
          </p:sp>
          <p:sp>
            <p:nvSpPr>
              <p:cNvPr id="242" name="Freeform 1225"/>
              <p:cNvSpPr>
                <a:spLocks/>
              </p:cNvSpPr>
              <p:nvPr/>
            </p:nvSpPr>
            <p:spPr bwMode="auto">
              <a:xfrm>
                <a:off x="5703888" y="3265488"/>
                <a:ext cx="22225" cy="49213"/>
              </a:xfrm>
              <a:custGeom>
                <a:avLst/>
                <a:gdLst>
                  <a:gd name="T0" fmla="*/ 0 w 14"/>
                  <a:gd name="T1" fmla="*/ 0 h 31"/>
                  <a:gd name="T2" fmla="*/ 35282190 w 14"/>
                  <a:gd name="T3" fmla="*/ 0 h 31"/>
                  <a:gd name="T4" fmla="*/ 17641889 w 14"/>
                  <a:gd name="T5" fmla="*/ 0 h 31"/>
                  <a:gd name="T6" fmla="*/ 17641889 w 14"/>
                  <a:gd name="T7" fmla="*/ 78126437 h 31"/>
                  <a:gd name="T8" fmla="*/ 0 w 14"/>
                  <a:gd name="T9" fmla="*/ 78126437 h 31"/>
                  <a:gd name="T10" fmla="*/ 35282190 w 14"/>
                  <a:gd name="T11" fmla="*/ 78126437 h 31"/>
                  <a:gd name="T12" fmla="*/ 0 60000 65536"/>
                  <a:gd name="T13" fmla="*/ 0 60000 65536"/>
                  <a:gd name="T14" fmla="*/ 0 60000 65536"/>
                  <a:gd name="T15" fmla="*/ 0 60000 65536"/>
                  <a:gd name="T16" fmla="*/ 0 60000 65536"/>
                  <a:gd name="T17" fmla="*/ 0 60000 65536"/>
                  <a:gd name="T18" fmla="*/ 0 w 14"/>
                  <a:gd name="T19" fmla="*/ 0 h 31"/>
                  <a:gd name="T20" fmla="*/ 14 w 14"/>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14" h="31">
                    <a:moveTo>
                      <a:pt x="0" y="0"/>
                    </a:moveTo>
                    <a:lnTo>
                      <a:pt x="14" y="0"/>
                    </a:lnTo>
                    <a:lnTo>
                      <a:pt x="7" y="0"/>
                    </a:lnTo>
                    <a:lnTo>
                      <a:pt x="7" y="31"/>
                    </a:lnTo>
                    <a:lnTo>
                      <a:pt x="0" y="31"/>
                    </a:lnTo>
                    <a:lnTo>
                      <a:pt x="14" y="31"/>
                    </a:lnTo>
                  </a:path>
                </a:pathLst>
              </a:custGeom>
              <a:noFill/>
              <a:ln w="4">
                <a:solidFill>
                  <a:srgbClr val="FF0000"/>
                </a:solidFill>
                <a:round/>
                <a:headEnd/>
                <a:tailEnd/>
              </a:ln>
            </p:spPr>
            <p:txBody>
              <a:bodyPr/>
              <a:lstStyle/>
              <a:p>
                <a:endParaRPr lang="en-US"/>
              </a:p>
            </p:txBody>
          </p:sp>
          <p:sp>
            <p:nvSpPr>
              <p:cNvPr id="243" name="Freeform 1226"/>
              <p:cNvSpPr>
                <a:spLocks/>
              </p:cNvSpPr>
              <p:nvPr/>
            </p:nvSpPr>
            <p:spPr bwMode="auto">
              <a:xfrm>
                <a:off x="5726113" y="3240088"/>
                <a:ext cx="22225" cy="49213"/>
              </a:xfrm>
              <a:custGeom>
                <a:avLst/>
                <a:gdLst>
                  <a:gd name="T0" fmla="*/ 0 w 14"/>
                  <a:gd name="T1" fmla="*/ 0 h 31"/>
                  <a:gd name="T2" fmla="*/ 35282190 w 14"/>
                  <a:gd name="T3" fmla="*/ 0 h 31"/>
                  <a:gd name="T4" fmla="*/ 17641889 w 14"/>
                  <a:gd name="T5" fmla="*/ 0 h 31"/>
                  <a:gd name="T6" fmla="*/ 17641889 w 14"/>
                  <a:gd name="T7" fmla="*/ 78126437 h 31"/>
                  <a:gd name="T8" fmla="*/ 0 w 14"/>
                  <a:gd name="T9" fmla="*/ 78126437 h 31"/>
                  <a:gd name="T10" fmla="*/ 35282190 w 14"/>
                  <a:gd name="T11" fmla="*/ 78126437 h 31"/>
                  <a:gd name="T12" fmla="*/ 0 60000 65536"/>
                  <a:gd name="T13" fmla="*/ 0 60000 65536"/>
                  <a:gd name="T14" fmla="*/ 0 60000 65536"/>
                  <a:gd name="T15" fmla="*/ 0 60000 65536"/>
                  <a:gd name="T16" fmla="*/ 0 60000 65536"/>
                  <a:gd name="T17" fmla="*/ 0 60000 65536"/>
                  <a:gd name="T18" fmla="*/ 0 w 14"/>
                  <a:gd name="T19" fmla="*/ 0 h 31"/>
                  <a:gd name="T20" fmla="*/ 14 w 14"/>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14" h="31">
                    <a:moveTo>
                      <a:pt x="0" y="0"/>
                    </a:moveTo>
                    <a:lnTo>
                      <a:pt x="14" y="0"/>
                    </a:lnTo>
                    <a:lnTo>
                      <a:pt x="7" y="0"/>
                    </a:lnTo>
                    <a:lnTo>
                      <a:pt x="7" y="31"/>
                    </a:lnTo>
                    <a:lnTo>
                      <a:pt x="0" y="31"/>
                    </a:lnTo>
                    <a:lnTo>
                      <a:pt x="14" y="31"/>
                    </a:lnTo>
                  </a:path>
                </a:pathLst>
              </a:custGeom>
              <a:noFill/>
              <a:ln w="4">
                <a:solidFill>
                  <a:srgbClr val="FF0000"/>
                </a:solidFill>
                <a:round/>
                <a:headEnd/>
                <a:tailEnd/>
              </a:ln>
            </p:spPr>
            <p:txBody>
              <a:bodyPr/>
              <a:lstStyle/>
              <a:p>
                <a:endParaRPr lang="en-US"/>
              </a:p>
            </p:txBody>
          </p:sp>
          <p:sp>
            <p:nvSpPr>
              <p:cNvPr id="244" name="Freeform 1227"/>
              <p:cNvSpPr>
                <a:spLocks/>
              </p:cNvSpPr>
              <p:nvPr/>
            </p:nvSpPr>
            <p:spPr bwMode="auto">
              <a:xfrm>
                <a:off x="5751513" y="3211513"/>
                <a:ext cx="22225" cy="50800"/>
              </a:xfrm>
              <a:custGeom>
                <a:avLst/>
                <a:gdLst>
                  <a:gd name="T0" fmla="*/ 0 w 14"/>
                  <a:gd name="T1" fmla="*/ 0 h 32"/>
                  <a:gd name="T2" fmla="*/ 35282190 w 14"/>
                  <a:gd name="T3" fmla="*/ 0 h 32"/>
                  <a:gd name="T4" fmla="*/ 17641889 w 14"/>
                  <a:gd name="T5" fmla="*/ 0 h 32"/>
                  <a:gd name="T6" fmla="*/ 17641889 w 14"/>
                  <a:gd name="T7" fmla="*/ 80644986 h 32"/>
                  <a:gd name="T8" fmla="*/ 0 w 14"/>
                  <a:gd name="T9" fmla="*/ 80644986 h 32"/>
                  <a:gd name="T10" fmla="*/ 35282190 w 14"/>
                  <a:gd name="T11" fmla="*/ 80644986 h 32"/>
                  <a:gd name="T12" fmla="*/ 0 60000 65536"/>
                  <a:gd name="T13" fmla="*/ 0 60000 65536"/>
                  <a:gd name="T14" fmla="*/ 0 60000 65536"/>
                  <a:gd name="T15" fmla="*/ 0 60000 65536"/>
                  <a:gd name="T16" fmla="*/ 0 60000 65536"/>
                  <a:gd name="T17" fmla="*/ 0 60000 65536"/>
                  <a:gd name="T18" fmla="*/ 0 w 14"/>
                  <a:gd name="T19" fmla="*/ 0 h 32"/>
                  <a:gd name="T20" fmla="*/ 14 w 1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4" h="32">
                    <a:moveTo>
                      <a:pt x="0" y="0"/>
                    </a:moveTo>
                    <a:lnTo>
                      <a:pt x="14" y="0"/>
                    </a:lnTo>
                    <a:lnTo>
                      <a:pt x="7" y="0"/>
                    </a:lnTo>
                    <a:lnTo>
                      <a:pt x="7" y="32"/>
                    </a:lnTo>
                    <a:lnTo>
                      <a:pt x="0" y="32"/>
                    </a:lnTo>
                    <a:lnTo>
                      <a:pt x="14" y="32"/>
                    </a:lnTo>
                  </a:path>
                </a:pathLst>
              </a:custGeom>
              <a:noFill/>
              <a:ln w="4">
                <a:solidFill>
                  <a:srgbClr val="FF0000"/>
                </a:solidFill>
                <a:round/>
                <a:headEnd/>
                <a:tailEnd/>
              </a:ln>
            </p:spPr>
            <p:txBody>
              <a:bodyPr/>
              <a:lstStyle/>
              <a:p>
                <a:endParaRPr lang="en-US"/>
              </a:p>
            </p:txBody>
          </p:sp>
          <p:sp>
            <p:nvSpPr>
              <p:cNvPr id="245" name="Freeform 1228"/>
              <p:cNvSpPr>
                <a:spLocks/>
              </p:cNvSpPr>
              <p:nvPr/>
            </p:nvSpPr>
            <p:spPr bwMode="auto">
              <a:xfrm>
                <a:off x="5773738" y="3184526"/>
                <a:ext cx="22225" cy="47625"/>
              </a:xfrm>
              <a:custGeom>
                <a:avLst/>
                <a:gdLst>
                  <a:gd name="T0" fmla="*/ 0 w 14"/>
                  <a:gd name="T1" fmla="*/ 0 h 30"/>
                  <a:gd name="T2" fmla="*/ 35282190 w 14"/>
                  <a:gd name="T3" fmla="*/ 0 h 30"/>
                  <a:gd name="T4" fmla="*/ 17641889 w 14"/>
                  <a:gd name="T5" fmla="*/ 0 h 30"/>
                  <a:gd name="T6" fmla="*/ 17641889 w 14"/>
                  <a:gd name="T7" fmla="*/ 75604693 h 30"/>
                  <a:gd name="T8" fmla="*/ 0 w 14"/>
                  <a:gd name="T9" fmla="*/ 75604693 h 30"/>
                  <a:gd name="T10" fmla="*/ 35282190 w 14"/>
                  <a:gd name="T11" fmla="*/ 75604693 h 30"/>
                  <a:gd name="T12" fmla="*/ 0 60000 65536"/>
                  <a:gd name="T13" fmla="*/ 0 60000 65536"/>
                  <a:gd name="T14" fmla="*/ 0 60000 65536"/>
                  <a:gd name="T15" fmla="*/ 0 60000 65536"/>
                  <a:gd name="T16" fmla="*/ 0 60000 65536"/>
                  <a:gd name="T17" fmla="*/ 0 60000 65536"/>
                  <a:gd name="T18" fmla="*/ 0 w 14"/>
                  <a:gd name="T19" fmla="*/ 0 h 30"/>
                  <a:gd name="T20" fmla="*/ 14 w 14"/>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4" h="30">
                    <a:moveTo>
                      <a:pt x="0" y="0"/>
                    </a:moveTo>
                    <a:lnTo>
                      <a:pt x="14" y="0"/>
                    </a:lnTo>
                    <a:lnTo>
                      <a:pt x="7" y="0"/>
                    </a:lnTo>
                    <a:lnTo>
                      <a:pt x="7" y="30"/>
                    </a:lnTo>
                    <a:lnTo>
                      <a:pt x="0" y="30"/>
                    </a:lnTo>
                    <a:lnTo>
                      <a:pt x="14" y="30"/>
                    </a:lnTo>
                  </a:path>
                </a:pathLst>
              </a:custGeom>
              <a:noFill/>
              <a:ln w="4">
                <a:solidFill>
                  <a:srgbClr val="FF0000"/>
                </a:solidFill>
                <a:round/>
                <a:headEnd/>
                <a:tailEnd/>
              </a:ln>
            </p:spPr>
            <p:txBody>
              <a:bodyPr/>
              <a:lstStyle/>
              <a:p>
                <a:endParaRPr lang="en-US"/>
              </a:p>
            </p:txBody>
          </p:sp>
          <p:sp>
            <p:nvSpPr>
              <p:cNvPr id="246" name="Freeform 1229"/>
              <p:cNvSpPr>
                <a:spLocks/>
              </p:cNvSpPr>
              <p:nvPr/>
            </p:nvSpPr>
            <p:spPr bwMode="auto">
              <a:xfrm>
                <a:off x="5795963" y="3159126"/>
                <a:ext cx="22225" cy="47625"/>
              </a:xfrm>
              <a:custGeom>
                <a:avLst/>
                <a:gdLst>
                  <a:gd name="T0" fmla="*/ 0 w 14"/>
                  <a:gd name="T1" fmla="*/ 0 h 30"/>
                  <a:gd name="T2" fmla="*/ 35282190 w 14"/>
                  <a:gd name="T3" fmla="*/ 0 h 30"/>
                  <a:gd name="T4" fmla="*/ 17641889 w 14"/>
                  <a:gd name="T5" fmla="*/ 0 h 30"/>
                  <a:gd name="T6" fmla="*/ 17641889 w 14"/>
                  <a:gd name="T7" fmla="*/ 75604693 h 30"/>
                  <a:gd name="T8" fmla="*/ 0 w 14"/>
                  <a:gd name="T9" fmla="*/ 75604693 h 30"/>
                  <a:gd name="T10" fmla="*/ 35282190 w 14"/>
                  <a:gd name="T11" fmla="*/ 75604693 h 30"/>
                  <a:gd name="T12" fmla="*/ 0 60000 65536"/>
                  <a:gd name="T13" fmla="*/ 0 60000 65536"/>
                  <a:gd name="T14" fmla="*/ 0 60000 65536"/>
                  <a:gd name="T15" fmla="*/ 0 60000 65536"/>
                  <a:gd name="T16" fmla="*/ 0 60000 65536"/>
                  <a:gd name="T17" fmla="*/ 0 60000 65536"/>
                  <a:gd name="T18" fmla="*/ 0 w 14"/>
                  <a:gd name="T19" fmla="*/ 0 h 30"/>
                  <a:gd name="T20" fmla="*/ 14 w 14"/>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4" h="30">
                    <a:moveTo>
                      <a:pt x="0" y="0"/>
                    </a:moveTo>
                    <a:lnTo>
                      <a:pt x="14" y="0"/>
                    </a:lnTo>
                    <a:lnTo>
                      <a:pt x="7" y="0"/>
                    </a:lnTo>
                    <a:lnTo>
                      <a:pt x="7" y="30"/>
                    </a:lnTo>
                    <a:lnTo>
                      <a:pt x="0" y="30"/>
                    </a:lnTo>
                    <a:lnTo>
                      <a:pt x="14" y="30"/>
                    </a:lnTo>
                  </a:path>
                </a:pathLst>
              </a:custGeom>
              <a:noFill/>
              <a:ln w="4">
                <a:solidFill>
                  <a:srgbClr val="FF0000"/>
                </a:solidFill>
                <a:round/>
                <a:headEnd/>
                <a:tailEnd/>
              </a:ln>
            </p:spPr>
            <p:txBody>
              <a:bodyPr/>
              <a:lstStyle/>
              <a:p>
                <a:endParaRPr lang="en-US"/>
              </a:p>
            </p:txBody>
          </p:sp>
          <p:sp>
            <p:nvSpPr>
              <p:cNvPr id="247" name="Freeform 1230"/>
              <p:cNvSpPr>
                <a:spLocks/>
              </p:cNvSpPr>
              <p:nvPr/>
            </p:nvSpPr>
            <p:spPr bwMode="auto">
              <a:xfrm>
                <a:off x="5818188" y="3130551"/>
                <a:ext cx="22225" cy="47625"/>
              </a:xfrm>
              <a:custGeom>
                <a:avLst/>
                <a:gdLst>
                  <a:gd name="T0" fmla="*/ 0 w 14"/>
                  <a:gd name="T1" fmla="*/ 0 h 30"/>
                  <a:gd name="T2" fmla="*/ 35282190 w 14"/>
                  <a:gd name="T3" fmla="*/ 0 h 30"/>
                  <a:gd name="T4" fmla="*/ 17641889 w 14"/>
                  <a:gd name="T5" fmla="*/ 0 h 30"/>
                  <a:gd name="T6" fmla="*/ 17641889 w 14"/>
                  <a:gd name="T7" fmla="*/ 75604693 h 30"/>
                  <a:gd name="T8" fmla="*/ 0 w 14"/>
                  <a:gd name="T9" fmla="*/ 75604693 h 30"/>
                  <a:gd name="T10" fmla="*/ 35282190 w 14"/>
                  <a:gd name="T11" fmla="*/ 75604693 h 30"/>
                  <a:gd name="T12" fmla="*/ 0 60000 65536"/>
                  <a:gd name="T13" fmla="*/ 0 60000 65536"/>
                  <a:gd name="T14" fmla="*/ 0 60000 65536"/>
                  <a:gd name="T15" fmla="*/ 0 60000 65536"/>
                  <a:gd name="T16" fmla="*/ 0 60000 65536"/>
                  <a:gd name="T17" fmla="*/ 0 60000 65536"/>
                  <a:gd name="T18" fmla="*/ 0 w 14"/>
                  <a:gd name="T19" fmla="*/ 0 h 30"/>
                  <a:gd name="T20" fmla="*/ 14 w 14"/>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4" h="30">
                    <a:moveTo>
                      <a:pt x="0" y="0"/>
                    </a:moveTo>
                    <a:lnTo>
                      <a:pt x="14" y="0"/>
                    </a:lnTo>
                    <a:lnTo>
                      <a:pt x="7" y="0"/>
                    </a:lnTo>
                    <a:lnTo>
                      <a:pt x="7" y="30"/>
                    </a:lnTo>
                    <a:lnTo>
                      <a:pt x="0" y="30"/>
                    </a:lnTo>
                    <a:lnTo>
                      <a:pt x="14" y="30"/>
                    </a:lnTo>
                  </a:path>
                </a:pathLst>
              </a:custGeom>
              <a:noFill/>
              <a:ln w="4">
                <a:solidFill>
                  <a:srgbClr val="FF0000"/>
                </a:solidFill>
                <a:round/>
                <a:headEnd/>
                <a:tailEnd/>
              </a:ln>
            </p:spPr>
            <p:txBody>
              <a:bodyPr/>
              <a:lstStyle/>
              <a:p>
                <a:endParaRPr lang="en-US"/>
              </a:p>
            </p:txBody>
          </p:sp>
          <p:sp>
            <p:nvSpPr>
              <p:cNvPr id="248" name="Freeform 1231"/>
              <p:cNvSpPr>
                <a:spLocks/>
              </p:cNvSpPr>
              <p:nvPr/>
            </p:nvSpPr>
            <p:spPr bwMode="auto">
              <a:xfrm>
                <a:off x="5843588" y="3103563"/>
                <a:ext cx="22225" cy="44450"/>
              </a:xfrm>
              <a:custGeom>
                <a:avLst/>
                <a:gdLst>
                  <a:gd name="T0" fmla="*/ 0 w 14"/>
                  <a:gd name="T1" fmla="*/ 0 h 28"/>
                  <a:gd name="T2" fmla="*/ 35282190 w 14"/>
                  <a:gd name="T3" fmla="*/ 0 h 28"/>
                  <a:gd name="T4" fmla="*/ 17641889 w 14"/>
                  <a:gd name="T5" fmla="*/ 0 h 28"/>
                  <a:gd name="T6" fmla="*/ 17641889 w 14"/>
                  <a:gd name="T7" fmla="*/ 70564381 h 28"/>
                  <a:gd name="T8" fmla="*/ 0 w 14"/>
                  <a:gd name="T9" fmla="*/ 70564381 h 28"/>
                  <a:gd name="T10" fmla="*/ 35282190 w 14"/>
                  <a:gd name="T11" fmla="*/ 70564381 h 28"/>
                  <a:gd name="T12" fmla="*/ 0 60000 65536"/>
                  <a:gd name="T13" fmla="*/ 0 60000 65536"/>
                  <a:gd name="T14" fmla="*/ 0 60000 65536"/>
                  <a:gd name="T15" fmla="*/ 0 60000 65536"/>
                  <a:gd name="T16" fmla="*/ 0 60000 65536"/>
                  <a:gd name="T17" fmla="*/ 0 60000 65536"/>
                  <a:gd name="T18" fmla="*/ 0 w 14"/>
                  <a:gd name="T19" fmla="*/ 0 h 28"/>
                  <a:gd name="T20" fmla="*/ 14 w 14"/>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4" h="28">
                    <a:moveTo>
                      <a:pt x="0" y="0"/>
                    </a:moveTo>
                    <a:lnTo>
                      <a:pt x="14" y="0"/>
                    </a:lnTo>
                    <a:lnTo>
                      <a:pt x="7" y="0"/>
                    </a:lnTo>
                    <a:lnTo>
                      <a:pt x="7" y="28"/>
                    </a:lnTo>
                    <a:lnTo>
                      <a:pt x="0" y="28"/>
                    </a:lnTo>
                    <a:lnTo>
                      <a:pt x="14" y="28"/>
                    </a:lnTo>
                  </a:path>
                </a:pathLst>
              </a:custGeom>
              <a:noFill/>
              <a:ln w="4">
                <a:solidFill>
                  <a:srgbClr val="FF0000"/>
                </a:solidFill>
                <a:round/>
                <a:headEnd/>
                <a:tailEnd/>
              </a:ln>
            </p:spPr>
            <p:txBody>
              <a:bodyPr/>
              <a:lstStyle/>
              <a:p>
                <a:endParaRPr lang="en-US"/>
              </a:p>
            </p:txBody>
          </p:sp>
          <p:sp>
            <p:nvSpPr>
              <p:cNvPr id="249" name="Freeform 1232"/>
              <p:cNvSpPr>
                <a:spLocks/>
              </p:cNvSpPr>
              <p:nvPr/>
            </p:nvSpPr>
            <p:spPr bwMode="auto">
              <a:xfrm>
                <a:off x="5865813" y="3074988"/>
                <a:ext cx="22225" cy="42863"/>
              </a:xfrm>
              <a:custGeom>
                <a:avLst/>
                <a:gdLst>
                  <a:gd name="T0" fmla="*/ 0 w 14"/>
                  <a:gd name="T1" fmla="*/ 0 h 27"/>
                  <a:gd name="T2" fmla="*/ 35282190 w 14"/>
                  <a:gd name="T3" fmla="*/ 0 h 27"/>
                  <a:gd name="T4" fmla="*/ 17641889 w 14"/>
                  <a:gd name="T5" fmla="*/ 0 h 27"/>
                  <a:gd name="T6" fmla="*/ 17641889 w 14"/>
                  <a:gd name="T7" fmla="*/ 68045812 h 27"/>
                  <a:gd name="T8" fmla="*/ 0 w 14"/>
                  <a:gd name="T9" fmla="*/ 68045812 h 27"/>
                  <a:gd name="T10" fmla="*/ 35282190 w 14"/>
                  <a:gd name="T11" fmla="*/ 68045812 h 27"/>
                  <a:gd name="T12" fmla="*/ 0 60000 65536"/>
                  <a:gd name="T13" fmla="*/ 0 60000 65536"/>
                  <a:gd name="T14" fmla="*/ 0 60000 65536"/>
                  <a:gd name="T15" fmla="*/ 0 60000 65536"/>
                  <a:gd name="T16" fmla="*/ 0 60000 65536"/>
                  <a:gd name="T17" fmla="*/ 0 60000 65536"/>
                  <a:gd name="T18" fmla="*/ 0 w 14"/>
                  <a:gd name="T19" fmla="*/ 0 h 27"/>
                  <a:gd name="T20" fmla="*/ 14 w 14"/>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14" h="27">
                    <a:moveTo>
                      <a:pt x="0" y="0"/>
                    </a:moveTo>
                    <a:lnTo>
                      <a:pt x="14" y="0"/>
                    </a:lnTo>
                    <a:lnTo>
                      <a:pt x="7" y="0"/>
                    </a:lnTo>
                    <a:lnTo>
                      <a:pt x="7" y="27"/>
                    </a:lnTo>
                    <a:lnTo>
                      <a:pt x="0" y="27"/>
                    </a:lnTo>
                    <a:lnTo>
                      <a:pt x="14" y="27"/>
                    </a:lnTo>
                  </a:path>
                </a:pathLst>
              </a:custGeom>
              <a:noFill/>
              <a:ln w="4">
                <a:solidFill>
                  <a:srgbClr val="FF0000"/>
                </a:solidFill>
                <a:round/>
                <a:headEnd/>
                <a:tailEnd/>
              </a:ln>
            </p:spPr>
            <p:txBody>
              <a:bodyPr/>
              <a:lstStyle/>
              <a:p>
                <a:endParaRPr lang="en-US"/>
              </a:p>
            </p:txBody>
          </p:sp>
          <p:sp>
            <p:nvSpPr>
              <p:cNvPr id="250" name="Freeform 1233"/>
              <p:cNvSpPr>
                <a:spLocks/>
              </p:cNvSpPr>
              <p:nvPr/>
            </p:nvSpPr>
            <p:spPr bwMode="auto">
              <a:xfrm>
                <a:off x="5888038" y="3048001"/>
                <a:ext cx="22225" cy="41275"/>
              </a:xfrm>
              <a:custGeom>
                <a:avLst/>
                <a:gdLst>
                  <a:gd name="T0" fmla="*/ 0 w 14"/>
                  <a:gd name="T1" fmla="*/ 0 h 26"/>
                  <a:gd name="T2" fmla="*/ 35282190 w 14"/>
                  <a:gd name="T3" fmla="*/ 0 h 26"/>
                  <a:gd name="T4" fmla="*/ 17641889 w 14"/>
                  <a:gd name="T5" fmla="*/ 0 h 26"/>
                  <a:gd name="T6" fmla="*/ 17641889 w 14"/>
                  <a:gd name="T7" fmla="*/ 65524068 h 26"/>
                  <a:gd name="T8" fmla="*/ 0 w 14"/>
                  <a:gd name="T9" fmla="*/ 65524068 h 26"/>
                  <a:gd name="T10" fmla="*/ 35282190 w 14"/>
                  <a:gd name="T11" fmla="*/ 65524068 h 26"/>
                  <a:gd name="T12" fmla="*/ 0 60000 65536"/>
                  <a:gd name="T13" fmla="*/ 0 60000 65536"/>
                  <a:gd name="T14" fmla="*/ 0 60000 65536"/>
                  <a:gd name="T15" fmla="*/ 0 60000 65536"/>
                  <a:gd name="T16" fmla="*/ 0 60000 65536"/>
                  <a:gd name="T17" fmla="*/ 0 60000 65536"/>
                  <a:gd name="T18" fmla="*/ 0 w 14"/>
                  <a:gd name="T19" fmla="*/ 0 h 26"/>
                  <a:gd name="T20" fmla="*/ 14 w 14"/>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4" h="26">
                    <a:moveTo>
                      <a:pt x="0" y="0"/>
                    </a:moveTo>
                    <a:lnTo>
                      <a:pt x="14" y="0"/>
                    </a:lnTo>
                    <a:lnTo>
                      <a:pt x="7" y="0"/>
                    </a:lnTo>
                    <a:lnTo>
                      <a:pt x="7" y="26"/>
                    </a:lnTo>
                    <a:lnTo>
                      <a:pt x="0" y="26"/>
                    </a:lnTo>
                    <a:lnTo>
                      <a:pt x="14" y="26"/>
                    </a:lnTo>
                  </a:path>
                </a:pathLst>
              </a:custGeom>
              <a:noFill/>
              <a:ln w="4">
                <a:solidFill>
                  <a:srgbClr val="FF0000"/>
                </a:solidFill>
                <a:round/>
                <a:headEnd/>
                <a:tailEnd/>
              </a:ln>
            </p:spPr>
            <p:txBody>
              <a:bodyPr/>
              <a:lstStyle/>
              <a:p>
                <a:endParaRPr lang="en-US"/>
              </a:p>
            </p:txBody>
          </p:sp>
          <p:sp>
            <p:nvSpPr>
              <p:cNvPr id="251" name="Freeform 1234"/>
              <p:cNvSpPr>
                <a:spLocks noEditPoints="1"/>
              </p:cNvSpPr>
              <p:nvPr/>
            </p:nvSpPr>
            <p:spPr bwMode="auto">
              <a:xfrm>
                <a:off x="3700463" y="2413001"/>
                <a:ext cx="2184400" cy="1654175"/>
              </a:xfrm>
              <a:custGeom>
                <a:avLst/>
                <a:gdLst>
                  <a:gd name="T0" fmla="*/ 65524064 w 1376"/>
                  <a:gd name="T1" fmla="*/ 42841855 h 1042"/>
                  <a:gd name="T2" fmla="*/ 153728733 w 1376"/>
                  <a:gd name="T3" fmla="*/ 42841855 h 1042"/>
                  <a:gd name="T4" fmla="*/ 7559675 w 1376"/>
                  <a:gd name="T5" fmla="*/ 0 h 1042"/>
                  <a:gd name="T6" fmla="*/ 352821849 w 1376"/>
                  <a:gd name="T7" fmla="*/ 151209354 h 1042"/>
                  <a:gd name="T8" fmla="*/ 418345987 w 1376"/>
                  <a:gd name="T9" fmla="*/ 186491525 h 1042"/>
                  <a:gd name="T10" fmla="*/ 372983092 w 1376"/>
                  <a:gd name="T11" fmla="*/ 128527164 h 1042"/>
                  <a:gd name="T12" fmla="*/ 559474687 w 1376"/>
                  <a:gd name="T13" fmla="*/ 241934986 h 1042"/>
                  <a:gd name="T14" fmla="*/ 637598710 w 1376"/>
                  <a:gd name="T15" fmla="*/ 317539638 h 1042"/>
                  <a:gd name="T16" fmla="*/ 677922783 w 1376"/>
                  <a:gd name="T17" fmla="*/ 330139620 h 1042"/>
                  <a:gd name="T18" fmla="*/ 647680919 w 1376"/>
                  <a:gd name="T19" fmla="*/ 309978379 h 1042"/>
                  <a:gd name="T20" fmla="*/ 786288669 w 1376"/>
                  <a:gd name="T21" fmla="*/ 438507180 h 1042"/>
                  <a:gd name="T22" fmla="*/ 839212924 w 1376"/>
                  <a:gd name="T23" fmla="*/ 539313383 h 1042"/>
                  <a:gd name="T24" fmla="*/ 861893529 w 1376"/>
                  <a:gd name="T25" fmla="*/ 516631194 h 1042"/>
                  <a:gd name="T26" fmla="*/ 985380347 w 1376"/>
                  <a:gd name="T27" fmla="*/ 667840498 h 1042"/>
                  <a:gd name="T28" fmla="*/ 1045864076 w 1376"/>
                  <a:gd name="T29" fmla="*/ 803928872 h 1042"/>
                  <a:gd name="T30" fmla="*/ 985380347 w 1376"/>
                  <a:gd name="T31" fmla="*/ 667840498 h 1042"/>
                  <a:gd name="T32" fmla="*/ 1204634657 w 1376"/>
                  <a:gd name="T33" fmla="*/ 1043344595 h 1042"/>
                  <a:gd name="T34" fmla="*/ 1209674968 w 1376"/>
                  <a:gd name="T35" fmla="*/ 1055944577 h 1042"/>
                  <a:gd name="T36" fmla="*/ 1232355572 w 1376"/>
                  <a:gd name="T37" fmla="*/ 1033263975 h 1042"/>
                  <a:gd name="T38" fmla="*/ 1307961820 w 1376"/>
                  <a:gd name="T39" fmla="*/ 1174392659 h 1042"/>
                  <a:gd name="T40" fmla="*/ 1345763357 w 1376"/>
                  <a:gd name="T41" fmla="*/ 1320561653 h 1042"/>
                  <a:gd name="T42" fmla="*/ 1307961820 w 1376"/>
                  <a:gd name="T43" fmla="*/ 1174392659 h 1042"/>
                  <a:gd name="T44" fmla="*/ 1416327707 w 1376"/>
                  <a:gd name="T45" fmla="*/ 1471770957 h 1042"/>
                  <a:gd name="T46" fmla="*/ 1444050209 w 1376"/>
                  <a:gd name="T47" fmla="*/ 1459169388 h 1042"/>
                  <a:gd name="T48" fmla="*/ 1532254853 w 1376"/>
                  <a:gd name="T49" fmla="*/ 1731346532 h 1042"/>
                  <a:gd name="T50" fmla="*/ 1562496717 w 1376"/>
                  <a:gd name="T51" fmla="*/ 1736386843 h 1042"/>
                  <a:gd name="T52" fmla="*/ 1587698271 w 1376"/>
                  <a:gd name="T53" fmla="*/ 1799391513 h 1042"/>
                  <a:gd name="T54" fmla="*/ 1517133921 w 1376"/>
                  <a:gd name="T55" fmla="*/ 1701104672 h 1042"/>
                  <a:gd name="T56" fmla="*/ 1544856424 w 1376"/>
                  <a:gd name="T57" fmla="*/ 1693545000 h 1042"/>
                  <a:gd name="T58" fmla="*/ 1635582016 w 1376"/>
                  <a:gd name="T59" fmla="*/ 1993442660 h 1042"/>
                  <a:gd name="T60" fmla="*/ 1587698271 w 1376"/>
                  <a:gd name="T61" fmla="*/ 1864915545 h 1042"/>
                  <a:gd name="T62" fmla="*/ 1658262621 w 1376"/>
                  <a:gd name="T63" fmla="*/ 1970762058 h 1042"/>
                  <a:gd name="T64" fmla="*/ 1650702949 w 1376"/>
                  <a:gd name="T65" fmla="*/ 2018644210 h 1042"/>
                  <a:gd name="T66" fmla="*/ 1675904899 w 1376"/>
                  <a:gd name="T67" fmla="*/ 2011084539 h 1042"/>
                  <a:gd name="T68" fmla="*/ 1721267695 w 1376"/>
                  <a:gd name="T69" fmla="*/ 2147483647 h 1042"/>
                  <a:gd name="T70" fmla="*/ 1746467662 w 1376"/>
                  <a:gd name="T71" fmla="*/ 2147483647 h 1042"/>
                  <a:gd name="T72" fmla="*/ 1864915757 w 1376"/>
                  <a:gd name="T73" fmla="*/ 2147483647 h 1042"/>
                  <a:gd name="T74" fmla="*/ 1917838226 w 1376"/>
                  <a:gd name="T75" fmla="*/ 2147483647 h 1042"/>
                  <a:gd name="T76" fmla="*/ 1877515740 w 1376"/>
                  <a:gd name="T77" fmla="*/ 2147483647 h 1042"/>
                  <a:gd name="T78" fmla="*/ 2046366943 w 1376"/>
                  <a:gd name="T79" fmla="*/ 2147483647 h 1042"/>
                  <a:gd name="T80" fmla="*/ 2106850671 w 1376"/>
                  <a:gd name="T81" fmla="*/ 2147483647 h 1042"/>
                  <a:gd name="T82" fmla="*/ 2129531276 w 1376"/>
                  <a:gd name="T83" fmla="*/ 2147483647 h 1042"/>
                  <a:gd name="T84" fmla="*/ 2089208790 w 1376"/>
                  <a:gd name="T85" fmla="*/ 2147483647 h 1042"/>
                  <a:gd name="T86" fmla="*/ 2147483647 w 1376"/>
                  <a:gd name="T87" fmla="*/ 2147483647 h 1042"/>
                  <a:gd name="T88" fmla="*/ 2147483647 w 1376"/>
                  <a:gd name="T89" fmla="*/ 2147483647 h 1042"/>
                  <a:gd name="T90" fmla="*/ 2147483647 w 1376"/>
                  <a:gd name="T91" fmla="*/ 2086689191 h 1042"/>
                  <a:gd name="T92" fmla="*/ 2147483647 w 1376"/>
                  <a:gd name="T93" fmla="*/ 2041326400 h 1042"/>
                  <a:gd name="T94" fmla="*/ 2147483647 w 1376"/>
                  <a:gd name="T95" fmla="*/ 1965721748 h 1042"/>
                  <a:gd name="T96" fmla="*/ 2147483647 w 1376"/>
                  <a:gd name="T97" fmla="*/ 2033765141 h 1042"/>
                  <a:gd name="T98" fmla="*/ 2147483647 w 1376"/>
                  <a:gd name="T99" fmla="*/ 1892636457 h 1042"/>
                  <a:gd name="T100" fmla="*/ 2147483647 w 1376"/>
                  <a:gd name="T101" fmla="*/ 1864915545 h 1042"/>
                  <a:gd name="T102" fmla="*/ 2147483647 w 1376"/>
                  <a:gd name="T103" fmla="*/ 1839713994 h 1042"/>
                  <a:gd name="T104" fmla="*/ 2147483647 w 1376"/>
                  <a:gd name="T105" fmla="*/ 1731346532 h 1042"/>
                  <a:gd name="T106" fmla="*/ 2147483647 w 1376"/>
                  <a:gd name="T107" fmla="*/ 1701104672 h 1042"/>
                  <a:gd name="T108" fmla="*/ 2147483647 w 1376"/>
                  <a:gd name="T109" fmla="*/ 1635580243 h 1042"/>
                  <a:gd name="T110" fmla="*/ 2147483647 w 1376"/>
                  <a:gd name="T111" fmla="*/ 1688504690 h 1042"/>
                  <a:gd name="T112" fmla="*/ 2147483647 w 1376"/>
                  <a:gd name="T113" fmla="*/ 1547375609 h 1042"/>
                  <a:gd name="T114" fmla="*/ 2147483647 w 1376"/>
                  <a:gd name="T115" fmla="*/ 1431448476 h 1042"/>
                  <a:gd name="T116" fmla="*/ 2147483647 w 1376"/>
                  <a:gd name="T117" fmla="*/ 1476811267 h 1042"/>
                  <a:gd name="T118" fmla="*/ 2147483647 w 1376"/>
                  <a:gd name="T119" fmla="*/ 1300400413 h 1042"/>
                  <a:gd name="T120" fmla="*/ 2147483647 w 1376"/>
                  <a:gd name="T121" fmla="*/ 1202113571 h 1042"/>
                  <a:gd name="T122" fmla="*/ 2147483647 w 1376"/>
                  <a:gd name="T123" fmla="*/ 1300400413 h 1042"/>
                  <a:gd name="T124" fmla="*/ 2147483647 w 1376"/>
                  <a:gd name="T125" fmla="*/ 1060984887 h 104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76"/>
                  <a:gd name="T190" fmla="*/ 0 h 1042"/>
                  <a:gd name="T191" fmla="*/ 1376 w 1376"/>
                  <a:gd name="T192" fmla="*/ 1042 h 104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76" h="1042">
                    <a:moveTo>
                      <a:pt x="3" y="0"/>
                    </a:moveTo>
                    <a:lnTo>
                      <a:pt x="0" y="10"/>
                    </a:lnTo>
                    <a:lnTo>
                      <a:pt x="26" y="17"/>
                    </a:lnTo>
                    <a:lnTo>
                      <a:pt x="54" y="26"/>
                    </a:lnTo>
                    <a:lnTo>
                      <a:pt x="58" y="28"/>
                    </a:lnTo>
                    <a:lnTo>
                      <a:pt x="61" y="17"/>
                    </a:lnTo>
                    <a:lnTo>
                      <a:pt x="58" y="16"/>
                    </a:lnTo>
                    <a:lnTo>
                      <a:pt x="30" y="7"/>
                    </a:lnTo>
                    <a:lnTo>
                      <a:pt x="3" y="0"/>
                    </a:lnTo>
                    <a:close/>
                    <a:moveTo>
                      <a:pt x="115" y="39"/>
                    </a:moveTo>
                    <a:lnTo>
                      <a:pt x="112" y="49"/>
                    </a:lnTo>
                    <a:lnTo>
                      <a:pt x="140" y="60"/>
                    </a:lnTo>
                    <a:lnTo>
                      <a:pt x="141" y="54"/>
                    </a:lnTo>
                    <a:lnTo>
                      <a:pt x="140" y="60"/>
                    </a:lnTo>
                    <a:lnTo>
                      <a:pt x="166" y="74"/>
                    </a:lnTo>
                    <a:lnTo>
                      <a:pt x="171" y="63"/>
                    </a:lnTo>
                    <a:lnTo>
                      <a:pt x="145" y="49"/>
                    </a:lnTo>
                    <a:lnTo>
                      <a:pt x="148" y="51"/>
                    </a:lnTo>
                    <a:lnTo>
                      <a:pt x="143" y="49"/>
                    </a:lnTo>
                    <a:lnTo>
                      <a:pt x="115" y="39"/>
                    </a:lnTo>
                    <a:close/>
                    <a:moveTo>
                      <a:pt x="222" y="96"/>
                    </a:moveTo>
                    <a:lnTo>
                      <a:pt x="215" y="105"/>
                    </a:lnTo>
                    <a:lnTo>
                      <a:pt x="250" y="131"/>
                    </a:lnTo>
                    <a:lnTo>
                      <a:pt x="253" y="126"/>
                    </a:lnTo>
                    <a:lnTo>
                      <a:pt x="250" y="131"/>
                    </a:lnTo>
                    <a:lnTo>
                      <a:pt x="260" y="140"/>
                    </a:lnTo>
                    <a:lnTo>
                      <a:pt x="269" y="131"/>
                    </a:lnTo>
                    <a:lnTo>
                      <a:pt x="258" y="123"/>
                    </a:lnTo>
                    <a:lnTo>
                      <a:pt x="264" y="126"/>
                    </a:lnTo>
                    <a:lnTo>
                      <a:pt x="257" y="123"/>
                    </a:lnTo>
                    <a:lnTo>
                      <a:pt x="229" y="102"/>
                    </a:lnTo>
                    <a:lnTo>
                      <a:pt x="222" y="96"/>
                    </a:lnTo>
                    <a:close/>
                    <a:moveTo>
                      <a:pt x="312" y="174"/>
                    </a:moveTo>
                    <a:lnTo>
                      <a:pt x="304" y="182"/>
                    </a:lnTo>
                    <a:lnTo>
                      <a:pt x="305" y="184"/>
                    </a:lnTo>
                    <a:lnTo>
                      <a:pt x="333" y="214"/>
                    </a:lnTo>
                    <a:lnTo>
                      <a:pt x="344" y="226"/>
                    </a:lnTo>
                    <a:lnTo>
                      <a:pt x="353" y="217"/>
                    </a:lnTo>
                    <a:lnTo>
                      <a:pt x="342" y="205"/>
                    </a:lnTo>
                    <a:lnTo>
                      <a:pt x="314" y="175"/>
                    </a:lnTo>
                    <a:lnTo>
                      <a:pt x="312" y="174"/>
                    </a:lnTo>
                    <a:close/>
                    <a:moveTo>
                      <a:pt x="391" y="265"/>
                    </a:moveTo>
                    <a:lnTo>
                      <a:pt x="382" y="272"/>
                    </a:lnTo>
                    <a:lnTo>
                      <a:pt x="391" y="282"/>
                    </a:lnTo>
                    <a:lnTo>
                      <a:pt x="415" y="319"/>
                    </a:lnTo>
                    <a:lnTo>
                      <a:pt x="424" y="312"/>
                    </a:lnTo>
                    <a:lnTo>
                      <a:pt x="400" y="275"/>
                    </a:lnTo>
                    <a:lnTo>
                      <a:pt x="391" y="265"/>
                    </a:lnTo>
                    <a:close/>
                    <a:moveTo>
                      <a:pt x="457" y="361"/>
                    </a:moveTo>
                    <a:lnTo>
                      <a:pt x="449" y="368"/>
                    </a:lnTo>
                    <a:lnTo>
                      <a:pt x="478" y="414"/>
                    </a:lnTo>
                    <a:lnTo>
                      <a:pt x="482" y="410"/>
                    </a:lnTo>
                    <a:lnTo>
                      <a:pt x="477" y="414"/>
                    </a:lnTo>
                    <a:lnTo>
                      <a:pt x="480" y="419"/>
                    </a:lnTo>
                    <a:lnTo>
                      <a:pt x="491" y="414"/>
                    </a:lnTo>
                    <a:lnTo>
                      <a:pt x="487" y="409"/>
                    </a:lnTo>
                    <a:lnTo>
                      <a:pt x="489" y="410"/>
                    </a:lnTo>
                    <a:lnTo>
                      <a:pt x="487" y="407"/>
                    </a:lnTo>
                    <a:lnTo>
                      <a:pt x="457" y="361"/>
                    </a:lnTo>
                    <a:close/>
                    <a:moveTo>
                      <a:pt x="519" y="466"/>
                    </a:moveTo>
                    <a:lnTo>
                      <a:pt x="508" y="472"/>
                    </a:lnTo>
                    <a:lnTo>
                      <a:pt x="532" y="523"/>
                    </a:lnTo>
                    <a:lnTo>
                      <a:pt x="534" y="524"/>
                    </a:lnTo>
                    <a:lnTo>
                      <a:pt x="545" y="519"/>
                    </a:lnTo>
                    <a:lnTo>
                      <a:pt x="543" y="517"/>
                    </a:lnTo>
                    <a:lnTo>
                      <a:pt x="519" y="466"/>
                    </a:lnTo>
                    <a:close/>
                    <a:moveTo>
                      <a:pt x="571" y="573"/>
                    </a:moveTo>
                    <a:lnTo>
                      <a:pt x="560" y="579"/>
                    </a:lnTo>
                    <a:lnTo>
                      <a:pt x="562" y="584"/>
                    </a:lnTo>
                    <a:lnTo>
                      <a:pt x="583" y="633"/>
                    </a:lnTo>
                    <a:lnTo>
                      <a:pt x="594" y="628"/>
                    </a:lnTo>
                    <a:lnTo>
                      <a:pt x="573" y="579"/>
                    </a:lnTo>
                    <a:lnTo>
                      <a:pt x="571" y="573"/>
                    </a:lnTo>
                    <a:close/>
                    <a:moveTo>
                      <a:pt x="618" y="682"/>
                    </a:moveTo>
                    <a:lnTo>
                      <a:pt x="608" y="687"/>
                    </a:lnTo>
                    <a:lnTo>
                      <a:pt x="620" y="719"/>
                    </a:lnTo>
                    <a:lnTo>
                      <a:pt x="630" y="714"/>
                    </a:lnTo>
                    <a:lnTo>
                      <a:pt x="620" y="689"/>
                    </a:lnTo>
                    <a:lnTo>
                      <a:pt x="609" y="693"/>
                    </a:lnTo>
                    <a:lnTo>
                      <a:pt x="620" y="717"/>
                    </a:lnTo>
                    <a:lnTo>
                      <a:pt x="630" y="714"/>
                    </a:lnTo>
                    <a:lnTo>
                      <a:pt x="618" y="682"/>
                    </a:lnTo>
                    <a:close/>
                    <a:moveTo>
                      <a:pt x="613" y="672"/>
                    </a:moveTo>
                    <a:lnTo>
                      <a:pt x="602" y="675"/>
                    </a:lnTo>
                    <a:lnTo>
                      <a:pt x="625" y="730"/>
                    </a:lnTo>
                    <a:lnTo>
                      <a:pt x="635" y="726"/>
                    </a:lnTo>
                    <a:lnTo>
                      <a:pt x="613" y="672"/>
                    </a:lnTo>
                    <a:close/>
                    <a:moveTo>
                      <a:pt x="658" y="782"/>
                    </a:moveTo>
                    <a:lnTo>
                      <a:pt x="648" y="786"/>
                    </a:lnTo>
                    <a:lnTo>
                      <a:pt x="649" y="791"/>
                    </a:lnTo>
                    <a:lnTo>
                      <a:pt x="660" y="787"/>
                    </a:lnTo>
                    <a:lnTo>
                      <a:pt x="641" y="737"/>
                    </a:lnTo>
                    <a:lnTo>
                      <a:pt x="630" y="740"/>
                    </a:lnTo>
                    <a:lnTo>
                      <a:pt x="649" y="791"/>
                    </a:lnTo>
                    <a:lnTo>
                      <a:pt x="660" y="787"/>
                    </a:lnTo>
                    <a:lnTo>
                      <a:pt x="658" y="782"/>
                    </a:lnTo>
                    <a:close/>
                    <a:moveTo>
                      <a:pt x="651" y="763"/>
                    </a:moveTo>
                    <a:lnTo>
                      <a:pt x="641" y="766"/>
                    </a:lnTo>
                    <a:lnTo>
                      <a:pt x="655" y="801"/>
                    </a:lnTo>
                    <a:lnTo>
                      <a:pt x="662" y="823"/>
                    </a:lnTo>
                    <a:lnTo>
                      <a:pt x="672" y="819"/>
                    </a:lnTo>
                    <a:lnTo>
                      <a:pt x="665" y="798"/>
                    </a:lnTo>
                    <a:lnTo>
                      <a:pt x="651" y="763"/>
                    </a:lnTo>
                    <a:close/>
                    <a:moveTo>
                      <a:pt x="693" y="875"/>
                    </a:moveTo>
                    <a:lnTo>
                      <a:pt x="683" y="879"/>
                    </a:lnTo>
                    <a:lnTo>
                      <a:pt x="705" y="933"/>
                    </a:lnTo>
                    <a:lnTo>
                      <a:pt x="716" y="930"/>
                    </a:lnTo>
                    <a:lnTo>
                      <a:pt x="693" y="875"/>
                    </a:lnTo>
                    <a:close/>
                    <a:moveTo>
                      <a:pt x="739" y="984"/>
                    </a:moveTo>
                    <a:lnTo>
                      <a:pt x="728" y="989"/>
                    </a:lnTo>
                    <a:lnTo>
                      <a:pt x="740" y="1015"/>
                    </a:lnTo>
                    <a:lnTo>
                      <a:pt x="740" y="1014"/>
                    </a:lnTo>
                    <a:lnTo>
                      <a:pt x="742" y="1015"/>
                    </a:lnTo>
                    <a:lnTo>
                      <a:pt x="761" y="1040"/>
                    </a:lnTo>
                    <a:lnTo>
                      <a:pt x="770" y="1033"/>
                    </a:lnTo>
                    <a:lnTo>
                      <a:pt x="751" y="1008"/>
                    </a:lnTo>
                    <a:lnTo>
                      <a:pt x="745" y="1012"/>
                    </a:lnTo>
                    <a:lnTo>
                      <a:pt x="751" y="1010"/>
                    </a:lnTo>
                    <a:lnTo>
                      <a:pt x="739" y="984"/>
                    </a:lnTo>
                    <a:close/>
                    <a:moveTo>
                      <a:pt x="812" y="1033"/>
                    </a:moveTo>
                    <a:lnTo>
                      <a:pt x="821" y="1042"/>
                    </a:lnTo>
                    <a:lnTo>
                      <a:pt x="838" y="1026"/>
                    </a:lnTo>
                    <a:lnTo>
                      <a:pt x="836" y="1026"/>
                    </a:lnTo>
                    <a:lnTo>
                      <a:pt x="838" y="1024"/>
                    </a:lnTo>
                    <a:lnTo>
                      <a:pt x="855" y="993"/>
                    </a:lnTo>
                    <a:lnTo>
                      <a:pt x="845" y="987"/>
                    </a:lnTo>
                    <a:lnTo>
                      <a:pt x="828" y="1019"/>
                    </a:lnTo>
                    <a:lnTo>
                      <a:pt x="833" y="1021"/>
                    </a:lnTo>
                    <a:lnTo>
                      <a:pt x="829" y="1017"/>
                    </a:lnTo>
                    <a:lnTo>
                      <a:pt x="812" y="1033"/>
                    </a:lnTo>
                    <a:close/>
                    <a:moveTo>
                      <a:pt x="873" y="935"/>
                    </a:moveTo>
                    <a:lnTo>
                      <a:pt x="883" y="940"/>
                    </a:lnTo>
                    <a:lnTo>
                      <a:pt x="896" y="914"/>
                    </a:lnTo>
                    <a:lnTo>
                      <a:pt x="910" y="886"/>
                    </a:lnTo>
                    <a:lnTo>
                      <a:pt x="899" y="880"/>
                    </a:lnTo>
                    <a:lnTo>
                      <a:pt x="885" y="908"/>
                    </a:lnTo>
                    <a:lnTo>
                      <a:pt x="873" y="935"/>
                    </a:lnTo>
                    <a:close/>
                    <a:moveTo>
                      <a:pt x="929" y="828"/>
                    </a:moveTo>
                    <a:lnTo>
                      <a:pt x="938" y="835"/>
                    </a:lnTo>
                    <a:lnTo>
                      <a:pt x="952" y="814"/>
                    </a:lnTo>
                    <a:lnTo>
                      <a:pt x="946" y="810"/>
                    </a:lnTo>
                    <a:lnTo>
                      <a:pt x="952" y="816"/>
                    </a:lnTo>
                    <a:lnTo>
                      <a:pt x="976" y="789"/>
                    </a:lnTo>
                    <a:lnTo>
                      <a:pt x="967" y="780"/>
                    </a:lnTo>
                    <a:lnTo>
                      <a:pt x="943" y="807"/>
                    </a:lnTo>
                    <a:lnTo>
                      <a:pt x="943" y="805"/>
                    </a:lnTo>
                    <a:lnTo>
                      <a:pt x="943" y="807"/>
                    </a:lnTo>
                    <a:lnTo>
                      <a:pt x="929" y="828"/>
                    </a:lnTo>
                    <a:close/>
                    <a:moveTo>
                      <a:pt x="1011" y="742"/>
                    </a:moveTo>
                    <a:lnTo>
                      <a:pt x="1018" y="751"/>
                    </a:lnTo>
                    <a:lnTo>
                      <a:pt x="1034" y="740"/>
                    </a:lnTo>
                    <a:lnTo>
                      <a:pt x="1030" y="735"/>
                    </a:lnTo>
                    <a:lnTo>
                      <a:pt x="1034" y="740"/>
                    </a:lnTo>
                    <a:lnTo>
                      <a:pt x="1070" y="724"/>
                    </a:lnTo>
                    <a:lnTo>
                      <a:pt x="1065" y="714"/>
                    </a:lnTo>
                    <a:lnTo>
                      <a:pt x="1028" y="730"/>
                    </a:lnTo>
                    <a:lnTo>
                      <a:pt x="1027" y="731"/>
                    </a:lnTo>
                    <a:lnTo>
                      <a:pt x="1011" y="742"/>
                    </a:lnTo>
                    <a:close/>
                    <a:moveTo>
                      <a:pt x="1117" y="687"/>
                    </a:moveTo>
                    <a:lnTo>
                      <a:pt x="1124" y="696"/>
                    </a:lnTo>
                    <a:lnTo>
                      <a:pt x="1147" y="679"/>
                    </a:lnTo>
                    <a:lnTo>
                      <a:pt x="1152" y="675"/>
                    </a:lnTo>
                    <a:lnTo>
                      <a:pt x="1149" y="679"/>
                    </a:lnTo>
                    <a:lnTo>
                      <a:pt x="1170" y="658"/>
                    </a:lnTo>
                    <a:lnTo>
                      <a:pt x="1161" y="649"/>
                    </a:lnTo>
                    <a:lnTo>
                      <a:pt x="1140" y="670"/>
                    </a:lnTo>
                    <a:lnTo>
                      <a:pt x="1144" y="673"/>
                    </a:lnTo>
                    <a:lnTo>
                      <a:pt x="1140" y="670"/>
                    </a:lnTo>
                    <a:lnTo>
                      <a:pt x="1117" y="687"/>
                    </a:lnTo>
                    <a:close/>
                    <a:moveTo>
                      <a:pt x="1201" y="605"/>
                    </a:moveTo>
                    <a:lnTo>
                      <a:pt x="1210" y="614"/>
                    </a:lnTo>
                    <a:lnTo>
                      <a:pt x="1233" y="591"/>
                    </a:lnTo>
                    <a:lnTo>
                      <a:pt x="1233" y="589"/>
                    </a:lnTo>
                    <a:lnTo>
                      <a:pt x="1250" y="568"/>
                    </a:lnTo>
                    <a:lnTo>
                      <a:pt x="1241" y="561"/>
                    </a:lnTo>
                    <a:lnTo>
                      <a:pt x="1224" y="582"/>
                    </a:lnTo>
                    <a:lnTo>
                      <a:pt x="1227" y="586"/>
                    </a:lnTo>
                    <a:lnTo>
                      <a:pt x="1224" y="582"/>
                    </a:lnTo>
                    <a:lnTo>
                      <a:pt x="1201" y="605"/>
                    </a:lnTo>
                    <a:close/>
                    <a:moveTo>
                      <a:pt x="1280" y="516"/>
                    </a:moveTo>
                    <a:lnTo>
                      <a:pt x="1288" y="523"/>
                    </a:lnTo>
                    <a:lnTo>
                      <a:pt x="1316" y="488"/>
                    </a:lnTo>
                    <a:lnTo>
                      <a:pt x="1325" y="477"/>
                    </a:lnTo>
                    <a:lnTo>
                      <a:pt x="1316" y="470"/>
                    </a:lnTo>
                    <a:lnTo>
                      <a:pt x="1308" y="481"/>
                    </a:lnTo>
                    <a:lnTo>
                      <a:pt x="1280" y="516"/>
                    </a:lnTo>
                    <a:close/>
                    <a:moveTo>
                      <a:pt x="1355" y="423"/>
                    </a:moveTo>
                    <a:lnTo>
                      <a:pt x="1364" y="431"/>
                    </a:lnTo>
                    <a:lnTo>
                      <a:pt x="1376" y="421"/>
                    </a:lnTo>
                    <a:lnTo>
                      <a:pt x="1367" y="412"/>
                    </a:lnTo>
                    <a:lnTo>
                      <a:pt x="1355" y="423"/>
                    </a:lnTo>
                    <a:close/>
                  </a:path>
                </a:pathLst>
              </a:custGeom>
              <a:solidFill>
                <a:srgbClr val="7F7F7F"/>
              </a:solidFill>
              <a:ln w="0">
                <a:solidFill>
                  <a:srgbClr val="7F7F7F"/>
                </a:solidFill>
                <a:round/>
                <a:headEnd/>
                <a:tailEnd/>
              </a:ln>
            </p:spPr>
            <p:txBody>
              <a:bodyPr/>
              <a:lstStyle/>
              <a:p>
                <a:endParaRPr lang="en-US"/>
              </a:p>
            </p:txBody>
          </p:sp>
          <p:sp>
            <p:nvSpPr>
              <p:cNvPr id="252" name="Freeform 1235"/>
              <p:cNvSpPr>
                <a:spLocks/>
              </p:cNvSpPr>
              <p:nvPr/>
            </p:nvSpPr>
            <p:spPr bwMode="auto">
              <a:xfrm>
                <a:off x="3700463" y="2395538"/>
                <a:ext cx="1030288" cy="2281238"/>
              </a:xfrm>
              <a:custGeom>
                <a:avLst/>
                <a:gdLst>
                  <a:gd name="T0" fmla="*/ 0 w 649"/>
                  <a:gd name="T1" fmla="*/ 27722522 h 1437"/>
                  <a:gd name="T2" fmla="*/ 189012583 w 649"/>
                  <a:gd name="T3" fmla="*/ 93246589 h 1437"/>
                  <a:gd name="T4" fmla="*/ 189012583 w 649"/>
                  <a:gd name="T5" fmla="*/ 93246589 h 1437"/>
                  <a:gd name="T6" fmla="*/ 335181711 w 649"/>
                  <a:gd name="T7" fmla="*/ 161290030 h 1437"/>
                  <a:gd name="T8" fmla="*/ 408265456 w 649"/>
                  <a:gd name="T9" fmla="*/ 186491590 h 1437"/>
                  <a:gd name="T10" fmla="*/ 471270262 w 649"/>
                  <a:gd name="T11" fmla="*/ 244456020 h 1437"/>
                  <a:gd name="T12" fmla="*/ 612399028 w 649"/>
                  <a:gd name="T13" fmla="*/ 355342881 h 1437"/>
                  <a:gd name="T14" fmla="*/ 612399028 w 649"/>
                  <a:gd name="T15" fmla="*/ 355342881 h 1437"/>
                  <a:gd name="T16" fmla="*/ 753527793 w 649"/>
                  <a:gd name="T17" fmla="*/ 496471714 h 1437"/>
                  <a:gd name="T18" fmla="*/ 753527793 w 649"/>
                  <a:gd name="T19" fmla="*/ 491431402 h 1437"/>
                  <a:gd name="T20" fmla="*/ 897176120 w 649"/>
                  <a:gd name="T21" fmla="*/ 667842318 h 1437"/>
                  <a:gd name="T22" fmla="*/ 980342079 w 649"/>
                  <a:gd name="T23" fmla="*/ 766127606 h 1437"/>
                  <a:gd name="T24" fmla="*/ 1038304885 w 649"/>
                  <a:gd name="T25" fmla="*/ 894656551 h 1437"/>
                  <a:gd name="T26" fmla="*/ 1179433651 w 649"/>
                  <a:gd name="T27" fmla="*/ 1176914017 h 1437"/>
                  <a:gd name="T28" fmla="*/ 1267639923 w 649"/>
                  <a:gd name="T29" fmla="*/ 1340723360 h 1437"/>
                  <a:gd name="T30" fmla="*/ 1323083366 w 649"/>
                  <a:gd name="T31" fmla="*/ 1544856786 h 1437"/>
                  <a:gd name="T32" fmla="*/ 1411288051 w 649"/>
                  <a:gd name="T33" fmla="*/ 1776711529 h 1437"/>
                  <a:gd name="T34" fmla="*/ 1469252445 w 649"/>
                  <a:gd name="T35" fmla="*/ 2084170555 h 1437"/>
                  <a:gd name="T36" fmla="*/ 1557457129 w 649"/>
                  <a:gd name="T37" fmla="*/ 2147483647 h 1437"/>
                  <a:gd name="T38" fmla="*/ 1580139332 w 649"/>
                  <a:gd name="T39" fmla="*/ 2147483647 h 1437"/>
                  <a:gd name="T40" fmla="*/ 1580139332 w 649"/>
                  <a:gd name="T41" fmla="*/ 2147483647 h 1437"/>
                  <a:gd name="T42" fmla="*/ 1635582775 w 649"/>
                  <a:gd name="T43" fmla="*/ 2147483647 h 1437"/>
                  <a:gd name="T44" fmla="*/ 1610381210 w 649"/>
                  <a:gd name="T45" fmla="*/ 2147483647 h 1437"/>
                  <a:gd name="T46" fmla="*/ 1575099019 w 649"/>
                  <a:gd name="T47" fmla="*/ 2147483647 h 1437"/>
                  <a:gd name="T48" fmla="*/ 1496973373 w 649"/>
                  <a:gd name="T49" fmla="*/ 2079130243 h 1437"/>
                  <a:gd name="T50" fmla="*/ 1426408990 w 649"/>
                  <a:gd name="T51" fmla="*/ 1769150268 h 1437"/>
                  <a:gd name="T52" fmla="*/ 1350804294 w 649"/>
                  <a:gd name="T53" fmla="*/ 1534776162 h 1437"/>
                  <a:gd name="T54" fmla="*/ 1275199599 w 649"/>
                  <a:gd name="T55" fmla="*/ 1323083062 h 1437"/>
                  <a:gd name="T56" fmla="*/ 1204635216 w 649"/>
                  <a:gd name="T57" fmla="*/ 1164312444 h 1437"/>
                  <a:gd name="T58" fmla="*/ 1063506450 w 649"/>
                  <a:gd name="T59" fmla="*/ 879535616 h 1437"/>
                  <a:gd name="T60" fmla="*/ 997982381 w 649"/>
                  <a:gd name="T61" fmla="*/ 766127606 h 1437"/>
                  <a:gd name="T62" fmla="*/ 919858322 w 649"/>
                  <a:gd name="T63" fmla="*/ 650200433 h 1437"/>
                  <a:gd name="T64" fmla="*/ 773689045 w 649"/>
                  <a:gd name="T65" fmla="*/ 473789516 h 1437"/>
                  <a:gd name="T66" fmla="*/ 773689045 w 649"/>
                  <a:gd name="T67" fmla="*/ 473789516 h 1437"/>
                  <a:gd name="T68" fmla="*/ 632560280 w 649"/>
                  <a:gd name="T69" fmla="*/ 332660684 h 1437"/>
                  <a:gd name="T70" fmla="*/ 630039330 w 649"/>
                  <a:gd name="T71" fmla="*/ 332660684 h 1437"/>
                  <a:gd name="T72" fmla="*/ 488910564 w 649"/>
                  <a:gd name="T73" fmla="*/ 221773822 h 1437"/>
                  <a:gd name="T74" fmla="*/ 405746093 w 649"/>
                  <a:gd name="T75" fmla="*/ 163810980 h 1437"/>
                  <a:gd name="T76" fmla="*/ 347781700 w 649"/>
                  <a:gd name="T77" fmla="*/ 133569108 h 1437"/>
                  <a:gd name="T78" fmla="*/ 201612572 w 649"/>
                  <a:gd name="T79" fmla="*/ 68045029 h 1437"/>
                  <a:gd name="T80" fmla="*/ 199093209 w 649"/>
                  <a:gd name="T81" fmla="*/ 68045029 h 1437"/>
                  <a:gd name="T82" fmla="*/ 7561266 w 649"/>
                  <a:gd name="T83" fmla="*/ 0 h 143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9"/>
                  <a:gd name="T127" fmla="*/ 0 h 1437"/>
                  <a:gd name="T128" fmla="*/ 649 w 649"/>
                  <a:gd name="T129" fmla="*/ 1437 h 143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9" h="1437">
                    <a:moveTo>
                      <a:pt x="3" y="0"/>
                    </a:moveTo>
                    <a:lnTo>
                      <a:pt x="0" y="11"/>
                    </a:lnTo>
                    <a:lnTo>
                      <a:pt x="19" y="16"/>
                    </a:lnTo>
                    <a:lnTo>
                      <a:pt x="75" y="37"/>
                    </a:lnTo>
                    <a:lnTo>
                      <a:pt x="77" y="32"/>
                    </a:lnTo>
                    <a:lnTo>
                      <a:pt x="75" y="37"/>
                    </a:lnTo>
                    <a:lnTo>
                      <a:pt x="103" y="50"/>
                    </a:lnTo>
                    <a:lnTo>
                      <a:pt x="133" y="64"/>
                    </a:lnTo>
                    <a:lnTo>
                      <a:pt x="161" y="79"/>
                    </a:lnTo>
                    <a:lnTo>
                      <a:pt x="162" y="74"/>
                    </a:lnTo>
                    <a:lnTo>
                      <a:pt x="159" y="79"/>
                    </a:lnTo>
                    <a:lnTo>
                      <a:pt x="187" y="97"/>
                    </a:lnTo>
                    <a:lnTo>
                      <a:pt x="215" y="118"/>
                    </a:lnTo>
                    <a:lnTo>
                      <a:pt x="243" y="141"/>
                    </a:lnTo>
                    <a:lnTo>
                      <a:pt x="246" y="135"/>
                    </a:lnTo>
                    <a:lnTo>
                      <a:pt x="243" y="141"/>
                    </a:lnTo>
                    <a:lnTo>
                      <a:pt x="271" y="167"/>
                    </a:lnTo>
                    <a:lnTo>
                      <a:pt x="299" y="197"/>
                    </a:lnTo>
                    <a:lnTo>
                      <a:pt x="302" y="192"/>
                    </a:lnTo>
                    <a:lnTo>
                      <a:pt x="299" y="195"/>
                    </a:lnTo>
                    <a:lnTo>
                      <a:pt x="326" y="228"/>
                    </a:lnTo>
                    <a:lnTo>
                      <a:pt x="356" y="265"/>
                    </a:lnTo>
                    <a:lnTo>
                      <a:pt x="386" y="307"/>
                    </a:lnTo>
                    <a:lnTo>
                      <a:pt x="389" y="304"/>
                    </a:lnTo>
                    <a:lnTo>
                      <a:pt x="384" y="307"/>
                    </a:lnTo>
                    <a:lnTo>
                      <a:pt x="412" y="355"/>
                    </a:lnTo>
                    <a:lnTo>
                      <a:pt x="440" y="407"/>
                    </a:lnTo>
                    <a:lnTo>
                      <a:pt x="468" y="467"/>
                    </a:lnTo>
                    <a:lnTo>
                      <a:pt x="498" y="535"/>
                    </a:lnTo>
                    <a:lnTo>
                      <a:pt x="503" y="532"/>
                    </a:lnTo>
                    <a:lnTo>
                      <a:pt x="498" y="534"/>
                    </a:lnTo>
                    <a:lnTo>
                      <a:pt x="525" y="613"/>
                    </a:lnTo>
                    <a:lnTo>
                      <a:pt x="555" y="707"/>
                    </a:lnTo>
                    <a:lnTo>
                      <a:pt x="560" y="705"/>
                    </a:lnTo>
                    <a:lnTo>
                      <a:pt x="555" y="707"/>
                    </a:lnTo>
                    <a:lnTo>
                      <a:pt x="583" y="827"/>
                    </a:lnTo>
                    <a:lnTo>
                      <a:pt x="613" y="991"/>
                    </a:lnTo>
                    <a:lnTo>
                      <a:pt x="618" y="990"/>
                    </a:lnTo>
                    <a:lnTo>
                      <a:pt x="613" y="991"/>
                    </a:lnTo>
                    <a:lnTo>
                      <a:pt x="627" y="1111"/>
                    </a:lnTo>
                    <a:lnTo>
                      <a:pt x="632" y="1109"/>
                    </a:lnTo>
                    <a:lnTo>
                      <a:pt x="627" y="1109"/>
                    </a:lnTo>
                    <a:lnTo>
                      <a:pt x="637" y="1437"/>
                    </a:lnTo>
                    <a:lnTo>
                      <a:pt x="649" y="1437"/>
                    </a:lnTo>
                    <a:lnTo>
                      <a:pt x="639" y="1109"/>
                    </a:lnTo>
                    <a:lnTo>
                      <a:pt x="639" y="1107"/>
                    </a:lnTo>
                    <a:lnTo>
                      <a:pt x="639" y="1109"/>
                    </a:lnTo>
                    <a:lnTo>
                      <a:pt x="625" y="990"/>
                    </a:lnTo>
                    <a:lnTo>
                      <a:pt x="623" y="990"/>
                    </a:lnTo>
                    <a:lnTo>
                      <a:pt x="594" y="825"/>
                    </a:lnTo>
                    <a:lnTo>
                      <a:pt x="566" y="705"/>
                    </a:lnTo>
                    <a:lnTo>
                      <a:pt x="566" y="702"/>
                    </a:lnTo>
                    <a:lnTo>
                      <a:pt x="566" y="704"/>
                    </a:lnTo>
                    <a:lnTo>
                      <a:pt x="536" y="609"/>
                    </a:lnTo>
                    <a:lnTo>
                      <a:pt x="508" y="530"/>
                    </a:lnTo>
                    <a:lnTo>
                      <a:pt x="506" y="525"/>
                    </a:lnTo>
                    <a:lnTo>
                      <a:pt x="508" y="530"/>
                    </a:lnTo>
                    <a:lnTo>
                      <a:pt x="478" y="462"/>
                    </a:lnTo>
                    <a:lnTo>
                      <a:pt x="450" y="402"/>
                    </a:lnTo>
                    <a:lnTo>
                      <a:pt x="422" y="349"/>
                    </a:lnTo>
                    <a:lnTo>
                      <a:pt x="395" y="302"/>
                    </a:lnTo>
                    <a:lnTo>
                      <a:pt x="396" y="304"/>
                    </a:lnTo>
                    <a:lnTo>
                      <a:pt x="395" y="300"/>
                    </a:lnTo>
                    <a:lnTo>
                      <a:pt x="365" y="258"/>
                    </a:lnTo>
                    <a:lnTo>
                      <a:pt x="335" y="221"/>
                    </a:lnTo>
                    <a:lnTo>
                      <a:pt x="307" y="188"/>
                    </a:lnTo>
                    <a:lnTo>
                      <a:pt x="300" y="179"/>
                    </a:lnTo>
                    <a:lnTo>
                      <a:pt x="307" y="188"/>
                    </a:lnTo>
                    <a:lnTo>
                      <a:pt x="279" y="158"/>
                    </a:lnTo>
                    <a:lnTo>
                      <a:pt x="251" y="132"/>
                    </a:lnTo>
                    <a:lnTo>
                      <a:pt x="257" y="137"/>
                    </a:lnTo>
                    <a:lnTo>
                      <a:pt x="250" y="132"/>
                    </a:lnTo>
                    <a:lnTo>
                      <a:pt x="222" y="109"/>
                    </a:lnTo>
                    <a:lnTo>
                      <a:pt x="194" y="88"/>
                    </a:lnTo>
                    <a:lnTo>
                      <a:pt x="166" y="71"/>
                    </a:lnTo>
                    <a:lnTo>
                      <a:pt x="161" y="65"/>
                    </a:lnTo>
                    <a:lnTo>
                      <a:pt x="166" y="69"/>
                    </a:lnTo>
                    <a:lnTo>
                      <a:pt x="138" y="53"/>
                    </a:lnTo>
                    <a:lnTo>
                      <a:pt x="108" y="39"/>
                    </a:lnTo>
                    <a:lnTo>
                      <a:pt x="80" y="27"/>
                    </a:lnTo>
                    <a:lnTo>
                      <a:pt x="85" y="28"/>
                    </a:lnTo>
                    <a:lnTo>
                      <a:pt x="79" y="27"/>
                    </a:lnTo>
                    <a:lnTo>
                      <a:pt x="23" y="6"/>
                    </a:lnTo>
                    <a:lnTo>
                      <a:pt x="3" y="0"/>
                    </a:lnTo>
                    <a:close/>
                  </a:path>
                </a:pathLst>
              </a:custGeom>
              <a:solidFill>
                <a:srgbClr val="004CFF"/>
              </a:solidFill>
              <a:ln w="0">
                <a:solidFill>
                  <a:srgbClr val="004CFF"/>
                </a:solidFill>
                <a:round/>
                <a:headEnd/>
                <a:tailEnd/>
              </a:ln>
            </p:spPr>
            <p:txBody>
              <a:bodyPr/>
              <a:lstStyle/>
              <a:p>
                <a:endParaRPr lang="en-US"/>
              </a:p>
            </p:txBody>
          </p:sp>
          <p:sp>
            <p:nvSpPr>
              <p:cNvPr id="253" name="Freeform 1236"/>
              <p:cNvSpPr>
                <a:spLocks/>
              </p:cNvSpPr>
              <p:nvPr/>
            </p:nvSpPr>
            <p:spPr bwMode="auto">
              <a:xfrm>
                <a:off x="4789488" y="3128963"/>
                <a:ext cx="1103313" cy="1544638"/>
              </a:xfrm>
              <a:custGeom>
                <a:avLst/>
                <a:gdLst>
                  <a:gd name="T0" fmla="*/ 30241890 w 695"/>
                  <a:gd name="T1" fmla="*/ 2147483647 h 973"/>
                  <a:gd name="T2" fmla="*/ 30241890 w 695"/>
                  <a:gd name="T3" fmla="*/ 1943042198 h 973"/>
                  <a:gd name="T4" fmla="*/ 118448199 w 695"/>
                  <a:gd name="T5" fmla="*/ 1691026554 h 973"/>
                  <a:gd name="T6" fmla="*/ 110886936 w 695"/>
                  <a:gd name="T7" fmla="*/ 1706147493 h 973"/>
                  <a:gd name="T8" fmla="*/ 176411005 w 695"/>
                  <a:gd name="T9" fmla="*/ 1673384666 h 973"/>
                  <a:gd name="T10" fmla="*/ 236894811 w 695"/>
                  <a:gd name="T11" fmla="*/ 1854835929 h 973"/>
                  <a:gd name="T12" fmla="*/ 236894811 w 695"/>
                  <a:gd name="T13" fmla="*/ 1852316566 h 973"/>
                  <a:gd name="T14" fmla="*/ 307459193 w 695"/>
                  <a:gd name="T15" fmla="*/ 2147483647 h 973"/>
                  <a:gd name="T16" fmla="*/ 405746091 w 695"/>
                  <a:gd name="T17" fmla="*/ 2147483647 h 973"/>
                  <a:gd name="T18" fmla="*/ 410786404 w 695"/>
                  <a:gd name="T19" fmla="*/ 2147483647 h 973"/>
                  <a:gd name="T20" fmla="*/ 466229946 w 695"/>
                  <a:gd name="T21" fmla="*/ 1600300526 h 973"/>
                  <a:gd name="T22" fmla="*/ 554434630 w 695"/>
                  <a:gd name="T23" fmla="*/ 1242438312 h 973"/>
                  <a:gd name="T24" fmla="*/ 554434630 w 695"/>
                  <a:gd name="T25" fmla="*/ 1242438312 h 973"/>
                  <a:gd name="T26" fmla="*/ 612399023 w 695"/>
                  <a:gd name="T27" fmla="*/ 1008062970 h 973"/>
                  <a:gd name="T28" fmla="*/ 695563394 w 695"/>
                  <a:gd name="T29" fmla="*/ 864414847 h 973"/>
                  <a:gd name="T30" fmla="*/ 695563394 w 695"/>
                  <a:gd name="T31" fmla="*/ 864414847 h 973"/>
                  <a:gd name="T32" fmla="*/ 753527788 w 695"/>
                  <a:gd name="T33" fmla="*/ 773689017 h 973"/>
                  <a:gd name="T34" fmla="*/ 836692357 w 695"/>
                  <a:gd name="T35" fmla="*/ 720764938 h 973"/>
                  <a:gd name="T36" fmla="*/ 831651846 w 695"/>
                  <a:gd name="T37" fmla="*/ 720764938 h 973"/>
                  <a:gd name="T38" fmla="*/ 894656751 w 695"/>
                  <a:gd name="T39" fmla="*/ 670361810 h 973"/>
                  <a:gd name="T40" fmla="*/ 967740495 w 695"/>
                  <a:gd name="T41" fmla="*/ 680442435 h 973"/>
                  <a:gd name="T42" fmla="*/ 965221133 w 695"/>
                  <a:gd name="T43" fmla="*/ 680442435 h 973"/>
                  <a:gd name="T44" fmla="*/ 1108869260 w 695"/>
                  <a:gd name="T45" fmla="*/ 675402123 h 973"/>
                  <a:gd name="T46" fmla="*/ 1113909573 w 695"/>
                  <a:gd name="T47" fmla="*/ 670361810 h 973"/>
                  <a:gd name="T48" fmla="*/ 1192035218 w 695"/>
                  <a:gd name="T49" fmla="*/ 652721508 h 973"/>
                  <a:gd name="T50" fmla="*/ 1257559288 w 695"/>
                  <a:gd name="T51" fmla="*/ 617439318 h 973"/>
                  <a:gd name="T52" fmla="*/ 1257559288 w 695"/>
                  <a:gd name="T53" fmla="*/ 617439318 h 973"/>
                  <a:gd name="T54" fmla="*/ 1338204296 w 695"/>
                  <a:gd name="T55" fmla="*/ 556955564 h 973"/>
                  <a:gd name="T56" fmla="*/ 1403728365 w 695"/>
                  <a:gd name="T57" fmla="*/ 493950859 h 973"/>
                  <a:gd name="T58" fmla="*/ 1403728365 w 695"/>
                  <a:gd name="T59" fmla="*/ 488910547 h 973"/>
                  <a:gd name="T60" fmla="*/ 1544857129 w 695"/>
                  <a:gd name="T61" fmla="*/ 312499497 h 973"/>
                  <a:gd name="T62" fmla="*/ 1691026604 w 695"/>
                  <a:gd name="T63" fmla="*/ 105846620 h 973"/>
                  <a:gd name="T64" fmla="*/ 1728828157 w 695"/>
                  <a:gd name="T65" fmla="*/ 0 h 973"/>
                  <a:gd name="T66" fmla="*/ 1592739309 w 695"/>
                  <a:gd name="T67" fmla="*/ 194052889 h 973"/>
                  <a:gd name="T68" fmla="*/ 1451610545 w 695"/>
                  <a:gd name="T69" fmla="*/ 388104190 h 973"/>
                  <a:gd name="T70" fmla="*/ 1391126789 w 695"/>
                  <a:gd name="T71" fmla="*/ 481350871 h 973"/>
                  <a:gd name="T72" fmla="*/ 1310481780 w 695"/>
                  <a:gd name="T73" fmla="*/ 541834625 h 973"/>
                  <a:gd name="T74" fmla="*/ 1310481780 w 695"/>
                  <a:gd name="T75" fmla="*/ 541834625 h 973"/>
                  <a:gd name="T76" fmla="*/ 1249998024 w 695"/>
                  <a:gd name="T77" fmla="*/ 604837742 h 973"/>
                  <a:gd name="T78" fmla="*/ 1174393329 w 695"/>
                  <a:gd name="T79" fmla="*/ 627519944 h 973"/>
                  <a:gd name="T80" fmla="*/ 1179433642 w 695"/>
                  <a:gd name="T81" fmla="*/ 627519944 h 973"/>
                  <a:gd name="T82" fmla="*/ 1108869260 w 695"/>
                  <a:gd name="T83" fmla="*/ 657761821 h 973"/>
                  <a:gd name="T84" fmla="*/ 1038304878 w 695"/>
                  <a:gd name="T85" fmla="*/ 650200558 h 973"/>
                  <a:gd name="T86" fmla="*/ 894656751 w 695"/>
                  <a:gd name="T87" fmla="*/ 657761821 h 973"/>
                  <a:gd name="T88" fmla="*/ 819051857 w 695"/>
                  <a:gd name="T89" fmla="*/ 693044011 h 973"/>
                  <a:gd name="T90" fmla="*/ 743447162 w 695"/>
                  <a:gd name="T91" fmla="*/ 763608392 h 973"/>
                  <a:gd name="T92" fmla="*/ 743447162 w 695"/>
                  <a:gd name="T93" fmla="*/ 763608392 h 973"/>
                  <a:gd name="T94" fmla="*/ 670361829 w 695"/>
                  <a:gd name="T95" fmla="*/ 851813271 h 973"/>
                  <a:gd name="T96" fmla="*/ 599797447 w 695"/>
                  <a:gd name="T97" fmla="*/ 997982345 h 973"/>
                  <a:gd name="T98" fmla="*/ 529233065 w 695"/>
                  <a:gd name="T99" fmla="*/ 1232357687 h 973"/>
                  <a:gd name="T100" fmla="*/ 529233065 w 695"/>
                  <a:gd name="T101" fmla="*/ 1237397999 h 973"/>
                  <a:gd name="T102" fmla="*/ 448588057 w 695"/>
                  <a:gd name="T103" fmla="*/ 1617940827 h 973"/>
                  <a:gd name="T104" fmla="*/ 378023575 w 695"/>
                  <a:gd name="T105" fmla="*/ 2147483647 h 973"/>
                  <a:gd name="T106" fmla="*/ 383063888 w 695"/>
                  <a:gd name="T107" fmla="*/ 2147483647 h 973"/>
                  <a:gd name="T108" fmla="*/ 322580132 w 695"/>
                  <a:gd name="T109" fmla="*/ 2147483647 h 973"/>
                  <a:gd name="T110" fmla="*/ 269657639 w 695"/>
                  <a:gd name="T111" fmla="*/ 1847276253 h 973"/>
                  <a:gd name="T112" fmla="*/ 189012581 w 695"/>
                  <a:gd name="T113" fmla="*/ 1670865303 h 973"/>
                  <a:gd name="T114" fmla="*/ 176411005 w 695"/>
                  <a:gd name="T115" fmla="*/ 1660784280 h 973"/>
                  <a:gd name="T116" fmla="*/ 98286922 w 695"/>
                  <a:gd name="T117" fmla="*/ 1673384666 h 973"/>
                  <a:gd name="T118" fmla="*/ 17641895 w 695"/>
                  <a:gd name="T119" fmla="*/ 1940521247 h 973"/>
                  <a:gd name="T120" fmla="*/ 17641895 w 695"/>
                  <a:gd name="T121" fmla="*/ 1943042198 h 9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95"/>
                  <a:gd name="T184" fmla="*/ 0 h 973"/>
                  <a:gd name="T185" fmla="*/ 695 w 695"/>
                  <a:gd name="T186" fmla="*/ 973 h 97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95" h="973">
                    <a:moveTo>
                      <a:pt x="0" y="973"/>
                    </a:moveTo>
                    <a:lnTo>
                      <a:pt x="12" y="973"/>
                    </a:lnTo>
                    <a:lnTo>
                      <a:pt x="19" y="771"/>
                    </a:lnTo>
                    <a:lnTo>
                      <a:pt x="12" y="771"/>
                    </a:lnTo>
                    <a:lnTo>
                      <a:pt x="18" y="773"/>
                    </a:lnTo>
                    <a:lnTo>
                      <a:pt x="47" y="671"/>
                    </a:lnTo>
                    <a:lnTo>
                      <a:pt x="42" y="670"/>
                    </a:lnTo>
                    <a:lnTo>
                      <a:pt x="44" y="677"/>
                    </a:lnTo>
                    <a:lnTo>
                      <a:pt x="72" y="671"/>
                    </a:lnTo>
                    <a:lnTo>
                      <a:pt x="70" y="664"/>
                    </a:lnTo>
                    <a:lnTo>
                      <a:pt x="65" y="668"/>
                    </a:lnTo>
                    <a:lnTo>
                      <a:pt x="94" y="736"/>
                    </a:lnTo>
                    <a:lnTo>
                      <a:pt x="100" y="733"/>
                    </a:lnTo>
                    <a:lnTo>
                      <a:pt x="94" y="735"/>
                    </a:lnTo>
                    <a:lnTo>
                      <a:pt x="122" y="961"/>
                    </a:lnTo>
                    <a:lnTo>
                      <a:pt x="122" y="971"/>
                    </a:lnTo>
                    <a:lnTo>
                      <a:pt x="133" y="964"/>
                    </a:lnTo>
                    <a:lnTo>
                      <a:pt x="161" y="938"/>
                    </a:lnTo>
                    <a:lnTo>
                      <a:pt x="161" y="936"/>
                    </a:lnTo>
                    <a:lnTo>
                      <a:pt x="163" y="935"/>
                    </a:lnTo>
                    <a:lnTo>
                      <a:pt x="192" y="636"/>
                    </a:lnTo>
                    <a:lnTo>
                      <a:pt x="185" y="635"/>
                    </a:lnTo>
                    <a:lnTo>
                      <a:pt x="190" y="636"/>
                    </a:lnTo>
                    <a:lnTo>
                      <a:pt x="220" y="493"/>
                    </a:lnTo>
                    <a:lnTo>
                      <a:pt x="215" y="491"/>
                    </a:lnTo>
                    <a:lnTo>
                      <a:pt x="220" y="493"/>
                    </a:lnTo>
                    <a:lnTo>
                      <a:pt x="248" y="401"/>
                    </a:lnTo>
                    <a:lnTo>
                      <a:pt x="243" y="400"/>
                    </a:lnTo>
                    <a:lnTo>
                      <a:pt x="248" y="403"/>
                    </a:lnTo>
                    <a:lnTo>
                      <a:pt x="276" y="343"/>
                    </a:lnTo>
                    <a:lnTo>
                      <a:pt x="271" y="340"/>
                    </a:lnTo>
                    <a:lnTo>
                      <a:pt x="276" y="343"/>
                    </a:lnTo>
                    <a:lnTo>
                      <a:pt x="304" y="310"/>
                    </a:lnTo>
                    <a:lnTo>
                      <a:pt x="299" y="307"/>
                    </a:lnTo>
                    <a:lnTo>
                      <a:pt x="304" y="312"/>
                    </a:lnTo>
                    <a:lnTo>
                      <a:pt x="332" y="286"/>
                    </a:lnTo>
                    <a:lnTo>
                      <a:pt x="327" y="280"/>
                    </a:lnTo>
                    <a:lnTo>
                      <a:pt x="330" y="286"/>
                    </a:lnTo>
                    <a:lnTo>
                      <a:pt x="358" y="272"/>
                    </a:lnTo>
                    <a:lnTo>
                      <a:pt x="355" y="266"/>
                    </a:lnTo>
                    <a:lnTo>
                      <a:pt x="356" y="273"/>
                    </a:lnTo>
                    <a:lnTo>
                      <a:pt x="384" y="270"/>
                    </a:lnTo>
                    <a:lnTo>
                      <a:pt x="383" y="263"/>
                    </a:lnTo>
                    <a:lnTo>
                      <a:pt x="383" y="270"/>
                    </a:lnTo>
                    <a:lnTo>
                      <a:pt x="412" y="270"/>
                    </a:lnTo>
                    <a:lnTo>
                      <a:pt x="440" y="268"/>
                    </a:lnTo>
                    <a:lnTo>
                      <a:pt x="437" y="268"/>
                    </a:lnTo>
                    <a:lnTo>
                      <a:pt x="442" y="266"/>
                    </a:lnTo>
                    <a:lnTo>
                      <a:pt x="470" y="259"/>
                    </a:lnTo>
                    <a:lnTo>
                      <a:pt x="473" y="259"/>
                    </a:lnTo>
                    <a:lnTo>
                      <a:pt x="472" y="259"/>
                    </a:lnTo>
                    <a:lnTo>
                      <a:pt x="499" y="245"/>
                    </a:lnTo>
                    <a:lnTo>
                      <a:pt x="498" y="245"/>
                    </a:lnTo>
                    <a:lnTo>
                      <a:pt x="499" y="245"/>
                    </a:lnTo>
                    <a:lnTo>
                      <a:pt x="527" y="224"/>
                    </a:lnTo>
                    <a:lnTo>
                      <a:pt x="531" y="221"/>
                    </a:lnTo>
                    <a:lnTo>
                      <a:pt x="529" y="224"/>
                    </a:lnTo>
                    <a:lnTo>
                      <a:pt x="557" y="196"/>
                    </a:lnTo>
                    <a:lnTo>
                      <a:pt x="552" y="200"/>
                    </a:lnTo>
                    <a:lnTo>
                      <a:pt x="557" y="194"/>
                    </a:lnTo>
                    <a:lnTo>
                      <a:pt x="585" y="161"/>
                    </a:lnTo>
                    <a:lnTo>
                      <a:pt x="613" y="124"/>
                    </a:lnTo>
                    <a:lnTo>
                      <a:pt x="641" y="84"/>
                    </a:lnTo>
                    <a:lnTo>
                      <a:pt x="671" y="42"/>
                    </a:lnTo>
                    <a:lnTo>
                      <a:pt x="695" y="7"/>
                    </a:lnTo>
                    <a:lnTo>
                      <a:pt x="686" y="0"/>
                    </a:lnTo>
                    <a:lnTo>
                      <a:pt x="662" y="35"/>
                    </a:lnTo>
                    <a:lnTo>
                      <a:pt x="632" y="77"/>
                    </a:lnTo>
                    <a:lnTo>
                      <a:pt x="604" y="117"/>
                    </a:lnTo>
                    <a:lnTo>
                      <a:pt x="576" y="154"/>
                    </a:lnTo>
                    <a:lnTo>
                      <a:pt x="548" y="187"/>
                    </a:lnTo>
                    <a:lnTo>
                      <a:pt x="552" y="191"/>
                    </a:lnTo>
                    <a:lnTo>
                      <a:pt x="548" y="187"/>
                    </a:lnTo>
                    <a:lnTo>
                      <a:pt x="520" y="215"/>
                    </a:lnTo>
                    <a:lnTo>
                      <a:pt x="524" y="219"/>
                    </a:lnTo>
                    <a:lnTo>
                      <a:pt x="520" y="215"/>
                    </a:lnTo>
                    <a:lnTo>
                      <a:pt x="492" y="236"/>
                    </a:lnTo>
                    <a:lnTo>
                      <a:pt x="496" y="240"/>
                    </a:lnTo>
                    <a:lnTo>
                      <a:pt x="494" y="235"/>
                    </a:lnTo>
                    <a:lnTo>
                      <a:pt x="466" y="249"/>
                    </a:lnTo>
                    <a:lnTo>
                      <a:pt x="468" y="254"/>
                    </a:lnTo>
                    <a:lnTo>
                      <a:pt x="468" y="249"/>
                    </a:lnTo>
                    <a:lnTo>
                      <a:pt x="440" y="256"/>
                    </a:lnTo>
                    <a:lnTo>
                      <a:pt x="440" y="261"/>
                    </a:lnTo>
                    <a:lnTo>
                      <a:pt x="440" y="256"/>
                    </a:lnTo>
                    <a:lnTo>
                      <a:pt x="412" y="258"/>
                    </a:lnTo>
                    <a:lnTo>
                      <a:pt x="383" y="258"/>
                    </a:lnTo>
                    <a:lnTo>
                      <a:pt x="355" y="261"/>
                    </a:lnTo>
                    <a:lnTo>
                      <a:pt x="353" y="261"/>
                    </a:lnTo>
                    <a:lnTo>
                      <a:pt x="325" y="275"/>
                    </a:lnTo>
                    <a:lnTo>
                      <a:pt x="323" y="277"/>
                    </a:lnTo>
                    <a:lnTo>
                      <a:pt x="295" y="303"/>
                    </a:lnTo>
                    <a:lnTo>
                      <a:pt x="299" y="300"/>
                    </a:lnTo>
                    <a:lnTo>
                      <a:pt x="295" y="303"/>
                    </a:lnTo>
                    <a:lnTo>
                      <a:pt x="267" y="336"/>
                    </a:lnTo>
                    <a:lnTo>
                      <a:pt x="266" y="338"/>
                    </a:lnTo>
                    <a:lnTo>
                      <a:pt x="238" y="398"/>
                    </a:lnTo>
                    <a:lnTo>
                      <a:pt x="238" y="396"/>
                    </a:lnTo>
                    <a:lnTo>
                      <a:pt x="238" y="398"/>
                    </a:lnTo>
                    <a:lnTo>
                      <a:pt x="210" y="489"/>
                    </a:lnTo>
                    <a:lnTo>
                      <a:pt x="210" y="487"/>
                    </a:lnTo>
                    <a:lnTo>
                      <a:pt x="210" y="491"/>
                    </a:lnTo>
                    <a:lnTo>
                      <a:pt x="180" y="635"/>
                    </a:lnTo>
                    <a:lnTo>
                      <a:pt x="178" y="642"/>
                    </a:lnTo>
                    <a:lnTo>
                      <a:pt x="180" y="635"/>
                    </a:lnTo>
                    <a:lnTo>
                      <a:pt x="150" y="933"/>
                    </a:lnTo>
                    <a:lnTo>
                      <a:pt x="156" y="933"/>
                    </a:lnTo>
                    <a:lnTo>
                      <a:pt x="152" y="929"/>
                    </a:lnTo>
                    <a:lnTo>
                      <a:pt x="124" y="956"/>
                    </a:lnTo>
                    <a:lnTo>
                      <a:pt x="128" y="959"/>
                    </a:lnTo>
                    <a:lnTo>
                      <a:pt x="135" y="959"/>
                    </a:lnTo>
                    <a:lnTo>
                      <a:pt x="107" y="733"/>
                    </a:lnTo>
                    <a:lnTo>
                      <a:pt x="105" y="731"/>
                    </a:lnTo>
                    <a:lnTo>
                      <a:pt x="75" y="663"/>
                    </a:lnTo>
                    <a:lnTo>
                      <a:pt x="73" y="657"/>
                    </a:lnTo>
                    <a:lnTo>
                      <a:pt x="70" y="659"/>
                    </a:lnTo>
                    <a:lnTo>
                      <a:pt x="42" y="664"/>
                    </a:lnTo>
                    <a:lnTo>
                      <a:pt x="39" y="664"/>
                    </a:lnTo>
                    <a:lnTo>
                      <a:pt x="37" y="668"/>
                    </a:lnTo>
                    <a:lnTo>
                      <a:pt x="7" y="770"/>
                    </a:lnTo>
                    <a:lnTo>
                      <a:pt x="7" y="773"/>
                    </a:lnTo>
                    <a:lnTo>
                      <a:pt x="7" y="771"/>
                    </a:lnTo>
                    <a:lnTo>
                      <a:pt x="0" y="973"/>
                    </a:lnTo>
                    <a:close/>
                  </a:path>
                </a:pathLst>
              </a:custGeom>
              <a:solidFill>
                <a:srgbClr val="004CFF"/>
              </a:solidFill>
              <a:ln w="0">
                <a:solidFill>
                  <a:srgbClr val="004CFF"/>
                </a:solidFill>
                <a:round/>
                <a:headEnd/>
                <a:tailEnd/>
              </a:ln>
            </p:spPr>
            <p:txBody>
              <a:bodyPr/>
              <a:lstStyle/>
              <a:p>
                <a:endParaRPr lang="en-US"/>
              </a:p>
            </p:txBody>
          </p:sp>
          <p:sp>
            <p:nvSpPr>
              <p:cNvPr id="254" name="Freeform 1237"/>
              <p:cNvSpPr>
                <a:spLocks/>
              </p:cNvSpPr>
              <p:nvPr/>
            </p:nvSpPr>
            <p:spPr bwMode="auto">
              <a:xfrm>
                <a:off x="3700463" y="2390776"/>
                <a:ext cx="2184400" cy="1492250"/>
              </a:xfrm>
              <a:custGeom>
                <a:avLst/>
                <a:gdLst>
                  <a:gd name="T0" fmla="*/ 65524064 w 1376"/>
                  <a:gd name="T1" fmla="*/ 42843451 h 940"/>
                  <a:gd name="T2" fmla="*/ 352821849 w 1376"/>
                  <a:gd name="T3" fmla="*/ 146169074 h 940"/>
                  <a:gd name="T4" fmla="*/ 423386298 w 1376"/>
                  <a:gd name="T5" fmla="*/ 181451252 h 940"/>
                  <a:gd name="T6" fmla="*/ 488910337 w 1376"/>
                  <a:gd name="T7" fmla="*/ 221773792 h 940"/>
                  <a:gd name="T8" fmla="*/ 700603387 w 1376"/>
                  <a:gd name="T9" fmla="*/ 375504077 h 940"/>
                  <a:gd name="T10" fmla="*/ 768648376 w 1376"/>
                  <a:gd name="T11" fmla="*/ 441028221 h 940"/>
                  <a:gd name="T12" fmla="*/ 924896619 w 1376"/>
                  <a:gd name="T13" fmla="*/ 579635985 h 940"/>
                  <a:gd name="T14" fmla="*/ 1055944697 w 1376"/>
                  <a:gd name="T15" fmla="*/ 763608138 h 940"/>
                  <a:gd name="T16" fmla="*/ 1275199007 w 1376"/>
                  <a:gd name="T17" fmla="*/ 1078626992 h 940"/>
                  <a:gd name="T18" fmla="*/ 1340723046 w 1376"/>
                  <a:gd name="T19" fmla="*/ 1197073511 h 940"/>
                  <a:gd name="T20" fmla="*/ 1562496717 w 1376"/>
                  <a:gd name="T21" fmla="*/ 1595259683 h 940"/>
                  <a:gd name="T22" fmla="*/ 1499493627 w 1376"/>
                  <a:gd name="T23" fmla="*/ 1476811576 h 940"/>
                  <a:gd name="T24" fmla="*/ 1600299841 w 1376"/>
                  <a:gd name="T25" fmla="*/ 1605340305 h 940"/>
                  <a:gd name="T26" fmla="*/ 1650702949 w 1376"/>
                  <a:gd name="T27" fmla="*/ 1764109711 h 940"/>
                  <a:gd name="T28" fmla="*/ 1864915757 w 1376"/>
                  <a:gd name="T29" fmla="*/ 2147483647 h 940"/>
                  <a:gd name="T30" fmla="*/ 1945560728 w 1376"/>
                  <a:gd name="T31" fmla="*/ 2147483647 h 940"/>
                  <a:gd name="T32" fmla="*/ 2016125078 w 1376"/>
                  <a:gd name="T33" fmla="*/ 2147483647 h 940"/>
                  <a:gd name="T34" fmla="*/ 2106850671 w 1376"/>
                  <a:gd name="T35" fmla="*/ 2147483647 h 940"/>
                  <a:gd name="T36" fmla="*/ 2147483647 w 1376"/>
                  <a:gd name="T37" fmla="*/ 2147483647 h 940"/>
                  <a:gd name="T38" fmla="*/ 2147483647 w 1376"/>
                  <a:gd name="T39" fmla="*/ 2147483647 h 940"/>
                  <a:gd name="T40" fmla="*/ 2147483647 w 1376"/>
                  <a:gd name="T41" fmla="*/ 2069049331 h 940"/>
                  <a:gd name="T42" fmla="*/ 2147483647 w 1376"/>
                  <a:gd name="T43" fmla="*/ 1927920618 h 940"/>
                  <a:gd name="T44" fmla="*/ 2147483647 w 1376"/>
                  <a:gd name="T45" fmla="*/ 1794351578 h 940"/>
                  <a:gd name="T46" fmla="*/ 2147483647 w 1376"/>
                  <a:gd name="T47" fmla="*/ 1736388793 h 940"/>
                  <a:gd name="T48" fmla="*/ 2147483647 w 1376"/>
                  <a:gd name="T49" fmla="*/ 1582658111 h 940"/>
                  <a:gd name="T50" fmla="*/ 2147483647 w 1376"/>
                  <a:gd name="T51" fmla="*/ 1139110726 h 940"/>
                  <a:gd name="T52" fmla="*/ 2147483647 w 1376"/>
                  <a:gd name="T53" fmla="*/ 990422340 h 940"/>
                  <a:gd name="T54" fmla="*/ 2147483647 w 1376"/>
                  <a:gd name="T55" fmla="*/ 1131551053 h 940"/>
                  <a:gd name="T56" fmla="*/ 2147483647 w 1376"/>
                  <a:gd name="T57" fmla="*/ 1396166597 h 940"/>
                  <a:gd name="T58" fmla="*/ 2147483647 w 1376"/>
                  <a:gd name="T59" fmla="*/ 1565017815 h 940"/>
                  <a:gd name="T60" fmla="*/ 2147483647 w 1376"/>
                  <a:gd name="T61" fmla="*/ 1723787221 h 940"/>
                  <a:gd name="T62" fmla="*/ 2147483647 w 1376"/>
                  <a:gd name="T63" fmla="*/ 1859875623 h 940"/>
                  <a:gd name="T64" fmla="*/ 2147483647 w 1376"/>
                  <a:gd name="T65" fmla="*/ 1917839996 h 940"/>
                  <a:gd name="T66" fmla="*/ 2147483647 w 1376"/>
                  <a:gd name="T67" fmla="*/ 2036286515 h 940"/>
                  <a:gd name="T68" fmla="*/ 2147483647 w 1376"/>
                  <a:gd name="T69" fmla="*/ 2147483647 h 940"/>
                  <a:gd name="T70" fmla="*/ 2147483647 w 1376"/>
                  <a:gd name="T71" fmla="*/ 2147483647 h 940"/>
                  <a:gd name="T72" fmla="*/ 2094249101 w 1376"/>
                  <a:gd name="T73" fmla="*/ 2147483647 h 940"/>
                  <a:gd name="T74" fmla="*/ 2028725061 w 1376"/>
                  <a:gd name="T75" fmla="*/ 2147483647 h 940"/>
                  <a:gd name="T76" fmla="*/ 1965721971 w 1376"/>
                  <a:gd name="T77" fmla="*/ 2147483647 h 940"/>
                  <a:gd name="T78" fmla="*/ 1892636672 w 1376"/>
                  <a:gd name="T79" fmla="*/ 2147483647 h 940"/>
                  <a:gd name="T80" fmla="*/ 1822072322 w 1376"/>
                  <a:gd name="T81" fmla="*/ 2036286515 h 940"/>
                  <a:gd name="T82" fmla="*/ 1600299841 w 1376"/>
                  <a:gd name="T83" fmla="*/ 1605340305 h 940"/>
                  <a:gd name="T84" fmla="*/ 1650702949 w 1376"/>
                  <a:gd name="T85" fmla="*/ 1731348482 h 940"/>
                  <a:gd name="T86" fmla="*/ 1514614559 w 1376"/>
                  <a:gd name="T87" fmla="*/ 1466730953 h 940"/>
                  <a:gd name="T88" fmla="*/ 1575098288 w 1376"/>
                  <a:gd name="T89" fmla="*/ 1587698422 h 940"/>
                  <a:gd name="T90" fmla="*/ 1444050209 w 1376"/>
                  <a:gd name="T91" fmla="*/ 1313002256 h 940"/>
                  <a:gd name="T92" fmla="*/ 1307961820 w 1376"/>
                  <a:gd name="T93" fmla="*/ 1078626992 h 940"/>
                  <a:gd name="T94" fmla="*/ 1151710601 w 1376"/>
                  <a:gd name="T95" fmla="*/ 844253315 h 940"/>
                  <a:gd name="T96" fmla="*/ 937498189 w 1376"/>
                  <a:gd name="T97" fmla="*/ 569555363 h 940"/>
                  <a:gd name="T98" fmla="*/ 861893529 w 1376"/>
                  <a:gd name="T99" fmla="*/ 491431333 h 940"/>
                  <a:gd name="T100" fmla="*/ 735885562 w 1376"/>
                  <a:gd name="T101" fmla="*/ 365423454 h 940"/>
                  <a:gd name="T102" fmla="*/ 577114981 w 1376"/>
                  <a:gd name="T103" fmla="*/ 241935036 h 940"/>
                  <a:gd name="T104" fmla="*/ 506550631 w 1376"/>
                  <a:gd name="T105" fmla="*/ 194052824 h 940"/>
                  <a:gd name="T106" fmla="*/ 372983092 w 1376"/>
                  <a:gd name="T107" fmla="*/ 123488468 h 940"/>
                  <a:gd name="T108" fmla="*/ 214214098 w 1376"/>
                  <a:gd name="T109" fmla="*/ 60483759 h 94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376"/>
                  <a:gd name="T166" fmla="*/ 0 h 940"/>
                  <a:gd name="T167" fmla="*/ 1376 w 1376"/>
                  <a:gd name="T168" fmla="*/ 940 h 94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376" h="940">
                    <a:moveTo>
                      <a:pt x="3" y="0"/>
                    </a:moveTo>
                    <a:lnTo>
                      <a:pt x="0" y="10"/>
                    </a:lnTo>
                    <a:lnTo>
                      <a:pt x="26" y="17"/>
                    </a:lnTo>
                    <a:lnTo>
                      <a:pt x="82" y="35"/>
                    </a:lnTo>
                    <a:lnTo>
                      <a:pt x="110" y="46"/>
                    </a:lnTo>
                    <a:lnTo>
                      <a:pt x="140" y="58"/>
                    </a:lnTo>
                    <a:lnTo>
                      <a:pt x="141" y="53"/>
                    </a:lnTo>
                    <a:lnTo>
                      <a:pt x="140" y="58"/>
                    </a:lnTo>
                    <a:lnTo>
                      <a:pt x="168" y="72"/>
                    </a:lnTo>
                    <a:lnTo>
                      <a:pt x="195" y="88"/>
                    </a:lnTo>
                    <a:lnTo>
                      <a:pt x="197" y="82"/>
                    </a:lnTo>
                    <a:lnTo>
                      <a:pt x="194" y="88"/>
                    </a:lnTo>
                    <a:lnTo>
                      <a:pt x="222" y="105"/>
                    </a:lnTo>
                    <a:lnTo>
                      <a:pt x="250" y="126"/>
                    </a:lnTo>
                    <a:lnTo>
                      <a:pt x="278" y="149"/>
                    </a:lnTo>
                    <a:lnTo>
                      <a:pt x="281" y="144"/>
                    </a:lnTo>
                    <a:lnTo>
                      <a:pt x="278" y="149"/>
                    </a:lnTo>
                    <a:lnTo>
                      <a:pt x="305" y="175"/>
                    </a:lnTo>
                    <a:lnTo>
                      <a:pt x="333" y="203"/>
                    </a:lnTo>
                    <a:lnTo>
                      <a:pt x="363" y="235"/>
                    </a:lnTo>
                    <a:lnTo>
                      <a:pt x="367" y="230"/>
                    </a:lnTo>
                    <a:lnTo>
                      <a:pt x="363" y="233"/>
                    </a:lnTo>
                    <a:lnTo>
                      <a:pt x="391" y="267"/>
                    </a:lnTo>
                    <a:lnTo>
                      <a:pt x="419" y="303"/>
                    </a:lnTo>
                    <a:lnTo>
                      <a:pt x="449" y="342"/>
                    </a:lnTo>
                    <a:lnTo>
                      <a:pt x="478" y="384"/>
                    </a:lnTo>
                    <a:lnTo>
                      <a:pt x="506" y="428"/>
                    </a:lnTo>
                    <a:lnTo>
                      <a:pt x="510" y="424"/>
                    </a:lnTo>
                    <a:lnTo>
                      <a:pt x="505" y="428"/>
                    </a:lnTo>
                    <a:lnTo>
                      <a:pt x="532" y="475"/>
                    </a:lnTo>
                    <a:lnTo>
                      <a:pt x="562" y="526"/>
                    </a:lnTo>
                    <a:lnTo>
                      <a:pt x="590" y="579"/>
                    </a:lnTo>
                    <a:lnTo>
                      <a:pt x="620" y="633"/>
                    </a:lnTo>
                    <a:lnTo>
                      <a:pt x="630" y="628"/>
                    </a:lnTo>
                    <a:lnTo>
                      <a:pt x="606" y="580"/>
                    </a:lnTo>
                    <a:lnTo>
                      <a:pt x="595" y="586"/>
                    </a:lnTo>
                    <a:lnTo>
                      <a:pt x="649" y="691"/>
                    </a:lnTo>
                    <a:lnTo>
                      <a:pt x="660" y="686"/>
                    </a:lnTo>
                    <a:lnTo>
                      <a:pt x="635" y="637"/>
                    </a:lnTo>
                    <a:lnTo>
                      <a:pt x="630" y="638"/>
                    </a:lnTo>
                    <a:lnTo>
                      <a:pt x="625" y="642"/>
                    </a:lnTo>
                    <a:lnTo>
                      <a:pt x="655" y="700"/>
                    </a:lnTo>
                    <a:lnTo>
                      <a:pt x="683" y="758"/>
                    </a:lnTo>
                    <a:lnTo>
                      <a:pt x="712" y="814"/>
                    </a:lnTo>
                    <a:lnTo>
                      <a:pt x="740" y="865"/>
                    </a:lnTo>
                    <a:lnTo>
                      <a:pt x="740" y="863"/>
                    </a:lnTo>
                    <a:lnTo>
                      <a:pt x="742" y="865"/>
                    </a:lnTo>
                    <a:lnTo>
                      <a:pt x="772" y="905"/>
                    </a:lnTo>
                    <a:lnTo>
                      <a:pt x="773" y="908"/>
                    </a:lnTo>
                    <a:lnTo>
                      <a:pt x="772" y="907"/>
                    </a:lnTo>
                    <a:lnTo>
                      <a:pt x="800" y="933"/>
                    </a:lnTo>
                    <a:lnTo>
                      <a:pt x="803" y="933"/>
                    </a:lnTo>
                    <a:lnTo>
                      <a:pt x="833" y="940"/>
                    </a:lnTo>
                    <a:lnTo>
                      <a:pt x="836" y="940"/>
                    </a:lnTo>
                    <a:lnTo>
                      <a:pt x="866" y="926"/>
                    </a:lnTo>
                    <a:lnTo>
                      <a:pt x="868" y="926"/>
                    </a:lnTo>
                    <a:lnTo>
                      <a:pt x="896" y="894"/>
                    </a:lnTo>
                    <a:lnTo>
                      <a:pt x="892" y="898"/>
                    </a:lnTo>
                    <a:lnTo>
                      <a:pt x="896" y="893"/>
                    </a:lnTo>
                    <a:lnTo>
                      <a:pt x="924" y="854"/>
                    </a:lnTo>
                    <a:lnTo>
                      <a:pt x="952" y="819"/>
                    </a:lnTo>
                    <a:lnTo>
                      <a:pt x="946" y="815"/>
                    </a:lnTo>
                    <a:lnTo>
                      <a:pt x="952" y="821"/>
                    </a:lnTo>
                    <a:lnTo>
                      <a:pt x="979" y="796"/>
                    </a:lnTo>
                    <a:lnTo>
                      <a:pt x="1007" y="770"/>
                    </a:lnTo>
                    <a:lnTo>
                      <a:pt x="1002" y="765"/>
                    </a:lnTo>
                    <a:lnTo>
                      <a:pt x="1006" y="770"/>
                    </a:lnTo>
                    <a:lnTo>
                      <a:pt x="1034" y="747"/>
                    </a:lnTo>
                    <a:lnTo>
                      <a:pt x="1089" y="712"/>
                    </a:lnTo>
                    <a:lnTo>
                      <a:pt x="1119" y="689"/>
                    </a:lnTo>
                    <a:lnTo>
                      <a:pt x="1123" y="686"/>
                    </a:lnTo>
                    <a:lnTo>
                      <a:pt x="1121" y="689"/>
                    </a:lnTo>
                    <a:lnTo>
                      <a:pt x="1149" y="661"/>
                    </a:lnTo>
                    <a:lnTo>
                      <a:pt x="1177" y="630"/>
                    </a:lnTo>
                    <a:lnTo>
                      <a:pt x="1177" y="628"/>
                    </a:lnTo>
                    <a:lnTo>
                      <a:pt x="1233" y="561"/>
                    </a:lnTo>
                    <a:lnTo>
                      <a:pt x="1316" y="456"/>
                    </a:lnTo>
                    <a:lnTo>
                      <a:pt x="1311" y="452"/>
                    </a:lnTo>
                    <a:lnTo>
                      <a:pt x="1316" y="458"/>
                    </a:lnTo>
                    <a:lnTo>
                      <a:pt x="1346" y="424"/>
                    </a:lnTo>
                    <a:lnTo>
                      <a:pt x="1376" y="393"/>
                    </a:lnTo>
                    <a:lnTo>
                      <a:pt x="1367" y="384"/>
                    </a:lnTo>
                    <a:lnTo>
                      <a:pt x="1337" y="416"/>
                    </a:lnTo>
                    <a:lnTo>
                      <a:pt x="1308" y="449"/>
                    </a:lnTo>
                    <a:lnTo>
                      <a:pt x="1313" y="440"/>
                    </a:lnTo>
                    <a:lnTo>
                      <a:pt x="1308" y="449"/>
                    </a:lnTo>
                    <a:lnTo>
                      <a:pt x="1224" y="554"/>
                    </a:lnTo>
                    <a:lnTo>
                      <a:pt x="1168" y="621"/>
                    </a:lnTo>
                    <a:lnTo>
                      <a:pt x="1172" y="624"/>
                    </a:lnTo>
                    <a:lnTo>
                      <a:pt x="1168" y="621"/>
                    </a:lnTo>
                    <a:lnTo>
                      <a:pt x="1140" y="652"/>
                    </a:lnTo>
                    <a:lnTo>
                      <a:pt x="1112" y="680"/>
                    </a:lnTo>
                    <a:lnTo>
                      <a:pt x="1116" y="684"/>
                    </a:lnTo>
                    <a:lnTo>
                      <a:pt x="1112" y="680"/>
                    </a:lnTo>
                    <a:lnTo>
                      <a:pt x="1082" y="703"/>
                    </a:lnTo>
                    <a:lnTo>
                      <a:pt x="1027" y="738"/>
                    </a:lnTo>
                    <a:lnTo>
                      <a:pt x="999" y="761"/>
                    </a:lnTo>
                    <a:lnTo>
                      <a:pt x="992" y="766"/>
                    </a:lnTo>
                    <a:lnTo>
                      <a:pt x="999" y="761"/>
                    </a:lnTo>
                    <a:lnTo>
                      <a:pt x="971" y="787"/>
                    </a:lnTo>
                    <a:lnTo>
                      <a:pt x="943" y="812"/>
                    </a:lnTo>
                    <a:lnTo>
                      <a:pt x="945" y="808"/>
                    </a:lnTo>
                    <a:lnTo>
                      <a:pt x="943" y="812"/>
                    </a:lnTo>
                    <a:lnTo>
                      <a:pt x="915" y="847"/>
                    </a:lnTo>
                    <a:lnTo>
                      <a:pt x="887" y="886"/>
                    </a:lnTo>
                    <a:lnTo>
                      <a:pt x="890" y="889"/>
                    </a:lnTo>
                    <a:lnTo>
                      <a:pt x="887" y="886"/>
                    </a:lnTo>
                    <a:lnTo>
                      <a:pt x="859" y="917"/>
                    </a:lnTo>
                    <a:lnTo>
                      <a:pt x="862" y="921"/>
                    </a:lnTo>
                    <a:lnTo>
                      <a:pt x="861" y="915"/>
                    </a:lnTo>
                    <a:lnTo>
                      <a:pt x="831" y="929"/>
                    </a:lnTo>
                    <a:lnTo>
                      <a:pt x="833" y="935"/>
                    </a:lnTo>
                    <a:lnTo>
                      <a:pt x="835" y="929"/>
                    </a:lnTo>
                    <a:lnTo>
                      <a:pt x="805" y="922"/>
                    </a:lnTo>
                    <a:lnTo>
                      <a:pt x="803" y="928"/>
                    </a:lnTo>
                    <a:lnTo>
                      <a:pt x="808" y="924"/>
                    </a:lnTo>
                    <a:lnTo>
                      <a:pt x="780" y="898"/>
                    </a:lnTo>
                    <a:lnTo>
                      <a:pt x="775" y="901"/>
                    </a:lnTo>
                    <a:lnTo>
                      <a:pt x="780" y="898"/>
                    </a:lnTo>
                    <a:lnTo>
                      <a:pt x="751" y="858"/>
                    </a:lnTo>
                    <a:lnTo>
                      <a:pt x="745" y="861"/>
                    </a:lnTo>
                    <a:lnTo>
                      <a:pt x="751" y="859"/>
                    </a:lnTo>
                    <a:lnTo>
                      <a:pt x="723" y="808"/>
                    </a:lnTo>
                    <a:lnTo>
                      <a:pt x="693" y="752"/>
                    </a:lnTo>
                    <a:lnTo>
                      <a:pt x="665" y="694"/>
                    </a:lnTo>
                    <a:lnTo>
                      <a:pt x="635" y="637"/>
                    </a:lnTo>
                    <a:lnTo>
                      <a:pt x="625" y="642"/>
                    </a:lnTo>
                    <a:lnTo>
                      <a:pt x="649" y="691"/>
                    </a:lnTo>
                    <a:lnTo>
                      <a:pt x="655" y="687"/>
                    </a:lnTo>
                    <a:lnTo>
                      <a:pt x="660" y="686"/>
                    </a:lnTo>
                    <a:lnTo>
                      <a:pt x="606" y="580"/>
                    </a:lnTo>
                    <a:lnTo>
                      <a:pt x="601" y="582"/>
                    </a:lnTo>
                    <a:lnTo>
                      <a:pt x="595" y="586"/>
                    </a:lnTo>
                    <a:lnTo>
                      <a:pt x="620" y="633"/>
                    </a:lnTo>
                    <a:lnTo>
                      <a:pt x="625" y="630"/>
                    </a:lnTo>
                    <a:lnTo>
                      <a:pt x="630" y="628"/>
                    </a:lnTo>
                    <a:lnTo>
                      <a:pt x="601" y="573"/>
                    </a:lnTo>
                    <a:lnTo>
                      <a:pt x="573" y="521"/>
                    </a:lnTo>
                    <a:lnTo>
                      <a:pt x="543" y="470"/>
                    </a:lnTo>
                    <a:lnTo>
                      <a:pt x="515" y="423"/>
                    </a:lnTo>
                    <a:lnTo>
                      <a:pt x="519" y="428"/>
                    </a:lnTo>
                    <a:lnTo>
                      <a:pt x="515" y="421"/>
                    </a:lnTo>
                    <a:lnTo>
                      <a:pt x="487" y="377"/>
                    </a:lnTo>
                    <a:lnTo>
                      <a:pt x="457" y="335"/>
                    </a:lnTo>
                    <a:lnTo>
                      <a:pt x="428" y="296"/>
                    </a:lnTo>
                    <a:lnTo>
                      <a:pt x="400" y="259"/>
                    </a:lnTo>
                    <a:lnTo>
                      <a:pt x="372" y="226"/>
                    </a:lnTo>
                    <a:lnTo>
                      <a:pt x="365" y="217"/>
                    </a:lnTo>
                    <a:lnTo>
                      <a:pt x="372" y="226"/>
                    </a:lnTo>
                    <a:lnTo>
                      <a:pt x="342" y="195"/>
                    </a:lnTo>
                    <a:lnTo>
                      <a:pt x="314" y="167"/>
                    </a:lnTo>
                    <a:lnTo>
                      <a:pt x="286" y="140"/>
                    </a:lnTo>
                    <a:lnTo>
                      <a:pt x="292" y="145"/>
                    </a:lnTo>
                    <a:lnTo>
                      <a:pt x="285" y="140"/>
                    </a:lnTo>
                    <a:lnTo>
                      <a:pt x="257" y="117"/>
                    </a:lnTo>
                    <a:lnTo>
                      <a:pt x="229" y="96"/>
                    </a:lnTo>
                    <a:lnTo>
                      <a:pt x="201" y="79"/>
                    </a:lnTo>
                    <a:lnTo>
                      <a:pt x="195" y="74"/>
                    </a:lnTo>
                    <a:lnTo>
                      <a:pt x="201" y="77"/>
                    </a:lnTo>
                    <a:lnTo>
                      <a:pt x="173" y="61"/>
                    </a:lnTo>
                    <a:lnTo>
                      <a:pt x="145" y="47"/>
                    </a:lnTo>
                    <a:lnTo>
                      <a:pt x="148" y="49"/>
                    </a:lnTo>
                    <a:lnTo>
                      <a:pt x="143" y="47"/>
                    </a:lnTo>
                    <a:lnTo>
                      <a:pt x="113" y="35"/>
                    </a:lnTo>
                    <a:lnTo>
                      <a:pt x="85" y="24"/>
                    </a:lnTo>
                    <a:lnTo>
                      <a:pt x="30" y="7"/>
                    </a:lnTo>
                    <a:lnTo>
                      <a:pt x="3" y="0"/>
                    </a:lnTo>
                    <a:close/>
                  </a:path>
                </a:pathLst>
              </a:custGeom>
              <a:solidFill>
                <a:srgbClr val="00B200"/>
              </a:solidFill>
              <a:ln w="0">
                <a:solidFill>
                  <a:srgbClr val="00B200"/>
                </a:solidFill>
                <a:round/>
                <a:headEnd/>
                <a:tailEnd/>
              </a:ln>
            </p:spPr>
            <p:txBody>
              <a:bodyPr/>
              <a:lstStyle/>
              <a:p>
                <a:endParaRPr lang="en-US"/>
              </a:p>
            </p:txBody>
          </p:sp>
        </p:grpSp>
      </p:grpSp>
      <p:cxnSp>
        <p:nvCxnSpPr>
          <p:cNvPr id="255" name="Straight Connector 1048"/>
          <p:cNvCxnSpPr>
            <a:cxnSpLocks noChangeShapeType="1"/>
          </p:cNvCxnSpPr>
          <p:nvPr/>
        </p:nvCxnSpPr>
        <p:spPr bwMode="auto">
          <a:xfrm>
            <a:off x="3857625" y="5763658"/>
            <a:ext cx="400050" cy="4762"/>
          </a:xfrm>
          <a:prstGeom prst="line">
            <a:avLst/>
          </a:prstGeom>
          <a:noFill/>
          <a:ln w="19050" algn="ctr">
            <a:solidFill>
              <a:srgbClr val="00CC00"/>
            </a:solidFill>
            <a:round/>
            <a:headEnd/>
            <a:tailEnd/>
          </a:ln>
        </p:spPr>
      </p:cxnSp>
      <p:cxnSp>
        <p:nvCxnSpPr>
          <p:cNvPr id="256" name="Straight Connector 1048"/>
          <p:cNvCxnSpPr>
            <a:cxnSpLocks noChangeShapeType="1"/>
          </p:cNvCxnSpPr>
          <p:nvPr/>
        </p:nvCxnSpPr>
        <p:spPr bwMode="auto">
          <a:xfrm>
            <a:off x="3856038" y="6036708"/>
            <a:ext cx="400050" cy="4762"/>
          </a:xfrm>
          <a:prstGeom prst="line">
            <a:avLst/>
          </a:prstGeom>
          <a:noFill/>
          <a:ln w="19050" algn="ctr">
            <a:solidFill>
              <a:srgbClr val="0000FF"/>
            </a:solidFill>
            <a:round/>
            <a:headEnd/>
            <a:tailEnd/>
          </a:ln>
        </p:spPr>
      </p:cxnSp>
      <p:sp>
        <p:nvSpPr>
          <p:cNvPr id="257" name="Rectangle 256"/>
          <p:cNvSpPr/>
          <p:nvPr/>
        </p:nvSpPr>
        <p:spPr bwMode="auto">
          <a:xfrm>
            <a:off x="4311109" y="5604908"/>
            <a:ext cx="1005840" cy="594360"/>
          </a:xfrm>
          <a:prstGeom prst="rect">
            <a:avLst/>
          </a:prstGeom>
          <a:solidFill>
            <a:srgbClr val="CCFFFF"/>
          </a:solidFill>
          <a:ln w="9525" cap="flat" cmpd="sng" algn="ctr">
            <a:solidFill>
              <a:srgbClr val="FF0000"/>
            </a:solidFill>
            <a:prstDash val="solid"/>
            <a:round/>
            <a:headEnd type="none" w="med" len="med"/>
            <a:tailEnd type="none" w="med" len="med"/>
          </a:ln>
          <a:effectLst/>
        </p:spPr>
        <p:txBody>
          <a:bodyPr wrap="none">
            <a:spAutoFit/>
          </a:bodyPr>
          <a:lstStyle/>
          <a:p>
            <a:pPr>
              <a:defRPr/>
            </a:pPr>
            <a:endParaRPr lang="en-US"/>
          </a:p>
        </p:txBody>
      </p:sp>
      <p:sp>
        <p:nvSpPr>
          <p:cNvPr id="258" name="TextBox 257"/>
          <p:cNvSpPr txBox="1"/>
          <p:nvPr/>
        </p:nvSpPr>
        <p:spPr>
          <a:xfrm>
            <a:off x="4297363" y="5625545"/>
            <a:ext cx="984250" cy="276225"/>
          </a:xfrm>
          <a:prstGeom prst="rect">
            <a:avLst/>
          </a:prstGeom>
          <a:noFill/>
        </p:spPr>
        <p:txBody>
          <a:bodyPr wrap="none">
            <a:spAutoFit/>
          </a:bodyPr>
          <a:lstStyle/>
          <a:p>
            <a:pPr>
              <a:defRPr/>
            </a:pPr>
            <a:r>
              <a:rPr lang="el-GR" sz="1200" dirty="0">
                <a:latin typeface="Arial Narrow" pitchFamily="34" charset="0"/>
              </a:rPr>
              <a:t>Δ</a:t>
            </a:r>
            <a:r>
              <a:rPr lang="en-US" sz="1200" dirty="0">
                <a:latin typeface="Arial Narrow" pitchFamily="34" charset="0"/>
              </a:rPr>
              <a:t>Re(</a:t>
            </a:r>
            <a:r>
              <a:rPr lang="en-US" sz="1200" i="1" dirty="0">
                <a:latin typeface="Arial Narrow" pitchFamily="34" charset="0"/>
              </a:rPr>
              <a:t>m</a:t>
            </a:r>
            <a:r>
              <a:rPr lang="en-US" sz="1200" dirty="0">
                <a:latin typeface="Arial Narrow" pitchFamily="34" charset="0"/>
              </a:rPr>
              <a:t>) = -.05</a:t>
            </a:r>
          </a:p>
        </p:txBody>
      </p:sp>
      <p:sp>
        <p:nvSpPr>
          <p:cNvPr id="259" name="TextBox 258"/>
          <p:cNvSpPr txBox="1"/>
          <p:nvPr/>
        </p:nvSpPr>
        <p:spPr>
          <a:xfrm>
            <a:off x="4295775" y="5887483"/>
            <a:ext cx="1012825" cy="276225"/>
          </a:xfrm>
          <a:prstGeom prst="rect">
            <a:avLst/>
          </a:prstGeom>
          <a:noFill/>
        </p:spPr>
        <p:txBody>
          <a:bodyPr wrap="none">
            <a:spAutoFit/>
          </a:bodyPr>
          <a:lstStyle/>
          <a:p>
            <a:pPr>
              <a:defRPr/>
            </a:pPr>
            <a:r>
              <a:rPr lang="en-US" sz="1200" dirty="0">
                <a:latin typeface="Arial Narrow" pitchFamily="34" charset="0"/>
              </a:rPr>
              <a:t>non-absorbing</a:t>
            </a:r>
          </a:p>
        </p:txBody>
      </p:sp>
      <p:sp>
        <p:nvSpPr>
          <p:cNvPr id="285" name="TextBox 284"/>
          <p:cNvSpPr txBox="1"/>
          <p:nvPr/>
        </p:nvSpPr>
        <p:spPr>
          <a:xfrm>
            <a:off x="7513638" y="6190711"/>
            <a:ext cx="396875" cy="246062"/>
          </a:xfrm>
          <a:prstGeom prst="rect">
            <a:avLst/>
          </a:prstGeom>
          <a:noFill/>
        </p:spPr>
        <p:txBody>
          <a:bodyPr wrap="none">
            <a:spAutoFit/>
          </a:bodyPr>
          <a:lstStyle/>
          <a:p>
            <a:pPr>
              <a:defRPr/>
            </a:pPr>
            <a:r>
              <a:rPr lang="en-US" sz="1000" dirty="0">
                <a:solidFill>
                  <a:srgbClr val="000000"/>
                </a:solidFill>
                <a:latin typeface="+mj-lt"/>
              </a:rPr>
              <a:t>600</a:t>
            </a:r>
          </a:p>
        </p:txBody>
      </p:sp>
      <p:sp>
        <p:nvSpPr>
          <p:cNvPr id="286" name="TextBox 285"/>
          <p:cNvSpPr txBox="1"/>
          <p:nvPr/>
        </p:nvSpPr>
        <p:spPr>
          <a:xfrm>
            <a:off x="8272463" y="6187536"/>
            <a:ext cx="396875" cy="246062"/>
          </a:xfrm>
          <a:prstGeom prst="rect">
            <a:avLst/>
          </a:prstGeom>
          <a:noFill/>
        </p:spPr>
        <p:txBody>
          <a:bodyPr wrap="none">
            <a:spAutoFit/>
          </a:bodyPr>
          <a:lstStyle/>
          <a:p>
            <a:pPr>
              <a:defRPr/>
            </a:pPr>
            <a:r>
              <a:rPr lang="en-US" sz="1000" dirty="0">
                <a:solidFill>
                  <a:srgbClr val="002060"/>
                </a:solidFill>
                <a:latin typeface="+mj-lt"/>
              </a:rPr>
              <a:t>700</a:t>
            </a:r>
          </a:p>
        </p:txBody>
      </p:sp>
      <p:sp>
        <p:nvSpPr>
          <p:cNvPr id="287" name="TextBox 286"/>
          <p:cNvSpPr txBox="1"/>
          <p:nvPr/>
        </p:nvSpPr>
        <p:spPr>
          <a:xfrm>
            <a:off x="6686550" y="6187536"/>
            <a:ext cx="395288" cy="246062"/>
          </a:xfrm>
          <a:prstGeom prst="rect">
            <a:avLst/>
          </a:prstGeom>
          <a:noFill/>
        </p:spPr>
        <p:txBody>
          <a:bodyPr wrap="none">
            <a:spAutoFit/>
          </a:bodyPr>
          <a:lstStyle/>
          <a:p>
            <a:pPr>
              <a:defRPr/>
            </a:pPr>
            <a:r>
              <a:rPr lang="en-US" sz="1000" dirty="0">
                <a:solidFill>
                  <a:srgbClr val="000000"/>
                </a:solidFill>
                <a:latin typeface="+mj-lt"/>
              </a:rPr>
              <a:t>500</a:t>
            </a:r>
          </a:p>
        </p:txBody>
      </p:sp>
      <p:sp>
        <p:nvSpPr>
          <p:cNvPr id="288" name="TextBox 287"/>
          <p:cNvSpPr txBox="1"/>
          <p:nvPr/>
        </p:nvSpPr>
        <p:spPr>
          <a:xfrm>
            <a:off x="5868988" y="6185948"/>
            <a:ext cx="395287" cy="246063"/>
          </a:xfrm>
          <a:prstGeom prst="rect">
            <a:avLst/>
          </a:prstGeom>
          <a:noFill/>
        </p:spPr>
        <p:txBody>
          <a:bodyPr wrap="none">
            <a:spAutoFit/>
          </a:bodyPr>
          <a:lstStyle/>
          <a:p>
            <a:pPr>
              <a:defRPr/>
            </a:pPr>
            <a:r>
              <a:rPr lang="en-US" sz="1000" dirty="0">
                <a:solidFill>
                  <a:srgbClr val="000000"/>
                </a:solidFill>
                <a:latin typeface="+mj-lt"/>
              </a:rPr>
              <a:t>400</a:t>
            </a:r>
          </a:p>
        </p:txBody>
      </p:sp>
      <p:sp>
        <p:nvSpPr>
          <p:cNvPr id="289" name="TextBox 288"/>
          <p:cNvSpPr txBox="1"/>
          <p:nvPr/>
        </p:nvSpPr>
        <p:spPr>
          <a:xfrm>
            <a:off x="5737225" y="6020848"/>
            <a:ext cx="360363" cy="246063"/>
          </a:xfrm>
          <a:prstGeom prst="rect">
            <a:avLst/>
          </a:prstGeom>
          <a:noFill/>
        </p:spPr>
        <p:txBody>
          <a:bodyPr wrap="none">
            <a:spAutoFit/>
          </a:bodyPr>
          <a:lstStyle/>
          <a:p>
            <a:pPr>
              <a:defRPr/>
            </a:pPr>
            <a:r>
              <a:rPr lang="en-US" sz="1000" dirty="0">
                <a:solidFill>
                  <a:srgbClr val="000000"/>
                </a:solidFill>
                <a:latin typeface="+mj-lt"/>
              </a:rPr>
              <a:t>.80</a:t>
            </a:r>
          </a:p>
        </p:txBody>
      </p:sp>
      <p:sp>
        <p:nvSpPr>
          <p:cNvPr id="290" name="TextBox 289"/>
          <p:cNvSpPr txBox="1"/>
          <p:nvPr/>
        </p:nvSpPr>
        <p:spPr>
          <a:xfrm>
            <a:off x="5745163" y="5369973"/>
            <a:ext cx="361950" cy="246063"/>
          </a:xfrm>
          <a:prstGeom prst="rect">
            <a:avLst/>
          </a:prstGeom>
          <a:noFill/>
        </p:spPr>
        <p:txBody>
          <a:bodyPr wrap="none">
            <a:spAutoFit/>
          </a:bodyPr>
          <a:lstStyle/>
          <a:p>
            <a:pPr>
              <a:defRPr/>
            </a:pPr>
            <a:r>
              <a:rPr lang="en-US" sz="1000" dirty="0">
                <a:solidFill>
                  <a:srgbClr val="000000"/>
                </a:solidFill>
                <a:latin typeface="+mj-lt"/>
              </a:rPr>
              <a:t>.85</a:t>
            </a:r>
          </a:p>
        </p:txBody>
      </p:sp>
      <p:sp>
        <p:nvSpPr>
          <p:cNvPr id="291" name="TextBox 290"/>
          <p:cNvSpPr txBox="1"/>
          <p:nvPr/>
        </p:nvSpPr>
        <p:spPr>
          <a:xfrm>
            <a:off x="5754688" y="4739736"/>
            <a:ext cx="361950" cy="246062"/>
          </a:xfrm>
          <a:prstGeom prst="rect">
            <a:avLst/>
          </a:prstGeom>
          <a:noFill/>
        </p:spPr>
        <p:txBody>
          <a:bodyPr wrap="none">
            <a:spAutoFit/>
          </a:bodyPr>
          <a:lstStyle/>
          <a:p>
            <a:pPr>
              <a:defRPr/>
            </a:pPr>
            <a:r>
              <a:rPr lang="en-US" sz="1000" dirty="0">
                <a:solidFill>
                  <a:srgbClr val="000000"/>
                </a:solidFill>
                <a:latin typeface="+mj-lt"/>
              </a:rPr>
              <a:t>.90</a:t>
            </a:r>
          </a:p>
        </p:txBody>
      </p:sp>
      <p:sp>
        <p:nvSpPr>
          <p:cNvPr id="292" name="TextBox 291"/>
          <p:cNvSpPr txBox="1"/>
          <p:nvPr/>
        </p:nvSpPr>
        <p:spPr>
          <a:xfrm>
            <a:off x="5753100" y="4087273"/>
            <a:ext cx="361950" cy="246063"/>
          </a:xfrm>
          <a:prstGeom prst="rect">
            <a:avLst/>
          </a:prstGeom>
          <a:noFill/>
        </p:spPr>
        <p:txBody>
          <a:bodyPr wrap="none">
            <a:spAutoFit/>
          </a:bodyPr>
          <a:lstStyle/>
          <a:p>
            <a:pPr>
              <a:defRPr/>
            </a:pPr>
            <a:r>
              <a:rPr lang="en-US" sz="1000" dirty="0">
                <a:solidFill>
                  <a:srgbClr val="000000"/>
                </a:solidFill>
                <a:latin typeface="+mj-lt"/>
              </a:rPr>
              <a:t>.95</a:t>
            </a:r>
          </a:p>
        </p:txBody>
      </p:sp>
      <p:sp>
        <p:nvSpPr>
          <p:cNvPr id="293" name="TextBox 292"/>
          <p:cNvSpPr txBox="1"/>
          <p:nvPr/>
        </p:nvSpPr>
        <p:spPr>
          <a:xfrm>
            <a:off x="5751513" y="3447511"/>
            <a:ext cx="360362" cy="246062"/>
          </a:xfrm>
          <a:prstGeom prst="rect">
            <a:avLst/>
          </a:prstGeom>
          <a:noFill/>
        </p:spPr>
        <p:txBody>
          <a:bodyPr wrap="none">
            <a:spAutoFit/>
          </a:bodyPr>
          <a:lstStyle/>
          <a:p>
            <a:pPr>
              <a:defRPr/>
            </a:pPr>
            <a:r>
              <a:rPr lang="en-US" sz="1000" dirty="0">
                <a:solidFill>
                  <a:srgbClr val="000000"/>
                </a:solidFill>
                <a:latin typeface="+mj-lt"/>
              </a:rPr>
              <a:t>1.0</a:t>
            </a:r>
          </a:p>
        </p:txBody>
      </p:sp>
      <p:grpSp>
        <p:nvGrpSpPr>
          <p:cNvPr id="4" name="Group 1170"/>
          <p:cNvGrpSpPr>
            <a:grpSpLocks/>
          </p:cNvGrpSpPr>
          <p:nvPr/>
        </p:nvGrpSpPr>
        <p:grpSpPr bwMode="auto">
          <a:xfrm>
            <a:off x="6067425" y="3561811"/>
            <a:ext cx="2471738" cy="2573337"/>
            <a:chOff x="6067904" y="3497541"/>
            <a:chExt cx="2470724" cy="2572753"/>
          </a:xfrm>
        </p:grpSpPr>
        <p:sp>
          <p:nvSpPr>
            <p:cNvPr id="298" name="Line 818"/>
            <p:cNvSpPr>
              <a:spLocks noChangeShapeType="1"/>
            </p:cNvSpPr>
            <p:nvPr/>
          </p:nvSpPr>
          <p:spPr bwMode="auto">
            <a:xfrm>
              <a:off x="6645930" y="4248118"/>
              <a:ext cx="8065" cy="1528"/>
            </a:xfrm>
            <a:prstGeom prst="line">
              <a:avLst/>
            </a:prstGeom>
            <a:noFill/>
            <a:ln w="4">
              <a:solidFill>
                <a:srgbClr val="000000"/>
              </a:solidFill>
              <a:round/>
              <a:headEnd/>
              <a:tailEnd/>
            </a:ln>
          </p:spPr>
          <p:txBody>
            <a:bodyPr/>
            <a:lstStyle/>
            <a:p>
              <a:endParaRPr lang="en-US"/>
            </a:p>
          </p:txBody>
        </p:sp>
        <p:sp>
          <p:nvSpPr>
            <p:cNvPr id="299" name="Line 819"/>
            <p:cNvSpPr>
              <a:spLocks noChangeShapeType="1"/>
            </p:cNvSpPr>
            <p:nvPr/>
          </p:nvSpPr>
          <p:spPr bwMode="auto">
            <a:xfrm>
              <a:off x="6671470" y="4248118"/>
              <a:ext cx="10754" cy="3057"/>
            </a:xfrm>
            <a:prstGeom prst="line">
              <a:avLst/>
            </a:prstGeom>
            <a:noFill/>
            <a:ln w="4">
              <a:solidFill>
                <a:srgbClr val="000000"/>
              </a:solidFill>
              <a:round/>
              <a:headEnd/>
              <a:tailEnd/>
            </a:ln>
          </p:spPr>
          <p:txBody>
            <a:bodyPr/>
            <a:lstStyle/>
            <a:p>
              <a:endParaRPr lang="en-US"/>
            </a:p>
          </p:txBody>
        </p:sp>
        <p:sp>
          <p:nvSpPr>
            <p:cNvPr id="300" name="Line 820"/>
            <p:cNvSpPr>
              <a:spLocks noChangeShapeType="1"/>
            </p:cNvSpPr>
            <p:nvPr/>
          </p:nvSpPr>
          <p:spPr bwMode="auto">
            <a:xfrm>
              <a:off x="6697011" y="4251175"/>
              <a:ext cx="10754" cy="4586"/>
            </a:xfrm>
            <a:prstGeom prst="line">
              <a:avLst/>
            </a:prstGeom>
            <a:noFill/>
            <a:ln w="4">
              <a:solidFill>
                <a:srgbClr val="000000"/>
              </a:solidFill>
              <a:round/>
              <a:headEnd/>
              <a:tailEnd/>
            </a:ln>
          </p:spPr>
          <p:txBody>
            <a:bodyPr/>
            <a:lstStyle/>
            <a:p>
              <a:endParaRPr lang="en-US"/>
            </a:p>
          </p:txBody>
        </p:sp>
        <p:sp>
          <p:nvSpPr>
            <p:cNvPr id="301" name="Line 821"/>
            <p:cNvSpPr>
              <a:spLocks noChangeShapeType="1"/>
            </p:cNvSpPr>
            <p:nvPr/>
          </p:nvSpPr>
          <p:spPr bwMode="auto">
            <a:xfrm>
              <a:off x="6725240" y="4255762"/>
              <a:ext cx="8065" cy="1528"/>
            </a:xfrm>
            <a:prstGeom prst="line">
              <a:avLst/>
            </a:prstGeom>
            <a:noFill/>
            <a:ln w="4">
              <a:solidFill>
                <a:srgbClr val="000000"/>
              </a:solidFill>
              <a:round/>
              <a:headEnd/>
              <a:tailEnd/>
            </a:ln>
          </p:spPr>
          <p:txBody>
            <a:bodyPr/>
            <a:lstStyle/>
            <a:p>
              <a:endParaRPr lang="en-US"/>
            </a:p>
          </p:txBody>
        </p:sp>
        <p:sp>
          <p:nvSpPr>
            <p:cNvPr id="302" name="Line 822"/>
            <p:cNvSpPr>
              <a:spLocks noChangeShapeType="1"/>
            </p:cNvSpPr>
            <p:nvPr/>
          </p:nvSpPr>
          <p:spPr bwMode="auto">
            <a:xfrm>
              <a:off x="6750781" y="4258819"/>
              <a:ext cx="10754" cy="1528"/>
            </a:xfrm>
            <a:prstGeom prst="line">
              <a:avLst/>
            </a:prstGeom>
            <a:noFill/>
            <a:ln w="4">
              <a:solidFill>
                <a:srgbClr val="000000"/>
              </a:solidFill>
              <a:round/>
              <a:headEnd/>
              <a:tailEnd/>
            </a:ln>
          </p:spPr>
          <p:txBody>
            <a:bodyPr/>
            <a:lstStyle/>
            <a:p>
              <a:endParaRPr lang="en-US"/>
            </a:p>
          </p:txBody>
        </p:sp>
        <p:sp>
          <p:nvSpPr>
            <p:cNvPr id="303" name="Line 823"/>
            <p:cNvSpPr>
              <a:spLocks noChangeShapeType="1"/>
            </p:cNvSpPr>
            <p:nvPr/>
          </p:nvSpPr>
          <p:spPr bwMode="auto">
            <a:xfrm>
              <a:off x="6776321" y="4261877"/>
              <a:ext cx="10754" cy="1528"/>
            </a:xfrm>
            <a:prstGeom prst="line">
              <a:avLst/>
            </a:prstGeom>
            <a:noFill/>
            <a:ln w="4">
              <a:solidFill>
                <a:srgbClr val="000000"/>
              </a:solidFill>
              <a:round/>
              <a:headEnd/>
              <a:tailEnd/>
            </a:ln>
          </p:spPr>
          <p:txBody>
            <a:bodyPr/>
            <a:lstStyle/>
            <a:p>
              <a:endParaRPr lang="en-US"/>
            </a:p>
          </p:txBody>
        </p:sp>
        <p:sp>
          <p:nvSpPr>
            <p:cNvPr id="304" name="Line 824"/>
            <p:cNvSpPr>
              <a:spLocks noChangeShapeType="1"/>
            </p:cNvSpPr>
            <p:nvPr/>
          </p:nvSpPr>
          <p:spPr bwMode="auto">
            <a:xfrm>
              <a:off x="6804551" y="4264934"/>
              <a:ext cx="8065" cy="1528"/>
            </a:xfrm>
            <a:prstGeom prst="line">
              <a:avLst/>
            </a:prstGeom>
            <a:noFill/>
            <a:ln w="4">
              <a:solidFill>
                <a:srgbClr val="000000"/>
              </a:solidFill>
              <a:round/>
              <a:headEnd/>
              <a:tailEnd/>
            </a:ln>
          </p:spPr>
          <p:txBody>
            <a:bodyPr/>
            <a:lstStyle/>
            <a:p>
              <a:endParaRPr lang="en-US"/>
            </a:p>
          </p:txBody>
        </p:sp>
        <p:sp>
          <p:nvSpPr>
            <p:cNvPr id="305" name="Line 825"/>
            <p:cNvSpPr>
              <a:spLocks noChangeShapeType="1"/>
            </p:cNvSpPr>
            <p:nvPr/>
          </p:nvSpPr>
          <p:spPr bwMode="auto">
            <a:xfrm>
              <a:off x="6830091" y="4264934"/>
              <a:ext cx="10754" cy="3057"/>
            </a:xfrm>
            <a:prstGeom prst="line">
              <a:avLst/>
            </a:prstGeom>
            <a:noFill/>
            <a:ln w="4">
              <a:solidFill>
                <a:srgbClr val="000000"/>
              </a:solidFill>
              <a:round/>
              <a:headEnd/>
              <a:tailEnd/>
            </a:ln>
          </p:spPr>
          <p:txBody>
            <a:bodyPr/>
            <a:lstStyle/>
            <a:p>
              <a:endParaRPr lang="en-US"/>
            </a:p>
          </p:txBody>
        </p:sp>
        <p:sp>
          <p:nvSpPr>
            <p:cNvPr id="306" name="Line 826"/>
            <p:cNvSpPr>
              <a:spLocks noChangeShapeType="1"/>
            </p:cNvSpPr>
            <p:nvPr/>
          </p:nvSpPr>
          <p:spPr bwMode="auto">
            <a:xfrm>
              <a:off x="6855632" y="4267991"/>
              <a:ext cx="10754" cy="1528"/>
            </a:xfrm>
            <a:prstGeom prst="line">
              <a:avLst/>
            </a:prstGeom>
            <a:noFill/>
            <a:ln w="4">
              <a:solidFill>
                <a:srgbClr val="000000"/>
              </a:solidFill>
              <a:round/>
              <a:headEnd/>
              <a:tailEnd/>
            </a:ln>
          </p:spPr>
          <p:txBody>
            <a:bodyPr/>
            <a:lstStyle/>
            <a:p>
              <a:endParaRPr lang="en-US"/>
            </a:p>
          </p:txBody>
        </p:sp>
        <p:sp>
          <p:nvSpPr>
            <p:cNvPr id="307" name="Line 827"/>
            <p:cNvSpPr>
              <a:spLocks noChangeShapeType="1"/>
            </p:cNvSpPr>
            <p:nvPr/>
          </p:nvSpPr>
          <p:spPr bwMode="auto">
            <a:xfrm>
              <a:off x="6883861" y="4271049"/>
              <a:ext cx="10754" cy="1528"/>
            </a:xfrm>
            <a:prstGeom prst="line">
              <a:avLst/>
            </a:prstGeom>
            <a:noFill/>
            <a:ln w="4">
              <a:solidFill>
                <a:srgbClr val="000000"/>
              </a:solidFill>
              <a:round/>
              <a:headEnd/>
              <a:tailEnd/>
            </a:ln>
          </p:spPr>
          <p:txBody>
            <a:bodyPr/>
            <a:lstStyle/>
            <a:p>
              <a:endParaRPr lang="en-US"/>
            </a:p>
          </p:txBody>
        </p:sp>
        <p:sp>
          <p:nvSpPr>
            <p:cNvPr id="308" name="Line 828"/>
            <p:cNvSpPr>
              <a:spLocks noChangeShapeType="1"/>
            </p:cNvSpPr>
            <p:nvPr/>
          </p:nvSpPr>
          <p:spPr bwMode="auto">
            <a:xfrm>
              <a:off x="6909402" y="4274106"/>
              <a:ext cx="10754" cy="1528"/>
            </a:xfrm>
            <a:prstGeom prst="line">
              <a:avLst/>
            </a:prstGeom>
            <a:noFill/>
            <a:ln w="4">
              <a:solidFill>
                <a:srgbClr val="000000"/>
              </a:solidFill>
              <a:round/>
              <a:headEnd/>
              <a:tailEnd/>
            </a:ln>
          </p:spPr>
          <p:txBody>
            <a:bodyPr/>
            <a:lstStyle/>
            <a:p>
              <a:endParaRPr lang="en-US"/>
            </a:p>
          </p:txBody>
        </p:sp>
        <p:sp>
          <p:nvSpPr>
            <p:cNvPr id="309" name="Line 829"/>
            <p:cNvSpPr>
              <a:spLocks noChangeShapeType="1"/>
            </p:cNvSpPr>
            <p:nvPr/>
          </p:nvSpPr>
          <p:spPr bwMode="auto">
            <a:xfrm>
              <a:off x="6937631" y="4277163"/>
              <a:ext cx="8065" cy="1528"/>
            </a:xfrm>
            <a:prstGeom prst="line">
              <a:avLst/>
            </a:prstGeom>
            <a:noFill/>
            <a:ln w="4">
              <a:solidFill>
                <a:srgbClr val="000000"/>
              </a:solidFill>
              <a:round/>
              <a:headEnd/>
              <a:tailEnd/>
            </a:ln>
          </p:spPr>
          <p:txBody>
            <a:bodyPr/>
            <a:lstStyle/>
            <a:p>
              <a:endParaRPr lang="en-US"/>
            </a:p>
          </p:txBody>
        </p:sp>
        <p:sp>
          <p:nvSpPr>
            <p:cNvPr id="310" name="Line 830"/>
            <p:cNvSpPr>
              <a:spLocks noChangeShapeType="1"/>
            </p:cNvSpPr>
            <p:nvPr/>
          </p:nvSpPr>
          <p:spPr bwMode="auto">
            <a:xfrm>
              <a:off x="6963172" y="4277163"/>
              <a:ext cx="10754" cy="3057"/>
            </a:xfrm>
            <a:prstGeom prst="line">
              <a:avLst/>
            </a:prstGeom>
            <a:noFill/>
            <a:ln w="4">
              <a:solidFill>
                <a:srgbClr val="000000"/>
              </a:solidFill>
              <a:round/>
              <a:headEnd/>
              <a:tailEnd/>
            </a:ln>
          </p:spPr>
          <p:txBody>
            <a:bodyPr/>
            <a:lstStyle/>
            <a:p>
              <a:endParaRPr lang="en-US"/>
            </a:p>
          </p:txBody>
        </p:sp>
        <p:sp>
          <p:nvSpPr>
            <p:cNvPr id="311" name="Line 831"/>
            <p:cNvSpPr>
              <a:spLocks noChangeShapeType="1"/>
            </p:cNvSpPr>
            <p:nvPr/>
          </p:nvSpPr>
          <p:spPr bwMode="auto">
            <a:xfrm>
              <a:off x="6988712" y="4280221"/>
              <a:ext cx="10754" cy="1528"/>
            </a:xfrm>
            <a:prstGeom prst="line">
              <a:avLst/>
            </a:prstGeom>
            <a:noFill/>
            <a:ln w="4">
              <a:solidFill>
                <a:srgbClr val="000000"/>
              </a:solidFill>
              <a:round/>
              <a:headEnd/>
              <a:tailEnd/>
            </a:ln>
          </p:spPr>
          <p:txBody>
            <a:bodyPr/>
            <a:lstStyle/>
            <a:p>
              <a:endParaRPr lang="en-US"/>
            </a:p>
          </p:txBody>
        </p:sp>
        <p:sp>
          <p:nvSpPr>
            <p:cNvPr id="312" name="Line 832"/>
            <p:cNvSpPr>
              <a:spLocks noChangeShapeType="1"/>
            </p:cNvSpPr>
            <p:nvPr/>
          </p:nvSpPr>
          <p:spPr bwMode="auto">
            <a:xfrm>
              <a:off x="7016942" y="4284806"/>
              <a:ext cx="8065" cy="1528"/>
            </a:xfrm>
            <a:prstGeom prst="line">
              <a:avLst/>
            </a:prstGeom>
            <a:noFill/>
            <a:ln w="4">
              <a:solidFill>
                <a:srgbClr val="000000"/>
              </a:solidFill>
              <a:round/>
              <a:headEnd/>
              <a:tailEnd/>
            </a:ln>
          </p:spPr>
          <p:txBody>
            <a:bodyPr/>
            <a:lstStyle/>
            <a:p>
              <a:endParaRPr lang="en-US"/>
            </a:p>
          </p:txBody>
        </p:sp>
        <p:sp>
          <p:nvSpPr>
            <p:cNvPr id="313" name="Line 833"/>
            <p:cNvSpPr>
              <a:spLocks noChangeShapeType="1"/>
            </p:cNvSpPr>
            <p:nvPr/>
          </p:nvSpPr>
          <p:spPr bwMode="auto">
            <a:xfrm>
              <a:off x="7042482" y="4287863"/>
              <a:ext cx="10754" cy="1528"/>
            </a:xfrm>
            <a:prstGeom prst="line">
              <a:avLst/>
            </a:prstGeom>
            <a:noFill/>
            <a:ln w="4">
              <a:solidFill>
                <a:srgbClr val="000000"/>
              </a:solidFill>
              <a:round/>
              <a:headEnd/>
              <a:tailEnd/>
            </a:ln>
          </p:spPr>
          <p:txBody>
            <a:bodyPr/>
            <a:lstStyle/>
            <a:p>
              <a:endParaRPr lang="en-US"/>
            </a:p>
          </p:txBody>
        </p:sp>
        <p:sp>
          <p:nvSpPr>
            <p:cNvPr id="314" name="Line 834"/>
            <p:cNvSpPr>
              <a:spLocks noChangeShapeType="1"/>
            </p:cNvSpPr>
            <p:nvPr/>
          </p:nvSpPr>
          <p:spPr bwMode="auto">
            <a:xfrm>
              <a:off x="7068023" y="4290921"/>
              <a:ext cx="10754" cy="1528"/>
            </a:xfrm>
            <a:prstGeom prst="line">
              <a:avLst/>
            </a:prstGeom>
            <a:noFill/>
            <a:ln w="4">
              <a:solidFill>
                <a:srgbClr val="000000"/>
              </a:solidFill>
              <a:round/>
              <a:headEnd/>
              <a:tailEnd/>
            </a:ln>
          </p:spPr>
          <p:txBody>
            <a:bodyPr/>
            <a:lstStyle/>
            <a:p>
              <a:endParaRPr lang="en-US"/>
            </a:p>
          </p:txBody>
        </p:sp>
        <p:sp>
          <p:nvSpPr>
            <p:cNvPr id="315" name="Line 835"/>
            <p:cNvSpPr>
              <a:spLocks noChangeShapeType="1"/>
            </p:cNvSpPr>
            <p:nvPr/>
          </p:nvSpPr>
          <p:spPr bwMode="auto">
            <a:xfrm>
              <a:off x="7096252" y="4290921"/>
              <a:ext cx="8065" cy="3057"/>
            </a:xfrm>
            <a:prstGeom prst="line">
              <a:avLst/>
            </a:prstGeom>
            <a:noFill/>
            <a:ln w="4">
              <a:solidFill>
                <a:srgbClr val="000000"/>
              </a:solidFill>
              <a:round/>
              <a:headEnd/>
              <a:tailEnd/>
            </a:ln>
          </p:spPr>
          <p:txBody>
            <a:bodyPr/>
            <a:lstStyle/>
            <a:p>
              <a:endParaRPr lang="en-US"/>
            </a:p>
          </p:txBody>
        </p:sp>
        <p:sp>
          <p:nvSpPr>
            <p:cNvPr id="316" name="Line 836"/>
            <p:cNvSpPr>
              <a:spLocks noChangeShapeType="1"/>
            </p:cNvSpPr>
            <p:nvPr/>
          </p:nvSpPr>
          <p:spPr bwMode="auto">
            <a:xfrm>
              <a:off x="7121793" y="4293978"/>
              <a:ext cx="10754" cy="3057"/>
            </a:xfrm>
            <a:prstGeom prst="line">
              <a:avLst/>
            </a:prstGeom>
            <a:noFill/>
            <a:ln w="4">
              <a:solidFill>
                <a:srgbClr val="000000"/>
              </a:solidFill>
              <a:round/>
              <a:headEnd/>
              <a:tailEnd/>
            </a:ln>
          </p:spPr>
          <p:txBody>
            <a:bodyPr/>
            <a:lstStyle/>
            <a:p>
              <a:endParaRPr lang="en-US"/>
            </a:p>
          </p:txBody>
        </p:sp>
        <p:sp>
          <p:nvSpPr>
            <p:cNvPr id="317" name="Line 837"/>
            <p:cNvSpPr>
              <a:spLocks noChangeShapeType="1"/>
            </p:cNvSpPr>
            <p:nvPr/>
          </p:nvSpPr>
          <p:spPr bwMode="auto">
            <a:xfrm>
              <a:off x="7147333" y="4297036"/>
              <a:ext cx="10754" cy="1528"/>
            </a:xfrm>
            <a:prstGeom prst="line">
              <a:avLst/>
            </a:prstGeom>
            <a:noFill/>
            <a:ln w="4">
              <a:solidFill>
                <a:srgbClr val="000000"/>
              </a:solidFill>
              <a:round/>
              <a:headEnd/>
              <a:tailEnd/>
            </a:ln>
          </p:spPr>
          <p:txBody>
            <a:bodyPr/>
            <a:lstStyle/>
            <a:p>
              <a:endParaRPr lang="en-US"/>
            </a:p>
          </p:txBody>
        </p:sp>
        <p:sp>
          <p:nvSpPr>
            <p:cNvPr id="318" name="Line 838"/>
            <p:cNvSpPr>
              <a:spLocks noChangeShapeType="1"/>
            </p:cNvSpPr>
            <p:nvPr/>
          </p:nvSpPr>
          <p:spPr bwMode="auto">
            <a:xfrm>
              <a:off x="7175563" y="4300093"/>
              <a:ext cx="10754" cy="1528"/>
            </a:xfrm>
            <a:prstGeom prst="line">
              <a:avLst/>
            </a:prstGeom>
            <a:noFill/>
            <a:ln w="4">
              <a:solidFill>
                <a:srgbClr val="000000"/>
              </a:solidFill>
              <a:round/>
              <a:headEnd/>
              <a:tailEnd/>
            </a:ln>
          </p:spPr>
          <p:txBody>
            <a:bodyPr/>
            <a:lstStyle/>
            <a:p>
              <a:endParaRPr lang="en-US"/>
            </a:p>
          </p:txBody>
        </p:sp>
        <p:sp>
          <p:nvSpPr>
            <p:cNvPr id="319" name="Line 839"/>
            <p:cNvSpPr>
              <a:spLocks noChangeShapeType="1"/>
            </p:cNvSpPr>
            <p:nvPr/>
          </p:nvSpPr>
          <p:spPr bwMode="auto">
            <a:xfrm>
              <a:off x="7201103" y="4303150"/>
              <a:ext cx="10754" cy="1528"/>
            </a:xfrm>
            <a:prstGeom prst="line">
              <a:avLst/>
            </a:prstGeom>
            <a:noFill/>
            <a:ln w="4">
              <a:solidFill>
                <a:srgbClr val="000000"/>
              </a:solidFill>
              <a:round/>
              <a:headEnd/>
              <a:tailEnd/>
            </a:ln>
          </p:spPr>
          <p:txBody>
            <a:bodyPr/>
            <a:lstStyle/>
            <a:p>
              <a:endParaRPr lang="en-US"/>
            </a:p>
          </p:txBody>
        </p:sp>
        <p:sp>
          <p:nvSpPr>
            <p:cNvPr id="320" name="Line 840"/>
            <p:cNvSpPr>
              <a:spLocks noChangeShapeType="1"/>
            </p:cNvSpPr>
            <p:nvPr/>
          </p:nvSpPr>
          <p:spPr bwMode="auto">
            <a:xfrm>
              <a:off x="7229332" y="4303150"/>
              <a:ext cx="8065" cy="3057"/>
            </a:xfrm>
            <a:prstGeom prst="line">
              <a:avLst/>
            </a:prstGeom>
            <a:noFill/>
            <a:ln w="4">
              <a:solidFill>
                <a:srgbClr val="000000"/>
              </a:solidFill>
              <a:round/>
              <a:headEnd/>
              <a:tailEnd/>
            </a:ln>
          </p:spPr>
          <p:txBody>
            <a:bodyPr/>
            <a:lstStyle/>
            <a:p>
              <a:endParaRPr lang="en-US"/>
            </a:p>
          </p:txBody>
        </p:sp>
        <p:sp>
          <p:nvSpPr>
            <p:cNvPr id="321" name="Line 841"/>
            <p:cNvSpPr>
              <a:spLocks noChangeShapeType="1"/>
            </p:cNvSpPr>
            <p:nvPr/>
          </p:nvSpPr>
          <p:spPr bwMode="auto">
            <a:xfrm>
              <a:off x="7254873" y="4306208"/>
              <a:ext cx="10754" cy="3057"/>
            </a:xfrm>
            <a:prstGeom prst="line">
              <a:avLst/>
            </a:prstGeom>
            <a:noFill/>
            <a:ln w="4">
              <a:solidFill>
                <a:srgbClr val="000000"/>
              </a:solidFill>
              <a:round/>
              <a:headEnd/>
              <a:tailEnd/>
            </a:ln>
          </p:spPr>
          <p:txBody>
            <a:bodyPr/>
            <a:lstStyle/>
            <a:p>
              <a:endParaRPr lang="en-US"/>
            </a:p>
          </p:txBody>
        </p:sp>
        <p:sp>
          <p:nvSpPr>
            <p:cNvPr id="322" name="Line 842"/>
            <p:cNvSpPr>
              <a:spLocks noChangeShapeType="1"/>
            </p:cNvSpPr>
            <p:nvPr/>
          </p:nvSpPr>
          <p:spPr bwMode="auto">
            <a:xfrm>
              <a:off x="7280414" y="4309265"/>
              <a:ext cx="10754" cy="1528"/>
            </a:xfrm>
            <a:prstGeom prst="line">
              <a:avLst/>
            </a:prstGeom>
            <a:noFill/>
            <a:ln w="4">
              <a:solidFill>
                <a:srgbClr val="000000"/>
              </a:solidFill>
              <a:round/>
              <a:headEnd/>
              <a:tailEnd/>
            </a:ln>
          </p:spPr>
          <p:txBody>
            <a:bodyPr/>
            <a:lstStyle/>
            <a:p>
              <a:endParaRPr lang="en-US"/>
            </a:p>
          </p:txBody>
        </p:sp>
        <p:sp>
          <p:nvSpPr>
            <p:cNvPr id="323" name="Line 843"/>
            <p:cNvSpPr>
              <a:spLocks noChangeShapeType="1"/>
            </p:cNvSpPr>
            <p:nvPr/>
          </p:nvSpPr>
          <p:spPr bwMode="auto">
            <a:xfrm>
              <a:off x="7308643" y="4313851"/>
              <a:ext cx="8065" cy="1528"/>
            </a:xfrm>
            <a:prstGeom prst="line">
              <a:avLst/>
            </a:prstGeom>
            <a:noFill/>
            <a:ln w="4">
              <a:solidFill>
                <a:srgbClr val="000000"/>
              </a:solidFill>
              <a:round/>
              <a:headEnd/>
              <a:tailEnd/>
            </a:ln>
          </p:spPr>
          <p:txBody>
            <a:bodyPr/>
            <a:lstStyle/>
            <a:p>
              <a:endParaRPr lang="en-US"/>
            </a:p>
          </p:txBody>
        </p:sp>
        <p:sp>
          <p:nvSpPr>
            <p:cNvPr id="324" name="Line 844"/>
            <p:cNvSpPr>
              <a:spLocks noChangeShapeType="1"/>
            </p:cNvSpPr>
            <p:nvPr/>
          </p:nvSpPr>
          <p:spPr bwMode="auto">
            <a:xfrm>
              <a:off x="7334184" y="4316909"/>
              <a:ext cx="10754" cy="1528"/>
            </a:xfrm>
            <a:prstGeom prst="line">
              <a:avLst/>
            </a:prstGeom>
            <a:noFill/>
            <a:ln w="4">
              <a:solidFill>
                <a:srgbClr val="000000"/>
              </a:solidFill>
              <a:round/>
              <a:headEnd/>
              <a:tailEnd/>
            </a:ln>
          </p:spPr>
          <p:txBody>
            <a:bodyPr/>
            <a:lstStyle/>
            <a:p>
              <a:endParaRPr lang="en-US"/>
            </a:p>
          </p:txBody>
        </p:sp>
        <p:sp>
          <p:nvSpPr>
            <p:cNvPr id="325" name="Line 845"/>
            <p:cNvSpPr>
              <a:spLocks noChangeShapeType="1"/>
            </p:cNvSpPr>
            <p:nvPr/>
          </p:nvSpPr>
          <p:spPr bwMode="auto">
            <a:xfrm>
              <a:off x="7359724" y="4319966"/>
              <a:ext cx="10754" cy="1528"/>
            </a:xfrm>
            <a:prstGeom prst="line">
              <a:avLst/>
            </a:prstGeom>
            <a:noFill/>
            <a:ln w="4">
              <a:solidFill>
                <a:srgbClr val="000000"/>
              </a:solidFill>
              <a:round/>
              <a:headEnd/>
              <a:tailEnd/>
            </a:ln>
          </p:spPr>
          <p:txBody>
            <a:bodyPr/>
            <a:lstStyle/>
            <a:p>
              <a:endParaRPr lang="en-US"/>
            </a:p>
          </p:txBody>
        </p:sp>
        <p:sp>
          <p:nvSpPr>
            <p:cNvPr id="326" name="Line 846"/>
            <p:cNvSpPr>
              <a:spLocks noChangeShapeType="1"/>
            </p:cNvSpPr>
            <p:nvPr/>
          </p:nvSpPr>
          <p:spPr bwMode="auto">
            <a:xfrm>
              <a:off x="7387953" y="4323023"/>
              <a:ext cx="8065" cy="3057"/>
            </a:xfrm>
            <a:prstGeom prst="line">
              <a:avLst/>
            </a:prstGeom>
            <a:noFill/>
            <a:ln w="4">
              <a:solidFill>
                <a:srgbClr val="000000"/>
              </a:solidFill>
              <a:round/>
              <a:headEnd/>
              <a:tailEnd/>
            </a:ln>
          </p:spPr>
          <p:txBody>
            <a:bodyPr/>
            <a:lstStyle/>
            <a:p>
              <a:endParaRPr lang="en-US"/>
            </a:p>
          </p:txBody>
        </p:sp>
        <p:sp>
          <p:nvSpPr>
            <p:cNvPr id="327" name="Line 847"/>
            <p:cNvSpPr>
              <a:spLocks noChangeShapeType="1"/>
            </p:cNvSpPr>
            <p:nvPr/>
          </p:nvSpPr>
          <p:spPr bwMode="auto">
            <a:xfrm>
              <a:off x="7413494" y="4326081"/>
              <a:ext cx="10754" cy="3057"/>
            </a:xfrm>
            <a:prstGeom prst="line">
              <a:avLst/>
            </a:prstGeom>
            <a:noFill/>
            <a:ln w="4">
              <a:solidFill>
                <a:srgbClr val="000000"/>
              </a:solidFill>
              <a:round/>
              <a:headEnd/>
              <a:tailEnd/>
            </a:ln>
          </p:spPr>
          <p:txBody>
            <a:bodyPr/>
            <a:lstStyle/>
            <a:p>
              <a:endParaRPr lang="en-US"/>
            </a:p>
          </p:txBody>
        </p:sp>
        <p:sp>
          <p:nvSpPr>
            <p:cNvPr id="328" name="Line 848"/>
            <p:cNvSpPr>
              <a:spLocks noChangeShapeType="1"/>
            </p:cNvSpPr>
            <p:nvPr/>
          </p:nvSpPr>
          <p:spPr bwMode="auto">
            <a:xfrm>
              <a:off x="7439035" y="4329138"/>
              <a:ext cx="10754" cy="3057"/>
            </a:xfrm>
            <a:prstGeom prst="line">
              <a:avLst/>
            </a:prstGeom>
            <a:noFill/>
            <a:ln w="4">
              <a:solidFill>
                <a:srgbClr val="000000"/>
              </a:solidFill>
              <a:round/>
              <a:headEnd/>
              <a:tailEnd/>
            </a:ln>
          </p:spPr>
          <p:txBody>
            <a:bodyPr/>
            <a:lstStyle/>
            <a:p>
              <a:endParaRPr lang="en-US"/>
            </a:p>
          </p:txBody>
        </p:sp>
        <p:sp>
          <p:nvSpPr>
            <p:cNvPr id="329" name="Line 849"/>
            <p:cNvSpPr>
              <a:spLocks noChangeShapeType="1"/>
            </p:cNvSpPr>
            <p:nvPr/>
          </p:nvSpPr>
          <p:spPr bwMode="auto">
            <a:xfrm>
              <a:off x="7467264" y="4332195"/>
              <a:ext cx="8065" cy="3057"/>
            </a:xfrm>
            <a:prstGeom prst="line">
              <a:avLst/>
            </a:prstGeom>
            <a:noFill/>
            <a:ln w="4">
              <a:solidFill>
                <a:srgbClr val="000000"/>
              </a:solidFill>
              <a:round/>
              <a:headEnd/>
              <a:tailEnd/>
            </a:ln>
          </p:spPr>
          <p:txBody>
            <a:bodyPr/>
            <a:lstStyle/>
            <a:p>
              <a:endParaRPr lang="en-US"/>
            </a:p>
          </p:txBody>
        </p:sp>
        <p:sp>
          <p:nvSpPr>
            <p:cNvPr id="330" name="Line 850"/>
            <p:cNvSpPr>
              <a:spLocks noChangeShapeType="1"/>
            </p:cNvSpPr>
            <p:nvPr/>
          </p:nvSpPr>
          <p:spPr bwMode="auto">
            <a:xfrm>
              <a:off x="7492805" y="4335253"/>
              <a:ext cx="10754" cy="3057"/>
            </a:xfrm>
            <a:prstGeom prst="line">
              <a:avLst/>
            </a:prstGeom>
            <a:noFill/>
            <a:ln w="4">
              <a:solidFill>
                <a:srgbClr val="000000"/>
              </a:solidFill>
              <a:round/>
              <a:headEnd/>
              <a:tailEnd/>
            </a:ln>
          </p:spPr>
          <p:txBody>
            <a:bodyPr/>
            <a:lstStyle/>
            <a:p>
              <a:endParaRPr lang="en-US"/>
            </a:p>
          </p:txBody>
        </p:sp>
        <p:sp>
          <p:nvSpPr>
            <p:cNvPr id="331" name="Line 851"/>
            <p:cNvSpPr>
              <a:spLocks noChangeShapeType="1"/>
            </p:cNvSpPr>
            <p:nvPr/>
          </p:nvSpPr>
          <p:spPr bwMode="auto">
            <a:xfrm>
              <a:off x="7518345" y="4338310"/>
              <a:ext cx="10754" cy="3057"/>
            </a:xfrm>
            <a:prstGeom prst="line">
              <a:avLst/>
            </a:prstGeom>
            <a:noFill/>
            <a:ln w="4">
              <a:solidFill>
                <a:srgbClr val="000000"/>
              </a:solidFill>
              <a:round/>
              <a:headEnd/>
              <a:tailEnd/>
            </a:ln>
          </p:spPr>
          <p:txBody>
            <a:bodyPr/>
            <a:lstStyle/>
            <a:p>
              <a:endParaRPr lang="en-US"/>
            </a:p>
          </p:txBody>
        </p:sp>
        <p:sp>
          <p:nvSpPr>
            <p:cNvPr id="332" name="Line 852"/>
            <p:cNvSpPr>
              <a:spLocks noChangeShapeType="1"/>
            </p:cNvSpPr>
            <p:nvPr/>
          </p:nvSpPr>
          <p:spPr bwMode="auto">
            <a:xfrm>
              <a:off x="7546575" y="4345953"/>
              <a:ext cx="8065" cy="1528"/>
            </a:xfrm>
            <a:prstGeom prst="line">
              <a:avLst/>
            </a:prstGeom>
            <a:noFill/>
            <a:ln w="4">
              <a:solidFill>
                <a:srgbClr val="000000"/>
              </a:solidFill>
              <a:round/>
              <a:headEnd/>
              <a:tailEnd/>
            </a:ln>
          </p:spPr>
          <p:txBody>
            <a:bodyPr/>
            <a:lstStyle/>
            <a:p>
              <a:endParaRPr lang="en-US"/>
            </a:p>
          </p:txBody>
        </p:sp>
        <p:sp>
          <p:nvSpPr>
            <p:cNvPr id="333" name="Line 853"/>
            <p:cNvSpPr>
              <a:spLocks noChangeShapeType="1"/>
            </p:cNvSpPr>
            <p:nvPr/>
          </p:nvSpPr>
          <p:spPr bwMode="auto">
            <a:xfrm>
              <a:off x="7572115" y="4349010"/>
              <a:ext cx="10754" cy="1528"/>
            </a:xfrm>
            <a:prstGeom prst="line">
              <a:avLst/>
            </a:prstGeom>
            <a:noFill/>
            <a:ln w="4">
              <a:solidFill>
                <a:srgbClr val="000000"/>
              </a:solidFill>
              <a:round/>
              <a:headEnd/>
              <a:tailEnd/>
            </a:ln>
          </p:spPr>
          <p:txBody>
            <a:bodyPr/>
            <a:lstStyle/>
            <a:p>
              <a:endParaRPr lang="en-US"/>
            </a:p>
          </p:txBody>
        </p:sp>
        <p:sp>
          <p:nvSpPr>
            <p:cNvPr id="334" name="Line 854"/>
            <p:cNvSpPr>
              <a:spLocks noChangeShapeType="1"/>
            </p:cNvSpPr>
            <p:nvPr/>
          </p:nvSpPr>
          <p:spPr bwMode="auto">
            <a:xfrm>
              <a:off x="7597656" y="4352068"/>
              <a:ext cx="10754" cy="1528"/>
            </a:xfrm>
            <a:prstGeom prst="line">
              <a:avLst/>
            </a:prstGeom>
            <a:noFill/>
            <a:ln w="4">
              <a:solidFill>
                <a:srgbClr val="000000"/>
              </a:solidFill>
              <a:round/>
              <a:headEnd/>
              <a:tailEnd/>
            </a:ln>
          </p:spPr>
          <p:txBody>
            <a:bodyPr/>
            <a:lstStyle/>
            <a:p>
              <a:endParaRPr lang="en-US"/>
            </a:p>
          </p:txBody>
        </p:sp>
        <p:sp>
          <p:nvSpPr>
            <p:cNvPr id="335" name="Line 855"/>
            <p:cNvSpPr>
              <a:spLocks noChangeShapeType="1"/>
            </p:cNvSpPr>
            <p:nvPr/>
          </p:nvSpPr>
          <p:spPr bwMode="auto">
            <a:xfrm>
              <a:off x="7625885" y="4355125"/>
              <a:ext cx="8065" cy="1528"/>
            </a:xfrm>
            <a:prstGeom prst="line">
              <a:avLst/>
            </a:prstGeom>
            <a:noFill/>
            <a:ln w="4">
              <a:solidFill>
                <a:srgbClr val="000000"/>
              </a:solidFill>
              <a:round/>
              <a:headEnd/>
              <a:tailEnd/>
            </a:ln>
          </p:spPr>
          <p:txBody>
            <a:bodyPr/>
            <a:lstStyle/>
            <a:p>
              <a:endParaRPr lang="en-US"/>
            </a:p>
          </p:txBody>
        </p:sp>
        <p:sp>
          <p:nvSpPr>
            <p:cNvPr id="336" name="Line 856"/>
            <p:cNvSpPr>
              <a:spLocks noChangeShapeType="1"/>
            </p:cNvSpPr>
            <p:nvPr/>
          </p:nvSpPr>
          <p:spPr bwMode="auto">
            <a:xfrm>
              <a:off x="7651426" y="4358182"/>
              <a:ext cx="10754" cy="1528"/>
            </a:xfrm>
            <a:prstGeom prst="line">
              <a:avLst/>
            </a:prstGeom>
            <a:noFill/>
            <a:ln w="4">
              <a:solidFill>
                <a:srgbClr val="000000"/>
              </a:solidFill>
              <a:round/>
              <a:headEnd/>
              <a:tailEnd/>
            </a:ln>
          </p:spPr>
          <p:txBody>
            <a:bodyPr/>
            <a:lstStyle/>
            <a:p>
              <a:endParaRPr lang="en-US"/>
            </a:p>
          </p:txBody>
        </p:sp>
        <p:sp>
          <p:nvSpPr>
            <p:cNvPr id="337" name="Line 857"/>
            <p:cNvSpPr>
              <a:spLocks noChangeShapeType="1"/>
            </p:cNvSpPr>
            <p:nvPr/>
          </p:nvSpPr>
          <p:spPr bwMode="auto">
            <a:xfrm>
              <a:off x="7676966" y="4361240"/>
              <a:ext cx="10754" cy="1528"/>
            </a:xfrm>
            <a:prstGeom prst="line">
              <a:avLst/>
            </a:prstGeom>
            <a:noFill/>
            <a:ln w="4">
              <a:solidFill>
                <a:srgbClr val="000000"/>
              </a:solidFill>
              <a:round/>
              <a:headEnd/>
              <a:tailEnd/>
            </a:ln>
          </p:spPr>
          <p:txBody>
            <a:bodyPr/>
            <a:lstStyle/>
            <a:p>
              <a:endParaRPr lang="en-US"/>
            </a:p>
          </p:txBody>
        </p:sp>
        <p:sp>
          <p:nvSpPr>
            <p:cNvPr id="338" name="Line 858"/>
            <p:cNvSpPr>
              <a:spLocks noChangeShapeType="1"/>
            </p:cNvSpPr>
            <p:nvPr/>
          </p:nvSpPr>
          <p:spPr bwMode="auto">
            <a:xfrm>
              <a:off x="7705196" y="4364297"/>
              <a:ext cx="8065" cy="1528"/>
            </a:xfrm>
            <a:prstGeom prst="line">
              <a:avLst/>
            </a:prstGeom>
            <a:noFill/>
            <a:ln w="4">
              <a:solidFill>
                <a:srgbClr val="000000"/>
              </a:solidFill>
              <a:round/>
              <a:headEnd/>
              <a:tailEnd/>
            </a:ln>
          </p:spPr>
          <p:txBody>
            <a:bodyPr/>
            <a:lstStyle/>
            <a:p>
              <a:endParaRPr lang="en-US"/>
            </a:p>
          </p:txBody>
        </p:sp>
        <p:sp>
          <p:nvSpPr>
            <p:cNvPr id="339" name="Line 859"/>
            <p:cNvSpPr>
              <a:spLocks noChangeShapeType="1"/>
            </p:cNvSpPr>
            <p:nvPr/>
          </p:nvSpPr>
          <p:spPr bwMode="auto">
            <a:xfrm>
              <a:off x="7730736" y="4367354"/>
              <a:ext cx="10754" cy="1528"/>
            </a:xfrm>
            <a:prstGeom prst="line">
              <a:avLst/>
            </a:prstGeom>
            <a:noFill/>
            <a:ln w="4">
              <a:solidFill>
                <a:srgbClr val="000000"/>
              </a:solidFill>
              <a:round/>
              <a:headEnd/>
              <a:tailEnd/>
            </a:ln>
          </p:spPr>
          <p:txBody>
            <a:bodyPr/>
            <a:lstStyle/>
            <a:p>
              <a:endParaRPr lang="en-US"/>
            </a:p>
          </p:txBody>
        </p:sp>
        <p:sp>
          <p:nvSpPr>
            <p:cNvPr id="340" name="Line 860"/>
            <p:cNvSpPr>
              <a:spLocks noChangeShapeType="1"/>
            </p:cNvSpPr>
            <p:nvPr/>
          </p:nvSpPr>
          <p:spPr bwMode="auto">
            <a:xfrm>
              <a:off x="7756277" y="4370412"/>
              <a:ext cx="10754" cy="4586"/>
            </a:xfrm>
            <a:prstGeom prst="line">
              <a:avLst/>
            </a:prstGeom>
            <a:noFill/>
            <a:ln w="4">
              <a:solidFill>
                <a:srgbClr val="000000"/>
              </a:solidFill>
              <a:round/>
              <a:headEnd/>
              <a:tailEnd/>
            </a:ln>
          </p:spPr>
          <p:txBody>
            <a:bodyPr/>
            <a:lstStyle/>
            <a:p>
              <a:endParaRPr lang="en-US"/>
            </a:p>
          </p:txBody>
        </p:sp>
        <p:sp>
          <p:nvSpPr>
            <p:cNvPr id="341" name="Line 861"/>
            <p:cNvSpPr>
              <a:spLocks noChangeShapeType="1"/>
            </p:cNvSpPr>
            <p:nvPr/>
          </p:nvSpPr>
          <p:spPr bwMode="auto">
            <a:xfrm>
              <a:off x="7784506" y="4374998"/>
              <a:ext cx="8065" cy="3057"/>
            </a:xfrm>
            <a:prstGeom prst="line">
              <a:avLst/>
            </a:prstGeom>
            <a:noFill/>
            <a:ln w="4">
              <a:solidFill>
                <a:srgbClr val="000000"/>
              </a:solidFill>
              <a:round/>
              <a:headEnd/>
              <a:tailEnd/>
            </a:ln>
          </p:spPr>
          <p:txBody>
            <a:bodyPr/>
            <a:lstStyle/>
            <a:p>
              <a:endParaRPr lang="en-US"/>
            </a:p>
          </p:txBody>
        </p:sp>
        <p:sp>
          <p:nvSpPr>
            <p:cNvPr id="342" name="Line 862"/>
            <p:cNvSpPr>
              <a:spLocks noChangeShapeType="1"/>
            </p:cNvSpPr>
            <p:nvPr/>
          </p:nvSpPr>
          <p:spPr bwMode="auto">
            <a:xfrm>
              <a:off x="7810047" y="4378056"/>
              <a:ext cx="10754" cy="3057"/>
            </a:xfrm>
            <a:prstGeom prst="line">
              <a:avLst/>
            </a:prstGeom>
            <a:noFill/>
            <a:ln w="4">
              <a:solidFill>
                <a:srgbClr val="000000"/>
              </a:solidFill>
              <a:round/>
              <a:headEnd/>
              <a:tailEnd/>
            </a:ln>
          </p:spPr>
          <p:txBody>
            <a:bodyPr/>
            <a:lstStyle/>
            <a:p>
              <a:endParaRPr lang="en-US"/>
            </a:p>
          </p:txBody>
        </p:sp>
        <p:sp>
          <p:nvSpPr>
            <p:cNvPr id="343" name="Line 863"/>
            <p:cNvSpPr>
              <a:spLocks noChangeShapeType="1"/>
            </p:cNvSpPr>
            <p:nvPr/>
          </p:nvSpPr>
          <p:spPr bwMode="auto">
            <a:xfrm>
              <a:off x="7835587" y="4381113"/>
              <a:ext cx="10754" cy="3057"/>
            </a:xfrm>
            <a:prstGeom prst="line">
              <a:avLst/>
            </a:prstGeom>
            <a:noFill/>
            <a:ln w="4">
              <a:solidFill>
                <a:srgbClr val="000000"/>
              </a:solidFill>
              <a:round/>
              <a:headEnd/>
              <a:tailEnd/>
            </a:ln>
          </p:spPr>
          <p:txBody>
            <a:bodyPr/>
            <a:lstStyle/>
            <a:p>
              <a:endParaRPr lang="en-US"/>
            </a:p>
          </p:txBody>
        </p:sp>
        <p:sp>
          <p:nvSpPr>
            <p:cNvPr id="344" name="Line 864"/>
            <p:cNvSpPr>
              <a:spLocks noChangeShapeType="1"/>
            </p:cNvSpPr>
            <p:nvPr/>
          </p:nvSpPr>
          <p:spPr bwMode="auto">
            <a:xfrm>
              <a:off x="7863817" y="4384170"/>
              <a:ext cx="8065" cy="3057"/>
            </a:xfrm>
            <a:prstGeom prst="line">
              <a:avLst/>
            </a:prstGeom>
            <a:noFill/>
            <a:ln w="4">
              <a:solidFill>
                <a:srgbClr val="000000"/>
              </a:solidFill>
              <a:round/>
              <a:headEnd/>
              <a:tailEnd/>
            </a:ln>
          </p:spPr>
          <p:txBody>
            <a:bodyPr/>
            <a:lstStyle/>
            <a:p>
              <a:endParaRPr lang="en-US"/>
            </a:p>
          </p:txBody>
        </p:sp>
        <p:sp>
          <p:nvSpPr>
            <p:cNvPr id="345" name="Line 865"/>
            <p:cNvSpPr>
              <a:spLocks noChangeShapeType="1"/>
            </p:cNvSpPr>
            <p:nvPr/>
          </p:nvSpPr>
          <p:spPr bwMode="auto">
            <a:xfrm>
              <a:off x="7889357" y="4390285"/>
              <a:ext cx="10754" cy="1528"/>
            </a:xfrm>
            <a:prstGeom prst="line">
              <a:avLst/>
            </a:prstGeom>
            <a:noFill/>
            <a:ln w="4">
              <a:solidFill>
                <a:srgbClr val="000000"/>
              </a:solidFill>
              <a:round/>
              <a:headEnd/>
              <a:tailEnd/>
            </a:ln>
          </p:spPr>
          <p:txBody>
            <a:bodyPr/>
            <a:lstStyle/>
            <a:p>
              <a:endParaRPr lang="en-US"/>
            </a:p>
          </p:txBody>
        </p:sp>
        <p:sp>
          <p:nvSpPr>
            <p:cNvPr id="346" name="Line 866"/>
            <p:cNvSpPr>
              <a:spLocks noChangeShapeType="1"/>
            </p:cNvSpPr>
            <p:nvPr/>
          </p:nvSpPr>
          <p:spPr bwMode="auto">
            <a:xfrm>
              <a:off x="7914898" y="4393342"/>
              <a:ext cx="10754" cy="1528"/>
            </a:xfrm>
            <a:prstGeom prst="line">
              <a:avLst/>
            </a:prstGeom>
            <a:noFill/>
            <a:ln w="4">
              <a:solidFill>
                <a:srgbClr val="000000"/>
              </a:solidFill>
              <a:round/>
              <a:headEnd/>
              <a:tailEnd/>
            </a:ln>
          </p:spPr>
          <p:txBody>
            <a:bodyPr/>
            <a:lstStyle/>
            <a:p>
              <a:endParaRPr lang="en-US"/>
            </a:p>
          </p:txBody>
        </p:sp>
        <p:sp>
          <p:nvSpPr>
            <p:cNvPr id="347" name="Line 867"/>
            <p:cNvSpPr>
              <a:spLocks noChangeShapeType="1"/>
            </p:cNvSpPr>
            <p:nvPr/>
          </p:nvSpPr>
          <p:spPr bwMode="auto">
            <a:xfrm>
              <a:off x="7943127" y="4396400"/>
              <a:ext cx="8065" cy="1528"/>
            </a:xfrm>
            <a:prstGeom prst="line">
              <a:avLst/>
            </a:prstGeom>
            <a:noFill/>
            <a:ln w="4">
              <a:solidFill>
                <a:srgbClr val="000000"/>
              </a:solidFill>
              <a:round/>
              <a:headEnd/>
              <a:tailEnd/>
            </a:ln>
          </p:spPr>
          <p:txBody>
            <a:bodyPr/>
            <a:lstStyle/>
            <a:p>
              <a:endParaRPr lang="en-US"/>
            </a:p>
          </p:txBody>
        </p:sp>
        <p:sp>
          <p:nvSpPr>
            <p:cNvPr id="348" name="Line 868"/>
            <p:cNvSpPr>
              <a:spLocks noChangeShapeType="1"/>
            </p:cNvSpPr>
            <p:nvPr/>
          </p:nvSpPr>
          <p:spPr bwMode="auto">
            <a:xfrm>
              <a:off x="7968668" y="4399457"/>
              <a:ext cx="10754" cy="1528"/>
            </a:xfrm>
            <a:prstGeom prst="line">
              <a:avLst/>
            </a:prstGeom>
            <a:noFill/>
            <a:ln w="4">
              <a:solidFill>
                <a:srgbClr val="000000"/>
              </a:solidFill>
              <a:round/>
              <a:headEnd/>
              <a:tailEnd/>
            </a:ln>
          </p:spPr>
          <p:txBody>
            <a:bodyPr/>
            <a:lstStyle/>
            <a:p>
              <a:endParaRPr lang="en-US"/>
            </a:p>
          </p:txBody>
        </p:sp>
        <p:sp>
          <p:nvSpPr>
            <p:cNvPr id="349" name="Line 869"/>
            <p:cNvSpPr>
              <a:spLocks noChangeShapeType="1"/>
            </p:cNvSpPr>
            <p:nvPr/>
          </p:nvSpPr>
          <p:spPr bwMode="auto">
            <a:xfrm>
              <a:off x="7994208" y="4404042"/>
              <a:ext cx="10754" cy="1528"/>
            </a:xfrm>
            <a:prstGeom prst="line">
              <a:avLst/>
            </a:prstGeom>
            <a:noFill/>
            <a:ln w="4">
              <a:solidFill>
                <a:srgbClr val="000000"/>
              </a:solidFill>
              <a:round/>
              <a:headEnd/>
              <a:tailEnd/>
            </a:ln>
          </p:spPr>
          <p:txBody>
            <a:bodyPr/>
            <a:lstStyle/>
            <a:p>
              <a:endParaRPr lang="en-US"/>
            </a:p>
          </p:txBody>
        </p:sp>
        <p:sp>
          <p:nvSpPr>
            <p:cNvPr id="350" name="Line 870"/>
            <p:cNvSpPr>
              <a:spLocks noChangeShapeType="1"/>
            </p:cNvSpPr>
            <p:nvPr/>
          </p:nvSpPr>
          <p:spPr bwMode="auto">
            <a:xfrm>
              <a:off x="8022438" y="4407100"/>
              <a:ext cx="8065" cy="1528"/>
            </a:xfrm>
            <a:prstGeom prst="line">
              <a:avLst/>
            </a:prstGeom>
            <a:noFill/>
            <a:ln w="4">
              <a:solidFill>
                <a:srgbClr val="000000"/>
              </a:solidFill>
              <a:round/>
              <a:headEnd/>
              <a:tailEnd/>
            </a:ln>
          </p:spPr>
          <p:txBody>
            <a:bodyPr/>
            <a:lstStyle/>
            <a:p>
              <a:endParaRPr lang="en-US"/>
            </a:p>
          </p:txBody>
        </p:sp>
        <p:sp>
          <p:nvSpPr>
            <p:cNvPr id="351" name="Line 871"/>
            <p:cNvSpPr>
              <a:spLocks noChangeShapeType="1"/>
            </p:cNvSpPr>
            <p:nvPr/>
          </p:nvSpPr>
          <p:spPr bwMode="auto">
            <a:xfrm>
              <a:off x="8047978" y="4410157"/>
              <a:ext cx="10754" cy="1528"/>
            </a:xfrm>
            <a:prstGeom prst="line">
              <a:avLst/>
            </a:prstGeom>
            <a:noFill/>
            <a:ln w="4">
              <a:solidFill>
                <a:srgbClr val="000000"/>
              </a:solidFill>
              <a:round/>
              <a:headEnd/>
              <a:tailEnd/>
            </a:ln>
          </p:spPr>
          <p:txBody>
            <a:bodyPr/>
            <a:lstStyle/>
            <a:p>
              <a:endParaRPr lang="en-US"/>
            </a:p>
          </p:txBody>
        </p:sp>
        <p:sp>
          <p:nvSpPr>
            <p:cNvPr id="352" name="Line 872"/>
            <p:cNvSpPr>
              <a:spLocks noChangeShapeType="1"/>
            </p:cNvSpPr>
            <p:nvPr/>
          </p:nvSpPr>
          <p:spPr bwMode="auto">
            <a:xfrm>
              <a:off x="8073519" y="4413215"/>
              <a:ext cx="10754" cy="1528"/>
            </a:xfrm>
            <a:prstGeom prst="line">
              <a:avLst/>
            </a:prstGeom>
            <a:noFill/>
            <a:ln w="4">
              <a:solidFill>
                <a:srgbClr val="000000"/>
              </a:solidFill>
              <a:round/>
              <a:headEnd/>
              <a:tailEnd/>
            </a:ln>
          </p:spPr>
          <p:txBody>
            <a:bodyPr/>
            <a:lstStyle/>
            <a:p>
              <a:endParaRPr lang="en-US"/>
            </a:p>
          </p:txBody>
        </p:sp>
        <p:sp>
          <p:nvSpPr>
            <p:cNvPr id="353" name="Line 873"/>
            <p:cNvSpPr>
              <a:spLocks noChangeShapeType="1"/>
            </p:cNvSpPr>
            <p:nvPr/>
          </p:nvSpPr>
          <p:spPr bwMode="auto">
            <a:xfrm>
              <a:off x="8101748" y="4416272"/>
              <a:ext cx="10754" cy="3057"/>
            </a:xfrm>
            <a:prstGeom prst="line">
              <a:avLst/>
            </a:prstGeom>
            <a:noFill/>
            <a:ln w="4">
              <a:solidFill>
                <a:srgbClr val="000000"/>
              </a:solidFill>
              <a:round/>
              <a:headEnd/>
              <a:tailEnd/>
            </a:ln>
          </p:spPr>
          <p:txBody>
            <a:bodyPr/>
            <a:lstStyle/>
            <a:p>
              <a:endParaRPr lang="en-US"/>
            </a:p>
          </p:txBody>
        </p:sp>
        <p:sp>
          <p:nvSpPr>
            <p:cNvPr id="354" name="Line 874"/>
            <p:cNvSpPr>
              <a:spLocks noChangeShapeType="1"/>
            </p:cNvSpPr>
            <p:nvPr/>
          </p:nvSpPr>
          <p:spPr bwMode="auto">
            <a:xfrm>
              <a:off x="8127289" y="4419329"/>
              <a:ext cx="10754" cy="3057"/>
            </a:xfrm>
            <a:prstGeom prst="line">
              <a:avLst/>
            </a:prstGeom>
            <a:noFill/>
            <a:ln w="4">
              <a:solidFill>
                <a:srgbClr val="000000"/>
              </a:solidFill>
              <a:round/>
              <a:headEnd/>
              <a:tailEnd/>
            </a:ln>
          </p:spPr>
          <p:txBody>
            <a:bodyPr/>
            <a:lstStyle/>
            <a:p>
              <a:endParaRPr lang="en-US"/>
            </a:p>
          </p:txBody>
        </p:sp>
        <p:sp>
          <p:nvSpPr>
            <p:cNvPr id="355" name="Line 875"/>
            <p:cNvSpPr>
              <a:spLocks noChangeShapeType="1"/>
            </p:cNvSpPr>
            <p:nvPr/>
          </p:nvSpPr>
          <p:spPr bwMode="auto">
            <a:xfrm>
              <a:off x="8152829" y="4422387"/>
              <a:ext cx="10754" cy="3057"/>
            </a:xfrm>
            <a:prstGeom prst="line">
              <a:avLst/>
            </a:prstGeom>
            <a:noFill/>
            <a:ln w="4">
              <a:solidFill>
                <a:srgbClr val="000000"/>
              </a:solidFill>
              <a:round/>
              <a:headEnd/>
              <a:tailEnd/>
            </a:ln>
          </p:spPr>
          <p:txBody>
            <a:bodyPr/>
            <a:lstStyle/>
            <a:p>
              <a:endParaRPr lang="en-US"/>
            </a:p>
          </p:txBody>
        </p:sp>
        <p:sp>
          <p:nvSpPr>
            <p:cNvPr id="356" name="Line 876"/>
            <p:cNvSpPr>
              <a:spLocks noChangeShapeType="1"/>
            </p:cNvSpPr>
            <p:nvPr/>
          </p:nvSpPr>
          <p:spPr bwMode="auto">
            <a:xfrm>
              <a:off x="8181059" y="4425444"/>
              <a:ext cx="10754" cy="3057"/>
            </a:xfrm>
            <a:prstGeom prst="line">
              <a:avLst/>
            </a:prstGeom>
            <a:noFill/>
            <a:ln w="4">
              <a:solidFill>
                <a:srgbClr val="000000"/>
              </a:solidFill>
              <a:round/>
              <a:headEnd/>
              <a:tailEnd/>
            </a:ln>
          </p:spPr>
          <p:txBody>
            <a:bodyPr/>
            <a:lstStyle/>
            <a:p>
              <a:endParaRPr lang="en-US"/>
            </a:p>
          </p:txBody>
        </p:sp>
        <p:sp>
          <p:nvSpPr>
            <p:cNvPr id="357" name="Line 877"/>
            <p:cNvSpPr>
              <a:spLocks noChangeShapeType="1"/>
            </p:cNvSpPr>
            <p:nvPr/>
          </p:nvSpPr>
          <p:spPr bwMode="auto">
            <a:xfrm>
              <a:off x="8206599" y="4428501"/>
              <a:ext cx="10754" cy="4586"/>
            </a:xfrm>
            <a:prstGeom prst="line">
              <a:avLst/>
            </a:prstGeom>
            <a:noFill/>
            <a:ln w="4">
              <a:solidFill>
                <a:srgbClr val="000000"/>
              </a:solidFill>
              <a:round/>
              <a:headEnd/>
              <a:tailEnd/>
            </a:ln>
          </p:spPr>
          <p:txBody>
            <a:bodyPr/>
            <a:lstStyle/>
            <a:p>
              <a:endParaRPr lang="en-US"/>
            </a:p>
          </p:txBody>
        </p:sp>
        <p:sp>
          <p:nvSpPr>
            <p:cNvPr id="358" name="Line 878"/>
            <p:cNvSpPr>
              <a:spLocks noChangeShapeType="1"/>
            </p:cNvSpPr>
            <p:nvPr/>
          </p:nvSpPr>
          <p:spPr bwMode="auto">
            <a:xfrm>
              <a:off x="8232140" y="4433088"/>
              <a:ext cx="10754" cy="3057"/>
            </a:xfrm>
            <a:prstGeom prst="line">
              <a:avLst/>
            </a:prstGeom>
            <a:noFill/>
            <a:ln w="4">
              <a:solidFill>
                <a:srgbClr val="000000"/>
              </a:solidFill>
              <a:round/>
              <a:headEnd/>
              <a:tailEnd/>
            </a:ln>
          </p:spPr>
          <p:txBody>
            <a:bodyPr/>
            <a:lstStyle/>
            <a:p>
              <a:endParaRPr lang="en-US"/>
            </a:p>
          </p:txBody>
        </p:sp>
        <p:sp>
          <p:nvSpPr>
            <p:cNvPr id="359" name="Line 879"/>
            <p:cNvSpPr>
              <a:spLocks noChangeShapeType="1"/>
            </p:cNvSpPr>
            <p:nvPr/>
          </p:nvSpPr>
          <p:spPr bwMode="auto">
            <a:xfrm>
              <a:off x="8260369" y="4439202"/>
              <a:ext cx="10754" cy="1528"/>
            </a:xfrm>
            <a:prstGeom prst="line">
              <a:avLst/>
            </a:prstGeom>
            <a:noFill/>
            <a:ln w="4">
              <a:solidFill>
                <a:srgbClr val="000000"/>
              </a:solidFill>
              <a:round/>
              <a:headEnd/>
              <a:tailEnd/>
            </a:ln>
          </p:spPr>
          <p:txBody>
            <a:bodyPr/>
            <a:lstStyle/>
            <a:p>
              <a:endParaRPr lang="en-US"/>
            </a:p>
          </p:txBody>
        </p:sp>
        <p:sp>
          <p:nvSpPr>
            <p:cNvPr id="360" name="Line 880"/>
            <p:cNvSpPr>
              <a:spLocks noChangeShapeType="1"/>
            </p:cNvSpPr>
            <p:nvPr/>
          </p:nvSpPr>
          <p:spPr bwMode="auto">
            <a:xfrm>
              <a:off x="8285910" y="4442260"/>
              <a:ext cx="5377" cy="1528"/>
            </a:xfrm>
            <a:prstGeom prst="line">
              <a:avLst/>
            </a:prstGeom>
            <a:noFill/>
            <a:ln w="4">
              <a:solidFill>
                <a:srgbClr val="000000"/>
              </a:solidFill>
              <a:round/>
              <a:headEnd/>
              <a:tailEnd/>
            </a:ln>
          </p:spPr>
          <p:txBody>
            <a:bodyPr/>
            <a:lstStyle/>
            <a:p>
              <a:endParaRPr lang="en-US"/>
            </a:p>
          </p:txBody>
        </p:sp>
        <p:sp>
          <p:nvSpPr>
            <p:cNvPr id="361" name="Line 881"/>
            <p:cNvSpPr>
              <a:spLocks noChangeShapeType="1"/>
            </p:cNvSpPr>
            <p:nvPr/>
          </p:nvSpPr>
          <p:spPr bwMode="auto">
            <a:xfrm>
              <a:off x="6645930" y="4919205"/>
              <a:ext cx="8065" cy="3057"/>
            </a:xfrm>
            <a:prstGeom prst="line">
              <a:avLst/>
            </a:prstGeom>
            <a:noFill/>
            <a:ln w="4">
              <a:solidFill>
                <a:srgbClr val="000000"/>
              </a:solidFill>
              <a:round/>
              <a:headEnd/>
              <a:tailEnd/>
            </a:ln>
          </p:spPr>
          <p:txBody>
            <a:bodyPr/>
            <a:lstStyle/>
            <a:p>
              <a:endParaRPr lang="en-US"/>
            </a:p>
          </p:txBody>
        </p:sp>
        <p:sp>
          <p:nvSpPr>
            <p:cNvPr id="362" name="Line 882"/>
            <p:cNvSpPr>
              <a:spLocks noChangeShapeType="1"/>
            </p:cNvSpPr>
            <p:nvPr/>
          </p:nvSpPr>
          <p:spPr bwMode="auto">
            <a:xfrm>
              <a:off x="6671470" y="4925320"/>
              <a:ext cx="10754" cy="3057"/>
            </a:xfrm>
            <a:prstGeom prst="line">
              <a:avLst/>
            </a:prstGeom>
            <a:noFill/>
            <a:ln w="4">
              <a:solidFill>
                <a:srgbClr val="000000"/>
              </a:solidFill>
              <a:round/>
              <a:headEnd/>
              <a:tailEnd/>
            </a:ln>
          </p:spPr>
          <p:txBody>
            <a:bodyPr/>
            <a:lstStyle/>
            <a:p>
              <a:endParaRPr lang="en-US"/>
            </a:p>
          </p:txBody>
        </p:sp>
        <p:sp>
          <p:nvSpPr>
            <p:cNvPr id="363" name="Line 883"/>
            <p:cNvSpPr>
              <a:spLocks noChangeShapeType="1"/>
            </p:cNvSpPr>
            <p:nvPr/>
          </p:nvSpPr>
          <p:spPr bwMode="auto">
            <a:xfrm>
              <a:off x="6697011" y="4928377"/>
              <a:ext cx="10754" cy="3057"/>
            </a:xfrm>
            <a:prstGeom prst="line">
              <a:avLst/>
            </a:prstGeom>
            <a:noFill/>
            <a:ln w="4">
              <a:solidFill>
                <a:srgbClr val="000000"/>
              </a:solidFill>
              <a:round/>
              <a:headEnd/>
              <a:tailEnd/>
            </a:ln>
          </p:spPr>
          <p:txBody>
            <a:bodyPr/>
            <a:lstStyle/>
            <a:p>
              <a:endParaRPr lang="en-US"/>
            </a:p>
          </p:txBody>
        </p:sp>
        <p:sp>
          <p:nvSpPr>
            <p:cNvPr id="364" name="Line 884"/>
            <p:cNvSpPr>
              <a:spLocks noChangeShapeType="1"/>
            </p:cNvSpPr>
            <p:nvPr/>
          </p:nvSpPr>
          <p:spPr bwMode="auto">
            <a:xfrm>
              <a:off x="6722551" y="4934492"/>
              <a:ext cx="10754" cy="4586"/>
            </a:xfrm>
            <a:prstGeom prst="line">
              <a:avLst/>
            </a:prstGeom>
            <a:noFill/>
            <a:ln w="4">
              <a:solidFill>
                <a:srgbClr val="000000"/>
              </a:solidFill>
              <a:round/>
              <a:headEnd/>
              <a:tailEnd/>
            </a:ln>
          </p:spPr>
          <p:txBody>
            <a:bodyPr/>
            <a:lstStyle/>
            <a:p>
              <a:endParaRPr lang="en-US"/>
            </a:p>
          </p:txBody>
        </p:sp>
        <p:sp>
          <p:nvSpPr>
            <p:cNvPr id="365" name="Line 885"/>
            <p:cNvSpPr>
              <a:spLocks noChangeShapeType="1"/>
            </p:cNvSpPr>
            <p:nvPr/>
          </p:nvSpPr>
          <p:spPr bwMode="auto">
            <a:xfrm>
              <a:off x="6750781" y="4942135"/>
              <a:ext cx="8065" cy="1528"/>
            </a:xfrm>
            <a:prstGeom prst="line">
              <a:avLst/>
            </a:prstGeom>
            <a:noFill/>
            <a:ln w="4">
              <a:solidFill>
                <a:srgbClr val="000000"/>
              </a:solidFill>
              <a:round/>
              <a:headEnd/>
              <a:tailEnd/>
            </a:ln>
          </p:spPr>
          <p:txBody>
            <a:bodyPr/>
            <a:lstStyle/>
            <a:p>
              <a:endParaRPr lang="en-US"/>
            </a:p>
          </p:txBody>
        </p:sp>
        <p:sp>
          <p:nvSpPr>
            <p:cNvPr id="366" name="Line 886"/>
            <p:cNvSpPr>
              <a:spLocks noChangeShapeType="1"/>
            </p:cNvSpPr>
            <p:nvPr/>
          </p:nvSpPr>
          <p:spPr bwMode="auto">
            <a:xfrm>
              <a:off x="6776321" y="4945192"/>
              <a:ext cx="10754" cy="3057"/>
            </a:xfrm>
            <a:prstGeom prst="line">
              <a:avLst/>
            </a:prstGeom>
            <a:noFill/>
            <a:ln w="4">
              <a:solidFill>
                <a:srgbClr val="000000"/>
              </a:solidFill>
              <a:round/>
              <a:headEnd/>
              <a:tailEnd/>
            </a:ln>
          </p:spPr>
          <p:txBody>
            <a:bodyPr/>
            <a:lstStyle/>
            <a:p>
              <a:endParaRPr lang="en-US"/>
            </a:p>
          </p:txBody>
        </p:sp>
        <p:sp>
          <p:nvSpPr>
            <p:cNvPr id="367" name="Line 887"/>
            <p:cNvSpPr>
              <a:spLocks noChangeShapeType="1"/>
            </p:cNvSpPr>
            <p:nvPr/>
          </p:nvSpPr>
          <p:spPr bwMode="auto">
            <a:xfrm>
              <a:off x="6801862" y="4951307"/>
              <a:ext cx="10754" cy="3057"/>
            </a:xfrm>
            <a:prstGeom prst="line">
              <a:avLst/>
            </a:prstGeom>
            <a:noFill/>
            <a:ln w="4">
              <a:solidFill>
                <a:srgbClr val="000000"/>
              </a:solidFill>
              <a:round/>
              <a:headEnd/>
              <a:tailEnd/>
            </a:ln>
          </p:spPr>
          <p:txBody>
            <a:bodyPr/>
            <a:lstStyle/>
            <a:p>
              <a:endParaRPr lang="en-US"/>
            </a:p>
          </p:txBody>
        </p:sp>
        <p:sp>
          <p:nvSpPr>
            <p:cNvPr id="368" name="Line 888"/>
            <p:cNvSpPr>
              <a:spLocks noChangeShapeType="1"/>
            </p:cNvSpPr>
            <p:nvPr/>
          </p:nvSpPr>
          <p:spPr bwMode="auto">
            <a:xfrm>
              <a:off x="6827403" y="4954364"/>
              <a:ext cx="10754" cy="3057"/>
            </a:xfrm>
            <a:prstGeom prst="line">
              <a:avLst/>
            </a:prstGeom>
            <a:noFill/>
            <a:ln w="4">
              <a:solidFill>
                <a:srgbClr val="000000"/>
              </a:solidFill>
              <a:round/>
              <a:headEnd/>
              <a:tailEnd/>
            </a:ln>
          </p:spPr>
          <p:txBody>
            <a:bodyPr/>
            <a:lstStyle/>
            <a:p>
              <a:endParaRPr lang="en-US"/>
            </a:p>
          </p:txBody>
        </p:sp>
        <p:sp>
          <p:nvSpPr>
            <p:cNvPr id="369" name="Line 889"/>
            <p:cNvSpPr>
              <a:spLocks noChangeShapeType="1"/>
            </p:cNvSpPr>
            <p:nvPr/>
          </p:nvSpPr>
          <p:spPr bwMode="auto">
            <a:xfrm>
              <a:off x="6855632" y="4960479"/>
              <a:ext cx="8065" cy="3057"/>
            </a:xfrm>
            <a:prstGeom prst="line">
              <a:avLst/>
            </a:prstGeom>
            <a:noFill/>
            <a:ln w="4">
              <a:solidFill>
                <a:srgbClr val="000000"/>
              </a:solidFill>
              <a:round/>
              <a:headEnd/>
              <a:tailEnd/>
            </a:ln>
          </p:spPr>
          <p:txBody>
            <a:bodyPr/>
            <a:lstStyle/>
            <a:p>
              <a:endParaRPr lang="en-US"/>
            </a:p>
          </p:txBody>
        </p:sp>
        <p:sp>
          <p:nvSpPr>
            <p:cNvPr id="370" name="Line 890"/>
            <p:cNvSpPr>
              <a:spLocks noChangeShapeType="1"/>
            </p:cNvSpPr>
            <p:nvPr/>
          </p:nvSpPr>
          <p:spPr bwMode="auto">
            <a:xfrm>
              <a:off x="6881172" y="4966593"/>
              <a:ext cx="10754" cy="1528"/>
            </a:xfrm>
            <a:prstGeom prst="line">
              <a:avLst/>
            </a:prstGeom>
            <a:noFill/>
            <a:ln w="4">
              <a:solidFill>
                <a:srgbClr val="000000"/>
              </a:solidFill>
              <a:round/>
              <a:headEnd/>
              <a:tailEnd/>
            </a:ln>
          </p:spPr>
          <p:txBody>
            <a:bodyPr/>
            <a:lstStyle/>
            <a:p>
              <a:endParaRPr lang="en-US"/>
            </a:p>
          </p:txBody>
        </p:sp>
        <p:sp>
          <p:nvSpPr>
            <p:cNvPr id="371" name="Line 891"/>
            <p:cNvSpPr>
              <a:spLocks noChangeShapeType="1"/>
            </p:cNvSpPr>
            <p:nvPr/>
          </p:nvSpPr>
          <p:spPr bwMode="auto">
            <a:xfrm>
              <a:off x="6906713" y="4971180"/>
              <a:ext cx="10754" cy="3057"/>
            </a:xfrm>
            <a:prstGeom prst="line">
              <a:avLst/>
            </a:prstGeom>
            <a:noFill/>
            <a:ln w="4">
              <a:solidFill>
                <a:srgbClr val="000000"/>
              </a:solidFill>
              <a:round/>
              <a:headEnd/>
              <a:tailEnd/>
            </a:ln>
          </p:spPr>
          <p:txBody>
            <a:bodyPr/>
            <a:lstStyle/>
            <a:p>
              <a:endParaRPr lang="en-US"/>
            </a:p>
          </p:txBody>
        </p:sp>
        <p:sp>
          <p:nvSpPr>
            <p:cNvPr id="372" name="Line 892"/>
            <p:cNvSpPr>
              <a:spLocks noChangeShapeType="1"/>
            </p:cNvSpPr>
            <p:nvPr/>
          </p:nvSpPr>
          <p:spPr bwMode="auto">
            <a:xfrm>
              <a:off x="6930910" y="4977295"/>
              <a:ext cx="12099" cy="1528"/>
            </a:xfrm>
            <a:prstGeom prst="line">
              <a:avLst/>
            </a:prstGeom>
            <a:noFill/>
            <a:ln w="4">
              <a:solidFill>
                <a:srgbClr val="000000"/>
              </a:solidFill>
              <a:round/>
              <a:headEnd/>
              <a:tailEnd/>
            </a:ln>
          </p:spPr>
          <p:txBody>
            <a:bodyPr/>
            <a:lstStyle/>
            <a:p>
              <a:endParaRPr lang="en-US"/>
            </a:p>
          </p:txBody>
        </p:sp>
        <p:sp>
          <p:nvSpPr>
            <p:cNvPr id="373" name="Line 893"/>
            <p:cNvSpPr>
              <a:spLocks noChangeShapeType="1"/>
            </p:cNvSpPr>
            <p:nvPr/>
          </p:nvSpPr>
          <p:spPr bwMode="auto">
            <a:xfrm>
              <a:off x="6960483" y="4980352"/>
              <a:ext cx="8065" cy="3057"/>
            </a:xfrm>
            <a:prstGeom prst="line">
              <a:avLst/>
            </a:prstGeom>
            <a:noFill/>
            <a:ln w="4">
              <a:solidFill>
                <a:srgbClr val="000000"/>
              </a:solidFill>
              <a:round/>
              <a:headEnd/>
              <a:tailEnd/>
            </a:ln>
          </p:spPr>
          <p:txBody>
            <a:bodyPr/>
            <a:lstStyle/>
            <a:p>
              <a:endParaRPr lang="en-US"/>
            </a:p>
          </p:txBody>
        </p:sp>
        <p:sp>
          <p:nvSpPr>
            <p:cNvPr id="374" name="Line 894"/>
            <p:cNvSpPr>
              <a:spLocks noChangeShapeType="1"/>
            </p:cNvSpPr>
            <p:nvPr/>
          </p:nvSpPr>
          <p:spPr bwMode="auto">
            <a:xfrm>
              <a:off x="6986024" y="4986467"/>
              <a:ext cx="10754" cy="3057"/>
            </a:xfrm>
            <a:prstGeom prst="line">
              <a:avLst/>
            </a:prstGeom>
            <a:noFill/>
            <a:ln w="4">
              <a:solidFill>
                <a:srgbClr val="000000"/>
              </a:solidFill>
              <a:round/>
              <a:headEnd/>
              <a:tailEnd/>
            </a:ln>
          </p:spPr>
          <p:txBody>
            <a:bodyPr/>
            <a:lstStyle/>
            <a:p>
              <a:endParaRPr lang="en-US"/>
            </a:p>
          </p:txBody>
        </p:sp>
        <p:sp>
          <p:nvSpPr>
            <p:cNvPr id="375" name="Line 895"/>
            <p:cNvSpPr>
              <a:spLocks noChangeShapeType="1"/>
            </p:cNvSpPr>
            <p:nvPr/>
          </p:nvSpPr>
          <p:spPr bwMode="auto">
            <a:xfrm>
              <a:off x="7010220" y="4992581"/>
              <a:ext cx="12099" cy="1528"/>
            </a:xfrm>
            <a:prstGeom prst="line">
              <a:avLst/>
            </a:prstGeom>
            <a:noFill/>
            <a:ln w="4">
              <a:solidFill>
                <a:srgbClr val="000000"/>
              </a:solidFill>
              <a:round/>
              <a:headEnd/>
              <a:tailEnd/>
            </a:ln>
          </p:spPr>
          <p:txBody>
            <a:bodyPr/>
            <a:lstStyle/>
            <a:p>
              <a:endParaRPr lang="en-US"/>
            </a:p>
          </p:txBody>
        </p:sp>
        <p:sp>
          <p:nvSpPr>
            <p:cNvPr id="376" name="Line 896"/>
            <p:cNvSpPr>
              <a:spLocks noChangeShapeType="1"/>
            </p:cNvSpPr>
            <p:nvPr/>
          </p:nvSpPr>
          <p:spPr bwMode="auto">
            <a:xfrm>
              <a:off x="7039793" y="4995639"/>
              <a:ext cx="8065" cy="4586"/>
            </a:xfrm>
            <a:prstGeom prst="line">
              <a:avLst/>
            </a:prstGeom>
            <a:noFill/>
            <a:ln w="4">
              <a:solidFill>
                <a:srgbClr val="000000"/>
              </a:solidFill>
              <a:round/>
              <a:headEnd/>
              <a:tailEnd/>
            </a:ln>
          </p:spPr>
          <p:txBody>
            <a:bodyPr/>
            <a:lstStyle/>
            <a:p>
              <a:endParaRPr lang="en-US"/>
            </a:p>
          </p:txBody>
        </p:sp>
        <p:sp>
          <p:nvSpPr>
            <p:cNvPr id="377" name="Line 897"/>
            <p:cNvSpPr>
              <a:spLocks noChangeShapeType="1"/>
            </p:cNvSpPr>
            <p:nvPr/>
          </p:nvSpPr>
          <p:spPr bwMode="auto">
            <a:xfrm>
              <a:off x="7065334" y="5003282"/>
              <a:ext cx="8065" cy="3057"/>
            </a:xfrm>
            <a:prstGeom prst="line">
              <a:avLst/>
            </a:prstGeom>
            <a:noFill/>
            <a:ln w="4">
              <a:solidFill>
                <a:srgbClr val="000000"/>
              </a:solidFill>
              <a:round/>
              <a:headEnd/>
              <a:tailEnd/>
            </a:ln>
          </p:spPr>
          <p:txBody>
            <a:bodyPr/>
            <a:lstStyle/>
            <a:p>
              <a:endParaRPr lang="en-US"/>
            </a:p>
          </p:txBody>
        </p:sp>
        <p:sp>
          <p:nvSpPr>
            <p:cNvPr id="378" name="Line 898"/>
            <p:cNvSpPr>
              <a:spLocks noChangeShapeType="1"/>
            </p:cNvSpPr>
            <p:nvPr/>
          </p:nvSpPr>
          <p:spPr bwMode="auto">
            <a:xfrm>
              <a:off x="7090875" y="5006339"/>
              <a:ext cx="10754" cy="3057"/>
            </a:xfrm>
            <a:prstGeom prst="line">
              <a:avLst/>
            </a:prstGeom>
            <a:noFill/>
            <a:ln w="4">
              <a:solidFill>
                <a:srgbClr val="000000"/>
              </a:solidFill>
              <a:round/>
              <a:headEnd/>
              <a:tailEnd/>
            </a:ln>
          </p:spPr>
          <p:txBody>
            <a:bodyPr/>
            <a:lstStyle/>
            <a:p>
              <a:endParaRPr lang="en-US"/>
            </a:p>
          </p:txBody>
        </p:sp>
        <p:sp>
          <p:nvSpPr>
            <p:cNvPr id="379" name="Line 899"/>
            <p:cNvSpPr>
              <a:spLocks noChangeShapeType="1"/>
            </p:cNvSpPr>
            <p:nvPr/>
          </p:nvSpPr>
          <p:spPr bwMode="auto">
            <a:xfrm>
              <a:off x="7115071" y="5012454"/>
              <a:ext cx="12099" cy="3057"/>
            </a:xfrm>
            <a:prstGeom prst="line">
              <a:avLst/>
            </a:prstGeom>
            <a:noFill/>
            <a:ln w="4">
              <a:solidFill>
                <a:srgbClr val="000000"/>
              </a:solidFill>
              <a:round/>
              <a:headEnd/>
              <a:tailEnd/>
            </a:ln>
          </p:spPr>
          <p:txBody>
            <a:bodyPr/>
            <a:lstStyle/>
            <a:p>
              <a:endParaRPr lang="en-US"/>
            </a:p>
          </p:txBody>
        </p:sp>
        <p:sp>
          <p:nvSpPr>
            <p:cNvPr id="380" name="Line 900"/>
            <p:cNvSpPr>
              <a:spLocks noChangeShapeType="1"/>
            </p:cNvSpPr>
            <p:nvPr/>
          </p:nvSpPr>
          <p:spPr bwMode="auto">
            <a:xfrm>
              <a:off x="7144645" y="5018568"/>
              <a:ext cx="8065" cy="1528"/>
            </a:xfrm>
            <a:prstGeom prst="line">
              <a:avLst/>
            </a:prstGeom>
            <a:noFill/>
            <a:ln w="4">
              <a:solidFill>
                <a:srgbClr val="000000"/>
              </a:solidFill>
              <a:round/>
              <a:headEnd/>
              <a:tailEnd/>
            </a:ln>
          </p:spPr>
          <p:txBody>
            <a:bodyPr/>
            <a:lstStyle/>
            <a:p>
              <a:endParaRPr lang="en-US"/>
            </a:p>
          </p:txBody>
        </p:sp>
        <p:sp>
          <p:nvSpPr>
            <p:cNvPr id="381" name="Line 901"/>
            <p:cNvSpPr>
              <a:spLocks noChangeShapeType="1"/>
            </p:cNvSpPr>
            <p:nvPr/>
          </p:nvSpPr>
          <p:spPr bwMode="auto">
            <a:xfrm>
              <a:off x="7170186" y="5021626"/>
              <a:ext cx="10754" cy="3057"/>
            </a:xfrm>
            <a:prstGeom prst="line">
              <a:avLst/>
            </a:prstGeom>
            <a:noFill/>
            <a:ln w="4">
              <a:solidFill>
                <a:srgbClr val="000000"/>
              </a:solidFill>
              <a:round/>
              <a:headEnd/>
              <a:tailEnd/>
            </a:ln>
          </p:spPr>
          <p:txBody>
            <a:bodyPr/>
            <a:lstStyle/>
            <a:p>
              <a:endParaRPr lang="en-US"/>
            </a:p>
          </p:txBody>
        </p:sp>
        <p:sp>
          <p:nvSpPr>
            <p:cNvPr id="382" name="Line 902"/>
            <p:cNvSpPr>
              <a:spLocks noChangeShapeType="1"/>
            </p:cNvSpPr>
            <p:nvPr/>
          </p:nvSpPr>
          <p:spPr bwMode="auto">
            <a:xfrm>
              <a:off x="7194382" y="5029269"/>
              <a:ext cx="12099" cy="1528"/>
            </a:xfrm>
            <a:prstGeom prst="line">
              <a:avLst/>
            </a:prstGeom>
            <a:noFill/>
            <a:ln w="4">
              <a:solidFill>
                <a:srgbClr val="000000"/>
              </a:solidFill>
              <a:round/>
              <a:headEnd/>
              <a:tailEnd/>
            </a:ln>
          </p:spPr>
          <p:txBody>
            <a:bodyPr/>
            <a:lstStyle/>
            <a:p>
              <a:endParaRPr lang="en-US"/>
            </a:p>
          </p:txBody>
        </p:sp>
        <p:sp>
          <p:nvSpPr>
            <p:cNvPr id="383" name="Line 903"/>
            <p:cNvSpPr>
              <a:spLocks noChangeShapeType="1"/>
            </p:cNvSpPr>
            <p:nvPr/>
          </p:nvSpPr>
          <p:spPr bwMode="auto">
            <a:xfrm>
              <a:off x="7219922" y="5032327"/>
              <a:ext cx="12099" cy="3057"/>
            </a:xfrm>
            <a:prstGeom prst="line">
              <a:avLst/>
            </a:prstGeom>
            <a:noFill/>
            <a:ln w="4">
              <a:solidFill>
                <a:srgbClr val="000000"/>
              </a:solidFill>
              <a:round/>
              <a:headEnd/>
              <a:tailEnd/>
            </a:ln>
          </p:spPr>
          <p:txBody>
            <a:bodyPr/>
            <a:lstStyle/>
            <a:p>
              <a:endParaRPr lang="en-US"/>
            </a:p>
          </p:txBody>
        </p:sp>
        <p:sp>
          <p:nvSpPr>
            <p:cNvPr id="384" name="Line 904"/>
            <p:cNvSpPr>
              <a:spLocks noChangeShapeType="1"/>
            </p:cNvSpPr>
            <p:nvPr/>
          </p:nvSpPr>
          <p:spPr bwMode="auto">
            <a:xfrm>
              <a:off x="7249496" y="5038441"/>
              <a:ext cx="8065" cy="3057"/>
            </a:xfrm>
            <a:prstGeom prst="line">
              <a:avLst/>
            </a:prstGeom>
            <a:noFill/>
            <a:ln w="4">
              <a:solidFill>
                <a:srgbClr val="000000"/>
              </a:solidFill>
              <a:round/>
              <a:headEnd/>
              <a:tailEnd/>
            </a:ln>
          </p:spPr>
          <p:txBody>
            <a:bodyPr/>
            <a:lstStyle/>
            <a:p>
              <a:endParaRPr lang="en-US"/>
            </a:p>
          </p:txBody>
        </p:sp>
        <p:sp>
          <p:nvSpPr>
            <p:cNvPr id="385" name="Line 905"/>
            <p:cNvSpPr>
              <a:spLocks noChangeShapeType="1"/>
            </p:cNvSpPr>
            <p:nvPr/>
          </p:nvSpPr>
          <p:spPr bwMode="auto">
            <a:xfrm>
              <a:off x="7273692" y="5044556"/>
              <a:ext cx="12099" cy="1528"/>
            </a:xfrm>
            <a:prstGeom prst="line">
              <a:avLst/>
            </a:prstGeom>
            <a:noFill/>
            <a:ln w="4">
              <a:solidFill>
                <a:srgbClr val="000000"/>
              </a:solidFill>
              <a:round/>
              <a:headEnd/>
              <a:tailEnd/>
            </a:ln>
          </p:spPr>
          <p:txBody>
            <a:bodyPr/>
            <a:lstStyle/>
            <a:p>
              <a:endParaRPr lang="en-US"/>
            </a:p>
          </p:txBody>
        </p:sp>
        <p:sp>
          <p:nvSpPr>
            <p:cNvPr id="386" name="Freeform 906"/>
            <p:cNvSpPr>
              <a:spLocks/>
            </p:cNvSpPr>
            <p:nvPr/>
          </p:nvSpPr>
          <p:spPr bwMode="auto">
            <a:xfrm>
              <a:off x="7299233" y="5047614"/>
              <a:ext cx="12099" cy="3057"/>
            </a:xfrm>
            <a:custGeom>
              <a:avLst/>
              <a:gdLst>
                <a:gd name="T0" fmla="*/ 0 w 9"/>
                <a:gd name="T1" fmla="*/ 0 h 2"/>
                <a:gd name="T2" fmla="*/ 3 w 9"/>
                <a:gd name="T3" fmla="*/ 0 h 2"/>
                <a:gd name="T4" fmla="*/ 9 w 9"/>
                <a:gd name="T5" fmla="*/ 2 h 2"/>
                <a:gd name="T6" fmla="*/ 0 60000 65536"/>
                <a:gd name="T7" fmla="*/ 0 60000 65536"/>
                <a:gd name="T8" fmla="*/ 0 60000 65536"/>
                <a:gd name="T9" fmla="*/ 0 w 9"/>
                <a:gd name="T10" fmla="*/ 0 h 2"/>
                <a:gd name="T11" fmla="*/ 9 w 9"/>
                <a:gd name="T12" fmla="*/ 2 h 2"/>
              </a:gdLst>
              <a:ahLst/>
              <a:cxnLst>
                <a:cxn ang="T6">
                  <a:pos x="T0" y="T1"/>
                </a:cxn>
                <a:cxn ang="T7">
                  <a:pos x="T2" y="T3"/>
                </a:cxn>
                <a:cxn ang="T8">
                  <a:pos x="T4" y="T5"/>
                </a:cxn>
              </a:cxnLst>
              <a:rect l="T9" t="T10" r="T11" b="T12"/>
              <a:pathLst>
                <a:path w="9" h="2">
                  <a:moveTo>
                    <a:pt x="0" y="0"/>
                  </a:moveTo>
                  <a:lnTo>
                    <a:pt x="3" y="0"/>
                  </a:lnTo>
                  <a:lnTo>
                    <a:pt x="9" y="2"/>
                  </a:lnTo>
                </a:path>
              </a:pathLst>
            </a:custGeom>
            <a:noFill/>
            <a:ln w="4">
              <a:solidFill>
                <a:srgbClr val="000000"/>
              </a:solidFill>
              <a:round/>
              <a:headEnd/>
              <a:tailEnd/>
            </a:ln>
          </p:spPr>
          <p:txBody>
            <a:bodyPr/>
            <a:lstStyle/>
            <a:p>
              <a:endParaRPr lang="en-US"/>
            </a:p>
          </p:txBody>
        </p:sp>
        <p:sp>
          <p:nvSpPr>
            <p:cNvPr id="387" name="Line 907"/>
            <p:cNvSpPr>
              <a:spLocks noChangeShapeType="1"/>
            </p:cNvSpPr>
            <p:nvPr/>
          </p:nvSpPr>
          <p:spPr bwMode="auto">
            <a:xfrm>
              <a:off x="7324774" y="5053728"/>
              <a:ext cx="12099" cy="4586"/>
            </a:xfrm>
            <a:prstGeom prst="line">
              <a:avLst/>
            </a:prstGeom>
            <a:noFill/>
            <a:ln w="4">
              <a:solidFill>
                <a:srgbClr val="000000"/>
              </a:solidFill>
              <a:round/>
              <a:headEnd/>
              <a:tailEnd/>
            </a:ln>
          </p:spPr>
          <p:txBody>
            <a:bodyPr/>
            <a:lstStyle/>
            <a:p>
              <a:endParaRPr lang="en-US"/>
            </a:p>
          </p:txBody>
        </p:sp>
        <p:sp>
          <p:nvSpPr>
            <p:cNvPr id="388" name="Line 908"/>
            <p:cNvSpPr>
              <a:spLocks noChangeShapeType="1"/>
            </p:cNvSpPr>
            <p:nvPr/>
          </p:nvSpPr>
          <p:spPr bwMode="auto">
            <a:xfrm>
              <a:off x="7354347" y="5061371"/>
              <a:ext cx="8065" cy="3057"/>
            </a:xfrm>
            <a:prstGeom prst="line">
              <a:avLst/>
            </a:prstGeom>
            <a:noFill/>
            <a:ln w="4">
              <a:solidFill>
                <a:srgbClr val="000000"/>
              </a:solidFill>
              <a:round/>
              <a:headEnd/>
              <a:tailEnd/>
            </a:ln>
          </p:spPr>
          <p:txBody>
            <a:bodyPr/>
            <a:lstStyle/>
            <a:p>
              <a:endParaRPr lang="en-US"/>
            </a:p>
          </p:txBody>
        </p:sp>
        <p:sp>
          <p:nvSpPr>
            <p:cNvPr id="389" name="Line 909"/>
            <p:cNvSpPr>
              <a:spLocks noChangeShapeType="1"/>
            </p:cNvSpPr>
            <p:nvPr/>
          </p:nvSpPr>
          <p:spPr bwMode="auto">
            <a:xfrm>
              <a:off x="7378543" y="5067486"/>
              <a:ext cx="9410" cy="1528"/>
            </a:xfrm>
            <a:prstGeom prst="line">
              <a:avLst/>
            </a:prstGeom>
            <a:noFill/>
            <a:ln w="4">
              <a:solidFill>
                <a:srgbClr val="000000"/>
              </a:solidFill>
              <a:round/>
              <a:headEnd/>
              <a:tailEnd/>
            </a:ln>
          </p:spPr>
          <p:txBody>
            <a:bodyPr/>
            <a:lstStyle/>
            <a:p>
              <a:endParaRPr lang="en-US"/>
            </a:p>
          </p:txBody>
        </p:sp>
        <p:sp>
          <p:nvSpPr>
            <p:cNvPr id="390" name="Line 910"/>
            <p:cNvSpPr>
              <a:spLocks noChangeShapeType="1"/>
            </p:cNvSpPr>
            <p:nvPr/>
          </p:nvSpPr>
          <p:spPr bwMode="auto">
            <a:xfrm>
              <a:off x="7404084" y="5070543"/>
              <a:ext cx="12099" cy="3057"/>
            </a:xfrm>
            <a:prstGeom prst="line">
              <a:avLst/>
            </a:prstGeom>
            <a:noFill/>
            <a:ln w="4">
              <a:solidFill>
                <a:srgbClr val="000000"/>
              </a:solidFill>
              <a:round/>
              <a:headEnd/>
              <a:tailEnd/>
            </a:ln>
          </p:spPr>
          <p:txBody>
            <a:bodyPr/>
            <a:lstStyle/>
            <a:p>
              <a:endParaRPr lang="en-US"/>
            </a:p>
          </p:txBody>
        </p:sp>
        <p:sp>
          <p:nvSpPr>
            <p:cNvPr id="391" name="Line 911"/>
            <p:cNvSpPr>
              <a:spLocks noChangeShapeType="1"/>
            </p:cNvSpPr>
            <p:nvPr/>
          </p:nvSpPr>
          <p:spPr bwMode="auto">
            <a:xfrm>
              <a:off x="7429625" y="5076658"/>
              <a:ext cx="12099" cy="3057"/>
            </a:xfrm>
            <a:prstGeom prst="line">
              <a:avLst/>
            </a:prstGeom>
            <a:noFill/>
            <a:ln w="4">
              <a:solidFill>
                <a:srgbClr val="000000"/>
              </a:solidFill>
              <a:round/>
              <a:headEnd/>
              <a:tailEnd/>
            </a:ln>
          </p:spPr>
          <p:txBody>
            <a:bodyPr/>
            <a:lstStyle/>
            <a:p>
              <a:endParaRPr lang="en-US"/>
            </a:p>
          </p:txBody>
        </p:sp>
        <p:sp>
          <p:nvSpPr>
            <p:cNvPr id="392" name="Line 912"/>
            <p:cNvSpPr>
              <a:spLocks noChangeShapeType="1"/>
            </p:cNvSpPr>
            <p:nvPr/>
          </p:nvSpPr>
          <p:spPr bwMode="auto">
            <a:xfrm>
              <a:off x="7455166" y="5082772"/>
              <a:ext cx="12099" cy="3057"/>
            </a:xfrm>
            <a:prstGeom prst="line">
              <a:avLst/>
            </a:prstGeom>
            <a:noFill/>
            <a:ln w="4">
              <a:solidFill>
                <a:srgbClr val="000000"/>
              </a:solidFill>
              <a:round/>
              <a:headEnd/>
              <a:tailEnd/>
            </a:ln>
          </p:spPr>
          <p:txBody>
            <a:bodyPr/>
            <a:lstStyle/>
            <a:p>
              <a:endParaRPr lang="en-US"/>
            </a:p>
          </p:txBody>
        </p:sp>
        <p:sp>
          <p:nvSpPr>
            <p:cNvPr id="393" name="Line 913"/>
            <p:cNvSpPr>
              <a:spLocks noChangeShapeType="1"/>
            </p:cNvSpPr>
            <p:nvPr/>
          </p:nvSpPr>
          <p:spPr bwMode="auto">
            <a:xfrm>
              <a:off x="7483395" y="5090416"/>
              <a:ext cx="9410" cy="3057"/>
            </a:xfrm>
            <a:prstGeom prst="line">
              <a:avLst/>
            </a:prstGeom>
            <a:noFill/>
            <a:ln w="4">
              <a:solidFill>
                <a:srgbClr val="000000"/>
              </a:solidFill>
              <a:round/>
              <a:headEnd/>
              <a:tailEnd/>
            </a:ln>
          </p:spPr>
          <p:txBody>
            <a:bodyPr/>
            <a:lstStyle/>
            <a:p>
              <a:endParaRPr lang="en-US"/>
            </a:p>
          </p:txBody>
        </p:sp>
        <p:sp>
          <p:nvSpPr>
            <p:cNvPr id="394" name="Line 914"/>
            <p:cNvSpPr>
              <a:spLocks noChangeShapeType="1"/>
            </p:cNvSpPr>
            <p:nvPr/>
          </p:nvSpPr>
          <p:spPr bwMode="auto">
            <a:xfrm>
              <a:off x="7508936" y="5096531"/>
              <a:ext cx="12099" cy="1528"/>
            </a:xfrm>
            <a:prstGeom prst="line">
              <a:avLst/>
            </a:prstGeom>
            <a:noFill/>
            <a:ln w="4">
              <a:solidFill>
                <a:srgbClr val="000000"/>
              </a:solidFill>
              <a:round/>
              <a:headEnd/>
              <a:tailEnd/>
            </a:ln>
          </p:spPr>
          <p:txBody>
            <a:bodyPr/>
            <a:lstStyle/>
            <a:p>
              <a:endParaRPr lang="en-US"/>
            </a:p>
          </p:txBody>
        </p:sp>
        <p:sp>
          <p:nvSpPr>
            <p:cNvPr id="395" name="Line 915"/>
            <p:cNvSpPr>
              <a:spLocks noChangeShapeType="1"/>
            </p:cNvSpPr>
            <p:nvPr/>
          </p:nvSpPr>
          <p:spPr bwMode="auto">
            <a:xfrm>
              <a:off x="7534476" y="5099588"/>
              <a:ext cx="12099" cy="3057"/>
            </a:xfrm>
            <a:prstGeom prst="line">
              <a:avLst/>
            </a:prstGeom>
            <a:noFill/>
            <a:ln w="4">
              <a:solidFill>
                <a:srgbClr val="000000"/>
              </a:solidFill>
              <a:round/>
              <a:headEnd/>
              <a:tailEnd/>
            </a:ln>
          </p:spPr>
          <p:txBody>
            <a:bodyPr/>
            <a:lstStyle/>
            <a:p>
              <a:endParaRPr lang="en-US"/>
            </a:p>
          </p:txBody>
        </p:sp>
        <p:sp>
          <p:nvSpPr>
            <p:cNvPr id="396" name="Line 916"/>
            <p:cNvSpPr>
              <a:spLocks noChangeShapeType="1"/>
            </p:cNvSpPr>
            <p:nvPr/>
          </p:nvSpPr>
          <p:spPr bwMode="auto">
            <a:xfrm>
              <a:off x="7560017" y="5105703"/>
              <a:ext cx="12099" cy="3057"/>
            </a:xfrm>
            <a:prstGeom prst="line">
              <a:avLst/>
            </a:prstGeom>
            <a:noFill/>
            <a:ln w="4">
              <a:solidFill>
                <a:srgbClr val="000000"/>
              </a:solidFill>
              <a:round/>
              <a:headEnd/>
              <a:tailEnd/>
            </a:ln>
          </p:spPr>
          <p:txBody>
            <a:bodyPr/>
            <a:lstStyle/>
            <a:p>
              <a:endParaRPr lang="en-US"/>
            </a:p>
          </p:txBody>
        </p:sp>
        <p:sp>
          <p:nvSpPr>
            <p:cNvPr id="397" name="Line 917"/>
            <p:cNvSpPr>
              <a:spLocks noChangeShapeType="1"/>
            </p:cNvSpPr>
            <p:nvPr/>
          </p:nvSpPr>
          <p:spPr bwMode="auto">
            <a:xfrm>
              <a:off x="7588246" y="5111818"/>
              <a:ext cx="9410" cy="3057"/>
            </a:xfrm>
            <a:prstGeom prst="line">
              <a:avLst/>
            </a:prstGeom>
            <a:noFill/>
            <a:ln w="4">
              <a:solidFill>
                <a:srgbClr val="000000"/>
              </a:solidFill>
              <a:round/>
              <a:headEnd/>
              <a:tailEnd/>
            </a:ln>
          </p:spPr>
          <p:txBody>
            <a:bodyPr/>
            <a:lstStyle/>
            <a:p>
              <a:endParaRPr lang="en-US"/>
            </a:p>
          </p:txBody>
        </p:sp>
        <p:sp>
          <p:nvSpPr>
            <p:cNvPr id="398" name="Line 918"/>
            <p:cNvSpPr>
              <a:spLocks noChangeShapeType="1"/>
            </p:cNvSpPr>
            <p:nvPr/>
          </p:nvSpPr>
          <p:spPr bwMode="auto">
            <a:xfrm>
              <a:off x="7613787" y="5119461"/>
              <a:ext cx="9410" cy="3057"/>
            </a:xfrm>
            <a:prstGeom prst="line">
              <a:avLst/>
            </a:prstGeom>
            <a:noFill/>
            <a:ln w="4">
              <a:solidFill>
                <a:srgbClr val="000000"/>
              </a:solidFill>
              <a:round/>
              <a:headEnd/>
              <a:tailEnd/>
            </a:ln>
          </p:spPr>
          <p:txBody>
            <a:bodyPr/>
            <a:lstStyle/>
            <a:p>
              <a:endParaRPr lang="en-US"/>
            </a:p>
          </p:txBody>
        </p:sp>
        <p:sp>
          <p:nvSpPr>
            <p:cNvPr id="399" name="Line 919"/>
            <p:cNvSpPr>
              <a:spLocks noChangeShapeType="1"/>
            </p:cNvSpPr>
            <p:nvPr/>
          </p:nvSpPr>
          <p:spPr bwMode="auto">
            <a:xfrm>
              <a:off x="7639327" y="5125575"/>
              <a:ext cx="12099" cy="1528"/>
            </a:xfrm>
            <a:prstGeom prst="line">
              <a:avLst/>
            </a:prstGeom>
            <a:noFill/>
            <a:ln w="4">
              <a:solidFill>
                <a:srgbClr val="000000"/>
              </a:solidFill>
              <a:round/>
              <a:headEnd/>
              <a:tailEnd/>
            </a:ln>
          </p:spPr>
          <p:txBody>
            <a:bodyPr/>
            <a:lstStyle/>
            <a:p>
              <a:endParaRPr lang="en-US"/>
            </a:p>
          </p:txBody>
        </p:sp>
        <p:sp>
          <p:nvSpPr>
            <p:cNvPr id="400" name="Line 920"/>
            <p:cNvSpPr>
              <a:spLocks noChangeShapeType="1"/>
            </p:cNvSpPr>
            <p:nvPr/>
          </p:nvSpPr>
          <p:spPr bwMode="auto">
            <a:xfrm>
              <a:off x="7664868" y="5128633"/>
              <a:ext cx="12099" cy="3057"/>
            </a:xfrm>
            <a:prstGeom prst="line">
              <a:avLst/>
            </a:prstGeom>
            <a:noFill/>
            <a:ln w="4">
              <a:solidFill>
                <a:srgbClr val="000000"/>
              </a:solidFill>
              <a:round/>
              <a:headEnd/>
              <a:tailEnd/>
            </a:ln>
          </p:spPr>
          <p:txBody>
            <a:bodyPr/>
            <a:lstStyle/>
            <a:p>
              <a:endParaRPr lang="en-US"/>
            </a:p>
          </p:txBody>
        </p:sp>
        <p:sp>
          <p:nvSpPr>
            <p:cNvPr id="401" name="Line 921"/>
            <p:cNvSpPr>
              <a:spLocks noChangeShapeType="1"/>
            </p:cNvSpPr>
            <p:nvPr/>
          </p:nvSpPr>
          <p:spPr bwMode="auto">
            <a:xfrm>
              <a:off x="7690408" y="5134747"/>
              <a:ext cx="12099" cy="3057"/>
            </a:xfrm>
            <a:prstGeom prst="line">
              <a:avLst/>
            </a:prstGeom>
            <a:noFill/>
            <a:ln w="4">
              <a:solidFill>
                <a:srgbClr val="000000"/>
              </a:solidFill>
              <a:round/>
              <a:headEnd/>
              <a:tailEnd/>
            </a:ln>
          </p:spPr>
          <p:txBody>
            <a:bodyPr/>
            <a:lstStyle/>
            <a:p>
              <a:endParaRPr lang="en-US"/>
            </a:p>
          </p:txBody>
        </p:sp>
        <p:sp>
          <p:nvSpPr>
            <p:cNvPr id="402" name="Line 922"/>
            <p:cNvSpPr>
              <a:spLocks noChangeShapeType="1"/>
            </p:cNvSpPr>
            <p:nvPr/>
          </p:nvSpPr>
          <p:spPr bwMode="auto">
            <a:xfrm>
              <a:off x="7718638" y="5140862"/>
              <a:ext cx="9410" cy="3057"/>
            </a:xfrm>
            <a:prstGeom prst="line">
              <a:avLst/>
            </a:prstGeom>
            <a:noFill/>
            <a:ln w="4">
              <a:solidFill>
                <a:srgbClr val="000000"/>
              </a:solidFill>
              <a:round/>
              <a:headEnd/>
              <a:tailEnd/>
            </a:ln>
          </p:spPr>
          <p:txBody>
            <a:bodyPr/>
            <a:lstStyle/>
            <a:p>
              <a:endParaRPr lang="en-US"/>
            </a:p>
          </p:txBody>
        </p:sp>
        <p:sp>
          <p:nvSpPr>
            <p:cNvPr id="403" name="Line 923"/>
            <p:cNvSpPr>
              <a:spLocks noChangeShapeType="1"/>
            </p:cNvSpPr>
            <p:nvPr/>
          </p:nvSpPr>
          <p:spPr bwMode="auto">
            <a:xfrm>
              <a:off x="7744178" y="5148506"/>
              <a:ext cx="12099" cy="3057"/>
            </a:xfrm>
            <a:prstGeom prst="line">
              <a:avLst/>
            </a:prstGeom>
            <a:noFill/>
            <a:ln w="4">
              <a:solidFill>
                <a:srgbClr val="000000"/>
              </a:solidFill>
              <a:round/>
              <a:headEnd/>
              <a:tailEnd/>
            </a:ln>
          </p:spPr>
          <p:txBody>
            <a:bodyPr/>
            <a:lstStyle/>
            <a:p>
              <a:endParaRPr lang="en-US"/>
            </a:p>
          </p:txBody>
        </p:sp>
        <p:sp>
          <p:nvSpPr>
            <p:cNvPr id="404" name="Line 924"/>
            <p:cNvSpPr>
              <a:spLocks noChangeShapeType="1"/>
            </p:cNvSpPr>
            <p:nvPr/>
          </p:nvSpPr>
          <p:spPr bwMode="auto">
            <a:xfrm>
              <a:off x="7769719" y="5154620"/>
              <a:ext cx="12099" cy="1528"/>
            </a:xfrm>
            <a:prstGeom prst="line">
              <a:avLst/>
            </a:prstGeom>
            <a:noFill/>
            <a:ln w="4">
              <a:solidFill>
                <a:srgbClr val="000000"/>
              </a:solidFill>
              <a:round/>
              <a:headEnd/>
              <a:tailEnd/>
            </a:ln>
          </p:spPr>
          <p:txBody>
            <a:bodyPr/>
            <a:lstStyle/>
            <a:p>
              <a:endParaRPr lang="en-US"/>
            </a:p>
          </p:txBody>
        </p:sp>
        <p:sp>
          <p:nvSpPr>
            <p:cNvPr id="405" name="Line 925"/>
            <p:cNvSpPr>
              <a:spLocks noChangeShapeType="1"/>
            </p:cNvSpPr>
            <p:nvPr/>
          </p:nvSpPr>
          <p:spPr bwMode="auto">
            <a:xfrm>
              <a:off x="7795260" y="5157678"/>
              <a:ext cx="12099" cy="3057"/>
            </a:xfrm>
            <a:prstGeom prst="line">
              <a:avLst/>
            </a:prstGeom>
            <a:noFill/>
            <a:ln w="4">
              <a:solidFill>
                <a:srgbClr val="000000"/>
              </a:solidFill>
              <a:round/>
              <a:headEnd/>
              <a:tailEnd/>
            </a:ln>
          </p:spPr>
          <p:txBody>
            <a:bodyPr/>
            <a:lstStyle/>
            <a:p>
              <a:endParaRPr lang="en-US"/>
            </a:p>
          </p:txBody>
        </p:sp>
        <p:sp>
          <p:nvSpPr>
            <p:cNvPr id="406" name="Line 926"/>
            <p:cNvSpPr>
              <a:spLocks noChangeShapeType="1"/>
            </p:cNvSpPr>
            <p:nvPr/>
          </p:nvSpPr>
          <p:spPr bwMode="auto">
            <a:xfrm>
              <a:off x="7823489" y="5163793"/>
              <a:ext cx="9410" cy="3057"/>
            </a:xfrm>
            <a:prstGeom prst="line">
              <a:avLst/>
            </a:prstGeom>
            <a:noFill/>
            <a:ln w="4">
              <a:solidFill>
                <a:srgbClr val="000000"/>
              </a:solidFill>
              <a:round/>
              <a:headEnd/>
              <a:tailEnd/>
            </a:ln>
          </p:spPr>
          <p:txBody>
            <a:bodyPr/>
            <a:lstStyle/>
            <a:p>
              <a:endParaRPr lang="en-US"/>
            </a:p>
          </p:txBody>
        </p:sp>
        <p:sp>
          <p:nvSpPr>
            <p:cNvPr id="407" name="Line 927"/>
            <p:cNvSpPr>
              <a:spLocks noChangeShapeType="1"/>
            </p:cNvSpPr>
            <p:nvPr/>
          </p:nvSpPr>
          <p:spPr bwMode="auto">
            <a:xfrm>
              <a:off x="7849029" y="5169907"/>
              <a:ext cx="12099" cy="3057"/>
            </a:xfrm>
            <a:prstGeom prst="line">
              <a:avLst/>
            </a:prstGeom>
            <a:noFill/>
            <a:ln w="4">
              <a:solidFill>
                <a:srgbClr val="000000"/>
              </a:solidFill>
              <a:round/>
              <a:headEnd/>
              <a:tailEnd/>
            </a:ln>
          </p:spPr>
          <p:txBody>
            <a:bodyPr/>
            <a:lstStyle/>
            <a:p>
              <a:endParaRPr lang="en-US"/>
            </a:p>
          </p:txBody>
        </p:sp>
        <p:sp>
          <p:nvSpPr>
            <p:cNvPr id="408" name="Line 928"/>
            <p:cNvSpPr>
              <a:spLocks noChangeShapeType="1"/>
            </p:cNvSpPr>
            <p:nvPr/>
          </p:nvSpPr>
          <p:spPr bwMode="auto">
            <a:xfrm>
              <a:off x="7874571" y="5177550"/>
              <a:ext cx="12099" cy="3057"/>
            </a:xfrm>
            <a:prstGeom prst="line">
              <a:avLst/>
            </a:prstGeom>
            <a:noFill/>
            <a:ln w="4">
              <a:solidFill>
                <a:srgbClr val="000000"/>
              </a:solidFill>
              <a:round/>
              <a:headEnd/>
              <a:tailEnd/>
            </a:ln>
          </p:spPr>
          <p:txBody>
            <a:bodyPr/>
            <a:lstStyle/>
            <a:p>
              <a:endParaRPr lang="en-US"/>
            </a:p>
          </p:txBody>
        </p:sp>
        <p:sp>
          <p:nvSpPr>
            <p:cNvPr id="409" name="Line 929"/>
            <p:cNvSpPr>
              <a:spLocks noChangeShapeType="1"/>
            </p:cNvSpPr>
            <p:nvPr/>
          </p:nvSpPr>
          <p:spPr bwMode="auto">
            <a:xfrm>
              <a:off x="7900111" y="5183665"/>
              <a:ext cx="12099" cy="1528"/>
            </a:xfrm>
            <a:prstGeom prst="line">
              <a:avLst/>
            </a:prstGeom>
            <a:noFill/>
            <a:ln w="4">
              <a:solidFill>
                <a:srgbClr val="000000"/>
              </a:solidFill>
              <a:round/>
              <a:headEnd/>
              <a:tailEnd/>
            </a:ln>
          </p:spPr>
          <p:txBody>
            <a:bodyPr/>
            <a:lstStyle/>
            <a:p>
              <a:endParaRPr lang="en-US"/>
            </a:p>
          </p:txBody>
        </p:sp>
        <p:sp>
          <p:nvSpPr>
            <p:cNvPr id="410" name="Line 930"/>
            <p:cNvSpPr>
              <a:spLocks noChangeShapeType="1"/>
            </p:cNvSpPr>
            <p:nvPr/>
          </p:nvSpPr>
          <p:spPr bwMode="auto">
            <a:xfrm>
              <a:off x="7925652" y="5186722"/>
              <a:ext cx="12099" cy="3057"/>
            </a:xfrm>
            <a:prstGeom prst="line">
              <a:avLst/>
            </a:prstGeom>
            <a:noFill/>
            <a:ln w="4">
              <a:solidFill>
                <a:srgbClr val="000000"/>
              </a:solidFill>
              <a:round/>
              <a:headEnd/>
              <a:tailEnd/>
            </a:ln>
          </p:spPr>
          <p:txBody>
            <a:bodyPr/>
            <a:lstStyle/>
            <a:p>
              <a:endParaRPr lang="en-US"/>
            </a:p>
          </p:txBody>
        </p:sp>
        <p:sp>
          <p:nvSpPr>
            <p:cNvPr id="411" name="Line 931"/>
            <p:cNvSpPr>
              <a:spLocks noChangeShapeType="1"/>
            </p:cNvSpPr>
            <p:nvPr/>
          </p:nvSpPr>
          <p:spPr bwMode="auto">
            <a:xfrm>
              <a:off x="7953881" y="5192837"/>
              <a:ext cx="9410" cy="3057"/>
            </a:xfrm>
            <a:prstGeom prst="line">
              <a:avLst/>
            </a:prstGeom>
            <a:noFill/>
            <a:ln w="4">
              <a:solidFill>
                <a:srgbClr val="000000"/>
              </a:solidFill>
              <a:round/>
              <a:headEnd/>
              <a:tailEnd/>
            </a:ln>
          </p:spPr>
          <p:txBody>
            <a:bodyPr/>
            <a:lstStyle/>
            <a:p>
              <a:endParaRPr lang="en-US"/>
            </a:p>
          </p:txBody>
        </p:sp>
        <p:sp>
          <p:nvSpPr>
            <p:cNvPr id="412" name="Line 932"/>
            <p:cNvSpPr>
              <a:spLocks noChangeShapeType="1"/>
            </p:cNvSpPr>
            <p:nvPr/>
          </p:nvSpPr>
          <p:spPr bwMode="auto">
            <a:xfrm>
              <a:off x="7979422" y="5198951"/>
              <a:ext cx="12099" cy="3057"/>
            </a:xfrm>
            <a:prstGeom prst="line">
              <a:avLst/>
            </a:prstGeom>
            <a:noFill/>
            <a:ln w="4">
              <a:solidFill>
                <a:srgbClr val="000000"/>
              </a:solidFill>
              <a:round/>
              <a:headEnd/>
              <a:tailEnd/>
            </a:ln>
          </p:spPr>
          <p:txBody>
            <a:bodyPr/>
            <a:lstStyle/>
            <a:p>
              <a:endParaRPr lang="en-US"/>
            </a:p>
          </p:txBody>
        </p:sp>
        <p:sp>
          <p:nvSpPr>
            <p:cNvPr id="413" name="Line 933"/>
            <p:cNvSpPr>
              <a:spLocks noChangeShapeType="1"/>
            </p:cNvSpPr>
            <p:nvPr/>
          </p:nvSpPr>
          <p:spPr bwMode="auto">
            <a:xfrm>
              <a:off x="8004962" y="5205066"/>
              <a:ext cx="12099" cy="4586"/>
            </a:xfrm>
            <a:prstGeom prst="line">
              <a:avLst/>
            </a:prstGeom>
            <a:noFill/>
            <a:ln w="4">
              <a:solidFill>
                <a:srgbClr val="000000"/>
              </a:solidFill>
              <a:round/>
              <a:headEnd/>
              <a:tailEnd/>
            </a:ln>
          </p:spPr>
          <p:txBody>
            <a:bodyPr/>
            <a:lstStyle/>
            <a:p>
              <a:endParaRPr lang="en-US"/>
            </a:p>
          </p:txBody>
        </p:sp>
        <p:sp>
          <p:nvSpPr>
            <p:cNvPr id="414" name="Line 934"/>
            <p:cNvSpPr>
              <a:spLocks noChangeShapeType="1"/>
            </p:cNvSpPr>
            <p:nvPr/>
          </p:nvSpPr>
          <p:spPr bwMode="auto">
            <a:xfrm>
              <a:off x="8030503" y="5212710"/>
              <a:ext cx="12099" cy="1528"/>
            </a:xfrm>
            <a:prstGeom prst="line">
              <a:avLst/>
            </a:prstGeom>
            <a:noFill/>
            <a:ln w="4">
              <a:solidFill>
                <a:srgbClr val="000000"/>
              </a:solidFill>
              <a:round/>
              <a:headEnd/>
              <a:tailEnd/>
            </a:ln>
          </p:spPr>
          <p:txBody>
            <a:bodyPr/>
            <a:lstStyle/>
            <a:p>
              <a:endParaRPr lang="en-US"/>
            </a:p>
          </p:txBody>
        </p:sp>
        <p:sp>
          <p:nvSpPr>
            <p:cNvPr id="415" name="Line 935"/>
            <p:cNvSpPr>
              <a:spLocks noChangeShapeType="1"/>
            </p:cNvSpPr>
            <p:nvPr/>
          </p:nvSpPr>
          <p:spPr bwMode="auto">
            <a:xfrm>
              <a:off x="8058732" y="5215767"/>
              <a:ext cx="9410" cy="3057"/>
            </a:xfrm>
            <a:prstGeom prst="line">
              <a:avLst/>
            </a:prstGeom>
            <a:noFill/>
            <a:ln w="4">
              <a:solidFill>
                <a:srgbClr val="000000"/>
              </a:solidFill>
              <a:round/>
              <a:headEnd/>
              <a:tailEnd/>
            </a:ln>
          </p:spPr>
          <p:txBody>
            <a:bodyPr/>
            <a:lstStyle/>
            <a:p>
              <a:endParaRPr lang="en-US"/>
            </a:p>
          </p:txBody>
        </p:sp>
        <p:sp>
          <p:nvSpPr>
            <p:cNvPr id="416" name="Line 936"/>
            <p:cNvSpPr>
              <a:spLocks noChangeShapeType="1"/>
            </p:cNvSpPr>
            <p:nvPr/>
          </p:nvSpPr>
          <p:spPr bwMode="auto">
            <a:xfrm>
              <a:off x="8084273" y="5221882"/>
              <a:ext cx="12099" cy="3057"/>
            </a:xfrm>
            <a:prstGeom prst="line">
              <a:avLst/>
            </a:prstGeom>
            <a:noFill/>
            <a:ln w="4">
              <a:solidFill>
                <a:srgbClr val="000000"/>
              </a:solidFill>
              <a:round/>
              <a:headEnd/>
              <a:tailEnd/>
            </a:ln>
          </p:spPr>
          <p:txBody>
            <a:bodyPr/>
            <a:lstStyle/>
            <a:p>
              <a:endParaRPr lang="en-US"/>
            </a:p>
          </p:txBody>
        </p:sp>
        <p:sp>
          <p:nvSpPr>
            <p:cNvPr id="417" name="Line 937"/>
            <p:cNvSpPr>
              <a:spLocks noChangeShapeType="1"/>
            </p:cNvSpPr>
            <p:nvPr/>
          </p:nvSpPr>
          <p:spPr bwMode="auto">
            <a:xfrm>
              <a:off x="8109813" y="5227997"/>
              <a:ext cx="12099" cy="3057"/>
            </a:xfrm>
            <a:prstGeom prst="line">
              <a:avLst/>
            </a:prstGeom>
            <a:noFill/>
            <a:ln w="4">
              <a:solidFill>
                <a:srgbClr val="000000"/>
              </a:solidFill>
              <a:round/>
              <a:headEnd/>
              <a:tailEnd/>
            </a:ln>
          </p:spPr>
          <p:txBody>
            <a:bodyPr/>
            <a:lstStyle/>
            <a:p>
              <a:endParaRPr lang="en-US"/>
            </a:p>
          </p:txBody>
        </p:sp>
        <p:sp>
          <p:nvSpPr>
            <p:cNvPr id="418" name="Line 938"/>
            <p:cNvSpPr>
              <a:spLocks noChangeShapeType="1"/>
            </p:cNvSpPr>
            <p:nvPr/>
          </p:nvSpPr>
          <p:spPr bwMode="auto">
            <a:xfrm>
              <a:off x="8135354" y="5234111"/>
              <a:ext cx="12099" cy="4586"/>
            </a:xfrm>
            <a:prstGeom prst="line">
              <a:avLst/>
            </a:prstGeom>
            <a:noFill/>
            <a:ln w="4">
              <a:solidFill>
                <a:srgbClr val="000000"/>
              </a:solidFill>
              <a:round/>
              <a:headEnd/>
              <a:tailEnd/>
            </a:ln>
          </p:spPr>
          <p:txBody>
            <a:bodyPr/>
            <a:lstStyle/>
            <a:p>
              <a:endParaRPr lang="en-US"/>
            </a:p>
          </p:txBody>
        </p:sp>
        <p:sp>
          <p:nvSpPr>
            <p:cNvPr id="419" name="Line 939"/>
            <p:cNvSpPr>
              <a:spLocks noChangeShapeType="1"/>
            </p:cNvSpPr>
            <p:nvPr/>
          </p:nvSpPr>
          <p:spPr bwMode="auto">
            <a:xfrm>
              <a:off x="8163583" y="5241754"/>
              <a:ext cx="9410" cy="1528"/>
            </a:xfrm>
            <a:prstGeom prst="line">
              <a:avLst/>
            </a:prstGeom>
            <a:noFill/>
            <a:ln w="4">
              <a:solidFill>
                <a:srgbClr val="000000"/>
              </a:solidFill>
              <a:round/>
              <a:headEnd/>
              <a:tailEnd/>
            </a:ln>
          </p:spPr>
          <p:txBody>
            <a:bodyPr/>
            <a:lstStyle/>
            <a:p>
              <a:endParaRPr lang="en-US"/>
            </a:p>
          </p:txBody>
        </p:sp>
        <p:sp>
          <p:nvSpPr>
            <p:cNvPr id="420" name="Line 940"/>
            <p:cNvSpPr>
              <a:spLocks noChangeShapeType="1"/>
            </p:cNvSpPr>
            <p:nvPr/>
          </p:nvSpPr>
          <p:spPr bwMode="auto">
            <a:xfrm>
              <a:off x="8189124" y="5247869"/>
              <a:ext cx="9410" cy="1528"/>
            </a:xfrm>
            <a:prstGeom prst="line">
              <a:avLst/>
            </a:prstGeom>
            <a:noFill/>
            <a:ln w="4">
              <a:solidFill>
                <a:srgbClr val="000000"/>
              </a:solidFill>
              <a:round/>
              <a:headEnd/>
              <a:tailEnd/>
            </a:ln>
          </p:spPr>
          <p:txBody>
            <a:bodyPr/>
            <a:lstStyle/>
            <a:p>
              <a:endParaRPr lang="en-US"/>
            </a:p>
          </p:txBody>
        </p:sp>
        <p:sp>
          <p:nvSpPr>
            <p:cNvPr id="421" name="Line 941"/>
            <p:cNvSpPr>
              <a:spLocks noChangeShapeType="1"/>
            </p:cNvSpPr>
            <p:nvPr/>
          </p:nvSpPr>
          <p:spPr bwMode="auto">
            <a:xfrm>
              <a:off x="8214664" y="5250926"/>
              <a:ext cx="12099" cy="3057"/>
            </a:xfrm>
            <a:prstGeom prst="line">
              <a:avLst/>
            </a:prstGeom>
            <a:noFill/>
            <a:ln w="4">
              <a:solidFill>
                <a:srgbClr val="000000"/>
              </a:solidFill>
              <a:round/>
              <a:headEnd/>
              <a:tailEnd/>
            </a:ln>
          </p:spPr>
          <p:txBody>
            <a:bodyPr/>
            <a:lstStyle/>
            <a:p>
              <a:endParaRPr lang="en-US"/>
            </a:p>
          </p:txBody>
        </p:sp>
        <p:sp>
          <p:nvSpPr>
            <p:cNvPr id="422" name="Line 942"/>
            <p:cNvSpPr>
              <a:spLocks noChangeShapeType="1"/>
            </p:cNvSpPr>
            <p:nvPr/>
          </p:nvSpPr>
          <p:spPr bwMode="auto">
            <a:xfrm>
              <a:off x="8240205" y="5257041"/>
              <a:ext cx="12099" cy="3057"/>
            </a:xfrm>
            <a:prstGeom prst="line">
              <a:avLst/>
            </a:prstGeom>
            <a:noFill/>
            <a:ln w="4">
              <a:solidFill>
                <a:srgbClr val="000000"/>
              </a:solidFill>
              <a:round/>
              <a:headEnd/>
              <a:tailEnd/>
            </a:ln>
          </p:spPr>
          <p:txBody>
            <a:bodyPr/>
            <a:lstStyle/>
            <a:p>
              <a:endParaRPr lang="en-US"/>
            </a:p>
          </p:txBody>
        </p:sp>
        <p:sp>
          <p:nvSpPr>
            <p:cNvPr id="423" name="Line 943"/>
            <p:cNvSpPr>
              <a:spLocks noChangeShapeType="1"/>
            </p:cNvSpPr>
            <p:nvPr/>
          </p:nvSpPr>
          <p:spPr bwMode="auto">
            <a:xfrm>
              <a:off x="8265746" y="5263156"/>
              <a:ext cx="12099" cy="4586"/>
            </a:xfrm>
            <a:prstGeom prst="line">
              <a:avLst/>
            </a:prstGeom>
            <a:noFill/>
            <a:ln w="4">
              <a:solidFill>
                <a:srgbClr val="000000"/>
              </a:solidFill>
              <a:round/>
              <a:headEnd/>
              <a:tailEnd/>
            </a:ln>
          </p:spPr>
          <p:txBody>
            <a:bodyPr/>
            <a:lstStyle/>
            <a:p>
              <a:endParaRPr lang="en-US"/>
            </a:p>
          </p:txBody>
        </p:sp>
        <p:sp>
          <p:nvSpPr>
            <p:cNvPr id="424" name="Freeform 944"/>
            <p:cNvSpPr>
              <a:spLocks/>
            </p:cNvSpPr>
            <p:nvPr/>
          </p:nvSpPr>
          <p:spPr bwMode="auto">
            <a:xfrm>
              <a:off x="6385146" y="4442260"/>
              <a:ext cx="41672" cy="47388"/>
            </a:xfrm>
            <a:custGeom>
              <a:avLst/>
              <a:gdLst>
                <a:gd name="T0" fmla="*/ 31 w 31"/>
                <a:gd name="T1" fmla="*/ 17 h 31"/>
                <a:gd name="T2" fmla="*/ 29 w 31"/>
                <a:gd name="T3" fmla="*/ 23 h 31"/>
                <a:gd name="T4" fmla="*/ 27 w 31"/>
                <a:gd name="T5" fmla="*/ 27 h 31"/>
                <a:gd name="T6" fmla="*/ 21 w 31"/>
                <a:gd name="T7" fmla="*/ 31 h 31"/>
                <a:gd name="T8" fmla="*/ 14 w 31"/>
                <a:gd name="T9" fmla="*/ 31 h 31"/>
                <a:gd name="T10" fmla="*/ 8 w 31"/>
                <a:gd name="T11" fmla="*/ 31 h 31"/>
                <a:gd name="T12" fmla="*/ 4 w 31"/>
                <a:gd name="T13" fmla="*/ 27 h 31"/>
                <a:gd name="T14" fmla="*/ 0 w 31"/>
                <a:gd name="T15" fmla="*/ 23 h 31"/>
                <a:gd name="T16" fmla="*/ 0 w 31"/>
                <a:gd name="T17" fmla="*/ 17 h 31"/>
                <a:gd name="T18" fmla="*/ 0 w 31"/>
                <a:gd name="T19" fmla="*/ 10 h 31"/>
                <a:gd name="T20" fmla="*/ 4 w 31"/>
                <a:gd name="T21" fmla="*/ 6 h 31"/>
                <a:gd name="T22" fmla="*/ 8 w 31"/>
                <a:gd name="T23" fmla="*/ 2 h 31"/>
                <a:gd name="T24" fmla="*/ 14 w 31"/>
                <a:gd name="T25" fmla="*/ 0 h 31"/>
                <a:gd name="T26" fmla="*/ 21 w 31"/>
                <a:gd name="T27" fmla="*/ 2 h 31"/>
                <a:gd name="T28" fmla="*/ 27 w 31"/>
                <a:gd name="T29" fmla="*/ 6 h 31"/>
                <a:gd name="T30" fmla="*/ 29 w 31"/>
                <a:gd name="T31" fmla="*/ 10 h 31"/>
                <a:gd name="T32" fmla="*/ 31 w 31"/>
                <a:gd name="T33" fmla="*/ 17 h 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31"/>
                <a:gd name="T53" fmla="*/ 31 w 31"/>
                <a:gd name="T54" fmla="*/ 31 h 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31">
                  <a:moveTo>
                    <a:pt x="31" y="17"/>
                  </a:moveTo>
                  <a:lnTo>
                    <a:pt x="29" y="23"/>
                  </a:lnTo>
                  <a:lnTo>
                    <a:pt x="27" y="27"/>
                  </a:lnTo>
                  <a:lnTo>
                    <a:pt x="21" y="31"/>
                  </a:lnTo>
                  <a:lnTo>
                    <a:pt x="14" y="31"/>
                  </a:lnTo>
                  <a:lnTo>
                    <a:pt x="8" y="31"/>
                  </a:lnTo>
                  <a:lnTo>
                    <a:pt x="4" y="27"/>
                  </a:lnTo>
                  <a:lnTo>
                    <a:pt x="0" y="23"/>
                  </a:lnTo>
                  <a:lnTo>
                    <a:pt x="0" y="17"/>
                  </a:lnTo>
                  <a:lnTo>
                    <a:pt x="0" y="10"/>
                  </a:lnTo>
                  <a:lnTo>
                    <a:pt x="4" y="6"/>
                  </a:lnTo>
                  <a:lnTo>
                    <a:pt x="8" y="2"/>
                  </a:lnTo>
                  <a:lnTo>
                    <a:pt x="14" y="0"/>
                  </a:lnTo>
                  <a:lnTo>
                    <a:pt x="21" y="2"/>
                  </a:lnTo>
                  <a:lnTo>
                    <a:pt x="27" y="6"/>
                  </a:lnTo>
                  <a:lnTo>
                    <a:pt x="29" y="10"/>
                  </a:lnTo>
                  <a:lnTo>
                    <a:pt x="31" y="17"/>
                  </a:lnTo>
                </a:path>
              </a:pathLst>
            </a:custGeom>
            <a:noFill/>
            <a:ln w="4">
              <a:solidFill>
                <a:srgbClr val="000000"/>
              </a:solidFill>
              <a:round/>
              <a:headEnd/>
              <a:tailEnd/>
            </a:ln>
          </p:spPr>
          <p:txBody>
            <a:bodyPr/>
            <a:lstStyle/>
            <a:p>
              <a:endParaRPr lang="en-US"/>
            </a:p>
          </p:txBody>
        </p:sp>
        <p:sp>
          <p:nvSpPr>
            <p:cNvPr id="425" name="Freeform 945"/>
            <p:cNvSpPr>
              <a:spLocks/>
            </p:cNvSpPr>
            <p:nvPr/>
          </p:nvSpPr>
          <p:spPr bwMode="auto">
            <a:xfrm>
              <a:off x="8293975" y="5140862"/>
              <a:ext cx="43016" cy="48917"/>
            </a:xfrm>
            <a:custGeom>
              <a:avLst/>
              <a:gdLst>
                <a:gd name="T0" fmla="*/ 32 w 32"/>
                <a:gd name="T1" fmla="*/ 17 h 32"/>
                <a:gd name="T2" fmla="*/ 32 w 32"/>
                <a:gd name="T3" fmla="*/ 21 h 32"/>
                <a:gd name="T4" fmla="*/ 28 w 32"/>
                <a:gd name="T5" fmla="*/ 28 h 32"/>
                <a:gd name="T6" fmla="*/ 23 w 32"/>
                <a:gd name="T7" fmla="*/ 30 h 32"/>
                <a:gd name="T8" fmla="*/ 17 w 32"/>
                <a:gd name="T9" fmla="*/ 32 h 32"/>
                <a:gd name="T10" fmla="*/ 11 w 32"/>
                <a:gd name="T11" fmla="*/ 30 h 32"/>
                <a:gd name="T12" fmla="*/ 4 w 32"/>
                <a:gd name="T13" fmla="*/ 28 h 32"/>
                <a:gd name="T14" fmla="*/ 2 w 32"/>
                <a:gd name="T15" fmla="*/ 21 h 32"/>
                <a:gd name="T16" fmla="*/ 0 w 32"/>
                <a:gd name="T17" fmla="*/ 17 h 32"/>
                <a:gd name="T18" fmla="*/ 2 w 32"/>
                <a:gd name="T19" fmla="*/ 11 h 32"/>
                <a:gd name="T20" fmla="*/ 4 w 32"/>
                <a:gd name="T21" fmla="*/ 5 h 32"/>
                <a:gd name="T22" fmla="*/ 11 w 32"/>
                <a:gd name="T23" fmla="*/ 2 h 32"/>
                <a:gd name="T24" fmla="*/ 17 w 32"/>
                <a:gd name="T25" fmla="*/ 0 h 32"/>
                <a:gd name="T26" fmla="*/ 23 w 32"/>
                <a:gd name="T27" fmla="*/ 2 h 32"/>
                <a:gd name="T28" fmla="*/ 28 w 32"/>
                <a:gd name="T29" fmla="*/ 5 h 32"/>
                <a:gd name="T30" fmla="*/ 32 w 32"/>
                <a:gd name="T31" fmla="*/ 11 h 32"/>
                <a:gd name="T32" fmla="*/ 32 w 32"/>
                <a:gd name="T33" fmla="*/ 17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32"/>
                <a:gd name="T53" fmla="*/ 32 w 32"/>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32">
                  <a:moveTo>
                    <a:pt x="32" y="17"/>
                  </a:moveTo>
                  <a:lnTo>
                    <a:pt x="32" y="21"/>
                  </a:lnTo>
                  <a:lnTo>
                    <a:pt x="28" y="28"/>
                  </a:lnTo>
                  <a:lnTo>
                    <a:pt x="23" y="30"/>
                  </a:lnTo>
                  <a:lnTo>
                    <a:pt x="17" y="32"/>
                  </a:lnTo>
                  <a:lnTo>
                    <a:pt x="11" y="30"/>
                  </a:lnTo>
                  <a:lnTo>
                    <a:pt x="4" y="28"/>
                  </a:lnTo>
                  <a:lnTo>
                    <a:pt x="2" y="21"/>
                  </a:lnTo>
                  <a:lnTo>
                    <a:pt x="0" y="17"/>
                  </a:lnTo>
                  <a:lnTo>
                    <a:pt x="2" y="11"/>
                  </a:lnTo>
                  <a:lnTo>
                    <a:pt x="4" y="5"/>
                  </a:lnTo>
                  <a:lnTo>
                    <a:pt x="11" y="2"/>
                  </a:lnTo>
                  <a:lnTo>
                    <a:pt x="17" y="0"/>
                  </a:lnTo>
                  <a:lnTo>
                    <a:pt x="23" y="2"/>
                  </a:lnTo>
                  <a:lnTo>
                    <a:pt x="28" y="5"/>
                  </a:lnTo>
                  <a:lnTo>
                    <a:pt x="32" y="11"/>
                  </a:lnTo>
                  <a:lnTo>
                    <a:pt x="32" y="17"/>
                  </a:lnTo>
                </a:path>
              </a:pathLst>
            </a:custGeom>
            <a:noFill/>
            <a:ln w="4">
              <a:solidFill>
                <a:srgbClr val="000000"/>
              </a:solidFill>
              <a:round/>
              <a:headEnd/>
              <a:tailEnd/>
            </a:ln>
          </p:spPr>
          <p:txBody>
            <a:bodyPr/>
            <a:lstStyle/>
            <a:p>
              <a:endParaRPr lang="en-US"/>
            </a:p>
          </p:txBody>
        </p:sp>
        <p:sp>
          <p:nvSpPr>
            <p:cNvPr id="426" name="Freeform 946"/>
            <p:cNvSpPr>
              <a:spLocks/>
            </p:cNvSpPr>
            <p:nvPr/>
          </p:nvSpPr>
          <p:spPr bwMode="auto">
            <a:xfrm>
              <a:off x="6390523" y="4448374"/>
              <a:ext cx="30918" cy="38216"/>
            </a:xfrm>
            <a:custGeom>
              <a:avLst/>
              <a:gdLst>
                <a:gd name="T0" fmla="*/ 23 w 23"/>
                <a:gd name="T1" fmla="*/ 13 h 25"/>
                <a:gd name="T2" fmla="*/ 21 w 23"/>
                <a:gd name="T3" fmla="*/ 17 h 25"/>
                <a:gd name="T4" fmla="*/ 19 w 23"/>
                <a:gd name="T5" fmla="*/ 21 h 25"/>
                <a:gd name="T6" fmla="*/ 15 w 23"/>
                <a:gd name="T7" fmla="*/ 23 h 25"/>
                <a:gd name="T8" fmla="*/ 10 w 23"/>
                <a:gd name="T9" fmla="*/ 25 h 25"/>
                <a:gd name="T10" fmla="*/ 6 w 23"/>
                <a:gd name="T11" fmla="*/ 23 h 25"/>
                <a:gd name="T12" fmla="*/ 2 w 23"/>
                <a:gd name="T13" fmla="*/ 21 h 25"/>
                <a:gd name="T14" fmla="*/ 0 w 23"/>
                <a:gd name="T15" fmla="*/ 17 h 25"/>
                <a:gd name="T16" fmla="*/ 0 w 23"/>
                <a:gd name="T17" fmla="*/ 13 h 25"/>
                <a:gd name="T18" fmla="*/ 0 w 23"/>
                <a:gd name="T19" fmla="*/ 8 h 25"/>
                <a:gd name="T20" fmla="*/ 2 w 23"/>
                <a:gd name="T21" fmla="*/ 4 h 25"/>
                <a:gd name="T22" fmla="*/ 6 w 23"/>
                <a:gd name="T23" fmla="*/ 2 h 25"/>
                <a:gd name="T24" fmla="*/ 10 w 23"/>
                <a:gd name="T25" fmla="*/ 0 h 25"/>
                <a:gd name="T26" fmla="*/ 15 w 23"/>
                <a:gd name="T27" fmla="*/ 2 h 25"/>
                <a:gd name="T28" fmla="*/ 19 w 23"/>
                <a:gd name="T29" fmla="*/ 4 h 25"/>
                <a:gd name="T30" fmla="*/ 21 w 23"/>
                <a:gd name="T31" fmla="*/ 8 h 25"/>
                <a:gd name="T32" fmla="*/ 23 w 23"/>
                <a:gd name="T33" fmla="*/ 13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
                <a:gd name="T52" fmla="*/ 0 h 25"/>
                <a:gd name="T53" fmla="*/ 23 w 23"/>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 h="25">
                  <a:moveTo>
                    <a:pt x="23" y="13"/>
                  </a:moveTo>
                  <a:lnTo>
                    <a:pt x="21" y="17"/>
                  </a:lnTo>
                  <a:lnTo>
                    <a:pt x="19" y="21"/>
                  </a:lnTo>
                  <a:lnTo>
                    <a:pt x="15" y="23"/>
                  </a:lnTo>
                  <a:lnTo>
                    <a:pt x="10" y="25"/>
                  </a:lnTo>
                  <a:lnTo>
                    <a:pt x="6" y="23"/>
                  </a:lnTo>
                  <a:lnTo>
                    <a:pt x="2" y="21"/>
                  </a:lnTo>
                  <a:lnTo>
                    <a:pt x="0" y="17"/>
                  </a:lnTo>
                  <a:lnTo>
                    <a:pt x="0" y="13"/>
                  </a:lnTo>
                  <a:lnTo>
                    <a:pt x="0" y="8"/>
                  </a:lnTo>
                  <a:lnTo>
                    <a:pt x="2" y="4"/>
                  </a:lnTo>
                  <a:lnTo>
                    <a:pt x="6" y="2"/>
                  </a:lnTo>
                  <a:lnTo>
                    <a:pt x="10" y="0"/>
                  </a:lnTo>
                  <a:lnTo>
                    <a:pt x="15" y="2"/>
                  </a:lnTo>
                  <a:lnTo>
                    <a:pt x="19" y="4"/>
                  </a:lnTo>
                  <a:lnTo>
                    <a:pt x="21" y="8"/>
                  </a:lnTo>
                  <a:lnTo>
                    <a:pt x="23" y="13"/>
                  </a:lnTo>
                  <a:close/>
                </a:path>
              </a:pathLst>
            </a:custGeom>
            <a:solidFill>
              <a:srgbClr val="00FEFE"/>
            </a:solidFill>
            <a:ln w="0">
              <a:solidFill>
                <a:srgbClr val="00FEFE"/>
              </a:solidFill>
              <a:round/>
              <a:headEnd/>
              <a:tailEnd/>
            </a:ln>
          </p:spPr>
          <p:txBody>
            <a:bodyPr/>
            <a:lstStyle/>
            <a:p>
              <a:endParaRPr lang="en-US"/>
            </a:p>
          </p:txBody>
        </p:sp>
        <p:sp>
          <p:nvSpPr>
            <p:cNvPr id="427" name="Freeform 947"/>
            <p:cNvSpPr>
              <a:spLocks/>
            </p:cNvSpPr>
            <p:nvPr/>
          </p:nvSpPr>
          <p:spPr bwMode="auto">
            <a:xfrm>
              <a:off x="8299352" y="5148506"/>
              <a:ext cx="32262" cy="35159"/>
            </a:xfrm>
            <a:custGeom>
              <a:avLst/>
              <a:gdLst>
                <a:gd name="T0" fmla="*/ 24 w 24"/>
                <a:gd name="T1" fmla="*/ 12 h 23"/>
                <a:gd name="T2" fmla="*/ 24 w 24"/>
                <a:gd name="T3" fmla="*/ 16 h 23"/>
                <a:gd name="T4" fmla="*/ 21 w 24"/>
                <a:gd name="T5" fmla="*/ 21 h 23"/>
                <a:gd name="T6" fmla="*/ 17 w 24"/>
                <a:gd name="T7" fmla="*/ 23 h 23"/>
                <a:gd name="T8" fmla="*/ 13 w 24"/>
                <a:gd name="T9" fmla="*/ 23 h 23"/>
                <a:gd name="T10" fmla="*/ 9 w 24"/>
                <a:gd name="T11" fmla="*/ 23 h 23"/>
                <a:gd name="T12" fmla="*/ 5 w 24"/>
                <a:gd name="T13" fmla="*/ 21 h 23"/>
                <a:gd name="T14" fmla="*/ 3 w 24"/>
                <a:gd name="T15" fmla="*/ 16 h 23"/>
                <a:gd name="T16" fmla="*/ 0 w 24"/>
                <a:gd name="T17" fmla="*/ 12 h 23"/>
                <a:gd name="T18" fmla="*/ 3 w 24"/>
                <a:gd name="T19" fmla="*/ 6 h 23"/>
                <a:gd name="T20" fmla="*/ 5 w 24"/>
                <a:gd name="T21" fmla="*/ 4 h 23"/>
                <a:gd name="T22" fmla="*/ 9 w 24"/>
                <a:gd name="T23" fmla="*/ 0 h 23"/>
                <a:gd name="T24" fmla="*/ 13 w 24"/>
                <a:gd name="T25" fmla="*/ 0 h 23"/>
                <a:gd name="T26" fmla="*/ 17 w 24"/>
                <a:gd name="T27" fmla="*/ 0 h 23"/>
                <a:gd name="T28" fmla="*/ 21 w 24"/>
                <a:gd name="T29" fmla="*/ 4 h 23"/>
                <a:gd name="T30" fmla="*/ 24 w 24"/>
                <a:gd name="T31" fmla="*/ 6 h 23"/>
                <a:gd name="T32" fmla="*/ 24 w 24"/>
                <a:gd name="T33" fmla="*/ 12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23"/>
                <a:gd name="T53" fmla="*/ 24 w 24"/>
                <a:gd name="T54" fmla="*/ 23 h 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23">
                  <a:moveTo>
                    <a:pt x="24" y="12"/>
                  </a:moveTo>
                  <a:lnTo>
                    <a:pt x="24" y="16"/>
                  </a:lnTo>
                  <a:lnTo>
                    <a:pt x="21" y="21"/>
                  </a:lnTo>
                  <a:lnTo>
                    <a:pt x="17" y="23"/>
                  </a:lnTo>
                  <a:lnTo>
                    <a:pt x="13" y="23"/>
                  </a:lnTo>
                  <a:lnTo>
                    <a:pt x="9" y="23"/>
                  </a:lnTo>
                  <a:lnTo>
                    <a:pt x="5" y="21"/>
                  </a:lnTo>
                  <a:lnTo>
                    <a:pt x="3" y="16"/>
                  </a:lnTo>
                  <a:lnTo>
                    <a:pt x="0" y="12"/>
                  </a:lnTo>
                  <a:lnTo>
                    <a:pt x="3" y="6"/>
                  </a:lnTo>
                  <a:lnTo>
                    <a:pt x="5" y="4"/>
                  </a:lnTo>
                  <a:lnTo>
                    <a:pt x="9" y="0"/>
                  </a:lnTo>
                  <a:lnTo>
                    <a:pt x="13" y="0"/>
                  </a:lnTo>
                  <a:lnTo>
                    <a:pt x="17" y="0"/>
                  </a:lnTo>
                  <a:lnTo>
                    <a:pt x="21" y="4"/>
                  </a:lnTo>
                  <a:lnTo>
                    <a:pt x="24" y="6"/>
                  </a:lnTo>
                  <a:lnTo>
                    <a:pt x="24" y="12"/>
                  </a:lnTo>
                  <a:close/>
                </a:path>
              </a:pathLst>
            </a:custGeom>
            <a:solidFill>
              <a:srgbClr val="00FEFE"/>
            </a:solidFill>
            <a:ln w="0">
              <a:solidFill>
                <a:srgbClr val="00FEFE"/>
              </a:solidFill>
              <a:round/>
              <a:headEnd/>
              <a:tailEnd/>
            </a:ln>
          </p:spPr>
          <p:txBody>
            <a:bodyPr/>
            <a:lstStyle/>
            <a:p>
              <a:endParaRPr lang="en-US"/>
            </a:p>
          </p:txBody>
        </p:sp>
        <p:sp>
          <p:nvSpPr>
            <p:cNvPr id="428" name="Freeform 953"/>
            <p:cNvSpPr>
              <a:spLocks/>
            </p:cNvSpPr>
            <p:nvPr/>
          </p:nvSpPr>
          <p:spPr bwMode="auto">
            <a:xfrm>
              <a:off x="6631143" y="4232831"/>
              <a:ext cx="25541" cy="29044"/>
            </a:xfrm>
            <a:custGeom>
              <a:avLst/>
              <a:gdLst>
                <a:gd name="T0" fmla="*/ 19 w 19"/>
                <a:gd name="T1" fmla="*/ 10 h 19"/>
                <a:gd name="T2" fmla="*/ 19 w 19"/>
                <a:gd name="T3" fmla="*/ 15 h 19"/>
                <a:gd name="T4" fmla="*/ 15 w 19"/>
                <a:gd name="T5" fmla="*/ 19 h 19"/>
                <a:gd name="T6" fmla="*/ 11 w 19"/>
                <a:gd name="T7" fmla="*/ 19 h 19"/>
                <a:gd name="T8" fmla="*/ 4 w 19"/>
                <a:gd name="T9" fmla="*/ 19 h 19"/>
                <a:gd name="T10" fmla="*/ 2 w 19"/>
                <a:gd name="T11" fmla="*/ 15 h 19"/>
                <a:gd name="T12" fmla="*/ 0 w 19"/>
                <a:gd name="T13" fmla="*/ 10 h 19"/>
                <a:gd name="T14" fmla="*/ 2 w 19"/>
                <a:gd name="T15" fmla="*/ 4 h 19"/>
                <a:gd name="T16" fmla="*/ 4 w 19"/>
                <a:gd name="T17" fmla="*/ 2 h 19"/>
                <a:gd name="T18" fmla="*/ 11 w 19"/>
                <a:gd name="T19" fmla="*/ 0 h 19"/>
                <a:gd name="T20" fmla="*/ 15 w 19"/>
                <a:gd name="T21" fmla="*/ 2 h 19"/>
                <a:gd name="T22" fmla="*/ 19 w 19"/>
                <a:gd name="T23" fmla="*/ 4 h 19"/>
                <a:gd name="T24" fmla="*/ 19 w 19"/>
                <a:gd name="T25" fmla="*/ 10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19"/>
                <a:gd name="T41" fmla="*/ 19 w 19"/>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19">
                  <a:moveTo>
                    <a:pt x="19" y="10"/>
                  </a:moveTo>
                  <a:lnTo>
                    <a:pt x="19" y="15"/>
                  </a:lnTo>
                  <a:lnTo>
                    <a:pt x="15" y="19"/>
                  </a:lnTo>
                  <a:lnTo>
                    <a:pt x="11" y="19"/>
                  </a:lnTo>
                  <a:lnTo>
                    <a:pt x="4" y="19"/>
                  </a:lnTo>
                  <a:lnTo>
                    <a:pt x="2" y="15"/>
                  </a:lnTo>
                  <a:lnTo>
                    <a:pt x="0" y="10"/>
                  </a:lnTo>
                  <a:lnTo>
                    <a:pt x="2" y="4"/>
                  </a:lnTo>
                  <a:lnTo>
                    <a:pt x="4" y="2"/>
                  </a:lnTo>
                  <a:lnTo>
                    <a:pt x="11" y="0"/>
                  </a:lnTo>
                  <a:lnTo>
                    <a:pt x="15" y="2"/>
                  </a:lnTo>
                  <a:lnTo>
                    <a:pt x="19" y="4"/>
                  </a:lnTo>
                  <a:lnTo>
                    <a:pt x="19" y="10"/>
                  </a:lnTo>
                  <a:close/>
                </a:path>
              </a:pathLst>
            </a:custGeom>
            <a:solidFill>
              <a:srgbClr val="000000"/>
            </a:solidFill>
            <a:ln w="0">
              <a:solidFill>
                <a:srgbClr val="000000"/>
              </a:solidFill>
              <a:round/>
              <a:headEnd/>
              <a:tailEnd/>
            </a:ln>
          </p:spPr>
          <p:txBody>
            <a:bodyPr/>
            <a:lstStyle/>
            <a:p>
              <a:endParaRPr lang="en-US"/>
            </a:p>
          </p:txBody>
        </p:sp>
        <p:sp>
          <p:nvSpPr>
            <p:cNvPr id="429" name="Freeform 954"/>
            <p:cNvSpPr>
              <a:spLocks/>
            </p:cNvSpPr>
            <p:nvPr/>
          </p:nvSpPr>
          <p:spPr bwMode="auto">
            <a:xfrm>
              <a:off x="7288479" y="4297036"/>
              <a:ext cx="28230" cy="29044"/>
            </a:xfrm>
            <a:custGeom>
              <a:avLst/>
              <a:gdLst>
                <a:gd name="T0" fmla="*/ 21 w 21"/>
                <a:gd name="T1" fmla="*/ 11 h 19"/>
                <a:gd name="T2" fmla="*/ 19 w 21"/>
                <a:gd name="T3" fmla="*/ 15 h 19"/>
                <a:gd name="T4" fmla="*/ 17 w 21"/>
                <a:gd name="T5" fmla="*/ 19 h 19"/>
                <a:gd name="T6" fmla="*/ 11 w 21"/>
                <a:gd name="T7" fmla="*/ 19 h 19"/>
                <a:gd name="T8" fmla="*/ 6 w 21"/>
                <a:gd name="T9" fmla="*/ 19 h 19"/>
                <a:gd name="T10" fmla="*/ 2 w 21"/>
                <a:gd name="T11" fmla="*/ 15 h 19"/>
                <a:gd name="T12" fmla="*/ 0 w 21"/>
                <a:gd name="T13" fmla="*/ 11 h 19"/>
                <a:gd name="T14" fmla="*/ 2 w 21"/>
                <a:gd name="T15" fmla="*/ 4 h 19"/>
                <a:gd name="T16" fmla="*/ 6 w 21"/>
                <a:gd name="T17" fmla="*/ 2 h 19"/>
                <a:gd name="T18" fmla="*/ 11 w 21"/>
                <a:gd name="T19" fmla="*/ 0 h 19"/>
                <a:gd name="T20" fmla="*/ 17 w 21"/>
                <a:gd name="T21" fmla="*/ 2 h 19"/>
                <a:gd name="T22" fmla="*/ 19 w 21"/>
                <a:gd name="T23" fmla="*/ 4 h 19"/>
                <a:gd name="T24" fmla="*/ 21 w 21"/>
                <a:gd name="T25" fmla="*/ 11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19"/>
                <a:gd name="T41" fmla="*/ 21 w 21"/>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19">
                  <a:moveTo>
                    <a:pt x="21" y="11"/>
                  </a:moveTo>
                  <a:lnTo>
                    <a:pt x="19" y="15"/>
                  </a:lnTo>
                  <a:lnTo>
                    <a:pt x="17" y="19"/>
                  </a:lnTo>
                  <a:lnTo>
                    <a:pt x="11" y="19"/>
                  </a:lnTo>
                  <a:lnTo>
                    <a:pt x="6" y="19"/>
                  </a:lnTo>
                  <a:lnTo>
                    <a:pt x="2" y="15"/>
                  </a:lnTo>
                  <a:lnTo>
                    <a:pt x="0" y="11"/>
                  </a:lnTo>
                  <a:lnTo>
                    <a:pt x="2" y="4"/>
                  </a:lnTo>
                  <a:lnTo>
                    <a:pt x="6" y="2"/>
                  </a:lnTo>
                  <a:lnTo>
                    <a:pt x="11" y="0"/>
                  </a:lnTo>
                  <a:lnTo>
                    <a:pt x="17" y="2"/>
                  </a:lnTo>
                  <a:lnTo>
                    <a:pt x="19" y="4"/>
                  </a:lnTo>
                  <a:lnTo>
                    <a:pt x="21" y="11"/>
                  </a:lnTo>
                  <a:close/>
                </a:path>
              </a:pathLst>
            </a:custGeom>
            <a:solidFill>
              <a:srgbClr val="000000"/>
            </a:solidFill>
            <a:ln w="0">
              <a:solidFill>
                <a:srgbClr val="000000"/>
              </a:solidFill>
              <a:round/>
              <a:headEnd/>
              <a:tailEnd/>
            </a:ln>
          </p:spPr>
          <p:txBody>
            <a:bodyPr/>
            <a:lstStyle/>
            <a:p>
              <a:endParaRPr lang="en-US"/>
            </a:p>
          </p:txBody>
        </p:sp>
        <p:sp>
          <p:nvSpPr>
            <p:cNvPr id="430" name="Freeform 955"/>
            <p:cNvSpPr>
              <a:spLocks/>
            </p:cNvSpPr>
            <p:nvPr/>
          </p:nvSpPr>
          <p:spPr bwMode="auto">
            <a:xfrm>
              <a:off x="8277844" y="4425444"/>
              <a:ext cx="28230" cy="32102"/>
            </a:xfrm>
            <a:custGeom>
              <a:avLst/>
              <a:gdLst>
                <a:gd name="T0" fmla="*/ 21 w 21"/>
                <a:gd name="T1" fmla="*/ 11 h 21"/>
                <a:gd name="T2" fmla="*/ 19 w 21"/>
                <a:gd name="T3" fmla="*/ 15 h 21"/>
                <a:gd name="T4" fmla="*/ 14 w 21"/>
                <a:gd name="T5" fmla="*/ 19 h 21"/>
                <a:gd name="T6" fmla="*/ 10 w 21"/>
                <a:gd name="T7" fmla="*/ 21 h 21"/>
                <a:gd name="T8" fmla="*/ 6 w 21"/>
                <a:gd name="T9" fmla="*/ 19 h 21"/>
                <a:gd name="T10" fmla="*/ 2 w 21"/>
                <a:gd name="T11" fmla="*/ 15 h 21"/>
                <a:gd name="T12" fmla="*/ 0 w 21"/>
                <a:gd name="T13" fmla="*/ 11 h 21"/>
                <a:gd name="T14" fmla="*/ 2 w 21"/>
                <a:gd name="T15" fmla="*/ 5 h 21"/>
                <a:gd name="T16" fmla="*/ 6 w 21"/>
                <a:gd name="T17" fmla="*/ 2 h 21"/>
                <a:gd name="T18" fmla="*/ 10 w 21"/>
                <a:gd name="T19" fmla="*/ 0 h 21"/>
                <a:gd name="T20" fmla="*/ 14 w 21"/>
                <a:gd name="T21" fmla="*/ 2 h 21"/>
                <a:gd name="T22" fmla="*/ 19 w 21"/>
                <a:gd name="T23" fmla="*/ 5 h 21"/>
                <a:gd name="T24" fmla="*/ 21 w 21"/>
                <a:gd name="T25" fmla="*/ 11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21"/>
                <a:gd name="T41" fmla="*/ 21 w 21"/>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21">
                  <a:moveTo>
                    <a:pt x="21" y="11"/>
                  </a:moveTo>
                  <a:lnTo>
                    <a:pt x="19" y="15"/>
                  </a:lnTo>
                  <a:lnTo>
                    <a:pt x="14" y="19"/>
                  </a:lnTo>
                  <a:lnTo>
                    <a:pt x="10" y="21"/>
                  </a:lnTo>
                  <a:lnTo>
                    <a:pt x="6" y="19"/>
                  </a:lnTo>
                  <a:lnTo>
                    <a:pt x="2" y="15"/>
                  </a:lnTo>
                  <a:lnTo>
                    <a:pt x="0" y="11"/>
                  </a:lnTo>
                  <a:lnTo>
                    <a:pt x="2" y="5"/>
                  </a:lnTo>
                  <a:lnTo>
                    <a:pt x="6" y="2"/>
                  </a:lnTo>
                  <a:lnTo>
                    <a:pt x="10" y="0"/>
                  </a:lnTo>
                  <a:lnTo>
                    <a:pt x="14" y="2"/>
                  </a:lnTo>
                  <a:lnTo>
                    <a:pt x="19" y="5"/>
                  </a:lnTo>
                  <a:lnTo>
                    <a:pt x="21" y="11"/>
                  </a:lnTo>
                  <a:close/>
                </a:path>
              </a:pathLst>
            </a:custGeom>
            <a:solidFill>
              <a:srgbClr val="000000"/>
            </a:solidFill>
            <a:ln w="0">
              <a:solidFill>
                <a:srgbClr val="000000"/>
              </a:solidFill>
              <a:round/>
              <a:headEnd/>
              <a:tailEnd/>
            </a:ln>
          </p:spPr>
          <p:txBody>
            <a:bodyPr/>
            <a:lstStyle/>
            <a:p>
              <a:endParaRPr lang="en-US"/>
            </a:p>
          </p:txBody>
        </p:sp>
        <p:sp>
          <p:nvSpPr>
            <p:cNvPr id="431" name="Freeform 956"/>
            <p:cNvSpPr>
              <a:spLocks/>
            </p:cNvSpPr>
            <p:nvPr/>
          </p:nvSpPr>
          <p:spPr bwMode="auto">
            <a:xfrm>
              <a:off x="6631143" y="4905447"/>
              <a:ext cx="25541" cy="29044"/>
            </a:xfrm>
            <a:custGeom>
              <a:avLst/>
              <a:gdLst>
                <a:gd name="T0" fmla="*/ 19 w 19"/>
                <a:gd name="T1" fmla="*/ 9 h 19"/>
                <a:gd name="T2" fmla="*/ 19 w 19"/>
                <a:gd name="T3" fmla="*/ 15 h 19"/>
                <a:gd name="T4" fmla="*/ 15 w 19"/>
                <a:gd name="T5" fmla="*/ 17 h 19"/>
                <a:gd name="T6" fmla="*/ 11 w 19"/>
                <a:gd name="T7" fmla="*/ 19 h 19"/>
                <a:gd name="T8" fmla="*/ 4 w 19"/>
                <a:gd name="T9" fmla="*/ 17 h 19"/>
                <a:gd name="T10" fmla="*/ 2 w 19"/>
                <a:gd name="T11" fmla="*/ 15 h 19"/>
                <a:gd name="T12" fmla="*/ 0 w 19"/>
                <a:gd name="T13" fmla="*/ 9 h 19"/>
                <a:gd name="T14" fmla="*/ 2 w 19"/>
                <a:gd name="T15" fmla="*/ 5 h 19"/>
                <a:gd name="T16" fmla="*/ 4 w 19"/>
                <a:gd name="T17" fmla="*/ 0 h 19"/>
                <a:gd name="T18" fmla="*/ 11 w 19"/>
                <a:gd name="T19" fmla="*/ 0 h 19"/>
                <a:gd name="T20" fmla="*/ 15 w 19"/>
                <a:gd name="T21" fmla="*/ 0 h 19"/>
                <a:gd name="T22" fmla="*/ 19 w 19"/>
                <a:gd name="T23" fmla="*/ 5 h 19"/>
                <a:gd name="T24" fmla="*/ 19 w 19"/>
                <a:gd name="T25" fmla="*/ 9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19"/>
                <a:gd name="T41" fmla="*/ 19 w 19"/>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19">
                  <a:moveTo>
                    <a:pt x="19" y="9"/>
                  </a:moveTo>
                  <a:lnTo>
                    <a:pt x="19" y="15"/>
                  </a:lnTo>
                  <a:lnTo>
                    <a:pt x="15" y="17"/>
                  </a:lnTo>
                  <a:lnTo>
                    <a:pt x="11" y="19"/>
                  </a:lnTo>
                  <a:lnTo>
                    <a:pt x="4" y="17"/>
                  </a:lnTo>
                  <a:lnTo>
                    <a:pt x="2" y="15"/>
                  </a:lnTo>
                  <a:lnTo>
                    <a:pt x="0" y="9"/>
                  </a:lnTo>
                  <a:lnTo>
                    <a:pt x="2" y="5"/>
                  </a:lnTo>
                  <a:lnTo>
                    <a:pt x="4" y="0"/>
                  </a:lnTo>
                  <a:lnTo>
                    <a:pt x="11" y="0"/>
                  </a:lnTo>
                  <a:lnTo>
                    <a:pt x="15" y="0"/>
                  </a:lnTo>
                  <a:lnTo>
                    <a:pt x="19" y="5"/>
                  </a:lnTo>
                  <a:lnTo>
                    <a:pt x="19" y="9"/>
                  </a:lnTo>
                  <a:close/>
                </a:path>
              </a:pathLst>
            </a:custGeom>
            <a:solidFill>
              <a:srgbClr val="000000"/>
            </a:solidFill>
            <a:ln w="0">
              <a:solidFill>
                <a:srgbClr val="000000"/>
              </a:solidFill>
              <a:round/>
              <a:headEnd/>
              <a:tailEnd/>
            </a:ln>
          </p:spPr>
          <p:txBody>
            <a:bodyPr/>
            <a:lstStyle/>
            <a:p>
              <a:endParaRPr lang="en-US"/>
            </a:p>
          </p:txBody>
        </p:sp>
        <p:sp>
          <p:nvSpPr>
            <p:cNvPr id="432" name="Freeform 957"/>
            <p:cNvSpPr>
              <a:spLocks/>
            </p:cNvSpPr>
            <p:nvPr/>
          </p:nvSpPr>
          <p:spPr bwMode="auto">
            <a:xfrm>
              <a:off x="7288479" y="5035384"/>
              <a:ext cx="28230" cy="29044"/>
            </a:xfrm>
            <a:custGeom>
              <a:avLst/>
              <a:gdLst>
                <a:gd name="T0" fmla="*/ 21 w 21"/>
                <a:gd name="T1" fmla="*/ 8 h 19"/>
                <a:gd name="T2" fmla="*/ 19 w 21"/>
                <a:gd name="T3" fmla="*/ 15 h 19"/>
                <a:gd name="T4" fmla="*/ 17 w 21"/>
                <a:gd name="T5" fmla="*/ 17 h 19"/>
                <a:gd name="T6" fmla="*/ 11 w 21"/>
                <a:gd name="T7" fmla="*/ 19 h 19"/>
                <a:gd name="T8" fmla="*/ 6 w 21"/>
                <a:gd name="T9" fmla="*/ 17 h 19"/>
                <a:gd name="T10" fmla="*/ 2 w 21"/>
                <a:gd name="T11" fmla="*/ 15 h 19"/>
                <a:gd name="T12" fmla="*/ 0 w 21"/>
                <a:gd name="T13" fmla="*/ 8 h 19"/>
                <a:gd name="T14" fmla="*/ 2 w 21"/>
                <a:gd name="T15" fmla="*/ 4 h 19"/>
                <a:gd name="T16" fmla="*/ 6 w 21"/>
                <a:gd name="T17" fmla="*/ 0 h 19"/>
                <a:gd name="T18" fmla="*/ 11 w 21"/>
                <a:gd name="T19" fmla="*/ 0 h 19"/>
                <a:gd name="T20" fmla="*/ 17 w 21"/>
                <a:gd name="T21" fmla="*/ 0 h 19"/>
                <a:gd name="T22" fmla="*/ 19 w 21"/>
                <a:gd name="T23" fmla="*/ 4 h 19"/>
                <a:gd name="T24" fmla="*/ 21 w 21"/>
                <a:gd name="T25" fmla="*/ 8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19"/>
                <a:gd name="T41" fmla="*/ 21 w 21"/>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19">
                  <a:moveTo>
                    <a:pt x="21" y="8"/>
                  </a:moveTo>
                  <a:lnTo>
                    <a:pt x="19" y="15"/>
                  </a:lnTo>
                  <a:lnTo>
                    <a:pt x="17" y="17"/>
                  </a:lnTo>
                  <a:lnTo>
                    <a:pt x="11" y="19"/>
                  </a:lnTo>
                  <a:lnTo>
                    <a:pt x="6" y="17"/>
                  </a:lnTo>
                  <a:lnTo>
                    <a:pt x="2" y="15"/>
                  </a:lnTo>
                  <a:lnTo>
                    <a:pt x="0" y="8"/>
                  </a:lnTo>
                  <a:lnTo>
                    <a:pt x="2" y="4"/>
                  </a:lnTo>
                  <a:lnTo>
                    <a:pt x="6" y="0"/>
                  </a:lnTo>
                  <a:lnTo>
                    <a:pt x="11" y="0"/>
                  </a:lnTo>
                  <a:lnTo>
                    <a:pt x="17" y="0"/>
                  </a:lnTo>
                  <a:lnTo>
                    <a:pt x="19" y="4"/>
                  </a:lnTo>
                  <a:lnTo>
                    <a:pt x="21" y="8"/>
                  </a:lnTo>
                  <a:close/>
                </a:path>
              </a:pathLst>
            </a:custGeom>
            <a:solidFill>
              <a:srgbClr val="000000"/>
            </a:solidFill>
            <a:ln w="0">
              <a:solidFill>
                <a:srgbClr val="000000"/>
              </a:solidFill>
              <a:round/>
              <a:headEnd/>
              <a:tailEnd/>
            </a:ln>
          </p:spPr>
          <p:txBody>
            <a:bodyPr/>
            <a:lstStyle/>
            <a:p>
              <a:endParaRPr lang="en-US"/>
            </a:p>
          </p:txBody>
        </p:sp>
        <p:sp>
          <p:nvSpPr>
            <p:cNvPr id="433" name="Freeform 958"/>
            <p:cNvSpPr>
              <a:spLocks/>
            </p:cNvSpPr>
            <p:nvPr/>
          </p:nvSpPr>
          <p:spPr bwMode="auto">
            <a:xfrm>
              <a:off x="8277844" y="5253984"/>
              <a:ext cx="28230" cy="29044"/>
            </a:xfrm>
            <a:custGeom>
              <a:avLst/>
              <a:gdLst>
                <a:gd name="T0" fmla="*/ 21 w 21"/>
                <a:gd name="T1" fmla="*/ 11 h 19"/>
                <a:gd name="T2" fmla="*/ 19 w 21"/>
                <a:gd name="T3" fmla="*/ 15 h 19"/>
                <a:gd name="T4" fmla="*/ 14 w 21"/>
                <a:gd name="T5" fmla="*/ 19 h 19"/>
                <a:gd name="T6" fmla="*/ 10 w 21"/>
                <a:gd name="T7" fmla="*/ 19 h 19"/>
                <a:gd name="T8" fmla="*/ 6 w 21"/>
                <a:gd name="T9" fmla="*/ 19 h 19"/>
                <a:gd name="T10" fmla="*/ 2 w 21"/>
                <a:gd name="T11" fmla="*/ 15 h 19"/>
                <a:gd name="T12" fmla="*/ 0 w 21"/>
                <a:gd name="T13" fmla="*/ 11 h 19"/>
                <a:gd name="T14" fmla="*/ 2 w 21"/>
                <a:gd name="T15" fmla="*/ 4 h 19"/>
                <a:gd name="T16" fmla="*/ 6 w 21"/>
                <a:gd name="T17" fmla="*/ 2 h 19"/>
                <a:gd name="T18" fmla="*/ 10 w 21"/>
                <a:gd name="T19" fmla="*/ 0 h 19"/>
                <a:gd name="T20" fmla="*/ 14 w 21"/>
                <a:gd name="T21" fmla="*/ 2 h 19"/>
                <a:gd name="T22" fmla="*/ 19 w 21"/>
                <a:gd name="T23" fmla="*/ 4 h 19"/>
                <a:gd name="T24" fmla="*/ 21 w 21"/>
                <a:gd name="T25" fmla="*/ 11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19"/>
                <a:gd name="T41" fmla="*/ 21 w 21"/>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19">
                  <a:moveTo>
                    <a:pt x="21" y="11"/>
                  </a:moveTo>
                  <a:lnTo>
                    <a:pt x="19" y="15"/>
                  </a:lnTo>
                  <a:lnTo>
                    <a:pt x="14" y="19"/>
                  </a:lnTo>
                  <a:lnTo>
                    <a:pt x="10" y="19"/>
                  </a:lnTo>
                  <a:lnTo>
                    <a:pt x="6" y="19"/>
                  </a:lnTo>
                  <a:lnTo>
                    <a:pt x="2" y="15"/>
                  </a:lnTo>
                  <a:lnTo>
                    <a:pt x="0" y="11"/>
                  </a:lnTo>
                  <a:lnTo>
                    <a:pt x="2" y="4"/>
                  </a:lnTo>
                  <a:lnTo>
                    <a:pt x="6" y="2"/>
                  </a:lnTo>
                  <a:lnTo>
                    <a:pt x="10" y="0"/>
                  </a:lnTo>
                  <a:lnTo>
                    <a:pt x="14" y="2"/>
                  </a:lnTo>
                  <a:lnTo>
                    <a:pt x="19" y="4"/>
                  </a:lnTo>
                  <a:lnTo>
                    <a:pt x="21" y="11"/>
                  </a:lnTo>
                  <a:close/>
                </a:path>
              </a:pathLst>
            </a:custGeom>
            <a:solidFill>
              <a:srgbClr val="000000"/>
            </a:solidFill>
            <a:ln w="0">
              <a:solidFill>
                <a:srgbClr val="000000"/>
              </a:solidFill>
              <a:round/>
              <a:headEnd/>
              <a:tailEnd/>
            </a:ln>
          </p:spPr>
          <p:txBody>
            <a:bodyPr/>
            <a:lstStyle/>
            <a:p>
              <a:endParaRPr lang="en-US"/>
            </a:p>
          </p:txBody>
        </p:sp>
        <p:sp>
          <p:nvSpPr>
            <p:cNvPr id="434" name="Line 959"/>
            <p:cNvSpPr>
              <a:spLocks noChangeShapeType="1"/>
            </p:cNvSpPr>
            <p:nvPr/>
          </p:nvSpPr>
          <p:spPr bwMode="auto">
            <a:xfrm flipV="1">
              <a:off x="6403965" y="4078436"/>
              <a:ext cx="1345" cy="389811"/>
            </a:xfrm>
            <a:prstGeom prst="line">
              <a:avLst/>
            </a:prstGeom>
            <a:noFill/>
            <a:ln w="4">
              <a:solidFill>
                <a:srgbClr val="0000FE"/>
              </a:solidFill>
              <a:round/>
              <a:headEnd/>
              <a:tailEnd/>
            </a:ln>
          </p:spPr>
          <p:txBody>
            <a:bodyPr/>
            <a:lstStyle/>
            <a:p>
              <a:endParaRPr lang="en-US"/>
            </a:p>
          </p:txBody>
        </p:sp>
        <p:sp>
          <p:nvSpPr>
            <p:cNvPr id="435" name="Line 960"/>
            <p:cNvSpPr>
              <a:spLocks noChangeShapeType="1"/>
            </p:cNvSpPr>
            <p:nvPr/>
          </p:nvSpPr>
          <p:spPr bwMode="auto">
            <a:xfrm>
              <a:off x="6393212" y="4078436"/>
              <a:ext cx="25541" cy="1528"/>
            </a:xfrm>
            <a:prstGeom prst="line">
              <a:avLst/>
            </a:prstGeom>
            <a:noFill/>
            <a:ln w="4">
              <a:solidFill>
                <a:srgbClr val="0000FE"/>
              </a:solidFill>
              <a:round/>
              <a:headEnd/>
              <a:tailEnd/>
            </a:ln>
          </p:spPr>
          <p:txBody>
            <a:bodyPr/>
            <a:lstStyle/>
            <a:p>
              <a:endParaRPr lang="en-US"/>
            </a:p>
          </p:txBody>
        </p:sp>
        <p:sp>
          <p:nvSpPr>
            <p:cNvPr id="436" name="Line 961"/>
            <p:cNvSpPr>
              <a:spLocks noChangeShapeType="1"/>
            </p:cNvSpPr>
            <p:nvPr/>
          </p:nvSpPr>
          <p:spPr bwMode="auto">
            <a:xfrm>
              <a:off x="6403965" y="4468247"/>
              <a:ext cx="1345" cy="386753"/>
            </a:xfrm>
            <a:prstGeom prst="line">
              <a:avLst/>
            </a:prstGeom>
            <a:noFill/>
            <a:ln w="4">
              <a:solidFill>
                <a:srgbClr val="0000FE"/>
              </a:solidFill>
              <a:round/>
              <a:headEnd/>
              <a:tailEnd/>
            </a:ln>
          </p:spPr>
          <p:txBody>
            <a:bodyPr/>
            <a:lstStyle/>
            <a:p>
              <a:endParaRPr lang="en-US"/>
            </a:p>
          </p:txBody>
        </p:sp>
        <p:sp>
          <p:nvSpPr>
            <p:cNvPr id="437" name="Line 962"/>
            <p:cNvSpPr>
              <a:spLocks noChangeShapeType="1"/>
            </p:cNvSpPr>
            <p:nvPr/>
          </p:nvSpPr>
          <p:spPr bwMode="auto">
            <a:xfrm>
              <a:off x="6393212" y="4855001"/>
              <a:ext cx="25541" cy="1528"/>
            </a:xfrm>
            <a:prstGeom prst="line">
              <a:avLst/>
            </a:prstGeom>
            <a:noFill/>
            <a:ln w="4">
              <a:solidFill>
                <a:srgbClr val="0000FE"/>
              </a:solidFill>
              <a:round/>
              <a:headEnd/>
              <a:tailEnd/>
            </a:ln>
          </p:spPr>
          <p:txBody>
            <a:bodyPr/>
            <a:lstStyle/>
            <a:p>
              <a:endParaRPr lang="en-US"/>
            </a:p>
          </p:txBody>
        </p:sp>
        <p:sp>
          <p:nvSpPr>
            <p:cNvPr id="438" name="Line 963"/>
            <p:cNvSpPr>
              <a:spLocks noChangeShapeType="1"/>
            </p:cNvSpPr>
            <p:nvPr/>
          </p:nvSpPr>
          <p:spPr bwMode="auto">
            <a:xfrm flipV="1">
              <a:off x="8316827" y="4777038"/>
              <a:ext cx="1345" cy="389811"/>
            </a:xfrm>
            <a:prstGeom prst="line">
              <a:avLst/>
            </a:prstGeom>
            <a:noFill/>
            <a:ln w="4">
              <a:solidFill>
                <a:srgbClr val="0000FE"/>
              </a:solidFill>
              <a:round/>
              <a:headEnd/>
              <a:tailEnd/>
            </a:ln>
          </p:spPr>
          <p:txBody>
            <a:bodyPr/>
            <a:lstStyle/>
            <a:p>
              <a:endParaRPr lang="en-US"/>
            </a:p>
          </p:txBody>
        </p:sp>
        <p:sp>
          <p:nvSpPr>
            <p:cNvPr id="439" name="Line 964"/>
            <p:cNvSpPr>
              <a:spLocks noChangeShapeType="1"/>
            </p:cNvSpPr>
            <p:nvPr/>
          </p:nvSpPr>
          <p:spPr bwMode="auto">
            <a:xfrm>
              <a:off x="8303385" y="4777038"/>
              <a:ext cx="24196" cy="1528"/>
            </a:xfrm>
            <a:prstGeom prst="line">
              <a:avLst/>
            </a:prstGeom>
            <a:noFill/>
            <a:ln w="4">
              <a:solidFill>
                <a:srgbClr val="0000FE"/>
              </a:solidFill>
              <a:round/>
              <a:headEnd/>
              <a:tailEnd/>
            </a:ln>
          </p:spPr>
          <p:txBody>
            <a:bodyPr/>
            <a:lstStyle/>
            <a:p>
              <a:endParaRPr lang="en-US"/>
            </a:p>
          </p:txBody>
        </p:sp>
        <p:sp>
          <p:nvSpPr>
            <p:cNvPr id="440" name="Line 965"/>
            <p:cNvSpPr>
              <a:spLocks noChangeShapeType="1"/>
            </p:cNvSpPr>
            <p:nvPr/>
          </p:nvSpPr>
          <p:spPr bwMode="auto">
            <a:xfrm>
              <a:off x="8316827" y="5166850"/>
              <a:ext cx="1345" cy="386753"/>
            </a:xfrm>
            <a:prstGeom prst="line">
              <a:avLst/>
            </a:prstGeom>
            <a:noFill/>
            <a:ln w="4">
              <a:solidFill>
                <a:srgbClr val="0000FE"/>
              </a:solidFill>
              <a:round/>
              <a:headEnd/>
              <a:tailEnd/>
            </a:ln>
          </p:spPr>
          <p:txBody>
            <a:bodyPr/>
            <a:lstStyle/>
            <a:p>
              <a:endParaRPr lang="en-US"/>
            </a:p>
          </p:txBody>
        </p:sp>
        <p:sp>
          <p:nvSpPr>
            <p:cNvPr id="441" name="Line 966"/>
            <p:cNvSpPr>
              <a:spLocks noChangeShapeType="1"/>
            </p:cNvSpPr>
            <p:nvPr/>
          </p:nvSpPr>
          <p:spPr bwMode="auto">
            <a:xfrm>
              <a:off x="8303385" y="5553603"/>
              <a:ext cx="24196" cy="1528"/>
            </a:xfrm>
            <a:prstGeom prst="line">
              <a:avLst/>
            </a:prstGeom>
            <a:noFill/>
            <a:ln w="4">
              <a:solidFill>
                <a:srgbClr val="0000FE"/>
              </a:solidFill>
              <a:round/>
              <a:headEnd/>
              <a:tailEnd/>
            </a:ln>
          </p:spPr>
          <p:txBody>
            <a:bodyPr/>
            <a:lstStyle/>
            <a:p>
              <a:endParaRPr lang="en-US"/>
            </a:p>
          </p:txBody>
        </p:sp>
        <p:sp>
          <p:nvSpPr>
            <p:cNvPr id="442" name="Line 967"/>
            <p:cNvSpPr>
              <a:spLocks noChangeShapeType="1"/>
            </p:cNvSpPr>
            <p:nvPr/>
          </p:nvSpPr>
          <p:spPr bwMode="auto">
            <a:xfrm flipV="1">
              <a:off x="6446981" y="4416272"/>
              <a:ext cx="1345" cy="386753"/>
            </a:xfrm>
            <a:prstGeom prst="line">
              <a:avLst/>
            </a:prstGeom>
            <a:noFill/>
            <a:ln w="4">
              <a:solidFill>
                <a:srgbClr val="FE0000"/>
              </a:solidFill>
              <a:round/>
              <a:headEnd/>
              <a:tailEnd/>
            </a:ln>
          </p:spPr>
          <p:txBody>
            <a:bodyPr/>
            <a:lstStyle/>
            <a:p>
              <a:endParaRPr lang="en-US"/>
            </a:p>
          </p:txBody>
        </p:sp>
        <p:sp>
          <p:nvSpPr>
            <p:cNvPr id="443" name="Line 968"/>
            <p:cNvSpPr>
              <a:spLocks noChangeShapeType="1"/>
            </p:cNvSpPr>
            <p:nvPr/>
          </p:nvSpPr>
          <p:spPr bwMode="auto">
            <a:xfrm>
              <a:off x="6433539" y="4416272"/>
              <a:ext cx="28230" cy="1528"/>
            </a:xfrm>
            <a:prstGeom prst="line">
              <a:avLst/>
            </a:prstGeom>
            <a:noFill/>
            <a:ln w="4">
              <a:solidFill>
                <a:srgbClr val="FE0000"/>
              </a:solidFill>
              <a:round/>
              <a:headEnd/>
              <a:tailEnd/>
            </a:ln>
          </p:spPr>
          <p:txBody>
            <a:bodyPr/>
            <a:lstStyle/>
            <a:p>
              <a:endParaRPr lang="en-US"/>
            </a:p>
          </p:txBody>
        </p:sp>
        <p:sp>
          <p:nvSpPr>
            <p:cNvPr id="444" name="Line 969"/>
            <p:cNvSpPr>
              <a:spLocks noChangeShapeType="1"/>
            </p:cNvSpPr>
            <p:nvPr/>
          </p:nvSpPr>
          <p:spPr bwMode="auto">
            <a:xfrm>
              <a:off x="6446981" y="4803026"/>
              <a:ext cx="1345" cy="389811"/>
            </a:xfrm>
            <a:prstGeom prst="line">
              <a:avLst/>
            </a:prstGeom>
            <a:noFill/>
            <a:ln w="4">
              <a:solidFill>
                <a:srgbClr val="FE0000"/>
              </a:solidFill>
              <a:round/>
              <a:headEnd/>
              <a:tailEnd/>
            </a:ln>
          </p:spPr>
          <p:txBody>
            <a:bodyPr/>
            <a:lstStyle/>
            <a:p>
              <a:endParaRPr lang="en-US"/>
            </a:p>
          </p:txBody>
        </p:sp>
        <p:sp>
          <p:nvSpPr>
            <p:cNvPr id="445" name="Line 970"/>
            <p:cNvSpPr>
              <a:spLocks noChangeShapeType="1"/>
            </p:cNvSpPr>
            <p:nvPr/>
          </p:nvSpPr>
          <p:spPr bwMode="auto">
            <a:xfrm>
              <a:off x="6433539" y="5192837"/>
              <a:ext cx="28230" cy="1528"/>
            </a:xfrm>
            <a:prstGeom prst="line">
              <a:avLst/>
            </a:prstGeom>
            <a:noFill/>
            <a:ln w="4">
              <a:solidFill>
                <a:srgbClr val="FE0000"/>
              </a:solidFill>
              <a:round/>
              <a:headEnd/>
              <a:tailEnd/>
            </a:ln>
          </p:spPr>
          <p:txBody>
            <a:bodyPr/>
            <a:lstStyle/>
            <a:p>
              <a:endParaRPr lang="en-US"/>
            </a:p>
          </p:txBody>
        </p:sp>
        <p:sp>
          <p:nvSpPr>
            <p:cNvPr id="446" name="Line 971"/>
            <p:cNvSpPr>
              <a:spLocks noChangeShapeType="1"/>
            </p:cNvSpPr>
            <p:nvPr/>
          </p:nvSpPr>
          <p:spPr bwMode="auto">
            <a:xfrm flipV="1">
              <a:off x="8357154" y="4867230"/>
              <a:ext cx="1345" cy="389811"/>
            </a:xfrm>
            <a:prstGeom prst="line">
              <a:avLst/>
            </a:prstGeom>
            <a:noFill/>
            <a:ln w="4">
              <a:solidFill>
                <a:srgbClr val="FE0000"/>
              </a:solidFill>
              <a:round/>
              <a:headEnd/>
              <a:tailEnd/>
            </a:ln>
          </p:spPr>
          <p:txBody>
            <a:bodyPr/>
            <a:lstStyle/>
            <a:p>
              <a:endParaRPr lang="en-US"/>
            </a:p>
          </p:txBody>
        </p:sp>
        <p:sp>
          <p:nvSpPr>
            <p:cNvPr id="447" name="Line 972"/>
            <p:cNvSpPr>
              <a:spLocks noChangeShapeType="1"/>
            </p:cNvSpPr>
            <p:nvPr/>
          </p:nvSpPr>
          <p:spPr bwMode="auto">
            <a:xfrm>
              <a:off x="8345057" y="4867230"/>
              <a:ext cx="25541" cy="1528"/>
            </a:xfrm>
            <a:prstGeom prst="line">
              <a:avLst/>
            </a:prstGeom>
            <a:noFill/>
            <a:ln w="4">
              <a:solidFill>
                <a:srgbClr val="FE0000"/>
              </a:solidFill>
              <a:round/>
              <a:headEnd/>
              <a:tailEnd/>
            </a:ln>
          </p:spPr>
          <p:txBody>
            <a:bodyPr/>
            <a:lstStyle/>
            <a:p>
              <a:endParaRPr lang="en-US"/>
            </a:p>
          </p:txBody>
        </p:sp>
        <p:sp>
          <p:nvSpPr>
            <p:cNvPr id="448" name="Line 973"/>
            <p:cNvSpPr>
              <a:spLocks noChangeShapeType="1"/>
            </p:cNvSpPr>
            <p:nvPr/>
          </p:nvSpPr>
          <p:spPr bwMode="auto">
            <a:xfrm>
              <a:off x="8357154" y="5257041"/>
              <a:ext cx="1345" cy="386753"/>
            </a:xfrm>
            <a:prstGeom prst="line">
              <a:avLst/>
            </a:prstGeom>
            <a:noFill/>
            <a:ln w="4">
              <a:solidFill>
                <a:srgbClr val="FE0000"/>
              </a:solidFill>
              <a:round/>
              <a:headEnd/>
              <a:tailEnd/>
            </a:ln>
          </p:spPr>
          <p:txBody>
            <a:bodyPr/>
            <a:lstStyle/>
            <a:p>
              <a:endParaRPr lang="en-US"/>
            </a:p>
          </p:txBody>
        </p:sp>
        <p:sp>
          <p:nvSpPr>
            <p:cNvPr id="449" name="Line 974"/>
            <p:cNvSpPr>
              <a:spLocks noChangeShapeType="1"/>
            </p:cNvSpPr>
            <p:nvPr/>
          </p:nvSpPr>
          <p:spPr bwMode="auto">
            <a:xfrm>
              <a:off x="8345057" y="5643795"/>
              <a:ext cx="25541" cy="1528"/>
            </a:xfrm>
            <a:prstGeom prst="line">
              <a:avLst/>
            </a:prstGeom>
            <a:noFill/>
            <a:ln w="4">
              <a:solidFill>
                <a:srgbClr val="FE0000"/>
              </a:solidFill>
              <a:round/>
              <a:headEnd/>
              <a:tailEnd/>
            </a:ln>
          </p:spPr>
          <p:txBody>
            <a:bodyPr/>
            <a:lstStyle/>
            <a:p>
              <a:endParaRPr lang="en-US"/>
            </a:p>
          </p:txBody>
        </p:sp>
        <p:sp>
          <p:nvSpPr>
            <p:cNvPr id="450" name="Freeform 975"/>
            <p:cNvSpPr>
              <a:spLocks/>
            </p:cNvSpPr>
            <p:nvPr/>
          </p:nvSpPr>
          <p:spPr bwMode="auto">
            <a:xfrm>
              <a:off x="6424129" y="4780096"/>
              <a:ext cx="43016" cy="48917"/>
            </a:xfrm>
            <a:custGeom>
              <a:avLst/>
              <a:gdLst>
                <a:gd name="T0" fmla="*/ 32 w 32"/>
                <a:gd name="T1" fmla="*/ 15 h 32"/>
                <a:gd name="T2" fmla="*/ 32 w 32"/>
                <a:gd name="T3" fmla="*/ 21 h 32"/>
                <a:gd name="T4" fmla="*/ 28 w 32"/>
                <a:gd name="T5" fmla="*/ 25 h 32"/>
                <a:gd name="T6" fmla="*/ 23 w 32"/>
                <a:gd name="T7" fmla="*/ 30 h 32"/>
                <a:gd name="T8" fmla="*/ 17 w 32"/>
                <a:gd name="T9" fmla="*/ 32 h 32"/>
                <a:gd name="T10" fmla="*/ 11 w 32"/>
                <a:gd name="T11" fmla="*/ 30 h 32"/>
                <a:gd name="T12" fmla="*/ 4 w 32"/>
                <a:gd name="T13" fmla="*/ 25 h 32"/>
                <a:gd name="T14" fmla="*/ 2 w 32"/>
                <a:gd name="T15" fmla="*/ 21 h 32"/>
                <a:gd name="T16" fmla="*/ 0 w 32"/>
                <a:gd name="T17" fmla="*/ 15 h 32"/>
                <a:gd name="T18" fmla="*/ 2 w 32"/>
                <a:gd name="T19" fmla="*/ 9 h 32"/>
                <a:gd name="T20" fmla="*/ 4 w 32"/>
                <a:gd name="T21" fmla="*/ 4 h 32"/>
                <a:gd name="T22" fmla="*/ 11 w 32"/>
                <a:gd name="T23" fmla="*/ 0 h 32"/>
                <a:gd name="T24" fmla="*/ 17 w 32"/>
                <a:gd name="T25" fmla="*/ 0 h 32"/>
                <a:gd name="T26" fmla="*/ 23 w 32"/>
                <a:gd name="T27" fmla="*/ 0 h 32"/>
                <a:gd name="T28" fmla="*/ 28 w 32"/>
                <a:gd name="T29" fmla="*/ 4 h 32"/>
                <a:gd name="T30" fmla="*/ 32 w 32"/>
                <a:gd name="T31" fmla="*/ 9 h 32"/>
                <a:gd name="T32" fmla="*/ 32 w 32"/>
                <a:gd name="T33" fmla="*/ 15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32"/>
                <a:gd name="T53" fmla="*/ 32 w 32"/>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32">
                  <a:moveTo>
                    <a:pt x="32" y="15"/>
                  </a:moveTo>
                  <a:lnTo>
                    <a:pt x="32" y="21"/>
                  </a:lnTo>
                  <a:lnTo>
                    <a:pt x="28" y="25"/>
                  </a:lnTo>
                  <a:lnTo>
                    <a:pt x="23" y="30"/>
                  </a:lnTo>
                  <a:lnTo>
                    <a:pt x="17" y="32"/>
                  </a:lnTo>
                  <a:lnTo>
                    <a:pt x="11" y="30"/>
                  </a:lnTo>
                  <a:lnTo>
                    <a:pt x="4" y="25"/>
                  </a:lnTo>
                  <a:lnTo>
                    <a:pt x="2" y="21"/>
                  </a:lnTo>
                  <a:lnTo>
                    <a:pt x="0" y="15"/>
                  </a:lnTo>
                  <a:lnTo>
                    <a:pt x="2" y="9"/>
                  </a:lnTo>
                  <a:lnTo>
                    <a:pt x="4" y="4"/>
                  </a:lnTo>
                  <a:lnTo>
                    <a:pt x="11" y="0"/>
                  </a:lnTo>
                  <a:lnTo>
                    <a:pt x="17" y="0"/>
                  </a:lnTo>
                  <a:lnTo>
                    <a:pt x="23" y="0"/>
                  </a:lnTo>
                  <a:lnTo>
                    <a:pt x="28" y="4"/>
                  </a:lnTo>
                  <a:lnTo>
                    <a:pt x="32" y="9"/>
                  </a:lnTo>
                  <a:lnTo>
                    <a:pt x="32" y="15"/>
                  </a:lnTo>
                </a:path>
              </a:pathLst>
            </a:custGeom>
            <a:noFill/>
            <a:ln w="4">
              <a:solidFill>
                <a:srgbClr val="000000"/>
              </a:solidFill>
              <a:round/>
              <a:headEnd/>
              <a:tailEnd/>
            </a:ln>
          </p:spPr>
          <p:txBody>
            <a:bodyPr/>
            <a:lstStyle/>
            <a:p>
              <a:endParaRPr lang="en-US"/>
            </a:p>
          </p:txBody>
        </p:sp>
        <p:sp>
          <p:nvSpPr>
            <p:cNvPr id="451" name="Freeform 976"/>
            <p:cNvSpPr>
              <a:spLocks/>
            </p:cNvSpPr>
            <p:nvPr/>
          </p:nvSpPr>
          <p:spPr bwMode="auto">
            <a:xfrm>
              <a:off x="8336991" y="5231054"/>
              <a:ext cx="41672" cy="48917"/>
            </a:xfrm>
            <a:custGeom>
              <a:avLst/>
              <a:gdLst>
                <a:gd name="T0" fmla="*/ 31 w 31"/>
                <a:gd name="T1" fmla="*/ 17 h 32"/>
                <a:gd name="T2" fmla="*/ 29 w 31"/>
                <a:gd name="T3" fmla="*/ 24 h 32"/>
                <a:gd name="T4" fmla="*/ 27 w 31"/>
                <a:gd name="T5" fmla="*/ 28 h 32"/>
                <a:gd name="T6" fmla="*/ 21 w 31"/>
                <a:gd name="T7" fmla="*/ 32 h 32"/>
                <a:gd name="T8" fmla="*/ 15 w 31"/>
                <a:gd name="T9" fmla="*/ 32 h 32"/>
                <a:gd name="T10" fmla="*/ 8 w 31"/>
                <a:gd name="T11" fmla="*/ 32 h 32"/>
                <a:gd name="T12" fmla="*/ 4 w 31"/>
                <a:gd name="T13" fmla="*/ 28 h 32"/>
                <a:gd name="T14" fmla="*/ 0 w 31"/>
                <a:gd name="T15" fmla="*/ 24 h 32"/>
                <a:gd name="T16" fmla="*/ 0 w 31"/>
                <a:gd name="T17" fmla="*/ 17 h 32"/>
                <a:gd name="T18" fmla="*/ 0 w 31"/>
                <a:gd name="T19" fmla="*/ 11 h 32"/>
                <a:gd name="T20" fmla="*/ 4 w 31"/>
                <a:gd name="T21" fmla="*/ 5 h 32"/>
                <a:gd name="T22" fmla="*/ 8 w 31"/>
                <a:gd name="T23" fmla="*/ 2 h 32"/>
                <a:gd name="T24" fmla="*/ 15 w 31"/>
                <a:gd name="T25" fmla="*/ 0 h 32"/>
                <a:gd name="T26" fmla="*/ 21 w 31"/>
                <a:gd name="T27" fmla="*/ 2 h 32"/>
                <a:gd name="T28" fmla="*/ 27 w 31"/>
                <a:gd name="T29" fmla="*/ 5 h 32"/>
                <a:gd name="T30" fmla="*/ 29 w 31"/>
                <a:gd name="T31" fmla="*/ 11 h 32"/>
                <a:gd name="T32" fmla="*/ 31 w 31"/>
                <a:gd name="T33" fmla="*/ 17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32"/>
                <a:gd name="T53" fmla="*/ 31 w 31"/>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32">
                  <a:moveTo>
                    <a:pt x="31" y="17"/>
                  </a:moveTo>
                  <a:lnTo>
                    <a:pt x="29" y="24"/>
                  </a:lnTo>
                  <a:lnTo>
                    <a:pt x="27" y="28"/>
                  </a:lnTo>
                  <a:lnTo>
                    <a:pt x="21" y="32"/>
                  </a:lnTo>
                  <a:lnTo>
                    <a:pt x="15" y="32"/>
                  </a:lnTo>
                  <a:lnTo>
                    <a:pt x="8" y="32"/>
                  </a:lnTo>
                  <a:lnTo>
                    <a:pt x="4" y="28"/>
                  </a:lnTo>
                  <a:lnTo>
                    <a:pt x="0" y="24"/>
                  </a:lnTo>
                  <a:lnTo>
                    <a:pt x="0" y="17"/>
                  </a:lnTo>
                  <a:lnTo>
                    <a:pt x="0" y="11"/>
                  </a:lnTo>
                  <a:lnTo>
                    <a:pt x="4" y="5"/>
                  </a:lnTo>
                  <a:lnTo>
                    <a:pt x="8" y="2"/>
                  </a:lnTo>
                  <a:lnTo>
                    <a:pt x="15" y="0"/>
                  </a:lnTo>
                  <a:lnTo>
                    <a:pt x="21" y="2"/>
                  </a:lnTo>
                  <a:lnTo>
                    <a:pt x="27" y="5"/>
                  </a:lnTo>
                  <a:lnTo>
                    <a:pt x="29" y="11"/>
                  </a:lnTo>
                  <a:lnTo>
                    <a:pt x="31" y="17"/>
                  </a:lnTo>
                </a:path>
              </a:pathLst>
            </a:custGeom>
            <a:noFill/>
            <a:ln w="4">
              <a:solidFill>
                <a:srgbClr val="000000"/>
              </a:solidFill>
              <a:round/>
              <a:headEnd/>
              <a:tailEnd/>
            </a:ln>
          </p:spPr>
          <p:txBody>
            <a:bodyPr/>
            <a:lstStyle/>
            <a:p>
              <a:endParaRPr lang="en-US"/>
            </a:p>
          </p:txBody>
        </p:sp>
        <p:sp>
          <p:nvSpPr>
            <p:cNvPr id="452" name="Freeform 977"/>
            <p:cNvSpPr>
              <a:spLocks/>
            </p:cNvSpPr>
            <p:nvPr/>
          </p:nvSpPr>
          <p:spPr bwMode="auto">
            <a:xfrm>
              <a:off x="6429506" y="4786210"/>
              <a:ext cx="32262" cy="36688"/>
            </a:xfrm>
            <a:custGeom>
              <a:avLst/>
              <a:gdLst>
                <a:gd name="T0" fmla="*/ 24 w 24"/>
                <a:gd name="T1" fmla="*/ 11 h 24"/>
                <a:gd name="T2" fmla="*/ 24 w 24"/>
                <a:gd name="T3" fmla="*/ 15 h 24"/>
                <a:gd name="T4" fmla="*/ 22 w 24"/>
                <a:gd name="T5" fmla="*/ 19 h 24"/>
                <a:gd name="T6" fmla="*/ 17 w 24"/>
                <a:gd name="T7" fmla="*/ 21 h 24"/>
                <a:gd name="T8" fmla="*/ 13 w 24"/>
                <a:gd name="T9" fmla="*/ 24 h 24"/>
                <a:gd name="T10" fmla="*/ 9 w 24"/>
                <a:gd name="T11" fmla="*/ 21 h 24"/>
                <a:gd name="T12" fmla="*/ 5 w 24"/>
                <a:gd name="T13" fmla="*/ 19 h 24"/>
                <a:gd name="T14" fmla="*/ 3 w 24"/>
                <a:gd name="T15" fmla="*/ 15 h 24"/>
                <a:gd name="T16" fmla="*/ 0 w 24"/>
                <a:gd name="T17" fmla="*/ 11 h 24"/>
                <a:gd name="T18" fmla="*/ 3 w 24"/>
                <a:gd name="T19" fmla="*/ 7 h 24"/>
                <a:gd name="T20" fmla="*/ 5 w 24"/>
                <a:gd name="T21" fmla="*/ 3 h 24"/>
                <a:gd name="T22" fmla="*/ 9 w 24"/>
                <a:gd name="T23" fmla="*/ 0 h 24"/>
                <a:gd name="T24" fmla="*/ 13 w 24"/>
                <a:gd name="T25" fmla="*/ 0 h 24"/>
                <a:gd name="T26" fmla="*/ 17 w 24"/>
                <a:gd name="T27" fmla="*/ 0 h 24"/>
                <a:gd name="T28" fmla="*/ 22 w 24"/>
                <a:gd name="T29" fmla="*/ 3 h 24"/>
                <a:gd name="T30" fmla="*/ 24 w 24"/>
                <a:gd name="T31" fmla="*/ 7 h 24"/>
                <a:gd name="T32" fmla="*/ 24 w 24"/>
                <a:gd name="T33" fmla="*/ 11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24"/>
                <a:gd name="T53" fmla="*/ 24 w 24"/>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24">
                  <a:moveTo>
                    <a:pt x="24" y="11"/>
                  </a:moveTo>
                  <a:lnTo>
                    <a:pt x="24" y="15"/>
                  </a:lnTo>
                  <a:lnTo>
                    <a:pt x="22" y="19"/>
                  </a:lnTo>
                  <a:lnTo>
                    <a:pt x="17" y="21"/>
                  </a:lnTo>
                  <a:lnTo>
                    <a:pt x="13" y="24"/>
                  </a:lnTo>
                  <a:lnTo>
                    <a:pt x="9" y="21"/>
                  </a:lnTo>
                  <a:lnTo>
                    <a:pt x="5" y="19"/>
                  </a:lnTo>
                  <a:lnTo>
                    <a:pt x="3" y="15"/>
                  </a:lnTo>
                  <a:lnTo>
                    <a:pt x="0" y="11"/>
                  </a:lnTo>
                  <a:lnTo>
                    <a:pt x="3" y="7"/>
                  </a:lnTo>
                  <a:lnTo>
                    <a:pt x="5" y="3"/>
                  </a:lnTo>
                  <a:lnTo>
                    <a:pt x="9" y="0"/>
                  </a:lnTo>
                  <a:lnTo>
                    <a:pt x="13" y="0"/>
                  </a:lnTo>
                  <a:lnTo>
                    <a:pt x="17" y="0"/>
                  </a:lnTo>
                  <a:lnTo>
                    <a:pt x="22" y="3"/>
                  </a:lnTo>
                  <a:lnTo>
                    <a:pt x="24" y="7"/>
                  </a:lnTo>
                  <a:lnTo>
                    <a:pt x="24" y="11"/>
                  </a:lnTo>
                  <a:close/>
                </a:path>
              </a:pathLst>
            </a:custGeom>
            <a:solidFill>
              <a:srgbClr val="FE0000"/>
            </a:solidFill>
            <a:ln w="0">
              <a:solidFill>
                <a:srgbClr val="FE0000"/>
              </a:solidFill>
              <a:round/>
              <a:headEnd/>
              <a:tailEnd/>
            </a:ln>
          </p:spPr>
          <p:txBody>
            <a:bodyPr/>
            <a:lstStyle/>
            <a:p>
              <a:endParaRPr lang="en-US"/>
            </a:p>
          </p:txBody>
        </p:sp>
        <p:sp>
          <p:nvSpPr>
            <p:cNvPr id="453" name="Freeform 978"/>
            <p:cNvSpPr>
              <a:spLocks/>
            </p:cNvSpPr>
            <p:nvPr/>
          </p:nvSpPr>
          <p:spPr bwMode="auto">
            <a:xfrm>
              <a:off x="8342368" y="5238697"/>
              <a:ext cx="30918" cy="35159"/>
            </a:xfrm>
            <a:custGeom>
              <a:avLst/>
              <a:gdLst>
                <a:gd name="T0" fmla="*/ 23 w 23"/>
                <a:gd name="T1" fmla="*/ 12 h 23"/>
                <a:gd name="T2" fmla="*/ 21 w 23"/>
                <a:gd name="T3" fmla="*/ 16 h 23"/>
                <a:gd name="T4" fmla="*/ 19 w 23"/>
                <a:gd name="T5" fmla="*/ 21 h 23"/>
                <a:gd name="T6" fmla="*/ 15 w 23"/>
                <a:gd name="T7" fmla="*/ 23 h 23"/>
                <a:gd name="T8" fmla="*/ 11 w 23"/>
                <a:gd name="T9" fmla="*/ 23 h 23"/>
                <a:gd name="T10" fmla="*/ 6 w 23"/>
                <a:gd name="T11" fmla="*/ 23 h 23"/>
                <a:gd name="T12" fmla="*/ 2 w 23"/>
                <a:gd name="T13" fmla="*/ 21 h 23"/>
                <a:gd name="T14" fmla="*/ 0 w 23"/>
                <a:gd name="T15" fmla="*/ 16 h 23"/>
                <a:gd name="T16" fmla="*/ 0 w 23"/>
                <a:gd name="T17" fmla="*/ 12 h 23"/>
                <a:gd name="T18" fmla="*/ 0 w 23"/>
                <a:gd name="T19" fmla="*/ 6 h 23"/>
                <a:gd name="T20" fmla="*/ 2 w 23"/>
                <a:gd name="T21" fmla="*/ 4 h 23"/>
                <a:gd name="T22" fmla="*/ 6 w 23"/>
                <a:gd name="T23" fmla="*/ 0 h 23"/>
                <a:gd name="T24" fmla="*/ 11 w 23"/>
                <a:gd name="T25" fmla="*/ 0 h 23"/>
                <a:gd name="T26" fmla="*/ 15 w 23"/>
                <a:gd name="T27" fmla="*/ 0 h 23"/>
                <a:gd name="T28" fmla="*/ 19 w 23"/>
                <a:gd name="T29" fmla="*/ 4 h 23"/>
                <a:gd name="T30" fmla="*/ 21 w 23"/>
                <a:gd name="T31" fmla="*/ 6 h 23"/>
                <a:gd name="T32" fmla="*/ 23 w 23"/>
                <a:gd name="T33" fmla="*/ 12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
                <a:gd name="T52" fmla="*/ 0 h 23"/>
                <a:gd name="T53" fmla="*/ 23 w 23"/>
                <a:gd name="T54" fmla="*/ 23 h 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 h="23">
                  <a:moveTo>
                    <a:pt x="23" y="12"/>
                  </a:moveTo>
                  <a:lnTo>
                    <a:pt x="21" y="16"/>
                  </a:lnTo>
                  <a:lnTo>
                    <a:pt x="19" y="21"/>
                  </a:lnTo>
                  <a:lnTo>
                    <a:pt x="15" y="23"/>
                  </a:lnTo>
                  <a:lnTo>
                    <a:pt x="11" y="23"/>
                  </a:lnTo>
                  <a:lnTo>
                    <a:pt x="6" y="23"/>
                  </a:lnTo>
                  <a:lnTo>
                    <a:pt x="2" y="21"/>
                  </a:lnTo>
                  <a:lnTo>
                    <a:pt x="0" y="16"/>
                  </a:lnTo>
                  <a:lnTo>
                    <a:pt x="0" y="12"/>
                  </a:lnTo>
                  <a:lnTo>
                    <a:pt x="0" y="6"/>
                  </a:lnTo>
                  <a:lnTo>
                    <a:pt x="2" y="4"/>
                  </a:lnTo>
                  <a:lnTo>
                    <a:pt x="6" y="0"/>
                  </a:lnTo>
                  <a:lnTo>
                    <a:pt x="11" y="0"/>
                  </a:lnTo>
                  <a:lnTo>
                    <a:pt x="15" y="0"/>
                  </a:lnTo>
                  <a:lnTo>
                    <a:pt x="19" y="4"/>
                  </a:lnTo>
                  <a:lnTo>
                    <a:pt x="21" y="6"/>
                  </a:lnTo>
                  <a:lnTo>
                    <a:pt x="23" y="12"/>
                  </a:lnTo>
                  <a:close/>
                </a:path>
              </a:pathLst>
            </a:custGeom>
            <a:solidFill>
              <a:srgbClr val="FE0000"/>
            </a:solidFill>
            <a:ln w="0">
              <a:solidFill>
                <a:srgbClr val="FE0000"/>
              </a:solidFill>
              <a:round/>
              <a:headEnd/>
              <a:tailEnd/>
            </a:ln>
          </p:spPr>
          <p:txBody>
            <a:bodyPr/>
            <a:lstStyle/>
            <a:p>
              <a:endParaRPr lang="en-US"/>
            </a:p>
          </p:txBody>
        </p:sp>
        <p:sp>
          <p:nvSpPr>
            <p:cNvPr id="454" name="Freeform 980"/>
            <p:cNvSpPr>
              <a:spLocks/>
            </p:cNvSpPr>
            <p:nvPr/>
          </p:nvSpPr>
          <p:spPr bwMode="auto">
            <a:xfrm>
              <a:off x="6390523" y="4448374"/>
              <a:ext cx="30918" cy="38216"/>
            </a:xfrm>
            <a:custGeom>
              <a:avLst/>
              <a:gdLst>
                <a:gd name="T0" fmla="*/ 23 w 23"/>
                <a:gd name="T1" fmla="*/ 13 h 25"/>
                <a:gd name="T2" fmla="*/ 21 w 23"/>
                <a:gd name="T3" fmla="*/ 17 h 25"/>
                <a:gd name="T4" fmla="*/ 19 w 23"/>
                <a:gd name="T5" fmla="*/ 21 h 25"/>
                <a:gd name="T6" fmla="*/ 15 w 23"/>
                <a:gd name="T7" fmla="*/ 23 h 25"/>
                <a:gd name="T8" fmla="*/ 10 w 23"/>
                <a:gd name="T9" fmla="*/ 25 h 25"/>
                <a:gd name="T10" fmla="*/ 6 w 23"/>
                <a:gd name="T11" fmla="*/ 23 h 25"/>
                <a:gd name="T12" fmla="*/ 2 w 23"/>
                <a:gd name="T13" fmla="*/ 21 h 25"/>
                <a:gd name="T14" fmla="*/ 0 w 23"/>
                <a:gd name="T15" fmla="*/ 17 h 25"/>
                <a:gd name="T16" fmla="*/ 0 w 23"/>
                <a:gd name="T17" fmla="*/ 13 h 25"/>
                <a:gd name="T18" fmla="*/ 0 w 23"/>
                <a:gd name="T19" fmla="*/ 8 h 25"/>
                <a:gd name="T20" fmla="*/ 2 w 23"/>
                <a:gd name="T21" fmla="*/ 4 h 25"/>
                <a:gd name="T22" fmla="*/ 6 w 23"/>
                <a:gd name="T23" fmla="*/ 2 h 25"/>
                <a:gd name="T24" fmla="*/ 10 w 23"/>
                <a:gd name="T25" fmla="*/ 0 h 25"/>
                <a:gd name="T26" fmla="*/ 15 w 23"/>
                <a:gd name="T27" fmla="*/ 2 h 25"/>
                <a:gd name="T28" fmla="*/ 19 w 23"/>
                <a:gd name="T29" fmla="*/ 4 h 25"/>
                <a:gd name="T30" fmla="*/ 21 w 23"/>
                <a:gd name="T31" fmla="*/ 8 h 25"/>
                <a:gd name="T32" fmla="*/ 23 w 23"/>
                <a:gd name="T33" fmla="*/ 13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
                <a:gd name="T52" fmla="*/ 0 h 25"/>
                <a:gd name="T53" fmla="*/ 23 w 23"/>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 h="25">
                  <a:moveTo>
                    <a:pt x="23" y="13"/>
                  </a:moveTo>
                  <a:lnTo>
                    <a:pt x="21" y="17"/>
                  </a:lnTo>
                  <a:lnTo>
                    <a:pt x="19" y="21"/>
                  </a:lnTo>
                  <a:lnTo>
                    <a:pt x="15" y="23"/>
                  </a:lnTo>
                  <a:lnTo>
                    <a:pt x="10" y="25"/>
                  </a:lnTo>
                  <a:lnTo>
                    <a:pt x="6" y="23"/>
                  </a:lnTo>
                  <a:lnTo>
                    <a:pt x="2" y="21"/>
                  </a:lnTo>
                  <a:lnTo>
                    <a:pt x="0" y="17"/>
                  </a:lnTo>
                  <a:lnTo>
                    <a:pt x="0" y="13"/>
                  </a:lnTo>
                  <a:lnTo>
                    <a:pt x="0" y="8"/>
                  </a:lnTo>
                  <a:lnTo>
                    <a:pt x="2" y="4"/>
                  </a:lnTo>
                  <a:lnTo>
                    <a:pt x="6" y="2"/>
                  </a:lnTo>
                  <a:lnTo>
                    <a:pt x="10" y="0"/>
                  </a:lnTo>
                  <a:lnTo>
                    <a:pt x="15" y="2"/>
                  </a:lnTo>
                  <a:lnTo>
                    <a:pt x="19" y="4"/>
                  </a:lnTo>
                  <a:lnTo>
                    <a:pt x="21" y="8"/>
                  </a:lnTo>
                  <a:lnTo>
                    <a:pt x="23" y="13"/>
                  </a:lnTo>
                  <a:close/>
                </a:path>
              </a:pathLst>
            </a:custGeom>
            <a:solidFill>
              <a:srgbClr val="00FEFE"/>
            </a:solidFill>
            <a:ln w="0">
              <a:solidFill>
                <a:srgbClr val="00FEFE"/>
              </a:solidFill>
              <a:round/>
              <a:headEnd/>
              <a:tailEnd/>
            </a:ln>
          </p:spPr>
          <p:txBody>
            <a:bodyPr/>
            <a:lstStyle/>
            <a:p>
              <a:endParaRPr lang="en-US"/>
            </a:p>
          </p:txBody>
        </p:sp>
        <p:sp>
          <p:nvSpPr>
            <p:cNvPr id="455" name="Freeform 981"/>
            <p:cNvSpPr>
              <a:spLocks/>
            </p:cNvSpPr>
            <p:nvPr/>
          </p:nvSpPr>
          <p:spPr bwMode="auto">
            <a:xfrm>
              <a:off x="8299352" y="5148506"/>
              <a:ext cx="32262" cy="35159"/>
            </a:xfrm>
            <a:custGeom>
              <a:avLst/>
              <a:gdLst>
                <a:gd name="T0" fmla="*/ 24 w 24"/>
                <a:gd name="T1" fmla="*/ 12 h 23"/>
                <a:gd name="T2" fmla="*/ 24 w 24"/>
                <a:gd name="T3" fmla="*/ 16 h 23"/>
                <a:gd name="T4" fmla="*/ 21 w 24"/>
                <a:gd name="T5" fmla="*/ 21 h 23"/>
                <a:gd name="T6" fmla="*/ 17 w 24"/>
                <a:gd name="T7" fmla="*/ 23 h 23"/>
                <a:gd name="T8" fmla="*/ 13 w 24"/>
                <a:gd name="T9" fmla="*/ 23 h 23"/>
                <a:gd name="T10" fmla="*/ 9 w 24"/>
                <a:gd name="T11" fmla="*/ 23 h 23"/>
                <a:gd name="T12" fmla="*/ 5 w 24"/>
                <a:gd name="T13" fmla="*/ 21 h 23"/>
                <a:gd name="T14" fmla="*/ 3 w 24"/>
                <a:gd name="T15" fmla="*/ 16 h 23"/>
                <a:gd name="T16" fmla="*/ 0 w 24"/>
                <a:gd name="T17" fmla="*/ 12 h 23"/>
                <a:gd name="T18" fmla="*/ 3 w 24"/>
                <a:gd name="T19" fmla="*/ 6 h 23"/>
                <a:gd name="T20" fmla="*/ 5 w 24"/>
                <a:gd name="T21" fmla="*/ 4 h 23"/>
                <a:gd name="T22" fmla="*/ 9 w 24"/>
                <a:gd name="T23" fmla="*/ 0 h 23"/>
                <a:gd name="T24" fmla="*/ 13 w 24"/>
                <a:gd name="T25" fmla="*/ 0 h 23"/>
                <a:gd name="T26" fmla="*/ 17 w 24"/>
                <a:gd name="T27" fmla="*/ 0 h 23"/>
                <a:gd name="T28" fmla="*/ 21 w 24"/>
                <a:gd name="T29" fmla="*/ 4 h 23"/>
                <a:gd name="T30" fmla="*/ 24 w 24"/>
                <a:gd name="T31" fmla="*/ 6 h 23"/>
                <a:gd name="T32" fmla="*/ 24 w 24"/>
                <a:gd name="T33" fmla="*/ 12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23"/>
                <a:gd name="T53" fmla="*/ 24 w 24"/>
                <a:gd name="T54" fmla="*/ 23 h 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23">
                  <a:moveTo>
                    <a:pt x="24" y="12"/>
                  </a:moveTo>
                  <a:lnTo>
                    <a:pt x="24" y="16"/>
                  </a:lnTo>
                  <a:lnTo>
                    <a:pt x="21" y="21"/>
                  </a:lnTo>
                  <a:lnTo>
                    <a:pt x="17" y="23"/>
                  </a:lnTo>
                  <a:lnTo>
                    <a:pt x="13" y="23"/>
                  </a:lnTo>
                  <a:lnTo>
                    <a:pt x="9" y="23"/>
                  </a:lnTo>
                  <a:lnTo>
                    <a:pt x="5" y="21"/>
                  </a:lnTo>
                  <a:lnTo>
                    <a:pt x="3" y="16"/>
                  </a:lnTo>
                  <a:lnTo>
                    <a:pt x="0" y="12"/>
                  </a:lnTo>
                  <a:lnTo>
                    <a:pt x="3" y="6"/>
                  </a:lnTo>
                  <a:lnTo>
                    <a:pt x="5" y="4"/>
                  </a:lnTo>
                  <a:lnTo>
                    <a:pt x="9" y="0"/>
                  </a:lnTo>
                  <a:lnTo>
                    <a:pt x="13" y="0"/>
                  </a:lnTo>
                  <a:lnTo>
                    <a:pt x="17" y="0"/>
                  </a:lnTo>
                  <a:lnTo>
                    <a:pt x="21" y="4"/>
                  </a:lnTo>
                  <a:lnTo>
                    <a:pt x="24" y="6"/>
                  </a:lnTo>
                  <a:lnTo>
                    <a:pt x="24" y="12"/>
                  </a:lnTo>
                  <a:close/>
                </a:path>
              </a:pathLst>
            </a:custGeom>
            <a:solidFill>
              <a:srgbClr val="00FEFE"/>
            </a:solidFill>
            <a:ln w="0">
              <a:solidFill>
                <a:srgbClr val="00FEFE"/>
              </a:solidFill>
              <a:round/>
              <a:headEnd/>
              <a:tailEnd/>
            </a:ln>
          </p:spPr>
          <p:txBody>
            <a:bodyPr/>
            <a:lstStyle/>
            <a:p>
              <a:endParaRPr lang="en-US"/>
            </a:p>
          </p:txBody>
        </p:sp>
        <p:sp>
          <p:nvSpPr>
            <p:cNvPr id="456" name="Line 982"/>
            <p:cNvSpPr>
              <a:spLocks noChangeShapeType="1"/>
            </p:cNvSpPr>
            <p:nvPr/>
          </p:nvSpPr>
          <p:spPr bwMode="auto">
            <a:xfrm>
              <a:off x="6149903" y="6033606"/>
              <a:ext cx="1345" cy="35159"/>
            </a:xfrm>
            <a:prstGeom prst="line">
              <a:avLst/>
            </a:prstGeom>
            <a:noFill/>
            <a:ln w="4">
              <a:solidFill>
                <a:srgbClr val="000000"/>
              </a:solidFill>
              <a:round/>
              <a:headEnd/>
              <a:tailEnd/>
            </a:ln>
          </p:spPr>
          <p:txBody>
            <a:bodyPr/>
            <a:lstStyle/>
            <a:p>
              <a:endParaRPr lang="en-US"/>
            </a:p>
          </p:txBody>
        </p:sp>
        <p:sp>
          <p:nvSpPr>
            <p:cNvPr id="457" name="Line 983"/>
            <p:cNvSpPr>
              <a:spLocks noChangeShapeType="1"/>
            </p:cNvSpPr>
            <p:nvPr/>
          </p:nvSpPr>
          <p:spPr bwMode="auto">
            <a:xfrm flipV="1">
              <a:off x="6149903" y="3497541"/>
              <a:ext cx="1345" cy="35159"/>
            </a:xfrm>
            <a:prstGeom prst="line">
              <a:avLst/>
            </a:prstGeom>
            <a:noFill/>
            <a:ln w="4">
              <a:solidFill>
                <a:srgbClr val="000000"/>
              </a:solidFill>
              <a:round/>
              <a:headEnd/>
              <a:tailEnd/>
            </a:ln>
          </p:spPr>
          <p:txBody>
            <a:bodyPr/>
            <a:lstStyle/>
            <a:p>
              <a:endParaRPr lang="en-US"/>
            </a:p>
          </p:txBody>
        </p:sp>
        <p:sp>
          <p:nvSpPr>
            <p:cNvPr id="458" name="Line 984"/>
            <p:cNvSpPr>
              <a:spLocks noChangeShapeType="1"/>
            </p:cNvSpPr>
            <p:nvPr/>
          </p:nvSpPr>
          <p:spPr bwMode="auto">
            <a:xfrm>
              <a:off x="6231902" y="6033606"/>
              <a:ext cx="1345" cy="35159"/>
            </a:xfrm>
            <a:prstGeom prst="line">
              <a:avLst/>
            </a:prstGeom>
            <a:noFill/>
            <a:ln w="4">
              <a:solidFill>
                <a:srgbClr val="000000"/>
              </a:solidFill>
              <a:round/>
              <a:headEnd/>
              <a:tailEnd/>
            </a:ln>
          </p:spPr>
          <p:txBody>
            <a:bodyPr/>
            <a:lstStyle/>
            <a:p>
              <a:endParaRPr lang="en-US"/>
            </a:p>
          </p:txBody>
        </p:sp>
        <p:sp>
          <p:nvSpPr>
            <p:cNvPr id="459" name="Line 985"/>
            <p:cNvSpPr>
              <a:spLocks noChangeShapeType="1"/>
            </p:cNvSpPr>
            <p:nvPr/>
          </p:nvSpPr>
          <p:spPr bwMode="auto">
            <a:xfrm flipV="1">
              <a:off x="6231902" y="3497541"/>
              <a:ext cx="1345" cy="35159"/>
            </a:xfrm>
            <a:prstGeom prst="line">
              <a:avLst/>
            </a:prstGeom>
            <a:noFill/>
            <a:ln w="4">
              <a:solidFill>
                <a:srgbClr val="000000"/>
              </a:solidFill>
              <a:round/>
              <a:headEnd/>
              <a:tailEnd/>
            </a:ln>
          </p:spPr>
          <p:txBody>
            <a:bodyPr/>
            <a:lstStyle/>
            <a:p>
              <a:endParaRPr lang="en-US"/>
            </a:p>
          </p:txBody>
        </p:sp>
        <p:sp>
          <p:nvSpPr>
            <p:cNvPr id="460" name="Line 986"/>
            <p:cNvSpPr>
              <a:spLocks noChangeShapeType="1"/>
            </p:cNvSpPr>
            <p:nvPr/>
          </p:nvSpPr>
          <p:spPr bwMode="auto">
            <a:xfrm>
              <a:off x="6313901" y="6033606"/>
              <a:ext cx="1345" cy="35159"/>
            </a:xfrm>
            <a:prstGeom prst="line">
              <a:avLst/>
            </a:prstGeom>
            <a:noFill/>
            <a:ln w="4">
              <a:solidFill>
                <a:srgbClr val="000000"/>
              </a:solidFill>
              <a:round/>
              <a:headEnd/>
              <a:tailEnd/>
            </a:ln>
          </p:spPr>
          <p:txBody>
            <a:bodyPr/>
            <a:lstStyle/>
            <a:p>
              <a:endParaRPr lang="en-US"/>
            </a:p>
          </p:txBody>
        </p:sp>
        <p:sp>
          <p:nvSpPr>
            <p:cNvPr id="461" name="Line 987"/>
            <p:cNvSpPr>
              <a:spLocks noChangeShapeType="1"/>
            </p:cNvSpPr>
            <p:nvPr/>
          </p:nvSpPr>
          <p:spPr bwMode="auto">
            <a:xfrm flipV="1">
              <a:off x="6313901" y="3497541"/>
              <a:ext cx="1345" cy="35159"/>
            </a:xfrm>
            <a:prstGeom prst="line">
              <a:avLst/>
            </a:prstGeom>
            <a:noFill/>
            <a:ln w="4">
              <a:solidFill>
                <a:srgbClr val="000000"/>
              </a:solidFill>
              <a:round/>
              <a:headEnd/>
              <a:tailEnd/>
            </a:ln>
          </p:spPr>
          <p:txBody>
            <a:bodyPr/>
            <a:lstStyle/>
            <a:p>
              <a:endParaRPr lang="en-US"/>
            </a:p>
          </p:txBody>
        </p:sp>
        <p:sp>
          <p:nvSpPr>
            <p:cNvPr id="462" name="Line 988"/>
            <p:cNvSpPr>
              <a:spLocks noChangeShapeType="1"/>
            </p:cNvSpPr>
            <p:nvPr/>
          </p:nvSpPr>
          <p:spPr bwMode="auto">
            <a:xfrm>
              <a:off x="6395900" y="6033606"/>
              <a:ext cx="1345" cy="35159"/>
            </a:xfrm>
            <a:prstGeom prst="line">
              <a:avLst/>
            </a:prstGeom>
            <a:noFill/>
            <a:ln w="4">
              <a:solidFill>
                <a:srgbClr val="000000"/>
              </a:solidFill>
              <a:round/>
              <a:headEnd/>
              <a:tailEnd/>
            </a:ln>
          </p:spPr>
          <p:txBody>
            <a:bodyPr/>
            <a:lstStyle/>
            <a:p>
              <a:endParaRPr lang="en-US"/>
            </a:p>
          </p:txBody>
        </p:sp>
        <p:sp>
          <p:nvSpPr>
            <p:cNvPr id="463" name="Line 989"/>
            <p:cNvSpPr>
              <a:spLocks noChangeShapeType="1"/>
            </p:cNvSpPr>
            <p:nvPr/>
          </p:nvSpPr>
          <p:spPr bwMode="auto">
            <a:xfrm flipV="1">
              <a:off x="6395900" y="3497541"/>
              <a:ext cx="1345" cy="35159"/>
            </a:xfrm>
            <a:prstGeom prst="line">
              <a:avLst/>
            </a:prstGeom>
            <a:noFill/>
            <a:ln w="4">
              <a:solidFill>
                <a:srgbClr val="000000"/>
              </a:solidFill>
              <a:round/>
              <a:headEnd/>
              <a:tailEnd/>
            </a:ln>
          </p:spPr>
          <p:txBody>
            <a:bodyPr/>
            <a:lstStyle/>
            <a:p>
              <a:endParaRPr lang="en-US"/>
            </a:p>
          </p:txBody>
        </p:sp>
        <p:sp>
          <p:nvSpPr>
            <p:cNvPr id="464" name="Line 990"/>
            <p:cNvSpPr>
              <a:spLocks noChangeShapeType="1"/>
            </p:cNvSpPr>
            <p:nvPr/>
          </p:nvSpPr>
          <p:spPr bwMode="auto">
            <a:xfrm>
              <a:off x="6477899" y="5995390"/>
              <a:ext cx="1345" cy="73376"/>
            </a:xfrm>
            <a:prstGeom prst="line">
              <a:avLst/>
            </a:prstGeom>
            <a:noFill/>
            <a:ln w="4">
              <a:solidFill>
                <a:srgbClr val="000000"/>
              </a:solidFill>
              <a:round/>
              <a:headEnd/>
              <a:tailEnd/>
            </a:ln>
          </p:spPr>
          <p:txBody>
            <a:bodyPr/>
            <a:lstStyle/>
            <a:p>
              <a:endParaRPr lang="en-US"/>
            </a:p>
          </p:txBody>
        </p:sp>
        <p:sp>
          <p:nvSpPr>
            <p:cNvPr id="465" name="Line 991"/>
            <p:cNvSpPr>
              <a:spLocks noChangeShapeType="1"/>
            </p:cNvSpPr>
            <p:nvPr/>
          </p:nvSpPr>
          <p:spPr bwMode="auto">
            <a:xfrm flipV="1">
              <a:off x="6477899" y="3497541"/>
              <a:ext cx="1345" cy="74904"/>
            </a:xfrm>
            <a:prstGeom prst="line">
              <a:avLst/>
            </a:prstGeom>
            <a:noFill/>
            <a:ln w="4">
              <a:solidFill>
                <a:srgbClr val="000000"/>
              </a:solidFill>
              <a:round/>
              <a:headEnd/>
              <a:tailEnd/>
            </a:ln>
          </p:spPr>
          <p:txBody>
            <a:bodyPr/>
            <a:lstStyle/>
            <a:p>
              <a:endParaRPr lang="en-US"/>
            </a:p>
          </p:txBody>
        </p:sp>
        <p:sp>
          <p:nvSpPr>
            <p:cNvPr id="466" name="Line 992"/>
            <p:cNvSpPr>
              <a:spLocks noChangeShapeType="1"/>
            </p:cNvSpPr>
            <p:nvPr/>
          </p:nvSpPr>
          <p:spPr bwMode="auto">
            <a:xfrm>
              <a:off x="6563930" y="6033606"/>
              <a:ext cx="1345" cy="35159"/>
            </a:xfrm>
            <a:prstGeom prst="line">
              <a:avLst/>
            </a:prstGeom>
            <a:noFill/>
            <a:ln w="4">
              <a:solidFill>
                <a:srgbClr val="000000"/>
              </a:solidFill>
              <a:round/>
              <a:headEnd/>
              <a:tailEnd/>
            </a:ln>
          </p:spPr>
          <p:txBody>
            <a:bodyPr/>
            <a:lstStyle/>
            <a:p>
              <a:endParaRPr lang="en-US"/>
            </a:p>
          </p:txBody>
        </p:sp>
        <p:sp>
          <p:nvSpPr>
            <p:cNvPr id="467" name="Line 993"/>
            <p:cNvSpPr>
              <a:spLocks noChangeShapeType="1"/>
            </p:cNvSpPr>
            <p:nvPr/>
          </p:nvSpPr>
          <p:spPr bwMode="auto">
            <a:xfrm flipV="1">
              <a:off x="6563930" y="3497541"/>
              <a:ext cx="1345" cy="35159"/>
            </a:xfrm>
            <a:prstGeom prst="line">
              <a:avLst/>
            </a:prstGeom>
            <a:noFill/>
            <a:ln w="4">
              <a:solidFill>
                <a:srgbClr val="000000"/>
              </a:solidFill>
              <a:round/>
              <a:headEnd/>
              <a:tailEnd/>
            </a:ln>
          </p:spPr>
          <p:txBody>
            <a:bodyPr/>
            <a:lstStyle/>
            <a:p>
              <a:endParaRPr lang="en-US"/>
            </a:p>
          </p:txBody>
        </p:sp>
        <p:sp>
          <p:nvSpPr>
            <p:cNvPr id="468" name="Line 994"/>
            <p:cNvSpPr>
              <a:spLocks noChangeShapeType="1"/>
            </p:cNvSpPr>
            <p:nvPr/>
          </p:nvSpPr>
          <p:spPr bwMode="auto">
            <a:xfrm>
              <a:off x="6645930" y="6033606"/>
              <a:ext cx="1345" cy="35159"/>
            </a:xfrm>
            <a:prstGeom prst="line">
              <a:avLst/>
            </a:prstGeom>
            <a:noFill/>
            <a:ln w="4">
              <a:solidFill>
                <a:srgbClr val="000000"/>
              </a:solidFill>
              <a:round/>
              <a:headEnd/>
              <a:tailEnd/>
            </a:ln>
          </p:spPr>
          <p:txBody>
            <a:bodyPr/>
            <a:lstStyle/>
            <a:p>
              <a:endParaRPr lang="en-US"/>
            </a:p>
          </p:txBody>
        </p:sp>
        <p:sp>
          <p:nvSpPr>
            <p:cNvPr id="469" name="Line 995"/>
            <p:cNvSpPr>
              <a:spLocks noChangeShapeType="1"/>
            </p:cNvSpPr>
            <p:nvPr/>
          </p:nvSpPr>
          <p:spPr bwMode="auto">
            <a:xfrm flipV="1">
              <a:off x="6645930" y="3497541"/>
              <a:ext cx="1345" cy="35159"/>
            </a:xfrm>
            <a:prstGeom prst="line">
              <a:avLst/>
            </a:prstGeom>
            <a:noFill/>
            <a:ln w="4">
              <a:solidFill>
                <a:srgbClr val="000000"/>
              </a:solidFill>
              <a:round/>
              <a:headEnd/>
              <a:tailEnd/>
            </a:ln>
          </p:spPr>
          <p:txBody>
            <a:bodyPr/>
            <a:lstStyle/>
            <a:p>
              <a:endParaRPr lang="en-US"/>
            </a:p>
          </p:txBody>
        </p:sp>
        <p:sp>
          <p:nvSpPr>
            <p:cNvPr id="470" name="Line 997"/>
            <p:cNvSpPr>
              <a:spLocks noChangeShapeType="1"/>
            </p:cNvSpPr>
            <p:nvPr/>
          </p:nvSpPr>
          <p:spPr bwMode="auto">
            <a:xfrm>
              <a:off x="6727928" y="6033606"/>
              <a:ext cx="1345" cy="35159"/>
            </a:xfrm>
            <a:prstGeom prst="line">
              <a:avLst/>
            </a:prstGeom>
            <a:noFill/>
            <a:ln w="4">
              <a:solidFill>
                <a:srgbClr val="000000"/>
              </a:solidFill>
              <a:round/>
              <a:headEnd/>
              <a:tailEnd/>
            </a:ln>
          </p:spPr>
          <p:txBody>
            <a:bodyPr/>
            <a:lstStyle/>
            <a:p>
              <a:endParaRPr lang="en-US"/>
            </a:p>
          </p:txBody>
        </p:sp>
        <p:sp>
          <p:nvSpPr>
            <p:cNvPr id="471" name="Line 998"/>
            <p:cNvSpPr>
              <a:spLocks noChangeShapeType="1"/>
            </p:cNvSpPr>
            <p:nvPr/>
          </p:nvSpPr>
          <p:spPr bwMode="auto">
            <a:xfrm flipV="1">
              <a:off x="6727928" y="3497541"/>
              <a:ext cx="1345" cy="35159"/>
            </a:xfrm>
            <a:prstGeom prst="line">
              <a:avLst/>
            </a:prstGeom>
            <a:noFill/>
            <a:ln w="4">
              <a:solidFill>
                <a:srgbClr val="000000"/>
              </a:solidFill>
              <a:round/>
              <a:headEnd/>
              <a:tailEnd/>
            </a:ln>
          </p:spPr>
          <p:txBody>
            <a:bodyPr/>
            <a:lstStyle/>
            <a:p>
              <a:endParaRPr lang="en-US"/>
            </a:p>
          </p:txBody>
        </p:sp>
        <p:sp>
          <p:nvSpPr>
            <p:cNvPr id="472" name="Line 999"/>
            <p:cNvSpPr>
              <a:spLocks noChangeShapeType="1"/>
            </p:cNvSpPr>
            <p:nvPr/>
          </p:nvSpPr>
          <p:spPr bwMode="auto">
            <a:xfrm>
              <a:off x="6809928" y="6033606"/>
              <a:ext cx="1345" cy="35159"/>
            </a:xfrm>
            <a:prstGeom prst="line">
              <a:avLst/>
            </a:prstGeom>
            <a:noFill/>
            <a:ln w="4">
              <a:solidFill>
                <a:srgbClr val="000000"/>
              </a:solidFill>
              <a:round/>
              <a:headEnd/>
              <a:tailEnd/>
            </a:ln>
          </p:spPr>
          <p:txBody>
            <a:bodyPr/>
            <a:lstStyle/>
            <a:p>
              <a:endParaRPr lang="en-US"/>
            </a:p>
          </p:txBody>
        </p:sp>
        <p:sp>
          <p:nvSpPr>
            <p:cNvPr id="473" name="Line 1000"/>
            <p:cNvSpPr>
              <a:spLocks noChangeShapeType="1"/>
            </p:cNvSpPr>
            <p:nvPr/>
          </p:nvSpPr>
          <p:spPr bwMode="auto">
            <a:xfrm flipV="1">
              <a:off x="6809928" y="3497541"/>
              <a:ext cx="1345" cy="35159"/>
            </a:xfrm>
            <a:prstGeom prst="line">
              <a:avLst/>
            </a:prstGeom>
            <a:noFill/>
            <a:ln w="4">
              <a:solidFill>
                <a:srgbClr val="000000"/>
              </a:solidFill>
              <a:round/>
              <a:headEnd/>
              <a:tailEnd/>
            </a:ln>
          </p:spPr>
          <p:txBody>
            <a:bodyPr/>
            <a:lstStyle/>
            <a:p>
              <a:endParaRPr lang="en-US"/>
            </a:p>
          </p:txBody>
        </p:sp>
        <p:sp>
          <p:nvSpPr>
            <p:cNvPr id="474" name="Line 1001"/>
            <p:cNvSpPr>
              <a:spLocks noChangeShapeType="1"/>
            </p:cNvSpPr>
            <p:nvPr/>
          </p:nvSpPr>
          <p:spPr bwMode="auto">
            <a:xfrm>
              <a:off x="6891926" y="5995390"/>
              <a:ext cx="1345" cy="73376"/>
            </a:xfrm>
            <a:prstGeom prst="line">
              <a:avLst/>
            </a:prstGeom>
            <a:noFill/>
            <a:ln w="4">
              <a:solidFill>
                <a:srgbClr val="000000"/>
              </a:solidFill>
              <a:round/>
              <a:headEnd/>
              <a:tailEnd/>
            </a:ln>
          </p:spPr>
          <p:txBody>
            <a:bodyPr/>
            <a:lstStyle/>
            <a:p>
              <a:endParaRPr lang="en-US"/>
            </a:p>
          </p:txBody>
        </p:sp>
        <p:sp>
          <p:nvSpPr>
            <p:cNvPr id="475" name="Line 1002"/>
            <p:cNvSpPr>
              <a:spLocks noChangeShapeType="1"/>
            </p:cNvSpPr>
            <p:nvPr/>
          </p:nvSpPr>
          <p:spPr bwMode="auto">
            <a:xfrm flipV="1">
              <a:off x="6891926" y="3497541"/>
              <a:ext cx="1345" cy="74904"/>
            </a:xfrm>
            <a:prstGeom prst="line">
              <a:avLst/>
            </a:prstGeom>
            <a:noFill/>
            <a:ln w="4">
              <a:solidFill>
                <a:srgbClr val="000000"/>
              </a:solidFill>
              <a:round/>
              <a:headEnd/>
              <a:tailEnd/>
            </a:ln>
          </p:spPr>
          <p:txBody>
            <a:bodyPr/>
            <a:lstStyle/>
            <a:p>
              <a:endParaRPr lang="en-US"/>
            </a:p>
          </p:txBody>
        </p:sp>
        <p:sp>
          <p:nvSpPr>
            <p:cNvPr id="476" name="Line 1003"/>
            <p:cNvSpPr>
              <a:spLocks noChangeShapeType="1"/>
            </p:cNvSpPr>
            <p:nvPr/>
          </p:nvSpPr>
          <p:spPr bwMode="auto">
            <a:xfrm>
              <a:off x="6973926" y="6033606"/>
              <a:ext cx="1345" cy="35159"/>
            </a:xfrm>
            <a:prstGeom prst="line">
              <a:avLst/>
            </a:prstGeom>
            <a:noFill/>
            <a:ln w="4">
              <a:solidFill>
                <a:srgbClr val="000000"/>
              </a:solidFill>
              <a:round/>
              <a:headEnd/>
              <a:tailEnd/>
            </a:ln>
          </p:spPr>
          <p:txBody>
            <a:bodyPr/>
            <a:lstStyle/>
            <a:p>
              <a:endParaRPr lang="en-US"/>
            </a:p>
          </p:txBody>
        </p:sp>
        <p:sp>
          <p:nvSpPr>
            <p:cNvPr id="477" name="Line 1004"/>
            <p:cNvSpPr>
              <a:spLocks noChangeShapeType="1"/>
            </p:cNvSpPr>
            <p:nvPr/>
          </p:nvSpPr>
          <p:spPr bwMode="auto">
            <a:xfrm flipV="1">
              <a:off x="6973926" y="3497541"/>
              <a:ext cx="1345" cy="35159"/>
            </a:xfrm>
            <a:prstGeom prst="line">
              <a:avLst/>
            </a:prstGeom>
            <a:noFill/>
            <a:ln w="4">
              <a:solidFill>
                <a:srgbClr val="000000"/>
              </a:solidFill>
              <a:round/>
              <a:headEnd/>
              <a:tailEnd/>
            </a:ln>
          </p:spPr>
          <p:txBody>
            <a:bodyPr/>
            <a:lstStyle/>
            <a:p>
              <a:endParaRPr lang="en-US"/>
            </a:p>
          </p:txBody>
        </p:sp>
        <p:sp>
          <p:nvSpPr>
            <p:cNvPr id="478" name="Line 1005"/>
            <p:cNvSpPr>
              <a:spLocks noChangeShapeType="1"/>
            </p:cNvSpPr>
            <p:nvPr/>
          </p:nvSpPr>
          <p:spPr bwMode="auto">
            <a:xfrm>
              <a:off x="7055924" y="6033606"/>
              <a:ext cx="1345" cy="35159"/>
            </a:xfrm>
            <a:prstGeom prst="line">
              <a:avLst/>
            </a:prstGeom>
            <a:noFill/>
            <a:ln w="4">
              <a:solidFill>
                <a:srgbClr val="000000"/>
              </a:solidFill>
              <a:round/>
              <a:headEnd/>
              <a:tailEnd/>
            </a:ln>
          </p:spPr>
          <p:txBody>
            <a:bodyPr/>
            <a:lstStyle/>
            <a:p>
              <a:endParaRPr lang="en-US"/>
            </a:p>
          </p:txBody>
        </p:sp>
        <p:sp>
          <p:nvSpPr>
            <p:cNvPr id="479" name="Line 1006"/>
            <p:cNvSpPr>
              <a:spLocks noChangeShapeType="1"/>
            </p:cNvSpPr>
            <p:nvPr/>
          </p:nvSpPr>
          <p:spPr bwMode="auto">
            <a:xfrm flipV="1">
              <a:off x="7055924" y="3497541"/>
              <a:ext cx="1345" cy="35159"/>
            </a:xfrm>
            <a:prstGeom prst="line">
              <a:avLst/>
            </a:prstGeom>
            <a:noFill/>
            <a:ln w="4">
              <a:solidFill>
                <a:srgbClr val="000000"/>
              </a:solidFill>
              <a:round/>
              <a:headEnd/>
              <a:tailEnd/>
            </a:ln>
          </p:spPr>
          <p:txBody>
            <a:bodyPr/>
            <a:lstStyle/>
            <a:p>
              <a:endParaRPr lang="en-US"/>
            </a:p>
          </p:txBody>
        </p:sp>
        <p:sp>
          <p:nvSpPr>
            <p:cNvPr id="480" name="Line 1007"/>
            <p:cNvSpPr>
              <a:spLocks noChangeShapeType="1"/>
            </p:cNvSpPr>
            <p:nvPr/>
          </p:nvSpPr>
          <p:spPr bwMode="auto">
            <a:xfrm>
              <a:off x="7137924" y="6033606"/>
              <a:ext cx="1345" cy="35159"/>
            </a:xfrm>
            <a:prstGeom prst="line">
              <a:avLst/>
            </a:prstGeom>
            <a:noFill/>
            <a:ln w="4">
              <a:solidFill>
                <a:srgbClr val="000000"/>
              </a:solidFill>
              <a:round/>
              <a:headEnd/>
              <a:tailEnd/>
            </a:ln>
          </p:spPr>
          <p:txBody>
            <a:bodyPr/>
            <a:lstStyle/>
            <a:p>
              <a:endParaRPr lang="en-US"/>
            </a:p>
          </p:txBody>
        </p:sp>
        <p:sp>
          <p:nvSpPr>
            <p:cNvPr id="481" name="Line 1008"/>
            <p:cNvSpPr>
              <a:spLocks noChangeShapeType="1"/>
            </p:cNvSpPr>
            <p:nvPr/>
          </p:nvSpPr>
          <p:spPr bwMode="auto">
            <a:xfrm flipV="1">
              <a:off x="7137924" y="3497541"/>
              <a:ext cx="1345" cy="35159"/>
            </a:xfrm>
            <a:prstGeom prst="line">
              <a:avLst/>
            </a:prstGeom>
            <a:noFill/>
            <a:ln w="4">
              <a:solidFill>
                <a:srgbClr val="000000"/>
              </a:solidFill>
              <a:round/>
              <a:headEnd/>
              <a:tailEnd/>
            </a:ln>
          </p:spPr>
          <p:txBody>
            <a:bodyPr/>
            <a:lstStyle/>
            <a:p>
              <a:endParaRPr lang="en-US"/>
            </a:p>
          </p:txBody>
        </p:sp>
        <p:sp>
          <p:nvSpPr>
            <p:cNvPr id="482" name="Line 1009"/>
            <p:cNvSpPr>
              <a:spLocks noChangeShapeType="1"/>
            </p:cNvSpPr>
            <p:nvPr/>
          </p:nvSpPr>
          <p:spPr bwMode="auto">
            <a:xfrm>
              <a:off x="7219922" y="6033606"/>
              <a:ext cx="1345" cy="35159"/>
            </a:xfrm>
            <a:prstGeom prst="line">
              <a:avLst/>
            </a:prstGeom>
            <a:noFill/>
            <a:ln w="4">
              <a:solidFill>
                <a:srgbClr val="000000"/>
              </a:solidFill>
              <a:round/>
              <a:headEnd/>
              <a:tailEnd/>
            </a:ln>
          </p:spPr>
          <p:txBody>
            <a:bodyPr/>
            <a:lstStyle/>
            <a:p>
              <a:endParaRPr lang="en-US"/>
            </a:p>
          </p:txBody>
        </p:sp>
        <p:sp>
          <p:nvSpPr>
            <p:cNvPr id="483" name="Line 1010"/>
            <p:cNvSpPr>
              <a:spLocks noChangeShapeType="1"/>
            </p:cNvSpPr>
            <p:nvPr/>
          </p:nvSpPr>
          <p:spPr bwMode="auto">
            <a:xfrm flipV="1">
              <a:off x="7219922" y="3497541"/>
              <a:ext cx="1345" cy="35159"/>
            </a:xfrm>
            <a:prstGeom prst="line">
              <a:avLst/>
            </a:prstGeom>
            <a:noFill/>
            <a:ln w="4">
              <a:solidFill>
                <a:srgbClr val="000000"/>
              </a:solidFill>
              <a:round/>
              <a:headEnd/>
              <a:tailEnd/>
            </a:ln>
          </p:spPr>
          <p:txBody>
            <a:bodyPr/>
            <a:lstStyle/>
            <a:p>
              <a:endParaRPr lang="en-US"/>
            </a:p>
          </p:txBody>
        </p:sp>
        <p:sp>
          <p:nvSpPr>
            <p:cNvPr id="484" name="Line 1011"/>
            <p:cNvSpPr>
              <a:spLocks noChangeShapeType="1"/>
            </p:cNvSpPr>
            <p:nvPr/>
          </p:nvSpPr>
          <p:spPr bwMode="auto">
            <a:xfrm>
              <a:off x="7303266" y="5995390"/>
              <a:ext cx="1345" cy="73376"/>
            </a:xfrm>
            <a:prstGeom prst="line">
              <a:avLst/>
            </a:prstGeom>
            <a:noFill/>
            <a:ln w="4">
              <a:solidFill>
                <a:srgbClr val="000000"/>
              </a:solidFill>
              <a:round/>
              <a:headEnd/>
              <a:tailEnd/>
            </a:ln>
          </p:spPr>
          <p:txBody>
            <a:bodyPr/>
            <a:lstStyle/>
            <a:p>
              <a:endParaRPr lang="en-US"/>
            </a:p>
          </p:txBody>
        </p:sp>
        <p:sp>
          <p:nvSpPr>
            <p:cNvPr id="485" name="Line 1012"/>
            <p:cNvSpPr>
              <a:spLocks noChangeShapeType="1"/>
            </p:cNvSpPr>
            <p:nvPr/>
          </p:nvSpPr>
          <p:spPr bwMode="auto">
            <a:xfrm flipV="1">
              <a:off x="7303266" y="3497541"/>
              <a:ext cx="1345" cy="74904"/>
            </a:xfrm>
            <a:prstGeom prst="line">
              <a:avLst/>
            </a:prstGeom>
            <a:noFill/>
            <a:ln w="4">
              <a:solidFill>
                <a:srgbClr val="000000"/>
              </a:solidFill>
              <a:round/>
              <a:headEnd/>
              <a:tailEnd/>
            </a:ln>
          </p:spPr>
          <p:txBody>
            <a:bodyPr/>
            <a:lstStyle/>
            <a:p>
              <a:endParaRPr lang="en-US"/>
            </a:p>
          </p:txBody>
        </p:sp>
        <p:sp>
          <p:nvSpPr>
            <p:cNvPr id="486" name="Line 1013"/>
            <p:cNvSpPr>
              <a:spLocks noChangeShapeType="1"/>
            </p:cNvSpPr>
            <p:nvPr/>
          </p:nvSpPr>
          <p:spPr bwMode="auto">
            <a:xfrm>
              <a:off x="7385265" y="6033606"/>
              <a:ext cx="1345" cy="35159"/>
            </a:xfrm>
            <a:prstGeom prst="line">
              <a:avLst/>
            </a:prstGeom>
            <a:noFill/>
            <a:ln w="4">
              <a:solidFill>
                <a:srgbClr val="000000"/>
              </a:solidFill>
              <a:round/>
              <a:headEnd/>
              <a:tailEnd/>
            </a:ln>
          </p:spPr>
          <p:txBody>
            <a:bodyPr/>
            <a:lstStyle/>
            <a:p>
              <a:endParaRPr lang="en-US"/>
            </a:p>
          </p:txBody>
        </p:sp>
        <p:sp>
          <p:nvSpPr>
            <p:cNvPr id="487" name="Line 1014"/>
            <p:cNvSpPr>
              <a:spLocks noChangeShapeType="1"/>
            </p:cNvSpPr>
            <p:nvPr/>
          </p:nvSpPr>
          <p:spPr bwMode="auto">
            <a:xfrm flipV="1">
              <a:off x="7385265" y="3497541"/>
              <a:ext cx="1345" cy="35159"/>
            </a:xfrm>
            <a:prstGeom prst="line">
              <a:avLst/>
            </a:prstGeom>
            <a:noFill/>
            <a:ln w="4">
              <a:solidFill>
                <a:srgbClr val="000000"/>
              </a:solidFill>
              <a:round/>
              <a:headEnd/>
              <a:tailEnd/>
            </a:ln>
          </p:spPr>
          <p:txBody>
            <a:bodyPr/>
            <a:lstStyle/>
            <a:p>
              <a:endParaRPr lang="en-US"/>
            </a:p>
          </p:txBody>
        </p:sp>
        <p:sp>
          <p:nvSpPr>
            <p:cNvPr id="488" name="Line 1015"/>
            <p:cNvSpPr>
              <a:spLocks noChangeShapeType="1"/>
            </p:cNvSpPr>
            <p:nvPr/>
          </p:nvSpPr>
          <p:spPr bwMode="auto">
            <a:xfrm>
              <a:off x="7467264" y="6033606"/>
              <a:ext cx="1345" cy="35159"/>
            </a:xfrm>
            <a:prstGeom prst="line">
              <a:avLst/>
            </a:prstGeom>
            <a:noFill/>
            <a:ln w="4">
              <a:solidFill>
                <a:srgbClr val="000000"/>
              </a:solidFill>
              <a:round/>
              <a:headEnd/>
              <a:tailEnd/>
            </a:ln>
          </p:spPr>
          <p:txBody>
            <a:bodyPr/>
            <a:lstStyle/>
            <a:p>
              <a:endParaRPr lang="en-US"/>
            </a:p>
          </p:txBody>
        </p:sp>
        <p:sp>
          <p:nvSpPr>
            <p:cNvPr id="489" name="Line 1016"/>
            <p:cNvSpPr>
              <a:spLocks noChangeShapeType="1"/>
            </p:cNvSpPr>
            <p:nvPr/>
          </p:nvSpPr>
          <p:spPr bwMode="auto">
            <a:xfrm flipV="1">
              <a:off x="7467264" y="3497541"/>
              <a:ext cx="1345" cy="35159"/>
            </a:xfrm>
            <a:prstGeom prst="line">
              <a:avLst/>
            </a:prstGeom>
            <a:noFill/>
            <a:ln w="4">
              <a:solidFill>
                <a:srgbClr val="000000"/>
              </a:solidFill>
              <a:round/>
              <a:headEnd/>
              <a:tailEnd/>
            </a:ln>
          </p:spPr>
          <p:txBody>
            <a:bodyPr/>
            <a:lstStyle/>
            <a:p>
              <a:endParaRPr lang="en-US"/>
            </a:p>
          </p:txBody>
        </p:sp>
        <p:sp>
          <p:nvSpPr>
            <p:cNvPr id="490" name="Line 1017"/>
            <p:cNvSpPr>
              <a:spLocks noChangeShapeType="1"/>
            </p:cNvSpPr>
            <p:nvPr/>
          </p:nvSpPr>
          <p:spPr bwMode="auto">
            <a:xfrm>
              <a:off x="7549263" y="6033606"/>
              <a:ext cx="1345" cy="35159"/>
            </a:xfrm>
            <a:prstGeom prst="line">
              <a:avLst/>
            </a:prstGeom>
            <a:noFill/>
            <a:ln w="4">
              <a:solidFill>
                <a:srgbClr val="000000"/>
              </a:solidFill>
              <a:round/>
              <a:headEnd/>
              <a:tailEnd/>
            </a:ln>
          </p:spPr>
          <p:txBody>
            <a:bodyPr/>
            <a:lstStyle/>
            <a:p>
              <a:endParaRPr lang="en-US"/>
            </a:p>
          </p:txBody>
        </p:sp>
        <p:sp>
          <p:nvSpPr>
            <p:cNvPr id="491" name="Line 1018"/>
            <p:cNvSpPr>
              <a:spLocks noChangeShapeType="1"/>
            </p:cNvSpPr>
            <p:nvPr/>
          </p:nvSpPr>
          <p:spPr bwMode="auto">
            <a:xfrm flipV="1">
              <a:off x="7549263" y="3497541"/>
              <a:ext cx="1345" cy="35159"/>
            </a:xfrm>
            <a:prstGeom prst="line">
              <a:avLst/>
            </a:prstGeom>
            <a:noFill/>
            <a:ln w="4">
              <a:solidFill>
                <a:srgbClr val="000000"/>
              </a:solidFill>
              <a:round/>
              <a:headEnd/>
              <a:tailEnd/>
            </a:ln>
          </p:spPr>
          <p:txBody>
            <a:bodyPr/>
            <a:lstStyle/>
            <a:p>
              <a:endParaRPr lang="en-US"/>
            </a:p>
          </p:txBody>
        </p:sp>
        <p:sp>
          <p:nvSpPr>
            <p:cNvPr id="492" name="Line 1019"/>
            <p:cNvSpPr>
              <a:spLocks noChangeShapeType="1"/>
            </p:cNvSpPr>
            <p:nvPr/>
          </p:nvSpPr>
          <p:spPr bwMode="auto">
            <a:xfrm>
              <a:off x="7631262" y="6033606"/>
              <a:ext cx="1345" cy="35159"/>
            </a:xfrm>
            <a:prstGeom prst="line">
              <a:avLst/>
            </a:prstGeom>
            <a:noFill/>
            <a:ln w="4">
              <a:solidFill>
                <a:srgbClr val="000000"/>
              </a:solidFill>
              <a:round/>
              <a:headEnd/>
              <a:tailEnd/>
            </a:ln>
          </p:spPr>
          <p:txBody>
            <a:bodyPr/>
            <a:lstStyle/>
            <a:p>
              <a:endParaRPr lang="en-US"/>
            </a:p>
          </p:txBody>
        </p:sp>
        <p:sp>
          <p:nvSpPr>
            <p:cNvPr id="493" name="Line 1020"/>
            <p:cNvSpPr>
              <a:spLocks noChangeShapeType="1"/>
            </p:cNvSpPr>
            <p:nvPr/>
          </p:nvSpPr>
          <p:spPr bwMode="auto">
            <a:xfrm flipV="1">
              <a:off x="7631262" y="3497541"/>
              <a:ext cx="1345" cy="35159"/>
            </a:xfrm>
            <a:prstGeom prst="line">
              <a:avLst/>
            </a:prstGeom>
            <a:noFill/>
            <a:ln w="4">
              <a:solidFill>
                <a:srgbClr val="000000"/>
              </a:solidFill>
              <a:round/>
              <a:headEnd/>
              <a:tailEnd/>
            </a:ln>
          </p:spPr>
          <p:txBody>
            <a:bodyPr/>
            <a:lstStyle/>
            <a:p>
              <a:endParaRPr lang="en-US"/>
            </a:p>
          </p:txBody>
        </p:sp>
        <p:sp>
          <p:nvSpPr>
            <p:cNvPr id="494" name="Line 1021"/>
            <p:cNvSpPr>
              <a:spLocks noChangeShapeType="1"/>
            </p:cNvSpPr>
            <p:nvPr/>
          </p:nvSpPr>
          <p:spPr bwMode="auto">
            <a:xfrm>
              <a:off x="7715949" y="5995390"/>
              <a:ext cx="1345" cy="73376"/>
            </a:xfrm>
            <a:prstGeom prst="line">
              <a:avLst/>
            </a:prstGeom>
            <a:noFill/>
            <a:ln w="4">
              <a:solidFill>
                <a:srgbClr val="000000"/>
              </a:solidFill>
              <a:round/>
              <a:headEnd/>
              <a:tailEnd/>
            </a:ln>
          </p:spPr>
          <p:txBody>
            <a:bodyPr/>
            <a:lstStyle/>
            <a:p>
              <a:endParaRPr lang="en-US"/>
            </a:p>
          </p:txBody>
        </p:sp>
        <p:sp>
          <p:nvSpPr>
            <p:cNvPr id="495" name="Line 1022"/>
            <p:cNvSpPr>
              <a:spLocks noChangeShapeType="1"/>
            </p:cNvSpPr>
            <p:nvPr/>
          </p:nvSpPr>
          <p:spPr bwMode="auto">
            <a:xfrm flipV="1">
              <a:off x="7715949" y="3497541"/>
              <a:ext cx="1345" cy="74904"/>
            </a:xfrm>
            <a:prstGeom prst="line">
              <a:avLst/>
            </a:prstGeom>
            <a:noFill/>
            <a:ln w="4">
              <a:solidFill>
                <a:srgbClr val="000000"/>
              </a:solidFill>
              <a:round/>
              <a:headEnd/>
              <a:tailEnd/>
            </a:ln>
          </p:spPr>
          <p:txBody>
            <a:bodyPr/>
            <a:lstStyle/>
            <a:p>
              <a:endParaRPr lang="en-US"/>
            </a:p>
          </p:txBody>
        </p:sp>
        <p:sp>
          <p:nvSpPr>
            <p:cNvPr id="496" name="Line 1023"/>
            <p:cNvSpPr>
              <a:spLocks noChangeShapeType="1"/>
            </p:cNvSpPr>
            <p:nvPr/>
          </p:nvSpPr>
          <p:spPr bwMode="auto">
            <a:xfrm>
              <a:off x="7797948" y="6033606"/>
              <a:ext cx="1345" cy="35159"/>
            </a:xfrm>
            <a:prstGeom prst="line">
              <a:avLst/>
            </a:prstGeom>
            <a:noFill/>
            <a:ln w="4">
              <a:solidFill>
                <a:srgbClr val="000000"/>
              </a:solidFill>
              <a:round/>
              <a:headEnd/>
              <a:tailEnd/>
            </a:ln>
          </p:spPr>
          <p:txBody>
            <a:bodyPr/>
            <a:lstStyle/>
            <a:p>
              <a:endParaRPr lang="en-US"/>
            </a:p>
          </p:txBody>
        </p:sp>
        <p:sp>
          <p:nvSpPr>
            <p:cNvPr id="497" name="Line 1024"/>
            <p:cNvSpPr>
              <a:spLocks noChangeShapeType="1"/>
            </p:cNvSpPr>
            <p:nvPr/>
          </p:nvSpPr>
          <p:spPr bwMode="auto">
            <a:xfrm flipV="1">
              <a:off x="7797948" y="3497541"/>
              <a:ext cx="1345" cy="35159"/>
            </a:xfrm>
            <a:prstGeom prst="line">
              <a:avLst/>
            </a:prstGeom>
            <a:noFill/>
            <a:ln w="4">
              <a:solidFill>
                <a:srgbClr val="000000"/>
              </a:solidFill>
              <a:round/>
              <a:headEnd/>
              <a:tailEnd/>
            </a:ln>
          </p:spPr>
          <p:txBody>
            <a:bodyPr/>
            <a:lstStyle/>
            <a:p>
              <a:endParaRPr lang="en-US"/>
            </a:p>
          </p:txBody>
        </p:sp>
        <p:sp>
          <p:nvSpPr>
            <p:cNvPr id="498" name="Line 1025"/>
            <p:cNvSpPr>
              <a:spLocks noChangeShapeType="1"/>
            </p:cNvSpPr>
            <p:nvPr/>
          </p:nvSpPr>
          <p:spPr bwMode="auto">
            <a:xfrm>
              <a:off x="7881291" y="6033606"/>
              <a:ext cx="1345" cy="35159"/>
            </a:xfrm>
            <a:prstGeom prst="line">
              <a:avLst/>
            </a:prstGeom>
            <a:noFill/>
            <a:ln w="4">
              <a:solidFill>
                <a:srgbClr val="000000"/>
              </a:solidFill>
              <a:round/>
              <a:headEnd/>
              <a:tailEnd/>
            </a:ln>
          </p:spPr>
          <p:txBody>
            <a:bodyPr/>
            <a:lstStyle/>
            <a:p>
              <a:endParaRPr lang="en-US"/>
            </a:p>
          </p:txBody>
        </p:sp>
        <p:sp>
          <p:nvSpPr>
            <p:cNvPr id="499" name="Line 1026"/>
            <p:cNvSpPr>
              <a:spLocks noChangeShapeType="1"/>
            </p:cNvSpPr>
            <p:nvPr/>
          </p:nvSpPr>
          <p:spPr bwMode="auto">
            <a:xfrm flipV="1">
              <a:off x="7881291" y="3497541"/>
              <a:ext cx="1345" cy="35159"/>
            </a:xfrm>
            <a:prstGeom prst="line">
              <a:avLst/>
            </a:prstGeom>
            <a:noFill/>
            <a:ln w="4">
              <a:solidFill>
                <a:srgbClr val="000000"/>
              </a:solidFill>
              <a:round/>
              <a:headEnd/>
              <a:tailEnd/>
            </a:ln>
          </p:spPr>
          <p:txBody>
            <a:bodyPr/>
            <a:lstStyle/>
            <a:p>
              <a:endParaRPr lang="en-US"/>
            </a:p>
          </p:txBody>
        </p:sp>
        <p:sp>
          <p:nvSpPr>
            <p:cNvPr id="500" name="Line 1027"/>
            <p:cNvSpPr>
              <a:spLocks noChangeShapeType="1"/>
            </p:cNvSpPr>
            <p:nvPr/>
          </p:nvSpPr>
          <p:spPr bwMode="auto">
            <a:xfrm>
              <a:off x="7963291" y="6033606"/>
              <a:ext cx="1345" cy="35159"/>
            </a:xfrm>
            <a:prstGeom prst="line">
              <a:avLst/>
            </a:prstGeom>
            <a:noFill/>
            <a:ln w="4">
              <a:solidFill>
                <a:srgbClr val="000000"/>
              </a:solidFill>
              <a:round/>
              <a:headEnd/>
              <a:tailEnd/>
            </a:ln>
          </p:spPr>
          <p:txBody>
            <a:bodyPr/>
            <a:lstStyle/>
            <a:p>
              <a:endParaRPr lang="en-US"/>
            </a:p>
          </p:txBody>
        </p:sp>
        <p:sp>
          <p:nvSpPr>
            <p:cNvPr id="501" name="Line 1028"/>
            <p:cNvSpPr>
              <a:spLocks noChangeShapeType="1"/>
            </p:cNvSpPr>
            <p:nvPr/>
          </p:nvSpPr>
          <p:spPr bwMode="auto">
            <a:xfrm flipV="1">
              <a:off x="7963291" y="3497541"/>
              <a:ext cx="1345" cy="35159"/>
            </a:xfrm>
            <a:prstGeom prst="line">
              <a:avLst/>
            </a:prstGeom>
            <a:noFill/>
            <a:ln w="4">
              <a:solidFill>
                <a:srgbClr val="000000"/>
              </a:solidFill>
              <a:round/>
              <a:headEnd/>
              <a:tailEnd/>
            </a:ln>
          </p:spPr>
          <p:txBody>
            <a:bodyPr/>
            <a:lstStyle/>
            <a:p>
              <a:endParaRPr lang="en-US"/>
            </a:p>
          </p:txBody>
        </p:sp>
        <p:sp>
          <p:nvSpPr>
            <p:cNvPr id="502" name="Line 1029"/>
            <p:cNvSpPr>
              <a:spLocks noChangeShapeType="1"/>
            </p:cNvSpPr>
            <p:nvPr/>
          </p:nvSpPr>
          <p:spPr bwMode="auto">
            <a:xfrm>
              <a:off x="8045289" y="6033606"/>
              <a:ext cx="1345" cy="35159"/>
            </a:xfrm>
            <a:prstGeom prst="line">
              <a:avLst/>
            </a:prstGeom>
            <a:noFill/>
            <a:ln w="4">
              <a:solidFill>
                <a:srgbClr val="000000"/>
              </a:solidFill>
              <a:round/>
              <a:headEnd/>
              <a:tailEnd/>
            </a:ln>
          </p:spPr>
          <p:txBody>
            <a:bodyPr/>
            <a:lstStyle/>
            <a:p>
              <a:endParaRPr lang="en-US"/>
            </a:p>
          </p:txBody>
        </p:sp>
        <p:sp>
          <p:nvSpPr>
            <p:cNvPr id="503" name="Line 1030"/>
            <p:cNvSpPr>
              <a:spLocks noChangeShapeType="1"/>
            </p:cNvSpPr>
            <p:nvPr/>
          </p:nvSpPr>
          <p:spPr bwMode="auto">
            <a:xfrm flipV="1">
              <a:off x="8045289" y="3497541"/>
              <a:ext cx="1345" cy="35159"/>
            </a:xfrm>
            <a:prstGeom prst="line">
              <a:avLst/>
            </a:prstGeom>
            <a:noFill/>
            <a:ln w="4">
              <a:solidFill>
                <a:srgbClr val="000000"/>
              </a:solidFill>
              <a:round/>
              <a:headEnd/>
              <a:tailEnd/>
            </a:ln>
          </p:spPr>
          <p:txBody>
            <a:bodyPr/>
            <a:lstStyle/>
            <a:p>
              <a:endParaRPr lang="en-US"/>
            </a:p>
          </p:txBody>
        </p:sp>
        <p:sp>
          <p:nvSpPr>
            <p:cNvPr id="504" name="Line 1031"/>
            <p:cNvSpPr>
              <a:spLocks noChangeShapeType="1"/>
            </p:cNvSpPr>
            <p:nvPr/>
          </p:nvSpPr>
          <p:spPr bwMode="auto">
            <a:xfrm>
              <a:off x="8127289" y="5995390"/>
              <a:ext cx="1345" cy="73376"/>
            </a:xfrm>
            <a:prstGeom prst="line">
              <a:avLst/>
            </a:prstGeom>
            <a:noFill/>
            <a:ln w="4">
              <a:solidFill>
                <a:srgbClr val="000000"/>
              </a:solidFill>
              <a:round/>
              <a:headEnd/>
              <a:tailEnd/>
            </a:ln>
          </p:spPr>
          <p:txBody>
            <a:bodyPr/>
            <a:lstStyle/>
            <a:p>
              <a:endParaRPr lang="en-US"/>
            </a:p>
          </p:txBody>
        </p:sp>
        <p:sp>
          <p:nvSpPr>
            <p:cNvPr id="505" name="Line 1032"/>
            <p:cNvSpPr>
              <a:spLocks noChangeShapeType="1"/>
            </p:cNvSpPr>
            <p:nvPr/>
          </p:nvSpPr>
          <p:spPr bwMode="auto">
            <a:xfrm flipV="1">
              <a:off x="8127289" y="3497541"/>
              <a:ext cx="1345" cy="74904"/>
            </a:xfrm>
            <a:prstGeom prst="line">
              <a:avLst/>
            </a:prstGeom>
            <a:noFill/>
            <a:ln w="4">
              <a:solidFill>
                <a:srgbClr val="000000"/>
              </a:solidFill>
              <a:round/>
              <a:headEnd/>
              <a:tailEnd/>
            </a:ln>
          </p:spPr>
          <p:txBody>
            <a:bodyPr/>
            <a:lstStyle/>
            <a:p>
              <a:endParaRPr lang="en-US"/>
            </a:p>
          </p:txBody>
        </p:sp>
        <p:sp>
          <p:nvSpPr>
            <p:cNvPr id="506" name="Line 1033"/>
            <p:cNvSpPr>
              <a:spLocks noChangeShapeType="1"/>
            </p:cNvSpPr>
            <p:nvPr/>
          </p:nvSpPr>
          <p:spPr bwMode="auto">
            <a:xfrm>
              <a:off x="8209287" y="6033606"/>
              <a:ext cx="1345" cy="35159"/>
            </a:xfrm>
            <a:prstGeom prst="line">
              <a:avLst/>
            </a:prstGeom>
            <a:noFill/>
            <a:ln w="4">
              <a:solidFill>
                <a:srgbClr val="000000"/>
              </a:solidFill>
              <a:round/>
              <a:headEnd/>
              <a:tailEnd/>
            </a:ln>
          </p:spPr>
          <p:txBody>
            <a:bodyPr/>
            <a:lstStyle/>
            <a:p>
              <a:endParaRPr lang="en-US"/>
            </a:p>
          </p:txBody>
        </p:sp>
        <p:sp>
          <p:nvSpPr>
            <p:cNvPr id="507" name="Line 1034"/>
            <p:cNvSpPr>
              <a:spLocks noChangeShapeType="1"/>
            </p:cNvSpPr>
            <p:nvPr/>
          </p:nvSpPr>
          <p:spPr bwMode="auto">
            <a:xfrm flipV="1">
              <a:off x="8209287" y="3497541"/>
              <a:ext cx="1345" cy="35159"/>
            </a:xfrm>
            <a:prstGeom prst="line">
              <a:avLst/>
            </a:prstGeom>
            <a:noFill/>
            <a:ln w="4">
              <a:solidFill>
                <a:srgbClr val="000000"/>
              </a:solidFill>
              <a:round/>
              <a:headEnd/>
              <a:tailEnd/>
            </a:ln>
          </p:spPr>
          <p:txBody>
            <a:bodyPr/>
            <a:lstStyle/>
            <a:p>
              <a:endParaRPr lang="en-US"/>
            </a:p>
          </p:txBody>
        </p:sp>
        <p:sp>
          <p:nvSpPr>
            <p:cNvPr id="508" name="Line 1035"/>
            <p:cNvSpPr>
              <a:spLocks noChangeShapeType="1"/>
            </p:cNvSpPr>
            <p:nvPr/>
          </p:nvSpPr>
          <p:spPr bwMode="auto">
            <a:xfrm>
              <a:off x="8291287" y="6033606"/>
              <a:ext cx="1345" cy="35159"/>
            </a:xfrm>
            <a:prstGeom prst="line">
              <a:avLst/>
            </a:prstGeom>
            <a:noFill/>
            <a:ln w="4">
              <a:solidFill>
                <a:srgbClr val="000000"/>
              </a:solidFill>
              <a:round/>
              <a:headEnd/>
              <a:tailEnd/>
            </a:ln>
          </p:spPr>
          <p:txBody>
            <a:bodyPr/>
            <a:lstStyle/>
            <a:p>
              <a:endParaRPr lang="en-US"/>
            </a:p>
          </p:txBody>
        </p:sp>
        <p:sp>
          <p:nvSpPr>
            <p:cNvPr id="509" name="Line 1036"/>
            <p:cNvSpPr>
              <a:spLocks noChangeShapeType="1"/>
            </p:cNvSpPr>
            <p:nvPr/>
          </p:nvSpPr>
          <p:spPr bwMode="auto">
            <a:xfrm flipV="1">
              <a:off x="8291287" y="3497541"/>
              <a:ext cx="1345" cy="35159"/>
            </a:xfrm>
            <a:prstGeom prst="line">
              <a:avLst/>
            </a:prstGeom>
            <a:noFill/>
            <a:ln w="4">
              <a:solidFill>
                <a:srgbClr val="000000"/>
              </a:solidFill>
              <a:round/>
              <a:headEnd/>
              <a:tailEnd/>
            </a:ln>
          </p:spPr>
          <p:txBody>
            <a:bodyPr/>
            <a:lstStyle/>
            <a:p>
              <a:endParaRPr lang="en-US"/>
            </a:p>
          </p:txBody>
        </p:sp>
        <p:sp>
          <p:nvSpPr>
            <p:cNvPr id="510" name="Line 1037"/>
            <p:cNvSpPr>
              <a:spLocks noChangeShapeType="1"/>
            </p:cNvSpPr>
            <p:nvPr/>
          </p:nvSpPr>
          <p:spPr bwMode="auto">
            <a:xfrm>
              <a:off x="8373285" y="6033606"/>
              <a:ext cx="1345" cy="35159"/>
            </a:xfrm>
            <a:prstGeom prst="line">
              <a:avLst/>
            </a:prstGeom>
            <a:noFill/>
            <a:ln w="4">
              <a:solidFill>
                <a:srgbClr val="000000"/>
              </a:solidFill>
              <a:round/>
              <a:headEnd/>
              <a:tailEnd/>
            </a:ln>
          </p:spPr>
          <p:txBody>
            <a:bodyPr/>
            <a:lstStyle/>
            <a:p>
              <a:endParaRPr lang="en-US"/>
            </a:p>
          </p:txBody>
        </p:sp>
        <p:sp>
          <p:nvSpPr>
            <p:cNvPr id="511" name="Line 1038"/>
            <p:cNvSpPr>
              <a:spLocks noChangeShapeType="1"/>
            </p:cNvSpPr>
            <p:nvPr/>
          </p:nvSpPr>
          <p:spPr bwMode="auto">
            <a:xfrm flipV="1">
              <a:off x="8373285" y="3497541"/>
              <a:ext cx="1345" cy="35159"/>
            </a:xfrm>
            <a:prstGeom prst="line">
              <a:avLst/>
            </a:prstGeom>
            <a:noFill/>
            <a:ln w="4">
              <a:solidFill>
                <a:srgbClr val="000000"/>
              </a:solidFill>
              <a:round/>
              <a:headEnd/>
              <a:tailEnd/>
            </a:ln>
          </p:spPr>
          <p:txBody>
            <a:bodyPr/>
            <a:lstStyle/>
            <a:p>
              <a:endParaRPr lang="en-US"/>
            </a:p>
          </p:txBody>
        </p:sp>
        <p:sp>
          <p:nvSpPr>
            <p:cNvPr id="512" name="Line 1039"/>
            <p:cNvSpPr>
              <a:spLocks noChangeShapeType="1"/>
            </p:cNvSpPr>
            <p:nvPr/>
          </p:nvSpPr>
          <p:spPr bwMode="auto">
            <a:xfrm>
              <a:off x="8455285" y="6033606"/>
              <a:ext cx="1345" cy="35159"/>
            </a:xfrm>
            <a:prstGeom prst="line">
              <a:avLst/>
            </a:prstGeom>
            <a:noFill/>
            <a:ln w="4">
              <a:solidFill>
                <a:srgbClr val="000000"/>
              </a:solidFill>
              <a:round/>
              <a:headEnd/>
              <a:tailEnd/>
            </a:ln>
          </p:spPr>
          <p:txBody>
            <a:bodyPr/>
            <a:lstStyle/>
            <a:p>
              <a:endParaRPr lang="en-US"/>
            </a:p>
          </p:txBody>
        </p:sp>
        <p:sp>
          <p:nvSpPr>
            <p:cNvPr id="513" name="Line 1040"/>
            <p:cNvSpPr>
              <a:spLocks noChangeShapeType="1"/>
            </p:cNvSpPr>
            <p:nvPr/>
          </p:nvSpPr>
          <p:spPr bwMode="auto">
            <a:xfrm flipV="1">
              <a:off x="8455285" y="3497541"/>
              <a:ext cx="1345" cy="35159"/>
            </a:xfrm>
            <a:prstGeom prst="line">
              <a:avLst/>
            </a:prstGeom>
            <a:noFill/>
            <a:ln w="4">
              <a:solidFill>
                <a:srgbClr val="000000"/>
              </a:solidFill>
              <a:round/>
              <a:headEnd/>
              <a:tailEnd/>
            </a:ln>
          </p:spPr>
          <p:txBody>
            <a:bodyPr/>
            <a:lstStyle/>
            <a:p>
              <a:endParaRPr lang="en-US"/>
            </a:p>
          </p:txBody>
        </p:sp>
        <p:sp>
          <p:nvSpPr>
            <p:cNvPr id="514" name="Line 1041"/>
            <p:cNvSpPr>
              <a:spLocks noChangeShapeType="1"/>
            </p:cNvSpPr>
            <p:nvPr/>
          </p:nvSpPr>
          <p:spPr bwMode="auto">
            <a:xfrm>
              <a:off x="6067904" y="3497541"/>
              <a:ext cx="2469380" cy="1528"/>
            </a:xfrm>
            <a:prstGeom prst="line">
              <a:avLst/>
            </a:prstGeom>
            <a:noFill/>
            <a:ln w="4">
              <a:solidFill>
                <a:srgbClr val="000000"/>
              </a:solidFill>
              <a:round/>
              <a:headEnd/>
              <a:tailEnd/>
            </a:ln>
          </p:spPr>
          <p:txBody>
            <a:bodyPr/>
            <a:lstStyle/>
            <a:p>
              <a:endParaRPr lang="en-US"/>
            </a:p>
          </p:txBody>
        </p:sp>
        <p:sp>
          <p:nvSpPr>
            <p:cNvPr id="515" name="Line 1042"/>
            <p:cNvSpPr>
              <a:spLocks noChangeShapeType="1"/>
            </p:cNvSpPr>
            <p:nvPr/>
          </p:nvSpPr>
          <p:spPr bwMode="auto">
            <a:xfrm>
              <a:off x="6067904" y="6068766"/>
              <a:ext cx="2469380" cy="1528"/>
            </a:xfrm>
            <a:prstGeom prst="line">
              <a:avLst/>
            </a:prstGeom>
            <a:noFill/>
            <a:ln w="4">
              <a:solidFill>
                <a:srgbClr val="000000"/>
              </a:solidFill>
              <a:round/>
              <a:headEnd/>
              <a:tailEnd/>
            </a:ln>
          </p:spPr>
          <p:txBody>
            <a:bodyPr/>
            <a:lstStyle/>
            <a:p>
              <a:endParaRPr lang="en-US"/>
            </a:p>
          </p:txBody>
        </p:sp>
        <p:sp>
          <p:nvSpPr>
            <p:cNvPr id="516" name="Rectangle 1043"/>
            <p:cNvSpPr>
              <a:spLocks noChangeArrowheads="1"/>
            </p:cNvSpPr>
            <p:nvPr/>
          </p:nvSpPr>
          <p:spPr bwMode="auto">
            <a:xfrm>
              <a:off x="6067904" y="3497541"/>
              <a:ext cx="2469380" cy="2571225"/>
            </a:xfrm>
            <a:prstGeom prst="rect">
              <a:avLst/>
            </a:prstGeom>
            <a:noFill/>
            <a:ln w="4">
              <a:solidFill>
                <a:srgbClr val="000000"/>
              </a:solidFill>
              <a:miter lim="800000"/>
              <a:headEnd/>
              <a:tailEnd/>
            </a:ln>
          </p:spPr>
          <p:txBody>
            <a:bodyPr/>
            <a:lstStyle/>
            <a:p>
              <a:endParaRPr lang="en-US"/>
            </a:p>
          </p:txBody>
        </p:sp>
        <p:sp>
          <p:nvSpPr>
            <p:cNvPr id="517" name="Line 1044"/>
            <p:cNvSpPr>
              <a:spLocks noChangeShapeType="1"/>
            </p:cNvSpPr>
            <p:nvPr/>
          </p:nvSpPr>
          <p:spPr bwMode="auto">
            <a:xfrm flipH="1">
              <a:off x="6067904" y="5940357"/>
              <a:ext cx="30918" cy="1528"/>
            </a:xfrm>
            <a:prstGeom prst="line">
              <a:avLst/>
            </a:prstGeom>
            <a:noFill/>
            <a:ln w="4">
              <a:solidFill>
                <a:srgbClr val="000000"/>
              </a:solidFill>
              <a:round/>
              <a:headEnd/>
              <a:tailEnd/>
            </a:ln>
          </p:spPr>
          <p:txBody>
            <a:bodyPr/>
            <a:lstStyle/>
            <a:p>
              <a:endParaRPr lang="en-US"/>
            </a:p>
          </p:txBody>
        </p:sp>
        <p:sp>
          <p:nvSpPr>
            <p:cNvPr id="518" name="Line 1045"/>
            <p:cNvSpPr>
              <a:spLocks noChangeShapeType="1"/>
            </p:cNvSpPr>
            <p:nvPr/>
          </p:nvSpPr>
          <p:spPr bwMode="auto">
            <a:xfrm>
              <a:off x="8506366" y="5940357"/>
              <a:ext cx="30918" cy="1528"/>
            </a:xfrm>
            <a:prstGeom prst="line">
              <a:avLst/>
            </a:prstGeom>
            <a:noFill/>
            <a:ln w="4">
              <a:solidFill>
                <a:srgbClr val="000000"/>
              </a:solidFill>
              <a:round/>
              <a:headEnd/>
              <a:tailEnd/>
            </a:ln>
          </p:spPr>
          <p:txBody>
            <a:bodyPr/>
            <a:lstStyle/>
            <a:p>
              <a:endParaRPr lang="en-US"/>
            </a:p>
          </p:txBody>
        </p:sp>
        <p:sp>
          <p:nvSpPr>
            <p:cNvPr id="519" name="Line 1046"/>
            <p:cNvSpPr>
              <a:spLocks noChangeShapeType="1"/>
            </p:cNvSpPr>
            <p:nvPr/>
          </p:nvSpPr>
          <p:spPr bwMode="auto">
            <a:xfrm flipH="1">
              <a:off x="6067904" y="5811949"/>
              <a:ext cx="30918" cy="1528"/>
            </a:xfrm>
            <a:prstGeom prst="line">
              <a:avLst/>
            </a:prstGeom>
            <a:noFill/>
            <a:ln w="4">
              <a:solidFill>
                <a:srgbClr val="000000"/>
              </a:solidFill>
              <a:round/>
              <a:headEnd/>
              <a:tailEnd/>
            </a:ln>
          </p:spPr>
          <p:txBody>
            <a:bodyPr/>
            <a:lstStyle/>
            <a:p>
              <a:endParaRPr lang="en-US"/>
            </a:p>
          </p:txBody>
        </p:sp>
        <p:sp>
          <p:nvSpPr>
            <p:cNvPr id="520" name="Line 1047"/>
            <p:cNvSpPr>
              <a:spLocks noChangeShapeType="1"/>
            </p:cNvSpPr>
            <p:nvPr/>
          </p:nvSpPr>
          <p:spPr bwMode="auto">
            <a:xfrm>
              <a:off x="8506366" y="5811949"/>
              <a:ext cx="30918" cy="1528"/>
            </a:xfrm>
            <a:prstGeom prst="line">
              <a:avLst/>
            </a:prstGeom>
            <a:noFill/>
            <a:ln w="4">
              <a:solidFill>
                <a:srgbClr val="000000"/>
              </a:solidFill>
              <a:round/>
              <a:headEnd/>
              <a:tailEnd/>
            </a:ln>
          </p:spPr>
          <p:txBody>
            <a:bodyPr/>
            <a:lstStyle/>
            <a:p>
              <a:endParaRPr lang="en-US"/>
            </a:p>
          </p:txBody>
        </p:sp>
        <p:sp>
          <p:nvSpPr>
            <p:cNvPr id="521" name="Line 1048"/>
            <p:cNvSpPr>
              <a:spLocks noChangeShapeType="1"/>
            </p:cNvSpPr>
            <p:nvPr/>
          </p:nvSpPr>
          <p:spPr bwMode="auto">
            <a:xfrm flipH="1">
              <a:off x="6067904" y="5682012"/>
              <a:ext cx="30918" cy="1528"/>
            </a:xfrm>
            <a:prstGeom prst="line">
              <a:avLst/>
            </a:prstGeom>
            <a:noFill/>
            <a:ln w="4">
              <a:solidFill>
                <a:srgbClr val="000000"/>
              </a:solidFill>
              <a:round/>
              <a:headEnd/>
              <a:tailEnd/>
            </a:ln>
          </p:spPr>
          <p:txBody>
            <a:bodyPr/>
            <a:lstStyle/>
            <a:p>
              <a:endParaRPr lang="en-US"/>
            </a:p>
          </p:txBody>
        </p:sp>
        <p:sp>
          <p:nvSpPr>
            <p:cNvPr id="522" name="Line 1049"/>
            <p:cNvSpPr>
              <a:spLocks noChangeShapeType="1"/>
            </p:cNvSpPr>
            <p:nvPr/>
          </p:nvSpPr>
          <p:spPr bwMode="auto">
            <a:xfrm>
              <a:off x="8506366" y="5682012"/>
              <a:ext cx="30918" cy="1528"/>
            </a:xfrm>
            <a:prstGeom prst="line">
              <a:avLst/>
            </a:prstGeom>
            <a:noFill/>
            <a:ln w="4">
              <a:solidFill>
                <a:srgbClr val="000000"/>
              </a:solidFill>
              <a:round/>
              <a:headEnd/>
              <a:tailEnd/>
            </a:ln>
          </p:spPr>
          <p:txBody>
            <a:bodyPr/>
            <a:lstStyle/>
            <a:p>
              <a:endParaRPr lang="en-US"/>
            </a:p>
          </p:txBody>
        </p:sp>
        <p:sp>
          <p:nvSpPr>
            <p:cNvPr id="523" name="Line 1050"/>
            <p:cNvSpPr>
              <a:spLocks noChangeShapeType="1"/>
            </p:cNvSpPr>
            <p:nvPr/>
          </p:nvSpPr>
          <p:spPr bwMode="auto">
            <a:xfrm flipH="1">
              <a:off x="6067904" y="5553603"/>
              <a:ext cx="30918" cy="1528"/>
            </a:xfrm>
            <a:prstGeom prst="line">
              <a:avLst/>
            </a:prstGeom>
            <a:noFill/>
            <a:ln w="4">
              <a:solidFill>
                <a:srgbClr val="000000"/>
              </a:solidFill>
              <a:round/>
              <a:headEnd/>
              <a:tailEnd/>
            </a:ln>
          </p:spPr>
          <p:txBody>
            <a:bodyPr/>
            <a:lstStyle/>
            <a:p>
              <a:endParaRPr lang="en-US"/>
            </a:p>
          </p:txBody>
        </p:sp>
        <p:sp>
          <p:nvSpPr>
            <p:cNvPr id="524" name="Line 1051"/>
            <p:cNvSpPr>
              <a:spLocks noChangeShapeType="1"/>
            </p:cNvSpPr>
            <p:nvPr/>
          </p:nvSpPr>
          <p:spPr bwMode="auto">
            <a:xfrm>
              <a:off x="8506366" y="5553603"/>
              <a:ext cx="30918" cy="1528"/>
            </a:xfrm>
            <a:prstGeom prst="line">
              <a:avLst/>
            </a:prstGeom>
            <a:noFill/>
            <a:ln w="4">
              <a:solidFill>
                <a:srgbClr val="000000"/>
              </a:solidFill>
              <a:round/>
              <a:headEnd/>
              <a:tailEnd/>
            </a:ln>
          </p:spPr>
          <p:txBody>
            <a:bodyPr/>
            <a:lstStyle/>
            <a:p>
              <a:endParaRPr lang="en-US"/>
            </a:p>
          </p:txBody>
        </p:sp>
        <p:sp>
          <p:nvSpPr>
            <p:cNvPr id="525" name="Line 1052"/>
            <p:cNvSpPr>
              <a:spLocks noChangeShapeType="1"/>
            </p:cNvSpPr>
            <p:nvPr/>
          </p:nvSpPr>
          <p:spPr bwMode="auto">
            <a:xfrm flipH="1">
              <a:off x="6067904" y="5425195"/>
              <a:ext cx="64524" cy="1528"/>
            </a:xfrm>
            <a:prstGeom prst="line">
              <a:avLst/>
            </a:prstGeom>
            <a:noFill/>
            <a:ln w="4">
              <a:solidFill>
                <a:srgbClr val="000000"/>
              </a:solidFill>
              <a:round/>
              <a:headEnd/>
              <a:tailEnd/>
            </a:ln>
          </p:spPr>
          <p:txBody>
            <a:bodyPr/>
            <a:lstStyle/>
            <a:p>
              <a:endParaRPr lang="en-US"/>
            </a:p>
          </p:txBody>
        </p:sp>
        <p:sp>
          <p:nvSpPr>
            <p:cNvPr id="526" name="Line 1053"/>
            <p:cNvSpPr>
              <a:spLocks noChangeShapeType="1"/>
            </p:cNvSpPr>
            <p:nvPr/>
          </p:nvSpPr>
          <p:spPr bwMode="auto">
            <a:xfrm>
              <a:off x="8475448" y="5425195"/>
              <a:ext cx="61835" cy="1528"/>
            </a:xfrm>
            <a:prstGeom prst="line">
              <a:avLst/>
            </a:prstGeom>
            <a:noFill/>
            <a:ln w="4">
              <a:solidFill>
                <a:srgbClr val="000000"/>
              </a:solidFill>
              <a:round/>
              <a:headEnd/>
              <a:tailEnd/>
            </a:ln>
          </p:spPr>
          <p:txBody>
            <a:bodyPr/>
            <a:lstStyle/>
            <a:p>
              <a:endParaRPr lang="en-US"/>
            </a:p>
          </p:txBody>
        </p:sp>
        <p:sp>
          <p:nvSpPr>
            <p:cNvPr id="527" name="Line 1054"/>
            <p:cNvSpPr>
              <a:spLocks noChangeShapeType="1"/>
            </p:cNvSpPr>
            <p:nvPr/>
          </p:nvSpPr>
          <p:spPr bwMode="auto">
            <a:xfrm flipH="1">
              <a:off x="6067904" y="5296786"/>
              <a:ext cx="30918" cy="1528"/>
            </a:xfrm>
            <a:prstGeom prst="line">
              <a:avLst/>
            </a:prstGeom>
            <a:noFill/>
            <a:ln w="4">
              <a:solidFill>
                <a:srgbClr val="000000"/>
              </a:solidFill>
              <a:round/>
              <a:headEnd/>
              <a:tailEnd/>
            </a:ln>
          </p:spPr>
          <p:txBody>
            <a:bodyPr/>
            <a:lstStyle/>
            <a:p>
              <a:endParaRPr lang="en-US"/>
            </a:p>
          </p:txBody>
        </p:sp>
        <p:sp>
          <p:nvSpPr>
            <p:cNvPr id="528" name="Line 1055"/>
            <p:cNvSpPr>
              <a:spLocks noChangeShapeType="1"/>
            </p:cNvSpPr>
            <p:nvPr/>
          </p:nvSpPr>
          <p:spPr bwMode="auto">
            <a:xfrm>
              <a:off x="8506366" y="5296786"/>
              <a:ext cx="30918" cy="1528"/>
            </a:xfrm>
            <a:prstGeom prst="line">
              <a:avLst/>
            </a:prstGeom>
            <a:noFill/>
            <a:ln w="4">
              <a:solidFill>
                <a:srgbClr val="000000"/>
              </a:solidFill>
              <a:round/>
              <a:headEnd/>
              <a:tailEnd/>
            </a:ln>
          </p:spPr>
          <p:txBody>
            <a:bodyPr/>
            <a:lstStyle/>
            <a:p>
              <a:endParaRPr lang="en-US"/>
            </a:p>
          </p:txBody>
        </p:sp>
        <p:sp>
          <p:nvSpPr>
            <p:cNvPr id="529" name="Line 1056"/>
            <p:cNvSpPr>
              <a:spLocks noChangeShapeType="1"/>
            </p:cNvSpPr>
            <p:nvPr/>
          </p:nvSpPr>
          <p:spPr bwMode="auto">
            <a:xfrm flipH="1">
              <a:off x="6067904" y="5166850"/>
              <a:ext cx="30918" cy="1528"/>
            </a:xfrm>
            <a:prstGeom prst="line">
              <a:avLst/>
            </a:prstGeom>
            <a:noFill/>
            <a:ln w="4">
              <a:solidFill>
                <a:srgbClr val="000000"/>
              </a:solidFill>
              <a:round/>
              <a:headEnd/>
              <a:tailEnd/>
            </a:ln>
          </p:spPr>
          <p:txBody>
            <a:bodyPr/>
            <a:lstStyle/>
            <a:p>
              <a:endParaRPr lang="en-US"/>
            </a:p>
          </p:txBody>
        </p:sp>
        <p:sp>
          <p:nvSpPr>
            <p:cNvPr id="530" name="Line 1057"/>
            <p:cNvSpPr>
              <a:spLocks noChangeShapeType="1"/>
            </p:cNvSpPr>
            <p:nvPr/>
          </p:nvSpPr>
          <p:spPr bwMode="auto">
            <a:xfrm>
              <a:off x="8506366" y="5166850"/>
              <a:ext cx="30918" cy="1528"/>
            </a:xfrm>
            <a:prstGeom prst="line">
              <a:avLst/>
            </a:prstGeom>
            <a:noFill/>
            <a:ln w="4">
              <a:solidFill>
                <a:srgbClr val="000000"/>
              </a:solidFill>
              <a:round/>
              <a:headEnd/>
              <a:tailEnd/>
            </a:ln>
          </p:spPr>
          <p:txBody>
            <a:bodyPr/>
            <a:lstStyle/>
            <a:p>
              <a:endParaRPr lang="en-US"/>
            </a:p>
          </p:txBody>
        </p:sp>
        <p:sp>
          <p:nvSpPr>
            <p:cNvPr id="531" name="Line 1058"/>
            <p:cNvSpPr>
              <a:spLocks noChangeShapeType="1"/>
            </p:cNvSpPr>
            <p:nvPr/>
          </p:nvSpPr>
          <p:spPr bwMode="auto">
            <a:xfrm flipH="1">
              <a:off x="6067904" y="5035384"/>
              <a:ext cx="30918" cy="1528"/>
            </a:xfrm>
            <a:prstGeom prst="line">
              <a:avLst/>
            </a:prstGeom>
            <a:noFill/>
            <a:ln w="4">
              <a:solidFill>
                <a:srgbClr val="000000"/>
              </a:solidFill>
              <a:round/>
              <a:headEnd/>
              <a:tailEnd/>
            </a:ln>
          </p:spPr>
          <p:txBody>
            <a:bodyPr/>
            <a:lstStyle/>
            <a:p>
              <a:endParaRPr lang="en-US"/>
            </a:p>
          </p:txBody>
        </p:sp>
        <p:sp>
          <p:nvSpPr>
            <p:cNvPr id="532" name="Line 1059"/>
            <p:cNvSpPr>
              <a:spLocks noChangeShapeType="1"/>
            </p:cNvSpPr>
            <p:nvPr/>
          </p:nvSpPr>
          <p:spPr bwMode="auto">
            <a:xfrm>
              <a:off x="8506366" y="5035384"/>
              <a:ext cx="30918" cy="1528"/>
            </a:xfrm>
            <a:prstGeom prst="line">
              <a:avLst/>
            </a:prstGeom>
            <a:noFill/>
            <a:ln w="4">
              <a:solidFill>
                <a:srgbClr val="000000"/>
              </a:solidFill>
              <a:round/>
              <a:headEnd/>
              <a:tailEnd/>
            </a:ln>
          </p:spPr>
          <p:txBody>
            <a:bodyPr/>
            <a:lstStyle/>
            <a:p>
              <a:endParaRPr lang="en-US"/>
            </a:p>
          </p:txBody>
        </p:sp>
        <p:sp>
          <p:nvSpPr>
            <p:cNvPr id="533" name="Line 1060"/>
            <p:cNvSpPr>
              <a:spLocks noChangeShapeType="1"/>
            </p:cNvSpPr>
            <p:nvPr/>
          </p:nvSpPr>
          <p:spPr bwMode="auto">
            <a:xfrm flipH="1">
              <a:off x="6067904" y="4905447"/>
              <a:ext cx="30918" cy="1528"/>
            </a:xfrm>
            <a:prstGeom prst="line">
              <a:avLst/>
            </a:prstGeom>
            <a:noFill/>
            <a:ln w="4">
              <a:solidFill>
                <a:srgbClr val="000000"/>
              </a:solidFill>
              <a:round/>
              <a:headEnd/>
              <a:tailEnd/>
            </a:ln>
          </p:spPr>
          <p:txBody>
            <a:bodyPr/>
            <a:lstStyle/>
            <a:p>
              <a:endParaRPr lang="en-US"/>
            </a:p>
          </p:txBody>
        </p:sp>
        <p:sp>
          <p:nvSpPr>
            <p:cNvPr id="534" name="Line 1061"/>
            <p:cNvSpPr>
              <a:spLocks noChangeShapeType="1"/>
            </p:cNvSpPr>
            <p:nvPr/>
          </p:nvSpPr>
          <p:spPr bwMode="auto">
            <a:xfrm>
              <a:off x="8506366" y="4905447"/>
              <a:ext cx="30918" cy="1528"/>
            </a:xfrm>
            <a:prstGeom prst="line">
              <a:avLst/>
            </a:prstGeom>
            <a:noFill/>
            <a:ln w="4">
              <a:solidFill>
                <a:srgbClr val="000000"/>
              </a:solidFill>
              <a:round/>
              <a:headEnd/>
              <a:tailEnd/>
            </a:ln>
          </p:spPr>
          <p:txBody>
            <a:bodyPr/>
            <a:lstStyle/>
            <a:p>
              <a:endParaRPr lang="en-US"/>
            </a:p>
          </p:txBody>
        </p:sp>
        <p:sp>
          <p:nvSpPr>
            <p:cNvPr id="535" name="Line 1062"/>
            <p:cNvSpPr>
              <a:spLocks noChangeShapeType="1"/>
            </p:cNvSpPr>
            <p:nvPr/>
          </p:nvSpPr>
          <p:spPr bwMode="auto">
            <a:xfrm flipH="1">
              <a:off x="6067904" y="4777038"/>
              <a:ext cx="64524" cy="1528"/>
            </a:xfrm>
            <a:prstGeom prst="line">
              <a:avLst/>
            </a:prstGeom>
            <a:noFill/>
            <a:ln w="4">
              <a:solidFill>
                <a:srgbClr val="000000"/>
              </a:solidFill>
              <a:round/>
              <a:headEnd/>
              <a:tailEnd/>
            </a:ln>
          </p:spPr>
          <p:txBody>
            <a:bodyPr/>
            <a:lstStyle/>
            <a:p>
              <a:endParaRPr lang="en-US"/>
            </a:p>
          </p:txBody>
        </p:sp>
        <p:sp>
          <p:nvSpPr>
            <p:cNvPr id="536" name="Line 1063"/>
            <p:cNvSpPr>
              <a:spLocks noChangeShapeType="1"/>
            </p:cNvSpPr>
            <p:nvPr/>
          </p:nvSpPr>
          <p:spPr bwMode="auto">
            <a:xfrm>
              <a:off x="8475448" y="4777038"/>
              <a:ext cx="61835" cy="1528"/>
            </a:xfrm>
            <a:prstGeom prst="line">
              <a:avLst/>
            </a:prstGeom>
            <a:noFill/>
            <a:ln w="4">
              <a:solidFill>
                <a:srgbClr val="000000"/>
              </a:solidFill>
              <a:round/>
              <a:headEnd/>
              <a:tailEnd/>
            </a:ln>
          </p:spPr>
          <p:txBody>
            <a:bodyPr/>
            <a:lstStyle/>
            <a:p>
              <a:endParaRPr lang="en-US"/>
            </a:p>
          </p:txBody>
        </p:sp>
        <p:sp>
          <p:nvSpPr>
            <p:cNvPr id="537" name="Line 1064"/>
            <p:cNvSpPr>
              <a:spLocks noChangeShapeType="1"/>
            </p:cNvSpPr>
            <p:nvPr/>
          </p:nvSpPr>
          <p:spPr bwMode="auto">
            <a:xfrm flipH="1">
              <a:off x="6067904" y="4648630"/>
              <a:ext cx="30918" cy="1528"/>
            </a:xfrm>
            <a:prstGeom prst="line">
              <a:avLst/>
            </a:prstGeom>
            <a:noFill/>
            <a:ln w="4">
              <a:solidFill>
                <a:srgbClr val="000000"/>
              </a:solidFill>
              <a:round/>
              <a:headEnd/>
              <a:tailEnd/>
            </a:ln>
          </p:spPr>
          <p:txBody>
            <a:bodyPr/>
            <a:lstStyle/>
            <a:p>
              <a:endParaRPr lang="en-US"/>
            </a:p>
          </p:txBody>
        </p:sp>
        <p:sp>
          <p:nvSpPr>
            <p:cNvPr id="538" name="Line 1065"/>
            <p:cNvSpPr>
              <a:spLocks noChangeShapeType="1"/>
            </p:cNvSpPr>
            <p:nvPr/>
          </p:nvSpPr>
          <p:spPr bwMode="auto">
            <a:xfrm>
              <a:off x="8506366" y="4648630"/>
              <a:ext cx="30918" cy="1528"/>
            </a:xfrm>
            <a:prstGeom prst="line">
              <a:avLst/>
            </a:prstGeom>
            <a:noFill/>
            <a:ln w="4">
              <a:solidFill>
                <a:srgbClr val="000000"/>
              </a:solidFill>
              <a:round/>
              <a:headEnd/>
              <a:tailEnd/>
            </a:ln>
          </p:spPr>
          <p:txBody>
            <a:bodyPr/>
            <a:lstStyle/>
            <a:p>
              <a:endParaRPr lang="en-US"/>
            </a:p>
          </p:txBody>
        </p:sp>
        <p:sp>
          <p:nvSpPr>
            <p:cNvPr id="539" name="Line 1066"/>
            <p:cNvSpPr>
              <a:spLocks noChangeShapeType="1"/>
            </p:cNvSpPr>
            <p:nvPr/>
          </p:nvSpPr>
          <p:spPr bwMode="auto">
            <a:xfrm flipH="1">
              <a:off x="6067904" y="4518693"/>
              <a:ext cx="30918" cy="1528"/>
            </a:xfrm>
            <a:prstGeom prst="line">
              <a:avLst/>
            </a:prstGeom>
            <a:noFill/>
            <a:ln w="4">
              <a:solidFill>
                <a:srgbClr val="000000"/>
              </a:solidFill>
              <a:round/>
              <a:headEnd/>
              <a:tailEnd/>
            </a:ln>
          </p:spPr>
          <p:txBody>
            <a:bodyPr/>
            <a:lstStyle/>
            <a:p>
              <a:endParaRPr lang="en-US"/>
            </a:p>
          </p:txBody>
        </p:sp>
        <p:sp>
          <p:nvSpPr>
            <p:cNvPr id="540" name="Line 1067"/>
            <p:cNvSpPr>
              <a:spLocks noChangeShapeType="1"/>
            </p:cNvSpPr>
            <p:nvPr/>
          </p:nvSpPr>
          <p:spPr bwMode="auto">
            <a:xfrm>
              <a:off x="8506366" y="4518693"/>
              <a:ext cx="30918" cy="1528"/>
            </a:xfrm>
            <a:prstGeom prst="line">
              <a:avLst/>
            </a:prstGeom>
            <a:noFill/>
            <a:ln w="4">
              <a:solidFill>
                <a:srgbClr val="000000"/>
              </a:solidFill>
              <a:round/>
              <a:headEnd/>
              <a:tailEnd/>
            </a:ln>
          </p:spPr>
          <p:txBody>
            <a:bodyPr/>
            <a:lstStyle/>
            <a:p>
              <a:endParaRPr lang="en-US"/>
            </a:p>
          </p:txBody>
        </p:sp>
        <p:sp>
          <p:nvSpPr>
            <p:cNvPr id="541" name="Line 1068"/>
            <p:cNvSpPr>
              <a:spLocks noChangeShapeType="1"/>
            </p:cNvSpPr>
            <p:nvPr/>
          </p:nvSpPr>
          <p:spPr bwMode="auto">
            <a:xfrm flipH="1">
              <a:off x="6067904" y="4390285"/>
              <a:ext cx="30918" cy="1528"/>
            </a:xfrm>
            <a:prstGeom prst="line">
              <a:avLst/>
            </a:prstGeom>
            <a:noFill/>
            <a:ln w="4">
              <a:solidFill>
                <a:srgbClr val="000000"/>
              </a:solidFill>
              <a:round/>
              <a:headEnd/>
              <a:tailEnd/>
            </a:ln>
          </p:spPr>
          <p:txBody>
            <a:bodyPr/>
            <a:lstStyle/>
            <a:p>
              <a:endParaRPr lang="en-US"/>
            </a:p>
          </p:txBody>
        </p:sp>
        <p:sp>
          <p:nvSpPr>
            <p:cNvPr id="542" name="Line 1069"/>
            <p:cNvSpPr>
              <a:spLocks noChangeShapeType="1"/>
            </p:cNvSpPr>
            <p:nvPr/>
          </p:nvSpPr>
          <p:spPr bwMode="auto">
            <a:xfrm>
              <a:off x="8506366" y="4390285"/>
              <a:ext cx="30918" cy="1528"/>
            </a:xfrm>
            <a:prstGeom prst="line">
              <a:avLst/>
            </a:prstGeom>
            <a:noFill/>
            <a:ln w="4">
              <a:solidFill>
                <a:srgbClr val="000000"/>
              </a:solidFill>
              <a:round/>
              <a:headEnd/>
              <a:tailEnd/>
            </a:ln>
          </p:spPr>
          <p:txBody>
            <a:bodyPr/>
            <a:lstStyle/>
            <a:p>
              <a:endParaRPr lang="en-US"/>
            </a:p>
          </p:txBody>
        </p:sp>
        <p:sp>
          <p:nvSpPr>
            <p:cNvPr id="543" name="Line 1070"/>
            <p:cNvSpPr>
              <a:spLocks noChangeShapeType="1"/>
            </p:cNvSpPr>
            <p:nvPr/>
          </p:nvSpPr>
          <p:spPr bwMode="auto">
            <a:xfrm flipH="1">
              <a:off x="6067904" y="4261877"/>
              <a:ext cx="30918" cy="1528"/>
            </a:xfrm>
            <a:prstGeom prst="line">
              <a:avLst/>
            </a:prstGeom>
            <a:noFill/>
            <a:ln w="4">
              <a:solidFill>
                <a:srgbClr val="000000"/>
              </a:solidFill>
              <a:round/>
              <a:headEnd/>
              <a:tailEnd/>
            </a:ln>
          </p:spPr>
          <p:txBody>
            <a:bodyPr/>
            <a:lstStyle/>
            <a:p>
              <a:endParaRPr lang="en-US"/>
            </a:p>
          </p:txBody>
        </p:sp>
        <p:sp>
          <p:nvSpPr>
            <p:cNvPr id="544" name="Line 1071"/>
            <p:cNvSpPr>
              <a:spLocks noChangeShapeType="1"/>
            </p:cNvSpPr>
            <p:nvPr/>
          </p:nvSpPr>
          <p:spPr bwMode="auto">
            <a:xfrm>
              <a:off x="8506366" y="4261877"/>
              <a:ext cx="30918" cy="1528"/>
            </a:xfrm>
            <a:prstGeom prst="line">
              <a:avLst/>
            </a:prstGeom>
            <a:noFill/>
            <a:ln w="4">
              <a:solidFill>
                <a:srgbClr val="000000"/>
              </a:solidFill>
              <a:round/>
              <a:headEnd/>
              <a:tailEnd/>
            </a:ln>
          </p:spPr>
          <p:txBody>
            <a:bodyPr/>
            <a:lstStyle/>
            <a:p>
              <a:endParaRPr lang="en-US"/>
            </a:p>
          </p:txBody>
        </p:sp>
        <p:sp>
          <p:nvSpPr>
            <p:cNvPr id="545" name="Line 1072"/>
            <p:cNvSpPr>
              <a:spLocks noChangeShapeType="1"/>
            </p:cNvSpPr>
            <p:nvPr/>
          </p:nvSpPr>
          <p:spPr bwMode="auto">
            <a:xfrm flipH="1">
              <a:off x="6067904" y="4131939"/>
              <a:ext cx="64524" cy="1528"/>
            </a:xfrm>
            <a:prstGeom prst="line">
              <a:avLst/>
            </a:prstGeom>
            <a:noFill/>
            <a:ln w="4">
              <a:solidFill>
                <a:srgbClr val="000000"/>
              </a:solidFill>
              <a:round/>
              <a:headEnd/>
              <a:tailEnd/>
            </a:ln>
          </p:spPr>
          <p:txBody>
            <a:bodyPr/>
            <a:lstStyle/>
            <a:p>
              <a:endParaRPr lang="en-US"/>
            </a:p>
          </p:txBody>
        </p:sp>
        <p:sp>
          <p:nvSpPr>
            <p:cNvPr id="546" name="Line 1073"/>
            <p:cNvSpPr>
              <a:spLocks noChangeShapeType="1"/>
            </p:cNvSpPr>
            <p:nvPr/>
          </p:nvSpPr>
          <p:spPr bwMode="auto">
            <a:xfrm>
              <a:off x="8475448" y="4131939"/>
              <a:ext cx="61835" cy="1528"/>
            </a:xfrm>
            <a:prstGeom prst="line">
              <a:avLst/>
            </a:prstGeom>
            <a:noFill/>
            <a:ln w="4">
              <a:solidFill>
                <a:srgbClr val="000000"/>
              </a:solidFill>
              <a:round/>
              <a:headEnd/>
              <a:tailEnd/>
            </a:ln>
          </p:spPr>
          <p:txBody>
            <a:bodyPr/>
            <a:lstStyle/>
            <a:p>
              <a:endParaRPr lang="en-US"/>
            </a:p>
          </p:txBody>
        </p:sp>
        <p:sp>
          <p:nvSpPr>
            <p:cNvPr id="547" name="Line 1074"/>
            <p:cNvSpPr>
              <a:spLocks noChangeShapeType="1"/>
            </p:cNvSpPr>
            <p:nvPr/>
          </p:nvSpPr>
          <p:spPr bwMode="auto">
            <a:xfrm flipH="1">
              <a:off x="6067904" y="4000473"/>
              <a:ext cx="30918" cy="1528"/>
            </a:xfrm>
            <a:prstGeom prst="line">
              <a:avLst/>
            </a:prstGeom>
            <a:noFill/>
            <a:ln w="4">
              <a:solidFill>
                <a:srgbClr val="000000"/>
              </a:solidFill>
              <a:round/>
              <a:headEnd/>
              <a:tailEnd/>
            </a:ln>
          </p:spPr>
          <p:txBody>
            <a:bodyPr/>
            <a:lstStyle/>
            <a:p>
              <a:endParaRPr lang="en-US"/>
            </a:p>
          </p:txBody>
        </p:sp>
        <p:sp>
          <p:nvSpPr>
            <p:cNvPr id="548" name="Line 1075"/>
            <p:cNvSpPr>
              <a:spLocks noChangeShapeType="1"/>
            </p:cNvSpPr>
            <p:nvPr/>
          </p:nvSpPr>
          <p:spPr bwMode="auto">
            <a:xfrm>
              <a:off x="8506366" y="4000473"/>
              <a:ext cx="30918" cy="1528"/>
            </a:xfrm>
            <a:prstGeom prst="line">
              <a:avLst/>
            </a:prstGeom>
            <a:noFill/>
            <a:ln w="4">
              <a:solidFill>
                <a:srgbClr val="000000"/>
              </a:solidFill>
              <a:round/>
              <a:headEnd/>
              <a:tailEnd/>
            </a:ln>
          </p:spPr>
          <p:txBody>
            <a:bodyPr/>
            <a:lstStyle/>
            <a:p>
              <a:endParaRPr lang="en-US"/>
            </a:p>
          </p:txBody>
        </p:sp>
        <p:sp>
          <p:nvSpPr>
            <p:cNvPr id="549" name="Line 1076"/>
            <p:cNvSpPr>
              <a:spLocks noChangeShapeType="1"/>
            </p:cNvSpPr>
            <p:nvPr/>
          </p:nvSpPr>
          <p:spPr bwMode="auto">
            <a:xfrm flipH="1">
              <a:off x="6067904" y="3872065"/>
              <a:ext cx="30918" cy="1528"/>
            </a:xfrm>
            <a:prstGeom prst="line">
              <a:avLst/>
            </a:prstGeom>
            <a:noFill/>
            <a:ln w="4">
              <a:solidFill>
                <a:srgbClr val="000000"/>
              </a:solidFill>
              <a:round/>
              <a:headEnd/>
              <a:tailEnd/>
            </a:ln>
          </p:spPr>
          <p:txBody>
            <a:bodyPr/>
            <a:lstStyle/>
            <a:p>
              <a:endParaRPr lang="en-US"/>
            </a:p>
          </p:txBody>
        </p:sp>
        <p:sp>
          <p:nvSpPr>
            <p:cNvPr id="550" name="Line 1077"/>
            <p:cNvSpPr>
              <a:spLocks noChangeShapeType="1"/>
            </p:cNvSpPr>
            <p:nvPr/>
          </p:nvSpPr>
          <p:spPr bwMode="auto">
            <a:xfrm>
              <a:off x="8506366" y="3872065"/>
              <a:ext cx="30918" cy="1528"/>
            </a:xfrm>
            <a:prstGeom prst="line">
              <a:avLst/>
            </a:prstGeom>
            <a:noFill/>
            <a:ln w="4">
              <a:solidFill>
                <a:srgbClr val="000000"/>
              </a:solidFill>
              <a:round/>
              <a:headEnd/>
              <a:tailEnd/>
            </a:ln>
          </p:spPr>
          <p:txBody>
            <a:bodyPr/>
            <a:lstStyle/>
            <a:p>
              <a:endParaRPr lang="en-US"/>
            </a:p>
          </p:txBody>
        </p:sp>
        <p:sp>
          <p:nvSpPr>
            <p:cNvPr id="551" name="Line 1078"/>
            <p:cNvSpPr>
              <a:spLocks noChangeShapeType="1"/>
            </p:cNvSpPr>
            <p:nvPr/>
          </p:nvSpPr>
          <p:spPr bwMode="auto">
            <a:xfrm flipH="1">
              <a:off x="6067904" y="3742128"/>
              <a:ext cx="30918" cy="1528"/>
            </a:xfrm>
            <a:prstGeom prst="line">
              <a:avLst/>
            </a:prstGeom>
            <a:noFill/>
            <a:ln w="4">
              <a:solidFill>
                <a:srgbClr val="000000"/>
              </a:solidFill>
              <a:round/>
              <a:headEnd/>
              <a:tailEnd/>
            </a:ln>
          </p:spPr>
          <p:txBody>
            <a:bodyPr/>
            <a:lstStyle/>
            <a:p>
              <a:endParaRPr lang="en-US"/>
            </a:p>
          </p:txBody>
        </p:sp>
        <p:sp>
          <p:nvSpPr>
            <p:cNvPr id="552" name="Line 1079"/>
            <p:cNvSpPr>
              <a:spLocks noChangeShapeType="1"/>
            </p:cNvSpPr>
            <p:nvPr/>
          </p:nvSpPr>
          <p:spPr bwMode="auto">
            <a:xfrm>
              <a:off x="8506366" y="3742128"/>
              <a:ext cx="30918" cy="1528"/>
            </a:xfrm>
            <a:prstGeom prst="line">
              <a:avLst/>
            </a:prstGeom>
            <a:noFill/>
            <a:ln w="4">
              <a:solidFill>
                <a:srgbClr val="000000"/>
              </a:solidFill>
              <a:round/>
              <a:headEnd/>
              <a:tailEnd/>
            </a:ln>
          </p:spPr>
          <p:txBody>
            <a:bodyPr/>
            <a:lstStyle/>
            <a:p>
              <a:endParaRPr lang="en-US"/>
            </a:p>
          </p:txBody>
        </p:sp>
        <p:sp>
          <p:nvSpPr>
            <p:cNvPr id="553" name="Line 1080"/>
            <p:cNvSpPr>
              <a:spLocks noChangeShapeType="1"/>
            </p:cNvSpPr>
            <p:nvPr/>
          </p:nvSpPr>
          <p:spPr bwMode="auto">
            <a:xfrm flipH="1">
              <a:off x="6067904" y="3613720"/>
              <a:ext cx="30918" cy="1528"/>
            </a:xfrm>
            <a:prstGeom prst="line">
              <a:avLst/>
            </a:prstGeom>
            <a:noFill/>
            <a:ln w="4">
              <a:solidFill>
                <a:srgbClr val="000000"/>
              </a:solidFill>
              <a:round/>
              <a:headEnd/>
              <a:tailEnd/>
            </a:ln>
          </p:spPr>
          <p:txBody>
            <a:bodyPr/>
            <a:lstStyle/>
            <a:p>
              <a:endParaRPr lang="en-US"/>
            </a:p>
          </p:txBody>
        </p:sp>
        <p:sp>
          <p:nvSpPr>
            <p:cNvPr id="554" name="Line 1081"/>
            <p:cNvSpPr>
              <a:spLocks noChangeShapeType="1"/>
            </p:cNvSpPr>
            <p:nvPr/>
          </p:nvSpPr>
          <p:spPr bwMode="auto">
            <a:xfrm>
              <a:off x="8506366" y="3613720"/>
              <a:ext cx="30918" cy="1528"/>
            </a:xfrm>
            <a:prstGeom prst="line">
              <a:avLst/>
            </a:prstGeom>
            <a:noFill/>
            <a:ln w="4">
              <a:solidFill>
                <a:srgbClr val="000000"/>
              </a:solidFill>
              <a:round/>
              <a:headEnd/>
              <a:tailEnd/>
            </a:ln>
          </p:spPr>
          <p:txBody>
            <a:bodyPr/>
            <a:lstStyle/>
            <a:p>
              <a:endParaRPr lang="en-US"/>
            </a:p>
          </p:txBody>
        </p:sp>
        <p:sp>
          <p:nvSpPr>
            <p:cNvPr id="555" name="Line 1082"/>
            <p:cNvSpPr>
              <a:spLocks noChangeShapeType="1"/>
            </p:cNvSpPr>
            <p:nvPr/>
          </p:nvSpPr>
          <p:spPr bwMode="auto">
            <a:xfrm flipV="1">
              <a:off x="6067904" y="3497541"/>
              <a:ext cx="1345" cy="2571225"/>
            </a:xfrm>
            <a:prstGeom prst="line">
              <a:avLst/>
            </a:prstGeom>
            <a:noFill/>
            <a:ln w="4">
              <a:solidFill>
                <a:srgbClr val="000000"/>
              </a:solidFill>
              <a:round/>
              <a:headEnd/>
              <a:tailEnd/>
            </a:ln>
          </p:spPr>
          <p:txBody>
            <a:bodyPr/>
            <a:lstStyle/>
            <a:p>
              <a:endParaRPr lang="en-US"/>
            </a:p>
          </p:txBody>
        </p:sp>
        <p:sp>
          <p:nvSpPr>
            <p:cNvPr id="556" name="Line 1083"/>
            <p:cNvSpPr>
              <a:spLocks noChangeShapeType="1"/>
            </p:cNvSpPr>
            <p:nvPr/>
          </p:nvSpPr>
          <p:spPr bwMode="auto">
            <a:xfrm flipV="1">
              <a:off x="8537283" y="3497541"/>
              <a:ext cx="1345" cy="2571225"/>
            </a:xfrm>
            <a:prstGeom prst="line">
              <a:avLst/>
            </a:prstGeom>
            <a:noFill/>
            <a:ln w="4">
              <a:solidFill>
                <a:srgbClr val="000000"/>
              </a:solidFill>
              <a:round/>
              <a:headEnd/>
              <a:tailEnd/>
            </a:ln>
          </p:spPr>
          <p:txBody>
            <a:bodyPr/>
            <a:lstStyle/>
            <a:p>
              <a:endParaRPr lang="en-US"/>
            </a:p>
          </p:txBody>
        </p:sp>
        <p:sp>
          <p:nvSpPr>
            <p:cNvPr id="557" name="Rectangle 1084"/>
            <p:cNvSpPr>
              <a:spLocks noChangeArrowheads="1"/>
            </p:cNvSpPr>
            <p:nvPr/>
          </p:nvSpPr>
          <p:spPr bwMode="auto">
            <a:xfrm>
              <a:off x="6067904" y="3497541"/>
              <a:ext cx="2469380" cy="2571225"/>
            </a:xfrm>
            <a:prstGeom prst="rect">
              <a:avLst/>
            </a:prstGeom>
            <a:noFill/>
            <a:ln w="4">
              <a:solidFill>
                <a:srgbClr val="000000"/>
              </a:solidFill>
              <a:miter lim="800000"/>
              <a:headEnd/>
              <a:tailEnd/>
            </a:ln>
          </p:spPr>
          <p:txBody>
            <a:bodyPr/>
            <a:lstStyle/>
            <a:p>
              <a:endParaRPr lang="en-US"/>
            </a:p>
          </p:txBody>
        </p:sp>
        <p:sp>
          <p:nvSpPr>
            <p:cNvPr id="558" name="Oval 557"/>
            <p:cNvSpPr>
              <a:spLocks noChangeAspect="1"/>
            </p:cNvSpPr>
            <p:nvPr/>
          </p:nvSpPr>
          <p:spPr bwMode="auto">
            <a:xfrm>
              <a:off x="6213894" y="5640180"/>
              <a:ext cx="53953" cy="55549"/>
            </a:xfrm>
            <a:prstGeom prst="ellipse">
              <a:avLst/>
            </a:prstGeom>
            <a:solidFill>
              <a:srgbClr val="00FFFF"/>
            </a:solidFill>
            <a:ln w="9525" cap="flat" cmpd="sng" algn="ctr">
              <a:solidFill>
                <a:srgbClr val="000000"/>
              </a:solidFill>
              <a:prstDash val="solid"/>
              <a:round/>
              <a:headEnd type="none" w="med" len="med"/>
              <a:tailEnd type="none" w="med" len="med"/>
            </a:ln>
            <a:effectLst/>
          </p:spPr>
          <p:txBody>
            <a:bodyPr wrap="none">
              <a:spAutoFit/>
            </a:bodyPr>
            <a:lstStyle/>
            <a:p>
              <a:pPr>
                <a:defRPr/>
              </a:pPr>
              <a:endParaRPr lang="en-US">
                <a:effectLst>
                  <a:outerShdw blurRad="38100" dist="38100" dir="2700000" algn="tl">
                    <a:srgbClr val="000000">
                      <a:alpha val="43137"/>
                    </a:srgbClr>
                  </a:outerShdw>
                </a:effectLst>
              </a:endParaRPr>
            </a:p>
          </p:txBody>
        </p:sp>
        <p:sp>
          <p:nvSpPr>
            <p:cNvPr id="559" name="Oval 558"/>
            <p:cNvSpPr>
              <a:spLocks noChangeAspect="1"/>
            </p:cNvSpPr>
            <p:nvPr/>
          </p:nvSpPr>
          <p:spPr bwMode="auto">
            <a:xfrm>
              <a:off x="6212308" y="5814765"/>
              <a:ext cx="53953" cy="55549"/>
            </a:xfrm>
            <a:prstGeom prst="ellipse">
              <a:avLst/>
            </a:prstGeom>
            <a:solidFill>
              <a:srgbClr val="FF0000"/>
            </a:solidFill>
            <a:ln w="9525" cap="flat" cmpd="sng" algn="ctr">
              <a:solidFill>
                <a:srgbClr val="000000"/>
              </a:solidFill>
              <a:prstDash val="solid"/>
              <a:round/>
              <a:headEnd type="none" w="med" len="med"/>
              <a:tailEnd type="none" w="med" len="med"/>
            </a:ln>
            <a:effectLst/>
          </p:spPr>
          <p:txBody>
            <a:bodyPr wrap="none">
              <a:spAutoFit/>
            </a:bodyPr>
            <a:lstStyle/>
            <a:p>
              <a:pPr>
                <a:defRPr/>
              </a:pPr>
              <a:endParaRPr lang="en-US">
                <a:effectLst>
                  <a:outerShdw blurRad="38100" dist="38100" dir="2700000" algn="tl">
                    <a:srgbClr val="000000">
                      <a:alpha val="43137"/>
                    </a:srgbClr>
                  </a:outerShdw>
                </a:effectLst>
              </a:endParaRPr>
            </a:p>
          </p:txBody>
        </p:sp>
        <p:sp>
          <p:nvSpPr>
            <p:cNvPr id="560" name="TextBox 559"/>
            <p:cNvSpPr txBox="1"/>
            <p:nvPr/>
          </p:nvSpPr>
          <p:spPr>
            <a:xfrm>
              <a:off x="6258326" y="5563997"/>
              <a:ext cx="1247263" cy="214263"/>
            </a:xfrm>
            <a:prstGeom prst="rect">
              <a:avLst/>
            </a:prstGeom>
            <a:noFill/>
          </p:spPr>
          <p:txBody>
            <a:bodyPr wrap="none">
              <a:spAutoFit/>
            </a:bodyPr>
            <a:lstStyle/>
            <a:p>
              <a:pPr>
                <a:defRPr/>
              </a:pPr>
              <a:r>
                <a:rPr lang="en-US" sz="800" dirty="0">
                  <a:solidFill>
                    <a:srgbClr val="000000"/>
                  </a:solidFill>
                  <a:latin typeface="+mj-lt"/>
                </a:rPr>
                <a:t>AERONET (1310 UTC)</a:t>
              </a:r>
            </a:p>
          </p:txBody>
        </p:sp>
        <p:sp>
          <p:nvSpPr>
            <p:cNvPr id="561" name="TextBox 560"/>
            <p:cNvSpPr txBox="1"/>
            <p:nvPr/>
          </p:nvSpPr>
          <p:spPr>
            <a:xfrm>
              <a:off x="6255152" y="5749692"/>
              <a:ext cx="1247263" cy="214264"/>
            </a:xfrm>
            <a:prstGeom prst="rect">
              <a:avLst/>
            </a:prstGeom>
            <a:noFill/>
          </p:spPr>
          <p:txBody>
            <a:bodyPr wrap="none">
              <a:spAutoFit/>
            </a:bodyPr>
            <a:lstStyle/>
            <a:p>
              <a:pPr>
                <a:defRPr/>
              </a:pPr>
              <a:r>
                <a:rPr lang="en-US" sz="800" dirty="0">
                  <a:solidFill>
                    <a:srgbClr val="000000"/>
                  </a:solidFill>
                  <a:latin typeface="+mj-lt"/>
                </a:rPr>
                <a:t>AERONET (2115 UTC)</a:t>
              </a:r>
            </a:p>
          </p:txBody>
        </p:sp>
        <p:cxnSp>
          <p:nvCxnSpPr>
            <p:cNvPr id="562" name="Straight Arrow Connector 1161"/>
            <p:cNvCxnSpPr>
              <a:cxnSpLocks noChangeShapeType="1"/>
            </p:cNvCxnSpPr>
            <p:nvPr/>
          </p:nvCxnSpPr>
          <p:spPr bwMode="auto">
            <a:xfrm rot="5400000">
              <a:off x="7855027" y="4186409"/>
              <a:ext cx="275421" cy="77118"/>
            </a:xfrm>
            <a:prstGeom prst="straightConnector1">
              <a:avLst/>
            </a:prstGeom>
            <a:noFill/>
            <a:ln w="9525" algn="ctr">
              <a:solidFill>
                <a:srgbClr val="00CC00"/>
              </a:solidFill>
              <a:round/>
              <a:headEnd/>
              <a:tailEnd type="triangle" w="sm" len="lg"/>
            </a:ln>
          </p:spPr>
        </p:cxnSp>
        <p:sp>
          <p:nvSpPr>
            <p:cNvPr id="563" name="TextBox 562"/>
            <p:cNvSpPr txBox="1"/>
            <p:nvPr/>
          </p:nvSpPr>
          <p:spPr>
            <a:xfrm>
              <a:off x="7621429" y="3897500"/>
              <a:ext cx="777556" cy="231722"/>
            </a:xfrm>
            <a:prstGeom prst="rect">
              <a:avLst/>
            </a:prstGeom>
            <a:noFill/>
          </p:spPr>
          <p:txBody>
            <a:bodyPr wrap="none">
              <a:spAutoFit/>
            </a:bodyPr>
            <a:lstStyle/>
            <a:p>
              <a:pPr>
                <a:defRPr/>
              </a:pPr>
              <a:r>
                <a:rPr lang="en-US" sz="900" dirty="0" err="1">
                  <a:solidFill>
                    <a:srgbClr val="000000"/>
                  </a:solidFill>
                  <a:latin typeface="+mj-lt"/>
                </a:rPr>
                <a:t>Im</a:t>
              </a:r>
              <a:r>
                <a:rPr lang="en-US" sz="900" dirty="0">
                  <a:solidFill>
                    <a:srgbClr val="000000"/>
                  </a:solidFill>
                  <a:latin typeface="+mj-lt"/>
                </a:rPr>
                <a:t>(</a:t>
              </a:r>
              <a:r>
                <a:rPr lang="en-US" sz="900" i="1" dirty="0">
                  <a:solidFill>
                    <a:srgbClr val="000000"/>
                  </a:solidFill>
                  <a:latin typeface="+mj-lt"/>
                </a:rPr>
                <a:t>m</a:t>
              </a:r>
              <a:r>
                <a:rPr lang="en-US" sz="900" dirty="0">
                  <a:solidFill>
                    <a:srgbClr val="000000"/>
                  </a:solidFill>
                  <a:latin typeface="+mj-lt"/>
                </a:rPr>
                <a:t>) = .01</a:t>
              </a:r>
            </a:p>
          </p:txBody>
        </p:sp>
        <p:cxnSp>
          <p:nvCxnSpPr>
            <p:cNvPr id="564" name="Straight Arrow Connector 1163"/>
            <p:cNvCxnSpPr>
              <a:cxnSpLocks noChangeShapeType="1"/>
            </p:cNvCxnSpPr>
            <p:nvPr/>
          </p:nvCxnSpPr>
          <p:spPr bwMode="auto">
            <a:xfrm rot="16200000" flipV="1">
              <a:off x="7660394" y="5340350"/>
              <a:ext cx="376413" cy="56919"/>
            </a:xfrm>
            <a:prstGeom prst="straightConnector1">
              <a:avLst/>
            </a:prstGeom>
            <a:noFill/>
            <a:ln w="9525" algn="ctr">
              <a:solidFill>
                <a:srgbClr val="00CC00"/>
              </a:solidFill>
              <a:round/>
              <a:headEnd/>
              <a:tailEnd type="triangle" w="sm" len="lg"/>
            </a:ln>
          </p:spPr>
        </p:cxnSp>
        <p:sp>
          <p:nvSpPr>
            <p:cNvPr id="565" name="TextBox 564"/>
            <p:cNvSpPr txBox="1"/>
            <p:nvPr/>
          </p:nvSpPr>
          <p:spPr>
            <a:xfrm>
              <a:off x="7575410" y="5527492"/>
              <a:ext cx="777556" cy="230136"/>
            </a:xfrm>
            <a:prstGeom prst="rect">
              <a:avLst/>
            </a:prstGeom>
            <a:noFill/>
          </p:spPr>
          <p:txBody>
            <a:bodyPr wrap="none">
              <a:spAutoFit/>
            </a:bodyPr>
            <a:lstStyle/>
            <a:p>
              <a:pPr>
                <a:defRPr/>
              </a:pPr>
              <a:r>
                <a:rPr lang="en-US" sz="900" dirty="0" err="1">
                  <a:solidFill>
                    <a:srgbClr val="000000"/>
                  </a:solidFill>
                  <a:latin typeface="+mj-lt"/>
                </a:rPr>
                <a:t>Im</a:t>
              </a:r>
              <a:r>
                <a:rPr lang="en-US" sz="900" dirty="0">
                  <a:solidFill>
                    <a:srgbClr val="000000"/>
                  </a:solidFill>
                  <a:latin typeface="+mj-lt"/>
                </a:rPr>
                <a:t>(</a:t>
              </a:r>
              <a:r>
                <a:rPr lang="en-US" sz="900" i="1" dirty="0">
                  <a:solidFill>
                    <a:srgbClr val="000000"/>
                  </a:solidFill>
                  <a:latin typeface="+mj-lt"/>
                </a:rPr>
                <a:t>m</a:t>
              </a:r>
              <a:r>
                <a:rPr lang="en-US" sz="900" dirty="0">
                  <a:solidFill>
                    <a:srgbClr val="000000"/>
                  </a:solidFill>
                  <a:latin typeface="+mj-lt"/>
                </a:rPr>
                <a:t>) = .02</a:t>
              </a:r>
            </a:p>
          </p:txBody>
        </p:sp>
      </p:grpSp>
      <p:cxnSp>
        <p:nvCxnSpPr>
          <p:cNvPr id="567" name="Straight Connector 1048"/>
          <p:cNvCxnSpPr>
            <a:cxnSpLocks noChangeShapeType="1"/>
          </p:cNvCxnSpPr>
          <p:nvPr/>
        </p:nvCxnSpPr>
        <p:spPr bwMode="auto">
          <a:xfrm>
            <a:off x="3854450" y="5050870"/>
            <a:ext cx="452438" cy="1588"/>
          </a:xfrm>
          <a:prstGeom prst="line">
            <a:avLst/>
          </a:prstGeom>
          <a:noFill/>
          <a:ln w="19050" algn="ctr">
            <a:solidFill>
              <a:srgbClr val="808080"/>
            </a:solidFill>
            <a:prstDash val="dash"/>
            <a:round/>
            <a:headEnd/>
            <a:tailEnd/>
          </a:ln>
        </p:spPr>
      </p:cxnSp>
      <p:sp>
        <p:nvSpPr>
          <p:cNvPr id="568" name="TextBox 567"/>
          <p:cNvSpPr txBox="1"/>
          <p:nvPr/>
        </p:nvSpPr>
        <p:spPr>
          <a:xfrm>
            <a:off x="4260850" y="4907995"/>
            <a:ext cx="925513" cy="276225"/>
          </a:xfrm>
          <a:prstGeom prst="rect">
            <a:avLst/>
          </a:prstGeom>
          <a:noFill/>
        </p:spPr>
        <p:txBody>
          <a:bodyPr wrap="none">
            <a:spAutoFit/>
          </a:bodyPr>
          <a:lstStyle/>
          <a:p>
            <a:pPr>
              <a:defRPr/>
            </a:pPr>
            <a:r>
              <a:rPr lang="en-US" sz="1200" dirty="0">
                <a:solidFill>
                  <a:schemeClr val="accent6">
                    <a:lumMod val="50000"/>
                  </a:schemeClr>
                </a:solidFill>
                <a:latin typeface="Arial Narrow" pitchFamily="34" charset="0"/>
              </a:rPr>
              <a:t>RSP retrieval</a:t>
            </a:r>
            <a:endParaRPr lang="en-US" sz="1200" dirty="0">
              <a:solidFill>
                <a:srgbClr val="00CC00"/>
              </a:solidFill>
              <a:latin typeface="Arial Narrow" pitchFamily="34" charset="0"/>
            </a:endParaRPr>
          </a:p>
        </p:txBody>
      </p:sp>
      <p:sp>
        <p:nvSpPr>
          <p:cNvPr id="569" name="Line 6263"/>
          <p:cNvSpPr>
            <a:spLocks noChangeShapeType="1"/>
          </p:cNvSpPr>
          <p:nvPr/>
        </p:nvSpPr>
        <p:spPr bwMode="auto">
          <a:xfrm>
            <a:off x="3916363" y="5362020"/>
            <a:ext cx="1276350" cy="0"/>
          </a:xfrm>
          <a:prstGeom prst="line">
            <a:avLst/>
          </a:prstGeom>
          <a:noFill/>
          <a:ln w="15875">
            <a:solidFill>
              <a:srgbClr val="969696"/>
            </a:solidFill>
            <a:prstDash val="sysDot"/>
            <a:round/>
            <a:headEnd/>
            <a:tailEnd/>
          </a:ln>
          <a:effectLst/>
        </p:spPr>
        <p:txBody>
          <a:bodyPr>
            <a:spAutoFit/>
          </a:bodyPr>
          <a:lstStyle/>
          <a:p>
            <a:pPr>
              <a:defRPr/>
            </a:pPr>
            <a:endParaRPr lang="en-US">
              <a:effectLst>
                <a:outerShdw blurRad="38100" dist="38100" dir="2700000" algn="tl">
                  <a:srgbClr val="000000">
                    <a:alpha val="43137"/>
                  </a:srgbClr>
                </a:outerShdw>
              </a:effectLst>
            </a:endParaRPr>
          </a:p>
        </p:txBody>
      </p:sp>
      <p:sp>
        <p:nvSpPr>
          <p:cNvPr id="571" name="Rectangle 570"/>
          <p:cNvSpPr/>
          <p:nvPr/>
        </p:nvSpPr>
        <p:spPr bwMode="auto">
          <a:xfrm>
            <a:off x="4900585" y="2234637"/>
            <a:ext cx="1554480" cy="274320"/>
          </a:xfrm>
          <a:prstGeom prst="rect">
            <a:avLst/>
          </a:prstGeom>
          <a:solidFill>
            <a:srgbClr val="CCFFFF"/>
          </a:solidFill>
          <a:ln w="9525" cap="flat" cmpd="sng" algn="ctr">
            <a:solidFill>
              <a:srgbClr val="FF0000"/>
            </a:solidFill>
            <a:prstDash val="solid"/>
            <a:round/>
            <a:headEnd type="none" w="med" len="med"/>
            <a:tailEnd type="none" w="med" len="med"/>
          </a:ln>
          <a:effec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uLnTx/>
              <a:uFillTx/>
            </a:endParaRPr>
          </a:p>
        </p:txBody>
      </p:sp>
      <p:sp>
        <p:nvSpPr>
          <p:cNvPr id="574" name="TextBox 968"/>
          <p:cNvSpPr txBox="1">
            <a:spLocks noChangeArrowheads="1"/>
          </p:cNvSpPr>
          <p:nvPr/>
        </p:nvSpPr>
        <p:spPr bwMode="auto">
          <a:xfrm>
            <a:off x="5586413" y="1529071"/>
            <a:ext cx="3182937" cy="276225"/>
          </a:xfrm>
          <a:prstGeom prst="rect">
            <a:avLst/>
          </a:prstGeom>
          <a:noFill/>
          <a:ln w="9525">
            <a:noFill/>
            <a:miter lim="800000"/>
            <a:headEnd/>
            <a:tailEnd/>
          </a:ln>
        </p:spPr>
        <p:txBody>
          <a:bodyPr wrap="none">
            <a:spAutoFit/>
          </a:bodyPr>
          <a:lstStyle/>
          <a:p>
            <a:r>
              <a:rPr lang="en-US" sz="1200" dirty="0">
                <a:solidFill>
                  <a:srgbClr val="00CC00"/>
                </a:solidFill>
                <a:latin typeface="Arial" charset="0"/>
              </a:rPr>
              <a:t>Chowdhary </a:t>
            </a:r>
            <a:r>
              <a:rPr lang="en-US" sz="1200" i="1" dirty="0">
                <a:solidFill>
                  <a:srgbClr val="00CC00"/>
                </a:solidFill>
                <a:latin typeface="Arial" charset="0"/>
              </a:rPr>
              <a:t>et al. </a:t>
            </a:r>
            <a:r>
              <a:rPr lang="en-US" sz="1200" dirty="0">
                <a:solidFill>
                  <a:srgbClr val="00CC00"/>
                </a:solidFill>
                <a:latin typeface="Arial" charset="0"/>
              </a:rPr>
              <a:t>(</a:t>
            </a:r>
            <a:r>
              <a:rPr lang="en-US" sz="1200" i="1" dirty="0">
                <a:solidFill>
                  <a:srgbClr val="00CC00"/>
                </a:solidFill>
                <a:latin typeface="Arial" charset="0"/>
              </a:rPr>
              <a:t>JAS</a:t>
            </a:r>
            <a:r>
              <a:rPr lang="en-US" sz="1200" dirty="0">
                <a:solidFill>
                  <a:srgbClr val="00CC00"/>
                </a:solidFill>
                <a:latin typeface="Arial" charset="0"/>
              </a:rPr>
              <a:t>, 2002),   AGU 2007</a:t>
            </a:r>
          </a:p>
        </p:txBody>
      </p:sp>
      <p:cxnSp>
        <p:nvCxnSpPr>
          <p:cNvPr id="575" name="Straight Connector 971"/>
          <p:cNvCxnSpPr>
            <a:cxnSpLocks noChangeShapeType="1"/>
          </p:cNvCxnSpPr>
          <p:nvPr/>
        </p:nvCxnSpPr>
        <p:spPr bwMode="auto">
          <a:xfrm flipV="1">
            <a:off x="922338" y="1816408"/>
            <a:ext cx="7680325" cy="0"/>
          </a:xfrm>
          <a:prstGeom prst="line">
            <a:avLst/>
          </a:prstGeom>
          <a:noFill/>
          <a:ln w="12700" algn="ctr">
            <a:solidFill>
              <a:srgbClr val="C0C0C0"/>
            </a:solidFill>
            <a:round/>
            <a:headEnd/>
            <a:tailEnd/>
          </a:ln>
        </p:spPr>
      </p:cxnSp>
      <p:cxnSp>
        <p:nvCxnSpPr>
          <p:cNvPr id="576" name="Straight Connector 1029"/>
          <p:cNvCxnSpPr>
            <a:cxnSpLocks noChangeShapeType="1"/>
          </p:cNvCxnSpPr>
          <p:nvPr/>
        </p:nvCxnSpPr>
        <p:spPr bwMode="auto">
          <a:xfrm flipV="1">
            <a:off x="930275" y="2160896"/>
            <a:ext cx="7681913" cy="0"/>
          </a:xfrm>
          <a:prstGeom prst="line">
            <a:avLst/>
          </a:prstGeom>
          <a:noFill/>
          <a:ln w="12700" algn="ctr">
            <a:solidFill>
              <a:srgbClr val="C0C0C0"/>
            </a:solidFill>
            <a:round/>
            <a:headEnd/>
            <a:tailEnd/>
          </a:ln>
        </p:spPr>
      </p:cxnSp>
      <p:cxnSp>
        <p:nvCxnSpPr>
          <p:cNvPr id="579" name="Straight Connector 1030"/>
          <p:cNvCxnSpPr>
            <a:cxnSpLocks noChangeShapeType="1"/>
          </p:cNvCxnSpPr>
          <p:nvPr/>
        </p:nvCxnSpPr>
        <p:spPr bwMode="auto">
          <a:xfrm flipV="1">
            <a:off x="938213" y="2604934"/>
            <a:ext cx="7681912" cy="0"/>
          </a:xfrm>
          <a:prstGeom prst="line">
            <a:avLst/>
          </a:prstGeom>
          <a:noFill/>
          <a:ln w="12700" algn="ctr">
            <a:solidFill>
              <a:srgbClr val="C0C0C0"/>
            </a:solidFill>
            <a:round/>
            <a:headEnd/>
            <a:tailEnd/>
          </a:ln>
        </p:spPr>
      </p:cxnSp>
      <p:sp>
        <p:nvSpPr>
          <p:cNvPr id="580" name="TextBox 579"/>
          <p:cNvSpPr txBox="1"/>
          <p:nvPr/>
        </p:nvSpPr>
        <p:spPr>
          <a:xfrm>
            <a:off x="2311400" y="1865979"/>
            <a:ext cx="350838" cy="292100"/>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1" u="none" strike="noStrike" kern="0" cap="none" spc="0" normalizeH="0" baseline="0" noProof="0" dirty="0">
                <a:ln>
                  <a:noFill/>
                </a:ln>
                <a:uLnTx/>
                <a:uFillTx/>
                <a:latin typeface="Arial"/>
              </a:rPr>
              <a:t>r</a:t>
            </a:r>
            <a:r>
              <a:rPr kumimoji="0" lang="en-US" sz="1300" b="0" i="1" u="none" strike="noStrike" kern="0" cap="none" spc="0" normalizeH="0" baseline="-25000" noProof="0" dirty="0">
                <a:ln>
                  <a:noFill/>
                </a:ln>
                <a:uLnTx/>
                <a:uFillTx/>
                <a:latin typeface="Arial"/>
              </a:rPr>
              <a:t>e</a:t>
            </a:r>
            <a:r>
              <a:rPr kumimoji="0" lang="en-US" sz="1300" b="0" i="0" u="none" strike="noStrike" kern="0" cap="none" spc="0" normalizeH="0" baseline="0" noProof="0" dirty="0">
                <a:ln>
                  <a:noFill/>
                </a:ln>
                <a:uLnTx/>
                <a:uFillTx/>
                <a:latin typeface="Arial"/>
              </a:rPr>
              <a:t> </a:t>
            </a:r>
          </a:p>
        </p:txBody>
      </p:sp>
      <p:sp>
        <p:nvSpPr>
          <p:cNvPr id="581" name="TextBox 580"/>
          <p:cNvSpPr txBox="1"/>
          <p:nvPr/>
        </p:nvSpPr>
        <p:spPr>
          <a:xfrm>
            <a:off x="2717800" y="1862804"/>
            <a:ext cx="376238" cy="292100"/>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1" u="none" strike="noStrike" kern="0" cap="none" spc="0" normalizeH="0" baseline="0" noProof="0" dirty="0" err="1">
                <a:ln>
                  <a:noFill/>
                </a:ln>
                <a:uLnTx/>
                <a:uFillTx/>
                <a:latin typeface="Arial"/>
              </a:rPr>
              <a:t>v</a:t>
            </a:r>
            <a:r>
              <a:rPr kumimoji="0" lang="en-US" sz="1300" b="0" i="1" u="none" strike="noStrike" kern="0" cap="none" spc="0" normalizeH="0" baseline="-25000" noProof="0" dirty="0" err="1">
                <a:ln>
                  <a:noFill/>
                </a:ln>
                <a:uLnTx/>
                <a:uFillTx/>
                <a:latin typeface="Arial"/>
              </a:rPr>
              <a:t>e</a:t>
            </a:r>
            <a:r>
              <a:rPr kumimoji="0" lang="en-US" sz="1300" b="0" i="0" u="none" strike="noStrike" kern="0" cap="none" spc="0" normalizeH="0" baseline="0" noProof="0" dirty="0">
                <a:ln>
                  <a:noFill/>
                </a:ln>
                <a:uLnTx/>
                <a:uFillTx/>
                <a:latin typeface="Arial"/>
              </a:rPr>
              <a:t> </a:t>
            </a:r>
          </a:p>
        </p:txBody>
      </p:sp>
      <p:sp>
        <p:nvSpPr>
          <p:cNvPr id="582" name="TextBox 581"/>
          <p:cNvSpPr txBox="1"/>
          <p:nvPr/>
        </p:nvSpPr>
        <p:spPr>
          <a:xfrm>
            <a:off x="2225675" y="2240271"/>
            <a:ext cx="415925" cy="292100"/>
          </a:xfrm>
          <a:prstGeom prst="rect">
            <a:avLst/>
          </a:prstGeom>
          <a:noFill/>
        </p:spPr>
        <p:txBody>
          <a:bodyPr wrap="none">
            <a:spAutoFit/>
          </a:bodyPr>
          <a:lstStyle/>
          <a:p>
            <a:pPr>
              <a:defRPr/>
            </a:pPr>
            <a:r>
              <a:rPr lang="en-US" sz="1300" dirty="0">
                <a:latin typeface="Arial" pitchFamily="34" charset="0"/>
                <a:cs typeface="Arial" pitchFamily="34" charset="0"/>
              </a:rPr>
              <a:t>.15</a:t>
            </a:r>
          </a:p>
        </p:txBody>
      </p:sp>
      <p:sp>
        <p:nvSpPr>
          <p:cNvPr id="583" name="TextBox 582"/>
          <p:cNvSpPr txBox="1"/>
          <p:nvPr/>
        </p:nvSpPr>
        <p:spPr>
          <a:xfrm>
            <a:off x="2698750" y="2248208"/>
            <a:ext cx="323850" cy="292100"/>
          </a:xfrm>
          <a:prstGeom prst="rect">
            <a:avLst/>
          </a:prstGeom>
          <a:noFill/>
          <a:ln>
            <a:noFill/>
          </a:ln>
        </p:spPr>
        <p:txBody>
          <a:bodyPr wrap="none">
            <a:spAutoFit/>
          </a:bodyPr>
          <a:lstStyle/>
          <a:p>
            <a:pPr>
              <a:defRPr/>
            </a:pPr>
            <a:r>
              <a:rPr lang="en-US" sz="1300" dirty="0">
                <a:latin typeface="Arial" pitchFamily="34" charset="0"/>
                <a:cs typeface="Arial" pitchFamily="34" charset="0"/>
              </a:rPr>
              <a:t>.2</a:t>
            </a:r>
          </a:p>
        </p:txBody>
      </p:sp>
      <p:sp>
        <p:nvSpPr>
          <p:cNvPr id="584" name="TextBox 583"/>
          <p:cNvSpPr txBox="1"/>
          <p:nvPr/>
        </p:nvSpPr>
        <p:spPr>
          <a:xfrm>
            <a:off x="3376613" y="1872329"/>
            <a:ext cx="423862" cy="292100"/>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1" u="none" strike="noStrike" kern="0" cap="none" spc="0" normalizeH="0" baseline="0" noProof="0" dirty="0" err="1">
                <a:ln>
                  <a:noFill/>
                </a:ln>
                <a:uLnTx/>
                <a:uFillTx/>
                <a:latin typeface="Arial"/>
              </a:rPr>
              <a:t>z</a:t>
            </a:r>
            <a:r>
              <a:rPr kumimoji="0" lang="en-US" sz="1300" b="0" i="0" u="none" strike="noStrike" kern="0" cap="none" spc="0" normalizeH="0" baseline="-25000" noProof="0" dirty="0" err="1">
                <a:ln>
                  <a:noFill/>
                </a:ln>
                <a:uLnTx/>
                <a:uFillTx/>
                <a:latin typeface="Arial"/>
              </a:rPr>
              <a:t>bot</a:t>
            </a:r>
            <a:endParaRPr kumimoji="0" lang="en-US" sz="1300" b="0" i="0" u="none" strike="noStrike" kern="0" cap="none" spc="0" normalizeH="0" baseline="0" noProof="0" dirty="0">
              <a:ln>
                <a:noFill/>
              </a:ln>
              <a:uLnTx/>
              <a:uFillTx/>
              <a:latin typeface="Arial"/>
            </a:endParaRPr>
          </a:p>
        </p:txBody>
      </p:sp>
      <p:sp>
        <p:nvSpPr>
          <p:cNvPr id="585" name="TextBox 584"/>
          <p:cNvSpPr txBox="1"/>
          <p:nvPr/>
        </p:nvSpPr>
        <p:spPr>
          <a:xfrm>
            <a:off x="5122380" y="1854687"/>
            <a:ext cx="1051891" cy="307777"/>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1" u="none" strike="noStrike" kern="0" cap="none" spc="0" normalizeH="0" baseline="0" noProof="0" dirty="0">
                <a:ln>
                  <a:noFill/>
                </a:ln>
                <a:uLnTx/>
                <a:uFillTx/>
                <a:latin typeface="Arial"/>
              </a:rPr>
              <a:t>m</a:t>
            </a:r>
            <a:r>
              <a:rPr kumimoji="0" lang="en-US" sz="1300" b="0" i="0" u="none" strike="noStrike" kern="0" cap="none" spc="0" normalizeH="0" baseline="0" noProof="0" dirty="0">
                <a:ln>
                  <a:noFill/>
                </a:ln>
                <a:uLnTx/>
                <a:uFillTx/>
                <a:latin typeface="Arial"/>
              </a:rPr>
              <a:t>(0.55 </a:t>
            </a:r>
            <a:r>
              <a:rPr kumimoji="0" lang="en-US" sz="1400" b="0" i="0" u="none" strike="noStrike" kern="0" cap="none" spc="0" normalizeH="0" baseline="0" noProof="0" dirty="0">
                <a:ln>
                  <a:noFill/>
                </a:ln>
                <a:uLnTx/>
                <a:uFillTx/>
                <a:latin typeface="Symbol" pitchFamily="18" charset="2"/>
              </a:rPr>
              <a:t>m</a:t>
            </a:r>
            <a:r>
              <a:rPr kumimoji="0" lang="en-US" sz="1300" b="0" i="0" u="none" strike="noStrike" kern="0" cap="none" spc="0" normalizeH="0" baseline="0" noProof="0" dirty="0">
                <a:ln>
                  <a:noFill/>
                </a:ln>
                <a:uLnTx/>
                <a:uFillTx/>
                <a:latin typeface="Arial"/>
              </a:rPr>
              <a:t>m)</a:t>
            </a:r>
          </a:p>
        </p:txBody>
      </p:sp>
      <p:sp>
        <p:nvSpPr>
          <p:cNvPr id="586" name="TextBox 585"/>
          <p:cNvSpPr txBox="1"/>
          <p:nvPr/>
        </p:nvSpPr>
        <p:spPr>
          <a:xfrm>
            <a:off x="3178175" y="2249796"/>
            <a:ext cx="1016000" cy="292100"/>
          </a:xfrm>
          <a:prstGeom prst="rect">
            <a:avLst/>
          </a:prstGeom>
          <a:noFill/>
        </p:spPr>
        <p:txBody>
          <a:bodyPr wrap="none">
            <a:spAutoFit/>
          </a:bodyPr>
          <a:lstStyle/>
          <a:p>
            <a:pPr>
              <a:defRPr/>
            </a:pPr>
            <a:r>
              <a:rPr lang="en-US" sz="1300" dirty="0">
                <a:latin typeface="Arial" pitchFamily="34" charset="0"/>
                <a:cs typeface="Arial" pitchFamily="34" charset="0"/>
              </a:rPr>
              <a:t>0.0−2.7 km</a:t>
            </a:r>
          </a:p>
        </p:txBody>
      </p:sp>
      <p:sp>
        <p:nvSpPr>
          <p:cNvPr id="587" name="TextBox 586"/>
          <p:cNvSpPr txBox="1"/>
          <p:nvPr/>
        </p:nvSpPr>
        <p:spPr>
          <a:xfrm>
            <a:off x="4852952" y="2248208"/>
            <a:ext cx="1616148" cy="292388"/>
          </a:xfrm>
          <a:prstGeom prst="rect">
            <a:avLst/>
          </a:prstGeom>
          <a:noFill/>
        </p:spPr>
        <p:txBody>
          <a:bodyPr wrap="none">
            <a:spAutoFit/>
          </a:bodyPr>
          <a:lstStyle/>
          <a:p>
            <a:pPr>
              <a:defRPr/>
            </a:pPr>
            <a:r>
              <a:rPr lang="en-US" sz="1300" dirty="0">
                <a:latin typeface="Arial" pitchFamily="34" charset="0"/>
                <a:cs typeface="Arial" pitchFamily="34" charset="0"/>
              </a:rPr>
              <a:t>1.45 –.015(±.005)</a:t>
            </a:r>
            <a:r>
              <a:rPr lang="en-US" sz="1300" i="1" dirty="0" err="1">
                <a:latin typeface="Arial" pitchFamily="34" charset="0"/>
                <a:cs typeface="Arial" pitchFamily="34" charset="0"/>
              </a:rPr>
              <a:t>i</a:t>
            </a:r>
            <a:endParaRPr lang="en-US" sz="1300" i="1" dirty="0">
              <a:latin typeface="Arial" pitchFamily="34" charset="0"/>
              <a:cs typeface="Arial" pitchFamily="34" charset="0"/>
            </a:endParaRPr>
          </a:p>
        </p:txBody>
      </p:sp>
      <p:sp>
        <p:nvSpPr>
          <p:cNvPr id="588" name="TextBox 587"/>
          <p:cNvSpPr txBox="1"/>
          <p:nvPr/>
        </p:nvSpPr>
        <p:spPr>
          <a:xfrm>
            <a:off x="4189413" y="1869154"/>
            <a:ext cx="423862" cy="293687"/>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1" u="none" strike="noStrike" kern="0" cap="none" spc="0" normalizeH="0" baseline="0" noProof="0" dirty="0" err="1">
                <a:ln>
                  <a:noFill/>
                </a:ln>
                <a:uLnTx/>
                <a:uFillTx/>
                <a:latin typeface="Arial"/>
              </a:rPr>
              <a:t>z</a:t>
            </a:r>
            <a:r>
              <a:rPr kumimoji="0" lang="en-US" sz="1300" b="0" i="0" u="none" strike="noStrike" kern="0" cap="none" spc="0" normalizeH="0" baseline="-25000" noProof="0" dirty="0" err="1">
                <a:ln>
                  <a:noFill/>
                </a:ln>
                <a:uLnTx/>
                <a:uFillTx/>
                <a:latin typeface="Arial"/>
              </a:rPr>
              <a:t>top</a:t>
            </a:r>
            <a:endParaRPr kumimoji="0" lang="en-US" sz="1300" b="0" i="0" u="none" strike="noStrike" kern="0" cap="none" spc="0" normalizeH="0" baseline="-25000" noProof="0" dirty="0">
              <a:ln>
                <a:noFill/>
              </a:ln>
              <a:uLnTx/>
              <a:uFillTx/>
              <a:latin typeface="Arial"/>
            </a:endParaRPr>
          </a:p>
        </p:txBody>
      </p:sp>
      <p:sp>
        <p:nvSpPr>
          <p:cNvPr id="589" name="TextBox 588"/>
          <p:cNvSpPr txBox="1"/>
          <p:nvPr/>
        </p:nvSpPr>
        <p:spPr>
          <a:xfrm>
            <a:off x="4146550" y="2246621"/>
            <a:ext cx="685800" cy="293687"/>
          </a:xfrm>
          <a:prstGeom prst="rect">
            <a:avLst/>
          </a:prstGeom>
          <a:noFill/>
        </p:spPr>
        <p:txBody>
          <a:bodyPr wrap="none">
            <a:spAutoFit/>
          </a:bodyPr>
          <a:lstStyle/>
          <a:p>
            <a:pPr>
              <a:defRPr/>
            </a:pPr>
            <a:r>
              <a:rPr lang="en-US" sz="1300" dirty="0">
                <a:latin typeface="Arial" pitchFamily="34" charset="0"/>
                <a:cs typeface="Arial" pitchFamily="34" charset="0"/>
              </a:rPr>
              <a:t>3.6 km</a:t>
            </a:r>
          </a:p>
        </p:txBody>
      </p:sp>
      <p:sp>
        <p:nvSpPr>
          <p:cNvPr id="590" name="TextBox 589"/>
          <p:cNvSpPr txBox="1"/>
          <p:nvPr/>
        </p:nvSpPr>
        <p:spPr>
          <a:xfrm>
            <a:off x="6562725" y="1840221"/>
            <a:ext cx="995363" cy="307777"/>
          </a:xfrm>
          <a:prstGeom prst="rect">
            <a:avLst/>
          </a:prstGeom>
          <a:noFill/>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uLnTx/>
                <a:uFillTx/>
                <a:latin typeface="Symbol" pitchFamily="18" charset="2"/>
              </a:rPr>
              <a:t>t</a:t>
            </a:r>
            <a:r>
              <a:rPr kumimoji="0" lang="en-US" sz="1300" b="0" i="0" u="none" strike="noStrike" kern="0" cap="none" spc="0" normalizeH="0" baseline="0" noProof="0" dirty="0">
                <a:ln>
                  <a:noFill/>
                </a:ln>
                <a:uLnTx/>
                <a:uFillTx/>
                <a:latin typeface="Arial"/>
              </a:rPr>
              <a:t>(0.55 </a:t>
            </a:r>
            <a:r>
              <a:rPr kumimoji="0" lang="en-US" sz="1400" b="0" i="0" u="none" strike="noStrike" kern="0" cap="none" spc="0" normalizeH="0" baseline="0" noProof="0" dirty="0">
                <a:ln>
                  <a:noFill/>
                </a:ln>
                <a:uLnTx/>
                <a:uFillTx/>
                <a:latin typeface="Symbol" pitchFamily="18" charset="2"/>
              </a:rPr>
              <a:t>m</a:t>
            </a:r>
            <a:r>
              <a:rPr kumimoji="0" lang="en-US" sz="1300" b="0" i="0" u="none" strike="noStrike" kern="0" cap="none" spc="0" normalizeH="0" baseline="0" noProof="0" dirty="0">
                <a:ln>
                  <a:noFill/>
                </a:ln>
                <a:uLnTx/>
                <a:uFillTx/>
                <a:latin typeface="Arial"/>
              </a:rPr>
              <a:t>m)</a:t>
            </a:r>
          </a:p>
        </p:txBody>
      </p:sp>
      <p:sp>
        <p:nvSpPr>
          <p:cNvPr id="591" name="TextBox 590"/>
          <p:cNvSpPr txBox="1"/>
          <p:nvPr/>
        </p:nvSpPr>
        <p:spPr>
          <a:xfrm>
            <a:off x="7682761" y="1846571"/>
            <a:ext cx="907446" cy="30777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uLnTx/>
                <a:uFillTx/>
                <a:latin typeface="Symbol" pitchFamily="18" charset="2"/>
              </a:rPr>
              <a:t>s</a:t>
            </a:r>
            <a:r>
              <a:rPr kumimoji="0" lang="en-US" sz="1300" b="0" i="0" u="none" strike="noStrike" kern="0" cap="none" spc="0" normalizeH="0" baseline="-25000" noProof="0" dirty="0" err="1">
                <a:ln>
                  <a:noFill/>
                </a:ln>
                <a:uLnTx/>
                <a:uFillTx/>
                <a:latin typeface="Arial"/>
              </a:rPr>
              <a:t>ext</a:t>
            </a:r>
            <a:r>
              <a:rPr kumimoji="0" lang="en-US" sz="1300" b="0" i="0" u="none" strike="noStrike" kern="0" cap="none" spc="0" normalizeH="0" baseline="0" noProof="0" dirty="0">
                <a:ln>
                  <a:noFill/>
                </a:ln>
                <a:uLnTx/>
                <a:uFillTx/>
                <a:latin typeface="Symbol" pitchFamily="18" charset="2"/>
              </a:rPr>
              <a:t> </a:t>
            </a:r>
            <a:endParaRPr kumimoji="0" lang="en-US" sz="1300" b="0" i="0" u="none" strike="noStrike" kern="0" cap="none" spc="0" normalizeH="0" baseline="0" noProof="0" dirty="0">
              <a:ln>
                <a:noFill/>
              </a:ln>
              <a:uLnTx/>
              <a:uFillTx/>
              <a:latin typeface="Arial"/>
            </a:endParaRPr>
          </a:p>
        </p:txBody>
      </p:sp>
      <p:sp>
        <p:nvSpPr>
          <p:cNvPr id="592" name="TextBox 591"/>
          <p:cNvSpPr txBox="1"/>
          <p:nvPr/>
        </p:nvSpPr>
        <p:spPr>
          <a:xfrm>
            <a:off x="7541428" y="2257733"/>
            <a:ext cx="1114408" cy="292388"/>
          </a:xfrm>
          <a:prstGeom prst="rect">
            <a:avLst/>
          </a:prstGeom>
          <a:noFill/>
        </p:spPr>
        <p:txBody>
          <a:bodyPr wrap="none">
            <a:spAutoFit/>
          </a:bodyPr>
          <a:lstStyle/>
          <a:p>
            <a:pPr>
              <a:defRPr/>
            </a:pPr>
            <a:r>
              <a:rPr lang="en-US" sz="1300" dirty="0">
                <a:latin typeface="Arial" pitchFamily="34" charset="0"/>
                <a:cs typeface="Arial" pitchFamily="34" charset="0"/>
              </a:rPr>
              <a:t>.042(±.002)</a:t>
            </a:r>
            <a:endParaRPr lang="en-US" sz="1300" i="1" dirty="0">
              <a:latin typeface="Arial" pitchFamily="34" charset="0"/>
              <a:cs typeface="Arial" pitchFamily="34" charset="0"/>
            </a:endParaRPr>
          </a:p>
        </p:txBody>
      </p:sp>
      <p:sp>
        <p:nvSpPr>
          <p:cNvPr id="600" name="TextBox 599"/>
          <p:cNvSpPr txBox="1"/>
          <p:nvPr/>
        </p:nvSpPr>
        <p:spPr>
          <a:xfrm>
            <a:off x="847470" y="1870920"/>
            <a:ext cx="1029449" cy="307777"/>
          </a:xfrm>
          <a:prstGeom prst="rect">
            <a:avLst/>
          </a:prstGeom>
          <a:noFill/>
        </p:spPr>
        <p:txBody>
          <a:bodyPr wrap="non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uLnTx/>
                <a:uFillTx/>
                <a:latin typeface="+mj-lt"/>
              </a:rPr>
              <a:t>Fine </a:t>
            </a:r>
            <a:r>
              <a:rPr kumimoji="0" lang="en-US" sz="1400" b="0" i="0" u="none" strike="noStrike" kern="0" cap="none" spc="0" normalizeH="0" baseline="0" noProof="0" dirty="0" smtClean="0">
                <a:ln>
                  <a:noFill/>
                </a:ln>
                <a:uLnTx/>
                <a:uFillTx/>
                <a:latin typeface="+mj-lt"/>
              </a:rPr>
              <a:t>mode</a:t>
            </a:r>
            <a:endParaRPr kumimoji="0" lang="en-US" sz="1400" b="0" i="0" u="none" strike="noStrike" kern="0" cap="none" spc="0" normalizeH="0" baseline="0" noProof="0" dirty="0">
              <a:ln>
                <a:noFill/>
              </a:ln>
              <a:uLnTx/>
              <a:uFillTx/>
              <a:latin typeface="+mj-lt"/>
            </a:endParaRPr>
          </a:p>
        </p:txBody>
      </p:sp>
      <p:sp>
        <p:nvSpPr>
          <p:cNvPr id="601" name="TextBox 600"/>
          <p:cNvSpPr txBox="1"/>
          <p:nvPr/>
        </p:nvSpPr>
        <p:spPr>
          <a:xfrm>
            <a:off x="870822" y="2233921"/>
            <a:ext cx="1120820" cy="292388"/>
          </a:xfrm>
          <a:prstGeom prst="rect">
            <a:avLst/>
          </a:prstGeom>
          <a:noFill/>
        </p:spPr>
        <p:txBody>
          <a:bodyPr wrap="non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300" b="0" i="1" u="none" strike="noStrike" kern="0" cap="none" spc="0" normalizeH="0" baseline="0" noProof="0" dirty="0" smtClean="0">
                <a:ln>
                  <a:noFill/>
                </a:ln>
                <a:uLnTx/>
                <a:uFillTx/>
                <a:latin typeface="Arial"/>
              </a:rPr>
              <a:t>RSP</a:t>
            </a:r>
            <a:r>
              <a:rPr kumimoji="0" lang="en-US" sz="1300" b="0" u="none" strike="noStrike" kern="0" cap="none" spc="0" normalizeH="0" baseline="0" noProof="0" dirty="0" smtClean="0">
                <a:ln>
                  <a:noFill/>
                </a:ln>
                <a:uLnTx/>
                <a:uFillTx/>
                <a:latin typeface="Arial"/>
              </a:rPr>
              <a:t> aerosol</a:t>
            </a:r>
            <a:endParaRPr kumimoji="0" lang="en-US" sz="1300" b="0" i="1" u="none" strike="noStrike" kern="0" cap="none" spc="0" normalizeH="0" baseline="0" noProof="0" dirty="0">
              <a:ln>
                <a:noFill/>
              </a:ln>
              <a:uLnTx/>
              <a:uFillTx/>
              <a:latin typeface="Arial"/>
            </a:endParaRPr>
          </a:p>
        </p:txBody>
      </p:sp>
      <p:sp>
        <p:nvSpPr>
          <p:cNvPr id="602" name="TextBox 601"/>
          <p:cNvSpPr txBox="1"/>
          <p:nvPr/>
        </p:nvSpPr>
        <p:spPr>
          <a:xfrm>
            <a:off x="6536990" y="2246621"/>
            <a:ext cx="1021434" cy="292388"/>
          </a:xfrm>
          <a:prstGeom prst="rect">
            <a:avLst/>
          </a:prstGeom>
          <a:noFill/>
        </p:spPr>
        <p:txBody>
          <a:bodyPr wrap="none">
            <a:spAutoFit/>
          </a:bodyPr>
          <a:lstStyle/>
          <a:p>
            <a:pPr>
              <a:defRPr/>
            </a:pPr>
            <a:r>
              <a:rPr lang="en-US" sz="1300" dirty="0">
                <a:latin typeface="Arial" pitchFamily="34" charset="0"/>
                <a:cs typeface="Arial" pitchFamily="34" charset="0"/>
              </a:rPr>
              <a:t>.28(±.015)</a:t>
            </a:r>
            <a:endParaRPr lang="en-US" sz="1300" i="1" dirty="0">
              <a:latin typeface="Arial" pitchFamily="34" charset="0"/>
              <a:cs typeface="Arial" pitchFamily="34" charset="0"/>
            </a:endParaRPr>
          </a:p>
        </p:txBody>
      </p:sp>
      <p:sp>
        <p:nvSpPr>
          <p:cNvPr id="570" name="TextBox 569"/>
          <p:cNvSpPr txBox="1"/>
          <p:nvPr/>
        </p:nvSpPr>
        <p:spPr>
          <a:xfrm>
            <a:off x="2413041" y="1800228"/>
            <a:ext cx="255198" cy="246221"/>
          </a:xfrm>
          <a:prstGeom prst="rect">
            <a:avLst/>
          </a:prstGeom>
          <a:noFill/>
        </p:spPr>
        <p:txBody>
          <a:bodyPr wrap="none">
            <a:spAutoFit/>
          </a:bodyPr>
          <a:lstStyle/>
          <a:p>
            <a:pPr>
              <a:defRPr/>
            </a:pPr>
            <a:r>
              <a:rPr lang="en-US" sz="1000" dirty="0">
                <a:solidFill>
                  <a:srgbClr val="FF0000"/>
                </a:solidFill>
              </a:rPr>
              <a:t>†</a:t>
            </a:r>
          </a:p>
        </p:txBody>
      </p:sp>
      <p:sp>
        <p:nvSpPr>
          <p:cNvPr id="572" name="TextBox 571"/>
          <p:cNvSpPr txBox="1"/>
          <p:nvPr/>
        </p:nvSpPr>
        <p:spPr>
          <a:xfrm>
            <a:off x="8268690" y="1819569"/>
            <a:ext cx="255198" cy="246221"/>
          </a:xfrm>
          <a:prstGeom prst="rect">
            <a:avLst/>
          </a:prstGeom>
          <a:noFill/>
        </p:spPr>
        <p:txBody>
          <a:bodyPr wrap="none">
            <a:spAutoFit/>
          </a:bodyPr>
          <a:lstStyle/>
          <a:p>
            <a:pPr>
              <a:defRPr/>
            </a:pPr>
            <a:r>
              <a:rPr lang="en-US" sz="1000" dirty="0">
                <a:solidFill>
                  <a:srgbClr val="FF0000"/>
                </a:solidFill>
              </a:rPr>
              <a:t>†</a:t>
            </a:r>
          </a:p>
        </p:txBody>
      </p:sp>
      <p:sp>
        <p:nvSpPr>
          <p:cNvPr id="573" name="TextBox 572"/>
          <p:cNvSpPr txBox="1"/>
          <p:nvPr/>
        </p:nvSpPr>
        <p:spPr>
          <a:xfrm>
            <a:off x="8193564" y="1810959"/>
            <a:ext cx="255198" cy="246221"/>
          </a:xfrm>
          <a:prstGeom prst="rect">
            <a:avLst/>
          </a:prstGeom>
          <a:noFill/>
        </p:spPr>
        <p:txBody>
          <a:bodyPr wrap="none">
            <a:spAutoFit/>
          </a:bodyPr>
          <a:lstStyle/>
          <a:p>
            <a:pPr>
              <a:defRPr/>
            </a:pPr>
            <a:r>
              <a:rPr lang="en-US" sz="1000" dirty="0">
                <a:solidFill>
                  <a:srgbClr val="FF0000"/>
                </a:solidFill>
              </a:rPr>
              <a:t>†</a:t>
            </a:r>
          </a:p>
        </p:txBody>
      </p:sp>
      <p:sp>
        <p:nvSpPr>
          <p:cNvPr id="603" name="TextBox 602"/>
          <p:cNvSpPr txBox="1"/>
          <p:nvPr/>
        </p:nvSpPr>
        <p:spPr>
          <a:xfrm>
            <a:off x="843951" y="2554803"/>
            <a:ext cx="255198" cy="246221"/>
          </a:xfrm>
          <a:prstGeom prst="rect">
            <a:avLst/>
          </a:prstGeom>
          <a:noFill/>
        </p:spPr>
        <p:txBody>
          <a:bodyPr wrap="none">
            <a:spAutoFit/>
          </a:bodyPr>
          <a:lstStyle/>
          <a:p>
            <a:pPr>
              <a:defRPr/>
            </a:pPr>
            <a:r>
              <a:rPr lang="en-US" sz="1000" dirty="0">
                <a:solidFill>
                  <a:srgbClr val="FF0000"/>
                </a:solidFill>
              </a:rPr>
              <a:t>†</a:t>
            </a:r>
          </a:p>
        </p:txBody>
      </p:sp>
      <p:sp>
        <p:nvSpPr>
          <p:cNvPr id="604" name="TextBox 968"/>
          <p:cNvSpPr txBox="1">
            <a:spLocks noChangeArrowheads="1"/>
          </p:cNvSpPr>
          <p:nvPr/>
        </p:nvSpPr>
        <p:spPr bwMode="auto">
          <a:xfrm>
            <a:off x="929738" y="2578436"/>
            <a:ext cx="577402" cy="276999"/>
          </a:xfrm>
          <a:prstGeom prst="rect">
            <a:avLst/>
          </a:prstGeom>
          <a:noFill/>
          <a:ln w="9525">
            <a:noFill/>
            <a:miter lim="800000"/>
            <a:headEnd/>
            <a:tailEnd/>
          </a:ln>
        </p:spPr>
        <p:txBody>
          <a:bodyPr wrap="none">
            <a:spAutoFit/>
          </a:bodyPr>
          <a:lstStyle/>
          <a:p>
            <a:pPr algn="l"/>
            <a:r>
              <a:rPr lang="en-US" sz="1100" dirty="0" smtClean="0">
                <a:solidFill>
                  <a:srgbClr val="00CC00"/>
                </a:solidFill>
                <a:latin typeface="Arial" charset="0"/>
              </a:rPr>
              <a:t> in </a:t>
            </a:r>
            <a:r>
              <a:rPr lang="en-US" sz="1200" dirty="0" smtClean="0">
                <a:solidFill>
                  <a:srgbClr val="00CC00"/>
                </a:solidFill>
                <a:latin typeface="Symbol" pitchFamily="18" charset="2"/>
              </a:rPr>
              <a:t>m</a:t>
            </a:r>
            <a:r>
              <a:rPr lang="en-US" sz="1100" dirty="0" smtClean="0">
                <a:solidFill>
                  <a:srgbClr val="00CC00"/>
                </a:solidFill>
                <a:latin typeface="Arial" charset="0"/>
              </a:rPr>
              <a:t>m</a:t>
            </a:r>
            <a:endParaRPr lang="en-US" sz="1100" dirty="0">
              <a:solidFill>
                <a:srgbClr val="00CC00"/>
              </a:solidFill>
              <a:latin typeface="Arial" charset="0"/>
            </a:endParaRPr>
          </a:p>
        </p:txBody>
      </p:sp>
      <p:sp>
        <p:nvSpPr>
          <p:cNvPr id="605" name="TextBox 604"/>
          <p:cNvSpPr txBox="1"/>
          <p:nvPr/>
        </p:nvSpPr>
        <p:spPr>
          <a:xfrm>
            <a:off x="1653180" y="2576265"/>
            <a:ext cx="255198" cy="246221"/>
          </a:xfrm>
          <a:prstGeom prst="rect">
            <a:avLst/>
          </a:prstGeom>
          <a:noFill/>
        </p:spPr>
        <p:txBody>
          <a:bodyPr wrap="none">
            <a:spAutoFit/>
          </a:bodyPr>
          <a:lstStyle/>
          <a:p>
            <a:pPr>
              <a:defRPr/>
            </a:pPr>
            <a:r>
              <a:rPr lang="en-US" sz="1000" dirty="0">
                <a:solidFill>
                  <a:srgbClr val="FF0000"/>
                </a:solidFill>
              </a:rPr>
              <a:t>†</a:t>
            </a:r>
          </a:p>
        </p:txBody>
      </p:sp>
      <p:sp>
        <p:nvSpPr>
          <p:cNvPr id="606" name="TextBox 605"/>
          <p:cNvSpPr txBox="1"/>
          <p:nvPr/>
        </p:nvSpPr>
        <p:spPr>
          <a:xfrm>
            <a:off x="1586637" y="2576265"/>
            <a:ext cx="255198" cy="246221"/>
          </a:xfrm>
          <a:prstGeom prst="rect">
            <a:avLst/>
          </a:prstGeom>
          <a:noFill/>
        </p:spPr>
        <p:txBody>
          <a:bodyPr wrap="none">
            <a:spAutoFit/>
          </a:bodyPr>
          <a:lstStyle/>
          <a:p>
            <a:pPr>
              <a:defRPr/>
            </a:pPr>
            <a:r>
              <a:rPr lang="en-US" sz="1000" dirty="0">
                <a:solidFill>
                  <a:srgbClr val="FF0000"/>
                </a:solidFill>
              </a:rPr>
              <a:t>†</a:t>
            </a:r>
          </a:p>
        </p:txBody>
      </p:sp>
      <p:sp>
        <p:nvSpPr>
          <p:cNvPr id="607" name="TextBox 968"/>
          <p:cNvSpPr txBox="1">
            <a:spLocks noChangeArrowheads="1"/>
          </p:cNvSpPr>
          <p:nvPr/>
        </p:nvSpPr>
        <p:spPr bwMode="auto">
          <a:xfrm>
            <a:off x="1738967" y="2589167"/>
            <a:ext cx="630301" cy="276999"/>
          </a:xfrm>
          <a:prstGeom prst="rect">
            <a:avLst/>
          </a:prstGeom>
          <a:noFill/>
          <a:ln w="9525">
            <a:noFill/>
            <a:miter lim="800000"/>
            <a:headEnd/>
            <a:tailEnd/>
          </a:ln>
        </p:spPr>
        <p:txBody>
          <a:bodyPr wrap="none">
            <a:spAutoFit/>
          </a:bodyPr>
          <a:lstStyle/>
          <a:p>
            <a:pPr algn="l"/>
            <a:r>
              <a:rPr lang="en-US" sz="1100" dirty="0" smtClean="0">
                <a:solidFill>
                  <a:srgbClr val="00CC00"/>
                </a:solidFill>
                <a:latin typeface="Arial" charset="0"/>
              </a:rPr>
              <a:t> in </a:t>
            </a:r>
            <a:r>
              <a:rPr lang="en-US" sz="1200" dirty="0" smtClean="0">
                <a:solidFill>
                  <a:srgbClr val="00CC00"/>
                </a:solidFill>
                <a:latin typeface="Symbol" pitchFamily="18" charset="2"/>
              </a:rPr>
              <a:t>m</a:t>
            </a:r>
            <a:r>
              <a:rPr lang="en-US" sz="1100" dirty="0" smtClean="0">
                <a:solidFill>
                  <a:srgbClr val="00CC00"/>
                </a:solidFill>
                <a:latin typeface="Arial" charset="0"/>
              </a:rPr>
              <a:t>m</a:t>
            </a:r>
            <a:r>
              <a:rPr lang="en-US" sz="1100" baseline="30000" dirty="0" smtClean="0">
                <a:solidFill>
                  <a:srgbClr val="00CC00"/>
                </a:solidFill>
                <a:latin typeface="Arial" charset="0"/>
              </a:rPr>
              <a:t>2</a:t>
            </a:r>
            <a:endParaRPr lang="en-US" sz="1100" baseline="30000" dirty="0">
              <a:solidFill>
                <a:srgbClr val="00CC00"/>
              </a:solidFill>
              <a:latin typeface="Arial" charset="0"/>
            </a:endParaRPr>
          </a:p>
        </p:txBody>
      </p:sp>
      <p:sp>
        <p:nvSpPr>
          <p:cNvPr id="608" name="Title 1"/>
          <p:cNvSpPr>
            <a:spLocks noGrp="1"/>
          </p:cNvSpPr>
          <p:nvPr>
            <p:ph type="title"/>
          </p:nvPr>
        </p:nvSpPr>
        <p:spPr>
          <a:xfrm>
            <a:off x="457200" y="0"/>
            <a:ext cx="8229600" cy="952500"/>
          </a:xfrm>
        </p:spPr>
        <p:txBody>
          <a:bodyPr/>
          <a:lstStyle/>
          <a:p>
            <a:r>
              <a:rPr lang="en-US" dirty="0" smtClean="0">
                <a:solidFill>
                  <a:schemeClr val="tx1"/>
                </a:solidFill>
              </a:rPr>
              <a:t>Aerosols</a:t>
            </a:r>
            <a:endParaRPr lang="en-US" dirty="0">
              <a:solidFill>
                <a:schemeClr val="tx1"/>
              </a:solidFill>
            </a:endParaRPr>
          </a:p>
        </p:txBody>
      </p:sp>
      <p:sp>
        <p:nvSpPr>
          <p:cNvPr id="611" name="Content Placeholder 2"/>
          <p:cNvSpPr>
            <a:spLocks noGrp="1"/>
          </p:cNvSpPr>
          <p:nvPr>
            <p:ph idx="1"/>
          </p:nvPr>
        </p:nvSpPr>
        <p:spPr>
          <a:xfrm>
            <a:off x="457200" y="984428"/>
            <a:ext cx="8229600" cy="682832"/>
          </a:xfrm>
        </p:spPr>
        <p:txBody>
          <a:bodyPr/>
          <a:lstStyle/>
          <a:p>
            <a:pPr>
              <a:buNone/>
            </a:pPr>
            <a:r>
              <a:rPr lang="en-US" dirty="0" smtClean="0">
                <a:solidFill>
                  <a:srgbClr val="0000FF"/>
                </a:solidFill>
              </a:rPr>
              <a:t>Over ocean</a:t>
            </a:r>
          </a:p>
          <a:p>
            <a:pPr>
              <a:spcBef>
                <a:spcPts val="600"/>
              </a:spcBef>
            </a:pPr>
            <a:r>
              <a:rPr lang="en-US" dirty="0" smtClean="0">
                <a:solidFill>
                  <a:srgbClr val="0000FF"/>
                </a:solidFill>
              </a:rPr>
              <a:t>CLAMS field experiment</a:t>
            </a:r>
            <a:endParaRPr lang="en-US"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bwMode="auto">
          <a:xfrm>
            <a:off x="6596044" y="2234637"/>
            <a:ext cx="914400" cy="274320"/>
          </a:xfrm>
          <a:prstGeom prst="rect">
            <a:avLst/>
          </a:prstGeom>
          <a:solidFill>
            <a:srgbClr val="CCFFFF"/>
          </a:solidFill>
          <a:ln w="9525" cap="flat" cmpd="sng" algn="ctr">
            <a:solidFill>
              <a:srgbClr val="FF0000"/>
            </a:solidFill>
            <a:prstDash val="solid"/>
            <a:round/>
            <a:headEnd type="none" w="med" len="med"/>
            <a:tailEnd type="none" w="med" len="med"/>
          </a:ln>
          <a:effec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uLnTx/>
              <a:uFillTx/>
            </a:endParaRPr>
          </a:p>
        </p:txBody>
      </p:sp>
      <p:sp>
        <p:nvSpPr>
          <p:cNvPr id="5" name="TextBox 968"/>
          <p:cNvSpPr txBox="1">
            <a:spLocks noChangeArrowheads="1"/>
          </p:cNvSpPr>
          <p:nvPr/>
        </p:nvSpPr>
        <p:spPr bwMode="auto">
          <a:xfrm>
            <a:off x="5586413" y="1529071"/>
            <a:ext cx="3182937" cy="276225"/>
          </a:xfrm>
          <a:prstGeom prst="rect">
            <a:avLst/>
          </a:prstGeom>
          <a:noFill/>
          <a:ln w="9525">
            <a:noFill/>
            <a:miter lim="800000"/>
            <a:headEnd/>
            <a:tailEnd/>
          </a:ln>
        </p:spPr>
        <p:txBody>
          <a:bodyPr wrap="none">
            <a:spAutoFit/>
          </a:bodyPr>
          <a:lstStyle/>
          <a:p>
            <a:r>
              <a:rPr lang="en-US" sz="1200" dirty="0">
                <a:solidFill>
                  <a:srgbClr val="00CC00"/>
                </a:solidFill>
                <a:latin typeface="Arial" charset="0"/>
              </a:rPr>
              <a:t>Chowdhary </a:t>
            </a:r>
            <a:r>
              <a:rPr lang="en-US" sz="1200" i="1" dirty="0">
                <a:solidFill>
                  <a:srgbClr val="00CC00"/>
                </a:solidFill>
                <a:latin typeface="Arial" charset="0"/>
              </a:rPr>
              <a:t>et al. </a:t>
            </a:r>
            <a:r>
              <a:rPr lang="en-US" sz="1200" dirty="0">
                <a:solidFill>
                  <a:srgbClr val="00CC00"/>
                </a:solidFill>
                <a:latin typeface="Arial" charset="0"/>
              </a:rPr>
              <a:t>(</a:t>
            </a:r>
            <a:r>
              <a:rPr lang="en-US" sz="1200" i="1" dirty="0">
                <a:solidFill>
                  <a:srgbClr val="00CC00"/>
                </a:solidFill>
                <a:latin typeface="Arial" charset="0"/>
              </a:rPr>
              <a:t>JAS</a:t>
            </a:r>
            <a:r>
              <a:rPr lang="en-US" sz="1200" dirty="0">
                <a:solidFill>
                  <a:srgbClr val="00CC00"/>
                </a:solidFill>
                <a:latin typeface="Arial" charset="0"/>
              </a:rPr>
              <a:t>, 2002),   AGU 2007</a:t>
            </a:r>
          </a:p>
        </p:txBody>
      </p:sp>
      <p:cxnSp>
        <p:nvCxnSpPr>
          <p:cNvPr id="6" name="Straight Connector 971"/>
          <p:cNvCxnSpPr>
            <a:cxnSpLocks noChangeShapeType="1"/>
          </p:cNvCxnSpPr>
          <p:nvPr/>
        </p:nvCxnSpPr>
        <p:spPr bwMode="auto">
          <a:xfrm flipV="1">
            <a:off x="922338" y="1816408"/>
            <a:ext cx="7680325" cy="0"/>
          </a:xfrm>
          <a:prstGeom prst="line">
            <a:avLst/>
          </a:prstGeom>
          <a:noFill/>
          <a:ln w="12700" algn="ctr">
            <a:solidFill>
              <a:srgbClr val="C0C0C0"/>
            </a:solidFill>
            <a:round/>
            <a:headEnd/>
            <a:tailEnd/>
          </a:ln>
        </p:spPr>
      </p:cxnSp>
      <p:cxnSp>
        <p:nvCxnSpPr>
          <p:cNvPr id="7" name="Straight Connector 1029"/>
          <p:cNvCxnSpPr>
            <a:cxnSpLocks noChangeShapeType="1"/>
          </p:cNvCxnSpPr>
          <p:nvPr/>
        </p:nvCxnSpPr>
        <p:spPr bwMode="auto">
          <a:xfrm flipV="1">
            <a:off x="930275" y="2160896"/>
            <a:ext cx="7681913" cy="0"/>
          </a:xfrm>
          <a:prstGeom prst="line">
            <a:avLst/>
          </a:prstGeom>
          <a:noFill/>
          <a:ln w="12700" algn="ctr">
            <a:solidFill>
              <a:srgbClr val="C0C0C0"/>
            </a:solidFill>
            <a:round/>
            <a:headEnd/>
            <a:tailEnd/>
          </a:ln>
        </p:spPr>
      </p:cxnSp>
      <p:cxnSp>
        <p:nvCxnSpPr>
          <p:cNvPr id="10" name="Straight Connector 1030"/>
          <p:cNvCxnSpPr>
            <a:cxnSpLocks noChangeShapeType="1"/>
          </p:cNvCxnSpPr>
          <p:nvPr/>
        </p:nvCxnSpPr>
        <p:spPr bwMode="auto">
          <a:xfrm flipV="1">
            <a:off x="938213" y="2594176"/>
            <a:ext cx="7681912" cy="0"/>
          </a:xfrm>
          <a:prstGeom prst="line">
            <a:avLst/>
          </a:prstGeom>
          <a:noFill/>
          <a:ln w="12700" algn="ctr">
            <a:solidFill>
              <a:srgbClr val="C0C0C0"/>
            </a:solidFill>
            <a:round/>
            <a:headEnd/>
            <a:tailEnd/>
          </a:ln>
        </p:spPr>
      </p:cxnSp>
      <p:sp>
        <p:nvSpPr>
          <p:cNvPr id="11" name="TextBox 10"/>
          <p:cNvSpPr txBox="1"/>
          <p:nvPr/>
        </p:nvSpPr>
        <p:spPr>
          <a:xfrm>
            <a:off x="2311400" y="1865979"/>
            <a:ext cx="350838" cy="292100"/>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1" u="none" strike="noStrike" kern="0" cap="none" spc="0" normalizeH="0" baseline="0" noProof="0" dirty="0">
                <a:ln>
                  <a:noFill/>
                </a:ln>
                <a:uLnTx/>
                <a:uFillTx/>
                <a:latin typeface="Arial"/>
              </a:rPr>
              <a:t>r</a:t>
            </a:r>
            <a:r>
              <a:rPr kumimoji="0" lang="en-US" sz="1300" b="0" i="1" u="none" strike="noStrike" kern="0" cap="none" spc="0" normalizeH="0" baseline="-25000" noProof="0" dirty="0">
                <a:ln>
                  <a:noFill/>
                </a:ln>
                <a:uLnTx/>
                <a:uFillTx/>
                <a:latin typeface="Arial"/>
              </a:rPr>
              <a:t>e</a:t>
            </a:r>
            <a:r>
              <a:rPr kumimoji="0" lang="en-US" sz="1300" b="0" i="0" u="none" strike="noStrike" kern="0" cap="none" spc="0" normalizeH="0" baseline="0" noProof="0" dirty="0">
                <a:ln>
                  <a:noFill/>
                </a:ln>
                <a:uLnTx/>
                <a:uFillTx/>
                <a:latin typeface="Arial"/>
              </a:rPr>
              <a:t> </a:t>
            </a:r>
          </a:p>
        </p:txBody>
      </p:sp>
      <p:sp>
        <p:nvSpPr>
          <p:cNvPr id="12" name="TextBox 11"/>
          <p:cNvSpPr txBox="1"/>
          <p:nvPr/>
        </p:nvSpPr>
        <p:spPr>
          <a:xfrm>
            <a:off x="2717800" y="1862804"/>
            <a:ext cx="376238" cy="292100"/>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1" u="none" strike="noStrike" kern="0" cap="none" spc="0" normalizeH="0" baseline="0" noProof="0" dirty="0" err="1">
                <a:ln>
                  <a:noFill/>
                </a:ln>
                <a:uLnTx/>
                <a:uFillTx/>
                <a:latin typeface="Arial"/>
              </a:rPr>
              <a:t>v</a:t>
            </a:r>
            <a:r>
              <a:rPr kumimoji="0" lang="en-US" sz="1300" b="0" i="1" u="none" strike="noStrike" kern="0" cap="none" spc="0" normalizeH="0" baseline="-25000" noProof="0" dirty="0" err="1">
                <a:ln>
                  <a:noFill/>
                </a:ln>
                <a:uLnTx/>
                <a:uFillTx/>
                <a:latin typeface="Arial"/>
              </a:rPr>
              <a:t>e</a:t>
            </a:r>
            <a:r>
              <a:rPr kumimoji="0" lang="en-US" sz="1300" b="0" i="0" u="none" strike="noStrike" kern="0" cap="none" spc="0" normalizeH="0" baseline="0" noProof="0" dirty="0">
                <a:ln>
                  <a:noFill/>
                </a:ln>
                <a:uLnTx/>
                <a:uFillTx/>
                <a:latin typeface="Arial"/>
              </a:rPr>
              <a:t> </a:t>
            </a:r>
          </a:p>
        </p:txBody>
      </p:sp>
      <p:sp>
        <p:nvSpPr>
          <p:cNvPr id="13" name="TextBox 12"/>
          <p:cNvSpPr txBox="1"/>
          <p:nvPr/>
        </p:nvSpPr>
        <p:spPr>
          <a:xfrm>
            <a:off x="2225675" y="2240271"/>
            <a:ext cx="415925" cy="292100"/>
          </a:xfrm>
          <a:prstGeom prst="rect">
            <a:avLst/>
          </a:prstGeom>
          <a:noFill/>
        </p:spPr>
        <p:txBody>
          <a:bodyPr wrap="none">
            <a:spAutoFit/>
          </a:bodyPr>
          <a:lstStyle/>
          <a:p>
            <a:pPr>
              <a:defRPr/>
            </a:pPr>
            <a:r>
              <a:rPr lang="en-US" sz="1300" dirty="0">
                <a:latin typeface="Arial" pitchFamily="34" charset="0"/>
                <a:cs typeface="Arial" pitchFamily="34" charset="0"/>
              </a:rPr>
              <a:t>.15</a:t>
            </a:r>
          </a:p>
        </p:txBody>
      </p:sp>
      <p:sp>
        <p:nvSpPr>
          <p:cNvPr id="14" name="TextBox 13"/>
          <p:cNvSpPr txBox="1"/>
          <p:nvPr/>
        </p:nvSpPr>
        <p:spPr>
          <a:xfrm>
            <a:off x="2698750" y="2248208"/>
            <a:ext cx="323850" cy="292100"/>
          </a:xfrm>
          <a:prstGeom prst="rect">
            <a:avLst/>
          </a:prstGeom>
          <a:noFill/>
          <a:ln>
            <a:noFill/>
          </a:ln>
        </p:spPr>
        <p:txBody>
          <a:bodyPr wrap="none">
            <a:spAutoFit/>
          </a:bodyPr>
          <a:lstStyle/>
          <a:p>
            <a:pPr>
              <a:defRPr/>
            </a:pPr>
            <a:r>
              <a:rPr lang="en-US" sz="1300" dirty="0">
                <a:latin typeface="Arial" pitchFamily="34" charset="0"/>
                <a:cs typeface="Arial" pitchFamily="34" charset="0"/>
              </a:rPr>
              <a:t>.2</a:t>
            </a:r>
          </a:p>
        </p:txBody>
      </p:sp>
      <p:sp>
        <p:nvSpPr>
          <p:cNvPr id="15" name="TextBox 14"/>
          <p:cNvSpPr txBox="1"/>
          <p:nvPr/>
        </p:nvSpPr>
        <p:spPr>
          <a:xfrm>
            <a:off x="3376613" y="1872329"/>
            <a:ext cx="423862" cy="292100"/>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1" u="none" strike="noStrike" kern="0" cap="none" spc="0" normalizeH="0" baseline="0" noProof="0" dirty="0" err="1">
                <a:ln>
                  <a:noFill/>
                </a:ln>
                <a:uLnTx/>
                <a:uFillTx/>
                <a:latin typeface="Arial"/>
              </a:rPr>
              <a:t>z</a:t>
            </a:r>
            <a:r>
              <a:rPr kumimoji="0" lang="en-US" sz="1300" b="0" i="0" u="none" strike="noStrike" kern="0" cap="none" spc="0" normalizeH="0" baseline="-25000" noProof="0" dirty="0" err="1">
                <a:ln>
                  <a:noFill/>
                </a:ln>
                <a:uLnTx/>
                <a:uFillTx/>
                <a:latin typeface="Arial"/>
              </a:rPr>
              <a:t>bot</a:t>
            </a:r>
            <a:endParaRPr kumimoji="0" lang="en-US" sz="1300" b="0" i="0" u="none" strike="noStrike" kern="0" cap="none" spc="0" normalizeH="0" baseline="0" noProof="0" dirty="0">
              <a:ln>
                <a:noFill/>
              </a:ln>
              <a:uLnTx/>
              <a:uFillTx/>
              <a:latin typeface="Arial"/>
            </a:endParaRPr>
          </a:p>
        </p:txBody>
      </p:sp>
      <p:sp>
        <p:nvSpPr>
          <p:cNvPr id="16" name="TextBox 15"/>
          <p:cNvSpPr txBox="1"/>
          <p:nvPr/>
        </p:nvSpPr>
        <p:spPr>
          <a:xfrm>
            <a:off x="5122380" y="1854687"/>
            <a:ext cx="1051891" cy="307777"/>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1" u="none" strike="noStrike" kern="0" cap="none" spc="0" normalizeH="0" baseline="0" noProof="0" dirty="0">
                <a:ln>
                  <a:noFill/>
                </a:ln>
                <a:uLnTx/>
                <a:uFillTx/>
                <a:latin typeface="Arial"/>
              </a:rPr>
              <a:t>m</a:t>
            </a:r>
            <a:r>
              <a:rPr kumimoji="0" lang="en-US" sz="1300" b="0" i="0" u="none" strike="noStrike" kern="0" cap="none" spc="0" normalizeH="0" baseline="0" noProof="0" dirty="0">
                <a:ln>
                  <a:noFill/>
                </a:ln>
                <a:uLnTx/>
                <a:uFillTx/>
                <a:latin typeface="Arial"/>
              </a:rPr>
              <a:t>(0.55 </a:t>
            </a:r>
            <a:r>
              <a:rPr kumimoji="0" lang="en-US" sz="1400" b="0" i="0" u="none" strike="noStrike" kern="0" cap="none" spc="0" normalizeH="0" baseline="0" noProof="0" dirty="0">
                <a:ln>
                  <a:noFill/>
                </a:ln>
                <a:uLnTx/>
                <a:uFillTx/>
                <a:latin typeface="Symbol" pitchFamily="18" charset="2"/>
              </a:rPr>
              <a:t>m</a:t>
            </a:r>
            <a:r>
              <a:rPr kumimoji="0" lang="en-US" sz="1300" b="0" i="0" u="none" strike="noStrike" kern="0" cap="none" spc="0" normalizeH="0" baseline="0" noProof="0" dirty="0">
                <a:ln>
                  <a:noFill/>
                </a:ln>
                <a:uLnTx/>
                <a:uFillTx/>
                <a:latin typeface="Arial"/>
              </a:rPr>
              <a:t>m)</a:t>
            </a:r>
          </a:p>
        </p:txBody>
      </p:sp>
      <p:sp>
        <p:nvSpPr>
          <p:cNvPr id="17" name="TextBox 16"/>
          <p:cNvSpPr txBox="1"/>
          <p:nvPr/>
        </p:nvSpPr>
        <p:spPr>
          <a:xfrm>
            <a:off x="3178175" y="2249796"/>
            <a:ext cx="1016000" cy="292100"/>
          </a:xfrm>
          <a:prstGeom prst="rect">
            <a:avLst/>
          </a:prstGeom>
          <a:noFill/>
        </p:spPr>
        <p:txBody>
          <a:bodyPr wrap="none">
            <a:spAutoFit/>
          </a:bodyPr>
          <a:lstStyle/>
          <a:p>
            <a:pPr>
              <a:defRPr/>
            </a:pPr>
            <a:r>
              <a:rPr lang="en-US" sz="1300" dirty="0">
                <a:latin typeface="Arial" pitchFamily="34" charset="0"/>
                <a:cs typeface="Arial" pitchFamily="34" charset="0"/>
              </a:rPr>
              <a:t>0.0−2.7 km</a:t>
            </a:r>
          </a:p>
        </p:txBody>
      </p:sp>
      <p:sp>
        <p:nvSpPr>
          <p:cNvPr id="18" name="TextBox 17"/>
          <p:cNvSpPr txBox="1"/>
          <p:nvPr/>
        </p:nvSpPr>
        <p:spPr>
          <a:xfrm>
            <a:off x="4852952" y="2248208"/>
            <a:ext cx="1616148" cy="292388"/>
          </a:xfrm>
          <a:prstGeom prst="rect">
            <a:avLst/>
          </a:prstGeom>
          <a:noFill/>
        </p:spPr>
        <p:txBody>
          <a:bodyPr wrap="none">
            <a:spAutoFit/>
          </a:bodyPr>
          <a:lstStyle/>
          <a:p>
            <a:pPr>
              <a:defRPr/>
            </a:pPr>
            <a:r>
              <a:rPr lang="en-US" sz="1300" dirty="0">
                <a:latin typeface="Arial" pitchFamily="34" charset="0"/>
                <a:cs typeface="Arial" pitchFamily="34" charset="0"/>
              </a:rPr>
              <a:t>1.45 –.015(±.005)</a:t>
            </a:r>
            <a:r>
              <a:rPr lang="en-US" sz="1300" i="1" dirty="0" err="1">
                <a:latin typeface="Arial" pitchFamily="34" charset="0"/>
                <a:cs typeface="Arial" pitchFamily="34" charset="0"/>
              </a:rPr>
              <a:t>i</a:t>
            </a:r>
            <a:endParaRPr lang="en-US" sz="1300" i="1" dirty="0">
              <a:latin typeface="Arial" pitchFamily="34" charset="0"/>
              <a:cs typeface="Arial" pitchFamily="34" charset="0"/>
            </a:endParaRPr>
          </a:p>
        </p:txBody>
      </p:sp>
      <p:sp>
        <p:nvSpPr>
          <p:cNvPr id="19" name="TextBox 18"/>
          <p:cNvSpPr txBox="1"/>
          <p:nvPr/>
        </p:nvSpPr>
        <p:spPr>
          <a:xfrm>
            <a:off x="4189413" y="1869154"/>
            <a:ext cx="423862" cy="293687"/>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1" u="none" strike="noStrike" kern="0" cap="none" spc="0" normalizeH="0" baseline="0" noProof="0" dirty="0" err="1">
                <a:ln>
                  <a:noFill/>
                </a:ln>
                <a:uLnTx/>
                <a:uFillTx/>
                <a:latin typeface="Arial"/>
              </a:rPr>
              <a:t>z</a:t>
            </a:r>
            <a:r>
              <a:rPr kumimoji="0" lang="en-US" sz="1300" b="0" i="0" u="none" strike="noStrike" kern="0" cap="none" spc="0" normalizeH="0" baseline="-25000" noProof="0" dirty="0" err="1">
                <a:ln>
                  <a:noFill/>
                </a:ln>
                <a:uLnTx/>
                <a:uFillTx/>
                <a:latin typeface="Arial"/>
              </a:rPr>
              <a:t>top</a:t>
            </a:r>
            <a:endParaRPr kumimoji="0" lang="en-US" sz="1300" b="0" i="0" u="none" strike="noStrike" kern="0" cap="none" spc="0" normalizeH="0" baseline="-25000" noProof="0" dirty="0">
              <a:ln>
                <a:noFill/>
              </a:ln>
              <a:uLnTx/>
              <a:uFillTx/>
              <a:latin typeface="Arial"/>
            </a:endParaRPr>
          </a:p>
        </p:txBody>
      </p:sp>
      <p:sp>
        <p:nvSpPr>
          <p:cNvPr id="20" name="TextBox 19"/>
          <p:cNvSpPr txBox="1"/>
          <p:nvPr/>
        </p:nvSpPr>
        <p:spPr>
          <a:xfrm>
            <a:off x="4146550" y="2246621"/>
            <a:ext cx="685800" cy="293687"/>
          </a:xfrm>
          <a:prstGeom prst="rect">
            <a:avLst/>
          </a:prstGeom>
          <a:noFill/>
        </p:spPr>
        <p:txBody>
          <a:bodyPr wrap="none">
            <a:spAutoFit/>
          </a:bodyPr>
          <a:lstStyle/>
          <a:p>
            <a:pPr>
              <a:defRPr/>
            </a:pPr>
            <a:r>
              <a:rPr lang="en-US" sz="1300" dirty="0">
                <a:latin typeface="Arial" pitchFamily="34" charset="0"/>
                <a:cs typeface="Arial" pitchFamily="34" charset="0"/>
              </a:rPr>
              <a:t>3.6 km</a:t>
            </a:r>
          </a:p>
        </p:txBody>
      </p:sp>
      <p:sp>
        <p:nvSpPr>
          <p:cNvPr id="21" name="TextBox 20"/>
          <p:cNvSpPr txBox="1"/>
          <p:nvPr/>
        </p:nvSpPr>
        <p:spPr>
          <a:xfrm>
            <a:off x="6562725" y="1840221"/>
            <a:ext cx="995363" cy="307777"/>
          </a:xfrm>
          <a:prstGeom prst="rect">
            <a:avLst/>
          </a:prstGeom>
          <a:noFill/>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uLnTx/>
                <a:uFillTx/>
                <a:latin typeface="Symbol" pitchFamily="18" charset="2"/>
              </a:rPr>
              <a:t>t</a:t>
            </a:r>
            <a:r>
              <a:rPr kumimoji="0" lang="en-US" sz="1300" b="0" i="0" u="none" strike="noStrike" kern="0" cap="none" spc="0" normalizeH="0" baseline="0" noProof="0" dirty="0">
                <a:ln>
                  <a:noFill/>
                </a:ln>
                <a:uLnTx/>
                <a:uFillTx/>
                <a:latin typeface="Arial"/>
              </a:rPr>
              <a:t>(0.55 </a:t>
            </a:r>
            <a:r>
              <a:rPr kumimoji="0" lang="en-US" sz="1400" b="0" i="0" u="none" strike="noStrike" kern="0" cap="none" spc="0" normalizeH="0" baseline="0" noProof="0" dirty="0">
                <a:ln>
                  <a:noFill/>
                </a:ln>
                <a:uLnTx/>
                <a:uFillTx/>
                <a:latin typeface="Symbol" pitchFamily="18" charset="2"/>
              </a:rPr>
              <a:t>m</a:t>
            </a:r>
            <a:r>
              <a:rPr kumimoji="0" lang="en-US" sz="1300" b="0" i="0" u="none" strike="noStrike" kern="0" cap="none" spc="0" normalizeH="0" baseline="0" noProof="0" dirty="0">
                <a:ln>
                  <a:noFill/>
                </a:ln>
                <a:uLnTx/>
                <a:uFillTx/>
                <a:latin typeface="Arial"/>
              </a:rPr>
              <a:t>m)</a:t>
            </a:r>
          </a:p>
        </p:txBody>
      </p:sp>
      <p:sp>
        <p:nvSpPr>
          <p:cNvPr id="22" name="TextBox 21"/>
          <p:cNvSpPr txBox="1"/>
          <p:nvPr/>
        </p:nvSpPr>
        <p:spPr>
          <a:xfrm>
            <a:off x="7682761" y="1846571"/>
            <a:ext cx="907446" cy="30777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uLnTx/>
                <a:uFillTx/>
                <a:latin typeface="Symbol" pitchFamily="18" charset="2"/>
              </a:rPr>
              <a:t>s</a:t>
            </a:r>
            <a:r>
              <a:rPr kumimoji="0" lang="en-US" sz="1300" b="0" i="0" u="none" strike="noStrike" kern="0" cap="none" spc="0" normalizeH="0" baseline="-25000" noProof="0" dirty="0" err="1">
                <a:ln>
                  <a:noFill/>
                </a:ln>
                <a:uLnTx/>
                <a:uFillTx/>
                <a:latin typeface="Arial"/>
              </a:rPr>
              <a:t>ext</a:t>
            </a:r>
            <a:r>
              <a:rPr kumimoji="0" lang="en-US" sz="1300" b="0" i="0" u="none" strike="noStrike" kern="0" cap="none" spc="0" normalizeH="0" baseline="0" noProof="0" dirty="0">
                <a:ln>
                  <a:noFill/>
                </a:ln>
                <a:uLnTx/>
                <a:uFillTx/>
                <a:latin typeface="Symbol" pitchFamily="18" charset="2"/>
              </a:rPr>
              <a:t> </a:t>
            </a:r>
            <a:endParaRPr kumimoji="0" lang="en-US" sz="1300" b="0" i="0" u="none" strike="noStrike" kern="0" cap="none" spc="0" normalizeH="0" baseline="0" noProof="0" dirty="0">
              <a:ln>
                <a:noFill/>
              </a:ln>
              <a:uLnTx/>
              <a:uFillTx/>
              <a:latin typeface="Arial"/>
            </a:endParaRPr>
          </a:p>
        </p:txBody>
      </p:sp>
      <p:sp>
        <p:nvSpPr>
          <p:cNvPr id="23" name="TextBox 22"/>
          <p:cNvSpPr txBox="1"/>
          <p:nvPr/>
        </p:nvSpPr>
        <p:spPr>
          <a:xfrm>
            <a:off x="7541428" y="2257733"/>
            <a:ext cx="1114408" cy="292388"/>
          </a:xfrm>
          <a:prstGeom prst="rect">
            <a:avLst/>
          </a:prstGeom>
          <a:noFill/>
        </p:spPr>
        <p:txBody>
          <a:bodyPr wrap="none">
            <a:spAutoFit/>
          </a:bodyPr>
          <a:lstStyle/>
          <a:p>
            <a:pPr>
              <a:defRPr/>
            </a:pPr>
            <a:r>
              <a:rPr lang="en-US" sz="1300" dirty="0">
                <a:latin typeface="Arial" pitchFamily="34" charset="0"/>
                <a:cs typeface="Arial" pitchFamily="34" charset="0"/>
              </a:rPr>
              <a:t>.042(±.002)</a:t>
            </a:r>
            <a:endParaRPr lang="en-US" sz="1300" i="1" dirty="0">
              <a:latin typeface="Arial" pitchFamily="34" charset="0"/>
              <a:cs typeface="Arial" pitchFamily="34" charset="0"/>
            </a:endParaRPr>
          </a:p>
        </p:txBody>
      </p:sp>
      <p:sp>
        <p:nvSpPr>
          <p:cNvPr id="31" name="TextBox 30"/>
          <p:cNvSpPr txBox="1"/>
          <p:nvPr/>
        </p:nvSpPr>
        <p:spPr>
          <a:xfrm>
            <a:off x="847470" y="1870920"/>
            <a:ext cx="1029449" cy="307777"/>
          </a:xfrm>
          <a:prstGeom prst="rect">
            <a:avLst/>
          </a:prstGeom>
          <a:noFill/>
        </p:spPr>
        <p:txBody>
          <a:bodyPr wrap="non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uLnTx/>
                <a:uFillTx/>
                <a:latin typeface="+mj-lt"/>
              </a:rPr>
              <a:t>Fine </a:t>
            </a:r>
            <a:r>
              <a:rPr kumimoji="0" lang="en-US" sz="1400" b="0" i="0" u="none" strike="noStrike" kern="0" cap="none" spc="0" normalizeH="0" baseline="0" noProof="0" dirty="0" smtClean="0">
                <a:ln>
                  <a:noFill/>
                </a:ln>
                <a:uLnTx/>
                <a:uFillTx/>
                <a:latin typeface="+mj-lt"/>
              </a:rPr>
              <a:t>mode</a:t>
            </a:r>
            <a:endParaRPr kumimoji="0" lang="en-US" sz="1400" b="0" i="0" u="none" strike="noStrike" kern="0" cap="none" spc="0" normalizeH="0" baseline="0" noProof="0" dirty="0">
              <a:ln>
                <a:noFill/>
              </a:ln>
              <a:uLnTx/>
              <a:uFillTx/>
              <a:latin typeface="+mj-lt"/>
            </a:endParaRPr>
          </a:p>
        </p:txBody>
      </p:sp>
      <p:sp>
        <p:nvSpPr>
          <p:cNvPr id="32" name="TextBox 31"/>
          <p:cNvSpPr txBox="1"/>
          <p:nvPr/>
        </p:nvSpPr>
        <p:spPr>
          <a:xfrm>
            <a:off x="870822" y="2233921"/>
            <a:ext cx="1120820" cy="292388"/>
          </a:xfrm>
          <a:prstGeom prst="rect">
            <a:avLst/>
          </a:prstGeom>
          <a:noFill/>
        </p:spPr>
        <p:txBody>
          <a:bodyPr wrap="non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300" b="0" i="1" u="none" strike="noStrike" kern="0" cap="none" spc="0" normalizeH="0" baseline="0" noProof="0" dirty="0" smtClean="0">
                <a:ln>
                  <a:noFill/>
                </a:ln>
                <a:uLnTx/>
                <a:uFillTx/>
                <a:latin typeface="Arial"/>
              </a:rPr>
              <a:t>RSP</a:t>
            </a:r>
            <a:r>
              <a:rPr kumimoji="0" lang="en-US" sz="1300" b="0" u="none" strike="noStrike" kern="0" cap="none" spc="0" normalizeH="0" baseline="0" noProof="0" dirty="0" smtClean="0">
                <a:ln>
                  <a:noFill/>
                </a:ln>
                <a:uLnTx/>
                <a:uFillTx/>
                <a:latin typeface="Arial"/>
              </a:rPr>
              <a:t> aerosol</a:t>
            </a:r>
            <a:endParaRPr kumimoji="0" lang="en-US" sz="1300" b="0" i="1" u="none" strike="noStrike" kern="0" cap="none" spc="0" normalizeH="0" baseline="0" noProof="0" dirty="0">
              <a:ln>
                <a:noFill/>
              </a:ln>
              <a:uLnTx/>
              <a:uFillTx/>
              <a:latin typeface="Arial"/>
            </a:endParaRPr>
          </a:p>
        </p:txBody>
      </p:sp>
      <p:sp>
        <p:nvSpPr>
          <p:cNvPr id="33" name="TextBox 32"/>
          <p:cNvSpPr txBox="1"/>
          <p:nvPr/>
        </p:nvSpPr>
        <p:spPr>
          <a:xfrm>
            <a:off x="6536990" y="2246621"/>
            <a:ext cx="1021434" cy="292388"/>
          </a:xfrm>
          <a:prstGeom prst="rect">
            <a:avLst/>
          </a:prstGeom>
          <a:noFill/>
        </p:spPr>
        <p:txBody>
          <a:bodyPr wrap="none">
            <a:spAutoFit/>
          </a:bodyPr>
          <a:lstStyle/>
          <a:p>
            <a:pPr>
              <a:defRPr/>
            </a:pPr>
            <a:r>
              <a:rPr lang="en-US" sz="1300" dirty="0">
                <a:latin typeface="Arial" pitchFamily="34" charset="0"/>
                <a:cs typeface="Arial" pitchFamily="34" charset="0"/>
              </a:rPr>
              <a:t>.28(±.015)</a:t>
            </a:r>
            <a:endParaRPr lang="en-US" sz="1300" i="1" dirty="0">
              <a:latin typeface="Arial" pitchFamily="34" charset="0"/>
              <a:cs typeface="Arial" pitchFamily="34" charset="0"/>
            </a:endParaRPr>
          </a:p>
        </p:txBody>
      </p:sp>
      <p:sp>
        <p:nvSpPr>
          <p:cNvPr id="34" name="TextBox 33"/>
          <p:cNvSpPr txBox="1"/>
          <p:nvPr/>
        </p:nvSpPr>
        <p:spPr>
          <a:xfrm>
            <a:off x="2413041" y="1800228"/>
            <a:ext cx="255198" cy="246221"/>
          </a:xfrm>
          <a:prstGeom prst="rect">
            <a:avLst/>
          </a:prstGeom>
          <a:noFill/>
        </p:spPr>
        <p:txBody>
          <a:bodyPr wrap="none">
            <a:spAutoFit/>
          </a:bodyPr>
          <a:lstStyle/>
          <a:p>
            <a:pPr>
              <a:defRPr/>
            </a:pPr>
            <a:r>
              <a:rPr lang="en-US" sz="1000" dirty="0">
                <a:solidFill>
                  <a:srgbClr val="FF0000"/>
                </a:solidFill>
              </a:rPr>
              <a:t>†</a:t>
            </a:r>
          </a:p>
        </p:txBody>
      </p:sp>
      <p:sp>
        <p:nvSpPr>
          <p:cNvPr id="35" name="TextBox 34"/>
          <p:cNvSpPr txBox="1"/>
          <p:nvPr/>
        </p:nvSpPr>
        <p:spPr>
          <a:xfrm>
            <a:off x="8268690" y="1819569"/>
            <a:ext cx="255198" cy="246221"/>
          </a:xfrm>
          <a:prstGeom prst="rect">
            <a:avLst/>
          </a:prstGeom>
          <a:noFill/>
        </p:spPr>
        <p:txBody>
          <a:bodyPr wrap="none">
            <a:spAutoFit/>
          </a:bodyPr>
          <a:lstStyle/>
          <a:p>
            <a:pPr>
              <a:defRPr/>
            </a:pPr>
            <a:r>
              <a:rPr lang="en-US" sz="1000" dirty="0">
                <a:solidFill>
                  <a:srgbClr val="FF0000"/>
                </a:solidFill>
              </a:rPr>
              <a:t>†</a:t>
            </a:r>
          </a:p>
        </p:txBody>
      </p:sp>
      <p:sp>
        <p:nvSpPr>
          <p:cNvPr id="36" name="TextBox 35"/>
          <p:cNvSpPr txBox="1"/>
          <p:nvPr/>
        </p:nvSpPr>
        <p:spPr>
          <a:xfrm>
            <a:off x="8193564" y="1810959"/>
            <a:ext cx="255198" cy="246221"/>
          </a:xfrm>
          <a:prstGeom prst="rect">
            <a:avLst/>
          </a:prstGeom>
          <a:noFill/>
        </p:spPr>
        <p:txBody>
          <a:bodyPr wrap="none">
            <a:spAutoFit/>
          </a:bodyPr>
          <a:lstStyle/>
          <a:p>
            <a:pPr>
              <a:defRPr/>
            </a:pPr>
            <a:r>
              <a:rPr lang="en-US" sz="1000" dirty="0">
                <a:solidFill>
                  <a:srgbClr val="FF0000"/>
                </a:solidFill>
              </a:rPr>
              <a:t>†</a:t>
            </a:r>
          </a:p>
        </p:txBody>
      </p:sp>
      <p:sp>
        <p:nvSpPr>
          <p:cNvPr id="37" name="TextBox 36"/>
          <p:cNvSpPr txBox="1"/>
          <p:nvPr/>
        </p:nvSpPr>
        <p:spPr>
          <a:xfrm>
            <a:off x="843951" y="2544045"/>
            <a:ext cx="255198" cy="246221"/>
          </a:xfrm>
          <a:prstGeom prst="rect">
            <a:avLst/>
          </a:prstGeom>
          <a:noFill/>
        </p:spPr>
        <p:txBody>
          <a:bodyPr wrap="none">
            <a:spAutoFit/>
          </a:bodyPr>
          <a:lstStyle/>
          <a:p>
            <a:pPr>
              <a:defRPr/>
            </a:pPr>
            <a:r>
              <a:rPr lang="en-US" sz="1000" dirty="0">
                <a:solidFill>
                  <a:srgbClr val="FF0000"/>
                </a:solidFill>
              </a:rPr>
              <a:t>†</a:t>
            </a:r>
          </a:p>
        </p:txBody>
      </p:sp>
      <p:sp>
        <p:nvSpPr>
          <p:cNvPr id="38" name="TextBox 968"/>
          <p:cNvSpPr txBox="1">
            <a:spLocks noChangeArrowheads="1"/>
          </p:cNvSpPr>
          <p:nvPr/>
        </p:nvSpPr>
        <p:spPr bwMode="auto">
          <a:xfrm>
            <a:off x="929738" y="2567678"/>
            <a:ext cx="577402" cy="276999"/>
          </a:xfrm>
          <a:prstGeom prst="rect">
            <a:avLst/>
          </a:prstGeom>
          <a:noFill/>
          <a:ln w="9525">
            <a:noFill/>
            <a:miter lim="800000"/>
            <a:headEnd/>
            <a:tailEnd/>
          </a:ln>
        </p:spPr>
        <p:txBody>
          <a:bodyPr wrap="none">
            <a:spAutoFit/>
          </a:bodyPr>
          <a:lstStyle/>
          <a:p>
            <a:pPr algn="l"/>
            <a:r>
              <a:rPr lang="en-US" sz="1100" dirty="0" smtClean="0">
                <a:solidFill>
                  <a:srgbClr val="00CC00"/>
                </a:solidFill>
                <a:latin typeface="Arial" charset="0"/>
              </a:rPr>
              <a:t> in </a:t>
            </a:r>
            <a:r>
              <a:rPr lang="en-US" sz="1200" dirty="0" smtClean="0">
                <a:solidFill>
                  <a:srgbClr val="00CC00"/>
                </a:solidFill>
                <a:latin typeface="Symbol" pitchFamily="18" charset="2"/>
              </a:rPr>
              <a:t>m</a:t>
            </a:r>
            <a:r>
              <a:rPr lang="en-US" sz="1100" dirty="0" smtClean="0">
                <a:solidFill>
                  <a:srgbClr val="00CC00"/>
                </a:solidFill>
                <a:latin typeface="Arial" charset="0"/>
              </a:rPr>
              <a:t>m</a:t>
            </a:r>
            <a:endParaRPr lang="en-US" sz="1100" dirty="0">
              <a:solidFill>
                <a:srgbClr val="00CC00"/>
              </a:solidFill>
              <a:latin typeface="Arial" charset="0"/>
            </a:endParaRPr>
          </a:p>
        </p:txBody>
      </p:sp>
      <p:sp>
        <p:nvSpPr>
          <p:cNvPr id="39" name="TextBox 38"/>
          <p:cNvSpPr txBox="1"/>
          <p:nvPr/>
        </p:nvSpPr>
        <p:spPr>
          <a:xfrm>
            <a:off x="1653180" y="2565507"/>
            <a:ext cx="255198" cy="246221"/>
          </a:xfrm>
          <a:prstGeom prst="rect">
            <a:avLst/>
          </a:prstGeom>
          <a:noFill/>
        </p:spPr>
        <p:txBody>
          <a:bodyPr wrap="none">
            <a:spAutoFit/>
          </a:bodyPr>
          <a:lstStyle/>
          <a:p>
            <a:pPr>
              <a:defRPr/>
            </a:pPr>
            <a:r>
              <a:rPr lang="en-US" sz="1000" dirty="0">
                <a:solidFill>
                  <a:srgbClr val="FF0000"/>
                </a:solidFill>
              </a:rPr>
              <a:t>†</a:t>
            </a:r>
          </a:p>
        </p:txBody>
      </p:sp>
      <p:sp>
        <p:nvSpPr>
          <p:cNvPr id="40" name="TextBox 39"/>
          <p:cNvSpPr txBox="1"/>
          <p:nvPr/>
        </p:nvSpPr>
        <p:spPr>
          <a:xfrm>
            <a:off x="1586637" y="2565507"/>
            <a:ext cx="255198" cy="246221"/>
          </a:xfrm>
          <a:prstGeom prst="rect">
            <a:avLst/>
          </a:prstGeom>
          <a:noFill/>
        </p:spPr>
        <p:txBody>
          <a:bodyPr wrap="none">
            <a:spAutoFit/>
          </a:bodyPr>
          <a:lstStyle/>
          <a:p>
            <a:pPr>
              <a:defRPr/>
            </a:pPr>
            <a:r>
              <a:rPr lang="en-US" sz="1000" dirty="0">
                <a:solidFill>
                  <a:srgbClr val="FF0000"/>
                </a:solidFill>
              </a:rPr>
              <a:t>†</a:t>
            </a:r>
          </a:p>
        </p:txBody>
      </p:sp>
      <p:sp>
        <p:nvSpPr>
          <p:cNvPr id="41" name="TextBox 968"/>
          <p:cNvSpPr txBox="1">
            <a:spLocks noChangeArrowheads="1"/>
          </p:cNvSpPr>
          <p:nvPr/>
        </p:nvSpPr>
        <p:spPr bwMode="auto">
          <a:xfrm>
            <a:off x="1738967" y="2578409"/>
            <a:ext cx="630301" cy="276999"/>
          </a:xfrm>
          <a:prstGeom prst="rect">
            <a:avLst/>
          </a:prstGeom>
          <a:noFill/>
          <a:ln w="9525">
            <a:noFill/>
            <a:miter lim="800000"/>
            <a:headEnd/>
            <a:tailEnd/>
          </a:ln>
        </p:spPr>
        <p:txBody>
          <a:bodyPr wrap="none">
            <a:spAutoFit/>
          </a:bodyPr>
          <a:lstStyle/>
          <a:p>
            <a:pPr algn="l"/>
            <a:r>
              <a:rPr lang="en-US" sz="1100" dirty="0" smtClean="0">
                <a:solidFill>
                  <a:srgbClr val="00CC00"/>
                </a:solidFill>
                <a:latin typeface="Arial" charset="0"/>
              </a:rPr>
              <a:t> in </a:t>
            </a:r>
            <a:r>
              <a:rPr lang="en-US" sz="1200" dirty="0" smtClean="0">
                <a:solidFill>
                  <a:srgbClr val="00CC00"/>
                </a:solidFill>
                <a:latin typeface="Symbol" pitchFamily="18" charset="2"/>
              </a:rPr>
              <a:t>m</a:t>
            </a:r>
            <a:r>
              <a:rPr lang="en-US" sz="1100" dirty="0" smtClean="0">
                <a:solidFill>
                  <a:srgbClr val="00CC00"/>
                </a:solidFill>
                <a:latin typeface="Arial" charset="0"/>
              </a:rPr>
              <a:t>m</a:t>
            </a:r>
            <a:r>
              <a:rPr lang="en-US" sz="1100" baseline="30000" dirty="0" smtClean="0">
                <a:solidFill>
                  <a:srgbClr val="00CC00"/>
                </a:solidFill>
                <a:latin typeface="Arial" charset="0"/>
              </a:rPr>
              <a:t>2</a:t>
            </a:r>
            <a:endParaRPr lang="en-US" sz="1100" baseline="30000" dirty="0">
              <a:solidFill>
                <a:srgbClr val="00CC00"/>
              </a:solidFill>
              <a:latin typeface="Arial" charset="0"/>
            </a:endParaRPr>
          </a:p>
        </p:txBody>
      </p:sp>
      <p:pic>
        <p:nvPicPr>
          <p:cNvPr id="1026" name="Picture 2"/>
          <p:cNvPicPr>
            <a:picLocks noChangeAspect="1" noChangeArrowheads="1"/>
          </p:cNvPicPr>
          <p:nvPr/>
        </p:nvPicPr>
        <p:blipFill>
          <a:blip r:embed="rId3"/>
          <a:srcRect r="50271" b="35695"/>
          <a:stretch>
            <a:fillRect/>
          </a:stretch>
        </p:blipFill>
        <p:spPr bwMode="auto">
          <a:xfrm>
            <a:off x="1025744" y="2910512"/>
            <a:ext cx="3329920" cy="3129822"/>
          </a:xfrm>
          <a:prstGeom prst="rect">
            <a:avLst/>
          </a:prstGeom>
          <a:noFill/>
          <a:ln w="9525">
            <a:noFill/>
            <a:miter lim="800000"/>
            <a:headEnd/>
            <a:tailEnd/>
          </a:ln>
        </p:spPr>
      </p:pic>
      <p:sp>
        <p:nvSpPr>
          <p:cNvPr id="63" name="TextBox 62"/>
          <p:cNvSpPr txBox="1"/>
          <p:nvPr/>
        </p:nvSpPr>
        <p:spPr>
          <a:xfrm>
            <a:off x="83870" y="6125946"/>
            <a:ext cx="9060130" cy="600164"/>
          </a:xfrm>
          <a:prstGeom prst="rect">
            <a:avLst/>
          </a:prstGeom>
          <a:noFill/>
        </p:spPr>
        <p:txBody>
          <a:bodyPr wrap="square" rtlCol="0">
            <a:spAutoFit/>
          </a:bodyPr>
          <a:lstStyle/>
          <a:p>
            <a:pPr algn="l"/>
            <a:r>
              <a:rPr lang="en-US" sz="1100" b="1" dirty="0" smtClean="0">
                <a:solidFill>
                  <a:srgbClr val="0000FF"/>
                </a:solidFill>
              </a:rPr>
              <a:t>Left: </a:t>
            </a:r>
            <a:r>
              <a:rPr lang="en-US" sz="1100" dirty="0" smtClean="0"/>
              <a:t>AERONET data (dotted line) and RSP retrievals (circles and plusses) of aerosol optical depth AOD).    </a:t>
            </a:r>
            <a:r>
              <a:rPr lang="en-US" sz="1100" b="1" dirty="0" smtClean="0">
                <a:solidFill>
                  <a:srgbClr val="0000FF"/>
                </a:solidFill>
              </a:rPr>
              <a:t>Right: </a:t>
            </a:r>
            <a:r>
              <a:rPr lang="en-US" sz="1100" dirty="0" smtClean="0"/>
              <a:t>AOD</a:t>
            </a:r>
            <a:r>
              <a:rPr lang="en-US" sz="1100" b="1" dirty="0" smtClean="0">
                <a:solidFill>
                  <a:srgbClr val="0000FF"/>
                </a:solidFill>
              </a:rPr>
              <a:t> </a:t>
            </a:r>
            <a:r>
              <a:rPr lang="en-US" sz="1100" dirty="0" smtClean="0"/>
              <a:t>spectral and spatial variation obtained from CV-580 aircraft (gray dots) compared with RSP retrievals (crosses).    Shown  also in both panels are RSP retrievals whose fine mode AOD are normalized (after subtracting  spherical coarse mode AOD) to fit AOD data at shortest wavelength.</a:t>
            </a:r>
            <a:endParaRPr lang="en-US" sz="1100" dirty="0"/>
          </a:p>
        </p:txBody>
      </p:sp>
      <p:sp>
        <p:nvSpPr>
          <p:cNvPr id="45" name="Title 1"/>
          <p:cNvSpPr>
            <a:spLocks noGrp="1"/>
          </p:cNvSpPr>
          <p:nvPr>
            <p:ph type="title"/>
          </p:nvPr>
        </p:nvSpPr>
        <p:spPr>
          <a:xfrm>
            <a:off x="457200" y="0"/>
            <a:ext cx="8229600" cy="952500"/>
          </a:xfrm>
        </p:spPr>
        <p:txBody>
          <a:bodyPr/>
          <a:lstStyle/>
          <a:p>
            <a:r>
              <a:rPr lang="en-US" dirty="0" smtClean="0">
                <a:solidFill>
                  <a:schemeClr val="tx1"/>
                </a:solidFill>
              </a:rPr>
              <a:t>Aerosols</a:t>
            </a:r>
            <a:endParaRPr lang="en-US" dirty="0">
              <a:solidFill>
                <a:schemeClr val="tx1"/>
              </a:solidFill>
            </a:endParaRPr>
          </a:p>
        </p:txBody>
      </p:sp>
      <p:pic>
        <p:nvPicPr>
          <p:cNvPr id="47" name="Picture 46" descr="JPC_JAC_Tau.jpg"/>
          <p:cNvPicPr>
            <a:picLocks noChangeAspect="1"/>
          </p:cNvPicPr>
          <p:nvPr/>
        </p:nvPicPr>
        <p:blipFill>
          <a:blip r:embed="rId4"/>
          <a:stretch>
            <a:fillRect/>
          </a:stretch>
        </p:blipFill>
        <p:spPr>
          <a:xfrm>
            <a:off x="4498895" y="2852964"/>
            <a:ext cx="3532710" cy="3180711"/>
          </a:xfrm>
          <a:prstGeom prst="rect">
            <a:avLst/>
          </a:prstGeom>
          <a:ln>
            <a:noFill/>
          </a:ln>
        </p:spPr>
      </p:pic>
      <p:sp>
        <p:nvSpPr>
          <p:cNvPr id="49" name="Content Placeholder 2"/>
          <p:cNvSpPr>
            <a:spLocks noGrp="1"/>
          </p:cNvSpPr>
          <p:nvPr>
            <p:ph idx="1"/>
          </p:nvPr>
        </p:nvSpPr>
        <p:spPr>
          <a:xfrm>
            <a:off x="457200" y="984428"/>
            <a:ext cx="8229600" cy="682832"/>
          </a:xfrm>
        </p:spPr>
        <p:txBody>
          <a:bodyPr/>
          <a:lstStyle/>
          <a:p>
            <a:pPr>
              <a:buNone/>
            </a:pPr>
            <a:r>
              <a:rPr lang="en-US" dirty="0" smtClean="0">
                <a:solidFill>
                  <a:srgbClr val="0000FF"/>
                </a:solidFill>
              </a:rPr>
              <a:t>Over ocean</a:t>
            </a:r>
          </a:p>
          <a:p>
            <a:pPr>
              <a:spcBef>
                <a:spcPts val="600"/>
              </a:spcBef>
            </a:pPr>
            <a:r>
              <a:rPr lang="en-US" dirty="0" smtClean="0">
                <a:solidFill>
                  <a:srgbClr val="0000FF"/>
                </a:solidFill>
              </a:rPr>
              <a:t>CLAMS field experiment</a:t>
            </a:r>
            <a:endParaRPr lang="en-US" dirty="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7" name="Straight Connector 971"/>
          <p:cNvCxnSpPr>
            <a:cxnSpLocks noChangeShapeType="1"/>
          </p:cNvCxnSpPr>
          <p:nvPr/>
        </p:nvCxnSpPr>
        <p:spPr bwMode="auto">
          <a:xfrm flipV="1">
            <a:off x="1109663" y="1816408"/>
            <a:ext cx="7680325" cy="0"/>
          </a:xfrm>
          <a:prstGeom prst="line">
            <a:avLst/>
          </a:prstGeom>
          <a:noFill/>
          <a:ln w="12700" algn="ctr">
            <a:solidFill>
              <a:srgbClr val="C0C0C0"/>
            </a:solidFill>
            <a:round/>
            <a:headEnd/>
            <a:tailEnd/>
          </a:ln>
        </p:spPr>
      </p:cxnSp>
      <p:cxnSp>
        <p:nvCxnSpPr>
          <p:cNvPr id="8" name="Straight Connector 1029"/>
          <p:cNvCxnSpPr>
            <a:cxnSpLocks noChangeShapeType="1"/>
          </p:cNvCxnSpPr>
          <p:nvPr/>
        </p:nvCxnSpPr>
        <p:spPr bwMode="auto">
          <a:xfrm flipV="1">
            <a:off x="1117600" y="2160896"/>
            <a:ext cx="7681913" cy="0"/>
          </a:xfrm>
          <a:prstGeom prst="line">
            <a:avLst/>
          </a:prstGeom>
          <a:noFill/>
          <a:ln w="12700" algn="ctr">
            <a:solidFill>
              <a:srgbClr val="C0C0C0"/>
            </a:solidFill>
            <a:round/>
            <a:headEnd/>
            <a:tailEnd/>
          </a:ln>
        </p:spPr>
      </p:cxnSp>
      <p:cxnSp>
        <p:nvCxnSpPr>
          <p:cNvPr id="9" name="Straight Connector 1030"/>
          <p:cNvCxnSpPr>
            <a:cxnSpLocks noChangeShapeType="1"/>
          </p:cNvCxnSpPr>
          <p:nvPr/>
        </p:nvCxnSpPr>
        <p:spPr bwMode="auto">
          <a:xfrm flipV="1">
            <a:off x="1116013" y="2606983"/>
            <a:ext cx="7681912" cy="0"/>
          </a:xfrm>
          <a:prstGeom prst="line">
            <a:avLst/>
          </a:prstGeom>
          <a:noFill/>
          <a:ln w="12700" algn="ctr">
            <a:solidFill>
              <a:srgbClr val="C0C0C0"/>
            </a:solidFill>
            <a:prstDash val="sysDash"/>
            <a:round/>
            <a:headEnd/>
            <a:tailEnd/>
          </a:ln>
        </p:spPr>
      </p:cxnSp>
      <p:sp>
        <p:nvSpPr>
          <p:cNvPr id="10" name="TextBox 9"/>
          <p:cNvSpPr txBox="1"/>
          <p:nvPr/>
        </p:nvSpPr>
        <p:spPr bwMode="auto">
          <a:xfrm>
            <a:off x="1057549" y="2681954"/>
            <a:ext cx="1188146" cy="292388"/>
          </a:xfrm>
          <a:prstGeom prst="rect">
            <a:avLst/>
          </a:prstGeom>
          <a:noFill/>
        </p:spPr>
        <p:txBody>
          <a:bodyPr wrap="none">
            <a:spAutoFit/>
          </a:bodyPr>
          <a:lstStyle/>
          <a:p>
            <a:pPr algn="l">
              <a:defRPr/>
            </a:pPr>
            <a:r>
              <a:rPr lang="en-US" sz="1300" dirty="0" smtClean="0">
                <a:latin typeface="+mj-lt"/>
              </a:rPr>
              <a:t>Coarse mode</a:t>
            </a:r>
            <a:endParaRPr lang="en-US" sz="1300" dirty="0">
              <a:latin typeface="+mj-lt"/>
            </a:endParaRPr>
          </a:p>
        </p:txBody>
      </p:sp>
      <p:cxnSp>
        <p:nvCxnSpPr>
          <p:cNvPr id="11" name="Straight Connector 1030"/>
          <p:cNvCxnSpPr>
            <a:cxnSpLocks noChangeShapeType="1"/>
          </p:cNvCxnSpPr>
          <p:nvPr/>
        </p:nvCxnSpPr>
        <p:spPr bwMode="auto">
          <a:xfrm flipV="1">
            <a:off x="1125538" y="3024496"/>
            <a:ext cx="7681912" cy="0"/>
          </a:xfrm>
          <a:prstGeom prst="line">
            <a:avLst/>
          </a:prstGeom>
          <a:noFill/>
          <a:ln w="12700" algn="ctr">
            <a:solidFill>
              <a:srgbClr val="C0C0C0"/>
            </a:solidFill>
            <a:round/>
            <a:headEnd/>
            <a:tailEnd/>
          </a:ln>
        </p:spPr>
      </p:cxnSp>
      <p:sp>
        <p:nvSpPr>
          <p:cNvPr id="12" name="TextBox 11"/>
          <p:cNvSpPr txBox="1"/>
          <p:nvPr/>
        </p:nvSpPr>
        <p:spPr bwMode="auto">
          <a:xfrm>
            <a:off x="2522109" y="1853100"/>
            <a:ext cx="350838" cy="292100"/>
          </a:xfrm>
          <a:prstGeom prst="rect">
            <a:avLst/>
          </a:prstGeom>
          <a:noFill/>
        </p:spPr>
        <p:txBody>
          <a:bodyPr wrap="none">
            <a:spAutoFit/>
          </a:bodyPr>
          <a:lstStyle/>
          <a:p>
            <a:pPr>
              <a:defRPr/>
            </a:pPr>
            <a:r>
              <a:rPr lang="en-US" sz="1300" i="1" dirty="0">
                <a:latin typeface="+mj-lt"/>
              </a:rPr>
              <a:t>r</a:t>
            </a:r>
            <a:r>
              <a:rPr lang="en-US" sz="1300" i="1" baseline="-25000" dirty="0">
                <a:latin typeface="+mj-lt"/>
              </a:rPr>
              <a:t>e</a:t>
            </a:r>
            <a:r>
              <a:rPr lang="en-US" sz="1300" dirty="0">
                <a:latin typeface="+mj-lt"/>
              </a:rPr>
              <a:t> </a:t>
            </a:r>
          </a:p>
        </p:txBody>
      </p:sp>
      <p:sp>
        <p:nvSpPr>
          <p:cNvPr id="13" name="TextBox 12"/>
          <p:cNvSpPr txBox="1"/>
          <p:nvPr/>
        </p:nvSpPr>
        <p:spPr bwMode="auto">
          <a:xfrm>
            <a:off x="2955987" y="1849925"/>
            <a:ext cx="376237" cy="292100"/>
          </a:xfrm>
          <a:prstGeom prst="rect">
            <a:avLst/>
          </a:prstGeom>
          <a:noFill/>
        </p:spPr>
        <p:txBody>
          <a:bodyPr wrap="none">
            <a:spAutoFit/>
          </a:bodyPr>
          <a:lstStyle/>
          <a:p>
            <a:pPr>
              <a:defRPr/>
            </a:pPr>
            <a:r>
              <a:rPr lang="en-US" sz="1300" i="1" dirty="0" err="1">
                <a:latin typeface="+mj-lt"/>
              </a:rPr>
              <a:t>v</a:t>
            </a:r>
            <a:r>
              <a:rPr lang="en-US" sz="1300" i="1" baseline="-25000" dirty="0" err="1">
                <a:latin typeface="+mj-lt"/>
              </a:rPr>
              <a:t>e</a:t>
            </a:r>
            <a:r>
              <a:rPr lang="en-US" sz="1300" dirty="0">
                <a:latin typeface="+mj-lt"/>
              </a:rPr>
              <a:t> </a:t>
            </a:r>
          </a:p>
        </p:txBody>
      </p:sp>
      <p:sp>
        <p:nvSpPr>
          <p:cNvPr id="14" name="TextBox 13"/>
          <p:cNvSpPr txBox="1"/>
          <p:nvPr/>
        </p:nvSpPr>
        <p:spPr bwMode="auto">
          <a:xfrm>
            <a:off x="2936349" y="2261087"/>
            <a:ext cx="417102" cy="292388"/>
          </a:xfrm>
          <a:prstGeom prst="rect">
            <a:avLst/>
          </a:prstGeom>
          <a:noFill/>
          <a:ln>
            <a:noFill/>
          </a:ln>
        </p:spPr>
        <p:txBody>
          <a:bodyPr wrap="none">
            <a:spAutoFit/>
          </a:bodyPr>
          <a:lstStyle/>
          <a:p>
            <a:pPr>
              <a:defRPr/>
            </a:pPr>
            <a:r>
              <a:rPr lang="en-US" sz="1300" dirty="0" smtClean="0">
                <a:latin typeface="Arial" pitchFamily="34" charset="0"/>
                <a:cs typeface="Arial" pitchFamily="34" charset="0"/>
              </a:rPr>
              <a:t>0.1</a:t>
            </a:r>
            <a:endParaRPr lang="en-US" sz="1300" dirty="0">
              <a:latin typeface="Arial" pitchFamily="34" charset="0"/>
              <a:cs typeface="Arial" pitchFamily="34" charset="0"/>
            </a:endParaRPr>
          </a:p>
        </p:txBody>
      </p:sp>
      <p:sp>
        <p:nvSpPr>
          <p:cNvPr id="15" name="TextBox 14"/>
          <p:cNvSpPr txBox="1"/>
          <p:nvPr/>
        </p:nvSpPr>
        <p:spPr bwMode="auto">
          <a:xfrm>
            <a:off x="3521732" y="1854687"/>
            <a:ext cx="1330814" cy="307777"/>
          </a:xfrm>
          <a:prstGeom prst="rect">
            <a:avLst/>
          </a:prstGeom>
          <a:noFill/>
        </p:spPr>
        <p:txBody>
          <a:bodyPr wrap="none">
            <a:spAutoFit/>
          </a:bodyPr>
          <a:lstStyle/>
          <a:p>
            <a:pPr>
              <a:defRPr/>
            </a:pPr>
            <a:r>
              <a:rPr lang="en-US" sz="1300" i="1" dirty="0" smtClean="0">
                <a:latin typeface="+mj-lt"/>
              </a:rPr>
              <a:t>m</a:t>
            </a:r>
            <a:r>
              <a:rPr lang="en-US" sz="1300" dirty="0" smtClean="0">
                <a:latin typeface="+mj-lt"/>
              </a:rPr>
              <a:t>(</a:t>
            </a:r>
            <a:r>
              <a:rPr lang="en-US" sz="1400" dirty="0" smtClean="0">
                <a:latin typeface="Symbol" pitchFamily="18" charset="2"/>
              </a:rPr>
              <a:t>l </a:t>
            </a:r>
            <a:r>
              <a:rPr lang="en-US" sz="1300" dirty="0" smtClean="0">
                <a:latin typeface="+mj-lt"/>
              </a:rPr>
              <a:t>= 0.55 </a:t>
            </a:r>
            <a:r>
              <a:rPr lang="en-US" sz="1300" dirty="0">
                <a:latin typeface="Symbol" pitchFamily="18" charset="2"/>
              </a:rPr>
              <a:t>m</a:t>
            </a:r>
            <a:r>
              <a:rPr lang="en-US" sz="1300" dirty="0">
                <a:latin typeface="+mj-lt"/>
              </a:rPr>
              <a:t>m)</a:t>
            </a:r>
          </a:p>
        </p:txBody>
      </p:sp>
      <p:sp>
        <p:nvSpPr>
          <p:cNvPr id="16" name="TextBox 15"/>
          <p:cNvSpPr txBox="1"/>
          <p:nvPr/>
        </p:nvSpPr>
        <p:spPr bwMode="auto">
          <a:xfrm>
            <a:off x="3728331" y="2261087"/>
            <a:ext cx="918841" cy="292388"/>
          </a:xfrm>
          <a:prstGeom prst="rect">
            <a:avLst/>
          </a:prstGeom>
          <a:noFill/>
        </p:spPr>
        <p:txBody>
          <a:bodyPr wrap="none">
            <a:spAutoFit/>
          </a:bodyPr>
          <a:lstStyle/>
          <a:p>
            <a:pPr>
              <a:defRPr/>
            </a:pPr>
            <a:r>
              <a:rPr lang="en-US" sz="1300" dirty="0" smtClean="0">
                <a:latin typeface="Arial" pitchFamily="34" charset="0"/>
                <a:cs typeface="Arial" pitchFamily="34" charset="0"/>
              </a:rPr>
              <a:t>1.45 </a:t>
            </a:r>
            <a:r>
              <a:rPr lang="en-US" sz="1300" dirty="0">
                <a:latin typeface="Arial" pitchFamily="34" charset="0"/>
                <a:cs typeface="Arial" pitchFamily="34" charset="0"/>
              </a:rPr>
              <a:t>–.</a:t>
            </a:r>
            <a:r>
              <a:rPr lang="en-US" sz="1300" dirty="0" smtClean="0">
                <a:latin typeface="Arial" pitchFamily="34" charset="0"/>
                <a:cs typeface="Arial" pitchFamily="34" charset="0"/>
              </a:rPr>
              <a:t>01</a:t>
            </a:r>
            <a:r>
              <a:rPr lang="en-US" sz="1300" i="1" dirty="0" smtClean="0">
                <a:latin typeface="Arial" pitchFamily="34" charset="0"/>
                <a:cs typeface="Arial" pitchFamily="34" charset="0"/>
              </a:rPr>
              <a:t>i</a:t>
            </a:r>
            <a:endParaRPr lang="en-US" sz="1300" i="1" dirty="0">
              <a:latin typeface="Arial" pitchFamily="34" charset="0"/>
              <a:cs typeface="Arial" pitchFamily="34" charset="0"/>
            </a:endParaRPr>
          </a:p>
        </p:txBody>
      </p:sp>
      <p:sp>
        <p:nvSpPr>
          <p:cNvPr id="17" name="TextBox 16"/>
          <p:cNvSpPr txBox="1"/>
          <p:nvPr/>
        </p:nvSpPr>
        <p:spPr bwMode="auto">
          <a:xfrm>
            <a:off x="2939881" y="2675246"/>
            <a:ext cx="417101" cy="292388"/>
          </a:xfrm>
          <a:prstGeom prst="rect">
            <a:avLst/>
          </a:prstGeom>
          <a:noFill/>
          <a:ln>
            <a:noFill/>
          </a:ln>
        </p:spPr>
        <p:txBody>
          <a:bodyPr wrap="none">
            <a:spAutoFit/>
          </a:bodyPr>
          <a:lstStyle/>
          <a:p>
            <a:pPr>
              <a:defRPr/>
            </a:pPr>
            <a:r>
              <a:rPr lang="en-US" sz="1300" dirty="0" smtClean="0">
                <a:latin typeface="Arial" pitchFamily="34" charset="0"/>
                <a:cs typeface="Arial" pitchFamily="34" charset="0"/>
              </a:rPr>
              <a:t>1.0</a:t>
            </a:r>
            <a:endParaRPr lang="en-US" sz="1300" dirty="0">
              <a:latin typeface="Arial" pitchFamily="34" charset="0"/>
              <a:cs typeface="Arial" pitchFamily="34" charset="0"/>
            </a:endParaRPr>
          </a:p>
        </p:txBody>
      </p:sp>
      <p:sp>
        <p:nvSpPr>
          <p:cNvPr id="19" name="TextBox 18"/>
          <p:cNvSpPr txBox="1"/>
          <p:nvPr/>
        </p:nvSpPr>
        <p:spPr bwMode="auto">
          <a:xfrm>
            <a:off x="1035050" y="1858041"/>
            <a:ext cx="1277850" cy="307777"/>
          </a:xfrm>
          <a:prstGeom prst="rect">
            <a:avLst/>
          </a:prstGeom>
          <a:noFill/>
        </p:spPr>
        <p:txBody>
          <a:bodyPr wrap="none">
            <a:spAutoFit/>
          </a:bodyPr>
          <a:lstStyle/>
          <a:p>
            <a:pPr algn="l">
              <a:defRPr/>
            </a:pPr>
            <a:r>
              <a:rPr lang="en-US" sz="1400" i="1" dirty="0" smtClean="0">
                <a:latin typeface="+mj-lt"/>
              </a:rPr>
              <a:t>RSP</a:t>
            </a:r>
            <a:r>
              <a:rPr lang="en-US" sz="1400" dirty="0" smtClean="0">
                <a:latin typeface="+mj-lt"/>
              </a:rPr>
              <a:t> aerosols</a:t>
            </a:r>
            <a:endParaRPr lang="en-US" sz="1400" dirty="0">
              <a:latin typeface="+mj-lt"/>
            </a:endParaRPr>
          </a:p>
        </p:txBody>
      </p:sp>
      <p:sp>
        <p:nvSpPr>
          <p:cNvPr id="20" name="TextBox 19"/>
          <p:cNvSpPr txBox="1"/>
          <p:nvPr/>
        </p:nvSpPr>
        <p:spPr bwMode="auto">
          <a:xfrm>
            <a:off x="1073219" y="2259679"/>
            <a:ext cx="974947" cy="292388"/>
          </a:xfrm>
          <a:prstGeom prst="rect">
            <a:avLst/>
          </a:prstGeom>
          <a:noFill/>
        </p:spPr>
        <p:txBody>
          <a:bodyPr wrap="none">
            <a:spAutoFit/>
          </a:bodyPr>
          <a:lstStyle/>
          <a:p>
            <a:pPr algn="l">
              <a:defRPr/>
            </a:pPr>
            <a:r>
              <a:rPr lang="en-US" sz="1300" dirty="0" smtClean="0">
                <a:latin typeface="+mj-lt"/>
              </a:rPr>
              <a:t>Fine mode</a:t>
            </a:r>
            <a:endParaRPr lang="en-US" sz="1300" dirty="0">
              <a:latin typeface="+mj-lt"/>
            </a:endParaRPr>
          </a:p>
        </p:txBody>
      </p:sp>
      <p:sp>
        <p:nvSpPr>
          <p:cNvPr id="21" name="TextBox 20"/>
          <p:cNvSpPr txBox="1"/>
          <p:nvPr/>
        </p:nvSpPr>
        <p:spPr bwMode="auto">
          <a:xfrm>
            <a:off x="2415503" y="2249796"/>
            <a:ext cx="510076" cy="292388"/>
          </a:xfrm>
          <a:prstGeom prst="rect">
            <a:avLst/>
          </a:prstGeom>
          <a:noFill/>
        </p:spPr>
        <p:txBody>
          <a:bodyPr wrap="none">
            <a:spAutoFit/>
          </a:bodyPr>
          <a:lstStyle/>
          <a:p>
            <a:pPr>
              <a:defRPr/>
            </a:pPr>
            <a:r>
              <a:rPr lang="en-US" sz="1300" dirty="0" smtClean="0">
                <a:latin typeface="Arial" pitchFamily="34" charset="0"/>
                <a:cs typeface="Arial" pitchFamily="34" charset="0"/>
              </a:rPr>
              <a:t>0.15</a:t>
            </a:r>
            <a:endParaRPr lang="en-US" sz="1300" dirty="0">
              <a:latin typeface="Arial" pitchFamily="34" charset="0"/>
              <a:cs typeface="Arial" pitchFamily="34" charset="0"/>
            </a:endParaRPr>
          </a:p>
        </p:txBody>
      </p:sp>
      <p:sp>
        <p:nvSpPr>
          <p:cNvPr id="22" name="TextBox 21"/>
          <p:cNvSpPr txBox="1"/>
          <p:nvPr/>
        </p:nvSpPr>
        <p:spPr bwMode="auto">
          <a:xfrm>
            <a:off x="2449290" y="2681775"/>
            <a:ext cx="417102" cy="292388"/>
          </a:xfrm>
          <a:prstGeom prst="rect">
            <a:avLst/>
          </a:prstGeom>
          <a:noFill/>
        </p:spPr>
        <p:txBody>
          <a:bodyPr wrap="none">
            <a:spAutoFit/>
          </a:bodyPr>
          <a:lstStyle/>
          <a:p>
            <a:pPr>
              <a:defRPr/>
            </a:pPr>
            <a:r>
              <a:rPr lang="en-US" sz="1300" dirty="0" smtClean="0">
                <a:latin typeface="Arial" pitchFamily="34" charset="0"/>
                <a:cs typeface="Arial" pitchFamily="34" charset="0"/>
              </a:rPr>
              <a:t>2.0</a:t>
            </a:r>
            <a:endParaRPr lang="en-US" sz="1300" dirty="0">
              <a:latin typeface="Arial" pitchFamily="34" charset="0"/>
              <a:cs typeface="Arial" pitchFamily="34" charset="0"/>
            </a:endParaRPr>
          </a:p>
        </p:txBody>
      </p:sp>
      <p:sp>
        <p:nvSpPr>
          <p:cNvPr id="26" name="TextBox 968"/>
          <p:cNvSpPr txBox="1">
            <a:spLocks noChangeArrowheads="1"/>
          </p:cNvSpPr>
          <p:nvPr/>
        </p:nvSpPr>
        <p:spPr bwMode="auto">
          <a:xfrm>
            <a:off x="6677057" y="1529071"/>
            <a:ext cx="2212272" cy="276999"/>
          </a:xfrm>
          <a:prstGeom prst="rect">
            <a:avLst/>
          </a:prstGeom>
          <a:noFill/>
          <a:ln w="9525">
            <a:noFill/>
            <a:miter lim="800000"/>
            <a:headEnd/>
            <a:tailEnd/>
          </a:ln>
        </p:spPr>
        <p:txBody>
          <a:bodyPr wrap="none">
            <a:spAutoFit/>
          </a:bodyPr>
          <a:lstStyle/>
          <a:p>
            <a:r>
              <a:rPr lang="en-US" sz="1200" dirty="0">
                <a:solidFill>
                  <a:srgbClr val="00CC00"/>
                </a:solidFill>
                <a:latin typeface="Arial" charset="0"/>
              </a:rPr>
              <a:t>Chowdhary </a:t>
            </a:r>
            <a:r>
              <a:rPr lang="en-US" sz="1200" i="1" dirty="0">
                <a:solidFill>
                  <a:srgbClr val="00CC00"/>
                </a:solidFill>
                <a:latin typeface="Arial" charset="0"/>
              </a:rPr>
              <a:t>et al. </a:t>
            </a:r>
            <a:r>
              <a:rPr lang="en-US" sz="1200" dirty="0" smtClean="0">
                <a:solidFill>
                  <a:srgbClr val="00CC00"/>
                </a:solidFill>
                <a:latin typeface="Arial" charset="0"/>
              </a:rPr>
              <a:t>(</a:t>
            </a:r>
            <a:r>
              <a:rPr lang="en-US" sz="1200" i="1" dirty="0" smtClean="0">
                <a:solidFill>
                  <a:srgbClr val="00CC00"/>
                </a:solidFill>
                <a:latin typeface="Arial" charset="0"/>
              </a:rPr>
              <a:t>RSE</a:t>
            </a:r>
            <a:r>
              <a:rPr lang="en-US" sz="1200" dirty="0" smtClean="0">
                <a:solidFill>
                  <a:srgbClr val="00CC00"/>
                </a:solidFill>
                <a:latin typeface="Arial" charset="0"/>
              </a:rPr>
              <a:t>, 2011)</a:t>
            </a:r>
            <a:endParaRPr lang="en-US" sz="1200" dirty="0">
              <a:solidFill>
                <a:srgbClr val="00CC00"/>
              </a:solidFill>
              <a:latin typeface="Arial" charset="0"/>
            </a:endParaRPr>
          </a:p>
        </p:txBody>
      </p:sp>
      <p:sp>
        <p:nvSpPr>
          <p:cNvPr id="27" name="TextBox 26"/>
          <p:cNvSpPr txBox="1"/>
          <p:nvPr/>
        </p:nvSpPr>
        <p:spPr bwMode="auto">
          <a:xfrm>
            <a:off x="4794605" y="1852539"/>
            <a:ext cx="1330814" cy="307777"/>
          </a:xfrm>
          <a:prstGeom prst="rect">
            <a:avLst/>
          </a:prstGeom>
          <a:noFill/>
        </p:spPr>
        <p:txBody>
          <a:bodyPr wrap="none">
            <a:spAutoFit/>
          </a:bodyPr>
          <a:lstStyle/>
          <a:p>
            <a:pPr>
              <a:defRPr/>
            </a:pPr>
            <a:r>
              <a:rPr lang="en-US" sz="1300" i="1" dirty="0" smtClean="0">
                <a:latin typeface="+mj-lt"/>
              </a:rPr>
              <a:t>m</a:t>
            </a:r>
            <a:r>
              <a:rPr lang="en-US" sz="1300" dirty="0" smtClean="0">
                <a:latin typeface="+mj-lt"/>
              </a:rPr>
              <a:t>(</a:t>
            </a:r>
            <a:r>
              <a:rPr lang="en-US" sz="1400" dirty="0" smtClean="0">
                <a:latin typeface="Symbol" pitchFamily="18" charset="2"/>
              </a:rPr>
              <a:t>l </a:t>
            </a:r>
            <a:r>
              <a:rPr lang="en-US" sz="1300" dirty="0" smtClean="0">
                <a:latin typeface="+mj-lt"/>
              </a:rPr>
              <a:t>= 2.25 </a:t>
            </a:r>
            <a:r>
              <a:rPr lang="en-US" sz="1300" dirty="0">
                <a:latin typeface="Symbol" pitchFamily="18" charset="2"/>
              </a:rPr>
              <a:t>m</a:t>
            </a:r>
            <a:r>
              <a:rPr lang="en-US" sz="1300" dirty="0">
                <a:latin typeface="+mj-lt"/>
              </a:rPr>
              <a:t>m)</a:t>
            </a:r>
          </a:p>
        </p:txBody>
      </p:sp>
      <p:sp>
        <p:nvSpPr>
          <p:cNvPr id="28" name="TextBox 27"/>
          <p:cNvSpPr txBox="1"/>
          <p:nvPr/>
        </p:nvSpPr>
        <p:spPr bwMode="auto">
          <a:xfrm>
            <a:off x="6659158" y="2661806"/>
            <a:ext cx="603050" cy="292388"/>
          </a:xfrm>
          <a:prstGeom prst="rect">
            <a:avLst/>
          </a:prstGeom>
          <a:noFill/>
        </p:spPr>
        <p:txBody>
          <a:bodyPr wrap="none">
            <a:spAutoFit/>
          </a:bodyPr>
          <a:lstStyle/>
          <a:p>
            <a:pPr>
              <a:defRPr/>
            </a:pPr>
            <a:r>
              <a:rPr lang="en-US" sz="1300" dirty="0" smtClean="0">
                <a:latin typeface="Arial" pitchFamily="34" charset="0"/>
                <a:cs typeface="Arial" pitchFamily="34" charset="0"/>
              </a:rPr>
              <a:t>0.085</a:t>
            </a:r>
            <a:endParaRPr lang="en-US" sz="1300" i="1" dirty="0">
              <a:latin typeface="Arial" pitchFamily="34" charset="0"/>
              <a:cs typeface="Arial" pitchFamily="34" charset="0"/>
            </a:endParaRPr>
          </a:p>
        </p:txBody>
      </p:sp>
      <p:sp>
        <p:nvSpPr>
          <p:cNvPr id="29" name="TextBox 28"/>
          <p:cNvSpPr txBox="1"/>
          <p:nvPr/>
        </p:nvSpPr>
        <p:spPr bwMode="auto">
          <a:xfrm>
            <a:off x="6653065" y="2258939"/>
            <a:ext cx="603050" cy="292388"/>
          </a:xfrm>
          <a:prstGeom prst="rect">
            <a:avLst/>
          </a:prstGeom>
          <a:noFill/>
        </p:spPr>
        <p:txBody>
          <a:bodyPr wrap="none">
            <a:spAutoFit/>
          </a:bodyPr>
          <a:lstStyle/>
          <a:p>
            <a:pPr>
              <a:defRPr/>
            </a:pPr>
            <a:r>
              <a:rPr lang="en-US" sz="1300" dirty="0" smtClean="0">
                <a:latin typeface="Arial" pitchFamily="34" charset="0"/>
                <a:cs typeface="Arial" pitchFamily="34" charset="0"/>
              </a:rPr>
              <a:t>0.129</a:t>
            </a:r>
            <a:endParaRPr lang="en-US" sz="1300" i="1" dirty="0">
              <a:latin typeface="Arial" pitchFamily="34" charset="0"/>
              <a:cs typeface="Arial" pitchFamily="34" charset="0"/>
            </a:endParaRPr>
          </a:p>
        </p:txBody>
      </p:sp>
      <p:sp>
        <p:nvSpPr>
          <p:cNvPr id="30" name="TextBox 29"/>
          <p:cNvSpPr txBox="1"/>
          <p:nvPr/>
        </p:nvSpPr>
        <p:spPr>
          <a:xfrm>
            <a:off x="1011378" y="2987244"/>
            <a:ext cx="255198" cy="246221"/>
          </a:xfrm>
          <a:prstGeom prst="rect">
            <a:avLst/>
          </a:prstGeom>
          <a:noFill/>
        </p:spPr>
        <p:txBody>
          <a:bodyPr wrap="none">
            <a:spAutoFit/>
          </a:bodyPr>
          <a:lstStyle/>
          <a:p>
            <a:pPr>
              <a:defRPr/>
            </a:pPr>
            <a:r>
              <a:rPr lang="en-US" sz="1000" dirty="0">
                <a:solidFill>
                  <a:srgbClr val="FF0000"/>
                </a:solidFill>
              </a:rPr>
              <a:t>†</a:t>
            </a:r>
          </a:p>
        </p:txBody>
      </p:sp>
      <p:sp>
        <p:nvSpPr>
          <p:cNvPr id="31" name="TextBox 968"/>
          <p:cNvSpPr txBox="1">
            <a:spLocks noChangeArrowheads="1"/>
          </p:cNvSpPr>
          <p:nvPr/>
        </p:nvSpPr>
        <p:spPr bwMode="auto">
          <a:xfrm>
            <a:off x="1097165" y="3010877"/>
            <a:ext cx="577402" cy="276999"/>
          </a:xfrm>
          <a:prstGeom prst="rect">
            <a:avLst/>
          </a:prstGeom>
          <a:noFill/>
          <a:ln w="9525">
            <a:noFill/>
            <a:miter lim="800000"/>
            <a:headEnd/>
            <a:tailEnd/>
          </a:ln>
        </p:spPr>
        <p:txBody>
          <a:bodyPr wrap="none">
            <a:spAutoFit/>
          </a:bodyPr>
          <a:lstStyle/>
          <a:p>
            <a:pPr algn="l"/>
            <a:r>
              <a:rPr lang="en-US" sz="1100" dirty="0" smtClean="0">
                <a:solidFill>
                  <a:srgbClr val="00CC00"/>
                </a:solidFill>
                <a:latin typeface="Arial" charset="0"/>
              </a:rPr>
              <a:t> in </a:t>
            </a:r>
            <a:r>
              <a:rPr lang="en-US" sz="1200" dirty="0" smtClean="0">
                <a:solidFill>
                  <a:srgbClr val="00CC00"/>
                </a:solidFill>
                <a:latin typeface="Symbol" pitchFamily="18" charset="2"/>
              </a:rPr>
              <a:t>m</a:t>
            </a:r>
            <a:r>
              <a:rPr lang="en-US" sz="1100" dirty="0" smtClean="0">
                <a:solidFill>
                  <a:srgbClr val="00CC00"/>
                </a:solidFill>
                <a:latin typeface="Arial" charset="0"/>
              </a:rPr>
              <a:t>m</a:t>
            </a:r>
            <a:endParaRPr lang="en-US" sz="1100" dirty="0">
              <a:solidFill>
                <a:srgbClr val="00CC00"/>
              </a:solidFill>
              <a:latin typeface="Arial" charset="0"/>
            </a:endParaRPr>
          </a:p>
        </p:txBody>
      </p:sp>
      <p:sp>
        <p:nvSpPr>
          <p:cNvPr id="32" name="TextBox 31"/>
          <p:cNvSpPr txBox="1"/>
          <p:nvPr/>
        </p:nvSpPr>
        <p:spPr>
          <a:xfrm>
            <a:off x="2633140" y="1774470"/>
            <a:ext cx="255198" cy="246221"/>
          </a:xfrm>
          <a:prstGeom prst="rect">
            <a:avLst/>
          </a:prstGeom>
          <a:noFill/>
        </p:spPr>
        <p:txBody>
          <a:bodyPr wrap="none">
            <a:spAutoFit/>
          </a:bodyPr>
          <a:lstStyle/>
          <a:p>
            <a:pPr>
              <a:defRPr/>
            </a:pPr>
            <a:r>
              <a:rPr lang="en-US" sz="1000" dirty="0">
                <a:solidFill>
                  <a:srgbClr val="FF0000"/>
                </a:solidFill>
              </a:rPr>
              <a:t>†</a:t>
            </a:r>
          </a:p>
        </p:txBody>
      </p:sp>
      <p:sp>
        <p:nvSpPr>
          <p:cNvPr id="33" name="TextBox 32"/>
          <p:cNvSpPr txBox="1"/>
          <p:nvPr/>
        </p:nvSpPr>
        <p:spPr bwMode="auto">
          <a:xfrm>
            <a:off x="6360068" y="1852539"/>
            <a:ext cx="1265091" cy="307777"/>
          </a:xfrm>
          <a:prstGeom prst="rect">
            <a:avLst/>
          </a:prstGeom>
          <a:noFill/>
        </p:spPr>
        <p:txBody>
          <a:bodyPr wrap="none">
            <a:spAutoFit/>
          </a:bodyPr>
          <a:lstStyle/>
          <a:p>
            <a:pPr>
              <a:defRPr/>
            </a:pPr>
            <a:r>
              <a:rPr lang="en-US" sz="1400" dirty="0" smtClean="0">
                <a:latin typeface="Symbol" pitchFamily="18" charset="2"/>
              </a:rPr>
              <a:t>t</a:t>
            </a:r>
            <a:r>
              <a:rPr lang="en-US" sz="1300" dirty="0" smtClean="0">
                <a:latin typeface="+mj-lt"/>
              </a:rPr>
              <a:t>(</a:t>
            </a:r>
            <a:r>
              <a:rPr lang="en-US" sz="1400" dirty="0" smtClean="0">
                <a:latin typeface="Symbol" pitchFamily="18" charset="2"/>
              </a:rPr>
              <a:t>l </a:t>
            </a:r>
            <a:r>
              <a:rPr lang="en-US" sz="1300" dirty="0" smtClean="0">
                <a:latin typeface="+mj-lt"/>
              </a:rPr>
              <a:t>= 0.55 </a:t>
            </a:r>
            <a:r>
              <a:rPr lang="en-US" sz="1300" dirty="0">
                <a:latin typeface="Symbol" pitchFamily="18" charset="2"/>
              </a:rPr>
              <a:t>m</a:t>
            </a:r>
            <a:r>
              <a:rPr lang="en-US" sz="1300" dirty="0">
                <a:latin typeface="+mj-lt"/>
              </a:rPr>
              <a:t>m)</a:t>
            </a:r>
          </a:p>
        </p:txBody>
      </p:sp>
      <p:sp>
        <p:nvSpPr>
          <p:cNvPr id="34" name="TextBox 33"/>
          <p:cNvSpPr txBox="1"/>
          <p:nvPr/>
        </p:nvSpPr>
        <p:spPr bwMode="auto">
          <a:xfrm>
            <a:off x="7630537" y="1850391"/>
            <a:ext cx="1269898" cy="307777"/>
          </a:xfrm>
          <a:prstGeom prst="rect">
            <a:avLst/>
          </a:prstGeom>
          <a:noFill/>
        </p:spPr>
        <p:txBody>
          <a:bodyPr wrap="none">
            <a:spAutoFit/>
          </a:bodyPr>
          <a:lstStyle/>
          <a:p>
            <a:pPr>
              <a:defRPr/>
            </a:pPr>
            <a:r>
              <a:rPr lang="en-US" sz="1400" dirty="0" smtClean="0">
                <a:solidFill>
                  <a:srgbClr val="000000"/>
                </a:solidFill>
                <a:latin typeface="Symbol" pitchFamily="18" charset="2"/>
              </a:rPr>
              <a:t>t</a:t>
            </a:r>
            <a:r>
              <a:rPr lang="en-US" sz="1300" dirty="0" smtClean="0">
                <a:latin typeface="+mj-lt"/>
              </a:rPr>
              <a:t>(</a:t>
            </a:r>
            <a:r>
              <a:rPr lang="en-US" sz="1400" dirty="0" smtClean="0">
                <a:latin typeface="Symbol" pitchFamily="18" charset="2"/>
              </a:rPr>
              <a:t>l </a:t>
            </a:r>
            <a:r>
              <a:rPr lang="en-US" sz="1300" dirty="0" smtClean="0">
                <a:latin typeface="+mj-lt"/>
              </a:rPr>
              <a:t>= 2.25 </a:t>
            </a:r>
            <a:r>
              <a:rPr lang="en-US" sz="1300" dirty="0">
                <a:latin typeface="Symbol" pitchFamily="18" charset="2"/>
              </a:rPr>
              <a:t>m</a:t>
            </a:r>
            <a:r>
              <a:rPr lang="en-US" sz="1300" dirty="0">
                <a:latin typeface="+mj-lt"/>
              </a:rPr>
              <a:t>m)</a:t>
            </a:r>
          </a:p>
        </p:txBody>
      </p:sp>
      <p:sp>
        <p:nvSpPr>
          <p:cNvPr id="35" name="TextBox 34"/>
          <p:cNvSpPr txBox="1"/>
          <p:nvPr/>
        </p:nvSpPr>
        <p:spPr bwMode="auto">
          <a:xfrm>
            <a:off x="3739062" y="2683946"/>
            <a:ext cx="1104790" cy="292388"/>
          </a:xfrm>
          <a:prstGeom prst="rect">
            <a:avLst/>
          </a:prstGeom>
          <a:noFill/>
        </p:spPr>
        <p:txBody>
          <a:bodyPr wrap="none">
            <a:spAutoFit/>
          </a:bodyPr>
          <a:lstStyle/>
          <a:p>
            <a:pPr algn="l">
              <a:defRPr/>
            </a:pPr>
            <a:r>
              <a:rPr lang="en-US" sz="1300" dirty="0" smtClean="0">
                <a:latin typeface="Arial" pitchFamily="34" charset="0"/>
                <a:cs typeface="Arial" pitchFamily="34" charset="0"/>
              </a:rPr>
              <a:t>1.45 </a:t>
            </a:r>
            <a:r>
              <a:rPr lang="en-US" sz="1300" dirty="0">
                <a:latin typeface="Arial" pitchFamily="34" charset="0"/>
                <a:cs typeface="Arial" pitchFamily="34" charset="0"/>
              </a:rPr>
              <a:t>–.</a:t>
            </a:r>
            <a:r>
              <a:rPr lang="en-US" sz="1300" dirty="0" smtClean="0">
                <a:latin typeface="Arial" pitchFamily="34" charset="0"/>
                <a:cs typeface="Arial" pitchFamily="34" charset="0"/>
              </a:rPr>
              <a:t>0005</a:t>
            </a:r>
            <a:r>
              <a:rPr lang="en-US" sz="1300" i="1" dirty="0" smtClean="0">
                <a:latin typeface="Arial" pitchFamily="34" charset="0"/>
                <a:cs typeface="Arial" pitchFamily="34" charset="0"/>
              </a:rPr>
              <a:t>i</a:t>
            </a:r>
            <a:endParaRPr lang="en-US" sz="1300" i="1" dirty="0">
              <a:latin typeface="Arial" pitchFamily="34" charset="0"/>
              <a:cs typeface="Arial" pitchFamily="34" charset="0"/>
            </a:endParaRPr>
          </a:p>
        </p:txBody>
      </p:sp>
      <p:sp>
        <p:nvSpPr>
          <p:cNvPr id="36" name="TextBox 35"/>
          <p:cNvSpPr txBox="1"/>
          <p:nvPr/>
        </p:nvSpPr>
        <p:spPr bwMode="auto">
          <a:xfrm>
            <a:off x="4973298" y="2681798"/>
            <a:ext cx="1104790" cy="292388"/>
          </a:xfrm>
          <a:prstGeom prst="rect">
            <a:avLst/>
          </a:prstGeom>
          <a:noFill/>
        </p:spPr>
        <p:txBody>
          <a:bodyPr wrap="none">
            <a:spAutoFit/>
          </a:bodyPr>
          <a:lstStyle/>
          <a:p>
            <a:pPr algn="l">
              <a:defRPr/>
            </a:pPr>
            <a:r>
              <a:rPr lang="en-US" sz="1300" dirty="0" smtClean="0">
                <a:latin typeface="Arial" pitchFamily="34" charset="0"/>
                <a:cs typeface="Arial" pitchFamily="34" charset="0"/>
              </a:rPr>
              <a:t>1.39 </a:t>
            </a:r>
            <a:r>
              <a:rPr lang="en-US" sz="1300" dirty="0">
                <a:latin typeface="Arial" pitchFamily="34" charset="0"/>
                <a:cs typeface="Arial" pitchFamily="34" charset="0"/>
              </a:rPr>
              <a:t>–.</a:t>
            </a:r>
            <a:r>
              <a:rPr lang="en-US" sz="1300" dirty="0" smtClean="0">
                <a:latin typeface="Arial" pitchFamily="34" charset="0"/>
                <a:cs typeface="Arial" pitchFamily="34" charset="0"/>
              </a:rPr>
              <a:t>0005</a:t>
            </a:r>
            <a:r>
              <a:rPr lang="en-US" sz="1300" i="1" dirty="0" smtClean="0">
                <a:latin typeface="Arial" pitchFamily="34" charset="0"/>
                <a:cs typeface="Arial" pitchFamily="34" charset="0"/>
              </a:rPr>
              <a:t>i</a:t>
            </a:r>
            <a:endParaRPr lang="en-US" sz="1300" i="1" dirty="0">
              <a:latin typeface="Arial" pitchFamily="34" charset="0"/>
              <a:cs typeface="Arial" pitchFamily="34" charset="0"/>
            </a:endParaRPr>
          </a:p>
        </p:txBody>
      </p:sp>
      <p:sp>
        <p:nvSpPr>
          <p:cNvPr id="37" name="TextBox 36"/>
          <p:cNvSpPr txBox="1"/>
          <p:nvPr/>
        </p:nvSpPr>
        <p:spPr bwMode="auto">
          <a:xfrm>
            <a:off x="4975446" y="2258939"/>
            <a:ext cx="918841" cy="292388"/>
          </a:xfrm>
          <a:prstGeom prst="rect">
            <a:avLst/>
          </a:prstGeom>
          <a:noFill/>
        </p:spPr>
        <p:txBody>
          <a:bodyPr wrap="none">
            <a:spAutoFit/>
          </a:bodyPr>
          <a:lstStyle/>
          <a:p>
            <a:pPr>
              <a:defRPr/>
            </a:pPr>
            <a:r>
              <a:rPr lang="en-US" sz="1300" dirty="0" smtClean="0">
                <a:latin typeface="Arial" pitchFamily="34" charset="0"/>
                <a:cs typeface="Arial" pitchFamily="34" charset="0"/>
              </a:rPr>
              <a:t>1.40 </a:t>
            </a:r>
            <a:r>
              <a:rPr lang="en-US" sz="1300" dirty="0">
                <a:latin typeface="Arial" pitchFamily="34" charset="0"/>
                <a:cs typeface="Arial" pitchFamily="34" charset="0"/>
              </a:rPr>
              <a:t>–.</a:t>
            </a:r>
            <a:r>
              <a:rPr lang="en-US" sz="1300" dirty="0" smtClean="0">
                <a:latin typeface="Arial" pitchFamily="34" charset="0"/>
                <a:cs typeface="Arial" pitchFamily="34" charset="0"/>
              </a:rPr>
              <a:t>01</a:t>
            </a:r>
            <a:r>
              <a:rPr lang="en-US" sz="1300" i="1" dirty="0" smtClean="0">
                <a:latin typeface="Arial" pitchFamily="34" charset="0"/>
                <a:cs typeface="Arial" pitchFamily="34" charset="0"/>
              </a:rPr>
              <a:t>i</a:t>
            </a:r>
            <a:endParaRPr lang="en-US" sz="1300" i="1" dirty="0">
              <a:latin typeface="Arial" pitchFamily="34" charset="0"/>
              <a:cs typeface="Arial" pitchFamily="34" charset="0"/>
            </a:endParaRPr>
          </a:p>
        </p:txBody>
      </p:sp>
      <p:sp>
        <p:nvSpPr>
          <p:cNvPr id="38" name="TextBox 37"/>
          <p:cNvSpPr txBox="1"/>
          <p:nvPr/>
        </p:nvSpPr>
        <p:spPr bwMode="auto">
          <a:xfrm>
            <a:off x="7897359" y="2269670"/>
            <a:ext cx="788999" cy="292388"/>
          </a:xfrm>
          <a:prstGeom prst="rect">
            <a:avLst/>
          </a:prstGeom>
          <a:noFill/>
        </p:spPr>
        <p:txBody>
          <a:bodyPr wrap="none">
            <a:spAutoFit/>
          </a:bodyPr>
          <a:lstStyle/>
          <a:p>
            <a:pPr>
              <a:defRPr/>
            </a:pPr>
            <a:r>
              <a:rPr lang="en-US" sz="1300" dirty="0" smtClean="0">
                <a:latin typeface="Arial" pitchFamily="34" charset="0"/>
                <a:cs typeface="Arial" pitchFamily="34" charset="0"/>
              </a:rPr>
              <a:t>0.00225</a:t>
            </a:r>
            <a:endParaRPr lang="en-US" sz="1300" i="1" dirty="0">
              <a:latin typeface="Arial" pitchFamily="34" charset="0"/>
              <a:cs typeface="Arial" pitchFamily="34" charset="0"/>
            </a:endParaRPr>
          </a:p>
        </p:txBody>
      </p:sp>
      <p:sp>
        <p:nvSpPr>
          <p:cNvPr id="41" name="TextBox 40"/>
          <p:cNvSpPr txBox="1"/>
          <p:nvPr/>
        </p:nvSpPr>
        <p:spPr bwMode="auto">
          <a:xfrm>
            <a:off x="7988185" y="2666771"/>
            <a:ext cx="603050" cy="292388"/>
          </a:xfrm>
          <a:prstGeom prst="rect">
            <a:avLst/>
          </a:prstGeom>
          <a:noFill/>
        </p:spPr>
        <p:txBody>
          <a:bodyPr wrap="none">
            <a:spAutoFit/>
          </a:bodyPr>
          <a:lstStyle/>
          <a:p>
            <a:pPr>
              <a:defRPr/>
            </a:pPr>
            <a:r>
              <a:rPr lang="en-US" sz="1300" dirty="0" smtClean="0">
                <a:latin typeface="Arial" pitchFamily="34" charset="0"/>
                <a:cs typeface="Arial" pitchFamily="34" charset="0"/>
              </a:rPr>
              <a:t>0.074</a:t>
            </a:r>
            <a:endParaRPr lang="en-US" sz="1300" i="1" dirty="0">
              <a:latin typeface="Arial" pitchFamily="34" charset="0"/>
              <a:cs typeface="Arial" pitchFamily="34" charset="0"/>
            </a:endParaRPr>
          </a:p>
        </p:txBody>
      </p:sp>
      <p:sp>
        <p:nvSpPr>
          <p:cNvPr id="42" name="TextBox 41"/>
          <p:cNvSpPr txBox="1"/>
          <p:nvPr/>
        </p:nvSpPr>
        <p:spPr>
          <a:xfrm>
            <a:off x="2076039" y="2583699"/>
            <a:ext cx="255198" cy="246221"/>
          </a:xfrm>
          <a:prstGeom prst="rect">
            <a:avLst/>
          </a:prstGeom>
          <a:noFill/>
        </p:spPr>
        <p:txBody>
          <a:bodyPr wrap="none">
            <a:spAutoFit/>
          </a:bodyPr>
          <a:lstStyle/>
          <a:p>
            <a:pPr>
              <a:defRPr/>
            </a:pPr>
            <a:r>
              <a:rPr lang="en-US" sz="1000" dirty="0">
                <a:solidFill>
                  <a:srgbClr val="FF0000"/>
                </a:solidFill>
              </a:rPr>
              <a:t>†</a:t>
            </a:r>
          </a:p>
        </p:txBody>
      </p:sp>
      <p:sp>
        <p:nvSpPr>
          <p:cNvPr id="43" name="TextBox 42"/>
          <p:cNvSpPr txBox="1"/>
          <p:nvPr/>
        </p:nvSpPr>
        <p:spPr>
          <a:xfrm>
            <a:off x="2151165" y="2581551"/>
            <a:ext cx="255198" cy="246221"/>
          </a:xfrm>
          <a:prstGeom prst="rect">
            <a:avLst/>
          </a:prstGeom>
          <a:noFill/>
        </p:spPr>
        <p:txBody>
          <a:bodyPr wrap="none">
            <a:spAutoFit/>
          </a:bodyPr>
          <a:lstStyle/>
          <a:p>
            <a:pPr>
              <a:defRPr/>
            </a:pPr>
            <a:r>
              <a:rPr lang="en-US" sz="1000" dirty="0">
                <a:solidFill>
                  <a:srgbClr val="FF0000"/>
                </a:solidFill>
              </a:rPr>
              <a:t>†</a:t>
            </a:r>
          </a:p>
        </p:txBody>
      </p:sp>
      <p:sp>
        <p:nvSpPr>
          <p:cNvPr id="44" name="TextBox 43"/>
          <p:cNvSpPr txBox="1"/>
          <p:nvPr/>
        </p:nvSpPr>
        <p:spPr>
          <a:xfrm>
            <a:off x="1739037" y="2993679"/>
            <a:ext cx="255198" cy="246221"/>
          </a:xfrm>
          <a:prstGeom prst="rect">
            <a:avLst/>
          </a:prstGeom>
          <a:noFill/>
        </p:spPr>
        <p:txBody>
          <a:bodyPr wrap="none">
            <a:spAutoFit/>
          </a:bodyPr>
          <a:lstStyle/>
          <a:p>
            <a:pPr>
              <a:defRPr/>
            </a:pPr>
            <a:r>
              <a:rPr lang="en-US" sz="1000" dirty="0">
                <a:solidFill>
                  <a:srgbClr val="FF0000"/>
                </a:solidFill>
              </a:rPr>
              <a:t>†</a:t>
            </a:r>
          </a:p>
        </p:txBody>
      </p:sp>
      <p:sp>
        <p:nvSpPr>
          <p:cNvPr id="45" name="TextBox 44"/>
          <p:cNvSpPr txBox="1"/>
          <p:nvPr/>
        </p:nvSpPr>
        <p:spPr>
          <a:xfrm>
            <a:off x="1814163" y="3002289"/>
            <a:ext cx="255198" cy="246221"/>
          </a:xfrm>
          <a:prstGeom prst="rect">
            <a:avLst/>
          </a:prstGeom>
          <a:noFill/>
        </p:spPr>
        <p:txBody>
          <a:bodyPr wrap="none">
            <a:spAutoFit/>
          </a:bodyPr>
          <a:lstStyle/>
          <a:p>
            <a:pPr>
              <a:defRPr/>
            </a:pPr>
            <a:r>
              <a:rPr lang="en-US" sz="1000" dirty="0">
                <a:solidFill>
                  <a:srgbClr val="FF0000"/>
                </a:solidFill>
              </a:rPr>
              <a:t>†</a:t>
            </a:r>
          </a:p>
        </p:txBody>
      </p:sp>
      <p:sp>
        <p:nvSpPr>
          <p:cNvPr id="46" name="TextBox 968"/>
          <p:cNvSpPr txBox="1">
            <a:spLocks noChangeArrowheads="1"/>
          </p:cNvSpPr>
          <p:nvPr/>
        </p:nvSpPr>
        <p:spPr bwMode="auto">
          <a:xfrm>
            <a:off x="1893515" y="3034487"/>
            <a:ext cx="2536825" cy="261938"/>
          </a:xfrm>
          <a:prstGeom prst="rect">
            <a:avLst/>
          </a:prstGeom>
          <a:noFill/>
          <a:ln w="9525">
            <a:noFill/>
            <a:miter lim="800000"/>
            <a:headEnd/>
            <a:tailEnd/>
          </a:ln>
        </p:spPr>
        <p:txBody>
          <a:bodyPr wrap="none">
            <a:spAutoFit/>
          </a:bodyPr>
          <a:lstStyle/>
          <a:p>
            <a:r>
              <a:rPr lang="en-US" sz="1100" i="1" dirty="0" err="1">
                <a:solidFill>
                  <a:srgbClr val="00CC00"/>
                </a:solidFill>
                <a:latin typeface="Arial" charset="0"/>
              </a:rPr>
              <a:t>equi</a:t>
            </a:r>
            <a:r>
              <a:rPr lang="en-US" sz="1100" i="1" dirty="0">
                <a:solidFill>
                  <a:srgbClr val="00CC00"/>
                </a:solidFill>
                <a:latin typeface="Arial" charset="0"/>
              </a:rPr>
              <a:t>-probable aspect ratio distribution</a:t>
            </a:r>
          </a:p>
        </p:txBody>
      </p:sp>
      <p:sp>
        <p:nvSpPr>
          <p:cNvPr id="47" name="Text Box 5967"/>
          <p:cNvSpPr txBox="1">
            <a:spLocks noChangeArrowheads="1"/>
          </p:cNvSpPr>
          <p:nvPr/>
        </p:nvSpPr>
        <p:spPr bwMode="auto">
          <a:xfrm>
            <a:off x="7195111" y="6272368"/>
            <a:ext cx="784225" cy="246063"/>
          </a:xfrm>
          <a:prstGeom prst="rect">
            <a:avLst/>
          </a:prstGeom>
          <a:solidFill>
            <a:srgbClr val="FFFFCC"/>
          </a:solidFill>
          <a:ln w="9525" algn="ctr">
            <a:solidFill>
              <a:srgbClr val="C0C0C0"/>
            </a:solidFill>
            <a:miter lim="800000"/>
            <a:headEnd/>
            <a:tailEnd/>
          </a:ln>
        </p:spPr>
        <p:txBody>
          <a:bodyPr wrap="none" tIns="27432" bIns="27432">
            <a:spAutoFit/>
          </a:bodyPr>
          <a:lstStyle/>
          <a:p>
            <a:r>
              <a:rPr lang="en-US" sz="1200" dirty="0">
                <a:solidFill>
                  <a:srgbClr val="000000"/>
                </a:solidFill>
                <a:latin typeface="Arial Narrow" pitchFamily="34" charset="0"/>
              </a:rPr>
              <a:t>view angle</a:t>
            </a:r>
          </a:p>
        </p:txBody>
      </p:sp>
      <p:sp>
        <p:nvSpPr>
          <p:cNvPr id="48" name="Text Box 5966"/>
          <p:cNvSpPr txBox="1">
            <a:spLocks noChangeArrowheads="1"/>
          </p:cNvSpPr>
          <p:nvPr/>
        </p:nvSpPr>
        <p:spPr bwMode="auto">
          <a:xfrm rot="16200000">
            <a:off x="5171048" y="4607081"/>
            <a:ext cx="1360488" cy="265112"/>
          </a:xfrm>
          <a:prstGeom prst="rect">
            <a:avLst/>
          </a:prstGeom>
          <a:solidFill>
            <a:srgbClr val="FFFFCC"/>
          </a:solidFill>
          <a:ln w="9525" algn="ctr">
            <a:solidFill>
              <a:srgbClr val="C0C0C0"/>
            </a:solidFill>
            <a:miter lim="800000"/>
            <a:headEnd/>
            <a:tailEnd/>
          </a:ln>
        </p:spPr>
        <p:txBody>
          <a:bodyPr wrap="none" tIns="36576" bIns="36576">
            <a:spAutoFit/>
          </a:bodyPr>
          <a:lstStyle/>
          <a:p>
            <a:r>
              <a:rPr lang="en-US" sz="1200">
                <a:solidFill>
                  <a:srgbClr val="000000"/>
                </a:solidFill>
                <a:latin typeface="Arial Narrow" pitchFamily="34" charset="0"/>
              </a:rPr>
              <a:t>Polarized reflectance</a:t>
            </a:r>
          </a:p>
        </p:txBody>
      </p:sp>
      <p:grpSp>
        <p:nvGrpSpPr>
          <p:cNvPr id="2" name="Group 7856"/>
          <p:cNvGrpSpPr>
            <a:grpSpLocks/>
          </p:cNvGrpSpPr>
          <p:nvPr/>
        </p:nvGrpSpPr>
        <p:grpSpPr bwMode="auto">
          <a:xfrm>
            <a:off x="6161648" y="3594256"/>
            <a:ext cx="2638425" cy="2513012"/>
            <a:chOff x="6007530" y="3696561"/>
            <a:chExt cx="2638425" cy="2513013"/>
          </a:xfrm>
        </p:grpSpPr>
        <p:grpSp>
          <p:nvGrpSpPr>
            <p:cNvPr id="3" name="Group 931"/>
            <p:cNvGrpSpPr>
              <a:grpSpLocks/>
            </p:cNvGrpSpPr>
            <p:nvPr/>
          </p:nvGrpSpPr>
          <p:grpSpPr bwMode="auto">
            <a:xfrm>
              <a:off x="6007530" y="3696561"/>
              <a:ext cx="2638425" cy="2513013"/>
              <a:chOff x="5222222" y="3545954"/>
              <a:chExt cx="2638425" cy="2513013"/>
            </a:xfrm>
          </p:grpSpPr>
          <p:sp>
            <p:nvSpPr>
              <p:cNvPr id="59" name="Line 7090"/>
              <p:cNvSpPr>
                <a:spLocks noChangeShapeType="1"/>
              </p:cNvSpPr>
              <p:nvPr/>
            </p:nvSpPr>
            <p:spPr bwMode="auto">
              <a:xfrm>
                <a:off x="5427009" y="5936729"/>
                <a:ext cx="2392363" cy="1588"/>
              </a:xfrm>
              <a:prstGeom prst="line">
                <a:avLst/>
              </a:prstGeom>
              <a:noFill/>
              <a:ln w="2">
                <a:solidFill>
                  <a:srgbClr val="000000"/>
                </a:solidFill>
                <a:round/>
                <a:headEnd/>
                <a:tailEnd/>
              </a:ln>
            </p:spPr>
            <p:txBody>
              <a:bodyPr/>
              <a:lstStyle/>
              <a:p>
                <a:endParaRPr lang="en-US"/>
              </a:p>
            </p:txBody>
          </p:sp>
          <p:sp>
            <p:nvSpPr>
              <p:cNvPr id="60" name="Line 7091"/>
              <p:cNvSpPr>
                <a:spLocks noChangeShapeType="1"/>
              </p:cNvSpPr>
              <p:nvPr/>
            </p:nvSpPr>
            <p:spPr bwMode="auto">
              <a:xfrm flipV="1">
                <a:off x="5427009" y="5890692"/>
                <a:ext cx="1588" cy="46038"/>
              </a:xfrm>
              <a:prstGeom prst="line">
                <a:avLst/>
              </a:prstGeom>
              <a:noFill/>
              <a:ln w="2">
                <a:solidFill>
                  <a:srgbClr val="000000"/>
                </a:solidFill>
                <a:round/>
                <a:headEnd/>
                <a:tailEnd/>
              </a:ln>
            </p:spPr>
            <p:txBody>
              <a:bodyPr/>
              <a:lstStyle/>
              <a:p>
                <a:endParaRPr lang="en-US"/>
              </a:p>
            </p:txBody>
          </p:sp>
          <p:sp>
            <p:nvSpPr>
              <p:cNvPr id="61" name="Line 7092"/>
              <p:cNvSpPr>
                <a:spLocks noChangeShapeType="1"/>
              </p:cNvSpPr>
              <p:nvPr/>
            </p:nvSpPr>
            <p:spPr bwMode="auto">
              <a:xfrm>
                <a:off x="5347634" y="6033567"/>
                <a:ext cx="46038" cy="1588"/>
              </a:xfrm>
              <a:prstGeom prst="line">
                <a:avLst/>
              </a:prstGeom>
              <a:noFill/>
              <a:ln w="2">
                <a:solidFill>
                  <a:srgbClr val="000000"/>
                </a:solidFill>
                <a:round/>
                <a:headEnd/>
                <a:tailEnd/>
              </a:ln>
            </p:spPr>
            <p:txBody>
              <a:bodyPr/>
              <a:lstStyle/>
              <a:p>
                <a:endParaRPr lang="en-US"/>
              </a:p>
            </p:txBody>
          </p:sp>
          <p:sp>
            <p:nvSpPr>
              <p:cNvPr id="62" name="Freeform 7093"/>
              <p:cNvSpPr>
                <a:spLocks/>
              </p:cNvSpPr>
              <p:nvPr/>
            </p:nvSpPr>
            <p:spPr bwMode="auto">
              <a:xfrm>
                <a:off x="5414309" y="6000229"/>
                <a:ext cx="41275" cy="36513"/>
              </a:xfrm>
              <a:custGeom>
                <a:avLst/>
                <a:gdLst>
                  <a:gd name="T0" fmla="*/ 26988 w 26"/>
                  <a:gd name="T1" fmla="*/ 0 h 23"/>
                  <a:gd name="T2" fmla="*/ 0 w 26"/>
                  <a:gd name="T3" fmla="*/ 36513 h 23"/>
                  <a:gd name="T4" fmla="*/ 41275 w 26"/>
                  <a:gd name="T5" fmla="*/ 36513 h 23"/>
                  <a:gd name="T6" fmla="*/ 0 60000 65536"/>
                  <a:gd name="T7" fmla="*/ 0 60000 65536"/>
                  <a:gd name="T8" fmla="*/ 0 60000 65536"/>
                  <a:gd name="T9" fmla="*/ 0 w 26"/>
                  <a:gd name="T10" fmla="*/ 0 h 23"/>
                  <a:gd name="T11" fmla="*/ 26 w 26"/>
                  <a:gd name="T12" fmla="*/ 23 h 23"/>
                </a:gdLst>
                <a:ahLst/>
                <a:cxnLst>
                  <a:cxn ang="T6">
                    <a:pos x="T0" y="T1"/>
                  </a:cxn>
                  <a:cxn ang="T7">
                    <a:pos x="T2" y="T3"/>
                  </a:cxn>
                  <a:cxn ang="T8">
                    <a:pos x="T4" y="T5"/>
                  </a:cxn>
                </a:cxnLst>
                <a:rect l="T9" t="T10" r="T11" b="T12"/>
                <a:pathLst>
                  <a:path w="26" h="23">
                    <a:moveTo>
                      <a:pt x="17" y="0"/>
                    </a:moveTo>
                    <a:lnTo>
                      <a:pt x="0" y="23"/>
                    </a:lnTo>
                    <a:lnTo>
                      <a:pt x="26" y="23"/>
                    </a:lnTo>
                  </a:path>
                </a:pathLst>
              </a:custGeom>
              <a:noFill/>
              <a:ln w="2">
                <a:solidFill>
                  <a:srgbClr val="000000"/>
                </a:solidFill>
                <a:round/>
                <a:headEnd/>
                <a:tailEnd/>
              </a:ln>
            </p:spPr>
            <p:txBody>
              <a:bodyPr/>
              <a:lstStyle/>
              <a:p>
                <a:endParaRPr lang="en-US"/>
              </a:p>
            </p:txBody>
          </p:sp>
          <p:sp>
            <p:nvSpPr>
              <p:cNvPr id="63" name="Line 7094"/>
              <p:cNvSpPr>
                <a:spLocks noChangeShapeType="1"/>
              </p:cNvSpPr>
              <p:nvPr/>
            </p:nvSpPr>
            <p:spPr bwMode="auto">
              <a:xfrm>
                <a:off x="5441297" y="6000229"/>
                <a:ext cx="1588" cy="55563"/>
              </a:xfrm>
              <a:prstGeom prst="line">
                <a:avLst/>
              </a:prstGeom>
              <a:noFill/>
              <a:ln w="2">
                <a:solidFill>
                  <a:srgbClr val="000000"/>
                </a:solidFill>
                <a:round/>
                <a:headEnd/>
                <a:tailEnd/>
              </a:ln>
            </p:spPr>
            <p:txBody>
              <a:bodyPr/>
              <a:lstStyle/>
              <a:p>
                <a:endParaRPr lang="en-US"/>
              </a:p>
            </p:txBody>
          </p:sp>
          <p:sp>
            <p:nvSpPr>
              <p:cNvPr id="64" name="Freeform 7095"/>
              <p:cNvSpPr>
                <a:spLocks/>
              </p:cNvSpPr>
              <p:nvPr/>
            </p:nvSpPr>
            <p:spPr bwMode="auto">
              <a:xfrm>
                <a:off x="5466697" y="6000229"/>
                <a:ext cx="38100" cy="58738"/>
              </a:xfrm>
              <a:custGeom>
                <a:avLst/>
                <a:gdLst>
                  <a:gd name="T0" fmla="*/ 15875 w 24"/>
                  <a:gd name="T1" fmla="*/ 0 h 37"/>
                  <a:gd name="T2" fmla="*/ 7938 w 24"/>
                  <a:gd name="T3" fmla="*/ 3175 h 37"/>
                  <a:gd name="T4" fmla="*/ 1588 w 24"/>
                  <a:gd name="T5" fmla="*/ 11113 h 37"/>
                  <a:gd name="T6" fmla="*/ 0 w 24"/>
                  <a:gd name="T7" fmla="*/ 25400 h 37"/>
                  <a:gd name="T8" fmla="*/ 0 w 24"/>
                  <a:gd name="T9" fmla="*/ 33338 h 37"/>
                  <a:gd name="T10" fmla="*/ 1588 w 24"/>
                  <a:gd name="T11" fmla="*/ 47625 h 37"/>
                  <a:gd name="T12" fmla="*/ 7938 w 24"/>
                  <a:gd name="T13" fmla="*/ 55563 h 37"/>
                  <a:gd name="T14" fmla="*/ 15875 w 24"/>
                  <a:gd name="T15" fmla="*/ 58738 h 37"/>
                  <a:gd name="T16" fmla="*/ 22225 w 24"/>
                  <a:gd name="T17" fmla="*/ 58738 h 37"/>
                  <a:gd name="T18" fmla="*/ 30163 w 24"/>
                  <a:gd name="T19" fmla="*/ 55563 h 37"/>
                  <a:gd name="T20" fmla="*/ 34925 w 24"/>
                  <a:gd name="T21" fmla="*/ 47625 h 37"/>
                  <a:gd name="T22" fmla="*/ 38100 w 24"/>
                  <a:gd name="T23" fmla="*/ 33338 h 37"/>
                  <a:gd name="T24" fmla="*/ 38100 w 24"/>
                  <a:gd name="T25" fmla="*/ 25400 h 37"/>
                  <a:gd name="T26" fmla="*/ 34925 w 24"/>
                  <a:gd name="T27" fmla="*/ 11113 h 37"/>
                  <a:gd name="T28" fmla="*/ 30163 w 24"/>
                  <a:gd name="T29" fmla="*/ 3175 h 37"/>
                  <a:gd name="T30" fmla="*/ 22225 w 24"/>
                  <a:gd name="T31" fmla="*/ 0 h 37"/>
                  <a:gd name="T32" fmla="*/ 15875 w 24"/>
                  <a:gd name="T33" fmla="*/ 0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37"/>
                  <a:gd name="T53" fmla="*/ 24 w 24"/>
                  <a:gd name="T54" fmla="*/ 37 h 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37">
                    <a:moveTo>
                      <a:pt x="10" y="0"/>
                    </a:moveTo>
                    <a:lnTo>
                      <a:pt x="5" y="2"/>
                    </a:lnTo>
                    <a:lnTo>
                      <a:pt x="1" y="7"/>
                    </a:lnTo>
                    <a:lnTo>
                      <a:pt x="0" y="16"/>
                    </a:lnTo>
                    <a:lnTo>
                      <a:pt x="0" y="21"/>
                    </a:lnTo>
                    <a:lnTo>
                      <a:pt x="1" y="30"/>
                    </a:lnTo>
                    <a:lnTo>
                      <a:pt x="5" y="35"/>
                    </a:lnTo>
                    <a:lnTo>
                      <a:pt x="10" y="37"/>
                    </a:lnTo>
                    <a:lnTo>
                      <a:pt x="14" y="37"/>
                    </a:lnTo>
                    <a:lnTo>
                      <a:pt x="19" y="35"/>
                    </a:lnTo>
                    <a:lnTo>
                      <a:pt x="22" y="30"/>
                    </a:lnTo>
                    <a:lnTo>
                      <a:pt x="24" y="21"/>
                    </a:lnTo>
                    <a:lnTo>
                      <a:pt x="24" y="16"/>
                    </a:lnTo>
                    <a:lnTo>
                      <a:pt x="22" y="7"/>
                    </a:lnTo>
                    <a:lnTo>
                      <a:pt x="19" y="2"/>
                    </a:lnTo>
                    <a:lnTo>
                      <a:pt x="14" y="0"/>
                    </a:lnTo>
                    <a:lnTo>
                      <a:pt x="10" y="0"/>
                    </a:lnTo>
                  </a:path>
                </a:pathLst>
              </a:custGeom>
              <a:noFill/>
              <a:ln w="2">
                <a:solidFill>
                  <a:srgbClr val="000000"/>
                </a:solidFill>
                <a:round/>
                <a:headEnd/>
                <a:tailEnd/>
              </a:ln>
            </p:spPr>
            <p:txBody>
              <a:bodyPr/>
              <a:lstStyle/>
              <a:p>
                <a:endParaRPr lang="en-US"/>
              </a:p>
            </p:txBody>
          </p:sp>
          <p:sp>
            <p:nvSpPr>
              <p:cNvPr id="65" name="Line 7096"/>
              <p:cNvSpPr>
                <a:spLocks noChangeShapeType="1"/>
              </p:cNvSpPr>
              <p:nvPr/>
            </p:nvSpPr>
            <p:spPr bwMode="auto">
              <a:xfrm flipV="1">
                <a:off x="5827059" y="5890692"/>
                <a:ext cx="1588" cy="46038"/>
              </a:xfrm>
              <a:prstGeom prst="line">
                <a:avLst/>
              </a:prstGeom>
              <a:noFill/>
              <a:ln w="2">
                <a:solidFill>
                  <a:srgbClr val="000000"/>
                </a:solidFill>
                <a:round/>
                <a:headEnd/>
                <a:tailEnd/>
              </a:ln>
            </p:spPr>
            <p:txBody>
              <a:bodyPr/>
              <a:lstStyle/>
              <a:p>
                <a:endParaRPr lang="en-US"/>
              </a:p>
            </p:txBody>
          </p:sp>
          <p:sp>
            <p:nvSpPr>
              <p:cNvPr id="66" name="Line 7097"/>
              <p:cNvSpPr>
                <a:spLocks noChangeShapeType="1"/>
              </p:cNvSpPr>
              <p:nvPr/>
            </p:nvSpPr>
            <p:spPr bwMode="auto">
              <a:xfrm>
                <a:off x="5746097" y="6033567"/>
                <a:ext cx="47625" cy="1588"/>
              </a:xfrm>
              <a:prstGeom prst="line">
                <a:avLst/>
              </a:prstGeom>
              <a:noFill/>
              <a:ln w="2">
                <a:solidFill>
                  <a:srgbClr val="000000"/>
                </a:solidFill>
                <a:round/>
                <a:headEnd/>
                <a:tailEnd/>
              </a:ln>
            </p:spPr>
            <p:txBody>
              <a:bodyPr/>
              <a:lstStyle/>
              <a:p>
                <a:endParaRPr lang="en-US"/>
              </a:p>
            </p:txBody>
          </p:sp>
          <p:sp>
            <p:nvSpPr>
              <p:cNvPr id="67" name="Freeform 7098"/>
              <p:cNvSpPr>
                <a:spLocks/>
              </p:cNvSpPr>
              <p:nvPr/>
            </p:nvSpPr>
            <p:spPr bwMode="auto">
              <a:xfrm>
                <a:off x="5812772" y="6000229"/>
                <a:ext cx="36513" cy="58738"/>
              </a:xfrm>
              <a:custGeom>
                <a:avLst/>
                <a:gdLst>
                  <a:gd name="T0" fmla="*/ 3175 w 23"/>
                  <a:gd name="T1" fmla="*/ 14288 h 37"/>
                  <a:gd name="T2" fmla="*/ 3175 w 23"/>
                  <a:gd name="T3" fmla="*/ 11113 h 37"/>
                  <a:gd name="T4" fmla="*/ 4763 w 23"/>
                  <a:gd name="T5" fmla="*/ 6350 h 37"/>
                  <a:gd name="T6" fmla="*/ 7938 w 23"/>
                  <a:gd name="T7" fmla="*/ 3175 h 37"/>
                  <a:gd name="T8" fmla="*/ 14288 w 23"/>
                  <a:gd name="T9" fmla="*/ 0 h 37"/>
                  <a:gd name="T10" fmla="*/ 25400 w 23"/>
                  <a:gd name="T11" fmla="*/ 0 h 37"/>
                  <a:gd name="T12" fmla="*/ 30163 w 23"/>
                  <a:gd name="T13" fmla="*/ 3175 h 37"/>
                  <a:gd name="T14" fmla="*/ 33338 w 23"/>
                  <a:gd name="T15" fmla="*/ 6350 h 37"/>
                  <a:gd name="T16" fmla="*/ 36513 w 23"/>
                  <a:gd name="T17" fmla="*/ 11113 h 37"/>
                  <a:gd name="T18" fmla="*/ 36513 w 23"/>
                  <a:gd name="T19" fmla="*/ 17463 h 37"/>
                  <a:gd name="T20" fmla="*/ 33338 w 23"/>
                  <a:gd name="T21" fmla="*/ 22225 h 37"/>
                  <a:gd name="T22" fmla="*/ 26988 w 23"/>
                  <a:gd name="T23" fmla="*/ 31750 h 37"/>
                  <a:gd name="T24" fmla="*/ 0 w 23"/>
                  <a:gd name="T25" fmla="*/ 58738 h 37"/>
                  <a:gd name="T26" fmla="*/ 36513 w 23"/>
                  <a:gd name="T27" fmla="*/ 58738 h 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
                  <a:gd name="T43" fmla="*/ 0 h 37"/>
                  <a:gd name="T44" fmla="*/ 23 w 23"/>
                  <a:gd name="T45" fmla="*/ 37 h 3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 h="37">
                    <a:moveTo>
                      <a:pt x="2" y="9"/>
                    </a:moveTo>
                    <a:lnTo>
                      <a:pt x="2" y="7"/>
                    </a:lnTo>
                    <a:lnTo>
                      <a:pt x="3" y="4"/>
                    </a:lnTo>
                    <a:lnTo>
                      <a:pt x="5" y="2"/>
                    </a:lnTo>
                    <a:lnTo>
                      <a:pt x="9" y="0"/>
                    </a:lnTo>
                    <a:lnTo>
                      <a:pt x="16" y="0"/>
                    </a:lnTo>
                    <a:lnTo>
                      <a:pt x="19" y="2"/>
                    </a:lnTo>
                    <a:lnTo>
                      <a:pt x="21" y="4"/>
                    </a:lnTo>
                    <a:lnTo>
                      <a:pt x="23" y="7"/>
                    </a:lnTo>
                    <a:lnTo>
                      <a:pt x="23" y="11"/>
                    </a:lnTo>
                    <a:lnTo>
                      <a:pt x="21" y="14"/>
                    </a:lnTo>
                    <a:lnTo>
                      <a:pt x="17" y="20"/>
                    </a:lnTo>
                    <a:lnTo>
                      <a:pt x="0" y="37"/>
                    </a:lnTo>
                    <a:lnTo>
                      <a:pt x="23" y="37"/>
                    </a:lnTo>
                  </a:path>
                </a:pathLst>
              </a:custGeom>
              <a:noFill/>
              <a:ln w="2">
                <a:solidFill>
                  <a:srgbClr val="000000"/>
                </a:solidFill>
                <a:round/>
                <a:headEnd/>
                <a:tailEnd/>
              </a:ln>
            </p:spPr>
            <p:txBody>
              <a:bodyPr/>
              <a:lstStyle/>
              <a:p>
                <a:endParaRPr lang="en-US"/>
              </a:p>
            </p:txBody>
          </p:sp>
          <p:sp>
            <p:nvSpPr>
              <p:cNvPr id="68" name="Freeform 7099"/>
              <p:cNvSpPr>
                <a:spLocks/>
              </p:cNvSpPr>
              <p:nvPr/>
            </p:nvSpPr>
            <p:spPr bwMode="auto">
              <a:xfrm>
                <a:off x="5865159" y="6000229"/>
                <a:ext cx="39688" cy="58738"/>
              </a:xfrm>
              <a:custGeom>
                <a:avLst/>
                <a:gdLst>
                  <a:gd name="T0" fmla="*/ 17463 w 25"/>
                  <a:gd name="T1" fmla="*/ 0 h 37"/>
                  <a:gd name="T2" fmla="*/ 7938 w 25"/>
                  <a:gd name="T3" fmla="*/ 3175 h 37"/>
                  <a:gd name="T4" fmla="*/ 3175 w 25"/>
                  <a:gd name="T5" fmla="*/ 11113 h 37"/>
                  <a:gd name="T6" fmla="*/ 0 w 25"/>
                  <a:gd name="T7" fmla="*/ 25400 h 37"/>
                  <a:gd name="T8" fmla="*/ 0 w 25"/>
                  <a:gd name="T9" fmla="*/ 33338 h 37"/>
                  <a:gd name="T10" fmla="*/ 3175 w 25"/>
                  <a:gd name="T11" fmla="*/ 47625 h 37"/>
                  <a:gd name="T12" fmla="*/ 7938 w 25"/>
                  <a:gd name="T13" fmla="*/ 55563 h 37"/>
                  <a:gd name="T14" fmla="*/ 17463 w 25"/>
                  <a:gd name="T15" fmla="*/ 58738 h 37"/>
                  <a:gd name="T16" fmla="*/ 22225 w 25"/>
                  <a:gd name="T17" fmla="*/ 58738 h 37"/>
                  <a:gd name="T18" fmla="*/ 30163 w 25"/>
                  <a:gd name="T19" fmla="*/ 55563 h 37"/>
                  <a:gd name="T20" fmla="*/ 36513 w 25"/>
                  <a:gd name="T21" fmla="*/ 47625 h 37"/>
                  <a:gd name="T22" fmla="*/ 39688 w 25"/>
                  <a:gd name="T23" fmla="*/ 33338 h 37"/>
                  <a:gd name="T24" fmla="*/ 39688 w 25"/>
                  <a:gd name="T25" fmla="*/ 25400 h 37"/>
                  <a:gd name="T26" fmla="*/ 36513 w 25"/>
                  <a:gd name="T27" fmla="*/ 11113 h 37"/>
                  <a:gd name="T28" fmla="*/ 30163 w 25"/>
                  <a:gd name="T29" fmla="*/ 3175 h 37"/>
                  <a:gd name="T30" fmla="*/ 22225 w 25"/>
                  <a:gd name="T31" fmla="*/ 0 h 37"/>
                  <a:gd name="T32" fmla="*/ 17463 w 25"/>
                  <a:gd name="T33" fmla="*/ 0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37"/>
                  <a:gd name="T53" fmla="*/ 25 w 25"/>
                  <a:gd name="T54" fmla="*/ 37 h 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37">
                    <a:moveTo>
                      <a:pt x="11" y="0"/>
                    </a:moveTo>
                    <a:lnTo>
                      <a:pt x="5" y="2"/>
                    </a:lnTo>
                    <a:lnTo>
                      <a:pt x="2" y="7"/>
                    </a:lnTo>
                    <a:lnTo>
                      <a:pt x="0" y="16"/>
                    </a:lnTo>
                    <a:lnTo>
                      <a:pt x="0" y="21"/>
                    </a:lnTo>
                    <a:lnTo>
                      <a:pt x="2" y="30"/>
                    </a:lnTo>
                    <a:lnTo>
                      <a:pt x="5" y="35"/>
                    </a:lnTo>
                    <a:lnTo>
                      <a:pt x="11" y="37"/>
                    </a:lnTo>
                    <a:lnTo>
                      <a:pt x="14" y="37"/>
                    </a:lnTo>
                    <a:lnTo>
                      <a:pt x="19" y="35"/>
                    </a:lnTo>
                    <a:lnTo>
                      <a:pt x="23" y="30"/>
                    </a:lnTo>
                    <a:lnTo>
                      <a:pt x="25" y="21"/>
                    </a:lnTo>
                    <a:lnTo>
                      <a:pt x="25" y="16"/>
                    </a:lnTo>
                    <a:lnTo>
                      <a:pt x="23" y="7"/>
                    </a:lnTo>
                    <a:lnTo>
                      <a:pt x="19" y="2"/>
                    </a:lnTo>
                    <a:lnTo>
                      <a:pt x="14" y="0"/>
                    </a:lnTo>
                    <a:lnTo>
                      <a:pt x="11" y="0"/>
                    </a:lnTo>
                  </a:path>
                </a:pathLst>
              </a:custGeom>
              <a:noFill/>
              <a:ln w="2">
                <a:solidFill>
                  <a:srgbClr val="000000"/>
                </a:solidFill>
                <a:round/>
                <a:headEnd/>
                <a:tailEnd/>
              </a:ln>
            </p:spPr>
            <p:txBody>
              <a:bodyPr/>
              <a:lstStyle/>
              <a:p>
                <a:endParaRPr lang="en-US"/>
              </a:p>
            </p:txBody>
          </p:sp>
          <p:sp>
            <p:nvSpPr>
              <p:cNvPr id="69" name="Line 7100"/>
              <p:cNvSpPr>
                <a:spLocks noChangeShapeType="1"/>
              </p:cNvSpPr>
              <p:nvPr/>
            </p:nvSpPr>
            <p:spPr bwMode="auto">
              <a:xfrm flipV="1">
                <a:off x="6222347" y="5890692"/>
                <a:ext cx="1588" cy="46038"/>
              </a:xfrm>
              <a:prstGeom prst="line">
                <a:avLst/>
              </a:prstGeom>
              <a:noFill/>
              <a:ln w="2">
                <a:solidFill>
                  <a:srgbClr val="000000"/>
                </a:solidFill>
                <a:round/>
                <a:headEnd/>
                <a:tailEnd/>
              </a:ln>
            </p:spPr>
            <p:txBody>
              <a:bodyPr/>
              <a:lstStyle/>
              <a:p>
                <a:endParaRPr lang="en-US"/>
              </a:p>
            </p:txBody>
          </p:sp>
          <p:sp>
            <p:nvSpPr>
              <p:cNvPr id="70" name="Freeform 7101"/>
              <p:cNvSpPr>
                <a:spLocks/>
              </p:cNvSpPr>
              <p:nvPr/>
            </p:nvSpPr>
            <p:spPr bwMode="auto">
              <a:xfrm>
                <a:off x="6203297" y="6000229"/>
                <a:ext cx="39688" cy="58738"/>
              </a:xfrm>
              <a:custGeom>
                <a:avLst/>
                <a:gdLst>
                  <a:gd name="T0" fmla="*/ 17463 w 25"/>
                  <a:gd name="T1" fmla="*/ 0 h 37"/>
                  <a:gd name="T2" fmla="*/ 7938 w 25"/>
                  <a:gd name="T3" fmla="*/ 3175 h 37"/>
                  <a:gd name="T4" fmla="*/ 3175 w 25"/>
                  <a:gd name="T5" fmla="*/ 11113 h 37"/>
                  <a:gd name="T6" fmla="*/ 0 w 25"/>
                  <a:gd name="T7" fmla="*/ 25400 h 37"/>
                  <a:gd name="T8" fmla="*/ 0 w 25"/>
                  <a:gd name="T9" fmla="*/ 33338 h 37"/>
                  <a:gd name="T10" fmla="*/ 3175 w 25"/>
                  <a:gd name="T11" fmla="*/ 47625 h 37"/>
                  <a:gd name="T12" fmla="*/ 7938 w 25"/>
                  <a:gd name="T13" fmla="*/ 55563 h 37"/>
                  <a:gd name="T14" fmla="*/ 17463 w 25"/>
                  <a:gd name="T15" fmla="*/ 58738 h 37"/>
                  <a:gd name="T16" fmla="*/ 22225 w 25"/>
                  <a:gd name="T17" fmla="*/ 58738 h 37"/>
                  <a:gd name="T18" fmla="*/ 30163 w 25"/>
                  <a:gd name="T19" fmla="*/ 55563 h 37"/>
                  <a:gd name="T20" fmla="*/ 36513 w 25"/>
                  <a:gd name="T21" fmla="*/ 47625 h 37"/>
                  <a:gd name="T22" fmla="*/ 39688 w 25"/>
                  <a:gd name="T23" fmla="*/ 33338 h 37"/>
                  <a:gd name="T24" fmla="*/ 39688 w 25"/>
                  <a:gd name="T25" fmla="*/ 25400 h 37"/>
                  <a:gd name="T26" fmla="*/ 36513 w 25"/>
                  <a:gd name="T27" fmla="*/ 11113 h 37"/>
                  <a:gd name="T28" fmla="*/ 30163 w 25"/>
                  <a:gd name="T29" fmla="*/ 3175 h 37"/>
                  <a:gd name="T30" fmla="*/ 22225 w 25"/>
                  <a:gd name="T31" fmla="*/ 0 h 37"/>
                  <a:gd name="T32" fmla="*/ 17463 w 25"/>
                  <a:gd name="T33" fmla="*/ 0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37"/>
                  <a:gd name="T53" fmla="*/ 25 w 25"/>
                  <a:gd name="T54" fmla="*/ 37 h 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37">
                    <a:moveTo>
                      <a:pt x="11" y="0"/>
                    </a:moveTo>
                    <a:lnTo>
                      <a:pt x="5" y="2"/>
                    </a:lnTo>
                    <a:lnTo>
                      <a:pt x="2" y="7"/>
                    </a:lnTo>
                    <a:lnTo>
                      <a:pt x="0" y="16"/>
                    </a:lnTo>
                    <a:lnTo>
                      <a:pt x="0" y="21"/>
                    </a:lnTo>
                    <a:lnTo>
                      <a:pt x="2" y="30"/>
                    </a:lnTo>
                    <a:lnTo>
                      <a:pt x="5" y="35"/>
                    </a:lnTo>
                    <a:lnTo>
                      <a:pt x="11" y="37"/>
                    </a:lnTo>
                    <a:lnTo>
                      <a:pt x="14" y="37"/>
                    </a:lnTo>
                    <a:lnTo>
                      <a:pt x="19" y="35"/>
                    </a:lnTo>
                    <a:lnTo>
                      <a:pt x="23" y="30"/>
                    </a:lnTo>
                    <a:lnTo>
                      <a:pt x="25" y="21"/>
                    </a:lnTo>
                    <a:lnTo>
                      <a:pt x="25" y="16"/>
                    </a:lnTo>
                    <a:lnTo>
                      <a:pt x="23" y="7"/>
                    </a:lnTo>
                    <a:lnTo>
                      <a:pt x="19" y="2"/>
                    </a:lnTo>
                    <a:lnTo>
                      <a:pt x="14" y="0"/>
                    </a:lnTo>
                    <a:lnTo>
                      <a:pt x="11" y="0"/>
                    </a:lnTo>
                  </a:path>
                </a:pathLst>
              </a:custGeom>
              <a:noFill/>
              <a:ln w="2">
                <a:solidFill>
                  <a:srgbClr val="000000"/>
                </a:solidFill>
                <a:round/>
                <a:headEnd/>
                <a:tailEnd/>
              </a:ln>
            </p:spPr>
            <p:txBody>
              <a:bodyPr/>
              <a:lstStyle/>
              <a:p>
                <a:endParaRPr lang="en-US"/>
              </a:p>
            </p:txBody>
          </p:sp>
          <p:sp>
            <p:nvSpPr>
              <p:cNvPr id="71" name="Line 7102"/>
              <p:cNvSpPr>
                <a:spLocks noChangeShapeType="1"/>
              </p:cNvSpPr>
              <p:nvPr/>
            </p:nvSpPr>
            <p:spPr bwMode="auto">
              <a:xfrm flipV="1">
                <a:off x="6622397" y="5890692"/>
                <a:ext cx="1588" cy="46038"/>
              </a:xfrm>
              <a:prstGeom prst="line">
                <a:avLst/>
              </a:prstGeom>
              <a:noFill/>
              <a:ln w="2">
                <a:solidFill>
                  <a:srgbClr val="000000"/>
                </a:solidFill>
                <a:round/>
                <a:headEnd/>
                <a:tailEnd/>
              </a:ln>
            </p:spPr>
            <p:txBody>
              <a:bodyPr/>
              <a:lstStyle/>
              <a:p>
                <a:endParaRPr lang="en-US"/>
              </a:p>
            </p:txBody>
          </p:sp>
          <p:sp>
            <p:nvSpPr>
              <p:cNvPr id="72" name="Freeform 7103"/>
              <p:cNvSpPr>
                <a:spLocks/>
              </p:cNvSpPr>
              <p:nvPr/>
            </p:nvSpPr>
            <p:spPr bwMode="auto">
              <a:xfrm>
                <a:off x="6574772" y="6000229"/>
                <a:ext cx="39688" cy="58738"/>
              </a:xfrm>
              <a:custGeom>
                <a:avLst/>
                <a:gdLst>
                  <a:gd name="T0" fmla="*/ 3175 w 25"/>
                  <a:gd name="T1" fmla="*/ 14288 h 37"/>
                  <a:gd name="T2" fmla="*/ 3175 w 25"/>
                  <a:gd name="T3" fmla="*/ 11113 h 37"/>
                  <a:gd name="T4" fmla="*/ 6350 w 25"/>
                  <a:gd name="T5" fmla="*/ 6350 h 37"/>
                  <a:gd name="T6" fmla="*/ 7938 w 25"/>
                  <a:gd name="T7" fmla="*/ 3175 h 37"/>
                  <a:gd name="T8" fmla="*/ 14288 w 25"/>
                  <a:gd name="T9" fmla="*/ 0 h 37"/>
                  <a:gd name="T10" fmla="*/ 25400 w 25"/>
                  <a:gd name="T11" fmla="*/ 0 h 37"/>
                  <a:gd name="T12" fmla="*/ 30163 w 25"/>
                  <a:gd name="T13" fmla="*/ 3175 h 37"/>
                  <a:gd name="T14" fmla="*/ 33338 w 25"/>
                  <a:gd name="T15" fmla="*/ 6350 h 37"/>
                  <a:gd name="T16" fmla="*/ 36513 w 25"/>
                  <a:gd name="T17" fmla="*/ 11113 h 37"/>
                  <a:gd name="T18" fmla="*/ 36513 w 25"/>
                  <a:gd name="T19" fmla="*/ 17463 h 37"/>
                  <a:gd name="T20" fmla="*/ 33338 w 25"/>
                  <a:gd name="T21" fmla="*/ 22225 h 37"/>
                  <a:gd name="T22" fmla="*/ 28575 w 25"/>
                  <a:gd name="T23" fmla="*/ 31750 h 37"/>
                  <a:gd name="T24" fmla="*/ 0 w 25"/>
                  <a:gd name="T25" fmla="*/ 58738 h 37"/>
                  <a:gd name="T26" fmla="*/ 39688 w 25"/>
                  <a:gd name="T27" fmla="*/ 58738 h 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
                  <a:gd name="T43" fmla="*/ 0 h 37"/>
                  <a:gd name="T44" fmla="*/ 25 w 25"/>
                  <a:gd name="T45" fmla="*/ 37 h 3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 h="37">
                    <a:moveTo>
                      <a:pt x="2" y="9"/>
                    </a:moveTo>
                    <a:lnTo>
                      <a:pt x="2" y="7"/>
                    </a:lnTo>
                    <a:lnTo>
                      <a:pt x="4" y="4"/>
                    </a:lnTo>
                    <a:lnTo>
                      <a:pt x="5" y="2"/>
                    </a:lnTo>
                    <a:lnTo>
                      <a:pt x="9" y="0"/>
                    </a:lnTo>
                    <a:lnTo>
                      <a:pt x="16" y="0"/>
                    </a:lnTo>
                    <a:lnTo>
                      <a:pt x="19" y="2"/>
                    </a:lnTo>
                    <a:lnTo>
                      <a:pt x="21" y="4"/>
                    </a:lnTo>
                    <a:lnTo>
                      <a:pt x="23" y="7"/>
                    </a:lnTo>
                    <a:lnTo>
                      <a:pt x="23" y="11"/>
                    </a:lnTo>
                    <a:lnTo>
                      <a:pt x="21" y="14"/>
                    </a:lnTo>
                    <a:lnTo>
                      <a:pt x="18" y="20"/>
                    </a:lnTo>
                    <a:lnTo>
                      <a:pt x="0" y="37"/>
                    </a:lnTo>
                    <a:lnTo>
                      <a:pt x="25" y="37"/>
                    </a:lnTo>
                  </a:path>
                </a:pathLst>
              </a:custGeom>
              <a:noFill/>
              <a:ln w="2">
                <a:solidFill>
                  <a:srgbClr val="000000"/>
                </a:solidFill>
                <a:round/>
                <a:headEnd/>
                <a:tailEnd/>
              </a:ln>
            </p:spPr>
            <p:txBody>
              <a:bodyPr/>
              <a:lstStyle/>
              <a:p>
                <a:endParaRPr lang="en-US"/>
              </a:p>
            </p:txBody>
          </p:sp>
          <p:sp>
            <p:nvSpPr>
              <p:cNvPr id="73" name="Freeform 7104"/>
              <p:cNvSpPr>
                <a:spLocks/>
              </p:cNvSpPr>
              <p:nvPr/>
            </p:nvSpPr>
            <p:spPr bwMode="auto">
              <a:xfrm>
                <a:off x="6627159" y="6000229"/>
                <a:ext cx="39688" cy="58738"/>
              </a:xfrm>
              <a:custGeom>
                <a:avLst/>
                <a:gdLst>
                  <a:gd name="T0" fmla="*/ 17463 w 25"/>
                  <a:gd name="T1" fmla="*/ 0 h 37"/>
                  <a:gd name="T2" fmla="*/ 9525 w 25"/>
                  <a:gd name="T3" fmla="*/ 3175 h 37"/>
                  <a:gd name="T4" fmla="*/ 3175 w 25"/>
                  <a:gd name="T5" fmla="*/ 11113 h 37"/>
                  <a:gd name="T6" fmla="*/ 0 w 25"/>
                  <a:gd name="T7" fmla="*/ 25400 h 37"/>
                  <a:gd name="T8" fmla="*/ 0 w 25"/>
                  <a:gd name="T9" fmla="*/ 33338 h 37"/>
                  <a:gd name="T10" fmla="*/ 3175 w 25"/>
                  <a:gd name="T11" fmla="*/ 47625 h 37"/>
                  <a:gd name="T12" fmla="*/ 9525 w 25"/>
                  <a:gd name="T13" fmla="*/ 55563 h 37"/>
                  <a:gd name="T14" fmla="*/ 17463 w 25"/>
                  <a:gd name="T15" fmla="*/ 58738 h 37"/>
                  <a:gd name="T16" fmla="*/ 22225 w 25"/>
                  <a:gd name="T17" fmla="*/ 58738 h 37"/>
                  <a:gd name="T18" fmla="*/ 30163 w 25"/>
                  <a:gd name="T19" fmla="*/ 55563 h 37"/>
                  <a:gd name="T20" fmla="*/ 36513 w 25"/>
                  <a:gd name="T21" fmla="*/ 47625 h 37"/>
                  <a:gd name="T22" fmla="*/ 39688 w 25"/>
                  <a:gd name="T23" fmla="*/ 33338 h 37"/>
                  <a:gd name="T24" fmla="*/ 39688 w 25"/>
                  <a:gd name="T25" fmla="*/ 25400 h 37"/>
                  <a:gd name="T26" fmla="*/ 36513 w 25"/>
                  <a:gd name="T27" fmla="*/ 11113 h 37"/>
                  <a:gd name="T28" fmla="*/ 30163 w 25"/>
                  <a:gd name="T29" fmla="*/ 3175 h 37"/>
                  <a:gd name="T30" fmla="*/ 22225 w 25"/>
                  <a:gd name="T31" fmla="*/ 0 h 37"/>
                  <a:gd name="T32" fmla="*/ 17463 w 25"/>
                  <a:gd name="T33" fmla="*/ 0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37"/>
                  <a:gd name="T53" fmla="*/ 25 w 25"/>
                  <a:gd name="T54" fmla="*/ 37 h 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37">
                    <a:moveTo>
                      <a:pt x="11" y="0"/>
                    </a:moveTo>
                    <a:lnTo>
                      <a:pt x="6" y="2"/>
                    </a:lnTo>
                    <a:lnTo>
                      <a:pt x="2" y="7"/>
                    </a:lnTo>
                    <a:lnTo>
                      <a:pt x="0" y="16"/>
                    </a:lnTo>
                    <a:lnTo>
                      <a:pt x="0" y="21"/>
                    </a:lnTo>
                    <a:lnTo>
                      <a:pt x="2" y="30"/>
                    </a:lnTo>
                    <a:lnTo>
                      <a:pt x="6" y="35"/>
                    </a:lnTo>
                    <a:lnTo>
                      <a:pt x="11" y="37"/>
                    </a:lnTo>
                    <a:lnTo>
                      <a:pt x="14" y="37"/>
                    </a:lnTo>
                    <a:lnTo>
                      <a:pt x="19" y="35"/>
                    </a:lnTo>
                    <a:lnTo>
                      <a:pt x="23" y="30"/>
                    </a:lnTo>
                    <a:lnTo>
                      <a:pt x="25" y="21"/>
                    </a:lnTo>
                    <a:lnTo>
                      <a:pt x="25" y="16"/>
                    </a:lnTo>
                    <a:lnTo>
                      <a:pt x="23" y="7"/>
                    </a:lnTo>
                    <a:lnTo>
                      <a:pt x="19" y="2"/>
                    </a:lnTo>
                    <a:lnTo>
                      <a:pt x="14" y="0"/>
                    </a:lnTo>
                    <a:lnTo>
                      <a:pt x="11" y="0"/>
                    </a:lnTo>
                  </a:path>
                </a:pathLst>
              </a:custGeom>
              <a:noFill/>
              <a:ln w="2">
                <a:solidFill>
                  <a:srgbClr val="000000"/>
                </a:solidFill>
                <a:round/>
                <a:headEnd/>
                <a:tailEnd/>
              </a:ln>
            </p:spPr>
            <p:txBody>
              <a:bodyPr/>
              <a:lstStyle/>
              <a:p>
                <a:endParaRPr lang="en-US"/>
              </a:p>
            </p:txBody>
          </p:sp>
          <p:sp>
            <p:nvSpPr>
              <p:cNvPr id="74" name="Line 7105"/>
              <p:cNvSpPr>
                <a:spLocks noChangeShapeType="1"/>
              </p:cNvSpPr>
              <p:nvPr/>
            </p:nvSpPr>
            <p:spPr bwMode="auto">
              <a:xfrm flipV="1">
                <a:off x="7020859" y="5890692"/>
                <a:ext cx="1588" cy="46038"/>
              </a:xfrm>
              <a:prstGeom prst="line">
                <a:avLst/>
              </a:prstGeom>
              <a:noFill/>
              <a:ln w="2">
                <a:solidFill>
                  <a:srgbClr val="000000"/>
                </a:solidFill>
                <a:round/>
                <a:headEnd/>
                <a:tailEnd/>
              </a:ln>
            </p:spPr>
            <p:txBody>
              <a:bodyPr/>
              <a:lstStyle/>
              <a:p>
                <a:endParaRPr lang="en-US"/>
              </a:p>
            </p:txBody>
          </p:sp>
          <p:sp>
            <p:nvSpPr>
              <p:cNvPr id="75" name="Freeform 7106"/>
              <p:cNvSpPr>
                <a:spLocks/>
              </p:cNvSpPr>
              <p:nvPr/>
            </p:nvSpPr>
            <p:spPr bwMode="auto">
              <a:xfrm>
                <a:off x="6971647" y="6000229"/>
                <a:ext cx="41275" cy="36513"/>
              </a:xfrm>
              <a:custGeom>
                <a:avLst/>
                <a:gdLst>
                  <a:gd name="T0" fmla="*/ 26988 w 26"/>
                  <a:gd name="T1" fmla="*/ 0 h 23"/>
                  <a:gd name="T2" fmla="*/ 0 w 26"/>
                  <a:gd name="T3" fmla="*/ 36513 h 23"/>
                  <a:gd name="T4" fmla="*/ 41275 w 26"/>
                  <a:gd name="T5" fmla="*/ 36513 h 23"/>
                  <a:gd name="T6" fmla="*/ 0 60000 65536"/>
                  <a:gd name="T7" fmla="*/ 0 60000 65536"/>
                  <a:gd name="T8" fmla="*/ 0 60000 65536"/>
                  <a:gd name="T9" fmla="*/ 0 w 26"/>
                  <a:gd name="T10" fmla="*/ 0 h 23"/>
                  <a:gd name="T11" fmla="*/ 26 w 26"/>
                  <a:gd name="T12" fmla="*/ 23 h 23"/>
                </a:gdLst>
                <a:ahLst/>
                <a:cxnLst>
                  <a:cxn ang="T6">
                    <a:pos x="T0" y="T1"/>
                  </a:cxn>
                  <a:cxn ang="T7">
                    <a:pos x="T2" y="T3"/>
                  </a:cxn>
                  <a:cxn ang="T8">
                    <a:pos x="T4" y="T5"/>
                  </a:cxn>
                </a:cxnLst>
                <a:rect l="T9" t="T10" r="T11" b="T12"/>
                <a:pathLst>
                  <a:path w="26" h="23">
                    <a:moveTo>
                      <a:pt x="17" y="0"/>
                    </a:moveTo>
                    <a:lnTo>
                      <a:pt x="0" y="23"/>
                    </a:lnTo>
                    <a:lnTo>
                      <a:pt x="26" y="23"/>
                    </a:lnTo>
                  </a:path>
                </a:pathLst>
              </a:custGeom>
              <a:noFill/>
              <a:ln w="2">
                <a:solidFill>
                  <a:srgbClr val="000000"/>
                </a:solidFill>
                <a:round/>
                <a:headEnd/>
                <a:tailEnd/>
              </a:ln>
            </p:spPr>
            <p:txBody>
              <a:bodyPr/>
              <a:lstStyle/>
              <a:p>
                <a:endParaRPr lang="en-US"/>
              </a:p>
            </p:txBody>
          </p:sp>
          <p:sp>
            <p:nvSpPr>
              <p:cNvPr id="76" name="Line 7107"/>
              <p:cNvSpPr>
                <a:spLocks noChangeShapeType="1"/>
              </p:cNvSpPr>
              <p:nvPr/>
            </p:nvSpPr>
            <p:spPr bwMode="auto">
              <a:xfrm>
                <a:off x="6998634" y="6000229"/>
                <a:ext cx="1588" cy="55563"/>
              </a:xfrm>
              <a:prstGeom prst="line">
                <a:avLst/>
              </a:prstGeom>
              <a:noFill/>
              <a:ln w="2">
                <a:solidFill>
                  <a:srgbClr val="000000"/>
                </a:solidFill>
                <a:round/>
                <a:headEnd/>
                <a:tailEnd/>
              </a:ln>
            </p:spPr>
            <p:txBody>
              <a:bodyPr/>
              <a:lstStyle/>
              <a:p>
                <a:endParaRPr lang="en-US"/>
              </a:p>
            </p:txBody>
          </p:sp>
          <p:sp>
            <p:nvSpPr>
              <p:cNvPr id="77" name="Freeform 7108"/>
              <p:cNvSpPr>
                <a:spLocks/>
              </p:cNvSpPr>
              <p:nvPr/>
            </p:nvSpPr>
            <p:spPr bwMode="auto">
              <a:xfrm>
                <a:off x="7027209" y="6000229"/>
                <a:ext cx="38100" cy="58738"/>
              </a:xfrm>
              <a:custGeom>
                <a:avLst/>
                <a:gdLst>
                  <a:gd name="T0" fmla="*/ 15875 w 24"/>
                  <a:gd name="T1" fmla="*/ 0 h 37"/>
                  <a:gd name="T2" fmla="*/ 7938 w 24"/>
                  <a:gd name="T3" fmla="*/ 3175 h 37"/>
                  <a:gd name="T4" fmla="*/ 1588 w 24"/>
                  <a:gd name="T5" fmla="*/ 11113 h 37"/>
                  <a:gd name="T6" fmla="*/ 0 w 24"/>
                  <a:gd name="T7" fmla="*/ 25400 h 37"/>
                  <a:gd name="T8" fmla="*/ 0 w 24"/>
                  <a:gd name="T9" fmla="*/ 33338 h 37"/>
                  <a:gd name="T10" fmla="*/ 1588 w 24"/>
                  <a:gd name="T11" fmla="*/ 47625 h 37"/>
                  <a:gd name="T12" fmla="*/ 7938 w 24"/>
                  <a:gd name="T13" fmla="*/ 55563 h 37"/>
                  <a:gd name="T14" fmla="*/ 15875 w 24"/>
                  <a:gd name="T15" fmla="*/ 58738 h 37"/>
                  <a:gd name="T16" fmla="*/ 22225 w 24"/>
                  <a:gd name="T17" fmla="*/ 58738 h 37"/>
                  <a:gd name="T18" fmla="*/ 30163 w 24"/>
                  <a:gd name="T19" fmla="*/ 55563 h 37"/>
                  <a:gd name="T20" fmla="*/ 34925 w 24"/>
                  <a:gd name="T21" fmla="*/ 47625 h 37"/>
                  <a:gd name="T22" fmla="*/ 38100 w 24"/>
                  <a:gd name="T23" fmla="*/ 33338 h 37"/>
                  <a:gd name="T24" fmla="*/ 38100 w 24"/>
                  <a:gd name="T25" fmla="*/ 25400 h 37"/>
                  <a:gd name="T26" fmla="*/ 34925 w 24"/>
                  <a:gd name="T27" fmla="*/ 11113 h 37"/>
                  <a:gd name="T28" fmla="*/ 30163 w 24"/>
                  <a:gd name="T29" fmla="*/ 3175 h 37"/>
                  <a:gd name="T30" fmla="*/ 22225 w 24"/>
                  <a:gd name="T31" fmla="*/ 0 h 37"/>
                  <a:gd name="T32" fmla="*/ 15875 w 24"/>
                  <a:gd name="T33" fmla="*/ 0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37"/>
                  <a:gd name="T53" fmla="*/ 24 w 24"/>
                  <a:gd name="T54" fmla="*/ 37 h 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37">
                    <a:moveTo>
                      <a:pt x="10" y="0"/>
                    </a:moveTo>
                    <a:lnTo>
                      <a:pt x="5" y="2"/>
                    </a:lnTo>
                    <a:lnTo>
                      <a:pt x="1" y="7"/>
                    </a:lnTo>
                    <a:lnTo>
                      <a:pt x="0" y="16"/>
                    </a:lnTo>
                    <a:lnTo>
                      <a:pt x="0" y="21"/>
                    </a:lnTo>
                    <a:lnTo>
                      <a:pt x="1" y="30"/>
                    </a:lnTo>
                    <a:lnTo>
                      <a:pt x="5" y="35"/>
                    </a:lnTo>
                    <a:lnTo>
                      <a:pt x="10" y="37"/>
                    </a:lnTo>
                    <a:lnTo>
                      <a:pt x="14" y="37"/>
                    </a:lnTo>
                    <a:lnTo>
                      <a:pt x="19" y="35"/>
                    </a:lnTo>
                    <a:lnTo>
                      <a:pt x="22" y="30"/>
                    </a:lnTo>
                    <a:lnTo>
                      <a:pt x="24" y="21"/>
                    </a:lnTo>
                    <a:lnTo>
                      <a:pt x="24" y="16"/>
                    </a:lnTo>
                    <a:lnTo>
                      <a:pt x="22" y="7"/>
                    </a:lnTo>
                    <a:lnTo>
                      <a:pt x="19" y="2"/>
                    </a:lnTo>
                    <a:lnTo>
                      <a:pt x="14" y="0"/>
                    </a:lnTo>
                    <a:lnTo>
                      <a:pt x="10" y="0"/>
                    </a:lnTo>
                  </a:path>
                </a:pathLst>
              </a:custGeom>
              <a:noFill/>
              <a:ln w="2">
                <a:solidFill>
                  <a:srgbClr val="000000"/>
                </a:solidFill>
                <a:round/>
                <a:headEnd/>
                <a:tailEnd/>
              </a:ln>
            </p:spPr>
            <p:txBody>
              <a:bodyPr/>
              <a:lstStyle/>
              <a:p>
                <a:endParaRPr lang="en-US"/>
              </a:p>
            </p:txBody>
          </p:sp>
          <p:sp>
            <p:nvSpPr>
              <p:cNvPr id="78" name="Line 7109"/>
              <p:cNvSpPr>
                <a:spLocks noChangeShapeType="1"/>
              </p:cNvSpPr>
              <p:nvPr/>
            </p:nvSpPr>
            <p:spPr bwMode="auto">
              <a:xfrm flipV="1">
                <a:off x="7420909" y="5890692"/>
                <a:ext cx="1588" cy="46038"/>
              </a:xfrm>
              <a:prstGeom prst="line">
                <a:avLst/>
              </a:prstGeom>
              <a:noFill/>
              <a:ln w="2">
                <a:solidFill>
                  <a:srgbClr val="000000"/>
                </a:solidFill>
                <a:round/>
                <a:headEnd/>
                <a:tailEnd/>
              </a:ln>
            </p:spPr>
            <p:txBody>
              <a:bodyPr/>
              <a:lstStyle/>
              <a:p>
                <a:endParaRPr lang="en-US"/>
              </a:p>
            </p:txBody>
          </p:sp>
          <p:sp>
            <p:nvSpPr>
              <p:cNvPr id="79" name="Freeform 7110"/>
              <p:cNvSpPr>
                <a:spLocks/>
              </p:cNvSpPr>
              <p:nvPr/>
            </p:nvSpPr>
            <p:spPr bwMode="auto">
              <a:xfrm>
                <a:off x="7373284" y="6000229"/>
                <a:ext cx="36513" cy="58738"/>
              </a:xfrm>
              <a:custGeom>
                <a:avLst/>
                <a:gdLst>
                  <a:gd name="T0" fmla="*/ 33338 w 23"/>
                  <a:gd name="T1" fmla="*/ 9525 h 37"/>
                  <a:gd name="T2" fmla="*/ 30163 w 23"/>
                  <a:gd name="T3" fmla="*/ 3175 h 37"/>
                  <a:gd name="T4" fmla="*/ 22225 w 23"/>
                  <a:gd name="T5" fmla="*/ 0 h 37"/>
                  <a:gd name="T6" fmla="*/ 15875 w 23"/>
                  <a:gd name="T7" fmla="*/ 0 h 37"/>
                  <a:gd name="T8" fmla="*/ 7938 w 23"/>
                  <a:gd name="T9" fmla="*/ 3175 h 37"/>
                  <a:gd name="T10" fmla="*/ 3175 w 23"/>
                  <a:gd name="T11" fmla="*/ 11113 h 37"/>
                  <a:gd name="T12" fmla="*/ 0 w 23"/>
                  <a:gd name="T13" fmla="*/ 25400 h 37"/>
                  <a:gd name="T14" fmla="*/ 0 w 23"/>
                  <a:gd name="T15" fmla="*/ 39688 h 37"/>
                  <a:gd name="T16" fmla="*/ 3175 w 23"/>
                  <a:gd name="T17" fmla="*/ 50800 h 37"/>
                  <a:gd name="T18" fmla="*/ 7938 w 23"/>
                  <a:gd name="T19" fmla="*/ 55563 h 37"/>
                  <a:gd name="T20" fmla="*/ 15875 w 23"/>
                  <a:gd name="T21" fmla="*/ 58738 h 37"/>
                  <a:gd name="T22" fmla="*/ 19050 w 23"/>
                  <a:gd name="T23" fmla="*/ 58738 h 37"/>
                  <a:gd name="T24" fmla="*/ 26988 w 23"/>
                  <a:gd name="T25" fmla="*/ 55563 h 37"/>
                  <a:gd name="T26" fmla="*/ 33338 w 23"/>
                  <a:gd name="T27" fmla="*/ 50800 h 37"/>
                  <a:gd name="T28" fmla="*/ 36513 w 23"/>
                  <a:gd name="T29" fmla="*/ 42863 h 37"/>
                  <a:gd name="T30" fmla="*/ 36513 w 23"/>
                  <a:gd name="T31" fmla="*/ 39688 h 37"/>
                  <a:gd name="T32" fmla="*/ 33338 w 23"/>
                  <a:gd name="T33" fmla="*/ 31750 h 37"/>
                  <a:gd name="T34" fmla="*/ 26988 w 23"/>
                  <a:gd name="T35" fmla="*/ 25400 h 37"/>
                  <a:gd name="T36" fmla="*/ 19050 w 23"/>
                  <a:gd name="T37" fmla="*/ 22225 h 37"/>
                  <a:gd name="T38" fmla="*/ 15875 w 23"/>
                  <a:gd name="T39" fmla="*/ 22225 h 37"/>
                  <a:gd name="T40" fmla="*/ 7938 w 23"/>
                  <a:gd name="T41" fmla="*/ 25400 h 37"/>
                  <a:gd name="T42" fmla="*/ 3175 w 23"/>
                  <a:gd name="T43" fmla="*/ 31750 h 37"/>
                  <a:gd name="T44" fmla="*/ 0 w 23"/>
                  <a:gd name="T45" fmla="*/ 39688 h 3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3"/>
                  <a:gd name="T70" fmla="*/ 0 h 37"/>
                  <a:gd name="T71" fmla="*/ 23 w 23"/>
                  <a:gd name="T72" fmla="*/ 37 h 3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3" h="37">
                    <a:moveTo>
                      <a:pt x="21" y="6"/>
                    </a:moveTo>
                    <a:lnTo>
                      <a:pt x="19" y="2"/>
                    </a:lnTo>
                    <a:lnTo>
                      <a:pt x="14" y="0"/>
                    </a:lnTo>
                    <a:lnTo>
                      <a:pt x="10" y="0"/>
                    </a:lnTo>
                    <a:lnTo>
                      <a:pt x="5" y="2"/>
                    </a:lnTo>
                    <a:lnTo>
                      <a:pt x="2" y="7"/>
                    </a:lnTo>
                    <a:lnTo>
                      <a:pt x="0" y="16"/>
                    </a:lnTo>
                    <a:lnTo>
                      <a:pt x="0" y="25"/>
                    </a:lnTo>
                    <a:lnTo>
                      <a:pt x="2" y="32"/>
                    </a:lnTo>
                    <a:lnTo>
                      <a:pt x="5" y="35"/>
                    </a:lnTo>
                    <a:lnTo>
                      <a:pt x="10" y="37"/>
                    </a:lnTo>
                    <a:lnTo>
                      <a:pt x="12" y="37"/>
                    </a:lnTo>
                    <a:lnTo>
                      <a:pt x="17" y="35"/>
                    </a:lnTo>
                    <a:lnTo>
                      <a:pt x="21" y="32"/>
                    </a:lnTo>
                    <a:lnTo>
                      <a:pt x="23" y="27"/>
                    </a:lnTo>
                    <a:lnTo>
                      <a:pt x="23" y="25"/>
                    </a:lnTo>
                    <a:lnTo>
                      <a:pt x="21" y="20"/>
                    </a:lnTo>
                    <a:lnTo>
                      <a:pt x="17" y="16"/>
                    </a:lnTo>
                    <a:lnTo>
                      <a:pt x="12" y="14"/>
                    </a:lnTo>
                    <a:lnTo>
                      <a:pt x="10" y="14"/>
                    </a:lnTo>
                    <a:lnTo>
                      <a:pt x="5" y="16"/>
                    </a:lnTo>
                    <a:lnTo>
                      <a:pt x="2" y="20"/>
                    </a:lnTo>
                    <a:lnTo>
                      <a:pt x="0" y="25"/>
                    </a:lnTo>
                  </a:path>
                </a:pathLst>
              </a:custGeom>
              <a:noFill/>
              <a:ln w="2">
                <a:solidFill>
                  <a:srgbClr val="000000"/>
                </a:solidFill>
                <a:round/>
                <a:headEnd/>
                <a:tailEnd/>
              </a:ln>
            </p:spPr>
            <p:txBody>
              <a:bodyPr/>
              <a:lstStyle/>
              <a:p>
                <a:endParaRPr lang="en-US"/>
              </a:p>
            </p:txBody>
          </p:sp>
          <p:sp>
            <p:nvSpPr>
              <p:cNvPr id="80" name="Freeform 7111"/>
              <p:cNvSpPr>
                <a:spLocks/>
              </p:cNvSpPr>
              <p:nvPr/>
            </p:nvSpPr>
            <p:spPr bwMode="auto">
              <a:xfrm>
                <a:off x="7422497" y="6000229"/>
                <a:ext cx="39688" cy="58738"/>
              </a:xfrm>
              <a:custGeom>
                <a:avLst/>
                <a:gdLst>
                  <a:gd name="T0" fmla="*/ 17463 w 25"/>
                  <a:gd name="T1" fmla="*/ 0 h 37"/>
                  <a:gd name="T2" fmla="*/ 9525 w 25"/>
                  <a:gd name="T3" fmla="*/ 3175 h 37"/>
                  <a:gd name="T4" fmla="*/ 3175 w 25"/>
                  <a:gd name="T5" fmla="*/ 11113 h 37"/>
                  <a:gd name="T6" fmla="*/ 0 w 25"/>
                  <a:gd name="T7" fmla="*/ 25400 h 37"/>
                  <a:gd name="T8" fmla="*/ 0 w 25"/>
                  <a:gd name="T9" fmla="*/ 33338 h 37"/>
                  <a:gd name="T10" fmla="*/ 3175 w 25"/>
                  <a:gd name="T11" fmla="*/ 47625 h 37"/>
                  <a:gd name="T12" fmla="*/ 9525 w 25"/>
                  <a:gd name="T13" fmla="*/ 55563 h 37"/>
                  <a:gd name="T14" fmla="*/ 17463 w 25"/>
                  <a:gd name="T15" fmla="*/ 58738 h 37"/>
                  <a:gd name="T16" fmla="*/ 22225 w 25"/>
                  <a:gd name="T17" fmla="*/ 58738 h 37"/>
                  <a:gd name="T18" fmla="*/ 31750 w 25"/>
                  <a:gd name="T19" fmla="*/ 55563 h 37"/>
                  <a:gd name="T20" fmla="*/ 36513 w 25"/>
                  <a:gd name="T21" fmla="*/ 47625 h 37"/>
                  <a:gd name="T22" fmla="*/ 39688 w 25"/>
                  <a:gd name="T23" fmla="*/ 33338 h 37"/>
                  <a:gd name="T24" fmla="*/ 39688 w 25"/>
                  <a:gd name="T25" fmla="*/ 25400 h 37"/>
                  <a:gd name="T26" fmla="*/ 36513 w 25"/>
                  <a:gd name="T27" fmla="*/ 11113 h 37"/>
                  <a:gd name="T28" fmla="*/ 31750 w 25"/>
                  <a:gd name="T29" fmla="*/ 3175 h 37"/>
                  <a:gd name="T30" fmla="*/ 22225 w 25"/>
                  <a:gd name="T31" fmla="*/ 0 h 37"/>
                  <a:gd name="T32" fmla="*/ 17463 w 25"/>
                  <a:gd name="T33" fmla="*/ 0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37"/>
                  <a:gd name="T53" fmla="*/ 25 w 25"/>
                  <a:gd name="T54" fmla="*/ 37 h 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37">
                    <a:moveTo>
                      <a:pt x="11" y="0"/>
                    </a:moveTo>
                    <a:lnTo>
                      <a:pt x="6" y="2"/>
                    </a:lnTo>
                    <a:lnTo>
                      <a:pt x="2" y="7"/>
                    </a:lnTo>
                    <a:lnTo>
                      <a:pt x="0" y="16"/>
                    </a:lnTo>
                    <a:lnTo>
                      <a:pt x="0" y="21"/>
                    </a:lnTo>
                    <a:lnTo>
                      <a:pt x="2" y="30"/>
                    </a:lnTo>
                    <a:lnTo>
                      <a:pt x="6" y="35"/>
                    </a:lnTo>
                    <a:lnTo>
                      <a:pt x="11" y="37"/>
                    </a:lnTo>
                    <a:lnTo>
                      <a:pt x="14" y="37"/>
                    </a:lnTo>
                    <a:lnTo>
                      <a:pt x="20" y="35"/>
                    </a:lnTo>
                    <a:lnTo>
                      <a:pt x="23" y="30"/>
                    </a:lnTo>
                    <a:lnTo>
                      <a:pt x="25" y="21"/>
                    </a:lnTo>
                    <a:lnTo>
                      <a:pt x="25" y="16"/>
                    </a:lnTo>
                    <a:lnTo>
                      <a:pt x="23" y="7"/>
                    </a:lnTo>
                    <a:lnTo>
                      <a:pt x="20" y="2"/>
                    </a:lnTo>
                    <a:lnTo>
                      <a:pt x="14" y="0"/>
                    </a:lnTo>
                    <a:lnTo>
                      <a:pt x="11" y="0"/>
                    </a:lnTo>
                  </a:path>
                </a:pathLst>
              </a:custGeom>
              <a:noFill/>
              <a:ln w="2">
                <a:solidFill>
                  <a:srgbClr val="000000"/>
                </a:solidFill>
                <a:round/>
                <a:headEnd/>
                <a:tailEnd/>
              </a:ln>
            </p:spPr>
            <p:txBody>
              <a:bodyPr/>
              <a:lstStyle/>
              <a:p>
                <a:endParaRPr lang="en-US"/>
              </a:p>
            </p:txBody>
          </p:sp>
          <p:sp>
            <p:nvSpPr>
              <p:cNvPr id="81" name="Line 7112"/>
              <p:cNvSpPr>
                <a:spLocks noChangeShapeType="1"/>
              </p:cNvSpPr>
              <p:nvPr/>
            </p:nvSpPr>
            <p:spPr bwMode="auto">
              <a:xfrm flipV="1">
                <a:off x="7819372" y="5890692"/>
                <a:ext cx="1588" cy="46038"/>
              </a:xfrm>
              <a:prstGeom prst="line">
                <a:avLst/>
              </a:prstGeom>
              <a:noFill/>
              <a:ln w="2">
                <a:solidFill>
                  <a:srgbClr val="000000"/>
                </a:solidFill>
                <a:round/>
                <a:headEnd/>
                <a:tailEnd/>
              </a:ln>
            </p:spPr>
            <p:txBody>
              <a:bodyPr/>
              <a:lstStyle/>
              <a:p>
                <a:endParaRPr lang="en-US"/>
              </a:p>
            </p:txBody>
          </p:sp>
          <p:sp>
            <p:nvSpPr>
              <p:cNvPr id="82" name="Freeform 7113"/>
              <p:cNvSpPr>
                <a:spLocks/>
              </p:cNvSpPr>
              <p:nvPr/>
            </p:nvSpPr>
            <p:spPr bwMode="auto">
              <a:xfrm>
                <a:off x="7770159" y="6000229"/>
                <a:ext cx="38100" cy="58738"/>
              </a:xfrm>
              <a:custGeom>
                <a:avLst/>
                <a:gdLst>
                  <a:gd name="T0" fmla="*/ 12700 w 24"/>
                  <a:gd name="T1" fmla="*/ 0 h 37"/>
                  <a:gd name="T2" fmla="*/ 4763 w 24"/>
                  <a:gd name="T3" fmla="*/ 3175 h 37"/>
                  <a:gd name="T4" fmla="*/ 1588 w 24"/>
                  <a:gd name="T5" fmla="*/ 9525 h 37"/>
                  <a:gd name="T6" fmla="*/ 1588 w 24"/>
                  <a:gd name="T7" fmla="*/ 14288 h 37"/>
                  <a:gd name="T8" fmla="*/ 4763 w 24"/>
                  <a:gd name="T9" fmla="*/ 20638 h 37"/>
                  <a:gd name="T10" fmla="*/ 11112 w 24"/>
                  <a:gd name="T11" fmla="*/ 22225 h 37"/>
                  <a:gd name="T12" fmla="*/ 22225 w 24"/>
                  <a:gd name="T13" fmla="*/ 25400 h 37"/>
                  <a:gd name="T14" fmla="*/ 30163 w 24"/>
                  <a:gd name="T15" fmla="*/ 28575 h 37"/>
                  <a:gd name="T16" fmla="*/ 34925 w 24"/>
                  <a:gd name="T17" fmla="*/ 33338 h 37"/>
                  <a:gd name="T18" fmla="*/ 38100 w 24"/>
                  <a:gd name="T19" fmla="*/ 39688 h 37"/>
                  <a:gd name="T20" fmla="*/ 38100 w 24"/>
                  <a:gd name="T21" fmla="*/ 47625 h 37"/>
                  <a:gd name="T22" fmla="*/ 34925 w 24"/>
                  <a:gd name="T23" fmla="*/ 53975 h 37"/>
                  <a:gd name="T24" fmla="*/ 33338 w 24"/>
                  <a:gd name="T25" fmla="*/ 55563 h 37"/>
                  <a:gd name="T26" fmla="*/ 23812 w 24"/>
                  <a:gd name="T27" fmla="*/ 58738 h 37"/>
                  <a:gd name="T28" fmla="*/ 12700 w 24"/>
                  <a:gd name="T29" fmla="*/ 58738 h 37"/>
                  <a:gd name="T30" fmla="*/ 4763 w 24"/>
                  <a:gd name="T31" fmla="*/ 55563 h 37"/>
                  <a:gd name="T32" fmla="*/ 1588 w 24"/>
                  <a:gd name="T33" fmla="*/ 53975 h 37"/>
                  <a:gd name="T34" fmla="*/ 0 w 24"/>
                  <a:gd name="T35" fmla="*/ 47625 h 37"/>
                  <a:gd name="T36" fmla="*/ 0 w 24"/>
                  <a:gd name="T37" fmla="*/ 39688 h 37"/>
                  <a:gd name="T38" fmla="*/ 1588 w 24"/>
                  <a:gd name="T39" fmla="*/ 33338 h 37"/>
                  <a:gd name="T40" fmla="*/ 7938 w 24"/>
                  <a:gd name="T41" fmla="*/ 28575 h 37"/>
                  <a:gd name="T42" fmla="*/ 15875 w 24"/>
                  <a:gd name="T43" fmla="*/ 25400 h 37"/>
                  <a:gd name="T44" fmla="*/ 26988 w 24"/>
                  <a:gd name="T45" fmla="*/ 22225 h 37"/>
                  <a:gd name="T46" fmla="*/ 33338 w 24"/>
                  <a:gd name="T47" fmla="*/ 20638 h 37"/>
                  <a:gd name="T48" fmla="*/ 34925 w 24"/>
                  <a:gd name="T49" fmla="*/ 14288 h 37"/>
                  <a:gd name="T50" fmla="*/ 34925 w 24"/>
                  <a:gd name="T51" fmla="*/ 9525 h 37"/>
                  <a:gd name="T52" fmla="*/ 33338 w 24"/>
                  <a:gd name="T53" fmla="*/ 3175 h 37"/>
                  <a:gd name="T54" fmla="*/ 23812 w 24"/>
                  <a:gd name="T55" fmla="*/ 0 h 37"/>
                  <a:gd name="T56" fmla="*/ 12700 w 24"/>
                  <a:gd name="T57" fmla="*/ 0 h 3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4"/>
                  <a:gd name="T88" fmla="*/ 0 h 37"/>
                  <a:gd name="T89" fmla="*/ 24 w 24"/>
                  <a:gd name="T90" fmla="*/ 37 h 3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4" h="37">
                    <a:moveTo>
                      <a:pt x="8" y="0"/>
                    </a:moveTo>
                    <a:lnTo>
                      <a:pt x="3" y="2"/>
                    </a:lnTo>
                    <a:lnTo>
                      <a:pt x="1" y="6"/>
                    </a:lnTo>
                    <a:lnTo>
                      <a:pt x="1" y="9"/>
                    </a:lnTo>
                    <a:lnTo>
                      <a:pt x="3" y="13"/>
                    </a:lnTo>
                    <a:lnTo>
                      <a:pt x="7" y="14"/>
                    </a:lnTo>
                    <a:lnTo>
                      <a:pt x="14" y="16"/>
                    </a:lnTo>
                    <a:lnTo>
                      <a:pt x="19" y="18"/>
                    </a:lnTo>
                    <a:lnTo>
                      <a:pt x="22" y="21"/>
                    </a:lnTo>
                    <a:lnTo>
                      <a:pt x="24" y="25"/>
                    </a:lnTo>
                    <a:lnTo>
                      <a:pt x="24" y="30"/>
                    </a:lnTo>
                    <a:lnTo>
                      <a:pt x="22" y="34"/>
                    </a:lnTo>
                    <a:lnTo>
                      <a:pt x="21" y="35"/>
                    </a:lnTo>
                    <a:lnTo>
                      <a:pt x="15" y="37"/>
                    </a:lnTo>
                    <a:lnTo>
                      <a:pt x="8" y="37"/>
                    </a:lnTo>
                    <a:lnTo>
                      <a:pt x="3" y="35"/>
                    </a:lnTo>
                    <a:lnTo>
                      <a:pt x="1" y="34"/>
                    </a:lnTo>
                    <a:lnTo>
                      <a:pt x="0" y="30"/>
                    </a:lnTo>
                    <a:lnTo>
                      <a:pt x="0" y="25"/>
                    </a:lnTo>
                    <a:lnTo>
                      <a:pt x="1" y="21"/>
                    </a:lnTo>
                    <a:lnTo>
                      <a:pt x="5" y="18"/>
                    </a:lnTo>
                    <a:lnTo>
                      <a:pt x="10" y="16"/>
                    </a:lnTo>
                    <a:lnTo>
                      <a:pt x="17" y="14"/>
                    </a:lnTo>
                    <a:lnTo>
                      <a:pt x="21" y="13"/>
                    </a:lnTo>
                    <a:lnTo>
                      <a:pt x="22" y="9"/>
                    </a:lnTo>
                    <a:lnTo>
                      <a:pt x="22" y="6"/>
                    </a:lnTo>
                    <a:lnTo>
                      <a:pt x="21" y="2"/>
                    </a:lnTo>
                    <a:lnTo>
                      <a:pt x="15" y="0"/>
                    </a:lnTo>
                    <a:lnTo>
                      <a:pt x="8" y="0"/>
                    </a:lnTo>
                  </a:path>
                </a:pathLst>
              </a:custGeom>
              <a:noFill/>
              <a:ln w="2">
                <a:solidFill>
                  <a:srgbClr val="000000"/>
                </a:solidFill>
                <a:round/>
                <a:headEnd/>
                <a:tailEnd/>
              </a:ln>
            </p:spPr>
            <p:txBody>
              <a:bodyPr/>
              <a:lstStyle/>
              <a:p>
                <a:endParaRPr lang="en-US"/>
              </a:p>
            </p:txBody>
          </p:sp>
          <p:sp>
            <p:nvSpPr>
              <p:cNvPr id="83" name="Freeform 7114"/>
              <p:cNvSpPr>
                <a:spLocks/>
              </p:cNvSpPr>
              <p:nvPr/>
            </p:nvSpPr>
            <p:spPr bwMode="auto">
              <a:xfrm>
                <a:off x="7822547" y="6000229"/>
                <a:ext cx="38100" cy="58738"/>
              </a:xfrm>
              <a:custGeom>
                <a:avLst/>
                <a:gdLst>
                  <a:gd name="T0" fmla="*/ 15875 w 24"/>
                  <a:gd name="T1" fmla="*/ 0 h 37"/>
                  <a:gd name="T2" fmla="*/ 7938 w 24"/>
                  <a:gd name="T3" fmla="*/ 3175 h 37"/>
                  <a:gd name="T4" fmla="*/ 3175 w 24"/>
                  <a:gd name="T5" fmla="*/ 11113 h 37"/>
                  <a:gd name="T6" fmla="*/ 0 w 24"/>
                  <a:gd name="T7" fmla="*/ 25400 h 37"/>
                  <a:gd name="T8" fmla="*/ 0 w 24"/>
                  <a:gd name="T9" fmla="*/ 33338 h 37"/>
                  <a:gd name="T10" fmla="*/ 3175 w 24"/>
                  <a:gd name="T11" fmla="*/ 47625 h 37"/>
                  <a:gd name="T12" fmla="*/ 7938 w 24"/>
                  <a:gd name="T13" fmla="*/ 55563 h 37"/>
                  <a:gd name="T14" fmla="*/ 15875 w 24"/>
                  <a:gd name="T15" fmla="*/ 58738 h 37"/>
                  <a:gd name="T16" fmla="*/ 22225 w 24"/>
                  <a:gd name="T17" fmla="*/ 58738 h 37"/>
                  <a:gd name="T18" fmla="*/ 30163 w 24"/>
                  <a:gd name="T19" fmla="*/ 55563 h 37"/>
                  <a:gd name="T20" fmla="*/ 36513 w 24"/>
                  <a:gd name="T21" fmla="*/ 47625 h 37"/>
                  <a:gd name="T22" fmla="*/ 38100 w 24"/>
                  <a:gd name="T23" fmla="*/ 33338 h 37"/>
                  <a:gd name="T24" fmla="*/ 38100 w 24"/>
                  <a:gd name="T25" fmla="*/ 25400 h 37"/>
                  <a:gd name="T26" fmla="*/ 36513 w 24"/>
                  <a:gd name="T27" fmla="*/ 11113 h 37"/>
                  <a:gd name="T28" fmla="*/ 30163 w 24"/>
                  <a:gd name="T29" fmla="*/ 3175 h 37"/>
                  <a:gd name="T30" fmla="*/ 22225 w 24"/>
                  <a:gd name="T31" fmla="*/ 0 h 37"/>
                  <a:gd name="T32" fmla="*/ 15875 w 24"/>
                  <a:gd name="T33" fmla="*/ 0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37"/>
                  <a:gd name="T53" fmla="*/ 24 w 24"/>
                  <a:gd name="T54" fmla="*/ 37 h 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37">
                    <a:moveTo>
                      <a:pt x="10" y="0"/>
                    </a:moveTo>
                    <a:lnTo>
                      <a:pt x="5" y="2"/>
                    </a:lnTo>
                    <a:lnTo>
                      <a:pt x="2" y="7"/>
                    </a:lnTo>
                    <a:lnTo>
                      <a:pt x="0" y="16"/>
                    </a:lnTo>
                    <a:lnTo>
                      <a:pt x="0" y="21"/>
                    </a:lnTo>
                    <a:lnTo>
                      <a:pt x="2" y="30"/>
                    </a:lnTo>
                    <a:lnTo>
                      <a:pt x="5" y="35"/>
                    </a:lnTo>
                    <a:lnTo>
                      <a:pt x="10" y="37"/>
                    </a:lnTo>
                    <a:lnTo>
                      <a:pt x="14" y="37"/>
                    </a:lnTo>
                    <a:lnTo>
                      <a:pt x="19" y="35"/>
                    </a:lnTo>
                    <a:lnTo>
                      <a:pt x="23" y="30"/>
                    </a:lnTo>
                    <a:lnTo>
                      <a:pt x="24" y="21"/>
                    </a:lnTo>
                    <a:lnTo>
                      <a:pt x="24" y="16"/>
                    </a:lnTo>
                    <a:lnTo>
                      <a:pt x="23" y="7"/>
                    </a:lnTo>
                    <a:lnTo>
                      <a:pt x="19" y="2"/>
                    </a:lnTo>
                    <a:lnTo>
                      <a:pt x="14" y="0"/>
                    </a:lnTo>
                    <a:lnTo>
                      <a:pt x="10" y="0"/>
                    </a:lnTo>
                  </a:path>
                </a:pathLst>
              </a:custGeom>
              <a:noFill/>
              <a:ln w="2">
                <a:solidFill>
                  <a:srgbClr val="000000"/>
                </a:solidFill>
                <a:round/>
                <a:headEnd/>
                <a:tailEnd/>
              </a:ln>
            </p:spPr>
            <p:txBody>
              <a:bodyPr/>
              <a:lstStyle/>
              <a:p>
                <a:endParaRPr lang="en-US"/>
              </a:p>
            </p:txBody>
          </p:sp>
          <p:sp>
            <p:nvSpPr>
              <p:cNvPr id="84" name="Line 7115"/>
              <p:cNvSpPr>
                <a:spLocks noChangeShapeType="1"/>
              </p:cNvSpPr>
              <p:nvPr/>
            </p:nvSpPr>
            <p:spPr bwMode="auto">
              <a:xfrm flipV="1">
                <a:off x="5527022" y="5911329"/>
                <a:ext cx="1588" cy="25400"/>
              </a:xfrm>
              <a:prstGeom prst="line">
                <a:avLst/>
              </a:prstGeom>
              <a:noFill/>
              <a:ln w="2">
                <a:solidFill>
                  <a:srgbClr val="000000"/>
                </a:solidFill>
                <a:round/>
                <a:headEnd/>
                <a:tailEnd/>
              </a:ln>
            </p:spPr>
            <p:txBody>
              <a:bodyPr/>
              <a:lstStyle/>
              <a:p>
                <a:endParaRPr lang="en-US"/>
              </a:p>
            </p:txBody>
          </p:sp>
          <p:sp>
            <p:nvSpPr>
              <p:cNvPr id="85" name="Line 7116"/>
              <p:cNvSpPr>
                <a:spLocks noChangeShapeType="1"/>
              </p:cNvSpPr>
              <p:nvPr/>
            </p:nvSpPr>
            <p:spPr bwMode="auto">
              <a:xfrm flipV="1">
                <a:off x="5627034" y="5911329"/>
                <a:ext cx="1588" cy="25400"/>
              </a:xfrm>
              <a:prstGeom prst="line">
                <a:avLst/>
              </a:prstGeom>
              <a:noFill/>
              <a:ln w="2">
                <a:solidFill>
                  <a:srgbClr val="000000"/>
                </a:solidFill>
                <a:round/>
                <a:headEnd/>
                <a:tailEnd/>
              </a:ln>
            </p:spPr>
            <p:txBody>
              <a:bodyPr/>
              <a:lstStyle/>
              <a:p>
                <a:endParaRPr lang="en-US"/>
              </a:p>
            </p:txBody>
          </p:sp>
          <p:sp>
            <p:nvSpPr>
              <p:cNvPr id="86" name="Line 7117"/>
              <p:cNvSpPr>
                <a:spLocks noChangeShapeType="1"/>
              </p:cNvSpPr>
              <p:nvPr/>
            </p:nvSpPr>
            <p:spPr bwMode="auto">
              <a:xfrm flipV="1">
                <a:off x="5727047" y="5911329"/>
                <a:ext cx="1588" cy="25400"/>
              </a:xfrm>
              <a:prstGeom prst="line">
                <a:avLst/>
              </a:prstGeom>
              <a:noFill/>
              <a:ln w="2">
                <a:solidFill>
                  <a:srgbClr val="000000"/>
                </a:solidFill>
                <a:round/>
                <a:headEnd/>
                <a:tailEnd/>
              </a:ln>
            </p:spPr>
            <p:txBody>
              <a:bodyPr/>
              <a:lstStyle/>
              <a:p>
                <a:endParaRPr lang="en-US"/>
              </a:p>
            </p:txBody>
          </p:sp>
          <p:sp>
            <p:nvSpPr>
              <p:cNvPr id="87" name="Line 7118"/>
              <p:cNvSpPr>
                <a:spLocks noChangeShapeType="1"/>
              </p:cNvSpPr>
              <p:nvPr/>
            </p:nvSpPr>
            <p:spPr bwMode="auto">
              <a:xfrm flipV="1">
                <a:off x="5927072" y="5911329"/>
                <a:ext cx="1588" cy="25400"/>
              </a:xfrm>
              <a:prstGeom prst="line">
                <a:avLst/>
              </a:prstGeom>
              <a:noFill/>
              <a:ln w="2">
                <a:solidFill>
                  <a:srgbClr val="000000"/>
                </a:solidFill>
                <a:round/>
                <a:headEnd/>
                <a:tailEnd/>
              </a:ln>
            </p:spPr>
            <p:txBody>
              <a:bodyPr/>
              <a:lstStyle/>
              <a:p>
                <a:endParaRPr lang="en-US"/>
              </a:p>
            </p:txBody>
          </p:sp>
          <p:sp>
            <p:nvSpPr>
              <p:cNvPr id="88" name="Line 7119"/>
              <p:cNvSpPr>
                <a:spLocks noChangeShapeType="1"/>
              </p:cNvSpPr>
              <p:nvPr/>
            </p:nvSpPr>
            <p:spPr bwMode="auto">
              <a:xfrm flipV="1">
                <a:off x="6025497" y="5911329"/>
                <a:ext cx="1588" cy="25400"/>
              </a:xfrm>
              <a:prstGeom prst="line">
                <a:avLst/>
              </a:prstGeom>
              <a:noFill/>
              <a:ln w="2">
                <a:solidFill>
                  <a:srgbClr val="000000"/>
                </a:solidFill>
                <a:round/>
                <a:headEnd/>
                <a:tailEnd/>
              </a:ln>
            </p:spPr>
            <p:txBody>
              <a:bodyPr/>
              <a:lstStyle/>
              <a:p>
                <a:endParaRPr lang="en-US"/>
              </a:p>
            </p:txBody>
          </p:sp>
          <p:sp>
            <p:nvSpPr>
              <p:cNvPr id="89" name="Line 7120"/>
              <p:cNvSpPr>
                <a:spLocks noChangeShapeType="1"/>
              </p:cNvSpPr>
              <p:nvPr/>
            </p:nvSpPr>
            <p:spPr bwMode="auto">
              <a:xfrm flipV="1">
                <a:off x="6125509" y="5911329"/>
                <a:ext cx="1588" cy="25400"/>
              </a:xfrm>
              <a:prstGeom prst="line">
                <a:avLst/>
              </a:prstGeom>
              <a:noFill/>
              <a:ln w="2">
                <a:solidFill>
                  <a:srgbClr val="000000"/>
                </a:solidFill>
                <a:round/>
                <a:headEnd/>
                <a:tailEnd/>
              </a:ln>
            </p:spPr>
            <p:txBody>
              <a:bodyPr/>
              <a:lstStyle/>
              <a:p>
                <a:endParaRPr lang="en-US"/>
              </a:p>
            </p:txBody>
          </p:sp>
          <p:sp>
            <p:nvSpPr>
              <p:cNvPr id="90" name="Line 7121"/>
              <p:cNvSpPr>
                <a:spLocks noChangeShapeType="1"/>
              </p:cNvSpPr>
              <p:nvPr/>
            </p:nvSpPr>
            <p:spPr bwMode="auto">
              <a:xfrm flipV="1">
                <a:off x="6322359" y="5911329"/>
                <a:ext cx="1588" cy="25400"/>
              </a:xfrm>
              <a:prstGeom prst="line">
                <a:avLst/>
              </a:prstGeom>
              <a:noFill/>
              <a:ln w="2">
                <a:solidFill>
                  <a:srgbClr val="000000"/>
                </a:solidFill>
                <a:round/>
                <a:headEnd/>
                <a:tailEnd/>
              </a:ln>
            </p:spPr>
            <p:txBody>
              <a:bodyPr/>
              <a:lstStyle/>
              <a:p>
                <a:endParaRPr lang="en-US"/>
              </a:p>
            </p:txBody>
          </p:sp>
          <p:sp>
            <p:nvSpPr>
              <p:cNvPr id="91" name="Line 7122"/>
              <p:cNvSpPr>
                <a:spLocks noChangeShapeType="1"/>
              </p:cNvSpPr>
              <p:nvPr/>
            </p:nvSpPr>
            <p:spPr bwMode="auto">
              <a:xfrm flipV="1">
                <a:off x="6422372" y="5911329"/>
                <a:ext cx="1588" cy="25400"/>
              </a:xfrm>
              <a:prstGeom prst="line">
                <a:avLst/>
              </a:prstGeom>
              <a:noFill/>
              <a:ln w="2">
                <a:solidFill>
                  <a:srgbClr val="000000"/>
                </a:solidFill>
                <a:round/>
                <a:headEnd/>
                <a:tailEnd/>
              </a:ln>
            </p:spPr>
            <p:txBody>
              <a:bodyPr/>
              <a:lstStyle/>
              <a:p>
                <a:endParaRPr lang="en-US"/>
              </a:p>
            </p:txBody>
          </p:sp>
          <p:sp>
            <p:nvSpPr>
              <p:cNvPr id="92" name="Line 7123"/>
              <p:cNvSpPr>
                <a:spLocks noChangeShapeType="1"/>
              </p:cNvSpPr>
              <p:nvPr/>
            </p:nvSpPr>
            <p:spPr bwMode="auto">
              <a:xfrm flipV="1">
                <a:off x="6522384" y="5911329"/>
                <a:ext cx="1588" cy="25400"/>
              </a:xfrm>
              <a:prstGeom prst="line">
                <a:avLst/>
              </a:prstGeom>
              <a:noFill/>
              <a:ln w="2">
                <a:solidFill>
                  <a:srgbClr val="000000"/>
                </a:solidFill>
                <a:round/>
                <a:headEnd/>
                <a:tailEnd/>
              </a:ln>
            </p:spPr>
            <p:txBody>
              <a:bodyPr/>
              <a:lstStyle/>
              <a:p>
                <a:endParaRPr lang="en-US"/>
              </a:p>
            </p:txBody>
          </p:sp>
          <p:sp>
            <p:nvSpPr>
              <p:cNvPr id="93" name="Line 7124"/>
              <p:cNvSpPr>
                <a:spLocks noChangeShapeType="1"/>
              </p:cNvSpPr>
              <p:nvPr/>
            </p:nvSpPr>
            <p:spPr bwMode="auto">
              <a:xfrm flipV="1">
                <a:off x="6722409" y="5911329"/>
                <a:ext cx="1588" cy="25400"/>
              </a:xfrm>
              <a:prstGeom prst="line">
                <a:avLst/>
              </a:prstGeom>
              <a:noFill/>
              <a:ln w="2">
                <a:solidFill>
                  <a:srgbClr val="000000"/>
                </a:solidFill>
                <a:round/>
                <a:headEnd/>
                <a:tailEnd/>
              </a:ln>
            </p:spPr>
            <p:txBody>
              <a:bodyPr/>
              <a:lstStyle/>
              <a:p>
                <a:endParaRPr lang="en-US"/>
              </a:p>
            </p:txBody>
          </p:sp>
          <p:sp>
            <p:nvSpPr>
              <p:cNvPr id="94" name="Line 7125"/>
              <p:cNvSpPr>
                <a:spLocks noChangeShapeType="1"/>
              </p:cNvSpPr>
              <p:nvPr/>
            </p:nvSpPr>
            <p:spPr bwMode="auto">
              <a:xfrm flipV="1">
                <a:off x="6820834" y="5911329"/>
                <a:ext cx="1588" cy="25400"/>
              </a:xfrm>
              <a:prstGeom prst="line">
                <a:avLst/>
              </a:prstGeom>
              <a:noFill/>
              <a:ln w="2">
                <a:solidFill>
                  <a:srgbClr val="000000"/>
                </a:solidFill>
                <a:round/>
                <a:headEnd/>
                <a:tailEnd/>
              </a:ln>
            </p:spPr>
            <p:txBody>
              <a:bodyPr/>
              <a:lstStyle/>
              <a:p>
                <a:endParaRPr lang="en-US"/>
              </a:p>
            </p:txBody>
          </p:sp>
          <p:sp>
            <p:nvSpPr>
              <p:cNvPr id="95" name="Line 7126"/>
              <p:cNvSpPr>
                <a:spLocks noChangeShapeType="1"/>
              </p:cNvSpPr>
              <p:nvPr/>
            </p:nvSpPr>
            <p:spPr bwMode="auto">
              <a:xfrm flipV="1">
                <a:off x="6920847" y="5911329"/>
                <a:ext cx="1588" cy="25400"/>
              </a:xfrm>
              <a:prstGeom prst="line">
                <a:avLst/>
              </a:prstGeom>
              <a:noFill/>
              <a:ln w="2">
                <a:solidFill>
                  <a:srgbClr val="000000"/>
                </a:solidFill>
                <a:round/>
                <a:headEnd/>
                <a:tailEnd/>
              </a:ln>
            </p:spPr>
            <p:txBody>
              <a:bodyPr/>
              <a:lstStyle/>
              <a:p>
                <a:endParaRPr lang="en-US"/>
              </a:p>
            </p:txBody>
          </p:sp>
          <p:sp>
            <p:nvSpPr>
              <p:cNvPr id="96" name="Line 7127"/>
              <p:cNvSpPr>
                <a:spLocks noChangeShapeType="1"/>
              </p:cNvSpPr>
              <p:nvPr/>
            </p:nvSpPr>
            <p:spPr bwMode="auto">
              <a:xfrm flipV="1">
                <a:off x="7120872" y="5911329"/>
                <a:ext cx="1588" cy="25400"/>
              </a:xfrm>
              <a:prstGeom prst="line">
                <a:avLst/>
              </a:prstGeom>
              <a:noFill/>
              <a:ln w="2">
                <a:solidFill>
                  <a:srgbClr val="000000"/>
                </a:solidFill>
                <a:round/>
                <a:headEnd/>
                <a:tailEnd/>
              </a:ln>
            </p:spPr>
            <p:txBody>
              <a:bodyPr/>
              <a:lstStyle/>
              <a:p>
                <a:endParaRPr lang="en-US"/>
              </a:p>
            </p:txBody>
          </p:sp>
          <p:sp>
            <p:nvSpPr>
              <p:cNvPr id="97" name="Line 7128"/>
              <p:cNvSpPr>
                <a:spLocks noChangeShapeType="1"/>
              </p:cNvSpPr>
              <p:nvPr/>
            </p:nvSpPr>
            <p:spPr bwMode="auto">
              <a:xfrm flipV="1">
                <a:off x="7220884" y="5911329"/>
                <a:ext cx="1588" cy="25400"/>
              </a:xfrm>
              <a:prstGeom prst="line">
                <a:avLst/>
              </a:prstGeom>
              <a:noFill/>
              <a:ln w="2">
                <a:solidFill>
                  <a:srgbClr val="000000"/>
                </a:solidFill>
                <a:round/>
                <a:headEnd/>
                <a:tailEnd/>
              </a:ln>
            </p:spPr>
            <p:txBody>
              <a:bodyPr/>
              <a:lstStyle/>
              <a:p>
                <a:endParaRPr lang="en-US"/>
              </a:p>
            </p:txBody>
          </p:sp>
          <p:sp>
            <p:nvSpPr>
              <p:cNvPr id="98" name="Line 7129"/>
              <p:cNvSpPr>
                <a:spLocks noChangeShapeType="1"/>
              </p:cNvSpPr>
              <p:nvPr/>
            </p:nvSpPr>
            <p:spPr bwMode="auto">
              <a:xfrm flipV="1">
                <a:off x="7320897" y="5911329"/>
                <a:ext cx="1588" cy="25400"/>
              </a:xfrm>
              <a:prstGeom prst="line">
                <a:avLst/>
              </a:prstGeom>
              <a:noFill/>
              <a:ln w="2">
                <a:solidFill>
                  <a:srgbClr val="000000"/>
                </a:solidFill>
                <a:round/>
                <a:headEnd/>
                <a:tailEnd/>
              </a:ln>
            </p:spPr>
            <p:txBody>
              <a:bodyPr/>
              <a:lstStyle/>
              <a:p>
                <a:endParaRPr lang="en-US"/>
              </a:p>
            </p:txBody>
          </p:sp>
          <p:sp>
            <p:nvSpPr>
              <p:cNvPr id="99" name="Line 7130"/>
              <p:cNvSpPr>
                <a:spLocks noChangeShapeType="1"/>
              </p:cNvSpPr>
              <p:nvPr/>
            </p:nvSpPr>
            <p:spPr bwMode="auto">
              <a:xfrm flipV="1">
                <a:off x="7519334" y="5911329"/>
                <a:ext cx="1588" cy="25400"/>
              </a:xfrm>
              <a:prstGeom prst="line">
                <a:avLst/>
              </a:prstGeom>
              <a:noFill/>
              <a:ln w="2">
                <a:solidFill>
                  <a:srgbClr val="000000"/>
                </a:solidFill>
                <a:round/>
                <a:headEnd/>
                <a:tailEnd/>
              </a:ln>
            </p:spPr>
            <p:txBody>
              <a:bodyPr/>
              <a:lstStyle/>
              <a:p>
                <a:endParaRPr lang="en-US"/>
              </a:p>
            </p:txBody>
          </p:sp>
          <p:sp>
            <p:nvSpPr>
              <p:cNvPr id="100" name="Line 7131"/>
              <p:cNvSpPr>
                <a:spLocks noChangeShapeType="1"/>
              </p:cNvSpPr>
              <p:nvPr/>
            </p:nvSpPr>
            <p:spPr bwMode="auto">
              <a:xfrm flipV="1">
                <a:off x="7619347" y="5911329"/>
                <a:ext cx="1588" cy="25400"/>
              </a:xfrm>
              <a:prstGeom prst="line">
                <a:avLst/>
              </a:prstGeom>
              <a:noFill/>
              <a:ln w="2">
                <a:solidFill>
                  <a:srgbClr val="000000"/>
                </a:solidFill>
                <a:round/>
                <a:headEnd/>
                <a:tailEnd/>
              </a:ln>
            </p:spPr>
            <p:txBody>
              <a:bodyPr/>
              <a:lstStyle/>
              <a:p>
                <a:endParaRPr lang="en-US"/>
              </a:p>
            </p:txBody>
          </p:sp>
          <p:sp>
            <p:nvSpPr>
              <p:cNvPr id="101" name="Line 7132"/>
              <p:cNvSpPr>
                <a:spLocks noChangeShapeType="1"/>
              </p:cNvSpPr>
              <p:nvPr/>
            </p:nvSpPr>
            <p:spPr bwMode="auto">
              <a:xfrm flipV="1">
                <a:off x="7719359" y="5911329"/>
                <a:ext cx="1588" cy="25400"/>
              </a:xfrm>
              <a:prstGeom prst="line">
                <a:avLst/>
              </a:prstGeom>
              <a:noFill/>
              <a:ln w="2">
                <a:solidFill>
                  <a:srgbClr val="000000"/>
                </a:solidFill>
                <a:round/>
                <a:headEnd/>
                <a:tailEnd/>
              </a:ln>
            </p:spPr>
            <p:txBody>
              <a:bodyPr/>
              <a:lstStyle/>
              <a:p>
                <a:endParaRPr lang="en-US"/>
              </a:p>
            </p:txBody>
          </p:sp>
          <p:sp>
            <p:nvSpPr>
              <p:cNvPr id="102" name="Line 7146"/>
              <p:cNvSpPr>
                <a:spLocks noChangeShapeType="1"/>
              </p:cNvSpPr>
              <p:nvPr/>
            </p:nvSpPr>
            <p:spPr bwMode="auto">
              <a:xfrm>
                <a:off x="5427009" y="3555479"/>
                <a:ext cx="2392363" cy="1588"/>
              </a:xfrm>
              <a:prstGeom prst="line">
                <a:avLst/>
              </a:prstGeom>
              <a:noFill/>
              <a:ln w="2">
                <a:solidFill>
                  <a:srgbClr val="000000"/>
                </a:solidFill>
                <a:round/>
                <a:headEnd/>
                <a:tailEnd/>
              </a:ln>
            </p:spPr>
            <p:txBody>
              <a:bodyPr/>
              <a:lstStyle/>
              <a:p>
                <a:endParaRPr lang="en-US"/>
              </a:p>
            </p:txBody>
          </p:sp>
          <p:sp>
            <p:nvSpPr>
              <p:cNvPr id="103" name="Line 7147"/>
              <p:cNvSpPr>
                <a:spLocks noChangeShapeType="1"/>
              </p:cNvSpPr>
              <p:nvPr/>
            </p:nvSpPr>
            <p:spPr bwMode="auto">
              <a:xfrm>
                <a:off x="5427009" y="3555479"/>
                <a:ext cx="1588" cy="46038"/>
              </a:xfrm>
              <a:prstGeom prst="line">
                <a:avLst/>
              </a:prstGeom>
              <a:noFill/>
              <a:ln w="2">
                <a:solidFill>
                  <a:srgbClr val="000000"/>
                </a:solidFill>
                <a:round/>
                <a:headEnd/>
                <a:tailEnd/>
              </a:ln>
            </p:spPr>
            <p:txBody>
              <a:bodyPr/>
              <a:lstStyle/>
              <a:p>
                <a:endParaRPr lang="en-US"/>
              </a:p>
            </p:txBody>
          </p:sp>
          <p:sp>
            <p:nvSpPr>
              <p:cNvPr id="104" name="Line 7148"/>
              <p:cNvSpPr>
                <a:spLocks noChangeShapeType="1"/>
              </p:cNvSpPr>
              <p:nvPr/>
            </p:nvSpPr>
            <p:spPr bwMode="auto">
              <a:xfrm>
                <a:off x="5827059" y="3555479"/>
                <a:ext cx="1588" cy="46038"/>
              </a:xfrm>
              <a:prstGeom prst="line">
                <a:avLst/>
              </a:prstGeom>
              <a:noFill/>
              <a:ln w="2">
                <a:solidFill>
                  <a:srgbClr val="000000"/>
                </a:solidFill>
                <a:round/>
                <a:headEnd/>
                <a:tailEnd/>
              </a:ln>
            </p:spPr>
            <p:txBody>
              <a:bodyPr/>
              <a:lstStyle/>
              <a:p>
                <a:endParaRPr lang="en-US"/>
              </a:p>
            </p:txBody>
          </p:sp>
          <p:sp>
            <p:nvSpPr>
              <p:cNvPr id="105" name="Line 7149"/>
              <p:cNvSpPr>
                <a:spLocks noChangeShapeType="1"/>
              </p:cNvSpPr>
              <p:nvPr/>
            </p:nvSpPr>
            <p:spPr bwMode="auto">
              <a:xfrm>
                <a:off x="6222347" y="3555479"/>
                <a:ext cx="1588" cy="46038"/>
              </a:xfrm>
              <a:prstGeom prst="line">
                <a:avLst/>
              </a:prstGeom>
              <a:noFill/>
              <a:ln w="2">
                <a:solidFill>
                  <a:srgbClr val="000000"/>
                </a:solidFill>
                <a:round/>
                <a:headEnd/>
                <a:tailEnd/>
              </a:ln>
            </p:spPr>
            <p:txBody>
              <a:bodyPr/>
              <a:lstStyle/>
              <a:p>
                <a:endParaRPr lang="en-US"/>
              </a:p>
            </p:txBody>
          </p:sp>
          <p:sp>
            <p:nvSpPr>
              <p:cNvPr id="106" name="Line 7150"/>
              <p:cNvSpPr>
                <a:spLocks noChangeShapeType="1"/>
              </p:cNvSpPr>
              <p:nvPr/>
            </p:nvSpPr>
            <p:spPr bwMode="auto">
              <a:xfrm>
                <a:off x="6622397" y="3555479"/>
                <a:ext cx="1588" cy="46038"/>
              </a:xfrm>
              <a:prstGeom prst="line">
                <a:avLst/>
              </a:prstGeom>
              <a:noFill/>
              <a:ln w="2">
                <a:solidFill>
                  <a:srgbClr val="000000"/>
                </a:solidFill>
                <a:round/>
                <a:headEnd/>
                <a:tailEnd/>
              </a:ln>
            </p:spPr>
            <p:txBody>
              <a:bodyPr/>
              <a:lstStyle/>
              <a:p>
                <a:endParaRPr lang="en-US"/>
              </a:p>
            </p:txBody>
          </p:sp>
          <p:sp>
            <p:nvSpPr>
              <p:cNvPr id="107" name="Line 7151"/>
              <p:cNvSpPr>
                <a:spLocks noChangeShapeType="1"/>
              </p:cNvSpPr>
              <p:nvPr/>
            </p:nvSpPr>
            <p:spPr bwMode="auto">
              <a:xfrm>
                <a:off x="7020859" y="3555479"/>
                <a:ext cx="1588" cy="46038"/>
              </a:xfrm>
              <a:prstGeom prst="line">
                <a:avLst/>
              </a:prstGeom>
              <a:noFill/>
              <a:ln w="2">
                <a:solidFill>
                  <a:srgbClr val="000000"/>
                </a:solidFill>
                <a:round/>
                <a:headEnd/>
                <a:tailEnd/>
              </a:ln>
            </p:spPr>
            <p:txBody>
              <a:bodyPr/>
              <a:lstStyle/>
              <a:p>
                <a:endParaRPr lang="en-US"/>
              </a:p>
            </p:txBody>
          </p:sp>
          <p:sp>
            <p:nvSpPr>
              <p:cNvPr id="108" name="Line 7152"/>
              <p:cNvSpPr>
                <a:spLocks noChangeShapeType="1"/>
              </p:cNvSpPr>
              <p:nvPr/>
            </p:nvSpPr>
            <p:spPr bwMode="auto">
              <a:xfrm>
                <a:off x="7420909" y="3555479"/>
                <a:ext cx="1588" cy="46038"/>
              </a:xfrm>
              <a:prstGeom prst="line">
                <a:avLst/>
              </a:prstGeom>
              <a:noFill/>
              <a:ln w="2">
                <a:solidFill>
                  <a:srgbClr val="000000"/>
                </a:solidFill>
                <a:round/>
                <a:headEnd/>
                <a:tailEnd/>
              </a:ln>
            </p:spPr>
            <p:txBody>
              <a:bodyPr/>
              <a:lstStyle/>
              <a:p>
                <a:endParaRPr lang="en-US"/>
              </a:p>
            </p:txBody>
          </p:sp>
          <p:sp>
            <p:nvSpPr>
              <p:cNvPr id="109" name="Line 7153"/>
              <p:cNvSpPr>
                <a:spLocks noChangeShapeType="1"/>
              </p:cNvSpPr>
              <p:nvPr/>
            </p:nvSpPr>
            <p:spPr bwMode="auto">
              <a:xfrm>
                <a:off x="7819372" y="3555479"/>
                <a:ext cx="1588" cy="46038"/>
              </a:xfrm>
              <a:prstGeom prst="line">
                <a:avLst/>
              </a:prstGeom>
              <a:noFill/>
              <a:ln w="2">
                <a:solidFill>
                  <a:srgbClr val="000000"/>
                </a:solidFill>
                <a:round/>
                <a:headEnd/>
                <a:tailEnd/>
              </a:ln>
            </p:spPr>
            <p:txBody>
              <a:bodyPr/>
              <a:lstStyle/>
              <a:p>
                <a:endParaRPr lang="en-US"/>
              </a:p>
            </p:txBody>
          </p:sp>
          <p:sp>
            <p:nvSpPr>
              <p:cNvPr id="110" name="Line 7154"/>
              <p:cNvSpPr>
                <a:spLocks noChangeShapeType="1"/>
              </p:cNvSpPr>
              <p:nvPr/>
            </p:nvSpPr>
            <p:spPr bwMode="auto">
              <a:xfrm>
                <a:off x="5527022" y="3555479"/>
                <a:ext cx="1588" cy="23813"/>
              </a:xfrm>
              <a:prstGeom prst="line">
                <a:avLst/>
              </a:prstGeom>
              <a:noFill/>
              <a:ln w="2">
                <a:solidFill>
                  <a:srgbClr val="000000"/>
                </a:solidFill>
                <a:round/>
                <a:headEnd/>
                <a:tailEnd/>
              </a:ln>
            </p:spPr>
            <p:txBody>
              <a:bodyPr/>
              <a:lstStyle/>
              <a:p>
                <a:endParaRPr lang="en-US"/>
              </a:p>
            </p:txBody>
          </p:sp>
          <p:sp>
            <p:nvSpPr>
              <p:cNvPr id="111" name="Line 7155"/>
              <p:cNvSpPr>
                <a:spLocks noChangeShapeType="1"/>
              </p:cNvSpPr>
              <p:nvPr/>
            </p:nvSpPr>
            <p:spPr bwMode="auto">
              <a:xfrm>
                <a:off x="5627034" y="3555479"/>
                <a:ext cx="1588" cy="23813"/>
              </a:xfrm>
              <a:prstGeom prst="line">
                <a:avLst/>
              </a:prstGeom>
              <a:noFill/>
              <a:ln w="2">
                <a:solidFill>
                  <a:srgbClr val="000000"/>
                </a:solidFill>
                <a:round/>
                <a:headEnd/>
                <a:tailEnd/>
              </a:ln>
            </p:spPr>
            <p:txBody>
              <a:bodyPr/>
              <a:lstStyle/>
              <a:p>
                <a:endParaRPr lang="en-US"/>
              </a:p>
            </p:txBody>
          </p:sp>
          <p:sp>
            <p:nvSpPr>
              <p:cNvPr id="112" name="Line 7156"/>
              <p:cNvSpPr>
                <a:spLocks noChangeShapeType="1"/>
              </p:cNvSpPr>
              <p:nvPr/>
            </p:nvSpPr>
            <p:spPr bwMode="auto">
              <a:xfrm>
                <a:off x="5727047" y="3555479"/>
                <a:ext cx="1588" cy="23813"/>
              </a:xfrm>
              <a:prstGeom prst="line">
                <a:avLst/>
              </a:prstGeom>
              <a:noFill/>
              <a:ln w="2">
                <a:solidFill>
                  <a:srgbClr val="000000"/>
                </a:solidFill>
                <a:round/>
                <a:headEnd/>
                <a:tailEnd/>
              </a:ln>
            </p:spPr>
            <p:txBody>
              <a:bodyPr/>
              <a:lstStyle/>
              <a:p>
                <a:endParaRPr lang="en-US"/>
              </a:p>
            </p:txBody>
          </p:sp>
          <p:sp>
            <p:nvSpPr>
              <p:cNvPr id="113" name="Line 7157"/>
              <p:cNvSpPr>
                <a:spLocks noChangeShapeType="1"/>
              </p:cNvSpPr>
              <p:nvPr/>
            </p:nvSpPr>
            <p:spPr bwMode="auto">
              <a:xfrm>
                <a:off x="5927072" y="3555479"/>
                <a:ext cx="1588" cy="23813"/>
              </a:xfrm>
              <a:prstGeom prst="line">
                <a:avLst/>
              </a:prstGeom>
              <a:noFill/>
              <a:ln w="2">
                <a:solidFill>
                  <a:srgbClr val="000000"/>
                </a:solidFill>
                <a:round/>
                <a:headEnd/>
                <a:tailEnd/>
              </a:ln>
            </p:spPr>
            <p:txBody>
              <a:bodyPr/>
              <a:lstStyle/>
              <a:p>
                <a:endParaRPr lang="en-US"/>
              </a:p>
            </p:txBody>
          </p:sp>
          <p:sp>
            <p:nvSpPr>
              <p:cNvPr id="114" name="Line 7158"/>
              <p:cNvSpPr>
                <a:spLocks noChangeShapeType="1"/>
              </p:cNvSpPr>
              <p:nvPr/>
            </p:nvSpPr>
            <p:spPr bwMode="auto">
              <a:xfrm>
                <a:off x="6025497" y="3555479"/>
                <a:ext cx="1588" cy="23813"/>
              </a:xfrm>
              <a:prstGeom prst="line">
                <a:avLst/>
              </a:prstGeom>
              <a:noFill/>
              <a:ln w="2">
                <a:solidFill>
                  <a:srgbClr val="000000"/>
                </a:solidFill>
                <a:round/>
                <a:headEnd/>
                <a:tailEnd/>
              </a:ln>
            </p:spPr>
            <p:txBody>
              <a:bodyPr/>
              <a:lstStyle/>
              <a:p>
                <a:endParaRPr lang="en-US"/>
              </a:p>
            </p:txBody>
          </p:sp>
          <p:sp>
            <p:nvSpPr>
              <p:cNvPr id="115" name="Line 7159"/>
              <p:cNvSpPr>
                <a:spLocks noChangeShapeType="1"/>
              </p:cNvSpPr>
              <p:nvPr/>
            </p:nvSpPr>
            <p:spPr bwMode="auto">
              <a:xfrm>
                <a:off x="6125509" y="3555479"/>
                <a:ext cx="1588" cy="23813"/>
              </a:xfrm>
              <a:prstGeom prst="line">
                <a:avLst/>
              </a:prstGeom>
              <a:noFill/>
              <a:ln w="2">
                <a:solidFill>
                  <a:srgbClr val="000000"/>
                </a:solidFill>
                <a:round/>
                <a:headEnd/>
                <a:tailEnd/>
              </a:ln>
            </p:spPr>
            <p:txBody>
              <a:bodyPr/>
              <a:lstStyle/>
              <a:p>
                <a:endParaRPr lang="en-US"/>
              </a:p>
            </p:txBody>
          </p:sp>
          <p:sp>
            <p:nvSpPr>
              <p:cNvPr id="116" name="Line 7160"/>
              <p:cNvSpPr>
                <a:spLocks noChangeShapeType="1"/>
              </p:cNvSpPr>
              <p:nvPr/>
            </p:nvSpPr>
            <p:spPr bwMode="auto">
              <a:xfrm>
                <a:off x="6322359" y="3555479"/>
                <a:ext cx="1588" cy="23813"/>
              </a:xfrm>
              <a:prstGeom prst="line">
                <a:avLst/>
              </a:prstGeom>
              <a:noFill/>
              <a:ln w="2">
                <a:solidFill>
                  <a:srgbClr val="000000"/>
                </a:solidFill>
                <a:round/>
                <a:headEnd/>
                <a:tailEnd/>
              </a:ln>
            </p:spPr>
            <p:txBody>
              <a:bodyPr/>
              <a:lstStyle/>
              <a:p>
                <a:endParaRPr lang="en-US"/>
              </a:p>
            </p:txBody>
          </p:sp>
          <p:sp>
            <p:nvSpPr>
              <p:cNvPr id="117" name="Line 7161"/>
              <p:cNvSpPr>
                <a:spLocks noChangeShapeType="1"/>
              </p:cNvSpPr>
              <p:nvPr/>
            </p:nvSpPr>
            <p:spPr bwMode="auto">
              <a:xfrm>
                <a:off x="6422372" y="3555479"/>
                <a:ext cx="1588" cy="23813"/>
              </a:xfrm>
              <a:prstGeom prst="line">
                <a:avLst/>
              </a:prstGeom>
              <a:noFill/>
              <a:ln w="2">
                <a:solidFill>
                  <a:srgbClr val="000000"/>
                </a:solidFill>
                <a:round/>
                <a:headEnd/>
                <a:tailEnd/>
              </a:ln>
            </p:spPr>
            <p:txBody>
              <a:bodyPr/>
              <a:lstStyle/>
              <a:p>
                <a:endParaRPr lang="en-US"/>
              </a:p>
            </p:txBody>
          </p:sp>
          <p:sp>
            <p:nvSpPr>
              <p:cNvPr id="118" name="Line 7162"/>
              <p:cNvSpPr>
                <a:spLocks noChangeShapeType="1"/>
              </p:cNvSpPr>
              <p:nvPr/>
            </p:nvSpPr>
            <p:spPr bwMode="auto">
              <a:xfrm>
                <a:off x="6522384" y="3555479"/>
                <a:ext cx="1588" cy="23813"/>
              </a:xfrm>
              <a:prstGeom prst="line">
                <a:avLst/>
              </a:prstGeom>
              <a:noFill/>
              <a:ln w="2">
                <a:solidFill>
                  <a:srgbClr val="000000"/>
                </a:solidFill>
                <a:round/>
                <a:headEnd/>
                <a:tailEnd/>
              </a:ln>
            </p:spPr>
            <p:txBody>
              <a:bodyPr/>
              <a:lstStyle/>
              <a:p>
                <a:endParaRPr lang="en-US"/>
              </a:p>
            </p:txBody>
          </p:sp>
          <p:sp>
            <p:nvSpPr>
              <p:cNvPr id="119" name="Line 7163"/>
              <p:cNvSpPr>
                <a:spLocks noChangeShapeType="1"/>
              </p:cNvSpPr>
              <p:nvPr/>
            </p:nvSpPr>
            <p:spPr bwMode="auto">
              <a:xfrm>
                <a:off x="6722409" y="3555479"/>
                <a:ext cx="1588" cy="23813"/>
              </a:xfrm>
              <a:prstGeom prst="line">
                <a:avLst/>
              </a:prstGeom>
              <a:noFill/>
              <a:ln w="2">
                <a:solidFill>
                  <a:srgbClr val="000000"/>
                </a:solidFill>
                <a:round/>
                <a:headEnd/>
                <a:tailEnd/>
              </a:ln>
            </p:spPr>
            <p:txBody>
              <a:bodyPr/>
              <a:lstStyle/>
              <a:p>
                <a:endParaRPr lang="en-US"/>
              </a:p>
            </p:txBody>
          </p:sp>
          <p:sp>
            <p:nvSpPr>
              <p:cNvPr id="120" name="Line 7164"/>
              <p:cNvSpPr>
                <a:spLocks noChangeShapeType="1"/>
              </p:cNvSpPr>
              <p:nvPr/>
            </p:nvSpPr>
            <p:spPr bwMode="auto">
              <a:xfrm>
                <a:off x="6820834" y="3555479"/>
                <a:ext cx="1588" cy="23813"/>
              </a:xfrm>
              <a:prstGeom prst="line">
                <a:avLst/>
              </a:prstGeom>
              <a:noFill/>
              <a:ln w="2">
                <a:solidFill>
                  <a:srgbClr val="000000"/>
                </a:solidFill>
                <a:round/>
                <a:headEnd/>
                <a:tailEnd/>
              </a:ln>
            </p:spPr>
            <p:txBody>
              <a:bodyPr/>
              <a:lstStyle/>
              <a:p>
                <a:endParaRPr lang="en-US"/>
              </a:p>
            </p:txBody>
          </p:sp>
          <p:sp>
            <p:nvSpPr>
              <p:cNvPr id="121" name="Line 7165"/>
              <p:cNvSpPr>
                <a:spLocks noChangeShapeType="1"/>
              </p:cNvSpPr>
              <p:nvPr/>
            </p:nvSpPr>
            <p:spPr bwMode="auto">
              <a:xfrm>
                <a:off x="6920847" y="3555479"/>
                <a:ext cx="1588" cy="23813"/>
              </a:xfrm>
              <a:prstGeom prst="line">
                <a:avLst/>
              </a:prstGeom>
              <a:noFill/>
              <a:ln w="2">
                <a:solidFill>
                  <a:srgbClr val="000000"/>
                </a:solidFill>
                <a:round/>
                <a:headEnd/>
                <a:tailEnd/>
              </a:ln>
            </p:spPr>
            <p:txBody>
              <a:bodyPr/>
              <a:lstStyle/>
              <a:p>
                <a:endParaRPr lang="en-US"/>
              </a:p>
            </p:txBody>
          </p:sp>
          <p:sp>
            <p:nvSpPr>
              <p:cNvPr id="122" name="Line 7166"/>
              <p:cNvSpPr>
                <a:spLocks noChangeShapeType="1"/>
              </p:cNvSpPr>
              <p:nvPr/>
            </p:nvSpPr>
            <p:spPr bwMode="auto">
              <a:xfrm>
                <a:off x="7120872" y="3555479"/>
                <a:ext cx="1588" cy="23813"/>
              </a:xfrm>
              <a:prstGeom prst="line">
                <a:avLst/>
              </a:prstGeom>
              <a:noFill/>
              <a:ln w="2">
                <a:solidFill>
                  <a:srgbClr val="000000"/>
                </a:solidFill>
                <a:round/>
                <a:headEnd/>
                <a:tailEnd/>
              </a:ln>
            </p:spPr>
            <p:txBody>
              <a:bodyPr/>
              <a:lstStyle/>
              <a:p>
                <a:endParaRPr lang="en-US"/>
              </a:p>
            </p:txBody>
          </p:sp>
          <p:sp>
            <p:nvSpPr>
              <p:cNvPr id="123" name="Line 7167"/>
              <p:cNvSpPr>
                <a:spLocks noChangeShapeType="1"/>
              </p:cNvSpPr>
              <p:nvPr/>
            </p:nvSpPr>
            <p:spPr bwMode="auto">
              <a:xfrm>
                <a:off x="7220884" y="3555479"/>
                <a:ext cx="1588" cy="23813"/>
              </a:xfrm>
              <a:prstGeom prst="line">
                <a:avLst/>
              </a:prstGeom>
              <a:noFill/>
              <a:ln w="2">
                <a:solidFill>
                  <a:srgbClr val="000000"/>
                </a:solidFill>
                <a:round/>
                <a:headEnd/>
                <a:tailEnd/>
              </a:ln>
            </p:spPr>
            <p:txBody>
              <a:bodyPr/>
              <a:lstStyle/>
              <a:p>
                <a:endParaRPr lang="en-US"/>
              </a:p>
            </p:txBody>
          </p:sp>
          <p:sp>
            <p:nvSpPr>
              <p:cNvPr id="124" name="Line 7168"/>
              <p:cNvSpPr>
                <a:spLocks noChangeShapeType="1"/>
              </p:cNvSpPr>
              <p:nvPr/>
            </p:nvSpPr>
            <p:spPr bwMode="auto">
              <a:xfrm>
                <a:off x="7320897" y="3555479"/>
                <a:ext cx="1588" cy="23813"/>
              </a:xfrm>
              <a:prstGeom prst="line">
                <a:avLst/>
              </a:prstGeom>
              <a:noFill/>
              <a:ln w="2">
                <a:solidFill>
                  <a:srgbClr val="000000"/>
                </a:solidFill>
                <a:round/>
                <a:headEnd/>
                <a:tailEnd/>
              </a:ln>
            </p:spPr>
            <p:txBody>
              <a:bodyPr/>
              <a:lstStyle/>
              <a:p>
                <a:endParaRPr lang="en-US"/>
              </a:p>
            </p:txBody>
          </p:sp>
          <p:sp>
            <p:nvSpPr>
              <p:cNvPr id="125" name="Line 7169"/>
              <p:cNvSpPr>
                <a:spLocks noChangeShapeType="1"/>
              </p:cNvSpPr>
              <p:nvPr/>
            </p:nvSpPr>
            <p:spPr bwMode="auto">
              <a:xfrm>
                <a:off x="7519334" y="3555479"/>
                <a:ext cx="1588" cy="23813"/>
              </a:xfrm>
              <a:prstGeom prst="line">
                <a:avLst/>
              </a:prstGeom>
              <a:noFill/>
              <a:ln w="2">
                <a:solidFill>
                  <a:srgbClr val="000000"/>
                </a:solidFill>
                <a:round/>
                <a:headEnd/>
                <a:tailEnd/>
              </a:ln>
            </p:spPr>
            <p:txBody>
              <a:bodyPr/>
              <a:lstStyle/>
              <a:p>
                <a:endParaRPr lang="en-US"/>
              </a:p>
            </p:txBody>
          </p:sp>
          <p:sp>
            <p:nvSpPr>
              <p:cNvPr id="126" name="Line 7170"/>
              <p:cNvSpPr>
                <a:spLocks noChangeShapeType="1"/>
              </p:cNvSpPr>
              <p:nvPr/>
            </p:nvSpPr>
            <p:spPr bwMode="auto">
              <a:xfrm>
                <a:off x="7619347" y="3555479"/>
                <a:ext cx="1588" cy="23813"/>
              </a:xfrm>
              <a:prstGeom prst="line">
                <a:avLst/>
              </a:prstGeom>
              <a:noFill/>
              <a:ln w="2">
                <a:solidFill>
                  <a:srgbClr val="000000"/>
                </a:solidFill>
                <a:round/>
                <a:headEnd/>
                <a:tailEnd/>
              </a:ln>
            </p:spPr>
            <p:txBody>
              <a:bodyPr/>
              <a:lstStyle/>
              <a:p>
                <a:endParaRPr lang="en-US"/>
              </a:p>
            </p:txBody>
          </p:sp>
          <p:sp>
            <p:nvSpPr>
              <p:cNvPr id="127" name="Line 7171"/>
              <p:cNvSpPr>
                <a:spLocks noChangeShapeType="1"/>
              </p:cNvSpPr>
              <p:nvPr/>
            </p:nvSpPr>
            <p:spPr bwMode="auto">
              <a:xfrm>
                <a:off x="7719359" y="3555479"/>
                <a:ext cx="1588" cy="23813"/>
              </a:xfrm>
              <a:prstGeom prst="line">
                <a:avLst/>
              </a:prstGeom>
              <a:noFill/>
              <a:ln w="2">
                <a:solidFill>
                  <a:srgbClr val="000000"/>
                </a:solidFill>
                <a:round/>
                <a:headEnd/>
                <a:tailEnd/>
              </a:ln>
            </p:spPr>
            <p:txBody>
              <a:bodyPr/>
              <a:lstStyle/>
              <a:p>
                <a:endParaRPr lang="en-US"/>
              </a:p>
            </p:txBody>
          </p:sp>
          <p:sp>
            <p:nvSpPr>
              <p:cNvPr id="128" name="Line 7172"/>
              <p:cNvSpPr>
                <a:spLocks noChangeShapeType="1"/>
              </p:cNvSpPr>
              <p:nvPr/>
            </p:nvSpPr>
            <p:spPr bwMode="auto">
              <a:xfrm flipV="1">
                <a:off x="5427009" y="3555479"/>
                <a:ext cx="1588" cy="2381250"/>
              </a:xfrm>
              <a:prstGeom prst="line">
                <a:avLst/>
              </a:prstGeom>
              <a:noFill/>
              <a:ln w="2">
                <a:solidFill>
                  <a:srgbClr val="000000"/>
                </a:solidFill>
                <a:round/>
                <a:headEnd/>
                <a:tailEnd/>
              </a:ln>
            </p:spPr>
            <p:txBody>
              <a:bodyPr/>
              <a:lstStyle/>
              <a:p>
                <a:endParaRPr lang="en-US"/>
              </a:p>
            </p:txBody>
          </p:sp>
          <p:sp>
            <p:nvSpPr>
              <p:cNvPr id="129" name="Line 7173"/>
              <p:cNvSpPr>
                <a:spLocks noChangeShapeType="1"/>
              </p:cNvSpPr>
              <p:nvPr/>
            </p:nvSpPr>
            <p:spPr bwMode="auto">
              <a:xfrm>
                <a:off x="5427009" y="5936729"/>
                <a:ext cx="47625" cy="1588"/>
              </a:xfrm>
              <a:prstGeom prst="line">
                <a:avLst/>
              </a:prstGeom>
              <a:noFill/>
              <a:ln w="2">
                <a:solidFill>
                  <a:srgbClr val="000000"/>
                </a:solidFill>
                <a:round/>
                <a:headEnd/>
                <a:tailEnd/>
              </a:ln>
            </p:spPr>
            <p:txBody>
              <a:bodyPr/>
              <a:lstStyle/>
              <a:p>
                <a:endParaRPr lang="en-US"/>
              </a:p>
            </p:txBody>
          </p:sp>
          <p:sp>
            <p:nvSpPr>
              <p:cNvPr id="130" name="Freeform 7174"/>
              <p:cNvSpPr>
                <a:spLocks/>
              </p:cNvSpPr>
              <p:nvPr/>
            </p:nvSpPr>
            <p:spPr bwMode="auto">
              <a:xfrm>
                <a:off x="5222222" y="5879579"/>
                <a:ext cx="14288" cy="53975"/>
              </a:xfrm>
              <a:custGeom>
                <a:avLst/>
                <a:gdLst>
                  <a:gd name="T0" fmla="*/ 0 w 9"/>
                  <a:gd name="T1" fmla="*/ 11112 h 34"/>
                  <a:gd name="T2" fmla="*/ 6350 w 9"/>
                  <a:gd name="T3" fmla="*/ 7937 h 34"/>
                  <a:gd name="T4" fmla="*/ 14288 w 9"/>
                  <a:gd name="T5" fmla="*/ 0 h 34"/>
                  <a:gd name="T6" fmla="*/ 14288 w 9"/>
                  <a:gd name="T7" fmla="*/ 53975 h 34"/>
                  <a:gd name="T8" fmla="*/ 0 60000 65536"/>
                  <a:gd name="T9" fmla="*/ 0 60000 65536"/>
                  <a:gd name="T10" fmla="*/ 0 60000 65536"/>
                  <a:gd name="T11" fmla="*/ 0 60000 65536"/>
                  <a:gd name="T12" fmla="*/ 0 w 9"/>
                  <a:gd name="T13" fmla="*/ 0 h 34"/>
                  <a:gd name="T14" fmla="*/ 9 w 9"/>
                  <a:gd name="T15" fmla="*/ 34 h 34"/>
                </a:gdLst>
                <a:ahLst/>
                <a:cxnLst>
                  <a:cxn ang="T8">
                    <a:pos x="T0" y="T1"/>
                  </a:cxn>
                  <a:cxn ang="T9">
                    <a:pos x="T2" y="T3"/>
                  </a:cxn>
                  <a:cxn ang="T10">
                    <a:pos x="T4" y="T5"/>
                  </a:cxn>
                  <a:cxn ang="T11">
                    <a:pos x="T6" y="T7"/>
                  </a:cxn>
                </a:cxnLst>
                <a:rect l="T12" t="T13" r="T14" b="T15"/>
                <a:pathLst>
                  <a:path w="9" h="34">
                    <a:moveTo>
                      <a:pt x="0" y="7"/>
                    </a:moveTo>
                    <a:lnTo>
                      <a:pt x="4" y="5"/>
                    </a:lnTo>
                    <a:lnTo>
                      <a:pt x="9" y="0"/>
                    </a:lnTo>
                    <a:lnTo>
                      <a:pt x="9" y="34"/>
                    </a:lnTo>
                  </a:path>
                </a:pathLst>
              </a:custGeom>
              <a:noFill/>
              <a:ln w="2">
                <a:solidFill>
                  <a:srgbClr val="000000"/>
                </a:solidFill>
                <a:round/>
                <a:headEnd/>
                <a:tailEnd/>
              </a:ln>
            </p:spPr>
            <p:txBody>
              <a:bodyPr/>
              <a:lstStyle/>
              <a:p>
                <a:endParaRPr lang="en-US"/>
              </a:p>
            </p:txBody>
          </p:sp>
          <p:sp>
            <p:nvSpPr>
              <p:cNvPr id="131" name="Freeform 7175"/>
              <p:cNvSpPr>
                <a:spLocks/>
              </p:cNvSpPr>
              <p:nvPr/>
            </p:nvSpPr>
            <p:spPr bwMode="auto">
              <a:xfrm>
                <a:off x="5266672" y="5881167"/>
                <a:ext cx="38100" cy="58738"/>
              </a:xfrm>
              <a:custGeom>
                <a:avLst/>
                <a:gdLst>
                  <a:gd name="T0" fmla="*/ 15875 w 24"/>
                  <a:gd name="T1" fmla="*/ 0 h 37"/>
                  <a:gd name="T2" fmla="*/ 7938 w 24"/>
                  <a:gd name="T3" fmla="*/ 3175 h 37"/>
                  <a:gd name="T4" fmla="*/ 3175 w 24"/>
                  <a:gd name="T5" fmla="*/ 11113 h 37"/>
                  <a:gd name="T6" fmla="*/ 0 w 24"/>
                  <a:gd name="T7" fmla="*/ 25400 h 37"/>
                  <a:gd name="T8" fmla="*/ 0 w 24"/>
                  <a:gd name="T9" fmla="*/ 33338 h 37"/>
                  <a:gd name="T10" fmla="*/ 3175 w 24"/>
                  <a:gd name="T11" fmla="*/ 47625 h 37"/>
                  <a:gd name="T12" fmla="*/ 7938 w 24"/>
                  <a:gd name="T13" fmla="*/ 55563 h 37"/>
                  <a:gd name="T14" fmla="*/ 15875 w 24"/>
                  <a:gd name="T15" fmla="*/ 58738 h 37"/>
                  <a:gd name="T16" fmla="*/ 22225 w 24"/>
                  <a:gd name="T17" fmla="*/ 58738 h 37"/>
                  <a:gd name="T18" fmla="*/ 30163 w 24"/>
                  <a:gd name="T19" fmla="*/ 55563 h 37"/>
                  <a:gd name="T20" fmla="*/ 36513 w 24"/>
                  <a:gd name="T21" fmla="*/ 47625 h 37"/>
                  <a:gd name="T22" fmla="*/ 38100 w 24"/>
                  <a:gd name="T23" fmla="*/ 33338 h 37"/>
                  <a:gd name="T24" fmla="*/ 38100 w 24"/>
                  <a:gd name="T25" fmla="*/ 25400 h 37"/>
                  <a:gd name="T26" fmla="*/ 36513 w 24"/>
                  <a:gd name="T27" fmla="*/ 11113 h 37"/>
                  <a:gd name="T28" fmla="*/ 30163 w 24"/>
                  <a:gd name="T29" fmla="*/ 3175 h 37"/>
                  <a:gd name="T30" fmla="*/ 22225 w 24"/>
                  <a:gd name="T31" fmla="*/ 0 h 37"/>
                  <a:gd name="T32" fmla="*/ 15875 w 24"/>
                  <a:gd name="T33" fmla="*/ 0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37"/>
                  <a:gd name="T53" fmla="*/ 24 w 24"/>
                  <a:gd name="T54" fmla="*/ 37 h 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37">
                    <a:moveTo>
                      <a:pt x="10" y="0"/>
                    </a:moveTo>
                    <a:lnTo>
                      <a:pt x="5" y="2"/>
                    </a:lnTo>
                    <a:lnTo>
                      <a:pt x="2" y="7"/>
                    </a:lnTo>
                    <a:lnTo>
                      <a:pt x="0" y="16"/>
                    </a:lnTo>
                    <a:lnTo>
                      <a:pt x="0" y="21"/>
                    </a:lnTo>
                    <a:lnTo>
                      <a:pt x="2" y="30"/>
                    </a:lnTo>
                    <a:lnTo>
                      <a:pt x="5" y="35"/>
                    </a:lnTo>
                    <a:lnTo>
                      <a:pt x="10" y="37"/>
                    </a:lnTo>
                    <a:lnTo>
                      <a:pt x="14" y="37"/>
                    </a:lnTo>
                    <a:lnTo>
                      <a:pt x="19" y="35"/>
                    </a:lnTo>
                    <a:lnTo>
                      <a:pt x="23" y="30"/>
                    </a:lnTo>
                    <a:lnTo>
                      <a:pt x="24" y="21"/>
                    </a:lnTo>
                    <a:lnTo>
                      <a:pt x="24" y="16"/>
                    </a:lnTo>
                    <a:lnTo>
                      <a:pt x="23" y="7"/>
                    </a:lnTo>
                    <a:lnTo>
                      <a:pt x="19" y="2"/>
                    </a:lnTo>
                    <a:lnTo>
                      <a:pt x="14" y="0"/>
                    </a:lnTo>
                    <a:lnTo>
                      <a:pt x="10" y="0"/>
                    </a:lnTo>
                  </a:path>
                </a:pathLst>
              </a:custGeom>
              <a:noFill/>
              <a:ln w="2">
                <a:solidFill>
                  <a:srgbClr val="000000"/>
                </a:solidFill>
                <a:round/>
                <a:headEnd/>
                <a:tailEnd/>
              </a:ln>
            </p:spPr>
            <p:txBody>
              <a:bodyPr/>
              <a:lstStyle/>
              <a:p>
                <a:endParaRPr lang="en-US"/>
              </a:p>
            </p:txBody>
          </p:sp>
          <p:sp>
            <p:nvSpPr>
              <p:cNvPr id="132" name="Line 7176"/>
              <p:cNvSpPr>
                <a:spLocks noChangeShapeType="1"/>
              </p:cNvSpPr>
              <p:nvPr/>
            </p:nvSpPr>
            <p:spPr bwMode="auto">
              <a:xfrm>
                <a:off x="5322234" y="5895454"/>
                <a:ext cx="33338" cy="1588"/>
              </a:xfrm>
              <a:prstGeom prst="line">
                <a:avLst/>
              </a:prstGeom>
              <a:noFill/>
              <a:ln w="2">
                <a:solidFill>
                  <a:srgbClr val="000000"/>
                </a:solidFill>
                <a:round/>
                <a:headEnd/>
                <a:tailEnd/>
              </a:ln>
            </p:spPr>
            <p:txBody>
              <a:bodyPr/>
              <a:lstStyle/>
              <a:p>
                <a:endParaRPr lang="en-US"/>
              </a:p>
            </p:txBody>
          </p:sp>
          <p:sp>
            <p:nvSpPr>
              <p:cNvPr id="133" name="Freeform 7177"/>
              <p:cNvSpPr>
                <a:spLocks/>
              </p:cNvSpPr>
              <p:nvPr/>
            </p:nvSpPr>
            <p:spPr bwMode="auto">
              <a:xfrm>
                <a:off x="5366684" y="5870054"/>
                <a:ext cx="26988" cy="36513"/>
              </a:xfrm>
              <a:custGeom>
                <a:avLst/>
                <a:gdLst>
                  <a:gd name="T0" fmla="*/ 25400 w 17"/>
                  <a:gd name="T1" fmla="*/ 0 h 23"/>
                  <a:gd name="T2" fmla="*/ 4763 w 17"/>
                  <a:gd name="T3" fmla="*/ 0 h 23"/>
                  <a:gd name="T4" fmla="*/ 3175 w 17"/>
                  <a:gd name="T5" fmla="*/ 17463 h 23"/>
                  <a:gd name="T6" fmla="*/ 4763 w 17"/>
                  <a:gd name="T7" fmla="*/ 14288 h 23"/>
                  <a:gd name="T8" fmla="*/ 11113 w 17"/>
                  <a:gd name="T9" fmla="*/ 11113 h 23"/>
                  <a:gd name="T10" fmla="*/ 15875 w 17"/>
                  <a:gd name="T11" fmla="*/ 11113 h 23"/>
                  <a:gd name="T12" fmla="*/ 22225 w 17"/>
                  <a:gd name="T13" fmla="*/ 14288 h 23"/>
                  <a:gd name="T14" fmla="*/ 25400 w 17"/>
                  <a:gd name="T15" fmla="*/ 17463 h 23"/>
                  <a:gd name="T16" fmla="*/ 26988 w 17"/>
                  <a:gd name="T17" fmla="*/ 22225 h 23"/>
                  <a:gd name="T18" fmla="*/ 26988 w 17"/>
                  <a:gd name="T19" fmla="*/ 25400 h 23"/>
                  <a:gd name="T20" fmla="*/ 25400 w 17"/>
                  <a:gd name="T21" fmla="*/ 31750 h 23"/>
                  <a:gd name="T22" fmla="*/ 22225 w 17"/>
                  <a:gd name="T23" fmla="*/ 33338 h 23"/>
                  <a:gd name="T24" fmla="*/ 15875 w 17"/>
                  <a:gd name="T25" fmla="*/ 36513 h 23"/>
                  <a:gd name="T26" fmla="*/ 11113 w 17"/>
                  <a:gd name="T27" fmla="*/ 36513 h 23"/>
                  <a:gd name="T28" fmla="*/ 4763 w 17"/>
                  <a:gd name="T29" fmla="*/ 33338 h 23"/>
                  <a:gd name="T30" fmla="*/ 0 w 17"/>
                  <a:gd name="T31" fmla="*/ 28575 h 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
                  <a:gd name="T49" fmla="*/ 0 h 23"/>
                  <a:gd name="T50" fmla="*/ 17 w 17"/>
                  <a:gd name="T51" fmla="*/ 23 h 2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 h="23">
                    <a:moveTo>
                      <a:pt x="16" y="0"/>
                    </a:moveTo>
                    <a:lnTo>
                      <a:pt x="3" y="0"/>
                    </a:lnTo>
                    <a:lnTo>
                      <a:pt x="2" y="11"/>
                    </a:lnTo>
                    <a:lnTo>
                      <a:pt x="3" y="9"/>
                    </a:lnTo>
                    <a:lnTo>
                      <a:pt x="7" y="7"/>
                    </a:lnTo>
                    <a:lnTo>
                      <a:pt x="10" y="7"/>
                    </a:lnTo>
                    <a:lnTo>
                      <a:pt x="14" y="9"/>
                    </a:lnTo>
                    <a:lnTo>
                      <a:pt x="16" y="11"/>
                    </a:lnTo>
                    <a:lnTo>
                      <a:pt x="17" y="14"/>
                    </a:lnTo>
                    <a:lnTo>
                      <a:pt x="17" y="16"/>
                    </a:lnTo>
                    <a:lnTo>
                      <a:pt x="16" y="20"/>
                    </a:lnTo>
                    <a:lnTo>
                      <a:pt x="14" y="21"/>
                    </a:lnTo>
                    <a:lnTo>
                      <a:pt x="10" y="23"/>
                    </a:lnTo>
                    <a:lnTo>
                      <a:pt x="7" y="23"/>
                    </a:lnTo>
                    <a:lnTo>
                      <a:pt x="3" y="21"/>
                    </a:lnTo>
                    <a:lnTo>
                      <a:pt x="0" y="18"/>
                    </a:lnTo>
                  </a:path>
                </a:pathLst>
              </a:custGeom>
              <a:noFill/>
              <a:ln w="2">
                <a:solidFill>
                  <a:srgbClr val="000000"/>
                </a:solidFill>
                <a:round/>
                <a:headEnd/>
                <a:tailEnd/>
              </a:ln>
            </p:spPr>
            <p:txBody>
              <a:bodyPr/>
              <a:lstStyle/>
              <a:p>
                <a:endParaRPr lang="en-US"/>
              </a:p>
            </p:txBody>
          </p:sp>
          <p:sp>
            <p:nvSpPr>
              <p:cNvPr id="134" name="Line 7178"/>
              <p:cNvSpPr>
                <a:spLocks noChangeShapeType="1"/>
              </p:cNvSpPr>
              <p:nvPr/>
            </p:nvSpPr>
            <p:spPr bwMode="auto">
              <a:xfrm>
                <a:off x="5427009" y="5458892"/>
                <a:ext cx="47625" cy="1588"/>
              </a:xfrm>
              <a:prstGeom prst="line">
                <a:avLst/>
              </a:prstGeom>
              <a:noFill/>
              <a:ln w="2">
                <a:solidFill>
                  <a:srgbClr val="000000"/>
                </a:solidFill>
                <a:round/>
                <a:headEnd/>
                <a:tailEnd/>
              </a:ln>
            </p:spPr>
            <p:txBody>
              <a:bodyPr/>
              <a:lstStyle/>
              <a:p>
                <a:endParaRPr lang="en-US"/>
              </a:p>
            </p:txBody>
          </p:sp>
          <p:sp>
            <p:nvSpPr>
              <p:cNvPr id="135" name="Freeform 7179"/>
              <p:cNvSpPr>
                <a:spLocks/>
              </p:cNvSpPr>
              <p:nvPr/>
            </p:nvSpPr>
            <p:spPr bwMode="auto">
              <a:xfrm>
                <a:off x="5222222" y="5435079"/>
                <a:ext cx="14288" cy="55563"/>
              </a:xfrm>
              <a:custGeom>
                <a:avLst/>
                <a:gdLst>
                  <a:gd name="T0" fmla="*/ 0 w 9"/>
                  <a:gd name="T1" fmla="*/ 11113 h 35"/>
                  <a:gd name="T2" fmla="*/ 6350 w 9"/>
                  <a:gd name="T3" fmla="*/ 7938 h 35"/>
                  <a:gd name="T4" fmla="*/ 14288 w 9"/>
                  <a:gd name="T5" fmla="*/ 0 h 35"/>
                  <a:gd name="T6" fmla="*/ 14288 w 9"/>
                  <a:gd name="T7" fmla="*/ 55563 h 35"/>
                  <a:gd name="T8" fmla="*/ 0 60000 65536"/>
                  <a:gd name="T9" fmla="*/ 0 60000 65536"/>
                  <a:gd name="T10" fmla="*/ 0 60000 65536"/>
                  <a:gd name="T11" fmla="*/ 0 60000 65536"/>
                  <a:gd name="T12" fmla="*/ 0 w 9"/>
                  <a:gd name="T13" fmla="*/ 0 h 35"/>
                  <a:gd name="T14" fmla="*/ 9 w 9"/>
                  <a:gd name="T15" fmla="*/ 35 h 35"/>
                </a:gdLst>
                <a:ahLst/>
                <a:cxnLst>
                  <a:cxn ang="T8">
                    <a:pos x="T0" y="T1"/>
                  </a:cxn>
                  <a:cxn ang="T9">
                    <a:pos x="T2" y="T3"/>
                  </a:cxn>
                  <a:cxn ang="T10">
                    <a:pos x="T4" y="T5"/>
                  </a:cxn>
                  <a:cxn ang="T11">
                    <a:pos x="T6" y="T7"/>
                  </a:cxn>
                </a:cxnLst>
                <a:rect l="T12" t="T13" r="T14" b="T15"/>
                <a:pathLst>
                  <a:path w="9" h="35">
                    <a:moveTo>
                      <a:pt x="0" y="7"/>
                    </a:moveTo>
                    <a:lnTo>
                      <a:pt x="4" y="5"/>
                    </a:lnTo>
                    <a:lnTo>
                      <a:pt x="9" y="0"/>
                    </a:lnTo>
                    <a:lnTo>
                      <a:pt x="9" y="35"/>
                    </a:lnTo>
                  </a:path>
                </a:pathLst>
              </a:custGeom>
              <a:noFill/>
              <a:ln w="2">
                <a:solidFill>
                  <a:srgbClr val="000000"/>
                </a:solidFill>
                <a:round/>
                <a:headEnd/>
                <a:tailEnd/>
              </a:ln>
            </p:spPr>
            <p:txBody>
              <a:bodyPr/>
              <a:lstStyle/>
              <a:p>
                <a:endParaRPr lang="en-US"/>
              </a:p>
            </p:txBody>
          </p:sp>
          <p:sp>
            <p:nvSpPr>
              <p:cNvPr id="136" name="Freeform 7180"/>
              <p:cNvSpPr>
                <a:spLocks/>
              </p:cNvSpPr>
              <p:nvPr/>
            </p:nvSpPr>
            <p:spPr bwMode="auto">
              <a:xfrm>
                <a:off x="5266672" y="5436667"/>
                <a:ext cx="38100" cy="58738"/>
              </a:xfrm>
              <a:custGeom>
                <a:avLst/>
                <a:gdLst>
                  <a:gd name="T0" fmla="*/ 15875 w 24"/>
                  <a:gd name="T1" fmla="*/ 0 h 37"/>
                  <a:gd name="T2" fmla="*/ 7938 w 24"/>
                  <a:gd name="T3" fmla="*/ 3175 h 37"/>
                  <a:gd name="T4" fmla="*/ 3175 w 24"/>
                  <a:gd name="T5" fmla="*/ 11113 h 37"/>
                  <a:gd name="T6" fmla="*/ 0 w 24"/>
                  <a:gd name="T7" fmla="*/ 25400 h 37"/>
                  <a:gd name="T8" fmla="*/ 0 w 24"/>
                  <a:gd name="T9" fmla="*/ 33338 h 37"/>
                  <a:gd name="T10" fmla="*/ 3175 w 24"/>
                  <a:gd name="T11" fmla="*/ 47625 h 37"/>
                  <a:gd name="T12" fmla="*/ 7938 w 24"/>
                  <a:gd name="T13" fmla="*/ 55563 h 37"/>
                  <a:gd name="T14" fmla="*/ 15875 w 24"/>
                  <a:gd name="T15" fmla="*/ 58738 h 37"/>
                  <a:gd name="T16" fmla="*/ 22225 w 24"/>
                  <a:gd name="T17" fmla="*/ 58738 h 37"/>
                  <a:gd name="T18" fmla="*/ 30163 w 24"/>
                  <a:gd name="T19" fmla="*/ 55563 h 37"/>
                  <a:gd name="T20" fmla="*/ 36513 w 24"/>
                  <a:gd name="T21" fmla="*/ 47625 h 37"/>
                  <a:gd name="T22" fmla="*/ 38100 w 24"/>
                  <a:gd name="T23" fmla="*/ 33338 h 37"/>
                  <a:gd name="T24" fmla="*/ 38100 w 24"/>
                  <a:gd name="T25" fmla="*/ 25400 h 37"/>
                  <a:gd name="T26" fmla="*/ 36513 w 24"/>
                  <a:gd name="T27" fmla="*/ 11113 h 37"/>
                  <a:gd name="T28" fmla="*/ 30163 w 24"/>
                  <a:gd name="T29" fmla="*/ 3175 h 37"/>
                  <a:gd name="T30" fmla="*/ 22225 w 24"/>
                  <a:gd name="T31" fmla="*/ 0 h 37"/>
                  <a:gd name="T32" fmla="*/ 15875 w 24"/>
                  <a:gd name="T33" fmla="*/ 0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37"/>
                  <a:gd name="T53" fmla="*/ 24 w 24"/>
                  <a:gd name="T54" fmla="*/ 37 h 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37">
                    <a:moveTo>
                      <a:pt x="10" y="0"/>
                    </a:moveTo>
                    <a:lnTo>
                      <a:pt x="5" y="2"/>
                    </a:lnTo>
                    <a:lnTo>
                      <a:pt x="2" y="7"/>
                    </a:lnTo>
                    <a:lnTo>
                      <a:pt x="0" y="16"/>
                    </a:lnTo>
                    <a:lnTo>
                      <a:pt x="0" y="21"/>
                    </a:lnTo>
                    <a:lnTo>
                      <a:pt x="2" y="30"/>
                    </a:lnTo>
                    <a:lnTo>
                      <a:pt x="5" y="35"/>
                    </a:lnTo>
                    <a:lnTo>
                      <a:pt x="10" y="37"/>
                    </a:lnTo>
                    <a:lnTo>
                      <a:pt x="14" y="37"/>
                    </a:lnTo>
                    <a:lnTo>
                      <a:pt x="19" y="35"/>
                    </a:lnTo>
                    <a:lnTo>
                      <a:pt x="23" y="30"/>
                    </a:lnTo>
                    <a:lnTo>
                      <a:pt x="24" y="21"/>
                    </a:lnTo>
                    <a:lnTo>
                      <a:pt x="24" y="16"/>
                    </a:lnTo>
                    <a:lnTo>
                      <a:pt x="23" y="7"/>
                    </a:lnTo>
                    <a:lnTo>
                      <a:pt x="19" y="2"/>
                    </a:lnTo>
                    <a:lnTo>
                      <a:pt x="14" y="0"/>
                    </a:lnTo>
                    <a:lnTo>
                      <a:pt x="10" y="0"/>
                    </a:lnTo>
                  </a:path>
                </a:pathLst>
              </a:custGeom>
              <a:noFill/>
              <a:ln w="2">
                <a:solidFill>
                  <a:srgbClr val="000000"/>
                </a:solidFill>
                <a:round/>
                <a:headEnd/>
                <a:tailEnd/>
              </a:ln>
            </p:spPr>
            <p:txBody>
              <a:bodyPr/>
              <a:lstStyle/>
              <a:p>
                <a:endParaRPr lang="en-US"/>
              </a:p>
            </p:txBody>
          </p:sp>
          <p:sp>
            <p:nvSpPr>
              <p:cNvPr id="137" name="Line 7181"/>
              <p:cNvSpPr>
                <a:spLocks noChangeShapeType="1"/>
              </p:cNvSpPr>
              <p:nvPr/>
            </p:nvSpPr>
            <p:spPr bwMode="auto">
              <a:xfrm>
                <a:off x="5322234" y="5450954"/>
                <a:ext cx="33338" cy="1588"/>
              </a:xfrm>
              <a:prstGeom prst="line">
                <a:avLst/>
              </a:prstGeom>
              <a:noFill/>
              <a:ln w="2">
                <a:solidFill>
                  <a:srgbClr val="000000"/>
                </a:solidFill>
                <a:round/>
                <a:headEnd/>
                <a:tailEnd/>
              </a:ln>
            </p:spPr>
            <p:txBody>
              <a:bodyPr/>
              <a:lstStyle/>
              <a:p>
                <a:endParaRPr lang="en-US"/>
              </a:p>
            </p:txBody>
          </p:sp>
          <p:sp>
            <p:nvSpPr>
              <p:cNvPr id="138" name="Freeform 7182"/>
              <p:cNvSpPr>
                <a:spLocks/>
              </p:cNvSpPr>
              <p:nvPr/>
            </p:nvSpPr>
            <p:spPr bwMode="auto">
              <a:xfrm>
                <a:off x="5366684" y="5428729"/>
                <a:ext cx="26988" cy="25400"/>
              </a:xfrm>
              <a:custGeom>
                <a:avLst/>
                <a:gdLst>
                  <a:gd name="T0" fmla="*/ 19050 w 17"/>
                  <a:gd name="T1" fmla="*/ 0 h 16"/>
                  <a:gd name="T2" fmla="*/ 0 w 17"/>
                  <a:gd name="T3" fmla="*/ 25400 h 16"/>
                  <a:gd name="T4" fmla="*/ 26988 w 17"/>
                  <a:gd name="T5" fmla="*/ 25400 h 16"/>
                  <a:gd name="T6" fmla="*/ 0 60000 65536"/>
                  <a:gd name="T7" fmla="*/ 0 60000 65536"/>
                  <a:gd name="T8" fmla="*/ 0 60000 65536"/>
                  <a:gd name="T9" fmla="*/ 0 w 17"/>
                  <a:gd name="T10" fmla="*/ 0 h 16"/>
                  <a:gd name="T11" fmla="*/ 17 w 17"/>
                  <a:gd name="T12" fmla="*/ 16 h 16"/>
                </a:gdLst>
                <a:ahLst/>
                <a:cxnLst>
                  <a:cxn ang="T6">
                    <a:pos x="T0" y="T1"/>
                  </a:cxn>
                  <a:cxn ang="T7">
                    <a:pos x="T2" y="T3"/>
                  </a:cxn>
                  <a:cxn ang="T8">
                    <a:pos x="T4" y="T5"/>
                  </a:cxn>
                </a:cxnLst>
                <a:rect l="T9" t="T10" r="T11" b="T12"/>
                <a:pathLst>
                  <a:path w="17" h="16">
                    <a:moveTo>
                      <a:pt x="12" y="0"/>
                    </a:moveTo>
                    <a:lnTo>
                      <a:pt x="0" y="16"/>
                    </a:lnTo>
                    <a:lnTo>
                      <a:pt x="17" y="16"/>
                    </a:lnTo>
                  </a:path>
                </a:pathLst>
              </a:custGeom>
              <a:noFill/>
              <a:ln w="2">
                <a:solidFill>
                  <a:srgbClr val="000000"/>
                </a:solidFill>
                <a:round/>
                <a:headEnd/>
                <a:tailEnd/>
              </a:ln>
            </p:spPr>
            <p:txBody>
              <a:bodyPr/>
              <a:lstStyle/>
              <a:p>
                <a:endParaRPr lang="en-US"/>
              </a:p>
            </p:txBody>
          </p:sp>
          <p:sp>
            <p:nvSpPr>
              <p:cNvPr id="139" name="Line 7183"/>
              <p:cNvSpPr>
                <a:spLocks noChangeShapeType="1"/>
              </p:cNvSpPr>
              <p:nvPr/>
            </p:nvSpPr>
            <p:spPr bwMode="auto">
              <a:xfrm>
                <a:off x="5385734" y="5428729"/>
                <a:ext cx="1588" cy="39688"/>
              </a:xfrm>
              <a:prstGeom prst="line">
                <a:avLst/>
              </a:prstGeom>
              <a:noFill/>
              <a:ln w="2">
                <a:solidFill>
                  <a:srgbClr val="000000"/>
                </a:solidFill>
                <a:round/>
                <a:headEnd/>
                <a:tailEnd/>
              </a:ln>
            </p:spPr>
            <p:txBody>
              <a:bodyPr/>
              <a:lstStyle/>
              <a:p>
                <a:endParaRPr lang="en-US"/>
              </a:p>
            </p:txBody>
          </p:sp>
          <p:sp>
            <p:nvSpPr>
              <p:cNvPr id="140" name="Line 7184"/>
              <p:cNvSpPr>
                <a:spLocks noChangeShapeType="1"/>
              </p:cNvSpPr>
              <p:nvPr/>
            </p:nvSpPr>
            <p:spPr bwMode="auto">
              <a:xfrm>
                <a:off x="5427009" y="4984229"/>
                <a:ext cx="47625" cy="1588"/>
              </a:xfrm>
              <a:prstGeom prst="line">
                <a:avLst/>
              </a:prstGeom>
              <a:noFill/>
              <a:ln w="2">
                <a:solidFill>
                  <a:srgbClr val="000000"/>
                </a:solidFill>
                <a:round/>
                <a:headEnd/>
                <a:tailEnd/>
              </a:ln>
            </p:spPr>
            <p:txBody>
              <a:bodyPr/>
              <a:lstStyle/>
              <a:p>
                <a:endParaRPr lang="en-US"/>
              </a:p>
            </p:txBody>
          </p:sp>
          <p:sp>
            <p:nvSpPr>
              <p:cNvPr id="141" name="Freeform 7185"/>
              <p:cNvSpPr>
                <a:spLocks/>
              </p:cNvSpPr>
              <p:nvPr/>
            </p:nvSpPr>
            <p:spPr bwMode="auto">
              <a:xfrm>
                <a:off x="5222222" y="4960417"/>
                <a:ext cx="14288" cy="55563"/>
              </a:xfrm>
              <a:custGeom>
                <a:avLst/>
                <a:gdLst>
                  <a:gd name="T0" fmla="*/ 0 w 9"/>
                  <a:gd name="T1" fmla="*/ 11113 h 35"/>
                  <a:gd name="T2" fmla="*/ 6350 w 9"/>
                  <a:gd name="T3" fmla="*/ 7938 h 35"/>
                  <a:gd name="T4" fmla="*/ 14288 w 9"/>
                  <a:gd name="T5" fmla="*/ 0 h 35"/>
                  <a:gd name="T6" fmla="*/ 14288 w 9"/>
                  <a:gd name="T7" fmla="*/ 55563 h 35"/>
                  <a:gd name="T8" fmla="*/ 0 60000 65536"/>
                  <a:gd name="T9" fmla="*/ 0 60000 65536"/>
                  <a:gd name="T10" fmla="*/ 0 60000 65536"/>
                  <a:gd name="T11" fmla="*/ 0 60000 65536"/>
                  <a:gd name="T12" fmla="*/ 0 w 9"/>
                  <a:gd name="T13" fmla="*/ 0 h 35"/>
                  <a:gd name="T14" fmla="*/ 9 w 9"/>
                  <a:gd name="T15" fmla="*/ 35 h 35"/>
                </a:gdLst>
                <a:ahLst/>
                <a:cxnLst>
                  <a:cxn ang="T8">
                    <a:pos x="T0" y="T1"/>
                  </a:cxn>
                  <a:cxn ang="T9">
                    <a:pos x="T2" y="T3"/>
                  </a:cxn>
                  <a:cxn ang="T10">
                    <a:pos x="T4" y="T5"/>
                  </a:cxn>
                  <a:cxn ang="T11">
                    <a:pos x="T6" y="T7"/>
                  </a:cxn>
                </a:cxnLst>
                <a:rect l="T12" t="T13" r="T14" b="T15"/>
                <a:pathLst>
                  <a:path w="9" h="35">
                    <a:moveTo>
                      <a:pt x="0" y="7"/>
                    </a:moveTo>
                    <a:lnTo>
                      <a:pt x="4" y="5"/>
                    </a:lnTo>
                    <a:lnTo>
                      <a:pt x="9" y="0"/>
                    </a:lnTo>
                    <a:lnTo>
                      <a:pt x="9" y="35"/>
                    </a:lnTo>
                  </a:path>
                </a:pathLst>
              </a:custGeom>
              <a:noFill/>
              <a:ln w="2">
                <a:solidFill>
                  <a:srgbClr val="000000"/>
                </a:solidFill>
                <a:round/>
                <a:headEnd/>
                <a:tailEnd/>
              </a:ln>
            </p:spPr>
            <p:txBody>
              <a:bodyPr/>
              <a:lstStyle/>
              <a:p>
                <a:endParaRPr lang="en-US"/>
              </a:p>
            </p:txBody>
          </p:sp>
          <p:sp>
            <p:nvSpPr>
              <p:cNvPr id="142" name="Freeform 7186"/>
              <p:cNvSpPr>
                <a:spLocks/>
              </p:cNvSpPr>
              <p:nvPr/>
            </p:nvSpPr>
            <p:spPr bwMode="auto">
              <a:xfrm>
                <a:off x="5266672" y="4960417"/>
                <a:ext cx="38100" cy="57150"/>
              </a:xfrm>
              <a:custGeom>
                <a:avLst/>
                <a:gdLst>
                  <a:gd name="T0" fmla="*/ 15875 w 24"/>
                  <a:gd name="T1" fmla="*/ 0 h 36"/>
                  <a:gd name="T2" fmla="*/ 7938 w 24"/>
                  <a:gd name="T3" fmla="*/ 1588 h 36"/>
                  <a:gd name="T4" fmla="*/ 3175 w 24"/>
                  <a:gd name="T5" fmla="*/ 11112 h 36"/>
                  <a:gd name="T6" fmla="*/ 0 w 24"/>
                  <a:gd name="T7" fmla="*/ 23812 h 36"/>
                  <a:gd name="T8" fmla="*/ 0 w 24"/>
                  <a:gd name="T9" fmla="*/ 33337 h 36"/>
                  <a:gd name="T10" fmla="*/ 3175 w 24"/>
                  <a:gd name="T11" fmla="*/ 46037 h 36"/>
                  <a:gd name="T12" fmla="*/ 7938 w 24"/>
                  <a:gd name="T13" fmla="*/ 55563 h 36"/>
                  <a:gd name="T14" fmla="*/ 15875 w 24"/>
                  <a:gd name="T15" fmla="*/ 57150 h 36"/>
                  <a:gd name="T16" fmla="*/ 22225 w 24"/>
                  <a:gd name="T17" fmla="*/ 57150 h 36"/>
                  <a:gd name="T18" fmla="*/ 30163 w 24"/>
                  <a:gd name="T19" fmla="*/ 55563 h 36"/>
                  <a:gd name="T20" fmla="*/ 36513 w 24"/>
                  <a:gd name="T21" fmla="*/ 46037 h 36"/>
                  <a:gd name="T22" fmla="*/ 38100 w 24"/>
                  <a:gd name="T23" fmla="*/ 33337 h 36"/>
                  <a:gd name="T24" fmla="*/ 38100 w 24"/>
                  <a:gd name="T25" fmla="*/ 23812 h 36"/>
                  <a:gd name="T26" fmla="*/ 36513 w 24"/>
                  <a:gd name="T27" fmla="*/ 11112 h 36"/>
                  <a:gd name="T28" fmla="*/ 30163 w 24"/>
                  <a:gd name="T29" fmla="*/ 1588 h 36"/>
                  <a:gd name="T30" fmla="*/ 22225 w 24"/>
                  <a:gd name="T31" fmla="*/ 0 h 36"/>
                  <a:gd name="T32" fmla="*/ 15875 w 24"/>
                  <a:gd name="T33" fmla="*/ 0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36"/>
                  <a:gd name="T53" fmla="*/ 24 w 24"/>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36">
                    <a:moveTo>
                      <a:pt x="10" y="0"/>
                    </a:moveTo>
                    <a:lnTo>
                      <a:pt x="5" y="1"/>
                    </a:lnTo>
                    <a:lnTo>
                      <a:pt x="2" y="7"/>
                    </a:lnTo>
                    <a:lnTo>
                      <a:pt x="0" y="15"/>
                    </a:lnTo>
                    <a:lnTo>
                      <a:pt x="0" y="21"/>
                    </a:lnTo>
                    <a:lnTo>
                      <a:pt x="2" y="29"/>
                    </a:lnTo>
                    <a:lnTo>
                      <a:pt x="5" y="35"/>
                    </a:lnTo>
                    <a:lnTo>
                      <a:pt x="10" y="36"/>
                    </a:lnTo>
                    <a:lnTo>
                      <a:pt x="14" y="36"/>
                    </a:lnTo>
                    <a:lnTo>
                      <a:pt x="19" y="35"/>
                    </a:lnTo>
                    <a:lnTo>
                      <a:pt x="23" y="29"/>
                    </a:lnTo>
                    <a:lnTo>
                      <a:pt x="24" y="21"/>
                    </a:lnTo>
                    <a:lnTo>
                      <a:pt x="24" y="15"/>
                    </a:lnTo>
                    <a:lnTo>
                      <a:pt x="23" y="7"/>
                    </a:lnTo>
                    <a:lnTo>
                      <a:pt x="19" y="1"/>
                    </a:lnTo>
                    <a:lnTo>
                      <a:pt x="14" y="0"/>
                    </a:lnTo>
                    <a:lnTo>
                      <a:pt x="10" y="0"/>
                    </a:lnTo>
                  </a:path>
                </a:pathLst>
              </a:custGeom>
              <a:noFill/>
              <a:ln w="2">
                <a:solidFill>
                  <a:srgbClr val="000000"/>
                </a:solidFill>
                <a:round/>
                <a:headEnd/>
                <a:tailEnd/>
              </a:ln>
            </p:spPr>
            <p:txBody>
              <a:bodyPr/>
              <a:lstStyle/>
              <a:p>
                <a:endParaRPr lang="en-US"/>
              </a:p>
            </p:txBody>
          </p:sp>
          <p:sp>
            <p:nvSpPr>
              <p:cNvPr id="143" name="Line 7187"/>
              <p:cNvSpPr>
                <a:spLocks noChangeShapeType="1"/>
              </p:cNvSpPr>
              <p:nvPr/>
            </p:nvSpPr>
            <p:spPr bwMode="auto">
              <a:xfrm>
                <a:off x="5322234" y="4973117"/>
                <a:ext cx="33338" cy="1588"/>
              </a:xfrm>
              <a:prstGeom prst="line">
                <a:avLst/>
              </a:prstGeom>
              <a:noFill/>
              <a:ln w="2">
                <a:solidFill>
                  <a:srgbClr val="000000"/>
                </a:solidFill>
                <a:round/>
                <a:headEnd/>
                <a:tailEnd/>
              </a:ln>
            </p:spPr>
            <p:txBody>
              <a:bodyPr/>
              <a:lstStyle/>
              <a:p>
                <a:endParaRPr lang="en-US"/>
              </a:p>
            </p:txBody>
          </p:sp>
          <p:sp>
            <p:nvSpPr>
              <p:cNvPr id="144" name="Freeform 7188"/>
              <p:cNvSpPr>
                <a:spLocks/>
              </p:cNvSpPr>
              <p:nvPr/>
            </p:nvSpPr>
            <p:spPr bwMode="auto">
              <a:xfrm>
                <a:off x="5366684" y="4950892"/>
                <a:ext cx="26988" cy="39688"/>
              </a:xfrm>
              <a:custGeom>
                <a:avLst/>
                <a:gdLst>
                  <a:gd name="T0" fmla="*/ 4763 w 17"/>
                  <a:gd name="T1" fmla="*/ 0 h 25"/>
                  <a:gd name="T2" fmla="*/ 25400 w 17"/>
                  <a:gd name="T3" fmla="*/ 0 h 25"/>
                  <a:gd name="T4" fmla="*/ 14288 w 17"/>
                  <a:gd name="T5" fmla="*/ 14288 h 25"/>
                  <a:gd name="T6" fmla="*/ 19050 w 17"/>
                  <a:gd name="T7" fmla="*/ 14288 h 25"/>
                  <a:gd name="T8" fmla="*/ 25400 w 17"/>
                  <a:gd name="T9" fmla="*/ 20638 h 25"/>
                  <a:gd name="T10" fmla="*/ 26988 w 17"/>
                  <a:gd name="T11" fmla="*/ 25400 h 25"/>
                  <a:gd name="T12" fmla="*/ 26988 w 17"/>
                  <a:gd name="T13" fmla="*/ 28575 h 25"/>
                  <a:gd name="T14" fmla="*/ 25400 w 17"/>
                  <a:gd name="T15" fmla="*/ 33338 h 25"/>
                  <a:gd name="T16" fmla="*/ 22225 w 17"/>
                  <a:gd name="T17" fmla="*/ 36513 h 25"/>
                  <a:gd name="T18" fmla="*/ 15875 w 17"/>
                  <a:gd name="T19" fmla="*/ 39688 h 25"/>
                  <a:gd name="T20" fmla="*/ 11113 w 17"/>
                  <a:gd name="T21" fmla="*/ 39688 h 25"/>
                  <a:gd name="T22" fmla="*/ 4763 w 17"/>
                  <a:gd name="T23" fmla="*/ 36513 h 25"/>
                  <a:gd name="T24" fmla="*/ 0 w 17"/>
                  <a:gd name="T25" fmla="*/ 31750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25"/>
                  <a:gd name="T41" fmla="*/ 17 w 17"/>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25">
                    <a:moveTo>
                      <a:pt x="3" y="0"/>
                    </a:moveTo>
                    <a:lnTo>
                      <a:pt x="16" y="0"/>
                    </a:lnTo>
                    <a:lnTo>
                      <a:pt x="9" y="9"/>
                    </a:lnTo>
                    <a:lnTo>
                      <a:pt x="12" y="9"/>
                    </a:lnTo>
                    <a:lnTo>
                      <a:pt x="16" y="13"/>
                    </a:lnTo>
                    <a:lnTo>
                      <a:pt x="17" y="16"/>
                    </a:lnTo>
                    <a:lnTo>
                      <a:pt x="17" y="18"/>
                    </a:lnTo>
                    <a:lnTo>
                      <a:pt x="16" y="21"/>
                    </a:lnTo>
                    <a:lnTo>
                      <a:pt x="14" y="23"/>
                    </a:lnTo>
                    <a:lnTo>
                      <a:pt x="10" y="25"/>
                    </a:lnTo>
                    <a:lnTo>
                      <a:pt x="7" y="25"/>
                    </a:lnTo>
                    <a:lnTo>
                      <a:pt x="3" y="23"/>
                    </a:lnTo>
                    <a:lnTo>
                      <a:pt x="0" y="20"/>
                    </a:lnTo>
                  </a:path>
                </a:pathLst>
              </a:custGeom>
              <a:noFill/>
              <a:ln w="2">
                <a:solidFill>
                  <a:srgbClr val="000000"/>
                </a:solidFill>
                <a:round/>
                <a:headEnd/>
                <a:tailEnd/>
              </a:ln>
            </p:spPr>
            <p:txBody>
              <a:bodyPr/>
              <a:lstStyle/>
              <a:p>
                <a:endParaRPr lang="en-US"/>
              </a:p>
            </p:txBody>
          </p:sp>
          <p:sp>
            <p:nvSpPr>
              <p:cNvPr id="145" name="Line 7189"/>
              <p:cNvSpPr>
                <a:spLocks noChangeShapeType="1"/>
              </p:cNvSpPr>
              <p:nvPr/>
            </p:nvSpPr>
            <p:spPr bwMode="auto">
              <a:xfrm>
                <a:off x="5427009" y="4507979"/>
                <a:ext cx="47625" cy="1588"/>
              </a:xfrm>
              <a:prstGeom prst="line">
                <a:avLst/>
              </a:prstGeom>
              <a:noFill/>
              <a:ln w="2">
                <a:solidFill>
                  <a:srgbClr val="000000"/>
                </a:solidFill>
                <a:round/>
                <a:headEnd/>
                <a:tailEnd/>
              </a:ln>
            </p:spPr>
            <p:txBody>
              <a:bodyPr/>
              <a:lstStyle/>
              <a:p>
                <a:endParaRPr lang="en-US"/>
              </a:p>
            </p:txBody>
          </p:sp>
          <p:sp>
            <p:nvSpPr>
              <p:cNvPr id="146" name="Freeform 7190"/>
              <p:cNvSpPr>
                <a:spLocks/>
              </p:cNvSpPr>
              <p:nvPr/>
            </p:nvSpPr>
            <p:spPr bwMode="auto">
              <a:xfrm>
                <a:off x="5222222" y="4482579"/>
                <a:ext cx="14288" cy="55563"/>
              </a:xfrm>
              <a:custGeom>
                <a:avLst/>
                <a:gdLst>
                  <a:gd name="T0" fmla="*/ 0 w 9"/>
                  <a:gd name="T1" fmla="*/ 11113 h 35"/>
                  <a:gd name="T2" fmla="*/ 6350 w 9"/>
                  <a:gd name="T3" fmla="*/ 7938 h 35"/>
                  <a:gd name="T4" fmla="*/ 14288 w 9"/>
                  <a:gd name="T5" fmla="*/ 0 h 35"/>
                  <a:gd name="T6" fmla="*/ 14288 w 9"/>
                  <a:gd name="T7" fmla="*/ 55563 h 35"/>
                  <a:gd name="T8" fmla="*/ 0 60000 65536"/>
                  <a:gd name="T9" fmla="*/ 0 60000 65536"/>
                  <a:gd name="T10" fmla="*/ 0 60000 65536"/>
                  <a:gd name="T11" fmla="*/ 0 60000 65536"/>
                  <a:gd name="T12" fmla="*/ 0 w 9"/>
                  <a:gd name="T13" fmla="*/ 0 h 35"/>
                  <a:gd name="T14" fmla="*/ 9 w 9"/>
                  <a:gd name="T15" fmla="*/ 35 h 35"/>
                </a:gdLst>
                <a:ahLst/>
                <a:cxnLst>
                  <a:cxn ang="T8">
                    <a:pos x="T0" y="T1"/>
                  </a:cxn>
                  <a:cxn ang="T9">
                    <a:pos x="T2" y="T3"/>
                  </a:cxn>
                  <a:cxn ang="T10">
                    <a:pos x="T4" y="T5"/>
                  </a:cxn>
                  <a:cxn ang="T11">
                    <a:pos x="T6" y="T7"/>
                  </a:cxn>
                </a:cxnLst>
                <a:rect l="T12" t="T13" r="T14" b="T15"/>
                <a:pathLst>
                  <a:path w="9" h="35">
                    <a:moveTo>
                      <a:pt x="0" y="7"/>
                    </a:moveTo>
                    <a:lnTo>
                      <a:pt x="4" y="5"/>
                    </a:lnTo>
                    <a:lnTo>
                      <a:pt x="9" y="0"/>
                    </a:lnTo>
                    <a:lnTo>
                      <a:pt x="9" y="35"/>
                    </a:lnTo>
                  </a:path>
                </a:pathLst>
              </a:custGeom>
              <a:noFill/>
              <a:ln w="2">
                <a:solidFill>
                  <a:srgbClr val="000000"/>
                </a:solidFill>
                <a:round/>
                <a:headEnd/>
                <a:tailEnd/>
              </a:ln>
            </p:spPr>
            <p:txBody>
              <a:bodyPr/>
              <a:lstStyle/>
              <a:p>
                <a:endParaRPr lang="en-US"/>
              </a:p>
            </p:txBody>
          </p:sp>
          <p:sp>
            <p:nvSpPr>
              <p:cNvPr id="147" name="Freeform 7191"/>
              <p:cNvSpPr>
                <a:spLocks/>
              </p:cNvSpPr>
              <p:nvPr/>
            </p:nvSpPr>
            <p:spPr bwMode="auto">
              <a:xfrm>
                <a:off x="5266672" y="4485754"/>
                <a:ext cx="38100" cy="57150"/>
              </a:xfrm>
              <a:custGeom>
                <a:avLst/>
                <a:gdLst>
                  <a:gd name="T0" fmla="*/ 15875 w 24"/>
                  <a:gd name="T1" fmla="*/ 0 h 36"/>
                  <a:gd name="T2" fmla="*/ 7938 w 24"/>
                  <a:gd name="T3" fmla="*/ 1588 h 36"/>
                  <a:gd name="T4" fmla="*/ 3175 w 24"/>
                  <a:gd name="T5" fmla="*/ 11112 h 36"/>
                  <a:gd name="T6" fmla="*/ 0 w 24"/>
                  <a:gd name="T7" fmla="*/ 23812 h 36"/>
                  <a:gd name="T8" fmla="*/ 0 w 24"/>
                  <a:gd name="T9" fmla="*/ 33337 h 36"/>
                  <a:gd name="T10" fmla="*/ 3175 w 24"/>
                  <a:gd name="T11" fmla="*/ 46037 h 36"/>
                  <a:gd name="T12" fmla="*/ 7938 w 24"/>
                  <a:gd name="T13" fmla="*/ 55563 h 36"/>
                  <a:gd name="T14" fmla="*/ 15875 w 24"/>
                  <a:gd name="T15" fmla="*/ 57150 h 36"/>
                  <a:gd name="T16" fmla="*/ 22225 w 24"/>
                  <a:gd name="T17" fmla="*/ 57150 h 36"/>
                  <a:gd name="T18" fmla="*/ 30163 w 24"/>
                  <a:gd name="T19" fmla="*/ 55563 h 36"/>
                  <a:gd name="T20" fmla="*/ 36513 w 24"/>
                  <a:gd name="T21" fmla="*/ 46037 h 36"/>
                  <a:gd name="T22" fmla="*/ 38100 w 24"/>
                  <a:gd name="T23" fmla="*/ 33337 h 36"/>
                  <a:gd name="T24" fmla="*/ 38100 w 24"/>
                  <a:gd name="T25" fmla="*/ 23812 h 36"/>
                  <a:gd name="T26" fmla="*/ 36513 w 24"/>
                  <a:gd name="T27" fmla="*/ 11112 h 36"/>
                  <a:gd name="T28" fmla="*/ 30163 w 24"/>
                  <a:gd name="T29" fmla="*/ 1588 h 36"/>
                  <a:gd name="T30" fmla="*/ 22225 w 24"/>
                  <a:gd name="T31" fmla="*/ 0 h 36"/>
                  <a:gd name="T32" fmla="*/ 15875 w 24"/>
                  <a:gd name="T33" fmla="*/ 0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36"/>
                  <a:gd name="T53" fmla="*/ 24 w 24"/>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36">
                    <a:moveTo>
                      <a:pt x="10" y="0"/>
                    </a:moveTo>
                    <a:lnTo>
                      <a:pt x="5" y="1"/>
                    </a:lnTo>
                    <a:lnTo>
                      <a:pt x="2" y="7"/>
                    </a:lnTo>
                    <a:lnTo>
                      <a:pt x="0" y="15"/>
                    </a:lnTo>
                    <a:lnTo>
                      <a:pt x="0" y="21"/>
                    </a:lnTo>
                    <a:lnTo>
                      <a:pt x="2" y="29"/>
                    </a:lnTo>
                    <a:lnTo>
                      <a:pt x="5" y="35"/>
                    </a:lnTo>
                    <a:lnTo>
                      <a:pt x="10" y="36"/>
                    </a:lnTo>
                    <a:lnTo>
                      <a:pt x="14" y="36"/>
                    </a:lnTo>
                    <a:lnTo>
                      <a:pt x="19" y="35"/>
                    </a:lnTo>
                    <a:lnTo>
                      <a:pt x="23" y="29"/>
                    </a:lnTo>
                    <a:lnTo>
                      <a:pt x="24" y="21"/>
                    </a:lnTo>
                    <a:lnTo>
                      <a:pt x="24" y="15"/>
                    </a:lnTo>
                    <a:lnTo>
                      <a:pt x="23" y="7"/>
                    </a:lnTo>
                    <a:lnTo>
                      <a:pt x="19" y="1"/>
                    </a:lnTo>
                    <a:lnTo>
                      <a:pt x="14" y="0"/>
                    </a:lnTo>
                    <a:lnTo>
                      <a:pt x="10" y="0"/>
                    </a:lnTo>
                  </a:path>
                </a:pathLst>
              </a:custGeom>
              <a:noFill/>
              <a:ln w="2">
                <a:solidFill>
                  <a:srgbClr val="000000"/>
                </a:solidFill>
                <a:round/>
                <a:headEnd/>
                <a:tailEnd/>
              </a:ln>
            </p:spPr>
            <p:txBody>
              <a:bodyPr/>
              <a:lstStyle/>
              <a:p>
                <a:endParaRPr lang="en-US"/>
              </a:p>
            </p:txBody>
          </p:sp>
          <p:sp>
            <p:nvSpPr>
              <p:cNvPr id="148" name="Line 7192"/>
              <p:cNvSpPr>
                <a:spLocks noChangeShapeType="1"/>
              </p:cNvSpPr>
              <p:nvPr/>
            </p:nvSpPr>
            <p:spPr bwMode="auto">
              <a:xfrm>
                <a:off x="5322234" y="4498454"/>
                <a:ext cx="33338" cy="1588"/>
              </a:xfrm>
              <a:prstGeom prst="line">
                <a:avLst/>
              </a:prstGeom>
              <a:noFill/>
              <a:ln w="2">
                <a:solidFill>
                  <a:srgbClr val="000000"/>
                </a:solidFill>
                <a:round/>
                <a:headEnd/>
                <a:tailEnd/>
              </a:ln>
            </p:spPr>
            <p:txBody>
              <a:bodyPr/>
              <a:lstStyle/>
              <a:p>
                <a:endParaRPr lang="en-US"/>
              </a:p>
            </p:txBody>
          </p:sp>
          <p:sp>
            <p:nvSpPr>
              <p:cNvPr id="149" name="Freeform 7193"/>
              <p:cNvSpPr>
                <a:spLocks/>
              </p:cNvSpPr>
              <p:nvPr/>
            </p:nvSpPr>
            <p:spPr bwMode="auto">
              <a:xfrm>
                <a:off x="5369859" y="4474642"/>
                <a:ext cx="23813" cy="38100"/>
              </a:xfrm>
              <a:custGeom>
                <a:avLst/>
                <a:gdLst>
                  <a:gd name="T0" fmla="*/ 0 w 15"/>
                  <a:gd name="T1" fmla="*/ 11112 h 24"/>
                  <a:gd name="T2" fmla="*/ 0 w 15"/>
                  <a:gd name="T3" fmla="*/ 7938 h 24"/>
                  <a:gd name="T4" fmla="*/ 7938 w 15"/>
                  <a:gd name="T5" fmla="*/ 0 h 24"/>
                  <a:gd name="T6" fmla="*/ 15875 w 15"/>
                  <a:gd name="T7" fmla="*/ 0 h 24"/>
                  <a:gd name="T8" fmla="*/ 23813 w 15"/>
                  <a:gd name="T9" fmla="*/ 7938 h 24"/>
                  <a:gd name="T10" fmla="*/ 23813 w 15"/>
                  <a:gd name="T11" fmla="*/ 11112 h 24"/>
                  <a:gd name="T12" fmla="*/ 22225 w 15"/>
                  <a:gd name="T13" fmla="*/ 12700 h 24"/>
                  <a:gd name="T14" fmla="*/ 19050 w 15"/>
                  <a:gd name="T15" fmla="*/ 19050 h 24"/>
                  <a:gd name="T16" fmla="*/ 0 w 15"/>
                  <a:gd name="T17" fmla="*/ 38100 h 24"/>
                  <a:gd name="T18" fmla="*/ 23813 w 15"/>
                  <a:gd name="T19" fmla="*/ 3810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
                  <a:gd name="T31" fmla="*/ 0 h 24"/>
                  <a:gd name="T32" fmla="*/ 15 w 15"/>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 h="24">
                    <a:moveTo>
                      <a:pt x="0" y="7"/>
                    </a:moveTo>
                    <a:lnTo>
                      <a:pt x="0" y="5"/>
                    </a:lnTo>
                    <a:lnTo>
                      <a:pt x="5" y="0"/>
                    </a:lnTo>
                    <a:lnTo>
                      <a:pt x="10" y="0"/>
                    </a:lnTo>
                    <a:lnTo>
                      <a:pt x="15" y="5"/>
                    </a:lnTo>
                    <a:lnTo>
                      <a:pt x="15" y="7"/>
                    </a:lnTo>
                    <a:lnTo>
                      <a:pt x="14" y="8"/>
                    </a:lnTo>
                    <a:lnTo>
                      <a:pt x="12" y="12"/>
                    </a:lnTo>
                    <a:lnTo>
                      <a:pt x="0" y="24"/>
                    </a:lnTo>
                    <a:lnTo>
                      <a:pt x="15" y="24"/>
                    </a:lnTo>
                  </a:path>
                </a:pathLst>
              </a:custGeom>
              <a:noFill/>
              <a:ln w="2">
                <a:solidFill>
                  <a:srgbClr val="000000"/>
                </a:solidFill>
                <a:round/>
                <a:headEnd/>
                <a:tailEnd/>
              </a:ln>
            </p:spPr>
            <p:txBody>
              <a:bodyPr/>
              <a:lstStyle/>
              <a:p>
                <a:endParaRPr lang="en-US"/>
              </a:p>
            </p:txBody>
          </p:sp>
          <p:sp>
            <p:nvSpPr>
              <p:cNvPr id="150" name="Line 7194"/>
              <p:cNvSpPr>
                <a:spLocks noChangeShapeType="1"/>
              </p:cNvSpPr>
              <p:nvPr/>
            </p:nvSpPr>
            <p:spPr bwMode="auto">
              <a:xfrm>
                <a:off x="5427009" y="4033317"/>
                <a:ext cx="47625" cy="1588"/>
              </a:xfrm>
              <a:prstGeom prst="line">
                <a:avLst/>
              </a:prstGeom>
              <a:noFill/>
              <a:ln w="2">
                <a:solidFill>
                  <a:srgbClr val="000000"/>
                </a:solidFill>
                <a:round/>
                <a:headEnd/>
                <a:tailEnd/>
              </a:ln>
            </p:spPr>
            <p:txBody>
              <a:bodyPr/>
              <a:lstStyle/>
              <a:p>
                <a:endParaRPr lang="en-US"/>
              </a:p>
            </p:txBody>
          </p:sp>
          <p:sp>
            <p:nvSpPr>
              <p:cNvPr id="151" name="Freeform 7195"/>
              <p:cNvSpPr>
                <a:spLocks/>
              </p:cNvSpPr>
              <p:nvPr/>
            </p:nvSpPr>
            <p:spPr bwMode="auto">
              <a:xfrm>
                <a:off x="5222222" y="4007917"/>
                <a:ext cx="14288" cy="55563"/>
              </a:xfrm>
              <a:custGeom>
                <a:avLst/>
                <a:gdLst>
                  <a:gd name="T0" fmla="*/ 0 w 9"/>
                  <a:gd name="T1" fmla="*/ 11113 h 35"/>
                  <a:gd name="T2" fmla="*/ 6350 w 9"/>
                  <a:gd name="T3" fmla="*/ 7938 h 35"/>
                  <a:gd name="T4" fmla="*/ 14288 w 9"/>
                  <a:gd name="T5" fmla="*/ 0 h 35"/>
                  <a:gd name="T6" fmla="*/ 14288 w 9"/>
                  <a:gd name="T7" fmla="*/ 55563 h 35"/>
                  <a:gd name="T8" fmla="*/ 0 60000 65536"/>
                  <a:gd name="T9" fmla="*/ 0 60000 65536"/>
                  <a:gd name="T10" fmla="*/ 0 60000 65536"/>
                  <a:gd name="T11" fmla="*/ 0 60000 65536"/>
                  <a:gd name="T12" fmla="*/ 0 w 9"/>
                  <a:gd name="T13" fmla="*/ 0 h 35"/>
                  <a:gd name="T14" fmla="*/ 9 w 9"/>
                  <a:gd name="T15" fmla="*/ 35 h 35"/>
                </a:gdLst>
                <a:ahLst/>
                <a:cxnLst>
                  <a:cxn ang="T8">
                    <a:pos x="T0" y="T1"/>
                  </a:cxn>
                  <a:cxn ang="T9">
                    <a:pos x="T2" y="T3"/>
                  </a:cxn>
                  <a:cxn ang="T10">
                    <a:pos x="T4" y="T5"/>
                  </a:cxn>
                  <a:cxn ang="T11">
                    <a:pos x="T6" y="T7"/>
                  </a:cxn>
                </a:cxnLst>
                <a:rect l="T12" t="T13" r="T14" b="T15"/>
                <a:pathLst>
                  <a:path w="9" h="35">
                    <a:moveTo>
                      <a:pt x="0" y="7"/>
                    </a:moveTo>
                    <a:lnTo>
                      <a:pt x="4" y="5"/>
                    </a:lnTo>
                    <a:lnTo>
                      <a:pt x="9" y="0"/>
                    </a:lnTo>
                    <a:lnTo>
                      <a:pt x="9" y="35"/>
                    </a:lnTo>
                  </a:path>
                </a:pathLst>
              </a:custGeom>
              <a:noFill/>
              <a:ln w="2">
                <a:solidFill>
                  <a:srgbClr val="000000"/>
                </a:solidFill>
                <a:round/>
                <a:headEnd/>
                <a:tailEnd/>
              </a:ln>
            </p:spPr>
            <p:txBody>
              <a:bodyPr/>
              <a:lstStyle/>
              <a:p>
                <a:endParaRPr lang="en-US"/>
              </a:p>
            </p:txBody>
          </p:sp>
          <p:sp>
            <p:nvSpPr>
              <p:cNvPr id="152" name="Freeform 7196"/>
              <p:cNvSpPr>
                <a:spLocks/>
              </p:cNvSpPr>
              <p:nvPr/>
            </p:nvSpPr>
            <p:spPr bwMode="auto">
              <a:xfrm>
                <a:off x="5266672" y="4007917"/>
                <a:ext cx="38100" cy="58738"/>
              </a:xfrm>
              <a:custGeom>
                <a:avLst/>
                <a:gdLst>
                  <a:gd name="T0" fmla="*/ 15875 w 24"/>
                  <a:gd name="T1" fmla="*/ 0 h 37"/>
                  <a:gd name="T2" fmla="*/ 7938 w 24"/>
                  <a:gd name="T3" fmla="*/ 3175 h 37"/>
                  <a:gd name="T4" fmla="*/ 3175 w 24"/>
                  <a:gd name="T5" fmla="*/ 11113 h 37"/>
                  <a:gd name="T6" fmla="*/ 0 w 24"/>
                  <a:gd name="T7" fmla="*/ 25400 h 37"/>
                  <a:gd name="T8" fmla="*/ 0 w 24"/>
                  <a:gd name="T9" fmla="*/ 33338 h 37"/>
                  <a:gd name="T10" fmla="*/ 3175 w 24"/>
                  <a:gd name="T11" fmla="*/ 47625 h 37"/>
                  <a:gd name="T12" fmla="*/ 7938 w 24"/>
                  <a:gd name="T13" fmla="*/ 55563 h 37"/>
                  <a:gd name="T14" fmla="*/ 15875 w 24"/>
                  <a:gd name="T15" fmla="*/ 58738 h 37"/>
                  <a:gd name="T16" fmla="*/ 22225 w 24"/>
                  <a:gd name="T17" fmla="*/ 58738 h 37"/>
                  <a:gd name="T18" fmla="*/ 30163 w 24"/>
                  <a:gd name="T19" fmla="*/ 55563 h 37"/>
                  <a:gd name="T20" fmla="*/ 36513 w 24"/>
                  <a:gd name="T21" fmla="*/ 47625 h 37"/>
                  <a:gd name="T22" fmla="*/ 38100 w 24"/>
                  <a:gd name="T23" fmla="*/ 33338 h 37"/>
                  <a:gd name="T24" fmla="*/ 38100 w 24"/>
                  <a:gd name="T25" fmla="*/ 25400 h 37"/>
                  <a:gd name="T26" fmla="*/ 36513 w 24"/>
                  <a:gd name="T27" fmla="*/ 11113 h 37"/>
                  <a:gd name="T28" fmla="*/ 30163 w 24"/>
                  <a:gd name="T29" fmla="*/ 3175 h 37"/>
                  <a:gd name="T30" fmla="*/ 22225 w 24"/>
                  <a:gd name="T31" fmla="*/ 0 h 37"/>
                  <a:gd name="T32" fmla="*/ 15875 w 24"/>
                  <a:gd name="T33" fmla="*/ 0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37"/>
                  <a:gd name="T53" fmla="*/ 24 w 24"/>
                  <a:gd name="T54" fmla="*/ 37 h 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37">
                    <a:moveTo>
                      <a:pt x="10" y="0"/>
                    </a:moveTo>
                    <a:lnTo>
                      <a:pt x="5" y="2"/>
                    </a:lnTo>
                    <a:lnTo>
                      <a:pt x="2" y="7"/>
                    </a:lnTo>
                    <a:lnTo>
                      <a:pt x="0" y="16"/>
                    </a:lnTo>
                    <a:lnTo>
                      <a:pt x="0" y="21"/>
                    </a:lnTo>
                    <a:lnTo>
                      <a:pt x="2" y="30"/>
                    </a:lnTo>
                    <a:lnTo>
                      <a:pt x="5" y="35"/>
                    </a:lnTo>
                    <a:lnTo>
                      <a:pt x="10" y="37"/>
                    </a:lnTo>
                    <a:lnTo>
                      <a:pt x="14" y="37"/>
                    </a:lnTo>
                    <a:lnTo>
                      <a:pt x="19" y="35"/>
                    </a:lnTo>
                    <a:lnTo>
                      <a:pt x="23" y="30"/>
                    </a:lnTo>
                    <a:lnTo>
                      <a:pt x="24" y="21"/>
                    </a:lnTo>
                    <a:lnTo>
                      <a:pt x="24" y="16"/>
                    </a:lnTo>
                    <a:lnTo>
                      <a:pt x="23" y="7"/>
                    </a:lnTo>
                    <a:lnTo>
                      <a:pt x="19" y="2"/>
                    </a:lnTo>
                    <a:lnTo>
                      <a:pt x="14" y="0"/>
                    </a:lnTo>
                    <a:lnTo>
                      <a:pt x="10" y="0"/>
                    </a:lnTo>
                  </a:path>
                </a:pathLst>
              </a:custGeom>
              <a:noFill/>
              <a:ln w="2">
                <a:solidFill>
                  <a:srgbClr val="000000"/>
                </a:solidFill>
                <a:round/>
                <a:headEnd/>
                <a:tailEnd/>
              </a:ln>
            </p:spPr>
            <p:txBody>
              <a:bodyPr/>
              <a:lstStyle/>
              <a:p>
                <a:endParaRPr lang="en-US"/>
              </a:p>
            </p:txBody>
          </p:sp>
          <p:sp>
            <p:nvSpPr>
              <p:cNvPr id="153" name="Line 7197"/>
              <p:cNvSpPr>
                <a:spLocks noChangeShapeType="1"/>
              </p:cNvSpPr>
              <p:nvPr/>
            </p:nvSpPr>
            <p:spPr bwMode="auto">
              <a:xfrm>
                <a:off x="5322234" y="4022204"/>
                <a:ext cx="33338" cy="1588"/>
              </a:xfrm>
              <a:prstGeom prst="line">
                <a:avLst/>
              </a:prstGeom>
              <a:noFill/>
              <a:ln w="2">
                <a:solidFill>
                  <a:srgbClr val="000000"/>
                </a:solidFill>
                <a:round/>
                <a:headEnd/>
                <a:tailEnd/>
              </a:ln>
            </p:spPr>
            <p:txBody>
              <a:bodyPr/>
              <a:lstStyle/>
              <a:p>
                <a:endParaRPr lang="en-US"/>
              </a:p>
            </p:txBody>
          </p:sp>
          <p:sp>
            <p:nvSpPr>
              <p:cNvPr id="154" name="Freeform 7198"/>
              <p:cNvSpPr>
                <a:spLocks/>
              </p:cNvSpPr>
              <p:nvPr/>
            </p:nvSpPr>
            <p:spPr bwMode="auto">
              <a:xfrm>
                <a:off x="5374622" y="3999979"/>
                <a:ext cx="7938" cy="38100"/>
              </a:xfrm>
              <a:custGeom>
                <a:avLst/>
                <a:gdLst>
                  <a:gd name="T0" fmla="*/ 0 w 5"/>
                  <a:gd name="T1" fmla="*/ 7938 h 24"/>
                  <a:gd name="T2" fmla="*/ 7938 w 5"/>
                  <a:gd name="T3" fmla="*/ 0 h 24"/>
                  <a:gd name="T4" fmla="*/ 7938 w 5"/>
                  <a:gd name="T5" fmla="*/ 38100 h 24"/>
                  <a:gd name="T6" fmla="*/ 0 60000 65536"/>
                  <a:gd name="T7" fmla="*/ 0 60000 65536"/>
                  <a:gd name="T8" fmla="*/ 0 60000 65536"/>
                  <a:gd name="T9" fmla="*/ 0 w 5"/>
                  <a:gd name="T10" fmla="*/ 0 h 24"/>
                  <a:gd name="T11" fmla="*/ 5 w 5"/>
                  <a:gd name="T12" fmla="*/ 24 h 24"/>
                </a:gdLst>
                <a:ahLst/>
                <a:cxnLst>
                  <a:cxn ang="T6">
                    <a:pos x="T0" y="T1"/>
                  </a:cxn>
                  <a:cxn ang="T7">
                    <a:pos x="T2" y="T3"/>
                  </a:cxn>
                  <a:cxn ang="T8">
                    <a:pos x="T4" y="T5"/>
                  </a:cxn>
                </a:cxnLst>
                <a:rect l="T9" t="T10" r="T11" b="T12"/>
                <a:pathLst>
                  <a:path w="5" h="24">
                    <a:moveTo>
                      <a:pt x="0" y="5"/>
                    </a:moveTo>
                    <a:lnTo>
                      <a:pt x="5" y="0"/>
                    </a:lnTo>
                    <a:lnTo>
                      <a:pt x="5" y="24"/>
                    </a:lnTo>
                  </a:path>
                </a:pathLst>
              </a:custGeom>
              <a:noFill/>
              <a:ln w="2">
                <a:solidFill>
                  <a:srgbClr val="000000"/>
                </a:solidFill>
                <a:round/>
                <a:headEnd/>
                <a:tailEnd/>
              </a:ln>
            </p:spPr>
            <p:txBody>
              <a:bodyPr/>
              <a:lstStyle/>
              <a:p>
                <a:endParaRPr lang="en-US"/>
              </a:p>
            </p:txBody>
          </p:sp>
          <p:sp>
            <p:nvSpPr>
              <p:cNvPr id="155" name="Line 7199"/>
              <p:cNvSpPr>
                <a:spLocks noChangeShapeType="1"/>
              </p:cNvSpPr>
              <p:nvPr/>
            </p:nvSpPr>
            <p:spPr bwMode="auto">
              <a:xfrm>
                <a:off x="5427009" y="3555479"/>
                <a:ext cx="47625" cy="1588"/>
              </a:xfrm>
              <a:prstGeom prst="line">
                <a:avLst/>
              </a:prstGeom>
              <a:noFill/>
              <a:ln w="2">
                <a:solidFill>
                  <a:srgbClr val="000000"/>
                </a:solidFill>
                <a:round/>
                <a:headEnd/>
                <a:tailEnd/>
              </a:ln>
            </p:spPr>
            <p:txBody>
              <a:bodyPr/>
              <a:lstStyle/>
              <a:p>
                <a:endParaRPr lang="en-US"/>
              </a:p>
            </p:txBody>
          </p:sp>
          <p:sp>
            <p:nvSpPr>
              <p:cNvPr id="156" name="Freeform 7200"/>
              <p:cNvSpPr>
                <a:spLocks/>
              </p:cNvSpPr>
              <p:nvPr/>
            </p:nvSpPr>
            <p:spPr bwMode="auto">
              <a:xfrm>
                <a:off x="5271434" y="3555479"/>
                <a:ext cx="14288" cy="55563"/>
              </a:xfrm>
              <a:custGeom>
                <a:avLst/>
                <a:gdLst>
                  <a:gd name="T0" fmla="*/ 0 w 9"/>
                  <a:gd name="T1" fmla="*/ 11113 h 35"/>
                  <a:gd name="T2" fmla="*/ 6350 w 9"/>
                  <a:gd name="T3" fmla="*/ 7938 h 35"/>
                  <a:gd name="T4" fmla="*/ 14288 w 9"/>
                  <a:gd name="T5" fmla="*/ 0 h 35"/>
                  <a:gd name="T6" fmla="*/ 14288 w 9"/>
                  <a:gd name="T7" fmla="*/ 55563 h 35"/>
                  <a:gd name="T8" fmla="*/ 0 60000 65536"/>
                  <a:gd name="T9" fmla="*/ 0 60000 65536"/>
                  <a:gd name="T10" fmla="*/ 0 60000 65536"/>
                  <a:gd name="T11" fmla="*/ 0 60000 65536"/>
                  <a:gd name="T12" fmla="*/ 0 w 9"/>
                  <a:gd name="T13" fmla="*/ 0 h 35"/>
                  <a:gd name="T14" fmla="*/ 9 w 9"/>
                  <a:gd name="T15" fmla="*/ 35 h 35"/>
                </a:gdLst>
                <a:ahLst/>
                <a:cxnLst>
                  <a:cxn ang="T8">
                    <a:pos x="T0" y="T1"/>
                  </a:cxn>
                  <a:cxn ang="T9">
                    <a:pos x="T2" y="T3"/>
                  </a:cxn>
                  <a:cxn ang="T10">
                    <a:pos x="T4" y="T5"/>
                  </a:cxn>
                  <a:cxn ang="T11">
                    <a:pos x="T6" y="T7"/>
                  </a:cxn>
                </a:cxnLst>
                <a:rect l="T12" t="T13" r="T14" b="T15"/>
                <a:pathLst>
                  <a:path w="9" h="35">
                    <a:moveTo>
                      <a:pt x="0" y="7"/>
                    </a:moveTo>
                    <a:lnTo>
                      <a:pt x="4" y="5"/>
                    </a:lnTo>
                    <a:lnTo>
                      <a:pt x="9" y="0"/>
                    </a:lnTo>
                    <a:lnTo>
                      <a:pt x="9" y="35"/>
                    </a:lnTo>
                  </a:path>
                </a:pathLst>
              </a:custGeom>
              <a:noFill/>
              <a:ln w="2">
                <a:solidFill>
                  <a:srgbClr val="000000"/>
                </a:solidFill>
                <a:round/>
                <a:headEnd/>
                <a:tailEnd/>
              </a:ln>
            </p:spPr>
            <p:txBody>
              <a:bodyPr/>
              <a:lstStyle/>
              <a:p>
                <a:endParaRPr lang="en-US"/>
              </a:p>
            </p:txBody>
          </p:sp>
          <p:sp>
            <p:nvSpPr>
              <p:cNvPr id="157" name="Freeform 7201"/>
              <p:cNvSpPr>
                <a:spLocks/>
              </p:cNvSpPr>
              <p:nvPr/>
            </p:nvSpPr>
            <p:spPr bwMode="auto">
              <a:xfrm>
                <a:off x="5315884" y="3555479"/>
                <a:ext cx="39688" cy="57150"/>
              </a:xfrm>
              <a:custGeom>
                <a:avLst/>
                <a:gdLst>
                  <a:gd name="T0" fmla="*/ 17463 w 25"/>
                  <a:gd name="T1" fmla="*/ 0 h 36"/>
                  <a:gd name="T2" fmla="*/ 9525 w 25"/>
                  <a:gd name="T3" fmla="*/ 1588 h 36"/>
                  <a:gd name="T4" fmla="*/ 3175 w 25"/>
                  <a:gd name="T5" fmla="*/ 11112 h 36"/>
                  <a:gd name="T6" fmla="*/ 0 w 25"/>
                  <a:gd name="T7" fmla="*/ 23812 h 36"/>
                  <a:gd name="T8" fmla="*/ 0 w 25"/>
                  <a:gd name="T9" fmla="*/ 33337 h 36"/>
                  <a:gd name="T10" fmla="*/ 3175 w 25"/>
                  <a:gd name="T11" fmla="*/ 46037 h 36"/>
                  <a:gd name="T12" fmla="*/ 9525 w 25"/>
                  <a:gd name="T13" fmla="*/ 55563 h 36"/>
                  <a:gd name="T14" fmla="*/ 17463 w 25"/>
                  <a:gd name="T15" fmla="*/ 57150 h 36"/>
                  <a:gd name="T16" fmla="*/ 22225 w 25"/>
                  <a:gd name="T17" fmla="*/ 57150 h 36"/>
                  <a:gd name="T18" fmla="*/ 31750 w 25"/>
                  <a:gd name="T19" fmla="*/ 55563 h 36"/>
                  <a:gd name="T20" fmla="*/ 36513 w 25"/>
                  <a:gd name="T21" fmla="*/ 46037 h 36"/>
                  <a:gd name="T22" fmla="*/ 39688 w 25"/>
                  <a:gd name="T23" fmla="*/ 33337 h 36"/>
                  <a:gd name="T24" fmla="*/ 39688 w 25"/>
                  <a:gd name="T25" fmla="*/ 23812 h 36"/>
                  <a:gd name="T26" fmla="*/ 36513 w 25"/>
                  <a:gd name="T27" fmla="*/ 11112 h 36"/>
                  <a:gd name="T28" fmla="*/ 31750 w 25"/>
                  <a:gd name="T29" fmla="*/ 1588 h 36"/>
                  <a:gd name="T30" fmla="*/ 22225 w 25"/>
                  <a:gd name="T31" fmla="*/ 0 h 36"/>
                  <a:gd name="T32" fmla="*/ 17463 w 25"/>
                  <a:gd name="T33" fmla="*/ 0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36"/>
                  <a:gd name="T53" fmla="*/ 25 w 25"/>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36">
                    <a:moveTo>
                      <a:pt x="11" y="0"/>
                    </a:moveTo>
                    <a:lnTo>
                      <a:pt x="6" y="1"/>
                    </a:lnTo>
                    <a:lnTo>
                      <a:pt x="2" y="7"/>
                    </a:lnTo>
                    <a:lnTo>
                      <a:pt x="0" y="15"/>
                    </a:lnTo>
                    <a:lnTo>
                      <a:pt x="0" y="21"/>
                    </a:lnTo>
                    <a:lnTo>
                      <a:pt x="2" y="29"/>
                    </a:lnTo>
                    <a:lnTo>
                      <a:pt x="6" y="35"/>
                    </a:lnTo>
                    <a:lnTo>
                      <a:pt x="11" y="36"/>
                    </a:lnTo>
                    <a:lnTo>
                      <a:pt x="14" y="36"/>
                    </a:lnTo>
                    <a:lnTo>
                      <a:pt x="20" y="35"/>
                    </a:lnTo>
                    <a:lnTo>
                      <a:pt x="23" y="29"/>
                    </a:lnTo>
                    <a:lnTo>
                      <a:pt x="25" y="21"/>
                    </a:lnTo>
                    <a:lnTo>
                      <a:pt x="25" y="15"/>
                    </a:lnTo>
                    <a:lnTo>
                      <a:pt x="23" y="7"/>
                    </a:lnTo>
                    <a:lnTo>
                      <a:pt x="20" y="1"/>
                    </a:lnTo>
                    <a:lnTo>
                      <a:pt x="14" y="0"/>
                    </a:lnTo>
                    <a:lnTo>
                      <a:pt x="11" y="0"/>
                    </a:lnTo>
                  </a:path>
                </a:pathLst>
              </a:custGeom>
              <a:noFill/>
              <a:ln w="2">
                <a:solidFill>
                  <a:srgbClr val="000000"/>
                </a:solidFill>
                <a:round/>
                <a:headEnd/>
                <a:tailEnd/>
              </a:ln>
            </p:spPr>
            <p:txBody>
              <a:bodyPr/>
              <a:lstStyle/>
              <a:p>
                <a:endParaRPr lang="en-US"/>
              </a:p>
            </p:txBody>
          </p:sp>
          <p:sp>
            <p:nvSpPr>
              <p:cNvPr id="158" name="Freeform 7202"/>
              <p:cNvSpPr>
                <a:spLocks/>
              </p:cNvSpPr>
              <p:nvPr/>
            </p:nvSpPr>
            <p:spPr bwMode="auto">
              <a:xfrm>
                <a:off x="5369859" y="3545954"/>
                <a:ext cx="23813" cy="39688"/>
              </a:xfrm>
              <a:custGeom>
                <a:avLst/>
                <a:gdLst>
                  <a:gd name="T0" fmla="*/ 11113 w 15"/>
                  <a:gd name="T1" fmla="*/ 0 h 25"/>
                  <a:gd name="T2" fmla="*/ 4763 w 15"/>
                  <a:gd name="T3" fmla="*/ 3175 h 25"/>
                  <a:gd name="T4" fmla="*/ 1588 w 15"/>
                  <a:gd name="T5" fmla="*/ 9525 h 25"/>
                  <a:gd name="T6" fmla="*/ 0 w 15"/>
                  <a:gd name="T7" fmla="*/ 17463 h 25"/>
                  <a:gd name="T8" fmla="*/ 0 w 15"/>
                  <a:gd name="T9" fmla="*/ 22225 h 25"/>
                  <a:gd name="T10" fmla="*/ 1588 w 15"/>
                  <a:gd name="T11" fmla="*/ 31750 h 25"/>
                  <a:gd name="T12" fmla="*/ 4763 w 15"/>
                  <a:gd name="T13" fmla="*/ 36513 h 25"/>
                  <a:gd name="T14" fmla="*/ 11113 w 15"/>
                  <a:gd name="T15" fmla="*/ 39688 h 25"/>
                  <a:gd name="T16" fmla="*/ 12700 w 15"/>
                  <a:gd name="T17" fmla="*/ 39688 h 25"/>
                  <a:gd name="T18" fmla="*/ 19050 w 15"/>
                  <a:gd name="T19" fmla="*/ 36513 h 25"/>
                  <a:gd name="T20" fmla="*/ 22225 w 15"/>
                  <a:gd name="T21" fmla="*/ 31750 h 25"/>
                  <a:gd name="T22" fmla="*/ 23813 w 15"/>
                  <a:gd name="T23" fmla="*/ 22225 h 25"/>
                  <a:gd name="T24" fmla="*/ 23813 w 15"/>
                  <a:gd name="T25" fmla="*/ 17463 h 25"/>
                  <a:gd name="T26" fmla="*/ 22225 w 15"/>
                  <a:gd name="T27" fmla="*/ 9525 h 25"/>
                  <a:gd name="T28" fmla="*/ 19050 w 15"/>
                  <a:gd name="T29" fmla="*/ 3175 h 25"/>
                  <a:gd name="T30" fmla="*/ 12700 w 15"/>
                  <a:gd name="T31" fmla="*/ 0 h 25"/>
                  <a:gd name="T32" fmla="*/ 11113 w 15"/>
                  <a:gd name="T33" fmla="*/ 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25"/>
                  <a:gd name="T53" fmla="*/ 15 w 15"/>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25">
                    <a:moveTo>
                      <a:pt x="7" y="0"/>
                    </a:moveTo>
                    <a:lnTo>
                      <a:pt x="3" y="2"/>
                    </a:lnTo>
                    <a:lnTo>
                      <a:pt x="1" y="6"/>
                    </a:lnTo>
                    <a:lnTo>
                      <a:pt x="0" y="11"/>
                    </a:lnTo>
                    <a:lnTo>
                      <a:pt x="0" y="14"/>
                    </a:lnTo>
                    <a:lnTo>
                      <a:pt x="1" y="20"/>
                    </a:lnTo>
                    <a:lnTo>
                      <a:pt x="3" y="23"/>
                    </a:lnTo>
                    <a:lnTo>
                      <a:pt x="7" y="25"/>
                    </a:lnTo>
                    <a:lnTo>
                      <a:pt x="8" y="25"/>
                    </a:lnTo>
                    <a:lnTo>
                      <a:pt x="12" y="23"/>
                    </a:lnTo>
                    <a:lnTo>
                      <a:pt x="14" y="20"/>
                    </a:lnTo>
                    <a:lnTo>
                      <a:pt x="15" y="14"/>
                    </a:lnTo>
                    <a:lnTo>
                      <a:pt x="15" y="11"/>
                    </a:lnTo>
                    <a:lnTo>
                      <a:pt x="14" y="6"/>
                    </a:lnTo>
                    <a:lnTo>
                      <a:pt x="12" y="2"/>
                    </a:lnTo>
                    <a:lnTo>
                      <a:pt x="8" y="0"/>
                    </a:lnTo>
                    <a:lnTo>
                      <a:pt x="7" y="0"/>
                    </a:lnTo>
                  </a:path>
                </a:pathLst>
              </a:custGeom>
              <a:noFill/>
              <a:ln w="2">
                <a:solidFill>
                  <a:srgbClr val="000000"/>
                </a:solidFill>
                <a:round/>
                <a:headEnd/>
                <a:tailEnd/>
              </a:ln>
            </p:spPr>
            <p:txBody>
              <a:bodyPr/>
              <a:lstStyle/>
              <a:p>
                <a:endParaRPr lang="en-US"/>
              </a:p>
            </p:txBody>
          </p:sp>
          <p:sp>
            <p:nvSpPr>
              <p:cNvPr id="159" name="Line 7203"/>
              <p:cNvSpPr>
                <a:spLocks noChangeShapeType="1"/>
              </p:cNvSpPr>
              <p:nvPr/>
            </p:nvSpPr>
            <p:spPr bwMode="auto">
              <a:xfrm>
                <a:off x="5427009" y="5792267"/>
                <a:ext cx="25400" cy="1588"/>
              </a:xfrm>
              <a:prstGeom prst="line">
                <a:avLst/>
              </a:prstGeom>
              <a:noFill/>
              <a:ln w="2">
                <a:solidFill>
                  <a:srgbClr val="000000"/>
                </a:solidFill>
                <a:round/>
                <a:headEnd/>
                <a:tailEnd/>
              </a:ln>
            </p:spPr>
            <p:txBody>
              <a:bodyPr/>
              <a:lstStyle/>
              <a:p>
                <a:endParaRPr lang="en-US"/>
              </a:p>
            </p:txBody>
          </p:sp>
          <p:sp>
            <p:nvSpPr>
              <p:cNvPr id="160" name="Line 7204"/>
              <p:cNvSpPr>
                <a:spLocks noChangeShapeType="1"/>
              </p:cNvSpPr>
              <p:nvPr/>
            </p:nvSpPr>
            <p:spPr bwMode="auto">
              <a:xfrm>
                <a:off x="5427009" y="5709717"/>
                <a:ext cx="25400" cy="1588"/>
              </a:xfrm>
              <a:prstGeom prst="line">
                <a:avLst/>
              </a:prstGeom>
              <a:noFill/>
              <a:ln w="2">
                <a:solidFill>
                  <a:srgbClr val="000000"/>
                </a:solidFill>
                <a:round/>
                <a:headEnd/>
                <a:tailEnd/>
              </a:ln>
            </p:spPr>
            <p:txBody>
              <a:bodyPr/>
              <a:lstStyle/>
              <a:p>
                <a:endParaRPr lang="en-US"/>
              </a:p>
            </p:txBody>
          </p:sp>
          <p:sp>
            <p:nvSpPr>
              <p:cNvPr id="161" name="Line 7205"/>
              <p:cNvSpPr>
                <a:spLocks noChangeShapeType="1"/>
              </p:cNvSpPr>
              <p:nvPr/>
            </p:nvSpPr>
            <p:spPr bwMode="auto">
              <a:xfrm>
                <a:off x="5427009" y="5650979"/>
                <a:ext cx="25400" cy="1588"/>
              </a:xfrm>
              <a:prstGeom prst="line">
                <a:avLst/>
              </a:prstGeom>
              <a:noFill/>
              <a:ln w="2">
                <a:solidFill>
                  <a:srgbClr val="000000"/>
                </a:solidFill>
                <a:round/>
                <a:headEnd/>
                <a:tailEnd/>
              </a:ln>
            </p:spPr>
            <p:txBody>
              <a:bodyPr/>
              <a:lstStyle/>
              <a:p>
                <a:endParaRPr lang="en-US"/>
              </a:p>
            </p:txBody>
          </p:sp>
          <p:sp>
            <p:nvSpPr>
              <p:cNvPr id="162" name="Line 7206"/>
              <p:cNvSpPr>
                <a:spLocks noChangeShapeType="1"/>
              </p:cNvSpPr>
              <p:nvPr/>
            </p:nvSpPr>
            <p:spPr bwMode="auto">
              <a:xfrm>
                <a:off x="5427009" y="5603354"/>
                <a:ext cx="25400" cy="1588"/>
              </a:xfrm>
              <a:prstGeom prst="line">
                <a:avLst/>
              </a:prstGeom>
              <a:noFill/>
              <a:ln w="2">
                <a:solidFill>
                  <a:srgbClr val="000000"/>
                </a:solidFill>
                <a:round/>
                <a:headEnd/>
                <a:tailEnd/>
              </a:ln>
            </p:spPr>
            <p:txBody>
              <a:bodyPr/>
              <a:lstStyle/>
              <a:p>
                <a:endParaRPr lang="en-US"/>
              </a:p>
            </p:txBody>
          </p:sp>
          <p:sp>
            <p:nvSpPr>
              <p:cNvPr id="163" name="Line 7207"/>
              <p:cNvSpPr>
                <a:spLocks noChangeShapeType="1"/>
              </p:cNvSpPr>
              <p:nvPr/>
            </p:nvSpPr>
            <p:spPr bwMode="auto">
              <a:xfrm>
                <a:off x="5427009" y="5565254"/>
                <a:ext cx="25400" cy="1588"/>
              </a:xfrm>
              <a:prstGeom prst="line">
                <a:avLst/>
              </a:prstGeom>
              <a:noFill/>
              <a:ln w="2">
                <a:solidFill>
                  <a:srgbClr val="000000"/>
                </a:solidFill>
                <a:round/>
                <a:headEnd/>
                <a:tailEnd/>
              </a:ln>
            </p:spPr>
            <p:txBody>
              <a:bodyPr/>
              <a:lstStyle/>
              <a:p>
                <a:endParaRPr lang="en-US"/>
              </a:p>
            </p:txBody>
          </p:sp>
          <p:sp>
            <p:nvSpPr>
              <p:cNvPr id="164" name="Line 7208"/>
              <p:cNvSpPr>
                <a:spLocks noChangeShapeType="1"/>
              </p:cNvSpPr>
              <p:nvPr/>
            </p:nvSpPr>
            <p:spPr bwMode="auto">
              <a:xfrm>
                <a:off x="5427009" y="5535092"/>
                <a:ext cx="25400" cy="1588"/>
              </a:xfrm>
              <a:prstGeom prst="line">
                <a:avLst/>
              </a:prstGeom>
              <a:noFill/>
              <a:ln w="2">
                <a:solidFill>
                  <a:srgbClr val="000000"/>
                </a:solidFill>
                <a:round/>
                <a:headEnd/>
                <a:tailEnd/>
              </a:ln>
            </p:spPr>
            <p:txBody>
              <a:bodyPr/>
              <a:lstStyle/>
              <a:p>
                <a:endParaRPr lang="en-US"/>
              </a:p>
            </p:txBody>
          </p:sp>
          <p:sp>
            <p:nvSpPr>
              <p:cNvPr id="165" name="Line 7209"/>
              <p:cNvSpPr>
                <a:spLocks noChangeShapeType="1"/>
              </p:cNvSpPr>
              <p:nvPr/>
            </p:nvSpPr>
            <p:spPr bwMode="auto">
              <a:xfrm>
                <a:off x="5427009" y="5506517"/>
                <a:ext cx="25400" cy="1588"/>
              </a:xfrm>
              <a:prstGeom prst="line">
                <a:avLst/>
              </a:prstGeom>
              <a:noFill/>
              <a:ln w="2">
                <a:solidFill>
                  <a:srgbClr val="000000"/>
                </a:solidFill>
                <a:round/>
                <a:headEnd/>
                <a:tailEnd/>
              </a:ln>
            </p:spPr>
            <p:txBody>
              <a:bodyPr/>
              <a:lstStyle/>
              <a:p>
                <a:endParaRPr lang="en-US"/>
              </a:p>
            </p:txBody>
          </p:sp>
          <p:sp>
            <p:nvSpPr>
              <p:cNvPr id="166" name="Line 7210"/>
              <p:cNvSpPr>
                <a:spLocks noChangeShapeType="1"/>
              </p:cNvSpPr>
              <p:nvPr/>
            </p:nvSpPr>
            <p:spPr bwMode="auto">
              <a:xfrm>
                <a:off x="5427009" y="5481117"/>
                <a:ext cx="25400" cy="1588"/>
              </a:xfrm>
              <a:prstGeom prst="line">
                <a:avLst/>
              </a:prstGeom>
              <a:noFill/>
              <a:ln w="2">
                <a:solidFill>
                  <a:srgbClr val="000000"/>
                </a:solidFill>
                <a:round/>
                <a:headEnd/>
                <a:tailEnd/>
              </a:ln>
            </p:spPr>
            <p:txBody>
              <a:bodyPr/>
              <a:lstStyle/>
              <a:p>
                <a:endParaRPr lang="en-US"/>
              </a:p>
            </p:txBody>
          </p:sp>
          <p:sp>
            <p:nvSpPr>
              <p:cNvPr id="167" name="Line 7211"/>
              <p:cNvSpPr>
                <a:spLocks noChangeShapeType="1"/>
              </p:cNvSpPr>
              <p:nvPr/>
            </p:nvSpPr>
            <p:spPr bwMode="auto">
              <a:xfrm>
                <a:off x="5427009" y="5317604"/>
                <a:ext cx="25400" cy="1588"/>
              </a:xfrm>
              <a:prstGeom prst="line">
                <a:avLst/>
              </a:prstGeom>
              <a:noFill/>
              <a:ln w="2">
                <a:solidFill>
                  <a:srgbClr val="000000"/>
                </a:solidFill>
                <a:round/>
                <a:headEnd/>
                <a:tailEnd/>
              </a:ln>
            </p:spPr>
            <p:txBody>
              <a:bodyPr/>
              <a:lstStyle/>
              <a:p>
                <a:endParaRPr lang="en-US"/>
              </a:p>
            </p:txBody>
          </p:sp>
          <p:sp>
            <p:nvSpPr>
              <p:cNvPr id="168" name="Line 7212"/>
              <p:cNvSpPr>
                <a:spLocks noChangeShapeType="1"/>
              </p:cNvSpPr>
              <p:nvPr/>
            </p:nvSpPr>
            <p:spPr bwMode="auto">
              <a:xfrm>
                <a:off x="5427009" y="5231879"/>
                <a:ext cx="25400" cy="1588"/>
              </a:xfrm>
              <a:prstGeom prst="line">
                <a:avLst/>
              </a:prstGeom>
              <a:noFill/>
              <a:ln w="2">
                <a:solidFill>
                  <a:srgbClr val="000000"/>
                </a:solidFill>
                <a:round/>
                <a:headEnd/>
                <a:tailEnd/>
              </a:ln>
            </p:spPr>
            <p:txBody>
              <a:bodyPr/>
              <a:lstStyle/>
              <a:p>
                <a:endParaRPr lang="en-US"/>
              </a:p>
            </p:txBody>
          </p:sp>
          <p:sp>
            <p:nvSpPr>
              <p:cNvPr id="169" name="Line 7213"/>
              <p:cNvSpPr>
                <a:spLocks noChangeShapeType="1"/>
              </p:cNvSpPr>
              <p:nvPr/>
            </p:nvSpPr>
            <p:spPr bwMode="auto">
              <a:xfrm>
                <a:off x="5427009" y="5173142"/>
                <a:ext cx="25400" cy="1588"/>
              </a:xfrm>
              <a:prstGeom prst="line">
                <a:avLst/>
              </a:prstGeom>
              <a:noFill/>
              <a:ln w="2">
                <a:solidFill>
                  <a:srgbClr val="000000"/>
                </a:solidFill>
                <a:round/>
                <a:headEnd/>
                <a:tailEnd/>
              </a:ln>
            </p:spPr>
            <p:txBody>
              <a:bodyPr/>
              <a:lstStyle/>
              <a:p>
                <a:endParaRPr lang="en-US"/>
              </a:p>
            </p:txBody>
          </p:sp>
          <p:sp>
            <p:nvSpPr>
              <p:cNvPr id="170" name="Line 7214"/>
              <p:cNvSpPr>
                <a:spLocks noChangeShapeType="1"/>
              </p:cNvSpPr>
              <p:nvPr/>
            </p:nvSpPr>
            <p:spPr bwMode="auto">
              <a:xfrm>
                <a:off x="5427009" y="5127104"/>
                <a:ext cx="25400" cy="1588"/>
              </a:xfrm>
              <a:prstGeom prst="line">
                <a:avLst/>
              </a:prstGeom>
              <a:noFill/>
              <a:ln w="2">
                <a:solidFill>
                  <a:srgbClr val="000000"/>
                </a:solidFill>
                <a:round/>
                <a:headEnd/>
                <a:tailEnd/>
              </a:ln>
            </p:spPr>
            <p:txBody>
              <a:bodyPr/>
              <a:lstStyle/>
              <a:p>
                <a:endParaRPr lang="en-US"/>
              </a:p>
            </p:txBody>
          </p:sp>
          <p:sp>
            <p:nvSpPr>
              <p:cNvPr id="171" name="Line 7215"/>
              <p:cNvSpPr>
                <a:spLocks noChangeShapeType="1"/>
              </p:cNvSpPr>
              <p:nvPr/>
            </p:nvSpPr>
            <p:spPr bwMode="auto">
              <a:xfrm>
                <a:off x="5427009" y="5090592"/>
                <a:ext cx="25400" cy="1588"/>
              </a:xfrm>
              <a:prstGeom prst="line">
                <a:avLst/>
              </a:prstGeom>
              <a:noFill/>
              <a:ln w="2">
                <a:solidFill>
                  <a:srgbClr val="000000"/>
                </a:solidFill>
                <a:round/>
                <a:headEnd/>
                <a:tailEnd/>
              </a:ln>
            </p:spPr>
            <p:txBody>
              <a:bodyPr/>
              <a:lstStyle/>
              <a:p>
                <a:endParaRPr lang="en-US"/>
              </a:p>
            </p:txBody>
          </p:sp>
          <p:sp>
            <p:nvSpPr>
              <p:cNvPr id="172" name="Line 7216"/>
              <p:cNvSpPr>
                <a:spLocks noChangeShapeType="1"/>
              </p:cNvSpPr>
              <p:nvPr/>
            </p:nvSpPr>
            <p:spPr bwMode="auto">
              <a:xfrm>
                <a:off x="5427009" y="5057254"/>
                <a:ext cx="25400" cy="1588"/>
              </a:xfrm>
              <a:prstGeom prst="line">
                <a:avLst/>
              </a:prstGeom>
              <a:noFill/>
              <a:ln w="2">
                <a:solidFill>
                  <a:srgbClr val="000000"/>
                </a:solidFill>
                <a:round/>
                <a:headEnd/>
                <a:tailEnd/>
              </a:ln>
            </p:spPr>
            <p:txBody>
              <a:bodyPr/>
              <a:lstStyle/>
              <a:p>
                <a:endParaRPr lang="en-US"/>
              </a:p>
            </p:txBody>
          </p:sp>
          <p:sp>
            <p:nvSpPr>
              <p:cNvPr id="173" name="Line 7217"/>
              <p:cNvSpPr>
                <a:spLocks noChangeShapeType="1"/>
              </p:cNvSpPr>
              <p:nvPr/>
            </p:nvSpPr>
            <p:spPr bwMode="auto">
              <a:xfrm>
                <a:off x="5427009" y="5028679"/>
                <a:ext cx="25400" cy="1588"/>
              </a:xfrm>
              <a:prstGeom prst="line">
                <a:avLst/>
              </a:prstGeom>
              <a:noFill/>
              <a:ln w="2">
                <a:solidFill>
                  <a:srgbClr val="000000"/>
                </a:solidFill>
                <a:round/>
                <a:headEnd/>
                <a:tailEnd/>
              </a:ln>
            </p:spPr>
            <p:txBody>
              <a:bodyPr/>
              <a:lstStyle/>
              <a:p>
                <a:endParaRPr lang="en-US"/>
              </a:p>
            </p:txBody>
          </p:sp>
          <p:sp>
            <p:nvSpPr>
              <p:cNvPr id="174" name="Line 7218"/>
              <p:cNvSpPr>
                <a:spLocks noChangeShapeType="1"/>
              </p:cNvSpPr>
              <p:nvPr/>
            </p:nvSpPr>
            <p:spPr bwMode="auto">
              <a:xfrm>
                <a:off x="5427009" y="5006454"/>
                <a:ext cx="25400" cy="1588"/>
              </a:xfrm>
              <a:prstGeom prst="line">
                <a:avLst/>
              </a:prstGeom>
              <a:noFill/>
              <a:ln w="2">
                <a:solidFill>
                  <a:srgbClr val="000000"/>
                </a:solidFill>
                <a:round/>
                <a:headEnd/>
                <a:tailEnd/>
              </a:ln>
            </p:spPr>
            <p:txBody>
              <a:bodyPr/>
              <a:lstStyle/>
              <a:p>
                <a:endParaRPr lang="en-US"/>
              </a:p>
            </p:txBody>
          </p:sp>
          <p:sp>
            <p:nvSpPr>
              <p:cNvPr id="175" name="Line 7219"/>
              <p:cNvSpPr>
                <a:spLocks noChangeShapeType="1"/>
              </p:cNvSpPr>
              <p:nvPr/>
            </p:nvSpPr>
            <p:spPr bwMode="auto">
              <a:xfrm>
                <a:off x="5427009" y="4839767"/>
                <a:ext cx="25400" cy="1588"/>
              </a:xfrm>
              <a:prstGeom prst="line">
                <a:avLst/>
              </a:prstGeom>
              <a:noFill/>
              <a:ln w="2">
                <a:solidFill>
                  <a:srgbClr val="000000"/>
                </a:solidFill>
                <a:round/>
                <a:headEnd/>
                <a:tailEnd/>
              </a:ln>
            </p:spPr>
            <p:txBody>
              <a:bodyPr/>
              <a:lstStyle/>
              <a:p>
                <a:endParaRPr lang="en-US"/>
              </a:p>
            </p:txBody>
          </p:sp>
          <p:sp>
            <p:nvSpPr>
              <p:cNvPr id="176" name="Line 7220"/>
              <p:cNvSpPr>
                <a:spLocks noChangeShapeType="1"/>
              </p:cNvSpPr>
              <p:nvPr/>
            </p:nvSpPr>
            <p:spPr bwMode="auto">
              <a:xfrm>
                <a:off x="5427009" y="4757217"/>
                <a:ext cx="25400" cy="1588"/>
              </a:xfrm>
              <a:prstGeom prst="line">
                <a:avLst/>
              </a:prstGeom>
              <a:noFill/>
              <a:ln w="2">
                <a:solidFill>
                  <a:srgbClr val="000000"/>
                </a:solidFill>
                <a:round/>
                <a:headEnd/>
                <a:tailEnd/>
              </a:ln>
            </p:spPr>
            <p:txBody>
              <a:bodyPr/>
              <a:lstStyle/>
              <a:p>
                <a:endParaRPr lang="en-US"/>
              </a:p>
            </p:txBody>
          </p:sp>
          <p:sp>
            <p:nvSpPr>
              <p:cNvPr id="177" name="Line 7221"/>
              <p:cNvSpPr>
                <a:spLocks noChangeShapeType="1"/>
              </p:cNvSpPr>
              <p:nvPr/>
            </p:nvSpPr>
            <p:spPr bwMode="auto">
              <a:xfrm>
                <a:off x="5427009" y="4696892"/>
                <a:ext cx="25400" cy="1588"/>
              </a:xfrm>
              <a:prstGeom prst="line">
                <a:avLst/>
              </a:prstGeom>
              <a:noFill/>
              <a:ln w="2">
                <a:solidFill>
                  <a:srgbClr val="000000"/>
                </a:solidFill>
                <a:round/>
                <a:headEnd/>
                <a:tailEnd/>
              </a:ln>
            </p:spPr>
            <p:txBody>
              <a:bodyPr/>
              <a:lstStyle/>
              <a:p>
                <a:endParaRPr lang="en-US"/>
              </a:p>
            </p:txBody>
          </p:sp>
          <p:sp>
            <p:nvSpPr>
              <p:cNvPr id="178" name="Line 7222"/>
              <p:cNvSpPr>
                <a:spLocks noChangeShapeType="1"/>
              </p:cNvSpPr>
              <p:nvPr/>
            </p:nvSpPr>
            <p:spPr bwMode="auto">
              <a:xfrm>
                <a:off x="5427009" y="4652442"/>
                <a:ext cx="25400" cy="1588"/>
              </a:xfrm>
              <a:prstGeom prst="line">
                <a:avLst/>
              </a:prstGeom>
              <a:noFill/>
              <a:ln w="2">
                <a:solidFill>
                  <a:srgbClr val="000000"/>
                </a:solidFill>
                <a:round/>
                <a:headEnd/>
                <a:tailEnd/>
              </a:ln>
            </p:spPr>
            <p:txBody>
              <a:bodyPr/>
              <a:lstStyle/>
              <a:p>
                <a:endParaRPr lang="en-US"/>
              </a:p>
            </p:txBody>
          </p:sp>
          <p:sp>
            <p:nvSpPr>
              <p:cNvPr id="179" name="Line 7223"/>
              <p:cNvSpPr>
                <a:spLocks noChangeShapeType="1"/>
              </p:cNvSpPr>
              <p:nvPr/>
            </p:nvSpPr>
            <p:spPr bwMode="auto">
              <a:xfrm>
                <a:off x="5427009" y="4612754"/>
                <a:ext cx="25400" cy="1588"/>
              </a:xfrm>
              <a:prstGeom prst="line">
                <a:avLst/>
              </a:prstGeom>
              <a:noFill/>
              <a:ln w="2">
                <a:solidFill>
                  <a:srgbClr val="000000"/>
                </a:solidFill>
                <a:round/>
                <a:headEnd/>
                <a:tailEnd/>
              </a:ln>
            </p:spPr>
            <p:txBody>
              <a:bodyPr/>
              <a:lstStyle/>
              <a:p>
                <a:endParaRPr lang="en-US"/>
              </a:p>
            </p:txBody>
          </p:sp>
          <p:sp>
            <p:nvSpPr>
              <p:cNvPr id="180" name="Line 7224"/>
              <p:cNvSpPr>
                <a:spLocks noChangeShapeType="1"/>
              </p:cNvSpPr>
              <p:nvPr/>
            </p:nvSpPr>
            <p:spPr bwMode="auto">
              <a:xfrm>
                <a:off x="5427009" y="4582592"/>
                <a:ext cx="25400" cy="1588"/>
              </a:xfrm>
              <a:prstGeom prst="line">
                <a:avLst/>
              </a:prstGeom>
              <a:noFill/>
              <a:ln w="2">
                <a:solidFill>
                  <a:srgbClr val="000000"/>
                </a:solidFill>
                <a:round/>
                <a:headEnd/>
                <a:tailEnd/>
              </a:ln>
            </p:spPr>
            <p:txBody>
              <a:bodyPr/>
              <a:lstStyle/>
              <a:p>
                <a:endParaRPr lang="en-US"/>
              </a:p>
            </p:txBody>
          </p:sp>
          <p:sp>
            <p:nvSpPr>
              <p:cNvPr id="181" name="Line 7225"/>
              <p:cNvSpPr>
                <a:spLocks noChangeShapeType="1"/>
              </p:cNvSpPr>
              <p:nvPr/>
            </p:nvSpPr>
            <p:spPr bwMode="auto">
              <a:xfrm>
                <a:off x="5427009" y="4554017"/>
                <a:ext cx="25400" cy="1588"/>
              </a:xfrm>
              <a:prstGeom prst="line">
                <a:avLst/>
              </a:prstGeom>
              <a:noFill/>
              <a:ln w="2">
                <a:solidFill>
                  <a:srgbClr val="000000"/>
                </a:solidFill>
                <a:round/>
                <a:headEnd/>
                <a:tailEnd/>
              </a:ln>
            </p:spPr>
            <p:txBody>
              <a:bodyPr/>
              <a:lstStyle/>
              <a:p>
                <a:endParaRPr lang="en-US"/>
              </a:p>
            </p:txBody>
          </p:sp>
          <p:sp>
            <p:nvSpPr>
              <p:cNvPr id="182" name="Line 7226"/>
              <p:cNvSpPr>
                <a:spLocks noChangeShapeType="1"/>
              </p:cNvSpPr>
              <p:nvPr/>
            </p:nvSpPr>
            <p:spPr bwMode="auto">
              <a:xfrm>
                <a:off x="5427009" y="4530204"/>
                <a:ext cx="25400" cy="1588"/>
              </a:xfrm>
              <a:prstGeom prst="line">
                <a:avLst/>
              </a:prstGeom>
              <a:noFill/>
              <a:ln w="2">
                <a:solidFill>
                  <a:srgbClr val="000000"/>
                </a:solidFill>
                <a:round/>
                <a:headEnd/>
                <a:tailEnd/>
              </a:ln>
            </p:spPr>
            <p:txBody>
              <a:bodyPr/>
              <a:lstStyle/>
              <a:p>
                <a:endParaRPr lang="en-US"/>
              </a:p>
            </p:txBody>
          </p:sp>
          <p:sp>
            <p:nvSpPr>
              <p:cNvPr id="183" name="Line 7227"/>
              <p:cNvSpPr>
                <a:spLocks noChangeShapeType="1"/>
              </p:cNvSpPr>
              <p:nvPr/>
            </p:nvSpPr>
            <p:spPr bwMode="auto">
              <a:xfrm>
                <a:off x="5427009" y="4365104"/>
                <a:ext cx="25400" cy="1588"/>
              </a:xfrm>
              <a:prstGeom prst="line">
                <a:avLst/>
              </a:prstGeom>
              <a:noFill/>
              <a:ln w="2">
                <a:solidFill>
                  <a:srgbClr val="000000"/>
                </a:solidFill>
                <a:round/>
                <a:headEnd/>
                <a:tailEnd/>
              </a:ln>
            </p:spPr>
            <p:txBody>
              <a:bodyPr/>
              <a:lstStyle/>
              <a:p>
                <a:endParaRPr lang="en-US"/>
              </a:p>
            </p:txBody>
          </p:sp>
          <p:sp>
            <p:nvSpPr>
              <p:cNvPr id="184" name="Line 7228"/>
              <p:cNvSpPr>
                <a:spLocks noChangeShapeType="1"/>
              </p:cNvSpPr>
              <p:nvPr/>
            </p:nvSpPr>
            <p:spPr bwMode="auto">
              <a:xfrm>
                <a:off x="5427009" y="4279379"/>
                <a:ext cx="25400" cy="1588"/>
              </a:xfrm>
              <a:prstGeom prst="line">
                <a:avLst/>
              </a:prstGeom>
              <a:noFill/>
              <a:ln w="2">
                <a:solidFill>
                  <a:srgbClr val="000000"/>
                </a:solidFill>
                <a:round/>
                <a:headEnd/>
                <a:tailEnd/>
              </a:ln>
            </p:spPr>
            <p:txBody>
              <a:bodyPr/>
              <a:lstStyle/>
              <a:p>
                <a:endParaRPr lang="en-US"/>
              </a:p>
            </p:txBody>
          </p:sp>
          <p:sp>
            <p:nvSpPr>
              <p:cNvPr id="185" name="Line 7229"/>
              <p:cNvSpPr>
                <a:spLocks noChangeShapeType="1"/>
              </p:cNvSpPr>
              <p:nvPr/>
            </p:nvSpPr>
            <p:spPr bwMode="auto">
              <a:xfrm>
                <a:off x="5427009" y="4220642"/>
                <a:ext cx="25400" cy="1588"/>
              </a:xfrm>
              <a:prstGeom prst="line">
                <a:avLst/>
              </a:prstGeom>
              <a:noFill/>
              <a:ln w="2">
                <a:solidFill>
                  <a:srgbClr val="000000"/>
                </a:solidFill>
                <a:round/>
                <a:headEnd/>
                <a:tailEnd/>
              </a:ln>
            </p:spPr>
            <p:txBody>
              <a:bodyPr/>
              <a:lstStyle/>
              <a:p>
                <a:endParaRPr lang="en-US"/>
              </a:p>
            </p:txBody>
          </p:sp>
          <p:sp>
            <p:nvSpPr>
              <p:cNvPr id="186" name="Line 7230"/>
              <p:cNvSpPr>
                <a:spLocks noChangeShapeType="1"/>
              </p:cNvSpPr>
              <p:nvPr/>
            </p:nvSpPr>
            <p:spPr bwMode="auto">
              <a:xfrm>
                <a:off x="5427009" y="4174604"/>
                <a:ext cx="25400" cy="1588"/>
              </a:xfrm>
              <a:prstGeom prst="line">
                <a:avLst/>
              </a:prstGeom>
              <a:noFill/>
              <a:ln w="2">
                <a:solidFill>
                  <a:srgbClr val="000000"/>
                </a:solidFill>
                <a:round/>
                <a:headEnd/>
                <a:tailEnd/>
              </a:ln>
            </p:spPr>
            <p:txBody>
              <a:bodyPr/>
              <a:lstStyle/>
              <a:p>
                <a:endParaRPr lang="en-US"/>
              </a:p>
            </p:txBody>
          </p:sp>
          <p:sp>
            <p:nvSpPr>
              <p:cNvPr id="187" name="Line 7231"/>
              <p:cNvSpPr>
                <a:spLocks noChangeShapeType="1"/>
              </p:cNvSpPr>
              <p:nvPr/>
            </p:nvSpPr>
            <p:spPr bwMode="auto">
              <a:xfrm>
                <a:off x="5427009" y="4138092"/>
                <a:ext cx="25400" cy="1588"/>
              </a:xfrm>
              <a:prstGeom prst="line">
                <a:avLst/>
              </a:prstGeom>
              <a:noFill/>
              <a:ln w="2">
                <a:solidFill>
                  <a:srgbClr val="000000"/>
                </a:solidFill>
                <a:round/>
                <a:headEnd/>
                <a:tailEnd/>
              </a:ln>
            </p:spPr>
            <p:txBody>
              <a:bodyPr/>
              <a:lstStyle/>
              <a:p>
                <a:endParaRPr lang="en-US"/>
              </a:p>
            </p:txBody>
          </p:sp>
          <p:sp>
            <p:nvSpPr>
              <p:cNvPr id="188" name="Line 7232"/>
              <p:cNvSpPr>
                <a:spLocks noChangeShapeType="1"/>
              </p:cNvSpPr>
              <p:nvPr/>
            </p:nvSpPr>
            <p:spPr bwMode="auto">
              <a:xfrm>
                <a:off x="5427009" y="4104754"/>
                <a:ext cx="25400" cy="1588"/>
              </a:xfrm>
              <a:prstGeom prst="line">
                <a:avLst/>
              </a:prstGeom>
              <a:noFill/>
              <a:ln w="2">
                <a:solidFill>
                  <a:srgbClr val="000000"/>
                </a:solidFill>
                <a:round/>
                <a:headEnd/>
                <a:tailEnd/>
              </a:ln>
            </p:spPr>
            <p:txBody>
              <a:bodyPr/>
              <a:lstStyle/>
              <a:p>
                <a:endParaRPr lang="en-US"/>
              </a:p>
            </p:txBody>
          </p:sp>
          <p:sp>
            <p:nvSpPr>
              <p:cNvPr id="189" name="Line 7233"/>
              <p:cNvSpPr>
                <a:spLocks noChangeShapeType="1"/>
              </p:cNvSpPr>
              <p:nvPr/>
            </p:nvSpPr>
            <p:spPr bwMode="auto">
              <a:xfrm>
                <a:off x="5427009" y="4077767"/>
                <a:ext cx="25400" cy="1588"/>
              </a:xfrm>
              <a:prstGeom prst="line">
                <a:avLst/>
              </a:prstGeom>
              <a:noFill/>
              <a:ln w="2">
                <a:solidFill>
                  <a:srgbClr val="000000"/>
                </a:solidFill>
                <a:round/>
                <a:headEnd/>
                <a:tailEnd/>
              </a:ln>
            </p:spPr>
            <p:txBody>
              <a:bodyPr/>
              <a:lstStyle/>
              <a:p>
                <a:endParaRPr lang="en-US"/>
              </a:p>
            </p:txBody>
          </p:sp>
          <p:sp>
            <p:nvSpPr>
              <p:cNvPr id="190" name="Line 7234"/>
              <p:cNvSpPr>
                <a:spLocks noChangeShapeType="1"/>
              </p:cNvSpPr>
              <p:nvPr/>
            </p:nvSpPr>
            <p:spPr bwMode="auto">
              <a:xfrm>
                <a:off x="5427009" y="4055542"/>
                <a:ext cx="25400" cy="1588"/>
              </a:xfrm>
              <a:prstGeom prst="line">
                <a:avLst/>
              </a:prstGeom>
              <a:noFill/>
              <a:ln w="2">
                <a:solidFill>
                  <a:srgbClr val="000000"/>
                </a:solidFill>
                <a:round/>
                <a:headEnd/>
                <a:tailEnd/>
              </a:ln>
            </p:spPr>
            <p:txBody>
              <a:bodyPr/>
              <a:lstStyle/>
              <a:p>
                <a:endParaRPr lang="en-US"/>
              </a:p>
            </p:txBody>
          </p:sp>
          <p:sp>
            <p:nvSpPr>
              <p:cNvPr id="191" name="Line 7235"/>
              <p:cNvSpPr>
                <a:spLocks noChangeShapeType="1"/>
              </p:cNvSpPr>
              <p:nvPr/>
            </p:nvSpPr>
            <p:spPr bwMode="auto">
              <a:xfrm>
                <a:off x="5427009" y="3888854"/>
                <a:ext cx="25400" cy="1588"/>
              </a:xfrm>
              <a:prstGeom prst="line">
                <a:avLst/>
              </a:prstGeom>
              <a:noFill/>
              <a:ln w="2">
                <a:solidFill>
                  <a:srgbClr val="000000"/>
                </a:solidFill>
                <a:round/>
                <a:headEnd/>
                <a:tailEnd/>
              </a:ln>
            </p:spPr>
            <p:txBody>
              <a:bodyPr/>
              <a:lstStyle/>
              <a:p>
                <a:endParaRPr lang="en-US"/>
              </a:p>
            </p:txBody>
          </p:sp>
          <p:sp>
            <p:nvSpPr>
              <p:cNvPr id="192" name="Line 7236"/>
              <p:cNvSpPr>
                <a:spLocks noChangeShapeType="1"/>
              </p:cNvSpPr>
              <p:nvPr/>
            </p:nvSpPr>
            <p:spPr bwMode="auto">
              <a:xfrm>
                <a:off x="5427009" y="3804717"/>
                <a:ext cx="25400" cy="1588"/>
              </a:xfrm>
              <a:prstGeom prst="line">
                <a:avLst/>
              </a:prstGeom>
              <a:noFill/>
              <a:ln w="2">
                <a:solidFill>
                  <a:srgbClr val="000000"/>
                </a:solidFill>
                <a:round/>
                <a:headEnd/>
                <a:tailEnd/>
              </a:ln>
            </p:spPr>
            <p:txBody>
              <a:bodyPr/>
              <a:lstStyle/>
              <a:p>
                <a:endParaRPr lang="en-US"/>
              </a:p>
            </p:txBody>
          </p:sp>
          <p:sp>
            <p:nvSpPr>
              <p:cNvPr id="193" name="Line 7237"/>
              <p:cNvSpPr>
                <a:spLocks noChangeShapeType="1"/>
              </p:cNvSpPr>
              <p:nvPr/>
            </p:nvSpPr>
            <p:spPr bwMode="auto">
              <a:xfrm>
                <a:off x="5427009" y="3744392"/>
                <a:ext cx="25400" cy="1588"/>
              </a:xfrm>
              <a:prstGeom prst="line">
                <a:avLst/>
              </a:prstGeom>
              <a:noFill/>
              <a:ln w="2">
                <a:solidFill>
                  <a:srgbClr val="000000"/>
                </a:solidFill>
                <a:round/>
                <a:headEnd/>
                <a:tailEnd/>
              </a:ln>
            </p:spPr>
            <p:txBody>
              <a:bodyPr/>
              <a:lstStyle/>
              <a:p>
                <a:endParaRPr lang="en-US"/>
              </a:p>
            </p:txBody>
          </p:sp>
          <p:sp>
            <p:nvSpPr>
              <p:cNvPr id="194" name="Line 7238"/>
              <p:cNvSpPr>
                <a:spLocks noChangeShapeType="1"/>
              </p:cNvSpPr>
              <p:nvPr/>
            </p:nvSpPr>
            <p:spPr bwMode="auto">
              <a:xfrm>
                <a:off x="5427009" y="3699942"/>
                <a:ext cx="25400" cy="1588"/>
              </a:xfrm>
              <a:prstGeom prst="line">
                <a:avLst/>
              </a:prstGeom>
              <a:noFill/>
              <a:ln w="2">
                <a:solidFill>
                  <a:srgbClr val="000000"/>
                </a:solidFill>
                <a:round/>
                <a:headEnd/>
                <a:tailEnd/>
              </a:ln>
            </p:spPr>
            <p:txBody>
              <a:bodyPr/>
              <a:lstStyle/>
              <a:p>
                <a:endParaRPr lang="en-US"/>
              </a:p>
            </p:txBody>
          </p:sp>
          <p:sp>
            <p:nvSpPr>
              <p:cNvPr id="195" name="Line 7239"/>
              <p:cNvSpPr>
                <a:spLocks noChangeShapeType="1"/>
              </p:cNvSpPr>
              <p:nvPr/>
            </p:nvSpPr>
            <p:spPr bwMode="auto">
              <a:xfrm>
                <a:off x="5427009" y="3660254"/>
                <a:ext cx="25400" cy="1588"/>
              </a:xfrm>
              <a:prstGeom prst="line">
                <a:avLst/>
              </a:prstGeom>
              <a:noFill/>
              <a:ln w="2">
                <a:solidFill>
                  <a:srgbClr val="000000"/>
                </a:solidFill>
                <a:round/>
                <a:headEnd/>
                <a:tailEnd/>
              </a:ln>
            </p:spPr>
            <p:txBody>
              <a:bodyPr/>
              <a:lstStyle/>
              <a:p>
                <a:endParaRPr lang="en-US"/>
              </a:p>
            </p:txBody>
          </p:sp>
          <p:sp>
            <p:nvSpPr>
              <p:cNvPr id="196" name="Line 7241"/>
              <p:cNvSpPr>
                <a:spLocks noChangeShapeType="1"/>
              </p:cNvSpPr>
              <p:nvPr/>
            </p:nvSpPr>
            <p:spPr bwMode="auto">
              <a:xfrm>
                <a:off x="5427010" y="3630092"/>
                <a:ext cx="25400" cy="1588"/>
              </a:xfrm>
              <a:prstGeom prst="line">
                <a:avLst/>
              </a:prstGeom>
              <a:noFill/>
              <a:ln w="2">
                <a:solidFill>
                  <a:srgbClr val="000000"/>
                </a:solidFill>
                <a:round/>
                <a:headEnd/>
                <a:tailEnd/>
              </a:ln>
            </p:spPr>
            <p:txBody>
              <a:bodyPr/>
              <a:lstStyle/>
              <a:p>
                <a:endParaRPr lang="en-US"/>
              </a:p>
            </p:txBody>
          </p:sp>
          <p:sp>
            <p:nvSpPr>
              <p:cNvPr id="197" name="Line 7242"/>
              <p:cNvSpPr>
                <a:spLocks noChangeShapeType="1"/>
              </p:cNvSpPr>
              <p:nvPr/>
            </p:nvSpPr>
            <p:spPr bwMode="auto">
              <a:xfrm>
                <a:off x="5427010" y="3601517"/>
                <a:ext cx="25400" cy="1588"/>
              </a:xfrm>
              <a:prstGeom prst="line">
                <a:avLst/>
              </a:prstGeom>
              <a:noFill/>
              <a:ln w="2">
                <a:solidFill>
                  <a:srgbClr val="000000"/>
                </a:solidFill>
                <a:round/>
                <a:headEnd/>
                <a:tailEnd/>
              </a:ln>
            </p:spPr>
            <p:txBody>
              <a:bodyPr/>
              <a:lstStyle/>
              <a:p>
                <a:endParaRPr lang="en-US"/>
              </a:p>
            </p:txBody>
          </p:sp>
          <p:sp>
            <p:nvSpPr>
              <p:cNvPr id="198" name="Line 7243"/>
              <p:cNvSpPr>
                <a:spLocks noChangeShapeType="1"/>
              </p:cNvSpPr>
              <p:nvPr/>
            </p:nvSpPr>
            <p:spPr bwMode="auto">
              <a:xfrm>
                <a:off x="5427010" y="3577704"/>
                <a:ext cx="25400" cy="1588"/>
              </a:xfrm>
              <a:prstGeom prst="line">
                <a:avLst/>
              </a:prstGeom>
              <a:noFill/>
              <a:ln w="2">
                <a:solidFill>
                  <a:srgbClr val="000000"/>
                </a:solidFill>
                <a:round/>
                <a:headEnd/>
                <a:tailEnd/>
              </a:ln>
            </p:spPr>
            <p:txBody>
              <a:bodyPr/>
              <a:lstStyle/>
              <a:p>
                <a:endParaRPr lang="en-US"/>
              </a:p>
            </p:txBody>
          </p:sp>
          <p:sp>
            <p:nvSpPr>
              <p:cNvPr id="199" name="Line 7291"/>
              <p:cNvSpPr>
                <a:spLocks noChangeShapeType="1"/>
              </p:cNvSpPr>
              <p:nvPr/>
            </p:nvSpPr>
            <p:spPr bwMode="auto">
              <a:xfrm flipV="1">
                <a:off x="7819372" y="3555479"/>
                <a:ext cx="1588" cy="2381250"/>
              </a:xfrm>
              <a:prstGeom prst="line">
                <a:avLst/>
              </a:prstGeom>
              <a:noFill/>
              <a:ln w="2">
                <a:solidFill>
                  <a:srgbClr val="000000"/>
                </a:solidFill>
                <a:round/>
                <a:headEnd/>
                <a:tailEnd/>
              </a:ln>
            </p:spPr>
            <p:txBody>
              <a:bodyPr/>
              <a:lstStyle/>
              <a:p>
                <a:endParaRPr lang="en-US"/>
              </a:p>
            </p:txBody>
          </p:sp>
          <p:sp>
            <p:nvSpPr>
              <p:cNvPr id="200" name="Line 7292"/>
              <p:cNvSpPr>
                <a:spLocks noChangeShapeType="1"/>
              </p:cNvSpPr>
              <p:nvPr/>
            </p:nvSpPr>
            <p:spPr bwMode="auto">
              <a:xfrm flipH="1">
                <a:off x="7771747" y="5936729"/>
                <a:ext cx="47625" cy="1588"/>
              </a:xfrm>
              <a:prstGeom prst="line">
                <a:avLst/>
              </a:prstGeom>
              <a:noFill/>
              <a:ln w="2">
                <a:solidFill>
                  <a:srgbClr val="000000"/>
                </a:solidFill>
                <a:round/>
                <a:headEnd/>
                <a:tailEnd/>
              </a:ln>
            </p:spPr>
            <p:txBody>
              <a:bodyPr/>
              <a:lstStyle/>
              <a:p>
                <a:endParaRPr lang="en-US"/>
              </a:p>
            </p:txBody>
          </p:sp>
          <p:sp>
            <p:nvSpPr>
              <p:cNvPr id="201" name="Line 7293"/>
              <p:cNvSpPr>
                <a:spLocks noChangeShapeType="1"/>
              </p:cNvSpPr>
              <p:nvPr/>
            </p:nvSpPr>
            <p:spPr bwMode="auto">
              <a:xfrm flipH="1">
                <a:off x="7771747" y="5458892"/>
                <a:ext cx="47625" cy="1588"/>
              </a:xfrm>
              <a:prstGeom prst="line">
                <a:avLst/>
              </a:prstGeom>
              <a:noFill/>
              <a:ln w="2">
                <a:solidFill>
                  <a:srgbClr val="000000"/>
                </a:solidFill>
                <a:round/>
                <a:headEnd/>
                <a:tailEnd/>
              </a:ln>
            </p:spPr>
            <p:txBody>
              <a:bodyPr/>
              <a:lstStyle/>
              <a:p>
                <a:endParaRPr lang="en-US"/>
              </a:p>
            </p:txBody>
          </p:sp>
          <p:sp>
            <p:nvSpPr>
              <p:cNvPr id="202" name="Line 7294"/>
              <p:cNvSpPr>
                <a:spLocks noChangeShapeType="1"/>
              </p:cNvSpPr>
              <p:nvPr/>
            </p:nvSpPr>
            <p:spPr bwMode="auto">
              <a:xfrm flipH="1">
                <a:off x="7771747" y="4984229"/>
                <a:ext cx="47625" cy="1588"/>
              </a:xfrm>
              <a:prstGeom prst="line">
                <a:avLst/>
              </a:prstGeom>
              <a:noFill/>
              <a:ln w="2">
                <a:solidFill>
                  <a:srgbClr val="000000"/>
                </a:solidFill>
                <a:round/>
                <a:headEnd/>
                <a:tailEnd/>
              </a:ln>
            </p:spPr>
            <p:txBody>
              <a:bodyPr/>
              <a:lstStyle/>
              <a:p>
                <a:endParaRPr lang="en-US"/>
              </a:p>
            </p:txBody>
          </p:sp>
          <p:sp>
            <p:nvSpPr>
              <p:cNvPr id="203" name="Line 7295"/>
              <p:cNvSpPr>
                <a:spLocks noChangeShapeType="1"/>
              </p:cNvSpPr>
              <p:nvPr/>
            </p:nvSpPr>
            <p:spPr bwMode="auto">
              <a:xfrm flipH="1">
                <a:off x="7771747" y="4507979"/>
                <a:ext cx="47625" cy="1588"/>
              </a:xfrm>
              <a:prstGeom prst="line">
                <a:avLst/>
              </a:prstGeom>
              <a:noFill/>
              <a:ln w="2">
                <a:solidFill>
                  <a:srgbClr val="000000"/>
                </a:solidFill>
                <a:round/>
                <a:headEnd/>
                <a:tailEnd/>
              </a:ln>
            </p:spPr>
            <p:txBody>
              <a:bodyPr/>
              <a:lstStyle/>
              <a:p>
                <a:endParaRPr lang="en-US"/>
              </a:p>
            </p:txBody>
          </p:sp>
          <p:sp>
            <p:nvSpPr>
              <p:cNvPr id="204" name="Line 7296"/>
              <p:cNvSpPr>
                <a:spLocks noChangeShapeType="1"/>
              </p:cNvSpPr>
              <p:nvPr/>
            </p:nvSpPr>
            <p:spPr bwMode="auto">
              <a:xfrm flipH="1">
                <a:off x="7771747" y="4033317"/>
                <a:ext cx="47625" cy="1588"/>
              </a:xfrm>
              <a:prstGeom prst="line">
                <a:avLst/>
              </a:prstGeom>
              <a:noFill/>
              <a:ln w="2">
                <a:solidFill>
                  <a:srgbClr val="000000"/>
                </a:solidFill>
                <a:round/>
                <a:headEnd/>
                <a:tailEnd/>
              </a:ln>
            </p:spPr>
            <p:txBody>
              <a:bodyPr/>
              <a:lstStyle/>
              <a:p>
                <a:endParaRPr lang="en-US"/>
              </a:p>
            </p:txBody>
          </p:sp>
          <p:sp>
            <p:nvSpPr>
              <p:cNvPr id="205" name="Line 7297"/>
              <p:cNvSpPr>
                <a:spLocks noChangeShapeType="1"/>
              </p:cNvSpPr>
              <p:nvPr/>
            </p:nvSpPr>
            <p:spPr bwMode="auto">
              <a:xfrm flipH="1">
                <a:off x="7771747" y="3555479"/>
                <a:ext cx="47625" cy="1588"/>
              </a:xfrm>
              <a:prstGeom prst="line">
                <a:avLst/>
              </a:prstGeom>
              <a:noFill/>
              <a:ln w="2">
                <a:solidFill>
                  <a:srgbClr val="000000"/>
                </a:solidFill>
                <a:round/>
                <a:headEnd/>
                <a:tailEnd/>
              </a:ln>
            </p:spPr>
            <p:txBody>
              <a:bodyPr/>
              <a:lstStyle/>
              <a:p>
                <a:endParaRPr lang="en-US"/>
              </a:p>
            </p:txBody>
          </p:sp>
          <p:sp>
            <p:nvSpPr>
              <p:cNvPr id="206" name="Line 7298"/>
              <p:cNvSpPr>
                <a:spLocks noChangeShapeType="1"/>
              </p:cNvSpPr>
              <p:nvPr/>
            </p:nvSpPr>
            <p:spPr bwMode="auto">
              <a:xfrm flipH="1">
                <a:off x="7793972" y="5792267"/>
                <a:ext cx="25400" cy="1588"/>
              </a:xfrm>
              <a:prstGeom prst="line">
                <a:avLst/>
              </a:prstGeom>
              <a:noFill/>
              <a:ln w="2">
                <a:solidFill>
                  <a:srgbClr val="000000"/>
                </a:solidFill>
                <a:round/>
                <a:headEnd/>
                <a:tailEnd/>
              </a:ln>
            </p:spPr>
            <p:txBody>
              <a:bodyPr/>
              <a:lstStyle/>
              <a:p>
                <a:endParaRPr lang="en-US"/>
              </a:p>
            </p:txBody>
          </p:sp>
          <p:sp>
            <p:nvSpPr>
              <p:cNvPr id="207" name="Line 7299"/>
              <p:cNvSpPr>
                <a:spLocks noChangeShapeType="1"/>
              </p:cNvSpPr>
              <p:nvPr/>
            </p:nvSpPr>
            <p:spPr bwMode="auto">
              <a:xfrm flipH="1">
                <a:off x="7793972" y="5709717"/>
                <a:ext cx="25400" cy="1588"/>
              </a:xfrm>
              <a:prstGeom prst="line">
                <a:avLst/>
              </a:prstGeom>
              <a:noFill/>
              <a:ln w="2">
                <a:solidFill>
                  <a:srgbClr val="000000"/>
                </a:solidFill>
                <a:round/>
                <a:headEnd/>
                <a:tailEnd/>
              </a:ln>
            </p:spPr>
            <p:txBody>
              <a:bodyPr/>
              <a:lstStyle/>
              <a:p>
                <a:endParaRPr lang="en-US"/>
              </a:p>
            </p:txBody>
          </p:sp>
          <p:sp>
            <p:nvSpPr>
              <p:cNvPr id="208" name="Line 7300"/>
              <p:cNvSpPr>
                <a:spLocks noChangeShapeType="1"/>
              </p:cNvSpPr>
              <p:nvPr/>
            </p:nvSpPr>
            <p:spPr bwMode="auto">
              <a:xfrm flipH="1">
                <a:off x="7793972" y="5650979"/>
                <a:ext cx="25400" cy="1588"/>
              </a:xfrm>
              <a:prstGeom prst="line">
                <a:avLst/>
              </a:prstGeom>
              <a:noFill/>
              <a:ln w="2">
                <a:solidFill>
                  <a:srgbClr val="000000"/>
                </a:solidFill>
                <a:round/>
                <a:headEnd/>
                <a:tailEnd/>
              </a:ln>
            </p:spPr>
            <p:txBody>
              <a:bodyPr/>
              <a:lstStyle/>
              <a:p>
                <a:endParaRPr lang="en-US"/>
              </a:p>
            </p:txBody>
          </p:sp>
          <p:sp>
            <p:nvSpPr>
              <p:cNvPr id="209" name="Line 7301"/>
              <p:cNvSpPr>
                <a:spLocks noChangeShapeType="1"/>
              </p:cNvSpPr>
              <p:nvPr/>
            </p:nvSpPr>
            <p:spPr bwMode="auto">
              <a:xfrm flipH="1">
                <a:off x="7793972" y="5603354"/>
                <a:ext cx="25400" cy="1588"/>
              </a:xfrm>
              <a:prstGeom prst="line">
                <a:avLst/>
              </a:prstGeom>
              <a:noFill/>
              <a:ln w="2">
                <a:solidFill>
                  <a:srgbClr val="000000"/>
                </a:solidFill>
                <a:round/>
                <a:headEnd/>
                <a:tailEnd/>
              </a:ln>
            </p:spPr>
            <p:txBody>
              <a:bodyPr/>
              <a:lstStyle/>
              <a:p>
                <a:endParaRPr lang="en-US"/>
              </a:p>
            </p:txBody>
          </p:sp>
          <p:sp>
            <p:nvSpPr>
              <p:cNvPr id="210" name="Line 7302"/>
              <p:cNvSpPr>
                <a:spLocks noChangeShapeType="1"/>
              </p:cNvSpPr>
              <p:nvPr/>
            </p:nvSpPr>
            <p:spPr bwMode="auto">
              <a:xfrm flipH="1">
                <a:off x="7793972" y="5565254"/>
                <a:ext cx="25400" cy="1588"/>
              </a:xfrm>
              <a:prstGeom prst="line">
                <a:avLst/>
              </a:prstGeom>
              <a:noFill/>
              <a:ln w="2">
                <a:solidFill>
                  <a:srgbClr val="000000"/>
                </a:solidFill>
                <a:round/>
                <a:headEnd/>
                <a:tailEnd/>
              </a:ln>
            </p:spPr>
            <p:txBody>
              <a:bodyPr/>
              <a:lstStyle/>
              <a:p>
                <a:endParaRPr lang="en-US"/>
              </a:p>
            </p:txBody>
          </p:sp>
          <p:sp>
            <p:nvSpPr>
              <p:cNvPr id="211" name="Line 7303"/>
              <p:cNvSpPr>
                <a:spLocks noChangeShapeType="1"/>
              </p:cNvSpPr>
              <p:nvPr/>
            </p:nvSpPr>
            <p:spPr bwMode="auto">
              <a:xfrm flipH="1">
                <a:off x="7793972" y="5535092"/>
                <a:ext cx="25400" cy="1588"/>
              </a:xfrm>
              <a:prstGeom prst="line">
                <a:avLst/>
              </a:prstGeom>
              <a:noFill/>
              <a:ln w="2">
                <a:solidFill>
                  <a:srgbClr val="000000"/>
                </a:solidFill>
                <a:round/>
                <a:headEnd/>
                <a:tailEnd/>
              </a:ln>
            </p:spPr>
            <p:txBody>
              <a:bodyPr/>
              <a:lstStyle/>
              <a:p>
                <a:endParaRPr lang="en-US"/>
              </a:p>
            </p:txBody>
          </p:sp>
          <p:sp>
            <p:nvSpPr>
              <p:cNvPr id="212" name="Line 7304"/>
              <p:cNvSpPr>
                <a:spLocks noChangeShapeType="1"/>
              </p:cNvSpPr>
              <p:nvPr/>
            </p:nvSpPr>
            <p:spPr bwMode="auto">
              <a:xfrm flipH="1">
                <a:off x="7793972" y="5506517"/>
                <a:ext cx="25400" cy="1588"/>
              </a:xfrm>
              <a:prstGeom prst="line">
                <a:avLst/>
              </a:prstGeom>
              <a:noFill/>
              <a:ln w="2">
                <a:solidFill>
                  <a:srgbClr val="000000"/>
                </a:solidFill>
                <a:round/>
                <a:headEnd/>
                <a:tailEnd/>
              </a:ln>
            </p:spPr>
            <p:txBody>
              <a:bodyPr/>
              <a:lstStyle/>
              <a:p>
                <a:endParaRPr lang="en-US"/>
              </a:p>
            </p:txBody>
          </p:sp>
          <p:sp>
            <p:nvSpPr>
              <p:cNvPr id="213" name="Line 7305"/>
              <p:cNvSpPr>
                <a:spLocks noChangeShapeType="1"/>
              </p:cNvSpPr>
              <p:nvPr/>
            </p:nvSpPr>
            <p:spPr bwMode="auto">
              <a:xfrm flipH="1">
                <a:off x="7793972" y="5481117"/>
                <a:ext cx="25400" cy="1588"/>
              </a:xfrm>
              <a:prstGeom prst="line">
                <a:avLst/>
              </a:prstGeom>
              <a:noFill/>
              <a:ln w="2">
                <a:solidFill>
                  <a:srgbClr val="000000"/>
                </a:solidFill>
                <a:round/>
                <a:headEnd/>
                <a:tailEnd/>
              </a:ln>
            </p:spPr>
            <p:txBody>
              <a:bodyPr/>
              <a:lstStyle/>
              <a:p>
                <a:endParaRPr lang="en-US"/>
              </a:p>
            </p:txBody>
          </p:sp>
          <p:sp>
            <p:nvSpPr>
              <p:cNvPr id="214" name="Line 7306"/>
              <p:cNvSpPr>
                <a:spLocks noChangeShapeType="1"/>
              </p:cNvSpPr>
              <p:nvPr/>
            </p:nvSpPr>
            <p:spPr bwMode="auto">
              <a:xfrm flipH="1">
                <a:off x="7793972" y="5317604"/>
                <a:ext cx="25400" cy="1588"/>
              </a:xfrm>
              <a:prstGeom prst="line">
                <a:avLst/>
              </a:prstGeom>
              <a:noFill/>
              <a:ln w="2">
                <a:solidFill>
                  <a:srgbClr val="000000"/>
                </a:solidFill>
                <a:round/>
                <a:headEnd/>
                <a:tailEnd/>
              </a:ln>
            </p:spPr>
            <p:txBody>
              <a:bodyPr/>
              <a:lstStyle/>
              <a:p>
                <a:endParaRPr lang="en-US"/>
              </a:p>
            </p:txBody>
          </p:sp>
          <p:sp>
            <p:nvSpPr>
              <p:cNvPr id="215" name="Line 7307"/>
              <p:cNvSpPr>
                <a:spLocks noChangeShapeType="1"/>
              </p:cNvSpPr>
              <p:nvPr/>
            </p:nvSpPr>
            <p:spPr bwMode="auto">
              <a:xfrm flipH="1">
                <a:off x="7793972" y="5231879"/>
                <a:ext cx="25400" cy="1588"/>
              </a:xfrm>
              <a:prstGeom prst="line">
                <a:avLst/>
              </a:prstGeom>
              <a:noFill/>
              <a:ln w="2">
                <a:solidFill>
                  <a:srgbClr val="000000"/>
                </a:solidFill>
                <a:round/>
                <a:headEnd/>
                <a:tailEnd/>
              </a:ln>
            </p:spPr>
            <p:txBody>
              <a:bodyPr/>
              <a:lstStyle/>
              <a:p>
                <a:endParaRPr lang="en-US"/>
              </a:p>
            </p:txBody>
          </p:sp>
          <p:sp>
            <p:nvSpPr>
              <p:cNvPr id="216" name="Line 7308"/>
              <p:cNvSpPr>
                <a:spLocks noChangeShapeType="1"/>
              </p:cNvSpPr>
              <p:nvPr/>
            </p:nvSpPr>
            <p:spPr bwMode="auto">
              <a:xfrm flipH="1">
                <a:off x="7793972" y="5173142"/>
                <a:ext cx="25400" cy="1588"/>
              </a:xfrm>
              <a:prstGeom prst="line">
                <a:avLst/>
              </a:prstGeom>
              <a:noFill/>
              <a:ln w="2">
                <a:solidFill>
                  <a:srgbClr val="000000"/>
                </a:solidFill>
                <a:round/>
                <a:headEnd/>
                <a:tailEnd/>
              </a:ln>
            </p:spPr>
            <p:txBody>
              <a:bodyPr/>
              <a:lstStyle/>
              <a:p>
                <a:endParaRPr lang="en-US"/>
              </a:p>
            </p:txBody>
          </p:sp>
          <p:sp>
            <p:nvSpPr>
              <p:cNvPr id="217" name="Line 7309"/>
              <p:cNvSpPr>
                <a:spLocks noChangeShapeType="1"/>
              </p:cNvSpPr>
              <p:nvPr/>
            </p:nvSpPr>
            <p:spPr bwMode="auto">
              <a:xfrm flipH="1">
                <a:off x="7793972" y="5127104"/>
                <a:ext cx="25400" cy="1588"/>
              </a:xfrm>
              <a:prstGeom prst="line">
                <a:avLst/>
              </a:prstGeom>
              <a:noFill/>
              <a:ln w="2">
                <a:solidFill>
                  <a:srgbClr val="000000"/>
                </a:solidFill>
                <a:round/>
                <a:headEnd/>
                <a:tailEnd/>
              </a:ln>
            </p:spPr>
            <p:txBody>
              <a:bodyPr/>
              <a:lstStyle/>
              <a:p>
                <a:endParaRPr lang="en-US"/>
              </a:p>
            </p:txBody>
          </p:sp>
          <p:sp>
            <p:nvSpPr>
              <p:cNvPr id="218" name="Line 7310"/>
              <p:cNvSpPr>
                <a:spLocks noChangeShapeType="1"/>
              </p:cNvSpPr>
              <p:nvPr/>
            </p:nvSpPr>
            <p:spPr bwMode="auto">
              <a:xfrm flipH="1">
                <a:off x="7793972" y="5090592"/>
                <a:ext cx="25400" cy="1588"/>
              </a:xfrm>
              <a:prstGeom prst="line">
                <a:avLst/>
              </a:prstGeom>
              <a:noFill/>
              <a:ln w="2">
                <a:solidFill>
                  <a:srgbClr val="000000"/>
                </a:solidFill>
                <a:round/>
                <a:headEnd/>
                <a:tailEnd/>
              </a:ln>
            </p:spPr>
            <p:txBody>
              <a:bodyPr/>
              <a:lstStyle/>
              <a:p>
                <a:endParaRPr lang="en-US"/>
              </a:p>
            </p:txBody>
          </p:sp>
          <p:sp>
            <p:nvSpPr>
              <p:cNvPr id="219" name="Line 7311"/>
              <p:cNvSpPr>
                <a:spLocks noChangeShapeType="1"/>
              </p:cNvSpPr>
              <p:nvPr/>
            </p:nvSpPr>
            <p:spPr bwMode="auto">
              <a:xfrm flipH="1">
                <a:off x="7793972" y="5057254"/>
                <a:ext cx="25400" cy="1588"/>
              </a:xfrm>
              <a:prstGeom prst="line">
                <a:avLst/>
              </a:prstGeom>
              <a:noFill/>
              <a:ln w="2">
                <a:solidFill>
                  <a:srgbClr val="000000"/>
                </a:solidFill>
                <a:round/>
                <a:headEnd/>
                <a:tailEnd/>
              </a:ln>
            </p:spPr>
            <p:txBody>
              <a:bodyPr/>
              <a:lstStyle/>
              <a:p>
                <a:endParaRPr lang="en-US"/>
              </a:p>
            </p:txBody>
          </p:sp>
          <p:sp>
            <p:nvSpPr>
              <p:cNvPr id="220" name="Line 7312"/>
              <p:cNvSpPr>
                <a:spLocks noChangeShapeType="1"/>
              </p:cNvSpPr>
              <p:nvPr/>
            </p:nvSpPr>
            <p:spPr bwMode="auto">
              <a:xfrm flipH="1">
                <a:off x="7793972" y="5028679"/>
                <a:ext cx="25400" cy="1588"/>
              </a:xfrm>
              <a:prstGeom prst="line">
                <a:avLst/>
              </a:prstGeom>
              <a:noFill/>
              <a:ln w="2">
                <a:solidFill>
                  <a:srgbClr val="000000"/>
                </a:solidFill>
                <a:round/>
                <a:headEnd/>
                <a:tailEnd/>
              </a:ln>
            </p:spPr>
            <p:txBody>
              <a:bodyPr/>
              <a:lstStyle/>
              <a:p>
                <a:endParaRPr lang="en-US"/>
              </a:p>
            </p:txBody>
          </p:sp>
          <p:sp>
            <p:nvSpPr>
              <p:cNvPr id="221" name="Line 7313"/>
              <p:cNvSpPr>
                <a:spLocks noChangeShapeType="1"/>
              </p:cNvSpPr>
              <p:nvPr/>
            </p:nvSpPr>
            <p:spPr bwMode="auto">
              <a:xfrm flipH="1">
                <a:off x="7793972" y="5006454"/>
                <a:ext cx="25400" cy="1588"/>
              </a:xfrm>
              <a:prstGeom prst="line">
                <a:avLst/>
              </a:prstGeom>
              <a:noFill/>
              <a:ln w="2">
                <a:solidFill>
                  <a:srgbClr val="000000"/>
                </a:solidFill>
                <a:round/>
                <a:headEnd/>
                <a:tailEnd/>
              </a:ln>
            </p:spPr>
            <p:txBody>
              <a:bodyPr/>
              <a:lstStyle/>
              <a:p>
                <a:endParaRPr lang="en-US"/>
              </a:p>
            </p:txBody>
          </p:sp>
          <p:sp>
            <p:nvSpPr>
              <p:cNvPr id="222" name="Line 7314"/>
              <p:cNvSpPr>
                <a:spLocks noChangeShapeType="1"/>
              </p:cNvSpPr>
              <p:nvPr/>
            </p:nvSpPr>
            <p:spPr bwMode="auto">
              <a:xfrm flipH="1">
                <a:off x="7793972" y="4839767"/>
                <a:ext cx="25400" cy="1588"/>
              </a:xfrm>
              <a:prstGeom prst="line">
                <a:avLst/>
              </a:prstGeom>
              <a:noFill/>
              <a:ln w="2">
                <a:solidFill>
                  <a:srgbClr val="000000"/>
                </a:solidFill>
                <a:round/>
                <a:headEnd/>
                <a:tailEnd/>
              </a:ln>
            </p:spPr>
            <p:txBody>
              <a:bodyPr/>
              <a:lstStyle/>
              <a:p>
                <a:endParaRPr lang="en-US"/>
              </a:p>
            </p:txBody>
          </p:sp>
          <p:sp>
            <p:nvSpPr>
              <p:cNvPr id="223" name="Line 7315"/>
              <p:cNvSpPr>
                <a:spLocks noChangeShapeType="1"/>
              </p:cNvSpPr>
              <p:nvPr/>
            </p:nvSpPr>
            <p:spPr bwMode="auto">
              <a:xfrm flipH="1">
                <a:off x="7793972" y="4757217"/>
                <a:ext cx="25400" cy="1588"/>
              </a:xfrm>
              <a:prstGeom prst="line">
                <a:avLst/>
              </a:prstGeom>
              <a:noFill/>
              <a:ln w="2">
                <a:solidFill>
                  <a:srgbClr val="000000"/>
                </a:solidFill>
                <a:round/>
                <a:headEnd/>
                <a:tailEnd/>
              </a:ln>
            </p:spPr>
            <p:txBody>
              <a:bodyPr/>
              <a:lstStyle/>
              <a:p>
                <a:endParaRPr lang="en-US"/>
              </a:p>
            </p:txBody>
          </p:sp>
          <p:sp>
            <p:nvSpPr>
              <p:cNvPr id="224" name="Line 7316"/>
              <p:cNvSpPr>
                <a:spLocks noChangeShapeType="1"/>
              </p:cNvSpPr>
              <p:nvPr/>
            </p:nvSpPr>
            <p:spPr bwMode="auto">
              <a:xfrm flipH="1">
                <a:off x="7793972" y="4696892"/>
                <a:ext cx="25400" cy="1588"/>
              </a:xfrm>
              <a:prstGeom prst="line">
                <a:avLst/>
              </a:prstGeom>
              <a:noFill/>
              <a:ln w="2">
                <a:solidFill>
                  <a:srgbClr val="000000"/>
                </a:solidFill>
                <a:round/>
                <a:headEnd/>
                <a:tailEnd/>
              </a:ln>
            </p:spPr>
            <p:txBody>
              <a:bodyPr/>
              <a:lstStyle/>
              <a:p>
                <a:endParaRPr lang="en-US"/>
              </a:p>
            </p:txBody>
          </p:sp>
          <p:sp>
            <p:nvSpPr>
              <p:cNvPr id="225" name="Line 7317"/>
              <p:cNvSpPr>
                <a:spLocks noChangeShapeType="1"/>
              </p:cNvSpPr>
              <p:nvPr/>
            </p:nvSpPr>
            <p:spPr bwMode="auto">
              <a:xfrm flipH="1">
                <a:off x="7793972" y="4652442"/>
                <a:ext cx="25400" cy="1588"/>
              </a:xfrm>
              <a:prstGeom prst="line">
                <a:avLst/>
              </a:prstGeom>
              <a:noFill/>
              <a:ln w="2">
                <a:solidFill>
                  <a:srgbClr val="000000"/>
                </a:solidFill>
                <a:round/>
                <a:headEnd/>
                <a:tailEnd/>
              </a:ln>
            </p:spPr>
            <p:txBody>
              <a:bodyPr/>
              <a:lstStyle/>
              <a:p>
                <a:endParaRPr lang="en-US"/>
              </a:p>
            </p:txBody>
          </p:sp>
          <p:sp>
            <p:nvSpPr>
              <p:cNvPr id="226" name="Line 7318"/>
              <p:cNvSpPr>
                <a:spLocks noChangeShapeType="1"/>
              </p:cNvSpPr>
              <p:nvPr/>
            </p:nvSpPr>
            <p:spPr bwMode="auto">
              <a:xfrm flipH="1">
                <a:off x="7793972" y="4612754"/>
                <a:ext cx="25400" cy="1588"/>
              </a:xfrm>
              <a:prstGeom prst="line">
                <a:avLst/>
              </a:prstGeom>
              <a:noFill/>
              <a:ln w="2">
                <a:solidFill>
                  <a:srgbClr val="000000"/>
                </a:solidFill>
                <a:round/>
                <a:headEnd/>
                <a:tailEnd/>
              </a:ln>
            </p:spPr>
            <p:txBody>
              <a:bodyPr/>
              <a:lstStyle/>
              <a:p>
                <a:endParaRPr lang="en-US"/>
              </a:p>
            </p:txBody>
          </p:sp>
          <p:sp>
            <p:nvSpPr>
              <p:cNvPr id="227" name="Line 7319"/>
              <p:cNvSpPr>
                <a:spLocks noChangeShapeType="1"/>
              </p:cNvSpPr>
              <p:nvPr/>
            </p:nvSpPr>
            <p:spPr bwMode="auto">
              <a:xfrm flipH="1">
                <a:off x="7793972" y="4582592"/>
                <a:ext cx="25400" cy="1588"/>
              </a:xfrm>
              <a:prstGeom prst="line">
                <a:avLst/>
              </a:prstGeom>
              <a:noFill/>
              <a:ln w="2">
                <a:solidFill>
                  <a:srgbClr val="000000"/>
                </a:solidFill>
                <a:round/>
                <a:headEnd/>
                <a:tailEnd/>
              </a:ln>
            </p:spPr>
            <p:txBody>
              <a:bodyPr/>
              <a:lstStyle/>
              <a:p>
                <a:endParaRPr lang="en-US"/>
              </a:p>
            </p:txBody>
          </p:sp>
          <p:sp>
            <p:nvSpPr>
              <p:cNvPr id="228" name="Line 7320"/>
              <p:cNvSpPr>
                <a:spLocks noChangeShapeType="1"/>
              </p:cNvSpPr>
              <p:nvPr/>
            </p:nvSpPr>
            <p:spPr bwMode="auto">
              <a:xfrm flipH="1">
                <a:off x="7793972" y="4554017"/>
                <a:ext cx="25400" cy="1588"/>
              </a:xfrm>
              <a:prstGeom prst="line">
                <a:avLst/>
              </a:prstGeom>
              <a:noFill/>
              <a:ln w="2">
                <a:solidFill>
                  <a:srgbClr val="000000"/>
                </a:solidFill>
                <a:round/>
                <a:headEnd/>
                <a:tailEnd/>
              </a:ln>
            </p:spPr>
            <p:txBody>
              <a:bodyPr/>
              <a:lstStyle/>
              <a:p>
                <a:endParaRPr lang="en-US"/>
              </a:p>
            </p:txBody>
          </p:sp>
          <p:sp>
            <p:nvSpPr>
              <p:cNvPr id="229" name="Line 7321"/>
              <p:cNvSpPr>
                <a:spLocks noChangeShapeType="1"/>
              </p:cNvSpPr>
              <p:nvPr/>
            </p:nvSpPr>
            <p:spPr bwMode="auto">
              <a:xfrm flipH="1">
                <a:off x="7793972" y="4530204"/>
                <a:ext cx="25400" cy="1588"/>
              </a:xfrm>
              <a:prstGeom prst="line">
                <a:avLst/>
              </a:prstGeom>
              <a:noFill/>
              <a:ln w="2">
                <a:solidFill>
                  <a:srgbClr val="000000"/>
                </a:solidFill>
                <a:round/>
                <a:headEnd/>
                <a:tailEnd/>
              </a:ln>
            </p:spPr>
            <p:txBody>
              <a:bodyPr/>
              <a:lstStyle/>
              <a:p>
                <a:endParaRPr lang="en-US"/>
              </a:p>
            </p:txBody>
          </p:sp>
          <p:sp>
            <p:nvSpPr>
              <p:cNvPr id="230" name="Line 7322"/>
              <p:cNvSpPr>
                <a:spLocks noChangeShapeType="1"/>
              </p:cNvSpPr>
              <p:nvPr/>
            </p:nvSpPr>
            <p:spPr bwMode="auto">
              <a:xfrm flipH="1">
                <a:off x="7793972" y="4365104"/>
                <a:ext cx="25400" cy="1588"/>
              </a:xfrm>
              <a:prstGeom prst="line">
                <a:avLst/>
              </a:prstGeom>
              <a:noFill/>
              <a:ln w="2">
                <a:solidFill>
                  <a:srgbClr val="000000"/>
                </a:solidFill>
                <a:round/>
                <a:headEnd/>
                <a:tailEnd/>
              </a:ln>
            </p:spPr>
            <p:txBody>
              <a:bodyPr/>
              <a:lstStyle/>
              <a:p>
                <a:endParaRPr lang="en-US"/>
              </a:p>
            </p:txBody>
          </p:sp>
          <p:sp>
            <p:nvSpPr>
              <p:cNvPr id="231" name="Line 7323"/>
              <p:cNvSpPr>
                <a:spLocks noChangeShapeType="1"/>
              </p:cNvSpPr>
              <p:nvPr/>
            </p:nvSpPr>
            <p:spPr bwMode="auto">
              <a:xfrm flipH="1">
                <a:off x="7793972" y="4279379"/>
                <a:ext cx="25400" cy="1588"/>
              </a:xfrm>
              <a:prstGeom prst="line">
                <a:avLst/>
              </a:prstGeom>
              <a:noFill/>
              <a:ln w="2">
                <a:solidFill>
                  <a:srgbClr val="000000"/>
                </a:solidFill>
                <a:round/>
                <a:headEnd/>
                <a:tailEnd/>
              </a:ln>
            </p:spPr>
            <p:txBody>
              <a:bodyPr/>
              <a:lstStyle/>
              <a:p>
                <a:endParaRPr lang="en-US"/>
              </a:p>
            </p:txBody>
          </p:sp>
          <p:sp>
            <p:nvSpPr>
              <p:cNvPr id="232" name="Line 7324"/>
              <p:cNvSpPr>
                <a:spLocks noChangeShapeType="1"/>
              </p:cNvSpPr>
              <p:nvPr/>
            </p:nvSpPr>
            <p:spPr bwMode="auto">
              <a:xfrm flipH="1">
                <a:off x="7793972" y="4220642"/>
                <a:ext cx="25400" cy="1588"/>
              </a:xfrm>
              <a:prstGeom prst="line">
                <a:avLst/>
              </a:prstGeom>
              <a:noFill/>
              <a:ln w="2">
                <a:solidFill>
                  <a:srgbClr val="000000"/>
                </a:solidFill>
                <a:round/>
                <a:headEnd/>
                <a:tailEnd/>
              </a:ln>
            </p:spPr>
            <p:txBody>
              <a:bodyPr/>
              <a:lstStyle/>
              <a:p>
                <a:endParaRPr lang="en-US"/>
              </a:p>
            </p:txBody>
          </p:sp>
          <p:sp>
            <p:nvSpPr>
              <p:cNvPr id="233" name="Line 7325"/>
              <p:cNvSpPr>
                <a:spLocks noChangeShapeType="1"/>
              </p:cNvSpPr>
              <p:nvPr/>
            </p:nvSpPr>
            <p:spPr bwMode="auto">
              <a:xfrm flipH="1">
                <a:off x="7793972" y="4174604"/>
                <a:ext cx="25400" cy="1588"/>
              </a:xfrm>
              <a:prstGeom prst="line">
                <a:avLst/>
              </a:prstGeom>
              <a:noFill/>
              <a:ln w="2">
                <a:solidFill>
                  <a:srgbClr val="000000"/>
                </a:solidFill>
                <a:round/>
                <a:headEnd/>
                <a:tailEnd/>
              </a:ln>
            </p:spPr>
            <p:txBody>
              <a:bodyPr/>
              <a:lstStyle/>
              <a:p>
                <a:endParaRPr lang="en-US"/>
              </a:p>
            </p:txBody>
          </p:sp>
          <p:sp>
            <p:nvSpPr>
              <p:cNvPr id="234" name="Line 7326"/>
              <p:cNvSpPr>
                <a:spLocks noChangeShapeType="1"/>
              </p:cNvSpPr>
              <p:nvPr/>
            </p:nvSpPr>
            <p:spPr bwMode="auto">
              <a:xfrm flipH="1">
                <a:off x="7793972" y="4138092"/>
                <a:ext cx="25400" cy="1588"/>
              </a:xfrm>
              <a:prstGeom prst="line">
                <a:avLst/>
              </a:prstGeom>
              <a:noFill/>
              <a:ln w="2">
                <a:solidFill>
                  <a:srgbClr val="000000"/>
                </a:solidFill>
                <a:round/>
                <a:headEnd/>
                <a:tailEnd/>
              </a:ln>
            </p:spPr>
            <p:txBody>
              <a:bodyPr/>
              <a:lstStyle/>
              <a:p>
                <a:endParaRPr lang="en-US"/>
              </a:p>
            </p:txBody>
          </p:sp>
          <p:sp>
            <p:nvSpPr>
              <p:cNvPr id="235" name="Line 7327"/>
              <p:cNvSpPr>
                <a:spLocks noChangeShapeType="1"/>
              </p:cNvSpPr>
              <p:nvPr/>
            </p:nvSpPr>
            <p:spPr bwMode="auto">
              <a:xfrm flipH="1">
                <a:off x="7793972" y="4104754"/>
                <a:ext cx="25400" cy="1588"/>
              </a:xfrm>
              <a:prstGeom prst="line">
                <a:avLst/>
              </a:prstGeom>
              <a:noFill/>
              <a:ln w="2">
                <a:solidFill>
                  <a:srgbClr val="000000"/>
                </a:solidFill>
                <a:round/>
                <a:headEnd/>
                <a:tailEnd/>
              </a:ln>
            </p:spPr>
            <p:txBody>
              <a:bodyPr/>
              <a:lstStyle/>
              <a:p>
                <a:endParaRPr lang="en-US"/>
              </a:p>
            </p:txBody>
          </p:sp>
          <p:sp>
            <p:nvSpPr>
              <p:cNvPr id="236" name="Line 7328"/>
              <p:cNvSpPr>
                <a:spLocks noChangeShapeType="1"/>
              </p:cNvSpPr>
              <p:nvPr/>
            </p:nvSpPr>
            <p:spPr bwMode="auto">
              <a:xfrm flipH="1">
                <a:off x="7793972" y="4077767"/>
                <a:ext cx="25400" cy="1588"/>
              </a:xfrm>
              <a:prstGeom prst="line">
                <a:avLst/>
              </a:prstGeom>
              <a:noFill/>
              <a:ln w="2">
                <a:solidFill>
                  <a:srgbClr val="000000"/>
                </a:solidFill>
                <a:round/>
                <a:headEnd/>
                <a:tailEnd/>
              </a:ln>
            </p:spPr>
            <p:txBody>
              <a:bodyPr/>
              <a:lstStyle/>
              <a:p>
                <a:endParaRPr lang="en-US"/>
              </a:p>
            </p:txBody>
          </p:sp>
          <p:sp>
            <p:nvSpPr>
              <p:cNvPr id="237" name="Line 7329"/>
              <p:cNvSpPr>
                <a:spLocks noChangeShapeType="1"/>
              </p:cNvSpPr>
              <p:nvPr/>
            </p:nvSpPr>
            <p:spPr bwMode="auto">
              <a:xfrm flipH="1">
                <a:off x="7793972" y="4055542"/>
                <a:ext cx="25400" cy="1588"/>
              </a:xfrm>
              <a:prstGeom prst="line">
                <a:avLst/>
              </a:prstGeom>
              <a:noFill/>
              <a:ln w="2">
                <a:solidFill>
                  <a:srgbClr val="000000"/>
                </a:solidFill>
                <a:round/>
                <a:headEnd/>
                <a:tailEnd/>
              </a:ln>
            </p:spPr>
            <p:txBody>
              <a:bodyPr/>
              <a:lstStyle/>
              <a:p>
                <a:endParaRPr lang="en-US"/>
              </a:p>
            </p:txBody>
          </p:sp>
          <p:sp>
            <p:nvSpPr>
              <p:cNvPr id="238" name="Line 7330"/>
              <p:cNvSpPr>
                <a:spLocks noChangeShapeType="1"/>
              </p:cNvSpPr>
              <p:nvPr/>
            </p:nvSpPr>
            <p:spPr bwMode="auto">
              <a:xfrm flipH="1">
                <a:off x="7793972" y="3888854"/>
                <a:ext cx="25400" cy="1588"/>
              </a:xfrm>
              <a:prstGeom prst="line">
                <a:avLst/>
              </a:prstGeom>
              <a:noFill/>
              <a:ln w="2">
                <a:solidFill>
                  <a:srgbClr val="000000"/>
                </a:solidFill>
                <a:round/>
                <a:headEnd/>
                <a:tailEnd/>
              </a:ln>
            </p:spPr>
            <p:txBody>
              <a:bodyPr/>
              <a:lstStyle/>
              <a:p>
                <a:endParaRPr lang="en-US"/>
              </a:p>
            </p:txBody>
          </p:sp>
          <p:sp>
            <p:nvSpPr>
              <p:cNvPr id="239" name="Line 7331"/>
              <p:cNvSpPr>
                <a:spLocks noChangeShapeType="1"/>
              </p:cNvSpPr>
              <p:nvPr/>
            </p:nvSpPr>
            <p:spPr bwMode="auto">
              <a:xfrm flipH="1">
                <a:off x="7793972" y="3804717"/>
                <a:ext cx="25400" cy="1588"/>
              </a:xfrm>
              <a:prstGeom prst="line">
                <a:avLst/>
              </a:prstGeom>
              <a:noFill/>
              <a:ln w="2">
                <a:solidFill>
                  <a:srgbClr val="000000"/>
                </a:solidFill>
                <a:round/>
                <a:headEnd/>
                <a:tailEnd/>
              </a:ln>
            </p:spPr>
            <p:txBody>
              <a:bodyPr/>
              <a:lstStyle/>
              <a:p>
                <a:endParaRPr lang="en-US"/>
              </a:p>
            </p:txBody>
          </p:sp>
          <p:sp>
            <p:nvSpPr>
              <p:cNvPr id="240" name="Line 7332"/>
              <p:cNvSpPr>
                <a:spLocks noChangeShapeType="1"/>
              </p:cNvSpPr>
              <p:nvPr/>
            </p:nvSpPr>
            <p:spPr bwMode="auto">
              <a:xfrm flipH="1">
                <a:off x="7793972" y="3744392"/>
                <a:ext cx="25400" cy="1588"/>
              </a:xfrm>
              <a:prstGeom prst="line">
                <a:avLst/>
              </a:prstGeom>
              <a:noFill/>
              <a:ln w="2">
                <a:solidFill>
                  <a:srgbClr val="000000"/>
                </a:solidFill>
                <a:round/>
                <a:headEnd/>
                <a:tailEnd/>
              </a:ln>
            </p:spPr>
            <p:txBody>
              <a:bodyPr/>
              <a:lstStyle/>
              <a:p>
                <a:endParaRPr lang="en-US"/>
              </a:p>
            </p:txBody>
          </p:sp>
          <p:sp>
            <p:nvSpPr>
              <p:cNvPr id="241" name="Line 7333"/>
              <p:cNvSpPr>
                <a:spLocks noChangeShapeType="1"/>
              </p:cNvSpPr>
              <p:nvPr/>
            </p:nvSpPr>
            <p:spPr bwMode="auto">
              <a:xfrm flipH="1">
                <a:off x="7793972" y="3699942"/>
                <a:ext cx="25400" cy="1588"/>
              </a:xfrm>
              <a:prstGeom prst="line">
                <a:avLst/>
              </a:prstGeom>
              <a:noFill/>
              <a:ln w="2">
                <a:solidFill>
                  <a:srgbClr val="000000"/>
                </a:solidFill>
                <a:round/>
                <a:headEnd/>
                <a:tailEnd/>
              </a:ln>
            </p:spPr>
            <p:txBody>
              <a:bodyPr/>
              <a:lstStyle/>
              <a:p>
                <a:endParaRPr lang="en-US"/>
              </a:p>
            </p:txBody>
          </p:sp>
          <p:sp>
            <p:nvSpPr>
              <p:cNvPr id="242" name="Line 7334"/>
              <p:cNvSpPr>
                <a:spLocks noChangeShapeType="1"/>
              </p:cNvSpPr>
              <p:nvPr/>
            </p:nvSpPr>
            <p:spPr bwMode="auto">
              <a:xfrm flipH="1">
                <a:off x="7793972" y="3660254"/>
                <a:ext cx="25400" cy="1588"/>
              </a:xfrm>
              <a:prstGeom prst="line">
                <a:avLst/>
              </a:prstGeom>
              <a:noFill/>
              <a:ln w="2">
                <a:solidFill>
                  <a:srgbClr val="000000"/>
                </a:solidFill>
                <a:round/>
                <a:headEnd/>
                <a:tailEnd/>
              </a:ln>
            </p:spPr>
            <p:txBody>
              <a:bodyPr/>
              <a:lstStyle/>
              <a:p>
                <a:endParaRPr lang="en-US"/>
              </a:p>
            </p:txBody>
          </p:sp>
          <p:sp>
            <p:nvSpPr>
              <p:cNvPr id="243" name="Line 7335"/>
              <p:cNvSpPr>
                <a:spLocks noChangeShapeType="1"/>
              </p:cNvSpPr>
              <p:nvPr/>
            </p:nvSpPr>
            <p:spPr bwMode="auto">
              <a:xfrm flipH="1">
                <a:off x="7793972" y="3630092"/>
                <a:ext cx="25400" cy="1588"/>
              </a:xfrm>
              <a:prstGeom prst="line">
                <a:avLst/>
              </a:prstGeom>
              <a:noFill/>
              <a:ln w="2">
                <a:solidFill>
                  <a:srgbClr val="000000"/>
                </a:solidFill>
                <a:round/>
                <a:headEnd/>
                <a:tailEnd/>
              </a:ln>
            </p:spPr>
            <p:txBody>
              <a:bodyPr/>
              <a:lstStyle/>
              <a:p>
                <a:endParaRPr lang="en-US"/>
              </a:p>
            </p:txBody>
          </p:sp>
          <p:sp>
            <p:nvSpPr>
              <p:cNvPr id="244" name="Line 7336"/>
              <p:cNvSpPr>
                <a:spLocks noChangeShapeType="1"/>
              </p:cNvSpPr>
              <p:nvPr/>
            </p:nvSpPr>
            <p:spPr bwMode="auto">
              <a:xfrm flipH="1">
                <a:off x="7793972" y="3601517"/>
                <a:ext cx="25400" cy="1588"/>
              </a:xfrm>
              <a:prstGeom prst="line">
                <a:avLst/>
              </a:prstGeom>
              <a:noFill/>
              <a:ln w="2">
                <a:solidFill>
                  <a:srgbClr val="000000"/>
                </a:solidFill>
                <a:round/>
                <a:headEnd/>
                <a:tailEnd/>
              </a:ln>
            </p:spPr>
            <p:txBody>
              <a:bodyPr/>
              <a:lstStyle/>
              <a:p>
                <a:endParaRPr lang="en-US"/>
              </a:p>
            </p:txBody>
          </p:sp>
          <p:sp>
            <p:nvSpPr>
              <p:cNvPr id="245" name="Line 7337"/>
              <p:cNvSpPr>
                <a:spLocks noChangeShapeType="1"/>
              </p:cNvSpPr>
              <p:nvPr/>
            </p:nvSpPr>
            <p:spPr bwMode="auto">
              <a:xfrm flipH="1">
                <a:off x="7793972" y="3577704"/>
                <a:ext cx="25400" cy="1588"/>
              </a:xfrm>
              <a:prstGeom prst="line">
                <a:avLst/>
              </a:prstGeom>
              <a:noFill/>
              <a:ln w="2">
                <a:solidFill>
                  <a:srgbClr val="000000"/>
                </a:solidFill>
                <a:round/>
                <a:headEnd/>
                <a:tailEnd/>
              </a:ln>
            </p:spPr>
            <p:txBody>
              <a:bodyPr/>
              <a:lstStyle/>
              <a:p>
                <a:endParaRPr lang="en-US"/>
              </a:p>
            </p:txBody>
          </p:sp>
          <p:sp>
            <p:nvSpPr>
              <p:cNvPr id="246" name="Freeform 7338"/>
              <p:cNvSpPr>
                <a:spLocks/>
              </p:cNvSpPr>
              <p:nvPr/>
            </p:nvSpPr>
            <p:spPr bwMode="auto">
              <a:xfrm>
                <a:off x="5427010" y="4079354"/>
                <a:ext cx="6350" cy="1588"/>
              </a:xfrm>
              <a:custGeom>
                <a:avLst/>
                <a:gdLst>
                  <a:gd name="T0" fmla="*/ 0 w 4"/>
                  <a:gd name="T1" fmla="*/ 0 h 1588"/>
                  <a:gd name="T2" fmla="*/ 6350 w 4"/>
                  <a:gd name="T3" fmla="*/ 0 h 1588"/>
                  <a:gd name="T4" fmla="*/ 0 w 4"/>
                  <a:gd name="T5" fmla="*/ 0 h 1588"/>
                  <a:gd name="T6" fmla="*/ 0 60000 65536"/>
                  <a:gd name="T7" fmla="*/ 0 60000 65536"/>
                  <a:gd name="T8" fmla="*/ 0 60000 65536"/>
                  <a:gd name="T9" fmla="*/ 0 w 4"/>
                  <a:gd name="T10" fmla="*/ 0 h 1588"/>
                  <a:gd name="T11" fmla="*/ 4 w 4"/>
                  <a:gd name="T12" fmla="*/ 1588 h 1588"/>
                </a:gdLst>
                <a:ahLst/>
                <a:cxnLst>
                  <a:cxn ang="T6">
                    <a:pos x="T0" y="T1"/>
                  </a:cxn>
                  <a:cxn ang="T7">
                    <a:pos x="T2" y="T3"/>
                  </a:cxn>
                  <a:cxn ang="T8">
                    <a:pos x="T4" y="T5"/>
                  </a:cxn>
                </a:cxnLst>
                <a:rect l="T9" t="T10" r="T11" b="T12"/>
                <a:pathLst>
                  <a:path w="4" h="1588">
                    <a:moveTo>
                      <a:pt x="0" y="0"/>
                    </a:moveTo>
                    <a:lnTo>
                      <a:pt x="4" y="0"/>
                    </a:lnTo>
                    <a:lnTo>
                      <a:pt x="0" y="0"/>
                    </a:lnTo>
                  </a:path>
                </a:pathLst>
              </a:custGeom>
              <a:noFill/>
              <a:ln w="2">
                <a:solidFill>
                  <a:srgbClr val="FF9900"/>
                </a:solidFill>
                <a:round/>
                <a:headEnd/>
                <a:tailEnd/>
              </a:ln>
            </p:spPr>
            <p:txBody>
              <a:bodyPr/>
              <a:lstStyle/>
              <a:p>
                <a:endParaRPr lang="en-US"/>
              </a:p>
            </p:txBody>
          </p:sp>
          <p:sp>
            <p:nvSpPr>
              <p:cNvPr id="247" name="Line 7339"/>
              <p:cNvSpPr>
                <a:spLocks noChangeShapeType="1"/>
              </p:cNvSpPr>
              <p:nvPr/>
            </p:nvSpPr>
            <p:spPr bwMode="auto">
              <a:xfrm>
                <a:off x="5427010" y="4096817"/>
                <a:ext cx="6350" cy="1588"/>
              </a:xfrm>
              <a:prstGeom prst="line">
                <a:avLst/>
              </a:prstGeom>
              <a:noFill/>
              <a:ln w="2">
                <a:solidFill>
                  <a:srgbClr val="FF9900"/>
                </a:solidFill>
                <a:round/>
                <a:headEnd/>
                <a:tailEnd/>
              </a:ln>
            </p:spPr>
            <p:txBody>
              <a:bodyPr/>
              <a:lstStyle/>
              <a:p>
                <a:endParaRPr lang="en-US"/>
              </a:p>
            </p:txBody>
          </p:sp>
          <p:sp>
            <p:nvSpPr>
              <p:cNvPr id="248" name="Freeform 7340"/>
              <p:cNvSpPr>
                <a:spLocks/>
              </p:cNvSpPr>
              <p:nvPr/>
            </p:nvSpPr>
            <p:spPr bwMode="auto">
              <a:xfrm>
                <a:off x="5427010" y="4007917"/>
                <a:ext cx="25400" cy="15875"/>
              </a:xfrm>
              <a:custGeom>
                <a:avLst/>
                <a:gdLst>
                  <a:gd name="T0" fmla="*/ 0 w 16"/>
                  <a:gd name="T1" fmla="*/ 0 h 10"/>
                  <a:gd name="T2" fmla="*/ 22225 w 16"/>
                  <a:gd name="T3" fmla="*/ 0 h 10"/>
                  <a:gd name="T4" fmla="*/ 11112 w 16"/>
                  <a:gd name="T5" fmla="*/ 0 h 10"/>
                  <a:gd name="T6" fmla="*/ 11112 w 16"/>
                  <a:gd name="T7" fmla="*/ 15875 h 10"/>
                  <a:gd name="T8" fmla="*/ 3175 w 16"/>
                  <a:gd name="T9" fmla="*/ 15875 h 10"/>
                  <a:gd name="T10" fmla="*/ 25400 w 16"/>
                  <a:gd name="T11" fmla="*/ 15875 h 10"/>
                  <a:gd name="T12" fmla="*/ 0 60000 65536"/>
                  <a:gd name="T13" fmla="*/ 0 60000 65536"/>
                  <a:gd name="T14" fmla="*/ 0 60000 65536"/>
                  <a:gd name="T15" fmla="*/ 0 60000 65536"/>
                  <a:gd name="T16" fmla="*/ 0 60000 65536"/>
                  <a:gd name="T17" fmla="*/ 0 60000 65536"/>
                  <a:gd name="T18" fmla="*/ 0 w 16"/>
                  <a:gd name="T19" fmla="*/ 0 h 10"/>
                  <a:gd name="T20" fmla="*/ 16 w 16"/>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6" h="10">
                    <a:moveTo>
                      <a:pt x="0" y="0"/>
                    </a:moveTo>
                    <a:lnTo>
                      <a:pt x="14" y="0"/>
                    </a:lnTo>
                    <a:lnTo>
                      <a:pt x="7" y="0"/>
                    </a:lnTo>
                    <a:lnTo>
                      <a:pt x="7" y="10"/>
                    </a:lnTo>
                    <a:lnTo>
                      <a:pt x="2" y="10"/>
                    </a:lnTo>
                    <a:lnTo>
                      <a:pt x="16" y="10"/>
                    </a:lnTo>
                  </a:path>
                </a:pathLst>
              </a:custGeom>
              <a:noFill/>
              <a:ln w="2">
                <a:solidFill>
                  <a:srgbClr val="FF9900"/>
                </a:solidFill>
                <a:round/>
                <a:headEnd/>
                <a:tailEnd/>
              </a:ln>
            </p:spPr>
            <p:txBody>
              <a:bodyPr/>
              <a:lstStyle/>
              <a:p>
                <a:endParaRPr lang="en-US"/>
              </a:p>
            </p:txBody>
          </p:sp>
          <p:sp>
            <p:nvSpPr>
              <p:cNvPr id="249" name="Freeform 7341"/>
              <p:cNvSpPr>
                <a:spLocks/>
              </p:cNvSpPr>
              <p:nvPr/>
            </p:nvSpPr>
            <p:spPr bwMode="auto">
              <a:xfrm>
                <a:off x="5441297" y="4001567"/>
                <a:ext cx="26988" cy="17463"/>
              </a:xfrm>
              <a:custGeom>
                <a:avLst/>
                <a:gdLst>
                  <a:gd name="T0" fmla="*/ 0 w 17"/>
                  <a:gd name="T1" fmla="*/ 0 h 11"/>
                  <a:gd name="T2" fmla="*/ 25400 w 17"/>
                  <a:gd name="T3" fmla="*/ 0 h 11"/>
                  <a:gd name="T4" fmla="*/ 14288 w 17"/>
                  <a:gd name="T5" fmla="*/ 0 h 11"/>
                  <a:gd name="T6" fmla="*/ 14288 w 17"/>
                  <a:gd name="T7" fmla="*/ 17463 h 11"/>
                  <a:gd name="T8" fmla="*/ 3175 w 17"/>
                  <a:gd name="T9" fmla="*/ 17463 h 11"/>
                  <a:gd name="T10" fmla="*/ 26988 w 17"/>
                  <a:gd name="T11" fmla="*/ 17463 h 11"/>
                  <a:gd name="T12" fmla="*/ 0 60000 65536"/>
                  <a:gd name="T13" fmla="*/ 0 60000 65536"/>
                  <a:gd name="T14" fmla="*/ 0 60000 65536"/>
                  <a:gd name="T15" fmla="*/ 0 60000 65536"/>
                  <a:gd name="T16" fmla="*/ 0 60000 65536"/>
                  <a:gd name="T17" fmla="*/ 0 60000 65536"/>
                  <a:gd name="T18" fmla="*/ 0 w 17"/>
                  <a:gd name="T19" fmla="*/ 0 h 11"/>
                  <a:gd name="T20" fmla="*/ 17 w 1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7" h="11">
                    <a:moveTo>
                      <a:pt x="0" y="0"/>
                    </a:moveTo>
                    <a:lnTo>
                      <a:pt x="16" y="0"/>
                    </a:lnTo>
                    <a:lnTo>
                      <a:pt x="9" y="0"/>
                    </a:lnTo>
                    <a:lnTo>
                      <a:pt x="9" y="11"/>
                    </a:lnTo>
                    <a:lnTo>
                      <a:pt x="2" y="11"/>
                    </a:lnTo>
                    <a:lnTo>
                      <a:pt x="17" y="11"/>
                    </a:lnTo>
                  </a:path>
                </a:pathLst>
              </a:custGeom>
              <a:noFill/>
              <a:ln w="2">
                <a:solidFill>
                  <a:srgbClr val="FF9900"/>
                </a:solidFill>
                <a:round/>
                <a:headEnd/>
                <a:tailEnd/>
              </a:ln>
            </p:spPr>
            <p:txBody>
              <a:bodyPr/>
              <a:lstStyle/>
              <a:p>
                <a:endParaRPr lang="en-US"/>
              </a:p>
            </p:txBody>
          </p:sp>
          <p:sp>
            <p:nvSpPr>
              <p:cNvPr id="250" name="Freeform 7342"/>
              <p:cNvSpPr>
                <a:spLocks/>
              </p:cNvSpPr>
              <p:nvPr/>
            </p:nvSpPr>
            <p:spPr bwMode="auto">
              <a:xfrm>
                <a:off x="5455585" y="4007917"/>
                <a:ext cx="26988" cy="15875"/>
              </a:xfrm>
              <a:custGeom>
                <a:avLst/>
                <a:gdLst>
                  <a:gd name="T0" fmla="*/ 0 w 17"/>
                  <a:gd name="T1" fmla="*/ 0 h 10"/>
                  <a:gd name="T2" fmla="*/ 23813 w 17"/>
                  <a:gd name="T3" fmla="*/ 0 h 10"/>
                  <a:gd name="T4" fmla="*/ 12700 w 17"/>
                  <a:gd name="T5" fmla="*/ 0 h 10"/>
                  <a:gd name="T6" fmla="*/ 12700 w 17"/>
                  <a:gd name="T7" fmla="*/ 15875 h 10"/>
                  <a:gd name="T8" fmla="*/ 1588 w 17"/>
                  <a:gd name="T9" fmla="*/ 15875 h 10"/>
                  <a:gd name="T10" fmla="*/ 26988 w 17"/>
                  <a:gd name="T11" fmla="*/ 15875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0" y="0"/>
                    </a:moveTo>
                    <a:lnTo>
                      <a:pt x="15" y="0"/>
                    </a:lnTo>
                    <a:lnTo>
                      <a:pt x="8" y="0"/>
                    </a:lnTo>
                    <a:lnTo>
                      <a:pt x="8" y="10"/>
                    </a:lnTo>
                    <a:lnTo>
                      <a:pt x="1" y="10"/>
                    </a:lnTo>
                    <a:lnTo>
                      <a:pt x="17" y="10"/>
                    </a:lnTo>
                  </a:path>
                </a:pathLst>
              </a:custGeom>
              <a:noFill/>
              <a:ln w="2">
                <a:solidFill>
                  <a:srgbClr val="FF9900"/>
                </a:solidFill>
                <a:round/>
                <a:headEnd/>
                <a:tailEnd/>
              </a:ln>
            </p:spPr>
            <p:txBody>
              <a:bodyPr/>
              <a:lstStyle/>
              <a:p>
                <a:endParaRPr lang="en-US"/>
              </a:p>
            </p:txBody>
          </p:sp>
          <p:sp>
            <p:nvSpPr>
              <p:cNvPr id="251" name="Freeform 7343"/>
              <p:cNvSpPr>
                <a:spLocks/>
              </p:cNvSpPr>
              <p:nvPr/>
            </p:nvSpPr>
            <p:spPr bwMode="auto">
              <a:xfrm>
                <a:off x="5471460" y="4015854"/>
                <a:ext cx="28575" cy="17463"/>
              </a:xfrm>
              <a:custGeom>
                <a:avLst/>
                <a:gdLst>
                  <a:gd name="T0" fmla="*/ 0 w 18"/>
                  <a:gd name="T1" fmla="*/ 0 h 11"/>
                  <a:gd name="T2" fmla="*/ 25400 w 18"/>
                  <a:gd name="T3" fmla="*/ 0 h 11"/>
                  <a:gd name="T4" fmla="*/ 14288 w 18"/>
                  <a:gd name="T5" fmla="*/ 0 h 11"/>
                  <a:gd name="T6" fmla="*/ 14288 w 18"/>
                  <a:gd name="T7" fmla="*/ 17463 h 11"/>
                  <a:gd name="T8" fmla="*/ 3175 w 18"/>
                  <a:gd name="T9" fmla="*/ 17463 h 11"/>
                  <a:gd name="T10" fmla="*/ 28575 w 18"/>
                  <a:gd name="T11" fmla="*/ 17463 h 11"/>
                  <a:gd name="T12" fmla="*/ 0 60000 65536"/>
                  <a:gd name="T13" fmla="*/ 0 60000 65536"/>
                  <a:gd name="T14" fmla="*/ 0 60000 65536"/>
                  <a:gd name="T15" fmla="*/ 0 60000 65536"/>
                  <a:gd name="T16" fmla="*/ 0 60000 65536"/>
                  <a:gd name="T17" fmla="*/ 0 60000 65536"/>
                  <a:gd name="T18" fmla="*/ 0 w 18"/>
                  <a:gd name="T19" fmla="*/ 0 h 11"/>
                  <a:gd name="T20" fmla="*/ 18 w 1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8" h="11">
                    <a:moveTo>
                      <a:pt x="0" y="0"/>
                    </a:moveTo>
                    <a:lnTo>
                      <a:pt x="16" y="0"/>
                    </a:lnTo>
                    <a:lnTo>
                      <a:pt x="9" y="0"/>
                    </a:lnTo>
                    <a:lnTo>
                      <a:pt x="9" y="11"/>
                    </a:lnTo>
                    <a:lnTo>
                      <a:pt x="2" y="11"/>
                    </a:lnTo>
                    <a:lnTo>
                      <a:pt x="18" y="11"/>
                    </a:lnTo>
                  </a:path>
                </a:pathLst>
              </a:custGeom>
              <a:noFill/>
              <a:ln w="2">
                <a:solidFill>
                  <a:srgbClr val="FF9900"/>
                </a:solidFill>
                <a:round/>
                <a:headEnd/>
                <a:tailEnd/>
              </a:ln>
            </p:spPr>
            <p:txBody>
              <a:bodyPr/>
              <a:lstStyle/>
              <a:p>
                <a:endParaRPr lang="en-US"/>
              </a:p>
            </p:txBody>
          </p:sp>
          <p:sp>
            <p:nvSpPr>
              <p:cNvPr id="252" name="Freeform 7344"/>
              <p:cNvSpPr>
                <a:spLocks/>
              </p:cNvSpPr>
              <p:nvPr/>
            </p:nvSpPr>
            <p:spPr bwMode="auto">
              <a:xfrm>
                <a:off x="5488922" y="4022204"/>
                <a:ext cx="26988" cy="15875"/>
              </a:xfrm>
              <a:custGeom>
                <a:avLst/>
                <a:gdLst>
                  <a:gd name="T0" fmla="*/ 0 w 17"/>
                  <a:gd name="T1" fmla="*/ 0 h 10"/>
                  <a:gd name="T2" fmla="*/ 23813 w 17"/>
                  <a:gd name="T3" fmla="*/ 0 h 10"/>
                  <a:gd name="T4" fmla="*/ 12700 w 17"/>
                  <a:gd name="T5" fmla="*/ 0 h 10"/>
                  <a:gd name="T6" fmla="*/ 12700 w 17"/>
                  <a:gd name="T7" fmla="*/ 15875 h 10"/>
                  <a:gd name="T8" fmla="*/ 1588 w 17"/>
                  <a:gd name="T9" fmla="*/ 15875 h 10"/>
                  <a:gd name="T10" fmla="*/ 26988 w 17"/>
                  <a:gd name="T11" fmla="*/ 15875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0" y="0"/>
                    </a:moveTo>
                    <a:lnTo>
                      <a:pt x="15" y="0"/>
                    </a:lnTo>
                    <a:lnTo>
                      <a:pt x="8" y="0"/>
                    </a:lnTo>
                    <a:lnTo>
                      <a:pt x="8" y="10"/>
                    </a:lnTo>
                    <a:lnTo>
                      <a:pt x="1" y="10"/>
                    </a:lnTo>
                    <a:lnTo>
                      <a:pt x="17" y="10"/>
                    </a:lnTo>
                  </a:path>
                </a:pathLst>
              </a:custGeom>
              <a:noFill/>
              <a:ln w="2">
                <a:solidFill>
                  <a:srgbClr val="FF9900"/>
                </a:solidFill>
                <a:round/>
                <a:headEnd/>
                <a:tailEnd/>
              </a:ln>
            </p:spPr>
            <p:txBody>
              <a:bodyPr/>
              <a:lstStyle/>
              <a:p>
                <a:endParaRPr lang="en-US"/>
              </a:p>
            </p:txBody>
          </p:sp>
          <p:sp>
            <p:nvSpPr>
              <p:cNvPr id="253" name="Freeform 7345"/>
              <p:cNvSpPr>
                <a:spLocks/>
              </p:cNvSpPr>
              <p:nvPr/>
            </p:nvSpPr>
            <p:spPr bwMode="auto">
              <a:xfrm>
                <a:off x="5504797" y="4026967"/>
                <a:ext cx="28575" cy="17463"/>
              </a:xfrm>
              <a:custGeom>
                <a:avLst/>
                <a:gdLst>
                  <a:gd name="T0" fmla="*/ 0 w 18"/>
                  <a:gd name="T1" fmla="*/ 0 h 11"/>
                  <a:gd name="T2" fmla="*/ 25400 w 18"/>
                  <a:gd name="T3" fmla="*/ 0 h 11"/>
                  <a:gd name="T4" fmla="*/ 14288 w 18"/>
                  <a:gd name="T5" fmla="*/ 0 h 11"/>
                  <a:gd name="T6" fmla="*/ 14288 w 18"/>
                  <a:gd name="T7" fmla="*/ 17463 h 11"/>
                  <a:gd name="T8" fmla="*/ 3175 w 18"/>
                  <a:gd name="T9" fmla="*/ 17463 h 11"/>
                  <a:gd name="T10" fmla="*/ 28575 w 18"/>
                  <a:gd name="T11" fmla="*/ 17463 h 11"/>
                  <a:gd name="T12" fmla="*/ 0 60000 65536"/>
                  <a:gd name="T13" fmla="*/ 0 60000 65536"/>
                  <a:gd name="T14" fmla="*/ 0 60000 65536"/>
                  <a:gd name="T15" fmla="*/ 0 60000 65536"/>
                  <a:gd name="T16" fmla="*/ 0 60000 65536"/>
                  <a:gd name="T17" fmla="*/ 0 60000 65536"/>
                  <a:gd name="T18" fmla="*/ 0 w 18"/>
                  <a:gd name="T19" fmla="*/ 0 h 11"/>
                  <a:gd name="T20" fmla="*/ 18 w 1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8" h="11">
                    <a:moveTo>
                      <a:pt x="0" y="0"/>
                    </a:moveTo>
                    <a:lnTo>
                      <a:pt x="16" y="0"/>
                    </a:lnTo>
                    <a:lnTo>
                      <a:pt x="9" y="0"/>
                    </a:lnTo>
                    <a:lnTo>
                      <a:pt x="9" y="11"/>
                    </a:lnTo>
                    <a:lnTo>
                      <a:pt x="2" y="11"/>
                    </a:lnTo>
                    <a:lnTo>
                      <a:pt x="18" y="11"/>
                    </a:lnTo>
                  </a:path>
                </a:pathLst>
              </a:custGeom>
              <a:noFill/>
              <a:ln w="2">
                <a:solidFill>
                  <a:srgbClr val="FF9900"/>
                </a:solidFill>
                <a:round/>
                <a:headEnd/>
                <a:tailEnd/>
              </a:ln>
            </p:spPr>
            <p:txBody>
              <a:bodyPr/>
              <a:lstStyle/>
              <a:p>
                <a:endParaRPr lang="en-US"/>
              </a:p>
            </p:txBody>
          </p:sp>
          <p:sp>
            <p:nvSpPr>
              <p:cNvPr id="254" name="Freeform 7346"/>
              <p:cNvSpPr>
                <a:spLocks/>
              </p:cNvSpPr>
              <p:nvPr/>
            </p:nvSpPr>
            <p:spPr bwMode="auto">
              <a:xfrm>
                <a:off x="5522260" y="4033317"/>
                <a:ext cx="26988" cy="15875"/>
              </a:xfrm>
              <a:custGeom>
                <a:avLst/>
                <a:gdLst>
                  <a:gd name="T0" fmla="*/ 0 w 17"/>
                  <a:gd name="T1" fmla="*/ 0 h 10"/>
                  <a:gd name="T2" fmla="*/ 23813 w 17"/>
                  <a:gd name="T3" fmla="*/ 0 h 10"/>
                  <a:gd name="T4" fmla="*/ 12700 w 17"/>
                  <a:gd name="T5" fmla="*/ 0 h 10"/>
                  <a:gd name="T6" fmla="*/ 12700 w 17"/>
                  <a:gd name="T7" fmla="*/ 15875 h 10"/>
                  <a:gd name="T8" fmla="*/ 1588 w 17"/>
                  <a:gd name="T9" fmla="*/ 15875 h 10"/>
                  <a:gd name="T10" fmla="*/ 26988 w 17"/>
                  <a:gd name="T11" fmla="*/ 15875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0" y="0"/>
                    </a:moveTo>
                    <a:lnTo>
                      <a:pt x="15" y="0"/>
                    </a:lnTo>
                    <a:lnTo>
                      <a:pt x="8" y="0"/>
                    </a:lnTo>
                    <a:lnTo>
                      <a:pt x="8" y="10"/>
                    </a:lnTo>
                    <a:lnTo>
                      <a:pt x="1" y="10"/>
                    </a:lnTo>
                    <a:lnTo>
                      <a:pt x="17" y="10"/>
                    </a:lnTo>
                  </a:path>
                </a:pathLst>
              </a:custGeom>
              <a:noFill/>
              <a:ln w="2">
                <a:solidFill>
                  <a:srgbClr val="FF9900"/>
                </a:solidFill>
                <a:round/>
                <a:headEnd/>
                <a:tailEnd/>
              </a:ln>
            </p:spPr>
            <p:txBody>
              <a:bodyPr/>
              <a:lstStyle/>
              <a:p>
                <a:endParaRPr lang="en-US"/>
              </a:p>
            </p:txBody>
          </p:sp>
          <p:sp>
            <p:nvSpPr>
              <p:cNvPr id="255" name="Freeform 7347"/>
              <p:cNvSpPr>
                <a:spLocks/>
              </p:cNvSpPr>
              <p:nvPr/>
            </p:nvSpPr>
            <p:spPr bwMode="auto">
              <a:xfrm>
                <a:off x="5534960" y="4041254"/>
                <a:ext cx="28575" cy="15875"/>
              </a:xfrm>
              <a:custGeom>
                <a:avLst/>
                <a:gdLst>
                  <a:gd name="T0" fmla="*/ 0 w 18"/>
                  <a:gd name="T1" fmla="*/ 0 h 10"/>
                  <a:gd name="T2" fmla="*/ 25400 w 18"/>
                  <a:gd name="T3" fmla="*/ 0 h 10"/>
                  <a:gd name="T4" fmla="*/ 14288 w 18"/>
                  <a:gd name="T5" fmla="*/ 0 h 10"/>
                  <a:gd name="T6" fmla="*/ 14288 w 18"/>
                  <a:gd name="T7" fmla="*/ 15875 h 10"/>
                  <a:gd name="T8" fmla="*/ 3175 w 18"/>
                  <a:gd name="T9" fmla="*/ 15875 h 10"/>
                  <a:gd name="T10" fmla="*/ 28575 w 18"/>
                  <a:gd name="T11" fmla="*/ 15875 h 10"/>
                  <a:gd name="T12" fmla="*/ 0 60000 65536"/>
                  <a:gd name="T13" fmla="*/ 0 60000 65536"/>
                  <a:gd name="T14" fmla="*/ 0 60000 65536"/>
                  <a:gd name="T15" fmla="*/ 0 60000 65536"/>
                  <a:gd name="T16" fmla="*/ 0 60000 65536"/>
                  <a:gd name="T17" fmla="*/ 0 60000 65536"/>
                  <a:gd name="T18" fmla="*/ 0 w 18"/>
                  <a:gd name="T19" fmla="*/ 0 h 10"/>
                  <a:gd name="T20" fmla="*/ 18 w 1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8" h="10">
                    <a:moveTo>
                      <a:pt x="0" y="0"/>
                    </a:moveTo>
                    <a:lnTo>
                      <a:pt x="16" y="0"/>
                    </a:lnTo>
                    <a:lnTo>
                      <a:pt x="9" y="0"/>
                    </a:lnTo>
                    <a:lnTo>
                      <a:pt x="9" y="10"/>
                    </a:lnTo>
                    <a:lnTo>
                      <a:pt x="2" y="10"/>
                    </a:lnTo>
                    <a:lnTo>
                      <a:pt x="18" y="10"/>
                    </a:lnTo>
                  </a:path>
                </a:pathLst>
              </a:custGeom>
              <a:noFill/>
              <a:ln w="2">
                <a:solidFill>
                  <a:srgbClr val="FF9900"/>
                </a:solidFill>
                <a:round/>
                <a:headEnd/>
                <a:tailEnd/>
              </a:ln>
            </p:spPr>
            <p:txBody>
              <a:bodyPr/>
              <a:lstStyle/>
              <a:p>
                <a:endParaRPr lang="en-US"/>
              </a:p>
            </p:txBody>
          </p:sp>
          <p:sp>
            <p:nvSpPr>
              <p:cNvPr id="256" name="Freeform 7348"/>
              <p:cNvSpPr>
                <a:spLocks/>
              </p:cNvSpPr>
              <p:nvPr/>
            </p:nvSpPr>
            <p:spPr bwMode="auto">
              <a:xfrm>
                <a:off x="5552422" y="4046017"/>
                <a:ext cx="26988" cy="17463"/>
              </a:xfrm>
              <a:custGeom>
                <a:avLst/>
                <a:gdLst>
                  <a:gd name="T0" fmla="*/ 0 w 17"/>
                  <a:gd name="T1" fmla="*/ 0 h 11"/>
                  <a:gd name="T2" fmla="*/ 25400 w 17"/>
                  <a:gd name="T3" fmla="*/ 0 h 11"/>
                  <a:gd name="T4" fmla="*/ 14288 w 17"/>
                  <a:gd name="T5" fmla="*/ 0 h 11"/>
                  <a:gd name="T6" fmla="*/ 14288 w 17"/>
                  <a:gd name="T7" fmla="*/ 17463 h 11"/>
                  <a:gd name="T8" fmla="*/ 3175 w 17"/>
                  <a:gd name="T9" fmla="*/ 17463 h 11"/>
                  <a:gd name="T10" fmla="*/ 26988 w 17"/>
                  <a:gd name="T11" fmla="*/ 17463 h 11"/>
                  <a:gd name="T12" fmla="*/ 0 60000 65536"/>
                  <a:gd name="T13" fmla="*/ 0 60000 65536"/>
                  <a:gd name="T14" fmla="*/ 0 60000 65536"/>
                  <a:gd name="T15" fmla="*/ 0 60000 65536"/>
                  <a:gd name="T16" fmla="*/ 0 60000 65536"/>
                  <a:gd name="T17" fmla="*/ 0 60000 65536"/>
                  <a:gd name="T18" fmla="*/ 0 w 17"/>
                  <a:gd name="T19" fmla="*/ 0 h 11"/>
                  <a:gd name="T20" fmla="*/ 17 w 1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7" h="11">
                    <a:moveTo>
                      <a:pt x="0" y="0"/>
                    </a:moveTo>
                    <a:lnTo>
                      <a:pt x="16" y="0"/>
                    </a:lnTo>
                    <a:lnTo>
                      <a:pt x="9" y="0"/>
                    </a:lnTo>
                    <a:lnTo>
                      <a:pt x="9" y="11"/>
                    </a:lnTo>
                    <a:lnTo>
                      <a:pt x="2" y="11"/>
                    </a:lnTo>
                    <a:lnTo>
                      <a:pt x="17" y="11"/>
                    </a:lnTo>
                  </a:path>
                </a:pathLst>
              </a:custGeom>
              <a:noFill/>
              <a:ln w="2">
                <a:solidFill>
                  <a:srgbClr val="FF9900"/>
                </a:solidFill>
                <a:round/>
                <a:headEnd/>
                <a:tailEnd/>
              </a:ln>
            </p:spPr>
            <p:txBody>
              <a:bodyPr/>
              <a:lstStyle/>
              <a:p>
                <a:endParaRPr lang="en-US"/>
              </a:p>
            </p:txBody>
          </p:sp>
          <p:sp>
            <p:nvSpPr>
              <p:cNvPr id="257" name="Freeform 7349"/>
              <p:cNvSpPr>
                <a:spLocks/>
              </p:cNvSpPr>
              <p:nvPr/>
            </p:nvSpPr>
            <p:spPr bwMode="auto">
              <a:xfrm>
                <a:off x="5568297" y="4052367"/>
                <a:ext cx="28575" cy="15875"/>
              </a:xfrm>
              <a:custGeom>
                <a:avLst/>
                <a:gdLst>
                  <a:gd name="T0" fmla="*/ 0 w 18"/>
                  <a:gd name="T1" fmla="*/ 0 h 10"/>
                  <a:gd name="T2" fmla="*/ 25400 w 18"/>
                  <a:gd name="T3" fmla="*/ 0 h 10"/>
                  <a:gd name="T4" fmla="*/ 14288 w 18"/>
                  <a:gd name="T5" fmla="*/ 0 h 10"/>
                  <a:gd name="T6" fmla="*/ 14288 w 18"/>
                  <a:gd name="T7" fmla="*/ 15875 h 10"/>
                  <a:gd name="T8" fmla="*/ 3175 w 18"/>
                  <a:gd name="T9" fmla="*/ 15875 h 10"/>
                  <a:gd name="T10" fmla="*/ 28575 w 18"/>
                  <a:gd name="T11" fmla="*/ 15875 h 10"/>
                  <a:gd name="T12" fmla="*/ 0 60000 65536"/>
                  <a:gd name="T13" fmla="*/ 0 60000 65536"/>
                  <a:gd name="T14" fmla="*/ 0 60000 65536"/>
                  <a:gd name="T15" fmla="*/ 0 60000 65536"/>
                  <a:gd name="T16" fmla="*/ 0 60000 65536"/>
                  <a:gd name="T17" fmla="*/ 0 60000 65536"/>
                  <a:gd name="T18" fmla="*/ 0 w 18"/>
                  <a:gd name="T19" fmla="*/ 0 h 10"/>
                  <a:gd name="T20" fmla="*/ 18 w 1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8" h="10">
                    <a:moveTo>
                      <a:pt x="0" y="0"/>
                    </a:moveTo>
                    <a:lnTo>
                      <a:pt x="16" y="0"/>
                    </a:lnTo>
                    <a:lnTo>
                      <a:pt x="9" y="0"/>
                    </a:lnTo>
                    <a:lnTo>
                      <a:pt x="9" y="10"/>
                    </a:lnTo>
                    <a:lnTo>
                      <a:pt x="2" y="10"/>
                    </a:lnTo>
                    <a:lnTo>
                      <a:pt x="18" y="10"/>
                    </a:lnTo>
                  </a:path>
                </a:pathLst>
              </a:custGeom>
              <a:noFill/>
              <a:ln w="2">
                <a:solidFill>
                  <a:srgbClr val="FF9900"/>
                </a:solidFill>
                <a:round/>
                <a:headEnd/>
                <a:tailEnd/>
              </a:ln>
            </p:spPr>
            <p:txBody>
              <a:bodyPr/>
              <a:lstStyle/>
              <a:p>
                <a:endParaRPr lang="en-US"/>
              </a:p>
            </p:txBody>
          </p:sp>
          <p:sp>
            <p:nvSpPr>
              <p:cNvPr id="258" name="Freeform 7350"/>
              <p:cNvSpPr>
                <a:spLocks/>
              </p:cNvSpPr>
              <p:nvPr/>
            </p:nvSpPr>
            <p:spPr bwMode="auto">
              <a:xfrm>
                <a:off x="5585760" y="4063479"/>
                <a:ext cx="26988" cy="15875"/>
              </a:xfrm>
              <a:custGeom>
                <a:avLst/>
                <a:gdLst>
                  <a:gd name="T0" fmla="*/ 0 w 17"/>
                  <a:gd name="T1" fmla="*/ 0 h 10"/>
                  <a:gd name="T2" fmla="*/ 23813 w 17"/>
                  <a:gd name="T3" fmla="*/ 0 h 10"/>
                  <a:gd name="T4" fmla="*/ 14288 w 17"/>
                  <a:gd name="T5" fmla="*/ 0 h 10"/>
                  <a:gd name="T6" fmla="*/ 14288 w 17"/>
                  <a:gd name="T7" fmla="*/ 15875 h 10"/>
                  <a:gd name="T8" fmla="*/ 3175 w 17"/>
                  <a:gd name="T9" fmla="*/ 15875 h 10"/>
                  <a:gd name="T10" fmla="*/ 26988 w 17"/>
                  <a:gd name="T11" fmla="*/ 15875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0" y="0"/>
                    </a:moveTo>
                    <a:lnTo>
                      <a:pt x="15" y="0"/>
                    </a:lnTo>
                    <a:lnTo>
                      <a:pt x="9" y="0"/>
                    </a:lnTo>
                    <a:lnTo>
                      <a:pt x="9" y="10"/>
                    </a:lnTo>
                    <a:lnTo>
                      <a:pt x="2" y="10"/>
                    </a:lnTo>
                    <a:lnTo>
                      <a:pt x="17" y="10"/>
                    </a:lnTo>
                  </a:path>
                </a:pathLst>
              </a:custGeom>
              <a:noFill/>
              <a:ln w="2">
                <a:solidFill>
                  <a:srgbClr val="FF9900"/>
                </a:solidFill>
                <a:round/>
                <a:headEnd/>
                <a:tailEnd/>
              </a:ln>
            </p:spPr>
            <p:txBody>
              <a:bodyPr/>
              <a:lstStyle/>
              <a:p>
                <a:endParaRPr lang="en-US"/>
              </a:p>
            </p:txBody>
          </p:sp>
          <p:sp>
            <p:nvSpPr>
              <p:cNvPr id="259" name="Freeform 7351"/>
              <p:cNvSpPr>
                <a:spLocks/>
              </p:cNvSpPr>
              <p:nvPr/>
            </p:nvSpPr>
            <p:spPr bwMode="auto">
              <a:xfrm>
                <a:off x="5600047" y="4074592"/>
                <a:ext cx="26988" cy="15875"/>
              </a:xfrm>
              <a:custGeom>
                <a:avLst/>
                <a:gdLst>
                  <a:gd name="T0" fmla="*/ 0 w 17"/>
                  <a:gd name="T1" fmla="*/ 0 h 10"/>
                  <a:gd name="T2" fmla="*/ 23813 w 17"/>
                  <a:gd name="T3" fmla="*/ 0 h 10"/>
                  <a:gd name="T4" fmla="*/ 12700 w 17"/>
                  <a:gd name="T5" fmla="*/ 0 h 10"/>
                  <a:gd name="T6" fmla="*/ 12700 w 17"/>
                  <a:gd name="T7" fmla="*/ 15875 h 10"/>
                  <a:gd name="T8" fmla="*/ 1588 w 17"/>
                  <a:gd name="T9" fmla="*/ 15875 h 10"/>
                  <a:gd name="T10" fmla="*/ 26988 w 17"/>
                  <a:gd name="T11" fmla="*/ 15875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0" y="0"/>
                    </a:moveTo>
                    <a:lnTo>
                      <a:pt x="15" y="0"/>
                    </a:lnTo>
                    <a:lnTo>
                      <a:pt x="8" y="0"/>
                    </a:lnTo>
                    <a:lnTo>
                      <a:pt x="8" y="10"/>
                    </a:lnTo>
                    <a:lnTo>
                      <a:pt x="1" y="10"/>
                    </a:lnTo>
                    <a:lnTo>
                      <a:pt x="17" y="10"/>
                    </a:lnTo>
                  </a:path>
                </a:pathLst>
              </a:custGeom>
              <a:noFill/>
              <a:ln w="2">
                <a:solidFill>
                  <a:srgbClr val="FF9900"/>
                </a:solidFill>
                <a:round/>
                <a:headEnd/>
                <a:tailEnd/>
              </a:ln>
            </p:spPr>
            <p:txBody>
              <a:bodyPr/>
              <a:lstStyle/>
              <a:p>
                <a:endParaRPr lang="en-US"/>
              </a:p>
            </p:txBody>
          </p:sp>
          <p:sp>
            <p:nvSpPr>
              <p:cNvPr id="260" name="Freeform 7352"/>
              <p:cNvSpPr>
                <a:spLocks/>
              </p:cNvSpPr>
              <p:nvPr/>
            </p:nvSpPr>
            <p:spPr bwMode="auto">
              <a:xfrm>
                <a:off x="5615922" y="4085704"/>
                <a:ext cx="26988" cy="15875"/>
              </a:xfrm>
              <a:custGeom>
                <a:avLst/>
                <a:gdLst>
                  <a:gd name="T0" fmla="*/ 0 w 17"/>
                  <a:gd name="T1" fmla="*/ 0 h 10"/>
                  <a:gd name="T2" fmla="*/ 25400 w 17"/>
                  <a:gd name="T3" fmla="*/ 0 h 10"/>
                  <a:gd name="T4" fmla="*/ 14288 w 17"/>
                  <a:gd name="T5" fmla="*/ 0 h 10"/>
                  <a:gd name="T6" fmla="*/ 14288 w 17"/>
                  <a:gd name="T7" fmla="*/ 15875 h 10"/>
                  <a:gd name="T8" fmla="*/ 3175 w 17"/>
                  <a:gd name="T9" fmla="*/ 15875 h 10"/>
                  <a:gd name="T10" fmla="*/ 26988 w 17"/>
                  <a:gd name="T11" fmla="*/ 15875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0" y="0"/>
                    </a:moveTo>
                    <a:lnTo>
                      <a:pt x="16" y="0"/>
                    </a:lnTo>
                    <a:lnTo>
                      <a:pt x="9" y="0"/>
                    </a:lnTo>
                    <a:lnTo>
                      <a:pt x="9" y="10"/>
                    </a:lnTo>
                    <a:lnTo>
                      <a:pt x="2" y="10"/>
                    </a:lnTo>
                    <a:lnTo>
                      <a:pt x="17" y="10"/>
                    </a:lnTo>
                  </a:path>
                </a:pathLst>
              </a:custGeom>
              <a:noFill/>
              <a:ln w="2">
                <a:solidFill>
                  <a:srgbClr val="FF9900"/>
                </a:solidFill>
                <a:round/>
                <a:headEnd/>
                <a:tailEnd/>
              </a:ln>
            </p:spPr>
            <p:txBody>
              <a:bodyPr/>
              <a:lstStyle/>
              <a:p>
                <a:endParaRPr lang="en-US"/>
              </a:p>
            </p:txBody>
          </p:sp>
          <p:sp>
            <p:nvSpPr>
              <p:cNvPr id="261" name="Freeform 7353"/>
              <p:cNvSpPr>
                <a:spLocks/>
              </p:cNvSpPr>
              <p:nvPr/>
            </p:nvSpPr>
            <p:spPr bwMode="auto">
              <a:xfrm>
                <a:off x="5631797" y="4096817"/>
                <a:ext cx="28575" cy="15875"/>
              </a:xfrm>
              <a:custGeom>
                <a:avLst/>
                <a:gdLst>
                  <a:gd name="T0" fmla="*/ 0 w 18"/>
                  <a:gd name="T1" fmla="*/ 0 h 10"/>
                  <a:gd name="T2" fmla="*/ 25400 w 18"/>
                  <a:gd name="T3" fmla="*/ 0 h 10"/>
                  <a:gd name="T4" fmla="*/ 14288 w 18"/>
                  <a:gd name="T5" fmla="*/ 0 h 10"/>
                  <a:gd name="T6" fmla="*/ 14288 w 18"/>
                  <a:gd name="T7" fmla="*/ 15875 h 10"/>
                  <a:gd name="T8" fmla="*/ 3175 w 18"/>
                  <a:gd name="T9" fmla="*/ 15875 h 10"/>
                  <a:gd name="T10" fmla="*/ 28575 w 18"/>
                  <a:gd name="T11" fmla="*/ 15875 h 10"/>
                  <a:gd name="T12" fmla="*/ 0 60000 65536"/>
                  <a:gd name="T13" fmla="*/ 0 60000 65536"/>
                  <a:gd name="T14" fmla="*/ 0 60000 65536"/>
                  <a:gd name="T15" fmla="*/ 0 60000 65536"/>
                  <a:gd name="T16" fmla="*/ 0 60000 65536"/>
                  <a:gd name="T17" fmla="*/ 0 60000 65536"/>
                  <a:gd name="T18" fmla="*/ 0 w 18"/>
                  <a:gd name="T19" fmla="*/ 0 h 10"/>
                  <a:gd name="T20" fmla="*/ 18 w 1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8" h="10">
                    <a:moveTo>
                      <a:pt x="0" y="0"/>
                    </a:moveTo>
                    <a:lnTo>
                      <a:pt x="16" y="0"/>
                    </a:lnTo>
                    <a:lnTo>
                      <a:pt x="9" y="0"/>
                    </a:lnTo>
                    <a:lnTo>
                      <a:pt x="9" y="10"/>
                    </a:lnTo>
                    <a:lnTo>
                      <a:pt x="2" y="10"/>
                    </a:lnTo>
                    <a:lnTo>
                      <a:pt x="18" y="10"/>
                    </a:lnTo>
                  </a:path>
                </a:pathLst>
              </a:custGeom>
              <a:noFill/>
              <a:ln w="2">
                <a:solidFill>
                  <a:srgbClr val="FF9900"/>
                </a:solidFill>
                <a:round/>
                <a:headEnd/>
                <a:tailEnd/>
              </a:ln>
            </p:spPr>
            <p:txBody>
              <a:bodyPr/>
              <a:lstStyle/>
              <a:p>
                <a:endParaRPr lang="en-US"/>
              </a:p>
            </p:txBody>
          </p:sp>
          <p:sp>
            <p:nvSpPr>
              <p:cNvPr id="262" name="Freeform 7354"/>
              <p:cNvSpPr>
                <a:spLocks/>
              </p:cNvSpPr>
              <p:nvPr/>
            </p:nvSpPr>
            <p:spPr bwMode="auto">
              <a:xfrm>
                <a:off x="5649260" y="4104754"/>
                <a:ext cx="26988" cy="17463"/>
              </a:xfrm>
              <a:custGeom>
                <a:avLst/>
                <a:gdLst>
                  <a:gd name="T0" fmla="*/ 0 w 17"/>
                  <a:gd name="T1" fmla="*/ 0 h 11"/>
                  <a:gd name="T2" fmla="*/ 25400 w 17"/>
                  <a:gd name="T3" fmla="*/ 0 h 11"/>
                  <a:gd name="T4" fmla="*/ 14288 w 17"/>
                  <a:gd name="T5" fmla="*/ 0 h 11"/>
                  <a:gd name="T6" fmla="*/ 14288 w 17"/>
                  <a:gd name="T7" fmla="*/ 17463 h 11"/>
                  <a:gd name="T8" fmla="*/ 3175 w 17"/>
                  <a:gd name="T9" fmla="*/ 17463 h 11"/>
                  <a:gd name="T10" fmla="*/ 26988 w 17"/>
                  <a:gd name="T11" fmla="*/ 17463 h 11"/>
                  <a:gd name="T12" fmla="*/ 0 60000 65536"/>
                  <a:gd name="T13" fmla="*/ 0 60000 65536"/>
                  <a:gd name="T14" fmla="*/ 0 60000 65536"/>
                  <a:gd name="T15" fmla="*/ 0 60000 65536"/>
                  <a:gd name="T16" fmla="*/ 0 60000 65536"/>
                  <a:gd name="T17" fmla="*/ 0 60000 65536"/>
                  <a:gd name="T18" fmla="*/ 0 w 17"/>
                  <a:gd name="T19" fmla="*/ 0 h 11"/>
                  <a:gd name="T20" fmla="*/ 17 w 1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7" h="11">
                    <a:moveTo>
                      <a:pt x="0" y="0"/>
                    </a:moveTo>
                    <a:lnTo>
                      <a:pt x="16" y="0"/>
                    </a:lnTo>
                    <a:lnTo>
                      <a:pt x="9" y="0"/>
                    </a:lnTo>
                    <a:lnTo>
                      <a:pt x="9" y="11"/>
                    </a:lnTo>
                    <a:lnTo>
                      <a:pt x="2" y="11"/>
                    </a:lnTo>
                    <a:lnTo>
                      <a:pt x="17" y="11"/>
                    </a:lnTo>
                  </a:path>
                </a:pathLst>
              </a:custGeom>
              <a:noFill/>
              <a:ln w="2">
                <a:solidFill>
                  <a:srgbClr val="FF9900"/>
                </a:solidFill>
                <a:round/>
                <a:headEnd/>
                <a:tailEnd/>
              </a:ln>
            </p:spPr>
            <p:txBody>
              <a:bodyPr/>
              <a:lstStyle/>
              <a:p>
                <a:endParaRPr lang="en-US"/>
              </a:p>
            </p:txBody>
          </p:sp>
          <p:sp>
            <p:nvSpPr>
              <p:cNvPr id="263" name="Freeform 7355"/>
              <p:cNvSpPr>
                <a:spLocks/>
              </p:cNvSpPr>
              <p:nvPr/>
            </p:nvSpPr>
            <p:spPr bwMode="auto">
              <a:xfrm>
                <a:off x="5663547" y="4115867"/>
                <a:ext cx="26988" cy="17463"/>
              </a:xfrm>
              <a:custGeom>
                <a:avLst/>
                <a:gdLst>
                  <a:gd name="T0" fmla="*/ 0 w 17"/>
                  <a:gd name="T1" fmla="*/ 0 h 11"/>
                  <a:gd name="T2" fmla="*/ 23813 w 17"/>
                  <a:gd name="T3" fmla="*/ 0 h 11"/>
                  <a:gd name="T4" fmla="*/ 12700 w 17"/>
                  <a:gd name="T5" fmla="*/ 0 h 11"/>
                  <a:gd name="T6" fmla="*/ 12700 w 17"/>
                  <a:gd name="T7" fmla="*/ 17463 h 11"/>
                  <a:gd name="T8" fmla="*/ 1588 w 17"/>
                  <a:gd name="T9" fmla="*/ 17463 h 11"/>
                  <a:gd name="T10" fmla="*/ 26988 w 17"/>
                  <a:gd name="T11" fmla="*/ 17463 h 11"/>
                  <a:gd name="T12" fmla="*/ 0 60000 65536"/>
                  <a:gd name="T13" fmla="*/ 0 60000 65536"/>
                  <a:gd name="T14" fmla="*/ 0 60000 65536"/>
                  <a:gd name="T15" fmla="*/ 0 60000 65536"/>
                  <a:gd name="T16" fmla="*/ 0 60000 65536"/>
                  <a:gd name="T17" fmla="*/ 0 60000 65536"/>
                  <a:gd name="T18" fmla="*/ 0 w 17"/>
                  <a:gd name="T19" fmla="*/ 0 h 11"/>
                  <a:gd name="T20" fmla="*/ 17 w 1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7" h="11">
                    <a:moveTo>
                      <a:pt x="0" y="0"/>
                    </a:moveTo>
                    <a:lnTo>
                      <a:pt x="15" y="0"/>
                    </a:lnTo>
                    <a:lnTo>
                      <a:pt x="8" y="0"/>
                    </a:lnTo>
                    <a:lnTo>
                      <a:pt x="8" y="11"/>
                    </a:lnTo>
                    <a:lnTo>
                      <a:pt x="1" y="11"/>
                    </a:lnTo>
                    <a:lnTo>
                      <a:pt x="17" y="11"/>
                    </a:lnTo>
                  </a:path>
                </a:pathLst>
              </a:custGeom>
              <a:noFill/>
              <a:ln w="2">
                <a:solidFill>
                  <a:srgbClr val="FF9900"/>
                </a:solidFill>
                <a:round/>
                <a:headEnd/>
                <a:tailEnd/>
              </a:ln>
            </p:spPr>
            <p:txBody>
              <a:bodyPr/>
              <a:lstStyle/>
              <a:p>
                <a:endParaRPr lang="en-US"/>
              </a:p>
            </p:txBody>
          </p:sp>
          <p:sp>
            <p:nvSpPr>
              <p:cNvPr id="264" name="Freeform 7356"/>
              <p:cNvSpPr>
                <a:spLocks/>
              </p:cNvSpPr>
              <p:nvPr/>
            </p:nvSpPr>
            <p:spPr bwMode="auto">
              <a:xfrm>
                <a:off x="5679422" y="4126979"/>
                <a:ext cx="28575" cy="15875"/>
              </a:xfrm>
              <a:custGeom>
                <a:avLst/>
                <a:gdLst>
                  <a:gd name="T0" fmla="*/ 0 w 18"/>
                  <a:gd name="T1" fmla="*/ 0 h 10"/>
                  <a:gd name="T2" fmla="*/ 25400 w 18"/>
                  <a:gd name="T3" fmla="*/ 0 h 10"/>
                  <a:gd name="T4" fmla="*/ 14288 w 18"/>
                  <a:gd name="T5" fmla="*/ 0 h 10"/>
                  <a:gd name="T6" fmla="*/ 14288 w 18"/>
                  <a:gd name="T7" fmla="*/ 15875 h 10"/>
                  <a:gd name="T8" fmla="*/ 3175 w 18"/>
                  <a:gd name="T9" fmla="*/ 15875 h 10"/>
                  <a:gd name="T10" fmla="*/ 28575 w 18"/>
                  <a:gd name="T11" fmla="*/ 15875 h 10"/>
                  <a:gd name="T12" fmla="*/ 0 60000 65536"/>
                  <a:gd name="T13" fmla="*/ 0 60000 65536"/>
                  <a:gd name="T14" fmla="*/ 0 60000 65536"/>
                  <a:gd name="T15" fmla="*/ 0 60000 65536"/>
                  <a:gd name="T16" fmla="*/ 0 60000 65536"/>
                  <a:gd name="T17" fmla="*/ 0 60000 65536"/>
                  <a:gd name="T18" fmla="*/ 0 w 18"/>
                  <a:gd name="T19" fmla="*/ 0 h 10"/>
                  <a:gd name="T20" fmla="*/ 18 w 1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8" h="10">
                    <a:moveTo>
                      <a:pt x="0" y="0"/>
                    </a:moveTo>
                    <a:lnTo>
                      <a:pt x="16" y="0"/>
                    </a:lnTo>
                    <a:lnTo>
                      <a:pt x="9" y="0"/>
                    </a:lnTo>
                    <a:lnTo>
                      <a:pt x="9" y="10"/>
                    </a:lnTo>
                    <a:lnTo>
                      <a:pt x="2" y="10"/>
                    </a:lnTo>
                    <a:lnTo>
                      <a:pt x="18" y="10"/>
                    </a:lnTo>
                  </a:path>
                </a:pathLst>
              </a:custGeom>
              <a:noFill/>
              <a:ln w="2">
                <a:solidFill>
                  <a:srgbClr val="FF9900"/>
                </a:solidFill>
                <a:round/>
                <a:headEnd/>
                <a:tailEnd/>
              </a:ln>
            </p:spPr>
            <p:txBody>
              <a:bodyPr/>
              <a:lstStyle/>
              <a:p>
                <a:endParaRPr lang="en-US"/>
              </a:p>
            </p:txBody>
          </p:sp>
          <p:sp>
            <p:nvSpPr>
              <p:cNvPr id="265" name="Freeform 7357"/>
              <p:cNvSpPr>
                <a:spLocks/>
              </p:cNvSpPr>
              <p:nvPr/>
            </p:nvSpPr>
            <p:spPr bwMode="auto">
              <a:xfrm>
                <a:off x="5696885" y="4134917"/>
                <a:ext cx="26988" cy="17463"/>
              </a:xfrm>
              <a:custGeom>
                <a:avLst/>
                <a:gdLst>
                  <a:gd name="T0" fmla="*/ 0 w 17"/>
                  <a:gd name="T1" fmla="*/ 0 h 11"/>
                  <a:gd name="T2" fmla="*/ 23813 w 17"/>
                  <a:gd name="T3" fmla="*/ 0 h 11"/>
                  <a:gd name="T4" fmla="*/ 12700 w 17"/>
                  <a:gd name="T5" fmla="*/ 0 h 11"/>
                  <a:gd name="T6" fmla="*/ 12700 w 17"/>
                  <a:gd name="T7" fmla="*/ 17463 h 11"/>
                  <a:gd name="T8" fmla="*/ 1588 w 17"/>
                  <a:gd name="T9" fmla="*/ 17463 h 11"/>
                  <a:gd name="T10" fmla="*/ 26988 w 17"/>
                  <a:gd name="T11" fmla="*/ 17463 h 11"/>
                  <a:gd name="T12" fmla="*/ 0 60000 65536"/>
                  <a:gd name="T13" fmla="*/ 0 60000 65536"/>
                  <a:gd name="T14" fmla="*/ 0 60000 65536"/>
                  <a:gd name="T15" fmla="*/ 0 60000 65536"/>
                  <a:gd name="T16" fmla="*/ 0 60000 65536"/>
                  <a:gd name="T17" fmla="*/ 0 60000 65536"/>
                  <a:gd name="T18" fmla="*/ 0 w 17"/>
                  <a:gd name="T19" fmla="*/ 0 h 11"/>
                  <a:gd name="T20" fmla="*/ 17 w 1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7" h="11">
                    <a:moveTo>
                      <a:pt x="0" y="0"/>
                    </a:moveTo>
                    <a:lnTo>
                      <a:pt x="15" y="0"/>
                    </a:lnTo>
                    <a:lnTo>
                      <a:pt x="8" y="0"/>
                    </a:lnTo>
                    <a:lnTo>
                      <a:pt x="8" y="11"/>
                    </a:lnTo>
                    <a:lnTo>
                      <a:pt x="1" y="11"/>
                    </a:lnTo>
                    <a:lnTo>
                      <a:pt x="17" y="11"/>
                    </a:lnTo>
                  </a:path>
                </a:pathLst>
              </a:custGeom>
              <a:noFill/>
              <a:ln w="2">
                <a:solidFill>
                  <a:srgbClr val="FF9900"/>
                </a:solidFill>
                <a:round/>
                <a:headEnd/>
                <a:tailEnd/>
              </a:ln>
            </p:spPr>
            <p:txBody>
              <a:bodyPr/>
              <a:lstStyle/>
              <a:p>
                <a:endParaRPr lang="en-US"/>
              </a:p>
            </p:txBody>
          </p:sp>
          <p:sp>
            <p:nvSpPr>
              <p:cNvPr id="266" name="Freeform 7358"/>
              <p:cNvSpPr>
                <a:spLocks/>
              </p:cNvSpPr>
              <p:nvPr/>
            </p:nvSpPr>
            <p:spPr bwMode="auto">
              <a:xfrm>
                <a:off x="5712760" y="4142854"/>
                <a:ext cx="28575" cy="17463"/>
              </a:xfrm>
              <a:custGeom>
                <a:avLst/>
                <a:gdLst>
                  <a:gd name="T0" fmla="*/ 0 w 18"/>
                  <a:gd name="T1" fmla="*/ 0 h 11"/>
                  <a:gd name="T2" fmla="*/ 25400 w 18"/>
                  <a:gd name="T3" fmla="*/ 0 h 11"/>
                  <a:gd name="T4" fmla="*/ 14288 w 18"/>
                  <a:gd name="T5" fmla="*/ 0 h 11"/>
                  <a:gd name="T6" fmla="*/ 14288 w 18"/>
                  <a:gd name="T7" fmla="*/ 17463 h 11"/>
                  <a:gd name="T8" fmla="*/ 3175 w 18"/>
                  <a:gd name="T9" fmla="*/ 17463 h 11"/>
                  <a:gd name="T10" fmla="*/ 28575 w 18"/>
                  <a:gd name="T11" fmla="*/ 17463 h 11"/>
                  <a:gd name="T12" fmla="*/ 0 60000 65536"/>
                  <a:gd name="T13" fmla="*/ 0 60000 65536"/>
                  <a:gd name="T14" fmla="*/ 0 60000 65536"/>
                  <a:gd name="T15" fmla="*/ 0 60000 65536"/>
                  <a:gd name="T16" fmla="*/ 0 60000 65536"/>
                  <a:gd name="T17" fmla="*/ 0 60000 65536"/>
                  <a:gd name="T18" fmla="*/ 0 w 18"/>
                  <a:gd name="T19" fmla="*/ 0 h 11"/>
                  <a:gd name="T20" fmla="*/ 18 w 1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8" h="11">
                    <a:moveTo>
                      <a:pt x="0" y="0"/>
                    </a:moveTo>
                    <a:lnTo>
                      <a:pt x="16" y="0"/>
                    </a:lnTo>
                    <a:lnTo>
                      <a:pt x="9" y="0"/>
                    </a:lnTo>
                    <a:lnTo>
                      <a:pt x="9" y="11"/>
                    </a:lnTo>
                    <a:lnTo>
                      <a:pt x="2" y="11"/>
                    </a:lnTo>
                    <a:lnTo>
                      <a:pt x="18" y="11"/>
                    </a:lnTo>
                  </a:path>
                </a:pathLst>
              </a:custGeom>
              <a:noFill/>
              <a:ln w="2">
                <a:solidFill>
                  <a:srgbClr val="FF9900"/>
                </a:solidFill>
                <a:round/>
                <a:headEnd/>
                <a:tailEnd/>
              </a:ln>
            </p:spPr>
            <p:txBody>
              <a:bodyPr/>
              <a:lstStyle/>
              <a:p>
                <a:endParaRPr lang="en-US"/>
              </a:p>
            </p:txBody>
          </p:sp>
          <p:sp>
            <p:nvSpPr>
              <p:cNvPr id="267" name="Freeform 7359"/>
              <p:cNvSpPr>
                <a:spLocks/>
              </p:cNvSpPr>
              <p:nvPr/>
            </p:nvSpPr>
            <p:spPr bwMode="auto">
              <a:xfrm>
                <a:off x="5730222" y="4153967"/>
                <a:ext cx="26988" cy="17463"/>
              </a:xfrm>
              <a:custGeom>
                <a:avLst/>
                <a:gdLst>
                  <a:gd name="T0" fmla="*/ 0 w 17"/>
                  <a:gd name="T1" fmla="*/ 0 h 11"/>
                  <a:gd name="T2" fmla="*/ 23813 w 17"/>
                  <a:gd name="T3" fmla="*/ 0 h 11"/>
                  <a:gd name="T4" fmla="*/ 12700 w 17"/>
                  <a:gd name="T5" fmla="*/ 0 h 11"/>
                  <a:gd name="T6" fmla="*/ 12700 w 17"/>
                  <a:gd name="T7" fmla="*/ 17463 h 11"/>
                  <a:gd name="T8" fmla="*/ 1588 w 17"/>
                  <a:gd name="T9" fmla="*/ 17463 h 11"/>
                  <a:gd name="T10" fmla="*/ 26988 w 17"/>
                  <a:gd name="T11" fmla="*/ 17463 h 11"/>
                  <a:gd name="T12" fmla="*/ 0 60000 65536"/>
                  <a:gd name="T13" fmla="*/ 0 60000 65536"/>
                  <a:gd name="T14" fmla="*/ 0 60000 65536"/>
                  <a:gd name="T15" fmla="*/ 0 60000 65536"/>
                  <a:gd name="T16" fmla="*/ 0 60000 65536"/>
                  <a:gd name="T17" fmla="*/ 0 60000 65536"/>
                  <a:gd name="T18" fmla="*/ 0 w 17"/>
                  <a:gd name="T19" fmla="*/ 0 h 11"/>
                  <a:gd name="T20" fmla="*/ 17 w 1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7" h="11">
                    <a:moveTo>
                      <a:pt x="0" y="0"/>
                    </a:moveTo>
                    <a:lnTo>
                      <a:pt x="15" y="0"/>
                    </a:lnTo>
                    <a:lnTo>
                      <a:pt x="8" y="0"/>
                    </a:lnTo>
                    <a:lnTo>
                      <a:pt x="8" y="11"/>
                    </a:lnTo>
                    <a:lnTo>
                      <a:pt x="1" y="11"/>
                    </a:lnTo>
                    <a:lnTo>
                      <a:pt x="17" y="11"/>
                    </a:lnTo>
                  </a:path>
                </a:pathLst>
              </a:custGeom>
              <a:noFill/>
              <a:ln w="2">
                <a:solidFill>
                  <a:srgbClr val="FF9900"/>
                </a:solidFill>
                <a:round/>
                <a:headEnd/>
                <a:tailEnd/>
              </a:ln>
            </p:spPr>
            <p:txBody>
              <a:bodyPr/>
              <a:lstStyle/>
              <a:p>
                <a:endParaRPr lang="en-US"/>
              </a:p>
            </p:txBody>
          </p:sp>
          <p:sp>
            <p:nvSpPr>
              <p:cNvPr id="268" name="Freeform 7360"/>
              <p:cNvSpPr>
                <a:spLocks/>
              </p:cNvSpPr>
              <p:nvPr/>
            </p:nvSpPr>
            <p:spPr bwMode="auto">
              <a:xfrm>
                <a:off x="5742922" y="4165079"/>
                <a:ext cx="28575" cy="17463"/>
              </a:xfrm>
              <a:custGeom>
                <a:avLst/>
                <a:gdLst>
                  <a:gd name="T0" fmla="*/ 0 w 18"/>
                  <a:gd name="T1" fmla="*/ 0 h 11"/>
                  <a:gd name="T2" fmla="*/ 25400 w 18"/>
                  <a:gd name="T3" fmla="*/ 0 h 11"/>
                  <a:gd name="T4" fmla="*/ 14288 w 18"/>
                  <a:gd name="T5" fmla="*/ 0 h 11"/>
                  <a:gd name="T6" fmla="*/ 14288 w 18"/>
                  <a:gd name="T7" fmla="*/ 17463 h 11"/>
                  <a:gd name="T8" fmla="*/ 3175 w 18"/>
                  <a:gd name="T9" fmla="*/ 17463 h 11"/>
                  <a:gd name="T10" fmla="*/ 28575 w 18"/>
                  <a:gd name="T11" fmla="*/ 17463 h 11"/>
                  <a:gd name="T12" fmla="*/ 0 60000 65536"/>
                  <a:gd name="T13" fmla="*/ 0 60000 65536"/>
                  <a:gd name="T14" fmla="*/ 0 60000 65536"/>
                  <a:gd name="T15" fmla="*/ 0 60000 65536"/>
                  <a:gd name="T16" fmla="*/ 0 60000 65536"/>
                  <a:gd name="T17" fmla="*/ 0 60000 65536"/>
                  <a:gd name="T18" fmla="*/ 0 w 18"/>
                  <a:gd name="T19" fmla="*/ 0 h 11"/>
                  <a:gd name="T20" fmla="*/ 18 w 1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8" h="11">
                    <a:moveTo>
                      <a:pt x="0" y="0"/>
                    </a:moveTo>
                    <a:lnTo>
                      <a:pt x="16" y="0"/>
                    </a:lnTo>
                    <a:lnTo>
                      <a:pt x="9" y="0"/>
                    </a:lnTo>
                    <a:lnTo>
                      <a:pt x="9" y="11"/>
                    </a:lnTo>
                    <a:lnTo>
                      <a:pt x="2" y="11"/>
                    </a:lnTo>
                    <a:lnTo>
                      <a:pt x="18" y="11"/>
                    </a:lnTo>
                  </a:path>
                </a:pathLst>
              </a:custGeom>
              <a:noFill/>
              <a:ln w="2">
                <a:solidFill>
                  <a:srgbClr val="FF9900"/>
                </a:solidFill>
                <a:round/>
                <a:headEnd/>
                <a:tailEnd/>
              </a:ln>
            </p:spPr>
            <p:txBody>
              <a:bodyPr/>
              <a:lstStyle/>
              <a:p>
                <a:endParaRPr lang="en-US"/>
              </a:p>
            </p:txBody>
          </p:sp>
          <p:sp>
            <p:nvSpPr>
              <p:cNvPr id="269" name="Freeform 7361"/>
              <p:cNvSpPr>
                <a:spLocks/>
              </p:cNvSpPr>
              <p:nvPr/>
            </p:nvSpPr>
            <p:spPr bwMode="auto">
              <a:xfrm>
                <a:off x="5760385" y="4176192"/>
                <a:ext cx="26988" cy="17463"/>
              </a:xfrm>
              <a:custGeom>
                <a:avLst/>
                <a:gdLst>
                  <a:gd name="T0" fmla="*/ 0 w 17"/>
                  <a:gd name="T1" fmla="*/ 0 h 11"/>
                  <a:gd name="T2" fmla="*/ 23813 w 17"/>
                  <a:gd name="T3" fmla="*/ 0 h 11"/>
                  <a:gd name="T4" fmla="*/ 14288 w 17"/>
                  <a:gd name="T5" fmla="*/ 0 h 11"/>
                  <a:gd name="T6" fmla="*/ 14288 w 17"/>
                  <a:gd name="T7" fmla="*/ 17463 h 11"/>
                  <a:gd name="T8" fmla="*/ 3175 w 17"/>
                  <a:gd name="T9" fmla="*/ 17463 h 11"/>
                  <a:gd name="T10" fmla="*/ 26988 w 17"/>
                  <a:gd name="T11" fmla="*/ 17463 h 11"/>
                  <a:gd name="T12" fmla="*/ 0 60000 65536"/>
                  <a:gd name="T13" fmla="*/ 0 60000 65536"/>
                  <a:gd name="T14" fmla="*/ 0 60000 65536"/>
                  <a:gd name="T15" fmla="*/ 0 60000 65536"/>
                  <a:gd name="T16" fmla="*/ 0 60000 65536"/>
                  <a:gd name="T17" fmla="*/ 0 60000 65536"/>
                  <a:gd name="T18" fmla="*/ 0 w 17"/>
                  <a:gd name="T19" fmla="*/ 0 h 11"/>
                  <a:gd name="T20" fmla="*/ 17 w 1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7" h="11">
                    <a:moveTo>
                      <a:pt x="0" y="0"/>
                    </a:moveTo>
                    <a:lnTo>
                      <a:pt x="15" y="0"/>
                    </a:lnTo>
                    <a:lnTo>
                      <a:pt x="9" y="0"/>
                    </a:lnTo>
                    <a:lnTo>
                      <a:pt x="9" y="11"/>
                    </a:lnTo>
                    <a:lnTo>
                      <a:pt x="2" y="11"/>
                    </a:lnTo>
                    <a:lnTo>
                      <a:pt x="17" y="11"/>
                    </a:lnTo>
                  </a:path>
                </a:pathLst>
              </a:custGeom>
              <a:noFill/>
              <a:ln w="2">
                <a:solidFill>
                  <a:srgbClr val="FF9900"/>
                </a:solidFill>
                <a:round/>
                <a:headEnd/>
                <a:tailEnd/>
              </a:ln>
            </p:spPr>
            <p:txBody>
              <a:bodyPr/>
              <a:lstStyle/>
              <a:p>
                <a:endParaRPr lang="en-US"/>
              </a:p>
            </p:txBody>
          </p:sp>
          <p:sp>
            <p:nvSpPr>
              <p:cNvPr id="270" name="Freeform 7362"/>
              <p:cNvSpPr>
                <a:spLocks/>
              </p:cNvSpPr>
              <p:nvPr/>
            </p:nvSpPr>
            <p:spPr bwMode="auto">
              <a:xfrm>
                <a:off x="5776260" y="4185717"/>
                <a:ext cx="28575" cy="15875"/>
              </a:xfrm>
              <a:custGeom>
                <a:avLst/>
                <a:gdLst>
                  <a:gd name="T0" fmla="*/ 0 w 18"/>
                  <a:gd name="T1" fmla="*/ 0 h 10"/>
                  <a:gd name="T2" fmla="*/ 25400 w 18"/>
                  <a:gd name="T3" fmla="*/ 0 h 10"/>
                  <a:gd name="T4" fmla="*/ 14288 w 18"/>
                  <a:gd name="T5" fmla="*/ 0 h 10"/>
                  <a:gd name="T6" fmla="*/ 14288 w 18"/>
                  <a:gd name="T7" fmla="*/ 15875 h 10"/>
                  <a:gd name="T8" fmla="*/ 3175 w 18"/>
                  <a:gd name="T9" fmla="*/ 15875 h 10"/>
                  <a:gd name="T10" fmla="*/ 28575 w 18"/>
                  <a:gd name="T11" fmla="*/ 15875 h 10"/>
                  <a:gd name="T12" fmla="*/ 0 60000 65536"/>
                  <a:gd name="T13" fmla="*/ 0 60000 65536"/>
                  <a:gd name="T14" fmla="*/ 0 60000 65536"/>
                  <a:gd name="T15" fmla="*/ 0 60000 65536"/>
                  <a:gd name="T16" fmla="*/ 0 60000 65536"/>
                  <a:gd name="T17" fmla="*/ 0 60000 65536"/>
                  <a:gd name="T18" fmla="*/ 0 w 18"/>
                  <a:gd name="T19" fmla="*/ 0 h 10"/>
                  <a:gd name="T20" fmla="*/ 18 w 1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8" h="10">
                    <a:moveTo>
                      <a:pt x="0" y="0"/>
                    </a:moveTo>
                    <a:lnTo>
                      <a:pt x="16" y="0"/>
                    </a:lnTo>
                    <a:lnTo>
                      <a:pt x="9" y="0"/>
                    </a:lnTo>
                    <a:lnTo>
                      <a:pt x="9" y="10"/>
                    </a:lnTo>
                    <a:lnTo>
                      <a:pt x="2" y="10"/>
                    </a:lnTo>
                    <a:lnTo>
                      <a:pt x="18" y="10"/>
                    </a:lnTo>
                  </a:path>
                </a:pathLst>
              </a:custGeom>
              <a:noFill/>
              <a:ln w="2">
                <a:solidFill>
                  <a:srgbClr val="FF9900"/>
                </a:solidFill>
                <a:round/>
                <a:headEnd/>
                <a:tailEnd/>
              </a:ln>
            </p:spPr>
            <p:txBody>
              <a:bodyPr/>
              <a:lstStyle/>
              <a:p>
                <a:endParaRPr lang="en-US"/>
              </a:p>
            </p:txBody>
          </p:sp>
          <p:sp>
            <p:nvSpPr>
              <p:cNvPr id="271" name="Freeform 7363"/>
              <p:cNvSpPr>
                <a:spLocks/>
              </p:cNvSpPr>
              <p:nvPr/>
            </p:nvSpPr>
            <p:spPr bwMode="auto">
              <a:xfrm>
                <a:off x="5793722" y="4198417"/>
                <a:ext cx="26988" cy="17463"/>
              </a:xfrm>
              <a:custGeom>
                <a:avLst/>
                <a:gdLst>
                  <a:gd name="T0" fmla="*/ 0 w 17"/>
                  <a:gd name="T1" fmla="*/ 0 h 11"/>
                  <a:gd name="T2" fmla="*/ 23813 w 17"/>
                  <a:gd name="T3" fmla="*/ 0 h 11"/>
                  <a:gd name="T4" fmla="*/ 12700 w 17"/>
                  <a:gd name="T5" fmla="*/ 0 h 11"/>
                  <a:gd name="T6" fmla="*/ 12700 w 17"/>
                  <a:gd name="T7" fmla="*/ 17463 h 11"/>
                  <a:gd name="T8" fmla="*/ 1588 w 17"/>
                  <a:gd name="T9" fmla="*/ 17463 h 11"/>
                  <a:gd name="T10" fmla="*/ 26988 w 17"/>
                  <a:gd name="T11" fmla="*/ 17463 h 11"/>
                  <a:gd name="T12" fmla="*/ 0 60000 65536"/>
                  <a:gd name="T13" fmla="*/ 0 60000 65536"/>
                  <a:gd name="T14" fmla="*/ 0 60000 65536"/>
                  <a:gd name="T15" fmla="*/ 0 60000 65536"/>
                  <a:gd name="T16" fmla="*/ 0 60000 65536"/>
                  <a:gd name="T17" fmla="*/ 0 60000 65536"/>
                  <a:gd name="T18" fmla="*/ 0 w 17"/>
                  <a:gd name="T19" fmla="*/ 0 h 11"/>
                  <a:gd name="T20" fmla="*/ 17 w 1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7" h="11">
                    <a:moveTo>
                      <a:pt x="0" y="0"/>
                    </a:moveTo>
                    <a:lnTo>
                      <a:pt x="15" y="0"/>
                    </a:lnTo>
                    <a:lnTo>
                      <a:pt x="8" y="0"/>
                    </a:lnTo>
                    <a:lnTo>
                      <a:pt x="8" y="11"/>
                    </a:lnTo>
                    <a:lnTo>
                      <a:pt x="1" y="11"/>
                    </a:lnTo>
                    <a:lnTo>
                      <a:pt x="17" y="11"/>
                    </a:lnTo>
                  </a:path>
                </a:pathLst>
              </a:custGeom>
              <a:noFill/>
              <a:ln w="2">
                <a:solidFill>
                  <a:srgbClr val="FF9900"/>
                </a:solidFill>
                <a:round/>
                <a:headEnd/>
                <a:tailEnd/>
              </a:ln>
            </p:spPr>
            <p:txBody>
              <a:bodyPr/>
              <a:lstStyle/>
              <a:p>
                <a:endParaRPr lang="en-US"/>
              </a:p>
            </p:txBody>
          </p:sp>
          <p:sp>
            <p:nvSpPr>
              <p:cNvPr id="272" name="Freeform 7364"/>
              <p:cNvSpPr>
                <a:spLocks/>
              </p:cNvSpPr>
              <p:nvPr/>
            </p:nvSpPr>
            <p:spPr bwMode="auto">
              <a:xfrm>
                <a:off x="5806422" y="4209529"/>
                <a:ext cx="28575" cy="17463"/>
              </a:xfrm>
              <a:custGeom>
                <a:avLst/>
                <a:gdLst>
                  <a:gd name="T0" fmla="*/ 0 w 18"/>
                  <a:gd name="T1" fmla="*/ 0 h 11"/>
                  <a:gd name="T2" fmla="*/ 25400 w 18"/>
                  <a:gd name="T3" fmla="*/ 0 h 11"/>
                  <a:gd name="T4" fmla="*/ 14288 w 18"/>
                  <a:gd name="T5" fmla="*/ 0 h 11"/>
                  <a:gd name="T6" fmla="*/ 14288 w 18"/>
                  <a:gd name="T7" fmla="*/ 17463 h 11"/>
                  <a:gd name="T8" fmla="*/ 3175 w 18"/>
                  <a:gd name="T9" fmla="*/ 17463 h 11"/>
                  <a:gd name="T10" fmla="*/ 28575 w 18"/>
                  <a:gd name="T11" fmla="*/ 17463 h 11"/>
                  <a:gd name="T12" fmla="*/ 0 60000 65536"/>
                  <a:gd name="T13" fmla="*/ 0 60000 65536"/>
                  <a:gd name="T14" fmla="*/ 0 60000 65536"/>
                  <a:gd name="T15" fmla="*/ 0 60000 65536"/>
                  <a:gd name="T16" fmla="*/ 0 60000 65536"/>
                  <a:gd name="T17" fmla="*/ 0 60000 65536"/>
                  <a:gd name="T18" fmla="*/ 0 w 18"/>
                  <a:gd name="T19" fmla="*/ 0 h 11"/>
                  <a:gd name="T20" fmla="*/ 18 w 1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8" h="11">
                    <a:moveTo>
                      <a:pt x="0" y="0"/>
                    </a:moveTo>
                    <a:lnTo>
                      <a:pt x="16" y="0"/>
                    </a:lnTo>
                    <a:lnTo>
                      <a:pt x="9" y="0"/>
                    </a:lnTo>
                    <a:lnTo>
                      <a:pt x="9" y="11"/>
                    </a:lnTo>
                    <a:lnTo>
                      <a:pt x="2" y="11"/>
                    </a:lnTo>
                    <a:lnTo>
                      <a:pt x="18" y="11"/>
                    </a:lnTo>
                  </a:path>
                </a:pathLst>
              </a:custGeom>
              <a:noFill/>
              <a:ln w="2">
                <a:solidFill>
                  <a:srgbClr val="FF9900"/>
                </a:solidFill>
                <a:round/>
                <a:headEnd/>
                <a:tailEnd/>
              </a:ln>
            </p:spPr>
            <p:txBody>
              <a:bodyPr/>
              <a:lstStyle/>
              <a:p>
                <a:endParaRPr lang="en-US"/>
              </a:p>
            </p:txBody>
          </p:sp>
          <p:sp>
            <p:nvSpPr>
              <p:cNvPr id="273" name="Freeform 7365"/>
              <p:cNvSpPr>
                <a:spLocks/>
              </p:cNvSpPr>
              <p:nvPr/>
            </p:nvSpPr>
            <p:spPr bwMode="auto">
              <a:xfrm>
                <a:off x="5823885" y="4219054"/>
                <a:ext cx="26988" cy="15875"/>
              </a:xfrm>
              <a:custGeom>
                <a:avLst/>
                <a:gdLst>
                  <a:gd name="T0" fmla="*/ 0 w 17"/>
                  <a:gd name="T1" fmla="*/ 0 h 10"/>
                  <a:gd name="T2" fmla="*/ 25400 w 17"/>
                  <a:gd name="T3" fmla="*/ 0 h 10"/>
                  <a:gd name="T4" fmla="*/ 14288 w 17"/>
                  <a:gd name="T5" fmla="*/ 0 h 10"/>
                  <a:gd name="T6" fmla="*/ 14288 w 17"/>
                  <a:gd name="T7" fmla="*/ 15875 h 10"/>
                  <a:gd name="T8" fmla="*/ 3175 w 17"/>
                  <a:gd name="T9" fmla="*/ 15875 h 10"/>
                  <a:gd name="T10" fmla="*/ 26988 w 17"/>
                  <a:gd name="T11" fmla="*/ 15875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0" y="0"/>
                    </a:moveTo>
                    <a:lnTo>
                      <a:pt x="16" y="0"/>
                    </a:lnTo>
                    <a:lnTo>
                      <a:pt x="9" y="0"/>
                    </a:lnTo>
                    <a:lnTo>
                      <a:pt x="9" y="10"/>
                    </a:lnTo>
                    <a:lnTo>
                      <a:pt x="2" y="10"/>
                    </a:lnTo>
                    <a:lnTo>
                      <a:pt x="17" y="10"/>
                    </a:lnTo>
                  </a:path>
                </a:pathLst>
              </a:custGeom>
              <a:noFill/>
              <a:ln w="2">
                <a:solidFill>
                  <a:srgbClr val="FF9900"/>
                </a:solidFill>
                <a:round/>
                <a:headEnd/>
                <a:tailEnd/>
              </a:ln>
            </p:spPr>
            <p:txBody>
              <a:bodyPr/>
              <a:lstStyle/>
              <a:p>
                <a:endParaRPr lang="en-US"/>
              </a:p>
            </p:txBody>
          </p:sp>
          <p:sp>
            <p:nvSpPr>
              <p:cNvPr id="274" name="Freeform 7366"/>
              <p:cNvSpPr>
                <a:spLocks/>
              </p:cNvSpPr>
              <p:nvPr/>
            </p:nvSpPr>
            <p:spPr bwMode="auto">
              <a:xfrm>
                <a:off x="5839760" y="4230167"/>
                <a:ext cx="28575" cy="15875"/>
              </a:xfrm>
              <a:custGeom>
                <a:avLst/>
                <a:gdLst>
                  <a:gd name="T0" fmla="*/ 0 w 18"/>
                  <a:gd name="T1" fmla="*/ 0 h 10"/>
                  <a:gd name="T2" fmla="*/ 25400 w 18"/>
                  <a:gd name="T3" fmla="*/ 0 h 10"/>
                  <a:gd name="T4" fmla="*/ 14288 w 18"/>
                  <a:gd name="T5" fmla="*/ 0 h 10"/>
                  <a:gd name="T6" fmla="*/ 14288 w 18"/>
                  <a:gd name="T7" fmla="*/ 15875 h 10"/>
                  <a:gd name="T8" fmla="*/ 3175 w 18"/>
                  <a:gd name="T9" fmla="*/ 15875 h 10"/>
                  <a:gd name="T10" fmla="*/ 28575 w 18"/>
                  <a:gd name="T11" fmla="*/ 15875 h 10"/>
                  <a:gd name="T12" fmla="*/ 0 60000 65536"/>
                  <a:gd name="T13" fmla="*/ 0 60000 65536"/>
                  <a:gd name="T14" fmla="*/ 0 60000 65536"/>
                  <a:gd name="T15" fmla="*/ 0 60000 65536"/>
                  <a:gd name="T16" fmla="*/ 0 60000 65536"/>
                  <a:gd name="T17" fmla="*/ 0 60000 65536"/>
                  <a:gd name="T18" fmla="*/ 0 w 18"/>
                  <a:gd name="T19" fmla="*/ 0 h 10"/>
                  <a:gd name="T20" fmla="*/ 18 w 1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8" h="10">
                    <a:moveTo>
                      <a:pt x="0" y="0"/>
                    </a:moveTo>
                    <a:lnTo>
                      <a:pt x="16" y="0"/>
                    </a:lnTo>
                    <a:lnTo>
                      <a:pt x="9" y="0"/>
                    </a:lnTo>
                    <a:lnTo>
                      <a:pt x="9" y="10"/>
                    </a:lnTo>
                    <a:lnTo>
                      <a:pt x="2" y="10"/>
                    </a:lnTo>
                    <a:lnTo>
                      <a:pt x="18" y="10"/>
                    </a:lnTo>
                  </a:path>
                </a:pathLst>
              </a:custGeom>
              <a:noFill/>
              <a:ln w="2">
                <a:solidFill>
                  <a:srgbClr val="FF9900"/>
                </a:solidFill>
                <a:round/>
                <a:headEnd/>
                <a:tailEnd/>
              </a:ln>
            </p:spPr>
            <p:txBody>
              <a:bodyPr/>
              <a:lstStyle/>
              <a:p>
                <a:endParaRPr lang="en-US"/>
              </a:p>
            </p:txBody>
          </p:sp>
          <p:sp>
            <p:nvSpPr>
              <p:cNvPr id="275" name="Freeform 7367"/>
              <p:cNvSpPr>
                <a:spLocks/>
              </p:cNvSpPr>
              <p:nvPr/>
            </p:nvSpPr>
            <p:spPr bwMode="auto">
              <a:xfrm>
                <a:off x="5857222" y="4238104"/>
                <a:ext cx="26988" cy="15875"/>
              </a:xfrm>
              <a:custGeom>
                <a:avLst/>
                <a:gdLst>
                  <a:gd name="T0" fmla="*/ 0 w 17"/>
                  <a:gd name="T1" fmla="*/ 0 h 10"/>
                  <a:gd name="T2" fmla="*/ 25400 w 17"/>
                  <a:gd name="T3" fmla="*/ 0 h 10"/>
                  <a:gd name="T4" fmla="*/ 14288 w 17"/>
                  <a:gd name="T5" fmla="*/ 0 h 10"/>
                  <a:gd name="T6" fmla="*/ 14288 w 17"/>
                  <a:gd name="T7" fmla="*/ 15875 h 10"/>
                  <a:gd name="T8" fmla="*/ 3175 w 17"/>
                  <a:gd name="T9" fmla="*/ 15875 h 10"/>
                  <a:gd name="T10" fmla="*/ 26988 w 17"/>
                  <a:gd name="T11" fmla="*/ 15875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0" y="0"/>
                    </a:moveTo>
                    <a:lnTo>
                      <a:pt x="16" y="0"/>
                    </a:lnTo>
                    <a:lnTo>
                      <a:pt x="9" y="0"/>
                    </a:lnTo>
                    <a:lnTo>
                      <a:pt x="9" y="10"/>
                    </a:lnTo>
                    <a:lnTo>
                      <a:pt x="2" y="10"/>
                    </a:lnTo>
                    <a:lnTo>
                      <a:pt x="17" y="10"/>
                    </a:lnTo>
                  </a:path>
                </a:pathLst>
              </a:custGeom>
              <a:noFill/>
              <a:ln w="2">
                <a:solidFill>
                  <a:srgbClr val="FF9900"/>
                </a:solidFill>
                <a:round/>
                <a:headEnd/>
                <a:tailEnd/>
              </a:ln>
            </p:spPr>
            <p:txBody>
              <a:bodyPr/>
              <a:lstStyle/>
              <a:p>
                <a:endParaRPr lang="en-US"/>
              </a:p>
            </p:txBody>
          </p:sp>
          <p:sp>
            <p:nvSpPr>
              <p:cNvPr id="276" name="Freeform 7368"/>
              <p:cNvSpPr>
                <a:spLocks/>
              </p:cNvSpPr>
              <p:nvPr/>
            </p:nvSpPr>
            <p:spPr bwMode="auto">
              <a:xfrm>
                <a:off x="5871510" y="4249217"/>
                <a:ext cx="26988" cy="19050"/>
              </a:xfrm>
              <a:custGeom>
                <a:avLst/>
                <a:gdLst>
                  <a:gd name="T0" fmla="*/ 0 w 17"/>
                  <a:gd name="T1" fmla="*/ 0 h 12"/>
                  <a:gd name="T2" fmla="*/ 23813 w 17"/>
                  <a:gd name="T3" fmla="*/ 0 h 12"/>
                  <a:gd name="T4" fmla="*/ 12700 w 17"/>
                  <a:gd name="T5" fmla="*/ 0 h 12"/>
                  <a:gd name="T6" fmla="*/ 12700 w 17"/>
                  <a:gd name="T7" fmla="*/ 19050 h 12"/>
                  <a:gd name="T8" fmla="*/ 1588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5" y="0"/>
                    </a:lnTo>
                    <a:lnTo>
                      <a:pt x="8" y="0"/>
                    </a:lnTo>
                    <a:lnTo>
                      <a:pt x="8" y="12"/>
                    </a:lnTo>
                    <a:lnTo>
                      <a:pt x="1" y="12"/>
                    </a:lnTo>
                    <a:lnTo>
                      <a:pt x="17" y="12"/>
                    </a:lnTo>
                  </a:path>
                </a:pathLst>
              </a:custGeom>
              <a:noFill/>
              <a:ln w="2">
                <a:solidFill>
                  <a:srgbClr val="FF9900"/>
                </a:solidFill>
                <a:round/>
                <a:headEnd/>
                <a:tailEnd/>
              </a:ln>
            </p:spPr>
            <p:txBody>
              <a:bodyPr/>
              <a:lstStyle/>
              <a:p>
                <a:endParaRPr lang="en-US"/>
              </a:p>
            </p:txBody>
          </p:sp>
          <p:sp>
            <p:nvSpPr>
              <p:cNvPr id="277" name="Freeform 7369"/>
              <p:cNvSpPr>
                <a:spLocks/>
              </p:cNvSpPr>
              <p:nvPr/>
            </p:nvSpPr>
            <p:spPr bwMode="auto">
              <a:xfrm>
                <a:off x="5887385" y="4260329"/>
                <a:ext cx="28575" cy="19050"/>
              </a:xfrm>
              <a:custGeom>
                <a:avLst/>
                <a:gdLst>
                  <a:gd name="T0" fmla="*/ 0 w 18"/>
                  <a:gd name="T1" fmla="*/ 0 h 12"/>
                  <a:gd name="T2" fmla="*/ 25400 w 18"/>
                  <a:gd name="T3" fmla="*/ 0 h 12"/>
                  <a:gd name="T4" fmla="*/ 14288 w 18"/>
                  <a:gd name="T5" fmla="*/ 0 h 12"/>
                  <a:gd name="T6" fmla="*/ 14288 w 18"/>
                  <a:gd name="T7" fmla="*/ 19050 h 12"/>
                  <a:gd name="T8" fmla="*/ 3175 w 18"/>
                  <a:gd name="T9" fmla="*/ 19050 h 12"/>
                  <a:gd name="T10" fmla="*/ 28575 w 18"/>
                  <a:gd name="T11" fmla="*/ 19050 h 12"/>
                  <a:gd name="T12" fmla="*/ 0 60000 65536"/>
                  <a:gd name="T13" fmla="*/ 0 60000 65536"/>
                  <a:gd name="T14" fmla="*/ 0 60000 65536"/>
                  <a:gd name="T15" fmla="*/ 0 60000 65536"/>
                  <a:gd name="T16" fmla="*/ 0 60000 65536"/>
                  <a:gd name="T17" fmla="*/ 0 60000 65536"/>
                  <a:gd name="T18" fmla="*/ 0 w 18"/>
                  <a:gd name="T19" fmla="*/ 0 h 12"/>
                  <a:gd name="T20" fmla="*/ 18 w 1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8" h="12">
                    <a:moveTo>
                      <a:pt x="0" y="0"/>
                    </a:moveTo>
                    <a:lnTo>
                      <a:pt x="16" y="0"/>
                    </a:lnTo>
                    <a:lnTo>
                      <a:pt x="9" y="0"/>
                    </a:lnTo>
                    <a:lnTo>
                      <a:pt x="9" y="12"/>
                    </a:lnTo>
                    <a:lnTo>
                      <a:pt x="2" y="12"/>
                    </a:lnTo>
                    <a:lnTo>
                      <a:pt x="18" y="12"/>
                    </a:lnTo>
                  </a:path>
                </a:pathLst>
              </a:custGeom>
              <a:noFill/>
              <a:ln w="2">
                <a:solidFill>
                  <a:srgbClr val="FF9900"/>
                </a:solidFill>
                <a:round/>
                <a:headEnd/>
                <a:tailEnd/>
              </a:ln>
            </p:spPr>
            <p:txBody>
              <a:bodyPr/>
              <a:lstStyle/>
              <a:p>
                <a:endParaRPr lang="en-US"/>
              </a:p>
            </p:txBody>
          </p:sp>
          <p:sp>
            <p:nvSpPr>
              <p:cNvPr id="278" name="Freeform 7370"/>
              <p:cNvSpPr>
                <a:spLocks/>
              </p:cNvSpPr>
              <p:nvPr/>
            </p:nvSpPr>
            <p:spPr bwMode="auto">
              <a:xfrm>
                <a:off x="5904847" y="4271442"/>
                <a:ext cx="26988" cy="19050"/>
              </a:xfrm>
              <a:custGeom>
                <a:avLst/>
                <a:gdLst>
                  <a:gd name="T0" fmla="*/ 0 w 17"/>
                  <a:gd name="T1" fmla="*/ 0 h 12"/>
                  <a:gd name="T2" fmla="*/ 23813 w 17"/>
                  <a:gd name="T3" fmla="*/ 0 h 12"/>
                  <a:gd name="T4" fmla="*/ 12700 w 17"/>
                  <a:gd name="T5" fmla="*/ 0 h 12"/>
                  <a:gd name="T6" fmla="*/ 12700 w 17"/>
                  <a:gd name="T7" fmla="*/ 19050 h 12"/>
                  <a:gd name="T8" fmla="*/ 1588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5" y="0"/>
                    </a:lnTo>
                    <a:lnTo>
                      <a:pt x="8" y="0"/>
                    </a:lnTo>
                    <a:lnTo>
                      <a:pt x="8" y="12"/>
                    </a:lnTo>
                    <a:lnTo>
                      <a:pt x="1" y="12"/>
                    </a:lnTo>
                    <a:lnTo>
                      <a:pt x="17" y="12"/>
                    </a:lnTo>
                  </a:path>
                </a:pathLst>
              </a:custGeom>
              <a:noFill/>
              <a:ln w="2">
                <a:solidFill>
                  <a:srgbClr val="FF9900"/>
                </a:solidFill>
                <a:round/>
                <a:headEnd/>
                <a:tailEnd/>
              </a:ln>
            </p:spPr>
            <p:txBody>
              <a:bodyPr/>
              <a:lstStyle/>
              <a:p>
                <a:endParaRPr lang="en-US"/>
              </a:p>
            </p:txBody>
          </p:sp>
          <p:sp>
            <p:nvSpPr>
              <p:cNvPr id="279" name="Freeform 7371"/>
              <p:cNvSpPr>
                <a:spLocks/>
              </p:cNvSpPr>
              <p:nvPr/>
            </p:nvSpPr>
            <p:spPr bwMode="auto">
              <a:xfrm>
                <a:off x="5920722" y="4279379"/>
                <a:ext cx="28575" cy="19050"/>
              </a:xfrm>
              <a:custGeom>
                <a:avLst/>
                <a:gdLst>
                  <a:gd name="T0" fmla="*/ 0 w 18"/>
                  <a:gd name="T1" fmla="*/ 0 h 12"/>
                  <a:gd name="T2" fmla="*/ 25400 w 18"/>
                  <a:gd name="T3" fmla="*/ 0 h 12"/>
                  <a:gd name="T4" fmla="*/ 14288 w 18"/>
                  <a:gd name="T5" fmla="*/ 0 h 12"/>
                  <a:gd name="T6" fmla="*/ 14288 w 18"/>
                  <a:gd name="T7" fmla="*/ 19050 h 12"/>
                  <a:gd name="T8" fmla="*/ 3175 w 18"/>
                  <a:gd name="T9" fmla="*/ 19050 h 12"/>
                  <a:gd name="T10" fmla="*/ 28575 w 18"/>
                  <a:gd name="T11" fmla="*/ 19050 h 12"/>
                  <a:gd name="T12" fmla="*/ 0 60000 65536"/>
                  <a:gd name="T13" fmla="*/ 0 60000 65536"/>
                  <a:gd name="T14" fmla="*/ 0 60000 65536"/>
                  <a:gd name="T15" fmla="*/ 0 60000 65536"/>
                  <a:gd name="T16" fmla="*/ 0 60000 65536"/>
                  <a:gd name="T17" fmla="*/ 0 60000 65536"/>
                  <a:gd name="T18" fmla="*/ 0 w 18"/>
                  <a:gd name="T19" fmla="*/ 0 h 12"/>
                  <a:gd name="T20" fmla="*/ 18 w 1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8" h="12">
                    <a:moveTo>
                      <a:pt x="0" y="0"/>
                    </a:moveTo>
                    <a:lnTo>
                      <a:pt x="16" y="0"/>
                    </a:lnTo>
                    <a:lnTo>
                      <a:pt x="9" y="0"/>
                    </a:lnTo>
                    <a:lnTo>
                      <a:pt x="9" y="12"/>
                    </a:lnTo>
                    <a:lnTo>
                      <a:pt x="2" y="12"/>
                    </a:lnTo>
                    <a:lnTo>
                      <a:pt x="18" y="12"/>
                    </a:lnTo>
                  </a:path>
                </a:pathLst>
              </a:custGeom>
              <a:noFill/>
              <a:ln w="2">
                <a:solidFill>
                  <a:srgbClr val="FF9900"/>
                </a:solidFill>
                <a:round/>
                <a:headEnd/>
                <a:tailEnd/>
              </a:ln>
            </p:spPr>
            <p:txBody>
              <a:bodyPr/>
              <a:lstStyle/>
              <a:p>
                <a:endParaRPr lang="en-US"/>
              </a:p>
            </p:txBody>
          </p:sp>
          <p:sp>
            <p:nvSpPr>
              <p:cNvPr id="280" name="Freeform 7372"/>
              <p:cNvSpPr>
                <a:spLocks/>
              </p:cNvSpPr>
              <p:nvPr/>
            </p:nvSpPr>
            <p:spPr bwMode="auto">
              <a:xfrm>
                <a:off x="5938185" y="4287317"/>
                <a:ext cx="26988" cy="20638"/>
              </a:xfrm>
              <a:custGeom>
                <a:avLst/>
                <a:gdLst>
                  <a:gd name="T0" fmla="*/ 0 w 17"/>
                  <a:gd name="T1" fmla="*/ 0 h 13"/>
                  <a:gd name="T2" fmla="*/ 23813 w 17"/>
                  <a:gd name="T3" fmla="*/ 0 h 13"/>
                  <a:gd name="T4" fmla="*/ 12700 w 17"/>
                  <a:gd name="T5" fmla="*/ 0 h 13"/>
                  <a:gd name="T6" fmla="*/ 12700 w 17"/>
                  <a:gd name="T7" fmla="*/ 20638 h 13"/>
                  <a:gd name="T8" fmla="*/ 1588 w 17"/>
                  <a:gd name="T9" fmla="*/ 20638 h 13"/>
                  <a:gd name="T10" fmla="*/ 26988 w 17"/>
                  <a:gd name="T11" fmla="*/ 20638 h 13"/>
                  <a:gd name="T12" fmla="*/ 0 60000 65536"/>
                  <a:gd name="T13" fmla="*/ 0 60000 65536"/>
                  <a:gd name="T14" fmla="*/ 0 60000 65536"/>
                  <a:gd name="T15" fmla="*/ 0 60000 65536"/>
                  <a:gd name="T16" fmla="*/ 0 60000 65536"/>
                  <a:gd name="T17" fmla="*/ 0 60000 65536"/>
                  <a:gd name="T18" fmla="*/ 0 w 17"/>
                  <a:gd name="T19" fmla="*/ 0 h 13"/>
                  <a:gd name="T20" fmla="*/ 17 w 1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7" h="13">
                    <a:moveTo>
                      <a:pt x="0" y="0"/>
                    </a:moveTo>
                    <a:lnTo>
                      <a:pt x="15" y="0"/>
                    </a:lnTo>
                    <a:lnTo>
                      <a:pt x="8" y="0"/>
                    </a:lnTo>
                    <a:lnTo>
                      <a:pt x="8" y="13"/>
                    </a:lnTo>
                    <a:lnTo>
                      <a:pt x="1" y="13"/>
                    </a:lnTo>
                    <a:lnTo>
                      <a:pt x="17" y="13"/>
                    </a:lnTo>
                  </a:path>
                </a:pathLst>
              </a:custGeom>
              <a:noFill/>
              <a:ln w="2">
                <a:solidFill>
                  <a:srgbClr val="FF9900"/>
                </a:solidFill>
                <a:round/>
                <a:headEnd/>
                <a:tailEnd/>
              </a:ln>
            </p:spPr>
            <p:txBody>
              <a:bodyPr/>
              <a:lstStyle/>
              <a:p>
                <a:endParaRPr lang="en-US"/>
              </a:p>
            </p:txBody>
          </p:sp>
          <p:sp>
            <p:nvSpPr>
              <p:cNvPr id="281" name="Freeform 7373"/>
              <p:cNvSpPr>
                <a:spLocks/>
              </p:cNvSpPr>
              <p:nvPr/>
            </p:nvSpPr>
            <p:spPr bwMode="auto">
              <a:xfrm>
                <a:off x="5950885" y="4298429"/>
                <a:ext cx="28575" cy="20638"/>
              </a:xfrm>
              <a:custGeom>
                <a:avLst/>
                <a:gdLst>
                  <a:gd name="T0" fmla="*/ 0 w 18"/>
                  <a:gd name="T1" fmla="*/ 0 h 13"/>
                  <a:gd name="T2" fmla="*/ 25400 w 18"/>
                  <a:gd name="T3" fmla="*/ 0 h 13"/>
                  <a:gd name="T4" fmla="*/ 14288 w 18"/>
                  <a:gd name="T5" fmla="*/ 0 h 13"/>
                  <a:gd name="T6" fmla="*/ 14288 w 18"/>
                  <a:gd name="T7" fmla="*/ 20638 h 13"/>
                  <a:gd name="T8" fmla="*/ 3175 w 18"/>
                  <a:gd name="T9" fmla="*/ 20638 h 13"/>
                  <a:gd name="T10" fmla="*/ 28575 w 18"/>
                  <a:gd name="T11" fmla="*/ 20638 h 13"/>
                  <a:gd name="T12" fmla="*/ 0 60000 65536"/>
                  <a:gd name="T13" fmla="*/ 0 60000 65536"/>
                  <a:gd name="T14" fmla="*/ 0 60000 65536"/>
                  <a:gd name="T15" fmla="*/ 0 60000 65536"/>
                  <a:gd name="T16" fmla="*/ 0 60000 65536"/>
                  <a:gd name="T17" fmla="*/ 0 60000 65536"/>
                  <a:gd name="T18" fmla="*/ 0 w 18"/>
                  <a:gd name="T19" fmla="*/ 0 h 13"/>
                  <a:gd name="T20" fmla="*/ 18 w 18"/>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8" h="13">
                    <a:moveTo>
                      <a:pt x="0" y="0"/>
                    </a:moveTo>
                    <a:lnTo>
                      <a:pt x="16" y="0"/>
                    </a:lnTo>
                    <a:lnTo>
                      <a:pt x="9" y="0"/>
                    </a:lnTo>
                    <a:lnTo>
                      <a:pt x="9" y="13"/>
                    </a:lnTo>
                    <a:lnTo>
                      <a:pt x="2" y="13"/>
                    </a:lnTo>
                    <a:lnTo>
                      <a:pt x="18" y="13"/>
                    </a:lnTo>
                  </a:path>
                </a:pathLst>
              </a:custGeom>
              <a:noFill/>
              <a:ln w="2">
                <a:solidFill>
                  <a:srgbClr val="FF9900"/>
                </a:solidFill>
                <a:round/>
                <a:headEnd/>
                <a:tailEnd/>
              </a:ln>
            </p:spPr>
            <p:txBody>
              <a:bodyPr/>
              <a:lstStyle/>
              <a:p>
                <a:endParaRPr lang="en-US"/>
              </a:p>
            </p:txBody>
          </p:sp>
          <p:sp>
            <p:nvSpPr>
              <p:cNvPr id="282" name="Freeform 7374"/>
              <p:cNvSpPr>
                <a:spLocks/>
              </p:cNvSpPr>
              <p:nvPr/>
            </p:nvSpPr>
            <p:spPr bwMode="auto">
              <a:xfrm>
                <a:off x="5968347" y="4307954"/>
                <a:ext cx="26988" cy="19050"/>
              </a:xfrm>
              <a:custGeom>
                <a:avLst/>
                <a:gdLst>
                  <a:gd name="T0" fmla="*/ 0 w 17"/>
                  <a:gd name="T1" fmla="*/ 0 h 12"/>
                  <a:gd name="T2" fmla="*/ 23813 w 17"/>
                  <a:gd name="T3" fmla="*/ 0 h 12"/>
                  <a:gd name="T4" fmla="*/ 12700 w 17"/>
                  <a:gd name="T5" fmla="*/ 0 h 12"/>
                  <a:gd name="T6" fmla="*/ 12700 w 17"/>
                  <a:gd name="T7" fmla="*/ 19050 h 12"/>
                  <a:gd name="T8" fmla="*/ 1588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5" y="0"/>
                    </a:lnTo>
                    <a:lnTo>
                      <a:pt x="8" y="0"/>
                    </a:lnTo>
                    <a:lnTo>
                      <a:pt x="8" y="12"/>
                    </a:lnTo>
                    <a:lnTo>
                      <a:pt x="1" y="12"/>
                    </a:lnTo>
                    <a:lnTo>
                      <a:pt x="17" y="12"/>
                    </a:lnTo>
                  </a:path>
                </a:pathLst>
              </a:custGeom>
              <a:noFill/>
              <a:ln w="2">
                <a:solidFill>
                  <a:srgbClr val="FF9900"/>
                </a:solidFill>
                <a:round/>
                <a:headEnd/>
                <a:tailEnd/>
              </a:ln>
            </p:spPr>
            <p:txBody>
              <a:bodyPr/>
              <a:lstStyle/>
              <a:p>
                <a:endParaRPr lang="en-US"/>
              </a:p>
            </p:txBody>
          </p:sp>
          <p:sp>
            <p:nvSpPr>
              <p:cNvPr id="283" name="Freeform 7375"/>
              <p:cNvSpPr>
                <a:spLocks/>
              </p:cNvSpPr>
              <p:nvPr/>
            </p:nvSpPr>
            <p:spPr bwMode="auto">
              <a:xfrm>
                <a:off x="5984222" y="4315892"/>
                <a:ext cx="28575" cy="19050"/>
              </a:xfrm>
              <a:custGeom>
                <a:avLst/>
                <a:gdLst>
                  <a:gd name="T0" fmla="*/ 0 w 18"/>
                  <a:gd name="T1" fmla="*/ 0 h 12"/>
                  <a:gd name="T2" fmla="*/ 25400 w 18"/>
                  <a:gd name="T3" fmla="*/ 0 h 12"/>
                  <a:gd name="T4" fmla="*/ 14288 w 18"/>
                  <a:gd name="T5" fmla="*/ 0 h 12"/>
                  <a:gd name="T6" fmla="*/ 14288 w 18"/>
                  <a:gd name="T7" fmla="*/ 19050 h 12"/>
                  <a:gd name="T8" fmla="*/ 3175 w 18"/>
                  <a:gd name="T9" fmla="*/ 19050 h 12"/>
                  <a:gd name="T10" fmla="*/ 28575 w 18"/>
                  <a:gd name="T11" fmla="*/ 19050 h 12"/>
                  <a:gd name="T12" fmla="*/ 0 60000 65536"/>
                  <a:gd name="T13" fmla="*/ 0 60000 65536"/>
                  <a:gd name="T14" fmla="*/ 0 60000 65536"/>
                  <a:gd name="T15" fmla="*/ 0 60000 65536"/>
                  <a:gd name="T16" fmla="*/ 0 60000 65536"/>
                  <a:gd name="T17" fmla="*/ 0 60000 65536"/>
                  <a:gd name="T18" fmla="*/ 0 w 18"/>
                  <a:gd name="T19" fmla="*/ 0 h 12"/>
                  <a:gd name="T20" fmla="*/ 18 w 1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8" h="12">
                    <a:moveTo>
                      <a:pt x="0" y="0"/>
                    </a:moveTo>
                    <a:lnTo>
                      <a:pt x="16" y="0"/>
                    </a:lnTo>
                    <a:lnTo>
                      <a:pt x="9" y="0"/>
                    </a:lnTo>
                    <a:lnTo>
                      <a:pt x="9" y="12"/>
                    </a:lnTo>
                    <a:lnTo>
                      <a:pt x="2" y="12"/>
                    </a:lnTo>
                    <a:lnTo>
                      <a:pt x="18" y="12"/>
                    </a:lnTo>
                  </a:path>
                </a:pathLst>
              </a:custGeom>
              <a:noFill/>
              <a:ln w="2">
                <a:solidFill>
                  <a:srgbClr val="FF9900"/>
                </a:solidFill>
                <a:round/>
                <a:headEnd/>
                <a:tailEnd/>
              </a:ln>
            </p:spPr>
            <p:txBody>
              <a:bodyPr/>
              <a:lstStyle/>
              <a:p>
                <a:endParaRPr lang="en-US"/>
              </a:p>
            </p:txBody>
          </p:sp>
          <p:sp>
            <p:nvSpPr>
              <p:cNvPr id="284" name="Freeform 7376"/>
              <p:cNvSpPr>
                <a:spLocks/>
              </p:cNvSpPr>
              <p:nvPr/>
            </p:nvSpPr>
            <p:spPr bwMode="auto">
              <a:xfrm>
                <a:off x="6001685" y="4327004"/>
                <a:ext cx="26988" cy="19050"/>
              </a:xfrm>
              <a:custGeom>
                <a:avLst/>
                <a:gdLst>
                  <a:gd name="T0" fmla="*/ 0 w 17"/>
                  <a:gd name="T1" fmla="*/ 0 h 12"/>
                  <a:gd name="T2" fmla="*/ 23813 w 17"/>
                  <a:gd name="T3" fmla="*/ 0 h 12"/>
                  <a:gd name="T4" fmla="*/ 12700 w 17"/>
                  <a:gd name="T5" fmla="*/ 0 h 12"/>
                  <a:gd name="T6" fmla="*/ 12700 w 17"/>
                  <a:gd name="T7" fmla="*/ 19050 h 12"/>
                  <a:gd name="T8" fmla="*/ 1588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5" y="0"/>
                    </a:lnTo>
                    <a:lnTo>
                      <a:pt x="8" y="0"/>
                    </a:lnTo>
                    <a:lnTo>
                      <a:pt x="8" y="12"/>
                    </a:lnTo>
                    <a:lnTo>
                      <a:pt x="1" y="12"/>
                    </a:lnTo>
                    <a:lnTo>
                      <a:pt x="17" y="12"/>
                    </a:lnTo>
                  </a:path>
                </a:pathLst>
              </a:custGeom>
              <a:noFill/>
              <a:ln w="2">
                <a:solidFill>
                  <a:srgbClr val="FF9900"/>
                </a:solidFill>
                <a:round/>
                <a:headEnd/>
                <a:tailEnd/>
              </a:ln>
            </p:spPr>
            <p:txBody>
              <a:bodyPr/>
              <a:lstStyle/>
              <a:p>
                <a:endParaRPr lang="en-US"/>
              </a:p>
            </p:txBody>
          </p:sp>
          <p:sp>
            <p:nvSpPr>
              <p:cNvPr id="285" name="Freeform 7377"/>
              <p:cNvSpPr>
                <a:spLocks/>
              </p:cNvSpPr>
              <p:nvPr/>
            </p:nvSpPr>
            <p:spPr bwMode="auto">
              <a:xfrm>
                <a:off x="6014385" y="4334942"/>
                <a:ext cx="28575" cy="19050"/>
              </a:xfrm>
              <a:custGeom>
                <a:avLst/>
                <a:gdLst>
                  <a:gd name="T0" fmla="*/ 0 w 18"/>
                  <a:gd name="T1" fmla="*/ 0 h 12"/>
                  <a:gd name="T2" fmla="*/ 25400 w 18"/>
                  <a:gd name="T3" fmla="*/ 0 h 12"/>
                  <a:gd name="T4" fmla="*/ 14288 w 18"/>
                  <a:gd name="T5" fmla="*/ 0 h 12"/>
                  <a:gd name="T6" fmla="*/ 14288 w 18"/>
                  <a:gd name="T7" fmla="*/ 19050 h 12"/>
                  <a:gd name="T8" fmla="*/ 3175 w 18"/>
                  <a:gd name="T9" fmla="*/ 19050 h 12"/>
                  <a:gd name="T10" fmla="*/ 28575 w 18"/>
                  <a:gd name="T11" fmla="*/ 19050 h 12"/>
                  <a:gd name="T12" fmla="*/ 0 60000 65536"/>
                  <a:gd name="T13" fmla="*/ 0 60000 65536"/>
                  <a:gd name="T14" fmla="*/ 0 60000 65536"/>
                  <a:gd name="T15" fmla="*/ 0 60000 65536"/>
                  <a:gd name="T16" fmla="*/ 0 60000 65536"/>
                  <a:gd name="T17" fmla="*/ 0 60000 65536"/>
                  <a:gd name="T18" fmla="*/ 0 w 18"/>
                  <a:gd name="T19" fmla="*/ 0 h 12"/>
                  <a:gd name="T20" fmla="*/ 18 w 1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8" h="12">
                    <a:moveTo>
                      <a:pt x="0" y="0"/>
                    </a:moveTo>
                    <a:lnTo>
                      <a:pt x="16" y="0"/>
                    </a:lnTo>
                    <a:lnTo>
                      <a:pt x="9" y="0"/>
                    </a:lnTo>
                    <a:lnTo>
                      <a:pt x="9" y="12"/>
                    </a:lnTo>
                    <a:lnTo>
                      <a:pt x="2" y="12"/>
                    </a:lnTo>
                    <a:lnTo>
                      <a:pt x="18" y="12"/>
                    </a:lnTo>
                  </a:path>
                </a:pathLst>
              </a:custGeom>
              <a:noFill/>
              <a:ln w="2">
                <a:solidFill>
                  <a:srgbClr val="FF9900"/>
                </a:solidFill>
                <a:round/>
                <a:headEnd/>
                <a:tailEnd/>
              </a:ln>
            </p:spPr>
            <p:txBody>
              <a:bodyPr/>
              <a:lstStyle/>
              <a:p>
                <a:endParaRPr lang="en-US"/>
              </a:p>
            </p:txBody>
          </p:sp>
          <p:sp>
            <p:nvSpPr>
              <p:cNvPr id="286" name="Freeform 7378"/>
              <p:cNvSpPr>
                <a:spLocks/>
              </p:cNvSpPr>
              <p:nvPr/>
            </p:nvSpPr>
            <p:spPr bwMode="auto">
              <a:xfrm>
                <a:off x="6031847" y="4342879"/>
                <a:ext cx="26988" cy="20638"/>
              </a:xfrm>
              <a:custGeom>
                <a:avLst/>
                <a:gdLst>
                  <a:gd name="T0" fmla="*/ 0 w 17"/>
                  <a:gd name="T1" fmla="*/ 0 h 13"/>
                  <a:gd name="T2" fmla="*/ 25400 w 17"/>
                  <a:gd name="T3" fmla="*/ 0 h 13"/>
                  <a:gd name="T4" fmla="*/ 14288 w 17"/>
                  <a:gd name="T5" fmla="*/ 0 h 13"/>
                  <a:gd name="T6" fmla="*/ 14288 w 17"/>
                  <a:gd name="T7" fmla="*/ 20638 h 13"/>
                  <a:gd name="T8" fmla="*/ 3175 w 17"/>
                  <a:gd name="T9" fmla="*/ 20638 h 13"/>
                  <a:gd name="T10" fmla="*/ 26988 w 17"/>
                  <a:gd name="T11" fmla="*/ 20638 h 13"/>
                  <a:gd name="T12" fmla="*/ 0 60000 65536"/>
                  <a:gd name="T13" fmla="*/ 0 60000 65536"/>
                  <a:gd name="T14" fmla="*/ 0 60000 65536"/>
                  <a:gd name="T15" fmla="*/ 0 60000 65536"/>
                  <a:gd name="T16" fmla="*/ 0 60000 65536"/>
                  <a:gd name="T17" fmla="*/ 0 60000 65536"/>
                  <a:gd name="T18" fmla="*/ 0 w 17"/>
                  <a:gd name="T19" fmla="*/ 0 h 13"/>
                  <a:gd name="T20" fmla="*/ 17 w 1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7" h="13">
                    <a:moveTo>
                      <a:pt x="0" y="0"/>
                    </a:moveTo>
                    <a:lnTo>
                      <a:pt x="16" y="0"/>
                    </a:lnTo>
                    <a:lnTo>
                      <a:pt x="9" y="0"/>
                    </a:lnTo>
                    <a:lnTo>
                      <a:pt x="9" y="13"/>
                    </a:lnTo>
                    <a:lnTo>
                      <a:pt x="2" y="13"/>
                    </a:lnTo>
                    <a:lnTo>
                      <a:pt x="17" y="13"/>
                    </a:lnTo>
                  </a:path>
                </a:pathLst>
              </a:custGeom>
              <a:noFill/>
              <a:ln w="2">
                <a:solidFill>
                  <a:srgbClr val="FF9900"/>
                </a:solidFill>
                <a:round/>
                <a:headEnd/>
                <a:tailEnd/>
              </a:ln>
            </p:spPr>
            <p:txBody>
              <a:bodyPr/>
              <a:lstStyle/>
              <a:p>
                <a:endParaRPr lang="en-US"/>
              </a:p>
            </p:txBody>
          </p:sp>
          <p:sp>
            <p:nvSpPr>
              <p:cNvPr id="287" name="Freeform 7379"/>
              <p:cNvSpPr>
                <a:spLocks/>
              </p:cNvSpPr>
              <p:nvPr/>
            </p:nvSpPr>
            <p:spPr bwMode="auto">
              <a:xfrm>
                <a:off x="6047722" y="4352404"/>
                <a:ext cx="28575" cy="19050"/>
              </a:xfrm>
              <a:custGeom>
                <a:avLst/>
                <a:gdLst>
                  <a:gd name="T0" fmla="*/ 0 w 18"/>
                  <a:gd name="T1" fmla="*/ 0 h 12"/>
                  <a:gd name="T2" fmla="*/ 25400 w 18"/>
                  <a:gd name="T3" fmla="*/ 0 h 12"/>
                  <a:gd name="T4" fmla="*/ 14288 w 18"/>
                  <a:gd name="T5" fmla="*/ 0 h 12"/>
                  <a:gd name="T6" fmla="*/ 14288 w 18"/>
                  <a:gd name="T7" fmla="*/ 19050 h 12"/>
                  <a:gd name="T8" fmla="*/ 3175 w 18"/>
                  <a:gd name="T9" fmla="*/ 19050 h 12"/>
                  <a:gd name="T10" fmla="*/ 28575 w 18"/>
                  <a:gd name="T11" fmla="*/ 19050 h 12"/>
                  <a:gd name="T12" fmla="*/ 0 60000 65536"/>
                  <a:gd name="T13" fmla="*/ 0 60000 65536"/>
                  <a:gd name="T14" fmla="*/ 0 60000 65536"/>
                  <a:gd name="T15" fmla="*/ 0 60000 65536"/>
                  <a:gd name="T16" fmla="*/ 0 60000 65536"/>
                  <a:gd name="T17" fmla="*/ 0 60000 65536"/>
                  <a:gd name="T18" fmla="*/ 0 w 18"/>
                  <a:gd name="T19" fmla="*/ 0 h 12"/>
                  <a:gd name="T20" fmla="*/ 18 w 1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8" h="12">
                    <a:moveTo>
                      <a:pt x="0" y="0"/>
                    </a:moveTo>
                    <a:lnTo>
                      <a:pt x="16" y="0"/>
                    </a:lnTo>
                    <a:lnTo>
                      <a:pt x="9" y="0"/>
                    </a:lnTo>
                    <a:lnTo>
                      <a:pt x="9" y="12"/>
                    </a:lnTo>
                    <a:lnTo>
                      <a:pt x="2" y="12"/>
                    </a:lnTo>
                    <a:lnTo>
                      <a:pt x="18" y="12"/>
                    </a:lnTo>
                  </a:path>
                </a:pathLst>
              </a:custGeom>
              <a:noFill/>
              <a:ln w="2">
                <a:solidFill>
                  <a:srgbClr val="FF9900"/>
                </a:solidFill>
                <a:round/>
                <a:headEnd/>
                <a:tailEnd/>
              </a:ln>
            </p:spPr>
            <p:txBody>
              <a:bodyPr/>
              <a:lstStyle/>
              <a:p>
                <a:endParaRPr lang="en-US"/>
              </a:p>
            </p:txBody>
          </p:sp>
          <p:sp>
            <p:nvSpPr>
              <p:cNvPr id="288" name="Freeform 7380"/>
              <p:cNvSpPr>
                <a:spLocks/>
              </p:cNvSpPr>
              <p:nvPr/>
            </p:nvSpPr>
            <p:spPr bwMode="auto">
              <a:xfrm>
                <a:off x="6065185" y="4360342"/>
                <a:ext cx="26988" cy="19050"/>
              </a:xfrm>
              <a:custGeom>
                <a:avLst/>
                <a:gdLst>
                  <a:gd name="T0" fmla="*/ 0 w 17"/>
                  <a:gd name="T1" fmla="*/ 0 h 12"/>
                  <a:gd name="T2" fmla="*/ 25400 w 17"/>
                  <a:gd name="T3" fmla="*/ 0 h 12"/>
                  <a:gd name="T4" fmla="*/ 14288 w 17"/>
                  <a:gd name="T5" fmla="*/ 0 h 12"/>
                  <a:gd name="T6" fmla="*/ 14288 w 17"/>
                  <a:gd name="T7" fmla="*/ 19050 h 12"/>
                  <a:gd name="T8" fmla="*/ 3175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6" y="0"/>
                    </a:lnTo>
                    <a:lnTo>
                      <a:pt x="9" y="0"/>
                    </a:lnTo>
                    <a:lnTo>
                      <a:pt x="9" y="12"/>
                    </a:lnTo>
                    <a:lnTo>
                      <a:pt x="2" y="12"/>
                    </a:lnTo>
                    <a:lnTo>
                      <a:pt x="17" y="12"/>
                    </a:lnTo>
                  </a:path>
                </a:pathLst>
              </a:custGeom>
              <a:noFill/>
              <a:ln w="2">
                <a:solidFill>
                  <a:srgbClr val="FF9900"/>
                </a:solidFill>
                <a:round/>
                <a:headEnd/>
                <a:tailEnd/>
              </a:ln>
            </p:spPr>
            <p:txBody>
              <a:bodyPr/>
              <a:lstStyle/>
              <a:p>
                <a:endParaRPr lang="en-US"/>
              </a:p>
            </p:txBody>
          </p:sp>
          <p:sp>
            <p:nvSpPr>
              <p:cNvPr id="289" name="Freeform 7381"/>
              <p:cNvSpPr>
                <a:spLocks/>
              </p:cNvSpPr>
              <p:nvPr/>
            </p:nvSpPr>
            <p:spPr bwMode="auto">
              <a:xfrm>
                <a:off x="6079472" y="4368279"/>
                <a:ext cx="26988" cy="19050"/>
              </a:xfrm>
              <a:custGeom>
                <a:avLst/>
                <a:gdLst>
                  <a:gd name="T0" fmla="*/ 0 w 17"/>
                  <a:gd name="T1" fmla="*/ 0 h 12"/>
                  <a:gd name="T2" fmla="*/ 23813 w 17"/>
                  <a:gd name="T3" fmla="*/ 0 h 12"/>
                  <a:gd name="T4" fmla="*/ 12700 w 17"/>
                  <a:gd name="T5" fmla="*/ 0 h 12"/>
                  <a:gd name="T6" fmla="*/ 12700 w 17"/>
                  <a:gd name="T7" fmla="*/ 19050 h 12"/>
                  <a:gd name="T8" fmla="*/ 1588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5" y="0"/>
                    </a:lnTo>
                    <a:lnTo>
                      <a:pt x="8" y="0"/>
                    </a:lnTo>
                    <a:lnTo>
                      <a:pt x="8" y="12"/>
                    </a:lnTo>
                    <a:lnTo>
                      <a:pt x="1" y="12"/>
                    </a:lnTo>
                    <a:lnTo>
                      <a:pt x="17" y="12"/>
                    </a:lnTo>
                  </a:path>
                </a:pathLst>
              </a:custGeom>
              <a:noFill/>
              <a:ln w="2">
                <a:solidFill>
                  <a:srgbClr val="FF9900"/>
                </a:solidFill>
                <a:round/>
                <a:headEnd/>
                <a:tailEnd/>
              </a:ln>
            </p:spPr>
            <p:txBody>
              <a:bodyPr/>
              <a:lstStyle/>
              <a:p>
                <a:endParaRPr lang="en-US"/>
              </a:p>
            </p:txBody>
          </p:sp>
          <p:sp>
            <p:nvSpPr>
              <p:cNvPr id="290" name="Freeform 7382"/>
              <p:cNvSpPr>
                <a:spLocks/>
              </p:cNvSpPr>
              <p:nvPr/>
            </p:nvSpPr>
            <p:spPr bwMode="auto">
              <a:xfrm>
                <a:off x="6095347" y="4376217"/>
                <a:ext cx="28575" cy="20638"/>
              </a:xfrm>
              <a:custGeom>
                <a:avLst/>
                <a:gdLst>
                  <a:gd name="T0" fmla="*/ 0 w 18"/>
                  <a:gd name="T1" fmla="*/ 0 h 13"/>
                  <a:gd name="T2" fmla="*/ 25400 w 18"/>
                  <a:gd name="T3" fmla="*/ 0 h 13"/>
                  <a:gd name="T4" fmla="*/ 14288 w 18"/>
                  <a:gd name="T5" fmla="*/ 0 h 13"/>
                  <a:gd name="T6" fmla="*/ 14288 w 18"/>
                  <a:gd name="T7" fmla="*/ 20638 h 13"/>
                  <a:gd name="T8" fmla="*/ 3175 w 18"/>
                  <a:gd name="T9" fmla="*/ 20638 h 13"/>
                  <a:gd name="T10" fmla="*/ 28575 w 18"/>
                  <a:gd name="T11" fmla="*/ 20638 h 13"/>
                  <a:gd name="T12" fmla="*/ 0 60000 65536"/>
                  <a:gd name="T13" fmla="*/ 0 60000 65536"/>
                  <a:gd name="T14" fmla="*/ 0 60000 65536"/>
                  <a:gd name="T15" fmla="*/ 0 60000 65536"/>
                  <a:gd name="T16" fmla="*/ 0 60000 65536"/>
                  <a:gd name="T17" fmla="*/ 0 60000 65536"/>
                  <a:gd name="T18" fmla="*/ 0 w 18"/>
                  <a:gd name="T19" fmla="*/ 0 h 13"/>
                  <a:gd name="T20" fmla="*/ 18 w 18"/>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8" h="13">
                    <a:moveTo>
                      <a:pt x="0" y="0"/>
                    </a:moveTo>
                    <a:lnTo>
                      <a:pt x="16" y="0"/>
                    </a:lnTo>
                    <a:lnTo>
                      <a:pt x="9" y="0"/>
                    </a:lnTo>
                    <a:lnTo>
                      <a:pt x="9" y="13"/>
                    </a:lnTo>
                    <a:lnTo>
                      <a:pt x="2" y="13"/>
                    </a:lnTo>
                    <a:lnTo>
                      <a:pt x="18" y="13"/>
                    </a:lnTo>
                  </a:path>
                </a:pathLst>
              </a:custGeom>
              <a:noFill/>
              <a:ln w="2">
                <a:solidFill>
                  <a:srgbClr val="FF9900"/>
                </a:solidFill>
                <a:round/>
                <a:headEnd/>
                <a:tailEnd/>
              </a:ln>
            </p:spPr>
            <p:txBody>
              <a:bodyPr/>
              <a:lstStyle/>
              <a:p>
                <a:endParaRPr lang="en-US"/>
              </a:p>
            </p:txBody>
          </p:sp>
          <p:sp>
            <p:nvSpPr>
              <p:cNvPr id="291" name="Freeform 7383"/>
              <p:cNvSpPr>
                <a:spLocks/>
              </p:cNvSpPr>
              <p:nvPr/>
            </p:nvSpPr>
            <p:spPr bwMode="auto">
              <a:xfrm>
                <a:off x="6112810" y="4385742"/>
                <a:ext cx="26988" cy="19050"/>
              </a:xfrm>
              <a:custGeom>
                <a:avLst/>
                <a:gdLst>
                  <a:gd name="T0" fmla="*/ 0 w 17"/>
                  <a:gd name="T1" fmla="*/ 0 h 12"/>
                  <a:gd name="T2" fmla="*/ 23813 w 17"/>
                  <a:gd name="T3" fmla="*/ 0 h 12"/>
                  <a:gd name="T4" fmla="*/ 12700 w 17"/>
                  <a:gd name="T5" fmla="*/ 0 h 12"/>
                  <a:gd name="T6" fmla="*/ 12700 w 17"/>
                  <a:gd name="T7" fmla="*/ 19050 h 12"/>
                  <a:gd name="T8" fmla="*/ 1588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5" y="0"/>
                    </a:lnTo>
                    <a:lnTo>
                      <a:pt x="8" y="0"/>
                    </a:lnTo>
                    <a:lnTo>
                      <a:pt x="8" y="12"/>
                    </a:lnTo>
                    <a:lnTo>
                      <a:pt x="1" y="12"/>
                    </a:lnTo>
                    <a:lnTo>
                      <a:pt x="17" y="12"/>
                    </a:lnTo>
                  </a:path>
                </a:pathLst>
              </a:custGeom>
              <a:noFill/>
              <a:ln w="2">
                <a:solidFill>
                  <a:srgbClr val="FF9900"/>
                </a:solidFill>
                <a:round/>
                <a:headEnd/>
                <a:tailEnd/>
              </a:ln>
            </p:spPr>
            <p:txBody>
              <a:bodyPr/>
              <a:lstStyle/>
              <a:p>
                <a:endParaRPr lang="en-US"/>
              </a:p>
            </p:txBody>
          </p:sp>
          <p:sp>
            <p:nvSpPr>
              <p:cNvPr id="292" name="Freeform 7384"/>
              <p:cNvSpPr>
                <a:spLocks/>
              </p:cNvSpPr>
              <p:nvPr/>
            </p:nvSpPr>
            <p:spPr bwMode="auto">
              <a:xfrm>
                <a:off x="6128685" y="4393679"/>
                <a:ext cx="26988" cy="19050"/>
              </a:xfrm>
              <a:custGeom>
                <a:avLst/>
                <a:gdLst>
                  <a:gd name="T0" fmla="*/ 0 w 17"/>
                  <a:gd name="T1" fmla="*/ 0 h 12"/>
                  <a:gd name="T2" fmla="*/ 25400 w 17"/>
                  <a:gd name="T3" fmla="*/ 0 h 12"/>
                  <a:gd name="T4" fmla="*/ 14288 w 17"/>
                  <a:gd name="T5" fmla="*/ 0 h 12"/>
                  <a:gd name="T6" fmla="*/ 14288 w 17"/>
                  <a:gd name="T7" fmla="*/ 19050 h 12"/>
                  <a:gd name="T8" fmla="*/ 3175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6" y="0"/>
                    </a:lnTo>
                    <a:lnTo>
                      <a:pt x="9" y="0"/>
                    </a:lnTo>
                    <a:lnTo>
                      <a:pt x="9" y="12"/>
                    </a:lnTo>
                    <a:lnTo>
                      <a:pt x="2" y="12"/>
                    </a:lnTo>
                    <a:lnTo>
                      <a:pt x="17" y="12"/>
                    </a:lnTo>
                  </a:path>
                </a:pathLst>
              </a:custGeom>
              <a:noFill/>
              <a:ln w="2">
                <a:solidFill>
                  <a:srgbClr val="FF9900"/>
                </a:solidFill>
                <a:round/>
                <a:headEnd/>
                <a:tailEnd/>
              </a:ln>
            </p:spPr>
            <p:txBody>
              <a:bodyPr/>
              <a:lstStyle/>
              <a:p>
                <a:endParaRPr lang="en-US"/>
              </a:p>
            </p:txBody>
          </p:sp>
          <p:sp>
            <p:nvSpPr>
              <p:cNvPr id="293" name="Freeform 7385"/>
              <p:cNvSpPr>
                <a:spLocks/>
              </p:cNvSpPr>
              <p:nvPr/>
            </p:nvSpPr>
            <p:spPr bwMode="auto">
              <a:xfrm>
                <a:off x="6142972" y="4401617"/>
                <a:ext cx="26988" cy="22225"/>
              </a:xfrm>
              <a:custGeom>
                <a:avLst/>
                <a:gdLst>
                  <a:gd name="T0" fmla="*/ 0 w 17"/>
                  <a:gd name="T1" fmla="*/ 0 h 14"/>
                  <a:gd name="T2" fmla="*/ 23813 w 17"/>
                  <a:gd name="T3" fmla="*/ 0 h 14"/>
                  <a:gd name="T4" fmla="*/ 12700 w 17"/>
                  <a:gd name="T5" fmla="*/ 0 h 14"/>
                  <a:gd name="T6" fmla="*/ 12700 w 17"/>
                  <a:gd name="T7" fmla="*/ 22225 h 14"/>
                  <a:gd name="T8" fmla="*/ 1588 w 17"/>
                  <a:gd name="T9" fmla="*/ 22225 h 14"/>
                  <a:gd name="T10" fmla="*/ 26988 w 17"/>
                  <a:gd name="T11" fmla="*/ 22225 h 14"/>
                  <a:gd name="T12" fmla="*/ 0 60000 65536"/>
                  <a:gd name="T13" fmla="*/ 0 60000 65536"/>
                  <a:gd name="T14" fmla="*/ 0 60000 65536"/>
                  <a:gd name="T15" fmla="*/ 0 60000 65536"/>
                  <a:gd name="T16" fmla="*/ 0 60000 65536"/>
                  <a:gd name="T17" fmla="*/ 0 60000 65536"/>
                  <a:gd name="T18" fmla="*/ 0 w 17"/>
                  <a:gd name="T19" fmla="*/ 0 h 14"/>
                  <a:gd name="T20" fmla="*/ 17 w 1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7" h="14">
                    <a:moveTo>
                      <a:pt x="0" y="0"/>
                    </a:moveTo>
                    <a:lnTo>
                      <a:pt x="15" y="0"/>
                    </a:lnTo>
                    <a:lnTo>
                      <a:pt x="8" y="0"/>
                    </a:lnTo>
                    <a:lnTo>
                      <a:pt x="8" y="14"/>
                    </a:lnTo>
                    <a:lnTo>
                      <a:pt x="1" y="14"/>
                    </a:lnTo>
                    <a:lnTo>
                      <a:pt x="17" y="14"/>
                    </a:lnTo>
                  </a:path>
                </a:pathLst>
              </a:custGeom>
              <a:noFill/>
              <a:ln w="2">
                <a:solidFill>
                  <a:srgbClr val="FF9900"/>
                </a:solidFill>
                <a:round/>
                <a:headEnd/>
                <a:tailEnd/>
              </a:ln>
            </p:spPr>
            <p:txBody>
              <a:bodyPr/>
              <a:lstStyle/>
              <a:p>
                <a:endParaRPr lang="en-US"/>
              </a:p>
            </p:txBody>
          </p:sp>
          <p:sp>
            <p:nvSpPr>
              <p:cNvPr id="294" name="Freeform 7386"/>
              <p:cNvSpPr>
                <a:spLocks/>
              </p:cNvSpPr>
              <p:nvPr/>
            </p:nvSpPr>
            <p:spPr bwMode="auto">
              <a:xfrm>
                <a:off x="6158847" y="4409554"/>
                <a:ext cx="28575" cy="22225"/>
              </a:xfrm>
              <a:custGeom>
                <a:avLst/>
                <a:gdLst>
                  <a:gd name="T0" fmla="*/ 0 w 18"/>
                  <a:gd name="T1" fmla="*/ 0 h 14"/>
                  <a:gd name="T2" fmla="*/ 25400 w 18"/>
                  <a:gd name="T3" fmla="*/ 0 h 14"/>
                  <a:gd name="T4" fmla="*/ 14288 w 18"/>
                  <a:gd name="T5" fmla="*/ 0 h 14"/>
                  <a:gd name="T6" fmla="*/ 14288 w 18"/>
                  <a:gd name="T7" fmla="*/ 22225 h 14"/>
                  <a:gd name="T8" fmla="*/ 3175 w 18"/>
                  <a:gd name="T9" fmla="*/ 22225 h 14"/>
                  <a:gd name="T10" fmla="*/ 28575 w 18"/>
                  <a:gd name="T11" fmla="*/ 22225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0" y="0"/>
                    </a:moveTo>
                    <a:lnTo>
                      <a:pt x="16" y="0"/>
                    </a:lnTo>
                    <a:lnTo>
                      <a:pt x="9" y="0"/>
                    </a:lnTo>
                    <a:lnTo>
                      <a:pt x="9" y="14"/>
                    </a:lnTo>
                    <a:lnTo>
                      <a:pt x="2" y="14"/>
                    </a:lnTo>
                    <a:lnTo>
                      <a:pt x="18" y="14"/>
                    </a:lnTo>
                  </a:path>
                </a:pathLst>
              </a:custGeom>
              <a:noFill/>
              <a:ln w="2">
                <a:solidFill>
                  <a:srgbClr val="FF9900"/>
                </a:solidFill>
                <a:round/>
                <a:headEnd/>
                <a:tailEnd/>
              </a:ln>
            </p:spPr>
            <p:txBody>
              <a:bodyPr/>
              <a:lstStyle/>
              <a:p>
                <a:endParaRPr lang="en-US"/>
              </a:p>
            </p:txBody>
          </p:sp>
          <p:sp>
            <p:nvSpPr>
              <p:cNvPr id="295" name="Freeform 7387"/>
              <p:cNvSpPr>
                <a:spLocks/>
              </p:cNvSpPr>
              <p:nvPr/>
            </p:nvSpPr>
            <p:spPr bwMode="auto">
              <a:xfrm>
                <a:off x="6176310" y="4419079"/>
                <a:ext cx="26988" cy="22225"/>
              </a:xfrm>
              <a:custGeom>
                <a:avLst/>
                <a:gdLst>
                  <a:gd name="T0" fmla="*/ 0 w 17"/>
                  <a:gd name="T1" fmla="*/ 0 h 14"/>
                  <a:gd name="T2" fmla="*/ 23813 w 17"/>
                  <a:gd name="T3" fmla="*/ 0 h 14"/>
                  <a:gd name="T4" fmla="*/ 12700 w 17"/>
                  <a:gd name="T5" fmla="*/ 0 h 14"/>
                  <a:gd name="T6" fmla="*/ 12700 w 17"/>
                  <a:gd name="T7" fmla="*/ 22225 h 14"/>
                  <a:gd name="T8" fmla="*/ 1588 w 17"/>
                  <a:gd name="T9" fmla="*/ 22225 h 14"/>
                  <a:gd name="T10" fmla="*/ 26988 w 17"/>
                  <a:gd name="T11" fmla="*/ 22225 h 14"/>
                  <a:gd name="T12" fmla="*/ 0 60000 65536"/>
                  <a:gd name="T13" fmla="*/ 0 60000 65536"/>
                  <a:gd name="T14" fmla="*/ 0 60000 65536"/>
                  <a:gd name="T15" fmla="*/ 0 60000 65536"/>
                  <a:gd name="T16" fmla="*/ 0 60000 65536"/>
                  <a:gd name="T17" fmla="*/ 0 60000 65536"/>
                  <a:gd name="T18" fmla="*/ 0 w 17"/>
                  <a:gd name="T19" fmla="*/ 0 h 14"/>
                  <a:gd name="T20" fmla="*/ 17 w 1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7" h="14">
                    <a:moveTo>
                      <a:pt x="0" y="0"/>
                    </a:moveTo>
                    <a:lnTo>
                      <a:pt x="15" y="0"/>
                    </a:lnTo>
                    <a:lnTo>
                      <a:pt x="8" y="0"/>
                    </a:lnTo>
                    <a:lnTo>
                      <a:pt x="8" y="14"/>
                    </a:lnTo>
                    <a:lnTo>
                      <a:pt x="1" y="14"/>
                    </a:lnTo>
                    <a:lnTo>
                      <a:pt x="17" y="14"/>
                    </a:lnTo>
                  </a:path>
                </a:pathLst>
              </a:custGeom>
              <a:noFill/>
              <a:ln w="2">
                <a:solidFill>
                  <a:srgbClr val="FF9900"/>
                </a:solidFill>
                <a:round/>
                <a:headEnd/>
                <a:tailEnd/>
              </a:ln>
            </p:spPr>
            <p:txBody>
              <a:bodyPr/>
              <a:lstStyle/>
              <a:p>
                <a:endParaRPr lang="en-US"/>
              </a:p>
            </p:txBody>
          </p:sp>
          <p:sp>
            <p:nvSpPr>
              <p:cNvPr id="296" name="Freeform 7388"/>
              <p:cNvSpPr>
                <a:spLocks/>
              </p:cNvSpPr>
              <p:nvPr/>
            </p:nvSpPr>
            <p:spPr bwMode="auto">
              <a:xfrm>
                <a:off x="6192185" y="4423842"/>
                <a:ext cx="28575" cy="22225"/>
              </a:xfrm>
              <a:custGeom>
                <a:avLst/>
                <a:gdLst>
                  <a:gd name="T0" fmla="*/ 0 w 18"/>
                  <a:gd name="T1" fmla="*/ 0 h 14"/>
                  <a:gd name="T2" fmla="*/ 25400 w 18"/>
                  <a:gd name="T3" fmla="*/ 0 h 14"/>
                  <a:gd name="T4" fmla="*/ 14288 w 18"/>
                  <a:gd name="T5" fmla="*/ 0 h 14"/>
                  <a:gd name="T6" fmla="*/ 14288 w 18"/>
                  <a:gd name="T7" fmla="*/ 22225 h 14"/>
                  <a:gd name="T8" fmla="*/ 3175 w 18"/>
                  <a:gd name="T9" fmla="*/ 22225 h 14"/>
                  <a:gd name="T10" fmla="*/ 28575 w 18"/>
                  <a:gd name="T11" fmla="*/ 22225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0" y="0"/>
                    </a:moveTo>
                    <a:lnTo>
                      <a:pt x="16" y="0"/>
                    </a:lnTo>
                    <a:lnTo>
                      <a:pt x="9" y="0"/>
                    </a:lnTo>
                    <a:lnTo>
                      <a:pt x="9" y="14"/>
                    </a:lnTo>
                    <a:lnTo>
                      <a:pt x="2" y="14"/>
                    </a:lnTo>
                    <a:lnTo>
                      <a:pt x="18" y="14"/>
                    </a:lnTo>
                  </a:path>
                </a:pathLst>
              </a:custGeom>
              <a:noFill/>
              <a:ln w="2">
                <a:solidFill>
                  <a:srgbClr val="FF9900"/>
                </a:solidFill>
                <a:round/>
                <a:headEnd/>
                <a:tailEnd/>
              </a:ln>
            </p:spPr>
            <p:txBody>
              <a:bodyPr/>
              <a:lstStyle/>
              <a:p>
                <a:endParaRPr lang="en-US"/>
              </a:p>
            </p:txBody>
          </p:sp>
          <p:sp>
            <p:nvSpPr>
              <p:cNvPr id="297" name="Freeform 7389"/>
              <p:cNvSpPr>
                <a:spLocks/>
              </p:cNvSpPr>
              <p:nvPr/>
            </p:nvSpPr>
            <p:spPr bwMode="auto">
              <a:xfrm>
                <a:off x="6209647" y="4431779"/>
                <a:ext cx="26988" cy="22225"/>
              </a:xfrm>
              <a:custGeom>
                <a:avLst/>
                <a:gdLst>
                  <a:gd name="T0" fmla="*/ 0 w 17"/>
                  <a:gd name="T1" fmla="*/ 0 h 14"/>
                  <a:gd name="T2" fmla="*/ 23813 w 17"/>
                  <a:gd name="T3" fmla="*/ 0 h 14"/>
                  <a:gd name="T4" fmla="*/ 12700 w 17"/>
                  <a:gd name="T5" fmla="*/ 0 h 14"/>
                  <a:gd name="T6" fmla="*/ 12700 w 17"/>
                  <a:gd name="T7" fmla="*/ 22225 h 14"/>
                  <a:gd name="T8" fmla="*/ 1588 w 17"/>
                  <a:gd name="T9" fmla="*/ 22225 h 14"/>
                  <a:gd name="T10" fmla="*/ 26988 w 17"/>
                  <a:gd name="T11" fmla="*/ 22225 h 14"/>
                  <a:gd name="T12" fmla="*/ 0 60000 65536"/>
                  <a:gd name="T13" fmla="*/ 0 60000 65536"/>
                  <a:gd name="T14" fmla="*/ 0 60000 65536"/>
                  <a:gd name="T15" fmla="*/ 0 60000 65536"/>
                  <a:gd name="T16" fmla="*/ 0 60000 65536"/>
                  <a:gd name="T17" fmla="*/ 0 60000 65536"/>
                  <a:gd name="T18" fmla="*/ 0 w 17"/>
                  <a:gd name="T19" fmla="*/ 0 h 14"/>
                  <a:gd name="T20" fmla="*/ 17 w 1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7" h="14">
                    <a:moveTo>
                      <a:pt x="0" y="0"/>
                    </a:moveTo>
                    <a:lnTo>
                      <a:pt x="15" y="0"/>
                    </a:lnTo>
                    <a:lnTo>
                      <a:pt x="8" y="0"/>
                    </a:lnTo>
                    <a:lnTo>
                      <a:pt x="8" y="14"/>
                    </a:lnTo>
                    <a:lnTo>
                      <a:pt x="1" y="14"/>
                    </a:lnTo>
                    <a:lnTo>
                      <a:pt x="17" y="14"/>
                    </a:lnTo>
                  </a:path>
                </a:pathLst>
              </a:custGeom>
              <a:noFill/>
              <a:ln w="2">
                <a:solidFill>
                  <a:srgbClr val="FF9900"/>
                </a:solidFill>
                <a:round/>
                <a:headEnd/>
                <a:tailEnd/>
              </a:ln>
            </p:spPr>
            <p:txBody>
              <a:bodyPr/>
              <a:lstStyle/>
              <a:p>
                <a:endParaRPr lang="en-US"/>
              </a:p>
            </p:txBody>
          </p:sp>
          <p:sp>
            <p:nvSpPr>
              <p:cNvPr id="298" name="Freeform 7390"/>
              <p:cNvSpPr>
                <a:spLocks/>
              </p:cNvSpPr>
              <p:nvPr/>
            </p:nvSpPr>
            <p:spPr bwMode="auto">
              <a:xfrm>
                <a:off x="6222347" y="4441304"/>
                <a:ext cx="28575" cy="22225"/>
              </a:xfrm>
              <a:custGeom>
                <a:avLst/>
                <a:gdLst>
                  <a:gd name="T0" fmla="*/ 0 w 18"/>
                  <a:gd name="T1" fmla="*/ 0 h 14"/>
                  <a:gd name="T2" fmla="*/ 25400 w 18"/>
                  <a:gd name="T3" fmla="*/ 0 h 14"/>
                  <a:gd name="T4" fmla="*/ 14288 w 18"/>
                  <a:gd name="T5" fmla="*/ 0 h 14"/>
                  <a:gd name="T6" fmla="*/ 14288 w 18"/>
                  <a:gd name="T7" fmla="*/ 22225 h 14"/>
                  <a:gd name="T8" fmla="*/ 3175 w 18"/>
                  <a:gd name="T9" fmla="*/ 22225 h 14"/>
                  <a:gd name="T10" fmla="*/ 28575 w 18"/>
                  <a:gd name="T11" fmla="*/ 22225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0" y="0"/>
                    </a:moveTo>
                    <a:lnTo>
                      <a:pt x="16" y="0"/>
                    </a:lnTo>
                    <a:lnTo>
                      <a:pt x="9" y="0"/>
                    </a:lnTo>
                    <a:lnTo>
                      <a:pt x="9" y="14"/>
                    </a:lnTo>
                    <a:lnTo>
                      <a:pt x="2" y="14"/>
                    </a:lnTo>
                    <a:lnTo>
                      <a:pt x="18" y="14"/>
                    </a:lnTo>
                  </a:path>
                </a:pathLst>
              </a:custGeom>
              <a:noFill/>
              <a:ln w="2">
                <a:solidFill>
                  <a:srgbClr val="FF9900"/>
                </a:solidFill>
                <a:round/>
                <a:headEnd/>
                <a:tailEnd/>
              </a:ln>
            </p:spPr>
            <p:txBody>
              <a:bodyPr/>
              <a:lstStyle/>
              <a:p>
                <a:endParaRPr lang="en-US"/>
              </a:p>
            </p:txBody>
          </p:sp>
          <p:sp>
            <p:nvSpPr>
              <p:cNvPr id="299" name="Freeform 7391"/>
              <p:cNvSpPr>
                <a:spLocks/>
              </p:cNvSpPr>
              <p:nvPr/>
            </p:nvSpPr>
            <p:spPr bwMode="auto">
              <a:xfrm>
                <a:off x="6239810" y="4449242"/>
                <a:ext cx="26988" cy="22225"/>
              </a:xfrm>
              <a:custGeom>
                <a:avLst/>
                <a:gdLst>
                  <a:gd name="T0" fmla="*/ 0 w 17"/>
                  <a:gd name="T1" fmla="*/ 0 h 14"/>
                  <a:gd name="T2" fmla="*/ 25400 w 17"/>
                  <a:gd name="T3" fmla="*/ 0 h 14"/>
                  <a:gd name="T4" fmla="*/ 14288 w 17"/>
                  <a:gd name="T5" fmla="*/ 0 h 14"/>
                  <a:gd name="T6" fmla="*/ 14288 w 17"/>
                  <a:gd name="T7" fmla="*/ 22225 h 14"/>
                  <a:gd name="T8" fmla="*/ 3175 w 17"/>
                  <a:gd name="T9" fmla="*/ 22225 h 14"/>
                  <a:gd name="T10" fmla="*/ 26988 w 17"/>
                  <a:gd name="T11" fmla="*/ 22225 h 14"/>
                  <a:gd name="T12" fmla="*/ 0 60000 65536"/>
                  <a:gd name="T13" fmla="*/ 0 60000 65536"/>
                  <a:gd name="T14" fmla="*/ 0 60000 65536"/>
                  <a:gd name="T15" fmla="*/ 0 60000 65536"/>
                  <a:gd name="T16" fmla="*/ 0 60000 65536"/>
                  <a:gd name="T17" fmla="*/ 0 60000 65536"/>
                  <a:gd name="T18" fmla="*/ 0 w 17"/>
                  <a:gd name="T19" fmla="*/ 0 h 14"/>
                  <a:gd name="T20" fmla="*/ 17 w 1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7" h="14">
                    <a:moveTo>
                      <a:pt x="0" y="0"/>
                    </a:moveTo>
                    <a:lnTo>
                      <a:pt x="16" y="0"/>
                    </a:lnTo>
                    <a:lnTo>
                      <a:pt x="9" y="0"/>
                    </a:lnTo>
                    <a:lnTo>
                      <a:pt x="9" y="14"/>
                    </a:lnTo>
                    <a:lnTo>
                      <a:pt x="2" y="14"/>
                    </a:lnTo>
                    <a:lnTo>
                      <a:pt x="17" y="14"/>
                    </a:lnTo>
                  </a:path>
                </a:pathLst>
              </a:custGeom>
              <a:noFill/>
              <a:ln w="2">
                <a:solidFill>
                  <a:srgbClr val="FF9900"/>
                </a:solidFill>
                <a:round/>
                <a:headEnd/>
                <a:tailEnd/>
              </a:ln>
            </p:spPr>
            <p:txBody>
              <a:bodyPr/>
              <a:lstStyle/>
              <a:p>
                <a:endParaRPr lang="en-US"/>
              </a:p>
            </p:txBody>
          </p:sp>
          <p:sp>
            <p:nvSpPr>
              <p:cNvPr id="300" name="Freeform 7392"/>
              <p:cNvSpPr>
                <a:spLocks/>
              </p:cNvSpPr>
              <p:nvPr/>
            </p:nvSpPr>
            <p:spPr bwMode="auto">
              <a:xfrm>
                <a:off x="6255685" y="4457179"/>
                <a:ext cx="28575" cy="22225"/>
              </a:xfrm>
              <a:custGeom>
                <a:avLst/>
                <a:gdLst>
                  <a:gd name="T0" fmla="*/ 0 w 18"/>
                  <a:gd name="T1" fmla="*/ 0 h 14"/>
                  <a:gd name="T2" fmla="*/ 25400 w 18"/>
                  <a:gd name="T3" fmla="*/ 0 h 14"/>
                  <a:gd name="T4" fmla="*/ 14288 w 18"/>
                  <a:gd name="T5" fmla="*/ 0 h 14"/>
                  <a:gd name="T6" fmla="*/ 14288 w 18"/>
                  <a:gd name="T7" fmla="*/ 22225 h 14"/>
                  <a:gd name="T8" fmla="*/ 3175 w 18"/>
                  <a:gd name="T9" fmla="*/ 22225 h 14"/>
                  <a:gd name="T10" fmla="*/ 28575 w 18"/>
                  <a:gd name="T11" fmla="*/ 22225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0" y="0"/>
                    </a:moveTo>
                    <a:lnTo>
                      <a:pt x="16" y="0"/>
                    </a:lnTo>
                    <a:lnTo>
                      <a:pt x="9" y="0"/>
                    </a:lnTo>
                    <a:lnTo>
                      <a:pt x="9" y="14"/>
                    </a:lnTo>
                    <a:lnTo>
                      <a:pt x="2" y="14"/>
                    </a:lnTo>
                    <a:lnTo>
                      <a:pt x="18" y="14"/>
                    </a:lnTo>
                  </a:path>
                </a:pathLst>
              </a:custGeom>
              <a:noFill/>
              <a:ln w="2">
                <a:solidFill>
                  <a:srgbClr val="FF9900"/>
                </a:solidFill>
                <a:round/>
                <a:headEnd/>
                <a:tailEnd/>
              </a:ln>
            </p:spPr>
            <p:txBody>
              <a:bodyPr/>
              <a:lstStyle/>
              <a:p>
                <a:endParaRPr lang="en-US"/>
              </a:p>
            </p:txBody>
          </p:sp>
          <p:sp>
            <p:nvSpPr>
              <p:cNvPr id="301" name="Freeform 7393"/>
              <p:cNvSpPr>
                <a:spLocks/>
              </p:cNvSpPr>
              <p:nvPr/>
            </p:nvSpPr>
            <p:spPr bwMode="auto">
              <a:xfrm>
                <a:off x="6273147" y="4465117"/>
                <a:ext cx="26988" cy="22225"/>
              </a:xfrm>
              <a:custGeom>
                <a:avLst/>
                <a:gdLst>
                  <a:gd name="T0" fmla="*/ 0 w 17"/>
                  <a:gd name="T1" fmla="*/ 0 h 14"/>
                  <a:gd name="T2" fmla="*/ 23813 w 17"/>
                  <a:gd name="T3" fmla="*/ 0 h 14"/>
                  <a:gd name="T4" fmla="*/ 14288 w 17"/>
                  <a:gd name="T5" fmla="*/ 0 h 14"/>
                  <a:gd name="T6" fmla="*/ 14288 w 17"/>
                  <a:gd name="T7" fmla="*/ 22225 h 14"/>
                  <a:gd name="T8" fmla="*/ 3175 w 17"/>
                  <a:gd name="T9" fmla="*/ 22225 h 14"/>
                  <a:gd name="T10" fmla="*/ 26988 w 17"/>
                  <a:gd name="T11" fmla="*/ 22225 h 14"/>
                  <a:gd name="T12" fmla="*/ 0 60000 65536"/>
                  <a:gd name="T13" fmla="*/ 0 60000 65536"/>
                  <a:gd name="T14" fmla="*/ 0 60000 65536"/>
                  <a:gd name="T15" fmla="*/ 0 60000 65536"/>
                  <a:gd name="T16" fmla="*/ 0 60000 65536"/>
                  <a:gd name="T17" fmla="*/ 0 60000 65536"/>
                  <a:gd name="T18" fmla="*/ 0 w 17"/>
                  <a:gd name="T19" fmla="*/ 0 h 14"/>
                  <a:gd name="T20" fmla="*/ 17 w 1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7" h="14">
                    <a:moveTo>
                      <a:pt x="0" y="0"/>
                    </a:moveTo>
                    <a:lnTo>
                      <a:pt x="15" y="0"/>
                    </a:lnTo>
                    <a:lnTo>
                      <a:pt x="9" y="0"/>
                    </a:lnTo>
                    <a:lnTo>
                      <a:pt x="9" y="14"/>
                    </a:lnTo>
                    <a:lnTo>
                      <a:pt x="2" y="14"/>
                    </a:lnTo>
                    <a:lnTo>
                      <a:pt x="17" y="14"/>
                    </a:lnTo>
                  </a:path>
                </a:pathLst>
              </a:custGeom>
              <a:noFill/>
              <a:ln w="2">
                <a:solidFill>
                  <a:srgbClr val="FF9900"/>
                </a:solidFill>
                <a:round/>
                <a:headEnd/>
                <a:tailEnd/>
              </a:ln>
            </p:spPr>
            <p:txBody>
              <a:bodyPr/>
              <a:lstStyle/>
              <a:p>
                <a:endParaRPr lang="en-US"/>
              </a:p>
            </p:txBody>
          </p:sp>
          <p:sp>
            <p:nvSpPr>
              <p:cNvPr id="302" name="Freeform 7394"/>
              <p:cNvSpPr>
                <a:spLocks/>
              </p:cNvSpPr>
              <p:nvPr/>
            </p:nvSpPr>
            <p:spPr bwMode="auto">
              <a:xfrm>
                <a:off x="6287435" y="4474642"/>
                <a:ext cx="26988" cy="23813"/>
              </a:xfrm>
              <a:custGeom>
                <a:avLst/>
                <a:gdLst>
                  <a:gd name="T0" fmla="*/ 0 w 17"/>
                  <a:gd name="T1" fmla="*/ 0 h 15"/>
                  <a:gd name="T2" fmla="*/ 23813 w 17"/>
                  <a:gd name="T3" fmla="*/ 0 h 15"/>
                  <a:gd name="T4" fmla="*/ 12700 w 17"/>
                  <a:gd name="T5" fmla="*/ 0 h 15"/>
                  <a:gd name="T6" fmla="*/ 12700 w 17"/>
                  <a:gd name="T7" fmla="*/ 23813 h 15"/>
                  <a:gd name="T8" fmla="*/ 1588 w 17"/>
                  <a:gd name="T9" fmla="*/ 23813 h 15"/>
                  <a:gd name="T10" fmla="*/ 26988 w 17"/>
                  <a:gd name="T11" fmla="*/ 23813 h 15"/>
                  <a:gd name="T12" fmla="*/ 0 60000 65536"/>
                  <a:gd name="T13" fmla="*/ 0 60000 65536"/>
                  <a:gd name="T14" fmla="*/ 0 60000 65536"/>
                  <a:gd name="T15" fmla="*/ 0 60000 65536"/>
                  <a:gd name="T16" fmla="*/ 0 60000 65536"/>
                  <a:gd name="T17" fmla="*/ 0 60000 65536"/>
                  <a:gd name="T18" fmla="*/ 0 w 17"/>
                  <a:gd name="T19" fmla="*/ 0 h 15"/>
                  <a:gd name="T20" fmla="*/ 17 w 1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7" h="15">
                    <a:moveTo>
                      <a:pt x="0" y="0"/>
                    </a:moveTo>
                    <a:lnTo>
                      <a:pt x="15" y="0"/>
                    </a:lnTo>
                    <a:lnTo>
                      <a:pt x="8" y="0"/>
                    </a:lnTo>
                    <a:lnTo>
                      <a:pt x="8" y="15"/>
                    </a:lnTo>
                    <a:lnTo>
                      <a:pt x="1" y="15"/>
                    </a:lnTo>
                    <a:lnTo>
                      <a:pt x="17" y="15"/>
                    </a:lnTo>
                  </a:path>
                </a:pathLst>
              </a:custGeom>
              <a:noFill/>
              <a:ln w="2">
                <a:solidFill>
                  <a:srgbClr val="FF9900"/>
                </a:solidFill>
                <a:round/>
                <a:headEnd/>
                <a:tailEnd/>
              </a:ln>
            </p:spPr>
            <p:txBody>
              <a:bodyPr/>
              <a:lstStyle/>
              <a:p>
                <a:endParaRPr lang="en-US"/>
              </a:p>
            </p:txBody>
          </p:sp>
          <p:sp>
            <p:nvSpPr>
              <p:cNvPr id="303" name="Freeform 7395"/>
              <p:cNvSpPr>
                <a:spLocks/>
              </p:cNvSpPr>
              <p:nvPr/>
            </p:nvSpPr>
            <p:spPr bwMode="auto">
              <a:xfrm>
                <a:off x="6303310" y="4482579"/>
                <a:ext cx="26988" cy="25400"/>
              </a:xfrm>
              <a:custGeom>
                <a:avLst/>
                <a:gdLst>
                  <a:gd name="T0" fmla="*/ 0 w 17"/>
                  <a:gd name="T1" fmla="*/ 0 h 16"/>
                  <a:gd name="T2" fmla="*/ 25400 w 17"/>
                  <a:gd name="T3" fmla="*/ 0 h 16"/>
                  <a:gd name="T4" fmla="*/ 14288 w 17"/>
                  <a:gd name="T5" fmla="*/ 0 h 16"/>
                  <a:gd name="T6" fmla="*/ 14288 w 17"/>
                  <a:gd name="T7" fmla="*/ 25400 h 16"/>
                  <a:gd name="T8" fmla="*/ 3175 w 17"/>
                  <a:gd name="T9" fmla="*/ 25400 h 16"/>
                  <a:gd name="T10" fmla="*/ 26988 w 17"/>
                  <a:gd name="T11" fmla="*/ 25400 h 16"/>
                  <a:gd name="T12" fmla="*/ 0 60000 65536"/>
                  <a:gd name="T13" fmla="*/ 0 60000 65536"/>
                  <a:gd name="T14" fmla="*/ 0 60000 65536"/>
                  <a:gd name="T15" fmla="*/ 0 60000 65536"/>
                  <a:gd name="T16" fmla="*/ 0 60000 65536"/>
                  <a:gd name="T17" fmla="*/ 0 60000 65536"/>
                  <a:gd name="T18" fmla="*/ 0 w 17"/>
                  <a:gd name="T19" fmla="*/ 0 h 16"/>
                  <a:gd name="T20" fmla="*/ 17 w 17"/>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7" h="16">
                    <a:moveTo>
                      <a:pt x="0" y="0"/>
                    </a:moveTo>
                    <a:lnTo>
                      <a:pt x="16" y="0"/>
                    </a:lnTo>
                    <a:lnTo>
                      <a:pt x="9" y="0"/>
                    </a:lnTo>
                    <a:lnTo>
                      <a:pt x="9" y="16"/>
                    </a:lnTo>
                    <a:lnTo>
                      <a:pt x="2" y="16"/>
                    </a:lnTo>
                    <a:lnTo>
                      <a:pt x="17" y="16"/>
                    </a:lnTo>
                  </a:path>
                </a:pathLst>
              </a:custGeom>
              <a:noFill/>
              <a:ln w="2">
                <a:solidFill>
                  <a:srgbClr val="FF9900"/>
                </a:solidFill>
                <a:round/>
                <a:headEnd/>
                <a:tailEnd/>
              </a:ln>
            </p:spPr>
            <p:txBody>
              <a:bodyPr/>
              <a:lstStyle/>
              <a:p>
                <a:endParaRPr lang="en-US"/>
              </a:p>
            </p:txBody>
          </p:sp>
          <p:sp>
            <p:nvSpPr>
              <p:cNvPr id="304" name="Freeform 7396"/>
              <p:cNvSpPr>
                <a:spLocks/>
              </p:cNvSpPr>
              <p:nvPr/>
            </p:nvSpPr>
            <p:spPr bwMode="auto">
              <a:xfrm>
                <a:off x="6319185" y="4490517"/>
                <a:ext cx="28575" cy="25400"/>
              </a:xfrm>
              <a:custGeom>
                <a:avLst/>
                <a:gdLst>
                  <a:gd name="T0" fmla="*/ 0 w 18"/>
                  <a:gd name="T1" fmla="*/ 0 h 16"/>
                  <a:gd name="T2" fmla="*/ 25400 w 18"/>
                  <a:gd name="T3" fmla="*/ 0 h 16"/>
                  <a:gd name="T4" fmla="*/ 14288 w 18"/>
                  <a:gd name="T5" fmla="*/ 0 h 16"/>
                  <a:gd name="T6" fmla="*/ 14288 w 18"/>
                  <a:gd name="T7" fmla="*/ 25400 h 16"/>
                  <a:gd name="T8" fmla="*/ 3175 w 18"/>
                  <a:gd name="T9" fmla="*/ 25400 h 16"/>
                  <a:gd name="T10" fmla="*/ 28575 w 18"/>
                  <a:gd name="T11" fmla="*/ 25400 h 16"/>
                  <a:gd name="T12" fmla="*/ 0 60000 65536"/>
                  <a:gd name="T13" fmla="*/ 0 60000 65536"/>
                  <a:gd name="T14" fmla="*/ 0 60000 65536"/>
                  <a:gd name="T15" fmla="*/ 0 60000 65536"/>
                  <a:gd name="T16" fmla="*/ 0 60000 65536"/>
                  <a:gd name="T17" fmla="*/ 0 60000 65536"/>
                  <a:gd name="T18" fmla="*/ 0 w 18"/>
                  <a:gd name="T19" fmla="*/ 0 h 16"/>
                  <a:gd name="T20" fmla="*/ 18 w 1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8" h="16">
                    <a:moveTo>
                      <a:pt x="0" y="0"/>
                    </a:moveTo>
                    <a:lnTo>
                      <a:pt x="16" y="0"/>
                    </a:lnTo>
                    <a:lnTo>
                      <a:pt x="9" y="0"/>
                    </a:lnTo>
                    <a:lnTo>
                      <a:pt x="9" y="16"/>
                    </a:lnTo>
                    <a:lnTo>
                      <a:pt x="2" y="16"/>
                    </a:lnTo>
                    <a:lnTo>
                      <a:pt x="18" y="16"/>
                    </a:lnTo>
                  </a:path>
                </a:pathLst>
              </a:custGeom>
              <a:noFill/>
              <a:ln w="2">
                <a:solidFill>
                  <a:srgbClr val="FF9900"/>
                </a:solidFill>
                <a:round/>
                <a:headEnd/>
                <a:tailEnd/>
              </a:ln>
            </p:spPr>
            <p:txBody>
              <a:bodyPr/>
              <a:lstStyle/>
              <a:p>
                <a:endParaRPr lang="en-US"/>
              </a:p>
            </p:txBody>
          </p:sp>
          <p:sp>
            <p:nvSpPr>
              <p:cNvPr id="305" name="Freeform 7397"/>
              <p:cNvSpPr>
                <a:spLocks/>
              </p:cNvSpPr>
              <p:nvPr/>
            </p:nvSpPr>
            <p:spPr bwMode="auto">
              <a:xfrm>
                <a:off x="6336647" y="4498454"/>
                <a:ext cx="26988" cy="25400"/>
              </a:xfrm>
              <a:custGeom>
                <a:avLst/>
                <a:gdLst>
                  <a:gd name="T0" fmla="*/ 0 w 17"/>
                  <a:gd name="T1" fmla="*/ 0 h 16"/>
                  <a:gd name="T2" fmla="*/ 25400 w 17"/>
                  <a:gd name="T3" fmla="*/ 0 h 16"/>
                  <a:gd name="T4" fmla="*/ 14288 w 17"/>
                  <a:gd name="T5" fmla="*/ 0 h 16"/>
                  <a:gd name="T6" fmla="*/ 14288 w 17"/>
                  <a:gd name="T7" fmla="*/ 25400 h 16"/>
                  <a:gd name="T8" fmla="*/ 3175 w 17"/>
                  <a:gd name="T9" fmla="*/ 25400 h 16"/>
                  <a:gd name="T10" fmla="*/ 26988 w 17"/>
                  <a:gd name="T11" fmla="*/ 25400 h 16"/>
                  <a:gd name="T12" fmla="*/ 0 60000 65536"/>
                  <a:gd name="T13" fmla="*/ 0 60000 65536"/>
                  <a:gd name="T14" fmla="*/ 0 60000 65536"/>
                  <a:gd name="T15" fmla="*/ 0 60000 65536"/>
                  <a:gd name="T16" fmla="*/ 0 60000 65536"/>
                  <a:gd name="T17" fmla="*/ 0 60000 65536"/>
                  <a:gd name="T18" fmla="*/ 0 w 17"/>
                  <a:gd name="T19" fmla="*/ 0 h 16"/>
                  <a:gd name="T20" fmla="*/ 17 w 17"/>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7" h="16">
                    <a:moveTo>
                      <a:pt x="0" y="0"/>
                    </a:moveTo>
                    <a:lnTo>
                      <a:pt x="16" y="0"/>
                    </a:lnTo>
                    <a:lnTo>
                      <a:pt x="9" y="0"/>
                    </a:lnTo>
                    <a:lnTo>
                      <a:pt x="9" y="16"/>
                    </a:lnTo>
                    <a:lnTo>
                      <a:pt x="2" y="16"/>
                    </a:lnTo>
                    <a:lnTo>
                      <a:pt x="17" y="16"/>
                    </a:lnTo>
                  </a:path>
                </a:pathLst>
              </a:custGeom>
              <a:noFill/>
              <a:ln w="2">
                <a:solidFill>
                  <a:srgbClr val="FF9900"/>
                </a:solidFill>
                <a:round/>
                <a:headEnd/>
                <a:tailEnd/>
              </a:ln>
            </p:spPr>
            <p:txBody>
              <a:bodyPr/>
              <a:lstStyle/>
              <a:p>
                <a:endParaRPr lang="en-US"/>
              </a:p>
            </p:txBody>
          </p:sp>
          <p:sp>
            <p:nvSpPr>
              <p:cNvPr id="306" name="Freeform 7398"/>
              <p:cNvSpPr>
                <a:spLocks/>
              </p:cNvSpPr>
              <p:nvPr/>
            </p:nvSpPr>
            <p:spPr bwMode="auto">
              <a:xfrm>
                <a:off x="6350935" y="4507979"/>
                <a:ext cx="26988" cy="23813"/>
              </a:xfrm>
              <a:custGeom>
                <a:avLst/>
                <a:gdLst>
                  <a:gd name="T0" fmla="*/ 0 w 17"/>
                  <a:gd name="T1" fmla="*/ 0 h 15"/>
                  <a:gd name="T2" fmla="*/ 23813 w 17"/>
                  <a:gd name="T3" fmla="*/ 0 h 15"/>
                  <a:gd name="T4" fmla="*/ 12700 w 17"/>
                  <a:gd name="T5" fmla="*/ 0 h 15"/>
                  <a:gd name="T6" fmla="*/ 12700 w 17"/>
                  <a:gd name="T7" fmla="*/ 23813 h 15"/>
                  <a:gd name="T8" fmla="*/ 1588 w 17"/>
                  <a:gd name="T9" fmla="*/ 23813 h 15"/>
                  <a:gd name="T10" fmla="*/ 26988 w 17"/>
                  <a:gd name="T11" fmla="*/ 23813 h 15"/>
                  <a:gd name="T12" fmla="*/ 0 60000 65536"/>
                  <a:gd name="T13" fmla="*/ 0 60000 65536"/>
                  <a:gd name="T14" fmla="*/ 0 60000 65536"/>
                  <a:gd name="T15" fmla="*/ 0 60000 65536"/>
                  <a:gd name="T16" fmla="*/ 0 60000 65536"/>
                  <a:gd name="T17" fmla="*/ 0 60000 65536"/>
                  <a:gd name="T18" fmla="*/ 0 w 17"/>
                  <a:gd name="T19" fmla="*/ 0 h 15"/>
                  <a:gd name="T20" fmla="*/ 17 w 1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7" h="15">
                    <a:moveTo>
                      <a:pt x="0" y="0"/>
                    </a:moveTo>
                    <a:lnTo>
                      <a:pt x="15" y="0"/>
                    </a:lnTo>
                    <a:lnTo>
                      <a:pt x="8" y="0"/>
                    </a:lnTo>
                    <a:lnTo>
                      <a:pt x="8" y="15"/>
                    </a:lnTo>
                    <a:lnTo>
                      <a:pt x="1" y="15"/>
                    </a:lnTo>
                    <a:lnTo>
                      <a:pt x="17" y="15"/>
                    </a:lnTo>
                  </a:path>
                </a:pathLst>
              </a:custGeom>
              <a:noFill/>
              <a:ln w="2">
                <a:solidFill>
                  <a:srgbClr val="FF9900"/>
                </a:solidFill>
                <a:round/>
                <a:headEnd/>
                <a:tailEnd/>
              </a:ln>
            </p:spPr>
            <p:txBody>
              <a:bodyPr/>
              <a:lstStyle/>
              <a:p>
                <a:endParaRPr lang="en-US"/>
              </a:p>
            </p:txBody>
          </p:sp>
          <p:sp>
            <p:nvSpPr>
              <p:cNvPr id="307" name="Freeform 7399"/>
              <p:cNvSpPr>
                <a:spLocks/>
              </p:cNvSpPr>
              <p:nvPr/>
            </p:nvSpPr>
            <p:spPr bwMode="auto">
              <a:xfrm>
                <a:off x="6366810" y="4515917"/>
                <a:ext cx="28575" cy="25400"/>
              </a:xfrm>
              <a:custGeom>
                <a:avLst/>
                <a:gdLst>
                  <a:gd name="T0" fmla="*/ 0 w 18"/>
                  <a:gd name="T1" fmla="*/ 0 h 16"/>
                  <a:gd name="T2" fmla="*/ 25400 w 18"/>
                  <a:gd name="T3" fmla="*/ 0 h 16"/>
                  <a:gd name="T4" fmla="*/ 14288 w 18"/>
                  <a:gd name="T5" fmla="*/ 0 h 16"/>
                  <a:gd name="T6" fmla="*/ 14288 w 18"/>
                  <a:gd name="T7" fmla="*/ 25400 h 16"/>
                  <a:gd name="T8" fmla="*/ 3175 w 18"/>
                  <a:gd name="T9" fmla="*/ 25400 h 16"/>
                  <a:gd name="T10" fmla="*/ 28575 w 18"/>
                  <a:gd name="T11" fmla="*/ 25400 h 16"/>
                  <a:gd name="T12" fmla="*/ 0 60000 65536"/>
                  <a:gd name="T13" fmla="*/ 0 60000 65536"/>
                  <a:gd name="T14" fmla="*/ 0 60000 65536"/>
                  <a:gd name="T15" fmla="*/ 0 60000 65536"/>
                  <a:gd name="T16" fmla="*/ 0 60000 65536"/>
                  <a:gd name="T17" fmla="*/ 0 60000 65536"/>
                  <a:gd name="T18" fmla="*/ 0 w 18"/>
                  <a:gd name="T19" fmla="*/ 0 h 16"/>
                  <a:gd name="T20" fmla="*/ 18 w 1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8" h="16">
                    <a:moveTo>
                      <a:pt x="0" y="0"/>
                    </a:moveTo>
                    <a:lnTo>
                      <a:pt x="16" y="0"/>
                    </a:lnTo>
                    <a:lnTo>
                      <a:pt x="9" y="0"/>
                    </a:lnTo>
                    <a:lnTo>
                      <a:pt x="9" y="16"/>
                    </a:lnTo>
                    <a:lnTo>
                      <a:pt x="2" y="16"/>
                    </a:lnTo>
                    <a:lnTo>
                      <a:pt x="18" y="16"/>
                    </a:lnTo>
                  </a:path>
                </a:pathLst>
              </a:custGeom>
              <a:noFill/>
              <a:ln w="2">
                <a:solidFill>
                  <a:srgbClr val="FF9900"/>
                </a:solidFill>
                <a:round/>
                <a:headEnd/>
                <a:tailEnd/>
              </a:ln>
            </p:spPr>
            <p:txBody>
              <a:bodyPr/>
              <a:lstStyle/>
              <a:p>
                <a:endParaRPr lang="en-US"/>
              </a:p>
            </p:txBody>
          </p:sp>
          <p:sp>
            <p:nvSpPr>
              <p:cNvPr id="308" name="Freeform 7400"/>
              <p:cNvSpPr>
                <a:spLocks/>
              </p:cNvSpPr>
              <p:nvPr/>
            </p:nvSpPr>
            <p:spPr bwMode="auto">
              <a:xfrm>
                <a:off x="6384272" y="4523854"/>
                <a:ext cx="26988" cy="25400"/>
              </a:xfrm>
              <a:custGeom>
                <a:avLst/>
                <a:gdLst>
                  <a:gd name="T0" fmla="*/ 0 w 17"/>
                  <a:gd name="T1" fmla="*/ 0 h 16"/>
                  <a:gd name="T2" fmla="*/ 23813 w 17"/>
                  <a:gd name="T3" fmla="*/ 0 h 16"/>
                  <a:gd name="T4" fmla="*/ 12700 w 17"/>
                  <a:gd name="T5" fmla="*/ 0 h 16"/>
                  <a:gd name="T6" fmla="*/ 12700 w 17"/>
                  <a:gd name="T7" fmla="*/ 25400 h 16"/>
                  <a:gd name="T8" fmla="*/ 1588 w 17"/>
                  <a:gd name="T9" fmla="*/ 25400 h 16"/>
                  <a:gd name="T10" fmla="*/ 26988 w 17"/>
                  <a:gd name="T11" fmla="*/ 25400 h 16"/>
                  <a:gd name="T12" fmla="*/ 0 60000 65536"/>
                  <a:gd name="T13" fmla="*/ 0 60000 65536"/>
                  <a:gd name="T14" fmla="*/ 0 60000 65536"/>
                  <a:gd name="T15" fmla="*/ 0 60000 65536"/>
                  <a:gd name="T16" fmla="*/ 0 60000 65536"/>
                  <a:gd name="T17" fmla="*/ 0 60000 65536"/>
                  <a:gd name="T18" fmla="*/ 0 w 17"/>
                  <a:gd name="T19" fmla="*/ 0 h 16"/>
                  <a:gd name="T20" fmla="*/ 17 w 17"/>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7" h="16">
                    <a:moveTo>
                      <a:pt x="0" y="0"/>
                    </a:moveTo>
                    <a:lnTo>
                      <a:pt x="15" y="0"/>
                    </a:lnTo>
                    <a:lnTo>
                      <a:pt x="8" y="0"/>
                    </a:lnTo>
                    <a:lnTo>
                      <a:pt x="8" y="16"/>
                    </a:lnTo>
                    <a:lnTo>
                      <a:pt x="1" y="16"/>
                    </a:lnTo>
                    <a:lnTo>
                      <a:pt x="17" y="16"/>
                    </a:lnTo>
                  </a:path>
                </a:pathLst>
              </a:custGeom>
              <a:noFill/>
              <a:ln w="2">
                <a:solidFill>
                  <a:srgbClr val="FF9900"/>
                </a:solidFill>
                <a:round/>
                <a:headEnd/>
                <a:tailEnd/>
              </a:ln>
            </p:spPr>
            <p:txBody>
              <a:bodyPr/>
              <a:lstStyle/>
              <a:p>
                <a:endParaRPr lang="en-US"/>
              </a:p>
            </p:txBody>
          </p:sp>
          <p:sp>
            <p:nvSpPr>
              <p:cNvPr id="309" name="Freeform 7401"/>
              <p:cNvSpPr>
                <a:spLocks/>
              </p:cNvSpPr>
              <p:nvPr/>
            </p:nvSpPr>
            <p:spPr bwMode="auto">
              <a:xfrm>
                <a:off x="6400147" y="4531792"/>
                <a:ext cx="28575" cy="28575"/>
              </a:xfrm>
              <a:custGeom>
                <a:avLst/>
                <a:gdLst>
                  <a:gd name="T0" fmla="*/ 0 w 18"/>
                  <a:gd name="T1" fmla="*/ 0 h 18"/>
                  <a:gd name="T2" fmla="*/ 25400 w 18"/>
                  <a:gd name="T3" fmla="*/ 0 h 18"/>
                  <a:gd name="T4" fmla="*/ 14288 w 18"/>
                  <a:gd name="T5" fmla="*/ 0 h 18"/>
                  <a:gd name="T6" fmla="*/ 14288 w 18"/>
                  <a:gd name="T7" fmla="*/ 28575 h 18"/>
                  <a:gd name="T8" fmla="*/ 3175 w 18"/>
                  <a:gd name="T9" fmla="*/ 28575 h 18"/>
                  <a:gd name="T10" fmla="*/ 28575 w 18"/>
                  <a:gd name="T11" fmla="*/ 28575 h 18"/>
                  <a:gd name="T12" fmla="*/ 0 60000 65536"/>
                  <a:gd name="T13" fmla="*/ 0 60000 65536"/>
                  <a:gd name="T14" fmla="*/ 0 60000 65536"/>
                  <a:gd name="T15" fmla="*/ 0 60000 65536"/>
                  <a:gd name="T16" fmla="*/ 0 60000 65536"/>
                  <a:gd name="T17" fmla="*/ 0 60000 65536"/>
                  <a:gd name="T18" fmla="*/ 0 w 18"/>
                  <a:gd name="T19" fmla="*/ 0 h 18"/>
                  <a:gd name="T20" fmla="*/ 18 w 18"/>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8" h="18">
                    <a:moveTo>
                      <a:pt x="0" y="0"/>
                    </a:moveTo>
                    <a:lnTo>
                      <a:pt x="16" y="0"/>
                    </a:lnTo>
                    <a:lnTo>
                      <a:pt x="9" y="0"/>
                    </a:lnTo>
                    <a:lnTo>
                      <a:pt x="9" y="18"/>
                    </a:lnTo>
                    <a:lnTo>
                      <a:pt x="2" y="18"/>
                    </a:lnTo>
                    <a:lnTo>
                      <a:pt x="18" y="18"/>
                    </a:lnTo>
                  </a:path>
                </a:pathLst>
              </a:custGeom>
              <a:noFill/>
              <a:ln w="2">
                <a:solidFill>
                  <a:srgbClr val="FF9900"/>
                </a:solidFill>
                <a:round/>
                <a:headEnd/>
                <a:tailEnd/>
              </a:ln>
            </p:spPr>
            <p:txBody>
              <a:bodyPr/>
              <a:lstStyle/>
              <a:p>
                <a:endParaRPr lang="en-US"/>
              </a:p>
            </p:txBody>
          </p:sp>
          <p:sp>
            <p:nvSpPr>
              <p:cNvPr id="310" name="Freeform 7402"/>
              <p:cNvSpPr>
                <a:spLocks/>
              </p:cNvSpPr>
              <p:nvPr/>
            </p:nvSpPr>
            <p:spPr bwMode="auto">
              <a:xfrm>
                <a:off x="6414435" y="4541317"/>
                <a:ext cx="26988" cy="26988"/>
              </a:xfrm>
              <a:custGeom>
                <a:avLst/>
                <a:gdLst>
                  <a:gd name="T0" fmla="*/ 0 w 17"/>
                  <a:gd name="T1" fmla="*/ 0 h 17"/>
                  <a:gd name="T2" fmla="*/ 25400 w 17"/>
                  <a:gd name="T3" fmla="*/ 0 h 17"/>
                  <a:gd name="T4" fmla="*/ 14288 w 17"/>
                  <a:gd name="T5" fmla="*/ 0 h 17"/>
                  <a:gd name="T6" fmla="*/ 14288 w 17"/>
                  <a:gd name="T7" fmla="*/ 26988 h 17"/>
                  <a:gd name="T8" fmla="*/ 3175 w 17"/>
                  <a:gd name="T9" fmla="*/ 26988 h 17"/>
                  <a:gd name="T10" fmla="*/ 26988 w 17"/>
                  <a:gd name="T11" fmla="*/ 26988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0" y="0"/>
                    </a:moveTo>
                    <a:lnTo>
                      <a:pt x="16" y="0"/>
                    </a:lnTo>
                    <a:lnTo>
                      <a:pt x="9" y="0"/>
                    </a:lnTo>
                    <a:lnTo>
                      <a:pt x="9" y="17"/>
                    </a:lnTo>
                    <a:lnTo>
                      <a:pt x="2" y="17"/>
                    </a:lnTo>
                    <a:lnTo>
                      <a:pt x="17" y="17"/>
                    </a:lnTo>
                  </a:path>
                </a:pathLst>
              </a:custGeom>
              <a:noFill/>
              <a:ln w="2">
                <a:solidFill>
                  <a:srgbClr val="FF9900"/>
                </a:solidFill>
                <a:round/>
                <a:headEnd/>
                <a:tailEnd/>
              </a:ln>
            </p:spPr>
            <p:txBody>
              <a:bodyPr/>
              <a:lstStyle/>
              <a:p>
                <a:endParaRPr lang="en-US"/>
              </a:p>
            </p:txBody>
          </p:sp>
          <p:sp>
            <p:nvSpPr>
              <p:cNvPr id="311" name="Freeform 7403"/>
              <p:cNvSpPr>
                <a:spLocks/>
              </p:cNvSpPr>
              <p:nvPr/>
            </p:nvSpPr>
            <p:spPr bwMode="auto">
              <a:xfrm>
                <a:off x="6430310" y="4549254"/>
                <a:ext cx="28575" cy="26988"/>
              </a:xfrm>
              <a:custGeom>
                <a:avLst/>
                <a:gdLst>
                  <a:gd name="T0" fmla="*/ 0 w 18"/>
                  <a:gd name="T1" fmla="*/ 0 h 17"/>
                  <a:gd name="T2" fmla="*/ 25400 w 18"/>
                  <a:gd name="T3" fmla="*/ 0 h 17"/>
                  <a:gd name="T4" fmla="*/ 14288 w 18"/>
                  <a:gd name="T5" fmla="*/ 0 h 17"/>
                  <a:gd name="T6" fmla="*/ 14288 w 18"/>
                  <a:gd name="T7" fmla="*/ 26988 h 17"/>
                  <a:gd name="T8" fmla="*/ 3175 w 18"/>
                  <a:gd name="T9" fmla="*/ 26988 h 17"/>
                  <a:gd name="T10" fmla="*/ 28575 w 18"/>
                  <a:gd name="T11" fmla="*/ 26988 h 17"/>
                  <a:gd name="T12" fmla="*/ 0 60000 65536"/>
                  <a:gd name="T13" fmla="*/ 0 60000 65536"/>
                  <a:gd name="T14" fmla="*/ 0 60000 65536"/>
                  <a:gd name="T15" fmla="*/ 0 60000 65536"/>
                  <a:gd name="T16" fmla="*/ 0 60000 65536"/>
                  <a:gd name="T17" fmla="*/ 0 60000 65536"/>
                  <a:gd name="T18" fmla="*/ 0 w 18"/>
                  <a:gd name="T19" fmla="*/ 0 h 17"/>
                  <a:gd name="T20" fmla="*/ 18 w 18"/>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8" h="17">
                    <a:moveTo>
                      <a:pt x="0" y="0"/>
                    </a:moveTo>
                    <a:lnTo>
                      <a:pt x="16" y="0"/>
                    </a:lnTo>
                    <a:lnTo>
                      <a:pt x="9" y="0"/>
                    </a:lnTo>
                    <a:lnTo>
                      <a:pt x="9" y="17"/>
                    </a:lnTo>
                    <a:lnTo>
                      <a:pt x="2" y="17"/>
                    </a:lnTo>
                    <a:lnTo>
                      <a:pt x="18" y="17"/>
                    </a:lnTo>
                  </a:path>
                </a:pathLst>
              </a:custGeom>
              <a:noFill/>
              <a:ln w="2">
                <a:solidFill>
                  <a:srgbClr val="FF9900"/>
                </a:solidFill>
                <a:round/>
                <a:headEnd/>
                <a:tailEnd/>
              </a:ln>
            </p:spPr>
            <p:txBody>
              <a:bodyPr/>
              <a:lstStyle/>
              <a:p>
                <a:endParaRPr lang="en-US"/>
              </a:p>
            </p:txBody>
          </p:sp>
          <p:sp>
            <p:nvSpPr>
              <p:cNvPr id="312" name="Freeform 7404"/>
              <p:cNvSpPr>
                <a:spLocks/>
              </p:cNvSpPr>
              <p:nvPr/>
            </p:nvSpPr>
            <p:spPr bwMode="auto">
              <a:xfrm>
                <a:off x="6447772" y="4557192"/>
                <a:ext cx="26988" cy="28575"/>
              </a:xfrm>
              <a:custGeom>
                <a:avLst/>
                <a:gdLst>
                  <a:gd name="T0" fmla="*/ 0 w 17"/>
                  <a:gd name="T1" fmla="*/ 0 h 18"/>
                  <a:gd name="T2" fmla="*/ 23813 w 17"/>
                  <a:gd name="T3" fmla="*/ 0 h 18"/>
                  <a:gd name="T4" fmla="*/ 14288 w 17"/>
                  <a:gd name="T5" fmla="*/ 0 h 18"/>
                  <a:gd name="T6" fmla="*/ 14288 w 17"/>
                  <a:gd name="T7" fmla="*/ 28575 h 18"/>
                  <a:gd name="T8" fmla="*/ 3175 w 17"/>
                  <a:gd name="T9" fmla="*/ 28575 h 18"/>
                  <a:gd name="T10" fmla="*/ 26988 w 17"/>
                  <a:gd name="T11" fmla="*/ 28575 h 18"/>
                  <a:gd name="T12" fmla="*/ 0 60000 65536"/>
                  <a:gd name="T13" fmla="*/ 0 60000 65536"/>
                  <a:gd name="T14" fmla="*/ 0 60000 65536"/>
                  <a:gd name="T15" fmla="*/ 0 60000 65536"/>
                  <a:gd name="T16" fmla="*/ 0 60000 65536"/>
                  <a:gd name="T17" fmla="*/ 0 60000 65536"/>
                  <a:gd name="T18" fmla="*/ 0 w 17"/>
                  <a:gd name="T19" fmla="*/ 0 h 18"/>
                  <a:gd name="T20" fmla="*/ 17 w 1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7" h="18">
                    <a:moveTo>
                      <a:pt x="0" y="0"/>
                    </a:moveTo>
                    <a:lnTo>
                      <a:pt x="15" y="0"/>
                    </a:lnTo>
                    <a:lnTo>
                      <a:pt x="9" y="0"/>
                    </a:lnTo>
                    <a:lnTo>
                      <a:pt x="9" y="18"/>
                    </a:lnTo>
                    <a:lnTo>
                      <a:pt x="2" y="18"/>
                    </a:lnTo>
                    <a:lnTo>
                      <a:pt x="17" y="18"/>
                    </a:lnTo>
                  </a:path>
                </a:pathLst>
              </a:custGeom>
              <a:noFill/>
              <a:ln w="2">
                <a:solidFill>
                  <a:srgbClr val="FF9900"/>
                </a:solidFill>
                <a:round/>
                <a:headEnd/>
                <a:tailEnd/>
              </a:ln>
            </p:spPr>
            <p:txBody>
              <a:bodyPr/>
              <a:lstStyle/>
              <a:p>
                <a:endParaRPr lang="en-US"/>
              </a:p>
            </p:txBody>
          </p:sp>
          <p:sp>
            <p:nvSpPr>
              <p:cNvPr id="313" name="Freeform 7405"/>
              <p:cNvSpPr>
                <a:spLocks/>
              </p:cNvSpPr>
              <p:nvPr/>
            </p:nvSpPr>
            <p:spPr bwMode="auto">
              <a:xfrm>
                <a:off x="6463647" y="4565129"/>
                <a:ext cx="28575" cy="31750"/>
              </a:xfrm>
              <a:custGeom>
                <a:avLst/>
                <a:gdLst>
                  <a:gd name="T0" fmla="*/ 0 w 18"/>
                  <a:gd name="T1" fmla="*/ 0 h 20"/>
                  <a:gd name="T2" fmla="*/ 25400 w 18"/>
                  <a:gd name="T3" fmla="*/ 0 h 20"/>
                  <a:gd name="T4" fmla="*/ 14288 w 18"/>
                  <a:gd name="T5" fmla="*/ 0 h 20"/>
                  <a:gd name="T6" fmla="*/ 14288 w 18"/>
                  <a:gd name="T7" fmla="*/ 31750 h 20"/>
                  <a:gd name="T8" fmla="*/ 3175 w 18"/>
                  <a:gd name="T9" fmla="*/ 31750 h 20"/>
                  <a:gd name="T10" fmla="*/ 28575 w 18"/>
                  <a:gd name="T11" fmla="*/ 31750 h 20"/>
                  <a:gd name="T12" fmla="*/ 0 60000 65536"/>
                  <a:gd name="T13" fmla="*/ 0 60000 65536"/>
                  <a:gd name="T14" fmla="*/ 0 60000 65536"/>
                  <a:gd name="T15" fmla="*/ 0 60000 65536"/>
                  <a:gd name="T16" fmla="*/ 0 60000 65536"/>
                  <a:gd name="T17" fmla="*/ 0 60000 65536"/>
                  <a:gd name="T18" fmla="*/ 0 w 18"/>
                  <a:gd name="T19" fmla="*/ 0 h 20"/>
                  <a:gd name="T20" fmla="*/ 18 w 18"/>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8" h="20">
                    <a:moveTo>
                      <a:pt x="0" y="0"/>
                    </a:moveTo>
                    <a:lnTo>
                      <a:pt x="16" y="0"/>
                    </a:lnTo>
                    <a:lnTo>
                      <a:pt x="9" y="0"/>
                    </a:lnTo>
                    <a:lnTo>
                      <a:pt x="9" y="20"/>
                    </a:lnTo>
                    <a:lnTo>
                      <a:pt x="2" y="20"/>
                    </a:lnTo>
                    <a:lnTo>
                      <a:pt x="18" y="20"/>
                    </a:lnTo>
                  </a:path>
                </a:pathLst>
              </a:custGeom>
              <a:noFill/>
              <a:ln w="2">
                <a:solidFill>
                  <a:srgbClr val="FF9900"/>
                </a:solidFill>
                <a:round/>
                <a:headEnd/>
                <a:tailEnd/>
              </a:ln>
            </p:spPr>
            <p:txBody>
              <a:bodyPr/>
              <a:lstStyle/>
              <a:p>
                <a:endParaRPr lang="en-US"/>
              </a:p>
            </p:txBody>
          </p:sp>
          <p:sp>
            <p:nvSpPr>
              <p:cNvPr id="314" name="Freeform 7406"/>
              <p:cNvSpPr>
                <a:spLocks/>
              </p:cNvSpPr>
              <p:nvPr/>
            </p:nvSpPr>
            <p:spPr bwMode="auto">
              <a:xfrm>
                <a:off x="6481110" y="4576242"/>
                <a:ext cx="26988" cy="31750"/>
              </a:xfrm>
              <a:custGeom>
                <a:avLst/>
                <a:gdLst>
                  <a:gd name="T0" fmla="*/ 0 w 17"/>
                  <a:gd name="T1" fmla="*/ 0 h 20"/>
                  <a:gd name="T2" fmla="*/ 23813 w 17"/>
                  <a:gd name="T3" fmla="*/ 0 h 20"/>
                  <a:gd name="T4" fmla="*/ 12700 w 17"/>
                  <a:gd name="T5" fmla="*/ 0 h 20"/>
                  <a:gd name="T6" fmla="*/ 12700 w 17"/>
                  <a:gd name="T7" fmla="*/ 31750 h 20"/>
                  <a:gd name="T8" fmla="*/ 1588 w 17"/>
                  <a:gd name="T9" fmla="*/ 31750 h 20"/>
                  <a:gd name="T10" fmla="*/ 26988 w 17"/>
                  <a:gd name="T11" fmla="*/ 31750 h 20"/>
                  <a:gd name="T12" fmla="*/ 0 60000 65536"/>
                  <a:gd name="T13" fmla="*/ 0 60000 65536"/>
                  <a:gd name="T14" fmla="*/ 0 60000 65536"/>
                  <a:gd name="T15" fmla="*/ 0 60000 65536"/>
                  <a:gd name="T16" fmla="*/ 0 60000 65536"/>
                  <a:gd name="T17" fmla="*/ 0 60000 65536"/>
                  <a:gd name="T18" fmla="*/ 0 w 17"/>
                  <a:gd name="T19" fmla="*/ 0 h 20"/>
                  <a:gd name="T20" fmla="*/ 17 w 17"/>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7" h="20">
                    <a:moveTo>
                      <a:pt x="0" y="0"/>
                    </a:moveTo>
                    <a:lnTo>
                      <a:pt x="15" y="0"/>
                    </a:lnTo>
                    <a:lnTo>
                      <a:pt x="8" y="0"/>
                    </a:lnTo>
                    <a:lnTo>
                      <a:pt x="8" y="20"/>
                    </a:lnTo>
                    <a:lnTo>
                      <a:pt x="1" y="20"/>
                    </a:lnTo>
                    <a:lnTo>
                      <a:pt x="17" y="20"/>
                    </a:lnTo>
                  </a:path>
                </a:pathLst>
              </a:custGeom>
              <a:noFill/>
              <a:ln w="2">
                <a:solidFill>
                  <a:srgbClr val="FF9900"/>
                </a:solidFill>
                <a:round/>
                <a:headEnd/>
                <a:tailEnd/>
              </a:ln>
            </p:spPr>
            <p:txBody>
              <a:bodyPr/>
              <a:lstStyle/>
              <a:p>
                <a:endParaRPr lang="en-US"/>
              </a:p>
            </p:txBody>
          </p:sp>
          <p:sp>
            <p:nvSpPr>
              <p:cNvPr id="315" name="Freeform 7407"/>
              <p:cNvSpPr>
                <a:spLocks/>
              </p:cNvSpPr>
              <p:nvPr/>
            </p:nvSpPr>
            <p:spPr bwMode="auto">
              <a:xfrm>
                <a:off x="6493810" y="4585767"/>
                <a:ext cx="28575" cy="30163"/>
              </a:xfrm>
              <a:custGeom>
                <a:avLst/>
                <a:gdLst>
                  <a:gd name="T0" fmla="*/ 0 w 18"/>
                  <a:gd name="T1" fmla="*/ 0 h 19"/>
                  <a:gd name="T2" fmla="*/ 25400 w 18"/>
                  <a:gd name="T3" fmla="*/ 0 h 19"/>
                  <a:gd name="T4" fmla="*/ 14288 w 18"/>
                  <a:gd name="T5" fmla="*/ 0 h 19"/>
                  <a:gd name="T6" fmla="*/ 14288 w 18"/>
                  <a:gd name="T7" fmla="*/ 30163 h 19"/>
                  <a:gd name="T8" fmla="*/ 3175 w 18"/>
                  <a:gd name="T9" fmla="*/ 30163 h 19"/>
                  <a:gd name="T10" fmla="*/ 28575 w 18"/>
                  <a:gd name="T11" fmla="*/ 30163 h 19"/>
                  <a:gd name="T12" fmla="*/ 0 60000 65536"/>
                  <a:gd name="T13" fmla="*/ 0 60000 65536"/>
                  <a:gd name="T14" fmla="*/ 0 60000 65536"/>
                  <a:gd name="T15" fmla="*/ 0 60000 65536"/>
                  <a:gd name="T16" fmla="*/ 0 60000 65536"/>
                  <a:gd name="T17" fmla="*/ 0 60000 65536"/>
                  <a:gd name="T18" fmla="*/ 0 w 18"/>
                  <a:gd name="T19" fmla="*/ 0 h 19"/>
                  <a:gd name="T20" fmla="*/ 18 w 18"/>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8" h="19">
                    <a:moveTo>
                      <a:pt x="0" y="0"/>
                    </a:moveTo>
                    <a:lnTo>
                      <a:pt x="16" y="0"/>
                    </a:lnTo>
                    <a:lnTo>
                      <a:pt x="9" y="0"/>
                    </a:lnTo>
                    <a:lnTo>
                      <a:pt x="9" y="19"/>
                    </a:lnTo>
                    <a:lnTo>
                      <a:pt x="2" y="19"/>
                    </a:lnTo>
                    <a:lnTo>
                      <a:pt x="18" y="19"/>
                    </a:lnTo>
                  </a:path>
                </a:pathLst>
              </a:custGeom>
              <a:noFill/>
              <a:ln w="2">
                <a:solidFill>
                  <a:srgbClr val="FF9900"/>
                </a:solidFill>
                <a:round/>
                <a:headEnd/>
                <a:tailEnd/>
              </a:ln>
            </p:spPr>
            <p:txBody>
              <a:bodyPr/>
              <a:lstStyle/>
              <a:p>
                <a:endParaRPr lang="en-US"/>
              </a:p>
            </p:txBody>
          </p:sp>
          <p:sp>
            <p:nvSpPr>
              <p:cNvPr id="316" name="Freeform 7408"/>
              <p:cNvSpPr>
                <a:spLocks/>
              </p:cNvSpPr>
              <p:nvPr/>
            </p:nvSpPr>
            <p:spPr bwMode="auto">
              <a:xfrm>
                <a:off x="6511272" y="4593704"/>
                <a:ext cx="26988" cy="33338"/>
              </a:xfrm>
              <a:custGeom>
                <a:avLst/>
                <a:gdLst>
                  <a:gd name="T0" fmla="*/ 0 w 17"/>
                  <a:gd name="T1" fmla="*/ 0 h 21"/>
                  <a:gd name="T2" fmla="*/ 25400 w 17"/>
                  <a:gd name="T3" fmla="*/ 0 h 21"/>
                  <a:gd name="T4" fmla="*/ 14288 w 17"/>
                  <a:gd name="T5" fmla="*/ 0 h 21"/>
                  <a:gd name="T6" fmla="*/ 14288 w 17"/>
                  <a:gd name="T7" fmla="*/ 33338 h 21"/>
                  <a:gd name="T8" fmla="*/ 3175 w 17"/>
                  <a:gd name="T9" fmla="*/ 33338 h 21"/>
                  <a:gd name="T10" fmla="*/ 26988 w 17"/>
                  <a:gd name="T11" fmla="*/ 33338 h 21"/>
                  <a:gd name="T12" fmla="*/ 0 60000 65536"/>
                  <a:gd name="T13" fmla="*/ 0 60000 65536"/>
                  <a:gd name="T14" fmla="*/ 0 60000 65536"/>
                  <a:gd name="T15" fmla="*/ 0 60000 65536"/>
                  <a:gd name="T16" fmla="*/ 0 60000 65536"/>
                  <a:gd name="T17" fmla="*/ 0 60000 65536"/>
                  <a:gd name="T18" fmla="*/ 0 w 17"/>
                  <a:gd name="T19" fmla="*/ 0 h 21"/>
                  <a:gd name="T20" fmla="*/ 17 w 1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7" h="21">
                    <a:moveTo>
                      <a:pt x="0" y="0"/>
                    </a:moveTo>
                    <a:lnTo>
                      <a:pt x="16" y="0"/>
                    </a:lnTo>
                    <a:lnTo>
                      <a:pt x="9" y="0"/>
                    </a:lnTo>
                    <a:lnTo>
                      <a:pt x="9" y="21"/>
                    </a:lnTo>
                    <a:lnTo>
                      <a:pt x="2" y="21"/>
                    </a:lnTo>
                    <a:lnTo>
                      <a:pt x="17" y="21"/>
                    </a:lnTo>
                  </a:path>
                </a:pathLst>
              </a:custGeom>
              <a:noFill/>
              <a:ln w="2">
                <a:solidFill>
                  <a:srgbClr val="FF9900"/>
                </a:solidFill>
                <a:round/>
                <a:headEnd/>
                <a:tailEnd/>
              </a:ln>
            </p:spPr>
            <p:txBody>
              <a:bodyPr/>
              <a:lstStyle/>
              <a:p>
                <a:endParaRPr lang="en-US"/>
              </a:p>
            </p:txBody>
          </p:sp>
          <p:sp>
            <p:nvSpPr>
              <p:cNvPr id="317" name="Freeform 7409"/>
              <p:cNvSpPr>
                <a:spLocks/>
              </p:cNvSpPr>
              <p:nvPr/>
            </p:nvSpPr>
            <p:spPr bwMode="auto">
              <a:xfrm>
                <a:off x="6527147" y="4604817"/>
                <a:ext cx="28575" cy="33338"/>
              </a:xfrm>
              <a:custGeom>
                <a:avLst/>
                <a:gdLst>
                  <a:gd name="T0" fmla="*/ 0 w 18"/>
                  <a:gd name="T1" fmla="*/ 0 h 21"/>
                  <a:gd name="T2" fmla="*/ 25400 w 18"/>
                  <a:gd name="T3" fmla="*/ 0 h 21"/>
                  <a:gd name="T4" fmla="*/ 14288 w 18"/>
                  <a:gd name="T5" fmla="*/ 0 h 21"/>
                  <a:gd name="T6" fmla="*/ 14288 w 18"/>
                  <a:gd name="T7" fmla="*/ 33338 h 21"/>
                  <a:gd name="T8" fmla="*/ 3175 w 18"/>
                  <a:gd name="T9" fmla="*/ 33338 h 21"/>
                  <a:gd name="T10" fmla="*/ 28575 w 18"/>
                  <a:gd name="T11" fmla="*/ 33338 h 21"/>
                  <a:gd name="T12" fmla="*/ 0 60000 65536"/>
                  <a:gd name="T13" fmla="*/ 0 60000 65536"/>
                  <a:gd name="T14" fmla="*/ 0 60000 65536"/>
                  <a:gd name="T15" fmla="*/ 0 60000 65536"/>
                  <a:gd name="T16" fmla="*/ 0 60000 65536"/>
                  <a:gd name="T17" fmla="*/ 0 60000 65536"/>
                  <a:gd name="T18" fmla="*/ 0 w 18"/>
                  <a:gd name="T19" fmla="*/ 0 h 21"/>
                  <a:gd name="T20" fmla="*/ 18 w 18"/>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8" h="21">
                    <a:moveTo>
                      <a:pt x="0" y="0"/>
                    </a:moveTo>
                    <a:lnTo>
                      <a:pt x="16" y="0"/>
                    </a:lnTo>
                    <a:lnTo>
                      <a:pt x="9" y="0"/>
                    </a:lnTo>
                    <a:lnTo>
                      <a:pt x="9" y="21"/>
                    </a:lnTo>
                    <a:lnTo>
                      <a:pt x="2" y="21"/>
                    </a:lnTo>
                    <a:lnTo>
                      <a:pt x="18" y="21"/>
                    </a:lnTo>
                  </a:path>
                </a:pathLst>
              </a:custGeom>
              <a:noFill/>
              <a:ln w="2">
                <a:solidFill>
                  <a:srgbClr val="FF9900"/>
                </a:solidFill>
                <a:round/>
                <a:headEnd/>
                <a:tailEnd/>
              </a:ln>
            </p:spPr>
            <p:txBody>
              <a:bodyPr/>
              <a:lstStyle/>
              <a:p>
                <a:endParaRPr lang="en-US"/>
              </a:p>
            </p:txBody>
          </p:sp>
          <p:sp>
            <p:nvSpPr>
              <p:cNvPr id="318" name="Freeform 7410"/>
              <p:cNvSpPr>
                <a:spLocks/>
              </p:cNvSpPr>
              <p:nvPr/>
            </p:nvSpPr>
            <p:spPr bwMode="auto">
              <a:xfrm>
                <a:off x="6544610" y="4612754"/>
                <a:ext cx="26988" cy="33338"/>
              </a:xfrm>
              <a:custGeom>
                <a:avLst/>
                <a:gdLst>
                  <a:gd name="T0" fmla="*/ 0 w 17"/>
                  <a:gd name="T1" fmla="*/ 0 h 21"/>
                  <a:gd name="T2" fmla="*/ 25400 w 17"/>
                  <a:gd name="T3" fmla="*/ 0 h 21"/>
                  <a:gd name="T4" fmla="*/ 14288 w 17"/>
                  <a:gd name="T5" fmla="*/ 0 h 21"/>
                  <a:gd name="T6" fmla="*/ 14288 w 17"/>
                  <a:gd name="T7" fmla="*/ 33338 h 21"/>
                  <a:gd name="T8" fmla="*/ 3175 w 17"/>
                  <a:gd name="T9" fmla="*/ 33338 h 21"/>
                  <a:gd name="T10" fmla="*/ 26988 w 17"/>
                  <a:gd name="T11" fmla="*/ 33338 h 21"/>
                  <a:gd name="T12" fmla="*/ 0 60000 65536"/>
                  <a:gd name="T13" fmla="*/ 0 60000 65536"/>
                  <a:gd name="T14" fmla="*/ 0 60000 65536"/>
                  <a:gd name="T15" fmla="*/ 0 60000 65536"/>
                  <a:gd name="T16" fmla="*/ 0 60000 65536"/>
                  <a:gd name="T17" fmla="*/ 0 60000 65536"/>
                  <a:gd name="T18" fmla="*/ 0 w 17"/>
                  <a:gd name="T19" fmla="*/ 0 h 21"/>
                  <a:gd name="T20" fmla="*/ 17 w 1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7" h="21">
                    <a:moveTo>
                      <a:pt x="0" y="0"/>
                    </a:moveTo>
                    <a:lnTo>
                      <a:pt x="16" y="0"/>
                    </a:lnTo>
                    <a:lnTo>
                      <a:pt x="9" y="0"/>
                    </a:lnTo>
                    <a:lnTo>
                      <a:pt x="9" y="21"/>
                    </a:lnTo>
                    <a:lnTo>
                      <a:pt x="2" y="21"/>
                    </a:lnTo>
                    <a:lnTo>
                      <a:pt x="17" y="21"/>
                    </a:lnTo>
                  </a:path>
                </a:pathLst>
              </a:custGeom>
              <a:noFill/>
              <a:ln w="2">
                <a:solidFill>
                  <a:srgbClr val="FF9900"/>
                </a:solidFill>
                <a:round/>
                <a:headEnd/>
                <a:tailEnd/>
              </a:ln>
            </p:spPr>
            <p:txBody>
              <a:bodyPr/>
              <a:lstStyle/>
              <a:p>
                <a:endParaRPr lang="en-US"/>
              </a:p>
            </p:txBody>
          </p:sp>
          <p:sp>
            <p:nvSpPr>
              <p:cNvPr id="319" name="Freeform 7411"/>
              <p:cNvSpPr>
                <a:spLocks/>
              </p:cNvSpPr>
              <p:nvPr/>
            </p:nvSpPr>
            <p:spPr bwMode="auto">
              <a:xfrm>
                <a:off x="6558897" y="4623867"/>
                <a:ext cx="26988" cy="36513"/>
              </a:xfrm>
              <a:custGeom>
                <a:avLst/>
                <a:gdLst>
                  <a:gd name="T0" fmla="*/ 0 w 17"/>
                  <a:gd name="T1" fmla="*/ 0 h 23"/>
                  <a:gd name="T2" fmla="*/ 23813 w 17"/>
                  <a:gd name="T3" fmla="*/ 0 h 23"/>
                  <a:gd name="T4" fmla="*/ 12700 w 17"/>
                  <a:gd name="T5" fmla="*/ 0 h 23"/>
                  <a:gd name="T6" fmla="*/ 12700 w 17"/>
                  <a:gd name="T7" fmla="*/ 36513 h 23"/>
                  <a:gd name="T8" fmla="*/ 1588 w 17"/>
                  <a:gd name="T9" fmla="*/ 36513 h 23"/>
                  <a:gd name="T10" fmla="*/ 26988 w 17"/>
                  <a:gd name="T11" fmla="*/ 36513 h 23"/>
                  <a:gd name="T12" fmla="*/ 0 60000 65536"/>
                  <a:gd name="T13" fmla="*/ 0 60000 65536"/>
                  <a:gd name="T14" fmla="*/ 0 60000 65536"/>
                  <a:gd name="T15" fmla="*/ 0 60000 65536"/>
                  <a:gd name="T16" fmla="*/ 0 60000 65536"/>
                  <a:gd name="T17" fmla="*/ 0 60000 65536"/>
                  <a:gd name="T18" fmla="*/ 0 w 17"/>
                  <a:gd name="T19" fmla="*/ 0 h 23"/>
                  <a:gd name="T20" fmla="*/ 17 w 17"/>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7" h="23">
                    <a:moveTo>
                      <a:pt x="0" y="0"/>
                    </a:moveTo>
                    <a:lnTo>
                      <a:pt x="15" y="0"/>
                    </a:lnTo>
                    <a:lnTo>
                      <a:pt x="8" y="0"/>
                    </a:lnTo>
                    <a:lnTo>
                      <a:pt x="8" y="23"/>
                    </a:lnTo>
                    <a:lnTo>
                      <a:pt x="1" y="23"/>
                    </a:lnTo>
                    <a:lnTo>
                      <a:pt x="17" y="23"/>
                    </a:lnTo>
                  </a:path>
                </a:pathLst>
              </a:custGeom>
              <a:noFill/>
              <a:ln w="2">
                <a:solidFill>
                  <a:srgbClr val="FF9900"/>
                </a:solidFill>
                <a:round/>
                <a:headEnd/>
                <a:tailEnd/>
              </a:ln>
            </p:spPr>
            <p:txBody>
              <a:bodyPr/>
              <a:lstStyle/>
              <a:p>
                <a:endParaRPr lang="en-US"/>
              </a:p>
            </p:txBody>
          </p:sp>
          <p:sp>
            <p:nvSpPr>
              <p:cNvPr id="320" name="Freeform 7412"/>
              <p:cNvSpPr>
                <a:spLocks/>
              </p:cNvSpPr>
              <p:nvPr/>
            </p:nvSpPr>
            <p:spPr bwMode="auto">
              <a:xfrm>
                <a:off x="6574772" y="4631804"/>
                <a:ext cx="28575" cy="36513"/>
              </a:xfrm>
              <a:custGeom>
                <a:avLst/>
                <a:gdLst>
                  <a:gd name="T0" fmla="*/ 0 w 18"/>
                  <a:gd name="T1" fmla="*/ 0 h 23"/>
                  <a:gd name="T2" fmla="*/ 25400 w 18"/>
                  <a:gd name="T3" fmla="*/ 0 h 23"/>
                  <a:gd name="T4" fmla="*/ 14288 w 18"/>
                  <a:gd name="T5" fmla="*/ 0 h 23"/>
                  <a:gd name="T6" fmla="*/ 14288 w 18"/>
                  <a:gd name="T7" fmla="*/ 36513 h 23"/>
                  <a:gd name="T8" fmla="*/ 3175 w 18"/>
                  <a:gd name="T9" fmla="*/ 36513 h 23"/>
                  <a:gd name="T10" fmla="*/ 28575 w 18"/>
                  <a:gd name="T11" fmla="*/ 36513 h 23"/>
                  <a:gd name="T12" fmla="*/ 0 60000 65536"/>
                  <a:gd name="T13" fmla="*/ 0 60000 65536"/>
                  <a:gd name="T14" fmla="*/ 0 60000 65536"/>
                  <a:gd name="T15" fmla="*/ 0 60000 65536"/>
                  <a:gd name="T16" fmla="*/ 0 60000 65536"/>
                  <a:gd name="T17" fmla="*/ 0 60000 65536"/>
                  <a:gd name="T18" fmla="*/ 0 w 18"/>
                  <a:gd name="T19" fmla="*/ 0 h 23"/>
                  <a:gd name="T20" fmla="*/ 18 w 18"/>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8" h="23">
                    <a:moveTo>
                      <a:pt x="0" y="0"/>
                    </a:moveTo>
                    <a:lnTo>
                      <a:pt x="16" y="0"/>
                    </a:lnTo>
                    <a:lnTo>
                      <a:pt x="9" y="0"/>
                    </a:lnTo>
                    <a:lnTo>
                      <a:pt x="9" y="23"/>
                    </a:lnTo>
                    <a:lnTo>
                      <a:pt x="2" y="23"/>
                    </a:lnTo>
                    <a:lnTo>
                      <a:pt x="18" y="23"/>
                    </a:lnTo>
                  </a:path>
                </a:pathLst>
              </a:custGeom>
              <a:noFill/>
              <a:ln w="2">
                <a:solidFill>
                  <a:srgbClr val="FF9900"/>
                </a:solidFill>
                <a:round/>
                <a:headEnd/>
                <a:tailEnd/>
              </a:ln>
            </p:spPr>
            <p:txBody>
              <a:bodyPr/>
              <a:lstStyle/>
              <a:p>
                <a:endParaRPr lang="en-US"/>
              </a:p>
            </p:txBody>
          </p:sp>
          <p:sp>
            <p:nvSpPr>
              <p:cNvPr id="321" name="Freeform 7413"/>
              <p:cNvSpPr>
                <a:spLocks/>
              </p:cNvSpPr>
              <p:nvPr/>
            </p:nvSpPr>
            <p:spPr bwMode="auto">
              <a:xfrm>
                <a:off x="6592235" y="4642917"/>
                <a:ext cx="26988" cy="39688"/>
              </a:xfrm>
              <a:custGeom>
                <a:avLst/>
                <a:gdLst>
                  <a:gd name="T0" fmla="*/ 0 w 17"/>
                  <a:gd name="T1" fmla="*/ 0 h 25"/>
                  <a:gd name="T2" fmla="*/ 23813 w 17"/>
                  <a:gd name="T3" fmla="*/ 0 h 25"/>
                  <a:gd name="T4" fmla="*/ 12700 w 17"/>
                  <a:gd name="T5" fmla="*/ 0 h 25"/>
                  <a:gd name="T6" fmla="*/ 12700 w 17"/>
                  <a:gd name="T7" fmla="*/ 39688 h 25"/>
                  <a:gd name="T8" fmla="*/ 1588 w 17"/>
                  <a:gd name="T9" fmla="*/ 39688 h 25"/>
                  <a:gd name="T10" fmla="*/ 26988 w 17"/>
                  <a:gd name="T11" fmla="*/ 39688 h 25"/>
                  <a:gd name="T12" fmla="*/ 0 60000 65536"/>
                  <a:gd name="T13" fmla="*/ 0 60000 65536"/>
                  <a:gd name="T14" fmla="*/ 0 60000 65536"/>
                  <a:gd name="T15" fmla="*/ 0 60000 65536"/>
                  <a:gd name="T16" fmla="*/ 0 60000 65536"/>
                  <a:gd name="T17" fmla="*/ 0 60000 65536"/>
                  <a:gd name="T18" fmla="*/ 0 w 17"/>
                  <a:gd name="T19" fmla="*/ 0 h 25"/>
                  <a:gd name="T20" fmla="*/ 17 w 17"/>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7" h="25">
                    <a:moveTo>
                      <a:pt x="0" y="0"/>
                    </a:moveTo>
                    <a:lnTo>
                      <a:pt x="15" y="0"/>
                    </a:lnTo>
                    <a:lnTo>
                      <a:pt x="8" y="0"/>
                    </a:lnTo>
                    <a:lnTo>
                      <a:pt x="8" y="25"/>
                    </a:lnTo>
                    <a:lnTo>
                      <a:pt x="1" y="25"/>
                    </a:lnTo>
                    <a:lnTo>
                      <a:pt x="17" y="25"/>
                    </a:lnTo>
                  </a:path>
                </a:pathLst>
              </a:custGeom>
              <a:noFill/>
              <a:ln w="2">
                <a:solidFill>
                  <a:srgbClr val="FF9900"/>
                </a:solidFill>
                <a:round/>
                <a:headEnd/>
                <a:tailEnd/>
              </a:ln>
            </p:spPr>
            <p:txBody>
              <a:bodyPr/>
              <a:lstStyle/>
              <a:p>
                <a:endParaRPr lang="en-US"/>
              </a:p>
            </p:txBody>
          </p:sp>
          <p:sp>
            <p:nvSpPr>
              <p:cNvPr id="322" name="Freeform 7414"/>
              <p:cNvSpPr>
                <a:spLocks/>
              </p:cNvSpPr>
              <p:nvPr/>
            </p:nvSpPr>
            <p:spPr bwMode="auto">
              <a:xfrm>
                <a:off x="6608110" y="4657204"/>
                <a:ext cx="28575" cy="39688"/>
              </a:xfrm>
              <a:custGeom>
                <a:avLst/>
                <a:gdLst>
                  <a:gd name="T0" fmla="*/ 0 w 18"/>
                  <a:gd name="T1" fmla="*/ 0 h 25"/>
                  <a:gd name="T2" fmla="*/ 25400 w 18"/>
                  <a:gd name="T3" fmla="*/ 0 h 25"/>
                  <a:gd name="T4" fmla="*/ 14288 w 18"/>
                  <a:gd name="T5" fmla="*/ 0 h 25"/>
                  <a:gd name="T6" fmla="*/ 14288 w 18"/>
                  <a:gd name="T7" fmla="*/ 39688 h 25"/>
                  <a:gd name="T8" fmla="*/ 3175 w 18"/>
                  <a:gd name="T9" fmla="*/ 39688 h 25"/>
                  <a:gd name="T10" fmla="*/ 28575 w 18"/>
                  <a:gd name="T11" fmla="*/ 39688 h 25"/>
                  <a:gd name="T12" fmla="*/ 0 60000 65536"/>
                  <a:gd name="T13" fmla="*/ 0 60000 65536"/>
                  <a:gd name="T14" fmla="*/ 0 60000 65536"/>
                  <a:gd name="T15" fmla="*/ 0 60000 65536"/>
                  <a:gd name="T16" fmla="*/ 0 60000 65536"/>
                  <a:gd name="T17" fmla="*/ 0 60000 65536"/>
                  <a:gd name="T18" fmla="*/ 0 w 18"/>
                  <a:gd name="T19" fmla="*/ 0 h 25"/>
                  <a:gd name="T20" fmla="*/ 18 w 18"/>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8" h="25">
                    <a:moveTo>
                      <a:pt x="0" y="0"/>
                    </a:moveTo>
                    <a:lnTo>
                      <a:pt x="16" y="0"/>
                    </a:lnTo>
                    <a:lnTo>
                      <a:pt x="9" y="0"/>
                    </a:lnTo>
                    <a:lnTo>
                      <a:pt x="9" y="25"/>
                    </a:lnTo>
                    <a:lnTo>
                      <a:pt x="2" y="25"/>
                    </a:lnTo>
                    <a:lnTo>
                      <a:pt x="18" y="25"/>
                    </a:lnTo>
                  </a:path>
                </a:pathLst>
              </a:custGeom>
              <a:noFill/>
              <a:ln w="2">
                <a:solidFill>
                  <a:srgbClr val="FF9900"/>
                </a:solidFill>
                <a:round/>
                <a:headEnd/>
                <a:tailEnd/>
              </a:ln>
            </p:spPr>
            <p:txBody>
              <a:bodyPr/>
              <a:lstStyle/>
              <a:p>
                <a:endParaRPr lang="en-US"/>
              </a:p>
            </p:txBody>
          </p:sp>
          <p:sp>
            <p:nvSpPr>
              <p:cNvPr id="323" name="Freeform 7415"/>
              <p:cNvSpPr>
                <a:spLocks/>
              </p:cNvSpPr>
              <p:nvPr/>
            </p:nvSpPr>
            <p:spPr bwMode="auto">
              <a:xfrm>
                <a:off x="6622397" y="4665142"/>
                <a:ext cx="26988" cy="42863"/>
              </a:xfrm>
              <a:custGeom>
                <a:avLst/>
                <a:gdLst>
                  <a:gd name="T0" fmla="*/ 0 w 17"/>
                  <a:gd name="T1" fmla="*/ 0 h 27"/>
                  <a:gd name="T2" fmla="*/ 23813 w 17"/>
                  <a:gd name="T3" fmla="*/ 0 h 27"/>
                  <a:gd name="T4" fmla="*/ 14288 w 17"/>
                  <a:gd name="T5" fmla="*/ 0 h 27"/>
                  <a:gd name="T6" fmla="*/ 14288 w 17"/>
                  <a:gd name="T7" fmla="*/ 42863 h 27"/>
                  <a:gd name="T8" fmla="*/ 3175 w 17"/>
                  <a:gd name="T9" fmla="*/ 42863 h 27"/>
                  <a:gd name="T10" fmla="*/ 26988 w 17"/>
                  <a:gd name="T11" fmla="*/ 42863 h 27"/>
                  <a:gd name="T12" fmla="*/ 0 60000 65536"/>
                  <a:gd name="T13" fmla="*/ 0 60000 65536"/>
                  <a:gd name="T14" fmla="*/ 0 60000 65536"/>
                  <a:gd name="T15" fmla="*/ 0 60000 65536"/>
                  <a:gd name="T16" fmla="*/ 0 60000 65536"/>
                  <a:gd name="T17" fmla="*/ 0 60000 65536"/>
                  <a:gd name="T18" fmla="*/ 0 w 17"/>
                  <a:gd name="T19" fmla="*/ 0 h 27"/>
                  <a:gd name="T20" fmla="*/ 17 w 17"/>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17" h="27">
                    <a:moveTo>
                      <a:pt x="0" y="0"/>
                    </a:moveTo>
                    <a:lnTo>
                      <a:pt x="15" y="0"/>
                    </a:lnTo>
                    <a:lnTo>
                      <a:pt x="9" y="0"/>
                    </a:lnTo>
                    <a:lnTo>
                      <a:pt x="9" y="27"/>
                    </a:lnTo>
                    <a:lnTo>
                      <a:pt x="2" y="27"/>
                    </a:lnTo>
                    <a:lnTo>
                      <a:pt x="17" y="27"/>
                    </a:lnTo>
                  </a:path>
                </a:pathLst>
              </a:custGeom>
              <a:noFill/>
              <a:ln w="2">
                <a:solidFill>
                  <a:srgbClr val="FF9900"/>
                </a:solidFill>
                <a:round/>
                <a:headEnd/>
                <a:tailEnd/>
              </a:ln>
            </p:spPr>
            <p:txBody>
              <a:bodyPr/>
              <a:lstStyle/>
              <a:p>
                <a:endParaRPr lang="en-US"/>
              </a:p>
            </p:txBody>
          </p:sp>
          <p:sp>
            <p:nvSpPr>
              <p:cNvPr id="324" name="Freeform 7416"/>
              <p:cNvSpPr>
                <a:spLocks/>
              </p:cNvSpPr>
              <p:nvPr/>
            </p:nvSpPr>
            <p:spPr bwMode="auto">
              <a:xfrm>
                <a:off x="6638272" y="4674667"/>
                <a:ext cx="28575" cy="41275"/>
              </a:xfrm>
              <a:custGeom>
                <a:avLst/>
                <a:gdLst>
                  <a:gd name="T0" fmla="*/ 0 w 18"/>
                  <a:gd name="T1" fmla="*/ 0 h 26"/>
                  <a:gd name="T2" fmla="*/ 25400 w 18"/>
                  <a:gd name="T3" fmla="*/ 0 h 26"/>
                  <a:gd name="T4" fmla="*/ 14288 w 18"/>
                  <a:gd name="T5" fmla="*/ 0 h 26"/>
                  <a:gd name="T6" fmla="*/ 14288 w 18"/>
                  <a:gd name="T7" fmla="*/ 41275 h 26"/>
                  <a:gd name="T8" fmla="*/ 3175 w 18"/>
                  <a:gd name="T9" fmla="*/ 41275 h 26"/>
                  <a:gd name="T10" fmla="*/ 28575 w 18"/>
                  <a:gd name="T11" fmla="*/ 41275 h 26"/>
                  <a:gd name="T12" fmla="*/ 0 60000 65536"/>
                  <a:gd name="T13" fmla="*/ 0 60000 65536"/>
                  <a:gd name="T14" fmla="*/ 0 60000 65536"/>
                  <a:gd name="T15" fmla="*/ 0 60000 65536"/>
                  <a:gd name="T16" fmla="*/ 0 60000 65536"/>
                  <a:gd name="T17" fmla="*/ 0 60000 65536"/>
                  <a:gd name="T18" fmla="*/ 0 w 18"/>
                  <a:gd name="T19" fmla="*/ 0 h 26"/>
                  <a:gd name="T20" fmla="*/ 18 w 18"/>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8" h="26">
                    <a:moveTo>
                      <a:pt x="0" y="0"/>
                    </a:moveTo>
                    <a:lnTo>
                      <a:pt x="16" y="0"/>
                    </a:lnTo>
                    <a:lnTo>
                      <a:pt x="9" y="0"/>
                    </a:lnTo>
                    <a:lnTo>
                      <a:pt x="9" y="26"/>
                    </a:lnTo>
                    <a:lnTo>
                      <a:pt x="2" y="26"/>
                    </a:lnTo>
                    <a:lnTo>
                      <a:pt x="18" y="26"/>
                    </a:lnTo>
                  </a:path>
                </a:pathLst>
              </a:custGeom>
              <a:noFill/>
              <a:ln w="2">
                <a:solidFill>
                  <a:srgbClr val="FF9900"/>
                </a:solidFill>
                <a:round/>
                <a:headEnd/>
                <a:tailEnd/>
              </a:ln>
            </p:spPr>
            <p:txBody>
              <a:bodyPr/>
              <a:lstStyle/>
              <a:p>
                <a:endParaRPr lang="en-US"/>
              </a:p>
            </p:txBody>
          </p:sp>
          <p:sp>
            <p:nvSpPr>
              <p:cNvPr id="325" name="Freeform 7417"/>
              <p:cNvSpPr>
                <a:spLocks/>
              </p:cNvSpPr>
              <p:nvPr/>
            </p:nvSpPr>
            <p:spPr bwMode="auto">
              <a:xfrm>
                <a:off x="6655735" y="4682604"/>
                <a:ext cx="26988" cy="44450"/>
              </a:xfrm>
              <a:custGeom>
                <a:avLst/>
                <a:gdLst>
                  <a:gd name="T0" fmla="*/ 0 w 17"/>
                  <a:gd name="T1" fmla="*/ 0 h 28"/>
                  <a:gd name="T2" fmla="*/ 23813 w 17"/>
                  <a:gd name="T3" fmla="*/ 0 h 28"/>
                  <a:gd name="T4" fmla="*/ 12700 w 17"/>
                  <a:gd name="T5" fmla="*/ 0 h 28"/>
                  <a:gd name="T6" fmla="*/ 12700 w 17"/>
                  <a:gd name="T7" fmla="*/ 44450 h 28"/>
                  <a:gd name="T8" fmla="*/ 1588 w 17"/>
                  <a:gd name="T9" fmla="*/ 44450 h 28"/>
                  <a:gd name="T10" fmla="*/ 26988 w 17"/>
                  <a:gd name="T11" fmla="*/ 44450 h 28"/>
                  <a:gd name="T12" fmla="*/ 0 60000 65536"/>
                  <a:gd name="T13" fmla="*/ 0 60000 65536"/>
                  <a:gd name="T14" fmla="*/ 0 60000 65536"/>
                  <a:gd name="T15" fmla="*/ 0 60000 65536"/>
                  <a:gd name="T16" fmla="*/ 0 60000 65536"/>
                  <a:gd name="T17" fmla="*/ 0 60000 65536"/>
                  <a:gd name="T18" fmla="*/ 0 w 17"/>
                  <a:gd name="T19" fmla="*/ 0 h 28"/>
                  <a:gd name="T20" fmla="*/ 17 w 1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7" h="28">
                    <a:moveTo>
                      <a:pt x="0" y="0"/>
                    </a:moveTo>
                    <a:lnTo>
                      <a:pt x="15" y="0"/>
                    </a:lnTo>
                    <a:lnTo>
                      <a:pt x="8" y="0"/>
                    </a:lnTo>
                    <a:lnTo>
                      <a:pt x="8" y="28"/>
                    </a:lnTo>
                    <a:lnTo>
                      <a:pt x="1" y="28"/>
                    </a:lnTo>
                    <a:lnTo>
                      <a:pt x="17" y="28"/>
                    </a:lnTo>
                  </a:path>
                </a:pathLst>
              </a:custGeom>
              <a:noFill/>
              <a:ln w="2">
                <a:solidFill>
                  <a:srgbClr val="FF9900"/>
                </a:solidFill>
                <a:round/>
                <a:headEnd/>
                <a:tailEnd/>
              </a:ln>
            </p:spPr>
            <p:txBody>
              <a:bodyPr/>
              <a:lstStyle/>
              <a:p>
                <a:endParaRPr lang="en-US"/>
              </a:p>
            </p:txBody>
          </p:sp>
          <p:sp>
            <p:nvSpPr>
              <p:cNvPr id="326" name="Freeform 7418"/>
              <p:cNvSpPr>
                <a:spLocks/>
              </p:cNvSpPr>
              <p:nvPr/>
            </p:nvSpPr>
            <p:spPr bwMode="auto">
              <a:xfrm>
                <a:off x="6671610" y="4690542"/>
                <a:ext cx="28575" cy="44450"/>
              </a:xfrm>
              <a:custGeom>
                <a:avLst/>
                <a:gdLst>
                  <a:gd name="T0" fmla="*/ 0 w 18"/>
                  <a:gd name="T1" fmla="*/ 0 h 28"/>
                  <a:gd name="T2" fmla="*/ 25400 w 18"/>
                  <a:gd name="T3" fmla="*/ 0 h 28"/>
                  <a:gd name="T4" fmla="*/ 14288 w 18"/>
                  <a:gd name="T5" fmla="*/ 0 h 28"/>
                  <a:gd name="T6" fmla="*/ 14288 w 18"/>
                  <a:gd name="T7" fmla="*/ 44450 h 28"/>
                  <a:gd name="T8" fmla="*/ 3175 w 18"/>
                  <a:gd name="T9" fmla="*/ 44450 h 28"/>
                  <a:gd name="T10" fmla="*/ 28575 w 18"/>
                  <a:gd name="T11" fmla="*/ 44450 h 28"/>
                  <a:gd name="T12" fmla="*/ 0 60000 65536"/>
                  <a:gd name="T13" fmla="*/ 0 60000 65536"/>
                  <a:gd name="T14" fmla="*/ 0 60000 65536"/>
                  <a:gd name="T15" fmla="*/ 0 60000 65536"/>
                  <a:gd name="T16" fmla="*/ 0 60000 65536"/>
                  <a:gd name="T17" fmla="*/ 0 60000 65536"/>
                  <a:gd name="T18" fmla="*/ 0 w 18"/>
                  <a:gd name="T19" fmla="*/ 0 h 28"/>
                  <a:gd name="T20" fmla="*/ 18 w 18"/>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8" h="28">
                    <a:moveTo>
                      <a:pt x="0" y="0"/>
                    </a:moveTo>
                    <a:lnTo>
                      <a:pt x="16" y="0"/>
                    </a:lnTo>
                    <a:lnTo>
                      <a:pt x="9" y="0"/>
                    </a:lnTo>
                    <a:lnTo>
                      <a:pt x="9" y="28"/>
                    </a:lnTo>
                    <a:lnTo>
                      <a:pt x="2" y="28"/>
                    </a:lnTo>
                    <a:lnTo>
                      <a:pt x="18" y="28"/>
                    </a:lnTo>
                  </a:path>
                </a:pathLst>
              </a:custGeom>
              <a:noFill/>
              <a:ln w="2">
                <a:solidFill>
                  <a:srgbClr val="FF9900"/>
                </a:solidFill>
                <a:round/>
                <a:headEnd/>
                <a:tailEnd/>
              </a:ln>
            </p:spPr>
            <p:txBody>
              <a:bodyPr/>
              <a:lstStyle/>
              <a:p>
                <a:endParaRPr lang="en-US"/>
              </a:p>
            </p:txBody>
          </p:sp>
          <p:sp>
            <p:nvSpPr>
              <p:cNvPr id="327" name="Freeform 7419"/>
              <p:cNvSpPr>
                <a:spLocks/>
              </p:cNvSpPr>
              <p:nvPr/>
            </p:nvSpPr>
            <p:spPr bwMode="auto">
              <a:xfrm>
                <a:off x="6685897" y="4698479"/>
                <a:ext cx="26988" cy="47625"/>
              </a:xfrm>
              <a:custGeom>
                <a:avLst/>
                <a:gdLst>
                  <a:gd name="T0" fmla="*/ 0 w 17"/>
                  <a:gd name="T1" fmla="*/ 0 h 30"/>
                  <a:gd name="T2" fmla="*/ 25400 w 17"/>
                  <a:gd name="T3" fmla="*/ 0 h 30"/>
                  <a:gd name="T4" fmla="*/ 14288 w 17"/>
                  <a:gd name="T5" fmla="*/ 0 h 30"/>
                  <a:gd name="T6" fmla="*/ 14288 w 17"/>
                  <a:gd name="T7" fmla="*/ 47625 h 30"/>
                  <a:gd name="T8" fmla="*/ 3175 w 17"/>
                  <a:gd name="T9" fmla="*/ 47625 h 30"/>
                  <a:gd name="T10" fmla="*/ 26988 w 17"/>
                  <a:gd name="T11" fmla="*/ 47625 h 30"/>
                  <a:gd name="T12" fmla="*/ 0 60000 65536"/>
                  <a:gd name="T13" fmla="*/ 0 60000 65536"/>
                  <a:gd name="T14" fmla="*/ 0 60000 65536"/>
                  <a:gd name="T15" fmla="*/ 0 60000 65536"/>
                  <a:gd name="T16" fmla="*/ 0 60000 65536"/>
                  <a:gd name="T17" fmla="*/ 0 60000 65536"/>
                  <a:gd name="T18" fmla="*/ 0 w 17"/>
                  <a:gd name="T19" fmla="*/ 0 h 30"/>
                  <a:gd name="T20" fmla="*/ 17 w 17"/>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7" h="30">
                    <a:moveTo>
                      <a:pt x="0" y="0"/>
                    </a:moveTo>
                    <a:lnTo>
                      <a:pt x="16" y="0"/>
                    </a:lnTo>
                    <a:lnTo>
                      <a:pt x="9" y="0"/>
                    </a:lnTo>
                    <a:lnTo>
                      <a:pt x="9" y="30"/>
                    </a:lnTo>
                    <a:lnTo>
                      <a:pt x="2" y="30"/>
                    </a:lnTo>
                    <a:lnTo>
                      <a:pt x="17" y="30"/>
                    </a:lnTo>
                  </a:path>
                </a:pathLst>
              </a:custGeom>
              <a:noFill/>
              <a:ln w="2">
                <a:solidFill>
                  <a:srgbClr val="FF9900"/>
                </a:solidFill>
                <a:round/>
                <a:headEnd/>
                <a:tailEnd/>
              </a:ln>
            </p:spPr>
            <p:txBody>
              <a:bodyPr/>
              <a:lstStyle/>
              <a:p>
                <a:endParaRPr lang="en-US"/>
              </a:p>
            </p:txBody>
          </p:sp>
          <p:sp>
            <p:nvSpPr>
              <p:cNvPr id="328" name="Freeform 7420"/>
              <p:cNvSpPr>
                <a:spLocks/>
              </p:cNvSpPr>
              <p:nvPr/>
            </p:nvSpPr>
            <p:spPr bwMode="auto">
              <a:xfrm>
                <a:off x="6701772" y="4709592"/>
                <a:ext cx="28575" cy="50800"/>
              </a:xfrm>
              <a:custGeom>
                <a:avLst/>
                <a:gdLst>
                  <a:gd name="T0" fmla="*/ 0 w 18"/>
                  <a:gd name="T1" fmla="*/ 0 h 32"/>
                  <a:gd name="T2" fmla="*/ 25400 w 18"/>
                  <a:gd name="T3" fmla="*/ 0 h 32"/>
                  <a:gd name="T4" fmla="*/ 14288 w 18"/>
                  <a:gd name="T5" fmla="*/ 0 h 32"/>
                  <a:gd name="T6" fmla="*/ 14288 w 18"/>
                  <a:gd name="T7" fmla="*/ 50800 h 32"/>
                  <a:gd name="T8" fmla="*/ 3175 w 18"/>
                  <a:gd name="T9" fmla="*/ 50800 h 32"/>
                  <a:gd name="T10" fmla="*/ 28575 w 18"/>
                  <a:gd name="T11" fmla="*/ 50800 h 32"/>
                  <a:gd name="T12" fmla="*/ 0 60000 65536"/>
                  <a:gd name="T13" fmla="*/ 0 60000 65536"/>
                  <a:gd name="T14" fmla="*/ 0 60000 65536"/>
                  <a:gd name="T15" fmla="*/ 0 60000 65536"/>
                  <a:gd name="T16" fmla="*/ 0 60000 65536"/>
                  <a:gd name="T17" fmla="*/ 0 60000 65536"/>
                  <a:gd name="T18" fmla="*/ 0 w 18"/>
                  <a:gd name="T19" fmla="*/ 0 h 32"/>
                  <a:gd name="T20" fmla="*/ 18 w 18"/>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8" h="32">
                    <a:moveTo>
                      <a:pt x="0" y="0"/>
                    </a:moveTo>
                    <a:lnTo>
                      <a:pt x="16" y="0"/>
                    </a:lnTo>
                    <a:lnTo>
                      <a:pt x="9" y="0"/>
                    </a:lnTo>
                    <a:lnTo>
                      <a:pt x="9" y="32"/>
                    </a:lnTo>
                    <a:lnTo>
                      <a:pt x="2" y="32"/>
                    </a:lnTo>
                    <a:lnTo>
                      <a:pt x="18" y="32"/>
                    </a:lnTo>
                  </a:path>
                </a:pathLst>
              </a:custGeom>
              <a:noFill/>
              <a:ln w="2">
                <a:solidFill>
                  <a:srgbClr val="FF9900"/>
                </a:solidFill>
                <a:round/>
                <a:headEnd/>
                <a:tailEnd/>
              </a:ln>
            </p:spPr>
            <p:txBody>
              <a:bodyPr/>
              <a:lstStyle/>
              <a:p>
                <a:endParaRPr lang="en-US"/>
              </a:p>
            </p:txBody>
          </p:sp>
          <p:sp>
            <p:nvSpPr>
              <p:cNvPr id="329" name="Freeform 7421"/>
              <p:cNvSpPr>
                <a:spLocks/>
              </p:cNvSpPr>
              <p:nvPr/>
            </p:nvSpPr>
            <p:spPr bwMode="auto">
              <a:xfrm>
                <a:off x="6719235" y="4720704"/>
                <a:ext cx="26988" cy="52388"/>
              </a:xfrm>
              <a:custGeom>
                <a:avLst/>
                <a:gdLst>
                  <a:gd name="T0" fmla="*/ 0 w 17"/>
                  <a:gd name="T1" fmla="*/ 0 h 33"/>
                  <a:gd name="T2" fmla="*/ 25400 w 17"/>
                  <a:gd name="T3" fmla="*/ 0 h 33"/>
                  <a:gd name="T4" fmla="*/ 14288 w 17"/>
                  <a:gd name="T5" fmla="*/ 0 h 33"/>
                  <a:gd name="T6" fmla="*/ 14288 w 17"/>
                  <a:gd name="T7" fmla="*/ 52388 h 33"/>
                  <a:gd name="T8" fmla="*/ 3175 w 17"/>
                  <a:gd name="T9" fmla="*/ 52388 h 33"/>
                  <a:gd name="T10" fmla="*/ 26988 w 17"/>
                  <a:gd name="T11" fmla="*/ 52388 h 33"/>
                  <a:gd name="T12" fmla="*/ 0 60000 65536"/>
                  <a:gd name="T13" fmla="*/ 0 60000 65536"/>
                  <a:gd name="T14" fmla="*/ 0 60000 65536"/>
                  <a:gd name="T15" fmla="*/ 0 60000 65536"/>
                  <a:gd name="T16" fmla="*/ 0 60000 65536"/>
                  <a:gd name="T17" fmla="*/ 0 60000 65536"/>
                  <a:gd name="T18" fmla="*/ 0 w 17"/>
                  <a:gd name="T19" fmla="*/ 0 h 33"/>
                  <a:gd name="T20" fmla="*/ 17 w 17"/>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17" h="33">
                    <a:moveTo>
                      <a:pt x="0" y="0"/>
                    </a:moveTo>
                    <a:lnTo>
                      <a:pt x="16" y="0"/>
                    </a:lnTo>
                    <a:lnTo>
                      <a:pt x="9" y="0"/>
                    </a:lnTo>
                    <a:lnTo>
                      <a:pt x="9" y="33"/>
                    </a:lnTo>
                    <a:lnTo>
                      <a:pt x="2" y="33"/>
                    </a:lnTo>
                    <a:lnTo>
                      <a:pt x="17" y="33"/>
                    </a:lnTo>
                  </a:path>
                </a:pathLst>
              </a:custGeom>
              <a:noFill/>
              <a:ln w="2">
                <a:solidFill>
                  <a:srgbClr val="FF9900"/>
                </a:solidFill>
                <a:round/>
                <a:headEnd/>
                <a:tailEnd/>
              </a:ln>
            </p:spPr>
            <p:txBody>
              <a:bodyPr/>
              <a:lstStyle/>
              <a:p>
                <a:endParaRPr lang="en-US"/>
              </a:p>
            </p:txBody>
          </p:sp>
          <p:sp>
            <p:nvSpPr>
              <p:cNvPr id="330" name="Freeform 7422"/>
              <p:cNvSpPr>
                <a:spLocks/>
              </p:cNvSpPr>
              <p:nvPr/>
            </p:nvSpPr>
            <p:spPr bwMode="auto">
              <a:xfrm>
                <a:off x="6735110" y="4723879"/>
                <a:ext cx="28575" cy="52388"/>
              </a:xfrm>
              <a:custGeom>
                <a:avLst/>
                <a:gdLst>
                  <a:gd name="T0" fmla="*/ 0 w 18"/>
                  <a:gd name="T1" fmla="*/ 0 h 33"/>
                  <a:gd name="T2" fmla="*/ 25400 w 18"/>
                  <a:gd name="T3" fmla="*/ 0 h 33"/>
                  <a:gd name="T4" fmla="*/ 14288 w 18"/>
                  <a:gd name="T5" fmla="*/ 0 h 33"/>
                  <a:gd name="T6" fmla="*/ 14288 w 18"/>
                  <a:gd name="T7" fmla="*/ 52388 h 33"/>
                  <a:gd name="T8" fmla="*/ 3175 w 18"/>
                  <a:gd name="T9" fmla="*/ 52388 h 33"/>
                  <a:gd name="T10" fmla="*/ 28575 w 18"/>
                  <a:gd name="T11" fmla="*/ 52388 h 33"/>
                  <a:gd name="T12" fmla="*/ 0 60000 65536"/>
                  <a:gd name="T13" fmla="*/ 0 60000 65536"/>
                  <a:gd name="T14" fmla="*/ 0 60000 65536"/>
                  <a:gd name="T15" fmla="*/ 0 60000 65536"/>
                  <a:gd name="T16" fmla="*/ 0 60000 65536"/>
                  <a:gd name="T17" fmla="*/ 0 60000 65536"/>
                  <a:gd name="T18" fmla="*/ 0 w 18"/>
                  <a:gd name="T19" fmla="*/ 0 h 33"/>
                  <a:gd name="T20" fmla="*/ 18 w 18"/>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18" h="33">
                    <a:moveTo>
                      <a:pt x="0" y="0"/>
                    </a:moveTo>
                    <a:lnTo>
                      <a:pt x="16" y="0"/>
                    </a:lnTo>
                    <a:lnTo>
                      <a:pt x="9" y="0"/>
                    </a:lnTo>
                    <a:lnTo>
                      <a:pt x="9" y="33"/>
                    </a:lnTo>
                    <a:lnTo>
                      <a:pt x="2" y="33"/>
                    </a:lnTo>
                    <a:lnTo>
                      <a:pt x="18" y="33"/>
                    </a:lnTo>
                  </a:path>
                </a:pathLst>
              </a:custGeom>
              <a:noFill/>
              <a:ln w="2">
                <a:solidFill>
                  <a:srgbClr val="FF9900"/>
                </a:solidFill>
                <a:round/>
                <a:headEnd/>
                <a:tailEnd/>
              </a:ln>
            </p:spPr>
            <p:txBody>
              <a:bodyPr/>
              <a:lstStyle/>
              <a:p>
                <a:endParaRPr lang="en-US"/>
              </a:p>
            </p:txBody>
          </p:sp>
          <p:sp>
            <p:nvSpPr>
              <p:cNvPr id="331" name="Freeform 7423"/>
              <p:cNvSpPr>
                <a:spLocks/>
              </p:cNvSpPr>
              <p:nvPr/>
            </p:nvSpPr>
            <p:spPr bwMode="auto">
              <a:xfrm>
                <a:off x="6752572" y="4731817"/>
                <a:ext cx="26988" cy="55563"/>
              </a:xfrm>
              <a:custGeom>
                <a:avLst/>
                <a:gdLst>
                  <a:gd name="T0" fmla="*/ 0 w 17"/>
                  <a:gd name="T1" fmla="*/ 0 h 35"/>
                  <a:gd name="T2" fmla="*/ 25400 w 17"/>
                  <a:gd name="T3" fmla="*/ 0 h 35"/>
                  <a:gd name="T4" fmla="*/ 14288 w 17"/>
                  <a:gd name="T5" fmla="*/ 0 h 35"/>
                  <a:gd name="T6" fmla="*/ 14288 w 17"/>
                  <a:gd name="T7" fmla="*/ 55563 h 35"/>
                  <a:gd name="T8" fmla="*/ 3175 w 17"/>
                  <a:gd name="T9" fmla="*/ 55563 h 35"/>
                  <a:gd name="T10" fmla="*/ 26988 w 17"/>
                  <a:gd name="T11" fmla="*/ 55563 h 35"/>
                  <a:gd name="T12" fmla="*/ 0 60000 65536"/>
                  <a:gd name="T13" fmla="*/ 0 60000 65536"/>
                  <a:gd name="T14" fmla="*/ 0 60000 65536"/>
                  <a:gd name="T15" fmla="*/ 0 60000 65536"/>
                  <a:gd name="T16" fmla="*/ 0 60000 65536"/>
                  <a:gd name="T17" fmla="*/ 0 60000 65536"/>
                  <a:gd name="T18" fmla="*/ 0 w 17"/>
                  <a:gd name="T19" fmla="*/ 0 h 35"/>
                  <a:gd name="T20" fmla="*/ 17 w 17"/>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17" h="35">
                    <a:moveTo>
                      <a:pt x="0" y="0"/>
                    </a:moveTo>
                    <a:lnTo>
                      <a:pt x="16" y="0"/>
                    </a:lnTo>
                    <a:lnTo>
                      <a:pt x="9" y="0"/>
                    </a:lnTo>
                    <a:lnTo>
                      <a:pt x="9" y="35"/>
                    </a:lnTo>
                    <a:lnTo>
                      <a:pt x="2" y="35"/>
                    </a:lnTo>
                    <a:lnTo>
                      <a:pt x="17" y="35"/>
                    </a:lnTo>
                  </a:path>
                </a:pathLst>
              </a:custGeom>
              <a:noFill/>
              <a:ln w="2">
                <a:solidFill>
                  <a:srgbClr val="FF9900"/>
                </a:solidFill>
                <a:round/>
                <a:headEnd/>
                <a:tailEnd/>
              </a:ln>
            </p:spPr>
            <p:txBody>
              <a:bodyPr/>
              <a:lstStyle/>
              <a:p>
                <a:endParaRPr lang="en-US"/>
              </a:p>
            </p:txBody>
          </p:sp>
          <p:sp>
            <p:nvSpPr>
              <p:cNvPr id="332" name="Freeform 7424"/>
              <p:cNvSpPr>
                <a:spLocks/>
              </p:cNvSpPr>
              <p:nvPr/>
            </p:nvSpPr>
            <p:spPr bwMode="auto">
              <a:xfrm>
                <a:off x="6766860" y="4739754"/>
                <a:ext cx="26988" cy="55563"/>
              </a:xfrm>
              <a:custGeom>
                <a:avLst/>
                <a:gdLst>
                  <a:gd name="T0" fmla="*/ 0 w 17"/>
                  <a:gd name="T1" fmla="*/ 0 h 35"/>
                  <a:gd name="T2" fmla="*/ 23813 w 17"/>
                  <a:gd name="T3" fmla="*/ 0 h 35"/>
                  <a:gd name="T4" fmla="*/ 12700 w 17"/>
                  <a:gd name="T5" fmla="*/ 0 h 35"/>
                  <a:gd name="T6" fmla="*/ 12700 w 17"/>
                  <a:gd name="T7" fmla="*/ 55563 h 35"/>
                  <a:gd name="T8" fmla="*/ 1588 w 17"/>
                  <a:gd name="T9" fmla="*/ 55563 h 35"/>
                  <a:gd name="T10" fmla="*/ 26988 w 17"/>
                  <a:gd name="T11" fmla="*/ 55563 h 35"/>
                  <a:gd name="T12" fmla="*/ 0 60000 65536"/>
                  <a:gd name="T13" fmla="*/ 0 60000 65536"/>
                  <a:gd name="T14" fmla="*/ 0 60000 65536"/>
                  <a:gd name="T15" fmla="*/ 0 60000 65536"/>
                  <a:gd name="T16" fmla="*/ 0 60000 65536"/>
                  <a:gd name="T17" fmla="*/ 0 60000 65536"/>
                  <a:gd name="T18" fmla="*/ 0 w 17"/>
                  <a:gd name="T19" fmla="*/ 0 h 35"/>
                  <a:gd name="T20" fmla="*/ 17 w 17"/>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17" h="35">
                    <a:moveTo>
                      <a:pt x="0" y="0"/>
                    </a:moveTo>
                    <a:lnTo>
                      <a:pt x="15" y="0"/>
                    </a:lnTo>
                    <a:lnTo>
                      <a:pt x="8" y="0"/>
                    </a:lnTo>
                    <a:lnTo>
                      <a:pt x="8" y="35"/>
                    </a:lnTo>
                    <a:lnTo>
                      <a:pt x="1" y="35"/>
                    </a:lnTo>
                    <a:lnTo>
                      <a:pt x="17" y="35"/>
                    </a:lnTo>
                  </a:path>
                </a:pathLst>
              </a:custGeom>
              <a:noFill/>
              <a:ln w="2">
                <a:solidFill>
                  <a:srgbClr val="FF9900"/>
                </a:solidFill>
                <a:round/>
                <a:headEnd/>
                <a:tailEnd/>
              </a:ln>
            </p:spPr>
            <p:txBody>
              <a:bodyPr/>
              <a:lstStyle/>
              <a:p>
                <a:endParaRPr lang="en-US"/>
              </a:p>
            </p:txBody>
          </p:sp>
          <p:sp>
            <p:nvSpPr>
              <p:cNvPr id="333" name="Freeform 7425"/>
              <p:cNvSpPr>
                <a:spLocks/>
              </p:cNvSpPr>
              <p:nvPr/>
            </p:nvSpPr>
            <p:spPr bwMode="auto">
              <a:xfrm>
                <a:off x="6782735" y="4742929"/>
                <a:ext cx="28575" cy="58738"/>
              </a:xfrm>
              <a:custGeom>
                <a:avLst/>
                <a:gdLst>
                  <a:gd name="T0" fmla="*/ 0 w 18"/>
                  <a:gd name="T1" fmla="*/ 0 h 37"/>
                  <a:gd name="T2" fmla="*/ 25400 w 18"/>
                  <a:gd name="T3" fmla="*/ 0 h 37"/>
                  <a:gd name="T4" fmla="*/ 14288 w 18"/>
                  <a:gd name="T5" fmla="*/ 0 h 37"/>
                  <a:gd name="T6" fmla="*/ 14288 w 18"/>
                  <a:gd name="T7" fmla="*/ 58738 h 37"/>
                  <a:gd name="T8" fmla="*/ 3175 w 18"/>
                  <a:gd name="T9" fmla="*/ 58738 h 37"/>
                  <a:gd name="T10" fmla="*/ 28575 w 18"/>
                  <a:gd name="T11" fmla="*/ 58738 h 37"/>
                  <a:gd name="T12" fmla="*/ 0 60000 65536"/>
                  <a:gd name="T13" fmla="*/ 0 60000 65536"/>
                  <a:gd name="T14" fmla="*/ 0 60000 65536"/>
                  <a:gd name="T15" fmla="*/ 0 60000 65536"/>
                  <a:gd name="T16" fmla="*/ 0 60000 65536"/>
                  <a:gd name="T17" fmla="*/ 0 60000 65536"/>
                  <a:gd name="T18" fmla="*/ 0 w 18"/>
                  <a:gd name="T19" fmla="*/ 0 h 37"/>
                  <a:gd name="T20" fmla="*/ 18 w 18"/>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18" h="37">
                    <a:moveTo>
                      <a:pt x="0" y="0"/>
                    </a:moveTo>
                    <a:lnTo>
                      <a:pt x="16" y="0"/>
                    </a:lnTo>
                    <a:lnTo>
                      <a:pt x="9" y="0"/>
                    </a:lnTo>
                    <a:lnTo>
                      <a:pt x="9" y="37"/>
                    </a:lnTo>
                    <a:lnTo>
                      <a:pt x="2" y="37"/>
                    </a:lnTo>
                    <a:lnTo>
                      <a:pt x="18" y="37"/>
                    </a:lnTo>
                  </a:path>
                </a:pathLst>
              </a:custGeom>
              <a:noFill/>
              <a:ln w="2">
                <a:solidFill>
                  <a:srgbClr val="FF9900"/>
                </a:solidFill>
                <a:round/>
                <a:headEnd/>
                <a:tailEnd/>
              </a:ln>
            </p:spPr>
            <p:txBody>
              <a:bodyPr/>
              <a:lstStyle/>
              <a:p>
                <a:endParaRPr lang="en-US"/>
              </a:p>
            </p:txBody>
          </p:sp>
          <p:sp>
            <p:nvSpPr>
              <p:cNvPr id="334" name="Freeform 7426"/>
              <p:cNvSpPr>
                <a:spLocks/>
              </p:cNvSpPr>
              <p:nvPr/>
            </p:nvSpPr>
            <p:spPr bwMode="auto">
              <a:xfrm>
                <a:off x="6800197" y="4754042"/>
                <a:ext cx="26988" cy="61913"/>
              </a:xfrm>
              <a:custGeom>
                <a:avLst/>
                <a:gdLst>
                  <a:gd name="T0" fmla="*/ 0 w 17"/>
                  <a:gd name="T1" fmla="*/ 0 h 39"/>
                  <a:gd name="T2" fmla="*/ 23813 w 17"/>
                  <a:gd name="T3" fmla="*/ 0 h 39"/>
                  <a:gd name="T4" fmla="*/ 12700 w 17"/>
                  <a:gd name="T5" fmla="*/ 0 h 39"/>
                  <a:gd name="T6" fmla="*/ 12700 w 17"/>
                  <a:gd name="T7" fmla="*/ 61913 h 39"/>
                  <a:gd name="T8" fmla="*/ 1588 w 17"/>
                  <a:gd name="T9" fmla="*/ 61913 h 39"/>
                  <a:gd name="T10" fmla="*/ 26988 w 17"/>
                  <a:gd name="T11" fmla="*/ 61913 h 39"/>
                  <a:gd name="T12" fmla="*/ 0 60000 65536"/>
                  <a:gd name="T13" fmla="*/ 0 60000 65536"/>
                  <a:gd name="T14" fmla="*/ 0 60000 65536"/>
                  <a:gd name="T15" fmla="*/ 0 60000 65536"/>
                  <a:gd name="T16" fmla="*/ 0 60000 65536"/>
                  <a:gd name="T17" fmla="*/ 0 60000 65536"/>
                  <a:gd name="T18" fmla="*/ 0 w 17"/>
                  <a:gd name="T19" fmla="*/ 0 h 39"/>
                  <a:gd name="T20" fmla="*/ 17 w 17"/>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17" h="39">
                    <a:moveTo>
                      <a:pt x="0" y="0"/>
                    </a:moveTo>
                    <a:lnTo>
                      <a:pt x="15" y="0"/>
                    </a:lnTo>
                    <a:lnTo>
                      <a:pt x="8" y="0"/>
                    </a:lnTo>
                    <a:lnTo>
                      <a:pt x="8" y="39"/>
                    </a:lnTo>
                    <a:lnTo>
                      <a:pt x="1" y="39"/>
                    </a:lnTo>
                    <a:lnTo>
                      <a:pt x="17" y="39"/>
                    </a:lnTo>
                  </a:path>
                </a:pathLst>
              </a:custGeom>
              <a:noFill/>
              <a:ln w="2">
                <a:solidFill>
                  <a:srgbClr val="FF9900"/>
                </a:solidFill>
                <a:round/>
                <a:headEnd/>
                <a:tailEnd/>
              </a:ln>
            </p:spPr>
            <p:txBody>
              <a:bodyPr/>
              <a:lstStyle/>
              <a:p>
                <a:endParaRPr lang="en-US"/>
              </a:p>
            </p:txBody>
          </p:sp>
          <p:sp>
            <p:nvSpPr>
              <p:cNvPr id="335" name="Freeform 7427"/>
              <p:cNvSpPr>
                <a:spLocks/>
              </p:cNvSpPr>
              <p:nvPr/>
            </p:nvSpPr>
            <p:spPr bwMode="auto">
              <a:xfrm>
                <a:off x="6816072" y="4760392"/>
                <a:ext cx="26988" cy="63500"/>
              </a:xfrm>
              <a:custGeom>
                <a:avLst/>
                <a:gdLst>
                  <a:gd name="T0" fmla="*/ 0 w 17"/>
                  <a:gd name="T1" fmla="*/ 0 h 40"/>
                  <a:gd name="T2" fmla="*/ 25400 w 17"/>
                  <a:gd name="T3" fmla="*/ 0 h 40"/>
                  <a:gd name="T4" fmla="*/ 14288 w 17"/>
                  <a:gd name="T5" fmla="*/ 0 h 40"/>
                  <a:gd name="T6" fmla="*/ 14288 w 17"/>
                  <a:gd name="T7" fmla="*/ 63500 h 40"/>
                  <a:gd name="T8" fmla="*/ 3175 w 17"/>
                  <a:gd name="T9" fmla="*/ 63500 h 40"/>
                  <a:gd name="T10" fmla="*/ 26988 w 17"/>
                  <a:gd name="T11" fmla="*/ 63500 h 40"/>
                  <a:gd name="T12" fmla="*/ 0 60000 65536"/>
                  <a:gd name="T13" fmla="*/ 0 60000 65536"/>
                  <a:gd name="T14" fmla="*/ 0 60000 65536"/>
                  <a:gd name="T15" fmla="*/ 0 60000 65536"/>
                  <a:gd name="T16" fmla="*/ 0 60000 65536"/>
                  <a:gd name="T17" fmla="*/ 0 60000 65536"/>
                  <a:gd name="T18" fmla="*/ 0 w 17"/>
                  <a:gd name="T19" fmla="*/ 0 h 40"/>
                  <a:gd name="T20" fmla="*/ 17 w 17"/>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17" h="40">
                    <a:moveTo>
                      <a:pt x="0" y="0"/>
                    </a:moveTo>
                    <a:lnTo>
                      <a:pt x="16" y="0"/>
                    </a:lnTo>
                    <a:lnTo>
                      <a:pt x="9" y="0"/>
                    </a:lnTo>
                    <a:lnTo>
                      <a:pt x="9" y="40"/>
                    </a:lnTo>
                    <a:lnTo>
                      <a:pt x="2" y="40"/>
                    </a:lnTo>
                    <a:lnTo>
                      <a:pt x="17" y="40"/>
                    </a:lnTo>
                  </a:path>
                </a:pathLst>
              </a:custGeom>
              <a:noFill/>
              <a:ln w="2">
                <a:solidFill>
                  <a:srgbClr val="FF9900"/>
                </a:solidFill>
                <a:round/>
                <a:headEnd/>
                <a:tailEnd/>
              </a:ln>
            </p:spPr>
            <p:txBody>
              <a:bodyPr/>
              <a:lstStyle/>
              <a:p>
                <a:endParaRPr lang="en-US"/>
              </a:p>
            </p:txBody>
          </p:sp>
          <p:sp>
            <p:nvSpPr>
              <p:cNvPr id="336" name="Freeform 7428"/>
              <p:cNvSpPr>
                <a:spLocks/>
              </p:cNvSpPr>
              <p:nvPr/>
            </p:nvSpPr>
            <p:spPr bwMode="auto">
              <a:xfrm>
                <a:off x="6830360" y="4761979"/>
                <a:ext cx="26988" cy="65088"/>
              </a:xfrm>
              <a:custGeom>
                <a:avLst/>
                <a:gdLst>
                  <a:gd name="T0" fmla="*/ 0 w 17"/>
                  <a:gd name="T1" fmla="*/ 0 h 41"/>
                  <a:gd name="T2" fmla="*/ 23813 w 17"/>
                  <a:gd name="T3" fmla="*/ 0 h 41"/>
                  <a:gd name="T4" fmla="*/ 12700 w 17"/>
                  <a:gd name="T5" fmla="*/ 0 h 41"/>
                  <a:gd name="T6" fmla="*/ 12700 w 17"/>
                  <a:gd name="T7" fmla="*/ 65088 h 41"/>
                  <a:gd name="T8" fmla="*/ 1588 w 17"/>
                  <a:gd name="T9" fmla="*/ 65088 h 41"/>
                  <a:gd name="T10" fmla="*/ 26988 w 17"/>
                  <a:gd name="T11" fmla="*/ 65088 h 41"/>
                  <a:gd name="T12" fmla="*/ 0 60000 65536"/>
                  <a:gd name="T13" fmla="*/ 0 60000 65536"/>
                  <a:gd name="T14" fmla="*/ 0 60000 65536"/>
                  <a:gd name="T15" fmla="*/ 0 60000 65536"/>
                  <a:gd name="T16" fmla="*/ 0 60000 65536"/>
                  <a:gd name="T17" fmla="*/ 0 60000 65536"/>
                  <a:gd name="T18" fmla="*/ 0 w 17"/>
                  <a:gd name="T19" fmla="*/ 0 h 41"/>
                  <a:gd name="T20" fmla="*/ 17 w 17"/>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17" h="41">
                    <a:moveTo>
                      <a:pt x="0" y="0"/>
                    </a:moveTo>
                    <a:lnTo>
                      <a:pt x="15" y="0"/>
                    </a:lnTo>
                    <a:lnTo>
                      <a:pt x="8" y="0"/>
                    </a:lnTo>
                    <a:lnTo>
                      <a:pt x="8" y="41"/>
                    </a:lnTo>
                    <a:lnTo>
                      <a:pt x="1" y="41"/>
                    </a:lnTo>
                    <a:lnTo>
                      <a:pt x="17" y="41"/>
                    </a:lnTo>
                  </a:path>
                </a:pathLst>
              </a:custGeom>
              <a:noFill/>
              <a:ln w="2">
                <a:solidFill>
                  <a:srgbClr val="FF9900"/>
                </a:solidFill>
                <a:round/>
                <a:headEnd/>
                <a:tailEnd/>
              </a:ln>
            </p:spPr>
            <p:txBody>
              <a:bodyPr/>
              <a:lstStyle/>
              <a:p>
                <a:endParaRPr lang="en-US"/>
              </a:p>
            </p:txBody>
          </p:sp>
          <p:sp>
            <p:nvSpPr>
              <p:cNvPr id="337" name="Freeform 7429"/>
              <p:cNvSpPr>
                <a:spLocks/>
              </p:cNvSpPr>
              <p:nvPr/>
            </p:nvSpPr>
            <p:spPr bwMode="auto">
              <a:xfrm>
                <a:off x="6846235" y="4768329"/>
                <a:ext cx="28575" cy="66675"/>
              </a:xfrm>
              <a:custGeom>
                <a:avLst/>
                <a:gdLst>
                  <a:gd name="T0" fmla="*/ 0 w 18"/>
                  <a:gd name="T1" fmla="*/ 0 h 42"/>
                  <a:gd name="T2" fmla="*/ 25400 w 18"/>
                  <a:gd name="T3" fmla="*/ 0 h 42"/>
                  <a:gd name="T4" fmla="*/ 14288 w 18"/>
                  <a:gd name="T5" fmla="*/ 0 h 42"/>
                  <a:gd name="T6" fmla="*/ 14288 w 18"/>
                  <a:gd name="T7" fmla="*/ 66675 h 42"/>
                  <a:gd name="T8" fmla="*/ 3175 w 18"/>
                  <a:gd name="T9" fmla="*/ 66675 h 42"/>
                  <a:gd name="T10" fmla="*/ 28575 w 18"/>
                  <a:gd name="T11" fmla="*/ 66675 h 42"/>
                  <a:gd name="T12" fmla="*/ 0 60000 65536"/>
                  <a:gd name="T13" fmla="*/ 0 60000 65536"/>
                  <a:gd name="T14" fmla="*/ 0 60000 65536"/>
                  <a:gd name="T15" fmla="*/ 0 60000 65536"/>
                  <a:gd name="T16" fmla="*/ 0 60000 65536"/>
                  <a:gd name="T17" fmla="*/ 0 60000 65536"/>
                  <a:gd name="T18" fmla="*/ 0 w 18"/>
                  <a:gd name="T19" fmla="*/ 0 h 42"/>
                  <a:gd name="T20" fmla="*/ 18 w 18"/>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18" h="42">
                    <a:moveTo>
                      <a:pt x="0" y="0"/>
                    </a:moveTo>
                    <a:lnTo>
                      <a:pt x="16" y="0"/>
                    </a:lnTo>
                    <a:lnTo>
                      <a:pt x="9" y="0"/>
                    </a:lnTo>
                    <a:lnTo>
                      <a:pt x="9" y="42"/>
                    </a:lnTo>
                    <a:lnTo>
                      <a:pt x="2" y="42"/>
                    </a:lnTo>
                    <a:lnTo>
                      <a:pt x="18" y="42"/>
                    </a:lnTo>
                  </a:path>
                </a:pathLst>
              </a:custGeom>
              <a:noFill/>
              <a:ln w="2">
                <a:solidFill>
                  <a:srgbClr val="FF9900"/>
                </a:solidFill>
                <a:round/>
                <a:headEnd/>
                <a:tailEnd/>
              </a:ln>
            </p:spPr>
            <p:txBody>
              <a:bodyPr/>
              <a:lstStyle/>
              <a:p>
                <a:endParaRPr lang="en-US"/>
              </a:p>
            </p:txBody>
          </p:sp>
          <p:sp>
            <p:nvSpPr>
              <p:cNvPr id="338" name="Freeform 7430"/>
              <p:cNvSpPr>
                <a:spLocks/>
              </p:cNvSpPr>
              <p:nvPr/>
            </p:nvSpPr>
            <p:spPr bwMode="auto">
              <a:xfrm>
                <a:off x="6863697" y="4761979"/>
                <a:ext cx="26988" cy="66675"/>
              </a:xfrm>
              <a:custGeom>
                <a:avLst/>
                <a:gdLst>
                  <a:gd name="T0" fmla="*/ 0 w 17"/>
                  <a:gd name="T1" fmla="*/ 0 h 42"/>
                  <a:gd name="T2" fmla="*/ 23813 w 17"/>
                  <a:gd name="T3" fmla="*/ 0 h 42"/>
                  <a:gd name="T4" fmla="*/ 12700 w 17"/>
                  <a:gd name="T5" fmla="*/ 0 h 42"/>
                  <a:gd name="T6" fmla="*/ 12700 w 17"/>
                  <a:gd name="T7" fmla="*/ 66675 h 42"/>
                  <a:gd name="T8" fmla="*/ 1588 w 17"/>
                  <a:gd name="T9" fmla="*/ 66675 h 42"/>
                  <a:gd name="T10" fmla="*/ 26988 w 17"/>
                  <a:gd name="T11" fmla="*/ 66675 h 42"/>
                  <a:gd name="T12" fmla="*/ 0 60000 65536"/>
                  <a:gd name="T13" fmla="*/ 0 60000 65536"/>
                  <a:gd name="T14" fmla="*/ 0 60000 65536"/>
                  <a:gd name="T15" fmla="*/ 0 60000 65536"/>
                  <a:gd name="T16" fmla="*/ 0 60000 65536"/>
                  <a:gd name="T17" fmla="*/ 0 60000 65536"/>
                  <a:gd name="T18" fmla="*/ 0 w 17"/>
                  <a:gd name="T19" fmla="*/ 0 h 42"/>
                  <a:gd name="T20" fmla="*/ 17 w 17"/>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17" h="42">
                    <a:moveTo>
                      <a:pt x="0" y="0"/>
                    </a:moveTo>
                    <a:lnTo>
                      <a:pt x="15" y="0"/>
                    </a:lnTo>
                    <a:lnTo>
                      <a:pt x="8" y="0"/>
                    </a:lnTo>
                    <a:lnTo>
                      <a:pt x="8" y="42"/>
                    </a:lnTo>
                    <a:lnTo>
                      <a:pt x="1" y="42"/>
                    </a:lnTo>
                    <a:lnTo>
                      <a:pt x="17" y="42"/>
                    </a:lnTo>
                  </a:path>
                </a:pathLst>
              </a:custGeom>
              <a:noFill/>
              <a:ln w="2">
                <a:solidFill>
                  <a:srgbClr val="FF9900"/>
                </a:solidFill>
                <a:round/>
                <a:headEnd/>
                <a:tailEnd/>
              </a:ln>
            </p:spPr>
            <p:txBody>
              <a:bodyPr/>
              <a:lstStyle/>
              <a:p>
                <a:endParaRPr lang="en-US"/>
              </a:p>
            </p:txBody>
          </p:sp>
          <p:sp>
            <p:nvSpPr>
              <p:cNvPr id="339" name="Freeform 7431"/>
              <p:cNvSpPr>
                <a:spLocks/>
              </p:cNvSpPr>
              <p:nvPr/>
            </p:nvSpPr>
            <p:spPr bwMode="auto">
              <a:xfrm>
                <a:off x="6879572" y="4761979"/>
                <a:ext cx="28575" cy="66675"/>
              </a:xfrm>
              <a:custGeom>
                <a:avLst/>
                <a:gdLst>
                  <a:gd name="T0" fmla="*/ 0 w 18"/>
                  <a:gd name="T1" fmla="*/ 0 h 42"/>
                  <a:gd name="T2" fmla="*/ 25400 w 18"/>
                  <a:gd name="T3" fmla="*/ 0 h 42"/>
                  <a:gd name="T4" fmla="*/ 14288 w 18"/>
                  <a:gd name="T5" fmla="*/ 0 h 42"/>
                  <a:gd name="T6" fmla="*/ 14288 w 18"/>
                  <a:gd name="T7" fmla="*/ 66675 h 42"/>
                  <a:gd name="T8" fmla="*/ 3175 w 18"/>
                  <a:gd name="T9" fmla="*/ 66675 h 42"/>
                  <a:gd name="T10" fmla="*/ 28575 w 18"/>
                  <a:gd name="T11" fmla="*/ 66675 h 42"/>
                  <a:gd name="T12" fmla="*/ 0 60000 65536"/>
                  <a:gd name="T13" fmla="*/ 0 60000 65536"/>
                  <a:gd name="T14" fmla="*/ 0 60000 65536"/>
                  <a:gd name="T15" fmla="*/ 0 60000 65536"/>
                  <a:gd name="T16" fmla="*/ 0 60000 65536"/>
                  <a:gd name="T17" fmla="*/ 0 60000 65536"/>
                  <a:gd name="T18" fmla="*/ 0 w 18"/>
                  <a:gd name="T19" fmla="*/ 0 h 42"/>
                  <a:gd name="T20" fmla="*/ 18 w 18"/>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18" h="42">
                    <a:moveTo>
                      <a:pt x="0" y="0"/>
                    </a:moveTo>
                    <a:lnTo>
                      <a:pt x="16" y="0"/>
                    </a:lnTo>
                    <a:lnTo>
                      <a:pt x="9" y="0"/>
                    </a:lnTo>
                    <a:lnTo>
                      <a:pt x="9" y="42"/>
                    </a:lnTo>
                    <a:lnTo>
                      <a:pt x="2" y="42"/>
                    </a:lnTo>
                    <a:lnTo>
                      <a:pt x="18" y="42"/>
                    </a:lnTo>
                  </a:path>
                </a:pathLst>
              </a:custGeom>
              <a:noFill/>
              <a:ln w="2">
                <a:solidFill>
                  <a:srgbClr val="FF9900"/>
                </a:solidFill>
                <a:round/>
                <a:headEnd/>
                <a:tailEnd/>
              </a:ln>
            </p:spPr>
            <p:txBody>
              <a:bodyPr/>
              <a:lstStyle/>
              <a:p>
                <a:endParaRPr lang="en-US"/>
              </a:p>
            </p:txBody>
          </p:sp>
          <p:sp>
            <p:nvSpPr>
              <p:cNvPr id="340" name="Freeform 7432"/>
              <p:cNvSpPr>
                <a:spLocks/>
              </p:cNvSpPr>
              <p:nvPr/>
            </p:nvSpPr>
            <p:spPr bwMode="auto">
              <a:xfrm>
                <a:off x="6893860" y="4757217"/>
                <a:ext cx="26988" cy="63500"/>
              </a:xfrm>
              <a:custGeom>
                <a:avLst/>
                <a:gdLst>
                  <a:gd name="T0" fmla="*/ 0 w 17"/>
                  <a:gd name="T1" fmla="*/ 0 h 40"/>
                  <a:gd name="T2" fmla="*/ 25400 w 17"/>
                  <a:gd name="T3" fmla="*/ 0 h 40"/>
                  <a:gd name="T4" fmla="*/ 14288 w 17"/>
                  <a:gd name="T5" fmla="*/ 0 h 40"/>
                  <a:gd name="T6" fmla="*/ 14288 w 17"/>
                  <a:gd name="T7" fmla="*/ 63500 h 40"/>
                  <a:gd name="T8" fmla="*/ 3175 w 17"/>
                  <a:gd name="T9" fmla="*/ 63500 h 40"/>
                  <a:gd name="T10" fmla="*/ 26988 w 17"/>
                  <a:gd name="T11" fmla="*/ 63500 h 40"/>
                  <a:gd name="T12" fmla="*/ 0 60000 65536"/>
                  <a:gd name="T13" fmla="*/ 0 60000 65536"/>
                  <a:gd name="T14" fmla="*/ 0 60000 65536"/>
                  <a:gd name="T15" fmla="*/ 0 60000 65536"/>
                  <a:gd name="T16" fmla="*/ 0 60000 65536"/>
                  <a:gd name="T17" fmla="*/ 0 60000 65536"/>
                  <a:gd name="T18" fmla="*/ 0 w 17"/>
                  <a:gd name="T19" fmla="*/ 0 h 40"/>
                  <a:gd name="T20" fmla="*/ 17 w 17"/>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17" h="40">
                    <a:moveTo>
                      <a:pt x="0" y="0"/>
                    </a:moveTo>
                    <a:lnTo>
                      <a:pt x="16" y="0"/>
                    </a:lnTo>
                    <a:lnTo>
                      <a:pt x="9" y="0"/>
                    </a:lnTo>
                    <a:lnTo>
                      <a:pt x="9" y="40"/>
                    </a:lnTo>
                    <a:lnTo>
                      <a:pt x="2" y="40"/>
                    </a:lnTo>
                    <a:lnTo>
                      <a:pt x="17" y="40"/>
                    </a:lnTo>
                  </a:path>
                </a:pathLst>
              </a:custGeom>
              <a:noFill/>
              <a:ln w="2">
                <a:solidFill>
                  <a:srgbClr val="FF9900"/>
                </a:solidFill>
                <a:round/>
                <a:headEnd/>
                <a:tailEnd/>
              </a:ln>
            </p:spPr>
            <p:txBody>
              <a:bodyPr/>
              <a:lstStyle/>
              <a:p>
                <a:endParaRPr lang="en-US"/>
              </a:p>
            </p:txBody>
          </p:sp>
          <p:sp>
            <p:nvSpPr>
              <p:cNvPr id="341" name="Freeform 7433"/>
              <p:cNvSpPr>
                <a:spLocks/>
              </p:cNvSpPr>
              <p:nvPr/>
            </p:nvSpPr>
            <p:spPr bwMode="auto">
              <a:xfrm>
                <a:off x="6909735" y="4749279"/>
                <a:ext cx="28575" cy="63500"/>
              </a:xfrm>
              <a:custGeom>
                <a:avLst/>
                <a:gdLst>
                  <a:gd name="T0" fmla="*/ 0 w 18"/>
                  <a:gd name="T1" fmla="*/ 0 h 40"/>
                  <a:gd name="T2" fmla="*/ 25400 w 18"/>
                  <a:gd name="T3" fmla="*/ 0 h 40"/>
                  <a:gd name="T4" fmla="*/ 14288 w 18"/>
                  <a:gd name="T5" fmla="*/ 0 h 40"/>
                  <a:gd name="T6" fmla="*/ 14288 w 18"/>
                  <a:gd name="T7" fmla="*/ 63500 h 40"/>
                  <a:gd name="T8" fmla="*/ 3175 w 18"/>
                  <a:gd name="T9" fmla="*/ 63500 h 40"/>
                  <a:gd name="T10" fmla="*/ 28575 w 18"/>
                  <a:gd name="T11" fmla="*/ 63500 h 40"/>
                  <a:gd name="T12" fmla="*/ 0 60000 65536"/>
                  <a:gd name="T13" fmla="*/ 0 60000 65536"/>
                  <a:gd name="T14" fmla="*/ 0 60000 65536"/>
                  <a:gd name="T15" fmla="*/ 0 60000 65536"/>
                  <a:gd name="T16" fmla="*/ 0 60000 65536"/>
                  <a:gd name="T17" fmla="*/ 0 60000 65536"/>
                  <a:gd name="T18" fmla="*/ 0 w 18"/>
                  <a:gd name="T19" fmla="*/ 0 h 40"/>
                  <a:gd name="T20" fmla="*/ 18 w 18"/>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18" h="40">
                    <a:moveTo>
                      <a:pt x="0" y="0"/>
                    </a:moveTo>
                    <a:lnTo>
                      <a:pt x="16" y="0"/>
                    </a:lnTo>
                    <a:lnTo>
                      <a:pt x="9" y="0"/>
                    </a:lnTo>
                    <a:lnTo>
                      <a:pt x="9" y="40"/>
                    </a:lnTo>
                    <a:lnTo>
                      <a:pt x="2" y="40"/>
                    </a:lnTo>
                    <a:lnTo>
                      <a:pt x="18" y="40"/>
                    </a:lnTo>
                  </a:path>
                </a:pathLst>
              </a:custGeom>
              <a:noFill/>
              <a:ln w="2">
                <a:solidFill>
                  <a:srgbClr val="FF9900"/>
                </a:solidFill>
                <a:round/>
                <a:headEnd/>
                <a:tailEnd/>
              </a:ln>
            </p:spPr>
            <p:txBody>
              <a:bodyPr/>
              <a:lstStyle/>
              <a:p>
                <a:endParaRPr lang="en-US"/>
              </a:p>
            </p:txBody>
          </p:sp>
          <p:sp>
            <p:nvSpPr>
              <p:cNvPr id="342" name="Freeform 7434"/>
              <p:cNvSpPr>
                <a:spLocks/>
              </p:cNvSpPr>
              <p:nvPr/>
            </p:nvSpPr>
            <p:spPr bwMode="auto">
              <a:xfrm>
                <a:off x="6927197" y="4746104"/>
                <a:ext cx="26988" cy="63500"/>
              </a:xfrm>
              <a:custGeom>
                <a:avLst/>
                <a:gdLst>
                  <a:gd name="T0" fmla="*/ 0 w 17"/>
                  <a:gd name="T1" fmla="*/ 0 h 40"/>
                  <a:gd name="T2" fmla="*/ 25400 w 17"/>
                  <a:gd name="T3" fmla="*/ 0 h 40"/>
                  <a:gd name="T4" fmla="*/ 14288 w 17"/>
                  <a:gd name="T5" fmla="*/ 0 h 40"/>
                  <a:gd name="T6" fmla="*/ 14288 w 17"/>
                  <a:gd name="T7" fmla="*/ 63500 h 40"/>
                  <a:gd name="T8" fmla="*/ 3175 w 17"/>
                  <a:gd name="T9" fmla="*/ 63500 h 40"/>
                  <a:gd name="T10" fmla="*/ 26988 w 17"/>
                  <a:gd name="T11" fmla="*/ 63500 h 40"/>
                  <a:gd name="T12" fmla="*/ 0 60000 65536"/>
                  <a:gd name="T13" fmla="*/ 0 60000 65536"/>
                  <a:gd name="T14" fmla="*/ 0 60000 65536"/>
                  <a:gd name="T15" fmla="*/ 0 60000 65536"/>
                  <a:gd name="T16" fmla="*/ 0 60000 65536"/>
                  <a:gd name="T17" fmla="*/ 0 60000 65536"/>
                  <a:gd name="T18" fmla="*/ 0 w 17"/>
                  <a:gd name="T19" fmla="*/ 0 h 40"/>
                  <a:gd name="T20" fmla="*/ 17 w 17"/>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17" h="40">
                    <a:moveTo>
                      <a:pt x="0" y="0"/>
                    </a:moveTo>
                    <a:lnTo>
                      <a:pt x="16" y="0"/>
                    </a:lnTo>
                    <a:lnTo>
                      <a:pt x="9" y="0"/>
                    </a:lnTo>
                    <a:lnTo>
                      <a:pt x="9" y="40"/>
                    </a:lnTo>
                    <a:lnTo>
                      <a:pt x="2" y="40"/>
                    </a:lnTo>
                    <a:lnTo>
                      <a:pt x="17" y="40"/>
                    </a:lnTo>
                  </a:path>
                </a:pathLst>
              </a:custGeom>
              <a:noFill/>
              <a:ln w="2">
                <a:solidFill>
                  <a:srgbClr val="FF9900"/>
                </a:solidFill>
                <a:round/>
                <a:headEnd/>
                <a:tailEnd/>
              </a:ln>
            </p:spPr>
            <p:txBody>
              <a:bodyPr/>
              <a:lstStyle/>
              <a:p>
                <a:endParaRPr lang="en-US"/>
              </a:p>
            </p:txBody>
          </p:sp>
          <p:sp>
            <p:nvSpPr>
              <p:cNvPr id="343" name="Freeform 7435"/>
              <p:cNvSpPr>
                <a:spLocks/>
              </p:cNvSpPr>
              <p:nvPr/>
            </p:nvSpPr>
            <p:spPr bwMode="auto">
              <a:xfrm>
                <a:off x="6943072" y="4739754"/>
                <a:ext cx="28575" cy="65088"/>
              </a:xfrm>
              <a:custGeom>
                <a:avLst/>
                <a:gdLst>
                  <a:gd name="T0" fmla="*/ 0 w 18"/>
                  <a:gd name="T1" fmla="*/ 0 h 41"/>
                  <a:gd name="T2" fmla="*/ 25400 w 18"/>
                  <a:gd name="T3" fmla="*/ 0 h 41"/>
                  <a:gd name="T4" fmla="*/ 14288 w 18"/>
                  <a:gd name="T5" fmla="*/ 0 h 41"/>
                  <a:gd name="T6" fmla="*/ 14288 w 18"/>
                  <a:gd name="T7" fmla="*/ 65088 h 41"/>
                  <a:gd name="T8" fmla="*/ 3175 w 18"/>
                  <a:gd name="T9" fmla="*/ 65088 h 41"/>
                  <a:gd name="T10" fmla="*/ 28575 w 18"/>
                  <a:gd name="T11" fmla="*/ 65088 h 41"/>
                  <a:gd name="T12" fmla="*/ 0 60000 65536"/>
                  <a:gd name="T13" fmla="*/ 0 60000 65536"/>
                  <a:gd name="T14" fmla="*/ 0 60000 65536"/>
                  <a:gd name="T15" fmla="*/ 0 60000 65536"/>
                  <a:gd name="T16" fmla="*/ 0 60000 65536"/>
                  <a:gd name="T17" fmla="*/ 0 60000 65536"/>
                  <a:gd name="T18" fmla="*/ 0 w 18"/>
                  <a:gd name="T19" fmla="*/ 0 h 41"/>
                  <a:gd name="T20" fmla="*/ 18 w 18"/>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18" h="41">
                    <a:moveTo>
                      <a:pt x="0" y="0"/>
                    </a:moveTo>
                    <a:lnTo>
                      <a:pt x="16" y="0"/>
                    </a:lnTo>
                    <a:lnTo>
                      <a:pt x="9" y="0"/>
                    </a:lnTo>
                    <a:lnTo>
                      <a:pt x="9" y="41"/>
                    </a:lnTo>
                    <a:lnTo>
                      <a:pt x="2" y="41"/>
                    </a:lnTo>
                    <a:lnTo>
                      <a:pt x="18" y="41"/>
                    </a:lnTo>
                  </a:path>
                </a:pathLst>
              </a:custGeom>
              <a:noFill/>
              <a:ln w="2">
                <a:solidFill>
                  <a:srgbClr val="FF9900"/>
                </a:solidFill>
                <a:round/>
                <a:headEnd/>
                <a:tailEnd/>
              </a:ln>
            </p:spPr>
            <p:txBody>
              <a:bodyPr/>
              <a:lstStyle/>
              <a:p>
                <a:endParaRPr lang="en-US"/>
              </a:p>
            </p:txBody>
          </p:sp>
          <p:sp>
            <p:nvSpPr>
              <p:cNvPr id="344" name="Freeform 7436"/>
              <p:cNvSpPr>
                <a:spLocks/>
              </p:cNvSpPr>
              <p:nvPr/>
            </p:nvSpPr>
            <p:spPr bwMode="auto">
              <a:xfrm>
                <a:off x="6960535" y="4738167"/>
                <a:ext cx="26988" cy="60325"/>
              </a:xfrm>
              <a:custGeom>
                <a:avLst/>
                <a:gdLst>
                  <a:gd name="T0" fmla="*/ 0 w 17"/>
                  <a:gd name="T1" fmla="*/ 0 h 38"/>
                  <a:gd name="T2" fmla="*/ 25400 w 17"/>
                  <a:gd name="T3" fmla="*/ 0 h 38"/>
                  <a:gd name="T4" fmla="*/ 14288 w 17"/>
                  <a:gd name="T5" fmla="*/ 0 h 38"/>
                  <a:gd name="T6" fmla="*/ 14288 w 17"/>
                  <a:gd name="T7" fmla="*/ 60325 h 38"/>
                  <a:gd name="T8" fmla="*/ 3175 w 17"/>
                  <a:gd name="T9" fmla="*/ 60325 h 38"/>
                  <a:gd name="T10" fmla="*/ 26988 w 17"/>
                  <a:gd name="T11" fmla="*/ 60325 h 38"/>
                  <a:gd name="T12" fmla="*/ 0 60000 65536"/>
                  <a:gd name="T13" fmla="*/ 0 60000 65536"/>
                  <a:gd name="T14" fmla="*/ 0 60000 65536"/>
                  <a:gd name="T15" fmla="*/ 0 60000 65536"/>
                  <a:gd name="T16" fmla="*/ 0 60000 65536"/>
                  <a:gd name="T17" fmla="*/ 0 60000 65536"/>
                  <a:gd name="T18" fmla="*/ 0 w 17"/>
                  <a:gd name="T19" fmla="*/ 0 h 38"/>
                  <a:gd name="T20" fmla="*/ 17 w 17"/>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17" h="38">
                    <a:moveTo>
                      <a:pt x="0" y="0"/>
                    </a:moveTo>
                    <a:lnTo>
                      <a:pt x="16" y="0"/>
                    </a:lnTo>
                    <a:lnTo>
                      <a:pt x="9" y="0"/>
                    </a:lnTo>
                    <a:lnTo>
                      <a:pt x="9" y="38"/>
                    </a:lnTo>
                    <a:lnTo>
                      <a:pt x="2" y="38"/>
                    </a:lnTo>
                    <a:lnTo>
                      <a:pt x="17" y="38"/>
                    </a:lnTo>
                  </a:path>
                </a:pathLst>
              </a:custGeom>
              <a:noFill/>
              <a:ln w="2">
                <a:solidFill>
                  <a:srgbClr val="FF9900"/>
                </a:solidFill>
                <a:round/>
                <a:headEnd/>
                <a:tailEnd/>
              </a:ln>
            </p:spPr>
            <p:txBody>
              <a:bodyPr/>
              <a:lstStyle/>
              <a:p>
                <a:endParaRPr lang="en-US"/>
              </a:p>
            </p:txBody>
          </p:sp>
          <p:sp>
            <p:nvSpPr>
              <p:cNvPr id="345" name="Freeform 7437"/>
              <p:cNvSpPr>
                <a:spLocks/>
              </p:cNvSpPr>
              <p:nvPr/>
            </p:nvSpPr>
            <p:spPr bwMode="auto">
              <a:xfrm>
                <a:off x="6974822" y="4728642"/>
                <a:ext cx="26988" cy="61913"/>
              </a:xfrm>
              <a:custGeom>
                <a:avLst/>
                <a:gdLst>
                  <a:gd name="T0" fmla="*/ 0 w 17"/>
                  <a:gd name="T1" fmla="*/ 0 h 39"/>
                  <a:gd name="T2" fmla="*/ 23813 w 17"/>
                  <a:gd name="T3" fmla="*/ 0 h 39"/>
                  <a:gd name="T4" fmla="*/ 12700 w 17"/>
                  <a:gd name="T5" fmla="*/ 0 h 39"/>
                  <a:gd name="T6" fmla="*/ 12700 w 17"/>
                  <a:gd name="T7" fmla="*/ 61913 h 39"/>
                  <a:gd name="T8" fmla="*/ 1588 w 17"/>
                  <a:gd name="T9" fmla="*/ 61913 h 39"/>
                  <a:gd name="T10" fmla="*/ 26988 w 17"/>
                  <a:gd name="T11" fmla="*/ 61913 h 39"/>
                  <a:gd name="T12" fmla="*/ 0 60000 65536"/>
                  <a:gd name="T13" fmla="*/ 0 60000 65536"/>
                  <a:gd name="T14" fmla="*/ 0 60000 65536"/>
                  <a:gd name="T15" fmla="*/ 0 60000 65536"/>
                  <a:gd name="T16" fmla="*/ 0 60000 65536"/>
                  <a:gd name="T17" fmla="*/ 0 60000 65536"/>
                  <a:gd name="T18" fmla="*/ 0 w 17"/>
                  <a:gd name="T19" fmla="*/ 0 h 39"/>
                  <a:gd name="T20" fmla="*/ 17 w 17"/>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17" h="39">
                    <a:moveTo>
                      <a:pt x="0" y="0"/>
                    </a:moveTo>
                    <a:lnTo>
                      <a:pt x="15" y="0"/>
                    </a:lnTo>
                    <a:lnTo>
                      <a:pt x="8" y="0"/>
                    </a:lnTo>
                    <a:lnTo>
                      <a:pt x="8" y="39"/>
                    </a:lnTo>
                    <a:lnTo>
                      <a:pt x="1" y="39"/>
                    </a:lnTo>
                    <a:lnTo>
                      <a:pt x="17" y="39"/>
                    </a:lnTo>
                  </a:path>
                </a:pathLst>
              </a:custGeom>
              <a:noFill/>
              <a:ln w="2">
                <a:solidFill>
                  <a:srgbClr val="FF9900"/>
                </a:solidFill>
                <a:round/>
                <a:headEnd/>
                <a:tailEnd/>
              </a:ln>
            </p:spPr>
            <p:txBody>
              <a:bodyPr/>
              <a:lstStyle/>
              <a:p>
                <a:endParaRPr lang="en-US"/>
              </a:p>
            </p:txBody>
          </p:sp>
          <p:sp>
            <p:nvSpPr>
              <p:cNvPr id="346" name="Freeform 7438"/>
              <p:cNvSpPr>
                <a:spLocks/>
              </p:cNvSpPr>
              <p:nvPr/>
            </p:nvSpPr>
            <p:spPr bwMode="auto">
              <a:xfrm>
                <a:off x="6990697" y="4720704"/>
                <a:ext cx="26988" cy="58738"/>
              </a:xfrm>
              <a:custGeom>
                <a:avLst/>
                <a:gdLst>
                  <a:gd name="T0" fmla="*/ 0 w 17"/>
                  <a:gd name="T1" fmla="*/ 0 h 37"/>
                  <a:gd name="T2" fmla="*/ 25400 w 17"/>
                  <a:gd name="T3" fmla="*/ 0 h 37"/>
                  <a:gd name="T4" fmla="*/ 14288 w 17"/>
                  <a:gd name="T5" fmla="*/ 0 h 37"/>
                  <a:gd name="T6" fmla="*/ 14288 w 17"/>
                  <a:gd name="T7" fmla="*/ 58738 h 37"/>
                  <a:gd name="T8" fmla="*/ 3175 w 17"/>
                  <a:gd name="T9" fmla="*/ 58738 h 37"/>
                  <a:gd name="T10" fmla="*/ 26988 w 17"/>
                  <a:gd name="T11" fmla="*/ 58738 h 37"/>
                  <a:gd name="T12" fmla="*/ 0 60000 65536"/>
                  <a:gd name="T13" fmla="*/ 0 60000 65536"/>
                  <a:gd name="T14" fmla="*/ 0 60000 65536"/>
                  <a:gd name="T15" fmla="*/ 0 60000 65536"/>
                  <a:gd name="T16" fmla="*/ 0 60000 65536"/>
                  <a:gd name="T17" fmla="*/ 0 60000 65536"/>
                  <a:gd name="T18" fmla="*/ 0 w 17"/>
                  <a:gd name="T19" fmla="*/ 0 h 37"/>
                  <a:gd name="T20" fmla="*/ 17 w 17"/>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17" h="37">
                    <a:moveTo>
                      <a:pt x="0" y="0"/>
                    </a:moveTo>
                    <a:lnTo>
                      <a:pt x="16" y="0"/>
                    </a:lnTo>
                    <a:lnTo>
                      <a:pt x="9" y="0"/>
                    </a:lnTo>
                    <a:lnTo>
                      <a:pt x="9" y="37"/>
                    </a:lnTo>
                    <a:lnTo>
                      <a:pt x="2" y="37"/>
                    </a:lnTo>
                    <a:lnTo>
                      <a:pt x="17" y="37"/>
                    </a:lnTo>
                  </a:path>
                </a:pathLst>
              </a:custGeom>
              <a:noFill/>
              <a:ln w="2">
                <a:solidFill>
                  <a:srgbClr val="FF9900"/>
                </a:solidFill>
                <a:round/>
                <a:headEnd/>
                <a:tailEnd/>
              </a:ln>
            </p:spPr>
            <p:txBody>
              <a:bodyPr/>
              <a:lstStyle/>
              <a:p>
                <a:endParaRPr lang="en-US"/>
              </a:p>
            </p:txBody>
          </p:sp>
          <p:sp>
            <p:nvSpPr>
              <p:cNvPr id="347" name="Freeform 7439"/>
              <p:cNvSpPr>
                <a:spLocks/>
              </p:cNvSpPr>
              <p:nvPr/>
            </p:nvSpPr>
            <p:spPr bwMode="auto">
              <a:xfrm>
                <a:off x="7006572" y="4719117"/>
                <a:ext cx="28575" cy="57150"/>
              </a:xfrm>
              <a:custGeom>
                <a:avLst/>
                <a:gdLst>
                  <a:gd name="T0" fmla="*/ 0 w 18"/>
                  <a:gd name="T1" fmla="*/ 0 h 36"/>
                  <a:gd name="T2" fmla="*/ 25400 w 18"/>
                  <a:gd name="T3" fmla="*/ 0 h 36"/>
                  <a:gd name="T4" fmla="*/ 14288 w 18"/>
                  <a:gd name="T5" fmla="*/ 0 h 36"/>
                  <a:gd name="T6" fmla="*/ 14288 w 18"/>
                  <a:gd name="T7" fmla="*/ 57150 h 36"/>
                  <a:gd name="T8" fmla="*/ 3175 w 18"/>
                  <a:gd name="T9" fmla="*/ 57150 h 36"/>
                  <a:gd name="T10" fmla="*/ 28575 w 18"/>
                  <a:gd name="T11" fmla="*/ 57150 h 36"/>
                  <a:gd name="T12" fmla="*/ 0 60000 65536"/>
                  <a:gd name="T13" fmla="*/ 0 60000 65536"/>
                  <a:gd name="T14" fmla="*/ 0 60000 65536"/>
                  <a:gd name="T15" fmla="*/ 0 60000 65536"/>
                  <a:gd name="T16" fmla="*/ 0 60000 65536"/>
                  <a:gd name="T17" fmla="*/ 0 60000 65536"/>
                  <a:gd name="T18" fmla="*/ 0 w 18"/>
                  <a:gd name="T19" fmla="*/ 0 h 36"/>
                  <a:gd name="T20" fmla="*/ 18 w 18"/>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18" h="36">
                    <a:moveTo>
                      <a:pt x="0" y="0"/>
                    </a:moveTo>
                    <a:lnTo>
                      <a:pt x="16" y="0"/>
                    </a:lnTo>
                    <a:lnTo>
                      <a:pt x="9" y="0"/>
                    </a:lnTo>
                    <a:lnTo>
                      <a:pt x="9" y="36"/>
                    </a:lnTo>
                    <a:lnTo>
                      <a:pt x="2" y="36"/>
                    </a:lnTo>
                    <a:lnTo>
                      <a:pt x="18" y="36"/>
                    </a:lnTo>
                  </a:path>
                </a:pathLst>
              </a:custGeom>
              <a:noFill/>
              <a:ln w="2">
                <a:solidFill>
                  <a:srgbClr val="FF9900"/>
                </a:solidFill>
                <a:round/>
                <a:headEnd/>
                <a:tailEnd/>
              </a:ln>
            </p:spPr>
            <p:txBody>
              <a:bodyPr/>
              <a:lstStyle/>
              <a:p>
                <a:endParaRPr lang="en-US"/>
              </a:p>
            </p:txBody>
          </p:sp>
          <p:sp>
            <p:nvSpPr>
              <p:cNvPr id="348" name="Freeform 7440"/>
              <p:cNvSpPr>
                <a:spLocks/>
              </p:cNvSpPr>
              <p:nvPr/>
            </p:nvSpPr>
            <p:spPr bwMode="auto">
              <a:xfrm>
                <a:off x="7024035" y="4709592"/>
                <a:ext cx="26988" cy="58738"/>
              </a:xfrm>
              <a:custGeom>
                <a:avLst/>
                <a:gdLst>
                  <a:gd name="T0" fmla="*/ 0 w 17"/>
                  <a:gd name="T1" fmla="*/ 0 h 37"/>
                  <a:gd name="T2" fmla="*/ 25400 w 17"/>
                  <a:gd name="T3" fmla="*/ 0 h 37"/>
                  <a:gd name="T4" fmla="*/ 14288 w 17"/>
                  <a:gd name="T5" fmla="*/ 0 h 37"/>
                  <a:gd name="T6" fmla="*/ 14288 w 17"/>
                  <a:gd name="T7" fmla="*/ 58738 h 37"/>
                  <a:gd name="T8" fmla="*/ 3175 w 17"/>
                  <a:gd name="T9" fmla="*/ 58738 h 37"/>
                  <a:gd name="T10" fmla="*/ 26988 w 17"/>
                  <a:gd name="T11" fmla="*/ 58738 h 37"/>
                  <a:gd name="T12" fmla="*/ 0 60000 65536"/>
                  <a:gd name="T13" fmla="*/ 0 60000 65536"/>
                  <a:gd name="T14" fmla="*/ 0 60000 65536"/>
                  <a:gd name="T15" fmla="*/ 0 60000 65536"/>
                  <a:gd name="T16" fmla="*/ 0 60000 65536"/>
                  <a:gd name="T17" fmla="*/ 0 60000 65536"/>
                  <a:gd name="T18" fmla="*/ 0 w 17"/>
                  <a:gd name="T19" fmla="*/ 0 h 37"/>
                  <a:gd name="T20" fmla="*/ 17 w 17"/>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17" h="37">
                    <a:moveTo>
                      <a:pt x="0" y="0"/>
                    </a:moveTo>
                    <a:lnTo>
                      <a:pt x="16" y="0"/>
                    </a:lnTo>
                    <a:lnTo>
                      <a:pt x="9" y="0"/>
                    </a:lnTo>
                    <a:lnTo>
                      <a:pt x="9" y="37"/>
                    </a:lnTo>
                    <a:lnTo>
                      <a:pt x="2" y="37"/>
                    </a:lnTo>
                    <a:lnTo>
                      <a:pt x="17" y="37"/>
                    </a:lnTo>
                  </a:path>
                </a:pathLst>
              </a:custGeom>
              <a:noFill/>
              <a:ln w="2">
                <a:solidFill>
                  <a:srgbClr val="FF9900"/>
                </a:solidFill>
                <a:round/>
                <a:headEnd/>
                <a:tailEnd/>
              </a:ln>
            </p:spPr>
            <p:txBody>
              <a:bodyPr/>
              <a:lstStyle/>
              <a:p>
                <a:endParaRPr lang="en-US"/>
              </a:p>
            </p:txBody>
          </p:sp>
          <p:sp>
            <p:nvSpPr>
              <p:cNvPr id="349" name="Freeform 7442"/>
              <p:cNvSpPr>
                <a:spLocks/>
              </p:cNvSpPr>
              <p:nvPr/>
            </p:nvSpPr>
            <p:spPr bwMode="auto">
              <a:xfrm>
                <a:off x="7038322" y="4701654"/>
                <a:ext cx="26988" cy="55563"/>
              </a:xfrm>
              <a:custGeom>
                <a:avLst/>
                <a:gdLst>
                  <a:gd name="T0" fmla="*/ 0 w 17"/>
                  <a:gd name="T1" fmla="*/ 0 h 35"/>
                  <a:gd name="T2" fmla="*/ 23813 w 17"/>
                  <a:gd name="T3" fmla="*/ 0 h 35"/>
                  <a:gd name="T4" fmla="*/ 12700 w 17"/>
                  <a:gd name="T5" fmla="*/ 0 h 35"/>
                  <a:gd name="T6" fmla="*/ 12700 w 17"/>
                  <a:gd name="T7" fmla="*/ 55563 h 35"/>
                  <a:gd name="T8" fmla="*/ 1588 w 17"/>
                  <a:gd name="T9" fmla="*/ 55563 h 35"/>
                  <a:gd name="T10" fmla="*/ 26988 w 17"/>
                  <a:gd name="T11" fmla="*/ 55563 h 35"/>
                  <a:gd name="T12" fmla="*/ 0 60000 65536"/>
                  <a:gd name="T13" fmla="*/ 0 60000 65536"/>
                  <a:gd name="T14" fmla="*/ 0 60000 65536"/>
                  <a:gd name="T15" fmla="*/ 0 60000 65536"/>
                  <a:gd name="T16" fmla="*/ 0 60000 65536"/>
                  <a:gd name="T17" fmla="*/ 0 60000 65536"/>
                  <a:gd name="T18" fmla="*/ 0 w 17"/>
                  <a:gd name="T19" fmla="*/ 0 h 35"/>
                  <a:gd name="T20" fmla="*/ 17 w 17"/>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17" h="35">
                    <a:moveTo>
                      <a:pt x="0" y="0"/>
                    </a:moveTo>
                    <a:lnTo>
                      <a:pt x="15" y="0"/>
                    </a:lnTo>
                    <a:lnTo>
                      <a:pt x="8" y="0"/>
                    </a:lnTo>
                    <a:lnTo>
                      <a:pt x="8" y="35"/>
                    </a:lnTo>
                    <a:lnTo>
                      <a:pt x="1" y="35"/>
                    </a:lnTo>
                    <a:lnTo>
                      <a:pt x="17" y="35"/>
                    </a:lnTo>
                  </a:path>
                </a:pathLst>
              </a:custGeom>
              <a:noFill/>
              <a:ln w="2">
                <a:solidFill>
                  <a:srgbClr val="FF9900"/>
                </a:solidFill>
                <a:round/>
                <a:headEnd/>
                <a:tailEnd/>
              </a:ln>
            </p:spPr>
            <p:txBody>
              <a:bodyPr/>
              <a:lstStyle/>
              <a:p>
                <a:endParaRPr lang="en-US"/>
              </a:p>
            </p:txBody>
          </p:sp>
          <p:sp>
            <p:nvSpPr>
              <p:cNvPr id="350" name="Freeform 7443"/>
              <p:cNvSpPr>
                <a:spLocks/>
              </p:cNvSpPr>
              <p:nvPr/>
            </p:nvSpPr>
            <p:spPr bwMode="auto">
              <a:xfrm>
                <a:off x="7054197" y="4698479"/>
                <a:ext cx="28575" cy="55563"/>
              </a:xfrm>
              <a:custGeom>
                <a:avLst/>
                <a:gdLst>
                  <a:gd name="T0" fmla="*/ 0 w 18"/>
                  <a:gd name="T1" fmla="*/ 0 h 35"/>
                  <a:gd name="T2" fmla="*/ 25400 w 18"/>
                  <a:gd name="T3" fmla="*/ 0 h 35"/>
                  <a:gd name="T4" fmla="*/ 14288 w 18"/>
                  <a:gd name="T5" fmla="*/ 0 h 35"/>
                  <a:gd name="T6" fmla="*/ 14288 w 18"/>
                  <a:gd name="T7" fmla="*/ 55563 h 35"/>
                  <a:gd name="T8" fmla="*/ 3175 w 18"/>
                  <a:gd name="T9" fmla="*/ 55563 h 35"/>
                  <a:gd name="T10" fmla="*/ 28575 w 18"/>
                  <a:gd name="T11" fmla="*/ 55563 h 35"/>
                  <a:gd name="T12" fmla="*/ 0 60000 65536"/>
                  <a:gd name="T13" fmla="*/ 0 60000 65536"/>
                  <a:gd name="T14" fmla="*/ 0 60000 65536"/>
                  <a:gd name="T15" fmla="*/ 0 60000 65536"/>
                  <a:gd name="T16" fmla="*/ 0 60000 65536"/>
                  <a:gd name="T17" fmla="*/ 0 60000 65536"/>
                  <a:gd name="T18" fmla="*/ 0 w 18"/>
                  <a:gd name="T19" fmla="*/ 0 h 35"/>
                  <a:gd name="T20" fmla="*/ 18 w 18"/>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18" h="35">
                    <a:moveTo>
                      <a:pt x="0" y="0"/>
                    </a:moveTo>
                    <a:lnTo>
                      <a:pt x="16" y="0"/>
                    </a:lnTo>
                    <a:lnTo>
                      <a:pt x="9" y="0"/>
                    </a:lnTo>
                    <a:lnTo>
                      <a:pt x="9" y="35"/>
                    </a:lnTo>
                    <a:lnTo>
                      <a:pt x="2" y="35"/>
                    </a:lnTo>
                    <a:lnTo>
                      <a:pt x="18" y="35"/>
                    </a:lnTo>
                  </a:path>
                </a:pathLst>
              </a:custGeom>
              <a:noFill/>
              <a:ln w="2">
                <a:solidFill>
                  <a:srgbClr val="FF9900"/>
                </a:solidFill>
                <a:round/>
                <a:headEnd/>
                <a:tailEnd/>
              </a:ln>
            </p:spPr>
            <p:txBody>
              <a:bodyPr/>
              <a:lstStyle/>
              <a:p>
                <a:endParaRPr lang="en-US"/>
              </a:p>
            </p:txBody>
          </p:sp>
          <p:sp>
            <p:nvSpPr>
              <p:cNvPr id="351" name="Freeform 7444"/>
              <p:cNvSpPr>
                <a:spLocks/>
              </p:cNvSpPr>
              <p:nvPr/>
            </p:nvSpPr>
            <p:spPr bwMode="auto">
              <a:xfrm>
                <a:off x="7071659" y="4693716"/>
                <a:ext cx="26988" cy="55563"/>
              </a:xfrm>
              <a:custGeom>
                <a:avLst/>
                <a:gdLst>
                  <a:gd name="T0" fmla="*/ 0 w 17"/>
                  <a:gd name="T1" fmla="*/ 0 h 35"/>
                  <a:gd name="T2" fmla="*/ 23813 w 17"/>
                  <a:gd name="T3" fmla="*/ 0 h 35"/>
                  <a:gd name="T4" fmla="*/ 12700 w 17"/>
                  <a:gd name="T5" fmla="*/ 0 h 35"/>
                  <a:gd name="T6" fmla="*/ 12700 w 17"/>
                  <a:gd name="T7" fmla="*/ 55563 h 35"/>
                  <a:gd name="T8" fmla="*/ 1588 w 17"/>
                  <a:gd name="T9" fmla="*/ 55563 h 35"/>
                  <a:gd name="T10" fmla="*/ 26988 w 17"/>
                  <a:gd name="T11" fmla="*/ 55563 h 35"/>
                  <a:gd name="T12" fmla="*/ 0 60000 65536"/>
                  <a:gd name="T13" fmla="*/ 0 60000 65536"/>
                  <a:gd name="T14" fmla="*/ 0 60000 65536"/>
                  <a:gd name="T15" fmla="*/ 0 60000 65536"/>
                  <a:gd name="T16" fmla="*/ 0 60000 65536"/>
                  <a:gd name="T17" fmla="*/ 0 60000 65536"/>
                  <a:gd name="T18" fmla="*/ 0 w 17"/>
                  <a:gd name="T19" fmla="*/ 0 h 35"/>
                  <a:gd name="T20" fmla="*/ 17 w 17"/>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17" h="35">
                    <a:moveTo>
                      <a:pt x="0" y="0"/>
                    </a:moveTo>
                    <a:lnTo>
                      <a:pt x="15" y="0"/>
                    </a:lnTo>
                    <a:lnTo>
                      <a:pt x="8" y="0"/>
                    </a:lnTo>
                    <a:lnTo>
                      <a:pt x="8" y="35"/>
                    </a:lnTo>
                    <a:lnTo>
                      <a:pt x="1" y="35"/>
                    </a:lnTo>
                    <a:lnTo>
                      <a:pt x="17" y="35"/>
                    </a:lnTo>
                  </a:path>
                </a:pathLst>
              </a:custGeom>
              <a:noFill/>
              <a:ln w="2">
                <a:solidFill>
                  <a:srgbClr val="FF9900"/>
                </a:solidFill>
                <a:round/>
                <a:headEnd/>
                <a:tailEnd/>
              </a:ln>
            </p:spPr>
            <p:txBody>
              <a:bodyPr/>
              <a:lstStyle/>
              <a:p>
                <a:endParaRPr lang="en-US"/>
              </a:p>
            </p:txBody>
          </p:sp>
          <p:sp>
            <p:nvSpPr>
              <p:cNvPr id="352" name="Freeform 7445"/>
              <p:cNvSpPr>
                <a:spLocks/>
              </p:cNvSpPr>
              <p:nvPr/>
            </p:nvSpPr>
            <p:spPr bwMode="auto">
              <a:xfrm>
                <a:off x="7087534" y="4685779"/>
                <a:ext cx="28575" cy="52388"/>
              </a:xfrm>
              <a:custGeom>
                <a:avLst/>
                <a:gdLst>
                  <a:gd name="T0" fmla="*/ 0 w 18"/>
                  <a:gd name="T1" fmla="*/ 0 h 33"/>
                  <a:gd name="T2" fmla="*/ 25400 w 18"/>
                  <a:gd name="T3" fmla="*/ 0 h 33"/>
                  <a:gd name="T4" fmla="*/ 14288 w 18"/>
                  <a:gd name="T5" fmla="*/ 0 h 33"/>
                  <a:gd name="T6" fmla="*/ 14288 w 18"/>
                  <a:gd name="T7" fmla="*/ 52388 h 33"/>
                  <a:gd name="T8" fmla="*/ 3175 w 18"/>
                  <a:gd name="T9" fmla="*/ 52388 h 33"/>
                  <a:gd name="T10" fmla="*/ 28575 w 18"/>
                  <a:gd name="T11" fmla="*/ 52388 h 33"/>
                  <a:gd name="T12" fmla="*/ 0 60000 65536"/>
                  <a:gd name="T13" fmla="*/ 0 60000 65536"/>
                  <a:gd name="T14" fmla="*/ 0 60000 65536"/>
                  <a:gd name="T15" fmla="*/ 0 60000 65536"/>
                  <a:gd name="T16" fmla="*/ 0 60000 65536"/>
                  <a:gd name="T17" fmla="*/ 0 60000 65536"/>
                  <a:gd name="T18" fmla="*/ 0 w 18"/>
                  <a:gd name="T19" fmla="*/ 0 h 33"/>
                  <a:gd name="T20" fmla="*/ 18 w 18"/>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18" h="33">
                    <a:moveTo>
                      <a:pt x="0" y="0"/>
                    </a:moveTo>
                    <a:lnTo>
                      <a:pt x="16" y="0"/>
                    </a:lnTo>
                    <a:lnTo>
                      <a:pt x="9" y="0"/>
                    </a:lnTo>
                    <a:lnTo>
                      <a:pt x="9" y="33"/>
                    </a:lnTo>
                    <a:lnTo>
                      <a:pt x="2" y="33"/>
                    </a:lnTo>
                    <a:lnTo>
                      <a:pt x="18" y="33"/>
                    </a:lnTo>
                  </a:path>
                </a:pathLst>
              </a:custGeom>
              <a:noFill/>
              <a:ln w="2">
                <a:solidFill>
                  <a:srgbClr val="FF9900"/>
                </a:solidFill>
                <a:round/>
                <a:headEnd/>
                <a:tailEnd/>
              </a:ln>
            </p:spPr>
            <p:txBody>
              <a:bodyPr/>
              <a:lstStyle/>
              <a:p>
                <a:endParaRPr lang="en-US"/>
              </a:p>
            </p:txBody>
          </p:sp>
          <p:sp>
            <p:nvSpPr>
              <p:cNvPr id="353" name="Freeform 7446"/>
              <p:cNvSpPr>
                <a:spLocks/>
              </p:cNvSpPr>
              <p:nvPr/>
            </p:nvSpPr>
            <p:spPr bwMode="auto">
              <a:xfrm>
                <a:off x="7101822" y="4679429"/>
                <a:ext cx="26988" cy="52388"/>
              </a:xfrm>
              <a:custGeom>
                <a:avLst/>
                <a:gdLst>
                  <a:gd name="T0" fmla="*/ 0 w 17"/>
                  <a:gd name="T1" fmla="*/ 0 h 33"/>
                  <a:gd name="T2" fmla="*/ 25400 w 17"/>
                  <a:gd name="T3" fmla="*/ 0 h 33"/>
                  <a:gd name="T4" fmla="*/ 14288 w 17"/>
                  <a:gd name="T5" fmla="*/ 0 h 33"/>
                  <a:gd name="T6" fmla="*/ 14288 w 17"/>
                  <a:gd name="T7" fmla="*/ 52388 h 33"/>
                  <a:gd name="T8" fmla="*/ 3175 w 17"/>
                  <a:gd name="T9" fmla="*/ 52388 h 33"/>
                  <a:gd name="T10" fmla="*/ 26988 w 17"/>
                  <a:gd name="T11" fmla="*/ 52388 h 33"/>
                  <a:gd name="T12" fmla="*/ 0 60000 65536"/>
                  <a:gd name="T13" fmla="*/ 0 60000 65536"/>
                  <a:gd name="T14" fmla="*/ 0 60000 65536"/>
                  <a:gd name="T15" fmla="*/ 0 60000 65536"/>
                  <a:gd name="T16" fmla="*/ 0 60000 65536"/>
                  <a:gd name="T17" fmla="*/ 0 60000 65536"/>
                  <a:gd name="T18" fmla="*/ 0 w 17"/>
                  <a:gd name="T19" fmla="*/ 0 h 33"/>
                  <a:gd name="T20" fmla="*/ 17 w 17"/>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17" h="33">
                    <a:moveTo>
                      <a:pt x="0" y="0"/>
                    </a:moveTo>
                    <a:lnTo>
                      <a:pt x="16" y="0"/>
                    </a:lnTo>
                    <a:lnTo>
                      <a:pt x="9" y="0"/>
                    </a:lnTo>
                    <a:lnTo>
                      <a:pt x="9" y="33"/>
                    </a:lnTo>
                    <a:lnTo>
                      <a:pt x="2" y="33"/>
                    </a:lnTo>
                    <a:lnTo>
                      <a:pt x="17" y="33"/>
                    </a:lnTo>
                  </a:path>
                </a:pathLst>
              </a:custGeom>
              <a:noFill/>
              <a:ln w="2">
                <a:solidFill>
                  <a:srgbClr val="FF9900"/>
                </a:solidFill>
                <a:round/>
                <a:headEnd/>
                <a:tailEnd/>
              </a:ln>
            </p:spPr>
            <p:txBody>
              <a:bodyPr/>
              <a:lstStyle/>
              <a:p>
                <a:endParaRPr lang="en-US"/>
              </a:p>
            </p:txBody>
          </p:sp>
          <p:sp>
            <p:nvSpPr>
              <p:cNvPr id="354" name="Freeform 7447"/>
              <p:cNvSpPr>
                <a:spLocks/>
              </p:cNvSpPr>
              <p:nvPr/>
            </p:nvSpPr>
            <p:spPr bwMode="auto">
              <a:xfrm>
                <a:off x="7117697" y="4665141"/>
                <a:ext cx="28575" cy="50800"/>
              </a:xfrm>
              <a:custGeom>
                <a:avLst/>
                <a:gdLst>
                  <a:gd name="T0" fmla="*/ 0 w 18"/>
                  <a:gd name="T1" fmla="*/ 0 h 32"/>
                  <a:gd name="T2" fmla="*/ 25400 w 18"/>
                  <a:gd name="T3" fmla="*/ 0 h 32"/>
                  <a:gd name="T4" fmla="*/ 14288 w 18"/>
                  <a:gd name="T5" fmla="*/ 0 h 32"/>
                  <a:gd name="T6" fmla="*/ 14288 w 18"/>
                  <a:gd name="T7" fmla="*/ 50800 h 32"/>
                  <a:gd name="T8" fmla="*/ 3175 w 18"/>
                  <a:gd name="T9" fmla="*/ 50800 h 32"/>
                  <a:gd name="T10" fmla="*/ 28575 w 18"/>
                  <a:gd name="T11" fmla="*/ 50800 h 32"/>
                  <a:gd name="T12" fmla="*/ 0 60000 65536"/>
                  <a:gd name="T13" fmla="*/ 0 60000 65536"/>
                  <a:gd name="T14" fmla="*/ 0 60000 65536"/>
                  <a:gd name="T15" fmla="*/ 0 60000 65536"/>
                  <a:gd name="T16" fmla="*/ 0 60000 65536"/>
                  <a:gd name="T17" fmla="*/ 0 60000 65536"/>
                  <a:gd name="T18" fmla="*/ 0 w 18"/>
                  <a:gd name="T19" fmla="*/ 0 h 32"/>
                  <a:gd name="T20" fmla="*/ 18 w 18"/>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8" h="32">
                    <a:moveTo>
                      <a:pt x="0" y="0"/>
                    </a:moveTo>
                    <a:lnTo>
                      <a:pt x="16" y="0"/>
                    </a:lnTo>
                    <a:lnTo>
                      <a:pt x="9" y="0"/>
                    </a:lnTo>
                    <a:lnTo>
                      <a:pt x="9" y="32"/>
                    </a:lnTo>
                    <a:lnTo>
                      <a:pt x="2" y="32"/>
                    </a:lnTo>
                    <a:lnTo>
                      <a:pt x="18" y="32"/>
                    </a:lnTo>
                  </a:path>
                </a:pathLst>
              </a:custGeom>
              <a:noFill/>
              <a:ln w="2">
                <a:solidFill>
                  <a:srgbClr val="FF9900"/>
                </a:solidFill>
                <a:round/>
                <a:headEnd/>
                <a:tailEnd/>
              </a:ln>
            </p:spPr>
            <p:txBody>
              <a:bodyPr/>
              <a:lstStyle/>
              <a:p>
                <a:endParaRPr lang="en-US"/>
              </a:p>
            </p:txBody>
          </p:sp>
          <p:sp>
            <p:nvSpPr>
              <p:cNvPr id="355" name="Freeform 7448"/>
              <p:cNvSpPr>
                <a:spLocks/>
              </p:cNvSpPr>
              <p:nvPr/>
            </p:nvSpPr>
            <p:spPr bwMode="auto">
              <a:xfrm>
                <a:off x="7135159" y="4652441"/>
                <a:ext cx="26988" cy="49213"/>
              </a:xfrm>
              <a:custGeom>
                <a:avLst/>
                <a:gdLst>
                  <a:gd name="T0" fmla="*/ 0 w 17"/>
                  <a:gd name="T1" fmla="*/ 0 h 31"/>
                  <a:gd name="T2" fmla="*/ 25400 w 17"/>
                  <a:gd name="T3" fmla="*/ 0 h 31"/>
                  <a:gd name="T4" fmla="*/ 14288 w 17"/>
                  <a:gd name="T5" fmla="*/ 0 h 31"/>
                  <a:gd name="T6" fmla="*/ 14288 w 17"/>
                  <a:gd name="T7" fmla="*/ 49213 h 31"/>
                  <a:gd name="T8" fmla="*/ 3175 w 17"/>
                  <a:gd name="T9" fmla="*/ 49213 h 31"/>
                  <a:gd name="T10" fmla="*/ 26988 w 17"/>
                  <a:gd name="T11" fmla="*/ 49213 h 31"/>
                  <a:gd name="T12" fmla="*/ 0 60000 65536"/>
                  <a:gd name="T13" fmla="*/ 0 60000 65536"/>
                  <a:gd name="T14" fmla="*/ 0 60000 65536"/>
                  <a:gd name="T15" fmla="*/ 0 60000 65536"/>
                  <a:gd name="T16" fmla="*/ 0 60000 65536"/>
                  <a:gd name="T17" fmla="*/ 0 60000 65536"/>
                  <a:gd name="T18" fmla="*/ 0 w 17"/>
                  <a:gd name="T19" fmla="*/ 0 h 31"/>
                  <a:gd name="T20" fmla="*/ 17 w 17"/>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17" h="31">
                    <a:moveTo>
                      <a:pt x="0" y="0"/>
                    </a:moveTo>
                    <a:lnTo>
                      <a:pt x="16" y="0"/>
                    </a:lnTo>
                    <a:lnTo>
                      <a:pt x="9" y="0"/>
                    </a:lnTo>
                    <a:lnTo>
                      <a:pt x="9" y="31"/>
                    </a:lnTo>
                    <a:lnTo>
                      <a:pt x="2" y="31"/>
                    </a:lnTo>
                    <a:lnTo>
                      <a:pt x="17" y="31"/>
                    </a:lnTo>
                  </a:path>
                </a:pathLst>
              </a:custGeom>
              <a:noFill/>
              <a:ln w="2">
                <a:solidFill>
                  <a:srgbClr val="FF9900"/>
                </a:solidFill>
                <a:round/>
                <a:headEnd/>
                <a:tailEnd/>
              </a:ln>
            </p:spPr>
            <p:txBody>
              <a:bodyPr/>
              <a:lstStyle/>
              <a:p>
                <a:endParaRPr lang="en-US"/>
              </a:p>
            </p:txBody>
          </p:sp>
          <p:sp>
            <p:nvSpPr>
              <p:cNvPr id="356" name="Freeform 7449"/>
              <p:cNvSpPr>
                <a:spLocks/>
              </p:cNvSpPr>
              <p:nvPr/>
            </p:nvSpPr>
            <p:spPr bwMode="auto">
              <a:xfrm>
                <a:off x="7151034" y="4642916"/>
                <a:ext cx="28575" cy="47625"/>
              </a:xfrm>
              <a:custGeom>
                <a:avLst/>
                <a:gdLst>
                  <a:gd name="T0" fmla="*/ 0 w 18"/>
                  <a:gd name="T1" fmla="*/ 0 h 30"/>
                  <a:gd name="T2" fmla="*/ 25400 w 18"/>
                  <a:gd name="T3" fmla="*/ 0 h 30"/>
                  <a:gd name="T4" fmla="*/ 14288 w 18"/>
                  <a:gd name="T5" fmla="*/ 0 h 30"/>
                  <a:gd name="T6" fmla="*/ 14288 w 18"/>
                  <a:gd name="T7" fmla="*/ 47625 h 30"/>
                  <a:gd name="T8" fmla="*/ 3175 w 18"/>
                  <a:gd name="T9" fmla="*/ 47625 h 30"/>
                  <a:gd name="T10" fmla="*/ 28575 w 18"/>
                  <a:gd name="T11" fmla="*/ 47625 h 30"/>
                  <a:gd name="T12" fmla="*/ 0 60000 65536"/>
                  <a:gd name="T13" fmla="*/ 0 60000 65536"/>
                  <a:gd name="T14" fmla="*/ 0 60000 65536"/>
                  <a:gd name="T15" fmla="*/ 0 60000 65536"/>
                  <a:gd name="T16" fmla="*/ 0 60000 65536"/>
                  <a:gd name="T17" fmla="*/ 0 60000 65536"/>
                  <a:gd name="T18" fmla="*/ 0 w 18"/>
                  <a:gd name="T19" fmla="*/ 0 h 30"/>
                  <a:gd name="T20" fmla="*/ 18 w 18"/>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8" h="30">
                    <a:moveTo>
                      <a:pt x="0" y="0"/>
                    </a:moveTo>
                    <a:lnTo>
                      <a:pt x="16" y="0"/>
                    </a:lnTo>
                    <a:lnTo>
                      <a:pt x="9" y="0"/>
                    </a:lnTo>
                    <a:lnTo>
                      <a:pt x="9" y="30"/>
                    </a:lnTo>
                    <a:lnTo>
                      <a:pt x="2" y="30"/>
                    </a:lnTo>
                    <a:lnTo>
                      <a:pt x="18" y="30"/>
                    </a:lnTo>
                  </a:path>
                </a:pathLst>
              </a:custGeom>
              <a:noFill/>
              <a:ln w="2">
                <a:solidFill>
                  <a:srgbClr val="FF9900"/>
                </a:solidFill>
                <a:round/>
                <a:headEnd/>
                <a:tailEnd/>
              </a:ln>
            </p:spPr>
            <p:txBody>
              <a:bodyPr/>
              <a:lstStyle/>
              <a:p>
                <a:endParaRPr lang="en-US"/>
              </a:p>
            </p:txBody>
          </p:sp>
          <p:sp>
            <p:nvSpPr>
              <p:cNvPr id="357" name="Freeform 7450"/>
              <p:cNvSpPr>
                <a:spLocks/>
              </p:cNvSpPr>
              <p:nvPr/>
            </p:nvSpPr>
            <p:spPr bwMode="auto">
              <a:xfrm>
                <a:off x="7168497" y="4630216"/>
                <a:ext cx="26988" cy="44450"/>
              </a:xfrm>
              <a:custGeom>
                <a:avLst/>
                <a:gdLst>
                  <a:gd name="T0" fmla="*/ 0 w 17"/>
                  <a:gd name="T1" fmla="*/ 0 h 28"/>
                  <a:gd name="T2" fmla="*/ 23813 w 17"/>
                  <a:gd name="T3" fmla="*/ 0 h 28"/>
                  <a:gd name="T4" fmla="*/ 12700 w 17"/>
                  <a:gd name="T5" fmla="*/ 0 h 28"/>
                  <a:gd name="T6" fmla="*/ 12700 w 17"/>
                  <a:gd name="T7" fmla="*/ 44450 h 28"/>
                  <a:gd name="T8" fmla="*/ 1588 w 17"/>
                  <a:gd name="T9" fmla="*/ 44450 h 28"/>
                  <a:gd name="T10" fmla="*/ 26988 w 17"/>
                  <a:gd name="T11" fmla="*/ 44450 h 28"/>
                  <a:gd name="T12" fmla="*/ 0 60000 65536"/>
                  <a:gd name="T13" fmla="*/ 0 60000 65536"/>
                  <a:gd name="T14" fmla="*/ 0 60000 65536"/>
                  <a:gd name="T15" fmla="*/ 0 60000 65536"/>
                  <a:gd name="T16" fmla="*/ 0 60000 65536"/>
                  <a:gd name="T17" fmla="*/ 0 60000 65536"/>
                  <a:gd name="T18" fmla="*/ 0 w 17"/>
                  <a:gd name="T19" fmla="*/ 0 h 28"/>
                  <a:gd name="T20" fmla="*/ 17 w 1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7" h="28">
                    <a:moveTo>
                      <a:pt x="0" y="0"/>
                    </a:moveTo>
                    <a:lnTo>
                      <a:pt x="15" y="0"/>
                    </a:lnTo>
                    <a:lnTo>
                      <a:pt x="8" y="0"/>
                    </a:lnTo>
                    <a:lnTo>
                      <a:pt x="8" y="28"/>
                    </a:lnTo>
                    <a:lnTo>
                      <a:pt x="1" y="28"/>
                    </a:lnTo>
                    <a:lnTo>
                      <a:pt x="17" y="28"/>
                    </a:lnTo>
                  </a:path>
                </a:pathLst>
              </a:custGeom>
              <a:noFill/>
              <a:ln w="2">
                <a:solidFill>
                  <a:srgbClr val="FF9900"/>
                </a:solidFill>
                <a:round/>
                <a:headEnd/>
                <a:tailEnd/>
              </a:ln>
            </p:spPr>
            <p:txBody>
              <a:bodyPr/>
              <a:lstStyle/>
              <a:p>
                <a:endParaRPr lang="en-US"/>
              </a:p>
            </p:txBody>
          </p:sp>
          <p:sp>
            <p:nvSpPr>
              <p:cNvPr id="358" name="Freeform 7451"/>
              <p:cNvSpPr>
                <a:spLocks/>
              </p:cNvSpPr>
              <p:nvPr/>
            </p:nvSpPr>
            <p:spPr bwMode="auto">
              <a:xfrm>
                <a:off x="7181197" y="4619104"/>
                <a:ext cx="28575" cy="44450"/>
              </a:xfrm>
              <a:custGeom>
                <a:avLst/>
                <a:gdLst>
                  <a:gd name="T0" fmla="*/ 0 w 18"/>
                  <a:gd name="T1" fmla="*/ 0 h 28"/>
                  <a:gd name="T2" fmla="*/ 25400 w 18"/>
                  <a:gd name="T3" fmla="*/ 0 h 28"/>
                  <a:gd name="T4" fmla="*/ 14288 w 18"/>
                  <a:gd name="T5" fmla="*/ 0 h 28"/>
                  <a:gd name="T6" fmla="*/ 14288 w 18"/>
                  <a:gd name="T7" fmla="*/ 44450 h 28"/>
                  <a:gd name="T8" fmla="*/ 3175 w 18"/>
                  <a:gd name="T9" fmla="*/ 44450 h 28"/>
                  <a:gd name="T10" fmla="*/ 28575 w 18"/>
                  <a:gd name="T11" fmla="*/ 44450 h 28"/>
                  <a:gd name="T12" fmla="*/ 0 60000 65536"/>
                  <a:gd name="T13" fmla="*/ 0 60000 65536"/>
                  <a:gd name="T14" fmla="*/ 0 60000 65536"/>
                  <a:gd name="T15" fmla="*/ 0 60000 65536"/>
                  <a:gd name="T16" fmla="*/ 0 60000 65536"/>
                  <a:gd name="T17" fmla="*/ 0 60000 65536"/>
                  <a:gd name="T18" fmla="*/ 0 w 18"/>
                  <a:gd name="T19" fmla="*/ 0 h 28"/>
                  <a:gd name="T20" fmla="*/ 18 w 18"/>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8" h="28">
                    <a:moveTo>
                      <a:pt x="0" y="0"/>
                    </a:moveTo>
                    <a:lnTo>
                      <a:pt x="16" y="0"/>
                    </a:lnTo>
                    <a:lnTo>
                      <a:pt x="9" y="0"/>
                    </a:lnTo>
                    <a:lnTo>
                      <a:pt x="9" y="28"/>
                    </a:lnTo>
                    <a:lnTo>
                      <a:pt x="2" y="28"/>
                    </a:lnTo>
                    <a:lnTo>
                      <a:pt x="18" y="28"/>
                    </a:lnTo>
                  </a:path>
                </a:pathLst>
              </a:custGeom>
              <a:noFill/>
              <a:ln w="2">
                <a:solidFill>
                  <a:srgbClr val="FF9900"/>
                </a:solidFill>
                <a:round/>
                <a:headEnd/>
                <a:tailEnd/>
              </a:ln>
            </p:spPr>
            <p:txBody>
              <a:bodyPr/>
              <a:lstStyle/>
              <a:p>
                <a:endParaRPr lang="en-US"/>
              </a:p>
            </p:txBody>
          </p:sp>
          <p:sp>
            <p:nvSpPr>
              <p:cNvPr id="359" name="Freeform 7452"/>
              <p:cNvSpPr>
                <a:spLocks/>
              </p:cNvSpPr>
              <p:nvPr/>
            </p:nvSpPr>
            <p:spPr bwMode="auto">
              <a:xfrm>
                <a:off x="7198659" y="4607991"/>
                <a:ext cx="26988" cy="41275"/>
              </a:xfrm>
              <a:custGeom>
                <a:avLst/>
                <a:gdLst>
                  <a:gd name="T0" fmla="*/ 0 w 17"/>
                  <a:gd name="T1" fmla="*/ 0 h 26"/>
                  <a:gd name="T2" fmla="*/ 25400 w 17"/>
                  <a:gd name="T3" fmla="*/ 0 h 26"/>
                  <a:gd name="T4" fmla="*/ 14288 w 17"/>
                  <a:gd name="T5" fmla="*/ 0 h 26"/>
                  <a:gd name="T6" fmla="*/ 14288 w 17"/>
                  <a:gd name="T7" fmla="*/ 41275 h 26"/>
                  <a:gd name="T8" fmla="*/ 3175 w 17"/>
                  <a:gd name="T9" fmla="*/ 41275 h 26"/>
                  <a:gd name="T10" fmla="*/ 26988 w 17"/>
                  <a:gd name="T11" fmla="*/ 41275 h 26"/>
                  <a:gd name="T12" fmla="*/ 0 60000 65536"/>
                  <a:gd name="T13" fmla="*/ 0 60000 65536"/>
                  <a:gd name="T14" fmla="*/ 0 60000 65536"/>
                  <a:gd name="T15" fmla="*/ 0 60000 65536"/>
                  <a:gd name="T16" fmla="*/ 0 60000 65536"/>
                  <a:gd name="T17" fmla="*/ 0 60000 65536"/>
                  <a:gd name="T18" fmla="*/ 0 w 17"/>
                  <a:gd name="T19" fmla="*/ 0 h 26"/>
                  <a:gd name="T20" fmla="*/ 17 w 17"/>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7" h="26">
                    <a:moveTo>
                      <a:pt x="0" y="0"/>
                    </a:moveTo>
                    <a:lnTo>
                      <a:pt x="16" y="0"/>
                    </a:lnTo>
                    <a:lnTo>
                      <a:pt x="9" y="0"/>
                    </a:lnTo>
                    <a:lnTo>
                      <a:pt x="9" y="26"/>
                    </a:lnTo>
                    <a:lnTo>
                      <a:pt x="2" y="26"/>
                    </a:lnTo>
                    <a:lnTo>
                      <a:pt x="17" y="26"/>
                    </a:lnTo>
                  </a:path>
                </a:pathLst>
              </a:custGeom>
              <a:noFill/>
              <a:ln w="2">
                <a:solidFill>
                  <a:srgbClr val="FF9900"/>
                </a:solidFill>
                <a:round/>
                <a:headEnd/>
                <a:tailEnd/>
              </a:ln>
            </p:spPr>
            <p:txBody>
              <a:bodyPr/>
              <a:lstStyle/>
              <a:p>
                <a:endParaRPr lang="en-US"/>
              </a:p>
            </p:txBody>
          </p:sp>
          <p:sp>
            <p:nvSpPr>
              <p:cNvPr id="360" name="Freeform 7453"/>
              <p:cNvSpPr>
                <a:spLocks/>
              </p:cNvSpPr>
              <p:nvPr/>
            </p:nvSpPr>
            <p:spPr bwMode="auto">
              <a:xfrm>
                <a:off x="7214534" y="4596879"/>
                <a:ext cx="28575" cy="41275"/>
              </a:xfrm>
              <a:custGeom>
                <a:avLst/>
                <a:gdLst>
                  <a:gd name="T0" fmla="*/ 0 w 18"/>
                  <a:gd name="T1" fmla="*/ 0 h 26"/>
                  <a:gd name="T2" fmla="*/ 25400 w 18"/>
                  <a:gd name="T3" fmla="*/ 0 h 26"/>
                  <a:gd name="T4" fmla="*/ 14288 w 18"/>
                  <a:gd name="T5" fmla="*/ 0 h 26"/>
                  <a:gd name="T6" fmla="*/ 14288 w 18"/>
                  <a:gd name="T7" fmla="*/ 41275 h 26"/>
                  <a:gd name="T8" fmla="*/ 3175 w 18"/>
                  <a:gd name="T9" fmla="*/ 41275 h 26"/>
                  <a:gd name="T10" fmla="*/ 28575 w 18"/>
                  <a:gd name="T11" fmla="*/ 41275 h 26"/>
                  <a:gd name="T12" fmla="*/ 0 60000 65536"/>
                  <a:gd name="T13" fmla="*/ 0 60000 65536"/>
                  <a:gd name="T14" fmla="*/ 0 60000 65536"/>
                  <a:gd name="T15" fmla="*/ 0 60000 65536"/>
                  <a:gd name="T16" fmla="*/ 0 60000 65536"/>
                  <a:gd name="T17" fmla="*/ 0 60000 65536"/>
                  <a:gd name="T18" fmla="*/ 0 w 18"/>
                  <a:gd name="T19" fmla="*/ 0 h 26"/>
                  <a:gd name="T20" fmla="*/ 18 w 18"/>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8" h="26">
                    <a:moveTo>
                      <a:pt x="0" y="0"/>
                    </a:moveTo>
                    <a:lnTo>
                      <a:pt x="16" y="0"/>
                    </a:lnTo>
                    <a:lnTo>
                      <a:pt x="9" y="0"/>
                    </a:lnTo>
                    <a:lnTo>
                      <a:pt x="9" y="26"/>
                    </a:lnTo>
                    <a:lnTo>
                      <a:pt x="2" y="26"/>
                    </a:lnTo>
                    <a:lnTo>
                      <a:pt x="18" y="26"/>
                    </a:lnTo>
                  </a:path>
                </a:pathLst>
              </a:custGeom>
              <a:noFill/>
              <a:ln w="2">
                <a:solidFill>
                  <a:srgbClr val="FF9900"/>
                </a:solidFill>
                <a:round/>
                <a:headEnd/>
                <a:tailEnd/>
              </a:ln>
            </p:spPr>
            <p:txBody>
              <a:bodyPr/>
              <a:lstStyle/>
              <a:p>
                <a:endParaRPr lang="en-US"/>
              </a:p>
            </p:txBody>
          </p:sp>
          <p:sp>
            <p:nvSpPr>
              <p:cNvPr id="361" name="Freeform 7454"/>
              <p:cNvSpPr>
                <a:spLocks/>
              </p:cNvSpPr>
              <p:nvPr/>
            </p:nvSpPr>
            <p:spPr bwMode="auto">
              <a:xfrm>
                <a:off x="7231997" y="4582591"/>
                <a:ext cx="26988" cy="38100"/>
              </a:xfrm>
              <a:custGeom>
                <a:avLst/>
                <a:gdLst>
                  <a:gd name="T0" fmla="*/ 0 w 17"/>
                  <a:gd name="T1" fmla="*/ 0 h 24"/>
                  <a:gd name="T2" fmla="*/ 25400 w 17"/>
                  <a:gd name="T3" fmla="*/ 0 h 24"/>
                  <a:gd name="T4" fmla="*/ 14288 w 17"/>
                  <a:gd name="T5" fmla="*/ 0 h 24"/>
                  <a:gd name="T6" fmla="*/ 14288 w 17"/>
                  <a:gd name="T7" fmla="*/ 38100 h 24"/>
                  <a:gd name="T8" fmla="*/ 3175 w 17"/>
                  <a:gd name="T9" fmla="*/ 38100 h 24"/>
                  <a:gd name="T10" fmla="*/ 26988 w 17"/>
                  <a:gd name="T11" fmla="*/ 38100 h 24"/>
                  <a:gd name="T12" fmla="*/ 0 60000 65536"/>
                  <a:gd name="T13" fmla="*/ 0 60000 65536"/>
                  <a:gd name="T14" fmla="*/ 0 60000 65536"/>
                  <a:gd name="T15" fmla="*/ 0 60000 65536"/>
                  <a:gd name="T16" fmla="*/ 0 60000 65536"/>
                  <a:gd name="T17" fmla="*/ 0 60000 65536"/>
                  <a:gd name="T18" fmla="*/ 0 w 17"/>
                  <a:gd name="T19" fmla="*/ 0 h 24"/>
                  <a:gd name="T20" fmla="*/ 17 w 17"/>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7" h="24">
                    <a:moveTo>
                      <a:pt x="0" y="0"/>
                    </a:moveTo>
                    <a:lnTo>
                      <a:pt x="16" y="0"/>
                    </a:lnTo>
                    <a:lnTo>
                      <a:pt x="9" y="0"/>
                    </a:lnTo>
                    <a:lnTo>
                      <a:pt x="9" y="24"/>
                    </a:lnTo>
                    <a:lnTo>
                      <a:pt x="2" y="24"/>
                    </a:lnTo>
                    <a:lnTo>
                      <a:pt x="17" y="24"/>
                    </a:lnTo>
                  </a:path>
                </a:pathLst>
              </a:custGeom>
              <a:noFill/>
              <a:ln w="2">
                <a:solidFill>
                  <a:srgbClr val="FF9900"/>
                </a:solidFill>
                <a:round/>
                <a:headEnd/>
                <a:tailEnd/>
              </a:ln>
            </p:spPr>
            <p:txBody>
              <a:bodyPr/>
              <a:lstStyle/>
              <a:p>
                <a:endParaRPr lang="en-US"/>
              </a:p>
            </p:txBody>
          </p:sp>
          <p:sp>
            <p:nvSpPr>
              <p:cNvPr id="362" name="Freeform 7455"/>
              <p:cNvSpPr>
                <a:spLocks/>
              </p:cNvSpPr>
              <p:nvPr/>
            </p:nvSpPr>
            <p:spPr bwMode="auto">
              <a:xfrm>
                <a:off x="7246284" y="4568304"/>
                <a:ext cx="26988" cy="39688"/>
              </a:xfrm>
              <a:custGeom>
                <a:avLst/>
                <a:gdLst>
                  <a:gd name="T0" fmla="*/ 0 w 17"/>
                  <a:gd name="T1" fmla="*/ 0 h 25"/>
                  <a:gd name="T2" fmla="*/ 23813 w 17"/>
                  <a:gd name="T3" fmla="*/ 0 h 25"/>
                  <a:gd name="T4" fmla="*/ 12700 w 17"/>
                  <a:gd name="T5" fmla="*/ 0 h 25"/>
                  <a:gd name="T6" fmla="*/ 12700 w 17"/>
                  <a:gd name="T7" fmla="*/ 39688 h 25"/>
                  <a:gd name="T8" fmla="*/ 1588 w 17"/>
                  <a:gd name="T9" fmla="*/ 39688 h 25"/>
                  <a:gd name="T10" fmla="*/ 26988 w 17"/>
                  <a:gd name="T11" fmla="*/ 39688 h 25"/>
                  <a:gd name="T12" fmla="*/ 0 60000 65536"/>
                  <a:gd name="T13" fmla="*/ 0 60000 65536"/>
                  <a:gd name="T14" fmla="*/ 0 60000 65536"/>
                  <a:gd name="T15" fmla="*/ 0 60000 65536"/>
                  <a:gd name="T16" fmla="*/ 0 60000 65536"/>
                  <a:gd name="T17" fmla="*/ 0 60000 65536"/>
                  <a:gd name="T18" fmla="*/ 0 w 17"/>
                  <a:gd name="T19" fmla="*/ 0 h 25"/>
                  <a:gd name="T20" fmla="*/ 17 w 17"/>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7" h="25">
                    <a:moveTo>
                      <a:pt x="0" y="0"/>
                    </a:moveTo>
                    <a:lnTo>
                      <a:pt x="15" y="0"/>
                    </a:lnTo>
                    <a:lnTo>
                      <a:pt x="8" y="0"/>
                    </a:lnTo>
                    <a:lnTo>
                      <a:pt x="8" y="25"/>
                    </a:lnTo>
                    <a:lnTo>
                      <a:pt x="1" y="25"/>
                    </a:lnTo>
                    <a:lnTo>
                      <a:pt x="17" y="25"/>
                    </a:lnTo>
                  </a:path>
                </a:pathLst>
              </a:custGeom>
              <a:noFill/>
              <a:ln w="2">
                <a:solidFill>
                  <a:srgbClr val="FF9900"/>
                </a:solidFill>
                <a:round/>
                <a:headEnd/>
                <a:tailEnd/>
              </a:ln>
            </p:spPr>
            <p:txBody>
              <a:bodyPr/>
              <a:lstStyle/>
              <a:p>
                <a:endParaRPr lang="en-US"/>
              </a:p>
            </p:txBody>
          </p:sp>
          <p:sp>
            <p:nvSpPr>
              <p:cNvPr id="363" name="Freeform 7456"/>
              <p:cNvSpPr>
                <a:spLocks/>
              </p:cNvSpPr>
              <p:nvPr/>
            </p:nvSpPr>
            <p:spPr bwMode="auto">
              <a:xfrm>
                <a:off x="7262159" y="4554016"/>
                <a:ext cx="28575" cy="36513"/>
              </a:xfrm>
              <a:custGeom>
                <a:avLst/>
                <a:gdLst>
                  <a:gd name="T0" fmla="*/ 0 w 18"/>
                  <a:gd name="T1" fmla="*/ 0 h 23"/>
                  <a:gd name="T2" fmla="*/ 25400 w 18"/>
                  <a:gd name="T3" fmla="*/ 0 h 23"/>
                  <a:gd name="T4" fmla="*/ 14288 w 18"/>
                  <a:gd name="T5" fmla="*/ 0 h 23"/>
                  <a:gd name="T6" fmla="*/ 14288 w 18"/>
                  <a:gd name="T7" fmla="*/ 36513 h 23"/>
                  <a:gd name="T8" fmla="*/ 3175 w 18"/>
                  <a:gd name="T9" fmla="*/ 36513 h 23"/>
                  <a:gd name="T10" fmla="*/ 28575 w 18"/>
                  <a:gd name="T11" fmla="*/ 36513 h 23"/>
                  <a:gd name="T12" fmla="*/ 0 60000 65536"/>
                  <a:gd name="T13" fmla="*/ 0 60000 65536"/>
                  <a:gd name="T14" fmla="*/ 0 60000 65536"/>
                  <a:gd name="T15" fmla="*/ 0 60000 65536"/>
                  <a:gd name="T16" fmla="*/ 0 60000 65536"/>
                  <a:gd name="T17" fmla="*/ 0 60000 65536"/>
                  <a:gd name="T18" fmla="*/ 0 w 18"/>
                  <a:gd name="T19" fmla="*/ 0 h 23"/>
                  <a:gd name="T20" fmla="*/ 18 w 18"/>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8" h="23">
                    <a:moveTo>
                      <a:pt x="0" y="0"/>
                    </a:moveTo>
                    <a:lnTo>
                      <a:pt x="16" y="0"/>
                    </a:lnTo>
                    <a:lnTo>
                      <a:pt x="9" y="0"/>
                    </a:lnTo>
                    <a:lnTo>
                      <a:pt x="9" y="23"/>
                    </a:lnTo>
                    <a:lnTo>
                      <a:pt x="2" y="23"/>
                    </a:lnTo>
                    <a:lnTo>
                      <a:pt x="18" y="23"/>
                    </a:lnTo>
                  </a:path>
                </a:pathLst>
              </a:custGeom>
              <a:noFill/>
              <a:ln w="2">
                <a:solidFill>
                  <a:srgbClr val="FF9900"/>
                </a:solidFill>
                <a:round/>
                <a:headEnd/>
                <a:tailEnd/>
              </a:ln>
            </p:spPr>
            <p:txBody>
              <a:bodyPr/>
              <a:lstStyle/>
              <a:p>
                <a:endParaRPr lang="en-US"/>
              </a:p>
            </p:txBody>
          </p:sp>
          <p:sp>
            <p:nvSpPr>
              <p:cNvPr id="364" name="Freeform 7457"/>
              <p:cNvSpPr>
                <a:spLocks/>
              </p:cNvSpPr>
              <p:nvPr/>
            </p:nvSpPr>
            <p:spPr bwMode="auto">
              <a:xfrm>
                <a:off x="7279622" y="4542904"/>
                <a:ext cx="26988" cy="36513"/>
              </a:xfrm>
              <a:custGeom>
                <a:avLst/>
                <a:gdLst>
                  <a:gd name="T0" fmla="*/ 0 w 17"/>
                  <a:gd name="T1" fmla="*/ 0 h 23"/>
                  <a:gd name="T2" fmla="*/ 23813 w 17"/>
                  <a:gd name="T3" fmla="*/ 0 h 23"/>
                  <a:gd name="T4" fmla="*/ 12700 w 17"/>
                  <a:gd name="T5" fmla="*/ 0 h 23"/>
                  <a:gd name="T6" fmla="*/ 12700 w 17"/>
                  <a:gd name="T7" fmla="*/ 36513 h 23"/>
                  <a:gd name="T8" fmla="*/ 1588 w 17"/>
                  <a:gd name="T9" fmla="*/ 36513 h 23"/>
                  <a:gd name="T10" fmla="*/ 26988 w 17"/>
                  <a:gd name="T11" fmla="*/ 36513 h 23"/>
                  <a:gd name="T12" fmla="*/ 0 60000 65536"/>
                  <a:gd name="T13" fmla="*/ 0 60000 65536"/>
                  <a:gd name="T14" fmla="*/ 0 60000 65536"/>
                  <a:gd name="T15" fmla="*/ 0 60000 65536"/>
                  <a:gd name="T16" fmla="*/ 0 60000 65536"/>
                  <a:gd name="T17" fmla="*/ 0 60000 65536"/>
                  <a:gd name="T18" fmla="*/ 0 w 17"/>
                  <a:gd name="T19" fmla="*/ 0 h 23"/>
                  <a:gd name="T20" fmla="*/ 17 w 17"/>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7" h="23">
                    <a:moveTo>
                      <a:pt x="0" y="0"/>
                    </a:moveTo>
                    <a:lnTo>
                      <a:pt x="15" y="0"/>
                    </a:lnTo>
                    <a:lnTo>
                      <a:pt x="8" y="0"/>
                    </a:lnTo>
                    <a:lnTo>
                      <a:pt x="8" y="23"/>
                    </a:lnTo>
                    <a:lnTo>
                      <a:pt x="1" y="23"/>
                    </a:lnTo>
                    <a:lnTo>
                      <a:pt x="17" y="23"/>
                    </a:lnTo>
                  </a:path>
                </a:pathLst>
              </a:custGeom>
              <a:noFill/>
              <a:ln w="2">
                <a:solidFill>
                  <a:srgbClr val="FF9900"/>
                </a:solidFill>
                <a:round/>
                <a:headEnd/>
                <a:tailEnd/>
              </a:ln>
            </p:spPr>
            <p:txBody>
              <a:bodyPr/>
              <a:lstStyle/>
              <a:p>
                <a:endParaRPr lang="en-US"/>
              </a:p>
            </p:txBody>
          </p:sp>
          <p:sp>
            <p:nvSpPr>
              <p:cNvPr id="365" name="Freeform 7458"/>
              <p:cNvSpPr>
                <a:spLocks/>
              </p:cNvSpPr>
              <p:nvPr/>
            </p:nvSpPr>
            <p:spPr bwMode="auto">
              <a:xfrm>
                <a:off x="7295497" y="4530204"/>
                <a:ext cx="28575" cy="34925"/>
              </a:xfrm>
              <a:custGeom>
                <a:avLst/>
                <a:gdLst>
                  <a:gd name="T0" fmla="*/ 0 w 18"/>
                  <a:gd name="T1" fmla="*/ 0 h 22"/>
                  <a:gd name="T2" fmla="*/ 25400 w 18"/>
                  <a:gd name="T3" fmla="*/ 0 h 22"/>
                  <a:gd name="T4" fmla="*/ 14288 w 18"/>
                  <a:gd name="T5" fmla="*/ 0 h 22"/>
                  <a:gd name="T6" fmla="*/ 14288 w 18"/>
                  <a:gd name="T7" fmla="*/ 34925 h 22"/>
                  <a:gd name="T8" fmla="*/ 3175 w 18"/>
                  <a:gd name="T9" fmla="*/ 34925 h 22"/>
                  <a:gd name="T10" fmla="*/ 28575 w 18"/>
                  <a:gd name="T11" fmla="*/ 34925 h 22"/>
                  <a:gd name="T12" fmla="*/ 0 60000 65536"/>
                  <a:gd name="T13" fmla="*/ 0 60000 65536"/>
                  <a:gd name="T14" fmla="*/ 0 60000 65536"/>
                  <a:gd name="T15" fmla="*/ 0 60000 65536"/>
                  <a:gd name="T16" fmla="*/ 0 60000 65536"/>
                  <a:gd name="T17" fmla="*/ 0 60000 65536"/>
                  <a:gd name="T18" fmla="*/ 0 w 18"/>
                  <a:gd name="T19" fmla="*/ 0 h 22"/>
                  <a:gd name="T20" fmla="*/ 18 w 1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8" h="22">
                    <a:moveTo>
                      <a:pt x="0" y="0"/>
                    </a:moveTo>
                    <a:lnTo>
                      <a:pt x="16" y="0"/>
                    </a:lnTo>
                    <a:lnTo>
                      <a:pt x="9" y="0"/>
                    </a:lnTo>
                    <a:lnTo>
                      <a:pt x="9" y="22"/>
                    </a:lnTo>
                    <a:lnTo>
                      <a:pt x="2" y="22"/>
                    </a:lnTo>
                    <a:lnTo>
                      <a:pt x="18" y="22"/>
                    </a:lnTo>
                  </a:path>
                </a:pathLst>
              </a:custGeom>
              <a:noFill/>
              <a:ln w="2">
                <a:solidFill>
                  <a:srgbClr val="FF9900"/>
                </a:solidFill>
                <a:round/>
                <a:headEnd/>
                <a:tailEnd/>
              </a:ln>
            </p:spPr>
            <p:txBody>
              <a:bodyPr/>
              <a:lstStyle/>
              <a:p>
                <a:endParaRPr lang="en-US"/>
              </a:p>
            </p:txBody>
          </p:sp>
          <p:sp>
            <p:nvSpPr>
              <p:cNvPr id="366" name="Freeform 7459"/>
              <p:cNvSpPr>
                <a:spLocks/>
              </p:cNvSpPr>
              <p:nvPr/>
            </p:nvSpPr>
            <p:spPr bwMode="auto">
              <a:xfrm>
                <a:off x="7309784" y="4519091"/>
                <a:ext cx="26988" cy="33338"/>
              </a:xfrm>
              <a:custGeom>
                <a:avLst/>
                <a:gdLst>
                  <a:gd name="T0" fmla="*/ 0 w 17"/>
                  <a:gd name="T1" fmla="*/ 0 h 21"/>
                  <a:gd name="T2" fmla="*/ 25400 w 17"/>
                  <a:gd name="T3" fmla="*/ 0 h 21"/>
                  <a:gd name="T4" fmla="*/ 14288 w 17"/>
                  <a:gd name="T5" fmla="*/ 0 h 21"/>
                  <a:gd name="T6" fmla="*/ 14288 w 17"/>
                  <a:gd name="T7" fmla="*/ 33338 h 21"/>
                  <a:gd name="T8" fmla="*/ 3175 w 17"/>
                  <a:gd name="T9" fmla="*/ 33338 h 21"/>
                  <a:gd name="T10" fmla="*/ 26988 w 17"/>
                  <a:gd name="T11" fmla="*/ 33338 h 21"/>
                  <a:gd name="T12" fmla="*/ 0 60000 65536"/>
                  <a:gd name="T13" fmla="*/ 0 60000 65536"/>
                  <a:gd name="T14" fmla="*/ 0 60000 65536"/>
                  <a:gd name="T15" fmla="*/ 0 60000 65536"/>
                  <a:gd name="T16" fmla="*/ 0 60000 65536"/>
                  <a:gd name="T17" fmla="*/ 0 60000 65536"/>
                  <a:gd name="T18" fmla="*/ 0 w 17"/>
                  <a:gd name="T19" fmla="*/ 0 h 21"/>
                  <a:gd name="T20" fmla="*/ 17 w 1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7" h="21">
                    <a:moveTo>
                      <a:pt x="0" y="0"/>
                    </a:moveTo>
                    <a:lnTo>
                      <a:pt x="16" y="0"/>
                    </a:lnTo>
                    <a:lnTo>
                      <a:pt x="9" y="0"/>
                    </a:lnTo>
                    <a:lnTo>
                      <a:pt x="9" y="21"/>
                    </a:lnTo>
                    <a:lnTo>
                      <a:pt x="2" y="21"/>
                    </a:lnTo>
                    <a:lnTo>
                      <a:pt x="17" y="21"/>
                    </a:lnTo>
                  </a:path>
                </a:pathLst>
              </a:custGeom>
              <a:noFill/>
              <a:ln w="2">
                <a:solidFill>
                  <a:srgbClr val="FF9900"/>
                </a:solidFill>
                <a:round/>
                <a:headEnd/>
                <a:tailEnd/>
              </a:ln>
            </p:spPr>
            <p:txBody>
              <a:bodyPr/>
              <a:lstStyle/>
              <a:p>
                <a:endParaRPr lang="en-US"/>
              </a:p>
            </p:txBody>
          </p:sp>
          <p:sp>
            <p:nvSpPr>
              <p:cNvPr id="367" name="Freeform 7460"/>
              <p:cNvSpPr>
                <a:spLocks/>
              </p:cNvSpPr>
              <p:nvPr/>
            </p:nvSpPr>
            <p:spPr bwMode="auto">
              <a:xfrm>
                <a:off x="7325659" y="4504804"/>
                <a:ext cx="28575" cy="33338"/>
              </a:xfrm>
              <a:custGeom>
                <a:avLst/>
                <a:gdLst>
                  <a:gd name="T0" fmla="*/ 0 w 18"/>
                  <a:gd name="T1" fmla="*/ 0 h 21"/>
                  <a:gd name="T2" fmla="*/ 25400 w 18"/>
                  <a:gd name="T3" fmla="*/ 0 h 21"/>
                  <a:gd name="T4" fmla="*/ 14288 w 18"/>
                  <a:gd name="T5" fmla="*/ 0 h 21"/>
                  <a:gd name="T6" fmla="*/ 14288 w 18"/>
                  <a:gd name="T7" fmla="*/ 33338 h 21"/>
                  <a:gd name="T8" fmla="*/ 3175 w 18"/>
                  <a:gd name="T9" fmla="*/ 33338 h 21"/>
                  <a:gd name="T10" fmla="*/ 28575 w 18"/>
                  <a:gd name="T11" fmla="*/ 33338 h 21"/>
                  <a:gd name="T12" fmla="*/ 0 60000 65536"/>
                  <a:gd name="T13" fmla="*/ 0 60000 65536"/>
                  <a:gd name="T14" fmla="*/ 0 60000 65536"/>
                  <a:gd name="T15" fmla="*/ 0 60000 65536"/>
                  <a:gd name="T16" fmla="*/ 0 60000 65536"/>
                  <a:gd name="T17" fmla="*/ 0 60000 65536"/>
                  <a:gd name="T18" fmla="*/ 0 w 18"/>
                  <a:gd name="T19" fmla="*/ 0 h 21"/>
                  <a:gd name="T20" fmla="*/ 18 w 18"/>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8" h="21">
                    <a:moveTo>
                      <a:pt x="0" y="0"/>
                    </a:moveTo>
                    <a:lnTo>
                      <a:pt x="16" y="0"/>
                    </a:lnTo>
                    <a:lnTo>
                      <a:pt x="9" y="0"/>
                    </a:lnTo>
                    <a:lnTo>
                      <a:pt x="9" y="21"/>
                    </a:lnTo>
                    <a:lnTo>
                      <a:pt x="2" y="21"/>
                    </a:lnTo>
                    <a:lnTo>
                      <a:pt x="18" y="21"/>
                    </a:lnTo>
                  </a:path>
                </a:pathLst>
              </a:custGeom>
              <a:noFill/>
              <a:ln w="2">
                <a:solidFill>
                  <a:srgbClr val="FF9900"/>
                </a:solidFill>
                <a:round/>
                <a:headEnd/>
                <a:tailEnd/>
              </a:ln>
            </p:spPr>
            <p:txBody>
              <a:bodyPr/>
              <a:lstStyle/>
              <a:p>
                <a:endParaRPr lang="en-US"/>
              </a:p>
            </p:txBody>
          </p:sp>
          <p:sp>
            <p:nvSpPr>
              <p:cNvPr id="368" name="Freeform 7461"/>
              <p:cNvSpPr>
                <a:spLocks/>
              </p:cNvSpPr>
              <p:nvPr/>
            </p:nvSpPr>
            <p:spPr bwMode="auto">
              <a:xfrm>
                <a:off x="7343122" y="4493691"/>
                <a:ext cx="26988" cy="33338"/>
              </a:xfrm>
              <a:custGeom>
                <a:avLst/>
                <a:gdLst>
                  <a:gd name="T0" fmla="*/ 0 w 17"/>
                  <a:gd name="T1" fmla="*/ 0 h 21"/>
                  <a:gd name="T2" fmla="*/ 23813 w 17"/>
                  <a:gd name="T3" fmla="*/ 0 h 21"/>
                  <a:gd name="T4" fmla="*/ 12700 w 17"/>
                  <a:gd name="T5" fmla="*/ 0 h 21"/>
                  <a:gd name="T6" fmla="*/ 12700 w 17"/>
                  <a:gd name="T7" fmla="*/ 33338 h 21"/>
                  <a:gd name="T8" fmla="*/ 1588 w 17"/>
                  <a:gd name="T9" fmla="*/ 33338 h 21"/>
                  <a:gd name="T10" fmla="*/ 26988 w 17"/>
                  <a:gd name="T11" fmla="*/ 33338 h 21"/>
                  <a:gd name="T12" fmla="*/ 0 60000 65536"/>
                  <a:gd name="T13" fmla="*/ 0 60000 65536"/>
                  <a:gd name="T14" fmla="*/ 0 60000 65536"/>
                  <a:gd name="T15" fmla="*/ 0 60000 65536"/>
                  <a:gd name="T16" fmla="*/ 0 60000 65536"/>
                  <a:gd name="T17" fmla="*/ 0 60000 65536"/>
                  <a:gd name="T18" fmla="*/ 0 w 17"/>
                  <a:gd name="T19" fmla="*/ 0 h 21"/>
                  <a:gd name="T20" fmla="*/ 17 w 1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7" h="21">
                    <a:moveTo>
                      <a:pt x="0" y="0"/>
                    </a:moveTo>
                    <a:lnTo>
                      <a:pt x="15" y="0"/>
                    </a:lnTo>
                    <a:lnTo>
                      <a:pt x="8" y="0"/>
                    </a:lnTo>
                    <a:lnTo>
                      <a:pt x="8" y="21"/>
                    </a:lnTo>
                    <a:lnTo>
                      <a:pt x="1" y="21"/>
                    </a:lnTo>
                    <a:lnTo>
                      <a:pt x="17" y="21"/>
                    </a:lnTo>
                  </a:path>
                </a:pathLst>
              </a:custGeom>
              <a:noFill/>
              <a:ln w="2">
                <a:solidFill>
                  <a:srgbClr val="FF9900"/>
                </a:solidFill>
                <a:round/>
                <a:headEnd/>
                <a:tailEnd/>
              </a:ln>
            </p:spPr>
            <p:txBody>
              <a:bodyPr/>
              <a:lstStyle/>
              <a:p>
                <a:endParaRPr lang="en-US"/>
              </a:p>
            </p:txBody>
          </p:sp>
          <p:sp>
            <p:nvSpPr>
              <p:cNvPr id="369" name="Freeform 7462"/>
              <p:cNvSpPr>
                <a:spLocks/>
              </p:cNvSpPr>
              <p:nvPr/>
            </p:nvSpPr>
            <p:spPr bwMode="auto">
              <a:xfrm>
                <a:off x="7358997" y="4479404"/>
                <a:ext cx="28575" cy="30163"/>
              </a:xfrm>
              <a:custGeom>
                <a:avLst/>
                <a:gdLst>
                  <a:gd name="T0" fmla="*/ 0 w 18"/>
                  <a:gd name="T1" fmla="*/ 0 h 19"/>
                  <a:gd name="T2" fmla="*/ 25400 w 18"/>
                  <a:gd name="T3" fmla="*/ 0 h 19"/>
                  <a:gd name="T4" fmla="*/ 14288 w 18"/>
                  <a:gd name="T5" fmla="*/ 0 h 19"/>
                  <a:gd name="T6" fmla="*/ 14288 w 18"/>
                  <a:gd name="T7" fmla="*/ 30163 h 19"/>
                  <a:gd name="T8" fmla="*/ 3175 w 18"/>
                  <a:gd name="T9" fmla="*/ 30163 h 19"/>
                  <a:gd name="T10" fmla="*/ 28575 w 18"/>
                  <a:gd name="T11" fmla="*/ 30163 h 19"/>
                  <a:gd name="T12" fmla="*/ 0 60000 65536"/>
                  <a:gd name="T13" fmla="*/ 0 60000 65536"/>
                  <a:gd name="T14" fmla="*/ 0 60000 65536"/>
                  <a:gd name="T15" fmla="*/ 0 60000 65536"/>
                  <a:gd name="T16" fmla="*/ 0 60000 65536"/>
                  <a:gd name="T17" fmla="*/ 0 60000 65536"/>
                  <a:gd name="T18" fmla="*/ 0 w 18"/>
                  <a:gd name="T19" fmla="*/ 0 h 19"/>
                  <a:gd name="T20" fmla="*/ 18 w 18"/>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8" h="19">
                    <a:moveTo>
                      <a:pt x="0" y="0"/>
                    </a:moveTo>
                    <a:lnTo>
                      <a:pt x="16" y="0"/>
                    </a:lnTo>
                    <a:lnTo>
                      <a:pt x="9" y="0"/>
                    </a:lnTo>
                    <a:lnTo>
                      <a:pt x="9" y="19"/>
                    </a:lnTo>
                    <a:lnTo>
                      <a:pt x="2" y="19"/>
                    </a:lnTo>
                    <a:lnTo>
                      <a:pt x="18" y="19"/>
                    </a:lnTo>
                  </a:path>
                </a:pathLst>
              </a:custGeom>
              <a:noFill/>
              <a:ln w="2">
                <a:solidFill>
                  <a:srgbClr val="FF9900"/>
                </a:solidFill>
                <a:round/>
                <a:headEnd/>
                <a:tailEnd/>
              </a:ln>
            </p:spPr>
            <p:txBody>
              <a:bodyPr/>
              <a:lstStyle/>
              <a:p>
                <a:endParaRPr lang="en-US"/>
              </a:p>
            </p:txBody>
          </p:sp>
          <p:sp>
            <p:nvSpPr>
              <p:cNvPr id="370" name="Freeform 7463"/>
              <p:cNvSpPr>
                <a:spLocks/>
              </p:cNvSpPr>
              <p:nvPr/>
            </p:nvSpPr>
            <p:spPr bwMode="auto">
              <a:xfrm>
                <a:off x="7373284" y="4468291"/>
                <a:ext cx="26988" cy="30163"/>
              </a:xfrm>
              <a:custGeom>
                <a:avLst/>
                <a:gdLst>
                  <a:gd name="T0" fmla="*/ 0 w 17"/>
                  <a:gd name="T1" fmla="*/ 0 h 19"/>
                  <a:gd name="T2" fmla="*/ 25400 w 17"/>
                  <a:gd name="T3" fmla="*/ 0 h 19"/>
                  <a:gd name="T4" fmla="*/ 14288 w 17"/>
                  <a:gd name="T5" fmla="*/ 0 h 19"/>
                  <a:gd name="T6" fmla="*/ 14288 w 17"/>
                  <a:gd name="T7" fmla="*/ 30163 h 19"/>
                  <a:gd name="T8" fmla="*/ 3175 w 17"/>
                  <a:gd name="T9" fmla="*/ 30163 h 19"/>
                  <a:gd name="T10" fmla="*/ 26988 w 17"/>
                  <a:gd name="T11" fmla="*/ 30163 h 19"/>
                  <a:gd name="T12" fmla="*/ 0 60000 65536"/>
                  <a:gd name="T13" fmla="*/ 0 60000 65536"/>
                  <a:gd name="T14" fmla="*/ 0 60000 65536"/>
                  <a:gd name="T15" fmla="*/ 0 60000 65536"/>
                  <a:gd name="T16" fmla="*/ 0 60000 65536"/>
                  <a:gd name="T17" fmla="*/ 0 60000 65536"/>
                  <a:gd name="T18" fmla="*/ 0 w 17"/>
                  <a:gd name="T19" fmla="*/ 0 h 19"/>
                  <a:gd name="T20" fmla="*/ 17 w 17"/>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7" h="19">
                    <a:moveTo>
                      <a:pt x="0" y="0"/>
                    </a:moveTo>
                    <a:lnTo>
                      <a:pt x="16" y="0"/>
                    </a:lnTo>
                    <a:lnTo>
                      <a:pt x="9" y="0"/>
                    </a:lnTo>
                    <a:lnTo>
                      <a:pt x="9" y="19"/>
                    </a:lnTo>
                    <a:lnTo>
                      <a:pt x="2" y="19"/>
                    </a:lnTo>
                    <a:lnTo>
                      <a:pt x="17" y="19"/>
                    </a:lnTo>
                  </a:path>
                </a:pathLst>
              </a:custGeom>
              <a:noFill/>
              <a:ln w="2">
                <a:solidFill>
                  <a:srgbClr val="FF9900"/>
                </a:solidFill>
                <a:round/>
                <a:headEnd/>
                <a:tailEnd/>
              </a:ln>
            </p:spPr>
            <p:txBody>
              <a:bodyPr/>
              <a:lstStyle/>
              <a:p>
                <a:endParaRPr lang="en-US"/>
              </a:p>
            </p:txBody>
          </p:sp>
          <p:sp>
            <p:nvSpPr>
              <p:cNvPr id="371" name="Freeform 7464"/>
              <p:cNvSpPr>
                <a:spLocks/>
              </p:cNvSpPr>
              <p:nvPr/>
            </p:nvSpPr>
            <p:spPr bwMode="auto">
              <a:xfrm>
                <a:off x="7389159" y="4457179"/>
                <a:ext cx="28575" cy="30163"/>
              </a:xfrm>
              <a:custGeom>
                <a:avLst/>
                <a:gdLst>
                  <a:gd name="T0" fmla="*/ 0 w 18"/>
                  <a:gd name="T1" fmla="*/ 0 h 19"/>
                  <a:gd name="T2" fmla="*/ 25400 w 18"/>
                  <a:gd name="T3" fmla="*/ 0 h 19"/>
                  <a:gd name="T4" fmla="*/ 14288 w 18"/>
                  <a:gd name="T5" fmla="*/ 0 h 19"/>
                  <a:gd name="T6" fmla="*/ 14288 w 18"/>
                  <a:gd name="T7" fmla="*/ 30163 h 19"/>
                  <a:gd name="T8" fmla="*/ 3175 w 18"/>
                  <a:gd name="T9" fmla="*/ 30163 h 19"/>
                  <a:gd name="T10" fmla="*/ 28575 w 18"/>
                  <a:gd name="T11" fmla="*/ 30163 h 19"/>
                  <a:gd name="T12" fmla="*/ 0 60000 65536"/>
                  <a:gd name="T13" fmla="*/ 0 60000 65536"/>
                  <a:gd name="T14" fmla="*/ 0 60000 65536"/>
                  <a:gd name="T15" fmla="*/ 0 60000 65536"/>
                  <a:gd name="T16" fmla="*/ 0 60000 65536"/>
                  <a:gd name="T17" fmla="*/ 0 60000 65536"/>
                  <a:gd name="T18" fmla="*/ 0 w 18"/>
                  <a:gd name="T19" fmla="*/ 0 h 19"/>
                  <a:gd name="T20" fmla="*/ 18 w 18"/>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8" h="19">
                    <a:moveTo>
                      <a:pt x="0" y="0"/>
                    </a:moveTo>
                    <a:lnTo>
                      <a:pt x="16" y="0"/>
                    </a:lnTo>
                    <a:lnTo>
                      <a:pt x="9" y="0"/>
                    </a:lnTo>
                    <a:lnTo>
                      <a:pt x="9" y="19"/>
                    </a:lnTo>
                    <a:lnTo>
                      <a:pt x="2" y="19"/>
                    </a:lnTo>
                    <a:lnTo>
                      <a:pt x="18" y="19"/>
                    </a:lnTo>
                  </a:path>
                </a:pathLst>
              </a:custGeom>
              <a:noFill/>
              <a:ln w="2">
                <a:solidFill>
                  <a:srgbClr val="FF9900"/>
                </a:solidFill>
                <a:round/>
                <a:headEnd/>
                <a:tailEnd/>
              </a:ln>
            </p:spPr>
            <p:txBody>
              <a:bodyPr/>
              <a:lstStyle/>
              <a:p>
                <a:endParaRPr lang="en-US"/>
              </a:p>
            </p:txBody>
          </p:sp>
          <p:sp>
            <p:nvSpPr>
              <p:cNvPr id="372" name="Freeform 7465"/>
              <p:cNvSpPr>
                <a:spLocks/>
              </p:cNvSpPr>
              <p:nvPr/>
            </p:nvSpPr>
            <p:spPr bwMode="auto">
              <a:xfrm>
                <a:off x="7406622" y="4442891"/>
                <a:ext cx="26988" cy="31750"/>
              </a:xfrm>
              <a:custGeom>
                <a:avLst/>
                <a:gdLst>
                  <a:gd name="T0" fmla="*/ 0 w 17"/>
                  <a:gd name="T1" fmla="*/ 0 h 20"/>
                  <a:gd name="T2" fmla="*/ 25400 w 17"/>
                  <a:gd name="T3" fmla="*/ 0 h 20"/>
                  <a:gd name="T4" fmla="*/ 14288 w 17"/>
                  <a:gd name="T5" fmla="*/ 0 h 20"/>
                  <a:gd name="T6" fmla="*/ 14288 w 17"/>
                  <a:gd name="T7" fmla="*/ 31750 h 20"/>
                  <a:gd name="T8" fmla="*/ 3175 w 17"/>
                  <a:gd name="T9" fmla="*/ 31750 h 20"/>
                  <a:gd name="T10" fmla="*/ 26988 w 17"/>
                  <a:gd name="T11" fmla="*/ 31750 h 20"/>
                  <a:gd name="T12" fmla="*/ 0 60000 65536"/>
                  <a:gd name="T13" fmla="*/ 0 60000 65536"/>
                  <a:gd name="T14" fmla="*/ 0 60000 65536"/>
                  <a:gd name="T15" fmla="*/ 0 60000 65536"/>
                  <a:gd name="T16" fmla="*/ 0 60000 65536"/>
                  <a:gd name="T17" fmla="*/ 0 60000 65536"/>
                  <a:gd name="T18" fmla="*/ 0 w 17"/>
                  <a:gd name="T19" fmla="*/ 0 h 20"/>
                  <a:gd name="T20" fmla="*/ 17 w 17"/>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7" h="20">
                    <a:moveTo>
                      <a:pt x="0" y="0"/>
                    </a:moveTo>
                    <a:lnTo>
                      <a:pt x="16" y="0"/>
                    </a:lnTo>
                    <a:lnTo>
                      <a:pt x="9" y="0"/>
                    </a:lnTo>
                    <a:lnTo>
                      <a:pt x="9" y="20"/>
                    </a:lnTo>
                    <a:lnTo>
                      <a:pt x="2" y="20"/>
                    </a:lnTo>
                    <a:lnTo>
                      <a:pt x="17" y="20"/>
                    </a:lnTo>
                  </a:path>
                </a:pathLst>
              </a:custGeom>
              <a:noFill/>
              <a:ln w="2">
                <a:solidFill>
                  <a:srgbClr val="FF9900"/>
                </a:solidFill>
                <a:round/>
                <a:headEnd/>
                <a:tailEnd/>
              </a:ln>
            </p:spPr>
            <p:txBody>
              <a:bodyPr/>
              <a:lstStyle/>
              <a:p>
                <a:endParaRPr lang="en-US"/>
              </a:p>
            </p:txBody>
          </p:sp>
          <p:sp>
            <p:nvSpPr>
              <p:cNvPr id="373" name="Freeform 7466"/>
              <p:cNvSpPr>
                <a:spLocks/>
              </p:cNvSpPr>
              <p:nvPr/>
            </p:nvSpPr>
            <p:spPr bwMode="auto">
              <a:xfrm>
                <a:off x="7422497" y="4431779"/>
                <a:ext cx="28575" cy="28575"/>
              </a:xfrm>
              <a:custGeom>
                <a:avLst/>
                <a:gdLst>
                  <a:gd name="T0" fmla="*/ 0 w 18"/>
                  <a:gd name="T1" fmla="*/ 0 h 18"/>
                  <a:gd name="T2" fmla="*/ 25400 w 18"/>
                  <a:gd name="T3" fmla="*/ 0 h 18"/>
                  <a:gd name="T4" fmla="*/ 14288 w 18"/>
                  <a:gd name="T5" fmla="*/ 0 h 18"/>
                  <a:gd name="T6" fmla="*/ 14288 w 18"/>
                  <a:gd name="T7" fmla="*/ 28575 h 18"/>
                  <a:gd name="T8" fmla="*/ 3175 w 18"/>
                  <a:gd name="T9" fmla="*/ 28575 h 18"/>
                  <a:gd name="T10" fmla="*/ 28575 w 18"/>
                  <a:gd name="T11" fmla="*/ 28575 h 18"/>
                  <a:gd name="T12" fmla="*/ 0 60000 65536"/>
                  <a:gd name="T13" fmla="*/ 0 60000 65536"/>
                  <a:gd name="T14" fmla="*/ 0 60000 65536"/>
                  <a:gd name="T15" fmla="*/ 0 60000 65536"/>
                  <a:gd name="T16" fmla="*/ 0 60000 65536"/>
                  <a:gd name="T17" fmla="*/ 0 60000 65536"/>
                  <a:gd name="T18" fmla="*/ 0 w 18"/>
                  <a:gd name="T19" fmla="*/ 0 h 18"/>
                  <a:gd name="T20" fmla="*/ 18 w 18"/>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8" h="18">
                    <a:moveTo>
                      <a:pt x="0" y="0"/>
                    </a:moveTo>
                    <a:lnTo>
                      <a:pt x="16" y="0"/>
                    </a:lnTo>
                    <a:lnTo>
                      <a:pt x="9" y="0"/>
                    </a:lnTo>
                    <a:lnTo>
                      <a:pt x="9" y="18"/>
                    </a:lnTo>
                    <a:lnTo>
                      <a:pt x="2" y="18"/>
                    </a:lnTo>
                    <a:lnTo>
                      <a:pt x="18" y="18"/>
                    </a:lnTo>
                  </a:path>
                </a:pathLst>
              </a:custGeom>
              <a:noFill/>
              <a:ln w="2">
                <a:solidFill>
                  <a:srgbClr val="FF9900"/>
                </a:solidFill>
                <a:round/>
                <a:headEnd/>
                <a:tailEnd/>
              </a:ln>
            </p:spPr>
            <p:txBody>
              <a:bodyPr/>
              <a:lstStyle/>
              <a:p>
                <a:endParaRPr lang="en-US"/>
              </a:p>
            </p:txBody>
          </p:sp>
          <p:sp>
            <p:nvSpPr>
              <p:cNvPr id="374" name="Freeform 7467"/>
              <p:cNvSpPr>
                <a:spLocks/>
              </p:cNvSpPr>
              <p:nvPr/>
            </p:nvSpPr>
            <p:spPr bwMode="auto">
              <a:xfrm>
                <a:off x="7439959" y="4420666"/>
                <a:ext cx="26988" cy="28575"/>
              </a:xfrm>
              <a:custGeom>
                <a:avLst/>
                <a:gdLst>
                  <a:gd name="T0" fmla="*/ 0 w 17"/>
                  <a:gd name="T1" fmla="*/ 0 h 18"/>
                  <a:gd name="T2" fmla="*/ 25400 w 17"/>
                  <a:gd name="T3" fmla="*/ 0 h 18"/>
                  <a:gd name="T4" fmla="*/ 14288 w 17"/>
                  <a:gd name="T5" fmla="*/ 0 h 18"/>
                  <a:gd name="T6" fmla="*/ 14288 w 17"/>
                  <a:gd name="T7" fmla="*/ 28575 h 18"/>
                  <a:gd name="T8" fmla="*/ 3175 w 17"/>
                  <a:gd name="T9" fmla="*/ 28575 h 18"/>
                  <a:gd name="T10" fmla="*/ 26988 w 17"/>
                  <a:gd name="T11" fmla="*/ 28575 h 18"/>
                  <a:gd name="T12" fmla="*/ 0 60000 65536"/>
                  <a:gd name="T13" fmla="*/ 0 60000 65536"/>
                  <a:gd name="T14" fmla="*/ 0 60000 65536"/>
                  <a:gd name="T15" fmla="*/ 0 60000 65536"/>
                  <a:gd name="T16" fmla="*/ 0 60000 65536"/>
                  <a:gd name="T17" fmla="*/ 0 60000 65536"/>
                  <a:gd name="T18" fmla="*/ 0 w 17"/>
                  <a:gd name="T19" fmla="*/ 0 h 18"/>
                  <a:gd name="T20" fmla="*/ 17 w 1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7" h="18">
                    <a:moveTo>
                      <a:pt x="0" y="0"/>
                    </a:moveTo>
                    <a:lnTo>
                      <a:pt x="16" y="0"/>
                    </a:lnTo>
                    <a:lnTo>
                      <a:pt x="9" y="0"/>
                    </a:lnTo>
                    <a:lnTo>
                      <a:pt x="9" y="18"/>
                    </a:lnTo>
                    <a:lnTo>
                      <a:pt x="2" y="18"/>
                    </a:lnTo>
                    <a:lnTo>
                      <a:pt x="17" y="18"/>
                    </a:lnTo>
                  </a:path>
                </a:pathLst>
              </a:custGeom>
              <a:noFill/>
              <a:ln w="2">
                <a:solidFill>
                  <a:srgbClr val="FF9900"/>
                </a:solidFill>
                <a:round/>
                <a:headEnd/>
                <a:tailEnd/>
              </a:ln>
            </p:spPr>
            <p:txBody>
              <a:bodyPr/>
              <a:lstStyle/>
              <a:p>
                <a:endParaRPr lang="en-US"/>
              </a:p>
            </p:txBody>
          </p:sp>
          <p:sp>
            <p:nvSpPr>
              <p:cNvPr id="375" name="Freeform 7468"/>
              <p:cNvSpPr>
                <a:spLocks/>
              </p:cNvSpPr>
              <p:nvPr/>
            </p:nvSpPr>
            <p:spPr bwMode="auto">
              <a:xfrm>
                <a:off x="7454247" y="4407966"/>
                <a:ext cx="26988" cy="26988"/>
              </a:xfrm>
              <a:custGeom>
                <a:avLst/>
                <a:gdLst>
                  <a:gd name="T0" fmla="*/ 0 w 17"/>
                  <a:gd name="T1" fmla="*/ 0 h 17"/>
                  <a:gd name="T2" fmla="*/ 23813 w 17"/>
                  <a:gd name="T3" fmla="*/ 0 h 17"/>
                  <a:gd name="T4" fmla="*/ 12700 w 17"/>
                  <a:gd name="T5" fmla="*/ 0 h 17"/>
                  <a:gd name="T6" fmla="*/ 12700 w 17"/>
                  <a:gd name="T7" fmla="*/ 26988 h 17"/>
                  <a:gd name="T8" fmla="*/ 1588 w 17"/>
                  <a:gd name="T9" fmla="*/ 26988 h 17"/>
                  <a:gd name="T10" fmla="*/ 26988 w 17"/>
                  <a:gd name="T11" fmla="*/ 26988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0" y="0"/>
                    </a:moveTo>
                    <a:lnTo>
                      <a:pt x="15" y="0"/>
                    </a:lnTo>
                    <a:lnTo>
                      <a:pt x="8" y="0"/>
                    </a:lnTo>
                    <a:lnTo>
                      <a:pt x="8" y="17"/>
                    </a:lnTo>
                    <a:lnTo>
                      <a:pt x="1" y="17"/>
                    </a:lnTo>
                    <a:lnTo>
                      <a:pt x="17" y="17"/>
                    </a:lnTo>
                  </a:path>
                </a:pathLst>
              </a:custGeom>
              <a:noFill/>
              <a:ln w="2">
                <a:solidFill>
                  <a:srgbClr val="FF9900"/>
                </a:solidFill>
                <a:round/>
                <a:headEnd/>
                <a:tailEnd/>
              </a:ln>
            </p:spPr>
            <p:txBody>
              <a:bodyPr/>
              <a:lstStyle/>
              <a:p>
                <a:endParaRPr lang="en-US"/>
              </a:p>
            </p:txBody>
          </p:sp>
          <p:sp>
            <p:nvSpPr>
              <p:cNvPr id="376" name="Freeform 7469"/>
              <p:cNvSpPr>
                <a:spLocks/>
              </p:cNvSpPr>
              <p:nvPr/>
            </p:nvSpPr>
            <p:spPr bwMode="auto">
              <a:xfrm>
                <a:off x="7470122" y="4396854"/>
                <a:ext cx="28575" cy="26988"/>
              </a:xfrm>
              <a:custGeom>
                <a:avLst/>
                <a:gdLst>
                  <a:gd name="T0" fmla="*/ 0 w 18"/>
                  <a:gd name="T1" fmla="*/ 0 h 17"/>
                  <a:gd name="T2" fmla="*/ 25400 w 18"/>
                  <a:gd name="T3" fmla="*/ 0 h 17"/>
                  <a:gd name="T4" fmla="*/ 14288 w 18"/>
                  <a:gd name="T5" fmla="*/ 0 h 17"/>
                  <a:gd name="T6" fmla="*/ 14288 w 18"/>
                  <a:gd name="T7" fmla="*/ 26988 h 17"/>
                  <a:gd name="T8" fmla="*/ 3175 w 18"/>
                  <a:gd name="T9" fmla="*/ 26988 h 17"/>
                  <a:gd name="T10" fmla="*/ 28575 w 18"/>
                  <a:gd name="T11" fmla="*/ 26988 h 17"/>
                  <a:gd name="T12" fmla="*/ 0 60000 65536"/>
                  <a:gd name="T13" fmla="*/ 0 60000 65536"/>
                  <a:gd name="T14" fmla="*/ 0 60000 65536"/>
                  <a:gd name="T15" fmla="*/ 0 60000 65536"/>
                  <a:gd name="T16" fmla="*/ 0 60000 65536"/>
                  <a:gd name="T17" fmla="*/ 0 60000 65536"/>
                  <a:gd name="T18" fmla="*/ 0 w 18"/>
                  <a:gd name="T19" fmla="*/ 0 h 17"/>
                  <a:gd name="T20" fmla="*/ 18 w 18"/>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8" h="17">
                    <a:moveTo>
                      <a:pt x="0" y="0"/>
                    </a:moveTo>
                    <a:lnTo>
                      <a:pt x="16" y="0"/>
                    </a:lnTo>
                    <a:lnTo>
                      <a:pt x="9" y="0"/>
                    </a:lnTo>
                    <a:lnTo>
                      <a:pt x="9" y="17"/>
                    </a:lnTo>
                    <a:lnTo>
                      <a:pt x="2" y="17"/>
                    </a:lnTo>
                    <a:lnTo>
                      <a:pt x="18" y="17"/>
                    </a:lnTo>
                  </a:path>
                </a:pathLst>
              </a:custGeom>
              <a:noFill/>
              <a:ln w="2">
                <a:solidFill>
                  <a:srgbClr val="FF9900"/>
                </a:solidFill>
                <a:round/>
                <a:headEnd/>
                <a:tailEnd/>
              </a:ln>
            </p:spPr>
            <p:txBody>
              <a:bodyPr/>
              <a:lstStyle/>
              <a:p>
                <a:endParaRPr lang="en-US"/>
              </a:p>
            </p:txBody>
          </p:sp>
          <p:sp>
            <p:nvSpPr>
              <p:cNvPr id="377" name="Freeform 7470"/>
              <p:cNvSpPr>
                <a:spLocks/>
              </p:cNvSpPr>
              <p:nvPr/>
            </p:nvSpPr>
            <p:spPr bwMode="auto">
              <a:xfrm>
                <a:off x="7487584" y="4385741"/>
                <a:ext cx="26988" cy="26988"/>
              </a:xfrm>
              <a:custGeom>
                <a:avLst/>
                <a:gdLst>
                  <a:gd name="T0" fmla="*/ 0 w 17"/>
                  <a:gd name="T1" fmla="*/ 0 h 17"/>
                  <a:gd name="T2" fmla="*/ 23813 w 17"/>
                  <a:gd name="T3" fmla="*/ 0 h 17"/>
                  <a:gd name="T4" fmla="*/ 12700 w 17"/>
                  <a:gd name="T5" fmla="*/ 0 h 17"/>
                  <a:gd name="T6" fmla="*/ 12700 w 17"/>
                  <a:gd name="T7" fmla="*/ 26988 h 17"/>
                  <a:gd name="T8" fmla="*/ 1588 w 17"/>
                  <a:gd name="T9" fmla="*/ 26988 h 17"/>
                  <a:gd name="T10" fmla="*/ 26988 w 17"/>
                  <a:gd name="T11" fmla="*/ 26988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0" y="0"/>
                    </a:moveTo>
                    <a:lnTo>
                      <a:pt x="15" y="0"/>
                    </a:lnTo>
                    <a:lnTo>
                      <a:pt x="8" y="0"/>
                    </a:lnTo>
                    <a:lnTo>
                      <a:pt x="8" y="17"/>
                    </a:lnTo>
                    <a:lnTo>
                      <a:pt x="1" y="17"/>
                    </a:lnTo>
                    <a:lnTo>
                      <a:pt x="17" y="17"/>
                    </a:lnTo>
                  </a:path>
                </a:pathLst>
              </a:custGeom>
              <a:noFill/>
              <a:ln w="2">
                <a:solidFill>
                  <a:srgbClr val="FF9900"/>
                </a:solidFill>
                <a:round/>
                <a:headEnd/>
                <a:tailEnd/>
              </a:ln>
            </p:spPr>
            <p:txBody>
              <a:bodyPr/>
              <a:lstStyle/>
              <a:p>
                <a:endParaRPr lang="en-US"/>
              </a:p>
            </p:txBody>
          </p:sp>
          <p:sp>
            <p:nvSpPr>
              <p:cNvPr id="378" name="Freeform 7471"/>
              <p:cNvSpPr>
                <a:spLocks/>
              </p:cNvSpPr>
              <p:nvPr/>
            </p:nvSpPr>
            <p:spPr bwMode="auto">
              <a:xfrm>
                <a:off x="7503459" y="4376216"/>
                <a:ext cx="26988" cy="25400"/>
              </a:xfrm>
              <a:custGeom>
                <a:avLst/>
                <a:gdLst>
                  <a:gd name="T0" fmla="*/ 0 w 17"/>
                  <a:gd name="T1" fmla="*/ 0 h 16"/>
                  <a:gd name="T2" fmla="*/ 25400 w 17"/>
                  <a:gd name="T3" fmla="*/ 0 h 16"/>
                  <a:gd name="T4" fmla="*/ 14288 w 17"/>
                  <a:gd name="T5" fmla="*/ 0 h 16"/>
                  <a:gd name="T6" fmla="*/ 14288 w 17"/>
                  <a:gd name="T7" fmla="*/ 25400 h 16"/>
                  <a:gd name="T8" fmla="*/ 3175 w 17"/>
                  <a:gd name="T9" fmla="*/ 25400 h 16"/>
                  <a:gd name="T10" fmla="*/ 26988 w 17"/>
                  <a:gd name="T11" fmla="*/ 25400 h 16"/>
                  <a:gd name="T12" fmla="*/ 0 60000 65536"/>
                  <a:gd name="T13" fmla="*/ 0 60000 65536"/>
                  <a:gd name="T14" fmla="*/ 0 60000 65536"/>
                  <a:gd name="T15" fmla="*/ 0 60000 65536"/>
                  <a:gd name="T16" fmla="*/ 0 60000 65536"/>
                  <a:gd name="T17" fmla="*/ 0 60000 65536"/>
                  <a:gd name="T18" fmla="*/ 0 w 17"/>
                  <a:gd name="T19" fmla="*/ 0 h 16"/>
                  <a:gd name="T20" fmla="*/ 17 w 17"/>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7" h="16">
                    <a:moveTo>
                      <a:pt x="0" y="0"/>
                    </a:moveTo>
                    <a:lnTo>
                      <a:pt x="16" y="0"/>
                    </a:lnTo>
                    <a:lnTo>
                      <a:pt x="9" y="0"/>
                    </a:lnTo>
                    <a:lnTo>
                      <a:pt x="9" y="16"/>
                    </a:lnTo>
                    <a:lnTo>
                      <a:pt x="2" y="16"/>
                    </a:lnTo>
                    <a:lnTo>
                      <a:pt x="17" y="16"/>
                    </a:lnTo>
                  </a:path>
                </a:pathLst>
              </a:custGeom>
              <a:noFill/>
              <a:ln w="2">
                <a:solidFill>
                  <a:srgbClr val="FF9900"/>
                </a:solidFill>
                <a:round/>
                <a:headEnd/>
                <a:tailEnd/>
              </a:ln>
            </p:spPr>
            <p:txBody>
              <a:bodyPr/>
              <a:lstStyle/>
              <a:p>
                <a:endParaRPr lang="en-US"/>
              </a:p>
            </p:txBody>
          </p:sp>
          <p:sp>
            <p:nvSpPr>
              <p:cNvPr id="379" name="Freeform 7472"/>
              <p:cNvSpPr>
                <a:spLocks/>
              </p:cNvSpPr>
              <p:nvPr/>
            </p:nvSpPr>
            <p:spPr bwMode="auto">
              <a:xfrm>
                <a:off x="7517747" y="4365104"/>
                <a:ext cx="26988" cy="25400"/>
              </a:xfrm>
              <a:custGeom>
                <a:avLst/>
                <a:gdLst>
                  <a:gd name="T0" fmla="*/ 0 w 17"/>
                  <a:gd name="T1" fmla="*/ 0 h 16"/>
                  <a:gd name="T2" fmla="*/ 23813 w 17"/>
                  <a:gd name="T3" fmla="*/ 0 h 16"/>
                  <a:gd name="T4" fmla="*/ 12700 w 17"/>
                  <a:gd name="T5" fmla="*/ 0 h 16"/>
                  <a:gd name="T6" fmla="*/ 12700 w 17"/>
                  <a:gd name="T7" fmla="*/ 25400 h 16"/>
                  <a:gd name="T8" fmla="*/ 1588 w 17"/>
                  <a:gd name="T9" fmla="*/ 25400 h 16"/>
                  <a:gd name="T10" fmla="*/ 26988 w 17"/>
                  <a:gd name="T11" fmla="*/ 25400 h 16"/>
                  <a:gd name="T12" fmla="*/ 0 60000 65536"/>
                  <a:gd name="T13" fmla="*/ 0 60000 65536"/>
                  <a:gd name="T14" fmla="*/ 0 60000 65536"/>
                  <a:gd name="T15" fmla="*/ 0 60000 65536"/>
                  <a:gd name="T16" fmla="*/ 0 60000 65536"/>
                  <a:gd name="T17" fmla="*/ 0 60000 65536"/>
                  <a:gd name="T18" fmla="*/ 0 w 17"/>
                  <a:gd name="T19" fmla="*/ 0 h 16"/>
                  <a:gd name="T20" fmla="*/ 17 w 17"/>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7" h="16">
                    <a:moveTo>
                      <a:pt x="0" y="0"/>
                    </a:moveTo>
                    <a:lnTo>
                      <a:pt x="15" y="0"/>
                    </a:lnTo>
                    <a:lnTo>
                      <a:pt x="8" y="0"/>
                    </a:lnTo>
                    <a:lnTo>
                      <a:pt x="8" y="16"/>
                    </a:lnTo>
                    <a:lnTo>
                      <a:pt x="1" y="16"/>
                    </a:lnTo>
                    <a:lnTo>
                      <a:pt x="17" y="16"/>
                    </a:lnTo>
                  </a:path>
                </a:pathLst>
              </a:custGeom>
              <a:noFill/>
              <a:ln w="2">
                <a:solidFill>
                  <a:srgbClr val="FF9900"/>
                </a:solidFill>
                <a:round/>
                <a:headEnd/>
                <a:tailEnd/>
              </a:ln>
            </p:spPr>
            <p:txBody>
              <a:bodyPr/>
              <a:lstStyle/>
              <a:p>
                <a:endParaRPr lang="en-US"/>
              </a:p>
            </p:txBody>
          </p:sp>
          <p:sp>
            <p:nvSpPr>
              <p:cNvPr id="380" name="Freeform 7473"/>
              <p:cNvSpPr>
                <a:spLocks/>
              </p:cNvSpPr>
              <p:nvPr/>
            </p:nvSpPr>
            <p:spPr bwMode="auto">
              <a:xfrm>
                <a:off x="7533622" y="4353991"/>
                <a:ext cx="28575" cy="25400"/>
              </a:xfrm>
              <a:custGeom>
                <a:avLst/>
                <a:gdLst>
                  <a:gd name="T0" fmla="*/ 0 w 18"/>
                  <a:gd name="T1" fmla="*/ 0 h 16"/>
                  <a:gd name="T2" fmla="*/ 25400 w 18"/>
                  <a:gd name="T3" fmla="*/ 0 h 16"/>
                  <a:gd name="T4" fmla="*/ 14288 w 18"/>
                  <a:gd name="T5" fmla="*/ 0 h 16"/>
                  <a:gd name="T6" fmla="*/ 14288 w 18"/>
                  <a:gd name="T7" fmla="*/ 25400 h 16"/>
                  <a:gd name="T8" fmla="*/ 3175 w 18"/>
                  <a:gd name="T9" fmla="*/ 25400 h 16"/>
                  <a:gd name="T10" fmla="*/ 28575 w 18"/>
                  <a:gd name="T11" fmla="*/ 25400 h 16"/>
                  <a:gd name="T12" fmla="*/ 0 60000 65536"/>
                  <a:gd name="T13" fmla="*/ 0 60000 65536"/>
                  <a:gd name="T14" fmla="*/ 0 60000 65536"/>
                  <a:gd name="T15" fmla="*/ 0 60000 65536"/>
                  <a:gd name="T16" fmla="*/ 0 60000 65536"/>
                  <a:gd name="T17" fmla="*/ 0 60000 65536"/>
                  <a:gd name="T18" fmla="*/ 0 w 18"/>
                  <a:gd name="T19" fmla="*/ 0 h 16"/>
                  <a:gd name="T20" fmla="*/ 18 w 1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8" h="16">
                    <a:moveTo>
                      <a:pt x="0" y="0"/>
                    </a:moveTo>
                    <a:lnTo>
                      <a:pt x="16" y="0"/>
                    </a:lnTo>
                    <a:lnTo>
                      <a:pt x="9" y="0"/>
                    </a:lnTo>
                    <a:lnTo>
                      <a:pt x="9" y="16"/>
                    </a:lnTo>
                    <a:lnTo>
                      <a:pt x="2" y="16"/>
                    </a:lnTo>
                    <a:lnTo>
                      <a:pt x="18" y="16"/>
                    </a:lnTo>
                  </a:path>
                </a:pathLst>
              </a:custGeom>
              <a:noFill/>
              <a:ln w="2">
                <a:solidFill>
                  <a:srgbClr val="FF9900"/>
                </a:solidFill>
                <a:round/>
                <a:headEnd/>
                <a:tailEnd/>
              </a:ln>
            </p:spPr>
            <p:txBody>
              <a:bodyPr/>
              <a:lstStyle/>
              <a:p>
                <a:endParaRPr lang="en-US"/>
              </a:p>
            </p:txBody>
          </p:sp>
          <p:sp>
            <p:nvSpPr>
              <p:cNvPr id="381" name="Freeform 7474"/>
              <p:cNvSpPr>
                <a:spLocks/>
              </p:cNvSpPr>
              <p:nvPr/>
            </p:nvSpPr>
            <p:spPr bwMode="auto">
              <a:xfrm>
                <a:off x="7551084" y="4342879"/>
                <a:ext cx="26988" cy="25400"/>
              </a:xfrm>
              <a:custGeom>
                <a:avLst/>
                <a:gdLst>
                  <a:gd name="T0" fmla="*/ 0 w 17"/>
                  <a:gd name="T1" fmla="*/ 0 h 16"/>
                  <a:gd name="T2" fmla="*/ 23813 w 17"/>
                  <a:gd name="T3" fmla="*/ 0 h 16"/>
                  <a:gd name="T4" fmla="*/ 12700 w 17"/>
                  <a:gd name="T5" fmla="*/ 0 h 16"/>
                  <a:gd name="T6" fmla="*/ 12700 w 17"/>
                  <a:gd name="T7" fmla="*/ 25400 h 16"/>
                  <a:gd name="T8" fmla="*/ 1588 w 17"/>
                  <a:gd name="T9" fmla="*/ 25400 h 16"/>
                  <a:gd name="T10" fmla="*/ 26988 w 17"/>
                  <a:gd name="T11" fmla="*/ 25400 h 16"/>
                  <a:gd name="T12" fmla="*/ 0 60000 65536"/>
                  <a:gd name="T13" fmla="*/ 0 60000 65536"/>
                  <a:gd name="T14" fmla="*/ 0 60000 65536"/>
                  <a:gd name="T15" fmla="*/ 0 60000 65536"/>
                  <a:gd name="T16" fmla="*/ 0 60000 65536"/>
                  <a:gd name="T17" fmla="*/ 0 60000 65536"/>
                  <a:gd name="T18" fmla="*/ 0 w 17"/>
                  <a:gd name="T19" fmla="*/ 0 h 16"/>
                  <a:gd name="T20" fmla="*/ 17 w 17"/>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7" h="16">
                    <a:moveTo>
                      <a:pt x="0" y="0"/>
                    </a:moveTo>
                    <a:lnTo>
                      <a:pt x="15" y="0"/>
                    </a:lnTo>
                    <a:lnTo>
                      <a:pt x="8" y="0"/>
                    </a:lnTo>
                    <a:lnTo>
                      <a:pt x="8" y="16"/>
                    </a:lnTo>
                    <a:lnTo>
                      <a:pt x="1" y="16"/>
                    </a:lnTo>
                    <a:lnTo>
                      <a:pt x="17" y="16"/>
                    </a:lnTo>
                  </a:path>
                </a:pathLst>
              </a:custGeom>
              <a:noFill/>
              <a:ln w="2">
                <a:solidFill>
                  <a:srgbClr val="FF9900"/>
                </a:solidFill>
                <a:round/>
                <a:headEnd/>
                <a:tailEnd/>
              </a:ln>
            </p:spPr>
            <p:txBody>
              <a:bodyPr/>
              <a:lstStyle/>
              <a:p>
                <a:endParaRPr lang="en-US"/>
              </a:p>
            </p:txBody>
          </p:sp>
          <p:sp>
            <p:nvSpPr>
              <p:cNvPr id="382" name="Freeform 7475"/>
              <p:cNvSpPr>
                <a:spLocks/>
              </p:cNvSpPr>
              <p:nvPr/>
            </p:nvSpPr>
            <p:spPr bwMode="auto">
              <a:xfrm>
                <a:off x="7566959" y="4331766"/>
                <a:ext cx="28575" cy="25400"/>
              </a:xfrm>
              <a:custGeom>
                <a:avLst/>
                <a:gdLst>
                  <a:gd name="T0" fmla="*/ 0 w 18"/>
                  <a:gd name="T1" fmla="*/ 0 h 16"/>
                  <a:gd name="T2" fmla="*/ 25400 w 18"/>
                  <a:gd name="T3" fmla="*/ 0 h 16"/>
                  <a:gd name="T4" fmla="*/ 14288 w 18"/>
                  <a:gd name="T5" fmla="*/ 0 h 16"/>
                  <a:gd name="T6" fmla="*/ 14288 w 18"/>
                  <a:gd name="T7" fmla="*/ 25400 h 16"/>
                  <a:gd name="T8" fmla="*/ 3175 w 18"/>
                  <a:gd name="T9" fmla="*/ 25400 h 16"/>
                  <a:gd name="T10" fmla="*/ 28575 w 18"/>
                  <a:gd name="T11" fmla="*/ 25400 h 16"/>
                  <a:gd name="T12" fmla="*/ 0 60000 65536"/>
                  <a:gd name="T13" fmla="*/ 0 60000 65536"/>
                  <a:gd name="T14" fmla="*/ 0 60000 65536"/>
                  <a:gd name="T15" fmla="*/ 0 60000 65536"/>
                  <a:gd name="T16" fmla="*/ 0 60000 65536"/>
                  <a:gd name="T17" fmla="*/ 0 60000 65536"/>
                  <a:gd name="T18" fmla="*/ 0 w 18"/>
                  <a:gd name="T19" fmla="*/ 0 h 16"/>
                  <a:gd name="T20" fmla="*/ 18 w 1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8" h="16">
                    <a:moveTo>
                      <a:pt x="0" y="0"/>
                    </a:moveTo>
                    <a:lnTo>
                      <a:pt x="16" y="0"/>
                    </a:lnTo>
                    <a:lnTo>
                      <a:pt x="9" y="0"/>
                    </a:lnTo>
                    <a:lnTo>
                      <a:pt x="9" y="16"/>
                    </a:lnTo>
                    <a:lnTo>
                      <a:pt x="2" y="16"/>
                    </a:lnTo>
                    <a:lnTo>
                      <a:pt x="18" y="16"/>
                    </a:lnTo>
                  </a:path>
                </a:pathLst>
              </a:custGeom>
              <a:noFill/>
              <a:ln w="2">
                <a:solidFill>
                  <a:srgbClr val="FF9900"/>
                </a:solidFill>
                <a:round/>
                <a:headEnd/>
                <a:tailEnd/>
              </a:ln>
            </p:spPr>
            <p:txBody>
              <a:bodyPr/>
              <a:lstStyle/>
              <a:p>
                <a:endParaRPr lang="en-US"/>
              </a:p>
            </p:txBody>
          </p:sp>
          <p:sp>
            <p:nvSpPr>
              <p:cNvPr id="383" name="Freeform 7476"/>
              <p:cNvSpPr>
                <a:spLocks/>
              </p:cNvSpPr>
              <p:nvPr/>
            </p:nvSpPr>
            <p:spPr bwMode="auto">
              <a:xfrm>
                <a:off x="7581247" y="4323829"/>
                <a:ext cx="26988" cy="25400"/>
              </a:xfrm>
              <a:custGeom>
                <a:avLst/>
                <a:gdLst>
                  <a:gd name="T0" fmla="*/ 0 w 17"/>
                  <a:gd name="T1" fmla="*/ 0 h 16"/>
                  <a:gd name="T2" fmla="*/ 25400 w 17"/>
                  <a:gd name="T3" fmla="*/ 0 h 16"/>
                  <a:gd name="T4" fmla="*/ 14288 w 17"/>
                  <a:gd name="T5" fmla="*/ 0 h 16"/>
                  <a:gd name="T6" fmla="*/ 14288 w 17"/>
                  <a:gd name="T7" fmla="*/ 25400 h 16"/>
                  <a:gd name="T8" fmla="*/ 3175 w 17"/>
                  <a:gd name="T9" fmla="*/ 25400 h 16"/>
                  <a:gd name="T10" fmla="*/ 26988 w 17"/>
                  <a:gd name="T11" fmla="*/ 25400 h 16"/>
                  <a:gd name="T12" fmla="*/ 0 60000 65536"/>
                  <a:gd name="T13" fmla="*/ 0 60000 65536"/>
                  <a:gd name="T14" fmla="*/ 0 60000 65536"/>
                  <a:gd name="T15" fmla="*/ 0 60000 65536"/>
                  <a:gd name="T16" fmla="*/ 0 60000 65536"/>
                  <a:gd name="T17" fmla="*/ 0 60000 65536"/>
                  <a:gd name="T18" fmla="*/ 0 w 17"/>
                  <a:gd name="T19" fmla="*/ 0 h 16"/>
                  <a:gd name="T20" fmla="*/ 17 w 17"/>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7" h="16">
                    <a:moveTo>
                      <a:pt x="0" y="0"/>
                    </a:moveTo>
                    <a:lnTo>
                      <a:pt x="16" y="0"/>
                    </a:lnTo>
                    <a:lnTo>
                      <a:pt x="9" y="0"/>
                    </a:lnTo>
                    <a:lnTo>
                      <a:pt x="9" y="16"/>
                    </a:lnTo>
                    <a:lnTo>
                      <a:pt x="2" y="16"/>
                    </a:lnTo>
                    <a:lnTo>
                      <a:pt x="17" y="16"/>
                    </a:lnTo>
                  </a:path>
                </a:pathLst>
              </a:custGeom>
              <a:noFill/>
              <a:ln w="2">
                <a:solidFill>
                  <a:srgbClr val="FF9900"/>
                </a:solidFill>
                <a:round/>
                <a:headEnd/>
                <a:tailEnd/>
              </a:ln>
            </p:spPr>
            <p:txBody>
              <a:bodyPr/>
              <a:lstStyle/>
              <a:p>
                <a:endParaRPr lang="en-US"/>
              </a:p>
            </p:txBody>
          </p:sp>
          <p:sp>
            <p:nvSpPr>
              <p:cNvPr id="384" name="Freeform 7477"/>
              <p:cNvSpPr>
                <a:spLocks/>
              </p:cNvSpPr>
              <p:nvPr/>
            </p:nvSpPr>
            <p:spPr bwMode="auto">
              <a:xfrm>
                <a:off x="7597122" y="4315891"/>
                <a:ext cx="28575" cy="25400"/>
              </a:xfrm>
              <a:custGeom>
                <a:avLst/>
                <a:gdLst>
                  <a:gd name="T0" fmla="*/ 0 w 18"/>
                  <a:gd name="T1" fmla="*/ 0 h 16"/>
                  <a:gd name="T2" fmla="*/ 25400 w 18"/>
                  <a:gd name="T3" fmla="*/ 0 h 16"/>
                  <a:gd name="T4" fmla="*/ 14288 w 18"/>
                  <a:gd name="T5" fmla="*/ 0 h 16"/>
                  <a:gd name="T6" fmla="*/ 14288 w 18"/>
                  <a:gd name="T7" fmla="*/ 25400 h 16"/>
                  <a:gd name="T8" fmla="*/ 3175 w 18"/>
                  <a:gd name="T9" fmla="*/ 25400 h 16"/>
                  <a:gd name="T10" fmla="*/ 28575 w 18"/>
                  <a:gd name="T11" fmla="*/ 25400 h 16"/>
                  <a:gd name="T12" fmla="*/ 0 60000 65536"/>
                  <a:gd name="T13" fmla="*/ 0 60000 65536"/>
                  <a:gd name="T14" fmla="*/ 0 60000 65536"/>
                  <a:gd name="T15" fmla="*/ 0 60000 65536"/>
                  <a:gd name="T16" fmla="*/ 0 60000 65536"/>
                  <a:gd name="T17" fmla="*/ 0 60000 65536"/>
                  <a:gd name="T18" fmla="*/ 0 w 18"/>
                  <a:gd name="T19" fmla="*/ 0 h 16"/>
                  <a:gd name="T20" fmla="*/ 18 w 1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8" h="16">
                    <a:moveTo>
                      <a:pt x="0" y="0"/>
                    </a:moveTo>
                    <a:lnTo>
                      <a:pt x="16" y="0"/>
                    </a:lnTo>
                    <a:lnTo>
                      <a:pt x="9" y="0"/>
                    </a:lnTo>
                    <a:lnTo>
                      <a:pt x="9" y="16"/>
                    </a:lnTo>
                    <a:lnTo>
                      <a:pt x="2" y="16"/>
                    </a:lnTo>
                    <a:lnTo>
                      <a:pt x="18" y="16"/>
                    </a:lnTo>
                  </a:path>
                </a:pathLst>
              </a:custGeom>
              <a:noFill/>
              <a:ln w="2">
                <a:solidFill>
                  <a:srgbClr val="FF9900"/>
                </a:solidFill>
                <a:round/>
                <a:headEnd/>
                <a:tailEnd/>
              </a:ln>
            </p:spPr>
            <p:txBody>
              <a:bodyPr/>
              <a:lstStyle/>
              <a:p>
                <a:endParaRPr lang="en-US"/>
              </a:p>
            </p:txBody>
          </p:sp>
          <p:sp>
            <p:nvSpPr>
              <p:cNvPr id="385" name="Freeform 7478"/>
              <p:cNvSpPr>
                <a:spLocks/>
              </p:cNvSpPr>
              <p:nvPr/>
            </p:nvSpPr>
            <p:spPr bwMode="auto">
              <a:xfrm>
                <a:off x="7614584" y="4304779"/>
                <a:ext cx="26988" cy="25400"/>
              </a:xfrm>
              <a:custGeom>
                <a:avLst/>
                <a:gdLst>
                  <a:gd name="T0" fmla="*/ 0 w 17"/>
                  <a:gd name="T1" fmla="*/ 0 h 16"/>
                  <a:gd name="T2" fmla="*/ 25400 w 17"/>
                  <a:gd name="T3" fmla="*/ 0 h 16"/>
                  <a:gd name="T4" fmla="*/ 14288 w 17"/>
                  <a:gd name="T5" fmla="*/ 0 h 16"/>
                  <a:gd name="T6" fmla="*/ 14288 w 17"/>
                  <a:gd name="T7" fmla="*/ 25400 h 16"/>
                  <a:gd name="T8" fmla="*/ 3175 w 17"/>
                  <a:gd name="T9" fmla="*/ 25400 h 16"/>
                  <a:gd name="T10" fmla="*/ 26988 w 17"/>
                  <a:gd name="T11" fmla="*/ 25400 h 16"/>
                  <a:gd name="T12" fmla="*/ 0 60000 65536"/>
                  <a:gd name="T13" fmla="*/ 0 60000 65536"/>
                  <a:gd name="T14" fmla="*/ 0 60000 65536"/>
                  <a:gd name="T15" fmla="*/ 0 60000 65536"/>
                  <a:gd name="T16" fmla="*/ 0 60000 65536"/>
                  <a:gd name="T17" fmla="*/ 0 60000 65536"/>
                  <a:gd name="T18" fmla="*/ 0 w 17"/>
                  <a:gd name="T19" fmla="*/ 0 h 16"/>
                  <a:gd name="T20" fmla="*/ 17 w 17"/>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7" h="16">
                    <a:moveTo>
                      <a:pt x="0" y="0"/>
                    </a:moveTo>
                    <a:lnTo>
                      <a:pt x="16" y="0"/>
                    </a:lnTo>
                    <a:lnTo>
                      <a:pt x="9" y="0"/>
                    </a:lnTo>
                    <a:lnTo>
                      <a:pt x="9" y="16"/>
                    </a:lnTo>
                    <a:lnTo>
                      <a:pt x="2" y="16"/>
                    </a:lnTo>
                    <a:lnTo>
                      <a:pt x="17" y="16"/>
                    </a:lnTo>
                  </a:path>
                </a:pathLst>
              </a:custGeom>
              <a:noFill/>
              <a:ln w="2">
                <a:solidFill>
                  <a:srgbClr val="FF9900"/>
                </a:solidFill>
                <a:round/>
                <a:headEnd/>
                <a:tailEnd/>
              </a:ln>
            </p:spPr>
            <p:txBody>
              <a:bodyPr/>
              <a:lstStyle/>
              <a:p>
                <a:endParaRPr lang="en-US"/>
              </a:p>
            </p:txBody>
          </p:sp>
          <p:sp>
            <p:nvSpPr>
              <p:cNvPr id="386" name="Freeform 7479"/>
              <p:cNvSpPr>
                <a:spLocks/>
              </p:cNvSpPr>
              <p:nvPr/>
            </p:nvSpPr>
            <p:spPr bwMode="auto">
              <a:xfrm>
                <a:off x="7630459" y="4296841"/>
                <a:ext cx="28575" cy="23813"/>
              </a:xfrm>
              <a:custGeom>
                <a:avLst/>
                <a:gdLst>
                  <a:gd name="T0" fmla="*/ 0 w 18"/>
                  <a:gd name="T1" fmla="*/ 0 h 15"/>
                  <a:gd name="T2" fmla="*/ 25400 w 18"/>
                  <a:gd name="T3" fmla="*/ 0 h 15"/>
                  <a:gd name="T4" fmla="*/ 14288 w 18"/>
                  <a:gd name="T5" fmla="*/ 0 h 15"/>
                  <a:gd name="T6" fmla="*/ 14288 w 18"/>
                  <a:gd name="T7" fmla="*/ 23813 h 15"/>
                  <a:gd name="T8" fmla="*/ 3175 w 18"/>
                  <a:gd name="T9" fmla="*/ 23813 h 15"/>
                  <a:gd name="T10" fmla="*/ 28575 w 18"/>
                  <a:gd name="T11" fmla="*/ 23813 h 15"/>
                  <a:gd name="T12" fmla="*/ 0 60000 65536"/>
                  <a:gd name="T13" fmla="*/ 0 60000 65536"/>
                  <a:gd name="T14" fmla="*/ 0 60000 65536"/>
                  <a:gd name="T15" fmla="*/ 0 60000 65536"/>
                  <a:gd name="T16" fmla="*/ 0 60000 65536"/>
                  <a:gd name="T17" fmla="*/ 0 60000 65536"/>
                  <a:gd name="T18" fmla="*/ 0 w 18"/>
                  <a:gd name="T19" fmla="*/ 0 h 15"/>
                  <a:gd name="T20" fmla="*/ 18 w 18"/>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8" h="15">
                    <a:moveTo>
                      <a:pt x="0" y="0"/>
                    </a:moveTo>
                    <a:lnTo>
                      <a:pt x="16" y="0"/>
                    </a:lnTo>
                    <a:lnTo>
                      <a:pt x="9" y="0"/>
                    </a:lnTo>
                    <a:lnTo>
                      <a:pt x="9" y="15"/>
                    </a:lnTo>
                    <a:lnTo>
                      <a:pt x="2" y="15"/>
                    </a:lnTo>
                    <a:lnTo>
                      <a:pt x="18" y="15"/>
                    </a:lnTo>
                  </a:path>
                </a:pathLst>
              </a:custGeom>
              <a:noFill/>
              <a:ln w="2">
                <a:solidFill>
                  <a:srgbClr val="FF9900"/>
                </a:solidFill>
                <a:round/>
                <a:headEnd/>
                <a:tailEnd/>
              </a:ln>
            </p:spPr>
            <p:txBody>
              <a:bodyPr/>
              <a:lstStyle/>
              <a:p>
                <a:endParaRPr lang="en-US"/>
              </a:p>
            </p:txBody>
          </p:sp>
          <p:sp>
            <p:nvSpPr>
              <p:cNvPr id="387" name="Freeform 7480"/>
              <p:cNvSpPr>
                <a:spLocks/>
              </p:cNvSpPr>
              <p:nvPr/>
            </p:nvSpPr>
            <p:spPr bwMode="auto">
              <a:xfrm>
                <a:off x="7647922" y="4285729"/>
                <a:ext cx="26988" cy="22225"/>
              </a:xfrm>
              <a:custGeom>
                <a:avLst/>
                <a:gdLst>
                  <a:gd name="T0" fmla="*/ 0 w 17"/>
                  <a:gd name="T1" fmla="*/ 0 h 14"/>
                  <a:gd name="T2" fmla="*/ 25400 w 17"/>
                  <a:gd name="T3" fmla="*/ 0 h 14"/>
                  <a:gd name="T4" fmla="*/ 14288 w 17"/>
                  <a:gd name="T5" fmla="*/ 0 h 14"/>
                  <a:gd name="T6" fmla="*/ 14288 w 17"/>
                  <a:gd name="T7" fmla="*/ 22225 h 14"/>
                  <a:gd name="T8" fmla="*/ 3175 w 17"/>
                  <a:gd name="T9" fmla="*/ 22225 h 14"/>
                  <a:gd name="T10" fmla="*/ 26988 w 17"/>
                  <a:gd name="T11" fmla="*/ 22225 h 14"/>
                  <a:gd name="T12" fmla="*/ 0 60000 65536"/>
                  <a:gd name="T13" fmla="*/ 0 60000 65536"/>
                  <a:gd name="T14" fmla="*/ 0 60000 65536"/>
                  <a:gd name="T15" fmla="*/ 0 60000 65536"/>
                  <a:gd name="T16" fmla="*/ 0 60000 65536"/>
                  <a:gd name="T17" fmla="*/ 0 60000 65536"/>
                  <a:gd name="T18" fmla="*/ 0 w 17"/>
                  <a:gd name="T19" fmla="*/ 0 h 14"/>
                  <a:gd name="T20" fmla="*/ 17 w 1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7" h="14">
                    <a:moveTo>
                      <a:pt x="0" y="0"/>
                    </a:moveTo>
                    <a:lnTo>
                      <a:pt x="16" y="0"/>
                    </a:lnTo>
                    <a:lnTo>
                      <a:pt x="9" y="0"/>
                    </a:lnTo>
                    <a:lnTo>
                      <a:pt x="9" y="14"/>
                    </a:lnTo>
                    <a:lnTo>
                      <a:pt x="2" y="14"/>
                    </a:lnTo>
                    <a:lnTo>
                      <a:pt x="17" y="14"/>
                    </a:lnTo>
                  </a:path>
                </a:pathLst>
              </a:custGeom>
              <a:noFill/>
              <a:ln w="2">
                <a:solidFill>
                  <a:srgbClr val="FF9900"/>
                </a:solidFill>
                <a:round/>
                <a:headEnd/>
                <a:tailEnd/>
              </a:ln>
            </p:spPr>
            <p:txBody>
              <a:bodyPr/>
              <a:lstStyle/>
              <a:p>
                <a:endParaRPr lang="en-US"/>
              </a:p>
            </p:txBody>
          </p:sp>
          <p:sp>
            <p:nvSpPr>
              <p:cNvPr id="388" name="Freeform 7481"/>
              <p:cNvSpPr>
                <a:spLocks/>
              </p:cNvSpPr>
              <p:nvPr/>
            </p:nvSpPr>
            <p:spPr bwMode="auto">
              <a:xfrm>
                <a:off x="7662209" y="4276204"/>
                <a:ext cx="26988" cy="22225"/>
              </a:xfrm>
              <a:custGeom>
                <a:avLst/>
                <a:gdLst>
                  <a:gd name="T0" fmla="*/ 0 w 17"/>
                  <a:gd name="T1" fmla="*/ 0 h 14"/>
                  <a:gd name="T2" fmla="*/ 23813 w 17"/>
                  <a:gd name="T3" fmla="*/ 0 h 14"/>
                  <a:gd name="T4" fmla="*/ 12700 w 17"/>
                  <a:gd name="T5" fmla="*/ 0 h 14"/>
                  <a:gd name="T6" fmla="*/ 12700 w 17"/>
                  <a:gd name="T7" fmla="*/ 22225 h 14"/>
                  <a:gd name="T8" fmla="*/ 1588 w 17"/>
                  <a:gd name="T9" fmla="*/ 22225 h 14"/>
                  <a:gd name="T10" fmla="*/ 26988 w 17"/>
                  <a:gd name="T11" fmla="*/ 22225 h 14"/>
                  <a:gd name="T12" fmla="*/ 0 60000 65536"/>
                  <a:gd name="T13" fmla="*/ 0 60000 65536"/>
                  <a:gd name="T14" fmla="*/ 0 60000 65536"/>
                  <a:gd name="T15" fmla="*/ 0 60000 65536"/>
                  <a:gd name="T16" fmla="*/ 0 60000 65536"/>
                  <a:gd name="T17" fmla="*/ 0 60000 65536"/>
                  <a:gd name="T18" fmla="*/ 0 w 17"/>
                  <a:gd name="T19" fmla="*/ 0 h 14"/>
                  <a:gd name="T20" fmla="*/ 17 w 1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7" h="14">
                    <a:moveTo>
                      <a:pt x="0" y="0"/>
                    </a:moveTo>
                    <a:lnTo>
                      <a:pt x="15" y="0"/>
                    </a:lnTo>
                    <a:lnTo>
                      <a:pt x="8" y="0"/>
                    </a:lnTo>
                    <a:lnTo>
                      <a:pt x="8" y="14"/>
                    </a:lnTo>
                    <a:lnTo>
                      <a:pt x="1" y="14"/>
                    </a:lnTo>
                    <a:lnTo>
                      <a:pt x="17" y="14"/>
                    </a:lnTo>
                  </a:path>
                </a:pathLst>
              </a:custGeom>
              <a:noFill/>
              <a:ln w="2">
                <a:solidFill>
                  <a:srgbClr val="FF9900"/>
                </a:solidFill>
                <a:round/>
                <a:headEnd/>
                <a:tailEnd/>
              </a:ln>
            </p:spPr>
            <p:txBody>
              <a:bodyPr/>
              <a:lstStyle/>
              <a:p>
                <a:endParaRPr lang="en-US"/>
              </a:p>
            </p:txBody>
          </p:sp>
          <p:sp>
            <p:nvSpPr>
              <p:cNvPr id="389" name="Freeform 7482"/>
              <p:cNvSpPr>
                <a:spLocks/>
              </p:cNvSpPr>
              <p:nvPr/>
            </p:nvSpPr>
            <p:spPr bwMode="auto">
              <a:xfrm>
                <a:off x="7678084" y="4268266"/>
                <a:ext cx="26988" cy="22225"/>
              </a:xfrm>
              <a:custGeom>
                <a:avLst/>
                <a:gdLst>
                  <a:gd name="T0" fmla="*/ 0 w 17"/>
                  <a:gd name="T1" fmla="*/ 0 h 14"/>
                  <a:gd name="T2" fmla="*/ 25400 w 17"/>
                  <a:gd name="T3" fmla="*/ 0 h 14"/>
                  <a:gd name="T4" fmla="*/ 14288 w 17"/>
                  <a:gd name="T5" fmla="*/ 0 h 14"/>
                  <a:gd name="T6" fmla="*/ 14288 w 17"/>
                  <a:gd name="T7" fmla="*/ 22225 h 14"/>
                  <a:gd name="T8" fmla="*/ 3175 w 17"/>
                  <a:gd name="T9" fmla="*/ 22225 h 14"/>
                  <a:gd name="T10" fmla="*/ 26988 w 17"/>
                  <a:gd name="T11" fmla="*/ 22225 h 14"/>
                  <a:gd name="T12" fmla="*/ 0 60000 65536"/>
                  <a:gd name="T13" fmla="*/ 0 60000 65536"/>
                  <a:gd name="T14" fmla="*/ 0 60000 65536"/>
                  <a:gd name="T15" fmla="*/ 0 60000 65536"/>
                  <a:gd name="T16" fmla="*/ 0 60000 65536"/>
                  <a:gd name="T17" fmla="*/ 0 60000 65536"/>
                  <a:gd name="T18" fmla="*/ 0 w 17"/>
                  <a:gd name="T19" fmla="*/ 0 h 14"/>
                  <a:gd name="T20" fmla="*/ 17 w 1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7" h="14">
                    <a:moveTo>
                      <a:pt x="0" y="0"/>
                    </a:moveTo>
                    <a:lnTo>
                      <a:pt x="16" y="0"/>
                    </a:lnTo>
                    <a:lnTo>
                      <a:pt x="9" y="0"/>
                    </a:lnTo>
                    <a:lnTo>
                      <a:pt x="9" y="14"/>
                    </a:lnTo>
                    <a:lnTo>
                      <a:pt x="2" y="14"/>
                    </a:lnTo>
                    <a:lnTo>
                      <a:pt x="17" y="14"/>
                    </a:lnTo>
                  </a:path>
                </a:pathLst>
              </a:custGeom>
              <a:noFill/>
              <a:ln w="2">
                <a:solidFill>
                  <a:srgbClr val="FF9900"/>
                </a:solidFill>
                <a:round/>
                <a:headEnd/>
                <a:tailEnd/>
              </a:ln>
            </p:spPr>
            <p:txBody>
              <a:bodyPr/>
              <a:lstStyle/>
              <a:p>
                <a:endParaRPr lang="en-US"/>
              </a:p>
            </p:txBody>
          </p:sp>
          <p:sp>
            <p:nvSpPr>
              <p:cNvPr id="390" name="Freeform 7483"/>
              <p:cNvSpPr>
                <a:spLocks/>
              </p:cNvSpPr>
              <p:nvPr/>
            </p:nvSpPr>
            <p:spPr bwMode="auto">
              <a:xfrm>
                <a:off x="7693959" y="4257154"/>
                <a:ext cx="28575" cy="22225"/>
              </a:xfrm>
              <a:custGeom>
                <a:avLst/>
                <a:gdLst>
                  <a:gd name="T0" fmla="*/ 0 w 18"/>
                  <a:gd name="T1" fmla="*/ 0 h 14"/>
                  <a:gd name="T2" fmla="*/ 25400 w 18"/>
                  <a:gd name="T3" fmla="*/ 0 h 14"/>
                  <a:gd name="T4" fmla="*/ 14288 w 18"/>
                  <a:gd name="T5" fmla="*/ 0 h 14"/>
                  <a:gd name="T6" fmla="*/ 14288 w 18"/>
                  <a:gd name="T7" fmla="*/ 22225 h 14"/>
                  <a:gd name="T8" fmla="*/ 3175 w 18"/>
                  <a:gd name="T9" fmla="*/ 22225 h 14"/>
                  <a:gd name="T10" fmla="*/ 28575 w 18"/>
                  <a:gd name="T11" fmla="*/ 22225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0" y="0"/>
                    </a:moveTo>
                    <a:lnTo>
                      <a:pt x="16" y="0"/>
                    </a:lnTo>
                    <a:lnTo>
                      <a:pt x="9" y="0"/>
                    </a:lnTo>
                    <a:lnTo>
                      <a:pt x="9" y="14"/>
                    </a:lnTo>
                    <a:lnTo>
                      <a:pt x="2" y="14"/>
                    </a:lnTo>
                    <a:lnTo>
                      <a:pt x="18" y="14"/>
                    </a:lnTo>
                  </a:path>
                </a:pathLst>
              </a:custGeom>
              <a:noFill/>
              <a:ln w="2">
                <a:solidFill>
                  <a:srgbClr val="FF9900"/>
                </a:solidFill>
                <a:round/>
                <a:headEnd/>
                <a:tailEnd/>
              </a:ln>
            </p:spPr>
            <p:txBody>
              <a:bodyPr/>
              <a:lstStyle/>
              <a:p>
                <a:endParaRPr lang="en-US"/>
              </a:p>
            </p:txBody>
          </p:sp>
          <p:sp>
            <p:nvSpPr>
              <p:cNvPr id="391" name="Freeform 7484"/>
              <p:cNvSpPr>
                <a:spLocks/>
              </p:cNvSpPr>
              <p:nvPr/>
            </p:nvSpPr>
            <p:spPr bwMode="auto">
              <a:xfrm>
                <a:off x="7711422" y="4241279"/>
                <a:ext cx="26988" cy="22225"/>
              </a:xfrm>
              <a:custGeom>
                <a:avLst/>
                <a:gdLst>
                  <a:gd name="T0" fmla="*/ 0 w 17"/>
                  <a:gd name="T1" fmla="*/ 0 h 14"/>
                  <a:gd name="T2" fmla="*/ 25400 w 17"/>
                  <a:gd name="T3" fmla="*/ 0 h 14"/>
                  <a:gd name="T4" fmla="*/ 14288 w 17"/>
                  <a:gd name="T5" fmla="*/ 0 h 14"/>
                  <a:gd name="T6" fmla="*/ 14288 w 17"/>
                  <a:gd name="T7" fmla="*/ 22225 h 14"/>
                  <a:gd name="T8" fmla="*/ 3175 w 17"/>
                  <a:gd name="T9" fmla="*/ 22225 h 14"/>
                  <a:gd name="T10" fmla="*/ 26988 w 17"/>
                  <a:gd name="T11" fmla="*/ 22225 h 14"/>
                  <a:gd name="T12" fmla="*/ 0 60000 65536"/>
                  <a:gd name="T13" fmla="*/ 0 60000 65536"/>
                  <a:gd name="T14" fmla="*/ 0 60000 65536"/>
                  <a:gd name="T15" fmla="*/ 0 60000 65536"/>
                  <a:gd name="T16" fmla="*/ 0 60000 65536"/>
                  <a:gd name="T17" fmla="*/ 0 60000 65536"/>
                  <a:gd name="T18" fmla="*/ 0 w 17"/>
                  <a:gd name="T19" fmla="*/ 0 h 14"/>
                  <a:gd name="T20" fmla="*/ 17 w 1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7" h="14">
                    <a:moveTo>
                      <a:pt x="0" y="0"/>
                    </a:moveTo>
                    <a:lnTo>
                      <a:pt x="16" y="0"/>
                    </a:lnTo>
                    <a:lnTo>
                      <a:pt x="9" y="0"/>
                    </a:lnTo>
                    <a:lnTo>
                      <a:pt x="9" y="14"/>
                    </a:lnTo>
                    <a:lnTo>
                      <a:pt x="2" y="14"/>
                    </a:lnTo>
                    <a:lnTo>
                      <a:pt x="17" y="14"/>
                    </a:lnTo>
                  </a:path>
                </a:pathLst>
              </a:custGeom>
              <a:noFill/>
              <a:ln w="2">
                <a:solidFill>
                  <a:srgbClr val="FF9900"/>
                </a:solidFill>
                <a:round/>
                <a:headEnd/>
                <a:tailEnd/>
              </a:ln>
            </p:spPr>
            <p:txBody>
              <a:bodyPr/>
              <a:lstStyle/>
              <a:p>
                <a:endParaRPr lang="en-US"/>
              </a:p>
            </p:txBody>
          </p:sp>
          <p:sp>
            <p:nvSpPr>
              <p:cNvPr id="392" name="Freeform 7485"/>
              <p:cNvSpPr>
                <a:spLocks/>
              </p:cNvSpPr>
              <p:nvPr/>
            </p:nvSpPr>
            <p:spPr bwMode="auto">
              <a:xfrm>
                <a:off x="7725709" y="4215879"/>
                <a:ext cx="26988" cy="22225"/>
              </a:xfrm>
              <a:custGeom>
                <a:avLst/>
                <a:gdLst>
                  <a:gd name="T0" fmla="*/ 0 w 17"/>
                  <a:gd name="T1" fmla="*/ 0 h 14"/>
                  <a:gd name="T2" fmla="*/ 23813 w 17"/>
                  <a:gd name="T3" fmla="*/ 0 h 14"/>
                  <a:gd name="T4" fmla="*/ 12700 w 17"/>
                  <a:gd name="T5" fmla="*/ 0 h 14"/>
                  <a:gd name="T6" fmla="*/ 12700 w 17"/>
                  <a:gd name="T7" fmla="*/ 22225 h 14"/>
                  <a:gd name="T8" fmla="*/ 1588 w 17"/>
                  <a:gd name="T9" fmla="*/ 22225 h 14"/>
                  <a:gd name="T10" fmla="*/ 26988 w 17"/>
                  <a:gd name="T11" fmla="*/ 22225 h 14"/>
                  <a:gd name="T12" fmla="*/ 0 60000 65536"/>
                  <a:gd name="T13" fmla="*/ 0 60000 65536"/>
                  <a:gd name="T14" fmla="*/ 0 60000 65536"/>
                  <a:gd name="T15" fmla="*/ 0 60000 65536"/>
                  <a:gd name="T16" fmla="*/ 0 60000 65536"/>
                  <a:gd name="T17" fmla="*/ 0 60000 65536"/>
                  <a:gd name="T18" fmla="*/ 0 w 17"/>
                  <a:gd name="T19" fmla="*/ 0 h 14"/>
                  <a:gd name="T20" fmla="*/ 17 w 1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7" h="14">
                    <a:moveTo>
                      <a:pt x="0" y="0"/>
                    </a:moveTo>
                    <a:lnTo>
                      <a:pt x="15" y="0"/>
                    </a:lnTo>
                    <a:lnTo>
                      <a:pt x="8" y="0"/>
                    </a:lnTo>
                    <a:lnTo>
                      <a:pt x="8" y="14"/>
                    </a:lnTo>
                    <a:lnTo>
                      <a:pt x="1" y="14"/>
                    </a:lnTo>
                    <a:lnTo>
                      <a:pt x="17" y="14"/>
                    </a:lnTo>
                  </a:path>
                </a:pathLst>
              </a:custGeom>
              <a:noFill/>
              <a:ln w="2">
                <a:solidFill>
                  <a:srgbClr val="FF9900"/>
                </a:solidFill>
                <a:round/>
                <a:headEnd/>
                <a:tailEnd/>
              </a:ln>
            </p:spPr>
            <p:txBody>
              <a:bodyPr/>
              <a:lstStyle/>
              <a:p>
                <a:endParaRPr lang="en-US"/>
              </a:p>
            </p:txBody>
          </p:sp>
          <p:sp>
            <p:nvSpPr>
              <p:cNvPr id="393" name="Freeform 7486"/>
              <p:cNvSpPr>
                <a:spLocks/>
              </p:cNvSpPr>
              <p:nvPr/>
            </p:nvSpPr>
            <p:spPr bwMode="auto">
              <a:xfrm>
                <a:off x="7741584" y="4157141"/>
                <a:ext cx="28575" cy="19050"/>
              </a:xfrm>
              <a:custGeom>
                <a:avLst/>
                <a:gdLst>
                  <a:gd name="T0" fmla="*/ 0 w 18"/>
                  <a:gd name="T1" fmla="*/ 0 h 12"/>
                  <a:gd name="T2" fmla="*/ 25400 w 18"/>
                  <a:gd name="T3" fmla="*/ 0 h 12"/>
                  <a:gd name="T4" fmla="*/ 14288 w 18"/>
                  <a:gd name="T5" fmla="*/ 0 h 12"/>
                  <a:gd name="T6" fmla="*/ 14288 w 18"/>
                  <a:gd name="T7" fmla="*/ 19050 h 12"/>
                  <a:gd name="T8" fmla="*/ 3175 w 18"/>
                  <a:gd name="T9" fmla="*/ 19050 h 12"/>
                  <a:gd name="T10" fmla="*/ 28575 w 18"/>
                  <a:gd name="T11" fmla="*/ 19050 h 12"/>
                  <a:gd name="T12" fmla="*/ 0 60000 65536"/>
                  <a:gd name="T13" fmla="*/ 0 60000 65536"/>
                  <a:gd name="T14" fmla="*/ 0 60000 65536"/>
                  <a:gd name="T15" fmla="*/ 0 60000 65536"/>
                  <a:gd name="T16" fmla="*/ 0 60000 65536"/>
                  <a:gd name="T17" fmla="*/ 0 60000 65536"/>
                  <a:gd name="T18" fmla="*/ 0 w 18"/>
                  <a:gd name="T19" fmla="*/ 0 h 12"/>
                  <a:gd name="T20" fmla="*/ 18 w 1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8" h="12">
                    <a:moveTo>
                      <a:pt x="0" y="0"/>
                    </a:moveTo>
                    <a:lnTo>
                      <a:pt x="16" y="0"/>
                    </a:lnTo>
                    <a:lnTo>
                      <a:pt x="9" y="0"/>
                    </a:lnTo>
                    <a:lnTo>
                      <a:pt x="9" y="12"/>
                    </a:lnTo>
                    <a:lnTo>
                      <a:pt x="2" y="12"/>
                    </a:lnTo>
                    <a:lnTo>
                      <a:pt x="18" y="12"/>
                    </a:lnTo>
                  </a:path>
                </a:pathLst>
              </a:custGeom>
              <a:noFill/>
              <a:ln w="2">
                <a:solidFill>
                  <a:srgbClr val="FF9900"/>
                </a:solidFill>
                <a:round/>
                <a:headEnd/>
                <a:tailEnd/>
              </a:ln>
            </p:spPr>
            <p:txBody>
              <a:bodyPr/>
              <a:lstStyle/>
              <a:p>
                <a:endParaRPr lang="en-US"/>
              </a:p>
            </p:txBody>
          </p:sp>
          <p:sp>
            <p:nvSpPr>
              <p:cNvPr id="394" name="Freeform 7487"/>
              <p:cNvSpPr>
                <a:spLocks/>
              </p:cNvSpPr>
              <p:nvPr/>
            </p:nvSpPr>
            <p:spPr bwMode="auto">
              <a:xfrm>
                <a:off x="7759047" y="4074591"/>
                <a:ext cx="26988" cy="19050"/>
              </a:xfrm>
              <a:custGeom>
                <a:avLst/>
                <a:gdLst>
                  <a:gd name="T0" fmla="*/ 0 w 17"/>
                  <a:gd name="T1" fmla="*/ 0 h 12"/>
                  <a:gd name="T2" fmla="*/ 23813 w 17"/>
                  <a:gd name="T3" fmla="*/ 0 h 12"/>
                  <a:gd name="T4" fmla="*/ 12700 w 17"/>
                  <a:gd name="T5" fmla="*/ 0 h 12"/>
                  <a:gd name="T6" fmla="*/ 12700 w 17"/>
                  <a:gd name="T7" fmla="*/ 19050 h 12"/>
                  <a:gd name="T8" fmla="*/ 1588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5" y="0"/>
                    </a:lnTo>
                    <a:lnTo>
                      <a:pt x="8" y="0"/>
                    </a:lnTo>
                    <a:lnTo>
                      <a:pt x="8" y="12"/>
                    </a:lnTo>
                    <a:lnTo>
                      <a:pt x="1" y="12"/>
                    </a:lnTo>
                    <a:lnTo>
                      <a:pt x="17" y="12"/>
                    </a:lnTo>
                  </a:path>
                </a:pathLst>
              </a:custGeom>
              <a:noFill/>
              <a:ln w="2">
                <a:solidFill>
                  <a:srgbClr val="FF9900"/>
                </a:solidFill>
                <a:round/>
                <a:headEnd/>
                <a:tailEnd/>
              </a:ln>
            </p:spPr>
            <p:txBody>
              <a:bodyPr/>
              <a:lstStyle/>
              <a:p>
                <a:endParaRPr lang="en-US"/>
              </a:p>
            </p:txBody>
          </p:sp>
          <p:sp>
            <p:nvSpPr>
              <p:cNvPr id="395" name="Freeform 7488"/>
              <p:cNvSpPr>
                <a:spLocks/>
              </p:cNvSpPr>
              <p:nvPr/>
            </p:nvSpPr>
            <p:spPr bwMode="auto">
              <a:xfrm>
                <a:off x="7774922" y="4152379"/>
                <a:ext cx="28575" cy="19050"/>
              </a:xfrm>
              <a:custGeom>
                <a:avLst/>
                <a:gdLst>
                  <a:gd name="T0" fmla="*/ 0 w 18"/>
                  <a:gd name="T1" fmla="*/ 0 h 12"/>
                  <a:gd name="T2" fmla="*/ 25400 w 18"/>
                  <a:gd name="T3" fmla="*/ 0 h 12"/>
                  <a:gd name="T4" fmla="*/ 14288 w 18"/>
                  <a:gd name="T5" fmla="*/ 0 h 12"/>
                  <a:gd name="T6" fmla="*/ 14288 w 18"/>
                  <a:gd name="T7" fmla="*/ 19050 h 12"/>
                  <a:gd name="T8" fmla="*/ 3175 w 18"/>
                  <a:gd name="T9" fmla="*/ 19050 h 12"/>
                  <a:gd name="T10" fmla="*/ 28575 w 18"/>
                  <a:gd name="T11" fmla="*/ 19050 h 12"/>
                  <a:gd name="T12" fmla="*/ 0 60000 65536"/>
                  <a:gd name="T13" fmla="*/ 0 60000 65536"/>
                  <a:gd name="T14" fmla="*/ 0 60000 65536"/>
                  <a:gd name="T15" fmla="*/ 0 60000 65536"/>
                  <a:gd name="T16" fmla="*/ 0 60000 65536"/>
                  <a:gd name="T17" fmla="*/ 0 60000 65536"/>
                  <a:gd name="T18" fmla="*/ 0 w 18"/>
                  <a:gd name="T19" fmla="*/ 0 h 12"/>
                  <a:gd name="T20" fmla="*/ 18 w 1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8" h="12">
                    <a:moveTo>
                      <a:pt x="0" y="0"/>
                    </a:moveTo>
                    <a:lnTo>
                      <a:pt x="16" y="0"/>
                    </a:lnTo>
                    <a:lnTo>
                      <a:pt x="9" y="0"/>
                    </a:lnTo>
                    <a:lnTo>
                      <a:pt x="9" y="12"/>
                    </a:lnTo>
                    <a:lnTo>
                      <a:pt x="2" y="12"/>
                    </a:lnTo>
                    <a:lnTo>
                      <a:pt x="18" y="12"/>
                    </a:lnTo>
                  </a:path>
                </a:pathLst>
              </a:custGeom>
              <a:noFill/>
              <a:ln w="2">
                <a:solidFill>
                  <a:srgbClr val="FF9900"/>
                </a:solidFill>
                <a:round/>
                <a:headEnd/>
                <a:tailEnd/>
              </a:ln>
            </p:spPr>
            <p:txBody>
              <a:bodyPr/>
              <a:lstStyle/>
              <a:p>
                <a:endParaRPr lang="en-US"/>
              </a:p>
            </p:txBody>
          </p:sp>
          <p:sp>
            <p:nvSpPr>
              <p:cNvPr id="396" name="Freeform 7489"/>
              <p:cNvSpPr>
                <a:spLocks/>
              </p:cNvSpPr>
              <p:nvPr/>
            </p:nvSpPr>
            <p:spPr bwMode="auto">
              <a:xfrm>
                <a:off x="7789209" y="4176191"/>
                <a:ext cx="26988" cy="22225"/>
              </a:xfrm>
              <a:custGeom>
                <a:avLst/>
                <a:gdLst>
                  <a:gd name="T0" fmla="*/ 0 w 17"/>
                  <a:gd name="T1" fmla="*/ 0 h 14"/>
                  <a:gd name="T2" fmla="*/ 25400 w 17"/>
                  <a:gd name="T3" fmla="*/ 0 h 14"/>
                  <a:gd name="T4" fmla="*/ 14288 w 17"/>
                  <a:gd name="T5" fmla="*/ 0 h 14"/>
                  <a:gd name="T6" fmla="*/ 14288 w 17"/>
                  <a:gd name="T7" fmla="*/ 22225 h 14"/>
                  <a:gd name="T8" fmla="*/ 3175 w 17"/>
                  <a:gd name="T9" fmla="*/ 22225 h 14"/>
                  <a:gd name="T10" fmla="*/ 26988 w 17"/>
                  <a:gd name="T11" fmla="*/ 22225 h 14"/>
                  <a:gd name="T12" fmla="*/ 0 60000 65536"/>
                  <a:gd name="T13" fmla="*/ 0 60000 65536"/>
                  <a:gd name="T14" fmla="*/ 0 60000 65536"/>
                  <a:gd name="T15" fmla="*/ 0 60000 65536"/>
                  <a:gd name="T16" fmla="*/ 0 60000 65536"/>
                  <a:gd name="T17" fmla="*/ 0 60000 65536"/>
                  <a:gd name="T18" fmla="*/ 0 w 17"/>
                  <a:gd name="T19" fmla="*/ 0 h 14"/>
                  <a:gd name="T20" fmla="*/ 17 w 1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7" h="14">
                    <a:moveTo>
                      <a:pt x="0" y="0"/>
                    </a:moveTo>
                    <a:lnTo>
                      <a:pt x="16" y="0"/>
                    </a:lnTo>
                    <a:lnTo>
                      <a:pt x="9" y="0"/>
                    </a:lnTo>
                    <a:lnTo>
                      <a:pt x="9" y="14"/>
                    </a:lnTo>
                    <a:lnTo>
                      <a:pt x="2" y="14"/>
                    </a:lnTo>
                    <a:lnTo>
                      <a:pt x="17" y="14"/>
                    </a:lnTo>
                  </a:path>
                </a:pathLst>
              </a:custGeom>
              <a:noFill/>
              <a:ln w="2">
                <a:solidFill>
                  <a:srgbClr val="FF9900"/>
                </a:solidFill>
                <a:round/>
                <a:headEnd/>
                <a:tailEnd/>
              </a:ln>
            </p:spPr>
            <p:txBody>
              <a:bodyPr/>
              <a:lstStyle/>
              <a:p>
                <a:endParaRPr lang="en-US"/>
              </a:p>
            </p:txBody>
          </p:sp>
          <p:sp>
            <p:nvSpPr>
              <p:cNvPr id="397" name="Freeform 7490"/>
              <p:cNvSpPr>
                <a:spLocks noEditPoints="1"/>
              </p:cNvSpPr>
              <p:nvPr/>
            </p:nvSpPr>
            <p:spPr bwMode="auto">
              <a:xfrm>
                <a:off x="5427009" y="4015854"/>
                <a:ext cx="2114550" cy="766763"/>
              </a:xfrm>
              <a:custGeom>
                <a:avLst/>
                <a:gdLst>
                  <a:gd name="T0" fmla="*/ 41275 w 1332"/>
                  <a:gd name="T1" fmla="*/ 22225 h 483"/>
                  <a:gd name="T2" fmla="*/ 3175 w 1332"/>
                  <a:gd name="T3" fmla="*/ 0 h 483"/>
                  <a:gd name="T4" fmla="*/ 122238 w 1332"/>
                  <a:gd name="T5" fmla="*/ 55563 h 483"/>
                  <a:gd name="T6" fmla="*/ 166687 w 1332"/>
                  <a:gd name="T7" fmla="*/ 66675 h 483"/>
                  <a:gd name="T8" fmla="*/ 203200 w 1332"/>
                  <a:gd name="T9" fmla="*/ 96838 h 483"/>
                  <a:gd name="T10" fmla="*/ 166687 w 1332"/>
                  <a:gd name="T11" fmla="*/ 66675 h 483"/>
                  <a:gd name="T12" fmla="*/ 277812 w 1332"/>
                  <a:gd name="T13" fmla="*/ 144463 h 483"/>
                  <a:gd name="T14" fmla="*/ 315912 w 1332"/>
                  <a:gd name="T15" fmla="*/ 158750 h 483"/>
                  <a:gd name="T16" fmla="*/ 352425 w 1332"/>
                  <a:gd name="T17" fmla="*/ 192088 h 483"/>
                  <a:gd name="T18" fmla="*/ 315912 w 1332"/>
                  <a:gd name="T19" fmla="*/ 158750 h 483"/>
                  <a:gd name="T20" fmla="*/ 427038 w 1332"/>
                  <a:gd name="T21" fmla="*/ 238125 h 483"/>
                  <a:gd name="T22" fmla="*/ 466725 w 1332"/>
                  <a:gd name="T23" fmla="*/ 255588 h 483"/>
                  <a:gd name="T24" fmla="*/ 504825 w 1332"/>
                  <a:gd name="T25" fmla="*/ 277813 h 483"/>
                  <a:gd name="T26" fmla="*/ 538162 w 1332"/>
                  <a:gd name="T27" fmla="*/ 307975 h 483"/>
                  <a:gd name="T28" fmla="*/ 541337 w 1332"/>
                  <a:gd name="T29" fmla="*/ 300038 h 483"/>
                  <a:gd name="T30" fmla="*/ 654050 w 1332"/>
                  <a:gd name="T31" fmla="*/ 374650 h 483"/>
                  <a:gd name="T32" fmla="*/ 698500 w 1332"/>
                  <a:gd name="T33" fmla="*/ 385763 h 483"/>
                  <a:gd name="T34" fmla="*/ 738187 w 1332"/>
                  <a:gd name="T35" fmla="*/ 404813 h 483"/>
                  <a:gd name="T36" fmla="*/ 773112 w 1332"/>
                  <a:gd name="T37" fmla="*/ 436563 h 483"/>
                  <a:gd name="T38" fmla="*/ 776287 w 1332"/>
                  <a:gd name="T39" fmla="*/ 427038 h 483"/>
                  <a:gd name="T40" fmla="*/ 869950 w 1332"/>
                  <a:gd name="T41" fmla="*/ 485775 h 483"/>
                  <a:gd name="T42" fmla="*/ 873125 w 1332"/>
                  <a:gd name="T43" fmla="*/ 477838 h 483"/>
                  <a:gd name="T44" fmla="*/ 928688 w 1332"/>
                  <a:gd name="T45" fmla="*/ 519113 h 483"/>
                  <a:gd name="T46" fmla="*/ 931863 w 1332"/>
                  <a:gd name="T47" fmla="*/ 511175 h 483"/>
                  <a:gd name="T48" fmla="*/ 1044575 w 1332"/>
                  <a:gd name="T49" fmla="*/ 582613 h 483"/>
                  <a:gd name="T50" fmla="*/ 1087437 w 1332"/>
                  <a:gd name="T51" fmla="*/ 596900 h 483"/>
                  <a:gd name="T52" fmla="*/ 1125537 w 1332"/>
                  <a:gd name="T53" fmla="*/ 619125 h 483"/>
                  <a:gd name="T54" fmla="*/ 1162050 w 1332"/>
                  <a:gd name="T55" fmla="*/ 649288 h 483"/>
                  <a:gd name="T56" fmla="*/ 1165225 w 1332"/>
                  <a:gd name="T57" fmla="*/ 641350 h 483"/>
                  <a:gd name="T58" fmla="*/ 1270000 w 1332"/>
                  <a:gd name="T59" fmla="*/ 711200 h 483"/>
                  <a:gd name="T60" fmla="*/ 1273175 w 1332"/>
                  <a:gd name="T61" fmla="*/ 703263 h 483"/>
                  <a:gd name="T62" fmla="*/ 1317625 w 1332"/>
                  <a:gd name="T63" fmla="*/ 733425 h 483"/>
                  <a:gd name="T64" fmla="*/ 1358900 w 1332"/>
                  <a:gd name="T65" fmla="*/ 749300 h 483"/>
                  <a:gd name="T66" fmla="*/ 1358900 w 1332"/>
                  <a:gd name="T67" fmla="*/ 741363 h 483"/>
                  <a:gd name="T68" fmla="*/ 1319212 w 1332"/>
                  <a:gd name="T69" fmla="*/ 723900 h 483"/>
                  <a:gd name="T70" fmla="*/ 1447800 w 1332"/>
                  <a:gd name="T71" fmla="*/ 766763 h 483"/>
                  <a:gd name="T72" fmla="*/ 1404937 w 1332"/>
                  <a:gd name="T73" fmla="*/ 752475 h 483"/>
                  <a:gd name="T74" fmla="*/ 1536700 w 1332"/>
                  <a:gd name="T75" fmla="*/ 749300 h 483"/>
                  <a:gd name="T76" fmla="*/ 1574800 w 1332"/>
                  <a:gd name="T77" fmla="*/ 723900 h 483"/>
                  <a:gd name="T78" fmla="*/ 1619250 w 1332"/>
                  <a:gd name="T79" fmla="*/ 712788 h 483"/>
                  <a:gd name="T80" fmla="*/ 1574800 w 1332"/>
                  <a:gd name="T81" fmla="*/ 723900 h 483"/>
                  <a:gd name="T82" fmla="*/ 1693863 w 1332"/>
                  <a:gd name="T83" fmla="*/ 666750 h 483"/>
                  <a:gd name="T84" fmla="*/ 1727200 w 1332"/>
                  <a:gd name="T85" fmla="*/ 636588 h 483"/>
                  <a:gd name="T86" fmla="*/ 1765300 w 1332"/>
                  <a:gd name="T87" fmla="*/ 615950 h 483"/>
                  <a:gd name="T88" fmla="*/ 1727200 w 1332"/>
                  <a:gd name="T89" fmla="*/ 636588 h 483"/>
                  <a:gd name="T90" fmla="*/ 1838325 w 1332"/>
                  <a:gd name="T91" fmla="*/ 563563 h 483"/>
                  <a:gd name="T92" fmla="*/ 1871663 w 1332"/>
                  <a:gd name="T93" fmla="*/ 530225 h 483"/>
                  <a:gd name="T94" fmla="*/ 1908175 w 1332"/>
                  <a:gd name="T95" fmla="*/ 503238 h 483"/>
                  <a:gd name="T96" fmla="*/ 1946275 w 1332"/>
                  <a:gd name="T97" fmla="*/ 482600 h 483"/>
                  <a:gd name="T98" fmla="*/ 1943100 w 1332"/>
                  <a:gd name="T99" fmla="*/ 474663 h 483"/>
                  <a:gd name="T100" fmla="*/ 2027238 w 1332"/>
                  <a:gd name="T101" fmla="*/ 430213 h 483"/>
                  <a:gd name="T102" fmla="*/ 2024063 w 1332"/>
                  <a:gd name="T103" fmla="*/ 422275 h 483"/>
                  <a:gd name="T104" fmla="*/ 2092325 w 1332"/>
                  <a:gd name="T105" fmla="*/ 385763 h 483"/>
                  <a:gd name="T106" fmla="*/ 2090738 w 1332"/>
                  <a:gd name="T107" fmla="*/ 377825 h 4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32"/>
                  <a:gd name="T163" fmla="*/ 0 h 483"/>
                  <a:gd name="T164" fmla="*/ 1332 w 1332"/>
                  <a:gd name="T165" fmla="*/ 483 h 4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32" h="483">
                    <a:moveTo>
                      <a:pt x="2" y="0"/>
                    </a:moveTo>
                    <a:lnTo>
                      <a:pt x="0" y="5"/>
                    </a:lnTo>
                    <a:lnTo>
                      <a:pt x="26" y="14"/>
                    </a:lnTo>
                    <a:lnTo>
                      <a:pt x="28" y="9"/>
                    </a:lnTo>
                    <a:lnTo>
                      <a:pt x="23" y="7"/>
                    </a:lnTo>
                    <a:lnTo>
                      <a:pt x="2" y="0"/>
                    </a:lnTo>
                    <a:close/>
                    <a:moveTo>
                      <a:pt x="54" y="18"/>
                    </a:moveTo>
                    <a:lnTo>
                      <a:pt x="53" y="23"/>
                    </a:lnTo>
                    <a:lnTo>
                      <a:pt x="77" y="35"/>
                    </a:lnTo>
                    <a:lnTo>
                      <a:pt x="79" y="30"/>
                    </a:lnTo>
                    <a:lnTo>
                      <a:pt x="54" y="18"/>
                    </a:lnTo>
                    <a:close/>
                    <a:moveTo>
                      <a:pt x="105" y="42"/>
                    </a:moveTo>
                    <a:lnTo>
                      <a:pt x="103" y="47"/>
                    </a:lnTo>
                    <a:lnTo>
                      <a:pt x="105" y="49"/>
                    </a:lnTo>
                    <a:lnTo>
                      <a:pt x="128" y="61"/>
                    </a:lnTo>
                    <a:lnTo>
                      <a:pt x="129" y="56"/>
                    </a:lnTo>
                    <a:lnTo>
                      <a:pt x="107" y="44"/>
                    </a:lnTo>
                    <a:lnTo>
                      <a:pt x="105" y="42"/>
                    </a:lnTo>
                    <a:close/>
                    <a:moveTo>
                      <a:pt x="152" y="70"/>
                    </a:moveTo>
                    <a:lnTo>
                      <a:pt x="150" y="75"/>
                    </a:lnTo>
                    <a:lnTo>
                      <a:pt x="175" y="91"/>
                    </a:lnTo>
                    <a:lnTo>
                      <a:pt x="177" y="86"/>
                    </a:lnTo>
                    <a:lnTo>
                      <a:pt x="152" y="70"/>
                    </a:lnTo>
                    <a:close/>
                    <a:moveTo>
                      <a:pt x="199" y="100"/>
                    </a:moveTo>
                    <a:lnTo>
                      <a:pt x="198" y="105"/>
                    </a:lnTo>
                    <a:lnTo>
                      <a:pt x="217" y="117"/>
                    </a:lnTo>
                    <a:lnTo>
                      <a:pt x="222" y="121"/>
                    </a:lnTo>
                    <a:lnTo>
                      <a:pt x="224" y="115"/>
                    </a:lnTo>
                    <a:lnTo>
                      <a:pt x="219" y="112"/>
                    </a:lnTo>
                    <a:lnTo>
                      <a:pt x="199" y="100"/>
                    </a:lnTo>
                    <a:close/>
                    <a:moveTo>
                      <a:pt x="246" y="131"/>
                    </a:moveTo>
                    <a:lnTo>
                      <a:pt x="245" y="136"/>
                    </a:lnTo>
                    <a:lnTo>
                      <a:pt x="269" y="150"/>
                    </a:lnTo>
                    <a:lnTo>
                      <a:pt x="271" y="145"/>
                    </a:lnTo>
                    <a:lnTo>
                      <a:pt x="246" y="131"/>
                    </a:lnTo>
                    <a:close/>
                    <a:moveTo>
                      <a:pt x="294" y="161"/>
                    </a:moveTo>
                    <a:lnTo>
                      <a:pt x="292" y="166"/>
                    </a:lnTo>
                    <a:lnTo>
                      <a:pt x="316" y="180"/>
                    </a:lnTo>
                    <a:lnTo>
                      <a:pt x="318" y="175"/>
                    </a:lnTo>
                    <a:lnTo>
                      <a:pt x="294" y="161"/>
                    </a:lnTo>
                    <a:close/>
                    <a:moveTo>
                      <a:pt x="341" y="189"/>
                    </a:moveTo>
                    <a:lnTo>
                      <a:pt x="339" y="194"/>
                    </a:lnTo>
                    <a:lnTo>
                      <a:pt x="363" y="208"/>
                    </a:lnTo>
                    <a:lnTo>
                      <a:pt x="365" y="203"/>
                    </a:lnTo>
                    <a:lnTo>
                      <a:pt x="341" y="189"/>
                    </a:lnTo>
                    <a:close/>
                    <a:moveTo>
                      <a:pt x="390" y="217"/>
                    </a:moveTo>
                    <a:lnTo>
                      <a:pt x="388" y="222"/>
                    </a:lnTo>
                    <a:lnTo>
                      <a:pt x="412" y="236"/>
                    </a:lnTo>
                    <a:lnTo>
                      <a:pt x="414" y="231"/>
                    </a:lnTo>
                    <a:lnTo>
                      <a:pt x="390" y="217"/>
                    </a:lnTo>
                    <a:close/>
                    <a:moveTo>
                      <a:pt x="440" y="243"/>
                    </a:moveTo>
                    <a:lnTo>
                      <a:pt x="439" y="248"/>
                    </a:lnTo>
                    <a:lnTo>
                      <a:pt x="463" y="261"/>
                    </a:lnTo>
                    <a:lnTo>
                      <a:pt x="465" y="255"/>
                    </a:lnTo>
                    <a:lnTo>
                      <a:pt x="440" y="243"/>
                    </a:lnTo>
                    <a:close/>
                    <a:moveTo>
                      <a:pt x="489" y="269"/>
                    </a:moveTo>
                    <a:lnTo>
                      <a:pt x="487" y="275"/>
                    </a:lnTo>
                    <a:lnTo>
                      <a:pt x="512" y="287"/>
                    </a:lnTo>
                    <a:lnTo>
                      <a:pt x="514" y="282"/>
                    </a:lnTo>
                    <a:lnTo>
                      <a:pt x="489" y="269"/>
                    </a:lnTo>
                    <a:close/>
                    <a:moveTo>
                      <a:pt x="538" y="294"/>
                    </a:moveTo>
                    <a:lnTo>
                      <a:pt x="536" y="299"/>
                    </a:lnTo>
                    <a:lnTo>
                      <a:pt x="548" y="306"/>
                    </a:lnTo>
                    <a:lnTo>
                      <a:pt x="562" y="313"/>
                    </a:lnTo>
                    <a:lnTo>
                      <a:pt x="564" y="308"/>
                    </a:lnTo>
                    <a:lnTo>
                      <a:pt x="550" y="301"/>
                    </a:lnTo>
                    <a:lnTo>
                      <a:pt x="538" y="294"/>
                    </a:lnTo>
                    <a:close/>
                    <a:moveTo>
                      <a:pt x="587" y="322"/>
                    </a:moveTo>
                    <a:lnTo>
                      <a:pt x="585" y="327"/>
                    </a:lnTo>
                    <a:lnTo>
                      <a:pt x="610" y="341"/>
                    </a:lnTo>
                    <a:lnTo>
                      <a:pt x="611" y="336"/>
                    </a:lnTo>
                    <a:lnTo>
                      <a:pt x="587" y="322"/>
                    </a:lnTo>
                    <a:close/>
                    <a:moveTo>
                      <a:pt x="636" y="350"/>
                    </a:moveTo>
                    <a:lnTo>
                      <a:pt x="634" y="355"/>
                    </a:lnTo>
                    <a:lnTo>
                      <a:pt x="658" y="367"/>
                    </a:lnTo>
                    <a:lnTo>
                      <a:pt x="660" y="362"/>
                    </a:lnTo>
                    <a:lnTo>
                      <a:pt x="636" y="350"/>
                    </a:lnTo>
                    <a:close/>
                    <a:moveTo>
                      <a:pt x="685" y="376"/>
                    </a:moveTo>
                    <a:lnTo>
                      <a:pt x="683" y="381"/>
                    </a:lnTo>
                    <a:lnTo>
                      <a:pt x="707" y="395"/>
                    </a:lnTo>
                    <a:lnTo>
                      <a:pt x="709" y="390"/>
                    </a:lnTo>
                    <a:lnTo>
                      <a:pt x="685" y="376"/>
                    </a:lnTo>
                    <a:close/>
                    <a:moveTo>
                      <a:pt x="734" y="404"/>
                    </a:moveTo>
                    <a:lnTo>
                      <a:pt x="732" y="409"/>
                    </a:lnTo>
                    <a:lnTo>
                      <a:pt x="756" y="423"/>
                    </a:lnTo>
                    <a:lnTo>
                      <a:pt x="758" y="418"/>
                    </a:lnTo>
                    <a:lnTo>
                      <a:pt x="734" y="404"/>
                    </a:lnTo>
                    <a:close/>
                    <a:moveTo>
                      <a:pt x="782" y="432"/>
                    </a:moveTo>
                    <a:lnTo>
                      <a:pt x="781" y="437"/>
                    </a:lnTo>
                    <a:lnTo>
                      <a:pt x="800" y="448"/>
                    </a:lnTo>
                    <a:lnTo>
                      <a:pt x="805" y="449"/>
                    </a:lnTo>
                    <a:lnTo>
                      <a:pt x="807" y="444"/>
                    </a:lnTo>
                    <a:lnTo>
                      <a:pt x="802" y="443"/>
                    </a:lnTo>
                    <a:lnTo>
                      <a:pt x="782" y="432"/>
                    </a:lnTo>
                    <a:close/>
                    <a:moveTo>
                      <a:pt x="831" y="456"/>
                    </a:moveTo>
                    <a:lnTo>
                      <a:pt x="830" y="462"/>
                    </a:lnTo>
                    <a:lnTo>
                      <a:pt x="856" y="472"/>
                    </a:lnTo>
                    <a:lnTo>
                      <a:pt x="854" y="470"/>
                    </a:lnTo>
                    <a:lnTo>
                      <a:pt x="856" y="472"/>
                    </a:lnTo>
                    <a:lnTo>
                      <a:pt x="858" y="472"/>
                    </a:lnTo>
                    <a:lnTo>
                      <a:pt x="858" y="467"/>
                    </a:lnTo>
                    <a:lnTo>
                      <a:pt x="856" y="467"/>
                    </a:lnTo>
                    <a:lnTo>
                      <a:pt x="856" y="469"/>
                    </a:lnTo>
                    <a:lnTo>
                      <a:pt x="858" y="467"/>
                    </a:lnTo>
                    <a:lnTo>
                      <a:pt x="831" y="456"/>
                    </a:lnTo>
                    <a:close/>
                    <a:moveTo>
                      <a:pt x="885" y="474"/>
                    </a:moveTo>
                    <a:lnTo>
                      <a:pt x="885" y="479"/>
                    </a:lnTo>
                    <a:lnTo>
                      <a:pt x="912" y="483"/>
                    </a:lnTo>
                    <a:lnTo>
                      <a:pt x="912" y="476"/>
                    </a:lnTo>
                    <a:lnTo>
                      <a:pt x="912" y="477"/>
                    </a:lnTo>
                    <a:lnTo>
                      <a:pt x="885" y="474"/>
                    </a:lnTo>
                    <a:close/>
                    <a:moveTo>
                      <a:pt x="940" y="472"/>
                    </a:moveTo>
                    <a:lnTo>
                      <a:pt x="940" y="477"/>
                    </a:lnTo>
                    <a:lnTo>
                      <a:pt x="968" y="472"/>
                    </a:lnTo>
                    <a:lnTo>
                      <a:pt x="968" y="467"/>
                    </a:lnTo>
                    <a:lnTo>
                      <a:pt x="940" y="472"/>
                    </a:lnTo>
                    <a:close/>
                    <a:moveTo>
                      <a:pt x="992" y="456"/>
                    </a:moveTo>
                    <a:lnTo>
                      <a:pt x="994" y="462"/>
                    </a:lnTo>
                    <a:lnTo>
                      <a:pt x="997" y="462"/>
                    </a:lnTo>
                    <a:lnTo>
                      <a:pt x="1020" y="449"/>
                    </a:lnTo>
                    <a:lnTo>
                      <a:pt x="1018" y="444"/>
                    </a:lnTo>
                    <a:lnTo>
                      <a:pt x="995" y="456"/>
                    </a:lnTo>
                    <a:lnTo>
                      <a:pt x="992" y="456"/>
                    </a:lnTo>
                    <a:close/>
                    <a:moveTo>
                      <a:pt x="1041" y="430"/>
                    </a:moveTo>
                    <a:lnTo>
                      <a:pt x="1043" y="436"/>
                    </a:lnTo>
                    <a:lnTo>
                      <a:pt x="1067" y="420"/>
                    </a:lnTo>
                    <a:lnTo>
                      <a:pt x="1065" y="415"/>
                    </a:lnTo>
                    <a:lnTo>
                      <a:pt x="1041" y="430"/>
                    </a:lnTo>
                    <a:close/>
                    <a:moveTo>
                      <a:pt x="1088" y="401"/>
                    </a:moveTo>
                    <a:lnTo>
                      <a:pt x="1090" y="406"/>
                    </a:lnTo>
                    <a:lnTo>
                      <a:pt x="1109" y="394"/>
                    </a:lnTo>
                    <a:lnTo>
                      <a:pt x="1112" y="388"/>
                    </a:lnTo>
                    <a:lnTo>
                      <a:pt x="1111" y="383"/>
                    </a:lnTo>
                    <a:lnTo>
                      <a:pt x="1107" y="388"/>
                    </a:lnTo>
                    <a:lnTo>
                      <a:pt x="1088" y="401"/>
                    </a:lnTo>
                    <a:close/>
                    <a:moveTo>
                      <a:pt x="1133" y="367"/>
                    </a:moveTo>
                    <a:lnTo>
                      <a:pt x="1135" y="373"/>
                    </a:lnTo>
                    <a:lnTo>
                      <a:pt x="1158" y="355"/>
                    </a:lnTo>
                    <a:lnTo>
                      <a:pt x="1156" y="350"/>
                    </a:lnTo>
                    <a:lnTo>
                      <a:pt x="1133" y="367"/>
                    </a:lnTo>
                    <a:close/>
                    <a:moveTo>
                      <a:pt x="1179" y="334"/>
                    </a:moveTo>
                    <a:lnTo>
                      <a:pt x="1181" y="339"/>
                    </a:lnTo>
                    <a:lnTo>
                      <a:pt x="1203" y="322"/>
                    </a:lnTo>
                    <a:lnTo>
                      <a:pt x="1202" y="317"/>
                    </a:lnTo>
                    <a:lnTo>
                      <a:pt x="1179" y="334"/>
                    </a:lnTo>
                    <a:close/>
                    <a:moveTo>
                      <a:pt x="1224" y="299"/>
                    </a:moveTo>
                    <a:lnTo>
                      <a:pt x="1226" y="304"/>
                    </a:lnTo>
                    <a:lnTo>
                      <a:pt x="1249" y="289"/>
                    </a:lnTo>
                    <a:lnTo>
                      <a:pt x="1247" y="283"/>
                    </a:lnTo>
                    <a:lnTo>
                      <a:pt x="1224" y="299"/>
                    </a:lnTo>
                    <a:close/>
                    <a:moveTo>
                      <a:pt x="1270" y="268"/>
                    </a:moveTo>
                    <a:lnTo>
                      <a:pt x="1271" y="273"/>
                    </a:lnTo>
                    <a:lnTo>
                      <a:pt x="1277" y="271"/>
                    </a:lnTo>
                    <a:lnTo>
                      <a:pt x="1294" y="259"/>
                    </a:lnTo>
                    <a:lnTo>
                      <a:pt x="1292" y="254"/>
                    </a:lnTo>
                    <a:lnTo>
                      <a:pt x="1275" y="266"/>
                    </a:lnTo>
                    <a:lnTo>
                      <a:pt x="1270" y="268"/>
                    </a:lnTo>
                    <a:close/>
                    <a:moveTo>
                      <a:pt x="1317" y="238"/>
                    </a:moveTo>
                    <a:lnTo>
                      <a:pt x="1318" y="243"/>
                    </a:lnTo>
                    <a:lnTo>
                      <a:pt x="1332" y="236"/>
                    </a:lnTo>
                    <a:lnTo>
                      <a:pt x="1331" y="231"/>
                    </a:lnTo>
                    <a:lnTo>
                      <a:pt x="1317" y="238"/>
                    </a:lnTo>
                    <a:close/>
                  </a:path>
                </a:pathLst>
              </a:custGeom>
              <a:solidFill>
                <a:srgbClr val="000000"/>
              </a:solidFill>
              <a:ln w="0">
                <a:solidFill>
                  <a:srgbClr val="000000"/>
                </a:solidFill>
                <a:round/>
                <a:headEnd/>
                <a:tailEnd/>
              </a:ln>
            </p:spPr>
            <p:txBody>
              <a:bodyPr/>
              <a:lstStyle/>
              <a:p>
                <a:endParaRPr lang="en-US"/>
              </a:p>
            </p:txBody>
          </p:sp>
          <p:sp>
            <p:nvSpPr>
              <p:cNvPr id="398" name="Freeform 7491"/>
              <p:cNvSpPr>
                <a:spLocks/>
              </p:cNvSpPr>
              <p:nvPr/>
            </p:nvSpPr>
            <p:spPr bwMode="auto">
              <a:xfrm>
                <a:off x="5427009" y="4023791"/>
                <a:ext cx="6350" cy="1588"/>
              </a:xfrm>
              <a:custGeom>
                <a:avLst/>
                <a:gdLst>
                  <a:gd name="T0" fmla="*/ 0 w 4"/>
                  <a:gd name="T1" fmla="*/ 0 h 1588"/>
                  <a:gd name="T2" fmla="*/ 6350 w 4"/>
                  <a:gd name="T3" fmla="*/ 0 h 1588"/>
                  <a:gd name="T4" fmla="*/ 0 w 4"/>
                  <a:gd name="T5" fmla="*/ 0 h 1588"/>
                  <a:gd name="T6" fmla="*/ 0 60000 65536"/>
                  <a:gd name="T7" fmla="*/ 0 60000 65536"/>
                  <a:gd name="T8" fmla="*/ 0 60000 65536"/>
                  <a:gd name="T9" fmla="*/ 0 w 4"/>
                  <a:gd name="T10" fmla="*/ 0 h 1588"/>
                  <a:gd name="T11" fmla="*/ 4 w 4"/>
                  <a:gd name="T12" fmla="*/ 1588 h 1588"/>
                </a:gdLst>
                <a:ahLst/>
                <a:cxnLst>
                  <a:cxn ang="T6">
                    <a:pos x="T0" y="T1"/>
                  </a:cxn>
                  <a:cxn ang="T7">
                    <a:pos x="T2" y="T3"/>
                  </a:cxn>
                  <a:cxn ang="T8">
                    <a:pos x="T4" y="T5"/>
                  </a:cxn>
                </a:cxnLst>
                <a:rect l="T9" t="T10" r="T11" b="T12"/>
                <a:pathLst>
                  <a:path w="4" h="1588">
                    <a:moveTo>
                      <a:pt x="0" y="0"/>
                    </a:moveTo>
                    <a:lnTo>
                      <a:pt x="4" y="0"/>
                    </a:lnTo>
                    <a:lnTo>
                      <a:pt x="0" y="0"/>
                    </a:lnTo>
                  </a:path>
                </a:pathLst>
              </a:custGeom>
              <a:noFill/>
              <a:ln w="2">
                <a:solidFill>
                  <a:srgbClr val="7F7F7F"/>
                </a:solidFill>
                <a:round/>
                <a:headEnd/>
                <a:tailEnd/>
              </a:ln>
            </p:spPr>
            <p:txBody>
              <a:bodyPr/>
              <a:lstStyle/>
              <a:p>
                <a:endParaRPr lang="en-US"/>
              </a:p>
            </p:txBody>
          </p:sp>
          <p:sp>
            <p:nvSpPr>
              <p:cNvPr id="399" name="Line 7492"/>
              <p:cNvSpPr>
                <a:spLocks noChangeShapeType="1"/>
              </p:cNvSpPr>
              <p:nvPr/>
            </p:nvSpPr>
            <p:spPr bwMode="auto">
              <a:xfrm>
                <a:off x="5427009" y="4041254"/>
                <a:ext cx="6350" cy="1588"/>
              </a:xfrm>
              <a:prstGeom prst="line">
                <a:avLst/>
              </a:prstGeom>
              <a:noFill/>
              <a:ln w="2">
                <a:solidFill>
                  <a:srgbClr val="7F7F7F"/>
                </a:solidFill>
                <a:round/>
                <a:headEnd/>
                <a:tailEnd/>
              </a:ln>
            </p:spPr>
            <p:txBody>
              <a:bodyPr/>
              <a:lstStyle/>
              <a:p>
                <a:endParaRPr lang="en-US"/>
              </a:p>
            </p:txBody>
          </p:sp>
          <p:sp>
            <p:nvSpPr>
              <p:cNvPr id="400" name="Freeform 7493"/>
              <p:cNvSpPr>
                <a:spLocks/>
              </p:cNvSpPr>
              <p:nvPr/>
            </p:nvSpPr>
            <p:spPr bwMode="auto">
              <a:xfrm>
                <a:off x="5427009" y="3966641"/>
                <a:ext cx="25400" cy="15875"/>
              </a:xfrm>
              <a:custGeom>
                <a:avLst/>
                <a:gdLst>
                  <a:gd name="T0" fmla="*/ 0 w 16"/>
                  <a:gd name="T1" fmla="*/ 0 h 10"/>
                  <a:gd name="T2" fmla="*/ 22225 w 16"/>
                  <a:gd name="T3" fmla="*/ 0 h 10"/>
                  <a:gd name="T4" fmla="*/ 11112 w 16"/>
                  <a:gd name="T5" fmla="*/ 0 h 10"/>
                  <a:gd name="T6" fmla="*/ 11112 w 16"/>
                  <a:gd name="T7" fmla="*/ 15875 h 10"/>
                  <a:gd name="T8" fmla="*/ 3175 w 16"/>
                  <a:gd name="T9" fmla="*/ 15875 h 10"/>
                  <a:gd name="T10" fmla="*/ 25400 w 16"/>
                  <a:gd name="T11" fmla="*/ 15875 h 10"/>
                  <a:gd name="T12" fmla="*/ 0 60000 65536"/>
                  <a:gd name="T13" fmla="*/ 0 60000 65536"/>
                  <a:gd name="T14" fmla="*/ 0 60000 65536"/>
                  <a:gd name="T15" fmla="*/ 0 60000 65536"/>
                  <a:gd name="T16" fmla="*/ 0 60000 65536"/>
                  <a:gd name="T17" fmla="*/ 0 60000 65536"/>
                  <a:gd name="T18" fmla="*/ 0 w 16"/>
                  <a:gd name="T19" fmla="*/ 0 h 10"/>
                  <a:gd name="T20" fmla="*/ 16 w 16"/>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6" h="10">
                    <a:moveTo>
                      <a:pt x="0" y="0"/>
                    </a:moveTo>
                    <a:lnTo>
                      <a:pt x="14" y="0"/>
                    </a:lnTo>
                    <a:lnTo>
                      <a:pt x="7" y="0"/>
                    </a:lnTo>
                    <a:lnTo>
                      <a:pt x="7" y="10"/>
                    </a:lnTo>
                    <a:lnTo>
                      <a:pt x="2" y="10"/>
                    </a:lnTo>
                    <a:lnTo>
                      <a:pt x="16" y="10"/>
                    </a:lnTo>
                  </a:path>
                </a:pathLst>
              </a:custGeom>
              <a:noFill/>
              <a:ln w="2">
                <a:solidFill>
                  <a:srgbClr val="7F7F7F"/>
                </a:solidFill>
                <a:round/>
                <a:headEnd/>
                <a:tailEnd/>
              </a:ln>
            </p:spPr>
            <p:txBody>
              <a:bodyPr/>
              <a:lstStyle/>
              <a:p>
                <a:endParaRPr lang="en-US"/>
              </a:p>
            </p:txBody>
          </p:sp>
          <p:sp>
            <p:nvSpPr>
              <p:cNvPr id="401" name="Freeform 7494"/>
              <p:cNvSpPr>
                <a:spLocks/>
              </p:cNvSpPr>
              <p:nvPr/>
            </p:nvSpPr>
            <p:spPr bwMode="auto">
              <a:xfrm>
                <a:off x="5441297" y="3966641"/>
                <a:ext cx="26988" cy="15875"/>
              </a:xfrm>
              <a:custGeom>
                <a:avLst/>
                <a:gdLst>
                  <a:gd name="T0" fmla="*/ 0 w 17"/>
                  <a:gd name="T1" fmla="*/ 0 h 10"/>
                  <a:gd name="T2" fmla="*/ 25400 w 17"/>
                  <a:gd name="T3" fmla="*/ 0 h 10"/>
                  <a:gd name="T4" fmla="*/ 14288 w 17"/>
                  <a:gd name="T5" fmla="*/ 0 h 10"/>
                  <a:gd name="T6" fmla="*/ 14288 w 17"/>
                  <a:gd name="T7" fmla="*/ 15875 h 10"/>
                  <a:gd name="T8" fmla="*/ 3175 w 17"/>
                  <a:gd name="T9" fmla="*/ 15875 h 10"/>
                  <a:gd name="T10" fmla="*/ 26988 w 17"/>
                  <a:gd name="T11" fmla="*/ 15875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0" y="0"/>
                    </a:moveTo>
                    <a:lnTo>
                      <a:pt x="16" y="0"/>
                    </a:lnTo>
                    <a:lnTo>
                      <a:pt x="9" y="0"/>
                    </a:lnTo>
                    <a:lnTo>
                      <a:pt x="9" y="10"/>
                    </a:lnTo>
                    <a:lnTo>
                      <a:pt x="2" y="10"/>
                    </a:lnTo>
                    <a:lnTo>
                      <a:pt x="17" y="10"/>
                    </a:lnTo>
                  </a:path>
                </a:pathLst>
              </a:custGeom>
              <a:noFill/>
              <a:ln w="2">
                <a:solidFill>
                  <a:srgbClr val="7F7F7F"/>
                </a:solidFill>
                <a:round/>
                <a:headEnd/>
                <a:tailEnd/>
              </a:ln>
            </p:spPr>
            <p:txBody>
              <a:bodyPr/>
              <a:lstStyle/>
              <a:p>
                <a:endParaRPr lang="en-US"/>
              </a:p>
            </p:txBody>
          </p:sp>
          <p:sp>
            <p:nvSpPr>
              <p:cNvPr id="402" name="Freeform 7495"/>
              <p:cNvSpPr>
                <a:spLocks/>
              </p:cNvSpPr>
              <p:nvPr/>
            </p:nvSpPr>
            <p:spPr bwMode="auto">
              <a:xfrm>
                <a:off x="5455584" y="3974579"/>
                <a:ext cx="26988" cy="15875"/>
              </a:xfrm>
              <a:custGeom>
                <a:avLst/>
                <a:gdLst>
                  <a:gd name="T0" fmla="*/ 0 w 17"/>
                  <a:gd name="T1" fmla="*/ 0 h 10"/>
                  <a:gd name="T2" fmla="*/ 23813 w 17"/>
                  <a:gd name="T3" fmla="*/ 0 h 10"/>
                  <a:gd name="T4" fmla="*/ 12700 w 17"/>
                  <a:gd name="T5" fmla="*/ 0 h 10"/>
                  <a:gd name="T6" fmla="*/ 12700 w 17"/>
                  <a:gd name="T7" fmla="*/ 15875 h 10"/>
                  <a:gd name="T8" fmla="*/ 1588 w 17"/>
                  <a:gd name="T9" fmla="*/ 15875 h 10"/>
                  <a:gd name="T10" fmla="*/ 26988 w 17"/>
                  <a:gd name="T11" fmla="*/ 15875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0" y="0"/>
                    </a:moveTo>
                    <a:lnTo>
                      <a:pt x="15" y="0"/>
                    </a:lnTo>
                    <a:lnTo>
                      <a:pt x="8" y="0"/>
                    </a:lnTo>
                    <a:lnTo>
                      <a:pt x="8" y="10"/>
                    </a:lnTo>
                    <a:lnTo>
                      <a:pt x="1" y="10"/>
                    </a:lnTo>
                    <a:lnTo>
                      <a:pt x="17" y="10"/>
                    </a:lnTo>
                  </a:path>
                </a:pathLst>
              </a:custGeom>
              <a:noFill/>
              <a:ln w="2">
                <a:solidFill>
                  <a:srgbClr val="7F7F7F"/>
                </a:solidFill>
                <a:round/>
                <a:headEnd/>
                <a:tailEnd/>
              </a:ln>
            </p:spPr>
            <p:txBody>
              <a:bodyPr/>
              <a:lstStyle/>
              <a:p>
                <a:endParaRPr lang="en-US"/>
              </a:p>
            </p:txBody>
          </p:sp>
          <p:sp>
            <p:nvSpPr>
              <p:cNvPr id="403" name="Freeform 7496"/>
              <p:cNvSpPr>
                <a:spLocks/>
              </p:cNvSpPr>
              <p:nvPr/>
            </p:nvSpPr>
            <p:spPr bwMode="auto">
              <a:xfrm>
                <a:off x="5471459" y="3982516"/>
                <a:ext cx="28575" cy="17463"/>
              </a:xfrm>
              <a:custGeom>
                <a:avLst/>
                <a:gdLst>
                  <a:gd name="T0" fmla="*/ 0 w 18"/>
                  <a:gd name="T1" fmla="*/ 0 h 11"/>
                  <a:gd name="T2" fmla="*/ 25400 w 18"/>
                  <a:gd name="T3" fmla="*/ 0 h 11"/>
                  <a:gd name="T4" fmla="*/ 14288 w 18"/>
                  <a:gd name="T5" fmla="*/ 0 h 11"/>
                  <a:gd name="T6" fmla="*/ 14288 w 18"/>
                  <a:gd name="T7" fmla="*/ 17463 h 11"/>
                  <a:gd name="T8" fmla="*/ 3175 w 18"/>
                  <a:gd name="T9" fmla="*/ 17463 h 11"/>
                  <a:gd name="T10" fmla="*/ 28575 w 18"/>
                  <a:gd name="T11" fmla="*/ 17463 h 11"/>
                  <a:gd name="T12" fmla="*/ 0 60000 65536"/>
                  <a:gd name="T13" fmla="*/ 0 60000 65536"/>
                  <a:gd name="T14" fmla="*/ 0 60000 65536"/>
                  <a:gd name="T15" fmla="*/ 0 60000 65536"/>
                  <a:gd name="T16" fmla="*/ 0 60000 65536"/>
                  <a:gd name="T17" fmla="*/ 0 60000 65536"/>
                  <a:gd name="T18" fmla="*/ 0 w 18"/>
                  <a:gd name="T19" fmla="*/ 0 h 11"/>
                  <a:gd name="T20" fmla="*/ 18 w 1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8" h="11">
                    <a:moveTo>
                      <a:pt x="0" y="0"/>
                    </a:moveTo>
                    <a:lnTo>
                      <a:pt x="16" y="0"/>
                    </a:lnTo>
                    <a:lnTo>
                      <a:pt x="9" y="0"/>
                    </a:lnTo>
                    <a:lnTo>
                      <a:pt x="9" y="11"/>
                    </a:lnTo>
                    <a:lnTo>
                      <a:pt x="2" y="11"/>
                    </a:lnTo>
                    <a:lnTo>
                      <a:pt x="18" y="11"/>
                    </a:lnTo>
                  </a:path>
                </a:pathLst>
              </a:custGeom>
              <a:noFill/>
              <a:ln w="2">
                <a:solidFill>
                  <a:srgbClr val="7F7F7F"/>
                </a:solidFill>
                <a:round/>
                <a:headEnd/>
                <a:tailEnd/>
              </a:ln>
            </p:spPr>
            <p:txBody>
              <a:bodyPr/>
              <a:lstStyle/>
              <a:p>
                <a:endParaRPr lang="en-US"/>
              </a:p>
            </p:txBody>
          </p:sp>
          <p:sp>
            <p:nvSpPr>
              <p:cNvPr id="404" name="Freeform 7497"/>
              <p:cNvSpPr>
                <a:spLocks/>
              </p:cNvSpPr>
              <p:nvPr/>
            </p:nvSpPr>
            <p:spPr bwMode="auto">
              <a:xfrm>
                <a:off x="5488922" y="3988866"/>
                <a:ext cx="26988" cy="15875"/>
              </a:xfrm>
              <a:custGeom>
                <a:avLst/>
                <a:gdLst>
                  <a:gd name="T0" fmla="*/ 0 w 17"/>
                  <a:gd name="T1" fmla="*/ 0 h 10"/>
                  <a:gd name="T2" fmla="*/ 23813 w 17"/>
                  <a:gd name="T3" fmla="*/ 0 h 10"/>
                  <a:gd name="T4" fmla="*/ 12700 w 17"/>
                  <a:gd name="T5" fmla="*/ 0 h 10"/>
                  <a:gd name="T6" fmla="*/ 12700 w 17"/>
                  <a:gd name="T7" fmla="*/ 15875 h 10"/>
                  <a:gd name="T8" fmla="*/ 1588 w 17"/>
                  <a:gd name="T9" fmla="*/ 15875 h 10"/>
                  <a:gd name="T10" fmla="*/ 26988 w 17"/>
                  <a:gd name="T11" fmla="*/ 15875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0" y="0"/>
                    </a:moveTo>
                    <a:lnTo>
                      <a:pt x="15" y="0"/>
                    </a:lnTo>
                    <a:lnTo>
                      <a:pt x="8" y="0"/>
                    </a:lnTo>
                    <a:lnTo>
                      <a:pt x="8" y="10"/>
                    </a:lnTo>
                    <a:lnTo>
                      <a:pt x="1" y="10"/>
                    </a:lnTo>
                    <a:lnTo>
                      <a:pt x="17" y="10"/>
                    </a:lnTo>
                  </a:path>
                </a:pathLst>
              </a:custGeom>
              <a:noFill/>
              <a:ln w="2">
                <a:solidFill>
                  <a:srgbClr val="7F7F7F"/>
                </a:solidFill>
                <a:round/>
                <a:headEnd/>
                <a:tailEnd/>
              </a:ln>
            </p:spPr>
            <p:txBody>
              <a:bodyPr/>
              <a:lstStyle/>
              <a:p>
                <a:endParaRPr lang="en-US"/>
              </a:p>
            </p:txBody>
          </p:sp>
          <p:sp>
            <p:nvSpPr>
              <p:cNvPr id="405" name="Freeform 7498"/>
              <p:cNvSpPr>
                <a:spLocks/>
              </p:cNvSpPr>
              <p:nvPr/>
            </p:nvSpPr>
            <p:spPr bwMode="auto">
              <a:xfrm>
                <a:off x="5504797" y="3996804"/>
                <a:ext cx="28575" cy="15875"/>
              </a:xfrm>
              <a:custGeom>
                <a:avLst/>
                <a:gdLst>
                  <a:gd name="T0" fmla="*/ 0 w 18"/>
                  <a:gd name="T1" fmla="*/ 0 h 10"/>
                  <a:gd name="T2" fmla="*/ 25400 w 18"/>
                  <a:gd name="T3" fmla="*/ 0 h 10"/>
                  <a:gd name="T4" fmla="*/ 14288 w 18"/>
                  <a:gd name="T5" fmla="*/ 0 h 10"/>
                  <a:gd name="T6" fmla="*/ 14288 w 18"/>
                  <a:gd name="T7" fmla="*/ 15875 h 10"/>
                  <a:gd name="T8" fmla="*/ 3175 w 18"/>
                  <a:gd name="T9" fmla="*/ 15875 h 10"/>
                  <a:gd name="T10" fmla="*/ 28575 w 18"/>
                  <a:gd name="T11" fmla="*/ 15875 h 10"/>
                  <a:gd name="T12" fmla="*/ 0 60000 65536"/>
                  <a:gd name="T13" fmla="*/ 0 60000 65536"/>
                  <a:gd name="T14" fmla="*/ 0 60000 65536"/>
                  <a:gd name="T15" fmla="*/ 0 60000 65536"/>
                  <a:gd name="T16" fmla="*/ 0 60000 65536"/>
                  <a:gd name="T17" fmla="*/ 0 60000 65536"/>
                  <a:gd name="T18" fmla="*/ 0 w 18"/>
                  <a:gd name="T19" fmla="*/ 0 h 10"/>
                  <a:gd name="T20" fmla="*/ 18 w 1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8" h="10">
                    <a:moveTo>
                      <a:pt x="0" y="0"/>
                    </a:moveTo>
                    <a:lnTo>
                      <a:pt x="16" y="0"/>
                    </a:lnTo>
                    <a:lnTo>
                      <a:pt x="9" y="0"/>
                    </a:lnTo>
                    <a:lnTo>
                      <a:pt x="9" y="10"/>
                    </a:lnTo>
                    <a:lnTo>
                      <a:pt x="2" y="10"/>
                    </a:lnTo>
                    <a:lnTo>
                      <a:pt x="18" y="10"/>
                    </a:lnTo>
                  </a:path>
                </a:pathLst>
              </a:custGeom>
              <a:noFill/>
              <a:ln w="2">
                <a:solidFill>
                  <a:srgbClr val="7F7F7F"/>
                </a:solidFill>
                <a:round/>
                <a:headEnd/>
                <a:tailEnd/>
              </a:ln>
            </p:spPr>
            <p:txBody>
              <a:bodyPr/>
              <a:lstStyle/>
              <a:p>
                <a:endParaRPr lang="en-US"/>
              </a:p>
            </p:txBody>
          </p:sp>
          <p:sp>
            <p:nvSpPr>
              <p:cNvPr id="406" name="Freeform 7499"/>
              <p:cNvSpPr>
                <a:spLocks/>
              </p:cNvSpPr>
              <p:nvPr/>
            </p:nvSpPr>
            <p:spPr bwMode="auto">
              <a:xfrm>
                <a:off x="5522259" y="4004741"/>
                <a:ext cx="26988" cy="17463"/>
              </a:xfrm>
              <a:custGeom>
                <a:avLst/>
                <a:gdLst>
                  <a:gd name="T0" fmla="*/ 0 w 17"/>
                  <a:gd name="T1" fmla="*/ 0 h 11"/>
                  <a:gd name="T2" fmla="*/ 23813 w 17"/>
                  <a:gd name="T3" fmla="*/ 0 h 11"/>
                  <a:gd name="T4" fmla="*/ 12700 w 17"/>
                  <a:gd name="T5" fmla="*/ 0 h 11"/>
                  <a:gd name="T6" fmla="*/ 12700 w 17"/>
                  <a:gd name="T7" fmla="*/ 17463 h 11"/>
                  <a:gd name="T8" fmla="*/ 1588 w 17"/>
                  <a:gd name="T9" fmla="*/ 17463 h 11"/>
                  <a:gd name="T10" fmla="*/ 26988 w 17"/>
                  <a:gd name="T11" fmla="*/ 17463 h 11"/>
                  <a:gd name="T12" fmla="*/ 0 60000 65536"/>
                  <a:gd name="T13" fmla="*/ 0 60000 65536"/>
                  <a:gd name="T14" fmla="*/ 0 60000 65536"/>
                  <a:gd name="T15" fmla="*/ 0 60000 65536"/>
                  <a:gd name="T16" fmla="*/ 0 60000 65536"/>
                  <a:gd name="T17" fmla="*/ 0 60000 65536"/>
                  <a:gd name="T18" fmla="*/ 0 w 17"/>
                  <a:gd name="T19" fmla="*/ 0 h 11"/>
                  <a:gd name="T20" fmla="*/ 17 w 1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7" h="11">
                    <a:moveTo>
                      <a:pt x="0" y="0"/>
                    </a:moveTo>
                    <a:lnTo>
                      <a:pt x="15" y="0"/>
                    </a:lnTo>
                    <a:lnTo>
                      <a:pt x="8" y="0"/>
                    </a:lnTo>
                    <a:lnTo>
                      <a:pt x="8" y="11"/>
                    </a:lnTo>
                    <a:lnTo>
                      <a:pt x="1" y="11"/>
                    </a:lnTo>
                    <a:lnTo>
                      <a:pt x="17" y="11"/>
                    </a:lnTo>
                  </a:path>
                </a:pathLst>
              </a:custGeom>
              <a:noFill/>
              <a:ln w="2">
                <a:solidFill>
                  <a:srgbClr val="7F7F7F"/>
                </a:solidFill>
                <a:round/>
                <a:headEnd/>
                <a:tailEnd/>
              </a:ln>
            </p:spPr>
            <p:txBody>
              <a:bodyPr/>
              <a:lstStyle/>
              <a:p>
                <a:endParaRPr lang="en-US"/>
              </a:p>
            </p:txBody>
          </p:sp>
          <p:sp>
            <p:nvSpPr>
              <p:cNvPr id="407" name="Freeform 7500"/>
              <p:cNvSpPr>
                <a:spLocks/>
              </p:cNvSpPr>
              <p:nvPr/>
            </p:nvSpPr>
            <p:spPr bwMode="auto">
              <a:xfrm>
                <a:off x="5534959" y="4015854"/>
                <a:ext cx="28575" cy="17463"/>
              </a:xfrm>
              <a:custGeom>
                <a:avLst/>
                <a:gdLst>
                  <a:gd name="T0" fmla="*/ 0 w 18"/>
                  <a:gd name="T1" fmla="*/ 0 h 11"/>
                  <a:gd name="T2" fmla="*/ 25400 w 18"/>
                  <a:gd name="T3" fmla="*/ 0 h 11"/>
                  <a:gd name="T4" fmla="*/ 14288 w 18"/>
                  <a:gd name="T5" fmla="*/ 0 h 11"/>
                  <a:gd name="T6" fmla="*/ 14288 w 18"/>
                  <a:gd name="T7" fmla="*/ 17463 h 11"/>
                  <a:gd name="T8" fmla="*/ 3175 w 18"/>
                  <a:gd name="T9" fmla="*/ 17463 h 11"/>
                  <a:gd name="T10" fmla="*/ 28575 w 18"/>
                  <a:gd name="T11" fmla="*/ 17463 h 11"/>
                  <a:gd name="T12" fmla="*/ 0 60000 65536"/>
                  <a:gd name="T13" fmla="*/ 0 60000 65536"/>
                  <a:gd name="T14" fmla="*/ 0 60000 65536"/>
                  <a:gd name="T15" fmla="*/ 0 60000 65536"/>
                  <a:gd name="T16" fmla="*/ 0 60000 65536"/>
                  <a:gd name="T17" fmla="*/ 0 60000 65536"/>
                  <a:gd name="T18" fmla="*/ 0 w 18"/>
                  <a:gd name="T19" fmla="*/ 0 h 11"/>
                  <a:gd name="T20" fmla="*/ 18 w 1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8" h="11">
                    <a:moveTo>
                      <a:pt x="0" y="0"/>
                    </a:moveTo>
                    <a:lnTo>
                      <a:pt x="16" y="0"/>
                    </a:lnTo>
                    <a:lnTo>
                      <a:pt x="9" y="0"/>
                    </a:lnTo>
                    <a:lnTo>
                      <a:pt x="9" y="11"/>
                    </a:lnTo>
                    <a:lnTo>
                      <a:pt x="2" y="11"/>
                    </a:lnTo>
                    <a:lnTo>
                      <a:pt x="18" y="11"/>
                    </a:lnTo>
                  </a:path>
                </a:pathLst>
              </a:custGeom>
              <a:noFill/>
              <a:ln w="2">
                <a:solidFill>
                  <a:srgbClr val="7F7F7F"/>
                </a:solidFill>
                <a:round/>
                <a:headEnd/>
                <a:tailEnd/>
              </a:ln>
            </p:spPr>
            <p:txBody>
              <a:bodyPr/>
              <a:lstStyle/>
              <a:p>
                <a:endParaRPr lang="en-US"/>
              </a:p>
            </p:txBody>
          </p:sp>
          <p:sp>
            <p:nvSpPr>
              <p:cNvPr id="408" name="Freeform 7501"/>
              <p:cNvSpPr>
                <a:spLocks/>
              </p:cNvSpPr>
              <p:nvPr/>
            </p:nvSpPr>
            <p:spPr bwMode="auto">
              <a:xfrm>
                <a:off x="5552422" y="4023791"/>
                <a:ext cx="26988" cy="17463"/>
              </a:xfrm>
              <a:custGeom>
                <a:avLst/>
                <a:gdLst>
                  <a:gd name="T0" fmla="*/ 0 w 17"/>
                  <a:gd name="T1" fmla="*/ 0 h 11"/>
                  <a:gd name="T2" fmla="*/ 25400 w 17"/>
                  <a:gd name="T3" fmla="*/ 0 h 11"/>
                  <a:gd name="T4" fmla="*/ 14288 w 17"/>
                  <a:gd name="T5" fmla="*/ 0 h 11"/>
                  <a:gd name="T6" fmla="*/ 14288 w 17"/>
                  <a:gd name="T7" fmla="*/ 17463 h 11"/>
                  <a:gd name="T8" fmla="*/ 3175 w 17"/>
                  <a:gd name="T9" fmla="*/ 17463 h 11"/>
                  <a:gd name="T10" fmla="*/ 26988 w 17"/>
                  <a:gd name="T11" fmla="*/ 17463 h 11"/>
                  <a:gd name="T12" fmla="*/ 0 60000 65536"/>
                  <a:gd name="T13" fmla="*/ 0 60000 65536"/>
                  <a:gd name="T14" fmla="*/ 0 60000 65536"/>
                  <a:gd name="T15" fmla="*/ 0 60000 65536"/>
                  <a:gd name="T16" fmla="*/ 0 60000 65536"/>
                  <a:gd name="T17" fmla="*/ 0 60000 65536"/>
                  <a:gd name="T18" fmla="*/ 0 w 17"/>
                  <a:gd name="T19" fmla="*/ 0 h 11"/>
                  <a:gd name="T20" fmla="*/ 17 w 1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7" h="11">
                    <a:moveTo>
                      <a:pt x="0" y="0"/>
                    </a:moveTo>
                    <a:lnTo>
                      <a:pt x="16" y="0"/>
                    </a:lnTo>
                    <a:lnTo>
                      <a:pt x="9" y="0"/>
                    </a:lnTo>
                    <a:lnTo>
                      <a:pt x="9" y="11"/>
                    </a:lnTo>
                    <a:lnTo>
                      <a:pt x="2" y="11"/>
                    </a:lnTo>
                    <a:lnTo>
                      <a:pt x="17" y="11"/>
                    </a:lnTo>
                  </a:path>
                </a:pathLst>
              </a:custGeom>
              <a:noFill/>
              <a:ln w="2">
                <a:solidFill>
                  <a:srgbClr val="7F7F7F"/>
                </a:solidFill>
                <a:round/>
                <a:headEnd/>
                <a:tailEnd/>
              </a:ln>
            </p:spPr>
            <p:txBody>
              <a:bodyPr/>
              <a:lstStyle/>
              <a:p>
                <a:endParaRPr lang="en-US"/>
              </a:p>
            </p:txBody>
          </p:sp>
          <p:sp>
            <p:nvSpPr>
              <p:cNvPr id="409" name="Freeform 7502"/>
              <p:cNvSpPr>
                <a:spLocks/>
              </p:cNvSpPr>
              <p:nvPr/>
            </p:nvSpPr>
            <p:spPr bwMode="auto">
              <a:xfrm>
                <a:off x="5568297" y="4030141"/>
                <a:ext cx="28575" cy="15875"/>
              </a:xfrm>
              <a:custGeom>
                <a:avLst/>
                <a:gdLst>
                  <a:gd name="T0" fmla="*/ 0 w 18"/>
                  <a:gd name="T1" fmla="*/ 0 h 10"/>
                  <a:gd name="T2" fmla="*/ 25400 w 18"/>
                  <a:gd name="T3" fmla="*/ 0 h 10"/>
                  <a:gd name="T4" fmla="*/ 14288 w 18"/>
                  <a:gd name="T5" fmla="*/ 0 h 10"/>
                  <a:gd name="T6" fmla="*/ 14288 w 18"/>
                  <a:gd name="T7" fmla="*/ 15875 h 10"/>
                  <a:gd name="T8" fmla="*/ 3175 w 18"/>
                  <a:gd name="T9" fmla="*/ 15875 h 10"/>
                  <a:gd name="T10" fmla="*/ 28575 w 18"/>
                  <a:gd name="T11" fmla="*/ 15875 h 10"/>
                  <a:gd name="T12" fmla="*/ 0 60000 65536"/>
                  <a:gd name="T13" fmla="*/ 0 60000 65536"/>
                  <a:gd name="T14" fmla="*/ 0 60000 65536"/>
                  <a:gd name="T15" fmla="*/ 0 60000 65536"/>
                  <a:gd name="T16" fmla="*/ 0 60000 65536"/>
                  <a:gd name="T17" fmla="*/ 0 60000 65536"/>
                  <a:gd name="T18" fmla="*/ 0 w 18"/>
                  <a:gd name="T19" fmla="*/ 0 h 10"/>
                  <a:gd name="T20" fmla="*/ 18 w 1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8" h="10">
                    <a:moveTo>
                      <a:pt x="0" y="0"/>
                    </a:moveTo>
                    <a:lnTo>
                      <a:pt x="16" y="0"/>
                    </a:lnTo>
                    <a:lnTo>
                      <a:pt x="9" y="0"/>
                    </a:lnTo>
                    <a:lnTo>
                      <a:pt x="9" y="10"/>
                    </a:lnTo>
                    <a:lnTo>
                      <a:pt x="2" y="10"/>
                    </a:lnTo>
                    <a:lnTo>
                      <a:pt x="18" y="10"/>
                    </a:lnTo>
                  </a:path>
                </a:pathLst>
              </a:custGeom>
              <a:noFill/>
              <a:ln w="2">
                <a:solidFill>
                  <a:srgbClr val="7F7F7F"/>
                </a:solidFill>
                <a:round/>
                <a:headEnd/>
                <a:tailEnd/>
              </a:ln>
            </p:spPr>
            <p:txBody>
              <a:bodyPr/>
              <a:lstStyle/>
              <a:p>
                <a:endParaRPr lang="en-US"/>
              </a:p>
            </p:txBody>
          </p:sp>
          <p:sp>
            <p:nvSpPr>
              <p:cNvPr id="410" name="Freeform 7503"/>
              <p:cNvSpPr>
                <a:spLocks/>
              </p:cNvSpPr>
              <p:nvPr/>
            </p:nvSpPr>
            <p:spPr bwMode="auto">
              <a:xfrm>
                <a:off x="5585759" y="4044429"/>
                <a:ext cx="26988" cy="15875"/>
              </a:xfrm>
              <a:custGeom>
                <a:avLst/>
                <a:gdLst>
                  <a:gd name="T0" fmla="*/ 0 w 17"/>
                  <a:gd name="T1" fmla="*/ 0 h 10"/>
                  <a:gd name="T2" fmla="*/ 23813 w 17"/>
                  <a:gd name="T3" fmla="*/ 0 h 10"/>
                  <a:gd name="T4" fmla="*/ 14288 w 17"/>
                  <a:gd name="T5" fmla="*/ 0 h 10"/>
                  <a:gd name="T6" fmla="*/ 14288 w 17"/>
                  <a:gd name="T7" fmla="*/ 15875 h 10"/>
                  <a:gd name="T8" fmla="*/ 3175 w 17"/>
                  <a:gd name="T9" fmla="*/ 15875 h 10"/>
                  <a:gd name="T10" fmla="*/ 26988 w 17"/>
                  <a:gd name="T11" fmla="*/ 15875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0" y="0"/>
                    </a:moveTo>
                    <a:lnTo>
                      <a:pt x="15" y="0"/>
                    </a:lnTo>
                    <a:lnTo>
                      <a:pt x="9" y="0"/>
                    </a:lnTo>
                    <a:lnTo>
                      <a:pt x="9" y="10"/>
                    </a:lnTo>
                    <a:lnTo>
                      <a:pt x="2" y="10"/>
                    </a:lnTo>
                    <a:lnTo>
                      <a:pt x="17" y="10"/>
                    </a:lnTo>
                  </a:path>
                </a:pathLst>
              </a:custGeom>
              <a:noFill/>
              <a:ln w="2">
                <a:solidFill>
                  <a:srgbClr val="7F7F7F"/>
                </a:solidFill>
                <a:round/>
                <a:headEnd/>
                <a:tailEnd/>
              </a:ln>
            </p:spPr>
            <p:txBody>
              <a:bodyPr/>
              <a:lstStyle/>
              <a:p>
                <a:endParaRPr lang="en-US"/>
              </a:p>
            </p:txBody>
          </p:sp>
          <p:sp>
            <p:nvSpPr>
              <p:cNvPr id="411" name="Freeform 7504"/>
              <p:cNvSpPr>
                <a:spLocks/>
              </p:cNvSpPr>
              <p:nvPr/>
            </p:nvSpPr>
            <p:spPr bwMode="auto">
              <a:xfrm>
                <a:off x="5600047" y="4057129"/>
                <a:ext cx="26988" cy="17463"/>
              </a:xfrm>
              <a:custGeom>
                <a:avLst/>
                <a:gdLst>
                  <a:gd name="T0" fmla="*/ 0 w 17"/>
                  <a:gd name="T1" fmla="*/ 0 h 11"/>
                  <a:gd name="T2" fmla="*/ 23813 w 17"/>
                  <a:gd name="T3" fmla="*/ 0 h 11"/>
                  <a:gd name="T4" fmla="*/ 12700 w 17"/>
                  <a:gd name="T5" fmla="*/ 0 h 11"/>
                  <a:gd name="T6" fmla="*/ 12700 w 17"/>
                  <a:gd name="T7" fmla="*/ 17463 h 11"/>
                  <a:gd name="T8" fmla="*/ 1588 w 17"/>
                  <a:gd name="T9" fmla="*/ 17463 h 11"/>
                  <a:gd name="T10" fmla="*/ 26988 w 17"/>
                  <a:gd name="T11" fmla="*/ 17463 h 11"/>
                  <a:gd name="T12" fmla="*/ 0 60000 65536"/>
                  <a:gd name="T13" fmla="*/ 0 60000 65536"/>
                  <a:gd name="T14" fmla="*/ 0 60000 65536"/>
                  <a:gd name="T15" fmla="*/ 0 60000 65536"/>
                  <a:gd name="T16" fmla="*/ 0 60000 65536"/>
                  <a:gd name="T17" fmla="*/ 0 60000 65536"/>
                  <a:gd name="T18" fmla="*/ 0 w 17"/>
                  <a:gd name="T19" fmla="*/ 0 h 11"/>
                  <a:gd name="T20" fmla="*/ 17 w 1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7" h="11">
                    <a:moveTo>
                      <a:pt x="0" y="0"/>
                    </a:moveTo>
                    <a:lnTo>
                      <a:pt x="15" y="0"/>
                    </a:lnTo>
                    <a:lnTo>
                      <a:pt x="8" y="0"/>
                    </a:lnTo>
                    <a:lnTo>
                      <a:pt x="8" y="11"/>
                    </a:lnTo>
                    <a:lnTo>
                      <a:pt x="1" y="11"/>
                    </a:lnTo>
                    <a:lnTo>
                      <a:pt x="17" y="11"/>
                    </a:lnTo>
                  </a:path>
                </a:pathLst>
              </a:custGeom>
              <a:noFill/>
              <a:ln w="2">
                <a:solidFill>
                  <a:srgbClr val="7F7F7F"/>
                </a:solidFill>
                <a:round/>
                <a:headEnd/>
                <a:tailEnd/>
              </a:ln>
            </p:spPr>
            <p:txBody>
              <a:bodyPr/>
              <a:lstStyle/>
              <a:p>
                <a:endParaRPr lang="en-US"/>
              </a:p>
            </p:txBody>
          </p:sp>
          <p:sp>
            <p:nvSpPr>
              <p:cNvPr id="412" name="Freeform 7505"/>
              <p:cNvSpPr>
                <a:spLocks/>
              </p:cNvSpPr>
              <p:nvPr/>
            </p:nvSpPr>
            <p:spPr bwMode="auto">
              <a:xfrm>
                <a:off x="5615922" y="4071416"/>
                <a:ext cx="26988" cy="17463"/>
              </a:xfrm>
              <a:custGeom>
                <a:avLst/>
                <a:gdLst>
                  <a:gd name="T0" fmla="*/ 0 w 17"/>
                  <a:gd name="T1" fmla="*/ 0 h 11"/>
                  <a:gd name="T2" fmla="*/ 25400 w 17"/>
                  <a:gd name="T3" fmla="*/ 0 h 11"/>
                  <a:gd name="T4" fmla="*/ 14288 w 17"/>
                  <a:gd name="T5" fmla="*/ 0 h 11"/>
                  <a:gd name="T6" fmla="*/ 14288 w 17"/>
                  <a:gd name="T7" fmla="*/ 17463 h 11"/>
                  <a:gd name="T8" fmla="*/ 3175 w 17"/>
                  <a:gd name="T9" fmla="*/ 17463 h 11"/>
                  <a:gd name="T10" fmla="*/ 26988 w 17"/>
                  <a:gd name="T11" fmla="*/ 17463 h 11"/>
                  <a:gd name="T12" fmla="*/ 0 60000 65536"/>
                  <a:gd name="T13" fmla="*/ 0 60000 65536"/>
                  <a:gd name="T14" fmla="*/ 0 60000 65536"/>
                  <a:gd name="T15" fmla="*/ 0 60000 65536"/>
                  <a:gd name="T16" fmla="*/ 0 60000 65536"/>
                  <a:gd name="T17" fmla="*/ 0 60000 65536"/>
                  <a:gd name="T18" fmla="*/ 0 w 17"/>
                  <a:gd name="T19" fmla="*/ 0 h 11"/>
                  <a:gd name="T20" fmla="*/ 17 w 1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7" h="11">
                    <a:moveTo>
                      <a:pt x="0" y="0"/>
                    </a:moveTo>
                    <a:lnTo>
                      <a:pt x="16" y="0"/>
                    </a:lnTo>
                    <a:lnTo>
                      <a:pt x="9" y="0"/>
                    </a:lnTo>
                    <a:lnTo>
                      <a:pt x="9" y="11"/>
                    </a:lnTo>
                    <a:lnTo>
                      <a:pt x="2" y="11"/>
                    </a:lnTo>
                    <a:lnTo>
                      <a:pt x="17" y="11"/>
                    </a:lnTo>
                  </a:path>
                </a:pathLst>
              </a:custGeom>
              <a:noFill/>
              <a:ln w="2">
                <a:solidFill>
                  <a:srgbClr val="7F7F7F"/>
                </a:solidFill>
                <a:round/>
                <a:headEnd/>
                <a:tailEnd/>
              </a:ln>
            </p:spPr>
            <p:txBody>
              <a:bodyPr/>
              <a:lstStyle/>
              <a:p>
                <a:endParaRPr lang="en-US"/>
              </a:p>
            </p:txBody>
          </p:sp>
          <p:sp>
            <p:nvSpPr>
              <p:cNvPr id="413" name="Freeform 7506"/>
              <p:cNvSpPr>
                <a:spLocks/>
              </p:cNvSpPr>
              <p:nvPr/>
            </p:nvSpPr>
            <p:spPr bwMode="auto">
              <a:xfrm>
                <a:off x="5631797" y="4088879"/>
                <a:ext cx="28575" cy="15875"/>
              </a:xfrm>
              <a:custGeom>
                <a:avLst/>
                <a:gdLst>
                  <a:gd name="T0" fmla="*/ 0 w 18"/>
                  <a:gd name="T1" fmla="*/ 0 h 10"/>
                  <a:gd name="T2" fmla="*/ 25400 w 18"/>
                  <a:gd name="T3" fmla="*/ 0 h 10"/>
                  <a:gd name="T4" fmla="*/ 14288 w 18"/>
                  <a:gd name="T5" fmla="*/ 0 h 10"/>
                  <a:gd name="T6" fmla="*/ 14288 w 18"/>
                  <a:gd name="T7" fmla="*/ 15875 h 10"/>
                  <a:gd name="T8" fmla="*/ 3175 w 18"/>
                  <a:gd name="T9" fmla="*/ 15875 h 10"/>
                  <a:gd name="T10" fmla="*/ 28575 w 18"/>
                  <a:gd name="T11" fmla="*/ 15875 h 10"/>
                  <a:gd name="T12" fmla="*/ 0 60000 65536"/>
                  <a:gd name="T13" fmla="*/ 0 60000 65536"/>
                  <a:gd name="T14" fmla="*/ 0 60000 65536"/>
                  <a:gd name="T15" fmla="*/ 0 60000 65536"/>
                  <a:gd name="T16" fmla="*/ 0 60000 65536"/>
                  <a:gd name="T17" fmla="*/ 0 60000 65536"/>
                  <a:gd name="T18" fmla="*/ 0 w 18"/>
                  <a:gd name="T19" fmla="*/ 0 h 10"/>
                  <a:gd name="T20" fmla="*/ 18 w 1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8" h="10">
                    <a:moveTo>
                      <a:pt x="0" y="0"/>
                    </a:moveTo>
                    <a:lnTo>
                      <a:pt x="16" y="0"/>
                    </a:lnTo>
                    <a:lnTo>
                      <a:pt x="9" y="0"/>
                    </a:lnTo>
                    <a:lnTo>
                      <a:pt x="9" y="10"/>
                    </a:lnTo>
                    <a:lnTo>
                      <a:pt x="2" y="10"/>
                    </a:lnTo>
                    <a:lnTo>
                      <a:pt x="18" y="10"/>
                    </a:lnTo>
                  </a:path>
                </a:pathLst>
              </a:custGeom>
              <a:noFill/>
              <a:ln w="2">
                <a:solidFill>
                  <a:srgbClr val="7F7F7F"/>
                </a:solidFill>
                <a:round/>
                <a:headEnd/>
                <a:tailEnd/>
              </a:ln>
            </p:spPr>
            <p:txBody>
              <a:bodyPr/>
              <a:lstStyle/>
              <a:p>
                <a:endParaRPr lang="en-US"/>
              </a:p>
            </p:txBody>
          </p:sp>
          <p:sp>
            <p:nvSpPr>
              <p:cNvPr id="414" name="Freeform 7507"/>
              <p:cNvSpPr>
                <a:spLocks/>
              </p:cNvSpPr>
              <p:nvPr/>
            </p:nvSpPr>
            <p:spPr bwMode="auto">
              <a:xfrm>
                <a:off x="5649259" y="4099991"/>
                <a:ext cx="26988" cy="15875"/>
              </a:xfrm>
              <a:custGeom>
                <a:avLst/>
                <a:gdLst>
                  <a:gd name="T0" fmla="*/ 0 w 17"/>
                  <a:gd name="T1" fmla="*/ 0 h 10"/>
                  <a:gd name="T2" fmla="*/ 25400 w 17"/>
                  <a:gd name="T3" fmla="*/ 0 h 10"/>
                  <a:gd name="T4" fmla="*/ 14288 w 17"/>
                  <a:gd name="T5" fmla="*/ 0 h 10"/>
                  <a:gd name="T6" fmla="*/ 14288 w 17"/>
                  <a:gd name="T7" fmla="*/ 15875 h 10"/>
                  <a:gd name="T8" fmla="*/ 3175 w 17"/>
                  <a:gd name="T9" fmla="*/ 15875 h 10"/>
                  <a:gd name="T10" fmla="*/ 26988 w 17"/>
                  <a:gd name="T11" fmla="*/ 15875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0" y="0"/>
                    </a:moveTo>
                    <a:lnTo>
                      <a:pt x="16" y="0"/>
                    </a:lnTo>
                    <a:lnTo>
                      <a:pt x="9" y="0"/>
                    </a:lnTo>
                    <a:lnTo>
                      <a:pt x="9" y="10"/>
                    </a:lnTo>
                    <a:lnTo>
                      <a:pt x="2" y="10"/>
                    </a:lnTo>
                    <a:lnTo>
                      <a:pt x="17" y="10"/>
                    </a:lnTo>
                  </a:path>
                </a:pathLst>
              </a:custGeom>
              <a:noFill/>
              <a:ln w="2">
                <a:solidFill>
                  <a:srgbClr val="7F7F7F"/>
                </a:solidFill>
                <a:round/>
                <a:headEnd/>
                <a:tailEnd/>
              </a:ln>
            </p:spPr>
            <p:txBody>
              <a:bodyPr/>
              <a:lstStyle/>
              <a:p>
                <a:endParaRPr lang="en-US"/>
              </a:p>
            </p:txBody>
          </p:sp>
          <p:sp>
            <p:nvSpPr>
              <p:cNvPr id="415" name="Freeform 7508"/>
              <p:cNvSpPr>
                <a:spLocks/>
              </p:cNvSpPr>
              <p:nvPr/>
            </p:nvSpPr>
            <p:spPr bwMode="auto">
              <a:xfrm>
                <a:off x="5663547" y="4115866"/>
                <a:ext cx="26988" cy="17463"/>
              </a:xfrm>
              <a:custGeom>
                <a:avLst/>
                <a:gdLst>
                  <a:gd name="T0" fmla="*/ 0 w 17"/>
                  <a:gd name="T1" fmla="*/ 0 h 11"/>
                  <a:gd name="T2" fmla="*/ 23813 w 17"/>
                  <a:gd name="T3" fmla="*/ 0 h 11"/>
                  <a:gd name="T4" fmla="*/ 12700 w 17"/>
                  <a:gd name="T5" fmla="*/ 0 h 11"/>
                  <a:gd name="T6" fmla="*/ 12700 w 17"/>
                  <a:gd name="T7" fmla="*/ 17463 h 11"/>
                  <a:gd name="T8" fmla="*/ 1588 w 17"/>
                  <a:gd name="T9" fmla="*/ 17463 h 11"/>
                  <a:gd name="T10" fmla="*/ 26988 w 17"/>
                  <a:gd name="T11" fmla="*/ 17463 h 11"/>
                  <a:gd name="T12" fmla="*/ 0 60000 65536"/>
                  <a:gd name="T13" fmla="*/ 0 60000 65536"/>
                  <a:gd name="T14" fmla="*/ 0 60000 65536"/>
                  <a:gd name="T15" fmla="*/ 0 60000 65536"/>
                  <a:gd name="T16" fmla="*/ 0 60000 65536"/>
                  <a:gd name="T17" fmla="*/ 0 60000 65536"/>
                  <a:gd name="T18" fmla="*/ 0 w 17"/>
                  <a:gd name="T19" fmla="*/ 0 h 11"/>
                  <a:gd name="T20" fmla="*/ 17 w 1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7" h="11">
                    <a:moveTo>
                      <a:pt x="0" y="0"/>
                    </a:moveTo>
                    <a:lnTo>
                      <a:pt x="15" y="0"/>
                    </a:lnTo>
                    <a:lnTo>
                      <a:pt x="8" y="0"/>
                    </a:lnTo>
                    <a:lnTo>
                      <a:pt x="8" y="11"/>
                    </a:lnTo>
                    <a:lnTo>
                      <a:pt x="1" y="11"/>
                    </a:lnTo>
                    <a:lnTo>
                      <a:pt x="17" y="11"/>
                    </a:lnTo>
                  </a:path>
                </a:pathLst>
              </a:custGeom>
              <a:noFill/>
              <a:ln w="2">
                <a:solidFill>
                  <a:srgbClr val="7F7F7F"/>
                </a:solidFill>
                <a:round/>
                <a:headEnd/>
                <a:tailEnd/>
              </a:ln>
            </p:spPr>
            <p:txBody>
              <a:bodyPr/>
              <a:lstStyle/>
              <a:p>
                <a:endParaRPr lang="en-US"/>
              </a:p>
            </p:txBody>
          </p:sp>
          <p:sp>
            <p:nvSpPr>
              <p:cNvPr id="416" name="Freeform 7509"/>
              <p:cNvSpPr>
                <a:spLocks/>
              </p:cNvSpPr>
              <p:nvPr/>
            </p:nvSpPr>
            <p:spPr bwMode="auto">
              <a:xfrm>
                <a:off x="5679422" y="4130154"/>
                <a:ext cx="28575" cy="15875"/>
              </a:xfrm>
              <a:custGeom>
                <a:avLst/>
                <a:gdLst>
                  <a:gd name="T0" fmla="*/ 0 w 18"/>
                  <a:gd name="T1" fmla="*/ 0 h 10"/>
                  <a:gd name="T2" fmla="*/ 25400 w 18"/>
                  <a:gd name="T3" fmla="*/ 0 h 10"/>
                  <a:gd name="T4" fmla="*/ 14288 w 18"/>
                  <a:gd name="T5" fmla="*/ 0 h 10"/>
                  <a:gd name="T6" fmla="*/ 14288 w 18"/>
                  <a:gd name="T7" fmla="*/ 15875 h 10"/>
                  <a:gd name="T8" fmla="*/ 3175 w 18"/>
                  <a:gd name="T9" fmla="*/ 15875 h 10"/>
                  <a:gd name="T10" fmla="*/ 28575 w 18"/>
                  <a:gd name="T11" fmla="*/ 15875 h 10"/>
                  <a:gd name="T12" fmla="*/ 0 60000 65536"/>
                  <a:gd name="T13" fmla="*/ 0 60000 65536"/>
                  <a:gd name="T14" fmla="*/ 0 60000 65536"/>
                  <a:gd name="T15" fmla="*/ 0 60000 65536"/>
                  <a:gd name="T16" fmla="*/ 0 60000 65536"/>
                  <a:gd name="T17" fmla="*/ 0 60000 65536"/>
                  <a:gd name="T18" fmla="*/ 0 w 18"/>
                  <a:gd name="T19" fmla="*/ 0 h 10"/>
                  <a:gd name="T20" fmla="*/ 18 w 1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8" h="10">
                    <a:moveTo>
                      <a:pt x="0" y="0"/>
                    </a:moveTo>
                    <a:lnTo>
                      <a:pt x="16" y="0"/>
                    </a:lnTo>
                    <a:lnTo>
                      <a:pt x="9" y="0"/>
                    </a:lnTo>
                    <a:lnTo>
                      <a:pt x="9" y="10"/>
                    </a:lnTo>
                    <a:lnTo>
                      <a:pt x="2" y="10"/>
                    </a:lnTo>
                    <a:lnTo>
                      <a:pt x="18" y="10"/>
                    </a:lnTo>
                  </a:path>
                </a:pathLst>
              </a:custGeom>
              <a:noFill/>
              <a:ln w="2">
                <a:solidFill>
                  <a:srgbClr val="7F7F7F"/>
                </a:solidFill>
                <a:round/>
                <a:headEnd/>
                <a:tailEnd/>
              </a:ln>
            </p:spPr>
            <p:txBody>
              <a:bodyPr/>
              <a:lstStyle/>
              <a:p>
                <a:endParaRPr lang="en-US"/>
              </a:p>
            </p:txBody>
          </p:sp>
          <p:sp>
            <p:nvSpPr>
              <p:cNvPr id="417" name="Freeform 7510"/>
              <p:cNvSpPr>
                <a:spLocks/>
              </p:cNvSpPr>
              <p:nvPr/>
            </p:nvSpPr>
            <p:spPr bwMode="auto">
              <a:xfrm>
                <a:off x="5696884" y="4141266"/>
                <a:ext cx="26988" cy="15875"/>
              </a:xfrm>
              <a:custGeom>
                <a:avLst/>
                <a:gdLst>
                  <a:gd name="T0" fmla="*/ 0 w 17"/>
                  <a:gd name="T1" fmla="*/ 0 h 10"/>
                  <a:gd name="T2" fmla="*/ 23813 w 17"/>
                  <a:gd name="T3" fmla="*/ 0 h 10"/>
                  <a:gd name="T4" fmla="*/ 12700 w 17"/>
                  <a:gd name="T5" fmla="*/ 0 h 10"/>
                  <a:gd name="T6" fmla="*/ 12700 w 17"/>
                  <a:gd name="T7" fmla="*/ 15875 h 10"/>
                  <a:gd name="T8" fmla="*/ 1588 w 17"/>
                  <a:gd name="T9" fmla="*/ 15875 h 10"/>
                  <a:gd name="T10" fmla="*/ 26988 w 17"/>
                  <a:gd name="T11" fmla="*/ 15875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0" y="0"/>
                    </a:moveTo>
                    <a:lnTo>
                      <a:pt x="15" y="0"/>
                    </a:lnTo>
                    <a:lnTo>
                      <a:pt x="8" y="0"/>
                    </a:lnTo>
                    <a:lnTo>
                      <a:pt x="8" y="10"/>
                    </a:lnTo>
                    <a:lnTo>
                      <a:pt x="1" y="10"/>
                    </a:lnTo>
                    <a:lnTo>
                      <a:pt x="17" y="10"/>
                    </a:lnTo>
                  </a:path>
                </a:pathLst>
              </a:custGeom>
              <a:noFill/>
              <a:ln w="2">
                <a:solidFill>
                  <a:srgbClr val="7F7F7F"/>
                </a:solidFill>
                <a:round/>
                <a:headEnd/>
                <a:tailEnd/>
              </a:ln>
            </p:spPr>
            <p:txBody>
              <a:bodyPr/>
              <a:lstStyle/>
              <a:p>
                <a:endParaRPr lang="en-US"/>
              </a:p>
            </p:txBody>
          </p:sp>
          <p:sp>
            <p:nvSpPr>
              <p:cNvPr id="418" name="Freeform 7511"/>
              <p:cNvSpPr>
                <a:spLocks/>
              </p:cNvSpPr>
              <p:nvPr/>
            </p:nvSpPr>
            <p:spPr bwMode="auto">
              <a:xfrm>
                <a:off x="5712759" y="4153966"/>
                <a:ext cx="28575" cy="17463"/>
              </a:xfrm>
              <a:custGeom>
                <a:avLst/>
                <a:gdLst>
                  <a:gd name="T0" fmla="*/ 0 w 18"/>
                  <a:gd name="T1" fmla="*/ 0 h 11"/>
                  <a:gd name="T2" fmla="*/ 25400 w 18"/>
                  <a:gd name="T3" fmla="*/ 0 h 11"/>
                  <a:gd name="T4" fmla="*/ 14288 w 18"/>
                  <a:gd name="T5" fmla="*/ 0 h 11"/>
                  <a:gd name="T6" fmla="*/ 14288 w 18"/>
                  <a:gd name="T7" fmla="*/ 17463 h 11"/>
                  <a:gd name="T8" fmla="*/ 3175 w 18"/>
                  <a:gd name="T9" fmla="*/ 17463 h 11"/>
                  <a:gd name="T10" fmla="*/ 28575 w 18"/>
                  <a:gd name="T11" fmla="*/ 17463 h 11"/>
                  <a:gd name="T12" fmla="*/ 0 60000 65536"/>
                  <a:gd name="T13" fmla="*/ 0 60000 65536"/>
                  <a:gd name="T14" fmla="*/ 0 60000 65536"/>
                  <a:gd name="T15" fmla="*/ 0 60000 65536"/>
                  <a:gd name="T16" fmla="*/ 0 60000 65536"/>
                  <a:gd name="T17" fmla="*/ 0 60000 65536"/>
                  <a:gd name="T18" fmla="*/ 0 w 18"/>
                  <a:gd name="T19" fmla="*/ 0 h 11"/>
                  <a:gd name="T20" fmla="*/ 18 w 1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8" h="11">
                    <a:moveTo>
                      <a:pt x="0" y="0"/>
                    </a:moveTo>
                    <a:lnTo>
                      <a:pt x="16" y="0"/>
                    </a:lnTo>
                    <a:lnTo>
                      <a:pt x="9" y="0"/>
                    </a:lnTo>
                    <a:lnTo>
                      <a:pt x="9" y="11"/>
                    </a:lnTo>
                    <a:lnTo>
                      <a:pt x="2" y="11"/>
                    </a:lnTo>
                    <a:lnTo>
                      <a:pt x="18" y="11"/>
                    </a:lnTo>
                  </a:path>
                </a:pathLst>
              </a:custGeom>
              <a:noFill/>
              <a:ln w="2">
                <a:solidFill>
                  <a:srgbClr val="7F7F7F"/>
                </a:solidFill>
                <a:round/>
                <a:headEnd/>
                <a:tailEnd/>
              </a:ln>
            </p:spPr>
            <p:txBody>
              <a:bodyPr/>
              <a:lstStyle/>
              <a:p>
                <a:endParaRPr lang="en-US"/>
              </a:p>
            </p:txBody>
          </p:sp>
          <p:sp>
            <p:nvSpPr>
              <p:cNvPr id="419" name="Freeform 7512"/>
              <p:cNvSpPr>
                <a:spLocks/>
              </p:cNvSpPr>
              <p:nvPr/>
            </p:nvSpPr>
            <p:spPr bwMode="auto">
              <a:xfrm>
                <a:off x="5730222" y="4168254"/>
                <a:ext cx="26988" cy="17463"/>
              </a:xfrm>
              <a:custGeom>
                <a:avLst/>
                <a:gdLst>
                  <a:gd name="T0" fmla="*/ 0 w 17"/>
                  <a:gd name="T1" fmla="*/ 0 h 11"/>
                  <a:gd name="T2" fmla="*/ 23813 w 17"/>
                  <a:gd name="T3" fmla="*/ 0 h 11"/>
                  <a:gd name="T4" fmla="*/ 12700 w 17"/>
                  <a:gd name="T5" fmla="*/ 0 h 11"/>
                  <a:gd name="T6" fmla="*/ 12700 w 17"/>
                  <a:gd name="T7" fmla="*/ 17463 h 11"/>
                  <a:gd name="T8" fmla="*/ 1588 w 17"/>
                  <a:gd name="T9" fmla="*/ 17463 h 11"/>
                  <a:gd name="T10" fmla="*/ 26988 w 17"/>
                  <a:gd name="T11" fmla="*/ 17463 h 11"/>
                  <a:gd name="T12" fmla="*/ 0 60000 65536"/>
                  <a:gd name="T13" fmla="*/ 0 60000 65536"/>
                  <a:gd name="T14" fmla="*/ 0 60000 65536"/>
                  <a:gd name="T15" fmla="*/ 0 60000 65536"/>
                  <a:gd name="T16" fmla="*/ 0 60000 65536"/>
                  <a:gd name="T17" fmla="*/ 0 60000 65536"/>
                  <a:gd name="T18" fmla="*/ 0 w 17"/>
                  <a:gd name="T19" fmla="*/ 0 h 11"/>
                  <a:gd name="T20" fmla="*/ 17 w 1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7" h="11">
                    <a:moveTo>
                      <a:pt x="0" y="0"/>
                    </a:moveTo>
                    <a:lnTo>
                      <a:pt x="15" y="0"/>
                    </a:lnTo>
                    <a:lnTo>
                      <a:pt x="8" y="0"/>
                    </a:lnTo>
                    <a:lnTo>
                      <a:pt x="8" y="11"/>
                    </a:lnTo>
                    <a:lnTo>
                      <a:pt x="1" y="11"/>
                    </a:lnTo>
                    <a:lnTo>
                      <a:pt x="17" y="11"/>
                    </a:lnTo>
                  </a:path>
                </a:pathLst>
              </a:custGeom>
              <a:noFill/>
              <a:ln w="2">
                <a:solidFill>
                  <a:srgbClr val="7F7F7F"/>
                </a:solidFill>
                <a:round/>
                <a:headEnd/>
                <a:tailEnd/>
              </a:ln>
            </p:spPr>
            <p:txBody>
              <a:bodyPr/>
              <a:lstStyle/>
              <a:p>
                <a:endParaRPr lang="en-US"/>
              </a:p>
            </p:txBody>
          </p:sp>
          <p:sp>
            <p:nvSpPr>
              <p:cNvPr id="420" name="Freeform 7513"/>
              <p:cNvSpPr>
                <a:spLocks/>
              </p:cNvSpPr>
              <p:nvPr/>
            </p:nvSpPr>
            <p:spPr bwMode="auto">
              <a:xfrm>
                <a:off x="5742922" y="4185716"/>
                <a:ext cx="28575" cy="15875"/>
              </a:xfrm>
              <a:custGeom>
                <a:avLst/>
                <a:gdLst>
                  <a:gd name="T0" fmla="*/ 0 w 18"/>
                  <a:gd name="T1" fmla="*/ 0 h 10"/>
                  <a:gd name="T2" fmla="*/ 25400 w 18"/>
                  <a:gd name="T3" fmla="*/ 0 h 10"/>
                  <a:gd name="T4" fmla="*/ 14288 w 18"/>
                  <a:gd name="T5" fmla="*/ 0 h 10"/>
                  <a:gd name="T6" fmla="*/ 14288 w 18"/>
                  <a:gd name="T7" fmla="*/ 15875 h 10"/>
                  <a:gd name="T8" fmla="*/ 3175 w 18"/>
                  <a:gd name="T9" fmla="*/ 15875 h 10"/>
                  <a:gd name="T10" fmla="*/ 28575 w 18"/>
                  <a:gd name="T11" fmla="*/ 15875 h 10"/>
                  <a:gd name="T12" fmla="*/ 0 60000 65536"/>
                  <a:gd name="T13" fmla="*/ 0 60000 65536"/>
                  <a:gd name="T14" fmla="*/ 0 60000 65536"/>
                  <a:gd name="T15" fmla="*/ 0 60000 65536"/>
                  <a:gd name="T16" fmla="*/ 0 60000 65536"/>
                  <a:gd name="T17" fmla="*/ 0 60000 65536"/>
                  <a:gd name="T18" fmla="*/ 0 w 18"/>
                  <a:gd name="T19" fmla="*/ 0 h 10"/>
                  <a:gd name="T20" fmla="*/ 18 w 1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8" h="10">
                    <a:moveTo>
                      <a:pt x="0" y="0"/>
                    </a:moveTo>
                    <a:lnTo>
                      <a:pt x="16" y="0"/>
                    </a:lnTo>
                    <a:lnTo>
                      <a:pt x="9" y="0"/>
                    </a:lnTo>
                    <a:lnTo>
                      <a:pt x="9" y="10"/>
                    </a:lnTo>
                    <a:lnTo>
                      <a:pt x="2" y="10"/>
                    </a:lnTo>
                    <a:lnTo>
                      <a:pt x="18" y="10"/>
                    </a:lnTo>
                  </a:path>
                </a:pathLst>
              </a:custGeom>
              <a:noFill/>
              <a:ln w="2">
                <a:solidFill>
                  <a:srgbClr val="7F7F7F"/>
                </a:solidFill>
                <a:round/>
                <a:headEnd/>
                <a:tailEnd/>
              </a:ln>
            </p:spPr>
            <p:txBody>
              <a:bodyPr/>
              <a:lstStyle/>
              <a:p>
                <a:endParaRPr lang="en-US"/>
              </a:p>
            </p:txBody>
          </p:sp>
          <p:sp>
            <p:nvSpPr>
              <p:cNvPr id="421" name="Freeform 7514"/>
              <p:cNvSpPr>
                <a:spLocks/>
              </p:cNvSpPr>
              <p:nvPr/>
            </p:nvSpPr>
            <p:spPr bwMode="auto">
              <a:xfrm>
                <a:off x="5760384" y="4198416"/>
                <a:ext cx="26988" cy="17463"/>
              </a:xfrm>
              <a:custGeom>
                <a:avLst/>
                <a:gdLst>
                  <a:gd name="T0" fmla="*/ 0 w 17"/>
                  <a:gd name="T1" fmla="*/ 0 h 11"/>
                  <a:gd name="T2" fmla="*/ 23813 w 17"/>
                  <a:gd name="T3" fmla="*/ 0 h 11"/>
                  <a:gd name="T4" fmla="*/ 14288 w 17"/>
                  <a:gd name="T5" fmla="*/ 0 h 11"/>
                  <a:gd name="T6" fmla="*/ 14288 w 17"/>
                  <a:gd name="T7" fmla="*/ 17463 h 11"/>
                  <a:gd name="T8" fmla="*/ 3175 w 17"/>
                  <a:gd name="T9" fmla="*/ 17463 h 11"/>
                  <a:gd name="T10" fmla="*/ 26988 w 17"/>
                  <a:gd name="T11" fmla="*/ 17463 h 11"/>
                  <a:gd name="T12" fmla="*/ 0 60000 65536"/>
                  <a:gd name="T13" fmla="*/ 0 60000 65536"/>
                  <a:gd name="T14" fmla="*/ 0 60000 65536"/>
                  <a:gd name="T15" fmla="*/ 0 60000 65536"/>
                  <a:gd name="T16" fmla="*/ 0 60000 65536"/>
                  <a:gd name="T17" fmla="*/ 0 60000 65536"/>
                  <a:gd name="T18" fmla="*/ 0 w 17"/>
                  <a:gd name="T19" fmla="*/ 0 h 11"/>
                  <a:gd name="T20" fmla="*/ 17 w 1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7" h="11">
                    <a:moveTo>
                      <a:pt x="0" y="0"/>
                    </a:moveTo>
                    <a:lnTo>
                      <a:pt x="15" y="0"/>
                    </a:lnTo>
                    <a:lnTo>
                      <a:pt x="9" y="0"/>
                    </a:lnTo>
                    <a:lnTo>
                      <a:pt x="9" y="11"/>
                    </a:lnTo>
                    <a:lnTo>
                      <a:pt x="2" y="11"/>
                    </a:lnTo>
                    <a:lnTo>
                      <a:pt x="17" y="11"/>
                    </a:lnTo>
                  </a:path>
                </a:pathLst>
              </a:custGeom>
              <a:noFill/>
              <a:ln w="2">
                <a:solidFill>
                  <a:srgbClr val="7F7F7F"/>
                </a:solidFill>
                <a:round/>
                <a:headEnd/>
                <a:tailEnd/>
              </a:ln>
            </p:spPr>
            <p:txBody>
              <a:bodyPr/>
              <a:lstStyle/>
              <a:p>
                <a:endParaRPr lang="en-US"/>
              </a:p>
            </p:txBody>
          </p:sp>
          <p:sp>
            <p:nvSpPr>
              <p:cNvPr id="422" name="Freeform 7515"/>
              <p:cNvSpPr>
                <a:spLocks/>
              </p:cNvSpPr>
              <p:nvPr/>
            </p:nvSpPr>
            <p:spPr bwMode="auto">
              <a:xfrm>
                <a:off x="5776259" y="4215879"/>
                <a:ext cx="28575" cy="15875"/>
              </a:xfrm>
              <a:custGeom>
                <a:avLst/>
                <a:gdLst>
                  <a:gd name="T0" fmla="*/ 0 w 18"/>
                  <a:gd name="T1" fmla="*/ 0 h 10"/>
                  <a:gd name="T2" fmla="*/ 25400 w 18"/>
                  <a:gd name="T3" fmla="*/ 0 h 10"/>
                  <a:gd name="T4" fmla="*/ 14288 w 18"/>
                  <a:gd name="T5" fmla="*/ 0 h 10"/>
                  <a:gd name="T6" fmla="*/ 14288 w 18"/>
                  <a:gd name="T7" fmla="*/ 15875 h 10"/>
                  <a:gd name="T8" fmla="*/ 3175 w 18"/>
                  <a:gd name="T9" fmla="*/ 15875 h 10"/>
                  <a:gd name="T10" fmla="*/ 28575 w 18"/>
                  <a:gd name="T11" fmla="*/ 15875 h 10"/>
                  <a:gd name="T12" fmla="*/ 0 60000 65536"/>
                  <a:gd name="T13" fmla="*/ 0 60000 65536"/>
                  <a:gd name="T14" fmla="*/ 0 60000 65536"/>
                  <a:gd name="T15" fmla="*/ 0 60000 65536"/>
                  <a:gd name="T16" fmla="*/ 0 60000 65536"/>
                  <a:gd name="T17" fmla="*/ 0 60000 65536"/>
                  <a:gd name="T18" fmla="*/ 0 w 18"/>
                  <a:gd name="T19" fmla="*/ 0 h 10"/>
                  <a:gd name="T20" fmla="*/ 18 w 1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8" h="10">
                    <a:moveTo>
                      <a:pt x="0" y="0"/>
                    </a:moveTo>
                    <a:lnTo>
                      <a:pt x="16" y="0"/>
                    </a:lnTo>
                    <a:lnTo>
                      <a:pt x="9" y="0"/>
                    </a:lnTo>
                    <a:lnTo>
                      <a:pt x="9" y="10"/>
                    </a:lnTo>
                    <a:lnTo>
                      <a:pt x="2" y="10"/>
                    </a:lnTo>
                    <a:lnTo>
                      <a:pt x="18" y="10"/>
                    </a:lnTo>
                  </a:path>
                </a:pathLst>
              </a:custGeom>
              <a:noFill/>
              <a:ln w="2">
                <a:solidFill>
                  <a:srgbClr val="7F7F7F"/>
                </a:solidFill>
                <a:round/>
                <a:headEnd/>
                <a:tailEnd/>
              </a:ln>
            </p:spPr>
            <p:txBody>
              <a:bodyPr/>
              <a:lstStyle/>
              <a:p>
                <a:endParaRPr lang="en-US"/>
              </a:p>
            </p:txBody>
          </p:sp>
          <p:sp>
            <p:nvSpPr>
              <p:cNvPr id="423" name="Freeform 7516"/>
              <p:cNvSpPr>
                <a:spLocks/>
              </p:cNvSpPr>
              <p:nvPr/>
            </p:nvSpPr>
            <p:spPr bwMode="auto">
              <a:xfrm>
                <a:off x="5793722" y="4230166"/>
                <a:ext cx="26988" cy="15875"/>
              </a:xfrm>
              <a:custGeom>
                <a:avLst/>
                <a:gdLst>
                  <a:gd name="T0" fmla="*/ 0 w 17"/>
                  <a:gd name="T1" fmla="*/ 0 h 10"/>
                  <a:gd name="T2" fmla="*/ 23813 w 17"/>
                  <a:gd name="T3" fmla="*/ 0 h 10"/>
                  <a:gd name="T4" fmla="*/ 12700 w 17"/>
                  <a:gd name="T5" fmla="*/ 0 h 10"/>
                  <a:gd name="T6" fmla="*/ 12700 w 17"/>
                  <a:gd name="T7" fmla="*/ 15875 h 10"/>
                  <a:gd name="T8" fmla="*/ 1588 w 17"/>
                  <a:gd name="T9" fmla="*/ 15875 h 10"/>
                  <a:gd name="T10" fmla="*/ 26988 w 17"/>
                  <a:gd name="T11" fmla="*/ 15875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0" y="0"/>
                    </a:moveTo>
                    <a:lnTo>
                      <a:pt x="15" y="0"/>
                    </a:lnTo>
                    <a:lnTo>
                      <a:pt x="8" y="0"/>
                    </a:lnTo>
                    <a:lnTo>
                      <a:pt x="8" y="10"/>
                    </a:lnTo>
                    <a:lnTo>
                      <a:pt x="1" y="10"/>
                    </a:lnTo>
                    <a:lnTo>
                      <a:pt x="17" y="10"/>
                    </a:lnTo>
                  </a:path>
                </a:pathLst>
              </a:custGeom>
              <a:noFill/>
              <a:ln w="2">
                <a:solidFill>
                  <a:srgbClr val="7F7F7F"/>
                </a:solidFill>
                <a:round/>
                <a:headEnd/>
                <a:tailEnd/>
              </a:ln>
            </p:spPr>
            <p:txBody>
              <a:bodyPr/>
              <a:lstStyle/>
              <a:p>
                <a:endParaRPr lang="en-US"/>
              </a:p>
            </p:txBody>
          </p:sp>
          <p:sp>
            <p:nvSpPr>
              <p:cNvPr id="424" name="Freeform 7517"/>
              <p:cNvSpPr>
                <a:spLocks/>
              </p:cNvSpPr>
              <p:nvPr/>
            </p:nvSpPr>
            <p:spPr bwMode="auto">
              <a:xfrm>
                <a:off x="5806422" y="4249216"/>
                <a:ext cx="28575" cy="15875"/>
              </a:xfrm>
              <a:custGeom>
                <a:avLst/>
                <a:gdLst>
                  <a:gd name="T0" fmla="*/ 0 w 18"/>
                  <a:gd name="T1" fmla="*/ 0 h 10"/>
                  <a:gd name="T2" fmla="*/ 25400 w 18"/>
                  <a:gd name="T3" fmla="*/ 0 h 10"/>
                  <a:gd name="T4" fmla="*/ 14288 w 18"/>
                  <a:gd name="T5" fmla="*/ 0 h 10"/>
                  <a:gd name="T6" fmla="*/ 14288 w 18"/>
                  <a:gd name="T7" fmla="*/ 15875 h 10"/>
                  <a:gd name="T8" fmla="*/ 3175 w 18"/>
                  <a:gd name="T9" fmla="*/ 15875 h 10"/>
                  <a:gd name="T10" fmla="*/ 28575 w 18"/>
                  <a:gd name="T11" fmla="*/ 15875 h 10"/>
                  <a:gd name="T12" fmla="*/ 0 60000 65536"/>
                  <a:gd name="T13" fmla="*/ 0 60000 65536"/>
                  <a:gd name="T14" fmla="*/ 0 60000 65536"/>
                  <a:gd name="T15" fmla="*/ 0 60000 65536"/>
                  <a:gd name="T16" fmla="*/ 0 60000 65536"/>
                  <a:gd name="T17" fmla="*/ 0 60000 65536"/>
                  <a:gd name="T18" fmla="*/ 0 w 18"/>
                  <a:gd name="T19" fmla="*/ 0 h 10"/>
                  <a:gd name="T20" fmla="*/ 18 w 1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8" h="10">
                    <a:moveTo>
                      <a:pt x="0" y="0"/>
                    </a:moveTo>
                    <a:lnTo>
                      <a:pt x="16" y="0"/>
                    </a:lnTo>
                    <a:lnTo>
                      <a:pt x="9" y="0"/>
                    </a:lnTo>
                    <a:lnTo>
                      <a:pt x="9" y="10"/>
                    </a:lnTo>
                    <a:lnTo>
                      <a:pt x="2" y="10"/>
                    </a:lnTo>
                    <a:lnTo>
                      <a:pt x="18" y="10"/>
                    </a:lnTo>
                  </a:path>
                </a:pathLst>
              </a:custGeom>
              <a:noFill/>
              <a:ln w="2">
                <a:solidFill>
                  <a:srgbClr val="7F7F7F"/>
                </a:solidFill>
                <a:round/>
                <a:headEnd/>
                <a:tailEnd/>
              </a:ln>
            </p:spPr>
            <p:txBody>
              <a:bodyPr/>
              <a:lstStyle/>
              <a:p>
                <a:endParaRPr lang="en-US"/>
              </a:p>
            </p:txBody>
          </p:sp>
          <p:sp>
            <p:nvSpPr>
              <p:cNvPr id="425" name="Freeform 7518"/>
              <p:cNvSpPr>
                <a:spLocks/>
              </p:cNvSpPr>
              <p:nvPr/>
            </p:nvSpPr>
            <p:spPr bwMode="auto">
              <a:xfrm>
                <a:off x="5823884" y="4263504"/>
                <a:ext cx="26988" cy="15875"/>
              </a:xfrm>
              <a:custGeom>
                <a:avLst/>
                <a:gdLst>
                  <a:gd name="T0" fmla="*/ 0 w 17"/>
                  <a:gd name="T1" fmla="*/ 0 h 10"/>
                  <a:gd name="T2" fmla="*/ 25400 w 17"/>
                  <a:gd name="T3" fmla="*/ 0 h 10"/>
                  <a:gd name="T4" fmla="*/ 14288 w 17"/>
                  <a:gd name="T5" fmla="*/ 0 h 10"/>
                  <a:gd name="T6" fmla="*/ 14288 w 17"/>
                  <a:gd name="T7" fmla="*/ 15875 h 10"/>
                  <a:gd name="T8" fmla="*/ 3175 w 17"/>
                  <a:gd name="T9" fmla="*/ 15875 h 10"/>
                  <a:gd name="T10" fmla="*/ 26988 w 17"/>
                  <a:gd name="T11" fmla="*/ 15875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0" y="0"/>
                    </a:moveTo>
                    <a:lnTo>
                      <a:pt x="16" y="0"/>
                    </a:lnTo>
                    <a:lnTo>
                      <a:pt x="9" y="0"/>
                    </a:lnTo>
                    <a:lnTo>
                      <a:pt x="9" y="10"/>
                    </a:lnTo>
                    <a:lnTo>
                      <a:pt x="2" y="10"/>
                    </a:lnTo>
                    <a:lnTo>
                      <a:pt x="17" y="10"/>
                    </a:lnTo>
                  </a:path>
                </a:pathLst>
              </a:custGeom>
              <a:noFill/>
              <a:ln w="2">
                <a:solidFill>
                  <a:srgbClr val="7F7F7F"/>
                </a:solidFill>
                <a:round/>
                <a:headEnd/>
                <a:tailEnd/>
              </a:ln>
            </p:spPr>
            <p:txBody>
              <a:bodyPr/>
              <a:lstStyle/>
              <a:p>
                <a:endParaRPr lang="en-US"/>
              </a:p>
            </p:txBody>
          </p:sp>
          <p:sp>
            <p:nvSpPr>
              <p:cNvPr id="426" name="Freeform 7519"/>
              <p:cNvSpPr>
                <a:spLocks/>
              </p:cNvSpPr>
              <p:nvPr/>
            </p:nvSpPr>
            <p:spPr bwMode="auto">
              <a:xfrm>
                <a:off x="5839759" y="4276204"/>
                <a:ext cx="28575" cy="17463"/>
              </a:xfrm>
              <a:custGeom>
                <a:avLst/>
                <a:gdLst>
                  <a:gd name="T0" fmla="*/ 0 w 18"/>
                  <a:gd name="T1" fmla="*/ 0 h 11"/>
                  <a:gd name="T2" fmla="*/ 25400 w 18"/>
                  <a:gd name="T3" fmla="*/ 0 h 11"/>
                  <a:gd name="T4" fmla="*/ 14288 w 18"/>
                  <a:gd name="T5" fmla="*/ 0 h 11"/>
                  <a:gd name="T6" fmla="*/ 14288 w 18"/>
                  <a:gd name="T7" fmla="*/ 17463 h 11"/>
                  <a:gd name="T8" fmla="*/ 3175 w 18"/>
                  <a:gd name="T9" fmla="*/ 17463 h 11"/>
                  <a:gd name="T10" fmla="*/ 28575 w 18"/>
                  <a:gd name="T11" fmla="*/ 17463 h 11"/>
                  <a:gd name="T12" fmla="*/ 0 60000 65536"/>
                  <a:gd name="T13" fmla="*/ 0 60000 65536"/>
                  <a:gd name="T14" fmla="*/ 0 60000 65536"/>
                  <a:gd name="T15" fmla="*/ 0 60000 65536"/>
                  <a:gd name="T16" fmla="*/ 0 60000 65536"/>
                  <a:gd name="T17" fmla="*/ 0 60000 65536"/>
                  <a:gd name="T18" fmla="*/ 0 w 18"/>
                  <a:gd name="T19" fmla="*/ 0 h 11"/>
                  <a:gd name="T20" fmla="*/ 18 w 1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8" h="11">
                    <a:moveTo>
                      <a:pt x="0" y="0"/>
                    </a:moveTo>
                    <a:lnTo>
                      <a:pt x="16" y="0"/>
                    </a:lnTo>
                    <a:lnTo>
                      <a:pt x="9" y="0"/>
                    </a:lnTo>
                    <a:lnTo>
                      <a:pt x="9" y="11"/>
                    </a:lnTo>
                    <a:lnTo>
                      <a:pt x="2" y="11"/>
                    </a:lnTo>
                    <a:lnTo>
                      <a:pt x="18" y="11"/>
                    </a:lnTo>
                  </a:path>
                </a:pathLst>
              </a:custGeom>
              <a:noFill/>
              <a:ln w="2">
                <a:solidFill>
                  <a:srgbClr val="7F7F7F"/>
                </a:solidFill>
                <a:round/>
                <a:headEnd/>
                <a:tailEnd/>
              </a:ln>
            </p:spPr>
            <p:txBody>
              <a:bodyPr/>
              <a:lstStyle/>
              <a:p>
                <a:endParaRPr lang="en-US"/>
              </a:p>
            </p:txBody>
          </p:sp>
          <p:sp>
            <p:nvSpPr>
              <p:cNvPr id="427" name="Freeform 7520"/>
              <p:cNvSpPr>
                <a:spLocks/>
              </p:cNvSpPr>
              <p:nvPr/>
            </p:nvSpPr>
            <p:spPr bwMode="auto">
              <a:xfrm>
                <a:off x="5857222" y="4290491"/>
                <a:ext cx="26988" cy="17463"/>
              </a:xfrm>
              <a:custGeom>
                <a:avLst/>
                <a:gdLst>
                  <a:gd name="T0" fmla="*/ 0 w 17"/>
                  <a:gd name="T1" fmla="*/ 0 h 11"/>
                  <a:gd name="T2" fmla="*/ 25400 w 17"/>
                  <a:gd name="T3" fmla="*/ 0 h 11"/>
                  <a:gd name="T4" fmla="*/ 14288 w 17"/>
                  <a:gd name="T5" fmla="*/ 0 h 11"/>
                  <a:gd name="T6" fmla="*/ 14288 w 17"/>
                  <a:gd name="T7" fmla="*/ 17463 h 11"/>
                  <a:gd name="T8" fmla="*/ 3175 w 17"/>
                  <a:gd name="T9" fmla="*/ 17463 h 11"/>
                  <a:gd name="T10" fmla="*/ 26988 w 17"/>
                  <a:gd name="T11" fmla="*/ 17463 h 11"/>
                  <a:gd name="T12" fmla="*/ 0 60000 65536"/>
                  <a:gd name="T13" fmla="*/ 0 60000 65536"/>
                  <a:gd name="T14" fmla="*/ 0 60000 65536"/>
                  <a:gd name="T15" fmla="*/ 0 60000 65536"/>
                  <a:gd name="T16" fmla="*/ 0 60000 65536"/>
                  <a:gd name="T17" fmla="*/ 0 60000 65536"/>
                  <a:gd name="T18" fmla="*/ 0 w 17"/>
                  <a:gd name="T19" fmla="*/ 0 h 11"/>
                  <a:gd name="T20" fmla="*/ 17 w 1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7" h="11">
                    <a:moveTo>
                      <a:pt x="0" y="0"/>
                    </a:moveTo>
                    <a:lnTo>
                      <a:pt x="16" y="0"/>
                    </a:lnTo>
                    <a:lnTo>
                      <a:pt x="9" y="0"/>
                    </a:lnTo>
                    <a:lnTo>
                      <a:pt x="9" y="11"/>
                    </a:lnTo>
                    <a:lnTo>
                      <a:pt x="2" y="11"/>
                    </a:lnTo>
                    <a:lnTo>
                      <a:pt x="17" y="11"/>
                    </a:lnTo>
                  </a:path>
                </a:pathLst>
              </a:custGeom>
              <a:noFill/>
              <a:ln w="2">
                <a:solidFill>
                  <a:srgbClr val="7F7F7F"/>
                </a:solidFill>
                <a:round/>
                <a:headEnd/>
                <a:tailEnd/>
              </a:ln>
            </p:spPr>
            <p:txBody>
              <a:bodyPr/>
              <a:lstStyle/>
              <a:p>
                <a:endParaRPr lang="en-US"/>
              </a:p>
            </p:txBody>
          </p:sp>
          <p:sp>
            <p:nvSpPr>
              <p:cNvPr id="428" name="Freeform 7521"/>
              <p:cNvSpPr>
                <a:spLocks/>
              </p:cNvSpPr>
              <p:nvPr/>
            </p:nvSpPr>
            <p:spPr bwMode="auto">
              <a:xfrm>
                <a:off x="5871509" y="4307954"/>
                <a:ext cx="26988" cy="15875"/>
              </a:xfrm>
              <a:custGeom>
                <a:avLst/>
                <a:gdLst>
                  <a:gd name="T0" fmla="*/ 0 w 17"/>
                  <a:gd name="T1" fmla="*/ 0 h 10"/>
                  <a:gd name="T2" fmla="*/ 23813 w 17"/>
                  <a:gd name="T3" fmla="*/ 0 h 10"/>
                  <a:gd name="T4" fmla="*/ 12700 w 17"/>
                  <a:gd name="T5" fmla="*/ 0 h 10"/>
                  <a:gd name="T6" fmla="*/ 12700 w 17"/>
                  <a:gd name="T7" fmla="*/ 15875 h 10"/>
                  <a:gd name="T8" fmla="*/ 1588 w 17"/>
                  <a:gd name="T9" fmla="*/ 15875 h 10"/>
                  <a:gd name="T10" fmla="*/ 26988 w 17"/>
                  <a:gd name="T11" fmla="*/ 15875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0" y="0"/>
                    </a:moveTo>
                    <a:lnTo>
                      <a:pt x="15" y="0"/>
                    </a:lnTo>
                    <a:lnTo>
                      <a:pt x="8" y="0"/>
                    </a:lnTo>
                    <a:lnTo>
                      <a:pt x="8" y="10"/>
                    </a:lnTo>
                    <a:lnTo>
                      <a:pt x="1" y="10"/>
                    </a:lnTo>
                    <a:lnTo>
                      <a:pt x="17" y="10"/>
                    </a:lnTo>
                  </a:path>
                </a:pathLst>
              </a:custGeom>
              <a:noFill/>
              <a:ln w="2">
                <a:solidFill>
                  <a:srgbClr val="7F7F7F"/>
                </a:solidFill>
                <a:round/>
                <a:headEnd/>
                <a:tailEnd/>
              </a:ln>
            </p:spPr>
            <p:txBody>
              <a:bodyPr/>
              <a:lstStyle/>
              <a:p>
                <a:endParaRPr lang="en-US"/>
              </a:p>
            </p:txBody>
          </p:sp>
          <p:sp>
            <p:nvSpPr>
              <p:cNvPr id="429" name="Freeform 7522"/>
              <p:cNvSpPr>
                <a:spLocks/>
              </p:cNvSpPr>
              <p:nvPr/>
            </p:nvSpPr>
            <p:spPr bwMode="auto">
              <a:xfrm>
                <a:off x="5887384" y="4323829"/>
                <a:ext cx="28575" cy="17463"/>
              </a:xfrm>
              <a:custGeom>
                <a:avLst/>
                <a:gdLst>
                  <a:gd name="T0" fmla="*/ 0 w 18"/>
                  <a:gd name="T1" fmla="*/ 0 h 11"/>
                  <a:gd name="T2" fmla="*/ 25400 w 18"/>
                  <a:gd name="T3" fmla="*/ 0 h 11"/>
                  <a:gd name="T4" fmla="*/ 14288 w 18"/>
                  <a:gd name="T5" fmla="*/ 0 h 11"/>
                  <a:gd name="T6" fmla="*/ 14288 w 18"/>
                  <a:gd name="T7" fmla="*/ 17463 h 11"/>
                  <a:gd name="T8" fmla="*/ 3175 w 18"/>
                  <a:gd name="T9" fmla="*/ 17463 h 11"/>
                  <a:gd name="T10" fmla="*/ 28575 w 18"/>
                  <a:gd name="T11" fmla="*/ 17463 h 11"/>
                  <a:gd name="T12" fmla="*/ 0 60000 65536"/>
                  <a:gd name="T13" fmla="*/ 0 60000 65536"/>
                  <a:gd name="T14" fmla="*/ 0 60000 65536"/>
                  <a:gd name="T15" fmla="*/ 0 60000 65536"/>
                  <a:gd name="T16" fmla="*/ 0 60000 65536"/>
                  <a:gd name="T17" fmla="*/ 0 60000 65536"/>
                  <a:gd name="T18" fmla="*/ 0 w 18"/>
                  <a:gd name="T19" fmla="*/ 0 h 11"/>
                  <a:gd name="T20" fmla="*/ 18 w 1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8" h="11">
                    <a:moveTo>
                      <a:pt x="0" y="0"/>
                    </a:moveTo>
                    <a:lnTo>
                      <a:pt x="16" y="0"/>
                    </a:lnTo>
                    <a:lnTo>
                      <a:pt x="9" y="0"/>
                    </a:lnTo>
                    <a:lnTo>
                      <a:pt x="9" y="11"/>
                    </a:lnTo>
                    <a:lnTo>
                      <a:pt x="2" y="11"/>
                    </a:lnTo>
                    <a:lnTo>
                      <a:pt x="18" y="11"/>
                    </a:lnTo>
                  </a:path>
                </a:pathLst>
              </a:custGeom>
              <a:noFill/>
              <a:ln w="2">
                <a:solidFill>
                  <a:srgbClr val="7F7F7F"/>
                </a:solidFill>
                <a:round/>
                <a:headEnd/>
                <a:tailEnd/>
              </a:ln>
            </p:spPr>
            <p:txBody>
              <a:bodyPr/>
              <a:lstStyle/>
              <a:p>
                <a:endParaRPr lang="en-US"/>
              </a:p>
            </p:txBody>
          </p:sp>
          <p:sp>
            <p:nvSpPr>
              <p:cNvPr id="430" name="Freeform 7523"/>
              <p:cNvSpPr>
                <a:spLocks/>
              </p:cNvSpPr>
              <p:nvPr/>
            </p:nvSpPr>
            <p:spPr bwMode="auto">
              <a:xfrm>
                <a:off x="5904847" y="4341291"/>
                <a:ext cx="26988" cy="15875"/>
              </a:xfrm>
              <a:custGeom>
                <a:avLst/>
                <a:gdLst>
                  <a:gd name="T0" fmla="*/ 0 w 17"/>
                  <a:gd name="T1" fmla="*/ 0 h 10"/>
                  <a:gd name="T2" fmla="*/ 23813 w 17"/>
                  <a:gd name="T3" fmla="*/ 0 h 10"/>
                  <a:gd name="T4" fmla="*/ 12700 w 17"/>
                  <a:gd name="T5" fmla="*/ 0 h 10"/>
                  <a:gd name="T6" fmla="*/ 12700 w 17"/>
                  <a:gd name="T7" fmla="*/ 15875 h 10"/>
                  <a:gd name="T8" fmla="*/ 1588 w 17"/>
                  <a:gd name="T9" fmla="*/ 15875 h 10"/>
                  <a:gd name="T10" fmla="*/ 26988 w 17"/>
                  <a:gd name="T11" fmla="*/ 15875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0" y="0"/>
                    </a:moveTo>
                    <a:lnTo>
                      <a:pt x="15" y="0"/>
                    </a:lnTo>
                    <a:lnTo>
                      <a:pt x="8" y="0"/>
                    </a:lnTo>
                    <a:lnTo>
                      <a:pt x="8" y="10"/>
                    </a:lnTo>
                    <a:lnTo>
                      <a:pt x="1" y="10"/>
                    </a:lnTo>
                    <a:lnTo>
                      <a:pt x="17" y="10"/>
                    </a:lnTo>
                  </a:path>
                </a:pathLst>
              </a:custGeom>
              <a:noFill/>
              <a:ln w="2">
                <a:solidFill>
                  <a:srgbClr val="7F7F7F"/>
                </a:solidFill>
                <a:round/>
                <a:headEnd/>
                <a:tailEnd/>
              </a:ln>
            </p:spPr>
            <p:txBody>
              <a:bodyPr/>
              <a:lstStyle/>
              <a:p>
                <a:endParaRPr lang="en-US"/>
              </a:p>
            </p:txBody>
          </p:sp>
          <p:sp>
            <p:nvSpPr>
              <p:cNvPr id="431" name="Freeform 7524"/>
              <p:cNvSpPr>
                <a:spLocks/>
              </p:cNvSpPr>
              <p:nvPr/>
            </p:nvSpPr>
            <p:spPr bwMode="auto">
              <a:xfrm>
                <a:off x="5920722" y="4357166"/>
                <a:ext cx="28575" cy="17463"/>
              </a:xfrm>
              <a:custGeom>
                <a:avLst/>
                <a:gdLst>
                  <a:gd name="T0" fmla="*/ 0 w 18"/>
                  <a:gd name="T1" fmla="*/ 0 h 11"/>
                  <a:gd name="T2" fmla="*/ 25400 w 18"/>
                  <a:gd name="T3" fmla="*/ 0 h 11"/>
                  <a:gd name="T4" fmla="*/ 14288 w 18"/>
                  <a:gd name="T5" fmla="*/ 0 h 11"/>
                  <a:gd name="T6" fmla="*/ 14288 w 18"/>
                  <a:gd name="T7" fmla="*/ 17463 h 11"/>
                  <a:gd name="T8" fmla="*/ 3175 w 18"/>
                  <a:gd name="T9" fmla="*/ 17463 h 11"/>
                  <a:gd name="T10" fmla="*/ 28575 w 18"/>
                  <a:gd name="T11" fmla="*/ 17463 h 11"/>
                  <a:gd name="T12" fmla="*/ 0 60000 65536"/>
                  <a:gd name="T13" fmla="*/ 0 60000 65536"/>
                  <a:gd name="T14" fmla="*/ 0 60000 65536"/>
                  <a:gd name="T15" fmla="*/ 0 60000 65536"/>
                  <a:gd name="T16" fmla="*/ 0 60000 65536"/>
                  <a:gd name="T17" fmla="*/ 0 60000 65536"/>
                  <a:gd name="T18" fmla="*/ 0 w 18"/>
                  <a:gd name="T19" fmla="*/ 0 h 11"/>
                  <a:gd name="T20" fmla="*/ 18 w 1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8" h="11">
                    <a:moveTo>
                      <a:pt x="0" y="0"/>
                    </a:moveTo>
                    <a:lnTo>
                      <a:pt x="16" y="0"/>
                    </a:lnTo>
                    <a:lnTo>
                      <a:pt x="9" y="0"/>
                    </a:lnTo>
                    <a:lnTo>
                      <a:pt x="9" y="11"/>
                    </a:lnTo>
                    <a:lnTo>
                      <a:pt x="2" y="11"/>
                    </a:lnTo>
                    <a:lnTo>
                      <a:pt x="18" y="11"/>
                    </a:lnTo>
                  </a:path>
                </a:pathLst>
              </a:custGeom>
              <a:noFill/>
              <a:ln w="2">
                <a:solidFill>
                  <a:srgbClr val="7F7F7F"/>
                </a:solidFill>
                <a:round/>
                <a:headEnd/>
                <a:tailEnd/>
              </a:ln>
            </p:spPr>
            <p:txBody>
              <a:bodyPr/>
              <a:lstStyle/>
              <a:p>
                <a:endParaRPr lang="en-US"/>
              </a:p>
            </p:txBody>
          </p:sp>
          <p:sp>
            <p:nvSpPr>
              <p:cNvPr id="432" name="Freeform 7525"/>
              <p:cNvSpPr>
                <a:spLocks/>
              </p:cNvSpPr>
              <p:nvPr/>
            </p:nvSpPr>
            <p:spPr bwMode="auto">
              <a:xfrm>
                <a:off x="5938184" y="4371454"/>
                <a:ext cx="26988" cy="15875"/>
              </a:xfrm>
              <a:custGeom>
                <a:avLst/>
                <a:gdLst>
                  <a:gd name="T0" fmla="*/ 0 w 17"/>
                  <a:gd name="T1" fmla="*/ 0 h 10"/>
                  <a:gd name="T2" fmla="*/ 23813 w 17"/>
                  <a:gd name="T3" fmla="*/ 0 h 10"/>
                  <a:gd name="T4" fmla="*/ 12700 w 17"/>
                  <a:gd name="T5" fmla="*/ 0 h 10"/>
                  <a:gd name="T6" fmla="*/ 12700 w 17"/>
                  <a:gd name="T7" fmla="*/ 15875 h 10"/>
                  <a:gd name="T8" fmla="*/ 1588 w 17"/>
                  <a:gd name="T9" fmla="*/ 15875 h 10"/>
                  <a:gd name="T10" fmla="*/ 26988 w 17"/>
                  <a:gd name="T11" fmla="*/ 15875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0" y="0"/>
                    </a:moveTo>
                    <a:lnTo>
                      <a:pt x="15" y="0"/>
                    </a:lnTo>
                    <a:lnTo>
                      <a:pt x="8" y="0"/>
                    </a:lnTo>
                    <a:lnTo>
                      <a:pt x="8" y="10"/>
                    </a:lnTo>
                    <a:lnTo>
                      <a:pt x="1" y="10"/>
                    </a:lnTo>
                    <a:lnTo>
                      <a:pt x="17" y="10"/>
                    </a:lnTo>
                  </a:path>
                </a:pathLst>
              </a:custGeom>
              <a:noFill/>
              <a:ln w="2">
                <a:solidFill>
                  <a:srgbClr val="7F7F7F"/>
                </a:solidFill>
                <a:round/>
                <a:headEnd/>
                <a:tailEnd/>
              </a:ln>
            </p:spPr>
            <p:txBody>
              <a:bodyPr/>
              <a:lstStyle/>
              <a:p>
                <a:endParaRPr lang="en-US"/>
              </a:p>
            </p:txBody>
          </p:sp>
          <p:sp>
            <p:nvSpPr>
              <p:cNvPr id="433" name="Freeform 7526"/>
              <p:cNvSpPr>
                <a:spLocks/>
              </p:cNvSpPr>
              <p:nvPr/>
            </p:nvSpPr>
            <p:spPr bwMode="auto">
              <a:xfrm>
                <a:off x="5950884" y="4382566"/>
                <a:ext cx="28575" cy="15875"/>
              </a:xfrm>
              <a:custGeom>
                <a:avLst/>
                <a:gdLst>
                  <a:gd name="T0" fmla="*/ 0 w 18"/>
                  <a:gd name="T1" fmla="*/ 0 h 10"/>
                  <a:gd name="T2" fmla="*/ 25400 w 18"/>
                  <a:gd name="T3" fmla="*/ 0 h 10"/>
                  <a:gd name="T4" fmla="*/ 14288 w 18"/>
                  <a:gd name="T5" fmla="*/ 0 h 10"/>
                  <a:gd name="T6" fmla="*/ 14288 w 18"/>
                  <a:gd name="T7" fmla="*/ 15875 h 10"/>
                  <a:gd name="T8" fmla="*/ 3175 w 18"/>
                  <a:gd name="T9" fmla="*/ 15875 h 10"/>
                  <a:gd name="T10" fmla="*/ 28575 w 18"/>
                  <a:gd name="T11" fmla="*/ 15875 h 10"/>
                  <a:gd name="T12" fmla="*/ 0 60000 65536"/>
                  <a:gd name="T13" fmla="*/ 0 60000 65536"/>
                  <a:gd name="T14" fmla="*/ 0 60000 65536"/>
                  <a:gd name="T15" fmla="*/ 0 60000 65536"/>
                  <a:gd name="T16" fmla="*/ 0 60000 65536"/>
                  <a:gd name="T17" fmla="*/ 0 60000 65536"/>
                  <a:gd name="T18" fmla="*/ 0 w 18"/>
                  <a:gd name="T19" fmla="*/ 0 h 10"/>
                  <a:gd name="T20" fmla="*/ 18 w 1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8" h="10">
                    <a:moveTo>
                      <a:pt x="0" y="0"/>
                    </a:moveTo>
                    <a:lnTo>
                      <a:pt x="16" y="0"/>
                    </a:lnTo>
                    <a:lnTo>
                      <a:pt x="9" y="0"/>
                    </a:lnTo>
                    <a:lnTo>
                      <a:pt x="9" y="10"/>
                    </a:lnTo>
                    <a:lnTo>
                      <a:pt x="2" y="10"/>
                    </a:lnTo>
                    <a:lnTo>
                      <a:pt x="18" y="10"/>
                    </a:lnTo>
                  </a:path>
                </a:pathLst>
              </a:custGeom>
              <a:noFill/>
              <a:ln w="2">
                <a:solidFill>
                  <a:srgbClr val="7F7F7F"/>
                </a:solidFill>
                <a:round/>
                <a:headEnd/>
                <a:tailEnd/>
              </a:ln>
            </p:spPr>
            <p:txBody>
              <a:bodyPr/>
              <a:lstStyle/>
              <a:p>
                <a:endParaRPr lang="en-US"/>
              </a:p>
            </p:txBody>
          </p:sp>
          <p:sp>
            <p:nvSpPr>
              <p:cNvPr id="434" name="Freeform 7527"/>
              <p:cNvSpPr>
                <a:spLocks/>
              </p:cNvSpPr>
              <p:nvPr/>
            </p:nvSpPr>
            <p:spPr bwMode="auto">
              <a:xfrm>
                <a:off x="5968347" y="4398441"/>
                <a:ext cx="26988" cy="17463"/>
              </a:xfrm>
              <a:custGeom>
                <a:avLst/>
                <a:gdLst>
                  <a:gd name="T0" fmla="*/ 0 w 17"/>
                  <a:gd name="T1" fmla="*/ 0 h 11"/>
                  <a:gd name="T2" fmla="*/ 23813 w 17"/>
                  <a:gd name="T3" fmla="*/ 0 h 11"/>
                  <a:gd name="T4" fmla="*/ 12700 w 17"/>
                  <a:gd name="T5" fmla="*/ 0 h 11"/>
                  <a:gd name="T6" fmla="*/ 12700 w 17"/>
                  <a:gd name="T7" fmla="*/ 17463 h 11"/>
                  <a:gd name="T8" fmla="*/ 1588 w 17"/>
                  <a:gd name="T9" fmla="*/ 17463 h 11"/>
                  <a:gd name="T10" fmla="*/ 26988 w 17"/>
                  <a:gd name="T11" fmla="*/ 17463 h 11"/>
                  <a:gd name="T12" fmla="*/ 0 60000 65536"/>
                  <a:gd name="T13" fmla="*/ 0 60000 65536"/>
                  <a:gd name="T14" fmla="*/ 0 60000 65536"/>
                  <a:gd name="T15" fmla="*/ 0 60000 65536"/>
                  <a:gd name="T16" fmla="*/ 0 60000 65536"/>
                  <a:gd name="T17" fmla="*/ 0 60000 65536"/>
                  <a:gd name="T18" fmla="*/ 0 w 17"/>
                  <a:gd name="T19" fmla="*/ 0 h 11"/>
                  <a:gd name="T20" fmla="*/ 17 w 1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7" h="11">
                    <a:moveTo>
                      <a:pt x="0" y="0"/>
                    </a:moveTo>
                    <a:lnTo>
                      <a:pt x="15" y="0"/>
                    </a:lnTo>
                    <a:lnTo>
                      <a:pt x="8" y="0"/>
                    </a:lnTo>
                    <a:lnTo>
                      <a:pt x="8" y="11"/>
                    </a:lnTo>
                    <a:lnTo>
                      <a:pt x="1" y="11"/>
                    </a:lnTo>
                    <a:lnTo>
                      <a:pt x="17" y="11"/>
                    </a:lnTo>
                  </a:path>
                </a:pathLst>
              </a:custGeom>
              <a:noFill/>
              <a:ln w="2">
                <a:solidFill>
                  <a:srgbClr val="7F7F7F"/>
                </a:solidFill>
                <a:round/>
                <a:headEnd/>
                <a:tailEnd/>
              </a:ln>
            </p:spPr>
            <p:txBody>
              <a:bodyPr/>
              <a:lstStyle/>
              <a:p>
                <a:endParaRPr lang="en-US"/>
              </a:p>
            </p:txBody>
          </p:sp>
          <p:sp>
            <p:nvSpPr>
              <p:cNvPr id="435" name="Freeform 7528"/>
              <p:cNvSpPr>
                <a:spLocks/>
              </p:cNvSpPr>
              <p:nvPr/>
            </p:nvSpPr>
            <p:spPr bwMode="auto">
              <a:xfrm>
                <a:off x="5984222" y="4415904"/>
                <a:ext cx="28575" cy="15875"/>
              </a:xfrm>
              <a:custGeom>
                <a:avLst/>
                <a:gdLst>
                  <a:gd name="T0" fmla="*/ 0 w 18"/>
                  <a:gd name="T1" fmla="*/ 0 h 10"/>
                  <a:gd name="T2" fmla="*/ 25400 w 18"/>
                  <a:gd name="T3" fmla="*/ 0 h 10"/>
                  <a:gd name="T4" fmla="*/ 14288 w 18"/>
                  <a:gd name="T5" fmla="*/ 0 h 10"/>
                  <a:gd name="T6" fmla="*/ 14288 w 18"/>
                  <a:gd name="T7" fmla="*/ 15875 h 10"/>
                  <a:gd name="T8" fmla="*/ 3175 w 18"/>
                  <a:gd name="T9" fmla="*/ 15875 h 10"/>
                  <a:gd name="T10" fmla="*/ 28575 w 18"/>
                  <a:gd name="T11" fmla="*/ 15875 h 10"/>
                  <a:gd name="T12" fmla="*/ 0 60000 65536"/>
                  <a:gd name="T13" fmla="*/ 0 60000 65536"/>
                  <a:gd name="T14" fmla="*/ 0 60000 65536"/>
                  <a:gd name="T15" fmla="*/ 0 60000 65536"/>
                  <a:gd name="T16" fmla="*/ 0 60000 65536"/>
                  <a:gd name="T17" fmla="*/ 0 60000 65536"/>
                  <a:gd name="T18" fmla="*/ 0 w 18"/>
                  <a:gd name="T19" fmla="*/ 0 h 10"/>
                  <a:gd name="T20" fmla="*/ 18 w 1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8" h="10">
                    <a:moveTo>
                      <a:pt x="0" y="0"/>
                    </a:moveTo>
                    <a:lnTo>
                      <a:pt x="16" y="0"/>
                    </a:lnTo>
                    <a:lnTo>
                      <a:pt x="9" y="0"/>
                    </a:lnTo>
                    <a:lnTo>
                      <a:pt x="9" y="10"/>
                    </a:lnTo>
                    <a:lnTo>
                      <a:pt x="2" y="10"/>
                    </a:lnTo>
                    <a:lnTo>
                      <a:pt x="18" y="10"/>
                    </a:lnTo>
                  </a:path>
                </a:pathLst>
              </a:custGeom>
              <a:noFill/>
              <a:ln w="2">
                <a:solidFill>
                  <a:srgbClr val="7F7F7F"/>
                </a:solidFill>
                <a:round/>
                <a:headEnd/>
                <a:tailEnd/>
              </a:ln>
            </p:spPr>
            <p:txBody>
              <a:bodyPr/>
              <a:lstStyle/>
              <a:p>
                <a:endParaRPr lang="en-US"/>
              </a:p>
            </p:txBody>
          </p:sp>
          <p:sp>
            <p:nvSpPr>
              <p:cNvPr id="436" name="Freeform 7529"/>
              <p:cNvSpPr>
                <a:spLocks/>
              </p:cNvSpPr>
              <p:nvPr/>
            </p:nvSpPr>
            <p:spPr bwMode="auto">
              <a:xfrm>
                <a:off x="6001684" y="4427016"/>
                <a:ext cx="26988" cy="15875"/>
              </a:xfrm>
              <a:custGeom>
                <a:avLst/>
                <a:gdLst>
                  <a:gd name="T0" fmla="*/ 0 w 17"/>
                  <a:gd name="T1" fmla="*/ 0 h 10"/>
                  <a:gd name="T2" fmla="*/ 23813 w 17"/>
                  <a:gd name="T3" fmla="*/ 0 h 10"/>
                  <a:gd name="T4" fmla="*/ 12700 w 17"/>
                  <a:gd name="T5" fmla="*/ 0 h 10"/>
                  <a:gd name="T6" fmla="*/ 12700 w 17"/>
                  <a:gd name="T7" fmla="*/ 15875 h 10"/>
                  <a:gd name="T8" fmla="*/ 1588 w 17"/>
                  <a:gd name="T9" fmla="*/ 15875 h 10"/>
                  <a:gd name="T10" fmla="*/ 26988 w 17"/>
                  <a:gd name="T11" fmla="*/ 15875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0" y="0"/>
                    </a:moveTo>
                    <a:lnTo>
                      <a:pt x="15" y="0"/>
                    </a:lnTo>
                    <a:lnTo>
                      <a:pt x="8" y="0"/>
                    </a:lnTo>
                    <a:lnTo>
                      <a:pt x="8" y="10"/>
                    </a:lnTo>
                    <a:lnTo>
                      <a:pt x="1" y="10"/>
                    </a:lnTo>
                    <a:lnTo>
                      <a:pt x="17" y="10"/>
                    </a:lnTo>
                  </a:path>
                </a:pathLst>
              </a:custGeom>
              <a:noFill/>
              <a:ln w="2">
                <a:solidFill>
                  <a:srgbClr val="7F7F7F"/>
                </a:solidFill>
                <a:round/>
                <a:headEnd/>
                <a:tailEnd/>
              </a:ln>
            </p:spPr>
            <p:txBody>
              <a:bodyPr/>
              <a:lstStyle/>
              <a:p>
                <a:endParaRPr lang="en-US"/>
              </a:p>
            </p:txBody>
          </p:sp>
          <p:sp>
            <p:nvSpPr>
              <p:cNvPr id="437" name="Freeform 7530"/>
              <p:cNvSpPr>
                <a:spLocks/>
              </p:cNvSpPr>
              <p:nvPr/>
            </p:nvSpPr>
            <p:spPr bwMode="auto">
              <a:xfrm>
                <a:off x="6014384" y="4441304"/>
                <a:ext cx="28575" cy="19050"/>
              </a:xfrm>
              <a:custGeom>
                <a:avLst/>
                <a:gdLst>
                  <a:gd name="T0" fmla="*/ 0 w 18"/>
                  <a:gd name="T1" fmla="*/ 0 h 12"/>
                  <a:gd name="T2" fmla="*/ 25400 w 18"/>
                  <a:gd name="T3" fmla="*/ 0 h 12"/>
                  <a:gd name="T4" fmla="*/ 14288 w 18"/>
                  <a:gd name="T5" fmla="*/ 0 h 12"/>
                  <a:gd name="T6" fmla="*/ 14288 w 18"/>
                  <a:gd name="T7" fmla="*/ 19050 h 12"/>
                  <a:gd name="T8" fmla="*/ 3175 w 18"/>
                  <a:gd name="T9" fmla="*/ 19050 h 12"/>
                  <a:gd name="T10" fmla="*/ 28575 w 18"/>
                  <a:gd name="T11" fmla="*/ 19050 h 12"/>
                  <a:gd name="T12" fmla="*/ 0 60000 65536"/>
                  <a:gd name="T13" fmla="*/ 0 60000 65536"/>
                  <a:gd name="T14" fmla="*/ 0 60000 65536"/>
                  <a:gd name="T15" fmla="*/ 0 60000 65536"/>
                  <a:gd name="T16" fmla="*/ 0 60000 65536"/>
                  <a:gd name="T17" fmla="*/ 0 60000 65536"/>
                  <a:gd name="T18" fmla="*/ 0 w 18"/>
                  <a:gd name="T19" fmla="*/ 0 h 12"/>
                  <a:gd name="T20" fmla="*/ 18 w 1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8" h="12">
                    <a:moveTo>
                      <a:pt x="0" y="0"/>
                    </a:moveTo>
                    <a:lnTo>
                      <a:pt x="16" y="0"/>
                    </a:lnTo>
                    <a:lnTo>
                      <a:pt x="9" y="0"/>
                    </a:lnTo>
                    <a:lnTo>
                      <a:pt x="9" y="12"/>
                    </a:lnTo>
                    <a:lnTo>
                      <a:pt x="2" y="12"/>
                    </a:lnTo>
                    <a:lnTo>
                      <a:pt x="18" y="12"/>
                    </a:lnTo>
                  </a:path>
                </a:pathLst>
              </a:custGeom>
              <a:noFill/>
              <a:ln w="2">
                <a:solidFill>
                  <a:srgbClr val="7F7F7F"/>
                </a:solidFill>
                <a:round/>
                <a:headEnd/>
                <a:tailEnd/>
              </a:ln>
            </p:spPr>
            <p:txBody>
              <a:bodyPr/>
              <a:lstStyle/>
              <a:p>
                <a:endParaRPr lang="en-US"/>
              </a:p>
            </p:txBody>
          </p:sp>
          <p:sp>
            <p:nvSpPr>
              <p:cNvPr id="438" name="Freeform 7531"/>
              <p:cNvSpPr>
                <a:spLocks/>
              </p:cNvSpPr>
              <p:nvPr/>
            </p:nvSpPr>
            <p:spPr bwMode="auto">
              <a:xfrm>
                <a:off x="6031847" y="4452416"/>
                <a:ext cx="26988" cy="19050"/>
              </a:xfrm>
              <a:custGeom>
                <a:avLst/>
                <a:gdLst>
                  <a:gd name="T0" fmla="*/ 0 w 17"/>
                  <a:gd name="T1" fmla="*/ 0 h 12"/>
                  <a:gd name="T2" fmla="*/ 25400 w 17"/>
                  <a:gd name="T3" fmla="*/ 0 h 12"/>
                  <a:gd name="T4" fmla="*/ 14288 w 17"/>
                  <a:gd name="T5" fmla="*/ 0 h 12"/>
                  <a:gd name="T6" fmla="*/ 14288 w 17"/>
                  <a:gd name="T7" fmla="*/ 19050 h 12"/>
                  <a:gd name="T8" fmla="*/ 3175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6" y="0"/>
                    </a:lnTo>
                    <a:lnTo>
                      <a:pt x="9" y="0"/>
                    </a:lnTo>
                    <a:lnTo>
                      <a:pt x="9" y="12"/>
                    </a:lnTo>
                    <a:lnTo>
                      <a:pt x="2" y="12"/>
                    </a:lnTo>
                    <a:lnTo>
                      <a:pt x="17" y="12"/>
                    </a:lnTo>
                  </a:path>
                </a:pathLst>
              </a:custGeom>
              <a:noFill/>
              <a:ln w="2">
                <a:solidFill>
                  <a:srgbClr val="7F7F7F"/>
                </a:solidFill>
                <a:round/>
                <a:headEnd/>
                <a:tailEnd/>
              </a:ln>
            </p:spPr>
            <p:txBody>
              <a:bodyPr/>
              <a:lstStyle/>
              <a:p>
                <a:endParaRPr lang="en-US"/>
              </a:p>
            </p:txBody>
          </p:sp>
          <p:sp>
            <p:nvSpPr>
              <p:cNvPr id="439" name="Freeform 7532"/>
              <p:cNvSpPr>
                <a:spLocks/>
              </p:cNvSpPr>
              <p:nvPr/>
            </p:nvSpPr>
            <p:spPr bwMode="auto">
              <a:xfrm>
                <a:off x="6047722" y="4465116"/>
                <a:ext cx="28575" cy="20638"/>
              </a:xfrm>
              <a:custGeom>
                <a:avLst/>
                <a:gdLst>
                  <a:gd name="T0" fmla="*/ 0 w 18"/>
                  <a:gd name="T1" fmla="*/ 0 h 13"/>
                  <a:gd name="T2" fmla="*/ 25400 w 18"/>
                  <a:gd name="T3" fmla="*/ 0 h 13"/>
                  <a:gd name="T4" fmla="*/ 14288 w 18"/>
                  <a:gd name="T5" fmla="*/ 0 h 13"/>
                  <a:gd name="T6" fmla="*/ 14288 w 18"/>
                  <a:gd name="T7" fmla="*/ 20638 h 13"/>
                  <a:gd name="T8" fmla="*/ 3175 w 18"/>
                  <a:gd name="T9" fmla="*/ 20638 h 13"/>
                  <a:gd name="T10" fmla="*/ 28575 w 18"/>
                  <a:gd name="T11" fmla="*/ 20638 h 13"/>
                  <a:gd name="T12" fmla="*/ 0 60000 65536"/>
                  <a:gd name="T13" fmla="*/ 0 60000 65536"/>
                  <a:gd name="T14" fmla="*/ 0 60000 65536"/>
                  <a:gd name="T15" fmla="*/ 0 60000 65536"/>
                  <a:gd name="T16" fmla="*/ 0 60000 65536"/>
                  <a:gd name="T17" fmla="*/ 0 60000 65536"/>
                  <a:gd name="T18" fmla="*/ 0 w 18"/>
                  <a:gd name="T19" fmla="*/ 0 h 13"/>
                  <a:gd name="T20" fmla="*/ 18 w 18"/>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8" h="13">
                    <a:moveTo>
                      <a:pt x="0" y="0"/>
                    </a:moveTo>
                    <a:lnTo>
                      <a:pt x="16" y="0"/>
                    </a:lnTo>
                    <a:lnTo>
                      <a:pt x="9" y="0"/>
                    </a:lnTo>
                    <a:lnTo>
                      <a:pt x="9" y="13"/>
                    </a:lnTo>
                    <a:lnTo>
                      <a:pt x="2" y="13"/>
                    </a:lnTo>
                    <a:lnTo>
                      <a:pt x="18" y="13"/>
                    </a:lnTo>
                  </a:path>
                </a:pathLst>
              </a:custGeom>
              <a:noFill/>
              <a:ln w="2">
                <a:solidFill>
                  <a:srgbClr val="7F7F7F"/>
                </a:solidFill>
                <a:round/>
                <a:headEnd/>
                <a:tailEnd/>
              </a:ln>
            </p:spPr>
            <p:txBody>
              <a:bodyPr/>
              <a:lstStyle/>
              <a:p>
                <a:endParaRPr lang="en-US"/>
              </a:p>
            </p:txBody>
          </p:sp>
          <p:sp>
            <p:nvSpPr>
              <p:cNvPr id="440" name="Freeform 7533"/>
              <p:cNvSpPr>
                <a:spLocks/>
              </p:cNvSpPr>
              <p:nvPr/>
            </p:nvSpPr>
            <p:spPr bwMode="auto">
              <a:xfrm>
                <a:off x="6065184" y="4476229"/>
                <a:ext cx="26988" cy="20638"/>
              </a:xfrm>
              <a:custGeom>
                <a:avLst/>
                <a:gdLst>
                  <a:gd name="T0" fmla="*/ 0 w 17"/>
                  <a:gd name="T1" fmla="*/ 0 h 13"/>
                  <a:gd name="T2" fmla="*/ 25400 w 17"/>
                  <a:gd name="T3" fmla="*/ 0 h 13"/>
                  <a:gd name="T4" fmla="*/ 14288 w 17"/>
                  <a:gd name="T5" fmla="*/ 0 h 13"/>
                  <a:gd name="T6" fmla="*/ 14288 w 17"/>
                  <a:gd name="T7" fmla="*/ 20638 h 13"/>
                  <a:gd name="T8" fmla="*/ 3175 w 17"/>
                  <a:gd name="T9" fmla="*/ 20638 h 13"/>
                  <a:gd name="T10" fmla="*/ 26988 w 17"/>
                  <a:gd name="T11" fmla="*/ 20638 h 13"/>
                  <a:gd name="T12" fmla="*/ 0 60000 65536"/>
                  <a:gd name="T13" fmla="*/ 0 60000 65536"/>
                  <a:gd name="T14" fmla="*/ 0 60000 65536"/>
                  <a:gd name="T15" fmla="*/ 0 60000 65536"/>
                  <a:gd name="T16" fmla="*/ 0 60000 65536"/>
                  <a:gd name="T17" fmla="*/ 0 60000 65536"/>
                  <a:gd name="T18" fmla="*/ 0 w 17"/>
                  <a:gd name="T19" fmla="*/ 0 h 13"/>
                  <a:gd name="T20" fmla="*/ 17 w 1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7" h="13">
                    <a:moveTo>
                      <a:pt x="0" y="0"/>
                    </a:moveTo>
                    <a:lnTo>
                      <a:pt x="16" y="0"/>
                    </a:lnTo>
                    <a:lnTo>
                      <a:pt x="9" y="0"/>
                    </a:lnTo>
                    <a:lnTo>
                      <a:pt x="9" y="13"/>
                    </a:lnTo>
                    <a:lnTo>
                      <a:pt x="2" y="13"/>
                    </a:lnTo>
                    <a:lnTo>
                      <a:pt x="17" y="13"/>
                    </a:lnTo>
                  </a:path>
                </a:pathLst>
              </a:custGeom>
              <a:noFill/>
              <a:ln w="2">
                <a:solidFill>
                  <a:srgbClr val="7F7F7F"/>
                </a:solidFill>
                <a:round/>
                <a:headEnd/>
                <a:tailEnd/>
              </a:ln>
            </p:spPr>
            <p:txBody>
              <a:bodyPr/>
              <a:lstStyle/>
              <a:p>
                <a:endParaRPr lang="en-US"/>
              </a:p>
            </p:txBody>
          </p:sp>
          <p:sp>
            <p:nvSpPr>
              <p:cNvPr id="441" name="Freeform 7534"/>
              <p:cNvSpPr>
                <a:spLocks/>
              </p:cNvSpPr>
              <p:nvPr/>
            </p:nvSpPr>
            <p:spPr bwMode="auto">
              <a:xfrm>
                <a:off x="6079472" y="4487341"/>
                <a:ext cx="26988" cy="20638"/>
              </a:xfrm>
              <a:custGeom>
                <a:avLst/>
                <a:gdLst>
                  <a:gd name="T0" fmla="*/ 0 w 17"/>
                  <a:gd name="T1" fmla="*/ 0 h 13"/>
                  <a:gd name="T2" fmla="*/ 23813 w 17"/>
                  <a:gd name="T3" fmla="*/ 0 h 13"/>
                  <a:gd name="T4" fmla="*/ 12700 w 17"/>
                  <a:gd name="T5" fmla="*/ 0 h 13"/>
                  <a:gd name="T6" fmla="*/ 12700 w 17"/>
                  <a:gd name="T7" fmla="*/ 20638 h 13"/>
                  <a:gd name="T8" fmla="*/ 1588 w 17"/>
                  <a:gd name="T9" fmla="*/ 20638 h 13"/>
                  <a:gd name="T10" fmla="*/ 26988 w 17"/>
                  <a:gd name="T11" fmla="*/ 20638 h 13"/>
                  <a:gd name="T12" fmla="*/ 0 60000 65536"/>
                  <a:gd name="T13" fmla="*/ 0 60000 65536"/>
                  <a:gd name="T14" fmla="*/ 0 60000 65536"/>
                  <a:gd name="T15" fmla="*/ 0 60000 65536"/>
                  <a:gd name="T16" fmla="*/ 0 60000 65536"/>
                  <a:gd name="T17" fmla="*/ 0 60000 65536"/>
                  <a:gd name="T18" fmla="*/ 0 w 17"/>
                  <a:gd name="T19" fmla="*/ 0 h 13"/>
                  <a:gd name="T20" fmla="*/ 17 w 1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7" h="13">
                    <a:moveTo>
                      <a:pt x="0" y="0"/>
                    </a:moveTo>
                    <a:lnTo>
                      <a:pt x="15" y="0"/>
                    </a:lnTo>
                    <a:lnTo>
                      <a:pt x="8" y="0"/>
                    </a:lnTo>
                    <a:lnTo>
                      <a:pt x="8" y="13"/>
                    </a:lnTo>
                    <a:lnTo>
                      <a:pt x="1" y="13"/>
                    </a:lnTo>
                    <a:lnTo>
                      <a:pt x="17" y="13"/>
                    </a:lnTo>
                  </a:path>
                </a:pathLst>
              </a:custGeom>
              <a:noFill/>
              <a:ln w="2">
                <a:solidFill>
                  <a:srgbClr val="7F7F7F"/>
                </a:solidFill>
                <a:round/>
                <a:headEnd/>
                <a:tailEnd/>
              </a:ln>
            </p:spPr>
            <p:txBody>
              <a:bodyPr/>
              <a:lstStyle/>
              <a:p>
                <a:endParaRPr lang="en-US"/>
              </a:p>
            </p:txBody>
          </p:sp>
          <p:sp>
            <p:nvSpPr>
              <p:cNvPr id="442" name="Freeform 7535"/>
              <p:cNvSpPr>
                <a:spLocks/>
              </p:cNvSpPr>
              <p:nvPr/>
            </p:nvSpPr>
            <p:spPr bwMode="auto">
              <a:xfrm>
                <a:off x="6095347" y="4498454"/>
                <a:ext cx="28575" cy="20638"/>
              </a:xfrm>
              <a:custGeom>
                <a:avLst/>
                <a:gdLst>
                  <a:gd name="T0" fmla="*/ 0 w 18"/>
                  <a:gd name="T1" fmla="*/ 0 h 13"/>
                  <a:gd name="T2" fmla="*/ 25400 w 18"/>
                  <a:gd name="T3" fmla="*/ 0 h 13"/>
                  <a:gd name="T4" fmla="*/ 14288 w 18"/>
                  <a:gd name="T5" fmla="*/ 0 h 13"/>
                  <a:gd name="T6" fmla="*/ 14288 w 18"/>
                  <a:gd name="T7" fmla="*/ 20638 h 13"/>
                  <a:gd name="T8" fmla="*/ 3175 w 18"/>
                  <a:gd name="T9" fmla="*/ 20638 h 13"/>
                  <a:gd name="T10" fmla="*/ 28575 w 18"/>
                  <a:gd name="T11" fmla="*/ 20638 h 13"/>
                  <a:gd name="T12" fmla="*/ 0 60000 65536"/>
                  <a:gd name="T13" fmla="*/ 0 60000 65536"/>
                  <a:gd name="T14" fmla="*/ 0 60000 65536"/>
                  <a:gd name="T15" fmla="*/ 0 60000 65536"/>
                  <a:gd name="T16" fmla="*/ 0 60000 65536"/>
                  <a:gd name="T17" fmla="*/ 0 60000 65536"/>
                  <a:gd name="T18" fmla="*/ 0 w 18"/>
                  <a:gd name="T19" fmla="*/ 0 h 13"/>
                  <a:gd name="T20" fmla="*/ 18 w 18"/>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8" h="13">
                    <a:moveTo>
                      <a:pt x="0" y="0"/>
                    </a:moveTo>
                    <a:lnTo>
                      <a:pt x="16" y="0"/>
                    </a:lnTo>
                    <a:lnTo>
                      <a:pt x="9" y="0"/>
                    </a:lnTo>
                    <a:lnTo>
                      <a:pt x="9" y="13"/>
                    </a:lnTo>
                    <a:lnTo>
                      <a:pt x="2" y="13"/>
                    </a:lnTo>
                    <a:lnTo>
                      <a:pt x="18" y="13"/>
                    </a:lnTo>
                  </a:path>
                </a:pathLst>
              </a:custGeom>
              <a:noFill/>
              <a:ln w="2">
                <a:solidFill>
                  <a:srgbClr val="7F7F7F"/>
                </a:solidFill>
                <a:round/>
                <a:headEnd/>
                <a:tailEnd/>
              </a:ln>
            </p:spPr>
            <p:txBody>
              <a:bodyPr/>
              <a:lstStyle/>
              <a:p>
                <a:endParaRPr lang="en-US"/>
              </a:p>
            </p:txBody>
          </p:sp>
          <p:sp>
            <p:nvSpPr>
              <p:cNvPr id="443" name="Freeform 7536"/>
              <p:cNvSpPr>
                <a:spLocks/>
              </p:cNvSpPr>
              <p:nvPr/>
            </p:nvSpPr>
            <p:spPr bwMode="auto">
              <a:xfrm>
                <a:off x="6112809" y="4509566"/>
                <a:ext cx="26988" cy="20638"/>
              </a:xfrm>
              <a:custGeom>
                <a:avLst/>
                <a:gdLst>
                  <a:gd name="T0" fmla="*/ 0 w 17"/>
                  <a:gd name="T1" fmla="*/ 0 h 13"/>
                  <a:gd name="T2" fmla="*/ 23813 w 17"/>
                  <a:gd name="T3" fmla="*/ 0 h 13"/>
                  <a:gd name="T4" fmla="*/ 12700 w 17"/>
                  <a:gd name="T5" fmla="*/ 0 h 13"/>
                  <a:gd name="T6" fmla="*/ 12700 w 17"/>
                  <a:gd name="T7" fmla="*/ 20638 h 13"/>
                  <a:gd name="T8" fmla="*/ 1588 w 17"/>
                  <a:gd name="T9" fmla="*/ 20638 h 13"/>
                  <a:gd name="T10" fmla="*/ 26988 w 17"/>
                  <a:gd name="T11" fmla="*/ 20638 h 13"/>
                  <a:gd name="T12" fmla="*/ 0 60000 65536"/>
                  <a:gd name="T13" fmla="*/ 0 60000 65536"/>
                  <a:gd name="T14" fmla="*/ 0 60000 65536"/>
                  <a:gd name="T15" fmla="*/ 0 60000 65536"/>
                  <a:gd name="T16" fmla="*/ 0 60000 65536"/>
                  <a:gd name="T17" fmla="*/ 0 60000 65536"/>
                  <a:gd name="T18" fmla="*/ 0 w 17"/>
                  <a:gd name="T19" fmla="*/ 0 h 13"/>
                  <a:gd name="T20" fmla="*/ 17 w 1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7" h="13">
                    <a:moveTo>
                      <a:pt x="0" y="0"/>
                    </a:moveTo>
                    <a:lnTo>
                      <a:pt x="15" y="0"/>
                    </a:lnTo>
                    <a:lnTo>
                      <a:pt x="8" y="0"/>
                    </a:lnTo>
                    <a:lnTo>
                      <a:pt x="8" y="13"/>
                    </a:lnTo>
                    <a:lnTo>
                      <a:pt x="1" y="13"/>
                    </a:lnTo>
                    <a:lnTo>
                      <a:pt x="17" y="13"/>
                    </a:lnTo>
                  </a:path>
                </a:pathLst>
              </a:custGeom>
              <a:noFill/>
              <a:ln w="2">
                <a:solidFill>
                  <a:srgbClr val="7F7F7F"/>
                </a:solidFill>
                <a:round/>
                <a:headEnd/>
                <a:tailEnd/>
              </a:ln>
            </p:spPr>
            <p:txBody>
              <a:bodyPr/>
              <a:lstStyle/>
              <a:p>
                <a:endParaRPr lang="en-US"/>
              </a:p>
            </p:txBody>
          </p:sp>
          <p:sp>
            <p:nvSpPr>
              <p:cNvPr id="444" name="Freeform 7537"/>
              <p:cNvSpPr>
                <a:spLocks/>
              </p:cNvSpPr>
              <p:nvPr/>
            </p:nvSpPr>
            <p:spPr bwMode="auto">
              <a:xfrm>
                <a:off x="6128684" y="4520679"/>
                <a:ext cx="26988" cy="20638"/>
              </a:xfrm>
              <a:custGeom>
                <a:avLst/>
                <a:gdLst>
                  <a:gd name="T0" fmla="*/ 0 w 17"/>
                  <a:gd name="T1" fmla="*/ 0 h 13"/>
                  <a:gd name="T2" fmla="*/ 25400 w 17"/>
                  <a:gd name="T3" fmla="*/ 0 h 13"/>
                  <a:gd name="T4" fmla="*/ 14288 w 17"/>
                  <a:gd name="T5" fmla="*/ 0 h 13"/>
                  <a:gd name="T6" fmla="*/ 14288 w 17"/>
                  <a:gd name="T7" fmla="*/ 20638 h 13"/>
                  <a:gd name="T8" fmla="*/ 3175 w 17"/>
                  <a:gd name="T9" fmla="*/ 20638 h 13"/>
                  <a:gd name="T10" fmla="*/ 26988 w 17"/>
                  <a:gd name="T11" fmla="*/ 20638 h 13"/>
                  <a:gd name="T12" fmla="*/ 0 60000 65536"/>
                  <a:gd name="T13" fmla="*/ 0 60000 65536"/>
                  <a:gd name="T14" fmla="*/ 0 60000 65536"/>
                  <a:gd name="T15" fmla="*/ 0 60000 65536"/>
                  <a:gd name="T16" fmla="*/ 0 60000 65536"/>
                  <a:gd name="T17" fmla="*/ 0 60000 65536"/>
                  <a:gd name="T18" fmla="*/ 0 w 17"/>
                  <a:gd name="T19" fmla="*/ 0 h 13"/>
                  <a:gd name="T20" fmla="*/ 17 w 1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7" h="13">
                    <a:moveTo>
                      <a:pt x="0" y="0"/>
                    </a:moveTo>
                    <a:lnTo>
                      <a:pt x="16" y="0"/>
                    </a:lnTo>
                    <a:lnTo>
                      <a:pt x="9" y="0"/>
                    </a:lnTo>
                    <a:lnTo>
                      <a:pt x="9" y="13"/>
                    </a:lnTo>
                    <a:lnTo>
                      <a:pt x="2" y="13"/>
                    </a:lnTo>
                    <a:lnTo>
                      <a:pt x="17" y="13"/>
                    </a:lnTo>
                  </a:path>
                </a:pathLst>
              </a:custGeom>
              <a:noFill/>
              <a:ln w="2">
                <a:solidFill>
                  <a:srgbClr val="7F7F7F"/>
                </a:solidFill>
                <a:round/>
                <a:headEnd/>
                <a:tailEnd/>
              </a:ln>
            </p:spPr>
            <p:txBody>
              <a:bodyPr/>
              <a:lstStyle/>
              <a:p>
                <a:endParaRPr lang="en-US"/>
              </a:p>
            </p:txBody>
          </p:sp>
          <p:sp>
            <p:nvSpPr>
              <p:cNvPr id="445" name="Freeform 7538"/>
              <p:cNvSpPr>
                <a:spLocks/>
              </p:cNvSpPr>
              <p:nvPr/>
            </p:nvSpPr>
            <p:spPr bwMode="auto">
              <a:xfrm>
                <a:off x="6142972" y="4530204"/>
                <a:ext cx="26988" cy="19050"/>
              </a:xfrm>
              <a:custGeom>
                <a:avLst/>
                <a:gdLst>
                  <a:gd name="T0" fmla="*/ 0 w 17"/>
                  <a:gd name="T1" fmla="*/ 0 h 12"/>
                  <a:gd name="T2" fmla="*/ 23813 w 17"/>
                  <a:gd name="T3" fmla="*/ 0 h 12"/>
                  <a:gd name="T4" fmla="*/ 12700 w 17"/>
                  <a:gd name="T5" fmla="*/ 0 h 12"/>
                  <a:gd name="T6" fmla="*/ 12700 w 17"/>
                  <a:gd name="T7" fmla="*/ 19050 h 12"/>
                  <a:gd name="T8" fmla="*/ 1588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5" y="0"/>
                    </a:lnTo>
                    <a:lnTo>
                      <a:pt x="8" y="0"/>
                    </a:lnTo>
                    <a:lnTo>
                      <a:pt x="8" y="12"/>
                    </a:lnTo>
                    <a:lnTo>
                      <a:pt x="1" y="12"/>
                    </a:lnTo>
                    <a:lnTo>
                      <a:pt x="17" y="12"/>
                    </a:lnTo>
                  </a:path>
                </a:pathLst>
              </a:custGeom>
              <a:noFill/>
              <a:ln w="2">
                <a:solidFill>
                  <a:srgbClr val="7F7F7F"/>
                </a:solidFill>
                <a:round/>
                <a:headEnd/>
                <a:tailEnd/>
              </a:ln>
            </p:spPr>
            <p:txBody>
              <a:bodyPr/>
              <a:lstStyle/>
              <a:p>
                <a:endParaRPr lang="en-US"/>
              </a:p>
            </p:txBody>
          </p:sp>
          <p:sp>
            <p:nvSpPr>
              <p:cNvPr id="446" name="Freeform 7539"/>
              <p:cNvSpPr>
                <a:spLocks/>
              </p:cNvSpPr>
              <p:nvPr/>
            </p:nvSpPr>
            <p:spPr bwMode="auto">
              <a:xfrm>
                <a:off x="6158847" y="4541316"/>
                <a:ext cx="28575" cy="19050"/>
              </a:xfrm>
              <a:custGeom>
                <a:avLst/>
                <a:gdLst>
                  <a:gd name="T0" fmla="*/ 0 w 18"/>
                  <a:gd name="T1" fmla="*/ 0 h 12"/>
                  <a:gd name="T2" fmla="*/ 25400 w 18"/>
                  <a:gd name="T3" fmla="*/ 0 h 12"/>
                  <a:gd name="T4" fmla="*/ 14288 w 18"/>
                  <a:gd name="T5" fmla="*/ 0 h 12"/>
                  <a:gd name="T6" fmla="*/ 14288 w 18"/>
                  <a:gd name="T7" fmla="*/ 19050 h 12"/>
                  <a:gd name="T8" fmla="*/ 3175 w 18"/>
                  <a:gd name="T9" fmla="*/ 19050 h 12"/>
                  <a:gd name="T10" fmla="*/ 28575 w 18"/>
                  <a:gd name="T11" fmla="*/ 19050 h 12"/>
                  <a:gd name="T12" fmla="*/ 0 60000 65536"/>
                  <a:gd name="T13" fmla="*/ 0 60000 65536"/>
                  <a:gd name="T14" fmla="*/ 0 60000 65536"/>
                  <a:gd name="T15" fmla="*/ 0 60000 65536"/>
                  <a:gd name="T16" fmla="*/ 0 60000 65536"/>
                  <a:gd name="T17" fmla="*/ 0 60000 65536"/>
                  <a:gd name="T18" fmla="*/ 0 w 18"/>
                  <a:gd name="T19" fmla="*/ 0 h 12"/>
                  <a:gd name="T20" fmla="*/ 18 w 1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8" h="12">
                    <a:moveTo>
                      <a:pt x="0" y="0"/>
                    </a:moveTo>
                    <a:lnTo>
                      <a:pt x="16" y="0"/>
                    </a:lnTo>
                    <a:lnTo>
                      <a:pt x="9" y="0"/>
                    </a:lnTo>
                    <a:lnTo>
                      <a:pt x="9" y="12"/>
                    </a:lnTo>
                    <a:lnTo>
                      <a:pt x="2" y="12"/>
                    </a:lnTo>
                    <a:lnTo>
                      <a:pt x="18" y="12"/>
                    </a:lnTo>
                  </a:path>
                </a:pathLst>
              </a:custGeom>
              <a:noFill/>
              <a:ln w="2">
                <a:solidFill>
                  <a:srgbClr val="7F7F7F"/>
                </a:solidFill>
                <a:round/>
                <a:headEnd/>
                <a:tailEnd/>
              </a:ln>
            </p:spPr>
            <p:txBody>
              <a:bodyPr/>
              <a:lstStyle/>
              <a:p>
                <a:endParaRPr lang="en-US"/>
              </a:p>
            </p:txBody>
          </p:sp>
          <p:sp>
            <p:nvSpPr>
              <p:cNvPr id="447" name="Freeform 7540"/>
              <p:cNvSpPr>
                <a:spLocks/>
              </p:cNvSpPr>
              <p:nvPr/>
            </p:nvSpPr>
            <p:spPr bwMode="auto">
              <a:xfrm>
                <a:off x="6176309" y="4552429"/>
                <a:ext cx="26988" cy="19050"/>
              </a:xfrm>
              <a:custGeom>
                <a:avLst/>
                <a:gdLst>
                  <a:gd name="T0" fmla="*/ 0 w 17"/>
                  <a:gd name="T1" fmla="*/ 0 h 12"/>
                  <a:gd name="T2" fmla="*/ 23813 w 17"/>
                  <a:gd name="T3" fmla="*/ 0 h 12"/>
                  <a:gd name="T4" fmla="*/ 12700 w 17"/>
                  <a:gd name="T5" fmla="*/ 0 h 12"/>
                  <a:gd name="T6" fmla="*/ 12700 w 17"/>
                  <a:gd name="T7" fmla="*/ 19050 h 12"/>
                  <a:gd name="T8" fmla="*/ 1588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5" y="0"/>
                    </a:lnTo>
                    <a:lnTo>
                      <a:pt x="8" y="0"/>
                    </a:lnTo>
                    <a:lnTo>
                      <a:pt x="8" y="12"/>
                    </a:lnTo>
                    <a:lnTo>
                      <a:pt x="1" y="12"/>
                    </a:lnTo>
                    <a:lnTo>
                      <a:pt x="17" y="12"/>
                    </a:lnTo>
                  </a:path>
                </a:pathLst>
              </a:custGeom>
              <a:noFill/>
              <a:ln w="2">
                <a:solidFill>
                  <a:srgbClr val="7F7F7F"/>
                </a:solidFill>
                <a:round/>
                <a:headEnd/>
                <a:tailEnd/>
              </a:ln>
            </p:spPr>
            <p:txBody>
              <a:bodyPr/>
              <a:lstStyle/>
              <a:p>
                <a:endParaRPr lang="en-US"/>
              </a:p>
            </p:txBody>
          </p:sp>
          <p:sp>
            <p:nvSpPr>
              <p:cNvPr id="448" name="Freeform 7541"/>
              <p:cNvSpPr>
                <a:spLocks/>
              </p:cNvSpPr>
              <p:nvPr/>
            </p:nvSpPr>
            <p:spPr bwMode="auto">
              <a:xfrm>
                <a:off x="6192184" y="4557191"/>
                <a:ext cx="28575" cy="19050"/>
              </a:xfrm>
              <a:custGeom>
                <a:avLst/>
                <a:gdLst>
                  <a:gd name="T0" fmla="*/ 0 w 18"/>
                  <a:gd name="T1" fmla="*/ 0 h 12"/>
                  <a:gd name="T2" fmla="*/ 25400 w 18"/>
                  <a:gd name="T3" fmla="*/ 0 h 12"/>
                  <a:gd name="T4" fmla="*/ 14288 w 18"/>
                  <a:gd name="T5" fmla="*/ 0 h 12"/>
                  <a:gd name="T6" fmla="*/ 14288 w 18"/>
                  <a:gd name="T7" fmla="*/ 19050 h 12"/>
                  <a:gd name="T8" fmla="*/ 3175 w 18"/>
                  <a:gd name="T9" fmla="*/ 19050 h 12"/>
                  <a:gd name="T10" fmla="*/ 28575 w 18"/>
                  <a:gd name="T11" fmla="*/ 19050 h 12"/>
                  <a:gd name="T12" fmla="*/ 0 60000 65536"/>
                  <a:gd name="T13" fmla="*/ 0 60000 65536"/>
                  <a:gd name="T14" fmla="*/ 0 60000 65536"/>
                  <a:gd name="T15" fmla="*/ 0 60000 65536"/>
                  <a:gd name="T16" fmla="*/ 0 60000 65536"/>
                  <a:gd name="T17" fmla="*/ 0 60000 65536"/>
                  <a:gd name="T18" fmla="*/ 0 w 18"/>
                  <a:gd name="T19" fmla="*/ 0 h 12"/>
                  <a:gd name="T20" fmla="*/ 18 w 1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8" h="12">
                    <a:moveTo>
                      <a:pt x="0" y="0"/>
                    </a:moveTo>
                    <a:lnTo>
                      <a:pt x="16" y="0"/>
                    </a:lnTo>
                    <a:lnTo>
                      <a:pt x="9" y="0"/>
                    </a:lnTo>
                    <a:lnTo>
                      <a:pt x="9" y="12"/>
                    </a:lnTo>
                    <a:lnTo>
                      <a:pt x="2" y="12"/>
                    </a:lnTo>
                    <a:lnTo>
                      <a:pt x="18" y="12"/>
                    </a:lnTo>
                  </a:path>
                </a:pathLst>
              </a:custGeom>
              <a:noFill/>
              <a:ln w="2">
                <a:solidFill>
                  <a:srgbClr val="7F7F7F"/>
                </a:solidFill>
                <a:round/>
                <a:headEnd/>
                <a:tailEnd/>
              </a:ln>
            </p:spPr>
            <p:txBody>
              <a:bodyPr/>
              <a:lstStyle/>
              <a:p>
                <a:endParaRPr lang="en-US"/>
              </a:p>
            </p:txBody>
          </p:sp>
          <p:sp>
            <p:nvSpPr>
              <p:cNvPr id="449" name="Freeform 7542"/>
              <p:cNvSpPr>
                <a:spLocks/>
              </p:cNvSpPr>
              <p:nvPr/>
            </p:nvSpPr>
            <p:spPr bwMode="auto">
              <a:xfrm>
                <a:off x="6209647" y="4568304"/>
                <a:ext cx="26988" cy="19050"/>
              </a:xfrm>
              <a:custGeom>
                <a:avLst/>
                <a:gdLst>
                  <a:gd name="T0" fmla="*/ 0 w 17"/>
                  <a:gd name="T1" fmla="*/ 0 h 12"/>
                  <a:gd name="T2" fmla="*/ 23813 w 17"/>
                  <a:gd name="T3" fmla="*/ 0 h 12"/>
                  <a:gd name="T4" fmla="*/ 12700 w 17"/>
                  <a:gd name="T5" fmla="*/ 0 h 12"/>
                  <a:gd name="T6" fmla="*/ 12700 w 17"/>
                  <a:gd name="T7" fmla="*/ 19050 h 12"/>
                  <a:gd name="T8" fmla="*/ 1588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5" y="0"/>
                    </a:lnTo>
                    <a:lnTo>
                      <a:pt x="8" y="0"/>
                    </a:lnTo>
                    <a:lnTo>
                      <a:pt x="8" y="12"/>
                    </a:lnTo>
                    <a:lnTo>
                      <a:pt x="1" y="12"/>
                    </a:lnTo>
                    <a:lnTo>
                      <a:pt x="17" y="12"/>
                    </a:lnTo>
                  </a:path>
                </a:pathLst>
              </a:custGeom>
              <a:noFill/>
              <a:ln w="2">
                <a:solidFill>
                  <a:srgbClr val="7F7F7F"/>
                </a:solidFill>
                <a:round/>
                <a:headEnd/>
                <a:tailEnd/>
              </a:ln>
            </p:spPr>
            <p:txBody>
              <a:bodyPr/>
              <a:lstStyle/>
              <a:p>
                <a:endParaRPr lang="en-US"/>
              </a:p>
            </p:txBody>
          </p:sp>
          <p:sp>
            <p:nvSpPr>
              <p:cNvPr id="450" name="Freeform 7543"/>
              <p:cNvSpPr>
                <a:spLocks/>
              </p:cNvSpPr>
              <p:nvPr/>
            </p:nvSpPr>
            <p:spPr bwMode="auto">
              <a:xfrm>
                <a:off x="6222347" y="4579416"/>
                <a:ext cx="28575" cy="19050"/>
              </a:xfrm>
              <a:custGeom>
                <a:avLst/>
                <a:gdLst>
                  <a:gd name="T0" fmla="*/ 0 w 18"/>
                  <a:gd name="T1" fmla="*/ 0 h 12"/>
                  <a:gd name="T2" fmla="*/ 25400 w 18"/>
                  <a:gd name="T3" fmla="*/ 0 h 12"/>
                  <a:gd name="T4" fmla="*/ 14288 w 18"/>
                  <a:gd name="T5" fmla="*/ 0 h 12"/>
                  <a:gd name="T6" fmla="*/ 14288 w 18"/>
                  <a:gd name="T7" fmla="*/ 19050 h 12"/>
                  <a:gd name="T8" fmla="*/ 3175 w 18"/>
                  <a:gd name="T9" fmla="*/ 19050 h 12"/>
                  <a:gd name="T10" fmla="*/ 28575 w 18"/>
                  <a:gd name="T11" fmla="*/ 19050 h 12"/>
                  <a:gd name="T12" fmla="*/ 0 60000 65536"/>
                  <a:gd name="T13" fmla="*/ 0 60000 65536"/>
                  <a:gd name="T14" fmla="*/ 0 60000 65536"/>
                  <a:gd name="T15" fmla="*/ 0 60000 65536"/>
                  <a:gd name="T16" fmla="*/ 0 60000 65536"/>
                  <a:gd name="T17" fmla="*/ 0 60000 65536"/>
                  <a:gd name="T18" fmla="*/ 0 w 18"/>
                  <a:gd name="T19" fmla="*/ 0 h 12"/>
                  <a:gd name="T20" fmla="*/ 18 w 1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8" h="12">
                    <a:moveTo>
                      <a:pt x="0" y="0"/>
                    </a:moveTo>
                    <a:lnTo>
                      <a:pt x="16" y="0"/>
                    </a:lnTo>
                    <a:lnTo>
                      <a:pt x="9" y="0"/>
                    </a:lnTo>
                    <a:lnTo>
                      <a:pt x="9" y="12"/>
                    </a:lnTo>
                    <a:lnTo>
                      <a:pt x="2" y="12"/>
                    </a:lnTo>
                    <a:lnTo>
                      <a:pt x="18" y="12"/>
                    </a:lnTo>
                  </a:path>
                </a:pathLst>
              </a:custGeom>
              <a:noFill/>
              <a:ln w="2">
                <a:solidFill>
                  <a:srgbClr val="7F7F7F"/>
                </a:solidFill>
                <a:round/>
                <a:headEnd/>
                <a:tailEnd/>
              </a:ln>
            </p:spPr>
            <p:txBody>
              <a:bodyPr/>
              <a:lstStyle/>
              <a:p>
                <a:endParaRPr lang="en-US"/>
              </a:p>
            </p:txBody>
          </p:sp>
          <p:sp>
            <p:nvSpPr>
              <p:cNvPr id="451" name="Freeform 7544"/>
              <p:cNvSpPr>
                <a:spLocks/>
              </p:cNvSpPr>
              <p:nvPr/>
            </p:nvSpPr>
            <p:spPr bwMode="auto">
              <a:xfrm>
                <a:off x="6239809" y="4585766"/>
                <a:ext cx="26988" cy="19050"/>
              </a:xfrm>
              <a:custGeom>
                <a:avLst/>
                <a:gdLst>
                  <a:gd name="T0" fmla="*/ 0 w 17"/>
                  <a:gd name="T1" fmla="*/ 0 h 12"/>
                  <a:gd name="T2" fmla="*/ 25400 w 17"/>
                  <a:gd name="T3" fmla="*/ 0 h 12"/>
                  <a:gd name="T4" fmla="*/ 14288 w 17"/>
                  <a:gd name="T5" fmla="*/ 0 h 12"/>
                  <a:gd name="T6" fmla="*/ 14288 w 17"/>
                  <a:gd name="T7" fmla="*/ 19050 h 12"/>
                  <a:gd name="T8" fmla="*/ 3175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6" y="0"/>
                    </a:lnTo>
                    <a:lnTo>
                      <a:pt x="9" y="0"/>
                    </a:lnTo>
                    <a:lnTo>
                      <a:pt x="9" y="12"/>
                    </a:lnTo>
                    <a:lnTo>
                      <a:pt x="2" y="12"/>
                    </a:lnTo>
                    <a:lnTo>
                      <a:pt x="17" y="12"/>
                    </a:lnTo>
                  </a:path>
                </a:pathLst>
              </a:custGeom>
              <a:noFill/>
              <a:ln w="2">
                <a:solidFill>
                  <a:srgbClr val="7F7F7F"/>
                </a:solidFill>
                <a:round/>
                <a:headEnd/>
                <a:tailEnd/>
              </a:ln>
            </p:spPr>
            <p:txBody>
              <a:bodyPr/>
              <a:lstStyle/>
              <a:p>
                <a:endParaRPr lang="en-US"/>
              </a:p>
            </p:txBody>
          </p:sp>
          <p:sp>
            <p:nvSpPr>
              <p:cNvPr id="452" name="Freeform 7545"/>
              <p:cNvSpPr>
                <a:spLocks/>
              </p:cNvSpPr>
              <p:nvPr/>
            </p:nvSpPr>
            <p:spPr bwMode="auto">
              <a:xfrm>
                <a:off x="6255684" y="4593704"/>
                <a:ext cx="28575" cy="19050"/>
              </a:xfrm>
              <a:custGeom>
                <a:avLst/>
                <a:gdLst>
                  <a:gd name="T0" fmla="*/ 0 w 18"/>
                  <a:gd name="T1" fmla="*/ 0 h 12"/>
                  <a:gd name="T2" fmla="*/ 25400 w 18"/>
                  <a:gd name="T3" fmla="*/ 0 h 12"/>
                  <a:gd name="T4" fmla="*/ 14288 w 18"/>
                  <a:gd name="T5" fmla="*/ 0 h 12"/>
                  <a:gd name="T6" fmla="*/ 14288 w 18"/>
                  <a:gd name="T7" fmla="*/ 19050 h 12"/>
                  <a:gd name="T8" fmla="*/ 3175 w 18"/>
                  <a:gd name="T9" fmla="*/ 19050 h 12"/>
                  <a:gd name="T10" fmla="*/ 28575 w 18"/>
                  <a:gd name="T11" fmla="*/ 19050 h 12"/>
                  <a:gd name="T12" fmla="*/ 0 60000 65536"/>
                  <a:gd name="T13" fmla="*/ 0 60000 65536"/>
                  <a:gd name="T14" fmla="*/ 0 60000 65536"/>
                  <a:gd name="T15" fmla="*/ 0 60000 65536"/>
                  <a:gd name="T16" fmla="*/ 0 60000 65536"/>
                  <a:gd name="T17" fmla="*/ 0 60000 65536"/>
                  <a:gd name="T18" fmla="*/ 0 w 18"/>
                  <a:gd name="T19" fmla="*/ 0 h 12"/>
                  <a:gd name="T20" fmla="*/ 18 w 1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8" h="12">
                    <a:moveTo>
                      <a:pt x="0" y="0"/>
                    </a:moveTo>
                    <a:lnTo>
                      <a:pt x="16" y="0"/>
                    </a:lnTo>
                    <a:lnTo>
                      <a:pt x="9" y="0"/>
                    </a:lnTo>
                    <a:lnTo>
                      <a:pt x="9" y="12"/>
                    </a:lnTo>
                    <a:lnTo>
                      <a:pt x="2" y="12"/>
                    </a:lnTo>
                    <a:lnTo>
                      <a:pt x="18" y="12"/>
                    </a:lnTo>
                  </a:path>
                </a:pathLst>
              </a:custGeom>
              <a:noFill/>
              <a:ln w="2">
                <a:solidFill>
                  <a:srgbClr val="7F7F7F"/>
                </a:solidFill>
                <a:round/>
                <a:headEnd/>
                <a:tailEnd/>
              </a:ln>
            </p:spPr>
            <p:txBody>
              <a:bodyPr/>
              <a:lstStyle/>
              <a:p>
                <a:endParaRPr lang="en-US"/>
              </a:p>
            </p:txBody>
          </p:sp>
          <p:sp>
            <p:nvSpPr>
              <p:cNvPr id="453" name="Freeform 7546"/>
              <p:cNvSpPr>
                <a:spLocks/>
              </p:cNvSpPr>
              <p:nvPr/>
            </p:nvSpPr>
            <p:spPr bwMode="auto">
              <a:xfrm>
                <a:off x="6273147" y="4604816"/>
                <a:ext cx="26988" cy="19050"/>
              </a:xfrm>
              <a:custGeom>
                <a:avLst/>
                <a:gdLst>
                  <a:gd name="T0" fmla="*/ 0 w 17"/>
                  <a:gd name="T1" fmla="*/ 0 h 12"/>
                  <a:gd name="T2" fmla="*/ 23813 w 17"/>
                  <a:gd name="T3" fmla="*/ 0 h 12"/>
                  <a:gd name="T4" fmla="*/ 14288 w 17"/>
                  <a:gd name="T5" fmla="*/ 0 h 12"/>
                  <a:gd name="T6" fmla="*/ 14288 w 17"/>
                  <a:gd name="T7" fmla="*/ 19050 h 12"/>
                  <a:gd name="T8" fmla="*/ 3175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5" y="0"/>
                    </a:lnTo>
                    <a:lnTo>
                      <a:pt x="9" y="0"/>
                    </a:lnTo>
                    <a:lnTo>
                      <a:pt x="9" y="12"/>
                    </a:lnTo>
                    <a:lnTo>
                      <a:pt x="2" y="12"/>
                    </a:lnTo>
                    <a:lnTo>
                      <a:pt x="17" y="12"/>
                    </a:lnTo>
                  </a:path>
                </a:pathLst>
              </a:custGeom>
              <a:noFill/>
              <a:ln w="2">
                <a:solidFill>
                  <a:srgbClr val="7F7F7F"/>
                </a:solidFill>
                <a:round/>
                <a:headEnd/>
                <a:tailEnd/>
              </a:ln>
            </p:spPr>
            <p:txBody>
              <a:bodyPr/>
              <a:lstStyle/>
              <a:p>
                <a:endParaRPr lang="en-US"/>
              </a:p>
            </p:txBody>
          </p:sp>
          <p:sp>
            <p:nvSpPr>
              <p:cNvPr id="454" name="Freeform 7547"/>
              <p:cNvSpPr>
                <a:spLocks/>
              </p:cNvSpPr>
              <p:nvPr/>
            </p:nvSpPr>
            <p:spPr bwMode="auto">
              <a:xfrm>
                <a:off x="6287434" y="4609579"/>
                <a:ext cx="26988" cy="20638"/>
              </a:xfrm>
              <a:custGeom>
                <a:avLst/>
                <a:gdLst>
                  <a:gd name="T0" fmla="*/ 0 w 17"/>
                  <a:gd name="T1" fmla="*/ 0 h 13"/>
                  <a:gd name="T2" fmla="*/ 23813 w 17"/>
                  <a:gd name="T3" fmla="*/ 0 h 13"/>
                  <a:gd name="T4" fmla="*/ 12700 w 17"/>
                  <a:gd name="T5" fmla="*/ 0 h 13"/>
                  <a:gd name="T6" fmla="*/ 12700 w 17"/>
                  <a:gd name="T7" fmla="*/ 20638 h 13"/>
                  <a:gd name="T8" fmla="*/ 1588 w 17"/>
                  <a:gd name="T9" fmla="*/ 20638 h 13"/>
                  <a:gd name="T10" fmla="*/ 26988 w 17"/>
                  <a:gd name="T11" fmla="*/ 20638 h 13"/>
                  <a:gd name="T12" fmla="*/ 0 60000 65536"/>
                  <a:gd name="T13" fmla="*/ 0 60000 65536"/>
                  <a:gd name="T14" fmla="*/ 0 60000 65536"/>
                  <a:gd name="T15" fmla="*/ 0 60000 65536"/>
                  <a:gd name="T16" fmla="*/ 0 60000 65536"/>
                  <a:gd name="T17" fmla="*/ 0 60000 65536"/>
                  <a:gd name="T18" fmla="*/ 0 w 17"/>
                  <a:gd name="T19" fmla="*/ 0 h 13"/>
                  <a:gd name="T20" fmla="*/ 17 w 1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7" h="13">
                    <a:moveTo>
                      <a:pt x="0" y="0"/>
                    </a:moveTo>
                    <a:lnTo>
                      <a:pt x="15" y="0"/>
                    </a:lnTo>
                    <a:lnTo>
                      <a:pt x="8" y="0"/>
                    </a:lnTo>
                    <a:lnTo>
                      <a:pt x="8" y="13"/>
                    </a:lnTo>
                    <a:lnTo>
                      <a:pt x="1" y="13"/>
                    </a:lnTo>
                    <a:lnTo>
                      <a:pt x="17" y="13"/>
                    </a:lnTo>
                  </a:path>
                </a:pathLst>
              </a:custGeom>
              <a:noFill/>
              <a:ln w="2">
                <a:solidFill>
                  <a:srgbClr val="7F7F7F"/>
                </a:solidFill>
                <a:round/>
                <a:headEnd/>
                <a:tailEnd/>
              </a:ln>
            </p:spPr>
            <p:txBody>
              <a:bodyPr/>
              <a:lstStyle/>
              <a:p>
                <a:endParaRPr lang="en-US"/>
              </a:p>
            </p:txBody>
          </p:sp>
          <p:sp>
            <p:nvSpPr>
              <p:cNvPr id="455" name="Freeform 7548"/>
              <p:cNvSpPr>
                <a:spLocks/>
              </p:cNvSpPr>
              <p:nvPr/>
            </p:nvSpPr>
            <p:spPr bwMode="auto">
              <a:xfrm>
                <a:off x="6303309" y="4619104"/>
                <a:ext cx="26988" cy="22225"/>
              </a:xfrm>
              <a:custGeom>
                <a:avLst/>
                <a:gdLst>
                  <a:gd name="T0" fmla="*/ 0 w 17"/>
                  <a:gd name="T1" fmla="*/ 0 h 14"/>
                  <a:gd name="T2" fmla="*/ 25400 w 17"/>
                  <a:gd name="T3" fmla="*/ 0 h 14"/>
                  <a:gd name="T4" fmla="*/ 14288 w 17"/>
                  <a:gd name="T5" fmla="*/ 0 h 14"/>
                  <a:gd name="T6" fmla="*/ 14288 w 17"/>
                  <a:gd name="T7" fmla="*/ 22225 h 14"/>
                  <a:gd name="T8" fmla="*/ 3175 w 17"/>
                  <a:gd name="T9" fmla="*/ 22225 h 14"/>
                  <a:gd name="T10" fmla="*/ 26988 w 17"/>
                  <a:gd name="T11" fmla="*/ 22225 h 14"/>
                  <a:gd name="T12" fmla="*/ 0 60000 65536"/>
                  <a:gd name="T13" fmla="*/ 0 60000 65536"/>
                  <a:gd name="T14" fmla="*/ 0 60000 65536"/>
                  <a:gd name="T15" fmla="*/ 0 60000 65536"/>
                  <a:gd name="T16" fmla="*/ 0 60000 65536"/>
                  <a:gd name="T17" fmla="*/ 0 60000 65536"/>
                  <a:gd name="T18" fmla="*/ 0 w 17"/>
                  <a:gd name="T19" fmla="*/ 0 h 14"/>
                  <a:gd name="T20" fmla="*/ 17 w 1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7" h="14">
                    <a:moveTo>
                      <a:pt x="0" y="0"/>
                    </a:moveTo>
                    <a:lnTo>
                      <a:pt x="16" y="0"/>
                    </a:lnTo>
                    <a:lnTo>
                      <a:pt x="9" y="0"/>
                    </a:lnTo>
                    <a:lnTo>
                      <a:pt x="9" y="14"/>
                    </a:lnTo>
                    <a:lnTo>
                      <a:pt x="2" y="14"/>
                    </a:lnTo>
                    <a:lnTo>
                      <a:pt x="17" y="14"/>
                    </a:lnTo>
                  </a:path>
                </a:pathLst>
              </a:custGeom>
              <a:noFill/>
              <a:ln w="2">
                <a:solidFill>
                  <a:srgbClr val="7F7F7F"/>
                </a:solidFill>
                <a:round/>
                <a:headEnd/>
                <a:tailEnd/>
              </a:ln>
            </p:spPr>
            <p:txBody>
              <a:bodyPr/>
              <a:lstStyle/>
              <a:p>
                <a:endParaRPr lang="en-US"/>
              </a:p>
            </p:txBody>
          </p:sp>
          <p:sp>
            <p:nvSpPr>
              <p:cNvPr id="456" name="Freeform 7549"/>
              <p:cNvSpPr>
                <a:spLocks/>
              </p:cNvSpPr>
              <p:nvPr/>
            </p:nvSpPr>
            <p:spPr bwMode="auto">
              <a:xfrm>
                <a:off x="6319184" y="4627041"/>
                <a:ext cx="28575" cy="22225"/>
              </a:xfrm>
              <a:custGeom>
                <a:avLst/>
                <a:gdLst>
                  <a:gd name="T0" fmla="*/ 0 w 18"/>
                  <a:gd name="T1" fmla="*/ 0 h 14"/>
                  <a:gd name="T2" fmla="*/ 25400 w 18"/>
                  <a:gd name="T3" fmla="*/ 0 h 14"/>
                  <a:gd name="T4" fmla="*/ 14288 w 18"/>
                  <a:gd name="T5" fmla="*/ 0 h 14"/>
                  <a:gd name="T6" fmla="*/ 14288 w 18"/>
                  <a:gd name="T7" fmla="*/ 22225 h 14"/>
                  <a:gd name="T8" fmla="*/ 3175 w 18"/>
                  <a:gd name="T9" fmla="*/ 22225 h 14"/>
                  <a:gd name="T10" fmla="*/ 28575 w 18"/>
                  <a:gd name="T11" fmla="*/ 22225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0" y="0"/>
                    </a:moveTo>
                    <a:lnTo>
                      <a:pt x="16" y="0"/>
                    </a:lnTo>
                    <a:lnTo>
                      <a:pt x="9" y="0"/>
                    </a:lnTo>
                    <a:lnTo>
                      <a:pt x="9" y="14"/>
                    </a:lnTo>
                    <a:lnTo>
                      <a:pt x="2" y="14"/>
                    </a:lnTo>
                    <a:lnTo>
                      <a:pt x="18" y="14"/>
                    </a:lnTo>
                  </a:path>
                </a:pathLst>
              </a:custGeom>
              <a:noFill/>
              <a:ln w="2">
                <a:solidFill>
                  <a:srgbClr val="7F7F7F"/>
                </a:solidFill>
                <a:round/>
                <a:headEnd/>
                <a:tailEnd/>
              </a:ln>
            </p:spPr>
            <p:txBody>
              <a:bodyPr/>
              <a:lstStyle/>
              <a:p>
                <a:endParaRPr lang="en-US"/>
              </a:p>
            </p:txBody>
          </p:sp>
          <p:sp>
            <p:nvSpPr>
              <p:cNvPr id="457" name="Freeform 7550"/>
              <p:cNvSpPr>
                <a:spLocks/>
              </p:cNvSpPr>
              <p:nvPr/>
            </p:nvSpPr>
            <p:spPr bwMode="auto">
              <a:xfrm>
                <a:off x="6336647" y="4631804"/>
                <a:ext cx="26988" cy="22225"/>
              </a:xfrm>
              <a:custGeom>
                <a:avLst/>
                <a:gdLst>
                  <a:gd name="T0" fmla="*/ 0 w 17"/>
                  <a:gd name="T1" fmla="*/ 0 h 14"/>
                  <a:gd name="T2" fmla="*/ 25400 w 17"/>
                  <a:gd name="T3" fmla="*/ 0 h 14"/>
                  <a:gd name="T4" fmla="*/ 14288 w 17"/>
                  <a:gd name="T5" fmla="*/ 0 h 14"/>
                  <a:gd name="T6" fmla="*/ 14288 w 17"/>
                  <a:gd name="T7" fmla="*/ 22225 h 14"/>
                  <a:gd name="T8" fmla="*/ 3175 w 17"/>
                  <a:gd name="T9" fmla="*/ 22225 h 14"/>
                  <a:gd name="T10" fmla="*/ 26988 w 17"/>
                  <a:gd name="T11" fmla="*/ 22225 h 14"/>
                  <a:gd name="T12" fmla="*/ 0 60000 65536"/>
                  <a:gd name="T13" fmla="*/ 0 60000 65536"/>
                  <a:gd name="T14" fmla="*/ 0 60000 65536"/>
                  <a:gd name="T15" fmla="*/ 0 60000 65536"/>
                  <a:gd name="T16" fmla="*/ 0 60000 65536"/>
                  <a:gd name="T17" fmla="*/ 0 60000 65536"/>
                  <a:gd name="T18" fmla="*/ 0 w 17"/>
                  <a:gd name="T19" fmla="*/ 0 h 14"/>
                  <a:gd name="T20" fmla="*/ 17 w 1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7" h="14">
                    <a:moveTo>
                      <a:pt x="0" y="0"/>
                    </a:moveTo>
                    <a:lnTo>
                      <a:pt x="16" y="0"/>
                    </a:lnTo>
                    <a:lnTo>
                      <a:pt x="9" y="0"/>
                    </a:lnTo>
                    <a:lnTo>
                      <a:pt x="9" y="14"/>
                    </a:lnTo>
                    <a:lnTo>
                      <a:pt x="2" y="14"/>
                    </a:lnTo>
                    <a:lnTo>
                      <a:pt x="17" y="14"/>
                    </a:lnTo>
                  </a:path>
                </a:pathLst>
              </a:custGeom>
              <a:noFill/>
              <a:ln w="2">
                <a:solidFill>
                  <a:srgbClr val="7F7F7F"/>
                </a:solidFill>
                <a:round/>
                <a:headEnd/>
                <a:tailEnd/>
              </a:ln>
            </p:spPr>
            <p:txBody>
              <a:bodyPr/>
              <a:lstStyle/>
              <a:p>
                <a:endParaRPr lang="en-US"/>
              </a:p>
            </p:txBody>
          </p:sp>
          <p:sp>
            <p:nvSpPr>
              <p:cNvPr id="458" name="Freeform 7551"/>
              <p:cNvSpPr>
                <a:spLocks/>
              </p:cNvSpPr>
              <p:nvPr/>
            </p:nvSpPr>
            <p:spPr bwMode="auto">
              <a:xfrm>
                <a:off x="6350934" y="4641329"/>
                <a:ext cx="26988" cy="22225"/>
              </a:xfrm>
              <a:custGeom>
                <a:avLst/>
                <a:gdLst>
                  <a:gd name="T0" fmla="*/ 0 w 17"/>
                  <a:gd name="T1" fmla="*/ 0 h 14"/>
                  <a:gd name="T2" fmla="*/ 23813 w 17"/>
                  <a:gd name="T3" fmla="*/ 0 h 14"/>
                  <a:gd name="T4" fmla="*/ 12700 w 17"/>
                  <a:gd name="T5" fmla="*/ 0 h 14"/>
                  <a:gd name="T6" fmla="*/ 12700 w 17"/>
                  <a:gd name="T7" fmla="*/ 22225 h 14"/>
                  <a:gd name="T8" fmla="*/ 1588 w 17"/>
                  <a:gd name="T9" fmla="*/ 22225 h 14"/>
                  <a:gd name="T10" fmla="*/ 26988 w 17"/>
                  <a:gd name="T11" fmla="*/ 22225 h 14"/>
                  <a:gd name="T12" fmla="*/ 0 60000 65536"/>
                  <a:gd name="T13" fmla="*/ 0 60000 65536"/>
                  <a:gd name="T14" fmla="*/ 0 60000 65536"/>
                  <a:gd name="T15" fmla="*/ 0 60000 65536"/>
                  <a:gd name="T16" fmla="*/ 0 60000 65536"/>
                  <a:gd name="T17" fmla="*/ 0 60000 65536"/>
                  <a:gd name="T18" fmla="*/ 0 w 17"/>
                  <a:gd name="T19" fmla="*/ 0 h 14"/>
                  <a:gd name="T20" fmla="*/ 17 w 1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7" h="14">
                    <a:moveTo>
                      <a:pt x="0" y="0"/>
                    </a:moveTo>
                    <a:lnTo>
                      <a:pt x="15" y="0"/>
                    </a:lnTo>
                    <a:lnTo>
                      <a:pt x="8" y="0"/>
                    </a:lnTo>
                    <a:lnTo>
                      <a:pt x="8" y="14"/>
                    </a:lnTo>
                    <a:lnTo>
                      <a:pt x="1" y="14"/>
                    </a:lnTo>
                    <a:lnTo>
                      <a:pt x="17" y="14"/>
                    </a:lnTo>
                  </a:path>
                </a:pathLst>
              </a:custGeom>
              <a:noFill/>
              <a:ln w="2">
                <a:solidFill>
                  <a:srgbClr val="7F7F7F"/>
                </a:solidFill>
                <a:round/>
                <a:headEnd/>
                <a:tailEnd/>
              </a:ln>
            </p:spPr>
            <p:txBody>
              <a:bodyPr/>
              <a:lstStyle/>
              <a:p>
                <a:endParaRPr lang="en-US"/>
              </a:p>
            </p:txBody>
          </p:sp>
          <p:sp>
            <p:nvSpPr>
              <p:cNvPr id="459" name="Freeform 7552"/>
              <p:cNvSpPr>
                <a:spLocks/>
              </p:cNvSpPr>
              <p:nvPr/>
            </p:nvSpPr>
            <p:spPr bwMode="auto">
              <a:xfrm>
                <a:off x="6366809" y="4649266"/>
                <a:ext cx="28575" cy="22225"/>
              </a:xfrm>
              <a:custGeom>
                <a:avLst/>
                <a:gdLst>
                  <a:gd name="T0" fmla="*/ 0 w 18"/>
                  <a:gd name="T1" fmla="*/ 0 h 14"/>
                  <a:gd name="T2" fmla="*/ 25400 w 18"/>
                  <a:gd name="T3" fmla="*/ 0 h 14"/>
                  <a:gd name="T4" fmla="*/ 14288 w 18"/>
                  <a:gd name="T5" fmla="*/ 0 h 14"/>
                  <a:gd name="T6" fmla="*/ 14288 w 18"/>
                  <a:gd name="T7" fmla="*/ 22225 h 14"/>
                  <a:gd name="T8" fmla="*/ 3175 w 18"/>
                  <a:gd name="T9" fmla="*/ 22225 h 14"/>
                  <a:gd name="T10" fmla="*/ 28575 w 18"/>
                  <a:gd name="T11" fmla="*/ 22225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0" y="0"/>
                    </a:moveTo>
                    <a:lnTo>
                      <a:pt x="16" y="0"/>
                    </a:lnTo>
                    <a:lnTo>
                      <a:pt x="9" y="0"/>
                    </a:lnTo>
                    <a:lnTo>
                      <a:pt x="9" y="14"/>
                    </a:lnTo>
                    <a:lnTo>
                      <a:pt x="2" y="14"/>
                    </a:lnTo>
                    <a:lnTo>
                      <a:pt x="18" y="14"/>
                    </a:lnTo>
                  </a:path>
                </a:pathLst>
              </a:custGeom>
              <a:noFill/>
              <a:ln w="2">
                <a:solidFill>
                  <a:srgbClr val="7F7F7F"/>
                </a:solidFill>
                <a:round/>
                <a:headEnd/>
                <a:tailEnd/>
              </a:ln>
            </p:spPr>
            <p:txBody>
              <a:bodyPr/>
              <a:lstStyle/>
              <a:p>
                <a:endParaRPr lang="en-US"/>
              </a:p>
            </p:txBody>
          </p:sp>
          <p:sp>
            <p:nvSpPr>
              <p:cNvPr id="460" name="Freeform 7553"/>
              <p:cNvSpPr>
                <a:spLocks/>
              </p:cNvSpPr>
              <p:nvPr/>
            </p:nvSpPr>
            <p:spPr bwMode="auto">
              <a:xfrm>
                <a:off x="6384272" y="4657204"/>
                <a:ext cx="26988" cy="22225"/>
              </a:xfrm>
              <a:custGeom>
                <a:avLst/>
                <a:gdLst>
                  <a:gd name="T0" fmla="*/ 0 w 17"/>
                  <a:gd name="T1" fmla="*/ 0 h 14"/>
                  <a:gd name="T2" fmla="*/ 23813 w 17"/>
                  <a:gd name="T3" fmla="*/ 0 h 14"/>
                  <a:gd name="T4" fmla="*/ 12700 w 17"/>
                  <a:gd name="T5" fmla="*/ 0 h 14"/>
                  <a:gd name="T6" fmla="*/ 12700 w 17"/>
                  <a:gd name="T7" fmla="*/ 22225 h 14"/>
                  <a:gd name="T8" fmla="*/ 1588 w 17"/>
                  <a:gd name="T9" fmla="*/ 22225 h 14"/>
                  <a:gd name="T10" fmla="*/ 26988 w 17"/>
                  <a:gd name="T11" fmla="*/ 22225 h 14"/>
                  <a:gd name="T12" fmla="*/ 0 60000 65536"/>
                  <a:gd name="T13" fmla="*/ 0 60000 65536"/>
                  <a:gd name="T14" fmla="*/ 0 60000 65536"/>
                  <a:gd name="T15" fmla="*/ 0 60000 65536"/>
                  <a:gd name="T16" fmla="*/ 0 60000 65536"/>
                  <a:gd name="T17" fmla="*/ 0 60000 65536"/>
                  <a:gd name="T18" fmla="*/ 0 w 17"/>
                  <a:gd name="T19" fmla="*/ 0 h 14"/>
                  <a:gd name="T20" fmla="*/ 17 w 1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7" h="14">
                    <a:moveTo>
                      <a:pt x="0" y="0"/>
                    </a:moveTo>
                    <a:lnTo>
                      <a:pt x="15" y="0"/>
                    </a:lnTo>
                    <a:lnTo>
                      <a:pt x="8" y="0"/>
                    </a:lnTo>
                    <a:lnTo>
                      <a:pt x="8" y="14"/>
                    </a:lnTo>
                    <a:lnTo>
                      <a:pt x="1" y="14"/>
                    </a:lnTo>
                    <a:lnTo>
                      <a:pt x="17" y="14"/>
                    </a:lnTo>
                  </a:path>
                </a:pathLst>
              </a:custGeom>
              <a:noFill/>
              <a:ln w="2">
                <a:solidFill>
                  <a:srgbClr val="7F7F7F"/>
                </a:solidFill>
                <a:round/>
                <a:headEnd/>
                <a:tailEnd/>
              </a:ln>
            </p:spPr>
            <p:txBody>
              <a:bodyPr/>
              <a:lstStyle/>
              <a:p>
                <a:endParaRPr lang="en-US"/>
              </a:p>
            </p:txBody>
          </p:sp>
          <p:sp>
            <p:nvSpPr>
              <p:cNvPr id="461" name="Freeform 7554"/>
              <p:cNvSpPr>
                <a:spLocks/>
              </p:cNvSpPr>
              <p:nvPr/>
            </p:nvSpPr>
            <p:spPr bwMode="auto">
              <a:xfrm>
                <a:off x="6400147" y="4663554"/>
                <a:ext cx="28575" cy="22225"/>
              </a:xfrm>
              <a:custGeom>
                <a:avLst/>
                <a:gdLst>
                  <a:gd name="T0" fmla="*/ 0 w 18"/>
                  <a:gd name="T1" fmla="*/ 0 h 14"/>
                  <a:gd name="T2" fmla="*/ 25400 w 18"/>
                  <a:gd name="T3" fmla="*/ 0 h 14"/>
                  <a:gd name="T4" fmla="*/ 14288 w 18"/>
                  <a:gd name="T5" fmla="*/ 0 h 14"/>
                  <a:gd name="T6" fmla="*/ 14288 w 18"/>
                  <a:gd name="T7" fmla="*/ 22225 h 14"/>
                  <a:gd name="T8" fmla="*/ 3175 w 18"/>
                  <a:gd name="T9" fmla="*/ 22225 h 14"/>
                  <a:gd name="T10" fmla="*/ 28575 w 18"/>
                  <a:gd name="T11" fmla="*/ 22225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0" y="0"/>
                    </a:moveTo>
                    <a:lnTo>
                      <a:pt x="16" y="0"/>
                    </a:lnTo>
                    <a:lnTo>
                      <a:pt x="9" y="0"/>
                    </a:lnTo>
                    <a:lnTo>
                      <a:pt x="9" y="14"/>
                    </a:lnTo>
                    <a:lnTo>
                      <a:pt x="2" y="14"/>
                    </a:lnTo>
                    <a:lnTo>
                      <a:pt x="18" y="14"/>
                    </a:lnTo>
                  </a:path>
                </a:pathLst>
              </a:custGeom>
              <a:noFill/>
              <a:ln w="2">
                <a:solidFill>
                  <a:srgbClr val="7F7F7F"/>
                </a:solidFill>
                <a:round/>
                <a:headEnd/>
                <a:tailEnd/>
              </a:ln>
            </p:spPr>
            <p:txBody>
              <a:bodyPr/>
              <a:lstStyle/>
              <a:p>
                <a:endParaRPr lang="en-US"/>
              </a:p>
            </p:txBody>
          </p:sp>
          <p:sp>
            <p:nvSpPr>
              <p:cNvPr id="462" name="Freeform 7555"/>
              <p:cNvSpPr>
                <a:spLocks/>
              </p:cNvSpPr>
              <p:nvPr/>
            </p:nvSpPr>
            <p:spPr bwMode="auto">
              <a:xfrm>
                <a:off x="6414434" y="4668316"/>
                <a:ext cx="26988" cy="22225"/>
              </a:xfrm>
              <a:custGeom>
                <a:avLst/>
                <a:gdLst>
                  <a:gd name="T0" fmla="*/ 0 w 17"/>
                  <a:gd name="T1" fmla="*/ 0 h 14"/>
                  <a:gd name="T2" fmla="*/ 25400 w 17"/>
                  <a:gd name="T3" fmla="*/ 0 h 14"/>
                  <a:gd name="T4" fmla="*/ 14288 w 17"/>
                  <a:gd name="T5" fmla="*/ 0 h 14"/>
                  <a:gd name="T6" fmla="*/ 14288 w 17"/>
                  <a:gd name="T7" fmla="*/ 22225 h 14"/>
                  <a:gd name="T8" fmla="*/ 3175 w 17"/>
                  <a:gd name="T9" fmla="*/ 22225 h 14"/>
                  <a:gd name="T10" fmla="*/ 26988 w 17"/>
                  <a:gd name="T11" fmla="*/ 22225 h 14"/>
                  <a:gd name="T12" fmla="*/ 0 60000 65536"/>
                  <a:gd name="T13" fmla="*/ 0 60000 65536"/>
                  <a:gd name="T14" fmla="*/ 0 60000 65536"/>
                  <a:gd name="T15" fmla="*/ 0 60000 65536"/>
                  <a:gd name="T16" fmla="*/ 0 60000 65536"/>
                  <a:gd name="T17" fmla="*/ 0 60000 65536"/>
                  <a:gd name="T18" fmla="*/ 0 w 17"/>
                  <a:gd name="T19" fmla="*/ 0 h 14"/>
                  <a:gd name="T20" fmla="*/ 17 w 1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7" h="14">
                    <a:moveTo>
                      <a:pt x="0" y="0"/>
                    </a:moveTo>
                    <a:lnTo>
                      <a:pt x="16" y="0"/>
                    </a:lnTo>
                    <a:lnTo>
                      <a:pt x="9" y="0"/>
                    </a:lnTo>
                    <a:lnTo>
                      <a:pt x="9" y="14"/>
                    </a:lnTo>
                    <a:lnTo>
                      <a:pt x="2" y="14"/>
                    </a:lnTo>
                    <a:lnTo>
                      <a:pt x="17" y="14"/>
                    </a:lnTo>
                  </a:path>
                </a:pathLst>
              </a:custGeom>
              <a:noFill/>
              <a:ln w="2">
                <a:solidFill>
                  <a:srgbClr val="7F7F7F"/>
                </a:solidFill>
                <a:round/>
                <a:headEnd/>
                <a:tailEnd/>
              </a:ln>
            </p:spPr>
            <p:txBody>
              <a:bodyPr/>
              <a:lstStyle/>
              <a:p>
                <a:endParaRPr lang="en-US"/>
              </a:p>
            </p:txBody>
          </p:sp>
          <p:sp>
            <p:nvSpPr>
              <p:cNvPr id="463" name="Freeform 7556"/>
              <p:cNvSpPr>
                <a:spLocks/>
              </p:cNvSpPr>
              <p:nvPr/>
            </p:nvSpPr>
            <p:spPr bwMode="auto">
              <a:xfrm>
                <a:off x="6430309" y="4676254"/>
                <a:ext cx="28575" cy="22225"/>
              </a:xfrm>
              <a:custGeom>
                <a:avLst/>
                <a:gdLst>
                  <a:gd name="T0" fmla="*/ 0 w 18"/>
                  <a:gd name="T1" fmla="*/ 0 h 14"/>
                  <a:gd name="T2" fmla="*/ 25400 w 18"/>
                  <a:gd name="T3" fmla="*/ 0 h 14"/>
                  <a:gd name="T4" fmla="*/ 14288 w 18"/>
                  <a:gd name="T5" fmla="*/ 0 h 14"/>
                  <a:gd name="T6" fmla="*/ 14288 w 18"/>
                  <a:gd name="T7" fmla="*/ 22225 h 14"/>
                  <a:gd name="T8" fmla="*/ 3175 w 18"/>
                  <a:gd name="T9" fmla="*/ 22225 h 14"/>
                  <a:gd name="T10" fmla="*/ 28575 w 18"/>
                  <a:gd name="T11" fmla="*/ 22225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0" y="0"/>
                    </a:moveTo>
                    <a:lnTo>
                      <a:pt x="16" y="0"/>
                    </a:lnTo>
                    <a:lnTo>
                      <a:pt x="9" y="0"/>
                    </a:lnTo>
                    <a:lnTo>
                      <a:pt x="9" y="14"/>
                    </a:lnTo>
                    <a:lnTo>
                      <a:pt x="2" y="14"/>
                    </a:lnTo>
                    <a:lnTo>
                      <a:pt x="18" y="14"/>
                    </a:lnTo>
                  </a:path>
                </a:pathLst>
              </a:custGeom>
              <a:noFill/>
              <a:ln w="2">
                <a:solidFill>
                  <a:srgbClr val="7F7F7F"/>
                </a:solidFill>
                <a:round/>
                <a:headEnd/>
                <a:tailEnd/>
              </a:ln>
            </p:spPr>
            <p:txBody>
              <a:bodyPr/>
              <a:lstStyle/>
              <a:p>
                <a:endParaRPr lang="en-US"/>
              </a:p>
            </p:txBody>
          </p:sp>
          <p:sp>
            <p:nvSpPr>
              <p:cNvPr id="464" name="Freeform 7557"/>
              <p:cNvSpPr>
                <a:spLocks/>
              </p:cNvSpPr>
              <p:nvPr/>
            </p:nvSpPr>
            <p:spPr bwMode="auto">
              <a:xfrm>
                <a:off x="6447772" y="4685779"/>
                <a:ext cx="26988" cy="23813"/>
              </a:xfrm>
              <a:custGeom>
                <a:avLst/>
                <a:gdLst>
                  <a:gd name="T0" fmla="*/ 0 w 17"/>
                  <a:gd name="T1" fmla="*/ 0 h 15"/>
                  <a:gd name="T2" fmla="*/ 23813 w 17"/>
                  <a:gd name="T3" fmla="*/ 0 h 15"/>
                  <a:gd name="T4" fmla="*/ 14288 w 17"/>
                  <a:gd name="T5" fmla="*/ 0 h 15"/>
                  <a:gd name="T6" fmla="*/ 14288 w 17"/>
                  <a:gd name="T7" fmla="*/ 23813 h 15"/>
                  <a:gd name="T8" fmla="*/ 3175 w 17"/>
                  <a:gd name="T9" fmla="*/ 23813 h 15"/>
                  <a:gd name="T10" fmla="*/ 26988 w 17"/>
                  <a:gd name="T11" fmla="*/ 23813 h 15"/>
                  <a:gd name="T12" fmla="*/ 0 60000 65536"/>
                  <a:gd name="T13" fmla="*/ 0 60000 65536"/>
                  <a:gd name="T14" fmla="*/ 0 60000 65536"/>
                  <a:gd name="T15" fmla="*/ 0 60000 65536"/>
                  <a:gd name="T16" fmla="*/ 0 60000 65536"/>
                  <a:gd name="T17" fmla="*/ 0 60000 65536"/>
                  <a:gd name="T18" fmla="*/ 0 w 17"/>
                  <a:gd name="T19" fmla="*/ 0 h 15"/>
                  <a:gd name="T20" fmla="*/ 17 w 1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7" h="15">
                    <a:moveTo>
                      <a:pt x="0" y="0"/>
                    </a:moveTo>
                    <a:lnTo>
                      <a:pt x="15" y="0"/>
                    </a:lnTo>
                    <a:lnTo>
                      <a:pt x="9" y="0"/>
                    </a:lnTo>
                    <a:lnTo>
                      <a:pt x="9" y="15"/>
                    </a:lnTo>
                    <a:lnTo>
                      <a:pt x="2" y="15"/>
                    </a:lnTo>
                    <a:lnTo>
                      <a:pt x="17" y="15"/>
                    </a:lnTo>
                  </a:path>
                </a:pathLst>
              </a:custGeom>
              <a:noFill/>
              <a:ln w="2">
                <a:solidFill>
                  <a:srgbClr val="7F7F7F"/>
                </a:solidFill>
                <a:round/>
                <a:headEnd/>
                <a:tailEnd/>
              </a:ln>
            </p:spPr>
            <p:txBody>
              <a:bodyPr/>
              <a:lstStyle/>
              <a:p>
                <a:endParaRPr lang="en-US"/>
              </a:p>
            </p:txBody>
          </p:sp>
          <p:sp>
            <p:nvSpPr>
              <p:cNvPr id="465" name="Freeform 7558"/>
              <p:cNvSpPr>
                <a:spLocks/>
              </p:cNvSpPr>
              <p:nvPr/>
            </p:nvSpPr>
            <p:spPr bwMode="auto">
              <a:xfrm>
                <a:off x="6463647" y="4690541"/>
                <a:ext cx="28575" cy="25400"/>
              </a:xfrm>
              <a:custGeom>
                <a:avLst/>
                <a:gdLst>
                  <a:gd name="T0" fmla="*/ 0 w 18"/>
                  <a:gd name="T1" fmla="*/ 0 h 16"/>
                  <a:gd name="T2" fmla="*/ 25400 w 18"/>
                  <a:gd name="T3" fmla="*/ 0 h 16"/>
                  <a:gd name="T4" fmla="*/ 14288 w 18"/>
                  <a:gd name="T5" fmla="*/ 0 h 16"/>
                  <a:gd name="T6" fmla="*/ 14288 w 18"/>
                  <a:gd name="T7" fmla="*/ 25400 h 16"/>
                  <a:gd name="T8" fmla="*/ 3175 w 18"/>
                  <a:gd name="T9" fmla="*/ 25400 h 16"/>
                  <a:gd name="T10" fmla="*/ 28575 w 18"/>
                  <a:gd name="T11" fmla="*/ 25400 h 16"/>
                  <a:gd name="T12" fmla="*/ 0 60000 65536"/>
                  <a:gd name="T13" fmla="*/ 0 60000 65536"/>
                  <a:gd name="T14" fmla="*/ 0 60000 65536"/>
                  <a:gd name="T15" fmla="*/ 0 60000 65536"/>
                  <a:gd name="T16" fmla="*/ 0 60000 65536"/>
                  <a:gd name="T17" fmla="*/ 0 60000 65536"/>
                  <a:gd name="T18" fmla="*/ 0 w 18"/>
                  <a:gd name="T19" fmla="*/ 0 h 16"/>
                  <a:gd name="T20" fmla="*/ 18 w 1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8" h="16">
                    <a:moveTo>
                      <a:pt x="0" y="0"/>
                    </a:moveTo>
                    <a:lnTo>
                      <a:pt x="16" y="0"/>
                    </a:lnTo>
                    <a:lnTo>
                      <a:pt x="9" y="0"/>
                    </a:lnTo>
                    <a:lnTo>
                      <a:pt x="9" y="16"/>
                    </a:lnTo>
                    <a:lnTo>
                      <a:pt x="2" y="16"/>
                    </a:lnTo>
                    <a:lnTo>
                      <a:pt x="18" y="16"/>
                    </a:lnTo>
                  </a:path>
                </a:pathLst>
              </a:custGeom>
              <a:noFill/>
              <a:ln w="2">
                <a:solidFill>
                  <a:srgbClr val="7F7F7F"/>
                </a:solidFill>
                <a:round/>
                <a:headEnd/>
                <a:tailEnd/>
              </a:ln>
            </p:spPr>
            <p:txBody>
              <a:bodyPr/>
              <a:lstStyle/>
              <a:p>
                <a:endParaRPr lang="en-US"/>
              </a:p>
            </p:txBody>
          </p:sp>
          <p:sp>
            <p:nvSpPr>
              <p:cNvPr id="466" name="Freeform 7559"/>
              <p:cNvSpPr>
                <a:spLocks/>
              </p:cNvSpPr>
              <p:nvPr/>
            </p:nvSpPr>
            <p:spPr bwMode="auto">
              <a:xfrm>
                <a:off x="6481109" y="4698479"/>
                <a:ext cx="26988" cy="25400"/>
              </a:xfrm>
              <a:custGeom>
                <a:avLst/>
                <a:gdLst>
                  <a:gd name="T0" fmla="*/ 0 w 17"/>
                  <a:gd name="T1" fmla="*/ 0 h 16"/>
                  <a:gd name="T2" fmla="*/ 23813 w 17"/>
                  <a:gd name="T3" fmla="*/ 0 h 16"/>
                  <a:gd name="T4" fmla="*/ 12700 w 17"/>
                  <a:gd name="T5" fmla="*/ 0 h 16"/>
                  <a:gd name="T6" fmla="*/ 12700 w 17"/>
                  <a:gd name="T7" fmla="*/ 25400 h 16"/>
                  <a:gd name="T8" fmla="*/ 1588 w 17"/>
                  <a:gd name="T9" fmla="*/ 25400 h 16"/>
                  <a:gd name="T10" fmla="*/ 26988 w 17"/>
                  <a:gd name="T11" fmla="*/ 25400 h 16"/>
                  <a:gd name="T12" fmla="*/ 0 60000 65536"/>
                  <a:gd name="T13" fmla="*/ 0 60000 65536"/>
                  <a:gd name="T14" fmla="*/ 0 60000 65536"/>
                  <a:gd name="T15" fmla="*/ 0 60000 65536"/>
                  <a:gd name="T16" fmla="*/ 0 60000 65536"/>
                  <a:gd name="T17" fmla="*/ 0 60000 65536"/>
                  <a:gd name="T18" fmla="*/ 0 w 17"/>
                  <a:gd name="T19" fmla="*/ 0 h 16"/>
                  <a:gd name="T20" fmla="*/ 17 w 17"/>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7" h="16">
                    <a:moveTo>
                      <a:pt x="0" y="0"/>
                    </a:moveTo>
                    <a:lnTo>
                      <a:pt x="15" y="0"/>
                    </a:lnTo>
                    <a:lnTo>
                      <a:pt x="8" y="0"/>
                    </a:lnTo>
                    <a:lnTo>
                      <a:pt x="8" y="16"/>
                    </a:lnTo>
                    <a:lnTo>
                      <a:pt x="1" y="16"/>
                    </a:lnTo>
                    <a:lnTo>
                      <a:pt x="17" y="16"/>
                    </a:lnTo>
                  </a:path>
                </a:pathLst>
              </a:custGeom>
              <a:noFill/>
              <a:ln w="2">
                <a:solidFill>
                  <a:srgbClr val="7F7F7F"/>
                </a:solidFill>
                <a:round/>
                <a:headEnd/>
                <a:tailEnd/>
              </a:ln>
            </p:spPr>
            <p:txBody>
              <a:bodyPr/>
              <a:lstStyle/>
              <a:p>
                <a:endParaRPr lang="en-US"/>
              </a:p>
            </p:txBody>
          </p:sp>
          <p:sp>
            <p:nvSpPr>
              <p:cNvPr id="467" name="Freeform 7560"/>
              <p:cNvSpPr>
                <a:spLocks/>
              </p:cNvSpPr>
              <p:nvPr/>
            </p:nvSpPr>
            <p:spPr bwMode="auto">
              <a:xfrm>
                <a:off x="6493809" y="4708004"/>
                <a:ext cx="28575" cy="23813"/>
              </a:xfrm>
              <a:custGeom>
                <a:avLst/>
                <a:gdLst>
                  <a:gd name="T0" fmla="*/ 0 w 18"/>
                  <a:gd name="T1" fmla="*/ 0 h 15"/>
                  <a:gd name="T2" fmla="*/ 25400 w 18"/>
                  <a:gd name="T3" fmla="*/ 0 h 15"/>
                  <a:gd name="T4" fmla="*/ 14288 w 18"/>
                  <a:gd name="T5" fmla="*/ 0 h 15"/>
                  <a:gd name="T6" fmla="*/ 14288 w 18"/>
                  <a:gd name="T7" fmla="*/ 23813 h 15"/>
                  <a:gd name="T8" fmla="*/ 3175 w 18"/>
                  <a:gd name="T9" fmla="*/ 23813 h 15"/>
                  <a:gd name="T10" fmla="*/ 28575 w 18"/>
                  <a:gd name="T11" fmla="*/ 23813 h 15"/>
                  <a:gd name="T12" fmla="*/ 0 60000 65536"/>
                  <a:gd name="T13" fmla="*/ 0 60000 65536"/>
                  <a:gd name="T14" fmla="*/ 0 60000 65536"/>
                  <a:gd name="T15" fmla="*/ 0 60000 65536"/>
                  <a:gd name="T16" fmla="*/ 0 60000 65536"/>
                  <a:gd name="T17" fmla="*/ 0 60000 65536"/>
                  <a:gd name="T18" fmla="*/ 0 w 18"/>
                  <a:gd name="T19" fmla="*/ 0 h 15"/>
                  <a:gd name="T20" fmla="*/ 18 w 18"/>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8" h="15">
                    <a:moveTo>
                      <a:pt x="0" y="0"/>
                    </a:moveTo>
                    <a:lnTo>
                      <a:pt x="16" y="0"/>
                    </a:lnTo>
                    <a:lnTo>
                      <a:pt x="9" y="0"/>
                    </a:lnTo>
                    <a:lnTo>
                      <a:pt x="9" y="15"/>
                    </a:lnTo>
                    <a:lnTo>
                      <a:pt x="2" y="15"/>
                    </a:lnTo>
                    <a:lnTo>
                      <a:pt x="18" y="15"/>
                    </a:lnTo>
                  </a:path>
                </a:pathLst>
              </a:custGeom>
              <a:noFill/>
              <a:ln w="2">
                <a:solidFill>
                  <a:srgbClr val="7F7F7F"/>
                </a:solidFill>
                <a:round/>
                <a:headEnd/>
                <a:tailEnd/>
              </a:ln>
            </p:spPr>
            <p:txBody>
              <a:bodyPr/>
              <a:lstStyle/>
              <a:p>
                <a:endParaRPr lang="en-US"/>
              </a:p>
            </p:txBody>
          </p:sp>
          <p:sp>
            <p:nvSpPr>
              <p:cNvPr id="468" name="Freeform 7561"/>
              <p:cNvSpPr>
                <a:spLocks/>
              </p:cNvSpPr>
              <p:nvPr/>
            </p:nvSpPr>
            <p:spPr bwMode="auto">
              <a:xfrm>
                <a:off x="6511272" y="4715941"/>
                <a:ext cx="26988" cy="23813"/>
              </a:xfrm>
              <a:custGeom>
                <a:avLst/>
                <a:gdLst>
                  <a:gd name="T0" fmla="*/ 0 w 17"/>
                  <a:gd name="T1" fmla="*/ 0 h 15"/>
                  <a:gd name="T2" fmla="*/ 25400 w 17"/>
                  <a:gd name="T3" fmla="*/ 0 h 15"/>
                  <a:gd name="T4" fmla="*/ 14288 w 17"/>
                  <a:gd name="T5" fmla="*/ 0 h 15"/>
                  <a:gd name="T6" fmla="*/ 14288 w 17"/>
                  <a:gd name="T7" fmla="*/ 23813 h 15"/>
                  <a:gd name="T8" fmla="*/ 3175 w 17"/>
                  <a:gd name="T9" fmla="*/ 23813 h 15"/>
                  <a:gd name="T10" fmla="*/ 26988 w 17"/>
                  <a:gd name="T11" fmla="*/ 23813 h 15"/>
                  <a:gd name="T12" fmla="*/ 0 60000 65536"/>
                  <a:gd name="T13" fmla="*/ 0 60000 65536"/>
                  <a:gd name="T14" fmla="*/ 0 60000 65536"/>
                  <a:gd name="T15" fmla="*/ 0 60000 65536"/>
                  <a:gd name="T16" fmla="*/ 0 60000 65536"/>
                  <a:gd name="T17" fmla="*/ 0 60000 65536"/>
                  <a:gd name="T18" fmla="*/ 0 w 17"/>
                  <a:gd name="T19" fmla="*/ 0 h 15"/>
                  <a:gd name="T20" fmla="*/ 17 w 1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7" h="15">
                    <a:moveTo>
                      <a:pt x="0" y="0"/>
                    </a:moveTo>
                    <a:lnTo>
                      <a:pt x="16" y="0"/>
                    </a:lnTo>
                    <a:lnTo>
                      <a:pt x="9" y="0"/>
                    </a:lnTo>
                    <a:lnTo>
                      <a:pt x="9" y="15"/>
                    </a:lnTo>
                    <a:lnTo>
                      <a:pt x="2" y="15"/>
                    </a:lnTo>
                    <a:lnTo>
                      <a:pt x="17" y="15"/>
                    </a:lnTo>
                  </a:path>
                </a:pathLst>
              </a:custGeom>
              <a:noFill/>
              <a:ln w="2">
                <a:solidFill>
                  <a:srgbClr val="7F7F7F"/>
                </a:solidFill>
                <a:round/>
                <a:headEnd/>
                <a:tailEnd/>
              </a:ln>
            </p:spPr>
            <p:txBody>
              <a:bodyPr/>
              <a:lstStyle/>
              <a:p>
                <a:endParaRPr lang="en-US"/>
              </a:p>
            </p:txBody>
          </p:sp>
          <p:sp>
            <p:nvSpPr>
              <p:cNvPr id="469" name="Freeform 7562"/>
              <p:cNvSpPr>
                <a:spLocks/>
              </p:cNvSpPr>
              <p:nvPr/>
            </p:nvSpPr>
            <p:spPr bwMode="auto">
              <a:xfrm>
                <a:off x="6527147" y="4723879"/>
                <a:ext cx="28575" cy="25400"/>
              </a:xfrm>
              <a:custGeom>
                <a:avLst/>
                <a:gdLst>
                  <a:gd name="T0" fmla="*/ 0 w 18"/>
                  <a:gd name="T1" fmla="*/ 0 h 16"/>
                  <a:gd name="T2" fmla="*/ 25400 w 18"/>
                  <a:gd name="T3" fmla="*/ 0 h 16"/>
                  <a:gd name="T4" fmla="*/ 14288 w 18"/>
                  <a:gd name="T5" fmla="*/ 0 h 16"/>
                  <a:gd name="T6" fmla="*/ 14288 w 18"/>
                  <a:gd name="T7" fmla="*/ 25400 h 16"/>
                  <a:gd name="T8" fmla="*/ 3175 w 18"/>
                  <a:gd name="T9" fmla="*/ 25400 h 16"/>
                  <a:gd name="T10" fmla="*/ 28575 w 18"/>
                  <a:gd name="T11" fmla="*/ 25400 h 16"/>
                  <a:gd name="T12" fmla="*/ 0 60000 65536"/>
                  <a:gd name="T13" fmla="*/ 0 60000 65536"/>
                  <a:gd name="T14" fmla="*/ 0 60000 65536"/>
                  <a:gd name="T15" fmla="*/ 0 60000 65536"/>
                  <a:gd name="T16" fmla="*/ 0 60000 65536"/>
                  <a:gd name="T17" fmla="*/ 0 60000 65536"/>
                  <a:gd name="T18" fmla="*/ 0 w 18"/>
                  <a:gd name="T19" fmla="*/ 0 h 16"/>
                  <a:gd name="T20" fmla="*/ 18 w 1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8" h="16">
                    <a:moveTo>
                      <a:pt x="0" y="0"/>
                    </a:moveTo>
                    <a:lnTo>
                      <a:pt x="16" y="0"/>
                    </a:lnTo>
                    <a:lnTo>
                      <a:pt x="9" y="0"/>
                    </a:lnTo>
                    <a:lnTo>
                      <a:pt x="9" y="16"/>
                    </a:lnTo>
                    <a:lnTo>
                      <a:pt x="2" y="16"/>
                    </a:lnTo>
                    <a:lnTo>
                      <a:pt x="18" y="16"/>
                    </a:lnTo>
                  </a:path>
                </a:pathLst>
              </a:custGeom>
              <a:noFill/>
              <a:ln w="2">
                <a:solidFill>
                  <a:srgbClr val="7F7F7F"/>
                </a:solidFill>
                <a:round/>
                <a:headEnd/>
                <a:tailEnd/>
              </a:ln>
            </p:spPr>
            <p:txBody>
              <a:bodyPr/>
              <a:lstStyle/>
              <a:p>
                <a:endParaRPr lang="en-US"/>
              </a:p>
            </p:txBody>
          </p:sp>
          <p:sp>
            <p:nvSpPr>
              <p:cNvPr id="470" name="Freeform 7563"/>
              <p:cNvSpPr>
                <a:spLocks/>
              </p:cNvSpPr>
              <p:nvPr/>
            </p:nvSpPr>
            <p:spPr bwMode="auto">
              <a:xfrm>
                <a:off x="6544609" y="4731816"/>
                <a:ext cx="26988" cy="25400"/>
              </a:xfrm>
              <a:custGeom>
                <a:avLst/>
                <a:gdLst>
                  <a:gd name="T0" fmla="*/ 0 w 17"/>
                  <a:gd name="T1" fmla="*/ 0 h 16"/>
                  <a:gd name="T2" fmla="*/ 25400 w 17"/>
                  <a:gd name="T3" fmla="*/ 0 h 16"/>
                  <a:gd name="T4" fmla="*/ 14288 w 17"/>
                  <a:gd name="T5" fmla="*/ 0 h 16"/>
                  <a:gd name="T6" fmla="*/ 14288 w 17"/>
                  <a:gd name="T7" fmla="*/ 25400 h 16"/>
                  <a:gd name="T8" fmla="*/ 3175 w 17"/>
                  <a:gd name="T9" fmla="*/ 25400 h 16"/>
                  <a:gd name="T10" fmla="*/ 26988 w 17"/>
                  <a:gd name="T11" fmla="*/ 25400 h 16"/>
                  <a:gd name="T12" fmla="*/ 0 60000 65536"/>
                  <a:gd name="T13" fmla="*/ 0 60000 65536"/>
                  <a:gd name="T14" fmla="*/ 0 60000 65536"/>
                  <a:gd name="T15" fmla="*/ 0 60000 65536"/>
                  <a:gd name="T16" fmla="*/ 0 60000 65536"/>
                  <a:gd name="T17" fmla="*/ 0 60000 65536"/>
                  <a:gd name="T18" fmla="*/ 0 w 17"/>
                  <a:gd name="T19" fmla="*/ 0 h 16"/>
                  <a:gd name="T20" fmla="*/ 17 w 17"/>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7" h="16">
                    <a:moveTo>
                      <a:pt x="0" y="0"/>
                    </a:moveTo>
                    <a:lnTo>
                      <a:pt x="16" y="0"/>
                    </a:lnTo>
                    <a:lnTo>
                      <a:pt x="9" y="0"/>
                    </a:lnTo>
                    <a:lnTo>
                      <a:pt x="9" y="16"/>
                    </a:lnTo>
                    <a:lnTo>
                      <a:pt x="2" y="16"/>
                    </a:lnTo>
                    <a:lnTo>
                      <a:pt x="17" y="16"/>
                    </a:lnTo>
                  </a:path>
                </a:pathLst>
              </a:custGeom>
              <a:noFill/>
              <a:ln w="2">
                <a:solidFill>
                  <a:srgbClr val="7F7F7F"/>
                </a:solidFill>
                <a:round/>
                <a:headEnd/>
                <a:tailEnd/>
              </a:ln>
            </p:spPr>
            <p:txBody>
              <a:bodyPr/>
              <a:lstStyle/>
              <a:p>
                <a:endParaRPr lang="en-US"/>
              </a:p>
            </p:txBody>
          </p:sp>
          <p:sp>
            <p:nvSpPr>
              <p:cNvPr id="471" name="Freeform 7564"/>
              <p:cNvSpPr>
                <a:spLocks/>
              </p:cNvSpPr>
              <p:nvPr/>
            </p:nvSpPr>
            <p:spPr bwMode="auto">
              <a:xfrm>
                <a:off x="6558897" y="4739754"/>
                <a:ext cx="26988" cy="28575"/>
              </a:xfrm>
              <a:custGeom>
                <a:avLst/>
                <a:gdLst>
                  <a:gd name="T0" fmla="*/ 0 w 17"/>
                  <a:gd name="T1" fmla="*/ 0 h 18"/>
                  <a:gd name="T2" fmla="*/ 23813 w 17"/>
                  <a:gd name="T3" fmla="*/ 0 h 18"/>
                  <a:gd name="T4" fmla="*/ 12700 w 17"/>
                  <a:gd name="T5" fmla="*/ 0 h 18"/>
                  <a:gd name="T6" fmla="*/ 12700 w 17"/>
                  <a:gd name="T7" fmla="*/ 28575 h 18"/>
                  <a:gd name="T8" fmla="*/ 1588 w 17"/>
                  <a:gd name="T9" fmla="*/ 28575 h 18"/>
                  <a:gd name="T10" fmla="*/ 26988 w 17"/>
                  <a:gd name="T11" fmla="*/ 28575 h 18"/>
                  <a:gd name="T12" fmla="*/ 0 60000 65536"/>
                  <a:gd name="T13" fmla="*/ 0 60000 65536"/>
                  <a:gd name="T14" fmla="*/ 0 60000 65536"/>
                  <a:gd name="T15" fmla="*/ 0 60000 65536"/>
                  <a:gd name="T16" fmla="*/ 0 60000 65536"/>
                  <a:gd name="T17" fmla="*/ 0 60000 65536"/>
                  <a:gd name="T18" fmla="*/ 0 w 17"/>
                  <a:gd name="T19" fmla="*/ 0 h 18"/>
                  <a:gd name="T20" fmla="*/ 17 w 1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7" h="18">
                    <a:moveTo>
                      <a:pt x="0" y="0"/>
                    </a:moveTo>
                    <a:lnTo>
                      <a:pt x="15" y="0"/>
                    </a:lnTo>
                    <a:lnTo>
                      <a:pt x="8" y="0"/>
                    </a:lnTo>
                    <a:lnTo>
                      <a:pt x="8" y="18"/>
                    </a:lnTo>
                    <a:lnTo>
                      <a:pt x="1" y="18"/>
                    </a:lnTo>
                    <a:lnTo>
                      <a:pt x="17" y="18"/>
                    </a:lnTo>
                  </a:path>
                </a:pathLst>
              </a:custGeom>
              <a:noFill/>
              <a:ln w="2">
                <a:solidFill>
                  <a:srgbClr val="7F7F7F"/>
                </a:solidFill>
                <a:round/>
                <a:headEnd/>
                <a:tailEnd/>
              </a:ln>
            </p:spPr>
            <p:txBody>
              <a:bodyPr/>
              <a:lstStyle/>
              <a:p>
                <a:endParaRPr lang="en-US"/>
              </a:p>
            </p:txBody>
          </p:sp>
          <p:sp>
            <p:nvSpPr>
              <p:cNvPr id="472" name="Freeform 7565"/>
              <p:cNvSpPr>
                <a:spLocks/>
              </p:cNvSpPr>
              <p:nvPr/>
            </p:nvSpPr>
            <p:spPr bwMode="auto">
              <a:xfrm>
                <a:off x="6574772" y="4749279"/>
                <a:ext cx="28575" cy="26988"/>
              </a:xfrm>
              <a:custGeom>
                <a:avLst/>
                <a:gdLst>
                  <a:gd name="T0" fmla="*/ 0 w 18"/>
                  <a:gd name="T1" fmla="*/ 0 h 17"/>
                  <a:gd name="T2" fmla="*/ 25400 w 18"/>
                  <a:gd name="T3" fmla="*/ 0 h 17"/>
                  <a:gd name="T4" fmla="*/ 14288 w 18"/>
                  <a:gd name="T5" fmla="*/ 0 h 17"/>
                  <a:gd name="T6" fmla="*/ 14288 w 18"/>
                  <a:gd name="T7" fmla="*/ 26988 h 17"/>
                  <a:gd name="T8" fmla="*/ 3175 w 18"/>
                  <a:gd name="T9" fmla="*/ 26988 h 17"/>
                  <a:gd name="T10" fmla="*/ 28575 w 18"/>
                  <a:gd name="T11" fmla="*/ 26988 h 17"/>
                  <a:gd name="T12" fmla="*/ 0 60000 65536"/>
                  <a:gd name="T13" fmla="*/ 0 60000 65536"/>
                  <a:gd name="T14" fmla="*/ 0 60000 65536"/>
                  <a:gd name="T15" fmla="*/ 0 60000 65536"/>
                  <a:gd name="T16" fmla="*/ 0 60000 65536"/>
                  <a:gd name="T17" fmla="*/ 0 60000 65536"/>
                  <a:gd name="T18" fmla="*/ 0 w 18"/>
                  <a:gd name="T19" fmla="*/ 0 h 17"/>
                  <a:gd name="T20" fmla="*/ 18 w 18"/>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8" h="17">
                    <a:moveTo>
                      <a:pt x="0" y="0"/>
                    </a:moveTo>
                    <a:lnTo>
                      <a:pt x="16" y="0"/>
                    </a:lnTo>
                    <a:lnTo>
                      <a:pt x="9" y="0"/>
                    </a:lnTo>
                    <a:lnTo>
                      <a:pt x="9" y="17"/>
                    </a:lnTo>
                    <a:lnTo>
                      <a:pt x="2" y="17"/>
                    </a:lnTo>
                    <a:lnTo>
                      <a:pt x="18" y="17"/>
                    </a:lnTo>
                  </a:path>
                </a:pathLst>
              </a:custGeom>
              <a:noFill/>
              <a:ln w="2">
                <a:solidFill>
                  <a:srgbClr val="7F7F7F"/>
                </a:solidFill>
                <a:round/>
                <a:headEnd/>
                <a:tailEnd/>
              </a:ln>
            </p:spPr>
            <p:txBody>
              <a:bodyPr/>
              <a:lstStyle/>
              <a:p>
                <a:endParaRPr lang="en-US"/>
              </a:p>
            </p:txBody>
          </p:sp>
          <p:sp>
            <p:nvSpPr>
              <p:cNvPr id="473" name="Freeform 7566"/>
              <p:cNvSpPr>
                <a:spLocks/>
              </p:cNvSpPr>
              <p:nvPr/>
            </p:nvSpPr>
            <p:spPr bwMode="auto">
              <a:xfrm>
                <a:off x="6592234" y="4757216"/>
                <a:ext cx="26988" cy="26988"/>
              </a:xfrm>
              <a:custGeom>
                <a:avLst/>
                <a:gdLst>
                  <a:gd name="T0" fmla="*/ 0 w 17"/>
                  <a:gd name="T1" fmla="*/ 0 h 17"/>
                  <a:gd name="T2" fmla="*/ 23813 w 17"/>
                  <a:gd name="T3" fmla="*/ 0 h 17"/>
                  <a:gd name="T4" fmla="*/ 12700 w 17"/>
                  <a:gd name="T5" fmla="*/ 0 h 17"/>
                  <a:gd name="T6" fmla="*/ 12700 w 17"/>
                  <a:gd name="T7" fmla="*/ 26988 h 17"/>
                  <a:gd name="T8" fmla="*/ 1588 w 17"/>
                  <a:gd name="T9" fmla="*/ 26988 h 17"/>
                  <a:gd name="T10" fmla="*/ 26988 w 17"/>
                  <a:gd name="T11" fmla="*/ 26988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0" y="0"/>
                    </a:moveTo>
                    <a:lnTo>
                      <a:pt x="15" y="0"/>
                    </a:lnTo>
                    <a:lnTo>
                      <a:pt x="8" y="0"/>
                    </a:lnTo>
                    <a:lnTo>
                      <a:pt x="8" y="17"/>
                    </a:lnTo>
                    <a:lnTo>
                      <a:pt x="1" y="17"/>
                    </a:lnTo>
                    <a:lnTo>
                      <a:pt x="17" y="17"/>
                    </a:lnTo>
                  </a:path>
                </a:pathLst>
              </a:custGeom>
              <a:noFill/>
              <a:ln w="2">
                <a:solidFill>
                  <a:srgbClr val="7F7F7F"/>
                </a:solidFill>
                <a:round/>
                <a:headEnd/>
                <a:tailEnd/>
              </a:ln>
            </p:spPr>
            <p:txBody>
              <a:bodyPr/>
              <a:lstStyle/>
              <a:p>
                <a:endParaRPr lang="en-US"/>
              </a:p>
            </p:txBody>
          </p:sp>
          <p:sp>
            <p:nvSpPr>
              <p:cNvPr id="474" name="Freeform 7567"/>
              <p:cNvSpPr>
                <a:spLocks/>
              </p:cNvSpPr>
              <p:nvPr/>
            </p:nvSpPr>
            <p:spPr bwMode="auto">
              <a:xfrm>
                <a:off x="6608109" y="4761979"/>
                <a:ext cx="28575" cy="28575"/>
              </a:xfrm>
              <a:custGeom>
                <a:avLst/>
                <a:gdLst>
                  <a:gd name="T0" fmla="*/ 0 w 18"/>
                  <a:gd name="T1" fmla="*/ 0 h 18"/>
                  <a:gd name="T2" fmla="*/ 25400 w 18"/>
                  <a:gd name="T3" fmla="*/ 0 h 18"/>
                  <a:gd name="T4" fmla="*/ 14288 w 18"/>
                  <a:gd name="T5" fmla="*/ 0 h 18"/>
                  <a:gd name="T6" fmla="*/ 14288 w 18"/>
                  <a:gd name="T7" fmla="*/ 28575 h 18"/>
                  <a:gd name="T8" fmla="*/ 3175 w 18"/>
                  <a:gd name="T9" fmla="*/ 28575 h 18"/>
                  <a:gd name="T10" fmla="*/ 28575 w 18"/>
                  <a:gd name="T11" fmla="*/ 28575 h 18"/>
                  <a:gd name="T12" fmla="*/ 0 60000 65536"/>
                  <a:gd name="T13" fmla="*/ 0 60000 65536"/>
                  <a:gd name="T14" fmla="*/ 0 60000 65536"/>
                  <a:gd name="T15" fmla="*/ 0 60000 65536"/>
                  <a:gd name="T16" fmla="*/ 0 60000 65536"/>
                  <a:gd name="T17" fmla="*/ 0 60000 65536"/>
                  <a:gd name="T18" fmla="*/ 0 w 18"/>
                  <a:gd name="T19" fmla="*/ 0 h 18"/>
                  <a:gd name="T20" fmla="*/ 18 w 18"/>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8" h="18">
                    <a:moveTo>
                      <a:pt x="0" y="0"/>
                    </a:moveTo>
                    <a:lnTo>
                      <a:pt x="16" y="0"/>
                    </a:lnTo>
                    <a:lnTo>
                      <a:pt x="9" y="0"/>
                    </a:lnTo>
                    <a:lnTo>
                      <a:pt x="9" y="18"/>
                    </a:lnTo>
                    <a:lnTo>
                      <a:pt x="2" y="18"/>
                    </a:lnTo>
                    <a:lnTo>
                      <a:pt x="18" y="18"/>
                    </a:lnTo>
                  </a:path>
                </a:pathLst>
              </a:custGeom>
              <a:noFill/>
              <a:ln w="2">
                <a:solidFill>
                  <a:srgbClr val="7F7F7F"/>
                </a:solidFill>
                <a:round/>
                <a:headEnd/>
                <a:tailEnd/>
              </a:ln>
            </p:spPr>
            <p:txBody>
              <a:bodyPr/>
              <a:lstStyle/>
              <a:p>
                <a:endParaRPr lang="en-US"/>
              </a:p>
            </p:txBody>
          </p:sp>
          <p:sp>
            <p:nvSpPr>
              <p:cNvPr id="475" name="Freeform 7568"/>
              <p:cNvSpPr>
                <a:spLocks/>
              </p:cNvSpPr>
              <p:nvPr/>
            </p:nvSpPr>
            <p:spPr bwMode="auto">
              <a:xfrm>
                <a:off x="6622397" y="4773091"/>
                <a:ext cx="26988" cy="31750"/>
              </a:xfrm>
              <a:custGeom>
                <a:avLst/>
                <a:gdLst>
                  <a:gd name="T0" fmla="*/ 0 w 17"/>
                  <a:gd name="T1" fmla="*/ 0 h 20"/>
                  <a:gd name="T2" fmla="*/ 23813 w 17"/>
                  <a:gd name="T3" fmla="*/ 0 h 20"/>
                  <a:gd name="T4" fmla="*/ 14288 w 17"/>
                  <a:gd name="T5" fmla="*/ 0 h 20"/>
                  <a:gd name="T6" fmla="*/ 14288 w 17"/>
                  <a:gd name="T7" fmla="*/ 31750 h 20"/>
                  <a:gd name="T8" fmla="*/ 3175 w 17"/>
                  <a:gd name="T9" fmla="*/ 31750 h 20"/>
                  <a:gd name="T10" fmla="*/ 26988 w 17"/>
                  <a:gd name="T11" fmla="*/ 31750 h 20"/>
                  <a:gd name="T12" fmla="*/ 0 60000 65536"/>
                  <a:gd name="T13" fmla="*/ 0 60000 65536"/>
                  <a:gd name="T14" fmla="*/ 0 60000 65536"/>
                  <a:gd name="T15" fmla="*/ 0 60000 65536"/>
                  <a:gd name="T16" fmla="*/ 0 60000 65536"/>
                  <a:gd name="T17" fmla="*/ 0 60000 65536"/>
                  <a:gd name="T18" fmla="*/ 0 w 17"/>
                  <a:gd name="T19" fmla="*/ 0 h 20"/>
                  <a:gd name="T20" fmla="*/ 17 w 17"/>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7" h="20">
                    <a:moveTo>
                      <a:pt x="0" y="0"/>
                    </a:moveTo>
                    <a:lnTo>
                      <a:pt x="15" y="0"/>
                    </a:lnTo>
                    <a:lnTo>
                      <a:pt x="9" y="0"/>
                    </a:lnTo>
                    <a:lnTo>
                      <a:pt x="9" y="20"/>
                    </a:lnTo>
                    <a:lnTo>
                      <a:pt x="2" y="20"/>
                    </a:lnTo>
                    <a:lnTo>
                      <a:pt x="17" y="20"/>
                    </a:lnTo>
                  </a:path>
                </a:pathLst>
              </a:custGeom>
              <a:noFill/>
              <a:ln w="2">
                <a:solidFill>
                  <a:srgbClr val="7F7F7F"/>
                </a:solidFill>
                <a:round/>
                <a:headEnd/>
                <a:tailEnd/>
              </a:ln>
            </p:spPr>
            <p:txBody>
              <a:bodyPr/>
              <a:lstStyle/>
              <a:p>
                <a:endParaRPr lang="en-US"/>
              </a:p>
            </p:txBody>
          </p:sp>
          <p:sp>
            <p:nvSpPr>
              <p:cNvPr id="476" name="Freeform 7569"/>
              <p:cNvSpPr>
                <a:spLocks/>
              </p:cNvSpPr>
              <p:nvPr/>
            </p:nvSpPr>
            <p:spPr bwMode="auto">
              <a:xfrm>
                <a:off x="6638272" y="4782616"/>
                <a:ext cx="28575" cy="30163"/>
              </a:xfrm>
              <a:custGeom>
                <a:avLst/>
                <a:gdLst>
                  <a:gd name="T0" fmla="*/ 0 w 18"/>
                  <a:gd name="T1" fmla="*/ 0 h 19"/>
                  <a:gd name="T2" fmla="*/ 25400 w 18"/>
                  <a:gd name="T3" fmla="*/ 0 h 19"/>
                  <a:gd name="T4" fmla="*/ 14288 w 18"/>
                  <a:gd name="T5" fmla="*/ 0 h 19"/>
                  <a:gd name="T6" fmla="*/ 14288 w 18"/>
                  <a:gd name="T7" fmla="*/ 30163 h 19"/>
                  <a:gd name="T8" fmla="*/ 3175 w 18"/>
                  <a:gd name="T9" fmla="*/ 30163 h 19"/>
                  <a:gd name="T10" fmla="*/ 28575 w 18"/>
                  <a:gd name="T11" fmla="*/ 30163 h 19"/>
                  <a:gd name="T12" fmla="*/ 0 60000 65536"/>
                  <a:gd name="T13" fmla="*/ 0 60000 65536"/>
                  <a:gd name="T14" fmla="*/ 0 60000 65536"/>
                  <a:gd name="T15" fmla="*/ 0 60000 65536"/>
                  <a:gd name="T16" fmla="*/ 0 60000 65536"/>
                  <a:gd name="T17" fmla="*/ 0 60000 65536"/>
                  <a:gd name="T18" fmla="*/ 0 w 18"/>
                  <a:gd name="T19" fmla="*/ 0 h 19"/>
                  <a:gd name="T20" fmla="*/ 18 w 18"/>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8" h="19">
                    <a:moveTo>
                      <a:pt x="0" y="0"/>
                    </a:moveTo>
                    <a:lnTo>
                      <a:pt x="16" y="0"/>
                    </a:lnTo>
                    <a:lnTo>
                      <a:pt x="9" y="0"/>
                    </a:lnTo>
                    <a:lnTo>
                      <a:pt x="9" y="19"/>
                    </a:lnTo>
                    <a:lnTo>
                      <a:pt x="2" y="19"/>
                    </a:lnTo>
                    <a:lnTo>
                      <a:pt x="18" y="19"/>
                    </a:lnTo>
                  </a:path>
                </a:pathLst>
              </a:custGeom>
              <a:noFill/>
              <a:ln w="2">
                <a:solidFill>
                  <a:srgbClr val="7F7F7F"/>
                </a:solidFill>
                <a:round/>
                <a:headEnd/>
                <a:tailEnd/>
              </a:ln>
            </p:spPr>
            <p:txBody>
              <a:bodyPr/>
              <a:lstStyle/>
              <a:p>
                <a:endParaRPr lang="en-US"/>
              </a:p>
            </p:txBody>
          </p:sp>
          <p:sp>
            <p:nvSpPr>
              <p:cNvPr id="477" name="Freeform 7570"/>
              <p:cNvSpPr>
                <a:spLocks/>
              </p:cNvSpPr>
              <p:nvPr/>
            </p:nvSpPr>
            <p:spPr bwMode="auto">
              <a:xfrm>
                <a:off x="6655734" y="4787379"/>
                <a:ext cx="26988" cy="30163"/>
              </a:xfrm>
              <a:custGeom>
                <a:avLst/>
                <a:gdLst>
                  <a:gd name="T0" fmla="*/ 0 w 17"/>
                  <a:gd name="T1" fmla="*/ 0 h 19"/>
                  <a:gd name="T2" fmla="*/ 23813 w 17"/>
                  <a:gd name="T3" fmla="*/ 0 h 19"/>
                  <a:gd name="T4" fmla="*/ 12700 w 17"/>
                  <a:gd name="T5" fmla="*/ 0 h 19"/>
                  <a:gd name="T6" fmla="*/ 12700 w 17"/>
                  <a:gd name="T7" fmla="*/ 30163 h 19"/>
                  <a:gd name="T8" fmla="*/ 1588 w 17"/>
                  <a:gd name="T9" fmla="*/ 30163 h 19"/>
                  <a:gd name="T10" fmla="*/ 26988 w 17"/>
                  <a:gd name="T11" fmla="*/ 30163 h 19"/>
                  <a:gd name="T12" fmla="*/ 0 60000 65536"/>
                  <a:gd name="T13" fmla="*/ 0 60000 65536"/>
                  <a:gd name="T14" fmla="*/ 0 60000 65536"/>
                  <a:gd name="T15" fmla="*/ 0 60000 65536"/>
                  <a:gd name="T16" fmla="*/ 0 60000 65536"/>
                  <a:gd name="T17" fmla="*/ 0 60000 65536"/>
                  <a:gd name="T18" fmla="*/ 0 w 17"/>
                  <a:gd name="T19" fmla="*/ 0 h 19"/>
                  <a:gd name="T20" fmla="*/ 17 w 17"/>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7" h="19">
                    <a:moveTo>
                      <a:pt x="0" y="0"/>
                    </a:moveTo>
                    <a:lnTo>
                      <a:pt x="15" y="0"/>
                    </a:lnTo>
                    <a:lnTo>
                      <a:pt x="8" y="0"/>
                    </a:lnTo>
                    <a:lnTo>
                      <a:pt x="8" y="19"/>
                    </a:lnTo>
                    <a:lnTo>
                      <a:pt x="1" y="19"/>
                    </a:lnTo>
                    <a:lnTo>
                      <a:pt x="17" y="19"/>
                    </a:lnTo>
                  </a:path>
                </a:pathLst>
              </a:custGeom>
              <a:noFill/>
              <a:ln w="2">
                <a:solidFill>
                  <a:srgbClr val="7F7F7F"/>
                </a:solidFill>
                <a:round/>
                <a:headEnd/>
                <a:tailEnd/>
              </a:ln>
            </p:spPr>
            <p:txBody>
              <a:bodyPr/>
              <a:lstStyle/>
              <a:p>
                <a:endParaRPr lang="en-US"/>
              </a:p>
            </p:txBody>
          </p:sp>
          <p:sp>
            <p:nvSpPr>
              <p:cNvPr id="478" name="Freeform 7571"/>
              <p:cNvSpPr>
                <a:spLocks/>
              </p:cNvSpPr>
              <p:nvPr/>
            </p:nvSpPr>
            <p:spPr bwMode="auto">
              <a:xfrm>
                <a:off x="6671609" y="4798491"/>
                <a:ext cx="28575" cy="30163"/>
              </a:xfrm>
              <a:custGeom>
                <a:avLst/>
                <a:gdLst>
                  <a:gd name="T0" fmla="*/ 0 w 18"/>
                  <a:gd name="T1" fmla="*/ 0 h 19"/>
                  <a:gd name="T2" fmla="*/ 25400 w 18"/>
                  <a:gd name="T3" fmla="*/ 0 h 19"/>
                  <a:gd name="T4" fmla="*/ 14288 w 18"/>
                  <a:gd name="T5" fmla="*/ 0 h 19"/>
                  <a:gd name="T6" fmla="*/ 14288 w 18"/>
                  <a:gd name="T7" fmla="*/ 30163 h 19"/>
                  <a:gd name="T8" fmla="*/ 3175 w 18"/>
                  <a:gd name="T9" fmla="*/ 30163 h 19"/>
                  <a:gd name="T10" fmla="*/ 28575 w 18"/>
                  <a:gd name="T11" fmla="*/ 30163 h 19"/>
                  <a:gd name="T12" fmla="*/ 0 60000 65536"/>
                  <a:gd name="T13" fmla="*/ 0 60000 65536"/>
                  <a:gd name="T14" fmla="*/ 0 60000 65536"/>
                  <a:gd name="T15" fmla="*/ 0 60000 65536"/>
                  <a:gd name="T16" fmla="*/ 0 60000 65536"/>
                  <a:gd name="T17" fmla="*/ 0 60000 65536"/>
                  <a:gd name="T18" fmla="*/ 0 w 18"/>
                  <a:gd name="T19" fmla="*/ 0 h 19"/>
                  <a:gd name="T20" fmla="*/ 18 w 18"/>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8" h="19">
                    <a:moveTo>
                      <a:pt x="0" y="0"/>
                    </a:moveTo>
                    <a:lnTo>
                      <a:pt x="16" y="0"/>
                    </a:lnTo>
                    <a:lnTo>
                      <a:pt x="9" y="0"/>
                    </a:lnTo>
                    <a:lnTo>
                      <a:pt x="9" y="19"/>
                    </a:lnTo>
                    <a:lnTo>
                      <a:pt x="2" y="19"/>
                    </a:lnTo>
                    <a:lnTo>
                      <a:pt x="18" y="19"/>
                    </a:lnTo>
                  </a:path>
                </a:pathLst>
              </a:custGeom>
              <a:noFill/>
              <a:ln w="2">
                <a:solidFill>
                  <a:srgbClr val="7F7F7F"/>
                </a:solidFill>
                <a:round/>
                <a:headEnd/>
                <a:tailEnd/>
              </a:ln>
            </p:spPr>
            <p:txBody>
              <a:bodyPr/>
              <a:lstStyle/>
              <a:p>
                <a:endParaRPr lang="en-US"/>
              </a:p>
            </p:txBody>
          </p:sp>
          <p:sp>
            <p:nvSpPr>
              <p:cNvPr id="479" name="Freeform 7572"/>
              <p:cNvSpPr>
                <a:spLocks/>
              </p:cNvSpPr>
              <p:nvPr/>
            </p:nvSpPr>
            <p:spPr bwMode="auto">
              <a:xfrm>
                <a:off x="6685897" y="4806429"/>
                <a:ext cx="26988" cy="33338"/>
              </a:xfrm>
              <a:custGeom>
                <a:avLst/>
                <a:gdLst>
                  <a:gd name="T0" fmla="*/ 0 w 17"/>
                  <a:gd name="T1" fmla="*/ 0 h 21"/>
                  <a:gd name="T2" fmla="*/ 25400 w 17"/>
                  <a:gd name="T3" fmla="*/ 0 h 21"/>
                  <a:gd name="T4" fmla="*/ 14288 w 17"/>
                  <a:gd name="T5" fmla="*/ 0 h 21"/>
                  <a:gd name="T6" fmla="*/ 14288 w 17"/>
                  <a:gd name="T7" fmla="*/ 33338 h 21"/>
                  <a:gd name="T8" fmla="*/ 3175 w 17"/>
                  <a:gd name="T9" fmla="*/ 33338 h 21"/>
                  <a:gd name="T10" fmla="*/ 26988 w 17"/>
                  <a:gd name="T11" fmla="*/ 33338 h 21"/>
                  <a:gd name="T12" fmla="*/ 0 60000 65536"/>
                  <a:gd name="T13" fmla="*/ 0 60000 65536"/>
                  <a:gd name="T14" fmla="*/ 0 60000 65536"/>
                  <a:gd name="T15" fmla="*/ 0 60000 65536"/>
                  <a:gd name="T16" fmla="*/ 0 60000 65536"/>
                  <a:gd name="T17" fmla="*/ 0 60000 65536"/>
                  <a:gd name="T18" fmla="*/ 0 w 17"/>
                  <a:gd name="T19" fmla="*/ 0 h 21"/>
                  <a:gd name="T20" fmla="*/ 17 w 1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7" h="21">
                    <a:moveTo>
                      <a:pt x="0" y="0"/>
                    </a:moveTo>
                    <a:lnTo>
                      <a:pt x="16" y="0"/>
                    </a:lnTo>
                    <a:lnTo>
                      <a:pt x="9" y="0"/>
                    </a:lnTo>
                    <a:lnTo>
                      <a:pt x="9" y="21"/>
                    </a:lnTo>
                    <a:lnTo>
                      <a:pt x="2" y="21"/>
                    </a:lnTo>
                    <a:lnTo>
                      <a:pt x="17" y="21"/>
                    </a:lnTo>
                  </a:path>
                </a:pathLst>
              </a:custGeom>
              <a:noFill/>
              <a:ln w="2">
                <a:solidFill>
                  <a:srgbClr val="7F7F7F"/>
                </a:solidFill>
                <a:round/>
                <a:headEnd/>
                <a:tailEnd/>
              </a:ln>
            </p:spPr>
            <p:txBody>
              <a:bodyPr/>
              <a:lstStyle/>
              <a:p>
                <a:endParaRPr lang="en-US"/>
              </a:p>
            </p:txBody>
          </p:sp>
          <p:sp>
            <p:nvSpPr>
              <p:cNvPr id="480" name="Freeform 7573"/>
              <p:cNvSpPr>
                <a:spLocks/>
              </p:cNvSpPr>
              <p:nvPr/>
            </p:nvSpPr>
            <p:spPr bwMode="auto">
              <a:xfrm>
                <a:off x="6701772" y="4817541"/>
                <a:ext cx="28575" cy="33338"/>
              </a:xfrm>
              <a:custGeom>
                <a:avLst/>
                <a:gdLst>
                  <a:gd name="T0" fmla="*/ 0 w 18"/>
                  <a:gd name="T1" fmla="*/ 0 h 21"/>
                  <a:gd name="T2" fmla="*/ 25400 w 18"/>
                  <a:gd name="T3" fmla="*/ 0 h 21"/>
                  <a:gd name="T4" fmla="*/ 14288 w 18"/>
                  <a:gd name="T5" fmla="*/ 0 h 21"/>
                  <a:gd name="T6" fmla="*/ 14288 w 18"/>
                  <a:gd name="T7" fmla="*/ 33338 h 21"/>
                  <a:gd name="T8" fmla="*/ 3175 w 18"/>
                  <a:gd name="T9" fmla="*/ 33338 h 21"/>
                  <a:gd name="T10" fmla="*/ 28575 w 18"/>
                  <a:gd name="T11" fmla="*/ 33338 h 21"/>
                  <a:gd name="T12" fmla="*/ 0 60000 65536"/>
                  <a:gd name="T13" fmla="*/ 0 60000 65536"/>
                  <a:gd name="T14" fmla="*/ 0 60000 65536"/>
                  <a:gd name="T15" fmla="*/ 0 60000 65536"/>
                  <a:gd name="T16" fmla="*/ 0 60000 65536"/>
                  <a:gd name="T17" fmla="*/ 0 60000 65536"/>
                  <a:gd name="T18" fmla="*/ 0 w 18"/>
                  <a:gd name="T19" fmla="*/ 0 h 21"/>
                  <a:gd name="T20" fmla="*/ 18 w 18"/>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8" h="21">
                    <a:moveTo>
                      <a:pt x="0" y="0"/>
                    </a:moveTo>
                    <a:lnTo>
                      <a:pt x="16" y="0"/>
                    </a:lnTo>
                    <a:lnTo>
                      <a:pt x="9" y="0"/>
                    </a:lnTo>
                    <a:lnTo>
                      <a:pt x="9" y="21"/>
                    </a:lnTo>
                    <a:lnTo>
                      <a:pt x="2" y="21"/>
                    </a:lnTo>
                    <a:lnTo>
                      <a:pt x="18" y="21"/>
                    </a:lnTo>
                  </a:path>
                </a:pathLst>
              </a:custGeom>
              <a:noFill/>
              <a:ln w="2">
                <a:solidFill>
                  <a:srgbClr val="7F7F7F"/>
                </a:solidFill>
                <a:round/>
                <a:headEnd/>
                <a:tailEnd/>
              </a:ln>
            </p:spPr>
            <p:txBody>
              <a:bodyPr/>
              <a:lstStyle/>
              <a:p>
                <a:endParaRPr lang="en-US"/>
              </a:p>
            </p:txBody>
          </p:sp>
          <p:sp>
            <p:nvSpPr>
              <p:cNvPr id="481" name="Freeform 7574"/>
              <p:cNvSpPr>
                <a:spLocks/>
              </p:cNvSpPr>
              <p:nvPr/>
            </p:nvSpPr>
            <p:spPr bwMode="auto">
              <a:xfrm>
                <a:off x="6719234" y="4820716"/>
                <a:ext cx="26988" cy="33338"/>
              </a:xfrm>
              <a:custGeom>
                <a:avLst/>
                <a:gdLst>
                  <a:gd name="T0" fmla="*/ 0 w 17"/>
                  <a:gd name="T1" fmla="*/ 0 h 21"/>
                  <a:gd name="T2" fmla="*/ 25400 w 17"/>
                  <a:gd name="T3" fmla="*/ 0 h 21"/>
                  <a:gd name="T4" fmla="*/ 14288 w 17"/>
                  <a:gd name="T5" fmla="*/ 0 h 21"/>
                  <a:gd name="T6" fmla="*/ 14288 w 17"/>
                  <a:gd name="T7" fmla="*/ 33338 h 21"/>
                  <a:gd name="T8" fmla="*/ 3175 w 17"/>
                  <a:gd name="T9" fmla="*/ 33338 h 21"/>
                  <a:gd name="T10" fmla="*/ 26988 w 17"/>
                  <a:gd name="T11" fmla="*/ 33338 h 21"/>
                  <a:gd name="T12" fmla="*/ 0 60000 65536"/>
                  <a:gd name="T13" fmla="*/ 0 60000 65536"/>
                  <a:gd name="T14" fmla="*/ 0 60000 65536"/>
                  <a:gd name="T15" fmla="*/ 0 60000 65536"/>
                  <a:gd name="T16" fmla="*/ 0 60000 65536"/>
                  <a:gd name="T17" fmla="*/ 0 60000 65536"/>
                  <a:gd name="T18" fmla="*/ 0 w 17"/>
                  <a:gd name="T19" fmla="*/ 0 h 21"/>
                  <a:gd name="T20" fmla="*/ 17 w 1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7" h="21">
                    <a:moveTo>
                      <a:pt x="0" y="0"/>
                    </a:moveTo>
                    <a:lnTo>
                      <a:pt x="16" y="0"/>
                    </a:lnTo>
                    <a:lnTo>
                      <a:pt x="9" y="0"/>
                    </a:lnTo>
                    <a:lnTo>
                      <a:pt x="9" y="21"/>
                    </a:lnTo>
                    <a:lnTo>
                      <a:pt x="2" y="21"/>
                    </a:lnTo>
                    <a:lnTo>
                      <a:pt x="17" y="21"/>
                    </a:lnTo>
                  </a:path>
                </a:pathLst>
              </a:custGeom>
              <a:noFill/>
              <a:ln w="2">
                <a:solidFill>
                  <a:srgbClr val="7F7F7F"/>
                </a:solidFill>
                <a:round/>
                <a:headEnd/>
                <a:tailEnd/>
              </a:ln>
            </p:spPr>
            <p:txBody>
              <a:bodyPr/>
              <a:lstStyle/>
              <a:p>
                <a:endParaRPr lang="en-US"/>
              </a:p>
            </p:txBody>
          </p:sp>
          <p:sp>
            <p:nvSpPr>
              <p:cNvPr id="482" name="Freeform 7575"/>
              <p:cNvSpPr>
                <a:spLocks/>
              </p:cNvSpPr>
              <p:nvPr/>
            </p:nvSpPr>
            <p:spPr bwMode="auto">
              <a:xfrm>
                <a:off x="6735109" y="4827066"/>
                <a:ext cx="28575" cy="34925"/>
              </a:xfrm>
              <a:custGeom>
                <a:avLst/>
                <a:gdLst>
                  <a:gd name="T0" fmla="*/ 0 w 18"/>
                  <a:gd name="T1" fmla="*/ 0 h 22"/>
                  <a:gd name="T2" fmla="*/ 25400 w 18"/>
                  <a:gd name="T3" fmla="*/ 0 h 22"/>
                  <a:gd name="T4" fmla="*/ 14288 w 18"/>
                  <a:gd name="T5" fmla="*/ 0 h 22"/>
                  <a:gd name="T6" fmla="*/ 14288 w 18"/>
                  <a:gd name="T7" fmla="*/ 34925 h 22"/>
                  <a:gd name="T8" fmla="*/ 3175 w 18"/>
                  <a:gd name="T9" fmla="*/ 34925 h 22"/>
                  <a:gd name="T10" fmla="*/ 28575 w 18"/>
                  <a:gd name="T11" fmla="*/ 34925 h 22"/>
                  <a:gd name="T12" fmla="*/ 0 60000 65536"/>
                  <a:gd name="T13" fmla="*/ 0 60000 65536"/>
                  <a:gd name="T14" fmla="*/ 0 60000 65536"/>
                  <a:gd name="T15" fmla="*/ 0 60000 65536"/>
                  <a:gd name="T16" fmla="*/ 0 60000 65536"/>
                  <a:gd name="T17" fmla="*/ 0 60000 65536"/>
                  <a:gd name="T18" fmla="*/ 0 w 18"/>
                  <a:gd name="T19" fmla="*/ 0 h 22"/>
                  <a:gd name="T20" fmla="*/ 18 w 1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8" h="22">
                    <a:moveTo>
                      <a:pt x="0" y="0"/>
                    </a:moveTo>
                    <a:lnTo>
                      <a:pt x="16" y="0"/>
                    </a:lnTo>
                    <a:lnTo>
                      <a:pt x="9" y="0"/>
                    </a:lnTo>
                    <a:lnTo>
                      <a:pt x="9" y="22"/>
                    </a:lnTo>
                    <a:lnTo>
                      <a:pt x="2" y="22"/>
                    </a:lnTo>
                    <a:lnTo>
                      <a:pt x="18" y="22"/>
                    </a:lnTo>
                  </a:path>
                </a:pathLst>
              </a:custGeom>
              <a:noFill/>
              <a:ln w="2">
                <a:solidFill>
                  <a:srgbClr val="7F7F7F"/>
                </a:solidFill>
                <a:round/>
                <a:headEnd/>
                <a:tailEnd/>
              </a:ln>
            </p:spPr>
            <p:txBody>
              <a:bodyPr/>
              <a:lstStyle/>
              <a:p>
                <a:endParaRPr lang="en-US"/>
              </a:p>
            </p:txBody>
          </p:sp>
          <p:sp>
            <p:nvSpPr>
              <p:cNvPr id="483" name="Freeform 7576"/>
              <p:cNvSpPr>
                <a:spLocks/>
              </p:cNvSpPr>
              <p:nvPr/>
            </p:nvSpPr>
            <p:spPr bwMode="auto">
              <a:xfrm>
                <a:off x="6752572" y="4831829"/>
                <a:ext cx="26988" cy="36513"/>
              </a:xfrm>
              <a:custGeom>
                <a:avLst/>
                <a:gdLst>
                  <a:gd name="T0" fmla="*/ 0 w 17"/>
                  <a:gd name="T1" fmla="*/ 0 h 23"/>
                  <a:gd name="T2" fmla="*/ 25400 w 17"/>
                  <a:gd name="T3" fmla="*/ 0 h 23"/>
                  <a:gd name="T4" fmla="*/ 14288 w 17"/>
                  <a:gd name="T5" fmla="*/ 0 h 23"/>
                  <a:gd name="T6" fmla="*/ 14288 w 17"/>
                  <a:gd name="T7" fmla="*/ 36513 h 23"/>
                  <a:gd name="T8" fmla="*/ 3175 w 17"/>
                  <a:gd name="T9" fmla="*/ 36513 h 23"/>
                  <a:gd name="T10" fmla="*/ 26988 w 17"/>
                  <a:gd name="T11" fmla="*/ 36513 h 23"/>
                  <a:gd name="T12" fmla="*/ 0 60000 65536"/>
                  <a:gd name="T13" fmla="*/ 0 60000 65536"/>
                  <a:gd name="T14" fmla="*/ 0 60000 65536"/>
                  <a:gd name="T15" fmla="*/ 0 60000 65536"/>
                  <a:gd name="T16" fmla="*/ 0 60000 65536"/>
                  <a:gd name="T17" fmla="*/ 0 60000 65536"/>
                  <a:gd name="T18" fmla="*/ 0 w 17"/>
                  <a:gd name="T19" fmla="*/ 0 h 23"/>
                  <a:gd name="T20" fmla="*/ 17 w 17"/>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7" h="23">
                    <a:moveTo>
                      <a:pt x="0" y="0"/>
                    </a:moveTo>
                    <a:lnTo>
                      <a:pt x="16" y="0"/>
                    </a:lnTo>
                    <a:lnTo>
                      <a:pt x="9" y="0"/>
                    </a:lnTo>
                    <a:lnTo>
                      <a:pt x="9" y="23"/>
                    </a:lnTo>
                    <a:lnTo>
                      <a:pt x="2" y="23"/>
                    </a:lnTo>
                    <a:lnTo>
                      <a:pt x="17" y="23"/>
                    </a:lnTo>
                  </a:path>
                </a:pathLst>
              </a:custGeom>
              <a:noFill/>
              <a:ln w="2">
                <a:solidFill>
                  <a:srgbClr val="7F7F7F"/>
                </a:solidFill>
                <a:round/>
                <a:headEnd/>
                <a:tailEnd/>
              </a:ln>
            </p:spPr>
            <p:txBody>
              <a:bodyPr/>
              <a:lstStyle/>
              <a:p>
                <a:endParaRPr lang="en-US"/>
              </a:p>
            </p:txBody>
          </p:sp>
          <p:sp>
            <p:nvSpPr>
              <p:cNvPr id="484" name="Freeform 7577"/>
              <p:cNvSpPr>
                <a:spLocks/>
              </p:cNvSpPr>
              <p:nvPr/>
            </p:nvSpPr>
            <p:spPr bwMode="auto">
              <a:xfrm>
                <a:off x="6766859" y="4838179"/>
                <a:ext cx="26988" cy="34925"/>
              </a:xfrm>
              <a:custGeom>
                <a:avLst/>
                <a:gdLst>
                  <a:gd name="T0" fmla="*/ 0 w 17"/>
                  <a:gd name="T1" fmla="*/ 0 h 22"/>
                  <a:gd name="T2" fmla="*/ 23813 w 17"/>
                  <a:gd name="T3" fmla="*/ 0 h 22"/>
                  <a:gd name="T4" fmla="*/ 12700 w 17"/>
                  <a:gd name="T5" fmla="*/ 0 h 22"/>
                  <a:gd name="T6" fmla="*/ 12700 w 17"/>
                  <a:gd name="T7" fmla="*/ 34925 h 22"/>
                  <a:gd name="T8" fmla="*/ 1588 w 17"/>
                  <a:gd name="T9" fmla="*/ 34925 h 22"/>
                  <a:gd name="T10" fmla="*/ 26988 w 17"/>
                  <a:gd name="T11" fmla="*/ 34925 h 22"/>
                  <a:gd name="T12" fmla="*/ 0 60000 65536"/>
                  <a:gd name="T13" fmla="*/ 0 60000 65536"/>
                  <a:gd name="T14" fmla="*/ 0 60000 65536"/>
                  <a:gd name="T15" fmla="*/ 0 60000 65536"/>
                  <a:gd name="T16" fmla="*/ 0 60000 65536"/>
                  <a:gd name="T17" fmla="*/ 0 60000 65536"/>
                  <a:gd name="T18" fmla="*/ 0 w 17"/>
                  <a:gd name="T19" fmla="*/ 0 h 22"/>
                  <a:gd name="T20" fmla="*/ 17 w 17"/>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7" h="22">
                    <a:moveTo>
                      <a:pt x="0" y="0"/>
                    </a:moveTo>
                    <a:lnTo>
                      <a:pt x="15" y="0"/>
                    </a:lnTo>
                    <a:lnTo>
                      <a:pt x="8" y="0"/>
                    </a:lnTo>
                    <a:lnTo>
                      <a:pt x="8" y="22"/>
                    </a:lnTo>
                    <a:lnTo>
                      <a:pt x="1" y="22"/>
                    </a:lnTo>
                    <a:lnTo>
                      <a:pt x="17" y="22"/>
                    </a:lnTo>
                  </a:path>
                </a:pathLst>
              </a:custGeom>
              <a:noFill/>
              <a:ln w="2">
                <a:solidFill>
                  <a:srgbClr val="7F7F7F"/>
                </a:solidFill>
                <a:round/>
                <a:headEnd/>
                <a:tailEnd/>
              </a:ln>
            </p:spPr>
            <p:txBody>
              <a:bodyPr/>
              <a:lstStyle/>
              <a:p>
                <a:endParaRPr lang="en-US"/>
              </a:p>
            </p:txBody>
          </p:sp>
          <p:sp>
            <p:nvSpPr>
              <p:cNvPr id="485" name="Freeform 7578"/>
              <p:cNvSpPr>
                <a:spLocks/>
              </p:cNvSpPr>
              <p:nvPr/>
            </p:nvSpPr>
            <p:spPr bwMode="auto">
              <a:xfrm>
                <a:off x="6782734" y="4846116"/>
                <a:ext cx="28575" cy="38100"/>
              </a:xfrm>
              <a:custGeom>
                <a:avLst/>
                <a:gdLst>
                  <a:gd name="T0" fmla="*/ 0 w 18"/>
                  <a:gd name="T1" fmla="*/ 0 h 24"/>
                  <a:gd name="T2" fmla="*/ 25400 w 18"/>
                  <a:gd name="T3" fmla="*/ 0 h 24"/>
                  <a:gd name="T4" fmla="*/ 14288 w 18"/>
                  <a:gd name="T5" fmla="*/ 0 h 24"/>
                  <a:gd name="T6" fmla="*/ 14288 w 18"/>
                  <a:gd name="T7" fmla="*/ 38100 h 24"/>
                  <a:gd name="T8" fmla="*/ 3175 w 18"/>
                  <a:gd name="T9" fmla="*/ 38100 h 24"/>
                  <a:gd name="T10" fmla="*/ 28575 w 18"/>
                  <a:gd name="T11" fmla="*/ 38100 h 24"/>
                  <a:gd name="T12" fmla="*/ 0 60000 65536"/>
                  <a:gd name="T13" fmla="*/ 0 60000 65536"/>
                  <a:gd name="T14" fmla="*/ 0 60000 65536"/>
                  <a:gd name="T15" fmla="*/ 0 60000 65536"/>
                  <a:gd name="T16" fmla="*/ 0 60000 65536"/>
                  <a:gd name="T17" fmla="*/ 0 60000 65536"/>
                  <a:gd name="T18" fmla="*/ 0 w 18"/>
                  <a:gd name="T19" fmla="*/ 0 h 24"/>
                  <a:gd name="T20" fmla="*/ 18 w 18"/>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8" h="24">
                    <a:moveTo>
                      <a:pt x="0" y="0"/>
                    </a:moveTo>
                    <a:lnTo>
                      <a:pt x="16" y="0"/>
                    </a:lnTo>
                    <a:lnTo>
                      <a:pt x="9" y="0"/>
                    </a:lnTo>
                    <a:lnTo>
                      <a:pt x="9" y="24"/>
                    </a:lnTo>
                    <a:lnTo>
                      <a:pt x="2" y="24"/>
                    </a:lnTo>
                    <a:lnTo>
                      <a:pt x="18" y="24"/>
                    </a:lnTo>
                  </a:path>
                </a:pathLst>
              </a:custGeom>
              <a:noFill/>
              <a:ln w="2">
                <a:solidFill>
                  <a:srgbClr val="7F7F7F"/>
                </a:solidFill>
                <a:round/>
                <a:headEnd/>
                <a:tailEnd/>
              </a:ln>
            </p:spPr>
            <p:txBody>
              <a:bodyPr/>
              <a:lstStyle/>
              <a:p>
                <a:endParaRPr lang="en-US"/>
              </a:p>
            </p:txBody>
          </p:sp>
          <p:sp>
            <p:nvSpPr>
              <p:cNvPr id="486" name="Freeform 7579"/>
              <p:cNvSpPr>
                <a:spLocks/>
              </p:cNvSpPr>
              <p:nvPr/>
            </p:nvSpPr>
            <p:spPr bwMode="auto">
              <a:xfrm>
                <a:off x="6800197" y="4842941"/>
                <a:ext cx="26988" cy="39688"/>
              </a:xfrm>
              <a:custGeom>
                <a:avLst/>
                <a:gdLst>
                  <a:gd name="T0" fmla="*/ 0 w 17"/>
                  <a:gd name="T1" fmla="*/ 0 h 25"/>
                  <a:gd name="T2" fmla="*/ 23813 w 17"/>
                  <a:gd name="T3" fmla="*/ 0 h 25"/>
                  <a:gd name="T4" fmla="*/ 12700 w 17"/>
                  <a:gd name="T5" fmla="*/ 0 h 25"/>
                  <a:gd name="T6" fmla="*/ 12700 w 17"/>
                  <a:gd name="T7" fmla="*/ 39688 h 25"/>
                  <a:gd name="T8" fmla="*/ 1588 w 17"/>
                  <a:gd name="T9" fmla="*/ 39688 h 25"/>
                  <a:gd name="T10" fmla="*/ 26988 w 17"/>
                  <a:gd name="T11" fmla="*/ 39688 h 25"/>
                  <a:gd name="T12" fmla="*/ 0 60000 65536"/>
                  <a:gd name="T13" fmla="*/ 0 60000 65536"/>
                  <a:gd name="T14" fmla="*/ 0 60000 65536"/>
                  <a:gd name="T15" fmla="*/ 0 60000 65536"/>
                  <a:gd name="T16" fmla="*/ 0 60000 65536"/>
                  <a:gd name="T17" fmla="*/ 0 60000 65536"/>
                  <a:gd name="T18" fmla="*/ 0 w 17"/>
                  <a:gd name="T19" fmla="*/ 0 h 25"/>
                  <a:gd name="T20" fmla="*/ 17 w 17"/>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7" h="25">
                    <a:moveTo>
                      <a:pt x="0" y="0"/>
                    </a:moveTo>
                    <a:lnTo>
                      <a:pt x="15" y="0"/>
                    </a:lnTo>
                    <a:lnTo>
                      <a:pt x="8" y="0"/>
                    </a:lnTo>
                    <a:lnTo>
                      <a:pt x="8" y="25"/>
                    </a:lnTo>
                    <a:lnTo>
                      <a:pt x="1" y="25"/>
                    </a:lnTo>
                    <a:lnTo>
                      <a:pt x="17" y="25"/>
                    </a:lnTo>
                  </a:path>
                </a:pathLst>
              </a:custGeom>
              <a:noFill/>
              <a:ln w="2">
                <a:solidFill>
                  <a:srgbClr val="7F7F7F"/>
                </a:solidFill>
                <a:round/>
                <a:headEnd/>
                <a:tailEnd/>
              </a:ln>
            </p:spPr>
            <p:txBody>
              <a:bodyPr/>
              <a:lstStyle/>
              <a:p>
                <a:endParaRPr lang="en-US"/>
              </a:p>
            </p:txBody>
          </p:sp>
          <p:sp>
            <p:nvSpPr>
              <p:cNvPr id="487" name="Freeform 7580"/>
              <p:cNvSpPr>
                <a:spLocks/>
              </p:cNvSpPr>
              <p:nvPr/>
            </p:nvSpPr>
            <p:spPr bwMode="auto">
              <a:xfrm>
                <a:off x="6816072" y="4849291"/>
                <a:ext cx="26988" cy="38100"/>
              </a:xfrm>
              <a:custGeom>
                <a:avLst/>
                <a:gdLst>
                  <a:gd name="T0" fmla="*/ 0 w 17"/>
                  <a:gd name="T1" fmla="*/ 0 h 24"/>
                  <a:gd name="T2" fmla="*/ 25400 w 17"/>
                  <a:gd name="T3" fmla="*/ 0 h 24"/>
                  <a:gd name="T4" fmla="*/ 14288 w 17"/>
                  <a:gd name="T5" fmla="*/ 0 h 24"/>
                  <a:gd name="T6" fmla="*/ 14288 w 17"/>
                  <a:gd name="T7" fmla="*/ 38100 h 24"/>
                  <a:gd name="T8" fmla="*/ 3175 w 17"/>
                  <a:gd name="T9" fmla="*/ 38100 h 24"/>
                  <a:gd name="T10" fmla="*/ 26988 w 17"/>
                  <a:gd name="T11" fmla="*/ 38100 h 24"/>
                  <a:gd name="T12" fmla="*/ 0 60000 65536"/>
                  <a:gd name="T13" fmla="*/ 0 60000 65536"/>
                  <a:gd name="T14" fmla="*/ 0 60000 65536"/>
                  <a:gd name="T15" fmla="*/ 0 60000 65536"/>
                  <a:gd name="T16" fmla="*/ 0 60000 65536"/>
                  <a:gd name="T17" fmla="*/ 0 60000 65536"/>
                  <a:gd name="T18" fmla="*/ 0 w 17"/>
                  <a:gd name="T19" fmla="*/ 0 h 24"/>
                  <a:gd name="T20" fmla="*/ 17 w 17"/>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7" h="24">
                    <a:moveTo>
                      <a:pt x="0" y="0"/>
                    </a:moveTo>
                    <a:lnTo>
                      <a:pt x="16" y="0"/>
                    </a:lnTo>
                    <a:lnTo>
                      <a:pt x="9" y="0"/>
                    </a:lnTo>
                    <a:lnTo>
                      <a:pt x="9" y="24"/>
                    </a:lnTo>
                    <a:lnTo>
                      <a:pt x="2" y="24"/>
                    </a:lnTo>
                    <a:lnTo>
                      <a:pt x="17" y="24"/>
                    </a:lnTo>
                  </a:path>
                </a:pathLst>
              </a:custGeom>
              <a:noFill/>
              <a:ln w="2">
                <a:solidFill>
                  <a:srgbClr val="7F7F7F"/>
                </a:solidFill>
                <a:round/>
                <a:headEnd/>
                <a:tailEnd/>
              </a:ln>
            </p:spPr>
            <p:txBody>
              <a:bodyPr/>
              <a:lstStyle/>
              <a:p>
                <a:endParaRPr lang="en-US"/>
              </a:p>
            </p:txBody>
          </p:sp>
          <p:sp>
            <p:nvSpPr>
              <p:cNvPr id="488" name="Freeform 7581"/>
              <p:cNvSpPr>
                <a:spLocks/>
              </p:cNvSpPr>
              <p:nvPr/>
            </p:nvSpPr>
            <p:spPr bwMode="auto">
              <a:xfrm>
                <a:off x="6830359" y="4854054"/>
                <a:ext cx="26988" cy="39688"/>
              </a:xfrm>
              <a:custGeom>
                <a:avLst/>
                <a:gdLst>
                  <a:gd name="T0" fmla="*/ 0 w 17"/>
                  <a:gd name="T1" fmla="*/ 0 h 25"/>
                  <a:gd name="T2" fmla="*/ 23813 w 17"/>
                  <a:gd name="T3" fmla="*/ 0 h 25"/>
                  <a:gd name="T4" fmla="*/ 12700 w 17"/>
                  <a:gd name="T5" fmla="*/ 0 h 25"/>
                  <a:gd name="T6" fmla="*/ 12700 w 17"/>
                  <a:gd name="T7" fmla="*/ 39688 h 25"/>
                  <a:gd name="T8" fmla="*/ 1588 w 17"/>
                  <a:gd name="T9" fmla="*/ 39688 h 25"/>
                  <a:gd name="T10" fmla="*/ 26988 w 17"/>
                  <a:gd name="T11" fmla="*/ 39688 h 25"/>
                  <a:gd name="T12" fmla="*/ 0 60000 65536"/>
                  <a:gd name="T13" fmla="*/ 0 60000 65536"/>
                  <a:gd name="T14" fmla="*/ 0 60000 65536"/>
                  <a:gd name="T15" fmla="*/ 0 60000 65536"/>
                  <a:gd name="T16" fmla="*/ 0 60000 65536"/>
                  <a:gd name="T17" fmla="*/ 0 60000 65536"/>
                  <a:gd name="T18" fmla="*/ 0 w 17"/>
                  <a:gd name="T19" fmla="*/ 0 h 25"/>
                  <a:gd name="T20" fmla="*/ 17 w 17"/>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7" h="25">
                    <a:moveTo>
                      <a:pt x="0" y="0"/>
                    </a:moveTo>
                    <a:lnTo>
                      <a:pt x="15" y="0"/>
                    </a:lnTo>
                    <a:lnTo>
                      <a:pt x="8" y="0"/>
                    </a:lnTo>
                    <a:lnTo>
                      <a:pt x="8" y="25"/>
                    </a:lnTo>
                    <a:lnTo>
                      <a:pt x="1" y="25"/>
                    </a:lnTo>
                    <a:lnTo>
                      <a:pt x="17" y="25"/>
                    </a:lnTo>
                  </a:path>
                </a:pathLst>
              </a:custGeom>
              <a:noFill/>
              <a:ln w="2">
                <a:solidFill>
                  <a:srgbClr val="7F7F7F"/>
                </a:solidFill>
                <a:round/>
                <a:headEnd/>
                <a:tailEnd/>
              </a:ln>
            </p:spPr>
            <p:txBody>
              <a:bodyPr/>
              <a:lstStyle/>
              <a:p>
                <a:endParaRPr lang="en-US"/>
              </a:p>
            </p:txBody>
          </p:sp>
          <p:sp>
            <p:nvSpPr>
              <p:cNvPr id="489" name="Freeform 7582"/>
              <p:cNvSpPr>
                <a:spLocks/>
              </p:cNvSpPr>
              <p:nvPr/>
            </p:nvSpPr>
            <p:spPr bwMode="auto">
              <a:xfrm>
                <a:off x="6846234" y="4850879"/>
                <a:ext cx="28575" cy="39688"/>
              </a:xfrm>
              <a:custGeom>
                <a:avLst/>
                <a:gdLst>
                  <a:gd name="T0" fmla="*/ 0 w 18"/>
                  <a:gd name="T1" fmla="*/ 0 h 25"/>
                  <a:gd name="T2" fmla="*/ 25400 w 18"/>
                  <a:gd name="T3" fmla="*/ 0 h 25"/>
                  <a:gd name="T4" fmla="*/ 14288 w 18"/>
                  <a:gd name="T5" fmla="*/ 0 h 25"/>
                  <a:gd name="T6" fmla="*/ 14288 w 18"/>
                  <a:gd name="T7" fmla="*/ 39688 h 25"/>
                  <a:gd name="T8" fmla="*/ 3175 w 18"/>
                  <a:gd name="T9" fmla="*/ 39688 h 25"/>
                  <a:gd name="T10" fmla="*/ 28575 w 18"/>
                  <a:gd name="T11" fmla="*/ 39688 h 25"/>
                  <a:gd name="T12" fmla="*/ 0 60000 65536"/>
                  <a:gd name="T13" fmla="*/ 0 60000 65536"/>
                  <a:gd name="T14" fmla="*/ 0 60000 65536"/>
                  <a:gd name="T15" fmla="*/ 0 60000 65536"/>
                  <a:gd name="T16" fmla="*/ 0 60000 65536"/>
                  <a:gd name="T17" fmla="*/ 0 60000 65536"/>
                  <a:gd name="T18" fmla="*/ 0 w 18"/>
                  <a:gd name="T19" fmla="*/ 0 h 25"/>
                  <a:gd name="T20" fmla="*/ 18 w 18"/>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8" h="25">
                    <a:moveTo>
                      <a:pt x="0" y="0"/>
                    </a:moveTo>
                    <a:lnTo>
                      <a:pt x="16" y="0"/>
                    </a:lnTo>
                    <a:lnTo>
                      <a:pt x="9" y="0"/>
                    </a:lnTo>
                    <a:lnTo>
                      <a:pt x="9" y="25"/>
                    </a:lnTo>
                    <a:lnTo>
                      <a:pt x="2" y="25"/>
                    </a:lnTo>
                    <a:lnTo>
                      <a:pt x="18" y="25"/>
                    </a:lnTo>
                  </a:path>
                </a:pathLst>
              </a:custGeom>
              <a:noFill/>
              <a:ln w="2">
                <a:solidFill>
                  <a:srgbClr val="7F7F7F"/>
                </a:solidFill>
                <a:round/>
                <a:headEnd/>
                <a:tailEnd/>
              </a:ln>
            </p:spPr>
            <p:txBody>
              <a:bodyPr/>
              <a:lstStyle/>
              <a:p>
                <a:endParaRPr lang="en-US"/>
              </a:p>
            </p:txBody>
          </p:sp>
          <p:sp>
            <p:nvSpPr>
              <p:cNvPr id="490" name="Freeform 7583"/>
              <p:cNvSpPr>
                <a:spLocks/>
              </p:cNvSpPr>
              <p:nvPr/>
            </p:nvSpPr>
            <p:spPr bwMode="auto">
              <a:xfrm>
                <a:off x="6863697" y="4846116"/>
                <a:ext cx="26988" cy="38100"/>
              </a:xfrm>
              <a:custGeom>
                <a:avLst/>
                <a:gdLst>
                  <a:gd name="T0" fmla="*/ 0 w 17"/>
                  <a:gd name="T1" fmla="*/ 0 h 24"/>
                  <a:gd name="T2" fmla="*/ 23813 w 17"/>
                  <a:gd name="T3" fmla="*/ 0 h 24"/>
                  <a:gd name="T4" fmla="*/ 12700 w 17"/>
                  <a:gd name="T5" fmla="*/ 0 h 24"/>
                  <a:gd name="T6" fmla="*/ 12700 w 17"/>
                  <a:gd name="T7" fmla="*/ 38100 h 24"/>
                  <a:gd name="T8" fmla="*/ 1588 w 17"/>
                  <a:gd name="T9" fmla="*/ 38100 h 24"/>
                  <a:gd name="T10" fmla="*/ 26988 w 17"/>
                  <a:gd name="T11" fmla="*/ 38100 h 24"/>
                  <a:gd name="T12" fmla="*/ 0 60000 65536"/>
                  <a:gd name="T13" fmla="*/ 0 60000 65536"/>
                  <a:gd name="T14" fmla="*/ 0 60000 65536"/>
                  <a:gd name="T15" fmla="*/ 0 60000 65536"/>
                  <a:gd name="T16" fmla="*/ 0 60000 65536"/>
                  <a:gd name="T17" fmla="*/ 0 60000 65536"/>
                  <a:gd name="T18" fmla="*/ 0 w 17"/>
                  <a:gd name="T19" fmla="*/ 0 h 24"/>
                  <a:gd name="T20" fmla="*/ 17 w 17"/>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7" h="24">
                    <a:moveTo>
                      <a:pt x="0" y="0"/>
                    </a:moveTo>
                    <a:lnTo>
                      <a:pt x="15" y="0"/>
                    </a:lnTo>
                    <a:lnTo>
                      <a:pt x="8" y="0"/>
                    </a:lnTo>
                    <a:lnTo>
                      <a:pt x="8" y="24"/>
                    </a:lnTo>
                    <a:lnTo>
                      <a:pt x="1" y="24"/>
                    </a:lnTo>
                    <a:lnTo>
                      <a:pt x="17" y="24"/>
                    </a:lnTo>
                  </a:path>
                </a:pathLst>
              </a:custGeom>
              <a:noFill/>
              <a:ln w="2">
                <a:solidFill>
                  <a:srgbClr val="7F7F7F"/>
                </a:solidFill>
                <a:round/>
                <a:headEnd/>
                <a:tailEnd/>
              </a:ln>
            </p:spPr>
            <p:txBody>
              <a:bodyPr/>
              <a:lstStyle/>
              <a:p>
                <a:endParaRPr lang="en-US"/>
              </a:p>
            </p:txBody>
          </p:sp>
          <p:sp>
            <p:nvSpPr>
              <p:cNvPr id="491" name="Freeform 7584"/>
              <p:cNvSpPr>
                <a:spLocks/>
              </p:cNvSpPr>
              <p:nvPr/>
            </p:nvSpPr>
            <p:spPr bwMode="auto">
              <a:xfrm>
                <a:off x="6879572" y="4846116"/>
                <a:ext cx="28575" cy="38100"/>
              </a:xfrm>
              <a:custGeom>
                <a:avLst/>
                <a:gdLst>
                  <a:gd name="T0" fmla="*/ 0 w 18"/>
                  <a:gd name="T1" fmla="*/ 0 h 24"/>
                  <a:gd name="T2" fmla="*/ 25400 w 18"/>
                  <a:gd name="T3" fmla="*/ 0 h 24"/>
                  <a:gd name="T4" fmla="*/ 14288 w 18"/>
                  <a:gd name="T5" fmla="*/ 0 h 24"/>
                  <a:gd name="T6" fmla="*/ 14288 w 18"/>
                  <a:gd name="T7" fmla="*/ 38100 h 24"/>
                  <a:gd name="T8" fmla="*/ 3175 w 18"/>
                  <a:gd name="T9" fmla="*/ 38100 h 24"/>
                  <a:gd name="T10" fmla="*/ 28575 w 18"/>
                  <a:gd name="T11" fmla="*/ 38100 h 24"/>
                  <a:gd name="T12" fmla="*/ 0 60000 65536"/>
                  <a:gd name="T13" fmla="*/ 0 60000 65536"/>
                  <a:gd name="T14" fmla="*/ 0 60000 65536"/>
                  <a:gd name="T15" fmla="*/ 0 60000 65536"/>
                  <a:gd name="T16" fmla="*/ 0 60000 65536"/>
                  <a:gd name="T17" fmla="*/ 0 60000 65536"/>
                  <a:gd name="T18" fmla="*/ 0 w 18"/>
                  <a:gd name="T19" fmla="*/ 0 h 24"/>
                  <a:gd name="T20" fmla="*/ 18 w 18"/>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8" h="24">
                    <a:moveTo>
                      <a:pt x="0" y="0"/>
                    </a:moveTo>
                    <a:lnTo>
                      <a:pt x="16" y="0"/>
                    </a:lnTo>
                    <a:lnTo>
                      <a:pt x="9" y="0"/>
                    </a:lnTo>
                    <a:lnTo>
                      <a:pt x="9" y="24"/>
                    </a:lnTo>
                    <a:lnTo>
                      <a:pt x="2" y="24"/>
                    </a:lnTo>
                    <a:lnTo>
                      <a:pt x="18" y="24"/>
                    </a:lnTo>
                  </a:path>
                </a:pathLst>
              </a:custGeom>
              <a:noFill/>
              <a:ln w="2">
                <a:solidFill>
                  <a:srgbClr val="7F7F7F"/>
                </a:solidFill>
                <a:round/>
                <a:headEnd/>
                <a:tailEnd/>
              </a:ln>
            </p:spPr>
            <p:txBody>
              <a:bodyPr/>
              <a:lstStyle/>
              <a:p>
                <a:endParaRPr lang="en-US"/>
              </a:p>
            </p:txBody>
          </p:sp>
          <p:sp>
            <p:nvSpPr>
              <p:cNvPr id="492" name="Freeform 7585"/>
              <p:cNvSpPr>
                <a:spLocks/>
              </p:cNvSpPr>
              <p:nvPr/>
            </p:nvSpPr>
            <p:spPr bwMode="auto">
              <a:xfrm>
                <a:off x="6893859" y="4842941"/>
                <a:ext cx="26988" cy="39688"/>
              </a:xfrm>
              <a:custGeom>
                <a:avLst/>
                <a:gdLst>
                  <a:gd name="T0" fmla="*/ 0 w 17"/>
                  <a:gd name="T1" fmla="*/ 0 h 25"/>
                  <a:gd name="T2" fmla="*/ 25400 w 17"/>
                  <a:gd name="T3" fmla="*/ 0 h 25"/>
                  <a:gd name="T4" fmla="*/ 14288 w 17"/>
                  <a:gd name="T5" fmla="*/ 0 h 25"/>
                  <a:gd name="T6" fmla="*/ 14288 w 17"/>
                  <a:gd name="T7" fmla="*/ 39688 h 25"/>
                  <a:gd name="T8" fmla="*/ 3175 w 17"/>
                  <a:gd name="T9" fmla="*/ 39688 h 25"/>
                  <a:gd name="T10" fmla="*/ 26988 w 17"/>
                  <a:gd name="T11" fmla="*/ 39688 h 25"/>
                  <a:gd name="T12" fmla="*/ 0 60000 65536"/>
                  <a:gd name="T13" fmla="*/ 0 60000 65536"/>
                  <a:gd name="T14" fmla="*/ 0 60000 65536"/>
                  <a:gd name="T15" fmla="*/ 0 60000 65536"/>
                  <a:gd name="T16" fmla="*/ 0 60000 65536"/>
                  <a:gd name="T17" fmla="*/ 0 60000 65536"/>
                  <a:gd name="T18" fmla="*/ 0 w 17"/>
                  <a:gd name="T19" fmla="*/ 0 h 25"/>
                  <a:gd name="T20" fmla="*/ 17 w 17"/>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7" h="25">
                    <a:moveTo>
                      <a:pt x="0" y="0"/>
                    </a:moveTo>
                    <a:lnTo>
                      <a:pt x="16" y="0"/>
                    </a:lnTo>
                    <a:lnTo>
                      <a:pt x="9" y="0"/>
                    </a:lnTo>
                    <a:lnTo>
                      <a:pt x="9" y="25"/>
                    </a:lnTo>
                    <a:lnTo>
                      <a:pt x="2" y="25"/>
                    </a:lnTo>
                    <a:lnTo>
                      <a:pt x="17" y="25"/>
                    </a:lnTo>
                  </a:path>
                </a:pathLst>
              </a:custGeom>
              <a:noFill/>
              <a:ln w="2">
                <a:solidFill>
                  <a:srgbClr val="7F7F7F"/>
                </a:solidFill>
                <a:round/>
                <a:headEnd/>
                <a:tailEnd/>
              </a:ln>
            </p:spPr>
            <p:txBody>
              <a:bodyPr/>
              <a:lstStyle/>
              <a:p>
                <a:endParaRPr lang="en-US"/>
              </a:p>
            </p:txBody>
          </p:sp>
          <p:sp>
            <p:nvSpPr>
              <p:cNvPr id="493" name="Freeform 7586"/>
              <p:cNvSpPr>
                <a:spLocks/>
              </p:cNvSpPr>
              <p:nvPr/>
            </p:nvSpPr>
            <p:spPr bwMode="auto">
              <a:xfrm>
                <a:off x="6909734" y="4828654"/>
                <a:ext cx="28575" cy="39688"/>
              </a:xfrm>
              <a:custGeom>
                <a:avLst/>
                <a:gdLst>
                  <a:gd name="T0" fmla="*/ 0 w 18"/>
                  <a:gd name="T1" fmla="*/ 0 h 25"/>
                  <a:gd name="T2" fmla="*/ 25400 w 18"/>
                  <a:gd name="T3" fmla="*/ 0 h 25"/>
                  <a:gd name="T4" fmla="*/ 14288 w 18"/>
                  <a:gd name="T5" fmla="*/ 0 h 25"/>
                  <a:gd name="T6" fmla="*/ 14288 w 18"/>
                  <a:gd name="T7" fmla="*/ 39688 h 25"/>
                  <a:gd name="T8" fmla="*/ 3175 w 18"/>
                  <a:gd name="T9" fmla="*/ 39688 h 25"/>
                  <a:gd name="T10" fmla="*/ 28575 w 18"/>
                  <a:gd name="T11" fmla="*/ 39688 h 25"/>
                  <a:gd name="T12" fmla="*/ 0 60000 65536"/>
                  <a:gd name="T13" fmla="*/ 0 60000 65536"/>
                  <a:gd name="T14" fmla="*/ 0 60000 65536"/>
                  <a:gd name="T15" fmla="*/ 0 60000 65536"/>
                  <a:gd name="T16" fmla="*/ 0 60000 65536"/>
                  <a:gd name="T17" fmla="*/ 0 60000 65536"/>
                  <a:gd name="T18" fmla="*/ 0 w 18"/>
                  <a:gd name="T19" fmla="*/ 0 h 25"/>
                  <a:gd name="T20" fmla="*/ 18 w 18"/>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8" h="25">
                    <a:moveTo>
                      <a:pt x="0" y="0"/>
                    </a:moveTo>
                    <a:lnTo>
                      <a:pt x="16" y="0"/>
                    </a:lnTo>
                    <a:lnTo>
                      <a:pt x="9" y="0"/>
                    </a:lnTo>
                    <a:lnTo>
                      <a:pt x="9" y="25"/>
                    </a:lnTo>
                    <a:lnTo>
                      <a:pt x="2" y="25"/>
                    </a:lnTo>
                    <a:lnTo>
                      <a:pt x="18" y="25"/>
                    </a:lnTo>
                  </a:path>
                </a:pathLst>
              </a:custGeom>
              <a:noFill/>
              <a:ln w="2">
                <a:solidFill>
                  <a:srgbClr val="7F7F7F"/>
                </a:solidFill>
                <a:round/>
                <a:headEnd/>
                <a:tailEnd/>
              </a:ln>
            </p:spPr>
            <p:txBody>
              <a:bodyPr/>
              <a:lstStyle/>
              <a:p>
                <a:endParaRPr lang="en-US"/>
              </a:p>
            </p:txBody>
          </p:sp>
          <p:sp>
            <p:nvSpPr>
              <p:cNvPr id="494" name="Freeform 7587"/>
              <p:cNvSpPr>
                <a:spLocks/>
              </p:cNvSpPr>
              <p:nvPr/>
            </p:nvSpPr>
            <p:spPr bwMode="auto">
              <a:xfrm>
                <a:off x="6927197" y="4823891"/>
                <a:ext cx="26988" cy="38100"/>
              </a:xfrm>
              <a:custGeom>
                <a:avLst/>
                <a:gdLst>
                  <a:gd name="T0" fmla="*/ 0 w 17"/>
                  <a:gd name="T1" fmla="*/ 0 h 24"/>
                  <a:gd name="T2" fmla="*/ 25400 w 17"/>
                  <a:gd name="T3" fmla="*/ 0 h 24"/>
                  <a:gd name="T4" fmla="*/ 14288 w 17"/>
                  <a:gd name="T5" fmla="*/ 0 h 24"/>
                  <a:gd name="T6" fmla="*/ 14288 w 17"/>
                  <a:gd name="T7" fmla="*/ 38100 h 24"/>
                  <a:gd name="T8" fmla="*/ 3175 w 17"/>
                  <a:gd name="T9" fmla="*/ 38100 h 24"/>
                  <a:gd name="T10" fmla="*/ 26988 w 17"/>
                  <a:gd name="T11" fmla="*/ 38100 h 24"/>
                  <a:gd name="T12" fmla="*/ 0 60000 65536"/>
                  <a:gd name="T13" fmla="*/ 0 60000 65536"/>
                  <a:gd name="T14" fmla="*/ 0 60000 65536"/>
                  <a:gd name="T15" fmla="*/ 0 60000 65536"/>
                  <a:gd name="T16" fmla="*/ 0 60000 65536"/>
                  <a:gd name="T17" fmla="*/ 0 60000 65536"/>
                  <a:gd name="T18" fmla="*/ 0 w 17"/>
                  <a:gd name="T19" fmla="*/ 0 h 24"/>
                  <a:gd name="T20" fmla="*/ 17 w 17"/>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7" h="24">
                    <a:moveTo>
                      <a:pt x="0" y="0"/>
                    </a:moveTo>
                    <a:lnTo>
                      <a:pt x="16" y="0"/>
                    </a:lnTo>
                    <a:lnTo>
                      <a:pt x="9" y="0"/>
                    </a:lnTo>
                    <a:lnTo>
                      <a:pt x="9" y="24"/>
                    </a:lnTo>
                    <a:lnTo>
                      <a:pt x="2" y="24"/>
                    </a:lnTo>
                    <a:lnTo>
                      <a:pt x="17" y="24"/>
                    </a:lnTo>
                  </a:path>
                </a:pathLst>
              </a:custGeom>
              <a:noFill/>
              <a:ln w="2">
                <a:solidFill>
                  <a:srgbClr val="7F7F7F"/>
                </a:solidFill>
                <a:round/>
                <a:headEnd/>
                <a:tailEnd/>
              </a:ln>
            </p:spPr>
            <p:txBody>
              <a:bodyPr/>
              <a:lstStyle/>
              <a:p>
                <a:endParaRPr lang="en-US"/>
              </a:p>
            </p:txBody>
          </p:sp>
          <p:sp>
            <p:nvSpPr>
              <p:cNvPr id="495" name="Freeform 7588"/>
              <p:cNvSpPr>
                <a:spLocks/>
              </p:cNvSpPr>
              <p:nvPr/>
            </p:nvSpPr>
            <p:spPr bwMode="auto">
              <a:xfrm>
                <a:off x="6943072" y="4812779"/>
                <a:ext cx="28575" cy="36513"/>
              </a:xfrm>
              <a:custGeom>
                <a:avLst/>
                <a:gdLst>
                  <a:gd name="T0" fmla="*/ 0 w 18"/>
                  <a:gd name="T1" fmla="*/ 0 h 23"/>
                  <a:gd name="T2" fmla="*/ 25400 w 18"/>
                  <a:gd name="T3" fmla="*/ 0 h 23"/>
                  <a:gd name="T4" fmla="*/ 14288 w 18"/>
                  <a:gd name="T5" fmla="*/ 0 h 23"/>
                  <a:gd name="T6" fmla="*/ 14288 w 18"/>
                  <a:gd name="T7" fmla="*/ 36513 h 23"/>
                  <a:gd name="T8" fmla="*/ 3175 w 18"/>
                  <a:gd name="T9" fmla="*/ 36513 h 23"/>
                  <a:gd name="T10" fmla="*/ 28575 w 18"/>
                  <a:gd name="T11" fmla="*/ 36513 h 23"/>
                  <a:gd name="T12" fmla="*/ 0 60000 65536"/>
                  <a:gd name="T13" fmla="*/ 0 60000 65536"/>
                  <a:gd name="T14" fmla="*/ 0 60000 65536"/>
                  <a:gd name="T15" fmla="*/ 0 60000 65536"/>
                  <a:gd name="T16" fmla="*/ 0 60000 65536"/>
                  <a:gd name="T17" fmla="*/ 0 60000 65536"/>
                  <a:gd name="T18" fmla="*/ 0 w 18"/>
                  <a:gd name="T19" fmla="*/ 0 h 23"/>
                  <a:gd name="T20" fmla="*/ 18 w 18"/>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8" h="23">
                    <a:moveTo>
                      <a:pt x="0" y="0"/>
                    </a:moveTo>
                    <a:lnTo>
                      <a:pt x="16" y="0"/>
                    </a:lnTo>
                    <a:lnTo>
                      <a:pt x="9" y="0"/>
                    </a:lnTo>
                    <a:lnTo>
                      <a:pt x="9" y="23"/>
                    </a:lnTo>
                    <a:lnTo>
                      <a:pt x="2" y="23"/>
                    </a:lnTo>
                    <a:lnTo>
                      <a:pt x="18" y="23"/>
                    </a:lnTo>
                  </a:path>
                </a:pathLst>
              </a:custGeom>
              <a:noFill/>
              <a:ln w="2">
                <a:solidFill>
                  <a:srgbClr val="7F7F7F"/>
                </a:solidFill>
                <a:round/>
                <a:headEnd/>
                <a:tailEnd/>
              </a:ln>
            </p:spPr>
            <p:txBody>
              <a:bodyPr/>
              <a:lstStyle/>
              <a:p>
                <a:endParaRPr lang="en-US"/>
              </a:p>
            </p:txBody>
          </p:sp>
          <p:sp>
            <p:nvSpPr>
              <p:cNvPr id="496" name="Freeform 7589"/>
              <p:cNvSpPr>
                <a:spLocks/>
              </p:cNvSpPr>
              <p:nvPr/>
            </p:nvSpPr>
            <p:spPr bwMode="auto">
              <a:xfrm>
                <a:off x="6960534" y="4801666"/>
                <a:ext cx="26988" cy="36513"/>
              </a:xfrm>
              <a:custGeom>
                <a:avLst/>
                <a:gdLst>
                  <a:gd name="T0" fmla="*/ 0 w 17"/>
                  <a:gd name="T1" fmla="*/ 0 h 23"/>
                  <a:gd name="T2" fmla="*/ 25400 w 17"/>
                  <a:gd name="T3" fmla="*/ 0 h 23"/>
                  <a:gd name="T4" fmla="*/ 14288 w 17"/>
                  <a:gd name="T5" fmla="*/ 0 h 23"/>
                  <a:gd name="T6" fmla="*/ 14288 w 17"/>
                  <a:gd name="T7" fmla="*/ 36513 h 23"/>
                  <a:gd name="T8" fmla="*/ 3175 w 17"/>
                  <a:gd name="T9" fmla="*/ 36513 h 23"/>
                  <a:gd name="T10" fmla="*/ 26988 w 17"/>
                  <a:gd name="T11" fmla="*/ 36513 h 23"/>
                  <a:gd name="T12" fmla="*/ 0 60000 65536"/>
                  <a:gd name="T13" fmla="*/ 0 60000 65536"/>
                  <a:gd name="T14" fmla="*/ 0 60000 65536"/>
                  <a:gd name="T15" fmla="*/ 0 60000 65536"/>
                  <a:gd name="T16" fmla="*/ 0 60000 65536"/>
                  <a:gd name="T17" fmla="*/ 0 60000 65536"/>
                  <a:gd name="T18" fmla="*/ 0 w 17"/>
                  <a:gd name="T19" fmla="*/ 0 h 23"/>
                  <a:gd name="T20" fmla="*/ 17 w 17"/>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7" h="23">
                    <a:moveTo>
                      <a:pt x="0" y="0"/>
                    </a:moveTo>
                    <a:lnTo>
                      <a:pt x="16" y="0"/>
                    </a:lnTo>
                    <a:lnTo>
                      <a:pt x="9" y="0"/>
                    </a:lnTo>
                    <a:lnTo>
                      <a:pt x="9" y="23"/>
                    </a:lnTo>
                    <a:lnTo>
                      <a:pt x="2" y="23"/>
                    </a:lnTo>
                    <a:lnTo>
                      <a:pt x="17" y="23"/>
                    </a:lnTo>
                  </a:path>
                </a:pathLst>
              </a:custGeom>
              <a:noFill/>
              <a:ln w="2">
                <a:solidFill>
                  <a:srgbClr val="7F7F7F"/>
                </a:solidFill>
                <a:round/>
                <a:headEnd/>
                <a:tailEnd/>
              </a:ln>
            </p:spPr>
            <p:txBody>
              <a:bodyPr/>
              <a:lstStyle/>
              <a:p>
                <a:endParaRPr lang="en-US"/>
              </a:p>
            </p:txBody>
          </p:sp>
          <p:sp>
            <p:nvSpPr>
              <p:cNvPr id="497" name="Freeform 7590"/>
              <p:cNvSpPr>
                <a:spLocks/>
              </p:cNvSpPr>
              <p:nvPr/>
            </p:nvSpPr>
            <p:spPr bwMode="auto">
              <a:xfrm>
                <a:off x="6974822" y="4801666"/>
                <a:ext cx="26988" cy="36513"/>
              </a:xfrm>
              <a:custGeom>
                <a:avLst/>
                <a:gdLst>
                  <a:gd name="T0" fmla="*/ 0 w 17"/>
                  <a:gd name="T1" fmla="*/ 0 h 23"/>
                  <a:gd name="T2" fmla="*/ 23813 w 17"/>
                  <a:gd name="T3" fmla="*/ 0 h 23"/>
                  <a:gd name="T4" fmla="*/ 12700 w 17"/>
                  <a:gd name="T5" fmla="*/ 0 h 23"/>
                  <a:gd name="T6" fmla="*/ 12700 w 17"/>
                  <a:gd name="T7" fmla="*/ 36513 h 23"/>
                  <a:gd name="T8" fmla="*/ 1588 w 17"/>
                  <a:gd name="T9" fmla="*/ 36513 h 23"/>
                  <a:gd name="T10" fmla="*/ 26988 w 17"/>
                  <a:gd name="T11" fmla="*/ 36513 h 23"/>
                  <a:gd name="T12" fmla="*/ 0 60000 65536"/>
                  <a:gd name="T13" fmla="*/ 0 60000 65536"/>
                  <a:gd name="T14" fmla="*/ 0 60000 65536"/>
                  <a:gd name="T15" fmla="*/ 0 60000 65536"/>
                  <a:gd name="T16" fmla="*/ 0 60000 65536"/>
                  <a:gd name="T17" fmla="*/ 0 60000 65536"/>
                  <a:gd name="T18" fmla="*/ 0 w 17"/>
                  <a:gd name="T19" fmla="*/ 0 h 23"/>
                  <a:gd name="T20" fmla="*/ 17 w 17"/>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7" h="23">
                    <a:moveTo>
                      <a:pt x="0" y="0"/>
                    </a:moveTo>
                    <a:lnTo>
                      <a:pt x="15" y="0"/>
                    </a:lnTo>
                    <a:lnTo>
                      <a:pt x="8" y="0"/>
                    </a:lnTo>
                    <a:lnTo>
                      <a:pt x="8" y="23"/>
                    </a:lnTo>
                    <a:lnTo>
                      <a:pt x="1" y="23"/>
                    </a:lnTo>
                    <a:lnTo>
                      <a:pt x="17" y="23"/>
                    </a:lnTo>
                  </a:path>
                </a:pathLst>
              </a:custGeom>
              <a:noFill/>
              <a:ln w="2">
                <a:solidFill>
                  <a:srgbClr val="7F7F7F"/>
                </a:solidFill>
                <a:round/>
                <a:headEnd/>
                <a:tailEnd/>
              </a:ln>
            </p:spPr>
            <p:txBody>
              <a:bodyPr/>
              <a:lstStyle/>
              <a:p>
                <a:endParaRPr lang="en-US"/>
              </a:p>
            </p:txBody>
          </p:sp>
          <p:sp>
            <p:nvSpPr>
              <p:cNvPr id="498" name="Freeform 7591"/>
              <p:cNvSpPr>
                <a:spLocks/>
              </p:cNvSpPr>
              <p:nvPr/>
            </p:nvSpPr>
            <p:spPr bwMode="auto">
              <a:xfrm>
                <a:off x="6990697" y="4795316"/>
                <a:ext cx="26988" cy="36513"/>
              </a:xfrm>
              <a:custGeom>
                <a:avLst/>
                <a:gdLst>
                  <a:gd name="T0" fmla="*/ 0 w 17"/>
                  <a:gd name="T1" fmla="*/ 0 h 23"/>
                  <a:gd name="T2" fmla="*/ 25400 w 17"/>
                  <a:gd name="T3" fmla="*/ 0 h 23"/>
                  <a:gd name="T4" fmla="*/ 14288 w 17"/>
                  <a:gd name="T5" fmla="*/ 0 h 23"/>
                  <a:gd name="T6" fmla="*/ 14288 w 17"/>
                  <a:gd name="T7" fmla="*/ 36513 h 23"/>
                  <a:gd name="T8" fmla="*/ 3175 w 17"/>
                  <a:gd name="T9" fmla="*/ 36513 h 23"/>
                  <a:gd name="T10" fmla="*/ 26988 w 17"/>
                  <a:gd name="T11" fmla="*/ 36513 h 23"/>
                  <a:gd name="T12" fmla="*/ 0 60000 65536"/>
                  <a:gd name="T13" fmla="*/ 0 60000 65536"/>
                  <a:gd name="T14" fmla="*/ 0 60000 65536"/>
                  <a:gd name="T15" fmla="*/ 0 60000 65536"/>
                  <a:gd name="T16" fmla="*/ 0 60000 65536"/>
                  <a:gd name="T17" fmla="*/ 0 60000 65536"/>
                  <a:gd name="T18" fmla="*/ 0 w 17"/>
                  <a:gd name="T19" fmla="*/ 0 h 23"/>
                  <a:gd name="T20" fmla="*/ 17 w 17"/>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7" h="23">
                    <a:moveTo>
                      <a:pt x="0" y="0"/>
                    </a:moveTo>
                    <a:lnTo>
                      <a:pt x="16" y="0"/>
                    </a:lnTo>
                    <a:lnTo>
                      <a:pt x="9" y="0"/>
                    </a:lnTo>
                    <a:lnTo>
                      <a:pt x="9" y="23"/>
                    </a:lnTo>
                    <a:lnTo>
                      <a:pt x="2" y="23"/>
                    </a:lnTo>
                    <a:lnTo>
                      <a:pt x="17" y="23"/>
                    </a:lnTo>
                  </a:path>
                </a:pathLst>
              </a:custGeom>
              <a:noFill/>
              <a:ln w="2">
                <a:solidFill>
                  <a:srgbClr val="7F7F7F"/>
                </a:solidFill>
                <a:round/>
                <a:headEnd/>
                <a:tailEnd/>
              </a:ln>
            </p:spPr>
            <p:txBody>
              <a:bodyPr/>
              <a:lstStyle/>
              <a:p>
                <a:endParaRPr lang="en-US"/>
              </a:p>
            </p:txBody>
          </p:sp>
          <p:sp>
            <p:nvSpPr>
              <p:cNvPr id="499" name="Freeform 7592"/>
              <p:cNvSpPr>
                <a:spLocks/>
              </p:cNvSpPr>
              <p:nvPr/>
            </p:nvSpPr>
            <p:spPr bwMode="auto">
              <a:xfrm>
                <a:off x="7006572" y="4787379"/>
                <a:ext cx="28575" cy="36513"/>
              </a:xfrm>
              <a:custGeom>
                <a:avLst/>
                <a:gdLst>
                  <a:gd name="T0" fmla="*/ 0 w 18"/>
                  <a:gd name="T1" fmla="*/ 0 h 23"/>
                  <a:gd name="T2" fmla="*/ 25400 w 18"/>
                  <a:gd name="T3" fmla="*/ 0 h 23"/>
                  <a:gd name="T4" fmla="*/ 14288 w 18"/>
                  <a:gd name="T5" fmla="*/ 0 h 23"/>
                  <a:gd name="T6" fmla="*/ 14288 w 18"/>
                  <a:gd name="T7" fmla="*/ 36513 h 23"/>
                  <a:gd name="T8" fmla="*/ 3175 w 18"/>
                  <a:gd name="T9" fmla="*/ 36513 h 23"/>
                  <a:gd name="T10" fmla="*/ 28575 w 18"/>
                  <a:gd name="T11" fmla="*/ 36513 h 23"/>
                  <a:gd name="T12" fmla="*/ 0 60000 65536"/>
                  <a:gd name="T13" fmla="*/ 0 60000 65536"/>
                  <a:gd name="T14" fmla="*/ 0 60000 65536"/>
                  <a:gd name="T15" fmla="*/ 0 60000 65536"/>
                  <a:gd name="T16" fmla="*/ 0 60000 65536"/>
                  <a:gd name="T17" fmla="*/ 0 60000 65536"/>
                  <a:gd name="T18" fmla="*/ 0 w 18"/>
                  <a:gd name="T19" fmla="*/ 0 h 23"/>
                  <a:gd name="T20" fmla="*/ 18 w 18"/>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8" h="23">
                    <a:moveTo>
                      <a:pt x="0" y="0"/>
                    </a:moveTo>
                    <a:lnTo>
                      <a:pt x="16" y="0"/>
                    </a:lnTo>
                    <a:lnTo>
                      <a:pt x="9" y="0"/>
                    </a:lnTo>
                    <a:lnTo>
                      <a:pt x="9" y="23"/>
                    </a:lnTo>
                    <a:lnTo>
                      <a:pt x="2" y="23"/>
                    </a:lnTo>
                    <a:lnTo>
                      <a:pt x="18" y="23"/>
                    </a:lnTo>
                  </a:path>
                </a:pathLst>
              </a:custGeom>
              <a:noFill/>
              <a:ln w="2">
                <a:solidFill>
                  <a:srgbClr val="7F7F7F"/>
                </a:solidFill>
                <a:round/>
                <a:headEnd/>
                <a:tailEnd/>
              </a:ln>
            </p:spPr>
            <p:txBody>
              <a:bodyPr/>
              <a:lstStyle/>
              <a:p>
                <a:endParaRPr lang="en-US"/>
              </a:p>
            </p:txBody>
          </p:sp>
          <p:sp>
            <p:nvSpPr>
              <p:cNvPr id="500" name="Freeform 7593"/>
              <p:cNvSpPr>
                <a:spLocks/>
              </p:cNvSpPr>
              <p:nvPr/>
            </p:nvSpPr>
            <p:spPr bwMode="auto">
              <a:xfrm>
                <a:off x="7024034" y="4782616"/>
                <a:ext cx="26988" cy="34925"/>
              </a:xfrm>
              <a:custGeom>
                <a:avLst/>
                <a:gdLst>
                  <a:gd name="T0" fmla="*/ 0 w 17"/>
                  <a:gd name="T1" fmla="*/ 0 h 22"/>
                  <a:gd name="T2" fmla="*/ 25400 w 17"/>
                  <a:gd name="T3" fmla="*/ 0 h 22"/>
                  <a:gd name="T4" fmla="*/ 14288 w 17"/>
                  <a:gd name="T5" fmla="*/ 0 h 22"/>
                  <a:gd name="T6" fmla="*/ 14288 w 17"/>
                  <a:gd name="T7" fmla="*/ 34925 h 22"/>
                  <a:gd name="T8" fmla="*/ 3175 w 17"/>
                  <a:gd name="T9" fmla="*/ 34925 h 22"/>
                  <a:gd name="T10" fmla="*/ 26988 w 17"/>
                  <a:gd name="T11" fmla="*/ 34925 h 22"/>
                  <a:gd name="T12" fmla="*/ 0 60000 65536"/>
                  <a:gd name="T13" fmla="*/ 0 60000 65536"/>
                  <a:gd name="T14" fmla="*/ 0 60000 65536"/>
                  <a:gd name="T15" fmla="*/ 0 60000 65536"/>
                  <a:gd name="T16" fmla="*/ 0 60000 65536"/>
                  <a:gd name="T17" fmla="*/ 0 60000 65536"/>
                  <a:gd name="T18" fmla="*/ 0 w 17"/>
                  <a:gd name="T19" fmla="*/ 0 h 22"/>
                  <a:gd name="T20" fmla="*/ 17 w 17"/>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7" h="22">
                    <a:moveTo>
                      <a:pt x="0" y="0"/>
                    </a:moveTo>
                    <a:lnTo>
                      <a:pt x="16" y="0"/>
                    </a:lnTo>
                    <a:lnTo>
                      <a:pt x="9" y="0"/>
                    </a:lnTo>
                    <a:lnTo>
                      <a:pt x="9" y="22"/>
                    </a:lnTo>
                    <a:lnTo>
                      <a:pt x="2" y="22"/>
                    </a:lnTo>
                    <a:lnTo>
                      <a:pt x="17" y="22"/>
                    </a:lnTo>
                  </a:path>
                </a:pathLst>
              </a:custGeom>
              <a:noFill/>
              <a:ln w="2">
                <a:solidFill>
                  <a:srgbClr val="7F7F7F"/>
                </a:solidFill>
                <a:round/>
                <a:headEnd/>
                <a:tailEnd/>
              </a:ln>
            </p:spPr>
            <p:txBody>
              <a:bodyPr/>
              <a:lstStyle/>
              <a:p>
                <a:endParaRPr lang="en-US"/>
              </a:p>
            </p:txBody>
          </p:sp>
          <p:sp>
            <p:nvSpPr>
              <p:cNvPr id="501" name="Freeform 7594"/>
              <p:cNvSpPr>
                <a:spLocks/>
              </p:cNvSpPr>
              <p:nvPr/>
            </p:nvSpPr>
            <p:spPr bwMode="auto">
              <a:xfrm>
                <a:off x="7038322" y="4776266"/>
                <a:ext cx="26988" cy="33338"/>
              </a:xfrm>
              <a:custGeom>
                <a:avLst/>
                <a:gdLst>
                  <a:gd name="T0" fmla="*/ 0 w 17"/>
                  <a:gd name="T1" fmla="*/ 0 h 21"/>
                  <a:gd name="T2" fmla="*/ 23813 w 17"/>
                  <a:gd name="T3" fmla="*/ 0 h 21"/>
                  <a:gd name="T4" fmla="*/ 12700 w 17"/>
                  <a:gd name="T5" fmla="*/ 0 h 21"/>
                  <a:gd name="T6" fmla="*/ 12700 w 17"/>
                  <a:gd name="T7" fmla="*/ 33338 h 21"/>
                  <a:gd name="T8" fmla="*/ 1588 w 17"/>
                  <a:gd name="T9" fmla="*/ 33338 h 21"/>
                  <a:gd name="T10" fmla="*/ 26988 w 17"/>
                  <a:gd name="T11" fmla="*/ 33338 h 21"/>
                  <a:gd name="T12" fmla="*/ 0 60000 65536"/>
                  <a:gd name="T13" fmla="*/ 0 60000 65536"/>
                  <a:gd name="T14" fmla="*/ 0 60000 65536"/>
                  <a:gd name="T15" fmla="*/ 0 60000 65536"/>
                  <a:gd name="T16" fmla="*/ 0 60000 65536"/>
                  <a:gd name="T17" fmla="*/ 0 60000 65536"/>
                  <a:gd name="T18" fmla="*/ 0 w 17"/>
                  <a:gd name="T19" fmla="*/ 0 h 21"/>
                  <a:gd name="T20" fmla="*/ 17 w 1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7" h="21">
                    <a:moveTo>
                      <a:pt x="0" y="0"/>
                    </a:moveTo>
                    <a:lnTo>
                      <a:pt x="15" y="0"/>
                    </a:lnTo>
                    <a:lnTo>
                      <a:pt x="8" y="0"/>
                    </a:lnTo>
                    <a:lnTo>
                      <a:pt x="8" y="21"/>
                    </a:lnTo>
                    <a:lnTo>
                      <a:pt x="1" y="21"/>
                    </a:lnTo>
                    <a:lnTo>
                      <a:pt x="17" y="21"/>
                    </a:lnTo>
                  </a:path>
                </a:pathLst>
              </a:custGeom>
              <a:noFill/>
              <a:ln w="2">
                <a:solidFill>
                  <a:srgbClr val="7F7F7F"/>
                </a:solidFill>
                <a:round/>
                <a:headEnd/>
                <a:tailEnd/>
              </a:ln>
            </p:spPr>
            <p:txBody>
              <a:bodyPr/>
              <a:lstStyle/>
              <a:p>
                <a:endParaRPr lang="en-US"/>
              </a:p>
            </p:txBody>
          </p:sp>
          <p:sp>
            <p:nvSpPr>
              <p:cNvPr id="502" name="Freeform 7595"/>
              <p:cNvSpPr>
                <a:spLocks/>
              </p:cNvSpPr>
              <p:nvPr/>
            </p:nvSpPr>
            <p:spPr bwMode="auto">
              <a:xfrm>
                <a:off x="7054197" y="4776266"/>
                <a:ext cx="28575" cy="33338"/>
              </a:xfrm>
              <a:custGeom>
                <a:avLst/>
                <a:gdLst>
                  <a:gd name="T0" fmla="*/ 0 w 18"/>
                  <a:gd name="T1" fmla="*/ 0 h 21"/>
                  <a:gd name="T2" fmla="*/ 25400 w 18"/>
                  <a:gd name="T3" fmla="*/ 0 h 21"/>
                  <a:gd name="T4" fmla="*/ 14288 w 18"/>
                  <a:gd name="T5" fmla="*/ 0 h 21"/>
                  <a:gd name="T6" fmla="*/ 14288 w 18"/>
                  <a:gd name="T7" fmla="*/ 33338 h 21"/>
                  <a:gd name="T8" fmla="*/ 3175 w 18"/>
                  <a:gd name="T9" fmla="*/ 33338 h 21"/>
                  <a:gd name="T10" fmla="*/ 28575 w 18"/>
                  <a:gd name="T11" fmla="*/ 33338 h 21"/>
                  <a:gd name="T12" fmla="*/ 0 60000 65536"/>
                  <a:gd name="T13" fmla="*/ 0 60000 65536"/>
                  <a:gd name="T14" fmla="*/ 0 60000 65536"/>
                  <a:gd name="T15" fmla="*/ 0 60000 65536"/>
                  <a:gd name="T16" fmla="*/ 0 60000 65536"/>
                  <a:gd name="T17" fmla="*/ 0 60000 65536"/>
                  <a:gd name="T18" fmla="*/ 0 w 18"/>
                  <a:gd name="T19" fmla="*/ 0 h 21"/>
                  <a:gd name="T20" fmla="*/ 18 w 18"/>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8" h="21">
                    <a:moveTo>
                      <a:pt x="0" y="0"/>
                    </a:moveTo>
                    <a:lnTo>
                      <a:pt x="16" y="0"/>
                    </a:lnTo>
                    <a:lnTo>
                      <a:pt x="9" y="0"/>
                    </a:lnTo>
                    <a:lnTo>
                      <a:pt x="9" y="21"/>
                    </a:lnTo>
                    <a:lnTo>
                      <a:pt x="2" y="21"/>
                    </a:lnTo>
                    <a:lnTo>
                      <a:pt x="18" y="21"/>
                    </a:lnTo>
                  </a:path>
                </a:pathLst>
              </a:custGeom>
              <a:noFill/>
              <a:ln w="2">
                <a:solidFill>
                  <a:srgbClr val="7F7F7F"/>
                </a:solidFill>
                <a:round/>
                <a:headEnd/>
                <a:tailEnd/>
              </a:ln>
            </p:spPr>
            <p:txBody>
              <a:bodyPr/>
              <a:lstStyle/>
              <a:p>
                <a:endParaRPr lang="en-US"/>
              </a:p>
            </p:txBody>
          </p:sp>
          <p:sp>
            <p:nvSpPr>
              <p:cNvPr id="503" name="Freeform 7596"/>
              <p:cNvSpPr>
                <a:spLocks/>
              </p:cNvSpPr>
              <p:nvPr/>
            </p:nvSpPr>
            <p:spPr bwMode="auto">
              <a:xfrm>
                <a:off x="7071659" y="4771504"/>
                <a:ext cx="26988" cy="33338"/>
              </a:xfrm>
              <a:custGeom>
                <a:avLst/>
                <a:gdLst>
                  <a:gd name="T0" fmla="*/ 0 w 17"/>
                  <a:gd name="T1" fmla="*/ 0 h 21"/>
                  <a:gd name="T2" fmla="*/ 23813 w 17"/>
                  <a:gd name="T3" fmla="*/ 0 h 21"/>
                  <a:gd name="T4" fmla="*/ 12700 w 17"/>
                  <a:gd name="T5" fmla="*/ 0 h 21"/>
                  <a:gd name="T6" fmla="*/ 12700 w 17"/>
                  <a:gd name="T7" fmla="*/ 33338 h 21"/>
                  <a:gd name="T8" fmla="*/ 1588 w 17"/>
                  <a:gd name="T9" fmla="*/ 33338 h 21"/>
                  <a:gd name="T10" fmla="*/ 26988 w 17"/>
                  <a:gd name="T11" fmla="*/ 33338 h 21"/>
                  <a:gd name="T12" fmla="*/ 0 60000 65536"/>
                  <a:gd name="T13" fmla="*/ 0 60000 65536"/>
                  <a:gd name="T14" fmla="*/ 0 60000 65536"/>
                  <a:gd name="T15" fmla="*/ 0 60000 65536"/>
                  <a:gd name="T16" fmla="*/ 0 60000 65536"/>
                  <a:gd name="T17" fmla="*/ 0 60000 65536"/>
                  <a:gd name="T18" fmla="*/ 0 w 17"/>
                  <a:gd name="T19" fmla="*/ 0 h 21"/>
                  <a:gd name="T20" fmla="*/ 17 w 1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7" h="21">
                    <a:moveTo>
                      <a:pt x="0" y="0"/>
                    </a:moveTo>
                    <a:lnTo>
                      <a:pt x="15" y="0"/>
                    </a:lnTo>
                    <a:lnTo>
                      <a:pt x="8" y="0"/>
                    </a:lnTo>
                    <a:lnTo>
                      <a:pt x="8" y="21"/>
                    </a:lnTo>
                    <a:lnTo>
                      <a:pt x="1" y="21"/>
                    </a:lnTo>
                    <a:lnTo>
                      <a:pt x="17" y="21"/>
                    </a:lnTo>
                  </a:path>
                </a:pathLst>
              </a:custGeom>
              <a:noFill/>
              <a:ln w="2">
                <a:solidFill>
                  <a:srgbClr val="7F7F7F"/>
                </a:solidFill>
                <a:round/>
                <a:headEnd/>
                <a:tailEnd/>
              </a:ln>
            </p:spPr>
            <p:txBody>
              <a:bodyPr/>
              <a:lstStyle/>
              <a:p>
                <a:endParaRPr lang="en-US"/>
              </a:p>
            </p:txBody>
          </p:sp>
          <p:sp>
            <p:nvSpPr>
              <p:cNvPr id="504" name="Freeform 7597"/>
              <p:cNvSpPr>
                <a:spLocks/>
              </p:cNvSpPr>
              <p:nvPr/>
            </p:nvSpPr>
            <p:spPr bwMode="auto">
              <a:xfrm>
                <a:off x="7087534" y="4765154"/>
                <a:ext cx="28575" cy="33338"/>
              </a:xfrm>
              <a:custGeom>
                <a:avLst/>
                <a:gdLst>
                  <a:gd name="T0" fmla="*/ 0 w 18"/>
                  <a:gd name="T1" fmla="*/ 0 h 21"/>
                  <a:gd name="T2" fmla="*/ 25400 w 18"/>
                  <a:gd name="T3" fmla="*/ 0 h 21"/>
                  <a:gd name="T4" fmla="*/ 14288 w 18"/>
                  <a:gd name="T5" fmla="*/ 0 h 21"/>
                  <a:gd name="T6" fmla="*/ 14288 w 18"/>
                  <a:gd name="T7" fmla="*/ 33338 h 21"/>
                  <a:gd name="T8" fmla="*/ 3175 w 18"/>
                  <a:gd name="T9" fmla="*/ 33338 h 21"/>
                  <a:gd name="T10" fmla="*/ 28575 w 18"/>
                  <a:gd name="T11" fmla="*/ 33338 h 21"/>
                  <a:gd name="T12" fmla="*/ 0 60000 65536"/>
                  <a:gd name="T13" fmla="*/ 0 60000 65536"/>
                  <a:gd name="T14" fmla="*/ 0 60000 65536"/>
                  <a:gd name="T15" fmla="*/ 0 60000 65536"/>
                  <a:gd name="T16" fmla="*/ 0 60000 65536"/>
                  <a:gd name="T17" fmla="*/ 0 60000 65536"/>
                  <a:gd name="T18" fmla="*/ 0 w 18"/>
                  <a:gd name="T19" fmla="*/ 0 h 21"/>
                  <a:gd name="T20" fmla="*/ 18 w 18"/>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8" h="21">
                    <a:moveTo>
                      <a:pt x="0" y="0"/>
                    </a:moveTo>
                    <a:lnTo>
                      <a:pt x="16" y="0"/>
                    </a:lnTo>
                    <a:lnTo>
                      <a:pt x="9" y="0"/>
                    </a:lnTo>
                    <a:lnTo>
                      <a:pt x="9" y="21"/>
                    </a:lnTo>
                    <a:lnTo>
                      <a:pt x="2" y="21"/>
                    </a:lnTo>
                    <a:lnTo>
                      <a:pt x="18" y="21"/>
                    </a:lnTo>
                  </a:path>
                </a:pathLst>
              </a:custGeom>
              <a:noFill/>
              <a:ln w="2">
                <a:solidFill>
                  <a:srgbClr val="7F7F7F"/>
                </a:solidFill>
                <a:round/>
                <a:headEnd/>
                <a:tailEnd/>
              </a:ln>
            </p:spPr>
            <p:txBody>
              <a:bodyPr/>
              <a:lstStyle/>
              <a:p>
                <a:endParaRPr lang="en-US"/>
              </a:p>
            </p:txBody>
          </p:sp>
          <p:sp>
            <p:nvSpPr>
              <p:cNvPr id="505" name="Freeform 7598"/>
              <p:cNvSpPr>
                <a:spLocks/>
              </p:cNvSpPr>
              <p:nvPr/>
            </p:nvSpPr>
            <p:spPr bwMode="auto">
              <a:xfrm>
                <a:off x="7101822" y="4760391"/>
                <a:ext cx="26988" cy="33338"/>
              </a:xfrm>
              <a:custGeom>
                <a:avLst/>
                <a:gdLst>
                  <a:gd name="T0" fmla="*/ 0 w 17"/>
                  <a:gd name="T1" fmla="*/ 0 h 21"/>
                  <a:gd name="T2" fmla="*/ 25400 w 17"/>
                  <a:gd name="T3" fmla="*/ 0 h 21"/>
                  <a:gd name="T4" fmla="*/ 14288 w 17"/>
                  <a:gd name="T5" fmla="*/ 0 h 21"/>
                  <a:gd name="T6" fmla="*/ 14288 w 17"/>
                  <a:gd name="T7" fmla="*/ 33338 h 21"/>
                  <a:gd name="T8" fmla="*/ 3175 w 17"/>
                  <a:gd name="T9" fmla="*/ 33338 h 21"/>
                  <a:gd name="T10" fmla="*/ 26988 w 17"/>
                  <a:gd name="T11" fmla="*/ 33338 h 21"/>
                  <a:gd name="T12" fmla="*/ 0 60000 65536"/>
                  <a:gd name="T13" fmla="*/ 0 60000 65536"/>
                  <a:gd name="T14" fmla="*/ 0 60000 65536"/>
                  <a:gd name="T15" fmla="*/ 0 60000 65536"/>
                  <a:gd name="T16" fmla="*/ 0 60000 65536"/>
                  <a:gd name="T17" fmla="*/ 0 60000 65536"/>
                  <a:gd name="T18" fmla="*/ 0 w 17"/>
                  <a:gd name="T19" fmla="*/ 0 h 21"/>
                  <a:gd name="T20" fmla="*/ 17 w 1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7" h="21">
                    <a:moveTo>
                      <a:pt x="0" y="0"/>
                    </a:moveTo>
                    <a:lnTo>
                      <a:pt x="16" y="0"/>
                    </a:lnTo>
                    <a:lnTo>
                      <a:pt x="9" y="0"/>
                    </a:lnTo>
                    <a:lnTo>
                      <a:pt x="9" y="21"/>
                    </a:lnTo>
                    <a:lnTo>
                      <a:pt x="2" y="21"/>
                    </a:lnTo>
                    <a:lnTo>
                      <a:pt x="17" y="21"/>
                    </a:lnTo>
                  </a:path>
                </a:pathLst>
              </a:custGeom>
              <a:noFill/>
              <a:ln w="2">
                <a:solidFill>
                  <a:srgbClr val="7F7F7F"/>
                </a:solidFill>
                <a:round/>
                <a:headEnd/>
                <a:tailEnd/>
              </a:ln>
            </p:spPr>
            <p:txBody>
              <a:bodyPr/>
              <a:lstStyle/>
              <a:p>
                <a:endParaRPr lang="en-US"/>
              </a:p>
            </p:txBody>
          </p:sp>
          <p:sp>
            <p:nvSpPr>
              <p:cNvPr id="506" name="Freeform 7599"/>
              <p:cNvSpPr>
                <a:spLocks/>
              </p:cNvSpPr>
              <p:nvPr/>
            </p:nvSpPr>
            <p:spPr bwMode="auto">
              <a:xfrm>
                <a:off x="7117697" y="4749279"/>
                <a:ext cx="28575" cy="33338"/>
              </a:xfrm>
              <a:custGeom>
                <a:avLst/>
                <a:gdLst>
                  <a:gd name="T0" fmla="*/ 0 w 18"/>
                  <a:gd name="T1" fmla="*/ 0 h 21"/>
                  <a:gd name="T2" fmla="*/ 25400 w 18"/>
                  <a:gd name="T3" fmla="*/ 0 h 21"/>
                  <a:gd name="T4" fmla="*/ 14288 w 18"/>
                  <a:gd name="T5" fmla="*/ 0 h 21"/>
                  <a:gd name="T6" fmla="*/ 14288 w 18"/>
                  <a:gd name="T7" fmla="*/ 33338 h 21"/>
                  <a:gd name="T8" fmla="*/ 3175 w 18"/>
                  <a:gd name="T9" fmla="*/ 33338 h 21"/>
                  <a:gd name="T10" fmla="*/ 28575 w 18"/>
                  <a:gd name="T11" fmla="*/ 33338 h 21"/>
                  <a:gd name="T12" fmla="*/ 0 60000 65536"/>
                  <a:gd name="T13" fmla="*/ 0 60000 65536"/>
                  <a:gd name="T14" fmla="*/ 0 60000 65536"/>
                  <a:gd name="T15" fmla="*/ 0 60000 65536"/>
                  <a:gd name="T16" fmla="*/ 0 60000 65536"/>
                  <a:gd name="T17" fmla="*/ 0 60000 65536"/>
                  <a:gd name="T18" fmla="*/ 0 w 18"/>
                  <a:gd name="T19" fmla="*/ 0 h 21"/>
                  <a:gd name="T20" fmla="*/ 18 w 18"/>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8" h="21">
                    <a:moveTo>
                      <a:pt x="0" y="0"/>
                    </a:moveTo>
                    <a:lnTo>
                      <a:pt x="16" y="0"/>
                    </a:lnTo>
                    <a:lnTo>
                      <a:pt x="9" y="0"/>
                    </a:lnTo>
                    <a:lnTo>
                      <a:pt x="9" y="21"/>
                    </a:lnTo>
                    <a:lnTo>
                      <a:pt x="2" y="21"/>
                    </a:lnTo>
                    <a:lnTo>
                      <a:pt x="18" y="21"/>
                    </a:lnTo>
                  </a:path>
                </a:pathLst>
              </a:custGeom>
              <a:noFill/>
              <a:ln w="2">
                <a:solidFill>
                  <a:srgbClr val="7F7F7F"/>
                </a:solidFill>
                <a:round/>
                <a:headEnd/>
                <a:tailEnd/>
              </a:ln>
            </p:spPr>
            <p:txBody>
              <a:bodyPr/>
              <a:lstStyle/>
              <a:p>
                <a:endParaRPr lang="en-US"/>
              </a:p>
            </p:txBody>
          </p:sp>
          <p:sp>
            <p:nvSpPr>
              <p:cNvPr id="507" name="Freeform 7600"/>
              <p:cNvSpPr>
                <a:spLocks/>
              </p:cNvSpPr>
              <p:nvPr/>
            </p:nvSpPr>
            <p:spPr bwMode="auto">
              <a:xfrm>
                <a:off x="7135159" y="4742929"/>
                <a:ext cx="26988" cy="33338"/>
              </a:xfrm>
              <a:custGeom>
                <a:avLst/>
                <a:gdLst>
                  <a:gd name="T0" fmla="*/ 0 w 17"/>
                  <a:gd name="T1" fmla="*/ 0 h 21"/>
                  <a:gd name="T2" fmla="*/ 25400 w 17"/>
                  <a:gd name="T3" fmla="*/ 0 h 21"/>
                  <a:gd name="T4" fmla="*/ 14288 w 17"/>
                  <a:gd name="T5" fmla="*/ 0 h 21"/>
                  <a:gd name="T6" fmla="*/ 14288 w 17"/>
                  <a:gd name="T7" fmla="*/ 33338 h 21"/>
                  <a:gd name="T8" fmla="*/ 3175 w 17"/>
                  <a:gd name="T9" fmla="*/ 33338 h 21"/>
                  <a:gd name="T10" fmla="*/ 26988 w 17"/>
                  <a:gd name="T11" fmla="*/ 33338 h 21"/>
                  <a:gd name="T12" fmla="*/ 0 60000 65536"/>
                  <a:gd name="T13" fmla="*/ 0 60000 65536"/>
                  <a:gd name="T14" fmla="*/ 0 60000 65536"/>
                  <a:gd name="T15" fmla="*/ 0 60000 65536"/>
                  <a:gd name="T16" fmla="*/ 0 60000 65536"/>
                  <a:gd name="T17" fmla="*/ 0 60000 65536"/>
                  <a:gd name="T18" fmla="*/ 0 w 17"/>
                  <a:gd name="T19" fmla="*/ 0 h 21"/>
                  <a:gd name="T20" fmla="*/ 17 w 1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7" h="21">
                    <a:moveTo>
                      <a:pt x="0" y="0"/>
                    </a:moveTo>
                    <a:lnTo>
                      <a:pt x="16" y="0"/>
                    </a:lnTo>
                    <a:lnTo>
                      <a:pt x="9" y="0"/>
                    </a:lnTo>
                    <a:lnTo>
                      <a:pt x="9" y="21"/>
                    </a:lnTo>
                    <a:lnTo>
                      <a:pt x="2" y="21"/>
                    </a:lnTo>
                    <a:lnTo>
                      <a:pt x="17" y="21"/>
                    </a:lnTo>
                  </a:path>
                </a:pathLst>
              </a:custGeom>
              <a:noFill/>
              <a:ln w="2">
                <a:solidFill>
                  <a:srgbClr val="7F7F7F"/>
                </a:solidFill>
                <a:round/>
                <a:headEnd/>
                <a:tailEnd/>
              </a:ln>
            </p:spPr>
            <p:txBody>
              <a:bodyPr/>
              <a:lstStyle/>
              <a:p>
                <a:endParaRPr lang="en-US"/>
              </a:p>
            </p:txBody>
          </p:sp>
          <p:sp>
            <p:nvSpPr>
              <p:cNvPr id="508" name="Freeform 7601"/>
              <p:cNvSpPr>
                <a:spLocks/>
              </p:cNvSpPr>
              <p:nvPr/>
            </p:nvSpPr>
            <p:spPr bwMode="auto">
              <a:xfrm>
                <a:off x="7151034" y="4731816"/>
                <a:ext cx="28575" cy="30163"/>
              </a:xfrm>
              <a:custGeom>
                <a:avLst/>
                <a:gdLst>
                  <a:gd name="T0" fmla="*/ 0 w 18"/>
                  <a:gd name="T1" fmla="*/ 0 h 19"/>
                  <a:gd name="T2" fmla="*/ 25400 w 18"/>
                  <a:gd name="T3" fmla="*/ 0 h 19"/>
                  <a:gd name="T4" fmla="*/ 14288 w 18"/>
                  <a:gd name="T5" fmla="*/ 0 h 19"/>
                  <a:gd name="T6" fmla="*/ 14288 w 18"/>
                  <a:gd name="T7" fmla="*/ 30163 h 19"/>
                  <a:gd name="T8" fmla="*/ 3175 w 18"/>
                  <a:gd name="T9" fmla="*/ 30163 h 19"/>
                  <a:gd name="T10" fmla="*/ 28575 w 18"/>
                  <a:gd name="T11" fmla="*/ 30163 h 19"/>
                  <a:gd name="T12" fmla="*/ 0 60000 65536"/>
                  <a:gd name="T13" fmla="*/ 0 60000 65536"/>
                  <a:gd name="T14" fmla="*/ 0 60000 65536"/>
                  <a:gd name="T15" fmla="*/ 0 60000 65536"/>
                  <a:gd name="T16" fmla="*/ 0 60000 65536"/>
                  <a:gd name="T17" fmla="*/ 0 60000 65536"/>
                  <a:gd name="T18" fmla="*/ 0 w 18"/>
                  <a:gd name="T19" fmla="*/ 0 h 19"/>
                  <a:gd name="T20" fmla="*/ 18 w 18"/>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8" h="19">
                    <a:moveTo>
                      <a:pt x="0" y="0"/>
                    </a:moveTo>
                    <a:lnTo>
                      <a:pt x="16" y="0"/>
                    </a:lnTo>
                    <a:lnTo>
                      <a:pt x="9" y="0"/>
                    </a:lnTo>
                    <a:lnTo>
                      <a:pt x="9" y="19"/>
                    </a:lnTo>
                    <a:lnTo>
                      <a:pt x="2" y="19"/>
                    </a:lnTo>
                    <a:lnTo>
                      <a:pt x="18" y="19"/>
                    </a:lnTo>
                  </a:path>
                </a:pathLst>
              </a:custGeom>
              <a:noFill/>
              <a:ln w="2">
                <a:solidFill>
                  <a:srgbClr val="7F7F7F"/>
                </a:solidFill>
                <a:round/>
                <a:headEnd/>
                <a:tailEnd/>
              </a:ln>
            </p:spPr>
            <p:txBody>
              <a:bodyPr/>
              <a:lstStyle/>
              <a:p>
                <a:endParaRPr lang="en-US"/>
              </a:p>
            </p:txBody>
          </p:sp>
          <p:sp>
            <p:nvSpPr>
              <p:cNvPr id="509" name="Freeform 7602"/>
              <p:cNvSpPr>
                <a:spLocks/>
              </p:cNvSpPr>
              <p:nvPr/>
            </p:nvSpPr>
            <p:spPr bwMode="auto">
              <a:xfrm>
                <a:off x="7168497" y="4720704"/>
                <a:ext cx="26988" cy="30163"/>
              </a:xfrm>
              <a:custGeom>
                <a:avLst/>
                <a:gdLst>
                  <a:gd name="T0" fmla="*/ 0 w 17"/>
                  <a:gd name="T1" fmla="*/ 0 h 19"/>
                  <a:gd name="T2" fmla="*/ 23813 w 17"/>
                  <a:gd name="T3" fmla="*/ 0 h 19"/>
                  <a:gd name="T4" fmla="*/ 12700 w 17"/>
                  <a:gd name="T5" fmla="*/ 0 h 19"/>
                  <a:gd name="T6" fmla="*/ 12700 w 17"/>
                  <a:gd name="T7" fmla="*/ 30163 h 19"/>
                  <a:gd name="T8" fmla="*/ 1588 w 17"/>
                  <a:gd name="T9" fmla="*/ 30163 h 19"/>
                  <a:gd name="T10" fmla="*/ 26988 w 17"/>
                  <a:gd name="T11" fmla="*/ 30163 h 19"/>
                  <a:gd name="T12" fmla="*/ 0 60000 65536"/>
                  <a:gd name="T13" fmla="*/ 0 60000 65536"/>
                  <a:gd name="T14" fmla="*/ 0 60000 65536"/>
                  <a:gd name="T15" fmla="*/ 0 60000 65536"/>
                  <a:gd name="T16" fmla="*/ 0 60000 65536"/>
                  <a:gd name="T17" fmla="*/ 0 60000 65536"/>
                  <a:gd name="T18" fmla="*/ 0 w 17"/>
                  <a:gd name="T19" fmla="*/ 0 h 19"/>
                  <a:gd name="T20" fmla="*/ 17 w 17"/>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7" h="19">
                    <a:moveTo>
                      <a:pt x="0" y="0"/>
                    </a:moveTo>
                    <a:lnTo>
                      <a:pt x="15" y="0"/>
                    </a:lnTo>
                    <a:lnTo>
                      <a:pt x="8" y="0"/>
                    </a:lnTo>
                    <a:lnTo>
                      <a:pt x="8" y="19"/>
                    </a:lnTo>
                    <a:lnTo>
                      <a:pt x="1" y="19"/>
                    </a:lnTo>
                    <a:lnTo>
                      <a:pt x="17" y="19"/>
                    </a:lnTo>
                  </a:path>
                </a:pathLst>
              </a:custGeom>
              <a:noFill/>
              <a:ln w="2">
                <a:solidFill>
                  <a:srgbClr val="7F7F7F"/>
                </a:solidFill>
                <a:round/>
                <a:headEnd/>
                <a:tailEnd/>
              </a:ln>
            </p:spPr>
            <p:txBody>
              <a:bodyPr/>
              <a:lstStyle/>
              <a:p>
                <a:endParaRPr lang="en-US"/>
              </a:p>
            </p:txBody>
          </p:sp>
          <p:sp>
            <p:nvSpPr>
              <p:cNvPr id="510" name="Freeform 7603"/>
              <p:cNvSpPr>
                <a:spLocks/>
              </p:cNvSpPr>
              <p:nvPr/>
            </p:nvSpPr>
            <p:spPr bwMode="auto">
              <a:xfrm>
                <a:off x="7181197" y="4712766"/>
                <a:ext cx="28575" cy="30163"/>
              </a:xfrm>
              <a:custGeom>
                <a:avLst/>
                <a:gdLst>
                  <a:gd name="T0" fmla="*/ 0 w 18"/>
                  <a:gd name="T1" fmla="*/ 0 h 19"/>
                  <a:gd name="T2" fmla="*/ 25400 w 18"/>
                  <a:gd name="T3" fmla="*/ 0 h 19"/>
                  <a:gd name="T4" fmla="*/ 14288 w 18"/>
                  <a:gd name="T5" fmla="*/ 0 h 19"/>
                  <a:gd name="T6" fmla="*/ 14288 w 18"/>
                  <a:gd name="T7" fmla="*/ 30163 h 19"/>
                  <a:gd name="T8" fmla="*/ 3175 w 18"/>
                  <a:gd name="T9" fmla="*/ 30163 h 19"/>
                  <a:gd name="T10" fmla="*/ 28575 w 18"/>
                  <a:gd name="T11" fmla="*/ 30163 h 19"/>
                  <a:gd name="T12" fmla="*/ 0 60000 65536"/>
                  <a:gd name="T13" fmla="*/ 0 60000 65536"/>
                  <a:gd name="T14" fmla="*/ 0 60000 65536"/>
                  <a:gd name="T15" fmla="*/ 0 60000 65536"/>
                  <a:gd name="T16" fmla="*/ 0 60000 65536"/>
                  <a:gd name="T17" fmla="*/ 0 60000 65536"/>
                  <a:gd name="T18" fmla="*/ 0 w 18"/>
                  <a:gd name="T19" fmla="*/ 0 h 19"/>
                  <a:gd name="T20" fmla="*/ 18 w 18"/>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8" h="19">
                    <a:moveTo>
                      <a:pt x="0" y="0"/>
                    </a:moveTo>
                    <a:lnTo>
                      <a:pt x="16" y="0"/>
                    </a:lnTo>
                    <a:lnTo>
                      <a:pt x="9" y="0"/>
                    </a:lnTo>
                    <a:lnTo>
                      <a:pt x="9" y="19"/>
                    </a:lnTo>
                    <a:lnTo>
                      <a:pt x="2" y="19"/>
                    </a:lnTo>
                    <a:lnTo>
                      <a:pt x="18" y="19"/>
                    </a:lnTo>
                  </a:path>
                </a:pathLst>
              </a:custGeom>
              <a:noFill/>
              <a:ln w="2">
                <a:solidFill>
                  <a:srgbClr val="7F7F7F"/>
                </a:solidFill>
                <a:round/>
                <a:headEnd/>
                <a:tailEnd/>
              </a:ln>
            </p:spPr>
            <p:txBody>
              <a:bodyPr/>
              <a:lstStyle/>
              <a:p>
                <a:endParaRPr lang="en-US"/>
              </a:p>
            </p:txBody>
          </p:sp>
          <p:sp>
            <p:nvSpPr>
              <p:cNvPr id="511" name="Freeform 7604"/>
              <p:cNvSpPr>
                <a:spLocks/>
              </p:cNvSpPr>
              <p:nvPr/>
            </p:nvSpPr>
            <p:spPr bwMode="auto">
              <a:xfrm>
                <a:off x="7198659" y="4698479"/>
                <a:ext cx="26988" cy="30163"/>
              </a:xfrm>
              <a:custGeom>
                <a:avLst/>
                <a:gdLst>
                  <a:gd name="T0" fmla="*/ 0 w 17"/>
                  <a:gd name="T1" fmla="*/ 0 h 19"/>
                  <a:gd name="T2" fmla="*/ 25400 w 17"/>
                  <a:gd name="T3" fmla="*/ 0 h 19"/>
                  <a:gd name="T4" fmla="*/ 14288 w 17"/>
                  <a:gd name="T5" fmla="*/ 0 h 19"/>
                  <a:gd name="T6" fmla="*/ 14288 w 17"/>
                  <a:gd name="T7" fmla="*/ 30163 h 19"/>
                  <a:gd name="T8" fmla="*/ 3175 w 17"/>
                  <a:gd name="T9" fmla="*/ 30163 h 19"/>
                  <a:gd name="T10" fmla="*/ 26988 w 17"/>
                  <a:gd name="T11" fmla="*/ 30163 h 19"/>
                  <a:gd name="T12" fmla="*/ 0 60000 65536"/>
                  <a:gd name="T13" fmla="*/ 0 60000 65536"/>
                  <a:gd name="T14" fmla="*/ 0 60000 65536"/>
                  <a:gd name="T15" fmla="*/ 0 60000 65536"/>
                  <a:gd name="T16" fmla="*/ 0 60000 65536"/>
                  <a:gd name="T17" fmla="*/ 0 60000 65536"/>
                  <a:gd name="T18" fmla="*/ 0 w 17"/>
                  <a:gd name="T19" fmla="*/ 0 h 19"/>
                  <a:gd name="T20" fmla="*/ 17 w 17"/>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7" h="19">
                    <a:moveTo>
                      <a:pt x="0" y="0"/>
                    </a:moveTo>
                    <a:lnTo>
                      <a:pt x="16" y="0"/>
                    </a:lnTo>
                    <a:lnTo>
                      <a:pt x="9" y="0"/>
                    </a:lnTo>
                    <a:lnTo>
                      <a:pt x="9" y="19"/>
                    </a:lnTo>
                    <a:lnTo>
                      <a:pt x="2" y="19"/>
                    </a:lnTo>
                    <a:lnTo>
                      <a:pt x="17" y="19"/>
                    </a:lnTo>
                  </a:path>
                </a:pathLst>
              </a:custGeom>
              <a:noFill/>
              <a:ln w="2">
                <a:solidFill>
                  <a:srgbClr val="7F7F7F"/>
                </a:solidFill>
                <a:round/>
                <a:headEnd/>
                <a:tailEnd/>
              </a:ln>
            </p:spPr>
            <p:txBody>
              <a:bodyPr/>
              <a:lstStyle/>
              <a:p>
                <a:endParaRPr lang="en-US"/>
              </a:p>
            </p:txBody>
          </p:sp>
          <p:sp>
            <p:nvSpPr>
              <p:cNvPr id="512" name="Freeform 7605"/>
              <p:cNvSpPr>
                <a:spLocks/>
              </p:cNvSpPr>
              <p:nvPr/>
            </p:nvSpPr>
            <p:spPr bwMode="auto">
              <a:xfrm>
                <a:off x="7214534" y="4687366"/>
                <a:ext cx="28575" cy="28575"/>
              </a:xfrm>
              <a:custGeom>
                <a:avLst/>
                <a:gdLst>
                  <a:gd name="T0" fmla="*/ 0 w 18"/>
                  <a:gd name="T1" fmla="*/ 0 h 18"/>
                  <a:gd name="T2" fmla="*/ 25400 w 18"/>
                  <a:gd name="T3" fmla="*/ 0 h 18"/>
                  <a:gd name="T4" fmla="*/ 14288 w 18"/>
                  <a:gd name="T5" fmla="*/ 0 h 18"/>
                  <a:gd name="T6" fmla="*/ 14288 w 18"/>
                  <a:gd name="T7" fmla="*/ 28575 h 18"/>
                  <a:gd name="T8" fmla="*/ 3175 w 18"/>
                  <a:gd name="T9" fmla="*/ 28575 h 18"/>
                  <a:gd name="T10" fmla="*/ 28575 w 18"/>
                  <a:gd name="T11" fmla="*/ 28575 h 18"/>
                  <a:gd name="T12" fmla="*/ 0 60000 65536"/>
                  <a:gd name="T13" fmla="*/ 0 60000 65536"/>
                  <a:gd name="T14" fmla="*/ 0 60000 65536"/>
                  <a:gd name="T15" fmla="*/ 0 60000 65536"/>
                  <a:gd name="T16" fmla="*/ 0 60000 65536"/>
                  <a:gd name="T17" fmla="*/ 0 60000 65536"/>
                  <a:gd name="T18" fmla="*/ 0 w 18"/>
                  <a:gd name="T19" fmla="*/ 0 h 18"/>
                  <a:gd name="T20" fmla="*/ 18 w 18"/>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8" h="18">
                    <a:moveTo>
                      <a:pt x="0" y="0"/>
                    </a:moveTo>
                    <a:lnTo>
                      <a:pt x="16" y="0"/>
                    </a:lnTo>
                    <a:lnTo>
                      <a:pt x="9" y="0"/>
                    </a:lnTo>
                    <a:lnTo>
                      <a:pt x="9" y="18"/>
                    </a:lnTo>
                    <a:lnTo>
                      <a:pt x="2" y="18"/>
                    </a:lnTo>
                    <a:lnTo>
                      <a:pt x="18" y="18"/>
                    </a:lnTo>
                  </a:path>
                </a:pathLst>
              </a:custGeom>
              <a:noFill/>
              <a:ln w="2">
                <a:solidFill>
                  <a:srgbClr val="7F7F7F"/>
                </a:solidFill>
                <a:round/>
                <a:headEnd/>
                <a:tailEnd/>
              </a:ln>
            </p:spPr>
            <p:txBody>
              <a:bodyPr/>
              <a:lstStyle/>
              <a:p>
                <a:endParaRPr lang="en-US"/>
              </a:p>
            </p:txBody>
          </p:sp>
          <p:sp>
            <p:nvSpPr>
              <p:cNvPr id="513" name="Freeform 7606"/>
              <p:cNvSpPr>
                <a:spLocks/>
              </p:cNvSpPr>
              <p:nvPr/>
            </p:nvSpPr>
            <p:spPr bwMode="auto">
              <a:xfrm>
                <a:off x="7231997" y="4674666"/>
                <a:ext cx="26988" cy="26988"/>
              </a:xfrm>
              <a:custGeom>
                <a:avLst/>
                <a:gdLst>
                  <a:gd name="T0" fmla="*/ 0 w 17"/>
                  <a:gd name="T1" fmla="*/ 0 h 17"/>
                  <a:gd name="T2" fmla="*/ 25400 w 17"/>
                  <a:gd name="T3" fmla="*/ 0 h 17"/>
                  <a:gd name="T4" fmla="*/ 14288 w 17"/>
                  <a:gd name="T5" fmla="*/ 0 h 17"/>
                  <a:gd name="T6" fmla="*/ 14288 w 17"/>
                  <a:gd name="T7" fmla="*/ 26988 h 17"/>
                  <a:gd name="T8" fmla="*/ 3175 w 17"/>
                  <a:gd name="T9" fmla="*/ 26988 h 17"/>
                  <a:gd name="T10" fmla="*/ 26988 w 17"/>
                  <a:gd name="T11" fmla="*/ 26988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0" y="0"/>
                    </a:moveTo>
                    <a:lnTo>
                      <a:pt x="16" y="0"/>
                    </a:lnTo>
                    <a:lnTo>
                      <a:pt x="9" y="0"/>
                    </a:lnTo>
                    <a:lnTo>
                      <a:pt x="9" y="17"/>
                    </a:lnTo>
                    <a:lnTo>
                      <a:pt x="2" y="17"/>
                    </a:lnTo>
                    <a:lnTo>
                      <a:pt x="17" y="17"/>
                    </a:lnTo>
                  </a:path>
                </a:pathLst>
              </a:custGeom>
              <a:noFill/>
              <a:ln w="2">
                <a:solidFill>
                  <a:srgbClr val="7F7F7F"/>
                </a:solidFill>
                <a:round/>
                <a:headEnd/>
                <a:tailEnd/>
              </a:ln>
            </p:spPr>
            <p:txBody>
              <a:bodyPr/>
              <a:lstStyle/>
              <a:p>
                <a:endParaRPr lang="en-US"/>
              </a:p>
            </p:txBody>
          </p:sp>
          <p:sp>
            <p:nvSpPr>
              <p:cNvPr id="514" name="Freeform 7607"/>
              <p:cNvSpPr>
                <a:spLocks/>
              </p:cNvSpPr>
              <p:nvPr/>
            </p:nvSpPr>
            <p:spPr bwMode="auto">
              <a:xfrm>
                <a:off x="7246284" y="4663554"/>
                <a:ext cx="26988" cy="26988"/>
              </a:xfrm>
              <a:custGeom>
                <a:avLst/>
                <a:gdLst>
                  <a:gd name="T0" fmla="*/ 0 w 17"/>
                  <a:gd name="T1" fmla="*/ 0 h 17"/>
                  <a:gd name="T2" fmla="*/ 23813 w 17"/>
                  <a:gd name="T3" fmla="*/ 0 h 17"/>
                  <a:gd name="T4" fmla="*/ 12700 w 17"/>
                  <a:gd name="T5" fmla="*/ 0 h 17"/>
                  <a:gd name="T6" fmla="*/ 12700 w 17"/>
                  <a:gd name="T7" fmla="*/ 26988 h 17"/>
                  <a:gd name="T8" fmla="*/ 1588 w 17"/>
                  <a:gd name="T9" fmla="*/ 26988 h 17"/>
                  <a:gd name="T10" fmla="*/ 26988 w 17"/>
                  <a:gd name="T11" fmla="*/ 26988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0" y="0"/>
                    </a:moveTo>
                    <a:lnTo>
                      <a:pt x="15" y="0"/>
                    </a:lnTo>
                    <a:lnTo>
                      <a:pt x="8" y="0"/>
                    </a:lnTo>
                    <a:lnTo>
                      <a:pt x="8" y="17"/>
                    </a:lnTo>
                    <a:lnTo>
                      <a:pt x="1" y="17"/>
                    </a:lnTo>
                    <a:lnTo>
                      <a:pt x="17" y="17"/>
                    </a:lnTo>
                  </a:path>
                </a:pathLst>
              </a:custGeom>
              <a:noFill/>
              <a:ln w="2">
                <a:solidFill>
                  <a:srgbClr val="7F7F7F"/>
                </a:solidFill>
                <a:round/>
                <a:headEnd/>
                <a:tailEnd/>
              </a:ln>
            </p:spPr>
            <p:txBody>
              <a:bodyPr/>
              <a:lstStyle/>
              <a:p>
                <a:endParaRPr lang="en-US"/>
              </a:p>
            </p:txBody>
          </p:sp>
          <p:sp>
            <p:nvSpPr>
              <p:cNvPr id="515" name="Freeform 7608"/>
              <p:cNvSpPr>
                <a:spLocks/>
              </p:cNvSpPr>
              <p:nvPr/>
            </p:nvSpPr>
            <p:spPr bwMode="auto">
              <a:xfrm>
                <a:off x="7262159" y="4649266"/>
                <a:ext cx="28575" cy="26988"/>
              </a:xfrm>
              <a:custGeom>
                <a:avLst/>
                <a:gdLst>
                  <a:gd name="T0" fmla="*/ 0 w 18"/>
                  <a:gd name="T1" fmla="*/ 0 h 17"/>
                  <a:gd name="T2" fmla="*/ 25400 w 18"/>
                  <a:gd name="T3" fmla="*/ 0 h 17"/>
                  <a:gd name="T4" fmla="*/ 14288 w 18"/>
                  <a:gd name="T5" fmla="*/ 0 h 17"/>
                  <a:gd name="T6" fmla="*/ 14288 w 18"/>
                  <a:gd name="T7" fmla="*/ 26988 h 17"/>
                  <a:gd name="T8" fmla="*/ 3175 w 18"/>
                  <a:gd name="T9" fmla="*/ 26988 h 17"/>
                  <a:gd name="T10" fmla="*/ 28575 w 18"/>
                  <a:gd name="T11" fmla="*/ 26988 h 17"/>
                  <a:gd name="T12" fmla="*/ 0 60000 65536"/>
                  <a:gd name="T13" fmla="*/ 0 60000 65536"/>
                  <a:gd name="T14" fmla="*/ 0 60000 65536"/>
                  <a:gd name="T15" fmla="*/ 0 60000 65536"/>
                  <a:gd name="T16" fmla="*/ 0 60000 65536"/>
                  <a:gd name="T17" fmla="*/ 0 60000 65536"/>
                  <a:gd name="T18" fmla="*/ 0 w 18"/>
                  <a:gd name="T19" fmla="*/ 0 h 17"/>
                  <a:gd name="T20" fmla="*/ 18 w 18"/>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8" h="17">
                    <a:moveTo>
                      <a:pt x="0" y="0"/>
                    </a:moveTo>
                    <a:lnTo>
                      <a:pt x="16" y="0"/>
                    </a:lnTo>
                    <a:lnTo>
                      <a:pt x="9" y="0"/>
                    </a:lnTo>
                    <a:lnTo>
                      <a:pt x="9" y="17"/>
                    </a:lnTo>
                    <a:lnTo>
                      <a:pt x="2" y="17"/>
                    </a:lnTo>
                    <a:lnTo>
                      <a:pt x="18" y="17"/>
                    </a:lnTo>
                  </a:path>
                </a:pathLst>
              </a:custGeom>
              <a:noFill/>
              <a:ln w="2">
                <a:solidFill>
                  <a:srgbClr val="7F7F7F"/>
                </a:solidFill>
                <a:round/>
                <a:headEnd/>
                <a:tailEnd/>
              </a:ln>
            </p:spPr>
            <p:txBody>
              <a:bodyPr/>
              <a:lstStyle/>
              <a:p>
                <a:endParaRPr lang="en-US"/>
              </a:p>
            </p:txBody>
          </p:sp>
          <p:sp>
            <p:nvSpPr>
              <p:cNvPr id="516" name="Freeform 7609"/>
              <p:cNvSpPr>
                <a:spLocks/>
              </p:cNvSpPr>
              <p:nvPr/>
            </p:nvSpPr>
            <p:spPr bwMode="auto">
              <a:xfrm>
                <a:off x="7279622" y="4638154"/>
                <a:ext cx="26988" cy="25400"/>
              </a:xfrm>
              <a:custGeom>
                <a:avLst/>
                <a:gdLst>
                  <a:gd name="T0" fmla="*/ 0 w 17"/>
                  <a:gd name="T1" fmla="*/ 0 h 16"/>
                  <a:gd name="T2" fmla="*/ 23813 w 17"/>
                  <a:gd name="T3" fmla="*/ 0 h 16"/>
                  <a:gd name="T4" fmla="*/ 12700 w 17"/>
                  <a:gd name="T5" fmla="*/ 0 h 16"/>
                  <a:gd name="T6" fmla="*/ 12700 w 17"/>
                  <a:gd name="T7" fmla="*/ 25400 h 16"/>
                  <a:gd name="T8" fmla="*/ 1588 w 17"/>
                  <a:gd name="T9" fmla="*/ 25400 h 16"/>
                  <a:gd name="T10" fmla="*/ 26988 w 17"/>
                  <a:gd name="T11" fmla="*/ 25400 h 16"/>
                  <a:gd name="T12" fmla="*/ 0 60000 65536"/>
                  <a:gd name="T13" fmla="*/ 0 60000 65536"/>
                  <a:gd name="T14" fmla="*/ 0 60000 65536"/>
                  <a:gd name="T15" fmla="*/ 0 60000 65536"/>
                  <a:gd name="T16" fmla="*/ 0 60000 65536"/>
                  <a:gd name="T17" fmla="*/ 0 60000 65536"/>
                  <a:gd name="T18" fmla="*/ 0 w 17"/>
                  <a:gd name="T19" fmla="*/ 0 h 16"/>
                  <a:gd name="T20" fmla="*/ 17 w 17"/>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7" h="16">
                    <a:moveTo>
                      <a:pt x="0" y="0"/>
                    </a:moveTo>
                    <a:lnTo>
                      <a:pt x="15" y="0"/>
                    </a:lnTo>
                    <a:lnTo>
                      <a:pt x="8" y="0"/>
                    </a:lnTo>
                    <a:lnTo>
                      <a:pt x="8" y="16"/>
                    </a:lnTo>
                    <a:lnTo>
                      <a:pt x="1" y="16"/>
                    </a:lnTo>
                    <a:lnTo>
                      <a:pt x="17" y="16"/>
                    </a:lnTo>
                  </a:path>
                </a:pathLst>
              </a:custGeom>
              <a:noFill/>
              <a:ln w="2">
                <a:solidFill>
                  <a:srgbClr val="7F7F7F"/>
                </a:solidFill>
                <a:round/>
                <a:headEnd/>
                <a:tailEnd/>
              </a:ln>
            </p:spPr>
            <p:txBody>
              <a:bodyPr/>
              <a:lstStyle/>
              <a:p>
                <a:endParaRPr lang="en-US"/>
              </a:p>
            </p:txBody>
          </p:sp>
          <p:sp>
            <p:nvSpPr>
              <p:cNvPr id="517" name="Freeform 7610"/>
              <p:cNvSpPr>
                <a:spLocks/>
              </p:cNvSpPr>
              <p:nvPr/>
            </p:nvSpPr>
            <p:spPr bwMode="auto">
              <a:xfrm>
                <a:off x="7295497" y="4623866"/>
                <a:ext cx="28575" cy="25400"/>
              </a:xfrm>
              <a:custGeom>
                <a:avLst/>
                <a:gdLst>
                  <a:gd name="T0" fmla="*/ 0 w 18"/>
                  <a:gd name="T1" fmla="*/ 0 h 16"/>
                  <a:gd name="T2" fmla="*/ 25400 w 18"/>
                  <a:gd name="T3" fmla="*/ 0 h 16"/>
                  <a:gd name="T4" fmla="*/ 14288 w 18"/>
                  <a:gd name="T5" fmla="*/ 0 h 16"/>
                  <a:gd name="T6" fmla="*/ 14288 w 18"/>
                  <a:gd name="T7" fmla="*/ 25400 h 16"/>
                  <a:gd name="T8" fmla="*/ 3175 w 18"/>
                  <a:gd name="T9" fmla="*/ 25400 h 16"/>
                  <a:gd name="T10" fmla="*/ 28575 w 18"/>
                  <a:gd name="T11" fmla="*/ 25400 h 16"/>
                  <a:gd name="T12" fmla="*/ 0 60000 65536"/>
                  <a:gd name="T13" fmla="*/ 0 60000 65536"/>
                  <a:gd name="T14" fmla="*/ 0 60000 65536"/>
                  <a:gd name="T15" fmla="*/ 0 60000 65536"/>
                  <a:gd name="T16" fmla="*/ 0 60000 65536"/>
                  <a:gd name="T17" fmla="*/ 0 60000 65536"/>
                  <a:gd name="T18" fmla="*/ 0 w 18"/>
                  <a:gd name="T19" fmla="*/ 0 h 16"/>
                  <a:gd name="T20" fmla="*/ 18 w 1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8" h="16">
                    <a:moveTo>
                      <a:pt x="0" y="0"/>
                    </a:moveTo>
                    <a:lnTo>
                      <a:pt x="16" y="0"/>
                    </a:lnTo>
                    <a:lnTo>
                      <a:pt x="9" y="0"/>
                    </a:lnTo>
                    <a:lnTo>
                      <a:pt x="9" y="16"/>
                    </a:lnTo>
                    <a:lnTo>
                      <a:pt x="2" y="16"/>
                    </a:lnTo>
                    <a:lnTo>
                      <a:pt x="18" y="16"/>
                    </a:lnTo>
                  </a:path>
                </a:pathLst>
              </a:custGeom>
              <a:noFill/>
              <a:ln w="2">
                <a:solidFill>
                  <a:srgbClr val="7F7F7F"/>
                </a:solidFill>
                <a:round/>
                <a:headEnd/>
                <a:tailEnd/>
              </a:ln>
            </p:spPr>
            <p:txBody>
              <a:bodyPr/>
              <a:lstStyle/>
              <a:p>
                <a:endParaRPr lang="en-US"/>
              </a:p>
            </p:txBody>
          </p:sp>
          <p:sp>
            <p:nvSpPr>
              <p:cNvPr id="518" name="Freeform 7611"/>
              <p:cNvSpPr>
                <a:spLocks/>
              </p:cNvSpPr>
              <p:nvPr/>
            </p:nvSpPr>
            <p:spPr bwMode="auto">
              <a:xfrm>
                <a:off x="7309784" y="4609579"/>
                <a:ext cx="26988" cy="25400"/>
              </a:xfrm>
              <a:custGeom>
                <a:avLst/>
                <a:gdLst>
                  <a:gd name="T0" fmla="*/ 0 w 17"/>
                  <a:gd name="T1" fmla="*/ 0 h 16"/>
                  <a:gd name="T2" fmla="*/ 25400 w 17"/>
                  <a:gd name="T3" fmla="*/ 0 h 16"/>
                  <a:gd name="T4" fmla="*/ 14288 w 17"/>
                  <a:gd name="T5" fmla="*/ 0 h 16"/>
                  <a:gd name="T6" fmla="*/ 14288 w 17"/>
                  <a:gd name="T7" fmla="*/ 25400 h 16"/>
                  <a:gd name="T8" fmla="*/ 3175 w 17"/>
                  <a:gd name="T9" fmla="*/ 25400 h 16"/>
                  <a:gd name="T10" fmla="*/ 26988 w 17"/>
                  <a:gd name="T11" fmla="*/ 25400 h 16"/>
                  <a:gd name="T12" fmla="*/ 0 60000 65536"/>
                  <a:gd name="T13" fmla="*/ 0 60000 65536"/>
                  <a:gd name="T14" fmla="*/ 0 60000 65536"/>
                  <a:gd name="T15" fmla="*/ 0 60000 65536"/>
                  <a:gd name="T16" fmla="*/ 0 60000 65536"/>
                  <a:gd name="T17" fmla="*/ 0 60000 65536"/>
                  <a:gd name="T18" fmla="*/ 0 w 17"/>
                  <a:gd name="T19" fmla="*/ 0 h 16"/>
                  <a:gd name="T20" fmla="*/ 17 w 17"/>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7" h="16">
                    <a:moveTo>
                      <a:pt x="0" y="0"/>
                    </a:moveTo>
                    <a:lnTo>
                      <a:pt x="16" y="0"/>
                    </a:lnTo>
                    <a:lnTo>
                      <a:pt x="9" y="0"/>
                    </a:lnTo>
                    <a:lnTo>
                      <a:pt x="9" y="16"/>
                    </a:lnTo>
                    <a:lnTo>
                      <a:pt x="2" y="16"/>
                    </a:lnTo>
                    <a:lnTo>
                      <a:pt x="17" y="16"/>
                    </a:lnTo>
                  </a:path>
                </a:pathLst>
              </a:custGeom>
              <a:noFill/>
              <a:ln w="2">
                <a:solidFill>
                  <a:srgbClr val="7F7F7F"/>
                </a:solidFill>
                <a:round/>
                <a:headEnd/>
                <a:tailEnd/>
              </a:ln>
            </p:spPr>
            <p:txBody>
              <a:bodyPr/>
              <a:lstStyle/>
              <a:p>
                <a:endParaRPr lang="en-US"/>
              </a:p>
            </p:txBody>
          </p:sp>
          <p:sp>
            <p:nvSpPr>
              <p:cNvPr id="519" name="Freeform 7612"/>
              <p:cNvSpPr>
                <a:spLocks/>
              </p:cNvSpPr>
              <p:nvPr/>
            </p:nvSpPr>
            <p:spPr bwMode="auto">
              <a:xfrm>
                <a:off x="7325659" y="4596879"/>
                <a:ext cx="28575" cy="23813"/>
              </a:xfrm>
              <a:custGeom>
                <a:avLst/>
                <a:gdLst>
                  <a:gd name="T0" fmla="*/ 0 w 18"/>
                  <a:gd name="T1" fmla="*/ 0 h 15"/>
                  <a:gd name="T2" fmla="*/ 25400 w 18"/>
                  <a:gd name="T3" fmla="*/ 0 h 15"/>
                  <a:gd name="T4" fmla="*/ 14288 w 18"/>
                  <a:gd name="T5" fmla="*/ 0 h 15"/>
                  <a:gd name="T6" fmla="*/ 14288 w 18"/>
                  <a:gd name="T7" fmla="*/ 23813 h 15"/>
                  <a:gd name="T8" fmla="*/ 3175 w 18"/>
                  <a:gd name="T9" fmla="*/ 23813 h 15"/>
                  <a:gd name="T10" fmla="*/ 28575 w 18"/>
                  <a:gd name="T11" fmla="*/ 23813 h 15"/>
                  <a:gd name="T12" fmla="*/ 0 60000 65536"/>
                  <a:gd name="T13" fmla="*/ 0 60000 65536"/>
                  <a:gd name="T14" fmla="*/ 0 60000 65536"/>
                  <a:gd name="T15" fmla="*/ 0 60000 65536"/>
                  <a:gd name="T16" fmla="*/ 0 60000 65536"/>
                  <a:gd name="T17" fmla="*/ 0 60000 65536"/>
                  <a:gd name="T18" fmla="*/ 0 w 18"/>
                  <a:gd name="T19" fmla="*/ 0 h 15"/>
                  <a:gd name="T20" fmla="*/ 18 w 18"/>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8" h="15">
                    <a:moveTo>
                      <a:pt x="0" y="0"/>
                    </a:moveTo>
                    <a:lnTo>
                      <a:pt x="16" y="0"/>
                    </a:lnTo>
                    <a:lnTo>
                      <a:pt x="9" y="0"/>
                    </a:lnTo>
                    <a:lnTo>
                      <a:pt x="9" y="15"/>
                    </a:lnTo>
                    <a:lnTo>
                      <a:pt x="2" y="15"/>
                    </a:lnTo>
                    <a:lnTo>
                      <a:pt x="18" y="15"/>
                    </a:lnTo>
                  </a:path>
                </a:pathLst>
              </a:custGeom>
              <a:noFill/>
              <a:ln w="2">
                <a:solidFill>
                  <a:srgbClr val="7F7F7F"/>
                </a:solidFill>
                <a:round/>
                <a:headEnd/>
                <a:tailEnd/>
              </a:ln>
            </p:spPr>
            <p:txBody>
              <a:bodyPr/>
              <a:lstStyle/>
              <a:p>
                <a:endParaRPr lang="en-US"/>
              </a:p>
            </p:txBody>
          </p:sp>
          <p:sp>
            <p:nvSpPr>
              <p:cNvPr id="520" name="Freeform 7613"/>
              <p:cNvSpPr>
                <a:spLocks/>
              </p:cNvSpPr>
              <p:nvPr/>
            </p:nvSpPr>
            <p:spPr bwMode="auto">
              <a:xfrm>
                <a:off x="7343122" y="4585766"/>
                <a:ext cx="26988" cy="23813"/>
              </a:xfrm>
              <a:custGeom>
                <a:avLst/>
                <a:gdLst>
                  <a:gd name="T0" fmla="*/ 0 w 17"/>
                  <a:gd name="T1" fmla="*/ 0 h 15"/>
                  <a:gd name="T2" fmla="*/ 23813 w 17"/>
                  <a:gd name="T3" fmla="*/ 0 h 15"/>
                  <a:gd name="T4" fmla="*/ 12700 w 17"/>
                  <a:gd name="T5" fmla="*/ 0 h 15"/>
                  <a:gd name="T6" fmla="*/ 12700 w 17"/>
                  <a:gd name="T7" fmla="*/ 23813 h 15"/>
                  <a:gd name="T8" fmla="*/ 1588 w 17"/>
                  <a:gd name="T9" fmla="*/ 23813 h 15"/>
                  <a:gd name="T10" fmla="*/ 26988 w 17"/>
                  <a:gd name="T11" fmla="*/ 23813 h 15"/>
                  <a:gd name="T12" fmla="*/ 0 60000 65536"/>
                  <a:gd name="T13" fmla="*/ 0 60000 65536"/>
                  <a:gd name="T14" fmla="*/ 0 60000 65536"/>
                  <a:gd name="T15" fmla="*/ 0 60000 65536"/>
                  <a:gd name="T16" fmla="*/ 0 60000 65536"/>
                  <a:gd name="T17" fmla="*/ 0 60000 65536"/>
                  <a:gd name="T18" fmla="*/ 0 w 17"/>
                  <a:gd name="T19" fmla="*/ 0 h 15"/>
                  <a:gd name="T20" fmla="*/ 17 w 1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7" h="15">
                    <a:moveTo>
                      <a:pt x="0" y="0"/>
                    </a:moveTo>
                    <a:lnTo>
                      <a:pt x="15" y="0"/>
                    </a:lnTo>
                    <a:lnTo>
                      <a:pt x="8" y="0"/>
                    </a:lnTo>
                    <a:lnTo>
                      <a:pt x="8" y="15"/>
                    </a:lnTo>
                    <a:lnTo>
                      <a:pt x="1" y="15"/>
                    </a:lnTo>
                    <a:lnTo>
                      <a:pt x="17" y="15"/>
                    </a:lnTo>
                  </a:path>
                </a:pathLst>
              </a:custGeom>
              <a:noFill/>
              <a:ln w="2">
                <a:solidFill>
                  <a:srgbClr val="7F7F7F"/>
                </a:solidFill>
                <a:round/>
                <a:headEnd/>
                <a:tailEnd/>
              </a:ln>
            </p:spPr>
            <p:txBody>
              <a:bodyPr/>
              <a:lstStyle/>
              <a:p>
                <a:endParaRPr lang="en-US"/>
              </a:p>
            </p:txBody>
          </p:sp>
          <p:sp>
            <p:nvSpPr>
              <p:cNvPr id="521" name="Freeform 7614"/>
              <p:cNvSpPr>
                <a:spLocks/>
              </p:cNvSpPr>
              <p:nvPr/>
            </p:nvSpPr>
            <p:spPr bwMode="auto">
              <a:xfrm>
                <a:off x="7358997" y="4571479"/>
                <a:ext cx="28575" cy="25400"/>
              </a:xfrm>
              <a:custGeom>
                <a:avLst/>
                <a:gdLst>
                  <a:gd name="T0" fmla="*/ 0 w 18"/>
                  <a:gd name="T1" fmla="*/ 0 h 16"/>
                  <a:gd name="T2" fmla="*/ 25400 w 18"/>
                  <a:gd name="T3" fmla="*/ 0 h 16"/>
                  <a:gd name="T4" fmla="*/ 14288 w 18"/>
                  <a:gd name="T5" fmla="*/ 0 h 16"/>
                  <a:gd name="T6" fmla="*/ 14288 w 18"/>
                  <a:gd name="T7" fmla="*/ 25400 h 16"/>
                  <a:gd name="T8" fmla="*/ 3175 w 18"/>
                  <a:gd name="T9" fmla="*/ 25400 h 16"/>
                  <a:gd name="T10" fmla="*/ 28575 w 18"/>
                  <a:gd name="T11" fmla="*/ 25400 h 16"/>
                  <a:gd name="T12" fmla="*/ 0 60000 65536"/>
                  <a:gd name="T13" fmla="*/ 0 60000 65536"/>
                  <a:gd name="T14" fmla="*/ 0 60000 65536"/>
                  <a:gd name="T15" fmla="*/ 0 60000 65536"/>
                  <a:gd name="T16" fmla="*/ 0 60000 65536"/>
                  <a:gd name="T17" fmla="*/ 0 60000 65536"/>
                  <a:gd name="T18" fmla="*/ 0 w 18"/>
                  <a:gd name="T19" fmla="*/ 0 h 16"/>
                  <a:gd name="T20" fmla="*/ 18 w 1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8" h="16">
                    <a:moveTo>
                      <a:pt x="0" y="0"/>
                    </a:moveTo>
                    <a:lnTo>
                      <a:pt x="16" y="0"/>
                    </a:lnTo>
                    <a:lnTo>
                      <a:pt x="9" y="0"/>
                    </a:lnTo>
                    <a:lnTo>
                      <a:pt x="9" y="16"/>
                    </a:lnTo>
                    <a:lnTo>
                      <a:pt x="2" y="16"/>
                    </a:lnTo>
                    <a:lnTo>
                      <a:pt x="18" y="16"/>
                    </a:lnTo>
                  </a:path>
                </a:pathLst>
              </a:custGeom>
              <a:noFill/>
              <a:ln w="2">
                <a:solidFill>
                  <a:srgbClr val="7F7F7F"/>
                </a:solidFill>
                <a:round/>
                <a:headEnd/>
                <a:tailEnd/>
              </a:ln>
            </p:spPr>
            <p:txBody>
              <a:bodyPr/>
              <a:lstStyle/>
              <a:p>
                <a:endParaRPr lang="en-US"/>
              </a:p>
            </p:txBody>
          </p:sp>
          <p:sp>
            <p:nvSpPr>
              <p:cNvPr id="522" name="Freeform 7615"/>
              <p:cNvSpPr>
                <a:spLocks/>
              </p:cNvSpPr>
              <p:nvPr/>
            </p:nvSpPr>
            <p:spPr bwMode="auto">
              <a:xfrm>
                <a:off x="7373284" y="4557191"/>
                <a:ext cx="26988" cy="22225"/>
              </a:xfrm>
              <a:custGeom>
                <a:avLst/>
                <a:gdLst>
                  <a:gd name="T0" fmla="*/ 0 w 17"/>
                  <a:gd name="T1" fmla="*/ 0 h 14"/>
                  <a:gd name="T2" fmla="*/ 25400 w 17"/>
                  <a:gd name="T3" fmla="*/ 0 h 14"/>
                  <a:gd name="T4" fmla="*/ 14288 w 17"/>
                  <a:gd name="T5" fmla="*/ 0 h 14"/>
                  <a:gd name="T6" fmla="*/ 14288 w 17"/>
                  <a:gd name="T7" fmla="*/ 22225 h 14"/>
                  <a:gd name="T8" fmla="*/ 3175 w 17"/>
                  <a:gd name="T9" fmla="*/ 22225 h 14"/>
                  <a:gd name="T10" fmla="*/ 26988 w 17"/>
                  <a:gd name="T11" fmla="*/ 22225 h 14"/>
                  <a:gd name="T12" fmla="*/ 0 60000 65536"/>
                  <a:gd name="T13" fmla="*/ 0 60000 65536"/>
                  <a:gd name="T14" fmla="*/ 0 60000 65536"/>
                  <a:gd name="T15" fmla="*/ 0 60000 65536"/>
                  <a:gd name="T16" fmla="*/ 0 60000 65536"/>
                  <a:gd name="T17" fmla="*/ 0 60000 65536"/>
                  <a:gd name="T18" fmla="*/ 0 w 17"/>
                  <a:gd name="T19" fmla="*/ 0 h 14"/>
                  <a:gd name="T20" fmla="*/ 17 w 1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7" h="14">
                    <a:moveTo>
                      <a:pt x="0" y="0"/>
                    </a:moveTo>
                    <a:lnTo>
                      <a:pt x="16" y="0"/>
                    </a:lnTo>
                    <a:lnTo>
                      <a:pt x="9" y="0"/>
                    </a:lnTo>
                    <a:lnTo>
                      <a:pt x="9" y="14"/>
                    </a:lnTo>
                    <a:lnTo>
                      <a:pt x="2" y="14"/>
                    </a:lnTo>
                    <a:lnTo>
                      <a:pt x="17" y="14"/>
                    </a:lnTo>
                  </a:path>
                </a:pathLst>
              </a:custGeom>
              <a:noFill/>
              <a:ln w="2">
                <a:solidFill>
                  <a:srgbClr val="7F7F7F"/>
                </a:solidFill>
                <a:round/>
                <a:headEnd/>
                <a:tailEnd/>
              </a:ln>
            </p:spPr>
            <p:txBody>
              <a:bodyPr/>
              <a:lstStyle/>
              <a:p>
                <a:endParaRPr lang="en-US"/>
              </a:p>
            </p:txBody>
          </p:sp>
          <p:sp>
            <p:nvSpPr>
              <p:cNvPr id="523" name="Freeform 7616"/>
              <p:cNvSpPr>
                <a:spLocks/>
              </p:cNvSpPr>
              <p:nvPr/>
            </p:nvSpPr>
            <p:spPr bwMode="auto">
              <a:xfrm>
                <a:off x="7389159" y="4546079"/>
                <a:ext cx="28575" cy="22225"/>
              </a:xfrm>
              <a:custGeom>
                <a:avLst/>
                <a:gdLst>
                  <a:gd name="T0" fmla="*/ 0 w 18"/>
                  <a:gd name="T1" fmla="*/ 0 h 14"/>
                  <a:gd name="T2" fmla="*/ 25400 w 18"/>
                  <a:gd name="T3" fmla="*/ 0 h 14"/>
                  <a:gd name="T4" fmla="*/ 14288 w 18"/>
                  <a:gd name="T5" fmla="*/ 0 h 14"/>
                  <a:gd name="T6" fmla="*/ 14288 w 18"/>
                  <a:gd name="T7" fmla="*/ 22225 h 14"/>
                  <a:gd name="T8" fmla="*/ 3175 w 18"/>
                  <a:gd name="T9" fmla="*/ 22225 h 14"/>
                  <a:gd name="T10" fmla="*/ 28575 w 18"/>
                  <a:gd name="T11" fmla="*/ 22225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0" y="0"/>
                    </a:moveTo>
                    <a:lnTo>
                      <a:pt x="16" y="0"/>
                    </a:lnTo>
                    <a:lnTo>
                      <a:pt x="9" y="0"/>
                    </a:lnTo>
                    <a:lnTo>
                      <a:pt x="9" y="14"/>
                    </a:lnTo>
                    <a:lnTo>
                      <a:pt x="2" y="14"/>
                    </a:lnTo>
                    <a:lnTo>
                      <a:pt x="18" y="14"/>
                    </a:lnTo>
                  </a:path>
                </a:pathLst>
              </a:custGeom>
              <a:noFill/>
              <a:ln w="2">
                <a:solidFill>
                  <a:srgbClr val="7F7F7F"/>
                </a:solidFill>
                <a:round/>
                <a:headEnd/>
                <a:tailEnd/>
              </a:ln>
            </p:spPr>
            <p:txBody>
              <a:bodyPr/>
              <a:lstStyle/>
              <a:p>
                <a:endParaRPr lang="en-US"/>
              </a:p>
            </p:txBody>
          </p:sp>
          <p:sp>
            <p:nvSpPr>
              <p:cNvPr id="524" name="Freeform 7617"/>
              <p:cNvSpPr>
                <a:spLocks/>
              </p:cNvSpPr>
              <p:nvPr/>
            </p:nvSpPr>
            <p:spPr bwMode="auto">
              <a:xfrm>
                <a:off x="7406622" y="4534966"/>
                <a:ext cx="26988" cy="22225"/>
              </a:xfrm>
              <a:custGeom>
                <a:avLst/>
                <a:gdLst>
                  <a:gd name="T0" fmla="*/ 0 w 17"/>
                  <a:gd name="T1" fmla="*/ 0 h 14"/>
                  <a:gd name="T2" fmla="*/ 25400 w 17"/>
                  <a:gd name="T3" fmla="*/ 0 h 14"/>
                  <a:gd name="T4" fmla="*/ 14288 w 17"/>
                  <a:gd name="T5" fmla="*/ 0 h 14"/>
                  <a:gd name="T6" fmla="*/ 14288 w 17"/>
                  <a:gd name="T7" fmla="*/ 22225 h 14"/>
                  <a:gd name="T8" fmla="*/ 3175 w 17"/>
                  <a:gd name="T9" fmla="*/ 22225 h 14"/>
                  <a:gd name="T10" fmla="*/ 26988 w 17"/>
                  <a:gd name="T11" fmla="*/ 22225 h 14"/>
                  <a:gd name="T12" fmla="*/ 0 60000 65536"/>
                  <a:gd name="T13" fmla="*/ 0 60000 65536"/>
                  <a:gd name="T14" fmla="*/ 0 60000 65536"/>
                  <a:gd name="T15" fmla="*/ 0 60000 65536"/>
                  <a:gd name="T16" fmla="*/ 0 60000 65536"/>
                  <a:gd name="T17" fmla="*/ 0 60000 65536"/>
                  <a:gd name="T18" fmla="*/ 0 w 17"/>
                  <a:gd name="T19" fmla="*/ 0 h 14"/>
                  <a:gd name="T20" fmla="*/ 17 w 1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7" h="14">
                    <a:moveTo>
                      <a:pt x="0" y="0"/>
                    </a:moveTo>
                    <a:lnTo>
                      <a:pt x="16" y="0"/>
                    </a:lnTo>
                    <a:lnTo>
                      <a:pt x="9" y="0"/>
                    </a:lnTo>
                    <a:lnTo>
                      <a:pt x="9" y="14"/>
                    </a:lnTo>
                    <a:lnTo>
                      <a:pt x="2" y="14"/>
                    </a:lnTo>
                    <a:lnTo>
                      <a:pt x="17" y="14"/>
                    </a:lnTo>
                  </a:path>
                </a:pathLst>
              </a:custGeom>
              <a:noFill/>
              <a:ln w="2">
                <a:solidFill>
                  <a:srgbClr val="7F7F7F"/>
                </a:solidFill>
                <a:round/>
                <a:headEnd/>
                <a:tailEnd/>
              </a:ln>
            </p:spPr>
            <p:txBody>
              <a:bodyPr/>
              <a:lstStyle/>
              <a:p>
                <a:endParaRPr lang="en-US"/>
              </a:p>
            </p:txBody>
          </p:sp>
          <p:sp>
            <p:nvSpPr>
              <p:cNvPr id="525" name="Freeform 7618"/>
              <p:cNvSpPr>
                <a:spLocks/>
              </p:cNvSpPr>
              <p:nvPr/>
            </p:nvSpPr>
            <p:spPr bwMode="auto">
              <a:xfrm>
                <a:off x="7422497" y="4520679"/>
                <a:ext cx="28575" cy="22225"/>
              </a:xfrm>
              <a:custGeom>
                <a:avLst/>
                <a:gdLst>
                  <a:gd name="T0" fmla="*/ 0 w 18"/>
                  <a:gd name="T1" fmla="*/ 0 h 14"/>
                  <a:gd name="T2" fmla="*/ 25400 w 18"/>
                  <a:gd name="T3" fmla="*/ 0 h 14"/>
                  <a:gd name="T4" fmla="*/ 14288 w 18"/>
                  <a:gd name="T5" fmla="*/ 0 h 14"/>
                  <a:gd name="T6" fmla="*/ 14288 w 18"/>
                  <a:gd name="T7" fmla="*/ 22225 h 14"/>
                  <a:gd name="T8" fmla="*/ 3175 w 18"/>
                  <a:gd name="T9" fmla="*/ 22225 h 14"/>
                  <a:gd name="T10" fmla="*/ 28575 w 18"/>
                  <a:gd name="T11" fmla="*/ 22225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0" y="0"/>
                    </a:moveTo>
                    <a:lnTo>
                      <a:pt x="16" y="0"/>
                    </a:lnTo>
                    <a:lnTo>
                      <a:pt x="9" y="0"/>
                    </a:lnTo>
                    <a:lnTo>
                      <a:pt x="9" y="14"/>
                    </a:lnTo>
                    <a:lnTo>
                      <a:pt x="2" y="14"/>
                    </a:lnTo>
                    <a:lnTo>
                      <a:pt x="18" y="14"/>
                    </a:lnTo>
                  </a:path>
                </a:pathLst>
              </a:custGeom>
              <a:noFill/>
              <a:ln w="2">
                <a:solidFill>
                  <a:srgbClr val="7F7F7F"/>
                </a:solidFill>
                <a:round/>
                <a:headEnd/>
                <a:tailEnd/>
              </a:ln>
            </p:spPr>
            <p:txBody>
              <a:bodyPr/>
              <a:lstStyle/>
              <a:p>
                <a:endParaRPr lang="en-US"/>
              </a:p>
            </p:txBody>
          </p:sp>
          <p:sp>
            <p:nvSpPr>
              <p:cNvPr id="526" name="Freeform 7619"/>
              <p:cNvSpPr>
                <a:spLocks/>
              </p:cNvSpPr>
              <p:nvPr/>
            </p:nvSpPr>
            <p:spPr bwMode="auto">
              <a:xfrm>
                <a:off x="7439959" y="4509566"/>
                <a:ext cx="26988" cy="22225"/>
              </a:xfrm>
              <a:custGeom>
                <a:avLst/>
                <a:gdLst>
                  <a:gd name="T0" fmla="*/ 0 w 17"/>
                  <a:gd name="T1" fmla="*/ 0 h 14"/>
                  <a:gd name="T2" fmla="*/ 25400 w 17"/>
                  <a:gd name="T3" fmla="*/ 0 h 14"/>
                  <a:gd name="T4" fmla="*/ 14288 w 17"/>
                  <a:gd name="T5" fmla="*/ 0 h 14"/>
                  <a:gd name="T6" fmla="*/ 14288 w 17"/>
                  <a:gd name="T7" fmla="*/ 22225 h 14"/>
                  <a:gd name="T8" fmla="*/ 3175 w 17"/>
                  <a:gd name="T9" fmla="*/ 22225 h 14"/>
                  <a:gd name="T10" fmla="*/ 26988 w 17"/>
                  <a:gd name="T11" fmla="*/ 22225 h 14"/>
                  <a:gd name="T12" fmla="*/ 0 60000 65536"/>
                  <a:gd name="T13" fmla="*/ 0 60000 65536"/>
                  <a:gd name="T14" fmla="*/ 0 60000 65536"/>
                  <a:gd name="T15" fmla="*/ 0 60000 65536"/>
                  <a:gd name="T16" fmla="*/ 0 60000 65536"/>
                  <a:gd name="T17" fmla="*/ 0 60000 65536"/>
                  <a:gd name="T18" fmla="*/ 0 w 17"/>
                  <a:gd name="T19" fmla="*/ 0 h 14"/>
                  <a:gd name="T20" fmla="*/ 17 w 1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7" h="14">
                    <a:moveTo>
                      <a:pt x="0" y="0"/>
                    </a:moveTo>
                    <a:lnTo>
                      <a:pt x="16" y="0"/>
                    </a:lnTo>
                    <a:lnTo>
                      <a:pt x="9" y="0"/>
                    </a:lnTo>
                    <a:lnTo>
                      <a:pt x="9" y="14"/>
                    </a:lnTo>
                    <a:lnTo>
                      <a:pt x="2" y="14"/>
                    </a:lnTo>
                    <a:lnTo>
                      <a:pt x="17" y="14"/>
                    </a:lnTo>
                  </a:path>
                </a:pathLst>
              </a:custGeom>
              <a:noFill/>
              <a:ln w="2">
                <a:solidFill>
                  <a:srgbClr val="7F7F7F"/>
                </a:solidFill>
                <a:round/>
                <a:headEnd/>
                <a:tailEnd/>
              </a:ln>
            </p:spPr>
            <p:txBody>
              <a:bodyPr/>
              <a:lstStyle/>
              <a:p>
                <a:endParaRPr lang="en-US"/>
              </a:p>
            </p:txBody>
          </p:sp>
          <p:sp>
            <p:nvSpPr>
              <p:cNvPr id="527" name="Freeform 7620"/>
              <p:cNvSpPr>
                <a:spLocks/>
              </p:cNvSpPr>
              <p:nvPr/>
            </p:nvSpPr>
            <p:spPr bwMode="auto">
              <a:xfrm>
                <a:off x="7454247" y="4498454"/>
                <a:ext cx="26988" cy="22225"/>
              </a:xfrm>
              <a:custGeom>
                <a:avLst/>
                <a:gdLst>
                  <a:gd name="T0" fmla="*/ 0 w 17"/>
                  <a:gd name="T1" fmla="*/ 0 h 14"/>
                  <a:gd name="T2" fmla="*/ 23813 w 17"/>
                  <a:gd name="T3" fmla="*/ 0 h 14"/>
                  <a:gd name="T4" fmla="*/ 12700 w 17"/>
                  <a:gd name="T5" fmla="*/ 0 h 14"/>
                  <a:gd name="T6" fmla="*/ 12700 w 17"/>
                  <a:gd name="T7" fmla="*/ 22225 h 14"/>
                  <a:gd name="T8" fmla="*/ 1588 w 17"/>
                  <a:gd name="T9" fmla="*/ 22225 h 14"/>
                  <a:gd name="T10" fmla="*/ 26988 w 17"/>
                  <a:gd name="T11" fmla="*/ 22225 h 14"/>
                  <a:gd name="T12" fmla="*/ 0 60000 65536"/>
                  <a:gd name="T13" fmla="*/ 0 60000 65536"/>
                  <a:gd name="T14" fmla="*/ 0 60000 65536"/>
                  <a:gd name="T15" fmla="*/ 0 60000 65536"/>
                  <a:gd name="T16" fmla="*/ 0 60000 65536"/>
                  <a:gd name="T17" fmla="*/ 0 60000 65536"/>
                  <a:gd name="T18" fmla="*/ 0 w 17"/>
                  <a:gd name="T19" fmla="*/ 0 h 14"/>
                  <a:gd name="T20" fmla="*/ 17 w 1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7" h="14">
                    <a:moveTo>
                      <a:pt x="0" y="0"/>
                    </a:moveTo>
                    <a:lnTo>
                      <a:pt x="15" y="0"/>
                    </a:lnTo>
                    <a:lnTo>
                      <a:pt x="8" y="0"/>
                    </a:lnTo>
                    <a:lnTo>
                      <a:pt x="8" y="14"/>
                    </a:lnTo>
                    <a:lnTo>
                      <a:pt x="1" y="14"/>
                    </a:lnTo>
                    <a:lnTo>
                      <a:pt x="17" y="14"/>
                    </a:lnTo>
                  </a:path>
                </a:pathLst>
              </a:custGeom>
              <a:noFill/>
              <a:ln w="2">
                <a:solidFill>
                  <a:srgbClr val="7F7F7F"/>
                </a:solidFill>
                <a:round/>
                <a:headEnd/>
                <a:tailEnd/>
              </a:ln>
            </p:spPr>
            <p:txBody>
              <a:bodyPr/>
              <a:lstStyle/>
              <a:p>
                <a:endParaRPr lang="en-US"/>
              </a:p>
            </p:txBody>
          </p:sp>
          <p:sp>
            <p:nvSpPr>
              <p:cNvPr id="528" name="Freeform 7621"/>
              <p:cNvSpPr>
                <a:spLocks/>
              </p:cNvSpPr>
              <p:nvPr/>
            </p:nvSpPr>
            <p:spPr bwMode="auto">
              <a:xfrm>
                <a:off x="7470122" y="4487341"/>
                <a:ext cx="28575" cy="22225"/>
              </a:xfrm>
              <a:custGeom>
                <a:avLst/>
                <a:gdLst>
                  <a:gd name="T0" fmla="*/ 0 w 18"/>
                  <a:gd name="T1" fmla="*/ 0 h 14"/>
                  <a:gd name="T2" fmla="*/ 25400 w 18"/>
                  <a:gd name="T3" fmla="*/ 0 h 14"/>
                  <a:gd name="T4" fmla="*/ 14288 w 18"/>
                  <a:gd name="T5" fmla="*/ 0 h 14"/>
                  <a:gd name="T6" fmla="*/ 14288 w 18"/>
                  <a:gd name="T7" fmla="*/ 22225 h 14"/>
                  <a:gd name="T8" fmla="*/ 3175 w 18"/>
                  <a:gd name="T9" fmla="*/ 22225 h 14"/>
                  <a:gd name="T10" fmla="*/ 28575 w 18"/>
                  <a:gd name="T11" fmla="*/ 22225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0" y="0"/>
                    </a:moveTo>
                    <a:lnTo>
                      <a:pt x="16" y="0"/>
                    </a:lnTo>
                    <a:lnTo>
                      <a:pt x="9" y="0"/>
                    </a:lnTo>
                    <a:lnTo>
                      <a:pt x="9" y="14"/>
                    </a:lnTo>
                    <a:lnTo>
                      <a:pt x="2" y="14"/>
                    </a:lnTo>
                    <a:lnTo>
                      <a:pt x="18" y="14"/>
                    </a:lnTo>
                  </a:path>
                </a:pathLst>
              </a:custGeom>
              <a:noFill/>
              <a:ln w="2">
                <a:solidFill>
                  <a:srgbClr val="7F7F7F"/>
                </a:solidFill>
                <a:round/>
                <a:headEnd/>
                <a:tailEnd/>
              </a:ln>
            </p:spPr>
            <p:txBody>
              <a:bodyPr/>
              <a:lstStyle/>
              <a:p>
                <a:endParaRPr lang="en-US"/>
              </a:p>
            </p:txBody>
          </p:sp>
          <p:sp>
            <p:nvSpPr>
              <p:cNvPr id="529" name="Freeform 7622"/>
              <p:cNvSpPr>
                <a:spLocks/>
              </p:cNvSpPr>
              <p:nvPr/>
            </p:nvSpPr>
            <p:spPr bwMode="auto">
              <a:xfrm>
                <a:off x="7487584" y="4476229"/>
                <a:ext cx="26988" cy="22225"/>
              </a:xfrm>
              <a:custGeom>
                <a:avLst/>
                <a:gdLst>
                  <a:gd name="T0" fmla="*/ 0 w 17"/>
                  <a:gd name="T1" fmla="*/ 0 h 14"/>
                  <a:gd name="T2" fmla="*/ 23813 w 17"/>
                  <a:gd name="T3" fmla="*/ 0 h 14"/>
                  <a:gd name="T4" fmla="*/ 12700 w 17"/>
                  <a:gd name="T5" fmla="*/ 0 h 14"/>
                  <a:gd name="T6" fmla="*/ 12700 w 17"/>
                  <a:gd name="T7" fmla="*/ 22225 h 14"/>
                  <a:gd name="T8" fmla="*/ 1588 w 17"/>
                  <a:gd name="T9" fmla="*/ 22225 h 14"/>
                  <a:gd name="T10" fmla="*/ 26988 w 17"/>
                  <a:gd name="T11" fmla="*/ 22225 h 14"/>
                  <a:gd name="T12" fmla="*/ 0 60000 65536"/>
                  <a:gd name="T13" fmla="*/ 0 60000 65536"/>
                  <a:gd name="T14" fmla="*/ 0 60000 65536"/>
                  <a:gd name="T15" fmla="*/ 0 60000 65536"/>
                  <a:gd name="T16" fmla="*/ 0 60000 65536"/>
                  <a:gd name="T17" fmla="*/ 0 60000 65536"/>
                  <a:gd name="T18" fmla="*/ 0 w 17"/>
                  <a:gd name="T19" fmla="*/ 0 h 14"/>
                  <a:gd name="T20" fmla="*/ 17 w 1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7" h="14">
                    <a:moveTo>
                      <a:pt x="0" y="0"/>
                    </a:moveTo>
                    <a:lnTo>
                      <a:pt x="15" y="0"/>
                    </a:lnTo>
                    <a:lnTo>
                      <a:pt x="8" y="0"/>
                    </a:lnTo>
                    <a:lnTo>
                      <a:pt x="8" y="14"/>
                    </a:lnTo>
                    <a:lnTo>
                      <a:pt x="1" y="14"/>
                    </a:lnTo>
                    <a:lnTo>
                      <a:pt x="17" y="14"/>
                    </a:lnTo>
                  </a:path>
                </a:pathLst>
              </a:custGeom>
              <a:noFill/>
              <a:ln w="2">
                <a:solidFill>
                  <a:srgbClr val="7F7F7F"/>
                </a:solidFill>
                <a:round/>
                <a:headEnd/>
                <a:tailEnd/>
              </a:ln>
            </p:spPr>
            <p:txBody>
              <a:bodyPr/>
              <a:lstStyle/>
              <a:p>
                <a:endParaRPr lang="en-US"/>
              </a:p>
            </p:txBody>
          </p:sp>
          <p:sp>
            <p:nvSpPr>
              <p:cNvPr id="530" name="Freeform 7623"/>
              <p:cNvSpPr>
                <a:spLocks/>
              </p:cNvSpPr>
              <p:nvPr/>
            </p:nvSpPr>
            <p:spPr bwMode="auto">
              <a:xfrm>
                <a:off x="7503459" y="4465116"/>
                <a:ext cx="26988" cy="22225"/>
              </a:xfrm>
              <a:custGeom>
                <a:avLst/>
                <a:gdLst>
                  <a:gd name="T0" fmla="*/ 0 w 17"/>
                  <a:gd name="T1" fmla="*/ 0 h 14"/>
                  <a:gd name="T2" fmla="*/ 25400 w 17"/>
                  <a:gd name="T3" fmla="*/ 0 h 14"/>
                  <a:gd name="T4" fmla="*/ 14288 w 17"/>
                  <a:gd name="T5" fmla="*/ 0 h 14"/>
                  <a:gd name="T6" fmla="*/ 14288 w 17"/>
                  <a:gd name="T7" fmla="*/ 22225 h 14"/>
                  <a:gd name="T8" fmla="*/ 3175 w 17"/>
                  <a:gd name="T9" fmla="*/ 22225 h 14"/>
                  <a:gd name="T10" fmla="*/ 26988 w 17"/>
                  <a:gd name="T11" fmla="*/ 22225 h 14"/>
                  <a:gd name="T12" fmla="*/ 0 60000 65536"/>
                  <a:gd name="T13" fmla="*/ 0 60000 65536"/>
                  <a:gd name="T14" fmla="*/ 0 60000 65536"/>
                  <a:gd name="T15" fmla="*/ 0 60000 65536"/>
                  <a:gd name="T16" fmla="*/ 0 60000 65536"/>
                  <a:gd name="T17" fmla="*/ 0 60000 65536"/>
                  <a:gd name="T18" fmla="*/ 0 w 17"/>
                  <a:gd name="T19" fmla="*/ 0 h 14"/>
                  <a:gd name="T20" fmla="*/ 17 w 1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7" h="14">
                    <a:moveTo>
                      <a:pt x="0" y="0"/>
                    </a:moveTo>
                    <a:lnTo>
                      <a:pt x="16" y="0"/>
                    </a:lnTo>
                    <a:lnTo>
                      <a:pt x="9" y="0"/>
                    </a:lnTo>
                    <a:lnTo>
                      <a:pt x="9" y="14"/>
                    </a:lnTo>
                    <a:lnTo>
                      <a:pt x="2" y="14"/>
                    </a:lnTo>
                    <a:lnTo>
                      <a:pt x="17" y="14"/>
                    </a:lnTo>
                  </a:path>
                </a:pathLst>
              </a:custGeom>
              <a:noFill/>
              <a:ln w="2">
                <a:solidFill>
                  <a:srgbClr val="7F7F7F"/>
                </a:solidFill>
                <a:round/>
                <a:headEnd/>
                <a:tailEnd/>
              </a:ln>
            </p:spPr>
            <p:txBody>
              <a:bodyPr/>
              <a:lstStyle/>
              <a:p>
                <a:endParaRPr lang="en-US"/>
              </a:p>
            </p:txBody>
          </p:sp>
          <p:sp>
            <p:nvSpPr>
              <p:cNvPr id="531" name="Freeform 7624"/>
              <p:cNvSpPr>
                <a:spLocks/>
              </p:cNvSpPr>
              <p:nvPr/>
            </p:nvSpPr>
            <p:spPr bwMode="auto">
              <a:xfrm>
                <a:off x="7517747" y="4454004"/>
                <a:ext cx="26988" cy="22225"/>
              </a:xfrm>
              <a:custGeom>
                <a:avLst/>
                <a:gdLst>
                  <a:gd name="T0" fmla="*/ 0 w 17"/>
                  <a:gd name="T1" fmla="*/ 0 h 14"/>
                  <a:gd name="T2" fmla="*/ 23813 w 17"/>
                  <a:gd name="T3" fmla="*/ 0 h 14"/>
                  <a:gd name="T4" fmla="*/ 12700 w 17"/>
                  <a:gd name="T5" fmla="*/ 0 h 14"/>
                  <a:gd name="T6" fmla="*/ 12700 w 17"/>
                  <a:gd name="T7" fmla="*/ 22225 h 14"/>
                  <a:gd name="T8" fmla="*/ 1588 w 17"/>
                  <a:gd name="T9" fmla="*/ 22225 h 14"/>
                  <a:gd name="T10" fmla="*/ 26988 w 17"/>
                  <a:gd name="T11" fmla="*/ 22225 h 14"/>
                  <a:gd name="T12" fmla="*/ 0 60000 65536"/>
                  <a:gd name="T13" fmla="*/ 0 60000 65536"/>
                  <a:gd name="T14" fmla="*/ 0 60000 65536"/>
                  <a:gd name="T15" fmla="*/ 0 60000 65536"/>
                  <a:gd name="T16" fmla="*/ 0 60000 65536"/>
                  <a:gd name="T17" fmla="*/ 0 60000 65536"/>
                  <a:gd name="T18" fmla="*/ 0 w 17"/>
                  <a:gd name="T19" fmla="*/ 0 h 14"/>
                  <a:gd name="T20" fmla="*/ 17 w 1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7" h="14">
                    <a:moveTo>
                      <a:pt x="0" y="0"/>
                    </a:moveTo>
                    <a:lnTo>
                      <a:pt x="15" y="0"/>
                    </a:lnTo>
                    <a:lnTo>
                      <a:pt x="8" y="0"/>
                    </a:lnTo>
                    <a:lnTo>
                      <a:pt x="8" y="14"/>
                    </a:lnTo>
                    <a:lnTo>
                      <a:pt x="1" y="14"/>
                    </a:lnTo>
                    <a:lnTo>
                      <a:pt x="17" y="14"/>
                    </a:lnTo>
                  </a:path>
                </a:pathLst>
              </a:custGeom>
              <a:noFill/>
              <a:ln w="2">
                <a:solidFill>
                  <a:srgbClr val="7F7F7F"/>
                </a:solidFill>
                <a:round/>
                <a:headEnd/>
                <a:tailEnd/>
              </a:ln>
            </p:spPr>
            <p:txBody>
              <a:bodyPr/>
              <a:lstStyle/>
              <a:p>
                <a:endParaRPr lang="en-US"/>
              </a:p>
            </p:txBody>
          </p:sp>
          <p:sp>
            <p:nvSpPr>
              <p:cNvPr id="532" name="Freeform 7625"/>
              <p:cNvSpPr>
                <a:spLocks/>
              </p:cNvSpPr>
              <p:nvPr/>
            </p:nvSpPr>
            <p:spPr bwMode="auto">
              <a:xfrm>
                <a:off x="7533622" y="4442891"/>
                <a:ext cx="28575" cy="20638"/>
              </a:xfrm>
              <a:custGeom>
                <a:avLst/>
                <a:gdLst>
                  <a:gd name="T0" fmla="*/ 0 w 18"/>
                  <a:gd name="T1" fmla="*/ 0 h 13"/>
                  <a:gd name="T2" fmla="*/ 25400 w 18"/>
                  <a:gd name="T3" fmla="*/ 0 h 13"/>
                  <a:gd name="T4" fmla="*/ 14288 w 18"/>
                  <a:gd name="T5" fmla="*/ 0 h 13"/>
                  <a:gd name="T6" fmla="*/ 14288 w 18"/>
                  <a:gd name="T7" fmla="*/ 20638 h 13"/>
                  <a:gd name="T8" fmla="*/ 3175 w 18"/>
                  <a:gd name="T9" fmla="*/ 20638 h 13"/>
                  <a:gd name="T10" fmla="*/ 28575 w 18"/>
                  <a:gd name="T11" fmla="*/ 20638 h 13"/>
                  <a:gd name="T12" fmla="*/ 0 60000 65536"/>
                  <a:gd name="T13" fmla="*/ 0 60000 65536"/>
                  <a:gd name="T14" fmla="*/ 0 60000 65536"/>
                  <a:gd name="T15" fmla="*/ 0 60000 65536"/>
                  <a:gd name="T16" fmla="*/ 0 60000 65536"/>
                  <a:gd name="T17" fmla="*/ 0 60000 65536"/>
                  <a:gd name="T18" fmla="*/ 0 w 18"/>
                  <a:gd name="T19" fmla="*/ 0 h 13"/>
                  <a:gd name="T20" fmla="*/ 18 w 18"/>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8" h="13">
                    <a:moveTo>
                      <a:pt x="0" y="0"/>
                    </a:moveTo>
                    <a:lnTo>
                      <a:pt x="16" y="0"/>
                    </a:lnTo>
                    <a:lnTo>
                      <a:pt x="9" y="0"/>
                    </a:lnTo>
                    <a:lnTo>
                      <a:pt x="9" y="13"/>
                    </a:lnTo>
                    <a:lnTo>
                      <a:pt x="2" y="13"/>
                    </a:lnTo>
                    <a:lnTo>
                      <a:pt x="18" y="13"/>
                    </a:lnTo>
                  </a:path>
                </a:pathLst>
              </a:custGeom>
              <a:noFill/>
              <a:ln w="2">
                <a:solidFill>
                  <a:srgbClr val="7F7F7F"/>
                </a:solidFill>
                <a:round/>
                <a:headEnd/>
                <a:tailEnd/>
              </a:ln>
            </p:spPr>
            <p:txBody>
              <a:bodyPr/>
              <a:lstStyle/>
              <a:p>
                <a:endParaRPr lang="en-US"/>
              </a:p>
            </p:txBody>
          </p:sp>
          <p:sp>
            <p:nvSpPr>
              <p:cNvPr id="533" name="Freeform 7626"/>
              <p:cNvSpPr>
                <a:spLocks/>
              </p:cNvSpPr>
              <p:nvPr/>
            </p:nvSpPr>
            <p:spPr bwMode="auto">
              <a:xfrm>
                <a:off x="7551084" y="4431779"/>
                <a:ext cx="26988" cy="20638"/>
              </a:xfrm>
              <a:custGeom>
                <a:avLst/>
                <a:gdLst>
                  <a:gd name="T0" fmla="*/ 0 w 17"/>
                  <a:gd name="T1" fmla="*/ 0 h 13"/>
                  <a:gd name="T2" fmla="*/ 23813 w 17"/>
                  <a:gd name="T3" fmla="*/ 0 h 13"/>
                  <a:gd name="T4" fmla="*/ 12700 w 17"/>
                  <a:gd name="T5" fmla="*/ 0 h 13"/>
                  <a:gd name="T6" fmla="*/ 12700 w 17"/>
                  <a:gd name="T7" fmla="*/ 20638 h 13"/>
                  <a:gd name="T8" fmla="*/ 1588 w 17"/>
                  <a:gd name="T9" fmla="*/ 20638 h 13"/>
                  <a:gd name="T10" fmla="*/ 26988 w 17"/>
                  <a:gd name="T11" fmla="*/ 20638 h 13"/>
                  <a:gd name="T12" fmla="*/ 0 60000 65536"/>
                  <a:gd name="T13" fmla="*/ 0 60000 65536"/>
                  <a:gd name="T14" fmla="*/ 0 60000 65536"/>
                  <a:gd name="T15" fmla="*/ 0 60000 65536"/>
                  <a:gd name="T16" fmla="*/ 0 60000 65536"/>
                  <a:gd name="T17" fmla="*/ 0 60000 65536"/>
                  <a:gd name="T18" fmla="*/ 0 w 17"/>
                  <a:gd name="T19" fmla="*/ 0 h 13"/>
                  <a:gd name="T20" fmla="*/ 17 w 1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7" h="13">
                    <a:moveTo>
                      <a:pt x="0" y="0"/>
                    </a:moveTo>
                    <a:lnTo>
                      <a:pt x="15" y="0"/>
                    </a:lnTo>
                    <a:lnTo>
                      <a:pt x="8" y="0"/>
                    </a:lnTo>
                    <a:lnTo>
                      <a:pt x="8" y="13"/>
                    </a:lnTo>
                    <a:lnTo>
                      <a:pt x="1" y="13"/>
                    </a:lnTo>
                    <a:lnTo>
                      <a:pt x="17" y="13"/>
                    </a:lnTo>
                  </a:path>
                </a:pathLst>
              </a:custGeom>
              <a:noFill/>
              <a:ln w="2">
                <a:solidFill>
                  <a:srgbClr val="7F7F7F"/>
                </a:solidFill>
                <a:round/>
                <a:headEnd/>
                <a:tailEnd/>
              </a:ln>
            </p:spPr>
            <p:txBody>
              <a:bodyPr/>
              <a:lstStyle/>
              <a:p>
                <a:endParaRPr lang="en-US"/>
              </a:p>
            </p:txBody>
          </p:sp>
          <p:sp>
            <p:nvSpPr>
              <p:cNvPr id="534" name="Freeform 7627"/>
              <p:cNvSpPr>
                <a:spLocks/>
              </p:cNvSpPr>
              <p:nvPr/>
            </p:nvSpPr>
            <p:spPr bwMode="auto">
              <a:xfrm>
                <a:off x="7566959" y="4423841"/>
                <a:ext cx="28575" cy="19050"/>
              </a:xfrm>
              <a:custGeom>
                <a:avLst/>
                <a:gdLst>
                  <a:gd name="T0" fmla="*/ 0 w 18"/>
                  <a:gd name="T1" fmla="*/ 0 h 12"/>
                  <a:gd name="T2" fmla="*/ 25400 w 18"/>
                  <a:gd name="T3" fmla="*/ 0 h 12"/>
                  <a:gd name="T4" fmla="*/ 14288 w 18"/>
                  <a:gd name="T5" fmla="*/ 0 h 12"/>
                  <a:gd name="T6" fmla="*/ 14288 w 18"/>
                  <a:gd name="T7" fmla="*/ 19050 h 12"/>
                  <a:gd name="T8" fmla="*/ 3175 w 18"/>
                  <a:gd name="T9" fmla="*/ 19050 h 12"/>
                  <a:gd name="T10" fmla="*/ 28575 w 18"/>
                  <a:gd name="T11" fmla="*/ 19050 h 12"/>
                  <a:gd name="T12" fmla="*/ 0 60000 65536"/>
                  <a:gd name="T13" fmla="*/ 0 60000 65536"/>
                  <a:gd name="T14" fmla="*/ 0 60000 65536"/>
                  <a:gd name="T15" fmla="*/ 0 60000 65536"/>
                  <a:gd name="T16" fmla="*/ 0 60000 65536"/>
                  <a:gd name="T17" fmla="*/ 0 60000 65536"/>
                  <a:gd name="T18" fmla="*/ 0 w 18"/>
                  <a:gd name="T19" fmla="*/ 0 h 12"/>
                  <a:gd name="T20" fmla="*/ 18 w 1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8" h="12">
                    <a:moveTo>
                      <a:pt x="0" y="0"/>
                    </a:moveTo>
                    <a:lnTo>
                      <a:pt x="16" y="0"/>
                    </a:lnTo>
                    <a:lnTo>
                      <a:pt x="9" y="0"/>
                    </a:lnTo>
                    <a:lnTo>
                      <a:pt x="9" y="12"/>
                    </a:lnTo>
                    <a:lnTo>
                      <a:pt x="2" y="12"/>
                    </a:lnTo>
                    <a:lnTo>
                      <a:pt x="18" y="12"/>
                    </a:lnTo>
                  </a:path>
                </a:pathLst>
              </a:custGeom>
              <a:noFill/>
              <a:ln w="2">
                <a:solidFill>
                  <a:srgbClr val="7F7F7F"/>
                </a:solidFill>
                <a:round/>
                <a:headEnd/>
                <a:tailEnd/>
              </a:ln>
            </p:spPr>
            <p:txBody>
              <a:bodyPr/>
              <a:lstStyle/>
              <a:p>
                <a:endParaRPr lang="en-US"/>
              </a:p>
            </p:txBody>
          </p:sp>
          <p:sp>
            <p:nvSpPr>
              <p:cNvPr id="535" name="Freeform 7628"/>
              <p:cNvSpPr>
                <a:spLocks/>
              </p:cNvSpPr>
              <p:nvPr/>
            </p:nvSpPr>
            <p:spPr bwMode="auto">
              <a:xfrm>
                <a:off x="7581247" y="4412729"/>
                <a:ext cx="26988" cy="19050"/>
              </a:xfrm>
              <a:custGeom>
                <a:avLst/>
                <a:gdLst>
                  <a:gd name="T0" fmla="*/ 0 w 17"/>
                  <a:gd name="T1" fmla="*/ 0 h 12"/>
                  <a:gd name="T2" fmla="*/ 25400 w 17"/>
                  <a:gd name="T3" fmla="*/ 0 h 12"/>
                  <a:gd name="T4" fmla="*/ 14288 w 17"/>
                  <a:gd name="T5" fmla="*/ 0 h 12"/>
                  <a:gd name="T6" fmla="*/ 14288 w 17"/>
                  <a:gd name="T7" fmla="*/ 19050 h 12"/>
                  <a:gd name="T8" fmla="*/ 3175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6" y="0"/>
                    </a:lnTo>
                    <a:lnTo>
                      <a:pt x="9" y="0"/>
                    </a:lnTo>
                    <a:lnTo>
                      <a:pt x="9" y="12"/>
                    </a:lnTo>
                    <a:lnTo>
                      <a:pt x="2" y="12"/>
                    </a:lnTo>
                    <a:lnTo>
                      <a:pt x="17" y="12"/>
                    </a:lnTo>
                  </a:path>
                </a:pathLst>
              </a:custGeom>
              <a:noFill/>
              <a:ln w="2">
                <a:solidFill>
                  <a:srgbClr val="7F7F7F"/>
                </a:solidFill>
                <a:round/>
                <a:headEnd/>
                <a:tailEnd/>
              </a:ln>
            </p:spPr>
            <p:txBody>
              <a:bodyPr/>
              <a:lstStyle/>
              <a:p>
                <a:endParaRPr lang="en-US"/>
              </a:p>
            </p:txBody>
          </p:sp>
          <p:sp>
            <p:nvSpPr>
              <p:cNvPr id="536" name="Freeform 7629"/>
              <p:cNvSpPr>
                <a:spLocks/>
              </p:cNvSpPr>
              <p:nvPr/>
            </p:nvSpPr>
            <p:spPr bwMode="auto">
              <a:xfrm>
                <a:off x="7597122" y="4404791"/>
                <a:ext cx="28575" cy="19050"/>
              </a:xfrm>
              <a:custGeom>
                <a:avLst/>
                <a:gdLst>
                  <a:gd name="T0" fmla="*/ 0 w 18"/>
                  <a:gd name="T1" fmla="*/ 0 h 12"/>
                  <a:gd name="T2" fmla="*/ 25400 w 18"/>
                  <a:gd name="T3" fmla="*/ 0 h 12"/>
                  <a:gd name="T4" fmla="*/ 14288 w 18"/>
                  <a:gd name="T5" fmla="*/ 0 h 12"/>
                  <a:gd name="T6" fmla="*/ 14288 w 18"/>
                  <a:gd name="T7" fmla="*/ 19050 h 12"/>
                  <a:gd name="T8" fmla="*/ 3175 w 18"/>
                  <a:gd name="T9" fmla="*/ 19050 h 12"/>
                  <a:gd name="T10" fmla="*/ 28575 w 18"/>
                  <a:gd name="T11" fmla="*/ 19050 h 12"/>
                  <a:gd name="T12" fmla="*/ 0 60000 65536"/>
                  <a:gd name="T13" fmla="*/ 0 60000 65536"/>
                  <a:gd name="T14" fmla="*/ 0 60000 65536"/>
                  <a:gd name="T15" fmla="*/ 0 60000 65536"/>
                  <a:gd name="T16" fmla="*/ 0 60000 65536"/>
                  <a:gd name="T17" fmla="*/ 0 60000 65536"/>
                  <a:gd name="T18" fmla="*/ 0 w 18"/>
                  <a:gd name="T19" fmla="*/ 0 h 12"/>
                  <a:gd name="T20" fmla="*/ 18 w 1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8" h="12">
                    <a:moveTo>
                      <a:pt x="0" y="0"/>
                    </a:moveTo>
                    <a:lnTo>
                      <a:pt x="16" y="0"/>
                    </a:lnTo>
                    <a:lnTo>
                      <a:pt x="9" y="0"/>
                    </a:lnTo>
                    <a:lnTo>
                      <a:pt x="9" y="12"/>
                    </a:lnTo>
                    <a:lnTo>
                      <a:pt x="2" y="12"/>
                    </a:lnTo>
                    <a:lnTo>
                      <a:pt x="18" y="12"/>
                    </a:lnTo>
                  </a:path>
                </a:pathLst>
              </a:custGeom>
              <a:noFill/>
              <a:ln w="2">
                <a:solidFill>
                  <a:srgbClr val="7F7F7F"/>
                </a:solidFill>
                <a:round/>
                <a:headEnd/>
                <a:tailEnd/>
              </a:ln>
            </p:spPr>
            <p:txBody>
              <a:bodyPr/>
              <a:lstStyle/>
              <a:p>
                <a:endParaRPr lang="en-US"/>
              </a:p>
            </p:txBody>
          </p:sp>
          <p:sp>
            <p:nvSpPr>
              <p:cNvPr id="537" name="Freeform 7630"/>
              <p:cNvSpPr>
                <a:spLocks/>
              </p:cNvSpPr>
              <p:nvPr/>
            </p:nvSpPr>
            <p:spPr bwMode="auto">
              <a:xfrm>
                <a:off x="7614584" y="4393679"/>
                <a:ext cx="26988" cy="19050"/>
              </a:xfrm>
              <a:custGeom>
                <a:avLst/>
                <a:gdLst>
                  <a:gd name="T0" fmla="*/ 0 w 17"/>
                  <a:gd name="T1" fmla="*/ 0 h 12"/>
                  <a:gd name="T2" fmla="*/ 25400 w 17"/>
                  <a:gd name="T3" fmla="*/ 0 h 12"/>
                  <a:gd name="T4" fmla="*/ 14288 w 17"/>
                  <a:gd name="T5" fmla="*/ 0 h 12"/>
                  <a:gd name="T6" fmla="*/ 14288 w 17"/>
                  <a:gd name="T7" fmla="*/ 19050 h 12"/>
                  <a:gd name="T8" fmla="*/ 3175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6" y="0"/>
                    </a:lnTo>
                    <a:lnTo>
                      <a:pt x="9" y="0"/>
                    </a:lnTo>
                    <a:lnTo>
                      <a:pt x="9" y="12"/>
                    </a:lnTo>
                    <a:lnTo>
                      <a:pt x="2" y="12"/>
                    </a:lnTo>
                    <a:lnTo>
                      <a:pt x="17" y="12"/>
                    </a:lnTo>
                  </a:path>
                </a:pathLst>
              </a:custGeom>
              <a:noFill/>
              <a:ln w="2">
                <a:solidFill>
                  <a:srgbClr val="7F7F7F"/>
                </a:solidFill>
                <a:round/>
                <a:headEnd/>
                <a:tailEnd/>
              </a:ln>
            </p:spPr>
            <p:txBody>
              <a:bodyPr/>
              <a:lstStyle/>
              <a:p>
                <a:endParaRPr lang="en-US"/>
              </a:p>
            </p:txBody>
          </p:sp>
          <p:sp>
            <p:nvSpPr>
              <p:cNvPr id="538" name="Freeform 7631"/>
              <p:cNvSpPr>
                <a:spLocks/>
              </p:cNvSpPr>
              <p:nvPr/>
            </p:nvSpPr>
            <p:spPr bwMode="auto">
              <a:xfrm>
                <a:off x="7630459" y="4382566"/>
                <a:ext cx="28575" cy="19050"/>
              </a:xfrm>
              <a:custGeom>
                <a:avLst/>
                <a:gdLst>
                  <a:gd name="T0" fmla="*/ 0 w 18"/>
                  <a:gd name="T1" fmla="*/ 0 h 12"/>
                  <a:gd name="T2" fmla="*/ 25400 w 18"/>
                  <a:gd name="T3" fmla="*/ 0 h 12"/>
                  <a:gd name="T4" fmla="*/ 14288 w 18"/>
                  <a:gd name="T5" fmla="*/ 0 h 12"/>
                  <a:gd name="T6" fmla="*/ 14288 w 18"/>
                  <a:gd name="T7" fmla="*/ 19050 h 12"/>
                  <a:gd name="T8" fmla="*/ 3175 w 18"/>
                  <a:gd name="T9" fmla="*/ 19050 h 12"/>
                  <a:gd name="T10" fmla="*/ 28575 w 18"/>
                  <a:gd name="T11" fmla="*/ 19050 h 12"/>
                  <a:gd name="T12" fmla="*/ 0 60000 65536"/>
                  <a:gd name="T13" fmla="*/ 0 60000 65536"/>
                  <a:gd name="T14" fmla="*/ 0 60000 65536"/>
                  <a:gd name="T15" fmla="*/ 0 60000 65536"/>
                  <a:gd name="T16" fmla="*/ 0 60000 65536"/>
                  <a:gd name="T17" fmla="*/ 0 60000 65536"/>
                  <a:gd name="T18" fmla="*/ 0 w 18"/>
                  <a:gd name="T19" fmla="*/ 0 h 12"/>
                  <a:gd name="T20" fmla="*/ 18 w 1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8" h="12">
                    <a:moveTo>
                      <a:pt x="0" y="0"/>
                    </a:moveTo>
                    <a:lnTo>
                      <a:pt x="16" y="0"/>
                    </a:lnTo>
                    <a:lnTo>
                      <a:pt x="9" y="0"/>
                    </a:lnTo>
                    <a:lnTo>
                      <a:pt x="9" y="12"/>
                    </a:lnTo>
                    <a:lnTo>
                      <a:pt x="2" y="12"/>
                    </a:lnTo>
                    <a:lnTo>
                      <a:pt x="18" y="12"/>
                    </a:lnTo>
                  </a:path>
                </a:pathLst>
              </a:custGeom>
              <a:noFill/>
              <a:ln w="2">
                <a:solidFill>
                  <a:srgbClr val="7F7F7F"/>
                </a:solidFill>
                <a:round/>
                <a:headEnd/>
                <a:tailEnd/>
              </a:ln>
            </p:spPr>
            <p:txBody>
              <a:bodyPr/>
              <a:lstStyle/>
              <a:p>
                <a:endParaRPr lang="en-US"/>
              </a:p>
            </p:txBody>
          </p:sp>
          <p:sp>
            <p:nvSpPr>
              <p:cNvPr id="539" name="Freeform 7632"/>
              <p:cNvSpPr>
                <a:spLocks/>
              </p:cNvSpPr>
              <p:nvPr/>
            </p:nvSpPr>
            <p:spPr bwMode="auto">
              <a:xfrm>
                <a:off x="7647922" y="4374629"/>
                <a:ext cx="26988" cy="19050"/>
              </a:xfrm>
              <a:custGeom>
                <a:avLst/>
                <a:gdLst>
                  <a:gd name="T0" fmla="*/ 0 w 17"/>
                  <a:gd name="T1" fmla="*/ 0 h 12"/>
                  <a:gd name="T2" fmla="*/ 25400 w 17"/>
                  <a:gd name="T3" fmla="*/ 0 h 12"/>
                  <a:gd name="T4" fmla="*/ 14288 w 17"/>
                  <a:gd name="T5" fmla="*/ 0 h 12"/>
                  <a:gd name="T6" fmla="*/ 14288 w 17"/>
                  <a:gd name="T7" fmla="*/ 19050 h 12"/>
                  <a:gd name="T8" fmla="*/ 3175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6" y="0"/>
                    </a:lnTo>
                    <a:lnTo>
                      <a:pt x="9" y="0"/>
                    </a:lnTo>
                    <a:lnTo>
                      <a:pt x="9" y="12"/>
                    </a:lnTo>
                    <a:lnTo>
                      <a:pt x="2" y="12"/>
                    </a:lnTo>
                    <a:lnTo>
                      <a:pt x="17" y="12"/>
                    </a:lnTo>
                  </a:path>
                </a:pathLst>
              </a:custGeom>
              <a:noFill/>
              <a:ln w="2">
                <a:solidFill>
                  <a:srgbClr val="7F7F7F"/>
                </a:solidFill>
                <a:round/>
                <a:headEnd/>
                <a:tailEnd/>
              </a:ln>
            </p:spPr>
            <p:txBody>
              <a:bodyPr/>
              <a:lstStyle/>
              <a:p>
                <a:endParaRPr lang="en-US"/>
              </a:p>
            </p:txBody>
          </p:sp>
          <p:sp>
            <p:nvSpPr>
              <p:cNvPr id="540" name="Freeform 7633"/>
              <p:cNvSpPr>
                <a:spLocks/>
              </p:cNvSpPr>
              <p:nvPr/>
            </p:nvSpPr>
            <p:spPr bwMode="auto">
              <a:xfrm>
                <a:off x="7662209" y="4365104"/>
                <a:ext cx="26988" cy="20638"/>
              </a:xfrm>
              <a:custGeom>
                <a:avLst/>
                <a:gdLst>
                  <a:gd name="T0" fmla="*/ 0 w 17"/>
                  <a:gd name="T1" fmla="*/ 0 h 13"/>
                  <a:gd name="T2" fmla="*/ 23813 w 17"/>
                  <a:gd name="T3" fmla="*/ 0 h 13"/>
                  <a:gd name="T4" fmla="*/ 12700 w 17"/>
                  <a:gd name="T5" fmla="*/ 0 h 13"/>
                  <a:gd name="T6" fmla="*/ 12700 w 17"/>
                  <a:gd name="T7" fmla="*/ 20638 h 13"/>
                  <a:gd name="T8" fmla="*/ 1588 w 17"/>
                  <a:gd name="T9" fmla="*/ 20638 h 13"/>
                  <a:gd name="T10" fmla="*/ 26988 w 17"/>
                  <a:gd name="T11" fmla="*/ 20638 h 13"/>
                  <a:gd name="T12" fmla="*/ 0 60000 65536"/>
                  <a:gd name="T13" fmla="*/ 0 60000 65536"/>
                  <a:gd name="T14" fmla="*/ 0 60000 65536"/>
                  <a:gd name="T15" fmla="*/ 0 60000 65536"/>
                  <a:gd name="T16" fmla="*/ 0 60000 65536"/>
                  <a:gd name="T17" fmla="*/ 0 60000 65536"/>
                  <a:gd name="T18" fmla="*/ 0 w 17"/>
                  <a:gd name="T19" fmla="*/ 0 h 13"/>
                  <a:gd name="T20" fmla="*/ 17 w 1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7" h="13">
                    <a:moveTo>
                      <a:pt x="0" y="0"/>
                    </a:moveTo>
                    <a:lnTo>
                      <a:pt x="15" y="0"/>
                    </a:lnTo>
                    <a:lnTo>
                      <a:pt x="8" y="0"/>
                    </a:lnTo>
                    <a:lnTo>
                      <a:pt x="8" y="13"/>
                    </a:lnTo>
                    <a:lnTo>
                      <a:pt x="1" y="13"/>
                    </a:lnTo>
                    <a:lnTo>
                      <a:pt x="17" y="13"/>
                    </a:lnTo>
                  </a:path>
                </a:pathLst>
              </a:custGeom>
              <a:noFill/>
              <a:ln w="2">
                <a:solidFill>
                  <a:srgbClr val="7F7F7F"/>
                </a:solidFill>
                <a:round/>
                <a:headEnd/>
                <a:tailEnd/>
              </a:ln>
            </p:spPr>
            <p:txBody>
              <a:bodyPr/>
              <a:lstStyle/>
              <a:p>
                <a:endParaRPr lang="en-US"/>
              </a:p>
            </p:txBody>
          </p:sp>
          <p:sp>
            <p:nvSpPr>
              <p:cNvPr id="541" name="Freeform 7634"/>
              <p:cNvSpPr>
                <a:spLocks/>
              </p:cNvSpPr>
              <p:nvPr/>
            </p:nvSpPr>
            <p:spPr bwMode="auto">
              <a:xfrm>
                <a:off x="7678084" y="4357166"/>
                <a:ext cx="26988" cy="19050"/>
              </a:xfrm>
              <a:custGeom>
                <a:avLst/>
                <a:gdLst>
                  <a:gd name="T0" fmla="*/ 0 w 17"/>
                  <a:gd name="T1" fmla="*/ 0 h 12"/>
                  <a:gd name="T2" fmla="*/ 25400 w 17"/>
                  <a:gd name="T3" fmla="*/ 0 h 12"/>
                  <a:gd name="T4" fmla="*/ 14288 w 17"/>
                  <a:gd name="T5" fmla="*/ 0 h 12"/>
                  <a:gd name="T6" fmla="*/ 14288 w 17"/>
                  <a:gd name="T7" fmla="*/ 19050 h 12"/>
                  <a:gd name="T8" fmla="*/ 3175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6" y="0"/>
                    </a:lnTo>
                    <a:lnTo>
                      <a:pt x="9" y="0"/>
                    </a:lnTo>
                    <a:lnTo>
                      <a:pt x="9" y="12"/>
                    </a:lnTo>
                    <a:lnTo>
                      <a:pt x="2" y="12"/>
                    </a:lnTo>
                    <a:lnTo>
                      <a:pt x="17" y="12"/>
                    </a:lnTo>
                  </a:path>
                </a:pathLst>
              </a:custGeom>
              <a:noFill/>
              <a:ln w="2">
                <a:solidFill>
                  <a:srgbClr val="7F7F7F"/>
                </a:solidFill>
                <a:round/>
                <a:headEnd/>
                <a:tailEnd/>
              </a:ln>
            </p:spPr>
            <p:txBody>
              <a:bodyPr/>
              <a:lstStyle/>
              <a:p>
                <a:endParaRPr lang="en-US"/>
              </a:p>
            </p:txBody>
          </p:sp>
          <p:sp>
            <p:nvSpPr>
              <p:cNvPr id="542" name="Freeform 7635"/>
              <p:cNvSpPr>
                <a:spLocks/>
              </p:cNvSpPr>
              <p:nvPr/>
            </p:nvSpPr>
            <p:spPr bwMode="auto">
              <a:xfrm>
                <a:off x="7693959" y="4346054"/>
                <a:ext cx="28575" cy="19050"/>
              </a:xfrm>
              <a:custGeom>
                <a:avLst/>
                <a:gdLst>
                  <a:gd name="T0" fmla="*/ 0 w 18"/>
                  <a:gd name="T1" fmla="*/ 0 h 12"/>
                  <a:gd name="T2" fmla="*/ 25400 w 18"/>
                  <a:gd name="T3" fmla="*/ 0 h 12"/>
                  <a:gd name="T4" fmla="*/ 14288 w 18"/>
                  <a:gd name="T5" fmla="*/ 0 h 12"/>
                  <a:gd name="T6" fmla="*/ 14288 w 18"/>
                  <a:gd name="T7" fmla="*/ 19050 h 12"/>
                  <a:gd name="T8" fmla="*/ 3175 w 18"/>
                  <a:gd name="T9" fmla="*/ 19050 h 12"/>
                  <a:gd name="T10" fmla="*/ 28575 w 18"/>
                  <a:gd name="T11" fmla="*/ 19050 h 12"/>
                  <a:gd name="T12" fmla="*/ 0 60000 65536"/>
                  <a:gd name="T13" fmla="*/ 0 60000 65536"/>
                  <a:gd name="T14" fmla="*/ 0 60000 65536"/>
                  <a:gd name="T15" fmla="*/ 0 60000 65536"/>
                  <a:gd name="T16" fmla="*/ 0 60000 65536"/>
                  <a:gd name="T17" fmla="*/ 0 60000 65536"/>
                  <a:gd name="T18" fmla="*/ 0 w 18"/>
                  <a:gd name="T19" fmla="*/ 0 h 12"/>
                  <a:gd name="T20" fmla="*/ 18 w 1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8" h="12">
                    <a:moveTo>
                      <a:pt x="0" y="0"/>
                    </a:moveTo>
                    <a:lnTo>
                      <a:pt x="16" y="0"/>
                    </a:lnTo>
                    <a:lnTo>
                      <a:pt x="9" y="0"/>
                    </a:lnTo>
                    <a:lnTo>
                      <a:pt x="9" y="12"/>
                    </a:lnTo>
                    <a:lnTo>
                      <a:pt x="2" y="12"/>
                    </a:lnTo>
                    <a:lnTo>
                      <a:pt x="18" y="12"/>
                    </a:lnTo>
                  </a:path>
                </a:pathLst>
              </a:custGeom>
              <a:noFill/>
              <a:ln w="2">
                <a:solidFill>
                  <a:srgbClr val="7F7F7F"/>
                </a:solidFill>
                <a:round/>
                <a:headEnd/>
                <a:tailEnd/>
              </a:ln>
            </p:spPr>
            <p:txBody>
              <a:bodyPr/>
              <a:lstStyle/>
              <a:p>
                <a:endParaRPr lang="en-US"/>
              </a:p>
            </p:txBody>
          </p:sp>
          <p:sp>
            <p:nvSpPr>
              <p:cNvPr id="543" name="Freeform 7636"/>
              <p:cNvSpPr>
                <a:spLocks/>
              </p:cNvSpPr>
              <p:nvPr/>
            </p:nvSpPr>
            <p:spPr bwMode="auto">
              <a:xfrm>
                <a:off x="7711422" y="4331766"/>
                <a:ext cx="26988" cy="20638"/>
              </a:xfrm>
              <a:custGeom>
                <a:avLst/>
                <a:gdLst>
                  <a:gd name="T0" fmla="*/ 0 w 17"/>
                  <a:gd name="T1" fmla="*/ 0 h 13"/>
                  <a:gd name="T2" fmla="*/ 25400 w 17"/>
                  <a:gd name="T3" fmla="*/ 0 h 13"/>
                  <a:gd name="T4" fmla="*/ 14288 w 17"/>
                  <a:gd name="T5" fmla="*/ 0 h 13"/>
                  <a:gd name="T6" fmla="*/ 14288 w 17"/>
                  <a:gd name="T7" fmla="*/ 20638 h 13"/>
                  <a:gd name="T8" fmla="*/ 3175 w 17"/>
                  <a:gd name="T9" fmla="*/ 20638 h 13"/>
                  <a:gd name="T10" fmla="*/ 26988 w 17"/>
                  <a:gd name="T11" fmla="*/ 20638 h 13"/>
                  <a:gd name="T12" fmla="*/ 0 60000 65536"/>
                  <a:gd name="T13" fmla="*/ 0 60000 65536"/>
                  <a:gd name="T14" fmla="*/ 0 60000 65536"/>
                  <a:gd name="T15" fmla="*/ 0 60000 65536"/>
                  <a:gd name="T16" fmla="*/ 0 60000 65536"/>
                  <a:gd name="T17" fmla="*/ 0 60000 65536"/>
                  <a:gd name="T18" fmla="*/ 0 w 17"/>
                  <a:gd name="T19" fmla="*/ 0 h 13"/>
                  <a:gd name="T20" fmla="*/ 17 w 1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7" h="13">
                    <a:moveTo>
                      <a:pt x="0" y="0"/>
                    </a:moveTo>
                    <a:lnTo>
                      <a:pt x="16" y="0"/>
                    </a:lnTo>
                    <a:lnTo>
                      <a:pt x="9" y="0"/>
                    </a:lnTo>
                    <a:lnTo>
                      <a:pt x="9" y="13"/>
                    </a:lnTo>
                    <a:lnTo>
                      <a:pt x="2" y="13"/>
                    </a:lnTo>
                    <a:lnTo>
                      <a:pt x="17" y="13"/>
                    </a:lnTo>
                  </a:path>
                </a:pathLst>
              </a:custGeom>
              <a:noFill/>
              <a:ln w="2">
                <a:solidFill>
                  <a:srgbClr val="7F7F7F"/>
                </a:solidFill>
                <a:round/>
                <a:headEnd/>
                <a:tailEnd/>
              </a:ln>
            </p:spPr>
            <p:txBody>
              <a:bodyPr/>
              <a:lstStyle/>
              <a:p>
                <a:endParaRPr lang="en-US"/>
              </a:p>
            </p:txBody>
          </p:sp>
          <p:sp>
            <p:nvSpPr>
              <p:cNvPr id="544" name="Freeform 7637"/>
              <p:cNvSpPr>
                <a:spLocks/>
              </p:cNvSpPr>
              <p:nvPr/>
            </p:nvSpPr>
            <p:spPr bwMode="auto">
              <a:xfrm>
                <a:off x="7725709" y="4312716"/>
                <a:ext cx="26988" cy="19050"/>
              </a:xfrm>
              <a:custGeom>
                <a:avLst/>
                <a:gdLst>
                  <a:gd name="T0" fmla="*/ 0 w 17"/>
                  <a:gd name="T1" fmla="*/ 0 h 12"/>
                  <a:gd name="T2" fmla="*/ 23813 w 17"/>
                  <a:gd name="T3" fmla="*/ 0 h 12"/>
                  <a:gd name="T4" fmla="*/ 12700 w 17"/>
                  <a:gd name="T5" fmla="*/ 0 h 12"/>
                  <a:gd name="T6" fmla="*/ 12700 w 17"/>
                  <a:gd name="T7" fmla="*/ 19050 h 12"/>
                  <a:gd name="T8" fmla="*/ 1588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5" y="0"/>
                    </a:lnTo>
                    <a:lnTo>
                      <a:pt x="8" y="0"/>
                    </a:lnTo>
                    <a:lnTo>
                      <a:pt x="8" y="12"/>
                    </a:lnTo>
                    <a:lnTo>
                      <a:pt x="1" y="12"/>
                    </a:lnTo>
                    <a:lnTo>
                      <a:pt x="17" y="12"/>
                    </a:lnTo>
                  </a:path>
                </a:pathLst>
              </a:custGeom>
              <a:noFill/>
              <a:ln w="2">
                <a:solidFill>
                  <a:srgbClr val="7F7F7F"/>
                </a:solidFill>
                <a:round/>
                <a:headEnd/>
                <a:tailEnd/>
              </a:ln>
            </p:spPr>
            <p:txBody>
              <a:bodyPr/>
              <a:lstStyle/>
              <a:p>
                <a:endParaRPr lang="en-US"/>
              </a:p>
            </p:txBody>
          </p:sp>
          <p:sp>
            <p:nvSpPr>
              <p:cNvPr id="545" name="Freeform 7638"/>
              <p:cNvSpPr>
                <a:spLocks/>
              </p:cNvSpPr>
              <p:nvPr/>
            </p:nvSpPr>
            <p:spPr bwMode="auto">
              <a:xfrm>
                <a:off x="7741584" y="4260329"/>
                <a:ext cx="28575" cy="19050"/>
              </a:xfrm>
              <a:custGeom>
                <a:avLst/>
                <a:gdLst>
                  <a:gd name="T0" fmla="*/ 0 w 18"/>
                  <a:gd name="T1" fmla="*/ 0 h 12"/>
                  <a:gd name="T2" fmla="*/ 25400 w 18"/>
                  <a:gd name="T3" fmla="*/ 0 h 12"/>
                  <a:gd name="T4" fmla="*/ 14288 w 18"/>
                  <a:gd name="T5" fmla="*/ 0 h 12"/>
                  <a:gd name="T6" fmla="*/ 14288 w 18"/>
                  <a:gd name="T7" fmla="*/ 19050 h 12"/>
                  <a:gd name="T8" fmla="*/ 3175 w 18"/>
                  <a:gd name="T9" fmla="*/ 19050 h 12"/>
                  <a:gd name="T10" fmla="*/ 28575 w 18"/>
                  <a:gd name="T11" fmla="*/ 19050 h 12"/>
                  <a:gd name="T12" fmla="*/ 0 60000 65536"/>
                  <a:gd name="T13" fmla="*/ 0 60000 65536"/>
                  <a:gd name="T14" fmla="*/ 0 60000 65536"/>
                  <a:gd name="T15" fmla="*/ 0 60000 65536"/>
                  <a:gd name="T16" fmla="*/ 0 60000 65536"/>
                  <a:gd name="T17" fmla="*/ 0 60000 65536"/>
                  <a:gd name="T18" fmla="*/ 0 w 18"/>
                  <a:gd name="T19" fmla="*/ 0 h 12"/>
                  <a:gd name="T20" fmla="*/ 18 w 1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8" h="12">
                    <a:moveTo>
                      <a:pt x="0" y="0"/>
                    </a:moveTo>
                    <a:lnTo>
                      <a:pt x="16" y="0"/>
                    </a:lnTo>
                    <a:lnTo>
                      <a:pt x="9" y="0"/>
                    </a:lnTo>
                    <a:lnTo>
                      <a:pt x="9" y="12"/>
                    </a:lnTo>
                    <a:lnTo>
                      <a:pt x="2" y="12"/>
                    </a:lnTo>
                    <a:lnTo>
                      <a:pt x="18" y="12"/>
                    </a:lnTo>
                  </a:path>
                </a:pathLst>
              </a:custGeom>
              <a:noFill/>
              <a:ln w="2">
                <a:solidFill>
                  <a:srgbClr val="7F7F7F"/>
                </a:solidFill>
                <a:round/>
                <a:headEnd/>
                <a:tailEnd/>
              </a:ln>
            </p:spPr>
            <p:txBody>
              <a:bodyPr/>
              <a:lstStyle/>
              <a:p>
                <a:endParaRPr lang="en-US"/>
              </a:p>
            </p:txBody>
          </p:sp>
          <p:sp>
            <p:nvSpPr>
              <p:cNvPr id="546" name="Freeform 7639"/>
              <p:cNvSpPr>
                <a:spLocks/>
              </p:cNvSpPr>
              <p:nvPr/>
            </p:nvSpPr>
            <p:spPr bwMode="auto">
              <a:xfrm>
                <a:off x="7759047" y="4198416"/>
                <a:ext cx="26988" cy="17463"/>
              </a:xfrm>
              <a:custGeom>
                <a:avLst/>
                <a:gdLst>
                  <a:gd name="T0" fmla="*/ 0 w 17"/>
                  <a:gd name="T1" fmla="*/ 0 h 11"/>
                  <a:gd name="T2" fmla="*/ 23813 w 17"/>
                  <a:gd name="T3" fmla="*/ 0 h 11"/>
                  <a:gd name="T4" fmla="*/ 12700 w 17"/>
                  <a:gd name="T5" fmla="*/ 0 h 11"/>
                  <a:gd name="T6" fmla="*/ 12700 w 17"/>
                  <a:gd name="T7" fmla="*/ 17463 h 11"/>
                  <a:gd name="T8" fmla="*/ 1588 w 17"/>
                  <a:gd name="T9" fmla="*/ 17463 h 11"/>
                  <a:gd name="T10" fmla="*/ 26988 w 17"/>
                  <a:gd name="T11" fmla="*/ 17463 h 11"/>
                  <a:gd name="T12" fmla="*/ 0 60000 65536"/>
                  <a:gd name="T13" fmla="*/ 0 60000 65536"/>
                  <a:gd name="T14" fmla="*/ 0 60000 65536"/>
                  <a:gd name="T15" fmla="*/ 0 60000 65536"/>
                  <a:gd name="T16" fmla="*/ 0 60000 65536"/>
                  <a:gd name="T17" fmla="*/ 0 60000 65536"/>
                  <a:gd name="T18" fmla="*/ 0 w 17"/>
                  <a:gd name="T19" fmla="*/ 0 h 11"/>
                  <a:gd name="T20" fmla="*/ 17 w 1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7" h="11">
                    <a:moveTo>
                      <a:pt x="0" y="0"/>
                    </a:moveTo>
                    <a:lnTo>
                      <a:pt x="15" y="0"/>
                    </a:lnTo>
                    <a:lnTo>
                      <a:pt x="8" y="0"/>
                    </a:lnTo>
                    <a:lnTo>
                      <a:pt x="8" y="11"/>
                    </a:lnTo>
                    <a:lnTo>
                      <a:pt x="1" y="11"/>
                    </a:lnTo>
                    <a:lnTo>
                      <a:pt x="17" y="11"/>
                    </a:lnTo>
                  </a:path>
                </a:pathLst>
              </a:custGeom>
              <a:noFill/>
              <a:ln w="2">
                <a:solidFill>
                  <a:srgbClr val="7F7F7F"/>
                </a:solidFill>
                <a:round/>
                <a:headEnd/>
                <a:tailEnd/>
              </a:ln>
            </p:spPr>
            <p:txBody>
              <a:bodyPr/>
              <a:lstStyle/>
              <a:p>
                <a:endParaRPr lang="en-US"/>
              </a:p>
            </p:txBody>
          </p:sp>
          <p:sp>
            <p:nvSpPr>
              <p:cNvPr id="547" name="Freeform 7640"/>
              <p:cNvSpPr>
                <a:spLocks/>
              </p:cNvSpPr>
              <p:nvPr/>
            </p:nvSpPr>
            <p:spPr bwMode="auto">
              <a:xfrm>
                <a:off x="7774922" y="4282554"/>
                <a:ext cx="28575" cy="19050"/>
              </a:xfrm>
              <a:custGeom>
                <a:avLst/>
                <a:gdLst>
                  <a:gd name="T0" fmla="*/ 0 w 18"/>
                  <a:gd name="T1" fmla="*/ 0 h 12"/>
                  <a:gd name="T2" fmla="*/ 25400 w 18"/>
                  <a:gd name="T3" fmla="*/ 0 h 12"/>
                  <a:gd name="T4" fmla="*/ 14288 w 18"/>
                  <a:gd name="T5" fmla="*/ 0 h 12"/>
                  <a:gd name="T6" fmla="*/ 14288 w 18"/>
                  <a:gd name="T7" fmla="*/ 19050 h 12"/>
                  <a:gd name="T8" fmla="*/ 3175 w 18"/>
                  <a:gd name="T9" fmla="*/ 19050 h 12"/>
                  <a:gd name="T10" fmla="*/ 28575 w 18"/>
                  <a:gd name="T11" fmla="*/ 19050 h 12"/>
                  <a:gd name="T12" fmla="*/ 0 60000 65536"/>
                  <a:gd name="T13" fmla="*/ 0 60000 65536"/>
                  <a:gd name="T14" fmla="*/ 0 60000 65536"/>
                  <a:gd name="T15" fmla="*/ 0 60000 65536"/>
                  <a:gd name="T16" fmla="*/ 0 60000 65536"/>
                  <a:gd name="T17" fmla="*/ 0 60000 65536"/>
                  <a:gd name="T18" fmla="*/ 0 w 18"/>
                  <a:gd name="T19" fmla="*/ 0 h 12"/>
                  <a:gd name="T20" fmla="*/ 18 w 1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8" h="12">
                    <a:moveTo>
                      <a:pt x="0" y="0"/>
                    </a:moveTo>
                    <a:lnTo>
                      <a:pt x="16" y="0"/>
                    </a:lnTo>
                    <a:lnTo>
                      <a:pt x="9" y="0"/>
                    </a:lnTo>
                    <a:lnTo>
                      <a:pt x="9" y="12"/>
                    </a:lnTo>
                    <a:lnTo>
                      <a:pt x="2" y="12"/>
                    </a:lnTo>
                    <a:lnTo>
                      <a:pt x="18" y="12"/>
                    </a:lnTo>
                  </a:path>
                </a:pathLst>
              </a:custGeom>
              <a:noFill/>
              <a:ln w="2">
                <a:solidFill>
                  <a:srgbClr val="7F7F7F"/>
                </a:solidFill>
                <a:round/>
                <a:headEnd/>
                <a:tailEnd/>
              </a:ln>
            </p:spPr>
            <p:txBody>
              <a:bodyPr/>
              <a:lstStyle/>
              <a:p>
                <a:endParaRPr lang="en-US"/>
              </a:p>
            </p:txBody>
          </p:sp>
          <p:sp>
            <p:nvSpPr>
              <p:cNvPr id="548" name="Freeform 7641"/>
              <p:cNvSpPr>
                <a:spLocks/>
              </p:cNvSpPr>
              <p:nvPr/>
            </p:nvSpPr>
            <p:spPr bwMode="auto">
              <a:xfrm>
                <a:off x="7789209" y="4252391"/>
                <a:ext cx="26988" cy="19050"/>
              </a:xfrm>
              <a:custGeom>
                <a:avLst/>
                <a:gdLst>
                  <a:gd name="T0" fmla="*/ 0 w 17"/>
                  <a:gd name="T1" fmla="*/ 0 h 12"/>
                  <a:gd name="T2" fmla="*/ 25400 w 17"/>
                  <a:gd name="T3" fmla="*/ 0 h 12"/>
                  <a:gd name="T4" fmla="*/ 14288 w 17"/>
                  <a:gd name="T5" fmla="*/ 0 h 12"/>
                  <a:gd name="T6" fmla="*/ 14288 w 17"/>
                  <a:gd name="T7" fmla="*/ 19050 h 12"/>
                  <a:gd name="T8" fmla="*/ 3175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6" y="0"/>
                    </a:lnTo>
                    <a:lnTo>
                      <a:pt x="9" y="0"/>
                    </a:lnTo>
                    <a:lnTo>
                      <a:pt x="9" y="12"/>
                    </a:lnTo>
                    <a:lnTo>
                      <a:pt x="2" y="12"/>
                    </a:lnTo>
                    <a:lnTo>
                      <a:pt x="17" y="12"/>
                    </a:lnTo>
                  </a:path>
                </a:pathLst>
              </a:custGeom>
              <a:noFill/>
              <a:ln w="2">
                <a:solidFill>
                  <a:srgbClr val="7F7F7F"/>
                </a:solidFill>
                <a:round/>
                <a:headEnd/>
                <a:tailEnd/>
              </a:ln>
            </p:spPr>
            <p:txBody>
              <a:bodyPr/>
              <a:lstStyle/>
              <a:p>
                <a:endParaRPr lang="en-US"/>
              </a:p>
            </p:txBody>
          </p:sp>
          <p:sp>
            <p:nvSpPr>
              <p:cNvPr id="549" name="Freeform 7643"/>
              <p:cNvSpPr>
                <a:spLocks/>
              </p:cNvSpPr>
              <p:nvPr/>
            </p:nvSpPr>
            <p:spPr bwMode="auto">
              <a:xfrm>
                <a:off x="5427009" y="3974579"/>
                <a:ext cx="6350" cy="1588"/>
              </a:xfrm>
              <a:custGeom>
                <a:avLst/>
                <a:gdLst>
                  <a:gd name="T0" fmla="*/ 0 w 4"/>
                  <a:gd name="T1" fmla="*/ 0 h 1588"/>
                  <a:gd name="T2" fmla="*/ 6350 w 4"/>
                  <a:gd name="T3" fmla="*/ 0 h 1588"/>
                  <a:gd name="T4" fmla="*/ 0 w 4"/>
                  <a:gd name="T5" fmla="*/ 0 h 1588"/>
                  <a:gd name="T6" fmla="*/ 0 60000 65536"/>
                  <a:gd name="T7" fmla="*/ 0 60000 65536"/>
                  <a:gd name="T8" fmla="*/ 0 60000 65536"/>
                  <a:gd name="T9" fmla="*/ 0 w 4"/>
                  <a:gd name="T10" fmla="*/ 0 h 1588"/>
                  <a:gd name="T11" fmla="*/ 4 w 4"/>
                  <a:gd name="T12" fmla="*/ 1588 h 1588"/>
                </a:gdLst>
                <a:ahLst/>
                <a:cxnLst>
                  <a:cxn ang="T6">
                    <a:pos x="T0" y="T1"/>
                  </a:cxn>
                  <a:cxn ang="T7">
                    <a:pos x="T2" y="T3"/>
                  </a:cxn>
                  <a:cxn ang="T8">
                    <a:pos x="T4" y="T5"/>
                  </a:cxn>
                </a:cxnLst>
                <a:rect l="T9" t="T10" r="T11" b="T12"/>
                <a:pathLst>
                  <a:path w="4" h="1588">
                    <a:moveTo>
                      <a:pt x="0" y="0"/>
                    </a:moveTo>
                    <a:lnTo>
                      <a:pt x="4" y="0"/>
                    </a:lnTo>
                    <a:lnTo>
                      <a:pt x="0" y="0"/>
                    </a:lnTo>
                  </a:path>
                </a:pathLst>
              </a:custGeom>
              <a:noFill/>
              <a:ln w="2">
                <a:solidFill>
                  <a:srgbClr val="FF9900"/>
                </a:solidFill>
                <a:round/>
                <a:headEnd/>
                <a:tailEnd/>
              </a:ln>
            </p:spPr>
            <p:txBody>
              <a:bodyPr/>
              <a:lstStyle/>
              <a:p>
                <a:endParaRPr lang="en-US"/>
              </a:p>
            </p:txBody>
          </p:sp>
          <p:sp>
            <p:nvSpPr>
              <p:cNvPr id="550" name="Line 7644"/>
              <p:cNvSpPr>
                <a:spLocks noChangeShapeType="1"/>
              </p:cNvSpPr>
              <p:nvPr/>
            </p:nvSpPr>
            <p:spPr bwMode="auto">
              <a:xfrm>
                <a:off x="5427009" y="3988867"/>
                <a:ext cx="6350" cy="1588"/>
              </a:xfrm>
              <a:prstGeom prst="line">
                <a:avLst/>
              </a:prstGeom>
              <a:noFill/>
              <a:ln w="2">
                <a:solidFill>
                  <a:srgbClr val="FF9900"/>
                </a:solidFill>
                <a:round/>
                <a:headEnd/>
                <a:tailEnd/>
              </a:ln>
            </p:spPr>
            <p:txBody>
              <a:bodyPr/>
              <a:lstStyle/>
              <a:p>
                <a:endParaRPr lang="en-US"/>
              </a:p>
            </p:txBody>
          </p:sp>
          <p:sp>
            <p:nvSpPr>
              <p:cNvPr id="551" name="Freeform 7645"/>
              <p:cNvSpPr>
                <a:spLocks/>
              </p:cNvSpPr>
              <p:nvPr/>
            </p:nvSpPr>
            <p:spPr bwMode="auto">
              <a:xfrm>
                <a:off x="5427009" y="3912667"/>
                <a:ext cx="25400" cy="17463"/>
              </a:xfrm>
              <a:custGeom>
                <a:avLst/>
                <a:gdLst>
                  <a:gd name="T0" fmla="*/ 0 w 16"/>
                  <a:gd name="T1" fmla="*/ 0 h 11"/>
                  <a:gd name="T2" fmla="*/ 22225 w 16"/>
                  <a:gd name="T3" fmla="*/ 0 h 11"/>
                  <a:gd name="T4" fmla="*/ 11112 w 16"/>
                  <a:gd name="T5" fmla="*/ 0 h 11"/>
                  <a:gd name="T6" fmla="*/ 11112 w 16"/>
                  <a:gd name="T7" fmla="*/ 17463 h 11"/>
                  <a:gd name="T8" fmla="*/ 3175 w 16"/>
                  <a:gd name="T9" fmla="*/ 17463 h 11"/>
                  <a:gd name="T10" fmla="*/ 25400 w 16"/>
                  <a:gd name="T11" fmla="*/ 17463 h 11"/>
                  <a:gd name="T12" fmla="*/ 0 60000 65536"/>
                  <a:gd name="T13" fmla="*/ 0 60000 65536"/>
                  <a:gd name="T14" fmla="*/ 0 60000 65536"/>
                  <a:gd name="T15" fmla="*/ 0 60000 65536"/>
                  <a:gd name="T16" fmla="*/ 0 60000 65536"/>
                  <a:gd name="T17" fmla="*/ 0 60000 65536"/>
                  <a:gd name="T18" fmla="*/ 0 w 16"/>
                  <a:gd name="T19" fmla="*/ 0 h 11"/>
                  <a:gd name="T20" fmla="*/ 16 w 1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6" h="11">
                    <a:moveTo>
                      <a:pt x="0" y="0"/>
                    </a:moveTo>
                    <a:lnTo>
                      <a:pt x="14" y="0"/>
                    </a:lnTo>
                    <a:lnTo>
                      <a:pt x="7" y="0"/>
                    </a:lnTo>
                    <a:lnTo>
                      <a:pt x="7" y="11"/>
                    </a:lnTo>
                    <a:lnTo>
                      <a:pt x="2" y="11"/>
                    </a:lnTo>
                    <a:lnTo>
                      <a:pt x="16" y="11"/>
                    </a:lnTo>
                  </a:path>
                </a:pathLst>
              </a:custGeom>
              <a:noFill/>
              <a:ln w="2">
                <a:solidFill>
                  <a:srgbClr val="FF9900"/>
                </a:solidFill>
                <a:round/>
                <a:headEnd/>
                <a:tailEnd/>
              </a:ln>
            </p:spPr>
            <p:txBody>
              <a:bodyPr/>
              <a:lstStyle/>
              <a:p>
                <a:endParaRPr lang="en-US"/>
              </a:p>
            </p:txBody>
          </p:sp>
          <p:sp>
            <p:nvSpPr>
              <p:cNvPr id="552" name="Freeform 7646"/>
              <p:cNvSpPr>
                <a:spLocks/>
              </p:cNvSpPr>
              <p:nvPr/>
            </p:nvSpPr>
            <p:spPr bwMode="auto">
              <a:xfrm>
                <a:off x="5441297" y="3912667"/>
                <a:ext cx="26988" cy="17463"/>
              </a:xfrm>
              <a:custGeom>
                <a:avLst/>
                <a:gdLst>
                  <a:gd name="T0" fmla="*/ 0 w 17"/>
                  <a:gd name="T1" fmla="*/ 0 h 11"/>
                  <a:gd name="T2" fmla="*/ 25400 w 17"/>
                  <a:gd name="T3" fmla="*/ 0 h 11"/>
                  <a:gd name="T4" fmla="*/ 14288 w 17"/>
                  <a:gd name="T5" fmla="*/ 0 h 11"/>
                  <a:gd name="T6" fmla="*/ 14288 w 17"/>
                  <a:gd name="T7" fmla="*/ 17463 h 11"/>
                  <a:gd name="T8" fmla="*/ 3175 w 17"/>
                  <a:gd name="T9" fmla="*/ 17463 h 11"/>
                  <a:gd name="T10" fmla="*/ 26988 w 17"/>
                  <a:gd name="T11" fmla="*/ 17463 h 11"/>
                  <a:gd name="T12" fmla="*/ 0 60000 65536"/>
                  <a:gd name="T13" fmla="*/ 0 60000 65536"/>
                  <a:gd name="T14" fmla="*/ 0 60000 65536"/>
                  <a:gd name="T15" fmla="*/ 0 60000 65536"/>
                  <a:gd name="T16" fmla="*/ 0 60000 65536"/>
                  <a:gd name="T17" fmla="*/ 0 60000 65536"/>
                  <a:gd name="T18" fmla="*/ 0 w 17"/>
                  <a:gd name="T19" fmla="*/ 0 h 11"/>
                  <a:gd name="T20" fmla="*/ 17 w 1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7" h="11">
                    <a:moveTo>
                      <a:pt x="0" y="0"/>
                    </a:moveTo>
                    <a:lnTo>
                      <a:pt x="16" y="0"/>
                    </a:lnTo>
                    <a:lnTo>
                      <a:pt x="9" y="0"/>
                    </a:lnTo>
                    <a:lnTo>
                      <a:pt x="9" y="11"/>
                    </a:lnTo>
                    <a:lnTo>
                      <a:pt x="2" y="11"/>
                    </a:lnTo>
                    <a:lnTo>
                      <a:pt x="17" y="11"/>
                    </a:lnTo>
                  </a:path>
                </a:pathLst>
              </a:custGeom>
              <a:noFill/>
              <a:ln w="2">
                <a:solidFill>
                  <a:srgbClr val="FF9900"/>
                </a:solidFill>
                <a:round/>
                <a:headEnd/>
                <a:tailEnd/>
              </a:ln>
            </p:spPr>
            <p:txBody>
              <a:bodyPr/>
              <a:lstStyle/>
              <a:p>
                <a:endParaRPr lang="en-US"/>
              </a:p>
            </p:txBody>
          </p:sp>
          <p:sp>
            <p:nvSpPr>
              <p:cNvPr id="553" name="Freeform 7647"/>
              <p:cNvSpPr>
                <a:spLocks/>
              </p:cNvSpPr>
              <p:nvPr/>
            </p:nvSpPr>
            <p:spPr bwMode="auto">
              <a:xfrm>
                <a:off x="5455584" y="3922192"/>
                <a:ext cx="26988" cy="15875"/>
              </a:xfrm>
              <a:custGeom>
                <a:avLst/>
                <a:gdLst>
                  <a:gd name="T0" fmla="*/ 0 w 17"/>
                  <a:gd name="T1" fmla="*/ 0 h 10"/>
                  <a:gd name="T2" fmla="*/ 23813 w 17"/>
                  <a:gd name="T3" fmla="*/ 0 h 10"/>
                  <a:gd name="T4" fmla="*/ 12700 w 17"/>
                  <a:gd name="T5" fmla="*/ 0 h 10"/>
                  <a:gd name="T6" fmla="*/ 12700 w 17"/>
                  <a:gd name="T7" fmla="*/ 15875 h 10"/>
                  <a:gd name="T8" fmla="*/ 1588 w 17"/>
                  <a:gd name="T9" fmla="*/ 15875 h 10"/>
                  <a:gd name="T10" fmla="*/ 26988 w 17"/>
                  <a:gd name="T11" fmla="*/ 15875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0" y="0"/>
                    </a:moveTo>
                    <a:lnTo>
                      <a:pt x="15" y="0"/>
                    </a:lnTo>
                    <a:lnTo>
                      <a:pt x="8" y="0"/>
                    </a:lnTo>
                    <a:lnTo>
                      <a:pt x="8" y="10"/>
                    </a:lnTo>
                    <a:lnTo>
                      <a:pt x="1" y="10"/>
                    </a:lnTo>
                    <a:lnTo>
                      <a:pt x="17" y="10"/>
                    </a:lnTo>
                  </a:path>
                </a:pathLst>
              </a:custGeom>
              <a:noFill/>
              <a:ln w="2">
                <a:solidFill>
                  <a:srgbClr val="FF9900"/>
                </a:solidFill>
                <a:round/>
                <a:headEnd/>
                <a:tailEnd/>
              </a:ln>
            </p:spPr>
            <p:txBody>
              <a:bodyPr/>
              <a:lstStyle/>
              <a:p>
                <a:endParaRPr lang="en-US"/>
              </a:p>
            </p:txBody>
          </p:sp>
          <p:sp>
            <p:nvSpPr>
              <p:cNvPr id="554" name="Freeform 7648"/>
              <p:cNvSpPr>
                <a:spLocks/>
              </p:cNvSpPr>
              <p:nvPr/>
            </p:nvSpPr>
            <p:spPr bwMode="auto">
              <a:xfrm>
                <a:off x="5471459" y="3930129"/>
                <a:ext cx="28575" cy="15875"/>
              </a:xfrm>
              <a:custGeom>
                <a:avLst/>
                <a:gdLst>
                  <a:gd name="T0" fmla="*/ 0 w 18"/>
                  <a:gd name="T1" fmla="*/ 0 h 10"/>
                  <a:gd name="T2" fmla="*/ 25400 w 18"/>
                  <a:gd name="T3" fmla="*/ 0 h 10"/>
                  <a:gd name="T4" fmla="*/ 14288 w 18"/>
                  <a:gd name="T5" fmla="*/ 0 h 10"/>
                  <a:gd name="T6" fmla="*/ 14288 w 18"/>
                  <a:gd name="T7" fmla="*/ 15875 h 10"/>
                  <a:gd name="T8" fmla="*/ 3175 w 18"/>
                  <a:gd name="T9" fmla="*/ 15875 h 10"/>
                  <a:gd name="T10" fmla="*/ 28575 w 18"/>
                  <a:gd name="T11" fmla="*/ 15875 h 10"/>
                  <a:gd name="T12" fmla="*/ 0 60000 65536"/>
                  <a:gd name="T13" fmla="*/ 0 60000 65536"/>
                  <a:gd name="T14" fmla="*/ 0 60000 65536"/>
                  <a:gd name="T15" fmla="*/ 0 60000 65536"/>
                  <a:gd name="T16" fmla="*/ 0 60000 65536"/>
                  <a:gd name="T17" fmla="*/ 0 60000 65536"/>
                  <a:gd name="T18" fmla="*/ 0 w 18"/>
                  <a:gd name="T19" fmla="*/ 0 h 10"/>
                  <a:gd name="T20" fmla="*/ 18 w 1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8" h="10">
                    <a:moveTo>
                      <a:pt x="0" y="0"/>
                    </a:moveTo>
                    <a:lnTo>
                      <a:pt x="16" y="0"/>
                    </a:lnTo>
                    <a:lnTo>
                      <a:pt x="9" y="0"/>
                    </a:lnTo>
                    <a:lnTo>
                      <a:pt x="9" y="10"/>
                    </a:lnTo>
                    <a:lnTo>
                      <a:pt x="2" y="10"/>
                    </a:lnTo>
                    <a:lnTo>
                      <a:pt x="18" y="10"/>
                    </a:lnTo>
                  </a:path>
                </a:pathLst>
              </a:custGeom>
              <a:noFill/>
              <a:ln w="2">
                <a:solidFill>
                  <a:srgbClr val="FF9900"/>
                </a:solidFill>
                <a:round/>
                <a:headEnd/>
                <a:tailEnd/>
              </a:ln>
            </p:spPr>
            <p:txBody>
              <a:bodyPr/>
              <a:lstStyle/>
              <a:p>
                <a:endParaRPr lang="en-US"/>
              </a:p>
            </p:txBody>
          </p:sp>
          <p:sp>
            <p:nvSpPr>
              <p:cNvPr id="555" name="Freeform 7649"/>
              <p:cNvSpPr>
                <a:spLocks/>
              </p:cNvSpPr>
              <p:nvPr/>
            </p:nvSpPr>
            <p:spPr bwMode="auto">
              <a:xfrm>
                <a:off x="5488922" y="3938067"/>
                <a:ext cx="26988" cy="17463"/>
              </a:xfrm>
              <a:custGeom>
                <a:avLst/>
                <a:gdLst>
                  <a:gd name="T0" fmla="*/ 0 w 17"/>
                  <a:gd name="T1" fmla="*/ 0 h 11"/>
                  <a:gd name="T2" fmla="*/ 23813 w 17"/>
                  <a:gd name="T3" fmla="*/ 0 h 11"/>
                  <a:gd name="T4" fmla="*/ 12700 w 17"/>
                  <a:gd name="T5" fmla="*/ 0 h 11"/>
                  <a:gd name="T6" fmla="*/ 12700 w 17"/>
                  <a:gd name="T7" fmla="*/ 17463 h 11"/>
                  <a:gd name="T8" fmla="*/ 1588 w 17"/>
                  <a:gd name="T9" fmla="*/ 17463 h 11"/>
                  <a:gd name="T10" fmla="*/ 26988 w 17"/>
                  <a:gd name="T11" fmla="*/ 17463 h 11"/>
                  <a:gd name="T12" fmla="*/ 0 60000 65536"/>
                  <a:gd name="T13" fmla="*/ 0 60000 65536"/>
                  <a:gd name="T14" fmla="*/ 0 60000 65536"/>
                  <a:gd name="T15" fmla="*/ 0 60000 65536"/>
                  <a:gd name="T16" fmla="*/ 0 60000 65536"/>
                  <a:gd name="T17" fmla="*/ 0 60000 65536"/>
                  <a:gd name="T18" fmla="*/ 0 w 17"/>
                  <a:gd name="T19" fmla="*/ 0 h 11"/>
                  <a:gd name="T20" fmla="*/ 17 w 1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7" h="11">
                    <a:moveTo>
                      <a:pt x="0" y="0"/>
                    </a:moveTo>
                    <a:lnTo>
                      <a:pt x="15" y="0"/>
                    </a:lnTo>
                    <a:lnTo>
                      <a:pt x="8" y="0"/>
                    </a:lnTo>
                    <a:lnTo>
                      <a:pt x="8" y="11"/>
                    </a:lnTo>
                    <a:lnTo>
                      <a:pt x="1" y="11"/>
                    </a:lnTo>
                    <a:lnTo>
                      <a:pt x="17" y="11"/>
                    </a:lnTo>
                  </a:path>
                </a:pathLst>
              </a:custGeom>
              <a:noFill/>
              <a:ln w="2">
                <a:solidFill>
                  <a:srgbClr val="FF9900"/>
                </a:solidFill>
                <a:round/>
                <a:headEnd/>
                <a:tailEnd/>
              </a:ln>
            </p:spPr>
            <p:txBody>
              <a:bodyPr/>
              <a:lstStyle/>
              <a:p>
                <a:endParaRPr lang="en-US"/>
              </a:p>
            </p:txBody>
          </p:sp>
          <p:sp>
            <p:nvSpPr>
              <p:cNvPr id="556" name="Freeform 7650"/>
              <p:cNvSpPr>
                <a:spLocks/>
              </p:cNvSpPr>
              <p:nvPr/>
            </p:nvSpPr>
            <p:spPr bwMode="auto">
              <a:xfrm>
                <a:off x="5504797" y="3946004"/>
                <a:ext cx="28575" cy="17463"/>
              </a:xfrm>
              <a:custGeom>
                <a:avLst/>
                <a:gdLst>
                  <a:gd name="T0" fmla="*/ 0 w 18"/>
                  <a:gd name="T1" fmla="*/ 0 h 11"/>
                  <a:gd name="T2" fmla="*/ 25400 w 18"/>
                  <a:gd name="T3" fmla="*/ 0 h 11"/>
                  <a:gd name="T4" fmla="*/ 14288 w 18"/>
                  <a:gd name="T5" fmla="*/ 0 h 11"/>
                  <a:gd name="T6" fmla="*/ 14288 w 18"/>
                  <a:gd name="T7" fmla="*/ 17463 h 11"/>
                  <a:gd name="T8" fmla="*/ 3175 w 18"/>
                  <a:gd name="T9" fmla="*/ 17463 h 11"/>
                  <a:gd name="T10" fmla="*/ 28575 w 18"/>
                  <a:gd name="T11" fmla="*/ 17463 h 11"/>
                  <a:gd name="T12" fmla="*/ 0 60000 65536"/>
                  <a:gd name="T13" fmla="*/ 0 60000 65536"/>
                  <a:gd name="T14" fmla="*/ 0 60000 65536"/>
                  <a:gd name="T15" fmla="*/ 0 60000 65536"/>
                  <a:gd name="T16" fmla="*/ 0 60000 65536"/>
                  <a:gd name="T17" fmla="*/ 0 60000 65536"/>
                  <a:gd name="T18" fmla="*/ 0 w 18"/>
                  <a:gd name="T19" fmla="*/ 0 h 11"/>
                  <a:gd name="T20" fmla="*/ 18 w 1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8" h="11">
                    <a:moveTo>
                      <a:pt x="0" y="0"/>
                    </a:moveTo>
                    <a:lnTo>
                      <a:pt x="16" y="0"/>
                    </a:lnTo>
                    <a:lnTo>
                      <a:pt x="9" y="0"/>
                    </a:lnTo>
                    <a:lnTo>
                      <a:pt x="9" y="11"/>
                    </a:lnTo>
                    <a:lnTo>
                      <a:pt x="2" y="11"/>
                    </a:lnTo>
                    <a:lnTo>
                      <a:pt x="18" y="11"/>
                    </a:lnTo>
                  </a:path>
                </a:pathLst>
              </a:custGeom>
              <a:noFill/>
              <a:ln w="2">
                <a:solidFill>
                  <a:srgbClr val="FF9900"/>
                </a:solidFill>
                <a:round/>
                <a:headEnd/>
                <a:tailEnd/>
              </a:ln>
            </p:spPr>
            <p:txBody>
              <a:bodyPr/>
              <a:lstStyle/>
              <a:p>
                <a:endParaRPr lang="en-US"/>
              </a:p>
            </p:txBody>
          </p:sp>
          <p:sp>
            <p:nvSpPr>
              <p:cNvPr id="557" name="Freeform 7651"/>
              <p:cNvSpPr>
                <a:spLocks/>
              </p:cNvSpPr>
              <p:nvPr/>
            </p:nvSpPr>
            <p:spPr bwMode="auto">
              <a:xfrm>
                <a:off x="5522259" y="3955529"/>
                <a:ext cx="26988" cy="15875"/>
              </a:xfrm>
              <a:custGeom>
                <a:avLst/>
                <a:gdLst>
                  <a:gd name="T0" fmla="*/ 0 w 17"/>
                  <a:gd name="T1" fmla="*/ 0 h 10"/>
                  <a:gd name="T2" fmla="*/ 23813 w 17"/>
                  <a:gd name="T3" fmla="*/ 0 h 10"/>
                  <a:gd name="T4" fmla="*/ 12700 w 17"/>
                  <a:gd name="T5" fmla="*/ 0 h 10"/>
                  <a:gd name="T6" fmla="*/ 12700 w 17"/>
                  <a:gd name="T7" fmla="*/ 15875 h 10"/>
                  <a:gd name="T8" fmla="*/ 1588 w 17"/>
                  <a:gd name="T9" fmla="*/ 15875 h 10"/>
                  <a:gd name="T10" fmla="*/ 26988 w 17"/>
                  <a:gd name="T11" fmla="*/ 15875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0" y="0"/>
                    </a:moveTo>
                    <a:lnTo>
                      <a:pt x="15" y="0"/>
                    </a:lnTo>
                    <a:lnTo>
                      <a:pt x="8" y="0"/>
                    </a:lnTo>
                    <a:lnTo>
                      <a:pt x="8" y="10"/>
                    </a:lnTo>
                    <a:lnTo>
                      <a:pt x="1" y="10"/>
                    </a:lnTo>
                    <a:lnTo>
                      <a:pt x="17" y="10"/>
                    </a:lnTo>
                  </a:path>
                </a:pathLst>
              </a:custGeom>
              <a:noFill/>
              <a:ln w="2">
                <a:solidFill>
                  <a:srgbClr val="FF9900"/>
                </a:solidFill>
                <a:round/>
                <a:headEnd/>
                <a:tailEnd/>
              </a:ln>
            </p:spPr>
            <p:txBody>
              <a:bodyPr/>
              <a:lstStyle/>
              <a:p>
                <a:endParaRPr lang="en-US"/>
              </a:p>
            </p:txBody>
          </p:sp>
          <p:sp>
            <p:nvSpPr>
              <p:cNvPr id="558" name="Freeform 7652"/>
              <p:cNvSpPr>
                <a:spLocks/>
              </p:cNvSpPr>
              <p:nvPr/>
            </p:nvSpPr>
            <p:spPr bwMode="auto">
              <a:xfrm>
                <a:off x="5534959" y="3966642"/>
                <a:ext cx="28575" cy="15875"/>
              </a:xfrm>
              <a:custGeom>
                <a:avLst/>
                <a:gdLst>
                  <a:gd name="T0" fmla="*/ 0 w 18"/>
                  <a:gd name="T1" fmla="*/ 0 h 10"/>
                  <a:gd name="T2" fmla="*/ 25400 w 18"/>
                  <a:gd name="T3" fmla="*/ 0 h 10"/>
                  <a:gd name="T4" fmla="*/ 14288 w 18"/>
                  <a:gd name="T5" fmla="*/ 0 h 10"/>
                  <a:gd name="T6" fmla="*/ 14288 w 18"/>
                  <a:gd name="T7" fmla="*/ 15875 h 10"/>
                  <a:gd name="T8" fmla="*/ 3175 w 18"/>
                  <a:gd name="T9" fmla="*/ 15875 h 10"/>
                  <a:gd name="T10" fmla="*/ 28575 w 18"/>
                  <a:gd name="T11" fmla="*/ 15875 h 10"/>
                  <a:gd name="T12" fmla="*/ 0 60000 65536"/>
                  <a:gd name="T13" fmla="*/ 0 60000 65536"/>
                  <a:gd name="T14" fmla="*/ 0 60000 65536"/>
                  <a:gd name="T15" fmla="*/ 0 60000 65536"/>
                  <a:gd name="T16" fmla="*/ 0 60000 65536"/>
                  <a:gd name="T17" fmla="*/ 0 60000 65536"/>
                  <a:gd name="T18" fmla="*/ 0 w 18"/>
                  <a:gd name="T19" fmla="*/ 0 h 10"/>
                  <a:gd name="T20" fmla="*/ 18 w 1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8" h="10">
                    <a:moveTo>
                      <a:pt x="0" y="0"/>
                    </a:moveTo>
                    <a:lnTo>
                      <a:pt x="16" y="0"/>
                    </a:lnTo>
                    <a:lnTo>
                      <a:pt x="9" y="0"/>
                    </a:lnTo>
                    <a:lnTo>
                      <a:pt x="9" y="10"/>
                    </a:lnTo>
                    <a:lnTo>
                      <a:pt x="2" y="10"/>
                    </a:lnTo>
                    <a:lnTo>
                      <a:pt x="18" y="10"/>
                    </a:lnTo>
                  </a:path>
                </a:pathLst>
              </a:custGeom>
              <a:noFill/>
              <a:ln w="2">
                <a:solidFill>
                  <a:srgbClr val="FF9900"/>
                </a:solidFill>
                <a:round/>
                <a:headEnd/>
                <a:tailEnd/>
              </a:ln>
            </p:spPr>
            <p:txBody>
              <a:bodyPr/>
              <a:lstStyle/>
              <a:p>
                <a:endParaRPr lang="en-US"/>
              </a:p>
            </p:txBody>
          </p:sp>
          <p:sp>
            <p:nvSpPr>
              <p:cNvPr id="559" name="Freeform 7653"/>
              <p:cNvSpPr>
                <a:spLocks/>
              </p:cNvSpPr>
              <p:nvPr/>
            </p:nvSpPr>
            <p:spPr bwMode="auto">
              <a:xfrm>
                <a:off x="5552422" y="3974579"/>
                <a:ext cx="26988" cy="15875"/>
              </a:xfrm>
              <a:custGeom>
                <a:avLst/>
                <a:gdLst>
                  <a:gd name="T0" fmla="*/ 0 w 17"/>
                  <a:gd name="T1" fmla="*/ 0 h 10"/>
                  <a:gd name="T2" fmla="*/ 25400 w 17"/>
                  <a:gd name="T3" fmla="*/ 0 h 10"/>
                  <a:gd name="T4" fmla="*/ 14288 w 17"/>
                  <a:gd name="T5" fmla="*/ 0 h 10"/>
                  <a:gd name="T6" fmla="*/ 14288 w 17"/>
                  <a:gd name="T7" fmla="*/ 15875 h 10"/>
                  <a:gd name="T8" fmla="*/ 3175 w 17"/>
                  <a:gd name="T9" fmla="*/ 15875 h 10"/>
                  <a:gd name="T10" fmla="*/ 26988 w 17"/>
                  <a:gd name="T11" fmla="*/ 15875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0" y="0"/>
                    </a:moveTo>
                    <a:lnTo>
                      <a:pt x="16" y="0"/>
                    </a:lnTo>
                    <a:lnTo>
                      <a:pt x="9" y="0"/>
                    </a:lnTo>
                    <a:lnTo>
                      <a:pt x="9" y="10"/>
                    </a:lnTo>
                    <a:lnTo>
                      <a:pt x="2" y="10"/>
                    </a:lnTo>
                    <a:lnTo>
                      <a:pt x="17" y="10"/>
                    </a:lnTo>
                  </a:path>
                </a:pathLst>
              </a:custGeom>
              <a:noFill/>
              <a:ln w="2">
                <a:solidFill>
                  <a:srgbClr val="FF9900"/>
                </a:solidFill>
                <a:round/>
                <a:headEnd/>
                <a:tailEnd/>
              </a:ln>
            </p:spPr>
            <p:txBody>
              <a:bodyPr/>
              <a:lstStyle/>
              <a:p>
                <a:endParaRPr lang="en-US"/>
              </a:p>
            </p:txBody>
          </p:sp>
          <p:sp>
            <p:nvSpPr>
              <p:cNvPr id="560" name="Freeform 7654"/>
              <p:cNvSpPr>
                <a:spLocks/>
              </p:cNvSpPr>
              <p:nvPr/>
            </p:nvSpPr>
            <p:spPr bwMode="auto">
              <a:xfrm>
                <a:off x="5568297" y="3982517"/>
                <a:ext cx="28575" cy="17463"/>
              </a:xfrm>
              <a:custGeom>
                <a:avLst/>
                <a:gdLst>
                  <a:gd name="T0" fmla="*/ 0 w 18"/>
                  <a:gd name="T1" fmla="*/ 0 h 11"/>
                  <a:gd name="T2" fmla="*/ 25400 w 18"/>
                  <a:gd name="T3" fmla="*/ 0 h 11"/>
                  <a:gd name="T4" fmla="*/ 14288 w 18"/>
                  <a:gd name="T5" fmla="*/ 0 h 11"/>
                  <a:gd name="T6" fmla="*/ 14288 w 18"/>
                  <a:gd name="T7" fmla="*/ 17463 h 11"/>
                  <a:gd name="T8" fmla="*/ 3175 w 18"/>
                  <a:gd name="T9" fmla="*/ 17463 h 11"/>
                  <a:gd name="T10" fmla="*/ 28575 w 18"/>
                  <a:gd name="T11" fmla="*/ 17463 h 11"/>
                  <a:gd name="T12" fmla="*/ 0 60000 65536"/>
                  <a:gd name="T13" fmla="*/ 0 60000 65536"/>
                  <a:gd name="T14" fmla="*/ 0 60000 65536"/>
                  <a:gd name="T15" fmla="*/ 0 60000 65536"/>
                  <a:gd name="T16" fmla="*/ 0 60000 65536"/>
                  <a:gd name="T17" fmla="*/ 0 60000 65536"/>
                  <a:gd name="T18" fmla="*/ 0 w 18"/>
                  <a:gd name="T19" fmla="*/ 0 h 11"/>
                  <a:gd name="T20" fmla="*/ 18 w 1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8" h="11">
                    <a:moveTo>
                      <a:pt x="0" y="0"/>
                    </a:moveTo>
                    <a:lnTo>
                      <a:pt x="16" y="0"/>
                    </a:lnTo>
                    <a:lnTo>
                      <a:pt x="9" y="0"/>
                    </a:lnTo>
                    <a:lnTo>
                      <a:pt x="9" y="11"/>
                    </a:lnTo>
                    <a:lnTo>
                      <a:pt x="2" y="11"/>
                    </a:lnTo>
                    <a:lnTo>
                      <a:pt x="18" y="11"/>
                    </a:lnTo>
                  </a:path>
                </a:pathLst>
              </a:custGeom>
              <a:noFill/>
              <a:ln w="2">
                <a:solidFill>
                  <a:srgbClr val="FF9900"/>
                </a:solidFill>
                <a:round/>
                <a:headEnd/>
                <a:tailEnd/>
              </a:ln>
            </p:spPr>
            <p:txBody>
              <a:bodyPr/>
              <a:lstStyle/>
              <a:p>
                <a:endParaRPr lang="en-US"/>
              </a:p>
            </p:txBody>
          </p:sp>
          <p:sp>
            <p:nvSpPr>
              <p:cNvPr id="561" name="Freeform 7655"/>
              <p:cNvSpPr>
                <a:spLocks/>
              </p:cNvSpPr>
              <p:nvPr/>
            </p:nvSpPr>
            <p:spPr bwMode="auto">
              <a:xfrm>
                <a:off x="5585759" y="3996804"/>
                <a:ext cx="26988" cy="15875"/>
              </a:xfrm>
              <a:custGeom>
                <a:avLst/>
                <a:gdLst>
                  <a:gd name="T0" fmla="*/ 0 w 17"/>
                  <a:gd name="T1" fmla="*/ 0 h 10"/>
                  <a:gd name="T2" fmla="*/ 23813 w 17"/>
                  <a:gd name="T3" fmla="*/ 0 h 10"/>
                  <a:gd name="T4" fmla="*/ 14288 w 17"/>
                  <a:gd name="T5" fmla="*/ 0 h 10"/>
                  <a:gd name="T6" fmla="*/ 14288 w 17"/>
                  <a:gd name="T7" fmla="*/ 15875 h 10"/>
                  <a:gd name="T8" fmla="*/ 3175 w 17"/>
                  <a:gd name="T9" fmla="*/ 15875 h 10"/>
                  <a:gd name="T10" fmla="*/ 26988 w 17"/>
                  <a:gd name="T11" fmla="*/ 15875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0" y="0"/>
                    </a:moveTo>
                    <a:lnTo>
                      <a:pt x="15" y="0"/>
                    </a:lnTo>
                    <a:lnTo>
                      <a:pt x="9" y="0"/>
                    </a:lnTo>
                    <a:lnTo>
                      <a:pt x="9" y="10"/>
                    </a:lnTo>
                    <a:lnTo>
                      <a:pt x="2" y="10"/>
                    </a:lnTo>
                    <a:lnTo>
                      <a:pt x="17" y="10"/>
                    </a:lnTo>
                  </a:path>
                </a:pathLst>
              </a:custGeom>
              <a:noFill/>
              <a:ln w="2">
                <a:solidFill>
                  <a:srgbClr val="FF9900"/>
                </a:solidFill>
                <a:round/>
                <a:headEnd/>
                <a:tailEnd/>
              </a:ln>
            </p:spPr>
            <p:txBody>
              <a:bodyPr/>
              <a:lstStyle/>
              <a:p>
                <a:endParaRPr lang="en-US"/>
              </a:p>
            </p:txBody>
          </p:sp>
          <p:sp>
            <p:nvSpPr>
              <p:cNvPr id="562" name="Freeform 7656"/>
              <p:cNvSpPr>
                <a:spLocks/>
              </p:cNvSpPr>
              <p:nvPr/>
            </p:nvSpPr>
            <p:spPr bwMode="auto">
              <a:xfrm>
                <a:off x="5600047" y="4011092"/>
                <a:ext cx="26988" cy="15875"/>
              </a:xfrm>
              <a:custGeom>
                <a:avLst/>
                <a:gdLst>
                  <a:gd name="T0" fmla="*/ 0 w 17"/>
                  <a:gd name="T1" fmla="*/ 0 h 10"/>
                  <a:gd name="T2" fmla="*/ 23813 w 17"/>
                  <a:gd name="T3" fmla="*/ 0 h 10"/>
                  <a:gd name="T4" fmla="*/ 12700 w 17"/>
                  <a:gd name="T5" fmla="*/ 0 h 10"/>
                  <a:gd name="T6" fmla="*/ 12700 w 17"/>
                  <a:gd name="T7" fmla="*/ 15875 h 10"/>
                  <a:gd name="T8" fmla="*/ 1588 w 17"/>
                  <a:gd name="T9" fmla="*/ 15875 h 10"/>
                  <a:gd name="T10" fmla="*/ 26988 w 17"/>
                  <a:gd name="T11" fmla="*/ 15875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0" y="0"/>
                    </a:moveTo>
                    <a:lnTo>
                      <a:pt x="15" y="0"/>
                    </a:lnTo>
                    <a:lnTo>
                      <a:pt x="8" y="0"/>
                    </a:lnTo>
                    <a:lnTo>
                      <a:pt x="8" y="10"/>
                    </a:lnTo>
                    <a:lnTo>
                      <a:pt x="1" y="10"/>
                    </a:lnTo>
                    <a:lnTo>
                      <a:pt x="17" y="10"/>
                    </a:lnTo>
                  </a:path>
                </a:pathLst>
              </a:custGeom>
              <a:noFill/>
              <a:ln w="2">
                <a:solidFill>
                  <a:srgbClr val="FF9900"/>
                </a:solidFill>
                <a:round/>
                <a:headEnd/>
                <a:tailEnd/>
              </a:ln>
            </p:spPr>
            <p:txBody>
              <a:bodyPr/>
              <a:lstStyle/>
              <a:p>
                <a:endParaRPr lang="en-US"/>
              </a:p>
            </p:txBody>
          </p:sp>
          <p:sp>
            <p:nvSpPr>
              <p:cNvPr id="563" name="Freeform 7657"/>
              <p:cNvSpPr>
                <a:spLocks/>
              </p:cNvSpPr>
              <p:nvPr/>
            </p:nvSpPr>
            <p:spPr bwMode="auto">
              <a:xfrm>
                <a:off x="5615922" y="4030142"/>
                <a:ext cx="26988" cy="15875"/>
              </a:xfrm>
              <a:custGeom>
                <a:avLst/>
                <a:gdLst>
                  <a:gd name="T0" fmla="*/ 0 w 17"/>
                  <a:gd name="T1" fmla="*/ 0 h 10"/>
                  <a:gd name="T2" fmla="*/ 25400 w 17"/>
                  <a:gd name="T3" fmla="*/ 0 h 10"/>
                  <a:gd name="T4" fmla="*/ 14288 w 17"/>
                  <a:gd name="T5" fmla="*/ 0 h 10"/>
                  <a:gd name="T6" fmla="*/ 14288 w 17"/>
                  <a:gd name="T7" fmla="*/ 15875 h 10"/>
                  <a:gd name="T8" fmla="*/ 3175 w 17"/>
                  <a:gd name="T9" fmla="*/ 15875 h 10"/>
                  <a:gd name="T10" fmla="*/ 26988 w 17"/>
                  <a:gd name="T11" fmla="*/ 15875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0" y="0"/>
                    </a:moveTo>
                    <a:lnTo>
                      <a:pt x="16" y="0"/>
                    </a:lnTo>
                    <a:lnTo>
                      <a:pt x="9" y="0"/>
                    </a:lnTo>
                    <a:lnTo>
                      <a:pt x="9" y="10"/>
                    </a:lnTo>
                    <a:lnTo>
                      <a:pt x="2" y="10"/>
                    </a:lnTo>
                    <a:lnTo>
                      <a:pt x="17" y="10"/>
                    </a:lnTo>
                  </a:path>
                </a:pathLst>
              </a:custGeom>
              <a:noFill/>
              <a:ln w="2">
                <a:solidFill>
                  <a:srgbClr val="FF9900"/>
                </a:solidFill>
                <a:round/>
                <a:headEnd/>
                <a:tailEnd/>
              </a:ln>
            </p:spPr>
            <p:txBody>
              <a:bodyPr/>
              <a:lstStyle/>
              <a:p>
                <a:endParaRPr lang="en-US"/>
              </a:p>
            </p:txBody>
          </p:sp>
          <p:sp>
            <p:nvSpPr>
              <p:cNvPr id="564" name="Freeform 7658"/>
              <p:cNvSpPr>
                <a:spLocks/>
              </p:cNvSpPr>
              <p:nvPr/>
            </p:nvSpPr>
            <p:spPr bwMode="auto">
              <a:xfrm>
                <a:off x="5631797" y="4046017"/>
                <a:ext cx="28575" cy="17463"/>
              </a:xfrm>
              <a:custGeom>
                <a:avLst/>
                <a:gdLst>
                  <a:gd name="T0" fmla="*/ 0 w 18"/>
                  <a:gd name="T1" fmla="*/ 0 h 11"/>
                  <a:gd name="T2" fmla="*/ 25400 w 18"/>
                  <a:gd name="T3" fmla="*/ 0 h 11"/>
                  <a:gd name="T4" fmla="*/ 14288 w 18"/>
                  <a:gd name="T5" fmla="*/ 0 h 11"/>
                  <a:gd name="T6" fmla="*/ 14288 w 18"/>
                  <a:gd name="T7" fmla="*/ 17463 h 11"/>
                  <a:gd name="T8" fmla="*/ 3175 w 18"/>
                  <a:gd name="T9" fmla="*/ 17463 h 11"/>
                  <a:gd name="T10" fmla="*/ 28575 w 18"/>
                  <a:gd name="T11" fmla="*/ 17463 h 11"/>
                  <a:gd name="T12" fmla="*/ 0 60000 65536"/>
                  <a:gd name="T13" fmla="*/ 0 60000 65536"/>
                  <a:gd name="T14" fmla="*/ 0 60000 65536"/>
                  <a:gd name="T15" fmla="*/ 0 60000 65536"/>
                  <a:gd name="T16" fmla="*/ 0 60000 65536"/>
                  <a:gd name="T17" fmla="*/ 0 60000 65536"/>
                  <a:gd name="T18" fmla="*/ 0 w 18"/>
                  <a:gd name="T19" fmla="*/ 0 h 11"/>
                  <a:gd name="T20" fmla="*/ 18 w 1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8" h="11">
                    <a:moveTo>
                      <a:pt x="0" y="0"/>
                    </a:moveTo>
                    <a:lnTo>
                      <a:pt x="16" y="0"/>
                    </a:lnTo>
                    <a:lnTo>
                      <a:pt x="9" y="0"/>
                    </a:lnTo>
                    <a:lnTo>
                      <a:pt x="9" y="11"/>
                    </a:lnTo>
                    <a:lnTo>
                      <a:pt x="2" y="11"/>
                    </a:lnTo>
                    <a:lnTo>
                      <a:pt x="18" y="11"/>
                    </a:lnTo>
                  </a:path>
                </a:pathLst>
              </a:custGeom>
              <a:noFill/>
              <a:ln w="2">
                <a:solidFill>
                  <a:srgbClr val="FF9900"/>
                </a:solidFill>
                <a:round/>
                <a:headEnd/>
                <a:tailEnd/>
              </a:ln>
            </p:spPr>
            <p:txBody>
              <a:bodyPr/>
              <a:lstStyle/>
              <a:p>
                <a:endParaRPr lang="en-US"/>
              </a:p>
            </p:txBody>
          </p:sp>
          <p:sp>
            <p:nvSpPr>
              <p:cNvPr id="565" name="Freeform 7659"/>
              <p:cNvSpPr>
                <a:spLocks/>
              </p:cNvSpPr>
              <p:nvPr/>
            </p:nvSpPr>
            <p:spPr bwMode="auto">
              <a:xfrm>
                <a:off x="5649259" y="4060304"/>
                <a:ext cx="26988" cy="17463"/>
              </a:xfrm>
              <a:custGeom>
                <a:avLst/>
                <a:gdLst>
                  <a:gd name="T0" fmla="*/ 0 w 17"/>
                  <a:gd name="T1" fmla="*/ 0 h 11"/>
                  <a:gd name="T2" fmla="*/ 25400 w 17"/>
                  <a:gd name="T3" fmla="*/ 0 h 11"/>
                  <a:gd name="T4" fmla="*/ 14288 w 17"/>
                  <a:gd name="T5" fmla="*/ 0 h 11"/>
                  <a:gd name="T6" fmla="*/ 14288 w 17"/>
                  <a:gd name="T7" fmla="*/ 17463 h 11"/>
                  <a:gd name="T8" fmla="*/ 3175 w 17"/>
                  <a:gd name="T9" fmla="*/ 17463 h 11"/>
                  <a:gd name="T10" fmla="*/ 26988 w 17"/>
                  <a:gd name="T11" fmla="*/ 17463 h 11"/>
                  <a:gd name="T12" fmla="*/ 0 60000 65536"/>
                  <a:gd name="T13" fmla="*/ 0 60000 65536"/>
                  <a:gd name="T14" fmla="*/ 0 60000 65536"/>
                  <a:gd name="T15" fmla="*/ 0 60000 65536"/>
                  <a:gd name="T16" fmla="*/ 0 60000 65536"/>
                  <a:gd name="T17" fmla="*/ 0 60000 65536"/>
                  <a:gd name="T18" fmla="*/ 0 w 17"/>
                  <a:gd name="T19" fmla="*/ 0 h 11"/>
                  <a:gd name="T20" fmla="*/ 17 w 1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7" h="11">
                    <a:moveTo>
                      <a:pt x="0" y="0"/>
                    </a:moveTo>
                    <a:lnTo>
                      <a:pt x="16" y="0"/>
                    </a:lnTo>
                    <a:lnTo>
                      <a:pt x="9" y="0"/>
                    </a:lnTo>
                    <a:lnTo>
                      <a:pt x="9" y="11"/>
                    </a:lnTo>
                    <a:lnTo>
                      <a:pt x="2" y="11"/>
                    </a:lnTo>
                    <a:lnTo>
                      <a:pt x="17" y="11"/>
                    </a:lnTo>
                  </a:path>
                </a:pathLst>
              </a:custGeom>
              <a:noFill/>
              <a:ln w="2">
                <a:solidFill>
                  <a:srgbClr val="FF9900"/>
                </a:solidFill>
                <a:round/>
                <a:headEnd/>
                <a:tailEnd/>
              </a:ln>
            </p:spPr>
            <p:txBody>
              <a:bodyPr/>
              <a:lstStyle/>
              <a:p>
                <a:endParaRPr lang="en-US"/>
              </a:p>
            </p:txBody>
          </p:sp>
          <p:sp>
            <p:nvSpPr>
              <p:cNvPr id="566" name="Freeform 7660"/>
              <p:cNvSpPr>
                <a:spLocks/>
              </p:cNvSpPr>
              <p:nvPr/>
            </p:nvSpPr>
            <p:spPr bwMode="auto">
              <a:xfrm>
                <a:off x="5663547" y="4077767"/>
                <a:ext cx="26988" cy="15875"/>
              </a:xfrm>
              <a:custGeom>
                <a:avLst/>
                <a:gdLst>
                  <a:gd name="T0" fmla="*/ 0 w 17"/>
                  <a:gd name="T1" fmla="*/ 0 h 10"/>
                  <a:gd name="T2" fmla="*/ 23813 w 17"/>
                  <a:gd name="T3" fmla="*/ 0 h 10"/>
                  <a:gd name="T4" fmla="*/ 12700 w 17"/>
                  <a:gd name="T5" fmla="*/ 0 h 10"/>
                  <a:gd name="T6" fmla="*/ 12700 w 17"/>
                  <a:gd name="T7" fmla="*/ 15875 h 10"/>
                  <a:gd name="T8" fmla="*/ 1588 w 17"/>
                  <a:gd name="T9" fmla="*/ 15875 h 10"/>
                  <a:gd name="T10" fmla="*/ 26988 w 17"/>
                  <a:gd name="T11" fmla="*/ 15875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0" y="0"/>
                    </a:moveTo>
                    <a:lnTo>
                      <a:pt x="15" y="0"/>
                    </a:lnTo>
                    <a:lnTo>
                      <a:pt x="8" y="0"/>
                    </a:lnTo>
                    <a:lnTo>
                      <a:pt x="8" y="10"/>
                    </a:lnTo>
                    <a:lnTo>
                      <a:pt x="1" y="10"/>
                    </a:lnTo>
                    <a:lnTo>
                      <a:pt x="17" y="10"/>
                    </a:lnTo>
                  </a:path>
                </a:pathLst>
              </a:custGeom>
              <a:noFill/>
              <a:ln w="2">
                <a:solidFill>
                  <a:srgbClr val="FF9900"/>
                </a:solidFill>
                <a:round/>
                <a:headEnd/>
                <a:tailEnd/>
              </a:ln>
            </p:spPr>
            <p:txBody>
              <a:bodyPr/>
              <a:lstStyle/>
              <a:p>
                <a:endParaRPr lang="en-US"/>
              </a:p>
            </p:txBody>
          </p:sp>
          <p:sp>
            <p:nvSpPr>
              <p:cNvPr id="567" name="Freeform 7661"/>
              <p:cNvSpPr>
                <a:spLocks/>
              </p:cNvSpPr>
              <p:nvPr/>
            </p:nvSpPr>
            <p:spPr bwMode="auto">
              <a:xfrm>
                <a:off x="5679422" y="4093642"/>
                <a:ext cx="28575" cy="17463"/>
              </a:xfrm>
              <a:custGeom>
                <a:avLst/>
                <a:gdLst>
                  <a:gd name="T0" fmla="*/ 0 w 18"/>
                  <a:gd name="T1" fmla="*/ 0 h 11"/>
                  <a:gd name="T2" fmla="*/ 25400 w 18"/>
                  <a:gd name="T3" fmla="*/ 0 h 11"/>
                  <a:gd name="T4" fmla="*/ 14288 w 18"/>
                  <a:gd name="T5" fmla="*/ 0 h 11"/>
                  <a:gd name="T6" fmla="*/ 14288 w 18"/>
                  <a:gd name="T7" fmla="*/ 17463 h 11"/>
                  <a:gd name="T8" fmla="*/ 3175 w 18"/>
                  <a:gd name="T9" fmla="*/ 17463 h 11"/>
                  <a:gd name="T10" fmla="*/ 28575 w 18"/>
                  <a:gd name="T11" fmla="*/ 17463 h 11"/>
                  <a:gd name="T12" fmla="*/ 0 60000 65536"/>
                  <a:gd name="T13" fmla="*/ 0 60000 65536"/>
                  <a:gd name="T14" fmla="*/ 0 60000 65536"/>
                  <a:gd name="T15" fmla="*/ 0 60000 65536"/>
                  <a:gd name="T16" fmla="*/ 0 60000 65536"/>
                  <a:gd name="T17" fmla="*/ 0 60000 65536"/>
                  <a:gd name="T18" fmla="*/ 0 w 18"/>
                  <a:gd name="T19" fmla="*/ 0 h 11"/>
                  <a:gd name="T20" fmla="*/ 18 w 1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8" h="11">
                    <a:moveTo>
                      <a:pt x="0" y="0"/>
                    </a:moveTo>
                    <a:lnTo>
                      <a:pt x="16" y="0"/>
                    </a:lnTo>
                    <a:lnTo>
                      <a:pt x="9" y="0"/>
                    </a:lnTo>
                    <a:lnTo>
                      <a:pt x="9" y="11"/>
                    </a:lnTo>
                    <a:lnTo>
                      <a:pt x="2" y="11"/>
                    </a:lnTo>
                    <a:lnTo>
                      <a:pt x="18" y="11"/>
                    </a:lnTo>
                  </a:path>
                </a:pathLst>
              </a:custGeom>
              <a:noFill/>
              <a:ln w="2">
                <a:solidFill>
                  <a:srgbClr val="FF9900"/>
                </a:solidFill>
                <a:round/>
                <a:headEnd/>
                <a:tailEnd/>
              </a:ln>
            </p:spPr>
            <p:txBody>
              <a:bodyPr/>
              <a:lstStyle/>
              <a:p>
                <a:endParaRPr lang="en-US"/>
              </a:p>
            </p:txBody>
          </p:sp>
          <p:sp>
            <p:nvSpPr>
              <p:cNvPr id="568" name="Freeform 7662"/>
              <p:cNvSpPr>
                <a:spLocks/>
              </p:cNvSpPr>
              <p:nvPr/>
            </p:nvSpPr>
            <p:spPr bwMode="auto">
              <a:xfrm>
                <a:off x="5696884" y="4107929"/>
                <a:ext cx="26988" cy="15875"/>
              </a:xfrm>
              <a:custGeom>
                <a:avLst/>
                <a:gdLst>
                  <a:gd name="T0" fmla="*/ 0 w 17"/>
                  <a:gd name="T1" fmla="*/ 0 h 10"/>
                  <a:gd name="T2" fmla="*/ 23813 w 17"/>
                  <a:gd name="T3" fmla="*/ 0 h 10"/>
                  <a:gd name="T4" fmla="*/ 12700 w 17"/>
                  <a:gd name="T5" fmla="*/ 0 h 10"/>
                  <a:gd name="T6" fmla="*/ 12700 w 17"/>
                  <a:gd name="T7" fmla="*/ 15875 h 10"/>
                  <a:gd name="T8" fmla="*/ 1588 w 17"/>
                  <a:gd name="T9" fmla="*/ 15875 h 10"/>
                  <a:gd name="T10" fmla="*/ 26988 w 17"/>
                  <a:gd name="T11" fmla="*/ 15875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0" y="0"/>
                    </a:moveTo>
                    <a:lnTo>
                      <a:pt x="15" y="0"/>
                    </a:lnTo>
                    <a:lnTo>
                      <a:pt x="8" y="0"/>
                    </a:lnTo>
                    <a:lnTo>
                      <a:pt x="8" y="10"/>
                    </a:lnTo>
                    <a:lnTo>
                      <a:pt x="1" y="10"/>
                    </a:lnTo>
                    <a:lnTo>
                      <a:pt x="17" y="10"/>
                    </a:lnTo>
                  </a:path>
                </a:pathLst>
              </a:custGeom>
              <a:noFill/>
              <a:ln w="2">
                <a:solidFill>
                  <a:srgbClr val="FF9900"/>
                </a:solidFill>
                <a:round/>
                <a:headEnd/>
                <a:tailEnd/>
              </a:ln>
            </p:spPr>
            <p:txBody>
              <a:bodyPr/>
              <a:lstStyle/>
              <a:p>
                <a:endParaRPr lang="en-US"/>
              </a:p>
            </p:txBody>
          </p:sp>
          <p:sp>
            <p:nvSpPr>
              <p:cNvPr id="569" name="Freeform 7663"/>
              <p:cNvSpPr>
                <a:spLocks/>
              </p:cNvSpPr>
              <p:nvPr/>
            </p:nvSpPr>
            <p:spPr bwMode="auto">
              <a:xfrm>
                <a:off x="5712759" y="4123804"/>
                <a:ext cx="28575" cy="17463"/>
              </a:xfrm>
              <a:custGeom>
                <a:avLst/>
                <a:gdLst>
                  <a:gd name="T0" fmla="*/ 0 w 18"/>
                  <a:gd name="T1" fmla="*/ 0 h 11"/>
                  <a:gd name="T2" fmla="*/ 25400 w 18"/>
                  <a:gd name="T3" fmla="*/ 0 h 11"/>
                  <a:gd name="T4" fmla="*/ 14288 w 18"/>
                  <a:gd name="T5" fmla="*/ 0 h 11"/>
                  <a:gd name="T6" fmla="*/ 14288 w 18"/>
                  <a:gd name="T7" fmla="*/ 17463 h 11"/>
                  <a:gd name="T8" fmla="*/ 3175 w 18"/>
                  <a:gd name="T9" fmla="*/ 17463 h 11"/>
                  <a:gd name="T10" fmla="*/ 28575 w 18"/>
                  <a:gd name="T11" fmla="*/ 17463 h 11"/>
                  <a:gd name="T12" fmla="*/ 0 60000 65536"/>
                  <a:gd name="T13" fmla="*/ 0 60000 65536"/>
                  <a:gd name="T14" fmla="*/ 0 60000 65536"/>
                  <a:gd name="T15" fmla="*/ 0 60000 65536"/>
                  <a:gd name="T16" fmla="*/ 0 60000 65536"/>
                  <a:gd name="T17" fmla="*/ 0 60000 65536"/>
                  <a:gd name="T18" fmla="*/ 0 w 18"/>
                  <a:gd name="T19" fmla="*/ 0 h 11"/>
                  <a:gd name="T20" fmla="*/ 18 w 1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8" h="11">
                    <a:moveTo>
                      <a:pt x="0" y="0"/>
                    </a:moveTo>
                    <a:lnTo>
                      <a:pt x="16" y="0"/>
                    </a:lnTo>
                    <a:lnTo>
                      <a:pt x="9" y="0"/>
                    </a:lnTo>
                    <a:lnTo>
                      <a:pt x="9" y="11"/>
                    </a:lnTo>
                    <a:lnTo>
                      <a:pt x="2" y="11"/>
                    </a:lnTo>
                    <a:lnTo>
                      <a:pt x="18" y="11"/>
                    </a:lnTo>
                  </a:path>
                </a:pathLst>
              </a:custGeom>
              <a:noFill/>
              <a:ln w="2">
                <a:solidFill>
                  <a:srgbClr val="FF9900"/>
                </a:solidFill>
                <a:round/>
                <a:headEnd/>
                <a:tailEnd/>
              </a:ln>
            </p:spPr>
            <p:txBody>
              <a:bodyPr/>
              <a:lstStyle/>
              <a:p>
                <a:endParaRPr lang="en-US"/>
              </a:p>
            </p:txBody>
          </p:sp>
          <p:sp>
            <p:nvSpPr>
              <p:cNvPr id="570" name="Freeform 7664"/>
              <p:cNvSpPr>
                <a:spLocks/>
              </p:cNvSpPr>
              <p:nvPr/>
            </p:nvSpPr>
            <p:spPr bwMode="auto">
              <a:xfrm>
                <a:off x="5730222" y="4141267"/>
                <a:ext cx="26988" cy="15875"/>
              </a:xfrm>
              <a:custGeom>
                <a:avLst/>
                <a:gdLst>
                  <a:gd name="T0" fmla="*/ 0 w 17"/>
                  <a:gd name="T1" fmla="*/ 0 h 10"/>
                  <a:gd name="T2" fmla="*/ 23813 w 17"/>
                  <a:gd name="T3" fmla="*/ 0 h 10"/>
                  <a:gd name="T4" fmla="*/ 12700 w 17"/>
                  <a:gd name="T5" fmla="*/ 0 h 10"/>
                  <a:gd name="T6" fmla="*/ 12700 w 17"/>
                  <a:gd name="T7" fmla="*/ 15875 h 10"/>
                  <a:gd name="T8" fmla="*/ 1588 w 17"/>
                  <a:gd name="T9" fmla="*/ 15875 h 10"/>
                  <a:gd name="T10" fmla="*/ 26988 w 17"/>
                  <a:gd name="T11" fmla="*/ 15875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0" y="0"/>
                    </a:moveTo>
                    <a:lnTo>
                      <a:pt x="15" y="0"/>
                    </a:lnTo>
                    <a:lnTo>
                      <a:pt x="8" y="0"/>
                    </a:lnTo>
                    <a:lnTo>
                      <a:pt x="8" y="10"/>
                    </a:lnTo>
                    <a:lnTo>
                      <a:pt x="1" y="10"/>
                    </a:lnTo>
                    <a:lnTo>
                      <a:pt x="17" y="10"/>
                    </a:lnTo>
                  </a:path>
                </a:pathLst>
              </a:custGeom>
              <a:noFill/>
              <a:ln w="2">
                <a:solidFill>
                  <a:srgbClr val="FF9900"/>
                </a:solidFill>
                <a:round/>
                <a:headEnd/>
                <a:tailEnd/>
              </a:ln>
            </p:spPr>
            <p:txBody>
              <a:bodyPr/>
              <a:lstStyle/>
              <a:p>
                <a:endParaRPr lang="en-US"/>
              </a:p>
            </p:txBody>
          </p:sp>
          <p:sp>
            <p:nvSpPr>
              <p:cNvPr id="571" name="Freeform 7665"/>
              <p:cNvSpPr>
                <a:spLocks/>
              </p:cNvSpPr>
              <p:nvPr/>
            </p:nvSpPr>
            <p:spPr bwMode="auto">
              <a:xfrm>
                <a:off x="5742922" y="4163492"/>
                <a:ext cx="28575" cy="15875"/>
              </a:xfrm>
              <a:custGeom>
                <a:avLst/>
                <a:gdLst>
                  <a:gd name="T0" fmla="*/ 0 w 18"/>
                  <a:gd name="T1" fmla="*/ 0 h 10"/>
                  <a:gd name="T2" fmla="*/ 25400 w 18"/>
                  <a:gd name="T3" fmla="*/ 0 h 10"/>
                  <a:gd name="T4" fmla="*/ 14288 w 18"/>
                  <a:gd name="T5" fmla="*/ 0 h 10"/>
                  <a:gd name="T6" fmla="*/ 14288 w 18"/>
                  <a:gd name="T7" fmla="*/ 15875 h 10"/>
                  <a:gd name="T8" fmla="*/ 3175 w 18"/>
                  <a:gd name="T9" fmla="*/ 15875 h 10"/>
                  <a:gd name="T10" fmla="*/ 28575 w 18"/>
                  <a:gd name="T11" fmla="*/ 15875 h 10"/>
                  <a:gd name="T12" fmla="*/ 0 60000 65536"/>
                  <a:gd name="T13" fmla="*/ 0 60000 65536"/>
                  <a:gd name="T14" fmla="*/ 0 60000 65536"/>
                  <a:gd name="T15" fmla="*/ 0 60000 65536"/>
                  <a:gd name="T16" fmla="*/ 0 60000 65536"/>
                  <a:gd name="T17" fmla="*/ 0 60000 65536"/>
                  <a:gd name="T18" fmla="*/ 0 w 18"/>
                  <a:gd name="T19" fmla="*/ 0 h 10"/>
                  <a:gd name="T20" fmla="*/ 18 w 1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8" h="10">
                    <a:moveTo>
                      <a:pt x="0" y="0"/>
                    </a:moveTo>
                    <a:lnTo>
                      <a:pt x="16" y="0"/>
                    </a:lnTo>
                    <a:lnTo>
                      <a:pt x="9" y="0"/>
                    </a:lnTo>
                    <a:lnTo>
                      <a:pt x="9" y="10"/>
                    </a:lnTo>
                    <a:lnTo>
                      <a:pt x="2" y="10"/>
                    </a:lnTo>
                    <a:lnTo>
                      <a:pt x="18" y="10"/>
                    </a:lnTo>
                  </a:path>
                </a:pathLst>
              </a:custGeom>
              <a:noFill/>
              <a:ln w="2">
                <a:solidFill>
                  <a:srgbClr val="FF9900"/>
                </a:solidFill>
                <a:round/>
                <a:headEnd/>
                <a:tailEnd/>
              </a:ln>
            </p:spPr>
            <p:txBody>
              <a:bodyPr/>
              <a:lstStyle/>
              <a:p>
                <a:endParaRPr lang="en-US"/>
              </a:p>
            </p:txBody>
          </p:sp>
          <p:sp>
            <p:nvSpPr>
              <p:cNvPr id="572" name="Freeform 7666"/>
              <p:cNvSpPr>
                <a:spLocks/>
              </p:cNvSpPr>
              <p:nvPr/>
            </p:nvSpPr>
            <p:spPr bwMode="auto">
              <a:xfrm>
                <a:off x="5760384" y="4176192"/>
                <a:ext cx="26988" cy="17463"/>
              </a:xfrm>
              <a:custGeom>
                <a:avLst/>
                <a:gdLst>
                  <a:gd name="T0" fmla="*/ 0 w 17"/>
                  <a:gd name="T1" fmla="*/ 0 h 11"/>
                  <a:gd name="T2" fmla="*/ 23813 w 17"/>
                  <a:gd name="T3" fmla="*/ 0 h 11"/>
                  <a:gd name="T4" fmla="*/ 14288 w 17"/>
                  <a:gd name="T5" fmla="*/ 0 h 11"/>
                  <a:gd name="T6" fmla="*/ 14288 w 17"/>
                  <a:gd name="T7" fmla="*/ 17463 h 11"/>
                  <a:gd name="T8" fmla="*/ 3175 w 17"/>
                  <a:gd name="T9" fmla="*/ 17463 h 11"/>
                  <a:gd name="T10" fmla="*/ 26988 w 17"/>
                  <a:gd name="T11" fmla="*/ 17463 h 11"/>
                  <a:gd name="T12" fmla="*/ 0 60000 65536"/>
                  <a:gd name="T13" fmla="*/ 0 60000 65536"/>
                  <a:gd name="T14" fmla="*/ 0 60000 65536"/>
                  <a:gd name="T15" fmla="*/ 0 60000 65536"/>
                  <a:gd name="T16" fmla="*/ 0 60000 65536"/>
                  <a:gd name="T17" fmla="*/ 0 60000 65536"/>
                  <a:gd name="T18" fmla="*/ 0 w 17"/>
                  <a:gd name="T19" fmla="*/ 0 h 11"/>
                  <a:gd name="T20" fmla="*/ 17 w 1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7" h="11">
                    <a:moveTo>
                      <a:pt x="0" y="0"/>
                    </a:moveTo>
                    <a:lnTo>
                      <a:pt x="15" y="0"/>
                    </a:lnTo>
                    <a:lnTo>
                      <a:pt x="9" y="0"/>
                    </a:lnTo>
                    <a:lnTo>
                      <a:pt x="9" y="11"/>
                    </a:lnTo>
                    <a:lnTo>
                      <a:pt x="2" y="11"/>
                    </a:lnTo>
                    <a:lnTo>
                      <a:pt x="17" y="11"/>
                    </a:lnTo>
                  </a:path>
                </a:pathLst>
              </a:custGeom>
              <a:noFill/>
              <a:ln w="2">
                <a:solidFill>
                  <a:srgbClr val="FF9900"/>
                </a:solidFill>
                <a:round/>
                <a:headEnd/>
                <a:tailEnd/>
              </a:ln>
            </p:spPr>
            <p:txBody>
              <a:bodyPr/>
              <a:lstStyle/>
              <a:p>
                <a:endParaRPr lang="en-US"/>
              </a:p>
            </p:txBody>
          </p:sp>
          <p:sp>
            <p:nvSpPr>
              <p:cNvPr id="573" name="Freeform 7667"/>
              <p:cNvSpPr>
                <a:spLocks/>
              </p:cNvSpPr>
              <p:nvPr/>
            </p:nvSpPr>
            <p:spPr bwMode="auto">
              <a:xfrm>
                <a:off x="5776259" y="4196829"/>
                <a:ext cx="28575" cy="15875"/>
              </a:xfrm>
              <a:custGeom>
                <a:avLst/>
                <a:gdLst>
                  <a:gd name="T0" fmla="*/ 0 w 18"/>
                  <a:gd name="T1" fmla="*/ 0 h 10"/>
                  <a:gd name="T2" fmla="*/ 25400 w 18"/>
                  <a:gd name="T3" fmla="*/ 0 h 10"/>
                  <a:gd name="T4" fmla="*/ 14288 w 18"/>
                  <a:gd name="T5" fmla="*/ 0 h 10"/>
                  <a:gd name="T6" fmla="*/ 14288 w 18"/>
                  <a:gd name="T7" fmla="*/ 15875 h 10"/>
                  <a:gd name="T8" fmla="*/ 3175 w 18"/>
                  <a:gd name="T9" fmla="*/ 15875 h 10"/>
                  <a:gd name="T10" fmla="*/ 28575 w 18"/>
                  <a:gd name="T11" fmla="*/ 15875 h 10"/>
                  <a:gd name="T12" fmla="*/ 0 60000 65536"/>
                  <a:gd name="T13" fmla="*/ 0 60000 65536"/>
                  <a:gd name="T14" fmla="*/ 0 60000 65536"/>
                  <a:gd name="T15" fmla="*/ 0 60000 65536"/>
                  <a:gd name="T16" fmla="*/ 0 60000 65536"/>
                  <a:gd name="T17" fmla="*/ 0 60000 65536"/>
                  <a:gd name="T18" fmla="*/ 0 w 18"/>
                  <a:gd name="T19" fmla="*/ 0 h 10"/>
                  <a:gd name="T20" fmla="*/ 18 w 1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8" h="10">
                    <a:moveTo>
                      <a:pt x="0" y="0"/>
                    </a:moveTo>
                    <a:lnTo>
                      <a:pt x="16" y="0"/>
                    </a:lnTo>
                    <a:lnTo>
                      <a:pt x="9" y="0"/>
                    </a:lnTo>
                    <a:lnTo>
                      <a:pt x="9" y="10"/>
                    </a:lnTo>
                    <a:lnTo>
                      <a:pt x="2" y="10"/>
                    </a:lnTo>
                    <a:lnTo>
                      <a:pt x="18" y="10"/>
                    </a:lnTo>
                  </a:path>
                </a:pathLst>
              </a:custGeom>
              <a:noFill/>
              <a:ln w="2">
                <a:solidFill>
                  <a:srgbClr val="FF9900"/>
                </a:solidFill>
                <a:round/>
                <a:headEnd/>
                <a:tailEnd/>
              </a:ln>
            </p:spPr>
            <p:txBody>
              <a:bodyPr/>
              <a:lstStyle/>
              <a:p>
                <a:endParaRPr lang="en-US"/>
              </a:p>
            </p:txBody>
          </p:sp>
          <p:sp>
            <p:nvSpPr>
              <p:cNvPr id="574" name="Freeform 7668"/>
              <p:cNvSpPr>
                <a:spLocks/>
              </p:cNvSpPr>
              <p:nvPr/>
            </p:nvSpPr>
            <p:spPr bwMode="auto">
              <a:xfrm>
                <a:off x="5793722" y="4215879"/>
                <a:ext cx="26988" cy="15875"/>
              </a:xfrm>
              <a:custGeom>
                <a:avLst/>
                <a:gdLst>
                  <a:gd name="T0" fmla="*/ 0 w 17"/>
                  <a:gd name="T1" fmla="*/ 0 h 10"/>
                  <a:gd name="T2" fmla="*/ 23813 w 17"/>
                  <a:gd name="T3" fmla="*/ 0 h 10"/>
                  <a:gd name="T4" fmla="*/ 12700 w 17"/>
                  <a:gd name="T5" fmla="*/ 0 h 10"/>
                  <a:gd name="T6" fmla="*/ 12700 w 17"/>
                  <a:gd name="T7" fmla="*/ 15875 h 10"/>
                  <a:gd name="T8" fmla="*/ 1588 w 17"/>
                  <a:gd name="T9" fmla="*/ 15875 h 10"/>
                  <a:gd name="T10" fmla="*/ 26988 w 17"/>
                  <a:gd name="T11" fmla="*/ 15875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0" y="0"/>
                    </a:moveTo>
                    <a:lnTo>
                      <a:pt x="15" y="0"/>
                    </a:lnTo>
                    <a:lnTo>
                      <a:pt x="8" y="0"/>
                    </a:lnTo>
                    <a:lnTo>
                      <a:pt x="8" y="10"/>
                    </a:lnTo>
                    <a:lnTo>
                      <a:pt x="1" y="10"/>
                    </a:lnTo>
                    <a:lnTo>
                      <a:pt x="17" y="10"/>
                    </a:lnTo>
                  </a:path>
                </a:pathLst>
              </a:custGeom>
              <a:noFill/>
              <a:ln w="2">
                <a:solidFill>
                  <a:srgbClr val="FF9900"/>
                </a:solidFill>
                <a:round/>
                <a:headEnd/>
                <a:tailEnd/>
              </a:ln>
            </p:spPr>
            <p:txBody>
              <a:bodyPr/>
              <a:lstStyle/>
              <a:p>
                <a:endParaRPr lang="en-US"/>
              </a:p>
            </p:txBody>
          </p:sp>
          <p:sp>
            <p:nvSpPr>
              <p:cNvPr id="575" name="Freeform 7669"/>
              <p:cNvSpPr>
                <a:spLocks/>
              </p:cNvSpPr>
              <p:nvPr/>
            </p:nvSpPr>
            <p:spPr bwMode="auto">
              <a:xfrm>
                <a:off x="5806422" y="4238104"/>
                <a:ext cx="28575" cy="15875"/>
              </a:xfrm>
              <a:custGeom>
                <a:avLst/>
                <a:gdLst>
                  <a:gd name="T0" fmla="*/ 0 w 18"/>
                  <a:gd name="T1" fmla="*/ 0 h 10"/>
                  <a:gd name="T2" fmla="*/ 25400 w 18"/>
                  <a:gd name="T3" fmla="*/ 0 h 10"/>
                  <a:gd name="T4" fmla="*/ 14288 w 18"/>
                  <a:gd name="T5" fmla="*/ 0 h 10"/>
                  <a:gd name="T6" fmla="*/ 14288 w 18"/>
                  <a:gd name="T7" fmla="*/ 15875 h 10"/>
                  <a:gd name="T8" fmla="*/ 3175 w 18"/>
                  <a:gd name="T9" fmla="*/ 15875 h 10"/>
                  <a:gd name="T10" fmla="*/ 28575 w 18"/>
                  <a:gd name="T11" fmla="*/ 15875 h 10"/>
                  <a:gd name="T12" fmla="*/ 0 60000 65536"/>
                  <a:gd name="T13" fmla="*/ 0 60000 65536"/>
                  <a:gd name="T14" fmla="*/ 0 60000 65536"/>
                  <a:gd name="T15" fmla="*/ 0 60000 65536"/>
                  <a:gd name="T16" fmla="*/ 0 60000 65536"/>
                  <a:gd name="T17" fmla="*/ 0 60000 65536"/>
                  <a:gd name="T18" fmla="*/ 0 w 18"/>
                  <a:gd name="T19" fmla="*/ 0 h 10"/>
                  <a:gd name="T20" fmla="*/ 18 w 1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8" h="10">
                    <a:moveTo>
                      <a:pt x="0" y="0"/>
                    </a:moveTo>
                    <a:lnTo>
                      <a:pt x="16" y="0"/>
                    </a:lnTo>
                    <a:lnTo>
                      <a:pt x="9" y="0"/>
                    </a:lnTo>
                    <a:lnTo>
                      <a:pt x="9" y="10"/>
                    </a:lnTo>
                    <a:lnTo>
                      <a:pt x="2" y="10"/>
                    </a:lnTo>
                    <a:lnTo>
                      <a:pt x="18" y="10"/>
                    </a:lnTo>
                  </a:path>
                </a:pathLst>
              </a:custGeom>
              <a:noFill/>
              <a:ln w="2">
                <a:solidFill>
                  <a:srgbClr val="FF9900"/>
                </a:solidFill>
                <a:round/>
                <a:headEnd/>
                <a:tailEnd/>
              </a:ln>
            </p:spPr>
            <p:txBody>
              <a:bodyPr/>
              <a:lstStyle/>
              <a:p>
                <a:endParaRPr lang="en-US"/>
              </a:p>
            </p:txBody>
          </p:sp>
          <p:sp>
            <p:nvSpPr>
              <p:cNvPr id="576" name="Freeform 7670"/>
              <p:cNvSpPr>
                <a:spLocks/>
              </p:cNvSpPr>
              <p:nvPr/>
            </p:nvSpPr>
            <p:spPr bwMode="auto">
              <a:xfrm>
                <a:off x="5823884" y="4257154"/>
                <a:ext cx="26988" cy="17463"/>
              </a:xfrm>
              <a:custGeom>
                <a:avLst/>
                <a:gdLst>
                  <a:gd name="T0" fmla="*/ 0 w 17"/>
                  <a:gd name="T1" fmla="*/ 0 h 11"/>
                  <a:gd name="T2" fmla="*/ 25400 w 17"/>
                  <a:gd name="T3" fmla="*/ 0 h 11"/>
                  <a:gd name="T4" fmla="*/ 14288 w 17"/>
                  <a:gd name="T5" fmla="*/ 0 h 11"/>
                  <a:gd name="T6" fmla="*/ 14288 w 17"/>
                  <a:gd name="T7" fmla="*/ 17463 h 11"/>
                  <a:gd name="T8" fmla="*/ 3175 w 17"/>
                  <a:gd name="T9" fmla="*/ 17463 h 11"/>
                  <a:gd name="T10" fmla="*/ 26988 w 17"/>
                  <a:gd name="T11" fmla="*/ 17463 h 11"/>
                  <a:gd name="T12" fmla="*/ 0 60000 65536"/>
                  <a:gd name="T13" fmla="*/ 0 60000 65536"/>
                  <a:gd name="T14" fmla="*/ 0 60000 65536"/>
                  <a:gd name="T15" fmla="*/ 0 60000 65536"/>
                  <a:gd name="T16" fmla="*/ 0 60000 65536"/>
                  <a:gd name="T17" fmla="*/ 0 60000 65536"/>
                  <a:gd name="T18" fmla="*/ 0 w 17"/>
                  <a:gd name="T19" fmla="*/ 0 h 11"/>
                  <a:gd name="T20" fmla="*/ 17 w 1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7" h="11">
                    <a:moveTo>
                      <a:pt x="0" y="0"/>
                    </a:moveTo>
                    <a:lnTo>
                      <a:pt x="16" y="0"/>
                    </a:lnTo>
                    <a:lnTo>
                      <a:pt x="9" y="0"/>
                    </a:lnTo>
                    <a:lnTo>
                      <a:pt x="9" y="11"/>
                    </a:lnTo>
                    <a:lnTo>
                      <a:pt x="2" y="11"/>
                    </a:lnTo>
                    <a:lnTo>
                      <a:pt x="17" y="11"/>
                    </a:lnTo>
                  </a:path>
                </a:pathLst>
              </a:custGeom>
              <a:noFill/>
              <a:ln w="2">
                <a:solidFill>
                  <a:srgbClr val="FF9900"/>
                </a:solidFill>
                <a:round/>
                <a:headEnd/>
                <a:tailEnd/>
              </a:ln>
            </p:spPr>
            <p:txBody>
              <a:bodyPr/>
              <a:lstStyle/>
              <a:p>
                <a:endParaRPr lang="en-US"/>
              </a:p>
            </p:txBody>
          </p:sp>
          <p:sp>
            <p:nvSpPr>
              <p:cNvPr id="577" name="Freeform 7671"/>
              <p:cNvSpPr>
                <a:spLocks/>
              </p:cNvSpPr>
              <p:nvPr/>
            </p:nvSpPr>
            <p:spPr bwMode="auto">
              <a:xfrm>
                <a:off x="5839759" y="4276204"/>
                <a:ext cx="28575" cy="17463"/>
              </a:xfrm>
              <a:custGeom>
                <a:avLst/>
                <a:gdLst>
                  <a:gd name="T0" fmla="*/ 0 w 18"/>
                  <a:gd name="T1" fmla="*/ 0 h 11"/>
                  <a:gd name="T2" fmla="*/ 25400 w 18"/>
                  <a:gd name="T3" fmla="*/ 0 h 11"/>
                  <a:gd name="T4" fmla="*/ 14288 w 18"/>
                  <a:gd name="T5" fmla="*/ 0 h 11"/>
                  <a:gd name="T6" fmla="*/ 14288 w 18"/>
                  <a:gd name="T7" fmla="*/ 17463 h 11"/>
                  <a:gd name="T8" fmla="*/ 3175 w 18"/>
                  <a:gd name="T9" fmla="*/ 17463 h 11"/>
                  <a:gd name="T10" fmla="*/ 28575 w 18"/>
                  <a:gd name="T11" fmla="*/ 17463 h 11"/>
                  <a:gd name="T12" fmla="*/ 0 60000 65536"/>
                  <a:gd name="T13" fmla="*/ 0 60000 65536"/>
                  <a:gd name="T14" fmla="*/ 0 60000 65536"/>
                  <a:gd name="T15" fmla="*/ 0 60000 65536"/>
                  <a:gd name="T16" fmla="*/ 0 60000 65536"/>
                  <a:gd name="T17" fmla="*/ 0 60000 65536"/>
                  <a:gd name="T18" fmla="*/ 0 w 18"/>
                  <a:gd name="T19" fmla="*/ 0 h 11"/>
                  <a:gd name="T20" fmla="*/ 18 w 1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8" h="11">
                    <a:moveTo>
                      <a:pt x="0" y="0"/>
                    </a:moveTo>
                    <a:lnTo>
                      <a:pt x="16" y="0"/>
                    </a:lnTo>
                    <a:lnTo>
                      <a:pt x="9" y="0"/>
                    </a:lnTo>
                    <a:lnTo>
                      <a:pt x="9" y="11"/>
                    </a:lnTo>
                    <a:lnTo>
                      <a:pt x="2" y="11"/>
                    </a:lnTo>
                    <a:lnTo>
                      <a:pt x="18" y="11"/>
                    </a:lnTo>
                  </a:path>
                </a:pathLst>
              </a:custGeom>
              <a:noFill/>
              <a:ln w="2">
                <a:solidFill>
                  <a:srgbClr val="FF9900"/>
                </a:solidFill>
                <a:round/>
                <a:headEnd/>
                <a:tailEnd/>
              </a:ln>
            </p:spPr>
            <p:txBody>
              <a:bodyPr/>
              <a:lstStyle/>
              <a:p>
                <a:endParaRPr lang="en-US"/>
              </a:p>
            </p:txBody>
          </p:sp>
          <p:sp>
            <p:nvSpPr>
              <p:cNvPr id="578" name="Freeform 7672"/>
              <p:cNvSpPr>
                <a:spLocks/>
              </p:cNvSpPr>
              <p:nvPr/>
            </p:nvSpPr>
            <p:spPr bwMode="auto">
              <a:xfrm>
                <a:off x="5857222" y="4290492"/>
                <a:ext cx="26988" cy="17463"/>
              </a:xfrm>
              <a:custGeom>
                <a:avLst/>
                <a:gdLst>
                  <a:gd name="T0" fmla="*/ 0 w 17"/>
                  <a:gd name="T1" fmla="*/ 0 h 11"/>
                  <a:gd name="T2" fmla="*/ 25400 w 17"/>
                  <a:gd name="T3" fmla="*/ 0 h 11"/>
                  <a:gd name="T4" fmla="*/ 14288 w 17"/>
                  <a:gd name="T5" fmla="*/ 0 h 11"/>
                  <a:gd name="T6" fmla="*/ 14288 w 17"/>
                  <a:gd name="T7" fmla="*/ 17463 h 11"/>
                  <a:gd name="T8" fmla="*/ 3175 w 17"/>
                  <a:gd name="T9" fmla="*/ 17463 h 11"/>
                  <a:gd name="T10" fmla="*/ 26988 w 17"/>
                  <a:gd name="T11" fmla="*/ 17463 h 11"/>
                  <a:gd name="T12" fmla="*/ 0 60000 65536"/>
                  <a:gd name="T13" fmla="*/ 0 60000 65536"/>
                  <a:gd name="T14" fmla="*/ 0 60000 65536"/>
                  <a:gd name="T15" fmla="*/ 0 60000 65536"/>
                  <a:gd name="T16" fmla="*/ 0 60000 65536"/>
                  <a:gd name="T17" fmla="*/ 0 60000 65536"/>
                  <a:gd name="T18" fmla="*/ 0 w 17"/>
                  <a:gd name="T19" fmla="*/ 0 h 11"/>
                  <a:gd name="T20" fmla="*/ 17 w 1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7" h="11">
                    <a:moveTo>
                      <a:pt x="0" y="0"/>
                    </a:moveTo>
                    <a:lnTo>
                      <a:pt x="16" y="0"/>
                    </a:lnTo>
                    <a:lnTo>
                      <a:pt x="9" y="0"/>
                    </a:lnTo>
                    <a:lnTo>
                      <a:pt x="9" y="11"/>
                    </a:lnTo>
                    <a:lnTo>
                      <a:pt x="2" y="11"/>
                    </a:lnTo>
                    <a:lnTo>
                      <a:pt x="17" y="11"/>
                    </a:lnTo>
                  </a:path>
                </a:pathLst>
              </a:custGeom>
              <a:noFill/>
              <a:ln w="2">
                <a:solidFill>
                  <a:srgbClr val="FF9900"/>
                </a:solidFill>
                <a:round/>
                <a:headEnd/>
                <a:tailEnd/>
              </a:ln>
            </p:spPr>
            <p:txBody>
              <a:bodyPr/>
              <a:lstStyle/>
              <a:p>
                <a:endParaRPr lang="en-US"/>
              </a:p>
            </p:txBody>
          </p:sp>
          <p:sp>
            <p:nvSpPr>
              <p:cNvPr id="579" name="Freeform 7673"/>
              <p:cNvSpPr>
                <a:spLocks/>
              </p:cNvSpPr>
              <p:nvPr/>
            </p:nvSpPr>
            <p:spPr bwMode="auto">
              <a:xfrm>
                <a:off x="5871509" y="4312717"/>
                <a:ext cx="26988" cy="17463"/>
              </a:xfrm>
              <a:custGeom>
                <a:avLst/>
                <a:gdLst>
                  <a:gd name="T0" fmla="*/ 0 w 17"/>
                  <a:gd name="T1" fmla="*/ 0 h 11"/>
                  <a:gd name="T2" fmla="*/ 23813 w 17"/>
                  <a:gd name="T3" fmla="*/ 0 h 11"/>
                  <a:gd name="T4" fmla="*/ 12700 w 17"/>
                  <a:gd name="T5" fmla="*/ 0 h 11"/>
                  <a:gd name="T6" fmla="*/ 12700 w 17"/>
                  <a:gd name="T7" fmla="*/ 17463 h 11"/>
                  <a:gd name="T8" fmla="*/ 1588 w 17"/>
                  <a:gd name="T9" fmla="*/ 17463 h 11"/>
                  <a:gd name="T10" fmla="*/ 26988 w 17"/>
                  <a:gd name="T11" fmla="*/ 17463 h 11"/>
                  <a:gd name="T12" fmla="*/ 0 60000 65536"/>
                  <a:gd name="T13" fmla="*/ 0 60000 65536"/>
                  <a:gd name="T14" fmla="*/ 0 60000 65536"/>
                  <a:gd name="T15" fmla="*/ 0 60000 65536"/>
                  <a:gd name="T16" fmla="*/ 0 60000 65536"/>
                  <a:gd name="T17" fmla="*/ 0 60000 65536"/>
                  <a:gd name="T18" fmla="*/ 0 w 17"/>
                  <a:gd name="T19" fmla="*/ 0 h 11"/>
                  <a:gd name="T20" fmla="*/ 17 w 1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7" h="11">
                    <a:moveTo>
                      <a:pt x="0" y="0"/>
                    </a:moveTo>
                    <a:lnTo>
                      <a:pt x="15" y="0"/>
                    </a:lnTo>
                    <a:lnTo>
                      <a:pt x="8" y="0"/>
                    </a:lnTo>
                    <a:lnTo>
                      <a:pt x="8" y="11"/>
                    </a:lnTo>
                    <a:lnTo>
                      <a:pt x="1" y="11"/>
                    </a:lnTo>
                    <a:lnTo>
                      <a:pt x="17" y="11"/>
                    </a:lnTo>
                  </a:path>
                </a:pathLst>
              </a:custGeom>
              <a:noFill/>
              <a:ln w="2">
                <a:solidFill>
                  <a:srgbClr val="FF9900"/>
                </a:solidFill>
                <a:round/>
                <a:headEnd/>
                <a:tailEnd/>
              </a:ln>
            </p:spPr>
            <p:txBody>
              <a:bodyPr/>
              <a:lstStyle/>
              <a:p>
                <a:endParaRPr lang="en-US"/>
              </a:p>
            </p:txBody>
          </p:sp>
          <p:sp>
            <p:nvSpPr>
              <p:cNvPr id="580" name="Freeform 7674"/>
              <p:cNvSpPr>
                <a:spLocks/>
              </p:cNvSpPr>
              <p:nvPr/>
            </p:nvSpPr>
            <p:spPr bwMode="auto">
              <a:xfrm>
                <a:off x="5887384" y="4338117"/>
                <a:ext cx="28575" cy="15875"/>
              </a:xfrm>
              <a:custGeom>
                <a:avLst/>
                <a:gdLst>
                  <a:gd name="T0" fmla="*/ 0 w 18"/>
                  <a:gd name="T1" fmla="*/ 0 h 10"/>
                  <a:gd name="T2" fmla="*/ 25400 w 18"/>
                  <a:gd name="T3" fmla="*/ 0 h 10"/>
                  <a:gd name="T4" fmla="*/ 14288 w 18"/>
                  <a:gd name="T5" fmla="*/ 0 h 10"/>
                  <a:gd name="T6" fmla="*/ 14288 w 18"/>
                  <a:gd name="T7" fmla="*/ 15875 h 10"/>
                  <a:gd name="T8" fmla="*/ 3175 w 18"/>
                  <a:gd name="T9" fmla="*/ 15875 h 10"/>
                  <a:gd name="T10" fmla="*/ 28575 w 18"/>
                  <a:gd name="T11" fmla="*/ 15875 h 10"/>
                  <a:gd name="T12" fmla="*/ 0 60000 65536"/>
                  <a:gd name="T13" fmla="*/ 0 60000 65536"/>
                  <a:gd name="T14" fmla="*/ 0 60000 65536"/>
                  <a:gd name="T15" fmla="*/ 0 60000 65536"/>
                  <a:gd name="T16" fmla="*/ 0 60000 65536"/>
                  <a:gd name="T17" fmla="*/ 0 60000 65536"/>
                  <a:gd name="T18" fmla="*/ 0 w 18"/>
                  <a:gd name="T19" fmla="*/ 0 h 10"/>
                  <a:gd name="T20" fmla="*/ 18 w 1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8" h="10">
                    <a:moveTo>
                      <a:pt x="0" y="0"/>
                    </a:moveTo>
                    <a:lnTo>
                      <a:pt x="16" y="0"/>
                    </a:lnTo>
                    <a:lnTo>
                      <a:pt x="9" y="0"/>
                    </a:lnTo>
                    <a:lnTo>
                      <a:pt x="9" y="10"/>
                    </a:lnTo>
                    <a:lnTo>
                      <a:pt x="2" y="10"/>
                    </a:lnTo>
                    <a:lnTo>
                      <a:pt x="18" y="10"/>
                    </a:lnTo>
                  </a:path>
                </a:pathLst>
              </a:custGeom>
              <a:noFill/>
              <a:ln w="2">
                <a:solidFill>
                  <a:srgbClr val="FF9900"/>
                </a:solidFill>
                <a:round/>
                <a:headEnd/>
                <a:tailEnd/>
              </a:ln>
            </p:spPr>
            <p:txBody>
              <a:bodyPr/>
              <a:lstStyle/>
              <a:p>
                <a:endParaRPr lang="en-US"/>
              </a:p>
            </p:txBody>
          </p:sp>
          <p:sp>
            <p:nvSpPr>
              <p:cNvPr id="581" name="Freeform 7675"/>
              <p:cNvSpPr>
                <a:spLocks/>
              </p:cNvSpPr>
              <p:nvPr/>
            </p:nvSpPr>
            <p:spPr bwMode="auto">
              <a:xfrm>
                <a:off x="5904847" y="4360342"/>
                <a:ext cx="26988" cy="15875"/>
              </a:xfrm>
              <a:custGeom>
                <a:avLst/>
                <a:gdLst>
                  <a:gd name="T0" fmla="*/ 0 w 17"/>
                  <a:gd name="T1" fmla="*/ 0 h 10"/>
                  <a:gd name="T2" fmla="*/ 23813 w 17"/>
                  <a:gd name="T3" fmla="*/ 0 h 10"/>
                  <a:gd name="T4" fmla="*/ 12700 w 17"/>
                  <a:gd name="T5" fmla="*/ 0 h 10"/>
                  <a:gd name="T6" fmla="*/ 12700 w 17"/>
                  <a:gd name="T7" fmla="*/ 15875 h 10"/>
                  <a:gd name="T8" fmla="*/ 1588 w 17"/>
                  <a:gd name="T9" fmla="*/ 15875 h 10"/>
                  <a:gd name="T10" fmla="*/ 26988 w 17"/>
                  <a:gd name="T11" fmla="*/ 15875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0" y="0"/>
                    </a:moveTo>
                    <a:lnTo>
                      <a:pt x="15" y="0"/>
                    </a:lnTo>
                    <a:lnTo>
                      <a:pt x="8" y="0"/>
                    </a:lnTo>
                    <a:lnTo>
                      <a:pt x="8" y="10"/>
                    </a:lnTo>
                    <a:lnTo>
                      <a:pt x="1" y="10"/>
                    </a:lnTo>
                    <a:lnTo>
                      <a:pt x="17" y="10"/>
                    </a:lnTo>
                  </a:path>
                </a:pathLst>
              </a:custGeom>
              <a:noFill/>
              <a:ln w="2">
                <a:solidFill>
                  <a:srgbClr val="FF9900"/>
                </a:solidFill>
                <a:round/>
                <a:headEnd/>
                <a:tailEnd/>
              </a:ln>
            </p:spPr>
            <p:txBody>
              <a:bodyPr/>
              <a:lstStyle/>
              <a:p>
                <a:endParaRPr lang="en-US"/>
              </a:p>
            </p:txBody>
          </p:sp>
          <p:sp>
            <p:nvSpPr>
              <p:cNvPr id="582" name="Freeform 7676"/>
              <p:cNvSpPr>
                <a:spLocks/>
              </p:cNvSpPr>
              <p:nvPr/>
            </p:nvSpPr>
            <p:spPr bwMode="auto">
              <a:xfrm>
                <a:off x="5920722" y="4385742"/>
                <a:ext cx="28575" cy="15875"/>
              </a:xfrm>
              <a:custGeom>
                <a:avLst/>
                <a:gdLst>
                  <a:gd name="T0" fmla="*/ 0 w 18"/>
                  <a:gd name="T1" fmla="*/ 0 h 10"/>
                  <a:gd name="T2" fmla="*/ 25400 w 18"/>
                  <a:gd name="T3" fmla="*/ 0 h 10"/>
                  <a:gd name="T4" fmla="*/ 14288 w 18"/>
                  <a:gd name="T5" fmla="*/ 0 h 10"/>
                  <a:gd name="T6" fmla="*/ 14288 w 18"/>
                  <a:gd name="T7" fmla="*/ 15875 h 10"/>
                  <a:gd name="T8" fmla="*/ 3175 w 18"/>
                  <a:gd name="T9" fmla="*/ 15875 h 10"/>
                  <a:gd name="T10" fmla="*/ 28575 w 18"/>
                  <a:gd name="T11" fmla="*/ 15875 h 10"/>
                  <a:gd name="T12" fmla="*/ 0 60000 65536"/>
                  <a:gd name="T13" fmla="*/ 0 60000 65536"/>
                  <a:gd name="T14" fmla="*/ 0 60000 65536"/>
                  <a:gd name="T15" fmla="*/ 0 60000 65536"/>
                  <a:gd name="T16" fmla="*/ 0 60000 65536"/>
                  <a:gd name="T17" fmla="*/ 0 60000 65536"/>
                  <a:gd name="T18" fmla="*/ 0 w 18"/>
                  <a:gd name="T19" fmla="*/ 0 h 10"/>
                  <a:gd name="T20" fmla="*/ 18 w 1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8" h="10">
                    <a:moveTo>
                      <a:pt x="0" y="0"/>
                    </a:moveTo>
                    <a:lnTo>
                      <a:pt x="16" y="0"/>
                    </a:lnTo>
                    <a:lnTo>
                      <a:pt x="9" y="0"/>
                    </a:lnTo>
                    <a:lnTo>
                      <a:pt x="9" y="10"/>
                    </a:lnTo>
                    <a:lnTo>
                      <a:pt x="2" y="10"/>
                    </a:lnTo>
                    <a:lnTo>
                      <a:pt x="18" y="10"/>
                    </a:lnTo>
                  </a:path>
                </a:pathLst>
              </a:custGeom>
              <a:noFill/>
              <a:ln w="2">
                <a:solidFill>
                  <a:srgbClr val="FF9900"/>
                </a:solidFill>
                <a:round/>
                <a:headEnd/>
                <a:tailEnd/>
              </a:ln>
            </p:spPr>
            <p:txBody>
              <a:bodyPr/>
              <a:lstStyle/>
              <a:p>
                <a:endParaRPr lang="en-US"/>
              </a:p>
            </p:txBody>
          </p:sp>
          <p:sp>
            <p:nvSpPr>
              <p:cNvPr id="583" name="Freeform 7677"/>
              <p:cNvSpPr>
                <a:spLocks/>
              </p:cNvSpPr>
              <p:nvPr/>
            </p:nvSpPr>
            <p:spPr bwMode="auto">
              <a:xfrm>
                <a:off x="5938184" y="4401617"/>
                <a:ext cx="26988" cy="17463"/>
              </a:xfrm>
              <a:custGeom>
                <a:avLst/>
                <a:gdLst>
                  <a:gd name="T0" fmla="*/ 0 w 17"/>
                  <a:gd name="T1" fmla="*/ 0 h 11"/>
                  <a:gd name="T2" fmla="*/ 23813 w 17"/>
                  <a:gd name="T3" fmla="*/ 0 h 11"/>
                  <a:gd name="T4" fmla="*/ 12700 w 17"/>
                  <a:gd name="T5" fmla="*/ 0 h 11"/>
                  <a:gd name="T6" fmla="*/ 12700 w 17"/>
                  <a:gd name="T7" fmla="*/ 17463 h 11"/>
                  <a:gd name="T8" fmla="*/ 1588 w 17"/>
                  <a:gd name="T9" fmla="*/ 17463 h 11"/>
                  <a:gd name="T10" fmla="*/ 26988 w 17"/>
                  <a:gd name="T11" fmla="*/ 17463 h 11"/>
                  <a:gd name="T12" fmla="*/ 0 60000 65536"/>
                  <a:gd name="T13" fmla="*/ 0 60000 65536"/>
                  <a:gd name="T14" fmla="*/ 0 60000 65536"/>
                  <a:gd name="T15" fmla="*/ 0 60000 65536"/>
                  <a:gd name="T16" fmla="*/ 0 60000 65536"/>
                  <a:gd name="T17" fmla="*/ 0 60000 65536"/>
                  <a:gd name="T18" fmla="*/ 0 w 17"/>
                  <a:gd name="T19" fmla="*/ 0 h 11"/>
                  <a:gd name="T20" fmla="*/ 17 w 1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7" h="11">
                    <a:moveTo>
                      <a:pt x="0" y="0"/>
                    </a:moveTo>
                    <a:lnTo>
                      <a:pt x="15" y="0"/>
                    </a:lnTo>
                    <a:lnTo>
                      <a:pt x="8" y="0"/>
                    </a:lnTo>
                    <a:lnTo>
                      <a:pt x="8" y="11"/>
                    </a:lnTo>
                    <a:lnTo>
                      <a:pt x="1" y="11"/>
                    </a:lnTo>
                    <a:lnTo>
                      <a:pt x="17" y="11"/>
                    </a:lnTo>
                  </a:path>
                </a:pathLst>
              </a:custGeom>
              <a:noFill/>
              <a:ln w="2">
                <a:solidFill>
                  <a:srgbClr val="FF9900"/>
                </a:solidFill>
                <a:round/>
                <a:headEnd/>
                <a:tailEnd/>
              </a:ln>
            </p:spPr>
            <p:txBody>
              <a:bodyPr/>
              <a:lstStyle/>
              <a:p>
                <a:endParaRPr lang="en-US"/>
              </a:p>
            </p:txBody>
          </p:sp>
          <p:sp>
            <p:nvSpPr>
              <p:cNvPr id="584" name="Freeform 7678"/>
              <p:cNvSpPr>
                <a:spLocks/>
              </p:cNvSpPr>
              <p:nvPr/>
            </p:nvSpPr>
            <p:spPr bwMode="auto">
              <a:xfrm>
                <a:off x="5950884" y="4419079"/>
                <a:ext cx="28575" cy="15875"/>
              </a:xfrm>
              <a:custGeom>
                <a:avLst/>
                <a:gdLst>
                  <a:gd name="T0" fmla="*/ 0 w 18"/>
                  <a:gd name="T1" fmla="*/ 0 h 10"/>
                  <a:gd name="T2" fmla="*/ 25400 w 18"/>
                  <a:gd name="T3" fmla="*/ 0 h 10"/>
                  <a:gd name="T4" fmla="*/ 14288 w 18"/>
                  <a:gd name="T5" fmla="*/ 0 h 10"/>
                  <a:gd name="T6" fmla="*/ 14288 w 18"/>
                  <a:gd name="T7" fmla="*/ 15875 h 10"/>
                  <a:gd name="T8" fmla="*/ 3175 w 18"/>
                  <a:gd name="T9" fmla="*/ 15875 h 10"/>
                  <a:gd name="T10" fmla="*/ 28575 w 18"/>
                  <a:gd name="T11" fmla="*/ 15875 h 10"/>
                  <a:gd name="T12" fmla="*/ 0 60000 65536"/>
                  <a:gd name="T13" fmla="*/ 0 60000 65536"/>
                  <a:gd name="T14" fmla="*/ 0 60000 65536"/>
                  <a:gd name="T15" fmla="*/ 0 60000 65536"/>
                  <a:gd name="T16" fmla="*/ 0 60000 65536"/>
                  <a:gd name="T17" fmla="*/ 0 60000 65536"/>
                  <a:gd name="T18" fmla="*/ 0 w 18"/>
                  <a:gd name="T19" fmla="*/ 0 h 10"/>
                  <a:gd name="T20" fmla="*/ 18 w 1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8" h="10">
                    <a:moveTo>
                      <a:pt x="0" y="0"/>
                    </a:moveTo>
                    <a:lnTo>
                      <a:pt x="16" y="0"/>
                    </a:lnTo>
                    <a:lnTo>
                      <a:pt x="9" y="0"/>
                    </a:lnTo>
                    <a:lnTo>
                      <a:pt x="9" y="10"/>
                    </a:lnTo>
                    <a:lnTo>
                      <a:pt x="2" y="10"/>
                    </a:lnTo>
                    <a:lnTo>
                      <a:pt x="18" y="10"/>
                    </a:lnTo>
                  </a:path>
                </a:pathLst>
              </a:custGeom>
              <a:noFill/>
              <a:ln w="2">
                <a:solidFill>
                  <a:srgbClr val="FF9900"/>
                </a:solidFill>
                <a:round/>
                <a:headEnd/>
                <a:tailEnd/>
              </a:ln>
            </p:spPr>
            <p:txBody>
              <a:bodyPr/>
              <a:lstStyle/>
              <a:p>
                <a:endParaRPr lang="en-US"/>
              </a:p>
            </p:txBody>
          </p:sp>
          <p:sp>
            <p:nvSpPr>
              <p:cNvPr id="585" name="Freeform 7679"/>
              <p:cNvSpPr>
                <a:spLocks/>
              </p:cNvSpPr>
              <p:nvPr/>
            </p:nvSpPr>
            <p:spPr bwMode="auto">
              <a:xfrm>
                <a:off x="5968347" y="4441304"/>
                <a:ext cx="26988" cy="15875"/>
              </a:xfrm>
              <a:custGeom>
                <a:avLst/>
                <a:gdLst>
                  <a:gd name="T0" fmla="*/ 0 w 17"/>
                  <a:gd name="T1" fmla="*/ 0 h 10"/>
                  <a:gd name="T2" fmla="*/ 23813 w 17"/>
                  <a:gd name="T3" fmla="*/ 0 h 10"/>
                  <a:gd name="T4" fmla="*/ 12700 w 17"/>
                  <a:gd name="T5" fmla="*/ 0 h 10"/>
                  <a:gd name="T6" fmla="*/ 12700 w 17"/>
                  <a:gd name="T7" fmla="*/ 15875 h 10"/>
                  <a:gd name="T8" fmla="*/ 1588 w 17"/>
                  <a:gd name="T9" fmla="*/ 15875 h 10"/>
                  <a:gd name="T10" fmla="*/ 26988 w 17"/>
                  <a:gd name="T11" fmla="*/ 15875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0" y="0"/>
                    </a:moveTo>
                    <a:lnTo>
                      <a:pt x="15" y="0"/>
                    </a:lnTo>
                    <a:lnTo>
                      <a:pt x="8" y="0"/>
                    </a:lnTo>
                    <a:lnTo>
                      <a:pt x="8" y="10"/>
                    </a:lnTo>
                    <a:lnTo>
                      <a:pt x="1" y="10"/>
                    </a:lnTo>
                    <a:lnTo>
                      <a:pt x="17" y="10"/>
                    </a:lnTo>
                  </a:path>
                </a:pathLst>
              </a:custGeom>
              <a:noFill/>
              <a:ln w="2">
                <a:solidFill>
                  <a:srgbClr val="FF9900"/>
                </a:solidFill>
                <a:round/>
                <a:headEnd/>
                <a:tailEnd/>
              </a:ln>
            </p:spPr>
            <p:txBody>
              <a:bodyPr/>
              <a:lstStyle/>
              <a:p>
                <a:endParaRPr lang="en-US"/>
              </a:p>
            </p:txBody>
          </p:sp>
          <p:sp>
            <p:nvSpPr>
              <p:cNvPr id="586" name="Freeform 7680"/>
              <p:cNvSpPr>
                <a:spLocks/>
              </p:cNvSpPr>
              <p:nvPr/>
            </p:nvSpPr>
            <p:spPr bwMode="auto">
              <a:xfrm>
                <a:off x="5984222" y="4465117"/>
                <a:ext cx="28575" cy="17463"/>
              </a:xfrm>
              <a:custGeom>
                <a:avLst/>
                <a:gdLst>
                  <a:gd name="T0" fmla="*/ 0 w 18"/>
                  <a:gd name="T1" fmla="*/ 0 h 11"/>
                  <a:gd name="T2" fmla="*/ 25400 w 18"/>
                  <a:gd name="T3" fmla="*/ 0 h 11"/>
                  <a:gd name="T4" fmla="*/ 14288 w 18"/>
                  <a:gd name="T5" fmla="*/ 0 h 11"/>
                  <a:gd name="T6" fmla="*/ 14288 w 18"/>
                  <a:gd name="T7" fmla="*/ 17463 h 11"/>
                  <a:gd name="T8" fmla="*/ 3175 w 18"/>
                  <a:gd name="T9" fmla="*/ 17463 h 11"/>
                  <a:gd name="T10" fmla="*/ 28575 w 18"/>
                  <a:gd name="T11" fmla="*/ 17463 h 11"/>
                  <a:gd name="T12" fmla="*/ 0 60000 65536"/>
                  <a:gd name="T13" fmla="*/ 0 60000 65536"/>
                  <a:gd name="T14" fmla="*/ 0 60000 65536"/>
                  <a:gd name="T15" fmla="*/ 0 60000 65536"/>
                  <a:gd name="T16" fmla="*/ 0 60000 65536"/>
                  <a:gd name="T17" fmla="*/ 0 60000 65536"/>
                  <a:gd name="T18" fmla="*/ 0 w 18"/>
                  <a:gd name="T19" fmla="*/ 0 h 11"/>
                  <a:gd name="T20" fmla="*/ 18 w 1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8" h="11">
                    <a:moveTo>
                      <a:pt x="0" y="0"/>
                    </a:moveTo>
                    <a:lnTo>
                      <a:pt x="16" y="0"/>
                    </a:lnTo>
                    <a:lnTo>
                      <a:pt x="9" y="0"/>
                    </a:lnTo>
                    <a:lnTo>
                      <a:pt x="9" y="11"/>
                    </a:lnTo>
                    <a:lnTo>
                      <a:pt x="2" y="11"/>
                    </a:lnTo>
                    <a:lnTo>
                      <a:pt x="18" y="11"/>
                    </a:lnTo>
                  </a:path>
                </a:pathLst>
              </a:custGeom>
              <a:noFill/>
              <a:ln w="2">
                <a:solidFill>
                  <a:srgbClr val="FF9900"/>
                </a:solidFill>
                <a:round/>
                <a:headEnd/>
                <a:tailEnd/>
              </a:ln>
            </p:spPr>
            <p:txBody>
              <a:bodyPr/>
              <a:lstStyle/>
              <a:p>
                <a:endParaRPr lang="en-US"/>
              </a:p>
            </p:txBody>
          </p:sp>
          <p:sp>
            <p:nvSpPr>
              <p:cNvPr id="587" name="Freeform 7681"/>
              <p:cNvSpPr>
                <a:spLocks/>
              </p:cNvSpPr>
              <p:nvPr/>
            </p:nvSpPr>
            <p:spPr bwMode="auto">
              <a:xfrm>
                <a:off x="6001684" y="4482579"/>
                <a:ext cx="26988" cy="15875"/>
              </a:xfrm>
              <a:custGeom>
                <a:avLst/>
                <a:gdLst>
                  <a:gd name="T0" fmla="*/ 0 w 17"/>
                  <a:gd name="T1" fmla="*/ 0 h 10"/>
                  <a:gd name="T2" fmla="*/ 23813 w 17"/>
                  <a:gd name="T3" fmla="*/ 0 h 10"/>
                  <a:gd name="T4" fmla="*/ 12700 w 17"/>
                  <a:gd name="T5" fmla="*/ 0 h 10"/>
                  <a:gd name="T6" fmla="*/ 12700 w 17"/>
                  <a:gd name="T7" fmla="*/ 15875 h 10"/>
                  <a:gd name="T8" fmla="*/ 1588 w 17"/>
                  <a:gd name="T9" fmla="*/ 15875 h 10"/>
                  <a:gd name="T10" fmla="*/ 26988 w 17"/>
                  <a:gd name="T11" fmla="*/ 15875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0" y="0"/>
                    </a:moveTo>
                    <a:lnTo>
                      <a:pt x="15" y="0"/>
                    </a:lnTo>
                    <a:lnTo>
                      <a:pt x="8" y="0"/>
                    </a:lnTo>
                    <a:lnTo>
                      <a:pt x="8" y="10"/>
                    </a:lnTo>
                    <a:lnTo>
                      <a:pt x="1" y="10"/>
                    </a:lnTo>
                    <a:lnTo>
                      <a:pt x="17" y="10"/>
                    </a:lnTo>
                  </a:path>
                </a:pathLst>
              </a:custGeom>
              <a:noFill/>
              <a:ln w="2">
                <a:solidFill>
                  <a:srgbClr val="FF9900"/>
                </a:solidFill>
                <a:round/>
                <a:headEnd/>
                <a:tailEnd/>
              </a:ln>
            </p:spPr>
            <p:txBody>
              <a:bodyPr/>
              <a:lstStyle/>
              <a:p>
                <a:endParaRPr lang="en-US"/>
              </a:p>
            </p:txBody>
          </p:sp>
          <p:sp>
            <p:nvSpPr>
              <p:cNvPr id="588" name="Freeform 7682"/>
              <p:cNvSpPr>
                <a:spLocks/>
              </p:cNvSpPr>
              <p:nvPr/>
            </p:nvSpPr>
            <p:spPr bwMode="auto">
              <a:xfrm>
                <a:off x="6014384" y="4498454"/>
                <a:ext cx="28575" cy="17463"/>
              </a:xfrm>
              <a:custGeom>
                <a:avLst/>
                <a:gdLst>
                  <a:gd name="T0" fmla="*/ 0 w 18"/>
                  <a:gd name="T1" fmla="*/ 0 h 11"/>
                  <a:gd name="T2" fmla="*/ 25400 w 18"/>
                  <a:gd name="T3" fmla="*/ 0 h 11"/>
                  <a:gd name="T4" fmla="*/ 14288 w 18"/>
                  <a:gd name="T5" fmla="*/ 0 h 11"/>
                  <a:gd name="T6" fmla="*/ 14288 w 18"/>
                  <a:gd name="T7" fmla="*/ 17463 h 11"/>
                  <a:gd name="T8" fmla="*/ 3175 w 18"/>
                  <a:gd name="T9" fmla="*/ 17463 h 11"/>
                  <a:gd name="T10" fmla="*/ 28575 w 18"/>
                  <a:gd name="T11" fmla="*/ 17463 h 11"/>
                  <a:gd name="T12" fmla="*/ 0 60000 65536"/>
                  <a:gd name="T13" fmla="*/ 0 60000 65536"/>
                  <a:gd name="T14" fmla="*/ 0 60000 65536"/>
                  <a:gd name="T15" fmla="*/ 0 60000 65536"/>
                  <a:gd name="T16" fmla="*/ 0 60000 65536"/>
                  <a:gd name="T17" fmla="*/ 0 60000 65536"/>
                  <a:gd name="T18" fmla="*/ 0 w 18"/>
                  <a:gd name="T19" fmla="*/ 0 h 11"/>
                  <a:gd name="T20" fmla="*/ 18 w 1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8" h="11">
                    <a:moveTo>
                      <a:pt x="0" y="0"/>
                    </a:moveTo>
                    <a:lnTo>
                      <a:pt x="16" y="0"/>
                    </a:lnTo>
                    <a:lnTo>
                      <a:pt x="9" y="0"/>
                    </a:lnTo>
                    <a:lnTo>
                      <a:pt x="9" y="11"/>
                    </a:lnTo>
                    <a:lnTo>
                      <a:pt x="2" y="11"/>
                    </a:lnTo>
                    <a:lnTo>
                      <a:pt x="18" y="11"/>
                    </a:lnTo>
                  </a:path>
                </a:pathLst>
              </a:custGeom>
              <a:noFill/>
              <a:ln w="2">
                <a:solidFill>
                  <a:srgbClr val="FF9900"/>
                </a:solidFill>
                <a:round/>
                <a:headEnd/>
                <a:tailEnd/>
              </a:ln>
            </p:spPr>
            <p:txBody>
              <a:bodyPr/>
              <a:lstStyle/>
              <a:p>
                <a:endParaRPr lang="en-US"/>
              </a:p>
            </p:txBody>
          </p:sp>
          <p:sp>
            <p:nvSpPr>
              <p:cNvPr id="589" name="Freeform 7683"/>
              <p:cNvSpPr>
                <a:spLocks/>
              </p:cNvSpPr>
              <p:nvPr/>
            </p:nvSpPr>
            <p:spPr bwMode="auto">
              <a:xfrm>
                <a:off x="6031847" y="4519092"/>
                <a:ext cx="26988" cy="15875"/>
              </a:xfrm>
              <a:custGeom>
                <a:avLst/>
                <a:gdLst>
                  <a:gd name="T0" fmla="*/ 0 w 17"/>
                  <a:gd name="T1" fmla="*/ 0 h 10"/>
                  <a:gd name="T2" fmla="*/ 25400 w 17"/>
                  <a:gd name="T3" fmla="*/ 0 h 10"/>
                  <a:gd name="T4" fmla="*/ 14288 w 17"/>
                  <a:gd name="T5" fmla="*/ 0 h 10"/>
                  <a:gd name="T6" fmla="*/ 14288 w 17"/>
                  <a:gd name="T7" fmla="*/ 15875 h 10"/>
                  <a:gd name="T8" fmla="*/ 3175 w 17"/>
                  <a:gd name="T9" fmla="*/ 15875 h 10"/>
                  <a:gd name="T10" fmla="*/ 26988 w 17"/>
                  <a:gd name="T11" fmla="*/ 15875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0" y="0"/>
                    </a:moveTo>
                    <a:lnTo>
                      <a:pt x="16" y="0"/>
                    </a:lnTo>
                    <a:lnTo>
                      <a:pt x="9" y="0"/>
                    </a:lnTo>
                    <a:lnTo>
                      <a:pt x="9" y="10"/>
                    </a:lnTo>
                    <a:lnTo>
                      <a:pt x="2" y="10"/>
                    </a:lnTo>
                    <a:lnTo>
                      <a:pt x="17" y="10"/>
                    </a:lnTo>
                  </a:path>
                </a:pathLst>
              </a:custGeom>
              <a:noFill/>
              <a:ln w="2">
                <a:solidFill>
                  <a:srgbClr val="FF9900"/>
                </a:solidFill>
                <a:round/>
                <a:headEnd/>
                <a:tailEnd/>
              </a:ln>
            </p:spPr>
            <p:txBody>
              <a:bodyPr/>
              <a:lstStyle/>
              <a:p>
                <a:endParaRPr lang="en-US"/>
              </a:p>
            </p:txBody>
          </p:sp>
          <p:sp>
            <p:nvSpPr>
              <p:cNvPr id="590" name="Freeform 7684"/>
              <p:cNvSpPr>
                <a:spLocks/>
              </p:cNvSpPr>
              <p:nvPr/>
            </p:nvSpPr>
            <p:spPr bwMode="auto">
              <a:xfrm>
                <a:off x="6047722" y="4538142"/>
                <a:ext cx="28575" cy="15875"/>
              </a:xfrm>
              <a:custGeom>
                <a:avLst/>
                <a:gdLst>
                  <a:gd name="T0" fmla="*/ 0 w 18"/>
                  <a:gd name="T1" fmla="*/ 0 h 10"/>
                  <a:gd name="T2" fmla="*/ 25400 w 18"/>
                  <a:gd name="T3" fmla="*/ 0 h 10"/>
                  <a:gd name="T4" fmla="*/ 14288 w 18"/>
                  <a:gd name="T5" fmla="*/ 0 h 10"/>
                  <a:gd name="T6" fmla="*/ 14288 w 18"/>
                  <a:gd name="T7" fmla="*/ 15875 h 10"/>
                  <a:gd name="T8" fmla="*/ 3175 w 18"/>
                  <a:gd name="T9" fmla="*/ 15875 h 10"/>
                  <a:gd name="T10" fmla="*/ 28575 w 18"/>
                  <a:gd name="T11" fmla="*/ 15875 h 10"/>
                  <a:gd name="T12" fmla="*/ 0 60000 65536"/>
                  <a:gd name="T13" fmla="*/ 0 60000 65536"/>
                  <a:gd name="T14" fmla="*/ 0 60000 65536"/>
                  <a:gd name="T15" fmla="*/ 0 60000 65536"/>
                  <a:gd name="T16" fmla="*/ 0 60000 65536"/>
                  <a:gd name="T17" fmla="*/ 0 60000 65536"/>
                  <a:gd name="T18" fmla="*/ 0 w 18"/>
                  <a:gd name="T19" fmla="*/ 0 h 10"/>
                  <a:gd name="T20" fmla="*/ 18 w 1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8" h="10">
                    <a:moveTo>
                      <a:pt x="0" y="0"/>
                    </a:moveTo>
                    <a:lnTo>
                      <a:pt x="16" y="0"/>
                    </a:lnTo>
                    <a:lnTo>
                      <a:pt x="9" y="0"/>
                    </a:lnTo>
                    <a:lnTo>
                      <a:pt x="9" y="10"/>
                    </a:lnTo>
                    <a:lnTo>
                      <a:pt x="2" y="10"/>
                    </a:lnTo>
                    <a:lnTo>
                      <a:pt x="18" y="10"/>
                    </a:lnTo>
                  </a:path>
                </a:pathLst>
              </a:custGeom>
              <a:noFill/>
              <a:ln w="2">
                <a:solidFill>
                  <a:srgbClr val="FF9900"/>
                </a:solidFill>
                <a:round/>
                <a:headEnd/>
                <a:tailEnd/>
              </a:ln>
            </p:spPr>
            <p:txBody>
              <a:bodyPr/>
              <a:lstStyle/>
              <a:p>
                <a:endParaRPr lang="en-US"/>
              </a:p>
            </p:txBody>
          </p:sp>
          <p:sp>
            <p:nvSpPr>
              <p:cNvPr id="591" name="Freeform 7685"/>
              <p:cNvSpPr>
                <a:spLocks/>
              </p:cNvSpPr>
              <p:nvPr/>
            </p:nvSpPr>
            <p:spPr bwMode="auto">
              <a:xfrm>
                <a:off x="6065184" y="4557192"/>
                <a:ext cx="26988" cy="17463"/>
              </a:xfrm>
              <a:custGeom>
                <a:avLst/>
                <a:gdLst>
                  <a:gd name="T0" fmla="*/ 0 w 17"/>
                  <a:gd name="T1" fmla="*/ 0 h 11"/>
                  <a:gd name="T2" fmla="*/ 25400 w 17"/>
                  <a:gd name="T3" fmla="*/ 0 h 11"/>
                  <a:gd name="T4" fmla="*/ 14288 w 17"/>
                  <a:gd name="T5" fmla="*/ 0 h 11"/>
                  <a:gd name="T6" fmla="*/ 14288 w 17"/>
                  <a:gd name="T7" fmla="*/ 17463 h 11"/>
                  <a:gd name="T8" fmla="*/ 3175 w 17"/>
                  <a:gd name="T9" fmla="*/ 17463 h 11"/>
                  <a:gd name="T10" fmla="*/ 26988 w 17"/>
                  <a:gd name="T11" fmla="*/ 17463 h 11"/>
                  <a:gd name="T12" fmla="*/ 0 60000 65536"/>
                  <a:gd name="T13" fmla="*/ 0 60000 65536"/>
                  <a:gd name="T14" fmla="*/ 0 60000 65536"/>
                  <a:gd name="T15" fmla="*/ 0 60000 65536"/>
                  <a:gd name="T16" fmla="*/ 0 60000 65536"/>
                  <a:gd name="T17" fmla="*/ 0 60000 65536"/>
                  <a:gd name="T18" fmla="*/ 0 w 17"/>
                  <a:gd name="T19" fmla="*/ 0 h 11"/>
                  <a:gd name="T20" fmla="*/ 17 w 1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7" h="11">
                    <a:moveTo>
                      <a:pt x="0" y="0"/>
                    </a:moveTo>
                    <a:lnTo>
                      <a:pt x="16" y="0"/>
                    </a:lnTo>
                    <a:lnTo>
                      <a:pt x="9" y="0"/>
                    </a:lnTo>
                    <a:lnTo>
                      <a:pt x="9" y="11"/>
                    </a:lnTo>
                    <a:lnTo>
                      <a:pt x="2" y="11"/>
                    </a:lnTo>
                    <a:lnTo>
                      <a:pt x="17" y="11"/>
                    </a:lnTo>
                  </a:path>
                </a:pathLst>
              </a:custGeom>
              <a:noFill/>
              <a:ln w="2">
                <a:solidFill>
                  <a:srgbClr val="FF9900"/>
                </a:solidFill>
                <a:round/>
                <a:headEnd/>
                <a:tailEnd/>
              </a:ln>
            </p:spPr>
            <p:txBody>
              <a:bodyPr/>
              <a:lstStyle/>
              <a:p>
                <a:endParaRPr lang="en-US"/>
              </a:p>
            </p:txBody>
          </p:sp>
          <p:sp>
            <p:nvSpPr>
              <p:cNvPr id="592" name="Freeform 7686"/>
              <p:cNvSpPr>
                <a:spLocks/>
              </p:cNvSpPr>
              <p:nvPr/>
            </p:nvSpPr>
            <p:spPr bwMode="auto">
              <a:xfrm>
                <a:off x="6079472" y="4574654"/>
                <a:ext cx="26988" cy="15875"/>
              </a:xfrm>
              <a:custGeom>
                <a:avLst/>
                <a:gdLst>
                  <a:gd name="T0" fmla="*/ 0 w 17"/>
                  <a:gd name="T1" fmla="*/ 0 h 10"/>
                  <a:gd name="T2" fmla="*/ 23813 w 17"/>
                  <a:gd name="T3" fmla="*/ 0 h 10"/>
                  <a:gd name="T4" fmla="*/ 12700 w 17"/>
                  <a:gd name="T5" fmla="*/ 0 h 10"/>
                  <a:gd name="T6" fmla="*/ 12700 w 17"/>
                  <a:gd name="T7" fmla="*/ 15875 h 10"/>
                  <a:gd name="T8" fmla="*/ 1588 w 17"/>
                  <a:gd name="T9" fmla="*/ 15875 h 10"/>
                  <a:gd name="T10" fmla="*/ 26988 w 17"/>
                  <a:gd name="T11" fmla="*/ 15875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0" y="0"/>
                    </a:moveTo>
                    <a:lnTo>
                      <a:pt x="15" y="0"/>
                    </a:lnTo>
                    <a:lnTo>
                      <a:pt x="8" y="0"/>
                    </a:lnTo>
                    <a:lnTo>
                      <a:pt x="8" y="10"/>
                    </a:lnTo>
                    <a:lnTo>
                      <a:pt x="1" y="10"/>
                    </a:lnTo>
                    <a:lnTo>
                      <a:pt x="17" y="10"/>
                    </a:lnTo>
                  </a:path>
                </a:pathLst>
              </a:custGeom>
              <a:noFill/>
              <a:ln w="2">
                <a:solidFill>
                  <a:srgbClr val="FF9900"/>
                </a:solidFill>
                <a:round/>
                <a:headEnd/>
                <a:tailEnd/>
              </a:ln>
            </p:spPr>
            <p:txBody>
              <a:bodyPr/>
              <a:lstStyle/>
              <a:p>
                <a:endParaRPr lang="en-US"/>
              </a:p>
            </p:txBody>
          </p:sp>
          <p:sp>
            <p:nvSpPr>
              <p:cNvPr id="593" name="Freeform 7687"/>
              <p:cNvSpPr>
                <a:spLocks/>
              </p:cNvSpPr>
              <p:nvPr/>
            </p:nvSpPr>
            <p:spPr bwMode="auto">
              <a:xfrm>
                <a:off x="6095347" y="4590529"/>
                <a:ext cx="28575" cy="17463"/>
              </a:xfrm>
              <a:custGeom>
                <a:avLst/>
                <a:gdLst>
                  <a:gd name="T0" fmla="*/ 0 w 18"/>
                  <a:gd name="T1" fmla="*/ 0 h 11"/>
                  <a:gd name="T2" fmla="*/ 25400 w 18"/>
                  <a:gd name="T3" fmla="*/ 0 h 11"/>
                  <a:gd name="T4" fmla="*/ 14288 w 18"/>
                  <a:gd name="T5" fmla="*/ 0 h 11"/>
                  <a:gd name="T6" fmla="*/ 14288 w 18"/>
                  <a:gd name="T7" fmla="*/ 17463 h 11"/>
                  <a:gd name="T8" fmla="*/ 3175 w 18"/>
                  <a:gd name="T9" fmla="*/ 17463 h 11"/>
                  <a:gd name="T10" fmla="*/ 28575 w 18"/>
                  <a:gd name="T11" fmla="*/ 17463 h 11"/>
                  <a:gd name="T12" fmla="*/ 0 60000 65536"/>
                  <a:gd name="T13" fmla="*/ 0 60000 65536"/>
                  <a:gd name="T14" fmla="*/ 0 60000 65536"/>
                  <a:gd name="T15" fmla="*/ 0 60000 65536"/>
                  <a:gd name="T16" fmla="*/ 0 60000 65536"/>
                  <a:gd name="T17" fmla="*/ 0 60000 65536"/>
                  <a:gd name="T18" fmla="*/ 0 w 18"/>
                  <a:gd name="T19" fmla="*/ 0 h 11"/>
                  <a:gd name="T20" fmla="*/ 18 w 1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8" h="11">
                    <a:moveTo>
                      <a:pt x="0" y="0"/>
                    </a:moveTo>
                    <a:lnTo>
                      <a:pt x="16" y="0"/>
                    </a:lnTo>
                    <a:lnTo>
                      <a:pt x="9" y="0"/>
                    </a:lnTo>
                    <a:lnTo>
                      <a:pt x="9" y="11"/>
                    </a:lnTo>
                    <a:lnTo>
                      <a:pt x="2" y="11"/>
                    </a:lnTo>
                    <a:lnTo>
                      <a:pt x="18" y="11"/>
                    </a:lnTo>
                  </a:path>
                </a:pathLst>
              </a:custGeom>
              <a:noFill/>
              <a:ln w="2">
                <a:solidFill>
                  <a:srgbClr val="FF9900"/>
                </a:solidFill>
                <a:round/>
                <a:headEnd/>
                <a:tailEnd/>
              </a:ln>
            </p:spPr>
            <p:txBody>
              <a:bodyPr/>
              <a:lstStyle/>
              <a:p>
                <a:endParaRPr lang="en-US"/>
              </a:p>
            </p:txBody>
          </p:sp>
          <p:sp>
            <p:nvSpPr>
              <p:cNvPr id="594" name="Freeform 7688"/>
              <p:cNvSpPr>
                <a:spLocks/>
              </p:cNvSpPr>
              <p:nvPr/>
            </p:nvSpPr>
            <p:spPr bwMode="auto">
              <a:xfrm>
                <a:off x="6112809" y="4609579"/>
                <a:ext cx="26988" cy="20638"/>
              </a:xfrm>
              <a:custGeom>
                <a:avLst/>
                <a:gdLst>
                  <a:gd name="T0" fmla="*/ 0 w 17"/>
                  <a:gd name="T1" fmla="*/ 0 h 13"/>
                  <a:gd name="T2" fmla="*/ 23813 w 17"/>
                  <a:gd name="T3" fmla="*/ 0 h 13"/>
                  <a:gd name="T4" fmla="*/ 12700 w 17"/>
                  <a:gd name="T5" fmla="*/ 0 h 13"/>
                  <a:gd name="T6" fmla="*/ 12700 w 17"/>
                  <a:gd name="T7" fmla="*/ 20638 h 13"/>
                  <a:gd name="T8" fmla="*/ 1588 w 17"/>
                  <a:gd name="T9" fmla="*/ 20638 h 13"/>
                  <a:gd name="T10" fmla="*/ 26988 w 17"/>
                  <a:gd name="T11" fmla="*/ 20638 h 13"/>
                  <a:gd name="T12" fmla="*/ 0 60000 65536"/>
                  <a:gd name="T13" fmla="*/ 0 60000 65536"/>
                  <a:gd name="T14" fmla="*/ 0 60000 65536"/>
                  <a:gd name="T15" fmla="*/ 0 60000 65536"/>
                  <a:gd name="T16" fmla="*/ 0 60000 65536"/>
                  <a:gd name="T17" fmla="*/ 0 60000 65536"/>
                  <a:gd name="T18" fmla="*/ 0 w 17"/>
                  <a:gd name="T19" fmla="*/ 0 h 13"/>
                  <a:gd name="T20" fmla="*/ 17 w 1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7" h="13">
                    <a:moveTo>
                      <a:pt x="0" y="0"/>
                    </a:moveTo>
                    <a:lnTo>
                      <a:pt x="15" y="0"/>
                    </a:lnTo>
                    <a:lnTo>
                      <a:pt x="8" y="0"/>
                    </a:lnTo>
                    <a:lnTo>
                      <a:pt x="8" y="13"/>
                    </a:lnTo>
                    <a:lnTo>
                      <a:pt x="1" y="13"/>
                    </a:lnTo>
                    <a:lnTo>
                      <a:pt x="17" y="13"/>
                    </a:lnTo>
                  </a:path>
                </a:pathLst>
              </a:custGeom>
              <a:noFill/>
              <a:ln w="2">
                <a:solidFill>
                  <a:srgbClr val="FF9900"/>
                </a:solidFill>
                <a:round/>
                <a:headEnd/>
                <a:tailEnd/>
              </a:ln>
            </p:spPr>
            <p:txBody>
              <a:bodyPr/>
              <a:lstStyle/>
              <a:p>
                <a:endParaRPr lang="en-US"/>
              </a:p>
            </p:txBody>
          </p:sp>
          <p:sp>
            <p:nvSpPr>
              <p:cNvPr id="595" name="Freeform 7689"/>
              <p:cNvSpPr>
                <a:spLocks/>
              </p:cNvSpPr>
              <p:nvPr/>
            </p:nvSpPr>
            <p:spPr bwMode="auto">
              <a:xfrm>
                <a:off x="6128684" y="4623867"/>
                <a:ext cx="26988" cy="19050"/>
              </a:xfrm>
              <a:custGeom>
                <a:avLst/>
                <a:gdLst>
                  <a:gd name="T0" fmla="*/ 0 w 17"/>
                  <a:gd name="T1" fmla="*/ 0 h 12"/>
                  <a:gd name="T2" fmla="*/ 25400 w 17"/>
                  <a:gd name="T3" fmla="*/ 0 h 12"/>
                  <a:gd name="T4" fmla="*/ 14288 w 17"/>
                  <a:gd name="T5" fmla="*/ 0 h 12"/>
                  <a:gd name="T6" fmla="*/ 14288 w 17"/>
                  <a:gd name="T7" fmla="*/ 19050 h 12"/>
                  <a:gd name="T8" fmla="*/ 3175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6" y="0"/>
                    </a:lnTo>
                    <a:lnTo>
                      <a:pt x="9" y="0"/>
                    </a:lnTo>
                    <a:lnTo>
                      <a:pt x="9" y="12"/>
                    </a:lnTo>
                    <a:lnTo>
                      <a:pt x="2" y="12"/>
                    </a:lnTo>
                    <a:lnTo>
                      <a:pt x="17" y="12"/>
                    </a:lnTo>
                  </a:path>
                </a:pathLst>
              </a:custGeom>
              <a:noFill/>
              <a:ln w="2">
                <a:solidFill>
                  <a:srgbClr val="FF9900"/>
                </a:solidFill>
                <a:round/>
                <a:headEnd/>
                <a:tailEnd/>
              </a:ln>
            </p:spPr>
            <p:txBody>
              <a:bodyPr/>
              <a:lstStyle/>
              <a:p>
                <a:endParaRPr lang="en-US"/>
              </a:p>
            </p:txBody>
          </p:sp>
          <p:sp>
            <p:nvSpPr>
              <p:cNvPr id="596" name="Freeform 7690"/>
              <p:cNvSpPr>
                <a:spLocks/>
              </p:cNvSpPr>
              <p:nvPr/>
            </p:nvSpPr>
            <p:spPr bwMode="auto">
              <a:xfrm>
                <a:off x="6142972" y="4638154"/>
                <a:ext cx="26988" cy="19050"/>
              </a:xfrm>
              <a:custGeom>
                <a:avLst/>
                <a:gdLst>
                  <a:gd name="T0" fmla="*/ 0 w 17"/>
                  <a:gd name="T1" fmla="*/ 0 h 12"/>
                  <a:gd name="T2" fmla="*/ 23813 w 17"/>
                  <a:gd name="T3" fmla="*/ 0 h 12"/>
                  <a:gd name="T4" fmla="*/ 12700 w 17"/>
                  <a:gd name="T5" fmla="*/ 0 h 12"/>
                  <a:gd name="T6" fmla="*/ 12700 w 17"/>
                  <a:gd name="T7" fmla="*/ 19050 h 12"/>
                  <a:gd name="T8" fmla="*/ 1588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5" y="0"/>
                    </a:lnTo>
                    <a:lnTo>
                      <a:pt x="8" y="0"/>
                    </a:lnTo>
                    <a:lnTo>
                      <a:pt x="8" y="12"/>
                    </a:lnTo>
                    <a:lnTo>
                      <a:pt x="1" y="12"/>
                    </a:lnTo>
                    <a:lnTo>
                      <a:pt x="17" y="12"/>
                    </a:lnTo>
                  </a:path>
                </a:pathLst>
              </a:custGeom>
              <a:noFill/>
              <a:ln w="2">
                <a:solidFill>
                  <a:srgbClr val="FF9900"/>
                </a:solidFill>
                <a:round/>
                <a:headEnd/>
                <a:tailEnd/>
              </a:ln>
            </p:spPr>
            <p:txBody>
              <a:bodyPr/>
              <a:lstStyle/>
              <a:p>
                <a:endParaRPr lang="en-US"/>
              </a:p>
            </p:txBody>
          </p:sp>
          <p:sp>
            <p:nvSpPr>
              <p:cNvPr id="597" name="Freeform 7691"/>
              <p:cNvSpPr>
                <a:spLocks/>
              </p:cNvSpPr>
              <p:nvPr/>
            </p:nvSpPr>
            <p:spPr bwMode="auto">
              <a:xfrm>
                <a:off x="6158847" y="4654029"/>
                <a:ext cx="28575" cy="20638"/>
              </a:xfrm>
              <a:custGeom>
                <a:avLst/>
                <a:gdLst>
                  <a:gd name="T0" fmla="*/ 0 w 18"/>
                  <a:gd name="T1" fmla="*/ 0 h 13"/>
                  <a:gd name="T2" fmla="*/ 25400 w 18"/>
                  <a:gd name="T3" fmla="*/ 0 h 13"/>
                  <a:gd name="T4" fmla="*/ 14288 w 18"/>
                  <a:gd name="T5" fmla="*/ 0 h 13"/>
                  <a:gd name="T6" fmla="*/ 14288 w 18"/>
                  <a:gd name="T7" fmla="*/ 20638 h 13"/>
                  <a:gd name="T8" fmla="*/ 3175 w 18"/>
                  <a:gd name="T9" fmla="*/ 20638 h 13"/>
                  <a:gd name="T10" fmla="*/ 28575 w 18"/>
                  <a:gd name="T11" fmla="*/ 20638 h 13"/>
                  <a:gd name="T12" fmla="*/ 0 60000 65536"/>
                  <a:gd name="T13" fmla="*/ 0 60000 65536"/>
                  <a:gd name="T14" fmla="*/ 0 60000 65536"/>
                  <a:gd name="T15" fmla="*/ 0 60000 65536"/>
                  <a:gd name="T16" fmla="*/ 0 60000 65536"/>
                  <a:gd name="T17" fmla="*/ 0 60000 65536"/>
                  <a:gd name="T18" fmla="*/ 0 w 18"/>
                  <a:gd name="T19" fmla="*/ 0 h 13"/>
                  <a:gd name="T20" fmla="*/ 18 w 18"/>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8" h="13">
                    <a:moveTo>
                      <a:pt x="0" y="0"/>
                    </a:moveTo>
                    <a:lnTo>
                      <a:pt x="16" y="0"/>
                    </a:lnTo>
                    <a:lnTo>
                      <a:pt x="9" y="0"/>
                    </a:lnTo>
                    <a:lnTo>
                      <a:pt x="9" y="13"/>
                    </a:lnTo>
                    <a:lnTo>
                      <a:pt x="2" y="13"/>
                    </a:lnTo>
                    <a:lnTo>
                      <a:pt x="18" y="13"/>
                    </a:lnTo>
                  </a:path>
                </a:pathLst>
              </a:custGeom>
              <a:noFill/>
              <a:ln w="2">
                <a:solidFill>
                  <a:srgbClr val="FF9900"/>
                </a:solidFill>
                <a:round/>
                <a:headEnd/>
                <a:tailEnd/>
              </a:ln>
            </p:spPr>
            <p:txBody>
              <a:bodyPr/>
              <a:lstStyle/>
              <a:p>
                <a:endParaRPr lang="en-US"/>
              </a:p>
            </p:txBody>
          </p:sp>
          <p:sp>
            <p:nvSpPr>
              <p:cNvPr id="598" name="Freeform 7692"/>
              <p:cNvSpPr>
                <a:spLocks/>
              </p:cNvSpPr>
              <p:nvPr/>
            </p:nvSpPr>
            <p:spPr bwMode="auto">
              <a:xfrm>
                <a:off x="6176309" y="4668317"/>
                <a:ext cx="26988" cy="19050"/>
              </a:xfrm>
              <a:custGeom>
                <a:avLst/>
                <a:gdLst>
                  <a:gd name="T0" fmla="*/ 0 w 17"/>
                  <a:gd name="T1" fmla="*/ 0 h 12"/>
                  <a:gd name="T2" fmla="*/ 23813 w 17"/>
                  <a:gd name="T3" fmla="*/ 0 h 12"/>
                  <a:gd name="T4" fmla="*/ 12700 w 17"/>
                  <a:gd name="T5" fmla="*/ 0 h 12"/>
                  <a:gd name="T6" fmla="*/ 12700 w 17"/>
                  <a:gd name="T7" fmla="*/ 19050 h 12"/>
                  <a:gd name="T8" fmla="*/ 1588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5" y="0"/>
                    </a:lnTo>
                    <a:lnTo>
                      <a:pt x="8" y="0"/>
                    </a:lnTo>
                    <a:lnTo>
                      <a:pt x="8" y="12"/>
                    </a:lnTo>
                    <a:lnTo>
                      <a:pt x="1" y="12"/>
                    </a:lnTo>
                    <a:lnTo>
                      <a:pt x="17" y="12"/>
                    </a:lnTo>
                  </a:path>
                </a:pathLst>
              </a:custGeom>
              <a:noFill/>
              <a:ln w="2">
                <a:solidFill>
                  <a:srgbClr val="FF9900"/>
                </a:solidFill>
                <a:round/>
                <a:headEnd/>
                <a:tailEnd/>
              </a:ln>
            </p:spPr>
            <p:txBody>
              <a:bodyPr/>
              <a:lstStyle/>
              <a:p>
                <a:endParaRPr lang="en-US"/>
              </a:p>
            </p:txBody>
          </p:sp>
          <p:sp>
            <p:nvSpPr>
              <p:cNvPr id="599" name="Freeform 7693"/>
              <p:cNvSpPr>
                <a:spLocks/>
              </p:cNvSpPr>
              <p:nvPr/>
            </p:nvSpPr>
            <p:spPr bwMode="auto">
              <a:xfrm>
                <a:off x="6192184" y="4676254"/>
                <a:ext cx="28575" cy="20638"/>
              </a:xfrm>
              <a:custGeom>
                <a:avLst/>
                <a:gdLst>
                  <a:gd name="T0" fmla="*/ 0 w 18"/>
                  <a:gd name="T1" fmla="*/ 0 h 13"/>
                  <a:gd name="T2" fmla="*/ 25400 w 18"/>
                  <a:gd name="T3" fmla="*/ 0 h 13"/>
                  <a:gd name="T4" fmla="*/ 14288 w 18"/>
                  <a:gd name="T5" fmla="*/ 0 h 13"/>
                  <a:gd name="T6" fmla="*/ 14288 w 18"/>
                  <a:gd name="T7" fmla="*/ 20638 h 13"/>
                  <a:gd name="T8" fmla="*/ 3175 w 18"/>
                  <a:gd name="T9" fmla="*/ 20638 h 13"/>
                  <a:gd name="T10" fmla="*/ 28575 w 18"/>
                  <a:gd name="T11" fmla="*/ 20638 h 13"/>
                  <a:gd name="T12" fmla="*/ 0 60000 65536"/>
                  <a:gd name="T13" fmla="*/ 0 60000 65536"/>
                  <a:gd name="T14" fmla="*/ 0 60000 65536"/>
                  <a:gd name="T15" fmla="*/ 0 60000 65536"/>
                  <a:gd name="T16" fmla="*/ 0 60000 65536"/>
                  <a:gd name="T17" fmla="*/ 0 60000 65536"/>
                  <a:gd name="T18" fmla="*/ 0 w 18"/>
                  <a:gd name="T19" fmla="*/ 0 h 13"/>
                  <a:gd name="T20" fmla="*/ 18 w 18"/>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8" h="13">
                    <a:moveTo>
                      <a:pt x="0" y="0"/>
                    </a:moveTo>
                    <a:lnTo>
                      <a:pt x="16" y="0"/>
                    </a:lnTo>
                    <a:lnTo>
                      <a:pt x="9" y="0"/>
                    </a:lnTo>
                    <a:lnTo>
                      <a:pt x="9" y="13"/>
                    </a:lnTo>
                    <a:lnTo>
                      <a:pt x="2" y="13"/>
                    </a:lnTo>
                    <a:lnTo>
                      <a:pt x="18" y="13"/>
                    </a:lnTo>
                  </a:path>
                </a:pathLst>
              </a:custGeom>
              <a:noFill/>
              <a:ln w="2">
                <a:solidFill>
                  <a:srgbClr val="FF9900"/>
                </a:solidFill>
                <a:round/>
                <a:headEnd/>
                <a:tailEnd/>
              </a:ln>
            </p:spPr>
            <p:txBody>
              <a:bodyPr/>
              <a:lstStyle/>
              <a:p>
                <a:endParaRPr lang="en-US"/>
              </a:p>
            </p:txBody>
          </p:sp>
          <p:sp>
            <p:nvSpPr>
              <p:cNvPr id="600" name="Freeform 7694"/>
              <p:cNvSpPr>
                <a:spLocks/>
              </p:cNvSpPr>
              <p:nvPr/>
            </p:nvSpPr>
            <p:spPr bwMode="auto">
              <a:xfrm>
                <a:off x="6209647" y="4693717"/>
                <a:ext cx="26988" cy="19050"/>
              </a:xfrm>
              <a:custGeom>
                <a:avLst/>
                <a:gdLst>
                  <a:gd name="T0" fmla="*/ 0 w 17"/>
                  <a:gd name="T1" fmla="*/ 0 h 12"/>
                  <a:gd name="T2" fmla="*/ 23813 w 17"/>
                  <a:gd name="T3" fmla="*/ 0 h 12"/>
                  <a:gd name="T4" fmla="*/ 12700 w 17"/>
                  <a:gd name="T5" fmla="*/ 0 h 12"/>
                  <a:gd name="T6" fmla="*/ 12700 w 17"/>
                  <a:gd name="T7" fmla="*/ 19050 h 12"/>
                  <a:gd name="T8" fmla="*/ 1588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5" y="0"/>
                    </a:lnTo>
                    <a:lnTo>
                      <a:pt x="8" y="0"/>
                    </a:lnTo>
                    <a:lnTo>
                      <a:pt x="8" y="12"/>
                    </a:lnTo>
                    <a:lnTo>
                      <a:pt x="1" y="12"/>
                    </a:lnTo>
                    <a:lnTo>
                      <a:pt x="17" y="12"/>
                    </a:lnTo>
                  </a:path>
                </a:pathLst>
              </a:custGeom>
              <a:noFill/>
              <a:ln w="2">
                <a:solidFill>
                  <a:srgbClr val="FF9900"/>
                </a:solidFill>
                <a:round/>
                <a:headEnd/>
                <a:tailEnd/>
              </a:ln>
            </p:spPr>
            <p:txBody>
              <a:bodyPr/>
              <a:lstStyle/>
              <a:p>
                <a:endParaRPr lang="en-US"/>
              </a:p>
            </p:txBody>
          </p:sp>
          <p:sp>
            <p:nvSpPr>
              <p:cNvPr id="601" name="Freeform 7695"/>
              <p:cNvSpPr>
                <a:spLocks/>
              </p:cNvSpPr>
              <p:nvPr/>
            </p:nvSpPr>
            <p:spPr bwMode="auto">
              <a:xfrm>
                <a:off x="6222347" y="4708004"/>
                <a:ext cx="28575" cy="19050"/>
              </a:xfrm>
              <a:custGeom>
                <a:avLst/>
                <a:gdLst>
                  <a:gd name="T0" fmla="*/ 0 w 18"/>
                  <a:gd name="T1" fmla="*/ 0 h 12"/>
                  <a:gd name="T2" fmla="*/ 25400 w 18"/>
                  <a:gd name="T3" fmla="*/ 0 h 12"/>
                  <a:gd name="T4" fmla="*/ 14288 w 18"/>
                  <a:gd name="T5" fmla="*/ 0 h 12"/>
                  <a:gd name="T6" fmla="*/ 14288 w 18"/>
                  <a:gd name="T7" fmla="*/ 19050 h 12"/>
                  <a:gd name="T8" fmla="*/ 3175 w 18"/>
                  <a:gd name="T9" fmla="*/ 19050 h 12"/>
                  <a:gd name="T10" fmla="*/ 28575 w 18"/>
                  <a:gd name="T11" fmla="*/ 19050 h 12"/>
                  <a:gd name="T12" fmla="*/ 0 60000 65536"/>
                  <a:gd name="T13" fmla="*/ 0 60000 65536"/>
                  <a:gd name="T14" fmla="*/ 0 60000 65536"/>
                  <a:gd name="T15" fmla="*/ 0 60000 65536"/>
                  <a:gd name="T16" fmla="*/ 0 60000 65536"/>
                  <a:gd name="T17" fmla="*/ 0 60000 65536"/>
                  <a:gd name="T18" fmla="*/ 0 w 18"/>
                  <a:gd name="T19" fmla="*/ 0 h 12"/>
                  <a:gd name="T20" fmla="*/ 18 w 1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8" h="12">
                    <a:moveTo>
                      <a:pt x="0" y="0"/>
                    </a:moveTo>
                    <a:lnTo>
                      <a:pt x="16" y="0"/>
                    </a:lnTo>
                    <a:lnTo>
                      <a:pt x="9" y="0"/>
                    </a:lnTo>
                    <a:lnTo>
                      <a:pt x="9" y="12"/>
                    </a:lnTo>
                    <a:lnTo>
                      <a:pt x="2" y="12"/>
                    </a:lnTo>
                    <a:lnTo>
                      <a:pt x="18" y="12"/>
                    </a:lnTo>
                  </a:path>
                </a:pathLst>
              </a:custGeom>
              <a:noFill/>
              <a:ln w="2">
                <a:solidFill>
                  <a:srgbClr val="FF9900"/>
                </a:solidFill>
                <a:round/>
                <a:headEnd/>
                <a:tailEnd/>
              </a:ln>
            </p:spPr>
            <p:txBody>
              <a:bodyPr/>
              <a:lstStyle/>
              <a:p>
                <a:endParaRPr lang="en-US"/>
              </a:p>
            </p:txBody>
          </p:sp>
          <p:sp>
            <p:nvSpPr>
              <p:cNvPr id="602" name="Freeform 7696"/>
              <p:cNvSpPr>
                <a:spLocks/>
              </p:cNvSpPr>
              <p:nvPr/>
            </p:nvSpPr>
            <p:spPr bwMode="auto">
              <a:xfrm>
                <a:off x="6239809" y="4715942"/>
                <a:ext cx="26988" cy="19050"/>
              </a:xfrm>
              <a:custGeom>
                <a:avLst/>
                <a:gdLst>
                  <a:gd name="T0" fmla="*/ 0 w 17"/>
                  <a:gd name="T1" fmla="*/ 0 h 12"/>
                  <a:gd name="T2" fmla="*/ 25400 w 17"/>
                  <a:gd name="T3" fmla="*/ 0 h 12"/>
                  <a:gd name="T4" fmla="*/ 14288 w 17"/>
                  <a:gd name="T5" fmla="*/ 0 h 12"/>
                  <a:gd name="T6" fmla="*/ 14288 w 17"/>
                  <a:gd name="T7" fmla="*/ 19050 h 12"/>
                  <a:gd name="T8" fmla="*/ 3175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6" y="0"/>
                    </a:lnTo>
                    <a:lnTo>
                      <a:pt x="9" y="0"/>
                    </a:lnTo>
                    <a:lnTo>
                      <a:pt x="9" y="12"/>
                    </a:lnTo>
                    <a:lnTo>
                      <a:pt x="2" y="12"/>
                    </a:lnTo>
                    <a:lnTo>
                      <a:pt x="17" y="12"/>
                    </a:lnTo>
                  </a:path>
                </a:pathLst>
              </a:custGeom>
              <a:noFill/>
              <a:ln w="2">
                <a:solidFill>
                  <a:srgbClr val="FF9900"/>
                </a:solidFill>
                <a:round/>
                <a:headEnd/>
                <a:tailEnd/>
              </a:ln>
            </p:spPr>
            <p:txBody>
              <a:bodyPr/>
              <a:lstStyle/>
              <a:p>
                <a:endParaRPr lang="en-US"/>
              </a:p>
            </p:txBody>
          </p:sp>
          <p:sp>
            <p:nvSpPr>
              <p:cNvPr id="603" name="Freeform 7697"/>
              <p:cNvSpPr>
                <a:spLocks/>
              </p:cNvSpPr>
              <p:nvPr/>
            </p:nvSpPr>
            <p:spPr bwMode="auto">
              <a:xfrm>
                <a:off x="6255684" y="4727054"/>
                <a:ext cx="28575" cy="19050"/>
              </a:xfrm>
              <a:custGeom>
                <a:avLst/>
                <a:gdLst>
                  <a:gd name="T0" fmla="*/ 0 w 18"/>
                  <a:gd name="T1" fmla="*/ 0 h 12"/>
                  <a:gd name="T2" fmla="*/ 25400 w 18"/>
                  <a:gd name="T3" fmla="*/ 0 h 12"/>
                  <a:gd name="T4" fmla="*/ 14288 w 18"/>
                  <a:gd name="T5" fmla="*/ 0 h 12"/>
                  <a:gd name="T6" fmla="*/ 14288 w 18"/>
                  <a:gd name="T7" fmla="*/ 19050 h 12"/>
                  <a:gd name="T8" fmla="*/ 3175 w 18"/>
                  <a:gd name="T9" fmla="*/ 19050 h 12"/>
                  <a:gd name="T10" fmla="*/ 28575 w 18"/>
                  <a:gd name="T11" fmla="*/ 19050 h 12"/>
                  <a:gd name="T12" fmla="*/ 0 60000 65536"/>
                  <a:gd name="T13" fmla="*/ 0 60000 65536"/>
                  <a:gd name="T14" fmla="*/ 0 60000 65536"/>
                  <a:gd name="T15" fmla="*/ 0 60000 65536"/>
                  <a:gd name="T16" fmla="*/ 0 60000 65536"/>
                  <a:gd name="T17" fmla="*/ 0 60000 65536"/>
                  <a:gd name="T18" fmla="*/ 0 w 18"/>
                  <a:gd name="T19" fmla="*/ 0 h 12"/>
                  <a:gd name="T20" fmla="*/ 18 w 1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8" h="12">
                    <a:moveTo>
                      <a:pt x="0" y="0"/>
                    </a:moveTo>
                    <a:lnTo>
                      <a:pt x="16" y="0"/>
                    </a:lnTo>
                    <a:lnTo>
                      <a:pt x="9" y="0"/>
                    </a:lnTo>
                    <a:lnTo>
                      <a:pt x="9" y="12"/>
                    </a:lnTo>
                    <a:lnTo>
                      <a:pt x="2" y="12"/>
                    </a:lnTo>
                    <a:lnTo>
                      <a:pt x="18" y="12"/>
                    </a:lnTo>
                  </a:path>
                </a:pathLst>
              </a:custGeom>
              <a:noFill/>
              <a:ln w="2">
                <a:solidFill>
                  <a:srgbClr val="FF9900"/>
                </a:solidFill>
                <a:round/>
                <a:headEnd/>
                <a:tailEnd/>
              </a:ln>
            </p:spPr>
            <p:txBody>
              <a:bodyPr/>
              <a:lstStyle/>
              <a:p>
                <a:endParaRPr lang="en-US"/>
              </a:p>
            </p:txBody>
          </p:sp>
          <p:sp>
            <p:nvSpPr>
              <p:cNvPr id="604" name="Freeform 7698"/>
              <p:cNvSpPr>
                <a:spLocks/>
              </p:cNvSpPr>
              <p:nvPr/>
            </p:nvSpPr>
            <p:spPr bwMode="auto">
              <a:xfrm>
                <a:off x="6273147" y="4738167"/>
                <a:ext cx="26988" cy="19050"/>
              </a:xfrm>
              <a:custGeom>
                <a:avLst/>
                <a:gdLst>
                  <a:gd name="T0" fmla="*/ 0 w 17"/>
                  <a:gd name="T1" fmla="*/ 0 h 12"/>
                  <a:gd name="T2" fmla="*/ 23813 w 17"/>
                  <a:gd name="T3" fmla="*/ 0 h 12"/>
                  <a:gd name="T4" fmla="*/ 14288 w 17"/>
                  <a:gd name="T5" fmla="*/ 0 h 12"/>
                  <a:gd name="T6" fmla="*/ 14288 w 17"/>
                  <a:gd name="T7" fmla="*/ 19050 h 12"/>
                  <a:gd name="T8" fmla="*/ 3175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5" y="0"/>
                    </a:lnTo>
                    <a:lnTo>
                      <a:pt x="9" y="0"/>
                    </a:lnTo>
                    <a:lnTo>
                      <a:pt x="9" y="12"/>
                    </a:lnTo>
                    <a:lnTo>
                      <a:pt x="2" y="12"/>
                    </a:lnTo>
                    <a:lnTo>
                      <a:pt x="17" y="12"/>
                    </a:lnTo>
                  </a:path>
                </a:pathLst>
              </a:custGeom>
              <a:noFill/>
              <a:ln w="2">
                <a:solidFill>
                  <a:srgbClr val="FF9900"/>
                </a:solidFill>
                <a:round/>
                <a:headEnd/>
                <a:tailEnd/>
              </a:ln>
            </p:spPr>
            <p:txBody>
              <a:bodyPr/>
              <a:lstStyle/>
              <a:p>
                <a:endParaRPr lang="en-US"/>
              </a:p>
            </p:txBody>
          </p:sp>
          <p:sp>
            <p:nvSpPr>
              <p:cNvPr id="605" name="Freeform 7699"/>
              <p:cNvSpPr>
                <a:spLocks/>
              </p:cNvSpPr>
              <p:nvPr/>
            </p:nvSpPr>
            <p:spPr bwMode="auto">
              <a:xfrm>
                <a:off x="6287434" y="4749279"/>
                <a:ext cx="26988" cy="19050"/>
              </a:xfrm>
              <a:custGeom>
                <a:avLst/>
                <a:gdLst>
                  <a:gd name="T0" fmla="*/ 0 w 17"/>
                  <a:gd name="T1" fmla="*/ 0 h 12"/>
                  <a:gd name="T2" fmla="*/ 23813 w 17"/>
                  <a:gd name="T3" fmla="*/ 0 h 12"/>
                  <a:gd name="T4" fmla="*/ 12700 w 17"/>
                  <a:gd name="T5" fmla="*/ 0 h 12"/>
                  <a:gd name="T6" fmla="*/ 12700 w 17"/>
                  <a:gd name="T7" fmla="*/ 19050 h 12"/>
                  <a:gd name="T8" fmla="*/ 1588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5" y="0"/>
                    </a:lnTo>
                    <a:lnTo>
                      <a:pt x="8" y="0"/>
                    </a:lnTo>
                    <a:lnTo>
                      <a:pt x="8" y="12"/>
                    </a:lnTo>
                    <a:lnTo>
                      <a:pt x="1" y="12"/>
                    </a:lnTo>
                    <a:lnTo>
                      <a:pt x="17" y="12"/>
                    </a:lnTo>
                  </a:path>
                </a:pathLst>
              </a:custGeom>
              <a:noFill/>
              <a:ln w="2">
                <a:solidFill>
                  <a:srgbClr val="FF9900"/>
                </a:solidFill>
                <a:round/>
                <a:headEnd/>
                <a:tailEnd/>
              </a:ln>
            </p:spPr>
            <p:txBody>
              <a:bodyPr/>
              <a:lstStyle/>
              <a:p>
                <a:endParaRPr lang="en-US"/>
              </a:p>
            </p:txBody>
          </p:sp>
          <p:sp>
            <p:nvSpPr>
              <p:cNvPr id="606" name="Freeform 7700"/>
              <p:cNvSpPr>
                <a:spLocks/>
              </p:cNvSpPr>
              <p:nvPr/>
            </p:nvSpPr>
            <p:spPr bwMode="auto">
              <a:xfrm>
                <a:off x="6303309" y="4754042"/>
                <a:ext cx="26988" cy="19050"/>
              </a:xfrm>
              <a:custGeom>
                <a:avLst/>
                <a:gdLst>
                  <a:gd name="T0" fmla="*/ 0 w 17"/>
                  <a:gd name="T1" fmla="*/ 0 h 12"/>
                  <a:gd name="T2" fmla="*/ 25400 w 17"/>
                  <a:gd name="T3" fmla="*/ 0 h 12"/>
                  <a:gd name="T4" fmla="*/ 14288 w 17"/>
                  <a:gd name="T5" fmla="*/ 0 h 12"/>
                  <a:gd name="T6" fmla="*/ 14288 w 17"/>
                  <a:gd name="T7" fmla="*/ 19050 h 12"/>
                  <a:gd name="T8" fmla="*/ 3175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6" y="0"/>
                    </a:lnTo>
                    <a:lnTo>
                      <a:pt x="9" y="0"/>
                    </a:lnTo>
                    <a:lnTo>
                      <a:pt x="9" y="12"/>
                    </a:lnTo>
                    <a:lnTo>
                      <a:pt x="2" y="12"/>
                    </a:lnTo>
                    <a:lnTo>
                      <a:pt x="17" y="12"/>
                    </a:lnTo>
                  </a:path>
                </a:pathLst>
              </a:custGeom>
              <a:noFill/>
              <a:ln w="2">
                <a:solidFill>
                  <a:srgbClr val="FF9900"/>
                </a:solidFill>
                <a:round/>
                <a:headEnd/>
                <a:tailEnd/>
              </a:ln>
            </p:spPr>
            <p:txBody>
              <a:bodyPr/>
              <a:lstStyle/>
              <a:p>
                <a:endParaRPr lang="en-US"/>
              </a:p>
            </p:txBody>
          </p:sp>
          <p:sp>
            <p:nvSpPr>
              <p:cNvPr id="607" name="Freeform 7701"/>
              <p:cNvSpPr>
                <a:spLocks/>
              </p:cNvSpPr>
              <p:nvPr/>
            </p:nvSpPr>
            <p:spPr bwMode="auto">
              <a:xfrm>
                <a:off x="6319184" y="4768329"/>
                <a:ext cx="28575" cy="19050"/>
              </a:xfrm>
              <a:custGeom>
                <a:avLst/>
                <a:gdLst>
                  <a:gd name="T0" fmla="*/ 0 w 18"/>
                  <a:gd name="T1" fmla="*/ 0 h 12"/>
                  <a:gd name="T2" fmla="*/ 25400 w 18"/>
                  <a:gd name="T3" fmla="*/ 0 h 12"/>
                  <a:gd name="T4" fmla="*/ 14288 w 18"/>
                  <a:gd name="T5" fmla="*/ 0 h 12"/>
                  <a:gd name="T6" fmla="*/ 14288 w 18"/>
                  <a:gd name="T7" fmla="*/ 19050 h 12"/>
                  <a:gd name="T8" fmla="*/ 3175 w 18"/>
                  <a:gd name="T9" fmla="*/ 19050 h 12"/>
                  <a:gd name="T10" fmla="*/ 28575 w 18"/>
                  <a:gd name="T11" fmla="*/ 19050 h 12"/>
                  <a:gd name="T12" fmla="*/ 0 60000 65536"/>
                  <a:gd name="T13" fmla="*/ 0 60000 65536"/>
                  <a:gd name="T14" fmla="*/ 0 60000 65536"/>
                  <a:gd name="T15" fmla="*/ 0 60000 65536"/>
                  <a:gd name="T16" fmla="*/ 0 60000 65536"/>
                  <a:gd name="T17" fmla="*/ 0 60000 65536"/>
                  <a:gd name="T18" fmla="*/ 0 w 18"/>
                  <a:gd name="T19" fmla="*/ 0 h 12"/>
                  <a:gd name="T20" fmla="*/ 18 w 1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8" h="12">
                    <a:moveTo>
                      <a:pt x="0" y="0"/>
                    </a:moveTo>
                    <a:lnTo>
                      <a:pt x="16" y="0"/>
                    </a:lnTo>
                    <a:lnTo>
                      <a:pt x="9" y="0"/>
                    </a:lnTo>
                    <a:lnTo>
                      <a:pt x="9" y="12"/>
                    </a:lnTo>
                    <a:lnTo>
                      <a:pt x="2" y="12"/>
                    </a:lnTo>
                    <a:lnTo>
                      <a:pt x="18" y="12"/>
                    </a:lnTo>
                  </a:path>
                </a:pathLst>
              </a:custGeom>
              <a:noFill/>
              <a:ln w="2">
                <a:solidFill>
                  <a:srgbClr val="FF9900"/>
                </a:solidFill>
                <a:round/>
                <a:headEnd/>
                <a:tailEnd/>
              </a:ln>
            </p:spPr>
            <p:txBody>
              <a:bodyPr/>
              <a:lstStyle/>
              <a:p>
                <a:endParaRPr lang="en-US"/>
              </a:p>
            </p:txBody>
          </p:sp>
          <p:sp>
            <p:nvSpPr>
              <p:cNvPr id="608" name="Freeform 7702"/>
              <p:cNvSpPr>
                <a:spLocks/>
              </p:cNvSpPr>
              <p:nvPr/>
            </p:nvSpPr>
            <p:spPr bwMode="auto">
              <a:xfrm>
                <a:off x="6336647" y="4771504"/>
                <a:ext cx="26988" cy="19050"/>
              </a:xfrm>
              <a:custGeom>
                <a:avLst/>
                <a:gdLst>
                  <a:gd name="T0" fmla="*/ 0 w 17"/>
                  <a:gd name="T1" fmla="*/ 0 h 12"/>
                  <a:gd name="T2" fmla="*/ 25400 w 17"/>
                  <a:gd name="T3" fmla="*/ 0 h 12"/>
                  <a:gd name="T4" fmla="*/ 14288 w 17"/>
                  <a:gd name="T5" fmla="*/ 0 h 12"/>
                  <a:gd name="T6" fmla="*/ 14288 w 17"/>
                  <a:gd name="T7" fmla="*/ 19050 h 12"/>
                  <a:gd name="T8" fmla="*/ 3175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6" y="0"/>
                    </a:lnTo>
                    <a:lnTo>
                      <a:pt x="9" y="0"/>
                    </a:lnTo>
                    <a:lnTo>
                      <a:pt x="9" y="12"/>
                    </a:lnTo>
                    <a:lnTo>
                      <a:pt x="2" y="12"/>
                    </a:lnTo>
                    <a:lnTo>
                      <a:pt x="17" y="12"/>
                    </a:lnTo>
                  </a:path>
                </a:pathLst>
              </a:custGeom>
              <a:noFill/>
              <a:ln w="2">
                <a:solidFill>
                  <a:srgbClr val="FF9900"/>
                </a:solidFill>
                <a:round/>
                <a:headEnd/>
                <a:tailEnd/>
              </a:ln>
            </p:spPr>
            <p:txBody>
              <a:bodyPr/>
              <a:lstStyle/>
              <a:p>
                <a:endParaRPr lang="en-US"/>
              </a:p>
            </p:txBody>
          </p:sp>
          <p:sp>
            <p:nvSpPr>
              <p:cNvPr id="609" name="Freeform 7703"/>
              <p:cNvSpPr>
                <a:spLocks/>
              </p:cNvSpPr>
              <p:nvPr/>
            </p:nvSpPr>
            <p:spPr bwMode="auto">
              <a:xfrm>
                <a:off x="6350934" y="4776267"/>
                <a:ext cx="26988" cy="19050"/>
              </a:xfrm>
              <a:custGeom>
                <a:avLst/>
                <a:gdLst>
                  <a:gd name="T0" fmla="*/ 0 w 17"/>
                  <a:gd name="T1" fmla="*/ 0 h 12"/>
                  <a:gd name="T2" fmla="*/ 23813 w 17"/>
                  <a:gd name="T3" fmla="*/ 0 h 12"/>
                  <a:gd name="T4" fmla="*/ 12700 w 17"/>
                  <a:gd name="T5" fmla="*/ 0 h 12"/>
                  <a:gd name="T6" fmla="*/ 12700 w 17"/>
                  <a:gd name="T7" fmla="*/ 19050 h 12"/>
                  <a:gd name="T8" fmla="*/ 1588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5" y="0"/>
                    </a:lnTo>
                    <a:lnTo>
                      <a:pt x="8" y="0"/>
                    </a:lnTo>
                    <a:lnTo>
                      <a:pt x="8" y="12"/>
                    </a:lnTo>
                    <a:lnTo>
                      <a:pt x="1" y="12"/>
                    </a:lnTo>
                    <a:lnTo>
                      <a:pt x="17" y="12"/>
                    </a:lnTo>
                  </a:path>
                </a:pathLst>
              </a:custGeom>
              <a:noFill/>
              <a:ln w="2">
                <a:solidFill>
                  <a:srgbClr val="FF9900"/>
                </a:solidFill>
                <a:round/>
                <a:headEnd/>
                <a:tailEnd/>
              </a:ln>
            </p:spPr>
            <p:txBody>
              <a:bodyPr/>
              <a:lstStyle/>
              <a:p>
                <a:endParaRPr lang="en-US"/>
              </a:p>
            </p:txBody>
          </p:sp>
          <p:sp>
            <p:nvSpPr>
              <p:cNvPr id="610" name="Freeform 7704"/>
              <p:cNvSpPr>
                <a:spLocks/>
              </p:cNvSpPr>
              <p:nvPr/>
            </p:nvSpPr>
            <p:spPr bwMode="auto">
              <a:xfrm>
                <a:off x="6366809" y="4790554"/>
                <a:ext cx="28575" cy="19050"/>
              </a:xfrm>
              <a:custGeom>
                <a:avLst/>
                <a:gdLst>
                  <a:gd name="T0" fmla="*/ 0 w 18"/>
                  <a:gd name="T1" fmla="*/ 0 h 12"/>
                  <a:gd name="T2" fmla="*/ 25400 w 18"/>
                  <a:gd name="T3" fmla="*/ 0 h 12"/>
                  <a:gd name="T4" fmla="*/ 14288 w 18"/>
                  <a:gd name="T5" fmla="*/ 0 h 12"/>
                  <a:gd name="T6" fmla="*/ 14288 w 18"/>
                  <a:gd name="T7" fmla="*/ 19050 h 12"/>
                  <a:gd name="T8" fmla="*/ 3175 w 18"/>
                  <a:gd name="T9" fmla="*/ 19050 h 12"/>
                  <a:gd name="T10" fmla="*/ 28575 w 18"/>
                  <a:gd name="T11" fmla="*/ 19050 h 12"/>
                  <a:gd name="T12" fmla="*/ 0 60000 65536"/>
                  <a:gd name="T13" fmla="*/ 0 60000 65536"/>
                  <a:gd name="T14" fmla="*/ 0 60000 65536"/>
                  <a:gd name="T15" fmla="*/ 0 60000 65536"/>
                  <a:gd name="T16" fmla="*/ 0 60000 65536"/>
                  <a:gd name="T17" fmla="*/ 0 60000 65536"/>
                  <a:gd name="T18" fmla="*/ 0 w 18"/>
                  <a:gd name="T19" fmla="*/ 0 h 12"/>
                  <a:gd name="T20" fmla="*/ 18 w 1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8" h="12">
                    <a:moveTo>
                      <a:pt x="0" y="0"/>
                    </a:moveTo>
                    <a:lnTo>
                      <a:pt x="16" y="0"/>
                    </a:lnTo>
                    <a:lnTo>
                      <a:pt x="9" y="0"/>
                    </a:lnTo>
                    <a:lnTo>
                      <a:pt x="9" y="12"/>
                    </a:lnTo>
                    <a:lnTo>
                      <a:pt x="2" y="12"/>
                    </a:lnTo>
                    <a:lnTo>
                      <a:pt x="18" y="12"/>
                    </a:lnTo>
                  </a:path>
                </a:pathLst>
              </a:custGeom>
              <a:noFill/>
              <a:ln w="2">
                <a:solidFill>
                  <a:srgbClr val="FF9900"/>
                </a:solidFill>
                <a:round/>
                <a:headEnd/>
                <a:tailEnd/>
              </a:ln>
            </p:spPr>
            <p:txBody>
              <a:bodyPr/>
              <a:lstStyle/>
              <a:p>
                <a:endParaRPr lang="en-US"/>
              </a:p>
            </p:txBody>
          </p:sp>
          <p:sp>
            <p:nvSpPr>
              <p:cNvPr id="611" name="Freeform 7705"/>
              <p:cNvSpPr>
                <a:spLocks/>
              </p:cNvSpPr>
              <p:nvPr/>
            </p:nvSpPr>
            <p:spPr bwMode="auto">
              <a:xfrm>
                <a:off x="6384272" y="4795317"/>
                <a:ext cx="26988" cy="20638"/>
              </a:xfrm>
              <a:custGeom>
                <a:avLst/>
                <a:gdLst>
                  <a:gd name="T0" fmla="*/ 0 w 17"/>
                  <a:gd name="T1" fmla="*/ 0 h 13"/>
                  <a:gd name="T2" fmla="*/ 23813 w 17"/>
                  <a:gd name="T3" fmla="*/ 0 h 13"/>
                  <a:gd name="T4" fmla="*/ 12700 w 17"/>
                  <a:gd name="T5" fmla="*/ 0 h 13"/>
                  <a:gd name="T6" fmla="*/ 12700 w 17"/>
                  <a:gd name="T7" fmla="*/ 20638 h 13"/>
                  <a:gd name="T8" fmla="*/ 1588 w 17"/>
                  <a:gd name="T9" fmla="*/ 20638 h 13"/>
                  <a:gd name="T10" fmla="*/ 26988 w 17"/>
                  <a:gd name="T11" fmla="*/ 20638 h 13"/>
                  <a:gd name="T12" fmla="*/ 0 60000 65536"/>
                  <a:gd name="T13" fmla="*/ 0 60000 65536"/>
                  <a:gd name="T14" fmla="*/ 0 60000 65536"/>
                  <a:gd name="T15" fmla="*/ 0 60000 65536"/>
                  <a:gd name="T16" fmla="*/ 0 60000 65536"/>
                  <a:gd name="T17" fmla="*/ 0 60000 65536"/>
                  <a:gd name="T18" fmla="*/ 0 w 17"/>
                  <a:gd name="T19" fmla="*/ 0 h 13"/>
                  <a:gd name="T20" fmla="*/ 17 w 1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7" h="13">
                    <a:moveTo>
                      <a:pt x="0" y="0"/>
                    </a:moveTo>
                    <a:lnTo>
                      <a:pt x="15" y="0"/>
                    </a:lnTo>
                    <a:lnTo>
                      <a:pt x="8" y="0"/>
                    </a:lnTo>
                    <a:lnTo>
                      <a:pt x="8" y="13"/>
                    </a:lnTo>
                    <a:lnTo>
                      <a:pt x="1" y="13"/>
                    </a:lnTo>
                    <a:lnTo>
                      <a:pt x="17" y="13"/>
                    </a:lnTo>
                  </a:path>
                </a:pathLst>
              </a:custGeom>
              <a:noFill/>
              <a:ln w="2">
                <a:solidFill>
                  <a:srgbClr val="FF9900"/>
                </a:solidFill>
                <a:round/>
                <a:headEnd/>
                <a:tailEnd/>
              </a:ln>
            </p:spPr>
            <p:txBody>
              <a:bodyPr/>
              <a:lstStyle/>
              <a:p>
                <a:endParaRPr lang="en-US"/>
              </a:p>
            </p:txBody>
          </p:sp>
          <p:sp>
            <p:nvSpPr>
              <p:cNvPr id="612" name="Freeform 7706"/>
              <p:cNvSpPr>
                <a:spLocks/>
              </p:cNvSpPr>
              <p:nvPr/>
            </p:nvSpPr>
            <p:spPr bwMode="auto">
              <a:xfrm>
                <a:off x="6400147" y="4806429"/>
                <a:ext cx="28575" cy="22225"/>
              </a:xfrm>
              <a:custGeom>
                <a:avLst/>
                <a:gdLst>
                  <a:gd name="T0" fmla="*/ 0 w 18"/>
                  <a:gd name="T1" fmla="*/ 0 h 14"/>
                  <a:gd name="T2" fmla="*/ 25400 w 18"/>
                  <a:gd name="T3" fmla="*/ 0 h 14"/>
                  <a:gd name="T4" fmla="*/ 14288 w 18"/>
                  <a:gd name="T5" fmla="*/ 0 h 14"/>
                  <a:gd name="T6" fmla="*/ 14288 w 18"/>
                  <a:gd name="T7" fmla="*/ 22225 h 14"/>
                  <a:gd name="T8" fmla="*/ 3175 w 18"/>
                  <a:gd name="T9" fmla="*/ 22225 h 14"/>
                  <a:gd name="T10" fmla="*/ 28575 w 18"/>
                  <a:gd name="T11" fmla="*/ 22225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0" y="0"/>
                    </a:moveTo>
                    <a:lnTo>
                      <a:pt x="16" y="0"/>
                    </a:lnTo>
                    <a:lnTo>
                      <a:pt x="9" y="0"/>
                    </a:lnTo>
                    <a:lnTo>
                      <a:pt x="9" y="14"/>
                    </a:lnTo>
                    <a:lnTo>
                      <a:pt x="2" y="14"/>
                    </a:lnTo>
                    <a:lnTo>
                      <a:pt x="18" y="14"/>
                    </a:lnTo>
                  </a:path>
                </a:pathLst>
              </a:custGeom>
              <a:noFill/>
              <a:ln w="2">
                <a:solidFill>
                  <a:srgbClr val="FF9900"/>
                </a:solidFill>
                <a:round/>
                <a:headEnd/>
                <a:tailEnd/>
              </a:ln>
            </p:spPr>
            <p:txBody>
              <a:bodyPr/>
              <a:lstStyle/>
              <a:p>
                <a:endParaRPr lang="en-US"/>
              </a:p>
            </p:txBody>
          </p:sp>
          <p:sp>
            <p:nvSpPr>
              <p:cNvPr id="613" name="Freeform 7707"/>
              <p:cNvSpPr>
                <a:spLocks/>
              </p:cNvSpPr>
              <p:nvPr/>
            </p:nvSpPr>
            <p:spPr bwMode="auto">
              <a:xfrm>
                <a:off x="6414434" y="4809604"/>
                <a:ext cx="26988" cy="22225"/>
              </a:xfrm>
              <a:custGeom>
                <a:avLst/>
                <a:gdLst>
                  <a:gd name="T0" fmla="*/ 0 w 17"/>
                  <a:gd name="T1" fmla="*/ 0 h 14"/>
                  <a:gd name="T2" fmla="*/ 25400 w 17"/>
                  <a:gd name="T3" fmla="*/ 0 h 14"/>
                  <a:gd name="T4" fmla="*/ 14288 w 17"/>
                  <a:gd name="T5" fmla="*/ 0 h 14"/>
                  <a:gd name="T6" fmla="*/ 14288 w 17"/>
                  <a:gd name="T7" fmla="*/ 22225 h 14"/>
                  <a:gd name="T8" fmla="*/ 3175 w 17"/>
                  <a:gd name="T9" fmla="*/ 22225 h 14"/>
                  <a:gd name="T10" fmla="*/ 26988 w 17"/>
                  <a:gd name="T11" fmla="*/ 22225 h 14"/>
                  <a:gd name="T12" fmla="*/ 0 60000 65536"/>
                  <a:gd name="T13" fmla="*/ 0 60000 65536"/>
                  <a:gd name="T14" fmla="*/ 0 60000 65536"/>
                  <a:gd name="T15" fmla="*/ 0 60000 65536"/>
                  <a:gd name="T16" fmla="*/ 0 60000 65536"/>
                  <a:gd name="T17" fmla="*/ 0 60000 65536"/>
                  <a:gd name="T18" fmla="*/ 0 w 17"/>
                  <a:gd name="T19" fmla="*/ 0 h 14"/>
                  <a:gd name="T20" fmla="*/ 17 w 1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7" h="14">
                    <a:moveTo>
                      <a:pt x="0" y="0"/>
                    </a:moveTo>
                    <a:lnTo>
                      <a:pt x="16" y="0"/>
                    </a:lnTo>
                    <a:lnTo>
                      <a:pt x="9" y="0"/>
                    </a:lnTo>
                    <a:lnTo>
                      <a:pt x="9" y="14"/>
                    </a:lnTo>
                    <a:lnTo>
                      <a:pt x="2" y="14"/>
                    </a:lnTo>
                    <a:lnTo>
                      <a:pt x="17" y="14"/>
                    </a:lnTo>
                  </a:path>
                </a:pathLst>
              </a:custGeom>
              <a:noFill/>
              <a:ln w="2">
                <a:solidFill>
                  <a:srgbClr val="FF9900"/>
                </a:solidFill>
                <a:round/>
                <a:headEnd/>
                <a:tailEnd/>
              </a:ln>
            </p:spPr>
            <p:txBody>
              <a:bodyPr/>
              <a:lstStyle/>
              <a:p>
                <a:endParaRPr lang="en-US"/>
              </a:p>
            </p:txBody>
          </p:sp>
          <p:sp>
            <p:nvSpPr>
              <p:cNvPr id="614" name="Freeform 7708"/>
              <p:cNvSpPr>
                <a:spLocks/>
              </p:cNvSpPr>
              <p:nvPr/>
            </p:nvSpPr>
            <p:spPr bwMode="auto">
              <a:xfrm>
                <a:off x="6430309" y="4815954"/>
                <a:ext cx="28575" cy="22225"/>
              </a:xfrm>
              <a:custGeom>
                <a:avLst/>
                <a:gdLst>
                  <a:gd name="T0" fmla="*/ 0 w 18"/>
                  <a:gd name="T1" fmla="*/ 0 h 14"/>
                  <a:gd name="T2" fmla="*/ 25400 w 18"/>
                  <a:gd name="T3" fmla="*/ 0 h 14"/>
                  <a:gd name="T4" fmla="*/ 14288 w 18"/>
                  <a:gd name="T5" fmla="*/ 0 h 14"/>
                  <a:gd name="T6" fmla="*/ 14288 w 18"/>
                  <a:gd name="T7" fmla="*/ 22225 h 14"/>
                  <a:gd name="T8" fmla="*/ 3175 w 18"/>
                  <a:gd name="T9" fmla="*/ 22225 h 14"/>
                  <a:gd name="T10" fmla="*/ 28575 w 18"/>
                  <a:gd name="T11" fmla="*/ 22225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0" y="0"/>
                    </a:moveTo>
                    <a:lnTo>
                      <a:pt x="16" y="0"/>
                    </a:lnTo>
                    <a:lnTo>
                      <a:pt x="9" y="0"/>
                    </a:lnTo>
                    <a:lnTo>
                      <a:pt x="9" y="14"/>
                    </a:lnTo>
                    <a:lnTo>
                      <a:pt x="2" y="14"/>
                    </a:lnTo>
                    <a:lnTo>
                      <a:pt x="18" y="14"/>
                    </a:lnTo>
                  </a:path>
                </a:pathLst>
              </a:custGeom>
              <a:noFill/>
              <a:ln w="2">
                <a:solidFill>
                  <a:srgbClr val="FF9900"/>
                </a:solidFill>
                <a:round/>
                <a:headEnd/>
                <a:tailEnd/>
              </a:ln>
            </p:spPr>
            <p:txBody>
              <a:bodyPr/>
              <a:lstStyle/>
              <a:p>
                <a:endParaRPr lang="en-US"/>
              </a:p>
            </p:txBody>
          </p:sp>
          <p:sp>
            <p:nvSpPr>
              <p:cNvPr id="615" name="Freeform 7709"/>
              <p:cNvSpPr>
                <a:spLocks/>
              </p:cNvSpPr>
              <p:nvPr/>
            </p:nvSpPr>
            <p:spPr bwMode="auto">
              <a:xfrm>
                <a:off x="6447772" y="4823892"/>
                <a:ext cx="26988" cy="22225"/>
              </a:xfrm>
              <a:custGeom>
                <a:avLst/>
                <a:gdLst>
                  <a:gd name="T0" fmla="*/ 0 w 17"/>
                  <a:gd name="T1" fmla="*/ 0 h 14"/>
                  <a:gd name="T2" fmla="*/ 23813 w 17"/>
                  <a:gd name="T3" fmla="*/ 0 h 14"/>
                  <a:gd name="T4" fmla="*/ 14288 w 17"/>
                  <a:gd name="T5" fmla="*/ 0 h 14"/>
                  <a:gd name="T6" fmla="*/ 14288 w 17"/>
                  <a:gd name="T7" fmla="*/ 22225 h 14"/>
                  <a:gd name="T8" fmla="*/ 3175 w 17"/>
                  <a:gd name="T9" fmla="*/ 22225 h 14"/>
                  <a:gd name="T10" fmla="*/ 26988 w 17"/>
                  <a:gd name="T11" fmla="*/ 22225 h 14"/>
                  <a:gd name="T12" fmla="*/ 0 60000 65536"/>
                  <a:gd name="T13" fmla="*/ 0 60000 65536"/>
                  <a:gd name="T14" fmla="*/ 0 60000 65536"/>
                  <a:gd name="T15" fmla="*/ 0 60000 65536"/>
                  <a:gd name="T16" fmla="*/ 0 60000 65536"/>
                  <a:gd name="T17" fmla="*/ 0 60000 65536"/>
                  <a:gd name="T18" fmla="*/ 0 w 17"/>
                  <a:gd name="T19" fmla="*/ 0 h 14"/>
                  <a:gd name="T20" fmla="*/ 17 w 1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7" h="14">
                    <a:moveTo>
                      <a:pt x="0" y="0"/>
                    </a:moveTo>
                    <a:lnTo>
                      <a:pt x="15" y="0"/>
                    </a:lnTo>
                    <a:lnTo>
                      <a:pt x="9" y="0"/>
                    </a:lnTo>
                    <a:lnTo>
                      <a:pt x="9" y="14"/>
                    </a:lnTo>
                    <a:lnTo>
                      <a:pt x="2" y="14"/>
                    </a:lnTo>
                    <a:lnTo>
                      <a:pt x="17" y="14"/>
                    </a:lnTo>
                  </a:path>
                </a:pathLst>
              </a:custGeom>
              <a:noFill/>
              <a:ln w="2">
                <a:solidFill>
                  <a:srgbClr val="FF9900"/>
                </a:solidFill>
                <a:round/>
                <a:headEnd/>
                <a:tailEnd/>
              </a:ln>
            </p:spPr>
            <p:txBody>
              <a:bodyPr/>
              <a:lstStyle/>
              <a:p>
                <a:endParaRPr lang="en-US"/>
              </a:p>
            </p:txBody>
          </p:sp>
          <p:sp>
            <p:nvSpPr>
              <p:cNvPr id="616" name="Freeform 7710"/>
              <p:cNvSpPr>
                <a:spLocks/>
              </p:cNvSpPr>
              <p:nvPr/>
            </p:nvSpPr>
            <p:spPr bwMode="auto">
              <a:xfrm>
                <a:off x="6463647" y="4827067"/>
                <a:ext cx="28575" cy="22225"/>
              </a:xfrm>
              <a:custGeom>
                <a:avLst/>
                <a:gdLst>
                  <a:gd name="T0" fmla="*/ 0 w 18"/>
                  <a:gd name="T1" fmla="*/ 0 h 14"/>
                  <a:gd name="T2" fmla="*/ 25400 w 18"/>
                  <a:gd name="T3" fmla="*/ 0 h 14"/>
                  <a:gd name="T4" fmla="*/ 14288 w 18"/>
                  <a:gd name="T5" fmla="*/ 0 h 14"/>
                  <a:gd name="T6" fmla="*/ 14288 w 18"/>
                  <a:gd name="T7" fmla="*/ 22225 h 14"/>
                  <a:gd name="T8" fmla="*/ 3175 w 18"/>
                  <a:gd name="T9" fmla="*/ 22225 h 14"/>
                  <a:gd name="T10" fmla="*/ 28575 w 18"/>
                  <a:gd name="T11" fmla="*/ 22225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0" y="0"/>
                    </a:moveTo>
                    <a:lnTo>
                      <a:pt x="16" y="0"/>
                    </a:lnTo>
                    <a:lnTo>
                      <a:pt x="9" y="0"/>
                    </a:lnTo>
                    <a:lnTo>
                      <a:pt x="9" y="14"/>
                    </a:lnTo>
                    <a:lnTo>
                      <a:pt x="2" y="14"/>
                    </a:lnTo>
                    <a:lnTo>
                      <a:pt x="18" y="14"/>
                    </a:lnTo>
                  </a:path>
                </a:pathLst>
              </a:custGeom>
              <a:noFill/>
              <a:ln w="2">
                <a:solidFill>
                  <a:srgbClr val="FF9900"/>
                </a:solidFill>
                <a:round/>
                <a:headEnd/>
                <a:tailEnd/>
              </a:ln>
            </p:spPr>
            <p:txBody>
              <a:bodyPr/>
              <a:lstStyle/>
              <a:p>
                <a:endParaRPr lang="en-US"/>
              </a:p>
            </p:txBody>
          </p:sp>
          <p:sp>
            <p:nvSpPr>
              <p:cNvPr id="617" name="Freeform 7711"/>
              <p:cNvSpPr>
                <a:spLocks/>
              </p:cNvSpPr>
              <p:nvPr/>
            </p:nvSpPr>
            <p:spPr bwMode="auto">
              <a:xfrm>
                <a:off x="6481109" y="4838179"/>
                <a:ext cx="26988" cy="22225"/>
              </a:xfrm>
              <a:custGeom>
                <a:avLst/>
                <a:gdLst>
                  <a:gd name="T0" fmla="*/ 0 w 17"/>
                  <a:gd name="T1" fmla="*/ 0 h 14"/>
                  <a:gd name="T2" fmla="*/ 23813 w 17"/>
                  <a:gd name="T3" fmla="*/ 0 h 14"/>
                  <a:gd name="T4" fmla="*/ 12700 w 17"/>
                  <a:gd name="T5" fmla="*/ 0 h 14"/>
                  <a:gd name="T6" fmla="*/ 12700 w 17"/>
                  <a:gd name="T7" fmla="*/ 22225 h 14"/>
                  <a:gd name="T8" fmla="*/ 1588 w 17"/>
                  <a:gd name="T9" fmla="*/ 22225 h 14"/>
                  <a:gd name="T10" fmla="*/ 26988 w 17"/>
                  <a:gd name="T11" fmla="*/ 22225 h 14"/>
                  <a:gd name="T12" fmla="*/ 0 60000 65536"/>
                  <a:gd name="T13" fmla="*/ 0 60000 65536"/>
                  <a:gd name="T14" fmla="*/ 0 60000 65536"/>
                  <a:gd name="T15" fmla="*/ 0 60000 65536"/>
                  <a:gd name="T16" fmla="*/ 0 60000 65536"/>
                  <a:gd name="T17" fmla="*/ 0 60000 65536"/>
                  <a:gd name="T18" fmla="*/ 0 w 17"/>
                  <a:gd name="T19" fmla="*/ 0 h 14"/>
                  <a:gd name="T20" fmla="*/ 17 w 1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7" h="14">
                    <a:moveTo>
                      <a:pt x="0" y="0"/>
                    </a:moveTo>
                    <a:lnTo>
                      <a:pt x="15" y="0"/>
                    </a:lnTo>
                    <a:lnTo>
                      <a:pt x="8" y="0"/>
                    </a:lnTo>
                    <a:lnTo>
                      <a:pt x="8" y="14"/>
                    </a:lnTo>
                    <a:lnTo>
                      <a:pt x="1" y="14"/>
                    </a:lnTo>
                    <a:lnTo>
                      <a:pt x="17" y="14"/>
                    </a:lnTo>
                  </a:path>
                </a:pathLst>
              </a:custGeom>
              <a:noFill/>
              <a:ln w="2">
                <a:solidFill>
                  <a:srgbClr val="FF9900"/>
                </a:solidFill>
                <a:round/>
                <a:headEnd/>
                <a:tailEnd/>
              </a:ln>
            </p:spPr>
            <p:txBody>
              <a:bodyPr/>
              <a:lstStyle/>
              <a:p>
                <a:endParaRPr lang="en-US"/>
              </a:p>
            </p:txBody>
          </p:sp>
          <p:sp>
            <p:nvSpPr>
              <p:cNvPr id="618" name="Freeform 7712"/>
              <p:cNvSpPr>
                <a:spLocks/>
              </p:cNvSpPr>
              <p:nvPr/>
            </p:nvSpPr>
            <p:spPr bwMode="auto">
              <a:xfrm>
                <a:off x="6493809" y="4842942"/>
                <a:ext cx="28575" cy="22225"/>
              </a:xfrm>
              <a:custGeom>
                <a:avLst/>
                <a:gdLst>
                  <a:gd name="T0" fmla="*/ 0 w 18"/>
                  <a:gd name="T1" fmla="*/ 0 h 14"/>
                  <a:gd name="T2" fmla="*/ 25400 w 18"/>
                  <a:gd name="T3" fmla="*/ 0 h 14"/>
                  <a:gd name="T4" fmla="*/ 14288 w 18"/>
                  <a:gd name="T5" fmla="*/ 0 h 14"/>
                  <a:gd name="T6" fmla="*/ 14288 w 18"/>
                  <a:gd name="T7" fmla="*/ 22225 h 14"/>
                  <a:gd name="T8" fmla="*/ 3175 w 18"/>
                  <a:gd name="T9" fmla="*/ 22225 h 14"/>
                  <a:gd name="T10" fmla="*/ 28575 w 18"/>
                  <a:gd name="T11" fmla="*/ 22225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0" y="0"/>
                    </a:moveTo>
                    <a:lnTo>
                      <a:pt x="16" y="0"/>
                    </a:lnTo>
                    <a:lnTo>
                      <a:pt x="9" y="0"/>
                    </a:lnTo>
                    <a:lnTo>
                      <a:pt x="9" y="14"/>
                    </a:lnTo>
                    <a:lnTo>
                      <a:pt x="2" y="14"/>
                    </a:lnTo>
                    <a:lnTo>
                      <a:pt x="18" y="14"/>
                    </a:lnTo>
                  </a:path>
                </a:pathLst>
              </a:custGeom>
              <a:noFill/>
              <a:ln w="2">
                <a:solidFill>
                  <a:srgbClr val="FF9900"/>
                </a:solidFill>
                <a:round/>
                <a:headEnd/>
                <a:tailEnd/>
              </a:ln>
            </p:spPr>
            <p:txBody>
              <a:bodyPr/>
              <a:lstStyle/>
              <a:p>
                <a:endParaRPr lang="en-US"/>
              </a:p>
            </p:txBody>
          </p:sp>
          <p:sp>
            <p:nvSpPr>
              <p:cNvPr id="619" name="Freeform 7713"/>
              <p:cNvSpPr>
                <a:spLocks/>
              </p:cNvSpPr>
              <p:nvPr/>
            </p:nvSpPr>
            <p:spPr bwMode="auto">
              <a:xfrm>
                <a:off x="6511272" y="4849292"/>
                <a:ext cx="26988" cy="22225"/>
              </a:xfrm>
              <a:custGeom>
                <a:avLst/>
                <a:gdLst>
                  <a:gd name="T0" fmla="*/ 0 w 17"/>
                  <a:gd name="T1" fmla="*/ 0 h 14"/>
                  <a:gd name="T2" fmla="*/ 25400 w 17"/>
                  <a:gd name="T3" fmla="*/ 0 h 14"/>
                  <a:gd name="T4" fmla="*/ 14288 w 17"/>
                  <a:gd name="T5" fmla="*/ 0 h 14"/>
                  <a:gd name="T6" fmla="*/ 14288 w 17"/>
                  <a:gd name="T7" fmla="*/ 22225 h 14"/>
                  <a:gd name="T8" fmla="*/ 3175 w 17"/>
                  <a:gd name="T9" fmla="*/ 22225 h 14"/>
                  <a:gd name="T10" fmla="*/ 26988 w 17"/>
                  <a:gd name="T11" fmla="*/ 22225 h 14"/>
                  <a:gd name="T12" fmla="*/ 0 60000 65536"/>
                  <a:gd name="T13" fmla="*/ 0 60000 65536"/>
                  <a:gd name="T14" fmla="*/ 0 60000 65536"/>
                  <a:gd name="T15" fmla="*/ 0 60000 65536"/>
                  <a:gd name="T16" fmla="*/ 0 60000 65536"/>
                  <a:gd name="T17" fmla="*/ 0 60000 65536"/>
                  <a:gd name="T18" fmla="*/ 0 w 17"/>
                  <a:gd name="T19" fmla="*/ 0 h 14"/>
                  <a:gd name="T20" fmla="*/ 17 w 1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7" h="14">
                    <a:moveTo>
                      <a:pt x="0" y="0"/>
                    </a:moveTo>
                    <a:lnTo>
                      <a:pt x="16" y="0"/>
                    </a:lnTo>
                    <a:lnTo>
                      <a:pt x="9" y="0"/>
                    </a:lnTo>
                    <a:lnTo>
                      <a:pt x="9" y="14"/>
                    </a:lnTo>
                    <a:lnTo>
                      <a:pt x="2" y="14"/>
                    </a:lnTo>
                    <a:lnTo>
                      <a:pt x="17" y="14"/>
                    </a:lnTo>
                  </a:path>
                </a:pathLst>
              </a:custGeom>
              <a:noFill/>
              <a:ln w="2">
                <a:solidFill>
                  <a:srgbClr val="FF9900"/>
                </a:solidFill>
                <a:round/>
                <a:headEnd/>
                <a:tailEnd/>
              </a:ln>
            </p:spPr>
            <p:txBody>
              <a:bodyPr/>
              <a:lstStyle/>
              <a:p>
                <a:endParaRPr lang="en-US"/>
              </a:p>
            </p:txBody>
          </p:sp>
          <p:sp>
            <p:nvSpPr>
              <p:cNvPr id="620" name="Freeform 7714"/>
              <p:cNvSpPr>
                <a:spLocks/>
              </p:cNvSpPr>
              <p:nvPr/>
            </p:nvSpPr>
            <p:spPr bwMode="auto">
              <a:xfrm>
                <a:off x="6527147" y="4857229"/>
                <a:ext cx="28575" cy="22225"/>
              </a:xfrm>
              <a:custGeom>
                <a:avLst/>
                <a:gdLst>
                  <a:gd name="T0" fmla="*/ 0 w 18"/>
                  <a:gd name="T1" fmla="*/ 0 h 14"/>
                  <a:gd name="T2" fmla="*/ 25400 w 18"/>
                  <a:gd name="T3" fmla="*/ 0 h 14"/>
                  <a:gd name="T4" fmla="*/ 14288 w 18"/>
                  <a:gd name="T5" fmla="*/ 0 h 14"/>
                  <a:gd name="T6" fmla="*/ 14288 w 18"/>
                  <a:gd name="T7" fmla="*/ 22225 h 14"/>
                  <a:gd name="T8" fmla="*/ 3175 w 18"/>
                  <a:gd name="T9" fmla="*/ 22225 h 14"/>
                  <a:gd name="T10" fmla="*/ 28575 w 18"/>
                  <a:gd name="T11" fmla="*/ 22225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0" y="0"/>
                    </a:moveTo>
                    <a:lnTo>
                      <a:pt x="16" y="0"/>
                    </a:lnTo>
                    <a:lnTo>
                      <a:pt x="9" y="0"/>
                    </a:lnTo>
                    <a:lnTo>
                      <a:pt x="9" y="14"/>
                    </a:lnTo>
                    <a:lnTo>
                      <a:pt x="2" y="14"/>
                    </a:lnTo>
                    <a:lnTo>
                      <a:pt x="18" y="14"/>
                    </a:lnTo>
                  </a:path>
                </a:pathLst>
              </a:custGeom>
              <a:noFill/>
              <a:ln w="2">
                <a:solidFill>
                  <a:srgbClr val="FF9900"/>
                </a:solidFill>
                <a:round/>
                <a:headEnd/>
                <a:tailEnd/>
              </a:ln>
            </p:spPr>
            <p:txBody>
              <a:bodyPr/>
              <a:lstStyle/>
              <a:p>
                <a:endParaRPr lang="en-US"/>
              </a:p>
            </p:txBody>
          </p:sp>
          <p:sp>
            <p:nvSpPr>
              <p:cNvPr id="621" name="Freeform 7715"/>
              <p:cNvSpPr>
                <a:spLocks/>
              </p:cNvSpPr>
              <p:nvPr/>
            </p:nvSpPr>
            <p:spPr bwMode="auto">
              <a:xfrm>
                <a:off x="6544609" y="4865167"/>
                <a:ext cx="26988" cy="22225"/>
              </a:xfrm>
              <a:custGeom>
                <a:avLst/>
                <a:gdLst>
                  <a:gd name="T0" fmla="*/ 0 w 17"/>
                  <a:gd name="T1" fmla="*/ 0 h 14"/>
                  <a:gd name="T2" fmla="*/ 25400 w 17"/>
                  <a:gd name="T3" fmla="*/ 0 h 14"/>
                  <a:gd name="T4" fmla="*/ 14288 w 17"/>
                  <a:gd name="T5" fmla="*/ 0 h 14"/>
                  <a:gd name="T6" fmla="*/ 14288 w 17"/>
                  <a:gd name="T7" fmla="*/ 22225 h 14"/>
                  <a:gd name="T8" fmla="*/ 3175 w 17"/>
                  <a:gd name="T9" fmla="*/ 22225 h 14"/>
                  <a:gd name="T10" fmla="*/ 26988 w 17"/>
                  <a:gd name="T11" fmla="*/ 22225 h 14"/>
                  <a:gd name="T12" fmla="*/ 0 60000 65536"/>
                  <a:gd name="T13" fmla="*/ 0 60000 65536"/>
                  <a:gd name="T14" fmla="*/ 0 60000 65536"/>
                  <a:gd name="T15" fmla="*/ 0 60000 65536"/>
                  <a:gd name="T16" fmla="*/ 0 60000 65536"/>
                  <a:gd name="T17" fmla="*/ 0 60000 65536"/>
                  <a:gd name="T18" fmla="*/ 0 w 17"/>
                  <a:gd name="T19" fmla="*/ 0 h 14"/>
                  <a:gd name="T20" fmla="*/ 17 w 1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7" h="14">
                    <a:moveTo>
                      <a:pt x="0" y="0"/>
                    </a:moveTo>
                    <a:lnTo>
                      <a:pt x="16" y="0"/>
                    </a:lnTo>
                    <a:lnTo>
                      <a:pt x="9" y="0"/>
                    </a:lnTo>
                    <a:lnTo>
                      <a:pt x="9" y="14"/>
                    </a:lnTo>
                    <a:lnTo>
                      <a:pt x="2" y="14"/>
                    </a:lnTo>
                    <a:lnTo>
                      <a:pt x="17" y="14"/>
                    </a:lnTo>
                  </a:path>
                </a:pathLst>
              </a:custGeom>
              <a:noFill/>
              <a:ln w="2">
                <a:solidFill>
                  <a:srgbClr val="FF9900"/>
                </a:solidFill>
                <a:round/>
                <a:headEnd/>
                <a:tailEnd/>
              </a:ln>
            </p:spPr>
            <p:txBody>
              <a:bodyPr/>
              <a:lstStyle/>
              <a:p>
                <a:endParaRPr lang="en-US"/>
              </a:p>
            </p:txBody>
          </p:sp>
          <p:sp>
            <p:nvSpPr>
              <p:cNvPr id="622" name="Freeform 7716"/>
              <p:cNvSpPr>
                <a:spLocks/>
              </p:cNvSpPr>
              <p:nvPr/>
            </p:nvSpPr>
            <p:spPr bwMode="auto">
              <a:xfrm>
                <a:off x="6558897" y="4873104"/>
                <a:ext cx="26988" cy="25400"/>
              </a:xfrm>
              <a:custGeom>
                <a:avLst/>
                <a:gdLst>
                  <a:gd name="T0" fmla="*/ 0 w 17"/>
                  <a:gd name="T1" fmla="*/ 0 h 16"/>
                  <a:gd name="T2" fmla="*/ 23813 w 17"/>
                  <a:gd name="T3" fmla="*/ 0 h 16"/>
                  <a:gd name="T4" fmla="*/ 12700 w 17"/>
                  <a:gd name="T5" fmla="*/ 0 h 16"/>
                  <a:gd name="T6" fmla="*/ 12700 w 17"/>
                  <a:gd name="T7" fmla="*/ 25400 h 16"/>
                  <a:gd name="T8" fmla="*/ 1588 w 17"/>
                  <a:gd name="T9" fmla="*/ 25400 h 16"/>
                  <a:gd name="T10" fmla="*/ 26988 w 17"/>
                  <a:gd name="T11" fmla="*/ 25400 h 16"/>
                  <a:gd name="T12" fmla="*/ 0 60000 65536"/>
                  <a:gd name="T13" fmla="*/ 0 60000 65536"/>
                  <a:gd name="T14" fmla="*/ 0 60000 65536"/>
                  <a:gd name="T15" fmla="*/ 0 60000 65536"/>
                  <a:gd name="T16" fmla="*/ 0 60000 65536"/>
                  <a:gd name="T17" fmla="*/ 0 60000 65536"/>
                  <a:gd name="T18" fmla="*/ 0 w 17"/>
                  <a:gd name="T19" fmla="*/ 0 h 16"/>
                  <a:gd name="T20" fmla="*/ 17 w 17"/>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7" h="16">
                    <a:moveTo>
                      <a:pt x="0" y="0"/>
                    </a:moveTo>
                    <a:lnTo>
                      <a:pt x="15" y="0"/>
                    </a:lnTo>
                    <a:lnTo>
                      <a:pt x="8" y="0"/>
                    </a:lnTo>
                    <a:lnTo>
                      <a:pt x="8" y="16"/>
                    </a:lnTo>
                    <a:lnTo>
                      <a:pt x="1" y="16"/>
                    </a:lnTo>
                    <a:lnTo>
                      <a:pt x="17" y="16"/>
                    </a:lnTo>
                  </a:path>
                </a:pathLst>
              </a:custGeom>
              <a:noFill/>
              <a:ln w="2">
                <a:solidFill>
                  <a:srgbClr val="FF9900"/>
                </a:solidFill>
                <a:round/>
                <a:headEnd/>
                <a:tailEnd/>
              </a:ln>
            </p:spPr>
            <p:txBody>
              <a:bodyPr/>
              <a:lstStyle/>
              <a:p>
                <a:endParaRPr lang="en-US"/>
              </a:p>
            </p:txBody>
          </p:sp>
          <p:sp>
            <p:nvSpPr>
              <p:cNvPr id="623" name="Freeform 7717"/>
              <p:cNvSpPr>
                <a:spLocks/>
              </p:cNvSpPr>
              <p:nvPr/>
            </p:nvSpPr>
            <p:spPr bwMode="auto">
              <a:xfrm>
                <a:off x="6574772" y="4884217"/>
                <a:ext cx="28575" cy="25400"/>
              </a:xfrm>
              <a:custGeom>
                <a:avLst/>
                <a:gdLst>
                  <a:gd name="T0" fmla="*/ 0 w 18"/>
                  <a:gd name="T1" fmla="*/ 0 h 16"/>
                  <a:gd name="T2" fmla="*/ 25400 w 18"/>
                  <a:gd name="T3" fmla="*/ 0 h 16"/>
                  <a:gd name="T4" fmla="*/ 14288 w 18"/>
                  <a:gd name="T5" fmla="*/ 0 h 16"/>
                  <a:gd name="T6" fmla="*/ 14288 w 18"/>
                  <a:gd name="T7" fmla="*/ 25400 h 16"/>
                  <a:gd name="T8" fmla="*/ 3175 w 18"/>
                  <a:gd name="T9" fmla="*/ 25400 h 16"/>
                  <a:gd name="T10" fmla="*/ 28575 w 18"/>
                  <a:gd name="T11" fmla="*/ 25400 h 16"/>
                  <a:gd name="T12" fmla="*/ 0 60000 65536"/>
                  <a:gd name="T13" fmla="*/ 0 60000 65536"/>
                  <a:gd name="T14" fmla="*/ 0 60000 65536"/>
                  <a:gd name="T15" fmla="*/ 0 60000 65536"/>
                  <a:gd name="T16" fmla="*/ 0 60000 65536"/>
                  <a:gd name="T17" fmla="*/ 0 60000 65536"/>
                  <a:gd name="T18" fmla="*/ 0 w 18"/>
                  <a:gd name="T19" fmla="*/ 0 h 16"/>
                  <a:gd name="T20" fmla="*/ 18 w 1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8" h="16">
                    <a:moveTo>
                      <a:pt x="0" y="0"/>
                    </a:moveTo>
                    <a:lnTo>
                      <a:pt x="16" y="0"/>
                    </a:lnTo>
                    <a:lnTo>
                      <a:pt x="9" y="0"/>
                    </a:lnTo>
                    <a:lnTo>
                      <a:pt x="9" y="16"/>
                    </a:lnTo>
                    <a:lnTo>
                      <a:pt x="2" y="16"/>
                    </a:lnTo>
                    <a:lnTo>
                      <a:pt x="18" y="16"/>
                    </a:lnTo>
                  </a:path>
                </a:pathLst>
              </a:custGeom>
              <a:noFill/>
              <a:ln w="2">
                <a:solidFill>
                  <a:srgbClr val="FF9900"/>
                </a:solidFill>
                <a:round/>
                <a:headEnd/>
                <a:tailEnd/>
              </a:ln>
            </p:spPr>
            <p:txBody>
              <a:bodyPr/>
              <a:lstStyle/>
              <a:p>
                <a:endParaRPr lang="en-US"/>
              </a:p>
            </p:txBody>
          </p:sp>
          <p:sp>
            <p:nvSpPr>
              <p:cNvPr id="624" name="Freeform 7718"/>
              <p:cNvSpPr>
                <a:spLocks/>
              </p:cNvSpPr>
              <p:nvPr/>
            </p:nvSpPr>
            <p:spPr bwMode="auto">
              <a:xfrm>
                <a:off x="6592234" y="4895329"/>
                <a:ext cx="26988" cy="25400"/>
              </a:xfrm>
              <a:custGeom>
                <a:avLst/>
                <a:gdLst>
                  <a:gd name="T0" fmla="*/ 0 w 17"/>
                  <a:gd name="T1" fmla="*/ 0 h 16"/>
                  <a:gd name="T2" fmla="*/ 23813 w 17"/>
                  <a:gd name="T3" fmla="*/ 0 h 16"/>
                  <a:gd name="T4" fmla="*/ 12700 w 17"/>
                  <a:gd name="T5" fmla="*/ 0 h 16"/>
                  <a:gd name="T6" fmla="*/ 12700 w 17"/>
                  <a:gd name="T7" fmla="*/ 25400 h 16"/>
                  <a:gd name="T8" fmla="*/ 1588 w 17"/>
                  <a:gd name="T9" fmla="*/ 25400 h 16"/>
                  <a:gd name="T10" fmla="*/ 26988 w 17"/>
                  <a:gd name="T11" fmla="*/ 25400 h 16"/>
                  <a:gd name="T12" fmla="*/ 0 60000 65536"/>
                  <a:gd name="T13" fmla="*/ 0 60000 65536"/>
                  <a:gd name="T14" fmla="*/ 0 60000 65536"/>
                  <a:gd name="T15" fmla="*/ 0 60000 65536"/>
                  <a:gd name="T16" fmla="*/ 0 60000 65536"/>
                  <a:gd name="T17" fmla="*/ 0 60000 65536"/>
                  <a:gd name="T18" fmla="*/ 0 w 17"/>
                  <a:gd name="T19" fmla="*/ 0 h 16"/>
                  <a:gd name="T20" fmla="*/ 17 w 17"/>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7" h="16">
                    <a:moveTo>
                      <a:pt x="0" y="0"/>
                    </a:moveTo>
                    <a:lnTo>
                      <a:pt x="15" y="0"/>
                    </a:lnTo>
                    <a:lnTo>
                      <a:pt x="8" y="0"/>
                    </a:lnTo>
                    <a:lnTo>
                      <a:pt x="8" y="16"/>
                    </a:lnTo>
                    <a:lnTo>
                      <a:pt x="1" y="16"/>
                    </a:lnTo>
                    <a:lnTo>
                      <a:pt x="17" y="16"/>
                    </a:lnTo>
                  </a:path>
                </a:pathLst>
              </a:custGeom>
              <a:noFill/>
              <a:ln w="2">
                <a:solidFill>
                  <a:srgbClr val="FF9900"/>
                </a:solidFill>
                <a:round/>
                <a:headEnd/>
                <a:tailEnd/>
              </a:ln>
            </p:spPr>
            <p:txBody>
              <a:bodyPr/>
              <a:lstStyle/>
              <a:p>
                <a:endParaRPr lang="en-US"/>
              </a:p>
            </p:txBody>
          </p:sp>
          <p:sp>
            <p:nvSpPr>
              <p:cNvPr id="625" name="Freeform 7719"/>
              <p:cNvSpPr>
                <a:spLocks/>
              </p:cNvSpPr>
              <p:nvPr/>
            </p:nvSpPr>
            <p:spPr bwMode="auto">
              <a:xfrm>
                <a:off x="6608109" y="4901679"/>
                <a:ext cx="28575" cy="25400"/>
              </a:xfrm>
              <a:custGeom>
                <a:avLst/>
                <a:gdLst>
                  <a:gd name="T0" fmla="*/ 0 w 18"/>
                  <a:gd name="T1" fmla="*/ 0 h 16"/>
                  <a:gd name="T2" fmla="*/ 25400 w 18"/>
                  <a:gd name="T3" fmla="*/ 0 h 16"/>
                  <a:gd name="T4" fmla="*/ 14288 w 18"/>
                  <a:gd name="T5" fmla="*/ 0 h 16"/>
                  <a:gd name="T6" fmla="*/ 14288 w 18"/>
                  <a:gd name="T7" fmla="*/ 25400 h 16"/>
                  <a:gd name="T8" fmla="*/ 3175 w 18"/>
                  <a:gd name="T9" fmla="*/ 25400 h 16"/>
                  <a:gd name="T10" fmla="*/ 28575 w 18"/>
                  <a:gd name="T11" fmla="*/ 25400 h 16"/>
                  <a:gd name="T12" fmla="*/ 0 60000 65536"/>
                  <a:gd name="T13" fmla="*/ 0 60000 65536"/>
                  <a:gd name="T14" fmla="*/ 0 60000 65536"/>
                  <a:gd name="T15" fmla="*/ 0 60000 65536"/>
                  <a:gd name="T16" fmla="*/ 0 60000 65536"/>
                  <a:gd name="T17" fmla="*/ 0 60000 65536"/>
                  <a:gd name="T18" fmla="*/ 0 w 18"/>
                  <a:gd name="T19" fmla="*/ 0 h 16"/>
                  <a:gd name="T20" fmla="*/ 18 w 1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8" h="16">
                    <a:moveTo>
                      <a:pt x="0" y="0"/>
                    </a:moveTo>
                    <a:lnTo>
                      <a:pt x="16" y="0"/>
                    </a:lnTo>
                    <a:lnTo>
                      <a:pt x="9" y="0"/>
                    </a:lnTo>
                    <a:lnTo>
                      <a:pt x="9" y="16"/>
                    </a:lnTo>
                    <a:lnTo>
                      <a:pt x="2" y="16"/>
                    </a:lnTo>
                    <a:lnTo>
                      <a:pt x="18" y="16"/>
                    </a:lnTo>
                  </a:path>
                </a:pathLst>
              </a:custGeom>
              <a:noFill/>
              <a:ln w="2">
                <a:solidFill>
                  <a:srgbClr val="FF9900"/>
                </a:solidFill>
                <a:round/>
                <a:headEnd/>
                <a:tailEnd/>
              </a:ln>
            </p:spPr>
            <p:txBody>
              <a:bodyPr/>
              <a:lstStyle/>
              <a:p>
                <a:endParaRPr lang="en-US"/>
              </a:p>
            </p:txBody>
          </p:sp>
          <p:sp>
            <p:nvSpPr>
              <p:cNvPr id="626" name="Freeform 7720"/>
              <p:cNvSpPr>
                <a:spLocks/>
              </p:cNvSpPr>
              <p:nvPr/>
            </p:nvSpPr>
            <p:spPr bwMode="auto">
              <a:xfrm>
                <a:off x="6622397" y="4915967"/>
                <a:ext cx="26988" cy="23813"/>
              </a:xfrm>
              <a:custGeom>
                <a:avLst/>
                <a:gdLst>
                  <a:gd name="T0" fmla="*/ 0 w 17"/>
                  <a:gd name="T1" fmla="*/ 0 h 15"/>
                  <a:gd name="T2" fmla="*/ 23813 w 17"/>
                  <a:gd name="T3" fmla="*/ 0 h 15"/>
                  <a:gd name="T4" fmla="*/ 14288 w 17"/>
                  <a:gd name="T5" fmla="*/ 0 h 15"/>
                  <a:gd name="T6" fmla="*/ 14288 w 17"/>
                  <a:gd name="T7" fmla="*/ 23813 h 15"/>
                  <a:gd name="T8" fmla="*/ 3175 w 17"/>
                  <a:gd name="T9" fmla="*/ 23813 h 15"/>
                  <a:gd name="T10" fmla="*/ 26988 w 17"/>
                  <a:gd name="T11" fmla="*/ 23813 h 15"/>
                  <a:gd name="T12" fmla="*/ 0 60000 65536"/>
                  <a:gd name="T13" fmla="*/ 0 60000 65536"/>
                  <a:gd name="T14" fmla="*/ 0 60000 65536"/>
                  <a:gd name="T15" fmla="*/ 0 60000 65536"/>
                  <a:gd name="T16" fmla="*/ 0 60000 65536"/>
                  <a:gd name="T17" fmla="*/ 0 60000 65536"/>
                  <a:gd name="T18" fmla="*/ 0 w 17"/>
                  <a:gd name="T19" fmla="*/ 0 h 15"/>
                  <a:gd name="T20" fmla="*/ 17 w 1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7" h="15">
                    <a:moveTo>
                      <a:pt x="0" y="0"/>
                    </a:moveTo>
                    <a:lnTo>
                      <a:pt x="15" y="0"/>
                    </a:lnTo>
                    <a:lnTo>
                      <a:pt x="9" y="0"/>
                    </a:lnTo>
                    <a:lnTo>
                      <a:pt x="9" y="15"/>
                    </a:lnTo>
                    <a:lnTo>
                      <a:pt x="2" y="15"/>
                    </a:lnTo>
                    <a:lnTo>
                      <a:pt x="17" y="15"/>
                    </a:lnTo>
                  </a:path>
                </a:pathLst>
              </a:custGeom>
              <a:noFill/>
              <a:ln w="2">
                <a:solidFill>
                  <a:srgbClr val="FF9900"/>
                </a:solidFill>
                <a:round/>
                <a:headEnd/>
                <a:tailEnd/>
              </a:ln>
            </p:spPr>
            <p:txBody>
              <a:bodyPr/>
              <a:lstStyle/>
              <a:p>
                <a:endParaRPr lang="en-US"/>
              </a:p>
            </p:txBody>
          </p:sp>
          <p:sp>
            <p:nvSpPr>
              <p:cNvPr id="627" name="Freeform 7721"/>
              <p:cNvSpPr>
                <a:spLocks/>
              </p:cNvSpPr>
              <p:nvPr/>
            </p:nvSpPr>
            <p:spPr bwMode="auto">
              <a:xfrm>
                <a:off x="6638272" y="4923904"/>
                <a:ext cx="28575" cy="26988"/>
              </a:xfrm>
              <a:custGeom>
                <a:avLst/>
                <a:gdLst>
                  <a:gd name="T0" fmla="*/ 0 w 18"/>
                  <a:gd name="T1" fmla="*/ 0 h 17"/>
                  <a:gd name="T2" fmla="*/ 25400 w 18"/>
                  <a:gd name="T3" fmla="*/ 0 h 17"/>
                  <a:gd name="T4" fmla="*/ 14288 w 18"/>
                  <a:gd name="T5" fmla="*/ 0 h 17"/>
                  <a:gd name="T6" fmla="*/ 14288 w 18"/>
                  <a:gd name="T7" fmla="*/ 26988 h 17"/>
                  <a:gd name="T8" fmla="*/ 3175 w 18"/>
                  <a:gd name="T9" fmla="*/ 26988 h 17"/>
                  <a:gd name="T10" fmla="*/ 28575 w 18"/>
                  <a:gd name="T11" fmla="*/ 26988 h 17"/>
                  <a:gd name="T12" fmla="*/ 0 60000 65536"/>
                  <a:gd name="T13" fmla="*/ 0 60000 65536"/>
                  <a:gd name="T14" fmla="*/ 0 60000 65536"/>
                  <a:gd name="T15" fmla="*/ 0 60000 65536"/>
                  <a:gd name="T16" fmla="*/ 0 60000 65536"/>
                  <a:gd name="T17" fmla="*/ 0 60000 65536"/>
                  <a:gd name="T18" fmla="*/ 0 w 18"/>
                  <a:gd name="T19" fmla="*/ 0 h 17"/>
                  <a:gd name="T20" fmla="*/ 18 w 18"/>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8" h="17">
                    <a:moveTo>
                      <a:pt x="0" y="0"/>
                    </a:moveTo>
                    <a:lnTo>
                      <a:pt x="16" y="0"/>
                    </a:lnTo>
                    <a:lnTo>
                      <a:pt x="9" y="0"/>
                    </a:lnTo>
                    <a:lnTo>
                      <a:pt x="9" y="17"/>
                    </a:lnTo>
                    <a:lnTo>
                      <a:pt x="2" y="17"/>
                    </a:lnTo>
                    <a:lnTo>
                      <a:pt x="18" y="17"/>
                    </a:lnTo>
                  </a:path>
                </a:pathLst>
              </a:custGeom>
              <a:noFill/>
              <a:ln w="2">
                <a:solidFill>
                  <a:srgbClr val="FF9900"/>
                </a:solidFill>
                <a:round/>
                <a:headEnd/>
                <a:tailEnd/>
              </a:ln>
            </p:spPr>
            <p:txBody>
              <a:bodyPr/>
              <a:lstStyle/>
              <a:p>
                <a:endParaRPr lang="en-US"/>
              </a:p>
            </p:txBody>
          </p:sp>
          <p:sp>
            <p:nvSpPr>
              <p:cNvPr id="628" name="Freeform 7722"/>
              <p:cNvSpPr>
                <a:spLocks/>
              </p:cNvSpPr>
              <p:nvPr/>
            </p:nvSpPr>
            <p:spPr bwMode="auto">
              <a:xfrm>
                <a:off x="6655734" y="4935017"/>
                <a:ext cx="26988" cy="26988"/>
              </a:xfrm>
              <a:custGeom>
                <a:avLst/>
                <a:gdLst>
                  <a:gd name="T0" fmla="*/ 0 w 17"/>
                  <a:gd name="T1" fmla="*/ 0 h 17"/>
                  <a:gd name="T2" fmla="*/ 23813 w 17"/>
                  <a:gd name="T3" fmla="*/ 0 h 17"/>
                  <a:gd name="T4" fmla="*/ 12700 w 17"/>
                  <a:gd name="T5" fmla="*/ 0 h 17"/>
                  <a:gd name="T6" fmla="*/ 12700 w 17"/>
                  <a:gd name="T7" fmla="*/ 26988 h 17"/>
                  <a:gd name="T8" fmla="*/ 1588 w 17"/>
                  <a:gd name="T9" fmla="*/ 26988 h 17"/>
                  <a:gd name="T10" fmla="*/ 26988 w 17"/>
                  <a:gd name="T11" fmla="*/ 26988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0" y="0"/>
                    </a:moveTo>
                    <a:lnTo>
                      <a:pt x="15" y="0"/>
                    </a:lnTo>
                    <a:lnTo>
                      <a:pt x="8" y="0"/>
                    </a:lnTo>
                    <a:lnTo>
                      <a:pt x="8" y="17"/>
                    </a:lnTo>
                    <a:lnTo>
                      <a:pt x="1" y="17"/>
                    </a:lnTo>
                    <a:lnTo>
                      <a:pt x="17" y="17"/>
                    </a:lnTo>
                  </a:path>
                </a:pathLst>
              </a:custGeom>
              <a:noFill/>
              <a:ln w="2">
                <a:solidFill>
                  <a:srgbClr val="FF9900"/>
                </a:solidFill>
                <a:round/>
                <a:headEnd/>
                <a:tailEnd/>
              </a:ln>
            </p:spPr>
            <p:txBody>
              <a:bodyPr/>
              <a:lstStyle/>
              <a:p>
                <a:endParaRPr lang="en-US"/>
              </a:p>
            </p:txBody>
          </p:sp>
          <p:sp>
            <p:nvSpPr>
              <p:cNvPr id="629" name="Freeform 7723"/>
              <p:cNvSpPr>
                <a:spLocks/>
              </p:cNvSpPr>
              <p:nvPr/>
            </p:nvSpPr>
            <p:spPr bwMode="auto">
              <a:xfrm>
                <a:off x="6671609" y="4946129"/>
                <a:ext cx="28575" cy="26988"/>
              </a:xfrm>
              <a:custGeom>
                <a:avLst/>
                <a:gdLst>
                  <a:gd name="T0" fmla="*/ 0 w 18"/>
                  <a:gd name="T1" fmla="*/ 0 h 17"/>
                  <a:gd name="T2" fmla="*/ 25400 w 18"/>
                  <a:gd name="T3" fmla="*/ 0 h 17"/>
                  <a:gd name="T4" fmla="*/ 14288 w 18"/>
                  <a:gd name="T5" fmla="*/ 0 h 17"/>
                  <a:gd name="T6" fmla="*/ 14288 w 18"/>
                  <a:gd name="T7" fmla="*/ 26988 h 17"/>
                  <a:gd name="T8" fmla="*/ 3175 w 18"/>
                  <a:gd name="T9" fmla="*/ 26988 h 17"/>
                  <a:gd name="T10" fmla="*/ 28575 w 18"/>
                  <a:gd name="T11" fmla="*/ 26988 h 17"/>
                  <a:gd name="T12" fmla="*/ 0 60000 65536"/>
                  <a:gd name="T13" fmla="*/ 0 60000 65536"/>
                  <a:gd name="T14" fmla="*/ 0 60000 65536"/>
                  <a:gd name="T15" fmla="*/ 0 60000 65536"/>
                  <a:gd name="T16" fmla="*/ 0 60000 65536"/>
                  <a:gd name="T17" fmla="*/ 0 60000 65536"/>
                  <a:gd name="T18" fmla="*/ 0 w 18"/>
                  <a:gd name="T19" fmla="*/ 0 h 17"/>
                  <a:gd name="T20" fmla="*/ 18 w 18"/>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8" h="17">
                    <a:moveTo>
                      <a:pt x="0" y="0"/>
                    </a:moveTo>
                    <a:lnTo>
                      <a:pt x="16" y="0"/>
                    </a:lnTo>
                    <a:lnTo>
                      <a:pt x="9" y="0"/>
                    </a:lnTo>
                    <a:lnTo>
                      <a:pt x="9" y="17"/>
                    </a:lnTo>
                    <a:lnTo>
                      <a:pt x="2" y="17"/>
                    </a:lnTo>
                    <a:lnTo>
                      <a:pt x="18" y="17"/>
                    </a:lnTo>
                  </a:path>
                </a:pathLst>
              </a:custGeom>
              <a:noFill/>
              <a:ln w="2">
                <a:solidFill>
                  <a:srgbClr val="FF9900"/>
                </a:solidFill>
                <a:round/>
                <a:headEnd/>
                <a:tailEnd/>
              </a:ln>
            </p:spPr>
            <p:txBody>
              <a:bodyPr/>
              <a:lstStyle/>
              <a:p>
                <a:endParaRPr lang="en-US"/>
              </a:p>
            </p:txBody>
          </p:sp>
          <p:sp>
            <p:nvSpPr>
              <p:cNvPr id="630" name="Freeform 7724"/>
              <p:cNvSpPr>
                <a:spLocks/>
              </p:cNvSpPr>
              <p:nvPr/>
            </p:nvSpPr>
            <p:spPr bwMode="auto">
              <a:xfrm>
                <a:off x="6685897" y="4960417"/>
                <a:ext cx="26988" cy="26988"/>
              </a:xfrm>
              <a:custGeom>
                <a:avLst/>
                <a:gdLst>
                  <a:gd name="T0" fmla="*/ 0 w 17"/>
                  <a:gd name="T1" fmla="*/ 0 h 17"/>
                  <a:gd name="T2" fmla="*/ 25400 w 17"/>
                  <a:gd name="T3" fmla="*/ 0 h 17"/>
                  <a:gd name="T4" fmla="*/ 14288 w 17"/>
                  <a:gd name="T5" fmla="*/ 0 h 17"/>
                  <a:gd name="T6" fmla="*/ 14288 w 17"/>
                  <a:gd name="T7" fmla="*/ 26988 h 17"/>
                  <a:gd name="T8" fmla="*/ 3175 w 17"/>
                  <a:gd name="T9" fmla="*/ 26988 h 17"/>
                  <a:gd name="T10" fmla="*/ 26988 w 17"/>
                  <a:gd name="T11" fmla="*/ 26988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0" y="0"/>
                    </a:moveTo>
                    <a:lnTo>
                      <a:pt x="16" y="0"/>
                    </a:lnTo>
                    <a:lnTo>
                      <a:pt x="9" y="0"/>
                    </a:lnTo>
                    <a:lnTo>
                      <a:pt x="9" y="17"/>
                    </a:lnTo>
                    <a:lnTo>
                      <a:pt x="2" y="17"/>
                    </a:lnTo>
                    <a:lnTo>
                      <a:pt x="17" y="17"/>
                    </a:lnTo>
                  </a:path>
                </a:pathLst>
              </a:custGeom>
              <a:noFill/>
              <a:ln w="2">
                <a:solidFill>
                  <a:srgbClr val="FF9900"/>
                </a:solidFill>
                <a:round/>
                <a:headEnd/>
                <a:tailEnd/>
              </a:ln>
            </p:spPr>
            <p:txBody>
              <a:bodyPr/>
              <a:lstStyle/>
              <a:p>
                <a:endParaRPr lang="en-US"/>
              </a:p>
            </p:txBody>
          </p:sp>
          <p:sp>
            <p:nvSpPr>
              <p:cNvPr id="631" name="Freeform 7725"/>
              <p:cNvSpPr>
                <a:spLocks/>
              </p:cNvSpPr>
              <p:nvPr/>
            </p:nvSpPr>
            <p:spPr bwMode="auto">
              <a:xfrm>
                <a:off x="6701772" y="4968354"/>
                <a:ext cx="28575" cy="30163"/>
              </a:xfrm>
              <a:custGeom>
                <a:avLst/>
                <a:gdLst>
                  <a:gd name="T0" fmla="*/ 0 w 18"/>
                  <a:gd name="T1" fmla="*/ 0 h 19"/>
                  <a:gd name="T2" fmla="*/ 25400 w 18"/>
                  <a:gd name="T3" fmla="*/ 0 h 19"/>
                  <a:gd name="T4" fmla="*/ 14288 w 18"/>
                  <a:gd name="T5" fmla="*/ 0 h 19"/>
                  <a:gd name="T6" fmla="*/ 14288 w 18"/>
                  <a:gd name="T7" fmla="*/ 30163 h 19"/>
                  <a:gd name="T8" fmla="*/ 3175 w 18"/>
                  <a:gd name="T9" fmla="*/ 30163 h 19"/>
                  <a:gd name="T10" fmla="*/ 28575 w 18"/>
                  <a:gd name="T11" fmla="*/ 30163 h 19"/>
                  <a:gd name="T12" fmla="*/ 0 60000 65536"/>
                  <a:gd name="T13" fmla="*/ 0 60000 65536"/>
                  <a:gd name="T14" fmla="*/ 0 60000 65536"/>
                  <a:gd name="T15" fmla="*/ 0 60000 65536"/>
                  <a:gd name="T16" fmla="*/ 0 60000 65536"/>
                  <a:gd name="T17" fmla="*/ 0 60000 65536"/>
                  <a:gd name="T18" fmla="*/ 0 w 18"/>
                  <a:gd name="T19" fmla="*/ 0 h 19"/>
                  <a:gd name="T20" fmla="*/ 18 w 18"/>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8" h="19">
                    <a:moveTo>
                      <a:pt x="0" y="0"/>
                    </a:moveTo>
                    <a:lnTo>
                      <a:pt x="16" y="0"/>
                    </a:lnTo>
                    <a:lnTo>
                      <a:pt x="9" y="0"/>
                    </a:lnTo>
                    <a:lnTo>
                      <a:pt x="9" y="19"/>
                    </a:lnTo>
                    <a:lnTo>
                      <a:pt x="2" y="19"/>
                    </a:lnTo>
                    <a:lnTo>
                      <a:pt x="18" y="19"/>
                    </a:lnTo>
                  </a:path>
                </a:pathLst>
              </a:custGeom>
              <a:noFill/>
              <a:ln w="2">
                <a:solidFill>
                  <a:srgbClr val="FF9900"/>
                </a:solidFill>
                <a:round/>
                <a:headEnd/>
                <a:tailEnd/>
              </a:ln>
            </p:spPr>
            <p:txBody>
              <a:bodyPr/>
              <a:lstStyle/>
              <a:p>
                <a:endParaRPr lang="en-US"/>
              </a:p>
            </p:txBody>
          </p:sp>
          <p:sp>
            <p:nvSpPr>
              <p:cNvPr id="632" name="Freeform 7726"/>
              <p:cNvSpPr>
                <a:spLocks/>
              </p:cNvSpPr>
              <p:nvPr/>
            </p:nvSpPr>
            <p:spPr bwMode="auto">
              <a:xfrm>
                <a:off x="6719234" y="4976292"/>
                <a:ext cx="26988" cy="30163"/>
              </a:xfrm>
              <a:custGeom>
                <a:avLst/>
                <a:gdLst>
                  <a:gd name="T0" fmla="*/ 0 w 17"/>
                  <a:gd name="T1" fmla="*/ 0 h 19"/>
                  <a:gd name="T2" fmla="*/ 25400 w 17"/>
                  <a:gd name="T3" fmla="*/ 0 h 19"/>
                  <a:gd name="T4" fmla="*/ 14288 w 17"/>
                  <a:gd name="T5" fmla="*/ 0 h 19"/>
                  <a:gd name="T6" fmla="*/ 14288 w 17"/>
                  <a:gd name="T7" fmla="*/ 30163 h 19"/>
                  <a:gd name="T8" fmla="*/ 3175 w 17"/>
                  <a:gd name="T9" fmla="*/ 30163 h 19"/>
                  <a:gd name="T10" fmla="*/ 26988 w 17"/>
                  <a:gd name="T11" fmla="*/ 30163 h 19"/>
                  <a:gd name="T12" fmla="*/ 0 60000 65536"/>
                  <a:gd name="T13" fmla="*/ 0 60000 65536"/>
                  <a:gd name="T14" fmla="*/ 0 60000 65536"/>
                  <a:gd name="T15" fmla="*/ 0 60000 65536"/>
                  <a:gd name="T16" fmla="*/ 0 60000 65536"/>
                  <a:gd name="T17" fmla="*/ 0 60000 65536"/>
                  <a:gd name="T18" fmla="*/ 0 w 17"/>
                  <a:gd name="T19" fmla="*/ 0 h 19"/>
                  <a:gd name="T20" fmla="*/ 17 w 17"/>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7" h="19">
                    <a:moveTo>
                      <a:pt x="0" y="0"/>
                    </a:moveTo>
                    <a:lnTo>
                      <a:pt x="16" y="0"/>
                    </a:lnTo>
                    <a:lnTo>
                      <a:pt x="9" y="0"/>
                    </a:lnTo>
                    <a:lnTo>
                      <a:pt x="9" y="19"/>
                    </a:lnTo>
                    <a:lnTo>
                      <a:pt x="2" y="19"/>
                    </a:lnTo>
                    <a:lnTo>
                      <a:pt x="17" y="19"/>
                    </a:lnTo>
                  </a:path>
                </a:pathLst>
              </a:custGeom>
              <a:noFill/>
              <a:ln w="2">
                <a:solidFill>
                  <a:srgbClr val="FF9900"/>
                </a:solidFill>
                <a:round/>
                <a:headEnd/>
                <a:tailEnd/>
              </a:ln>
            </p:spPr>
            <p:txBody>
              <a:bodyPr/>
              <a:lstStyle/>
              <a:p>
                <a:endParaRPr lang="en-US"/>
              </a:p>
            </p:txBody>
          </p:sp>
          <p:sp>
            <p:nvSpPr>
              <p:cNvPr id="633" name="Freeform 7727"/>
              <p:cNvSpPr>
                <a:spLocks/>
              </p:cNvSpPr>
              <p:nvPr/>
            </p:nvSpPr>
            <p:spPr bwMode="auto">
              <a:xfrm>
                <a:off x="6735109" y="4998517"/>
                <a:ext cx="28575" cy="33338"/>
              </a:xfrm>
              <a:custGeom>
                <a:avLst/>
                <a:gdLst>
                  <a:gd name="T0" fmla="*/ 0 w 18"/>
                  <a:gd name="T1" fmla="*/ 0 h 21"/>
                  <a:gd name="T2" fmla="*/ 25400 w 18"/>
                  <a:gd name="T3" fmla="*/ 0 h 21"/>
                  <a:gd name="T4" fmla="*/ 14288 w 18"/>
                  <a:gd name="T5" fmla="*/ 0 h 21"/>
                  <a:gd name="T6" fmla="*/ 14288 w 18"/>
                  <a:gd name="T7" fmla="*/ 33338 h 21"/>
                  <a:gd name="T8" fmla="*/ 3175 w 18"/>
                  <a:gd name="T9" fmla="*/ 33338 h 21"/>
                  <a:gd name="T10" fmla="*/ 28575 w 18"/>
                  <a:gd name="T11" fmla="*/ 33338 h 21"/>
                  <a:gd name="T12" fmla="*/ 0 60000 65536"/>
                  <a:gd name="T13" fmla="*/ 0 60000 65536"/>
                  <a:gd name="T14" fmla="*/ 0 60000 65536"/>
                  <a:gd name="T15" fmla="*/ 0 60000 65536"/>
                  <a:gd name="T16" fmla="*/ 0 60000 65536"/>
                  <a:gd name="T17" fmla="*/ 0 60000 65536"/>
                  <a:gd name="T18" fmla="*/ 0 w 18"/>
                  <a:gd name="T19" fmla="*/ 0 h 21"/>
                  <a:gd name="T20" fmla="*/ 18 w 18"/>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8" h="21">
                    <a:moveTo>
                      <a:pt x="0" y="0"/>
                    </a:moveTo>
                    <a:lnTo>
                      <a:pt x="16" y="0"/>
                    </a:lnTo>
                    <a:lnTo>
                      <a:pt x="9" y="0"/>
                    </a:lnTo>
                    <a:lnTo>
                      <a:pt x="9" y="21"/>
                    </a:lnTo>
                    <a:lnTo>
                      <a:pt x="2" y="21"/>
                    </a:lnTo>
                    <a:lnTo>
                      <a:pt x="18" y="21"/>
                    </a:lnTo>
                  </a:path>
                </a:pathLst>
              </a:custGeom>
              <a:noFill/>
              <a:ln w="2">
                <a:solidFill>
                  <a:srgbClr val="FF9900"/>
                </a:solidFill>
                <a:round/>
                <a:headEnd/>
                <a:tailEnd/>
              </a:ln>
            </p:spPr>
            <p:txBody>
              <a:bodyPr/>
              <a:lstStyle/>
              <a:p>
                <a:endParaRPr lang="en-US"/>
              </a:p>
            </p:txBody>
          </p:sp>
          <p:sp>
            <p:nvSpPr>
              <p:cNvPr id="634" name="Freeform 7728"/>
              <p:cNvSpPr>
                <a:spLocks/>
              </p:cNvSpPr>
              <p:nvPr/>
            </p:nvSpPr>
            <p:spPr bwMode="auto">
              <a:xfrm>
                <a:off x="6752572" y="4993754"/>
                <a:ext cx="26988" cy="33338"/>
              </a:xfrm>
              <a:custGeom>
                <a:avLst/>
                <a:gdLst>
                  <a:gd name="T0" fmla="*/ 0 w 17"/>
                  <a:gd name="T1" fmla="*/ 0 h 21"/>
                  <a:gd name="T2" fmla="*/ 25400 w 17"/>
                  <a:gd name="T3" fmla="*/ 0 h 21"/>
                  <a:gd name="T4" fmla="*/ 14288 w 17"/>
                  <a:gd name="T5" fmla="*/ 0 h 21"/>
                  <a:gd name="T6" fmla="*/ 14288 w 17"/>
                  <a:gd name="T7" fmla="*/ 33338 h 21"/>
                  <a:gd name="T8" fmla="*/ 3175 w 17"/>
                  <a:gd name="T9" fmla="*/ 33338 h 21"/>
                  <a:gd name="T10" fmla="*/ 26988 w 17"/>
                  <a:gd name="T11" fmla="*/ 33338 h 21"/>
                  <a:gd name="T12" fmla="*/ 0 60000 65536"/>
                  <a:gd name="T13" fmla="*/ 0 60000 65536"/>
                  <a:gd name="T14" fmla="*/ 0 60000 65536"/>
                  <a:gd name="T15" fmla="*/ 0 60000 65536"/>
                  <a:gd name="T16" fmla="*/ 0 60000 65536"/>
                  <a:gd name="T17" fmla="*/ 0 60000 65536"/>
                  <a:gd name="T18" fmla="*/ 0 w 17"/>
                  <a:gd name="T19" fmla="*/ 0 h 21"/>
                  <a:gd name="T20" fmla="*/ 17 w 1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7" h="21">
                    <a:moveTo>
                      <a:pt x="0" y="0"/>
                    </a:moveTo>
                    <a:lnTo>
                      <a:pt x="16" y="0"/>
                    </a:lnTo>
                    <a:lnTo>
                      <a:pt x="9" y="0"/>
                    </a:lnTo>
                    <a:lnTo>
                      <a:pt x="9" y="21"/>
                    </a:lnTo>
                    <a:lnTo>
                      <a:pt x="2" y="21"/>
                    </a:lnTo>
                    <a:lnTo>
                      <a:pt x="17" y="21"/>
                    </a:lnTo>
                  </a:path>
                </a:pathLst>
              </a:custGeom>
              <a:noFill/>
              <a:ln w="2">
                <a:solidFill>
                  <a:srgbClr val="FF9900"/>
                </a:solidFill>
                <a:round/>
                <a:headEnd/>
                <a:tailEnd/>
              </a:ln>
            </p:spPr>
            <p:txBody>
              <a:bodyPr/>
              <a:lstStyle/>
              <a:p>
                <a:endParaRPr lang="en-US"/>
              </a:p>
            </p:txBody>
          </p:sp>
          <p:sp>
            <p:nvSpPr>
              <p:cNvPr id="635" name="Freeform 7729"/>
              <p:cNvSpPr>
                <a:spLocks/>
              </p:cNvSpPr>
              <p:nvPr/>
            </p:nvSpPr>
            <p:spPr bwMode="auto">
              <a:xfrm>
                <a:off x="6766859" y="5015979"/>
                <a:ext cx="26988" cy="33338"/>
              </a:xfrm>
              <a:custGeom>
                <a:avLst/>
                <a:gdLst>
                  <a:gd name="T0" fmla="*/ 0 w 17"/>
                  <a:gd name="T1" fmla="*/ 0 h 21"/>
                  <a:gd name="T2" fmla="*/ 23813 w 17"/>
                  <a:gd name="T3" fmla="*/ 0 h 21"/>
                  <a:gd name="T4" fmla="*/ 12700 w 17"/>
                  <a:gd name="T5" fmla="*/ 0 h 21"/>
                  <a:gd name="T6" fmla="*/ 12700 w 17"/>
                  <a:gd name="T7" fmla="*/ 33338 h 21"/>
                  <a:gd name="T8" fmla="*/ 1588 w 17"/>
                  <a:gd name="T9" fmla="*/ 33338 h 21"/>
                  <a:gd name="T10" fmla="*/ 26988 w 17"/>
                  <a:gd name="T11" fmla="*/ 33338 h 21"/>
                  <a:gd name="T12" fmla="*/ 0 60000 65536"/>
                  <a:gd name="T13" fmla="*/ 0 60000 65536"/>
                  <a:gd name="T14" fmla="*/ 0 60000 65536"/>
                  <a:gd name="T15" fmla="*/ 0 60000 65536"/>
                  <a:gd name="T16" fmla="*/ 0 60000 65536"/>
                  <a:gd name="T17" fmla="*/ 0 60000 65536"/>
                  <a:gd name="T18" fmla="*/ 0 w 17"/>
                  <a:gd name="T19" fmla="*/ 0 h 21"/>
                  <a:gd name="T20" fmla="*/ 17 w 1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7" h="21">
                    <a:moveTo>
                      <a:pt x="0" y="0"/>
                    </a:moveTo>
                    <a:lnTo>
                      <a:pt x="15" y="0"/>
                    </a:lnTo>
                    <a:lnTo>
                      <a:pt x="8" y="0"/>
                    </a:lnTo>
                    <a:lnTo>
                      <a:pt x="8" y="21"/>
                    </a:lnTo>
                    <a:lnTo>
                      <a:pt x="1" y="21"/>
                    </a:lnTo>
                    <a:lnTo>
                      <a:pt x="17" y="21"/>
                    </a:lnTo>
                  </a:path>
                </a:pathLst>
              </a:custGeom>
              <a:noFill/>
              <a:ln w="2">
                <a:solidFill>
                  <a:srgbClr val="FF9900"/>
                </a:solidFill>
                <a:round/>
                <a:headEnd/>
                <a:tailEnd/>
              </a:ln>
            </p:spPr>
            <p:txBody>
              <a:bodyPr/>
              <a:lstStyle/>
              <a:p>
                <a:endParaRPr lang="en-US"/>
              </a:p>
            </p:txBody>
          </p:sp>
          <p:sp>
            <p:nvSpPr>
              <p:cNvPr id="636" name="Freeform 7730"/>
              <p:cNvSpPr>
                <a:spLocks/>
              </p:cNvSpPr>
              <p:nvPr/>
            </p:nvSpPr>
            <p:spPr bwMode="auto">
              <a:xfrm>
                <a:off x="6782734" y="5017567"/>
                <a:ext cx="28575" cy="36513"/>
              </a:xfrm>
              <a:custGeom>
                <a:avLst/>
                <a:gdLst>
                  <a:gd name="T0" fmla="*/ 0 w 18"/>
                  <a:gd name="T1" fmla="*/ 0 h 23"/>
                  <a:gd name="T2" fmla="*/ 25400 w 18"/>
                  <a:gd name="T3" fmla="*/ 0 h 23"/>
                  <a:gd name="T4" fmla="*/ 14288 w 18"/>
                  <a:gd name="T5" fmla="*/ 0 h 23"/>
                  <a:gd name="T6" fmla="*/ 14288 w 18"/>
                  <a:gd name="T7" fmla="*/ 36513 h 23"/>
                  <a:gd name="T8" fmla="*/ 3175 w 18"/>
                  <a:gd name="T9" fmla="*/ 36513 h 23"/>
                  <a:gd name="T10" fmla="*/ 28575 w 18"/>
                  <a:gd name="T11" fmla="*/ 36513 h 23"/>
                  <a:gd name="T12" fmla="*/ 0 60000 65536"/>
                  <a:gd name="T13" fmla="*/ 0 60000 65536"/>
                  <a:gd name="T14" fmla="*/ 0 60000 65536"/>
                  <a:gd name="T15" fmla="*/ 0 60000 65536"/>
                  <a:gd name="T16" fmla="*/ 0 60000 65536"/>
                  <a:gd name="T17" fmla="*/ 0 60000 65536"/>
                  <a:gd name="T18" fmla="*/ 0 w 18"/>
                  <a:gd name="T19" fmla="*/ 0 h 23"/>
                  <a:gd name="T20" fmla="*/ 18 w 18"/>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8" h="23">
                    <a:moveTo>
                      <a:pt x="0" y="0"/>
                    </a:moveTo>
                    <a:lnTo>
                      <a:pt x="16" y="0"/>
                    </a:lnTo>
                    <a:lnTo>
                      <a:pt x="9" y="0"/>
                    </a:lnTo>
                    <a:lnTo>
                      <a:pt x="9" y="23"/>
                    </a:lnTo>
                    <a:lnTo>
                      <a:pt x="2" y="23"/>
                    </a:lnTo>
                    <a:lnTo>
                      <a:pt x="18" y="23"/>
                    </a:lnTo>
                  </a:path>
                </a:pathLst>
              </a:custGeom>
              <a:noFill/>
              <a:ln w="2">
                <a:solidFill>
                  <a:srgbClr val="FF9900"/>
                </a:solidFill>
                <a:round/>
                <a:headEnd/>
                <a:tailEnd/>
              </a:ln>
            </p:spPr>
            <p:txBody>
              <a:bodyPr/>
              <a:lstStyle/>
              <a:p>
                <a:endParaRPr lang="en-US"/>
              </a:p>
            </p:txBody>
          </p:sp>
          <p:sp>
            <p:nvSpPr>
              <p:cNvPr id="637" name="Freeform 7731"/>
              <p:cNvSpPr>
                <a:spLocks/>
              </p:cNvSpPr>
              <p:nvPr/>
            </p:nvSpPr>
            <p:spPr bwMode="auto">
              <a:xfrm>
                <a:off x="6800197" y="5015979"/>
                <a:ext cx="26988" cy="34925"/>
              </a:xfrm>
              <a:custGeom>
                <a:avLst/>
                <a:gdLst>
                  <a:gd name="T0" fmla="*/ 0 w 17"/>
                  <a:gd name="T1" fmla="*/ 0 h 22"/>
                  <a:gd name="T2" fmla="*/ 23813 w 17"/>
                  <a:gd name="T3" fmla="*/ 0 h 22"/>
                  <a:gd name="T4" fmla="*/ 12700 w 17"/>
                  <a:gd name="T5" fmla="*/ 0 h 22"/>
                  <a:gd name="T6" fmla="*/ 12700 w 17"/>
                  <a:gd name="T7" fmla="*/ 34925 h 22"/>
                  <a:gd name="T8" fmla="*/ 1588 w 17"/>
                  <a:gd name="T9" fmla="*/ 34925 h 22"/>
                  <a:gd name="T10" fmla="*/ 26988 w 17"/>
                  <a:gd name="T11" fmla="*/ 34925 h 22"/>
                  <a:gd name="T12" fmla="*/ 0 60000 65536"/>
                  <a:gd name="T13" fmla="*/ 0 60000 65536"/>
                  <a:gd name="T14" fmla="*/ 0 60000 65536"/>
                  <a:gd name="T15" fmla="*/ 0 60000 65536"/>
                  <a:gd name="T16" fmla="*/ 0 60000 65536"/>
                  <a:gd name="T17" fmla="*/ 0 60000 65536"/>
                  <a:gd name="T18" fmla="*/ 0 w 17"/>
                  <a:gd name="T19" fmla="*/ 0 h 22"/>
                  <a:gd name="T20" fmla="*/ 17 w 17"/>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7" h="22">
                    <a:moveTo>
                      <a:pt x="0" y="0"/>
                    </a:moveTo>
                    <a:lnTo>
                      <a:pt x="15" y="0"/>
                    </a:lnTo>
                    <a:lnTo>
                      <a:pt x="8" y="0"/>
                    </a:lnTo>
                    <a:lnTo>
                      <a:pt x="8" y="22"/>
                    </a:lnTo>
                    <a:lnTo>
                      <a:pt x="1" y="22"/>
                    </a:lnTo>
                    <a:lnTo>
                      <a:pt x="17" y="22"/>
                    </a:lnTo>
                  </a:path>
                </a:pathLst>
              </a:custGeom>
              <a:noFill/>
              <a:ln w="2">
                <a:solidFill>
                  <a:srgbClr val="FF9900"/>
                </a:solidFill>
                <a:round/>
                <a:headEnd/>
                <a:tailEnd/>
              </a:ln>
            </p:spPr>
            <p:txBody>
              <a:bodyPr/>
              <a:lstStyle/>
              <a:p>
                <a:endParaRPr lang="en-US"/>
              </a:p>
            </p:txBody>
          </p:sp>
          <p:sp>
            <p:nvSpPr>
              <p:cNvPr id="638" name="Freeform 7732"/>
              <p:cNvSpPr>
                <a:spLocks/>
              </p:cNvSpPr>
              <p:nvPr/>
            </p:nvSpPr>
            <p:spPr bwMode="auto">
              <a:xfrm>
                <a:off x="6816072" y="5027092"/>
                <a:ext cx="26988" cy="34925"/>
              </a:xfrm>
              <a:custGeom>
                <a:avLst/>
                <a:gdLst>
                  <a:gd name="T0" fmla="*/ 0 w 17"/>
                  <a:gd name="T1" fmla="*/ 0 h 22"/>
                  <a:gd name="T2" fmla="*/ 25400 w 17"/>
                  <a:gd name="T3" fmla="*/ 0 h 22"/>
                  <a:gd name="T4" fmla="*/ 14288 w 17"/>
                  <a:gd name="T5" fmla="*/ 0 h 22"/>
                  <a:gd name="T6" fmla="*/ 14288 w 17"/>
                  <a:gd name="T7" fmla="*/ 34925 h 22"/>
                  <a:gd name="T8" fmla="*/ 3175 w 17"/>
                  <a:gd name="T9" fmla="*/ 34925 h 22"/>
                  <a:gd name="T10" fmla="*/ 26988 w 17"/>
                  <a:gd name="T11" fmla="*/ 34925 h 22"/>
                  <a:gd name="T12" fmla="*/ 0 60000 65536"/>
                  <a:gd name="T13" fmla="*/ 0 60000 65536"/>
                  <a:gd name="T14" fmla="*/ 0 60000 65536"/>
                  <a:gd name="T15" fmla="*/ 0 60000 65536"/>
                  <a:gd name="T16" fmla="*/ 0 60000 65536"/>
                  <a:gd name="T17" fmla="*/ 0 60000 65536"/>
                  <a:gd name="T18" fmla="*/ 0 w 17"/>
                  <a:gd name="T19" fmla="*/ 0 h 22"/>
                  <a:gd name="T20" fmla="*/ 17 w 17"/>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7" h="22">
                    <a:moveTo>
                      <a:pt x="0" y="0"/>
                    </a:moveTo>
                    <a:lnTo>
                      <a:pt x="16" y="0"/>
                    </a:lnTo>
                    <a:lnTo>
                      <a:pt x="9" y="0"/>
                    </a:lnTo>
                    <a:lnTo>
                      <a:pt x="9" y="22"/>
                    </a:lnTo>
                    <a:lnTo>
                      <a:pt x="2" y="22"/>
                    </a:lnTo>
                    <a:lnTo>
                      <a:pt x="17" y="22"/>
                    </a:lnTo>
                  </a:path>
                </a:pathLst>
              </a:custGeom>
              <a:noFill/>
              <a:ln w="2">
                <a:solidFill>
                  <a:srgbClr val="FF9900"/>
                </a:solidFill>
                <a:round/>
                <a:headEnd/>
                <a:tailEnd/>
              </a:ln>
            </p:spPr>
            <p:txBody>
              <a:bodyPr/>
              <a:lstStyle/>
              <a:p>
                <a:endParaRPr lang="en-US"/>
              </a:p>
            </p:txBody>
          </p:sp>
          <p:sp>
            <p:nvSpPr>
              <p:cNvPr id="639" name="Freeform 7733"/>
              <p:cNvSpPr>
                <a:spLocks/>
              </p:cNvSpPr>
              <p:nvPr/>
            </p:nvSpPr>
            <p:spPr bwMode="auto">
              <a:xfrm>
                <a:off x="6830359" y="5017567"/>
                <a:ext cx="26988" cy="36513"/>
              </a:xfrm>
              <a:custGeom>
                <a:avLst/>
                <a:gdLst>
                  <a:gd name="T0" fmla="*/ 0 w 17"/>
                  <a:gd name="T1" fmla="*/ 0 h 23"/>
                  <a:gd name="T2" fmla="*/ 23813 w 17"/>
                  <a:gd name="T3" fmla="*/ 0 h 23"/>
                  <a:gd name="T4" fmla="*/ 12700 w 17"/>
                  <a:gd name="T5" fmla="*/ 0 h 23"/>
                  <a:gd name="T6" fmla="*/ 12700 w 17"/>
                  <a:gd name="T7" fmla="*/ 36513 h 23"/>
                  <a:gd name="T8" fmla="*/ 1588 w 17"/>
                  <a:gd name="T9" fmla="*/ 36513 h 23"/>
                  <a:gd name="T10" fmla="*/ 26988 w 17"/>
                  <a:gd name="T11" fmla="*/ 36513 h 23"/>
                  <a:gd name="T12" fmla="*/ 0 60000 65536"/>
                  <a:gd name="T13" fmla="*/ 0 60000 65536"/>
                  <a:gd name="T14" fmla="*/ 0 60000 65536"/>
                  <a:gd name="T15" fmla="*/ 0 60000 65536"/>
                  <a:gd name="T16" fmla="*/ 0 60000 65536"/>
                  <a:gd name="T17" fmla="*/ 0 60000 65536"/>
                  <a:gd name="T18" fmla="*/ 0 w 17"/>
                  <a:gd name="T19" fmla="*/ 0 h 23"/>
                  <a:gd name="T20" fmla="*/ 17 w 17"/>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7" h="23">
                    <a:moveTo>
                      <a:pt x="0" y="0"/>
                    </a:moveTo>
                    <a:lnTo>
                      <a:pt x="15" y="0"/>
                    </a:lnTo>
                    <a:lnTo>
                      <a:pt x="8" y="0"/>
                    </a:lnTo>
                    <a:lnTo>
                      <a:pt x="8" y="23"/>
                    </a:lnTo>
                    <a:lnTo>
                      <a:pt x="1" y="23"/>
                    </a:lnTo>
                    <a:lnTo>
                      <a:pt x="17" y="23"/>
                    </a:lnTo>
                  </a:path>
                </a:pathLst>
              </a:custGeom>
              <a:noFill/>
              <a:ln w="2">
                <a:solidFill>
                  <a:srgbClr val="FF9900"/>
                </a:solidFill>
                <a:round/>
                <a:headEnd/>
                <a:tailEnd/>
              </a:ln>
            </p:spPr>
            <p:txBody>
              <a:bodyPr/>
              <a:lstStyle/>
              <a:p>
                <a:endParaRPr lang="en-US"/>
              </a:p>
            </p:txBody>
          </p:sp>
          <p:sp>
            <p:nvSpPr>
              <p:cNvPr id="640" name="Freeform 7734"/>
              <p:cNvSpPr>
                <a:spLocks/>
              </p:cNvSpPr>
              <p:nvPr/>
            </p:nvSpPr>
            <p:spPr bwMode="auto">
              <a:xfrm>
                <a:off x="6846234" y="5012804"/>
                <a:ext cx="28575" cy="36513"/>
              </a:xfrm>
              <a:custGeom>
                <a:avLst/>
                <a:gdLst>
                  <a:gd name="T0" fmla="*/ 0 w 18"/>
                  <a:gd name="T1" fmla="*/ 0 h 23"/>
                  <a:gd name="T2" fmla="*/ 25400 w 18"/>
                  <a:gd name="T3" fmla="*/ 0 h 23"/>
                  <a:gd name="T4" fmla="*/ 14288 w 18"/>
                  <a:gd name="T5" fmla="*/ 0 h 23"/>
                  <a:gd name="T6" fmla="*/ 14288 w 18"/>
                  <a:gd name="T7" fmla="*/ 36513 h 23"/>
                  <a:gd name="T8" fmla="*/ 3175 w 18"/>
                  <a:gd name="T9" fmla="*/ 36513 h 23"/>
                  <a:gd name="T10" fmla="*/ 28575 w 18"/>
                  <a:gd name="T11" fmla="*/ 36513 h 23"/>
                  <a:gd name="T12" fmla="*/ 0 60000 65536"/>
                  <a:gd name="T13" fmla="*/ 0 60000 65536"/>
                  <a:gd name="T14" fmla="*/ 0 60000 65536"/>
                  <a:gd name="T15" fmla="*/ 0 60000 65536"/>
                  <a:gd name="T16" fmla="*/ 0 60000 65536"/>
                  <a:gd name="T17" fmla="*/ 0 60000 65536"/>
                  <a:gd name="T18" fmla="*/ 0 w 18"/>
                  <a:gd name="T19" fmla="*/ 0 h 23"/>
                  <a:gd name="T20" fmla="*/ 18 w 18"/>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8" h="23">
                    <a:moveTo>
                      <a:pt x="0" y="0"/>
                    </a:moveTo>
                    <a:lnTo>
                      <a:pt x="16" y="0"/>
                    </a:lnTo>
                    <a:lnTo>
                      <a:pt x="9" y="0"/>
                    </a:lnTo>
                    <a:lnTo>
                      <a:pt x="9" y="23"/>
                    </a:lnTo>
                    <a:lnTo>
                      <a:pt x="2" y="23"/>
                    </a:lnTo>
                    <a:lnTo>
                      <a:pt x="18" y="23"/>
                    </a:lnTo>
                  </a:path>
                </a:pathLst>
              </a:custGeom>
              <a:noFill/>
              <a:ln w="2">
                <a:solidFill>
                  <a:srgbClr val="FF9900"/>
                </a:solidFill>
                <a:round/>
                <a:headEnd/>
                <a:tailEnd/>
              </a:ln>
            </p:spPr>
            <p:txBody>
              <a:bodyPr/>
              <a:lstStyle/>
              <a:p>
                <a:endParaRPr lang="en-US"/>
              </a:p>
            </p:txBody>
          </p:sp>
          <p:sp>
            <p:nvSpPr>
              <p:cNvPr id="641" name="Freeform 7735"/>
              <p:cNvSpPr>
                <a:spLocks/>
              </p:cNvSpPr>
              <p:nvPr/>
            </p:nvSpPr>
            <p:spPr bwMode="auto">
              <a:xfrm>
                <a:off x="6863697" y="5004867"/>
                <a:ext cx="26988" cy="34925"/>
              </a:xfrm>
              <a:custGeom>
                <a:avLst/>
                <a:gdLst>
                  <a:gd name="T0" fmla="*/ 0 w 17"/>
                  <a:gd name="T1" fmla="*/ 0 h 22"/>
                  <a:gd name="T2" fmla="*/ 23813 w 17"/>
                  <a:gd name="T3" fmla="*/ 0 h 22"/>
                  <a:gd name="T4" fmla="*/ 12700 w 17"/>
                  <a:gd name="T5" fmla="*/ 0 h 22"/>
                  <a:gd name="T6" fmla="*/ 12700 w 17"/>
                  <a:gd name="T7" fmla="*/ 34925 h 22"/>
                  <a:gd name="T8" fmla="*/ 1588 w 17"/>
                  <a:gd name="T9" fmla="*/ 34925 h 22"/>
                  <a:gd name="T10" fmla="*/ 26988 w 17"/>
                  <a:gd name="T11" fmla="*/ 34925 h 22"/>
                  <a:gd name="T12" fmla="*/ 0 60000 65536"/>
                  <a:gd name="T13" fmla="*/ 0 60000 65536"/>
                  <a:gd name="T14" fmla="*/ 0 60000 65536"/>
                  <a:gd name="T15" fmla="*/ 0 60000 65536"/>
                  <a:gd name="T16" fmla="*/ 0 60000 65536"/>
                  <a:gd name="T17" fmla="*/ 0 60000 65536"/>
                  <a:gd name="T18" fmla="*/ 0 w 17"/>
                  <a:gd name="T19" fmla="*/ 0 h 22"/>
                  <a:gd name="T20" fmla="*/ 17 w 17"/>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7" h="22">
                    <a:moveTo>
                      <a:pt x="0" y="0"/>
                    </a:moveTo>
                    <a:lnTo>
                      <a:pt x="15" y="0"/>
                    </a:lnTo>
                    <a:lnTo>
                      <a:pt x="8" y="0"/>
                    </a:lnTo>
                    <a:lnTo>
                      <a:pt x="8" y="22"/>
                    </a:lnTo>
                    <a:lnTo>
                      <a:pt x="1" y="22"/>
                    </a:lnTo>
                    <a:lnTo>
                      <a:pt x="17" y="22"/>
                    </a:lnTo>
                  </a:path>
                </a:pathLst>
              </a:custGeom>
              <a:noFill/>
              <a:ln w="2">
                <a:solidFill>
                  <a:srgbClr val="FF9900"/>
                </a:solidFill>
                <a:round/>
                <a:headEnd/>
                <a:tailEnd/>
              </a:ln>
            </p:spPr>
            <p:txBody>
              <a:bodyPr/>
              <a:lstStyle/>
              <a:p>
                <a:endParaRPr lang="en-US"/>
              </a:p>
            </p:txBody>
          </p:sp>
          <p:sp>
            <p:nvSpPr>
              <p:cNvPr id="642" name="Freeform 7736"/>
              <p:cNvSpPr>
                <a:spLocks/>
              </p:cNvSpPr>
              <p:nvPr/>
            </p:nvSpPr>
            <p:spPr bwMode="auto">
              <a:xfrm>
                <a:off x="6879572" y="4987404"/>
                <a:ext cx="28575" cy="33338"/>
              </a:xfrm>
              <a:custGeom>
                <a:avLst/>
                <a:gdLst>
                  <a:gd name="T0" fmla="*/ 0 w 18"/>
                  <a:gd name="T1" fmla="*/ 0 h 21"/>
                  <a:gd name="T2" fmla="*/ 25400 w 18"/>
                  <a:gd name="T3" fmla="*/ 0 h 21"/>
                  <a:gd name="T4" fmla="*/ 14288 w 18"/>
                  <a:gd name="T5" fmla="*/ 0 h 21"/>
                  <a:gd name="T6" fmla="*/ 14288 w 18"/>
                  <a:gd name="T7" fmla="*/ 33338 h 21"/>
                  <a:gd name="T8" fmla="*/ 3175 w 18"/>
                  <a:gd name="T9" fmla="*/ 33338 h 21"/>
                  <a:gd name="T10" fmla="*/ 28575 w 18"/>
                  <a:gd name="T11" fmla="*/ 33338 h 21"/>
                  <a:gd name="T12" fmla="*/ 0 60000 65536"/>
                  <a:gd name="T13" fmla="*/ 0 60000 65536"/>
                  <a:gd name="T14" fmla="*/ 0 60000 65536"/>
                  <a:gd name="T15" fmla="*/ 0 60000 65536"/>
                  <a:gd name="T16" fmla="*/ 0 60000 65536"/>
                  <a:gd name="T17" fmla="*/ 0 60000 65536"/>
                  <a:gd name="T18" fmla="*/ 0 w 18"/>
                  <a:gd name="T19" fmla="*/ 0 h 21"/>
                  <a:gd name="T20" fmla="*/ 18 w 18"/>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8" h="21">
                    <a:moveTo>
                      <a:pt x="0" y="0"/>
                    </a:moveTo>
                    <a:lnTo>
                      <a:pt x="16" y="0"/>
                    </a:lnTo>
                    <a:lnTo>
                      <a:pt x="9" y="0"/>
                    </a:lnTo>
                    <a:lnTo>
                      <a:pt x="9" y="21"/>
                    </a:lnTo>
                    <a:lnTo>
                      <a:pt x="2" y="21"/>
                    </a:lnTo>
                    <a:lnTo>
                      <a:pt x="18" y="21"/>
                    </a:lnTo>
                  </a:path>
                </a:pathLst>
              </a:custGeom>
              <a:noFill/>
              <a:ln w="2">
                <a:solidFill>
                  <a:srgbClr val="FF9900"/>
                </a:solidFill>
                <a:round/>
                <a:headEnd/>
                <a:tailEnd/>
              </a:ln>
            </p:spPr>
            <p:txBody>
              <a:bodyPr/>
              <a:lstStyle/>
              <a:p>
                <a:endParaRPr lang="en-US"/>
              </a:p>
            </p:txBody>
          </p:sp>
          <p:sp>
            <p:nvSpPr>
              <p:cNvPr id="643" name="Freeform 7737"/>
              <p:cNvSpPr>
                <a:spLocks/>
              </p:cNvSpPr>
              <p:nvPr/>
            </p:nvSpPr>
            <p:spPr bwMode="auto">
              <a:xfrm>
                <a:off x="6893859" y="4984229"/>
                <a:ext cx="26988" cy="33338"/>
              </a:xfrm>
              <a:custGeom>
                <a:avLst/>
                <a:gdLst>
                  <a:gd name="T0" fmla="*/ 0 w 17"/>
                  <a:gd name="T1" fmla="*/ 0 h 21"/>
                  <a:gd name="T2" fmla="*/ 25400 w 17"/>
                  <a:gd name="T3" fmla="*/ 0 h 21"/>
                  <a:gd name="T4" fmla="*/ 14288 w 17"/>
                  <a:gd name="T5" fmla="*/ 0 h 21"/>
                  <a:gd name="T6" fmla="*/ 14288 w 17"/>
                  <a:gd name="T7" fmla="*/ 33338 h 21"/>
                  <a:gd name="T8" fmla="*/ 3175 w 17"/>
                  <a:gd name="T9" fmla="*/ 33338 h 21"/>
                  <a:gd name="T10" fmla="*/ 26988 w 17"/>
                  <a:gd name="T11" fmla="*/ 33338 h 21"/>
                  <a:gd name="T12" fmla="*/ 0 60000 65536"/>
                  <a:gd name="T13" fmla="*/ 0 60000 65536"/>
                  <a:gd name="T14" fmla="*/ 0 60000 65536"/>
                  <a:gd name="T15" fmla="*/ 0 60000 65536"/>
                  <a:gd name="T16" fmla="*/ 0 60000 65536"/>
                  <a:gd name="T17" fmla="*/ 0 60000 65536"/>
                  <a:gd name="T18" fmla="*/ 0 w 17"/>
                  <a:gd name="T19" fmla="*/ 0 h 21"/>
                  <a:gd name="T20" fmla="*/ 17 w 1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7" h="21">
                    <a:moveTo>
                      <a:pt x="0" y="0"/>
                    </a:moveTo>
                    <a:lnTo>
                      <a:pt x="16" y="0"/>
                    </a:lnTo>
                    <a:lnTo>
                      <a:pt x="9" y="0"/>
                    </a:lnTo>
                    <a:lnTo>
                      <a:pt x="9" y="21"/>
                    </a:lnTo>
                    <a:lnTo>
                      <a:pt x="2" y="21"/>
                    </a:lnTo>
                    <a:lnTo>
                      <a:pt x="17" y="21"/>
                    </a:lnTo>
                  </a:path>
                </a:pathLst>
              </a:custGeom>
              <a:noFill/>
              <a:ln w="2">
                <a:solidFill>
                  <a:srgbClr val="FF9900"/>
                </a:solidFill>
                <a:round/>
                <a:headEnd/>
                <a:tailEnd/>
              </a:ln>
            </p:spPr>
            <p:txBody>
              <a:bodyPr/>
              <a:lstStyle/>
              <a:p>
                <a:endParaRPr lang="en-US"/>
              </a:p>
            </p:txBody>
          </p:sp>
          <p:sp>
            <p:nvSpPr>
              <p:cNvPr id="644" name="Freeform 7738"/>
              <p:cNvSpPr>
                <a:spLocks/>
              </p:cNvSpPr>
              <p:nvPr/>
            </p:nvSpPr>
            <p:spPr bwMode="auto">
              <a:xfrm>
                <a:off x="6909734" y="4968354"/>
                <a:ext cx="28575" cy="33338"/>
              </a:xfrm>
              <a:custGeom>
                <a:avLst/>
                <a:gdLst>
                  <a:gd name="T0" fmla="*/ 0 w 18"/>
                  <a:gd name="T1" fmla="*/ 0 h 21"/>
                  <a:gd name="T2" fmla="*/ 25400 w 18"/>
                  <a:gd name="T3" fmla="*/ 0 h 21"/>
                  <a:gd name="T4" fmla="*/ 14288 w 18"/>
                  <a:gd name="T5" fmla="*/ 0 h 21"/>
                  <a:gd name="T6" fmla="*/ 14288 w 18"/>
                  <a:gd name="T7" fmla="*/ 33338 h 21"/>
                  <a:gd name="T8" fmla="*/ 3175 w 18"/>
                  <a:gd name="T9" fmla="*/ 33338 h 21"/>
                  <a:gd name="T10" fmla="*/ 28575 w 18"/>
                  <a:gd name="T11" fmla="*/ 33338 h 21"/>
                  <a:gd name="T12" fmla="*/ 0 60000 65536"/>
                  <a:gd name="T13" fmla="*/ 0 60000 65536"/>
                  <a:gd name="T14" fmla="*/ 0 60000 65536"/>
                  <a:gd name="T15" fmla="*/ 0 60000 65536"/>
                  <a:gd name="T16" fmla="*/ 0 60000 65536"/>
                  <a:gd name="T17" fmla="*/ 0 60000 65536"/>
                  <a:gd name="T18" fmla="*/ 0 w 18"/>
                  <a:gd name="T19" fmla="*/ 0 h 21"/>
                  <a:gd name="T20" fmla="*/ 18 w 18"/>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8" h="21">
                    <a:moveTo>
                      <a:pt x="0" y="0"/>
                    </a:moveTo>
                    <a:lnTo>
                      <a:pt x="16" y="0"/>
                    </a:lnTo>
                    <a:lnTo>
                      <a:pt x="9" y="0"/>
                    </a:lnTo>
                    <a:lnTo>
                      <a:pt x="9" y="21"/>
                    </a:lnTo>
                    <a:lnTo>
                      <a:pt x="2" y="21"/>
                    </a:lnTo>
                    <a:lnTo>
                      <a:pt x="18" y="21"/>
                    </a:lnTo>
                  </a:path>
                </a:pathLst>
              </a:custGeom>
              <a:noFill/>
              <a:ln w="2">
                <a:solidFill>
                  <a:srgbClr val="FF9900"/>
                </a:solidFill>
                <a:round/>
                <a:headEnd/>
                <a:tailEnd/>
              </a:ln>
            </p:spPr>
            <p:txBody>
              <a:bodyPr/>
              <a:lstStyle/>
              <a:p>
                <a:endParaRPr lang="en-US"/>
              </a:p>
            </p:txBody>
          </p:sp>
          <p:sp>
            <p:nvSpPr>
              <p:cNvPr id="645" name="Freeform 7739"/>
              <p:cNvSpPr>
                <a:spLocks/>
              </p:cNvSpPr>
              <p:nvPr/>
            </p:nvSpPr>
            <p:spPr bwMode="auto">
              <a:xfrm>
                <a:off x="6927197" y="4950892"/>
                <a:ext cx="26988" cy="31750"/>
              </a:xfrm>
              <a:custGeom>
                <a:avLst/>
                <a:gdLst>
                  <a:gd name="T0" fmla="*/ 0 w 17"/>
                  <a:gd name="T1" fmla="*/ 0 h 20"/>
                  <a:gd name="T2" fmla="*/ 25400 w 17"/>
                  <a:gd name="T3" fmla="*/ 0 h 20"/>
                  <a:gd name="T4" fmla="*/ 14288 w 17"/>
                  <a:gd name="T5" fmla="*/ 0 h 20"/>
                  <a:gd name="T6" fmla="*/ 14288 w 17"/>
                  <a:gd name="T7" fmla="*/ 31750 h 20"/>
                  <a:gd name="T8" fmla="*/ 3175 w 17"/>
                  <a:gd name="T9" fmla="*/ 31750 h 20"/>
                  <a:gd name="T10" fmla="*/ 26988 w 17"/>
                  <a:gd name="T11" fmla="*/ 31750 h 20"/>
                  <a:gd name="T12" fmla="*/ 0 60000 65536"/>
                  <a:gd name="T13" fmla="*/ 0 60000 65536"/>
                  <a:gd name="T14" fmla="*/ 0 60000 65536"/>
                  <a:gd name="T15" fmla="*/ 0 60000 65536"/>
                  <a:gd name="T16" fmla="*/ 0 60000 65536"/>
                  <a:gd name="T17" fmla="*/ 0 60000 65536"/>
                  <a:gd name="T18" fmla="*/ 0 w 17"/>
                  <a:gd name="T19" fmla="*/ 0 h 20"/>
                  <a:gd name="T20" fmla="*/ 17 w 17"/>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7" h="20">
                    <a:moveTo>
                      <a:pt x="0" y="0"/>
                    </a:moveTo>
                    <a:lnTo>
                      <a:pt x="16" y="0"/>
                    </a:lnTo>
                    <a:lnTo>
                      <a:pt x="9" y="0"/>
                    </a:lnTo>
                    <a:lnTo>
                      <a:pt x="9" y="20"/>
                    </a:lnTo>
                    <a:lnTo>
                      <a:pt x="2" y="20"/>
                    </a:lnTo>
                    <a:lnTo>
                      <a:pt x="17" y="20"/>
                    </a:lnTo>
                  </a:path>
                </a:pathLst>
              </a:custGeom>
              <a:noFill/>
              <a:ln w="2">
                <a:solidFill>
                  <a:srgbClr val="FF9900"/>
                </a:solidFill>
                <a:round/>
                <a:headEnd/>
                <a:tailEnd/>
              </a:ln>
            </p:spPr>
            <p:txBody>
              <a:bodyPr/>
              <a:lstStyle/>
              <a:p>
                <a:endParaRPr lang="en-US"/>
              </a:p>
            </p:txBody>
          </p:sp>
          <p:sp>
            <p:nvSpPr>
              <p:cNvPr id="646" name="Freeform 7740"/>
              <p:cNvSpPr>
                <a:spLocks/>
              </p:cNvSpPr>
              <p:nvPr/>
            </p:nvSpPr>
            <p:spPr bwMode="auto">
              <a:xfrm>
                <a:off x="6943072" y="4939779"/>
                <a:ext cx="28575" cy="31750"/>
              </a:xfrm>
              <a:custGeom>
                <a:avLst/>
                <a:gdLst>
                  <a:gd name="T0" fmla="*/ 0 w 18"/>
                  <a:gd name="T1" fmla="*/ 0 h 20"/>
                  <a:gd name="T2" fmla="*/ 25400 w 18"/>
                  <a:gd name="T3" fmla="*/ 0 h 20"/>
                  <a:gd name="T4" fmla="*/ 14288 w 18"/>
                  <a:gd name="T5" fmla="*/ 0 h 20"/>
                  <a:gd name="T6" fmla="*/ 14288 w 18"/>
                  <a:gd name="T7" fmla="*/ 31750 h 20"/>
                  <a:gd name="T8" fmla="*/ 3175 w 18"/>
                  <a:gd name="T9" fmla="*/ 31750 h 20"/>
                  <a:gd name="T10" fmla="*/ 28575 w 18"/>
                  <a:gd name="T11" fmla="*/ 31750 h 20"/>
                  <a:gd name="T12" fmla="*/ 0 60000 65536"/>
                  <a:gd name="T13" fmla="*/ 0 60000 65536"/>
                  <a:gd name="T14" fmla="*/ 0 60000 65536"/>
                  <a:gd name="T15" fmla="*/ 0 60000 65536"/>
                  <a:gd name="T16" fmla="*/ 0 60000 65536"/>
                  <a:gd name="T17" fmla="*/ 0 60000 65536"/>
                  <a:gd name="T18" fmla="*/ 0 w 18"/>
                  <a:gd name="T19" fmla="*/ 0 h 20"/>
                  <a:gd name="T20" fmla="*/ 18 w 18"/>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8" h="20">
                    <a:moveTo>
                      <a:pt x="0" y="0"/>
                    </a:moveTo>
                    <a:lnTo>
                      <a:pt x="16" y="0"/>
                    </a:lnTo>
                    <a:lnTo>
                      <a:pt x="9" y="0"/>
                    </a:lnTo>
                    <a:lnTo>
                      <a:pt x="9" y="20"/>
                    </a:lnTo>
                    <a:lnTo>
                      <a:pt x="2" y="20"/>
                    </a:lnTo>
                    <a:lnTo>
                      <a:pt x="18" y="20"/>
                    </a:lnTo>
                  </a:path>
                </a:pathLst>
              </a:custGeom>
              <a:noFill/>
              <a:ln w="2">
                <a:solidFill>
                  <a:srgbClr val="FF9900"/>
                </a:solidFill>
                <a:round/>
                <a:headEnd/>
                <a:tailEnd/>
              </a:ln>
            </p:spPr>
            <p:txBody>
              <a:bodyPr/>
              <a:lstStyle/>
              <a:p>
                <a:endParaRPr lang="en-US"/>
              </a:p>
            </p:txBody>
          </p:sp>
          <p:sp>
            <p:nvSpPr>
              <p:cNvPr id="647" name="Freeform 7741"/>
              <p:cNvSpPr>
                <a:spLocks/>
              </p:cNvSpPr>
              <p:nvPr/>
            </p:nvSpPr>
            <p:spPr bwMode="auto">
              <a:xfrm>
                <a:off x="6960534" y="4939779"/>
                <a:ext cx="26988" cy="31750"/>
              </a:xfrm>
              <a:custGeom>
                <a:avLst/>
                <a:gdLst>
                  <a:gd name="T0" fmla="*/ 0 w 17"/>
                  <a:gd name="T1" fmla="*/ 0 h 20"/>
                  <a:gd name="T2" fmla="*/ 25400 w 17"/>
                  <a:gd name="T3" fmla="*/ 0 h 20"/>
                  <a:gd name="T4" fmla="*/ 14288 w 17"/>
                  <a:gd name="T5" fmla="*/ 0 h 20"/>
                  <a:gd name="T6" fmla="*/ 14288 w 17"/>
                  <a:gd name="T7" fmla="*/ 31750 h 20"/>
                  <a:gd name="T8" fmla="*/ 3175 w 17"/>
                  <a:gd name="T9" fmla="*/ 31750 h 20"/>
                  <a:gd name="T10" fmla="*/ 26988 w 17"/>
                  <a:gd name="T11" fmla="*/ 31750 h 20"/>
                  <a:gd name="T12" fmla="*/ 0 60000 65536"/>
                  <a:gd name="T13" fmla="*/ 0 60000 65536"/>
                  <a:gd name="T14" fmla="*/ 0 60000 65536"/>
                  <a:gd name="T15" fmla="*/ 0 60000 65536"/>
                  <a:gd name="T16" fmla="*/ 0 60000 65536"/>
                  <a:gd name="T17" fmla="*/ 0 60000 65536"/>
                  <a:gd name="T18" fmla="*/ 0 w 17"/>
                  <a:gd name="T19" fmla="*/ 0 h 20"/>
                  <a:gd name="T20" fmla="*/ 17 w 17"/>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7" h="20">
                    <a:moveTo>
                      <a:pt x="0" y="0"/>
                    </a:moveTo>
                    <a:lnTo>
                      <a:pt x="16" y="0"/>
                    </a:lnTo>
                    <a:lnTo>
                      <a:pt x="9" y="0"/>
                    </a:lnTo>
                    <a:lnTo>
                      <a:pt x="9" y="20"/>
                    </a:lnTo>
                    <a:lnTo>
                      <a:pt x="2" y="20"/>
                    </a:lnTo>
                    <a:lnTo>
                      <a:pt x="17" y="20"/>
                    </a:lnTo>
                  </a:path>
                </a:pathLst>
              </a:custGeom>
              <a:noFill/>
              <a:ln w="2">
                <a:solidFill>
                  <a:srgbClr val="FF9900"/>
                </a:solidFill>
                <a:round/>
                <a:headEnd/>
                <a:tailEnd/>
              </a:ln>
            </p:spPr>
            <p:txBody>
              <a:bodyPr/>
              <a:lstStyle/>
              <a:p>
                <a:endParaRPr lang="en-US"/>
              </a:p>
            </p:txBody>
          </p:sp>
          <p:sp>
            <p:nvSpPr>
              <p:cNvPr id="648" name="Freeform 7742"/>
              <p:cNvSpPr>
                <a:spLocks/>
              </p:cNvSpPr>
              <p:nvPr/>
            </p:nvSpPr>
            <p:spPr bwMode="auto">
              <a:xfrm>
                <a:off x="6974822" y="4935017"/>
                <a:ext cx="26988" cy="30163"/>
              </a:xfrm>
              <a:custGeom>
                <a:avLst/>
                <a:gdLst>
                  <a:gd name="T0" fmla="*/ 0 w 17"/>
                  <a:gd name="T1" fmla="*/ 0 h 19"/>
                  <a:gd name="T2" fmla="*/ 23813 w 17"/>
                  <a:gd name="T3" fmla="*/ 0 h 19"/>
                  <a:gd name="T4" fmla="*/ 12700 w 17"/>
                  <a:gd name="T5" fmla="*/ 0 h 19"/>
                  <a:gd name="T6" fmla="*/ 12700 w 17"/>
                  <a:gd name="T7" fmla="*/ 30163 h 19"/>
                  <a:gd name="T8" fmla="*/ 1588 w 17"/>
                  <a:gd name="T9" fmla="*/ 30163 h 19"/>
                  <a:gd name="T10" fmla="*/ 26988 w 17"/>
                  <a:gd name="T11" fmla="*/ 30163 h 19"/>
                  <a:gd name="T12" fmla="*/ 0 60000 65536"/>
                  <a:gd name="T13" fmla="*/ 0 60000 65536"/>
                  <a:gd name="T14" fmla="*/ 0 60000 65536"/>
                  <a:gd name="T15" fmla="*/ 0 60000 65536"/>
                  <a:gd name="T16" fmla="*/ 0 60000 65536"/>
                  <a:gd name="T17" fmla="*/ 0 60000 65536"/>
                  <a:gd name="T18" fmla="*/ 0 w 17"/>
                  <a:gd name="T19" fmla="*/ 0 h 19"/>
                  <a:gd name="T20" fmla="*/ 17 w 17"/>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7" h="19">
                    <a:moveTo>
                      <a:pt x="0" y="0"/>
                    </a:moveTo>
                    <a:lnTo>
                      <a:pt x="15" y="0"/>
                    </a:lnTo>
                    <a:lnTo>
                      <a:pt x="8" y="0"/>
                    </a:lnTo>
                    <a:lnTo>
                      <a:pt x="8" y="19"/>
                    </a:lnTo>
                    <a:lnTo>
                      <a:pt x="1" y="19"/>
                    </a:lnTo>
                    <a:lnTo>
                      <a:pt x="17" y="19"/>
                    </a:lnTo>
                  </a:path>
                </a:pathLst>
              </a:custGeom>
              <a:noFill/>
              <a:ln w="2">
                <a:solidFill>
                  <a:srgbClr val="FF9900"/>
                </a:solidFill>
                <a:round/>
                <a:headEnd/>
                <a:tailEnd/>
              </a:ln>
            </p:spPr>
            <p:txBody>
              <a:bodyPr/>
              <a:lstStyle/>
              <a:p>
                <a:endParaRPr lang="en-US"/>
              </a:p>
            </p:txBody>
          </p:sp>
          <p:sp>
            <p:nvSpPr>
              <p:cNvPr id="649" name="Freeform 7743"/>
              <p:cNvSpPr>
                <a:spLocks/>
              </p:cNvSpPr>
              <p:nvPr/>
            </p:nvSpPr>
            <p:spPr bwMode="auto">
              <a:xfrm>
                <a:off x="6990697" y="4931842"/>
                <a:ext cx="26988" cy="30163"/>
              </a:xfrm>
              <a:custGeom>
                <a:avLst/>
                <a:gdLst>
                  <a:gd name="T0" fmla="*/ 0 w 17"/>
                  <a:gd name="T1" fmla="*/ 0 h 19"/>
                  <a:gd name="T2" fmla="*/ 25400 w 17"/>
                  <a:gd name="T3" fmla="*/ 0 h 19"/>
                  <a:gd name="T4" fmla="*/ 14288 w 17"/>
                  <a:gd name="T5" fmla="*/ 0 h 19"/>
                  <a:gd name="T6" fmla="*/ 14288 w 17"/>
                  <a:gd name="T7" fmla="*/ 30163 h 19"/>
                  <a:gd name="T8" fmla="*/ 3175 w 17"/>
                  <a:gd name="T9" fmla="*/ 30163 h 19"/>
                  <a:gd name="T10" fmla="*/ 26988 w 17"/>
                  <a:gd name="T11" fmla="*/ 30163 h 19"/>
                  <a:gd name="T12" fmla="*/ 0 60000 65536"/>
                  <a:gd name="T13" fmla="*/ 0 60000 65536"/>
                  <a:gd name="T14" fmla="*/ 0 60000 65536"/>
                  <a:gd name="T15" fmla="*/ 0 60000 65536"/>
                  <a:gd name="T16" fmla="*/ 0 60000 65536"/>
                  <a:gd name="T17" fmla="*/ 0 60000 65536"/>
                  <a:gd name="T18" fmla="*/ 0 w 17"/>
                  <a:gd name="T19" fmla="*/ 0 h 19"/>
                  <a:gd name="T20" fmla="*/ 17 w 17"/>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7" h="19">
                    <a:moveTo>
                      <a:pt x="0" y="0"/>
                    </a:moveTo>
                    <a:lnTo>
                      <a:pt x="16" y="0"/>
                    </a:lnTo>
                    <a:lnTo>
                      <a:pt x="9" y="0"/>
                    </a:lnTo>
                    <a:lnTo>
                      <a:pt x="9" y="19"/>
                    </a:lnTo>
                    <a:lnTo>
                      <a:pt x="2" y="19"/>
                    </a:lnTo>
                    <a:lnTo>
                      <a:pt x="17" y="19"/>
                    </a:lnTo>
                  </a:path>
                </a:pathLst>
              </a:custGeom>
              <a:noFill/>
              <a:ln w="2">
                <a:solidFill>
                  <a:srgbClr val="FF9900"/>
                </a:solidFill>
                <a:round/>
                <a:headEnd/>
                <a:tailEnd/>
              </a:ln>
            </p:spPr>
            <p:txBody>
              <a:bodyPr/>
              <a:lstStyle/>
              <a:p>
                <a:endParaRPr lang="en-US"/>
              </a:p>
            </p:txBody>
          </p:sp>
          <p:sp>
            <p:nvSpPr>
              <p:cNvPr id="650" name="Freeform 7744"/>
              <p:cNvSpPr>
                <a:spLocks/>
              </p:cNvSpPr>
              <p:nvPr/>
            </p:nvSpPr>
            <p:spPr bwMode="auto">
              <a:xfrm>
                <a:off x="7006572" y="4920729"/>
                <a:ext cx="28575" cy="30163"/>
              </a:xfrm>
              <a:custGeom>
                <a:avLst/>
                <a:gdLst>
                  <a:gd name="T0" fmla="*/ 0 w 18"/>
                  <a:gd name="T1" fmla="*/ 0 h 19"/>
                  <a:gd name="T2" fmla="*/ 25400 w 18"/>
                  <a:gd name="T3" fmla="*/ 0 h 19"/>
                  <a:gd name="T4" fmla="*/ 14288 w 18"/>
                  <a:gd name="T5" fmla="*/ 0 h 19"/>
                  <a:gd name="T6" fmla="*/ 14288 w 18"/>
                  <a:gd name="T7" fmla="*/ 30163 h 19"/>
                  <a:gd name="T8" fmla="*/ 3175 w 18"/>
                  <a:gd name="T9" fmla="*/ 30163 h 19"/>
                  <a:gd name="T10" fmla="*/ 28575 w 18"/>
                  <a:gd name="T11" fmla="*/ 30163 h 19"/>
                  <a:gd name="T12" fmla="*/ 0 60000 65536"/>
                  <a:gd name="T13" fmla="*/ 0 60000 65536"/>
                  <a:gd name="T14" fmla="*/ 0 60000 65536"/>
                  <a:gd name="T15" fmla="*/ 0 60000 65536"/>
                  <a:gd name="T16" fmla="*/ 0 60000 65536"/>
                  <a:gd name="T17" fmla="*/ 0 60000 65536"/>
                  <a:gd name="T18" fmla="*/ 0 w 18"/>
                  <a:gd name="T19" fmla="*/ 0 h 19"/>
                  <a:gd name="T20" fmla="*/ 18 w 18"/>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8" h="19">
                    <a:moveTo>
                      <a:pt x="0" y="0"/>
                    </a:moveTo>
                    <a:lnTo>
                      <a:pt x="16" y="0"/>
                    </a:lnTo>
                    <a:lnTo>
                      <a:pt x="9" y="0"/>
                    </a:lnTo>
                    <a:lnTo>
                      <a:pt x="9" y="19"/>
                    </a:lnTo>
                    <a:lnTo>
                      <a:pt x="2" y="19"/>
                    </a:lnTo>
                    <a:lnTo>
                      <a:pt x="18" y="19"/>
                    </a:lnTo>
                  </a:path>
                </a:pathLst>
              </a:custGeom>
              <a:noFill/>
              <a:ln w="2">
                <a:solidFill>
                  <a:srgbClr val="FF9900"/>
                </a:solidFill>
                <a:round/>
                <a:headEnd/>
                <a:tailEnd/>
              </a:ln>
            </p:spPr>
            <p:txBody>
              <a:bodyPr/>
              <a:lstStyle/>
              <a:p>
                <a:endParaRPr lang="en-US"/>
              </a:p>
            </p:txBody>
          </p:sp>
          <p:sp>
            <p:nvSpPr>
              <p:cNvPr id="651" name="Freeform 7745"/>
              <p:cNvSpPr>
                <a:spLocks/>
              </p:cNvSpPr>
              <p:nvPr/>
            </p:nvSpPr>
            <p:spPr bwMode="auto">
              <a:xfrm>
                <a:off x="7024034" y="4912792"/>
                <a:ext cx="26988" cy="30163"/>
              </a:xfrm>
              <a:custGeom>
                <a:avLst/>
                <a:gdLst>
                  <a:gd name="T0" fmla="*/ 0 w 17"/>
                  <a:gd name="T1" fmla="*/ 0 h 19"/>
                  <a:gd name="T2" fmla="*/ 25400 w 17"/>
                  <a:gd name="T3" fmla="*/ 0 h 19"/>
                  <a:gd name="T4" fmla="*/ 14288 w 17"/>
                  <a:gd name="T5" fmla="*/ 0 h 19"/>
                  <a:gd name="T6" fmla="*/ 14288 w 17"/>
                  <a:gd name="T7" fmla="*/ 30163 h 19"/>
                  <a:gd name="T8" fmla="*/ 3175 w 17"/>
                  <a:gd name="T9" fmla="*/ 30163 h 19"/>
                  <a:gd name="T10" fmla="*/ 26988 w 17"/>
                  <a:gd name="T11" fmla="*/ 30163 h 19"/>
                  <a:gd name="T12" fmla="*/ 0 60000 65536"/>
                  <a:gd name="T13" fmla="*/ 0 60000 65536"/>
                  <a:gd name="T14" fmla="*/ 0 60000 65536"/>
                  <a:gd name="T15" fmla="*/ 0 60000 65536"/>
                  <a:gd name="T16" fmla="*/ 0 60000 65536"/>
                  <a:gd name="T17" fmla="*/ 0 60000 65536"/>
                  <a:gd name="T18" fmla="*/ 0 w 17"/>
                  <a:gd name="T19" fmla="*/ 0 h 19"/>
                  <a:gd name="T20" fmla="*/ 17 w 17"/>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7" h="19">
                    <a:moveTo>
                      <a:pt x="0" y="0"/>
                    </a:moveTo>
                    <a:lnTo>
                      <a:pt x="16" y="0"/>
                    </a:lnTo>
                    <a:lnTo>
                      <a:pt x="9" y="0"/>
                    </a:lnTo>
                    <a:lnTo>
                      <a:pt x="9" y="19"/>
                    </a:lnTo>
                    <a:lnTo>
                      <a:pt x="2" y="19"/>
                    </a:lnTo>
                    <a:lnTo>
                      <a:pt x="17" y="19"/>
                    </a:lnTo>
                  </a:path>
                </a:pathLst>
              </a:custGeom>
              <a:noFill/>
              <a:ln w="2">
                <a:solidFill>
                  <a:srgbClr val="FF9900"/>
                </a:solidFill>
                <a:round/>
                <a:headEnd/>
                <a:tailEnd/>
              </a:ln>
            </p:spPr>
            <p:txBody>
              <a:bodyPr/>
              <a:lstStyle/>
              <a:p>
                <a:endParaRPr lang="en-US"/>
              </a:p>
            </p:txBody>
          </p:sp>
          <p:sp>
            <p:nvSpPr>
              <p:cNvPr id="652" name="Freeform 7746"/>
              <p:cNvSpPr>
                <a:spLocks/>
              </p:cNvSpPr>
              <p:nvPr/>
            </p:nvSpPr>
            <p:spPr bwMode="auto">
              <a:xfrm>
                <a:off x="7038322" y="4909617"/>
                <a:ext cx="26988" cy="30163"/>
              </a:xfrm>
              <a:custGeom>
                <a:avLst/>
                <a:gdLst>
                  <a:gd name="T0" fmla="*/ 0 w 17"/>
                  <a:gd name="T1" fmla="*/ 0 h 19"/>
                  <a:gd name="T2" fmla="*/ 23813 w 17"/>
                  <a:gd name="T3" fmla="*/ 0 h 19"/>
                  <a:gd name="T4" fmla="*/ 12700 w 17"/>
                  <a:gd name="T5" fmla="*/ 0 h 19"/>
                  <a:gd name="T6" fmla="*/ 12700 w 17"/>
                  <a:gd name="T7" fmla="*/ 30163 h 19"/>
                  <a:gd name="T8" fmla="*/ 1588 w 17"/>
                  <a:gd name="T9" fmla="*/ 30163 h 19"/>
                  <a:gd name="T10" fmla="*/ 26988 w 17"/>
                  <a:gd name="T11" fmla="*/ 30163 h 19"/>
                  <a:gd name="T12" fmla="*/ 0 60000 65536"/>
                  <a:gd name="T13" fmla="*/ 0 60000 65536"/>
                  <a:gd name="T14" fmla="*/ 0 60000 65536"/>
                  <a:gd name="T15" fmla="*/ 0 60000 65536"/>
                  <a:gd name="T16" fmla="*/ 0 60000 65536"/>
                  <a:gd name="T17" fmla="*/ 0 60000 65536"/>
                  <a:gd name="T18" fmla="*/ 0 w 17"/>
                  <a:gd name="T19" fmla="*/ 0 h 19"/>
                  <a:gd name="T20" fmla="*/ 17 w 17"/>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7" h="19">
                    <a:moveTo>
                      <a:pt x="0" y="0"/>
                    </a:moveTo>
                    <a:lnTo>
                      <a:pt x="15" y="0"/>
                    </a:lnTo>
                    <a:lnTo>
                      <a:pt x="8" y="0"/>
                    </a:lnTo>
                    <a:lnTo>
                      <a:pt x="8" y="19"/>
                    </a:lnTo>
                    <a:lnTo>
                      <a:pt x="1" y="19"/>
                    </a:lnTo>
                    <a:lnTo>
                      <a:pt x="17" y="19"/>
                    </a:lnTo>
                  </a:path>
                </a:pathLst>
              </a:custGeom>
              <a:noFill/>
              <a:ln w="2">
                <a:solidFill>
                  <a:srgbClr val="FF9900"/>
                </a:solidFill>
                <a:round/>
                <a:headEnd/>
                <a:tailEnd/>
              </a:ln>
            </p:spPr>
            <p:txBody>
              <a:bodyPr/>
              <a:lstStyle/>
              <a:p>
                <a:endParaRPr lang="en-US"/>
              </a:p>
            </p:txBody>
          </p:sp>
          <p:sp>
            <p:nvSpPr>
              <p:cNvPr id="653" name="Freeform 7747"/>
              <p:cNvSpPr>
                <a:spLocks/>
              </p:cNvSpPr>
              <p:nvPr/>
            </p:nvSpPr>
            <p:spPr bwMode="auto">
              <a:xfrm>
                <a:off x="7054197" y="4906442"/>
                <a:ext cx="28575" cy="31750"/>
              </a:xfrm>
              <a:custGeom>
                <a:avLst/>
                <a:gdLst>
                  <a:gd name="T0" fmla="*/ 0 w 18"/>
                  <a:gd name="T1" fmla="*/ 0 h 20"/>
                  <a:gd name="T2" fmla="*/ 25400 w 18"/>
                  <a:gd name="T3" fmla="*/ 0 h 20"/>
                  <a:gd name="T4" fmla="*/ 14288 w 18"/>
                  <a:gd name="T5" fmla="*/ 0 h 20"/>
                  <a:gd name="T6" fmla="*/ 14288 w 18"/>
                  <a:gd name="T7" fmla="*/ 31750 h 20"/>
                  <a:gd name="T8" fmla="*/ 3175 w 18"/>
                  <a:gd name="T9" fmla="*/ 31750 h 20"/>
                  <a:gd name="T10" fmla="*/ 28575 w 18"/>
                  <a:gd name="T11" fmla="*/ 31750 h 20"/>
                  <a:gd name="T12" fmla="*/ 0 60000 65536"/>
                  <a:gd name="T13" fmla="*/ 0 60000 65536"/>
                  <a:gd name="T14" fmla="*/ 0 60000 65536"/>
                  <a:gd name="T15" fmla="*/ 0 60000 65536"/>
                  <a:gd name="T16" fmla="*/ 0 60000 65536"/>
                  <a:gd name="T17" fmla="*/ 0 60000 65536"/>
                  <a:gd name="T18" fmla="*/ 0 w 18"/>
                  <a:gd name="T19" fmla="*/ 0 h 20"/>
                  <a:gd name="T20" fmla="*/ 18 w 18"/>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8" h="20">
                    <a:moveTo>
                      <a:pt x="0" y="0"/>
                    </a:moveTo>
                    <a:lnTo>
                      <a:pt x="16" y="0"/>
                    </a:lnTo>
                    <a:lnTo>
                      <a:pt x="9" y="0"/>
                    </a:lnTo>
                    <a:lnTo>
                      <a:pt x="9" y="20"/>
                    </a:lnTo>
                    <a:lnTo>
                      <a:pt x="2" y="20"/>
                    </a:lnTo>
                    <a:lnTo>
                      <a:pt x="18" y="20"/>
                    </a:lnTo>
                  </a:path>
                </a:pathLst>
              </a:custGeom>
              <a:noFill/>
              <a:ln w="2">
                <a:solidFill>
                  <a:srgbClr val="FF9900"/>
                </a:solidFill>
                <a:round/>
                <a:headEnd/>
                <a:tailEnd/>
              </a:ln>
            </p:spPr>
            <p:txBody>
              <a:bodyPr/>
              <a:lstStyle/>
              <a:p>
                <a:endParaRPr lang="en-US"/>
              </a:p>
            </p:txBody>
          </p:sp>
          <p:sp>
            <p:nvSpPr>
              <p:cNvPr id="654" name="Freeform 7748"/>
              <p:cNvSpPr>
                <a:spLocks/>
              </p:cNvSpPr>
              <p:nvPr/>
            </p:nvSpPr>
            <p:spPr bwMode="auto">
              <a:xfrm>
                <a:off x="7071659" y="4906442"/>
                <a:ext cx="26988" cy="31750"/>
              </a:xfrm>
              <a:custGeom>
                <a:avLst/>
                <a:gdLst>
                  <a:gd name="T0" fmla="*/ 0 w 17"/>
                  <a:gd name="T1" fmla="*/ 0 h 20"/>
                  <a:gd name="T2" fmla="*/ 23813 w 17"/>
                  <a:gd name="T3" fmla="*/ 0 h 20"/>
                  <a:gd name="T4" fmla="*/ 12700 w 17"/>
                  <a:gd name="T5" fmla="*/ 0 h 20"/>
                  <a:gd name="T6" fmla="*/ 12700 w 17"/>
                  <a:gd name="T7" fmla="*/ 31750 h 20"/>
                  <a:gd name="T8" fmla="*/ 1588 w 17"/>
                  <a:gd name="T9" fmla="*/ 31750 h 20"/>
                  <a:gd name="T10" fmla="*/ 26988 w 17"/>
                  <a:gd name="T11" fmla="*/ 31750 h 20"/>
                  <a:gd name="T12" fmla="*/ 0 60000 65536"/>
                  <a:gd name="T13" fmla="*/ 0 60000 65536"/>
                  <a:gd name="T14" fmla="*/ 0 60000 65536"/>
                  <a:gd name="T15" fmla="*/ 0 60000 65536"/>
                  <a:gd name="T16" fmla="*/ 0 60000 65536"/>
                  <a:gd name="T17" fmla="*/ 0 60000 65536"/>
                  <a:gd name="T18" fmla="*/ 0 w 17"/>
                  <a:gd name="T19" fmla="*/ 0 h 20"/>
                  <a:gd name="T20" fmla="*/ 17 w 17"/>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7" h="20">
                    <a:moveTo>
                      <a:pt x="0" y="0"/>
                    </a:moveTo>
                    <a:lnTo>
                      <a:pt x="15" y="0"/>
                    </a:lnTo>
                    <a:lnTo>
                      <a:pt x="8" y="0"/>
                    </a:lnTo>
                    <a:lnTo>
                      <a:pt x="8" y="20"/>
                    </a:lnTo>
                    <a:lnTo>
                      <a:pt x="1" y="20"/>
                    </a:lnTo>
                    <a:lnTo>
                      <a:pt x="17" y="20"/>
                    </a:lnTo>
                  </a:path>
                </a:pathLst>
              </a:custGeom>
              <a:noFill/>
              <a:ln w="2">
                <a:solidFill>
                  <a:srgbClr val="FF9900"/>
                </a:solidFill>
                <a:round/>
                <a:headEnd/>
                <a:tailEnd/>
              </a:ln>
            </p:spPr>
            <p:txBody>
              <a:bodyPr/>
              <a:lstStyle/>
              <a:p>
                <a:endParaRPr lang="en-US"/>
              </a:p>
            </p:txBody>
          </p:sp>
          <p:sp>
            <p:nvSpPr>
              <p:cNvPr id="655" name="Freeform 7749"/>
              <p:cNvSpPr>
                <a:spLocks/>
              </p:cNvSpPr>
              <p:nvPr/>
            </p:nvSpPr>
            <p:spPr bwMode="auto">
              <a:xfrm>
                <a:off x="7087534" y="4904854"/>
                <a:ext cx="28575" cy="26988"/>
              </a:xfrm>
              <a:custGeom>
                <a:avLst/>
                <a:gdLst>
                  <a:gd name="T0" fmla="*/ 0 w 18"/>
                  <a:gd name="T1" fmla="*/ 0 h 17"/>
                  <a:gd name="T2" fmla="*/ 25400 w 18"/>
                  <a:gd name="T3" fmla="*/ 0 h 17"/>
                  <a:gd name="T4" fmla="*/ 14288 w 18"/>
                  <a:gd name="T5" fmla="*/ 0 h 17"/>
                  <a:gd name="T6" fmla="*/ 14288 w 18"/>
                  <a:gd name="T7" fmla="*/ 26988 h 17"/>
                  <a:gd name="T8" fmla="*/ 3175 w 18"/>
                  <a:gd name="T9" fmla="*/ 26988 h 17"/>
                  <a:gd name="T10" fmla="*/ 28575 w 18"/>
                  <a:gd name="T11" fmla="*/ 26988 h 17"/>
                  <a:gd name="T12" fmla="*/ 0 60000 65536"/>
                  <a:gd name="T13" fmla="*/ 0 60000 65536"/>
                  <a:gd name="T14" fmla="*/ 0 60000 65536"/>
                  <a:gd name="T15" fmla="*/ 0 60000 65536"/>
                  <a:gd name="T16" fmla="*/ 0 60000 65536"/>
                  <a:gd name="T17" fmla="*/ 0 60000 65536"/>
                  <a:gd name="T18" fmla="*/ 0 w 18"/>
                  <a:gd name="T19" fmla="*/ 0 h 17"/>
                  <a:gd name="T20" fmla="*/ 18 w 18"/>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8" h="17">
                    <a:moveTo>
                      <a:pt x="0" y="0"/>
                    </a:moveTo>
                    <a:lnTo>
                      <a:pt x="16" y="0"/>
                    </a:lnTo>
                    <a:lnTo>
                      <a:pt x="9" y="0"/>
                    </a:lnTo>
                    <a:lnTo>
                      <a:pt x="9" y="17"/>
                    </a:lnTo>
                    <a:lnTo>
                      <a:pt x="2" y="17"/>
                    </a:lnTo>
                    <a:lnTo>
                      <a:pt x="18" y="17"/>
                    </a:lnTo>
                  </a:path>
                </a:pathLst>
              </a:custGeom>
              <a:noFill/>
              <a:ln w="2">
                <a:solidFill>
                  <a:srgbClr val="FF9900"/>
                </a:solidFill>
                <a:round/>
                <a:headEnd/>
                <a:tailEnd/>
              </a:ln>
            </p:spPr>
            <p:txBody>
              <a:bodyPr/>
              <a:lstStyle/>
              <a:p>
                <a:endParaRPr lang="en-US"/>
              </a:p>
            </p:txBody>
          </p:sp>
          <p:sp>
            <p:nvSpPr>
              <p:cNvPr id="656" name="Freeform 7750"/>
              <p:cNvSpPr>
                <a:spLocks/>
              </p:cNvSpPr>
              <p:nvPr/>
            </p:nvSpPr>
            <p:spPr bwMode="auto">
              <a:xfrm>
                <a:off x="7101822" y="4906442"/>
                <a:ext cx="26988" cy="31750"/>
              </a:xfrm>
              <a:custGeom>
                <a:avLst/>
                <a:gdLst>
                  <a:gd name="T0" fmla="*/ 0 w 17"/>
                  <a:gd name="T1" fmla="*/ 0 h 20"/>
                  <a:gd name="T2" fmla="*/ 25400 w 17"/>
                  <a:gd name="T3" fmla="*/ 0 h 20"/>
                  <a:gd name="T4" fmla="*/ 14288 w 17"/>
                  <a:gd name="T5" fmla="*/ 0 h 20"/>
                  <a:gd name="T6" fmla="*/ 14288 w 17"/>
                  <a:gd name="T7" fmla="*/ 31750 h 20"/>
                  <a:gd name="T8" fmla="*/ 3175 w 17"/>
                  <a:gd name="T9" fmla="*/ 31750 h 20"/>
                  <a:gd name="T10" fmla="*/ 26988 w 17"/>
                  <a:gd name="T11" fmla="*/ 31750 h 20"/>
                  <a:gd name="T12" fmla="*/ 0 60000 65536"/>
                  <a:gd name="T13" fmla="*/ 0 60000 65536"/>
                  <a:gd name="T14" fmla="*/ 0 60000 65536"/>
                  <a:gd name="T15" fmla="*/ 0 60000 65536"/>
                  <a:gd name="T16" fmla="*/ 0 60000 65536"/>
                  <a:gd name="T17" fmla="*/ 0 60000 65536"/>
                  <a:gd name="T18" fmla="*/ 0 w 17"/>
                  <a:gd name="T19" fmla="*/ 0 h 20"/>
                  <a:gd name="T20" fmla="*/ 17 w 17"/>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7" h="20">
                    <a:moveTo>
                      <a:pt x="0" y="0"/>
                    </a:moveTo>
                    <a:lnTo>
                      <a:pt x="16" y="0"/>
                    </a:lnTo>
                    <a:lnTo>
                      <a:pt x="9" y="0"/>
                    </a:lnTo>
                    <a:lnTo>
                      <a:pt x="9" y="20"/>
                    </a:lnTo>
                    <a:lnTo>
                      <a:pt x="2" y="20"/>
                    </a:lnTo>
                    <a:lnTo>
                      <a:pt x="17" y="20"/>
                    </a:lnTo>
                  </a:path>
                </a:pathLst>
              </a:custGeom>
              <a:noFill/>
              <a:ln w="2">
                <a:solidFill>
                  <a:srgbClr val="FF9900"/>
                </a:solidFill>
                <a:round/>
                <a:headEnd/>
                <a:tailEnd/>
              </a:ln>
            </p:spPr>
            <p:txBody>
              <a:bodyPr/>
              <a:lstStyle/>
              <a:p>
                <a:endParaRPr lang="en-US"/>
              </a:p>
            </p:txBody>
          </p:sp>
          <p:sp>
            <p:nvSpPr>
              <p:cNvPr id="657" name="Freeform 7751"/>
              <p:cNvSpPr>
                <a:spLocks/>
              </p:cNvSpPr>
              <p:nvPr/>
            </p:nvSpPr>
            <p:spPr bwMode="auto">
              <a:xfrm>
                <a:off x="7117697" y="4904854"/>
                <a:ext cx="28575" cy="30163"/>
              </a:xfrm>
              <a:custGeom>
                <a:avLst/>
                <a:gdLst>
                  <a:gd name="T0" fmla="*/ 0 w 18"/>
                  <a:gd name="T1" fmla="*/ 0 h 19"/>
                  <a:gd name="T2" fmla="*/ 25400 w 18"/>
                  <a:gd name="T3" fmla="*/ 0 h 19"/>
                  <a:gd name="T4" fmla="*/ 14288 w 18"/>
                  <a:gd name="T5" fmla="*/ 0 h 19"/>
                  <a:gd name="T6" fmla="*/ 14288 w 18"/>
                  <a:gd name="T7" fmla="*/ 30163 h 19"/>
                  <a:gd name="T8" fmla="*/ 3175 w 18"/>
                  <a:gd name="T9" fmla="*/ 30163 h 19"/>
                  <a:gd name="T10" fmla="*/ 28575 w 18"/>
                  <a:gd name="T11" fmla="*/ 30163 h 19"/>
                  <a:gd name="T12" fmla="*/ 0 60000 65536"/>
                  <a:gd name="T13" fmla="*/ 0 60000 65536"/>
                  <a:gd name="T14" fmla="*/ 0 60000 65536"/>
                  <a:gd name="T15" fmla="*/ 0 60000 65536"/>
                  <a:gd name="T16" fmla="*/ 0 60000 65536"/>
                  <a:gd name="T17" fmla="*/ 0 60000 65536"/>
                  <a:gd name="T18" fmla="*/ 0 w 18"/>
                  <a:gd name="T19" fmla="*/ 0 h 19"/>
                  <a:gd name="T20" fmla="*/ 18 w 18"/>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8" h="19">
                    <a:moveTo>
                      <a:pt x="0" y="0"/>
                    </a:moveTo>
                    <a:lnTo>
                      <a:pt x="16" y="0"/>
                    </a:lnTo>
                    <a:lnTo>
                      <a:pt x="9" y="0"/>
                    </a:lnTo>
                    <a:lnTo>
                      <a:pt x="9" y="19"/>
                    </a:lnTo>
                    <a:lnTo>
                      <a:pt x="2" y="19"/>
                    </a:lnTo>
                    <a:lnTo>
                      <a:pt x="18" y="19"/>
                    </a:lnTo>
                  </a:path>
                </a:pathLst>
              </a:custGeom>
              <a:noFill/>
              <a:ln w="2">
                <a:solidFill>
                  <a:srgbClr val="FF9900"/>
                </a:solidFill>
                <a:round/>
                <a:headEnd/>
                <a:tailEnd/>
              </a:ln>
            </p:spPr>
            <p:txBody>
              <a:bodyPr/>
              <a:lstStyle/>
              <a:p>
                <a:endParaRPr lang="en-US"/>
              </a:p>
            </p:txBody>
          </p:sp>
          <p:sp>
            <p:nvSpPr>
              <p:cNvPr id="658" name="Freeform 7752"/>
              <p:cNvSpPr>
                <a:spLocks/>
              </p:cNvSpPr>
              <p:nvPr/>
            </p:nvSpPr>
            <p:spPr bwMode="auto">
              <a:xfrm>
                <a:off x="7135159" y="4893742"/>
                <a:ext cx="26988" cy="26988"/>
              </a:xfrm>
              <a:custGeom>
                <a:avLst/>
                <a:gdLst>
                  <a:gd name="T0" fmla="*/ 0 w 17"/>
                  <a:gd name="T1" fmla="*/ 0 h 17"/>
                  <a:gd name="T2" fmla="*/ 25400 w 17"/>
                  <a:gd name="T3" fmla="*/ 0 h 17"/>
                  <a:gd name="T4" fmla="*/ 14288 w 17"/>
                  <a:gd name="T5" fmla="*/ 0 h 17"/>
                  <a:gd name="T6" fmla="*/ 14288 w 17"/>
                  <a:gd name="T7" fmla="*/ 26988 h 17"/>
                  <a:gd name="T8" fmla="*/ 3175 w 17"/>
                  <a:gd name="T9" fmla="*/ 26988 h 17"/>
                  <a:gd name="T10" fmla="*/ 26988 w 17"/>
                  <a:gd name="T11" fmla="*/ 26988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0" y="0"/>
                    </a:moveTo>
                    <a:lnTo>
                      <a:pt x="16" y="0"/>
                    </a:lnTo>
                    <a:lnTo>
                      <a:pt x="9" y="0"/>
                    </a:lnTo>
                    <a:lnTo>
                      <a:pt x="9" y="17"/>
                    </a:lnTo>
                    <a:lnTo>
                      <a:pt x="2" y="17"/>
                    </a:lnTo>
                    <a:lnTo>
                      <a:pt x="17" y="17"/>
                    </a:lnTo>
                  </a:path>
                </a:pathLst>
              </a:custGeom>
              <a:noFill/>
              <a:ln w="2">
                <a:solidFill>
                  <a:srgbClr val="FF9900"/>
                </a:solidFill>
                <a:round/>
                <a:headEnd/>
                <a:tailEnd/>
              </a:ln>
            </p:spPr>
            <p:txBody>
              <a:bodyPr/>
              <a:lstStyle/>
              <a:p>
                <a:endParaRPr lang="en-US"/>
              </a:p>
            </p:txBody>
          </p:sp>
          <p:sp>
            <p:nvSpPr>
              <p:cNvPr id="659" name="Freeform 7753"/>
              <p:cNvSpPr>
                <a:spLocks/>
              </p:cNvSpPr>
              <p:nvPr/>
            </p:nvSpPr>
            <p:spPr bwMode="auto">
              <a:xfrm>
                <a:off x="7151034" y="4887392"/>
                <a:ext cx="28575" cy="28575"/>
              </a:xfrm>
              <a:custGeom>
                <a:avLst/>
                <a:gdLst>
                  <a:gd name="T0" fmla="*/ 0 w 18"/>
                  <a:gd name="T1" fmla="*/ 0 h 18"/>
                  <a:gd name="T2" fmla="*/ 25400 w 18"/>
                  <a:gd name="T3" fmla="*/ 0 h 18"/>
                  <a:gd name="T4" fmla="*/ 14288 w 18"/>
                  <a:gd name="T5" fmla="*/ 0 h 18"/>
                  <a:gd name="T6" fmla="*/ 14288 w 18"/>
                  <a:gd name="T7" fmla="*/ 28575 h 18"/>
                  <a:gd name="T8" fmla="*/ 3175 w 18"/>
                  <a:gd name="T9" fmla="*/ 28575 h 18"/>
                  <a:gd name="T10" fmla="*/ 28575 w 18"/>
                  <a:gd name="T11" fmla="*/ 28575 h 18"/>
                  <a:gd name="T12" fmla="*/ 0 60000 65536"/>
                  <a:gd name="T13" fmla="*/ 0 60000 65536"/>
                  <a:gd name="T14" fmla="*/ 0 60000 65536"/>
                  <a:gd name="T15" fmla="*/ 0 60000 65536"/>
                  <a:gd name="T16" fmla="*/ 0 60000 65536"/>
                  <a:gd name="T17" fmla="*/ 0 60000 65536"/>
                  <a:gd name="T18" fmla="*/ 0 w 18"/>
                  <a:gd name="T19" fmla="*/ 0 h 18"/>
                  <a:gd name="T20" fmla="*/ 18 w 18"/>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8" h="18">
                    <a:moveTo>
                      <a:pt x="0" y="0"/>
                    </a:moveTo>
                    <a:lnTo>
                      <a:pt x="16" y="0"/>
                    </a:lnTo>
                    <a:lnTo>
                      <a:pt x="9" y="0"/>
                    </a:lnTo>
                    <a:lnTo>
                      <a:pt x="9" y="18"/>
                    </a:lnTo>
                    <a:lnTo>
                      <a:pt x="2" y="18"/>
                    </a:lnTo>
                    <a:lnTo>
                      <a:pt x="18" y="18"/>
                    </a:lnTo>
                  </a:path>
                </a:pathLst>
              </a:custGeom>
              <a:noFill/>
              <a:ln w="2">
                <a:solidFill>
                  <a:srgbClr val="FF9900"/>
                </a:solidFill>
                <a:round/>
                <a:headEnd/>
                <a:tailEnd/>
              </a:ln>
            </p:spPr>
            <p:txBody>
              <a:bodyPr/>
              <a:lstStyle/>
              <a:p>
                <a:endParaRPr lang="en-US"/>
              </a:p>
            </p:txBody>
          </p:sp>
          <p:sp>
            <p:nvSpPr>
              <p:cNvPr id="660" name="Freeform 7754"/>
              <p:cNvSpPr>
                <a:spLocks/>
              </p:cNvSpPr>
              <p:nvPr/>
            </p:nvSpPr>
            <p:spPr bwMode="auto">
              <a:xfrm>
                <a:off x="7168497" y="4876279"/>
                <a:ext cx="26988" cy="28575"/>
              </a:xfrm>
              <a:custGeom>
                <a:avLst/>
                <a:gdLst>
                  <a:gd name="T0" fmla="*/ 0 w 17"/>
                  <a:gd name="T1" fmla="*/ 0 h 18"/>
                  <a:gd name="T2" fmla="*/ 23813 w 17"/>
                  <a:gd name="T3" fmla="*/ 0 h 18"/>
                  <a:gd name="T4" fmla="*/ 12700 w 17"/>
                  <a:gd name="T5" fmla="*/ 0 h 18"/>
                  <a:gd name="T6" fmla="*/ 12700 w 17"/>
                  <a:gd name="T7" fmla="*/ 28575 h 18"/>
                  <a:gd name="T8" fmla="*/ 1588 w 17"/>
                  <a:gd name="T9" fmla="*/ 28575 h 18"/>
                  <a:gd name="T10" fmla="*/ 26988 w 17"/>
                  <a:gd name="T11" fmla="*/ 28575 h 18"/>
                  <a:gd name="T12" fmla="*/ 0 60000 65536"/>
                  <a:gd name="T13" fmla="*/ 0 60000 65536"/>
                  <a:gd name="T14" fmla="*/ 0 60000 65536"/>
                  <a:gd name="T15" fmla="*/ 0 60000 65536"/>
                  <a:gd name="T16" fmla="*/ 0 60000 65536"/>
                  <a:gd name="T17" fmla="*/ 0 60000 65536"/>
                  <a:gd name="T18" fmla="*/ 0 w 17"/>
                  <a:gd name="T19" fmla="*/ 0 h 18"/>
                  <a:gd name="T20" fmla="*/ 17 w 1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7" h="18">
                    <a:moveTo>
                      <a:pt x="0" y="0"/>
                    </a:moveTo>
                    <a:lnTo>
                      <a:pt x="15" y="0"/>
                    </a:lnTo>
                    <a:lnTo>
                      <a:pt x="8" y="0"/>
                    </a:lnTo>
                    <a:lnTo>
                      <a:pt x="8" y="18"/>
                    </a:lnTo>
                    <a:lnTo>
                      <a:pt x="1" y="18"/>
                    </a:lnTo>
                    <a:lnTo>
                      <a:pt x="17" y="18"/>
                    </a:lnTo>
                  </a:path>
                </a:pathLst>
              </a:custGeom>
              <a:noFill/>
              <a:ln w="2">
                <a:solidFill>
                  <a:srgbClr val="FF9900"/>
                </a:solidFill>
                <a:round/>
                <a:headEnd/>
                <a:tailEnd/>
              </a:ln>
            </p:spPr>
            <p:txBody>
              <a:bodyPr/>
              <a:lstStyle/>
              <a:p>
                <a:endParaRPr lang="en-US"/>
              </a:p>
            </p:txBody>
          </p:sp>
          <p:sp>
            <p:nvSpPr>
              <p:cNvPr id="661" name="Freeform 7755"/>
              <p:cNvSpPr>
                <a:spLocks/>
              </p:cNvSpPr>
              <p:nvPr/>
            </p:nvSpPr>
            <p:spPr bwMode="auto">
              <a:xfrm>
                <a:off x="7181197" y="4868342"/>
                <a:ext cx="28575" cy="26988"/>
              </a:xfrm>
              <a:custGeom>
                <a:avLst/>
                <a:gdLst>
                  <a:gd name="T0" fmla="*/ 0 w 18"/>
                  <a:gd name="T1" fmla="*/ 0 h 17"/>
                  <a:gd name="T2" fmla="*/ 25400 w 18"/>
                  <a:gd name="T3" fmla="*/ 0 h 17"/>
                  <a:gd name="T4" fmla="*/ 14288 w 18"/>
                  <a:gd name="T5" fmla="*/ 0 h 17"/>
                  <a:gd name="T6" fmla="*/ 14288 w 18"/>
                  <a:gd name="T7" fmla="*/ 26988 h 17"/>
                  <a:gd name="T8" fmla="*/ 3175 w 18"/>
                  <a:gd name="T9" fmla="*/ 26988 h 17"/>
                  <a:gd name="T10" fmla="*/ 28575 w 18"/>
                  <a:gd name="T11" fmla="*/ 26988 h 17"/>
                  <a:gd name="T12" fmla="*/ 0 60000 65536"/>
                  <a:gd name="T13" fmla="*/ 0 60000 65536"/>
                  <a:gd name="T14" fmla="*/ 0 60000 65536"/>
                  <a:gd name="T15" fmla="*/ 0 60000 65536"/>
                  <a:gd name="T16" fmla="*/ 0 60000 65536"/>
                  <a:gd name="T17" fmla="*/ 0 60000 65536"/>
                  <a:gd name="T18" fmla="*/ 0 w 18"/>
                  <a:gd name="T19" fmla="*/ 0 h 17"/>
                  <a:gd name="T20" fmla="*/ 18 w 18"/>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8" h="17">
                    <a:moveTo>
                      <a:pt x="0" y="0"/>
                    </a:moveTo>
                    <a:lnTo>
                      <a:pt x="16" y="0"/>
                    </a:lnTo>
                    <a:lnTo>
                      <a:pt x="9" y="0"/>
                    </a:lnTo>
                    <a:lnTo>
                      <a:pt x="9" y="17"/>
                    </a:lnTo>
                    <a:lnTo>
                      <a:pt x="2" y="17"/>
                    </a:lnTo>
                    <a:lnTo>
                      <a:pt x="18" y="17"/>
                    </a:lnTo>
                  </a:path>
                </a:pathLst>
              </a:custGeom>
              <a:noFill/>
              <a:ln w="2">
                <a:solidFill>
                  <a:srgbClr val="FF9900"/>
                </a:solidFill>
                <a:round/>
                <a:headEnd/>
                <a:tailEnd/>
              </a:ln>
            </p:spPr>
            <p:txBody>
              <a:bodyPr/>
              <a:lstStyle/>
              <a:p>
                <a:endParaRPr lang="en-US"/>
              </a:p>
            </p:txBody>
          </p:sp>
          <p:sp>
            <p:nvSpPr>
              <p:cNvPr id="662" name="Freeform 7756"/>
              <p:cNvSpPr>
                <a:spLocks/>
              </p:cNvSpPr>
              <p:nvPr/>
            </p:nvSpPr>
            <p:spPr bwMode="auto">
              <a:xfrm>
                <a:off x="7198659" y="4854054"/>
                <a:ext cx="26988" cy="28575"/>
              </a:xfrm>
              <a:custGeom>
                <a:avLst/>
                <a:gdLst>
                  <a:gd name="T0" fmla="*/ 0 w 17"/>
                  <a:gd name="T1" fmla="*/ 0 h 18"/>
                  <a:gd name="T2" fmla="*/ 25400 w 17"/>
                  <a:gd name="T3" fmla="*/ 0 h 18"/>
                  <a:gd name="T4" fmla="*/ 14288 w 17"/>
                  <a:gd name="T5" fmla="*/ 0 h 18"/>
                  <a:gd name="T6" fmla="*/ 14288 w 17"/>
                  <a:gd name="T7" fmla="*/ 28575 h 18"/>
                  <a:gd name="T8" fmla="*/ 3175 w 17"/>
                  <a:gd name="T9" fmla="*/ 28575 h 18"/>
                  <a:gd name="T10" fmla="*/ 26988 w 17"/>
                  <a:gd name="T11" fmla="*/ 28575 h 18"/>
                  <a:gd name="T12" fmla="*/ 0 60000 65536"/>
                  <a:gd name="T13" fmla="*/ 0 60000 65536"/>
                  <a:gd name="T14" fmla="*/ 0 60000 65536"/>
                  <a:gd name="T15" fmla="*/ 0 60000 65536"/>
                  <a:gd name="T16" fmla="*/ 0 60000 65536"/>
                  <a:gd name="T17" fmla="*/ 0 60000 65536"/>
                  <a:gd name="T18" fmla="*/ 0 w 17"/>
                  <a:gd name="T19" fmla="*/ 0 h 18"/>
                  <a:gd name="T20" fmla="*/ 17 w 1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7" h="18">
                    <a:moveTo>
                      <a:pt x="0" y="0"/>
                    </a:moveTo>
                    <a:lnTo>
                      <a:pt x="16" y="0"/>
                    </a:lnTo>
                    <a:lnTo>
                      <a:pt x="9" y="0"/>
                    </a:lnTo>
                    <a:lnTo>
                      <a:pt x="9" y="18"/>
                    </a:lnTo>
                    <a:lnTo>
                      <a:pt x="2" y="18"/>
                    </a:lnTo>
                    <a:lnTo>
                      <a:pt x="17" y="18"/>
                    </a:lnTo>
                  </a:path>
                </a:pathLst>
              </a:custGeom>
              <a:noFill/>
              <a:ln w="2">
                <a:solidFill>
                  <a:srgbClr val="FF9900"/>
                </a:solidFill>
                <a:round/>
                <a:headEnd/>
                <a:tailEnd/>
              </a:ln>
            </p:spPr>
            <p:txBody>
              <a:bodyPr/>
              <a:lstStyle/>
              <a:p>
                <a:endParaRPr lang="en-US"/>
              </a:p>
            </p:txBody>
          </p:sp>
          <p:sp>
            <p:nvSpPr>
              <p:cNvPr id="663" name="Freeform 7757"/>
              <p:cNvSpPr>
                <a:spLocks/>
              </p:cNvSpPr>
              <p:nvPr/>
            </p:nvSpPr>
            <p:spPr bwMode="auto">
              <a:xfrm>
                <a:off x="7214534" y="4839767"/>
                <a:ext cx="28575" cy="25400"/>
              </a:xfrm>
              <a:custGeom>
                <a:avLst/>
                <a:gdLst>
                  <a:gd name="T0" fmla="*/ 0 w 18"/>
                  <a:gd name="T1" fmla="*/ 0 h 16"/>
                  <a:gd name="T2" fmla="*/ 25400 w 18"/>
                  <a:gd name="T3" fmla="*/ 0 h 16"/>
                  <a:gd name="T4" fmla="*/ 14288 w 18"/>
                  <a:gd name="T5" fmla="*/ 0 h 16"/>
                  <a:gd name="T6" fmla="*/ 14288 w 18"/>
                  <a:gd name="T7" fmla="*/ 25400 h 16"/>
                  <a:gd name="T8" fmla="*/ 3175 w 18"/>
                  <a:gd name="T9" fmla="*/ 25400 h 16"/>
                  <a:gd name="T10" fmla="*/ 28575 w 18"/>
                  <a:gd name="T11" fmla="*/ 25400 h 16"/>
                  <a:gd name="T12" fmla="*/ 0 60000 65536"/>
                  <a:gd name="T13" fmla="*/ 0 60000 65536"/>
                  <a:gd name="T14" fmla="*/ 0 60000 65536"/>
                  <a:gd name="T15" fmla="*/ 0 60000 65536"/>
                  <a:gd name="T16" fmla="*/ 0 60000 65536"/>
                  <a:gd name="T17" fmla="*/ 0 60000 65536"/>
                  <a:gd name="T18" fmla="*/ 0 w 18"/>
                  <a:gd name="T19" fmla="*/ 0 h 16"/>
                  <a:gd name="T20" fmla="*/ 18 w 1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8" h="16">
                    <a:moveTo>
                      <a:pt x="0" y="0"/>
                    </a:moveTo>
                    <a:lnTo>
                      <a:pt x="16" y="0"/>
                    </a:lnTo>
                    <a:lnTo>
                      <a:pt x="9" y="0"/>
                    </a:lnTo>
                    <a:lnTo>
                      <a:pt x="9" y="16"/>
                    </a:lnTo>
                    <a:lnTo>
                      <a:pt x="2" y="16"/>
                    </a:lnTo>
                    <a:lnTo>
                      <a:pt x="18" y="16"/>
                    </a:lnTo>
                  </a:path>
                </a:pathLst>
              </a:custGeom>
              <a:noFill/>
              <a:ln w="2">
                <a:solidFill>
                  <a:srgbClr val="FF9900"/>
                </a:solidFill>
                <a:round/>
                <a:headEnd/>
                <a:tailEnd/>
              </a:ln>
            </p:spPr>
            <p:txBody>
              <a:bodyPr/>
              <a:lstStyle/>
              <a:p>
                <a:endParaRPr lang="en-US"/>
              </a:p>
            </p:txBody>
          </p:sp>
          <p:sp>
            <p:nvSpPr>
              <p:cNvPr id="664" name="Freeform 7758"/>
              <p:cNvSpPr>
                <a:spLocks/>
              </p:cNvSpPr>
              <p:nvPr/>
            </p:nvSpPr>
            <p:spPr bwMode="auto">
              <a:xfrm>
                <a:off x="7231997" y="4827067"/>
                <a:ext cx="26988" cy="23813"/>
              </a:xfrm>
              <a:custGeom>
                <a:avLst/>
                <a:gdLst>
                  <a:gd name="T0" fmla="*/ 0 w 17"/>
                  <a:gd name="T1" fmla="*/ 0 h 15"/>
                  <a:gd name="T2" fmla="*/ 25400 w 17"/>
                  <a:gd name="T3" fmla="*/ 0 h 15"/>
                  <a:gd name="T4" fmla="*/ 14288 w 17"/>
                  <a:gd name="T5" fmla="*/ 0 h 15"/>
                  <a:gd name="T6" fmla="*/ 14288 w 17"/>
                  <a:gd name="T7" fmla="*/ 23813 h 15"/>
                  <a:gd name="T8" fmla="*/ 3175 w 17"/>
                  <a:gd name="T9" fmla="*/ 23813 h 15"/>
                  <a:gd name="T10" fmla="*/ 26988 w 17"/>
                  <a:gd name="T11" fmla="*/ 23813 h 15"/>
                  <a:gd name="T12" fmla="*/ 0 60000 65536"/>
                  <a:gd name="T13" fmla="*/ 0 60000 65536"/>
                  <a:gd name="T14" fmla="*/ 0 60000 65536"/>
                  <a:gd name="T15" fmla="*/ 0 60000 65536"/>
                  <a:gd name="T16" fmla="*/ 0 60000 65536"/>
                  <a:gd name="T17" fmla="*/ 0 60000 65536"/>
                  <a:gd name="T18" fmla="*/ 0 w 17"/>
                  <a:gd name="T19" fmla="*/ 0 h 15"/>
                  <a:gd name="T20" fmla="*/ 17 w 1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7" h="15">
                    <a:moveTo>
                      <a:pt x="0" y="0"/>
                    </a:moveTo>
                    <a:lnTo>
                      <a:pt x="16" y="0"/>
                    </a:lnTo>
                    <a:lnTo>
                      <a:pt x="9" y="0"/>
                    </a:lnTo>
                    <a:lnTo>
                      <a:pt x="9" y="15"/>
                    </a:lnTo>
                    <a:lnTo>
                      <a:pt x="2" y="15"/>
                    </a:lnTo>
                    <a:lnTo>
                      <a:pt x="17" y="15"/>
                    </a:lnTo>
                  </a:path>
                </a:pathLst>
              </a:custGeom>
              <a:noFill/>
              <a:ln w="2">
                <a:solidFill>
                  <a:srgbClr val="FF9900"/>
                </a:solidFill>
                <a:round/>
                <a:headEnd/>
                <a:tailEnd/>
              </a:ln>
            </p:spPr>
            <p:txBody>
              <a:bodyPr/>
              <a:lstStyle/>
              <a:p>
                <a:endParaRPr lang="en-US"/>
              </a:p>
            </p:txBody>
          </p:sp>
          <p:sp>
            <p:nvSpPr>
              <p:cNvPr id="665" name="Freeform 7759"/>
              <p:cNvSpPr>
                <a:spLocks/>
              </p:cNvSpPr>
              <p:nvPr/>
            </p:nvSpPr>
            <p:spPr bwMode="auto">
              <a:xfrm>
                <a:off x="7246284" y="4809604"/>
                <a:ext cx="26988" cy="25400"/>
              </a:xfrm>
              <a:custGeom>
                <a:avLst/>
                <a:gdLst>
                  <a:gd name="T0" fmla="*/ 0 w 17"/>
                  <a:gd name="T1" fmla="*/ 0 h 16"/>
                  <a:gd name="T2" fmla="*/ 23813 w 17"/>
                  <a:gd name="T3" fmla="*/ 0 h 16"/>
                  <a:gd name="T4" fmla="*/ 12700 w 17"/>
                  <a:gd name="T5" fmla="*/ 0 h 16"/>
                  <a:gd name="T6" fmla="*/ 12700 w 17"/>
                  <a:gd name="T7" fmla="*/ 25400 h 16"/>
                  <a:gd name="T8" fmla="*/ 1588 w 17"/>
                  <a:gd name="T9" fmla="*/ 25400 h 16"/>
                  <a:gd name="T10" fmla="*/ 26988 w 17"/>
                  <a:gd name="T11" fmla="*/ 25400 h 16"/>
                  <a:gd name="T12" fmla="*/ 0 60000 65536"/>
                  <a:gd name="T13" fmla="*/ 0 60000 65536"/>
                  <a:gd name="T14" fmla="*/ 0 60000 65536"/>
                  <a:gd name="T15" fmla="*/ 0 60000 65536"/>
                  <a:gd name="T16" fmla="*/ 0 60000 65536"/>
                  <a:gd name="T17" fmla="*/ 0 60000 65536"/>
                  <a:gd name="T18" fmla="*/ 0 w 17"/>
                  <a:gd name="T19" fmla="*/ 0 h 16"/>
                  <a:gd name="T20" fmla="*/ 17 w 17"/>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7" h="16">
                    <a:moveTo>
                      <a:pt x="0" y="0"/>
                    </a:moveTo>
                    <a:lnTo>
                      <a:pt x="15" y="0"/>
                    </a:lnTo>
                    <a:lnTo>
                      <a:pt x="8" y="0"/>
                    </a:lnTo>
                    <a:lnTo>
                      <a:pt x="8" y="16"/>
                    </a:lnTo>
                    <a:lnTo>
                      <a:pt x="1" y="16"/>
                    </a:lnTo>
                    <a:lnTo>
                      <a:pt x="17" y="16"/>
                    </a:lnTo>
                  </a:path>
                </a:pathLst>
              </a:custGeom>
              <a:noFill/>
              <a:ln w="2">
                <a:solidFill>
                  <a:srgbClr val="FF9900"/>
                </a:solidFill>
                <a:round/>
                <a:headEnd/>
                <a:tailEnd/>
              </a:ln>
            </p:spPr>
            <p:txBody>
              <a:bodyPr/>
              <a:lstStyle/>
              <a:p>
                <a:endParaRPr lang="en-US"/>
              </a:p>
            </p:txBody>
          </p:sp>
          <p:sp>
            <p:nvSpPr>
              <p:cNvPr id="666" name="Freeform 7760"/>
              <p:cNvSpPr>
                <a:spLocks/>
              </p:cNvSpPr>
              <p:nvPr/>
            </p:nvSpPr>
            <p:spPr bwMode="auto">
              <a:xfrm>
                <a:off x="7262159" y="4793729"/>
                <a:ext cx="28575" cy="23813"/>
              </a:xfrm>
              <a:custGeom>
                <a:avLst/>
                <a:gdLst>
                  <a:gd name="T0" fmla="*/ 0 w 18"/>
                  <a:gd name="T1" fmla="*/ 0 h 15"/>
                  <a:gd name="T2" fmla="*/ 25400 w 18"/>
                  <a:gd name="T3" fmla="*/ 0 h 15"/>
                  <a:gd name="T4" fmla="*/ 14288 w 18"/>
                  <a:gd name="T5" fmla="*/ 0 h 15"/>
                  <a:gd name="T6" fmla="*/ 14288 w 18"/>
                  <a:gd name="T7" fmla="*/ 23813 h 15"/>
                  <a:gd name="T8" fmla="*/ 3175 w 18"/>
                  <a:gd name="T9" fmla="*/ 23813 h 15"/>
                  <a:gd name="T10" fmla="*/ 28575 w 18"/>
                  <a:gd name="T11" fmla="*/ 23813 h 15"/>
                  <a:gd name="T12" fmla="*/ 0 60000 65536"/>
                  <a:gd name="T13" fmla="*/ 0 60000 65536"/>
                  <a:gd name="T14" fmla="*/ 0 60000 65536"/>
                  <a:gd name="T15" fmla="*/ 0 60000 65536"/>
                  <a:gd name="T16" fmla="*/ 0 60000 65536"/>
                  <a:gd name="T17" fmla="*/ 0 60000 65536"/>
                  <a:gd name="T18" fmla="*/ 0 w 18"/>
                  <a:gd name="T19" fmla="*/ 0 h 15"/>
                  <a:gd name="T20" fmla="*/ 18 w 18"/>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8" h="15">
                    <a:moveTo>
                      <a:pt x="0" y="0"/>
                    </a:moveTo>
                    <a:lnTo>
                      <a:pt x="16" y="0"/>
                    </a:lnTo>
                    <a:lnTo>
                      <a:pt x="9" y="0"/>
                    </a:lnTo>
                    <a:lnTo>
                      <a:pt x="9" y="15"/>
                    </a:lnTo>
                    <a:lnTo>
                      <a:pt x="2" y="15"/>
                    </a:lnTo>
                    <a:lnTo>
                      <a:pt x="18" y="15"/>
                    </a:lnTo>
                  </a:path>
                </a:pathLst>
              </a:custGeom>
              <a:noFill/>
              <a:ln w="2">
                <a:solidFill>
                  <a:srgbClr val="FF9900"/>
                </a:solidFill>
                <a:round/>
                <a:headEnd/>
                <a:tailEnd/>
              </a:ln>
            </p:spPr>
            <p:txBody>
              <a:bodyPr/>
              <a:lstStyle/>
              <a:p>
                <a:endParaRPr lang="en-US"/>
              </a:p>
            </p:txBody>
          </p:sp>
          <p:sp>
            <p:nvSpPr>
              <p:cNvPr id="667" name="Freeform 7761"/>
              <p:cNvSpPr>
                <a:spLocks/>
              </p:cNvSpPr>
              <p:nvPr/>
            </p:nvSpPr>
            <p:spPr bwMode="auto">
              <a:xfrm>
                <a:off x="7279622" y="4776267"/>
                <a:ext cx="26988" cy="25400"/>
              </a:xfrm>
              <a:custGeom>
                <a:avLst/>
                <a:gdLst>
                  <a:gd name="T0" fmla="*/ 0 w 17"/>
                  <a:gd name="T1" fmla="*/ 0 h 16"/>
                  <a:gd name="T2" fmla="*/ 23813 w 17"/>
                  <a:gd name="T3" fmla="*/ 0 h 16"/>
                  <a:gd name="T4" fmla="*/ 12700 w 17"/>
                  <a:gd name="T5" fmla="*/ 0 h 16"/>
                  <a:gd name="T6" fmla="*/ 12700 w 17"/>
                  <a:gd name="T7" fmla="*/ 25400 h 16"/>
                  <a:gd name="T8" fmla="*/ 1588 w 17"/>
                  <a:gd name="T9" fmla="*/ 25400 h 16"/>
                  <a:gd name="T10" fmla="*/ 26988 w 17"/>
                  <a:gd name="T11" fmla="*/ 25400 h 16"/>
                  <a:gd name="T12" fmla="*/ 0 60000 65536"/>
                  <a:gd name="T13" fmla="*/ 0 60000 65536"/>
                  <a:gd name="T14" fmla="*/ 0 60000 65536"/>
                  <a:gd name="T15" fmla="*/ 0 60000 65536"/>
                  <a:gd name="T16" fmla="*/ 0 60000 65536"/>
                  <a:gd name="T17" fmla="*/ 0 60000 65536"/>
                  <a:gd name="T18" fmla="*/ 0 w 17"/>
                  <a:gd name="T19" fmla="*/ 0 h 16"/>
                  <a:gd name="T20" fmla="*/ 17 w 17"/>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7" h="16">
                    <a:moveTo>
                      <a:pt x="0" y="0"/>
                    </a:moveTo>
                    <a:lnTo>
                      <a:pt x="15" y="0"/>
                    </a:lnTo>
                    <a:lnTo>
                      <a:pt x="8" y="0"/>
                    </a:lnTo>
                    <a:lnTo>
                      <a:pt x="8" y="16"/>
                    </a:lnTo>
                    <a:lnTo>
                      <a:pt x="1" y="16"/>
                    </a:lnTo>
                    <a:lnTo>
                      <a:pt x="17" y="16"/>
                    </a:lnTo>
                  </a:path>
                </a:pathLst>
              </a:custGeom>
              <a:noFill/>
              <a:ln w="2">
                <a:solidFill>
                  <a:srgbClr val="FF9900"/>
                </a:solidFill>
                <a:round/>
                <a:headEnd/>
                <a:tailEnd/>
              </a:ln>
            </p:spPr>
            <p:txBody>
              <a:bodyPr/>
              <a:lstStyle/>
              <a:p>
                <a:endParaRPr lang="en-US"/>
              </a:p>
            </p:txBody>
          </p:sp>
          <p:sp>
            <p:nvSpPr>
              <p:cNvPr id="668" name="Freeform 7762"/>
              <p:cNvSpPr>
                <a:spLocks/>
              </p:cNvSpPr>
              <p:nvPr/>
            </p:nvSpPr>
            <p:spPr bwMode="auto">
              <a:xfrm>
                <a:off x="7295497" y="4760392"/>
                <a:ext cx="28575" cy="22225"/>
              </a:xfrm>
              <a:custGeom>
                <a:avLst/>
                <a:gdLst>
                  <a:gd name="T0" fmla="*/ 0 w 18"/>
                  <a:gd name="T1" fmla="*/ 0 h 14"/>
                  <a:gd name="T2" fmla="*/ 25400 w 18"/>
                  <a:gd name="T3" fmla="*/ 0 h 14"/>
                  <a:gd name="T4" fmla="*/ 14288 w 18"/>
                  <a:gd name="T5" fmla="*/ 0 h 14"/>
                  <a:gd name="T6" fmla="*/ 14288 w 18"/>
                  <a:gd name="T7" fmla="*/ 22225 h 14"/>
                  <a:gd name="T8" fmla="*/ 3175 w 18"/>
                  <a:gd name="T9" fmla="*/ 22225 h 14"/>
                  <a:gd name="T10" fmla="*/ 28575 w 18"/>
                  <a:gd name="T11" fmla="*/ 22225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0" y="0"/>
                    </a:moveTo>
                    <a:lnTo>
                      <a:pt x="16" y="0"/>
                    </a:lnTo>
                    <a:lnTo>
                      <a:pt x="9" y="0"/>
                    </a:lnTo>
                    <a:lnTo>
                      <a:pt x="9" y="14"/>
                    </a:lnTo>
                    <a:lnTo>
                      <a:pt x="2" y="14"/>
                    </a:lnTo>
                    <a:lnTo>
                      <a:pt x="18" y="14"/>
                    </a:lnTo>
                  </a:path>
                </a:pathLst>
              </a:custGeom>
              <a:noFill/>
              <a:ln w="2">
                <a:solidFill>
                  <a:srgbClr val="FF9900"/>
                </a:solidFill>
                <a:round/>
                <a:headEnd/>
                <a:tailEnd/>
              </a:ln>
            </p:spPr>
            <p:txBody>
              <a:bodyPr/>
              <a:lstStyle/>
              <a:p>
                <a:endParaRPr lang="en-US"/>
              </a:p>
            </p:txBody>
          </p:sp>
          <p:sp>
            <p:nvSpPr>
              <p:cNvPr id="669" name="Freeform 7763"/>
              <p:cNvSpPr>
                <a:spLocks/>
              </p:cNvSpPr>
              <p:nvPr/>
            </p:nvSpPr>
            <p:spPr bwMode="auto">
              <a:xfrm>
                <a:off x="7309784" y="4746104"/>
                <a:ext cx="26988" cy="22225"/>
              </a:xfrm>
              <a:custGeom>
                <a:avLst/>
                <a:gdLst>
                  <a:gd name="T0" fmla="*/ 0 w 17"/>
                  <a:gd name="T1" fmla="*/ 0 h 14"/>
                  <a:gd name="T2" fmla="*/ 25400 w 17"/>
                  <a:gd name="T3" fmla="*/ 0 h 14"/>
                  <a:gd name="T4" fmla="*/ 14288 w 17"/>
                  <a:gd name="T5" fmla="*/ 0 h 14"/>
                  <a:gd name="T6" fmla="*/ 14288 w 17"/>
                  <a:gd name="T7" fmla="*/ 22225 h 14"/>
                  <a:gd name="T8" fmla="*/ 3175 w 17"/>
                  <a:gd name="T9" fmla="*/ 22225 h 14"/>
                  <a:gd name="T10" fmla="*/ 26988 w 17"/>
                  <a:gd name="T11" fmla="*/ 22225 h 14"/>
                  <a:gd name="T12" fmla="*/ 0 60000 65536"/>
                  <a:gd name="T13" fmla="*/ 0 60000 65536"/>
                  <a:gd name="T14" fmla="*/ 0 60000 65536"/>
                  <a:gd name="T15" fmla="*/ 0 60000 65536"/>
                  <a:gd name="T16" fmla="*/ 0 60000 65536"/>
                  <a:gd name="T17" fmla="*/ 0 60000 65536"/>
                  <a:gd name="T18" fmla="*/ 0 w 17"/>
                  <a:gd name="T19" fmla="*/ 0 h 14"/>
                  <a:gd name="T20" fmla="*/ 17 w 1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7" h="14">
                    <a:moveTo>
                      <a:pt x="0" y="0"/>
                    </a:moveTo>
                    <a:lnTo>
                      <a:pt x="16" y="0"/>
                    </a:lnTo>
                    <a:lnTo>
                      <a:pt x="9" y="0"/>
                    </a:lnTo>
                    <a:lnTo>
                      <a:pt x="9" y="14"/>
                    </a:lnTo>
                    <a:lnTo>
                      <a:pt x="2" y="14"/>
                    </a:lnTo>
                    <a:lnTo>
                      <a:pt x="17" y="14"/>
                    </a:lnTo>
                  </a:path>
                </a:pathLst>
              </a:custGeom>
              <a:noFill/>
              <a:ln w="2">
                <a:solidFill>
                  <a:srgbClr val="FF9900"/>
                </a:solidFill>
                <a:round/>
                <a:headEnd/>
                <a:tailEnd/>
              </a:ln>
            </p:spPr>
            <p:txBody>
              <a:bodyPr/>
              <a:lstStyle/>
              <a:p>
                <a:endParaRPr lang="en-US"/>
              </a:p>
            </p:txBody>
          </p:sp>
          <p:sp>
            <p:nvSpPr>
              <p:cNvPr id="670" name="Freeform 7764"/>
              <p:cNvSpPr>
                <a:spLocks/>
              </p:cNvSpPr>
              <p:nvPr/>
            </p:nvSpPr>
            <p:spPr bwMode="auto">
              <a:xfrm>
                <a:off x="7325659" y="4731817"/>
                <a:ext cx="28575" cy="22225"/>
              </a:xfrm>
              <a:custGeom>
                <a:avLst/>
                <a:gdLst>
                  <a:gd name="T0" fmla="*/ 0 w 18"/>
                  <a:gd name="T1" fmla="*/ 0 h 14"/>
                  <a:gd name="T2" fmla="*/ 25400 w 18"/>
                  <a:gd name="T3" fmla="*/ 0 h 14"/>
                  <a:gd name="T4" fmla="*/ 14288 w 18"/>
                  <a:gd name="T5" fmla="*/ 0 h 14"/>
                  <a:gd name="T6" fmla="*/ 14288 w 18"/>
                  <a:gd name="T7" fmla="*/ 22225 h 14"/>
                  <a:gd name="T8" fmla="*/ 3175 w 18"/>
                  <a:gd name="T9" fmla="*/ 22225 h 14"/>
                  <a:gd name="T10" fmla="*/ 28575 w 18"/>
                  <a:gd name="T11" fmla="*/ 22225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0" y="0"/>
                    </a:moveTo>
                    <a:lnTo>
                      <a:pt x="16" y="0"/>
                    </a:lnTo>
                    <a:lnTo>
                      <a:pt x="9" y="0"/>
                    </a:lnTo>
                    <a:lnTo>
                      <a:pt x="9" y="14"/>
                    </a:lnTo>
                    <a:lnTo>
                      <a:pt x="2" y="14"/>
                    </a:lnTo>
                    <a:lnTo>
                      <a:pt x="18" y="14"/>
                    </a:lnTo>
                  </a:path>
                </a:pathLst>
              </a:custGeom>
              <a:noFill/>
              <a:ln w="2">
                <a:solidFill>
                  <a:srgbClr val="FF9900"/>
                </a:solidFill>
                <a:round/>
                <a:headEnd/>
                <a:tailEnd/>
              </a:ln>
            </p:spPr>
            <p:txBody>
              <a:bodyPr/>
              <a:lstStyle/>
              <a:p>
                <a:endParaRPr lang="en-US"/>
              </a:p>
            </p:txBody>
          </p:sp>
          <p:sp>
            <p:nvSpPr>
              <p:cNvPr id="671" name="Freeform 7765"/>
              <p:cNvSpPr>
                <a:spLocks/>
              </p:cNvSpPr>
              <p:nvPr/>
            </p:nvSpPr>
            <p:spPr bwMode="auto">
              <a:xfrm>
                <a:off x="7343122" y="4719117"/>
                <a:ext cx="26988" cy="20638"/>
              </a:xfrm>
              <a:custGeom>
                <a:avLst/>
                <a:gdLst>
                  <a:gd name="T0" fmla="*/ 0 w 17"/>
                  <a:gd name="T1" fmla="*/ 0 h 13"/>
                  <a:gd name="T2" fmla="*/ 23813 w 17"/>
                  <a:gd name="T3" fmla="*/ 0 h 13"/>
                  <a:gd name="T4" fmla="*/ 12700 w 17"/>
                  <a:gd name="T5" fmla="*/ 0 h 13"/>
                  <a:gd name="T6" fmla="*/ 12700 w 17"/>
                  <a:gd name="T7" fmla="*/ 20638 h 13"/>
                  <a:gd name="T8" fmla="*/ 1588 w 17"/>
                  <a:gd name="T9" fmla="*/ 20638 h 13"/>
                  <a:gd name="T10" fmla="*/ 26988 w 17"/>
                  <a:gd name="T11" fmla="*/ 20638 h 13"/>
                  <a:gd name="T12" fmla="*/ 0 60000 65536"/>
                  <a:gd name="T13" fmla="*/ 0 60000 65536"/>
                  <a:gd name="T14" fmla="*/ 0 60000 65536"/>
                  <a:gd name="T15" fmla="*/ 0 60000 65536"/>
                  <a:gd name="T16" fmla="*/ 0 60000 65536"/>
                  <a:gd name="T17" fmla="*/ 0 60000 65536"/>
                  <a:gd name="T18" fmla="*/ 0 w 17"/>
                  <a:gd name="T19" fmla="*/ 0 h 13"/>
                  <a:gd name="T20" fmla="*/ 17 w 1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7" h="13">
                    <a:moveTo>
                      <a:pt x="0" y="0"/>
                    </a:moveTo>
                    <a:lnTo>
                      <a:pt x="15" y="0"/>
                    </a:lnTo>
                    <a:lnTo>
                      <a:pt x="8" y="0"/>
                    </a:lnTo>
                    <a:lnTo>
                      <a:pt x="8" y="13"/>
                    </a:lnTo>
                    <a:lnTo>
                      <a:pt x="1" y="13"/>
                    </a:lnTo>
                    <a:lnTo>
                      <a:pt x="17" y="13"/>
                    </a:lnTo>
                  </a:path>
                </a:pathLst>
              </a:custGeom>
              <a:noFill/>
              <a:ln w="2">
                <a:solidFill>
                  <a:srgbClr val="FF9900"/>
                </a:solidFill>
                <a:round/>
                <a:headEnd/>
                <a:tailEnd/>
              </a:ln>
            </p:spPr>
            <p:txBody>
              <a:bodyPr/>
              <a:lstStyle/>
              <a:p>
                <a:endParaRPr lang="en-US"/>
              </a:p>
            </p:txBody>
          </p:sp>
          <p:sp>
            <p:nvSpPr>
              <p:cNvPr id="672" name="Freeform 7766"/>
              <p:cNvSpPr>
                <a:spLocks/>
              </p:cNvSpPr>
              <p:nvPr/>
            </p:nvSpPr>
            <p:spPr bwMode="auto">
              <a:xfrm>
                <a:off x="7358997" y="4701654"/>
                <a:ext cx="28575" cy="22225"/>
              </a:xfrm>
              <a:custGeom>
                <a:avLst/>
                <a:gdLst>
                  <a:gd name="T0" fmla="*/ 0 w 18"/>
                  <a:gd name="T1" fmla="*/ 0 h 14"/>
                  <a:gd name="T2" fmla="*/ 25400 w 18"/>
                  <a:gd name="T3" fmla="*/ 0 h 14"/>
                  <a:gd name="T4" fmla="*/ 14288 w 18"/>
                  <a:gd name="T5" fmla="*/ 0 h 14"/>
                  <a:gd name="T6" fmla="*/ 14288 w 18"/>
                  <a:gd name="T7" fmla="*/ 22225 h 14"/>
                  <a:gd name="T8" fmla="*/ 3175 w 18"/>
                  <a:gd name="T9" fmla="*/ 22225 h 14"/>
                  <a:gd name="T10" fmla="*/ 28575 w 18"/>
                  <a:gd name="T11" fmla="*/ 22225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0" y="0"/>
                    </a:moveTo>
                    <a:lnTo>
                      <a:pt x="16" y="0"/>
                    </a:lnTo>
                    <a:lnTo>
                      <a:pt x="9" y="0"/>
                    </a:lnTo>
                    <a:lnTo>
                      <a:pt x="9" y="14"/>
                    </a:lnTo>
                    <a:lnTo>
                      <a:pt x="2" y="14"/>
                    </a:lnTo>
                    <a:lnTo>
                      <a:pt x="18" y="14"/>
                    </a:lnTo>
                  </a:path>
                </a:pathLst>
              </a:custGeom>
              <a:noFill/>
              <a:ln w="2">
                <a:solidFill>
                  <a:srgbClr val="FF9900"/>
                </a:solidFill>
                <a:round/>
                <a:headEnd/>
                <a:tailEnd/>
              </a:ln>
            </p:spPr>
            <p:txBody>
              <a:bodyPr/>
              <a:lstStyle/>
              <a:p>
                <a:endParaRPr lang="en-US"/>
              </a:p>
            </p:txBody>
          </p:sp>
          <p:sp>
            <p:nvSpPr>
              <p:cNvPr id="673" name="Freeform 7767"/>
              <p:cNvSpPr>
                <a:spLocks/>
              </p:cNvSpPr>
              <p:nvPr/>
            </p:nvSpPr>
            <p:spPr bwMode="auto">
              <a:xfrm>
                <a:off x="7373284" y="4687367"/>
                <a:ext cx="26988" cy="22225"/>
              </a:xfrm>
              <a:custGeom>
                <a:avLst/>
                <a:gdLst>
                  <a:gd name="T0" fmla="*/ 0 w 17"/>
                  <a:gd name="T1" fmla="*/ 0 h 14"/>
                  <a:gd name="T2" fmla="*/ 25400 w 17"/>
                  <a:gd name="T3" fmla="*/ 0 h 14"/>
                  <a:gd name="T4" fmla="*/ 14288 w 17"/>
                  <a:gd name="T5" fmla="*/ 0 h 14"/>
                  <a:gd name="T6" fmla="*/ 14288 w 17"/>
                  <a:gd name="T7" fmla="*/ 22225 h 14"/>
                  <a:gd name="T8" fmla="*/ 3175 w 17"/>
                  <a:gd name="T9" fmla="*/ 22225 h 14"/>
                  <a:gd name="T10" fmla="*/ 26988 w 17"/>
                  <a:gd name="T11" fmla="*/ 22225 h 14"/>
                  <a:gd name="T12" fmla="*/ 0 60000 65536"/>
                  <a:gd name="T13" fmla="*/ 0 60000 65536"/>
                  <a:gd name="T14" fmla="*/ 0 60000 65536"/>
                  <a:gd name="T15" fmla="*/ 0 60000 65536"/>
                  <a:gd name="T16" fmla="*/ 0 60000 65536"/>
                  <a:gd name="T17" fmla="*/ 0 60000 65536"/>
                  <a:gd name="T18" fmla="*/ 0 w 17"/>
                  <a:gd name="T19" fmla="*/ 0 h 14"/>
                  <a:gd name="T20" fmla="*/ 17 w 1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7" h="14">
                    <a:moveTo>
                      <a:pt x="0" y="0"/>
                    </a:moveTo>
                    <a:lnTo>
                      <a:pt x="16" y="0"/>
                    </a:lnTo>
                    <a:lnTo>
                      <a:pt x="9" y="0"/>
                    </a:lnTo>
                    <a:lnTo>
                      <a:pt x="9" y="14"/>
                    </a:lnTo>
                    <a:lnTo>
                      <a:pt x="2" y="14"/>
                    </a:lnTo>
                    <a:lnTo>
                      <a:pt x="17" y="14"/>
                    </a:lnTo>
                  </a:path>
                </a:pathLst>
              </a:custGeom>
              <a:noFill/>
              <a:ln w="2">
                <a:solidFill>
                  <a:srgbClr val="FF9900"/>
                </a:solidFill>
                <a:round/>
                <a:headEnd/>
                <a:tailEnd/>
              </a:ln>
            </p:spPr>
            <p:txBody>
              <a:bodyPr/>
              <a:lstStyle/>
              <a:p>
                <a:endParaRPr lang="en-US"/>
              </a:p>
            </p:txBody>
          </p:sp>
          <p:sp>
            <p:nvSpPr>
              <p:cNvPr id="674" name="Freeform 7768"/>
              <p:cNvSpPr>
                <a:spLocks/>
              </p:cNvSpPr>
              <p:nvPr/>
            </p:nvSpPr>
            <p:spPr bwMode="auto">
              <a:xfrm>
                <a:off x="7389159" y="4674667"/>
                <a:ext cx="28575" cy="22225"/>
              </a:xfrm>
              <a:custGeom>
                <a:avLst/>
                <a:gdLst>
                  <a:gd name="T0" fmla="*/ 0 w 18"/>
                  <a:gd name="T1" fmla="*/ 0 h 14"/>
                  <a:gd name="T2" fmla="*/ 25400 w 18"/>
                  <a:gd name="T3" fmla="*/ 0 h 14"/>
                  <a:gd name="T4" fmla="*/ 14288 w 18"/>
                  <a:gd name="T5" fmla="*/ 0 h 14"/>
                  <a:gd name="T6" fmla="*/ 14288 w 18"/>
                  <a:gd name="T7" fmla="*/ 22225 h 14"/>
                  <a:gd name="T8" fmla="*/ 3175 w 18"/>
                  <a:gd name="T9" fmla="*/ 22225 h 14"/>
                  <a:gd name="T10" fmla="*/ 28575 w 18"/>
                  <a:gd name="T11" fmla="*/ 22225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0" y="0"/>
                    </a:moveTo>
                    <a:lnTo>
                      <a:pt x="16" y="0"/>
                    </a:lnTo>
                    <a:lnTo>
                      <a:pt x="9" y="0"/>
                    </a:lnTo>
                    <a:lnTo>
                      <a:pt x="9" y="14"/>
                    </a:lnTo>
                    <a:lnTo>
                      <a:pt x="2" y="14"/>
                    </a:lnTo>
                    <a:lnTo>
                      <a:pt x="18" y="14"/>
                    </a:lnTo>
                  </a:path>
                </a:pathLst>
              </a:custGeom>
              <a:noFill/>
              <a:ln w="2">
                <a:solidFill>
                  <a:srgbClr val="FF9900"/>
                </a:solidFill>
                <a:round/>
                <a:headEnd/>
                <a:tailEnd/>
              </a:ln>
            </p:spPr>
            <p:txBody>
              <a:bodyPr/>
              <a:lstStyle/>
              <a:p>
                <a:endParaRPr lang="en-US"/>
              </a:p>
            </p:txBody>
          </p:sp>
          <p:sp>
            <p:nvSpPr>
              <p:cNvPr id="675" name="Freeform 7769"/>
              <p:cNvSpPr>
                <a:spLocks/>
              </p:cNvSpPr>
              <p:nvPr/>
            </p:nvSpPr>
            <p:spPr bwMode="auto">
              <a:xfrm>
                <a:off x="7406622" y="4660379"/>
                <a:ext cx="26988" cy="19050"/>
              </a:xfrm>
              <a:custGeom>
                <a:avLst/>
                <a:gdLst>
                  <a:gd name="T0" fmla="*/ 0 w 17"/>
                  <a:gd name="T1" fmla="*/ 0 h 12"/>
                  <a:gd name="T2" fmla="*/ 25400 w 17"/>
                  <a:gd name="T3" fmla="*/ 0 h 12"/>
                  <a:gd name="T4" fmla="*/ 14288 w 17"/>
                  <a:gd name="T5" fmla="*/ 0 h 12"/>
                  <a:gd name="T6" fmla="*/ 14288 w 17"/>
                  <a:gd name="T7" fmla="*/ 19050 h 12"/>
                  <a:gd name="T8" fmla="*/ 3175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6" y="0"/>
                    </a:lnTo>
                    <a:lnTo>
                      <a:pt x="9" y="0"/>
                    </a:lnTo>
                    <a:lnTo>
                      <a:pt x="9" y="12"/>
                    </a:lnTo>
                    <a:lnTo>
                      <a:pt x="2" y="12"/>
                    </a:lnTo>
                    <a:lnTo>
                      <a:pt x="17" y="12"/>
                    </a:lnTo>
                  </a:path>
                </a:pathLst>
              </a:custGeom>
              <a:noFill/>
              <a:ln w="2">
                <a:solidFill>
                  <a:srgbClr val="FF9900"/>
                </a:solidFill>
                <a:round/>
                <a:headEnd/>
                <a:tailEnd/>
              </a:ln>
            </p:spPr>
            <p:txBody>
              <a:bodyPr/>
              <a:lstStyle/>
              <a:p>
                <a:endParaRPr lang="en-US"/>
              </a:p>
            </p:txBody>
          </p:sp>
          <p:sp>
            <p:nvSpPr>
              <p:cNvPr id="676" name="Freeform 7770"/>
              <p:cNvSpPr>
                <a:spLocks/>
              </p:cNvSpPr>
              <p:nvPr/>
            </p:nvSpPr>
            <p:spPr bwMode="auto">
              <a:xfrm>
                <a:off x="7422497" y="4649267"/>
                <a:ext cx="28575" cy="19050"/>
              </a:xfrm>
              <a:custGeom>
                <a:avLst/>
                <a:gdLst>
                  <a:gd name="T0" fmla="*/ 0 w 18"/>
                  <a:gd name="T1" fmla="*/ 0 h 12"/>
                  <a:gd name="T2" fmla="*/ 25400 w 18"/>
                  <a:gd name="T3" fmla="*/ 0 h 12"/>
                  <a:gd name="T4" fmla="*/ 14288 w 18"/>
                  <a:gd name="T5" fmla="*/ 0 h 12"/>
                  <a:gd name="T6" fmla="*/ 14288 w 18"/>
                  <a:gd name="T7" fmla="*/ 19050 h 12"/>
                  <a:gd name="T8" fmla="*/ 3175 w 18"/>
                  <a:gd name="T9" fmla="*/ 19050 h 12"/>
                  <a:gd name="T10" fmla="*/ 28575 w 18"/>
                  <a:gd name="T11" fmla="*/ 19050 h 12"/>
                  <a:gd name="T12" fmla="*/ 0 60000 65536"/>
                  <a:gd name="T13" fmla="*/ 0 60000 65536"/>
                  <a:gd name="T14" fmla="*/ 0 60000 65536"/>
                  <a:gd name="T15" fmla="*/ 0 60000 65536"/>
                  <a:gd name="T16" fmla="*/ 0 60000 65536"/>
                  <a:gd name="T17" fmla="*/ 0 60000 65536"/>
                  <a:gd name="T18" fmla="*/ 0 w 18"/>
                  <a:gd name="T19" fmla="*/ 0 h 12"/>
                  <a:gd name="T20" fmla="*/ 18 w 1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8" h="12">
                    <a:moveTo>
                      <a:pt x="0" y="0"/>
                    </a:moveTo>
                    <a:lnTo>
                      <a:pt x="16" y="0"/>
                    </a:lnTo>
                    <a:lnTo>
                      <a:pt x="9" y="0"/>
                    </a:lnTo>
                    <a:lnTo>
                      <a:pt x="9" y="12"/>
                    </a:lnTo>
                    <a:lnTo>
                      <a:pt x="2" y="12"/>
                    </a:lnTo>
                    <a:lnTo>
                      <a:pt x="18" y="12"/>
                    </a:lnTo>
                  </a:path>
                </a:pathLst>
              </a:custGeom>
              <a:noFill/>
              <a:ln w="2">
                <a:solidFill>
                  <a:srgbClr val="FF9900"/>
                </a:solidFill>
                <a:round/>
                <a:headEnd/>
                <a:tailEnd/>
              </a:ln>
            </p:spPr>
            <p:txBody>
              <a:bodyPr/>
              <a:lstStyle/>
              <a:p>
                <a:endParaRPr lang="en-US"/>
              </a:p>
            </p:txBody>
          </p:sp>
          <p:sp>
            <p:nvSpPr>
              <p:cNvPr id="677" name="Freeform 7771"/>
              <p:cNvSpPr>
                <a:spLocks/>
              </p:cNvSpPr>
              <p:nvPr/>
            </p:nvSpPr>
            <p:spPr bwMode="auto">
              <a:xfrm>
                <a:off x="7439959" y="4631804"/>
                <a:ext cx="26988" cy="20638"/>
              </a:xfrm>
              <a:custGeom>
                <a:avLst/>
                <a:gdLst>
                  <a:gd name="T0" fmla="*/ 0 w 17"/>
                  <a:gd name="T1" fmla="*/ 0 h 13"/>
                  <a:gd name="T2" fmla="*/ 25400 w 17"/>
                  <a:gd name="T3" fmla="*/ 0 h 13"/>
                  <a:gd name="T4" fmla="*/ 14288 w 17"/>
                  <a:gd name="T5" fmla="*/ 0 h 13"/>
                  <a:gd name="T6" fmla="*/ 14288 w 17"/>
                  <a:gd name="T7" fmla="*/ 20638 h 13"/>
                  <a:gd name="T8" fmla="*/ 3175 w 17"/>
                  <a:gd name="T9" fmla="*/ 20638 h 13"/>
                  <a:gd name="T10" fmla="*/ 26988 w 17"/>
                  <a:gd name="T11" fmla="*/ 20638 h 13"/>
                  <a:gd name="T12" fmla="*/ 0 60000 65536"/>
                  <a:gd name="T13" fmla="*/ 0 60000 65536"/>
                  <a:gd name="T14" fmla="*/ 0 60000 65536"/>
                  <a:gd name="T15" fmla="*/ 0 60000 65536"/>
                  <a:gd name="T16" fmla="*/ 0 60000 65536"/>
                  <a:gd name="T17" fmla="*/ 0 60000 65536"/>
                  <a:gd name="T18" fmla="*/ 0 w 17"/>
                  <a:gd name="T19" fmla="*/ 0 h 13"/>
                  <a:gd name="T20" fmla="*/ 17 w 1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7" h="13">
                    <a:moveTo>
                      <a:pt x="0" y="0"/>
                    </a:moveTo>
                    <a:lnTo>
                      <a:pt x="16" y="0"/>
                    </a:lnTo>
                    <a:lnTo>
                      <a:pt x="9" y="0"/>
                    </a:lnTo>
                    <a:lnTo>
                      <a:pt x="9" y="13"/>
                    </a:lnTo>
                    <a:lnTo>
                      <a:pt x="2" y="13"/>
                    </a:lnTo>
                    <a:lnTo>
                      <a:pt x="17" y="13"/>
                    </a:lnTo>
                  </a:path>
                </a:pathLst>
              </a:custGeom>
              <a:noFill/>
              <a:ln w="2">
                <a:solidFill>
                  <a:srgbClr val="FF9900"/>
                </a:solidFill>
                <a:round/>
                <a:headEnd/>
                <a:tailEnd/>
              </a:ln>
            </p:spPr>
            <p:txBody>
              <a:bodyPr/>
              <a:lstStyle/>
              <a:p>
                <a:endParaRPr lang="en-US"/>
              </a:p>
            </p:txBody>
          </p:sp>
          <p:sp>
            <p:nvSpPr>
              <p:cNvPr id="678" name="Freeform 7772"/>
              <p:cNvSpPr>
                <a:spLocks/>
              </p:cNvSpPr>
              <p:nvPr/>
            </p:nvSpPr>
            <p:spPr bwMode="auto">
              <a:xfrm>
                <a:off x="7454247" y="4620692"/>
                <a:ext cx="26988" cy="20638"/>
              </a:xfrm>
              <a:custGeom>
                <a:avLst/>
                <a:gdLst>
                  <a:gd name="T0" fmla="*/ 0 w 17"/>
                  <a:gd name="T1" fmla="*/ 0 h 13"/>
                  <a:gd name="T2" fmla="*/ 23813 w 17"/>
                  <a:gd name="T3" fmla="*/ 0 h 13"/>
                  <a:gd name="T4" fmla="*/ 12700 w 17"/>
                  <a:gd name="T5" fmla="*/ 0 h 13"/>
                  <a:gd name="T6" fmla="*/ 12700 w 17"/>
                  <a:gd name="T7" fmla="*/ 20638 h 13"/>
                  <a:gd name="T8" fmla="*/ 1588 w 17"/>
                  <a:gd name="T9" fmla="*/ 20638 h 13"/>
                  <a:gd name="T10" fmla="*/ 26988 w 17"/>
                  <a:gd name="T11" fmla="*/ 20638 h 13"/>
                  <a:gd name="T12" fmla="*/ 0 60000 65536"/>
                  <a:gd name="T13" fmla="*/ 0 60000 65536"/>
                  <a:gd name="T14" fmla="*/ 0 60000 65536"/>
                  <a:gd name="T15" fmla="*/ 0 60000 65536"/>
                  <a:gd name="T16" fmla="*/ 0 60000 65536"/>
                  <a:gd name="T17" fmla="*/ 0 60000 65536"/>
                  <a:gd name="T18" fmla="*/ 0 w 17"/>
                  <a:gd name="T19" fmla="*/ 0 h 13"/>
                  <a:gd name="T20" fmla="*/ 17 w 1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7" h="13">
                    <a:moveTo>
                      <a:pt x="0" y="0"/>
                    </a:moveTo>
                    <a:lnTo>
                      <a:pt x="15" y="0"/>
                    </a:lnTo>
                    <a:lnTo>
                      <a:pt x="8" y="0"/>
                    </a:lnTo>
                    <a:lnTo>
                      <a:pt x="8" y="13"/>
                    </a:lnTo>
                    <a:lnTo>
                      <a:pt x="1" y="13"/>
                    </a:lnTo>
                    <a:lnTo>
                      <a:pt x="17" y="13"/>
                    </a:lnTo>
                  </a:path>
                </a:pathLst>
              </a:custGeom>
              <a:noFill/>
              <a:ln w="2">
                <a:solidFill>
                  <a:srgbClr val="FF9900"/>
                </a:solidFill>
                <a:round/>
                <a:headEnd/>
                <a:tailEnd/>
              </a:ln>
            </p:spPr>
            <p:txBody>
              <a:bodyPr/>
              <a:lstStyle/>
              <a:p>
                <a:endParaRPr lang="en-US"/>
              </a:p>
            </p:txBody>
          </p:sp>
          <p:sp>
            <p:nvSpPr>
              <p:cNvPr id="679" name="Freeform 7773"/>
              <p:cNvSpPr>
                <a:spLocks/>
              </p:cNvSpPr>
              <p:nvPr/>
            </p:nvSpPr>
            <p:spPr bwMode="auto">
              <a:xfrm>
                <a:off x="7470122" y="4607992"/>
                <a:ext cx="28575" cy="19050"/>
              </a:xfrm>
              <a:custGeom>
                <a:avLst/>
                <a:gdLst>
                  <a:gd name="T0" fmla="*/ 0 w 18"/>
                  <a:gd name="T1" fmla="*/ 0 h 12"/>
                  <a:gd name="T2" fmla="*/ 25400 w 18"/>
                  <a:gd name="T3" fmla="*/ 0 h 12"/>
                  <a:gd name="T4" fmla="*/ 14288 w 18"/>
                  <a:gd name="T5" fmla="*/ 0 h 12"/>
                  <a:gd name="T6" fmla="*/ 14288 w 18"/>
                  <a:gd name="T7" fmla="*/ 19050 h 12"/>
                  <a:gd name="T8" fmla="*/ 3175 w 18"/>
                  <a:gd name="T9" fmla="*/ 19050 h 12"/>
                  <a:gd name="T10" fmla="*/ 28575 w 18"/>
                  <a:gd name="T11" fmla="*/ 19050 h 12"/>
                  <a:gd name="T12" fmla="*/ 0 60000 65536"/>
                  <a:gd name="T13" fmla="*/ 0 60000 65536"/>
                  <a:gd name="T14" fmla="*/ 0 60000 65536"/>
                  <a:gd name="T15" fmla="*/ 0 60000 65536"/>
                  <a:gd name="T16" fmla="*/ 0 60000 65536"/>
                  <a:gd name="T17" fmla="*/ 0 60000 65536"/>
                  <a:gd name="T18" fmla="*/ 0 w 18"/>
                  <a:gd name="T19" fmla="*/ 0 h 12"/>
                  <a:gd name="T20" fmla="*/ 18 w 1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8" h="12">
                    <a:moveTo>
                      <a:pt x="0" y="0"/>
                    </a:moveTo>
                    <a:lnTo>
                      <a:pt x="16" y="0"/>
                    </a:lnTo>
                    <a:lnTo>
                      <a:pt x="9" y="0"/>
                    </a:lnTo>
                    <a:lnTo>
                      <a:pt x="9" y="12"/>
                    </a:lnTo>
                    <a:lnTo>
                      <a:pt x="2" y="12"/>
                    </a:lnTo>
                    <a:lnTo>
                      <a:pt x="18" y="12"/>
                    </a:lnTo>
                  </a:path>
                </a:pathLst>
              </a:custGeom>
              <a:noFill/>
              <a:ln w="2">
                <a:solidFill>
                  <a:srgbClr val="FF9900"/>
                </a:solidFill>
                <a:round/>
                <a:headEnd/>
                <a:tailEnd/>
              </a:ln>
            </p:spPr>
            <p:txBody>
              <a:bodyPr/>
              <a:lstStyle/>
              <a:p>
                <a:endParaRPr lang="en-US"/>
              </a:p>
            </p:txBody>
          </p:sp>
          <p:sp>
            <p:nvSpPr>
              <p:cNvPr id="680" name="Freeform 7774"/>
              <p:cNvSpPr>
                <a:spLocks/>
              </p:cNvSpPr>
              <p:nvPr/>
            </p:nvSpPr>
            <p:spPr bwMode="auto">
              <a:xfrm>
                <a:off x="7487584" y="4596879"/>
                <a:ext cx="26988" cy="19050"/>
              </a:xfrm>
              <a:custGeom>
                <a:avLst/>
                <a:gdLst>
                  <a:gd name="T0" fmla="*/ 0 w 17"/>
                  <a:gd name="T1" fmla="*/ 0 h 12"/>
                  <a:gd name="T2" fmla="*/ 23813 w 17"/>
                  <a:gd name="T3" fmla="*/ 0 h 12"/>
                  <a:gd name="T4" fmla="*/ 12700 w 17"/>
                  <a:gd name="T5" fmla="*/ 0 h 12"/>
                  <a:gd name="T6" fmla="*/ 12700 w 17"/>
                  <a:gd name="T7" fmla="*/ 19050 h 12"/>
                  <a:gd name="T8" fmla="*/ 1588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5" y="0"/>
                    </a:lnTo>
                    <a:lnTo>
                      <a:pt x="8" y="0"/>
                    </a:lnTo>
                    <a:lnTo>
                      <a:pt x="8" y="12"/>
                    </a:lnTo>
                    <a:lnTo>
                      <a:pt x="1" y="12"/>
                    </a:lnTo>
                    <a:lnTo>
                      <a:pt x="17" y="12"/>
                    </a:lnTo>
                  </a:path>
                </a:pathLst>
              </a:custGeom>
              <a:noFill/>
              <a:ln w="2">
                <a:solidFill>
                  <a:srgbClr val="FF9900"/>
                </a:solidFill>
                <a:round/>
                <a:headEnd/>
                <a:tailEnd/>
              </a:ln>
            </p:spPr>
            <p:txBody>
              <a:bodyPr/>
              <a:lstStyle/>
              <a:p>
                <a:endParaRPr lang="en-US"/>
              </a:p>
            </p:txBody>
          </p:sp>
          <p:sp>
            <p:nvSpPr>
              <p:cNvPr id="681" name="Freeform 7775"/>
              <p:cNvSpPr>
                <a:spLocks/>
              </p:cNvSpPr>
              <p:nvPr/>
            </p:nvSpPr>
            <p:spPr bwMode="auto">
              <a:xfrm>
                <a:off x="7503459" y="4585767"/>
                <a:ext cx="26988" cy="19050"/>
              </a:xfrm>
              <a:custGeom>
                <a:avLst/>
                <a:gdLst>
                  <a:gd name="T0" fmla="*/ 0 w 17"/>
                  <a:gd name="T1" fmla="*/ 0 h 12"/>
                  <a:gd name="T2" fmla="*/ 25400 w 17"/>
                  <a:gd name="T3" fmla="*/ 0 h 12"/>
                  <a:gd name="T4" fmla="*/ 14288 w 17"/>
                  <a:gd name="T5" fmla="*/ 0 h 12"/>
                  <a:gd name="T6" fmla="*/ 14288 w 17"/>
                  <a:gd name="T7" fmla="*/ 19050 h 12"/>
                  <a:gd name="T8" fmla="*/ 3175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6" y="0"/>
                    </a:lnTo>
                    <a:lnTo>
                      <a:pt x="9" y="0"/>
                    </a:lnTo>
                    <a:lnTo>
                      <a:pt x="9" y="12"/>
                    </a:lnTo>
                    <a:lnTo>
                      <a:pt x="2" y="12"/>
                    </a:lnTo>
                    <a:lnTo>
                      <a:pt x="17" y="12"/>
                    </a:lnTo>
                  </a:path>
                </a:pathLst>
              </a:custGeom>
              <a:noFill/>
              <a:ln w="2">
                <a:solidFill>
                  <a:srgbClr val="FF9900"/>
                </a:solidFill>
                <a:round/>
                <a:headEnd/>
                <a:tailEnd/>
              </a:ln>
            </p:spPr>
            <p:txBody>
              <a:bodyPr/>
              <a:lstStyle/>
              <a:p>
                <a:endParaRPr lang="en-US"/>
              </a:p>
            </p:txBody>
          </p:sp>
          <p:sp>
            <p:nvSpPr>
              <p:cNvPr id="682" name="Freeform 7776"/>
              <p:cNvSpPr>
                <a:spLocks/>
              </p:cNvSpPr>
              <p:nvPr/>
            </p:nvSpPr>
            <p:spPr bwMode="auto">
              <a:xfrm>
                <a:off x="7517747" y="4574654"/>
                <a:ext cx="26988" cy="19050"/>
              </a:xfrm>
              <a:custGeom>
                <a:avLst/>
                <a:gdLst>
                  <a:gd name="T0" fmla="*/ 0 w 17"/>
                  <a:gd name="T1" fmla="*/ 0 h 12"/>
                  <a:gd name="T2" fmla="*/ 23813 w 17"/>
                  <a:gd name="T3" fmla="*/ 0 h 12"/>
                  <a:gd name="T4" fmla="*/ 12700 w 17"/>
                  <a:gd name="T5" fmla="*/ 0 h 12"/>
                  <a:gd name="T6" fmla="*/ 12700 w 17"/>
                  <a:gd name="T7" fmla="*/ 19050 h 12"/>
                  <a:gd name="T8" fmla="*/ 1588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5" y="0"/>
                    </a:lnTo>
                    <a:lnTo>
                      <a:pt x="8" y="0"/>
                    </a:lnTo>
                    <a:lnTo>
                      <a:pt x="8" y="12"/>
                    </a:lnTo>
                    <a:lnTo>
                      <a:pt x="1" y="12"/>
                    </a:lnTo>
                    <a:lnTo>
                      <a:pt x="17" y="12"/>
                    </a:lnTo>
                  </a:path>
                </a:pathLst>
              </a:custGeom>
              <a:noFill/>
              <a:ln w="2">
                <a:solidFill>
                  <a:srgbClr val="FF9900"/>
                </a:solidFill>
                <a:round/>
                <a:headEnd/>
                <a:tailEnd/>
              </a:ln>
            </p:spPr>
            <p:txBody>
              <a:bodyPr/>
              <a:lstStyle/>
              <a:p>
                <a:endParaRPr lang="en-US"/>
              </a:p>
            </p:txBody>
          </p:sp>
          <p:sp>
            <p:nvSpPr>
              <p:cNvPr id="683" name="Freeform 7777"/>
              <p:cNvSpPr>
                <a:spLocks/>
              </p:cNvSpPr>
              <p:nvPr/>
            </p:nvSpPr>
            <p:spPr bwMode="auto">
              <a:xfrm>
                <a:off x="7533622" y="4563542"/>
                <a:ext cx="28575" cy="19050"/>
              </a:xfrm>
              <a:custGeom>
                <a:avLst/>
                <a:gdLst>
                  <a:gd name="T0" fmla="*/ 0 w 18"/>
                  <a:gd name="T1" fmla="*/ 0 h 12"/>
                  <a:gd name="T2" fmla="*/ 25400 w 18"/>
                  <a:gd name="T3" fmla="*/ 0 h 12"/>
                  <a:gd name="T4" fmla="*/ 14288 w 18"/>
                  <a:gd name="T5" fmla="*/ 0 h 12"/>
                  <a:gd name="T6" fmla="*/ 14288 w 18"/>
                  <a:gd name="T7" fmla="*/ 19050 h 12"/>
                  <a:gd name="T8" fmla="*/ 3175 w 18"/>
                  <a:gd name="T9" fmla="*/ 19050 h 12"/>
                  <a:gd name="T10" fmla="*/ 28575 w 18"/>
                  <a:gd name="T11" fmla="*/ 19050 h 12"/>
                  <a:gd name="T12" fmla="*/ 0 60000 65536"/>
                  <a:gd name="T13" fmla="*/ 0 60000 65536"/>
                  <a:gd name="T14" fmla="*/ 0 60000 65536"/>
                  <a:gd name="T15" fmla="*/ 0 60000 65536"/>
                  <a:gd name="T16" fmla="*/ 0 60000 65536"/>
                  <a:gd name="T17" fmla="*/ 0 60000 65536"/>
                  <a:gd name="T18" fmla="*/ 0 w 18"/>
                  <a:gd name="T19" fmla="*/ 0 h 12"/>
                  <a:gd name="T20" fmla="*/ 18 w 1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8" h="12">
                    <a:moveTo>
                      <a:pt x="0" y="0"/>
                    </a:moveTo>
                    <a:lnTo>
                      <a:pt x="16" y="0"/>
                    </a:lnTo>
                    <a:lnTo>
                      <a:pt x="9" y="0"/>
                    </a:lnTo>
                    <a:lnTo>
                      <a:pt x="9" y="12"/>
                    </a:lnTo>
                    <a:lnTo>
                      <a:pt x="2" y="12"/>
                    </a:lnTo>
                    <a:lnTo>
                      <a:pt x="18" y="12"/>
                    </a:lnTo>
                  </a:path>
                </a:pathLst>
              </a:custGeom>
              <a:noFill/>
              <a:ln w="2">
                <a:solidFill>
                  <a:srgbClr val="FF9900"/>
                </a:solidFill>
                <a:round/>
                <a:headEnd/>
                <a:tailEnd/>
              </a:ln>
            </p:spPr>
            <p:txBody>
              <a:bodyPr/>
              <a:lstStyle/>
              <a:p>
                <a:endParaRPr lang="en-US"/>
              </a:p>
            </p:txBody>
          </p:sp>
          <p:sp>
            <p:nvSpPr>
              <p:cNvPr id="684" name="Freeform 7778"/>
              <p:cNvSpPr>
                <a:spLocks/>
              </p:cNvSpPr>
              <p:nvPr/>
            </p:nvSpPr>
            <p:spPr bwMode="auto">
              <a:xfrm>
                <a:off x="7551084" y="4552429"/>
                <a:ext cx="26988" cy="19050"/>
              </a:xfrm>
              <a:custGeom>
                <a:avLst/>
                <a:gdLst>
                  <a:gd name="T0" fmla="*/ 0 w 17"/>
                  <a:gd name="T1" fmla="*/ 0 h 12"/>
                  <a:gd name="T2" fmla="*/ 23813 w 17"/>
                  <a:gd name="T3" fmla="*/ 0 h 12"/>
                  <a:gd name="T4" fmla="*/ 12700 w 17"/>
                  <a:gd name="T5" fmla="*/ 0 h 12"/>
                  <a:gd name="T6" fmla="*/ 12700 w 17"/>
                  <a:gd name="T7" fmla="*/ 19050 h 12"/>
                  <a:gd name="T8" fmla="*/ 1588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5" y="0"/>
                    </a:lnTo>
                    <a:lnTo>
                      <a:pt x="8" y="0"/>
                    </a:lnTo>
                    <a:lnTo>
                      <a:pt x="8" y="12"/>
                    </a:lnTo>
                    <a:lnTo>
                      <a:pt x="1" y="12"/>
                    </a:lnTo>
                    <a:lnTo>
                      <a:pt x="17" y="12"/>
                    </a:lnTo>
                  </a:path>
                </a:pathLst>
              </a:custGeom>
              <a:noFill/>
              <a:ln w="2">
                <a:solidFill>
                  <a:srgbClr val="FF9900"/>
                </a:solidFill>
                <a:round/>
                <a:headEnd/>
                <a:tailEnd/>
              </a:ln>
            </p:spPr>
            <p:txBody>
              <a:bodyPr/>
              <a:lstStyle/>
              <a:p>
                <a:endParaRPr lang="en-US"/>
              </a:p>
            </p:txBody>
          </p:sp>
          <p:sp>
            <p:nvSpPr>
              <p:cNvPr id="685" name="Freeform 7779"/>
              <p:cNvSpPr>
                <a:spLocks/>
              </p:cNvSpPr>
              <p:nvPr/>
            </p:nvSpPr>
            <p:spPr bwMode="auto">
              <a:xfrm>
                <a:off x="7566959" y="4541317"/>
                <a:ext cx="28575" cy="19050"/>
              </a:xfrm>
              <a:custGeom>
                <a:avLst/>
                <a:gdLst>
                  <a:gd name="T0" fmla="*/ 0 w 18"/>
                  <a:gd name="T1" fmla="*/ 0 h 12"/>
                  <a:gd name="T2" fmla="*/ 25400 w 18"/>
                  <a:gd name="T3" fmla="*/ 0 h 12"/>
                  <a:gd name="T4" fmla="*/ 14288 w 18"/>
                  <a:gd name="T5" fmla="*/ 0 h 12"/>
                  <a:gd name="T6" fmla="*/ 14288 w 18"/>
                  <a:gd name="T7" fmla="*/ 19050 h 12"/>
                  <a:gd name="T8" fmla="*/ 3175 w 18"/>
                  <a:gd name="T9" fmla="*/ 19050 h 12"/>
                  <a:gd name="T10" fmla="*/ 28575 w 18"/>
                  <a:gd name="T11" fmla="*/ 19050 h 12"/>
                  <a:gd name="T12" fmla="*/ 0 60000 65536"/>
                  <a:gd name="T13" fmla="*/ 0 60000 65536"/>
                  <a:gd name="T14" fmla="*/ 0 60000 65536"/>
                  <a:gd name="T15" fmla="*/ 0 60000 65536"/>
                  <a:gd name="T16" fmla="*/ 0 60000 65536"/>
                  <a:gd name="T17" fmla="*/ 0 60000 65536"/>
                  <a:gd name="T18" fmla="*/ 0 w 18"/>
                  <a:gd name="T19" fmla="*/ 0 h 12"/>
                  <a:gd name="T20" fmla="*/ 18 w 1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8" h="12">
                    <a:moveTo>
                      <a:pt x="0" y="0"/>
                    </a:moveTo>
                    <a:lnTo>
                      <a:pt x="16" y="0"/>
                    </a:lnTo>
                    <a:lnTo>
                      <a:pt x="9" y="0"/>
                    </a:lnTo>
                    <a:lnTo>
                      <a:pt x="9" y="12"/>
                    </a:lnTo>
                    <a:lnTo>
                      <a:pt x="2" y="12"/>
                    </a:lnTo>
                    <a:lnTo>
                      <a:pt x="18" y="12"/>
                    </a:lnTo>
                  </a:path>
                </a:pathLst>
              </a:custGeom>
              <a:noFill/>
              <a:ln w="2">
                <a:solidFill>
                  <a:srgbClr val="FF9900"/>
                </a:solidFill>
                <a:round/>
                <a:headEnd/>
                <a:tailEnd/>
              </a:ln>
            </p:spPr>
            <p:txBody>
              <a:bodyPr/>
              <a:lstStyle/>
              <a:p>
                <a:endParaRPr lang="en-US"/>
              </a:p>
            </p:txBody>
          </p:sp>
          <p:sp>
            <p:nvSpPr>
              <p:cNvPr id="686" name="Freeform 7780"/>
              <p:cNvSpPr>
                <a:spLocks/>
              </p:cNvSpPr>
              <p:nvPr/>
            </p:nvSpPr>
            <p:spPr bwMode="auto">
              <a:xfrm>
                <a:off x="7581247" y="4530204"/>
                <a:ext cx="26988" cy="19050"/>
              </a:xfrm>
              <a:custGeom>
                <a:avLst/>
                <a:gdLst>
                  <a:gd name="T0" fmla="*/ 0 w 17"/>
                  <a:gd name="T1" fmla="*/ 0 h 12"/>
                  <a:gd name="T2" fmla="*/ 25400 w 17"/>
                  <a:gd name="T3" fmla="*/ 0 h 12"/>
                  <a:gd name="T4" fmla="*/ 14288 w 17"/>
                  <a:gd name="T5" fmla="*/ 0 h 12"/>
                  <a:gd name="T6" fmla="*/ 14288 w 17"/>
                  <a:gd name="T7" fmla="*/ 19050 h 12"/>
                  <a:gd name="T8" fmla="*/ 3175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6" y="0"/>
                    </a:lnTo>
                    <a:lnTo>
                      <a:pt x="9" y="0"/>
                    </a:lnTo>
                    <a:lnTo>
                      <a:pt x="9" y="12"/>
                    </a:lnTo>
                    <a:lnTo>
                      <a:pt x="2" y="12"/>
                    </a:lnTo>
                    <a:lnTo>
                      <a:pt x="17" y="12"/>
                    </a:lnTo>
                  </a:path>
                </a:pathLst>
              </a:custGeom>
              <a:noFill/>
              <a:ln w="2">
                <a:solidFill>
                  <a:srgbClr val="FF9900"/>
                </a:solidFill>
                <a:round/>
                <a:headEnd/>
                <a:tailEnd/>
              </a:ln>
            </p:spPr>
            <p:txBody>
              <a:bodyPr/>
              <a:lstStyle/>
              <a:p>
                <a:endParaRPr lang="en-US"/>
              </a:p>
            </p:txBody>
          </p:sp>
          <p:sp>
            <p:nvSpPr>
              <p:cNvPr id="687" name="Freeform 7781"/>
              <p:cNvSpPr>
                <a:spLocks/>
              </p:cNvSpPr>
              <p:nvPr/>
            </p:nvSpPr>
            <p:spPr bwMode="auto">
              <a:xfrm>
                <a:off x="7597122" y="4519092"/>
                <a:ext cx="28575" cy="19050"/>
              </a:xfrm>
              <a:custGeom>
                <a:avLst/>
                <a:gdLst>
                  <a:gd name="T0" fmla="*/ 0 w 18"/>
                  <a:gd name="T1" fmla="*/ 0 h 12"/>
                  <a:gd name="T2" fmla="*/ 25400 w 18"/>
                  <a:gd name="T3" fmla="*/ 0 h 12"/>
                  <a:gd name="T4" fmla="*/ 14288 w 18"/>
                  <a:gd name="T5" fmla="*/ 0 h 12"/>
                  <a:gd name="T6" fmla="*/ 14288 w 18"/>
                  <a:gd name="T7" fmla="*/ 19050 h 12"/>
                  <a:gd name="T8" fmla="*/ 3175 w 18"/>
                  <a:gd name="T9" fmla="*/ 19050 h 12"/>
                  <a:gd name="T10" fmla="*/ 28575 w 18"/>
                  <a:gd name="T11" fmla="*/ 19050 h 12"/>
                  <a:gd name="T12" fmla="*/ 0 60000 65536"/>
                  <a:gd name="T13" fmla="*/ 0 60000 65536"/>
                  <a:gd name="T14" fmla="*/ 0 60000 65536"/>
                  <a:gd name="T15" fmla="*/ 0 60000 65536"/>
                  <a:gd name="T16" fmla="*/ 0 60000 65536"/>
                  <a:gd name="T17" fmla="*/ 0 60000 65536"/>
                  <a:gd name="T18" fmla="*/ 0 w 18"/>
                  <a:gd name="T19" fmla="*/ 0 h 12"/>
                  <a:gd name="T20" fmla="*/ 18 w 1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8" h="12">
                    <a:moveTo>
                      <a:pt x="0" y="0"/>
                    </a:moveTo>
                    <a:lnTo>
                      <a:pt x="16" y="0"/>
                    </a:lnTo>
                    <a:lnTo>
                      <a:pt x="9" y="0"/>
                    </a:lnTo>
                    <a:lnTo>
                      <a:pt x="9" y="12"/>
                    </a:lnTo>
                    <a:lnTo>
                      <a:pt x="2" y="12"/>
                    </a:lnTo>
                    <a:lnTo>
                      <a:pt x="18" y="12"/>
                    </a:lnTo>
                  </a:path>
                </a:pathLst>
              </a:custGeom>
              <a:noFill/>
              <a:ln w="2">
                <a:solidFill>
                  <a:srgbClr val="FF9900"/>
                </a:solidFill>
                <a:round/>
                <a:headEnd/>
                <a:tailEnd/>
              </a:ln>
            </p:spPr>
            <p:txBody>
              <a:bodyPr/>
              <a:lstStyle/>
              <a:p>
                <a:endParaRPr lang="en-US"/>
              </a:p>
            </p:txBody>
          </p:sp>
          <p:sp>
            <p:nvSpPr>
              <p:cNvPr id="688" name="Freeform 7782"/>
              <p:cNvSpPr>
                <a:spLocks/>
              </p:cNvSpPr>
              <p:nvPr/>
            </p:nvSpPr>
            <p:spPr bwMode="auto">
              <a:xfrm>
                <a:off x="7614584" y="4507979"/>
                <a:ext cx="26988" cy="19050"/>
              </a:xfrm>
              <a:custGeom>
                <a:avLst/>
                <a:gdLst>
                  <a:gd name="T0" fmla="*/ 0 w 17"/>
                  <a:gd name="T1" fmla="*/ 0 h 12"/>
                  <a:gd name="T2" fmla="*/ 25400 w 17"/>
                  <a:gd name="T3" fmla="*/ 0 h 12"/>
                  <a:gd name="T4" fmla="*/ 14288 w 17"/>
                  <a:gd name="T5" fmla="*/ 0 h 12"/>
                  <a:gd name="T6" fmla="*/ 14288 w 17"/>
                  <a:gd name="T7" fmla="*/ 19050 h 12"/>
                  <a:gd name="T8" fmla="*/ 3175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6" y="0"/>
                    </a:lnTo>
                    <a:lnTo>
                      <a:pt x="9" y="0"/>
                    </a:lnTo>
                    <a:lnTo>
                      <a:pt x="9" y="12"/>
                    </a:lnTo>
                    <a:lnTo>
                      <a:pt x="2" y="12"/>
                    </a:lnTo>
                    <a:lnTo>
                      <a:pt x="17" y="12"/>
                    </a:lnTo>
                  </a:path>
                </a:pathLst>
              </a:custGeom>
              <a:noFill/>
              <a:ln w="2">
                <a:solidFill>
                  <a:srgbClr val="FF9900"/>
                </a:solidFill>
                <a:round/>
                <a:headEnd/>
                <a:tailEnd/>
              </a:ln>
            </p:spPr>
            <p:txBody>
              <a:bodyPr/>
              <a:lstStyle/>
              <a:p>
                <a:endParaRPr lang="en-US"/>
              </a:p>
            </p:txBody>
          </p:sp>
          <p:sp>
            <p:nvSpPr>
              <p:cNvPr id="689" name="Freeform 7783"/>
              <p:cNvSpPr>
                <a:spLocks/>
              </p:cNvSpPr>
              <p:nvPr/>
            </p:nvSpPr>
            <p:spPr bwMode="auto">
              <a:xfrm>
                <a:off x="7630459" y="4496867"/>
                <a:ext cx="28575" cy="19050"/>
              </a:xfrm>
              <a:custGeom>
                <a:avLst/>
                <a:gdLst>
                  <a:gd name="T0" fmla="*/ 0 w 18"/>
                  <a:gd name="T1" fmla="*/ 0 h 12"/>
                  <a:gd name="T2" fmla="*/ 25400 w 18"/>
                  <a:gd name="T3" fmla="*/ 0 h 12"/>
                  <a:gd name="T4" fmla="*/ 14288 w 18"/>
                  <a:gd name="T5" fmla="*/ 0 h 12"/>
                  <a:gd name="T6" fmla="*/ 14288 w 18"/>
                  <a:gd name="T7" fmla="*/ 19050 h 12"/>
                  <a:gd name="T8" fmla="*/ 3175 w 18"/>
                  <a:gd name="T9" fmla="*/ 19050 h 12"/>
                  <a:gd name="T10" fmla="*/ 28575 w 18"/>
                  <a:gd name="T11" fmla="*/ 19050 h 12"/>
                  <a:gd name="T12" fmla="*/ 0 60000 65536"/>
                  <a:gd name="T13" fmla="*/ 0 60000 65536"/>
                  <a:gd name="T14" fmla="*/ 0 60000 65536"/>
                  <a:gd name="T15" fmla="*/ 0 60000 65536"/>
                  <a:gd name="T16" fmla="*/ 0 60000 65536"/>
                  <a:gd name="T17" fmla="*/ 0 60000 65536"/>
                  <a:gd name="T18" fmla="*/ 0 w 18"/>
                  <a:gd name="T19" fmla="*/ 0 h 12"/>
                  <a:gd name="T20" fmla="*/ 18 w 1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8" h="12">
                    <a:moveTo>
                      <a:pt x="0" y="0"/>
                    </a:moveTo>
                    <a:lnTo>
                      <a:pt x="16" y="0"/>
                    </a:lnTo>
                    <a:lnTo>
                      <a:pt x="9" y="0"/>
                    </a:lnTo>
                    <a:lnTo>
                      <a:pt x="9" y="12"/>
                    </a:lnTo>
                    <a:lnTo>
                      <a:pt x="2" y="12"/>
                    </a:lnTo>
                    <a:lnTo>
                      <a:pt x="18" y="12"/>
                    </a:lnTo>
                  </a:path>
                </a:pathLst>
              </a:custGeom>
              <a:noFill/>
              <a:ln w="2">
                <a:solidFill>
                  <a:srgbClr val="FF9900"/>
                </a:solidFill>
                <a:round/>
                <a:headEnd/>
                <a:tailEnd/>
              </a:ln>
            </p:spPr>
            <p:txBody>
              <a:bodyPr/>
              <a:lstStyle/>
              <a:p>
                <a:endParaRPr lang="en-US"/>
              </a:p>
            </p:txBody>
          </p:sp>
          <p:sp>
            <p:nvSpPr>
              <p:cNvPr id="690" name="Freeform 7784"/>
              <p:cNvSpPr>
                <a:spLocks/>
              </p:cNvSpPr>
              <p:nvPr/>
            </p:nvSpPr>
            <p:spPr bwMode="auto">
              <a:xfrm>
                <a:off x="7647922" y="4487342"/>
                <a:ext cx="26988" cy="20638"/>
              </a:xfrm>
              <a:custGeom>
                <a:avLst/>
                <a:gdLst>
                  <a:gd name="T0" fmla="*/ 0 w 17"/>
                  <a:gd name="T1" fmla="*/ 0 h 13"/>
                  <a:gd name="T2" fmla="*/ 25400 w 17"/>
                  <a:gd name="T3" fmla="*/ 0 h 13"/>
                  <a:gd name="T4" fmla="*/ 14288 w 17"/>
                  <a:gd name="T5" fmla="*/ 0 h 13"/>
                  <a:gd name="T6" fmla="*/ 14288 w 17"/>
                  <a:gd name="T7" fmla="*/ 20638 h 13"/>
                  <a:gd name="T8" fmla="*/ 3175 w 17"/>
                  <a:gd name="T9" fmla="*/ 20638 h 13"/>
                  <a:gd name="T10" fmla="*/ 26988 w 17"/>
                  <a:gd name="T11" fmla="*/ 20638 h 13"/>
                  <a:gd name="T12" fmla="*/ 0 60000 65536"/>
                  <a:gd name="T13" fmla="*/ 0 60000 65536"/>
                  <a:gd name="T14" fmla="*/ 0 60000 65536"/>
                  <a:gd name="T15" fmla="*/ 0 60000 65536"/>
                  <a:gd name="T16" fmla="*/ 0 60000 65536"/>
                  <a:gd name="T17" fmla="*/ 0 60000 65536"/>
                  <a:gd name="T18" fmla="*/ 0 w 17"/>
                  <a:gd name="T19" fmla="*/ 0 h 13"/>
                  <a:gd name="T20" fmla="*/ 17 w 1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7" h="13">
                    <a:moveTo>
                      <a:pt x="0" y="0"/>
                    </a:moveTo>
                    <a:lnTo>
                      <a:pt x="16" y="0"/>
                    </a:lnTo>
                    <a:lnTo>
                      <a:pt x="9" y="0"/>
                    </a:lnTo>
                    <a:lnTo>
                      <a:pt x="9" y="13"/>
                    </a:lnTo>
                    <a:lnTo>
                      <a:pt x="2" y="13"/>
                    </a:lnTo>
                    <a:lnTo>
                      <a:pt x="17" y="13"/>
                    </a:lnTo>
                  </a:path>
                </a:pathLst>
              </a:custGeom>
              <a:noFill/>
              <a:ln w="2">
                <a:solidFill>
                  <a:srgbClr val="FF9900"/>
                </a:solidFill>
                <a:round/>
                <a:headEnd/>
                <a:tailEnd/>
              </a:ln>
            </p:spPr>
            <p:txBody>
              <a:bodyPr/>
              <a:lstStyle/>
              <a:p>
                <a:endParaRPr lang="en-US"/>
              </a:p>
            </p:txBody>
          </p:sp>
          <p:sp>
            <p:nvSpPr>
              <p:cNvPr id="691" name="Freeform 7785"/>
              <p:cNvSpPr>
                <a:spLocks/>
              </p:cNvSpPr>
              <p:nvPr/>
            </p:nvSpPr>
            <p:spPr bwMode="auto">
              <a:xfrm>
                <a:off x="7662209" y="4476229"/>
                <a:ext cx="26988" cy="20638"/>
              </a:xfrm>
              <a:custGeom>
                <a:avLst/>
                <a:gdLst>
                  <a:gd name="T0" fmla="*/ 0 w 17"/>
                  <a:gd name="T1" fmla="*/ 0 h 13"/>
                  <a:gd name="T2" fmla="*/ 23813 w 17"/>
                  <a:gd name="T3" fmla="*/ 0 h 13"/>
                  <a:gd name="T4" fmla="*/ 12700 w 17"/>
                  <a:gd name="T5" fmla="*/ 0 h 13"/>
                  <a:gd name="T6" fmla="*/ 12700 w 17"/>
                  <a:gd name="T7" fmla="*/ 20638 h 13"/>
                  <a:gd name="T8" fmla="*/ 1588 w 17"/>
                  <a:gd name="T9" fmla="*/ 20638 h 13"/>
                  <a:gd name="T10" fmla="*/ 26988 w 17"/>
                  <a:gd name="T11" fmla="*/ 20638 h 13"/>
                  <a:gd name="T12" fmla="*/ 0 60000 65536"/>
                  <a:gd name="T13" fmla="*/ 0 60000 65536"/>
                  <a:gd name="T14" fmla="*/ 0 60000 65536"/>
                  <a:gd name="T15" fmla="*/ 0 60000 65536"/>
                  <a:gd name="T16" fmla="*/ 0 60000 65536"/>
                  <a:gd name="T17" fmla="*/ 0 60000 65536"/>
                  <a:gd name="T18" fmla="*/ 0 w 17"/>
                  <a:gd name="T19" fmla="*/ 0 h 13"/>
                  <a:gd name="T20" fmla="*/ 17 w 1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7" h="13">
                    <a:moveTo>
                      <a:pt x="0" y="0"/>
                    </a:moveTo>
                    <a:lnTo>
                      <a:pt x="15" y="0"/>
                    </a:lnTo>
                    <a:lnTo>
                      <a:pt x="8" y="0"/>
                    </a:lnTo>
                    <a:lnTo>
                      <a:pt x="8" y="13"/>
                    </a:lnTo>
                    <a:lnTo>
                      <a:pt x="1" y="13"/>
                    </a:lnTo>
                    <a:lnTo>
                      <a:pt x="17" y="13"/>
                    </a:lnTo>
                  </a:path>
                </a:pathLst>
              </a:custGeom>
              <a:noFill/>
              <a:ln w="2">
                <a:solidFill>
                  <a:srgbClr val="FF9900"/>
                </a:solidFill>
                <a:round/>
                <a:headEnd/>
                <a:tailEnd/>
              </a:ln>
            </p:spPr>
            <p:txBody>
              <a:bodyPr/>
              <a:lstStyle/>
              <a:p>
                <a:endParaRPr lang="en-US"/>
              </a:p>
            </p:txBody>
          </p:sp>
          <p:sp>
            <p:nvSpPr>
              <p:cNvPr id="692" name="Freeform 7786"/>
              <p:cNvSpPr>
                <a:spLocks/>
              </p:cNvSpPr>
              <p:nvPr/>
            </p:nvSpPr>
            <p:spPr bwMode="auto">
              <a:xfrm>
                <a:off x="7678084" y="4468292"/>
                <a:ext cx="26988" cy="19050"/>
              </a:xfrm>
              <a:custGeom>
                <a:avLst/>
                <a:gdLst>
                  <a:gd name="T0" fmla="*/ 0 w 17"/>
                  <a:gd name="T1" fmla="*/ 0 h 12"/>
                  <a:gd name="T2" fmla="*/ 25400 w 17"/>
                  <a:gd name="T3" fmla="*/ 0 h 12"/>
                  <a:gd name="T4" fmla="*/ 14288 w 17"/>
                  <a:gd name="T5" fmla="*/ 0 h 12"/>
                  <a:gd name="T6" fmla="*/ 14288 w 17"/>
                  <a:gd name="T7" fmla="*/ 19050 h 12"/>
                  <a:gd name="T8" fmla="*/ 3175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6" y="0"/>
                    </a:lnTo>
                    <a:lnTo>
                      <a:pt x="9" y="0"/>
                    </a:lnTo>
                    <a:lnTo>
                      <a:pt x="9" y="12"/>
                    </a:lnTo>
                    <a:lnTo>
                      <a:pt x="2" y="12"/>
                    </a:lnTo>
                    <a:lnTo>
                      <a:pt x="17" y="12"/>
                    </a:lnTo>
                  </a:path>
                </a:pathLst>
              </a:custGeom>
              <a:noFill/>
              <a:ln w="2">
                <a:solidFill>
                  <a:srgbClr val="FF9900"/>
                </a:solidFill>
                <a:round/>
                <a:headEnd/>
                <a:tailEnd/>
              </a:ln>
            </p:spPr>
            <p:txBody>
              <a:bodyPr/>
              <a:lstStyle/>
              <a:p>
                <a:endParaRPr lang="en-US"/>
              </a:p>
            </p:txBody>
          </p:sp>
          <p:sp>
            <p:nvSpPr>
              <p:cNvPr id="693" name="Freeform 7787"/>
              <p:cNvSpPr>
                <a:spLocks/>
              </p:cNvSpPr>
              <p:nvPr/>
            </p:nvSpPr>
            <p:spPr bwMode="auto">
              <a:xfrm>
                <a:off x="7693959" y="4457179"/>
                <a:ext cx="28575" cy="19050"/>
              </a:xfrm>
              <a:custGeom>
                <a:avLst/>
                <a:gdLst>
                  <a:gd name="T0" fmla="*/ 0 w 18"/>
                  <a:gd name="T1" fmla="*/ 0 h 12"/>
                  <a:gd name="T2" fmla="*/ 25400 w 18"/>
                  <a:gd name="T3" fmla="*/ 0 h 12"/>
                  <a:gd name="T4" fmla="*/ 14288 w 18"/>
                  <a:gd name="T5" fmla="*/ 0 h 12"/>
                  <a:gd name="T6" fmla="*/ 14288 w 18"/>
                  <a:gd name="T7" fmla="*/ 19050 h 12"/>
                  <a:gd name="T8" fmla="*/ 3175 w 18"/>
                  <a:gd name="T9" fmla="*/ 19050 h 12"/>
                  <a:gd name="T10" fmla="*/ 28575 w 18"/>
                  <a:gd name="T11" fmla="*/ 19050 h 12"/>
                  <a:gd name="T12" fmla="*/ 0 60000 65536"/>
                  <a:gd name="T13" fmla="*/ 0 60000 65536"/>
                  <a:gd name="T14" fmla="*/ 0 60000 65536"/>
                  <a:gd name="T15" fmla="*/ 0 60000 65536"/>
                  <a:gd name="T16" fmla="*/ 0 60000 65536"/>
                  <a:gd name="T17" fmla="*/ 0 60000 65536"/>
                  <a:gd name="T18" fmla="*/ 0 w 18"/>
                  <a:gd name="T19" fmla="*/ 0 h 12"/>
                  <a:gd name="T20" fmla="*/ 18 w 1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8" h="12">
                    <a:moveTo>
                      <a:pt x="0" y="0"/>
                    </a:moveTo>
                    <a:lnTo>
                      <a:pt x="16" y="0"/>
                    </a:lnTo>
                    <a:lnTo>
                      <a:pt x="9" y="0"/>
                    </a:lnTo>
                    <a:lnTo>
                      <a:pt x="9" y="12"/>
                    </a:lnTo>
                    <a:lnTo>
                      <a:pt x="2" y="12"/>
                    </a:lnTo>
                    <a:lnTo>
                      <a:pt x="18" y="12"/>
                    </a:lnTo>
                  </a:path>
                </a:pathLst>
              </a:custGeom>
              <a:noFill/>
              <a:ln w="2">
                <a:solidFill>
                  <a:srgbClr val="FF9900"/>
                </a:solidFill>
                <a:round/>
                <a:headEnd/>
                <a:tailEnd/>
              </a:ln>
            </p:spPr>
            <p:txBody>
              <a:bodyPr/>
              <a:lstStyle/>
              <a:p>
                <a:endParaRPr lang="en-US"/>
              </a:p>
            </p:txBody>
          </p:sp>
          <p:sp>
            <p:nvSpPr>
              <p:cNvPr id="694" name="Freeform 7788"/>
              <p:cNvSpPr>
                <a:spLocks/>
              </p:cNvSpPr>
              <p:nvPr/>
            </p:nvSpPr>
            <p:spPr bwMode="auto">
              <a:xfrm>
                <a:off x="7711422" y="4442892"/>
                <a:ext cx="26988" cy="20638"/>
              </a:xfrm>
              <a:custGeom>
                <a:avLst/>
                <a:gdLst>
                  <a:gd name="T0" fmla="*/ 0 w 17"/>
                  <a:gd name="T1" fmla="*/ 0 h 13"/>
                  <a:gd name="T2" fmla="*/ 25400 w 17"/>
                  <a:gd name="T3" fmla="*/ 0 h 13"/>
                  <a:gd name="T4" fmla="*/ 14288 w 17"/>
                  <a:gd name="T5" fmla="*/ 0 h 13"/>
                  <a:gd name="T6" fmla="*/ 14288 w 17"/>
                  <a:gd name="T7" fmla="*/ 20638 h 13"/>
                  <a:gd name="T8" fmla="*/ 3175 w 17"/>
                  <a:gd name="T9" fmla="*/ 20638 h 13"/>
                  <a:gd name="T10" fmla="*/ 26988 w 17"/>
                  <a:gd name="T11" fmla="*/ 20638 h 13"/>
                  <a:gd name="T12" fmla="*/ 0 60000 65536"/>
                  <a:gd name="T13" fmla="*/ 0 60000 65536"/>
                  <a:gd name="T14" fmla="*/ 0 60000 65536"/>
                  <a:gd name="T15" fmla="*/ 0 60000 65536"/>
                  <a:gd name="T16" fmla="*/ 0 60000 65536"/>
                  <a:gd name="T17" fmla="*/ 0 60000 65536"/>
                  <a:gd name="T18" fmla="*/ 0 w 17"/>
                  <a:gd name="T19" fmla="*/ 0 h 13"/>
                  <a:gd name="T20" fmla="*/ 17 w 1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7" h="13">
                    <a:moveTo>
                      <a:pt x="0" y="0"/>
                    </a:moveTo>
                    <a:lnTo>
                      <a:pt x="16" y="0"/>
                    </a:lnTo>
                    <a:lnTo>
                      <a:pt x="9" y="0"/>
                    </a:lnTo>
                    <a:lnTo>
                      <a:pt x="9" y="13"/>
                    </a:lnTo>
                    <a:lnTo>
                      <a:pt x="2" y="13"/>
                    </a:lnTo>
                    <a:lnTo>
                      <a:pt x="17" y="13"/>
                    </a:lnTo>
                  </a:path>
                </a:pathLst>
              </a:custGeom>
              <a:noFill/>
              <a:ln w="2">
                <a:solidFill>
                  <a:srgbClr val="FF9900"/>
                </a:solidFill>
                <a:round/>
                <a:headEnd/>
                <a:tailEnd/>
              </a:ln>
            </p:spPr>
            <p:txBody>
              <a:bodyPr/>
              <a:lstStyle/>
              <a:p>
                <a:endParaRPr lang="en-US"/>
              </a:p>
            </p:txBody>
          </p:sp>
          <p:sp>
            <p:nvSpPr>
              <p:cNvPr id="695" name="Freeform 7789"/>
              <p:cNvSpPr>
                <a:spLocks/>
              </p:cNvSpPr>
              <p:nvPr/>
            </p:nvSpPr>
            <p:spPr bwMode="auto">
              <a:xfrm>
                <a:off x="7725709" y="4423842"/>
                <a:ext cx="26988" cy="17463"/>
              </a:xfrm>
              <a:custGeom>
                <a:avLst/>
                <a:gdLst>
                  <a:gd name="T0" fmla="*/ 0 w 17"/>
                  <a:gd name="T1" fmla="*/ 0 h 11"/>
                  <a:gd name="T2" fmla="*/ 23813 w 17"/>
                  <a:gd name="T3" fmla="*/ 0 h 11"/>
                  <a:gd name="T4" fmla="*/ 12700 w 17"/>
                  <a:gd name="T5" fmla="*/ 0 h 11"/>
                  <a:gd name="T6" fmla="*/ 12700 w 17"/>
                  <a:gd name="T7" fmla="*/ 17463 h 11"/>
                  <a:gd name="T8" fmla="*/ 1588 w 17"/>
                  <a:gd name="T9" fmla="*/ 17463 h 11"/>
                  <a:gd name="T10" fmla="*/ 26988 w 17"/>
                  <a:gd name="T11" fmla="*/ 17463 h 11"/>
                  <a:gd name="T12" fmla="*/ 0 60000 65536"/>
                  <a:gd name="T13" fmla="*/ 0 60000 65536"/>
                  <a:gd name="T14" fmla="*/ 0 60000 65536"/>
                  <a:gd name="T15" fmla="*/ 0 60000 65536"/>
                  <a:gd name="T16" fmla="*/ 0 60000 65536"/>
                  <a:gd name="T17" fmla="*/ 0 60000 65536"/>
                  <a:gd name="T18" fmla="*/ 0 w 17"/>
                  <a:gd name="T19" fmla="*/ 0 h 11"/>
                  <a:gd name="T20" fmla="*/ 17 w 1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7" h="11">
                    <a:moveTo>
                      <a:pt x="0" y="0"/>
                    </a:moveTo>
                    <a:lnTo>
                      <a:pt x="15" y="0"/>
                    </a:lnTo>
                    <a:lnTo>
                      <a:pt x="8" y="0"/>
                    </a:lnTo>
                    <a:lnTo>
                      <a:pt x="8" y="11"/>
                    </a:lnTo>
                    <a:lnTo>
                      <a:pt x="1" y="11"/>
                    </a:lnTo>
                    <a:lnTo>
                      <a:pt x="17" y="11"/>
                    </a:lnTo>
                  </a:path>
                </a:pathLst>
              </a:custGeom>
              <a:noFill/>
              <a:ln w="2">
                <a:solidFill>
                  <a:srgbClr val="FF9900"/>
                </a:solidFill>
                <a:round/>
                <a:headEnd/>
                <a:tailEnd/>
              </a:ln>
            </p:spPr>
            <p:txBody>
              <a:bodyPr/>
              <a:lstStyle/>
              <a:p>
                <a:endParaRPr lang="en-US"/>
              </a:p>
            </p:txBody>
          </p:sp>
          <p:sp>
            <p:nvSpPr>
              <p:cNvPr id="696" name="Freeform 7790"/>
              <p:cNvSpPr>
                <a:spLocks/>
              </p:cNvSpPr>
              <p:nvPr/>
            </p:nvSpPr>
            <p:spPr bwMode="auto">
              <a:xfrm>
                <a:off x="7741584" y="4376217"/>
                <a:ext cx="28575" cy="17463"/>
              </a:xfrm>
              <a:custGeom>
                <a:avLst/>
                <a:gdLst>
                  <a:gd name="T0" fmla="*/ 0 w 18"/>
                  <a:gd name="T1" fmla="*/ 0 h 11"/>
                  <a:gd name="T2" fmla="*/ 25400 w 18"/>
                  <a:gd name="T3" fmla="*/ 0 h 11"/>
                  <a:gd name="T4" fmla="*/ 14288 w 18"/>
                  <a:gd name="T5" fmla="*/ 0 h 11"/>
                  <a:gd name="T6" fmla="*/ 14288 w 18"/>
                  <a:gd name="T7" fmla="*/ 17463 h 11"/>
                  <a:gd name="T8" fmla="*/ 3175 w 18"/>
                  <a:gd name="T9" fmla="*/ 17463 h 11"/>
                  <a:gd name="T10" fmla="*/ 28575 w 18"/>
                  <a:gd name="T11" fmla="*/ 17463 h 11"/>
                  <a:gd name="T12" fmla="*/ 0 60000 65536"/>
                  <a:gd name="T13" fmla="*/ 0 60000 65536"/>
                  <a:gd name="T14" fmla="*/ 0 60000 65536"/>
                  <a:gd name="T15" fmla="*/ 0 60000 65536"/>
                  <a:gd name="T16" fmla="*/ 0 60000 65536"/>
                  <a:gd name="T17" fmla="*/ 0 60000 65536"/>
                  <a:gd name="T18" fmla="*/ 0 w 18"/>
                  <a:gd name="T19" fmla="*/ 0 h 11"/>
                  <a:gd name="T20" fmla="*/ 18 w 1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8" h="11">
                    <a:moveTo>
                      <a:pt x="0" y="0"/>
                    </a:moveTo>
                    <a:lnTo>
                      <a:pt x="16" y="0"/>
                    </a:lnTo>
                    <a:lnTo>
                      <a:pt x="9" y="0"/>
                    </a:lnTo>
                    <a:lnTo>
                      <a:pt x="9" y="11"/>
                    </a:lnTo>
                    <a:lnTo>
                      <a:pt x="2" y="11"/>
                    </a:lnTo>
                    <a:lnTo>
                      <a:pt x="18" y="11"/>
                    </a:lnTo>
                  </a:path>
                </a:pathLst>
              </a:custGeom>
              <a:noFill/>
              <a:ln w="2">
                <a:solidFill>
                  <a:srgbClr val="FF9900"/>
                </a:solidFill>
                <a:round/>
                <a:headEnd/>
                <a:tailEnd/>
              </a:ln>
            </p:spPr>
            <p:txBody>
              <a:bodyPr/>
              <a:lstStyle/>
              <a:p>
                <a:endParaRPr lang="en-US"/>
              </a:p>
            </p:txBody>
          </p:sp>
          <p:sp>
            <p:nvSpPr>
              <p:cNvPr id="697" name="Freeform 7791"/>
              <p:cNvSpPr>
                <a:spLocks/>
              </p:cNvSpPr>
              <p:nvPr/>
            </p:nvSpPr>
            <p:spPr bwMode="auto">
              <a:xfrm>
                <a:off x="7759047" y="4331767"/>
                <a:ext cx="26988" cy="17463"/>
              </a:xfrm>
              <a:custGeom>
                <a:avLst/>
                <a:gdLst>
                  <a:gd name="T0" fmla="*/ 0 w 17"/>
                  <a:gd name="T1" fmla="*/ 0 h 11"/>
                  <a:gd name="T2" fmla="*/ 23813 w 17"/>
                  <a:gd name="T3" fmla="*/ 0 h 11"/>
                  <a:gd name="T4" fmla="*/ 12700 w 17"/>
                  <a:gd name="T5" fmla="*/ 0 h 11"/>
                  <a:gd name="T6" fmla="*/ 12700 w 17"/>
                  <a:gd name="T7" fmla="*/ 17463 h 11"/>
                  <a:gd name="T8" fmla="*/ 1588 w 17"/>
                  <a:gd name="T9" fmla="*/ 17463 h 11"/>
                  <a:gd name="T10" fmla="*/ 26988 w 17"/>
                  <a:gd name="T11" fmla="*/ 17463 h 11"/>
                  <a:gd name="T12" fmla="*/ 0 60000 65536"/>
                  <a:gd name="T13" fmla="*/ 0 60000 65536"/>
                  <a:gd name="T14" fmla="*/ 0 60000 65536"/>
                  <a:gd name="T15" fmla="*/ 0 60000 65536"/>
                  <a:gd name="T16" fmla="*/ 0 60000 65536"/>
                  <a:gd name="T17" fmla="*/ 0 60000 65536"/>
                  <a:gd name="T18" fmla="*/ 0 w 17"/>
                  <a:gd name="T19" fmla="*/ 0 h 11"/>
                  <a:gd name="T20" fmla="*/ 17 w 1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7" h="11">
                    <a:moveTo>
                      <a:pt x="0" y="0"/>
                    </a:moveTo>
                    <a:lnTo>
                      <a:pt x="15" y="0"/>
                    </a:lnTo>
                    <a:lnTo>
                      <a:pt x="8" y="0"/>
                    </a:lnTo>
                    <a:lnTo>
                      <a:pt x="8" y="11"/>
                    </a:lnTo>
                    <a:lnTo>
                      <a:pt x="1" y="11"/>
                    </a:lnTo>
                    <a:lnTo>
                      <a:pt x="17" y="11"/>
                    </a:lnTo>
                  </a:path>
                </a:pathLst>
              </a:custGeom>
              <a:noFill/>
              <a:ln w="2">
                <a:solidFill>
                  <a:srgbClr val="FF9900"/>
                </a:solidFill>
                <a:round/>
                <a:headEnd/>
                <a:tailEnd/>
              </a:ln>
            </p:spPr>
            <p:txBody>
              <a:bodyPr/>
              <a:lstStyle/>
              <a:p>
                <a:endParaRPr lang="en-US"/>
              </a:p>
            </p:txBody>
          </p:sp>
          <p:sp>
            <p:nvSpPr>
              <p:cNvPr id="698" name="Freeform 7792"/>
              <p:cNvSpPr>
                <a:spLocks/>
              </p:cNvSpPr>
              <p:nvPr/>
            </p:nvSpPr>
            <p:spPr bwMode="auto">
              <a:xfrm>
                <a:off x="7774922" y="4390504"/>
                <a:ext cx="28575" cy="19050"/>
              </a:xfrm>
              <a:custGeom>
                <a:avLst/>
                <a:gdLst>
                  <a:gd name="T0" fmla="*/ 0 w 18"/>
                  <a:gd name="T1" fmla="*/ 0 h 12"/>
                  <a:gd name="T2" fmla="*/ 25400 w 18"/>
                  <a:gd name="T3" fmla="*/ 0 h 12"/>
                  <a:gd name="T4" fmla="*/ 14288 w 18"/>
                  <a:gd name="T5" fmla="*/ 0 h 12"/>
                  <a:gd name="T6" fmla="*/ 14288 w 18"/>
                  <a:gd name="T7" fmla="*/ 19050 h 12"/>
                  <a:gd name="T8" fmla="*/ 3175 w 18"/>
                  <a:gd name="T9" fmla="*/ 19050 h 12"/>
                  <a:gd name="T10" fmla="*/ 28575 w 18"/>
                  <a:gd name="T11" fmla="*/ 19050 h 12"/>
                  <a:gd name="T12" fmla="*/ 0 60000 65536"/>
                  <a:gd name="T13" fmla="*/ 0 60000 65536"/>
                  <a:gd name="T14" fmla="*/ 0 60000 65536"/>
                  <a:gd name="T15" fmla="*/ 0 60000 65536"/>
                  <a:gd name="T16" fmla="*/ 0 60000 65536"/>
                  <a:gd name="T17" fmla="*/ 0 60000 65536"/>
                  <a:gd name="T18" fmla="*/ 0 w 18"/>
                  <a:gd name="T19" fmla="*/ 0 h 12"/>
                  <a:gd name="T20" fmla="*/ 18 w 1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8" h="12">
                    <a:moveTo>
                      <a:pt x="0" y="0"/>
                    </a:moveTo>
                    <a:lnTo>
                      <a:pt x="16" y="0"/>
                    </a:lnTo>
                    <a:lnTo>
                      <a:pt x="9" y="0"/>
                    </a:lnTo>
                    <a:lnTo>
                      <a:pt x="9" y="12"/>
                    </a:lnTo>
                    <a:lnTo>
                      <a:pt x="2" y="12"/>
                    </a:lnTo>
                    <a:lnTo>
                      <a:pt x="18" y="12"/>
                    </a:lnTo>
                  </a:path>
                </a:pathLst>
              </a:custGeom>
              <a:noFill/>
              <a:ln w="2">
                <a:solidFill>
                  <a:srgbClr val="FF9900"/>
                </a:solidFill>
                <a:round/>
                <a:headEnd/>
                <a:tailEnd/>
              </a:ln>
            </p:spPr>
            <p:txBody>
              <a:bodyPr/>
              <a:lstStyle/>
              <a:p>
                <a:endParaRPr lang="en-US"/>
              </a:p>
            </p:txBody>
          </p:sp>
          <p:sp>
            <p:nvSpPr>
              <p:cNvPr id="699" name="Freeform 7793"/>
              <p:cNvSpPr>
                <a:spLocks/>
              </p:cNvSpPr>
              <p:nvPr/>
            </p:nvSpPr>
            <p:spPr bwMode="auto">
              <a:xfrm>
                <a:off x="7789209" y="4334942"/>
                <a:ext cx="26988" cy="17463"/>
              </a:xfrm>
              <a:custGeom>
                <a:avLst/>
                <a:gdLst>
                  <a:gd name="T0" fmla="*/ 0 w 17"/>
                  <a:gd name="T1" fmla="*/ 0 h 11"/>
                  <a:gd name="T2" fmla="*/ 25400 w 17"/>
                  <a:gd name="T3" fmla="*/ 0 h 11"/>
                  <a:gd name="T4" fmla="*/ 14288 w 17"/>
                  <a:gd name="T5" fmla="*/ 0 h 11"/>
                  <a:gd name="T6" fmla="*/ 14288 w 17"/>
                  <a:gd name="T7" fmla="*/ 17463 h 11"/>
                  <a:gd name="T8" fmla="*/ 3175 w 17"/>
                  <a:gd name="T9" fmla="*/ 17463 h 11"/>
                  <a:gd name="T10" fmla="*/ 26988 w 17"/>
                  <a:gd name="T11" fmla="*/ 17463 h 11"/>
                  <a:gd name="T12" fmla="*/ 0 60000 65536"/>
                  <a:gd name="T13" fmla="*/ 0 60000 65536"/>
                  <a:gd name="T14" fmla="*/ 0 60000 65536"/>
                  <a:gd name="T15" fmla="*/ 0 60000 65536"/>
                  <a:gd name="T16" fmla="*/ 0 60000 65536"/>
                  <a:gd name="T17" fmla="*/ 0 60000 65536"/>
                  <a:gd name="T18" fmla="*/ 0 w 17"/>
                  <a:gd name="T19" fmla="*/ 0 h 11"/>
                  <a:gd name="T20" fmla="*/ 17 w 1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7" h="11">
                    <a:moveTo>
                      <a:pt x="0" y="0"/>
                    </a:moveTo>
                    <a:lnTo>
                      <a:pt x="16" y="0"/>
                    </a:lnTo>
                    <a:lnTo>
                      <a:pt x="9" y="0"/>
                    </a:lnTo>
                    <a:lnTo>
                      <a:pt x="9" y="11"/>
                    </a:lnTo>
                    <a:lnTo>
                      <a:pt x="2" y="11"/>
                    </a:lnTo>
                    <a:lnTo>
                      <a:pt x="17" y="11"/>
                    </a:lnTo>
                  </a:path>
                </a:pathLst>
              </a:custGeom>
              <a:noFill/>
              <a:ln w="2">
                <a:solidFill>
                  <a:srgbClr val="FF9900"/>
                </a:solidFill>
                <a:round/>
                <a:headEnd/>
                <a:tailEnd/>
              </a:ln>
            </p:spPr>
            <p:txBody>
              <a:bodyPr/>
              <a:lstStyle/>
              <a:p>
                <a:endParaRPr lang="en-US"/>
              </a:p>
            </p:txBody>
          </p:sp>
          <p:sp>
            <p:nvSpPr>
              <p:cNvPr id="700" name="Freeform 7794"/>
              <p:cNvSpPr>
                <a:spLocks noEditPoints="1"/>
              </p:cNvSpPr>
              <p:nvPr/>
            </p:nvSpPr>
            <p:spPr bwMode="auto">
              <a:xfrm>
                <a:off x="5427009" y="3911079"/>
                <a:ext cx="2114550" cy="1117600"/>
              </a:xfrm>
              <a:custGeom>
                <a:avLst/>
                <a:gdLst>
                  <a:gd name="T0" fmla="*/ 39687 w 1332"/>
                  <a:gd name="T1" fmla="*/ 23812 h 704"/>
                  <a:gd name="T2" fmla="*/ 80962 w 1332"/>
                  <a:gd name="T3" fmla="*/ 34925 h 704"/>
                  <a:gd name="T4" fmla="*/ 80962 w 1332"/>
                  <a:gd name="T5" fmla="*/ 34925 h 704"/>
                  <a:gd name="T6" fmla="*/ 166687 w 1332"/>
                  <a:gd name="T7" fmla="*/ 100012 h 704"/>
                  <a:gd name="T8" fmla="*/ 169862 w 1332"/>
                  <a:gd name="T9" fmla="*/ 96837 h 704"/>
                  <a:gd name="T10" fmla="*/ 225425 w 1332"/>
                  <a:gd name="T11" fmla="*/ 144462 h 704"/>
                  <a:gd name="T12" fmla="*/ 225425 w 1332"/>
                  <a:gd name="T13" fmla="*/ 144462 h 704"/>
                  <a:gd name="T14" fmla="*/ 314325 w 1332"/>
                  <a:gd name="T15" fmla="*/ 242888 h 704"/>
                  <a:gd name="T16" fmla="*/ 349250 w 1332"/>
                  <a:gd name="T17" fmla="*/ 271463 h 704"/>
                  <a:gd name="T18" fmla="*/ 349250 w 1332"/>
                  <a:gd name="T19" fmla="*/ 271463 h 704"/>
                  <a:gd name="T20" fmla="*/ 434975 w 1332"/>
                  <a:gd name="T21" fmla="*/ 374650 h 704"/>
                  <a:gd name="T22" fmla="*/ 485775 w 1332"/>
                  <a:gd name="T23" fmla="*/ 446088 h 704"/>
                  <a:gd name="T24" fmla="*/ 512763 w 1332"/>
                  <a:gd name="T25" fmla="*/ 482600 h 704"/>
                  <a:gd name="T26" fmla="*/ 523875 w 1332"/>
                  <a:gd name="T27" fmla="*/ 485775 h 704"/>
                  <a:gd name="T28" fmla="*/ 598487 w 1332"/>
                  <a:gd name="T29" fmla="*/ 582612 h 704"/>
                  <a:gd name="T30" fmla="*/ 630237 w 1332"/>
                  <a:gd name="T31" fmla="*/ 615950 h 704"/>
                  <a:gd name="T32" fmla="*/ 657225 w 1332"/>
                  <a:gd name="T33" fmla="*/ 635000 h 704"/>
                  <a:gd name="T34" fmla="*/ 696912 w 1332"/>
                  <a:gd name="T35" fmla="*/ 685800 h 704"/>
                  <a:gd name="T36" fmla="*/ 696912 w 1332"/>
                  <a:gd name="T37" fmla="*/ 674687 h 704"/>
                  <a:gd name="T38" fmla="*/ 798512 w 1332"/>
                  <a:gd name="T39" fmla="*/ 757237 h 704"/>
                  <a:gd name="T40" fmla="*/ 868363 w 1332"/>
                  <a:gd name="T41" fmla="*/ 817563 h 704"/>
                  <a:gd name="T42" fmla="*/ 903288 w 1332"/>
                  <a:gd name="T43" fmla="*/ 839788 h 704"/>
                  <a:gd name="T44" fmla="*/ 984250 w 1332"/>
                  <a:gd name="T45" fmla="*/ 873125 h 704"/>
                  <a:gd name="T46" fmla="*/ 984250 w 1332"/>
                  <a:gd name="T47" fmla="*/ 873125 h 704"/>
                  <a:gd name="T48" fmla="*/ 1103312 w 1332"/>
                  <a:gd name="T49" fmla="*/ 931863 h 704"/>
                  <a:gd name="T50" fmla="*/ 1181100 w 1332"/>
                  <a:gd name="T51" fmla="*/ 984250 h 704"/>
                  <a:gd name="T52" fmla="*/ 1217612 w 1332"/>
                  <a:gd name="T53" fmla="*/ 1009650 h 704"/>
                  <a:gd name="T54" fmla="*/ 1250950 w 1332"/>
                  <a:gd name="T55" fmla="*/ 1035050 h 704"/>
                  <a:gd name="T56" fmla="*/ 1228725 w 1332"/>
                  <a:gd name="T57" fmla="*/ 1006475 h 704"/>
                  <a:gd name="T58" fmla="*/ 1311275 w 1332"/>
                  <a:gd name="T59" fmla="*/ 1084263 h 704"/>
                  <a:gd name="T60" fmla="*/ 1317625 w 1332"/>
                  <a:gd name="T61" fmla="*/ 1079500 h 704"/>
                  <a:gd name="T62" fmla="*/ 1362075 w 1332"/>
                  <a:gd name="T63" fmla="*/ 1104900 h 704"/>
                  <a:gd name="T64" fmla="*/ 1404937 w 1332"/>
                  <a:gd name="T65" fmla="*/ 1116013 h 704"/>
                  <a:gd name="T66" fmla="*/ 1362075 w 1332"/>
                  <a:gd name="T67" fmla="*/ 1104900 h 704"/>
                  <a:gd name="T68" fmla="*/ 1482725 w 1332"/>
                  <a:gd name="T69" fmla="*/ 1071563 h 704"/>
                  <a:gd name="T70" fmla="*/ 1519237 w 1332"/>
                  <a:gd name="T71" fmla="*/ 1039813 h 704"/>
                  <a:gd name="T72" fmla="*/ 1536700 w 1332"/>
                  <a:gd name="T73" fmla="*/ 1042988 h 704"/>
                  <a:gd name="T74" fmla="*/ 1533525 w 1332"/>
                  <a:gd name="T75" fmla="*/ 1035050 h 704"/>
                  <a:gd name="T76" fmla="*/ 1604962 w 1332"/>
                  <a:gd name="T77" fmla="*/ 1027113 h 704"/>
                  <a:gd name="T78" fmla="*/ 1624012 w 1332"/>
                  <a:gd name="T79" fmla="*/ 1012825 h 704"/>
                  <a:gd name="T80" fmla="*/ 1712913 w 1332"/>
                  <a:gd name="T81" fmla="*/ 990600 h 704"/>
                  <a:gd name="T82" fmla="*/ 1685925 w 1332"/>
                  <a:gd name="T83" fmla="*/ 984250 h 704"/>
                  <a:gd name="T84" fmla="*/ 1801813 w 1332"/>
                  <a:gd name="T85" fmla="*/ 962025 h 704"/>
                  <a:gd name="T86" fmla="*/ 1801813 w 1332"/>
                  <a:gd name="T87" fmla="*/ 957263 h 704"/>
                  <a:gd name="T88" fmla="*/ 1849438 w 1332"/>
                  <a:gd name="T89" fmla="*/ 923925 h 704"/>
                  <a:gd name="T90" fmla="*/ 1905000 w 1332"/>
                  <a:gd name="T91" fmla="*/ 857250 h 704"/>
                  <a:gd name="T92" fmla="*/ 1905000 w 1332"/>
                  <a:gd name="T93" fmla="*/ 857250 h 704"/>
                  <a:gd name="T94" fmla="*/ 2006600 w 1332"/>
                  <a:gd name="T95" fmla="*/ 768350 h 704"/>
                  <a:gd name="T96" fmla="*/ 2035175 w 1332"/>
                  <a:gd name="T97" fmla="*/ 735012 h 704"/>
                  <a:gd name="T98" fmla="*/ 2071688 w 1332"/>
                  <a:gd name="T99" fmla="*/ 719137 h 704"/>
                  <a:gd name="T100" fmla="*/ 2071688 w 1332"/>
                  <a:gd name="T101" fmla="*/ 704850 h 704"/>
                  <a:gd name="T102" fmla="*/ 2109788 w 1332"/>
                  <a:gd name="T103" fmla="*/ 687387 h 70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32"/>
                  <a:gd name="T157" fmla="*/ 0 h 704"/>
                  <a:gd name="T158" fmla="*/ 1332 w 1332"/>
                  <a:gd name="T159" fmla="*/ 704 h 70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32" h="704">
                    <a:moveTo>
                      <a:pt x="2" y="0"/>
                    </a:moveTo>
                    <a:lnTo>
                      <a:pt x="0" y="5"/>
                    </a:lnTo>
                    <a:lnTo>
                      <a:pt x="21" y="14"/>
                    </a:lnTo>
                    <a:lnTo>
                      <a:pt x="25" y="15"/>
                    </a:lnTo>
                    <a:lnTo>
                      <a:pt x="26" y="10"/>
                    </a:lnTo>
                    <a:lnTo>
                      <a:pt x="23" y="8"/>
                    </a:lnTo>
                    <a:lnTo>
                      <a:pt x="2" y="0"/>
                    </a:lnTo>
                    <a:close/>
                    <a:moveTo>
                      <a:pt x="51" y="22"/>
                    </a:moveTo>
                    <a:lnTo>
                      <a:pt x="49" y="28"/>
                    </a:lnTo>
                    <a:lnTo>
                      <a:pt x="74" y="43"/>
                    </a:lnTo>
                    <a:lnTo>
                      <a:pt x="75" y="38"/>
                    </a:lnTo>
                    <a:lnTo>
                      <a:pt x="51" y="22"/>
                    </a:lnTo>
                    <a:close/>
                    <a:moveTo>
                      <a:pt x="98" y="54"/>
                    </a:moveTo>
                    <a:lnTo>
                      <a:pt x="96" y="59"/>
                    </a:lnTo>
                    <a:lnTo>
                      <a:pt x="105" y="66"/>
                    </a:lnTo>
                    <a:lnTo>
                      <a:pt x="105" y="63"/>
                    </a:lnTo>
                    <a:lnTo>
                      <a:pt x="103" y="64"/>
                    </a:lnTo>
                    <a:lnTo>
                      <a:pt x="117" y="75"/>
                    </a:lnTo>
                    <a:lnTo>
                      <a:pt x="121" y="71"/>
                    </a:lnTo>
                    <a:lnTo>
                      <a:pt x="107" y="61"/>
                    </a:lnTo>
                    <a:lnTo>
                      <a:pt x="103" y="57"/>
                    </a:lnTo>
                    <a:lnTo>
                      <a:pt x="107" y="61"/>
                    </a:lnTo>
                    <a:lnTo>
                      <a:pt x="98" y="54"/>
                    </a:lnTo>
                    <a:close/>
                    <a:moveTo>
                      <a:pt x="142" y="91"/>
                    </a:moveTo>
                    <a:lnTo>
                      <a:pt x="138" y="94"/>
                    </a:lnTo>
                    <a:lnTo>
                      <a:pt x="159" y="113"/>
                    </a:lnTo>
                    <a:lnTo>
                      <a:pt x="163" y="110"/>
                    </a:lnTo>
                    <a:lnTo>
                      <a:pt x="142" y="91"/>
                    </a:lnTo>
                    <a:close/>
                    <a:moveTo>
                      <a:pt x="182" y="129"/>
                    </a:moveTo>
                    <a:lnTo>
                      <a:pt x="178" y="133"/>
                    </a:lnTo>
                    <a:lnTo>
                      <a:pt x="187" y="141"/>
                    </a:lnTo>
                    <a:lnTo>
                      <a:pt x="198" y="153"/>
                    </a:lnTo>
                    <a:lnTo>
                      <a:pt x="201" y="150"/>
                    </a:lnTo>
                    <a:lnTo>
                      <a:pt x="191" y="138"/>
                    </a:lnTo>
                    <a:lnTo>
                      <a:pt x="182" y="129"/>
                    </a:lnTo>
                    <a:close/>
                    <a:moveTo>
                      <a:pt x="220" y="171"/>
                    </a:moveTo>
                    <a:lnTo>
                      <a:pt x="217" y="174"/>
                    </a:lnTo>
                    <a:lnTo>
                      <a:pt x="234" y="195"/>
                    </a:lnTo>
                    <a:lnTo>
                      <a:pt x="238" y="192"/>
                    </a:lnTo>
                    <a:lnTo>
                      <a:pt x="220" y="171"/>
                    </a:lnTo>
                    <a:close/>
                    <a:moveTo>
                      <a:pt x="255" y="213"/>
                    </a:moveTo>
                    <a:lnTo>
                      <a:pt x="252" y="216"/>
                    </a:lnTo>
                    <a:lnTo>
                      <a:pt x="271" y="239"/>
                    </a:lnTo>
                    <a:lnTo>
                      <a:pt x="274" y="236"/>
                    </a:lnTo>
                    <a:lnTo>
                      <a:pt x="255" y="213"/>
                    </a:lnTo>
                    <a:close/>
                    <a:moveTo>
                      <a:pt x="292" y="257"/>
                    </a:moveTo>
                    <a:lnTo>
                      <a:pt x="288" y="260"/>
                    </a:lnTo>
                    <a:lnTo>
                      <a:pt x="306" y="281"/>
                    </a:lnTo>
                    <a:lnTo>
                      <a:pt x="309" y="278"/>
                    </a:lnTo>
                    <a:lnTo>
                      <a:pt x="292" y="257"/>
                    </a:lnTo>
                    <a:close/>
                    <a:moveTo>
                      <a:pt x="327" y="300"/>
                    </a:moveTo>
                    <a:lnTo>
                      <a:pt x="323" y="304"/>
                    </a:lnTo>
                    <a:lnTo>
                      <a:pt x="327" y="309"/>
                    </a:lnTo>
                    <a:lnTo>
                      <a:pt x="341" y="325"/>
                    </a:lnTo>
                    <a:lnTo>
                      <a:pt x="344" y="321"/>
                    </a:lnTo>
                    <a:lnTo>
                      <a:pt x="330" y="306"/>
                    </a:lnTo>
                    <a:lnTo>
                      <a:pt x="327" y="300"/>
                    </a:lnTo>
                    <a:close/>
                    <a:moveTo>
                      <a:pt x="362" y="342"/>
                    </a:moveTo>
                    <a:lnTo>
                      <a:pt x="358" y="346"/>
                    </a:lnTo>
                    <a:lnTo>
                      <a:pt x="377" y="367"/>
                    </a:lnTo>
                    <a:lnTo>
                      <a:pt x="381" y="363"/>
                    </a:lnTo>
                    <a:lnTo>
                      <a:pt x="362" y="342"/>
                    </a:lnTo>
                    <a:close/>
                    <a:moveTo>
                      <a:pt x="400" y="384"/>
                    </a:moveTo>
                    <a:lnTo>
                      <a:pt x="397" y="388"/>
                    </a:lnTo>
                    <a:lnTo>
                      <a:pt x="411" y="404"/>
                    </a:lnTo>
                    <a:lnTo>
                      <a:pt x="416" y="409"/>
                    </a:lnTo>
                    <a:lnTo>
                      <a:pt x="419" y="405"/>
                    </a:lnTo>
                    <a:lnTo>
                      <a:pt x="414" y="400"/>
                    </a:lnTo>
                    <a:lnTo>
                      <a:pt x="400" y="384"/>
                    </a:lnTo>
                    <a:close/>
                    <a:moveTo>
                      <a:pt x="439" y="425"/>
                    </a:moveTo>
                    <a:lnTo>
                      <a:pt x="435" y="428"/>
                    </a:lnTo>
                    <a:lnTo>
                      <a:pt x="439" y="432"/>
                    </a:lnTo>
                    <a:lnTo>
                      <a:pt x="456" y="447"/>
                    </a:lnTo>
                    <a:lnTo>
                      <a:pt x="459" y="444"/>
                    </a:lnTo>
                    <a:lnTo>
                      <a:pt x="442" y="428"/>
                    </a:lnTo>
                    <a:lnTo>
                      <a:pt x="439" y="425"/>
                    </a:lnTo>
                    <a:close/>
                    <a:moveTo>
                      <a:pt x="480" y="460"/>
                    </a:moveTo>
                    <a:lnTo>
                      <a:pt x="479" y="465"/>
                    </a:lnTo>
                    <a:lnTo>
                      <a:pt x="501" y="482"/>
                    </a:lnTo>
                    <a:lnTo>
                      <a:pt x="503" y="477"/>
                    </a:lnTo>
                    <a:lnTo>
                      <a:pt x="480" y="460"/>
                    </a:lnTo>
                    <a:close/>
                    <a:moveTo>
                      <a:pt x="526" y="493"/>
                    </a:moveTo>
                    <a:lnTo>
                      <a:pt x="524" y="498"/>
                    </a:lnTo>
                    <a:lnTo>
                      <a:pt x="547" y="515"/>
                    </a:lnTo>
                    <a:lnTo>
                      <a:pt x="548" y="510"/>
                    </a:lnTo>
                    <a:lnTo>
                      <a:pt x="526" y="493"/>
                    </a:lnTo>
                    <a:close/>
                    <a:moveTo>
                      <a:pt x="571" y="524"/>
                    </a:moveTo>
                    <a:lnTo>
                      <a:pt x="569" y="529"/>
                    </a:lnTo>
                    <a:lnTo>
                      <a:pt x="594" y="543"/>
                    </a:lnTo>
                    <a:lnTo>
                      <a:pt x="596" y="538"/>
                    </a:lnTo>
                    <a:lnTo>
                      <a:pt x="571" y="524"/>
                    </a:lnTo>
                    <a:close/>
                    <a:moveTo>
                      <a:pt x="620" y="550"/>
                    </a:moveTo>
                    <a:lnTo>
                      <a:pt x="618" y="556"/>
                    </a:lnTo>
                    <a:lnTo>
                      <a:pt x="645" y="568"/>
                    </a:lnTo>
                    <a:lnTo>
                      <a:pt x="646" y="563"/>
                    </a:lnTo>
                    <a:lnTo>
                      <a:pt x="620" y="550"/>
                    </a:lnTo>
                    <a:close/>
                    <a:moveTo>
                      <a:pt x="671" y="575"/>
                    </a:moveTo>
                    <a:lnTo>
                      <a:pt x="669" y="580"/>
                    </a:lnTo>
                    <a:lnTo>
                      <a:pt x="693" y="592"/>
                    </a:lnTo>
                    <a:lnTo>
                      <a:pt x="695" y="587"/>
                    </a:lnTo>
                    <a:lnTo>
                      <a:pt x="671" y="575"/>
                    </a:lnTo>
                    <a:close/>
                    <a:moveTo>
                      <a:pt x="721" y="601"/>
                    </a:moveTo>
                    <a:lnTo>
                      <a:pt x="720" y="606"/>
                    </a:lnTo>
                    <a:lnTo>
                      <a:pt x="744" y="620"/>
                    </a:lnTo>
                    <a:lnTo>
                      <a:pt x="746" y="615"/>
                    </a:lnTo>
                    <a:lnTo>
                      <a:pt x="721" y="601"/>
                    </a:lnTo>
                    <a:close/>
                    <a:moveTo>
                      <a:pt x="768" y="631"/>
                    </a:moveTo>
                    <a:lnTo>
                      <a:pt x="767" y="636"/>
                    </a:lnTo>
                    <a:lnTo>
                      <a:pt x="772" y="640"/>
                    </a:lnTo>
                    <a:lnTo>
                      <a:pt x="772" y="636"/>
                    </a:lnTo>
                    <a:lnTo>
                      <a:pt x="770" y="638"/>
                    </a:lnTo>
                    <a:lnTo>
                      <a:pt x="788" y="652"/>
                    </a:lnTo>
                    <a:lnTo>
                      <a:pt x="791" y="648"/>
                    </a:lnTo>
                    <a:lnTo>
                      <a:pt x="774" y="634"/>
                    </a:lnTo>
                    <a:lnTo>
                      <a:pt x="772" y="633"/>
                    </a:lnTo>
                    <a:lnTo>
                      <a:pt x="774" y="634"/>
                    </a:lnTo>
                    <a:lnTo>
                      <a:pt x="768" y="631"/>
                    </a:lnTo>
                    <a:close/>
                    <a:moveTo>
                      <a:pt x="812" y="666"/>
                    </a:moveTo>
                    <a:lnTo>
                      <a:pt x="809" y="669"/>
                    </a:lnTo>
                    <a:lnTo>
                      <a:pt x="826" y="683"/>
                    </a:lnTo>
                    <a:lnTo>
                      <a:pt x="828" y="685"/>
                    </a:lnTo>
                    <a:lnTo>
                      <a:pt x="833" y="687"/>
                    </a:lnTo>
                    <a:lnTo>
                      <a:pt x="835" y="682"/>
                    </a:lnTo>
                    <a:lnTo>
                      <a:pt x="830" y="680"/>
                    </a:lnTo>
                    <a:lnTo>
                      <a:pt x="828" y="682"/>
                    </a:lnTo>
                    <a:lnTo>
                      <a:pt x="830" y="680"/>
                    </a:lnTo>
                    <a:lnTo>
                      <a:pt x="812" y="666"/>
                    </a:lnTo>
                    <a:close/>
                    <a:moveTo>
                      <a:pt x="858" y="696"/>
                    </a:moveTo>
                    <a:lnTo>
                      <a:pt x="858" y="701"/>
                    </a:lnTo>
                    <a:lnTo>
                      <a:pt x="884" y="704"/>
                    </a:lnTo>
                    <a:lnTo>
                      <a:pt x="885" y="704"/>
                    </a:lnTo>
                    <a:lnTo>
                      <a:pt x="885" y="703"/>
                    </a:lnTo>
                    <a:lnTo>
                      <a:pt x="884" y="697"/>
                    </a:lnTo>
                    <a:lnTo>
                      <a:pt x="884" y="701"/>
                    </a:lnTo>
                    <a:lnTo>
                      <a:pt x="884" y="699"/>
                    </a:lnTo>
                    <a:lnTo>
                      <a:pt x="858" y="696"/>
                    </a:lnTo>
                    <a:close/>
                    <a:moveTo>
                      <a:pt x="910" y="687"/>
                    </a:moveTo>
                    <a:lnTo>
                      <a:pt x="912" y="692"/>
                    </a:lnTo>
                    <a:lnTo>
                      <a:pt x="913" y="692"/>
                    </a:lnTo>
                    <a:lnTo>
                      <a:pt x="934" y="675"/>
                    </a:lnTo>
                    <a:lnTo>
                      <a:pt x="933" y="669"/>
                    </a:lnTo>
                    <a:lnTo>
                      <a:pt x="912" y="687"/>
                    </a:lnTo>
                    <a:lnTo>
                      <a:pt x="910" y="687"/>
                    </a:lnTo>
                    <a:close/>
                    <a:moveTo>
                      <a:pt x="957" y="655"/>
                    </a:moveTo>
                    <a:lnTo>
                      <a:pt x="959" y="661"/>
                    </a:lnTo>
                    <a:lnTo>
                      <a:pt x="969" y="657"/>
                    </a:lnTo>
                    <a:lnTo>
                      <a:pt x="968" y="654"/>
                    </a:lnTo>
                    <a:lnTo>
                      <a:pt x="968" y="657"/>
                    </a:lnTo>
                    <a:lnTo>
                      <a:pt x="985" y="654"/>
                    </a:lnTo>
                    <a:lnTo>
                      <a:pt x="985" y="648"/>
                    </a:lnTo>
                    <a:lnTo>
                      <a:pt x="968" y="652"/>
                    </a:lnTo>
                    <a:lnTo>
                      <a:pt x="966" y="652"/>
                    </a:lnTo>
                    <a:lnTo>
                      <a:pt x="968" y="652"/>
                    </a:lnTo>
                    <a:lnTo>
                      <a:pt x="957" y="655"/>
                    </a:lnTo>
                    <a:close/>
                    <a:moveTo>
                      <a:pt x="1009" y="641"/>
                    </a:moveTo>
                    <a:lnTo>
                      <a:pt x="1011" y="647"/>
                    </a:lnTo>
                    <a:lnTo>
                      <a:pt x="1025" y="643"/>
                    </a:lnTo>
                    <a:lnTo>
                      <a:pt x="1037" y="636"/>
                    </a:lnTo>
                    <a:lnTo>
                      <a:pt x="1036" y="631"/>
                    </a:lnTo>
                    <a:lnTo>
                      <a:pt x="1023" y="638"/>
                    </a:lnTo>
                    <a:lnTo>
                      <a:pt x="1009" y="641"/>
                    </a:lnTo>
                    <a:close/>
                    <a:moveTo>
                      <a:pt x="1062" y="620"/>
                    </a:moveTo>
                    <a:lnTo>
                      <a:pt x="1062" y="626"/>
                    </a:lnTo>
                    <a:lnTo>
                      <a:pt x="1079" y="624"/>
                    </a:lnTo>
                    <a:lnTo>
                      <a:pt x="1090" y="622"/>
                    </a:lnTo>
                    <a:lnTo>
                      <a:pt x="1090" y="617"/>
                    </a:lnTo>
                    <a:lnTo>
                      <a:pt x="1079" y="619"/>
                    </a:lnTo>
                    <a:lnTo>
                      <a:pt x="1062" y="620"/>
                    </a:lnTo>
                    <a:close/>
                    <a:moveTo>
                      <a:pt x="1116" y="610"/>
                    </a:moveTo>
                    <a:lnTo>
                      <a:pt x="1118" y="615"/>
                    </a:lnTo>
                    <a:lnTo>
                      <a:pt x="1137" y="606"/>
                    </a:lnTo>
                    <a:lnTo>
                      <a:pt x="1135" y="606"/>
                    </a:lnTo>
                    <a:lnTo>
                      <a:pt x="1142" y="599"/>
                    </a:lnTo>
                    <a:lnTo>
                      <a:pt x="1139" y="596"/>
                    </a:lnTo>
                    <a:lnTo>
                      <a:pt x="1133" y="601"/>
                    </a:lnTo>
                    <a:lnTo>
                      <a:pt x="1135" y="603"/>
                    </a:lnTo>
                    <a:lnTo>
                      <a:pt x="1135" y="601"/>
                    </a:lnTo>
                    <a:lnTo>
                      <a:pt x="1116" y="610"/>
                    </a:lnTo>
                    <a:close/>
                    <a:moveTo>
                      <a:pt x="1161" y="578"/>
                    </a:moveTo>
                    <a:lnTo>
                      <a:pt x="1165" y="582"/>
                    </a:lnTo>
                    <a:lnTo>
                      <a:pt x="1184" y="563"/>
                    </a:lnTo>
                    <a:lnTo>
                      <a:pt x="1181" y="559"/>
                    </a:lnTo>
                    <a:lnTo>
                      <a:pt x="1161" y="578"/>
                    </a:lnTo>
                    <a:close/>
                    <a:moveTo>
                      <a:pt x="1200" y="540"/>
                    </a:moveTo>
                    <a:lnTo>
                      <a:pt x="1203" y="543"/>
                    </a:lnTo>
                    <a:lnTo>
                      <a:pt x="1224" y="522"/>
                    </a:lnTo>
                    <a:lnTo>
                      <a:pt x="1221" y="519"/>
                    </a:lnTo>
                    <a:lnTo>
                      <a:pt x="1200" y="540"/>
                    </a:lnTo>
                    <a:close/>
                    <a:moveTo>
                      <a:pt x="1240" y="500"/>
                    </a:moveTo>
                    <a:lnTo>
                      <a:pt x="1243" y="503"/>
                    </a:lnTo>
                    <a:lnTo>
                      <a:pt x="1249" y="498"/>
                    </a:lnTo>
                    <a:lnTo>
                      <a:pt x="1264" y="484"/>
                    </a:lnTo>
                    <a:lnTo>
                      <a:pt x="1261" y="481"/>
                    </a:lnTo>
                    <a:lnTo>
                      <a:pt x="1245" y="495"/>
                    </a:lnTo>
                    <a:lnTo>
                      <a:pt x="1240" y="500"/>
                    </a:lnTo>
                    <a:close/>
                    <a:moveTo>
                      <a:pt x="1282" y="463"/>
                    </a:moveTo>
                    <a:lnTo>
                      <a:pt x="1285" y="467"/>
                    </a:lnTo>
                    <a:lnTo>
                      <a:pt x="1305" y="451"/>
                    </a:lnTo>
                    <a:lnTo>
                      <a:pt x="1303" y="449"/>
                    </a:lnTo>
                    <a:lnTo>
                      <a:pt x="1305" y="453"/>
                    </a:lnTo>
                    <a:lnTo>
                      <a:pt x="1306" y="449"/>
                    </a:lnTo>
                    <a:lnTo>
                      <a:pt x="1305" y="444"/>
                    </a:lnTo>
                    <a:lnTo>
                      <a:pt x="1303" y="447"/>
                    </a:lnTo>
                    <a:lnTo>
                      <a:pt x="1305" y="444"/>
                    </a:lnTo>
                    <a:lnTo>
                      <a:pt x="1301" y="447"/>
                    </a:lnTo>
                    <a:lnTo>
                      <a:pt x="1282" y="463"/>
                    </a:lnTo>
                    <a:close/>
                    <a:moveTo>
                      <a:pt x="1327" y="428"/>
                    </a:moveTo>
                    <a:lnTo>
                      <a:pt x="1329" y="433"/>
                    </a:lnTo>
                    <a:lnTo>
                      <a:pt x="1332" y="432"/>
                    </a:lnTo>
                    <a:lnTo>
                      <a:pt x="1331" y="426"/>
                    </a:lnTo>
                    <a:lnTo>
                      <a:pt x="1327" y="428"/>
                    </a:lnTo>
                    <a:close/>
                  </a:path>
                </a:pathLst>
              </a:custGeom>
              <a:solidFill>
                <a:srgbClr val="000000"/>
              </a:solidFill>
              <a:ln w="0">
                <a:solidFill>
                  <a:srgbClr val="000000"/>
                </a:solidFill>
                <a:round/>
                <a:headEnd/>
                <a:tailEnd/>
              </a:ln>
            </p:spPr>
            <p:txBody>
              <a:bodyPr/>
              <a:lstStyle/>
              <a:p>
                <a:endParaRPr lang="en-US"/>
              </a:p>
            </p:txBody>
          </p:sp>
          <p:sp>
            <p:nvSpPr>
              <p:cNvPr id="701" name="Freeform 7795"/>
              <p:cNvSpPr>
                <a:spLocks noEditPoints="1"/>
              </p:cNvSpPr>
              <p:nvPr/>
            </p:nvSpPr>
            <p:spPr bwMode="auto">
              <a:xfrm>
                <a:off x="5427009" y="3968229"/>
                <a:ext cx="2114550" cy="882650"/>
              </a:xfrm>
              <a:custGeom>
                <a:avLst/>
                <a:gdLst>
                  <a:gd name="T0" fmla="*/ 39687 w 1332"/>
                  <a:gd name="T1" fmla="*/ 25400 h 556"/>
                  <a:gd name="T2" fmla="*/ 80962 w 1332"/>
                  <a:gd name="T3" fmla="*/ 36512 h 556"/>
                  <a:gd name="T4" fmla="*/ 80962 w 1332"/>
                  <a:gd name="T5" fmla="*/ 36512 h 556"/>
                  <a:gd name="T6" fmla="*/ 192087 w 1332"/>
                  <a:gd name="T7" fmla="*/ 117475 h 556"/>
                  <a:gd name="T8" fmla="*/ 230188 w 1332"/>
                  <a:gd name="T9" fmla="*/ 136525 h 556"/>
                  <a:gd name="T10" fmla="*/ 263525 w 1332"/>
                  <a:gd name="T11" fmla="*/ 165100 h 556"/>
                  <a:gd name="T12" fmla="*/ 293687 w 1332"/>
                  <a:gd name="T13" fmla="*/ 200025 h 556"/>
                  <a:gd name="T14" fmla="*/ 300037 w 1332"/>
                  <a:gd name="T15" fmla="*/ 195262 h 556"/>
                  <a:gd name="T16" fmla="*/ 396875 w 1332"/>
                  <a:gd name="T17" fmla="*/ 284162 h 556"/>
                  <a:gd name="T18" fmla="*/ 455613 w 1332"/>
                  <a:gd name="T19" fmla="*/ 350837 h 556"/>
                  <a:gd name="T20" fmla="*/ 488950 w 1332"/>
                  <a:gd name="T21" fmla="*/ 381000 h 556"/>
                  <a:gd name="T22" fmla="*/ 557212 w 1332"/>
                  <a:gd name="T23" fmla="*/ 436563 h 556"/>
                  <a:gd name="T24" fmla="*/ 593725 w 1332"/>
                  <a:gd name="T25" fmla="*/ 463550 h 556"/>
                  <a:gd name="T26" fmla="*/ 623887 w 1332"/>
                  <a:gd name="T27" fmla="*/ 496887 h 556"/>
                  <a:gd name="T28" fmla="*/ 657225 w 1332"/>
                  <a:gd name="T29" fmla="*/ 514350 h 556"/>
                  <a:gd name="T30" fmla="*/ 698500 w 1332"/>
                  <a:gd name="T31" fmla="*/ 552450 h 556"/>
                  <a:gd name="T32" fmla="*/ 698500 w 1332"/>
                  <a:gd name="T33" fmla="*/ 541337 h 556"/>
                  <a:gd name="T34" fmla="*/ 812800 w 1332"/>
                  <a:gd name="T35" fmla="*/ 608012 h 556"/>
                  <a:gd name="T36" fmla="*/ 869950 w 1332"/>
                  <a:gd name="T37" fmla="*/ 652462 h 556"/>
                  <a:gd name="T38" fmla="*/ 850900 w 1332"/>
                  <a:gd name="T39" fmla="*/ 630237 h 556"/>
                  <a:gd name="T40" fmla="*/ 968375 w 1332"/>
                  <a:gd name="T41" fmla="*/ 700087 h 556"/>
                  <a:gd name="T42" fmla="*/ 1009650 w 1332"/>
                  <a:gd name="T43" fmla="*/ 708025 h 556"/>
                  <a:gd name="T44" fmla="*/ 1009650 w 1332"/>
                  <a:gd name="T45" fmla="*/ 708025 h 556"/>
                  <a:gd name="T46" fmla="*/ 1131887 w 1332"/>
                  <a:gd name="T47" fmla="*/ 763587 h 556"/>
                  <a:gd name="T48" fmla="*/ 1209675 w 1332"/>
                  <a:gd name="T49" fmla="*/ 808037 h 556"/>
                  <a:gd name="T50" fmla="*/ 1252537 w 1332"/>
                  <a:gd name="T51" fmla="*/ 819150 h 556"/>
                  <a:gd name="T52" fmla="*/ 1252537 w 1332"/>
                  <a:gd name="T53" fmla="*/ 819150 h 556"/>
                  <a:gd name="T54" fmla="*/ 1355725 w 1332"/>
                  <a:gd name="T55" fmla="*/ 874713 h 556"/>
                  <a:gd name="T56" fmla="*/ 1358900 w 1332"/>
                  <a:gd name="T57" fmla="*/ 869950 h 556"/>
                  <a:gd name="T58" fmla="*/ 1416050 w 1332"/>
                  <a:gd name="T59" fmla="*/ 874713 h 556"/>
                  <a:gd name="T60" fmla="*/ 1460500 w 1332"/>
                  <a:gd name="T61" fmla="*/ 869950 h 556"/>
                  <a:gd name="T62" fmla="*/ 1504950 w 1332"/>
                  <a:gd name="T63" fmla="*/ 866775 h 556"/>
                  <a:gd name="T64" fmla="*/ 1547812 w 1332"/>
                  <a:gd name="T65" fmla="*/ 855663 h 556"/>
                  <a:gd name="T66" fmla="*/ 1536700 w 1332"/>
                  <a:gd name="T67" fmla="*/ 849313 h 556"/>
                  <a:gd name="T68" fmla="*/ 1627188 w 1332"/>
                  <a:gd name="T69" fmla="*/ 830263 h 556"/>
                  <a:gd name="T70" fmla="*/ 1589087 w 1332"/>
                  <a:gd name="T71" fmla="*/ 836613 h 556"/>
                  <a:gd name="T72" fmla="*/ 1711325 w 1332"/>
                  <a:gd name="T73" fmla="*/ 785812 h 556"/>
                  <a:gd name="T74" fmla="*/ 1746250 w 1332"/>
                  <a:gd name="T75" fmla="*/ 758825 h 556"/>
                  <a:gd name="T76" fmla="*/ 1785938 w 1332"/>
                  <a:gd name="T77" fmla="*/ 736600 h 556"/>
                  <a:gd name="T78" fmla="*/ 1824038 w 1332"/>
                  <a:gd name="T79" fmla="*/ 719137 h 556"/>
                  <a:gd name="T80" fmla="*/ 1854200 w 1332"/>
                  <a:gd name="T81" fmla="*/ 684212 h 556"/>
                  <a:gd name="T82" fmla="*/ 1820863 w 1332"/>
                  <a:gd name="T83" fmla="*/ 711200 h 556"/>
                  <a:gd name="T84" fmla="*/ 1927225 w 1332"/>
                  <a:gd name="T85" fmla="*/ 628650 h 556"/>
                  <a:gd name="T86" fmla="*/ 1982788 w 1332"/>
                  <a:gd name="T87" fmla="*/ 600075 h 556"/>
                  <a:gd name="T88" fmla="*/ 1962150 w 1332"/>
                  <a:gd name="T89" fmla="*/ 603250 h 556"/>
                  <a:gd name="T90" fmla="*/ 2073275 w 1332"/>
                  <a:gd name="T91" fmla="*/ 533400 h 556"/>
                  <a:gd name="T92" fmla="*/ 2109788 w 1332"/>
                  <a:gd name="T93" fmla="*/ 503237 h 556"/>
                  <a:gd name="T94" fmla="*/ 2109788 w 1332"/>
                  <a:gd name="T95" fmla="*/ 503237 h 55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32"/>
                  <a:gd name="T145" fmla="*/ 0 h 556"/>
                  <a:gd name="T146" fmla="*/ 1332 w 1332"/>
                  <a:gd name="T147" fmla="*/ 556 h 55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32" h="556">
                    <a:moveTo>
                      <a:pt x="2" y="0"/>
                    </a:moveTo>
                    <a:lnTo>
                      <a:pt x="0" y="6"/>
                    </a:lnTo>
                    <a:lnTo>
                      <a:pt x="21" y="14"/>
                    </a:lnTo>
                    <a:lnTo>
                      <a:pt x="25" y="16"/>
                    </a:lnTo>
                    <a:lnTo>
                      <a:pt x="26" y="11"/>
                    </a:lnTo>
                    <a:lnTo>
                      <a:pt x="23" y="9"/>
                    </a:lnTo>
                    <a:lnTo>
                      <a:pt x="2" y="0"/>
                    </a:lnTo>
                    <a:close/>
                    <a:moveTo>
                      <a:pt x="51" y="23"/>
                    </a:moveTo>
                    <a:lnTo>
                      <a:pt x="49" y="28"/>
                    </a:lnTo>
                    <a:lnTo>
                      <a:pt x="74" y="42"/>
                    </a:lnTo>
                    <a:lnTo>
                      <a:pt x="75" y="37"/>
                    </a:lnTo>
                    <a:lnTo>
                      <a:pt x="51" y="23"/>
                    </a:lnTo>
                    <a:close/>
                    <a:moveTo>
                      <a:pt x="100" y="51"/>
                    </a:moveTo>
                    <a:lnTo>
                      <a:pt x="98" y="56"/>
                    </a:lnTo>
                    <a:lnTo>
                      <a:pt x="105" y="62"/>
                    </a:lnTo>
                    <a:lnTo>
                      <a:pt x="121" y="74"/>
                    </a:lnTo>
                    <a:lnTo>
                      <a:pt x="122" y="69"/>
                    </a:lnTo>
                    <a:lnTo>
                      <a:pt x="107" y="56"/>
                    </a:lnTo>
                    <a:lnTo>
                      <a:pt x="100" y="51"/>
                    </a:lnTo>
                    <a:close/>
                    <a:moveTo>
                      <a:pt x="145" y="86"/>
                    </a:moveTo>
                    <a:lnTo>
                      <a:pt x="142" y="90"/>
                    </a:lnTo>
                    <a:lnTo>
                      <a:pt x="159" y="104"/>
                    </a:lnTo>
                    <a:lnTo>
                      <a:pt x="163" y="107"/>
                    </a:lnTo>
                    <a:lnTo>
                      <a:pt x="166" y="104"/>
                    </a:lnTo>
                    <a:lnTo>
                      <a:pt x="163" y="100"/>
                    </a:lnTo>
                    <a:lnTo>
                      <a:pt x="145" y="86"/>
                    </a:lnTo>
                    <a:close/>
                    <a:moveTo>
                      <a:pt x="189" y="123"/>
                    </a:moveTo>
                    <a:lnTo>
                      <a:pt x="185" y="126"/>
                    </a:lnTo>
                    <a:lnTo>
                      <a:pt x="205" y="145"/>
                    </a:lnTo>
                    <a:lnTo>
                      <a:pt x="208" y="142"/>
                    </a:lnTo>
                    <a:lnTo>
                      <a:pt x="191" y="124"/>
                    </a:lnTo>
                    <a:lnTo>
                      <a:pt x="189" y="123"/>
                    </a:lnTo>
                    <a:close/>
                    <a:moveTo>
                      <a:pt x="229" y="161"/>
                    </a:moveTo>
                    <a:lnTo>
                      <a:pt x="225" y="165"/>
                    </a:lnTo>
                    <a:lnTo>
                      <a:pt x="246" y="182"/>
                    </a:lnTo>
                    <a:lnTo>
                      <a:pt x="250" y="179"/>
                    </a:lnTo>
                    <a:lnTo>
                      <a:pt x="229" y="161"/>
                    </a:lnTo>
                    <a:close/>
                    <a:moveTo>
                      <a:pt x="269" y="198"/>
                    </a:moveTo>
                    <a:lnTo>
                      <a:pt x="266" y="201"/>
                    </a:lnTo>
                    <a:lnTo>
                      <a:pt x="287" y="221"/>
                    </a:lnTo>
                    <a:lnTo>
                      <a:pt x="290" y="217"/>
                    </a:lnTo>
                    <a:lnTo>
                      <a:pt x="269" y="198"/>
                    </a:lnTo>
                    <a:close/>
                    <a:moveTo>
                      <a:pt x="311" y="236"/>
                    </a:moveTo>
                    <a:lnTo>
                      <a:pt x="308" y="240"/>
                    </a:lnTo>
                    <a:lnTo>
                      <a:pt x="327" y="259"/>
                    </a:lnTo>
                    <a:lnTo>
                      <a:pt x="330" y="256"/>
                    </a:lnTo>
                    <a:lnTo>
                      <a:pt x="311" y="236"/>
                    </a:lnTo>
                    <a:close/>
                    <a:moveTo>
                      <a:pt x="351" y="275"/>
                    </a:moveTo>
                    <a:lnTo>
                      <a:pt x="348" y="278"/>
                    </a:lnTo>
                    <a:lnTo>
                      <a:pt x="355" y="284"/>
                    </a:lnTo>
                    <a:lnTo>
                      <a:pt x="370" y="296"/>
                    </a:lnTo>
                    <a:lnTo>
                      <a:pt x="374" y="292"/>
                    </a:lnTo>
                    <a:lnTo>
                      <a:pt x="358" y="280"/>
                    </a:lnTo>
                    <a:lnTo>
                      <a:pt x="351" y="275"/>
                    </a:lnTo>
                    <a:close/>
                    <a:moveTo>
                      <a:pt x="395" y="308"/>
                    </a:moveTo>
                    <a:lnTo>
                      <a:pt x="393" y="313"/>
                    </a:lnTo>
                    <a:lnTo>
                      <a:pt x="412" y="329"/>
                    </a:lnTo>
                    <a:lnTo>
                      <a:pt x="416" y="331"/>
                    </a:lnTo>
                    <a:lnTo>
                      <a:pt x="418" y="326"/>
                    </a:lnTo>
                    <a:lnTo>
                      <a:pt x="414" y="324"/>
                    </a:lnTo>
                    <a:lnTo>
                      <a:pt x="395" y="308"/>
                    </a:lnTo>
                    <a:close/>
                    <a:moveTo>
                      <a:pt x="440" y="341"/>
                    </a:moveTo>
                    <a:lnTo>
                      <a:pt x="439" y="347"/>
                    </a:lnTo>
                    <a:lnTo>
                      <a:pt x="440" y="348"/>
                    </a:lnTo>
                    <a:lnTo>
                      <a:pt x="461" y="362"/>
                    </a:lnTo>
                    <a:lnTo>
                      <a:pt x="463" y="357"/>
                    </a:lnTo>
                    <a:lnTo>
                      <a:pt x="442" y="343"/>
                    </a:lnTo>
                    <a:lnTo>
                      <a:pt x="440" y="341"/>
                    </a:lnTo>
                    <a:close/>
                    <a:moveTo>
                      <a:pt x="487" y="371"/>
                    </a:moveTo>
                    <a:lnTo>
                      <a:pt x="486" y="376"/>
                    </a:lnTo>
                    <a:lnTo>
                      <a:pt x="510" y="389"/>
                    </a:lnTo>
                    <a:lnTo>
                      <a:pt x="512" y="383"/>
                    </a:lnTo>
                    <a:lnTo>
                      <a:pt x="487" y="371"/>
                    </a:lnTo>
                    <a:close/>
                    <a:moveTo>
                      <a:pt x="536" y="397"/>
                    </a:moveTo>
                    <a:lnTo>
                      <a:pt x="535" y="403"/>
                    </a:lnTo>
                    <a:lnTo>
                      <a:pt x="548" y="411"/>
                    </a:lnTo>
                    <a:lnTo>
                      <a:pt x="559" y="417"/>
                    </a:lnTo>
                    <a:lnTo>
                      <a:pt x="561" y="411"/>
                    </a:lnTo>
                    <a:lnTo>
                      <a:pt x="550" y="406"/>
                    </a:lnTo>
                    <a:lnTo>
                      <a:pt x="536" y="397"/>
                    </a:lnTo>
                    <a:close/>
                    <a:moveTo>
                      <a:pt x="585" y="424"/>
                    </a:moveTo>
                    <a:lnTo>
                      <a:pt x="583" y="429"/>
                    </a:lnTo>
                    <a:lnTo>
                      <a:pt x="604" y="439"/>
                    </a:lnTo>
                    <a:lnTo>
                      <a:pt x="610" y="441"/>
                    </a:lnTo>
                    <a:lnTo>
                      <a:pt x="611" y="436"/>
                    </a:lnTo>
                    <a:lnTo>
                      <a:pt x="606" y="434"/>
                    </a:lnTo>
                    <a:lnTo>
                      <a:pt x="585" y="424"/>
                    </a:lnTo>
                    <a:close/>
                    <a:moveTo>
                      <a:pt x="636" y="446"/>
                    </a:moveTo>
                    <a:lnTo>
                      <a:pt x="634" y="452"/>
                    </a:lnTo>
                    <a:lnTo>
                      <a:pt x="660" y="464"/>
                    </a:lnTo>
                    <a:lnTo>
                      <a:pt x="662" y="459"/>
                    </a:lnTo>
                    <a:lnTo>
                      <a:pt x="636" y="446"/>
                    </a:lnTo>
                    <a:close/>
                    <a:moveTo>
                      <a:pt x="688" y="469"/>
                    </a:moveTo>
                    <a:lnTo>
                      <a:pt x="686" y="474"/>
                    </a:lnTo>
                    <a:lnTo>
                      <a:pt x="711" y="486"/>
                    </a:lnTo>
                    <a:lnTo>
                      <a:pt x="713" y="481"/>
                    </a:lnTo>
                    <a:lnTo>
                      <a:pt x="688" y="469"/>
                    </a:lnTo>
                    <a:close/>
                    <a:moveTo>
                      <a:pt x="739" y="492"/>
                    </a:moveTo>
                    <a:lnTo>
                      <a:pt x="737" y="497"/>
                    </a:lnTo>
                    <a:lnTo>
                      <a:pt x="762" y="509"/>
                    </a:lnTo>
                    <a:lnTo>
                      <a:pt x="763" y="504"/>
                    </a:lnTo>
                    <a:lnTo>
                      <a:pt x="746" y="495"/>
                    </a:lnTo>
                    <a:lnTo>
                      <a:pt x="739" y="492"/>
                    </a:lnTo>
                    <a:close/>
                    <a:moveTo>
                      <a:pt x="789" y="516"/>
                    </a:moveTo>
                    <a:lnTo>
                      <a:pt x="788" y="521"/>
                    </a:lnTo>
                    <a:lnTo>
                      <a:pt x="812" y="534"/>
                    </a:lnTo>
                    <a:lnTo>
                      <a:pt x="814" y="528"/>
                    </a:lnTo>
                    <a:lnTo>
                      <a:pt x="789" y="516"/>
                    </a:lnTo>
                    <a:close/>
                    <a:moveTo>
                      <a:pt x="840" y="541"/>
                    </a:moveTo>
                    <a:lnTo>
                      <a:pt x="838" y="546"/>
                    </a:lnTo>
                    <a:lnTo>
                      <a:pt x="856" y="553"/>
                    </a:lnTo>
                    <a:lnTo>
                      <a:pt x="854" y="551"/>
                    </a:lnTo>
                    <a:lnTo>
                      <a:pt x="856" y="553"/>
                    </a:lnTo>
                    <a:lnTo>
                      <a:pt x="865" y="555"/>
                    </a:lnTo>
                    <a:lnTo>
                      <a:pt x="865" y="549"/>
                    </a:lnTo>
                    <a:lnTo>
                      <a:pt x="856" y="548"/>
                    </a:lnTo>
                    <a:lnTo>
                      <a:pt x="856" y="549"/>
                    </a:lnTo>
                    <a:lnTo>
                      <a:pt x="858" y="548"/>
                    </a:lnTo>
                    <a:lnTo>
                      <a:pt x="840" y="541"/>
                    </a:lnTo>
                    <a:close/>
                    <a:moveTo>
                      <a:pt x="892" y="551"/>
                    </a:moveTo>
                    <a:lnTo>
                      <a:pt x="892" y="556"/>
                    </a:lnTo>
                    <a:lnTo>
                      <a:pt x="912" y="556"/>
                    </a:lnTo>
                    <a:lnTo>
                      <a:pt x="920" y="553"/>
                    </a:lnTo>
                    <a:lnTo>
                      <a:pt x="920" y="548"/>
                    </a:lnTo>
                    <a:lnTo>
                      <a:pt x="912" y="551"/>
                    </a:lnTo>
                    <a:lnTo>
                      <a:pt x="892" y="551"/>
                    </a:lnTo>
                    <a:close/>
                    <a:moveTo>
                      <a:pt x="947" y="541"/>
                    </a:moveTo>
                    <a:lnTo>
                      <a:pt x="948" y="546"/>
                    </a:lnTo>
                    <a:lnTo>
                      <a:pt x="969" y="541"/>
                    </a:lnTo>
                    <a:lnTo>
                      <a:pt x="968" y="537"/>
                    </a:lnTo>
                    <a:lnTo>
                      <a:pt x="968" y="541"/>
                    </a:lnTo>
                    <a:lnTo>
                      <a:pt x="975" y="539"/>
                    </a:lnTo>
                    <a:lnTo>
                      <a:pt x="975" y="534"/>
                    </a:lnTo>
                    <a:lnTo>
                      <a:pt x="968" y="535"/>
                    </a:lnTo>
                    <a:lnTo>
                      <a:pt x="966" y="535"/>
                    </a:lnTo>
                    <a:lnTo>
                      <a:pt x="968" y="535"/>
                    </a:lnTo>
                    <a:lnTo>
                      <a:pt x="947" y="541"/>
                    </a:lnTo>
                    <a:close/>
                    <a:moveTo>
                      <a:pt x="1001" y="527"/>
                    </a:moveTo>
                    <a:lnTo>
                      <a:pt x="1002" y="532"/>
                    </a:lnTo>
                    <a:lnTo>
                      <a:pt x="1025" y="523"/>
                    </a:lnTo>
                    <a:lnTo>
                      <a:pt x="1027" y="520"/>
                    </a:lnTo>
                    <a:lnTo>
                      <a:pt x="1025" y="514"/>
                    </a:lnTo>
                    <a:lnTo>
                      <a:pt x="1023" y="518"/>
                    </a:lnTo>
                    <a:lnTo>
                      <a:pt x="1001" y="527"/>
                    </a:lnTo>
                    <a:close/>
                    <a:moveTo>
                      <a:pt x="1050" y="502"/>
                    </a:moveTo>
                    <a:lnTo>
                      <a:pt x="1051" y="507"/>
                    </a:lnTo>
                    <a:lnTo>
                      <a:pt x="1053" y="507"/>
                    </a:lnTo>
                    <a:lnTo>
                      <a:pt x="1078" y="495"/>
                    </a:lnTo>
                    <a:lnTo>
                      <a:pt x="1076" y="490"/>
                    </a:lnTo>
                    <a:lnTo>
                      <a:pt x="1051" y="502"/>
                    </a:lnTo>
                    <a:lnTo>
                      <a:pt x="1050" y="502"/>
                    </a:lnTo>
                    <a:close/>
                    <a:moveTo>
                      <a:pt x="1100" y="478"/>
                    </a:moveTo>
                    <a:lnTo>
                      <a:pt x="1102" y="483"/>
                    </a:lnTo>
                    <a:lnTo>
                      <a:pt x="1109" y="481"/>
                    </a:lnTo>
                    <a:lnTo>
                      <a:pt x="1126" y="469"/>
                    </a:lnTo>
                    <a:lnTo>
                      <a:pt x="1125" y="464"/>
                    </a:lnTo>
                    <a:lnTo>
                      <a:pt x="1107" y="476"/>
                    </a:lnTo>
                    <a:lnTo>
                      <a:pt x="1100" y="478"/>
                    </a:lnTo>
                    <a:close/>
                    <a:moveTo>
                      <a:pt x="1147" y="448"/>
                    </a:moveTo>
                    <a:lnTo>
                      <a:pt x="1149" y="453"/>
                    </a:lnTo>
                    <a:lnTo>
                      <a:pt x="1165" y="443"/>
                    </a:lnTo>
                    <a:lnTo>
                      <a:pt x="1161" y="445"/>
                    </a:lnTo>
                    <a:lnTo>
                      <a:pt x="1172" y="434"/>
                    </a:lnTo>
                    <a:lnTo>
                      <a:pt x="1168" y="431"/>
                    </a:lnTo>
                    <a:lnTo>
                      <a:pt x="1161" y="438"/>
                    </a:lnTo>
                    <a:lnTo>
                      <a:pt x="1163" y="439"/>
                    </a:lnTo>
                    <a:lnTo>
                      <a:pt x="1163" y="438"/>
                    </a:lnTo>
                    <a:lnTo>
                      <a:pt x="1147" y="448"/>
                    </a:lnTo>
                    <a:close/>
                    <a:moveTo>
                      <a:pt x="1191" y="413"/>
                    </a:moveTo>
                    <a:lnTo>
                      <a:pt x="1193" y="418"/>
                    </a:lnTo>
                    <a:lnTo>
                      <a:pt x="1215" y="401"/>
                    </a:lnTo>
                    <a:lnTo>
                      <a:pt x="1214" y="396"/>
                    </a:lnTo>
                    <a:lnTo>
                      <a:pt x="1191" y="413"/>
                    </a:lnTo>
                    <a:close/>
                    <a:moveTo>
                      <a:pt x="1236" y="380"/>
                    </a:moveTo>
                    <a:lnTo>
                      <a:pt x="1238" y="385"/>
                    </a:lnTo>
                    <a:lnTo>
                      <a:pt x="1249" y="378"/>
                    </a:lnTo>
                    <a:lnTo>
                      <a:pt x="1261" y="368"/>
                    </a:lnTo>
                    <a:lnTo>
                      <a:pt x="1259" y="362"/>
                    </a:lnTo>
                    <a:lnTo>
                      <a:pt x="1247" y="373"/>
                    </a:lnTo>
                    <a:lnTo>
                      <a:pt x="1236" y="380"/>
                    </a:lnTo>
                    <a:close/>
                    <a:moveTo>
                      <a:pt x="1282" y="347"/>
                    </a:moveTo>
                    <a:lnTo>
                      <a:pt x="1284" y="352"/>
                    </a:lnTo>
                    <a:lnTo>
                      <a:pt x="1305" y="340"/>
                    </a:lnTo>
                    <a:lnTo>
                      <a:pt x="1306" y="336"/>
                    </a:lnTo>
                    <a:lnTo>
                      <a:pt x="1305" y="331"/>
                    </a:lnTo>
                    <a:lnTo>
                      <a:pt x="1303" y="334"/>
                    </a:lnTo>
                    <a:lnTo>
                      <a:pt x="1282" y="347"/>
                    </a:lnTo>
                    <a:close/>
                    <a:moveTo>
                      <a:pt x="1329" y="317"/>
                    </a:moveTo>
                    <a:lnTo>
                      <a:pt x="1331" y="322"/>
                    </a:lnTo>
                    <a:lnTo>
                      <a:pt x="1332" y="322"/>
                    </a:lnTo>
                    <a:lnTo>
                      <a:pt x="1331" y="317"/>
                    </a:lnTo>
                    <a:lnTo>
                      <a:pt x="1329" y="317"/>
                    </a:lnTo>
                    <a:close/>
                  </a:path>
                </a:pathLst>
              </a:custGeom>
              <a:solidFill>
                <a:srgbClr val="000000"/>
              </a:solidFill>
              <a:ln w="0">
                <a:solidFill>
                  <a:srgbClr val="000000"/>
                </a:solidFill>
                <a:round/>
                <a:headEnd/>
                <a:tailEnd/>
              </a:ln>
            </p:spPr>
            <p:txBody>
              <a:bodyPr/>
              <a:lstStyle/>
              <a:p>
                <a:endParaRPr lang="en-US"/>
              </a:p>
            </p:txBody>
          </p:sp>
          <p:sp>
            <p:nvSpPr>
              <p:cNvPr id="702" name="Freeform 7796"/>
              <p:cNvSpPr>
                <a:spLocks/>
              </p:cNvSpPr>
              <p:nvPr/>
            </p:nvSpPr>
            <p:spPr bwMode="auto">
              <a:xfrm>
                <a:off x="5427009" y="3966642"/>
                <a:ext cx="6350" cy="1588"/>
              </a:xfrm>
              <a:custGeom>
                <a:avLst/>
                <a:gdLst>
                  <a:gd name="T0" fmla="*/ 0 w 4"/>
                  <a:gd name="T1" fmla="*/ 0 h 1588"/>
                  <a:gd name="T2" fmla="*/ 6350 w 4"/>
                  <a:gd name="T3" fmla="*/ 0 h 1588"/>
                  <a:gd name="T4" fmla="*/ 0 w 4"/>
                  <a:gd name="T5" fmla="*/ 0 h 1588"/>
                  <a:gd name="T6" fmla="*/ 0 60000 65536"/>
                  <a:gd name="T7" fmla="*/ 0 60000 65536"/>
                  <a:gd name="T8" fmla="*/ 0 60000 65536"/>
                  <a:gd name="T9" fmla="*/ 0 w 4"/>
                  <a:gd name="T10" fmla="*/ 0 h 1588"/>
                  <a:gd name="T11" fmla="*/ 4 w 4"/>
                  <a:gd name="T12" fmla="*/ 1588 h 1588"/>
                </a:gdLst>
                <a:ahLst/>
                <a:cxnLst>
                  <a:cxn ang="T6">
                    <a:pos x="T0" y="T1"/>
                  </a:cxn>
                  <a:cxn ang="T7">
                    <a:pos x="T2" y="T3"/>
                  </a:cxn>
                  <a:cxn ang="T8">
                    <a:pos x="T4" y="T5"/>
                  </a:cxn>
                </a:cxnLst>
                <a:rect l="T9" t="T10" r="T11" b="T12"/>
                <a:pathLst>
                  <a:path w="4" h="1588">
                    <a:moveTo>
                      <a:pt x="0" y="0"/>
                    </a:moveTo>
                    <a:lnTo>
                      <a:pt x="4" y="0"/>
                    </a:lnTo>
                    <a:lnTo>
                      <a:pt x="0" y="0"/>
                    </a:lnTo>
                  </a:path>
                </a:pathLst>
              </a:custGeom>
              <a:noFill/>
              <a:ln w="2">
                <a:solidFill>
                  <a:srgbClr val="7F7F7F"/>
                </a:solidFill>
                <a:round/>
                <a:headEnd/>
                <a:tailEnd/>
              </a:ln>
            </p:spPr>
            <p:txBody>
              <a:bodyPr/>
              <a:lstStyle/>
              <a:p>
                <a:endParaRPr lang="en-US"/>
              </a:p>
            </p:txBody>
          </p:sp>
          <p:sp>
            <p:nvSpPr>
              <p:cNvPr id="703" name="Line 7797"/>
              <p:cNvSpPr>
                <a:spLocks noChangeShapeType="1"/>
              </p:cNvSpPr>
              <p:nvPr/>
            </p:nvSpPr>
            <p:spPr bwMode="auto">
              <a:xfrm>
                <a:off x="5427009" y="3979342"/>
                <a:ext cx="6350" cy="1588"/>
              </a:xfrm>
              <a:prstGeom prst="line">
                <a:avLst/>
              </a:prstGeom>
              <a:noFill/>
              <a:ln w="2">
                <a:solidFill>
                  <a:srgbClr val="7F7F7F"/>
                </a:solidFill>
                <a:round/>
                <a:headEnd/>
                <a:tailEnd/>
              </a:ln>
            </p:spPr>
            <p:txBody>
              <a:bodyPr/>
              <a:lstStyle/>
              <a:p>
                <a:endParaRPr lang="en-US"/>
              </a:p>
            </p:txBody>
          </p:sp>
          <p:sp>
            <p:nvSpPr>
              <p:cNvPr id="704" name="Freeform 7798"/>
              <p:cNvSpPr>
                <a:spLocks/>
              </p:cNvSpPr>
              <p:nvPr/>
            </p:nvSpPr>
            <p:spPr bwMode="auto">
              <a:xfrm>
                <a:off x="5427009" y="3971404"/>
                <a:ext cx="25400" cy="17463"/>
              </a:xfrm>
              <a:custGeom>
                <a:avLst/>
                <a:gdLst>
                  <a:gd name="T0" fmla="*/ 0 w 16"/>
                  <a:gd name="T1" fmla="*/ 0 h 11"/>
                  <a:gd name="T2" fmla="*/ 22225 w 16"/>
                  <a:gd name="T3" fmla="*/ 0 h 11"/>
                  <a:gd name="T4" fmla="*/ 11112 w 16"/>
                  <a:gd name="T5" fmla="*/ 0 h 11"/>
                  <a:gd name="T6" fmla="*/ 11112 w 16"/>
                  <a:gd name="T7" fmla="*/ 17463 h 11"/>
                  <a:gd name="T8" fmla="*/ 3175 w 16"/>
                  <a:gd name="T9" fmla="*/ 17463 h 11"/>
                  <a:gd name="T10" fmla="*/ 25400 w 16"/>
                  <a:gd name="T11" fmla="*/ 17463 h 11"/>
                  <a:gd name="T12" fmla="*/ 0 60000 65536"/>
                  <a:gd name="T13" fmla="*/ 0 60000 65536"/>
                  <a:gd name="T14" fmla="*/ 0 60000 65536"/>
                  <a:gd name="T15" fmla="*/ 0 60000 65536"/>
                  <a:gd name="T16" fmla="*/ 0 60000 65536"/>
                  <a:gd name="T17" fmla="*/ 0 60000 65536"/>
                  <a:gd name="T18" fmla="*/ 0 w 16"/>
                  <a:gd name="T19" fmla="*/ 0 h 11"/>
                  <a:gd name="T20" fmla="*/ 16 w 1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6" h="11">
                    <a:moveTo>
                      <a:pt x="0" y="0"/>
                    </a:moveTo>
                    <a:lnTo>
                      <a:pt x="14" y="0"/>
                    </a:lnTo>
                    <a:lnTo>
                      <a:pt x="7" y="0"/>
                    </a:lnTo>
                    <a:lnTo>
                      <a:pt x="7" y="11"/>
                    </a:lnTo>
                    <a:lnTo>
                      <a:pt x="2" y="11"/>
                    </a:lnTo>
                    <a:lnTo>
                      <a:pt x="16" y="11"/>
                    </a:lnTo>
                  </a:path>
                </a:pathLst>
              </a:custGeom>
              <a:noFill/>
              <a:ln w="2">
                <a:solidFill>
                  <a:srgbClr val="7F7F7F"/>
                </a:solidFill>
                <a:round/>
                <a:headEnd/>
                <a:tailEnd/>
              </a:ln>
            </p:spPr>
            <p:txBody>
              <a:bodyPr/>
              <a:lstStyle/>
              <a:p>
                <a:endParaRPr lang="en-US"/>
              </a:p>
            </p:txBody>
          </p:sp>
          <p:sp>
            <p:nvSpPr>
              <p:cNvPr id="705" name="Freeform 7799"/>
              <p:cNvSpPr>
                <a:spLocks/>
              </p:cNvSpPr>
              <p:nvPr/>
            </p:nvSpPr>
            <p:spPr bwMode="auto">
              <a:xfrm>
                <a:off x="5441297" y="3979342"/>
                <a:ext cx="26988" cy="17463"/>
              </a:xfrm>
              <a:custGeom>
                <a:avLst/>
                <a:gdLst>
                  <a:gd name="T0" fmla="*/ 0 w 17"/>
                  <a:gd name="T1" fmla="*/ 0 h 11"/>
                  <a:gd name="T2" fmla="*/ 25400 w 17"/>
                  <a:gd name="T3" fmla="*/ 0 h 11"/>
                  <a:gd name="T4" fmla="*/ 14288 w 17"/>
                  <a:gd name="T5" fmla="*/ 0 h 11"/>
                  <a:gd name="T6" fmla="*/ 14288 w 17"/>
                  <a:gd name="T7" fmla="*/ 17463 h 11"/>
                  <a:gd name="T8" fmla="*/ 3175 w 17"/>
                  <a:gd name="T9" fmla="*/ 17463 h 11"/>
                  <a:gd name="T10" fmla="*/ 26988 w 17"/>
                  <a:gd name="T11" fmla="*/ 17463 h 11"/>
                  <a:gd name="T12" fmla="*/ 0 60000 65536"/>
                  <a:gd name="T13" fmla="*/ 0 60000 65536"/>
                  <a:gd name="T14" fmla="*/ 0 60000 65536"/>
                  <a:gd name="T15" fmla="*/ 0 60000 65536"/>
                  <a:gd name="T16" fmla="*/ 0 60000 65536"/>
                  <a:gd name="T17" fmla="*/ 0 60000 65536"/>
                  <a:gd name="T18" fmla="*/ 0 w 17"/>
                  <a:gd name="T19" fmla="*/ 0 h 11"/>
                  <a:gd name="T20" fmla="*/ 17 w 1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7" h="11">
                    <a:moveTo>
                      <a:pt x="0" y="0"/>
                    </a:moveTo>
                    <a:lnTo>
                      <a:pt x="16" y="0"/>
                    </a:lnTo>
                    <a:lnTo>
                      <a:pt x="9" y="0"/>
                    </a:lnTo>
                    <a:lnTo>
                      <a:pt x="9" y="11"/>
                    </a:lnTo>
                    <a:lnTo>
                      <a:pt x="2" y="11"/>
                    </a:lnTo>
                    <a:lnTo>
                      <a:pt x="17" y="11"/>
                    </a:lnTo>
                  </a:path>
                </a:pathLst>
              </a:custGeom>
              <a:noFill/>
              <a:ln w="2">
                <a:solidFill>
                  <a:srgbClr val="7F7F7F"/>
                </a:solidFill>
                <a:round/>
                <a:headEnd/>
                <a:tailEnd/>
              </a:ln>
            </p:spPr>
            <p:txBody>
              <a:bodyPr/>
              <a:lstStyle/>
              <a:p>
                <a:endParaRPr lang="en-US"/>
              </a:p>
            </p:txBody>
          </p:sp>
          <p:sp>
            <p:nvSpPr>
              <p:cNvPr id="706" name="Freeform 7800"/>
              <p:cNvSpPr>
                <a:spLocks/>
              </p:cNvSpPr>
              <p:nvPr/>
            </p:nvSpPr>
            <p:spPr bwMode="auto">
              <a:xfrm>
                <a:off x="5455584" y="3988867"/>
                <a:ext cx="26988" cy="15875"/>
              </a:xfrm>
              <a:custGeom>
                <a:avLst/>
                <a:gdLst>
                  <a:gd name="T0" fmla="*/ 0 w 17"/>
                  <a:gd name="T1" fmla="*/ 0 h 10"/>
                  <a:gd name="T2" fmla="*/ 23813 w 17"/>
                  <a:gd name="T3" fmla="*/ 0 h 10"/>
                  <a:gd name="T4" fmla="*/ 12700 w 17"/>
                  <a:gd name="T5" fmla="*/ 0 h 10"/>
                  <a:gd name="T6" fmla="*/ 12700 w 17"/>
                  <a:gd name="T7" fmla="*/ 15875 h 10"/>
                  <a:gd name="T8" fmla="*/ 1588 w 17"/>
                  <a:gd name="T9" fmla="*/ 15875 h 10"/>
                  <a:gd name="T10" fmla="*/ 26988 w 17"/>
                  <a:gd name="T11" fmla="*/ 15875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0" y="0"/>
                    </a:moveTo>
                    <a:lnTo>
                      <a:pt x="15" y="0"/>
                    </a:lnTo>
                    <a:lnTo>
                      <a:pt x="8" y="0"/>
                    </a:lnTo>
                    <a:lnTo>
                      <a:pt x="8" y="10"/>
                    </a:lnTo>
                    <a:lnTo>
                      <a:pt x="1" y="10"/>
                    </a:lnTo>
                    <a:lnTo>
                      <a:pt x="17" y="10"/>
                    </a:lnTo>
                  </a:path>
                </a:pathLst>
              </a:custGeom>
              <a:noFill/>
              <a:ln w="2">
                <a:solidFill>
                  <a:srgbClr val="7F7F7F"/>
                </a:solidFill>
                <a:round/>
                <a:headEnd/>
                <a:tailEnd/>
              </a:ln>
            </p:spPr>
            <p:txBody>
              <a:bodyPr/>
              <a:lstStyle/>
              <a:p>
                <a:endParaRPr lang="en-US"/>
              </a:p>
            </p:txBody>
          </p:sp>
          <p:sp>
            <p:nvSpPr>
              <p:cNvPr id="707" name="Freeform 7801"/>
              <p:cNvSpPr>
                <a:spLocks/>
              </p:cNvSpPr>
              <p:nvPr/>
            </p:nvSpPr>
            <p:spPr bwMode="auto">
              <a:xfrm>
                <a:off x="5471459" y="3996804"/>
                <a:ext cx="28575" cy="15875"/>
              </a:xfrm>
              <a:custGeom>
                <a:avLst/>
                <a:gdLst>
                  <a:gd name="T0" fmla="*/ 0 w 18"/>
                  <a:gd name="T1" fmla="*/ 0 h 10"/>
                  <a:gd name="T2" fmla="*/ 25400 w 18"/>
                  <a:gd name="T3" fmla="*/ 0 h 10"/>
                  <a:gd name="T4" fmla="*/ 14288 w 18"/>
                  <a:gd name="T5" fmla="*/ 0 h 10"/>
                  <a:gd name="T6" fmla="*/ 14288 w 18"/>
                  <a:gd name="T7" fmla="*/ 15875 h 10"/>
                  <a:gd name="T8" fmla="*/ 3175 w 18"/>
                  <a:gd name="T9" fmla="*/ 15875 h 10"/>
                  <a:gd name="T10" fmla="*/ 28575 w 18"/>
                  <a:gd name="T11" fmla="*/ 15875 h 10"/>
                  <a:gd name="T12" fmla="*/ 0 60000 65536"/>
                  <a:gd name="T13" fmla="*/ 0 60000 65536"/>
                  <a:gd name="T14" fmla="*/ 0 60000 65536"/>
                  <a:gd name="T15" fmla="*/ 0 60000 65536"/>
                  <a:gd name="T16" fmla="*/ 0 60000 65536"/>
                  <a:gd name="T17" fmla="*/ 0 60000 65536"/>
                  <a:gd name="T18" fmla="*/ 0 w 18"/>
                  <a:gd name="T19" fmla="*/ 0 h 10"/>
                  <a:gd name="T20" fmla="*/ 18 w 1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8" h="10">
                    <a:moveTo>
                      <a:pt x="0" y="0"/>
                    </a:moveTo>
                    <a:lnTo>
                      <a:pt x="16" y="0"/>
                    </a:lnTo>
                    <a:lnTo>
                      <a:pt x="9" y="0"/>
                    </a:lnTo>
                    <a:lnTo>
                      <a:pt x="9" y="10"/>
                    </a:lnTo>
                    <a:lnTo>
                      <a:pt x="2" y="10"/>
                    </a:lnTo>
                    <a:lnTo>
                      <a:pt x="18" y="10"/>
                    </a:lnTo>
                  </a:path>
                </a:pathLst>
              </a:custGeom>
              <a:noFill/>
              <a:ln w="2">
                <a:solidFill>
                  <a:srgbClr val="7F7F7F"/>
                </a:solidFill>
                <a:round/>
                <a:headEnd/>
                <a:tailEnd/>
              </a:ln>
            </p:spPr>
            <p:txBody>
              <a:bodyPr/>
              <a:lstStyle/>
              <a:p>
                <a:endParaRPr lang="en-US"/>
              </a:p>
            </p:txBody>
          </p:sp>
          <p:sp>
            <p:nvSpPr>
              <p:cNvPr id="708" name="Freeform 7802"/>
              <p:cNvSpPr>
                <a:spLocks/>
              </p:cNvSpPr>
              <p:nvPr/>
            </p:nvSpPr>
            <p:spPr bwMode="auto">
              <a:xfrm>
                <a:off x="5488922" y="4004742"/>
                <a:ext cx="26988" cy="17463"/>
              </a:xfrm>
              <a:custGeom>
                <a:avLst/>
                <a:gdLst>
                  <a:gd name="T0" fmla="*/ 0 w 17"/>
                  <a:gd name="T1" fmla="*/ 0 h 11"/>
                  <a:gd name="T2" fmla="*/ 23813 w 17"/>
                  <a:gd name="T3" fmla="*/ 0 h 11"/>
                  <a:gd name="T4" fmla="*/ 12700 w 17"/>
                  <a:gd name="T5" fmla="*/ 0 h 11"/>
                  <a:gd name="T6" fmla="*/ 12700 w 17"/>
                  <a:gd name="T7" fmla="*/ 17463 h 11"/>
                  <a:gd name="T8" fmla="*/ 1588 w 17"/>
                  <a:gd name="T9" fmla="*/ 17463 h 11"/>
                  <a:gd name="T10" fmla="*/ 26988 w 17"/>
                  <a:gd name="T11" fmla="*/ 17463 h 11"/>
                  <a:gd name="T12" fmla="*/ 0 60000 65536"/>
                  <a:gd name="T13" fmla="*/ 0 60000 65536"/>
                  <a:gd name="T14" fmla="*/ 0 60000 65536"/>
                  <a:gd name="T15" fmla="*/ 0 60000 65536"/>
                  <a:gd name="T16" fmla="*/ 0 60000 65536"/>
                  <a:gd name="T17" fmla="*/ 0 60000 65536"/>
                  <a:gd name="T18" fmla="*/ 0 w 17"/>
                  <a:gd name="T19" fmla="*/ 0 h 11"/>
                  <a:gd name="T20" fmla="*/ 17 w 1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7" h="11">
                    <a:moveTo>
                      <a:pt x="0" y="0"/>
                    </a:moveTo>
                    <a:lnTo>
                      <a:pt x="15" y="0"/>
                    </a:lnTo>
                    <a:lnTo>
                      <a:pt x="8" y="0"/>
                    </a:lnTo>
                    <a:lnTo>
                      <a:pt x="8" y="11"/>
                    </a:lnTo>
                    <a:lnTo>
                      <a:pt x="1" y="11"/>
                    </a:lnTo>
                    <a:lnTo>
                      <a:pt x="17" y="11"/>
                    </a:lnTo>
                  </a:path>
                </a:pathLst>
              </a:custGeom>
              <a:noFill/>
              <a:ln w="2">
                <a:solidFill>
                  <a:srgbClr val="7F7F7F"/>
                </a:solidFill>
                <a:round/>
                <a:headEnd/>
                <a:tailEnd/>
              </a:ln>
            </p:spPr>
            <p:txBody>
              <a:bodyPr/>
              <a:lstStyle/>
              <a:p>
                <a:endParaRPr lang="en-US"/>
              </a:p>
            </p:txBody>
          </p:sp>
          <p:sp>
            <p:nvSpPr>
              <p:cNvPr id="709" name="Freeform 7803"/>
              <p:cNvSpPr>
                <a:spLocks/>
              </p:cNvSpPr>
              <p:nvPr/>
            </p:nvSpPr>
            <p:spPr bwMode="auto">
              <a:xfrm>
                <a:off x="5504797" y="4011092"/>
                <a:ext cx="28575" cy="15875"/>
              </a:xfrm>
              <a:custGeom>
                <a:avLst/>
                <a:gdLst>
                  <a:gd name="T0" fmla="*/ 0 w 18"/>
                  <a:gd name="T1" fmla="*/ 0 h 10"/>
                  <a:gd name="T2" fmla="*/ 25400 w 18"/>
                  <a:gd name="T3" fmla="*/ 0 h 10"/>
                  <a:gd name="T4" fmla="*/ 14288 w 18"/>
                  <a:gd name="T5" fmla="*/ 0 h 10"/>
                  <a:gd name="T6" fmla="*/ 14288 w 18"/>
                  <a:gd name="T7" fmla="*/ 15875 h 10"/>
                  <a:gd name="T8" fmla="*/ 3175 w 18"/>
                  <a:gd name="T9" fmla="*/ 15875 h 10"/>
                  <a:gd name="T10" fmla="*/ 28575 w 18"/>
                  <a:gd name="T11" fmla="*/ 15875 h 10"/>
                  <a:gd name="T12" fmla="*/ 0 60000 65536"/>
                  <a:gd name="T13" fmla="*/ 0 60000 65536"/>
                  <a:gd name="T14" fmla="*/ 0 60000 65536"/>
                  <a:gd name="T15" fmla="*/ 0 60000 65536"/>
                  <a:gd name="T16" fmla="*/ 0 60000 65536"/>
                  <a:gd name="T17" fmla="*/ 0 60000 65536"/>
                  <a:gd name="T18" fmla="*/ 0 w 18"/>
                  <a:gd name="T19" fmla="*/ 0 h 10"/>
                  <a:gd name="T20" fmla="*/ 18 w 1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8" h="10">
                    <a:moveTo>
                      <a:pt x="0" y="0"/>
                    </a:moveTo>
                    <a:lnTo>
                      <a:pt x="16" y="0"/>
                    </a:lnTo>
                    <a:lnTo>
                      <a:pt x="9" y="0"/>
                    </a:lnTo>
                    <a:lnTo>
                      <a:pt x="9" y="10"/>
                    </a:lnTo>
                    <a:lnTo>
                      <a:pt x="2" y="10"/>
                    </a:lnTo>
                    <a:lnTo>
                      <a:pt x="18" y="10"/>
                    </a:lnTo>
                  </a:path>
                </a:pathLst>
              </a:custGeom>
              <a:noFill/>
              <a:ln w="2">
                <a:solidFill>
                  <a:srgbClr val="7F7F7F"/>
                </a:solidFill>
                <a:round/>
                <a:headEnd/>
                <a:tailEnd/>
              </a:ln>
            </p:spPr>
            <p:txBody>
              <a:bodyPr/>
              <a:lstStyle/>
              <a:p>
                <a:endParaRPr lang="en-US"/>
              </a:p>
            </p:txBody>
          </p:sp>
          <p:sp>
            <p:nvSpPr>
              <p:cNvPr id="710" name="Freeform 7804"/>
              <p:cNvSpPr>
                <a:spLocks/>
              </p:cNvSpPr>
              <p:nvPr/>
            </p:nvSpPr>
            <p:spPr bwMode="auto">
              <a:xfrm>
                <a:off x="5522259" y="4022204"/>
                <a:ext cx="26988" cy="15875"/>
              </a:xfrm>
              <a:custGeom>
                <a:avLst/>
                <a:gdLst>
                  <a:gd name="T0" fmla="*/ 0 w 17"/>
                  <a:gd name="T1" fmla="*/ 0 h 10"/>
                  <a:gd name="T2" fmla="*/ 23813 w 17"/>
                  <a:gd name="T3" fmla="*/ 0 h 10"/>
                  <a:gd name="T4" fmla="*/ 12700 w 17"/>
                  <a:gd name="T5" fmla="*/ 0 h 10"/>
                  <a:gd name="T6" fmla="*/ 12700 w 17"/>
                  <a:gd name="T7" fmla="*/ 15875 h 10"/>
                  <a:gd name="T8" fmla="*/ 1588 w 17"/>
                  <a:gd name="T9" fmla="*/ 15875 h 10"/>
                  <a:gd name="T10" fmla="*/ 26988 w 17"/>
                  <a:gd name="T11" fmla="*/ 15875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0" y="0"/>
                    </a:moveTo>
                    <a:lnTo>
                      <a:pt x="15" y="0"/>
                    </a:lnTo>
                    <a:lnTo>
                      <a:pt x="8" y="0"/>
                    </a:lnTo>
                    <a:lnTo>
                      <a:pt x="8" y="10"/>
                    </a:lnTo>
                    <a:lnTo>
                      <a:pt x="1" y="10"/>
                    </a:lnTo>
                    <a:lnTo>
                      <a:pt x="17" y="10"/>
                    </a:lnTo>
                  </a:path>
                </a:pathLst>
              </a:custGeom>
              <a:noFill/>
              <a:ln w="2">
                <a:solidFill>
                  <a:srgbClr val="7F7F7F"/>
                </a:solidFill>
                <a:round/>
                <a:headEnd/>
                <a:tailEnd/>
              </a:ln>
            </p:spPr>
            <p:txBody>
              <a:bodyPr/>
              <a:lstStyle/>
              <a:p>
                <a:endParaRPr lang="en-US"/>
              </a:p>
            </p:txBody>
          </p:sp>
          <p:sp>
            <p:nvSpPr>
              <p:cNvPr id="711" name="Freeform 7805"/>
              <p:cNvSpPr>
                <a:spLocks/>
              </p:cNvSpPr>
              <p:nvPr/>
            </p:nvSpPr>
            <p:spPr bwMode="auto">
              <a:xfrm>
                <a:off x="5534959" y="4030142"/>
                <a:ext cx="28575" cy="15875"/>
              </a:xfrm>
              <a:custGeom>
                <a:avLst/>
                <a:gdLst>
                  <a:gd name="T0" fmla="*/ 0 w 18"/>
                  <a:gd name="T1" fmla="*/ 0 h 10"/>
                  <a:gd name="T2" fmla="*/ 25400 w 18"/>
                  <a:gd name="T3" fmla="*/ 0 h 10"/>
                  <a:gd name="T4" fmla="*/ 14288 w 18"/>
                  <a:gd name="T5" fmla="*/ 0 h 10"/>
                  <a:gd name="T6" fmla="*/ 14288 w 18"/>
                  <a:gd name="T7" fmla="*/ 15875 h 10"/>
                  <a:gd name="T8" fmla="*/ 3175 w 18"/>
                  <a:gd name="T9" fmla="*/ 15875 h 10"/>
                  <a:gd name="T10" fmla="*/ 28575 w 18"/>
                  <a:gd name="T11" fmla="*/ 15875 h 10"/>
                  <a:gd name="T12" fmla="*/ 0 60000 65536"/>
                  <a:gd name="T13" fmla="*/ 0 60000 65536"/>
                  <a:gd name="T14" fmla="*/ 0 60000 65536"/>
                  <a:gd name="T15" fmla="*/ 0 60000 65536"/>
                  <a:gd name="T16" fmla="*/ 0 60000 65536"/>
                  <a:gd name="T17" fmla="*/ 0 60000 65536"/>
                  <a:gd name="T18" fmla="*/ 0 w 18"/>
                  <a:gd name="T19" fmla="*/ 0 h 10"/>
                  <a:gd name="T20" fmla="*/ 18 w 1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8" h="10">
                    <a:moveTo>
                      <a:pt x="0" y="0"/>
                    </a:moveTo>
                    <a:lnTo>
                      <a:pt x="16" y="0"/>
                    </a:lnTo>
                    <a:lnTo>
                      <a:pt x="9" y="0"/>
                    </a:lnTo>
                    <a:lnTo>
                      <a:pt x="9" y="10"/>
                    </a:lnTo>
                    <a:lnTo>
                      <a:pt x="2" y="10"/>
                    </a:lnTo>
                    <a:lnTo>
                      <a:pt x="18" y="10"/>
                    </a:lnTo>
                  </a:path>
                </a:pathLst>
              </a:custGeom>
              <a:noFill/>
              <a:ln w="2">
                <a:solidFill>
                  <a:srgbClr val="7F7F7F"/>
                </a:solidFill>
                <a:round/>
                <a:headEnd/>
                <a:tailEnd/>
              </a:ln>
            </p:spPr>
            <p:txBody>
              <a:bodyPr/>
              <a:lstStyle/>
              <a:p>
                <a:endParaRPr lang="en-US"/>
              </a:p>
            </p:txBody>
          </p:sp>
          <p:sp>
            <p:nvSpPr>
              <p:cNvPr id="712" name="Freeform 7806"/>
              <p:cNvSpPr>
                <a:spLocks/>
              </p:cNvSpPr>
              <p:nvPr/>
            </p:nvSpPr>
            <p:spPr bwMode="auto">
              <a:xfrm>
                <a:off x="5552422" y="4041254"/>
                <a:ext cx="26988" cy="15875"/>
              </a:xfrm>
              <a:custGeom>
                <a:avLst/>
                <a:gdLst>
                  <a:gd name="T0" fmla="*/ 0 w 17"/>
                  <a:gd name="T1" fmla="*/ 0 h 10"/>
                  <a:gd name="T2" fmla="*/ 25400 w 17"/>
                  <a:gd name="T3" fmla="*/ 0 h 10"/>
                  <a:gd name="T4" fmla="*/ 14288 w 17"/>
                  <a:gd name="T5" fmla="*/ 0 h 10"/>
                  <a:gd name="T6" fmla="*/ 14288 w 17"/>
                  <a:gd name="T7" fmla="*/ 15875 h 10"/>
                  <a:gd name="T8" fmla="*/ 3175 w 17"/>
                  <a:gd name="T9" fmla="*/ 15875 h 10"/>
                  <a:gd name="T10" fmla="*/ 26988 w 17"/>
                  <a:gd name="T11" fmla="*/ 15875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0" y="0"/>
                    </a:moveTo>
                    <a:lnTo>
                      <a:pt x="16" y="0"/>
                    </a:lnTo>
                    <a:lnTo>
                      <a:pt x="9" y="0"/>
                    </a:lnTo>
                    <a:lnTo>
                      <a:pt x="9" y="10"/>
                    </a:lnTo>
                    <a:lnTo>
                      <a:pt x="2" y="10"/>
                    </a:lnTo>
                    <a:lnTo>
                      <a:pt x="17" y="10"/>
                    </a:lnTo>
                  </a:path>
                </a:pathLst>
              </a:custGeom>
              <a:noFill/>
              <a:ln w="2">
                <a:solidFill>
                  <a:srgbClr val="7F7F7F"/>
                </a:solidFill>
                <a:round/>
                <a:headEnd/>
                <a:tailEnd/>
              </a:ln>
            </p:spPr>
            <p:txBody>
              <a:bodyPr/>
              <a:lstStyle/>
              <a:p>
                <a:endParaRPr lang="en-US"/>
              </a:p>
            </p:txBody>
          </p:sp>
          <p:sp>
            <p:nvSpPr>
              <p:cNvPr id="713" name="Freeform 7807"/>
              <p:cNvSpPr>
                <a:spLocks/>
              </p:cNvSpPr>
              <p:nvPr/>
            </p:nvSpPr>
            <p:spPr bwMode="auto">
              <a:xfrm>
                <a:off x="5568297" y="4049192"/>
                <a:ext cx="28575" cy="17463"/>
              </a:xfrm>
              <a:custGeom>
                <a:avLst/>
                <a:gdLst>
                  <a:gd name="T0" fmla="*/ 0 w 18"/>
                  <a:gd name="T1" fmla="*/ 0 h 11"/>
                  <a:gd name="T2" fmla="*/ 25400 w 18"/>
                  <a:gd name="T3" fmla="*/ 0 h 11"/>
                  <a:gd name="T4" fmla="*/ 14288 w 18"/>
                  <a:gd name="T5" fmla="*/ 0 h 11"/>
                  <a:gd name="T6" fmla="*/ 14288 w 18"/>
                  <a:gd name="T7" fmla="*/ 17463 h 11"/>
                  <a:gd name="T8" fmla="*/ 3175 w 18"/>
                  <a:gd name="T9" fmla="*/ 17463 h 11"/>
                  <a:gd name="T10" fmla="*/ 28575 w 18"/>
                  <a:gd name="T11" fmla="*/ 17463 h 11"/>
                  <a:gd name="T12" fmla="*/ 0 60000 65536"/>
                  <a:gd name="T13" fmla="*/ 0 60000 65536"/>
                  <a:gd name="T14" fmla="*/ 0 60000 65536"/>
                  <a:gd name="T15" fmla="*/ 0 60000 65536"/>
                  <a:gd name="T16" fmla="*/ 0 60000 65536"/>
                  <a:gd name="T17" fmla="*/ 0 60000 65536"/>
                  <a:gd name="T18" fmla="*/ 0 w 18"/>
                  <a:gd name="T19" fmla="*/ 0 h 11"/>
                  <a:gd name="T20" fmla="*/ 18 w 1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8" h="11">
                    <a:moveTo>
                      <a:pt x="0" y="0"/>
                    </a:moveTo>
                    <a:lnTo>
                      <a:pt x="16" y="0"/>
                    </a:lnTo>
                    <a:lnTo>
                      <a:pt x="9" y="0"/>
                    </a:lnTo>
                    <a:lnTo>
                      <a:pt x="9" y="11"/>
                    </a:lnTo>
                    <a:lnTo>
                      <a:pt x="2" y="11"/>
                    </a:lnTo>
                    <a:lnTo>
                      <a:pt x="18" y="11"/>
                    </a:lnTo>
                  </a:path>
                </a:pathLst>
              </a:custGeom>
              <a:noFill/>
              <a:ln w="2">
                <a:solidFill>
                  <a:srgbClr val="7F7F7F"/>
                </a:solidFill>
                <a:round/>
                <a:headEnd/>
                <a:tailEnd/>
              </a:ln>
            </p:spPr>
            <p:txBody>
              <a:bodyPr/>
              <a:lstStyle/>
              <a:p>
                <a:endParaRPr lang="en-US"/>
              </a:p>
            </p:txBody>
          </p:sp>
          <p:sp>
            <p:nvSpPr>
              <p:cNvPr id="714" name="Freeform 7808"/>
              <p:cNvSpPr>
                <a:spLocks/>
              </p:cNvSpPr>
              <p:nvPr/>
            </p:nvSpPr>
            <p:spPr bwMode="auto">
              <a:xfrm>
                <a:off x="5585759" y="4063479"/>
                <a:ext cx="26988" cy="15875"/>
              </a:xfrm>
              <a:custGeom>
                <a:avLst/>
                <a:gdLst>
                  <a:gd name="T0" fmla="*/ 0 w 17"/>
                  <a:gd name="T1" fmla="*/ 0 h 10"/>
                  <a:gd name="T2" fmla="*/ 23813 w 17"/>
                  <a:gd name="T3" fmla="*/ 0 h 10"/>
                  <a:gd name="T4" fmla="*/ 14288 w 17"/>
                  <a:gd name="T5" fmla="*/ 0 h 10"/>
                  <a:gd name="T6" fmla="*/ 14288 w 17"/>
                  <a:gd name="T7" fmla="*/ 15875 h 10"/>
                  <a:gd name="T8" fmla="*/ 3175 w 17"/>
                  <a:gd name="T9" fmla="*/ 15875 h 10"/>
                  <a:gd name="T10" fmla="*/ 26988 w 17"/>
                  <a:gd name="T11" fmla="*/ 15875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0" y="0"/>
                    </a:moveTo>
                    <a:lnTo>
                      <a:pt x="15" y="0"/>
                    </a:lnTo>
                    <a:lnTo>
                      <a:pt x="9" y="0"/>
                    </a:lnTo>
                    <a:lnTo>
                      <a:pt x="9" y="10"/>
                    </a:lnTo>
                    <a:lnTo>
                      <a:pt x="2" y="10"/>
                    </a:lnTo>
                    <a:lnTo>
                      <a:pt x="17" y="10"/>
                    </a:lnTo>
                  </a:path>
                </a:pathLst>
              </a:custGeom>
              <a:noFill/>
              <a:ln w="2">
                <a:solidFill>
                  <a:srgbClr val="7F7F7F"/>
                </a:solidFill>
                <a:round/>
                <a:headEnd/>
                <a:tailEnd/>
              </a:ln>
            </p:spPr>
            <p:txBody>
              <a:bodyPr/>
              <a:lstStyle/>
              <a:p>
                <a:endParaRPr lang="en-US"/>
              </a:p>
            </p:txBody>
          </p:sp>
          <p:sp>
            <p:nvSpPr>
              <p:cNvPr id="715" name="Freeform 7809"/>
              <p:cNvSpPr>
                <a:spLocks/>
              </p:cNvSpPr>
              <p:nvPr/>
            </p:nvSpPr>
            <p:spPr bwMode="auto">
              <a:xfrm>
                <a:off x="5600047" y="4077767"/>
                <a:ext cx="26988" cy="15875"/>
              </a:xfrm>
              <a:custGeom>
                <a:avLst/>
                <a:gdLst>
                  <a:gd name="T0" fmla="*/ 0 w 17"/>
                  <a:gd name="T1" fmla="*/ 0 h 10"/>
                  <a:gd name="T2" fmla="*/ 23813 w 17"/>
                  <a:gd name="T3" fmla="*/ 0 h 10"/>
                  <a:gd name="T4" fmla="*/ 12700 w 17"/>
                  <a:gd name="T5" fmla="*/ 0 h 10"/>
                  <a:gd name="T6" fmla="*/ 12700 w 17"/>
                  <a:gd name="T7" fmla="*/ 15875 h 10"/>
                  <a:gd name="T8" fmla="*/ 1588 w 17"/>
                  <a:gd name="T9" fmla="*/ 15875 h 10"/>
                  <a:gd name="T10" fmla="*/ 26988 w 17"/>
                  <a:gd name="T11" fmla="*/ 15875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0" y="0"/>
                    </a:moveTo>
                    <a:lnTo>
                      <a:pt x="15" y="0"/>
                    </a:lnTo>
                    <a:lnTo>
                      <a:pt x="8" y="0"/>
                    </a:lnTo>
                    <a:lnTo>
                      <a:pt x="8" y="10"/>
                    </a:lnTo>
                    <a:lnTo>
                      <a:pt x="1" y="10"/>
                    </a:lnTo>
                    <a:lnTo>
                      <a:pt x="17" y="10"/>
                    </a:lnTo>
                  </a:path>
                </a:pathLst>
              </a:custGeom>
              <a:noFill/>
              <a:ln w="2">
                <a:solidFill>
                  <a:srgbClr val="7F7F7F"/>
                </a:solidFill>
                <a:round/>
                <a:headEnd/>
                <a:tailEnd/>
              </a:ln>
            </p:spPr>
            <p:txBody>
              <a:bodyPr/>
              <a:lstStyle/>
              <a:p>
                <a:endParaRPr lang="en-US"/>
              </a:p>
            </p:txBody>
          </p:sp>
          <p:sp>
            <p:nvSpPr>
              <p:cNvPr id="716" name="Freeform 7810"/>
              <p:cNvSpPr>
                <a:spLocks/>
              </p:cNvSpPr>
              <p:nvPr/>
            </p:nvSpPr>
            <p:spPr bwMode="auto">
              <a:xfrm>
                <a:off x="5615922" y="4096817"/>
                <a:ext cx="26988" cy="15875"/>
              </a:xfrm>
              <a:custGeom>
                <a:avLst/>
                <a:gdLst>
                  <a:gd name="T0" fmla="*/ 0 w 17"/>
                  <a:gd name="T1" fmla="*/ 0 h 10"/>
                  <a:gd name="T2" fmla="*/ 25400 w 17"/>
                  <a:gd name="T3" fmla="*/ 0 h 10"/>
                  <a:gd name="T4" fmla="*/ 14288 w 17"/>
                  <a:gd name="T5" fmla="*/ 0 h 10"/>
                  <a:gd name="T6" fmla="*/ 14288 w 17"/>
                  <a:gd name="T7" fmla="*/ 15875 h 10"/>
                  <a:gd name="T8" fmla="*/ 3175 w 17"/>
                  <a:gd name="T9" fmla="*/ 15875 h 10"/>
                  <a:gd name="T10" fmla="*/ 26988 w 17"/>
                  <a:gd name="T11" fmla="*/ 15875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0" y="0"/>
                    </a:moveTo>
                    <a:lnTo>
                      <a:pt x="16" y="0"/>
                    </a:lnTo>
                    <a:lnTo>
                      <a:pt x="9" y="0"/>
                    </a:lnTo>
                    <a:lnTo>
                      <a:pt x="9" y="10"/>
                    </a:lnTo>
                    <a:lnTo>
                      <a:pt x="2" y="10"/>
                    </a:lnTo>
                    <a:lnTo>
                      <a:pt x="17" y="10"/>
                    </a:lnTo>
                  </a:path>
                </a:pathLst>
              </a:custGeom>
              <a:noFill/>
              <a:ln w="2">
                <a:solidFill>
                  <a:srgbClr val="7F7F7F"/>
                </a:solidFill>
                <a:round/>
                <a:headEnd/>
                <a:tailEnd/>
              </a:ln>
            </p:spPr>
            <p:txBody>
              <a:bodyPr/>
              <a:lstStyle/>
              <a:p>
                <a:endParaRPr lang="en-US"/>
              </a:p>
            </p:txBody>
          </p:sp>
          <p:sp>
            <p:nvSpPr>
              <p:cNvPr id="717" name="Freeform 7811"/>
              <p:cNvSpPr>
                <a:spLocks/>
              </p:cNvSpPr>
              <p:nvPr/>
            </p:nvSpPr>
            <p:spPr bwMode="auto">
              <a:xfrm>
                <a:off x="5631797" y="4115867"/>
                <a:ext cx="28575" cy="17463"/>
              </a:xfrm>
              <a:custGeom>
                <a:avLst/>
                <a:gdLst>
                  <a:gd name="T0" fmla="*/ 0 w 18"/>
                  <a:gd name="T1" fmla="*/ 0 h 11"/>
                  <a:gd name="T2" fmla="*/ 25400 w 18"/>
                  <a:gd name="T3" fmla="*/ 0 h 11"/>
                  <a:gd name="T4" fmla="*/ 14288 w 18"/>
                  <a:gd name="T5" fmla="*/ 0 h 11"/>
                  <a:gd name="T6" fmla="*/ 14288 w 18"/>
                  <a:gd name="T7" fmla="*/ 17463 h 11"/>
                  <a:gd name="T8" fmla="*/ 3175 w 18"/>
                  <a:gd name="T9" fmla="*/ 17463 h 11"/>
                  <a:gd name="T10" fmla="*/ 28575 w 18"/>
                  <a:gd name="T11" fmla="*/ 17463 h 11"/>
                  <a:gd name="T12" fmla="*/ 0 60000 65536"/>
                  <a:gd name="T13" fmla="*/ 0 60000 65536"/>
                  <a:gd name="T14" fmla="*/ 0 60000 65536"/>
                  <a:gd name="T15" fmla="*/ 0 60000 65536"/>
                  <a:gd name="T16" fmla="*/ 0 60000 65536"/>
                  <a:gd name="T17" fmla="*/ 0 60000 65536"/>
                  <a:gd name="T18" fmla="*/ 0 w 18"/>
                  <a:gd name="T19" fmla="*/ 0 h 11"/>
                  <a:gd name="T20" fmla="*/ 18 w 1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8" h="11">
                    <a:moveTo>
                      <a:pt x="0" y="0"/>
                    </a:moveTo>
                    <a:lnTo>
                      <a:pt x="16" y="0"/>
                    </a:lnTo>
                    <a:lnTo>
                      <a:pt x="9" y="0"/>
                    </a:lnTo>
                    <a:lnTo>
                      <a:pt x="9" y="11"/>
                    </a:lnTo>
                    <a:lnTo>
                      <a:pt x="2" y="11"/>
                    </a:lnTo>
                    <a:lnTo>
                      <a:pt x="18" y="11"/>
                    </a:lnTo>
                  </a:path>
                </a:pathLst>
              </a:custGeom>
              <a:noFill/>
              <a:ln w="2">
                <a:solidFill>
                  <a:srgbClr val="7F7F7F"/>
                </a:solidFill>
                <a:round/>
                <a:headEnd/>
                <a:tailEnd/>
              </a:ln>
            </p:spPr>
            <p:txBody>
              <a:bodyPr/>
              <a:lstStyle/>
              <a:p>
                <a:endParaRPr lang="en-US"/>
              </a:p>
            </p:txBody>
          </p:sp>
          <p:sp>
            <p:nvSpPr>
              <p:cNvPr id="718" name="Freeform 7812"/>
              <p:cNvSpPr>
                <a:spLocks/>
              </p:cNvSpPr>
              <p:nvPr/>
            </p:nvSpPr>
            <p:spPr bwMode="auto">
              <a:xfrm>
                <a:off x="5649259" y="4130154"/>
                <a:ext cx="26988" cy="15875"/>
              </a:xfrm>
              <a:custGeom>
                <a:avLst/>
                <a:gdLst>
                  <a:gd name="T0" fmla="*/ 0 w 17"/>
                  <a:gd name="T1" fmla="*/ 0 h 10"/>
                  <a:gd name="T2" fmla="*/ 25400 w 17"/>
                  <a:gd name="T3" fmla="*/ 0 h 10"/>
                  <a:gd name="T4" fmla="*/ 14288 w 17"/>
                  <a:gd name="T5" fmla="*/ 0 h 10"/>
                  <a:gd name="T6" fmla="*/ 14288 w 17"/>
                  <a:gd name="T7" fmla="*/ 15875 h 10"/>
                  <a:gd name="T8" fmla="*/ 3175 w 17"/>
                  <a:gd name="T9" fmla="*/ 15875 h 10"/>
                  <a:gd name="T10" fmla="*/ 26988 w 17"/>
                  <a:gd name="T11" fmla="*/ 15875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0" y="0"/>
                    </a:moveTo>
                    <a:lnTo>
                      <a:pt x="16" y="0"/>
                    </a:lnTo>
                    <a:lnTo>
                      <a:pt x="9" y="0"/>
                    </a:lnTo>
                    <a:lnTo>
                      <a:pt x="9" y="10"/>
                    </a:lnTo>
                    <a:lnTo>
                      <a:pt x="2" y="10"/>
                    </a:lnTo>
                    <a:lnTo>
                      <a:pt x="17" y="10"/>
                    </a:lnTo>
                  </a:path>
                </a:pathLst>
              </a:custGeom>
              <a:noFill/>
              <a:ln w="2">
                <a:solidFill>
                  <a:srgbClr val="7F7F7F"/>
                </a:solidFill>
                <a:round/>
                <a:headEnd/>
                <a:tailEnd/>
              </a:ln>
            </p:spPr>
            <p:txBody>
              <a:bodyPr/>
              <a:lstStyle/>
              <a:p>
                <a:endParaRPr lang="en-US"/>
              </a:p>
            </p:txBody>
          </p:sp>
          <p:sp>
            <p:nvSpPr>
              <p:cNvPr id="719" name="Freeform 7813"/>
              <p:cNvSpPr>
                <a:spLocks/>
              </p:cNvSpPr>
              <p:nvPr/>
            </p:nvSpPr>
            <p:spPr bwMode="auto">
              <a:xfrm>
                <a:off x="5663547" y="4146029"/>
                <a:ext cx="26988" cy="17463"/>
              </a:xfrm>
              <a:custGeom>
                <a:avLst/>
                <a:gdLst>
                  <a:gd name="T0" fmla="*/ 0 w 17"/>
                  <a:gd name="T1" fmla="*/ 0 h 11"/>
                  <a:gd name="T2" fmla="*/ 23813 w 17"/>
                  <a:gd name="T3" fmla="*/ 0 h 11"/>
                  <a:gd name="T4" fmla="*/ 12700 w 17"/>
                  <a:gd name="T5" fmla="*/ 0 h 11"/>
                  <a:gd name="T6" fmla="*/ 12700 w 17"/>
                  <a:gd name="T7" fmla="*/ 17463 h 11"/>
                  <a:gd name="T8" fmla="*/ 1588 w 17"/>
                  <a:gd name="T9" fmla="*/ 17463 h 11"/>
                  <a:gd name="T10" fmla="*/ 26988 w 17"/>
                  <a:gd name="T11" fmla="*/ 17463 h 11"/>
                  <a:gd name="T12" fmla="*/ 0 60000 65536"/>
                  <a:gd name="T13" fmla="*/ 0 60000 65536"/>
                  <a:gd name="T14" fmla="*/ 0 60000 65536"/>
                  <a:gd name="T15" fmla="*/ 0 60000 65536"/>
                  <a:gd name="T16" fmla="*/ 0 60000 65536"/>
                  <a:gd name="T17" fmla="*/ 0 60000 65536"/>
                  <a:gd name="T18" fmla="*/ 0 w 17"/>
                  <a:gd name="T19" fmla="*/ 0 h 11"/>
                  <a:gd name="T20" fmla="*/ 17 w 1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7" h="11">
                    <a:moveTo>
                      <a:pt x="0" y="0"/>
                    </a:moveTo>
                    <a:lnTo>
                      <a:pt x="15" y="0"/>
                    </a:lnTo>
                    <a:lnTo>
                      <a:pt x="8" y="0"/>
                    </a:lnTo>
                    <a:lnTo>
                      <a:pt x="8" y="11"/>
                    </a:lnTo>
                    <a:lnTo>
                      <a:pt x="1" y="11"/>
                    </a:lnTo>
                    <a:lnTo>
                      <a:pt x="17" y="11"/>
                    </a:lnTo>
                  </a:path>
                </a:pathLst>
              </a:custGeom>
              <a:noFill/>
              <a:ln w="2">
                <a:solidFill>
                  <a:srgbClr val="7F7F7F"/>
                </a:solidFill>
                <a:round/>
                <a:headEnd/>
                <a:tailEnd/>
              </a:ln>
            </p:spPr>
            <p:txBody>
              <a:bodyPr/>
              <a:lstStyle/>
              <a:p>
                <a:endParaRPr lang="en-US"/>
              </a:p>
            </p:txBody>
          </p:sp>
          <p:sp>
            <p:nvSpPr>
              <p:cNvPr id="720" name="Freeform 7814"/>
              <p:cNvSpPr>
                <a:spLocks/>
              </p:cNvSpPr>
              <p:nvPr/>
            </p:nvSpPr>
            <p:spPr bwMode="auto">
              <a:xfrm>
                <a:off x="5679422" y="4165079"/>
                <a:ext cx="28575" cy="17463"/>
              </a:xfrm>
              <a:custGeom>
                <a:avLst/>
                <a:gdLst>
                  <a:gd name="T0" fmla="*/ 0 w 18"/>
                  <a:gd name="T1" fmla="*/ 0 h 11"/>
                  <a:gd name="T2" fmla="*/ 25400 w 18"/>
                  <a:gd name="T3" fmla="*/ 0 h 11"/>
                  <a:gd name="T4" fmla="*/ 14288 w 18"/>
                  <a:gd name="T5" fmla="*/ 0 h 11"/>
                  <a:gd name="T6" fmla="*/ 14288 w 18"/>
                  <a:gd name="T7" fmla="*/ 17463 h 11"/>
                  <a:gd name="T8" fmla="*/ 3175 w 18"/>
                  <a:gd name="T9" fmla="*/ 17463 h 11"/>
                  <a:gd name="T10" fmla="*/ 28575 w 18"/>
                  <a:gd name="T11" fmla="*/ 17463 h 11"/>
                  <a:gd name="T12" fmla="*/ 0 60000 65536"/>
                  <a:gd name="T13" fmla="*/ 0 60000 65536"/>
                  <a:gd name="T14" fmla="*/ 0 60000 65536"/>
                  <a:gd name="T15" fmla="*/ 0 60000 65536"/>
                  <a:gd name="T16" fmla="*/ 0 60000 65536"/>
                  <a:gd name="T17" fmla="*/ 0 60000 65536"/>
                  <a:gd name="T18" fmla="*/ 0 w 18"/>
                  <a:gd name="T19" fmla="*/ 0 h 11"/>
                  <a:gd name="T20" fmla="*/ 18 w 1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8" h="11">
                    <a:moveTo>
                      <a:pt x="0" y="0"/>
                    </a:moveTo>
                    <a:lnTo>
                      <a:pt x="16" y="0"/>
                    </a:lnTo>
                    <a:lnTo>
                      <a:pt x="9" y="0"/>
                    </a:lnTo>
                    <a:lnTo>
                      <a:pt x="9" y="11"/>
                    </a:lnTo>
                    <a:lnTo>
                      <a:pt x="2" y="11"/>
                    </a:lnTo>
                    <a:lnTo>
                      <a:pt x="18" y="11"/>
                    </a:lnTo>
                  </a:path>
                </a:pathLst>
              </a:custGeom>
              <a:noFill/>
              <a:ln w="2">
                <a:solidFill>
                  <a:srgbClr val="7F7F7F"/>
                </a:solidFill>
                <a:round/>
                <a:headEnd/>
                <a:tailEnd/>
              </a:ln>
            </p:spPr>
            <p:txBody>
              <a:bodyPr/>
              <a:lstStyle/>
              <a:p>
                <a:endParaRPr lang="en-US"/>
              </a:p>
            </p:txBody>
          </p:sp>
          <p:sp>
            <p:nvSpPr>
              <p:cNvPr id="721" name="Freeform 7815"/>
              <p:cNvSpPr>
                <a:spLocks/>
              </p:cNvSpPr>
              <p:nvPr/>
            </p:nvSpPr>
            <p:spPr bwMode="auto">
              <a:xfrm>
                <a:off x="5696884" y="4179367"/>
                <a:ext cx="26988" cy="17463"/>
              </a:xfrm>
              <a:custGeom>
                <a:avLst/>
                <a:gdLst>
                  <a:gd name="T0" fmla="*/ 0 w 17"/>
                  <a:gd name="T1" fmla="*/ 0 h 11"/>
                  <a:gd name="T2" fmla="*/ 23813 w 17"/>
                  <a:gd name="T3" fmla="*/ 0 h 11"/>
                  <a:gd name="T4" fmla="*/ 12700 w 17"/>
                  <a:gd name="T5" fmla="*/ 0 h 11"/>
                  <a:gd name="T6" fmla="*/ 12700 w 17"/>
                  <a:gd name="T7" fmla="*/ 17463 h 11"/>
                  <a:gd name="T8" fmla="*/ 1588 w 17"/>
                  <a:gd name="T9" fmla="*/ 17463 h 11"/>
                  <a:gd name="T10" fmla="*/ 26988 w 17"/>
                  <a:gd name="T11" fmla="*/ 17463 h 11"/>
                  <a:gd name="T12" fmla="*/ 0 60000 65536"/>
                  <a:gd name="T13" fmla="*/ 0 60000 65536"/>
                  <a:gd name="T14" fmla="*/ 0 60000 65536"/>
                  <a:gd name="T15" fmla="*/ 0 60000 65536"/>
                  <a:gd name="T16" fmla="*/ 0 60000 65536"/>
                  <a:gd name="T17" fmla="*/ 0 60000 65536"/>
                  <a:gd name="T18" fmla="*/ 0 w 17"/>
                  <a:gd name="T19" fmla="*/ 0 h 11"/>
                  <a:gd name="T20" fmla="*/ 17 w 1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7" h="11">
                    <a:moveTo>
                      <a:pt x="0" y="0"/>
                    </a:moveTo>
                    <a:lnTo>
                      <a:pt x="15" y="0"/>
                    </a:lnTo>
                    <a:lnTo>
                      <a:pt x="8" y="0"/>
                    </a:lnTo>
                    <a:lnTo>
                      <a:pt x="8" y="11"/>
                    </a:lnTo>
                    <a:lnTo>
                      <a:pt x="1" y="11"/>
                    </a:lnTo>
                    <a:lnTo>
                      <a:pt x="17" y="11"/>
                    </a:lnTo>
                  </a:path>
                </a:pathLst>
              </a:custGeom>
              <a:noFill/>
              <a:ln w="2">
                <a:solidFill>
                  <a:srgbClr val="7F7F7F"/>
                </a:solidFill>
                <a:round/>
                <a:headEnd/>
                <a:tailEnd/>
              </a:ln>
            </p:spPr>
            <p:txBody>
              <a:bodyPr/>
              <a:lstStyle/>
              <a:p>
                <a:endParaRPr lang="en-US"/>
              </a:p>
            </p:txBody>
          </p:sp>
          <p:sp>
            <p:nvSpPr>
              <p:cNvPr id="722" name="Freeform 7816"/>
              <p:cNvSpPr>
                <a:spLocks/>
              </p:cNvSpPr>
              <p:nvPr/>
            </p:nvSpPr>
            <p:spPr bwMode="auto">
              <a:xfrm>
                <a:off x="5712759" y="4196829"/>
                <a:ext cx="28575" cy="15875"/>
              </a:xfrm>
              <a:custGeom>
                <a:avLst/>
                <a:gdLst>
                  <a:gd name="T0" fmla="*/ 0 w 18"/>
                  <a:gd name="T1" fmla="*/ 0 h 10"/>
                  <a:gd name="T2" fmla="*/ 25400 w 18"/>
                  <a:gd name="T3" fmla="*/ 0 h 10"/>
                  <a:gd name="T4" fmla="*/ 14288 w 18"/>
                  <a:gd name="T5" fmla="*/ 0 h 10"/>
                  <a:gd name="T6" fmla="*/ 14288 w 18"/>
                  <a:gd name="T7" fmla="*/ 15875 h 10"/>
                  <a:gd name="T8" fmla="*/ 3175 w 18"/>
                  <a:gd name="T9" fmla="*/ 15875 h 10"/>
                  <a:gd name="T10" fmla="*/ 28575 w 18"/>
                  <a:gd name="T11" fmla="*/ 15875 h 10"/>
                  <a:gd name="T12" fmla="*/ 0 60000 65536"/>
                  <a:gd name="T13" fmla="*/ 0 60000 65536"/>
                  <a:gd name="T14" fmla="*/ 0 60000 65536"/>
                  <a:gd name="T15" fmla="*/ 0 60000 65536"/>
                  <a:gd name="T16" fmla="*/ 0 60000 65536"/>
                  <a:gd name="T17" fmla="*/ 0 60000 65536"/>
                  <a:gd name="T18" fmla="*/ 0 w 18"/>
                  <a:gd name="T19" fmla="*/ 0 h 10"/>
                  <a:gd name="T20" fmla="*/ 18 w 1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8" h="10">
                    <a:moveTo>
                      <a:pt x="0" y="0"/>
                    </a:moveTo>
                    <a:lnTo>
                      <a:pt x="16" y="0"/>
                    </a:lnTo>
                    <a:lnTo>
                      <a:pt x="9" y="0"/>
                    </a:lnTo>
                    <a:lnTo>
                      <a:pt x="9" y="10"/>
                    </a:lnTo>
                    <a:lnTo>
                      <a:pt x="2" y="10"/>
                    </a:lnTo>
                    <a:lnTo>
                      <a:pt x="18" y="10"/>
                    </a:lnTo>
                  </a:path>
                </a:pathLst>
              </a:custGeom>
              <a:noFill/>
              <a:ln w="2">
                <a:solidFill>
                  <a:srgbClr val="7F7F7F"/>
                </a:solidFill>
                <a:round/>
                <a:headEnd/>
                <a:tailEnd/>
              </a:ln>
            </p:spPr>
            <p:txBody>
              <a:bodyPr/>
              <a:lstStyle/>
              <a:p>
                <a:endParaRPr lang="en-US"/>
              </a:p>
            </p:txBody>
          </p:sp>
          <p:sp>
            <p:nvSpPr>
              <p:cNvPr id="723" name="Freeform 7817"/>
              <p:cNvSpPr>
                <a:spLocks/>
              </p:cNvSpPr>
              <p:nvPr/>
            </p:nvSpPr>
            <p:spPr bwMode="auto">
              <a:xfrm>
                <a:off x="5730222" y="4215879"/>
                <a:ext cx="26988" cy="15875"/>
              </a:xfrm>
              <a:custGeom>
                <a:avLst/>
                <a:gdLst>
                  <a:gd name="T0" fmla="*/ 0 w 17"/>
                  <a:gd name="T1" fmla="*/ 0 h 10"/>
                  <a:gd name="T2" fmla="*/ 23813 w 17"/>
                  <a:gd name="T3" fmla="*/ 0 h 10"/>
                  <a:gd name="T4" fmla="*/ 12700 w 17"/>
                  <a:gd name="T5" fmla="*/ 0 h 10"/>
                  <a:gd name="T6" fmla="*/ 12700 w 17"/>
                  <a:gd name="T7" fmla="*/ 15875 h 10"/>
                  <a:gd name="T8" fmla="*/ 1588 w 17"/>
                  <a:gd name="T9" fmla="*/ 15875 h 10"/>
                  <a:gd name="T10" fmla="*/ 26988 w 17"/>
                  <a:gd name="T11" fmla="*/ 15875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0" y="0"/>
                    </a:moveTo>
                    <a:lnTo>
                      <a:pt x="15" y="0"/>
                    </a:lnTo>
                    <a:lnTo>
                      <a:pt x="8" y="0"/>
                    </a:lnTo>
                    <a:lnTo>
                      <a:pt x="8" y="10"/>
                    </a:lnTo>
                    <a:lnTo>
                      <a:pt x="1" y="10"/>
                    </a:lnTo>
                    <a:lnTo>
                      <a:pt x="17" y="10"/>
                    </a:lnTo>
                  </a:path>
                </a:pathLst>
              </a:custGeom>
              <a:noFill/>
              <a:ln w="2">
                <a:solidFill>
                  <a:srgbClr val="7F7F7F"/>
                </a:solidFill>
                <a:round/>
                <a:headEnd/>
                <a:tailEnd/>
              </a:ln>
            </p:spPr>
            <p:txBody>
              <a:bodyPr/>
              <a:lstStyle/>
              <a:p>
                <a:endParaRPr lang="en-US"/>
              </a:p>
            </p:txBody>
          </p:sp>
          <p:sp>
            <p:nvSpPr>
              <p:cNvPr id="724" name="Freeform 7818"/>
              <p:cNvSpPr>
                <a:spLocks/>
              </p:cNvSpPr>
              <p:nvPr/>
            </p:nvSpPr>
            <p:spPr bwMode="auto">
              <a:xfrm>
                <a:off x="5742922" y="4238104"/>
                <a:ext cx="28575" cy="15875"/>
              </a:xfrm>
              <a:custGeom>
                <a:avLst/>
                <a:gdLst>
                  <a:gd name="T0" fmla="*/ 0 w 18"/>
                  <a:gd name="T1" fmla="*/ 0 h 10"/>
                  <a:gd name="T2" fmla="*/ 25400 w 18"/>
                  <a:gd name="T3" fmla="*/ 0 h 10"/>
                  <a:gd name="T4" fmla="*/ 14288 w 18"/>
                  <a:gd name="T5" fmla="*/ 0 h 10"/>
                  <a:gd name="T6" fmla="*/ 14288 w 18"/>
                  <a:gd name="T7" fmla="*/ 15875 h 10"/>
                  <a:gd name="T8" fmla="*/ 3175 w 18"/>
                  <a:gd name="T9" fmla="*/ 15875 h 10"/>
                  <a:gd name="T10" fmla="*/ 28575 w 18"/>
                  <a:gd name="T11" fmla="*/ 15875 h 10"/>
                  <a:gd name="T12" fmla="*/ 0 60000 65536"/>
                  <a:gd name="T13" fmla="*/ 0 60000 65536"/>
                  <a:gd name="T14" fmla="*/ 0 60000 65536"/>
                  <a:gd name="T15" fmla="*/ 0 60000 65536"/>
                  <a:gd name="T16" fmla="*/ 0 60000 65536"/>
                  <a:gd name="T17" fmla="*/ 0 60000 65536"/>
                  <a:gd name="T18" fmla="*/ 0 w 18"/>
                  <a:gd name="T19" fmla="*/ 0 h 10"/>
                  <a:gd name="T20" fmla="*/ 18 w 1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8" h="10">
                    <a:moveTo>
                      <a:pt x="0" y="0"/>
                    </a:moveTo>
                    <a:lnTo>
                      <a:pt x="16" y="0"/>
                    </a:lnTo>
                    <a:lnTo>
                      <a:pt x="9" y="0"/>
                    </a:lnTo>
                    <a:lnTo>
                      <a:pt x="9" y="10"/>
                    </a:lnTo>
                    <a:lnTo>
                      <a:pt x="2" y="10"/>
                    </a:lnTo>
                    <a:lnTo>
                      <a:pt x="18" y="10"/>
                    </a:lnTo>
                  </a:path>
                </a:pathLst>
              </a:custGeom>
              <a:noFill/>
              <a:ln w="2">
                <a:solidFill>
                  <a:srgbClr val="7F7F7F"/>
                </a:solidFill>
                <a:round/>
                <a:headEnd/>
                <a:tailEnd/>
              </a:ln>
            </p:spPr>
            <p:txBody>
              <a:bodyPr/>
              <a:lstStyle/>
              <a:p>
                <a:endParaRPr lang="en-US"/>
              </a:p>
            </p:txBody>
          </p:sp>
          <p:sp>
            <p:nvSpPr>
              <p:cNvPr id="725" name="Freeform 7819"/>
              <p:cNvSpPr>
                <a:spLocks/>
              </p:cNvSpPr>
              <p:nvPr/>
            </p:nvSpPr>
            <p:spPr bwMode="auto">
              <a:xfrm>
                <a:off x="5760384" y="4253979"/>
                <a:ext cx="26988" cy="17463"/>
              </a:xfrm>
              <a:custGeom>
                <a:avLst/>
                <a:gdLst>
                  <a:gd name="T0" fmla="*/ 0 w 17"/>
                  <a:gd name="T1" fmla="*/ 0 h 11"/>
                  <a:gd name="T2" fmla="*/ 23813 w 17"/>
                  <a:gd name="T3" fmla="*/ 0 h 11"/>
                  <a:gd name="T4" fmla="*/ 14288 w 17"/>
                  <a:gd name="T5" fmla="*/ 0 h 11"/>
                  <a:gd name="T6" fmla="*/ 14288 w 17"/>
                  <a:gd name="T7" fmla="*/ 17463 h 11"/>
                  <a:gd name="T8" fmla="*/ 3175 w 17"/>
                  <a:gd name="T9" fmla="*/ 17463 h 11"/>
                  <a:gd name="T10" fmla="*/ 26988 w 17"/>
                  <a:gd name="T11" fmla="*/ 17463 h 11"/>
                  <a:gd name="T12" fmla="*/ 0 60000 65536"/>
                  <a:gd name="T13" fmla="*/ 0 60000 65536"/>
                  <a:gd name="T14" fmla="*/ 0 60000 65536"/>
                  <a:gd name="T15" fmla="*/ 0 60000 65536"/>
                  <a:gd name="T16" fmla="*/ 0 60000 65536"/>
                  <a:gd name="T17" fmla="*/ 0 60000 65536"/>
                  <a:gd name="T18" fmla="*/ 0 w 17"/>
                  <a:gd name="T19" fmla="*/ 0 h 11"/>
                  <a:gd name="T20" fmla="*/ 17 w 1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7" h="11">
                    <a:moveTo>
                      <a:pt x="0" y="0"/>
                    </a:moveTo>
                    <a:lnTo>
                      <a:pt x="15" y="0"/>
                    </a:lnTo>
                    <a:lnTo>
                      <a:pt x="9" y="0"/>
                    </a:lnTo>
                    <a:lnTo>
                      <a:pt x="9" y="11"/>
                    </a:lnTo>
                    <a:lnTo>
                      <a:pt x="2" y="11"/>
                    </a:lnTo>
                    <a:lnTo>
                      <a:pt x="17" y="11"/>
                    </a:lnTo>
                  </a:path>
                </a:pathLst>
              </a:custGeom>
              <a:noFill/>
              <a:ln w="2">
                <a:solidFill>
                  <a:srgbClr val="7F7F7F"/>
                </a:solidFill>
                <a:round/>
                <a:headEnd/>
                <a:tailEnd/>
              </a:ln>
            </p:spPr>
            <p:txBody>
              <a:bodyPr/>
              <a:lstStyle/>
              <a:p>
                <a:endParaRPr lang="en-US"/>
              </a:p>
            </p:txBody>
          </p:sp>
          <p:sp>
            <p:nvSpPr>
              <p:cNvPr id="726" name="Freeform 7820"/>
              <p:cNvSpPr>
                <a:spLocks/>
              </p:cNvSpPr>
              <p:nvPr/>
            </p:nvSpPr>
            <p:spPr bwMode="auto">
              <a:xfrm>
                <a:off x="5776259" y="4274617"/>
                <a:ext cx="28575" cy="15875"/>
              </a:xfrm>
              <a:custGeom>
                <a:avLst/>
                <a:gdLst>
                  <a:gd name="T0" fmla="*/ 0 w 18"/>
                  <a:gd name="T1" fmla="*/ 0 h 10"/>
                  <a:gd name="T2" fmla="*/ 25400 w 18"/>
                  <a:gd name="T3" fmla="*/ 0 h 10"/>
                  <a:gd name="T4" fmla="*/ 14288 w 18"/>
                  <a:gd name="T5" fmla="*/ 0 h 10"/>
                  <a:gd name="T6" fmla="*/ 14288 w 18"/>
                  <a:gd name="T7" fmla="*/ 15875 h 10"/>
                  <a:gd name="T8" fmla="*/ 3175 w 18"/>
                  <a:gd name="T9" fmla="*/ 15875 h 10"/>
                  <a:gd name="T10" fmla="*/ 28575 w 18"/>
                  <a:gd name="T11" fmla="*/ 15875 h 10"/>
                  <a:gd name="T12" fmla="*/ 0 60000 65536"/>
                  <a:gd name="T13" fmla="*/ 0 60000 65536"/>
                  <a:gd name="T14" fmla="*/ 0 60000 65536"/>
                  <a:gd name="T15" fmla="*/ 0 60000 65536"/>
                  <a:gd name="T16" fmla="*/ 0 60000 65536"/>
                  <a:gd name="T17" fmla="*/ 0 60000 65536"/>
                  <a:gd name="T18" fmla="*/ 0 w 18"/>
                  <a:gd name="T19" fmla="*/ 0 h 10"/>
                  <a:gd name="T20" fmla="*/ 18 w 1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8" h="10">
                    <a:moveTo>
                      <a:pt x="0" y="0"/>
                    </a:moveTo>
                    <a:lnTo>
                      <a:pt x="16" y="0"/>
                    </a:lnTo>
                    <a:lnTo>
                      <a:pt x="9" y="0"/>
                    </a:lnTo>
                    <a:lnTo>
                      <a:pt x="9" y="10"/>
                    </a:lnTo>
                    <a:lnTo>
                      <a:pt x="2" y="10"/>
                    </a:lnTo>
                    <a:lnTo>
                      <a:pt x="18" y="10"/>
                    </a:lnTo>
                  </a:path>
                </a:pathLst>
              </a:custGeom>
              <a:noFill/>
              <a:ln w="2">
                <a:solidFill>
                  <a:srgbClr val="7F7F7F"/>
                </a:solidFill>
                <a:round/>
                <a:headEnd/>
                <a:tailEnd/>
              </a:ln>
            </p:spPr>
            <p:txBody>
              <a:bodyPr/>
              <a:lstStyle/>
              <a:p>
                <a:endParaRPr lang="en-US"/>
              </a:p>
            </p:txBody>
          </p:sp>
          <p:sp>
            <p:nvSpPr>
              <p:cNvPr id="727" name="Freeform 7821"/>
              <p:cNvSpPr>
                <a:spLocks/>
              </p:cNvSpPr>
              <p:nvPr/>
            </p:nvSpPr>
            <p:spPr bwMode="auto">
              <a:xfrm>
                <a:off x="5793722" y="4298429"/>
                <a:ext cx="26988" cy="17463"/>
              </a:xfrm>
              <a:custGeom>
                <a:avLst/>
                <a:gdLst>
                  <a:gd name="T0" fmla="*/ 0 w 17"/>
                  <a:gd name="T1" fmla="*/ 0 h 11"/>
                  <a:gd name="T2" fmla="*/ 23813 w 17"/>
                  <a:gd name="T3" fmla="*/ 0 h 11"/>
                  <a:gd name="T4" fmla="*/ 12700 w 17"/>
                  <a:gd name="T5" fmla="*/ 0 h 11"/>
                  <a:gd name="T6" fmla="*/ 12700 w 17"/>
                  <a:gd name="T7" fmla="*/ 17463 h 11"/>
                  <a:gd name="T8" fmla="*/ 1588 w 17"/>
                  <a:gd name="T9" fmla="*/ 17463 h 11"/>
                  <a:gd name="T10" fmla="*/ 26988 w 17"/>
                  <a:gd name="T11" fmla="*/ 17463 h 11"/>
                  <a:gd name="T12" fmla="*/ 0 60000 65536"/>
                  <a:gd name="T13" fmla="*/ 0 60000 65536"/>
                  <a:gd name="T14" fmla="*/ 0 60000 65536"/>
                  <a:gd name="T15" fmla="*/ 0 60000 65536"/>
                  <a:gd name="T16" fmla="*/ 0 60000 65536"/>
                  <a:gd name="T17" fmla="*/ 0 60000 65536"/>
                  <a:gd name="T18" fmla="*/ 0 w 17"/>
                  <a:gd name="T19" fmla="*/ 0 h 11"/>
                  <a:gd name="T20" fmla="*/ 17 w 1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7" h="11">
                    <a:moveTo>
                      <a:pt x="0" y="0"/>
                    </a:moveTo>
                    <a:lnTo>
                      <a:pt x="15" y="0"/>
                    </a:lnTo>
                    <a:lnTo>
                      <a:pt x="8" y="0"/>
                    </a:lnTo>
                    <a:lnTo>
                      <a:pt x="8" y="11"/>
                    </a:lnTo>
                    <a:lnTo>
                      <a:pt x="1" y="11"/>
                    </a:lnTo>
                    <a:lnTo>
                      <a:pt x="17" y="11"/>
                    </a:lnTo>
                  </a:path>
                </a:pathLst>
              </a:custGeom>
              <a:noFill/>
              <a:ln w="2">
                <a:solidFill>
                  <a:srgbClr val="7F7F7F"/>
                </a:solidFill>
                <a:round/>
                <a:headEnd/>
                <a:tailEnd/>
              </a:ln>
            </p:spPr>
            <p:txBody>
              <a:bodyPr/>
              <a:lstStyle/>
              <a:p>
                <a:endParaRPr lang="en-US"/>
              </a:p>
            </p:txBody>
          </p:sp>
          <p:sp>
            <p:nvSpPr>
              <p:cNvPr id="728" name="Freeform 7822"/>
              <p:cNvSpPr>
                <a:spLocks/>
              </p:cNvSpPr>
              <p:nvPr/>
            </p:nvSpPr>
            <p:spPr bwMode="auto">
              <a:xfrm>
                <a:off x="5806422" y="4320654"/>
                <a:ext cx="28575" cy="17463"/>
              </a:xfrm>
              <a:custGeom>
                <a:avLst/>
                <a:gdLst>
                  <a:gd name="T0" fmla="*/ 0 w 18"/>
                  <a:gd name="T1" fmla="*/ 0 h 11"/>
                  <a:gd name="T2" fmla="*/ 25400 w 18"/>
                  <a:gd name="T3" fmla="*/ 0 h 11"/>
                  <a:gd name="T4" fmla="*/ 14288 w 18"/>
                  <a:gd name="T5" fmla="*/ 0 h 11"/>
                  <a:gd name="T6" fmla="*/ 14288 w 18"/>
                  <a:gd name="T7" fmla="*/ 17463 h 11"/>
                  <a:gd name="T8" fmla="*/ 3175 w 18"/>
                  <a:gd name="T9" fmla="*/ 17463 h 11"/>
                  <a:gd name="T10" fmla="*/ 28575 w 18"/>
                  <a:gd name="T11" fmla="*/ 17463 h 11"/>
                  <a:gd name="T12" fmla="*/ 0 60000 65536"/>
                  <a:gd name="T13" fmla="*/ 0 60000 65536"/>
                  <a:gd name="T14" fmla="*/ 0 60000 65536"/>
                  <a:gd name="T15" fmla="*/ 0 60000 65536"/>
                  <a:gd name="T16" fmla="*/ 0 60000 65536"/>
                  <a:gd name="T17" fmla="*/ 0 60000 65536"/>
                  <a:gd name="T18" fmla="*/ 0 w 18"/>
                  <a:gd name="T19" fmla="*/ 0 h 11"/>
                  <a:gd name="T20" fmla="*/ 18 w 1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8" h="11">
                    <a:moveTo>
                      <a:pt x="0" y="0"/>
                    </a:moveTo>
                    <a:lnTo>
                      <a:pt x="16" y="0"/>
                    </a:lnTo>
                    <a:lnTo>
                      <a:pt x="9" y="0"/>
                    </a:lnTo>
                    <a:lnTo>
                      <a:pt x="9" y="11"/>
                    </a:lnTo>
                    <a:lnTo>
                      <a:pt x="2" y="11"/>
                    </a:lnTo>
                    <a:lnTo>
                      <a:pt x="18" y="11"/>
                    </a:lnTo>
                  </a:path>
                </a:pathLst>
              </a:custGeom>
              <a:noFill/>
              <a:ln w="2">
                <a:solidFill>
                  <a:srgbClr val="7F7F7F"/>
                </a:solidFill>
                <a:round/>
                <a:headEnd/>
                <a:tailEnd/>
              </a:ln>
            </p:spPr>
            <p:txBody>
              <a:bodyPr/>
              <a:lstStyle/>
              <a:p>
                <a:endParaRPr lang="en-US"/>
              </a:p>
            </p:txBody>
          </p:sp>
          <p:sp>
            <p:nvSpPr>
              <p:cNvPr id="729" name="Freeform 7823"/>
              <p:cNvSpPr>
                <a:spLocks/>
              </p:cNvSpPr>
              <p:nvPr/>
            </p:nvSpPr>
            <p:spPr bwMode="auto">
              <a:xfrm>
                <a:off x="5823884" y="4342879"/>
                <a:ext cx="26988" cy="17463"/>
              </a:xfrm>
              <a:custGeom>
                <a:avLst/>
                <a:gdLst>
                  <a:gd name="T0" fmla="*/ 0 w 17"/>
                  <a:gd name="T1" fmla="*/ 0 h 11"/>
                  <a:gd name="T2" fmla="*/ 25400 w 17"/>
                  <a:gd name="T3" fmla="*/ 0 h 11"/>
                  <a:gd name="T4" fmla="*/ 14288 w 17"/>
                  <a:gd name="T5" fmla="*/ 0 h 11"/>
                  <a:gd name="T6" fmla="*/ 14288 w 17"/>
                  <a:gd name="T7" fmla="*/ 17463 h 11"/>
                  <a:gd name="T8" fmla="*/ 3175 w 17"/>
                  <a:gd name="T9" fmla="*/ 17463 h 11"/>
                  <a:gd name="T10" fmla="*/ 26988 w 17"/>
                  <a:gd name="T11" fmla="*/ 17463 h 11"/>
                  <a:gd name="T12" fmla="*/ 0 60000 65536"/>
                  <a:gd name="T13" fmla="*/ 0 60000 65536"/>
                  <a:gd name="T14" fmla="*/ 0 60000 65536"/>
                  <a:gd name="T15" fmla="*/ 0 60000 65536"/>
                  <a:gd name="T16" fmla="*/ 0 60000 65536"/>
                  <a:gd name="T17" fmla="*/ 0 60000 65536"/>
                  <a:gd name="T18" fmla="*/ 0 w 17"/>
                  <a:gd name="T19" fmla="*/ 0 h 11"/>
                  <a:gd name="T20" fmla="*/ 17 w 1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7" h="11">
                    <a:moveTo>
                      <a:pt x="0" y="0"/>
                    </a:moveTo>
                    <a:lnTo>
                      <a:pt x="16" y="0"/>
                    </a:lnTo>
                    <a:lnTo>
                      <a:pt x="9" y="0"/>
                    </a:lnTo>
                    <a:lnTo>
                      <a:pt x="9" y="11"/>
                    </a:lnTo>
                    <a:lnTo>
                      <a:pt x="2" y="11"/>
                    </a:lnTo>
                    <a:lnTo>
                      <a:pt x="17" y="11"/>
                    </a:lnTo>
                  </a:path>
                </a:pathLst>
              </a:custGeom>
              <a:noFill/>
              <a:ln w="2">
                <a:solidFill>
                  <a:srgbClr val="7F7F7F"/>
                </a:solidFill>
                <a:round/>
                <a:headEnd/>
                <a:tailEnd/>
              </a:ln>
            </p:spPr>
            <p:txBody>
              <a:bodyPr/>
              <a:lstStyle/>
              <a:p>
                <a:endParaRPr lang="en-US"/>
              </a:p>
            </p:txBody>
          </p:sp>
          <p:sp>
            <p:nvSpPr>
              <p:cNvPr id="730" name="Freeform 7824"/>
              <p:cNvSpPr>
                <a:spLocks/>
              </p:cNvSpPr>
              <p:nvPr/>
            </p:nvSpPr>
            <p:spPr bwMode="auto">
              <a:xfrm>
                <a:off x="5839759" y="4360342"/>
                <a:ext cx="28575" cy="15875"/>
              </a:xfrm>
              <a:custGeom>
                <a:avLst/>
                <a:gdLst>
                  <a:gd name="T0" fmla="*/ 0 w 18"/>
                  <a:gd name="T1" fmla="*/ 0 h 10"/>
                  <a:gd name="T2" fmla="*/ 25400 w 18"/>
                  <a:gd name="T3" fmla="*/ 0 h 10"/>
                  <a:gd name="T4" fmla="*/ 14288 w 18"/>
                  <a:gd name="T5" fmla="*/ 0 h 10"/>
                  <a:gd name="T6" fmla="*/ 14288 w 18"/>
                  <a:gd name="T7" fmla="*/ 15875 h 10"/>
                  <a:gd name="T8" fmla="*/ 3175 w 18"/>
                  <a:gd name="T9" fmla="*/ 15875 h 10"/>
                  <a:gd name="T10" fmla="*/ 28575 w 18"/>
                  <a:gd name="T11" fmla="*/ 15875 h 10"/>
                  <a:gd name="T12" fmla="*/ 0 60000 65536"/>
                  <a:gd name="T13" fmla="*/ 0 60000 65536"/>
                  <a:gd name="T14" fmla="*/ 0 60000 65536"/>
                  <a:gd name="T15" fmla="*/ 0 60000 65536"/>
                  <a:gd name="T16" fmla="*/ 0 60000 65536"/>
                  <a:gd name="T17" fmla="*/ 0 60000 65536"/>
                  <a:gd name="T18" fmla="*/ 0 w 18"/>
                  <a:gd name="T19" fmla="*/ 0 h 10"/>
                  <a:gd name="T20" fmla="*/ 18 w 1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8" h="10">
                    <a:moveTo>
                      <a:pt x="0" y="0"/>
                    </a:moveTo>
                    <a:lnTo>
                      <a:pt x="16" y="0"/>
                    </a:lnTo>
                    <a:lnTo>
                      <a:pt x="9" y="0"/>
                    </a:lnTo>
                    <a:lnTo>
                      <a:pt x="9" y="10"/>
                    </a:lnTo>
                    <a:lnTo>
                      <a:pt x="2" y="10"/>
                    </a:lnTo>
                    <a:lnTo>
                      <a:pt x="18" y="10"/>
                    </a:lnTo>
                  </a:path>
                </a:pathLst>
              </a:custGeom>
              <a:noFill/>
              <a:ln w="2">
                <a:solidFill>
                  <a:srgbClr val="7F7F7F"/>
                </a:solidFill>
                <a:round/>
                <a:headEnd/>
                <a:tailEnd/>
              </a:ln>
            </p:spPr>
            <p:txBody>
              <a:bodyPr/>
              <a:lstStyle/>
              <a:p>
                <a:endParaRPr lang="en-US"/>
              </a:p>
            </p:txBody>
          </p:sp>
          <p:sp>
            <p:nvSpPr>
              <p:cNvPr id="731" name="Freeform 7825"/>
              <p:cNvSpPr>
                <a:spLocks/>
              </p:cNvSpPr>
              <p:nvPr/>
            </p:nvSpPr>
            <p:spPr bwMode="auto">
              <a:xfrm>
                <a:off x="5857222" y="4379392"/>
                <a:ext cx="26988" cy="17463"/>
              </a:xfrm>
              <a:custGeom>
                <a:avLst/>
                <a:gdLst>
                  <a:gd name="T0" fmla="*/ 0 w 17"/>
                  <a:gd name="T1" fmla="*/ 0 h 11"/>
                  <a:gd name="T2" fmla="*/ 25400 w 17"/>
                  <a:gd name="T3" fmla="*/ 0 h 11"/>
                  <a:gd name="T4" fmla="*/ 14288 w 17"/>
                  <a:gd name="T5" fmla="*/ 0 h 11"/>
                  <a:gd name="T6" fmla="*/ 14288 w 17"/>
                  <a:gd name="T7" fmla="*/ 17463 h 11"/>
                  <a:gd name="T8" fmla="*/ 3175 w 17"/>
                  <a:gd name="T9" fmla="*/ 17463 h 11"/>
                  <a:gd name="T10" fmla="*/ 26988 w 17"/>
                  <a:gd name="T11" fmla="*/ 17463 h 11"/>
                  <a:gd name="T12" fmla="*/ 0 60000 65536"/>
                  <a:gd name="T13" fmla="*/ 0 60000 65536"/>
                  <a:gd name="T14" fmla="*/ 0 60000 65536"/>
                  <a:gd name="T15" fmla="*/ 0 60000 65536"/>
                  <a:gd name="T16" fmla="*/ 0 60000 65536"/>
                  <a:gd name="T17" fmla="*/ 0 60000 65536"/>
                  <a:gd name="T18" fmla="*/ 0 w 17"/>
                  <a:gd name="T19" fmla="*/ 0 h 11"/>
                  <a:gd name="T20" fmla="*/ 17 w 1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7" h="11">
                    <a:moveTo>
                      <a:pt x="0" y="0"/>
                    </a:moveTo>
                    <a:lnTo>
                      <a:pt x="16" y="0"/>
                    </a:lnTo>
                    <a:lnTo>
                      <a:pt x="9" y="0"/>
                    </a:lnTo>
                    <a:lnTo>
                      <a:pt x="9" y="11"/>
                    </a:lnTo>
                    <a:lnTo>
                      <a:pt x="2" y="11"/>
                    </a:lnTo>
                    <a:lnTo>
                      <a:pt x="17" y="11"/>
                    </a:lnTo>
                  </a:path>
                </a:pathLst>
              </a:custGeom>
              <a:noFill/>
              <a:ln w="2">
                <a:solidFill>
                  <a:srgbClr val="7F7F7F"/>
                </a:solidFill>
                <a:round/>
                <a:headEnd/>
                <a:tailEnd/>
              </a:ln>
            </p:spPr>
            <p:txBody>
              <a:bodyPr/>
              <a:lstStyle/>
              <a:p>
                <a:endParaRPr lang="en-US"/>
              </a:p>
            </p:txBody>
          </p:sp>
          <p:sp>
            <p:nvSpPr>
              <p:cNvPr id="732" name="Freeform 7826"/>
              <p:cNvSpPr>
                <a:spLocks/>
              </p:cNvSpPr>
              <p:nvPr/>
            </p:nvSpPr>
            <p:spPr bwMode="auto">
              <a:xfrm>
                <a:off x="5871509" y="4404792"/>
                <a:ext cx="26988" cy="15875"/>
              </a:xfrm>
              <a:custGeom>
                <a:avLst/>
                <a:gdLst>
                  <a:gd name="T0" fmla="*/ 0 w 17"/>
                  <a:gd name="T1" fmla="*/ 0 h 10"/>
                  <a:gd name="T2" fmla="*/ 23813 w 17"/>
                  <a:gd name="T3" fmla="*/ 0 h 10"/>
                  <a:gd name="T4" fmla="*/ 12700 w 17"/>
                  <a:gd name="T5" fmla="*/ 0 h 10"/>
                  <a:gd name="T6" fmla="*/ 12700 w 17"/>
                  <a:gd name="T7" fmla="*/ 15875 h 10"/>
                  <a:gd name="T8" fmla="*/ 1588 w 17"/>
                  <a:gd name="T9" fmla="*/ 15875 h 10"/>
                  <a:gd name="T10" fmla="*/ 26988 w 17"/>
                  <a:gd name="T11" fmla="*/ 15875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0" y="0"/>
                    </a:moveTo>
                    <a:lnTo>
                      <a:pt x="15" y="0"/>
                    </a:lnTo>
                    <a:lnTo>
                      <a:pt x="8" y="0"/>
                    </a:lnTo>
                    <a:lnTo>
                      <a:pt x="8" y="10"/>
                    </a:lnTo>
                    <a:lnTo>
                      <a:pt x="1" y="10"/>
                    </a:lnTo>
                    <a:lnTo>
                      <a:pt x="17" y="10"/>
                    </a:lnTo>
                  </a:path>
                </a:pathLst>
              </a:custGeom>
              <a:noFill/>
              <a:ln w="2">
                <a:solidFill>
                  <a:srgbClr val="7F7F7F"/>
                </a:solidFill>
                <a:round/>
                <a:headEnd/>
                <a:tailEnd/>
              </a:ln>
            </p:spPr>
            <p:txBody>
              <a:bodyPr/>
              <a:lstStyle/>
              <a:p>
                <a:endParaRPr lang="en-US"/>
              </a:p>
            </p:txBody>
          </p:sp>
          <p:sp>
            <p:nvSpPr>
              <p:cNvPr id="733" name="Freeform 7827"/>
              <p:cNvSpPr>
                <a:spLocks/>
              </p:cNvSpPr>
              <p:nvPr/>
            </p:nvSpPr>
            <p:spPr bwMode="auto">
              <a:xfrm>
                <a:off x="5887384" y="4431779"/>
                <a:ext cx="28575" cy="17463"/>
              </a:xfrm>
              <a:custGeom>
                <a:avLst/>
                <a:gdLst>
                  <a:gd name="T0" fmla="*/ 0 w 18"/>
                  <a:gd name="T1" fmla="*/ 0 h 11"/>
                  <a:gd name="T2" fmla="*/ 25400 w 18"/>
                  <a:gd name="T3" fmla="*/ 0 h 11"/>
                  <a:gd name="T4" fmla="*/ 14288 w 18"/>
                  <a:gd name="T5" fmla="*/ 0 h 11"/>
                  <a:gd name="T6" fmla="*/ 14288 w 18"/>
                  <a:gd name="T7" fmla="*/ 17463 h 11"/>
                  <a:gd name="T8" fmla="*/ 3175 w 18"/>
                  <a:gd name="T9" fmla="*/ 17463 h 11"/>
                  <a:gd name="T10" fmla="*/ 28575 w 18"/>
                  <a:gd name="T11" fmla="*/ 17463 h 11"/>
                  <a:gd name="T12" fmla="*/ 0 60000 65536"/>
                  <a:gd name="T13" fmla="*/ 0 60000 65536"/>
                  <a:gd name="T14" fmla="*/ 0 60000 65536"/>
                  <a:gd name="T15" fmla="*/ 0 60000 65536"/>
                  <a:gd name="T16" fmla="*/ 0 60000 65536"/>
                  <a:gd name="T17" fmla="*/ 0 60000 65536"/>
                  <a:gd name="T18" fmla="*/ 0 w 18"/>
                  <a:gd name="T19" fmla="*/ 0 h 11"/>
                  <a:gd name="T20" fmla="*/ 18 w 1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8" h="11">
                    <a:moveTo>
                      <a:pt x="0" y="0"/>
                    </a:moveTo>
                    <a:lnTo>
                      <a:pt x="16" y="0"/>
                    </a:lnTo>
                    <a:lnTo>
                      <a:pt x="9" y="0"/>
                    </a:lnTo>
                    <a:lnTo>
                      <a:pt x="9" y="11"/>
                    </a:lnTo>
                    <a:lnTo>
                      <a:pt x="2" y="11"/>
                    </a:lnTo>
                    <a:lnTo>
                      <a:pt x="18" y="11"/>
                    </a:lnTo>
                  </a:path>
                </a:pathLst>
              </a:custGeom>
              <a:noFill/>
              <a:ln w="2">
                <a:solidFill>
                  <a:srgbClr val="7F7F7F"/>
                </a:solidFill>
                <a:round/>
                <a:headEnd/>
                <a:tailEnd/>
              </a:ln>
            </p:spPr>
            <p:txBody>
              <a:bodyPr/>
              <a:lstStyle/>
              <a:p>
                <a:endParaRPr lang="en-US"/>
              </a:p>
            </p:txBody>
          </p:sp>
          <p:sp>
            <p:nvSpPr>
              <p:cNvPr id="734" name="Freeform 7828"/>
              <p:cNvSpPr>
                <a:spLocks/>
              </p:cNvSpPr>
              <p:nvPr/>
            </p:nvSpPr>
            <p:spPr bwMode="auto">
              <a:xfrm>
                <a:off x="5904847" y="4457179"/>
                <a:ext cx="26988" cy="17463"/>
              </a:xfrm>
              <a:custGeom>
                <a:avLst/>
                <a:gdLst>
                  <a:gd name="T0" fmla="*/ 0 w 17"/>
                  <a:gd name="T1" fmla="*/ 0 h 11"/>
                  <a:gd name="T2" fmla="*/ 23813 w 17"/>
                  <a:gd name="T3" fmla="*/ 0 h 11"/>
                  <a:gd name="T4" fmla="*/ 12700 w 17"/>
                  <a:gd name="T5" fmla="*/ 0 h 11"/>
                  <a:gd name="T6" fmla="*/ 12700 w 17"/>
                  <a:gd name="T7" fmla="*/ 17463 h 11"/>
                  <a:gd name="T8" fmla="*/ 1588 w 17"/>
                  <a:gd name="T9" fmla="*/ 17463 h 11"/>
                  <a:gd name="T10" fmla="*/ 26988 w 17"/>
                  <a:gd name="T11" fmla="*/ 17463 h 11"/>
                  <a:gd name="T12" fmla="*/ 0 60000 65536"/>
                  <a:gd name="T13" fmla="*/ 0 60000 65536"/>
                  <a:gd name="T14" fmla="*/ 0 60000 65536"/>
                  <a:gd name="T15" fmla="*/ 0 60000 65536"/>
                  <a:gd name="T16" fmla="*/ 0 60000 65536"/>
                  <a:gd name="T17" fmla="*/ 0 60000 65536"/>
                  <a:gd name="T18" fmla="*/ 0 w 17"/>
                  <a:gd name="T19" fmla="*/ 0 h 11"/>
                  <a:gd name="T20" fmla="*/ 17 w 1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7" h="11">
                    <a:moveTo>
                      <a:pt x="0" y="0"/>
                    </a:moveTo>
                    <a:lnTo>
                      <a:pt x="15" y="0"/>
                    </a:lnTo>
                    <a:lnTo>
                      <a:pt x="8" y="0"/>
                    </a:lnTo>
                    <a:lnTo>
                      <a:pt x="8" y="11"/>
                    </a:lnTo>
                    <a:lnTo>
                      <a:pt x="1" y="11"/>
                    </a:lnTo>
                    <a:lnTo>
                      <a:pt x="17" y="11"/>
                    </a:lnTo>
                  </a:path>
                </a:pathLst>
              </a:custGeom>
              <a:noFill/>
              <a:ln w="2">
                <a:solidFill>
                  <a:srgbClr val="7F7F7F"/>
                </a:solidFill>
                <a:round/>
                <a:headEnd/>
                <a:tailEnd/>
              </a:ln>
            </p:spPr>
            <p:txBody>
              <a:bodyPr/>
              <a:lstStyle/>
              <a:p>
                <a:endParaRPr lang="en-US"/>
              </a:p>
            </p:txBody>
          </p:sp>
          <p:sp>
            <p:nvSpPr>
              <p:cNvPr id="735" name="Freeform 7829"/>
              <p:cNvSpPr>
                <a:spLocks/>
              </p:cNvSpPr>
              <p:nvPr/>
            </p:nvSpPr>
            <p:spPr bwMode="auto">
              <a:xfrm>
                <a:off x="5920722" y="4485754"/>
                <a:ext cx="28575" cy="15875"/>
              </a:xfrm>
              <a:custGeom>
                <a:avLst/>
                <a:gdLst>
                  <a:gd name="T0" fmla="*/ 0 w 18"/>
                  <a:gd name="T1" fmla="*/ 0 h 10"/>
                  <a:gd name="T2" fmla="*/ 25400 w 18"/>
                  <a:gd name="T3" fmla="*/ 0 h 10"/>
                  <a:gd name="T4" fmla="*/ 14288 w 18"/>
                  <a:gd name="T5" fmla="*/ 0 h 10"/>
                  <a:gd name="T6" fmla="*/ 14288 w 18"/>
                  <a:gd name="T7" fmla="*/ 15875 h 10"/>
                  <a:gd name="T8" fmla="*/ 3175 w 18"/>
                  <a:gd name="T9" fmla="*/ 15875 h 10"/>
                  <a:gd name="T10" fmla="*/ 28575 w 18"/>
                  <a:gd name="T11" fmla="*/ 15875 h 10"/>
                  <a:gd name="T12" fmla="*/ 0 60000 65536"/>
                  <a:gd name="T13" fmla="*/ 0 60000 65536"/>
                  <a:gd name="T14" fmla="*/ 0 60000 65536"/>
                  <a:gd name="T15" fmla="*/ 0 60000 65536"/>
                  <a:gd name="T16" fmla="*/ 0 60000 65536"/>
                  <a:gd name="T17" fmla="*/ 0 60000 65536"/>
                  <a:gd name="T18" fmla="*/ 0 w 18"/>
                  <a:gd name="T19" fmla="*/ 0 h 10"/>
                  <a:gd name="T20" fmla="*/ 18 w 1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8" h="10">
                    <a:moveTo>
                      <a:pt x="0" y="0"/>
                    </a:moveTo>
                    <a:lnTo>
                      <a:pt x="16" y="0"/>
                    </a:lnTo>
                    <a:lnTo>
                      <a:pt x="9" y="0"/>
                    </a:lnTo>
                    <a:lnTo>
                      <a:pt x="9" y="10"/>
                    </a:lnTo>
                    <a:lnTo>
                      <a:pt x="2" y="10"/>
                    </a:lnTo>
                    <a:lnTo>
                      <a:pt x="18" y="10"/>
                    </a:lnTo>
                  </a:path>
                </a:pathLst>
              </a:custGeom>
              <a:noFill/>
              <a:ln w="2">
                <a:solidFill>
                  <a:srgbClr val="7F7F7F"/>
                </a:solidFill>
                <a:round/>
                <a:headEnd/>
                <a:tailEnd/>
              </a:ln>
            </p:spPr>
            <p:txBody>
              <a:bodyPr/>
              <a:lstStyle/>
              <a:p>
                <a:endParaRPr lang="en-US"/>
              </a:p>
            </p:txBody>
          </p:sp>
          <p:sp>
            <p:nvSpPr>
              <p:cNvPr id="736" name="Freeform 7830"/>
              <p:cNvSpPr>
                <a:spLocks/>
              </p:cNvSpPr>
              <p:nvPr/>
            </p:nvSpPr>
            <p:spPr bwMode="auto">
              <a:xfrm>
                <a:off x="5938184" y="4507979"/>
                <a:ext cx="26988" cy="15875"/>
              </a:xfrm>
              <a:custGeom>
                <a:avLst/>
                <a:gdLst>
                  <a:gd name="T0" fmla="*/ 0 w 17"/>
                  <a:gd name="T1" fmla="*/ 0 h 10"/>
                  <a:gd name="T2" fmla="*/ 23813 w 17"/>
                  <a:gd name="T3" fmla="*/ 0 h 10"/>
                  <a:gd name="T4" fmla="*/ 12700 w 17"/>
                  <a:gd name="T5" fmla="*/ 0 h 10"/>
                  <a:gd name="T6" fmla="*/ 12700 w 17"/>
                  <a:gd name="T7" fmla="*/ 15875 h 10"/>
                  <a:gd name="T8" fmla="*/ 1588 w 17"/>
                  <a:gd name="T9" fmla="*/ 15875 h 10"/>
                  <a:gd name="T10" fmla="*/ 26988 w 17"/>
                  <a:gd name="T11" fmla="*/ 15875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0" y="0"/>
                    </a:moveTo>
                    <a:lnTo>
                      <a:pt x="15" y="0"/>
                    </a:lnTo>
                    <a:lnTo>
                      <a:pt x="8" y="0"/>
                    </a:lnTo>
                    <a:lnTo>
                      <a:pt x="8" y="10"/>
                    </a:lnTo>
                    <a:lnTo>
                      <a:pt x="1" y="10"/>
                    </a:lnTo>
                    <a:lnTo>
                      <a:pt x="17" y="10"/>
                    </a:lnTo>
                  </a:path>
                </a:pathLst>
              </a:custGeom>
              <a:noFill/>
              <a:ln w="2">
                <a:solidFill>
                  <a:srgbClr val="7F7F7F"/>
                </a:solidFill>
                <a:round/>
                <a:headEnd/>
                <a:tailEnd/>
              </a:ln>
            </p:spPr>
            <p:txBody>
              <a:bodyPr/>
              <a:lstStyle/>
              <a:p>
                <a:endParaRPr lang="en-US"/>
              </a:p>
            </p:txBody>
          </p:sp>
          <p:sp>
            <p:nvSpPr>
              <p:cNvPr id="737" name="Freeform 7831"/>
              <p:cNvSpPr>
                <a:spLocks/>
              </p:cNvSpPr>
              <p:nvPr/>
            </p:nvSpPr>
            <p:spPr bwMode="auto">
              <a:xfrm>
                <a:off x="5950884" y="4530204"/>
                <a:ext cx="28575" cy="15875"/>
              </a:xfrm>
              <a:custGeom>
                <a:avLst/>
                <a:gdLst>
                  <a:gd name="T0" fmla="*/ 0 w 18"/>
                  <a:gd name="T1" fmla="*/ 0 h 10"/>
                  <a:gd name="T2" fmla="*/ 25400 w 18"/>
                  <a:gd name="T3" fmla="*/ 0 h 10"/>
                  <a:gd name="T4" fmla="*/ 14288 w 18"/>
                  <a:gd name="T5" fmla="*/ 0 h 10"/>
                  <a:gd name="T6" fmla="*/ 14288 w 18"/>
                  <a:gd name="T7" fmla="*/ 15875 h 10"/>
                  <a:gd name="T8" fmla="*/ 3175 w 18"/>
                  <a:gd name="T9" fmla="*/ 15875 h 10"/>
                  <a:gd name="T10" fmla="*/ 28575 w 18"/>
                  <a:gd name="T11" fmla="*/ 15875 h 10"/>
                  <a:gd name="T12" fmla="*/ 0 60000 65536"/>
                  <a:gd name="T13" fmla="*/ 0 60000 65536"/>
                  <a:gd name="T14" fmla="*/ 0 60000 65536"/>
                  <a:gd name="T15" fmla="*/ 0 60000 65536"/>
                  <a:gd name="T16" fmla="*/ 0 60000 65536"/>
                  <a:gd name="T17" fmla="*/ 0 60000 65536"/>
                  <a:gd name="T18" fmla="*/ 0 w 18"/>
                  <a:gd name="T19" fmla="*/ 0 h 10"/>
                  <a:gd name="T20" fmla="*/ 18 w 1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8" h="10">
                    <a:moveTo>
                      <a:pt x="0" y="0"/>
                    </a:moveTo>
                    <a:lnTo>
                      <a:pt x="16" y="0"/>
                    </a:lnTo>
                    <a:lnTo>
                      <a:pt x="9" y="0"/>
                    </a:lnTo>
                    <a:lnTo>
                      <a:pt x="9" y="10"/>
                    </a:lnTo>
                    <a:lnTo>
                      <a:pt x="2" y="10"/>
                    </a:lnTo>
                    <a:lnTo>
                      <a:pt x="18" y="10"/>
                    </a:lnTo>
                  </a:path>
                </a:pathLst>
              </a:custGeom>
              <a:noFill/>
              <a:ln w="2">
                <a:solidFill>
                  <a:srgbClr val="7F7F7F"/>
                </a:solidFill>
                <a:round/>
                <a:headEnd/>
                <a:tailEnd/>
              </a:ln>
            </p:spPr>
            <p:txBody>
              <a:bodyPr/>
              <a:lstStyle/>
              <a:p>
                <a:endParaRPr lang="en-US"/>
              </a:p>
            </p:txBody>
          </p:sp>
          <p:sp>
            <p:nvSpPr>
              <p:cNvPr id="738" name="Freeform 7832"/>
              <p:cNvSpPr>
                <a:spLocks/>
              </p:cNvSpPr>
              <p:nvPr/>
            </p:nvSpPr>
            <p:spPr bwMode="auto">
              <a:xfrm>
                <a:off x="5968347" y="4557192"/>
                <a:ext cx="26988" cy="17463"/>
              </a:xfrm>
              <a:custGeom>
                <a:avLst/>
                <a:gdLst>
                  <a:gd name="T0" fmla="*/ 0 w 17"/>
                  <a:gd name="T1" fmla="*/ 0 h 11"/>
                  <a:gd name="T2" fmla="*/ 23813 w 17"/>
                  <a:gd name="T3" fmla="*/ 0 h 11"/>
                  <a:gd name="T4" fmla="*/ 12700 w 17"/>
                  <a:gd name="T5" fmla="*/ 0 h 11"/>
                  <a:gd name="T6" fmla="*/ 12700 w 17"/>
                  <a:gd name="T7" fmla="*/ 17463 h 11"/>
                  <a:gd name="T8" fmla="*/ 1588 w 17"/>
                  <a:gd name="T9" fmla="*/ 17463 h 11"/>
                  <a:gd name="T10" fmla="*/ 26988 w 17"/>
                  <a:gd name="T11" fmla="*/ 17463 h 11"/>
                  <a:gd name="T12" fmla="*/ 0 60000 65536"/>
                  <a:gd name="T13" fmla="*/ 0 60000 65536"/>
                  <a:gd name="T14" fmla="*/ 0 60000 65536"/>
                  <a:gd name="T15" fmla="*/ 0 60000 65536"/>
                  <a:gd name="T16" fmla="*/ 0 60000 65536"/>
                  <a:gd name="T17" fmla="*/ 0 60000 65536"/>
                  <a:gd name="T18" fmla="*/ 0 w 17"/>
                  <a:gd name="T19" fmla="*/ 0 h 11"/>
                  <a:gd name="T20" fmla="*/ 17 w 1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7" h="11">
                    <a:moveTo>
                      <a:pt x="0" y="0"/>
                    </a:moveTo>
                    <a:lnTo>
                      <a:pt x="15" y="0"/>
                    </a:lnTo>
                    <a:lnTo>
                      <a:pt x="8" y="0"/>
                    </a:lnTo>
                    <a:lnTo>
                      <a:pt x="8" y="11"/>
                    </a:lnTo>
                    <a:lnTo>
                      <a:pt x="1" y="11"/>
                    </a:lnTo>
                    <a:lnTo>
                      <a:pt x="17" y="11"/>
                    </a:lnTo>
                  </a:path>
                </a:pathLst>
              </a:custGeom>
              <a:noFill/>
              <a:ln w="2">
                <a:solidFill>
                  <a:srgbClr val="7F7F7F"/>
                </a:solidFill>
                <a:round/>
                <a:headEnd/>
                <a:tailEnd/>
              </a:ln>
            </p:spPr>
            <p:txBody>
              <a:bodyPr/>
              <a:lstStyle/>
              <a:p>
                <a:endParaRPr lang="en-US"/>
              </a:p>
            </p:txBody>
          </p:sp>
          <p:sp>
            <p:nvSpPr>
              <p:cNvPr id="739" name="Freeform 7833"/>
              <p:cNvSpPr>
                <a:spLocks/>
              </p:cNvSpPr>
              <p:nvPr/>
            </p:nvSpPr>
            <p:spPr bwMode="auto">
              <a:xfrm>
                <a:off x="5984222" y="4585767"/>
                <a:ext cx="28575" cy="15875"/>
              </a:xfrm>
              <a:custGeom>
                <a:avLst/>
                <a:gdLst>
                  <a:gd name="T0" fmla="*/ 0 w 18"/>
                  <a:gd name="T1" fmla="*/ 0 h 10"/>
                  <a:gd name="T2" fmla="*/ 25400 w 18"/>
                  <a:gd name="T3" fmla="*/ 0 h 10"/>
                  <a:gd name="T4" fmla="*/ 14288 w 18"/>
                  <a:gd name="T5" fmla="*/ 0 h 10"/>
                  <a:gd name="T6" fmla="*/ 14288 w 18"/>
                  <a:gd name="T7" fmla="*/ 15875 h 10"/>
                  <a:gd name="T8" fmla="*/ 3175 w 18"/>
                  <a:gd name="T9" fmla="*/ 15875 h 10"/>
                  <a:gd name="T10" fmla="*/ 28575 w 18"/>
                  <a:gd name="T11" fmla="*/ 15875 h 10"/>
                  <a:gd name="T12" fmla="*/ 0 60000 65536"/>
                  <a:gd name="T13" fmla="*/ 0 60000 65536"/>
                  <a:gd name="T14" fmla="*/ 0 60000 65536"/>
                  <a:gd name="T15" fmla="*/ 0 60000 65536"/>
                  <a:gd name="T16" fmla="*/ 0 60000 65536"/>
                  <a:gd name="T17" fmla="*/ 0 60000 65536"/>
                  <a:gd name="T18" fmla="*/ 0 w 18"/>
                  <a:gd name="T19" fmla="*/ 0 h 10"/>
                  <a:gd name="T20" fmla="*/ 18 w 1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8" h="10">
                    <a:moveTo>
                      <a:pt x="0" y="0"/>
                    </a:moveTo>
                    <a:lnTo>
                      <a:pt x="16" y="0"/>
                    </a:lnTo>
                    <a:lnTo>
                      <a:pt x="9" y="0"/>
                    </a:lnTo>
                    <a:lnTo>
                      <a:pt x="9" y="10"/>
                    </a:lnTo>
                    <a:lnTo>
                      <a:pt x="2" y="10"/>
                    </a:lnTo>
                    <a:lnTo>
                      <a:pt x="18" y="10"/>
                    </a:lnTo>
                  </a:path>
                </a:pathLst>
              </a:custGeom>
              <a:noFill/>
              <a:ln w="2">
                <a:solidFill>
                  <a:srgbClr val="7F7F7F"/>
                </a:solidFill>
                <a:round/>
                <a:headEnd/>
                <a:tailEnd/>
              </a:ln>
            </p:spPr>
            <p:txBody>
              <a:bodyPr/>
              <a:lstStyle/>
              <a:p>
                <a:endParaRPr lang="en-US"/>
              </a:p>
            </p:txBody>
          </p:sp>
          <p:sp>
            <p:nvSpPr>
              <p:cNvPr id="740" name="Freeform 7834"/>
              <p:cNvSpPr>
                <a:spLocks/>
              </p:cNvSpPr>
              <p:nvPr/>
            </p:nvSpPr>
            <p:spPr bwMode="auto">
              <a:xfrm>
                <a:off x="6001684" y="4612754"/>
                <a:ext cx="26988" cy="17463"/>
              </a:xfrm>
              <a:custGeom>
                <a:avLst/>
                <a:gdLst>
                  <a:gd name="T0" fmla="*/ 0 w 17"/>
                  <a:gd name="T1" fmla="*/ 0 h 11"/>
                  <a:gd name="T2" fmla="*/ 23813 w 17"/>
                  <a:gd name="T3" fmla="*/ 0 h 11"/>
                  <a:gd name="T4" fmla="*/ 12700 w 17"/>
                  <a:gd name="T5" fmla="*/ 0 h 11"/>
                  <a:gd name="T6" fmla="*/ 12700 w 17"/>
                  <a:gd name="T7" fmla="*/ 17463 h 11"/>
                  <a:gd name="T8" fmla="*/ 1588 w 17"/>
                  <a:gd name="T9" fmla="*/ 17463 h 11"/>
                  <a:gd name="T10" fmla="*/ 26988 w 17"/>
                  <a:gd name="T11" fmla="*/ 17463 h 11"/>
                  <a:gd name="T12" fmla="*/ 0 60000 65536"/>
                  <a:gd name="T13" fmla="*/ 0 60000 65536"/>
                  <a:gd name="T14" fmla="*/ 0 60000 65536"/>
                  <a:gd name="T15" fmla="*/ 0 60000 65536"/>
                  <a:gd name="T16" fmla="*/ 0 60000 65536"/>
                  <a:gd name="T17" fmla="*/ 0 60000 65536"/>
                  <a:gd name="T18" fmla="*/ 0 w 17"/>
                  <a:gd name="T19" fmla="*/ 0 h 11"/>
                  <a:gd name="T20" fmla="*/ 17 w 1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7" h="11">
                    <a:moveTo>
                      <a:pt x="0" y="0"/>
                    </a:moveTo>
                    <a:lnTo>
                      <a:pt x="15" y="0"/>
                    </a:lnTo>
                    <a:lnTo>
                      <a:pt x="8" y="0"/>
                    </a:lnTo>
                    <a:lnTo>
                      <a:pt x="8" y="11"/>
                    </a:lnTo>
                    <a:lnTo>
                      <a:pt x="1" y="11"/>
                    </a:lnTo>
                    <a:lnTo>
                      <a:pt x="17" y="11"/>
                    </a:lnTo>
                  </a:path>
                </a:pathLst>
              </a:custGeom>
              <a:noFill/>
              <a:ln w="2">
                <a:solidFill>
                  <a:srgbClr val="7F7F7F"/>
                </a:solidFill>
                <a:round/>
                <a:headEnd/>
                <a:tailEnd/>
              </a:ln>
            </p:spPr>
            <p:txBody>
              <a:bodyPr/>
              <a:lstStyle/>
              <a:p>
                <a:endParaRPr lang="en-US"/>
              </a:p>
            </p:txBody>
          </p:sp>
          <p:sp>
            <p:nvSpPr>
              <p:cNvPr id="741" name="Freeform 7835"/>
              <p:cNvSpPr>
                <a:spLocks/>
              </p:cNvSpPr>
              <p:nvPr/>
            </p:nvSpPr>
            <p:spPr bwMode="auto">
              <a:xfrm>
                <a:off x="6014384" y="4631804"/>
                <a:ext cx="28575" cy="17463"/>
              </a:xfrm>
              <a:custGeom>
                <a:avLst/>
                <a:gdLst>
                  <a:gd name="T0" fmla="*/ 0 w 18"/>
                  <a:gd name="T1" fmla="*/ 0 h 11"/>
                  <a:gd name="T2" fmla="*/ 25400 w 18"/>
                  <a:gd name="T3" fmla="*/ 0 h 11"/>
                  <a:gd name="T4" fmla="*/ 14288 w 18"/>
                  <a:gd name="T5" fmla="*/ 0 h 11"/>
                  <a:gd name="T6" fmla="*/ 14288 w 18"/>
                  <a:gd name="T7" fmla="*/ 17463 h 11"/>
                  <a:gd name="T8" fmla="*/ 3175 w 18"/>
                  <a:gd name="T9" fmla="*/ 17463 h 11"/>
                  <a:gd name="T10" fmla="*/ 28575 w 18"/>
                  <a:gd name="T11" fmla="*/ 17463 h 11"/>
                  <a:gd name="T12" fmla="*/ 0 60000 65536"/>
                  <a:gd name="T13" fmla="*/ 0 60000 65536"/>
                  <a:gd name="T14" fmla="*/ 0 60000 65536"/>
                  <a:gd name="T15" fmla="*/ 0 60000 65536"/>
                  <a:gd name="T16" fmla="*/ 0 60000 65536"/>
                  <a:gd name="T17" fmla="*/ 0 60000 65536"/>
                  <a:gd name="T18" fmla="*/ 0 w 18"/>
                  <a:gd name="T19" fmla="*/ 0 h 11"/>
                  <a:gd name="T20" fmla="*/ 18 w 1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8" h="11">
                    <a:moveTo>
                      <a:pt x="0" y="0"/>
                    </a:moveTo>
                    <a:lnTo>
                      <a:pt x="16" y="0"/>
                    </a:lnTo>
                    <a:lnTo>
                      <a:pt x="9" y="0"/>
                    </a:lnTo>
                    <a:lnTo>
                      <a:pt x="9" y="11"/>
                    </a:lnTo>
                    <a:lnTo>
                      <a:pt x="2" y="11"/>
                    </a:lnTo>
                    <a:lnTo>
                      <a:pt x="18" y="11"/>
                    </a:lnTo>
                  </a:path>
                </a:pathLst>
              </a:custGeom>
              <a:noFill/>
              <a:ln w="2">
                <a:solidFill>
                  <a:srgbClr val="7F7F7F"/>
                </a:solidFill>
                <a:round/>
                <a:headEnd/>
                <a:tailEnd/>
              </a:ln>
            </p:spPr>
            <p:txBody>
              <a:bodyPr/>
              <a:lstStyle/>
              <a:p>
                <a:endParaRPr lang="en-US"/>
              </a:p>
            </p:txBody>
          </p:sp>
          <p:sp>
            <p:nvSpPr>
              <p:cNvPr id="742" name="Freeform 7836"/>
              <p:cNvSpPr>
                <a:spLocks/>
              </p:cNvSpPr>
              <p:nvPr/>
            </p:nvSpPr>
            <p:spPr bwMode="auto">
              <a:xfrm>
                <a:off x="6031847" y="4660379"/>
                <a:ext cx="26988" cy="15875"/>
              </a:xfrm>
              <a:custGeom>
                <a:avLst/>
                <a:gdLst>
                  <a:gd name="T0" fmla="*/ 0 w 17"/>
                  <a:gd name="T1" fmla="*/ 0 h 10"/>
                  <a:gd name="T2" fmla="*/ 25400 w 17"/>
                  <a:gd name="T3" fmla="*/ 0 h 10"/>
                  <a:gd name="T4" fmla="*/ 14288 w 17"/>
                  <a:gd name="T5" fmla="*/ 0 h 10"/>
                  <a:gd name="T6" fmla="*/ 14288 w 17"/>
                  <a:gd name="T7" fmla="*/ 15875 h 10"/>
                  <a:gd name="T8" fmla="*/ 3175 w 17"/>
                  <a:gd name="T9" fmla="*/ 15875 h 10"/>
                  <a:gd name="T10" fmla="*/ 26988 w 17"/>
                  <a:gd name="T11" fmla="*/ 15875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0" y="0"/>
                    </a:moveTo>
                    <a:lnTo>
                      <a:pt x="16" y="0"/>
                    </a:lnTo>
                    <a:lnTo>
                      <a:pt x="9" y="0"/>
                    </a:lnTo>
                    <a:lnTo>
                      <a:pt x="9" y="10"/>
                    </a:lnTo>
                    <a:lnTo>
                      <a:pt x="2" y="10"/>
                    </a:lnTo>
                    <a:lnTo>
                      <a:pt x="17" y="10"/>
                    </a:lnTo>
                  </a:path>
                </a:pathLst>
              </a:custGeom>
              <a:noFill/>
              <a:ln w="2">
                <a:solidFill>
                  <a:srgbClr val="7F7F7F"/>
                </a:solidFill>
                <a:round/>
                <a:headEnd/>
                <a:tailEnd/>
              </a:ln>
            </p:spPr>
            <p:txBody>
              <a:bodyPr/>
              <a:lstStyle/>
              <a:p>
                <a:endParaRPr lang="en-US"/>
              </a:p>
            </p:txBody>
          </p:sp>
          <p:sp>
            <p:nvSpPr>
              <p:cNvPr id="743" name="Freeform 7837"/>
              <p:cNvSpPr>
                <a:spLocks/>
              </p:cNvSpPr>
              <p:nvPr/>
            </p:nvSpPr>
            <p:spPr bwMode="auto">
              <a:xfrm>
                <a:off x="6047722" y="4682604"/>
                <a:ext cx="28575" cy="15875"/>
              </a:xfrm>
              <a:custGeom>
                <a:avLst/>
                <a:gdLst>
                  <a:gd name="T0" fmla="*/ 0 w 18"/>
                  <a:gd name="T1" fmla="*/ 0 h 10"/>
                  <a:gd name="T2" fmla="*/ 25400 w 18"/>
                  <a:gd name="T3" fmla="*/ 0 h 10"/>
                  <a:gd name="T4" fmla="*/ 14288 w 18"/>
                  <a:gd name="T5" fmla="*/ 0 h 10"/>
                  <a:gd name="T6" fmla="*/ 14288 w 18"/>
                  <a:gd name="T7" fmla="*/ 15875 h 10"/>
                  <a:gd name="T8" fmla="*/ 3175 w 18"/>
                  <a:gd name="T9" fmla="*/ 15875 h 10"/>
                  <a:gd name="T10" fmla="*/ 28575 w 18"/>
                  <a:gd name="T11" fmla="*/ 15875 h 10"/>
                  <a:gd name="T12" fmla="*/ 0 60000 65536"/>
                  <a:gd name="T13" fmla="*/ 0 60000 65536"/>
                  <a:gd name="T14" fmla="*/ 0 60000 65536"/>
                  <a:gd name="T15" fmla="*/ 0 60000 65536"/>
                  <a:gd name="T16" fmla="*/ 0 60000 65536"/>
                  <a:gd name="T17" fmla="*/ 0 60000 65536"/>
                  <a:gd name="T18" fmla="*/ 0 w 18"/>
                  <a:gd name="T19" fmla="*/ 0 h 10"/>
                  <a:gd name="T20" fmla="*/ 18 w 1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8" h="10">
                    <a:moveTo>
                      <a:pt x="0" y="0"/>
                    </a:moveTo>
                    <a:lnTo>
                      <a:pt x="16" y="0"/>
                    </a:lnTo>
                    <a:lnTo>
                      <a:pt x="9" y="0"/>
                    </a:lnTo>
                    <a:lnTo>
                      <a:pt x="9" y="10"/>
                    </a:lnTo>
                    <a:lnTo>
                      <a:pt x="2" y="10"/>
                    </a:lnTo>
                    <a:lnTo>
                      <a:pt x="18" y="10"/>
                    </a:lnTo>
                  </a:path>
                </a:pathLst>
              </a:custGeom>
              <a:noFill/>
              <a:ln w="2">
                <a:solidFill>
                  <a:srgbClr val="7F7F7F"/>
                </a:solidFill>
                <a:round/>
                <a:headEnd/>
                <a:tailEnd/>
              </a:ln>
            </p:spPr>
            <p:txBody>
              <a:bodyPr/>
              <a:lstStyle/>
              <a:p>
                <a:endParaRPr lang="en-US"/>
              </a:p>
            </p:txBody>
          </p:sp>
          <p:sp>
            <p:nvSpPr>
              <p:cNvPr id="744" name="Freeform 7838"/>
              <p:cNvSpPr>
                <a:spLocks/>
              </p:cNvSpPr>
              <p:nvPr/>
            </p:nvSpPr>
            <p:spPr bwMode="auto">
              <a:xfrm>
                <a:off x="6065184" y="4709592"/>
                <a:ext cx="26988" cy="17463"/>
              </a:xfrm>
              <a:custGeom>
                <a:avLst/>
                <a:gdLst>
                  <a:gd name="T0" fmla="*/ 0 w 17"/>
                  <a:gd name="T1" fmla="*/ 0 h 11"/>
                  <a:gd name="T2" fmla="*/ 25400 w 17"/>
                  <a:gd name="T3" fmla="*/ 0 h 11"/>
                  <a:gd name="T4" fmla="*/ 14288 w 17"/>
                  <a:gd name="T5" fmla="*/ 0 h 11"/>
                  <a:gd name="T6" fmla="*/ 14288 w 17"/>
                  <a:gd name="T7" fmla="*/ 17463 h 11"/>
                  <a:gd name="T8" fmla="*/ 3175 w 17"/>
                  <a:gd name="T9" fmla="*/ 17463 h 11"/>
                  <a:gd name="T10" fmla="*/ 26988 w 17"/>
                  <a:gd name="T11" fmla="*/ 17463 h 11"/>
                  <a:gd name="T12" fmla="*/ 0 60000 65536"/>
                  <a:gd name="T13" fmla="*/ 0 60000 65536"/>
                  <a:gd name="T14" fmla="*/ 0 60000 65536"/>
                  <a:gd name="T15" fmla="*/ 0 60000 65536"/>
                  <a:gd name="T16" fmla="*/ 0 60000 65536"/>
                  <a:gd name="T17" fmla="*/ 0 60000 65536"/>
                  <a:gd name="T18" fmla="*/ 0 w 17"/>
                  <a:gd name="T19" fmla="*/ 0 h 11"/>
                  <a:gd name="T20" fmla="*/ 17 w 1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7" h="11">
                    <a:moveTo>
                      <a:pt x="0" y="0"/>
                    </a:moveTo>
                    <a:lnTo>
                      <a:pt x="16" y="0"/>
                    </a:lnTo>
                    <a:lnTo>
                      <a:pt x="9" y="0"/>
                    </a:lnTo>
                    <a:lnTo>
                      <a:pt x="9" y="11"/>
                    </a:lnTo>
                    <a:lnTo>
                      <a:pt x="2" y="11"/>
                    </a:lnTo>
                    <a:lnTo>
                      <a:pt x="17" y="11"/>
                    </a:lnTo>
                  </a:path>
                </a:pathLst>
              </a:custGeom>
              <a:noFill/>
              <a:ln w="2">
                <a:solidFill>
                  <a:srgbClr val="7F7F7F"/>
                </a:solidFill>
                <a:round/>
                <a:headEnd/>
                <a:tailEnd/>
              </a:ln>
            </p:spPr>
            <p:txBody>
              <a:bodyPr/>
              <a:lstStyle/>
              <a:p>
                <a:endParaRPr lang="en-US"/>
              </a:p>
            </p:txBody>
          </p:sp>
          <p:sp>
            <p:nvSpPr>
              <p:cNvPr id="745" name="Freeform 7839"/>
              <p:cNvSpPr>
                <a:spLocks/>
              </p:cNvSpPr>
              <p:nvPr/>
            </p:nvSpPr>
            <p:spPr bwMode="auto">
              <a:xfrm>
                <a:off x="6079472" y="4731817"/>
                <a:ext cx="26988" cy="17463"/>
              </a:xfrm>
              <a:custGeom>
                <a:avLst/>
                <a:gdLst>
                  <a:gd name="T0" fmla="*/ 0 w 17"/>
                  <a:gd name="T1" fmla="*/ 0 h 11"/>
                  <a:gd name="T2" fmla="*/ 23813 w 17"/>
                  <a:gd name="T3" fmla="*/ 0 h 11"/>
                  <a:gd name="T4" fmla="*/ 12700 w 17"/>
                  <a:gd name="T5" fmla="*/ 0 h 11"/>
                  <a:gd name="T6" fmla="*/ 12700 w 17"/>
                  <a:gd name="T7" fmla="*/ 17463 h 11"/>
                  <a:gd name="T8" fmla="*/ 1588 w 17"/>
                  <a:gd name="T9" fmla="*/ 17463 h 11"/>
                  <a:gd name="T10" fmla="*/ 26988 w 17"/>
                  <a:gd name="T11" fmla="*/ 17463 h 11"/>
                  <a:gd name="T12" fmla="*/ 0 60000 65536"/>
                  <a:gd name="T13" fmla="*/ 0 60000 65536"/>
                  <a:gd name="T14" fmla="*/ 0 60000 65536"/>
                  <a:gd name="T15" fmla="*/ 0 60000 65536"/>
                  <a:gd name="T16" fmla="*/ 0 60000 65536"/>
                  <a:gd name="T17" fmla="*/ 0 60000 65536"/>
                  <a:gd name="T18" fmla="*/ 0 w 17"/>
                  <a:gd name="T19" fmla="*/ 0 h 11"/>
                  <a:gd name="T20" fmla="*/ 17 w 1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7" h="11">
                    <a:moveTo>
                      <a:pt x="0" y="0"/>
                    </a:moveTo>
                    <a:lnTo>
                      <a:pt x="15" y="0"/>
                    </a:lnTo>
                    <a:lnTo>
                      <a:pt x="8" y="0"/>
                    </a:lnTo>
                    <a:lnTo>
                      <a:pt x="8" y="11"/>
                    </a:lnTo>
                    <a:lnTo>
                      <a:pt x="1" y="11"/>
                    </a:lnTo>
                    <a:lnTo>
                      <a:pt x="17" y="11"/>
                    </a:lnTo>
                  </a:path>
                </a:pathLst>
              </a:custGeom>
              <a:noFill/>
              <a:ln w="2">
                <a:solidFill>
                  <a:srgbClr val="7F7F7F"/>
                </a:solidFill>
                <a:round/>
                <a:headEnd/>
                <a:tailEnd/>
              </a:ln>
            </p:spPr>
            <p:txBody>
              <a:bodyPr/>
              <a:lstStyle/>
              <a:p>
                <a:endParaRPr lang="en-US"/>
              </a:p>
            </p:txBody>
          </p:sp>
          <p:sp>
            <p:nvSpPr>
              <p:cNvPr id="746" name="Freeform 7840"/>
              <p:cNvSpPr>
                <a:spLocks/>
              </p:cNvSpPr>
              <p:nvPr/>
            </p:nvSpPr>
            <p:spPr bwMode="auto">
              <a:xfrm>
                <a:off x="6095347" y="4757217"/>
                <a:ext cx="28575" cy="15875"/>
              </a:xfrm>
              <a:custGeom>
                <a:avLst/>
                <a:gdLst>
                  <a:gd name="T0" fmla="*/ 0 w 18"/>
                  <a:gd name="T1" fmla="*/ 0 h 10"/>
                  <a:gd name="T2" fmla="*/ 25400 w 18"/>
                  <a:gd name="T3" fmla="*/ 0 h 10"/>
                  <a:gd name="T4" fmla="*/ 14288 w 18"/>
                  <a:gd name="T5" fmla="*/ 0 h 10"/>
                  <a:gd name="T6" fmla="*/ 14288 w 18"/>
                  <a:gd name="T7" fmla="*/ 15875 h 10"/>
                  <a:gd name="T8" fmla="*/ 3175 w 18"/>
                  <a:gd name="T9" fmla="*/ 15875 h 10"/>
                  <a:gd name="T10" fmla="*/ 28575 w 18"/>
                  <a:gd name="T11" fmla="*/ 15875 h 10"/>
                  <a:gd name="T12" fmla="*/ 0 60000 65536"/>
                  <a:gd name="T13" fmla="*/ 0 60000 65536"/>
                  <a:gd name="T14" fmla="*/ 0 60000 65536"/>
                  <a:gd name="T15" fmla="*/ 0 60000 65536"/>
                  <a:gd name="T16" fmla="*/ 0 60000 65536"/>
                  <a:gd name="T17" fmla="*/ 0 60000 65536"/>
                  <a:gd name="T18" fmla="*/ 0 w 18"/>
                  <a:gd name="T19" fmla="*/ 0 h 10"/>
                  <a:gd name="T20" fmla="*/ 18 w 1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8" h="10">
                    <a:moveTo>
                      <a:pt x="0" y="0"/>
                    </a:moveTo>
                    <a:lnTo>
                      <a:pt x="16" y="0"/>
                    </a:lnTo>
                    <a:lnTo>
                      <a:pt x="9" y="0"/>
                    </a:lnTo>
                    <a:lnTo>
                      <a:pt x="9" y="10"/>
                    </a:lnTo>
                    <a:lnTo>
                      <a:pt x="2" y="10"/>
                    </a:lnTo>
                    <a:lnTo>
                      <a:pt x="18" y="10"/>
                    </a:lnTo>
                  </a:path>
                </a:pathLst>
              </a:custGeom>
              <a:noFill/>
              <a:ln w="2">
                <a:solidFill>
                  <a:srgbClr val="7F7F7F"/>
                </a:solidFill>
                <a:round/>
                <a:headEnd/>
                <a:tailEnd/>
              </a:ln>
            </p:spPr>
            <p:txBody>
              <a:bodyPr/>
              <a:lstStyle/>
              <a:p>
                <a:endParaRPr lang="en-US"/>
              </a:p>
            </p:txBody>
          </p:sp>
          <p:sp>
            <p:nvSpPr>
              <p:cNvPr id="747" name="Freeform 7841"/>
              <p:cNvSpPr>
                <a:spLocks/>
              </p:cNvSpPr>
              <p:nvPr/>
            </p:nvSpPr>
            <p:spPr bwMode="auto">
              <a:xfrm>
                <a:off x="6112809" y="4784204"/>
                <a:ext cx="26988" cy="20638"/>
              </a:xfrm>
              <a:custGeom>
                <a:avLst/>
                <a:gdLst>
                  <a:gd name="T0" fmla="*/ 0 w 17"/>
                  <a:gd name="T1" fmla="*/ 0 h 13"/>
                  <a:gd name="T2" fmla="*/ 23813 w 17"/>
                  <a:gd name="T3" fmla="*/ 0 h 13"/>
                  <a:gd name="T4" fmla="*/ 12700 w 17"/>
                  <a:gd name="T5" fmla="*/ 0 h 13"/>
                  <a:gd name="T6" fmla="*/ 12700 w 17"/>
                  <a:gd name="T7" fmla="*/ 20638 h 13"/>
                  <a:gd name="T8" fmla="*/ 1588 w 17"/>
                  <a:gd name="T9" fmla="*/ 20638 h 13"/>
                  <a:gd name="T10" fmla="*/ 26988 w 17"/>
                  <a:gd name="T11" fmla="*/ 20638 h 13"/>
                  <a:gd name="T12" fmla="*/ 0 60000 65536"/>
                  <a:gd name="T13" fmla="*/ 0 60000 65536"/>
                  <a:gd name="T14" fmla="*/ 0 60000 65536"/>
                  <a:gd name="T15" fmla="*/ 0 60000 65536"/>
                  <a:gd name="T16" fmla="*/ 0 60000 65536"/>
                  <a:gd name="T17" fmla="*/ 0 60000 65536"/>
                  <a:gd name="T18" fmla="*/ 0 w 17"/>
                  <a:gd name="T19" fmla="*/ 0 h 13"/>
                  <a:gd name="T20" fmla="*/ 17 w 1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7" h="13">
                    <a:moveTo>
                      <a:pt x="0" y="0"/>
                    </a:moveTo>
                    <a:lnTo>
                      <a:pt x="15" y="0"/>
                    </a:lnTo>
                    <a:lnTo>
                      <a:pt x="8" y="0"/>
                    </a:lnTo>
                    <a:lnTo>
                      <a:pt x="8" y="13"/>
                    </a:lnTo>
                    <a:lnTo>
                      <a:pt x="1" y="13"/>
                    </a:lnTo>
                    <a:lnTo>
                      <a:pt x="17" y="13"/>
                    </a:lnTo>
                  </a:path>
                </a:pathLst>
              </a:custGeom>
              <a:noFill/>
              <a:ln w="2">
                <a:solidFill>
                  <a:srgbClr val="7F7F7F"/>
                </a:solidFill>
                <a:round/>
                <a:headEnd/>
                <a:tailEnd/>
              </a:ln>
            </p:spPr>
            <p:txBody>
              <a:bodyPr/>
              <a:lstStyle/>
              <a:p>
                <a:endParaRPr lang="en-US"/>
              </a:p>
            </p:txBody>
          </p:sp>
          <p:sp>
            <p:nvSpPr>
              <p:cNvPr id="748" name="Freeform 7842"/>
              <p:cNvSpPr>
                <a:spLocks/>
              </p:cNvSpPr>
              <p:nvPr/>
            </p:nvSpPr>
            <p:spPr bwMode="auto">
              <a:xfrm>
                <a:off x="6128684" y="4806429"/>
                <a:ext cx="26988" cy="20638"/>
              </a:xfrm>
              <a:custGeom>
                <a:avLst/>
                <a:gdLst>
                  <a:gd name="T0" fmla="*/ 0 w 17"/>
                  <a:gd name="T1" fmla="*/ 0 h 13"/>
                  <a:gd name="T2" fmla="*/ 25400 w 17"/>
                  <a:gd name="T3" fmla="*/ 0 h 13"/>
                  <a:gd name="T4" fmla="*/ 14288 w 17"/>
                  <a:gd name="T5" fmla="*/ 0 h 13"/>
                  <a:gd name="T6" fmla="*/ 14288 w 17"/>
                  <a:gd name="T7" fmla="*/ 20638 h 13"/>
                  <a:gd name="T8" fmla="*/ 3175 w 17"/>
                  <a:gd name="T9" fmla="*/ 20638 h 13"/>
                  <a:gd name="T10" fmla="*/ 26988 w 17"/>
                  <a:gd name="T11" fmla="*/ 20638 h 13"/>
                  <a:gd name="T12" fmla="*/ 0 60000 65536"/>
                  <a:gd name="T13" fmla="*/ 0 60000 65536"/>
                  <a:gd name="T14" fmla="*/ 0 60000 65536"/>
                  <a:gd name="T15" fmla="*/ 0 60000 65536"/>
                  <a:gd name="T16" fmla="*/ 0 60000 65536"/>
                  <a:gd name="T17" fmla="*/ 0 60000 65536"/>
                  <a:gd name="T18" fmla="*/ 0 w 17"/>
                  <a:gd name="T19" fmla="*/ 0 h 13"/>
                  <a:gd name="T20" fmla="*/ 17 w 1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7" h="13">
                    <a:moveTo>
                      <a:pt x="0" y="0"/>
                    </a:moveTo>
                    <a:lnTo>
                      <a:pt x="16" y="0"/>
                    </a:lnTo>
                    <a:lnTo>
                      <a:pt x="9" y="0"/>
                    </a:lnTo>
                    <a:lnTo>
                      <a:pt x="9" y="13"/>
                    </a:lnTo>
                    <a:lnTo>
                      <a:pt x="2" y="13"/>
                    </a:lnTo>
                    <a:lnTo>
                      <a:pt x="17" y="13"/>
                    </a:lnTo>
                  </a:path>
                </a:pathLst>
              </a:custGeom>
              <a:noFill/>
              <a:ln w="2">
                <a:solidFill>
                  <a:srgbClr val="7F7F7F"/>
                </a:solidFill>
                <a:round/>
                <a:headEnd/>
                <a:tailEnd/>
              </a:ln>
            </p:spPr>
            <p:txBody>
              <a:bodyPr/>
              <a:lstStyle/>
              <a:p>
                <a:endParaRPr lang="en-US"/>
              </a:p>
            </p:txBody>
          </p:sp>
          <p:sp>
            <p:nvSpPr>
              <p:cNvPr id="749" name="Freeform 7844"/>
              <p:cNvSpPr>
                <a:spLocks/>
              </p:cNvSpPr>
              <p:nvPr/>
            </p:nvSpPr>
            <p:spPr bwMode="auto">
              <a:xfrm>
                <a:off x="6142972" y="4827066"/>
                <a:ext cx="26988" cy="19050"/>
              </a:xfrm>
              <a:custGeom>
                <a:avLst/>
                <a:gdLst>
                  <a:gd name="T0" fmla="*/ 0 w 17"/>
                  <a:gd name="T1" fmla="*/ 0 h 12"/>
                  <a:gd name="T2" fmla="*/ 23813 w 17"/>
                  <a:gd name="T3" fmla="*/ 0 h 12"/>
                  <a:gd name="T4" fmla="*/ 12700 w 17"/>
                  <a:gd name="T5" fmla="*/ 0 h 12"/>
                  <a:gd name="T6" fmla="*/ 12700 w 17"/>
                  <a:gd name="T7" fmla="*/ 19050 h 12"/>
                  <a:gd name="T8" fmla="*/ 1588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5" y="0"/>
                    </a:lnTo>
                    <a:lnTo>
                      <a:pt x="8" y="0"/>
                    </a:lnTo>
                    <a:lnTo>
                      <a:pt x="8" y="12"/>
                    </a:lnTo>
                    <a:lnTo>
                      <a:pt x="1" y="12"/>
                    </a:lnTo>
                    <a:lnTo>
                      <a:pt x="17" y="12"/>
                    </a:lnTo>
                  </a:path>
                </a:pathLst>
              </a:custGeom>
              <a:noFill/>
              <a:ln w="2">
                <a:solidFill>
                  <a:srgbClr val="7F7F7F"/>
                </a:solidFill>
                <a:round/>
                <a:headEnd/>
                <a:tailEnd/>
              </a:ln>
            </p:spPr>
            <p:txBody>
              <a:bodyPr/>
              <a:lstStyle/>
              <a:p>
                <a:endParaRPr lang="en-US"/>
              </a:p>
            </p:txBody>
          </p:sp>
          <p:sp>
            <p:nvSpPr>
              <p:cNvPr id="750" name="Freeform 7845"/>
              <p:cNvSpPr>
                <a:spLocks/>
              </p:cNvSpPr>
              <p:nvPr/>
            </p:nvSpPr>
            <p:spPr bwMode="auto">
              <a:xfrm>
                <a:off x="6158847" y="4857229"/>
                <a:ext cx="28575" cy="19050"/>
              </a:xfrm>
              <a:custGeom>
                <a:avLst/>
                <a:gdLst>
                  <a:gd name="T0" fmla="*/ 0 w 18"/>
                  <a:gd name="T1" fmla="*/ 0 h 12"/>
                  <a:gd name="T2" fmla="*/ 25400 w 18"/>
                  <a:gd name="T3" fmla="*/ 0 h 12"/>
                  <a:gd name="T4" fmla="*/ 14288 w 18"/>
                  <a:gd name="T5" fmla="*/ 0 h 12"/>
                  <a:gd name="T6" fmla="*/ 14288 w 18"/>
                  <a:gd name="T7" fmla="*/ 19050 h 12"/>
                  <a:gd name="T8" fmla="*/ 3175 w 18"/>
                  <a:gd name="T9" fmla="*/ 19050 h 12"/>
                  <a:gd name="T10" fmla="*/ 28575 w 18"/>
                  <a:gd name="T11" fmla="*/ 19050 h 12"/>
                  <a:gd name="T12" fmla="*/ 0 60000 65536"/>
                  <a:gd name="T13" fmla="*/ 0 60000 65536"/>
                  <a:gd name="T14" fmla="*/ 0 60000 65536"/>
                  <a:gd name="T15" fmla="*/ 0 60000 65536"/>
                  <a:gd name="T16" fmla="*/ 0 60000 65536"/>
                  <a:gd name="T17" fmla="*/ 0 60000 65536"/>
                  <a:gd name="T18" fmla="*/ 0 w 18"/>
                  <a:gd name="T19" fmla="*/ 0 h 12"/>
                  <a:gd name="T20" fmla="*/ 18 w 1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8" h="12">
                    <a:moveTo>
                      <a:pt x="0" y="0"/>
                    </a:moveTo>
                    <a:lnTo>
                      <a:pt x="16" y="0"/>
                    </a:lnTo>
                    <a:lnTo>
                      <a:pt x="9" y="0"/>
                    </a:lnTo>
                    <a:lnTo>
                      <a:pt x="9" y="12"/>
                    </a:lnTo>
                    <a:lnTo>
                      <a:pt x="2" y="12"/>
                    </a:lnTo>
                    <a:lnTo>
                      <a:pt x="18" y="12"/>
                    </a:lnTo>
                  </a:path>
                </a:pathLst>
              </a:custGeom>
              <a:noFill/>
              <a:ln w="2">
                <a:solidFill>
                  <a:srgbClr val="7F7F7F"/>
                </a:solidFill>
                <a:round/>
                <a:headEnd/>
                <a:tailEnd/>
              </a:ln>
            </p:spPr>
            <p:txBody>
              <a:bodyPr/>
              <a:lstStyle/>
              <a:p>
                <a:endParaRPr lang="en-US"/>
              </a:p>
            </p:txBody>
          </p:sp>
          <p:sp>
            <p:nvSpPr>
              <p:cNvPr id="751" name="Freeform 7846"/>
              <p:cNvSpPr>
                <a:spLocks/>
              </p:cNvSpPr>
              <p:nvPr/>
            </p:nvSpPr>
            <p:spPr bwMode="auto">
              <a:xfrm>
                <a:off x="6176309" y="4879454"/>
                <a:ext cx="26988" cy="19050"/>
              </a:xfrm>
              <a:custGeom>
                <a:avLst/>
                <a:gdLst>
                  <a:gd name="T0" fmla="*/ 0 w 17"/>
                  <a:gd name="T1" fmla="*/ 0 h 12"/>
                  <a:gd name="T2" fmla="*/ 23813 w 17"/>
                  <a:gd name="T3" fmla="*/ 0 h 12"/>
                  <a:gd name="T4" fmla="*/ 12700 w 17"/>
                  <a:gd name="T5" fmla="*/ 0 h 12"/>
                  <a:gd name="T6" fmla="*/ 12700 w 17"/>
                  <a:gd name="T7" fmla="*/ 19050 h 12"/>
                  <a:gd name="T8" fmla="*/ 1588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5" y="0"/>
                    </a:lnTo>
                    <a:lnTo>
                      <a:pt x="8" y="0"/>
                    </a:lnTo>
                    <a:lnTo>
                      <a:pt x="8" y="12"/>
                    </a:lnTo>
                    <a:lnTo>
                      <a:pt x="1" y="12"/>
                    </a:lnTo>
                    <a:lnTo>
                      <a:pt x="17" y="12"/>
                    </a:lnTo>
                  </a:path>
                </a:pathLst>
              </a:custGeom>
              <a:noFill/>
              <a:ln w="2">
                <a:solidFill>
                  <a:srgbClr val="7F7F7F"/>
                </a:solidFill>
                <a:round/>
                <a:headEnd/>
                <a:tailEnd/>
              </a:ln>
            </p:spPr>
            <p:txBody>
              <a:bodyPr/>
              <a:lstStyle/>
              <a:p>
                <a:endParaRPr lang="en-US"/>
              </a:p>
            </p:txBody>
          </p:sp>
          <p:sp>
            <p:nvSpPr>
              <p:cNvPr id="752" name="Freeform 7847"/>
              <p:cNvSpPr>
                <a:spLocks/>
              </p:cNvSpPr>
              <p:nvPr/>
            </p:nvSpPr>
            <p:spPr bwMode="auto">
              <a:xfrm>
                <a:off x="6192184" y="4890566"/>
                <a:ext cx="28575" cy="19050"/>
              </a:xfrm>
              <a:custGeom>
                <a:avLst/>
                <a:gdLst>
                  <a:gd name="T0" fmla="*/ 0 w 18"/>
                  <a:gd name="T1" fmla="*/ 0 h 12"/>
                  <a:gd name="T2" fmla="*/ 25400 w 18"/>
                  <a:gd name="T3" fmla="*/ 0 h 12"/>
                  <a:gd name="T4" fmla="*/ 14288 w 18"/>
                  <a:gd name="T5" fmla="*/ 0 h 12"/>
                  <a:gd name="T6" fmla="*/ 14288 w 18"/>
                  <a:gd name="T7" fmla="*/ 19050 h 12"/>
                  <a:gd name="T8" fmla="*/ 3175 w 18"/>
                  <a:gd name="T9" fmla="*/ 19050 h 12"/>
                  <a:gd name="T10" fmla="*/ 28575 w 18"/>
                  <a:gd name="T11" fmla="*/ 19050 h 12"/>
                  <a:gd name="T12" fmla="*/ 0 60000 65536"/>
                  <a:gd name="T13" fmla="*/ 0 60000 65536"/>
                  <a:gd name="T14" fmla="*/ 0 60000 65536"/>
                  <a:gd name="T15" fmla="*/ 0 60000 65536"/>
                  <a:gd name="T16" fmla="*/ 0 60000 65536"/>
                  <a:gd name="T17" fmla="*/ 0 60000 65536"/>
                  <a:gd name="T18" fmla="*/ 0 w 18"/>
                  <a:gd name="T19" fmla="*/ 0 h 12"/>
                  <a:gd name="T20" fmla="*/ 18 w 1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8" h="12">
                    <a:moveTo>
                      <a:pt x="0" y="0"/>
                    </a:moveTo>
                    <a:lnTo>
                      <a:pt x="16" y="0"/>
                    </a:lnTo>
                    <a:lnTo>
                      <a:pt x="9" y="0"/>
                    </a:lnTo>
                    <a:lnTo>
                      <a:pt x="9" y="12"/>
                    </a:lnTo>
                    <a:lnTo>
                      <a:pt x="2" y="12"/>
                    </a:lnTo>
                    <a:lnTo>
                      <a:pt x="18" y="12"/>
                    </a:lnTo>
                  </a:path>
                </a:pathLst>
              </a:custGeom>
              <a:noFill/>
              <a:ln w="2">
                <a:solidFill>
                  <a:srgbClr val="7F7F7F"/>
                </a:solidFill>
                <a:round/>
                <a:headEnd/>
                <a:tailEnd/>
              </a:ln>
            </p:spPr>
            <p:txBody>
              <a:bodyPr/>
              <a:lstStyle/>
              <a:p>
                <a:endParaRPr lang="en-US"/>
              </a:p>
            </p:txBody>
          </p:sp>
          <p:sp>
            <p:nvSpPr>
              <p:cNvPr id="753" name="Freeform 7848"/>
              <p:cNvSpPr>
                <a:spLocks/>
              </p:cNvSpPr>
              <p:nvPr/>
            </p:nvSpPr>
            <p:spPr bwMode="auto">
              <a:xfrm>
                <a:off x="6209647" y="4917554"/>
                <a:ext cx="26988" cy="20638"/>
              </a:xfrm>
              <a:custGeom>
                <a:avLst/>
                <a:gdLst>
                  <a:gd name="T0" fmla="*/ 0 w 17"/>
                  <a:gd name="T1" fmla="*/ 0 h 13"/>
                  <a:gd name="T2" fmla="*/ 23813 w 17"/>
                  <a:gd name="T3" fmla="*/ 0 h 13"/>
                  <a:gd name="T4" fmla="*/ 12700 w 17"/>
                  <a:gd name="T5" fmla="*/ 0 h 13"/>
                  <a:gd name="T6" fmla="*/ 12700 w 17"/>
                  <a:gd name="T7" fmla="*/ 20638 h 13"/>
                  <a:gd name="T8" fmla="*/ 1588 w 17"/>
                  <a:gd name="T9" fmla="*/ 20638 h 13"/>
                  <a:gd name="T10" fmla="*/ 26988 w 17"/>
                  <a:gd name="T11" fmla="*/ 20638 h 13"/>
                  <a:gd name="T12" fmla="*/ 0 60000 65536"/>
                  <a:gd name="T13" fmla="*/ 0 60000 65536"/>
                  <a:gd name="T14" fmla="*/ 0 60000 65536"/>
                  <a:gd name="T15" fmla="*/ 0 60000 65536"/>
                  <a:gd name="T16" fmla="*/ 0 60000 65536"/>
                  <a:gd name="T17" fmla="*/ 0 60000 65536"/>
                  <a:gd name="T18" fmla="*/ 0 w 17"/>
                  <a:gd name="T19" fmla="*/ 0 h 13"/>
                  <a:gd name="T20" fmla="*/ 17 w 1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7" h="13">
                    <a:moveTo>
                      <a:pt x="0" y="0"/>
                    </a:moveTo>
                    <a:lnTo>
                      <a:pt x="15" y="0"/>
                    </a:lnTo>
                    <a:lnTo>
                      <a:pt x="8" y="0"/>
                    </a:lnTo>
                    <a:lnTo>
                      <a:pt x="8" y="13"/>
                    </a:lnTo>
                    <a:lnTo>
                      <a:pt x="1" y="13"/>
                    </a:lnTo>
                    <a:lnTo>
                      <a:pt x="17" y="13"/>
                    </a:lnTo>
                  </a:path>
                </a:pathLst>
              </a:custGeom>
              <a:noFill/>
              <a:ln w="2">
                <a:solidFill>
                  <a:srgbClr val="7F7F7F"/>
                </a:solidFill>
                <a:round/>
                <a:headEnd/>
                <a:tailEnd/>
              </a:ln>
            </p:spPr>
            <p:txBody>
              <a:bodyPr/>
              <a:lstStyle/>
              <a:p>
                <a:endParaRPr lang="en-US"/>
              </a:p>
            </p:txBody>
          </p:sp>
          <p:sp>
            <p:nvSpPr>
              <p:cNvPr id="754" name="Freeform 7849"/>
              <p:cNvSpPr>
                <a:spLocks/>
              </p:cNvSpPr>
              <p:nvPr/>
            </p:nvSpPr>
            <p:spPr bwMode="auto">
              <a:xfrm>
                <a:off x="6222347" y="4942954"/>
                <a:ext cx="28575" cy="19050"/>
              </a:xfrm>
              <a:custGeom>
                <a:avLst/>
                <a:gdLst>
                  <a:gd name="T0" fmla="*/ 0 w 18"/>
                  <a:gd name="T1" fmla="*/ 0 h 12"/>
                  <a:gd name="T2" fmla="*/ 25400 w 18"/>
                  <a:gd name="T3" fmla="*/ 0 h 12"/>
                  <a:gd name="T4" fmla="*/ 14288 w 18"/>
                  <a:gd name="T5" fmla="*/ 0 h 12"/>
                  <a:gd name="T6" fmla="*/ 14288 w 18"/>
                  <a:gd name="T7" fmla="*/ 19050 h 12"/>
                  <a:gd name="T8" fmla="*/ 3175 w 18"/>
                  <a:gd name="T9" fmla="*/ 19050 h 12"/>
                  <a:gd name="T10" fmla="*/ 28575 w 18"/>
                  <a:gd name="T11" fmla="*/ 19050 h 12"/>
                  <a:gd name="T12" fmla="*/ 0 60000 65536"/>
                  <a:gd name="T13" fmla="*/ 0 60000 65536"/>
                  <a:gd name="T14" fmla="*/ 0 60000 65536"/>
                  <a:gd name="T15" fmla="*/ 0 60000 65536"/>
                  <a:gd name="T16" fmla="*/ 0 60000 65536"/>
                  <a:gd name="T17" fmla="*/ 0 60000 65536"/>
                  <a:gd name="T18" fmla="*/ 0 w 18"/>
                  <a:gd name="T19" fmla="*/ 0 h 12"/>
                  <a:gd name="T20" fmla="*/ 18 w 1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8" h="12">
                    <a:moveTo>
                      <a:pt x="0" y="0"/>
                    </a:moveTo>
                    <a:lnTo>
                      <a:pt x="16" y="0"/>
                    </a:lnTo>
                    <a:lnTo>
                      <a:pt x="9" y="0"/>
                    </a:lnTo>
                    <a:lnTo>
                      <a:pt x="9" y="12"/>
                    </a:lnTo>
                    <a:lnTo>
                      <a:pt x="2" y="12"/>
                    </a:lnTo>
                    <a:lnTo>
                      <a:pt x="18" y="12"/>
                    </a:lnTo>
                  </a:path>
                </a:pathLst>
              </a:custGeom>
              <a:noFill/>
              <a:ln w="2">
                <a:solidFill>
                  <a:srgbClr val="7F7F7F"/>
                </a:solidFill>
                <a:round/>
                <a:headEnd/>
                <a:tailEnd/>
              </a:ln>
            </p:spPr>
            <p:txBody>
              <a:bodyPr/>
              <a:lstStyle/>
              <a:p>
                <a:endParaRPr lang="en-US"/>
              </a:p>
            </p:txBody>
          </p:sp>
          <p:sp>
            <p:nvSpPr>
              <p:cNvPr id="755" name="Freeform 7850"/>
              <p:cNvSpPr>
                <a:spLocks/>
              </p:cNvSpPr>
              <p:nvPr/>
            </p:nvSpPr>
            <p:spPr bwMode="auto">
              <a:xfrm>
                <a:off x="6239809" y="4954066"/>
                <a:ext cx="26988" cy="19050"/>
              </a:xfrm>
              <a:custGeom>
                <a:avLst/>
                <a:gdLst>
                  <a:gd name="T0" fmla="*/ 0 w 17"/>
                  <a:gd name="T1" fmla="*/ 0 h 12"/>
                  <a:gd name="T2" fmla="*/ 25400 w 17"/>
                  <a:gd name="T3" fmla="*/ 0 h 12"/>
                  <a:gd name="T4" fmla="*/ 14288 w 17"/>
                  <a:gd name="T5" fmla="*/ 0 h 12"/>
                  <a:gd name="T6" fmla="*/ 14288 w 17"/>
                  <a:gd name="T7" fmla="*/ 19050 h 12"/>
                  <a:gd name="T8" fmla="*/ 3175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6" y="0"/>
                    </a:lnTo>
                    <a:lnTo>
                      <a:pt x="9" y="0"/>
                    </a:lnTo>
                    <a:lnTo>
                      <a:pt x="9" y="12"/>
                    </a:lnTo>
                    <a:lnTo>
                      <a:pt x="2" y="12"/>
                    </a:lnTo>
                    <a:lnTo>
                      <a:pt x="17" y="12"/>
                    </a:lnTo>
                  </a:path>
                </a:pathLst>
              </a:custGeom>
              <a:noFill/>
              <a:ln w="2">
                <a:solidFill>
                  <a:srgbClr val="7F7F7F"/>
                </a:solidFill>
                <a:round/>
                <a:headEnd/>
                <a:tailEnd/>
              </a:ln>
            </p:spPr>
            <p:txBody>
              <a:bodyPr/>
              <a:lstStyle/>
              <a:p>
                <a:endParaRPr lang="en-US"/>
              </a:p>
            </p:txBody>
          </p:sp>
          <p:sp>
            <p:nvSpPr>
              <p:cNvPr id="756" name="Freeform 7851"/>
              <p:cNvSpPr>
                <a:spLocks/>
              </p:cNvSpPr>
              <p:nvPr/>
            </p:nvSpPr>
            <p:spPr bwMode="auto">
              <a:xfrm>
                <a:off x="6255684" y="4973116"/>
                <a:ext cx="28575" cy="20638"/>
              </a:xfrm>
              <a:custGeom>
                <a:avLst/>
                <a:gdLst>
                  <a:gd name="T0" fmla="*/ 0 w 18"/>
                  <a:gd name="T1" fmla="*/ 0 h 13"/>
                  <a:gd name="T2" fmla="*/ 25400 w 18"/>
                  <a:gd name="T3" fmla="*/ 0 h 13"/>
                  <a:gd name="T4" fmla="*/ 14288 w 18"/>
                  <a:gd name="T5" fmla="*/ 0 h 13"/>
                  <a:gd name="T6" fmla="*/ 14288 w 18"/>
                  <a:gd name="T7" fmla="*/ 20638 h 13"/>
                  <a:gd name="T8" fmla="*/ 3175 w 18"/>
                  <a:gd name="T9" fmla="*/ 20638 h 13"/>
                  <a:gd name="T10" fmla="*/ 28575 w 18"/>
                  <a:gd name="T11" fmla="*/ 20638 h 13"/>
                  <a:gd name="T12" fmla="*/ 0 60000 65536"/>
                  <a:gd name="T13" fmla="*/ 0 60000 65536"/>
                  <a:gd name="T14" fmla="*/ 0 60000 65536"/>
                  <a:gd name="T15" fmla="*/ 0 60000 65536"/>
                  <a:gd name="T16" fmla="*/ 0 60000 65536"/>
                  <a:gd name="T17" fmla="*/ 0 60000 65536"/>
                  <a:gd name="T18" fmla="*/ 0 w 18"/>
                  <a:gd name="T19" fmla="*/ 0 h 13"/>
                  <a:gd name="T20" fmla="*/ 18 w 18"/>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8" h="13">
                    <a:moveTo>
                      <a:pt x="0" y="0"/>
                    </a:moveTo>
                    <a:lnTo>
                      <a:pt x="16" y="0"/>
                    </a:lnTo>
                    <a:lnTo>
                      <a:pt x="9" y="0"/>
                    </a:lnTo>
                    <a:lnTo>
                      <a:pt x="9" y="13"/>
                    </a:lnTo>
                    <a:lnTo>
                      <a:pt x="2" y="13"/>
                    </a:lnTo>
                    <a:lnTo>
                      <a:pt x="18" y="13"/>
                    </a:lnTo>
                  </a:path>
                </a:pathLst>
              </a:custGeom>
              <a:noFill/>
              <a:ln w="2">
                <a:solidFill>
                  <a:srgbClr val="7F7F7F"/>
                </a:solidFill>
                <a:round/>
                <a:headEnd/>
                <a:tailEnd/>
              </a:ln>
            </p:spPr>
            <p:txBody>
              <a:bodyPr/>
              <a:lstStyle/>
              <a:p>
                <a:endParaRPr lang="en-US"/>
              </a:p>
            </p:txBody>
          </p:sp>
          <p:sp>
            <p:nvSpPr>
              <p:cNvPr id="757" name="Freeform 7852"/>
              <p:cNvSpPr>
                <a:spLocks/>
              </p:cNvSpPr>
              <p:nvPr/>
            </p:nvSpPr>
            <p:spPr bwMode="auto">
              <a:xfrm>
                <a:off x="6273147" y="4995341"/>
                <a:ext cx="26988" cy="20638"/>
              </a:xfrm>
              <a:custGeom>
                <a:avLst/>
                <a:gdLst>
                  <a:gd name="T0" fmla="*/ 0 w 17"/>
                  <a:gd name="T1" fmla="*/ 0 h 13"/>
                  <a:gd name="T2" fmla="*/ 23813 w 17"/>
                  <a:gd name="T3" fmla="*/ 0 h 13"/>
                  <a:gd name="T4" fmla="*/ 14288 w 17"/>
                  <a:gd name="T5" fmla="*/ 0 h 13"/>
                  <a:gd name="T6" fmla="*/ 14288 w 17"/>
                  <a:gd name="T7" fmla="*/ 20638 h 13"/>
                  <a:gd name="T8" fmla="*/ 3175 w 17"/>
                  <a:gd name="T9" fmla="*/ 20638 h 13"/>
                  <a:gd name="T10" fmla="*/ 26988 w 17"/>
                  <a:gd name="T11" fmla="*/ 20638 h 13"/>
                  <a:gd name="T12" fmla="*/ 0 60000 65536"/>
                  <a:gd name="T13" fmla="*/ 0 60000 65536"/>
                  <a:gd name="T14" fmla="*/ 0 60000 65536"/>
                  <a:gd name="T15" fmla="*/ 0 60000 65536"/>
                  <a:gd name="T16" fmla="*/ 0 60000 65536"/>
                  <a:gd name="T17" fmla="*/ 0 60000 65536"/>
                  <a:gd name="T18" fmla="*/ 0 w 17"/>
                  <a:gd name="T19" fmla="*/ 0 h 13"/>
                  <a:gd name="T20" fmla="*/ 17 w 1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7" h="13">
                    <a:moveTo>
                      <a:pt x="0" y="0"/>
                    </a:moveTo>
                    <a:lnTo>
                      <a:pt x="15" y="0"/>
                    </a:lnTo>
                    <a:lnTo>
                      <a:pt x="9" y="0"/>
                    </a:lnTo>
                    <a:lnTo>
                      <a:pt x="9" y="13"/>
                    </a:lnTo>
                    <a:lnTo>
                      <a:pt x="2" y="13"/>
                    </a:lnTo>
                    <a:lnTo>
                      <a:pt x="17" y="13"/>
                    </a:lnTo>
                  </a:path>
                </a:pathLst>
              </a:custGeom>
              <a:noFill/>
              <a:ln w="2">
                <a:solidFill>
                  <a:srgbClr val="7F7F7F"/>
                </a:solidFill>
                <a:round/>
                <a:headEnd/>
                <a:tailEnd/>
              </a:ln>
            </p:spPr>
            <p:txBody>
              <a:bodyPr/>
              <a:lstStyle/>
              <a:p>
                <a:endParaRPr lang="en-US"/>
              </a:p>
            </p:txBody>
          </p:sp>
          <p:sp>
            <p:nvSpPr>
              <p:cNvPr id="758" name="Freeform 7853"/>
              <p:cNvSpPr>
                <a:spLocks/>
              </p:cNvSpPr>
              <p:nvPr/>
            </p:nvSpPr>
            <p:spPr bwMode="auto">
              <a:xfrm>
                <a:off x="6287434" y="5004866"/>
                <a:ext cx="26988" cy="19050"/>
              </a:xfrm>
              <a:custGeom>
                <a:avLst/>
                <a:gdLst>
                  <a:gd name="T0" fmla="*/ 0 w 17"/>
                  <a:gd name="T1" fmla="*/ 0 h 12"/>
                  <a:gd name="T2" fmla="*/ 23813 w 17"/>
                  <a:gd name="T3" fmla="*/ 0 h 12"/>
                  <a:gd name="T4" fmla="*/ 12700 w 17"/>
                  <a:gd name="T5" fmla="*/ 0 h 12"/>
                  <a:gd name="T6" fmla="*/ 12700 w 17"/>
                  <a:gd name="T7" fmla="*/ 19050 h 12"/>
                  <a:gd name="T8" fmla="*/ 1588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5" y="0"/>
                    </a:lnTo>
                    <a:lnTo>
                      <a:pt x="8" y="0"/>
                    </a:lnTo>
                    <a:lnTo>
                      <a:pt x="8" y="12"/>
                    </a:lnTo>
                    <a:lnTo>
                      <a:pt x="1" y="12"/>
                    </a:lnTo>
                    <a:lnTo>
                      <a:pt x="17" y="12"/>
                    </a:lnTo>
                  </a:path>
                </a:pathLst>
              </a:custGeom>
              <a:noFill/>
              <a:ln w="2">
                <a:solidFill>
                  <a:srgbClr val="7F7F7F"/>
                </a:solidFill>
                <a:round/>
                <a:headEnd/>
                <a:tailEnd/>
              </a:ln>
            </p:spPr>
            <p:txBody>
              <a:bodyPr/>
              <a:lstStyle/>
              <a:p>
                <a:endParaRPr lang="en-US"/>
              </a:p>
            </p:txBody>
          </p:sp>
          <p:sp>
            <p:nvSpPr>
              <p:cNvPr id="759" name="Freeform 7854"/>
              <p:cNvSpPr>
                <a:spLocks/>
              </p:cNvSpPr>
              <p:nvPr/>
            </p:nvSpPr>
            <p:spPr bwMode="auto">
              <a:xfrm>
                <a:off x="6303309" y="5015979"/>
                <a:ext cx="26988" cy="19050"/>
              </a:xfrm>
              <a:custGeom>
                <a:avLst/>
                <a:gdLst>
                  <a:gd name="T0" fmla="*/ 0 w 17"/>
                  <a:gd name="T1" fmla="*/ 0 h 12"/>
                  <a:gd name="T2" fmla="*/ 25400 w 17"/>
                  <a:gd name="T3" fmla="*/ 0 h 12"/>
                  <a:gd name="T4" fmla="*/ 14288 w 17"/>
                  <a:gd name="T5" fmla="*/ 0 h 12"/>
                  <a:gd name="T6" fmla="*/ 14288 w 17"/>
                  <a:gd name="T7" fmla="*/ 19050 h 12"/>
                  <a:gd name="T8" fmla="*/ 3175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6" y="0"/>
                    </a:lnTo>
                    <a:lnTo>
                      <a:pt x="9" y="0"/>
                    </a:lnTo>
                    <a:lnTo>
                      <a:pt x="9" y="12"/>
                    </a:lnTo>
                    <a:lnTo>
                      <a:pt x="2" y="12"/>
                    </a:lnTo>
                    <a:lnTo>
                      <a:pt x="17" y="12"/>
                    </a:lnTo>
                  </a:path>
                </a:pathLst>
              </a:custGeom>
              <a:noFill/>
              <a:ln w="2">
                <a:solidFill>
                  <a:srgbClr val="7F7F7F"/>
                </a:solidFill>
                <a:round/>
                <a:headEnd/>
                <a:tailEnd/>
              </a:ln>
            </p:spPr>
            <p:txBody>
              <a:bodyPr/>
              <a:lstStyle/>
              <a:p>
                <a:endParaRPr lang="en-US"/>
              </a:p>
            </p:txBody>
          </p:sp>
          <p:sp>
            <p:nvSpPr>
              <p:cNvPr id="760" name="Freeform 7855"/>
              <p:cNvSpPr>
                <a:spLocks/>
              </p:cNvSpPr>
              <p:nvPr/>
            </p:nvSpPr>
            <p:spPr bwMode="auto">
              <a:xfrm>
                <a:off x="6319184" y="5042966"/>
                <a:ext cx="28575" cy="22225"/>
              </a:xfrm>
              <a:custGeom>
                <a:avLst/>
                <a:gdLst>
                  <a:gd name="T0" fmla="*/ 0 w 18"/>
                  <a:gd name="T1" fmla="*/ 0 h 14"/>
                  <a:gd name="T2" fmla="*/ 25400 w 18"/>
                  <a:gd name="T3" fmla="*/ 0 h 14"/>
                  <a:gd name="T4" fmla="*/ 14288 w 18"/>
                  <a:gd name="T5" fmla="*/ 0 h 14"/>
                  <a:gd name="T6" fmla="*/ 14288 w 18"/>
                  <a:gd name="T7" fmla="*/ 22225 h 14"/>
                  <a:gd name="T8" fmla="*/ 3175 w 18"/>
                  <a:gd name="T9" fmla="*/ 22225 h 14"/>
                  <a:gd name="T10" fmla="*/ 28575 w 18"/>
                  <a:gd name="T11" fmla="*/ 22225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0" y="0"/>
                    </a:moveTo>
                    <a:lnTo>
                      <a:pt x="16" y="0"/>
                    </a:lnTo>
                    <a:lnTo>
                      <a:pt x="9" y="0"/>
                    </a:lnTo>
                    <a:lnTo>
                      <a:pt x="9" y="14"/>
                    </a:lnTo>
                    <a:lnTo>
                      <a:pt x="2" y="14"/>
                    </a:lnTo>
                    <a:lnTo>
                      <a:pt x="18" y="14"/>
                    </a:lnTo>
                  </a:path>
                </a:pathLst>
              </a:custGeom>
              <a:noFill/>
              <a:ln w="2">
                <a:solidFill>
                  <a:srgbClr val="7F7F7F"/>
                </a:solidFill>
                <a:round/>
                <a:headEnd/>
                <a:tailEnd/>
              </a:ln>
            </p:spPr>
            <p:txBody>
              <a:bodyPr/>
              <a:lstStyle/>
              <a:p>
                <a:endParaRPr lang="en-US"/>
              </a:p>
            </p:txBody>
          </p:sp>
          <p:sp>
            <p:nvSpPr>
              <p:cNvPr id="761" name="Freeform 7856"/>
              <p:cNvSpPr>
                <a:spLocks/>
              </p:cNvSpPr>
              <p:nvPr/>
            </p:nvSpPr>
            <p:spPr bwMode="auto">
              <a:xfrm>
                <a:off x="6336647" y="5049316"/>
                <a:ext cx="26988" cy="22225"/>
              </a:xfrm>
              <a:custGeom>
                <a:avLst/>
                <a:gdLst>
                  <a:gd name="T0" fmla="*/ 0 w 17"/>
                  <a:gd name="T1" fmla="*/ 0 h 14"/>
                  <a:gd name="T2" fmla="*/ 25400 w 17"/>
                  <a:gd name="T3" fmla="*/ 0 h 14"/>
                  <a:gd name="T4" fmla="*/ 14288 w 17"/>
                  <a:gd name="T5" fmla="*/ 0 h 14"/>
                  <a:gd name="T6" fmla="*/ 14288 w 17"/>
                  <a:gd name="T7" fmla="*/ 22225 h 14"/>
                  <a:gd name="T8" fmla="*/ 3175 w 17"/>
                  <a:gd name="T9" fmla="*/ 22225 h 14"/>
                  <a:gd name="T10" fmla="*/ 26988 w 17"/>
                  <a:gd name="T11" fmla="*/ 22225 h 14"/>
                  <a:gd name="T12" fmla="*/ 0 60000 65536"/>
                  <a:gd name="T13" fmla="*/ 0 60000 65536"/>
                  <a:gd name="T14" fmla="*/ 0 60000 65536"/>
                  <a:gd name="T15" fmla="*/ 0 60000 65536"/>
                  <a:gd name="T16" fmla="*/ 0 60000 65536"/>
                  <a:gd name="T17" fmla="*/ 0 60000 65536"/>
                  <a:gd name="T18" fmla="*/ 0 w 17"/>
                  <a:gd name="T19" fmla="*/ 0 h 14"/>
                  <a:gd name="T20" fmla="*/ 17 w 1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7" h="14">
                    <a:moveTo>
                      <a:pt x="0" y="0"/>
                    </a:moveTo>
                    <a:lnTo>
                      <a:pt x="16" y="0"/>
                    </a:lnTo>
                    <a:lnTo>
                      <a:pt x="9" y="0"/>
                    </a:lnTo>
                    <a:lnTo>
                      <a:pt x="9" y="14"/>
                    </a:lnTo>
                    <a:lnTo>
                      <a:pt x="2" y="14"/>
                    </a:lnTo>
                    <a:lnTo>
                      <a:pt x="17" y="14"/>
                    </a:lnTo>
                  </a:path>
                </a:pathLst>
              </a:custGeom>
              <a:noFill/>
              <a:ln w="2">
                <a:solidFill>
                  <a:srgbClr val="7F7F7F"/>
                </a:solidFill>
                <a:round/>
                <a:headEnd/>
                <a:tailEnd/>
              </a:ln>
            </p:spPr>
            <p:txBody>
              <a:bodyPr/>
              <a:lstStyle/>
              <a:p>
                <a:endParaRPr lang="en-US"/>
              </a:p>
            </p:txBody>
          </p:sp>
          <p:sp>
            <p:nvSpPr>
              <p:cNvPr id="762" name="Freeform 7857"/>
              <p:cNvSpPr>
                <a:spLocks/>
              </p:cNvSpPr>
              <p:nvPr/>
            </p:nvSpPr>
            <p:spPr bwMode="auto">
              <a:xfrm>
                <a:off x="6350934" y="5073129"/>
                <a:ext cx="26988" cy="22225"/>
              </a:xfrm>
              <a:custGeom>
                <a:avLst/>
                <a:gdLst>
                  <a:gd name="T0" fmla="*/ 0 w 17"/>
                  <a:gd name="T1" fmla="*/ 0 h 14"/>
                  <a:gd name="T2" fmla="*/ 23813 w 17"/>
                  <a:gd name="T3" fmla="*/ 0 h 14"/>
                  <a:gd name="T4" fmla="*/ 12700 w 17"/>
                  <a:gd name="T5" fmla="*/ 0 h 14"/>
                  <a:gd name="T6" fmla="*/ 12700 w 17"/>
                  <a:gd name="T7" fmla="*/ 22225 h 14"/>
                  <a:gd name="T8" fmla="*/ 1588 w 17"/>
                  <a:gd name="T9" fmla="*/ 22225 h 14"/>
                  <a:gd name="T10" fmla="*/ 26988 w 17"/>
                  <a:gd name="T11" fmla="*/ 22225 h 14"/>
                  <a:gd name="T12" fmla="*/ 0 60000 65536"/>
                  <a:gd name="T13" fmla="*/ 0 60000 65536"/>
                  <a:gd name="T14" fmla="*/ 0 60000 65536"/>
                  <a:gd name="T15" fmla="*/ 0 60000 65536"/>
                  <a:gd name="T16" fmla="*/ 0 60000 65536"/>
                  <a:gd name="T17" fmla="*/ 0 60000 65536"/>
                  <a:gd name="T18" fmla="*/ 0 w 17"/>
                  <a:gd name="T19" fmla="*/ 0 h 14"/>
                  <a:gd name="T20" fmla="*/ 17 w 1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7" h="14">
                    <a:moveTo>
                      <a:pt x="0" y="0"/>
                    </a:moveTo>
                    <a:lnTo>
                      <a:pt x="15" y="0"/>
                    </a:lnTo>
                    <a:lnTo>
                      <a:pt x="8" y="0"/>
                    </a:lnTo>
                    <a:lnTo>
                      <a:pt x="8" y="14"/>
                    </a:lnTo>
                    <a:lnTo>
                      <a:pt x="1" y="14"/>
                    </a:lnTo>
                    <a:lnTo>
                      <a:pt x="17" y="14"/>
                    </a:lnTo>
                  </a:path>
                </a:pathLst>
              </a:custGeom>
              <a:noFill/>
              <a:ln w="2">
                <a:solidFill>
                  <a:srgbClr val="7F7F7F"/>
                </a:solidFill>
                <a:round/>
                <a:headEnd/>
                <a:tailEnd/>
              </a:ln>
            </p:spPr>
            <p:txBody>
              <a:bodyPr/>
              <a:lstStyle/>
              <a:p>
                <a:endParaRPr lang="en-US"/>
              </a:p>
            </p:txBody>
          </p:sp>
          <p:sp>
            <p:nvSpPr>
              <p:cNvPr id="763" name="Freeform 7858"/>
              <p:cNvSpPr>
                <a:spLocks/>
              </p:cNvSpPr>
              <p:nvPr/>
            </p:nvSpPr>
            <p:spPr bwMode="auto">
              <a:xfrm>
                <a:off x="6366809" y="5073129"/>
                <a:ext cx="28575" cy="22225"/>
              </a:xfrm>
              <a:custGeom>
                <a:avLst/>
                <a:gdLst>
                  <a:gd name="T0" fmla="*/ 0 w 18"/>
                  <a:gd name="T1" fmla="*/ 0 h 14"/>
                  <a:gd name="T2" fmla="*/ 25400 w 18"/>
                  <a:gd name="T3" fmla="*/ 0 h 14"/>
                  <a:gd name="T4" fmla="*/ 14288 w 18"/>
                  <a:gd name="T5" fmla="*/ 0 h 14"/>
                  <a:gd name="T6" fmla="*/ 14288 w 18"/>
                  <a:gd name="T7" fmla="*/ 22225 h 14"/>
                  <a:gd name="T8" fmla="*/ 3175 w 18"/>
                  <a:gd name="T9" fmla="*/ 22225 h 14"/>
                  <a:gd name="T10" fmla="*/ 28575 w 18"/>
                  <a:gd name="T11" fmla="*/ 22225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0" y="0"/>
                    </a:moveTo>
                    <a:lnTo>
                      <a:pt x="16" y="0"/>
                    </a:lnTo>
                    <a:lnTo>
                      <a:pt x="9" y="0"/>
                    </a:lnTo>
                    <a:lnTo>
                      <a:pt x="9" y="14"/>
                    </a:lnTo>
                    <a:lnTo>
                      <a:pt x="2" y="14"/>
                    </a:lnTo>
                    <a:lnTo>
                      <a:pt x="18" y="14"/>
                    </a:lnTo>
                  </a:path>
                </a:pathLst>
              </a:custGeom>
              <a:noFill/>
              <a:ln w="2">
                <a:solidFill>
                  <a:srgbClr val="7F7F7F"/>
                </a:solidFill>
                <a:round/>
                <a:headEnd/>
                <a:tailEnd/>
              </a:ln>
            </p:spPr>
            <p:txBody>
              <a:bodyPr/>
              <a:lstStyle/>
              <a:p>
                <a:endParaRPr lang="en-US"/>
              </a:p>
            </p:txBody>
          </p:sp>
          <p:sp>
            <p:nvSpPr>
              <p:cNvPr id="764" name="Freeform 7859"/>
              <p:cNvSpPr>
                <a:spLocks/>
              </p:cNvSpPr>
              <p:nvPr/>
            </p:nvSpPr>
            <p:spPr bwMode="auto">
              <a:xfrm>
                <a:off x="6384272" y="5098529"/>
                <a:ext cx="26988" cy="22225"/>
              </a:xfrm>
              <a:custGeom>
                <a:avLst/>
                <a:gdLst>
                  <a:gd name="T0" fmla="*/ 0 w 17"/>
                  <a:gd name="T1" fmla="*/ 0 h 14"/>
                  <a:gd name="T2" fmla="*/ 23813 w 17"/>
                  <a:gd name="T3" fmla="*/ 0 h 14"/>
                  <a:gd name="T4" fmla="*/ 12700 w 17"/>
                  <a:gd name="T5" fmla="*/ 0 h 14"/>
                  <a:gd name="T6" fmla="*/ 12700 w 17"/>
                  <a:gd name="T7" fmla="*/ 22225 h 14"/>
                  <a:gd name="T8" fmla="*/ 1588 w 17"/>
                  <a:gd name="T9" fmla="*/ 22225 h 14"/>
                  <a:gd name="T10" fmla="*/ 26988 w 17"/>
                  <a:gd name="T11" fmla="*/ 22225 h 14"/>
                  <a:gd name="T12" fmla="*/ 0 60000 65536"/>
                  <a:gd name="T13" fmla="*/ 0 60000 65536"/>
                  <a:gd name="T14" fmla="*/ 0 60000 65536"/>
                  <a:gd name="T15" fmla="*/ 0 60000 65536"/>
                  <a:gd name="T16" fmla="*/ 0 60000 65536"/>
                  <a:gd name="T17" fmla="*/ 0 60000 65536"/>
                  <a:gd name="T18" fmla="*/ 0 w 17"/>
                  <a:gd name="T19" fmla="*/ 0 h 14"/>
                  <a:gd name="T20" fmla="*/ 17 w 1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7" h="14">
                    <a:moveTo>
                      <a:pt x="0" y="0"/>
                    </a:moveTo>
                    <a:lnTo>
                      <a:pt x="15" y="0"/>
                    </a:lnTo>
                    <a:lnTo>
                      <a:pt x="8" y="0"/>
                    </a:lnTo>
                    <a:lnTo>
                      <a:pt x="8" y="14"/>
                    </a:lnTo>
                    <a:lnTo>
                      <a:pt x="1" y="14"/>
                    </a:lnTo>
                    <a:lnTo>
                      <a:pt x="17" y="14"/>
                    </a:lnTo>
                  </a:path>
                </a:pathLst>
              </a:custGeom>
              <a:noFill/>
              <a:ln w="2">
                <a:solidFill>
                  <a:srgbClr val="7F7F7F"/>
                </a:solidFill>
                <a:round/>
                <a:headEnd/>
                <a:tailEnd/>
              </a:ln>
            </p:spPr>
            <p:txBody>
              <a:bodyPr/>
              <a:lstStyle/>
              <a:p>
                <a:endParaRPr lang="en-US"/>
              </a:p>
            </p:txBody>
          </p:sp>
          <p:sp>
            <p:nvSpPr>
              <p:cNvPr id="765" name="Freeform 7860"/>
              <p:cNvSpPr>
                <a:spLocks/>
              </p:cNvSpPr>
              <p:nvPr/>
            </p:nvSpPr>
            <p:spPr bwMode="auto">
              <a:xfrm>
                <a:off x="6400147" y="5101704"/>
                <a:ext cx="28575" cy="22225"/>
              </a:xfrm>
              <a:custGeom>
                <a:avLst/>
                <a:gdLst>
                  <a:gd name="T0" fmla="*/ 0 w 18"/>
                  <a:gd name="T1" fmla="*/ 0 h 14"/>
                  <a:gd name="T2" fmla="*/ 25400 w 18"/>
                  <a:gd name="T3" fmla="*/ 0 h 14"/>
                  <a:gd name="T4" fmla="*/ 14288 w 18"/>
                  <a:gd name="T5" fmla="*/ 0 h 14"/>
                  <a:gd name="T6" fmla="*/ 14288 w 18"/>
                  <a:gd name="T7" fmla="*/ 22225 h 14"/>
                  <a:gd name="T8" fmla="*/ 3175 w 18"/>
                  <a:gd name="T9" fmla="*/ 22225 h 14"/>
                  <a:gd name="T10" fmla="*/ 28575 w 18"/>
                  <a:gd name="T11" fmla="*/ 22225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0" y="0"/>
                    </a:moveTo>
                    <a:lnTo>
                      <a:pt x="16" y="0"/>
                    </a:lnTo>
                    <a:lnTo>
                      <a:pt x="9" y="0"/>
                    </a:lnTo>
                    <a:lnTo>
                      <a:pt x="9" y="14"/>
                    </a:lnTo>
                    <a:lnTo>
                      <a:pt x="2" y="14"/>
                    </a:lnTo>
                    <a:lnTo>
                      <a:pt x="18" y="14"/>
                    </a:lnTo>
                  </a:path>
                </a:pathLst>
              </a:custGeom>
              <a:noFill/>
              <a:ln w="2">
                <a:solidFill>
                  <a:srgbClr val="7F7F7F"/>
                </a:solidFill>
                <a:round/>
                <a:headEnd/>
                <a:tailEnd/>
              </a:ln>
            </p:spPr>
            <p:txBody>
              <a:bodyPr/>
              <a:lstStyle/>
              <a:p>
                <a:endParaRPr lang="en-US"/>
              </a:p>
            </p:txBody>
          </p:sp>
          <p:sp>
            <p:nvSpPr>
              <p:cNvPr id="766" name="Freeform 7861"/>
              <p:cNvSpPr>
                <a:spLocks/>
              </p:cNvSpPr>
              <p:nvPr/>
            </p:nvSpPr>
            <p:spPr bwMode="auto">
              <a:xfrm>
                <a:off x="6414434" y="5115991"/>
                <a:ext cx="26988" cy="22225"/>
              </a:xfrm>
              <a:custGeom>
                <a:avLst/>
                <a:gdLst>
                  <a:gd name="T0" fmla="*/ 0 w 17"/>
                  <a:gd name="T1" fmla="*/ 0 h 14"/>
                  <a:gd name="T2" fmla="*/ 25400 w 17"/>
                  <a:gd name="T3" fmla="*/ 0 h 14"/>
                  <a:gd name="T4" fmla="*/ 14288 w 17"/>
                  <a:gd name="T5" fmla="*/ 0 h 14"/>
                  <a:gd name="T6" fmla="*/ 14288 w 17"/>
                  <a:gd name="T7" fmla="*/ 22225 h 14"/>
                  <a:gd name="T8" fmla="*/ 3175 w 17"/>
                  <a:gd name="T9" fmla="*/ 22225 h 14"/>
                  <a:gd name="T10" fmla="*/ 26988 w 17"/>
                  <a:gd name="T11" fmla="*/ 22225 h 14"/>
                  <a:gd name="T12" fmla="*/ 0 60000 65536"/>
                  <a:gd name="T13" fmla="*/ 0 60000 65536"/>
                  <a:gd name="T14" fmla="*/ 0 60000 65536"/>
                  <a:gd name="T15" fmla="*/ 0 60000 65536"/>
                  <a:gd name="T16" fmla="*/ 0 60000 65536"/>
                  <a:gd name="T17" fmla="*/ 0 60000 65536"/>
                  <a:gd name="T18" fmla="*/ 0 w 17"/>
                  <a:gd name="T19" fmla="*/ 0 h 14"/>
                  <a:gd name="T20" fmla="*/ 17 w 1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7" h="14">
                    <a:moveTo>
                      <a:pt x="0" y="0"/>
                    </a:moveTo>
                    <a:lnTo>
                      <a:pt x="16" y="0"/>
                    </a:lnTo>
                    <a:lnTo>
                      <a:pt x="9" y="0"/>
                    </a:lnTo>
                    <a:lnTo>
                      <a:pt x="9" y="14"/>
                    </a:lnTo>
                    <a:lnTo>
                      <a:pt x="2" y="14"/>
                    </a:lnTo>
                    <a:lnTo>
                      <a:pt x="17" y="14"/>
                    </a:lnTo>
                  </a:path>
                </a:pathLst>
              </a:custGeom>
              <a:noFill/>
              <a:ln w="2">
                <a:solidFill>
                  <a:srgbClr val="7F7F7F"/>
                </a:solidFill>
                <a:round/>
                <a:headEnd/>
                <a:tailEnd/>
              </a:ln>
            </p:spPr>
            <p:txBody>
              <a:bodyPr/>
              <a:lstStyle/>
              <a:p>
                <a:endParaRPr lang="en-US"/>
              </a:p>
            </p:txBody>
          </p:sp>
          <p:sp>
            <p:nvSpPr>
              <p:cNvPr id="767" name="Freeform 7862"/>
              <p:cNvSpPr>
                <a:spLocks/>
              </p:cNvSpPr>
              <p:nvPr/>
            </p:nvSpPr>
            <p:spPr bwMode="auto">
              <a:xfrm>
                <a:off x="6430309" y="5115991"/>
                <a:ext cx="28575" cy="22225"/>
              </a:xfrm>
              <a:custGeom>
                <a:avLst/>
                <a:gdLst>
                  <a:gd name="T0" fmla="*/ 0 w 18"/>
                  <a:gd name="T1" fmla="*/ 0 h 14"/>
                  <a:gd name="T2" fmla="*/ 25400 w 18"/>
                  <a:gd name="T3" fmla="*/ 0 h 14"/>
                  <a:gd name="T4" fmla="*/ 14288 w 18"/>
                  <a:gd name="T5" fmla="*/ 0 h 14"/>
                  <a:gd name="T6" fmla="*/ 14288 w 18"/>
                  <a:gd name="T7" fmla="*/ 22225 h 14"/>
                  <a:gd name="T8" fmla="*/ 3175 w 18"/>
                  <a:gd name="T9" fmla="*/ 22225 h 14"/>
                  <a:gd name="T10" fmla="*/ 28575 w 18"/>
                  <a:gd name="T11" fmla="*/ 22225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0" y="0"/>
                    </a:moveTo>
                    <a:lnTo>
                      <a:pt x="16" y="0"/>
                    </a:lnTo>
                    <a:lnTo>
                      <a:pt x="9" y="0"/>
                    </a:lnTo>
                    <a:lnTo>
                      <a:pt x="9" y="14"/>
                    </a:lnTo>
                    <a:lnTo>
                      <a:pt x="2" y="14"/>
                    </a:lnTo>
                    <a:lnTo>
                      <a:pt x="18" y="14"/>
                    </a:lnTo>
                  </a:path>
                </a:pathLst>
              </a:custGeom>
              <a:noFill/>
              <a:ln w="2">
                <a:solidFill>
                  <a:srgbClr val="7F7F7F"/>
                </a:solidFill>
                <a:round/>
                <a:headEnd/>
                <a:tailEnd/>
              </a:ln>
            </p:spPr>
            <p:txBody>
              <a:bodyPr/>
              <a:lstStyle/>
              <a:p>
                <a:endParaRPr lang="en-US"/>
              </a:p>
            </p:txBody>
          </p:sp>
          <p:sp>
            <p:nvSpPr>
              <p:cNvPr id="768" name="Freeform 7863"/>
              <p:cNvSpPr>
                <a:spLocks/>
              </p:cNvSpPr>
              <p:nvPr/>
            </p:nvSpPr>
            <p:spPr bwMode="auto">
              <a:xfrm>
                <a:off x="6447772" y="5139804"/>
                <a:ext cx="26988" cy="22225"/>
              </a:xfrm>
              <a:custGeom>
                <a:avLst/>
                <a:gdLst>
                  <a:gd name="T0" fmla="*/ 0 w 17"/>
                  <a:gd name="T1" fmla="*/ 0 h 14"/>
                  <a:gd name="T2" fmla="*/ 23813 w 17"/>
                  <a:gd name="T3" fmla="*/ 0 h 14"/>
                  <a:gd name="T4" fmla="*/ 14288 w 17"/>
                  <a:gd name="T5" fmla="*/ 0 h 14"/>
                  <a:gd name="T6" fmla="*/ 14288 w 17"/>
                  <a:gd name="T7" fmla="*/ 22225 h 14"/>
                  <a:gd name="T8" fmla="*/ 3175 w 17"/>
                  <a:gd name="T9" fmla="*/ 22225 h 14"/>
                  <a:gd name="T10" fmla="*/ 26988 w 17"/>
                  <a:gd name="T11" fmla="*/ 22225 h 14"/>
                  <a:gd name="T12" fmla="*/ 0 60000 65536"/>
                  <a:gd name="T13" fmla="*/ 0 60000 65536"/>
                  <a:gd name="T14" fmla="*/ 0 60000 65536"/>
                  <a:gd name="T15" fmla="*/ 0 60000 65536"/>
                  <a:gd name="T16" fmla="*/ 0 60000 65536"/>
                  <a:gd name="T17" fmla="*/ 0 60000 65536"/>
                  <a:gd name="T18" fmla="*/ 0 w 17"/>
                  <a:gd name="T19" fmla="*/ 0 h 14"/>
                  <a:gd name="T20" fmla="*/ 17 w 1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7" h="14">
                    <a:moveTo>
                      <a:pt x="0" y="0"/>
                    </a:moveTo>
                    <a:lnTo>
                      <a:pt x="15" y="0"/>
                    </a:lnTo>
                    <a:lnTo>
                      <a:pt x="9" y="0"/>
                    </a:lnTo>
                    <a:lnTo>
                      <a:pt x="9" y="14"/>
                    </a:lnTo>
                    <a:lnTo>
                      <a:pt x="2" y="14"/>
                    </a:lnTo>
                    <a:lnTo>
                      <a:pt x="17" y="14"/>
                    </a:lnTo>
                  </a:path>
                </a:pathLst>
              </a:custGeom>
              <a:noFill/>
              <a:ln w="2">
                <a:solidFill>
                  <a:srgbClr val="7F7F7F"/>
                </a:solidFill>
                <a:round/>
                <a:headEnd/>
                <a:tailEnd/>
              </a:ln>
            </p:spPr>
            <p:txBody>
              <a:bodyPr/>
              <a:lstStyle/>
              <a:p>
                <a:endParaRPr lang="en-US"/>
              </a:p>
            </p:txBody>
          </p:sp>
          <p:sp>
            <p:nvSpPr>
              <p:cNvPr id="769" name="Freeform 7864"/>
              <p:cNvSpPr>
                <a:spLocks/>
              </p:cNvSpPr>
              <p:nvPr/>
            </p:nvSpPr>
            <p:spPr bwMode="auto">
              <a:xfrm>
                <a:off x="6463647" y="5146154"/>
                <a:ext cx="28575" cy="22225"/>
              </a:xfrm>
              <a:custGeom>
                <a:avLst/>
                <a:gdLst>
                  <a:gd name="T0" fmla="*/ 0 w 18"/>
                  <a:gd name="T1" fmla="*/ 0 h 14"/>
                  <a:gd name="T2" fmla="*/ 25400 w 18"/>
                  <a:gd name="T3" fmla="*/ 0 h 14"/>
                  <a:gd name="T4" fmla="*/ 14288 w 18"/>
                  <a:gd name="T5" fmla="*/ 0 h 14"/>
                  <a:gd name="T6" fmla="*/ 14288 w 18"/>
                  <a:gd name="T7" fmla="*/ 22225 h 14"/>
                  <a:gd name="T8" fmla="*/ 3175 w 18"/>
                  <a:gd name="T9" fmla="*/ 22225 h 14"/>
                  <a:gd name="T10" fmla="*/ 28575 w 18"/>
                  <a:gd name="T11" fmla="*/ 22225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0" y="0"/>
                    </a:moveTo>
                    <a:lnTo>
                      <a:pt x="16" y="0"/>
                    </a:lnTo>
                    <a:lnTo>
                      <a:pt x="9" y="0"/>
                    </a:lnTo>
                    <a:lnTo>
                      <a:pt x="9" y="14"/>
                    </a:lnTo>
                    <a:lnTo>
                      <a:pt x="2" y="14"/>
                    </a:lnTo>
                    <a:lnTo>
                      <a:pt x="18" y="14"/>
                    </a:lnTo>
                  </a:path>
                </a:pathLst>
              </a:custGeom>
              <a:noFill/>
              <a:ln w="2">
                <a:solidFill>
                  <a:srgbClr val="7F7F7F"/>
                </a:solidFill>
                <a:round/>
                <a:headEnd/>
                <a:tailEnd/>
              </a:ln>
            </p:spPr>
            <p:txBody>
              <a:bodyPr/>
              <a:lstStyle/>
              <a:p>
                <a:endParaRPr lang="en-US"/>
              </a:p>
            </p:txBody>
          </p:sp>
          <p:sp>
            <p:nvSpPr>
              <p:cNvPr id="770" name="Freeform 7865"/>
              <p:cNvSpPr>
                <a:spLocks/>
              </p:cNvSpPr>
              <p:nvPr/>
            </p:nvSpPr>
            <p:spPr bwMode="auto">
              <a:xfrm>
                <a:off x="6481109" y="5149329"/>
                <a:ext cx="26988" cy="22225"/>
              </a:xfrm>
              <a:custGeom>
                <a:avLst/>
                <a:gdLst>
                  <a:gd name="T0" fmla="*/ 0 w 17"/>
                  <a:gd name="T1" fmla="*/ 0 h 14"/>
                  <a:gd name="T2" fmla="*/ 23813 w 17"/>
                  <a:gd name="T3" fmla="*/ 0 h 14"/>
                  <a:gd name="T4" fmla="*/ 12700 w 17"/>
                  <a:gd name="T5" fmla="*/ 0 h 14"/>
                  <a:gd name="T6" fmla="*/ 12700 w 17"/>
                  <a:gd name="T7" fmla="*/ 22225 h 14"/>
                  <a:gd name="T8" fmla="*/ 1588 w 17"/>
                  <a:gd name="T9" fmla="*/ 22225 h 14"/>
                  <a:gd name="T10" fmla="*/ 26988 w 17"/>
                  <a:gd name="T11" fmla="*/ 22225 h 14"/>
                  <a:gd name="T12" fmla="*/ 0 60000 65536"/>
                  <a:gd name="T13" fmla="*/ 0 60000 65536"/>
                  <a:gd name="T14" fmla="*/ 0 60000 65536"/>
                  <a:gd name="T15" fmla="*/ 0 60000 65536"/>
                  <a:gd name="T16" fmla="*/ 0 60000 65536"/>
                  <a:gd name="T17" fmla="*/ 0 60000 65536"/>
                  <a:gd name="T18" fmla="*/ 0 w 17"/>
                  <a:gd name="T19" fmla="*/ 0 h 14"/>
                  <a:gd name="T20" fmla="*/ 17 w 1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7" h="14">
                    <a:moveTo>
                      <a:pt x="0" y="0"/>
                    </a:moveTo>
                    <a:lnTo>
                      <a:pt x="15" y="0"/>
                    </a:lnTo>
                    <a:lnTo>
                      <a:pt x="8" y="0"/>
                    </a:lnTo>
                    <a:lnTo>
                      <a:pt x="8" y="14"/>
                    </a:lnTo>
                    <a:lnTo>
                      <a:pt x="1" y="14"/>
                    </a:lnTo>
                    <a:lnTo>
                      <a:pt x="17" y="14"/>
                    </a:lnTo>
                  </a:path>
                </a:pathLst>
              </a:custGeom>
              <a:noFill/>
              <a:ln w="2">
                <a:solidFill>
                  <a:srgbClr val="7F7F7F"/>
                </a:solidFill>
                <a:round/>
                <a:headEnd/>
                <a:tailEnd/>
              </a:ln>
            </p:spPr>
            <p:txBody>
              <a:bodyPr/>
              <a:lstStyle/>
              <a:p>
                <a:endParaRPr lang="en-US"/>
              </a:p>
            </p:txBody>
          </p:sp>
          <p:sp>
            <p:nvSpPr>
              <p:cNvPr id="771" name="Freeform 7866"/>
              <p:cNvSpPr>
                <a:spLocks/>
              </p:cNvSpPr>
              <p:nvPr/>
            </p:nvSpPr>
            <p:spPr bwMode="auto">
              <a:xfrm>
                <a:off x="6493809" y="5179491"/>
                <a:ext cx="28575" cy="25400"/>
              </a:xfrm>
              <a:custGeom>
                <a:avLst/>
                <a:gdLst>
                  <a:gd name="T0" fmla="*/ 0 w 18"/>
                  <a:gd name="T1" fmla="*/ 0 h 16"/>
                  <a:gd name="T2" fmla="*/ 25400 w 18"/>
                  <a:gd name="T3" fmla="*/ 0 h 16"/>
                  <a:gd name="T4" fmla="*/ 14288 w 18"/>
                  <a:gd name="T5" fmla="*/ 0 h 16"/>
                  <a:gd name="T6" fmla="*/ 14288 w 18"/>
                  <a:gd name="T7" fmla="*/ 25400 h 16"/>
                  <a:gd name="T8" fmla="*/ 3175 w 18"/>
                  <a:gd name="T9" fmla="*/ 25400 h 16"/>
                  <a:gd name="T10" fmla="*/ 28575 w 18"/>
                  <a:gd name="T11" fmla="*/ 25400 h 16"/>
                  <a:gd name="T12" fmla="*/ 0 60000 65536"/>
                  <a:gd name="T13" fmla="*/ 0 60000 65536"/>
                  <a:gd name="T14" fmla="*/ 0 60000 65536"/>
                  <a:gd name="T15" fmla="*/ 0 60000 65536"/>
                  <a:gd name="T16" fmla="*/ 0 60000 65536"/>
                  <a:gd name="T17" fmla="*/ 0 60000 65536"/>
                  <a:gd name="T18" fmla="*/ 0 w 18"/>
                  <a:gd name="T19" fmla="*/ 0 h 16"/>
                  <a:gd name="T20" fmla="*/ 18 w 1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8" h="16">
                    <a:moveTo>
                      <a:pt x="0" y="0"/>
                    </a:moveTo>
                    <a:lnTo>
                      <a:pt x="16" y="0"/>
                    </a:lnTo>
                    <a:lnTo>
                      <a:pt x="9" y="0"/>
                    </a:lnTo>
                    <a:lnTo>
                      <a:pt x="9" y="16"/>
                    </a:lnTo>
                    <a:lnTo>
                      <a:pt x="2" y="16"/>
                    </a:lnTo>
                    <a:lnTo>
                      <a:pt x="18" y="16"/>
                    </a:lnTo>
                  </a:path>
                </a:pathLst>
              </a:custGeom>
              <a:noFill/>
              <a:ln w="2">
                <a:solidFill>
                  <a:srgbClr val="7F7F7F"/>
                </a:solidFill>
                <a:round/>
                <a:headEnd/>
                <a:tailEnd/>
              </a:ln>
            </p:spPr>
            <p:txBody>
              <a:bodyPr/>
              <a:lstStyle/>
              <a:p>
                <a:endParaRPr lang="en-US"/>
              </a:p>
            </p:txBody>
          </p:sp>
          <p:sp>
            <p:nvSpPr>
              <p:cNvPr id="772" name="Freeform 7867"/>
              <p:cNvSpPr>
                <a:spLocks/>
              </p:cNvSpPr>
              <p:nvPr/>
            </p:nvSpPr>
            <p:spPr bwMode="auto">
              <a:xfrm>
                <a:off x="6511272" y="5173141"/>
                <a:ext cx="26988" cy="25400"/>
              </a:xfrm>
              <a:custGeom>
                <a:avLst/>
                <a:gdLst>
                  <a:gd name="T0" fmla="*/ 0 w 17"/>
                  <a:gd name="T1" fmla="*/ 0 h 16"/>
                  <a:gd name="T2" fmla="*/ 25400 w 17"/>
                  <a:gd name="T3" fmla="*/ 0 h 16"/>
                  <a:gd name="T4" fmla="*/ 14288 w 17"/>
                  <a:gd name="T5" fmla="*/ 0 h 16"/>
                  <a:gd name="T6" fmla="*/ 14288 w 17"/>
                  <a:gd name="T7" fmla="*/ 25400 h 16"/>
                  <a:gd name="T8" fmla="*/ 3175 w 17"/>
                  <a:gd name="T9" fmla="*/ 25400 h 16"/>
                  <a:gd name="T10" fmla="*/ 26988 w 17"/>
                  <a:gd name="T11" fmla="*/ 25400 h 16"/>
                  <a:gd name="T12" fmla="*/ 0 60000 65536"/>
                  <a:gd name="T13" fmla="*/ 0 60000 65536"/>
                  <a:gd name="T14" fmla="*/ 0 60000 65536"/>
                  <a:gd name="T15" fmla="*/ 0 60000 65536"/>
                  <a:gd name="T16" fmla="*/ 0 60000 65536"/>
                  <a:gd name="T17" fmla="*/ 0 60000 65536"/>
                  <a:gd name="T18" fmla="*/ 0 w 17"/>
                  <a:gd name="T19" fmla="*/ 0 h 16"/>
                  <a:gd name="T20" fmla="*/ 17 w 17"/>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7" h="16">
                    <a:moveTo>
                      <a:pt x="0" y="0"/>
                    </a:moveTo>
                    <a:lnTo>
                      <a:pt x="16" y="0"/>
                    </a:lnTo>
                    <a:lnTo>
                      <a:pt x="9" y="0"/>
                    </a:lnTo>
                    <a:lnTo>
                      <a:pt x="9" y="16"/>
                    </a:lnTo>
                    <a:lnTo>
                      <a:pt x="2" y="16"/>
                    </a:lnTo>
                    <a:lnTo>
                      <a:pt x="17" y="16"/>
                    </a:lnTo>
                  </a:path>
                </a:pathLst>
              </a:custGeom>
              <a:noFill/>
              <a:ln w="2">
                <a:solidFill>
                  <a:srgbClr val="7F7F7F"/>
                </a:solidFill>
                <a:round/>
                <a:headEnd/>
                <a:tailEnd/>
              </a:ln>
            </p:spPr>
            <p:txBody>
              <a:bodyPr/>
              <a:lstStyle/>
              <a:p>
                <a:endParaRPr lang="en-US"/>
              </a:p>
            </p:txBody>
          </p:sp>
          <p:sp>
            <p:nvSpPr>
              <p:cNvPr id="773" name="Freeform 7868"/>
              <p:cNvSpPr>
                <a:spLocks/>
              </p:cNvSpPr>
              <p:nvPr/>
            </p:nvSpPr>
            <p:spPr bwMode="auto">
              <a:xfrm>
                <a:off x="6527147" y="5182666"/>
                <a:ext cx="28575" cy="23813"/>
              </a:xfrm>
              <a:custGeom>
                <a:avLst/>
                <a:gdLst>
                  <a:gd name="T0" fmla="*/ 0 w 18"/>
                  <a:gd name="T1" fmla="*/ 0 h 15"/>
                  <a:gd name="T2" fmla="*/ 25400 w 18"/>
                  <a:gd name="T3" fmla="*/ 0 h 15"/>
                  <a:gd name="T4" fmla="*/ 14288 w 18"/>
                  <a:gd name="T5" fmla="*/ 0 h 15"/>
                  <a:gd name="T6" fmla="*/ 14288 w 18"/>
                  <a:gd name="T7" fmla="*/ 23813 h 15"/>
                  <a:gd name="T8" fmla="*/ 3175 w 18"/>
                  <a:gd name="T9" fmla="*/ 23813 h 15"/>
                  <a:gd name="T10" fmla="*/ 28575 w 18"/>
                  <a:gd name="T11" fmla="*/ 23813 h 15"/>
                  <a:gd name="T12" fmla="*/ 0 60000 65536"/>
                  <a:gd name="T13" fmla="*/ 0 60000 65536"/>
                  <a:gd name="T14" fmla="*/ 0 60000 65536"/>
                  <a:gd name="T15" fmla="*/ 0 60000 65536"/>
                  <a:gd name="T16" fmla="*/ 0 60000 65536"/>
                  <a:gd name="T17" fmla="*/ 0 60000 65536"/>
                  <a:gd name="T18" fmla="*/ 0 w 18"/>
                  <a:gd name="T19" fmla="*/ 0 h 15"/>
                  <a:gd name="T20" fmla="*/ 18 w 18"/>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8" h="15">
                    <a:moveTo>
                      <a:pt x="0" y="0"/>
                    </a:moveTo>
                    <a:lnTo>
                      <a:pt x="16" y="0"/>
                    </a:lnTo>
                    <a:lnTo>
                      <a:pt x="9" y="0"/>
                    </a:lnTo>
                    <a:lnTo>
                      <a:pt x="9" y="15"/>
                    </a:lnTo>
                    <a:lnTo>
                      <a:pt x="2" y="15"/>
                    </a:lnTo>
                    <a:lnTo>
                      <a:pt x="18" y="15"/>
                    </a:lnTo>
                  </a:path>
                </a:pathLst>
              </a:custGeom>
              <a:noFill/>
              <a:ln w="2">
                <a:solidFill>
                  <a:srgbClr val="7F7F7F"/>
                </a:solidFill>
                <a:round/>
                <a:headEnd/>
                <a:tailEnd/>
              </a:ln>
            </p:spPr>
            <p:txBody>
              <a:bodyPr/>
              <a:lstStyle/>
              <a:p>
                <a:endParaRPr lang="en-US"/>
              </a:p>
            </p:txBody>
          </p:sp>
          <p:sp>
            <p:nvSpPr>
              <p:cNvPr id="774" name="Freeform 7869"/>
              <p:cNvSpPr>
                <a:spLocks/>
              </p:cNvSpPr>
              <p:nvPr/>
            </p:nvSpPr>
            <p:spPr bwMode="auto">
              <a:xfrm>
                <a:off x="6544609" y="5216004"/>
                <a:ext cx="26988" cy="23813"/>
              </a:xfrm>
              <a:custGeom>
                <a:avLst/>
                <a:gdLst>
                  <a:gd name="T0" fmla="*/ 0 w 17"/>
                  <a:gd name="T1" fmla="*/ 0 h 15"/>
                  <a:gd name="T2" fmla="*/ 25400 w 17"/>
                  <a:gd name="T3" fmla="*/ 0 h 15"/>
                  <a:gd name="T4" fmla="*/ 14288 w 17"/>
                  <a:gd name="T5" fmla="*/ 0 h 15"/>
                  <a:gd name="T6" fmla="*/ 14288 w 17"/>
                  <a:gd name="T7" fmla="*/ 23813 h 15"/>
                  <a:gd name="T8" fmla="*/ 3175 w 17"/>
                  <a:gd name="T9" fmla="*/ 23813 h 15"/>
                  <a:gd name="T10" fmla="*/ 26988 w 17"/>
                  <a:gd name="T11" fmla="*/ 23813 h 15"/>
                  <a:gd name="T12" fmla="*/ 0 60000 65536"/>
                  <a:gd name="T13" fmla="*/ 0 60000 65536"/>
                  <a:gd name="T14" fmla="*/ 0 60000 65536"/>
                  <a:gd name="T15" fmla="*/ 0 60000 65536"/>
                  <a:gd name="T16" fmla="*/ 0 60000 65536"/>
                  <a:gd name="T17" fmla="*/ 0 60000 65536"/>
                  <a:gd name="T18" fmla="*/ 0 w 17"/>
                  <a:gd name="T19" fmla="*/ 0 h 15"/>
                  <a:gd name="T20" fmla="*/ 17 w 1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7" h="15">
                    <a:moveTo>
                      <a:pt x="0" y="0"/>
                    </a:moveTo>
                    <a:lnTo>
                      <a:pt x="16" y="0"/>
                    </a:lnTo>
                    <a:lnTo>
                      <a:pt x="9" y="0"/>
                    </a:lnTo>
                    <a:lnTo>
                      <a:pt x="9" y="15"/>
                    </a:lnTo>
                    <a:lnTo>
                      <a:pt x="2" y="15"/>
                    </a:lnTo>
                    <a:lnTo>
                      <a:pt x="17" y="15"/>
                    </a:lnTo>
                  </a:path>
                </a:pathLst>
              </a:custGeom>
              <a:noFill/>
              <a:ln w="2">
                <a:solidFill>
                  <a:srgbClr val="7F7F7F"/>
                </a:solidFill>
                <a:round/>
                <a:headEnd/>
                <a:tailEnd/>
              </a:ln>
            </p:spPr>
            <p:txBody>
              <a:bodyPr/>
              <a:lstStyle/>
              <a:p>
                <a:endParaRPr lang="en-US"/>
              </a:p>
            </p:txBody>
          </p:sp>
          <p:sp>
            <p:nvSpPr>
              <p:cNvPr id="775" name="Freeform 7870"/>
              <p:cNvSpPr>
                <a:spLocks/>
              </p:cNvSpPr>
              <p:nvPr/>
            </p:nvSpPr>
            <p:spPr bwMode="auto">
              <a:xfrm>
                <a:off x="6558897" y="5206479"/>
                <a:ext cx="26988" cy="25400"/>
              </a:xfrm>
              <a:custGeom>
                <a:avLst/>
                <a:gdLst>
                  <a:gd name="T0" fmla="*/ 0 w 17"/>
                  <a:gd name="T1" fmla="*/ 0 h 16"/>
                  <a:gd name="T2" fmla="*/ 23813 w 17"/>
                  <a:gd name="T3" fmla="*/ 0 h 16"/>
                  <a:gd name="T4" fmla="*/ 12700 w 17"/>
                  <a:gd name="T5" fmla="*/ 0 h 16"/>
                  <a:gd name="T6" fmla="*/ 12700 w 17"/>
                  <a:gd name="T7" fmla="*/ 25400 h 16"/>
                  <a:gd name="T8" fmla="*/ 1588 w 17"/>
                  <a:gd name="T9" fmla="*/ 25400 h 16"/>
                  <a:gd name="T10" fmla="*/ 26988 w 17"/>
                  <a:gd name="T11" fmla="*/ 25400 h 16"/>
                  <a:gd name="T12" fmla="*/ 0 60000 65536"/>
                  <a:gd name="T13" fmla="*/ 0 60000 65536"/>
                  <a:gd name="T14" fmla="*/ 0 60000 65536"/>
                  <a:gd name="T15" fmla="*/ 0 60000 65536"/>
                  <a:gd name="T16" fmla="*/ 0 60000 65536"/>
                  <a:gd name="T17" fmla="*/ 0 60000 65536"/>
                  <a:gd name="T18" fmla="*/ 0 w 17"/>
                  <a:gd name="T19" fmla="*/ 0 h 16"/>
                  <a:gd name="T20" fmla="*/ 17 w 17"/>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7" h="16">
                    <a:moveTo>
                      <a:pt x="0" y="0"/>
                    </a:moveTo>
                    <a:lnTo>
                      <a:pt x="15" y="0"/>
                    </a:lnTo>
                    <a:lnTo>
                      <a:pt x="8" y="0"/>
                    </a:lnTo>
                    <a:lnTo>
                      <a:pt x="8" y="16"/>
                    </a:lnTo>
                    <a:lnTo>
                      <a:pt x="1" y="16"/>
                    </a:lnTo>
                    <a:lnTo>
                      <a:pt x="17" y="16"/>
                    </a:lnTo>
                  </a:path>
                </a:pathLst>
              </a:custGeom>
              <a:noFill/>
              <a:ln w="2">
                <a:solidFill>
                  <a:srgbClr val="7F7F7F"/>
                </a:solidFill>
                <a:round/>
                <a:headEnd/>
                <a:tailEnd/>
              </a:ln>
            </p:spPr>
            <p:txBody>
              <a:bodyPr/>
              <a:lstStyle/>
              <a:p>
                <a:endParaRPr lang="en-US"/>
              </a:p>
            </p:txBody>
          </p:sp>
          <p:sp>
            <p:nvSpPr>
              <p:cNvPr id="776" name="Freeform 7871"/>
              <p:cNvSpPr>
                <a:spLocks/>
              </p:cNvSpPr>
              <p:nvPr/>
            </p:nvSpPr>
            <p:spPr bwMode="auto">
              <a:xfrm>
                <a:off x="6574772" y="5246166"/>
                <a:ext cx="28575" cy="26988"/>
              </a:xfrm>
              <a:custGeom>
                <a:avLst/>
                <a:gdLst>
                  <a:gd name="T0" fmla="*/ 0 w 18"/>
                  <a:gd name="T1" fmla="*/ 0 h 17"/>
                  <a:gd name="T2" fmla="*/ 25400 w 18"/>
                  <a:gd name="T3" fmla="*/ 0 h 17"/>
                  <a:gd name="T4" fmla="*/ 14288 w 18"/>
                  <a:gd name="T5" fmla="*/ 0 h 17"/>
                  <a:gd name="T6" fmla="*/ 14288 w 18"/>
                  <a:gd name="T7" fmla="*/ 26988 h 17"/>
                  <a:gd name="T8" fmla="*/ 3175 w 18"/>
                  <a:gd name="T9" fmla="*/ 26988 h 17"/>
                  <a:gd name="T10" fmla="*/ 28575 w 18"/>
                  <a:gd name="T11" fmla="*/ 26988 h 17"/>
                  <a:gd name="T12" fmla="*/ 0 60000 65536"/>
                  <a:gd name="T13" fmla="*/ 0 60000 65536"/>
                  <a:gd name="T14" fmla="*/ 0 60000 65536"/>
                  <a:gd name="T15" fmla="*/ 0 60000 65536"/>
                  <a:gd name="T16" fmla="*/ 0 60000 65536"/>
                  <a:gd name="T17" fmla="*/ 0 60000 65536"/>
                  <a:gd name="T18" fmla="*/ 0 w 18"/>
                  <a:gd name="T19" fmla="*/ 0 h 17"/>
                  <a:gd name="T20" fmla="*/ 18 w 18"/>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8" h="17">
                    <a:moveTo>
                      <a:pt x="0" y="0"/>
                    </a:moveTo>
                    <a:lnTo>
                      <a:pt x="16" y="0"/>
                    </a:lnTo>
                    <a:lnTo>
                      <a:pt x="9" y="0"/>
                    </a:lnTo>
                    <a:lnTo>
                      <a:pt x="9" y="17"/>
                    </a:lnTo>
                    <a:lnTo>
                      <a:pt x="2" y="17"/>
                    </a:lnTo>
                    <a:lnTo>
                      <a:pt x="18" y="17"/>
                    </a:lnTo>
                  </a:path>
                </a:pathLst>
              </a:custGeom>
              <a:noFill/>
              <a:ln w="2">
                <a:solidFill>
                  <a:srgbClr val="7F7F7F"/>
                </a:solidFill>
                <a:round/>
                <a:headEnd/>
                <a:tailEnd/>
              </a:ln>
            </p:spPr>
            <p:txBody>
              <a:bodyPr/>
              <a:lstStyle/>
              <a:p>
                <a:endParaRPr lang="en-US"/>
              </a:p>
            </p:txBody>
          </p:sp>
          <p:sp>
            <p:nvSpPr>
              <p:cNvPr id="777" name="Freeform 7872"/>
              <p:cNvSpPr>
                <a:spLocks/>
              </p:cNvSpPr>
              <p:nvPr/>
            </p:nvSpPr>
            <p:spPr bwMode="auto">
              <a:xfrm>
                <a:off x="6592234" y="5250929"/>
                <a:ext cx="26988" cy="28575"/>
              </a:xfrm>
              <a:custGeom>
                <a:avLst/>
                <a:gdLst>
                  <a:gd name="T0" fmla="*/ 0 w 17"/>
                  <a:gd name="T1" fmla="*/ 0 h 18"/>
                  <a:gd name="T2" fmla="*/ 23813 w 17"/>
                  <a:gd name="T3" fmla="*/ 0 h 18"/>
                  <a:gd name="T4" fmla="*/ 12700 w 17"/>
                  <a:gd name="T5" fmla="*/ 0 h 18"/>
                  <a:gd name="T6" fmla="*/ 12700 w 17"/>
                  <a:gd name="T7" fmla="*/ 28575 h 18"/>
                  <a:gd name="T8" fmla="*/ 1588 w 17"/>
                  <a:gd name="T9" fmla="*/ 28575 h 18"/>
                  <a:gd name="T10" fmla="*/ 26988 w 17"/>
                  <a:gd name="T11" fmla="*/ 28575 h 18"/>
                  <a:gd name="T12" fmla="*/ 0 60000 65536"/>
                  <a:gd name="T13" fmla="*/ 0 60000 65536"/>
                  <a:gd name="T14" fmla="*/ 0 60000 65536"/>
                  <a:gd name="T15" fmla="*/ 0 60000 65536"/>
                  <a:gd name="T16" fmla="*/ 0 60000 65536"/>
                  <a:gd name="T17" fmla="*/ 0 60000 65536"/>
                  <a:gd name="T18" fmla="*/ 0 w 17"/>
                  <a:gd name="T19" fmla="*/ 0 h 18"/>
                  <a:gd name="T20" fmla="*/ 17 w 1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7" h="18">
                    <a:moveTo>
                      <a:pt x="0" y="0"/>
                    </a:moveTo>
                    <a:lnTo>
                      <a:pt x="15" y="0"/>
                    </a:lnTo>
                    <a:lnTo>
                      <a:pt x="8" y="0"/>
                    </a:lnTo>
                    <a:lnTo>
                      <a:pt x="8" y="18"/>
                    </a:lnTo>
                    <a:lnTo>
                      <a:pt x="1" y="18"/>
                    </a:lnTo>
                    <a:lnTo>
                      <a:pt x="17" y="18"/>
                    </a:lnTo>
                  </a:path>
                </a:pathLst>
              </a:custGeom>
              <a:noFill/>
              <a:ln w="2">
                <a:solidFill>
                  <a:srgbClr val="7F7F7F"/>
                </a:solidFill>
                <a:round/>
                <a:headEnd/>
                <a:tailEnd/>
              </a:ln>
            </p:spPr>
            <p:txBody>
              <a:bodyPr/>
              <a:lstStyle/>
              <a:p>
                <a:endParaRPr lang="en-US"/>
              </a:p>
            </p:txBody>
          </p:sp>
          <p:sp>
            <p:nvSpPr>
              <p:cNvPr id="778" name="Freeform 7873"/>
              <p:cNvSpPr>
                <a:spLocks/>
              </p:cNvSpPr>
              <p:nvPr/>
            </p:nvSpPr>
            <p:spPr bwMode="auto">
              <a:xfrm>
                <a:off x="6608109" y="5282679"/>
                <a:ext cx="28575" cy="30163"/>
              </a:xfrm>
              <a:custGeom>
                <a:avLst/>
                <a:gdLst>
                  <a:gd name="T0" fmla="*/ 0 w 18"/>
                  <a:gd name="T1" fmla="*/ 0 h 19"/>
                  <a:gd name="T2" fmla="*/ 25400 w 18"/>
                  <a:gd name="T3" fmla="*/ 0 h 19"/>
                  <a:gd name="T4" fmla="*/ 14288 w 18"/>
                  <a:gd name="T5" fmla="*/ 0 h 19"/>
                  <a:gd name="T6" fmla="*/ 14288 w 18"/>
                  <a:gd name="T7" fmla="*/ 30163 h 19"/>
                  <a:gd name="T8" fmla="*/ 3175 w 18"/>
                  <a:gd name="T9" fmla="*/ 30163 h 19"/>
                  <a:gd name="T10" fmla="*/ 28575 w 18"/>
                  <a:gd name="T11" fmla="*/ 30163 h 19"/>
                  <a:gd name="T12" fmla="*/ 0 60000 65536"/>
                  <a:gd name="T13" fmla="*/ 0 60000 65536"/>
                  <a:gd name="T14" fmla="*/ 0 60000 65536"/>
                  <a:gd name="T15" fmla="*/ 0 60000 65536"/>
                  <a:gd name="T16" fmla="*/ 0 60000 65536"/>
                  <a:gd name="T17" fmla="*/ 0 60000 65536"/>
                  <a:gd name="T18" fmla="*/ 0 w 18"/>
                  <a:gd name="T19" fmla="*/ 0 h 19"/>
                  <a:gd name="T20" fmla="*/ 18 w 18"/>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8" h="19">
                    <a:moveTo>
                      <a:pt x="0" y="0"/>
                    </a:moveTo>
                    <a:lnTo>
                      <a:pt x="16" y="0"/>
                    </a:lnTo>
                    <a:lnTo>
                      <a:pt x="9" y="0"/>
                    </a:lnTo>
                    <a:lnTo>
                      <a:pt x="9" y="19"/>
                    </a:lnTo>
                    <a:lnTo>
                      <a:pt x="2" y="19"/>
                    </a:lnTo>
                    <a:lnTo>
                      <a:pt x="18" y="19"/>
                    </a:lnTo>
                  </a:path>
                </a:pathLst>
              </a:custGeom>
              <a:noFill/>
              <a:ln w="2">
                <a:solidFill>
                  <a:srgbClr val="7F7F7F"/>
                </a:solidFill>
                <a:round/>
                <a:headEnd/>
                <a:tailEnd/>
              </a:ln>
            </p:spPr>
            <p:txBody>
              <a:bodyPr/>
              <a:lstStyle/>
              <a:p>
                <a:endParaRPr lang="en-US"/>
              </a:p>
            </p:txBody>
          </p:sp>
          <p:sp>
            <p:nvSpPr>
              <p:cNvPr id="779" name="Freeform 7874"/>
              <p:cNvSpPr>
                <a:spLocks/>
              </p:cNvSpPr>
              <p:nvPr/>
            </p:nvSpPr>
            <p:spPr bwMode="auto">
              <a:xfrm>
                <a:off x="6622397" y="5304904"/>
                <a:ext cx="26988" cy="31750"/>
              </a:xfrm>
              <a:custGeom>
                <a:avLst/>
                <a:gdLst>
                  <a:gd name="T0" fmla="*/ 0 w 17"/>
                  <a:gd name="T1" fmla="*/ 0 h 20"/>
                  <a:gd name="T2" fmla="*/ 23813 w 17"/>
                  <a:gd name="T3" fmla="*/ 0 h 20"/>
                  <a:gd name="T4" fmla="*/ 14288 w 17"/>
                  <a:gd name="T5" fmla="*/ 0 h 20"/>
                  <a:gd name="T6" fmla="*/ 14288 w 17"/>
                  <a:gd name="T7" fmla="*/ 31750 h 20"/>
                  <a:gd name="T8" fmla="*/ 3175 w 17"/>
                  <a:gd name="T9" fmla="*/ 31750 h 20"/>
                  <a:gd name="T10" fmla="*/ 26988 w 17"/>
                  <a:gd name="T11" fmla="*/ 31750 h 20"/>
                  <a:gd name="T12" fmla="*/ 0 60000 65536"/>
                  <a:gd name="T13" fmla="*/ 0 60000 65536"/>
                  <a:gd name="T14" fmla="*/ 0 60000 65536"/>
                  <a:gd name="T15" fmla="*/ 0 60000 65536"/>
                  <a:gd name="T16" fmla="*/ 0 60000 65536"/>
                  <a:gd name="T17" fmla="*/ 0 60000 65536"/>
                  <a:gd name="T18" fmla="*/ 0 w 17"/>
                  <a:gd name="T19" fmla="*/ 0 h 20"/>
                  <a:gd name="T20" fmla="*/ 17 w 17"/>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7" h="20">
                    <a:moveTo>
                      <a:pt x="0" y="0"/>
                    </a:moveTo>
                    <a:lnTo>
                      <a:pt x="15" y="0"/>
                    </a:lnTo>
                    <a:lnTo>
                      <a:pt x="9" y="0"/>
                    </a:lnTo>
                    <a:lnTo>
                      <a:pt x="9" y="20"/>
                    </a:lnTo>
                    <a:lnTo>
                      <a:pt x="2" y="20"/>
                    </a:lnTo>
                    <a:lnTo>
                      <a:pt x="17" y="20"/>
                    </a:lnTo>
                  </a:path>
                </a:pathLst>
              </a:custGeom>
              <a:noFill/>
              <a:ln w="2">
                <a:solidFill>
                  <a:srgbClr val="7F7F7F"/>
                </a:solidFill>
                <a:round/>
                <a:headEnd/>
                <a:tailEnd/>
              </a:ln>
            </p:spPr>
            <p:txBody>
              <a:bodyPr/>
              <a:lstStyle/>
              <a:p>
                <a:endParaRPr lang="en-US"/>
              </a:p>
            </p:txBody>
          </p:sp>
          <p:sp>
            <p:nvSpPr>
              <p:cNvPr id="780" name="Freeform 7875"/>
              <p:cNvSpPr>
                <a:spLocks/>
              </p:cNvSpPr>
              <p:nvPr/>
            </p:nvSpPr>
            <p:spPr bwMode="auto">
              <a:xfrm>
                <a:off x="6638272" y="5317604"/>
                <a:ext cx="28575" cy="33338"/>
              </a:xfrm>
              <a:custGeom>
                <a:avLst/>
                <a:gdLst>
                  <a:gd name="T0" fmla="*/ 0 w 18"/>
                  <a:gd name="T1" fmla="*/ 0 h 21"/>
                  <a:gd name="T2" fmla="*/ 25400 w 18"/>
                  <a:gd name="T3" fmla="*/ 0 h 21"/>
                  <a:gd name="T4" fmla="*/ 14288 w 18"/>
                  <a:gd name="T5" fmla="*/ 0 h 21"/>
                  <a:gd name="T6" fmla="*/ 14288 w 18"/>
                  <a:gd name="T7" fmla="*/ 33338 h 21"/>
                  <a:gd name="T8" fmla="*/ 3175 w 18"/>
                  <a:gd name="T9" fmla="*/ 33338 h 21"/>
                  <a:gd name="T10" fmla="*/ 28575 w 18"/>
                  <a:gd name="T11" fmla="*/ 33338 h 21"/>
                  <a:gd name="T12" fmla="*/ 0 60000 65536"/>
                  <a:gd name="T13" fmla="*/ 0 60000 65536"/>
                  <a:gd name="T14" fmla="*/ 0 60000 65536"/>
                  <a:gd name="T15" fmla="*/ 0 60000 65536"/>
                  <a:gd name="T16" fmla="*/ 0 60000 65536"/>
                  <a:gd name="T17" fmla="*/ 0 60000 65536"/>
                  <a:gd name="T18" fmla="*/ 0 w 18"/>
                  <a:gd name="T19" fmla="*/ 0 h 21"/>
                  <a:gd name="T20" fmla="*/ 18 w 18"/>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8" h="21">
                    <a:moveTo>
                      <a:pt x="0" y="0"/>
                    </a:moveTo>
                    <a:lnTo>
                      <a:pt x="16" y="0"/>
                    </a:lnTo>
                    <a:lnTo>
                      <a:pt x="9" y="0"/>
                    </a:lnTo>
                    <a:lnTo>
                      <a:pt x="9" y="21"/>
                    </a:lnTo>
                    <a:lnTo>
                      <a:pt x="2" y="21"/>
                    </a:lnTo>
                    <a:lnTo>
                      <a:pt x="18" y="21"/>
                    </a:lnTo>
                  </a:path>
                </a:pathLst>
              </a:custGeom>
              <a:noFill/>
              <a:ln w="2">
                <a:solidFill>
                  <a:srgbClr val="7F7F7F"/>
                </a:solidFill>
                <a:round/>
                <a:headEnd/>
                <a:tailEnd/>
              </a:ln>
            </p:spPr>
            <p:txBody>
              <a:bodyPr/>
              <a:lstStyle/>
              <a:p>
                <a:endParaRPr lang="en-US"/>
              </a:p>
            </p:txBody>
          </p:sp>
          <p:sp>
            <p:nvSpPr>
              <p:cNvPr id="781" name="Freeform 7876"/>
              <p:cNvSpPr>
                <a:spLocks/>
              </p:cNvSpPr>
              <p:nvPr/>
            </p:nvSpPr>
            <p:spPr bwMode="auto">
              <a:xfrm>
                <a:off x="6655734" y="5312841"/>
                <a:ext cx="26988" cy="33338"/>
              </a:xfrm>
              <a:custGeom>
                <a:avLst/>
                <a:gdLst>
                  <a:gd name="T0" fmla="*/ 0 w 17"/>
                  <a:gd name="T1" fmla="*/ 0 h 21"/>
                  <a:gd name="T2" fmla="*/ 23813 w 17"/>
                  <a:gd name="T3" fmla="*/ 0 h 21"/>
                  <a:gd name="T4" fmla="*/ 12700 w 17"/>
                  <a:gd name="T5" fmla="*/ 0 h 21"/>
                  <a:gd name="T6" fmla="*/ 12700 w 17"/>
                  <a:gd name="T7" fmla="*/ 33338 h 21"/>
                  <a:gd name="T8" fmla="*/ 1588 w 17"/>
                  <a:gd name="T9" fmla="*/ 33338 h 21"/>
                  <a:gd name="T10" fmla="*/ 26988 w 17"/>
                  <a:gd name="T11" fmla="*/ 33338 h 21"/>
                  <a:gd name="T12" fmla="*/ 0 60000 65536"/>
                  <a:gd name="T13" fmla="*/ 0 60000 65536"/>
                  <a:gd name="T14" fmla="*/ 0 60000 65536"/>
                  <a:gd name="T15" fmla="*/ 0 60000 65536"/>
                  <a:gd name="T16" fmla="*/ 0 60000 65536"/>
                  <a:gd name="T17" fmla="*/ 0 60000 65536"/>
                  <a:gd name="T18" fmla="*/ 0 w 17"/>
                  <a:gd name="T19" fmla="*/ 0 h 21"/>
                  <a:gd name="T20" fmla="*/ 17 w 1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7" h="21">
                    <a:moveTo>
                      <a:pt x="0" y="0"/>
                    </a:moveTo>
                    <a:lnTo>
                      <a:pt x="15" y="0"/>
                    </a:lnTo>
                    <a:lnTo>
                      <a:pt x="8" y="0"/>
                    </a:lnTo>
                    <a:lnTo>
                      <a:pt x="8" y="21"/>
                    </a:lnTo>
                    <a:lnTo>
                      <a:pt x="1" y="21"/>
                    </a:lnTo>
                    <a:lnTo>
                      <a:pt x="17" y="21"/>
                    </a:lnTo>
                  </a:path>
                </a:pathLst>
              </a:custGeom>
              <a:noFill/>
              <a:ln w="2">
                <a:solidFill>
                  <a:srgbClr val="7F7F7F"/>
                </a:solidFill>
                <a:round/>
                <a:headEnd/>
                <a:tailEnd/>
              </a:ln>
            </p:spPr>
            <p:txBody>
              <a:bodyPr/>
              <a:lstStyle/>
              <a:p>
                <a:endParaRPr lang="en-US"/>
              </a:p>
            </p:txBody>
          </p:sp>
          <p:sp>
            <p:nvSpPr>
              <p:cNvPr id="782" name="Freeform 7877"/>
              <p:cNvSpPr>
                <a:spLocks/>
              </p:cNvSpPr>
              <p:nvPr/>
            </p:nvSpPr>
            <p:spPr bwMode="auto">
              <a:xfrm>
                <a:off x="6671609" y="5362054"/>
                <a:ext cx="28575" cy="39688"/>
              </a:xfrm>
              <a:custGeom>
                <a:avLst/>
                <a:gdLst>
                  <a:gd name="T0" fmla="*/ 0 w 18"/>
                  <a:gd name="T1" fmla="*/ 0 h 25"/>
                  <a:gd name="T2" fmla="*/ 25400 w 18"/>
                  <a:gd name="T3" fmla="*/ 0 h 25"/>
                  <a:gd name="T4" fmla="*/ 14288 w 18"/>
                  <a:gd name="T5" fmla="*/ 0 h 25"/>
                  <a:gd name="T6" fmla="*/ 14288 w 18"/>
                  <a:gd name="T7" fmla="*/ 39688 h 25"/>
                  <a:gd name="T8" fmla="*/ 3175 w 18"/>
                  <a:gd name="T9" fmla="*/ 39688 h 25"/>
                  <a:gd name="T10" fmla="*/ 28575 w 18"/>
                  <a:gd name="T11" fmla="*/ 39688 h 25"/>
                  <a:gd name="T12" fmla="*/ 0 60000 65536"/>
                  <a:gd name="T13" fmla="*/ 0 60000 65536"/>
                  <a:gd name="T14" fmla="*/ 0 60000 65536"/>
                  <a:gd name="T15" fmla="*/ 0 60000 65536"/>
                  <a:gd name="T16" fmla="*/ 0 60000 65536"/>
                  <a:gd name="T17" fmla="*/ 0 60000 65536"/>
                  <a:gd name="T18" fmla="*/ 0 w 18"/>
                  <a:gd name="T19" fmla="*/ 0 h 25"/>
                  <a:gd name="T20" fmla="*/ 18 w 18"/>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8" h="25">
                    <a:moveTo>
                      <a:pt x="0" y="0"/>
                    </a:moveTo>
                    <a:lnTo>
                      <a:pt x="16" y="0"/>
                    </a:lnTo>
                    <a:lnTo>
                      <a:pt x="9" y="0"/>
                    </a:lnTo>
                    <a:lnTo>
                      <a:pt x="9" y="25"/>
                    </a:lnTo>
                    <a:lnTo>
                      <a:pt x="2" y="25"/>
                    </a:lnTo>
                    <a:lnTo>
                      <a:pt x="18" y="25"/>
                    </a:lnTo>
                  </a:path>
                </a:pathLst>
              </a:custGeom>
              <a:noFill/>
              <a:ln w="2">
                <a:solidFill>
                  <a:srgbClr val="7F7F7F"/>
                </a:solidFill>
                <a:round/>
                <a:headEnd/>
                <a:tailEnd/>
              </a:ln>
            </p:spPr>
            <p:txBody>
              <a:bodyPr/>
              <a:lstStyle/>
              <a:p>
                <a:endParaRPr lang="en-US"/>
              </a:p>
            </p:txBody>
          </p:sp>
          <p:sp>
            <p:nvSpPr>
              <p:cNvPr id="783" name="Freeform 7878"/>
              <p:cNvSpPr>
                <a:spLocks/>
              </p:cNvSpPr>
              <p:nvPr/>
            </p:nvSpPr>
            <p:spPr bwMode="auto">
              <a:xfrm>
                <a:off x="6685897" y="5392216"/>
                <a:ext cx="26988" cy="42863"/>
              </a:xfrm>
              <a:custGeom>
                <a:avLst/>
                <a:gdLst>
                  <a:gd name="T0" fmla="*/ 0 w 17"/>
                  <a:gd name="T1" fmla="*/ 0 h 27"/>
                  <a:gd name="T2" fmla="*/ 25400 w 17"/>
                  <a:gd name="T3" fmla="*/ 0 h 27"/>
                  <a:gd name="T4" fmla="*/ 14288 w 17"/>
                  <a:gd name="T5" fmla="*/ 0 h 27"/>
                  <a:gd name="T6" fmla="*/ 14288 w 17"/>
                  <a:gd name="T7" fmla="*/ 42863 h 27"/>
                  <a:gd name="T8" fmla="*/ 3175 w 17"/>
                  <a:gd name="T9" fmla="*/ 42863 h 27"/>
                  <a:gd name="T10" fmla="*/ 26988 w 17"/>
                  <a:gd name="T11" fmla="*/ 42863 h 27"/>
                  <a:gd name="T12" fmla="*/ 0 60000 65536"/>
                  <a:gd name="T13" fmla="*/ 0 60000 65536"/>
                  <a:gd name="T14" fmla="*/ 0 60000 65536"/>
                  <a:gd name="T15" fmla="*/ 0 60000 65536"/>
                  <a:gd name="T16" fmla="*/ 0 60000 65536"/>
                  <a:gd name="T17" fmla="*/ 0 60000 65536"/>
                  <a:gd name="T18" fmla="*/ 0 w 17"/>
                  <a:gd name="T19" fmla="*/ 0 h 27"/>
                  <a:gd name="T20" fmla="*/ 17 w 17"/>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17" h="27">
                    <a:moveTo>
                      <a:pt x="0" y="0"/>
                    </a:moveTo>
                    <a:lnTo>
                      <a:pt x="16" y="0"/>
                    </a:lnTo>
                    <a:lnTo>
                      <a:pt x="9" y="0"/>
                    </a:lnTo>
                    <a:lnTo>
                      <a:pt x="9" y="27"/>
                    </a:lnTo>
                    <a:lnTo>
                      <a:pt x="2" y="27"/>
                    </a:lnTo>
                    <a:lnTo>
                      <a:pt x="17" y="27"/>
                    </a:lnTo>
                  </a:path>
                </a:pathLst>
              </a:custGeom>
              <a:noFill/>
              <a:ln w="2">
                <a:solidFill>
                  <a:srgbClr val="7F7F7F"/>
                </a:solidFill>
                <a:round/>
                <a:headEnd/>
                <a:tailEnd/>
              </a:ln>
            </p:spPr>
            <p:txBody>
              <a:bodyPr/>
              <a:lstStyle/>
              <a:p>
                <a:endParaRPr lang="en-US"/>
              </a:p>
            </p:txBody>
          </p:sp>
          <p:sp>
            <p:nvSpPr>
              <p:cNvPr id="784" name="Freeform 7879"/>
              <p:cNvSpPr>
                <a:spLocks/>
              </p:cNvSpPr>
              <p:nvPr/>
            </p:nvSpPr>
            <p:spPr bwMode="auto">
              <a:xfrm>
                <a:off x="6701772" y="5436666"/>
                <a:ext cx="28575" cy="50800"/>
              </a:xfrm>
              <a:custGeom>
                <a:avLst/>
                <a:gdLst>
                  <a:gd name="T0" fmla="*/ 0 w 18"/>
                  <a:gd name="T1" fmla="*/ 0 h 32"/>
                  <a:gd name="T2" fmla="*/ 25400 w 18"/>
                  <a:gd name="T3" fmla="*/ 0 h 32"/>
                  <a:gd name="T4" fmla="*/ 14288 w 18"/>
                  <a:gd name="T5" fmla="*/ 0 h 32"/>
                  <a:gd name="T6" fmla="*/ 14288 w 18"/>
                  <a:gd name="T7" fmla="*/ 50800 h 32"/>
                  <a:gd name="T8" fmla="*/ 3175 w 18"/>
                  <a:gd name="T9" fmla="*/ 50800 h 32"/>
                  <a:gd name="T10" fmla="*/ 28575 w 18"/>
                  <a:gd name="T11" fmla="*/ 50800 h 32"/>
                  <a:gd name="T12" fmla="*/ 0 60000 65536"/>
                  <a:gd name="T13" fmla="*/ 0 60000 65536"/>
                  <a:gd name="T14" fmla="*/ 0 60000 65536"/>
                  <a:gd name="T15" fmla="*/ 0 60000 65536"/>
                  <a:gd name="T16" fmla="*/ 0 60000 65536"/>
                  <a:gd name="T17" fmla="*/ 0 60000 65536"/>
                  <a:gd name="T18" fmla="*/ 0 w 18"/>
                  <a:gd name="T19" fmla="*/ 0 h 32"/>
                  <a:gd name="T20" fmla="*/ 18 w 18"/>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8" h="32">
                    <a:moveTo>
                      <a:pt x="0" y="0"/>
                    </a:moveTo>
                    <a:lnTo>
                      <a:pt x="16" y="0"/>
                    </a:lnTo>
                    <a:lnTo>
                      <a:pt x="9" y="0"/>
                    </a:lnTo>
                    <a:lnTo>
                      <a:pt x="9" y="32"/>
                    </a:lnTo>
                    <a:lnTo>
                      <a:pt x="2" y="32"/>
                    </a:lnTo>
                    <a:lnTo>
                      <a:pt x="18" y="32"/>
                    </a:lnTo>
                  </a:path>
                </a:pathLst>
              </a:custGeom>
              <a:noFill/>
              <a:ln w="2">
                <a:solidFill>
                  <a:srgbClr val="7F7F7F"/>
                </a:solidFill>
                <a:round/>
                <a:headEnd/>
                <a:tailEnd/>
              </a:ln>
            </p:spPr>
            <p:txBody>
              <a:bodyPr/>
              <a:lstStyle/>
              <a:p>
                <a:endParaRPr lang="en-US"/>
              </a:p>
            </p:txBody>
          </p:sp>
          <p:sp>
            <p:nvSpPr>
              <p:cNvPr id="785" name="Freeform 7880"/>
              <p:cNvSpPr>
                <a:spLocks/>
              </p:cNvSpPr>
              <p:nvPr/>
            </p:nvSpPr>
            <p:spPr bwMode="auto">
              <a:xfrm>
                <a:off x="6719234" y="5490641"/>
                <a:ext cx="26988" cy="60325"/>
              </a:xfrm>
              <a:custGeom>
                <a:avLst/>
                <a:gdLst>
                  <a:gd name="T0" fmla="*/ 0 w 17"/>
                  <a:gd name="T1" fmla="*/ 0 h 38"/>
                  <a:gd name="T2" fmla="*/ 25400 w 17"/>
                  <a:gd name="T3" fmla="*/ 0 h 38"/>
                  <a:gd name="T4" fmla="*/ 14288 w 17"/>
                  <a:gd name="T5" fmla="*/ 0 h 38"/>
                  <a:gd name="T6" fmla="*/ 14288 w 17"/>
                  <a:gd name="T7" fmla="*/ 60325 h 38"/>
                  <a:gd name="T8" fmla="*/ 3175 w 17"/>
                  <a:gd name="T9" fmla="*/ 60325 h 38"/>
                  <a:gd name="T10" fmla="*/ 26988 w 17"/>
                  <a:gd name="T11" fmla="*/ 60325 h 38"/>
                  <a:gd name="T12" fmla="*/ 0 60000 65536"/>
                  <a:gd name="T13" fmla="*/ 0 60000 65536"/>
                  <a:gd name="T14" fmla="*/ 0 60000 65536"/>
                  <a:gd name="T15" fmla="*/ 0 60000 65536"/>
                  <a:gd name="T16" fmla="*/ 0 60000 65536"/>
                  <a:gd name="T17" fmla="*/ 0 60000 65536"/>
                  <a:gd name="T18" fmla="*/ 0 w 17"/>
                  <a:gd name="T19" fmla="*/ 0 h 38"/>
                  <a:gd name="T20" fmla="*/ 17 w 17"/>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17" h="38">
                    <a:moveTo>
                      <a:pt x="0" y="0"/>
                    </a:moveTo>
                    <a:lnTo>
                      <a:pt x="16" y="0"/>
                    </a:lnTo>
                    <a:lnTo>
                      <a:pt x="9" y="0"/>
                    </a:lnTo>
                    <a:lnTo>
                      <a:pt x="9" y="38"/>
                    </a:lnTo>
                    <a:lnTo>
                      <a:pt x="2" y="38"/>
                    </a:lnTo>
                    <a:lnTo>
                      <a:pt x="17" y="38"/>
                    </a:lnTo>
                  </a:path>
                </a:pathLst>
              </a:custGeom>
              <a:noFill/>
              <a:ln w="2">
                <a:solidFill>
                  <a:srgbClr val="7F7F7F"/>
                </a:solidFill>
                <a:round/>
                <a:headEnd/>
                <a:tailEnd/>
              </a:ln>
            </p:spPr>
            <p:txBody>
              <a:bodyPr/>
              <a:lstStyle/>
              <a:p>
                <a:endParaRPr lang="en-US"/>
              </a:p>
            </p:txBody>
          </p:sp>
          <p:sp>
            <p:nvSpPr>
              <p:cNvPr id="786" name="Freeform 7881"/>
              <p:cNvSpPr>
                <a:spLocks/>
              </p:cNvSpPr>
              <p:nvPr/>
            </p:nvSpPr>
            <p:spPr bwMode="auto">
              <a:xfrm>
                <a:off x="6735109" y="5495404"/>
                <a:ext cx="28575" cy="63500"/>
              </a:xfrm>
              <a:custGeom>
                <a:avLst/>
                <a:gdLst>
                  <a:gd name="T0" fmla="*/ 0 w 18"/>
                  <a:gd name="T1" fmla="*/ 0 h 40"/>
                  <a:gd name="T2" fmla="*/ 25400 w 18"/>
                  <a:gd name="T3" fmla="*/ 0 h 40"/>
                  <a:gd name="T4" fmla="*/ 14288 w 18"/>
                  <a:gd name="T5" fmla="*/ 0 h 40"/>
                  <a:gd name="T6" fmla="*/ 14288 w 18"/>
                  <a:gd name="T7" fmla="*/ 63500 h 40"/>
                  <a:gd name="T8" fmla="*/ 3175 w 18"/>
                  <a:gd name="T9" fmla="*/ 63500 h 40"/>
                  <a:gd name="T10" fmla="*/ 28575 w 18"/>
                  <a:gd name="T11" fmla="*/ 63500 h 40"/>
                  <a:gd name="T12" fmla="*/ 0 60000 65536"/>
                  <a:gd name="T13" fmla="*/ 0 60000 65536"/>
                  <a:gd name="T14" fmla="*/ 0 60000 65536"/>
                  <a:gd name="T15" fmla="*/ 0 60000 65536"/>
                  <a:gd name="T16" fmla="*/ 0 60000 65536"/>
                  <a:gd name="T17" fmla="*/ 0 60000 65536"/>
                  <a:gd name="T18" fmla="*/ 0 w 18"/>
                  <a:gd name="T19" fmla="*/ 0 h 40"/>
                  <a:gd name="T20" fmla="*/ 18 w 18"/>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18" h="40">
                    <a:moveTo>
                      <a:pt x="0" y="0"/>
                    </a:moveTo>
                    <a:lnTo>
                      <a:pt x="16" y="0"/>
                    </a:lnTo>
                    <a:lnTo>
                      <a:pt x="9" y="0"/>
                    </a:lnTo>
                    <a:lnTo>
                      <a:pt x="9" y="40"/>
                    </a:lnTo>
                    <a:lnTo>
                      <a:pt x="2" y="40"/>
                    </a:lnTo>
                    <a:lnTo>
                      <a:pt x="18" y="40"/>
                    </a:lnTo>
                  </a:path>
                </a:pathLst>
              </a:custGeom>
              <a:noFill/>
              <a:ln w="2">
                <a:solidFill>
                  <a:srgbClr val="7F7F7F"/>
                </a:solidFill>
                <a:round/>
                <a:headEnd/>
                <a:tailEnd/>
              </a:ln>
            </p:spPr>
            <p:txBody>
              <a:bodyPr/>
              <a:lstStyle/>
              <a:p>
                <a:endParaRPr lang="en-US"/>
              </a:p>
            </p:txBody>
          </p:sp>
          <p:sp>
            <p:nvSpPr>
              <p:cNvPr id="787" name="Freeform 7882"/>
              <p:cNvSpPr>
                <a:spLocks/>
              </p:cNvSpPr>
              <p:nvPr/>
            </p:nvSpPr>
            <p:spPr bwMode="auto">
              <a:xfrm>
                <a:off x="6752572" y="5595416"/>
                <a:ext cx="26988" cy="100013"/>
              </a:xfrm>
              <a:custGeom>
                <a:avLst/>
                <a:gdLst>
                  <a:gd name="T0" fmla="*/ 0 w 17"/>
                  <a:gd name="T1" fmla="*/ 0 h 63"/>
                  <a:gd name="T2" fmla="*/ 25400 w 17"/>
                  <a:gd name="T3" fmla="*/ 0 h 63"/>
                  <a:gd name="T4" fmla="*/ 14288 w 17"/>
                  <a:gd name="T5" fmla="*/ 0 h 63"/>
                  <a:gd name="T6" fmla="*/ 14288 w 17"/>
                  <a:gd name="T7" fmla="*/ 100013 h 63"/>
                  <a:gd name="T8" fmla="*/ 3175 w 17"/>
                  <a:gd name="T9" fmla="*/ 100013 h 63"/>
                  <a:gd name="T10" fmla="*/ 26988 w 17"/>
                  <a:gd name="T11" fmla="*/ 100013 h 63"/>
                  <a:gd name="T12" fmla="*/ 0 60000 65536"/>
                  <a:gd name="T13" fmla="*/ 0 60000 65536"/>
                  <a:gd name="T14" fmla="*/ 0 60000 65536"/>
                  <a:gd name="T15" fmla="*/ 0 60000 65536"/>
                  <a:gd name="T16" fmla="*/ 0 60000 65536"/>
                  <a:gd name="T17" fmla="*/ 0 60000 65536"/>
                  <a:gd name="T18" fmla="*/ 0 w 17"/>
                  <a:gd name="T19" fmla="*/ 0 h 63"/>
                  <a:gd name="T20" fmla="*/ 17 w 17"/>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17" h="63">
                    <a:moveTo>
                      <a:pt x="0" y="0"/>
                    </a:moveTo>
                    <a:lnTo>
                      <a:pt x="16" y="0"/>
                    </a:lnTo>
                    <a:lnTo>
                      <a:pt x="9" y="0"/>
                    </a:lnTo>
                    <a:lnTo>
                      <a:pt x="9" y="63"/>
                    </a:lnTo>
                    <a:lnTo>
                      <a:pt x="2" y="63"/>
                    </a:lnTo>
                    <a:lnTo>
                      <a:pt x="17" y="63"/>
                    </a:lnTo>
                  </a:path>
                </a:pathLst>
              </a:custGeom>
              <a:noFill/>
              <a:ln w="2">
                <a:solidFill>
                  <a:srgbClr val="7F7F7F"/>
                </a:solidFill>
                <a:round/>
                <a:headEnd/>
                <a:tailEnd/>
              </a:ln>
            </p:spPr>
            <p:txBody>
              <a:bodyPr/>
              <a:lstStyle/>
              <a:p>
                <a:endParaRPr lang="en-US"/>
              </a:p>
            </p:txBody>
          </p:sp>
          <p:sp>
            <p:nvSpPr>
              <p:cNvPr id="788" name="Freeform 7883"/>
              <p:cNvSpPr>
                <a:spLocks/>
              </p:cNvSpPr>
              <p:nvPr/>
            </p:nvSpPr>
            <p:spPr bwMode="auto">
              <a:xfrm>
                <a:off x="6766859" y="5509691"/>
                <a:ext cx="26988" cy="69850"/>
              </a:xfrm>
              <a:custGeom>
                <a:avLst/>
                <a:gdLst>
                  <a:gd name="T0" fmla="*/ 0 w 17"/>
                  <a:gd name="T1" fmla="*/ 0 h 44"/>
                  <a:gd name="T2" fmla="*/ 23813 w 17"/>
                  <a:gd name="T3" fmla="*/ 0 h 44"/>
                  <a:gd name="T4" fmla="*/ 12700 w 17"/>
                  <a:gd name="T5" fmla="*/ 0 h 44"/>
                  <a:gd name="T6" fmla="*/ 12700 w 17"/>
                  <a:gd name="T7" fmla="*/ 69850 h 44"/>
                  <a:gd name="T8" fmla="*/ 1588 w 17"/>
                  <a:gd name="T9" fmla="*/ 69850 h 44"/>
                  <a:gd name="T10" fmla="*/ 26988 w 17"/>
                  <a:gd name="T11" fmla="*/ 69850 h 44"/>
                  <a:gd name="T12" fmla="*/ 0 60000 65536"/>
                  <a:gd name="T13" fmla="*/ 0 60000 65536"/>
                  <a:gd name="T14" fmla="*/ 0 60000 65536"/>
                  <a:gd name="T15" fmla="*/ 0 60000 65536"/>
                  <a:gd name="T16" fmla="*/ 0 60000 65536"/>
                  <a:gd name="T17" fmla="*/ 0 60000 65536"/>
                  <a:gd name="T18" fmla="*/ 0 w 17"/>
                  <a:gd name="T19" fmla="*/ 0 h 44"/>
                  <a:gd name="T20" fmla="*/ 17 w 17"/>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17" h="44">
                    <a:moveTo>
                      <a:pt x="0" y="0"/>
                    </a:moveTo>
                    <a:lnTo>
                      <a:pt x="15" y="0"/>
                    </a:lnTo>
                    <a:lnTo>
                      <a:pt x="8" y="0"/>
                    </a:lnTo>
                    <a:lnTo>
                      <a:pt x="8" y="44"/>
                    </a:lnTo>
                    <a:lnTo>
                      <a:pt x="1" y="44"/>
                    </a:lnTo>
                    <a:lnTo>
                      <a:pt x="17" y="44"/>
                    </a:lnTo>
                  </a:path>
                </a:pathLst>
              </a:custGeom>
              <a:noFill/>
              <a:ln w="2">
                <a:solidFill>
                  <a:srgbClr val="7F7F7F"/>
                </a:solidFill>
                <a:round/>
                <a:headEnd/>
                <a:tailEnd/>
              </a:ln>
            </p:spPr>
            <p:txBody>
              <a:bodyPr/>
              <a:lstStyle/>
              <a:p>
                <a:endParaRPr lang="en-US"/>
              </a:p>
            </p:txBody>
          </p:sp>
          <p:sp>
            <p:nvSpPr>
              <p:cNvPr id="789" name="Freeform 7884"/>
              <p:cNvSpPr>
                <a:spLocks/>
              </p:cNvSpPr>
              <p:nvPr/>
            </p:nvSpPr>
            <p:spPr bwMode="auto">
              <a:xfrm>
                <a:off x="6782734" y="5481116"/>
                <a:ext cx="28575" cy="61913"/>
              </a:xfrm>
              <a:custGeom>
                <a:avLst/>
                <a:gdLst>
                  <a:gd name="T0" fmla="*/ 0 w 18"/>
                  <a:gd name="T1" fmla="*/ 0 h 39"/>
                  <a:gd name="T2" fmla="*/ 25400 w 18"/>
                  <a:gd name="T3" fmla="*/ 0 h 39"/>
                  <a:gd name="T4" fmla="*/ 14288 w 18"/>
                  <a:gd name="T5" fmla="*/ 0 h 39"/>
                  <a:gd name="T6" fmla="*/ 14288 w 18"/>
                  <a:gd name="T7" fmla="*/ 61913 h 39"/>
                  <a:gd name="T8" fmla="*/ 3175 w 18"/>
                  <a:gd name="T9" fmla="*/ 61913 h 39"/>
                  <a:gd name="T10" fmla="*/ 28575 w 18"/>
                  <a:gd name="T11" fmla="*/ 61913 h 39"/>
                  <a:gd name="T12" fmla="*/ 0 60000 65536"/>
                  <a:gd name="T13" fmla="*/ 0 60000 65536"/>
                  <a:gd name="T14" fmla="*/ 0 60000 65536"/>
                  <a:gd name="T15" fmla="*/ 0 60000 65536"/>
                  <a:gd name="T16" fmla="*/ 0 60000 65536"/>
                  <a:gd name="T17" fmla="*/ 0 60000 65536"/>
                  <a:gd name="T18" fmla="*/ 0 w 18"/>
                  <a:gd name="T19" fmla="*/ 0 h 39"/>
                  <a:gd name="T20" fmla="*/ 18 w 18"/>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18" h="39">
                    <a:moveTo>
                      <a:pt x="0" y="0"/>
                    </a:moveTo>
                    <a:lnTo>
                      <a:pt x="16" y="0"/>
                    </a:lnTo>
                    <a:lnTo>
                      <a:pt x="9" y="0"/>
                    </a:lnTo>
                    <a:lnTo>
                      <a:pt x="9" y="39"/>
                    </a:lnTo>
                    <a:lnTo>
                      <a:pt x="2" y="39"/>
                    </a:lnTo>
                    <a:lnTo>
                      <a:pt x="18" y="39"/>
                    </a:lnTo>
                  </a:path>
                </a:pathLst>
              </a:custGeom>
              <a:noFill/>
              <a:ln w="2">
                <a:solidFill>
                  <a:srgbClr val="7F7F7F"/>
                </a:solidFill>
                <a:round/>
                <a:headEnd/>
                <a:tailEnd/>
              </a:ln>
            </p:spPr>
            <p:txBody>
              <a:bodyPr/>
              <a:lstStyle/>
              <a:p>
                <a:endParaRPr lang="en-US"/>
              </a:p>
            </p:txBody>
          </p:sp>
          <p:sp>
            <p:nvSpPr>
              <p:cNvPr id="790" name="Freeform 7885"/>
              <p:cNvSpPr>
                <a:spLocks/>
              </p:cNvSpPr>
              <p:nvPr/>
            </p:nvSpPr>
            <p:spPr bwMode="auto">
              <a:xfrm>
                <a:off x="6800197" y="5468416"/>
                <a:ext cx="26988" cy="57150"/>
              </a:xfrm>
              <a:custGeom>
                <a:avLst/>
                <a:gdLst>
                  <a:gd name="T0" fmla="*/ 0 w 17"/>
                  <a:gd name="T1" fmla="*/ 0 h 36"/>
                  <a:gd name="T2" fmla="*/ 23813 w 17"/>
                  <a:gd name="T3" fmla="*/ 0 h 36"/>
                  <a:gd name="T4" fmla="*/ 12700 w 17"/>
                  <a:gd name="T5" fmla="*/ 0 h 36"/>
                  <a:gd name="T6" fmla="*/ 12700 w 17"/>
                  <a:gd name="T7" fmla="*/ 57150 h 36"/>
                  <a:gd name="T8" fmla="*/ 1588 w 17"/>
                  <a:gd name="T9" fmla="*/ 57150 h 36"/>
                  <a:gd name="T10" fmla="*/ 26988 w 17"/>
                  <a:gd name="T11" fmla="*/ 57150 h 36"/>
                  <a:gd name="T12" fmla="*/ 0 60000 65536"/>
                  <a:gd name="T13" fmla="*/ 0 60000 65536"/>
                  <a:gd name="T14" fmla="*/ 0 60000 65536"/>
                  <a:gd name="T15" fmla="*/ 0 60000 65536"/>
                  <a:gd name="T16" fmla="*/ 0 60000 65536"/>
                  <a:gd name="T17" fmla="*/ 0 60000 65536"/>
                  <a:gd name="T18" fmla="*/ 0 w 17"/>
                  <a:gd name="T19" fmla="*/ 0 h 36"/>
                  <a:gd name="T20" fmla="*/ 17 w 17"/>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17" h="36">
                    <a:moveTo>
                      <a:pt x="0" y="0"/>
                    </a:moveTo>
                    <a:lnTo>
                      <a:pt x="15" y="0"/>
                    </a:lnTo>
                    <a:lnTo>
                      <a:pt x="8" y="0"/>
                    </a:lnTo>
                    <a:lnTo>
                      <a:pt x="8" y="36"/>
                    </a:lnTo>
                    <a:lnTo>
                      <a:pt x="1" y="36"/>
                    </a:lnTo>
                    <a:lnTo>
                      <a:pt x="17" y="36"/>
                    </a:lnTo>
                  </a:path>
                </a:pathLst>
              </a:custGeom>
              <a:noFill/>
              <a:ln w="2">
                <a:solidFill>
                  <a:srgbClr val="7F7F7F"/>
                </a:solidFill>
                <a:round/>
                <a:headEnd/>
                <a:tailEnd/>
              </a:ln>
            </p:spPr>
            <p:txBody>
              <a:bodyPr/>
              <a:lstStyle/>
              <a:p>
                <a:endParaRPr lang="en-US"/>
              </a:p>
            </p:txBody>
          </p:sp>
          <p:sp>
            <p:nvSpPr>
              <p:cNvPr id="791" name="Freeform 7886"/>
              <p:cNvSpPr>
                <a:spLocks/>
              </p:cNvSpPr>
              <p:nvPr/>
            </p:nvSpPr>
            <p:spPr bwMode="auto">
              <a:xfrm>
                <a:off x="6816072" y="5387454"/>
                <a:ext cx="26988" cy="44450"/>
              </a:xfrm>
              <a:custGeom>
                <a:avLst/>
                <a:gdLst>
                  <a:gd name="T0" fmla="*/ 0 w 17"/>
                  <a:gd name="T1" fmla="*/ 0 h 28"/>
                  <a:gd name="T2" fmla="*/ 25400 w 17"/>
                  <a:gd name="T3" fmla="*/ 0 h 28"/>
                  <a:gd name="T4" fmla="*/ 14288 w 17"/>
                  <a:gd name="T5" fmla="*/ 0 h 28"/>
                  <a:gd name="T6" fmla="*/ 14288 w 17"/>
                  <a:gd name="T7" fmla="*/ 44450 h 28"/>
                  <a:gd name="T8" fmla="*/ 3175 w 17"/>
                  <a:gd name="T9" fmla="*/ 44450 h 28"/>
                  <a:gd name="T10" fmla="*/ 26988 w 17"/>
                  <a:gd name="T11" fmla="*/ 44450 h 28"/>
                  <a:gd name="T12" fmla="*/ 0 60000 65536"/>
                  <a:gd name="T13" fmla="*/ 0 60000 65536"/>
                  <a:gd name="T14" fmla="*/ 0 60000 65536"/>
                  <a:gd name="T15" fmla="*/ 0 60000 65536"/>
                  <a:gd name="T16" fmla="*/ 0 60000 65536"/>
                  <a:gd name="T17" fmla="*/ 0 60000 65536"/>
                  <a:gd name="T18" fmla="*/ 0 w 17"/>
                  <a:gd name="T19" fmla="*/ 0 h 28"/>
                  <a:gd name="T20" fmla="*/ 17 w 1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7" h="28">
                    <a:moveTo>
                      <a:pt x="0" y="0"/>
                    </a:moveTo>
                    <a:lnTo>
                      <a:pt x="16" y="0"/>
                    </a:lnTo>
                    <a:lnTo>
                      <a:pt x="9" y="0"/>
                    </a:lnTo>
                    <a:lnTo>
                      <a:pt x="9" y="28"/>
                    </a:lnTo>
                    <a:lnTo>
                      <a:pt x="2" y="28"/>
                    </a:lnTo>
                    <a:lnTo>
                      <a:pt x="17" y="28"/>
                    </a:lnTo>
                  </a:path>
                </a:pathLst>
              </a:custGeom>
              <a:noFill/>
              <a:ln w="2">
                <a:solidFill>
                  <a:srgbClr val="7F7F7F"/>
                </a:solidFill>
                <a:round/>
                <a:headEnd/>
                <a:tailEnd/>
              </a:ln>
            </p:spPr>
            <p:txBody>
              <a:bodyPr/>
              <a:lstStyle/>
              <a:p>
                <a:endParaRPr lang="en-US"/>
              </a:p>
            </p:txBody>
          </p:sp>
          <p:sp>
            <p:nvSpPr>
              <p:cNvPr id="792" name="Freeform 7887"/>
              <p:cNvSpPr>
                <a:spLocks/>
              </p:cNvSpPr>
              <p:nvPr/>
            </p:nvSpPr>
            <p:spPr bwMode="auto">
              <a:xfrm>
                <a:off x="6830359" y="5406504"/>
                <a:ext cx="26988" cy="47625"/>
              </a:xfrm>
              <a:custGeom>
                <a:avLst/>
                <a:gdLst>
                  <a:gd name="T0" fmla="*/ 0 w 17"/>
                  <a:gd name="T1" fmla="*/ 0 h 30"/>
                  <a:gd name="T2" fmla="*/ 23813 w 17"/>
                  <a:gd name="T3" fmla="*/ 0 h 30"/>
                  <a:gd name="T4" fmla="*/ 12700 w 17"/>
                  <a:gd name="T5" fmla="*/ 0 h 30"/>
                  <a:gd name="T6" fmla="*/ 12700 w 17"/>
                  <a:gd name="T7" fmla="*/ 47625 h 30"/>
                  <a:gd name="T8" fmla="*/ 1588 w 17"/>
                  <a:gd name="T9" fmla="*/ 47625 h 30"/>
                  <a:gd name="T10" fmla="*/ 26988 w 17"/>
                  <a:gd name="T11" fmla="*/ 47625 h 30"/>
                  <a:gd name="T12" fmla="*/ 0 60000 65536"/>
                  <a:gd name="T13" fmla="*/ 0 60000 65536"/>
                  <a:gd name="T14" fmla="*/ 0 60000 65536"/>
                  <a:gd name="T15" fmla="*/ 0 60000 65536"/>
                  <a:gd name="T16" fmla="*/ 0 60000 65536"/>
                  <a:gd name="T17" fmla="*/ 0 60000 65536"/>
                  <a:gd name="T18" fmla="*/ 0 w 17"/>
                  <a:gd name="T19" fmla="*/ 0 h 30"/>
                  <a:gd name="T20" fmla="*/ 17 w 17"/>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7" h="30">
                    <a:moveTo>
                      <a:pt x="0" y="0"/>
                    </a:moveTo>
                    <a:lnTo>
                      <a:pt x="15" y="0"/>
                    </a:lnTo>
                    <a:lnTo>
                      <a:pt x="8" y="0"/>
                    </a:lnTo>
                    <a:lnTo>
                      <a:pt x="8" y="30"/>
                    </a:lnTo>
                    <a:lnTo>
                      <a:pt x="1" y="30"/>
                    </a:lnTo>
                    <a:lnTo>
                      <a:pt x="17" y="30"/>
                    </a:lnTo>
                  </a:path>
                </a:pathLst>
              </a:custGeom>
              <a:noFill/>
              <a:ln w="2">
                <a:solidFill>
                  <a:srgbClr val="7F7F7F"/>
                </a:solidFill>
                <a:round/>
                <a:headEnd/>
                <a:tailEnd/>
              </a:ln>
            </p:spPr>
            <p:txBody>
              <a:bodyPr/>
              <a:lstStyle/>
              <a:p>
                <a:endParaRPr lang="en-US"/>
              </a:p>
            </p:txBody>
          </p:sp>
          <p:sp>
            <p:nvSpPr>
              <p:cNvPr id="793" name="Freeform 7888"/>
              <p:cNvSpPr>
                <a:spLocks/>
              </p:cNvSpPr>
              <p:nvPr/>
            </p:nvSpPr>
            <p:spPr bwMode="auto">
              <a:xfrm>
                <a:off x="6846234" y="5417616"/>
                <a:ext cx="28575" cy="50800"/>
              </a:xfrm>
              <a:custGeom>
                <a:avLst/>
                <a:gdLst>
                  <a:gd name="T0" fmla="*/ 0 w 18"/>
                  <a:gd name="T1" fmla="*/ 0 h 32"/>
                  <a:gd name="T2" fmla="*/ 25400 w 18"/>
                  <a:gd name="T3" fmla="*/ 0 h 32"/>
                  <a:gd name="T4" fmla="*/ 14288 w 18"/>
                  <a:gd name="T5" fmla="*/ 0 h 32"/>
                  <a:gd name="T6" fmla="*/ 14288 w 18"/>
                  <a:gd name="T7" fmla="*/ 50800 h 32"/>
                  <a:gd name="T8" fmla="*/ 3175 w 18"/>
                  <a:gd name="T9" fmla="*/ 50800 h 32"/>
                  <a:gd name="T10" fmla="*/ 28575 w 18"/>
                  <a:gd name="T11" fmla="*/ 50800 h 32"/>
                  <a:gd name="T12" fmla="*/ 0 60000 65536"/>
                  <a:gd name="T13" fmla="*/ 0 60000 65536"/>
                  <a:gd name="T14" fmla="*/ 0 60000 65536"/>
                  <a:gd name="T15" fmla="*/ 0 60000 65536"/>
                  <a:gd name="T16" fmla="*/ 0 60000 65536"/>
                  <a:gd name="T17" fmla="*/ 0 60000 65536"/>
                  <a:gd name="T18" fmla="*/ 0 w 18"/>
                  <a:gd name="T19" fmla="*/ 0 h 32"/>
                  <a:gd name="T20" fmla="*/ 18 w 18"/>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8" h="32">
                    <a:moveTo>
                      <a:pt x="0" y="0"/>
                    </a:moveTo>
                    <a:lnTo>
                      <a:pt x="16" y="0"/>
                    </a:lnTo>
                    <a:lnTo>
                      <a:pt x="9" y="0"/>
                    </a:lnTo>
                    <a:lnTo>
                      <a:pt x="9" y="32"/>
                    </a:lnTo>
                    <a:lnTo>
                      <a:pt x="2" y="32"/>
                    </a:lnTo>
                    <a:lnTo>
                      <a:pt x="18" y="32"/>
                    </a:lnTo>
                  </a:path>
                </a:pathLst>
              </a:custGeom>
              <a:noFill/>
              <a:ln w="2">
                <a:solidFill>
                  <a:srgbClr val="7F7F7F"/>
                </a:solidFill>
                <a:round/>
                <a:headEnd/>
                <a:tailEnd/>
              </a:ln>
            </p:spPr>
            <p:txBody>
              <a:bodyPr/>
              <a:lstStyle/>
              <a:p>
                <a:endParaRPr lang="en-US"/>
              </a:p>
            </p:txBody>
          </p:sp>
          <p:sp>
            <p:nvSpPr>
              <p:cNvPr id="794" name="Freeform 7889"/>
              <p:cNvSpPr>
                <a:spLocks/>
              </p:cNvSpPr>
              <p:nvPr/>
            </p:nvSpPr>
            <p:spPr bwMode="auto">
              <a:xfrm>
                <a:off x="6863697" y="5331891"/>
                <a:ext cx="26988" cy="36513"/>
              </a:xfrm>
              <a:custGeom>
                <a:avLst/>
                <a:gdLst>
                  <a:gd name="T0" fmla="*/ 0 w 17"/>
                  <a:gd name="T1" fmla="*/ 0 h 23"/>
                  <a:gd name="T2" fmla="*/ 23813 w 17"/>
                  <a:gd name="T3" fmla="*/ 0 h 23"/>
                  <a:gd name="T4" fmla="*/ 12700 w 17"/>
                  <a:gd name="T5" fmla="*/ 0 h 23"/>
                  <a:gd name="T6" fmla="*/ 12700 w 17"/>
                  <a:gd name="T7" fmla="*/ 36513 h 23"/>
                  <a:gd name="T8" fmla="*/ 1588 w 17"/>
                  <a:gd name="T9" fmla="*/ 36513 h 23"/>
                  <a:gd name="T10" fmla="*/ 26988 w 17"/>
                  <a:gd name="T11" fmla="*/ 36513 h 23"/>
                  <a:gd name="T12" fmla="*/ 0 60000 65536"/>
                  <a:gd name="T13" fmla="*/ 0 60000 65536"/>
                  <a:gd name="T14" fmla="*/ 0 60000 65536"/>
                  <a:gd name="T15" fmla="*/ 0 60000 65536"/>
                  <a:gd name="T16" fmla="*/ 0 60000 65536"/>
                  <a:gd name="T17" fmla="*/ 0 60000 65536"/>
                  <a:gd name="T18" fmla="*/ 0 w 17"/>
                  <a:gd name="T19" fmla="*/ 0 h 23"/>
                  <a:gd name="T20" fmla="*/ 17 w 17"/>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7" h="23">
                    <a:moveTo>
                      <a:pt x="0" y="0"/>
                    </a:moveTo>
                    <a:lnTo>
                      <a:pt x="15" y="0"/>
                    </a:lnTo>
                    <a:lnTo>
                      <a:pt x="8" y="0"/>
                    </a:lnTo>
                    <a:lnTo>
                      <a:pt x="8" y="23"/>
                    </a:lnTo>
                    <a:lnTo>
                      <a:pt x="1" y="23"/>
                    </a:lnTo>
                    <a:lnTo>
                      <a:pt x="17" y="23"/>
                    </a:lnTo>
                  </a:path>
                </a:pathLst>
              </a:custGeom>
              <a:noFill/>
              <a:ln w="2">
                <a:solidFill>
                  <a:srgbClr val="7F7F7F"/>
                </a:solidFill>
                <a:round/>
                <a:headEnd/>
                <a:tailEnd/>
              </a:ln>
            </p:spPr>
            <p:txBody>
              <a:bodyPr/>
              <a:lstStyle/>
              <a:p>
                <a:endParaRPr lang="en-US"/>
              </a:p>
            </p:txBody>
          </p:sp>
          <p:sp>
            <p:nvSpPr>
              <p:cNvPr id="795" name="Freeform 7890"/>
              <p:cNvSpPr>
                <a:spLocks/>
              </p:cNvSpPr>
              <p:nvPr/>
            </p:nvSpPr>
            <p:spPr bwMode="auto">
              <a:xfrm>
                <a:off x="6879572" y="5379516"/>
                <a:ext cx="28575" cy="44450"/>
              </a:xfrm>
              <a:custGeom>
                <a:avLst/>
                <a:gdLst>
                  <a:gd name="T0" fmla="*/ 0 w 18"/>
                  <a:gd name="T1" fmla="*/ 0 h 28"/>
                  <a:gd name="T2" fmla="*/ 25400 w 18"/>
                  <a:gd name="T3" fmla="*/ 0 h 28"/>
                  <a:gd name="T4" fmla="*/ 14288 w 18"/>
                  <a:gd name="T5" fmla="*/ 0 h 28"/>
                  <a:gd name="T6" fmla="*/ 14288 w 18"/>
                  <a:gd name="T7" fmla="*/ 44450 h 28"/>
                  <a:gd name="T8" fmla="*/ 3175 w 18"/>
                  <a:gd name="T9" fmla="*/ 44450 h 28"/>
                  <a:gd name="T10" fmla="*/ 28575 w 18"/>
                  <a:gd name="T11" fmla="*/ 44450 h 28"/>
                  <a:gd name="T12" fmla="*/ 0 60000 65536"/>
                  <a:gd name="T13" fmla="*/ 0 60000 65536"/>
                  <a:gd name="T14" fmla="*/ 0 60000 65536"/>
                  <a:gd name="T15" fmla="*/ 0 60000 65536"/>
                  <a:gd name="T16" fmla="*/ 0 60000 65536"/>
                  <a:gd name="T17" fmla="*/ 0 60000 65536"/>
                  <a:gd name="T18" fmla="*/ 0 w 18"/>
                  <a:gd name="T19" fmla="*/ 0 h 28"/>
                  <a:gd name="T20" fmla="*/ 18 w 18"/>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8" h="28">
                    <a:moveTo>
                      <a:pt x="0" y="0"/>
                    </a:moveTo>
                    <a:lnTo>
                      <a:pt x="16" y="0"/>
                    </a:lnTo>
                    <a:lnTo>
                      <a:pt x="9" y="0"/>
                    </a:lnTo>
                    <a:lnTo>
                      <a:pt x="9" y="28"/>
                    </a:lnTo>
                    <a:lnTo>
                      <a:pt x="2" y="28"/>
                    </a:lnTo>
                    <a:lnTo>
                      <a:pt x="18" y="28"/>
                    </a:lnTo>
                  </a:path>
                </a:pathLst>
              </a:custGeom>
              <a:noFill/>
              <a:ln w="2">
                <a:solidFill>
                  <a:srgbClr val="7F7F7F"/>
                </a:solidFill>
                <a:round/>
                <a:headEnd/>
                <a:tailEnd/>
              </a:ln>
            </p:spPr>
            <p:txBody>
              <a:bodyPr/>
              <a:lstStyle/>
              <a:p>
                <a:endParaRPr lang="en-US"/>
              </a:p>
            </p:txBody>
          </p:sp>
          <p:sp>
            <p:nvSpPr>
              <p:cNvPr id="796" name="Freeform 7891"/>
              <p:cNvSpPr>
                <a:spLocks/>
              </p:cNvSpPr>
              <p:nvPr/>
            </p:nvSpPr>
            <p:spPr bwMode="auto">
              <a:xfrm>
                <a:off x="6893859" y="5320779"/>
                <a:ext cx="26988" cy="36513"/>
              </a:xfrm>
              <a:custGeom>
                <a:avLst/>
                <a:gdLst>
                  <a:gd name="T0" fmla="*/ 0 w 17"/>
                  <a:gd name="T1" fmla="*/ 0 h 23"/>
                  <a:gd name="T2" fmla="*/ 25400 w 17"/>
                  <a:gd name="T3" fmla="*/ 0 h 23"/>
                  <a:gd name="T4" fmla="*/ 14288 w 17"/>
                  <a:gd name="T5" fmla="*/ 0 h 23"/>
                  <a:gd name="T6" fmla="*/ 14288 w 17"/>
                  <a:gd name="T7" fmla="*/ 36513 h 23"/>
                  <a:gd name="T8" fmla="*/ 3175 w 17"/>
                  <a:gd name="T9" fmla="*/ 36513 h 23"/>
                  <a:gd name="T10" fmla="*/ 26988 w 17"/>
                  <a:gd name="T11" fmla="*/ 36513 h 23"/>
                  <a:gd name="T12" fmla="*/ 0 60000 65536"/>
                  <a:gd name="T13" fmla="*/ 0 60000 65536"/>
                  <a:gd name="T14" fmla="*/ 0 60000 65536"/>
                  <a:gd name="T15" fmla="*/ 0 60000 65536"/>
                  <a:gd name="T16" fmla="*/ 0 60000 65536"/>
                  <a:gd name="T17" fmla="*/ 0 60000 65536"/>
                  <a:gd name="T18" fmla="*/ 0 w 17"/>
                  <a:gd name="T19" fmla="*/ 0 h 23"/>
                  <a:gd name="T20" fmla="*/ 17 w 17"/>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7" h="23">
                    <a:moveTo>
                      <a:pt x="0" y="0"/>
                    </a:moveTo>
                    <a:lnTo>
                      <a:pt x="16" y="0"/>
                    </a:lnTo>
                    <a:lnTo>
                      <a:pt x="9" y="0"/>
                    </a:lnTo>
                    <a:lnTo>
                      <a:pt x="9" y="23"/>
                    </a:lnTo>
                    <a:lnTo>
                      <a:pt x="2" y="23"/>
                    </a:lnTo>
                    <a:lnTo>
                      <a:pt x="17" y="23"/>
                    </a:lnTo>
                  </a:path>
                </a:pathLst>
              </a:custGeom>
              <a:noFill/>
              <a:ln w="2">
                <a:solidFill>
                  <a:srgbClr val="7F7F7F"/>
                </a:solidFill>
                <a:round/>
                <a:headEnd/>
                <a:tailEnd/>
              </a:ln>
            </p:spPr>
            <p:txBody>
              <a:bodyPr/>
              <a:lstStyle/>
              <a:p>
                <a:endParaRPr lang="en-US"/>
              </a:p>
            </p:txBody>
          </p:sp>
          <p:sp>
            <p:nvSpPr>
              <p:cNvPr id="797" name="Freeform 7892"/>
              <p:cNvSpPr>
                <a:spLocks/>
              </p:cNvSpPr>
              <p:nvPr/>
            </p:nvSpPr>
            <p:spPr bwMode="auto">
              <a:xfrm>
                <a:off x="6909734" y="5271566"/>
                <a:ext cx="28575" cy="33338"/>
              </a:xfrm>
              <a:custGeom>
                <a:avLst/>
                <a:gdLst>
                  <a:gd name="T0" fmla="*/ 0 w 18"/>
                  <a:gd name="T1" fmla="*/ 0 h 21"/>
                  <a:gd name="T2" fmla="*/ 25400 w 18"/>
                  <a:gd name="T3" fmla="*/ 0 h 21"/>
                  <a:gd name="T4" fmla="*/ 14288 w 18"/>
                  <a:gd name="T5" fmla="*/ 0 h 21"/>
                  <a:gd name="T6" fmla="*/ 14288 w 18"/>
                  <a:gd name="T7" fmla="*/ 33338 h 21"/>
                  <a:gd name="T8" fmla="*/ 3175 w 18"/>
                  <a:gd name="T9" fmla="*/ 33338 h 21"/>
                  <a:gd name="T10" fmla="*/ 28575 w 18"/>
                  <a:gd name="T11" fmla="*/ 33338 h 21"/>
                  <a:gd name="T12" fmla="*/ 0 60000 65536"/>
                  <a:gd name="T13" fmla="*/ 0 60000 65536"/>
                  <a:gd name="T14" fmla="*/ 0 60000 65536"/>
                  <a:gd name="T15" fmla="*/ 0 60000 65536"/>
                  <a:gd name="T16" fmla="*/ 0 60000 65536"/>
                  <a:gd name="T17" fmla="*/ 0 60000 65536"/>
                  <a:gd name="T18" fmla="*/ 0 w 18"/>
                  <a:gd name="T19" fmla="*/ 0 h 21"/>
                  <a:gd name="T20" fmla="*/ 18 w 18"/>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8" h="21">
                    <a:moveTo>
                      <a:pt x="0" y="0"/>
                    </a:moveTo>
                    <a:lnTo>
                      <a:pt x="16" y="0"/>
                    </a:lnTo>
                    <a:lnTo>
                      <a:pt x="9" y="0"/>
                    </a:lnTo>
                    <a:lnTo>
                      <a:pt x="9" y="21"/>
                    </a:lnTo>
                    <a:lnTo>
                      <a:pt x="2" y="21"/>
                    </a:lnTo>
                    <a:lnTo>
                      <a:pt x="18" y="21"/>
                    </a:lnTo>
                  </a:path>
                </a:pathLst>
              </a:custGeom>
              <a:noFill/>
              <a:ln w="2">
                <a:solidFill>
                  <a:srgbClr val="7F7F7F"/>
                </a:solidFill>
                <a:round/>
                <a:headEnd/>
                <a:tailEnd/>
              </a:ln>
            </p:spPr>
            <p:txBody>
              <a:bodyPr/>
              <a:lstStyle/>
              <a:p>
                <a:endParaRPr lang="en-US"/>
              </a:p>
            </p:txBody>
          </p:sp>
          <p:sp>
            <p:nvSpPr>
              <p:cNvPr id="798" name="Freeform 7893"/>
              <p:cNvSpPr>
                <a:spLocks/>
              </p:cNvSpPr>
              <p:nvPr/>
            </p:nvSpPr>
            <p:spPr bwMode="auto">
              <a:xfrm>
                <a:off x="6927197" y="5260454"/>
                <a:ext cx="26988" cy="30163"/>
              </a:xfrm>
              <a:custGeom>
                <a:avLst/>
                <a:gdLst>
                  <a:gd name="T0" fmla="*/ 0 w 17"/>
                  <a:gd name="T1" fmla="*/ 0 h 19"/>
                  <a:gd name="T2" fmla="*/ 25400 w 17"/>
                  <a:gd name="T3" fmla="*/ 0 h 19"/>
                  <a:gd name="T4" fmla="*/ 14288 w 17"/>
                  <a:gd name="T5" fmla="*/ 0 h 19"/>
                  <a:gd name="T6" fmla="*/ 14288 w 17"/>
                  <a:gd name="T7" fmla="*/ 30163 h 19"/>
                  <a:gd name="T8" fmla="*/ 3175 w 17"/>
                  <a:gd name="T9" fmla="*/ 30163 h 19"/>
                  <a:gd name="T10" fmla="*/ 26988 w 17"/>
                  <a:gd name="T11" fmla="*/ 30163 h 19"/>
                  <a:gd name="T12" fmla="*/ 0 60000 65536"/>
                  <a:gd name="T13" fmla="*/ 0 60000 65536"/>
                  <a:gd name="T14" fmla="*/ 0 60000 65536"/>
                  <a:gd name="T15" fmla="*/ 0 60000 65536"/>
                  <a:gd name="T16" fmla="*/ 0 60000 65536"/>
                  <a:gd name="T17" fmla="*/ 0 60000 65536"/>
                  <a:gd name="T18" fmla="*/ 0 w 17"/>
                  <a:gd name="T19" fmla="*/ 0 h 19"/>
                  <a:gd name="T20" fmla="*/ 17 w 17"/>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7" h="19">
                    <a:moveTo>
                      <a:pt x="0" y="0"/>
                    </a:moveTo>
                    <a:lnTo>
                      <a:pt x="16" y="0"/>
                    </a:lnTo>
                    <a:lnTo>
                      <a:pt x="9" y="0"/>
                    </a:lnTo>
                    <a:lnTo>
                      <a:pt x="9" y="19"/>
                    </a:lnTo>
                    <a:lnTo>
                      <a:pt x="2" y="19"/>
                    </a:lnTo>
                    <a:lnTo>
                      <a:pt x="17" y="19"/>
                    </a:lnTo>
                  </a:path>
                </a:pathLst>
              </a:custGeom>
              <a:noFill/>
              <a:ln w="2">
                <a:solidFill>
                  <a:srgbClr val="7F7F7F"/>
                </a:solidFill>
                <a:round/>
                <a:headEnd/>
                <a:tailEnd/>
              </a:ln>
            </p:spPr>
            <p:txBody>
              <a:bodyPr/>
              <a:lstStyle/>
              <a:p>
                <a:endParaRPr lang="en-US"/>
              </a:p>
            </p:txBody>
          </p:sp>
          <p:sp>
            <p:nvSpPr>
              <p:cNvPr id="799" name="Freeform 7894"/>
              <p:cNvSpPr>
                <a:spLocks/>
              </p:cNvSpPr>
              <p:nvPr/>
            </p:nvSpPr>
            <p:spPr bwMode="auto">
              <a:xfrm>
                <a:off x="6943072" y="5238229"/>
                <a:ext cx="28575" cy="30163"/>
              </a:xfrm>
              <a:custGeom>
                <a:avLst/>
                <a:gdLst>
                  <a:gd name="T0" fmla="*/ 0 w 18"/>
                  <a:gd name="T1" fmla="*/ 0 h 19"/>
                  <a:gd name="T2" fmla="*/ 25400 w 18"/>
                  <a:gd name="T3" fmla="*/ 0 h 19"/>
                  <a:gd name="T4" fmla="*/ 14288 w 18"/>
                  <a:gd name="T5" fmla="*/ 0 h 19"/>
                  <a:gd name="T6" fmla="*/ 14288 w 18"/>
                  <a:gd name="T7" fmla="*/ 30163 h 19"/>
                  <a:gd name="T8" fmla="*/ 3175 w 18"/>
                  <a:gd name="T9" fmla="*/ 30163 h 19"/>
                  <a:gd name="T10" fmla="*/ 28575 w 18"/>
                  <a:gd name="T11" fmla="*/ 30163 h 19"/>
                  <a:gd name="T12" fmla="*/ 0 60000 65536"/>
                  <a:gd name="T13" fmla="*/ 0 60000 65536"/>
                  <a:gd name="T14" fmla="*/ 0 60000 65536"/>
                  <a:gd name="T15" fmla="*/ 0 60000 65536"/>
                  <a:gd name="T16" fmla="*/ 0 60000 65536"/>
                  <a:gd name="T17" fmla="*/ 0 60000 65536"/>
                  <a:gd name="T18" fmla="*/ 0 w 18"/>
                  <a:gd name="T19" fmla="*/ 0 h 19"/>
                  <a:gd name="T20" fmla="*/ 18 w 18"/>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8" h="19">
                    <a:moveTo>
                      <a:pt x="0" y="0"/>
                    </a:moveTo>
                    <a:lnTo>
                      <a:pt x="16" y="0"/>
                    </a:lnTo>
                    <a:lnTo>
                      <a:pt x="9" y="0"/>
                    </a:lnTo>
                    <a:lnTo>
                      <a:pt x="9" y="19"/>
                    </a:lnTo>
                    <a:lnTo>
                      <a:pt x="2" y="19"/>
                    </a:lnTo>
                    <a:lnTo>
                      <a:pt x="18" y="19"/>
                    </a:lnTo>
                  </a:path>
                </a:pathLst>
              </a:custGeom>
              <a:noFill/>
              <a:ln w="2">
                <a:solidFill>
                  <a:srgbClr val="7F7F7F"/>
                </a:solidFill>
                <a:round/>
                <a:headEnd/>
                <a:tailEnd/>
              </a:ln>
            </p:spPr>
            <p:txBody>
              <a:bodyPr/>
              <a:lstStyle/>
              <a:p>
                <a:endParaRPr lang="en-US"/>
              </a:p>
            </p:txBody>
          </p:sp>
          <p:sp>
            <p:nvSpPr>
              <p:cNvPr id="800" name="Freeform 7895"/>
              <p:cNvSpPr>
                <a:spLocks/>
              </p:cNvSpPr>
              <p:nvPr/>
            </p:nvSpPr>
            <p:spPr bwMode="auto">
              <a:xfrm>
                <a:off x="6960534" y="5231879"/>
                <a:ext cx="26988" cy="30163"/>
              </a:xfrm>
              <a:custGeom>
                <a:avLst/>
                <a:gdLst>
                  <a:gd name="T0" fmla="*/ 0 w 17"/>
                  <a:gd name="T1" fmla="*/ 0 h 19"/>
                  <a:gd name="T2" fmla="*/ 25400 w 17"/>
                  <a:gd name="T3" fmla="*/ 0 h 19"/>
                  <a:gd name="T4" fmla="*/ 14288 w 17"/>
                  <a:gd name="T5" fmla="*/ 0 h 19"/>
                  <a:gd name="T6" fmla="*/ 14288 w 17"/>
                  <a:gd name="T7" fmla="*/ 30163 h 19"/>
                  <a:gd name="T8" fmla="*/ 3175 w 17"/>
                  <a:gd name="T9" fmla="*/ 30163 h 19"/>
                  <a:gd name="T10" fmla="*/ 26988 w 17"/>
                  <a:gd name="T11" fmla="*/ 30163 h 19"/>
                  <a:gd name="T12" fmla="*/ 0 60000 65536"/>
                  <a:gd name="T13" fmla="*/ 0 60000 65536"/>
                  <a:gd name="T14" fmla="*/ 0 60000 65536"/>
                  <a:gd name="T15" fmla="*/ 0 60000 65536"/>
                  <a:gd name="T16" fmla="*/ 0 60000 65536"/>
                  <a:gd name="T17" fmla="*/ 0 60000 65536"/>
                  <a:gd name="T18" fmla="*/ 0 w 17"/>
                  <a:gd name="T19" fmla="*/ 0 h 19"/>
                  <a:gd name="T20" fmla="*/ 17 w 17"/>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7" h="19">
                    <a:moveTo>
                      <a:pt x="0" y="0"/>
                    </a:moveTo>
                    <a:lnTo>
                      <a:pt x="16" y="0"/>
                    </a:lnTo>
                    <a:lnTo>
                      <a:pt x="9" y="0"/>
                    </a:lnTo>
                    <a:lnTo>
                      <a:pt x="9" y="19"/>
                    </a:lnTo>
                    <a:lnTo>
                      <a:pt x="2" y="19"/>
                    </a:lnTo>
                    <a:lnTo>
                      <a:pt x="17" y="19"/>
                    </a:lnTo>
                  </a:path>
                </a:pathLst>
              </a:custGeom>
              <a:noFill/>
              <a:ln w="2">
                <a:solidFill>
                  <a:srgbClr val="7F7F7F"/>
                </a:solidFill>
                <a:round/>
                <a:headEnd/>
                <a:tailEnd/>
              </a:ln>
            </p:spPr>
            <p:txBody>
              <a:bodyPr/>
              <a:lstStyle/>
              <a:p>
                <a:endParaRPr lang="en-US"/>
              </a:p>
            </p:txBody>
          </p:sp>
          <p:sp>
            <p:nvSpPr>
              <p:cNvPr id="801" name="Freeform 7896"/>
              <p:cNvSpPr>
                <a:spLocks/>
              </p:cNvSpPr>
              <p:nvPr/>
            </p:nvSpPr>
            <p:spPr bwMode="auto">
              <a:xfrm>
                <a:off x="6974822" y="5223941"/>
                <a:ext cx="26988" cy="30163"/>
              </a:xfrm>
              <a:custGeom>
                <a:avLst/>
                <a:gdLst>
                  <a:gd name="T0" fmla="*/ 0 w 17"/>
                  <a:gd name="T1" fmla="*/ 0 h 19"/>
                  <a:gd name="T2" fmla="*/ 23813 w 17"/>
                  <a:gd name="T3" fmla="*/ 0 h 19"/>
                  <a:gd name="T4" fmla="*/ 12700 w 17"/>
                  <a:gd name="T5" fmla="*/ 0 h 19"/>
                  <a:gd name="T6" fmla="*/ 12700 w 17"/>
                  <a:gd name="T7" fmla="*/ 30163 h 19"/>
                  <a:gd name="T8" fmla="*/ 1588 w 17"/>
                  <a:gd name="T9" fmla="*/ 30163 h 19"/>
                  <a:gd name="T10" fmla="*/ 26988 w 17"/>
                  <a:gd name="T11" fmla="*/ 30163 h 19"/>
                  <a:gd name="T12" fmla="*/ 0 60000 65536"/>
                  <a:gd name="T13" fmla="*/ 0 60000 65536"/>
                  <a:gd name="T14" fmla="*/ 0 60000 65536"/>
                  <a:gd name="T15" fmla="*/ 0 60000 65536"/>
                  <a:gd name="T16" fmla="*/ 0 60000 65536"/>
                  <a:gd name="T17" fmla="*/ 0 60000 65536"/>
                  <a:gd name="T18" fmla="*/ 0 w 17"/>
                  <a:gd name="T19" fmla="*/ 0 h 19"/>
                  <a:gd name="T20" fmla="*/ 17 w 17"/>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7" h="19">
                    <a:moveTo>
                      <a:pt x="0" y="0"/>
                    </a:moveTo>
                    <a:lnTo>
                      <a:pt x="15" y="0"/>
                    </a:lnTo>
                    <a:lnTo>
                      <a:pt x="8" y="0"/>
                    </a:lnTo>
                    <a:lnTo>
                      <a:pt x="8" y="19"/>
                    </a:lnTo>
                    <a:lnTo>
                      <a:pt x="1" y="19"/>
                    </a:lnTo>
                    <a:lnTo>
                      <a:pt x="17" y="19"/>
                    </a:lnTo>
                  </a:path>
                </a:pathLst>
              </a:custGeom>
              <a:noFill/>
              <a:ln w="2">
                <a:solidFill>
                  <a:srgbClr val="7F7F7F"/>
                </a:solidFill>
                <a:round/>
                <a:headEnd/>
                <a:tailEnd/>
              </a:ln>
            </p:spPr>
            <p:txBody>
              <a:bodyPr/>
              <a:lstStyle/>
              <a:p>
                <a:endParaRPr lang="en-US"/>
              </a:p>
            </p:txBody>
          </p:sp>
          <p:sp>
            <p:nvSpPr>
              <p:cNvPr id="802" name="Freeform 7897"/>
              <p:cNvSpPr>
                <a:spLocks/>
              </p:cNvSpPr>
              <p:nvPr/>
            </p:nvSpPr>
            <p:spPr bwMode="auto">
              <a:xfrm>
                <a:off x="6990697" y="5195366"/>
                <a:ext cx="26988" cy="28575"/>
              </a:xfrm>
              <a:custGeom>
                <a:avLst/>
                <a:gdLst>
                  <a:gd name="T0" fmla="*/ 0 w 17"/>
                  <a:gd name="T1" fmla="*/ 0 h 18"/>
                  <a:gd name="T2" fmla="*/ 25400 w 17"/>
                  <a:gd name="T3" fmla="*/ 0 h 18"/>
                  <a:gd name="T4" fmla="*/ 14288 w 17"/>
                  <a:gd name="T5" fmla="*/ 0 h 18"/>
                  <a:gd name="T6" fmla="*/ 14288 w 17"/>
                  <a:gd name="T7" fmla="*/ 28575 h 18"/>
                  <a:gd name="T8" fmla="*/ 3175 w 17"/>
                  <a:gd name="T9" fmla="*/ 28575 h 18"/>
                  <a:gd name="T10" fmla="*/ 26988 w 17"/>
                  <a:gd name="T11" fmla="*/ 28575 h 18"/>
                  <a:gd name="T12" fmla="*/ 0 60000 65536"/>
                  <a:gd name="T13" fmla="*/ 0 60000 65536"/>
                  <a:gd name="T14" fmla="*/ 0 60000 65536"/>
                  <a:gd name="T15" fmla="*/ 0 60000 65536"/>
                  <a:gd name="T16" fmla="*/ 0 60000 65536"/>
                  <a:gd name="T17" fmla="*/ 0 60000 65536"/>
                  <a:gd name="T18" fmla="*/ 0 w 17"/>
                  <a:gd name="T19" fmla="*/ 0 h 18"/>
                  <a:gd name="T20" fmla="*/ 17 w 1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7" h="18">
                    <a:moveTo>
                      <a:pt x="0" y="0"/>
                    </a:moveTo>
                    <a:lnTo>
                      <a:pt x="16" y="0"/>
                    </a:lnTo>
                    <a:lnTo>
                      <a:pt x="9" y="0"/>
                    </a:lnTo>
                    <a:lnTo>
                      <a:pt x="9" y="18"/>
                    </a:lnTo>
                    <a:lnTo>
                      <a:pt x="2" y="18"/>
                    </a:lnTo>
                    <a:lnTo>
                      <a:pt x="17" y="18"/>
                    </a:lnTo>
                  </a:path>
                </a:pathLst>
              </a:custGeom>
              <a:noFill/>
              <a:ln w="2">
                <a:solidFill>
                  <a:srgbClr val="7F7F7F"/>
                </a:solidFill>
                <a:round/>
                <a:headEnd/>
                <a:tailEnd/>
              </a:ln>
            </p:spPr>
            <p:txBody>
              <a:bodyPr/>
              <a:lstStyle/>
              <a:p>
                <a:endParaRPr lang="en-US"/>
              </a:p>
            </p:txBody>
          </p:sp>
          <p:sp>
            <p:nvSpPr>
              <p:cNvPr id="803" name="Freeform 7898"/>
              <p:cNvSpPr>
                <a:spLocks/>
              </p:cNvSpPr>
              <p:nvPr/>
            </p:nvSpPr>
            <p:spPr bwMode="auto">
              <a:xfrm>
                <a:off x="7006572" y="5206479"/>
                <a:ext cx="28575" cy="28575"/>
              </a:xfrm>
              <a:custGeom>
                <a:avLst/>
                <a:gdLst>
                  <a:gd name="T0" fmla="*/ 0 w 18"/>
                  <a:gd name="T1" fmla="*/ 0 h 18"/>
                  <a:gd name="T2" fmla="*/ 25400 w 18"/>
                  <a:gd name="T3" fmla="*/ 0 h 18"/>
                  <a:gd name="T4" fmla="*/ 14288 w 18"/>
                  <a:gd name="T5" fmla="*/ 0 h 18"/>
                  <a:gd name="T6" fmla="*/ 14288 w 18"/>
                  <a:gd name="T7" fmla="*/ 28575 h 18"/>
                  <a:gd name="T8" fmla="*/ 3175 w 18"/>
                  <a:gd name="T9" fmla="*/ 28575 h 18"/>
                  <a:gd name="T10" fmla="*/ 28575 w 18"/>
                  <a:gd name="T11" fmla="*/ 28575 h 18"/>
                  <a:gd name="T12" fmla="*/ 0 60000 65536"/>
                  <a:gd name="T13" fmla="*/ 0 60000 65536"/>
                  <a:gd name="T14" fmla="*/ 0 60000 65536"/>
                  <a:gd name="T15" fmla="*/ 0 60000 65536"/>
                  <a:gd name="T16" fmla="*/ 0 60000 65536"/>
                  <a:gd name="T17" fmla="*/ 0 60000 65536"/>
                  <a:gd name="T18" fmla="*/ 0 w 18"/>
                  <a:gd name="T19" fmla="*/ 0 h 18"/>
                  <a:gd name="T20" fmla="*/ 18 w 18"/>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8" h="18">
                    <a:moveTo>
                      <a:pt x="0" y="0"/>
                    </a:moveTo>
                    <a:lnTo>
                      <a:pt x="16" y="0"/>
                    </a:lnTo>
                    <a:lnTo>
                      <a:pt x="9" y="0"/>
                    </a:lnTo>
                    <a:lnTo>
                      <a:pt x="9" y="18"/>
                    </a:lnTo>
                    <a:lnTo>
                      <a:pt x="2" y="18"/>
                    </a:lnTo>
                    <a:lnTo>
                      <a:pt x="18" y="18"/>
                    </a:lnTo>
                  </a:path>
                </a:pathLst>
              </a:custGeom>
              <a:noFill/>
              <a:ln w="2">
                <a:solidFill>
                  <a:srgbClr val="7F7F7F"/>
                </a:solidFill>
                <a:round/>
                <a:headEnd/>
                <a:tailEnd/>
              </a:ln>
            </p:spPr>
            <p:txBody>
              <a:bodyPr/>
              <a:lstStyle/>
              <a:p>
                <a:endParaRPr lang="en-US"/>
              </a:p>
            </p:txBody>
          </p:sp>
          <p:sp>
            <p:nvSpPr>
              <p:cNvPr id="804" name="Freeform 7899"/>
              <p:cNvSpPr>
                <a:spLocks/>
              </p:cNvSpPr>
              <p:nvPr/>
            </p:nvSpPr>
            <p:spPr bwMode="auto">
              <a:xfrm>
                <a:off x="7024034" y="5184254"/>
                <a:ext cx="26988" cy="28575"/>
              </a:xfrm>
              <a:custGeom>
                <a:avLst/>
                <a:gdLst>
                  <a:gd name="T0" fmla="*/ 0 w 17"/>
                  <a:gd name="T1" fmla="*/ 0 h 18"/>
                  <a:gd name="T2" fmla="*/ 25400 w 17"/>
                  <a:gd name="T3" fmla="*/ 0 h 18"/>
                  <a:gd name="T4" fmla="*/ 14288 w 17"/>
                  <a:gd name="T5" fmla="*/ 0 h 18"/>
                  <a:gd name="T6" fmla="*/ 14288 w 17"/>
                  <a:gd name="T7" fmla="*/ 28575 h 18"/>
                  <a:gd name="T8" fmla="*/ 3175 w 17"/>
                  <a:gd name="T9" fmla="*/ 28575 h 18"/>
                  <a:gd name="T10" fmla="*/ 26988 w 17"/>
                  <a:gd name="T11" fmla="*/ 28575 h 18"/>
                  <a:gd name="T12" fmla="*/ 0 60000 65536"/>
                  <a:gd name="T13" fmla="*/ 0 60000 65536"/>
                  <a:gd name="T14" fmla="*/ 0 60000 65536"/>
                  <a:gd name="T15" fmla="*/ 0 60000 65536"/>
                  <a:gd name="T16" fmla="*/ 0 60000 65536"/>
                  <a:gd name="T17" fmla="*/ 0 60000 65536"/>
                  <a:gd name="T18" fmla="*/ 0 w 17"/>
                  <a:gd name="T19" fmla="*/ 0 h 18"/>
                  <a:gd name="T20" fmla="*/ 17 w 1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7" h="18">
                    <a:moveTo>
                      <a:pt x="0" y="0"/>
                    </a:moveTo>
                    <a:lnTo>
                      <a:pt x="16" y="0"/>
                    </a:lnTo>
                    <a:lnTo>
                      <a:pt x="9" y="0"/>
                    </a:lnTo>
                    <a:lnTo>
                      <a:pt x="9" y="18"/>
                    </a:lnTo>
                    <a:lnTo>
                      <a:pt x="2" y="18"/>
                    </a:lnTo>
                    <a:lnTo>
                      <a:pt x="17" y="18"/>
                    </a:lnTo>
                  </a:path>
                </a:pathLst>
              </a:custGeom>
              <a:noFill/>
              <a:ln w="2">
                <a:solidFill>
                  <a:srgbClr val="7F7F7F"/>
                </a:solidFill>
                <a:round/>
                <a:headEnd/>
                <a:tailEnd/>
              </a:ln>
            </p:spPr>
            <p:txBody>
              <a:bodyPr/>
              <a:lstStyle/>
              <a:p>
                <a:endParaRPr lang="en-US"/>
              </a:p>
            </p:txBody>
          </p:sp>
          <p:sp>
            <p:nvSpPr>
              <p:cNvPr id="805" name="Freeform 7900"/>
              <p:cNvSpPr>
                <a:spLocks/>
              </p:cNvSpPr>
              <p:nvPr/>
            </p:nvSpPr>
            <p:spPr bwMode="auto">
              <a:xfrm>
                <a:off x="7038322" y="5209654"/>
                <a:ext cx="26988" cy="28575"/>
              </a:xfrm>
              <a:custGeom>
                <a:avLst/>
                <a:gdLst>
                  <a:gd name="T0" fmla="*/ 0 w 17"/>
                  <a:gd name="T1" fmla="*/ 0 h 18"/>
                  <a:gd name="T2" fmla="*/ 23813 w 17"/>
                  <a:gd name="T3" fmla="*/ 0 h 18"/>
                  <a:gd name="T4" fmla="*/ 12700 w 17"/>
                  <a:gd name="T5" fmla="*/ 0 h 18"/>
                  <a:gd name="T6" fmla="*/ 12700 w 17"/>
                  <a:gd name="T7" fmla="*/ 28575 h 18"/>
                  <a:gd name="T8" fmla="*/ 1588 w 17"/>
                  <a:gd name="T9" fmla="*/ 28575 h 18"/>
                  <a:gd name="T10" fmla="*/ 26988 w 17"/>
                  <a:gd name="T11" fmla="*/ 28575 h 18"/>
                  <a:gd name="T12" fmla="*/ 0 60000 65536"/>
                  <a:gd name="T13" fmla="*/ 0 60000 65536"/>
                  <a:gd name="T14" fmla="*/ 0 60000 65536"/>
                  <a:gd name="T15" fmla="*/ 0 60000 65536"/>
                  <a:gd name="T16" fmla="*/ 0 60000 65536"/>
                  <a:gd name="T17" fmla="*/ 0 60000 65536"/>
                  <a:gd name="T18" fmla="*/ 0 w 17"/>
                  <a:gd name="T19" fmla="*/ 0 h 18"/>
                  <a:gd name="T20" fmla="*/ 17 w 1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7" h="18">
                    <a:moveTo>
                      <a:pt x="0" y="0"/>
                    </a:moveTo>
                    <a:lnTo>
                      <a:pt x="15" y="0"/>
                    </a:lnTo>
                    <a:lnTo>
                      <a:pt x="8" y="0"/>
                    </a:lnTo>
                    <a:lnTo>
                      <a:pt x="8" y="18"/>
                    </a:lnTo>
                    <a:lnTo>
                      <a:pt x="1" y="18"/>
                    </a:lnTo>
                    <a:lnTo>
                      <a:pt x="17" y="18"/>
                    </a:lnTo>
                  </a:path>
                </a:pathLst>
              </a:custGeom>
              <a:noFill/>
              <a:ln w="2">
                <a:solidFill>
                  <a:srgbClr val="7F7F7F"/>
                </a:solidFill>
                <a:round/>
                <a:headEnd/>
                <a:tailEnd/>
              </a:ln>
            </p:spPr>
            <p:txBody>
              <a:bodyPr/>
              <a:lstStyle/>
              <a:p>
                <a:endParaRPr lang="en-US"/>
              </a:p>
            </p:txBody>
          </p:sp>
          <p:sp>
            <p:nvSpPr>
              <p:cNvPr id="806" name="Freeform 7901"/>
              <p:cNvSpPr>
                <a:spLocks/>
              </p:cNvSpPr>
              <p:nvPr/>
            </p:nvSpPr>
            <p:spPr bwMode="auto">
              <a:xfrm>
                <a:off x="7054197" y="5216004"/>
                <a:ext cx="28575" cy="30163"/>
              </a:xfrm>
              <a:custGeom>
                <a:avLst/>
                <a:gdLst>
                  <a:gd name="T0" fmla="*/ 0 w 18"/>
                  <a:gd name="T1" fmla="*/ 0 h 19"/>
                  <a:gd name="T2" fmla="*/ 25400 w 18"/>
                  <a:gd name="T3" fmla="*/ 0 h 19"/>
                  <a:gd name="T4" fmla="*/ 14288 w 18"/>
                  <a:gd name="T5" fmla="*/ 0 h 19"/>
                  <a:gd name="T6" fmla="*/ 14288 w 18"/>
                  <a:gd name="T7" fmla="*/ 30163 h 19"/>
                  <a:gd name="T8" fmla="*/ 3175 w 18"/>
                  <a:gd name="T9" fmla="*/ 30163 h 19"/>
                  <a:gd name="T10" fmla="*/ 28575 w 18"/>
                  <a:gd name="T11" fmla="*/ 30163 h 19"/>
                  <a:gd name="T12" fmla="*/ 0 60000 65536"/>
                  <a:gd name="T13" fmla="*/ 0 60000 65536"/>
                  <a:gd name="T14" fmla="*/ 0 60000 65536"/>
                  <a:gd name="T15" fmla="*/ 0 60000 65536"/>
                  <a:gd name="T16" fmla="*/ 0 60000 65536"/>
                  <a:gd name="T17" fmla="*/ 0 60000 65536"/>
                  <a:gd name="T18" fmla="*/ 0 w 18"/>
                  <a:gd name="T19" fmla="*/ 0 h 19"/>
                  <a:gd name="T20" fmla="*/ 18 w 18"/>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8" h="19">
                    <a:moveTo>
                      <a:pt x="0" y="0"/>
                    </a:moveTo>
                    <a:lnTo>
                      <a:pt x="16" y="0"/>
                    </a:lnTo>
                    <a:lnTo>
                      <a:pt x="9" y="0"/>
                    </a:lnTo>
                    <a:lnTo>
                      <a:pt x="9" y="19"/>
                    </a:lnTo>
                    <a:lnTo>
                      <a:pt x="2" y="19"/>
                    </a:lnTo>
                    <a:lnTo>
                      <a:pt x="18" y="19"/>
                    </a:lnTo>
                  </a:path>
                </a:pathLst>
              </a:custGeom>
              <a:noFill/>
              <a:ln w="2">
                <a:solidFill>
                  <a:srgbClr val="7F7F7F"/>
                </a:solidFill>
                <a:round/>
                <a:headEnd/>
                <a:tailEnd/>
              </a:ln>
            </p:spPr>
            <p:txBody>
              <a:bodyPr/>
              <a:lstStyle/>
              <a:p>
                <a:endParaRPr lang="en-US"/>
              </a:p>
            </p:txBody>
          </p:sp>
          <p:sp>
            <p:nvSpPr>
              <p:cNvPr id="807" name="Freeform 7902"/>
              <p:cNvSpPr>
                <a:spLocks/>
              </p:cNvSpPr>
              <p:nvPr/>
            </p:nvSpPr>
            <p:spPr bwMode="auto">
              <a:xfrm>
                <a:off x="7071659" y="5220766"/>
                <a:ext cx="26988" cy="30163"/>
              </a:xfrm>
              <a:custGeom>
                <a:avLst/>
                <a:gdLst>
                  <a:gd name="T0" fmla="*/ 0 w 17"/>
                  <a:gd name="T1" fmla="*/ 0 h 19"/>
                  <a:gd name="T2" fmla="*/ 23813 w 17"/>
                  <a:gd name="T3" fmla="*/ 0 h 19"/>
                  <a:gd name="T4" fmla="*/ 12700 w 17"/>
                  <a:gd name="T5" fmla="*/ 0 h 19"/>
                  <a:gd name="T6" fmla="*/ 12700 w 17"/>
                  <a:gd name="T7" fmla="*/ 30163 h 19"/>
                  <a:gd name="T8" fmla="*/ 1588 w 17"/>
                  <a:gd name="T9" fmla="*/ 30163 h 19"/>
                  <a:gd name="T10" fmla="*/ 26988 w 17"/>
                  <a:gd name="T11" fmla="*/ 30163 h 19"/>
                  <a:gd name="T12" fmla="*/ 0 60000 65536"/>
                  <a:gd name="T13" fmla="*/ 0 60000 65536"/>
                  <a:gd name="T14" fmla="*/ 0 60000 65536"/>
                  <a:gd name="T15" fmla="*/ 0 60000 65536"/>
                  <a:gd name="T16" fmla="*/ 0 60000 65536"/>
                  <a:gd name="T17" fmla="*/ 0 60000 65536"/>
                  <a:gd name="T18" fmla="*/ 0 w 17"/>
                  <a:gd name="T19" fmla="*/ 0 h 19"/>
                  <a:gd name="T20" fmla="*/ 17 w 17"/>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7" h="19">
                    <a:moveTo>
                      <a:pt x="0" y="0"/>
                    </a:moveTo>
                    <a:lnTo>
                      <a:pt x="15" y="0"/>
                    </a:lnTo>
                    <a:lnTo>
                      <a:pt x="8" y="0"/>
                    </a:lnTo>
                    <a:lnTo>
                      <a:pt x="8" y="19"/>
                    </a:lnTo>
                    <a:lnTo>
                      <a:pt x="1" y="19"/>
                    </a:lnTo>
                    <a:lnTo>
                      <a:pt x="17" y="19"/>
                    </a:lnTo>
                  </a:path>
                </a:pathLst>
              </a:custGeom>
              <a:noFill/>
              <a:ln w="2">
                <a:solidFill>
                  <a:srgbClr val="7F7F7F"/>
                </a:solidFill>
                <a:round/>
                <a:headEnd/>
                <a:tailEnd/>
              </a:ln>
            </p:spPr>
            <p:txBody>
              <a:bodyPr/>
              <a:lstStyle/>
              <a:p>
                <a:endParaRPr lang="en-US"/>
              </a:p>
            </p:txBody>
          </p:sp>
          <p:sp>
            <p:nvSpPr>
              <p:cNvPr id="808" name="Freeform 7903"/>
              <p:cNvSpPr>
                <a:spLocks/>
              </p:cNvSpPr>
              <p:nvPr/>
            </p:nvSpPr>
            <p:spPr bwMode="auto">
              <a:xfrm>
                <a:off x="7087534" y="5238229"/>
                <a:ext cx="28575" cy="30163"/>
              </a:xfrm>
              <a:custGeom>
                <a:avLst/>
                <a:gdLst>
                  <a:gd name="T0" fmla="*/ 0 w 18"/>
                  <a:gd name="T1" fmla="*/ 0 h 19"/>
                  <a:gd name="T2" fmla="*/ 25400 w 18"/>
                  <a:gd name="T3" fmla="*/ 0 h 19"/>
                  <a:gd name="T4" fmla="*/ 14288 w 18"/>
                  <a:gd name="T5" fmla="*/ 0 h 19"/>
                  <a:gd name="T6" fmla="*/ 14288 w 18"/>
                  <a:gd name="T7" fmla="*/ 30163 h 19"/>
                  <a:gd name="T8" fmla="*/ 3175 w 18"/>
                  <a:gd name="T9" fmla="*/ 30163 h 19"/>
                  <a:gd name="T10" fmla="*/ 28575 w 18"/>
                  <a:gd name="T11" fmla="*/ 30163 h 19"/>
                  <a:gd name="T12" fmla="*/ 0 60000 65536"/>
                  <a:gd name="T13" fmla="*/ 0 60000 65536"/>
                  <a:gd name="T14" fmla="*/ 0 60000 65536"/>
                  <a:gd name="T15" fmla="*/ 0 60000 65536"/>
                  <a:gd name="T16" fmla="*/ 0 60000 65536"/>
                  <a:gd name="T17" fmla="*/ 0 60000 65536"/>
                  <a:gd name="T18" fmla="*/ 0 w 18"/>
                  <a:gd name="T19" fmla="*/ 0 h 19"/>
                  <a:gd name="T20" fmla="*/ 18 w 18"/>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8" h="19">
                    <a:moveTo>
                      <a:pt x="0" y="0"/>
                    </a:moveTo>
                    <a:lnTo>
                      <a:pt x="16" y="0"/>
                    </a:lnTo>
                    <a:lnTo>
                      <a:pt x="9" y="0"/>
                    </a:lnTo>
                    <a:lnTo>
                      <a:pt x="9" y="19"/>
                    </a:lnTo>
                    <a:lnTo>
                      <a:pt x="2" y="19"/>
                    </a:lnTo>
                    <a:lnTo>
                      <a:pt x="18" y="19"/>
                    </a:lnTo>
                  </a:path>
                </a:pathLst>
              </a:custGeom>
              <a:noFill/>
              <a:ln w="2">
                <a:solidFill>
                  <a:srgbClr val="7F7F7F"/>
                </a:solidFill>
                <a:round/>
                <a:headEnd/>
                <a:tailEnd/>
              </a:ln>
            </p:spPr>
            <p:txBody>
              <a:bodyPr/>
              <a:lstStyle/>
              <a:p>
                <a:endParaRPr lang="en-US"/>
              </a:p>
            </p:txBody>
          </p:sp>
          <p:sp>
            <p:nvSpPr>
              <p:cNvPr id="809" name="Freeform 7904"/>
              <p:cNvSpPr>
                <a:spLocks/>
              </p:cNvSpPr>
              <p:nvPr/>
            </p:nvSpPr>
            <p:spPr bwMode="auto">
              <a:xfrm>
                <a:off x="7101822" y="5250929"/>
                <a:ext cx="26988" cy="33338"/>
              </a:xfrm>
              <a:custGeom>
                <a:avLst/>
                <a:gdLst>
                  <a:gd name="T0" fmla="*/ 0 w 17"/>
                  <a:gd name="T1" fmla="*/ 0 h 21"/>
                  <a:gd name="T2" fmla="*/ 25400 w 17"/>
                  <a:gd name="T3" fmla="*/ 0 h 21"/>
                  <a:gd name="T4" fmla="*/ 14288 w 17"/>
                  <a:gd name="T5" fmla="*/ 0 h 21"/>
                  <a:gd name="T6" fmla="*/ 14288 w 17"/>
                  <a:gd name="T7" fmla="*/ 33338 h 21"/>
                  <a:gd name="T8" fmla="*/ 3175 w 17"/>
                  <a:gd name="T9" fmla="*/ 33338 h 21"/>
                  <a:gd name="T10" fmla="*/ 26988 w 17"/>
                  <a:gd name="T11" fmla="*/ 33338 h 21"/>
                  <a:gd name="T12" fmla="*/ 0 60000 65536"/>
                  <a:gd name="T13" fmla="*/ 0 60000 65536"/>
                  <a:gd name="T14" fmla="*/ 0 60000 65536"/>
                  <a:gd name="T15" fmla="*/ 0 60000 65536"/>
                  <a:gd name="T16" fmla="*/ 0 60000 65536"/>
                  <a:gd name="T17" fmla="*/ 0 60000 65536"/>
                  <a:gd name="T18" fmla="*/ 0 w 17"/>
                  <a:gd name="T19" fmla="*/ 0 h 21"/>
                  <a:gd name="T20" fmla="*/ 17 w 1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7" h="21">
                    <a:moveTo>
                      <a:pt x="0" y="0"/>
                    </a:moveTo>
                    <a:lnTo>
                      <a:pt x="16" y="0"/>
                    </a:lnTo>
                    <a:lnTo>
                      <a:pt x="9" y="0"/>
                    </a:lnTo>
                    <a:lnTo>
                      <a:pt x="9" y="21"/>
                    </a:lnTo>
                    <a:lnTo>
                      <a:pt x="2" y="21"/>
                    </a:lnTo>
                    <a:lnTo>
                      <a:pt x="17" y="21"/>
                    </a:lnTo>
                  </a:path>
                </a:pathLst>
              </a:custGeom>
              <a:noFill/>
              <a:ln w="2">
                <a:solidFill>
                  <a:srgbClr val="7F7F7F"/>
                </a:solidFill>
                <a:round/>
                <a:headEnd/>
                <a:tailEnd/>
              </a:ln>
            </p:spPr>
            <p:txBody>
              <a:bodyPr/>
              <a:lstStyle/>
              <a:p>
                <a:endParaRPr lang="en-US"/>
              </a:p>
            </p:txBody>
          </p:sp>
          <p:sp>
            <p:nvSpPr>
              <p:cNvPr id="810" name="Freeform 7905"/>
              <p:cNvSpPr>
                <a:spLocks/>
              </p:cNvSpPr>
              <p:nvPr/>
            </p:nvSpPr>
            <p:spPr bwMode="auto">
              <a:xfrm>
                <a:off x="7117697" y="5246166"/>
                <a:ext cx="28575" cy="30163"/>
              </a:xfrm>
              <a:custGeom>
                <a:avLst/>
                <a:gdLst>
                  <a:gd name="T0" fmla="*/ 0 w 18"/>
                  <a:gd name="T1" fmla="*/ 0 h 19"/>
                  <a:gd name="T2" fmla="*/ 25400 w 18"/>
                  <a:gd name="T3" fmla="*/ 0 h 19"/>
                  <a:gd name="T4" fmla="*/ 14288 w 18"/>
                  <a:gd name="T5" fmla="*/ 0 h 19"/>
                  <a:gd name="T6" fmla="*/ 14288 w 18"/>
                  <a:gd name="T7" fmla="*/ 30163 h 19"/>
                  <a:gd name="T8" fmla="*/ 3175 w 18"/>
                  <a:gd name="T9" fmla="*/ 30163 h 19"/>
                  <a:gd name="T10" fmla="*/ 28575 w 18"/>
                  <a:gd name="T11" fmla="*/ 30163 h 19"/>
                  <a:gd name="T12" fmla="*/ 0 60000 65536"/>
                  <a:gd name="T13" fmla="*/ 0 60000 65536"/>
                  <a:gd name="T14" fmla="*/ 0 60000 65536"/>
                  <a:gd name="T15" fmla="*/ 0 60000 65536"/>
                  <a:gd name="T16" fmla="*/ 0 60000 65536"/>
                  <a:gd name="T17" fmla="*/ 0 60000 65536"/>
                  <a:gd name="T18" fmla="*/ 0 w 18"/>
                  <a:gd name="T19" fmla="*/ 0 h 19"/>
                  <a:gd name="T20" fmla="*/ 18 w 18"/>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8" h="19">
                    <a:moveTo>
                      <a:pt x="0" y="0"/>
                    </a:moveTo>
                    <a:lnTo>
                      <a:pt x="16" y="0"/>
                    </a:lnTo>
                    <a:lnTo>
                      <a:pt x="9" y="0"/>
                    </a:lnTo>
                    <a:lnTo>
                      <a:pt x="9" y="19"/>
                    </a:lnTo>
                    <a:lnTo>
                      <a:pt x="2" y="19"/>
                    </a:lnTo>
                    <a:lnTo>
                      <a:pt x="18" y="19"/>
                    </a:lnTo>
                  </a:path>
                </a:pathLst>
              </a:custGeom>
              <a:noFill/>
              <a:ln w="2">
                <a:solidFill>
                  <a:srgbClr val="7F7F7F"/>
                </a:solidFill>
                <a:round/>
                <a:headEnd/>
                <a:tailEnd/>
              </a:ln>
            </p:spPr>
            <p:txBody>
              <a:bodyPr/>
              <a:lstStyle/>
              <a:p>
                <a:endParaRPr lang="en-US"/>
              </a:p>
            </p:txBody>
          </p:sp>
          <p:sp>
            <p:nvSpPr>
              <p:cNvPr id="811" name="Freeform 7906"/>
              <p:cNvSpPr>
                <a:spLocks/>
              </p:cNvSpPr>
              <p:nvPr/>
            </p:nvSpPr>
            <p:spPr bwMode="auto">
              <a:xfrm>
                <a:off x="7135159" y="5282679"/>
                <a:ext cx="26988" cy="34925"/>
              </a:xfrm>
              <a:custGeom>
                <a:avLst/>
                <a:gdLst>
                  <a:gd name="T0" fmla="*/ 0 w 17"/>
                  <a:gd name="T1" fmla="*/ 0 h 22"/>
                  <a:gd name="T2" fmla="*/ 25400 w 17"/>
                  <a:gd name="T3" fmla="*/ 0 h 22"/>
                  <a:gd name="T4" fmla="*/ 14288 w 17"/>
                  <a:gd name="T5" fmla="*/ 0 h 22"/>
                  <a:gd name="T6" fmla="*/ 14288 w 17"/>
                  <a:gd name="T7" fmla="*/ 34925 h 22"/>
                  <a:gd name="T8" fmla="*/ 3175 w 17"/>
                  <a:gd name="T9" fmla="*/ 34925 h 22"/>
                  <a:gd name="T10" fmla="*/ 26988 w 17"/>
                  <a:gd name="T11" fmla="*/ 34925 h 22"/>
                  <a:gd name="T12" fmla="*/ 0 60000 65536"/>
                  <a:gd name="T13" fmla="*/ 0 60000 65536"/>
                  <a:gd name="T14" fmla="*/ 0 60000 65536"/>
                  <a:gd name="T15" fmla="*/ 0 60000 65536"/>
                  <a:gd name="T16" fmla="*/ 0 60000 65536"/>
                  <a:gd name="T17" fmla="*/ 0 60000 65536"/>
                  <a:gd name="T18" fmla="*/ 0 w 17"/>
                  <a:gd name="T19" fmla="*/ 0 h 22"/>
                  <a:gd name="T20" fmla="*/ 17 w 17"/>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7" h="22">
                    <a:moveTo>
                      <a:pt x="0" y="0"/>
                    </a:moveTo>
                    <a:lnTo>
                      <a:pt x="16" y="0"/>
                    </a:lnTo>
                    <a:lnTo>
                      <a:pt x="9" y="0"/>
                    </a:lnTo>
                    <a:lnTo>
                      <a:pt x="9" y="22"/>
                    </a:lnTo>
                    <a:lnTo>
                      <a:pt x="2" y="22"/>
                    </a:lnTo>
                    <a:lnTo>
                      <a:pt x="17" y="22"/>
                    </a:lnTo>
                  </a:path>
                </a:pathLst>
              </a:custGeom>
              <a:noFill/>
              <a:ln w="2">
                <a:solidFill>
                  <a:srgbClr val="7F7F7F"/>
                </a:solidFill>
                <a:round/>
                <a:headEnd/>
                <a:tailEnd/>
              </a:ln>
            </p:spPr>
            <p:txBody>
              <a:bodyPr/>
              <a:lstStyle/>
              <a:p>
                <a:endParaRPr lang="en-US"/>
              </a:p>
            </p:txBody>
          </p:sp>
          <p:sp>
            <p:nvSpPr>
              <p:cNvPr id="812" name="Freeform 7907"/>
              <p:cNvSpPr>
                <a:spLocks/>
              </p:cNvSpPr>
              <p:nvPr/>
            </p:nvSpPr>
            <p:spPr bwMode="auto">
              <a:xfrm>
                <a:off x="7151034" y="5293791"/>
                <a:ext cx="28575" cy="34925"/>
              </a:xfrm>
              <a:custGeom>
                <a:avLst/>
                <a:gdLst>
                  <a:gd name="T0" fmla="*/ 0 w 18"/>
                  <a:gd name="T1" fmla="*/ 0 h 22"/>
                  <a:gd name="T2" fmla="*/ 25400 w 18"/>
                  <a:gd name="T3" fmla="*/ 0 h 22"/>
                  <a:gd name="T4" fmla="*/ 14288 w 18"/>
                  <a:gd name="T5" fmla="*/ 0 h 22"/>
                  <a:gd name="T6" fmla="*/ 14288 w 18"/>
                  <a:gd name="T7" fmla="*/ 34925 h 22"/>
                  <a:gd name="T8" fmla="*/ 3175 w 18"/>
                  <a:gd name="T9" fmla="*/ 34925 h 22"/>
                  <a:gd name="T10" fmla="*/ 28575 w 18"/>
                  <a:gd name="T11" fmla="*/ 34925 h 22"/>
                  <a:gd name="T12" fmla="*/ 0 60000 65536"/>
                  <a:gd name="T13" fmla="*/ 0 60000 65536"/>
                  <a:gd name="T14" fmla="*/ 0 60000 65536"/>
                  <a:gd name="T15" fmla="*/ 0 60000 65536"/>
                  <a:gd name="T16" fmla="*/ 0 60000 65536"/>
                  <a:gd name="T17" fmla="*/ 0 60000 65536"/>
                  <a:gd name="T18" fmla="*/ 0 w 18"/>
                  <a:gd name="T19" fmla="*/ 0 h 22"/>
                  <a:gd name="T20" fmla="*/ 18 w 1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8" h="22">
                    <a:moveTo>
                      <a:pt x="0" y="0"/>
                    </a:moveTo>
                    <a:lnTo>
                      <a:pt x="16" y="0"/>
                    </a:lnTo>
                    <a:lnTo>
                      <a:pt x="9" y="0"/>
                    </a:lnTo>
                    <a:lnTo>
                      <a:pt x="9" y="22"/>
                    </a:lnTo>
                    <a:lnTo>
                      <a:pt x="2" y="22"/>
                    </a:lnTo>
                    <a:lnTo>
                      <a:pt x="18" y="22"/>
                    </a:lnTo>
                  </a:path>
                </a:pathLst>
              </a:custGeom>
              <a:noFill/>
              <a:ln w="2">
                <a:solidFill>
                  <a:srgbClr val="7F7F7F"/>
                </a:solidFill>
                <a:round/>
                <a:headEnd/>
                <a:tailEnd/>
              </a:ln>
            </p:spPr>
            <p:txBody>
              <a:bodyPr/>
              <a:lstStyle/>
              <a:p>
                <a:endParaRPr lang="en-US"/>
              </a:p>
            </p:txBody>
          </p:sp>
          <p:sp>
            <p:nvSpPr>
              <p:cNvPr id="813" name="Freeform 7908"/>
              <p:cNvSpPr>
                <a:spLocks/>
              </p:cNvSpPr>
              <p:nvPr/>
            </p:nvSpPr>
            <p:spPr bwMode="auto">
              <a:xfrm>
                <a:off x="7168497" y="5273154"/>
                <a:ext cx="26988" cy="33338"/>
              </a:xfrm>
              <a:custGeom>
                <a:avLst/>
                <a:gdLst>
                  <a:gd name="T0" fmla="*/ 0 w 17"/>
                  <a:gd name="T1" fmla="*/ 0 h 21"/>
                  <a:gd name="T2" fmla="*/ 23813 w 17"/>
                  <a:gd name="T3" fmla="*/ 0 h 21"/>
                  <a:gd name="T4" fmla="*/ 12700 w 17"/>
                  <a:gd name="T5" fmla="*/ 0 h 21"/>
                  <a:gd name="T6" fmla="*/ 12700 w 17"/>
                  <a:gd name="T7" fmla="*/ 33338 h 21"/>
                  <a:gd name="T8" fmla="*/ 1588 w 17"/>
                  <a:gd name="T9" fmla="*/ 33338 h 21"/>
                  <a:gd name="T10" fmla="*/ 26988 w 17"/>
                  <a:gd name="T11" fmla="*/ 33338 h 21"/>
                  <a:gd name="T12" fmla="*/ 0 60000 65536"/>
                  <a:gd name="T13" fmla="*/ 0 60000 65536"/>
                  <a:gd name="T14" fmla="*/ 0 60000 65536"/>
                  <a:gd name="T15" fmla="*/ 0 60000 65536"/>
                  <a:gd name="T16" fmla="*/ 0 60000 65536"/>
                  <a:gd name="T17" fmla="*/ 0 60000 65536"/>
                  <a:gd name="T18" fmla="*/ 0 w 17"/>
                  <a:gd name="T19" fmla="*/ 0 h 21"/>
                  <a:gd name="T20" fmla="*/ 17 w 1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7" h="21">
                    <a:moveTo>
                      <a:pt x="0" y="0"/>
                    </a:moveTo>
                    <a:lnTo>
                      <a:pt x="15" y="0"/>
                    </a:lnTo>
                    <a:lnTo>
                      <a:pt x="8" y="0"/>
                    </a:lnTo>
                    <a:lnTo>
                      <a:pt x="8" y="21"/>
                    </a:lnTo>
                    <a:lnTo>
                      <a:pt x="1" y="21"/>
                    </a:lnTo>
                    <a:lnTo>
                      <a:pt x="17" y="21"/>
                    </a:lnTo>
                  </a:path>
                </a:pathLst>
              </a:custGeom>
              <a:noFill/>
              <a:ln w="2">
                <a:solidFill>
                  <a:srgbClr val="7F7F7F"/>
                </a:solidFill>
                <a:round/>
                <a:headEnd/>
                <a:tailEnd/>
              </a:ln>
            </p:spPr>
            <p:txBody>
              <a:bodyPr/>
              <a:lstStyle/>
              <a:p>
                <a:endParaRPr lang="en-US"/>
              </a:p>
            </p:txBody>
          </p:sp>
          <p:sp>
            <p:nvSpPr>
              <p:cNvPr id="814" name="Freeform 7909"/>
              <p:cNvSpPr>
                <a:spLocks/>
              </p:cNvSpPr>
              <p:nvPr/>
            </p:nvSpPr>
            <p:spPr bwMode="auto">
              <a:xfrm>
                <a:off x="7181197" y="5265216"/>
                <a:ext cx="28575" cy="33338"/>
              </a:xfrm>
              <a:custGeom>
                <a:avLst/>
                <a:gdLst>
                  <a:gd name="T0" fmla="*/ 0 w 18"/>
                  <a:gd name="T1" fmla="*/ 0 h 21"/>
                  <a:gd name="T2" fmla="*/ 25400 w 18"/>
                  <a:gd name="T3" fmla="*/ 0 h 21"/>
                  <a:gd name="T4" fmla="*/ 14288 w 18"/>
                  <a:gd name="T5" fmla="*/ 0 h 21"/>
                  <a:gd name="T6" fmla="*/ 14288 w 18"/>
                  <a:gd name="T7" fmla="*/ 33338 h 21"/>
                  <a:gd name="T8" fmla="*/ 3175 w 18"/>
                  <a:gd name="T9" fmla="*/ 33338 h 21"/>
                  <a:gd name="T10" fmla="*/ 28575 w 18"/>
                  <a:gd name="T11" fmla="*/ 33338 h 21"/>
                  <a:gd name="T12" fmla="*/ 0 60000 65536"/>
                  <a:gd name="T13" fmla="*/ 0 60000 65536"/>
                  <a:gd name="T14" fmla="*/ 0 60000 65536"/>
                  <a:gd name="T15" fmla="*/ 0 60000 65536"/>
                  <a:gd name="T16" fmla="*/ 0 60000 65536"/>
                  <a:gd name="T17" fmla="*/ 0 60000 65536"/>
                  <a:gd name="T18" fmla="*/ 0 w 18"/>
                  <a:gd name="T19" fmla="*/ 0 h 21"/>
                  <a:gd name="T20" fmla="*/ 18 w 18"/>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8" h="21">
                    <a:moveTo>
                      <a:pt x="0" y="0"/>
                    </a:moveTo>
                    <a:lnTo>
                      <a:pt x="16" y="0"/>
                    </a:lnTo>
                    <a:lnTo>
                      <a:pt x="9" y="0"/>
                    </a:lnTo>
                    <a:lnTo>
                      <a:pt x="9" y="21"/>
                    </a:lnTo>
                    <a:lnTo>
                      <a:pt x="2" y="21"/>
                    </a:lnTo>
                    <a:lnTo>
                      <a:pt x="18" y="21"/>
                    </a:lnTo>
                  </a:path>
                </a:pathLst>
              </a:custGeom>
              <a:noFill/>
              <a:ln w="2">
                <a:solidFill>
                  <a:srgbClr val="7F7F7F"/>
                </a:solidFill>
                <a:round/>
                <a:headEnd/>
                <a:tailEnd/>
              </a:ln>
            </p:spPr>
            <p:txBody>
              <a:bodyPr/>
              <a:lstStyle/>
              <a:p>
                <a:endParaRPr lang="en-US"/>
              </a:p>
            </p:txBody>
          </p:sp>
          <p:sp>
            <p:nvSpPr>
              <p:cNvPr id="815" name="Freeform 7910"/>
              <p:cNvSpPr>
                <a:spLocks/>
              </p:cNvSpPr>
              <p:nvPr/>
            </p:nvSpPr>
            <p:spPr bwMode="auto">
              <a:xfrm>
                <a:off x="7198659" y="5282679"/>
                <a:ext cx="26988" cy="34925"/>
              </a:xfrm>
              <a:custGeom>
                <a:avLst/>
                <a:gdLst>
                  <a:gd name="T0" fmla="*/ 0 w 17"/>
                  <a:gd name="T1" fmla="*/ 0 h 22"/>
                  <a:gd name="T2" fmla="*/ 25400 w 17"/>
                  <a:gd name="T3" fmla="*/ 0 h 22"/>
                  <a:gd name="T4" fmla="*/ 14288 w 17"/>
                  <a:gd name="T5" fmla="*/ 0 h 22"/>
                  <a:gd name="T6" fmla="*/ 14288 w 17"/>
                  <a:gd name="T7" fmla="*/ 34925 h 22"/>
                  <a:gd name="T8" fmla="*/ 3175 w 17"/>
                  <a:gd name="T9" fmla="*/ 34925 h 22"/>
                  <a:gd name="T10" fmla="*/ 26988 w 17"/>
                  <a:gd name="T11" fmla="*/ 34925 h 22"/>
                  <a:gd name="T12" fmla="*/ 0 60000 65536"/>
                  <a:gd name="T13" fmla="*/ 0 60000 65536"/>
                  <a:gd name="T14" fmla="*/ 0 60000 65536"/>
                  <a:gd name="T15" fmla="*/ 0 60000 65536"/>
                  <a:gd name="T16" fmla="*/ 0 60000 65536"/>
                  <a:gd name="T17" fmla="*/ 0 60000 65536"/>
                  <a:gd name="T18" fmla="*/ 0 w 17"/>
                  <a:gd name="T19" fmla="*/ 0 h 22"/>
                  <a:gd name="T20" fmla="*/ 17 w 17"/>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7" h="22">
                    <a:moveTo>
                      <a:pt x="0" y="0"/>
                    </a:moveTo>
                    <a:lnTo>
                      <a:pt x="16" y="0"/>
                    </a:lnTo>
                    <a:lnTo>
                      <a:pt x="9" y="0"/>
                    </a:lnTo>
                    <a:lnTo>
                      <a:pt x="9" y="22"/>
                    </a:lnTo>
                    <a:lnTo>
                      <a:pt x="2" y="22"/>
                    </a:lnTo>
                    <a:lnTo>
                      <a:pt x="17" y="22"/>
                    </a:lnTo>
                  </a:path>
                </a:pathLst>
              </a:custGeom>
              <a:noFill/>
              <a:ln w="2">
                <a:solidFill>
                  <a:srgbClr val="7F7F7F"/>
                </a:solidFill>
                <a:round/>
                <a:headEnd/>
                <a:tailEnd/>
              </a:ln>
            </p:spPr>
            <p:txBody>
              <a:bodyPr/>
              <a:lstStyle/>
              <a:p>
                <a:endParaRPr lang="en-US"/>
              </a:p>
            </p:txBody>
          </p:sp>
          <p:sp>
            <p:nvSpPr>
              <p:cNvPr id="816" name="Freeform 7911"/>
              <p:cNvSpPr>
                <a:spLocks/>
              </p:cNvSpPr>
              <p:nvPr/>
            </p:nvSpPr>
            <p:spPr bwMode="auto">
              <a:xfrm>
                <a:off x="7214534" y="5293791"/>
                <a:ext cx="28575" cy="38100"/>
              </a:xfrm>
              <a:custGeom>
                <a:avLst/>
                <a:gdLst>
                  <a:gd name="T0" fmla="*/ 0 w 18"/>
                  <a:gd name="T1" fmla="*/ 0 h 24"/>
                  <a:gd name="T2" fmla="*/ 25400 w 18"/>
                  <a:gd name="T3" fmla="*/ 0 h 24"/>
                  <a:gd name="T4" fmla="*/ 14288 w 18"/>
                  <a:gd name="T5" fmla="*/ 0 h 24"/>
                  <a:gd name="T6" fmla="*/ 14288 w 18"/>
                  <a:gd name="T7" fmla="*/ 38100 h 24"/>
                  <a:gd name="T8" fmla="*/ 3175 w 18"/>
                  <a:gd name="T9" fmla="*/ 38100 h 24"/>
                  <a:gd name="T10" fmla="*/ 28575 w 18"/>
                  <a:gd name="T11" fmla="*/ 38100 h 24"/>
                  <a:gd name="T12" fmla="*/ 0 60000 65536"/>
                  <a:gd name="T13" fmla="*/ 0 60000 65536"/>
                  <a:gd name="T14" fmla="*/ 0 60000 65536"/>
                  <a:gd name="T15" fmla="*/ 0 60000 65536"/>
                  <a:gd name="T16" fmla="*/ 0 60000 65536"/>
                  <a:gd name="T17" fmla="*/ 0 60000 65536"/>
                  <a:gd name="T18" fmla="*/ 0 w 18"/>
                  <a:gd name="T19" fmla="*/ 0 h 24"/>
                  <a:gd name="T20" fmla="*/ 18 w 18"/>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8" h="24">
                    <a:moveTo>
                      <a:pt x="0" y="0"/>
                    </a:moveTo>
                    <a:lnTo>
                      <a:pt x="16" y="0"/>
                    </a:lnTo>
                    <a:lnTo>
                      <a:pt x="9" y="0"/>
                    </a:lnTo>
                    <a:lnTo>
                      <a:pt x="9" y="24"/>
                    </a:lnTo>
                    <a:lnTo>
                      <a:pt x="2" y="24"/>
                    </a:lnTo>
                    <a:lnTo>
                      <a:pt x="18" y="24"/>
                    </a:lnTo>
                  </a:path>
                </a:pathLst>
              </a:custGeom>
              <a:noFill/>
              <a:ln w="2">
                <a:solidFill>
                  <a:srgbClr val="7F7F7F"/>
                </a:solidFill>
                <a:round/>
                <a:headEnd/>
                <a:tailEnd/>
              </a:ln>
            </p:spPr>
            <p:txBody>
              <a:bodyPr/>
              <a:lstStyle/>
              <a:p>
                <a:endParaRPr lang="en-US"/>
              </a:p>
            </p:txBody>
          </p:sp>
          <p:sp>
            <p:nvSpPr>
              <p:cNvPr id="817" name="Freeform 7912"/>
              <p:cNvSpPr>
                <a:spLocks/>
              </p:cNvSpPr>
              <p:nvPr/>
            </p:nvSpPr>
            <p:spPr bwMode="auto">
              <a:xfrm>
                <a:off x="7231997" y="5290616"/>
                <a:ext cx="26988" cy="38100"/>
              </a:xfrm>
              <a:custGeom>
                <a:avLst/>
                <a:gdLst>
                  <a:gd name="T0" fmla="*/ 0 w 17"/>
                  <a:gd name="T1" fmla="*/ 0 h 24"/>
                  <a:gd name="T2" fmla="*/ 25400 w 17"/>
                  <a:gd name="T3" fmla="*/ 0 h 24"/>
                  <a:gd name="T4" fmla="*/ 14288 w 17"/>
                  <a:gd name="T5" fmla="*/ 0 h 24"/>
                  <a:gd name="T6" fmla="*/ 14288 w 17"/>
                  <a:gd name="T7" fmla="*/ 38100 h 24"/>
                  <a:gd name="T8" fmla="*/ 3175 w 17"/>
                  <a:gd name="T9" fmla="*/ 38100 h 24"/>
                  <a:gd name="T10" fmla="*/ 26988 w 17"/>
                  <a:gd name="T11" fmla="*/ 38100 h 24"/>
                  <a:gd name="T12" fmla="*/ 0 60000 65536"/>
                  <a:gd name="T13" fmla="*/ 0 60000 65536"/>
                  <a:gd name="T14" fmla="*/ 0 60000 65536"/>
                  <a:gd name="T15" fmla="*/ 0 60000 65536"/>
                  <a:gd name="T16" fmla="*/ 0 60000 65536"/>
                  <a:gd name="T17" fmla="*/ 0 60000 65536"/>
                  <a:gd name="T18" fmla="*/ 0 w 17"/>
                  <a:gd name="T19" fmla="*/ 0 h 24"/>
                  <a:gd name="T20" fmla="*/ 17 w 17"/>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7" h="24">
                    <a:moveTo>
                      <a:pt x="0" y="0"/>
                    </a:moveTo>
                    <a:lnTo>
                      <a:pt x="16" y="0"/>
                    </a:lnTo>
                    <a:lnTo>
                      <a:pt x="9" y="0"/>
                    </a:lnTo>
                    <a:lnTo>
                      <a:pt x="9" y="24"/>
                    </a:lnTo>
                    <a:lnTo>
                      <a:pt x="2" y="24"/>
                    </a:lnTo>
                    <a:lnTo>
                      <a:pt x="17" y="24"/>
                    </a:lnTo>
                  </a:path>
                </a:pathLst>
              </a:custGeom>
              <a:noFill/>
              <a:ln w="2">
                <a:solidFill>
                  <a:srgbClr val="7F7F7F"/>
                </a:solidFill>
                <a:round/>
                <a:headEnd/>
                <a:tailEnd/>
              </a:ln>
            </p:spPr>
            <p:txBody>
              <a:bodyPr/>
              <a:lstStyle/>
              <a:p>
                <a:endParaRPr lang="en-US"/>
              </a:p>
            </p:txBody>
          </p:sp>
          <p:sp>
            <p:nvSpPr>
              <p:cNvPr id="818" name="Freeform 7913"/>
              <p:cNvSpPr>
                <a:spLocks/>
              </p:cNvSpPr>
              <p:nvPr/>
            </p:nvSpPr>
            <p:spPr bwMode="auto">
              <a:xfrm>
                <a:off x="7246284" y="5239816"/>
                <a:ext cx="26988" cy="33338"/>
              </a:xfrm>
              <a:custGeom>
                <a:avLst/>
                <a:gdLst>
                  <a:gd name="T0" fmla="*/ 0 w 17"/>
                  <a:gd name="T1" fmla="*/ 0 h 21"/>
                  <a:gd name="T2" fmla="*/ 23813 w 17"/>
                  <a:gd name="T3" fmla="*/ 0 h 21"/>
                  <a:gd name="T4" fmla="*/ 12700 w 17"/>
                  <a:gd name="T5" fmla="*/ 0 h 21"/>
                  <a:gd name="T6" fmla="*/ 12700 w 17"/>
                  <a:gd name="T7" fmla="*/ 33338 h 21"/>
                  <a:gd name="T8" fmla="*/ 1588 w 17"/>
                  <a:gd name="T9" fmla="*/ 33338 h 21"/>
                  <a:gd name="T10" fmla="*/ 26988 w 17"/>
                  <a:gd name="T11" fmla="*/ 33338 h 21"/>
                  <a:gd name="T12" fmla="*/ 0 60000 65536"/>
                  <a:gd name="T13" fmla="*/ 0 60000 65536"/>
                  <a:gd name="T14" fmla="*/ 0 60000 65536"/>
                  <a:gd name="T15" fmla="*/ 0 60000 65536"/>
                  <a:gd name="T16" fmla="*/ 0 60000 65536"/>
                  <a:gd name="T17" fmla="*/ 0 60000 65536"/>
                  <a:gd name="T18" fmla="*/ 0 w 17"/>
                  <a:gd name="T19" fmla="*/ 0 h 21"/>
                  <a:gd name="T20" fmla="*/ 17 w 1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7" h="21">
                    <a:moveTo>
                      <a:pt x="0" y="0"/>
                    </a:moveTo>
                    <a:lnTo>
                      <a:pt x="15" y="0"/>
                    </a:lnTo>
                    <a:lnTo>
                      <a:pt x="8" y="0"/>
                    </a:lnTo>
                    <a:lnTo>
                      <a:pt x="8" y="21"/>
                    </a:lnTo>
                    <a:lnTo>
                      <a:pt x="1" y="21"/>
                    </a:lnTo>
                    <a:lnTo>
                      <a:pt x="17" y="21"/>
                    </a:lnTo>
                  </a:path>
                </a:pathLst>
              </a:custGeom>
              <a:noFill/>
              <a:ln w="2">
                <a:solidFill>
                  <a:srgbClr val="7F7F7F"/>
                </a:solidFill>
                <a:round/>
                <a:headEnd/>
                <a:tailEnd/>
              </a:ln>
            </p:spPr>
            <p:txBody>
              <a:bodyPr/>
              <a:lstStyle/>
              <a:p>
                <a:endParaRPr lang="en-US"/>
              </a:p>
            </p:txBody>
          </p:sp>
          <p:sp>
            <p:nvSpPr>
              <p:cNvPr id="819" name="Freeform 7914"/>
              <p:cNvSpPr>
                <a:spLocks/>
              </p:cNvSpPr>
              <p:nvPr/>
            </p:nvSpPr>
            <p:spPr bwMode="auto">
              <a:xfrm>
                <a:off x="7262159" y="5220766"/>
                <a:ext cx="28575" cy="30163"/>
              </a:xfrm>
              <a:custGeom>
                <a:avLst/>
                <a:gdLst>
                  <a:gd name="T0" fmla="*/ 0 w 18"/>
                  <a:gd name="T1" fmla="*/ 0 h 19"/>
                  <a:gd name="T2" fmla="*/ 25400 w 18"/>
                  <a:gd name="T3" fmla="*/ 0 h 19"/>
                  <a:gd name="T4" fmla="*/ 14288 w 18"/>
                  <a:gd name="T5" fmla="*/ 0 h 19"/>
                  <a:gd name="T6" fmla="*/ 14288 w 18"/>
                  <a:gd name="T7" fmla="*/ 30163 h 19"/>
                  <a:gd name="T8" fmla="*/ 3175 w 18"/>
                  <a:gd name="T9" fmla="*/ 30163 h 19"/>
                  <a:gd name="T10" fmla="*/ 28575 w 18"/>
                  <a:gd name="T11" fmla="*/ 30163 h 19"/>
                  <a:gd name="T12" fmla="*/ 0 60000 65536"/>
                  <a:gd name="T13" fmla="*/ 0 60000 65536"/>
                  <a:gd name="T14" fmla="*/ 0 60000 65536"/>
                  <a:gd name="T15" fmla="*/ 0 60000 65536"/>
                  <a:gd name="T16" fmla="*/ 0 60000 65536"/>
                  <a:gd name="T17" fmla="*/ 0 60000 65536"/>
                  <a:gd name="T18" fmla="*/ 0 w 18"/>
                  <a:gd name="T19" fmla="*/ 0 h 19"/>
                  <a:gd name="T20" fmla="*/ 18 w 18"/>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8" h="19">
                    <a:moveTo>
                      <a:pt x="0" y="0"/>
                    </a:moveTo>
                    <a:lnTo>
                      <a:pt x="16" y="0"/>
                    </a:lnTo>
                    <a:lnTo>
                      <a:pt x="9" y="0"/>
                    </a:lnTo>
                    <a:lnTo>
                      <a:pt x="9" y="19"/>
                    </a:lnTo>
                    <a:lnTo>
                      <a:pt x="2" y="19"/>
                    </a:lnTo>
                    <a:lnTo>
                      <a:pt x="18" y="19"/>
                    </a:lnTo>
                  </a:path>
                </a:pathLst>
              </a:custGeom>
              <a:noFill/>
              <a:ln w="2">
                <a:solidFill>
                  <a:srgbClr val="7F7F7F"/>
                </a:solidFill>
                <a:round/>
                <a:headEnd/>
                <a:tailEnd/>
              </a:ln>
            </p:spPr>
            <p:txBody>
              <a:bodyPr/>
              <a:lstStyle/>
              <a:p>
                <a:endParaRPr lang="en-US"/>
              </a:p>
            </p:txBody>
          </p:sp>
          <p:sp>
            <p:nvSpPr>
              <p:cNvPr id="820" name="Freeform 7915"/>
              <p:cNvSpPr>
                <a:spLocks/>
              </p:cNvSpPr>
              <p:nvPr/>
            </p:nvSpPr>
            <p:spPr bwMode="auto">
              <a:xfrm>
                <a:off x="7279622" y="5228704"/>
                <a:ext cx="26988" cy="33338"/>
              </a:xfrm>
              <a:custGeom>
                <a:avLst/>
                <a:gdLst>
                  <a:gd name="T0" fmla="*/ 0 w 17"/>
                  <a:gd name="T1" fmla="*/ 0 h 21"/>
                  <a:gd name="T2" fmla="*/ 23813 w 17"/>
                  <a:gd name="T3" fmla="*/ 0 h 21"/>
                  <a:gd name="T4" fmla="*/ 12700 w 17"/>
                  <a:gd name="T5" fmla="*/ 0 h 21"/>
                  <a:gd name="T6" fmla="*/ 12700 w 17"/>
                  <a:gd name="T7" fmla="*/ 33338 h 21"/>
                  <a:gd name="T8" fmla="*/ 1588 w 17"/>
                  <a:gd name="T9" fmla="*/ 33338 h 21"/>
                  <a:gd name="T10" fmla="*/ 26988 w 17"/>
                  <a:gd name="T11" fmla="*/ 33338 h 21"/>
                  <a:gd name="T12" fmla="*/ 0 60000 65536"/>
                  <a:gd name="T13" fmla="*/ 0 60000 65536"/>
                  <a:gd name="T14" fmla="*/ 0 60000 65536"/>
                  <a:gd name="T15" fmla="*/ 0 60000 65536"/>
                  <a:gd name="T16" fmla="*/ 0 60000 65536"/>
                  <a:gd name="T17" fmla="*/ 0 60000 65536"/>
                  <a:gd name="T18" fmla="*/ 0 w 17"/>
                  <a:gd name="T19" fmla="*/ 0 h 21"/>
                  <a:gd name="T20" fmla="*/ 17 w 1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7" h="21">
                    <a:moveTo>
                      <a:pt x="0" y="0"/>
                    </a:moveTo>
                    <a:lnTo>
                      <a:pt x="15" y="0"/>
                    </a:lnTo>
                    <a:lnTo>
                      <a:pt x="8" y="0"/>
                    </a:lnTo>
                    <a:lnTo>
                      <a:pt x="8" y="21"/>
                    </a:lnTo>
                    <a:lnTo>
                      <a:pt x="1" y="21"/>
                    </a:lnTo>
                    <a:lnTo>
                      <a:pt x="17" y="21"/>
                    </a:lnTo>
                  </a:path>
                </a:pathLst>
              </a:custGeom>
              <a:noFill/>
              <a:ln w="2">
                <a:solidFill>
                  <a:srgbClr val="7F7F7F"/>
                </a:solidFill>
                <a:round/>
                <a:headEnd/>
                <a:tailEnd/>
              </a:ln>
            </p:spPr>
            <p:txBody>
              <a:bodyPr/>
              <a:lstStyle/>
              <a:p>
                <a:endParaRPr lang="en-US"/>
              </a:p>
            </p:txBody>
          </p:sp>
          <p:sp>
            <p:nvSpPr>
              <p:cNvPr id="821" name="Freeform 7916"/>
              <p:cNvSpPr>
                <a:spLocks/>
              </p:cNvSpPr>
              <p:nvPr/>
            </p:nvSpPr>
            <p:spPr bwMode="auto">
              <a:xfrm>
                <a:off x="7295497" y="5195366"/>
                <a:ext cx="28575" cy="31750"/>
              </a:xfrm>
              <a:custGeom>
                <a:avLst/>
                <a:gdLst>
                  <a:gd name="T0" fmla="*/ 0 w 18"/>
                  <a:gd name="T1" fmla="*/ 0 h 20"/>
                  <a:gd name="T2" fmla="*/ 25400 w 18"/>
                  <a:gd name="T3" fmla="*/ 0 h 20"/>
                  <a:gd name="T4" fmla="*/ 14288 w 18"/>
                  <a:gd name="T5" fmla="*/ 0 h 20"/>
                  <a:gd name="T6" fmla="*/ 14288 w 18"/>
                  <a:gd name="T7" fmla="*/ 31750 h 20"/>
                  <a:gd name="T8" fmla="*/ 3175 w 18"/>
                  <a:gd name="T9" fmla="*/ 31750 h 20"/>
                  <a:gd name="T10" fmla="*/ 28575 w 18"/>
                  <a:gd name="T11" fmla="*/ 31750 h 20"/>
                  <a:gd name="T12" fmla="*/ 0 60000 65536"/>
                  <a:gd name="T13" fmla="*/ 0 60000 65536"/>
                  <a:gd name="T14" fmla="*/ 0 60000 65536"/>
                  <a:gd name="T15" fmla="*/ 0 60000 65536"/>
                  <a:gd name="T16" fmla="*/ 0 60000 65536"/>
                  <a:gd name="T17" fmla="*/ 0 60000 65536"/>
                  <a:gd name="T18" fmla="*/ 0 w 18"/>
                  <a:gd name="T19" fmla="*/ 0 h 20"/>
                  <a:gd name="T20" fmla="*/ 18 w 18"/>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8" h="20">
                    <a:moveTo>
                      <a:pt x="0" y="0"/>
                    </a:moveTo>
                    <a:lnTo>
                      <a:pt x="16" y="0"/>
                    </a:lnTo>
                    <a:lnTo>
                      <a:pt x="9" y="0"/>
                    </a:lnTo>
                    <a:lnTo>
                      <a:pt x="9" y="20"/>
                    </a:lnTo>
                    <a:lnTo>
                      <a:pt x="2" y="20"/>
                    </a:lnTo>
                    <a:lnTo>
                      <a:pt x="18" y="20"/>
                    </a:lnTo>
                  </a:path>
                </a:pathLst>
              </a:custGeom>
              <a:noFill/>
              <a:ln w="2">
                <a:solidFill>
                  <a:srgbClr val="7F7F7F"/>
                </a:solidFill>
                <a:round/>
                <a:headEnd/>
                <a:tailEnd/>
              </a:ln>
            </p:spPr>
            <p:txBody>
              <a:bodyPr/>
              <a:lstStyle/>
              <a:p>
                <a:endParaRPr lang="en-US"/>
              </a:p>
            </p:txBody>
          </p:sp>
          <p:sp>
            <p:nvSpPr>
              <p:cNvPr id="822" name="Freeform 7917"/>
              <p:cNvSpPr>
                <a:spLocks/>
              </p:cNvSpPr>
              <p:nvPr/>
            </p:nvSpPr>
            <p:spPr bwMode="auto">
              <a:xfrm>
                <a:off x="7309784" y="5195366"/>
                <a:ext cx="26988" cy="31750"/>
              </a:xfrm>
              <a:custGeom>
                <a:avLst/>
                <a:gdLst>
                  <a:gd name="T0" fmla="*/ 0 w 17"/>
                  <a:gd name="T1" fmla="*/ 0 h 20"/>
                  <a:gd name="T2" fmla="*/ 25400 w 17"/>
                  <a:gd name="T3" fmla="*/ 0 h 20"/>
                  <a:gd name="T4" fmla="*/ 14288 w 17"/>
                  <a:gd name="T5" fmla="*/ 0 h 20"/>
                  <a:gd name="T6" fmla="*/ 14288 w 17"/>
                  <a:gd name="T7" fmla="*/ 31750 h 20"/>
                  <a:gd name="T8" fmla="*/ 3175 w 17"/>
                  <a:gd name="T9" fmla="*/ 31750 h 20"/>
                  <a:gd name="T10" fmla="*/ 26988 w 17"/>
                  <a:gd name="T11" fmla="*/ 31750 h 20"/>
                  <a:gd name="T12" fmla="*/ 0 60000 65536"/>
                  <a:gd name="T13" fmla="*/ 0 60000 65536"/>
                  <a:gd name="T14" fmla="*/ 0 60000 65536"/>
                  <a:gd name="T15" fmla="*/ 0 60000 65536"/>
                  <a:gd name="T16" fmla="*/ 0 60000 65536"/>
                  <a:gd name="T17" fmla="*/ 0 60000 65536"/>
                  <a:gd name="T18" fmla="*/ 0 w 17"/>
                  <a:gd name="T19" fmla="*/ 0 h 20"/>
                  <a:gd name="T20" fmla="*/ 17 w 17"/>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7" h="20">
                    <a:moveTo>
                      <a:pt x="0" y="0"/>
                    </a:moveTo>
                    <a:lnTo>
                      <a:pt x="16" y="0"/>
                    </a:lnTo>
                    <a:lnTo>
                      <a:pt x="9" y="0"/>
                    </a:lnTo>
                    <a:lnTo>
                      <a:pt x="9" y="20"/>
                    </a:lnTo>
                    <a:lnTo>
                      <a:pt x="2" y="20"/>
                    </a:lnTo>
                    <a:lnTo>
                      <a:pt x="17" y="20"/>
                    </a:lnTo>
                  </a:path>
                </a:pathLst>
              </a:custGeom>
              <a:noFill/>
              <a:ln w="2">
                <a:solidFill>
                  <a:srgbClr val="7F7F7F"/>
                </a:solidFill>
                <a:round/>
                <a:headEnd/>
                <a:tailEnd/>
              </a:ln>
            </p:spPr>
            <p:txBody>
              <a:bodyPr/>
              <a:lstStyle/>
              <a:p>
                <a:endParaRPr lang="en-US"/>
              </a:p>
            </p:txBody>
          </p:sp>
          <p:sp>
            <p:nvSpPr>
              <p:cNvPr id="823" name="Freeform 7918"/>
              <p:cNvSpPr>
                <a:spLocks/>
              </p:cNvSpPr>
              <p:nvPr/>
            </p:nvSpPr>
            <p:spPr bwMode="auto">
              <a:xfrm>
                <a:off x="7325659" y="5162029"/>
                <a:ext cx="28575" cy="28575"/>
              </a:xfrm>
              <a:custGeom>
                <a:avLst/>
                <a:gdLst>
                  <a:gd name="T0" fmla="*/ 0 w 18"/>
                  <a:gd name="T1" fmla="*/ 0 h 18"/>
                  <a:gd name="T2" fmla="*/ 25400 w 18"/>
                  <a:gd name="T3" fmla="*/ 0 h 18"/>
                  <a:gd name="T4" fmla="*/ 14288 w 18"/>
                  <a:gd name="T5" fmla="*/ 0 h 18"/>
                  <a:gd name="T6" fmla="*/ 14288 w 18"/>
                  <a:gd name="T7" fmla="*/ 28575 h 18"/>
                  <a:gd name="T8" fmla="*/ 3175 w 18"/>
                  <a:gd name="T9" fmla="*/ 28575 h 18"/>
                  <a:gd name="T10" fmla="*/ 28575 w 18"/>
                  <a:gd name="T11" fmla="*/ 28575 h 18"/>
                  <a:gd name="T12" fmla="*/ 0 60000 65536"/>
                  <a:gd name="T13" fmla="*/ 0 60000 65536"/>
                  <a:gd name="T14" fmla="*/ 0 60000 65536"/>
                  <a:gd name="T15" fmla="*/ 0 60000 65536"/>
                  <a:gd name="T16" fmla="*/ 0 60000 65536"/>
                  <a:gd name="T17" fmla="*/ 0 60000 65536"/>
                  <a:gd name="T18" fmla="*/ 0 w 18"/>
                  <a:gd name="T19" fmla="*/ 0 h 18"/>
                  <a:gd name="T20" fmla="*/ 18 w 18"/>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8" h="18">
                    <a:moveTo>
                      <a:pt x="0" y="0"/>
                    </a:moveTo>
                    <a:lnTo>
                      <a:pt x="16" y="0"/>
                    </a:lnTo>
                    <a:lnTo>
                      <a:pt x="9" y="0"/>
                    </a:lnTo>
                    <a:lnTo>
                      <a:pt x="9" y="18"/>
                    </a:lnTo>
                    <a:lnTo>
                      <a:pt x="2" y="18"/>
                    </a:lnTo>
                    <a:lnTo>
                      <a:pt x="18" y="18"/>
                    </a:lnTo>
                  </a:path>
                </a:pathLst>
              </a:custGeom>
              <a:noFill/>
              <a:ln w="2">
                <a:solidFill>
                  <a:srgbClr val="7F7F7F"/>
                </a:solidFill>
                <a:round/>
                <a:headEnd/>
                <a:tailEnd/>
              </a:ln>
            </p:spPr>
            <p:txBody>
              <a:bodyPr/>
              <a:lstStyle/>
              <a:p>
                <a:endParaRPr lang="en-US"/>
              </a:p>
            </p:txBody>
          </p:sp>
          <p:sp>
            <p:nvSpPr>
              <p:cNvPr id="824" name="Freeform 7919"/>
              <p:cNvSpPr>
                <a:spLocks/>
              </p:cNvSpPr>
              <p:nvPr/>
            </p:nvSpPr>
            <p:spPr bwMode="auto">
              <a:xfrm>
                <a:off x="7343122" y="5142979"/>
                <a:ext cx="26988" cy="28575"/>
              </a:xfrm>
              <a:custGeom>
                <a:avLst/>
                <a:gdLst>
                  <a:gd name="T0" fmla="*/ 0 w 17"/>
                  <a:gd name="T1" fmla="*/ 0 h 18"/>
                  <a:gd name="T2" fmla="*/ 23813 w 17"/>
                  <a:gd name="T3" fmla="*/ 0 h 18"/>
                  <a:gd name="T4" fmla="*/ 12700 w 17"/>
                  <a:gd name="T5" fmla="*/ 0 h 18"/>
                  <a:gd name="T6" fmla="*/ 12700 w 17"/>
                  <a:gd name="T7" fmla="*/ 28575 h 18"/>
                  <a:gd name="T8" fmla="*/ 1588 w 17"/>
                  <a:gd name="T9" fmla="*/ 28575 h 18"/>
                  <a:gd name="T10" fmla="*/ 26988 w 17"/>
                  <a:gd name="T11" fmla="*/ 28575 h 18"/>
                  <a:gd name="T12" fmla="*/ 0 60000 65536"/>
                  <a:gd name="T13" fmla="*/ 0 60000 65536"/>
                  <a:gd name="T14" fmla="*/ 0 60000 65536"/>
                  <a:gd name="T15" fmla="*/ 0 60000 65536"/>
                  <a:gd name="T16" fmla="*/ 0 60000 65536"/>
                  <a:gd name="T17" fmla="*/ 0 60000 65536"/>
                  <a:gd name="T18" fmla="*/ 0 w 17"/>
                  <a:gd name="T19" fmla="*/ 0 h 18"/>
                  <a:gd name="T20" fmla="*/ 17 w 1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7" h="18">
                    <a:moveTo>
                      <a:pt x="0" y="0"/>
                    </a:moveTo>
                    <a:lnTo>
                      <a:pt x="15" y="0"/>
                    </a:lnTo>
                    <a:lnTo>
                      <a:pt x="8" y="0"/>
                    </a:lnTo>
                    <a:lnTo>
                      <a:pt x="8" y="18"/>
                    </a:lnTo>
                    <a:lnTo>
                      <a:pt x="1" y="18"/>
                    </a:lnTo>
                    <a:lnTo>
                      <a:pt x="17" y="18"/>
                    </a:lnTo>
                  </a:path>
                </a:pathLst>
              </a:custGeom>
              <a:noFill/>
              <a:ln w="2">
                <a:solidFill>
                  <a:srgbClr val="7F7F7F"/>
                </a:solidFill>
                <a:round/>
                <a:headEnd/>
                <a:tailEnd/>
              </a:ln>
            </p:spPr>
            <p:txBody>
              <a:bodyPr/>
              <a:lstStyle/>
              <a:p>
                <a:endParaRPr lang="en-US"/>
              </a:p>
            </p:txBody>
          </p:sp>
          <p:sp>
            <p:nvSpPr>
              <p:cNvPr id="825" name="Freeform 7920"/>
              <p:cNvSpPr>
                <a:spLocks/>
              </p:cNvSpPr>
              <p:nvPr/>
            </p:nvSpPr>
            <p:spPr bwMode="auto">
              <a:xfrm>
                <a:off x="7358997" y="5127104"/>
                <a:ext cx="28575" cy="23813"/>
              </a:xfrm>
              <a:custGeom>
                <a:avLst/>
                <a:gdLst>
                  <a:gd name="T0" fmla="*/ 0 w 18"/>
                  <a:gd name="T1" fmla="*/ 0 h 15"/>
                  <a:gd name="T2" fmla="*/ 25400 w 18"/>
                  <a:gd name="T3" fmla="*/ 0 h 15"/>
                  <a:gd name="T4" fmla="*/ 14288 w 18"/>
                  <a:gd name="T5" fmla="*/ 0 h 15"/>
                  <a:gd name="T6" fmla="*/ 14288 w 18"/>
                  <a:gd name="T7" fmla="*/ 23813 h 15"/>
                  <a:gd name="T8" fmla="*/ 3175 w 18"/>
                  <a:gd name="T9" fmla="*/ 23813 h 15"/>
                  <a:gd name="T10" fmla="*/ 28575 w 18"/>
                  <a:gd name="T11" fmla="*/ 23813 h 15"/>
                  <a:gd name="T12" fmla="*/ 0 60000 65536"/>
                  <a:gd name="T13" fmla="*/ 0 60000 65536"/>
                  <a:gd name="T14" fmla="*/ 0 60000 65536"/>
                  <a:gd name="T15" fmla="*/ 0 60000 65536"/>
                  <a:gd name="T16" fmla="*/ 0 60000 65536"/>
                  <a:gd name="T17" fmla="*/ 0 60000 65536"/>
                  <a:gd name="T18" fmla="*/ 0 w 18"/>
                  <a:gd name="T19" fmla="*/ 0 h 15"/>
                  <a:gd name="T20" fmla="*/ 18 w 18"/>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8" h="15">
                    <a:moveTo>
                      <a:pt x="0" y="0"/>
                    </a:moveTo>
                    <a:lnTo>
                      <a:pt x="16" y="0"/>
                    </a:lnTo>
                    <a:lnTo>
                      <a:pt x="9" y="0"/>
                    </a:lnTo>
                    <a:lnTo>
                      <a:pt x="9" y="15"/>
                    </a:lnTo>
                    <a:lnTo>
                      <a:pt x="2" y="15"/>
                    </a:lnTo>
                    <a:lnTo>
                      <a:pt x="18" y="15"/>
                    </a:lnTo>
                  </a:path>
                </a:pathLst>
              </a:custGeom>
              <a:noFill/>
              <a:ln w="2">
                <a:solidFill>
                  <a:srgbClr val="7F7F7F"/>
                </a:solidFill>
                <a:round/>
                <a:headEnd/>
                <a:tailEnd/>
              </a:ln>
            </p:spPr>
            <p:txBody>
              <a:bodyPr/>
              <a:lstStyle/>
              <a:p>
                <a:endParaRPr lang="en-US"/>
              </a:p>
            </p:txBody>
          </p:sp>
          <p:sp>
            <p:nvSpPr>
              <p:cNvPr id="826" name="Freeform 7921"/>
              <p:cNvSpPr>
                <a:spLocks/>
              </p:cNvSpPr>
              <p:nvPr/>
            </p:nvSpPr>
            <p:spPr bwMode="auto">
              <a:xfrm>
                <a:off x="7373284" y="5098529"/>
                <a:ext cx="26988" cy="25400"/>
              </a:xfrm>
              <a:custGeom>
                <a:avLst/>
                <a:gdLst>
                  <a:gd name="T0" fmla="*/ 0 w 17"/>
                  <a:gd name="T1" fmla="*/ 0 h 16"/>
                  <a:gd name="T2" fmla="*/ 25400 w 17"/>
                  <a:gd name="T3" fmla="*/ 0 h 16"/>
                  <a:gd name="T4" fmla="*/ 14288 w 17"/>
                  <a:gd name="T5" fmla="*/ 0 h 16"/>
                  <a:gd name="T6" fmla="*/ 14288 w 17"/>
                  <a:gd name="T7" fmla="*/ 25400 h 16"/>
                  <a:gd name="T8" fmla="*/ 3175 w 17"/>
                  <a:gd name="T9" fmla="*/ 25400 h 16"/>
                  <a:gd name="T10" fmla="*/ 26988 w 17"/>
                  <a:gd name="T11" fmla="*/ 25400 h 16"/>
                  <a:gd name="T12" fmla="*/ 0 60000 65536"/>
                  <a:gd name="T13" fmla="*/ 0 60000 65536"/>
                  <a:gd name="T14" fmla="*/ 0 60000 65536"/>
                  <a:gd name="T15" fmla="*/ 0 60000 65536"/>
                  <a:gd name="T16" fmla="*/ 0 60000 65536"/>
                  <a:gd name="T17" fmla="*/ 0 60000 65536"/>
                  <a:gd name="T18" fmla="*/ 0 w 17"/>
                  <a:gd name="T19" fmla="*/ 0 h 16"/>
                  <a:gd name="T20" fmla="*/ 17 w 17"/>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7" h="16">
                    <a:moveTo>
                      <a:pt x="0" y="0"/>
                    </a:moveTo>
                    <a:lnTo>
                      <a:pt x="16" y="0"/>
                    </a:lnTo>
                    <a:lnTo>
                      <a:pt x="9" y="0"/>
                    </a:lnTo>
                    <a:lnTo>
                      <a:pt x="9" y="16"/>
                    </a:lnTo>
                    <a:lnTo>
                      <a:pt x="2" y="16"/>
                    </a:lnTo>
                    <a:lnTo>
                      <a:pt x="17" y="16"/>
                    </a:lnTo>
                  </a:path>
                </a:pathLst>
              </a:custGeom>
              <a:noFill/>
              <a:ln w="2">
                <a:solidFill>
                  <a:srgbClr val="7F7F7F"/>
                </a:solidFill>
                <a:round/>
                <a:headEnd/>
                <a:tailEnd/>
              </a:ln>
            </p:spPr>
            <p:txBody>
              <a:bodyPr/>
              <a:lstStyle/>
              <a:p>
                <a:endParaRPr lang="en-US"/>
              </a:p>
            </p:txBody>
          </p:sp>
          <p:sp>
            <p:nvSpPr>
              <p:cNvPr id="827" name="Freeform 7922"/>
              <p:cNvSpPr>
                <a:spLocks/>
              </p:cNvSpPr>
              <p:nvPr/>
            </p:nvSpPr>
            <p:spPr bwMode="auto">
              <a:xfrm>
                <a:off x="7389159" y="5090591"/>
                <a:ext cx="28575" cy="25400"/>
              </a:xfrm>
              <a:custGeom>
                <a:avLst/>
                <a:gdLst>
                  <a:gd name="T0" fmla="*/ 0 w 18"/>
                  <a:gd name="T1" fmla="*/ 0 h 16"/>
                  <a:gd name="T2" fmla="*/ 25400 w 18"/>
                  <a:gd name="T3" fmla="*/ 0 h 16"/>
                  <a:gd name="T4" fmla="*/ 14288 w 18"/>
                  <a:gd name="T5" fmla="*/ 0 h 16"/>
                  <a:gd name="T6" fmla="*/ 14288 w 18"/>
                  <a:gd name="T7" fmla="*/ 25400 h 16"/>
                  <a:gd name="T8" fmla="*/ 3175 w 18"/>
                  <a:gd name="T9" fmla="*/ 25400 h 16"/>
                  <a:gd name="T10" fmla="*/ 28575 w 18"/>
                  <a:gd name="T11" fmla="*/ 25400 h 16"/>
                  <a:gd name="T12" fmla="*/ 0 60000 65536"/>
                  <a:gd name="T13" fmla="*/ 0 60000 65536"/>
                  <a:gd name="T14" fmla="*/ 0 60000 65536"/>
                  <a:gd name="T15" fmla="*/ 0 60000 65536"/>
                  <a:gd name="T16" fmla="*/ 0 60000 65536"/>
                  <a:gd name="T17" fmla="*/ 0 60000 65536"/>
                  <a:gd name="T18" fmla="*/ 0 w 18"/>
                  <a:gd name="T19" fmla="*/ 0 h 16"/>
                  <a:gd name="T20" fmla="*/ 18 w 1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8" h="16">
                    <a:moveTo>
                      <a:pt x="0" y="0"/>
                    </a:moveTo>
                    <a:lnTo>
                      <a:pt x="16" y="0"/>
                    </a:lnTo>
                    <a:lnTo>
                      <a:pt x="9" y="0"/>
                    </a:lnTo>
                    <a:lnTo>
                      <a:pt x="9" y="16"/>
                    </a:lnTo>
                    <a:lnTo>
                      <a:pt x="2" y="16"/>
                    </a:lnTo>
                    <a:lnTo>
                      <a:pt x="18" y="16"/>
                    </a:lnTo>
                  </a:path>
                </a:pathLst>
              </a:custGeom>
              <a:noFill/>
              <a:ln w="2">
                <a:solidFill>
                  <a:srgbClr val="7F7F7F"/>
                </a:solidFill>
                <a:round/>
                <a:headEnd/>
                <a:tailEnd/>
              </a:ln>
            </p:spPr>
            <p:txBody>
              <a:bodyPr/>
              <a:lstStyle/>
              <a:p>
                <a:endParaRPr lang="en-US"/>
              </a:p>
            </p:txBody>
          </p:sp>
          <p:sp>
            <p:nvSpPr>
              <p:cNvPr id="828" name="Freeform 7923"/>
              <p:cNvSpPr>
                <a:spLocks/>
              </p:cNvSpPr>
              <p:nvPr/>
            </p:nvSpPr>
            <p:spPr bwMode="auto">
              <a:xfrm>
                <a:off x="7406622" y="5073129"/>
                <a:ext cx="26988" cy="25400"/>
              </a:xfrm>
              <a:custGeom>
                <a:avLst/>
                <a:gdLst>
                  <a:gd name="T0" fmla="*/ 0 w 17"/>
                  <a:gd name="T1" fmla="*/ 0 h 16"/>
                  <a:gd name="T2" fmla="*/ 25400 w 17"/>
                  <a:gd name="T3" fmla="*/ 0 h 16"/>
                  <a:gd name="T4" fmla="*/ 14288 w 17"/>
                  <a:gd name="T5" fmla="*/ 0 h 16"/>
                  <a:gd name="T6" fmla="*/ 14288 w 17"/>
                  <a:gd name="T7" fmla="*/ 25400 h 16"/>
                  <a:gd name="T8" fmla="*/ 3175 w 17"/>
                  <a:gd name="T9" fmla="*/ 25400 h 16"/>
                  <a:gd name="T10" fmla="*/ 26988 w 17"/>
                  <a:gd name="T11" fmla="*/ 25400 h 16"/>
                  <a:gd name="T12" fmla="*/ 0 60000 65536"/>
                  <a:gd name="T13" fmla="*/ 0 60000 65536"/>
                  <a:gd name="T14" fmla="*/ 0 60000 65536"/>
                  <a:gd name="T15" fmla="*/ 0 60000 65536"/>
                  <a:gd name="T16" fmla="*/ 0 60000 65536"/>
                  <a:gd name="T17" fmla="*/ 0 60000 65536"/>
                  <a:gd name="T18" fmla="*/ 0 w 17"/>
                  <a:gd name="T19" fmla="*/ 0 h 16"/>
                  <a:gd name="T20" fmla="*/ 17 w 17"/>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7" h="16">
                    <a:moveTo>
                      <a:pt x="0" y="0"/>
                    </a:moveTo>
                    <a:lnTo>
                      <a:pt x="16" y="0"/>
                    </a:lnTo>
                    <a:lnTo>
                      <a:pt x="9" y="0"/>
                    </a:lnTo>
                    <a:lnTo>
                      <a:pt x="9" y="16"/>
                    </a:lnTo>
                    <a:lnTo>
                      <a:pt x="2" y="16"/>
                    </a:lnTo>
                    <a:lnTo>
                      <a:pt x="17" y="16"/>
                    </a:lnTo>
                  </a:path>
                </a:pathLst>
              </a:custGeom>
              <a:noFill/>
              <a:ln w="2">
                <a:solidFill>
                  <a:srgbClr val="7F7F7F"/>
                </a:solidFill>
                <a:round/>
                <a:headEnd/>
                <a:tailEnd/>
              </a:ln>
            </p:spPr>
            <p:txBody>
              <a:bodyPr/>
              <a:lstStyle/>
              <a:p>
                <a:endParaRPr lang="en-US"/>
              </a:p>
            </p:txBody>
          </p:sp>
          <p:sp>
            <p:nvSpPr>
              <p:cNvPr id="829" name="Freeform 7924"/>
              <p:cNvSpPr>
                <a:spLocks/>
              </p:cNvSpPr>
              <p:nvPr/>
            </p:nvSpPr>
            <p:spPr bwMode="auto">
              <a:xfrm>
                <a:off x="7422497" y="5039791"/>
                <a:ext cx="28575" cy="22225"/>
              </a:xfrm>
              <a:custGeom>
                <a:avLst/>
                <a:gdLst>
                  <a:gd name="T0" fmla="*/ 0 w 18"/>
                  <a:gd name="T1" fmla="*/ 0 h 14"/>
                  <a:gd name="T2" fmla="*/ 25400 w 18"/>
                  <a:gd name="T3" fmla="*/ 0 h 14"/>
                  <a:gd name="T4" fmla="*/ 14288 w 18"/>
                  <a:gd name="T5" fmla="*/ 0 h 14"/>
                  <a:gd name="T6" fmla="*/ 14288 w 18"/>
                  <a:gd name="T7" fmla="*/ 22225 h 14"/>
                  <a:gd name="T8" fmla="*/ 3175 w 18"/>
                  <a:gd name="T9" fmla="*/ 22225 h 14"/>
                  <a:gd name="T10" fmla="*/ 28575 w 18"/>
                  <a:gd name="T11" fmla="*/ 22225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0" y="0"/>
                    </a:moveTo>
                    <a:lnTo>
                      <a:pt x="16" y="0"/>
                    </a:lnTo>
                    <a:lnTo>
                      <a:pt x="9" y="0"/>
                    </a:lnTo>
                    <a:lnTo>
                      <a:pt x="9" y="14"/>
                    </a:lnTo>
                    <a:lnTo>
                      <a:pt x="2" y="14"/>
                    </a:lnTo>
                    <a:lnTo>
                      <a:pt x="18" y="14"/>
                    </a:lnTo>
                  </a:path>
                </a:pathLst>
              </a:custGeom>
              <a:noFill/>
              <a:ln w="2">
                <a:solidFill>
                  <a:srgbClr val="7F7F7F"/>
                </a:solidFill>
                <a:round/>
                <a:headEnd/>
                <a:tailEnd/>
              </a:ln>
            </p:spPr>
            <p:txBody>
              <a:bodyPr/>
              <a:lstStyle/>
              <a:p>
                <a:endParaRPr lang="en-US"/>
              </a:p>
            </p:txBody>
          </p:sp>
          <p:sp>
            <p:nvSpPr>
              <p:cNvPr id="830" name="Freeform 7925"/>
              <p:cNvSpPr>
                <a:spLocks/>
              </p:cNvSpPr>
              <p:nvPr/>
            </p:nvSpPr>
            <p:spPr bwMode="auto">
              <a:xfrm>
                <a:off x="7439959" y="5031854"/>
                <a:ext cx="26988" cy="22225"/>
              </a:xfrm>
              <a:custGeom>
                <a:avLst/>
                <a:gdLst>
                  <a:gd name="T0" fmla="*/ 0 w 17"/>
                  <a:gd name="T1" fmla="*/ 0 h 14"/>
                  <a:gd name="T2" fmla="*/ 25400 w 17"/>
                  <a:gd name="T3" fmla="*/ 0 h 14"/>
                  <a:gd name="T4" fmla="*/ 14288 w 17"/>
                  <a:gd name="T5" fmla="*/ 0 h 14"/>
                  <a:gd name="T6" fmla="*/ 14288 w 17"/>
                  <a:gd name="T7" fmla="*/ 22225 h 14"/>
                  <a:gd name="T8" fmla="*/ 3175 w 17"/>
                  <a:gd name="T9" fmla="*/ 22225 h 14"/>
                  <a:gd name="T10" fmla="*/ 26988 w 17"/>
                  <a:gd name="T11" fmla="*/ 22225 h 14"/>
                  <a:gd name="T12" fmla="*/ 0 60000 65536"/>
                  <a:gd name="T13" fmla="*/ 0 60000 65536"/>
                  <a:gd name="T14" fmla="*/ 0 60000 65536"/>
                  <a:gd name="T15" fmla="*/ 0 60000 65536"/>
                  <a:gd name="T16" fmla="*/ 0 60000 65536"/>
                  <a:gd name="T17" fmla="*/ 0 60000 65536"/>
                  <a:gd name="T18" fmla="*/ 0 w 17"/>
                  <a:gd name="T19" fmla="*/ 0 h 14"/>
                  <a:gd name="T20" fmla="*/ 17 w 1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7" h="14">
                    <a:moveTo>
                      <a:pt x="0" y="0"/>
                    </a:moveTo>
                    <a:lnTo>
                      <a:pt x="16" y="0"/>
                    </a:lnTo>
                    <a:lnTo>
                      <a:pt x="9" y="0"/>
                    </a:lnTo>
                    <a:lnTo>
                      <a:pt x="9" y="14"/>
                    </a:lnTo>
                    <a:lnTo>
                      <a:pt x="2" y="14"/>
                    </a:lnTo>
                    <a:lnTo>
                      <a:pt x="17" y="14"/>
                    </a:lnTo>
                  </a:path>
                </a:pathLst>
              </a:custGeom>
              <a:noFill/>
              <a:ln w="2">
                <a:solidFill>
                  <a:srgbClr val="7F7F7F"/>
                </a:solidFill>
                <a:round/>
                <a:headEnd/>
                <a:tailEnd/>
              </a:ln>
            </p:spPr>
            <p:txBody>
              <a:bodyPr/>
              <a:lstStyle/>
              <a:p>
                <a:endParaRPr lang="en-US"/>
              </a:p>
            </p:txBody>
          </p:sp>
          <p:sp>
            <p:nvSpPr>
              <p:cNvPr id="831" name="Freeform 7926"/>
              <p:cNvSpPr>
                <a:spLocks/>
              </p:cNvSpPr>
              <p:nvPr/>
            </p:nvSpPr>
            <p:spPr bwMode="auto">
              <a:xfrm>
                <a:off x="7454247" y="5020741"/>
                <a:ext cx="26988" cy="22225"/>
              </a:xfrm>
              <a:custGeom>
                <a:avLst/>
                <a:gdLst>
                  <a:gd name="T0" fmla="*/ 0 w 17"/>
                  <a:gd name="T1" fmla="*/ 0 h 14"/>
                  <a:gd name="T2" fmla="*/ 23813 w 17"/>
                  <a:gd name="T3" fmla="*/ 0 h 14"/>
                  <a:gd name="T4" fmla="*/ 12700 w 17"/>
                  <a:gd name="T5" fmla="*/ 0 h 14"/>
                  <a:gd name="T6" fmla="*/ 12700 w 17"/>
                  <a:gd name="T7" fmla="*/ 22225 h 14"/>
                  <a:gd name="T8" fmla="*/ 1588 w 17"/>
                  <a:gd name="T9" fmla="*/ 22225 h 14"/>
                  <a:gd name="T10" fmla="*/ 26988 w 17"/>
                  <a:gd name="T11" fmla="*/ 22225 h 14"/>
                  <a:gd name="T12" fmla="*/ 0 60000 65536"/>
                  <a:gd name="T13" fmla="*/ 0 60000 65536"/>
                  <a:gd name="T14" fmla="*/ 0 60000 65536"/>
                  <a:gd name="T15" fmla="*/ 0 60000 65536"/>
                  <a:gd name="T16" fmla="*/ 0 60000 65536"/>
                  <a:gd name="T17" fmla="*/ 0 60000 65536"/>
                  <a:gd name="T18" fmla="*/ 0 w 17"/>
                  <a:gd name="T19" fmla="*/ 0 h 14"/>
                  <a:gd name="T20" fmla="*/ 17 w 1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7" h="14">
                    <a:moveTo>
                      <a:pt x="0" y="0"/>
                    </a:moveTo>
                    <a:lnTo>
                      <a:pt x="15" y="0"/>
                    </a:lnTo>
                    <a:lnTo>
                      <a:pt x="8" y="0"/>
                    </a:lnTo>
                    <a:lnTo>
                      <a:pt x="8" y="14"/>
                    </a:lnTo>
                    <a:lnTo>
                      <a:pt x="1" y="14"/>
                    </a:lnTo>
                    <a:lnTo>
                      <a:pt x="17" y="14"/>
                    </a:lnTo>
                  </a:path>
                </a:pathLst>
              </a:custGeom>
              <a:noFill/>
              <a:ln w="2">
                <a:solidFill>
                  <a:srgbClr val="7F7F7F"/>
                </a:solidFill>
                <a:round/>
                <a:headEnd/>
                <a:tailEnd/>
              </a:ln>
            </p:spPr>
            <p:txBody>
              <a:bodyPr/>
              <a:lstStyle/>
              <a:p>
                <a:endParaRPr lang="en-US"/>
              </a:p>
            </p:txBody>
          </p:sp>
          <p:sp>
            <p:nvSpPr>
              <p:cNvPr id="832" name="Freeform 7927"/>
              <p:cNvSpPr>
                <a:spLocks/>
              </p:cNvSpPr>
              <p:nvPr/>
            </p:nvSpPr>
            <p:spPr bwMode="auto">
              <a:xfrm>
                <a:off x="7470122" y="4998516"/>
                <a:ext cx="28575" cy="22225"/>
              </a:xfrm>
              <a:custGeom>
                <a:avLst/>
                <a:gdLst>
                  <a:gd name="T0" fmla="*/ 0 w 18"/>
                  <a:gd name="T1" fmla="*/ 0 h 14"/>
                  <a:gd name="T2" fmla="*/ 25400 w 18"/>
                  <a:gd name="T3" fmla="*/ 0 h 14"/>
                  <a:gd name="T4" fmla="*/ 14288 w 18"/>
                  <a:gd name="T5" fmla="*/ 0 h 14"/>
                  <a:gd name="T6" fmla="*/ 14288 w 18"/>
                  <a:gd name="T7" fmla="*/ 22225 h 14"/>
                  <a:gd name="T8" fmla="*/ 3175 w 18"/>
                  <a:gd name="T9" fmla="*/ 22225 h 14"/>
                  <a:gd name="T10" fmla="*/ 28575 w 18"/>
                  <a:gd name="T11" fmla="*/ 22225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0" y="0"/>
                    </a:moveTo>
                    <a:lnTo>
                      <a:pt x="16" y="0"/>
                    </a:lnTo>
                    <a:lnTo>
                      <a:pt x="9" y="0"/>
                    </a:lnTo>
                    <a:lnTo>
                      <a:pt x="9" y="14"/>
                    </a:lnTo>
                    <a:lnTo>
                      <a:pt x="2" y="14"/>
                    </a:lnTo>
                    <a:lnTo>
                      <a:pt x="18" y="14"/>
                    </a:lnTo>
                  </a:path>
                </a:pathLst>
              </a:custGeom>
              <a:noFill/>
              <a:ln w="2">
                <a:solidFill>
                  <a:srgbClr val="7F7F7F"/>
                </a:solidFill>
                <a:round/>
                <a:headEnd/>
                <a:tailEnd/>
              </a:ln>
            </p:spPr>
            <p:txBody>
              <a:bodyPr/>
              <a:lstStyle/>
              <a:p>
                <a:endParaRPr lang="en-US"/>
              </a:p>
            </p:txBody>
          </p:sp>
          <p:sp>
            <p:nvSpPr>
              <p:cNvPr id="833" name="Freeform 7928"/>
              <p:cNvSpPr>
                <a:spLocks/>
              </p:cNvSpPr>
              <p:nvPr/>
            </p:nvSpPr>
            <p:spPr bwMode="auto">
              <a:xfrm>
                <a:off x="7487584" y="4987404"/>
                <a:ext cx="26988" cy="22225"/>
              </a:xfrm>
              <a:custGeom>
                <a:avLst/>
                <a:gdLst>
                  <a:gd name="T0" fmla="*/ 0 w 17"/>
                  <a:gd name="T1" fmla="*/ 0 h 14"/>
                  <a:gd name="T2" fmla="*/ 23813 w 17"/>
                  <a:gd name="T3" fmla="*/ 0 h 14"/>
                  <a:gd name="T4" fmla="*/ 12700 w 17"/>
                  <a:gd name="T5" fmla="*/ 0 h 14"/>
                  <a:gd name="T6" fmla="*/ 12700 w 17"/>
                  <a:gd name="T7" fmla="*/ 22225 h 14"/>
                  <a:gd name="T8" fmla="*/ 1588 w 17"/>
                  <a:gd name="T9" fmla="*/ 22225 h 14"/>
                  <a:gd name="T10" fmla="*/ 26988 w 17"/>
                  <a:gd name="T11" fmla="*/ 22225 h 14"/>
                  <a:gd name="T12" fmla="*/ 0 60000 65536"/>
                  <a:gd name="T13" fmla="*/ 0 60000 65536"/>
                  <a:gd name="T14" fmla="*/ 0 60000 65536"/>
                  <a:gd name="T15" fmla="*/ 0 60000 65536"/>
                  <a:gd name="T16" fmla="*/ 0 60000 65536"/>
                  <a:gd name="T17" fmla="*/ 0 60000 65536"/>
                  <a:gd name="T18" fmla="*/ 0 w 17"/>
                  <a:gd name="T19" fmla="*/ 0 h 14"/>
                  <a:gd name="T20" fmla="*/ 17 w 1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7" h="14">
                    <a:moveTo>
                      <a:pt x="0" y="0"/>
                    </a:moveTo>
                    <a:lnTo>
                      <a:pt x="15" y="0"/>
                    </a:lnTo>
                    <a:lnTo>
                      <a:pt x="8" y="0"/>
                    </a:lnTo>
                    <a:lnTo>
                      <a:pt x="8" y="14"/>
                    </a:lnTo>
                    <a:lnTo>
                      <a:pt x="1" y="14"/>
                    </a:lnTo>
                    <a:lnTo>
                      <a:pt x="17" y="14"/>
                    </a:lnTo>
                  </a:path>
                </a:pathLst>
              </a:custGeom>
              <a:noFill/>
              <a:ln w="2">
                <a:solidFill>
                  <a:srgbClr val="7F7F7F"/>
                </a:solidFill>
                <a:round/>
                <a:headEnd/>
                <a:tailEnd/>
              </a:ln>
            </p:spPr>
            <p:txBody>
              <a:bodyPr/>
              <a:lstStyle/>
              <a:p>
                <a:endParaRPr lang="en-US"/>
              </a:p>
            </p:txBody>
          </p:sp>
          <p:sp>
            <p:nvSpPr>
              <p:cNvPr id="834" name="Freeform 7929"/>
              <p:cNvSpPr>
                <a:spLocks/>
              </p:cNvSpPr>
              <p:nvPr/>
            </p:nvSpPr>
            <p:spPr bwMode="auto">
              <a:xfrm>
                <a:off x="7503459" y="4976291"/>
                <a:ext cx="26988" cy="22225"/>
              </a:xfrm>
              <a:custGeom>
                <a:avLst/>
                <a:gdLst>
                  <a:gd name="T0" fmla="*/ 0 w 17"/>
                  <a:gd name="T1" fmla="*/ 0 h 14"/>
                  <a:gd name="T2" fmla="*/ 25400 w 17"/>
                  <a:gd name="T3" fmla="*/ 0 h 14"/>
                  <a:gd name="T4" fmla="*/ 14288 w 17"/>
                  <a:gd name="T5" fmla="*/ 0 h 14"/>
                  <a:gd name="T6" fmla="*/ 14288 w 17"/>
                  <a:gd name="T7" fmla="*/ 22225 h 14"/>
                  <a:gd name="T8" fmla="*/ 3175 w 17"/>
                  <a:gd name="T9" fmla="*/ 22225 h 14"/>
                  <a:gd name="T10" fmla="*/ 26988 w 17"/>
                  <a:gd name="T11" fmla="*/ 22225 h 14"/>
                  <a:gd name="T12" fmla="*/ 0 60000 65536"/>
                  <a:gd name="T13" fmla="*/ 0 60000 65536"/>
                  <a:gd name="T14" fmla="*/ 0 60000 65536"/>
                  <a:gd name="T15" fmla="*/ 0 60000 65536"/>
                  <a:gd name="T16" fmla="*/ 0 60000 65536"/>
                  <a:gd name="T17" fmla="*/ 0 60000 65536"/>
                  <a:gd name="T18" fmla="*/ 0 w 17"/>
                  <a:gd name="T19" fmla="*/ 0 h 14"/>
                  <a:gd name="T20" fmla="*/ 17 w 1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7" h="14">
                    <a:moveTo>
                      <a:pt x="0" y="0"/>
                    </a:moveTo>
                    <a:lnTo>
                      <a:pt x="16" y="0"/>
                    </a:lnTo>
                    <a:lnTo>
                      <a:pt x="9" y="0"/>
                    </a:lnTo>
                    <a:lnTo>
                      <a:pt x="9" y="14"/>
                    </a:lnTo>
                    <a:lnTo>
                      <a:pt x="2" y="14"/>
                    </a:lnTo>
                    <a:lnTo>
                      <a:pt x="17" y="14"/>
                    </a:lnTo>
                  </a:path>
                </a:pathLst>
              </a:custGeom>
              <a:noFill/>
              <a:ln w="2">
                <a:solidFill>
                  <a:srgbClr val="7F7F7F"/>
                </a:solidFill>
                <a:round/>
                <a:headEnd/>
                <a:tailEnd/>
              </a:ln>
            </p:spPr>
            <p:txBody>
              <a:bodyPr/>
              <a:lstStyle/>
              <a:p>
                <a:endParaRPr lang="en-US"/>
              </a:p>
            </p:txBody>
          </p:sp>
          <p:sp>
            <p:nvSpPr>
              <p:cNvPr id="835" name="Freeform 7930"/>
              <p:cNvSpPr>
                <a:spLocks/>
              </p:cNvSpPr>
              <p:nvPr/>
            </p:nvSpPr>
            <p:spPr bwMode="auto">
              <a:xfrm>
                <a:off x="7517747" y="4968354"/>
                <a:ext cx="26988" cy="22225"/>
              </a:xfrm>
              <a:custGeom>
                <a:avLst/>
                <a:gdLst>
                  <a:gd name="T0" fmla="*/ 0 w 17"/>
                  <a:gd name="T1" fmla="*/ 0 h 14"/>
                  <a:gd name="T2" fmla="*/ 23813 w 17"/>
                  <a:gd name="T3" fmla="*/ 0 h 14"/>
                  <a:gd name="T4" fmla="*/ 12700 w 17"/>
                  <a:gd name="T5" fmla="*/ 0 h 14"/>
                  <a:gd name="T6" fmla="*/ 12700 w 17"/>
                  <a:gd name="T7" fmla="*/ 22225 h 14"/>
                  <a:gd name="T8" fmla="*/ 1588 w 17"/>
                  <a:gd name="T9" fmla="*/ 22225 h 14"/>
                  <a:gd name="T10" fmla="*/ 26988 w 17"/>
                  <a:gd name="T11" fmla="*/ 22225 h 14"/>
                  <a:gd name="T12" fmla="*/ 0 60000 65536"/>
                  <a:gd name="T13" fmla="*/ 0 60000 65536"/>
                  <a:gd name="T14" fmla="*/ 0 60000 65536"/>
                  <a:gd name="T15" fmla="*/ 0 60000 65536"/>
                  <a:gd name="T16" fmla="*/ 0 60000 65536"/>
                  <a:gd name="T17" fmla="*/ 0 60000 65536"/>
                  <a:gd name="T18" fmla="*/ 0 w 17"/>
                  <a:gd name="T19" fmla="*/ 0 h 14"/>
                  <a:gd name="T20" fmla="*/ 17 w 1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7" h="14">
                    <a:moveTo>
                      <a:pt x="0" y="0"/>
                    </a:moveTo>
                    <a:lnTo>
                      <a:pt x="15" y="0"/>
                    </a:lnTo>
                    <a:lnTo>
                      <a:pt x="8" y="0"/>
                    </a:lnTo>
                    <a:lnTo>
                      <a:pt x="8" y="14"/>
                    </a:lnTo>
                    <a:lnTo>
                      <a:pt x="1" y="14"/>
                    </a:lnTo>
                    <a:lnTo>
                      <a:pt x="17" y="14"/>
                    </a:lnTo>
                  </a:path>
                </a:pathLst>
              </a:custGeom>
              <a:noFill/>
              <a:ln w="2">
                <a:solidFill>
                  <a:srgbClr val="7F7F7F"/>
                </a:solidFill>
                <a:round/>
                <a:headEnd/>
                <a:tailEnd/>
              </a:ln>
            </p:spPr>
            <p:txBody>
              <a:bodyPr/>
              <a:lstStyle/>
              <a:p>
                <a:endParaRPr lang="en-US"/>
              </a:p>
            </p:txBody>
          </p:sp>
          <p:sp>
            <p:nvSpPr>
              <p:cNvPr id="836" name="Freeform 7931"/>
              <p:cNvSpPr>
                <a:spLocks/>
              </p:cNvSpPr>
              <p:nvPr/>
            </p:nvSpPr>
            <p:spPr bwMode="auto">
              <a:xfrm>
                <a:off x="7533622" y="4949304"/>
                <a:ext cx="28575" cy="19050"/>
              </a:xfrm>
              <a:custGeom>
                <a:avLst/>
                <a:gdLst>
                  <a:gd name="T0" fmla="*/ 0 w 18"/>
                  <a:gd name="T1" fmla="*/ 0 h 12"/>
                  <a:gd name="T2" fmla="*/ 25400 w 18"/>
                  <a:gd name="T3" fmla="*/ 0 h 12"/>
                  <a:gd name="T4" fmla="*/ 14288 w 18"/>
                  <a:gd name="T5" fmla="*/ 0 h 12"/>
                  <a:gd name="T6" fmla="*/ 14288 w 18"/>
                  <a:gd name="T7" fmla="*/ 19050 h 12"/>
                  <a:gd name="T8" fmla="*/ 3175 w 18"/>
                  <a:gd name="T9" fmla="*/ 19050 h 12"/>
                  <a:gd name="T10" fmla="*/ 28575 w 18"/>
                  <a:gd name="T11" fmla="*/ 19050 h 12"/>
                  <a:gd name="T12" fmla="*/ 0 60000 65536"/>
                  <a:gd name="T13" fmla="*/ 0 60000 65536"/>
                  <a:gd name="T14" fmla="*/ 0 60000 65536"/>
                  <a:gd name="T15" fmla="*/ 0 60000 65536"/>
                  <a:gd name="T16" fmla="*/ 0 60000 65536"/>
                  <a:gd name="T17" fmla="*/ 0 60000 65536"/>
                  <a:gd name="T18" fmla="*/ 0 w 18"/>
                  <a:gd name="T19" fmla="*/ 0 h 12"/>
                  <a:gd name="T20" fmla="*/ 18 w 1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8" h="12">
                    <a:moveTo>
                      <a:pt x="0" y="0"/>
                    </a:moveTo>
                    <a:lnTo>
                      <a:pt x="16" y="0"/>
                    </a:lnTo>
                    <a:lnTo>
                      <a:pt x="9" y="0"/>
                    </a:lnTo>
                    <a:lnTo>
                      <a:pt x="9" y="12"/>
                    </a:lnTo>
                    <a:lnTo>
                      <a:pt x="2" y="12"/>
                    </a:lnTo>
                    <a:lnTo>
                      <a:pt x="18" y="12"/>
                    </a:lnTo>
                  </a:path>
                </a:pathLst>
              </a:custGeom>
              <a:noFill/>
              <a:ln w="2">
                <a:solidFill>
                  <a:srgbClr val="7F7F7F"/>
                </a:solidFill>
                <a:round/>
                <a:headEnd/>
                <a:tailEnd/>
              </a:ln>
            </p:spPr>
            <p:txBody>
              <a:bodyPr/>
              <a:lstStyle/>
              <a:p>
                <a:endParaRPr lang="en-US"/>
              </a:p>
            </p:txBody>
          </p:sp>
          <p:sp>
            <p:nvSpPr>
              <p:cNvPr id="837" name="Freeform 7932"/>
              <p:cNvSpPr>
                <a:spLocks/>
              </p:cNvSpPr>
              <p:nvPr/>
            </p:nvSpPr>
            <p:spPr bwMode="auto">
              <a:xfrm>
                <a:off x="7551084" y="4939779"/>
                <a:ext cx="26988" cy="20638"/>
              </a:xfrm>
              <a:custGeom>
                <a:avLst/>
                <a:gdLst>
                  <a:gd name="T0" fmla="*/ 0 w 17"/>
                  <a:gd name="T1" fmla="*/ 0 h 13"/>
                  <a:gd name="T2" fmla="*/ 23813 w 17"/>
                  <a:gd name="T3" fmla="*/ 0 h 13"/>
                  <a:gd name="T4" fmla="*/ 12700 w 17"/>
                  <a:gd name="T5" fmla="*/ 0 h 13"/>
                  <a:gd name="T6" fmla="*/ 12700 w 17"/>
                  <a:gd name="T7" fmla="*/ 20638 h 13"/>
                  <a:gd name="T8" fmla="*/ 1588 w 17"/>
                  <a:gd name="T9" fmla="*/ 20638 h 13"/>
                  <a:gd name="T10" fmla="*/ 26988 w 17"/>
                  <a:gd name="T11" fmla="*/ 20638 h 13"/>
                  <a:gd name="T12" fmla="*/ 0 60000 65536"/>
                  <a:gd name="T13" fmla="*/ 0 60000 65536"/>
                  <a:gd name="T14" fmla="*/ 0 60000 65536"/>
                  <a:gd name="T15" fmla="*/ 0 60000 65536"/>
                  <a:gd name="T16" fmla="*/ 0 60000 65536"/>
                  <a:gd name="T17" fmla="*/ 0 60000 65536"/>
                  <a:gd name="T18" fmla="*/ 0 w 17"/>
                  <a:gd name="T19" fmla="*/ 0 h 13"/>
                  <a:gd name="T20" fmla="*/ 17 w 1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7" h="13">
                    <a:moveTo>
                      <a:pt x="0" y="0"/>
                    </a:moveTo>
                    <a:lnTo>
                      <a:pt x="15" y="0"/>
                    </a:lnTo>
                    <a:lnTo>
                      <a:pt x="8" y="0"/>
                    </a:lnTo>
                    <a:lnTo>
                      <a:pt x="8" y="13"/>
                    </a:lnTo>
                    <a:lnTo>
                      <a:pt x="1" y="13"/>
                    </a:lnTo>
                    <a:lnTo>
                      <a:pt x="17" y="13"/>
                    </a:lnTo>
                  </a:path>
                </a:pathLst>
              </a:custGeom>
              <a:noFill/>
              <a:ln w="2">
                <a:solidFill>
                  <a:srgbClr val="7F7F7F"/>
                </a:solidFill>
                <a:round/>
                <a:headEnd/>
                <a:tailEnd/>
              </a:ln>
            </p:spPr>
            <p:txBody>
              <a:bodyPr/>
              <a:lstStyle/>
              <a:p>
                <a:endParaRPr lang="en-US"/>
              </a:p>
            </p:txBody>
          </p:sp>
          <p:sp>
            <p:nvSpPr>
              <p:cNvPr id="838" name="Freeform 7933"/>
              <p:cNvSpPr>
                <a:spLocks/>
              </p:cNvSpPr>
              <p:nvPr/>
            </p:nvSpPr>
            <p:spPr bwMode="auto">
              <a:xfrm>
                <a:off x="7566959" y="4931841"/>
                <a:ext cx="28575" cy="19050"/>
              </a:xfrm>
              <a:custGeom>
                <a:avLst/>
                <a:gdLst>
                  <a:gd name="T0" fmla="*/ 0 w 18"/>
                  <a:gd name="T1" fmla="*/ 0 h 12"/>
                  <a:gd name="T2" fmla="*/ 25400 w 18"/>
                  <a:gd name="T3" fmla="*/ 0 h 12"/>
                  <a:gd name="T4" fmla="*/ 14288 w 18"/>
                  <a:gd name="T5" fmla="*/ 0 h 12"/>
                  <a:gd name="T6" fmla="*/ 14288 w 18"/>
                  <a:gd name="T7" fmla="*/ 19050 h 12"/>
                  <a:gd name="T8" fmla="*/ 3175 w 18"/>
                  <a:gd name="T9" fmla="*/ 19050 h 12"/>
                  <a:gd name="T10" fmla="*/ 28575 w 18"/>
                  <a:gd name="T11" fmla="*/ 19050 h 12"/>
                  <a:gd name="T12" fmla="*/ 0 60000 65536"/>
                  <a:gd name="T13" fmla="*/ 0 60000 65536"/>
                  <a:gd name="T14" fmla="*/ 0 60000 65536"/>
                  <a:gd name="T15" fmla="*/ 0 60000 65536"/>
                  <a:gd name="T16" fmla="*/ 0 60000 65536"/>
                  <a:gd name="T17" fmla="*/ 0 60000 65536"/>
                  <a:gd name="T18" fmla="*/ 0 w 18"/>
                  <a:gd name="T19" fmla="*/ 0 h 12"/>
                  <a:gd name="T20" fmla="*/ 18 w 1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8" h="12">
                    <a:moveTo>
                      <a:pt x="0" y="0"/>
                    </a:moveTo>
                    <a:lnTo>
                      <a:pt x="16" y="0"/>
                    </a:lnTo>
                    <a:lnTo>
                      <a:pt x="9" y="0"/>
                    </a:lnTo>
                    <a:lnTo>
                      <a:pt x="9" y="12"/>
                    </a:lnTo>
                    <a:lnTo>
                      <a:pt x="2" y="12"/>
                    </a:lnTo>
                    <a:lnTo>
                      <a:pt x="18" y="12"/>
                    </a:lnTo>
                  </a:path>
                </a:pathLst>
              </a:custGeom>
              <a:noFill/>
              <a:ln w="2">
                <a:solidFill>
                  <a:srgbClr val="7F7F7F"/>
                </a:solidFill>
                <a:round/>
                <a:headEnd/>
                <a:tailEnd/>
              </a:ln>
            </p:spPr>
            <p:txBody>
              <a:bodyPr/>
              <a:lstStyle/>
              <a:p>
                <a:endParaRPr lang="en-US"/>
              </a:p>
            </p:txBody>
          </p:sp>
          <p:sp>
            <p:nvSpPr>
              <p:cNvPr id="839" name="Freeform 7934"/>
              <p:cNvSpPr>
                <a:spLocks/>
              </p:cNvSpPr>
              <p:nvPr/>
            </p:nvSpPr>
            <p:spPr bwMode="auto">
              <a:xfrm>
                <a:off x="7581247" y="4927079"/>
                <a:ext cx="26988" cy="19050"/>
              </a:xfrm>
              <a:custGeom>
                <a:avLst/>
                <a:gdLst>
                  <a:gd name="T0" fmla="*/ 0 w 17"/>
                  <a:gd name="T1" fmla="*/ 0 h 12"/>
                  <a:gd name="T2" fmla="*/ 25400 w 17"/>
                  <a:gd name="T3" fmla="*/ 0 h 12"/>
                  <a:gd name="T4" fmla="*/ 14288 w 17"/>
                  <a:gd name="T5" fmla="*/ 0 h 12"/>
                  <a:gd name="T6" fmla="*/ 14288 w 17"/>
                  <a:gd name="T7" fmla="*/ 19050 h 12"/>
                  <a:gd name="T8" fmla="*/ 3175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6" y="0"/>
                    </a:lnTo>
                    <a:lnTo>
                      <a:pt x="9" y="0"/>
                    </a:lnTo>
                    <a:lnTo>
                      <a:pt x="9" y="12"/>
                    </a:lnTo>
                    <a:lnTo>
                      <a:pt x="2" y="12"/>
                    </a:lnTo>
                    <a:lnTo>
                      <a:pt x="17" y="12"/>
                    </a:lnTo>
                  </a:path>
                </a:pathLst>
              </a:custGeom>
              <a:noFill/>
              <a:ln w="2">
                <a:solidFill>
                  <a:srgbClr val="7F7F7F"/>
                </a:solidFill>
                <a:round/>
                <a:headEnd/>
                <a:tailEnd/>
              </a:ln>
            </p:spPr>
            <p:txBody>
              <a:bodyPr/>
              <a:lstStyle/>
              <a:p>
                <a:endParaRPr lang="en-US"/>
              </a:p>
            </p:txBody>
          </p:sp>
          <p:sp>
            <p:nvSpPr>
              <p:cNvPr id="840" name="Freeform 7935"/>
              <p:cNvSpPr>
                <a:spLocks/>
              </p:cNvSpPr>
              <p:nvPr/>
            </p:nvSpPr>
            <p:spPr bwMode="auto">
              <a:xfrm>
                <a:off x="7597122" y="4909616"/>
                <a:ext cx="28575" cy="19050"/>
              </a:xfrm>
              <a:custGeom>
                <a:avLst/>
                <a:gdLst>
                  <a:gd name="T0" fmla="*/ 0 w 18"/>
                  <a:gd name="T1" fmla="*/ 0 h 12"/>
                  <a:gd name="T2" fmla="*/ 25400 w 18"/>
                  <a:gd name="T3" fmla="*/ 0 h 12"/>
                  <a:gd name="T4" fmla="*/ 14288 w 18"/>
                  <a:gd name="T5" fmla="*/ 0 h 12"/>
                  <a:gd name="T6" fmla="*/ 14288 w 18"/>
                  <a:gd name="T7" fmla="*/ 19050 h 12"/>
                  <a:gd name="T8" fmla="*/ 3175 w 18"/>
                  <a:gd name="T9" fmla="*/ 19050 h 12"/>
                  <a:gd name="T10" fmla="*/ 28575 w 18"/>
                  <a:gd name="T11" fmla="*/ 19050 h 12"/>
                  <a:gd name="T12" fmla="*/ 0 60000 65536"/>
                  <a:gd name="T13" fmla="*/ 0 60000 65536"/>
                  <a:gd name="T14" fmla="*/ 0 60000 65536"/>
                  <a:gd name="T15" fmla="*/ 0 60000 65536"/>
                  <a:gd name="T16" fmla="*/ 0 60000 65536"/>
                  <a:gd name="T17" fmla="*/ 0 60000 65536"/>
                  <a:gd name="T18" fmla="*/ 0 w 18"/>
                  <a:gd name="T19" fmla="*/ 0 h 12"/>
                  <a:gd name="T20" fmla="*/ 18 w 1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8" h="12">
                    <a:moveTo>
                      <a:pt x="0" y="0"/>
                    </a:moveTo>
                    <a:lnTo>
                      <a:pt x="16" y="0"/>
                    </a:lnTo>
                    <a:lnTo>
                      <a:pt x="9" y="0"/>
                    </a:lnTo>
                    <a:lnTo>
                      <a:pt x="9" y="12"/>
                    </a:lnTo>
                    <a:lnTo>
                      <a:pt x="2" y="12"/>
                    </a:lnTo>
                    <a:lnTo>
                      <a:pt x="18" y="12"/>
                    </a:lnTo>
                  </a:path>
                </a:pathLst>
              </a:custGeom>
              <a:noFill/>
              <a:ln w="2">
                <a:solidFill>
                  <a:srgbClr val="7F7F7F"/>
                </a:solidFill>
                <a:round/>
                <a:headEnd/>
                <a:tailEnd/>
              </a:ln>
            </p:spPr>
            <p:txBody>
              <a:bodyPr/>
              <a:lstStyle/>
              <a:p>
                <a:endParaRPr lang="en-US"/>
              </a:p>
            </p:txBody>
          </p:sp>
          <p:sp>
            <p:nvSpPr>
              <p:cNvPr id="841" name="Freeform 7936"/>
              <p:cNvSpPr>
                <a:spLocks/>
              </p:cNvSpPr>
              <p:nvPr/>
            </p:nvSpPr>
            <p:spPr bwMode="auto">
              <a:xfrm>
                <a:off x="7614584" y="4904854"/>
                <a:ext cx="26988" cy="19050"/>
              </a:xfrm>
              <a:custGeom>
                <a:avLst/>
                <a:gdLst>
                  <a:gd name="T0" fmla="*/ 0 w 17"/>
                  <a:gd name="T1" fmla="*/ 0 h 12"/>
                  <a:gd name="T2" fmla="*/ 25400 w 17"/>
                  <a:gd name="T3" fmla="*/ 0 h 12"/>
                  <a:gd name="T4" fmla="*/ 14288 w 17"/>
                  <a:gd name="T5" fmla="*/ 0 h 12"/>
                  <a:gd name="T6" fmla="*/ 14288 w 17"/>
                  <a:gd name="T7" fmla="*/ 19050 h 12"/>
                  <a:gd name="T8" fmla="*/ 3175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6" y="0"/>
                    </a:lnTo>
                    <a:lnTo>
                      <a:pt x="9" y="0"/>
                    </a:lnTo>
                    <a:lnTo>
                      <a:pt x="9" y="12"/>
                    </a:lnTo>
                    <a:lnTo>
                      <a:pt x="2" y="12"/>
                    </a:lnTo>
                    <a:lnTo>
                      <a:pt x="17" y="12"/>
                    </a:lnTo>
                  </a:path>
                </a:pathLst>
              </a:custGeom>
              <a:noFill/>
              <a:ln w="2">
                <a:solidFill>
                  <a:srgbClr val="7F7F7F"/>
                </a:solidFill>
                <a:round/>
                <a:headEnd/>
                <a:tailEnd/>
              </a:ln>
            </p:spPr>
            <p:txBody>
              <a:bodyPr/>
              <a:lstStyle/>
              <a:p>
                <a:endParaRPr lang="en-US"/>
              </a:p>
            </p:txBody>
          </p:sp>
          <p:sp>
            <p:nvSpPr>
              <p:cNvPr id="842" name="Freeform 7937"/>
              <p:cNvSpPr>
                <a:spLocks/>
              </p:cNvSpPr>
              <p:nvPr/>
            </p:nvSpPr>
            <p:spPr bwMode="auto">
              <a:xfrm>
                <a:off x="7630459" y="4890566"/>
                <a:ext cx="28575" cy="19050"/>
              </a:xfrm>
              <a:custGeom>
                <a:avLst/>
                <a:gdLst>
                  <a:gd name="T0" fmla="*/ 0 w 18"/>
                  <a:gd name="T1" fmla="*/ 0 h 12"/>
                  <a:gd name="T2" fmla="*/ 25400 w 18"/>
                  <a:gd name="T3" fmla="*/ 0 h 12"/>
                  <a:gd name="T4" fmla="*/ 14288 w 18"/>
                  <a:gd name="T5" fmla="*/ 0 h 12"/>
                  <a:gd name="T6" fmla="*/ 14288 w 18"/>
                  <a:gd name="T7" fmla="*/ 19050 h 12"/>
                  <a:gd name="T8" fmla="*/ 3175 w 18"/>
                  <a:gd name="T9" fmla="*/ 19050 h 12"/>
                  <a:gd name="T10" fmla="*/ 28575 w 18"/>
                  <a:gd name="T11" fmla="*/ 19050 h 12"/>
                  <a:gd name="T12" fmla="*/ 0 60000 65536"/>
                  <a:gd name="T13" fmla="*/ 0 60000 65536"/>
                  <a:gd name="T14" fmla="*/ 0 60000 65536"/>
                  <a:gd name="T15" fmla="*/ 0 60000 65536"/>
                  <a:gd name="T16" fmla="*/ 0 60000 65536"/>
                  <a:gd name="T17" fmla="*/ 0 60000 65536"/>
                  <a:gd name="T18" fmla="*/ 0 w 18"/>
                  <a:gd name="T19" fmla="*/ 0 h 12"/>
                  <a:gd name="T20" fmla="*/ 18 w 1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8" h="12">
                    <a:moveTo>
                      <a:pt x="0" y="0"/>
                    </a:moveTo>
                    <a:lnTo>
                      <a:pt x="16" y="0"/>
                    </a:lnTo>
                    <a:lnTo>
                      <a:pt x="9" y="0"/>
                    </a:lnTo>
                    <a:lnTo>
                      <a:pt x="9" y="12"/>
                    </a:lnTo>
                    <a:lnTo>
                      <a:pt x="2" y="12"/>
                    </a:lnTo>
                    <a:lnTo>
                      <a:pt x="18" y="12"/>
                    </a:lnTo>
                  </a:path>
                </a:pathLst>
              </a:custGeom>
              <a:noFill/>
              <a:ln w="2">
                <a:solidFill>
                  <a:srgbClr val="7F7F7F"/>
                </a:solidFill>
                <a:round/>
                <a:headEnd/>
                <a:tailEnd/>
              </a:ln>
            </p:spPr>
            <p:txBody>
              <a:bodyPr/>
              <a:lstStyle/>
              <a:p>
                <a:endParaRPr lang="en-US"/>
              </a:p>
            </p:txBody>
          </p:sp>
          <p:sp>
            <p:nvSpPr>
              <p:cNvPr id="843" name="Freeform 7938"/>
              <p:cNvSpPr>
                <a:spLocks/>
              </p:cNvSpPr>
              <p:nvPr/>
            </p:nvSpPr>
            <p:spPr bwMode="auto">
              <a:xfrm>
                <a:off x="7647922" y="4879454"/>
                <a:ext cx="26988" cy="19050"/>
              </a:xfrm>
              <a:custGeom>
                <a:avLst/>
                <a:gdLst>
                  <a:gd name="T0" fmla="*/ 0 w 17"/>
                  <a:gd name="T1" fmla="*/ 0 h 12"/>
                  <a:gd name="T2" fmla="*/ 25400 w 17"/>
                  <a:gd name="T3" fmla="*/ 0 h 12"/>
                  <a:gd name="T4" fmla="*/ 14288 w 17"/>
                  <a:gd name="T5" fmla="*/ 0 h 12"/>
                  <a:gd name="T6" fmla="*/ 14288 w 17"/>
                  <a:gd name="T7" fmla="*/ 19050 h 12"/>
                  <a:gd name="T8" fmla="*/ 3175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6" y="0"/>
                    </a:lnTo>
                    <a:lnTo>
                      <a:pt x="9" y="0"/>
                    </a:lnTo>
                    <a:lnTo>
                      <a:pt x="9" y="12"/>
                    </a:lnTo>
                    <a:lnTo>
                      <a:pt x="2" y="12"/>
                    </a:lnTo>
                    <a:lnTo>
                      <a:pt x="17" y="12"/>
                    </a:lnTo>
                  </a:path>
                </a:pathLst>
              </a:custGeom>
              <a:noFill/>
              <a:ln w="2">
                <a:solidFill>
                  <a:srgbClr val="7F7F7F"/>
                </a:solidFill>
                <a:round/>
                <a:headEnd/>
                <a:tailEnd/>
              </a:ln>
            </p:spPr>
            <p:txBody>
              <a:bodyPr/>
              <a:lstStyle/>
              <a:p>
                <a:endParaRPr lang="en-US"/>
              </a:p>
            </p:txBody>
          </p:sp>
          <p:sp>
            <p:nvSpPr>
              <p:cNvPr id="844" name="Freeform 7939"/>
              <p:cNvSpPr>
                <a:spLocks/>
              </p:cNvSpPr>
              <p:nvPr/>
            </p:nvSpPr>
            <p:spPr bwMode="auto">
              <a:xfrm>
                <a:off x="7662209" y="4873104"/>
                <a:ext cx="26988" cy="20638"/>
              </a:xfrm>
              <a:custGeom>
                <a:avLst/>
                <a:gdLst>
                  <a:gd name="T0" fmla="*/ 0 w 17"/>
                  <a:gd name="T1" fmla="*/ 0 h 13"/>
                  <a:gd name="T2" fmla="*/ 23813 w 17"/>
                  <a:gd name="T3" fmla="*/ 0 h 13"/>
                  <a:gd name="T4" fmla="*/ 12700 w 17"/>
                  <a:gd name="T5" fmla="*/ 0 h 13"/>
                  <a:gd name="T6" fmla="*/ 12700 w 17"/>
                  <a:gd name="T7" fmla="*/ 20638 h 13"/>
                  <a:gd name="T8" fmla="*/ 1588 w 17"/>
                  <a:gd name="T9" fmla="*/ 20638 h 13"/>
                  <a:gd name="T10" fmla="*/ 26988 w 17"/>
                  <a:gd name="T11" fmla="*/ 20638 h 13"/>
                  <a:gd name="T12" fmla="*/ 0 60000 65536"/>
                  <a:gd name="T13" fmla="*/ 0 60000 65536"/>
                  <a:gd name="T14" fmla="*/ 0 60000 65536"/>
                  <a:gd name="T15" fmla="*/ 0 60000 65536"/>
                  <a:gd name="T16" fmla="*/ 0 60000 65536"/>
                  <a:gd name="T17" fmla="*/ 0 60000 65536"/>
                  <a:gd name="T18" fmla="*/ 0 w 17"/>
                  <a:gd name="T19" fmla="*/ 0 h 13"/>
                  <a:gd name="T20" fmla="*/ 17 w 1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7" h="13">
                    <a:moveTo>
                      <a:pt x="0" y="0"/>
                    </a:moveTo>
                    <a:lnTo>
                      <a:pt x="15" y="0"/>
                    </a:lnTo>
                    <a:lnTo>
                      <a:pt x="8" y="0"/>
                    </a:lnTo>
                    <a:lnTo>
                      <a:pt x="8" y="13"/>
                    </a:lnTo>
                    <a:lnTo>
                      <a:pt x="1" y="13"/>
                    </a:lnTo>
                    <a:lnTo>
                      <a:pt x="17" y="13"/>
                    </a:lnTo>
                  </a:path>
                </a:pathLst>
              </a:custGeom>
              <a:noFill/>
              <a:ln w="2">
                <a:solidFill>
                  <a:srgbClr val="7F7F7F"/>
                </a:solidFill>
                <a:round/>
                <a:headEnd/>
                <a:tailEnd/>
              </a:ln>
            </p:spPr>
            <p:txBody>
              <a:bodyPr/>
              <a:lstStyle/>
              <a:p>
                <a:endParaRPr lang="en-US"/>
              </a:p>
            </p:txBody>
          </p:sp>
          <p:sp>
            <p:nvSpPr>
              <p:cNvPr id="845" name="Freeform 7940"/>
              <p:cNvSpPr>
                <a:spLocks/>
              </p:cNvSpPr>
              <p:nvPr/>
            </p:nvSpPr>
            <p:spPr bwMode="auto">
              <a:xfrm>
                <a:off x="7678084" y="4860404"/>
                <a:ext cx="26988" cy="19050"/>
              </a:xfrm>
              <a:custGeom>
                <a:avLst/>
                <a:gdLst>
                  <a:gd name="T0" fmla="*/ 0 w 17"/>
                  <a:gd name="T1" fmla="*/ 0 h 12"/>
                  <a:gd name="T2" fmla="*/ 25400 w 17"/>
                  <a:gd name="T3" fmla="*/ 0 h 12"/>
                  <a:gd name="T4" fmla="*/ 14288 w 17"/>
                  <a:gd name="T5" fmla="*/ 0 h 12"/>
                  <a:gd name="T6" fmla="*/ 14288 w 17"/>
                  <a:gd name="T7" fmla="*/ 19050 h 12"/>
                  <a:gd name="T8" fmla="*/ 3175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6" y="0"/>
                    </a:lnTo>
                    <a:lnTo>
                      <a:pt x="9" y="0"/>
                    </a:lnTo>
                    <a:lnTo>
                      <a:pt x="9" y="12"/>
                    </a:lnTo>
                    <a:lnTo>
                      <a:pt x="2" y="12"/>
                    </a:lnTo>
                    <a:lnTo>
                      <a:pt x="17" y="12"/>
                    </a:lnTo>
                  </a:path>
                </a:pathLst>
              </a:custGeom>
              <a:noFill/>
              <a:ln w="2">
                <a:solidFill>
                  <a:srgbClr val="7F7F7F"/>
                </a:solidFill>
                <a:round/>
                <a:headEnd/>
                <a:tailEnd/>
              </a:ln>
            </p:spPr>
            <p:txBody>
              <a:bodyPr/>
              <a:lstStyle/>
              <a:p>
                <a:endParaRPr lang="en-US"/>
              </a:p>
            </p:txBody>
          </p:sp>
          <p:sp>
            <p:nvSpPr>
              <p:cNvPr id="846" name="Freeform 7941"/>
              <p:cNvSpPr>
                <a:spLocks/>
              </p:cNvSpPr>
              <p:nvPr/>
            </p:nvSpPr>
            <p:spPr bwMode="auto">
              <a:xfrm>
                <a:off x="7693959" y="4850879"/>
                <a:ext cx="28575" cy="20638"/>
              </a:xfrm>
              <a:custGeom>
                <a:avLst/>
                <a:gdLst>
                  <a:gd name="T0" fmla="*/ 0 w 18"/>
                  <a:gd name="T1" fmla="*/ 0 h 13"/>
                  <a:gd name="T2" fmla="*/ 25400 w 18"/>
                  <a:gd name="T3" fmla="*/ 0 h 13"/>
                  <a:gd name="T4" fmla="*/ 14288 w 18"/>
                  <a:gd name="T5" fmla="*/ 0 h 13"/>
                  <a:gd name="T6" fmla="*/ 14288 w 18"/>
                  <a:gd name="T7" fmla="*/ 20638 h 13"/>
                  <a:gd name="T8" fmla="*/ 3175 w 18"/>
                  <a:gd name="T9" fmla="*/ 20638 h 13"/>
                  <a:gd name="T10" fmla="*/ 28575 w 18"/>
                  <a:gd name="T11" fmla="*/ 20638 h 13"/>
                  <a:gd name="T12" fmla="*/ 0 60000 65536"/>
                  <a:gd name="T13" fmla="*/ 0 60000 65536"/>
                  <a:gd name="T14" fmla="*/ 0 60000 65536"/>
                  <a:gd name="T15" fmla="*/ 0 60000 65536"/>
                  <a:gd name="T16" fmla="*/ 0 60000 65536"/>
                  <a:gd name="T17" fmla="*/ 0 60000 65536"/>
                  <a:gd name="T18" fmla="*/ 0 w 18"/>
                  <a:gd name="T19" fmla="*/ 0 h 13"/>
                  <a:gd name="T20" fmla="*/ 18 w 18"/>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8" h="13">
                    <a:moveTo>
                      <a:pt x="0" y="0"/>
                    </a:moveTo>
                    <a:lnTo>
                      <a:pt x="16" y="0"/>
                    </a:lnTo>
                    <a:lnTo>
                      <a:pt x="9" y="0"/>
                    </a:lnTo>
                    <a:lnTo>
                      <a:pt x="9" y="13"/>
                    </a:lnTo>
                    <a:lnTo>
                      <a:pt x="2" y="13"/>
                    </a:lnTo>
                    <a:lnTo>
                      <a:pt x="18" y="13"/>
                    </a:lnTo>
                  </a:path>
                </a:pathLst>
              </a:custGeom>
              <a:noFill/>
              <a:ln w="2">
                <a:solidFill>
                  <a:srgbClr val="7F7F7F"/>
                </a:solidFill>
                <a:round/>
                <a:headEnd/>
                <a:tailEnd/>
              </a:ln>
            </p:spPr>
            <p:txBody>
              <a:bodyPr/>
              <a:lstStyle/>
              <a:p>
                <a:endParaRPr lang="en-US"/>
              </a:p>
            </p:txBody>
          </p:sp>
          <p:sp>
            <p:nvSpPr>
              <p:cNvPr id="847" name="Freeform 7942"/>
              <p:cNvSpPr>
                <a:spLocks/>
              </p:cNvSpPr>
              <p:nvPr/>
            </p:nvSpPr>
            <p:spPr bwMode="auto">
              <a:xfrm>
                <a:off x="7711422" y="4838179"/>
                <a:ext cx="26988" cy="19050"/>
              </a:xfrm>
              <a:custGeom>
                <a:avLst/>
                <a:gdLst>
                  <a:gd name="T0" fmla="*/ 0 w 17"/>
                  <a:gd name="T1" fmla="*/ 0 h 12"/>
                  <a:gd name="T2" fmla="*/ 25400 w 17"/>
                  <a:gd name="T3" fmla="*/ 0 h 12"/>
                  <a:gd name="T4" fmla="*/ 14288 w 17"/>
                  <a:gd name="T5" fmla="*/ 0 h 12"/>
                  <a:gd name="T6" fmla="*/ 14288 w 17"/>
                  <a:gd name="T7" fmla="*/ 19050 h 12"/>
                  <a:gd name="T8" fmla="*/ 3175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6" y="0"/>
                    </a:lnTo>
                    <a:lnTo>
                      <a:pt x="9" y="0"/>
                    </a:lnTo>
                    <a:lnTo>
                      <a:pt x="9" y="12"/>
                    </a:lnTo>
                    <a:lnTo>
                      <a:pt x="2" y="12"/>
                    </a:lnTo>
                    <a:lnTo>
                      <a:pt x="17" y="12"/>
                    </a:lnTo>
                  </a:path>
                </a:pathLst>
              </a:custGeom>
              <a:noFill/>
              <a:ln w="2">
                <a:solidFill>
                  <a:srgbClr val="7F7F7F"/>
                </a:solidFill>
                <a:round/>
                <a:headEnd/>
                <a:tailEnd/>
              </a:ln>
            </p:spPr>
            <p:txBody>
              <a:bodyPr/>
              <a:lstStyle/>
              <a:p>
                <a:endParaRPr lang="en-US"/>
              </a:p>
            </p:txBody>
          </p:sp>
          <p:sp>
            <p:nvSpPr>
              <p:cNvPr id="848" name="Freeform 7943"/>
              <p:cNvSpPr>
                <a:spLocks/>
              </p:cNvSpPr>
              <p:nvPr/>
            </p:nvSpPr>
            <p:spPr bwMode="auto">
              <a:xfrm>
                <a:off x="7725709" y="4828654"/>
                <a:ext cx="26988" cy="20638"/>
              </a:xfrm>
              <a:custGeom>
                <a:avLst/>
                <a:gdLst>
                  <a:gd name="T0" fmla="*/ 0 w 17"/>
                  <a:gd name="T1" fmla="*/ 0 h 13"/>
                  <a:gd name="T2" fmla="*/ 23813 w 17"/>
                  <a:gd name="T3" fmla="*/ 0 h 13"/>
                  <a:gd name="T4" fmla="*/ 12700 w 17"/>
                  <a:gd name="T5" fmla="*/ 0 h 13"/>
                  <a:gd name="T6" fmla="*/ 12700 w 17"/>
                  <a:gd name="T7" fmla="*/ 20638 h 13"/>
                  <a:gd name="T8" fmla="*/ 1588 w 17"/>
                  <a:gd name="T9" fmla="*/ 20638 h 13"/>
                  <a:gd name="T10" fmla="*/ 26988 w 17"/>
                  <a:gd name="T11" fmla="*/ 20638 h 13"/>
                  <a:gd name="T12" fmla="*/ 0 60000 65536"/>
                  <a:gd name="T13" fmla="*/ 0 60000 65536"/>
                  <a:gd name="T14" fmla="*/ 0 60000 65536"/>
                  <a:gd name="T15" fmla="*/ 0 60000 65536"/>
                  <a:gd name="T16" fmla="*/ 0 60000 65536"/>
                  <a:gd name="T17" fmla="*/ 0 60000 65536"/>
                  <a:gd name="T18" fmla="*/ 0 w 17"/>
                  <a:gd name="T19" fmla="*/ 0 h 13"/>
                  <a:gd name="T20" fmla="*/ 17 w 1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7" h="13">
                    <a:moveTo>
                      <a:pt x="0" y="0"/>
                    </a:moveTo>
                    <a:lnTo>
                      <a:pt x="15" y="0"/>
                    </a:lnTo>
                    <a:lnTo>
                      <a:pt x="8" y="0"/>
                    </a:lnTo>
                    <a:lnTo>
                      <a:pt x="8" y="13"/>
                    </a:lnTo>
                    <a:lnTo>
                      <a:pt x="1" y="13"/>
                    </a:lnTo>
                    <a:lnTo>
                      <a:pt x="17" y="13"/>
                    </a:lnTo>
                  </a:path>
                </a:pathLst>
              </a:custGeom>
              <a:noFill/>
              <a:ln w="2">
                <a:solidFill>
                  <a:srgbClr val="7F7F7F"/>
                </a:solidFill>
                <a:round/>
                <a:headEnd/>
                <a:tailEnd/>
              </a:ln>
            </p:spPr>
            <p:txBody>
              <a:bodyPr/>
              <a:lstStyle/>
              <a:p>
                <a:endParaRPr lang="en-US"/>
              </a:p>
            </p:txBody>
          </p:sp>
          <p:sp>
            <p:nvSpPr>
              <p:cNvPr id="849" name="Freeform 7944"/>
              <p:cNvSpPr>
                <a:spLocks/>
              </p:cNvSpPr>
              <p:nvPr/>
            </p:nvSpPr>
            <p:spPr bwMode="auto">
              <a:xfrm>
                <a:off x="7741584" y="4820716"/>
                <a:ext cx="28575" cy="19050"/>
              </a:xfrm>
              <a:custGeom>
                <a:avLst/>
                <a:gdLst>
                  <a:gd name="T0" fmla="*/ 0 w 18"/>
                  <a:gd name="T1" fmla="*/ 0 h 12"/>
                  <a:gd name="T2" fmla="*/ 25400 w 18"/>
                  <a:gd name="T3" fmla="*/ 0 h 12"/>
                  <a:gd name="T4" fmla="*/ 14288 w 18"/>
                  <a:gd name="T5" fmla="*/ 0 h 12"/>
                  <a:gd name="T6" fmla="*/ 14288 w 18"/>
                  <a:gd name="T7" fmla="*/ 19050 h 12"/>
                  <a:gd name="T8" fmla="*/ 3175 w 18"/>
                  <a:gd name="T9" fmla="*/ 19050 h 12"/>
                  <a:gd name="T10" fmla="*/ 28575 w 18"/>
                  <a:gd name="T11" fmla="*/ 19050 h 12"/>
                  <a:gd name="T12" fmla="*/ 0 60000 65536"/>
                  <a:gd name="T13" fmla="*/ 0 60000 65536"/>
                  <a:gd name="T14" fmla="*/ 0 60000 65536"/>
                  <a:gd name="T15" fmla="*/ 0 60000 65536"/>
                  <a:gd name="T16" fmla="*/ 0 60000 65536"/>
                  <a:gd name="T17" fmla="*/ 0 60000 65536"/>
                  <a:gd name="T18" fmla="*/ 0 w 18"/>
                  <a:gd name="T19" fmla="*/ 0 h 12"/>
                  <a:gd name="T20" fmla="*/ 18 w 1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8" h="12">
                    <a:moveTo>
                      <a:pt x="0" y="0"/>
                    </a:moveTo>
                    <a:lnTo>
                      <a:pt x="16" y="0"/>
                    </a:lnTo>
                    <a:lnTo>
                      <a:pt x="9" y="0"/>
                    </a:lnTo>
                    <a:lnTo>
                      <a:pt x="9" y="12"/>
                    </a:lnTo>
                    <a:lnTo>
                      <a:pt x="2" y="12"/>
                    </a:lnTo>
                    <a:lnTo>
                      <a:pt x="18" y="12"/>
                    </a:lnTo>
                  </a:path>
                </a:pathLst>
              </a:custGeom>
              <a:noFill/>
              <a:ln w="2">
                <a:solidFill>
                  <a:srgbClr val="7F7F7F"/>
                </a:solidFill>
                <a:round/>
                <a:headEnd/>
                <a:tailEnd/>
              </a:ln>
            </p:spPr>
            <p:txBody>
              <a:bodyPr/>
              <a:lstStyle/>
              <a:p>
                <a:endParaRPr lang="en-US"/>
              </a:p>
            </p:txBody>
          </p:sp>
          <p:sp>
            <p:nvSpPr>
              <p:cNvPr id="850" name="Freeform 7945"/>
              <p:cNvSpPr>
                <a:spLocks/>
              </p:cNvSpPr>
              <p:nvPr/>
            </p:nvSpPr>
            <p:spPr bwMode="auto">
              <a:xfrm>
                <a:off x="7759047" y="4809604"/>
                <a:ext cx="26988" cy="19050"/>
              </a:xfrm>
              <a:custGeom>
                <a:avLst/>
                <a:gdLst>
                  <a:gd name="T0" fmla="*/ 0 w 17"/>
                  <a:gd name="T1" fmla="*/ 0 h 12"/>
                  <a:gd name="T2" fmla="*/ 23813 w 17"/>
                  <a:gd name="T3" fmla="*/ 0 h 12"/>
                  <a:gd name="T4" fmla="*/ 12700 w 17"/>
                  <a:gd name="T5" fmla="*/ 0 h 12"/>
                  <a:gd name="T6" fmla="*/ 12700 w 17"/>
                  <a:gd name="T7" fmla="*/ 19050 h 12"/>
                  <a:gd name="T8" fmla="*/ 1588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5" y="0"/>
                    </a:lnTo>
                    <a:lnTo>
                      <a:pt x="8" y="0"/>
                    </a:lnTo>
                    <a:lnTo>
                      <a:pt x="8" y="12"/>
                    </a:lnTo>
                    <a:lnTo>
                      <a:pt x="1" y="12"/>
                    </a:lnTo>
                    <a:lnTo>
                      <a:pt x="17" y="12"/>
                    </a:lnTo>
                  </a:path>
                </a:pathLst>
              </a:custGeom>
              <a:noFill/>
              <a:ln w="2">
                <a:solidFill>
                  <a:srgbClr val="7F7F7F"/>
                </a:solidFill>
                <a:round/>
                <a:headEnd/>
                <a:tailEnd/>
              </a:ln>
            </p:spPr>
            <p:txBody>
              <a:bodyPr/>
              <a:lstStyle/>
              <a:p>
                <a:endParaRPr lang="en-US"/>
              </a:p>
            </p:txBody>
          </p:sp>
          <p:sp>
            <p:nvSpPr>
              <p:cNvPr id="851" name="Freeform 7946"/>
              <p:cNvSpPr>
                <a:spLocks/>
              </p:cNvSpPr>
              <p:nvPr/>
            </p:nvSpPr>
            <p:spPr bwMode="auto">
              <a:xfrm>
                <a:off x="7774922" y="4795316"/>
                <a:ext cx="28575" cy="20638"/>
              </a:xfrm>
              <a:custGeom>
                <a:avLst/>
                <a:gdLst>
                  <a:gd name="T0" fmla="*/ 0 w 18"/>
                  <a:gd name="T1" fmla="*/ 0 h 13"/>
                  <a:gd name="T2" fmla="*/ 25400 w 18"/>
                  <a:gd name="T3" fmla="*/ 0 h 13"/>
                  <a:gd name="T4" fmla="*/ 14288 w 18"/>
                  <a:gd name="T5" fmla="*/ 0 h 13"/>
                  <a:gd name="T6" fmla="*/ 14288 w 18"/>
                  <a:gd name="T7" fmla="*/ 20638 h 13"/>
                  <a:gd name="T8" fmla="*/ 3175 w 18"/>
                  <a:gd name="T9" fmla="*/ 20638 h 13"/>
                  <a:gd name="T10" fmla="*/ 28575 w 18"/>
                  <a:gd name="T11" fmla="*/ 20638 h 13"/>
                  <a:gd name="T12" fmla="*/ 0 60000 65536"/>
                  <a:gd name="T13" fmla="*/ 0 60000 65536"/>
                  <a:gd name="T14" fmla="*/ 0 60000 65536"/>
                  <a:gd name="T15" fmla="*/ 0 60000 65536"/>
                  <a:gd name="T16" fmla="*/ 0 60000 65536"/>
                  <a:gd name="T17" fmla="*/ 0 60000 65536"/>
                  <a:gd name="T18" fmla="*/ 0 w 18"/>
                  <a:gd name="T19" fmla="*/ 0 h 13"/>
                  <a:gd name="T20" fmla="*/ 18 w 18"/>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8" h="13">
                    <a:moveTo>
                      <a:pt x="0" y="0"/>
                    </a:moveTo>
                    <a:lnTo>
                      <a:pt x="16" y="0"/>
                    </a:lnTo>
                    <a:lnTo>
                      <a:pt x="9" y="0"/>
                    </a:lnTo>
                    <a:lnTo>
                      <a:pt x="9" y="13"/>
                    </a:lnTo>
                    <a:lnTo>
                      <a:pt x="2" y="13"/>
                    </a:lnTo>
                    <a:lnTo>
                      <a:pt x="18" y="13"/>
                    </a:lnTo>
                  </a:path>
                </a:pathLst>
              </a:custGeom>
              <a:noFill/>
              <a:ln w="2">
                <a:solidFill>
                  <a:srgbClr val="7F7F7F"/>
                </a:solidFill>
                <a:round/>
                <a:headEnd/>
                <a:tailEnd/>
              </a:ln>
            </p:spPr>
            <p:txBody>
              <a:bodyPr/>
              <a:lstStyle/>
              <a:p>
                <a:endParaRPr lang="en-US"/>
              </a:p>
            </p:txBody>
          </p:sp>
          <p:sp>
            <p:nvSpPr>
              <p:cNvPr id="852" name="Freeform 7947"/>
              <p:cNvSpPr>
                <a:spLocks/>
              </p:cNvSpPr>
              <p:nvPr/>
            </p:nvSpPr>
            <p:spPr bwMode="auto">
              <a:xfrm>
                <a:off x="7789209" y="4787379"/>
                <a:ext cx="26988" cy="19050"/>
              </a:xfrm>
              <a:custGeom>
                <a:avLst/>
                <a:gdLst>
                  <a:gd name="T0" fmla="*/ 0 w 17"/>
                  <a:gd name="T1" fmla="*/ 0 h 12"/>
                  <a:gd name="T2" fmla="*/ 25400 w 17"/>
                  <a:gd name="T3" fmla="*/ 0 h 12"/>
                  <a:gd name="T4" fmla="*/ 14288 w 17"/>
                  <a:gd name="T5" fmla="*/ 0 h 12"/>
                  <a:gd name="T6" fmla="*/ 14288 w 17"/>
                  <a:gd name="T7" fmla="*/ 19050 h 12"/>
                  <a:gd name="T8" fmla="*/ 3175 w 17"/>
                  <a:gd name="T9" fmla="*/ 19050 h 12"/>
                  <a:gd name="T10" fmla="*/ 26988 w 17"/>
                  <a:gd name="T11" fmla="*/ 19050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0"/>
                    </a:moveTo>
                    <a:lnTo>
                      <a:pt x="16" y="0"/>
                    </a:lnTo>
                    <a:lnTo>
                      <a:pt x="9" y="0"/>
                    </a:lnTo>
                    <a:lnTo>
                      <a:pt x="9" y="12"/>
                    </a:lnTo>
                    <a:lnTo>
                      <a:pt x="2" y="12"/>
                    </a:lnTo>
                    <a:lnTo>
                      <a:pt x="17" y="12"/>
                    </a:lnTo>
                  </a:path>
                </a:pathLst>
              </a:custGeom>
              <a:noFill/>
              <a:ln w="2">
                <a:solidFill>
                  <a:srgbClr val="7F7F7F"/>
                </a:solidFill>
                <a:round/>
                <a:headEnd/>
                <a:tailEnd/>
              </a:ln>
            </p:spPr>
            <p:txBody>
              <a:bodyPr/>
              <a:lstStyle/>
              <a:p>
                <a:endParaRPr lang="en-US"/>
              </a:p>
            </p:txBody>
          </p:sp>
          <p:sp>
            <p:nvSpPr>
              <p:cNvPr id="853" name="Freeform 7948"/>
              <p:cNvSpPr>
                <a:spLocks noEditPoints="1"/>
              </p:cNvSpPr>
              <p:nvPr/>
            </p:nvSpPr>
            <p:spPr bwMode="auto">
              <a:xfrm>
                <a:off x="5427009" y="3968229"/>
                <a:ext cx="2103438" cy="1557338"/>
              </a:xfrm>
              <a:custGeom>
                <a:avLst/>
                <a:gdLst>
                  <a:gd name="T0" fmla="*/ 39688 w 1325"/>
                  <a:gd name="T1" fmla="*/ 25400 h 981"/>
                  <a:gd name="T2" fmla="*/ 80963 w 1325"/>
                  <a:gd name="T3" fmla="*/ 39688 h 981"/>
                  <a:gd name="T4" fmla="*/ 80963 w 1325"/>
                  <a:gd name="T5" fmla="*/ 39688 h 981"/>
                  <a:gd name="T6" fmla="*/ 166688 w 1325"/>
                  <a:gd name="T7" fmla="*/ 103188 h 981"/>
                  <a:gd name="T8" fmla="*/ 169863 w 1325"/>
                  <a:gd name="T9" fmla="*/ 100013 h 981"/>
                  <a:gd name="T10" fmla="*/ 222250 w 1325"/>
                  <a:gd name="T11" fmla="*/ 147638 h 981"/>
                  <a:gd name="T12" fmla="*/ 222250 w 1325"/>
                  <a:gd name="T13" fmla="*/ 147638 h 981"/>
                  <a:gd name="T14" fmla="*/ 307975 w 1325"/>
                  <a:gd name="T15" fmla="*/ 250825 h 981"/>
                  <a:gd name="T16" fmla="*/ 341313 w 1325"/>
                  <a:gd name="T17" fmla="*/ 280988 h 981"/>
                  <a:gd name="T18" fmla="*/ 368300 w 1325"/>
                  <a:gd name="T19" fmla="*/ 314325 h 981"/>
                  <a:gd name="T20" fmla="*/ 390525 w 1325"/>
                  <a:gd name="T21" fmla="*/ 355600 h 981"/>
                  <a:gd name="T22" fmla="*/ 449263 w 1325"/>
                  <a:gd name="T23" fmla="*/ 425450 h 981"/>
                  <a:gd name="T24" fmla="*/ 449263 w 1325"/>
                  <a:gd name="T25" fmla="*/ 425450 h 981"/>
                  <a:gd name="T26" fmla="*/ 523875 w 1325"/>
                  <a:gd name="T27" fmla="*/ 533400 h 981"/>
                  <a:gd name="T28" fmla="*/ 563563 w 1325"/>
                  <a:gd name="T29" fmla="*/ 611188 h 981"/>
                  <a:gd name="T30" fmla="*/ 587375 w 1325"/>
                  <a:gd name="T31" fmla="*/ 647700 h 981"/>
                  <a:gd name="T32" fmla="*/ 646113 w 1325"/>
                  <a:gd name="T33" fmla="*/ 719138 h 981"/>
                  <a:gd name="T34" fmla="*/ 671513 w 1325"/>
                  <a:gd name="T35" fmla="*/ 755650 h 981"/>
                  <a:gd name="T36" fmla="*/ 687388 w 1325"/>
                  <a:gd name="T37" fmla="*/ 793750 h 981"/>
                  <a:gd name="T38" fmla="*/ 701675 w 1325"/>
                  <a:gd name="T39" fmla="*/ 800100 h 981"/>
                  <a:gd name="T40" fmla="*/ 749300 w 1325"/>
                  <a:gd name="T41" fmla="*/ 863600 h 981"/>
                  <a:gd name="T42" fmla="*/ 749300 w 1325"/>
                  <a:gd name="T43" fmla="*/ 863600 h 981"/>
                  <a:gd name="T44" fmla="*/ 831850 w 1325"/>
                  <a:gd name="T45" fmla="*/ 963613 h 981"/>
                  <a:gd name="T46" fmla="*/ 868363 w 1325"/>
                  <a:gd name="T47" fmla="*/ 1019175 h 981"/>
                  <a:gd name="T48" fmla="*/ 862013 w 1325"/>
                  <a:gd name="T49" fmla="*/ 1000125 h 981"/>
                  <a:gd name="T50" fmla="*/ 957263 w 1325"/>
                  <a:gd name="T51" fmla="*/ 1092200 h 981"/>
                  <a:gd name="T52" fmla="*/ 1020763 w 1325"/>
                  <a:gd name="T53" fmla="*/ 1152525 h 981"/>
                  <a:gd name="T54" fmla="*/ 1054100 w 1325"/>
                  <a:gd name="T55" fmla="*/ 1182688 h 981"/>
                  <a:gd name="T56" fmla="*/ 1125538 w 1325"/>
                  <a:gd name="T57" fmla="*/ 1236663 h 981"/>
                  <a:gd name="T58" fmla="*/ 1155700 w 1325"/>
                  <a:gd name="T59" fmla="*/ 1266825 h 981"/>
                  <a:gd name="T60" fmla="*/ 1177925 w 1325"/>
                  <a:gd name="T61" fmla="*/ 1304925 h 981"/>
                  <a:gd name="T62" fmla="*/ 1236663 w 1325"/>
                  <a:gd name="T63" fmla="*/ 1374775 h 981"/>
                  <a:gd name="T64" fmla="*/ 1236663 w 1325"/>
                  <a:gd name="T65" fmla="*/ 1374775 h 981"/>
                  <a:gd name="T66" fmla="*/ 1295400 w 1325"/>
                  <a:gd name="T67" fmla="*/ 1493838 h 981"/>
                  <a:gd name="T68" fmla="*/ 1311275 w 1325"/>
                  <a:gd name="T69" fmla="*/ 1544638 h 981"/>
                  <a:gd name="T70" fmla="*/ 1317625 w 1325"/>
                  <a:gd name="T71" fmla="*/ 1538288 h 981"/>
                  <a:gd name="T72" fmla="*/ 1377950 w 1325"/>
                  <a:gd name="T73" fmla="*/ 1524000 h 981"/>
                  <a:gd name="T74" fmla="*/ 1408113 w 1325"/>
                  <a:gd name="T75" fmla="*/ 1501775 h 981"/>
                  <a:gd name="T76" fmla="*/ 1403350 w 1325"/>
                  <a:gd name="T77" fmla="*/ 1500188 h 981"/>
                  <a:gd name="T78" fmla="*/ 1433513 w 1325"/>
                  <a:gd name="T79" fmla="*/ 1452563 h 981"/>
                  <a:gd name="T80" fmla="*/ 1444625 w 1325"/>
                  <a:gd name="T81" fmla="*/ 1416050 h 981"/>
                  <a:gd name="T82" fmla="*/ 1497013 w 1325"/>
                  <a:gd name="T83" fmla="*/ 1344613 h 981"/>
                  <a:gd name="T84" fmla="*/ 1493838 w 1325"/>
                  <a:gd name="T85" fmla="*/ 1336675 h 981"/>
                  <a:gd name="T86" fmla="*/ 1527175 w 1325"/>
                  <a:gd name="T87" fmla="*/ 1304925 h 981"/>
                  <a:gd name="T88" fmla="*/ 1538288 w 1325"/>
                  <a:gd name="T89" fmla="*/ 1308100 h 981"/>
                  <a:gd name="T90" fmla="*/ 1536700 w 1325"/>
                  <a:gd name="T91" fmla="*/ 1296988 h 981"/>
                  <a:gd name="T92" fmla="*/ 1612900 w 1325"/>
                  <a:gd name="T93" fmla="*/ 1282700 h 981"/>
                  <a:gd name="T94" fmla="*/ 1655763 w 1325"/>
                  <a:gd name="T95" fmla="*/ 1271588 h 981"/>
                  <a:gd name="T96" fmla="*/ 1624013 w 1325"/>
                  <a:gd name="T97" fmla="*/ 1271588 h 981"/>
                  <a:gd name="T98" fmla="*/ 1712913 w 1325"/>
                  <a:gd name="T99" fmla="*/ 1282700 h 981"/>
                  <a:gd name="T100" fmla="*/ 1700213 w 1325"/>
                  <a:gd name="T101" fmla="*/ 1270000 h 981"/>
                  <a:gd name="T102" fmla="*/ 1819276 w 1325"/>
                  <a:gd name="T103" fmla="*/ 1325563 h 981"/>
                  <a:gd name="T104" fmla="*/ 1804988 w 1325"/>
                  <a:gd name="T105" fmla="*/ 1322388 h 981"/>
                  <a:gd name="T106" fmla="*/ 1887538 w 1325"/>
                  <a:gd name="T107" fmla="*/ 1271588 h 981"/>
                  <a:gd name="T108" fmla="*/ 1912938 w 1325"/>
                  <a:gd name="T109" fmla="*/ 1233488 h 981"/>
                  <a:gd name="T110" fmla="*/ 1954213 w 1325"/>
                  <a:gd name="T111" fmla="*/ 1155700 h 981"/>
                  <a:gd name="T112" fmla="*/ 1982788 w 1325"/>
                  <a:gd name="T113" fmla="*/ 1127125 h 981"/>
                  <a:gd name="T114" fmla="*/ 1976438 w 1325"/>
                  <a:gd name="T115" fmla="*/ 1125538 h 981"/>
                  <a:gd name="T116" fmla="*/ 2027238 w 1325"/>
                  <a:gd name="T117" fmla="*/ 1071563 h 981"/>
                  <a:gd name="T118" fmla="*/ 2006601 w 1325"/>
                  <a:gd name="T119" fmla="*/ 1082675 h 981"/>
                  <a:gd name="T120" fmla="*/ 2098676 w 1325"/>
                  <a:gd name="T121" fmla="*/ 989013 h 9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25"/>
                  <a:gd name="T184" fmla="*/ 0 h 981"/>
                  <a:gd name="T185" fmla="*/ 1325 w 1325"/>
                  <a:gd name="T186" fmla="*/ 981 h 9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25" h="981">
                    <a:moveTo>
                      <a:pt x="2" y="0"/>
                    </a:moveTo>
                    <a:lnTo>
                      <a:pt x="0" y="6"/>
                    </a:lnTo>
                    <a:lnTo>
                      <a:pt x="21" y="14"/>
                    </a:lnTo>
                    <a:lnTo>
                      <a:pt x="25" y="16"/>
                    </a:lnTo>
                    <a:lnTo>
                      <a:pt x="26" y="11"/>
                    </a:lnTo>
                    <a:lnTo>
                      <a:pt x="23" y="9"/>
                    </a:lnTo>
                    <a:lnTo>
                      <a:pt x="2" y="0"/>
                    </a:lnTo>
                    <a:close/>
                    <a:moveTo>
                      <a:pt x="51" y="25"/>
                    </a:moveTo>
                    <a:lnTo>
                      <a:pt x="49" y="30"/>
                    </a:lnTo>
                    <a:lnTo>
                      <a:pt x="74" y="44"/>
                    </a:lnTo>
                    <a:lnTo>
                      <a:pt x="75" y="39"/>
                    </a:lnTo>
                    <a:lnTo>
                      <a:pt x="51" y="25"/>
                    </a:lnTo>
                    <a:close/>
                    <a:moveTo>
                      <a:pt x="98" y="56"/>
                    </a:moveTo>
                    <a:lnTo>
                      <a:pt x="96" y="62"/>
                    </a:lnTo>
                    <a:lnTo>
                      <a:pt x="105" y="69"/>
                    </a:lnTo>
                    <a:lnTo>
                      <a:pt x="105" y="65"/>
                    </a:lnTo>
                    <a:lnTo>
                      <a:pt x="103" y="67"/>
                    </a:lnTo>
                    <a:lnTo>
                      <a:pt x="115" y="77"/>
                    </a:lnTo>
                    <a:lnTo>
                      <a:pt x="119" y="74"/>
                    </a:lnTo>
                    <a:lnTo>
                      <a:pt x="107" y="63"/>
                    </a:lnTo>
                    <a:lnTo>
                      <a:pt x="105" y="62"/>
                    </a:lnTo>
                    <a:lnTo>
                      <a:pt x="107" y="63"/>
                    </a:lnTo>
                    <a:lnTo>
                      <a:pt x="98" y="56"/>
                    </a:lnTo>
                    <a:close/>
                    <a:moveTo>
                      <a:pt x="140" y="93"/>
                    </a:moveTo>
                    <a:lnTo>
                      <a:pt x="136" y="97"/>
                    </a:lnTo>
                    <a:lnTo>
                      <a:pt x="157" y="117"/>
                    </a:lnTo>
                    <a:lnTo>
                      <a:pt x="161" y="114"/>
                    </a:lnTo>
                    <a:lnTo>
                      <a:pt x="140" y="93"/>
                    </a:lnTo>
                    <a:close/>
                    <a:moveTo>
                      <a:pt x="178" y="133"/>
                    </a:moveTo>
                    <a:lnTo>
                      <a:pt x="175" y="137"/>
                    </a:lnTo>
                    <a:lnTo>
                      <a:pt x="187" y="151"/>
                    </a:lnTo>
                    <a:lnTo>
                      <a:pt x="194" y="158"/>
                    </a:lnTo>
                    <a:lnTo>
                      <a:pt x="198" y="154"/>
                    </a:lnTo>
                    <a:lnTo>
                      <a:pt x="191" y="147"/>
                    </a:lnTo>
                    <a:lnTo>
                      <a:pt x="178" y="133"/>
                    </a:lnTo>
                    <a:close/>
                    <a:moveTo>
                      <a:pt x="215" y="177"/>
                    </a:moveTo>
                    <a:lnTo>
                      <a:pt x="212" y="180"/>
                    </a:lnTo>
                    <a:lnTo>
                      <a:pt x="215" y="184"/>
                    </a:lnTo>
                    <a:lnTo>
                      <a:pt x="229" y="201"/>
                    </a:lnTo>
                    <a:lnTo>
                      <a:pt x="232" y="198"/>
                    </a:lnTo>
                    <a:lnTo>
                      <a:pt x="219" y="180"/>
                    </a:lnTo>
                    <a:lnTo>
                      <a:pt x="215" y="177"/>
                    </a:lnTo>
                    <a:close/>
                    <a:moveTo>
                      <a:pt x="250" y="221"/>
                    </a:moveTo>
                    <a:lnTo>
                      <a:pt x="246" y="224"/>
                    </a:lnTo>
                    <a:lnTo>
                      <a:pt x="262" y="247"/>
                    </a:lnTo>
                    <a:lnTo>
                      <a:pt x="266" y="243"/>
                    </a:lnTo>
                    <a:lnTo>
                      <a:pt x="250" y="221"/>
                    </a:lnTo>
                    <a:close/>
                    <a:moveTo>
                      <a:pt x="283" y="268"/>
                    </a:moveTo>
                    <a:lnTo>
                      <a:pt x="278" y="270"/>
                    </a:lnTo>
                    <a:lnTo>
                      <a:pt x="294" y="292"/>
                    </a:lnTo>
                    <a:lnTo>
                      <a:pt x="299" y="291"/>
                    </a:lnTo>
                    <a:lnTo>
                      <a:pt x="283" y="268"/>
                    </a:lnTo>
                    <a:close/>
                    <a:moveTo>
                      <a:pt x="315" y="313"/>
                    </a:moveTo>
                    <a:lnTo>
                      <a:pt x="309" y="315"/>
                    </a:lnTo>
                    <a:lnTo>
                      <a:pt x="325" y="338"/>
                    </a:lnTo>
                    <a:lnTo>
                      <a:pt x="330" y="336"/>
                    </a:lnTo>
                    <a:lnTo>
                      <a:pt x="315" y="313"/>
                    </a:lnTo>
                    <a:close/>
                    <a:moveTo>
                      <a:pt x="346" y="361"/>
                    </a:moveTo>
                    <a:lnTo>
                      <a:pt x="341" y="362"/>
                    </a:lnTo>
                    <a:lnTo>
                      <a:pt x="355" y="385"/>
                    </a:lnTo>
                    <a:lnTo>
                      <a:pt x="360" y="383"/>
                    </a:lnTo>
                    <a:lnTo>
                      <a:pt x="346" y="361"/>
                    </a:lnTo>
                    <a:close/>
                    <a:moveTo>
                      <a:pt x="376" y="406"/>
                    </a:moveTo>
                    <a:lnTo>
                      <a:pt x="370" y="408"/>
                    </a:lnTo>
                    <a:lnTo>
                      <a:pt x="386" y="432"/>
                    </a:lnTo>
                    <a:lnTo>
                      <a:pt x="391" y="431"/>
                    </a:lnTo>
                    <a:lnTo>
                      <a:pt x="376" y="406"/>
                    </a:lnTo>
                    <a:close/>
                    <a:moveTo>
                      <a:pt x="407" y="453"/>
                    </a:moveTo>
                    <a:lnTo>
                      <a:pt x="402" y="455"/>
                    </a:lnTo>
                    <a:lnTo>
                      <a:pt x="411" y="467"/>
                    </a:lnTo>
                    <a:lnTo>
                      <a:pt x="418" y="478"/>
                    </a:lnTo>
                    <a:lnTo>
                      <a:pt x="423" y="476"/>
                    </a:lnTo>
                    <a:lnTo>
                      <a:pt x="416" y="466"/>
                    </a:lnTo>
                    <a:lnTo>
                      <a:pt x="407" y="453"/>
                    </a:lnTo>
                    <a:close/>
                    <a:moveTo>
                      <a:pt x="439" y="499"/>
                    </a:moveTo>
                    <a:lnTo>
                      <a:pt x="433" y="500"/>
                    </a:lnTo>
                    <a:lnTo>
                      <a:pt x="439" y="507"/>
                    </a:lnTo>
                    <a:lnTo>
                      <a:pt x="451" y="525"/>
                    </a:lnTo>
                    <a:lnTo>
                      <a:pt x="454" y="521"/>
                    </a:lnTo>
                    <a:lnTo>
                      <a:pt x="442" y="504"/>
                    </a:lnTo>
                    <a:lnTo>
                      <a:pt x="440" y="506"/>
                    </a:lnTo>
                    <a:lnTo>
                      <a:pt x="444" y="506"/>
                    </a:lnTo>
                    <a:lnTo>
                      <a:pt x="439" y="499"/>
                    </a:lnTo>
                    <a:close/>
                    <a:moveTo>
                      <a:pt x="472" y="544"/>
                    </a:moveTo>
                    <a:lnTo>
                      <a:pt x="468" y="548"/>
                    </a:lnTo>
                    <a:lnTo>
                      <a:pt x="486" y="569"/>
                    </a:lnTo>
                    <a:lnTo>
                      <a:pt x="489" y="565"/>
                    </a:lnTo>
                    <a:lnTo>
                      <a:pt x="472" y="544"/>
                    </a:lnTo>
                    <a:close/>
                    <a:moveTo>
                      <a:pt x="507" y="586"/>
                    </a:moveTo>
                    <a:lnTo>
                      <a:pt x="503" y="590"/>
                    </a:lnTo>
                    <a:lnTo>
                      <a:pt x="521" y="611"/>
                    </a:lnTo>
                    <a:lnTo>
                      <a:pt x="524" y="607"/>
                    </a:lnTo>
                    <a:lnTo>
                      <a:pt x="507" y="586"/>
                    </a:lnTo>
                    <a:close/>
                    <a:moveTo>
                      <a:pt x="543" y="630"/>
                    </a:moveTo>
                    <a:lnTo>
                      <a:pt x="540" y="633"/>
                    </a:lnTo>
                    <a:lnTo>
                      <a:pt x="547" y="642"/>
                    </a:lnTo>
                    <a:lnTo>
                      <a:pt x="557" y="653"/>
                    </a:lnTo>
                    <a:lnTo>
                      <a:pt x="561" y="649"/>
                    </a:lnTo>
                    <a:lnTo>
                      <a:pt x="550" y="639"/>
                    </a:lnTo>
                    <a:lnTo>
                      <a:pt x="543" y="630"/>
                    </a:lnTo>
                    <a:close/>
                    <a:moveTo>
                      <a:pt x="582" y="670"/>
                    </a:moveTo>
                    <a:lnTo>
                      <a:pt x="578" y="674"/>
                    </a:lnTo>
                    <a:lnTo>
                      <a:pt x="599" y="691"/>
                    </a:lnTo>
                    <a:lnTo>
                      <a:pt x="603" y="688"/>
                    </a:lnTo>
                    <a:lnTo>
                      <a:pt x="582" y="670"/>
                    </a:lnTo>
                    <a:close/>
                    <a:moveTo>
                      <a:pt x="624" y="705"/>
                    </a:moveTo>
                    <a:lnTo>
                      <a:pt x="620" y="709"/>
                    </a:lnTo>
                    <a:lnTo>
                      <a:pt x="643" y="726"/>
                    </a:lnTo>
                    <a:lnTo>
                      <a:pt x="646" y="723"/>
                    </a:lnTo>
                    <a:lnTo>
                      <a:pt x="624" y="705"/>
                    </a:lnTo>
                    <a:close/>
                    <a:moveTo>
                      <a:pt x="667" y="742"/>
                    </a:moveTo>
                    <a:lnTo>
                      <a:pt x="664" y="745"/>
                    </a:lnTo>
                    <a:lnTo>
                      <a:pt x="685" y="763"/>
                    </a:lnTo>
                    <a:lnTo>
                      <a:pt x="688" y="759"/>
                    </a:lnTo>
                    <a:lnTo>
                      <a:pt x="667" y="742"/>
                    </a:lnTo>
                    <a:close/>
                    <a:moveTo>
                      <a:pt x="709" y="779"/>
                    </a:moveTo>
                    <a:lnTo>
                      <a:pt x="706" y="782"/>
                    </a:lnTo>
                    <a:lnTo>
                      <a:pt x="714" y="789"/>
                    </a:lnTo>
                    <a:lnTo>
                      <a:pt x="725" y="801"/>
                    </a:lnTo>
                    <a:lnTo>
                      <a:pt x="728" y="798"/>
                    </a:lnTo>
                    <a:lnTo>
                      <a:pt x="718" y="786"/>
                    </a:lnTo>
                    <a:lnTo>
                      <a:pt x="709" y="779"/>
                    </a:lnTo>
                    <a:close/>
                    <a:moveTo>
                      <a:pt x="748" y="821"/>
                    </a:moveTo>
                    <a:lnTo>
                      <a:pt x="742" y="822"/>
                    </a:lnTo>
                    <a:lnTo>
                      <a:pt x="758" y="845"/>
                    </a:lnTo>
                    <a:lnTo>
                      <a:pt x="763" y="843"/>
                    </a:lnTo>
                    <a:lnTo>
                      <a:pt x="748" y="821"/>
                    </a:lnTo>
                    <a:close/>
                    <a:moveTo>
                      <a:pt x="779" y="866"/>
                    </a:moveTo>
                    <a:lnTo>
                      <a:pt x="774" y="868"/>
                    </a:lnTo>
                    <a:lnTo>
                      <a:pt x="786" y="894"/>
                    </a:lnTo>
                    <a:lnTo>
                      <a:pt x="791" y="892"/>
                    </a:lnTo>
                    <a:lnTo>
                      <a:pt x="779" y="866"/>
                    </a:lnTo>
                    <a:close/>
                    <a:moveTo>
                      <a:pt x="803" y="917"/>
                    </a:moveTo>
                    <a:lnTo>
                      <a:pt x="798" y="918"/>
                    </a:lnTo>
                    <a:lnTo>
                      <a:pt x="810" y="943"/>
                    </a:lnTo>
                    <a:lnTo>
                      <a:pt x="816" y="941"/>
                    </a:lnTo>
                    <a:lnTo>
                      <a:pt x="803" y="917"/>
                    </a:lnTo>
                    <a:close/>
                    <a:moveTo>
                      <a:pt x="830" y="967"/>
                    </a:moveTo>
                    <a:lnTo>
                      <a:pt x="824" y="969"/>
                    </a:lnTo>
                    <a:lnTo>
                      <a:pt x="826" y="973"/>
                    </a:lnTo>
                    <a:lnTo>
                      <a:pt x="828" y="974"/>
                    </a:lnTo>
                    <a:lnTo>
                      <a:pt x="851" y="981"/>
                    </a:lnTo>
                    <a:lnTo>
                      <a:pt x="852" y="976"/>
                    </a:lnTo>
                    <a:lnTo>
                      <a:pt x="830" y="969"/>
                    </a:lnTo>
                    <a:lnTo>
                      <a:pt x="828" y="971"/>
                    </a:lnTo>
                    <a:lnTo>
                      <a:pt x="831" y="971"/>
                    </a:lnTo>
                    <a:lnTo>
                      <a:pt x="830" y="967"/>
                    </a:lnTo>
                    <a:close/>
                    <a:moveTo>
                      <a:pt x="868" y="960"/>
                    </a:moveTo>
                    <a:lnTo>
                      <a:pt x="872" y="964"/>
                    </a:lnTo>
                    <a:lnTo>
                      <a:pt x="885" y="946"/>
                    </a:lnTo>
                    <a:lnTo>
                      <a:pt x="887" y="945"/>
                    </a:lnTo>
                    <a:lnTo>
                      <a:pt x="887" y="946"/>
                    </a:lnTo>
                    <a:lnTo>
                      <a:pt x="889" y="941"/>
                    </a:lnTo>
                    <a:lnTo>
                      <a:pt x="884" y="939"/>
                    </a:lnTo>
                    <a:lnTo>
                      <a:pt x="882" y="945"/>
                    </a:lnTo>
                    <a:lnTo>
                      <a:pt x="884" y="945"/>
                    </a:lnTo>
                    <a:lnTo>
                      <a:pt x="882" y="943"/>
                    </a:lnTo>
                    <a:lnTo>
                      <a:pt x="868" y="960"/>
                    </a:lnTo>
                    <a:close/>
                    <a:moveTo>
                      <a:pt x="898" y="913"/>
                    </a:moveTo>
                    <a:lnTo>
                      <a:pt x="903" y="915"/>
                    </a:lnTo>
                    <a:lnTo>
                      <a:pt x="915" y="894"/>
                    </a:lnTo>
                    <a:lnTo>
                      <a:pt x="915" y="890"/>
                    </a:lnTo>
                    <a:lnTo>
                      <a:pt x="910" y="889"/>
                    </a:lnTo>
                    <a:lnTo>
                      <a:pt x="910" y="892"/>
                    </a:lnTo>
                    <a:lnTo>
                      <a:pt x="898" y="913"/>
                    </a:lnTo>
                    <a:close/>
                    <a:moveTo>
                      <a:pt x="924" y="866"/>
                    </a:moveTo>
                    <a:lnTo>
                      <a:pt x="929" y="868"/>
                    </a:lnTo>
                    <a:lnTo>
                      <a:pt x="943" y="847"/>
                    </a:lnTo>
                    <a:lnTo>
                      <a:pt x="940" y="845"/>
                    </a:lnTo>
                    <a:lnTo>
                      <a:pt x="941" y="847"/>
                    </a:lnTo>
                    <a:lnTo>
                      <a:pt x="945" y="845"/>
                    </a:lnTo>
                    <a:lnTo>
                      <a:pt x="941" y="842"/>
                    </a:lnTo>
                    <a:lnTo>
                      <a:pt x="938" y="843"/>
                    </a:lnTo>
                    <a:lnTo>
                      <a:pt x="938" y="845"/>
                    </a:lnTo>
                    <a:lnTo>
                      <a:pt x="924" y="866"/>
                    </a:lnTo>
                    <a:close/>
                    <a:moveTo>
                      <a:pt x="962" y="822"/>
                    </a:moveTo>
                    <a:lnTo>
                      <a:pt x="966" y="826"/>
                    </a:lnTo>
                    <a:lnTo>
                      <a:pt x="969" y="822"/>
                    </a:lnTo>
                    <a:lnTo>
                      <a:pt x="968" y="821"/>
                    </a:lnTo>
                    <a:lnTo>
                      <a:pt x="969" y="824"/>
                    </a:lnTo>
                    <a:lnTo>
                      <a:pt x="990" y="817"/>
                    </a:lnTo>
                    <a:lnTo>
                      <a:pt x="988" y="812"/>
                    </a:lnTo>
                    <a:lnTo>
                      <a:pt x="968" y="819"/>
                    </a:lnTo>
                    <a:lnTo>
                      <a:pt x="968" y="817"/>
                    </a:lnTo>
                    <a:lnTo>
                      <a:pt x="966" y="819"/>
                    </a:lnTo>
                    <a:lnTo>
                      <a:pt x="962" y="822"/>
                    </a:lnTo>
                    <a:close/>
                    <a:moveTo>
                      <a:pt x="1015" y="803"/>
                    </a:moveTo>
                    <a:lnTo>
                      <a:pt x="1016" y="808"/>
                    </a:lnTo>
                    <a:lnTo>
                      <a:pt x="1025" y="807"/>
                    </a:lnTo>
                    <a:lnTo>
                      <a:pt x="1023" y="803"/>
                    </a:lnTo>
                    <a:lnTo>
                      <a:pt x="1023" y="807"/>
                    </a:lnTo>
                    <a:lnTo>
                      <a:pt x="1043" y="801"/>
                    </a:lnTo>
                    <a:lnTo>
                      <a:pt x="1043" y="796"/>
                    </a:lnTo>
                    <a:lnTo>
                      <a:pt x="1023" y="801"/>
                    </a:lnTo>
                    <a:lnTo>
                      <a:pt x="1020" y="801"/>
                    </a:lnTo>
                    <a:lnTo>
                      <a:pt x="1023" y="801"/>
                    </a:lnTo>
                    <a:lnTo>
                      <a:pt x="1015" y="803"/>
                    </a:lnTo>
                    <a:close/>
                    <a:moveTo>
                      <a:pt x="1071" y="800"/>
                    </a:moveTo>
                    <a:lnTo>
                      <a:pt x="1069" y="805"/>
                    </a:lnTo>
                    <a:lnTo>
                      <a:pt x="1079" y="808"/>
                    </a:lnTo>
                    <a:lnTo>
                      <a:pt x="1093" y="817"/>
                    </a:lnTo>
                    <a:lnTo>
                      <a:pt x="1095" y="812"/>
                    </a:lnTo>
                    <a:lnTo>
                      <a:pt x="1081" y="803"/>
                    </a:lnTo>
                    <a:lnTo>
                      <a:pt x="1071" y="800"/>
                    </a:lnTo>
                    <a:close/>
                    <a:moveTo>
                      <a:pt x="1119" y="824"/>
                    </a:moveTo>
                    <a:lnTo>
                      <a:pt x="1118" y="829"/>
                    </a:lnTo>
                    <a:lnTo>
                      <a:pt x="1135" y="838"/>
                    </a:lnTo>
                    <a:lnTo>
                      <a:pt x="1146" y="835"/>
                    </a:lnTo>
                    <a:lnTo>
                      <a:pt x="1146" y="829"/>
                    </a:lnTo>
                    <a:lnTo>
                      <a:pt x="1135" y="833"/>
                    </a:lnTo>
                    <a:lnTo>
                      <a:pt x="1135" y="835"/>
                    </a:lnTo>
                    <a:lnTo>
                      <a:pt x="1137" y="833"/>
                    </a:lnTo>
                    <a:lnTo>
                      <a:pt x="1119" y="824"/>
                    </a:lnTo>
                    <a:close/>
                    <a:moveTo>
                      <a:pt x="1167" y="819"/>
                    </a:moveTo>
                    <a:lnTo>
                      <a:pt x="1170" y="822"/>
                    </a:lnTo>
                    <a:lnTo>
                      <a:pt x="1189" y="801"/>
                    </a:lnTo>
                    <a:lnTo>
                      <a:pt x="1186" y="798"/>
                    </a:lnTo>
                    <a:lnTo>
                      <a:pt x="1167" y="819"/>
                    </a:lnTo>
                    <a:close/>
                    <a:moveTo>
                      <a:pt x="1200" y="775"/>
                    </a:moveTo>
                    <a:lnTo>
                      <a:pt x="1205" y="777"/>
                    </a:lnTo>
                    <a:lnTo>
                      <a:pt x="1221" y="754"/>
                    </a:lnTo>
                    <a:lnTo>
                      <a:pt x="1215" y="752"/>
                    </a:lnTo>
                    <a:lnTo>
                      <a:pt x="1200" y="775"/>
                    </a:lnTo>
                    <a:close/>
                    <a:moveTo>
                      <a:pt x="1231" y="728"/>
                    </a:moveTo>
                    <a:lnTo>
                      <a:pt x="1236" y="730"/>
                    </a:lnTo>
                    <a:lnTo>
                      <a:pt x="1250" y="710"/>
                    </a:lnTo>
                    <a:lnTo>
                      <a:pt x="1247" y="709"/>
                    </a:lnTo>
                    <a:lnTo>
                      <a:pt x="1249" y="710"/>
                    </a:lnTo>
                    <a:lnTo>
                      <a:pt x="1250" y="709"/>
                    </a:lnTo>
                    <a:lnTo>
                      <a:pt x="1247" y="705"/>
                    </a:lnTo>
                    <a:lnTo>
                      <a:pt x="1243" y="709"/>
                    </a:lnTo>
                    <a:lnTo>
                      <a:pt x="1245" y="709"/>
                    </a:lnTo>
                    <a:lnTo>
                      <a:pt x="1231" y="728"/>
                    </a:lnTo>
                    <a:close/>
                    <a:moveTo>
                      <a:pt x="1264" y="682"/>
                    </a:moveTo>
                    <a:lnTo>
                      <a:pt x="1268" y="686"/>
                    </a:lnTo>
                    <a:lnTo>
                      <a:pt x="1277" y="675"/>
                    </a:lnTo>
                    <a:lnTo>
                      <a:pt x="1287" y="665"/>
                    </a:lnTo>
                    <a:lnTo>
                      <a:pt x="1284" y="661"/>
                    </a:lnTo>
                    <a:lnTo>
                      <a:pt x="1273" y="672"/>
                    </a:lnTo>
                    <a:lnTo>
                      <a:pt x="1264" y="682"/>
                    </a:lnTo>
                    <a:close/>
                    <a:moveTo>
                      <a:pt x="1303" y="640"/>
                    </a:moveTo>
                    <a:lnTo>
                      <a:pt x="1306" y="644"/>
                    </a:lnTo>
                    <a:lnTo>
                      <a:pt x="1325" y="626"/>
                    </a:lnTo>
                    <a:lnTo>
                      <a:pt x="1322" y="623"/>
                    </a:lnTo>
                    <a:lnTo>
                      <a:pt x="1303" y="640"/>
                    </a:lnTo>
                    <a:close/>
                  </a:path>
                </a:pathLst>
              </a:custGeom>
              <a:solidFill>
                <a:srgbClr val="000000"/>
              </a:solidFill>
              <a:ln w="0">
                <a:solidFill>
                  <a:srgbClr val="000000"/>
                </a:solidFill>
                <a:round/>
                <a:headEnd/>
                <a:tailEnd/>
              </a:ln>
            </p:spPr>
            <p:txBody>
              <a:bodyPr/>
              <a:lstStyle/>
              <a:p>
                <a:endParaRPr lang="en-US"/>
              </a:p>
            </p:txBody>
          </p:sp>
        </p:grpSp>
        <p:sp>
          <p:nvSpPr>
            <p:cNvPr id="51" name="Text Box 6074"/>
            <p:cNvSpPr txBox="1">
              <a:spLocks noChangeArrowheads="1"/>
            </p:cNvSpPr>
            <p:nvPr/>
          </p:nvSpPr>
          <p:spPr bwMode="auto">
            <a:xfrm>
              <a:off x="7900221" y="5789276"/>
              <a:ext cx="569194" cy="190821"/>
            </a:xfrm>
            <a:prstGeom prst="rect">
              <a:avLst/>
            </a:prstGeom>
            <a:solidFill>
              <a:srgbClr val="CCFFFF"/>
            </a:solidFill>
            <a:ln w="9525" algn="ctr">
              <a:solidFill>
                <a:srgbClr val="FF0000"/>
              </a:solidFill>
              <a:miter lim="800000"/>
              <a:headEnd/>
              <a:tailEnd/>
            </a:ln>
          </p:spPr>
          <p:txBody>
            <a:bodyPr wrap="none" lIns="36576" tIns="18288" rIns="36576" bIns="18288">
              <a:spAutoFit/>
            </a:bodyPr>
            <a:lstStyle/>
            <a:p>
              <a:pPr algn="ctr"/>
              <a:r>
                <a:rPr lang="en-US" sz="1000">
                  <a:solidFill>
                    <a:srgbClr val="000000"/>
                  </a:solidFill>
                  <a:latin typeface="Arial" charset="0"/>
                </a:rPr>
                <a:t>2250 nm</a:t>
              </a:r>
              <a:endParaRPr lang="en-US" sz="1000" baseline="30000">
                <a:solidFill>
                  <a:srgbClr val="000000"/>
                </a:solidFill>
                <a:latin typeface="Arial" charset="0"/>
              </a:endParaRPr>
            </a:p>
          </p:txBody>
        </p:sp>
        <p:sp>
          <p:nvSpPr>
            <p:cNvPr id="52" name="Line 6077"/>
            <p:cNvSpPr>
              <a:spLocks noChangeShapeType="1"/>
            </p:cNvSpPr>
            <p:nvPr/>
          </p:nvSpPr>
          <p:spPr bwMode="auto">
            <a:xfrm flipH="1">
              <a:off x="7045755" y="4368073"/>
              <a:ext cx="173038" cy="376238"/>
            </a:xfrm>
            <a:prstGeom prst="line">
              <a:avLst/>
            </a:prstGeom>
            <a:noFill/>
            <a:ln w="9525">
              <a:solidFill>
                <a:srgbClr val="0000FF"/>
              </a:solidFill>
              <a:round/>
              <a:headEnd/>
              <a:tailEnd type="triangle" w="sm" len="med"/>
            </a:ln>
            <a:effectLst/>
          </p:spPr>
          <p:txBody>
            <a:bodyPr lIns="18288" tIns="9144" rIns="18288" bIns="9144">
              <a:spAutoFit/>
            </a:bodyPr>
            <a:lstStyle/>
            <a:p>
              <a:pPr>
                <a:defRPr/>
              </a:pPr>
              <a:endParaRPr lang="en-US">
                <a:effectLst>
                  <a:outerShdw blurRad="38100" dist="38100" dir="2700000" algn="tl">
                    <a:srgbClr val="000000">
                      <a:alpha val="43137"/>
                    </a:srgbClr>
                  </a:outerShdw>
                </a:effectLst>
              </a:endParaRPr>
            </a:p>
          </p:txBody>
        </p:sp>
        <p:sp>
          <p:nvSpPr>
            <p:cNvPr id="53" name="Text Box 6074"/>
            <p:cNvSpPr txBox="1">
              <a:spLocks noChangeArrowheads="1"/>
            </p:cNvSpPr>
            <p:nvPr/>
          </p:nvSpPr>
          <p:spPr bwMode="auto">
            <a:xfrm>
              <a:off x="6697149" y="5575916"/>
              <a:ext cx="498662" cy="190821"/>
            </a:xfrm>
            <a:prstGeom prst="rect">
              <a:avLst/>
            </a:prstGeom>
            <a:solidFill>
              <a:srgbClr val="CCFFFF"/>
            </a:solidFill>
            <a:ln w="9525" algn="ctr">
              <a:solidFill>
                <a:srgbClr val="FF0000"/>
              </a:solidFill>
              <a:miter lim="800000"/>
              <a:headEnd/>
              <a:tailEnd/>
            </a:ln>
          </p:spPr>
          <p:txBody>
            <a:bodyPr wrap="none" lIns="36576" tIns="18288" rIns="36576" bIns="18288">
              <a:spAutoFit/>
            </a:bodyPr>
            <a:lstStyle/>
            <a:p>
              <a:pPr algn="ctr"/>
              <a:r>
                <a:rPr lang="en-US" sz="1000">
                  <a:solidFill>
                    <a:srgbClr val="000000"/>
                  </a:solidFill>
                  <a:latin typeface="Arial" charset="0"/>
                </a:rPr>
                <a:t>865 nm</a:t>
              </a:r>
              <a:endParaRPr lang="en-US" sz="1000" baseline="30000">
                <a:solidFill>
                  <a:srgbClr val="000000"/>
                </a:solidFill>
                <a:latin typeface="Arial" charset="0"/>
              </a:endParaRPr>
            </a:p>
          </p:txBody>
        </p:sp>
        <p:sp>
          <p:nvSpPr>
            <p:cNvPr id="54" name="Line 6077"/>
            <p:cNvSpPr>
              <a:spLocks noChangeShapeType="1"/>
            </p:cNvSpPr>
            <p:nvPr/>
          </p:nvSpPr>
          <p:spPr bwMode="auto">
            <a:xfrm flipH="1" flipV="1">
              <a:off x="8079218" y="5485674"/>
              <a:ext cx="173037" cy="273050"/>
            </a:xfrm>
            <a:prstGeom prst="line">
              <a:avLst/>
            </a:prstGeom>
            <a:noFill/>
            <a:ln w="9525">
              <a:solidFill>
                <a:srgbClr val="0000FF"/>
              </a:solidFill>
              <a:round/>
              <a:headEnd/>
              <a:tailEnd type="triangle" w="sm" len="med"/>
            </a:ln>
            <a:effectLst/>
          </p:spPr>
          <p:txBody>
            <a:bodyPr lIns="18288" tIns="9144" rIns="18288" bIns="9144">
              <a:spAutoFit/>
            </a:bodyPr>
            <a:lstStyle/>
            <a:p>
              <a:pPr>
                <a:defRPr/>
              </a:pPr>
              <a:endParaRPr lang="en-US">
                <a:effectLst>
                  <a:outerShdw blurRad="38100" dist="38100" dir="2700000" algn="tl">
                    <a:srgbClr val="000000">
                      <a:alpha val="43137"/>
                    </a:srgbClr>
                  </a:outerShdw>
                </a:effectLst>
              </a:endParaRPr>
            </a:p>
          </p:txBody>
        </p:sp>
        <p:sp>
          <p:nvSpPr>
            <p:cNvPr id="55" name="Text Box 6074"/>
            <p:cNvSpPr txBox="1">
              <a:spLocks noChangeArrowheads="1"/>
            </p:cNvSpPr>
            <p:nvPr/>
          </p:nvSpPr>
          <p:spPr bwMode="auto">
            <a:xfrm>
              <a:off x="7021677" y="4157698"/>
              <a:ext cx="498662" cy="190821"/>
            </a:xfrm>
            <a:prstGeom prst="rect">
              <a:avLst/>
            </a:prstGeom>
            <a:solidFill>
              <a:srgbClr val="CCFFFF"/>
            </a:solidFill>
            <a:ln w="9525" algn="ctr">
              <a:solidFill>
                <a:srgbClr val="FF0000"/>
              </a:solidFill>
              <a:miter lim="800000"/>
              <a:headEnd/>
              <a:tailEnd/>
            </a:ln>
          </p:spPr>
          <p:txBody>
            <a:bodyPr wrap="none" lIns="36576" tIns="18288" rIns="36576" bIns="18288">
              <a:spAutoFit/>
            </a:bodyPr>
            <a:lstStyle/>
            <a:p>
              <a:pPr algn="ctr"/>
              <a:r>
                <a:rPr lang="en-US" sz="1000" dirty="0">
                  <a:solidFill>
                    <a:srgbClr val="000000"/>
                  </a:solidFill>
                  <a:latin typeface="Arial" charset="0"/>
                </a:rPr>
                <a:t>550 nm</a:t>
              </a:r>
              <a:endParaRPr lang="en-US" sz="1000" baseline="30000" dirty="0">
                <a:solidFill>
                  <a:srgbClr val="000000"/>
                </a:solidFill>
                <a:latin typeface="Arial" charset="0"/>
              </a:endParaRPr>
            </a:p>
          </p:txBody>
        </p:sp>
        <p:sp>
          <p:nvSpPr>
            <p:cNvPr id="56" name="Line 6077"/>
            <p:cNvSpPr>
              <a:spLocks noChangeShapeType="1"/>
            </p:cNvSpPr>
            <p:nvPr/>
          </p:nvSpPr>
          <p:spPr bwMode="auto">
            <a:xfrm flipV="1">
              <a:off x="6982255" y="5025299"/>
              <a:ext cx="290513" cy="504825"/>
            </a:xfrm>
            <a:prstGeom prst="line">
              <a:avLst/>
            </a:prstGeom>
            <a:noFill/>
            <a:ln w="9525">
              <a:solidFill>
                <a:srgbClr val="0000FF"/>
              </a:solidFill>
              <a:round/>
              <a:headEnd/>
              <a:tailEnd type="triangle" w="sm" len="med"/>
            </a:ln>
            <a:effectLst/>
          </p:spPr>
          <p:txBody>
            <a:bodyPr lIns="18288" tIns="9144" rIns="18288" bIns="9144">
              <a:spAutoFit/>
            </a:bodyPr>
            <a:lstStyle/>
            <a:p>
              <a:pPr>
                <a:defRPr/>
              </a:pPr>
              <a:endParaRPr lang="en-US">
                <a:effectLst>
                  <a:outerShdw blurRad="38100" dist="38100" dir="2700000" algn="tl">
                    <a:srgbClr val="000000">
                      <a:alpha val="43137"/>
                    </a:srgbClr>
                  </a:outerShdw>
                </a:effectLst>
              </a:endParaRPr>
            </a:p>
          </p:txBody>
        </p:sp>
        <p:sp>
          <p:nvSpPr>
            <p:cNvPr id="57" name="Line 6077"/>
            <p:cNvSpPr>
              <a:spLocks noChangeShapeType="1"/>
            </p:cNvSpPr>
            <p:nvPr/>
          </p:nvSpPr>
          <p:spPr bwMode="auto">
            <a:xfrm>
              <a:off x="7972855" y="4133123"/>
              <a:ext cx="257175" cy="395288"/>
            </a:xfrm>
            <a:prstGeom prst="line">
              <a:avLst/>
            </a:prstGeom>
            <a:noFill/>
            <a:ln w="9525">
              <a:solidFill>
                <a:srgbClr val="0000FF"/>
              </a:solidFill>
              <a:round/>
              <a:headEnd/>
              <a:tailEnd type="triangle" w="sm" len="med"/>
            </a:ln>
            <a:effectLst/>
          </p:spPr>
          <p:txBody>
            <a:bodyPr lIns="18288" tIns="9144" rIns="18288" bIns="9144">
              <a:spAutoFit/>
            </a:bodyPr>
            <a:lstStyle/>
            <a:p>
              <a:pPr>
                <a:defRPr/>
              </a:pPr>
              <a:endParaRPr lang="en-US">
                <a:effectLst>
                  <a:outerShdw blurRad="38100" dist="38100" dir="2700000" algn="tl">
                    <a:srgbClr val="000000">
                      <a:alpha val="43137"/>
                    </a:srgbClr>
                  </a:outerShdw>
                </a:effectLst>
              </a:endParaRPr>
            </a:p>
          </p:txBody>
        </p:sp>
        <p:sp>
          <p:nvSpPr>
            <p:cNvPr id="58" name="Text Box 6074"/>
            <p:cNvSpPr txBox="1">
              <a:spLocks noChangeArrowheads="1"/>
            </p:cNvSpPr>
            <p:nvPr/>
          </p:nvSpPr>
          <p:spPr bwMode="auto">
            <a:xfrm>
              <a:off x="7744235" y="3922824"/>
              <a:ext cx="498662" cy="190821"/>
            </a:xfrm>
            <a:prstGeom prst="rect">
              <a:avLst/>
            </a:prstGeom>
            <a:solidFill>
              <a:srgbClr val="CCFFFF"/>
            </a:solidFill>
            <a:ln w="9525" algn="ctr">
              <a:solidFill>
                <a:srgbClr val="FF0000"/>
              </a:solidFill>
              <a:miter lim="800000"/>
              <a:headEnd/>
              <a:tailEnd/>
            </a:ln>
          </p:spPr>
          <p:txBody>
            <a:bodyPr lIns="36576" tIns="18288" rIns="36576" bIns="18288">
              <a:spAutoFit/>
            </a:bodyPr>
            <a:lstStyle/>
            <a:p>
              <a:pPr algn="ctr"/>
              <a:r>
                <a:rPr lang="en-US" sz="1000" dirty="0">
                  <a:solidFill>
                    <a:srgbClr val="000000"/>
                  </a:solidFill>
                  <a:latin typeface="Arial" charset="0"/>
                </a:rPr>
                <a:t>410 nm</a:t>
              </a:r>
              <a:endParaRPr lang="en-US" sz="1000" baseline="30000" dirty="0">
                <a:solidFill>
                  <a:srgbClr val="000000"/>
                </a:solidFill>
                <a:latin typeface="Arial" charset="0"/>
              </a:endParaRPr>
            </a:p>
          </p:txBody>
        </p:sp>
      </p:grpSp>
      <p:sp>
        <p:nvSpPr>
          <p:cNvPr id="854" name="Rectangle 5559"/>
          <p:cNvSpPr>
            <a:spLocks noChangeArrowheads="1"/>
          </p:cNvSpPr>
          <p:nvPr/>
        </p:nvSpPr>
        <p:spPr bwMode="auto">
          <a:xfrm>
            <a:off x="3551019" y="3399530"/>
            <a:ext cx="1965960" cy="3383280"/>
          </a:xfrm>
          <a:prstGeom prst="rect">
            <a:avLst/>
          </a:prstGeom>
          <a:solidFill>
            <a:srgbClr val="FFFFCC"/>
          </a:solidFill>
          <a:ln w="9525" algn="ctr">
            <a:solidFill>
              <a:srgbClr val="C0C0C0"/>
            </a:solidFill>
            <a:miter lim="800000"/>
            <a:headEnd/>
            <a:tailEnd/>
          </a:ln>
          <a:effectLst/>
        </p:spPr>
        <p:txBody>
          <a:bodyPr anchor="ctr">
            <a:spAutoFit/>
          </a:bodyPr>
          <a:lstStyle/>
          <a:p>
            <a:pPr>
              <a:defRPr/>
            </a:pPr>
            <a:endParaRPr lang="en-US">
              <a:effectLst>
                <a:outerShdw blurRad="38100" dist="38100" dir="2700000" algn="tl">
                  <a:srgbClr val="000000">
                    <a:alpha val="43137"/>
                  </a:srgbClr>
                </a:outerShdw>
              </a:effectLst>
            </a:endParaRPr>
          </a:p>
        </p:txBody>
      </p:sp>
      <p:sp>
        <p:nvSpPr>
          <p:cNvPr id="855" name="Text Box 6058"/>
          <p:cNvSpPr txBox="1">
            <a:spLocks noChangeArrowheads="1"/>
          </p:cNvSpPr>
          <p:nvPr/>
        </p:nvSpPr>
        <p:spPr bwMode="auto">
          <a:xfrm>
            <a:off x="3759184" y="4081860"/>
            <a:ext cx="544513" cy="220662"/>
          </a:xfrm>
          <a:prstGeom prst="rect">
            <a:avLst/>
          </a:prstGeom>
          <a:noFill/>
          <a:ln w="9525" algn="ctr">
            <a:noFill/>
            <a:miter lim="800000"/>
            <a:headEnd/>
            <a:tailEnd/>
          </a:ln>
        </p:spPr>
        <p:txBody>
          <a:bodyPr wrap="none" lIns="45720" tIns="18288" rIns="45720" bIns="18288">
            <a:spAutoFit/>
          </a:bodyPr>
          <a:lstStyle/>
          <a:p>
            <a:r>
              <a:rPr lang="en-US" sz="1200">
                <a:solidFill>
                  <a:srgbClr val="000000"/>
                </a:solidFill>
                <a:latin typeface="Arial Narrow" pitchFamily="34" charset="0"/>
              </a:rPr>
              <a:t>Altitude:</a:t>
            </a:r>
          </a:p>
        </p:txBody>
      </p:sp>
      <p:sp>
        <p:nvSpPr>
          <p:cNvPr id="856" name="Text Box 6059"/>
          <p:cNvSpPr txBox="1">
            <a:spLocks noChangeArrowheads="1"/>
          </p:cNvSpPr>
          <p:nvPr/>
        </p:nvSpPr>
        <p:spPr bwMode="auto">
          <a:xfrm>
            <a:off x="3757597" y="4251722"/>
            <a:ext cx="692150" cy="220663"/>
          </a:xfrm>
          <a:prstGeom prst="rect">
            <a:avLst/>
          </a:prstGeom>
          <a:noFill/>
          <a:ln w="9525" algn="ctr">
            <a:noFill/>
            <a:miter lim="800000"/>
            <a:headEnd/>
            <a:tailEnd/>
          </a:ln>
        </p:spPr>
        <p:txBody>
          <a:bodyPr wrap="none" lIns="45720" tIns="18288" rIns="45720" bIns="18288">
            <a:spAutoFit/>
          </a:bodyPr>
          <a:lstStyle/>
          <a:p>
            <a:r>
              <a:rPr lang="en-US" sz="1200">
                <a:solidFill>
                  <a:srgbClr val="000000"/>
                </a:solidFill>
                <a:latin typeface="Arial Narrow" pitchFamily="34" charset="0"/>
              </a:rPr>
              <a:t>Sun angle:</a:t>
            </a:r>
          </a:p>
        </p:txBody>
      </p:sp>
      <p:sp>
        <p:nvSpPr>
          <p:cNvPr id="857" name="Text Box 6060"/>
          <p:cNvSpPr txBox="1">
            <a:spLocks noChangeArrowheads="1"/>
          </p:cNvSpPr>
          <p:nvPr/>
        </p:nvSpPr>
        <p:spPr bwMode="auto">
          <a:xfrm>
            <a:off x="3756009" y="4429522"/>
            <a:ext cx="920750" cy="220663"/>
          </a:xfrm>
          <a:prstGeom prst="rect">
            <a:avLst/>
          </a:prstGeom>
          <a:noFill/>
          <a:ln w="9525" algn="ctr">
            <a:noFill/>
            <a:miter lim="800000"/>
            <a:headEnd/>
            <a:tailEnd/>
          </a:ln>
        </p:spPr>
        <p:txBody>
          <a:bodyPr wrap="none" lIns="45720" tIns="18288" rIns="45720" bIns="18288">
            <a:spAutoFit/>
          </a:bodyPr>
          <a:lstStyle/>
          <a:p>
            <a:r>
              <a:rPr lang="en-US" sz="1200" dirty="0">
                <a:solidFill>
                  <a:srgbClr val="000000"/>
                </a:solidFill>
                <a:latin typeface="Arial Narrow" pitchFamily="34" charset="0"/>
              </a:rPr>
              <a:t>Azimuth angle:</a:t>
            </a:r>
          </a:p>
        </p:txBody>
      </p:sp>
      <p:sp>
        <p:nvSpPr>
          <p:cNvPr id="858" name="Text Box 6061"/>
          <p:cNvSpPr txBox="1">
            <a:spLocks noChangeArrowheads="1"/>
          </p:cNvSpPr>
          <p:nvPr/>
        </p:nvSpPr>
        <p:spPr bwMode="auto">
          <a:xfrm>
            <a:off x="4679555" y="4080272"/>
            <a:ext cx="374461" cy="221599"/>
          </a:xfrm>
          <a:prstGeom prst="rect">
            <a:avLst/>
          </a:prstGeom>
          <a:noFill/>
          <a:ln w="9525" algn="ctr">
            <a:noFill/>
            <a:miter lim="800000"/>
            <a:headEnd/>
            <a:tailEnd/>
          </a:ln>
        </p:spPr>
        <p:txBody>
          <a:bodyPr wrap="none" lIns="45720" tIns="18288" rIns="45720" bIns="18288">
            <a:spAutoFit/>
          </a:bodyPr>
          <a:lstStyle/>
          <a:p>
            <a:pPr algn="l"/>
            <a:r>
              <a:rPr lang="en-US" sz="1200" dirty="0" smtClean="0">
                <a:solidFill>
                  <a:srgbClr val="000000"/>
                </a:solidFill>
                <a:latin typeface="Arial Narrow" pitchFamily="34" charset="0"/>
              </a:rPr>
              <a:t>62 m</a:t>
            </a:r>
            <a:endParaRPr lang="en-US" sz="1200" dirty="0">
              <a:solidFill>
                <a:srgbClr val="000000"/>
              </a:solidFill>
              <a:latin typeface="Arial Narrow" pitchFamily="34" charset="0"/>
            </a:endParaRPr>
          </a:p>
        </p:txBody>
      </p:sp>
      <p:sp>
        <p:nvSpPr>
          <p:cNvPr id="859" name="Text Box 6062"/>
          <p:cNvSpPr txBox="1">
            <a:spLocks noChangeArrowheads="1"/>
          </p:cNvSpPr>
          <p:nvPr/>
        </p:nvSpPr>
        <p:spPr bwMode="auto">
          <a:xfrm>
            <a:off x="4675730" y="4434464"/>
            <a:ext cx="422552" cy="221599"/>
          </a:xfrm>
          <a:prstGeom prst="rect">
            <a:avLst/>
          </a:prstGeom>
          <a:noFill/>
          <a:ln w="9525" algn="ctr">
            <a:noFill/>
            <a:miter lim="800000"/>
            <a:headEnd/>
            <a:tailEnd/>
          </a:ln>
        </p:spPr>
        <p:txBody>
          <a:bodyPr wrap="none" lIns="45720" tIns="18288" rIns="45720" bIns="18288">
            <a:spAutoFit/>
          </a:bodyPr>
          <a:lstStyle/>
          <a:p>
            <a:pPr algn="l"/>
            <a:r>
              <a:rPr lang="en-US" sz="1200" dirty="0" smtClean="0">
                <a:solidFill>
                  <a:srgbClr val="000000"/>
                </a:solidFill>
                <a:latin typeface="Arial Narrow" pitchFamily="34" charset="0"/>
              </a:rPr>
              <a:t>1.3°</a:t>
            </a:r>
            <a:endParaRPr lang="en-US" sz="1200" dirty="0">
              <a:solidFill>
                <a:srgbClr val="000000"/>
              </a:solidFill>
              <a:latin typeface="Arial Narrow" pitchFamily="34" charset="0"/>
            </a:endParaRPr>
          </a:p>
        </p:txBody>
      </p:sp>
      <p:sp>
        <p:nvSpPr>
          <p:cNvPr id="860" name="Text Box 6063"/>
          <p:cNvSpPr txBox="1">
            <a:spLocks noChangeArrowheads="1"/>
          </p:cNvSpPr>
          <p:nvPr/>
        </p:nvSpPr>
        <p:spPr bwMode="auto">
          <a:xfrm>
            <a:off x="4675562" y="4259660"/>
            <a:ext cx="387286" cy="221599"/>
          </a:xfrm>
          <a:prstGeom prst="rect">
            <a:avLst/>
          </a:prstGeom>
          <a:noFill/>
          <a:ln w="9525" algn="ctr">
            <a:noFill/>
            <a:miter lim="800000"/>
            <a:headEnd/>
            <a:tailEnd/>
          </a:ln>
        </p:spPr>
        <p:txBody>
          <a:bodyPr wrap="none" lIns="45720" tIns="18288" rIns="45720" bIns="18288">
            <a:spAutoFit/>
          </a:bodyPr>
          <a:lstStyle/>
          <a:p>
            <a:pPr algn="l"/>
            <a:r>
              <a:rPr lang="en-US" sz="1200" dirty="0" smtClean="0">
                <a:solidFill>
                  <a:srgbClr val="000000"/>
                </a:solidFill>
                <a:latin typeface="Arial Narrow" pitchFamily="34" charset="0"/>
              </a:rPr>
              <a:t>31°</a:t>
            </a:r>
            <a:endParaRPr lang="en-US" sz="1200" dirty="0">
              <a:solidFill>
                <a:srgbClr val="000000"/>
              </a:solidFill>
              <a:latin typeface="Arial Narrow" pitchFamily="34" charset="0"/>
            </a:endParaRPr>
          </a:p>
        </p:txBody>
      </p:sp>
      <p:sp>
        <p:nvSpPr>
          <p:cNvPr id="861" name="Text Box 6064"/>
          <p:cNvSpPr txBox="1">
            <a:spLocks noChangeArrowheads="1"/>
          </p:cNvSpPr>
          <p:nvPr/>
        </p:nvSpPr>
        <p:spPr bwMode="auto">
          <a:xfrm>
            <a:off x="3738547" y="3508018"/>
            <a:ext cx="972382" cy="221599"/>
          </a:xfrm>
          <a:prstGeom prst="rect">
            <a:avLst/>
          </a:prstGeom>
          <a:noFill/>
          <a:ln w="9525" algn="ctr">
            <a:noFill/>
            <a:miter lim="800000"/>
            <a:headEnd/>
            <a:tailEnd/>
          </a:ln>
        </p:spPr>
        <p:txBody>
          <a:bodyPr wrap="none" lIns="45720" tIns="18288" rIns="45720" bIns="18288">
            <a:spAutoFit/>
          </a:bodyPr>
          <a:lstStyle/>
          <a:p>
            <a:pPr algn="l"/>
            <a:r>
              <a:rPr lang="en-US" sz="1200" dirty="0" smtClean="0">
                <a:solidFill>
                  <a:srgbClr val="000000"/>
                </a:solidFill>
                <a:latin typeface="Arial Narrow" pitchFamily="34" charset="0"/>
              </a:rPr>
              <a:t>March 10, 2006</a:t>
            </a:r>
            <a:endParaRPr lang="en-US" sz="1200" dirty="0">
              <a:solidFill>
                <a:srgbClr val="000000"/>
              </a:solidFill>
              <a:latin typeface="Arial Narrow" pitchFamily="34" charset="0"/>
            </a:endParaRPr>
          </a:p>
        </p:txBody>
      </p:sp>
      <p:sp>
        <p:nvSpPr>
          <p:cNvPr id="863" name="Line 6263"/>
          <p:cNvSpPr>
            <a:spLocks noChangeShapeType="1"/>
          </p:cNvSpPr>
          <p:nvPr/>
        </p:nvSpPr>
        <p:spPr bwMode="auto">
          <a:xfrm>
            <a:off x="3851080" y="4929470"/>
            <a:ext cx="1276350" cy="0"/>
          </a:xfrm>
          <a:prstGeom prst="line">
            <a:avLst/>
          </a:prstGeom>
          <a:noFill/>
          <a:ln w="15875">
            <a:solidFill>
              <a:srgbClr val="969696"/>
            </a:solidFill>
            <a:prstDash val="sysDot"/>
            <a:round/>
            <a:headEnd/>
            <a:tailEnd/>
          </a:ln>
          <a:effectLst/>
        </p:spPr>
        <p:txBody>
          <a:bodyPr>
            <a:spAutoFit/>
          </a:bodyPr>
          <a:lstStyle/>
          <a:p>
            <a:pPr>
              <a:defRPr/>
            </a:pPr>
            <a:endParaRPr lang="en-US">
              <a:effectLst>
                <a:outerShdw blurRad="38100" dist="38100" dir="2700000" algn="tl">
                  <a:srgbClr val="000000">
                    <a:alpha val="43137"/>
                  </a:srgbClr>
                </a:outerShdw>
              </a:effectLst>
            </a:endParaRPr>
          </a:p>
        </p:txBody>
      </p:sp>
      <p:sp>
        <p:nvSpPr>
          <p:cNvPr id="868" name="Line 6263"/>
          <p:cNvSpPr>
            <a:spLocks noChangeShapeType="1"/>
          </p:cNvSpPr>
          <p:nvPr/>
        </p:nvSpPr>
        <p:spPr bwMode="auto">
          <a:xfrm>
            <a:off x="3823735" y="6037054"/>
            <a:ext cx="1276350" cy="0"/>
          </a:xfrm>
          <a:prstGeom prst="line">
            <a:avLst/>
          </a:prstGeom>
          <a:noFill/>
          <a:ln w="15875">
            <a:solidFill>
              <a:srgbClr val="969696"/>
            </a:solidFill>
            <a:prstDash val="sysDot"/>
            <a:round/>
            <a:headEnd/>
            <a:tailEnd/>
          </a:ln>
          <a:effectLst/>
        </p:spPr>
        <p:txBody>
          <a:bodyPr>
            <a:spAutoFit/>
          </a:bodyPr>
          <a:lstStyle/>
          <a:p>
            <a:pPr>
              <a:defRPr/>
            </a:pPr>
            <a:endParaRPr lang="en-US">
              <a:effectLst>
                <a:outerShdw blurRad="38100" dist="38100" dir="2700000" algn="tl">
                  <a:srgbClr val="000000">
                    <a:alpha val="43137"/>
                  </a:srgbClr>
                </a:outerShdw>
              </a:effectLst>
            </a:endParaRPr>
          </a:p>
        </p:txBody>
      </p:sp>
      <p:sp>
        <p:nvSpPr>
          <p:cNvPr id="876" name="Text Box 6058"/>
          <p:cNvSpPr txBox="1">
            <a:spLocks noChangeArrowheads="1"/>
          </p:cNvSpPr>
          <p:nvPr/>
        </p:nvSpPr>
        <p:spPr bwMode="auto">
          <a:xfrm>
            <a:off x="3757036" y="5225282"/>
            <a:ext cx="544513" cy="220662"/>
          </a:xfrm>
          <a:prstGeom prst="rect">
            <a:avLst/>
          </a:prstGeom>
          <a:noFill/>
          <a:ln w="9525" algn="ctr">
            <a:noFill/>
            <a:miter lim="800000"/>
            <a:headEnd/>
            <a:tailEnd/>
          </a:ln>
        </p:spPr>
        <p:txBody>
          <a:bodyPr wrap="none" lIns="45720" tIns="18288" rIns="45720" bIns="18288">
            <a:spAutoFit/>
          </a:bodyPr>
          <a:lstStyle/>
          <a:p>
            <a:r>
              <a:rPr lang="en-US" sz="1200" dirty="0">
                <a:solidFill>
                  <a:srgbClr val="000000"/>
                </a:solidFill>
                <a:latin typeface="Arial Narrow" pitchFamily="34" charset="0"/>
              </a:rPr>
              <a:t>Altitude:</a:t>
            </a:r>
          </a:p>
        </p:txBody>
      </p:sp>
      <p:sp>
        <p:nvSpPr>
          <p:cNvPr id="877" name="Text Box 6059"/>
          <p:cNvSpPr txBox="1">
            <a:spLocks noChangeArrowheads="1"/>
          </p:cNvSpPr>
          <p:nvPr/>
        </p:nvSpPr>
        <p:spPr bwMode="auto">
          <a:xfrm>
            <a:off x="3755449" y="5395144"/>
            <a:ext cx="692150" cy="220663"/>
          </a:xfrm>
          <a:prstGeom prst="rect">
            <a:avLst/>
          </a:prstGeom>
          <a:noFill/>
          <a:ln w="9525" algn="ctr">
            <a:noFill/>
            <a:miter lim="800000"/>
            <a:headEnd/>
            <a:tailEnd/>
          </a:ln>
        </p:spPr>
        <p:txBody>
          <a:bodyPr wrap="none" lIns="45720" tIns="18288" rIns="45720" bIns="18288">
            <a:spAutoFit/>
          </a:bodyPr>
          <a:lstStyle/>
          <a:p>
            <a:r>
              <a:rPr lang="en-US" sz="1200" dirty="0">
                <a:solidFill>
                  <a:srgbClr val="000000"/>
                </a:solidFill>
                <a:latin typeface="Arial Narrow" pitchFamily="34" charset="0"/>
              </a:rPr>
              <a:t>Sun angle:</a:t>
            </a:r>
          </a:p>
        </p:txBody>
      </p:sp>
      <p:sp>
        <p:nvSpPr>
          <p:cNvPr id="878" name="Text Box 6060"/>
          <p:cNvSpPr txBox="1">
            <a:spLocks noChangeArrowheads="1"/>
          </p:cNvSpPr>
          <p:nvPr/>
        </p:nvSpPr>
        <p:spPr bwMode="auto">
          <a:xfrm>
            <a:off x="3753861" y="5572944"/>
            <a:ext cx="920750" cy="220663"/>
          </a:xfrm>
          <a:prstGeom prst="rect">
            <a:avLst/>
          </a:prstGeom>
          <a:noFill/>
          <a:ln w="9525" algn="ctr">
            <a:noFill/>
            <a:miter lim="800000"/>
            <a:headEnd/>
            <a:tailEnd/>
          </a:ln>
        </p:spPr>
        <p:txBody>
          <a:bodyPr wrap="none" lIns="45720" tIns="18288" rIns="45720" bIns="18288">
            <a:spAutoFit/>
          </a:bodyPr>
          <a:lstStyle/>
          <a:p>
            <a:r>
              <a:rPr lang="en-US" sz="1200" dirty="0">
                <a:solidFill>
                  <a:srgbClr val="000000"/>
                </a:solidFill>
                <a:latin typeface="Arial Narrow" pitchFamily="34" charset="0"/>
              </a:rPr>
              <a:t>Azimuth angle:</a:t>
            </a:r>
          </a:p>
        </p:txBody>
      </p:sp>
      <p:sp>
        <p:nvSpPr>
          <p:cNvPr id="879" name="Text Box 6061"/>
          <p:cNvSpPr txBox="1">
            <a:spLocks noChangeArrowheads="1"/>
          </p:cNvSpPr>
          <p:nvPr/>
        </p:nvSpPr>
        <p:spPr bwMode="auto">
          <a:xfrm>
            <a:off x="4677407" y="5223694"/>
            <a:ext cx="472245" cy="221599"/>
          </a:xfrm>
          <a:prstGeom prst="rect">
            <a:avLst/>
          </a:prstGeom>
          <a:noFill/>
          <a:ln w="9525" algn="ctr">
            <a:noFill/>
            <a:miter lim="800000"/>
            <a:headEnd/>
            <a:tailEnd/>
          </a:ln>
        </p:spPr>
        <p:txBody>
          <a:bodyPr wrap="none" lIns="45720" tIns="18288" rIns="45720" bIns="18288">
            <a:spAutoFit/>
          </a:bodyPr>
          <a:lstStyle/>
          <a:p>
            <a:r>
              <a:rPr lang="en-US" sz="1200" dirty="0" smtClean="0">
                <a:solidFill>
                  <a:srgbClr val="000000"/>
                </a:solidFill>
                <a:latin typeface="Arial Narrow" pitchFamily="34" charset="0"/>
              </a:rPr>
              <a:t>4.1 </a:t>
            </a:r>
            <a:r>
              <a:rPr lang="en-US" sz="1200" dirty="0">
                <a:solidFill>
                  <a:srgbClr val="000000"/>
                </a:solidFill>
                <a:latin typeface="Arial Narrow" pitchFamily="34" charset="0"/>
              </a:rPr>
              <a:t>km</a:t>
            </a:r>
          </a:p>
        </p:txBody>
      </p:sp>
      <p:sp>
        <p:nvSpPr>
          <p:cNvPr id="880" name="Text Box 6062"/>
          <p:cNvSpPr txBox="1">
            <a:spLocks noChangeArrowheads="1"/>
          </p:cNvSpPr>
          <p:nvPr/>
        </p:nvSpPr>
        <p:spPr bwMode="auto">
          <a:xfrm>
            <a:off x="4673582" y="5577886"/>
            <a:ext cx="422553" cy="221599"/>
          </a:xfrm>
          <a:prstGeom prst="rect">
            <a:avLst/>
          </a:prstGeom>
          <a:noFill/>
          <a:ln w="9525" algn="ctr">
            <a:noFill/>
            <a:miter lim="800000"/>
            <a:headEnd/>
            <a:tailEnd/>
          </a:ln>
        </p:spPr>
        <p:txBody>
          <a:bodyPr wrap="none" lIns="45720" tIns="18288" rIns="45720" bIns="18288">
            <a:spAutoFit/>
          </a:bodyPr>
          <a:lstStyle/>
          <a:p>
            <a:r>
              <a:rPr lang="en-US" sz="1200" dirty="0" smtClean="0">
                <a:solidFill>
                  <a:srgbClr val="000000"/>
                </a:solidFill>
                <a:latin typeface="Arial Narrow" pitchFamily="34" charset="0"/>
              </a:rPr>
              <a:t>3.8°</a:t>
            </a:r>
            <a:endParaRPr lang="en-US" sz="1200" dirty="0">
              <a:solidFill>
                <a:srgbClr val="000000"/>
              </a:solidFill>
              <a:latin typeface="Arial Narrow" pitchFamily="34" charset="0"/>
            </a:endParaRPr>
          </a:p>
        </p:txBody>
      </p:sp>
      <p:sp>
        <p:nvSpPr>
          <p:cNvPr id="881" name="Text Box 6063"/>
          <p:cNvSpPr txBox="1">
            <a:spLocks noChangeArrowheads="1"/>
          </p:cNvSpPr>
          <p:nvPr/>
        </p:nvSpPr>
        <p:spPr bwMode="auto">
          <a:xfrm>
            <a:off x="4673414" y="5403082"/>
            <a:ext cx="387287" cy="221599"/>
          </a:xfrm>
          <a:prstGeom prst="rect">
            <a:avLst/>
          </a:prstGeom>
          <a:noFill/>
          <a:ln w="9525" algn="ctr">
            <a:noFill/>
            <a:miter lim="800000"/>
            <a:headEnd/>
            <a:tailEnd/>
          </a:ln>
        </p:spPr>
        <p:txBody>
          <a:bodyPr wrap="none" lIns="45720" tIns="18288" rIns="45720" bIns="18288">
            <a:spAutoFit/>
          </a:bodyPr>
          <a:lstStyle/>
          <a:p>
            <a:r>
              <a:rPr lang="en-US" sz="1200" dirty="0" smtClean="0">
                <a:solidFill>
                  <a:srgbClr val="000000"/>
                </a:solidFill>
                <a:latin typeface="Arial Narrow" pitchFamily="34" charset="0"/>
              </a:rPr>
              <a:t>39°</a:t>
            </a:r>
            <a:endParaRPr lang="en-US" sz="1200" dirty="0">
              <a:solidFill>
                <a:srgbClr val="000000"/>
              </a:solidFill>
              <a:latin typeface="Arial Narrow" pitchFamily="34" charset="0"/>
            </a:endParaRPr>
          </a:p>
        </p:txBody>
      </p:sp>
      <p:sp>
        <p:nvSpPr>
          <p:cNvPr id="882" name="Line 6263"/>
          <p:cNvSpPr>
            <a:spLocks noChangeShapeType="1"/>
          </p:cNvSpPr>
          <p:nvPr/>
        </p:nvSpPr>
        <p:spPr bwMode="auto">
          <a:xfrm>
            <a:off x="3823174" y="3823956"/>
            <a:ext cx="1276350" cy="0"/>
          </a:xfrm>
          <a:prstGeom prst="line">
            <a:avLst/>
          </a:prstGeom>
          <a:noFill/>
          <a:ln w="15875">
            <a:solidFill>
              <a:srgbClr val="969696"/>
            </a:solidFill>
            <a:prstDash val="sysDot"/>
            <a:round/>
            <a:headEnd/>
            <a:tailEnd/>
          </a:ln>
          <a:effectLst/>
        </p:spPr>
        <p:txBody>
          <a:bodyPr>
            <a:spAutoFit/>
          </a:bodyPr>
          <a:lstStyle/>
          <a:p>
            <a:pPr>
              <a:defRPr/>
            </a:pPr>
            <a:endParaRPr lang="en-US">
              <a:effectLst>
                <a:outerShdw blurRad="38100" dist="38100" dir="2700000" algn="tl">
                  <a:srgbClr val="000000">
                    <a:alpha val="43137"/>
                  </a:srgbClr>
                </a:outerShdw>
              </a:effectLst>
            </a:endParaRPr>
          </a:p>
        </p:txBody>
      </p:sp>
      <p:sp>
        <p:nvSpPr>
          <p:cNvPr id="883" name="Text Box 6060"/>
          <p:cNvSpPr txBox="1">
            <a:spLocks noChangeArrowheads="1"/>
          </p:cNvSpPr>
          <p:nvPr/>
        </p:nvSpPr>
        <p:spPr bwMode="auto">
          <a:xfrm>
            <a:off x="3751713" y="6084897"/>
            <a:ext cx="863378" cy="221599"/>
          </a:xfrm>
          <a:prstGeom prst="rect">
            <a:avLst/>
          </a:prstGeom>
          <a:noFill/>
          <a:ln w="9525" algn="ctr">
            <a:noFill/>
            <a:miter lim="800000"/>
            <a:headEnd/>
            <a:tailEnd/>
          </a:ln>
        </p:spPr>
        <p:txBody>
          <a:bodyPr wrap="none" lIns="45720" tIns="18288" rIns="45720" bIns="18288">
            <a:spAutoFit/>
          </a:bodyPr>
          <a:lstStyle/>
          <a:p>
            <a:pPr algn="l"/>
            <a:r>
              <a:rPr lang="en-US" sz="1200" dirty="0" smtClean="0">
                <a:solidFill>
                  <a:srgbClr val="000000"/>
                </a:solidFill>
                <a:latin typeface="Arial Narrow" pitchFamily="34" charset="0"/>
              </a:rPr>
              <a:t>Chlorophyll </a:t>
            </a:r>
            <a:r>
              <a:rPr lang="en-US" sz="1200" i="1" dirty="0" smtClean="0">
                <a:solidFill>
                  <a:srgbClr val="000000"/>
                </a:solidFill>
                <a:latin typeface="Arial Narrow" pitchFamily="34" charset="0"/>
              </a:rPr>
              <a:t>a</a:t>
            </a:r>
            <a:r>
              <a:rPr lang="en-US" sz="1200" dirty="0" smtClean="0">
                <a:solidFill>
                  <a:srgbClr val="000000"/>
                </a:solidFill>
                <a:latin typeface="Arial Narrow" pitchFamily="34" charset="0"/>
              </a:rPr>
              <a:t>:</a:t>
            </a:r>
            <a:endParaRPr lang="en-US" sz="1200" dirty="0">
              <a:solidFill>
                <a:srgbClr val="000000"/>
              </a:solidFill>
              <a:latin typeface="Arial Narrow" pitchFamily="34" charset="0"/>
            </a:endParaRPr>
          </a:p>
        </p:txBody>
      </p:sp>
      <p:sp>
        <p:nvSpPr>
          <p:cNvPr id="884" name="Text Box 6062"/>
          <p:cNvSpPr txBox="1">
            <a:spLocks noChangeArrowheads="1"/>
          </p:cNvSpPr>
          <p:nvPr/>
        </p:nvSpPr>
        <p:spPr bwMode="auto">
          <a:xfrm>
            <a:off x="4683157" y="6089839"/>
            <a:ext cx="691856" cy="221599"/>
          </a:xfrm>
          <a:prstGeom prst="rect">
            <a:avLst/>
          </a:prstGeom>
          <a:noFill/>
          <a:ln w="9525" algn="ctr">
            <a:noFill/>
            <a:miter lim="800000"/>
            <a:headEnd/>
            <a:tailEnd/>
          </a:ln>
        </p:spPr>
        <p:txBody>
          <a:bodyPr wrap="none" lIns="45720" tIns="18288" rIns="45720" bIns="18288">
            <a:spAutoFit/>
          </a:bodyPr>
          <a:lstStyle/>
          <a:p>
            <a:pPr algn="l"/>
            <a:r>
              <a:rPr lang="en-US" sz="1200" dirty="0" smtClean="0">
                <a:solidFill>
                  <a:srgbClr val="000000"/>
                </a:solidFill>
                <a:latin typeface="Arial Narrow" pitchFamily="34" charset="0"/>
              </a:rPr>
              <a:t>0.1 mg/m</a:t>
            </a:r>
            <a:r>
              <a:rPr lang="en-US" sz="1200" baseline="30000" dirty="0" smtClean="0">
                <a:solidFill>
                  <a:srgbClr val="000000"/>
                </a:solidFill>
                <a:latin typeface="Arial Narrow" pitchFamily="34" charset="0"/>
              </a:rPr>
              <a:t>3</a:t>
            </a:r>
            <a:endParaRPr lang="en-US" sz="1200" baseline="30000" dirty="0">
              <a:solidFill>
                <a:srgbClr val="000000"/>
              </a:solidFill>
              <a:latin typeface="Arial Narrow" pitchFamily="34" charset="0"/>
            </a:endParaRPr>
          </a:p>
        </p:txBody>
      </p:sp>
      <p:sp>
        <p:nvSpPr>
          <p:cNvPr id="885" name="Left Brace 884"/>
          <p:cNvSpPr/>
          <p:nvPr/>
        </p:nvSpPr>
        <p:spPr bwMode="auto">
          <a:xfrm>
            <a:off x="3655124" y="3878345"/>
            <a:ext cx="51516" cy="960120"/>
          </a:xfrm>
          <a:prstGeom prst="leftBrac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6" charset="0"/>
            </a:endParaRPr>
          </a:p>
        </p:txBody>
      </p:sp>
      <p:sp>
        <p:nvSpPr>
          <p:cNvPr id="886" name="Left Brace 885"/>
          <p:cNvSpPr/>
          <p:nvPr/>
        </p:nvSpPr>
        <p:spPr bwMode="auto">
          <a:xfrm rot="10800000">
            <a:off x="5364865" y="4982368"/>
            <a:ext cx="51516" cy="1005840"/>
          </a:xfrm>
          <a:prstGeom prst="leftBrac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6" charset="0"/>
            </a:endParaRPr>
          </a:p>
        </p:txBody>
      </p:sp>
      <p:grpSp>
        <p:nvGrpSpPr>
          <p:cNvPr id="4" name="Group 1579"/>
          <p:cNvGrpSpPr/>
          <p:nvPr/>
        </p:nvGrpSpPr>
        <p:grpSpPr>
          <a:xfrm>
            <a:off x="616031" y="3603937"/>
            <a:ext cx="2723488" cy="2596346"/>
            <a:chOff x="5973646" y="3771364"/>
            <a:chExt cx="2723488" cy="2596346"/>
          </a:xfrm>
        </p:grpSpPr>
        <p:sp>
          <p:nvSpPr>
            <p:cNvPr id="1581" name="Oval 1580"/>
            <p:cNvSpPr/>
            <p:nvPr/>
          </p:nvSpPr>
          <p:spPr bwMode="auto">
            <a:xfrm>
              <a:off x="6323526" y="4881093"/>
              <a:ext cx="182880" cy="274320"/>
            </a:xfrm>
            <a:prstGeom prst="ellipse">
              <a:avLst/>
            </a:prstGeom>
            <a:solidFill>
              <a:srgbClr val="FFFF99"/>
            </a:solidFill>
            <a:ln w="9525" cap="flat" cmpd="sng" algn="ctr">
              <a:solidFill>
                <a:srgbClr val="C0C0C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6" charset="0"/>
              </a:endParaRPr>
            </a:p>
          </p:txBody>
        </p:sp>
        <p:sp>
          <p:nvSpPr>
            <p:cNvPr id="1582" name="Line 6"/>
            <p:cNvSpPr>
              <a:spLocks noChangeShapeType="1"/>
            </p:cNvSpPr>
            <p:nvPr/>
          </p:nvSpPr>
          <p:spPr bwMode="auto">
            <a:xfrm>
              <a:off x="6288466" y="6196633"/>
              <a:ext cx="2388201"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3" name="Line 7"/>
            <p:cNvSpPr>
              <a:spLocks noChangeShapeType="1"/>
            </p:cNvSpPr>
            <p:nvPr/>
          </p:nvSpPr>
          <p:spPr bwMode="auto">
            <a:xfrm flipV="1">
              <a:off x="6288466" y="6149191"/>
              <a:ext cx="1230" cy="47442"/>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4" name="Line 8"/>
            <p:cNvSpPr>
              <a:spLocks noChangeShapeType="1"/>
            </p:cNvSpPr>
            <p:nvPr/>
          </p:nvSpPr>
          <p:spPr bwMode="auto">
            <a:xfrm>
              <a:off x="6190084" y="6334644"/>
              <a:ext cx="57799"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5" name="Freeform 9"/>
            <p:cNvSpPr>
              <a:spLocks/>
            </p:cNvSpPr>
            <p:nvPr/>
          </p:nvSpPr>
          <p:spPr bwMode="auto">
            <a:xfrm>
              <a:off x="6271249" y="6288640"/>
              <a:ext cx="47961" cy="53192"/>
            </a:xfrm>
            <a:custGeom>
              <a:avLst/>
              <a:gdLst/>
              <a:ahLst/>
              <a:cxnLst>
                <a:cxn ang="0">
                  <a:pos x="26" y="0"/>
                </a:cxn>
                <a:cxn ang="0">
                  <a:pos x="0" y="37"/>
                </a:cxn>
                <a:cxn ang="0">
                  <a:pos x="39" y="37"/>
                </a:cxn>
              </a:cxnLst>
              <a:rect l="0" t="0" r="r" b="b"/>
              <a:pathLst>
                <a:path w="39" h="37">
                  <a:moveTo>
                    <a:pt x="26" y="0"/>
                  </a:moveTo>
                  <a:lnTo>
                    <a:pt x="0" y="37"/>
                  </a:lnTo>
                  <a:lnTo>
                    <a:pt x="39" y="37"/>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6" name="Line 10"/>
            <p:cNvSpPr>
              <a:spLocks noChangeShapeType="1"/>
            </p:cNvSpPr>
            <p:nvPr/>
          </p:nvSpPr>
          <p:spPr bwMode="auto">
            <a:xfrm>
              <a:off x="6303223" y="6288640"/>
              <a:ext cx="1230" cy="79070"/>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7" name="Freeform 11"/>
            <p:cNvSpPr>
              <a:spLocks/>
            </p:cNvSpPr>
            <p:nvPr/>
          </p:nvSpPr>
          <p:spPr bwMode="auto">
            <a:xfrm>
              <a:off x="6336426" y="6288640"/>
              <a:ext cx="44271" cy="79070"/>
            </a:xfrm>
            <a:custGeom>
              <a:avLst/>
              <a:gdLst/>
              <a:ahLst/>
              <a:cxnLst>
                <a:cxn ang="0">
                  <a:pos x="16" y="0"/>
                </a:cxn>
                <a:cxn ang="0">
                  <a:pos x="8" y="4"/>
                </a:cxn>
                <a:cxn ang="0">
                  <a:pos x="3" y="11"/>
                </a:cxn>
                <a:cxn ang="0">
                  <a:pos x="0" y="24"/>
                </a:cxn>
                <a:cxn ang="0">
                  <a:pos x="0" y="32"/>
                </a:cxn>
                <a:cxn ang="0">
                  <a:pos x="3" y="44"/>
                </a:cxn>
                <a:cxn ang="0">
                  <a:pos x="8" y="52"/>
                </a:cxn>
                <a:cxn ang="0">
                  <a:pos x="16" y="55"/>
                </a:cxn>
                <a:cxn ang="0">
                  <a:pos x="21" y="55"/>
                </a:cxn>
                <a:cxn ang="0">
                  <a:pos x="28" y="52"/>
                </a:cxn>
                <a:cxn ang="0">
                  <a:pos x="33" y="44"/>
                </a:cxn>
                <a:cxn ang="0">
                  <a:pos x="36" y="32"/>
                </a:cxn>
                <a:cxn ang="0">
                  <a:pos x="36" y="24"/>
                </a:cxn>
                <a:cxn ang="0">
                  <a:pos x="33" y="11"/>
                </a:cxn>
                <a:cxn ang="0">
                  <a:pos x="28" y="4"/>
                </a:cxn>
                <a:cxn ang="0">
                  <a:pos x="21" y="0"/>
                </a:cxn>
                <a:cxn ang="0">
                  <a:pos x="16" y="0"/>
                </a:cxn>
              </a:cxnLst>
              <a:rect l="0" t="0" r="r" b="b"/>
              <a:pathLst>
                <a:path w="36" h="55">
                  <a:moveTo>
                    <a:pt x="16" y="0"/>
                  </a:moveTo>
                  <a:lnTo>
                    <a:pt x="8" y="4"/>
                  </a:lnTo>
                  <a:lnTo>
                    <a:pt x="3" y="11"/>
                  </a:lnTo>
                  <a:lnTo>
                    <a:pt x="0" y="24"/>
                  </a:lnTo>
                  <a:lnTo>
                    <a:pt x="0" y="32"/>
                  </a:lnTo>
                  <a:lnTo>
                    <a:pt x="3" y="44"/>
                  </a:lnTo>
                  <a:lnTo>
                    <a:pt x="8" y="52"/>
                  </a:lnTo>
                  <a:lnTo>
                    <a:pt x="16" y="55"/>
                  </a:lnTo>
                  <a:lnTo>
                    <a:pt x="21" y="55"/>
                  </a:lnTo>
                  <a:lnTo>
                    <a:pt x="28" y="52"/>
                  </a:lnTo>
                  <a:lnTo>
                    <a:pt x="33" y="44"/>
                  </a:lnTo>
                  <a:lnTo>
                    <a:pt x="36" y="32"/>
                  </a:lnTo>
                  <a:lnTo>
                    <a:pt x="36" y="24"/>
                  </a:lnTo>
                  <a:lnTo>
                    <a:pt x="33" y="11"/>
                  </a:lnTo>
                  <a:lnTo>
                    <a:pt x="28" y="4"/>
                  </a:lnTo>
                  <a:lnTo>
                    <a:pt x="21" y="0"/>
                  </a:lnTo>
                  <a:lnTo>
                    <a:pt x="16" y="0"/>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8" name="Line 12"/>
            <p:cNvSpPr>
              <a:spLocks noChangeShapeType="1"/>
            </p:cNvSpPr>
            <p:nvPr/>
          </p:nvSpPr>
          <p:spPr bwMode="auto">
            <a:xfrm flipV="1">
              <a:off x="6722572" y="6149191"/>
              <a:ext cx="1230" cy="47442"/>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9" name="Line 13"/>
            <p:cNvSpPr>
              <a:spLocks noChangeShapeType="1"/>
            </p:cNvSpPr>
            <p:nvPr/>
          </p:nvSpPr>
          <p:spPr bwMode="auto">
            <a:xfrm>
              <a:off x="6625421" y="6334644"/>
              <a:ext cx="59029"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0" name="Freeform 14"/>
            <p:cNvSpPr>
              <a:spLocks/>
            </p:cNvSpPr>
            <p:nvPr/>
          </p:nvSpPr>
          <p:spPr bwMode="auto">
            <a:xfrm>
              <a:off x="6706585" y="6287202"/>
              <a:ext cx="44271" cy="79070"/>
            </a:xfrm>
            <a:custGeom>
              <a:avLst/>
              <a:gdLst/>
              <a:ahLst/>
              <a:cxnLst>
                <a:cxn ang="0">
                  <a:pos x="2" y="14"/>
                </a:cxn>
                <a:cxn ang="0">
                  <a:pos x="2" y="11"/>
                </a:cxn>
                <a:cxn ang="0">
                  <a:pos x="5" y="6"/>
                </a:cxn>
                <a:cxn ang="0">
                  <a:pos x="8" y="3"/>
                </a:cxn>
                <a:cxn ang="0">
                  <a:pos x="13" y="0"/>
                </a:cxn>
                <a:cxn ang="0">
                  <a:pos x="24" y="0"/>
                </a:cxn>
                <a:cxn ang="0">
                  <a:pos x="29" y="3"/>
                </a:cxn>
                <a:cxn ang="0">
                  <a:pos x="32" y="6"/>
                </a:cxn>
                <a:cxn ang="0">
                  <a:pos x="35" y="11"/>
                </a:cxn>
                <a:cxn ang="0">
                  <a:pos x="35" y="16"/>
                </a:cxn>
                <a:cxn ang="0">
                  <a:pos x="32" y="20"/>
                </a:cxn>
                <a:cxn ang="0">
                  <a:pos x="27" y="28"/>
                </a:cxn>
                <a:cxn ang="0">
                  <a:pos x="0" y="55"/>
                </a:cxn>
                <a:cxn ang="0">
                  <a:pos x="36" y="55"/>
                </a:cxn>
              </a:cxnLst>
              <a:rect l="0" t="0" r="r" b="b"/>
              <a:pathLst>
                <a:path w="36" h="55">
                  <a:moveTo>
                    <a:pt x="2" y="14"/>
                  </a:moveTo>
                  <a:lnTo>
                    <a:pt x="2" y="11"/>
                  </a:lnTo>
                  <a:lnTo>
                    <a:pt x="5" y="6"/>
                  </a:lnTo>
                  <a:lnTo>
                    <a:pt x="8" y="3"/>
                  </a:lnTo>
                  <a:lnTo>
                    <a:pt x="13" y="0"/>
                  </a:lnTo>
                  <a:lnTo>
                    <a:pt x="24" y="0"/>
                  </a:lnTo>
                  <a:lnTo>
                    <a:pt x="29" y="3"/>
                  </a:lnTo>
                  <a:lnTo>
                    <a:pt x="32" y="6"/>
                  </a:lnTo>
                  <a:lnTo>
                    <a:pt x="35" y="11"/>
                  </a:lnTo>
                  <a:lnTo>
                    <a:pt x="35" y="16"/>
                  </a:lnTo>
                  <a:lnTo>
                    <a:pt x="32" y="20"/>
                  </a:lnTo>
                  <a:lnTo>
                    <a:pt x="27" y="28"/>
                  </a:lnTo>
                  <a:lnTo>
                    <a:pt x="0" y="55"/>
                  </a:lnTo>
                  <a:lnTo>
                    <a:pt x="36" y="55"/>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1" name="Freeform 15"/>
            <p:cNvSpPr>
              <a:spLocks/>
            </p:cNvSpPr>
            <p:nvPr/>
          </p:nvSpPr>
          <p:spPr bwMode="auto">
            <a:xfrm>
              <a:off x="6770533" y="6288640"/>
              <a:ext cx="44271" cy="79070"/>
            </a:xfrm>
            <a:custGeom>
              <a:avLst/>
              <a:gdLst/>
              <a:ahLst/>
              <a:cxnLst>
                <a:cxn ang="0">
                  <a:pos x="16" y="0"/>
                </a:cxn>
                <a:cxn ang="0">
                  <a:pos x="8" y="4"/>
                </a:cxn>
                <a:cxn ang="0">
                  <a:pos x="3" y="11"/>
                </a:cxn>
                <a:cxn ang="0">
                  <a:pos x="0" y="24"/>
                </a:cxn>
                <a:cxn ang="0">
                  <a:pos x="0" y="32"/>
                </a:cxn>
                <a:cxn ang="0">
                  <a:pos x="3" y="44"/>
                </a:cxn>
                <a:cxn ang="0">
                  <a:pos x="8" y="52"/>
                </a:cxn>
                <a:cxn ang="0">
                  <a:pos x="16" y="55"/>
                </a:cxn>
                <a:cxn ang="0">
                  <a:pos x="21" y="55"/>
                </a:cxn>
                <a:cxn ang="0">
                  <a:pos x="28" y="52"/>
                </a:cxn>
                <a:cxn ang="0">
                  <a:pos x="33" y="44"/>
                </a:cxn>
                <a:cxn ang="0">
                  <a:pos x="36" y="32"/>
                </a:cxn>
                <a:cxn ang="0">
                  <a:pos x="36" y="24"/>
                </a:cxn>
                <a:cxn ang="0">
                  <a:pos x="33" y="11"/>
                </a:cxn>
                <a:cxn ang="0">
                  <a:pos x="28" y="4"/>
                </a:cxn>
                <a:cxn ang="0">
                  <a:pos x="21" y="0"/>
                </a:cxn>
                <a:cxn ang="0">
                  <a:pos x="16" y="0"/>
                </a:cxn>
              </a:cxnLst>
              <a:rect l="0" t="0" r="r" b="b"/>
              <a:pathLst>
                <a:path w="36" h="55">
                  <a:moveTo>
                    <a:pt x="16" y="0"/>
                  </a:moveTo>
                  <a:lnTo>
                    <a:pt x="8" y="4"/>
                  </a:lnTo>
                  <a:lnTo>
                    <a:pt x="3" y="11"/>
                  </a:lnTo>
                  <a:lnTo>
                    <a:pt x="0" y="24"/>
                  </a:lnTo>
                  <a:lnTo>
                    <a:pt x="0" y="32"/>
                  </a:lnTo>
                  <a:lnTo>
                    <a:pt x="3" y="44"/>
                  </a:lnTo>
                  <a:lnTo>
                    <a:pt x="8" y="52"/>
                  </a:lnTo>
                  <a:lnTo>
                    <a:pt x="16" y="55"/>
                  </a:lnTo>
                  <a:lnTo>
                    <a:pt x="21" y="55"/>
                  </a:lnTo>
                  <a:lnTo>
                    <a:pt x="28" y="52"/>
                  </a:lnTo>
                  <a:lnTo>
                    <a:pt x="33" y="44"/>
                  </a:lnTo>
                  <a:lnTo>
                    <a:pt x="36" y="32"/>
                  </a:lnTo>
                  <a:lnTo>
                    <a:pt x="36" y="24"/>
                  </a:lnTo>
                  <a:lnTo>
                    <a:pt x="33" y="11"/>
                  </a:lnTo>
                  <a:lnTo>
                    <a:pt x="28" y="4"/>
                  </a:lnTo>
                  <a:lnTo>
                    <a:pt x="21" y="0"/>
                  </a:lnTo>
                  <a:lnTo>
                    <a:pt x="16" y="0"/>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2" name="Line 16"/>
            <p:cNvSpPr>
              <a:spLocks noChangeShapeType="1"/>
            </p:cNvSpPr>
            <p:nvPr/>
          </p:nvSpPr>
          <p:spPr bwMode="auto">
            <a:xfrm flipV="1">
              <a:off x="7156679" y="6149191"/>
              <a:ext cx="1230" cy="47442"/>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3" name="Freeform 17"/>
            <p:cNvSpPr>
              <a:spLocks/>
            </p:cNvSpPr>
            <p:nvPr/>
          </p:nvSpPr>
          <p:spPr bwMode="auto">
            <a:xfrm>
              <a:off x="7129624" y="6288640"/>
              <a:ext cx="44271" cy="79070"/>
            </a:xfrm>
            <a:custGeom>
              <a:avLst/>
              <a:gdLst/>
              <a:ahLst/>
              <a:cxnLst>
                <a:cxn ang="0">
                  <a:pos x="16" y="0"/>
                </a:cxn>
                <a:cxn ang="0">
                  <a:pos x="8" y="4"/>
                </a:cxn>
                <a:cxn ang="0">
                  <a:pos x="3" y="11"/>
                </a:cxn>
                <a:cxn ang="0">
                  <a:pos x="0" y="24"/>
                </a:cxn>
                <a:cxn ang="0">
                  <a:pos x="0" y="32"/>
                </a:cxn>
                <a:cxn ang="0">
                  <a:pos x="3" y="44"/>
                </a:cxn>
                <a:cxn ang="0">
                  <a:pos x="8" y="52"/>
                </a:cxn>
                <a:cxn ang="0">
                  <a:pos x="16" y="55"/>
                </a:cxn>
                <a:cxn ang="0">
                  <a:pos x="20" y="55"/>
                </a:cxn>
                <a:cxn ang="0">
                  <a:pos x="28" y="52"/>
                </a:cxn>
                <a:cxn ang="0">
                  <a:pos x="33" y="44"/>
                </a:cxn>
                <a:cxn ang="0">
                  <a:pos x="36" y="32"/>
                </a:cxn>
                <a:cxn ang="0">
                  <a:pos x="36" y="24"/>
                </a:cxn>
                <a:cxn ang="0">
                  <a:pos x="33" y="11"/>
                </a:cxn>
                <a:cxn ang="0">
                  <a:pos x="28" y="4"/>
                </a:cxn>
                <a:cxn ang="0">
                  <a:pos x="20" y="0"/>
                </a:cxn>
                <a:cxn ang="0">
                  <a:pos x="16" y="0"/>
                </a:cxn>
              </a:cxnLst>
              <a:rect l="0" t="0" r="r" b="b"/>
              <a:pathLst>
                <a:path w="36" h="55">
                  <a:moveTo>
                    <a:pt x="16" y="0"/>
                  </a:moveTo>
                  <a:lnTo>
                    <a:pt x="8" y="4"/>
                  </a:lnTo>
                  <a:lnTo>
                    <a:pt x="3" y="11"/>
                  </a:lnTo>
                  <a:lnTo>
                    <a:pt x="0" y="24"/>
                  </a:lnTo>
                  <a:lnTo>
                    <a:pt x="0" y="32"/>
                  </a:lnTo>
                  <a:lnTo>
                    <a:pt x="3" y="44"/>
                  </a:lnTo>
                  <a:lnTo>
                    <a:pt x="8" y="52"/>
                  </a:lnTo>
                  <a:lnTo>
                    <a:pt x="16" y="55"/>
                  </a:lnTo>
                  <a:lnTo>
                    <a:pt x="20" y="55"/>
                  </a:lnTo>
                  <a:lnTo>
                    <a:pt x="28" y="52"/>
                  </a:lnTo>
                  <a:lnTo>
                    <a:pt x="33" y="44"/>
                  </a:lnTo>
                  <a:lnTo>
                    <a:pt x="36" y="32"/>
                  </a:lnTo>
                  <a:lnTo>
                    <a:pt x="36" y="24"/>
                  </a:lnTo>
                  <a:lnTo>
                    <a:pt x="33" y="11"/>
                  </a:lnTo>
                  <a:lnTo>
                    <a:pt x="28" y="4"/>
                  </a:lnTo>
                  <a:lnTo>
                    <a:pt x="20" y="0"/>
                  </a:lnTo>
                  <a:lnTo>
                    <a:pt x="16" y="0"/>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4" name="Line 18"/>
            <p:cNvSpPr>
              <a:spLocks noChangeShapeType="1"/>
            </p:cNvSpPr>
            <p:nvPr/>
          </p:nvSpPr>
          <p:spPr bwMode="auto">
            <a:xfrm flipV="1">
              <a:off x="7590785" y="6149191"/>
              <a:ext cx="1230" cy="47442"/>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5" name="Freeform 19"/>
            <p:cNvSpPr>
              <a:spLocks/>
            </p:cNvSpPr>
            <p:nvPr/>
          </p:nvSpPr>
          <p:spPr bwMode="auto">
            <a:xfrm>
              <a:off x="7532987" y="6287202"/>
              <a:ext cx="44271" cy="79070"/>
            </a:xfrm>
            <a:custGeom>
              <a:avLst/>
              <a:gdLst/>
              <a:ahLst/>
              <a:cxnLst>
                <a:cxn ang="0">
                  <a:pos x="1" y="14"/>
                </a:cxn>
                <a:cxn ang="0">
                  <a:pos x="1" y="11"/>
                </a:cxn>
                <a:cxn ang="0">
                  <a:pos x="5" y="6"/>
                </a:cxn>
                <a:cxn ang="0">
                  <a:pos x="8" y="3"/>
                </a:cxn>
                <a:cxn ang="0">
                  <a:pos x="12" y="0"/>
                </a:cxn>
                <a:cxn ang="0">
                  <a:pos x="23" y="0"/>
                </a:cxn>
                <a:cxn ang="0">
                  <a:pos x="28" y="3"/>
                </a:cxn>
                <a:cxn ang="0">
                  <a:pos x="31" y="6"/>
                </a:cxn>
                <a:cxn ang="0">
                  <a:pos x="34" y="11"/>
                </a:cxn>
                <a:cxn ang="0">
                  <a:pos x="34" y="16"/>
                </a:cxn>
                <a:cxn ang="0">
                  <a:pos x="31" y="20"/>
                </a:cxn>
                <a:cxn ang="0">
                  <a:pos x="27" y="28"/>
                </a:cxn>
                <a:cxn ang="0">
                  <a:pos x="0" y="55"/>
                </a:cxn>
                <a:cxn ang="0">
                  <a:pos x="36" y="55"/>
                </a:cxn>
              </a:cxnLst>
              <a:rect l="0" t="0" r="r" b="b"/>
              <a:pathLst>
                <a:path w="36" h="55">
                  <a:moveTo>
                    <a:pt x="1" y="14"/>
                  </a:moveTo>
                  <a:lnTo>
                    <a:pt x="1" y="11"/>
                  </a:lnTo>
                  <a:lnTo>
                    <a:pt x="5" y="6"/>
                  </a:lnTo>
                  <a:lnTo>
                    <a:pt x="8" y="3"/>
                  </a:lnTo>
                  <a:lnTo>
                    <a:pt x="12" y="0"/>
                  </a:lnTo>
                  <a:lnTo>
                    <a:pt x="23" y="0"/>
                  </a:lnTo>
                  <a:lnTo>
                    <a:pt x="28" y="3"/>
                  </a:lnTo>
                  <a:lnTo>
                    <a:pt x="31" y="6"/>
                  </a:lnTo>
                  <a:lnTo>
                    <a:pt x="34" y="11"/>
                  </a:lnTo>
                  <a:lnTo>
                    <a:pt x="34" y="16"/>
                  </a:lnTo>
                  <a:lnTo>
                    <a:pt x="31" y="20"/>
                  </a:lnTo>
                  <a:lnTo>
                    <a:pt x="27" y="28"/>
                  </a:lnTo>
                  <a:lnTo>
                    <a:pt x="0" y="55"/>
                  </a:lnTo>
                  <a:lnTo>
                    <a:pt x="36" y="55"/>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6" name="Freeform 20"/>
            <p:cNvSpPr>
              <a:spLocks/>
            </p:cNvSpPr>
            <p:nvPr/>
          </p:nvSpPr>
          <p:spPr bwMode="auto">
            <a:xfrm>
              <a:off x="7596934" y="6288640"/>
              <a:ext cx="44271" cy="79070"/>
            </a:xfrm>
            <a:custGeom>
              <a:avLst/>
              <a:gdLst/>
              <a:ahLst/>
              <a:cxnLst>
                <a:cxn ang="0">
                  <a:pos x="15" y="0"/>
                </a:cxn>
                <a:cxn ang="0">
                  <a:pos x="8" y="4"/>
                </a:cxn>
                <a:cxn ang="0">
                  <a:pos x="3" y="11"/>
                </a:cxn>
                <a:cxn ang="0">
                  <a:pos x="0" y="24"/>
                </a:cxn>
                <a:cxn ang="0">
                  <a:pos x="0" y="32"/>
                </a:cxn>
                <a:cxn ang="0">
                  <a:pos x="3" y="44"/>
                </a:cxn>
                <a:cxn ang="0">
                  <a:pos x="8" y="52"/>
                </a:cxn>
                <a:cxn ang="0">
                  <a:pos x="15" y="55"/>
                </a:cxn>
                <a:cxn ang="0">
                  <a:pos x="20" y="55"/>
                </a:cxn>
                <a:cxn ang="0">
                  <a:pos x="28" y="52"/>
                </a:cxn>
                <a:cxn ang="0">
                  <a:pos x="33" y="44"/>
                </a:cxn>
                <a:cxn ang="0">
                  <a:pos x="36" y="32"/>
                </a:cxn>
                <a:cxn ang="0">
                  <a:pos x="36" y="24"/>
                </a:cxn>
                <a:cxn ang="0">
                  <a:pos x="33" y="11"/>
                </a:cxn>
                <a:cxn ang="0">
                  <a:pos x="28" y="4"/>
                </a:cxn>
                <a:cxn ang="0">
                  <a:pos x="20" y="0"/>
                </a:cxn>
                <a:cxn ang="0">
                  <a:pos x="15" y="0"/>
                </a:cxn>
              </a:cxnLst>
              <a:rect l="0" t="0" r="r" b="b"/>
              <a:pathLst>
                <a:path w="36" h="55">
                  <a:moveTo>
                    <a:pt x="15" y="0"/>
                  </a:moveTo>
                  <a:lnTo>
                    <a:pt x="8" y="4"/>
                  </a:lnTo>
                  <a:lnTo>
                    <a:pt x="3" y="11"/>
                  </a:lnTo>
                  <a:lnTo>
                    <a:pt x="0" y="24"/>
                  </a:lnTo>
                  <a:lnTo>
                    <a:pt x="0" y="32"/>
                  </a:lnTo>
                  <a:lnTo>
                    <a:pt x="3" y="44"/>
                  </a:lnTo>
                  <a:lnTo>
                    <a:pt x="8" y="52"/>
                  </a:lnTo>
                  <a:lnTo>
                    <a:pt x="15" y="55"/>
                  </a:lnTo>
                  <a:lnTo>
                    <a:pt x="20" y="55"/>
                  </a:lnTo>
                  <a:lnTo>
                    <a:pt x="28" y="52"/>
                  </a:lnTo>
                  <a:lnTo>
                    <a:pt x="33" y="44"/>
                  </a:lnTo>
                  <a:lnTo>
                    <a:pt x="36" y="32"/>
                  </a:lnTo>
                  <a:lnTo>
                    <a:pt x="36" y="24"/>
                  </a:lnTo>
                  <a:lnTo>
                    <a:pt x="33" y="11"/>
                  </a:lnTo>
                  <a:lnTo>
                    <a:pt x="28" y="4"/>
                  </a:lnTo>
                  <a:lnTo>
                    <a:pt x="20" y="0"/>
                  </a:lnTo>
                  <a:lnTo>
                    <a:pt x="15" y="0"/>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7" name="Line 21"/>
            <p:cNvSpPr>
              <a:spLocks noChangeShapeType="1"/>
            </p:cNvSpPr>
            <p:nvPr/>
          </p:nvSpPr>
          <p:spPr bwMode="auto">
            <a:xfrm flipV="1">
              <a:off x="8024892" y="6149191"/>
              <a:ext cx="1230" cy="47442"/>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8" name="Freeform 22"/>
            <p:cNvSpPr>
              <a:spLocks/>
            </p:cNvSpPr>
            <p:nvPr/>
          </p:nvSpPr>
          <p:spPr bwMode="auto">
            <a:xfrm>
              <a:off x="7967093" y="6288640"/>
              <a:ext cx="47961" cy="53192"/>
            </a:xfrm>
            <a:custGeom>
              <a:avLst/>
              <a:gdLst/>
              <a:ahLst/>
              <a:cxnLst>
                <a:cxn ang="0">
                  <a:pos x="27" y="0"/>
                </a:cxn>
                <a:cxn ang="0">
                  <a:pos x="0" y="37"/>
                </a:cxn>
                <a:cxn ang="0">
                  <a:pos x="39" y="37"/>
                </a:cxn>
              </a:cxnLst>
              <a:rect l="0" t="0" r="r" b="b"/>
              <a:pathLst>
                <a:path w="39" h="37">
                  <a:moveTo>
                    <a:pt x="27" y="0"/>
                  </a:moveTo>
                  <a:lnTo>
                    <a:pt x="0" y="37"/>
                  </a:lnTo>
                  <a:lnTo>
                    <a:pt x="39" y="37"/>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9" name="Line 23"/>
            <p:cNvSpPr>
              <a:spLocks noChangeShapeType="1"/>
            </p:cNvSpPr>
            <p:nvPr/>
          </p:nvSpPr>
          <p:spPr bwMode="auto">
            <a:xfrm>
              <a:off x="8000297" y="6288640"/>
              <a:ext cx="1230" cy="79070"/>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0" name="Freeform 24"/>
            <p:cNvSpPr>
              <a:spLocks/>
            </p:cNvSpPr>
            <p:nvPr/>
          </p:nvSpPr>
          <p:spPr bwMode="auto">
            <a:xfrm>
              <a:off x="8031041" y="6288640"/>
              <a:ext cx="44271" cy="79070"/>
            </a:xfrm>
            <a:custGeom>
              <a:avLst/>
              <a:gdLst/>
              <a:ahLst/>
              <a:cxnLst>
                <a:cxn ang="0">
                  <a:pos x="15" y="0"/>
                </a:cxn>
                <a:cxn ang="0">
                  <a:pos x="8" y="4"/>
                </a:cxn>
                <a:cxn ang="0">
                  <a:pos x="3" y="11"/>
                </a:cxn>
                <a:cxn ang="0">
                  <a:pos x="0" y="24"/>
                </a:cxn>
                <a:cxn ang="0">
                  <a:pos x="0" y="32"/>
                </a:cxn>
                <a:cxn ang="0">
                  <a:pos x="3" y="44"/>
                </a:cxn>
                <a:cxn ang="0">
                  <a:pos x="8" y="52"/>
                </a:cxn>
                <a:cxn ang="0">
                  <a:pos x="15" y="55"/>
                </a:cxn>
                <a:cxn ang="0">
                  <a:pos x="20" y="55"/>
                </a:cxn>
                <a:cxn ang="0">
                  <a:pos x="28" y="52"/>
                </a:cxn>
                <a:cxn ang="0">
                  <a:pos x="33" y="44"/>
                </a:cxn>
                <a:cxn ang="0">
                  <a:pos x="36" y="32"/>
                </a:cxn>
                <a:cxn ang="0">
                  <a:pos x="36" y="24"/>
                </a:cxn>
                <a:cxn ang="0">
                  <a:pos x="33" y="11"/>
                </a:cxn>
                <a:cxn ang="0">
                  <a:pos x="28" y="4"/>
                </a:cxn>
                <a:cxn ang="0">
                  <a:pos x="20" y="0"/>
                </a:cxn>
                <a:cxn ang="0">
                  <a:pos x="15" y="0"/>
                </a:cxn>
              </a:cxnLst>
              <a:rect l="0" t="0" r="r" b="b"/>
              <a:pathLst>
                <a:path w="36" h="55">
                  <a:moveTo>
                    <a:pt x="15" y="0"/>
                  </a:moveTo>
                  <a:lnTo>
                    <a:pt x="8" y="4"/>
                  </a:lnTo>
                  <a:lnTo>
                    <a:pt x="3" y="11"/>
                  </a:lnTo>
                  <a:lnTo>
                    <a:pt x="0" y="24"/>
                  </a:lnTo>
                  <a:lnTo>
                    <a:pt x="0" y="32"/>
                  </a:lnTo>
                  <a:lnTo>
                    <a:pt x="3" y="44"/>
                  </a:lnTo>
                  <a:lnTo>
                    <a:pt x="8" y="52"/>
                  </a:lnTo>
                  <a:lnTo>
                    <a:pt x="15" y="55"/>
                  </a:lnTo>
                  <a:lnTo>
                    <a:pt x="20" y="55"/>
                  </a:lnTo>
                  <a:lnTo>
                    <a:pt x="28" y="52"/>
                  </a:lnTo>
                  <a:lnTo>
                    <a:pt x="33" y="44"/>
                  </a:lnTo>
                  <a:lnTo>
                    <a:pt x="36" y="32"/>
                  </a:lnTo>
                  <a:lnTo>
                    <a:pt x="36" y="24"/>
                  </a:lnTo>
                  <a:lnTo>
                    <a:pt x="33" y="11"/>
                  </a:lnTo>
                  <a:lnTo>
                    <a:pt x="28" y="4"/>
                  </a:lnTo>
                  <a:lnTo>
                    <a:pt x="20" y="0"/>
                  </a:lnTo>
                  <a:lnTo>
                    <a:pt x="15" y="0"/>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1" name="Line 25"/>
            <p:cNvSpPr>
              <a:spLocks noChangeShapeType="1"/>
            </p:cNvSpPr>
            <p:nvPr/>
          </p:nvSpPr>
          <p:spPr bwMode="auto">
            <a:xfrm flipV="1">
              <a:off x="8458998" y="6149191"/>
              <a:ext cx="1230" cy="47442"/>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2" name="Freeform 26"/>
            <p:cNvSpPr>
              <a:spLocks/>
            </p:cNvSpPr>
            <p:nvPr/>
          </p:nvSpPr>
          <p:spPr bwMode="auto">
            <a:xfrm>
              <a:off x="8404889" y="6288640"/>
              <a:ext cx="43042" cy="79070"/>
            </a:xfrm>
            <a:custGeom>
              <a:avLst/>
              <a:gdLst/>
              <a:ahLst/>
              <a:cxnLst>
                <a:cxn ang="0">
                  <a:pos x="31" y="8"/>
                </a:cxn>
                <a:cxn ang="0">
                  <a:pos x="28" y="4"/>
                </a:cxn>
                <a:cxn ang="0">
                  <a:pos x="20" y="0"/>
                </a:cxn>
                <a:cxn ang="0">
                  <a:pos x="16" y="0"/>
                </a:cxn>
                <a:cxn ang="0">
                  <a:pos x="8" y="4"/>
                </a:cxn>
                <a:cxn ang="0">
                  <a:pos x="3" y="11"/>
                </a:cxn>
                <a:cxn ang="0">
                  <a:pos x="0" y="24"/>
                </a:cxn>
                <a:cxn ang="0">
                  <a:pos x="0" y="37"/>
                </a:cxn>
                <a:cxn ang="0">
                  <a:pos x="3" y="48"/>
                </a:cxn>
                <a:cxn ang="0">
                  <a:pos x="8" y="52"/>
                </a:cxn>
                <a:cxn ang="0">
                  <a:pos x="16" y="55"/>
                </a:cxn>
                <a:cxn ang="0">
                  <a:pos x="19" y="55"/>
                </a:cxn>
                <a:cxn ang="0">
                  <a:pos x="27" y="52"/>
                </a:cxn>
                <a:cxn ang="0">
                  <a:pos x="31" y="48"/>
                </a:cxn>
                <a:cxn ang="0">
                  <a:pos x="35" y="40"/>
                </a:cxn>
                <a:cxn ang="0">
                  <a:pos x="35" y="37"/>
                </a:cxn>
                <a:cxn ang="0">
                  <a:pos x="31" y="29"/>
                </a:cxn>
                <a:cxn ang="0">
                  <a:pos x="27" y="24"/>
                </a:cxn>
                <a:cxn ang="0">
                  <a:pos x="19" y="21"/>
                </a:cxn>
                <a:cxn ang="0">
                  <a:pos x="16" y="21"/>
                </a:cxn>
                <a:cxn ang="0">
                  <a:pos x="8" y="24"/>
                </a:cxn>
                <a:cxn ang="0">
                  <a:pos x="3" y="29"/>
                </a:cxn>
                <a:cxn ang="0">
                  <a:pos x="0" y="37"/>
                </a:cxn>
              </a:cxnLst>
              <a:rect l="0" t="0" r="r" b="b"/>
              <a:pathLst>
                <a:path w="35" h="55">
                  <a:moveTo>
                    <a:pt x="31" y="8"/>
                  </a:moveTo>
                  <a:lnTo>
                    <a:pt x="28" y="4"/>
                  </a:lnTo>
                  <a:lnTo>
                    <a:pt x="20" y="0"/>
                  </a:lnTo>
                  <a:lnTo>
                    <a:pt x="16" y="0"/>
                  </a:lnTo>
                  <a:lnTo>
                    <a:pt x="8" y="4"/>
                  </a:lnTo>
                  <a:lnTo>
                    <a:pt x="3" y="11"/>
                  </a:lnTo>
                  <a:lnTo>
                    <a:pt x="0" y="24"/>
                  </a:lnTo>
                  <a:lnTo>
                    <a:pt x="0" y="37"/>
                  </a:lnTo>
                  <a:lnTo>
                    <a:pt x="3" y="48"/>
                  </a:lnTo>
                  <a:lnTo>
                    <a:pt x="8" y="52"/>
                  </a:lnTo>
                  <a:lnTo>
                    <a:pt x="16" y="55"/>
                  </a:lnTo>
                  <a:lnTo>
                    <a:pt x="19" y="55"/>
                  </a:lnTo>
                  <a:lnTo>
                    <a:pt x="27" y="52"/>
                  </a:lnTo>
                  <a:lnTo>
                    <a:pt x="31" y="48"/>
                  </a:lnTo>
                  <a:lnTo>
                    <a:pt x="35" y="40"/>
                  </a:lnTo>
                  <a:lnTo>
                    <a:pt x="35" y="37"/>
                  </a:lnTo>
                  <a:lnTo>
                    <a:pt x="31" y="29"/>
                  </a:lnTo>
                  <a:lnTo>
                    <a:pt x="27" y="24"/>
                  </a:lnTo>
                  <a:lnTo>
                    <a:pt x="19" y="21"/>
                  </a:lnTo>
                  <a:lnTo>
                    <a:pt x="16" y="21"/>
                  </a:lnTo>
                  <a:lnTo>
                    <a:pt x="8" y="24"/>
                  </a:lnTo>
                  <a:lnTo>
                    <a:pt x="3" y="29"/>
                  </a:lnTo>
                  <a:lnTo>
                    <a:pt x="0" y="37"/>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3" name="Freeform 27"/>
            <p:cNvSpPr>
              <a:spLocks/>
            </p:cNvSpPr>
            <p:nvPr/>
          </p:nvSpPr>
          <p:spPr bwMode="auto">
            <a:xfrm>
              <a:off x="8465148" y="6288640"/>
              <a:ext cx="44271" cy="79070"/>
            </a:xfrm>
            <a:custGeom>
              <a:avLst/>
              <a:gdLst/>
              <a:ahLst/>
              <a:cxnLst>
                <a:cxn ang="0">
                  <a:pos x="15" y="0"/>
                </a:cxn>
                <a:cxn ang="0">
                  <a:pos x="8" y="4"/>
                </a:cxn>
                <a:cxn ang="0">
                  <a:pos x="3" y="11"/>
                </a:cxn>
                <a:cxn ang="0">
                  <a:pos x="0" y="24"/>
                </a:cxn>
                <a:cxn ang="0">
                  <a:pos x="0" y="32"/>
                </a:cxn>
                <a:cxn ang="0">
                  <a:pos x="3" y="44"/>
                </a:cxn>
                <a:cxn ang="0">
                  <a:pos x="8" y="52"/>
                </a:cxn>
                <a:cxn ang="0">
                  <a:pos x="15" y="55"/>
                </a:cxn>
                <a:cxn ang="0">
                  <a:pos x="20" y="55"/>
                </a:cxn>
                <a:cxn ang="0">
                  <a:pos x="28" y="52"/>
                </a:cxn>
                <a:cxn ang="0">
                  <a:pos x="33" y="44"/>
                </a:cxn>
                <a:cxn ang="0">
                  <a:pos x="36" y="32"/>
                </a:cxn>
                <a:cxn ang="0">
                  <a:pos x="36" y="24"/>
                </a:cxn>
                <a:cxn ang="0">
                  <a:pos x="33" y="11"/>
                </a:cxn>
                <a:cxn ang="0">
                  <a:pos x="28" y="4"/>
                </a:cxn>
                <a:cxn ang="0">
                  <a:pos x="20" y="0"/>
                </a:cxn>
                <a:cxn ang="0">
                  <a:pos x="15" y="0"/>
                </a:cxn>
              </a:cxnLst>
              <a:rect l="0" t="0" r="r" b="b"/>
              <a:pathLst>
                <a:path w="36" h="55">
                  <a:moveTo>
                    <a:pt x="15" y="0"/>
                  </a:moveTo>
                  <a:lnTo>
                    <a:pt x="8" y="4"/>
                  </a:lnTo>
                  <a:lnTo>
                    <a:pt x="3" y="11"/>
                  </a:lnTo>
                  <a:lnTo>
                    <a:pt x="0" y="24"/>
                  </a:lnTo>
                  <a:lnTo>
                    <a:pt x="0" y="32"/>
                  </a:lnTo>
                  <a:lnTo>
                    <a:pt x="3" y="44"/>
                  </a:lnTo>
                  <a:lnTo>
                    <a:pt x="8" y="52"/>
                  </a:lnTo>
                  <a:lnTo>
                    <a:pt x="15" y="55"/>
                  </a:lnTo>
                  <a:lnTo>
                    <a:pt x="20" y="55"/>
                  </a:lnTo>
                  <a:lnTo>
                    <a:pt x="28" y="52"/>
                  </a:lnTo>
                  <a:lnTo>
                    <a:pt x="33" y="44"/>
                  </a:lnTo>
                  <a:lnTo>
                    <a:pt x="36" y="32"/>
                  </a:lnTo>
                  <a:lnTo>
                    <a:pt x="36" y="24"/>
                  </a:lnTo>
                  <a:lnTo>
                    <a:pt x="33" y="11"/>
                  </a:lnTo>
                  <a:lnTo>
                    <a:pt x="28" y="4"/>
                  </a:lnTo>
                  <a:lnTo>
                    <a:pt x="20" y="0"/>
                  </a:lnTo>
                  <a:lnTo>
                    <a:pt x="15" y="0"/>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4" name="Line 28"/>
            <p:cNvSpPr>
              <a:spLocks noChangeShapeType="1"/>
            </p:cNvSpPr>
            <p:nvPr/>
          </p:nvSpPr>
          <p:spPr bwMode="auto">
            <a:xfrm flipV="1">
              <a:off x="6396685" y="6172193"/>
              <a:ext cx="1230" cy="24440"/>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5" name="Line 29"/>
            <p:cNvSpPr>
              <a:spLocks noChangeShapeType="1"/>
            </p:cNvSpPr>
            <p:nvPr/>
          </p:nvSpPr>
          <p:spPr bwMode="auto">
            <a:xfrm flipV="1">
              <a:off x="6504904" y="6172193"/>
              <a:ext cx="1230" cy="24440"/>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6" name="Line 30"/>
            <p:cNvSpPr>
              <a:spLocks noChangeShapeType="1"/>
            </p:cNvSpPr>
            <p:nvPr/>
          </p:nvSpPr>
          <p:spPr bwMode="auto">
            <a:xfrm flipV="1">
              <a:off x="6613123" y="6172193"/>
              <a:ext cx="1230" cy="24440"/>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7" name="Line 31"/>
            <p:cNvSpPr>
              <a:spLocks noChangeShapeType="1"/>
            </p:cNvSpPr>
            <p:nvPr/>
          </p:nvSpPr>
          <p:spPr bwMode="auto">
            <a:xfrm flipV="1">
              <a:off x="6830791" y="6172193"/>
              <a:ext cx="1230" cy="24440"/>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8" name="Line 32"/>
            <p:cNvSpPr>
              <a:spLocks noChangeShapeType="1"/>
            </p:cNvSpPr>
            <p:nvPr/>
          </p:nvSpPr>
          <p:spPr bwMode="auto">
            <a:xfrm flipV="1">
              <a:off x="6939010" y="6172193"/>
              <a:ext cx="1230" cy="24440"/>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9" name="Line 33"/>
            <p:cNvSpPr>
              <a:spLocks noChangeShapeType="1"/>
            </p:cNvSpPr>
            <p:nvPr/>
          </p:nvSpPr>
          <p:spPr bwMode="auto">
            <a:xfrm flipV="1">
              <a:off x="7047229" y="6172193"/>
              <a:ext cx="1230" cy="24440"/>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0" name="Line 34"/>
            <p:cNvSpPr>
              <a:spLocks noChangeShapeType="1"/>
            </p:cNvSpPr>
            <p:nvPr/>
          </p:nvSpPr>
          <p:spPr bwMode="auto">
            <a:xfrm flipV="1">
              <a:off x="7264898" y="6172193"/>
              <a:ext cx="1230" cy="24440"/>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1" name="Line 35"/>
            <p:cNvSpPr>
              <a:spLocks noChangeShapeType="1"/>
            </p:cNvSpPr>
            <p:nvPr/>
          </p:nvSpPr>
          <p:spPr bwMode="auto">
            <a:xfrm flipV="1">
              <a:off x="7373117" y="6172193"/>
              <a:ext cx="1230" cy="24440"/>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2" name="Line 36"/>
            <p:cNvSpPr>
              <a:spLocks noChangeShapeType="1"/>
            </p:cNvSpPr>
            <p:nvPr/>
          </p:nvSpPr>
          <p:spPr bwMode="auto">
            <a:xfrm flipV="1">
              <a:off x="7482566" y="6172193"/>
              <a:ext cx="1230" cy="24440"/>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3" name="Line 37"/>
            <p:cNvSpPr>
              <a:spLocks noChangeShapeType="1"/>
            </p:cNvSpPr>
            <p:nvPr/>
          </p:nvSpPr>
          <p:spPr bwMode="auto">
            <a:xfrm flipV="1">
              <a:off x="7699004" y="6172193"/>
              <a:ext cx="1230" cy="24440"/>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4" name="Line 38"/>
            <p:cNvSpPr>
              <a:spLocks noChangeShapeType="1"/>
            </p:cNvSpPr>
            <p:nvPr/>
          </p:nvSpPr>
          <p:spPr bwMode="auto">
            <a:xfrm flipV="1">
              <a:off x="7807224" y="6172193"/>
              <a:ext cx="1230" cy="24440"/>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5" name="Line 39"/>
            <p:cNvSpPr>
              <a:spLocks noChangeShapeType="1"/>
            </p:cNvSpPr>
            <p:nvPr/>
          </p:nvSpPr>
          <p:spPr bwMode="auto">
            <a:xfrm flipV="1">
              <a:off x="7916673" y="6172193"/>
              <a:ext cx="1230" cy="24440"/>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6" name="Line 40"/>
            <p:cNvSpPr>
              <a:spLocks noChangeShapeType="1"/>
            </p:cNvSpPr>
            <p:nvPr/>
          </p:nvSpPr>
          <p:spPr bwMode="auto">
            <a:xfrm flipV="1">
              <a:off x="8133111" y="6172193"/>
              <a:ext cx="1230" cy="24440"/>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7" name="Line 41"/>
            <p:cNvSpPr>
              <a:spLocks noChangeShapeType="1"/>
            </p:cNvSpPr>
            <p:nvPr/>
          </p:nvSpPr>
          <p:spPr bwMode="auto">
            <a:xfrm flipV="1">
              <a:off x="8241331" y="6172193"/>
              <a:ext cx="1230" cy="24440"/>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8" name="Line 42"/>
            <p:cNvSpPr>
              <a:spLocks noChangeShapeType="1"/>
            </p:cNvSpPr>
            <p:nvPr/>
          </p:nvSpPr>
          <p:spPr bwMode="auto">
            <a:xfrm flipV="1">
              <a:off x="8350779" y="6172193"/>
              <a:ext cx="1230" cy="24440"/>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9" name="Line 43"/>
            <p:cNvSpPr>
              <a:spLocks noChangeShapeType="1"/>
            </p:cNvSpPr>
            <p:nvPr/>
          </p:nvSpPr>
          <p:spPr bwMode="auto">
            <a:xfrm flipV="1">
              <a:off x="8567218" y="6172193"/>
              <a:ext cx="1230" cy="24440"/>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0" name="Line 44"/>
            <p:cNvSpPr>
              <a:spLocks noChangeShapeType="1"/>
            </p:cNvSpPr>
            <p:nvPr/>
          </p:nvSpPr>
          <p:spPr bwMode="auto">
            <a:xfrm flipV="1">
              <a:off x="8675437" y="6172193"/>
              <a:ext cx="1230" cy="24440"/>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1" name="Line 58"/>
            <p:cNvSpPr>
              <a:spLocks noChangeShapeType="1"/>
            </p:cNvSpPr>
            <p:nvPr/>
          </p:nvSpPr>
          <p:spPr bwMode="auto">
            <a:xfrm>
              <a:off x="6288466" y="3771364"/>
              <a:ext cx="2388201"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2" name="Line 59"/>
            <p:cNvSpPr>
              <a:spLocks noChangeShapeType="1"/>
            </p:cNvSpPr>
            <p:nvPr/>
          </p:nvSpPr>
          <p:spPr bwMode="auto">
            <a:xfrm>
              <a:off x="6288466" y="3771364"/>
              <a:ext cx="1230" cy="47442"/>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3" name="Line 60"/>
            <p:cNvSpPr>
              <a:spLocks noChangeShapeType="1"/>
            </p:cNvSpPr>
            <p:nvPr/>
          </p:nvSpPr>
          <p:spPr bwMode="auto">
            <a:xfrm>
              <a:off x="6722572" y="3771364"/>
              <a:ext cx="1230" cy="47442"/>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4" name="Line 61"/>
            <p:cNvSpPr>
              <a:spLocks noChangeShapeType="1"/>
            </p:cNvSpPr>
            <p:nvPr/>
          </p:nvSpPr>
          <p:spPr bwMode="auto">
            <a:xfrm>
              <a:off x="7156679" y="3771364"/>
              <a:ext cx="1230" cy="47442"/>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5" name="Line 62"/>
            <p:cNvSpPr>
              <a:spLocks noChangeShapeType="1"/>
            </p:cNvSpPr>
            <p:nvPr/>
          </p:nvSpPr>
          <p:spPr bwMode="auto">
            <a:xfrm>
              <a:off x="7590785" y="3771364"/>
              <a:ext cx="1230" cy="47442"/>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6" name="Line 63"/>
            <p:cNvSpPr>
              <a:spLocks noChangeShapeType="1"/>
            </p:cNvSpPr>
            <p:nvPr/>
          </p:nvSpPr>
          <p:spPr bwMode="auto">
            <a:xfrm>
              <a:off x="8024892" y="3771364"/>
              <a:ext cx="1230" cy="47442"/>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7" name="Line 64"/>
            <p:cNvSpPr>
              <a:spLocks noChangeShapeType="1"/>
            </p:cNvSpPr>
            <p:nvPr/>
          </p:nvSpPr>
          <p:spPr bwMode="auto">
            <a:xfrm>
              <a:off x="8458998" y="3771364"/>
              <a:ext cx="1230" cy="47442"/>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8" name="Line 65"/>
            <p:cNvSpPr>
              <a:spLocks noChangeShapeType="1"/>
            </p:cNvSpPr>
            <p:nvPr/>
          </p:nvSpPr>
          <p:spPr bwMode="auto">
            <a:xfrm>
              <a:off x="6396685" y="3771364"/>
              <a:ext cx="1230" cy="24440"/>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9" name="Line 66"/>
            <p:cNvSpPr>
              <a:spLocks noChangeShapeType="1"/>
            </p:cNvSpPr>
            <p:nvPr/>
          </p:nvSpPr>
          <p:spPr bwMode="auto">
            <a:xfrm>
              <a:off x="6504904" y="3771364"/>
              <a:ext cx="1230" cy="24440"/>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0" name="Line 67"/>
            <p:cNvSpPr>
              <a:spLocks noChangeShapeType="1"/>
            </p:cNvSpPr>
            <p:nvPr/>
          </p:nvSpPr>
          <p:spPr bwMode="auto">
            <a:xfrm>
              <a:off x="6613123" y="3771364"/>
              <a:ext cx="1230" cy="24440"/>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1" name="Line 68"/>
            <p:cNvSpPr>
              <a:spLocks noChangeShapeType="1"/>
            </p:cNvSpPr>
            <p:nvPr/>
          </p:nvSpPr>
          <p:spPr bwMode="auto">
            <a:xfrm>
              <a:off x="6830791" y="3771364"/>
              <a:ext cx="1230" cy="24440"/>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2" name="Line 69"/>
            <p:cNvSpPr>
              <a:spLocks noChangeShapeType="1"/>
            </p:cNvSpPr>
            <p:nvPr/>
          </p:nvSpPr>
          <p:spPr bwMode="auto">
            <a:xfrm>
              <a:off x="6939010" y="3771364"/>
              <a:ext cx="1230" cy="24440"/>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3" name="Line 70"/>
            <p:cNvSpPr>
              <a:spLocks noChangeShapeType="1"/>
            </p:cNvSpPr>
            <p:nvPr/>
          </p:nvSpPr>
          <p:spPr bwMode="auto">
            <a:xfrm>
              <a:off x="7047229" y="3771364"/>
              <a:ext cx="1230" cy="24440"/>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4" name="Line 71"/>
            <p:cNvSpPr>
              <a:spLocks noChangeShapeType="1"/>
            </p:cNvSpPr>
            <p:nvPr/>
          </p:nvSpPr>
          <p:spPr bwMode="auto">
            <a:xfrm>
              <a:off x="7264898" y="3771364"/>
              <a:ext cx="1230" cy="24440"/>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5" name="Line 72"/>
            <p:cNvSpPr>
              <a:spLocks noChangeShapeType="1"/>
            </p:cNvSpPr>
            <p:nvPr/>
          </p:nvSpPr>
          <p:spPr bwMode="auto">
            <a:xfrm>
              <a:off x="7373117" y="3771364"/>
              <a:ext cx="1230" cy="24440"/>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6" name="Line 73"/>
            <p:cNvSpPr>
              <a:spLocks noChangeShapeType="1"/>
            </p:cNvSpPr>
            <p:nvPr/>
          </p:nvSpPr>
          <p:spPr bwMode="auto">
            <a:xfrm>
              <a:off x="7482566" y="3771364"/>
              <a:ext cx="1230" cy="24440"/>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7" name="Line 74"/>
            <p:cNvSpPr>
              <a:spLocks noChangeShapeType="1"/>
            </p:cNvSpPr>
            <p:nvPr/>
          </p:nvSpPr>
          <p:spPr bwMode="auto">
            <a:xfrm>
              <a:off x="7699004" y="3771364"/>
              <a:ext cx="1230" cy="24440"/>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8" name="Line 75"/>
            <p:cNvSpPr>
              <a:spLocks noChangeShapeType="1"/>
            </p:cNvSpPr>
            <p:nvPr/>
          </p:nvSpPr>
          <p:spPr bwMode="auto">
            <a:xfrm>
              <a:off x="7807224" y="3771364"/>
              <a:ext cx="1230" cy="24440"/>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9" name="Line 76"/>
            <p:cNvSpPr>
              <a:spLocks noChangeShapeType="1"/>
            </p:cNvSpPr>
            <p:nvPr/>
          </p:nvSpPr>
          <p:spPr bwMode="auto">
            <a:xfrm>
              <a:off x="7916673" y="3771364"/>
              <a:ext cx="1230" cy="24440"/>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0" name="Line 77"/>
            <p:cNvSpPr>
              <a:spLocks noChangeShapeType="1"/>
            </p:cNvSpPr>
            <p:nvPr/>
          </p:nvSpPr>
          <p:spPr bwMode="auto">
            <a:xfrm>
              <a:off x="8133111" y="3771364"/>
              <a:ext cx="1230" cy="24440"/>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1" name="Line 78"/>
            <p:cNvSpPr>
              <a:spLocks noChangeShapeType="1"/>
            </p:cNvSpPr>
            <p:nvPr/>
          </p:nvSpPr>
          <p:spPr bwMode="auto">
            <a:xfrm>
              <a:off x="8241331" y="3771364"/>
              <a:ext cx="1230" cy="24440"/>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2" name="Line 79"/>
            <p:cNvSpPr>
              <a:spLocks noChangeShapeType="1"/>
            </p:cNvSpPr>
            <p:nvPr/>
          </p:nvSpPr>
          <p:spPr bwMode="auto">
            <a:xfrm>
              <a:off x="8350779" y="3771364"/>
              <a:ext cx="1230" cy="24440"/>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3" name="Line 80"/>
            <p:cNvSpPr>
              <a:spLocks noChangeShapeType="1"/>
            </p:cNvSpPr>
            <p:nvPr/>
          </p:nvSpPr>
          <p:spPr bwMode="auto">
            <a:xfrm>
              <a:off x="8567218" y="3771364"/>
              <a:ext cx="1230" cy="24440"/>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4" name="Line 81"/>
            <p:cNvSpPr>
              <a:spLocks noChangeShapeType="1"/>
            </p:cNvSpPr>
            <p:nvPr/>
          </p:nvSpPr>
          <p:spPr bwMode="auto">
            <a:xfrm>
              <a:off x="8675437" y="3771364"/>
              <a:ext cx="1230" cy="24440"/>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5" name="Line 82"/>
            <p:cNvSpPr>
              <a:spLocks noChangeShapeType="1"/>
            </p:cNvSpPr>
            <p:nvPr/>
          </p:nvSpPr>
          <p:spPr bwMode="auto">
            <a:xfrm flipV="1">
              <a:off x="6288466" y="3771364"/>
              <a:ext cx="1230" cy="2425269"/>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6" name="Line 83"/>
            <p:cNvSpPr>
              <a:spLocks noChangeShapeType="1"/>
            </p:cNvSpPr>
            <p:nvPr/>
          </p:nvSpPr>
          <p:spPr bwMode="auto">
            <a:xfrm>
              <a:off x="6288466" y="6196633"/>
              <a:ext cx="47961"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7" name="Freeform 84"/>
            <p:cNvSpPr>
              <a:spLocks/>
            </p:cNvSpPr>
            <p:nvPr/>
          </p:nvSpPr>
          <p:spPr bwMode="auto">
            <a:xfrm>
              <a:off x="5973646" y="6117563"/>
              <a:ext cx="44271" cy="79070"/>
            </a:xfrm>
            <a:custGeom>
              <a:avLst/>
              <a:gdLst/>
              <a:ahLst/>
              <a:cxnLst>
                <a:cxn ang="0">
                  <a:pos x="16" y="0"/>
                </a:cxn>
                <a:cxn ang="0">
                  <a:pos x="8" y="3"/>
                </a:cxn>
                <a:cxn ang="0">
                  <a:pos x="3" y="11"/>
                </a:cxn>
                <a:cxn ang="0">
                  <a:pos x="0" y="23"/>
                </a:cxn>
                <a:cxn ang="0">
                  <a:pos x="0" y="31"/>
                </a:cxn>
                <a:cxn ang="0">
                  <a:pos x="3" y="44"/>
                </a:cxn>
                <a:cxn ang="0">
                  <a:pos x="8" y="52"/>
                </a:cxn>
                <a:cxn ang="0">
                  <a:pos x="16" y="55"/>
                </a:cxn>
                <a:cxn ang="0">
                  <a:pos x="21" y="55"/>
                </a:cxn>
                <a:cxn ang="0">
                  <a:pos x="28" y="52"/>
                </a:cxn>
                <a:cxn ang="0">
                  <a:pos x="33" y="44"/>
                </a:cxn>
                <a:cxn ang="0">
                  <a:pos x="36" y="31"/>
                </a:cxn>
                <a:cxn ang="0">
                  <a:pos x="36" y="23"/>
                </a:cxn>
                <a:cxn ang="0">
                  <a:pos x="33" y="11"/>
                </a:cxn>
                <a:cxn ang="0">
                  <a:pos x="28" y="3"/>
                </a:cxn>
                <a:cxn ang="0">
                  <a:pos x="21" y="0"/>
                </a:cxn>
                <a:cxn ang="0">
                  <a:pos x="16" y="0"/>
                </a:cxn>
              </a:cxnLst>
              <a:rect l="0" t="0" r="r" b="b"/>
              <a:pathLst>
                <a:path w="36" h="55">
                  <a:moveTo>
                    <a:pt x="16" y="0"/>
                  </a:moveTo>
                  <a:lnTo>
                    <a:pt x="8" y="3"/>
                  </a:lnTo>
                  <a:lnTo>
                    <a:pt x="3" y="11"/>
                  </a:lnTo>
                  <a:lnTo>
                    <a:pt x="0" y="23"/>
                  </a:lnTo>
                  <a:lnTo>
                    <a:pt x="0" y="31"/>
                  </a:lnTo>
                  <a:lnTo>
                    <a:pt x="3" y="44"/>
                  </a:lnTo>
                  <a:lnTo>
                    <a:pt x="8" y="52"/>
                  </a:lnTo>
                  <a:lnTo>
                    <a:pt x="16" y="55"/>
                  </a:lnTo>
                  <a:lnTo>
                    <a:pt x="21" y="55"/>
                  </a:lnTo>
                  <a:lnTo>
                    <a:pt x="28" y="52"/>
                  </a:lnTo>
                  <a:lnTo>
                    <a:pt x="33" y="44"/>
                  </a:lnTo>
                  <a:lnTo>
                    <a:pt x="36" y="31"/>
                  </a:lnTo>
                  <a:lnTo>
                    <a:pt x="36" y="23"/>
                  </a:lnTo>
                  <a:lnTo>
                    <a:pt x="33" y="11"/>
                  </a:lnTo>
                  <a:lnTo>
                    <a:pt x="28" y="3"/>
                  </a:lnTo>
                  <a:lnTo>
                    <a:pt x="21" y="0"/>
                  </a:lnTo>
                  <a:lnTo>
                    <a:pt x="16" y="0"/>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8" name="Freeform 85"/>
            <p:cNvSpPr>
              <a:spLocks/>
            </p:cNvSpPr>
            <p:nvPr/>
          </p:nvSpPr>
          <p:spPr bwMode="auto">
            <a:xfrm>
              <a:off x="6040053" y="6189444"/>
              <a:ext cx="7379" cy="10064"/>
            </a:xfrm>
            <a:custGeom>
              <a:avLst/>
              <a:gdLst/>
              <a:ahLst/>
              <a:cxnLst>
                <a:cxn ang="0">
                  <a:pos x="3" y="0"/>
                </a:cxn>
                <a:cxn ang="0">
                  <a:pos x="0" y="3"/>
                </a:cxn>
                <a:cxn ang="0">
                  <a:pos x="3" y="7"/>
                </a:cxn>
                <a:cxn ang="0">
                  <a:pos x="6" y="3"/>
                </a:cxn>
                <a:cxn ang="0">
                  <a:pos x="3" y="0"/>
                </a:cxn>
              </a:cxnLst>
              <a:rect l="0" t="0" r="r" b="b"/>
              <a:pathLst>
                <a:path w="6" h="7">
                  <a:moveTo>
                    <a:pt x="3" y="0"/>
                  </a:moveTo>
                  <a:lnTo>
                    <a:pt x="0" y="3"/>
                  </a:lnTo>
                  <a:lnTo>
                    <a:pt x="3" y="7"/>
                  </a:lnTo>
                  <a:lnTo>
                    <a:pt x="6" y="3"/>
                  </a:lnTo>
                  <a:lnTo>
                    <a:pt x="3" y="0"/>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9" name="Freeform 86"/>
            <p:cNvSpPr>
              <a:spLocks/>
            </p:cNvSpPr>
            <p:nvPr/>
          </p:nvSpPr>
          <p:spPr bwMode="auto">
            <a:xfrm>
              <a:off x="6070797" y="6117563"/>
              <a:ext cx="44271" cy="79070"/>
            </a:xfrm>
            <a:custGeom>
              <a:avLst/>
              <a:gdLst/>
              <a:ahLst/>
              <a:cxnLst>
                <a:cxn ang="0">
                  <a:pos x="15" y="0"/>
                </a:cxn>
                <a:cxn ang="0">
                  <a:pos x="7" y="3"/>
                </a:cxn>
                <a:cxn ang="0">
                  <a:pos x="3" y="11"/>
                </a:cxn>
                <a:cxn ang="0">
                  <a:pos x="0" y="23"/>
                </a:cxn>
                <a:cxn ang="0">
                  <a:pos x="0" y="31"/>
                </a:cxn>
                <a:cxn ang="0">
                  <a:pos x="3" y="44"/>
                </a:cxn>
                <a:cxn ang="0">
                  <a:pos x="7" y="52"/>
                </a:cxn>
                <a:cxn ang="0">
                  <a:pos x="15" y="55"/>
                </a:cxn>
                <a:cxn ang="0">
                  <a:pos x="20" y="55"/>
                </a:cxn>
                <a:cxn ang="0">
                  <a:pos x="28" y="52"/>
                </a:cxn>
                <a:cxn ang="0">
                  <a:pos x="33" y="44"/>
                </a:cxn>
                <a:cxn ang="0">
                  <a:pos x="36" y="31"/>
                </a:cxn>
                <a:cxn ang="0">
                  <a:pos x="36" y="23"/>
                </a:cxn>
                <a:cxn ang="0">
                  <a:pos x="33" y="11"/>
                </a:cxn>
                <a:cxn ang="0">
                  <a:pos x="28" y="3"/>
                </a:cxn>
                <a:cxn ang="0">
                  <a:pos x="20" y="0"/>
                </a:cxn>
                <a:cxn ang="0">
                  <a:pos x="15" y="0"/>
                </a:cxn>
              </a:cxnLst>
              <a:rect l="0" t="0" r="r" b="b"/>
              <a:pathLst>
                <a:path w="36" h="55">
                  <a:moveTo>
                    <a:pt x="15" y="0"/>
                  </a:moveTo>
                  <a:lnTo>
                    <a:pt x="7" y="3"/>
                  </a:lnTo>
                  <a:lnTo>
                    <a:pt x="3" y="11"/>
                  </a:lnTo>
                  <a:lnTo>
                    <a:pt x="0" y="23"/>
                  </a:lnTo>
                  <a:lnTo>
                    <a:pt x="0" y="31"/>
                  </a:lnTo>
                  <a:lnTo>
                    <a:pt x="3" y="44"/>
                  </a:lnTo>
                  <a:lnTo>
                    <a:pt x="7" y="52"/>
                  </a:lnTo>
                  <a:lnTo>
                    <a:pt x="15" y="55"/>
                  </a:lnTo>
                  <a:lnTo>
                    <a:pt x="20" y="55"/>
                  </a:lnTo>
                  <a:lnTo>
                    <a:pt x="28" y="52"/>
                  </a:lnTo>
                  <a:lnTo>
                    <a:pt x="33" y="44"/>
                  </a:lnTo>
                  <a:lnTo>
                    <a:pt x="36" y="31"/>
                  </a:lnTo>
                  <a:lnTo>
                    <a:pt x="36" y="23"/>
                  </a:lnTo>
                  <a:lnTo>
                    <a:pt x="33" y="11"/>
                  </a:lnTo>
                  <a:lnTo>
                    <a:pt x="28" y="3"/>
                  </a:lnTo>
                  <a:lnTo>
                    <a:pt x="20" y="0"/>
                  </a:lnTo>
                  <a:lnTo>
                    <a:pt x="15" y="0"/>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0" name="Freeform 87"/>
            <p:cNvSpPr>
              <a:spLocks/>
            </p:cNvSpPr>
            <p:nvPr/>
          </p:nvSpPr>
          <p:spPr bwMode="auto">
            <a:xfrm>
              <a:off x="6133515" y="6117563"/>
              <a:ext cx="44271" cy="79070"/>
            </a:xfrm>
            <a:custGeom>
              <a:avLst/>
              <a:gdLst/>
              <a:ahLst/>
              <a:cxnLst>
                <a:cxn ang="0">
                  <a:pos x="16" y="0"/>
                </a:cxn>
                <a:cxn ang="0">
                  <a:pos x="8" y="3"/>
                </a:cxn>
                <a:cxn ang="0">
                  <a:pos x="4" y="11"/>
                </a:cxn>
                <a:cxn ang="0">
                  <a:pos x="0" y="23"/>
                </a:cxn>
                <a:cxn ang="0">
                  <a:pos x="0" y="31"/>
                </a:cxn>
                <a:cxn ang="0">
                  <a:pos x="4" y="44"/>
                </a:cxn>
                <a:cxn ang="0">
                  <a:pos x="8" y="52"/>
                </a:cxn>
                <a:cxn ang="0">
                  <a:pos x="16" y="55"/>
                </a:cxn>
                <a:cxn ang="0">
                  <a:pos x="21" y="55"/>
                </a:cxn>
                <a:cxn ang="0">
                  <a:pos x="29" y="52"/>
                </a:cxn>
                <a:cxn ang="0">
                  <a:pos x="33" y="44"/>
                </a:cxn>
                <a:cxn ang="0">
                  <a:pos x="36" y="31"/>
                </a:cxn>
                <a:cxn ang="0">
                  <a:pos x="36" y="23"/>
                </a:cxn>
                <a:cxn ang="0">
                  <a:pos x="33" y="11"/>
                </a:cxn>
                <a:cxn ang="0">
                  <a:pos x="29" y="3"/>
                </a:cxn>
                <a:cxn ang="0">
                  <a:pos x="21" y="0"/>
                </a:cxn>
                <a:cxn ang="0">
                  <a:pos x="16" y="0"/>
                </a:cxn>
              </a:cxnLst>
              <a:rect l="0" t="0" r="r" b="b"/>
              <a:pathLst>
                <a:path w="36" h="55">
                  <a:moveTo>
                    <a:pt x="16" y="0"/>
                  </a:moveTo>
                  <a:lnTo>
                    <a:pt x="8" y="3"/>
                  </a:lnTo>
                  <a:lnTo>
                    <a:pt x="4" y="11"/>
                  </a:lnTo>
                  <a:lnTo>
                    <a:pt x="0" y="23"/>
                  </a:lnTo>
                  <a:lnTo>
                    <a:pt x="0" y="31"/>
                  </a:lnTo>
                  <a:lnTo>
                    <a:pt x="4" y="44"/>
                  </a:lnTo>
                  <a:lnTo>
                    <a:pt x="8" y="52"/>
                  </a:lnTo>
                  <a:lnTo>
                    <a:pt x="16" y="55"/>
                  </a:lnTo>
                  <a:lnTo>
                    <a:pt x="21" y="55"/>
                  </a:lnTo>
                  <a:lnTo>
                    <a:pt x="29" y="52"/>
                  </a:lnTo>
                  <a:lnTo>
                    <a:pt x="33" y="44"/>
                  </a:lnTo>
                  <a:lnTo>
                    <a:pt x="36" y="31"/>
                  </a:lnTo>
                  <a:lnTo>
                    <a:pt x="36" y="23"/>
                  </a:lnTo>
                  <a:lnTo>
                    <a:pt x="33" y="11"/>
                  </a:lnTo>
                  <a:lnTo>
                    <a:pt x="29" y="3"/>
                  </a:lnTo>
                  <a:lnTo>
                    <a:pt x="21" y="0"/>
                  </a:lnTo>
                  <a:lnTo>
                    <a:pt x="16" y="0"/>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1" name="Freeform 88"/>
            <p:cNvSpPr>
              <a:spLocks/>
            </p:cNvSpPr>
            <p:nvPr/>
          </p:nvSpPr>
          <p:spPr bwMode="auto">
            <a:xfrm>
              <a:off x="6209761" y="6117563"/>
              <a:ext cx="14757" cy="79070"/>
            </a:xfrm>
            <a:custGeom>
              <a:avLst/>
              <a:gdLst/>
              <a:ahLst/>
              <a:cxnLst>
                <a:cxn ang="0">
                  <a:pos x="0" y="11"/>
                </a:cxn>
                <a:cxn ang="0">
                  <a:pos x="4" y="8"/>
                </a:cxn>
                <a:cxn ang="0">
                  <a:pos x="12" y="0"/>
                </a:cxn>
                <a:cxn ang="0">
                  <a:pos x="12" y="55"/>
                </a:cxn>
              </a:cxnLst>
              <a:rect l="0" t="0" r="r" b="b"/>
              <a:pathLst>
                <a:path w="12" h="55">
                  <a:moveTo>
                    <a:pt x="0" y="11"/>
                  </a:moveTo>
                  <a:lnTo>
                    <a:pt x="4" y="8"/>
                  </a:lnTo>
                  <a:lnTo>
                    <a:pt x="12" y="0"/>
                  </a:lnTo>
                  <a:lnTo>
                    <a:pt x="12" y="55"/>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2" name="Line 89"/>
            <p:cNvSpPr>
              <a:spLocks noChangeShapeType="1"/>
            </p:cNvSpPr>
            <p:nvPr/>
          </p:nvSpPr>
          <p:spPr bwMode="auto">
            <a:xfrm>
              <a:off x="6288466" y="5387251"/>
              <a:ext cx="47961"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3" name="Freeform 90"/>
            <p:cNvSpPr>
              <a:spLocks/>
            </p:cNvSpPr>
            <p:nvPr/>
          </p:nvSpPr>
          <p:spPr bwMode="auto">
            <a:xfrm>
              <a:off x="5973646" y="5354186"/>
              <a:ext cx="44271" cy="79070"/>
            </a:xfrm>
            <a:custGeom>
              <a:avLst/>
              <a:gdLst/>
              <a:ahLst/>
              <a:cxnLst>
                <a:cxn ang="0">
                  <a:pos x="16" y="0"/>
                </a:cxn>
                <a:cxn ang="0">
                  <a:pos x="8" y="3"/>
                </a:cxn>
                <a:cxn ang="0">
                  <a:pos x="3" y="11"/>
                </a:cxn>
                <a:cxn ang="0">
                  <a:pos x="0" y="23"/>
                </a:cxn>
                <a:cxn ang="0">
                  <a:pos x="0" y="31"/>
                </a:cxn>
                <a:cxn ang="0">
                  <a:pos x="3" y="44"/>
                </a:cxn>
                <a:cxn ang="0">
                  <a:pos x="8" y="51"/>
                </a:cxn>
                <a:cxn ang="0">
                  <a:pos x="16" y="55"/>
                </a:cxn>
                <a:cxn ang="0">
                  <a:pos x="21" y="55"/>
                </a:cxn>
                <a:cxn ang="0">
                  <a:pos x="28" y="51"/>
                </a:cxn>
                <a:cxn ang="0">
                  <a:pos x="33" y="44"/>
                </a:cxn>
                <a:cxn ang="0">
                  <a:pos x="36" y="31"/>
                </a:cxn>
                <a:cxn ang="0">
                  <a:pos x="36" y="23"/>
                </a:cxn>
                <a:cxn ang="0">
                  <a:pos x="33" y="11"/>
                </a:cxn>
                <a:cxn ang="0">
                  <a:pos x="28" y="3"/>
                </a:cxn>
                <a:cxn ang="0">
                  <a:pos x="21" y="0"/>
                </a:cxn>
                <a:cxn ang="0">
                  <a:pos x="16" y="0"/>
                </a:cxn>
              </a:cxnLst>
              <a:rect l="0" t="0" r="r" b="b"/>
              <a:pathLst>
                <a:path w="36" h="55">
                  <a:moveTo>
                    <a:pt x="16" y="0"/>
                  </a:moveTo>
                  <a:lnTo>
                    <a:pt x="8" y="3"/>
                  </a:lnTo>
                  <a:lnTo>
                    <a:pt x="3" y="11"/>
                  </a:lnTo>
                  <a:lnTo>
                    <a:pt x="0" y="23"/>
                  </a:lnTo>
                  <a:lnTo>
                    <a:pt x="0" y="31"/>
                  </a:lnTo>
                  <a:lnTo>
                    <a:pt x="3" y="44"/>
                  </a:lnTo>
                  <a:lnTo>
                    <a:pt x="8" y="51"/>
                  </a:lnTo>
                  <a:lnTo>
                    <a:pt x="16" y="55"/>
                  </a:lnTo>
                  <a:lnTo>
                    <a:pt x="21" y="55"/>
                  </a:lnTo>
                  <a:lnTo>
                    <a:pt x="28" y="51"/>
                  </a:lnTo>
                  <a:lnTo>
                    <a:pt x="33" y="44"/>
                  </a:lnTo>
                  <a:lnTo>
                    <a:pt x="36" y="31"/>
                  </a:lnTo>
                  <a:lnTo>
                    <a:pt x="36" y="23"/>
                  </a:lnTo>
                  <a:lnTo>
                    <a:pt x="33" y="11"/>
                  </a:lnTo>
                  <a:lnTo>
                    <a:pt x="28" y="3"/>
                  </a:lnTo>
                  <a:lnTo>
                    <a:pt x="21" y="0"/>
                  </a:lnTo>
                  <a:lnTo>
                    <a:pt x="16" y="0"/>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4" name="Freeform 91"/>
            <p:cNvSpPr>
              <a:spLocks/>
            </p:cNvSpPr>
            <p:nvPr/>
          </p:nvSpPr>
          <p:spPr bwMode="auto">
            <a:xfrm>
              <a:off x="6040053" y="5426067"/>
              <a:ext cx="7379" cy="8626"/>
            </a:xfrm>
            <a:custGeom>
              <a:avLst/>
              <a:gdLst/>
              <a:ahLst/>
              <a:cxnLst>
                <a:cxn ang="0">
                  <a:pos x="3" y="0"/>
                </a:cxn>
                <a:cxn ang="0">
                  <a:pos x="0" y="3"/>
                </a:cxn>
                <a:cxn ang="0">
                  <a:pos x="3" y="6"/>
                </a:cxn>
                <a:cxn ang="0">
                  <a:pos x="6" y="3"/>
                </a:cxn>
                <a:cxn ang="0">
                  <a:pos x="3" y="0"/>
                </a:cxn>
              </a:cxnLst>
              <a:rect l="0" t="0" r="r" b="b"/>
              <a:pathLst>
                <a:path w="6" h="6">
                  <a:moveTo>
                    <a:pt x="3" y="0"/>
                  </a:moveTo>
                  <a:lnTo>
                    <a:pt x="0" y="3"/>
                  </a:lnTo>
                  <a:lnTo>
                    <a:pt x="3" y="6"/>
                  </a:lnTo>
                  <a:lnTo>
                    <a:pt x="6" y="3"/>
                  </a:lnTo>
                  <a:lnTo>
                    <a:pt x="3" y="0"/>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5" name="Freeform 92"/>
            <p:cNvSpPr>
              <a:spLocks/>
            </p:cNvSpPr>
            <p:nvPr/>
          </p:nvSpPr>
          <p:spPr bwMode="auto">
            <a:xfrm>
              <a:off x="6070797" y="5354186"/>
              <a:ext cx="44271" cy="79070"/>
            </a:xfrm>
            <a:custGeom>
              <a:avLst/>
              <a:gdLst/>
              <a:ahLst/>
              <a:cxnLst>
                <a:cxn ang="0">
                  <a:pos x="15" y="0"/>
                </a:cxn>
                <a:cxn ang="0">
                  <a:pos x="7" y="3"/>
                </a:cxn>
                <a:cxn ang="0">
                  <a:pos x="3" y="11"/>
                </a:cxn>
                <a:cxn ang="0">
                  <a:pos x="0" y="23"/>
                </a:cxn>
                <a:cxn ang="0">
                  <a:pos x="0" y="31"/>
                </a:cxn>
                <a:cxn ang="0">
                  <a:pos x="3" y="44"/>
                </a:cxn>
                <a:cxn ang="0">
                  <a:pos x="7" y="51"/>
                </a:cxn>
                <a:cxn ang="0">
                  <a:pos x="15" y="55"/>
                </a:cxn>
                <a:cxn ang="0">
                  <a:pos x="20" y="55"/>
                </a:cxn>
                <a:cxn ang="0">
                  <a:pos x="28" y="51"/>
                </a:cxn>
                <a:cxn ang="0">
                  <a:pos x="33" y="44"/>
                </a:cxn>
                <a:cxn ang="0">
                  <a:pos x="36" y="31"/>
                </a:cxn>
                <a:cxn ang="0">
                  <a:pos x="36" y="23"/>
                </a:cxn>
                <a:cxn ang="0">
                  <a:pos x="33" y="11"/>
                </a:cxn>
                <a:cxn ang="0">
                  <a:pos x="28" y="3"/>
                </a:cxn>
                <a:cxn ang="0">
                  <a:pos x="20" y="0"/>
                </a:cxn>
                <a:cxn ang="0">
                  <a:pos x="15" y="0"/>
                </a:cxn>
              </a:cxnLst>
              <a:rect l="0" t="0" r="r" b="b"/>
              <a:pathLst>
                <a:path w="36" h="55">
                  <a:moveTo>
                    <a:pt x="15" y="0"/>
                  </a:moveTo>
                  <a:lnTo>
                    <a:pt x="7" y="3"/>
                  </a:lnTo>
                  <a:lnTo>
                    <a:pt x="3" y="11"/>
                  </a:lnTo>
                  <a:lnTo>
                    <a:pt x="0" y="23"/>
                  </a:lnTo>
                  <a:lnTo>
                    <a:pt x="0" y="31"/>
                  </a:lnTo>
                  <a:lnTo>
                    <a:pt x="3" y="44"/>
                  </a:lnTo>
                  <a:lnTo>
                    <a:pt x="7" y="51"/>
                  </a:lnTo>
                  <a:lnTo>
                    <a:pt x="15" y="55"/>
                  </a:lnTo>
                  <a:lnTo>
                    <a:pt x="20" y="55"/>
                  </a:lnTo>
                  <a:lnTo>
                    <a:pt x="28" y="51"/>
                  </a:lnTo>
                  <a:lnTo>
                    <a:pt x="33" y="44"/>
                  </a:lnTo>
                  <a:lnTo>
                    <a:pt x="36" y="31"/>
                  </a:lnTo>
                  <a:lnTo>
                    <a:pt x="36" y="23"/>
                  </a:lnTo>
                  <a:lnTo>
                    <a:pt x="33" y="11"/>
                  </a:lnTo>
                  <a:lnTo>
                    <a:pt x="28" y="3"/>
                  </a:lnTo>
                  <a:lnTo>
                    <a:pt x="20" y="0"/>
                  </a:lnTo>
                  <a:lnTo>
                    <a:pt x="15" y="0"/>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6" name="Freeform 93"/>
            <p:cNvSpPr>
              <a:spLocks/>
            </p:cNvSpPr>
            <p:nvPr/>
          </p:nvSpPr>
          <p:spPr bwMode="auto">
            <a:xfrm>
              <a:off x="6143353" y="5354186"/>
              <a:ext cx="15987" cy="79070"/>
            </a:xfrm>
            <a:custGeom>
              <a:avLst/>
              <a:gdLst/>
              <a:ahLst/>
              <a:cxnLst>
                <a:cxn ang="0">
                  <a:pos x="0" y="11"/>
                </a:cxn>
                <a:cxn ang="0">
                  <a:pos x="5" y="7"/>
                </a:cxn>
                <a:cxn ang="0">
                  <a:pos x="13" y="0"/>
                </a:cxn>
                <a:cxn ang="0">
                  <a:pos x="13" y="55"/>
                </a:cxn>
              </a:cxnLst>
              <a:rect l="0" t="0" r="r" b="b"/>
              <a:pathLst>
                <a:path w="13" h="55">
                  <a:moveTo>
                    <a:pt x="0" y="11"/>
                  </a:moveTo>
                  <a:lnTo>
                    <a:pt x="5" y="7"/>
                  </a:lnTo>
                  <a:lnTo>
                    <a:pt x="13" y="0"/>
                  </a:lnTo>
                  <a:lnTo>
                    <a:pt x="13" y="55"/>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7" name="Freeform 94"/>
            <p:cNvSpPr>
              <a:spLocks/>
            </p:cNvSpPr>
            <p:nvPr/>
          </p:nvSpPr>
          <p:spPr bwMode="auto">
            <a:xfrm>
              <a:off x="6199923" y="5354186"/>
              <a:ext cx="44271" cy="79070"/>
            </a:xfrm>
            <a:custGeom>
              <a:avLst/>
              <a:gdLst/>
              <a:ahLst/>
              <a:cxnLst>
                <a:cxn ang="0">
                  <a:pos x="15" y="0"/>
                </a:cxn>
                <a:cxn ang="0">
                  <a:pos x="8" y="3"/>
                </a:cxn>
                <a:cxn ang="0">
                  <a:pos x="3" y="11"/>
                </a:cxn>
                <a:cxn ang="0">
                  <a:pos x="0" y="23"/>
                </a:cxn>
                <a:cxn ang="0">
                  <a:pos x="0" y="31"/>
                </a:cxn>
                <a:cxn ang="0">
                  <a:pos x="3" y="44"/>
                </a:cxn>
                <a:cxn ang="0">
                  <a:pos x="8" y="51"/>
                </a:cxn>
                <a:cxn ang="0">
                  <a:pos x="15" y="55"/>
                </a:cxn>
                <a:cxn ang="0">
                  <a:pos x="20" y="55"/>
                </a:cxn>
                <a:cxn ang="0">
                  <a:pos x="28" y="51"/>
                </a:cxn>
                <a:cxn ang="0">
                  <a:pos x="33" y="44"/>
                </a:cxn>
                <a:cxn ang="0">
                  <a:pos x="36" y="31"/>
                </a:cxn>
                <a:cxn ang="0">
                  <a:pos x="36" y="23"/>
                </a:cxn>
                <a:cxn ang="0">
                  <a:pos x="33" y="11"/>
                </a:cxn>
                <a:cxn ang="0">
                  <a:pos x="28" y="3"/>
                </a:cxn>
                <a:cxn ang="0">
                  <a:pos x="20" y="0"/>
                </a:cxn>
                <a:cxn ang="0">
                  <a:pos x="15" y="0"/>
                </a:cxn>
              </a:cxnLst>
              <a:rect l="0" t="0" r="r" b="b"/>
              <a:pathLst>
                <a:path w="36" h="55">
                  <a:moveTo>
                    <a:pt x="15" y="0"/>
                  </a:moveTo>
                  <a:lnTo>
                    <a:pt x="8" y="3"/>
                  </a:lnTo>
                  <a:lnTo>
                    <a:pt x="3" y="11"/>
                  </a:lnTo>
                  <a:lnTo>
                    <a:pt x="0" y="23"/>
                  </a:lnTo>
                  <a:lnTo>
                    <a:pt x="0" y="31"/>
                  </a:lnTo>
                  <a:lnTo>
                    <a:pt x="3" y="44"/>
                  </a:lnTo>
                  <a:lnTo>
                    <a:pt x="8" y="51"/>
                  </a:lnTo>
                  <a:lnTo>
                    <a:pt x="15" y="55"/>
                  </a:lnTo>
                  <a:lnTo>
                    <a:pt x="20" y="55"/>
                  </a:lnTo>
                  <a:lnTo>
                    <a:pt x="28" y="51"/>
                  </a:lnTo>
                  <a:lnTo>
                    <a:pt x="33" y="44"/>
                  </a:lnTo>
                  <a:lnTo>
                    <a:pt x="36" y="31"/>
                  </a:lnTo>
                  <a:lnTo>
                    <a:pt x="36" y="23"/>
                  </a:lnTo>
                  <a:lnTo>
                    <a:pt x="33" y="11"/>
                  </a:lnTo>
                  <a:lnTo>
                    <a:pt x="28" y="3"/>
                  </a:lnTo>
                  <a:lnTo>
                    <a:pt x="20" y="0"/>
                  </a:lnTo>
                  <a:lnTo>
                    <a:pt x="15" y="0"/>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8" name="Line 95"/>
            <p:cNvSpPr>
              <a:spLocks noChangeShapeType="1"/>
            </p:cNvSpPr>
            <p:nvPr/>
          </p:nvSpPr>
          <p:spPr bwMode="auto">
            <a:xfrm>
              <a:off x="6288466" y="4580746"/>
              <a:ext cx="47961"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9" name="Freeform 96"/>
            <p:cNvSpPr>
              <a:spLocks/>
            </p:cNvSpPr>
            <p:nvPr/>
          </p:nvSpPr>
          <p:spPr bwMode="auto">
            <a:xfrm>
              <a:off x="5973646" y="4546243"/>
              <a:ext cx="44271" cy="79070"/>
            </a:xfrm>
            <a:custGeom>
              <a:avLst/>
              <a:gdLst/>
              <a:ahLst/>
              <a:cxnLst>
                <a:cxn ang="0">
                  <a:pos x="16" y="0"/>
                </a:cxn>
                <a:cxn ang="0">
                  <a:pos x="8" y="3"/>
                </a:cxn>
                <a:cxn ang="0">
                  <a:pos x="3" y="11"/>
                </a:cxn>
                <a:cxn ang="0">
                  <a:pos x="0" y="24"/>
                </a:cxn>
                <a:cxn ang="0">
                  <a:pos x="0" y="32"/>
                </a:cxn>
                <a:cxn ang="0">
                  <a:pos x="3" y="44"/>
                </a:cxn>
                <a:cxn ang="0">
                  <a:pos x="8" y="52"/>
                </a:cxn>
                <a:cxn ang="0">
                  <a:pos x="16" y="55"/>
                </a:cxn>
                <a:cxn ang="0">
                  <a:pos x="21" y="55"/>
                </a:cxn>
                <a:cxn ang="0">
                  <a:pos x="28" y="52"/>
                </a:cxn>
                <a:cxn ang="0">
                  <a:pos x="33" y="44"/>
                </a:cxn>
                <a:cxn ang="0">
                  <a:pos x="36" y="32"/>
                </a:cxn>
                <a:cxn ang="0">
                  <a:pos x="36" y="24"/>
                </a:cxn>
                <a:cxn ang="0">
                  <a:pos x="33" y="11"/>
                </a:cxn>
                <a:cxn ang="0">
                  <a:pos x="28" y="3"/>
                </a:cxn>
                <a:cxn ang="0">
                  <a:pos x="21" y="0"/>
                </a:cxn>
                <a:cxn ang="0">
                  <a:pos x="16" y="0"/>
                </a:cxn>
              </a:cxnLst>
              <a:rect l="0" t="0" r="r" b="b"/>
              <a:pathLst>
                <a:path w="36" h="55">
                  <a:moveTo>
                    <a:pt x="16" y="0"/>
                  </a:moveTo>
                  <a:lnTo>
                    <a:pt x="8" y="3"/>
                  </a:lnTo>
                  <a:lnTo>
                    <a:pt x="3" y="11"/>
                  </a:lnTo>
                  <a:lnTo>
                    <a:pt x="0" y="24"/>
                  </a:lnTo>
                  <a:lnTo>
                    <a:pt x="0" y="32"/>
                  </a:lnTo>
                  <a:lnTo>
                    <a:pt x="3" y="44"/>
                  </a:lnTo>
                  <a:lnTo>
                    <a:pt x="8" y="52"/>
                  </a:lnTo>
                  <a:lnTo>
                    <a:pt x="16" y="55"/>
                  </a:lnTo>
                  <a:lnTo>
                    <a:pt x="21" y="55"/>
                  </a:lnTo>
                  <a:lnTo>
                    <a:pt x="28" y="52"/>
                  </a:lnTo>
                  <a:lnTo>
                    <a:pt x="33" y="44"/>
                  </a:lnTo>
                  <a:lnTo>
                    <a:pt x="36" y="32"/>
                  </a:lnTo>
                  <a:lnTo>
                    <a:pt x="36" y="24"/>
                  </a:lnTo>
                  <a:lnTo>
                    <a:pt x="33" y="11"/>
                  </a:lnTo>
                  <a:lnTo>
                    <a:pt x="28" y="3"/>
                  </a:lnTo>
                  <a:lnTo>
                    <a:pt x="21" y="0"/>
                  </a:lnTo>
                  <a:lnTo>
                    <a:pt x="16" y="0"/>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0" name="Freeform 97"/>
            <p:cNvSpPr>
              <a:spLocks/>
            </p:cNvSpPr>
            <p:nvPr/>
          </p:nvSpPr>
          <p:spPr bwMode="auto">
            <a:xfrm>
              <a:off x="6040053" y="4616686"/>
              <a:ext cx="7379" cy="8626"/>
            </a:xfrm>
            <a:custGeom>
              <a:avLst/>
              <a:gdLst/>
              <a:ahLst/>
              <a:cxnLst>
                <a:cxn ang="0">
                  <a:pos x="3" y="0"/>
                </a:cxn>
                <a:cxn ang="0">
                  <a:pos x="0" y="3"/>
                </a:cxn>
                <a:cxn ang="0">
                  <a:pos x="3" y="6"/>
                </a:cxn>
                <a:cxn ang="0">
                  <a:pos x="6" y="3"/>
                </a:cxn>
                <a:cxn ang="0">
                  <a:pos x="3" y="0"/>
                </a:cxn>
              </a:cxnLst>
              <a:rect l="0" t="0" r="r" b="b"/>
              <a:pathLst>
                <a:path w="6" h="6">
                  <a:moveTo>
                    <a:pt x="3" y="0"/>
                  </a:moveTo>
                  <a:lnTo>
                    <a:pt x="0" y="3"/>
                  </a:lnTo>
                  <a:lnTo>
                    <a:pt x="3" y="6"/>
                  </a:lnTo>
                  <a:lnTo>
                    <a:pt x="6" y="3"/>
                  </a:lnTo>
                  <a:lnTo>
                    <a:pt x="3" y="0"/>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1" name="Freeform 98"/>
            <p:cNvSpPr>
              <a:spLocks/>
            </p:cNvSpPr>
            <p:nvPr/>
          </p:nvSpPr>
          <p:spPr bwMode="auto">
            <a:xfrm>
              <a:off x="6079406" y="4544805"/>
              <a:ext cx="15987" cy="79070"/>
            </a:xfrm>
            <a:custGeom>
              <a:avLst/>
              <a:gdLst/>
              <a:ahLst/>
              <a:cxnLst>
                <a:cxn ang="0">
                  <a:pos x="0" y="11"/>
                </a:cxn>
                <a:cxn ang="0">
                  <a:pos x="5" y="8"/>
                </a:cxn>
                <a:cxn ang="0">
                  <a:pos x="13" y="0"/>
                </a:cxn>
                <a:cxn ang="0">
                  <a:pos x="13" y="55"/>
                </a:cxn>
              </a:cxnLst>
              <a:rect l="0" t="0" r="r" b="b"/>
              <a:pathLst>
                <a:path w="13" h="55">
                  <a:moveTo>
                    <a:pt x="0" y="11"/>
                  </a:moveTo>
                  <a:lnTo>
                    <a:pt x="5" y="8"/>
                  </a:lnTo>
                  <a:lnTo>
                    <a:pt x="13" y="0"/>
                  </a:lnTo>
                  <a:lnTo>
                    <a:pt x="13" y="55"/>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2" name="Freeform 99"/>
            <p:cNvSpPr>
              <a:spLocks/>
            </p:cNvSpPr>
            <p:nvPr/>
          </p:nvSpPr>
          <p:spPr bwMode="auto">
            <a:xfrm>
              <a:off x="6133515" y="4546243"/>
              <a:ext cx="44271" cy="79070"/>
            </a:xfrm>
            <a:custGeom>
              <a:avLst/>
              <a:gdLst/>
              <a:ahLst/>
              <a:cxnLst>
                <a:cxn ang="0">
                  <a:pos x="16" y="0"/>
                </a:cxn>
                <a:cxn ang="0">
                  <a:pos x="8" y="3"/>
                </a:cxn>
                <a:cxn ang="0">
                  <a:pos x="4" y="11"/>
                </a:cxn>
                <a:cxn ang="0">
                  <a:pos x="0" y="24"/>
                </a:cxn>
                <a:cxn ang="0">
                  <a:pos x="0" y="32"/>
                </a:cxn>
                <a:cxn ang="0">
                  <a:pos x="4" y="44"/>
                </a:cxn>
                <a:cxn ang="0">
                  <a:pos x="8" y="52"/>
                </a:cxn>
                <a:cxn ang="0">
                  <a:pos x="16" y="55"/>
                </a:cxn>
                <a:cxn ang="0">
                  <a:pos x="21" y="55"/>
                </a:cxn>
                <a:cxn ang="0">
                  <a:pos x="29" y="52"/>
                </a:cxn>
                <a:cxn ang="0">
                  <a:pos x="33" y="44"/>
                </a:cxn>
                <a:cxn ang="0">
                  <a:pos x="36" y="32"/>
                </a:cxn>
                <a:cxn ang="0">
                  <a:pos x="36" y="24"/>
                </a:cxn>
                <a:cxn ang="0">
                  <a:pos x="33" y="11"/>
                </a:cxn>
                <a:cxn ang="0">
                  <a:pos x="29" y="3"/>
                </a:cxn>
                <a:cxn ang="0">
                  <a:pos x="21" y="0"/>
                </a:cxn>
                <a:cxn ang="0">
                  <a:pos x="16" y="0"/>
                </a:cxn>
              </a:cxnLst>
              <a:rect l="0" t="0" r="r" b="b"/>
              <a:pathLst>
                <a:path w="36" h="55">
                  <a:moveTo>
                    <a:pt x="16" y="0"/>
                  </a:moveTo>
                  <a:lnTo>
                    <a:pt x="8" y="3"/>
                  </a:lnTo>
                  <a:lnTo>
                    <a:pt x="4" y="11"/>
                  </a:lnTo>
                  <a:lnTo>
                    <a:pt x="0" y="24"/>
                  </a:lnTo>
                  <a:lnTo>
                    <a:pt x="0" y="32"/>
                  </a:lnTo>
                  <a:lnTo>
                    <a:pt x="4" y="44"/>
                  </a:lnTo>
                  <a:lnTo>
                    <a:pt x="8" y="52"/>
                  </a:lnTo>
                  <a:lnTo>
                    <a:pt x="16" y="55"/>
                  </a:lnTo>
                  <a:lnTo>
                    <a:pt x="21" y="55"/>
                  </a:lnTo>
                  <a:lnTo>
                    <a:pt x="29" y="52"/>
                  </a:lnTo>
                  <a:lnTo>
                    <a:pt x="33" y="44"/>
                  </a:lnTo>
                  <a:lnTo>
                    <a:pt x="36" y="32"/>
                  </a:lnTo>
                  <a:lnTo>
                    <a:pt x="36" y="24"/>
                  </a:lnTo>
                  <a:lnTo>
                    <a:pt x="33" y="11"/>
                  </a:lnTo>
                  <a:lnTo>
                    <a:pt x="29" y="3"/>
                  </a:lnTo>
                  <a:lnTo>
                    <a:pt x="21" y="0"/>
                  </a:lnTo>
                  <a:lnTo>
                    <a:pt x="16" y="0"/>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3" name="Freeform 100"/>
            <p:cNvSpPr>
              <a:spLocks/>
            </p:cNvSpPr>
            <p:nvPr/>
          </p:nvSpPr>
          <p:spPr bwMode="auto">
            <a:xfrm>
              <a:off x="6199923" y="4546243"/>
              <a:ext cx="44271" cy="79070"/>
            </a:xfrm>
            <a:custGeom>
              <a:avLst/>
              <a:gdLst/>
              <a:ahLst/>
              <a:cxnLst>
                <a:cxn ang="0">
                  <a:pos x="15" y="0"/>
                </a:cxn>
                <a:cxn ang="0">
                  <a:pos x="8" y="3"/>
                </a:cxn>
                <a:cxn ang="0">
                  <a:pos x="3" y="11"/>
                </a:cxn>
                <a:cxn ang="0">
                  <a:pos x="0" y="24"/>
                </a:cxn>
                <a:cxn ang="0">
                  <a:pos x="0" y="32"/>
                </a:cxn>
                <a:cxn ang="0">
                  <a:pos x="3" y="44"/>
                </a:cxn>
                <a:cxn ang="0">
                  <a:pos x="8" y="52"/>
                </a:cxn>
                <a:cxn ang="0">
                  <a:pos x="15" y="55"/>
                </a:cxn>
                <a:cxn ang="0">
                  <a:pos x="20" y="55"/>
                </a:cxn>
                <a:cxn ang="0">
                  <a:pos x="28" y="52"/>
                </a:cxn>
                <a:cxn ang="0">
                  <a:pos x="33" y="44"/>
                </a:cxn>
                <a:cxn ang="0">
                  <a:pos x="36" y="32"/>
                </a:cxn>
                <a:cxn ang="0">
                  <a:pos x="36" y="24"/>
                </a:cxn>
                <a:cxn ang="0">
                  <a:pos x="33" y="11"/>
                </a:cxn>
                <a:cxn ang="0">
                  <a:pos x="28" y="3"/>
                </a:cxn>
                <a:cxn ang="0">
                  <a:pos x="20" y="0"/>
                </a:cxn>
                <a:cxn ang="0">
                  <a:pos x="15" y="0"/>
                </a:cxn>
              </a:cxnLst>
              <a:rect l="0" t="0" r="r" b="b"/>
              <a:pathLst>
                <a:path w="36" h="55">
                  <a:moveTo>
                    <a:pt x="15" y="0"/>
                  </a:moveTo>
                  <a:lnTo>
                    <a:pt x="8" y="3"/>
                  </a:lnTo>
                  <a:lnTo>
                    <a:pt x="3" y="11"/>
                  </a:lnTo>
                  <a:lnTo>
                    <a:pt x="0" y="24"/>
                  </a:lnTo>
                  <a:lnTo>
                    <a:pt x="0" y="32"/>
                  </a:lnTo>
                  <a:lnTo>
                    <a:pt x="3" y="44"/>
                  </a:lnTo>
                  <a:lnTo>
                    <a:pt x="8" y="52"/>
                  </a:lnTo>
                  <a:lnTo>
                    <a:pt x="15" y="55"/>
                  </a:lnTo>
                  <a:lnTo>
                    <a:pt x="20" y="55"/>
                  </a:lnTo>
                  <a:lnTo>
                    <a:pt x="28" y="52"/>
                  </a:lnTo>
                  <a:lnTo>
                    <a:pt x="33" y="44"/>
                  </a:lnTo>
                  <a:lnTo>
                    <a:pt x="36" y="32"/>
                  </a:lnTo>
                  <a:lnTo>
                    <a:pt x="36" y="24"/>
                  </a:lnTo>
                  <a:lnTo>
                    <a:pt x="33" y="11"/>
                  </a:lnTo>
                  <a:lnTo>
                    <a:pt x="28" y="3"/>
                  </a:lnTo>
                  <a:lnTo>
                    <a:pt x="20" y="0"/>
                  </a:lnTo>
                  <a:lnTo>
                    <a:pt x="15" y="0"/>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4" name="Line 101"/>
            <p:cNvSpPr>
              <a:spLocks noChangeShapeType="1"/>
            </p:cNvSpPr>
            <p:nvPr/>
          </p:nvSpPr>
          <p:spPr bwMode="auto">
            <a:xfrm>
              <a:off x="6288466" y="3771364"/>
              <a:ext cx="47961"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5" name="Freeform 102"/>
            <p:cNvSpPr>
              <a:spLocks/>
            </p:cNvSpPr>
            <p:nvPr/>
          </p:nvSpPr>
          <p:spPr bwMode="auto">
            <a:xfrm>
              <a:off x="5983484" y="3771364"/>
              <a:ext cx="15987" cy="79070"/>
            </a:xfrm>
            <a:custGeom>
              <a:avLst/>
              <a:gdLst/>
              <a:ahLst/>
              <a:cxnLst>
                <a:cxn ang="0">
                  <a:pos x="0" y="11"/>
                </a:cxn>
                <a:cxn ang="0">
                  <a:pos x="5" y="8"/>
                </a:cxn>
                <a:cxn ang="0">
                  <a:pos x="13" y="0"/>
                </a:cxn>
                <a:cxn ang="0">
                  <a:pos x="13" y="55"/>
                </a:cxn>
              </a:cxnLst>
              <a:rect l="0" t="0" r="r" b="b"/>
              <a:pathLst>
                <a:path w="13" h="55">
                  <a:moveTo>
                    <a:pt x="0" y="11"/>
                  </a:moveTo>
                  <a:lnTo>
                    <a:pt x="5" y="8"/>
                  </a:lnTo>
                  <a:lnTo>
                    <a:pt x="13" y="0"/>
                  </a:lnTo>
                  <a:lnTo>
                    <a:pt x="13" y="55"/>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6" name="Freeform 103"/>
            <p:cNvSpPr>
              <a:spLocks/>
            </p:cNvSpPr>
            <p:nvPr/>
          </p:nvSpPr>
          <p:spPr bwMode="auto">
            <a:xfrm>
              <a:off x="6040053" y="3843245"/>
              <a:ext cx="7379" cy="10064"/>
            </a:xfrm>
            <a:custGeom>
              <a:avLst/>
              <a:gdLst/>
              <a:ahLst/>
              <a:cxnLst>
                <a:cxn ang="0">
                  <a:pos x="3" y="0"/>
                </a:cxn>
                <a:cxn ang="0">
                  <a:pos x="0" y="4"/>
                </a:cxn>
                <a:cxn ang="0">
                  <a:pos x="3" y="7"/>
                </a:cxn>
                <a:cxn ang="0">
                  <a:pos x="6" y="4"/>
                </a:cxn>
                <a:cxn ang="0">
                  <a:pos x="3" y="0"/>
                </a:cxn>
              </a:cxnLst>
              <a:rect l="0" t="0" r="r" b="b"/>
              <a:pathLst>
                <a:path w="6" h="7">
                  <a:moveTo>
                    <a:pt x="3" y="0"/>
                  </a:moveTo>
                  <a:lnTo>
                    <a:pt x="0" y="4"/>
                  </a:lnTo>
                  <a:lnTo>
                    <a:pt x="3" y="7"/>
                  </a:lnTo>
                  <a:lnTo>
                    <a:pt x="6" y="4"/>
                  </a:lnTo>
                  <a:lnTo>
                    <a:pt x="3" y="0"/>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7" name="Freeform 104"/>
            <p:cNvSpPr>
              <a:spLocks/>
            </p:cNvSpPr>
            <p:nvPr/>
          </p:nvSpPr>
          <p:spPr bwMode="auto">
            <a:xfrm>
              <a:off x="6070797" y="3771364"/>
              <a:ext cx="44271" cy="79070"/>
            </a:xfrm>
            <a:custGeom>
              <a:avLst/>
              <a:gdLst/>
              <a:ahLst/>
              <a:cxnLst>
                <a:cxn ang="0">
                  <a:pos x="15" y="0"/>
                </a:cxn>
                <a:cxn ang="0">
                  <a:pos x="7" y="3"/>
                </a:cxn>
                <a:cxn ang="0">
                  <a:pos x="3" y="11"/>
                </a:cxn>
                <a:cxn ang="0">
                  <a:pos x="0" y="24"/>
                </a:cxn>
                <a:cxn ang="0">
                  <a:pos x="0" y="32"/>
                </a:cxn>
                <a:cxn ang="0">
                  <a:pos x="3" y="44"/>
                </a:cxn>
                <a:cxn ang="0">
                  <a:pos x="7" y="52"/>
                </a:cxn>
                <a:cxn ang="0">
                  <a:pos x="15" y="55"/>
                </a:cxn>
                <a:cxn ang="0">
                  <a:pos x="20" y="55"/>
                </a:cxn>
                <a:cxn ang="0">
                  <a:pos x="28" y="52"/>
                </a:cxn>
                <a:cxn ang="0">
                  <a:pos x="33" y="44"/>
                </a:cxn>
                <a:cxn ang="0">
                  <a:pos x="36" y="32"/>
                </a:cxn>
                <a:cxn ang="0">
                  <a:pos x="36" y="24"/>
                </a:cxn>
                <a:cxn ang="0">
                  <a:pos x="33" y="11"/>
                </a:cxn>
                <a:cxn ang="0">
                  <a:pos x="28" y="3"/>
                </a:cxn>
                <a:cxn ang="0">
                  <a:pos x="20" y="0"/>
                </a:cxn>
                <a:cxn ang="0">
                  <a:pos x="15" y="0"/>
                </a:cxn>
              </a:cxnLst>
              <a:rect l="0" t="0" r="r" b="b"/>
              <a:pathLst>
                <a:path w="36" h="55">
                  <a:moveTo>
                    <a:pt x="15" y="0"/>
                  </a:moveTo>
                  <a:lnTo>
                    <a:pt x="7" y="3"/>
                  </a:lnTo>
                  <a:lnTo>
                    <a:pt x="3" y="11"/>
                  </a:lnTo>
                  <a:lnTo>
                    <a:pt x="0" y="24"/>
                  </a:lnTo>
                  <a:lnTo>
                    <a:pt x="0" y="32"/>
                  </a:lnTo>
                  <a:lnTo>
                    <a:pt x="3" y="44"/>
                  </a:lnTo>
                  <a:lnTo>
                    <a:pt x="7" y="52"/>
                  </a:lnTo>
                  <a:lnTo>
                    <a:pt x="15" y="55"/>
                  </a:lnTo>
                  <a:lnTo>
                    <a:pt x="20" y="55"/>
                  </a:lnTo>
                  <a:lnTo>
                    <a:pt x="28" y="52"/>
                  </a:lnTo>
                  <a:lnTo>
                    <a:pt x="33" y="44"/>
                  </a:lnTo>
                  <a:lnTo>
                    <a:pt x="36" y="32"/>
                  </a:lnTo>
                  <a:lnTo>
                    <a:pt x="36" y="24"/>
                  </a:lnTo>
                  <a:lnTo>
                    <a:pt x="33" y="11"/>
                  </a:lnTo>
                  <a:lnTo>
                    <a:pt x="28" y="3"/>
                  </a:lnTo>
                  <a:lnTo>
                    <a:pt x="20" y="0"/>
                  </a:lnTo>
                  <a:lnTo>
                    <a:pt x="15" y="0"/>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8" name="Freeform 105"/>
            <p:cNvSpPr>
              <a:spLocks/>
            </p:cNvSpPr>
            <p:nvPr/>
          </p:nvSpPr>
          <p:spPr bwMode="auto">
            <a:xfrm>
              <a:off x="6133515" y="3771364"/>
              <a:ext cx="44271" cy="79070"/>
            </a:xfrm>
            <a:custGeom>
              <a:avLst/>
              <a:gdLst/>
              <a:ahLst/>
              <a:cxnLst>
                <a:cxn ang="0">
                  <a:pos x="16" y="0"/>
                </a:cxn>
                <a:cxn ang="0">
                  <a:pos x="8" y="3"/>
                </a:cxn>
                <a:cxn ang="0">
                  <a:pos x="4" y="11"/>
                </a:cxn>
                <a:cxn ang="0">
                  <a:pos x="0" y="24"/>
                </a:cxn>
                <a:cxn ang="0">
                  <a:pos x="0" y="32"/>
                </a:cxn>
                <a:cxn ang="0">
                  <a:pos x="4" y="44"/>
                </a:cxn>
                <a:cxn ang="0">
                  <a:pos x="8" y="52"/>
                </a:cxn>
                <a:cxn ang="0">
                  <a:pos x="16" y="55"/>
                </a:cxn>
                <a:cxn ang="0">
                  <a:pos x="21" y="55"/>
                </a:cxn>
                <a:cxn ang="0">
                  <a:pos x="29" y="52"/>
                </a:cxn>
                <a:cxn ang="0">
                  <a:pos x="33" y="44"/>
                </a:cxn>
                <a:cxn ang="0">
                  <a:pos x="36" y="32"/>
                </a:cxn>
                <a:cxn ang="0">
                  <a:pos x="36" y="24"/>
                </a:cxn>
                <a:cxn ang="0">
                  <a:pos x="33" y="11"/>
                </a:cxn>
                <a:cxn ang="0">
                  <a:pos x="29" y="3"/>
                </a:cxn>
                <a:cxn ang="0">
                  <a:pos x="21" y="0"/>
                </a:cxn>
                <a:cxn ang="0">
                  <a:pos x="16" y="0"/>
                </a:cxn>
              </a:cxnLst>
              <a:rect l="0" t="0" r="r" b="b"/>
              <a:pathLst>
                <a:path w="36" h="55">
                  <a:moveTo>
                    <a:pt x="16" y="0"/>
                  </a:moveTo>
                  <a:lnTo>
                    <a:pt x="8" y="3"/>
                  </a:lnTo>
                  <a:lnTo>
                    <a:pt x="4" y="11"/>
                  </a:lnTo>
                  <a:lnTo>
                    <a:pt x="0" y="24"/>
                  </a:lnTo>
                  <a:lnTo>
                    <a:pt x="0" y="32"/>
                  </a:lnTo>
                  <a:lnTo>
                    <a:pt x="4" y="44"/>
                  </a:lnTo>
                  <a:lnTo>
                    <a:pt x="8" y="52"/>
                  </a:lnTo>
                  <a:lnTo>
                    <a:pt x="16" y="55"/>
                  </a:lnTo>
                  <a:lnTo>
                    <a:pt x="21" y="55"/>
                  </a:lnTo>
                  <a:lnTo>
                    <a:pt x="29" y="52"/>
                  </a:lnTo>
                  <a:lnTo>
                    <a:pt x="33" y="44"/>
                  </a:lnTo>
                  <a:lnTo>
                    <a:pt x="36" y="32"/>
                  </a:lnTo>
                  <a:lnTo>
                    <a:pt x="36" y="24"/>
                  </a:lnTo>
                  <a:lnTo>
                    <a:pt x="33" y="11"/>
                  </a:lnTo>
                  <a:lnTo>
                    <a:pt x="29" y="3"/>
                  </a:lnTo>
                  <a:lnTo>
                    <a:pt x="21" y="0"/>
                  </a:lnTo>
                  <a:lnTo>
                    <a:pt x="16" y="0"/>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9" name="Freeform 106"/>
            <p:cNvSpPr>
              <a:spLocks/>
            </p:cNvSpPr>
            <p:nvPr/>
          </p:nvSpPr>
          <p:spPr bwMode="auto">
            <a:xfrm>
              <a:off x="6199923" y="3771364"/>
              <a:ext cx="44271" cy="79070"/>
            </a:xfrm>
            <a:custGeom>
              <a:avLst/>
              <a:gdLst/>
              <a:ahLst/>
              <a:cxnLst>
                <a:cxn ang="0">
                  <a:pos x="15" y="0"/>
                </a:cxn>
                <a:cxn ang="0">
                  <a:pos x="8" y="3"/>
                </a:cxn>
                <a:cxn ang="0">
                  <a:pos x="3" y="11"/>
                </a:cxn>
                <a:cxn ang="0">
                  <a:pos x="0" y="24"/>
                </a:cxn>
                <a:cxn ang="0">
                  <a:pos x="0" y="32"/>
                </a:cxn>
                <a:cxn ang="0">
                  <a:pos x="3" y="44"/>
                </a:cxn>
                <a:cxn ang="0">
                  <a:pos x="8" y="52"/>
                </a:cxn>
                <a:cxn ang="0">
                  <a:pos x="15" y="55"/>
                </a:cxn>
                <a:cxn ang="0">
                  <a:pos x="20" y="55"/>
                </a:cxn>
                <a:cxn ang="0">
                  <a:pos x="28" y="52"/>
                </a:cxn>
                <a:cxn ang="0">
                  <a:pos x="33" y="44"/>
                </a:cxn>
                <a:cxn ang="0">
                  <a:pos x="36" y="32"/>
                </a:cxn>
                <a:cxn ang="0">
                  <a:pos x="36" y="24"/>
                </a:cxn>
                <a:cxn ang="0">
                  <a:pos x="33" y="11"/>
                </a:cxn>
                <a:cxn ang="0">
                  <a:pos x="28" y="3"/>
                </a:cxn>
                <a:cxn ang="0">
                  <a:pos x="20" y="0"/>
                </a:cxn>
                <a:cxn ang="0">
                  <a:pos x="15" y="0"/>
                </a:cxn>
              </a:cxnLst>
              <a:rect l="0" t="0" r="r" b="b"/>
              <a:pathLst>
                <a:path w="36" h="55">
                  <a:moveTo>
                    <a:pt x="15" y="0"/>
                  </a:moveTo>
                  <a:lnTo>
                    <a:pt x="8" y="3"/>
                  </a:lnTo>
                  <a:lnTo>
                    <a:pt x="3" y="11"/>
                  </a:lnTo>
                  <a:lnTo>
                    <a:pt x="0" y="24"/>
                  </a:lnTo>
                  <a:lnTo>
                    <a:pt x="0" y="32"/>
                  </a:lnTo>
                  <a:lnTo>
                    <a:pt x="3" y="44"/>
                  </a:lnTo>
                  <a:lnTo>
                    <a:pt x="8" y="52"/>
                  </a:lnTo>
                  <a:lnTo>
                    <a:pt x="15" y="55"/>
                  </a:lnTo>
                  <a:lnTo>
                    <a:pt x="20" y="55"/>
                  </a:lnTo>
                  <a:lnTo>
                    <a:pt x="28" y="52"/>
                  </a:lnTo>
                  <a:lnTo>
                    <a:pt x="33" y="44"/>
                  </a:lnTo>
                  <a:lnTo>
                    <a:pt x="36" y="32"/>
                  </a:lnTo>
                  <a:lnTo>
                    <a:pt x="36" y="24"/>
                  </a:lnTo>
                  <a:lnTo>
                    <a:pt x="33" y="11"/>
                  </a:lnTo>
                  <a:lnTo>
                    <a:pt x="28" y="3"/>
                  </a:lnTo>
                  <a:lnTo>
                    <a:pt x="20" y="0"/>
                  </a:lnTo>
                  <a:lnTo>
                    <a:pt x="15" y="0"/>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0" name="Line 107"/>
            <p:cNvSpPr>
              <a:spLocks noChangeShapeType="1"/>
            </p:cNvSpPr>
            <p:nvPr/>
          </p:nvSpPr>
          <p:spPr bwMode="auto">
            <a:xfrm>
              <a:off x="6288466" y="5955112"/>
              <a:ext cx="23366"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1" name="Line 108"/>
            <p:cNvSpPr>
              <a:spLocks noChangeShapeType="1"/>
            </p:cNvSpPr>
            <p:nvPr/>
          </p:nvSpPr>
          <p:spPr bwMode="auto">
            <a:xfrm>
              <a:off x="6288466" y="5812787"/>
              <a:ext cx="23366"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2" name="Line 109"/>
            <p:cNvSpPr>
              <a:spLocks noChangeShapeType="1"/>
            </p:cNvSpPr>
            <p:nvPr/>
          </p:nvSpPr>
          <p:spPr bwMode="auto">
            <a:xfrm>
              <a:off x="6288466" y="5710716"/>
              <a:ext cx="23366"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3" name="Line 110"/>
            <p:cNvSpPr>
              <a:spLocks noChangeShapeType="1"/>
            </p:cNvSpPr>
            <p:nvPr/>
          </p:nvSpPr>
          <p:spPr bwMode="auto">
            <a:xfrm>
              <a:off x="6288466" y="5631647"/>
              <a:ext cx="23366"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4" name="Line 111"/>
            <p:cNvSpPr>
              <a:spLocks noChangeShapeType="1"/>
            </p:cNvSpPr>
            <p:nvPr/>
          </p:nvSpPr>
          <p:spPr bwMode="auto">
            <a:xfrm>
              <a:off x="6288466" y="5568391"/>
              <a:ext cx="23366"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5" name="Line 112"/>
            <p:cNvSpPr>
              <a:spLocks noChangeShapeType="1"/>
            </p:cNvSpPr>
            <p:nvPr/>
          </p:nvSpPr>
          <p:spPr bwMode="auto">
            <a:xfrm>
              <a:off x="6288466" y="5513762"/>
              <a:ext cx="23366"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6" name="Line 113"/>
            <p:cNvSpPr>
              <a:spLocks noChangeShapeType="1"/>
            </p:cNvSpPr>
            <p:nvPr/>
          </p:nvSpPr>
          <p:spPr bwMode="auto">
            <a:xfrm>
              <a:off x="6288466" y="5466321"/>
              <a:ext cx="23366"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7" name="Line 114"/>
            <p:cNvSpPr>
              <a:spLocks noChangeShapeType="1"/>
            </p:cNvSpPr>
            <p:nvPr/>
          </p:nvSpPr>
          <p:spPr bwMode="auto">
            <a:xfrm>
              <a:off x="6288466" y="5426067"/>
              <a:ext cx="23366"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8" name="Line 115"/>
            <p:cNvSpPr>
              <a:spLocks noChangeShapeType="1"/>
            </p:cNvSpPr>
            <p:nvPr/>
          </p:nvSpPr>
          <p:spPr bwMode="auto">
            <a:xfrm>
              <a:off x="6288466" y="5145731"/>
              <a:ext cx="23366"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9" name="Line 116"/>
            <p:cNvSpPr>
              <a:spLocks noChangeShapeType="1"/>
            </p:cNvSpPr>
            <p:nvPr/>
          </p:nvSpPr>
          <p:spPr bwMode="auto">
            <a:xfrm>
              <a:off x="6288466" y="5003406"/>
              <a:ext cx="23366"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0" name="Line 117"/>
            <p:cNvSpPr>
              <a:spLocks noChangeShapeType="1"/>
            </p:cNvSpPr>
            <p:nvPr/>
          </p:nvSpPr>
          <p:spPr bwMode="auto">
            <a:xfrm>
              <a:off x="6288466" y="4901335"/>
              <a:ext cx="23366"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1" name="Line 118"/>
            <p:cNvSpPr>
              <a:spLocks noChangeShapeType="1"/>
            </p:cNvSpPr>
            <p:nvPr/>
          </p:nvSpPr>
          <p:spPr bwMode="auto">
            <a:xfrm>
              <a:off x="6288466" y="4822266"/>
              <a:ext cx="23366"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2" name="Line 119"/>
            <p:cNvSpPr>
              <a:spLocks noChangeShapeType="1"/>
            </p:cNvSpPr>
            <p:nvPr/>
          </p:nvSpPr>
          <p:spPr bwMode="auto">
            <a:xfrm>
              <a:off x="6288466" y="4759011"/>
              <a:ext cx="23366"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3" name="Line 120"/>
            <p:cNvSpPr>
              <a:spLocks noChangeShapeType="1"/>
            </p:cNvSpPr>
            <p:nvPr/>
          </p:nvSpPr>
          <p:spPr bwMode="auto">
            <a:xfrm>
              <a:off x="6288466" y="4704381"/>
              <a:ext cx="23366"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4" name="Line 121"/>
            <p:cNvSpPr>
              <a:spLocks noChangeShapeType="1"/>
            </p:cNvSpPr>
            <p:nvPr/>
          </p:nvSpPr>
          <p:spPr bwMode="auto">
            <a:xfrm>
              <a:off x="6288466" y="4656939"/>
              <a:ext cx="23366"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5" name="Line 122"/>
            <p:cNvSpPr>
              <a:spLocks noChangeShapeType="1"/>
            </p:cNvSpPr>
            <p:nvPr/>
          </p:nvSpPr>
          <p:spPr bwMode="auto">
            <a:xfrm>
              <a:off x="6288466" y="4616686"/>
              <a:ext cx="23366"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6" name="Line 123"/>
            <p:cNvSpPr>
              <a:spLocks noChangeShapeType="1"/>
            </p:cNvSpPr>
            <p:nvPr/>
          </p:nvSpPr>
          <p:spPr bwMode="auto">
            <a:xfrm>
              <a:off x="6288466" y="4336350"/>
              <a:ext cx="23366"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7" name="Line 124"/>
            <p:cNvSpPr>
              <a:spLocks noChangeShapeType="1"/>
            </p:cNvSpPr>
            <p:nvPr/>
          </p:nvSpPr>
          <p:spPr bwMode="auto">
            <a:xfrm>
              <a:off x="6288466" y="4194025"/>
              <a:ext cx="23366"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8" name="Line 125"/>
            <p:cNvSpPr>
              <a:spLocks noChangeShapeType="1"/>
            </p:cNvSpPr>
            <p:nvPr/>
          </p:nvSpPr>
          <p:spPr bwMode="auto">
            <a:xfrm>
              <a:off x="6288466" y="4091954"/>
              <a:ext cx="23366"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9" name="Line 126"/>
            <p:cNvSpPr>
              <a:spLocks noChangeShapeType="1"/>
            </p:cNvSpPr>
            <p:nvPr/>
          </p:nvSpPr>
          <p:spPr bwMode="auto">
            <a:xfrm>
              <a:off x="6288466" y="4015760"/>
              <a:ext cx="23366"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0" name="Line 127"/>
            <p:cNvSpPr>
              <a:spLocks noChangeShapeType="1"/>
            </p:cNvSpPr>
            <p:nvPr/>
          </p:nvSpPr>
          <p:spPr bwMode="auto">
            <a:xfrm>
              <a:off x="6288466" y="3949629"/>
              <a:ext cx="23366"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1" name="Line 128"/>
            <p:cNvSpPr>
              <a:spLocks noChangeShapeType="1"/>
            </p:cNvSpPr>
            <p:nvPr/>
          </p:nvSpPr>
          <p:spPr bwMode="auto">
            <a:xfrm>
              <a:off x="6288466" y="3896438"/>
              <a:ext cx="23366"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2" name="Line 129"/>
            <p:cNvSpPr>
              <a:spLocks noChangeShapeType="1"/>
            </p:cNvSpPr>
            <p:nvPr/>
          </p:nvSpPr>
          <p:spPr bwMode="auto">
            <a:xfrm>
              <a:off x="6288466" y="3848996"/>
              <a:ext cx="23366"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3" name="Line 130"/>
            <p:cNvSpPr>
              <a:spLocks noChangeShapeType="1"/>
            </p:cNvSpPr>
            <p:nvPr/>
          </p:nvSpPr>
          <p:spPr bwMode="auto">
            <a:xfrm>
              <a:off x="6288466" y="3807305"/>
              <a:ext cx="23366"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4" name="Line 170"/>
            <p:cNvSpPr>
              <a:spLocks noChangeShapeType="1"/>
            </p:cNvSpPr>
            <p:nvPr/>
          </p:nvSpPr>
          <p:spPr bwMode="auto">
            <a:xfrm flipV="1">
              <a:off x="8675437" y="3771364"/>
              <a:ext cx="1230" cy="2425269"/>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5" name="Line 171"/>
            <p:cNvSpPr>
              <a:spLocks noChangeShapeType="1"/>
            </p:cNvSpPr>
            <p:nvPr/>
          </p:nvSpPr>
          <p:spPr bwMode="auto">
            <a:xfrm flipH="1">
              <a:off x="8627476" y="6196633"/>
              <a:ext cx="47961"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6" name="Line 172"/>
            <p:cNvSpPr>
              <a:spLocks noChangeShapeType="1"/>
            </p:cNvSpPr>
            <p:nvPr/>
          </p:nvSpPr>
          <p:spPr bwMode="auto">
            <a:xfrm flipH="1">
              <a:off x="8627476" y="5387251"/>
              <a:ext cx="47961"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7" name="Line 173"/>
            <p:cNvSpPr>
              <a:spLocks noChangeShapeType="1"/>
            </p:cNvSpPr>
            <p:nvPr/>
          </p:nvSpPr>
          <p:spPr bwMode="auto">
            <a:xfrm flipH="1">
              <a:off x="8627476" y="4580746"/>
              <a:ext cx="47961"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8" name="Line 174"/>
            <p:cNvSpPr>
              <a:spLocks noChangeShapeType="1"/>
            </p:cNvSpPr>
            <p:nvPr/>
          </p:nvSpPr>
          <p:spPr bwMode="auto">
            <a:xfrm flipH="1">
              <a:off x="8627476" y="3771364"/>
              <a:ext cx="47961"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9" name="Line 175"/>
            <p:cNvSpPr>
              <a:spLocks noChangeShapeType="1"/>
            </p:cNvSpPr>
            <p:nvPr/>
          </p:nvSpPr>
          <p:spPr bwMode="auto">
            <a:xfrm flipH="1">
              <a:off x="8652072" y="5955112"/>
              <a:ext cx="23366"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0" name="Line 176"/>
            <p:cNvSpPr>
              <a:spLocks noChangeShapeType="1"/>
            </p:cNvSpPr>
            <p:nvPr/>
          </p:nvSpPr>
          <p:spPr bwMode="auto">
            <a:xfrm flipH="1">
              <a:off x="8652072" y="5812787"/>
              <a:ext cx="23366"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1" name="Line 177"/>
            <p:cNvSpPr>
              <a:spLocks noChangeShapeType="1"/>
            </p:cNvSpPr>
            <p:nvPr/>
          </p:nvSpPr>
          <p:spPr bwMode="auto">
            <a:xfrm flipH="1">
              <a:off x="8652072" y="5710716"/>
              <a:ext cx="23366"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2" name="Line 178"/>
            <p:cNvSpPr>
              <a:spLocks noChangeShapeType="1"/>
            </p:cNvSpPr>
            <p:nvPr/>
          </p:nvSpPr>
          <p:spPr bwMode="auto">
            <a:xfrm flipH="1">
              <a:off x="8652072" y="5631647"/>
              <a:ext cx="23366"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3" name="Line 179"/>
            <p:cNvSpPr>
              <a:spLocks noChangeShapeType="1"/>
            </p:cNvSpPr>
            <p:nvPr/>
          </p:nvSpPr>
          <p:spPr bwMode="auto">
            <a:xfrm flipH="1">
              <a:off x="8652072" y="5568391"/>
              <a:ext cx="23366"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4" name="Line 180"/>
            <p:cNvSpPr>
              <a:spLocks noChangeShapeType="1"/>
            </p:cNvSpPr>
            <p:nvPr/>
          </p:nvSpPr>
          <p:spPr bwMode="auto">
            <a:xfrm flipH="1">
              <a:off x="8652072" y="5513762"/>
              <a:ext cx="23366"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5" name="Line 181"/>
            <p:cNvSpPr>
              <a:spLocks noChangeShapeType="1"/>
            </p:cNvSpPr>
            <p:nvPr/>
          </p:nvSpPr>
          <p:spPr bwMode="auto">
            <a:xfrm flipH="1">
              <a:off x="8652072" y="5466321"/>
              <a:ext cx="23366"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6" name="Line 182"/>
            <p:cNvSpPr>
              <a:spLocks noChangeShapeType="1"/>
            </p:cNvSpPr>
            <p:nvPr/>
          </p:nvSpPr>
          <p:spPr bwMode="auto">
            <a:xfrm flipH="1">
              <a:off x="8652072" y="5426067"/>
              <a:ext cx="23366"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7" name="Line 183"/>
            <p:cNvSpPr>
              <a:spLocks noChangeShapeType="1"/>
            </p:cNvSpPr>
            <p:nvPr/>
          </p:nvSpPr>
          <p:spPr bwMode="auto">
            <a:xfrm flipH="1">
              <a:off x="8652072" y="5145731"/>
              <a:ext cx="23366"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8" name="Line 184"/>
            <p:cNvSpPr>
              <a:spLocks noChangeShapeType="1"/>
            </p:cNvSpPr>
            <p:nvPr/>
          </p:nvSpPr>
          <p:spPr bwMode="auto">
            <a:xfrm flipH="1">
              <a:off x="8652072" y="5003406"/>
              <a:ext cx="23366"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9" name="Line 185"/>
            <p:cNvSpPr>
              <a:spLocks noChangeShapeType="1"/>
            </p:cNvSpPr>
            <p:nvPr/>
          </p:nvSpPr>
          <p:spPr bwMode="auto">
            <a:xfrm flipH="1">
              <a:off x="8652072" y="4901335"/>
              <a:ext cx="23366"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0" name="Line 186"/>
            <p:cNvSpPr>
              <a:spLocks noChangeShapeType="1"/>
            </p:cNvSpPr>
            <p:nvPr/>
          </p:nvSpPr>
          <p:spPr bwMode="auto">
            <a:xfrm flipH="1">
              <a:off x="8652072" y="4822266"/>
              <a:ext cx="23366"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1" name="Line 187"/>
            <p:cNvSpPr>
              <a:spLocks noChangeShapeType="1"/>
            </p:cNvSpPr>
            <p:nvPr/>
          </p:nvSpPr>
          <p:spPr bwMode="auto">
            <a:xfrm flipH="1">
              <a:off x="8652072" y="4759011"/>
              <a:ext cx="23366"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2" name="Line 188"/>
            <p:cNvSpPr>
              <a:spLocks noChangeShapeType="1"/>
            </p:cNvSpPr>
            <p:nvPr/>
          </p:nvSpPr>
          <p:spPr bwMode="auto">
            <a:xfrm flipH="1">
              <a:off x="8652072" y="4704381"/>
              <a:ext cx="23366"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3" name="Line 189"/>
            <p:cNvSpPr>
              <a:spLocks noChangeShapeType="1"/>
            </p:cNvSpPr>
            <p:nvPr/>
          </p:nvSpPr>
          <p:spPr bwMode="auto">
            <a:xfrm flipH="1">
              <a:off x="8652072" y="4656939"/>
              <a:ext cx="23366"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4" name="Line 190"/>
            <p:cNvSpPr>
              <a:spLocks noChangeShapeType="1"/>
            </p:cNvSpPr>
            <p:nvPr/>
          </p:nvSpPr>
          <p:spPr bwMode="auto">
            <a:xfrm flipH="1">
              <a:off x="8652072" y="4616686"/>
              <a:ext cx="23366"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5" name="Line 191"/>
            <p:cNvSpPr>
              <a:spLocks noChangeShapeType="1"/>
            </p:cNvSpPr>
            <p:nvPr/>
          </p:nvSpPr>
          <p:spPr bwMode="auto">
            <a:xfrm flipH="1">
              <a:off x="8652072" y="4336350"/>
              <a:ext cx="23366"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6" name="Line 192"/>
            <p:cNvSpPr>
              <a:spLocks noChangeShapeType="1"/>
            </p:cNvSpPr>
            <p:nvPr/>
          </p:nvSpPr>
          <p:spPr bwMode="auto">
            <a:xfrm flipH="1">
              <a:off x="8652072" y="4194025"/>
              <a:ext cx="23366"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7" name="Line 193"/>
            <p:cNvSpPr>
              <a:spLocks noChangeShapeType="1"/>
            </p:cNvSpPr>
            <p:nvPr/>
          </p:nvSpPr>
          <p:spPr bwMode="auto">
            <a:xfrm flipH="1">
              <a:off x="8652072" y="4091954"/>
              <a:ext cx="23366"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8" name="Line 194"/>
            <p:cNvSpPr>
              <a:spLocks noChangeShapeType="1"/>
            </p:cNvSpPr>
            <p:nvPr/>
          </p:nvSpPr>
          <p:spPr bwMode="auto">
            <a:xfrm flipH="1">
              <a:off x="8652072" y="4015760"/>
              <a:ext cx="23366"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9" name="Line 195"/>
            <p:cNvSpPr>
              <a:spLocks noChangeShapeType="1"/>
            </p:cNvSpPr>
            <p:nvPr/>
          </p:nvSpPr>
          <p:spPr bwMode="auto">
            <a:xfrm flipH="1">
              <a:off x="8652072" y="3949629"/>
              <a:ext cx="23366"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0" name="Line 196"/>
            <p:cNvSpPr>
              <a:spLocks noChangeShapeType="1"/>
            </p:cNvSpPr>
            <p:nvPr/>
          </p:nvSpPr>
          <p:spPr bwMode="auto">
            <a:xfrm flipH="1">
              <a:off x="8652072" y="3896438"/>
              <a:ext cx="23366"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1" name="Line 197"/>
            <p:cNvSpPr>
              <a:spLocks noChangeShapeType="1"/>
            </p:cNvSpPr>
            <p:nvPr/>
          </p:nvSpPr>
          <p:spPr bwMode="auto">
            <a:xfrm flipH="1">
              <a:off x="8652072" y="3848996"/>
              <a:ext cx="23366"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2" name="Line 198"/>
            <p:cNvSpPr>
              <a:spLocks noChangeShapeType="1"/>
            </p:cNvSpPr>
            <p:nvPr/>
          </p:nvSpPr>
          <p:spPr bwMode="auto">
            <a:xfrm flipH="1">
              <a:off x="8652072" y="3807305"/>
              <a:ext cx="23366" cy="1438"/>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3" name="Freeform 199"/>
            <p:cNvSpPr>
              <a:spLocks/>
            </p:cNvSpPr>
            <p:nvPr/>
          </p:nvSpPr>
          <p:spPr bwMode="auto">
            <a:xfrm>
              <a:off x="6286006" y="4951652"/>
              <a:ext cx="3690" cy="21565"/>
            </a:xfrm>
            <a:custGeom>
              <a:avLst/>
              <a:gdLst/>
              <a:ahLst/>
              <a:cxnLst>
                <a:cxn ang="0">
                  <a:pos x="3" y="8"/>
                </a:cxn>
                <a:cxn ang="0">
                  <a:pos x="3" y="3"/>
                </a:cxn>
                <a:cxn ang="0">
                  <a:pos x="0" y="0"/>
                </a:cxn>
                <a:cxn ang="0">
                  <a:pos x="0" y="15"/>
                </a:cxn>
                <a:cxn ang="0">
                  <a:pos x="3" y="12"/>
                </a:cxn>
                <a:cxn ang="0">
                  <a:pos x="3" y="8"/>
                </a:cxn>
              </a:cxnLst>
              <a:rect l="0" t="0" r="r" b="b"/>
              <a:pathLst>
                <a:path w="3" h="15">
                  <a:moveTo>
                    <a:pt x="3" y="8"/>
                  </a:moveTo>
                  <a:lnTo>
                    <a:pt x="3" y="3"/>
                  </a:lnTo>
                  <a:lnTo>
                    <a:pt x="0" y="0"/>
                  </a:lnTo>
                  <a:lnTo>
                    <a:pt x="0" y="15"/>
                  </a:lnTo>
                  <a:lnTo>
                    <a:pt x="3" y="12"/>
                  </a:lnTo>
                  <a:lnTo>
                    <a:pt x="3" y="8"/>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4" name="Freeform 200"/>
            <p:cNvSpPr>
              <a:spLocks/>
            </p:cNvSpPr>
            <p:nvPr/>
          </p:nvSpPr>
          <p:spPr bwMode="auto">
            <a:xfrm>
              <a:off x="6305682" y="4951652"/>
              <a:ext cx="33204" cy="35941"/>
            </a:xfrm>
            <a:custGeom>
              <a:avLst/>
              <a:gdLst/>
              <a:ahLst/>
              <a:cxnLst>
                <a:cxn ang="0">
                  <a:pos x="27" y="12"/>
                </a:cxn>
                <a:cxn ang="0">
                  <a:pos x="27" y="8"/>
                </a:cxn>
                <a:cxn ang="0">
                  <a:pos x="19" y="0"/>
                </a:cxn>
                <a:cxn ang="0">
                  <a:pos x="6" y="0"/>
                </a:cxn>
                <a:cxn ang="0">
                  <a:pos x="0" y="6"/>
                </a:cxn>
                <a:cxn ang="0">
                  <a:pos x="0" y="19"/>
                </a:cxn>
                <a:cxn ang="0">
                  <a:pos x="6" y="25"/>
                </a:cxn>
                <a:cxn ang="0">
                  <a:pos x="19" y="25"/>
                </a:cxn>
                <a:cxn ang="0">
                  <a:pos x="27" y="17"/>
                </a:cxn>
                <a:cxn ang="0">
                  <a:pos x="27" y="12"/>
                </a:cxn>
              </a:cxnLst>
              <a:rect l="0" t="0" r="r" b="b"/>
              <a:pathLst>
                <a:path w="27" h="25">
                  <a:moveTo>
                    <a:pt x="27" y="12"/>
                  </a:moveTo>
                  <a:lnTo>
                    <a:pt x="27" y="8"/>
                  </a:lnTo>
                  <a:lnTo>
                    <a:pt x="19" y="0"/>
                  </a:lnTo>
                  <a:lnTo>
                    <a:pt x="6" y="0"/>
                  </a:lnTo>
                  <a:lnTo>
                    <a:pt x="0" y="6"/>
                  </a:lnTo>
                  <a:lnTo>
                    <a:pt x="0" y="19"/>
                  </a:lnTo>
                  <a:lnTo>
                    <a:pt x="6" y="25"/>
                  </a:lnTo>
                  <a:lnTo>
                    <a:pt x="19" y="25"/>
                  </a:lnTo>
                  <a:lnTo>
                    <a:pt x="27" y="17"/>
                  </a:lnTo>
                  <a:lnTo>
                    <a:pt x="27" y="12"/>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5" name="Freeform 201"/>
            <p:cNvSpPr>
              <a:spLocks/>
            </p:cNvSpPr>
            <p:nvPr/>
          </p:nvSpPr>
          <p:spPr bwMode="auto">
            <a:xfrm>
              <a:off x="6353643" y="4955964"/>
              <a:ext cx="33204" cy="40253"/>
            </a:xfrm>
            <a:custGeom>
              <a:avLst/>
              <a:gdLst/>
              <a:ahLst/>
              <a:cxnLst>
                <a:cxn ang="0">
                  <a:pos x="27" y="14"/>
                </a:cxn>
                <a:cxn ang="0">
                  <a:pos x="27" y="9"/>
                </a:cxn>
                <a:cxn ang="0">
                  <a:pos x="18" y="0"/>
                </a:cxn>
                <a:cxn ang="0">
                  <a:pos x="8" y="0"/>
                </a:cxn>
                <a:cxn ang="0">
                  <a:pos x="0" y="8"/>
                </a:cxn>
                <a:cxn ang="0">
                  <a:pos x="0" y="20"/>
                </a:cxn>
                <a:cxn ang="0">
                  <a:pos x="8" y="28"/>
                </a:cxn>
                <a:cxn ang="0">
                  <a:pos x="18" y="28"/>
                </a:cxn>
                <a:cxn ang="0">
                  <a:pos x="27" y="19"/>
                </a:cxn>
                <a:cxn ang="0">
                  <a:pos x="27" y="14"/>
                </a:cxn>
              </a:cxnLst>
              <a:rect l="0" t="0" r="r" b="b"/>
              <a:pathLst>
                <a:path w="27" h="28">
                  <a:moveTo>
                    <a:pt x="27" y="14"/>
                  </a:moveTo>
                  <a:lnTo>
                    <a:pt x="27" y="9"/>
                  </a:lnTo>
                  <a:lnTo>
                    <a:pt x="18" y="0"/>
                  </a:lnTo>
                  <a:lnTo>
                    <a:pt x="8" y="0"/>
                  </a:lnTo>
                  <a:lnTo>
                    <a:pt x="0" y="8"/>
                  </a:lnTo>
                  <a:lnTo>
                    <a:pt x="0" y="20"/>
                  </a:lnTo>
                  <a:lnTo>
                    <a:pt x="8" y="28"/>
                  </a:lnTo>
                  <a:lnTo>
                    <a:pt x="18" y="28"/>
                  </a:lnTo>
                  <a:lnTo>
                    <a:pt x="27" y="19"/>
                  </a:lnTo>
                  <a:lnTo>
                    <a:pt x="27" y="14"/>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6" name="Freeform 202"/>
            <p:cNvSpPr>
              <a:spLocks/>
            </p:cNvSpPr>
            <p:nvPr/>
          </p:nvSpPr>
          <p:spPr bwMode="auto">
            <a:xfrm>
              <a:off x="6404063" y="4960278"/>
              <a:ext cx="30744" cy="35941"/>
            </a:xfrm>
            <a:custGeom>
              <a:avLst/>
              <a:gdLst/>
              <a:ahLst/>
              <a:cxnLst>
                <a:cxn ang="0">
                  <a:pos x="25" y="13"/>
                </a:cxn>
                <a:cxn ang="0">
                  <a:pos x="25" y="6"/>
                </a:cxn>
                <a:cxn ang="0">
                  <a:pos x="19" y="0"/>
                </a:cxn>
                <a:cxn ang="0">
                  <a:pos x="6" y="0"/>
                </a:cxn>
                <a:cxn ang="0">
                  <a:pos x="0" y="6"/>
                </a:cxn>
                <a:cxn ang="0">
                  <a:pos x="0" y="19"/>
                </a:cxn>
                <a:cxn ang="0">
                  <a:pos x="6" y="25"/>
                </a:cxn>
                <a:cxn ang="0">
                  <a:pos x="19" y="25"/>
                </a:cxn>
                <a:cxn ang="0">
                  <a:pos x="25" y="19"/>
                </a:cxn>
                <a:cxn ang="0">
                  <a:pos x="25" y="13"/>
                </a:cxn>
              </a:cxnLst>
              <a:rect l="0" t="0" r="r" b="b"/>
              <a:pathLst>
                <a:path w="25" h="25">
                  <a:moveTo>
                    <a:pt x="25" y="13"/>
                  </a:moveTo>
                  <a:lnTo>
                    <a:pt x="25" y="6"/>
                  </a:lnTo>
                  <a:lnTo>
                    <a:pt x="19" y="0"/>
                  </a:lnTo>
                  <a:lnTo>
                    <a:pt x="6" y="0"/>
                  </a:lnTo>
                  <a:lnTo>
                    <a:pt x="0" y="6"/>
                  </a:lnTo>
                  <a:lnTo>
                    <a:pt x="0" y="19"/>
                  </a:lnTo>
                  <a:lnTo>
                    <a:pt x="6" y="25"/>
                  </a:lnTo>
                  <a:lnTo>
                    <a:pt x="19" y="25"/>
                  </a:lnTo>
                  <a:lnTo>
                    <a:pt x="25" y="19"/>
                  </a:lnTo>
                  <a:lnTo>
                    <a:pt x="25" y="13"/>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7" name="Freeform 203"/>
            <p:cNvSpPr>
              <a:spLocks/>
            </p:cNvSpPr>
            <p:nvPr/>
          </p:nvSpPr>
          <p:spPr bwMode="auto">
            <a:xfrm>
              <a:off x="6450794" y="4963153"/>
              <a:ext cx="30744" cy="40253"/>
            </a:xfrm>
            <a:custGeom>
              <a:avLst/>
              <a:gdLst/>
              <a:ahLst/>
              <a:cxnLst>
                <a:cxn ang="0">
                  <a:pos x="25" y="14"/>
                </a:cxn>
                <a:cxn ang="0">
                  <a:pos x="25" y="7"/>
                </a:cxn>
                <a:cxn ang="0">
                  <a:pos x="17" y="0"/>
                </a:cxn>
                <a:cxn ang="0">
                  <a:pos x="8" y="0"/>
                </a:cxn>
                <a:cxn ang="0">
                  <a:pos x="0" y="7"/>
                </a:cxn>
                <a:cxn ang="0">
                  <a:pos x="0" y="20"/>
                </a:cxn>
                <a:cxn ang="0">
                  <a:pos x="8" y="28"/>
                </a:cxn>
                <a:cxn ang="0">
                  <a:pos x="17" y="28"/>
                </a:cxn>
                <a:cxn ang="0">
                  <a:pos x="25" y="20"/>
                </a:cxn>
                <a:cxn ang="0">
                  <a:pos x="25" y="14"/>
                </a:cxn>
              </a:cxnLst>
              <a:rect l="0" t="0" r="r" b="b"/>
              <a:pathLst>
                <a:path w="25" h="28">
                  <a:moveTo>
                    <a:pt x="25" y="14"/>
                  </a:moveTo>
                  <a:lnTo>
                    <a:pt x="25" y="7"/>
                  </a:lnTo>
                  <a:lnTo>
                    <a:pt x="17" y="0"/>
                  </a:lnTo>
                  <a:lnTo>
                    <a:pt x="8" y="0"/>
                  </a:lnTo>
                  <a:lnTo>
                    <a:pt x="0" y="7"/>
                  </a:lnTo>
                  <a:lnTo>
                    <a:pt x="0" y="20"/>
                  </a:lnTo>
                  <a:lnTo>
                    <a:pt x="8" y="28"/>
                  </a:lnTo>
                  <a:lnTo>
                    <a:pt x="17" y="28"/>
                  </a:lnTo>
                  <a:lnTo>
                    <a:pt x="25" y="20"/>
                  </a:lnTo>
                  <a:lnTo>
                    <a:pt x="25" y="14"/>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8" name="Freeform 204"/>
            <p:cNvSpPr>
              <a:spLocks/>
            </p:cNvSpPr>
            <p:nvPr/>
          </p:nvSpPr>
          <p:spPr bwMode="auto">
            <a:xfrm>
              <a:off x="6498755" y="4967465"/>
              <a:ext cx="30744" cy="35941"/>
            </a:xfrm>
            <a:custGeom>
              <a:avLst/>
              <a:gdLst/>
              <a:ahLst/>
              <a:cxnLst>
                <a:cxn ang="0">
                  <a:pos x="25" y="12"/>
                </a:cxn>
                <a:cxn ang="0">
                  <a:pos x="25" y="6"/>
                </a:cxn>
                <a:cxn ang="0">
                  <a:pos x="19" y="0"/>
                </a:cxn>
                <a:cxn ang="0">
                  <a:pos x="6" y="0"/>
                </a:cxn>
                <a:cxn ang="0">
                  <a:pos x="0" y="6"/>
                </a:cxn>
                <a:cxn ang="0">
                  <a:pos x="0" y="19"/>
                </a:cxn>
                <a:cxn ang="0">
                  <a:pos x="6" y="25"/>
                </a:cxn>
                <a:cxn ang="0">
                  <a:pos x="19" y="25"/>
                </a:cxn>
                <a:cxn ang="0">
                  <a:pos x="25" y="19"/>
                </a:cxn>
                <a:cxn ang="0">
                  <a:pos x="25" y="12"/>
                </a:cxn>
              </a:cxnLst>
              <a:rect l="0" t="0" r="r" b="b"/>
              <a:pathLst>
                <a:path w="25" h="25">
                  <a:moveTo>
                    <a:pt x="25" y="12"/>
                  </a:moveTo>
                  <a:lnTo>
                    <a:pt x="25" y="6"/>
                  </a:lnTo>
                  <a:lnTo>
                    <a:pt x="19" y="0"/>
                  </a:lnTo>
                  <a:lnTo>
                    <a:pt x="6" y="0"/>
                  </a:lnTo>
                  <a:lnTo>
                    <a:pt x="0" y="6"/>
                  </a:lnTo>
                  <a:lnTo>
                    <a:pt x="0" y="19"/>
                  </a:lnTo>
                  <a:lnTo>
                    <a:pt x="6" y="25"/>
                  </a:lnTo>
                  <a:lnTo>
                    <a:pt x="19" y="25"/>
                  </a:lnTo>
                  <a:lnTo>
                    <a:pt x="25" y="19"/>
                  </a:lnTo>
                  <a:lnTo>
                    <a:pt x="25" y="12"/>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9" name="Freeform 206"/>
            <p:cNvSpPr>
              <a:spLocks/>
            </p:cNvSpPr>
            <p:nvPr/>
          </p:nvSpPr>
          <p:spPr bwMode="auto">
            <a:xfrm>
              <a:off x="6546716" y="4971779"/>
              <a:ext cx="30744" cy="35941"/>
            </a:xfrm>
            <a:custGeom>
              <a:avLst/>
              <a:gdLst/>
              <a:ahLst/>
              <a:cxnLst>
                <a:cxn ang="0">
                  <a:pos x="25" y="12"/>
                </a:cxn>
                <a:cxn ang="0">
                  <a:pos x="25" y="6"/>
                </a:cxn>
                <a:cxn ang="0">
                  <a:pos x="19" y="0"/>
                </a:cxn>
                <a:cxn ang="0">
                  <a:pos x="6" y="0"/>
                </a:cxn>
                <a:cxn ang="0">
                  <a:pos x="0" y="6"/>
                </a:cxn>
                <a:cxn ang="0">
                  <a:pos x="0" y="19"/>
                </a:cxn>
                <a:cxn ang="0">
                  <a:pos x="6" y="25"/>
                </a:cxn>
                <a:cxn ang="0">
                  <a:pos x="19" y="25"/>
                </a:cxn>
                <a:cxn ang="0">
                  <a:pos x="25" y="19"/>
                </a:cxn>
                <a:cxn ang="0">
                  <a:pos x="25" y="12"/>
                </a:cxn>
              </a:cxnLst>
              <a:rect l="0" t="0" r="r" b="b"/>
              <a:pathLst>
                <a:path w="25" h="25">
                  <a:moveTo>
                    <a:pt x="25" y="12"/>
                  </a:moveTo>
                  <a:lnTo>
                    <a:pt x="25" y="6"/>
                  </a:lnTo>
                  <a:lnTo>
                    <a:pt x="19" y="0"/>
                  </a:lnTo>
                  <a:lnTo>
                    <a:pt x="6" y="0"/>
                  </a:lnTo>
                  <a:lnTo>
                    <a:pt x="0" y="6"/>
                  </a:lnTo>
                  <a:lnTo>
                    <a:pt x="0" y="19"/>
                  </a:lnTo>
                  <a:lnTo>
                    <a:pt x="6" y="25"/>
                  </a:lnTo>
                  <a:lnTo>
                    <a:pt x="19" y="25"/>
                  </a:lnTo>
                  <a:lnTo>
                    <a:pt x="25" y="19"/>
                  </a:lnTo>
                  <a:lnTo>
                    <a:pt x="25" y="12"/>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0" name="Freeform 207"/>
            <p:cNvSpPr>
              <a:spLocks/>
            </p:cNvSpPr>
            <p:nvPr/>
          </p:nvSpPr>
          <p:spPr bwMode="auto">
            <a:xfrm>
              <a:off x="6594677" y="4973216"/>
              <a:ext cx="30744" cy="37378"/>
            </a:xfrm>
            <a:custGeom>
              <a:avLst/>
              <a:gdLst/>
              <a:ahLst/>
              <a:cxnLst>
                <a:cxn ang="0">
                  <a:pos x="25" y="13"/>
                </a:cxn>
                <a:cxn ang="0">
                  <a:pos x="25" y="7"/>
                </a:cxn>
                <a:cxn ang="0">
                  <a:pos x="19" y="0"/>
                </a:cxn>
                <a:cxn ang="0">
                  <a:pos x="7" y="0"/>
                </a:cxn>
                <a:cxn ang="0">
                  <a:pos x="0" y="7"/>
                </a:cxn>
                <a:cxn ang="0">
                  <a:pos x="0" y="19"/>
                </a:cxn>
                <a:cxn ang="0">
                  <a:pos x="7" y="26"/>
                </a:cxn>
                <a:cxn ang="0">
                  <a:pos x="19" y="26"/>
                </a:cxn>
                <a:cxn ang="0">
                  <a:pos x="25" y="19"/>
                </a:cxn>
                <a:cxn ang="0">
                  <a:pos x="25" y="13"/>
                </a:cxn>
              </a:cxnLst>
              <a:rect l="0" t="0" r="r" b="b"/>
              <a:pathLst>
                <a:path w="25" h="26">
                  <a:moveTo>
                    <a:pt x="25" y="13"/>
                  </a:moveTo>
                  <a:lnTo>
                    <a:pt x="25" y="7"/>
                  </a:lnTo>
                  <a:lnTo>
                    <a:pt x="19" y="0"/>
                  </a:lnTo>
                  <a:lnTo>
                    <a:pt x="7" y="0"/>
                  </a:lnTo>
                  <a:lnTo>
                    <a:pt x="0" y="7"/>
                  </a:lnTo>
                  <a:lnTo>
                    <a:pt x="0" y="19"/>
                  </a:lnTo>
                  <a:lnTo>
                    <a:pt x="7" y="26"/>
                  </a:lnTo>
                  <a:lnTo>
                    <a:pt x="19" y="26"/>
                  </a:lnTo>
                  <a:lnTo>
                    <a:pt x="25" y="19"/>
                  </a:lnTo>
                  <a:lnTo>
                    <a:pt x="25" y="13"/>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1" name="Freeform 208"/>
            <p:cNvSpPr>
              <a:spLocks/>
            </p:cNvSpPr>
            <p:nvPr/>
          </p:nvSpPr>
          <p:spPr bwMode="auto">
            <a:xfrm>
              <a:off x="6641408" y="4973216"/>
              <a:ext cx="30744" cy="41691"/>
            </a:xfrm>
            <a:custGeom>
              <a:avLst/>
              <a:gdLst/>
              <a:ahLst/>
              <a:cxnLst>
                <a:cxn ang="0">
                  <a:pos x="25" y="15"/>
                </a:cxn>
                <a:cxn ang="0">
                  <a:pos x="25" y="8"/>
                </a:cxn>
                <a:cxn ang="0">
                  <a:pos x="17" y="0"/>
                </a:cxn>
                <a:cxn ang="0">
                  <a:pos x="8" y="0"/>
                </a:cxn>
                <a:cxn ang="0">
                  <a:pos x="0" y="8"/>
                </a:cxn>
                <a:cxn ang="0">
                  <a:pos x="0" y="21"/>
                </a:cxn>
                <a:cxn ang="0">
                  <a:pos x="8" y="29"/>
                </a:cxn>
                <a:cxn ang="0">
                  <a:pos x="17" y="29"/>
                </a:cxn>
                <a:cxn ang="0">
                  <a:pos x="25" y="21"/>
                </a:cxn>
                <a:cxn ang="0">
                  <a:pos x="25" y="15"/>
                </a:cxn>
              </a:cxnLst>
              <a:rect l="0" t="0" r="r" b="b"/>
              <a:pathLst>
                <a:path w="25" h="29">
                  <a:moveTo>
                    <a:pt x="25" y="15"/>
                  </a:moveTo>
                  <a:lnTo>
                    <a:pt x="25" y="8"/>
                  </a:lnTo>
                  <a:lnTo>
                    <a:pt x="17" y="0"/>
                  </a:lnTo>
                  <a:lnTo>
                    <a:pt x="8" y="0"/>
                  </a:lnTo>
                  <a:lnTo>
                    <a:pt x="0" y="8"/>
                  </a:lnTo>
                  <a:lnTo>
                    <a:pt x="0" y="21"/>
                  </a:lnTo>
                  <a:lnTo>
                    <a:pt x="8" y="29"/>
                  </a:lnTo>
                  <a:lnTo>
                    <a:pt x="17" y="29"/>
                  </a:lnTo>
                  <a:lnTo>
                    <a:pt x="25" y="21"/>
                  </a:lnTo>
                  <a:lnTo>
                    <a:pt x="25" y="15"/>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2" name="Freeform 209"/>
            <p:cNvSpPr>
              <a:spLocks/>
            </p:cNvSpPr>
            <p:nvPr/>
          </p:nvSpPr>
          <p:spPr bwMode="auto">
            <a:xfrm>
              <a:off x="6689369" y="4973216"/>
              <a:ext cx="30744" cy="41691"/>
            </a:xfrm>
            <a:custGeom>
              <a:avLst/>
              <a:gdLst/>
              <a:ahLst/>
              <a:cxnLst>
                <a:cxn ang="0">
                  <a:pos x="25" y="15"/>
                </a:cxn>
                <a:cxn ang="0">
                  <a:pos x="25" y="8"/>
                </a:cxn>
                <a:cxn ang="0">
                  <a:pos x="18" y="0"/>
                </a:cxn>
                <a:cxn ang="0">
                  <a:pos x="8" y="0"/>
                </a:cxn>
                <a:cxn ang="0">
                  <a:pos x="0" y="8"/>
                </a:cxn>
                <a:cxn ang="0">
                  <a:pos x="0" y="21"/>
                </a:cxn>
                <a:cxn ang="0">
                  <a:pos x="8" y="29"/>
                </a:cxn>
                <a:cxn ang="0">
                  <a:pos x="18" y="29"/>
                </a:cxn>
                <a:cxn ang="0">
                  <a:pos x="25" y="21"/>
                </a:cxn>
                <a:cxn ang="0">
                  <a:pos x="25" y="15"/>
                </a:cxn>
              </a:cxnLst>
              <a:rect l="0" t="0" r="r" b="b"/>
              <a:pathLst>
                <a:path w="25" h="29">
                  <a:moveTo>
                    <a:pt x="25" y="15"/>
                  </a:moveTo>
                  <a:lnTo>
                    <a:pt x="25" y="8"/>
                  </a:lnTo>
                  <a:lnTo>
                    <a:pt x="18" y="0"/>
                  </a:lnTo>
                  <a:lnTo>
                    <a:pt x="8" y="0"/>
                  </a:lnTo>
                  <a:lnTo>
                    <a:pt x="0" y="8"/>
                  </a:lnTo>
                  <a:lnTo>
                    <a:pt x="0" y="21"/>
                  </a:lnTo>
                  <a:lnTo>
                    <a:pt x="8" y="29"/>
                  </a:lnTo>
                  <a:lnTo>
                    <a:pt x="18" y="29"/>
                  </a:lnTo>
                  <a:lnTo>
                    <a:pt x="25" y="21"/>
                  </a:lnTo>
                  <a:lnTo>
                    <a:pt x="25" y="15"/>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3" name="Freeform 210"/>
            <p:cNvSpPr>
              <a:spLocks/>
            </p:cNvSpPr>
            <p:nvPr/>
          </p:nvSpPr>
          <p:spPr bwMode="auto">
            <a:xfrm>
              <a:off x="6737330" y="4973216"/>
              <a:ext cx="31974" cy="41691"/>
            </a:xfrm>
            <a:custGeom>
              <a:avLst/>
              <a:gdLst/>
              <a:ahLst/>
              <a:cxnLst>
                <a:cxn ang="0">
                  <a:pos x="26" y="15"/>
                </a:cxn>
                <a:cxn ang="0">
                  <a:pos x="26" y="8"/>
                </a:cxn>
                <a:cxn ang="0">
                  <a:pos x="18" y="0"/>
                </a:cxn>
                <a:cxn ang="0">
                  <a:pos x="8" y="0"/>
                </a:cxn>
                <a:cxn ang="0">
                  <a:pos x="0" y="8"/>
                </a:cxn>
                <a:cxn ang="0">
                  <a:pos x="0" y="21"/>
                </a:cxn>
                <a:cxn ang="0">
                  <a:pos x="8" y="29"/>
                </a:cxn>
                <a:cxn ang="0">
                  <a:pos x="18" y="29"/>
                </a:cxn>
                <a:cxn ang="0">
                  <a:pos x="26" y="21"/>
                </a:cxn>
                <a:cxn ang="0">
                  <a:pos x="26" y="15"/>
                </a:cxn>
              </a:cxnLst>
              <a:rect l="0" t="0" r="r" b="b"/>
              <a:pathLst>
                <a:path w="26" h="29">
                  <a:moveTo>
                    <a:pt x="26" y="15"/>
                  </a:moveTo>
                  <a:lnTo>
                    <a:pt x="26" y="8"/>
                  </a:lnTo>
                  <a:lnTo>
                    <a:pt x="18" y="0"/>
                  </a:lnTo>
                  <a:lnTo>
                    <a:pt x="8" y="0"/>
                  </a:lnTo>
                  <a:lnTo>
                    <a:pt x="0" y="8"/>
                  </a:lnTo>
                  <a:lnTo>
                    <a:pt x="0" y="21"/>
                  </a:lnTo>
                  <a:lnTo>
                    <a:pt x="8" y="29"/>
                  </a:lnTo>
                  <a:lnTo>
                    <a:pt x="18" y="29"/>
                  </a:lnTo>
                  <a:lnTo>
                    <a:pt x="26" y="21"/>
                  </a:lnTo>
                  <a:lnTo>
                    <a:pt x="26" y="15"/>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4" name="Freeform 211"/>
            <p:cNvSpPr>
              <a:spLocks/>
            </p:cNvSpPr>
            <p:nvPr/>
          </p:nvSpPr>
          <p:spPr bwMode="auto">
            <a:xfrm>
              <a:off x="6786520" y="4973216"/>
              <a:ext cx="30744" cy="41691"/>
            </a:xfrm>
            <a:custGeom>
              <a:avLst/>
              <a:gdLst/>
              <a:ahLst/>
              <a:cxnLst>
                <a:cxn ang="0">
                  <a:pos x="25" y="15"/>
                </a:cxn>
                <a:cxn ang="0">
                  <a:pos x="25" y="8"/>
                </a:cxn>
                <a:cxn ang="0">
                  <a:pos x="17" y="0"/>
                </a:cxn>
                <a:cxn ang="0">
                  <a:pos x="8" y="0"/>
                </a:cxn>
                <a:cxn ang="0">
                  <a:pos x="0" y="8"/>
                </a:cxn>
                <a:cxn ang="0">
                  <a:pos x="0" y="21"/>
                </a:cxn>
                <a:cxn ang="0">
                  <a:pos x="8" y="29"/>
                </a:cxn>
                <a:cxn ang="0">
                  <a:pos x="17" y="29"/>
                </a:cxn>
                <a:cxn ang="0">
                  <a:pos x="25" y="21"/>
                </a:cxn>
                <a:cxn ang="0">
                  <a:pos x="25" y="15"/>
                </a:cxn>
              </a:cxnLst>
              <a:rect l="0" t="0" r="r" b="b"/>
              <a:pathLst>
                <a:path w="25" h="29">
                  <a:moveTo>
                    <a:pt x="25" y="15"/>
                  </a:moveTo>
                  <a:lnTo>
                    <a:pt x="25" y="8"/>
                  </a:lnTo>
                  <a:lnTo>
                    <a:pt x="17" y="0"/>
                  </a:lnTo>
                  <a:lnTo>
                    <a:pt x="8" y="0"/>
                  </a:lnTo>
                  <a:lnTo>
                    <a:pt x="0" y="8"/>
                  </a:lnTo>
                  <a:lnTo>
                    <a:pt x="0" y="21"/>
                  </a:lnTo>
                  <a:lnTo>
                    <a:pt x="8" y="29"/>
                  </a:lnTo>
                  <a:lnTo>
                    <a:pt x="17" y="29"/>
                  </a:lnTo>
                  <a:lnTo>
                    <a:pt x="25" y="21"/>
                  </a:lnTo>
                  <a:lnTo>
                    <a:pt x="25" y="15"/>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5" name="Freeform 212"/>
            <p:cNvSpPr>
              <a:spLocks/>
            </p:cNvSpPr>
            <p:nvPr/>
          </p:nvSpPr>
          <p:spPr bwMode="auto">
            <a:xfrm>
              <a:off x="6834481" y="4971779"/>
              <a:ext cx="30744" cy="40253"/>
            </a:xfrm>
            <a:custGeom>
              <a:avLst/>
              <a:gdLst/>
              <a:ahLst/>
              <a:cxnLst>
                <a:cxn ang="0">
                  <a:pos x="25" y="14"/>
                </a:cxn>
                <a:cxn ang="0">
                  <a:pos x="25" y="8"/>
                </a:cxn>
                <a:cxn ang="0">
                  <a:pos x="17" y="0"/>
                </a:cxn>
                <a:cxn ang="0">
                  <a:pos x="8" y="0"/>
                </a:cxn>
                <a:cxn ang="0">
                  <a:pos x="0" y="8"/>
                </a:cxn>
                <a:cxn ang="0">
                  <a:pos x="0" y="20"/>
                </a:cxn>
                <a:cxn ang="0">
                  <a:pos x="8" y="28"/>
                </a:cxn>
                <a:cxn ang="0">
                  <a:pos x="17" y="28"/>
                </a:cxn>
                <a:cxn ang="0">
                  <a:pos x="25" y="20"/>
                </a:cxn>
                <a:cxn ang="0">
                  <a:pos x="25" y="14"/>
                </a:cxn>
              </a:cxnLst>
              <a:rect l="0" t="0" r="r" b="b"/>
              <a:pathLst>
                <a:path w="25" h="28">
                  <a:moveTo>
                    <a:pt x="25" y="14"/>
                  </a:moveTo>
                  <a:lnTo>
                    <a:pt x="25" y="8"/>
                  </a:lnTo>
                  <a:lnTo>
                    <a:pt x="17" y="0"/>
                  </a:lnTo>
                  <a:lnTo>
                    <a:pt x="8" y="0"/>
                  </a:lnTo>
                  <a:lnTo>
                    <a:pt x="0" y="8"/>
                  </a:lnTo>
                  <a:lnTo>
                    <a:pt x="0" y="20"/>
                  </a:lnTo>
                  <a:lnTo>
                    <a:pt x="8" y="28"/>
                  </a:lnTo>
                  <a:lnTo>
                    <a:pt x="17" y="28"/>
                  </a:lnTo>
                  <a:lnTo>
                    <a:pt x="25" y="20"/>
                  </a:lnTo>
                  <a:lnTo>
                    <a:pt x="25" y="14"/>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6" name="Freeform 213"/>
            <p:cNvSpPr>
              <a:spLocks/>
            </p:cNvSpPr>
            <p:nvPr/>
          </p:nvSpPr>
          <p:spPr bwMode="auto">
            <a:xfrm>
              <a:off x="6881212" y="4968903"/>
              <a:ext cx="30744" cy="35941"/>
            </a:xfrm>
            <a:custGeom>
              <a:avLst/>
              <a:gdLst/>
              <a:ahLst/>
              <a:cxnLst>
                <a:cxn ang="0">
                  <a:pos x="25" y="13"/>
                </a:cxn>
                <a:cxn ang="0">
                  <a:pos x="25" y="7"/>
                </a:cxn>
                <a:cxn ang="0">
                  <a:pos x="18" y="0"/>
                </a:cxn>
                <a:cxn ang="0">
                  <a:pos x="6" y="0"/>
                </a:cxn>
                <a:cxn ang="0">
                  <a:pos x="0" y="7"/>
                </a:cxn>
                <a:cxn ang="0">
                  <a:pos x="0" y="19"/>
                </a:cxn>
                <a:cxn ang="0">
                  <a:pos x="6" y="25"/>
                </a:cxn>
                <a:cxn ang="0">
                  <a:pos x="18" y="25"/>
                </a:cxn>
                <a:cxn ang="0">
                  <a:pos x="25" y="19"/>
                </a:cxn>
                <a:cxn ang="0">
                  <a:pos x="25" y="13"/>
                </a:cxn>
              </a:cxnLst>
              <a:rect l="0" t="0" r="r" b="b"/>
              <a:pathLst>
                <a:path w="25" h="25">
                  <a:moveTo>
                    <a:pt x="25" y="13"/>
                  </a:moveTo>
                  <a:lnTo>
                    <a:pt x="25" y="7"/>
                  </a:lnTo>
                  <a:lnTo>
                    <a:pt x="18" y="0"/>
                  </a:lnTo>
                  <a:lnTo>
                    <a:pt x="6" y="0"/>
                  </a:lnTo>
                  <a:lnTo>
                    <a:pt x="0" y="7"/>
                  </a:lnTo>
                  <a:lnTo>
                    <a:pt x="0" y="19"/>
                  </a:lnTo>
                  <a:lnTo>
                    <a:pt x="6" y="25"/>
                  </a:lnTo>
                  <a:lnTo>
                    <a:pt x="18" y="25"/>
                  </a:lnTo>
                  <a:lnTo>
                    <a:pt x="25" y="19"/>
                  </a:lnTo>
                  <a:lnTo>
                    <a:pt x="25" y="13"/>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7" name="Freeform 214"/>
            <p:cNvSpPr>
              <a:spLocks/>
            </p:cNvSpPr>
            <p:nvPr/>
          </p:nvSpPr>
          <p:spPr bwMode="auto">
            <a:xfrm>
              <a:off x="6929173" y="4960278"/>
              <a:ext cx="30744" cy="40253"/>
            </a:xfrm>
            <a:custGeom>
              <a:avLst/>
              <a:gdLst/>
              <a:ahLst/>
              <a:cxnLst>
                <a:cxn ang="0">
                  <a:pos x="25" y="14"/>
                </a:cxn>
                <a:cxn ang="0">
                  <a:pos x="25" y="8"/>
                </a:cxn>
                <a:cxn ang="0">
                  <a:pos x="17" y="0"/>
                </a:cxn>
                <a:cxn ang="0">
                  <a:pos x="8" y="0"/>
                </a:cxn>
                <a:cxn ang="0">
                  <a:pos x="0" y="8"/>
                </a:cxn>
                <a:cxn ang="0">
                  <a:pos x="0" y="20"/>
                </a:cxn>
                <a:cxn ang="0">
                  <a:pos x="8" y="28"/>
                </a:cxn>
                <a:cxn ang="0">
                  <a:pos x="17" y="28"/>
                </a:cxn>
                <a:cxn ang="0">
                  <a:pos x="25" y="20"/>
                </a:cxn>
                <a:cxn ang="0">
                  <a:pos x="25" y="14"/>
                </a:cxn>
              </a:cxnLst>
              <a:rect l="0" t="0" r="r" b="b"/>
              <a:pathLst>
                <a:path w="25" h="28">
                  <a:moveTo>
                    <a:pt x="25" y="14"/>
                  </a:moveTo>
                  <a:lnTo>
                    <a:pt x="25" y="8"/>
                  </a:lnTo>
                  <a:lnTo>
                    <a:pt x="17" y="0"/>
                  </a:lnTo>
                  <a:lnTo>
                    <a:pt x="8" y="0"/>
                  </a:lnTo>
                  <a:lnTo>
                    <a:pt x="0" y="8"/>
                  </a:lnTo>
                  <a:lnTo>
                    <a:pt x="0" y="20"/>
                  </a:lnTo>
                  <a:lnTo>
                    <a:pt x="8" y="28"/>
                  </a:lnTo>
                  <a:lnTo>
                    <a:pt x="17" y="28"/>
                  </a:lnTo>
                  <a:lnTo>
                    <a:pt x="25" y="20"/>
                  </a:lnTo>
                  <a:lnTo>
                    <a:pt x="25" y="14"/>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8" name="Freeform 215"/>
            <p:cNvSpPr>
              <a:spLocks/>
            </p:cNvSpPr>
            <p:nvPr/>
          </p:nvSpPr>
          <p:spPr bwMode="auto">
            <a:xfrm>
              <a:off x="6974674" y="4955964"/>
              <a:ext cx="33204" cy="38816"/>
            </a:xfrm>
            <a:custGeom>
              <a:avLst/>
              <a:gdLst/>
              <a:ahLst/>
              <a:cxnLst>
                <a:cxn ang="0">
                  <a:pos x="27" y="12"/>
                </a:cxn>
                <a:cxn ang="0">
                  <a:pos x="27" y="6"/>
                </a:cxn>
                <a:cxn ang="0">
                  <a:pos x="21" y="0"/>
                </a:cxn>
                <a:cxn ang="0">
                  <a:pos x="8" y="0"/>
                </a:cxn>
                <a:cxn ang="0">
                  <a:pos x="0" y="8"/>
                </a:cxn>
                <a:cxn ang="0">
                  <a:pos x="0" y="17"/>
                </a:cxn>
                <a:cxn ang="0">
                  <a:pos x="10" y="27"/>
                </a:cxn>
                <a:cxn ang="0">
                  <a:pos x="19" y="27"/>
                </a:cxn>
                <a:cxn ang="0">
                  <a:pos x="27" y="19"/>
                </a:cxn>
                <a:cxn ang="0">
                  <a:pos x="27" y="12"/>
                </a:cxn>
              </a:cxnLst>
              <a:rect l="0" t="0" r="r" b="b"/>
              <a:pathLst>
                <a:path w="27" h="27">
                  <a:moveTo>
                    <a:pt x="27" y="12"/>
                  </a:moveTo>
                  <a:lnTo>
                    <a:pt x="27" y="6"/>
                  </a:lnTo>
                  <a:lnTo>
                    <a:pt x="21" y="0"/>
                  </a:lnTo>
                  <a:lnTo>
                    <a:pt x="8" y="0"/>
                  </a:lnTo>
                  <a:lnTo>
                    <a:pt x="0" y="8"/>
                  </a:lnTo>
                  <a:lnTo>
                    <a:pt x="0" y="17"/>
                  </a:lnTo>
                  <a:lnTo>
                    <a:pt x="10" y="27"/>
                  </a:lnTo>
                  <a:lnTo>
                    <a:pt x="19" y="27"/>
                  </a:lnTo>
                  <a:lnTo>
                    <a:pt x="27" y="19"/>
                  </a:lnTo>
                  <a:lnTo>
                    <a:pt x="27" y="12"/>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9" name="Freeform 216"/>
            <p:cNvSpPr>
              <a:spLocks/>
            </p:cNvSpPr>
            <p:nvPr/>
          </p:nvSpPr>
          <p:spPr bwMode="auto">
            <a:xfrm>
              <a:off x="7023864" y="4941588"/>
              <a:ext cx="31974" cy="37378"/>
            </a:xfrm>
            <a:custGeom>
              <a:avLst/>
              <a:gdLst/>
              <a:ahLst/>
              <a:cxnLst>
                <a:cxn ang="0">
                  <a:pos x="26" y="13"/>
                </a:cxn>
                <a:cxn ang="0">
                  <a:pos x="26" y="7"/>
                </a:cxn>
                <a:cxn ang="0">
                  <a:pos x="20" y="0"/>
                </a:cxn>
                <a:cxn ang="0">
                  <a:pos x="8" y="0"/>
                </a:cxn>
                <a:cxn ang="0">
                  <a:pos x="0" y="8"/>
                </a:cxn>
                <a:cxn ang="0">
                  <a:pos x="0" y="18"/>
                </a:cxn>
                <a:cxn ang="0">
                  <a:pos x="8" y="26"/>
                </a:cxn>
                <a:cxn ang="0">
                  <a:pos x="20" y="26"/>
                </a:cxn>
                <a:cxn ang="0">
                  <a:pos x="26" y="19"/>
                </a:cxn>
                <a:cxn ang="0">
                  <a:pos x="26" y="13"/>
                </a:cxn>
              </a:cxnLst>
              <a:rect l="0" t="0" r="r" b="b"/>
              <a:pathLst>
                <a:path w="26" h="26">
                  <a:moveTo>
                    <a:pt x="26" y="13"/>
                  </a:moveTo>
                  <a:lnTo>
                    <a:pt x="26" y="7"/>
                  </a:lnTo>
                  <a:lnTo>
                    <a:pt x="20" y="0"/>
                  </a:lnTo>
                  <a:lnTo>
                    <a:pt x="8" y="0"/>
                  </a:lnTo>
                  <a:lnTo>
                    <a:pt x="0" y="8"/>
                  </a:lnTo>
                  <a:lnTo>
                    <a:pt x="0" y="18"/>
                  </a:lnTo>
                  <a:lnTo>
                    <a:pt x="8" y="26"/>
                  </a:lnTo>
                  <a:lnTo>
                    <a:pt x="20" y="26"/>
                  </a:lnTo>
                  <a:lnTo>
                    <a:pt x="26" y="19"/>
                  </a:lnTo>
                  <a:lnTo>
                    <a:pt x="26" y="13"/>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0" name="Freeform 217"/>
            <p:cNvSpPr>
              <a:spLocks/>
            </p:cNvSpPr>
            <p:nvPr/>
          </p:nvSpPr>
          <p:spPr bwMode="auto">
            <a:xfrm>
              <a:off x="7068136" y="4928650"/>
              <a:ext cx="34433" cy="35941"/>
            </a:xfrm>
            <a:custGeom>
              <a:avLst/>
              <a:gdLst/>
              <a:ahLst/>
              <a:cxnLst>
                <a:cxn ang="0">
                  <a:pos x="28" y="13"/>
                </a:cxn>
                <a:cxn ang="0">
                  <a:pos x="28" y="8"/>
                </a:cxn>
                <a:cxn ang="0">
                  <a:pos x="20" y="0"/>
                </a:cxn>
                <a:cxn ang="0">
                  <a:pos x="8" y="0"/>
                </a:cxn>
                <a:cxn ang="0">
                  <a:pos x="0" y="8"/>
                </a:cxn>
                <a:cxn ang="0">
                  <a:pos x="0" y="17"/>
                </a:cxn>
                <a:cxn ang="0">
                  <a:pos x="8" y="25"/>
                </a:cxn>
                <a:cxn ang="0">
                  <a:pos x="20" y="25"/>
                </a:cxn>
                <a:cxn ang="0">
                  <a:pos x="28" y="17"/>
                </a:cxn>
                <a:cxn ang="0">
                  <a:pos x="28" y="13"/>
                </a:cxn>
              </a:cxnLst>
              <a:rect l="0" t="0" r="r" b="b"/>
              <a:pathLst>
                <a:path w="28" h="25">
                  <a:moveTo>
                    <a:pt x="28" y="13"/>
                  </a:moveTo>
                  <a:lnTo>
                    <a:pt x="28" y="8"/>
                  </a:lnTo>
                  <a:lnTo>
                    <a:pt x="20" y="0"/>
                  </a:lnTo>
                  <a:lnTo>
                    <a:pt x="8" y="0"/>
                  </a:lnTo>
                  <a:lnTo>
                    <a:pt x="0" y="8"/>
                  </a:lnTo>
                  <a:lnTo>
                    <a:pt x="0" y="17"/>
                  </a:lnTo>
                  <a:lnTo>
                    <a:pt x="8" y="25"/>
                  </a:lnTo>
                  <a:lnTo>
                    <a:pt x="20" y="25"/>
                  </a:lnTo>
                  <a:lnTo>
                    <a:pt x="28" y="17"/>
                  </a:lnTo>
                  <a:lnTo>
                    <a:pt x="28" y="13"/>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1" name="Freeform 218"/>
            <p:cNvSpPr>
              <a:spLocks/>
            </p:cNvSpPr>
            <p:nvPr/>
          </p:nvSpPr>
          <p:spPr bwMode="auto">
            <a:xfrm>
              <a:off x="7140692" y="4899898"/>
              <a:ext cx="31974" cy="35941"/>
            </a:xfrm>
            <a:custGeom>
              <a:avLst/>
              <a:gdLst/>
              <a:ahLst/>
              <a:cxnLst>
                <a:cxn ang="0">
                  <a:pos x="26" y="12"/>
                </a:cxn>
                <a:cxn ang="0">
                  <a:pos x="26" y="6"/>
                </a:cxn>
                <a:cxn ang="0">
                  <a:pos x="19" y="0"/>
                </a:cxn>
                <a:cxn ang="0">
                  <a:pos x="7" y="0"/>
                </a:cxn>
                <a:cxn ang="0">
                  <a:pos x="0" y="6"/>
                </a:cxn>
                <a:cxn ang="0">
                  <a:pos x="0" y="18"/>
                </a:cxn>
                <a:cxn ang="0">
                  <a:pos x="7" y="25"/>
                </a:cxn>
                <a:cxn ang="0">
                  <a:pos x="19" y="25"/>
                </a:cxn>
                <a:cxn ang="0">
                  <a:pos x="26" y="18"/>
                </a:cxn>
                <a:cxn ang="0">
                  <a:pos x="26" y="12"/>
                </a:cxn>
              </a:cxnLst>
              <a:rect l="0" t="0" r="r" b="b"/>
              <a:pathLst>
                <a:path w="26" h="25">
                  <a:moveTo>
                    <a:pt x="26" y="12"/>
                  </a:moveTo>
                  <a:lnTo>
                    <a:pt x="26" y="6"/>
                  </a:lnTo>
                  <a:lnTo>
                    <a:pt x="19" y="0"/>
                  </a:lnTo>
                  <a:lnTo>
                    <a:pt x="7" y="0"/>
                  </a:lnTo>
                  <a:lnTo>
                    <a:pt x="0" y="6"/>
                  </a:lnTo>
                  <a:lnTo>
                    <a:pt x="0" y="18"/>
                  </a:lnTo>
                  <a:lnTo>
                    <a:pt x="7" y="25"/>
                  </a:lnTo>
                  <a:lnTo>
                    <a:pt x="19" y="25"/>
                  </a:lnTo>
                  <a:lnTo>
                    <a:pt x="26" y="18"/>
                  </a:lnTo>
                  <a:lnTo>
                    <a:pt x="26" y="12"/>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2" name="Freeform 219"/>
            <p:cNvSpPr>
              <a:spLocks/>
            </p:cNvSpPr>
            <p:nvPr/>
          </p:nvSpPr>
          <p:spPr bwMode="auto">
            <a:xfrm>
              <a:off x="7210788" y="4858206"/>
              <a:ext cx="30744" cy="41691"/>
            </a:xfrm>
            <a:custGeom>
              <a:avLst/>
              <a:gdLst/>
              <a:ahLst/>
              <a:cxnLst>
                <a:cxn ang="0">
                  <a:pos x="25" y="14"/>
                </a:cxn>
                <a:cxn ang="0">
                  <a:pos x="25" y="8"/>
                </a:cxn>
                <a:cxn ang="0">
                  <a:pos x="17" y="0"/>
                </a:cxn>
                <a:cxn ang="0">
                  <a:pos x="8" y="0"/>
                </a:cxn>
                <a:cxn ang="0">
                  <a:pos x="0" y="8"/>
                </a:cxn>
                <a:cxn ang="0">
                  <a:pos x="0" y="21"/>
                </a:cxn>
                <a:cxn ang="0">
                  <a:pos x="8" y="29"/>
                </a:cxn>
                <a:cxn ang="0">
                  <a:pos x="17" y="29"/>
                </a:cxn>
                <a:cxn ang="0">
                  <a:pos x="25" y="21"/>
                </a:cxn>
                <a:cxn ang="0">
                  <a:pos x="25" y="14"/>
                </a:cxn>
              </a:cxnLst>
              <a:rect l="0" t="0" r="r" b="b"/>
              <a:pathLst>
                <a:path w="25" h="29">
                  <a:moveTo>
                    <a:pt x="25" y="14"/>
                  </a:moveTo>
                  <a:lnTo>
                    <a:pt x="25" y="8"/>
                  </a:lnTo>
                  <a:lnTo>
                    <a:pt x="17" y="0"/>
                  </a:lnTo>
                  <a:lnTo>
                    <a:pt x="8" y="0"/>
                  </a:lnTo>
                  <a:lnTo>
                    <a:pt x="0" y="8"/>
                  </a:lnTo>
                  <a:lnTo>
                    <a:pt x="0" y="21"/>
                  </a:lnTo>
                  <a:lnTo>
                    <a:pt x="8" y="29"/>
                  </a:lnTo>
                  <a:lnTo>
                    <a:pt x="17" y="29"/>
                  </a:lnTo>
                  <a:lnTo>
                    <a:pt x="25" y="21"/>
                  </a:lnTo>
                  <a:lnTo>
                    <a:pt x="25" y="14"/>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3" name="Freeform 220"/>
            <p:cNvSpPr>
              <a:spLocks/>
            </p:cNvSpPr>
            <p:nvPr/>
          </p:nvSpPr>
          <p:spPr bwMode="auto">
            <a:xfrm>
              <a:off x="7258750" y="4825141"/>
              <a:ext cx="30744" cy="40253"/>
            </a:xfrm>
            <a:custGeom>
              <a:avLst/>
              <a:gdLst/>
              <a:ahLst/>
              <a:cxnLst>
                <a:cxn ang="0">
                  <a:pos x="25" y="14"/>
                </a:cxn>
                <a:cxn ang="0">
                  <a:pos x="25" y="8"/>
                </a:cxn>
                <a:cxn ang="0">
                  <a:pos x="17" y="0"/>
                </a:cxn>
                <a:cxn ang="0">
                  <a:pos x="8" y="0"/>
                </a:cxn>
                <a:cxn ang="0">
                  <a:pos x="0" y="8"/>
                </a:cxn>
                <a:cxn ang="0">
                  <a:pos x="0" y="20"/>
                </a:cxn>
                <a:cxn ang="0">
                  <a:pos x="8" y="28"/>
                </a:cxn>
                <a:cxn ang="0">
                  <a:pos x="17" y="28"/>
                </a:cxn>
                <a:cxn ang="0">
                  <a:pos x="25" y="20"/>
                </a:cxn>
                <a:cxn ang="0">
                  <a:pos x="25" y="14"/>
                </a:cxn>
              </a:cxnLst>
              <a:rect l="0" t="0" r="r" b="b"/>
              <a:pathLst>
                <a:path w="25" h="28">
                  <a:moveTo>
                    <a:pt x="25" y="14"/>
                  </a:moveTo>
                  <a:lnTo>
                    <a:pt x="25" y="8"/>
                  </a:lnTo>
                  <a:lnTo>
                    <a:pt x="17" y="0"/>
                  </a:lnTo>
                  <a:lnTo>
                    <a:pt x="8" y="0"/>
                  </a:lnTo>
                  <a:lnTo>
                    <a:pt x="0" y="8"/>
                  </a:lnTo>
                  <a:lnTo>
                    <a:pt x="0" y="20"/>
                  </a:lnTo>
                  <a:lnTo>
                    <a:pt x="8" y="28"/>
                  </a:lnTo>
                  <a:lnTo>
                    <a:pt x="17" y="28"/>
                  </a:lnTo>
                  <a:lnTo>
                    <a:pt x="25" y="20"/>
                  </a:lnTo>
                  <a:lnTo>
                    <a:pt x="25" y="14"/>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4" name="Freeform 221"/>
            <p:cNvSpPr>
              <a:spLocks/>
            </p:cNvSpPr>
            <p:nvPr/>
          </p:nvSpPr>
          <p:spPr bwMode="auto">
            <a:xfrm>
              <a:off x="7306710" y="4783450"/>
              <a:ext cx="30744" cy="41691"/>
            </a:xfrm>
            <a:custGeom>
              <a:avLst/>
              <a:gdLst/>
              <a:ahLst/>
              <a:cxnLst>
                <a:cxn ang="0">
                  <a:pos x="25" y="15"/>
                </a:cxn>
                <a:cxn ang="0">
                  <a:pos x="25" y="8"/>
                </a:cxn>
                <a:cxn ang="0">
                  <a:pos x="18" y="0"/>
                </a:cxn>
                <a:cxn ang="0">
                  <a:pos x="8" y="0"/>
                </a:cxn>
                <a:cxn ang="0">
                  <a:pos x="0" y="8"/>
                </a:cxn>
                <a:cxn ang="0">
                  <a:pos x="0" y="21"/>
                </a:cxn>
                <a:cxn ang="0">
                  <a:pos x="8" y="29"/>
                </a:cxn>
                <a:cxn ang="0">
                  <a:pos x="18" y="29"/>
                </a:cxn>
                <a:cxn ang="0">
                  <a:pos x="25" y="21"/>
                </a:cxn>
                <a:cxn ang="0">
                  <a:pos x="25" y="15"/>
                </a:cxn>
              </a:cxnLst>
              <a:rect l="0" t="0" r="r" b="b"/>
              <a:pathLst>
                <a:path w="25" h="29">
                  <a:moveTo>
                    <a:pt x="25" y="15"/>
                  </a:moveTo>
                  <a:lnTo>
                    <a:pt x="25" y="8"/>
                  </a:lnTo>
                  <a:lnTo>
                    <a:pt x="18" y="0"/>
                  </a:lnTo>
                  <a:lnTo>
                    <a:pt x="8" y="0"/>
                  </a:lnTo>
                  <a:lnTo>
                    <a:pt x="0" y="8"/>
                  </a:lnTo>
                  <a:lnTo>
                    <a:pt x="0" y="21"/>
                  </a:lnTo>
                  <a:lnTo>
                    <a:pt x="8" y="29"/>
                  </a:lnTo>
                  <a:lnTo>
                    <a:pt x="18" y="29"/>
                  </a:lnTo>
                  <a:lnTo>
                    <a:pt x="25" y="21"/>
                  </a:lnTo>
                  <a:lnTo>
                    <a:pt x="25" y="15"/>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5" name="Freeform 222"/>
            <p:cNvSpPr>
              <a:spLocks/>
            </p:cNvSpPr>
            <p:nvPr/>
          </p:nvSpPr>
          <p:spPr bwMode="auto">
            <a:xfrm>
              <a:off x="7355901" y="4741759"/>
              <a:ext cx="30744" cy="40253"/>
            </a:xfrm>
            <a:custGeom>
              <a:avLst/>
              <a:gdLst/>
              <a:ahLst/>
              <a:cxnLst>
                <a:cxn ang="0">
                  <a:pos x="25" y="14"/>
                </a:cxn>
                <a:cxn ang="0">
                  <a:pos x="25" y="7"/>
                </a:cxn>
                <a:cxn ang="0">
                  <a:pos x="17" y="0"/>
                </a:cxn>
                <a:cxn ang="0">
                  <a:pos x="7" y="0"/>
                </a:cxn>
                <a:cxn ang="0">
                  <a:pos x="0" y="7"/>
                </a:cxn>
                <a:cxn ang="0">
                  <a:pos x="0" y="20"/>
                </a:cxn>
                <a:cxn ang="0">
                  <a:pos x="7" y="28"/>
                </a:cxn>
                <a:cxn ang="0">
                  <a:pos x="17" y="28"/>
                </a:cxn>
                <a:cxn ang="0">
                  <a:pos x="25" y="20"/>
                </a:cxn>
                <a:cxn ang="0">
                  <a:pos x="25" y="14"/>
                </a:cxn>
              </a:cxnLst>
              <a:rect l="0" t="0" r="r" b="b"/>
              <a:pathLst>
                <a:path w="25" h="28">
                  <a:moveTo>
                    <a:pt x="25" y="14"/>
                  </a:moveTo>
                  <a:lnTo>
                    <a:pt x="25" y="7"/>
                  </a:lnTo>
                  <a:lnTo>
                    <a:pt x="17" y="0"/>
                  </a:lnTo>
                  <a:lnTo>
                    <a:pt x="7" y="0"/>
                  </a:lnTo>
                  <a:lnTo>
                    <a:pt x="0" y="7"/>
                  </a:lnTo>
                  <a:lnTo>
                    <a:pt x="0" y="20"/>
                  </a:lnTo>
                  <a:lnTo>
                    <a:pt x="7" y="28"/>
                  </a:lnTo>
                  <a:lnTo>
                    <a:pt x="17" y="28"/>
                  </a:lnTo>
                  <a:lnTo>
                    <a:pt x="25" y="20"/>
                  </a:lnTo>
                  <a:lnTo>
                    <a:pt x="25" y="14"/>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6" name="Freeform 223"/>
            <p:cNvSpPr>
              <a:spLocks/>
            </p:cNvSpPr>
            <p:nvPr/>
          </p:nvSpPr>
          <p:spPr bwMode="auto">
            <a:xfrm>
              <a:off x="7401402" y="4692880"/>
              <a:ext cx="30744" cy="37378"/>
            </a:xfrm>
            <a:custGeom>
              <a:avLst/>
              <a:gdLst/>
              <a:ahLst/>
              <a:cxnLst>
                <a:cxn ang="0">
                  <a:pos x="25" y="13"/>
                </a:cxn>
                <a:cxn ang="0">
                  <a:pos x="25" y="7"/>
                </a:cxn>
                <a:cxn ang="0">
                  <a:pos x="19" y="0"/>
                </a:cxn>
                <a:cxn ang="0">
                  <a:pos x="7" y="0"/>
                </a:cxn>
                <a:cxn ang="0">
                  <a:pos x="0" y="7"/>
                </a:cxn>
                <a:cxn ang="0">
                  <a:pos x="0" y="19"/>
                </a:cxn>
                <a:cxn ang="0">
                  <a:pos x="7" y="26"/>
                </a:cxn>
                <a:cxn ang="0">
                  <a:pos x="19" y="26"/>
                </a:cxn>
                <a:cxn ang="0">
                  <a:pos x="25" y="19"/>
                </a:cxn>
                <a:cxn ang="0">
                  <a:pos x="25" y="13"/>
                </a:cxn>
              </a:cxnLst>
              <a:rect l="0" t="0" r="r" b="b"/>
              <a:pathLst>
                <a:path w="25" h="26">
                  <a:moveTo>
                    <a:pt x="25" y="13"/>
                  </a:moveTo>
                  <a:lnTo>
                    <a:pt x="25" y="7"/>
                  </a:lnTo>
                  <a:lnTo>
                    <a:pt x="19" y="0"/>
                  </a:lnTo>
                  <a:lnTo>
                    <a:pt x="7" y="0"/>
                  </a:lnTo>
                  <a:lnTo>
                    <a:pt x="0" y="7"/>
                  </a:lnTo>
                  <a:lnTo>
                    <a:pt x="0" y="19"/>
                  </a:lnTo>
                  <a:lnTo>
                    <a:pt x="7" y="26"/>
                  </a:lnTo>
                  <a:lnTo>
                    <a:pt x="19" y="26"/>
                  </a:lnTo>
                  <a:lnTo>
                    <a:pt x="25" y="19"/>
                  </a:lnTo>
                  <a:lnTo>
                    <a:pt x="25" y="13"/>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7" name="Freeform 224"/>
            <p:cNvSpPr>
              <a:spLocks/>
            </p:cNvSpPr>
            <p:nvPr/>
          </p:nvSpPr>
          <p:spPr bwMode="auto">
            <a:xfrm>
              <a:off x="7449363" y="4644001"/>
              <a:ext cx="31974" cy="35941"/>
            </a:xfrm>
            <a:custGeom>
              <a:avLst/>
              <a:gdLst/>
              <a:ahLst/>
              <a:cxnLst>
                <a:cxn ang="0">
                  <a:pos x="26" y="12"/>
                </a:cxn>
                <a:cxn ang="0">
                  <a:pos x="26" y="6"/>
                </a:cxn>
                <a:cxn ang="0">
                  <a:pos x="19" y="0"/>
                </a:cxn>
                <a:cxn ang="0">
                  <a:pos x="7" y="0"/>
                </a:cxn>
                <a:cxn ang="0">
                  <a:pos x="0" y="6"/>
                </a:cxn>
                <a:cxn ang="0">
                  <a:pos x="0" y="19"/>
                </a:cxn>
                <a:cxn ang="0">
                  <a:pos x="7" y="25"/>
                </a:cxn>
                <a:cxn ang="0">
                  <a:pos x="19" y="25"/>
                </a:cxn>
                <a:cxn ang="0">
                  <a:pos x="26" y="19"/>
                </a:cxn>
                <a:cxn ang="0">
                  <a:pos x="26" y="12"/>
                </a:cxn>
              </a:cxnLst>
              <a:rect l="0" t="0" r="r" b="b"/>
              <a:pathLst>
                <a:path w="26" h="25">
                  <a:moveTo>
                    <a:pt x="26" y="12"/>
                  </a:moveTo>
                  <a:lnTo>
                    <a:pt x="26" y="6"/>
                  </a:lnTo>
                  <a:lnTo>
                    <a:pt x="19" y="0"/>
                  </a:lnTo>
                  <a:lnTo>
                    <a:pt x="7" y="0"/>
                  </a:lnTo>
                  <a:lnTo>
                    <a:pt x="0" y="6"/>
                  </a:lnTo>
                  <a:lnTo>
                    <a:pt x="0" y="19"/>
                  </a:lnTo>
                  <a:lnTo>
                    <a:pt x="7" y="25"/>
                  </a:lnTo>
                  <a:lnTo>
                    <a:pt x="19" y="25"/>
                  </a:lnTo>
                  <a:lnTo>
                    <a:pt x="26" y="19"/>
                  </a:lnTo>
                  <a:lnTo>
                    <a:pt x="26" y="12"/>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8" name="Freeform 225"/>
            <p:cNvSpPr>
              <a:spLocks/>
            </p:cNvSpPr>
            <p:nvPr/>
          </p:nvSpPr>
          <p:spPr bwMode="auto">
            <a:xfrm>
              <a:off x="7498553" y="4593684"/>
              <a:ext cx="30744" cy="35941"/>
            </a:xfrm>
            <a:custGeom>
              <a:avLst/>
              <a:gdLst/>
              <a:ahLst/>
              <a:cxnLst>
                <a:cxn ang="0">
                  <a:pos x="25" y="13"/>
                </a:cxn>
                <a:cxn ang="0">
                  <a:pos x="25" y="7"/>
                </a:cxn>
                <a:cxn ang="0">
                  <a:pos x="19" y="0"/>
                </a:cxn>
                <a:cxn ang="0">
                  <a:pos x="6" y="0"/>
                </a:cxn>
                <a:cxn ang="0">
                  <a:pos x="0" y="7"/>
                </a:cxn>
                <a:cxn ang="0">
                  <a:pos x="0" y="19"/>
                </a:cxn>
                <a:cxn ang="0">
                  <a:pos x="6" y="25"/>
                </a:cxn>
                <a:cxn ang="0">
                  <a:pos x="19" y="25"/>
                </a:cxn>
                <a:cxn ang="0">
                  <a:pos x="25" y="19"/>
                </a:cxn>
                <a:cxn ang="0">
                  <a:pos x="25" y="13"/>
                </a:cxn>
              </a:cxnLst>
              <a:rect l="0" t="0" r="r" b="b"/>
              <a:pathLst>
                <a:path w="25" h="25">
                  <a:moveTo>
                    <a:pt x="25" y="13"/>
                  </a:moveTo>
                  <a:lnTo>
                    <a:pt x="25" y="7"/>
                  </a:lnTo>
                  <a:lnTo>
                    <a:pt x="19" y="0"/>
                  </a:lnTo>
                  <a:lnTo>
                    <a:pt x="6" y="0"/>
                  </a:lnTo>
                  <a:lnTo>
                    <a:pt x="0" y="7"/>
                  </a:lnTo>
                  <a:lnTo>
                    <a:pt x="0" y="19"/>
                  </a:lnTo>
                  <a:lnTo>
                    <a:pt x="6" y="25"/>
                  </a:lnTo>
                  <a:lnTo>
                    <a:pt x="19" y="25"/>
                  </a:lnTo>
                  <a:lnTo>
                    <a:pt x="25" y="19"/>
                  </a:lnTo>
                  <a:lnTo>
                    <a:pt x="25" y="13"/>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9" name="Freeform 226"/>
            <p:cNvSpPr>
              <a:spLocks/>
            </p:cNvSpPr>
            <p:nvPr/>
          </p:nvSpPr>
          <p:spPr bwMode="auto">
            <a:xfrm>
              <a:off x="7546514" y="4544805"/>
              <a:ext cx="30744" cy="37378"/>
            </a:xfrm>
            <a:custGeom>
              <a:avLst/>
              <a:gdLst/>
              <a:ahLst/>
              <a:cxnLst>
                <a:cxn ang="0">
                  <a:pos x="25" y="12"/>
                </a:cxn>
                <a:cxn ang="0">
                  <a:pos x="25" y="6"/>
                </a:cxn>
                <a:cxn ang="0">
                  <a:pos x="19" y="0"/>
                </a:cxn>
                <a:cxn ang="0">
                  <a:pos x="6" y="0"/>
                </a:cxn>
                <a:cxn ang="0">
                  <a:pos x="0" y="6"/>
                </a:cxn>
                <a:cxn ang="0">
                  <a:pos x="0" y="19"/>
                </a:cxn>
                <a:cxn ang="0">
                  <a:pos x="8" y="26"/>
                </a:cxn>
                <a:cxn ang="0">
                  <a:pos x="17" y="26"/>
                </a:cxn>
                <a:cxn ang="0">
                  <a:pos x="25" y="19"/>
                </a:cxn>
                <a:cxn ang="0">
                  <a:pos x="25" y="12"/>
                </a:cxn>
              </a:cxnLst>
              <a:rect l="0" t="0" r="r" b="b"/>
              <a:pathLst>
                <a:path w="25" h="26">
                  <a:moveTo>
                    <a:pt x="25" y="12"/>
                  </a:moveTo>
                  <a:lnTo>
                    <a:pt x="25" y="6"/>
                  </a:lnTo>
                  <a:lnTo>
                    <a:pt x="19" y="0"/>
                  </a:lnTo>
                  <a:lnTo>
                    <a:pt x="6" y="0"/>
                  </a:lnTo>
                  <a:lnTo>
                    <a:pt x="0" y="6"/>
                  </a:lnTo>
                  <a:lnTo>
                    <a:pt x="0" y="19"/>
                  </a:lnTo>
                  <a:lnTo>
                    <a:pt x="8" y="26"/>
                  </a:lnTo>
                  <a:lnTo>
                    <a:pt x="17" y="26"/>
                  </a:lnTo>
                  <a:lnTo>
                    <a:pt x="25" y="19"/>
                  </a:lnTo>
                  <a:lnTo>
                    <a:pt x="25" y="12"/>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0" name="Freeform 227"/>
            <p:cNvSpPr>
              <a:spLocks/>
            </p:cNvSpPr>
            <p:nvPr/>
          </p:nvSpPr>
          <p:spPr bwMode="auto">
            <a:xfrm>
              <a:off x="7593245" y="4497363"/>
              <a:ext cx="30744" cy="40253"/>
            </a:xfrm>
            <a:custGeom>
              <a:avLst/>
              <a:gdLst/>
              <a:ahLst/>
              <a:cxnLst>
                <a:cxn ang="0">
                  <a:pos x="25" y="14"/>
                </a:cxn>
                <a:cxn ang="0">
                  <a:pos x="25" y="8"/>
                </a:cxn>
                <a:cxn ang="0">
                  <a:pos x="17" y="0"/>
                </a:cxn>
                <a:cxn ang="0">
                  <a:pos x="7" y="0"/>
                </a:cxn>
                <a:cxn ang="0">
                  <a:pos x="0" y="8"/>
                </a:cxn>
                <a:cxn ang="0">
                  <a:pos x="0" y="20"/>
                </a:cxn>
                <a:cxn ang="0">
                  <a:pos x="7" y="28"/>
                </a:cxn>
                <a:cxn ang="0">
                  <a:pos x="17" y="28"/>
                </a:cxn>
                <a:cxn ang="0">
                  <a:pos x="25" y="20"/>
                </a:cxn>
                <a:cxn ang="0">
                  <a:pos x="25" y="14"/>
                </a:cxn>
              </a:cxnLst>
              <a:rect l="0" t="0" r="r" b="b"/>
              <a:pathLst>
                <a:path w="25" h="28">
                  <a:moveTo>
                    <a:pt x="25" y="14"/>
                  </a:moveTo>
                  <a:lnTo>
                    <a:pt x="25" y="8"/>
                  </a:lnTo>
                  <a:lnTo>
                    <a:pt x="17" y="0"/>
                  </a:lnTo>
                  <a:lnTo>
                    <a:pt x="7" y="0"/>
                  </a:lnTo>
                  <a:lnTo>
                    <a:pt x="0" y="8"/>
                  </a:lnTo>
                  <a:lnTo>
                    <a:pt x="0" y="20"/>
                  </a:lnTo>
                  <a:lnTo>
                    <a:pt x="7" y="28"/>
                  </a:lnTo>
                  <a:lnTo>
                    <a:pt x="17" y="28"/>
                  </a:lnTo>
                  <a:lnTo>
                    <a:pt x="25" y="20"/>
                  </a:lnTo>
                  <a:lnTo>
                    <a:pt x="25" y="14"/>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1" name="Freeform 228"/>
            <p:cNvSpPr>
              <a:spLocks/>
            </p:cNvSpPr>
            <p:nvPr/>
          </p:nvSpPr>
          <p:spPr bwMode="auto">
            <a:xfrm>
              <a:off x="7641206" y="4455672"/>
              <a:ext cx="30744" cy="41691"/>
            </a:xfrm>
            <a:custGeom>
              <a:avLst/>
              <a:gdLst/>
              <a:ahLst/>
              <a:cxnLst>
                <a:cxn ang="0">
                  <a:pos x="25" y="15"/>
                </a:cxn>
                <a:cxn ang="0">
                  <a:pos x="25" y="8"/>
                </a:cxn>
                <a:cxn ang="0">
                  <a:pos x="17" y="0"/>
                </a:cxn>
                <a:cxn ang="0">
                  <a:pos x="8" y="0"/>
                </a:cxn>
                <a:cxn ang="0">
                  <a:pos x="0" y="8"/>
                </a:cxn>
                <a:cxn ang="0">
                  <a:pos x="0" y="21"/>
                </a:cxn>
                <a:cxn ang="0">
                  <a:pos x="8" y="29"/>
                </a:cxn>
                <a:cxn ang="0">
                  <a:pos x="17" y="29"/>
                </a:cxn>
                <a:cxn ang="0">
                  <a:pos x="25" y="21"/>
                </a:cxn>
                <a:cxn ang="0">
                  <a:pos x="25" y="15"/>
                </a:cxn>
              </a:cxnLst>
              <a:rect l="0" t="0" r="r" b="b"/>
              <a:pathLst>
                <a:path w="25" h="29">
                  <a:moveTo>
                    <a:pt x="25" y="15"/>
                  </a:moveTo>
                  <a:lnTo>
                    <a:pt x="25" y="8"/>
                  </a:lnTo>
                  <a:lnTo>
                    <a:pt x="17" y="0"/>
                  </a:lnTo>
                  <a:lnTo>
                    <a:pt x="8" y="0"/>
                  </a:lnTo>
                  <a:lnTo>
                    <a:pt x="0" y="8"/>
                  </a:lnTo>
                  <a:lnTo>
                    <a:pt x="0" y="21"/>
                  </a:lnTo>
                  <a:lnTo>
                    <a:pt x="8" y="29"/>
                  </a:lnTo>
                  <a:lnTo>
                    <a:pt x="17" y="29"/>
                  </a:lnTo>
                  <a:lnTo>
                    <a:pt x="25" y="21"/>
                  </a:lnTo>
                  <a:lnTo>
                    <a:pt x="25" y="15"/>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2" name="Freeform 229"/>
            <p:cNvSpPr>
              <a:spLocks/>
            </p:cNvSpPr>
            <p:nvPr/>
          </p:nvSpPr>
          <p:spPr bwMode="auto">
            <a:xfrm>
              <a:off x="7686707" y="4424044"/>
              <a:ext cx="33204" cy="37378"/>
            </a:xfrm>
            <a:custGeom>
              <a:avLst/>
              <a:gdLst/>
              <a:ahLst/>
              <a:cxnLst>
                <a:cxn ang="0">
                  <a:pos x="27" y="13"/>
                </a:cxn>
                <a:cxn ang="0">
                  <a:pos x="27" y="7"/>
                </a:cxn>
                <a:cxn ang="0">
                  <a:pos x="21" y="0"/>
                </a:cxn>
                <a:cxn ang="0">
                  <a:pos x="8" y="0"/>
                </a:cxn>
                <a:cxn ang="0">
                  <a:pos x="0" y="8"/>
                </a:cxn>
                <a:cxn ang="0">
                  <a:pos x="0" y="18"/>
                </a:cxn>
                <a:cxn ang="0">
                  <a:pos x="8" y="26"/>
                </a:cxn>
                <a:cxn ang="0">
                  <a:pos x="21" y="26"/>
                </a:cxn>
                <a:cxn ang="0">
                  <a:pos x="27" y="19"/>
                </a:cxn>
                <a:cxn ang="0">
                  <a:pos x="27" y="13"/>
                </a:cxn>
              </a:cxnLst>
              <a:rect l="0" t="0" r="r" b="b"/>
              <a:pathLst>
                <a:path w="27" h="26">
                  <a:moveTo>
                    <a:pt x="27" y="13"/>
                  </a:moveTo>
                  <a:lnTo>
                    <a:pt x="27" y="7"/>
                  </a:lnTo>
                  <a:lnTo>
                    <a:pt x="21" y="0"/>
                  </a:lnTo>
                  <a:lnTo>
                    <a:pt x="8" y="0"/>
                  </a:lnTo>
                  <a:lnTo>
                    <a:pt x="0" y="8"/>
                  </a:lnTo>
                  <a:lnTo>
                    <a:pt x="0" y="18"/>
                  </a:lnTo>
                  <a:lnTo>
                    <a:pt x="8" y="26"/>
                  </a:lnTo>
                  <a:lnTo>
                    <a:pt x="21" y="26"/>
                  </a:lnTo>
                  <a:lnTo>
                    <a:pt x="27" y="19"/>
                  </a:lnTo>
                  <a:lnTo>
                    <a:pt x="27" y="13"/>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3" name="Freeform 230"/>
            <p:cNvSpPr>
              <a:spLocks/>
            </p:cNvSpPr>
            <p:nvPr/>
          </p:nvSpPr>
          <p:spPr bwMode="auto">
            <a:xfrm>
              <a:off x="7735898" y="4395292"/>
              <a:ext cx="31974" cy="35941"/>
            </a:xfrm>
            <a:custGeom>
              <a:avLst/>
              <a:gdLst/>
              <a:ahLst/>
              <a:cxnLst>
                <a:cxn ang="0">
                  <a:pos x="26" y="13"/>
                </a:cxn>
                <a:cxn ang="0">
                  <a:pos x="26" y="6"/>
                </a:cxn>
                <a:cxn ang="0">
                  <a:pos x="20" y="0"/>
                </a:cxn>
                <a:cxn ang="0">
                  <a:pos x="8" y="0"/>
                </a:cxn>
                <a:cxn ang="0">
                  <a:pos x="0" y="8"/>
                </a:cxn>
                <a:cxn ang="0">
                  <a:pos x="0" y="17"/>
                </a:cxn>
                <a:cxn ang="0">
                  <a:pos x="8" y="25"/>
                </a:cxn>
                <a:cxn ang="0">
                  <a:pos x="20" y="25"/>
                </a:cxn>
                <a:cxn ang="0">
                  <a:pos x="26" y="19"/>
                </a:cxn>
                <a:cxn ang="0">
                  <a:pos x="26" y="13"/>
                </a:cxn>
              </a:cxnLst>
              <a:rect l="0" t="0" r="r" b="b"/>
              <a:pathLst>
                <a:path w="26" h="25">
                  <a:moveTo>
                    <a:pt x="26" y="13"/>
                  </a:moveTo>
                  <a:lnTo>
                    <a:pt x="26" y="6"/>
                  </a:lnTo>
                  <a:lnTo>
                    <a:pt x="20" y="0"/>
                  </a:lnTo>
                  <a:lnTo>
                    <a:pt x="8" y="0"/>
                  </a:lnTo>
                  <a:lnTo>
                    <a:pt x="0" y="8"/>
                  </a:lnTo>
                  <a:lnTo>
                    <a:pt x="0" y="17"/>
                  </a:lnTo>
                  <a:lnTo>
                    <a:pt x="8" y="25"/>
                  </a:lnTo>
                  <a:lnTo>
                    <a:pt x="20" y="25"/>
                  </a:lnTo>
                  <a:lnTo>
                    <a:pt x="26" y="19"/>
                  </a:lnTo>
                  <a:lnTo>
                    <a:pt x="26" y="13"/>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4" name="Freeform 231"/>
            <p:cNvSpPr>
              <a:spLocks/>
            </p:cNvSpPr>
            <p:nvPr/>
          </p:nvSpPr>
          <p:spPr bwMode="auto">
            <a:xfrm>
              <a:off x="7780170" y="4372290"/>
              <a:ext cx="34433" cy="35941"/>
            </a:xfrm>
            <a:custGeom>
              <a:avLst/>
              <a:gdLst/>
              <a:ahLst/>
              <a:cxnLst>
                <a:cxn ang="0">
                  <a:pos x="28" y="13"/>
                </a:cxn>
                <a:cxn ang="0">
                  <a:pos x="28" y="8"/>
                </a:cxn>
                <a:cxn ang="0">
                  <a:pos x="20" y="0"/>
                </a:cxn>
                <a:cxn ang="0">
                  <a:pos x="8" y="0"/>
                </a:cxn>
                <a:cxn ang="0">
                  <a:pos x="0" y="8"/>
                </a:cxn>
                <a:cxn ang="0">
                  <a:pos x="0" y="18"/>
                </a:cxn>
                <a:cxn ang="0">
                  <a:pos x="8" y="25"/>
                </a:cxn>
                <a:cxn ang="0">
                  <a:pos x="20" y="25"/>
                </a:cxn>
                <a:cxn ang="0">
                  <a:pos x="28" y="18"/>
                </a:cxn>
                <a:cxn ang="0">
                  <a:pos x="28" y="13"/>
                </a:cxn>
              </a:cxnLst>
              <a:rect l="0" t="0" r="r" b="b"/>
              <a:pathLst>
                <a:path w="28" h="25">
                  <a:moveTo>
                    <a:pt x="28" y="13"/>
                  </a:moveTo>
                  <a:lnTo>
                    <a:pt x="28" y="8"/>
                  </a:lnTo>
                  <a:lnTo>
                    <a:pt x="20" y="0"/>
                  </a:lnTo>
                  <a:lnTo>
                    <a:pt x="8" y="0"/>
                  </a:lnTo>
                  <a:lnTo>
                    <a:pt x="0" y="8"/>
                  </a:lnTo>
                  <a:lnTo>
                    <a:pt x="0" y="18"/>
                  </a:lnTo>
                  <a:lnTo>
                    <a:pt x="8" y="25"/>
                  </a:lnTo>
                  <a:lnTo>
                    <a:pt x="20" y="25"/>
                  </a:lnTo>
                  <a:lnTo>
                    <a:pt x="28" y="18"/>
                  </a:lnTo>
                  <a:lnTo>
                    <a:pt x="28" y="13"/>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5" name="Freeform 232"/>
            <p:cNvSpPr>
              <a:spLocks/>
            </p:cNvSpPr>
            <p:nvPr/>
          </p:nvSpPr>
          <p:spPr bwMode="auto">
            <a:xfrm>
              <a:off x="7828130" y="4356477"/>
              <a:ext cx="34433" cy="41691"/>
            </a:xfrm>
            <a:custGeom>
              <a:avLst/>
              <a:gdLst/>
              <a:ahLst/>
              <a:cxnLst>
                <a:cxn ang="0">
                  <a:pos x="28" y="14"/>
                </a:cxn>
                <a:cxn ang="0">
                  <a:pos x="28" y="10"/>
                </a:cxn>
                <a:cxn ang="0">
                  <a:pos x="19" y="0"/>
                </a:cxn>
                <a:cxn ang="0">
                  <a:pos x="9" y="0"/>
                </a:cxn>
                <a:cxn ang="0">
                  <a:pos x="0" y="10"/>
                </a:cxn>
                <a:cxn ang="0">
                  <a:pos x="0" y="19"/>
                </a:cxn>
                <a:cxn ang="0">
                  <a:pos x="9" y="29"/>
                </a:cxn>
                <a:cxn ang="0">
                  <a:pos x="19" y="29"/>
                </a:cxn>
                <a:cxn ang="0">
                  <a:pos x="28" y="19"/>
                </a:cxn>
                <a:cxn ang="0">
                  <a:pos x="28" y="14"/>
                </a:cxn>
              </a:cxnLst>
              <a:rect l="0" t="0" r="r" b="b"/>
              <a:pathLst>
                <a:path w="28" h="29">
                  <a:moveTo>
                    <a:pt x="28" y="14"/>
                  </a:moveTo>
                  <a:lnTo>
                    <a:pt x="28" y="10"/>
                  </a:lnTo>
                  <a:lnTo>
                    <a:pt x="19" y="0"/>
                  </a:lnTo>
                  <a:lnTo>
                    <a:pt x="9" y="0"/>
                  </a:lnTo>
                  <a:lnTo>
                    <a:pt x="0" y="10"/>
                  </a:lnTo>
                  <a:lnTo>
                    <a:pt x="0" y="19"/>
                  </a:lnTo>
                  <a:lnTo>
                    <a:pt x="9" y="29"/>
                  </a:lnTo>
                  <a:lnTo>
                    <a:pt x="19" y="29"/>
                  </a:lnTo>
                  <a:lnTo>
                    <a:pt x="28" y="19"/>
                  </a:lnTo>
                  <a:lnTo>
                    <a:pt x="28" y="14"/>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6" name="Freeform 233"/>
            <p:cNvSpPr>
              <a:spLocks/>
            </p:cNvSpPr>
            <p:nvPr/>
          </p:nvSpPr>
          <p:spPr bwMode="auto">
            <a:xfrm>
              <a:off x="7876091" y="4350726"/>
              <a:ext cx="34433" cy="35941"/>
            </a:xfrm>
            <a:custGeom>
              <a:avLst/>
              <a:gdLst/>
              <a:ahLst/>
              <a:cxnLst>
                <a:cxn ang="0">
                  <a:pos x="28" y="12"/>
                </a:cxn>
                <a:cxn ang="0">
                  <a:pos x="28" y="7"/>
                </a:cxn>
                <a:cxn ang="0">
                  <a:pos x="21" y="0"/>
                </a:cxn>
                <a:cxn ang="0">
                  <a:pos x="8" y="0"/>
                </a:cxn>
                <a:cxn ang="0">
                  <a:pos x="0" y="7"/>
                </a:cxn>
                <a:cxn ang="0">
                  <a:pos x="0" y="17"/>
                </a:cxn>
                <a:cxn ang="0">
                  <a:pos x="8" y="25"/>
                </a:cxn>
                <a:cxn ang="0">
                  <a:pos x="21" y="25"/>
                </a:cxn>
                <a:cxn ang="0">
                  <a:pos x="28" y="17"/>
                </a:cxn>
                <a:cxn ang="0">
                  <a:pos x="28" y="12"/>
                </a:cxn>
              </a:cxnLst>
              <a:rect l="0" t="0" r="r" b="b"/>
              <a:pathLst>
                <a:path w="28" h="25">
                  <a:moveTo>
                    <a:pt x="28" y="12"/>
                  </a:moveTo>
                  <a:lnTo>
                    <a:pt x="28" y="7"/>
                  </a:lnTo>
                  <a:lnTo>
                    <a:pt x="21" y="0"/>
                  </a:lnTo>
                  <a:lnTo>
                    <a:pt x="8" y="0"/>
                  </a:lnTo>
                  <a:lnTo>
                    <a:pt x="0" y="7"/>
                  </a:lnTo>
                  <a:lnTo>
                    <a:pt x="0" y="17"/>
                  </a:lnTo>
                  <a:lnTo>
                    <a:pt x="8" y="25"/>
                  </a:lnTo>
                  <a:lnTo>
                    <a:pt x="21" y="25"/>
                  </a:lnTo>
                  <a:lnTo>
                    <a:pt x="28" y="17"/>
                  </a:lnTo>
                  <a:lnTo>
                    <a:pt x="28" y="12"/>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7" name="Freeform 234"/>
            <p:cNvSpPr>
              <a:spLocks/>
            </p:cNvSpPr>
            <p:nvPr/>
          </p:nvSpPr>
          <p:spPr bwMode="auto">
            <a:xfrm>
              <a:off x="7924052" y="4347851"/>
              <a:ext cx="35664" cy="40253"/>
            </a:xfrm>
            <a:custGeom>
              <a:avLst/>
              <a:gdLst/>
              <a:ahLst/>
              <a:cxnLst>
                <a:cxn ang="0">
                  <a:pos x="29" y="14"/>
                </a:cxn>
                <a:cxn ang="0">
                  <a:pos x="29" y="9"/>
                </a:cxn>
                <a:cxn ang="0">
                  <a:pos x="19" y="0"/>
                </a:cxn>
                <a:cxn ang="0">
                  <a:pos x="10" y="0"/>
                </a:cxn>
                <a:cxn ang="0">
                  <a:pos x="0" y="9"/>
                </a:cxn>
                <a:cxn ang="0">
                  <a:pos x="0" y="19"/>
                </a:cxn>
                <a:cxn ang="0">
                  <a:pos x="10" y="28"/>
                </a:cxn>
                <a:cxn ang="0">
                  <a:pos x="19" y="28"/>
                </a:cxn>
                <a:cxn ang="0">
                  <a:pos x="29" y="19"/>
                </a:cxn>
                <a:cxn ang="0">
                  <a:pos x="29" y="14"/>
                </a:cxn>
              </a:cxnLst>
              <a:rect l="0" t="0" r="r" b="b"/>
              <a:pathLst>
                <a:path w="29" h="28">
                  <a:moveTo>
                    <a:pt x="29" y="14"/>
                  </a:moveTo>
                  <a:lnTo>
                    <a:pt x="29" y="9"/>
                  </a:lnTo>
                  <a:lnTo>
                    <a:pt x="19" y="0"/>
                  </a:lnTo>
                  <a:lnTo>
                    <a:pt x="10" y="0"/>
                  </a:lnTo>
                  <a:lnTo>
                    <a:pt x="0" y="9"/>
                  </a:lnTo>
                  <a:lnTo>
                    <a:pt x="0" y="19"/>
                  </a:lnTo>
                  <a:lnTo>
                    <a:pt x="10" y="28"/>
                  </a:lnTo>
                  <a:lnTo>
                    <a:pt x="19" y="28"/>
                  </a:lnTo>
                  <a:lnTo>
                    <a:pt x="29" y="19"/>
                  </a:lnTo>
                  <a:lnTo>
                    <a:pt x="29" y="14"/>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8" name="Freeform 235"/>
            <p:cNvSpPr>
              <a:spLocks/>
            </p:cNvSpPr>
            <p:nvPr/>
          </p:nvSpPr>
          <p:spPr bwMode="auto">
            <a:xfrm>
              <a:off x="7970783" y="4355038"/>
              <a:ext cx="34433" cy="40253"/>
            </a:xfrm>
            <a:custGeom>
              <a:avLst/>
              <a:gdLst/>
              <a:ahLst/>
              <a:cxnLst>
                <a:cxn ang="0">
                  <a:pos x="28" y="14"/>
                </a:cxn>
                <a:cxn ang="0">
                  <a:pos x="28" y="9"/>
                </a:cxn>
                <a:cxn ang="0">
                  <a:pos x="19" y="0"/>
                </a:cxn>
                <a:cxn ang="0">
                  <a:pos x="9" y="0"/>
                </a:cxn>
                <a:cxn ang="0">
                  <a:pos x="0" y="9"/>
                </a:cxn>
                <a:cxn ang="0">
                  <a:pos x="0" y="19"/>
                </a:cxn>
                <a:cxn ang="0">
                  <a:pos x="9" y="28"/>
                </a:cxn>
                <a:cxn ang="0">
                  <a:pos x="19" y="28"/>
                </a:cxn>
                <a:cxn ang="0">
                  <a:pos x="28" y="19"/>
                </a:cxn>
                <a:cxn ang="0">
                  <a:pos x="28" y="14"/>
                </a:cxn>
              </a:cxnLst>
              <a:rect l="0" t="0" r="r" b="b"/>
              <a:pathLst>
                <a:path w="28" h="28">
                  <a:moveTo>
                    <a:pt x="28" y="14"/>
                  </a:moveTo>
                  <a:lnTo>
                    <a:pt x="28" y="9"/>
                  </a:lnTo>
                  <a:lnTo>
                    <a:pt x="19" y="0"/>
                  </a:lnTo>
                  <a:lnTo>
                    <a:pt x="9" y="0"/>
                  </a:lnTo>
                  <a:lnTo>
                    <a:pt x="0" y="9"/>
                  </a:lnTo>
                  <a:lnTo>
                    <a:pt x="0" y="19"/>
                  </a:lnTo>
                  <a:lnTo>
                    <a:pt x="9" y="28"/>
                  </a:lnTo>
                  <a:lnTo>
                    <a:pt x="19" y="28"/>
                  </a:lnTo>
                  <a:lnTo>
                    <a:pt x="28" y="19"/>
                  </a:lnTo>
                  <a:lnTo>
                    <a:pt x="28" y="14"/>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9" name="Freeform 236"/>
            <p:cNvSpPr>
              <a:spLocks/>
            </p:cNvSpPr>
            <p:nvPr/>
          </p:nvSpPr>
          <p:spPr bwMode="auto">
            <a:xfrm>
              <a:off x="8018744" y="4367978"/>
              <a:ext cx="35664" cy="40253"/>
            </a:xfrm>
            <a:custGeom>
              <a:avLst/>
              <a:gdLst/>
              <a:ahLst/>
              <a:cxnLst>
                <a:cxn ang="0">
                  <a:pos x="29" y="14"/>
                </a:cxn>
                <a:cxn ang="0">
                  <a:pos x="29" y="10"/>
                </a:cxn>
                <a:cxn ang="0">
                  <a:pos x="19" y="0"/>
                </a:cxn>
                <a:cxn ang="0">
                  <a:pos x="10" y="0"/>
                </a:cxn>
                <a:cxn ang="0">
                  <a:pos x="0" y="10"/>
                </a:cxn>
                <a:cxn ang="0">
                  <a:pos x="0" y="19"/>
                </a:cxn>
                <a:cxn ang="0">
                  <a:pos x="10" y="28"/>
                </a:cxn>
                <a:cxn ang="0">
                  <a:pos x="19" y="28"/>
                </a:cxn>
                <a:cxn ang="0">
                  <a:pos x="29" y="19"/>
                </a:cxn>
                <a:cxn ang="0">
                  <a:pos x="29" y="14"/>
                </a:cxn>
              </a:cxnLst>
              <a:rect l="0" t="0" r="r" b="b"/>
              <a:pathLst>
                <a:path w="29" h="28">
                  <a:moveTo>
                    <a:pt x="29" y="14"/>
                  </a:moveTo>
                  <a:lnTo>
                    <a:pt x="29" y="10"/>
                  </a:lnTo>
                  <a:lnTo>
                    <a:pt x="19" y="0"/>
                  </a:lnTo>
                  <a:lnTo>
                    <a:pt x="10" y="0"/>
                  </a:lnTo>
                  <a:lnTo>
                    <a:pt x="0" y="10"/>
                  </a:lnTo>
                  <a:lnTo>
                    <a:pt x="0" y="19"/>
                  </a:lnTo>
                  <a:lnTo>
                    <a:pt x="10" y="28"/>
                  </a:lnTo>
                  <a:lnTo>
                    <a:pt x="19" y="28"/>
                  </a:lnTo>
                  <a:lnTo>
                    <a:pt x="29" y="19"/>
                  </a:lnTo>
                  <a:lnTo>
                    <a:pt x="29" y="14"/>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0" name="Freeform 237"/>
            <p:cNvSpPr>
              <a:spLocks/>
            </p:cNvSpPr>
            <p:nvPr/>
          </p:nvSpPr>
          <p:spPr bwMode="auto">
            <a:xfrm>
              <a:off x="8067934" y="4388104"/>
              <a:ext cx="34433" cy="41691"/>
            </a:xfrm>
            <a:custGeom>
              <a:avLst/>
              <a:gdLst/>
              <a:ahLst/>
              <a:cxnLst>
                <a:cxn ang="0">
                  <a:pos x="28" y="14"/>
                </a:cxn>
                <a:cxn ang="0">
                  <a:pos x="28" y="10"/>
                </a:cxn>
                <a:cxn ang="0">
                  <a:pos x="18" y="0"/>
                </a:cxn>
                <a:cxn ang="0">
                  <a:pos x="9" y="0"/>
                </a:cxn>
                <a:cxn ang="0">
                  <a:pos x="0" y="10"/>
                </a:cxn>
                <a:cxn ang="0">
                  <a:pos x="0" y="19"/>
                </a:cxn>
                <a:cxn ang="0">
                  <a:pos x="9" y="29"/>
                </a:cxn>
                <a:cxn ang="0">
                  <a:pos x="18" y="29"/>
                </a:cxn>
                <a:cxn ang="0">
                  <a:pos x="28" y="19"/>
                </a:cxn>
                <a:cxn ang="0">
                  <a:pos x="28" y="14"/>
                </a:cxn>
              </a:cxnLst>
              <a:rect l="0" t="0" r="r" b="b"/>
              <a:pathLst>
                <a:path w="28" h="29">
                  <a:moveTo>
                    <a:pt x="28" y="14"/>
                  </a:moveTo>
                  <a:lnTo>
                    <a:pt x="28" y="10"/>
                  </a:lnTo>
                  <a:lnTo>
                    <a:pt x="18" y="0"/>
                  </a:lnTo>
                  <a:lnTo>
                    <a:pt x="9" y="0"/>
                  </a:lnTo>
                  <a:lnTo>
                    <a:pt x="0" y="10"/>
                  </a:lnTo>
                  <a:lnTo>
                    <a:pt x="0" y="19"/>
                  </a:lnTo>
                  <a:lnTo>
                    <a:pt x="9" y="29"/>
                  </a:lnTo>
                  <a:lnTo>
                    <a:pt x="18" y="29"/>
                  </a:lnTo>
                  <a:lnTo>
                    <a:pt x="28" y="19"/>
                  </a:lnTo>
                  <a:lnTo>
                    <a:pt x="28" y="14"/>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1" name="Freeform 238"/>
            <p:cNvSpPr>
              <a:spLocks/>
            </p:cNvSpPr>
            <p:nvPr/>
          </p:nvSpPr>
          <p:spPr bwMode="auto">
            <a:xfrm>
              <a:off x="8115895" y="4413981"/>
              <a:ext cx="34433" cy="40253"/>
            </a:xfrm>
            <a:custGeom>
              <a:avLst/>
              <a:gdLst/>
              <a:ahLst/>
              <a:cxnLst>
                <a:cxn ang="0">
                  <a:pos x="28" y="14"/>
                </a:cxn>
                <a:cxn ang="0">
                  <a:pos x="28" y="9"/>
                </a:cxn>
                <a:cxn ang="0">
                  <a:pos x="19" y="0"/>
                </a:cxn>
                <a:cxn ang="0">
                  <a:pos x="9" y="0"/>
                </a:cxn>
                <a:cxn ang="0">
                  <a:pos x="0" y="9"/>
                </a:cxn>
                <a:cxn ang="0">
                  <a:pos x="0" y="18"/>
                </a:cxn>
                <a:cxn ang="0">
                  <a:pos x="9" y="28"/>
                </a:cxn>
                <a:cxn ang="0">
                  <a:pos x="19" y="28"/>
                </a:cxn>
                <a:cxn ang="0">
                  <a:pos x="28" y="18"/>
                </a:cxn>
                <a:cxn ang="0">
                  <a:pos x="28" y="14"/>
                </a:cxn>
              </a:cxnLst>
              <a:rect l="0" t="0" r="r" b="b"/>
              <a:pathLst>
                <a:path w="28" h="28">
                  <a:moveTo>
                    <a:pt x="28" y="14"/>
                  </a:moveTo>
                  <a:lnTo>
                    <a:pt x="28" y="9"/>
                  </a:lnTo>
                  <a:lnTo>
                    <a:pt x="19" y="0"/>
                  </a:lnTo>
                  <a:lnTo>
                    <a:pt x="9" y="0"/>
                  </a:lnTo>
                  <a:lnTo>
                    <a:pt x="0" y="9"/>
                  </a:lnTo>
                  <a:lnTo>
                    <a:pt x="0" y="18"/>
                  </a:lnTo>
                  <a:lnTo>
                    <a:pt x="9" y="28"/>
                  </a:lnTo>
                  <a:lnTo>
                    <a:pt x="19" y="28"/>
                  </a:lnTo>
                  <a:lnTo>
                    <a:pt x="28" y="18"/>
                  </a:lnTo>
                  <a:lnTo>
                    <a:pt x="28" y="14"/>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2" name="Freeform 239"/>
            <p:cNvSpPr>
              <a:spLocks/>
            </p:cNvSpPr>
            <p:nvPr/>
          </p:nvSpPr>
          <p:spPr bwMode="auto">
            <a:xfrm>
              <a:off x="8163856" y="4445609"/>
              <a:ext cx="34433" cy="37378"/>
            </a:xfrm>
            <a:custGeom>
              <a:avLst/>
              <a:gdLst/>
              <a:ahLst/>
              <a:cxnLst>
                <a:cxn ang="0">
                  <a:pos x="28" y="12"/>
                </a:cxn>
                <a:cxn ang="0">
                  <a:pos x="28" y="7"/>
                </a:cxn>
                <a:cxn ang="0">
                  <a:pos x="20" y="0"/>
                </a:cxn>
                <a:cxn ang="0">
                  <a:pos x="8" y="0"/>
                </a:cxn>
                <a:cxn ang="0">
                  <a:pos x="0" y="7"/>
                </a:cxn>
                <a:cxn ang="0">
                  <a:pos x="0" y="17"/>
                </a:cxn>
                <a:cxn ang="0">
                  <a:pos x="9" y="26"/>
                </a:cxn>
                <a:cxn ang="0">
                  <a:pos x="19" y="26"/>
                </a:cxn>
                <a:cxn ang="0">
                  <a:pos x="28" y="17"/>
                </a:cxn>
                <a:cxn ang="0">
                  <a:pos x="28" y="12"/>
                </a:cxn>
              </a:cxnLst>
              <a:rect l="0" t="0" r="r" b="b"/>
              <a:pathLst>
                <a:path w="28" h="26">
                  <a:moveTo>
                    <a:pt x="28" y="12"/>
                  </a:moveTo>
                  <a:lnTo>
                    <a:pt x="28" y="7"/>
                  </a:lnTo>
                  <a:lnTo>
                    <a:pt x="20" y="0"/>
                  </a:lnTo>
                  <a:lnTo>
                    <a:pt x="8" y="0"/>
                  </a:lnTo>
                  <a:lnTo>
                    <a:pt x="0" y="7"/>
                  </a:lnTo>
                  <a:lnTo>
                    <a:pt x="0" y="17"/>
                  </a:lnTo>
                  <a:lnTo>
                    <a:pt x="9" y="26"/>
                  </a:lnTo>
                  <a:lnTo>
                    <a:pt x="19" y="26"/>
                  </a:lnTo>
                  <a:lnTo>
                    <a:pt x="28" y="17"/>
                  </a:lnTo>
                  <a:lnTo>
                    <a:pt x="28" y="12"/>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3" name="Freeform 240"/>
            <p:cNvSpPr>
              <a:spLocks/>
            </p:cNvSpPr>
            <p:nvPr/>
          </p:nvSpPr>
          <p:spPr bwMode="auto">
            <a:xfrm>
              <a:off x="8210587" y="4477237"/>
              <a:ext cx="34433" cy="35941"/>
            </a:xfrm>
            <a:custGeom>
              <a:avLst/>
              <a:gdLst/>
              <a:ahLst/>
              <a:cxnLst>
                <a:cxn ang="0">
                  <a:pos x="28" y="12"/>
                </a:cxn>
                <a:cxn ang="0">
                  <a:pos x="28" y="7"/>
                </a:cxn>
                <a:cxn ang="0">
                  <a:pos x="20" y="0"/>
                </a:cxn>
                <a:cxn ang="0">
                  <a:pos x="7" y="0"/>
                </a:cxn>
                <a:cxn ang="0">
                  <a:pos x="0" y="7"/>
                </a:cxn>
                <a:cxn ang="0">
                  <a:pos x="0" y="17"/>
                </a:cxn>
                <a:cxn ang="0">
                  <a:pos x="7" y="25"/>
                </a:cxn>
                <a:cxn ang="0">
                  <a:pos x="20" y="25"/>
                </a:cxn>
                <a:cxn ang="0">
                  <a:pos x="28" y="17"/>
                </a:cxn>
                <a:cxn ang="0">
                  <a:pos x="28" y="12"/>
                </a:cxn>
              </a:cxnLst>
              <a:rect l="0" t="0" r="r" b="b"/>
              <a:pathLst>
                <a:path w="28" h="25">
                  <a:moveTo>
                    <a:pt x="28" y="12"/>
                  </a:moveTo>
                  <a:lnTo>
                    <a:pt x="28" y="7"/>
                  </a:lnTo>
                  <a:lnTo>
                    <a:pt x="20" y="0"/>
                  </a:lnTo>
                  <a:lnTo>
                    <a:pt x="7" y="0"/>
                  </a:lnTo>
                  <a:lnTo>
                    <a:pt x="0" y="7"/>
                  </a:lnTo>
                  <a:lnTo>
                    <a:pt x="0" y="17"/>
                  </a:lnTo>
                  <a:lnTo>
                    <a:pt x="7" y="25"/>
                  </a:lnTo>
                  <a:lnTo>
                    <a:pt x="20" y="25"/>
                  </a:lnTo>
                  <a:lnTo>
                    <a:pt x="28" y="17"/>
                  </a:lnTo>
                  <a:lnTo>
                    <a:pt x="28" y="12"/>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4" name="Freeform 241"/>
            <p:cNvSpPr>
              <a:spLocks/>
            </p:cNvSpPr>
            <p:nvPr/>
          </p:nvSpPr>
          <p:spPr bwMode="auto">
            <a:xfrm>
              <a:off x="8258547" y="4510302"/>
              <a:ext cx="34433" cy="35941"/>
            </a:xfrm>
            <a:custGeom>
              <a:avLst/>
              <a:gdLst/>
              <a:ahLst/>
              <a:cxnLst>
                <a:cxn ang="0">
                  <a:pos x="28" y="13"/>
                </a:cxn>
                <a:cxn ang="0">
                  <a:pos x="28" y="8"/>
                </a:cxn>
                <a:cxn ang="0">
                  <a:pos x="20" y="0"/>
                </a:cxn>
                <a:cxn ang="0">
                  <a:pos x="8" y="0"/>
                </a:cxn>
                <a:cxn ang="0">
                  <a:pos x="0" y="8"/>
                </a:cxn>
                <a:cxn ang="0">
                  <a:pos x="0" y="17"/>
                </a:cxn>
                <a:cxn ang="0">
                  <a:pos x="8" y="25"/>
                </a:cxn>
                <a:cxn ang="0">
                  <a:pos x="20" y="25"/>
                </a:cxn>
                <a:cxn ang="0">
                  <a:pos x="28" y="17"/>
                </a:cxn>
                <a:cxn ang="0">
                  <a:pos x="28" y="13"/>
                </a:cxn>
              </a:cxnLst>
              <a:rect l="0" t="0" r="r" b="b"/>
              <a:pathLst>
                <a:path w="28" h="25">
                  <a:moveTo>
                    <a:pt x="28" y="13"/>
                  </a:moveTo>
                  <a:lnTo>
                    <a:pt x="28" y="8"/>
                  </a:lnTo>
                  <a:lnTo>
                    <a:pt x="20" y="0"/>
                  </a:lnTo>
                  <a:lnTo>
                    <a:pt x="8" y="0"/>
                  </a:lnTo>
                  <a:lnTo>
                    <a:pt x="0" y="8"/>
                  </a:lnTo>
                  <a:lnTo>
                    <a:pt x="0" y="17"/>
                  </a:lnTo>
                  <a:lnTo>
                    <a:pt x="8" y="25"/>
                  </a:lnTo>
                  <a:lnTo>
                    <a:pt x="20" y="25"/>
                  </a:lnTo>
                  <a:lnTo>
                    <a:pt x="28" y="17"/>
                  </a:lnTo>
                  <a:lnTo>
                    <a:pt x="28" y="13"/>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5" name="Freeform 242"/>
            <p:cNvSpPr>
              <a:spLocks/>
            </p:cNvSpPr>
            <p:nvPr/>
          </p:nvSpPr>
          <p:spPr bwMode="auto">
            <a:xfrm>
              <a:off x="8306508" y="4540492"/>
              <a:ext cx="34433" cy="40253"/>
            </a:xfrm>
            <a:custGeom>
              <a:avLst/>
              <a:gdLst/>
              <a:ahLst/>
              <a:cxnLst>
                <a:cxn ang="0">
                  <a:pos x="28" y="14"/>
                </a:cxn>
                <a:cxn ang="0">
                  <a:pos x="28" y="9"/>
                </a:cxn>
                <a:cxn ang="0">
                  <a:pos x="19" y="0"/>
                </a:cxn>
                <a:cxn ang="0">
                  <a:pos x="9" y="0"/>
                </a:cxn>
                <a:cxn ang="0">
                  <a:pos x="0" y="9"/>
                </a:cxn>
                <a:cxn ang="0">
                  <a:pos x="0" y="18"/>
                </a:cxn>
                <a:cxn ang="0">
                  <a:pos x="9" y="28"/>
                </a:cxn>
                <a:cxn ang="0">
                  <a:pos x="19" y="28"/>
                </a:cxn>
                <a:cxn ang="0">
                  <a:pos x="28" y="18"/>
                </a:cxn>
                <a:cxn ang="0">
                  <a:pos x="28" y="14"/>
                </a:cxn>
              </a:cxnLst>
              <a:rect l="0" t="0" r="r" b="b"/>
              <a:pathLst>
                <a:path w="28" h="28">
                  <a:moveTo>
                    <a:pt x="28" y="14"/>
                  </a:moveTo>
                  <a:lnTo>
                    <a:pt x="28" y="9"/>
                  </a:lnTo>
                  <a:lnTo>
                    <a:pt x="19" y="0"/>
                  </a:lnTo>
                  <a:lnTo>
                    <a:pt x="9" y="0"/>
                  </a:lnTo>
                  <a:lnTo>
                    <a:pt x="0" y="9"/>
                  </a:lnTo>
                  <a:lnTo>
                    <a:pt x="0" y="18"/>
                  </a:lnTo>
                  <a:lnTo>
                    <a:pt x="9" y="28"/>
                  </a:lnTo>
                  <a:lnTo>
                    <a:pt x="19" y="28"/>
                  </a:lnTo>
                  <a:lnTo>
                    <a:pt x="28" y="18"/>
                  </a:lnTo>
                  <a:lnTo>
                    <a:pt x="28" y="14"/>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6" name="Freeform 243"/>
            <p:cNvSpPr>
              <a:spLocks/>
            </p:cNvSpPr>
            <p:nvPr/>
          </p:nvSpPr>
          <p:spPr bwMode="auto">
            <a:xfrm>
              <a:off x="8354469" y="4569245"/>
              <a:ext cx="33204" cy="35941"/>
            </a:xfrm>
            <a:custGeom>
              <a:avLst/>
              <a:gdLst/>
              <a:ahLst/>
              <a:cxnLst>
                <a:cxn ang="0">
                  <a:pos x="27" y="13"/>
                </a:cxn>
                <a:cxn ang="0">
                  <a:pos x="27" y="8"/>
                </a:cxn>
                <a:cxn ang="0">
                  <a:pos x="19" y="0"/>
                </a:cxn>
                <a:cxn ang="0">
                  <a:pos x="7" y="0"/>
                </a:cxn>
                <a:cxn ang="0">
                  <a:pos x="0" y="6"/>
                </a:cxn>
                <a:cxn ang="0">
                  <a:pos x="0" y="19"/>
                </a:cxn>
                <a:cxn ang="0">
                  <a:pos x="7" y="25"/>
                </a:cxn>
                <a:cxn ang="0">
                  <a:pos x="19" y="25"/>
                </a:cxn>
                <a:cxn ang="0">
                  <a:pos x="27" y="17"/>
                </a:cxn>
                <a:cxn ang="0">
                  <a:pos x="27" y="13"/>
                </a:cxn>
              </a:cxnLst>
              <a:rect l="0" t="0" r="r" b="b"/>
              <a:pathLst>
                <a:path w="27" h="25">
                  <a:moveTo>
                    <a:pt x="27" y="13"/>
                  </a:moveTo>
                  <a:lnTo>
                    <a:pt x="27" y="8"/>
                  </a:lnTo>
                  <a:lnTo>
                    <a:pt x="19" y="0"/>
                  </a:lnTo>
                  <a:lnTo>
                    <a:pt x="7" y="0"/>
                  </a:lnTo>
                  <a:lnTo>
                    <a:pt x="0" y="6"/>
                  </a:lnTo>
                  <a:lnTo>
                    <a:pt x="0" y="19"/>
                  </a:lnTo>
                  <a:lnTo>
                    <a:pt x="7" y="25"/>
                  </a:lnTo>
                  <a:lnTo>
                    <a:pt x="19" y="25"/>
                  </a:lnTo>
                  <a:lnTo>
                    <a:pt x="27" y="17"/>
                  </a:lnTo>
                  <a:lnTo>
                    <a:pt x="27" y="13"/>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7" name="Freeform 244"/>
            <p:cNvSpPr>
              <a:spLocks/>
            </p:cNvSpPr>
            <p:nvPr/>
          </p:nvSpPr>
          <p:spPr bwMode="auto">
            <a:xfrm>
              <a:off x="8403659" y="4587933"/>
              <a:ext cx="31974" cy="40253"/>
            </a:xfrm>
            <a:custGeom>
              <a:avLst/>
              <a:gdLst/>
              <a:ahLst/>
              <a:cxnLst>
                <a:cxn ang="0">
                  <a:pos x="26" y="14"/>
                </a:cxn>
                <a:cxn ang="0">
                  <a:pos x="26" y="9"/>
                </a:cxn>
                <a:cxn ang="0">
                  <a:pos x="17" y="0"/>
                </a:cxn>
                <a:cxn ang="0">
                  <a:pos x="7" y="0"/>
                </a:cxn>
                <a:cxn ang="0">
                  <a:pos x="0" y="7"/>
                </a:cxn>
                <a:cxn ang="0">
                  <a:pos x="0" y="20"/>
                </a:cxn>
                <a:cxn ang="0">
                  <a:pos x="7" y="28"/>
                </a:cxn>
                <a:cxn ang="0">
                  <a:pos x="17" y="28"/>
                </a:cxn>
                <a:cxn ang="0">
                  <a:pos x="26" y="18"/>
                </a:cxn>
                <a:cxn ang="0">
                  <a:pos x="26" y="14"/>
                </a:cxn>
              </a:cxnLst>
              <a:rect l="0" t="0" r="r" b="b"/>
              <a:pathLst>
                <a:path w="26" h="28">
                  <a:moveTo>
                    <a:pt x="26" y="14"/>
                  </a:moveTo>
                  <a:lnTo>
                    <a:pt x="26" y="9"/>
                  </a:lnTo>
                  <a:lnTo>
                    <a:pt x="17" y="0"/>
                  </a:lnTo>
                  <a:lnTo>
                    <a:pt x="7" y="0"/>
                  </a:lnTo>
                  <a:lnTo>
                    <a:pt x="0" y="7"/>
                  </a:lnTo>
                  <a:lnTo>
                    <a:pt x="0" y="20"/>
                  </a:lnTo>
                  <a:lnTo>
                    <a:pt x="7" y="28"/>
                  </a:lnTo>
                  <a:lnTo>
                    <a:pt x="17" y="28"/>
                  </a:lnTo>
                  <a:lnTo>
                    <a:pt x="26" y="18"/>
                  </a:lnTo>
                  <a:lnTo>
                    <a:pt x="26" y="14"/>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8" name="Freeform 245"/>
            <p:cNvSpPr>
              <a:spLocks/>
            </p:cNvSpPr>
            <p:nvPr/>
          </p:nvSpPr>
          <p:spPr bwMode="auto">
            <a:xfrm>
              <a:off x="8452850" y="4603748"/>
              <a:ext cx="30744" cy="40253"/>
            </a:xfrm>
            <a:custGeom>
              <a:avLst/>
              <a:gdLst/>
              <a:ahLst/>
              <a:cxnLst>
                <a:cxn ang="0">
                  <a:pos x="25" y="14"/>
                </a:cxn>
                <a:cxn ang="0">
                  <a:pos x="25" y="7"/>
                </a:cxn>
                <a:cxn ang="0">
                  <a:pos x="18" y="0"/>
                </a:cxn>
                <a:cxn ang="0">
                  <a:pos x="8" y="0"/>
                </a:cxn>
                <a:cxn ang="0">
                  <a:pos x="0" y="7"/>
                </a:cxn>
                <a:cxn ang="0">
                  <a:pos x="0" y="20"/>
                </a:cxn>
                <a:cxn ang="0">
                  <a:pos x="8" y="28"/>
                </a:cxn>
                <a:cxn ang="0">
                  <a:pos x="18" y="28"/>
                </a:cxn>
                <a:cxn ang="0">
                  <a:pos x="25" y="20"/>
                </a:cxn>
                <a:cxn ang="0">
                  <a:pos x="25" y="14"/>
                </a:cxn>
              </a:cxnLst>
              <a:rect l="0" t="0" r="r" b="b"/>
              <a:pathLst>
                <a:path w="25" h="28">
                  <a:moveTo>
                    <a:pt x="25" y="14"/>
                  </a:moveTo>
                  <a:lnTo>
                    <a:pt x="25" y="7"/>
                  </a:lnTo>
                  <a:lnTo>
                    <a:pt x="18" y="0"/>
                  </a:lnTo>
                  <a:lnTo>
                    <a:pt x="8" y="0"/>
                  </a:lnTo>
                  <a:lnTo>
                    <a:pt x="0" y="7"/>
                  </a:lnTo>
                  <a:lnTo>
                    <a:pt x="0" y="20"/>
                  </a:lnTo>
                  <a:lnTo>
                    <a:pt x="8" y="28"/>
                  </a:lnTo>
                  <a:lnTo>
                    <a:pt x="18" y="28"/>
                  </a:lnTo>
                  <a:lnTo>
                    <a:pt x="25" y="20"/>
                  </a:lnTo>
                  <a:lnTo>
                    <a:pt x="25" y="14"/>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9" name="Freeform 246"/>
            <p:cNvSpPr>
              <a:spLocks/>
            </p:cNvSpPr>
            <p:nvPr/>
          </p:nvSpPr>
          <p:spPr bwMode="auto">
            <a:xfrm>
              <a:off x="8502041" y="4608060"/>
              <a:ext cx="30744" cy="40253"/>
            </a:xfrm>
            <a:custGeom>
              <a:avLst/>
              <a:gdLst/>
              <a:ahLst/>
              <a:cxnLst>
                <a:cxn ang="0">
                  <a:pos x="25" y="14"/>
                </a:cxn>
                <a:cxn ang="0">
                  <a:pos x="25" y="8"/>
                </a:cxn>
                <a:cxn ang="0">
                  <a:pos x="17" y="0"/>
                </a:cxn>
                <a:cxn ang="0">
                  <a:pos x="7" y="0"/>
                </a:cxn>
                <a:cxn ang="0">
                  <a:pos x="0" y="8"/>
                </a:cxn>
                <a:cxn ang="0">
                  <a:pos x="0" y="20"/>
                </a:cxn>
                <a:cxn ang="0">
                  <a:pos x="7" y="28"/>
                </a:cxn>
                <a:cxn ang="0">
                  <a:pos x="17" y="28"/>
                </a:cxn>
                <a:cxn ang="0">
                  <a:pos x="25" y="20"/>
                </a:cxn>
                <a:cxn ang="0">
                  <a:pos x="25" y="14"/>
                </a:cxn>
              </a:cxnLst>
              <a:rect l="0" t="0" r="r" b="b"/>
              <a:pathLst>
                <a:path w="25" h="28">
                  <a:moveTo>
                    <a:pt x="25" y="14"/>
                  </a:moveTo>
                  <a:lnTo>
                    <a:pt x="25" y="8"/>
                  </a:lnTo>
                  <a:lnTo>
                    <a:pt x="17" y="0"/>
                  </a:lnTo>
                  <a:lnTo>
                    <a:pt x="7" y="0"/>
                  </a:lnTo>
                  <a:lnTo>
                    <a:pt x="0" y="8"/>
                  </a:lnTo>
                  <a:lnTo>
                    <a:pt x="0" y="20"/>
                  </a:lnTo>
                  <a:lnTo>
                    <a:pt x="7" y="28"/>
                  </a:lnTo>
                  <a:lnTo>
                    <a:pt x="17" y="28"/>
                  </a:lnTo>
                  <a:lnTo>
                    <a:pt x="25" y="20"/>
                  </a:lnTo>
                  <a:lnTo>
                    <a:pt x="25" y="14"/>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0" name="Freeform 247"/>
            <p:cNvSpPr>
              <a:spLocks/>
            </p:cNvSpPr>
            <p:nvPr/>
          </p:nvSpPr>
          <p:spPr bwMode="auto">
            <a:xfrm>
              <a:off x="8547542" y="4608060"/>
              <a:ext cx="30744" cy="35941"/>
            </a:xfrm>
            <a:custGeom>
              <a:avLst/>
              <a:gdLst/>
              <a:ahLst/>
              <a:cxnLst>
                <a:cxn ang="0">
                  <a:pos x="25" y="12"/>
                </a:cxn>
                <a:cxn ang="0">
                  <a:pos x="25" y="6"/>
                </a:cxn>
                <a:cxn ang="0">
                  <a:pos x="19" y="0"/>
                </a:cxn>
                <a:cxn ang="0">
                  <a:pos x="6" y="0"/>
                </a:cxn>
                <a:cxn ang="0">
                  <a:pos x="0" y="6"/>
                </a:cxn>
                <a:cxn ang="0">
                  <a:pos x="0" y="19"/>
                </a:cxn>
                <a:cxn ang="0">
                  <a:pos x="6" y="25"/>
                </a:cxn>
                <a:cxn ang="0">
                  <a:pos x="19" y="25"/>
                </a:cxn>
                <a:cxn ang="0">
                  <a:pos x="25" y="19"/>
                </a:cxn>
                <a:cxn ang="0">
                  <a:pos x="25" y="12"/>
                </a:cxn>
              </a:cxnLst>
              <a:rect l="0" t="0" r="r" b="b"/>
              <a:pathLst>
                <a:path w="25" h="25">
                  <a:moveTo>
                    <a:pt x="25" y="12"/>
                  </a:moveTo>
                  <a:lnTo>
                    <a:pt x="25" y="6"/>
                  </a:lnTo>
                  <a:lnTo>
                    <a:pt x="19" y="0"/>
                  </a:lnTo>
                  <a:lnTo>
                    <a:pt x="6" y="0"/>
                  </a:lnTo>
                  <a:lnTo>
                    <a:pt x="0" y="6"/>
                  </a:lnTo>
                  <a:lnTo>
                    <a:pt x="0" y="19"/>
                  </a:lnTo>
                  <a:lnTo>
                    <a:pt x="6" y="25"/>
                  </a:lnTo>
                  <a:lnTo>
                    <a:pt x="19" y="25"/>
                  </a:lnTo>
                  <a:lnTo>
                    <a:pt x="25" y="19"/>
                  </a:lnTo>
                  <a:lnTo>
                    <a:pt x="25" y="12"/>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1" name="Line 248"/>
            <p:cNvSpPr>
              <a:spLocks noChangeShapeType="1"/>
            </p:cNvSpPr>
            <p:nvPr/>
          </p:nvSpPr>
          <p:spPr bwMode="auto">
            <a:xfrm flipV="1">
              <a:off x="6288466" y="4955964"/>
              <a:ext cx="1230" cy="7189"/>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2" name="Line 249"/>
            <p:cNvSpPr>
              <a:spLocks noChangeShapeType="1"/>
            </p:cNvSpPr>
            <p:nvPr/>
          </p:nvSpPr>
          <p:spPr bwMode="auto">
            <a:xfrm flipV="1">
              <a:off x="6288466" y="4963153"/>
              <a:ext cx="1230" cy="5750"/>
            </a:xfrm>
            <a:prstGeom prst="line">
              <a:avLst/>
            </a:pr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3" name="Freeform 250"/>
            <p:cNvSpPr>
              <a:spLocks/>
            </p:cNvSpPr>
            <p:nvPr/>
          </p:nvSpPr>
          <p:spPr bwMode="auto">
            <a:xfrm>
              <a:off x="6308142" y="4951652"/>
              <a:ext cx="28285" cy="35941"/>
            </a:xfrm>
            <a:custGeom>
              <a:avLst/>
              <a:gdLst/>
              <a:ahLst/>
              <a:cxnLst>
                <a:cxn ang="0">
                  <a:pos x="23" y="12"/>
                </a:cxn>
                <a:cxn ang="0">
                  <a:pos x="23" y="4"/>
                </a:cxn>
                <a:cxn ang="0">
                  <a:pos x="18" y="0"/>
                </a:cxn>
                <a:cxn ang="0">
                  <a:pos x="6" y="0"/>
                </a:cxn>
                <a:cxn ang="0">
                  <a:pos x="0" y="6"/>
                </a:cxn>
                <a:cxn ang="0">
                  <a:pos x="0" y="19"/>
                </a:cxn>
                <a:cxn ang="0">
                  <a:pos x="6" y="25"/>
                </a:cxn>
                <a:cxn ang="0">
                  <a:pos x="18" y="25"/>
                </a:cxn>
                <a:cxn ang="0">
                  <a:pos x="23" y="20"/>
                </a:cxn>
                <a:cxn ang="0">
                  <a:pos x="23" y="12"/>
                </a:cxn>
              </a:cxnLst>
              <a:rect l="0" t="0" r="r" b="b"/>
              <a:pathLst>
                <a:path w="23" h="25">
                  <a:moveTo>
                    <a:pt x="23" y="12"/>
                  </a:moveTo>
                  <a:lnTo>
                    <a:pt x="23" y="4"/>
                  </a:lnTo>
                  <a:lnTo>
                    <a:pt x="18" y="0"/>
                  </a:lnTo>
                  <a:lnTo>
                    <a:pt x="6" y="0"/>
                  </a:lnTo>
                  <a:lnTo>
                    <a:pt x="0" y="6"/>
                  </a:lnTo>
                  <a:lnTo>
                    <a:pt x="0" y="19"/>
                  </a:lnTo>
                  <a:lnTo>
                    <a:pt x="6" y="25"/>
                  </a:lnTo>
                  <a:lnTo>
                    <a:pt x="18" y="25"/>
                  </a:lnTo>
                  <a:lnTo>
                    <a:pt x="23" y="20"/>
                  </a:lnTo>
                  <a:lnTo>
                    <a:pt x="23" y="12"/>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4" name="Freeform 251"/>
            <p:cNvSpPr>
              <a:spLocks/>
            </p:cNvSpPr>
            <p:nvPr/>
          </p:nvSpPr>
          <p:spPr bwMode="auto">
            <a:xfrm>
              <a:off x="6356103" y="4957402"/>
              <a:ext cx="28285" cy="37378"/>
            </a:xfrm>
            <a:custGeom>
              <a:avLst/>
              <a:gdLst/>
              <a:ahLst/>
              <a:cxnLst>
                <a:cxn ang="0">
                  <a:pos x="23" y="13"/>
                </a:cxn>
                <a:cxn ang="0">
                  <a:pos x="23" y="5"/>
                </a:cxn>
                <a:cxn ang="0">
                  <a:pos x="19" y="0"/>
                </a:cxn>
                <a:cxn ang="0">
                  <a:pos x="6" y="0"/>
                </a:cxn>
                <a:cxn ang="0">
                  <a:pos x="0" y="7"/>
                </a:cxn>
                <a:cxn ang="0">
                  <a:pos x="0" y="19"/>
                </a:cxn>
                <a:cxn ang="0">
                  <a:pos x="6" y="26"/>
                </a:cxn>
                <a:cxn ang="0">
                  <a:pos x="19" y="26"/>
                </a:cxn>
                <a:cxn ang="0">
                  <a:pos x="23" y="21"/>
                </a:cxn>
                <a:cxn ang="0">
                  <a:pos x="23" y="13"/>
                </a:cxn>
              </a:cxnLst>
              <a:rect l="0" t="0" r="r" b="b"/>
              <a:pathLst>
                <a:path w="23" h="26">
                  <a:moveTo>
                    <a:pt x="23" y="13"/>
                  </a:moveTo>
                  <a:lnTo>
                    <a:pt x="23" y="5"/>
                  </a:lnTo>
                  <a:lnTo>
                    <a:pt x="19" y="0"/>
                  </a:lnTo>
                  <a:lnTo>
                    <a:pt x="6" y="0"/>
                  </a:lnTo>
                  <a:lnTo>
                    <a:pt x="0" y="7"/>
                  </a:lnTo>
                  <a:lnTo>
                    <a:pt x="0" y="19"/>
                  </a:lnTo>
                  <a:lnTo>
                    <a:pt x="6" y="26"/>
                  </a:lnTo>
                  <a:lnTo>
                    <a:pt x="19" y="26"/>
                  </a:lnTo>
                  <a:lnTo>
                    <a:pt x="23" y="21"/>
                  </a:lnTo>
                  <a:lnTo>
                    <a:pt x="23" y="13"/>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5" name="Freeform 252"/>
            <p:cNvSpPr>
              <a:spLocks/>
            </p:cNvSpPr>
            <p:nvPr/>
          </p:nvSpPr>
          <p:spPr bwMode="auto">
            <a:xfrm>
              <a:off x="6401604" y="4960278"/>
              <a:ext cx="29514" cy="35941"/>
            </a:xfrm>
            <a:custGeom>
              <a:avLst/>
              <a:gdLst/>
              <a:ahLst/>
              <a:cxnLst>
                <a:cxn ang="0">
                  <a:pos x="24" y="13"/>
                </a:cxn>
                <a:cxn ang="0">
                  <a:pos x="24" y="5"/>
                </a:cxn>
                <a:cxn ang="0">
                  <a:pos x="19" y="0"/>
                </a:cxn>
                <a:cxn ang="0">
                  <a:pos x="7" y="0"/>
                </a:cxn>
                <a:cxn ang="0">
                  <a:pos x="0" y="6"/>
                </a:cxn>
                <a:cxn ang="0">
                  <a:pos x="0" y="19"/>
                </a:cxn>
                <a:cxn ang="0">
                  <a:pos x="7" y="25"/>
                </a:cxn>
                <a:cxn ang="0">
                  <a:pos x="19" y="25"/>
                </a:cxn>
                <a:cxn ang="0">
                  <a:pos x="24" y="20"/>
                </a:cxn>
                <a:cxn ang="0">
                  <a:pos x="24" y="13"/>
                </a:cxn>
              </a:cxnLst>
              <a:rect l="0" t="0" r="r" b="b"/>
              <a:pathLst>
                <a:path w="24" h="25">
                  <a:moveTo>
                    <a:pt x="24" y="13"/>
                  </a:moveTo>
                  <a:lnTo>
                    <a:pt x="24" y="5"/>
                  </a:lnTo>
                  <a:lnTo>
                    <a:pt x="19" y="0"/>
                  </a:lnTo>
                  <a:lnTo>
                    <a:pt x="7" y="0"/>
                  </a:lnTo>
                  <a:lnTo>
                    <a:pt x="0" y="6"/>
                  </a:lnTo>
                  <a:lnTo>
                    <a:pt x="0" y="19"/>
                  </a:lnTo>
                  <a:lnTo>
                    <a:pt x="7" y="25"/>
                  </a:lnTo>
                  <a:lnTo>
                    <a:pt x="19" y="25"/>
                  </a:lnTo>
                  <a:lnTo>
                    <a:pt x="24" y="20"/>
                  </a:lnTo>
                  <a:lnTo>
                    <a:pt x="24" y="13"/>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6" name="Freeform 253"/>
            <p:cNvSpPr>
              <a:spLocks/>
            </p:cNvSpPr>
            <p:nvPr/>
          </p:nvSpPr>
          <p:spPr bwMode="auto">
            <a:xfrm>
              <a:off x="6448335" y="4964590"/>
              <a:ext cx="30744" cy="35941"/>
            </a:xfrm>
            <a:custGeom>
              <a:avLst/>
              <a:gdLst/>
              <a:ahLst/>
              <a:cxnLst>
                <a:cxn ang="0">
                  <a:pos x="25" y="13"/>
                </a:cxn>
                <a:cxn ang="0">
                  <a:pos x="25" y="6"/>
                </a:cxn>
                <a:cxn ang="0">
                  <a:pos x="19" y="0"/>
                </a:cxn>
                <a:cxn ang="0">
                  <a:pos x="6" y="0"/>
                </a:cxn>
                <a:cxn ang="0">
                  <a:pos x="0" y="6"/>
                </a:cxn>
                <a:cxn ang="0">
                  <a:pos x="0" y="19"/>
                </a:cxn>
                <a:cxn ang="0">
                  <a:pos x="6" y="25"/>
                </a:cxn>
                <a:cxn ang="0">
                  <a:pos x="19" y="25"/>
                </a:cxn>
                <a:cxn ang="0">
                  <a:pos x="25" y="19"/>
                </a:cxn>
                <a:cxn ang="0">
                  <a:pos x="25" y="13"/>
                </a:cxn>
              </a:cxnLst>
              <a:rect l="0" t="0" r="r" b="b"/>
              <a:pathLst>
                <a:path w="25" h="25">
                  <a:moveTo>
                    <a:pt x="25" y="13"/>
                  </a:moveTo>
                  <a:lnTo>
                    <a:pt x="25" y="6"/>
                  </a:lnTo>
                  <a:lnTo>
                    <a:pt x="19" y="0"/>
                  </a:lnTo>
                  <a:lnTo>
                    <a:pt x="6" y="0"/>
                  </a:lnTo>
                  <a:lnTo>
                    <a:pt x="0" y="6"/>
                  </a:lnTo>
                  <a:lnTo>
                    <a:pt x="0" y="19"/>
                  </a:lnTo>
                  <a:lnTo>
                    <a:pt x="6" y="25"/>
                  </a:lnTo>
                  <a:lnTo>
                    <a:pt x="19" y="25"/>
                  </a:lnTo>
                  <a:lnTo>
                    <a:pt x="25" y="19"/>
                  </a:lnTo>
                  <a:lnTo>
                    <a:pt x="25" y="13"/>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7" name="Freeform 254"/>
            <p:cNvSpPr>
              <a:spLocks/>
            </p:cNvSpPr>
            <p:nvPr/>
          </p:nvSpPr>
          <p:spPr bwMode="auto">
            <a:xfrm>
              <a:off x="6496296" y="4967465"/>
              <a:ext cx="30744" cy="35941"/>
            </a:xfrm>
            <a:custGeom>
              <a:avLst/>
              <a:gdLst/>
              <a:ahLst/>
              <a:cxnLst>
                <a:cxn ang="0">
                  <a:pos x="25" y="12"/>
                </a:cxn>
                <a:cxn ang="0">
                  <a:pos x="25" y="6"/>
                </a:cxn>
                <a:cxn ang="0">
                  <a:pos x="19" y="0"/>
                </a:cxn>
                <a:cxn ang="0">
                  <a:pos x="7" y="0"/>
                </a:cxn>
                <a:cxn ang="0">
                  <a:pos x="0" y="6"/>
                </a:cxn>
                <a:cxn ang="0">
                  <a:pos x="0" y="19"/>
                </a:cxn>
                <a:cxn ang="0">
                  <a:pos x="7" y="25"/>
                </a:cxn>
                <a:cxn ang="0">
                  <a:pos x="19" y="25"/>
                </a:cxn>
                <a:cxn ang="0">
                  <a:pos x="25" y="19"/>
                </a:cxn>
                <a:cxn ang="0">
                  <a:pos x="25" y="12"/>
                </a:cxn>
              </a:cxnLst>
              <a:rect l="0" t="0" r="r" b="b"/>
              <a:pathLst>
                <a:path w="25" h="25">
                  <a:moveTo>
                    <a:pt x="25" y="12"/>
                  </a:moveTo>
                  <a:lnTo>
                    <a:pt x="25" y="6"/>
                  </a:lnTo>
                  <a:lnTo>
                    <a:pt x="19" y="0"/>
                  </a:lnTo>
                  <a:lnTo>
                    <a:pt x="7" y="0"/>
                  </a:lnTo>
                  <a:lnTo>
                    <a:pt x="0" y="6"/>
                  </a:lnTo>
                  <a:lnTo>
                    <a:pt x="0" y="19"/>
                  </a:lnTo>
                  <a:lnTo>
                    <a:pt x="7" y="25"/>
                  </a:lnTo>
                  <a:lnTo>
                    <a:pt x="19" y="25"/>
                  </a:lnTo>
                  <a:lnTo>
                    <a:pt x="25" y="19"/>
                  </a:lnTo>
                  <a:lnTo>
                    <a:pt x="25" y="12"/>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8" name="Freeform 255"/>
            <p:cNvSpPr>
              <a:spLocks/>
            </p:cNvSpPr>
            <p:nvPr/>
          </p:nvSpPr>
          <p:spPr bwMode="auto">
            <a:xfrm>
              <a:off x="6545487" y="4971779"/>
              <a:ext cx="30744" cy="35941"/>
            </a:xfrm>
            <a:custGeom>
              <a:avLst/>
              <a:gdLst/>
              <a:ahLst/>
              <a:cxnLst>
                <a:cxn ang="0">
                  <a:pos x="25" y="12"/>
                </a:cxn>
                <a:cxn ang="0">
                  <a:pos x="25" y="6"/>
                </a:cxn>
                <a:cxn ang="0">
                  <a:pos x="18" y="0"/>
                </a:cxn>
                <a:cxn ang="0">
                  <a:pos x="6" y="0"/>
                </a:cxn>
                <a:cxn ang="0">
                  <a:pos x="0" y="6"/>
                </a:cxn>
                <a:cxn ang="0">
                  <a:pos x="0" y="19"/>
                </a:cxn>
                <a:cxn ang="0">
                  <a:pos x="6" y="25"/>
                </a:cxn>
                <a:cxn ang="0">
                  <a:pos x="18" y="25"/>
                </a:cxn>
                <a:cxn ang="0">
                  <a:pos x="25" y="19"/>
                </a:cxn>
                <a:cxn ang="0">
                  <a:pos x="25" y="12"/>
                </a:cxn>
              </a:cxnLst>
              <a:rect l="0" t="0" r="r" b="b"/>
              <a:pathLst>
                <a:path w="25" h="25">
                  <a:moveTo>
                    <a:pt x="25" y="12"/>
                  </a:moveTo>
                  <a:lnTo>
                    <a:pt x="25" y="6"/>
                  </a:lnTo>
                  <a:lnTo>
                    <a:pt x="18" y="0"/>
                  </a:lnTo>
                  <a:lnTo>
                    <a:pt x="6" y="0"/>
                  </a:lnTo>
                  <a:lnTo>
                    <a:pt x="0" y="6"/>
                  </a:lnTo>
                  <a:lnTo>
                    <a:pt x="0" y="19"/>
                  </a:lnTo>
                  <a:lnTo>
                    <a:pt x="6" y="25"/>
                  </a:lnTo>
                  <a:lnTo>
                    <a:pt x="18" y="25"/>
                  </a:lnTo>
                  <a:lnTo>
                    <a:pt x="25" y="19"/>
                  </a:lnTo>
                  <a:lnTo>
                    <a:pt x="25" y="12"/>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9" name="Freeform 256"/>
            <p:cNvSpPr>
              <a:spLocks/>
            </p:cNvSpPr>
            <p:nvPr/>
          </p:nvSpPr>
          <p:spPr bwMode="auto">
            <a:xfrm>
              <a:off x="6590987" y="4976091"/>
              <a:ext cx="30744" cy="34503"/>
            </a:xfrm>
            <a:custGeom>
              <a:avLst/>
              <a:gdLst/>
              <a:ahLst/>
              <a:cxnLst>
                <a:cxn ang="0">
                  <a:pos x="25" y="11"/>
                </a:cxn>
                <a:cxn ang="0">
                  <a:pos x="25" y="5"/>
                </a:cxn>
                <a:cxn ang="0">
                  <a:pos x="21" y="0"/>
                </a:cxn>
                <a:cxn ang="0">
                  <a:pos x="5" y="0"/>
                </a:cxn>
                <a:cxn ang="0">
                  <a:pos x="0" y="5"/>
                </a:cxn>
                <a:cxn ang="0">
                  <a:pos x="0" y="17"/>
                </a:cxn>
                <a:cxn ang="0">
                  <a:pos x="7" y="24"/>
                </a:cxn>
                <a:cxn ang="0">
                  <a:pos x="19" y="24"/>
                </a:cxn>
                <a:cxn ang="0">
                  <a:pos x="25" y="17"/>
                </a:cxn>
                <a:cxn ang="0">
                  <a:pos x="25" y="11"/>
                </a:cxn>
              </a:cxnLst>
              <a:rect l="0" t="0" r="r" b="b"/>
              <a:pathLst>
                <a:path w="25" h="24">
                  <a:moveTo>
                    <a:pt x="25" y="11"/>
                  </a:moveTo>
                  <a:lnTo>
                    <a:pt x="25" y="5"/>
                  </a:lnTo>
                  <a:lnTo>
                    <a:pt x="21" y="0"/>
                  </a:lnTo>
                  <a:lnTo>
                    <a:pt x="5" y="0"/>
                  </a:lnTo>
                  <a:lnTo>
                    <a:pt x="0" y="5"/>
                  </a:lnTo>
                  <a:lnTo>
                    <a:pt x="0" y="17"/>
                  </a:lnTo>
                  <a:lnTo>
                    <a:pt x="7" y="24"/>
                  </a:lnTo>
                  <a:lnTo>
                    <a:pt x="19" y="24"/>
                  </a:lnTo>
                  <a:lnTo>
                    <a:pt x="25" y="17"/>
                  </a:lnTo>
                  <a:lnTo>
                    <a:pt x="25" y="11"/>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0" name="Freeform 257"/>
            <p:cNvSpPr>
              <a:spLocks/>
            </p:cNvSpPr>
            <p:nvPr/>
          </p:nvSpPr>
          <p:spPr bwMode="auto">
            <a:xfrm>
              <a:off x="6638949" y="4976091"/>
              <a:ext cx="31974" cy="35941"/>
            </a:xfrm>
            <a:custGeom>
              <a:avLst/>
              <a:gdLst/>
              <a:ahLst/>
              <a:cxnLst>
                <a:cxn ang="0">
                  <a:pos x="26" y="13"/>
                </a:cxn>
                <a:cxn ang="0">
                  <a:pos x="26" y="6"/>
                </a:cxn>
                <a:cxn ang="0">
                  <a:pos x="19" y="0"/>
                </a:cxn>
                <a:cxn ang="0">
                  <a:pos x="7" y="0"/>
                </a:cxn>
                <a:cxn ang="0">
                  <a:pos x="0" y="6"/>
                </a:cxn>
                <a:cxn ang="0">
                  <a:pos x="0" y="19"/>
                </a:cxn>
                <a:cxn ang="0">
                  <a:pos x="7" y="25"/>
                </a:cxn>
                <a:cxn ang="0">
                  <a:pos x="19" y="25"/>
                </a:cxn>
                <a:cxn ang="0">
                  <a:pos x="26" y="19"/>
                </a:cxn>
                <a:cxn ang="0">
                  <a:pos x="26" y="13"/>
                </a:cxn>
              </a:cxnLst>
              <a:rect l="0" t="0" r="r" b="b"/>
              <a:pathLst>
                <a:path w="26" h="25">
                  <a:moveTo>
                    <a:pt x="26" y="13"/>
                  </a:moveTo>
                  <a:lnTo>
                    <a:pt x="26" y="6"/>
                  </a:lnTo>
                  <a:lnTo>
                    <a:pt x="19" y="0"/>
                  </a:lnTo>
                  <a:lnTo>
                    <a:pt x="7" y="0"/>
                  </a:lnTo>
                  <a:lnTo>
                    <a:pt x="0" y="6"/>
                  </a:lnTo>
                  <a:lnTo>
                    <a:pt x="0" y="19"/>
                  </a:lnTo>
                  <a:lnTo>
                    <a:pt x="7" y="25"/>
                  </a:lnTo>
                  <a:lnTo>
                    <a:pt x="19" y="25"/>
                  </a:lnTo>
                  <a:lnTo>
                    <a:pt x="26" y="19"/>
                  </a:lnTo>
                  <a:lnTo>
                    <a:pt x="26" y="13"/>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1" name="Freeform 258"/>
            <p:cNvSpPr>
              <a:spLocks/>
            </p:cNvSpPr>
            <p:nvPr/>
          </p:nvSpPr>
          <p:spPr bwMode="auto">
            <a:xfrm>
              <a:off x="6688139" y="4976091"/>
              <a:ext cx="30744" cy="35941"/>
            </a:xfrm>
            <a:custGeom>
              <a:avLst/>
              <a:gdLst/>
              <a:ahLst/>
              <a:cxnLst>
                <a:cxn ang="0">
                  <a:pos x="25" y="13"/>
                </a:cxn>
                <a:cxn ang="0">
                  <a:pos x="25" y="6"/>
                </a:cxn>
                <a:cxn ang="0">
                  <a:pos x="19" y="0"/>
                </a:cxn>
                <a:cxn ang="0">
                  <a:pos x="6" y="0"/>
                </a:cxn>
                <a:cxn ang="0">
                  <a:pos x="0" y="6"/>
                </a:cxn>
                <a:cxn ang="0">
                  <a:pos x="0" y="19"/>
                </a:cxn>
                <a:cxn ang="0">
                  <a:pos x="6" y="25"/>
                </a:cxn>
                <a:cxn ang="0">
                  <a:pos x="19" y="25"/>
                </a:cxn>
                <a:cxn ang="0">
                  <a:pos x="25" y="19"/>
                </a:cxn>
                <a:cxn ang="0">
                  <a:pos x="25" y="13"/>
                </a:cxn>
              </a:cxnLst>
              <a:rect l="0" t="0" r="r" b="b"/>
              <a:pathLst>
                <a:path w="25" h="25">
                  <a:moveTo>
                    <a:pt x="25" y="13"/>
                  </a:moveTo>
                  <a:lnTo>
                    <a:pt x="25" y="6"/>
                  </a:lnTo>
                  <a:lnTo>
                    <a:pt x="19" y="0"/>
                  </a:lnTo>
                  <a:lnTo>
                    <a:pt x="6" y="0"/>
                  </a:lnTo>
                  <a:lnTo>
                    <a:pt x="0" y="6"/>
                  </a:lnTo>
                  <a:lnTo>
                    <a:pt x="0" y="19"/>
                  </a:lnTo>
                  <a:lnTo>
                    <a:pt x="6" y="25"/>
                  </a:lnTo>
                  <a:lnTo>
                    <a:pt x="19" y="25"/>
                  </a:lnTo>
                  <a:lnTo>
                    <a:pt x="25" y="19"/>
                  </a:lnTo>
                  <a:lnTo>
                    <a:pt x="25" y="13"/>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2" name="Freeform 259"/>
            <p:cNvSpPr>
              <a:spLocks/>
            </p:cNvSpPr>
            <p:nvPr/>
          </p:nvSpPr>
          <p:spPr bwMode="auto">
            <a:xfrm>
              <a:off x="6736100" y="4976091"/>
              <a:ext cx="30744" cy="35941"/>
            </a:xfrm>
            <a:custGeom>
              <a:avLst/>
              <a:gdLst/>
              <a:ahLst/>
              <a:cxnLst>
                <a:cxn ang="0">
                  <a:pos x="25" y="13"/>
                </a:cxn>
                <a:cxn ang="0">
                  <a:pos x="25" y="6"/>
                </a:cxn>
                <a:cxn ang="0">
                  <a:pos x="19" y="0"/>
                </a:cxn>
                <a:cxn ang="0">
                  <a:pos x="6" y="0"/>
                </a:cxn>
                <a:cxn ang="0">
                  <a:pos x="0" y="6"/>
                </a:cxn>
                <a:cxn ang="0">
                  <a:pos x="0" y="19"/>
                </a:cxn>
                <a:cxn ang="0">
                  <a:pos x="6" y="25"/>
                </a:cxn>
                <a:cxn ang="0">
                  <a:pos x="19" y="25"/>
                </a:cxn>
                <a:cxn ang="0">
                  <a:pos x="25" y="19"/>
                </a:cxn>
                <a:cxn ang="0">
                  <a:pos x="25" y="13"/>
                </a:cxn>
              </a:cxnLst>
              <a:rect l="0" t="0" r="r" b="b"/>
              <a:pathLst>
                <a:path w="25" h="25">
                  <a:moveTo>
                    <a:pt x="25" y="13"/>
                  </a:moveTo>
                  <a:lnTo>
                    <a:pt x="25" y="6"/>
                  </a:lnTo>
                  <a:lnTo>
                    <a:pt x="19" y="0"/>
                  </a:lnTo>
                  <a:lnTo>
                    <a:pt x="6" y="0"/>
                  </a:lnTo>
                  <a:lnTo>
                    <a:pt x="0" y="6"/>
                  </a:lnTo>
                  <a:lnTo>
                    <a:pt x="0" y="19"/>
                  </a:lnTo>
                  <a:lnTo>
                    <a:pt x="6" y="25"/>
                  </a:lnTo>
                  <a:lnTo>
                    <a:pt x="19" y="25"/>
                  </a:lnTo>
                  <a:lnTo>
                    <a:pt x="25" y="19"/>
                  </a:lnTo>
                  <a:lnTo>
                    <a:pt x="25" y="13"/>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3" name="Freeform 260"/>
            <p:cNvSpPr>
              <a:spLocks/>
            </p:cNvSpPr>
            <p:nvPr/>
          </p:nvSpPr>
          <p:spPr bwMode="auto">
            <a:xfrm>
              <a:off x="6784061" y="4976091"/>
              <a:ext cx="30744" cy="35941"/>
            </a:xfrm>
            <a:custGeom>
              <a:avLst/>
              <a:gdLst/>
              <a:ahLst/>
              <a:cxnLst>
                <a:cxn ang="0">
                  <a:pos x="25" y="13"/>
                </a:cxn>
                <a:cxn ang="0">
                  <a:pos x="25" y="6"/>
                </a:cxn>
                <a:cxn ang="0">
                  <a:pos x="19" y="0"/>
                </a:cxn>
                <a:cxn ang="0">
                  <a:pos x="6" y="0"/>
                </a:cxn>
                <a:cxn ang="0">
                  <a:pos x="0" y="6"/>
                </a:cxn>
                <a:cxn ang="0">
                  <a:pos x="0" y="19"/>
                </a:cxn>
                <a:cxn ang="0">
                  <a:pos x="6" y="25"/>
                </a:cxn>
                <a:cxn ang="0">
                  <a:pos x="19" y="25"/>
                </a:cxn>
                <a:cxn ang="0">
                  <a:pos x="25" y="19"/>
                </a:cxn>
                <a:cxn ang="0">
                  <a:pos x="25" y="13"/>
                </a:cxn>
              </a:cxnLst>
              <a:rect l="0" t="0" r="r" b="b"/>
              <a:pathLst>
                <a:path w="25" h="25">
                  <a:moveTo>
                    <a:pt x="25" y="13"/>
                  </a:moveTo>
                  <a:lnTo>
                    <a:pt x="25" y="6"/>
                  </a:lnTo>
                  <a:lnTo>
                    <a:pt x="19" y="0"/>
                  </a:lnTo>
                  <a:lnTo>
                    <a:pt x="6" y="0"/>
                  </a:lnTo>
                  <a:lnTo>
                    <a:pt x="0" y="6"/>
                  </a:lnTo>
                  <a:lnTo>
                    <a:pt x="0" y="19"/>
                  </a:lnTo>
                  <a:lnTo>
                    <a:pt x="6" y="25"/>
                  </a:lnTo>
                  <a:lnTo>
                    <a:pt x="19" y="25"/>
                  </a:lnTo>
                  <a:lnTo>
                    <a:pt x="25" y="19"/>
                  </a:lnTo>
                  <a:lnTo>
                    <a:pt x="25" y="13"/>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4" name="Freeform 261"/>
            <p:cNvSpPr>
              <a:spLocks/>
            </p:cNvSpPr>
            <p:nvPr/>
          </p:nvSpPr>
          <p:spPr bwMode="auto">
            <a:xfrm>
              <a:off x="6830792" y="4973216"/>
              <a:ext cx="30744" cy="37378"/>
            </a:xfrm>
            <a:custGeom>
              <a:avLst/>
              <a:gdLst/>
              <a:ahLst/>
              <a:cxnLst>
                <a:cxn ang="0">
                  <a:pos x="25" y="13"/>
                </a:cxn>
                <a:cxn ang="0">
                  <a:pos x="25" y="7"/>
                </a:cxn>
                <a:cxn ang="0">
                  <a:pos x="19" y="0"/>
                </a:cxn>
                <a:cxn ang="0">
                  <a:pos x="6" y="0"/>
                </a:cxn>
                <a:cxn ang="0">
                  <a:pos x="0" y="7"/>
                </a:cxn>
                <a:cxn ang="0">
                  <a:pos x="0" y="19"/>
                </a:cxn>
                <a:cxn ang="0">
                  <a:pos x="6" y="26"/>
                </a:cxn>
                <a:cxn ang="0">
                  <a:pos x="19" y="26"/>
                </a:cxn>
                <a:cxn ang="0">
                  <a:pos x="25" y="19"/>
                </a:cxn>
                <a:cxn ang="0">
                  <a:pos x="25" y="13"/>
                </a:cxn>
              </a:cxnLst>
              <a:rect l="0" t="0" r="r" b="b"/>
              <a:pathLst>
                <a:path w="25" h="26">
                  <a:moveTo>
                    <a:pt x="25" y="13"/>
                  </a:moveTo>
                  <a:lnTo>
                    <a:pt x="25" y="7"/>
                  </a:lnTo>
                  <a:lnTo>
                    <a:pt x="19" y="0"/>
                  </a:lnTo>
                  <a:lnTo>
                    <a:pt x="6" y="0"/>
                  </a:lnTo>
                  <a:lnTo>
                    <a:pt x="0" y="7"/>
                  </a:lnTo>
                  <a:lnTo>
                    <a:pt x="0" y="19"/>
                  </a:lnTo>
                  <a:lnTo>
                    <a:pt x="6" y="26"/>
                  </a:lnTo>
                  <a:lnTo>
                    <a:pt x="19" y="26"/>
                  </a:lnTo>
                  <a:lnTo>
                    <a:pt x="25" y="19"/>
                  </a:lnTo>
                  <a:lnTo>
                    <a:pt x="25" y="13"/>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5" name="Freeform 262"/>
            <p:cNvSpPr>
              <a:spLocks/>
            </p:cNvSpPr>
            <p:nvPr/>
          </p:nvSpPr>
          <p:spPr bwMode="auto">
            <a:xfrm>
              <a:off x="6881212" y="4968903"/>
              <a:ext cx="28285" cy="35941"/>
            </a:xfrm>
            <a:custGeom>
              <a:avLst/>
              <a:gdLst/>
              <a:ahLst/>
              <a:cxnLst>
                <a:cxn ang="0">
                  <a:pos x="23" y="13"/>
                </a:cxn>
                <a:cxn ang="0">
                  <a:pos x="23" y="7"/>
                </a:cxn>
                <a:cxn ang="0">
                  <a:pos x="17" y="0"/>
                </a:cxn>
                <a:cxn ang="0">
                  <a:pos x="4" y="0"/>
                </a:cxn>
                <a:cxn ang="0">
                  <a:pos x="0" y="5"/>
                </a:cxn>
                <a:cxn ang="0">
                  <a:pos x="0" y="21"/>
                </a:cxn>
                <a:cxn ang="0">
                  <a:pos x="4" y="25"/>
                </a:cxn>
                <a:cxn ang="0">
                  <a:pos x="17" y="25"/>
                </a:cxn>
                <a:cxn ang="0">
                  <a:pos x="23" y="19"/>
                </a:cxn>
                <a:cxn ang="0">
                  <a:pos x="23" y="13"/>
                </a:cxn>
              </a:cxnLst>
              <a:rect l="0" t="0" r="r" b="b"/>
              <a:pathLst>
                <a:path w="23" h="25">
                  <a:moveTo>
                    <a:pt x="23" y="13"/>
                  </a:moveTo>
                  <a:lnTo>
                    <a:pt x="23" y="7"/>
                  </a:lnTo>
                  <a:lnTo>
                    <a:pt x="17" y="0"/>
                  </a:lnTo>
                  <a:lnTo>
                    <a:pt x="4" y="0"/>
                  </a:lnTo>
                  <a:lnTo>
                    <a:pt x="0" y="5"/>
                  </a:lnTo>
                  <a:lnTo>
                    <a:pt x="0" y="21"/>
                  </a:lnTo>
                  <a:lnTo>
                    <a:pt x="4" y="25"/>
                  </a:lnTo>
                  <a:lnTo>
                    <a:pt x="17" y="25"/>
                  </a:lnTo>
                  <a:lnTo>
                    <a:pt x="23" y="19"/>
                  </a:lnTo>
                  <a:lnTo>
                    <a:pt x="23" y="13"/>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6" name="Freeform 263"/>
            <p:cNvSpPr>
              <a:spLocks/>
            </p:cNvSpPr>
            <p:nvPr/>
          </p:nvSpPr>
          <p:spPr bwMode="auto">
            <a:xfrm>
              <a:off x="6929173" y="4963153"/>
              <a:ext cx="28285" cy="35941"/>
            </a:xfrm>
            <a:custGeom>
              <a:avLst/>
              <a:gdLst/>
              <a:ahLst/>
              <a:cxnLst>
                <a:cxn ang="0">
                  <a:pos x="23" y="12"/>
                </a:cxn>
                <a:cxn ang="0">
                  <a:pos x="23" y="6"/>
                </a:cxn>
                <a:cxn ang="0">
                  <a:pos x="17" y="0"/>
                </a:cxn>
                <a:cxn ang="0">
                  <a:pos x="5" y="0"/>
                </a:cxn>
                <a:cxn ang="0">
                  <a:pos x="0" y="4"/>
                </a:cxn>
                <a:cxn ang="0">
                  <a:pos x="0" y="20"/>
                </a:cxn>
                <a:cxn ang="0">
                  <a:pos x="5" y="25"/>
                </a:cxn>
                <a:cxn ang="0">
                  <a:pos x="17" y="25"/>
                </a:cxn>
                <a:cxn ang="0">
                  <a:pos x="23" y="18"/>
                </a:cxn>
                <a:cxn ang="0">
                  <a:pos x="23" y="12"/>
                </a:cxn>
              </a:cxnLst>
              <a:rect l="0" t="0" r="r" b="b"/>
              <a:pathLst>
                <a:path w="23" h="25">
                  <a:moveTo>
                    <a:pt x="23" y="12"/>
                  </a:moveTo>
                  <a:lnTo>
                    <a:pt x="23" y="6"/>
                  </a:lnTo>
                  <a:lnTo>
                    <a:pt x="17" y="0"/>
                  </a:lnTo>
                  <a:lnTo>
                    <a:pt x="5" y="0"/>
                  </a:lnTo>
                  <a:lnTo>
                    <a:pt x="0" y="4"/>
                  </a:lnTo>
                  <a:lnTo>
                    <a:pt x="0" y="20"/>
                  </a:lnTo>
                  <a:lnTo>
                    <a:pt x="5" y="25"/>
                  </a:lnTo>
                  <a:lnTo>
                    <a:pt x="17" y="25"/>
                  </a:lnTo>
                  <a:lnTo>
                    <a:pt x="23" y="18"/>
                  </a:lnTo>
                  <a:lnTo>
                    <a:pt x="23" y="12"/>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7" name="Freeform 264"/>
            <p:cNvSpPr>
              <a:spLocks/>
            </p:cNvSpPr>
            <p:nvPr/>
          </p:nvSpPr>
          <p:spPr bwMode="auto">
            <a:xfrm>
              <a:off x="6977133" y="4955964"/>
              <a:ext cx="29514" cy="33066"/>
            </a:xfrm>
            <a:custGeom>
              <a:avLst/>
              <a:gdLst/>
              <a:ahLst/>
              <a:cxnLst>
                <a:cxn ang="0">
                  <a:pos x="24" y="12"/>
                </a:cxn>
                <a:cxn ang="0">
                  <a:pos x="24" y="6"/>
                </a:cxn>
                <a:cxn ang="0">
                  <a:pos x="17" y="0"/>
                </a:cxn>
                <a:cxn ang="0">
                  <a:pos x="5" y="0"/>
                </a:cxn>
                <a:cxn ang="0">
                  <a:pos x="0" y="5"/>
                </a:cxn>
                <a:cxn ang="0">
                  <a:pos x="0" y="20"/>
                </a:cxn>
                <a:cxn ang="0">
                  <a:pos x="3" y="23"/>
                </a:cxn>
                <a:cxn ang="0">
                  <a:pos x="19" y="23"/>
                </a:cxn>
                <a:cxn ang="0">
                  <a:pos x="24" y="19"/>
                </a:cxn>
                <a:cxn ang="0">
                  <a:pos x="24" y="12"/>
                </a:cxn>
              </a:cxnLst>
              <a:rect l="0" t="0" r="r" b="b"/>
              <a:pathLst>
                <a:path w="24" h="23">
                  <a:moveTo>
                    <a:pt x="24" y="12"/>
                  </a:moveTo>
                  <a:lnTo>
                    <a:pt x="24" y="6"/>
                  </a:lnTo>
                  <a:lnTo>
                    <a:pt x="17" y="0"/>
                  </a:lnTo>
                  <a:lnTo>
                    <a:pt x="5" y="0"/>
                  </a:lnTo>
                  <a:lnTo>
                    <a:pt x="0" y="5"/>
                  </a:lnTo>
                  <a:lnTo>
                    <a:pt x="0" y="20"/>
                  </a:lnTo>
                  <a:lnTo>
                    <a:pt x="3" y="23"/>
                  </a:lnTo>
                  <a:lnTo>
                    <a:pt x="19" y="23"/>
                  </a:lnTo>
                  <a:lnTo>
                    <a:pt x="24" y="19"/>
                  </a:lnTo>
                  <a:lnTo>
                    <a:pt x="24" y="12"/>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8" name="Freeform 265"/>
            <p:cNvSpPr>
              <a:spLocks/>
            </p:cNvSpPr>
            <p:nvPr/>
          </p:nvSpPr>
          <p:spPr bwMode="auto">
            <a:xfrm>
              <a:off x="7023864" y="4941588"/>
              <a:ext cx="28285" cy="37378"/>
            </a:xfrm>
            <a:custGeom>
              <a:avLst/>
              <a:gdLst/>
              <a:ahLst/>
              <a:cxnLst>
                <a:cxn ang="0">
                  <a:pos x="23" y="13"/>
                </a:cxn>
                <a:cxn ang="0">
                  <a:pos x="23" y="7"/>
                </a:cxn>
                <a:cxn ang="0">
                  <a:pos x="17" y="0"/>
                </a:cxn>
                <a:cxn ang="0">
                  <a:pos x="4" y="0"/>
                </a:cxn>
                <a:cxn ang="0">
                  <a:pos x="0" y="5"/>
                </a:cxn>
                <a:cxn ang="0">
                  <a:pos x="0" y="21"/>
                </a:cxn>
                <a:cxn ang="0">
                  <a:pos x="4" y="26"/>
                </a:cxn>
                <a:cxn ang="0">
                  <a:pos x="17" y="26"/>
                </a:cxn>
                <a:cxn ang="0">
                  <a:pos x="23" y="19"/>
                </a:cxn>
                <a:cxn ang="0">
                  <a:pos x="23" y="13"/>
                </a:cxn>
              </a:cxnLst>
              <a:rect l="0" t="0" r="r" b="b"/>
              <a:pathLst>
                <a:path w="23" h="26">
                  <a:moveTo>
                    <a:pt x="23" y="13"/>
                  </a:moveTo>
                  <a:lnTo>
                    <a:pt x="23" y="7"/>
                  </a:lnTo>
                  <a:lnTo>
                    <a:pt x="17" y="0"/>
                  </a:lnTo>
                  <a:lnTo>
                    <a:pt x="4" y="0"/>
                  </a:lnTo>
                  <a:lnTo>
                    <a:pt x="0" y="5"/>
                  </a:lnTo>
                  <a:lnTo>
                    <a:pt x="0" y="21"/>
                  </a:lnTo>
                  <a:lnTo>
                    <a:pt x="4" y="26"/>
                  </a:lnTo>
                  <a:lnTo>
                    <a:pt x="17" y="26"/>
                  </a:lnTo>
                  <a:lnTo>
                    <a:pt x="23" y="19"/>
                  </a:lnTo>
                  <a:lnTo>
                    <a:pt x="23" y="13"/>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9" name="Freeform 266"/>
            <p:cNvSpPr>
              <a:spLocks/>
            </p:cNvSpPr>
            <p:nvPr/>
          </p:nvSpPr>
          <p:spPr bwMode="auto">
            <a:xfrm>
              <a:off x="7071826" y="4928650"/>
              <a:ext cx="28285" cy="35941"/>
            </a:xfrm>
            <a:custGeom>
              <a:avLst/>
              <a:gdLst/>
              <a:ahLst/>
              <a:cxnLst>
                <a:cxn ang="0">
                  <a:pos x="23" y="13"/>
                </a:cxn>
                <a:cxn ang="0">
                  <a:pos x="23" y="6"/>
                </a:cxn>
                <a:cxn ang="0">
                  <a:pos x="17" y="0"/>
                </a:cxn>
                <a:cxn ang="0">
                  <a:pos x="5" y="0"/>
                </a:cxn>
                <a:cxn ang="0">
                  <a:pos x="0" y="5"/>
                </a:cxn>
                <a:cxn ang="0">
                  <a:pos x="0" y="20"/>
                </a:cxn>
                <a:cxn ang="0">
                  <a:pos x="5" y="25"/>
                </a:cxn>
                <a:cxn ang="0">
                  <a:pos x="17" y="25"/>
                </a:cxn>
                <a:cxn ang="0">
                  <a:pos x="23" y="19"/>
                </a:cxn>
                <a:cxn ang="0">
                  <a:pos x="23" y="13"/>
                </a:cxn>
              </a:cxnLst>
              <a:rect l="0" t="0" r="r" b="b"/>
              <a:pathLst>
                <a:path w="23" h="25">
                  <a:moveTo>
                    <a:pt x="23" y="13"/>
                  </a:moveTo>
                  <a:lnTo>
                    <a:pt x="23" y="6"/>
                  </a:lnTo>
                  <a:lnTo>
                    <a:pt x="17" y="0"/>
                  </a:lnTo>
                  <a:lnTo>
                    <a:pt x="5" y="0"/>
                  </a:lnTo>
                  <a:lnTo>
                    <a:pt x="0" y="5"/>
                  </a:lnTo>
                  <a:lnTo>
                    <a:pt x="0" y="20"/>
                  </a:lnTo>
                  <a:lnTo>
                    <a:pt x="5" y="25"/>
                  </a:lnTo>
                  <a:lnTo>
                    <a:pt x="17" y="25"/>
                  </a:lnTo>
                  <a:lnTo>
                    <a:pt x="23" y="19"/>
                  </a:lnTo>
                  <a:lnTo>
                    <a:pt x="23" y="13"/>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0" name="Freeform 267"/>
            <p:cNvSpPr>
              <a:spLocks/>
            </p:cNvSpPr>
            <p:nvPr/>
          </p:nvSpPr>
          <p:spPr bwMode="auto">
            <a:xfrm>
              <a:off x="7139462" y="4899898"/>
              <a:ext cx="30744" cy="35941"/>
            </a:xfrm>
            <a:custGeom>
              <a:avLst/>
              <a:gdLst/>
              <a:ahLst/>
              <a:cxnLst>
                <a:cxn ang="0">
                  <a:pos x="25" y="12"/>
                </a:cxn>
                <a:cxn ang="0">
                  <a:pos x="25" y="6"/>
                </a:cxn>
                <a:cxn ang="0">
                  <a:pos x="19" y="0"/>
                </a:cxn>
                <a:cxn ang="0">
                  <a:pos x="6" y="0"/>
                </a:cxn>
                <a:cxn ang="0">
                  <a:pos x="0" y="6"/>
                </a:cxn>
                <a:cxn ang="0">
                  <a:pos x="0" y="18"/>
                </a:cxn>
                <a:cxn ang="0">
                  <a:pos x="6" y="25"/>
                </a:cxn>
                <a:cxn ang="0">
                  <a:pos x="19" y="25"/>
                </a:cxn>
                <a:cxn ang="0">
                  <a:pos x="25" y="18"/>
                </a:cxn>
                <a:cxn ang="0">
                  <a:pos x="25" y="12"/>
                </a:cxn>
              </a:cxnLst>
              <a:rect l="0" t="0" r="r" b="b"/>
              <a:pathLst>
                <a:path w="25" h="25">
                  <a:moveTo>
                    <a:pt x="25" y="12"/>
                  </a:moveTo>
                  <a:lnTo>
                    <a:pt x="25" y="6"/>
                  </a:lnTo>
                  <a:lnTo>
                    <a:pt x="19" y="0"/>
                  </a:lnTo>
                  <a:lnTo>
                    <a:pt x="6" y="0"/>
                  </a:lnTo>
                  <a:lnTo>
                    <a:pt x="0" y="6"/>
                  </a:lnTo>
                  <a:lnTo>
                    <a:pt x="0" y="18"/>
                  </a:lnTo>
                  <a:lnTo>
                    <a:pt x="6" y="25"/>
                  </a:lnTo>
                  <a:lnTo>
                    <a:pt x="19" y="25"/>
                  </a:lnTo>
                  <a:lnTo>
                    <a:pt x="25" y="18"/>
                  </a:lnTo>
                  <a:lnTo>
                    <a:pt x="25" y="12"/>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1" name="Freeform 268"/>
            <p:cNvSpPr>
              <a:spLocks/>
            </p:cNvSpPr>
            <p:nvPr/>
          </p:nvSpPr>
          <p:spPr bwMode="auto">
            <a:xfrm>
              <a:off x="7208329" y="4861081"/>
              <a:ext cx="30744" cy="35941"/>
            </a:xfrm>
            <a:custGeom>
              <a:avLst/>
              <a:gdLst/>
              <a:ahLst/>
              <a:cxnLst>
                <a:cxn ang="0">
                  <a:pos x="25" y="12"/>
                </a:cxn>
                <a:cxn ang="0">
                  <a:pos x="25" y="6"/>
                </a:cxn>
                <a:cxn ang="0">
                  <a:pos x="19" y="0"/>
                </a:cxn>
                <a:cxn ang="0">
                  <a:pos x="7" y="0"/>
                </a:cxn>
                <a:cxn ang="0">
                  <a:pos x="0" y="6"/>
                </a:cxn>
                <a:cxn ang="0">
                  <a:pos x="0" y="19"/>
                </a:cxn>
                <a:cxn ang="0">
                  <a:pos x="7" y="25"/>
                </a:cxn>
                <a:cxn ang="0">
                  <a:pos x="19" y="25"/>
                </a:cxn>
                <a:cxn ang="0">
                  <a:pos x="25" y="19"/>
                </a:cxn>
                <a:cxn ang="0">
                  <a:pos x="25" y="12"/>
                </a:cxn>
              </a:cxnLst>
              <a:rect l="0" t="0" r="r" b="b"/>
              <a:pathLst>
                <a:path w="25" h="25">
                  <a:moveTo>
                    <a:pt x="25" y="12"/>
                  </a:moveTo>
                  <a:lnTo>
                    <a:pt x="25" y="6"/>
                  </a:lnTo>
                  <a:lnTo>
                    <a:pt x="19" y="0"/>
                  </a:lnTo>
                  <a:lnTo>
                    <a:pt x="7" y="0"/>
                  </a:lnTo>
                  <a:lnTo>
                    <a:pt x="0" y="6"/>
                  </a:lnTo>
                  <a:lnTo>
                    <a:pt x="0" y="19"/>
                  </a:lnTo>
                  <a:lnTo>
                    <a:pt x="7" y="25"/>
                  </a:lnTo>
                  <a:lnTo>
                    <a:pt x="19" y="25"/>
                  </a:lnTo>
                  <a:lnTo>
                    <a:pt x="25" y="19"/>
                  </a:lnTo>
                  <a:lnTo>
                    <a:pt x="25" y="12"/>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2" name="Freeform 269"/>
            <p:cNvSpPr>
              <a:spLocks/>
            </p:cNvSpPr>
            <p:nvPr/>
          </p:nvSpPr>
          <p:spPr bwMode="auto">
            <a:xfrm>
              <a:off x="7257519" y="4826578"/>
              <a:ext cx="30744" cy="35941"/>
            </a:xfrm>
            <a:custGeom>
              <a:avLst/>
              <a:gdLst/>
              <a:ahLst/>
              <a:cxnLst>
                <a:cxn ang="0">
                  <a:pos x="25" y="13"/>
                </a:cxn>
                <a:cxn ang="0">
                  <a:pos x="25" y="7"/>
                </a:cxn>
                <a:cxn ang="0">
                  <a:pos x="18" y="0"/>
                </a:cxn>
                <a:cxn ang="0">
                  <a:pos x="6" y="0"/>
                </a:cxn>
                <a:cxn ang="0">
                  <a:pos x="0" y="7"/>
                </a:cxn>
                <a:cxn ang="0">
                  <a:pos x="0" y="19"/>
                </a:cxn>
                <a:cxn ang="0">
                  <a:pos x="6" y="25"/>
                </a:cxn>
                <a:cxn ang="0">
                  <a:pos x="18" y="25"/>
                </a:cxn>
                <a:cxn ang="0">
                  <a:pos x="25" y="19"/>
                </a:cxn>
                <a:cxn ang="0">
                  <a:pos x="25" y="13"/>
                </a:cxn>
              </a:cxnLst>
              <a:rect l="0" t="0" r="r" b="b"/>
              <a:pathLst>
                <a:path w="25" h="25">
                  <a:moveTo>
                    <a:pt x="25" y="13"/>
                  </a:moveTo>
                  <a:lnTo>
                    <a:pt x="25" y="7"/>
                  </a:lnTo>
                  <a:lnTo>
                    <a:pt x="18" y="0"/>
                  </a:lnTo>
                  <a:lnTo>
                    <a:pt x="6" y="0"/>
                  </a:lnTo>
                  <a:lnTo>
                    <a:pt x="0" y="7"/>
                  </a:lnTo>
                  <a:lnTo>
                    <a:pt x="0" y="19"/>
                  </a:lnTo>
                  <a:lnTo>
                    <a:pt x="6" y="25"/>
                  </a:lnTo>
                  <a:lnTo>
                    <a:pt x="18" y="25"/>
                  </a:lnTo>
                  <a:lnTo>
                    <a:pt x="25" y="19"/>
                  </a:lnTo>
                  <a:lnTo>
                    <a:pt x="25" y="13"/>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3" name="Freeform 270"/>
            <p:cNvSpPr>
              <a:spLocks/>
            </p:cNvSpPr>
            <p:nvPr/>
          </p:nvSpPr>
          <p:spPr bwMode="auto">
            <a:xfrm>
              <a:off x="7305481" y="4786325"/>
              <a:ext cx="30744" cy="35941"/>
            </a:xfrm>
            <a:custGeom>
              <a:avLst/>
              <a:gdLst/>
              <a:ahLst/>
              <a:cxnLst>
                <a:cxn ang="0">
                  <a:pos x="25" y="13"/>
                </a:cxn>
                <a:cxn ang="0">
                  <a:pos x="25" y="6"/>
                </a:cxn>
                <a:cxn ang="0">
                  <a:pos x="19" y="0"/>
                </a:cxn>
                <a:cxn ang="0">
                  <a:pos x="6" y="0"/>
                </a:cxn>
                <a:cxn ang="0">
                  <a:pos x="0" y="6"/>
                </a:cxn>
                <a:cxn ang="0">
                  <a:pos x="0" y="19"/>
                </a:cxn>
                <a:cxn ang="0">
                  <a:pos x="6" y="25"/>
                </a:cxn>
                <a:cxn ang="0">
                  <a:pos x="19" y="25"/>
                </a:cxn>
                <a:cxn ang="0">
                  <a:pos x="25" y="19"/>
                </a:cxn>
                <a:cxn ang="0">
                  <a:pos x="25" y="13"/>
                </a:cxn>
              </a:cxnLst>
              <a:rect l="0" t="0" r="r" b="b"/>
              <a:pathLst>
                <a:path w="25" h="25">
                  <a:moveTo>
                    <a:pt x="25" y="13"/>
                  </a:moveTo>
                  <a:lnTo>
                    <a:pt x="25" y="6"/>
                  </a:lnTo>
                  <a:lnTo>
                    <a:pt x="19" y="0"/>
                  </a:lnTo>
                  <a:lnTo>
                    <a:pt x="6" y="0"/>
                  </a:lnTo>
                  <a:lnTo>
                    <a:pt x="0" y="6"/>
                  </a:lnTo>
                  <a:lnTo>
                    <a:pt x="0" y="19"/>
                  </a:lnTo>
                  <a:lnTo>
                    <a:pt x="6" y="25"/>
                  </a:lnTo>
                  <a:lnTo>
                    <a:pt x="19" y="25"/>
                  </a:lnTo>
                  <a:lnTo>
                    <a:pt x="25" y="19"/>
                  </a:lnTo>
                  <a:lnTo>
                    <a:pt x="25" y="13"/>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4" name="Freeform 271"/>
            <p:cNvSpPr>
              <a:spLocks/>
            </p:cNvSpPr>
            <p:nvPr/>
          </p:nvSpPr>
          <p:spPr bwMode="auto">
            <a:xfrm>
              <a:off x="7350982" y="4746072"/>
              <a:ext cx="31974" cy="33066"/>
            </a:xfrm>
            <a:custGeom>
              <a:avLst/>
              <a:gdLst/>
              <a:ahLst/>
              <a:cxnLst>
                <a:cxn ang="0">
                  <a:pos x="26" y="11"/>
                </a:cxn>
                <a:cxn ang="0">
                  <a:pos x="26" y="4"/>
                </a:cxn>
                <a:cxn ang="0">
                  <a:pos x="21" y="0"/>
                </a:cxn>
                <a:cxn ang="0">
                  <a:pos x="5" y="0"/>
                </a:cxn>
                <a:cxn ang="0">
                  <a:pos x="0" y="4"/>
                </a:cxn>
                <a:cxn ang="0">
                  <a:pos x="0" y="17"/>
                </a:cxn>
                <a:cxn ang="0">
                  <a:pos x="7" y="23"/>
                </a:cxn>
                <a:cxn ang="0">
                  <a:pos x="19" y="23"/>
                </a:cxn>
                <a:cxn ang="0">
                  <a:pos x="26" y="17"/>
                </a:cxn>
                <a:cxn ang="0">
                  <a:pos x="26" y="11"/>
                </a:cxn>
              </a:cxnLst>
              <a:rect l="0" t="0" r="r" b="b"/>
              <a:pathLst>
                <a:path w="26" h="23">
                  <a:moveTo>
                    <a:pt x="26" y="11"/>
                  </a:moveTo>
                  <a:lnTo>
                    <a:pt x="26" y="4"/>
                  </a:lnTo>
                  <a:lnTo>
                    <a:pt x="21" y="0"/>
                  </a:lnTo>
                  <a:lnTo>
                    <a:pt x="5" y="0"/>
                  </a:lnTo>
                  <a:lnTo>
                    <a:pt x="0" y="4"/>
                  </a:lnTo>
                  <a:lnTo>
                    <a:pt x="0" y="17"/>
                  </a:lnTo>
                  <a:lnTo>
                    <a:pt x="7" y="23"/>
                  </a:lnTo>
                  <a:lnTo>
                    <a:pt x="19" y="23"/>
                  </a:lnTo>
                  <a:lnTo>
                    <a:pt x="26" y="17"/>
                  </a:lnTo>
                  <a:lnTo>
                    <a:pt x="26" y="11"/>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5" name="Freeform 272"/>
            <p:cNvSpPr>
              <a:spLocks/>
            </p:cNvSpPr>
            <p:nvPr/>
          </p:nvSpPr>
          <p:spPr bwMode="auto">
            <a:xfrm>
              <a:off x="7400172" y="4692880"/>
              <a:ext cx="30744" cy="37378"/>
            </a:xfrm>
            <a:custGeom>
              <a:avLst/>
              <a:gdLst/>
              <a:ahLst/>
              <a:cxnLst>
                <a:cxn ang="0">
                  <a:pos x="25" y="13"/>
                </a:cxn>
                <a:cxn ang="0">
                  <a:pos x="25" y="7"/>
                </a:cxn>
                <a:cxn ang="0">
                  <a:pos x="18" y="0"/>
                </a:cxn>
                <a:cxn ang="0">
                  <a:pos x="6" y="0"/>
                </a:cxn>
                <a:cxn ang="0">
                  <a:pos x="0" y="7"/>
                </a:cxn>
                <a:cxn ang="0">
                  <a:pos x="0" y="19"/>
                </a:cxn>
                <a:cxn ang="0">
                  <a:pos x="6" y="26"/>
                </a:cxn>
                <a:cxn ang="0">
                  <a:pos x="18" y="26"/>
                </a:cxn>
                <a:cxn ang="0">
                  <a:pos x="25" y="19"/>
                </a:cxn>
                <a:cxn ang="0">
                  <a:pos x="25" y="13"/>
                </a:cxn>
              </a:cxnLst>
              <a:rect l="0" t="0" r="r" b="b"/>
              <a:pathLst>
                <a:path w="25" h="26">
                  <a:moveTo>
                    <a:pt x="25" y="13"/>
                  </a:moveTo>
                  <a:lnTo>
                    <a:pt x="25" y="7"/>
                  </a:lnTo>
                  <a:lnTo>
                    <a:pt x="18" y="0"/>
                  </a:lnTo>
                  <a:lnTo>
                    <a:pt x="6" y="0"/>
                  </a:lnTo>
                  <a:lnTo>
                    <a:pt x="0" y="7"/>
                  </a:lnTo>
                  <a:lnTo>
                    <a:pt x="0" y="19"/>
                  </a:lnTo>
                  <a:lnTo>
                    <a:pt x="6" y="26"/>
                  </a:lnTo>
                  <a:lnTo>
                    <a:pt x="18" y="26"/>
                  </a:lnTo>
                  <a:lnTo>
                    <a:pt x="25" y="19"/>
                  </a:lnTo>
                  <a:lnTo>
                    <a:pt x="25" y="13"/>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6" name="Freeform 273"/>
            <p:cNvSpPr>
              <a:spLocks/>
            </p:cNvSpPr>
            <p:nvPr/>
          </p:nvSpPr>
          <p:spPr bwMode="auto">
            <a:xfrm>
              <a:off x="7448133" y="4644001"/>
              <a:ext cx="30744" cy="35941"/>
            </a:xfrm>
            <a:custGeom>
              <a:avLst/>
              <a:gdLst/>
              <a:ahLst/>
              <a:cxnLst>
                <a:cxn ang="0">
                  <a:pos x="25" y="12"/>
                </a:cxn>
                <a:cxn ang="0">
                  <a:pos x="25" y="6"/>
                </a:cxn>
                <a:cxn ang="0">
                  <a:pos x="19" y="0"/>
                </a:cxn>
                <a:cxn ang="0">
                  <a:pos x="6" y="0"/>
                </a:cxn>
                <a:cxn ang="0">
                  <a:pos x="0" y="6"/>
                </a:cxn>
                <a:cxn ang="0">
                  <a:pos x="0" y="19"/>
                </a:cxn>
                <a:cxn ang="0">
                  <a:pos x="6" y="25"/>
                </a:cxn>
                <a:cxn ang="0">
                  <a:pos x="19" y="25"/>
                </a:cxn>
                <a:cxn ang="0">
                  <a:pos x="25" y="19"/>
                </a:cxn>
                <a:cxn ang="0">
                  <a:pos x="25" y="12"/>
                </a:cxn>
              </a:cxnLst>
              <a:rect l="0" t="0" r="r" b="b"/>
              <a:pathLst>
                <a:path w="25" h="25">
                  <a:moveTo>
                    <a:pt x="25" y="12"/>
                  </a:moveTo>
                  <a:lnTo>
                    <a:pt x="25" y="6"/>
                  </a:lnTo>
                  <a:lnTo>
                    <a:pt x="19" y="0"/>
                  </a:lnTo>
                  <a:lnTo>
                    <a:pt x="6" y="0"/>
                  </a:lnTo>
                  <a:lnTo>
                    <a:pt x="0" y="6"/>
                  </a:lnTo>
                  <a:lnTo>
                    <a:pt x="0" y="19"/>
                  </a:lnTo>
                  <a:lnTo>
                    <a:pt x="6" y="25"/>
                  </a:lnTo>
                  <a:lnTo>
                    <a:pt x="19" y="25"/>
                  </a:lnTo>
                  <a:lnTo>
                    <a:pt x="25" y="19"/>
                  </a:lnTo>
                  <a:lnTo>
                    <a:pt x="25" y="12"/>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7" name="Freeform 274"/>
            <p:cNvSpPr>
              <a:spLocks/>
            </p:cNvSpPr>
            <p:nvPr/>
          </p:nvSpPr>
          <p:spPr bwMode="auto">
            <a:xfrm>
              <a:off x="7496094" y="4593684"/>
              <a:ext cx="30744" cy="34503"/>
            </a:xfrm>
            <a:custGeom>
              <a:avLst/>
              <a:gdLst/>
              <a:ahLst/>
              <a:cxnLst>
                <a:cxn ang="0">
                  <a:pos x="25" y="13"/>
                </a:cxn>
                <a:cxn ang="0">
                  <a:pos x="25" y="7"/>
                </a:cxn>
                <a:cxn ang="0">
                  <a:pos x="19" y="0"/>
                </a:cxn>
                <a:cxn ang="0">
                  <a:pos x="6" y="0"/>
                </a:cxn>
                <a:cxn ang="0">
                  <a:pos x="0" y="7"/>
                </a:cxn>
                <a:cxn ang="0">
                  <a:pos x="0" y="19"/>
                </a:cxn>
                <a:cxn ang="0">
                  <a:pos x="5" y="24"/>
                </a:cxn>
                <a:cxn ang="0">
                  <a:pos x="21" y="24"/>
                </a:cxn>
                <a:cxn ang="0">
                  <a:pos x="25" y="19"/>
                </a:cxn>
                <a:cxn ang="0">
                  <a:pos x="25" y="13"/>
                </a:cxn>
              </a:cxnLst>
              <a:rect l="0" t="0" r="r" b="b"/>
              <a:pathLst>
                <a:path w="25" h="24">
                  <a:moveTo>
                    <a:pt x="25" y="13"/>
                  </a:moveTo>
                  <a:lnTo>
                    <a:pt x="25" y="7"/>
                  </a:lnTo>
                  <a:lnTo>
                    <a:pt x="19" y="0"/>
                  </a:lnTo>
                  <a:lnTo>
                    <a:pt x="6" y="0"/>
                  </a:lnTo>
                  <a:lnTo>
                    <a:pt x="0" y="7"/>
                  </a:lnTo>
                  <a:lnTo>
                    <a:pt x="0" y="19"/>
                  </a:lnTo>
                  <a:lnTo>
                    <a:pt x="5" y="24"/>
                  </a:lnTo>
                  <a:lnTo>
                    <a:pt x="21" y="24"/>
                  </a:lnTo>
                  <a:lnTo>
                    <a:pt x="25" y="19"/>
                  </a:lnTo>
                  <a:lnTo>
                    <a:pt x="25" y="13"/>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8" name="Freeform 275"/>
            <p:cNvSpPr>
              <a:spLocks/>
            </p:cNvSpPr>
            <p:nvPr/>
          </p:nvSpPr>
          <p:spPr bwMode="auto">
            <a:xfrm>
              <a:off x="7542825" y="4544805"/>
              <a:ext cx="30744" cy="33066"/>
            </a:xfrm>
            <a:custGeom>
              <a:avLst/>
              <a:gdLst/>
              <a:ahLst/>
              <a:cxnLst>
                <a:cxn ang="0">
                  <a:pos x="25" y="12"/>
                </a:cxn>
                <a:cxn ang="0">
                  <a:pos x="25" y="6"/>
                </a:cxn>
                <a:cxn ang="0">
                  <a:pos x="19" y="0"/>
                </a:cxn>
                <a:cxn ang="0">
                  <a:pos x="6" y="0"/>
                </a:cxn>
                <a:cxn ang="0">
                  <a:pos x="0" y="6"/>
                </a:cxn>
                <a:cxn ang="0">
                  <a:pos x="0" y="19"/>
                </a:cxn>
                <a:cxn ang="0">
                  <a:pos x="4" y="23"/>
                </a:cxn>
                <a:cxn ang="0">
                  <a:pos x="20" y="23"/>
                </a:cxn>
                <a:cxn ang="0">
                  <a:pos x="25" y="19"/>
                </a:cxn>
                <a:cxn ang="0">
                  <a:pos x="25" y="12"/>
                </a:cxn>
              </a:cxnLst>
              <a:rect l="0" t="0" r="r" b="b"/>
              <a:pathLst>
                <a:path w="25" h="23">
                  <a:moveTo>
                    <a:pt x="25" y="12"/>
                  </a:moveTo>
                  <a:lnTo>
                    <a:pt x="25" y="6"/>
                  </a:lnTo>
                  <a:lnTo>
                    <a:pt x="19" y="0"/>
                  </a:lnTo>
                  <a:lnTo>
                    <a:pt x="6" y="0"/>
                  </a:lnTo>
                  <a:lnTo>
                    <a:pt x="0" y="6"/>
                  </a:lnTo>
                  <a:lnTo>
                    <a:pt x="0" y="19"/>
                  </a:lnTo>
                  <a:lnTo>
                    <a:pt x="4" y="23"/>
                  </a:lnTo>
                  <a:lnTo>
                    <a:pt x="20" y="23"/>
                  </a:lnTo>
                  <a:lnTo>
                    <a:pt x="25" y="19"/>
                  </a:lnTo>
                  <a:lnTo>
                    <a:pt x="25" y="12"/>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9" name="Freeform 276"/>
            <p:cNvSpPr>
              <a:spLocks/>
            </p:cNvSpPr>
            <p:nvPr/>
          </p:nvSpPr>
          <p:spPr bwMode="auto">
            <a:xfrm>
              <a:off x="7593245" y="4498801"/>
              <a:ext cx="28285" cy="35941"/>
            </a:xfrm>
            <a:custGeom>
              <a:avLst/>
              <a:gdLst/>
              <a:ahLst/>
              <a:cxnLst>
                <a:cxn ang="0">
                  <a:pos x="23" y="13"/>
                </a:cxn>
                <a:cxn ang="0">
                  <a:pos x="23" y="7"/>
                </a:cxn>
                <a:cxn ang="0">
                  <a:pos x="17" y="0"/>
                </a:cxn>
                <a:cxn ang="0">
                  <a:pos x="4" y="0"/>
                </a:cxn>
                <a:cxn ang="0">
                  <a:pos x="0" y="5"/>
                </a:cxn>
                <a:cxn ang="0">
                  <a:pos x="0" y="21"/>
                </a:cxn>
                <a:cxn ang="0">
                  <a:pos x="4" y="25"/>
                </a:cxn>
                <a:cxn ang="0">
                  <a:pos x="17" y="25"/>
                </a:cxn>
                <a:cxn ang="0">
                  <a:pos x="23" y="19"/>
                </a:cxn>
                <a:cxn ang="0">
                  <a:pos x="23" y="13"/>
                </a:cxn>
              </a:cxnLst>
              <a:rect l="0" t="0" r="r" b="b"/>
              <a:pathLst>
                <a:path w="23" h="25">
                  <a:moveTo>
                    <a:pt x="23" y="13"/>
                  </a:moveTo>
                  <a:lnTo>
                    <a:pt x="23" y="7"/>
                  </a:lnTo>
                  <a:lnTo>
                    <a:pt x="17" y="0"/>
                  </a:lnTo>
                  <a:lnTo>
                    <a:pt x="4" y="0"/>
                  </a:lnTo>
                  <a:lnTo>
                    <a:pt x="0" y="5"/>
                  </a:lnTo>
                  <a:lnTo>
                    <a:pt x="0" y="21"/>
                  </a:lnTo>
                  <a:lnTo>
                    <a:pt x="4" y="25"/>
                  </a:lnTo>
                  <a:lnTo>
                    <a:pt x="17" y="25"/>
                  </a:lnTo>
                  <a:lnTo>
                    <a:pt x="23" y="19"/>
                  </a:lnTo>
                  <a:lnTo>
                    <a:pt x="23" y="13"/>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0" name="Freeform 277"/>
            <p:cNvSpPr>
              <a:spLocks/>
            </p:cNvSpPr>
            <p:nvPr/>
          </p:nvSpPr>
          <p:spPr bwMode="auto">
            <a:xfrm>
              <a:off x="7641206" y="4458547"/>
              <a:ext cx="28285" cy="35941"/>
            </a:xfrm>
            <a:custGeom>
              <a:avLst/>
              <a:gdLst/>
              <a:ahLst/>
              <a:cxnLst>
                <a:cxn ang="0">
                  <a:pos x="23" y="13"/>
                </a:cxn>
                <a:cxn ang="0">
                  <a:pos x="23" y="6"/>
                </a:cxn>
                <a:cxn ang="0">
                  <a:pos x="17" y="0"/>
                </a:cxn>
                <a:cxn ang="0">
                  <a:pos x="4" y="0"/>
                </a:cxn>
                <a:cxn ang="0">
                  <a:pos x="0" y="5"/>
                </a:cxn>
                <a:cxn ang="0">
                  <a:pos x="0" y="20"/>
                </a:cxn>
                <a:cxn ang="0">
                  <a:pos x="4" y="25"/>
                </a:cxn>
                <a:cxn ang="0">
                  <a:pos x="17" y="25"/>
                </a:cxn>
                <a:cxn ang="0">
                  <a:pos x="23" y="19"/>
                </a:cxn>
                <a:cxn ang="0">
                  <a:pos x="23" y="13"/>
                </a:cxn>
              </a:cxnLst>
              <a:rect l="0" t="0" r="r" b="b"/>
              <a:pathLst>
                <a:path w="23" h="25">
                  <a:moveTo>
                    <a:pt x="23" y="13"/>
                  </a:moveTo>
                  <a:lnTo>
                    <a:pt x="23" y="6"/>
                  </a:lnTo>
                  <a:lnTo>
                    <a:pt x="17" y="0"/>
                  </a:lnTo>
                  <a:lnTo>
                    <a:pt x="4" y="0"/>
                  </a:lnTo>
                  <a:lnTo>
                    <a:pt x="0" y="5"/>
                  </a:lnTo>
                  <a:lnTo>
                    <a:pt x="0" y="20"/>
                  </a:lnTo>
                  <a:lnTo>
                    <a:pt x="4" y="25"/>
                  </a:lnTo>
                  <a:lnTo>
                    <a:pt x="17" y="25"/>
                  </a:lnTo>
                  <a:lnTo>
                    <a:pt x="23" y="19"/>
                  </a:lnTo>
                  <a:lnTo>
                    <a:pt x="23" y="13"/>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1" name="Freeform 278"/>
            <p:cNvSpPr>
              <a:spLocks/>
            </p:cNvSpPr>
            <p:nvPr/>
          </p:nvSpPr>
          <p:spPr bwMode="auto">
            <a:xfrm>
              <a:off x="7689167" y="4424044"/>
              <a:ext cx="29514" cy="37378"/>
            </a:xfrm>
            <a:custGeom>
              <a:avLst/>
              <a:gdLst/>
              <a:ahLst/>
              <a:cxnLst>
                <a:cxn ang="0">
                  <a:pos x="24" y="13"/>
                </a:cxn>
                <a:cxn ang="0">
                  <a:pos x="24" y="7"/>
                </a:cxn>
                <a:cxn ang="0">
                  <a:pos x="17" y="0"/>
                </a:cxn>
                <a:cxn ang="0">
                  <a:pos x="5" y="0"/>
                </a:cxn>
                <a:cxn ang="0">
                  <a:pos x="0" y="5"/>
                </a:cxn>
                <a:cxn ang="0">
                  <a:pos x="0" y="21"/>
                </a:cxn>
                <a:cxn ang="0">
                  <a:pos x="5" y="26"/>
                </a:cxn>
                <a:cxn ang="0">
                  <a:pos x="17" y="26"/>
                </a:cxn>
                <a:cxn ang="0">
                  <a:pos x="24" y="19"/>
                </a:cxn>
                <a:cxn ang="0">
                  <a:pos x="24" y="13"/>
                </a:cxn>
              </a:cxnLst>
              <a:rect l="0" t="0" r="r" b="b"/>
              <a:pathLst>
                <a:path w="24" h="26">
                  <a:moveTo>
                    <a:pt x="24" y="13"/>
                  </a:moveTo>
                  <a:lnTo>
                    <a:pt x="24" y="7"/>
                  </a:lnTo>
                  <a:lnTo>
                    <a:pt x="17" y="0"/>
                  </a:lnTo>
                  <a:lnTo>
                    <a:pt x="5" y="0"/>
                  </a:lnTo>
                  <a:lnTo>
                    <a:pt x="0" y="5"/>
                  </a:lnTo>
                  <a:lnTo>
                    <a:pt x="0" y="21"/>
                  </a:lnTo>
                  <a:lnTo>
                    <a:pt x="5" y="26"/>
                  </a:lnTo>
                  <a:lnTo>
                    <a:pt x="17" y="26"/>
                  </a:lnTo>
                  <a:lnTo>
                    <a:pt x="24" y="19"/>
                  </a:lnTo>
                  <a:lnTo>
                    <a:pt x="24" y="13"/>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2" name="Freeform 279"/>
            <p:cNvSpPr>
              <a:spLocks/>
            </p:cNvSpPr>
            <p:nvPr/>
          </p:nvSpPr>
          <p:spPr bwMode="auto">
            <a:xfrm>
              <a:off x="7735898" y="4395292"/>
              <a:ext cx="28285" cy="35941"/>
            </a:xfrm>
            <a:custGeom>
              <a:avLst/>
              <a:gdLst/>
              <a:ahLst/>
              <a:cxnLst>
                <a:cxn ang="0">
                  <a:pos x="23" y="13"/>
                </a:cxn>
                <a:cxn ang="0">
                  <a:pos x="23" y="6"/>
                </a:cxn>
                <a:cxn ang="0">
                  <a:pos x="17" y="0"/>
                </a:cxn>
                <a:cxn ang="0">
                  <a:pos x="4" y="0"/>
                </a:cxn>
                <a:cxn ang="0">
                  <a:pos x="0" y="5"/>
                </a:cxn>
                <a:cxn ang="0">
                  <a:pos x="0" y="20"/>
                </a:cxn>
                <a:cxn ang="0">
                  <a:pos x="4" y="25"/>
                </a:cxn>
                <a:cxn ang="0">
                  <a:pos x="17" y="25"/>
                </a:cxn>
                <a:cxn ang="0">
                  <a:pos x="23" y="19"/>
                </a:cxn>
                <a:cxn ang="0">
                  <a:pos x="23" y="13"/>
                </a:cxn>
              </a:cxnLst>
              <a:rect l="0" t="0" r="r" b="b"/>
              <a:pathLst>
                <a:path w="23" h="25">
                  <a:moveTo>
                    <a:pt x="23" y="13"/>
                  </a:moveTo>
                  <a:lnTo>
                    <a:pt x="23" y="6"/>
                  </a:lnTo>
                  <a:lnTo>
                    <a:pt x="17" y="0"/>
                  </a:lnTo>
                  <a:lnTo>
                    <a:pt x="4" y="0"/>
                  </a:lnTo>
                  <a:lnTo>
                    <a:pt x="0" y="5"/>
                  </a:lnTo>
                  <a:lnTo>
                    <a:pt x="0" y="20"/>
                  </a:lnTo>
                  <a:lnTo>
                    <a:pt x="4" y="25"/>
                  </a:lnTo>
                  <a:lnTo>
                    <a:pt x="17" y="25"/>
                  </a:lnTo>
                  <a:lnTo>
                    <a:pt x="23" y="19"/>
                  </a:lnTo>
                  <a:lnTo>
                    <a:pt x="23" y="13"/>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3" name="Freeform 280"/>
            <p:cNvSpPr>
              <a:spLocks/>
            </p:cNvSpPr>
            <p:nvPr/>
          </p:nvSpPr>
          <p:spPr bwMode="auto">
            <a:xfrm>
              <a:off x="7783858" y="4372290"/>
              <a:ext cx="28285" cy="35941"/>
            </a:xfrm>
            <a:custGeom>
              <a:avLst/>
              <a:gdLst/>
              <a:ahLst/>
              <a:cxnLst>
                <a:cxn ang="0">
                  <a:pos x="23" y="13"/>
                </a:cxn>
                <a:cxn ang="0">
                  <a:pos x="23" y="7"/>
                </a:cxn>
                <a:cxn ang="0">
                  <a:pos x="17" y="0"/>
                </a:cxn>
                <a:cxn ang="0">
                  <a:pos x="5" y="0"/>
                </a:cxn>
                <a:cxn ang="0">
                  <a:pos x="0" y="5"/>
                </a:cxn>
                <a:cxn ang="0">
                  <a:pos x="0" y="21"/>
                </a:cxn>
                <a:cxn ang="0">
                  <a:pos x="5" y="25"/>
                </a:cxn>
                <a:cxn ang="0">
                  <a:pos x="17" y="25"/>
                </a:cxn>
                <a:cxn ang="0">
                  <a:pos x="23" y="19"/>
                </a:cxn>
                <a:cxn ang="0">
                  <a:pos x="23" y="13"/>
                </a:cxn>
              </a:cxnLst>
              <a:rect l="0" t="0" r="r" b="b"/>
              <a:pathLst>
                <a:path w="23" h="25">
                  <a:moveTo>
                    <a:pt x="23" y="13"/>
                  </a:moveTo>
                  <a:lnTo>
                    <a:pt x="23" y="7"/>
                  </a:lnTo>
                  <a:lnTo>
                    <a:pt x="17" y="0"/>
                  </a:lnTo>
                  <a:lnTo>
                    <a:pt x="5" y="0"/>
                  </a:lnTo>
                  <a:lnTo>
                    <a:pt x="0" y="5"/>
                  </a:lnTo>
                  <a:lnTo>
                    <a:pt x="0" y="21"/>
                  </a:lnTo>
                  <a:lnTo>
                    <a:pt x="5" y="25"/>
                  </a:lnTo>
                  <a:lnTo>
                    <a:pt x="17" y="25"/>
                  </a:lnTo>
                  <a:lnTo>
                    <a:pt x="23" y="19"/>
                  </a:lnTo>
                  <a:lnTo>
                    <a:pt x="23" y="13"/>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4" name="Freeform 281"/>
            <p:cNvSpPr>
              <a:spLocks/>
            </p:cNvSpPr>
            <p:nvPr/>
          </p:nvSpPr>
          <p:spPr bwMode="auto">
            <a:xfrm>
              <a:off x="7830589" y="4359352"/>
              <a:ext cx="30744" cy="35941"/>
            </a:xfrm>
            <a:custGeom>
              <a:avLst/>
              <a:gdLst/>
              <a:ahLst/>
              <a:cxnLst>
                <a:cxn ang="0">
                  <a:pos x="25" y="12"/>
                </a:cxn>
                <a:cxn ang="0">
                  <a:pos x="25" y="6"/>
                </a:cxn>
                <a:cxn ang="0">
                  <a:pos x="18" y="0"/>
                </a:cxn>
                <a:cxn ang="0">
                  <a:pos x="6" y="0"/>
                </a:cxn>
                <a:cxn ang="0">
                  <a:pos x="0" y="6"/>
                </a:cxn>
                <a:cxn ang="0">
                  <a:pos x="0" y="19"/>
                </a:cxn>
                <a:cxn ang="0">
                  <a:pos x="6" y="25"/>
                </a:cxn>
                <a:cxn ang="0">
                  <a:pos x="18" y="25"/>
                </a:cxn>
                <a:cxn ang="0">
                  <a:pos x="25" y="19"/>
                </a:cxn>
                <a:cxn ang="0">
                  <a:pos x="25" y="12"/>
                </a:cxn>
              </a:cxnLst>
              <a:rect l="0" t="0" r="r" b="b"/>
              <a:pathLst>
                <a:path w="25" h="25">
                  <a:moveTo>
                    <a:pt x="25" y="12"/>
                  </a:moveTo>
                  <a:lnTo>
                    <a:pt x="25" y="6"/>
                  </a:lnTo>
                  <a:lnTo>
                    <a:pt x="18" y="0"/>
                  </a:lnTo>
                  <a:lnTo>
                    <a:pt x="6" y="0"/>
                  </a:lnTo>
                  <a:lnTo>
                    <a:pt x="0" y="6"/>
                  </a:lnTo>
                  <a:lnTo>
                    <a:pt x="0" y="19"/>
                  </a:lnTo>
                  <a:lnTo>
                    <a:pt x="6" y="25"/>
                  </a:lnTo>
                  <a:lnTo>
                    <a:pt x="18" y="25"/>
                  </a:lnTo>
                  <a:lnTo>
                    <a:pt x="25" y="19"/>
                  </a:lnTo>
                  <a:lnTo>
                    <a:pt x="25" y="12"/>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5" name="Freeform 282"/>
            <p:cNvSpPr>
              <a:spLocks/>
            </p:cNvSpPr>
            <p:nvPr/>
          </p:nvSpPr>
          <p:spPr bwMode="auto">
            <a:xfrm>
              <a:off x="7878551" y="4350726"/>
              <a:ext cx="30744" cy="35941"/>
            </a:xfrm>
            <a:custGeom>
              <a:avLst/>
              <a:gdLst/>
              <a:ahLst/>
              <a:cxnLst>
                <a:cxn ang="0">
                  <a:pos x="25" y="12"/>
                </a:cxn>
                <a:cxn ang="0">
                  <a:pos x="25" y="6"/>
                </a:cxn>
                <a:cxn ang="0">
                  <a:pos x="19" y="0"/>
                </a:cxn>
                <a:cxn ang="0">
                  <a:pos x="6" y="0"/>
                </a:cxn>
                <a:cxn ang="0">
                  <a:pos x="0" y="6"/>
                </a:cxn>
                <a:cxn ang="0">
                  <a:pos x="0" y="18"/>
                </a:cxn>
                <a:cxn ang="0">
                  <a:pos x="6" y="25"/>
                </a:cxn>
                <a:cxn ang="0">
                  <a:pos x="19" y="25"/>
                </a:cxn>
                <a:cxn ang="0">
                  <a:pos x="25" y="18"/>
                </a:cxn>
                <a:cxn ang="0">
                  <a:pos x="25" y="12"/>
                </a:cxn>
              </a:cxnLst>
              <a:rect l="0" t="0" r="r" b="b"/>
              <a:pathLst>
                <a:path w="25" h="25">
                  <a:moveTo>
                    <a:pt x="25" y="12"/>
                  </a:moveTo>
                  <a:lnTo>
                    <a:pt x="25" y="6"/>
                  </a:lnTo>
                  <a:lnTo>
                    <a:pt x="19" y="0"/>
                  </a:lnTo>
                  <a:lnTo>
                    <a:pt x="6" y="0"/>
                  </a:lnTo>
                  <a:lnTo>
                    <a:pt x="0" y="6"/>
                  </a:lnTo>
                  <a:lnTo>
                    <a:pt x="0" y="18"/>
                  </a:lnTo>
                  <a:lnTo>
                    <a:pt x="6" y="25"/>
                  </a:lnTo>
                  <a:lnTo>
                    <a:pt x="19" y="25"/>
                  </a:lnTo>
                  <a:lnTo>
                    <a:pt x="25" y="18"/>
                  </a:lnTo>
                  <a:lnTo>
                    <a:pt x="25" y="12"/>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6" name="Freeform 283"/>
            <p:cNvSpPr>
              <a:spLocks/>
            </p:cNvSpPr>
            <p:nvPr/>
          </p:nvSpPr>
          <p:spPr bwMode="auto">
            <a:xfrm>
              <a:off x="7924052" y="4350726"/>
              <a:ext cx="31974" cy="35941"/>
            </a:xfrm>
            <a:custGeom>
              <a:avLst/>
              <a:gdLst/>
              <a:ahLst/>
              <a:cxnLst>
                <a:cxn ang="0">
                  <a:pos x="26" y="12"/>
                </a:cxn>
                <a:cxn ang="0">
                  <a:pos x="26" y="6"/>
                </a:cxn>
                <a:cxn ang="0">
                  <a:pos x="19" y="0"/>
                </a:cxn>
                <a:cxn ang="0">
                  <a:pos x="7" y="0"/>
                </a:cxn>
                <a:cxn ang="0">
                  <a:pos x="0" y="6"/>
                </a:cxn>
                <a:cxn ang="0">
                  <a:pos x="0" y="18"/>
                </a:cxn>
                <a:cxn ang="0">
                  <a:pos x="7" y="25"/>
                </a:cxn>
                <a:cxn ang="0">
                  <a:pos x="19" y="25"/>
                </a:cxn>
                <a:cxn ang="0">
                  <a:pos x="26" y="18"/>
                </a:cxn>
                <a:cxn ang="0">
                  <a:pos x="26" y="12"/>
                </a:cxn>
              </a:cxnLst>
              <a:rect l="0" t="0" r="r" b="b"/>
              <a:pathLst>
                <a:path w="26" h="25">
                  <a:moveTo>
                    <a:pt x="26" y="12"/>
                  </a:moveTo>
                  <a:lnTo>
                    <a:pt x="26" y="6"/>
                  </a:lnTo>
                  <a:lnTo>
                    <a:pt x="19" y="0"/>
                  </a:lnTo>
                  <a:lnTo>
                    <a:pt x="7" y="0"/>
                  </a:lnTo>
                  <a:lnTo>
                    <a:pt x="0" y="6"/>
                  </a:lnTo>
                  <a:lnTo>
                    <a:pt x="0" y="18"/>
                  </a:lnTo>
                  <a:lnTo>
                    <a:pt x="7" y="25"/>
                  </a:lnTo>
                  <a:lnTo>
                    <a:pt x="19" y="25"/>
                  </a:lnTo>
                  <a:lnTo>
                    <a:pt x="26" y="18"/>
                  </a:lnTo>
                  <a:lnTo>
                    <a:pt x="26" y="12"/>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7" name="Freeform 284"/>
            <p:cNvSpPr>
              <a:spLocks/>
            </p:cNvSpPr>
            <p:nvPr/>
          </p:nvSpPr>
          <p:spPr bwMode="auto">
            <a:xfrm>
              <a:off x="7973242" y="4356477"/>
              <a:ext cx="30744" cy="35941"/>
            </a:xfrm>
            <a:custGeom>
              <a:avLst/>
              <a:gdLst/>
              <a:ahLst/>
              <a:cxnLst>
                <a:cxn ang="0">
                  <a:pos x="25" y="13"/>
                </a:cxn>
                <a:cxn ang="0">
                  <a:pos x="25" y="7"/>
                </a:cxn>
                <a:cxn ang="0">
                  <a:pos x="18" y="0"/>
                </a:cxn>
                <a:cxn ang="0">
                  <a:pos x="6" y="0"/>
                </a:cxn>
                <a:cxn ang="0">
                  <a:pos x="0" y="7"/>
                </a:cxn>
                <a:cxn ang="0">
                  <a:pos x="0" y="19"/>
                </a:cxn>
                <a:cxn ang="0">
                  <a:pos x="6" y="25"/>
                </a:cxn>
                <a:cxn ang="0">
                  <a:pos x="18" y="25"/>
                </a:cxn>
                <a:cxn ang="0">
                  <a:pos x="25" y="19"/>
                </a:cxn>
                <a:cxn ang="0">
                  <a:pos x="25" y="13"/>
                </a:cxn>
              </a:cxnLst>
              <a:rect l="0" t="0" r="r" b="b"/>
              <a:pathLst>
                <a:path w="25" h="25">
                  <a:moveTo>
                    <a:pt x="25" y="13"/>
                  </a:moveTo>
                  <a:lnTo>
                    <a:pt x="25" y="7"/>
                  </a:lnTo>
                  <a:lnTo>
                    <a:pt x="18" y="0"/>
                  </a:lnTo>
                  <a:lnTo>
                    <a:pt x="6" y="0"/>
                  </a:lnTo>
                  <a:lnTo>
                    <a:pt x="0" y="7"/>
                  </a:lnTo>
                  <a:lnTo>
                    <a:pt x="0" y="19"/>
                  </a:lnTo>
                  <a:lnTo>
                    <a:pt x="6" y="25"/>
                  </a:lnTo>
                  <a:lnTo>
                    <a:pt x="18" y="25"/>
                  </a:lnTo>
                  <a:lnTo>
                    <a:pt x="25" y="19"/>
                  </a:lnTo>
                  <a:lnTo>
                    <a:pt x="25" y="13"/>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8" name="Freeform 285"/>
            <p:cNvSpPr>
              <a:spLocks/>
            </p:cNvSpPr>
            <p:nvPr/>
          </p:nvSpPr>
          <p:spPr bwMode="auto">
            <a:xfrm>
              <a:off x="8021203" y="4370853"/>
              <a:ext cx="30744" cy="35941"/>
            </a:xfrm>
            <a:custGeom>
              <a:avLst/>
              <a:gdLst/>
              <a:ahLst/>
              <a:cxnLst>
                <a:cxn ang="0">
                  <a:pos x="25" y="12"/>
                </a:cxn>
                <a:cxn ang="0">
                  <a:pos x="25" y="6"/>
                </a:cxn>
                <a:cxn ang="0">
                  <a:pos x="19" y="0"/>
                </a:cxn>
                <a:cxn ang="0">
                  <a:pos x="6" y="0"/>
                </a:cxn>
                <a:cxn ang="0">
                  <a:pos x="0" y="6"/>
                </a:cxn>
                <a:cxn ang="0">
                  <a:pos x="0" y="19"/>
                </a:cxn>
                <a:cxn ang="0">
                  <a:pos x="6" y="25"/>
                </a:cxn>
                <a:cxn ang="0">
                  <a:pos x="19" y="25"/>
                </a:cxn>
                <a:cxn ang="0">
                  <a:pos x="25" y="19"/>
                </a:cxn>
                <a:cxn ang="0">
                  <a:pos x="25" y="12"/>
                </a:cxn>
              </a:cxnLst>
              <a:rect l="0" t="0" r="r" b="b"/>
              <a:pathLst>
                <a:path w="25" h="25">
                  <a:moveTo>
                    <a:pt x="25" y="12"/>
                  </a:moveTo>
                  <a:lnTo>
                    <a:pt x="25" y="6"/>
                  </a:lnTo>
                  <a:lnTo>
                    <a:pt x="19" y="0"/>
                  </a:lnTo>
                  <a:lnTo>
                    <a:pt x="6" y="0"/>
                  </a:lnTo>
                  <a:lnTo>
                    <a:pt x="0" y="6"/>
                  </a:lnTo>
                  <a:lnTo>
                    <a:pt x="0" y="19"/>
                  </a:lnTo>
                  <a:lnTo>
                    <a:pt x="6" y="25"/>
                  </a:lnTo>
                  <a:lnTo>
                    <a:pt x="19" y="25"/>
                  </a:lnTo>
                  <a:lnTo>
                    <a:pt x="25" y="19"/>
                  </a:lnTo>
                  <a:lnTo>
                    <a:pt x="25" y="12"/>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9" name="Freeform 286"/>
            <p:cNvSpPr>
              <a:spLocks/>
            </p:cNvSpPr>
            <p:nvPr/>
          </p:nvSpPr>
          <p:spPr bwMode="auto">
            <a:xfrm>
              <a:off x="8069164" y="4390979"/>
              <a:ext cx="30744" cy="35941"/>
            </a:xfrm>
            <a:custGeom>
              <a:avLst/>
              <a:gdLst/>
              <a:ahLst/>
              <a:cxnLst>
                <a:cxn ang="0">
                  <a:pos x="25" y="12"/>
                </a:cxn>
                <a:cxn ang="0">
                  <a:pos x="25" y="6"/>
                </a:cxn>
                <a:cxn ang="0">
                  <a:pos x="19" y="0"/>
                </a:cxn>
                <a:cxn ang="0">
                  <a:pos x="6" y="0"/>
                </a:cxn>
                <a:cxn ang="0">
                  <a:pos x="0" y="6"/>
                </a:cxn>
                <a:cxn ang="0">
                  <a:pos x="0" y="19"/>
                </a:cxn>
                <a:cxn ang="0">
                  <a:pos x="6" y="25"/>
                </a:cxn>
                <a:cxn ang="0">
                  <a:pos x="19" y="25"/>
                </a:cxn>
                <a:cxn ang="0">
                  <a:pos x="25" y="19"/>
                </a:cxn>
                <a:cxn ang="0">
                  <a:pos x="25" y="12"/>
                </a:cxn>
              </a:cxnLst>
              <a:rect l="0" t="0" r="r" b="b"/>
              <a:pathLst>
                <a:path w="25" h="25">
                  <a:moveTo>
                    <a:pt x="25" y="12"/>
                  </a:moveTo>
                  <a:lnTo>
                    <a:pt x="25" y="6"/>
                  </a:lnTo>
                  <a:lnTo>
                    <a:pt x="19" y="0"/>
                  </a:lnTo>
                  <a:lnTo>
                    <a:pt x="6" y="0"/>
                  </a:lnTo>
                  <a:lnTo>
                    <a:pt x="0" y="6"/>
                  </a:lnTo>
                  <a:lnTo>
                    <a:pt x="0" y="19"/>
                  </a:lnTo>
                  <a:lnTo>
                    <a:pt x="6" y="25"/>
                  </a:lnTo>
                  <a:lnTo>
                    <a:pt x="19" y="25"/>
                  </a:lnTo>
                  <a:lnTo>
                    <a:pt x="25" y="19"/>
                  </a:lnTo>
                  <a:lnTo>
                    <a:pt x="25" y="12"/>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0" name="Freeform 287"/>
            <p:cNvSpPr>
              <a:spLocks/>
            </p:cNvSpPr>
            <p:nvPr/>
          </p:nvSpPr>
          <p:spPr bwMode="auto">
            <a:xfrm>
              <a:off x="8117125" y="4415419"/>
              <a:ext cx="30744" cy="35941"/>
            </a:xfrm>
            <a:custGeom>
              <a:avLst/>
              <a:gdLst/>
              <a:ahLst/>
              <a:cxnLst>
                <a:cxn ang="0">
                  <a:pos x="25" y="13"/>
                </a:cxn>
                <a:cxn ang="0">
                  <a:pos x="25" y="6"/>
                </a:cxn>
                <a:cxn ang="0">
                  <a:pos x="19" y="0"/>
                </a:cxn>
                <a:cxn ang="0">
                  <a:pos x="7" y="0"/>
                </a:cxn>
                <a:cxn ang="0">
                  <a:pos x="0" y="6"/>
                </a:cxn>
                <a:cxn ang="0">
                  <a:pos x="0" y="19"/>
                </a:cxn>
                <a:cxn ang="0">
                  <a:pos x="7" y="25"/>
                </a:cxn>
                <a:cxn ang="0">
                  <a:pos x="19" y="25"/>
                </a:cxn>
                <a:cxn ang="0">
                  <a:pos x="25" y="19"/>
                </a:cxn>
                <a:cxn ang="0">
                  <a:pos x="25" y="13"/>
                </a:cxn>
              </a:cxnLst>
              <a:rect l="0" t="0" r="r" b="b"/>
              <a:pathLst>
                <a:path w="25" h="25">
                  <a:moveTo>
                    <a:pt x="25" y="13"/>
                  </a:moveTo>
                  <a:lnTo>
                    <a:pt x="25" y="6"/>
                  </a:lnTo>
                  <a:lnTo>
                    <a:pt x="19" y="0"/>
                  </a:lnTo>
                  <a:lnTo>
                    <a:pt x="7" y="0"/>
                  </a:lnTo>
                  <a:lnTo>
                    <a:pt x="0" y="6"/>
                  </a:lnTo>
                  <a:lnTo>
                    <a:pt x="0" y="19"/>
                  </a:lnTo>
                  <a:lnTo>
                    <a:pt x="7" y="25"/>
                  </a:lnTo>
                  <a:lnTo>
                    <a:pt x="19" y="25"/>
                  </a:lnTo>
                  <a:lnTo>
                    <a:pt x="25" y="19"/>
                  </a:lnTo>
                  <a:lnTo>
                    <a:pt x="25" y="13"/>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1" name="Freeform 288"/>
            <p:cNvSpPr>
              <a:spLocks/>
            </p:cNvSpPr>
            <p:nvPr/>
          </p:nvSpPr>
          <p:spPr bwMode="auto">
            <a:xfrm>
              <a:off x="8163856" y="4445609"/>
              <a:ext cx="30744" cy="33066"/>
            </a:xfrm>
            <a:custGeom>
              <a:avLst/>
              <a:gdLst/>
              <a:ahLst/>
              <a:cxnLst>
                <a:cxn ang="0">
                  <a:pos x="25" y="12"/>
                </a:cxn>
                <a:cxn ang="0">
                  <a:pos x="25" y="6"/>
                </a:cxn>
                <a:cxn ang="0">
                  <a:pos x="19" y="0"/>
                </a:cxn>
                <a:cxn ang="0">
                  <a:pos x="6" y="0"/>
                </a:cxn>
                <a:cxn ang="0">
                  <a:pos x="0" y="6"/>
                </a:cxn>
                <a:cxn ang="0">
                  <a:pos x="0" y="18"/>
                </a:cxn>
                <a:cxn ang="0">
                  <a:pos x="5" y="23"/>
                </a:cxn>
                <a:cxn ang="0">
                  <a:pos x="20" y="23"/>
                </a:cxn>
                <a:cxn ang="0">
                  <a:pos x="25" y="18"/>
                </a:cxn>
                <a:cxn ang="0">
                  <a:pos x="25" y="12"/>
                </a:cxn>
              </a:cxnLst>
              <a:rect l="0" t="0" r="r" b="b"/>
              <a:pathLst>
                <a:path w="25" h="23">
                  <a:moveTo>
                    <a:pt x="25" y="12"/>
                  </a:moveTo>
                  <a:lnTo>
                    <a:pt x="25" y="6"/>
                  </a:lnTo>
                  <a:lnTo>
                    <a:pt x="19" y="0"/>
                  </a:lnTo>
                  <a:lnTo>
                    <a:pt x="6" y="0"/>
                  </a:lnTo>
                  <a:lnTo>
                    <a:pt x="0" y="6"/>
                  </a:lnTo>
                  <a:lnTo>
                    <a:pt x="0" y="18"/>
                  </a:lnTo>
                  <a:lnTo>
                    <a:pt x="5" y="23"/>
                  </a:lnTo>
                  <a:lnTo>
                    <a:pt x="20" y="23"/>
                  </a:lnTo>
                  <a:lnTo>
                    <a:pt x="25" y="18"/>
                  </a:lnTo>
                  <a:lnTo>
                    <a:pt x="25" y="12"/>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2" name="Freeform 289"/>
            <p:cNvSpPr>
              <a:spLocks/>
            </p:cNvSpPr>
            <p:nvPr/>
          </p:nvSpPr>
          <p:spPr bwMode="auto">
            <a:xfrm>
              <a:off x="8211816" y="4477237"/>
              <a:ext cx="30744" cy="35941"/>
            </a:xfrm>
            <a:custGeom>
              <a:avLst/>
              <a:gdLst/>
              <a:ahLst/>
              <a:cxnLst>
                <a:cxn ang="0">
                  <a:pos x="25" y="12"/>
                </a:cxn>
                <a:cxn ang="0">
                  <a:pos x="25" y="6"/>
                </a:cxn>
                <a:cxn ang="0">
                  <a:pos x="19" y="0"/>
                </a:cxn>
                <a:cxn ang="0">
                  <a:pos x="6" y="0"/>
                </a:cxn>
                <a:cxn ang="0">
                  <a:pos x="0" y="6"/>
                </a:cxn>
                <a:cxn ang="0">
                  <a:pos x="0" y="18"/>
                </a:cxn>
                <a:cxn ang="0">
                  <a:pos x="6" y="25"/>
                </a:cxn>
                <a:cxn ang="0">
                  <a:pos x="19" y="25"/>
                </a:cxn>
                <a:cxn ang="0">
                  <a:pos x="25" y="18"/>
                </a:cxn>
                <a:cxn ang="0">
                  <a:pos x="25" y="12"/>
                </a:cxn>
              </a:cxnLst>
              <a:rect l="0" t="0" r="r" b="b"/>
              <a:pathLst>
                <a:path w="25" h="25">
                  <a:moveTo>
                    <a:pt x="25" y="12"/>
                  </a:moveTo>
                  <a:lnTo>
                    <a:pt x="25" y="6"/>
                  </a:lnTo>
                  <a:lnTo>
                    <a:pt x="19" y="0"/>
                  </a:lnTo>
                  <a:lnTo>
                    <a:pt x="6" y="0"/>
                  </a:lnTo>
                  <a:lnTo>
                    <a:pt x="0" y="6"/>
                  </a:lnTo>
                  <a:lnTo>
                    <a:pt x="0" y="18"/>
                  </a:lnTo>
                  <a:lnTo>
                    <a:pt x="6" y="25"/>
                  </a:lnTo>
                  <a:lnTo>
                    <a:pt x="19" y="25"/>
                  </a:lnTo>
                  <a:lnTo>
                    <a:pt x="25" y="18"/>
                  </a:lnTo>
                  <a:lnTo>
                    <a:pt x="25" y="12"/>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3" name="Freeform 290"/>
            <p:cNvSpPr>
              <a:spLocks/>
            </p:cNvSpPr>
            <p:nvPr/>
          </p:nvSpPr>
          <p:spPr bwMode="auto">
            <a:xfrm>
              <a:off x="8259777" y="4510302"/>
              <a:ext cx="31974" cy="35941"/>
            </a:xfrm>
            <a:custGeom>
              <a:avLst/>
              <a:gdLst/>
              <a:ahLst/>
              <a:cxnLst>
                <a:cxn ang="0">
                  <a:pos x="26" y="13"/>
                </a:cxn>
                <a:cxn ang="0">
                  <a:pos x="26" y="6"/>
                </a:cxn>
                <a:cxn ang="0">
                  <a:pos x="19" y="0"/>
                </a:cxn>
                <a:cxn ang="0">
                  <a:pos x="7" y="0"/>
                </a:cxn>
                <a:cxn ang="0">
                  <a:pos x="0" y="6"/>
                </a:cxn>
                <a:cxn ang="0">
                  <a:pos x="0" y="19"/>
                </a:cxn>
                <a:cxn ang="0">
                  <a:pos x="7" y="25"/>
                </a:cxn>
                <a:cxn ang="0">
                  <a:pos x="19" y="25"/>
                </a:cxn>
                <a:cxn ang="0">
                  <a:pos x="26" y="19"/>
                </a:cxn>
                <a:cxn ang="0">
                  <a:pos x="26" y="13"/>
                </a:cxn>
              </a:cxnLst>
              <a:rect l="0" t="0" r="r" b="b"/>
              <a:pathLst>
                <a:path w="26" h="25">
                  <a:moveTo>
                    <a:pt x="26" y="13"/>
                  </a:moveTo>
                  <a:lnTo>
                    <a:pt x="26" y="6"/>
                  </a:lnTo>
                  <a:lnTo>
                    <a:pt x="19" y="0"/>
                  </a:lnTo>
                  <a:lnTo>
                    <a:pt x="7" y="0"/>
                  </a:lnTo>
                  <a:lnTo>
                    <a:pt x="0" y="6"/>
                  </a:lnTo>
                  <a:lnTo>
                    <a:pt x="0" y="19"/>
                  </a:lnTo>
                  <a:lnTo>
                    <a:pt x="7" y="25"/>
                  </a:lnTo>
                  <a:lnTo>
                    <a:pt x="19" y="25"/>
                  </a:lnTo>
                  <a:lnTo>
                    <a:pt x="26" y="19"/>
                  </a:lnTo>
                  <a:lnTo>
                    <a:pt x="26" y="13"/>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4" name="Freeform 291"/>
            <p:cNvSpPr>
              <a:spLocks/>
            </p:cNvSpPr>
            <p:nvPr/>
          </p:nvSpPr>
          <p:spPr bwMode="auto">
            <a:xfrm>
              <a:off x="8308968" y="4541929"/>
              <a:ext cx="28285" cy="35941"/>
            </a:xfrm>
            <a:custGeom>
              <a:avLst/>
              <a:gdLst/>
              <a:ahLst/>
              <a:cxnLst>
                <a:cxn ang="0">
                  <a:pos x="23" y="13"/>
                </a:cxn>
                <a:cxn ang="0">
                  <a:pos x="23" y="5"/>
                </a:cxn>
                <a:cxn ang="0">
                  <a:pos x="18" y="0"/>
                </a:cxn>
                <a:cxn ang="0">
                  <a:pos x="6" y="0"/>
                </a:cxn>
                <a:cxn ang="0">
                  <a:pos x="0" y="6"/>
                </a:cxn>
                <a:cxn ang="0">
                  <a:pos x="0" y="19"/>
                </a:cxn>
                <a:cxn ang="0">
                  <a:pos x="6" y="25"/>
                </a:cxn>
                <a:cxn ang="0">
                  <a:pos x="18" y="25"/>
                </a:cxn>
                <a:cxn ang="0">
                  <a:pos x="23" y="21"/>
                </a:cxn>
                <a:cxn ang="0">
                  <a:pos x="23" y="13"/>
                </a:cxn>
              </a:cxnLst>
              <a:rect l="0" t="0" r="r" b="b"/>
              <a:pathLst>
                <a:path w="23" h="25">
                  <a:moveTo>
                    <a:pt x="23" y="13"/>
                  </a:moveTo>
                  <a:lnTo>
                    <a:pt x="23" y="5"/>
                  </a:lnTo>
                  <a:lnTo>
                    <a:pt x="18" y="0"/>
                  </a:lnTo>
                  <a:lnTo>
                    <a:pt x="6" y="0"/>
                  </a:lnTo>
                  <a:lnTo>
                    <a:pt x="0" y="6"/>
                  </a:lnTo>
                  <a:lnTo>
                    <a:pt x="0" y="19"/>
                  </a:lnTo>
                  <a:lnTo>
                    <a:pt x="6" y="25"/>
                  </a:lnTo>
                  <a:lnTo>
                    <a:pt x="18" y="25"/>
                  </a:lnTo>
                  <a:lnTo>
                    <a:pt x="23" y="21"/>
                  </a:lnTo>
                  <a:lnTo>
                    <a:pt x="23" y="13"/>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5" name="Freeform 292"/>
            <p:cNvSpPr>
              <a:spLocks/>
            </p:cNvSpPr>
            <p:nvPr/>
          </p:nvSpPr>
          <p:spPr bwMode="auto">
            <a:xfrm>
              <a:off x="8356928" y="4569245"/>
              <a:ext cx="28285" cy="35941"/>
            </a:xfrm>
            <a:custGeom>
              <a:avLst/>
              <a:gdLst/>
              <a:ahLst/>
              <a:cxnLst>
                <a:cxn ang="0">
                  <a:pos x="23" y="13"/>
                </a:cxn>
                <a:cxn ang="0">
                  <a:pos x="23" y="5"/>
                </a:cxn>
                <a:cxn ang="0">
                  <a:pos x="19" y="0"/>
                </a:cxn>
                <a:cxn ang="0">
                  <a:pos x="6" y="0"/>
                </a:cxn>
                <a:cxn ang="0">
                  <a:pos x="0" y="6"/>
                </a:cxn>
                <a:cxn ang="0">
                  <a:pos x="0" y="19"/>
                </a:cxn>
                <a:cxn ang="0">
                  <a:pos x="6" y="25"/>
                </a:cxn>
                <a:cxn ang="0">
                  <a:pos x="19" y="25"/>
                </a:cxn>
                <a:cxn ang="0">
                  <a:pos x="23" y="20"/>
                </a:cxn>
                <a:cxn ang="0">
                  <a:pos x="23" y="13"/>
                </a:cxn>
              </a:cxnLst>
              <a:rect l="0" t="0" r="r" b="b"/>
              <a:pathLst>
                <a:path w="23" h="25">
                  <a:moveTo>
                    <a:pt x="23" y="13"/>
                  </a:moveTo>
                  <a:lnTo>
                    <a:pt x="23" y="5"/>
                  </a:lnTo>
                  <a:lnTo>
                    <a:pt x="19" y="0"/>
                  </a:lnTo>
                  <a:lnTo>
                    <a:pt x="6" y="0"/>
                  </a:lnTo>
                  <a:lnTo>
                    <a:pt x="0" y="6"/>
                  </a:lnTo>
                  <a:lnTo>
                    <a:pt x="0" y="19"/>
                  </a:lnTo>
                  <a:lnTo>
                    <a:pt x="6" y="25"/>
                  </a:lnTo>
                  <a:lnTo>
                    <a:pt x="19" y="25"/>
                  </a:lnTo>
                  <a:lnTo>
                    <a:pt x="23" y="20"/>
                  </a:lnTo>
                  <a:lnTo>
                    <a:pt x="23" y="13"/>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6" name="Freeform 293"/>
            <p:cNvSpPr>
              <a:spLocks/>
            </p:cNvSpPr>
            <p:nvPr/>
          </p:nvSpPr>
          <p:spPr bwMode="auto">
            <a:xfrm>
              <a:off x="8404890" y="4589371"/>
              <a:ext cx="29514" cy="35941"/>
            </a:xfrm>
            <a:custGeom>
              <a:avLst/>
              <a:gdLst/>
              <a:ahLst/>
              <a:cxnLst>
                <a:cxn ang="0">
                  <a:pos x="24" y="13"/>
                </a:cxn>
                <a:cxn ang="0">
                  <a:pos x="24" y="5"/>
                </a:cxn>
                <a:cxn ang="0">
                  <a:pos x="19" y="0"/>
                </a:cxn>
                <a:cxn ang="0">
                  <a:pos x="6" y="0"/>
                </a:cxn>
                <a:cxn ang="0">
                  <a:pos x="0" y="6"/>
                </a:cxn>
                <a:cxn ang="0">
                  <a:pos x="0" y="19"/>
                </a:cxn>
                <a:cxn ang="0">
                  <a:pos x="6" y="25"/>
                </a:cxn>
                <a:cxn ang="0">
                  <a:pos x="19" y="25"/>
                </a:cxn>
                <a:cxn ang="0">
                  <a:pos x="24" y="21"/>
                </a:cxn>
                <a:cxn ang="0">
                  <a:pos x="24" y="13"/>
                </a:cxn>
              </a:cxnLst>
              <a:rect l="0" t="0" r="r" b="b"/>
              <a:pathLst>
                <a:path w="24" h="25">
                  <a:moveTo>
                    <a:pt x="24" y="13"/>
                  </a:moveTo>
                  <a:lnTo>
                    <a:pt x="24" y="5"/>
                  </a:lnTo>
                  <a:lnTo>
                    <a:pt x="19" y="0"/>
                  </a:lnTo>
                  <a:lnTo>
                    <a:pt x="6" y="0"/>
                  </a:lnTo>
                  <a:lnTo>
                    <a:pt x="0" y="6"/>
                  </a:lnTo>
                  <a:lnTo>
                    <a:pt x="0" y="19"/>
                  </a:lnTo>
                  <a:lnTo>
                    <a:pt x="6" y="25"/>
                  </a:lnTo>
                  <a:lnTo>
                    <a:pt x="19" y="25"/>
                  </a:lnTo>
                  <a:lnTo>
                    <a:pt x="24" y="21"/>
                  </a:lnTo>
                  <a:lnTo>
                    <a:pt x="24" y="13"/>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7" name="Freeform 294"/>
            <p:cNvSpPr>
              <a:spLocks/>
            </p:cNvSpPr>
            <p:nvPr/>
          </p:nvSpPr>
          <p:spPr bwMode="auto">
            <a:xfrm>
              <a:off x="8452850" y="4605185"/>
              <a:ext cx="29514" cy="35941"/>
            </a:xfrm>
            <a:custGeom>
              <a:avLst/>
              <a:gdLst/>
              <a:ahLst/>
              <a:cxnLst>
                <a:cxn ang="0">
                  <a:pos x="24" y="13"/>
                </a:cxn>
                <a:cxn ang="0">
                  <a:pos x="24" y="5"/>
                </a:cxn>
                <a:cxn ang="0">
                  <a:pos x="19" y="0"/>
                </a:cxn>
                <a:cxn ang="0">
                  <a:pos x="7" y="0"/>
                </a:cxn>
                <a:cxn ang="0">
                  <a:pos x="0" y="6"/>
                </a:cxn>
                <a:cxn ang="0">
                  <a:pos x="0" y="19"/>
                </a:cxn>
                <a:cxn ang="0">
                  <a:pos x="7" y="25"/>
                </a:cxn>
                <a:cxn ang="0">
                  <a:pos x="19" y="25"/>
                </a:cxn>
                <a:cxn ang="0">
                  <a:pos x="24" y="21"/>
                </a:cxn>
                <a:cxn ang="0">
                  <a:pos x="24" y="13"/>
                </a:cxn>
              </a:cxnLst>
              <a:rect l="0" t="0" r="r" b="b"/>
              <a:pathLst>
                <a:path w="24" h="25">
                  <a:moveTo>
                    <a:pt x="24" y="13"/>
                  </a:moveTo>
                  <a:lnTo>
                    <a:pt x="24" y="5"/>
                  </a:lnTo>
                  <a:lnTo>
                    <a:pt x="19" y="0"/>
                  </a:lnTo>
                  <a:lnTo>
                    <a:pt x="7" y="0"/>
                  </a:lnTo>
                  <a:lnTo>
                    <a:pt x="0" y="6"/>
                  </a:lnTo>
                  <a:lnTo>
                    <a:pt x="0" y="19"/>
                  </a:lnTo>
                  <a:lnTo>
                    <a:pt x="7" y="25"/>
                  </a:lnTo>
                  <a:lnTo>
                    <a:pt x="19" y="25"/>
                  </a:lnTo>
                  <a:lnTo>
                    <a:pt x="24" y="21"/>
                  </a:lnTo>
                  <a:lnTo>
                    <a:pt x="24" y="13"/>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8" name="Freeform 295"/>
            <p:cNvSpPr>
              <a:spLocks/>
            </p:cNvSpPr>
            <p:nvPr/>
          </p:nvSpPr>
          <p:spPr bwMode="auto">
            <a:xfrm>
              <a:off x="8499581" y="4609498"/>
              <a:ext cx="30744" cy="35941"/>
            </a:xfrm>
            <a:custGeom>
              <a:avLst/>
              <a:gdLst/>
              <a:ahLst/>
              <a:cxnLst>
                <a:cxn ang="0">
                  <a:pos x="25" y="13"/>
                </a:cxn>
                <a:cxn ang="0">
                  <a:pos x="25" y="7"/>
                </a:cxn>
                <a:cxn ang="0">
                  <a:pos x="19" y="0"/>
                </a:cxn>
                <a:cxn ang="0">
                  <a:pos x="6" y="0"/>
                </a:cxn>
                <a:cxn ang="0">
                  <a:pos x="0" y="7"/>
                </a:cxn>
                <a:cxn ang="0">
                  <a:pos x="0" y="19"/>
                </a:cxn>
                <a:cxn ang="0">
                  <a:pos x="6" y="25"/>
                </a:cxn>
                <a:cxn ang="0">
                  <a:pos x="19" y="25"/>
                </a:cxn>
                <a:cxn ang="0">
                  <a:pos x="25" y="19"/>
                </a:cxn>
                <a:cxn ang="0">
                  <a:pos x="25" y="13"/>
                </a:cxn>
              </a:cxnLst>
              <a:rect l="0" t="0" r="r" b="b"/>
              <a:pathLst>
                <a:path w="25" h="25">
                  <a:moveTo>
                    <a:pt x="25" y="13"/>
                  </a:moveTo>
                  <a:lnTo>
                    <a:pt x="25" y="7"/>
                  </a:lnTo>
                  <a:lnTo>
                    <a:pt x="19" y="0"/>
                  </a:lnTo>
                  <a:lnTo>
                    <a:pt x="6" y="0"/>
                  </a:lnTo>
                  <a:lnTo>
                    <a:pt x="0" y="7"/>
                  </a:lnTo>
                  <a:lnTo>
                    <a:pt x="0" y="19"/>
                  </a:lnTo>
                  <a:lnTo>
                    <a:pt x="6" y="25"/>
                  </a:lnTo>
                  <a:lnTo>
                    <a:pt x="19" y="25"/>
                  </a:lnTo>
                  <a:lnTo>
                    <a:pt x="25" y="19"/>
                  </a:lnTo>
                  <a:lnTo>
                    <a:pt x="25" y="13"/>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9" name="Freeform 296"/>
            <p:cNvSpPr>
              <a:spLocks/>
            </p:cNvSpPr>
            <p:nvPr/>
          </p:nvSpPr>
          <p:spPr bwMode="auto">
            <a:xfrm>
              <a:off x="8546312" y="4609498"/>
              <a:ext cx="30744" cy="34503"/>
            </a:xfrm>
            <a:custGeom>
              <a:avLst/>
              <a:gdLst/>
              <a:ahLst/>
              <a:cxnLst>
                <a:cxn ang="0">
                  <a:pos x="25" y="11"/>
                </a:cxn>
                <a:cxn ang="0">
                  <a:pos x="25" y="5"/>
                </a:cxn>
                <a:cxn ang="0">
                  <a:pos x="20" y="0"/>
                </a:cxn>
                <a:cxn ang="0">
                  <a:pos x="4" y="0"/>
                </a:cxn>
                <a:cxn ang="0">
                  <a:pos x="0" y="5"/>
                </a:cxn>
                <a:cxn ang="0">
                  <a:pos x="0" y="18"/>
                </a:cxn>
                <a:cxn ang="0">
                  <a:pos x="6" y="24"/>
                </a:cxn>
                <a:cxn ang="0">
                  <a:pos x="18" y="24"/>
                </a:cxn>
                <a:cxn ang="0">
                  <a:pos x="25" y="18"/>
                </a:cxn>
                <a:cxn ang="0">
                  <a:pos x="25" y="11"/>
                </a:cxn>
              </a:cxnLst>
              <a:rect l="0" t="0" r="r" b="b"/>
              <a:pathLst>
                <a:path w="25" h="24">
                  <a:moveTo>
                    <a:pt x="25" y="11"/>
                  </a:moveTo>
                  <a:lnTo>
                    <a:pt x="25" y="5"/>
                  </a:lnTo>
                  <a:lnTo>
                    <a:pt x="20" y="0"/>
                  </a:lnTo>
                  <a:lnTo>
                    <a:pt x="4" y="0"/>
                  </a:lnTo>
                  <a:lnTo>
                    <a:pt x="0" y="5"/>
                  </a:lnTo>
                  <a:lnTo>
                    <a:pt x="0" y="18"/>
                  </a:lnTo>
                  <a:lnTo>
                    <a:pt x="6" y="24"/>
                  </a:lnTo>
                  <a:lnTo>
                    <a:pt x="18" y="24"/>
                  </a:lnTo>
                  <a:lnTo>
                    <a:pt x="25" y="18"/>
                  </a:lnTo>
                  <a:lnTo>
                    <a:pt x="25" y="11"/>
                  </a:lnTo>
                </a:path>
              </a:pathLst>
            </a:custGeom>
            <a:noFill/>
            <a:ln w="15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0" name="Freeform 297"/>
            <p:cNvSpPr>
              <a:spLocks/>
            </p:cNvSpPr>
            <p:nvPr/>
          </p:nvSpPr>
          <p:spPr bwMode="auto">
            <a:xfrm>
              <a:off x="6288466" y="4344976"/>
              <a:ext cx="2380823" cy="713060"/>
            </a:xfrm>
            <a:custGeom>
              <a:avLst/>
              <a:gdLst/>
              <a:ahLst/>
              <a:cxnLst>
                <a:cxn ang="0">
                  <a:pos x="5" y="434"/>
                </a:cxn>
                <a:cxn ang="0">
                  <a:pos x="33" y="444"/>
                </a:cxn>
                <a:cxn ang="0">
                  <a:pos x="75" y="475"/>
                </a:cxn>
                <a:cxn ang="0">
                  <a:pos x="103" y="496"/>
                </a:cxn>
                <a:cxn ang="0">
                  <a:pos x="132" y="469"/>
                </a:cxn>
                <a:cxn ang="0">
                  <a:pos x="160" y="461"/>
                </a:cxn>
                <a:cxn ang="0">
                  <a:pos x="188" y="441"/>
                </a:cxn>
                <a:cxn ang="0">
                  <a:pos x="245" y="445"/>
                </a:cxn>
                <a:cxn ang="0">
                  <a:pos x="287" y="447"/>
                </a:cxn>
                <a:cxn ang="0">
                  <a:pos x="329" y="448"/>
                </a:cxn>
                <a:cxn ang="0">
                  <a:pos x="386" y="447"/>
                </a:cxn>
                <a:cxn ang="0">
                  <a:pos x="414" y="448"/>
                </a:cxn>
                <a:cxn ang="0">
                  <a:pos x="471" y="444"/>
                </a:cxn>
                <a:cxn ang="0">
                  <a:pos x="499" y="442"/>
                </a:cxn>
                <a:cxn ang="0">
                  <a:pos x="555" y="437"/>
                </a:cxn>
                <a:cxn ang="0">
                  <a:pos x="584" y="431"/>
                </a:cxn>
                <a:cxn ang="0">
                  <a:pos x="654" y="408"/>
                </a:cxn>
                <a:cxn ang="0">
                  <a:pos x="697" y="398"/>
                </a:cxn>
                <a:cxn ang="0">
                  <a:pos x="725" y="384"/>
                </a:cxn>
                <a:cxn ang="0">
                  <a:pos x="753" y="360"/>
                </a:cxn>
                <a:cxn ang="0">
                  <a:pos x="810" y="337"/>
                </a:cxn>
                <a:cxn ang="0">
                  <a:pos x="838" y="316"/>
                </a:cxn>
                <a:cxn ang="0">
                  <a:pos x="880" y="276"/>
                </a:cxn>
                <a:cxn ang="0">
                  <a:pos x="908" y="249"/>
                </a:cxn>
                <a:cxn ang="0">
                  <a:pos x="937" y="219"/>
                </a:cxn>
                <a:cxn ang="0">
                  <a:pos x="965" y="191"/>
                </a:cxn>
                <a:cxn ang="0">
                  <a:pos x="993" y="165"/>
                </a:cxn>
                <a:cxn ang="0">
                  <a:pos x="1021" y="147"/>
                </a:cxn>
                <a:cxn ang="0">
                  <a:pos x="1064" y="98"/>
                </a:cxn>
                <a:cxn ang="0">
                  <a:pos x="1106" y="71"/>
                </a:cxn>
                <a:cxn ang="0">
                  <a:pos x="1134" y="59"/>
                </a:cxn>
                <a:cxn ang="0">
                  <a:pos x="1163" y="55"/>
                </a:cxn>
                <a:cxn ang="0">
                  <a:pos x="1191" y="44"/>
                </a:cxn>
                <a:cxn ang="0">
                  <a:pos x="1219" y="21"/>
                </a:cxn>
                <a:cxn ang="0">
                  <a:pos x="1247" y="13"/>
                </a:cxn>
                <a:cxn ang="0">
                  <a:pos x="1276" y="4"/>
                </a:cxn>
                <a:cxn ang="0">
                  <a:pos x="1304" y="0"/>
                </a:cxn>
                <a:cxn ang="0">
                  <a:pos x="1332" y="8"/>
                </a:cxn>
                <a:cxn ang="0">
                  <a:pos x="1360" y="10"/>
                </a:cxn>
                <a:cxn ang="0">
                  <a:pos x="1388" y="19"/>
                </a:cxn>
                <a:cxn ang="0">
                  <a:pos x="1417" y="29"/>
                </a:cxn>
                <a:cxn ang="0">
                  <a:pos x="1459" y="43"/>
                </a:cxn>
                <a:cxn ang="0">
                  <a:pos x="1516" y="77"/>
                </a:cxn>
                <a:cxn ang="0">
                  <a:pos x="1544" y="81"/>
                </a:cxn>
                <a:cxn ang="0">
                  <a:pos x="1572" y="104"/>
                </a:cxn>
                <a:cxn ang="0">
                  <a:pos x="1600" y="128"/>
                </a:cxn>
                <a:cxn ang="0">
                  <a:pos x="1629" y="136"/>
                </a:cxn>
                <a:cxn ang="0">
                  <a:pos x="1671" y="150"/>
                </a:cxn>
                <a:cxn ang="0">
                  <a:pos x="1699" y="164"/>
                </a:cxn>
                <a:cxn ang="0">
                  <a:pos x="1756" y="183"/>
                </a:cxn>
                <a:cxn ang="0">
                  <a:pos x="1812" y="180"/>
                </a:cxn>
                <a:cxn ang="0">
                  <a:pos x="1840" y="181"/>
                </a:cxn>
                <a:cxn ang="0">
                  <a:pos x="1869" y="172"/>
                </a:cxn>
                <a:cxn ang="0">
                  <a:pos x="1925" y="151"/>
                </a:cxn>
              </a:cxnLst>
              <a:rect l="0" t="0" r="r" b="b"/>
              <a:pathLst>
                <a:path w="1936" h="496">
                  <a:moveTo>
                    <a:pt x="0" y="436"/>
                  </a:moveTo>
                  <a:lnTo>
                    <a:pt x="5" y="434"/>
                  </a:lnTo>
                  <a:lnTo>
                    <a:pt x="19" y="437"/>
                  </a:lnTo>
                  <a:lnTo>
                    <a:pt x="33" y="444"/>
                  </a:lnTo>
                  <a:lnTo>
                    <a:pt x="61" y="463"/>
                  </a:lnTo>
                  <a:lnTo>
                    <a:pt x="75" y="475"/>
                  </a:lnTo>
                  <a:lnTo>
                    <a:pt x="89" y="496"/>
                  </a:lnTo>
                  <a:lnTo>
                    <a:pt x="103" y="496"/>
                  </a:lnTo>
                  <a:lnTo>
                    <a:pt x="118" y="475"/>
                  </a:lnTo>
                  <a:lnTo>
                    <a:pt x="132" y="469"/>
                  </a:lnTo>
                  <a:lnTo>
                    <a:pt x="146" y="475"/>
                  </a:lnTo>
                  <a:lnTo>
                    <a:pt x="160" y="461"/>
                  </a:lnTo>
                  <a:lnTo>
                    <a:pt x="174" y="445"/>
                  </a:lnTo>
                  <a:lnTo>
                    <a:pt x="188" y="441"/>
                  </a:lnTo>
                  <a:lnTo>
                    <a:pt x="202" y="441"/>
                  </a:lnTo>
                  <a:lnTo>
                    <a:pt x="245" y="445"/>
                  </a:lnTo>
                  <a:lnTo>
                    <a:pt x="273" y="445"/>
                  </a:lnTo>
                  <a:lnTo>
                    <a:pt x="287" y="447"/>
                  </a:lnTo>
                  <a:lnTo>
                    <a:pt x="315" y="447"/>
                  </a:lnTo>
                  <a:lnTo>
                    <a:pt x="329" y="448"/>
                  </a:lnTo>
                  <a:lnTo>
                    <a:pt x="372" y="448"/>
                  </a:lnTo>
                  <a:lnTo>
                    <a:pt x="386" y="447"/>
                  </a:lnTo>
                  <a:lnTo>
                    <a:pt x="400" y="447"/>
                  </a:lnTo>
                  <a:lnTo>
                    <a:pt x="414" y="448"/>
                  </a:lnTo>
                  <a:lnTo>
                    <a:pt x="456" y="444"/>
                  </a:lnTo>
                  <a:lnTo>
                    <a:pt x="471" y="444"/>
                  </a:lnTo>
                  <a:lnTo>
                    <a:pt x="485" y="442"/>
                  </a:lnTo>
                  <a:lnTo>
                    <a:pt x="499" y="442"/>
                  </a:lnTo>
                  <a:lnTo>
                    <a:pt x="541" y="437"/>
                  </a:lnTo>
                  <a:lnTo>
                    <a:pt x="555" y="437"/>
                  </a:lnTo>
                  <a:lnTo>
                    <a:pt x="569" y="436"/>
                  </a:lnTo>
                  <a:lnTo>
                    <a:pt x="584" y="431"/>
                  </a:lnTo>
                  <a:lnTo>
                    <a:pt x="626" y="426"/>
                  </a:lnTo>
                  <a:lnTo>
                    <a:pt x="654" y="408"/>
                  </a:lnTo>
                  <a:lnTo>
                    <a:pt x="668" y="408"/>
                  </a:lnTo>
                  <a:lnTo>
                    <a:pt x="697" y="398"/>
                  </a:lnTo>
                  <a:lnTo>
                    <a:pt x="711" y="386"/>
                  </a:lnTo>
                  <a:lnTo>
                    <a:pt x="725" y="384"/>
                  </a:lnTo>
                  <a:lnTo>
                    <a:pt x="739" y="376"/>
                  </a:lnTo>
                  <a:lnTo>
                    <a:pt x="753" y="360"/>
                  </a:lnTo>
                  <a:lnTo>
                    <a:pt x="767" y="351"/>
                  </a:lnTo>
                  <a:lnTo>
                    <a:pt x="810" y="337"/>
                  </a:lnTo>
                  <a:lnTo>
                    <a:pt x="824" y="327"/>
                  </a:lnTo>
                  <a:lnTo>
                    <a:pt x="838" y="316"/>
                  </a:lnTo>
                  <a:lnTo>
                    <a:pt x="852" y="294"/>
                  </a:lnTo>
                  <a:lnTo>
                    <a:pt x="880" y="276"/>
                  </a:lnTo>
                  <a:lnTo>
                    <a:pt x="894" y="260"/>
                  </a:lnTo>
                  <a:lnTo>
                    <a:pt x="908" y="249"/>
                  </a:lnTo>
                  <a:lnTo>
                    <a:pt x="922" y="235"/>
                  </a:lnTo>
                  <a:lnTo>
                    <a:pt x="937" y="219"/>
                  </a:lnTo>
                  <a:lnTo>
                    <a:pt x="951" y="202"/>
                  </a:lnTo>
                  <a:lnTo>
                    <a:pt x="965" y="191"/>
                  </a:lnTo>
                  <a:lnTo>
                    <a:pt x="979" y="181"/>
                  </a:lnTo>
                  <a:lnTo>
                    <a:pt x="993" y="165"/>
                  </a:lnTo>
                  <a:lnTo>
                    <a:pt x="1007" y="161"/>
                  </a:lnTo>
                  <a:lnTo>
                    <a:pt x="1021" y="147"/>
                  </a:lnTo>
                  <a:lnTo>
                    <a:pt x="1050" y="121"/>
                  </a:lnTo>
                  <a:lnTo>
                    <a:pt x="1064" y="98"/>
                  </a:lnTo>
                  <a:lnTo>
                    <a:pt x="1078" y="84"/>
                  </a:lnTo>
                  <a:lnTo>
                    <a:pt x="1106" y="71"/>
                  </a:lnTo>
                  <a:lnTo>
                    <a:pt x="1120" y="60"/>
                  </a:lnTo>
                  <a:lnTo>
                    <a:pt x="1134" y="59"/>
                  </a:lnTo>
                  <a:lnTo>
                    <a:pt x="1148" y="54"/>
                  </a:lnTo>
                  <a:lnTo>
                    <a:pt x="1163" y="55"/>
                  </a:lnTo>
                  <a:lnTo>
                    <a:pt x="1177" y="54"/>
                  </a:lnTo>
                  <a:lnTo>
                    <a:pt x="1191" y="44"/>
                  </a:lnTo>
                  <a:lnTo>
                    <a:pt x="1205" y="30"/>
                  </a:lnTo>
                  <a:lnTo>
                    <a:pt x="1219" y="21"/>
                  </a:lnTo>
                  <a:lnTo>
                    <a:pt x="1233" y="21"/>
                  </a:lnTo>
                  <a:lnTo>
                    <a:pt x="1247" y="13"/>
                  </a:lnTo>
                  <a:lnTo>
                    <a:pt x="1261" y="10"/>
                  </a:lnTo>
                  <a:lnTo>
                    <a:pt x="1276" y="4"/>
                  </a:lnTo>
                  <a:lnTo>
                    <a:pt x="1290" y="0"/>
                  </a:lnTo>
                  <a:lnTo>
                    <a:pt x="1304" y="0"/>
                  </a:lnTo>
                  <a:lnTo>
                    <a:pt x="1318" y="7"/>
                  </a:lnTo>
                  <a:lnTo>
                    <a:pt x="1332" y="8"/>
                  </a:lnTo>
                  <a:lnTo>
                    <a:pt x="1346" y="11"/>
                  </a:lnTo>
                  <a:lnTo>
                    <a:pt x="1360" y="10"/>
                  </a:lnTo>
                  <a:lnTo>
                    <a:pt x="1374" y="11"/>
                  </a:lnTo>
                  <a:lnTo>
                    <a:pt x="1388" y="19"/>
                  </a:lnTo>
                  <a:lnTo>
                    <a:pt x="1403" y="30"/>
                  </a:lnTo>
                  <a:lnTo>
                    <a:pt x="1417" y="29"/>
                  </a:lnTo>
                  <a:lnTo>
                    <a:pt x="1445" y="35"/>
                  </a:lnTo>
                  <a:lnTo>
                    <a:pt x="1459" y="43"/>
                  </a:lnTo>
                  <a:lnTo>
                    <a:pt x="1473" y="59"/>
                  </a:lnTo>
                  <a:lnTo>
                    <a:pt x="1516" y="77"/>
                  </a:lnTo>
                  <a:lnTo>
                    <a:pt x="1530" y="71"/>
                  </a:lnTo>
                  <a:lnTo>
                    <a:pt x="1544" y="81"/>
                  </a:lnTo>
                  <a:lnTo>
                    <a:pt x="1558" y="99"/>
                  </a:lnTo>
                  <a:lnTo>
                    <a:pt x="1572" y="104"/>
                  </a:lnTo>
                  <a:lnTo>
                    <a:pt x="1586" y="117"/>
                  </a:lnTo>
                  <a:lnTo>
                    <a:pt x="1600" y="128"/>
                  </a:lnTo>
                  <a:lnTo>
                    <a:pt x="1614" y="134"/>
                  </a:lnTo>
                  <a:lnTo>
                    <a:pt x="1629" y="136"/>
                  </a:lnTo>
                  <a:lnTo>
                    <a:pt x="1643" y="143"/>
                  </a:lnTo>
                  <a:lnTo>
                    <a:pt x="1671" y="150"/>
                  </a:lnTo>
                  <a:lnTo>
                    <a:pt x="1685" y="162"/>
                  </a:lnTo>
                  <a:lnTo>
                    <a:pt x="1699" y="164"/>
                  </a:lnTo>
                  <a:lnTo>
                    <a:pt x="1741" y="183"/>
                  </a:lnTo>
                  <a:lnTo>
                    <a:pt x="1756" y="183"/>
                  </a:lnTo>
                  <a:lnTo>
                    <a:pt x="1798" y="178"/>
                  </a:lnTo>
                  <a:lnTo>
                    <a:pt x="1812" y="180"/>
                  </a:lnTo>
                  <a:lnTo>
                    <a:pt x="1826" y="183"/>
                  </a:lnTo>
                  <a:lnTo>
                    <a:pt x="1840" y="181"/>
                  </a:lnTo>
                  <a:lnTo>
                    <a:pt x="1854" y="173"/>
                  </a:lnTo>
                  <a:lnTo>
                    <a:pt x="1869" y="172"/>
                  </a:lnTo>
                  <a:lnTo>
                    <a:pt x="1883" y="165"/>
                  </a:lnTo>
                  <a:lnTo>
                    <a:pt x="1925" y="151"/>
                  </a:lnTo>
                  <a:lnTo>
                    <a:pt x="1936" y="147"/>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1" name="Line 298"/>
            <p:cNvSpPr>
              <a:spLocks noChangeShapeType="1"/>
            </p:cNvSpPr>
            <p:nvPr/>
          </p:nvSpPr>
          <p:spPr bwMode="auto">
            <a:xfrm>
              <a:off x="6288466" y="4967465"/>
              <a:ext cx="1230" cy="1438"/>
            </a:xfrm>
            <a:prstGeom prst="line">
              <a:avLst/>
            </a:pr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2" name="Line 299"/>
            <p:cNvSpPr>
              <a:spLocks noChangeShapeType="1"/>
            </p:cNvSpPr>
            <p:nvPr/>
          </p:nvSpPr>
          <p:spPr bwMode="auto">
            <a:xfrm>
              <a:off x="6288466" y="4989030"/>
              <a:ext cx="1230" cy="1438"/>
            </a:xfrm>
            <a:prstGeom prst="line">
              <a:avLst/>
            </a:pr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3" name="Freeform 300"/>
            <p:cNvSpPr>
              <a:spLocks/>
            </p:cNvSpPr>
            <p:nvPr/>
          </p:nvSpPr>
          <p:spPr bwMode="auto">
            <a:xfrm>
              <a:off x="6288466" y="4957402"/>
              <a:ext cx="17217" cy="25877"/>
            </a:xfrm>
            <a:custGeom>
              <a:avLst/>
              <a:gdLst/>
              <a:ahLst/>
              <a:cxnLst>
                <a:cxn ang="0">
                  <a:pos x="0" y="0"/>
                </a:cxn>
                <a:cxn ang="0">
                  <a:pos x="14" y="0"/>
                </a:cxn>
                <a:cxn ang="0">
                  <a:pos x="5" y="0"/>
                </a:cxn>
                <a:cxn ang="0">
                  <a:pos x="5" y="18"/>
                </a:cxn>
                <a:cxn ang="0">
                  <a:pos x="0" y="18"/>
                </a:cxn>
                <a:cxn ang="0">
                  <a:pos x="14" y="18"/>
                </a:cxn>
              </a:cxnLst>
              <a:rect l="0" t="0" r="r" b="b"/>
              <a:pathLst>
                <a:path w="14" h="18">
                  <a:moveTo>
                    <a:pt x="0" y="0"/>
                  </a:moveTo>
                  <a:lnTo>
                    <a:pt x="14" y="0"/>
                  </a:lnTo>
                  <a:lnTo>
                    <a:pt x="5" y="0"/>
                  </a:lnTo>
                  <a:lnTo>
                    <a:pt x="5" y="18"/>
                  </a:lnTo>
                  <a:lnTo>
                    <a:pt x="0" y="18"/>
                  </a:lnTo>
                  <a:lnTo>
                    <a:pt x="14" y="18"/>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4" name="Freeform 301"/>
            <p:cNvSpPr>
              <a:spLocks/>
            </p:cNvSpPr>
            <p:nvPr/>
          </p:nvSpPr>
          <p:spPr bwMode="auto">
            <a:xfrm>
              <a:off x="6298304" y="4963153"/>
              <a:ext cx="23366" cy="24440"/>
            </a:xfrm>
            <a:custGeom>
              <a:avLst/>
              <a:gdLst/>
              <a:ahLst/>
              <a:cxnLst>
                <a:cxn ang="0">
                  <a:pos x="0" y="0"/>
                </a:cxn>
                <a:cxn ang="0">
                  <a:pos x="19" y="0"/>
                </a:cxn>
                <a:cxn ang="0">
                  <a:pos x="9" y="0"/>
                </a:cxn>
                <a:cxn ang="0">
                  <a:pos x="9" y="17"/>
                </a:cxn>
                <a:cxn ang="0">
                  <a:pos x="0" y="17"/>
                </a:cxn>
                <a:cxn ang="0">
                  <a:pos x="19" y="17"/>
                </a:cxn>
              </a:cxnLst>
              <a:rect l="0" t="0" r="r" b="b"/>
              <a:pathLst>
                <a:path w="19" h="17">
                  <a:moveTo>
                    <a:pt x="0" y="0"/>
                  </a:moveTo>
                  <a:lnTo>
                    <a:pt x="19" y="0"/>
                  </a:lnTo>
                  <a:lnTo>
                    <a:pt x="9" y="0"/>
                  </a:lnTo>
                  <a:lnTo>
                    <a:pt x="9" y="17"/>
                  </a:lnTo>
                  <a:lnTo>
                    <a:pt x="0" y="17"/>
                  </a:lnTo>
                  <a:lnTo>
                    <a:pt x="19" y="17"/>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5" name="Freeform 302"/>
            <p:cNvSpPr>
              <a:spLocks/>
            </p:cNvSpPr>
            <p:nvPr/>
          </p:nvSpPr>
          <p:spPr bwMode="auto">
            <a:xfrm>
              <a:off x="6315520" y="4971779"/>
              <a:ext cx="23366" cy="24440"/>
            </a:xfrm>
            <a:custGeom>
              <a:avLst/>
              <a:gdLst/>
              <a:ahLst/>
              <a:cxnLst>
                <a:cxn ang="0">
                  <a:pos x="0" y="0"/>
                </a:cxn>
                <a:cxn ang="0">
                  <a:pos x="19" y="0"/>
                </a:cxn>
                <a:cxn ang="0">
                  <a:pos x="9" y="0"/>
                </a:cxn>
                <a:cxn ang="0">
                  <a:pos x="9" y="17"/>
                </a:cxn>
                <a:cxn ang="0">
                  <a:pos x="0" y="17"/>
                </a:cxn>
                <a:cxn ang="0">
                  <a:pos x="19" y="17"/>
                </a:cxn>
              </a:cxnLst>
              <a:rect l="0" t="0" r="r" b="b"/>
              <a:pathLst>
                <a:path w="19" h="17">
                  <a:moveTo>
                    <a:pt x="0" y="0"/>
                  </a:moveTo>
                  <a:lnTo>
                    <a:pt x="19" y="0"/>
                  </a:lnTo>
                  <a:lnTo>
                    <a:pt x="9" y="0"/>
                  </a:lnTo>
                  <a:lnTo>
                    <a:pt x="9" y="17"/>
                  </a:lnTo>
                  <a:lnTo>
                    <a:pt x="0" y="17"/>
                  </a:lnTo>
                  <a:lnTo>
                    <a:pt x="19" y="17"/>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6" name="Freeform 303"/>
            <p:cNvSpPr>
              <a:spLocks/>
            </p:cNvSpPr>
            <p:nvPr/>
          </p:nvSpPr>
          <p:spPr bwMode="auto">
            <a:xfrm>
              <a:off x="6332737" y="4984717"/>
              <a:ext cx="23366" cy="25877"/>
            </a:xfrm>
            <a:custGeom>
              <a:avLst/>
              <a:gdLst/>
              <a:ahLst/>
              <a:cxnLst>
                <a:cxn ang="0">
                  <a:pos x="0" y="0"/>
                </a:cxn>
                <a:cxn ang="0">
                  <a:pos x="19" y="0"/>
                </a:cxn>
                <a:cxn ang="0">
                  <a:pos x="9" y="0"/>
                </a:cxn>
                <a:cxn ang="0">
                  <a:pos x="9" y="18"/>
                </a:cxn>
                <a:cxn ang="0">
                  <a:pos x="0" y="18"/>
                </a:cxn>
                <a:cxn ang="0">
                  <a:pos x="19" y="18"/>
                </a:cxn>
              </a:cxnLst>
              <a:rect l="0" t="0" r="r" b="b"/>
              <a:pathLst>
                <a:path w="19" h="18">
                  <a:moveTo>
                    <a:pt x="0" y="0"/>
                  </a:moveTo>
                  <a:lnTo>
                    <a:pt x="19" y="0"/>
                  </a:lnTo>
                  <a:lnTo>
                    <a:pt x="9" y="0"/>
                  </a:lnTo>
                  <a:lnTo>
                    <a:pt x="9" y="18"/>
                  </a:lnTo>
                  <a:lnTo>
                    <a:pt x="0" y="18"/>
                  </a:lnTo>
                  <a:lnTo>
                    <a:pt x="19" y="18"/>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7" name="Freeform 304"/>
            <p:cNvSpPr>
              <a:spLocks/>
            </p:cNvSpPr>
            <p:nvPr/>
          </p:nvSpPr>
          <p:spPr bwMode="auto">
            <a:xfrm>
              <a:off x="6352413" y="4999093"/>
              <a:ext cx="23366" cy="24440"/>
            </a:xfrm>
            <a:custGeom>
              <a:avLst/>
              <a:gdLst/>
              <a:ahLst/>
              <a:cxnLst>
                <a:cxn ang="0">
                  <a:pos x="0" y="0"/>
                </a:cxn>
                <a:cxn ang="0">
                  <a:pos x="19" y="0"/>
                </a:cxn>
                <a:cxn ang="0">
                  <a:pos x="9" y="0"/>
                </a:cxn>
                <a:cxn ang="0">
                  <a:pos x="9" y="17"/>
                </a:cxn>
                <a:cxn ang="0">
                  <a:pos x="0" y="17"/>
                </a:cxn>
                <a:cxn ang="0">
                  <a:pos x="19" y="17"/>
                </a:cxn>
              </a:cxnLst>
              <a:rect l="0" t="0" r="r" b="b"/>
              <a:pathLst>
                <a:path w="19" h="17">
                  <a:moveTo>
                    <a:pt x="0" y="0"/>
                  </a:moveTo>
                  <a:lnTo>
                    <a:pt x="19" y="0"/>
                  </a:lnTo>
                  <a:lnTo>
                    <a:pt x="9" y="0"/>
                  </a:lnTo>
                  <a:lnTo>
                    <a:pt x="9" y="17"/>
                  </a:lnTo>
                  <a:lnTo>
                    <a:pt x="0" y="17"/>
                  </a:lnTo>
                  <a:lnTo>
                    <a:pt x="19" y="17"/>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8" name="Freeform 305"/>
            <p:cNvSpPr>
              <a:spLocks/>
            </p:cNvSpPr>
            <p:nvPr/>
          </p:nvSpPr>
          <p:spPr bwMode="auto">
            <a:xfrm>
              <a:off x="6369630" y="5016345"/>
              <a:ext cx="23366" cy="25877"/>
            </a:xfrm>
            <a:custGeom>
              <a:avLst/>
              <a:gdLst/>
              <a:ahLst/>
              <a:cxnLst>
                <a:cxn ang="0">
                  <a:pos x="0" y="0"/>
                </a:cxn>
                <a:cxn ang="0">
                  <a:pos x="19" y="0"/>
                </a:cxn>
                <a:cxn ang="0">
                  <a:pos x="9" y="0"/>
                </a:cxn>
                <a:cxn ang="0">
                  <a:pos x="9" y="18"/>
                </a:cxn>
                <a:cxn ang="0">
                  <a:pos x="0" y="18"/>
                </a:cxn>
                <a:cxn ang="0">
                  <a:pos x="19" y="18"/>
                </a:cxn>
              </a:cxnLst>
              <a:rect l="0" t="0" r="r" b="b"/>
              <a:pathLst>
                <a:path w="19" h="18">
                  <a:moveTo>
                    <a:pt x="0" y="0"/>
                  </a:moveTo>
                  <a:lnTo>
                    <a:pt x="19" y="0"/>
                  </a:lnTo>
                  <a:lnTo>
                    <a:pt x="9" y="0"/>
                  </a:lnTo>
                  <a:lnTo>
                    <a:pt x="9" y="18"/>
                  </a:lnTo>
                  <a:lnTo>
                    <a:pt x="0" y="18"/>
                  </a:lnTo>
                  <a:lnTo>
                    <a:pt x="19" y="18"/>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9" name="Freeform 306"/>
            <p:cNvSpPr>
              <a:spLocks/>
            </p:cNvSpPr>
            <p:nvPr/>
          </p:nvSpPr>
          <p:spPr bwMode="auto">
            <a:xfrm>
              <a:off x="6386847" y="5046535"/>
              <a:ext cx="23366" cy="24440"/>
            </a:xfrm>
            <a:custGeom>
              <a:avLst/>
              <a:gdLst/>
              <a:ahLst/>
              <a:cxnLst>
                <a:cxn ang="0">
                  <a:pos x="0" y="0"/>
                </a:cxn>
                <a:cxn ang="0">
                  <a:pos x="19" y="0"/>
                </a:cxn>
                <a:cxn ang="0">
                  <a:pos x="9" y="0"/>
                </a:cxn>
                <a:cxn ang="0">
                  <a:pos x="9" y="17"/>
                </a:cxn>
                <a:cxn ang="0">
                  <a:pos x="0" y="17"/>
                </a:cxn>
                <a:cxn ang="0">
                  <a:pos x="19" y="17"/>
                </a:cxn>
              </a:cxnLst>
              <a:rect l="0" t="0" r="r" b="b"/>
              <a:pathLst>
                <a:path w="19" h="17">
                  <a:moveTo>
                    <a:pt x="0" y="0"/>
                  </a:moveTo>
                  <a:lnTo>
                    <a:pt x="19" y="0"/>
                  </a:lnTo>
                  <a:lnTo>
                    <a:pt x="9" y="0"/>
                  </a:lnTo>
                  <a:lnTo>
                    <a:pt x="9" y="17"/>
                  </a:lnTo>
                  <a:lnTo>
                    <a:pt x="0" y="17"/>
                  </a:lnTo>
                  <a:lnTo>
                    <a:pt x="19" y="17"/>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0" name="Freeform 307"/>
            <p:cNvSpPr>
              <a:spLocks/>
            </p:cNvSpPr>
            <p:nvPr/>
          </p:nvSpPr>
          <p:spPr bwMode="auto">
            <a:xfrm>
              <a:off x="6404063" y="5046535"/>
              <a:ext cx="23366" cy="24440"/>
            </a:xfrm>
            <a:custGeom>
              <a:avLst/>
              <a:gdLst/>
              <a:ahLst/>
              <a:cxnLst>
                <a:cxn ang="0">
                  <a:pos x="0" y="0"/>
                </a:cxn>
                <a:cxn ang="0">
                  <a:pos x="19" y="0"/>
                </a:cxn>
                <a:cxn ang="0">
                  <a:pos x="9" y="0"/>
                </a:cxn>
                <a:cxn ang="0">
                  <a:pos x="9" y="17"/>
                </a:cxn>
                <a:cxn ang="0">
                  <a:pos x="0" y="17"/>
                </a:cxn>
                <a:cxn ang="0">
                  <a:pos x="19" y="17"/>
                </a:cxn>
              </a:cxnLst>
              <a:rect l="0" t="0" r="r" b="b"/>
              <a:pathLst>
                <a:path w="19" h="17">
                  <a:moveTo>
                    <a:pt x="0" y="0"/>
                  </a:moveTo>
                  <a:lnTo>
                    <a:pt x="19" y="0"/>
                  </a:lnTo>
                  <a:lnTo>
                    <a:pt x="9" y="0"/>
                  </a:lnTo>
                  <a:lnTo>
                    <a:pt x="9" y="17"/>
                  </a:lnTo>
                  <a:lnTo>
                    <a:pt x="0" y="17"/>
                  </a:lnTo>
                  <a:lnTo>
                    <a:pt x="19" y="17"/>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1" name="Freeform 308"/>
            <p:cNvSpPr>
              <a:spLocks/>
            </p:cNvSpPr>
            <p:nvPr/>
          </p:nvSpPr>
          <p:spPr bwMode="auto">
            <a:xfrm>
              <a:off x="6421280" y="5016345"/>
              <a:ext cx="23366" cy="25877"/>
            </a:xfrm>
            <a:custGeom>
              <a:avLst/>
              <a:gdLst/>
              <a:ahLst/>
              <a:cxnLst>
                <a:cxn ang="0">
                  <a:pos x="0" y="0"/>
                </a:cxn>
                <a:cxn ang="0">
                  <a:pos x="19" y="0"/>
                </a:cxn>
                <a:cxn ang="0">
                  <a:pos x="10" y="0"/>
                </a:cxn>
                <a:cxn ang="0">
                  <a:pos x="10" y="18"/>
                </a:cxn>
                <a:cxn ang="0">
                  <a:pos x="0" y="18"/>
                </a:cxn>
                <a:cxn ang="0">
                  <a:pos x="19" y="18"/>
                </a:cxn>
              </a:cxnLst>
              <a:rect l="0" t="0" r="r" b="b"/>
              <a:pathLst>
                <a:path w="19" h="18">
                  <a:moveTo>
                    <a:pt x="0" y="0"/>
                  </a:moveTo>
                  <a:lnTo>
                    <a:pt x="19" y="0"/>
                  </a:lnTo>
                  <a:lnTo>
                    <a:pt x="10" y="0"/>
                  </a:lnTo>
                  <a:lnTo>
                    <a:pt x="10" y="18"/>
                  </a:lnTo>
                  <a:lnTo>
                    <a:pt x="0" y="18"/>
                  </a:lnTo>
                  <a:lnTo>
                    <a:pt x="19" y="18"/>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2" name="Freeform 309"/>
            <p:cNvSpPr>
              <a:spLocks/>
            </p:cNvSpPr>
            <p:nvPr/>
          </p:nvSpPr>
          <p:spPr bwMode="auto">
            <a:xfrm>
              <a:off x="6438497" y="5007719"/>
              <a:ext cx="23366" cy="24440"/>
            </a:xfrm>
            <a:custGeom>
              <a:avLst/>
              <a:gdLst/>
              <a:ahLst/>
              <a:cxnLst>
                <a:cxn ang="0">
                  <a:pos x="0" y="0"/>
                </a:cxn>
                <a:cxn ang="0">
                  <a:pos x="19" y="0"/>
                </a:cxn>
                <a:cxn ang="0">
                  <a:pos x="10" y="0"/>
                </a:cxn>
                <a:cxn ang="0">
                  <a:pos x="10" y="17"/>
                </a:cxn>
                <a:cxn ang="0">
                  <a:pos x="0" y="17"/>
                </a:cxn>
                <a:cxn ang="0">
                  <a:pos x="19" y="17"/>
                </a:cxn>
              </a:cxnLst>
              <a:rect l="0" t="0" r="r" b="b"/>
              <a:pathLst>
                <a:path w="19" h="17">
                  <a:moveTo>
                    <a:pt x="0" y="0"/>
                  </a:moveTo>
                  <a:lnTo>
                    <a:pt x="19" y="0"/>
                  </a:lnTo>
                  <a:lnTo>
                    <a:pt x="10" y="0"/>
                  </a:lnTo>
                  <a:lnTo>
                    <a:pt x="10" y="17"/>
                  </a:lnTo>
                  <a:lnTo>
                    <a:pt x="0" y="17"/>
                  </a:lnTo>
                  <a:lnTo>
                    <a:pt x="19" y="17"/>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3" name="Freeform 310"/>
            <p:cNvSpPr>
              <a:spLocks/>
            </p:cNvSpPr>
            <p:nvPr/>
          </p:nvSpPr>
          <p:spPr bwMode="auto">
            <a:xfrm>
              <a:off x="6455713" y="5016345"/>
              <a:ext cx="23366" cy="25877"/>
            </a:xfrm>
            <a:custGeom>
              <a:avLst/>
              <a:gdLst/>
              <a:ahLst/>
              <a:cxnLst>
                <a:cxn ang="0">
                  <a:pos x="0" y="0"/>
                </a:cxn>
                <a:cxn ang="0">
                  <a:pos x="19" y="0"/>
                </a:cxn>
                <a:cxn ang="0">
                  <a:pos x="10" y="0"/>
                </a:cxn>
                <a:cxn ang="0">
                  <a:pos x="10" y="18"/>
                </a:cxn>
                <a:cxn ang="0">
                  <a:pos x="0" y="18"/>
                </a:cxn>
                <a:cxn ang="0">
                  <a:pos x="19" y="18"/>
                </a:cxn>
              </a:cxnLst>
              <a:rect l="0" t="0" r="r" b="b"/>
              <a:pathLst>
                <a:path w="19" h="18">
                  <a:moveTo>
                    <a:pt x="0" y="0"/>
                  </a:moveTo>
                  <a:lnTo>
                    <a:pt x="19" y="0"/>
                  </a:lnTo>
                  <a:lnTo>
                    <a:pt x="10" y="0"/>
                  </a:lnTo>
                  <a:lnTo>
                    <a:pt x="10" y="18"/>
                  </a:lnTo>
                  <a:lnTo>
                    <a:pt x="0" y="18"/>
                  </a:lnTo>
                  <a:lnTo>
                    <a:pt x="19" y="18"/>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4" name="Freeform 311"/>
            <p:cNvSpPr>
              <a:spLocks/>
            </p:cNvSpPr>
            <p:nvPr/>
          </p:nvSpPr>
          <p:spPr bwMode="auto">
            <a:xfrm>
              <a:off x="6474160" y="4996218"/>
              <a:ext cx="22136" cy="24440"/>
            </a:xfrm>
            <a:custGeom>
              <a:avLst/>
              <a:gdLst/>
              <a:ahLst/>
              <a:cxnLst>
                <a:cxn ang="0">
                  <a:pos x="0" y="0"/>
                </a:cxn>
                <a:cxn ang="0">
                  <a:pos x="18" y="0"/>
                </a:cxn>
                <a:cxn ang="0">
                  <a:pos x="9" y="0"/>
                </a:cxn>
                <a:cxn ang="0">
                  <a:pos x="9" y="17"/>
                </a:cxn>
                <a:cxn ang="0">
                  <a:pos x="0" y="17"/>
                </a:cxn>
                <a:cxn ang="0">
                  <a:pos x="18" y="17"/>
                </a:cxn>
              </a:cxnLst>
              <a:rect l="0" t="0" r="r" b="b"/>
              <a:pathLst>
                <a:path w="18" h="17">
                  <a:moveTo>
                    <a:pt x="0" y="0"/>
                  </a:moveTo>
                  <a:lnTo>
                    <a:pt x="18" y="0"/>
                  </a:lnTo>
                  <a:lnTo>
                    <a:pt x="9" y="0"/>
                  </a:lnTo>
                  <a:lnTo>
                    <a:pt x="9" y="17"/>
                  </a:lnTo>
                  <a:lnTo>
                    <a:pt x="0" y="17"/>
                  </a:lnTo>
                  <a:lnTo>
                    <a:pt x="18" y="17"/>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5" name="Freeform 312"/>
            <p:cNvSpPr>
              <a:spLocks/>
            </p:cNvSpPr>
            <p:nvPr/>
          </p:nvSpPr>
          <p:spPr bwMode="auto">
            <a:xfrm>
              <a:off x="6491377" y="4973216"/>
              <a:ext cx="22136" cy="25877"/>
            </a:xfrm>
            <a:custGeom>
              <a:avLst/>
              <a:gdLst/>
              <a:ahLst/>
              <a:cxnLst>
                <a:cxn ang="0">
                  <a:pos x="0" y="0"/>
                </a:cxn>
                <a:cxn ang="0">
                  <a:pos x="18" y="0"/>
                </a:cxn>
                <a:cxn ang="0">
                  <a:pos x="9" y="0"/>
                </a:cxn>
                <a:cxn ang="0">
                  <a:pos x="9" y="18"/>
                </a:cxn>
                <a:cxn ang="0">
                  <a:pos x="0" y="18"/>
                </a:cxn>
                <a:cxn ang="0">
                  <a:pos x="18" y="18"/>
                </a:cxn>
              </a:cxnLst>
              <a:rect l="0" t="0" r="r" b="b"/>
              <a:pathLst>
                <a:path w="18" h="18">
                  <a:moveTo>
                    <a:pt x="0" y="0"/>
                  </a:moveTo>
                  <a:lnTo>
                    <a:pt x="18" y="0"/>
                  </a:lnTo>
                  <a:lnTo>
                    <a:pt x="9" y="0"/>
                  </a:lnTo>
                  <a:lnTo>
                    <a:pt x="9" y="18"/>
                  </a:lnTo>
                  <a:lnTo>
                    <a:pt x="0" y="18"/>
                  </a:lnTo>
                  <a:lnTo>
                    <a:pt x="18" y="18"/>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6" name="Freeform 313"/>
            <p:cNvSpPr>
              <a:spLocks/>
            </p:cNvSpPr>
            <p:nvPr/>
          </p:nvSpPr>
          <p:spPr bwMode="auto">
            <a:xfrm>
              <a:off x="6508594" y="4967465"/>
              <a:ext cx="23366" cy="24440"/>
            </a:xfrm>
            <a:custGeom>
              <a:avLst/>
              <a:gdLst/>
              <a:ahLst/>
              <a:cxnLst>
                <a:cxn ang="0">
                  <a:pos x="0" y="0"/>
                </a:cxn>
                <a:cxn ang="0">
                  <a:pos x="19" y="0"/>
                </a:cxn>
                <a:cxn ang="0">
                  <a:pos x="9" y="0"/>
                </a:cxn>
                <a:cxn ang="0">
                  <a:pos x="9" y="17"/>
                </a:cxn>
                <a:cxn ang="0">
                  <a:pos x="0" y="17"/>
                </a:cxn>
                <a:cxn ang="0">
                  <a:pos x="19" y="17"/>
                </a:cxn>
              </a:cxnLst>
              <a:rect l="0" t="0" r="r" b="b"/>
              <a:pathLst>
                <a:path w="19" h="17">
                  <a:moveTo>
                    <a:pt x="0" y="0"/>
                  </a:moveTo>
                  <a:lnTo>
                    <a:pt x="19" y="0"/>
                  </a:lnTo>
                  <a:lnTo>
                    <a:pt x="9" y="0"/>
                  </a:lnTo>
                  <a:lnTo>
                    <a:pt x="9" y="17"/>
                  </a:lnTo>
                  <a:lnTo>
                    <a:pt x="0" y="17"/>
                  </a:lnTo>
                  <a:lnTo>
                    <a:pt x="19" y="17"/>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7" name="Freeform 314"/>
            <p:cNvSpPr>
              <a:spLocks/>
            </p:cNvSpPr>
            <p:nvPr/>
          </p:nvSpPr>
          <p:spPr bwMode="auto">
            <a:xfrm>
              <a:off x="6525810" y="4967465"/>
              <a:ext cx="23366" cy="24440"/>
            </a:xfrm>
            <a:custGeom>
              <a:avLst/>
              <a:gdLst/>
              <a:ahLst/>
              <a:cxnLst>
                <a:cxn ang="0">
                  <a:pos x="0" y="0"/>
                </a:cxn>
                <a:cxn ang="0">
                  <a:pos x="19" y="0"/>
                </a:cxn>
                <a:cxn ang="0">
                  <a:pos x="9" y="0"/>
                </a:cxn>
                <a:cxn ang="0">
                  <a:pos x="9" y="17"/>
                </a:cxn>
                <a:cxn ang="0">
                  <a:pos x="0" y="17"/>
                </a:cxn>
                <a:cxn ang="0">
                  <a:pos x="19" y="17"/>
                </a:cxn>
              </a:cxnLst>
              <a:rect l="0" t="0" r="r" b="b"/>
              <a:pathLst>
                <a:path w="19" h="17">
                  <a:moveTo>
                    <a:pt x="0" y="0"/>
                  </a:moveTo>
                  <a:lnTo>
                    <a:pt x="19" y="0"/>
                  </a:lnTo>
                  <a:lnTo>
                    <a:pt x="9" y="0"/>
                  </a:lnTo>
                  <a:lnTo>
                    <a:pt x="9" y="17"/>
                  </a:lnTo>
                  <a:lnTo>
                    <a:pt x="0" y="17"/>
                  </a:lnTo>
                  <a:lnTo>
                    <a:pt x="19" y="17"/>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8" name="Freeform 315"/>
            <p:cNvSpPr>
              <a:spLocks/>
            </p:cNvSpPr>
            <p:nvPr/>
          </p:nvSpPr>
          <p:spPr bwMode="auto">
            <a:xfrm>
              <a:off x="6543027" y="4968903"/>
              <a:ext cx="23366" cy="25877"/>
            </a:xfrm>
            <a:custGeom>
              <a:avLst/>
              <a:gdLst/>
              <a:ahLst/>
              <a:cxnLst>
                <a:cxn ang="0">
                  <a:pos x="0" y="0"/>
                </a:cxn>
                <a:cxn ang="0">
                  <a:pos x="19" y="0"/>
                </a:cxn>
                <a:cxn ang="0">
                  <a:pos x="9" y="0"/>
                </a:cxn>
                <a:cxn ang="0">
                  <a:pos x="9" y="18"/>
                </a:cxn>
                <a:cxn ang="0">
                  <a:pos x="0" y="18"/>
                </a:cxn>
                <a:cxn ang="0">
                  <a:pos x="19" y="18"/>
                </a:cxn>
              </a:cxnLst>
              <a:rect l="0" t="0" r="r" b="b"/>
              <a:pathLst>
                <a:path w="19" h="18">
                  <a:moveTo>
                    <a:pt x="0" y="0"/>
                  </a:moveTo>
                  <a:lnTo>
                    <a:pt x="19" y="0"/>
                  </a:lnTo>
                  <a:lnTo>
                    <a:pt x="9" y="0"/>
                  </a:lnTo>
                  <a:lnTo>
                    <a:pt x="9" y="18"/>
                  </a:lnTo>
                  <a:lnTo>
                    <a:pt x="0" y="18"/>
                  </a:lnTo>
                  <a:lnTo>
                    <a:pt x="19" y="18"/>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9" name="Freeform 316"/>
            <p:cNvSpPr>
              <a:spLocks/>
            </p:cNvSpPr>
            <p:nvPr/>
          </p:nvSpPr>
          <p:spPr bwMode="auto">
            <a:xfrm>
              <a:off x="6560244" y="4971779"/>
              <a:ext cx="23366" cy="24440"/>
            </a:xfrm>
            <a:custGeom>
              <a:avLst/>
              <a:gdLst/>
              <a:ahLst/>
              <a:cxnLst>
                <a:cxn ang="0">
                  <a:pos x="0" y="0"/>
                </a:cxn>
                <a:cxn ang="0">
                  <a:pos x="19" y="0"/>
                </a:cxn>
                <a:cxn ang="0">
                  <a:pos x="10" y="0"/>
                </a:cxn>
                <a:cxn ang="0">
                  <a:pos x="10" y="17"/>
                </a:cxn>
                <a:cxn ang="0">
                  <a:pos x="0" y="17"/>
                </a:cxn>
                <a:cxn ang="0">
                  <a:pos x="19" y="17"/>
                </a:cxn>
              </a:cxnLst>
              <a:rect l="0" t="0" r="r" b="b"/>
              <a:pathLst>
                <a:path w="19" h="17">
                  <a:moveTo>
                    <a:pt x="0" y="0"/>
                  </a:moveTo>
                  <a:lnTo>
                    <a:pt x="19" y="0"/>
                  </a:lnTo>
                  <a:lnTo>
                    <a:pt x="10" y="0"/>
                  </a:lnTo>
                  <a:lnTo>
                    <a:pt x="10" y="17"/>
                  </a:lnTo>
                  <a:lnTo>
                    <a:pt x="0" y="17"/>
                  </a:lnTo>
                  <a:lnTo>
                    <a:pt x="19" y="17"/>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0" name="Freeform 317"/>
            <p:cNvSpPr>
              <a:spLocks/>
            </p:cNvSpPr>
            <p:nvPr/>
          </p:nvSpPr>
          <p:spPr bwMode="auto">
            <a:xfrm>
              <a:off x="6577460" y="4973216"/>
              <a:ext cx="23366" cy="25877"/>
            </a:xfrm>
            <a:custGeom>
              <a:avLst/>
              <a:gdLst/>
              <a:ahLst/>
              <a:cxnLst>
                <a:cxn ang="0">
                  <a:pos x="0" y="0"/>
                </a:cxn>
                <a:cxn ang="0">
                  <a:pos x="19" y="0"/>
                </a:cxn>
                <a:cxn ang="0">
                  <a:pos x="10" y="0"/>
                </a:cxn>
                <a:cxn ang="0">
                  <a:pos x="10" y="18"/>
                </a:cxn>
                <a:cxn ang="0">
                  <a:pos x="0" y="18"/>
                </a:cxn>
                <a:cxn ang="0">
                  <a:pos x="19" y="18"/>
                </a:cxn>
              </a:cxnLst>
              <a:rect l="0" t="0" r="r" b="b"/>
              <a:pathLst>
                <a:path w="19" h="18">
                  <a:moveTo>
                    <a:pt x="0" y="0"/>
                  </a:moveTo>
                  <a:lnTo>
                    <a:pt x="19" y="0"/>
                  </a:lnTo>
                  <a:lnTo>
                    <a:pt x="10" y="0"/>
                  </a:lnTo>
                  <a:lnTo>
                    <a:pt x="10" y="18"/>
                  </a:lnTo>
                  <a:lnTo>
                    <a:pt x="0" y="18"/>
                  </a:lnTo>
                  <a:lnTo>
                    <a:pt x="19" y="18"/>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1" name="Freeform 318"/>
            <p:cNvSpPr>
              <a:spLocks/>
            </p:cNvSpPr>
            <p:nvPr/>
          </p:nvSpPr>
          <p:spPr bwMode="auto">
            <a:xfrm>
              <a:off x="6594677" y="4973216"/>
              <a:ext cx="23366" cy="25877"/>
            </a:xfrm>
            <a:custGeom>
              <a:avLst/>
              <a:gdLst/>
              <a:ahLst/>
              <a:cxnLst>
                <a:cxn ang="0">
                  <a:pos x="0" y="0"/>
                </a:cxn>
                <a:cxn ang="0">
                  <a:pos x="19" y="0"/>
                </a:cxn>
                <a:cxn ang="0">
                  <a:pos x="10" y="0"/>
                </a:cxn>
                <a:cxn ang="0">
                  <a:pos x="10" y="18"/>
                </a:cxn>
                <a:cxn ang="0">
                  <a:pos x="0" y="18"/>
                </a:cxn>
                <a:cxn ang="0">
                  <a:pos x="19" y="18"/>
                </a:cxn>
              </a:cxnLst>
              <a:rect l="0" t="0" r="r" b="b"/>
              <a:pathLst>
                <a:path w="19" h="18">
                  <a:moveTo>
                    <a:pt x="0" y="0"/>
                  </a:moveTo>
                  <a:lnTo>
                    <a:pt x="19" y="0"/>
                  </a:lnTo>
                  <a:lnTo>
                    <a:pt x="10" y="0"/>
                  </a:lnTo>
                  <a:lnTo>
                    <a:pt x="10" y="18"/>
                  </a:lnTo>
                  <a:lnTo>
                    <a:pt x="0" y="18"/>
                  </a:lnTo>
                  <a:lnTo>
                    <a:pt x="19" y="18"/>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2" name="Freeform 319"/>
            <p:cNvSpPr>
              <a:spLocks/>
            </p:cNvSpPr>
            <p:nvPr/>
          </p:nvSpPr>
          <p:spPr bwMode="auto">
            <a:xfrm>
              <a:off x="6613123" y="4976091"/>
              <a:ext cx="22136" cy="24440"/>
            </a:xfrm>
            <a:custGeom>
              <a:avLst/>
              <a:gdLst/>
              <a:ahLst/>
              <a:cxnLst>
                <a:cxn ang="0">
                  <a:pos x="0" y="0"/>
                </a:cxn>
                <a:cxn ang="0">
                  <a:pos x="18" y="0"/>
                </a:cxn>
                <a:cxn ang="0">
                  <a:pos x="9" y="0"/>
                </a:cxn>
                <a:cxn ang="0">
                  <a:pos x="9" y="17"/>
                </a:cxn>
                <a:cxn ang="0">
                  <a:pos x="0" y="17"/>
                </a:cxn>
                <a:cxn ang="0">
                  <a:pos x="18" y="17"/>
                </a:cxn>
              </a:cxnLst>
              <a:rect l="0" t="0" r="r" b="b"/>
              <a:pathLst>
                <a:path w="18" h="17">
                  <a:moveTo>
                    <a:pt x="0" y="0"/>
                  </a:moveTo>
                  <a:lnTo>
                    <a:pt x="18" y="0"/>
                  </a:lnTo>
                  <a:lnTo>
                    <a:pt x="9" y="0"/>
                  </a:lnTo>
                  <a:lnTo>
                    <a:pt x="9" y="17"/>
                  </a:lnTo>
                  <a:lnTo>
                    <a:pt x="0" y="17"/>
                  </a:lnTo>
                  <a:lnTo>
                    <a:pt x="18" y="17"/>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3" name="Freeform 320"/>
            <p:cNvSpPr>
              <a:spLocks/>
            </p:cNvSpPr>
            <p:nvPr/>
          </p:nvSpPr>
          <p:spPr bwMode="auto">
            <a:xfrm>
              <a:off x="6630340" y="4976091"/>
              <a:ext cx="22136" cy="24440"/>
            </a:xfrm>
            <a:custGeom>
              <a:avLst/>
              <a:gdLst/>
              <a:ahLst/>
              <a:cxnLst>
                <a:cxn ang="0">
                  <a:pos x="0" y="0"/>
                </a:cxn>
                <a:cxn ang="0">
                  <a:pos x="18" y="0"/>
                </a:cxn>
                <a:cxn ang="0">
                  <a:pos x="9" y="0"/>
                </a:cxn>
                <a:cxn ang="0">
                  <a:pos x="9" y="17"/>
                </a:cxn>
                <a:cxn ang="0">
                  <a:pos x="0" y="17"/>
                </a:cxn>
                <a:cxn ang="0">
                  <a:pos x="18" y="17"/>
                </a:cxn>
              </a:cxnLst>
              <a:rect l="0" t="0" r="r" b="b"/>
              <a:pathLst>
                <a:path w="18" h="17">
                  <a:moveTo>
                    <a:pt x="0" y="0"/>
                  </a:moveTo>
                  <a:lnTo>
                    <a:pt x="18" y="0"/>
                  </a:lnTo>
                  <a:lnTo>
                    <a:pt x="9" y="0"/>
                  </a:lnTo>
                  <a:lnTo>
                    <a:pt x="9" y="17"/>
                  </a:lnTo>
                  <a:lnTo>
                    <a:pt x="0" y="17"/>
                  </a:lnTo>
                  <a:lnTo>
                    <a:pt x="18" y="17"/>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4" name="Freeform 321"/>
            <p:cNvSpPr>
              <a:spLocks/>
            </p:cNvSpPr>
            <p:nvPr/>
          </p:nvSpPr>
          <p:spPr bwMode="auto">
            <a:xfrm>
              <a:off x="6647557" y="4976091"/>
              <a:ext cx="23366" cy="24440"/>
            </a:xfrm>
            <a:custGeom>
              <a:avLst/>
              <a:gdLst/>
              <a:ahLst/>
              <a:cxnLst>
                <a:cxn ang="0">
                  <a:pos x="0" y="0"/>
                </a:cxn>
                <a:cxn ang="0">
                  <a:pos x="19" y="0"/>
                </a:cxn>
                <a:cxn ang="0">
                  <a:pos x="9" y="0"/>
                </a:cxn>
                <a:cxn ang="0">
                  <a:pos x="9" y="17"/>
                </a:cxn>
                <a:cxn ang="0">
                  <a:pos x="0" y="17"/>
                </a:cxn>
                <a:cxn ang="0">
                  <a:pos x="19" y="17"/>
                </a:cxn>
              </a:cxnLst>
              <a:rect l="0" t="0" r="r" b="b"/>
              <a:pathLst>
                <a:path w="19" h="17">
                  <a:moveTo>
                    <a:pt x="0" y="0"/>
                  </a:moveTo>
                  <a:lnTo>
                    <a:pt x="19" y="0"/>
                  </a:lnTo>
                  <a:lnTo>
                    <a:pt x="9" y="0"/>
                  </a:lnTo>
                  <a:lnTo>
                    <a:pt x="9" y="17"/>
                  </a:lnTo>
                  <a:lnTo>
                    <a:pt x="0" y="17"/>
                  </a:lnTo>
                  <a:lnTo>
                    <a:pt x="19" y="17"/>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5" name="Freeform 322"/>
            <p:cNvSpPr>
              <a:spLocks/>
            </p:cNvSpPr>
            <p:nvPr/>
          </p:nvSpPr>
          <p:spPr bwMode="auto">
            <a:xfrm>
              <a:off x="6664773" y="4976091"/>
              <a:ext cx="23366" cy="24440"/>
            </a:xfrm>
            <a:custGeom>
              <a:avLst/>
              <a:gdLst/>
              <a:ahLst/>
              <a:cxnLst>
                <a:cxn ang="0">
                  <a:pos x="0" y="0"/>
                </a:cxn>
                <a:cxn ang="0">
                  <a:pos x="19" y="0"/>
                </a:cxn>
                <a:cxn ang="0">
                  <a:pos x="9" y="0"/>
                </a:cxn>
                <a:cxn ang="0">
                  <a:pos x="9" y="17"/>
                </a:cxn>
                <a:cxn ang="0">
                  <a:pos x="0" y="17"/>
                </a:cxn>
                <a:cxn ang="0">
                  <a:pos x="19" y="17"/>
                </a:cxn>
              </a:cxnLst>
              <a:rect l="0" t="0" r="r" b="b"/>
              <a:pathLst>
                <a:path w="19" h="17">
                  <a:moveTo>
                    <a:pt x="0" y="0"/>
                  </a:moveTo>
                  <a:lnTo>
                    <a:pt x="19" y="0"/>
                  </a:lnTo>
                  <a:lnTo>
                    <a:pt x="9" y="0"/>
                  </a:lnTo>
                  <a:lnTo>
                    <a:pt x="9" y="17"/>
                  </a:lnTo>
                  <a:lnTo>
                    <a:pt x="0" y="17"/>
                  </a:lnTo>
                  <a:lnTo>
                    <a:pt x="19" y="17"/>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6" name="Freeform 323"/>
            <p:cNvSpPr>
              <a:spLocks/>
            </p:cNvSpPr>
            <p:nvPr/>
          </p:nvSpPr>
          <p:spPr bwMode="auto">
            <a:xfrm>
              <a:off x="6681990" y="4978966"/>
              <a:ext cx="23366" cy="24440"/>
            </a:xfrm>
            <a:custGeom>
              <a:avLst/>
              <a:gdLst/>
              <a:ahLst/>
              <a:cxnLst>
                <a:cxn ang="0">
                  <a:pos x="0" y="0"/>
                </a:cxn>
                <a:cxn ang="0">
                  <a:pos x="19" y="0"/>
                </a:cxn>
                <a:cxn ang="0">
                  <a:pos x="9" y="0"/>
                </a:cxn>
                <a:cxn ang="0">
                  <a:pos x="9" y="17"/>
                </a:cxn>
                <a:cxn ang="0">
                  <a:pos x="0" y="17"/>
                </a:cxn>
                <a:cxn ang="0">
                  <a:pos x="19" y="17"/>
                </a:cxn>
              </a:cxnLst>
              <a:rect l="0" t="0" r="r" b="b"/>
              <a:pathLst>
                <a:path w="19" h="17">
                  <a:moveTo>
                    <a:pt x="0" y="0"/>
                  </a:moveTo>
                  <a:lnTo>
                    <a:pt x="19" y="0"/>
                  </a:lnTo>
                  <a:lnTo>
                    <a:pt x="9" y="0"/>
                  </a:lnTo>
                  <a:lnTo>
                    <a:pt x="9" y="17"/>
                  </a:lnTo>
                  <a:lnTo>
                    <a:pt x="0" y="17"/>
                  </a:lnTo>
                  <a:lnTo>
                    <a:pt x="19" y="17"/>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7" name="Freeform 324"/>
            <p:cNvSpPr>
              <a:spLocks/>
            </p:cNvSpPr>
            <p:nvPr/>
          </p:nvSpPr>
          <p:spPr bwMode="auto">
            <a:xfrm>
              <a:off x="6699207" y="4978966"/>
              <a:ext cx="23366" cy="24440"/>
            </a:xfrm>
            <a:custGeom>
              <a:avLst/>
              <a:gdLst/>
              <a:ahLst/>
              <a:cxnLst>
                <a:cxn ang="0">
                  <a:pos x="0" y="0"/>
                </a:cxn>
                <a:cxn ang="0">
                  <a:pos x="19" y="0"/>
                </a:cxn>
                <a:cxn ang="0">
                  <a:pos x="10" y="0"/>
                </a:cxn>
                <a:cxn ang="0">
                  <a:pos x="10" y="17"/>
                </a:cxn>
                <a:cxn ang="0">
                  <a:pos x="0" y="17"/>
                </a:cxn>
                <a:cxn ang="0">
                  <a:pos x="19" y="17"/>
                </a:cxn>
              </a:cxnLst>
              <a:rect l="0" t="0" r="r" b="b"/>
              <a:pathLst>
                <a:path w="19" h="17">
                  <a:moveTo>
                    <a:pt x="0" y="0"/>
                  </a:moveTo>
                  <a:lnTo>
                    <a:pt x="19" y="0"/>
                  </a:lnTo>
                  <a:lnTo>
                    <a:pt x="10" y="0"/>
                  </a:lnTo>
                  <a:lnTo>
                    <a:pt x="10" y="17"/>
                  </a:lnTo>
                  <a:lnTo>
                    <a:pt x="0" y="17"/>
                  </a:lnTo>
                  <a:lnTo>
                    <a:pt x="19" y="17"/>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8" name="Freeform 325"/>
            <p:cNvSpPr>
              <a:spLocks/>
            </p:cNvSpPr>
            <p:nvPr/>
          </p:nvSpPr>
          <p:spPr bwMode="auto">
            <a:xfrm>
              <a:off x="6716423" y="4978966"/>
              <a:ext cx="23366" cy="24440"/>
            </a:xfrm>
            <a:custGeom>
              <a:avLst/>
              <a:gdLst/>
              <a:ahLst/>
              <a:cxnLst>
                <a:cxn ang="0">
                  <a:pos x="0" y="0"/>
                </a:cxn>
                <a:cxn ang="0">
                  <a:pos x="19" y="0"/>
                </a:cxn>
                <a:cxn ang="0">
                  <a:pos x="10" y="0"/>
                </a:cxn>
                <a:cxn ang="0">
                  <a:pos x="10" y="17"/>
                </a:cxn>
                <a:cxn ang="0">
                  <a:pos x="0" y="17"/>
                </a:cxn>
                <a:cxn ang="0">
                  <a:pos x="19" y="17"/>
                </a:cxn>
              </a:cxnLst>
              <a:rect l="0" t="0" r="r" b="b"/>
              <a:pathLst>
                <a:path w="19" h="17">
                  <a:moveTo>
                    <a:pt x="0" y="0"/>
                  </a:moveTo>
                  <a:lnTo>
                    <a:pt x="19" y="0"/>
                  </a:lnTo>
                  <a:lnTo>
                    <a:pt x="10" y="0"/>
                  </a:lnTo>
                  <a:lnTo>
                    <a:pt x="10" y="17"/>
                  </a:lnTo>
                  <a:lnTo>
                    <a:pt x="0" y="17"/>
                  </a:lnTo>
                  <a:lnTo>
                    <a:pt x="19" y="17"/>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9" name="Freeform 326"/>
            <p:cNvSpPr>
              <a:spLocks/>
            </p:cNvSpPr>
            <p:nvPr/>
          </p:nvSpPr>
          <p:spPr bwMode="auto">
            <a:xfrm>
              <a:off x="6733640" y="4978966"/>
              <a:ext cx="23366" cy="24440"/>
            </a:xfrm>
            <a:custGeom>
              <a:avLst/>
              <a:gdLst/>
              <a:ahLst/>
              <a:cxnLst>
                <a:cxn ang="0">
                  <a:pos x="0" y="0"/>
                </a:cxn>
                <a:cxn ang="0">
                  <a:pos x="19" y="0"/>
                </a:cxn>
                <a:cxn ang="0">
                  <a:pos x="10" y="0"/>
                </a:cxn>
                <a:cxn ang="0">
                  <a:pos x="10" y="17"/>
                </a:cxn>
                <a:cxn ang="0">
                  <a:pos x="0" y="17"/>
                </a:cxn>
                <a:cxn ang="0">
                  <a:pos x="19" y="17"/>
                </a:cxn>
              </a:cxnLst>
              <a:rect l="0" t="0" r="r" b="b"/>
              <a:pathLst>
                <a:path w="19" h="17">
                  <a:moveTo>
                    <a:pt x="0" y="0"/>
                  </a:moveTo>
                  <a:lnTo>
                    <a:pt x="19" y="0"/>
                  </a:lnTo>
                  <a:lnTo>
                    <a:pt x="10" y="0"/>
                  </a:lnTo>
                  <a:lnTo>
                    <a:pt x="10" y="17"/>
                  </a:lnTo>
                  <a:lnTo>
                    <a:pt x="0" y="17"/>
                  </a:lnTo>
                  <a:lnTo>
                    <a:pt x="19" y="17"/>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0" name="Freeform 327"/>
            <p:cNvSpPr>
              <a:spLocks/>
            </p:cNvSpPr>
            <p:nvPr/>
          </p:nvSpPr>
          <p:spPr bwMode="auto">
            <a:xfrm>
              <a:off x="6750857" y="4976091"/>
              <a:ext cx="23366" cy="24440"/>
            </a:xfrm>
            <a:custGeom>
              <a:avLst/>
              <a:gdLst/>
              <a:ahLst/>
              <a:cxnLst>
                <a:cxn ang="0">
                  <a:pos x="0" y="0"/>
                </a:cxn>
                <a:cxn ang="0">
                  <a:pos x="19" y="0"/>
                </a:cxn>
                <a:cxn ang="0">
                  <a:pos x="10" y="0"/>
                </a:cxn>
                <a:cxn ang="0">
                  <a:pos x="10" y="17"/>
                </a:cxn>
                <a:cxn ang="0">
                  <a:pos x="0" y="17"/>
                </a:cxn>
                <a:cxn ang="0">
                  <a:pos x="19" y="17"/>
                </a:cxn>
              </a:cxnLst>
              <a:rect l="0" t="0" r="r" b="b"/>
              <a:pathLst>
                <a:path w="19" h="17">
                  <a:moveTo>
                    <a:pt x="0" y="0"/>
                  </a:moveTo>
                  <a:lnTo>
                    <a:pt x="19" y="0"/>
                  </a:lnTo>
                  <a:lnTo>
                    <a:pt x="10" y="0"/>
                  </a:lnTo>
                  <a:lnTo>
                    <a:pt x="10" y="17"/>
                  </a:lnTo>
                  <a:lnTo>
                    <a:pt x="0" y="17"/>
                  </a:lnTo>
                  <a:lnTo>
                    <a:pt x="19" y="17"/>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1" name="Freeform 328"/>
            <p:cNvSpPr>
              <a:spLocks/>
            </p:cNvSpPr>
            <p:nvPr/>
          </p:nvSpPr>
          <p:spPr bwMode="auto">
            <a:xfrm>
              <a:off x="6769304" y="4976091"/>
              <a:ext cx="22136" cy="24440"/>
            </a:xfrm>
            <a:custGeom>
              <a:avLst/>
              <a:gdLst/>
              <a:ahLst/>
              <a:cxnLst>
                <a:cxn ang="0">
                  <a:pos x="0" y="0"/>
                </a:cxn>
                <a:cxn ang="0">
                  <a:pos x="18" y="0"/>
                </a:cxn>
                <a:cxn ang="0">
                  <a:pos x="9" y="0"/>
                </a:cxn>
                <a:cxn ang="0">
                  <a:pos x="9" y="17"/>
                </a:cxn>
                <a:cxn ang="0">
                  <a:pos x="0" y="17"/>
                </a:cxn>
                <a:cxn ang="0">
                  <a:pos x="18" y="17"/>
                </a:cxn>
              </a:cxnLst>
              <a:rect l="0" t="0" r="r" b="b"/>
              <a:pathLst>
                <a:path w="18" h="17">
                  <a:moveTo>
                    <a:pt x="0" y="0"/>
                  </a:moveTo>
                  <a:lnTo>
                    <a:pt x="18" y="0"/>
                  </a:lnTo>
                  <a:lnTo>
                    <a:pt x="9" y="0"/>
                  </a:lnTo>
                  <a:lnTo>
                    <a:pt x="9" y="17"/>
                  </a:lnTo>
                  <a:lnTo>
                    <a:pt x="0" y="17"/>
                  </a:lnTo>
                  <a:lnTo>
                    <a:pt x="18" y="17"/>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2" name="Freeform 329"/>
            <p:cNvSpPr>
              <a:spLocks/>
            </p:cNvSpPr>
            <p:nvPr/>
          </p:nvSpPr>
          <p:spPr bwMode="auto">
            <a:xfrm>
              <a:off x="6786520" y="4980404"/>
              <a:ext cx="23366" cy="24440"/>
            </a:xfrm>
            <a:custGeom>
              <a:avLst/>
              <a:gdLst/>
              <a:ahLst/>
              <a:cxnLst>
                <a:cxn ang="0">
                  <a:pos x="0" y="0"/>
                </a:cxn>
                <a:cxn ang="0">
                  <a:pos x="19" y="0"/>
                </a:cxn>
                <a:cxn ang="0">
                  <a:pos x="9" y="0"/>
                </a:cxn>
                <a:cxn ang="0">
                  <a:pos x="9" y="17"/>
                </a:cxn>
                <a:cxn ang="0">
                  <a:pos x="0" y="17"/>
                </a:cxn>
                <a:cxn ang="0">
                  <a:pos x="19" y="17"/>
                </a:cxn>
              </a:cxnLst>
              <a:rect l="0" t="0" r="r" b="b"/>
              <a:pathLst>
                <a:path w="19" h="17">
                  <a:moveTo>
                    <a:pt x="0" y="0"/>
                  </a:moveTo>
                  <a:lnTo>
                    <a:pt x="19" y="0"/>
                  </a:lnTo>
                  <a:lnTo>
                    <a:pt x="9" y="0"/>
                  </a:lnTo>
                  <a:lnTo>
                    <a:pt x="9" y="17"/>
                  </a:lnTo>
                  <a:lnTo>
                    <a:pt x="0" y="17"/>
                  </a:lnTo>
                  <a:lnTo>
                    <a:pt x="19" y="17"/>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3" name="Freeform 330"/>
            <p:cNvSpPr>
              <a:spLocks/>
            </p:cNvSpPr>
            <p:nvPr/>
          </p:nvSpPr>
          <p:spPr bwMode="auto">
            <a:xfrm>
              <a:off x="6803737" y="4978966"/>
              <a:ext cx="23366" cy="24440"/>
            </a:xfrm>
            <a:custGeom>
              <a:avLst/>
              <a:gdLst/>
              <a:ahLst/>
              <a:cxnLst>
                <a:cxn ang="0">
                  <a:pos x="0" y="0"/>
                </a:cxn>
                <a:cxn ang="0">
                  <a:pos x="19" y="0"/>
                </a:cxn>
                <a:cxn ang="0">
                  <a:pos x="9" y="0"/>
                </a:cxn>
                <a:cxn ang="0">
                  <a:pos x="9" y="17"/>
                </a:cxn>
                <a:cxn ang="0">
                  <a:pos x="0" y="17"/>
                </a:cxn>
                <a:cxn ang="0">
                  <a:pos x="19" y="17"/>
                </a:cxn>
              </a:cxnLst>
              <a:rect l="0" t="0" r="r" b="b"/>
              <a:pathLst>
                <a:path w="19" h="17">
                  <a:moveTo>
                    <a:pt x="0" y="0"/>
                  </a:moveTo>
                  <a:lnTo>
                    <a:pt x="19" y="0"/>
                  </a:lnTo>
                  <a:lnTo>
                    <a:pt x="9" y="0"/>
                  </a:lnTo>
                  <a:lnTo>
                    <a:pt x="9" y="17"/>
                  </a:lnTo>
                  <a:lnTo>
                    <a:pt x="0" y="17"/>
                  </a:lnTo>
                  <a:lnTo>
                    <a:pt x="19" y="17"/>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4" name="Freeform 331"/>
            <p:cNvSpPr>
              <a:spLocks/>
            </p:cNvSpPr>
            <p:nvPr/>
          </p:nvSpPr>
          <p:spPr bwMode="auto">
            <a:xfrm>
              <a:off x="6820954" y="4976091"/>
              <a:ext cx="23366" cy="24440"/>
            </a:xfrm>
            <a:custGeom>
              <a:avLst/>
              <a:gdLst/>
              <a:ahLst/>
              <a:cxnLst>
                <a:cxn ang="0">
                  <a:pos x="0" y="0"/>
                </a:cxn>
                <a:cxn ang="0">
                  <a:pos x="19" y="0"/>
                </a:cxn>
                <a:cxn ang="0">
                  <a:pos x="9" y="0"/>
                </a:cxn>
                <a:cxn ang="0">
                  <a:pos x="9" y="17"/>
                </a:cxn>
                <a:cxn ang="0">
                  <a:pos x="0" y="17"/>
                </a:cxn>
                <a:cxn ang="0">
                  <a:pos x="19" y="17"/>
                </a:cxn>
              </a:cxnLst>
              <a:rect l="0" t="0" r="r" b="b"/>
              <a:pathLst>
                <a:path w="19" h="17">
                  <a:moveTo>
                    <a:pt x="0" y="0"/>
                  </a:moveTo>
                  <a:lnTo>
                    <a:pt x="19" y="0"/>
                  </a:lnTo>
                  <a:lnTo>
                    <a:pt x="9" y="0"/>
                  </a:lnTo>
                  <a:lnTo>
                    <a:pt x="9" y="17"/>
                  </a:lnTo>
                  <a:lnTo>
                    <a:pt x="0" y="17"/>
                  </a:lnTo>
                  <a:lnTo>
                    <a:pt x="19" y="17"/>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5" name="Freeform 332"/>
            <p:cNvSpPr>
              <a:spLocks/>
            </p:cNvSpPr>
            <p:nvPr/>
          </p:nvSpPr>
          <p:spPr bwMode="auto">
            <a:xfrm>
              <a:off x="6838170" y="4976091"/>
              <a:ext cx="23366" cy="24440"/>
            </a:xfrm>
            <a:custGeom>
              <a:avLst/>
              <a:gdLst/>
              <a:ahLst/>
              <a:cxnLst>
                <a:cxn ang="0">
                  <a:pos x="0" y="0"/>
                </a:cxn>
                <a:cxn ang="0">
                  <a:pos x="19" y="0"/>
                </a:cxn>
                <a:cxn ang="0">
                  <a:pos x="9" y="0"/>
                </a:cxn>
                <a:cxn ang="0">
                  <a:pos x="9" y="17"/>
                </a:cxn>
                <a:cxn ang="0">
                  <a:pos x="0" y="17"/>
                </a:cxn>
                <a:cxn ang="0">
                  <a:pos x="19" y="17"/>
                </a:cxn>
              </a:cxnLst>
              <a:rect l="0" t="0" r="r" b="b"/>
              <a:pathLst>
                <a:path w="19" h="17">
                  <a:moveTo>
                    <a:pt x="0" y="0"/>
                  </a:moveTo>
                  <a:lnTo>
                    <a:pt x="19" y="0"/>
                  </a:lnTo>
                  <a:lnTo>
                    <a:pt x="9" y="0"/>
                  </a:lnTo>
                  <a:lnTo>
                    <a:pt x="9" y="17"/>
                  </a:lnTo>
                  <a:lnTo>
                    <a:pt x="0" y="17"/>
                  </a:lnTo>
                  <a:lnTo>
                    <a:pt x="19" y="17"/>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6" name="Freeform 333"/>
            <p:cNvSpPr>
              <a:spLocks/>
            </p:cNvSpPr>
            <p:nvPr/>
          </p:nvSpPr>
          <p:spPr bwMode="auto">
            <a:xfrm>
              <a:off x="6855387" y="4976091"/>
              <a:ext cx="23366" cy="24440"/>
            </a:xfrm>
            <a:custGeom>
              <a:avLst/>
              <a:gdLst/>
              <a:ahLst/>
              <a:cxnLst>
                <a:cxn ang="0">
                  <a:pos x="0" y="0"/>
                </a:cxn>
                <a:cxn ang="0">
                  <a:pos x="19" y="0"/>
                </a:cxn>
                <a:cxn ang="0">
                  <a:pos x="10" y="0"/>
                </a:cxn>
                <a:cxn ang="0">
                  <a:pos x="10" y="17"/>
                </a:cxn>
                <a:cxn ang="0">
                  <a:pos x="0" y="17"/>
                </a:cxn>
                <a:cxn ang="0">
                  <a:pos x="19" y="17"/>
                </a:cxn>
              </a:cxnLst>
              <a:rect l="0" t="0" r="r" b="b"/>
              <a:pathLst>
                <a:path w="19" h="17">
                  <a:moveTo>
                    <a:pt x="0" y="0"/>
                  </a:moveTo>
                  <a:lnTo>
                    <a:pt x="19" y="0"/>
                  </a:lnTo>
                  <a:lnTo>
                    <a:pt x="10" y="0"/>
                  </a:lnTo>
                  <a:lnTo>
                    <a:pt x="10" y="17"/>
                  </a:lnTo>
                  <a:lnTo>
                    <a:pt x="0" y="17"/>
                  </a:lnTo>
                  <a:lnTo>
                    <a:pt x="19" y="17"/>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7" name="Freeform 334"/>
            <p:cNvSpPr>
              <a:spLocks/>
            </p:cNvSpPr>
            <p:nvPr/>
          </p:nvSpPr>
          <p:spPr bwMode="auto">
            <a:xfrm>
              <a:off x="6872604" y="4973216"/>
              <a:ext cx="23366" cy="25877"/>
            </a:xfrm>
            <a:custGeom>
              <a:avLst/>
              <a:gdLst/>
              <a:ahLst/>
              <a:cxnLst>
                <a:cxn ang="0">
                  <a:pos x="0" y="0"/>
                </a:cxn>
                <a:cxn ang="0">
                  <a:pos x="19" y="0"/>
                </a:cxn>
                <a:cxn ang="0">
                  <a:pos x="10" y="0"/>
                </a:cxn>
                <a:cxn ang="0">
                  <a:pos x="10" y="18"/>
                </a:cxn>
                <a:cxn ang="0">
                  <a:pos x="0" y="18"/>
                </a:cxn>
                <a:cxn ang="0">
                  <a:pos x="19" y="18"/>
                </a:cxn>
              </a:cxnLst>
              <a:rect l="0" t="0" r="r" b="b"/>
              <a:pathLst>
                <a:path w="19" h="18">
                  <a:moveTo>
                    <a:pt x="0" y="0"/>
                  </a:moveTo>
                  <a:lnTo>
                    <a:pt x="19" y="0"/>
                  </a:lnTo>
                  <a:lnTo>
                    <a:pt x="10" y="0"/>
                  </a:lnTo>
                  <a:lnTo>
                    <a:pt x="10" y="18"/>
                  </a:lnTo>
                  <a:lnTo>
                    <a:pt x="0" y="18"/>
                  </a:lnTo>
                  <a:lnTo>
                    <a:pt x="19" y="18"/>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8" name="Freeform 335"/>
            <p:cNvSpPr>
              <a:spLocks/>
            </p:cNvSpPr>
            <p:nvPr/>
          </p:nvSpPr>
          <p:spPr bwMode="auto">
            <a:xfrm>
              <a:off x="6889820" y="4973216"/>
              <a:ext cx="23366" cy="25877"/>
            </a:xfrm>
            <a:custGeom>
              <a:avLst/>
              <a:gdLst/>
              <a:ahLst/>
              <a:cxnLst>
                <a:cxn ang="0">
                  <a:pos x="0" y="0"/>
                </a:cxn>
                <a:cxn ang="0">
                  <a:pos x="19" y="0"/>
                </a:cxn>
                <a:cxn ang="0">
                  <a:pos x="10" y="0"/>
                </a:cxn>
                <a:cxn ang="0">
                  <a:pos x="10" y="18"/>
                </a:cxn>
                <a:cxn ang="0">
                  <a:pos x="0" y="18"/>
                </a:cxn>
                <a:cxn ang="0">
                  <a:pos x="19" y="18"/>
                </a:cxn>
              </a:cxnLst>
              <a:rect l="0" t="0" r="r" b="b"/>
              <a:pathLst>
                <a:path w="19" h="18">
                  <a:moveTo>
                    <a:pt x="0" y="0"/>
                  </a:moveTo>
                  <a:lnTo>
                    <a:pt x="19" y="0"/>
                  </a:lnTo>
                  <a:lnTo>
                    <a:pt x="10" y="0"/>
                  </a:lnTo>
                  <a:lnTo>
                    <a:pt x="10" y="18"/>
                  </a:lnTo>
                  <a:lnTo>
                    <a:pt x="0" y="18"/>
                  </a:lnTo>
                  <a:lnTo>
                    <a:pt x="19" y="18"/>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9" name="Freeform 336"/>
            <p:cNvSpPr>
              <a:spLocks/>
            </p:cNvSpPr>
            <p:nvPr/>
          </p:nvSpPr>
          <p:spPr bwMode="auto">
            <a:xfrm>
              <a:off x="6908267" y="4971779"/>
              <a:ext cx="22136" cy="24440"/>
            </a:xfrm>
            <a:custGeom>
              <a:avLst/>
              <a:gdLst/>
              <a:ahLst/>
              <a:cxnLst>
                <a:cxn ang="0">
                  <a:pos x="0" y="0"/>
                </a:cxn>
                <a:cxn ang="0">
                  <a:pos x="18" y="0"/>
                </a:cxn>
                <a:cxn ang="0">
                  <a:pos x="9" y="0"/>
                </a:cxn>
                <a:cxn ang="0">
                  <a:pos x="9" y="17"/>
                </a:cxn>
                <a:cxn ang="0">
                  <a:pos x="0" y="17"/>
                </a:cxn>
                <a:cxn ang="0">
                  <a:pos x="18" y="17"/>
                </a:cxn>
              </a:cxnLst>
              <a:rect l="0" t="0" r="r" b="b"/>
              <a:pathLst>
                <a:path w="18" h="17">
                  <a:moveTo>
                    <a:pt x="0" y="0"/>
                  </a:moveTo>
                  <a:lnTo>
                    <a:pt x="18" y="0"/>
                  </a:lnTo>
                  <a:lnTo>
                    <a:pt x="9" y="0"/>
                  </a:lnTo>
                  <a:lnTo>
                    <a:pt x="9" y="17"/>
                  </a:lnTo>
                  <a:lnTo>
                    <a:pt x="0" y="17"/>
                  </a:lnTo>
                  <a:lnTo>
                    <a:pt x="18" y="17"/>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0" name="Freeform 337"/>
            <p:cNvSpPr>
              <a:spLocks/>
            </p:cNvSpPr>
            <p:nvPr/>
          </p:nvSpPr>
          <p:spPr bwMode="auto">
            <a:xfrm>
              <a:off x="6925483" y="4967465"/>
              <a:ext cx="23366" cy="24440"/>
            </a:xfrm>
            <a:custGeom>
              <a:avLst/>
              <a:gdLst/>
              <a:ahLst/>
              <a:cxnLst>
                <a:cxn ang="0">
                  <a:pos x="0" y="0"/>
                </a:cxn>
                <a:cxn ang="0">
                  <a:pos x="19" y="0"/>
                </a:cxn>
                <a:cxn ang="0">
                  <a:pos x="9" y="0"/>
                </a:cxn>
                <a:cxn ang="0">
                  <a:pos x="9" y="17"/>
                </a:cxn>
                <a:cxn ang="0">
                  <a:pos x="0" y="17"/>
                </a:cxn>
                <a:cxn ang="0">
                  <a:pos x="19" y="17"/>
                </a:cxn>
              </a:cxnLst>
              <a:rect l="0" t="0" r="r" b="b"/>
              <a:pathLst>
                <a:path w="19" h="17">
                  <a:moveTo>
                    <a:pt x="0" y="0"/>
                  </a:moveTo>
                  <a:lnTo>
                    <a:pt x="19" y="0"/>
                  </a:lnTo>
                  <a:lnTo>
                    <a:pt x="9" y="0"/>
                  </a:lnTo>
                  <a:lnTo>
                    <a:pt x="9" y="17"/>
                  </a:lnTo>
                  <a:lnTo>
                    <a:pt x="0" y="17"/>
                  </a:lnTo>
                  <a:lnTo>
                    <a:pt x="19" y="17"/>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1" name="Freeform 338"/>
            <p:cNvSpPr>
              <a:spLocks/>
            </p:cNvSpPr>
            <p:nvPr/>
          </p:nvSpPr>
          <p:spPr bwMode="auto">
            <a:xfrm>
              <a:off x="6942700" y="4967465"/>
              <a:ext cx="23366" cy="24440"/>
            </a:xfrm>
            <a:custGeom>
              <a:avLst/>
              <a:gdLst/>
              <a:ahLst/>
              <a:cxnLst>
                <a:cxn ang="0">
                  <a:pos x="0" y="0"/>
                </a:cxn>
                <a:cxn ang="0">
                  <a:pos x="19" y="0"/>
                </a:cxn>
                <a:cxn ang="0">
                  <a:pos x="9" y="0"/>
                </a:cxn>
                <a:cxn ang="0">
                  <a:pos x="9" y="17"/>
                </a:cxn>
                <a:cxn ang="0">
                  <a:pos x="0" y="17"/>
                </a:cxn>
                <a:cxn ang="0">
                  <a:pos x="19" y="17"/>
                </a:cxn>
              </a:cxnLst>
              <a:rect l="0" t="0" r="r" b="b"/>
              <a:pathLst>
                <a:path w="19" h="17">
                  <a:moveTo>
                    <a:pt x="0" y="0"/>
                  </a:moveTo>
                  <a:lnTo>
                    <a:pt x="19" y="0"/>
                  </a:lnTo>
                  <a:lnTo>
                    <a:pt x="9" y="0"/>
                  </a:lnTo>
                  <a:lnTo>
                    <a:pt x="9" y="17"/>
                  </a:lnTo>
                  <a:lnTo>
                    <a:pt x="0" y="17"/>
                  </a:lnTo>
                  <a:lnTo>
                    <a:pt x="19" y="17"/>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2" name="Freeform 339"/>
            <p:cNvSpPr>
              <a:spLocks/>
            </p:cNvSpPr>
            <p:nvPr/>
          </p:nvSpPr>
          <p:spPr bwMode="auto">
            <a:xfrm>
              <a:off x="6959917" y="4967465"/>
              <a:ext cx="23366" cy="24440"/>
            </a:xfrm>
            <a:custGeom>
              <a:avLst/>
              <a:gdLst/>
              <a:ahLst/>
              <a:cxnLst>
                <a:cxn ang="0">
                  <a:pos x="0" y="0"/>
                </a:cxn>
                <a:cxn ang="0">
                  <a:pos x="19" y="0"/>
                </a:cxn>
                <a:cxn ang="0">
                  <a:pos x="9" y="0"/>
                </a:cxn>
                <a:cxn ang="0">
                  <a:pos x="9" y="17"/>
                </a:cxn>
                <a:cxn ang="0">
                  <a:pos x="0" y="17"/>
                </a:cxn>
                <a:cxn ang="0">
                  <a:pos x="19" y="17"/>
                </a:cxn>
              </a:cxnLst>
              <a:rect l="0" t="0" r="r" b="b"/>
              <a:pathLst>
                <a:path w="19" h="17">
                  <a:moveTo>
                    <a:pt x="0" y="0"/>
                  </a:moveTo>
                  <a:lnTo>
                    <a:pt x="19" y="0"/>
                  </a:lnTo>
                  <a:lnTo>
                    <a:pt x="9" y="0"/>
                  </a:lnTo>
                  <a:lnTo>
                    <a:pt x="9" y="17"/>
                  </a:lnTo>
                  <a:lnTo>
                    <a:pt x="0" y="17"/>
                  </a:lnTo>
                  <a:lnTo>
                    <a:pt x="19" y="17"/>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3" name="Freeform 340"/>
            <p:cNvSpPr>
              <a:spLocks/>
            </p:cNvSpPr>
            <p:nvPr/>
          </p:nvSpPr>
          <p:spPr bwMode="auto">
            <a:xfrm>
              <a:off x="6977133" y="4964590"/>
              <a:ext cx="23366" cy="24440"/>
            </a:xfrm>
            <a:custGeom>
              <a:avLst/>
              <a:gdLst/>
              <a:ahLst/>
              <a:cxnLst>
                <a:cxn ang="0">
                  <a:pos x="0" y="0"/>
                </a:cxn>
                <a:cxn ang="0">
                  <a:pos x="19" y="0"/>
                </a:cxn>
                <a:cxn ang="0">
                  <a:pos x="9" y="0"/>
                </a:cxn>
                <a:cxn ang="0">
                  <a:pos x="9" y="17"/>
                </a:cxn>
                <a:cxn ang="0">
                  <a:pos x="0" y="17"/>
                </a:cxn>
                <a:cxn ang="0">
                  <a:pos x="19" y="17"/>
                </a:cxn>
              </a:cxnLst>
              <a:rect l="0" t="0" r="r" b="b"/>
              <a:pathLst>
                <a:path w="19" h="17">
                  <a:moveTo>
                    <a:pt x="0" y="0"/>
                  </a:moveTo>
                  <a:lnTo>
                    <a:pt x="19" y="0"/>
                  </a:lnTo>
                  <a:lnTo>
                    <a:pt x="9" y="0"/>
                  </a:lnTo>
                  <a:lnTo>
                    <a:pt x="9" y="17"/>
                  </a:lnTo>
                  <a:lnTo>
                    <a:pt x="0" y="17"/>
                  </a:lnTo>
                  <a:lnTo>
                    <a:pt x="19" y="17"/>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4" name="Freeform 341"/>
            <p:cNvSpPr>
              <a:spLocks/>
            </p:cNvSpPr>
            <p:nvPr/>
          </p:nvSpPr>
          <p:spPr bwMode="auto">
            <a:xfrm>
              <a:off x="6996810" y="4957402"/>
              <a:ext cx="23366" cy="27315"/>
            </a:xfrm>
            <a:custGeom>
              <a:avLst/>
              <a:gdLst/>
              <a:ahLst/>
              <a:cxnLst>
                <a:cxn ang="0">
                  <a:pos x="0" y="0"/>
                </a:cxn>
                <a:cxn ang="0">
                  <a:pos x="19" y="0"/>
                </a:cxn>
                <a:cxn ang="0">
                  <a:pos x="9" y="0"/>
                </a:cxn>
                <a:cxn ang="0">
                  <a:pos x="9" y="19"/>
                </a:cxn>
                <a:cxn ang="0">
                  <a:pos x="0" y="19"/>
                </a:cxn>
                <a:cxn ang="0">
                  <a:pos x="19" y="19"/>
                </a:cxn>
              </a:cxnLst>
              <a:rect l="0" t="0" r="r" b="b"/>
              <a:pathLst>
                <a:path w="19" h="19">
                  <a:moveTo>
                    <a:pt x="0" y="0"/>
                  </a:moveTo>
                  <a:lnTo>
                    <a:pt x="19" y="0"/>
                  </a:lnTo>
                  <a:lnTo>
                    <a:pt x="9" y="0"/>
                  </a:lnTo>
                  <a:lnTo>
                    <a:pt x="9" y="19"/>
                  </a:lnTo>
                  <a:lnTo>
                    <a:pt x="0" y="19"/>
                  </a:lnTo>
                  <a:lnTo>
                    <a:pt x="19" y="19"/>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5" name="Freeform 342"/>
            <p:cNvSpPr>
              <a:spLocks/>
            </p:cNvSpPr>
            <p:nvPr/>
          </p:nvSpPr>
          <p:spPr bwMode="auto">
            <a:xfrm>
              <a:off x="7014026" y="4955964"/>
              <a:ext cx="23366" cy="27315"/>
            </a:xfrm>
            <a:custGeom>
              <a:avLst/>
              <a:gdLst/>
              <a:ahLst/>
              <a:cxnLst>
                <a:cxn ang="0">
                  <a:pos x="0" y="0"/>
                </a:cxn>
                <a:cxn ang="0">
                  <a:pos x="19" y="0"/>
                </a:cxn>
                <a:cxn ang="0">
                  <a:pos x="9" y="0"/>
                </a:cxn>
                <a:cxn ang="0">
                  <a:pos x="9" y="19"/>
                </a:cxn>
                <a:cxn ang="0">
                  <a:pos x="0" y="19"/>
                </a:cxn>
                <a:cxn ang="0">
                  <a:pos x="19" y="19"/>
                </a:cxn>
              </a:cxnLst>
              <a:rect l="0" t="0" r="r" b="b"/>
              <a:pathLst>
                <a:path w="19" h="19">
                  <a:moveTo>
                    <a:pt x="0" y="0"/>
                  </a:moveTo>
                  <a:lnTo>
                    <a:pt x="19" y="0"/>
                  </a:lnTo>
                  <a:lnTo>
                    <a:pt x="9" y="0"/>
                  </a:lnTo>
                  <a:lnTo>
                    <a:pt x="9" y="19"/>
                  </a:lnTo>
                  <a:lnTo>
                    <a:pt x="0" y="19"/>
                  </a:lnTo>
                  <a:lnTo>
                    <a:pt x="19" y="19"/>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6" name="Freeform 343"/>
            <p:cNvSpPr>
              <a:spLocks/>
            </p:cNvSpPr>
            <p:nvPr/>
          </p:nvSpPr>
          <p:spPr bwMode="auto">
            <a:xfrm>
              <a:off x="7031243" y="4953089"/>
              <a:ext cx="23366" cy="25877"/>
            </a:xfrm>
            <a:custGeom>
              <a:avLst/>
              <a:gdLst/>
              <a:ahLst/>
              <a:cxnLst>
                <a:cxn ang="0">
                  <a:pos x="0" y="0"/>
                </a:cxn>
                <a:cxn ang="0">
                  <a:pos x="19" y="0"/>
                </a:cxn>
                <a:cxn ang="0">
                  <a:pos x="9" y="0"/>
                </a:cxn>
                <a:cxn ang="0">
                  <a:pos x="9" y="18"/>
                </a:cxn>
                <a:cxn ang="0">
                  <a:pos x="0" y="18"/>
                </a:cxn>
                <a:cxn ang="0">
                  <a:pos x="19" y="18"/>
                </a:cxn>
              </a:cxnLst>
              <a:rect l="0" t="0" r="r" b="b"/>
              <a:pathLst>
                <a:path w="19" h="18">
                  <a:moveTo>
                    <a:pt x="0" y="0"/>
                  </a:moveTo>
                  <a:lnTo>
                    <a:pt x="19" y="0"/>
                  </a:lnTo>
                  <a:lnTo>
                    <a:pt x="9" y="0"/>
                  </a:lnTo>
                  <a:lnTo>
                    <a:pt x="9" y="18"/>
                  </a:lnTo>
                  <a:lnTo>
                    <a:pt x="0" y="18"/>
                  </a:lnTo>
                  <a:lnTo>
                    <a:pt x="19" y="18"/>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7" name="Freeform 344"/>
            <p:cNvSpPr>
              <a:spLocks/>
            </p:cNvSpPr>
            <p:nvPr/>
          </p:nvSpPr>
          <p:spPr bwMode="auto">
            <a:xfrm>
              <a:off x="7048460" y="4951652"/>
              <a:ext cx="23366" cy="27315"/>
            </a:xfrm>
            <a:custGeom>
              <a:avLst/>
              <a:gdLst/>
              <a:ahLst/>
              <a:cxnLst>
                <a:cxn ang="0">
                  <a:pos x="0" y="0"/>
                </a:cxn>
                <a:cxn ang="0">
                  <a:pos x="19" y="0"/>
                </a:cxn>
                <a:cxn ang="0">
                  <a:pos x="10" y="0"/>
                </a:cxn>
                <a:cxn ang="0">
                  <a:pos x="10" y="19"/>
                </a:cxn>
                <a:cxn ang="0">
                  <a:pos x="0" y="19"/>
                </a:cxn>
                <a:cxn ang="0">
                  <a:pos x="19" y="19"/>
                </a:cxn>
              </a:cxnLst>
              <a:rect l="0" t="0" r="r" b="b"/>
              <a:pathLst>
                <a:path w="19" h="19">
                  <a:moveTo>
                    <a:pt x="0" y="0"/>
                  </a:moveTo>
                  <a:lnTo>
                    <a:pt x="19" y="0"/>
                  </a:lnTo>
                  <a:lnTo>
                    <a:pt x="10" y="0"/>
                  </a:lnTo>
                  <a:lnTo>
                    <a:pt x="10" y="19"/>
                  </a:lnTo>
                  <a:lnTo>
                    <a:pt x="0" y="19"/>
                  </a:lnTo>
                  <a:lnTo>
                    <a:pt x="19" y="19"/>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8" name="Freeform 345"/>
            <p:cNvSpPr>
              <a:spLocks/>
            </p:cNvSpPr>
            <p:nvPr/>
          </p:nvSpPr>
          <p:spPr bwMode="auto">
            <a:xfrm>
              <a:off x="7065676" y="4937276"/>
              <a:ext cx="23366" cy="27315"/>
            </a:xfrm>
            <a:custGeom>
              <a:avLst/>
              <a:gdLst/>
              <a:ahLst/>
              <a:cxnLst>
                <a:cxn ang="0">
                  <a:pos x="0" y="0"/>
                </a:cxn>
                <a:cxn ang="0">
                  <a:pos x="19" y="0"/>
                </a:cxn>
                <a:cxn ang="0">
                  <a:pos x="10" y="0"/>
                </a:cxn>
                <a:cxn ang="0">
                  <a:pos x="10" y="19"/>
                </a:cxn>
                <a:cxn ang="0">
                  <a:pos x="0" y="19"/>
                </a:cxn>
                <a:cxn ang="0">
                  <a:pos x="19" y="19"/>
                </a:cxn>
              </a:cxnLst>
              <a:rect l="0" t="0" r="r" b="b"/>
              <a:pathLst>
                <a:path w="19" h="19">
                  <a:moveTo>
                    <a:pt x="0" y="0"/>
                  </a:moveTo>
                  <a:lnTo>
                    <a:pt x="19" y="0"/>
                  </a:lnTo>
                  <a:lnTo>
                    <a:pt x="10" y="0"/>
                  </a:lnTo>
                  <a:lnTo>
                    <a:pt x="10" y="19"/>
                  </a:lnTo>
                  <a:lnTo>
                    <a:pt x="0" y="19"/>
                  </a:lnTo>
                  <a:lnTo>
                    <a:pt x="19" y="19"/>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9" name="Freeform 346"/>
            <p:cNvSpPr>
              <a:spLocks/>
            </p:cNvSpPr>
            <p:nvPr/>
          </p:nvSpPr>
          <p:spPr bwMode="auto">
            <a:xfrm>
              <a:off x="7082893" y="4924337"/>
              <a:ext cx="23366" cy="28752"/>
            </a:xfrm>
            <a:custGeom>
              <a:avLst/>
              <a:gdLst/>
              <a:ahLst/>
              <a:cxnLst>
                <a:cxn ang="0">
                  <a:pos x="0" y="0"/>
                </a:cxn>
                <a:cxn ang="0">
                  <a:pos x="19" y="0"/>
                </a:cxn>
                <a:cxn ang="0">
                  <a:pos x="10" y="0"/>
                </a:cxn>
                <a:cxn ang="0">
                  <a:pos x="10" y="20"/>
                </a:cxn>
                <a:cxn ang="0">
                  <a:pos x="0" y="20"/>
                </a:cxn>
                <a:cxn ang="0">
                  <a:pos x="19" y="20"/>
                </a:cxn>
              </a:cxnLst>
              <a:rect l="0" t="0" r="r" b="b"/>
              <a:pathLst>
                <a:path w="19" h="20">
                  <a:moveTo>
                    <a:pt x="0" y="0"/>
                  </a:moveTo>
                  <a:lnTo>
                    <a:pt x="19" y="0"/>
                  </a:lnTo>
                  <a:lnTo>
                    <a:pt x="10" y="0"/>
                  </a:lnTo>
                  <a:lnTo>
                    <a:pt x="10" y="20"/>
                  </a:lnTo>
                  <a:lnTo>
                    <a:pt x="0" y="20"/>
                  </a:lnTo>
                  <a:lnTo>
                    <a:pt x="19" y="20"/>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0" name="Freeform 347"/>
            <p:cNvSpPr>
              <a:spLocks/>
            </p:cNvSpPr>
            <p:nvPr/>
          </p:nvSpPr>
          <p:spPr bwMode="auto">
            <a:xfrm>
              <a:off x="7100110" y="4924337"/>
              <a:ext cx="23366" cy="27315"/>
            </a:xfrm>
            <a:custGeom>
              <a:avLst/>
              <a:gdLst/>
              <a:ahLst/>
              <a:cxnLst>
                <a:cxn ang="0">
                  <a:pos x="0" y="0"/>
                </a:cxn>
                <a:cxn ang="0">
                  <a:pos x="19" y="0"/>
                </a:cxn>
                <a:cxn ang="0">
                  <a:pos x="10" y="0"/>
                </a:cxn>
                <a:cxn ang="0">
                  <a:pos x="10" y="19"/>
                </a:cxn>
                <a:cxn ang="0">
                  <a:pos x="0" y="19"/>
                </a:cxn>
                <a:cxn ang="0">
                  <a:pos x="19" y="19"/>
                </a:cxn>
              </a:cxnLst>
              <a:rect l="0" t="0" r="r" b="b"/>
              <a:pathLst>
                <a:path w="19" h="19">
                  <a:moveTo>
                    <a:pt x="0" y="0"/>
                  </a:moveTo>
                  <a:lnTo>
                    <a:pt x="19" y="0"/>
                  </a:lnTo>
                  <a:lnTo>
                    <a:pt x="10" y="0"/>
                  </a:lnTo>
                  <a:lnTo>
                    <a:pt x="10" y="19"/>
                  </a:lnTo>
                  <a:lnTo>
                    <a:pt x="0" y="19"/>
                  </a:lnTo>
                  <a:lnTo>
                    <a:pt x="19" y="19"/>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1" name="Freeform 348"/>
            <p:cNvSpPr>
              <a:spLocks/>
            </p:cNvSpPr>
            <p:nvPr/>
          </p:nvSpPr>
          <p:spPr bwMode="auto">
            <a:xfrm>
              <a:off x="7118557" y="4917149"/>
              <a:ext cx="22136" cy="30191"/>
            </a:xfrm>
            <a:custGeom>
              <a:avLst/>
              <a:gdLst/>
              <a:ahLst/>
              <a:cxnLst>
                <a:cxn ang="0">
                  <a:pos x="0" y="0"/>
                </a:cxn>
                <a:cxn ang="0">
                  <a:pos x="18" y="0"/>
                </a:cxn>
                <a:cxn ang="0">
                  <a:pos x="9" y="0"/>
                </a:cxn>
                <a:cxn ang="0">
                  <a:pos x="9" y="21"/>
                </a:cxn>
                <a:cxn ang="0">
                  <a:pos x="0" y="21"/>
                </a:cxn>
                <a:cxn ang="0">
                  <a:pos x="18" y="21"/>
                </a:cxn>
              </a:cxnLst>
              <a:rect l="0" t="0" r="r" b="b"/>
              <a:pathLst>
                <a:path w="18" h="21">
                  <a:moveTo>
                    <a:pt x="0" y="0"/>
                  </a:moveTo>
                  <a:lnTo>
                    <a:pt x="18" y="0"/>
                  </a:lnTo>
                  <a:lnTo>
                    <a:pt x="9" y="0"/>
                  </a:lnTo>
                  <a:lnTo>
                    <a:pt x="9" y="21"/>
                  </a:lnTo>
                  <a:lnTo>
                    <a:pt x="0" y="21"/>
                  </a:lnTo>
                  <a:lnTo>
                    <a:pt x="18" y="21"/>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2" name="Freeform 349"/>
            <p:cNvSpPr>
              <a:spLocks/>
            </p:cNvSpPr>
            <p:nvPr/>
          </p:nvSpPr>
          <p:spPr bwMode="auto">
            <a:xfrm>
              <a:off x="7135773" y="4909961"/>
              <a:ext cx="23366" cy="30191"/>
            </a:xfrm>
            <a:custGeom>
              <a:avLst/>
              <a:gdLst/>
              <a:ahLst/>
              <a:cxnLst>
                <a:cxn ang="0">
                  <a:pos x="0" y="0"/>
                </a:cxn>
                <a:cxn ang="0">
                  <a:pos x="19" y="0"/>
                </a:cxn>
                <a:cxn ang="0">
                  <a:pos x="9" y="0"/>
                </a:cxn>
                <a:cxn ang="0">
                  <a:pos x="9" y="21"/>
                </a:cxn>
                <a:cxn ang="0">
                  <a:pos x="0" y="21"/>
                </a:cxn>
                <a:cxn ang="0">
                  <a:pos x="19" y="21"/>
                </a:cxn>
              </a:cxnLst>
              <a:rect l="0" t="0" r="r" b="b"/>
              <a:pathLst>
                <a:path w="19" h="21">
                  <a:moveTo>
                    <a:pt x="0" y="0"/>
                  </a:moveTo>
                  <a:lnTo>
                    <a:pt x="19" y="0"/>
                  </a:lnTo>
                  <a:lnTo>
                    <a:pt x="9" y="0"/>
                  </a:lnTo>
                  <a:lnTo>
                    <a:pt x="9" y="21"/>
                  </a:lnTo>
                  <a:lnTo>
                    <a:pt x="0" y="21"/>
                  </a:lnTo>
                  <a:lnTo>
                    <a:pt x="19" y="21"/>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3" name="Freeform 350"/>
            <p:cNvSpPr>
              <a:spLocks/>
            </p:cNvSpPr>
            <p:nvPr/>
          </p:nvSpPr>
          <p:spPr bwMode="auto">
            <a:xfrm>
              <a:off x="7152990" y="4889834"/>
              <a:ext cx="23366" cy="31628"/>
            </a:xfrm>
            <a:custGeom>
              <a:avLst/>
              <a:gdLst/>
              <a:ahLst/>
              <a:cxnLst>
                <a:cxn ang="0">
                  <a:pos x="0" y="0"/>
                </a:cxn>
                <a:cxn ang="0">
                  <a:pos x="19" y="0"/>
                </a:cxn>
                <a:cxn ang="0">
                  <a:pos x="9" y="0"/>
                </a:cxn>
                <a:cxn ang="0">
                  <a:pos x="9" y="22"/>
                </a:cxn>
                <a:cxn ang="0">
                  <a:pos x="0" y="22"/>
                </a:cxn>
                <a:cxn ang="0">
                  <a:pos x="19" y="22"/>
                </a:cxn>
              </a:cxnLst>
              <a:rect l="0" t="0" r="r" b="b"/>
              <a:pathLst>
                <a:path w="19" h="22">
                  <a:moveTo>
                    <a:pt x="0" y="0"/>
                  </a:moveTo>
                  <a:lnTo>
                    <a:pt x="19" y="0"/>
                  </a:lnTo>
                  <a:lnTo>
                    <a:pt x="9" y="0"/>
                  </a:lnTo>
                  <a:lnTo>
                    <a:pt x="9" y="22"/>
                  </a:lnTo>
                  <a:lnTo>
                    <a:pt x="0" y="22"/>
                  </a:lnTo>
                  <a:lnTo>
                    <a:pt x="19" y="22"/>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4" name="Freeform 351"/>
            <p:cNvSpPr>
              <a:spLocks/>
            </p:cNvSpPr>
            <p:nvPr/>
          </p:nvSpPr>
          <p:spPr bwMode="auto">
            <a:xfrm>
              <a:off x="7170207" y="4888397"/>
              <a:ext cx="23366" cy="31628"/>
            </a:xfrm>
            <a:custGeom>
              <a:avLst/>
              <a:gdLst/>
              <a:ahLst/>
              <a:cxnLst>
                <a:cxn ang="0">
                  <a:pos x="0" y="0"/>
                </a:cxn>
                <a:cxn ang="0">
                  <a:pos x="19" y="0"/>
                </a:cxn>
                <a:cxn ang="0">
                  <a:pos x="9" y="0"/>
                </a:cxn>
                <a:cxn ang="0">
                  <a:pos x="9" y="22"/>
                </a:cxn>
                <a:cxn ang="0">
                  <a:pos x="0" y="22"/>
                </a:cxn>
                <a:cxn ang="0">
                  <a:pos x="19" y="22"/>
                </a:cxn>
              </a:cxnLst>
              <a:rect l="0" t="0" r="r" b="b"/>
              <a:pathLst>
                <a:path w="19" h="22">
                  <a:moveTo>
                    <a:pt x="0" y="0"/>
                  </a:moveTo>
                  <a:lnTo>
                    <a:pt x="19" y="0"/>
                  </a:lnTo>
                  <a:lnTo>
                    <a:pt x="9" y="0"/>
                  </a:lnTo>
                  <a:lnTo>
                    <a:pt x="9" y="22"/>
                  </a:lnTo>
                  <a:lnTo>
                    <a:pt x="0" y="22"/>
                  </a:lnTo>
                  <a:lnTo>
                    <a:pt x="19" y="22"/>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5" name="Freeform 352"/>
            <p:cNvSpPr>
              <a:spLocks/>
            </p:cNvSpPr>
            <p:nvPr/>
          </p:nvSpPr>
          <p:spPr bwMode="auto">
            <a:xfrm>
              <a:off x="7187423" y="4876896"/>
              <a:ext cx="23366" cy="31628"/>
            </a:xfrm>
            <a:custGeom>
              <a:avLst/>
              <a:gdLst/>
              <a:ahLst/>
              <a:cxnLst>
                <a:cxn ang="0">
                  <a:pos x="0" y="0"/>
                </a:cxn>
                <a:cxn ang="0">
                  <a:pos x="19" y="0"/>
                </a:cxn>
                <a:cxn ang="0">
                  <a:pos x="9" y="0"/>
                </a:cxn>
                <a:cxn ang="0">
                  <a:pos x="9" y="22"/>
                </a:cxn>
                <a:cxn ang="0">
                  <a:pos x="0" y="22"/>
                </a:cxn>
                <a:cxn ang="0">
                  <a:pos x="19" y="22"/>
                </a:cxn>
              </a:cxnLst>
              <a:rect l="0" t="0" r="r" b="b"/>
              <a:pathLst>
                <a:path w="19" h="22">
                  <a:moveTo>
                    <a:pt x="0" y="0"/>
                  </a:moveTo>
                  <a:lnTo>
                    <a:pt x="19" y="0"/>
                  </a:lnTo>
                  <a:lnTo>
                    <a:pt x="9" y="0"/>
                  </a:lnTo>
                  <a:lnTo>
                    <a:pt x="9" y="22"/>
                  </a:lnTo>
                  <a:lnTo>
                    <a:pt x="0" y="22"/>
                  </a:lnTo>
                  <a:lnTo>
                    <a:pt x="19" y="22"/>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6" name="Freeform 353"/>
            <p:cNvSpPr>
              <a:spLocks/>
            </p:cNvSpPr>
            <p:nvPr/>
          </p:nvSpPr>
          <p:spPr bwMode="auto">
            <a:xfrm>
              <a:off x="7204640" y="4853894"/>
              <a:ext cx="23366" cy="31628"/>
            </a:xfrm>
            <a:custGeom>
              <a:avLst/>
              <a:gdLst/>
              <a:ahLst/>
              <a:cxnLst>
                <a:cxn ang="0">
                  <a:pos x="0" y="0"/>
                </a:cxn>
                <a:cxn ang="0">
                  <a:pos x="19" y="0"/>
                </a:cxn>
                <a:cxn ang="0">
                  <a:pos x="10" y="0"/>
                </a:cxn>
                <a:cxn ang="0">
                  <a:pos x="10" y="22"/>
                </a:cxn>
                <a:cxn ang="0">
                  <a:pos x="0" y="22"/>
                </a:cxn>
                <a:cxn ang="0">
                  <a:pos x="19" y="22"/>
                </a:cxn>
              </a:cxnLst>
              <a:rect l="0" t="0" r="r" b="b"/>
              <a:pathLst>
                <a:path w="19" h="22">
                  <a:moveTo>
                    <a:pt x="0" y="0"/>
                  </a:moveTo>
                  <a:lnTo>
                    <a:pt x="19" y="0"/>
                  </a:lnTo>
                  <a:lnTo>
                    <a:pt x="10" y="0"/>
                  </a:lnTo>
                  <a:lnTo>
                    <a:pt x="10" y="22"/>
                  </a:lnTo>
                  <a:lnTo>
                    <a:pt x="0" y="22"/>
                  </a:lnTo>
                  <a:lnTo>
                    <a:pt x="19" y="22"/>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7" name="Freeform 354"/>
            <p:cNvSpPr>
              <a:spLocks/>
            </p:cNvSpPr>
            <p:nvPr/>
          </p:nvSpPr>
          <p:spPr bwMode="auto">
            <a:xfrm>
              <a:off x="7221857" y="4838079"/>
              <a:ext cx="23366" cy="34503"/>
            </a:xfrm>
            <a:custGeom>
              <a:avLst/>
              <a:gdLst/>
              <a:ahLst/>
              <a:cxnLst>
                <a:cxn ang="0">
                  <a:pos x="0" y="0"/>
                </a:cxn>
                <a:cxn ang="0">
                  <a:pos x="19" y="0"/>
                </a:cxn>
                <a:cxn ang="0">
                  <a:pos x="10" y="0"/>
                </a:cxn>
                <a:cxn ang="0">
                  <a:pos x="10" y="24"/>
                </a:cxn>
                <a:cxn ang="0">
                  <a:pos x="0" y="24"/>
                </a:cxn>
                <a:cxn ang="0">
                  <a:pos x="19" y="24"/>
                </a:cxn>
              </a:cxnLst>
              <a:rect l="0" t="0" r="r" b="b"/>
              <a:pathLst>
                <a:path w="19" h="24">
                  <a:moveTo>
                    <a:pt x="0" y="0"/>
                  </a:moveTo>
                  <a:lnTo>
                    <a:pt x="19" y="0"/>
                  </a:lnTo>
                  <a:lnTo>
                    <a:pt x="10" y="0"/>
                  </a:lnTo>
                  <a:lnTo>
                    <a:pt x="10" y="24"/>
                  </a:lnTo>
                  <a:lnTo>
                    <a:pt x="0" y="24"/>
                  </a:lnTo>
                  <a:lnTo>
                    <a:pt x="19" y="24"/>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8" name="Freeform 355"/>
            <p:cNvSpPr>
              <a:spLocks/>
            </p:cNvSpPr>
            <p:nvPr/>
          </p:nvSpPr>
          <p:spPr bwMode="auto">
            <a:xfrm>
              <a:off x="7239073" y="4833767"/>
              <a:ext cx="23366" cy="34503"/>
            </a:xfrm>
            <a:custGeom>
              <a:avLst/>
              <a:gdLst/>
              <a:ahLst/>
              <a:cxnLst>
                <a:cxn ang="0">
                  <a:pos x="0" y="0"/>
                </a:cxn>
                <a:cxn ang="0">
                  <a:pos x="19" y="0"/>
                </a:cxn>
                <a:cxn ang="0">
                  <a:pos x="10" y="0"/>
                </a:cxn>
                <a:cxn ang="0">
                  <a:pos x="10" y="24"/>
                </a:cxn>
                <a:cxn ang="0">
                  <a:pos x="0" y="24"/>
                </a:cxn>
                <a:cxn ang="0">
                  <a:pos x="19" y="24"/>
                </a:cxn>
              </a:cxnLst>
              <a:rect l="0" t="0" r="r" b="b"/>
              <a:pathLst>
                <a:path w="19" h="24">
                  <a:moveTo>
                    <a:pt x="0" y="0"/>
                  </a:moveTo>
                  <a:lnTo>
                    <a:pt x="19" y="0"/>
                  </a:lnTo>
                  <a:lnTo>
                    <a:pt x="10" y="0"/>
                  </a:lnTo>
                  <a:lnTo>
                    <a:pt x="10" y="24"/>
                  </a:lnTo>
                  <a:lnTo>
                    <a:pt x="0" y="24"/>
                  </a:lnTo>
                  <a:lnTo>
                    <a:pt x="19" y="24"/>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9" name="Freeform 356"/>
            <p:cNvSpPr>
              <a:spLocks/>
            </p:cNvSpPr>
            <p:nvPr/>
          </p:nvSpPr>
          <p:spPr bwMode="auto">
            <a:xfrm>
              <a:off x="7257519" y="4825141"/>
              <a:ext cx="22136" cy="33066"/>
            </a:xfrm>
            <a:custGeom>
              <a:avLst/>
              <a:gdLst/>
              <a:ahLst/>
              <a:cxnLst>
                <a:cxn ang="0">
                  <a:pos x="0" y="0"/>
                </a:cxn>
                <a:cxn ang="0">
                  <a:pos x="18" y="0"/>
                </a:cxn>
                <a:cxn ang="0">
                  <a:pos x="9" y="0"/>
                </a:cxn>
                <a:cxn ang="0">
                  <a:pos x="9" y="23"/>
                </a:cxn>
                <a:cxn ang="0">
                  <a:pos x="0" y="23"/>
                </a:cxn>
                <a:cxn ang="0">
                  <a:pos x="18" y="23"/>
                </a:cxn>
              </a:cxnLst>
              <a:rect l="0" t="0" r="r" b="b"/>
              <a:pathLst>
                <a:path w="18" h="23">
                  <a:moveTo>
                    <a:pt x="0" y="0"/>
                  </a:moveTo>
                  <a:lnTo>
                    <a:pt x="18" y="0"/>
                  </a:lnTo>
                  <a:lnTo>
                    <a:pt x="9" y="0"/>
                  </a:lnTo>
                  <a:lnTo>
                    <a:pt x="9" y="23"/>
                  </a:lnTo>
                  <a:lnTo>
                    <a:pt x="0" y="23"/>
                  </a:lnTo>
                  <a:lnTo>
                    <a:pt x="18" y="23"/>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0" name="Freeform 357"/>
            <p:cNvSpPr>
              <a:spLocks/>
            </p:cNvSpPr>
            <p:nvPr/>
          </p:nvSpPr>
          <p:spPr bwMode="auto">
            <a:xfrm>
              <a:off x="7274736" y="4820828"/>
              <a:ext cx="23366" cy="33066"/>
            </a:xfrm>
            <a:custGeom>
              <a:avLst/>
              <a:gdLst/>
              <a:ahLst/>
              <a:cxnLst>
                <a:cxn ang="0">
                  <a:pos x="0" y="0"/>
                </a:cxn>
                <a:cxn ang="0">
                  <a:pos x="19" y="0"/>
                </a:cxn>
                <a:cxn ang="0">
                  <a:pos x="9" y="0"/>
                </a:cxn>
                <a:cxn ang="0">
                  <a:pos x="9" y="23"/>
                </a:cxn>
                <a:cxn ang="0">
                  <a:pos x="0" y="23"/>
                </a:cxn>
                <a:cxn ang="0">
                  <a:pos x="19" y="23"/>
                </a:cxn>
              </a:cxnLst>
              <a:rect l="0" t="0" r="r" b="b"/>
              <a:pathLst>
                <a:path w="19" h="23">
                  <a:moveTo>
                    <a:pt x="0" y="0"/>
                  </a:moveTo>
                  <a:lnTo>
                    <a:pt x="19" y="0"/>
                  </a:lnTo>
                  <a:lnTo>
                    <a:pt x="9" y="0"/>
                  </a:lnTo>
                  <a:lnTo>
                    <a:pt x="9" y="23"/>
                  </a:lnTo>
                  <a:lnTo>
                    <a:pt x="0" y="23"/>
                  </a:lnTo>
                  <a:lnTo>
                    <a:pt x="19" y="23"/>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1" name="Freeform 358"/>
            <p:cNvSpPr>
              <a:spLocks/>
            </p:cNvSpPr>
            <p:nvPr/>
          </p:nvSpPr>
          <p:spPr bwMode="auto">
            <a:xfrm>
              <a:off x="7291953" y="4805015"/>
              <a:ext cx="23366" cy="33066"/>
            </a:xfrm>
            <a:custGeom>
              <a:avLst/>
              <a:gdLst/>
              <a:ahLst/>
              <a:cxnLst>
                <a:cxn ang="0">
                  <a:pos x="0" y="0"/>
                </a:cxn>
                <a:cxn ang="0">
                  <a:pos x="19" y="0"/>
                </a:cxn>
                <a:cxn ang="0">
                  <a:pos x="9" y="0"/>
                </a:cxn>
                <a:cxn ang="0">
                  <a:pos x="9" y="23"/>
                </a:cxn>
                <a:cxn ang="0">
                  <a:pos x="0" y="23"/>
                </a:cxn>
                <a:cxn ang="0">
                  <a:pos x="19" y="23"/>
                </a:cxn>
              </a:cxnLst>
              <a:rect l="0" t="0" r="r" b="b"/>
              <a:pathLst>
                <a:path w="19" h="23">
                  <a:moveTo>
                    <a:pt x="0" y="0"/>
                  </a:moveTo>
                  <a:lnTo>
                    <a:pt x="19" y="0"/>
                  </a:lnTo>
                  <a:lnTo>
                    <a:pt x="9" y="0"/>
                  </a:lnTo>
                  <a:lnTo>
                    <a:pt x="9" y="23"/>
                  </a:lnTo>
                  <a:lnTo>
                    <a:pt x="0" y="23"/>
                  </a:lnTo>
                  <a:lnTo>
                    <a:pt x="19" y="23"/>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2" name="Freeform 359"/>
            <p:cNvSpPr>
              <a:spLocks/>
            </p:cNvSpPr>
            <p:nvPr/>
          </p:nvSpPr>
          <p:spPr bwMode="auto">
            <a:xfrm>
              <a:off x="7309170" y="4790638"/>
              <a:ext cx="23366" cy="35941"/>
            </a:xfrm>
            <a:custGeom>
              <a:avLst/>
              <a:gdLst/>
              <a:ahLst/>
              <a:cxnLst>
                <a:cxn ang="0">
                  <a:pos x="0" y="0"/>
                </a:cxn>
                <a:cxn ang="0">
                  <a:pos x="19" y="0"/>
                </a:cxn>
                <a:cxn ang="0">
                  <a:pos x="9" y="0"/>
                </a:cxn>
                <a:cxn ang="0">
                  <a:pos x="9" y="25"/>
                </a:cxn>
                <a:cxn ang="0">
                  <a:pos x="0" y="25"/>
                </a:cxn>
                <a:cxn ang="0">
                  <a:pos x="19" y="25"/>
                </a:cxn>
              </a:cxnLst>
              <a:rect l="0" t="0" r="r" b="b"/>
              <a:pathLst>
                <a:path w="19" h="25">
                  <a:moveTo>
                    <a:pt x="0" y="0"/>
                  </a:moveTo>
                  <a:lnTo>
                    <a:pt x="19" y="0"/>
                  </a:lnTo>
                  <a:lnTo>
                    <a:pt x="9" y="0"/>
                  </a:lnTo>
                  <a:lnTo>
                    <a:pt x="9" y="25"/>
                  </a:lnTo>
                  <a:lnTo>
                    <a:pt x="0" y="25"/>
                  </a:lnTo>
                  <a:lnTo>
                    <a:pt x="19" y="25"/>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3" name="Freeform 360"/>
            <p:cNvSpPr>
              <a:spLocks/>
            </p:cNvSpPr>
            <p:nvPr/>
          </p:nvSpPr>
          <p:spPr bwMode="auto">
            <a:xfrm>
              <a:off x="7326386" y="4757573"/>
              <a:ext cx="23366" cy="37378"/>
            </a:xfrm>
            <a:custGeom>
              <a:avLst/>
              <a:gdLst/>
              <a:ahLst/>
              <a:cxnLst>
                <a:cxn ang="0">
                  <a:pos x="0" y="0"/>
                </a:cxn>
                <a:cxn ang="0">
                  <a:pos x="19" y="0"/>
                </a:cxn>
                <a:cxn ang="0">
                  <a:pos x="9" y="0"/>
                </a:cxn>
                <a:cxn ang="0">
                  <a:pos x="9" y="26"/>
                </a:cxn>
                <a:cxn ang="0">
                  <a:pos x="0" y="26"/>
                </a:cxn>
                <a:cxn ang="0">
                  <a:pos x="19" y="26"/>
                </a:cxn>
              </a:cxnLst>
              <a:rect l="0" t="0" r="r" b="b"/>
              <a:pathLst>
                <a:path w="19" h="26">
                  <a:moveTo>
                    <a:pt x="0" y="0"/>
                  </a:moveTo>
                  <a:lnTo>
                    <a:pt x="19" y="0"/>
                  </a:lnTo>
                  <a:lnTo>
                    <a:pt x="9" y="0"/>
                  </a:lnTo>
                  <a:lnTo>
                    <a:pt x="9" y="26"/>
                  </a:lnTo>
                  <a:lnTo>
                    <a:pt x="0" y="26"/>
                  </a:lnTo>
                  <a:lnTo>
                    <a:pt x="19" y="26"/>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4" name="Freeform 361"/>
            <p:cNvSpPr>
              <a:spLocks/>
            </p:cNvSpPr>
            <p:nvPr/>
          </p:nvSpPr>
          <p:spPr bwMode="auto">
            <a:xfrm>
              <a:off x="7343603" y="4746072"/>
              <a:ext cx="23366" cy="35941"/>
            </a:xfrm>
            <a:custGeom>
              <a:avLst/>
              <a:gdLst/>
              <a:ahLst/>
              <a:cxnLst>
                <a:cxn ang="0">
                  <a:pos x="0" y="0"/>
                </a:cxn>
                <a:cxn ang="0">
                  <a:pos x="19" y="0"/>
                </a:cxn>
                <a:cxn ang="0">
                  <a:pos x="10" y="0"/>
                </a:cxn>
                <a:cxn ang="0">
                  <a:pos x="10" y="25"/>
                </a:cxn>
                <a:cxn ang="0">
                  <a:pos x="0" y="25"/>
                </a:cxn>
                <a:cxn ang="0">
                  <a:pos x="19" y="25"/>
                </a:cxn>
              </a:cxnLst>
              <a:rect l="0" t="0" r="r" b="b"/>
              <a:pathLst>
                <a:path w="19" h="25">
                  <a:moveTo>
                    <a:pt x="0" y="0"/>
                  </a:moveTo>
                  <a:lnTo>
                    <a:pt x="19" y="0"/>
                  </a:lnTo>
                  <a:lnTo>
                    <a:pt x="10" y="0"/>
                  </a:lnTo>
                  <a:lnTo>
                    <a:pt x="10" y="25"/>
                  </a:lnTo>
                  <a:lnTo>
                    <a:pt x="0" y="25"/>
                  </a:lnTo>
                  <a:lnTo>
                    <a:pt x="19" y="25"/>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5" name="Freeform 362"/>
            <p:cNvSpPr>
              <a:spLocks/>
            </p:cNvSpPr>
            <p:nvPr/>
          </p:nvSpPr>
          <p:spPr bwMode="auto">
            <a:xfrm>
              <a:off x="7360820" y="4731695"/>
              <a:ext cx="23366" cy="35941"/>
            </a:xfrm>
            <a:custGeom>
              <a:avLst/>
              <a:gdLst/>
              <a:ahLst/>
              <a:cxnLst>
                <a:cxn ang="0">
                  <a:pos x="0" y="0"/>
                </a:cxn>
                <a:cxn ang="0">
                  <a:pos x="19" y="0"/>
                </a:cxn>
                <a:cxn ang="0">
                  <a:pos x="10" y="0"/>
                </a:cxn>
                <a:cxn ang="0">
                  <a:pos x="10" y="25"/>
                </a:cxn>
                <a:cxn ang="0">
                  <a:pos x="0" y="25"/>
                </a:cxn>
                <a:cxn ang="0">
                  <a:pos x="19" y="25"/>
                </a:cxn>
              </a:cxnLst>
              <a:rect l="0" t="0" r="r" b="b"/>
              <a:pathLst>
                <a:path w="19" h="25">
                  <a:moveTo>
                    <a:pt x="0" y="0"/>
                  </a:moveTo>
                  <a:lnTo>
                    <a:pt x="19" y="0"/>
                  </a:lnTo>
                  <a:lnTo>
                    <a:pt x="10" y="0"/>
                  </a:lnTo>
                  <a:lnTo>
                    <a:pt x="10" y="25"/>
                  </a:lnTo>
                  <a:lnTo>
                    <a:pt x="0" y="25"/>
                  </a:lnTo>
                  <a:lnTo>
                    <a:pt x="19" y="25"/>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6" name="Freeform 363"/>
            <p:cNvSpPr>
              <a:spLocks/>
            </p:cNvSpPr>
            <p:nvPr/>
          </p:nvSpPr>
          <p:spPr bwMode="auto">
            <a:xfrm>
              <a:off x="7378036" y="4707256"/>
              <a:ext cx="23366" cy="38816"/>
            </a:xfrm>
            <a:custGeom>
              <a:avLst/>
              <a:gdLst/>
              <a:ahLst/>
              <a:cxnLst>
                <a:cxn ang="0">
                  <a:pos x="0" y="0"/>
                </a:cxn>
                <a:cxn ang="0">
                  <a:pos x="19" y="0"/>
                </a:cxn>
                <a:cxn ang="0">
                  <a:pos x="10" y="0"/>
                </a:cxn>
                <a:cxn ang="0">
                  <a:pos x="10" y="27"/>
                </a:cxn>
                <a:cxn ang="0">
                  <a:pos x="0" y="27"/>
                </a:cxn>
                <a:cxn ang="0">
                  <a:pos x="19" y="27"/>
                </a:cxn>
              </a:cxnLst>
              <a:rect l="0" t="0" r="r" b="b"/>
              <a:pathLst>
                <a:path w="19" h="27">
                  <a:moveTo>
                    <a:pt x="0" y="0"/>
                  </a:moveTo>
                  <a:lnTo>
                    <a:pt x="19" y="0"/>
                  </a:lnTo>
                  <a:lnTo>
                    <a:pt x="10" y="0"/>
                  </a:lnTo>
                  <a:lnTo>
                    <a:pt x="10" y="27"/>
                  </a:lnTo>
                  <a:lnTo>
                    <a:pt x="0" y="27"/>
                  </a:lnTo>
                  <a:lnTo>
                    <a:pt x="19" y="27"/>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7" name="Freeform 364"/>
            <p:cNvSpPr>
              <a:spLocks/>
            </p:cNvSpPr>
            <p:nvPr/>
          </p:nvSpPr>
          <p:spPr bwMode="auto">
            <a:xfrm>
              <a:off x="7396483" y="4691442"/>
              <a:ext cx="22136" cy="38816"/>
            </a:xfrm>
            <a:custGeom>
              <a:avLst/>
              <a:gdLst/>
              <a:ahLst/>
              <a:cxnLst>
                <a:cxn ang="0">
                  <a:pos x="0" y="0"/>
                </a:cxn>
                <a:cxn ang="0">
                  <a:pos x="18" y="0"/>
                </a:cxn>
                <a:cxn ang="0">
                  <a:pos x="9" y="0"/>
                </a:cxn>
                <a:cxn ang="0">
                  <a:pos x="9" y="27"/>
                </a:cxn>
                <a:cxn ang="0">
                  <a:pos x="0" y="27"/>
                </a:cxn>
                <a:cxn ang="0">
                  <a:pos x="18" y="27"/>
                </a:cxn>
              </a:cxnLst>
              <a:rect l="0" t="0" r="r" b="b"/>
              <a:pathLst>
                <a:path w="18" h="27">
                  <a:moveTo>
                    <a:pt x="0" y="0"/>
                  </a:moveTo>
                  <a:lnTo>
                    <a:pt x="18" y="0"/>
                  </a:lnTo>
                  <a:lnTo>
                    <a:pt x="9" y="0"/>
                  </a:lnTo>
                  <a:lnTo>
                    <a:pt x="9" y="27"/>
                  </a:lnTo>
                  <a:lnTo>
                    <a:pt x="0" y="27"/>
                  </a:lnTo>
                  <a:lnTo>
                    <a:pt x="18" y="27"/>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8" name="Freeform 365"/>
            <p:cNvSpPr>
              <a:spLocks/>
            </p:cNvSpPr>
            <p:nvPr/>
          </p:nvSpPr>
          <p:spPr bwMode="auto">
            <a:xfrm>
              <a:off x="7413700" y="4671315"/>
              <a:ext cx="22136" cy="37378"/>
            </a:xfrm>
            <a:custGeom>
              <a:avLst/>
              <a:gdLst/>
              <a:ahLst/>
              <a:cxnLst>
                <a:cxn ang="0">
                  <a:pos x="0" y="0"/>
                </a:cxn>
                <a:cxn ang="0">
                  <a:pos x="18" y="0"/>
                </a:cxn>
                <a:cxn ang="0">
                  <a:pos x="9" y="0"/>
                </a:cxn>
                <a:cxn ang="0">
                  <a:pos x="9" y="26"/>
                </a:cxn>
                <a:cxn ang="0">
                  <a:pos x="0" y="26"/>
                </a:cxn>
                <a:cxn ang="0">
                  <a:pos x="18" y="26"/>
                </a:cxn>
              </a:cxnLst>
              <a:rect l="0" t="0" r="r" b="b"/>
              <a:pathLst>
                <a:path w="18" h="26">
                  <a:moveTo>
                    <a:pt x="0" y="0"/>
                  </a:moveTo>
                  <a:lnTo>
                    <a:pt x="18" y="0"/>
                  </a:lnTo>
                  <a:lnTo>
                    <a:pt x="9" y="0"/>
                  </a:lnTo>
                  <a:lnTo>
                    <a:pt x="9" y="26"/>
                  </a:lnTo>
                  <a:lnTo>
                    <a:pt x="0" y="26"/>
                  </a:lnTo>
                  <a:lnTo>
                    <a:pt x="18" y="26"/>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9" name="Freeform 366"/>
            <p:cNvSpPr>
              <a:spLocks/>
            </p:cNvSpPr>
            <p:nvPr/>
          </p:nvSpPr>
          <p:spPr bwMode="auto">
            <a:xfrm>
              <a:off x="7430917" y="4648313"/>
              <a:ext cx="23366" cy="38816"/>
            </a:xfrm>
            <a:custGeom>
              <a:avLst/>
              <a:gdLst/>
              <a:ahLst/>
              <a:cxnLst>
                <a:cxn ang="0">
                  <a:pos x="0" y="0"/>
                </a:cxn>
                <a:cxn ang="0">
                  <a:pos x="19" y="0"/>
                </a:cxn>
                <a:cxn ang="0">
                  <a:pos x="9" y="0"/>
                </a:cxn>
                <a:cxn ang="0">
                  <a:pos x="9" y="27"/>
                </a:cxn>
                <a:cxn ang="0">
                  <a:pos x="0" y="27"/>
                </a:cxn>
                <a:cxn ang="0">
                  <a:pos x="19" y="27"/>
                </a:cxn>
              </a:cxnLst>
              <a:rect l="0" t="0" r="r" b="b"/>
              <a:pathLst>
                <a:path w="19" h="27">
                  <a:moveTo>
                    <a:pt x="0" y="0"/>
                  </a:moveTo>
                  <a:lnTo>
                    <a:pt x="19" y="0"/>
                  </a:lnTo>
                  <a:lnTo>
                    <a:pt x="9" y="0"/>
                  </a:lnTo>
                  <a:lnTo>
                    <a:pt x="9" y="27"/>
                  </a:lnTo>
                  <a:lnTo>
                    <a:pt x="0" y="27"/>
                  </a:lnTo>
                  <a:lnTo>
                    <a:pt x="19" y="27"/>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0" name="Freeform 367"/>
            <p:cNvSpPr>
              <a:spLocks/>
            </p:cNvSpPr>
            <p:nvPr/>
          </p:nvSpPr>
          <p:spPr bwMode="auto">
            <a:xfrm>
              <a:off x="7448133" y="4623874"/>
              <a:ext cx="23366" cy="37378"/>
            </a:xfrm>
            <a:custGeom>
              <a:avLst/>
              <a:gdLst/>
              <a:ahLst/>
              <a:cxnLst>
                <a:cxn ang="0">
                  <a:pos x="0" y="0"/>
                </a:cxn>
                <a:cxn ang="0">
                  <a:pos x="19" y="0"/>
                </a:cxn>
                <a:cxn ang="0">
                  <a:pos x="9" y="0"/>
                </a:cxn>
                <a:cxn ang="0">
                  <a:pos x="9" y="26"/>
                </a:cxn>
                <a:cxn ang="0">
                  <a:pos x="0" y="26"/>
                </a:cxn>
                <a:cxn ang="0">
                  <a:pos x="19" y="26"/>
                </a:cxn>
              </a:cxnLst>
              <a:rect l="0" t="0" r="r" b="b"/>
              <a:pathLst>
                <a:path w="19" h="26">
                  <a:moveTo>
                    <a:pt x="0" y="0"/>
                  </a:moveTo>
                  <a:lnTo>
                    <a:pt x="19" y="0"/>
                  </a:lnTo>
                  <a:lnTo>
                    <a:pt x="9" y="0"/>
                  </a:lnTo>
                  <a:lnTo>
                    <a:pt x="9" y="26"/>
                  </a:lnTo>
                  <a:lnTo>
                    <a:pt x="0" y="26"/>
                  </a:lnTo>
                  <a:lnTo>
                    <a:pt x="19" y="26"/>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1" name="Freeform 368"/>
            <p:cNvSpPr>
              <a:spLocks/>
            </p:cNvSpPr>
            <p:nvPr/>
          </p:nvSpPr>
          <p:spPr bwMode="auto">
            <a:xfrm>
              <a:off x="7465350" y="4608060"/>
              <a:ext cx="23366" cy="37378"/>
            </a:xfrm>
            <a:custGeom>
              <a:avLst/>
              <a:gdLst/>
              <a:ahLst/>
              <a:cxnLst>
                <a:cxn ang="0">
                  <a:pos x="0" y="0"/>
                </a:cxn>
                <a:cxn ang="0">
                  <a:pos x="19" y="0"/>
                </a:cxn>
                <a:cxn ang="0">
                  <a:pos x="9" y="0"/>
                </a:cxn>
                <a:cxn ang="0">
                  <a:pos x="9" y="26"/>
                </a:cxn>
                <a:cxn ang="0">
                  <a:pos x="0" y="26"/>
                </a:cxn>
                <a:cxn ang="0">
                  <a:pos x="19" y="26"/>
                </a:cxn>
              </a:cxnLst>
              <a:rect l="0" t="0" r="r" b="b"/>
              <a:pathLst>
                <a:path w="19" h="26">
                  <a:moveTo>
                    <a:pt x="0" y="0"/>
                  </a:moveTo>
                  <a:lnTo>
                    <a:pt x="19" y="0"/>
                  </a:lnTo>
                  <a:lnTo>
                    <a:pt x="9" y="0"/>
                  </a:lnTo>
                  <a:lnTo>
                    <a:pt x="9" y="26"/>
                  </a:lnTo>
                  <a:lnTo>
                    <a:pt x="0" y="26"/>
                  </a:lnTo>
                  <a:lnTo>
                    <a:pt x="19" y="26"/>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2" name="Freeform 369"/>
            <p:cNvSpPr>
              <a:spLocks/>
            </p:cNvSpPr>
            <p:nvPr/>
          </p:nvSpPr>
          <p:spPr bwMode="auto">
            <a:xfrm>
              <a:off x="7482567" y="4592247"/>
              <a:ext cx="23366" cy="37378"/>
            </a:xfrm>
            <a:custGeom>
              <a:avLst/>
              <a:gdLst/>
              <a:ahLst/>
              <a:cxnLst>
                <a:cxn ang="0">
                  <a:pos x="0" y="0"/>
                </a:cxn>
                <a:cxn ang="0">
                  <a:pos x="19" y="0"/>
                </a:cxn>
                <a:cxn ang="0">
                  <a:pos x="10" y="0"/>
                </a:cxn>
                <a:cxn ang="0">
                  <a:pos x="10" y="26"/>
                </a:cxn>
                <a:cxn ang="0">
                  <a:pos x="0" y="26"/>
                </a:cxn>
                <a:cxn ang="0">
                  <a:pos x="19" y="26"/>
                </a:cxn>
              </a:cxnLst>
              <a:rect l="0" t="0" r="r" b="b"/>
              <a:pathLst>
                <a:path w="19" h="26">
                  <a:moveTo>
                    <a:pt x="0" y="0"/>
                  </a:moveTo>
                  <a:lnTo>
                    <a:pt x="19" y="0"/>
                  </a:lnTo>
                  <a:lnTo>
                    <a:pt x="10" y="0"/>
                  </a:lnTo>
                  <a:lnTo>
                    <a:pt x="10" y="26"/>
                  </a:lnTo>
                  <a:lnTo>
                    <a:pt x="0" y="26"/>
                  </a:lnTo>
                  <a:lnTo>
                    <a:pt x="19" y="26"/>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3" name="Freeform 370"/>
            <p:cNvSpPr>
              <a:spLocks/>
            </p:cNvSpPr>
            <p:nvPr/>
          </p:nvSpPr>
          <p:spPr bwMode="auto">
            <a:xfrm>
              <a:off x="7499783" y="4572120"/>
              <a:ext cx="23366" cy="37378"/>
            </a:xfrm>
            <a:custGeom>
              <a:avLst/>
              <a:gdLst/>
              <a:ahLst/>
              <a:cxnLst>
                <a:cxn ang="0">
                  <a:pos x="0" y="0"/>
                </a:cxn>
                <a:cxn ang="0">
                  <a:pos x="19" y="0"/>
                </a:cxn>
                <a:cxn ang="0">
                  <a:pos x="10" y="0"/>
                </a:cxn>
                <a:cxn ang="0">
                  <a:pos x="10" y="26"/>
                </a:cxn>
                <a:cxn ang="0">
                  <a:pos x="0" y="26"/>
                </a:cxn>
                <a:cxn ang="0">
                  <a:pos x="19" y="26"/>
                </a:cxn>
              </a:cxnLst>
              <a:rect l="0" t="0" r="r" b="b"/>
              <a:pathLst>
                <a:path w="19" h="26">
                  <a:moveTo>
                    <a:pt x="0" y="0"/>
                  </a:moveTo>
                  <a:lnTo>
                    <a:pt x="19" y="0"/>
                  </a:lnTo>
                  <a:lnTo>
                    <a:pt x="10" y="0"/>
                  </a:lnTo>
                  <a:lnTo>
                    <a:pt x="10" y="26"/>
                  </a:lnTo>
                  <a:lnTo>
                    <a:pt x="0" y="26"/>
                  </a:lnTo>
                  <a:lnTo>
                    <a:pt x="19" y="26"/>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4" name="Freeform 371"/>
            <p:cNvSpPr>
              <a:spLocks/>
            </p:cNvSpPr>
            <p:nvPr/>
          </p:nvSpPr>
          <p:spPr bwMode="auto">
            <a:xfrm>
              <a:off x="7517000" y="4564931"/>
              <a:ext cx="23366" cy="35941"/>
            </a:xfrm>
            <a:custGeom>
              <a:avLst/>
              <a:gdLst/>
              <a:ahLst/>
              <a:cxnLst>
                <a:cxn ang="0">
                  <a:pos x="0" y="0"/>
                </a:cxn>
                <a:cxn ang="0">
                  <a:pos x="19" y="0"/>
                </a:cxn>
                <a:cxn ang="0">
                  <a:pos x="10" y="0"/>
                </a:cxn>
                <a:cxn ang="0">
                  <a:pos x="10" y="25"/>
                </a:cxn>
                <a:cxn ang="0">
                  <a:pos x="0" y="25"/>
                </a:cxn>
                <a:cxn ang="0">
                  <a:pos x="19" y="25"/>
                </a:cxn>
              </a:cxnLst>
              <a:rect l="0" t="0" r="r" b="b"/>
              <a:pathLst>
                <a:path w="19" h="25">
                  <a:moveTo>
                    <a:pt x="0" y="0"/>
                  </a:moveTo>
                  <a:lnTo>
                    <a:pt x="19" y="0"/>
                  </a:lnTo>
                  <a:lnTo>
                    <a:pt x="10" y="0"/>
                  </a:lnTo>
                  <a:lnTo>
                    <a:pt x="10" y="25"/>
                  </a:lnTo>
                  <a:lnTo>
                    <a:pt x="0" y="25"/>
                  </a:lnTo>
                  <a:lnTo>
                    <a:pt x="19" y="25"/>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5" name="Freeform 372"/>
            <p:cNvSpPr>
              <a:spLocks/>
            </p:cNvSpPr>
            <p:nvPr/>
          </p:nvSpPr>
          <p:spPr bwMode="auto">
            <a:xfrm>
              <a:off x="7534217" y="4544805"/>
              <a:ext cx="23366" cy="35941"/>
            </a:xfrm>
            <a:custGeom>
              <a:avLst/>
              <a:gdLst/>
              <a:ahLst/>
              <a:cxnLst>
                <a:cxn ang="0">
                  <a:pos x="0" y="0"/>
                </a:cxn>
                <a:cxn ang="0">
                  <a:pos x="19" y="0"/>
                </a:cxn>
                <a:cxn ang="0">
                  <a:pos x="10" y="0"/>
                </a:cxn>
                <a:cxn ang="0">
                  <a:pos x="10" y="25"/>
                </a:cxn>
                <a:cxn ang="0">
                  <a:pos x="0" y="25"/>
                </a:cxn>
                <a:cxn ang="0">
                  <a:pos x="19" y="25"/>
                </a:cxn>
              </a:cxnLst>
              <a:rect l="0" t="0" r="r" b="b"/>
              <a:pathLst>
                <a:path w="19" h="25">
                  <a:moveTo>
                    <a:pt x="0" y="0"/>
                  </a:moveTo>
                  <a:lnTo>
                    <a:pt x="19" y="0"/>
                  </a:lnTo>
                  <a:lnTo>
                    <a:pt x="10" y="0"/>
                  </a:lnTo>
                  <a:lnTo>
                    <a:pt x="10" y="25"/>
                  </a:lnTo>
                  <a:lnTo>
                    <a:pt x="0" y="25"/>
                  </a:lnTo>
                  <a:lnTo>
                    <a:pt x="19" y="25"/>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6" name="Freeform 373"/>
            <p:cNvSpPr>
              <a:spLocks/>
            </p:cNvSpPr>
            <p:nvPr/>
          </p:nvSpPr>
          <p:spPr bwMode="auto">
            <a:xfrm>
              <a:off x="7552663" y="4526116"/>
              <a:ext cx="22136" cy="35941"/>
            </a:xfrm>
            <a:custGeom>
              <a:avLst/>
              <a:gdLst/>
              <a:ahLst/>
              <a:cxnLst>
                <a:cxn ang="0">
                  <a:pos x="0" y="0"/>
                </a:cxn>
                <a:cxn ang="0">
                  <a:pos x="18" y="0"/>
                </a:cxn>
                <a:cxn ang="0">
                  <a:pos x="9" y="0"/>
                </a:cxn>
                <a:cxn ang="0">
                  <a:pos x="9" y="25"/>
                </a:cxn>
                <a:cxn ang="0">
                  <a:pos x="0" y="25"/>
                </a:cxn>
                <a:cxn ang="0">
                  <a:pos x="18" y="25"/>
                </a:cxn>
              </a:cxnLst>
              <a:rect l="0" t="0" r="r" b="b"/>
              <a:pathLst>
                <a:path w="18" h="25">
                  <a:moveTo>
                    <a:pt x="0" y="0"/>
                  </a:moveTo>
                  <a:lnTo>
                    <a:pt x="18" y="0"/>
                  </a:lnTo>
                  <a:lnTo>
                    <a:pt x="9" y="0"/>
                  </a:lnTo>
                  <a:lnTo>
                    <a:pt x="9" y="25"/>
                  </a:lnTo>
                  <a:lnTo>
                    <a:pt x="0" y="25"/>
                  </a:lnTo>
                  <a:lnTo>
                    <a:pt x="18" y="25"/>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7" name="Freeform 374"/>
            <p:cNvSpPr>
              <a:spLocks/>
            </p:cNvSpPr>
            <p:nvPr/>
          </p:nvSpPr>
          <p:spPr bwMode="auto">
            <a:xfrm>
              <a:off x="7569880" y="4508864"/>
              <a:ext cx="23366" cy="35941"/>
            </a:xfrm>
            <a:custGeom>
              <a:avLst/>
              <a:gdLst/>
              <a:ahLst/>
              <a:cxnLst>
                <a:cxn ang="0">
                  <a:pos x="0" y="0"/>
                </a:cxn>
                <a:cxn ang="0">
                  <a:pos x="19" y="0"/>
                </a:cxn>
                <a:cxn ang="0">
                  <a:pos x="9" y="0"/>
                </a:cxn>
                <a:cxn ang="0">
                  <a:pos x="9" y="25"/>
                </a:cxn>
                <a:cxn ang="0">
                  <a:pos x="0" y="25"/>
                </a:cxn>
                <a:cxn ang="0">
                  <a:pos x="19" y="25"/>
                </a:cxn>
              </a:cxnLst>
              <a:rect l="0" t="0" r="r" b="b"/>
              <a:pathLst>
                <a:path w="19" h="25">
                  <a:moveTo>
                    <a:pt x="0" y="0"/>
                  </a:moveTo>
                  <a:lnTo>
                    <a:pt x="19" y="0"/>
                  </a:lnTo>
                  <a:lnTo>
                    <a:pt x="9" y="0"/>
                  </a:lnTo>
                  <a:lnTo>
                    <a:pt x="9" y="25"/>
                  </a:lnTo>
                  <a:lnTo>
                    <a:pt x="0" y="25"/>
                  </a:lnTo>
                  <a:lnTo>
                    <a:pt x="19" y="25"/>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8" name="Freeform 375"/>
            <p:cNvSpPr>
              <a:spLocks/>
            </p:cNvSpPr>
            <p:nvPr/>
          </p:nvSpPr>
          <p:spPr bwMode="auto">
            <a:xfrm>
              <a:off x="7587096" y="4477237"/>
              <a:ext cx="23366" cy="35941"/>
            </a:xfrm>
            <a:custGeom>
              <a:avLst/>
              <a:gdLst/>
              <a:ahLst/>
              <a:cxnLst>
                <a:cxn ang="0">
                  <a:pos x="0" y="0"/>
                </a:cxn>
                <a:cxn ang="0">
                  <a:pos x="19" y="0"/>
                </a:cxn>
                <a:cxn ang="0">
                  <a:pos x="9" y="0"/>
                </a:cxn>
                <a:cxn ang="0">
                  <a:pos x="9" y="25"/>
                </a:cxn>
                <a:cxn ang="0">
                  <a:pos x="0" y="25"/>
                </a:cxn>
                <a:cxn ang="0">
                  <a:pos x="19" y="25"/>
                </a:cxn>
              </a:cxnLst>
              <a:rect l="0" t="0" r="r" b="b"/>
              <a:pathLst>
                <a:path w="19" h="25">
                  <a:moveTo>
                    <a:pt x="0" y="0"/>
                  </a:moveTo>
                  <a:lnTo>
                    <a:pt x="19" y="0"/>
                  </a:lnTo>
                  <a:lnTo>
                    <a:pt x="9" y="0"/>
                  </a:lnTo>
                  <a:lnTo>
                    <a:pt x="9" y="25"/>
                  </a:lnTo>
                  <a:lnTo>
                    <a:pt x="0" y="25"/>
                  </a:lnTo>
                  <a:lnTo>
                    <a:pt x="19" y="25"/>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9" name="Freeform 376"/>
            <p:cNvSpPr>
              <a:spLocks/>
            </p:cNvSpPr>
            <p:nvPr/>
          </p:nvSpPr>
          <p:spPr bwMode="auto">
            <a:xfrm>
              <a:off x="7604313" y="4455672"/>
              <a:ext cx="23366" cy="34503"/>
            </a:xfrm>
            <a:custGeom>
              <a:avLst/>
              <a:gdLst/>
              <a:ahLst/>
              <a:cxnLst>
                <a:cxn ang="0">
                  <a:pos x="0" y="0"/>
                </a:cxn>
                <a:cxn ang="0">
                  <a:pos x="19" y="0"/>
                </a:cxn>
                <a:cxn ang="0">
                  <a:pos x="9" y="0"/>
                </a:cxn>
                <a:cxn ang="0">
                  <a:pos x="9" y="24"/>
                </a:cxn>
                <a:cxn ang="0">
                  <a:pos x="0" y="24"/>
                </a:cxn>
                <a:cxn ang="0">
                  <a:pos x="19" y="24"/>
                </a:cxn>
              </a:cxnLst>
              <a:rect l="0" t="0" r="r" b="b"/>
              <a:pathLst>
                <a:path w="19" h="24">
                  <a:moveTo>
                    <a:pt x="0" y="0"/>
                  </a:moveTo>
                  <a:lnTo>
                    <a:pt x="19" y="0"/>
                  </a:lnTo>
                  <a:lnTo>
                    <a:pt x="9" y="0"/>
                  </a:lnTo>
                  <a:lnTo>
                    <a:pt x="9" y="24"/>
                  </a:lnTo>
                  <a:lnTo>
                    <a:pt x="0" y="24"/>
                  </a:lnTo>
                  <a:lnTo>
                    <a:pt x="19" y="24"/>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0" name="Freeform 377"/>
            <p:cNvSpPr>
              <a:spLocks/>
            </p:cNvSpPr>
            <p:nvPr/>
          </p:nvSpPr>
          <p:spPr bwMode="auto">
            <a:xfrm>
              <a:off x="7621530" y="4445609"/>
              <a:ext cx="23366" cy="33066"/>
            </a:xfrm>
            <a:custGeom>
              <a:avLst/>
              <a:gdLst/>
              <a:ahLst/>
              <a:cxnLst>
                <a:cxn ang="0">
                  <a:pos x="0" y="0"/>
                </a:cxn>
                <a:cxn ang="0">
                  <a:pos x="19" y="0"/>
                </a:cxn>
                <a:cxn ang="0">
                  <a:pos x="10" y="0"/>
                </a:cxn>
                <a:cxn ang="0">
                  <a:pos x="10" y="23"/>
                </a:cxn>
                <a:cxn ang="0">
                  <a:pos x="0" y="23"/>
                </a:cxn>
                <a:cxn ang="0">
                  <a:pos x="19" y="23"/>
                </a:cxn>
              </a:cxnLst>
              <a:rect l="0" t="0" r="r" b="b"/>
              <a:pathLst>
                <a:path w="19" h="23">
                  <a:moveTo>
                    <a:pt x="0" y="0"/>
                  </a:moveTo>
                  <a:lnTo>
                    <a:pt x="19" y="0"/>
                  </a:lnTo>
                  <a:lnTo>
                    <a:pt x="10" y="0"/>
                  </a:lnTo>
                  <a:lnTo>
                    <a:pt x="10" y="23"/>
                  </a:lnTo>
                  <a:lnTo>
                    <a:pt x="0" y="23"/>
                  </a:lnTo>
                  <a:lnTo>
                    <a:pt x="19" y="23"/>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1" name="Freeform 378"/>
            <p:cNvSpPr>
              <a:spLocks/>
            </p:cNvSpPr>
            <p:nvPr/>
          </p:nvSpPr>
          <p:spPr bwMode="auto">
            <a:xfrm>
              <a:off x="7641206" y="4438421"/>
              <a:ext cx="23366" cy="33066"/>
            </a:xfrm>
            <a:custGeom>
              <a:avLst/>
              <a:gdLst/>
              <a:ahLst/>
              <a:cxnLst>
                <a:cxn ang="0">
                  <a:pos x="0" y="0"/>
                </a:cxn>
                <a:cxn ang="0">
                  <a:pos x="19" y="0"/>
                </a:cxn>
                <a:cxn ang="0">
                  <a:pos x="9" y="0"/>
                </a:cxn>
                <a:cxn ang="0">
                  <a:pos x="9" y="23"/>
                </a:cxn>
                <a:cxn ang="0">
                  <a:pos x="0" y="23"/>
                </a:cxn>
                <a:cxn ang="0">
                  <a:pos x="19" y="23"/>
                </a:cxn>
              </a:cxnLst>
              <a:rect l="0" t="0" r="r" b="b"/>
              <a:pathLst>
                <a:path w="19" h="23">
                  <a:moveTo>
                    <a:pt x="0" y="0"/>
                  </a:moveTo>
                  <a:lnTo>
                    <a:pt x="19" y="0"/>
                  </a:lnTo>
                  <a:lnTo>
                    <a:pt x="9" y="0"/>
                  </a:lnTo>
                  <a:lnTo>
                    <a:pt x="9" y="23"/>
                  </a:lnTo>
                  <a:lnTo>
                    <a:pt x="0" y="23"/>
                  </a:lnTo>
                  <a:lnTo>
                    <a:pt x="19" y="23"/>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2" name="Freeform 379"/>
            <p:cNvSpPr>
              <a:spLocks/>
            </p:cNvSpPr>
            <p:nvPr/>
          </p:nvSpPr>
          <p:spPr bwMode="auto">
            <a:xfrm>
              <a:off x="7658423" y="4422607"/>
              <a:ext cx="23366" cy="33066"/>
            </a:xfrm>
            <a:custGeom>
              <a:avLst/>
              <a:gdLst/>
              <a:ahLst/>
              <a:cxnLst>
                <a:cxn ang="0">
                  <a:pos x="0" y="0"/>
                </a:cxn>
                <a:cxn ang="0">
                  <a:pos x="19" y="0"/>
                </a:cxn>
                <a:cxn ang="0">
                  <a:pos x="9" y="0"/>
                </a:cxn>
                <a:cxn ang="0">
                  <a:pos x="9" y="23"/>
                </a:cxn>
                <a:cxn ang="0">
                  <a:pos x="0" y="23"/>
                </a:cxn>
                <a:cxn ang="0">
                  <a:pos x="19" y="23"/>
                </a:cxn>
              </a:cxnLst>
              <a:rect l="0" t="0" r="r" b="b"/>
              <a:pathLst>
                <a:path w="19" h="23">
                  <a:moveTo>
                    <a:pt x="0" y="0"/>
                  </a:moveTo>
                  <a:lnTo>
                    <a:pt x="19" y="0"/>
                  </a:lnTo>
                  <a:lnTo>
                    <a:pt x="9" y="0"/>
                  </a:lnTo>
                  <a:lnTo>
                    <a:pt x="9" y="23"/>
                  </a:lnTo>
                  <a:lnTo>
                    <a:pt x="0" y="23"/>
                  </a:lnTo>
                  <a:lnTo>
                    <a:pt x="19" y="23"/>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3" name="Freeform 380"/>
            <p:cNvSpPr>
              <a:spLocks/>
            </p:cNvSpPr>
            <p:nvPr/>
          </p:nvSpPr>
          <p:spPr bwMode="auto">
            <a:xfrm>
              <a:off x="7675639" y="4419732"/>
              <a:ext cx="23366" cy="34503"/>
            </a:xfrm>
            <a:custGeom>
              <a:avLst/>
              <a:gdLst/>
              <a:ahLst/>
              <a:cxnLst>
                <a:cxn ang="0">
                  <a:pos x="0" y="0"/>
                </a:cxn>
                <a:cxn ang="0">
                  <a:pos x="19" y="0"/>
                </a:cxn>
                <a:cxn ang="0">
                  <a:pos x="9" y="0"/>
                </a:cxn>
                <a:cxn ang="0">
                  <a:pos x="9" y="24"/>
                </a:cxn>
                <a:cxn ang="0">
                  <a:pos x="0" y="24"/>
                </a:cxn>
                <a:cxn ang="0">
                  <a:pos x="19" y="24"/>
                </a:cxn>
              </a:cxnLst>
              <a:rect l="0" t="0" r="r" b="b"/>
              <a:pathLst>
                <a:path w="19" h="24">
                  <a:moveTo>
                    <a:pt x="0" y="0"/>
                  </a:moveTo>
                  <a:lnTo>
                    <a:pt x="19" y="0"/>
                  </a:lnTo>
                  <a:lnTo>
                    <a:pt x="9" y="0"/>
                  </a:lnTo>
                  <a:lnTo>
                    <a:pt x="9" y="24"/>
                  </a:lnTo>
                  <a:lnTo>
                    <a:pt x="0" y="24"/>
                  </a:lnTo>
                  <a:lnTo>
                    <a:pt x="19" y="24"/>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4" name="Freeform 381"/>
            <p:cNvSpPr>
              <a:spLocks/>
            </p:cNvSpPr>
            <p:nvPr/>
          </p:nvSpPr>
          <p:spPr bwMode="auto">
            <a:xfrm>
              <a:off x="7692856" y="4411106"/>
              <a:ext cx="23366" cy="34503"/>
            </a:xfrm>
            <a:custGeom>
              <a:avLst/>
              <a:gdLst/>
              <a:ahLst/>
              <a:cxnLst>
                <a:cxn ang="0">
                  <a:pos x="0" y="0"/>
                </a:cxn>
                <a:cxn ang="0">
                  <a:pos x="19" y="0"/>
                </a:cxn>
                <a:cxn ang="0">
                  <a:pos x="10" y="0"/>
                </a:cxn>
                <a:cxn ang="0">
                  <a:pos x="10" y="24"/>
                </a:cxn>
                <a:cxn ang="0">
                  <a:pos x="0" y="24"/>
                </a:cxn>
                <a:cxn ang="0">
                  <a:pos x="19" y="24"/>
                </a:cxn>
              </a:cxnLst>
              <a:rect l="0" t="0" r="r" b="b"/>
              <a:pathLst>
                <a:path w="19" h="24">
                  <a:moveTo>
                    <a:pt x="0" y="0"/>
                  </a:moveTo>
                  <a:lnTo>
                    <a:pt x="19" y="0"/>
                  </a:lnTo>
                  <a:lnTo>
                    <a:pt x="10" y="0"/>
                  </a:lnTo>
                  <a:lnTo>
                    <a:pt x="10" y="24"/>
                  </a:lnTo>
                  <a:lnTo>
                    <a:pt x="0" y="24"/>
                  </a:lnTo>
                  <a:lnTo>
                    <a:pt x="19" y="24"/>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5" name="Freeform 382"/>
            <p:cNvSpPr>
              <a:spLocks/>
            </p:cNvSpPr>
            <p:nvPr/>
          </p:nvSpPr>
          <p:spPr bwMode="auto">
            <a:xfrm>
              <a:off x="7710073" y="4415419"/>
              <a:ext cx="23366" cy="31628"/>
            </a:xfrm>
            <a:custGeom>
              <a:avLst/>
              <a:gdLst/>
              <a:ahLst/>
              <a:cxnLst>
                <a:cxn ang="0">
                  <a:pos x="0" y="0"/>
                </a:cxn>
                <a:cxn ang="0">
                  <a:pos x="19" y="0"/>
                </a:cxn>
                <a:cxn ang="0">
                  <a:pos x="10" y="0"/>
                </a:cxn>
                <a:cxn ang="0">
                  <a:pos x="10" y="22"/>
                </a:cxn>
                <a:cxn ang="0">
                  <a:pos x="0" y="22"/>
                </a:cxn>
                <a:cxn ang="0">
                  <a:pos x="19" y="22"/>
                </a:cxn>
              </a:cxnLst>
              <a:rect l="0" t="0" r="r" b="b"/>
              <a:pathLst>
                <a:path w="19" h="22">
                  <a:moveTo>
                    <a:pt x="0" y="0"/>
                  </a:moveTo>
                  <a:lnTo>
                    <a:pt x="19" y="0"/>
                  </a:lnTo>
                  <a:lnTo>
                    <a:pt x="10" y="0"/>
                  </a:lnTo>
                  <a:lnTo>
                    <a:pt x="10" y="22"/>
                  </a:lnTo>
                  <a:lnTo>
                    <a:pt x="0" y="22"/>
                  </a:lnTo>
                  <a:lnTo>
                    <a:pt x="19" y="22"/>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6" name="Freeform 383"/>
            <p:cNvSpPr>
              <a:spLocks/>
            </p:cNvSpPr>
            <p:nvPr/>
          </p:nvSpPr>
          <p:spPr bwMode="auto">
            <a:xfrm>
              <a:off x="7727289" y="4411106"/>
              <a:ext cx="23366" cy="34503"/>
            </a:xfrm>
            <a:custGeom>
              <a:avLst/>
              <a:gdLst/>
              <a:ahLst/>
              <a:cxnLst>
                <a:cxn ang="0">
                  <a:pos x="0" y="0"/>
                </a:cxn>
                <a:cxn ang="0">
                  <a:pos x="19" y="0"/>
                </a:cxn>
                <a:cxn ang="0">
                  <a:pos x="10" y="0"/>
                </a:cxn>
                <a:cxn ang="0">
                  <a:pos x="10" y="24"/>
                </a:cxn>
                <a:cxn ang="0">
                  <a:pos x="0" y="24"/>
                </a:cxn>
                <a:cxn ang="0">
                  <a:pos x="19" y="24"/>
                </a:cxn>
              </a:cxnLst>
              <a:rect l="0" t="0" r="r" b="b"/>
              <a:pathLst>
                <a:path w="19" h="24">
                  <a:moveTo>
                    <a:pt x="0" y="0"/>
                  </a:moveTo>
                  <a:lnTo>
                    <a:pt x="19" y="0"/>
                  </a:lnTo>
                  <a:lnTo>
                    <a:pt x="10" y="0"/>
                  </a:lnTo>
                  <a:lnTo>
                    <a:pt x="10" y="24"/>
                  </a:lnTo>
                  <a:lnTo>
                    <a:pt x="0" y="24"/>
                  </a:lnTo>
                  <a:lnTo>
                    <a:pt x="19" y="24"/>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7" name="Freeform 384"/>
            <p:cNvSpPr>
              <a:spLocks/>
            </p:cNvSpPr>
            <p:nvPr/>
          </p:nvSpPr>
          <p:spPr bwMode="auto">
            <a:xfrm>
              <a:off x="7745736" y="4399605"/>
              <a:ext cx="22136" cy="31628"/>
            </a:xfrm>
            <a:custGeom>
              <a:avLst/>
              <a:gdLst/>
              <a:ahLst/>
              <a:cxnLst>
                <a:cxn ang="0">
                  <a:pos x="0" y="0"/>
                </a:cxn>
                <a:cxn ang="0">
                  <a:pos x="18" y="0"/>
                </a:cxn>
                <a:cxn ang="0">
                  <a:pos x="9" y="0"/>
                </a:cxn>
                <a:cxn ang="0">
                  <a:pos x="9" y="22"/>
                </a:cxn>
                <a:cxn ang="0">
                  <a:pos x="0" y="22"/>
                </a:cxn>
                <a:cxn ang="0">
                  <a:pos x="18" y="22"/>
                </a:cxn>
              </a:cxnLst>
              <a:rect l="0" t="0" r="r" b="b"/>
              <a:pathLst>
                <a:path w="18" h="22">
                  <a:moveTo>
                    <a:pt x="0" y="0"/>
                  </a:moveTo>
                  <a:lnTo>
                    <a:pt x="18" y="0"/>
                  </a:lnTo>
                  <a:lnTo>
                    <a:pt x="9" y="0"/>
                  </a:lnTo>
                  <a:lnTo>
                    <a:pt x="9" y="22"/>
                  </a:lnTo>
                  <a:lnTo>
                    <a:pt x="0" y="22"/>
                  </a:lnTo>
                  <a:lnTo>
                    <a:pt x="18" y="22"/>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8" name="Freeform 385"/>
            <p:cNvSpPr>
              <a:spLocks/>
            </p:cNvSpPr>
            <p:nvPr/>
          </p:nvSpPr>
          <p:spPr bwMode="auto">
            <a:xfrm>
              <a:off x="7762953" y="4376603"/>
              <a:ext cx="22136" cy="31628"/>
            </a:xfrm>
            <a:custGeom>
              <a:avLst/>
              <a:gdLst/>
              <a:ahLst/>
              <a:cxnLst>
                <a:cxn ang="0">
                  <a:pos x="0" y="0"/>
                </a:cxn>
                <a:cxn ang="0">
                  <a:pos x="18" y="0"/>
                </a:cxn>
                <a:cxn ang="0">
                  <a:pos x="9" y="0"/>
                </a:cxn>
                <a:cxn ang="0">
                  <a:pos x="9" y="22"/>
                </a:cxn>
                <a:cxn ang="0">
                  <a:pos x="0" y="22"/>
                </a:cxn>
                <a:cxn ang="0">
                  <a:pos x="18" y="22"/>
                </a:cxn>
              </a:cxnLst>
              <a:rect l="0" t="0" r="r" b="b"/>
              <a:pathLst>
                <a:path w="18" h="22">
                  <a:moveTo>
                    <a:pt x="0" y="0"/>
                  </a:moveTo>
                  <a:lnTo>
                    <a:pt x="18" y="0"/>
                  </a:lnTo>
                  <a:lnTo>
                    <a:pt x="9" y="0"/>
                  </a:lnTo>
                  <a:lnTo>
                    <a:pt x="9" y="22"/>
                  </a:lnTo>
                  <a:lnTo>
                    <a:pt x="0" y="22"/>
                  </a:lnTo>
                  <a:lnTo>
                    <a:pt x="18" y="22"/>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9" name="Freeform 386"/>
            <p:cNvSpPr>
              <a:spLocks/>
            </p:cNvSpPr>
            <p:nvPr/>
          </p:nvSpPr>
          <p:spPr bwMode="auto">
            <a:xfrm>
              <a:off x="7780170" y="4363664"/>
              <a:ext cx="23366" cy="31628"/>
            </a:xfrm>
            <a:custGeom>
              <a:avLst/>
              <a:gdLst/>
              <a:ahLst/>
              <a:cxnLst>
                <a:cxn ang="0">
                  <a:pos x="0" y="0"/>
                </a:cxn>
                <a:cxn ang="0">
                  <a:pos x="19" y="0"/>
                </a:cxn>
                <a:cxn ang="0">
                  <a:pos x="9" y="0"/>
                </a:cxn>
                <a:cxn ang="0">
                  <a:pos x="9" y="22"/>
                </a:cxn>
                <a:cxn ang="0">
                  <a:pos x="0" y="22"/>
                </a:cxn>
                <a:cxn ang="0">
                  <a:pos x="19" y="22"/>
                </a:cxn>
              </a:cxnLst>
              <a:rect l="0" t="0" r="r" b="b"/>
              <a:pathLst>
                <a:path w="19" h="22">
                  <a:moveTo>
                    <a:pt x="0" y="0"/>
                  </a:moveTo>
                  <a:lnTo>
                    <a:pt x="19" y="0"/>
                  </a:lnTo>
                  <a:lnTo>
                    <a:pt x="9" y="0"/>
                  </a:lnTo>
                  <a:lnTo>
                    <a:pt x="9" y="22"/>
                  </a:lnTo>
                  <a:lnTo>
                    <a:pt x="0" y="22"/>
                  </a:lnTo>
                  <a:lnTo>
                    <a:pt x="19" y="22"/>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0" name="Freeform 387"/>
            <p:cNvSpPr>
              <a:spLocks/>
            </p:cNvSpPr>
            <p:nvPr/>
          </p:nvSpPr>
          <p:spPr bwMode="auto">
            <a:xfrm>
              <a:off x="7797386" y="4363664"/>
              <a:ext cx="23366" cy="31628"/>
            </a:xfrm>
            <a:custGeom>
              <a:avLst/>
              <a:gdLst/>
              <a:ahLst/>
              <a:cxnLst>
                <a:cxn ang="0">
                  <a:pos x="0" y="0"/>
                </a:cxn>
                <a:cxn ang="0">
                  <a:pos x="19" y="0"/>
                </a:cxn>
                <a:cxn ang="0">
                  <a:pos x="9" y="0"/>
                </a:cxn>
                <a:cxn ang="0">
                  <a:pos x="9" y="22"/>
                </a:cxn>
                <a:cxn ang="0">
                  <a:pos x="0" y="22"/>
                </a:cxn>
                <a:cxn ang="0">
                  <a:pos x="19" y="22"/>
                </a:cxn>
              </a:cxnLst>
              <a:rect l="0" t="0" r="r" b="b"/>
              <a:pathLst>
                <a:path w="19" h="22">
                  <a:moveTo>
                    <a:pt x="0" y="0"/>
                  </a:moveTo>
                  <a:lnTo>
                    <a:pt x="19" y="0"/>
                  </a:lnTo>
                  <a:lnTo>
                    <a:pt x="9" y="0"/>
                  </a:lnTo>
                  <a:lnTo>
                    <a:pt x="9" y="22"/>
                  </a:lnTo>
                  <a:lnTo>
                    <a:pt x="0" y="22"/>
                  </a:lnTo>
                  <a:lnTo>
                    <a:pt x="19" y="22"/>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1" name="Freeform 388"/>
            <p:cNvSpPr>
              <a:spLocks/>
            </p:cNvSpPr>
            <p:nvPr/>
          </p:nvSpPr>
          <p:spPr bwMode="auto">
            <a:xfrm>
              <a:off x="7814603" y="4352163"/>
              <a:ext cx="23366" cy="31628"/>
            </a:xfrm>
            <a:custGeom>
              <a:avLst/>
              <a:gdLst/>
              <a:ahLst/>
              <a:cxnLst>
                <a:cxn ang="0">
                  <a:pos x="0" y="0"/>
                </a:cxn>
                <a:cxn ang="0">
                  <a:pos x="19" y="0"/>
                </a:cxn>
                <a:cxn ang="0">
                  <a:pos x="9" y="0"/>
                </a:cxn>
                <a:cxn ang="0">
                  <a:pos x="9" y="22"/>
                </a:cxn>
                <a:cxn ang="0">
                  <a:pos x="0" y="22"/>
                </a:cxn>
                <a:cxn ang="0">
                  <a:pos x="19" y="22"/>
                </a:cxn>
              </a:cxnLst>
              <a:rect l="0" t="0" r="r" b="b"/>
              <a:pathLst>
                <a:path w="19" h="22">
                  <a:moveTo>
                    <a:pt x="0" y="0"/>
                  </a:moveTo>
                  <a:lnTo>
                    <a:pt x="19" y="0"/>
                  </a:lnTo>
                  <a:lnTo>
                    <a:pt x="9" y="0"/>
                  </a:lnTo>
                  <a:lnTo>
                    <a:pt x="9" y="22"/>
                  </a:lnTo>
                  <a:lnTo>
                    <a:pt x="0" y="22"/>
                  </a:lnTo>
                  <a:lnTo>
                    <a:pt x="19" y="22"/>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2" name="Freeform 389"/>
            <p:cNvSpPr>
              <a:spLocks/>
            </p:cNvSpPr>
            <p:nvPr/>
          </p:nvSpPr>
          <p:spPr bwMode="auto">
            <a:xfrm>
              <a:off x="7831820" y="4347851"/>
              <a:ext cx="23366" cy="31628"/>
            </a:xfrm>
            <a:custGeom>
              <a:avLst/>
              <a:gdLst/>
              <a:ahLst/>
              <a:cxnLst>
                <a:cxn ang="0">
                  <a:pos x="0" y="0"/>
                </a:cxn>
                <a:cxn ang="0">
                  <a:pos x="19" y="0"/>
                </a:cxn>
                <a:cxn ang="0">
                  <a:pos x="10" y="0"/>
                </a:cxn>
                <a:cxn ang="0">
                  <a:pos x="10" y="22"/>
                </a:cxn>
                <a:cxn ang="0">
                  <a:pos x="0" y="22"/>
                </a:cxn>
                <a:cxn ang="0">
                  <a:pos x="19" y="22"/>
                </a:cxn>
              </a:cxnLst>
              <a:rect l="0" t="0" r="r" b="b"/>
              <a:pathLst>
                <a:path w="19" h="22">
                  <a:moveTo>
                    <a:pt x="0" y="0"/>
                  </a:moveTo>
                  <a:lnTo>
                    <a:pt x="19" y="0"/>
                  </a:lnTo>
                  <a:lnTo>
                    <a:pt x="10" y="0"/>
                  </a:lnTo>
                  <a:lnTo>
                    <a:pt x="10" y="22"/>
                  </a:lnTo>
                  <a:lnTo>
                    <a:pt x="0" y="22"/>
                  </a:lnTo>
                  <a:lnTo>
                    <a:pt x="19" y="22"/>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3" name="Freeform 390"/>
            <p:cNvSpPr>
              <a:spLocks/>
            </p:cNvSpPr>
            <p:nvPr/>
          </p:nvSpPr>
          <p:spPr bwMode="auto">
            <a:xfrm>
              <a:off x="7849036" y="4339225"/>
              <a:ext cx="23366" cy="31628"/>
            </a:xfrm>
            <a:custGeom>
              <a:avLst/>
              <a:gdLst/>
              <a:ahLst/>
              <a:cxnLst>
                <a:cxn ang="0">
                  <a:pos x="0" y="0"/>
                </a:cxn>
                <a:cxn ang="0">
                  <a:pos x="19" y="0"/>
                </a:cxn>
                <a:cxn ang="0">
                  <a:pos x="10" y="0"/>
                </a:cxn>
                <a:cxn ang="0">
                  <a:pos x="10" y="22"/>
                </a:cxn>
                <a:cxn ang="0">
                  <a:pos x="0" y="22"/>
                </a:cxn>
                <a:cxn ang="0">
                  <a:pos x="19" y="22"/>
                </a:cxn>
              </a:cxnLst>
              <a:rect l="0" t="0" r="r" b="b"/>
              <a:pathLst>
                <a:path w="19" h="22">
                  <a:moveTo>
                    <a:pt x="0" y="0"/>
                  </a:moveTo>
                  <a:lnTo>
                    <a:pt x="19" y="0"/>
                  </a:lnTo>
                  <a:lnTo>
                    <a:pt x="10" y="0"/>
                  </a:lnTo>
                  <a:lnTo>
                    <a:pt x="10" y="22"/>
                  </a:lnTo>
                  <a:lnTo>
                    <a:pt x="0" y="22"/>
                  </a:lnTo>
                  <a:lnTo>
                    <a:pt x="19" y="22"/>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4" name="Freeform 391"/>
            <p:cNvSpPr>
              <a:spLocks/>
            </p:cNvSpPr>
            <p:nvPr/>
          </p:nvSpPr>
          <p:spPr bwMode="auto">
            <a:xfrm>
              <a:off x="7866253" y="4336350"/>
              <a:ext cx="23366" cy="31628"/>
            </a:xfrm>
            <a:custGeom>
              <a:avLst/>
              <a:gdLst/>
              <a:ahLst/>
              <a:cxnLst>
                <a:cxn ang="0">
                  <a:pos x="0" y="0"/>
                </a:cxn>
                <a:cxn ang="0">
                  <a:pos x="19" y="0"/>
                </a:cxn>
                <a:cxn ang="0">
                  <a:pos x="10" y="0"/>
                </a:cxn>
                <a:cxn ang="0">
                  <a:pos x="10" y="22"/>
                </a:cxn>
                <a:cxn ang="0">
                  <a:pos x="0" y="22"/>
                </a:cxn>
                <a:cxn ang="0">
                  <a:pos x="19" y="22"/>
                </a:cxn>
              </a:cxnLst>
              <a:rect l="0" t="0" r="r" b="b"/>
              <a:pathLst>
                <a:path w="19" h="22">
                  <a:moveTo>
                    <a:pt x="0" y="0"/>
                  </a:moveTo>
                  <a:lnTo>
                    <a:pt x="19" y="0"/>
                  </a:lnTo>
                  <a:lnTo>
                    <a:pt x="10" y="0"/>
                  </a:lnTo>
                  <a:lnTo>
                    <a:pt x="10" y="22"/>
                  </a:lnTo>
                  <a:lnTo>
                    <a:pt x="0" y="22"/>
                  </a:lnTo>
                  <a:lnTo>
                    <a:pt x="19" y="22"/>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5" name="Freeform 392"/>
            <p:cNvSpPr>
              <a:spLocks/>
            </p:cNvSpPr>
            <p:nvPr/>
          </p:nvSpPr>
          <p:spPr bwMode="auto">
            <a:xfrm>
              <a:off x="7883470" y="4334912"/>
              <a:ext cx="23366" cy="31628"/>
            </a:xfrm>
            <a:custGeom>
              <a:avLst/>
              <a:gdLst/>
              <a:ahLst/>
              <a:cxnLst>
                <a:cxn ang="0">
                  <a:pos x="0" y="0"/>
                </a:cxn>
                <a:cxn ang="0">
                  <a:pos x="19" y="0"/>
                </a:cxn>
                <a:cxn ang="0">
                  <a:pos x="10" y="0"/>
                </a:cxn>
                <a:cxn ang="0">
                  <a:pos x="10" y="22"/>
                </a:cxn>
                <a:cxn ang="0">
                  <a:pos x="0" y="22"/>
                </a:cxn>
                <a:cxn ang="0">
                  <a:pos x="19" y="22"/>
                </a:cxn>
              </a:cxnLst>
              <a:rect l="0" t="0" r="r" b="b"/>
              <a:pathLst>
                <a:path w="19" h="22">
                  <a:moveTo>
                    <a:pt x="0" y="0"/>
                  </a:moveTo>
                  <a:lnTo>
                    <a:pt x="19" y="0"/>
                  </a:lnTo>
                  <a:lnTo>
                    <a:pt x="10" y="0"/>
                  </a:lnTo>
                  <a:lnTo>
                    <a:pt x="10" y="22"/>
                  </a:lnTo>
                  <a:lnTo>
                    <a:pt x="0" y="22"/>
                  </a:lnTo>
                  <a:lnTo>
                    <a:pt x="19" y="22"/>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6" name="Freeform 393"/>
            <p:cNvSpPr>
              <a:spLocks/>
            </p:cNvSpPr>
            <p:nvPr/>
          </p:nvSpPr>
          <p:spPr bwMode="auto">
            <a:xfrm>
              <a:off x="7901916" y="4343538"/>
              <a:ext cx="22136" cy="31628"/>
            </a:xfrm>
            <a:custGeom>
              <a:avLst/>
              <a:gdLst/>
              <a:ahLst/>
              <a:cxnLst>
                <a:cxn ang="0">
                  <a:pos x="0" y="0"/>
                </a:cxn>
                <a:cxn ang="0">
                  <a:pos x="18" y="0"/>
                </a:cxn>
                <a:cxn ang="0">
                  <a:pos x="9" y="0"/>
                </a:cxn>
                <a:cxn ang="0">
                  <a:pos x="9" y="22"/>
                </a:cxn>
                <a:cxn ang="0">
                  <a:pos x="0" y="22"/>
                </a:cxn>
                <a:cxn ang="0">
                  <a:pos x="18" y="22"/>
                </a:cxn>
              </a:cxnLst>
              <a:rect l="0" t="0" r="r" b="b"/>
              <a:pathLst>
                <a:path w="18" h="22">
                  <a:moveTo>
                    <a:pt x="0" y="0"/>
                  </a:moveTo>
                  <a:lnTo>
                    <a:pt x="18" y="0"/>
                  </a:lnTo>
                  <a:lnTo>
                    <a:pt x="9" y="0"/>
                  </a:lnTo>
                  <a:lnTo>
                    <a:pt x="9" y="22"/>
                  </a:lnTo>
                  <a:lnTo>
                    <a:pt x="0" y="22"/>
                  </a:lnTo>
                  <a:lnTo>
                    <a:pt x="18" y="22"/>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7" name="Freeform 394"/>
            <p:cNvSpPr>
              <a:spLocks/>
            </p:cNvSpPr>
            <p:nvPr/>
          </p:nvSpPr>
          <p:spPr bwMode="auto">
            <a:xfrm>
              <a:off x="7919132" y="4344976"/>
              <a:ext cx="23366" cy="30191"/>
            </a:xfrm>
            <a:custGeom>
              <a:avLst/>
              <a:gdLst/>
              <a:ahLst/>
              <a:cxnLst>
                <a:cxn ang="0">
                  <a:pos x="0" y="0"/>
                </a:cxn>
                <a:cxn ang="0">
                  <a:pos x="19" y="0"/>
                </a:cxn>
                <a:cxn ang="0">
                  <a:pos x="9" y="0"/>
                </a:cxn>
                <a:cxn ang="0">
                  <a:pos x="9" y="21"/>
                </a:cxn>
                <a:cxn ang="0">
                  <a:pos x="0" y="21"/>
                </a:cxn>
                <a:cxn ang="0">
                  <a:pos x="19" y="21"/>
                </a:cxn>
              </a:cxnLst>
              <a:rect l="0" t="0" r="r" b="b"/>
              <a:pathLst>
                <a:path w="19" h="21">
                  <a:moveTo>
                    <a:pt x="0" y="0"/>
                  </a:moveTo>
                  <a:lnTo>
                    <a:pt x="19" y="0"/>
                  </a:lnTo>
                  <a:lnTo>
                    <a:pt x="9" y="0"/>
                  </a:lnTo>
                  <a:lnTo>
                    <a:pt x="9" y="21"/>
                  </a:lnTo>
                  <a:lnTo>
                    <a:pt x="0" y="21"/>
                  </a:lnTo>
                  <a:lnTo>
                    <a:pt x="19" y="21"/>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8" name="Freeform 395"/>
            <p:cNvSpPr>
              <a:spLocks/>
            </p:cNvSpPr>
            <p:nvPr/>
          </p:nvSpPr>
          <p:spPr bwMode="auto">
            <a:xfrm>
              <a:off x="7936349" y="4350726"/>
              <a:ext cx="23366" cy="28752"/>
            </a:xfrm>
            <a:custGeom>
              <a:avLst/>
              <a:gdLst/>
              <a:ahLst/>
              <a:cxnLst>
                <a:cxn ang="0">
                  <a:pos x="0" y="0"/>
                </a:cxn>
                <a:cxn ang="0">
                  <a:pos x="19" y="0"/>
                </a:cxn>
                <a:cxn ang="0">
                  <a:pos x="9" y="0"/>
                </a:cxn>
                <a:cxn ang="0">
                  <a:pos x="9" y="20"/>
                </a:cxn>
                <a:cxn ang="0">
                  <a:pos x="0" y="20"/>
                </a:cxn>
                <a:cxn ang="0">
                  <a:pos x="19" y="20"/>
                </a:cxn>
              </a:cxnLst>
              <a:rect l="0" t="0" r="r" b="b"/>
              <a:pathLst>
                <a:path w="19" h="20">
                  <a:moveTo>
                    <a:pt x="0" y="0"/>
                  </a:moveTo>
                  <a:lnTo>
                    <a:pt x="19" y="0"/>
                  </a:lnTo>
                  <a:lnTo>
                    <a:pt x="9" y="0"/>
                  </a:lnTo>
                  <a:lnTo>
                    <a:pt x="9" y="20"/>
                  </a:lnTo>
                  <a:lnTo>
                    <a:pt x="0" y="20"/>
                  </a:lnTo>
                  <a:lnTo>
                    <a:pt x="19" y="20"/>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9" name="Freeform 396"/>
            <p:cNvSpPr>
              <a:spLocks/>
            </p:cNvSpPr>
            <p:nvPr/>
          </p:nvSpPr>
          <p:spPr bwMode="auto">
            <a:xfrm>
              <a:off x="7953566" y="4350726"/>
              <a:ext cx="23366" cy="31628"/>
            </a:xfrm>
            <a:custGeom>
              <a:avLst/>
              <a:gdLst/>
              <a:ahLst/>
              <a:cxnLst>
                <a:cxn ang="0">
                  <a:pos x="0" y="0"/>
                </a:cxn>
                <a:cxn ang="0">
                  <a:pos x="19" y="0"/>
                </a:cxn>
                <a:cxn ang="0">
                  <a:pos x="9" y="0"/>
                </a:cxn>
                <a:cxn ang="0">
                  <a:pos x="9" y="22"/>
                </a:cxn>
                <a:cxn ang="0">
                  <a:pos x="0" y="22"/>
                </a:cxn>
                <a:cxn ang="0">
                  <a:pos x="19" y="22"/>
                </a:cxn>
              </a:cxnLst>
              <a:rect l="0" t="0" r="r" b="b"/>
              <a:pathLst>
                <a:path w="19" h="22">
                  <a:moveTo>
                    <a:pt x="0" y="0"/>
                  </a:moveTo>
                  <a:lnTo>
                    <a:pt x="19" y="0"/>
                  </a:lnTo>
                  <a:lnTo>
                    <a:pt x="9" y="0"/>
                  </a:lnTo>
                  <a:lnTo>
                    <a:pt x="9" y="22"/>
                  </a:lnTo>
                  <a:lnTo>
                    <a:pt x="0" y="22"/>
                  </a:lnTo>
                  <a:lnTo>
                    <a:pt x="19" y="22"/>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0" name="Freeform 397"/>
            <p:cNvSpPr>
              <a:spLocks/>
            </p:cNvSpPr>
            <p:nvPr/>
          </p:nvSpPr>
          <p:spPr bwMode="auto">
            <a:xfrm>
              <a:off x="7970783" y="4352163"/>
              <a:ext cx="23366" cy="31628"/>
            </a:xfrm>
            <a:custGeom>
              <a:avLst/>
              <a:gdLst/>
              <a:ahLst/>
              <a:cxnLst>
                <a:cxn ang="0">
                  <a:pos x="0" y="0"/>
                </a:cxn>
                <a:cxn ang="0">
                  <a:pos x="19" y="0"/>
                </a:cxn>
                <a:cxn ang="0">
                  <a:pos x="9" y="0"/>
                </a:cxn>
                <a:cxn ang="0">
                  <a:pos x="9" y="22"/>
                </a:cxn>
                <a:cxn ang="0">
                  <a:pos x="0" y="22"/>
                </a:cxn>
                <a:cxn ang="0">
                  <a:pos x="19" y="22"/>
                </a:cxn>
              </a:cxnLst>
              <a:rect l="0" t="0" r="r" b="b"/>
              <a:pathLst>
                <a:path w="19" h="22">
                  <a:moveTo>
                    <a:pt x="0" y="0"/>
                  </a:moveTo>
                  <a:lnTo>
                    <a:pt x="19" y="0"/>
                  </a:lnTo>
                  <a:lnTo>
                    <a:pt x="9" y="0"/>
                  </a:lnTo>
                  <a:lnTo>
                    <a:pt x="9" y="22"/>
                  </a:lnTo>
                  <a:lnTo>
                    <a:pt x="0" y="22"/>
                  </a:lnTo>
                  <a:lnTo>
                    <a:pt x="19" y="22"/>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1" name="Freeform 398"/>
            <p:cNvSpPr>
              <a:spLocks/>
            </p:cNvSpPr>
            <p:nvPr/>
          </p:nvSpPr>
          <p:spPr bwMode="auto">
            <a:xfrm>
              <a:off x="7987999" y="4363664"/>
              <a:ext cx="23366" cy="31628"/>
            </a:xfrm>
            <a:custGeom>
              <a:avLst/>
              <a:gdLst/>
              <a:ahLst/>
              <a:cxnLst>
                <a:cxn ang="0">
                  <a:pos x="0" y="0"/>
                </a:cxn>
                <a:cxn ang="0">
                  <a:pos x="19" y="0"/>
                </a:cxn>
                <a:cxn ang="0">
                  <a:pos x="10" y="0"/>
                </a:cxn>
                <a:cxn ang="0">
                  <a:pos x="10" y="22"/>
                </a:cxn>
                <a:cxn ang="0">
                  <a:pos x="0" y="22"/>
                </a:cxn>
                <a:cxn ang="0">
                  <a:pos x="19" y="22"/>
                </a:cxn>
              </a:cxnLst>
              <a:rect l="0" t="0" r="r" b="b"/>
              <a:pathLst>
                <a:path w="19" h="22">
                  <a:moveTo>
                    <a:pt x="0" y="0"/>
                  </a:moveTo>
                  <a:lnTo>
                    <a:pt x="19" y="0"/>
                  </a:lnTo>
                  <a:lnTo>
                    <a:pt x="10" y="0"/>
                  </a:lnTo>
                  <a:lnTo>
                    <a:pt x="10" y="22"/>
                  </a:lnTo>
                  <a:lnTo>
                    <a:pt x="0" y="22"/>
                  </a:lnTo>
                  <a:lnTo>
                    <a:pt x="19" y="22"/>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2" name="Freeform 399"/>
            <p:cNvSpPr>
              <a:spLocks/>
            </p:cNvSpPr>
            <p:nvPr/>
          </p:nvSpPr>
          <p:spPr bwMode="auto">
            <a:xfrm>
              <a:off x="8005216" y="4379479"/>
              <a:ext cx="23366" cy="31628"/>
            </a:xfrm>
            <a:custGeom>
              <a:avLst/>
              <a:gdLst/>
              <a:ahLst/>
              <a:cxnLst>
                <a:cxn ang="0">
                  <a:pos x="0" y="0"/>
                </a:cxn>
                <a:cxn ang="0">
                  <a:pos x="19" y="0"/>
                </a:cxn>
                <a:cxn ang="0">
                  <a:pos x="10" y="0"/>
                </a:cxn>
                <a:cxn ang="0">
                  <a:pos x="10" y="22"/>
                </a:cxn>
                <a:cxn ang="0">
                  <a:pos x="0" y="22"/>
                </a:cxn>
                <a:cxn ang="0">
                  <a:pos x="19" y="22"/>
                </a:cxn>
              </a:cxnLst>
              <a:rect l="0" t="0" r="r" b="b"/>
              <a:pathLst>
                <a:path w="19" h="22">
                  <a:moveTo>
                    <a:pt x="0" y="0"/>
                  </a:moveTo>
                  <a:lnTo>
                    <a:pt x="19" y="0"/>
                  </a:lnTo>
                  <a:lnTo>
                    <a:pt x="10" y="0"/>
                  </a:lnTo>
                  <a:lnTo>
                    <a:pt x="10" y="22"/>
                  </a:lnTo>
                  <a:lnTo>
                    <a:pt x="0" y="22"/>
                  </a:lnTo>
                  <a:lnTo>
                    <a:pt x="19" y="22"/>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3" name="Freeform 400"/>
            <p:cNvSpPr>
              <a:spLocks/>
            </p:cNvSpPr>
            <p:nvPr/>
          </p:nvSpPr>
          <p:spPr bwMode="auto">
            <a:xfrm>
              <a:off x="8022433" y="4376603"/>
              <a:ext cx="23366" cy="31628"/>
            </a:xfrm>
            <a:custGeom>
              <a:avLst/>
              <a:gdLst/>
              <a:ahLst/>
              <a:cxnLst>
                <a:cxn ang="0">
                  <a:pos x="0" y="0"/>
                </a:cxn>
                <a:cxn ang="0">
                  <a:pos x="19" y="0"/>
                </a:cxn>
                <a:cxn ang="0">
                  <a:pos x="10" y="0"/>
                </a:cxn>
                <a:cxn ang="0">
                  <a:pos x="10" y="22"/>
                </a:cxn>
                <a:cxn ang="0">
                  <a:pos x="0" y="22"/>
                </a:cxn>
                <a:cxn ang="0">
                  <a:pos x="19" y="22"/>
                </a:cxn>
              </a:cxnLst>
              <a:rect l="0" t="0" r="r" b="b"/>
              <a:pathLst>
                <a:path w="19" h="22">
                  <a:moveTo>
                    <a:pt x="0" y="0"/>
                  </a:moveTo>
                  <a:lnTo>
                    <a:pt x="19" y="0"/>
                  </a:lnTo>
                  <a:lnTo>
                    <a:pt x="10" y="0"/>
                  </a:lnTo>
                  <a:lnTo>
                    <a:pt x="10" y="22"/>
                  </a:lnTo>
                  <a:lnTo>
                    <a:pt x="0" y="22"/>
                  </a:lnTo>
                  <a:lnTo>
                    <a:pt x="19" y="22"/>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4" name="Freeform 401"/>
            <p:cNvSpPr>
              <a:spLocks/>
            </p:cNvSpPr>
            <p:nvPr/>
          </p:nvSpPr>
          <p:spPr bwMode="auto">
            <a:xfrm>
              <a:off x="8040879" y="4382354"/>
              <a:ext cx="22136" cy="31628"/>
            </a:xfrm>
            <a:custGeom>
              <a:avLst/>
              <a:gdLst/>
              <a:ahLst/>
              <a:cxnLst>
                <a:cxn ang="0">
                  <a:pos x="0" y="0"/>
                </a:cxn>
                <a:cxn ang="0">
                  <a:pos x="18" y="0"/>
                </a:cxn>
                <a:cxn ang="0">
                  <a:pos x="9" y="0"/>
                </a:cxn>
                <a:cxn ang="0">
                  <a:pos x="9" y="22"/>
                </a:cxn>
                <a:cxn ang="0">
                  <a:pos x="0" y="22"/>
                </a:cxn>
                <a:cxn ang="0">
                  <a:pos x="18" y="22"/>
                </a:cxn>
              </a:cxnLst>
              <a:rect l="0" t="0" r="r" b="b"/>
              <a:pathLst>
                <a:path w="18" h="22">
                  <a:moveTo>
                    <a:pt x="0" y="0"/>
                  </a:moveTo>
                  <a:lnTo>
                    <a:pt x="18" y="0"/>
                  </a:lnTo>
                  <a:lnTo>
                    <a:pt x="9" y="0"/>
                  </a:lnTo>
                  <a:lnTo>
                    <a:pt x="9" y="22"/>
                  </a:lnTo>
                  <a:lnTo>
                    <a:pt x="0" y="22"/>
                  </a:lnTo>
                  <a:lnTo>
                    <a:pt x="18" y="22"/>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5" name="Freeform 402"/>
            <p:cNvSpPr>
              <a:spLocks/>
            </p:cNvSpPr>
            <p:nvPr/>
          </p:nvSpPr>
          <p:spPr bwMode="auto">
            <a:xfrm>
              <a:off x="8058096" y="4383791"/>
              <a:ext cx="23366" cy="31628"/>
            </a:xfrm>
            <a:custGeom>
              <a:avLst/>
              <a:gdLst/>
              <a:ahLst/>
              <a:cxnLst>
                <a:cxn ang="0">
                  <a:pos x="0" y="0"/>
                </a:cxn>
                <a:cxn ang="0">
                  <a:pos x="19" y="0"/>
                </a:cxn>
                <a:cxn ang="0">
                  <a:pos x="9" y="0"/>
                </a:cxn>
                <a:cxn ang="0">
                  <a:pos x="9" y="22"/>
                </a:cxn>
                <a:cxn ang="0">
                  <a:pos x="0" y="22"/>
                </a:cxn>
                <a:cxn ang="0">
                  <a:pos x="19" y="22"/>
                </a:cxn>
              </a:cxnLst>
              <a:rect l="0" t="0" r="r" b="b"/>
              <a:pathLst>
                <a:path w="19" h="22">
                  <a:moveTo>
                    <a:pt x="0" y="0"/>
                  </a:moveTo>
                  <a:lnTo>
                    <a:pt x="19" y="0"/>
                  </a:lnTo>
                  <a:lnTo>
                    <a:pt x="9" y="0"/>
                  </a:lnTo>
                  <a:lnTo>
                    <a:pt x="9" y="22"/>
                  </a:lnTo>
                  <a:lnTo>
                    <a:pt x="0" y="22"/>
                  </a:lnTo>
                  <a:lnTo>
                    <a:pt x="19" y="22"/>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6" name="Freeform 403"/>
            <p:cNvSpPr>
              <a:spLocks/>
            </p:cNvSpPr>
            <p:nvPr/>
          </p:nvSpPr>
          <p:spPr bwMode="auto">
            <a:xfrm>
              <a:off x="8075313" y="4398167"/>
              <a:ext cx="23366" cy="31628"/>
            </a:xfrm>
            <a:custGeom>
              <a:avLst/>
              <a:gdLst/>
              <a:ahLst/>
              <a:cxnLst>
                <a:cxn ang="0">
                  <a:pos x="0" y="0"/>
                </a:cxn>
                <a:cxn ang="0">
                  <a:pos x="19" y="0"/>
                </a:cxn>
                <a:cxn ang="0">
                  <a:pos x="9" y="0"/>
                </a:cxn>
                <a:cxn ang="0">
                  <a:pos x="9" y="22"/>
                </a:cxn>
                <a:cxn ang="0">
                  <a:pos x="0" y="22"/>
                </a:cxn>
                <a:cxn ang="0">
                  <a:pos x="19" y="22"/>
                </a:cxn>
              </a:cxnLst>
              <a:rect l="0" t="0" r="r" b="b"/>
              <a:pathLst>
                <a:path w="19" h="22">
                  <a:moveTo>
                    <a:pt x="0" y="0"/>
                  </a:moveTo>
                  <a:lnTo>
                    <a:pt x="19" y="0"/>
                  </a:lnTo>
                  <a:lnTo>
                    <a:pt x="9" y="0"/>
                  </a:lnTo>
                  <a:lnTo>
                    <a:pt x="9" y="22"/>
                  </a:lnTo>
                  <a:lnTo>
                    <a:pt x="0" y="22"/>
                  </a:lnTo>
                  <a:lnTo>
                    <a:pt x="19" y="22"/>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7" name="Freeform 404"/>
            <p:cNvSpPr>
              <a:spLocks/>
            </p:cNvSpPr>
            <p:nvPr/>
          </p:nvSpPr>
          <p:spPr bwMode="auto">
            <a:xfrm>
              <a:off x="8092530" y="4419732"/>
              <a:ext cx="23366" cy="31628"/>
            </a:xfrm>
            <a:custGeom>
              <a:avLst/>
              <a:gdLst/>
              <a:ahLst/>
              <a:cxnLst>
                <a:cxn ang="0">
                  <a:pos x="0" y="0"/>
                </a:cxn>
                <a:cxn ang="0">
                  <a:pos x="19" y="0"/>
                </a:cxn>
                <a:cxn ang="0">
                  <a:pos x="9" y="0"/>
                </a:cxn>
                <a:cxn ang="0">
                  <a:pos x="9" y="22"/>
                </a:cxn>
                <a:cxn ang="0">
                  <a:pos x="0" y="22"/>
                </a:cxn>
                <a:cxn ang="0">
                  <a:pos x="19" y="22"/>
                </a:cxn>
              </a:cxnLst>
              <a:rect l="0" t="0" r="r" b="b"/>
              <a:pathLst>
                <a:path w="19" h="22">
                  <a:moveTo>
                    <a:pt x="0" y="0"/>
                  </a:moveTo>
                  <a:lnTo>
                    <a:pt x="19" y="0"/>
                  </a:lnTo>
                  <a:lnTo>
                    <a:pt x="9" y="0"/>
                  </a:lnTo>
                  <a:lnTo>
                    <a:pt x="9" y="22"/>
                  </a:lnTo>
                  <a:lnTo>
                    <a:pt x="0" y="22"/>
                  </a:lnTo>
                  <a:lnTo>
                    <a:pt x="19" y="22"/>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8" name="Freeform 405"/>
            <p:cNvSpPr>
              <a:spLocks/>
            </p:cNvSpPr>
            <p:nvPr/>
          </p:nvSpPr>
          <p:spPr bwMode="auto">
            <a:xfrm>
              <a:off x="8109746" y="4429795"/>
              <a:ext cx="23366" cy="31628"/>
            </a:xfrm>
            <a:custGeom>
              <a:avLst/>
              <a:gdLst/>
              <a:ahLst/>
              <a:cxnLst>
                <a:cxn ang="0">
                  <a:pos x="0" y="0"/>
                </a:cxn>
                <a:cxn ang="0">
                  <a:pos x="19" y="0"/>
                </a:cxn>
                <a:cxn ang="0">
                  <a:pos x="9" y="0"/>
                </a:cxn>
                <a:cxn ang="0">
                  <a:pos x="9" y="22"/>
                </a:cxn>
                <a:cxn ang="0">
                  <a:pos x="0" y="22"/>
                </a:cxn>
                <a:cxn ang="0">
                  <a:pos x="19" y="22"/>
                </a:cxn>
              </a:cxnLst>
              <a:rect l="0" t="0" r="r" b="b"/>
              <a:pathLst>
                <a:path w="19" h="22">
                  <a:moveTo>
                    <a:pt x="0" y="0"/>
                  </a:moveTo>
                  <a:lnTo>
                    <a:pt x="19" y="0"/>
                  </a:lnTo>
                  <a:lnTo>
                    <a:pt x="9" y="0"/>
                  </a:lnTo>
                  <a:lnTo>
                    <a:pt x="9" y="22"/>
                  </a:lnTo>
                  <a:lnTo>
                    <a:pt x="0" y="22"/>
                  </a:lnTo>
                  <a:lnTo>
                    <a:pt x="19" y="22"/>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9" name="Freeform 407"/>
            <p:cNvSpPr>
              <a:spLocks/>
            </p:cNvSpPr>
            <p:nvPr/>
          </p:nvSpPr>
          <p:spPr bwMode="auto">
            <a:xfrm>
              <a:off x="8126963" y="4439859"/>
              <a:ext cx="23366" cy="31628"/>
            </a:xfrm>
            <a:custGeom>
              <a:avLst/>
              <a:gdLst/>
              <a:ahLst/>
              <a:cxnLst>
                <a:cxn ang="0">
                  <a:pos x="0" y="0"/>
                </a:cxn>
                <a:cxn ang="0">
                  <a:pos x="19" y="0"/>
                </a:cxn>
                <a:cxn ang="0">
                  <a:pos x="10" y="0"/>
                </a:cxn>
                <a:cxn ang="0">
                  <a:pos x="10" y="22"/>
                </a:cxn>
                <a:cxn ang="0">
                  <a:pos x="0" y="22"/>
                </a:cxn>
                <a:cxn ang="0">
                  <a:pos x="19" y="22"/>
                </a:cxn>
              </a:cxnLst>
              <a:rect l="0" t="0" r="r" b="b"/>
              <a:pathLst>
                <a:path w="19" h="22">
                  <a:moveTo>
                    <a:pt x="0" y="0"/>
                  </a:moveTo>
                  <a:lnTo>
                    <a:pt x="19" y="0"/>
                  </a:lnTo>
                  <a:lnTo>
                    <a:pt x="10" y="0"/>
                  </a:lnTo>
                  <a:lnTo>
                    <a:pt x="10" y="22"/>
                  </a:lnTo>
                  <a:lnTo>
                    <a:pt x="0" y="22"/>
                  </a:lnTo>
                  <a:lnTo>
                    <a:pt x="19" y="22"/>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0" name="Freeform 408"/>
            <p:cNvSpPr>
              <a:spLocks/>
            </p:cNvSpPr>
            <p:nvPr/>
          </p:nvSpPr>
          <p:spPr bwMode="auto">
            <a:xfrm>
              <a:off x="8144180" y="4449922"/>
              <a:ext cx="23366" cy="31628"/>
            </a:xfrm>
            <a:custGeom>
              <a:avLst/>
              <a:gdLst/>
              <a:ahLst/>
              <a:cxnLst>
                <a:cxn ang="0">
                  <a:pos x="0" y="0"/>
                </a:cxn>
                <a:cxn ang="0">
                  <a:pos x="19" y="0"/>
                </a:cxn>
                <a:cxn ang="0">
                  <a:pos x="10" y="0"/>
                </a:cxn>
                <a:cxn ang="0">
                  <a:pos x="10" y="22"/>
                </a:cxn>
                <a:cxn ang="0">
                  <a:pos x="0" y="22"/>
                </a:cxn>
                <a:cxn ang="0">
                  <a:pos x="19" y="22"/>
                </a:cxn>
              </a:cxnLst>
              <a:rect l="0" t="0" r="r" b="b"/>
              <a:pathLst>
                <a:path w="19" h="22">
                  <a:moveTo>
                    <a:pt x="0" y="0"/>
                  </a:moveTo>
                  <a:lnTo>
                    <a:pt x="19" y="0"/>
                  </a:lnTo>
                  <a:lnTo>
                    <a:pt x="10" y="0"/>
                  </a:lnTo>
                  <a:lnTo>
                    <a:pt x="10" y="22"/>
                  </a:lnTo>
                  <a:lnTo>
                    <a:pt x="0" y="22"/>
                  </a:lnTo>
                  <a:lnTo>
                    <a:pt x="19" y="22"/>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1" name="Freeform 409"/>
            <p:cNvSpPr>
              <a:spLocks/>
            </p:cNvSpPr>
            <p:nvPr/>
          </p:nvSpPr>
          <p:spPr bwMode="auto">
            <a:xfrm>
              <a:off x="8161396" y="4439859"/>
              <a:ext cx="23366" cy="31628"/>
            </a:xfrm>
            <a:custGeom>
              <a:avLst/>
              <a:gdLst/>
              <a:ahLst/>
              <a:cxnLst>
                <a:cxn ang="0">
                  <a:pos x="0" y="0"/>
                </a:cxn>
                <a:cxn ang="0">
                  <a:pos x="19" y="0"/>
                </a:cxn>
                <a:cxn ang="0">
                  <a:pos x="10" y="0"/>
                </a:cxn>
                <a:cxn ang="0">
                  <a:pos x="10" y="22"/>
                </a:cxn>
                <a:cxn ang="0">
                  <a:pos x="0" y="22"/>
                </a:cxn>
                <a:cxn ang="0">
                  <a:pos x="19" y="22"/>
                </a:cxn>
              </a:cxnLst>
              <a:rect l="0" t="0" r="r" b="b"/>
              <a:pathLst>
                <a:path w="19" h="22">
                  <a:moveTo>
                    <a:pt x="0" y="0"/>
                  </a:moveTo>
                  <a:lnTo>
                    <a:pt x="19" y="0"/>
                  </a:lnTo>
                  <a:lnTo>
                    <a:pt x="10" y="0"/>
                  </a:lnTo>
                  <a:lnTo>
                    <a:pt x="10" y="22"/>
                  </a:lnTo>
                  <a:lnTo>
                    <a:pt x="0" y="22"/>
                  </a:lnTo>
                  <a:lnTo>
                    <a:pt x="19" y="22"/>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2" name="Freeform 410"/>
            <p:cNvSpPr>
              <a:spLocks/>
            </p:cNvSpPr>
            <p:nvPr/>
          </p:nvSpPr>
          <p:spPr bwMode="auto">
            <a:xfrm>
              <a:off x="8179842" y="4451360"/>
              <a:ext cx="22136" cy="31628"/>
            </a:xfrm>
            <a:custGeom>
              <a:avLst/>
              <a:gdLst/>
              <a:ahLst/>
              <a:cxnLst>
                <a:cxn ang="0">
                  <a:pos x="0" y="0"/>
                </a:cxn>
                <a:cxn ang="0">
                  <a:pos x="18" y="0"/>
                </a:cxn>
                <a:cxn ang="0">
                  <a:pos x="9" y="0"/>
                </a:cxn>
                <a:cxn ang="0">
                  <a:pos x="9" y="22"/>
                </a:cxn>
                <a:cxn ang="0">
                  <a:pos x="0" y="22"/>
                </a:cxn>
                <a:cxn ang="0">
                  <a:pos x="18" y="22"/>
                </a:cxn>
              </a:cxnLst>
              <a:rect l="0" t="0" r="r" b="b"/>
              <a:pathLst>
                <a:path w="18" h="22">
                  <a:moveTo>
                    <a:pt x="0" y="0"/>
                  </a:moveTo>
                  <a:lnTo>
                    <a:pt x="18" y="0"/>
                  </a:lnTo>
                  <a:lnTo>
                    <a:pt x="9" y="0"/>
                  </a:lnTo>
                  <a:lnTo>
                    <a:pt x="9" y="22"/>
                  </a:lnTo>
                  <a:lnTo>
                    <a:pt x="0" y="22"/>
                  </a:lnTo>
                  <a:lnTo>
                    <a:pt x="18" y="22"/>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3" name="Freeform 411"/>
            <p:cNvSpPr>
              <a:spLocks/>
            </p:cNvSpPr>
            <p:nvPr/>
          </p:nvSpPr>
          <p:spPr bwMode="auto">
            <a:xfrm>
              <a:off x="8197059" y="4478674"/>
              <a:ext cx="22136" cy="30191"/>
            </a:xfrm>
            <a:custGeom>
              <a:avLst/>
              <a:gdLst/>
              <a:ahLst/>
              <a:cxnLst>
                <a:cxn ang="0">
                  <a:pos x="0" y="0"/>
                </a:cxn>
                <a:cxn ang="0">
                  <a:pos x="18" y="0"/>
                </a:cxn>
                <a:cxn ang="0">
                  <a:pos x="9" y="0"/>
                </a:cxn>
                <a:cxn ang="0">
                  <a:pos x="9" y="21"/>
                </a:cxn>
                <a:cxn ang="0">
                  <a:pos x="0" y="21"/>
                </a:cxn>
                <a:cxn ang="0">
                  <a:pos x="18" y="21"/>
                </a:cxn>
              </a:cxnLst>
              <a:rect l="0" t="0" r="r" b="b"/>
              <a:pathLst>
                <a:path w="18" h="21">
                  <a:moveTo>
                    <a:pt x="0" y="0"/>
                  </a:moveTo>
                  <a:lnTo>
                    <a:pt x="18" y="0"/>
                  </a:lnTo>
                  <a:lnTo>
                    <a:pt x="9" y="0"/>
                  </a:lnTo>
                  <a:lnTo>
                    <a:pt x="9" y="21"/>
                  </a:lnTo>
                  <a:lnTo>
                    <a:pt x="0" y="21"/>
                  </a:lnTo>
                  <a:lnTo>
                    <a:pt x="18" y="21"/>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4" name="Freeform 412"/>
            <p:cNvSpPr>
              <a:spLocks/>
            </p:cNvSpPr>
            <p:nvPr/>
          </p:nvSpPr>
          <p:spPr bwMode="auto">
            <a:xfrm>
              <a:off x="8214276" y="4485863"/>
              <a:ext cx="23366" cy="31628"/>
            </a:xfrm>
            <a:custGeom>
              <a:avLst/>
              <a:gdLst/>
              <a:ahLst/>
              <a:cxnLst>
                <a:cxn ang="0">
                  <a:pos x="0" y="0"/>
                </a:cxn>
                <a:cxn ang="0">
                  <a:pos x="19" y="0"/>
                </a:cxn>
                <a:cxn ang="0">
                  <a:pos x="9" y="0"/>
                </a:cxn>
                <a:cxn ang="0">
                  <a:pos x="9" y="22"/>
                </a:cxn>
                <a:cxn ang="0">
                  <a:pos x="0" y="22"/>
                </a:cxn>
                <a:cxn ang="0">
                  <a:pos x="19" y="22"/>
                </a:cxn>
              </a:cxnLst>
              <a:rect l="0" t="0" r="r" b="b"/>
              <a:pathLst>
                <a:path w="19" h="22">
                  <a:moveTo>
                    <a:pt x="0" y="0"/>
                  </a:moveTo>
                  <a:lnTo>
                    <a:pt x="19" y="0"/>
                  </a:lnTo>
                  <a:lnTo>
                    <a:pt x="9" y="0"/>
                  </a:lnTo>
                  <a:lnTo>
                    <a:pt x="9" y="22"/>
                  </a:lnTo>
                  <a:lnTo>
                    <a:pt x="0" y="22"/>
                  </a:lnTo>
                  <a:lnTo>
                    <a:pt x="19" y="22"/>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5" name="Freeform 413"/>
            <p:cNvSpPr>
              <a:spLocks/>
            </p:cNvSpPr>
            <p:nvPr/>
          </p:nvSpPr>
          <p:spPr bwMode="auto">
            <a:xfrm>
              <a:off x="8231492" y="4503114"/>
              <a:ext cx="23366" cy="31628"/>
            </a:xfrm>
            <a:custGeom>
              <a:avLst/>
              <a:gdLst/>
              <a:ahLst/>
              <a:cxnLst>
                <a:cxn ang="0">
                  <a:pos x="0" y="0"/>
                </a:cxn>
                <a:cxn ang="0">
                  <a:pos x="19" y="0"/>
                </a:cxn>
                <a:cxn ang="0">
                  <a:pos x="9" y="0"/>
                </a:cxn>
                <a:cxn ang="0">
                  <a:pos x="9" y="22"/>
                </a:cxn>
                <a:cxn ang="0">
                  <a:pos x="0" y="22"/>
                </a:cxn>
                <a:cxn ang="0">
                  <a:pos x="19" y="22"/>
                </a:cxn>
              </a:cxnLst>
              <a:rect l="0" t="0" r="r" b="b"/>
              <a:pathLst>
                <a:path w="19" h="22">
                  <a:moveTo>
                    <a:pt x="0" y="0"/>
                  </a:moveTo>
                  <a:lnTo>
                    <a:pt x="19" y="0"/>
                  </a:lnTo>
                  <a:lnTo>
                    <a:pt x="9" y="0"/>
                  </a:lnTo>
                  <a:lnTo>
                    <a:pt x="9" y="22"/>
                  </a:lnTo>
                  <a:lnTo>
                    <a:pt x="0" y="22"/>
                  </a:lnTo>
                  <a:lnTo>
                    <a:pt x="19" y="22"/>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6" name="Freeform 414"/>
            <p:cNvSpPr>
              <a:spLocks/>
            </p:cNvSpPr>
            <p:nvPr/>
          </p:nvSpPr>
          <p:spPr bwMode="auto">
            <a:xfrm>
              <a:off x="8248709" y="4518927"/>
              <a:ext cx="23366" cy="31628"/>
            </a:xfrm>
            <a:custGeom>
              <a:avLst/>
              <a:gdLst/>
              <a:ahLst/>
              <a:cxnLst>
                <a:cxn ang="0">
                  <a:pos x="0" y="0"/>
                </a:cxn>
                <a:cxn ang="0">
                  <a:pos x="19" y="0"/>
                </a:cxn>
                <a:cxn ang="0">
                  <a:pos x="9" y="0"/>
                </a:cxn>
                <a:cxn ang="0">
                  <a:pos x="9" y="22"/>
                </a:cxn>
                <a:cxn ang="0">
                  <a:pos x="0" y="22"/>
                </a:cxn>
                <a:cxn ang="0">
                  <a:pos x="19" y="22"/>
                </a:cxn>
              </a:cxnLst>
              <a:rect l="0" t="0" r="r" b="b"/>
              <a:pathLst>
                <a:path w="19" h="22">
                  <a:moveTo>
                    <a:pt x="0" y="0"/>
                  </a:moveTo>
                  <a:lnTo>
                    <a:pt x="19" y="0"/>
                  </a:lnTo>
                  <a:lnTo>
                    <a:pt x="9" y="0"/>
                  </a:lnTo>
                  <a:lnTo>
                    <a:pt x="9" y="22"/>
                  </a:lnTo>
                  <a:lnTo>
                    <a:pt x="0" y="22"/>
                  </a:lnTo>
                  <a:lnTo>
                    <a:pt x="19" y="22"/>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7" name="Freeform 415"/>
            <p:cNvSpPr>
              <a:spLocks/>
            </p:cNvSpPr>
            <p:nvPr/>
          </p:nvSpPr>
          <p:spPr bwMode="auto">
            <a:xfrm>
              <a:off x="8268385" y="4528991"/>
              <a:ext cx="23366" cy="31628"/>
            </a:xfrm>
            <a:custGeom>
              <a:avLst/>
              <a:gdLst/>
              <a:ahLst/>
              <a:cxnLst>
                <a:cxn ang="0">
                  <a:pos x="0" y="0"/>
                </a:cxn>
                <a:cxn ang="0">
                  <a:pos x="19" y="0"/>
                </a:cxn>
                <a:cxn ang="0">
                  <a:pos x="9" y="0"/>
                </a:cxn>
                <a:cxn ang="0">
                  <a:pos x="9" y="22"/>
                </a:cxn>
                <a:cxn ang="0">
                  <a:pos x="0" y="22"/>
                </a:cxn>
                <a:cxn ang="0">
                  <a:pos x="19" y="22"/>
                </a:cxn>
              </a:cxnLst>
              <a:rect l="0" t="0" r="r" b="b"/>
              <a:pathLst>
                <a:path w="19" h="22">
                  <a:moveTo>
                    <a:pt x="0" y="0"/>
                  </a:moveTo>
                  <a:lnTo>
                    <a:pt x="19" y="0"/>
                  </a:lnTo>
                  <a:lnTo>
                    <a:pt x="9" y="0"/>
                  </a:lnTo>
                  <a:lnTo>
                    <a:pt x="9" y="22"/>
                  </a:lnTo>
                  <a:lnTo>
                    <a:pt x="0" y="22"/>
                  </a:lnTo>
                  <a:lnTo>
                    <a:pt x="19" y="22"/>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8" name="Freeform 416"/>
            <p:cNvSpPr>
              <a:spLocks/>
            </p:cNvSpPr>
            <p:nvPr/>
          </p:nvSpPr>
          <p:spPr bwMode="auto">
            <a:xfrm>
              <a:off x="8285602" y="4530428"/>
              <a:ext cx="23366" cy="31628"/>
            </a:xfrm>
            <a:custGeom>
              <a:avLst/>
              <a:gdLst/>
              <a:ahLst/>
              <a:cxnLst>
                <a:cxn ang="0">
                  <a:pos x="0" y="0"/>
                </a:cxn>
                <a:cxn ang="0">
                  <a:pos x="19" y="0"/>
                </a:cxn>
                <a:cxn ang="0">
                  <a:pos x="9" y="0"/>
                </a:cxn>
                <a:cxn ang="0">
                  <a:pos x="9" y="22"/>
                </a:cxn>
                <a:cxn ang="0">
                  <a:pos x="0" y="22"/>
                </a:cxn>
                <a:cxn ang="0">
                  <a:pos x="19" y="22"/>
                </a:cxn>
              </a:cxnLst>
              <a:rect l="0" t="0" r="r" b="b"/>
              <a:pathLst>
                <a:path w="19" h="22">
                  <a:moveTo>
                    <a:pt x="0" y="0"/>
                  </a:moveTo>
                  <a:lnTo>
                    <a:pt x="19" y="0"/>
                  </a:lnTo>
                  <a:lnTo>
                    <a:pt x="9" y="0"/>
                  </a:lnTo>
                  <a:lnTo>
                    <a:pt x="9" y="22"/>
                  </a:lnTo>
                  <a:lnTo>
                    <a:pt x="0" y="22"/>
                  </a:lnTo>
                  <a:lnTo>
                    <a:pt x="19" y="22"/>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9" name="Freeform 417"/>
            <p:cNvSpPr>
              <a:spLocks/>
            </p:cNvSpPr>
            <p:nvPr/>
          </p:nvSpPr>
          <p:spPr bwMode="auto">
            <a:xfrm>
              <a:off x="8302819" y="4541929"/>
              <a:ext cx="23366" cy="30191"/>
            </a:xfrm>
            <a:custGeom>
              <a:avLst/>
              <a:gdLst/>
              <a:ahLst/>
              <a:cxnLst>
                <a:cxn ang="0">
                  <a:pos x="0" y="0"/>
                </a:cxn>
                <a:cxn ang="0">
                  <a:pos x="19" y="0"/>
                </a:cxn>
                <a:cxn ang="0">
                  <a:pos x="9" y="0"/>
                </a:cxn>
                <a:cxn ang="0">
                  <a:pos x="9" y="21"/>
                </a:cxn>
                <a:cxn ang="0">
                  <a:pos x="0" y="21"/>
                </a:cxn>
                <a:cxn ang="0">
                  <a:pos x="19" y="21"/>
                </a:cxn>
              </a:cxnLst>
              <a:rect l="0" t="0" r="r" b="b"/>
              <a:pathLst>
                <a:path w="19" h="21">
                  <a:moveTo>
                    <a:pt x="0" y="0"/>
                  </a:moveTo>
                  <a:lnTo>
                    <a:pt x="19" y="0"/>
                  </a:lnTo>
                  <a:lnTo>
                    <a:pt x="9" y="0"/>
                  </a:lnTo>
                  <a:lnTo>
                    <a:pt x="9" y="21"/>
                  </a:lnTo>
                  <a:lnTo>
                    <a:pt x="0" y="21"/>
                  </a:lnTo>
                  <a:lnTo>
                    <a:pt x="19" y="21"/>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0" name="Freeform 418"/>
            <p:cNvSpPr>
              <a:spLocks/>
            </p:cNvSpPr>
            <p:nvPr/>
          </p:nvSpPr>
          <p:spPr bwMode="auto">
            <a:xfrm>
              <a:off x="8320035" y="4546243"/>
              <a:ext cx="23366" cy="30191"/>
            </a:xfrm>
            <a:custGeom>
              <a:avLst/>
              <a:gdLst/>
              <a:ahLst/>
              <a:cxnLst>
                <a:cxn ang="0">
                  <a:pos x="0" y="0"/>
                </a:cxn>
                <a:cxn ang="0">
                  <a:pos x="19" y="0"/>
                </a:cxn>
                <a:cxn ang="0">
                  <a:pos x="9" y="0"/>
                </a:cxn>
                <a:cxn ang="0">
                  <a:pos x="9" y="21"/>
                </a:cxn>
                <a:cxn ang="0">
                  <a:pos x="0" y="21"/>
                </a:cxn>
                <a:cxn ang="0">
                  <a:pos x="19" y="21"/>
                </a:cxn>
              </a:cxnLst>
              <a:rect l="0" t="0" r="r" b="b"/>
              <a:pathLst>
                <a:path w="19" h="21">
                  <a:moveTo>
                    <a:pt x="0" y="0"/>
                  </a:moveTo>
                  <a:lnTo>
                    <a:pt x="19" y="0"/>
                  </a:lnTo>
                  <a:lnTo>
                    <a:pt x="9" y="0"/>
                  </a:lnTo>
                  <a:lnTo>
                    <a:pt x="9" y="21"/>
                  </a:lnTo>
                  <a:lnTo>
                    <a:pt x="0" y="21"/>
                  </a:lnTo>
                  <a:lnTo>
                    <a:pt x="19" y="21"/>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1" name="Freeform 419"/>
            <p:cNvSpPr>
              <a:spLocks/>
            </p:cNvSpPr>
            <p:nvPr/>
          </p:nvSpPr>
          <p:spPr bwMode="auto">
            <a:xfrm>
              <a:off x="8337252" y="4550555"/>
              <a:ext cx="23366" cy="30191"/>
            </a:xfrm>
            <a:custGeom>
              <a:avLst/>
              <a:gdLst/>
              <a:ahLst/>
              <a:cxnLst>
                <a:cxn ang="0">
                  <a:pos x="0" y="0"/>
                </a:cxn>
                <a:cxn ang="0">
                  <a:pos x="19" y="0"/>
                </a:cxn>
                <a:cxn ang="0">
                  <a:pos x="10" y="0"/>
                </a:cxn>
                <a:cxn ang="0">
                  <a:pos x="10" y="21"/>
                </a:cxn>
                <a:cxn ang="0">
                  <a:pos x="0" y="21"/>
                </a:cxn>
                <a:cxn ang="0">
                  <a:pos x="19" y="21"/>
                </a:cxn>
              </a:cxnLst>
              <a:rect l="0" t="0" r="r" b="b"/>
              <a:pathLst>
                <a:path w="19" h="21">
                  <a:moveTo>
                    <a:pt x="0" y="0"/>
                  </a:moveTo>
                  <a:lnTo>
                    <a:pt x="19" y="0"/>
                  </a:lnTo>
                  <a:lnTo>
                    <a:pt x="10" y="0"/>
                  </a:lnTo>
                  <a:lnTo>
                    <a:pt x="10" y="21"/>
                  </a:lnTo>
                  <a:lnTo>
                    <a:pt x="0" y="21"/>
                  </a:lnTo>
                  <a:lnTo>
                    <a:pt x="19" y="21"/>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2" name="Freeform 420"/>
            <p:cNvSpPr>
              <a:spLocks/>
            </p:cNvSpPr>
            <p:nvPr/>
          </p:nvSpPr>
          <p:spPr bwMode="auto">
            <a:xfrm>
              <a:off x="8354469" y="4572120"/>
              <a:ext cx="23366" cy="28752"/>
            </a:xfrm>
            <a:custGeom>
              <a:avLst/>
              <a:gdLst/>
              <a:ahLst/>
              <a:cxnLst>
                <a:cxn ang="0">
                  <a:pos x="0" y="0"/>
                </a:cxn>
                <a:cxn ang="0">
                  <a:pos x="19" y="0"/>
                </a:cxn>
                <a:cxn ang="0">
                  <a:pos x="10" y="0"/>
                </a:cxn>
                <a:cxn ang="0">
                  <a:pos x="10" y="20"/>
                </a:cxn>
                <a:cxn ang="0">
                  <a:pos x="0" y="20"/>
                </a:cxn>
                <a:cxn ang="0">
                  <a:pos x="19" y="20"/>
                </a:cxn>
              </a:cxnLst>
              <a:rect l="0" t="0" r="r" b="b"/>
              <a:pathLst>
                <a:path w="19" h="20">
                  <a:moveTo>
                    <a:pt x="0" y="0"/>
                  </a:moveTo>
                  <a:lnTo>
                    <a:pt x="19" y="0"/>
                  </a:lnTo>
                  <a:lnTo>
                    <a:pt x="10" y="0"/>
                  </a:lnTo>
                  <a:lnTo>
                    <a:pt x="10" y="20"/>
                  </a:lnTo>
                  <a:lnTo>
                    <a:pt x="0" y="20"/>
                  </a:lnTo>
                  <a:lnTo>
                    <a:pt x="19" y="20"/>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3" name="Freeform 421"/>
            <p:cNvSpPr>
              <a:spLocks/>
            </p:cNvSpPr>
            <p:nvPr/>
          </p:nvSpPr>
          <p:spPr bwMode="auto">
            <a:xfrm>
              <a:off x="8371686" y="4573557"/>
              <a:ext cx="23366" cy="27315"/>
            </a:xfrm>
            <a:custGeom>
              <a:avLst/>
              <a:gdLst/>
              <a:ahLst/>
              <a:cxnLst>
                <a:cxn ang="0">
                  <a:pos x="0" y="0"/>
                </a:cxn>
                <a:cxn ang="0">
                  <a:pos x="19" y="0"/>
                </a:cxn>
                <a:cxn ang="0">
                  <a:pos x="10" y="0"/>
                </a:cxn>
                <a:cxn ang="0">
                  <a:pos x="10" y="19"/>
                </a:cxn>
                <a:cxn ang="0">
                  <a:pos x="0" y="19"/>
                </a:cxn>
                <a:cxn ang="0">
                  <a:pos x="19" y="19"/>
                </a:cxn>
              </a:cxnLst>
              <a:rect l="0" t="0" r="r" b="b"/>
              <a:pathLst>
                <a:path w="19" h="19">
                  <a:moveTo>
                    <a:pt x="0" y="0"/>
                  </a:moveTo>
                  <a:lnTo>
                    <a:pt x="19" y="0"/>
                  </a:lnTo>
                  <a:lnTo>
                    <a:pt x="10" y="0"/>
                  </a:lnTo>
                  <a:lnTo>
                    <a:pt x="10" y="19"/>
                  </a:lnTo>
                  <a:lnTo>
                    <a:pt x="0" y="19"/>
                  </a:lnTo>
                  <a:lnTo>
                    <a:pt x="19" y="19"/>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4" name="Freeform 422"/>
            <p:cNvSpPr>
              <a:spLocks/>
            </p:cNvSpPr>
            <p:nvPr/>
          </p:nvSpPr>
          <p:spPr bwMode="auto">
            <a:xfrm>
              <a:off x="8390132" y="4582183"/>
              <a:ext cx="22136" cy="30191"/>
            </a:xfrm>
            <a:custGeom>
              <a:avLst/>
              <a:gdLst/>
              <a:ahLst/>
              <a:cxnLst>
                <a:cxn ang="0">
                  <a:pos x="0" y="0"/>
                </a:cxn>
                <a:cxn ang="0">
                  <a:pos x="18" y="0"/>
                </a:cxn>
                <a:cxn ang="0">
                  <a:pos x="9" y="0"/>
                </a:cxn>
                <a:cxn ang="0">
                  <a:pos x="9" y="21"/>
                </a:cxn>
                <a:cxn ang="0">
                  <a:pos x="0" y="21"/>
                </a:cxn>
                <a:cxn ang="0">
                  <a:pos x="18" y="21"/>
                </a:cxn>
              </a:cxnLst>
              <a:rect l="0" t="0" r="r" b="b"/>
              <a:pathLst>
                <a:path w="18" h="21">
                  <a:moveTo>
                    <a:pt x="0" y="0"/>
                  </a:moveTo>
                  <a:lnTo>
                    <a:pt x="18" y="0"/>
                  </a:lnTo>
                  <a:lnTo>
                    <a:pt x="9" y="0"/>
                  </a:lnTo>
                  <a:lnTo>
                    <a:pt x="9" y="21"/>
                  </a:lnTo>
                  <a:lnTo>
                    <a:pt x="0" y="21"/>
                  </a:lnTo>
                  <a:lnTo>
                    <a:pt x="18" y="21"/>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5" name="Freeform 423"/>
            <p:cNvSpPr>
              <a:spLocks/>
            </p:cNvSpPr>
            <p:nvPr/>
          </p:nvSpPr>
          <p:spPr bwMode="auto">
            <a:xfrm>
              <a:off x="8407349" y="4592247"/>
              <a:ext cx="22136" cy="27315"/>
            </a:xfrm>
            <a:custGeom>
              <a:avLst/>
              <a:gdLst/>
              <a:ahLst/>
              <a:cxnLst>
                <a:cxn ang="0">
                  <a:pos x="0" y="0"/>
                </a:cxn>
                <a:cxn ang="0">
                  <a:pos x="18" y="0"/>
                </a:cxn>
                <a:cxn ang="0">
                  <a:pos x="9" y="0"/>
                </a:cxn>
                <a:cxn ang="0">
                  <a:pos x="9" y="19"/>
                </a:cxn>
                <a:cxn ang="0">
                  <a:pos x="0" y="19"/>
                </a:cxn>
                <a:cxn ang="0">
                  <a:pos x="18" y="19"/>
                </a:cxn>
              </a:cxnLst>
              <a:rect l="0" t="0" r="r" b="b"/>
              <a:pathLst>
                <a:path w="18" h="19">
                  <a:moveTo>
                    <a:pt x="0" y="0"/>
                  </a:moveTo>
                  <a:lnTo>
                    <a:pt x="18" y="0"/>
                  </a:lnTo>
                  <a:lnTo>
                    <a:pt x="9" y="0"/>
                  </a:lnTo>
                  <a:lnTo>
                    <a:pt x="9" y="19"/>
                  </a:lnTo>
                  <a:lnTo>
                    <a:pt x="0" y="19"/>
                  </a:lnTo>
                  <a:lnTo>
                    <a:pt x="18" y="19"/>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6" name="Freeform 424"/>
            <p:cNvSpPr>
              <a:spLocks/>
            </p:cNvSpPr>
            <p:nvPr/>
          </p:nvSpPr>
          <p:spPr bwMode="auto">
            <a:xfrm>
              <a:off x="8424566" y="4603748"/>
              <a:ext cx="23366" cy="25877"/>
            </a:xfrm>
            <a:custGeom>
              <a:avLst/>
              <a:gdLst/>
              <a:ahLst/>
              <a:cxnLst>
                <a:cxn ang="0">
                  <a:pos x="0" y="0"/>
                </a:cxn>
                <a:cxn ang="0">
                  <a:pos x="19" y="0"/>
                </a:cxn>
                <a:cxn ang="0">
                  <a:pos x="9" y="0"/>
                </a:cxn>
                <a:cxn ang="0">
                  <a:pos x="9" y="18"/>
                </a:cxn>
                <a:cxn ang="0">
                  <a:pos x="0" y="18"/>
                </a:cxn>
                <a:cxn ang="0">
                  <a:pos x="19" y="18"/>
                </a:cxn>
              </a:cxnLst>
              <a:rect l="0" t="0" r="r" b="b"/>
              <a:pathLst>
                <a:path w="19" h="18">
                  <a:moveTo>
                    <a:pt x="0" y="0"/>
                  </a:moveTo>
                  <a:lnTo>
                    <a:pt x="19" y="0"/>
                  </a:lnTo>
                  <a:lnTo>
                    <a:pt x="9" y="0"/>
                  </a:lnTo>
                  <a:lnTo>
                    <a:pt x="9" y="18"/>
                  </a:lnTo>
                  <a:lnTo>
                    <a:pt x="0" y="18"/>
                  </a:lnTo>
                  <a:lnTo>
                    <a:pt x="19" y="18"/>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7" name="Freeform 425"/>
            <p:cNvSpPr>
              <a:spLocks/>
            </p:cNvSpPr>
            <p:nvPr/>
          </p:nvSpPr>
          <p:spPr bwMode="auto">
            <a:xfrm>
              <a:off x="8441782" y="4600872"/>
              <a:ext cx="23366" cy="27315"/>
            </a:xfrm>
            <a:custGeom>
              <a:avLst/>
              <a:gdLst/>
              <a:ahLst/>
              <a:cxnLst>
                <a:cxn ang="0">
                  <a:pos x="0" y="0"/>
                </a:cxn>
                <a:cxn ang="0">
                  <a:pos x="19" y="0"/>
                </a:cxn>
                <a:cxn ang="0">
                  <a:pos x="9" y="0"/>
                </a:cxn>
                <a:cxn ang="0">
                  <a:pos x="9" y="19"/>
                </a:cxn>
                <a:cxn ang="0">
                  <a:pos x="0" y="19"/>
                </a:cxn>
                <a:cxn ang="0">
                  <a:pos x="19" y="19"/>
                </a:cxn>
              </a:cxnLst>
              <a:rect l="0" t="0" r="r" b="b"/>
              <a:pathLst>
                <a:path w="19" h="19">
                  <a:moveTo>
                    <a:pt x="0" y="0"/>
                  </a:moveTo>
                  <a:lnTo>
                    <a:pt x="19" y="0"/>
                  </a:lnTo>
                  <a:lnTo>
                    <a:pt x="9" y="0"/>
                  </a:lnTo>
                  <a:lnTo>
                    <a:pt x="9" y="19"/>
                  </a:lnTo>
                  <a:lnTo>
                    <a:pt x="0" y="19"/>
                  </a:lnTo>
                  <a:lnTo>
                    <a:pt x="19" y="19"/>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8" name="Freeform 426"/>
            <p:cNvSpPr>
              <a:spLocks/>
            </p:cNvSpPr>
            <p:nvPr/>
          </p:nvSpPr>
          <p:spPr bwMode="auto">
            <a:xfrm>
              <a:off x="8458999" y="4597997"/>
              <a:ext cx="23366" cy="27315"/>
            </a:xfrm>
            <a:custGeom>
              <a:avLst/>
              <a:gdLst/>
              <a:ahLst/>
              <a:cxnLst>
                <a:cxn ang="0">
                  <a:pos x="0" y="0"/>
                </a:cxn>
                <a:cxn ang="0">
                  <a:pos x="19" y="0"/>
                </a:cxn>
                <a:cxn ang="0">
                  <a:pos x="9" y="0"/>
                </a:cxn>
                <a:cxn ang="0">
                  <a:pos x="9" y="19"/>
                </a:cxn>
                <a:cxn ang="0">
                  <a:pos x="0" y="19"/>
                </a:cxn>
                <a:cxn ang="0">
                  <a:pos x="19" y="19"/>
                </a:cxn>
              </a:cxnLst>
              <a:rect l="0" t="0" r="r" b="b"/>
              <a:pathLst>
                <a:path w="19" h="19">
                  <a:moveTo>
                    <a:pt x="0" y="0"/>
                  </a:moveTo>
                  <a:lnTo>
                    <a:pt x="19" y="0"/>
                  </a:lnTo>
                  <a:lnTo>
                    <a:pt x="9" y="0"/>
                  </a:lnTo>
                  <a:lnTo>
                    <a:pt x="9" y="19"/>
                  </a:lnTo>
                  <a:lnTo>
                    <a:pt x="0" y="19"/>
                  </a:lnTo>
                  <a:lnTo>
                    <a:pt x="19" y="19"/>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9" name="Freeform 427"/>
            <p:cNvSpPr>
              <a:spLocks/>
            </p:cNvSpPr>
            <p:nvPr/>
          </p:nvSpPr>
          <p:spPr bwMode="auto">
            <a:xfrm>
              <a:off x="8476216" y="4596559"/>
              <a:ext cx="23366" cy="27315"/>
            </a:xfrm>
            <a:custGeom>
              <a:avLst/>
              <a:gdLst/>
              <a:ahLst/>
              <a:cxnLst>
                <a:cxn ang="0">
                  <a:pos x="0" y="0"/>
                </a:cxn>
                <a:cxn ang="0">
                  <a:pos x="19" y="0"/>
                </a:cxn>
                <a:cxn ang="0">
                  <a:pos x="10" y="0"/>
                </a:cxn>
                <a:cxn ang="0">
                  <a:pos x="10" y="19"/>
                </a:cxn>
                <a:cxn ang="0">
                  <a:pos x="0" y="19"/>
                </a:cxn>
                <a:cxn ang="0">
                  <a:pos x="19" y="19"/>
                </a:cxn>
              </a:cxnLst>
              <a:rect l="0" t="0" r="r" b="b"/>
              <a:pathLst>
                <a:path w="19" h="19">
                  <a:moveTo>
                    <a:pt x="0" y="0"/>
                  </a:moveTo>
                  <a:lnTo>
                    <a:pt x="19" y="0"/>
                  </a:lnTo>
                  <a:lnTo>
                    <a:pt x="10" y="0"/>
                  </a:lnTo>
                  <a:lnTo>
                    <a:pt x="10" y="19"/>
                  </a:lnTo>
                  <a:lnTo>
                    <a:pt x="0" y="19"/>
                  </a:lnTo>
                  <a:lnTo>
                    <a:pt x="19" y="19"/>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0" name="Freeform 428"/>
            <p:cNvSpPr>
              <a:spLocks/>
            </p:cNvSpPr>
            <p:nvPr/>
          </p:nvSpPr>
          <p:spPr bwMode="auto">
            <a:xfrm>
              <a:off x="8493433" y="4593684"/>
              <a:ext cx="23366" cy="27315"/>
            </a:xfrm>
            <a:custGeom>
              <a:avLst/>
              <a:gdLst/>
              <a:ahLst/>
              <a:cxnLst>
                <a:cxn ang="0">
                  <a:pos x="0" y="0"/>
                </a:cxn>
                <a:cxn ang="0">
                  <a:pos x="19" y="0"/>
                </a:cxn>
                <a:cxn ang="0">
                  <a:pos x="10" y="0"/>
                </a:cxn>
                <a:cxn ang="0">
                  <a:pos x="10" y="19"/>
                </a:cxn>
                <a:cxn ang="0">
                  <a:pos x="0" y="19"/>
                </a:cxn>
                <a:cxn ang="0">
                  <a:pos x="19" y="19"/>
                </a:cxn>
              </a:cxnLst>
              <a:rect l="0" t="0" r="r" b="b"/>
              <a:pathLst>
                <a:path w="19" h="19">
                  <a:moveTo>
                    <a:pt x="0" y="0"/>
                  </a:moveTo>
                  <a:lnTo>
                    <a:pt x="19" y="0"/>
                  </a:lnTo>
                  <a:lnTo>
                    <a:pt x="10" y="0"/>
                  </a:lnTo>
                  <a:lnTo>
                    <a:pt x="10" y="19"/>
                  </a:lnTo>
                  <a:lnTo>
                    <a:pt x="0" y="19"/>
                  </a:lnTo>
                  <a:lnTo>
                    <a:pt x="19" y="19"/>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1" name="Freeform 429"/>
            <p:cNvSpPr>
              <a:spLocks/>
            </p:cNvSpPr>
            <p:nvPr/>
          </p:nvSpPr>
          <p:spPr bwMode="auto">
            <a:xfrm>
              <a:off x="8510649" y="4596559"/>
              <a:ext cx="23366" cy="27315"/>
            </a:xfrm>
            <a:custGeom>
              <a:avLst/>
              <a:gdLst/>
              <a:ahLst/>
              <a:cxnLst>
                <a:cxn ang="0">
                  <a:pos x="0" y="0"/>
                </a:cxn>
                <a:cxn ang="0">
                  <a:pos x="19" y="0"/>
                </a:cxn>
                <a:cxn ang="0">
                  <a:pos x="10" y="0"/>
                </a:cxn>
                <a:cxn ang="0">
                  <a:pos x="10" y="19"/>
                </a:cxn>
                <a:cxn ang="0">
                  <a:pos x="0" y="19"/>
                </a:cxn>
                <a:cxn ang="0">
                  <a:pos x="19" y="19"/>
                </a:cxn>
              </a:cxnLst>
              <a:rect l="0" t="0" r="r" b="b"/>
              <a:pathLst>
                <a:path w="19" h="19">
                  <a:moveTo>
                    <a:pt x="0" y="0"/>
                  </a:moveTo>
                  <a:lnTo>
                    <a:pt x="19" y="0"/>
                  </a:lnTo>
                  <a:lnTo>
                    <a:pt x="10" y="0"/>
                  </a:lnTo>
                  <a:lnTo>
                    <a:pt x="10" y="19"/>
                  </a:lnTo>
                  <a:lnTo>
                    <a:pt x="0" y="19"/>
                  </a:lnTo>
                  <a:lnTo>
                    <a:pt x="19" y="19"/>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2" name="Freeform 430"/>
            <p:cNvSpPr>
              <a:spLocks/>
            </p:cNvSpPr>
            <p:nvPr/>
          </p:nvSpPr>
          <p:spPr bwMode="auto">
            <a:xfrm>
              <a:off x="8529095" y="4600872"/>
              <a:ext cx="22136" cy="24440"/>
            </a:xfrm>
            <a:custGeom>
              <a:avLst/>
              <a:gdLst/>
              <a:ahLst/>
              <a:cxnLst>
                <a:cxn ang="0">
                  <a:pos x="0" y="0"/>
                </a:cxn>
                <a:cxn ang="0">
                  <a:pos x="18" y="0"/>
                </a:cxn>
                <a:cxn ang="0">
                  <a:pos x="9" y="0"/>
                </a:cxn>
                <a:cxn ang="0">
                  <a:pos x="9" y="17"/>
                </a:cxn>
                <a:cxn ang="0">
                  <a:pos x="0" y="17"/>
                </a:cxn>
                <a:cxn ang="0">
                  <a:pos x="18" y="17"/>
                </a:cxn>
              </a:cxnLst>
              <a:rect l="0" t="0" r="r" b="b"/>
              <a:pathLst>
                <a:path w="18" h="17">
                  <a:moveTo>
                    <a:pt x="0" y="0"/>
                  </a:moveTo>
                  <a:lnTo>
                    <a:pt x="18" y="0"/>
                  </a:lnTo>
                  <a:lnTo>
                    <a:pt x="9" y="0"/>
                  </a:lnTo>
                  <a:lnTo>
                    <a:pt x="9" y="17"/>
                  </a:lnTo>
                  <a:lnTo>
                    <a:pt x="0" y="17"/>
                  </a:lnTo>
                  <a:lnTo>
                    <a:pt x="18" y="17"/>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3" name="Freeform 431"/>
            <p:cNvSpPr>
              <a:spLocks/>
            </p:cNvSpPr>
            <p:nvPr/>
          </p:nvSpPr>
          <p:spPr bwMode="auto">
            <a:xfrm>
              <a:off x="8546312" y="4597997"/>
              <a:ext cx="22136" cy="25877"/>
            </a:xfrm>
            <a:custGeom>
              <a:avLst/>
              <a:gdLst/>
              <a:ahLst/>
              <a:cxnLst>
                <a:cxn ang="0">
                  <a:pos x="0" y="0"/>
                </a:cxn>
                <a:cxn ang="0">
                  <a:pos x="18" y="0"/>
                </a:cxn>
                <a:cxn ang="0">
                  <a:pos x="9" y="0"/>
                </a:cxn>
                <a:cxn ang="0">
                  <a:pos x="9" y="18"/>
                </a:cxn>
                <a:cxn ang="0">
                  <a:pos x="0" y="18"/>
                </a:cxn>
                <a:cxn ang="0">
                  <a:pos x="18" y="18"/>
                </a:cxn>
              </a:cxnLst>
              <a:rect l="0" t="0" r="r" b="b"/>
              <a:pathLst>
                <a:path w="18" h="18">
                  <a:moveTo>
                    <a:pt x="0" y="0"/>
                  </a:moveTo>
                  <a:lnTo>
                    <a:pt x="18" y="0"/>
                  </a:lnTo>
                  <a:lnTo>
                    <a:pt x="9" y="0"/>
                  </a:lnTo>
                  <a:lnTo>
                    <a:pt x="9" y="18"/>
                  </a:lnTo>
                  <a:lnTo>
                    <a:pt x="0" y="18"/>
                  </a:lnTo>
                  <a:lnTo>
                    <a:pt x="18" y="18"/>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4" name="Freeform 432"/>
            <p:cNvSpPr>
              <a:spLocks/>
            </p:cNvSpPr>
            <p:nvPr/>
          </p:nvSpPr>
          <p:spPr bwMode="auto">
            <a:xfrm>
              <a:off x="8563529" y="4589371"/>
              <a:ext cx="23366" cy="24440"/>
            </a:xfrm>
            <a:custGeom>
              <a:avLst/>
              <a:gdLst/>
              <a:ahLst/>
              <a:cxnLst>
                <a:cxn ang="0">
                  <a:pos x="0" y="0"/>
                </a:cxn>
                <a:cxn ang="0">
                  <a:pos x="19" y="0"/>
                </a:cxn>
                <a:cxn ang="0">
                  <a:pos x="9" y="0"/>
                </a:cxn>
                <a:cxn ang="0">
                  <a:pos x="9" y="17"/>
                </a:cxn>
                <a:cxn ang="0">
                  <a:pos x="0" y="17"/>
                </a:cxn>
                <a:cxn ang="0">
                  <a:pos x="19" y="17"/>
                </a:cxn>
              </a:cxnLst>
              <a:rect l="0" t="0" r="r" b="b"/>
              <a:pathLst>
                <a:path w="19" h="17">
                  <a:moveTo>
                    <a:pt x="0" y="0"/>
                  </a:moveTo>
                  <a:lnTo>
                    <a:pt x="19" y="0"/>
                  </a:lnTo>
                  <a:lnTo>
                    <a:pt x="9" y="0"/>
                  </a:lnTo>
                  <a:lnTo>
                    <a:pt x="9" y="17"/>
                  </a:lnTo>
                  <a:lnTo>
                    <a:pt x="0" y="17"/>
                  </a:lnTo>
                  <a:lnTo>
                    <a:pt x="19" y="17"/>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5" name="Freeform 433"/>
            <p:cNvSpPr>
              <a:spLocks/>
            </p:cNvSpPr>
            <p:nvPr/>
          </p:nvSpPr>
          <p:spPr bwMode="auto">
            <a:xfrm>
              <a:off x="8580745" y="4587933"/>
              <a:ext cx="23366" cy="24440"/>
            </a:xfrm>
            <a:custGeom>
              <a:avLst/>
              <a:gdLst/>
              <a:ahLst/>
              <a:cxnLst>
                <a:cxn ang="0">
                  <a:pos x="0" y="0"/>
                </a:cxn>
                <a:cxn ang="0">
                  <a:pos x="19" y="0"/>
                </a:cxn>
                <a:cxn ang="0">
                  <a:pos x="9" y="0"/>
                </a:cxn>
                <a:cxn ang="0">
                  <a:pos x="9" y="17"/>
                </a:cxn>
                <a:cxn ang="0">
                  <a:pos x="0" y="17"/>
                </a:cxn>
                <a:cxn ang="0">
                  <a:pos x="19" y="17"/>
                </a:cxn>
              </a:cxnLst>
              <a:rect l="0" t="0" r="r" b="b"/>
              <a:pathLst>
                <a:path w="19" h="17">
                  <a:moveTo>
                    <a:pt x="0" y="0"/>
                  </a:moveTo>
                  <a:lnTo>
                    <a:pt x="19" y="0"/>
                  </a:lnTo>
                  <a:lnTo>
                    <a:pt x="9" y="0"/>
                  </a:lnTo>
                  <a:lnTo>
                    <a:pt x="9" y="17"/>
                  </a:lnTo>
                  <a:lnTo>
                    <a:pt x="0" y="17"/>
                  </a:lnTo>
                  <a:lnTo>
                    <a:pt x="19" y="17"/>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6" name="Freeform 434"/>
            <p:cNvSpPr>
              <a:spLocks/>
            </p:cNvSpPr>
            <p:nvPr/>
          </p:nvSpPr>
          <p:spPr bwMode="auto">
            <a:xfrm>
              <a:off x="8597962" y="4580746"/>
              <a:ext cx="23366" cy="24440"/>
            </a:xfrm>
            <a:custGeom>
              <a:avLst/>
              <a:gdLst/>
              <a:ahLst/>
              <a:cxnLst>
                <a:cxn ang="0">
                  <a:pos x="0" y="0"/>
                </a:cxn>
                <a:cxn ang="0">
                  <a:pos x="19" y="0"/>
                </a:cxn>
                <a:cxn ang="0">
                  <a:pos x="9" y="0"/>
                </a:cxn>
                <a:cxn ang="0">
                  <a:pos x="9" y="17"/>
                </a:cxn>
                <a:cxn ang="0">
                  <a:pos x="0" y="17"/>
                </a:cxn>
                <a:cxn ang="0">
                  <a:pos x="19" y="17"/>
                </a:cxn>
              </a:cxnLst>
              <a:rect l="0" t="0" r="r" b="b"/>
              <a:pathLst>
                <a:path w="19" h="17">
                  <a:moveTo>
                    <a:pt x="0" y="0"/>
                  </a:moveTo>
                  <a:lnTo>
                    <a:pt x="19" y="0"/>
                  </a:lnTo>
                  <a:lnTo>
                    <a:pt x="9" y="0"/>
                  </a:lnTo>
                  <a:lnTo>
                    <a:pt x="9" y="17"/>
                  </a:lnTo>
                  <a:lnTo>
                    <a:pt x="0" y="17"/>
                  </a:lnTo>
                  <a:lnTo>
                    <a:pt x="19" y="17"/>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7" name="Freeform 435"/>
            <p:cNvSpPr>
              <a:spLocks/>
            </p:cNvSpPr>
            <p:nvPr/>
          </p:nvSpPr>
          <p:spPr bwMode="auto">
            <a:xfrm>
              <a:off x="8615179" y="4573557"/>
              <a:ext cx="23366" cy="24440"/>
            </a:xfrm>
            <a:custGeom>
              <a:avLst/>
              <a:gdLst/>
              <a:ahLst/>
              <a:cxnLst>
                <a:cxn ang="0">
                  <a:pos x="0" y="0"/>
                </a:cxn>
                <a:cxn ang="0">
                  <a:pos x="19" y="0"/>
                </a:cxn>
                <a:cxn ang="0">
                  <a:pos x="10" y="0"/>
                </a:cxn>
                <a:cxn ang="0">
                  <a:pos x="10" y="17"/>
                </a:cxn>
                <a:cxn ang="0">
                  <a:pos x="0" y="17"/>
                </a:cxn>
                <a:cxn ang="0">
                  <a:pos x="19" y="17"/>
                </a:cxn>
              </a:cxnLst>
              <a:rect l="0" t="0" r="r" b="b"/>
              <a:pathLst>
                <a:path w="19" h="17">
                  <a:moveTo>
                    <a:pt x="0" y="0"/>
                  </a:moveTo>
                  <a:lnTo>
                    <a:pt x="19" y="0"/>
                  </a:lnTo>
                  <a:lnTo>
                    <a:pt x="10" y="0"/>
                  </a:lnTo>
                  <a:lnTo>
                    <a:pt x="10" y="17"/>
                  </a:lnTo>
                  <a:lnTo>
                    <a:pt x="0" y="17"/>
                  </a:lnTo>
                  <a:lnTo>
                    <a:pt x="19" y="17"/>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8" name="Freeform 436"/>
            <p:cNvSpPr>
              <a:spLocks/>
            </p:cNvSpPr>
            <p:nvPr/>
          </p:nvSpPr>
          <p:spPr bwMode="auto">
            <a:xfrm>
              <a:off x="8632396" y="4564931"/>
              <a:ext cx="23366" cy="24440"/>
            </a:xfrm>
            <a:custGeom>
              <a:avLst/>
              <a:gdLst/>
              <a:ahLst/>
              <a:cxnLst>
                <a:cxn ang="0">
                  <a:pos x="0" y="0"/>
                </a:cxn>
                <a:cxn ang="0">
                  <a:pos x="19" y="0"/>
                </a:cxn>
                <a:cxn ang="0">
                  <a:pos x="10" y="0"/>
                </a:cxn>
                <a:cxn ang="0">
                  <a:pos x="10" y="17"/>
                </a:cxn>
                <a:cxn ang="0">
                  <a:pos x="0" y="17"/>
                </a:cxn>
                <a:cxn ang="0">
                  <a:pos x="19" y="17"/>
                </a:cxn>
              </a:cxnLst>
              <a:rect l="0" t="0" r="r" b="b"/>
              <a:pathLst>
                <a:path w="19" h="17">
                  <a:moveTo>
                    <a:pt x="0" y="0"/>
                  </a:moveTo>
                  <a:lnTo>
                    <a:pt x="19" y="0"/>
                  </a:lnTo>
                  <a:lnTo>
                    <a:pt x="10" y="0"/>
                  </a:lnTo>
                  <a:lnTo>
                    <a:pt x="10" y="17"/>
                  </a:lnTo>
                  <a:lnTo>
                    <a:pt x="0" y="17"/>
                  </a:lnTo>
                  <a:lnTo>
                    <a:pt x="19" y="17"/>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9" name="Freeform 437"/>
            <p:cNvSpPr>
              <a:spLocks/>
            </p:cNvSpPr>
            <p:nvPr/>
          </p:nvSpPr>
          <p:spPr bwMode="auto">
            <a:xfrm>
              <a:off x="8649612" y="4557744"/>
              <a:ext cx="23366" cy="24440"/>
            </a:xfrm>
            <a:custGeom>
              <a:avLst/>
              <a:gdLst/>
              <a:ahLst/>
              <a:cxnLst>
                <a:cxn ang="0">
                  <a:pos x="0" y="0"/>
                </a:cxn>
                <a:cxn ang="0">
                  <a:pos x="19" y="0"/>
                </a:cxn>
                <a:cxn ang="0">
                  <a:pos x="10" y="0"/>
                </a:cxn>
                <a:cxn ang="0">
                  <a:pos x="10" y="17"/>
                </a:cxn>
                <a:cxn ang="0">
                  <a:pos x="0" y="17"/>
                </a:cxn>
                <a:cxn ang="0">
                  <a:pos x="19" y="17"/>
                </a:cxn>
              </a:cxnLst>
              <a:rect l="0" t="0" r="r" b="b"/>
              <a:pathLst>
                <a:path w="19" h="17">
                  <a:moveTo>
                    <a:pt x="0" y="0"/>
                  </a:moveTo>
                  <a:lnTo>
                    <a:pt x="19" y="0"/>
                  </a:lnTo>
                  <a:lnTo>
                    <a:pt x="10" y="0"/>
                  </a:lnTo>
                  <a:lnTo>
                    <a:pt x="10" y="17"/>
                  </a:lnTo>
                  <a:lnTo>
                    <a:pt x="0" y="17"/>
                  </a:lnTo>
                  <a:lnTo>
                    <a:pt x="19" y="17"/>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0" name="Line 438"/>
            <p:cNvSpPr>
              <a:spLocks noChangeShapeType="1"/>
            </p:cNvSpPr>
            <p:nvPr/>
          </p:nvSpPr>
          <p:spPr bwMode="auto">
            <a:xfrm>
              <a:off x="8666829" y="4549118"/>
              <a:ext cx="8609" cy="1438"/>
            </a:xfrm>
            <a:prstGeom prst="line">
              <a:avLst/>
            </a:pr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1" name="Freeform 439"/>
            <p:cNvSpPr>
              <a:spLocks/>
            </p:cNvSpPr>
            <p:nvPr/>
          </p:nvSpPr>
          <p:spPr bwMode="auto">
            <a:xfrm>
              <a:off x="8666829" y="4573557"/>
              <a:ext cx="8609" cy="1438"/>
            </a:xfrm>
            <a:custGeom>
              <a:avLst/>
              <a:gdLst/>
              <a:ahLst/>
              <a:cxnLst>
                <a:cxn ang="0">
                  <a:pos x="7" y="0"/>
                </a:cxn>
                <a:cxn ang="0">
                  <a:pos x="0" y="0"/>
                </a:cxn>
                <a:cxn ang="0">
                  <a:pos x="7" y="0"/>
                </a:cxn>
              </a:cxnLst>
              <a:rect l="0" t="0" r="r" b="b"/>
              <a:pathLst>
                <a:path w="7">
                  <a:moveTo>
                    <a:pt x="7" y="0"/>
                  </a:moveTo>
                  <a:lnTo>
                    <a:pt x="0" y="0"/>
                  </a:lnTo>
                  <a:lnTo>
                    <a:pt x="7" y="0"/>
                  </a:lnTo>
                </a:path>
              </a:pathLst>
            </a:custGeom>
            <a:noFill/>
            <a:ln w="1588">
              <a:solidFill>
                <a:srgbClr val="CC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2" name="Line 440"/>
            <p:cNvSpPr>
              <a:spLocks noChangeShapeType="1"/>
            </p:cNvSpPr>
            <p:nvPr/>
          </p:nvSpPr>
          <p:spPr bwMode="auto">
            <a:xfrm flipV="1">
              <a:off x="7156679" y="6188007"/>
              <a:ext cx="1230" cy="8626"/>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3" name="Line 441"/>
            <p:cNvSpPr>
              <a:spLocks noChangeShapeType="1"/>
            </p:cNvSpPr>
            <p:nvPr/>
          </p:nvSpPr>
          <p:spPr bwMode="auto">
            <a:xfrm flipV="1">
              <a:off x="7156679" y="6150629"/>
              <a:ext cx="1230" cy="11501"/>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4" name="Line 442"/>
            <p:cNvSpPr>
              <a:spLocks noChangeShapeType="1"/>
            </p:cNvSpPr>
            <p:nvPr/>
          </p:nvSpPr>
          <p:spPr bwMode="auto">
            <a:xfrm flipV="1">
              <a:off x="7156679" y="6117563"/>
              <a:ext cx="1230" cy="8626"/>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5" name="Line 443"/>
            <p:cNvSpPr>
              <a:spLocks noChangeShapeType="1"/>
            </p:cNvSpPr>
            <p:nvPr/>
          </p:nvSpPr>
          <p:spPr bwMode="auto">
            <a:xfrm flipV="1">
              <a:off x="7156679" y="6081623"/>
              <a:ext cx="1230" cy="11501"/>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6" name="Line 444"/>
            <p:cNvSpPr>
              <a:spLocks noChangeShapeType="1"/>
            </p:cNvSpPr>
            <p:nvPr/>
          </p:nvSpPr>
          <p:spPr bwMode="auto">
            <a:xfrm flipV="1">
              <a:off x="7156679" y="6047120"/>
              <a:ext cx="1230" cy="8626"/>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7" name="Line 445"/>
            <p:cNvSpPr>
              <a:spLocks noChangeShapeType="1"/>
            </p:cNvSpPr>
            <p:nvPr/>
          </p:nvSpPr>
          <p:spPr bwMode="auto">
            <a:xfrm flipV="1">
              <a:off x="7156679" y="6014054"/>
              <a:ext cx="1230" cy="8626"/>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8" name="Line 446"/>
            <p:cNvSpPr>
              <a:spLocks noChangeShapeType="1"/>
            </p:cNvSpPr>
            <p:nvPr/>
          </p:nvSpPr>
          <p:spPr bwMode="auto">
            <a:xfrm flipV="1">
              <a:off x="7156679" y="5976676"/>
              <a:ext cx="1230" cy="11501"/>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9" name="Line 447"/>
            <p:cNvSpPr>
              <a:spLocks noChangeShapeType="1"/>
            </p:cNvSpPr>
            <p:nvPr/>
          </p:nvSpPr>
          <p:spPr bwMode="auto">
            <a:xfrm flipV="1">
              <a:off x="7156679" y="5943611"/>
              <a:ext cx="1230" cy="8626"/>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0" name="Line 448"/>
            <p:cNvSpPr>
              <a:spLocks noChangeShapeType="1"/>
            </p:cNvSpPr>
            <p:nvPr/>
          </p:nvSpPr>
          <p:spPr bwMode="auto">
            <a:xfrm flipV="1">
              <a:off x="7156679" y="5907670"/>
              <a:ext cx="1230" cy="11501"/>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1" name="Line 449"/>
            <p:cNvSpPr>
              <a:spLocks noChangeShapeType="1"/>
            </p:cNvSpPr>
            <p:nvPr/>
          </p:nvSpPr>
          <p:spPr bwMode="auto">
            <a:xfrm flipV="1">
              <a:off x="7156679" y="5873167"/>
              <a:ext cx="1230" cy="8626"/>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2" name="Line 450"/>
            <p:cNvSpPr>
              <a:spLocks noChangeShapeType="1"/>
            </p:cNvSpPr>
            <p:nvPr/>
          </p:nvSpPr>
          <p:spPr bwMode="auto">
            <a:xfrm flipV="1">
              <a:off x="7156679" y="5840102"/>
              <a:ext cx="1230" cy="8626"/>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3" name="Line 451"/>
            <p:cNvSpPr>
              <a:spLocks noChangeShapeType="1"/>
            </p:cNvSpPr>
            <p:nvPr/>
          </p:nvSpPr>
          <p:spPr bwMode="auto">
            <a:xfrm flipV="1">
              <a:off x="7156679" y="5802724"/>
              <a:ext cx="1230" cy="11501"/>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4" name="Line 452"/>
            <p:cNvSpPr>
              <a:spLocks noChangeShapeType="1"/>
            </p:cNvSpPr>
            <p:nvPr/>
          </p:nvSpPr>
          <p:spPr bwMode="auto">
            <a:xfrm flipV="1">
              <a:off x="7156679" y="5769658"/>
              <a:ext cx="1230" cy="8626"/>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5" name="Line 453"/>
            <p:cNvSpPr>
              <a:spLocks noChangeShapeType="1"/>
            </p:cNvSpPr>
            <p:nvPr/>
          </p:nvSpPr>
          <p:spPr bwMode="auto">
            <a:xfrm flipV="1">
              <a:off x="7156679" y="5733718"/>
              <a:ext cx="1230" cy="11501"/>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6" name="Line 454"/>
            <p:cNvSpPr>
              <a:spLocks noChangeShapeType="1"/>
            </p:cNvSpPr>
            <p:nvPr/>
          </p:nvSpPr>
          <p:spPr bwMode="auto">
            <a:xfrm flipV="1">
              <a:off x="7156679" y="5699215"/>
              <a:ext cx="1230" cy="8626"/>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7" name="Line 455"/>
            <p:cNvSpPr>
              <a:spLocks noChangeShapeType="1"/>
            </p:cNvSpPr>
            <p:nvPr/>
          </p:nvSpPr>
          <p:spPr bwMode="auto">
            <a:xfrm flipV="1">
              <a:off x="7156679" y="5663274"/>
              <a:ext cx="1230" cy="11501"/>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8" name="Line 456"/>
            <p:cNvSpPr>
              <a:spLocks noChangeShapeType="1"/>
            </p:cNvSpPr>
            <p:nvPr/>
          </p:nvSpPr>
          <p:spPr bwMode="auto">
            <a:xfrm flipV="1">
              <a:off x="7156679" y="5628771"/>
              <a:ext cx="1230" cy="10064"/>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9" name="Line 457"/>
            <p:cNvSpPr>
              <a:spLocks noChangeShapeType="1"/>
            </p:cNvSpPr>
            <p:nvPr/>
          </p:nvSpPr>
          <p:spPr bwMode="auto">
            <a:xfrm flipV="1">
              <a:off x="7156679" y="5595707"/>
              <a:ext cx="1230" cy="8626"/>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0" name="Line 458"/>
            <p:cNvSpPr>
              <a:spLocks noChangeShapeType="1"/>
            </p:cNvSpPr>
            <p:nvPr/>
          </p:nvSpPr>
          <p:spPr bwMode="auto">
            <a:xfrm flipV="1">
              <a:off x="7156679" y="5559766"/>
              <a:ext cx="1230" cy="10064"/>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1" name="Line 459"/>
            <p:cNvSpPr>
              <a:spLocks noChangeShapeType="1"/>
            </p:cNvSpPr>
            <p:nvPr/>
          </p:nvSpPr>
          <p:spPr bwMode="auto">
            <a:xfrm flipV="1">
              <a:off x="7156679" y="5525263"/>
              <a:ext cx="1230" cy="8626"/>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2" name="Line 460"/>
            <p:cNvSpPr>
              <a:spLocks noChangeShapeType="1"/>
            </p:cNvSpPr>
            <p:nvPr/>
          </p:nvSpPr>
          <p:spPr bwMode="auto">
            <a:xfrm flipV="1">
              <a:off x="7156679" y="5489323"/>
              <a:ext cx="1230" cy="11501"/>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3" name="Line 461"/>
            <p:cNvSpPr>
              <a:spLocks noChangeShapeType="1"/>
            </p:cNvSpPr>
            <p:nvPr/>
          </p:nvSpPr>
          <p:spPr bwMode="auto">
            <a:xfrm flipV="1">
              <a:off x="7156679" y="5454820"/>
              <a:ext cx="1230" cy="10064"/>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4" name="Line 462"/>
            <p:cNvSpPr>
              <a:spLocks noChangeShapeType="1"/>
            </p:cNvSpPr>
            <p:nvPr/>
          </p:nvSpPr>
          <p:spPr bwMode="auto">
            <a:xfrm flipV="1">
              <a:off x="7156679" y="5421754"/>
              <a:ext cx="1230" cy="8626"/>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5" name="Line 463"/>
            <p:cNvSpPr>
              <a:spLocks noChangeShapeType="1"/>
            </p:cNvSpPr>
            <p:nvPr/>
          </p:nvSpPr>
          <p:spPr bwMode="auto">
            <a:xfrm flipV="1">
              <a:off x="7156679" y="5385814"/>
              <a:ext cx="1230" cy="10064"/>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6" name="Line 464"/>
            <p:cNvSpPr>
              <a:spLocks noChangeShapeType="1"/>
            </p:cNvSpPr>
            <p:nvPr/>
          </p:nvSpPr>
          <p:spPr bwMode="auto">
            <a:xfrm flipV="1">
              <a:off x="7156679" y="5351311"/>
              <a:ext cx="1230" cy="8626"/>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7" name="Line 465"/>
            <p:cNvSpPr>
              <a:spLocks noChangeShapeType="1"/>
            </p:cNvSpPr>
            <p:nvPr/>
          </p:nvSpPr>
          <p:spPr bwMode="auto">
            <a:xfrm flipV="1">
              <a:off x="7156679" y="5315370"/>
              <a:ext cx="1230" cy="11501"/>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8" name="Line 466"/>
            <p:cNvSpPr>
              <a:spLocks noChangeShapeType="1"/>
            </p:cNvSpPr>
            <p:nvPr/>
          </p:nvSpPr>
          <p:spPr bwMode="auto">
            <a:xfrm flipV="1">
              <a:off x="7156679" y="5280867"/>
              <a:ext cx="1230" cy="10064"/>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9" name="Line 467"/>
            <p:cNvSpPr>
              <a:spLocks noChangeShapeType="1"/>
            </p:cNvSpPr>
            <p:nvPr/>
          </p:nvSpPr>
          <p:spPr bwMode="auto">
            <a:xfrm flipV="1">
              <a:off x="7156679" y="5247802"/>
              <a:ext cx="1230" cy="8626"/>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0" name="Line 468"/>
            <p:cNvSpPr>
              <a:spLocks noChangeShapeType="1"/>
            </p:cNvSpPr>
            <p:nvPr/>
          </p:nvSpPr>
          <p:spPr bwMode="auto">
            <a:xfrm flipV="1">
              <a:off x="7156679" y="5211861"/>
              <a:ext cx="1230" cy="10064"/>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1" name="Line 469"/>
            <p:cNvSpPr>
              <a:spLocks noChangeShapeType="1"/>
            </p:cNvSpPr>
            <p:nvPr/>
          </p:nvSpPr>
          <p:spPr bwMode="auto">
            <a:xfrm flipV="1">
              <a:off x="7156679" y="5177358"/>
              <a:ext cx="1230" cy="8626"/>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2" name="Line 470"/>
            <p:cNvSpPr>
              <a:spLocks noChangeShapeType="1"/>
            </p:cNvSpPr>
            <p:nvPr/>
          </p:nvSpPr>
          <p:spPr bwMode="auto">
            <a:xfrm flipV="1">
              <a:off x="7156679" y="5141418"/>
              <a:ext cx="1230" cy="11501"/>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3" name="Line 471"/>
            <p:cNvSpPr>
              <a:spLocks noChangeShapeType="1"/>
            </p:cNvSpPr>
            <p:nvPr/>
          </p:nvSpPr>
          <p:spPr bwMode="auto">
            <a:xfrm flipV="1">
              <a:off x="7156679" y="5106915"/>
              <a:ext cx="1230" cy="8626"/>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4" name="Line 472"/>
            <p:cNvSpPr>
              <a:spLocks noChangeShapeType="1"/>
            </p:cNvSpPr>
            <p:nvPr/>
          </p:nvSpPr>
          <p:spPr bwMode="auto">
            <a:xfrm flipV="1">
              <a:off x="7156679" y="5073849"/>
              <a:ext cx="1230" cy="8626"/>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5" name="Line 473"/>
            <p:cNvSpPr>
              <a:spLocks noChangeShapeType="1"/>
            </p:cNvSpPr>
            <p:nvPr/>
          </p:nvSpPr>
          <p:spPr bwMode="auto">
            <a:xfrm flipV="1">
              <a:off x="7156679" y="5036471"/>
              <a:ext cx="1230" cy="11501"/>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6" name="Line 474"/>
            <p:cNvSpPr>
              <a:spLocks noChangeShapeType="1"/>
            </p:cNvSpPr>
            <p:nvPr/>
          </p:nvSpPr>
          <p:spPr bwMode="auto">
            <a:xfrm flipV="1">
              <a:off x="7156679" y="5003406"/>
              <a:ext cx="1230" cy="8626"/>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7" name="Line 475"/>
            <p:cNvSpPr>
              <a:spLocks noChangeShapeType="1"/>
            </p:cNvSpPr>
            <p:nvPr/>
          </p:nvSpPr>
          <p:spPr bwMode="auto">
            <a:xfrm flipV="1">
              <a:off x="7156679" y="4967465"/>
              <a:ext cx="1230" cy="11501"/>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8" name="Line 476"/>
            <p:cNvSpPr>
              <a:spLocks noChangeShapeType="1"/>
            </p:cNvSpPr>
            <p:nvPr/>
          </p:nvSpPr>
          <p:spPr bwMode="auto">
            <a:xfrm flipV="1">
              <a:off x="7156679" y="4932962"/>
              <a:ext cx="1230" cy="8626"/>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9" name="Line 477"/>
            <p:cNvSpPr>
              <a:spLocks noChangeShapeType="1"/>
            </p:cNvSpPr>
            <p:nvPr/>
          </p:nvSpPr>
          <p:spPr bwMode="auto">
            <a:xfrm flipV="1">
              <a:off x="7156679" y="4899898"/>
              <a:ext cx="1230" cy="8626"/>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0" name="Line 478"/>
            <p:cNvSpPr>
              <a:spLocks noChangeShapeType="1"/>
            </p:cNvSpPr>
            <p:nvPr/>
          </p:nvSpPr>
          <p:spPr bwMode="auto">
            <a:xfrm flipV="1">
              <a:off x="7156679" y="4862519"/>
              <a:ext cx="1230" cy="11501"/>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1" name="Line 479"/>
            <p:cNvSpPr>
              <a:spLocks noChangeShapeType="1"/>
            </p:cNvSpPr>
            <p:nvPr/>
          </p:nvSpPr>
          <p:spPr bwMode="auto">
            <a:xfrm flipV="1">
              <a:off x="7156679" y="4829454"/>
              <a:ext cx="1230" cy="8626"/>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2" name="Line 480"/>
            <p:cNvSpPr>
              <a:spLocks noChangeShapeType="1"/>
            </p:cNvSpPr>
            <p:nvPr/>
          </p:nvSpPr>
          <p:spPr bwMode="auto">
            <a:xfrm flipV="1">
              <a:off x="7156679" y="4793514"/>
              <a:ext cx="1230" cy="11501"/>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3" name="Line 481"/>
            <p:cNvSpPr>
              <a:spLocks noChangeShapeType="1"/>
            </p:cNvSpPr>
            <p:nvPr/>
          </p:nvSpPr>
          <p:spPr bwMode="auto">
            <a:xfrm flipV="1">
              <a:off x="7156679" y="4759011"/>
              <a:ext cx="1230" cy="8626"/>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4" name="Line 482"/>
            <p:cNvSpPr>
              <a:spLocks noChangeShapeType="1"/>
            </p:cNvSpPr>
            <p:nvPr/>
          </p:nvSpPr>
          <p:spPr bwMode="auto">
            <a:xfrm flipV="1">
              <a:off x="7156679" y="4723070"/>
              <a:ext cx="1230" cy="11501"/>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5" name="Line 483"/>
            <p:cNvSpPr>
              <a:spLocks noChangeShapeType="1"/>
            </p:cNvSpPr>
            <p:nvPr/>
          </p:nvSpPr>
          <p:spPr bwMode="auto">
            <a:xfrm flipV="1">
              <a:off x="7156679" y="4688567"/>
              <a:ext cx="1230" cy="10064"/>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6" name="Line 484"/>
            <p:cNvSpPr>
              <a:spLocks noChangeShapeType="1"/>
            </p:cNvSpPr>
            <p:nvPr/>
          </p:nvSpPr>
          <p:spPr bwMode="auto">
            <a:xfrm flipV="1">
              <a:off x="7156679" y="4655502"/>
              <a:ext cx="1230" cy="8626"/>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7" name="Line 485"/>
            <p:cNvSpPr>
              <a:spLocks noChangeShapeType="1"/>
            </p:cNvSpPr>
            <p:nvPr/>
          </p:nvSpPr>
          <p:spPr bwMode="auto">
            <a:xfrm flipV="1">
              <a:off x="7156679" y="4619561"/>
              <a:ext cx="1230" cy="10064"/>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8" name="Line 486"/>
            <p:cNvSpPr>
              <a:spLocks noChangeShapeType="1"/>
            </p:cNvSpPr>
            <p:nvPr/>
          </p:nvSpPr>
          <p:spPr bwMode="auto">
            <a:xfrm flipV="1">
              <a:off x="7156679" y="4585058"/>
              <a:ext cx="1230" cy="8626"/>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9" name="Line 487"/>
            <p:cNvSpPr>
              <a:spLocks noChangeShapeType="1"/>
            </p:cNvSpPr>
            <p:nvPr/>
          </p:nvSpPr>
          <p:spPr bwMode="auto">
            <a:xfrm flipV="1">
              <a:off x="7156679" y="4549118"/>
              <a:ext cx="1230" cy="11501"/>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0" name="Line 488"/>
            <p:cNvSpPr>
              <a:spLocks noChangeShapeType="1"/>
            </p:cNvSpPr>
            <p:nvPr/>
          </p:nvSpPr>
          <p:spPr bwMode="auto">
            <a:xfrm flipV="1">
              <a:off x="7156679" y="4514615"/>
              <a:ext cx="1230" cy="10064"/>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1" name="Line 489"/>
            <p:cNvSpPr>
              <a:spLocks noChangeShapeType="1"/>
            </p:cNvSpPr>
            <p:nvPr/>
          </p:nvSpPr>
          <p:spPr bwMode="auto">
            <a:xfrm flipV="1">
              <a:off x="7156679" y="4481549"/>
              <a:ext cx="1230" cy="8626"/>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2" name="Line 490"/>
            <p:cNvSpPr>
              <a:spLocks noChangeShapeType="1"/>
            </p:cNvSpPr>
            <p:nvPr/>
          </p:nvSpPr>
          <p:spPr bwMode="auto">
            <a:xfrm flipV="1">
              <a:off x="7156679" y="4445609"/>
              <a:ext cx="1230" cy="10064"/>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3" name="Line 491"/>
            <p:cNvSpPr>
              <a:spLocks noChangeShapeType="1"/>
            </p:cNvSpPr>
            <p:nvPr/>
          </p:nvSpPr>
          <p:spPr bwMode="auto">
            <a:xfrm flipV="1">
              <a:off x="7156679" y="4411106"/>
              <a:ext cx="1230" cy="8626"/>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4" name="Line 492"/>
            <p:cNvSpPr>
              <a:spLocks noChangeShapeType="1"/>
            </p:cNvSpPr>
            <p:nvPr/>
          </p:nvSpPr>
          <p:spPr bwMode="auto">
            <a:xfrm flipV="1">
              <a:off x="7156679" y="4375165"/>
              <a:ext cx="1230" cy="11501"/>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5" name="Line 493"/>
            <p:cNvSpPr>
              <a:spLocks noChangeShapeType="1"/>
            </p:cNvSpPr>
            <p:nvPr/>
          </p:nvSpPr>
          <p:spPr bwMode="auto">
            <a:xfrm flipV="1">
              <a:off x="7156679" y="4340662"/>
              <a:ext cx="1230" cy="10064"/>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6" name="Line 494"/>
            <p:cNvSpPr>
              <a:spLocks noChangeShapeType="1"/>
            </p:cNvSpPr>
            <p:nvPr/>
          </p:nvSpPr>
          <p:spPr bwMode="auto">
            <a:xfrm flipV="1">
              <a:off x="7156679" y="4307597"/>
              <a:ext cx="1230" cy="8626"/>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7" name="Line 495"/>
            <p:cNvSpPr>
              <a:spLocks noChangeShapeType="1"/>
            </p:cNvSpPr>
            <p:nvPr/>
          </p:nvSpPr>
          <p:spPr bwMode="auto">
            <a:xfrm flipV="1">
              <a:off x="7156679" y="4271656"/>
              <a:ext cx="1230" cy="10064"/>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8" name="Line 496"/>
            <p:cNvSpPr>
              <a:spLocks noChangeShapeType="1"/>
            </p:cNvSpPr>
            <p:nvPr/>
          </p:nvSpPr>
          <p:spPr bwMode="auto">
            <a:xfrm flipV="1">
              <a:off x="7156679" y="4237153"/>
              <a:ext cx="1230" cy="8626"/>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9" name="Line 497"/>
            <p:cNvSpPr>
              <a:spLocks noChangeShapeType="1"/>
            </p:cNvSpPr>
            <p:nvPr/>
          </p:nvSpPr>
          <p:spPr bwMode="auto">
            <a:xfrm flipV="1">
              <a:off x="7156679" y="4201213"/>
              <a:ext cx="1230" cy="11501"/>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0" name="Line 498"/>
            <p:cNvSpPr>
              <a:spLocks noChangeShapeType="1"/>
            </p:cNvSpPr>
            <p:nvPr/>
          </p:nvSpPr>
          <p:spPr bwMode="auto">
            <a:xfrm flipV="1">
              <a:off x="7156679" y="4166710"/>
              <a:ext cx="1230" cy="8626"/>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1" name="Line 499"/>
            <p:cNvSpPr>
              <a:spLocks noChangeShapeType="1"/>
            </p:cNvSpPr>
            <p:nvPr/>
          </p:nvSpPr>
          <p:spPr bwMode="auto">
            <a:xfrm flipV="1">
              <a:off x="7156679" y="4133645"/>
              <a:ext cx="1230" cy="8626"/>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2" name="Line 500"/>
            <p:cNvSpPr>
              <a:spLocks noChangeShapeType="1"/>
            </p:cNvSpPr>
            <p:nvPr/>
          </p:nvSpPr>
          <p:spPr bwMode="auto">
            <a:xfrm flipV="1">
              <a:off x="7156679" y="4096267"/>
              <a:ext cx="1230" cy="11501"/>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3" name="Line 501"/>
            <p:cNvSpPr>
              <a:spLocks noChangeShapeType="1"/>
            </p:cNvSpPr>
            <p:nvPr/>
          </p:nvSpPr>
          <p:spPr bwMode="auto">
            <a:xfrm flipV="1">
              <a:off x="7156679" y="4063202"/>
              <a:ext cx="1230" cy="8626"/>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4" name="Line 502"/>
            <p:cNvSpPr>
              <a:spLocks noChangeShapeType="1"/>
            </p:cNvSpPr>
            <p:nvPr/>
          </p:nvSpPr>
          <p:spPr bwMode="auto">
            <a:xfrm flipV="1">
              <a:off x="7156679" y="4027261"/>
              <a:ext cx="1230" cy="11501"/>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5" name="Line 503"/>
            <p:cNvSpPr>
              <a:spLocks noChangeShapeType="1"/>
            </p:cNvSpPr>
            <p:nvPr/>
          </p:nvSpPr>
          <p:spPr bwMode="auto">
            <a:xfrm flipV="1">
              <a:off x="7156679" y="3992758"/>
              <a:ext cx="1230" cy="8626"/>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6" name="Line 504"/>
            <p:cNvSpPr>
              <a:spLocks noChangeShapeType="1"/>
            </p:cNvSpPr>
            <p:nvPr/>
          </p:nvSpPr>
          <p:spPr bwMode="auto">
            <a:xfrm flipV="1">
              <a:off x="7156679" y="3959693"/>
              <a:ext cx="1230" cy="8626"/>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7" name="Line 505"/>
            <p:cNvSpPr>
              <a:spLocks noChangeShapeType="1"/>
            </p:cNvSpPr>
            <p:nvPr/>
          </p:nvSpPr>
          <p:spPr bwMode="auto">
            <a:xfrm flipV="1">
              <a:off x="7156679" y="3922315"/>
              <a:ext cx="1230" cy="11501"/>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8" name="Line 506"/>
            <p:cNvSpPr>
              <a:spLocks noChangeShapeType="1"/>
            </p:cNvSpPr>
            <p:nvPr/>
          </p:nvSpPr>
          <p:spPr bwMode="auto">
            <a:xfrm flipV="1">
              <a:off x="7156679" y="3889249"/>
              <a:ext cx="1230" cy="8626"/>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9" name="Line 507"/>
            <p:cNvSpPr>
              <a:spLocks noChangeShapeType="1"/>
            </p:cNvSpPr>
            <p:nvPr/>
          </p:nvSpPr>
          <p:spPr bwMode="auto">
            <a:xfrm flipV="1">
              <a:off x="7156679" y="3853309"/>
              <a:ext cx="1230" cy="11501"/>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0" name="Line 508"/>
            <p:cNvSpPr>
              <a:spLocks noChangeShapeType="1"/>
            </p:cNvSpPr>
            <p:nvPr/>
          </p:nvSpPr>
          <p:spPr bwMode="auto">
            <a:xfrm flipV="1">
              <a:off x="7156679" y="3818806"/>
              <a:ext cx="1230" cy="8626"/>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1" name="Line 509"/>
            <p:cNvSpPr>
              <a:spLocks noChangeShapeType="1"/>
            </p:cNvSpPr>
            <p:nvPr/>
          </p:nvSpPr>
          <p:spPr bwMode="auto">
            <a:xfrm flipV="1">
              <a:off x="7156679" y="3785740"/>
              <a:ext cx="1230" cy="8626"/>
            </a:xfrm>
            <a:prstGeom prst="line">
              <a:avLst/>
            </a:prstGeom>
            <a:noFill/>
            <a:ln w="7938">
              <a:solidFill>
                <a:srgbClr val="4C4C4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2" name="Freeform 510"/>
            <p:cNvSpPr>
              <a:spLocks noEditPoints="1"/>
            </p:cNvSpPr>
            <p:nvPr/>
          </p:nvSpPr>
          <p:spPr bwMode="auto">
            <a:xfrm>
              <a:off x="7198491" y="5364249"/>
              <a:ext cx="216438" cy="10064"/>
            </a:xfrm>
            <a:custGeom>
              <a:avLst/>
              <a:gdLst/>
              <a:ahLst/>
              <a:cxnLst>
                <a:cxn ang="0">
                  <a:pos x="0" y="0"/>
                </a:cxn>
                <a:cxn ang="0">
                  <a:pos x="0" y="7"/>
                </a:cxn>
                <a:cxn ang="0">
                  <a:pos x="35" y="7"/>
                </a:cxn>
                <a:cxn ang="0">
                  <a:pos x="35" y="0"/>
                </a:cxn>
                <a:cxn ang="0">
                  <a:pos x="0" y="0"/>
                </a:cxn>
                <a:cxn ang="0">
                  <a:pos x="52" y="0"/>
                </a:cxn>
                <a:cxn ang="0">
                  <a:pos x="52" y="7"/>
                </a:cxn>
                <a:cxn ang="0">
                  <a:pos x="62" y="7"/>
                </a:cxn>
                <a:cxn ang="0">
                  <a:pos x="62" y="0"/>
                </a:cxn>
                <a:cxn ang="0">
                  <a:pos x="52" y="0"/>
                </a:cxn>
                <a:cxn ang="0">
                  <a:pos x="79" y="0"/>
                </a:cxn>
                <a:cxn ang="0">
                  <a:pos x="79" y="7"/>
                </a:cxn>
                <a:cxn ang="0">
                  <a:pos x="113" y="7"/>
                </a:cxn>
                <a:cxn ang="0">
                  <a:pos x="113" y="0"/>
                </a:cxn>
                <a:cxn ang="0">
                  <a:pos x="79" y="0"/>
                </a:cxn>
                <a:cxn ang="0">
                  <a:pos x="131" y="0"/>
                </a:cxn>
                <a:cxn ang="0">
                  <a:pos x="131" y="7"/>
                </a:cxn>
                <a:cxn ang="0">
                  <a:pos x="139" y="7"/>
                </a:cxn>
                <a:cxn ang="0">
                  <a:pos x="139" y="0"/>
                </a:cxn>
                <a:cxn ang="0">
                  <a:pos x="131" y="0"/>
                </a:cxn>
                <a:cxn ang="0">
                  <a:pos x="156" y="0"/>
                </a:cxn>
                <a:cxn ang="0">
                  <a:pos x="156" y="7"/>
                </a:cxn>
                <a:cxn ang="0">
                  <a:pos x="176" y="7"/>
                </a:cxn>
                <a:cxn ang="0">
                  <a:pos x="176" y="0"/>
                </a:cxn>
                <a:cxn ang="0">
                  <a:pos x="156" y="0"/>
                </a:cxn>
              </a:cxnLst>
              <a:rect l="0" t="0" r="r" b="b"/>
              <a:pathLst>
                <a:path w="176" h="7">
                  <a:moveTo>
                    <a:pt x="0" y="0"/>
                  </a:moveTo>
                  <a:lnTo>
                    <a:pt x="0" y="7"/>
                  </a:lnTo>
                  <a:lnTo>
                    <a:pt x="35" y="7"/>
                  </a:lnTo>
                  <a:lnTo>
                    <a:pt x="35" y="0"/>
                  </a:lnTo>
                  <a:lnTo>
                    <a:pt x="0" y="0"/>
                  </a:lnTo>
                  <a:close/>
                  <a:moveTo>
                    <a:pt x="52" y="0"/>
                  </a:moveTo>
                  <a:lnTo>
                    <a:pt x="52" y="7"/>
                  </a:lnTo>
                  <a:lnTo>
                    <a:pt x="62" y="7"/>
                  </a:lnTo>
                  <a:lnTo>
                    <a:pt x="62" y="0"/>
                  </a:lnTo>
                  <a:lnTo>
                    <a:pt x="52" y="0"/>
                  </a:lnTo>
                  <a:close/>
                  <a:moveTo>
                    <a:pt x="79" y="0"/>
                  </a:moveTo>
                  <a:lnTo>
                    <a:pt x="79" y="7"/>
                  </a:lnTo>
                  <a:lnTo>
                    <a:pt x="113" y="7"/>
                  </a:lnTo>
                  <a:lnTo>
                    <a:pt x="113" y="0"/>
                  </a:lnTo>
                  <a:lnTo>
                    <a:pt x="79" y="0"/>
                  </a:lnTo>
                  <a:close/>
                  <a:moveTo>
                    <a:pt x="131" y="0"/>
                  </a:moveTo>
                  <a:lnTo>
                    <a:pt x="131" y="7"/>
                  </a:lnTo>
                  <a:lnTo>
                    <a:pt x="139" y="7"/>
                  </a:lnTo>
                  <a:lnTo>
                    <a:pt x="139" y="0"/>
                  </a:lnTo>
                  <a:lnTo>
                    <a:pt x="131" y="0"/>
                  </a:lnTo>
                  <a:close/>
                  <a:moveTo>
                    <a:pt x="156" y="0"/>
                  </a:moveTo>
                  <a:lnTo>
                    <a:pt x="156" y="7"/>
                  </a:lnTo>
                  <a:lnTo>
                    <a:pt x="176" y="7"/>
                  </a:lnTo>
                  <a:lnTo>
                    <a:pt x="176" y="0"/>
                  </a:lnTo>
                  <a:lnTo>
                    <a:pt x="15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3" name="Freeform 534"/>
            <p:cNvSpPr>
              <a:spLocks noEditPoints="1"/>
            </p:cNvSpPr>
            <p:nvPr/>
          </p:nvSpPr>
          <p:spPr bwMode="auto">
            <a:xfrm>
              <a:off x="7198491" y="5572705"/>
              <a:ext cx="212750" cy="8626"/>
            </a:xfrm>
            <a:custGeom>
              <a:avLst/>
              <a:gdLst/>
              <a:ahLst/>
              <a:cxnLst>
                <a:cxn ang="0">
                  <a:pos x="0" y="0"/>
                </a:cxn>
                <a:cxn ang="0">
                  <a:pos x="0" y="6"/>
                </a:cxn>
                <a:cxn ang="0">
                  <a:pos x="35" y="6"/>
                </a:cxn>
                <a:cxn ang="0">
                  <a:pos x="35" y="0"/>
                </a:cxn>
                <a:cxn ang="0">
                  <a:pos x="0" y="0"/>
                </a:cxn>
                <a:cxn ang="0">
                  <a:pos x="70" y="0"/>
                </a:cxn>
                <a:cxn ang="0">
                  <a:pos x="70" y="6"/>
                </a:cxn>
                <a:cxn ang="0">
                  <a:pos x="104" y="6"/>
                </a:cxn>
                <a:cxn ang="0">
                  <a:pos x="104" y="0"/>
                </a:cxn>
                <a:cxn ang="0">
                  <a:pos x="70" y="0"/>
                </a:cxn>
                <a:cxn ang="0">
                  <a:pos x="139" y="0"/>
                </a:cxn>
                <a:cxn ang="0">
                  <a:pos x="139" y="6"/>
                </a:cxn>
                <a:cxn ang="0">
                  <a:pos x="173" y="6"/>
                </a:cxn>
                <a:cxn ang="0">
                  <a:pos x="173" y="0"/>
                </a:cxn>
                <a:cxn ang="0">
                  <a:pos x="139" y="0"/>
                </a:cxn>
              </a:cxnLst>
              <a:rect l="0" t="0" r="r" b="b"/>
              <a:pathLst>
                <a:path w="173" h="6">
                  <a:moveTo>
                    <a:pt x="0" y="0"/>
                  </a:moveTo>
                  <a:lnTo>
                    <a:pt x="0" y="6"/>
                  </a:lnTo>
                  <a:lnTo>
                    <a:pt x="35" y="6"/>
                  </a:lnTo>
                  <a:lnTo>
                    <a:pt x="35" y="0"/>
                  </a:lnTo>
                  <a:lnTo>
                    <a:pt x="0" y="0"/>
                  </a:lnTo>
                  <a:close/>
                  <a:moveTo>
                    <a:pt x="70" y="0"/>
                  </a:moveTo>
                  <a:lnTo>
                    <a:pt x="70" y="6"/>
                  </a:lnTo>
                  <a:lnTo>
                    <a:pt x="104" y="6"/>
                  </a:lnTo>
                  <a:lnTo>
                    <a:pt x="104" y="0"/>
                  </a:lnTo>
                  <a:lnTo>
                    <a:pt x="70" y="0"/>
                  </a:lnTo>
                  <a:close/>
                  <a:moveTo>
                    <a:pt x="139" y="0"/>
                  </a:moveTo>
                  <a:lnTo>
                    <a:pt x="139" y="6"/>
                  </a:lnTo>
                  <a:lnTo>
                    <a:pt x="173" y="6"/>
                  </a:lnTo>
                  <a:lnTo>
                    <a:pt x="173" y="0"/>
                  </a:lnTo>
                  <a:lnTo>
                    <a:pt x="139" y="0"/>
                  </a:lnTo>
                  <a:close/>
                </a:path>
              </a:pathLst>
            </a:custGeom>
            <a:solidFill>
              <a:srgbClr val="7F4CFF"/>
            </a:solidFill>
            <a:ln w="0">
              <a:solidFill>
                <a:srgbClr val="7F4C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4" name="Rectangle 563"/>
            <p:cNvSpPr>
              <a:spLocks noChangeArrowheads="1"/>
            </p:cNvSpPr>
            <p:nvPr/>
          </p:nvSpPr>
          <p:spPr bwMode="auto">
            <a:xfrm>
              <a:off x="7198491" y="5719342"/>
              <a:ext cx="216438" cy="10064"/>
            </a:xfrm>
            <a:prstGeom prst="rect">
              <a:avLst/>
            </a:prstGeom>
            <a:solidFill>
              <a:srgbClr val="00E5FF"/>
            </a:solidFill>
            <a:ln w="0">
              <a:solidFill>
                <a:srgbClr val="00E5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35" name="Freeform 601"/>
            <p:cNvSpPr>
              <a:spLocks noEditPoints="1"/>
            </p:cNvSpPr>
            <p:nvPr/>
          </p:nvSpPr>
          <p:spPr bwMode="auto">
            <a:xfrm>
              <a:off x="7198491" y="5876042"/>
              <a:ext cx="212750" cy="8626"/>
            </a:xfrm>
            <a:custGeom>
              <a:avLst/>
              <a:gdLst/>
              <a:ahLst/>
              <a:cxnLst>
                <a:cxn ang="0">
                  <a:pos x="0" y="0"/>
                </a:cxn>
                <a:cxn ang="0">
                  <a:pos x="0" y="6"/>
                </a:cxn>
                <a:cxn ang="0">
                  <a:pos x="35" y="6"/>
                </a:cxn>
                <a:cxn ang="0">
                  <a:pos x="35" y="0"/>
                </a:cxn>
                <a:cxn ang="0">
                  <a:pos x="0" y="0"/>
                </a:cxn>
                <a:cxn ang="0">
                  <a:pos x="70" y="0"/>
                </a:cxn>
                <a:cxn ang="0">
                  <a:pos x="70" y="6"/>
                </a:cxn>
                <a:cxn ang="0">
                  <a:pos x="104" y="6"/>
                </a:cxn>
                <a:cxn ang="0">
                  <a:pos x="104" y="0"/>
                </a:cxn>
                <a:cxn ang="0">
                  <a:pos x="70" y="0"/>
                </a:cxn>
                <a:cxn ang="0">
                  <a:pos x="139" y="0"/>
                </a:cxn>
                <a:cxn ang="0">
                  <a:pos x="139" y="6"/>
                </a:cxn>
                <a:cxn ang="0">
                  <a:pos x="173" y="6"/>
                </a:cxn>
                <a:cxn ang="0">
                  <a:pos x="173" y="0"/>
                </a:cxn>
                <a:cxn ang="0">
                  <a:pos x="139" y="0"/>
                </a:cxn>
              </a:cxnLst>
              <a:rect l="0" t="0" r="r" b="b"/>
              <a:pathLst>
                <a:path w="173" h="6">
                  <a:moveTo>
                    <a:pt x="0" y="0"/>
                  </a:moveTo>
                  <a:lnTo>
                    <a:pt x="0" y="6"/>
                  </a:lnTo>
                  <a:lnTo>
                    <a:pt x="35" y="6"/>
                  </a:lnTo>
                  <a:lnTo>
                    <a:pt x="35" y="0"/>
                  </a:lnTo>
                  <a:lnTo>
                    <a:pt x="0" y="0"/>
                  </a:lnTo>
                  <a:close/>
                  <a:moveTo>
                    <a:pt x="70" y="0"/>
                  </a:moveTo>
                  <a:lnTo>
                    <a:pt x="70" y="6"/>
                  </a:lnTo>
                  <a:lnTo>
                    <a:pt x="104" y="6"/>
                  </a:lnTo>
                  <a:lnTo>
                    <a:pt x="104" y="0"/>
                  </a:lnTo>
                  <a:lnTo>
                    <a:pt x="70" y="0"/>
                  </a:lnTo>
                  <a:close/>
                  <a:moveTo>
                    <a:pt x="139" y="0"/>
                  </a:moveTo>
                  <a:lnTo>
                    <a:pt x="139" y="6"/>
                  </a:lnTo>
                  <a:lnTo>
                    <a:pt x="173" y="6"/>
                  </a:lnTo>
                  <a:lnTo>
                    <a:pt x="173" y="0"/>
                  </a:lnTo>
                  <a:lnTo>
                    <a:pt x="139" y="0"/>
                  </a:lnTo>
                  <a:close/>
                </a:path>
              </a:pathLst>
            </a:custGeom>
            <a:solidFill>
              <a:srgbClr val="007F00"/>
            </a:solidFill>
            <a:ln w="0">
              <a:solidFill>
                <a:srgbClr val="007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6" name="Freeform 631"/>
            <p:cNvSpPr>
              <a:spLocks noEditPoints="1"/>
            </p:cNvSpPr>
            <p:nvPr/>
          </p:nvSpPr>
          <p:spPr bwMode="auto">
            <a:xfrm>
              <a:off x="7198491" y="6026993"/>
              <a:ext cx="212750" cy="8626"/>
            </a:xfrm>
            <a:custGeom>
              <a:avLst/>
              <a:gdLst/>
              <a:ahLst/>
              <a:cxnLst>
                <a:cxn ang="0">
                  <a:pos x="0" y="0"/>
                </a:cxn>
                <a:cxn ang="0">
                  <a:pos x="0" y="6"/>
                </a:cxn>
                <a:cxn ang="0">
                  <a:pos x="35" y="6"/>
                </a:cxn>
                <a:cxn ang="0">
                  <a:pos x="35" y="0"/>
                </a:cxn>
                <a:cxn ang="0">
                  <a:pos x="0" y="0"/>
                </a:cxn>
                <a:cxn ang="0">
                  <a:pos x="70" y="0"/>
                </a:cxn>
                <a:cxn ang="0">
                  <a:pos x="70" y="6"/>
                </a:cxn>
                <a:cxn ang="0">
                  <a:pos x="104" y="6"/>
                </a:cxn>
                <a:cxn ang="0">
                  <a:pos x="104" y="0"/>
                </a:cxn>
                <a:cxn ang="0">
                  <a:pos x="70" y="0"/>
                </a:cxn>
                <a:cxn ang="0">
                  <a:pos x="139" y="0"/>
                </a:cxn>
                <a:cxn ang="0">
                  <a:pos x="139" y="6"/>
                </a:cxn>
                <a:cxn ang="0">
                  <a:pos x="173" y="6"/>
                </a:cxn>
                <a:cxn ang="0">
                  <a:pos x="173" y="0"/>
                </a:cxn>
                <a:cxn ang="0">
                  <a:pos x="139" y="0"/>
                </a:cxn>
              </a:cxnLst>
              <a:rect l="0" t="0" r="r" b="b"/>
              <a:pathLst>
                <a:path w="173" h="6">
                  <a:moveTo>
                    <a:pt x="0" y="0"/>
                  </a:moveTo>
                  <a:lnTo>
                    <a:pt x="0" y="6"/>
                  </a:lnTo>
                  <a:lnTo>
                    <a:pt x="35" y="6"/>
                  </a:lnTo>
                  <a:lnTo>
                    <a:pt x="35" y="0"/>
                  </a:lnTo>
                  <a:lnTo>
                    <a:pt x="0" y="0"/>
                  </a:lnTo>
                  <a:close/>
                  <a:moveTo>
                    <a:pt x="70" y="0"/>
                  </a:moveTo>
                  <a:lnTo>
                    <a:pt x="70" y="6"/>
                  </a:lnTo>
                  <a:lnTo>
                    <a:pt x="104" y="6"/>
                  </a:lnTo>
                  <a:lnTo>
                    <a:pt x="104" y="0"/>
                  </a:lnTo>
                  <a:lnTo>
                    <a:pt x="70" y="0"/>
                  </a:lnTo>
                  <a:close/>
                  <a:moveTo>
                    <a:pt x="139" y="0"/>
                  </a:moveTo>
                  <a:lnTo>
                    <a:pt x="139" y="6"/>
                  </a:lnTo>
                  <a:lnTo>
                    <a:pt x="173" y="6"/>
                  </a:lnTo>
                  <a:lnTo>
                    <a:pt x="173" y="0"/>
                  </a:lnTo>
                  <a:lnTo>
                    <a:pt x="139" y="0"/>
                  </a:lnTo>
                  <a:close/>
                </a:path>
              </a:pathLst>
            </a:custGeom>
            <a:solidFill>
              <a:srgbClr val="FF0000"/>
            </a:solidFill>
            <a:ln w="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7" name="Freeform 762"/>
            <p:cNvSpPr>
              <a:spLocks noEditPoints="1"/>
            </p:cNvSpPr>
            <p:nvPr/>
          </p:nvSpPr>
          <p:spPr bwMode="auto">
            <a:xfrm>
              <a:off x="6288466" y="4332037"/>
              <a:ext cx="2271374" cy="506043"/>
            </a:xfrm>
            <a:custGeom>
              <a:avLst/>
              <a:gdLst/>
              <a:ahLst/>
              <a:cxnLst>
                <a:cxn ang="0">
                  <a:pos x="28" y="336"/>
                </a:cxn>
                <a:cxn ang="0">
                  <a:pos x="28" y="330"/>
                </a:cxn>
                <a:cxn ang="0">
                  <a:pos x="69" y="340"/>
                </a:cxn>
                <a:cxn ang="0">
                  <a:pos x="69" y="333"/>
                </a:cxn>
                <a:cxn ang="0">
                  <a:pos x="146" y="343"/>
                </a:cxn>
                <a:cxn ang="0">
                  <a:pos x="146" y="336"/>
                </a:cxn>
                <a:cxn ang="0">
                  <a:pos x="207" y="347"/>
                </a:cxn>
                <a:cxn ang="0">
                  <a:pos x="207" y="341"/>
                </a:cxn>
                <a:cxn ang="0">
                  <a:pos x="311" y="351"/>
                </a:cxn>
                <a:cxn ang="0">
                  <a:pos x="345" y="346"/>
                </a:cxn>
                <a:cxn ang="0">
                  <a:pos x="380" y="346"/>
                </a:cxn>
                <a:cxn ang="0">
                  <a:pos x="414" y="352"/>
                </a:cxn>
                <a:cxn ang="0">
                  <a:pos x="414" y="346"/>
                </a:cxn>
                <a:cxn ang="0">
                  <a:pos x="518" y="351"/>
                </a:cxn>
                <a:cxn ang="0">
                  <a:pos x="552" y="341"/>
                </a:cxn>
                <a:cxn ang="0">
                  <a:pos x="587" y="344"/>
                </a:cxn>
                <a:cxn ang="0">
                  <a:pos x="552" y="341"/>
                </a:cxn>
                <a:cxn ang="0">
                  <a:pos x="656" y="335"/>
                </a:cxn>
                <a:cxn ang="0">
                  <a:pos x="687" y="321"/>
                </a:cxn>
                <a:cxn ang="0">
                  <a:pos x="722" y="319"/>
                </a:cxn>
                <a:cxn ang="0">
                  <a:pos x="687" y="321"/>
                </a:cxn>
                <a:cxn ang="0">
                  <a:pos x="770" y="303"/>
                </a:cxn>
                <a:cxn ang="0">
                  <a:pos x="788" y="296"/>
                </a:cxn>
                <a:cxn ang="0">
                  <a:pos x="769" y="300"/>
                </a:cxn>
                <a:cxn ang="0">
                  <a:pos x="816" y="275"/>
                </a:cxn>
                <a:cxn ang="0">
                  <a:pos x="850" y="264"/>
                </a:cxn>
                <a:cxn ang="0">
                  <a:pos x="847" y="262"/>
                </a:cxn>
                <a:cxn ang="0">
                  <a:pos x="877" y="242"/>
                </a:cxn>
                <a:cxn ang="0">
                  <a:pos x="908" y="228"/>
                </a:cxn>
                <a:cxn ang="0">
                  <a:pos x="877" y="242"/>
                </a:cxn>
                <a:cxn ang="0">
                  <a:pos x="965" y="187"/>
                </a:cxn>
                <a:cxn ang="0">
                  <a:pos x="988" y="162"/>
                </a:cxn>
                <a:cxn ang="0">
                  <a:pos x="1004" y="154"/>
                </a:cxn>
                <a:cxn ang="0">
                  <a:pos x="1017" y="141"/>
                </a:cxn>
                <a:cxn ang="0">
                  <a:pos x="1045" y="121"/>
                </a:cxn>
                <a:cxn ang="0">
                  <a:pos x="1073" y="101"/>
                </a:cxn>
                <a:cxn ang="0">
                  <a:pos x="1104" y="86"/>
                </a:cxn>
                <a:cxn ang="0">
                  <a:pos x="1131" y="64"/>
                </a:cxn>
                <a:cxn ang="0">
                  <a:pos x="1161" y="47"/>
                </a:cxn>
                <a:cxn ang="0">
                  <a:pos x="1192" y="31"/>
                </a:cxn>
                <a:cxn ang="0">
                  <a:pos x="1227" y="25"/>
                </a:cxn>
                <a:cxn ang="0">
                  <a:pos x="1258" y="9"/>
                </a:cxn>
                <a:cxn ang="0">
                  <a:pos x="1293" y="3"/>
                </a:cxn>
                <a:cxn ang="0">
                  <a:pos x="1327" y="6"/>
                </a:cxn>
                <a:cxn ang="0">
                  <a:pos x="1293" y="3"/>
                </a:cxn>
                <a:cxn ang="0">
                  <a:pos x="1396" y="11"/>
                </a:cxn>
                <a:cxn ang="0">
                  <a:pos x="1431" y="13"/>
                </a:cxn>
                <a:cxn ang="0">
                  <a:pos x="1462" y="30"/>
                </a:cxn>
                <a:cxn ang="0">
                  <a:pos x="1431" y="13"/>
                </a:cxn>
                <a:cxn ang="0">
                  <a:pos x="1512" y="49"/>
                </a:cxn>
                <a:cxn ang="0">
                  <a:pos x="1516" y="42"/>
                </a:cxn>
                <a:cxn ang="0">
                  <a:pos x="1556" y="71"/>
                </a:cxn>
                <a:cxn ang="0">
                  <a:pos x="1559" y="64"/>
                </a:cxn>
                <a:cxn ang="0">
                  <a:pos x="1649" y="118"/>
                </a:cxn>
                <a:cxn ang="0">
                  <a:pos x="1621" y="96"/>
                </a:cxn>
                <a:cxn ang="0">
                  <a:pos x="1709" y="145"/>
                </a:cxn>
                <a:cxn ang="0">
                  <a:pos x="1712" y="146"/>
                </a:cxn>
                <a:cxn ang="0">
                  <a:pos x="1710" y="141"/>
                </a:cxn>
                <a:cxn ang="0">
                  <a:pos x="1746" y="151"/>
                </a:cxn>
                <a:cxn ang="0">
                  <a:pos x="1778" y="167"/>
                </a:cxn>
                <a:cxn ang="0">
                  <a:pos x="1746" y="151"/>
                </a:cxn>
                <a:cxn ang="0">
                  <a:pos x="1828" y="171"/>
                </a:cxn>
                <a:cxn ang="0">
                  <a:pos x="1828" y="165"/>
                </a:cxn>
              </a:cxnLst>
              <a:rect l="0" t="0" r="r" b="b"/>
              <a:pathLst>
                <a:path w="1847" h="352">
                  <a:moveTo>
                    <a:pt x="0" y="329"/>
                  </a:moveTo>
                  <a:lnTo>
                    <a:pt x="0" y="335"/>
                  </a:lnTo>
                  <a:lnTo>
                    <a:pt x="28" y="336"/>
                  </a:lnTo>
                  <a:lnTo>
                    <a:pt x="34" y="336"/>
                  </a:lnTo>
                  <a:lnTo>
                    <a:pt x="34" y="330"/>
                  </a:lnTo>
                  <a:lnTo>
                    <a:pt x="28" y="330"/>
                  </a:lnTo>
                  <a:lnTo>
                    <a:pt x="0" y="329"/>
                  </a:lnTo>
                  <a:close/>
                  <a:moveTo>
                    <a:pt x="69" y="333"/>
                  </a:moveTo>
                  <a:lnTo>
                    <a:pt x="69" y="340"/>
                  </a:lnTo>
                  <a:lnTo>
                    <a:pt x="103" y="341"/>
                  </a:lnTo>
                  <a:lnTo>
                    <a:pt x="103" y="335"/>
                  </a:lnTo>
                  <a:lnTo>
                    <a:pt x="69" y="333"/>
                  </a:lnTo>
                  <a:close/>
                  <a:moveTo>
                    <a:pt x="138" y="336"/>
                  </a:moveTo>
                  <a:lnTo>
                    <a:pt x="138" y="343"/>
                  </a:lnTo>
                  <a:lnTo>
                    <a:pt x="146" y="343"/>
                  </a:lnTo>
                  <a:lnTo>
                    <a:pt x="173" y="344"/>
                  </a:lnTo>
                  <a:lnTo>
                    <a:pt x="173" y="338"/>
                  </a:lnTo>
                  <a:lnTo>
                    <a:pt x="146" y="336"/>
                  </a:lnTo>
                  <a:lnTo>
                    <a:pt x="138" y="336"/>
                  </a:lnTo>
                  <a:close/>
                  <a:moveTo>
                    <a:pt x="207" y="341"/>
                  </a:moveTo>
                  <a:lnTo>
                    <a:pt x="207" y="347"/>
                  </a:lnTo>
                  <a:lnTo>
                    <a:pt x="242" y="347"/>
                  </a:lnTo>
                  <a:lnTo>
                    <a:pt x="242" y="341"/>
                  </a:lnTo>
                  <a:lnTo>
                    <a:pt x="207" y="341"/>
                  </a:lnTo>
                  <a:close/>
                  <a:moveTo>
                    <a:pt x="276" y="343"/>
                  </a:moveTo>
                  <a:lnTo>
                    <a:pt x="276" y="349"/>
                  </a:lnTo>
                  <a:lnTo>
                    <a:pt x="311" y="351"/>
                  </a:lnTo>
                  <a:lnTo>
                    <a:pt x="311" y="344"/>
                  </a:lnTo>
                  <a:lnTo>
                    <a:pt x="276" y="343"/>
                  </a:lnTo>
                  <a:close/>
                  <a:moveTo>
                    <a:pt x="345" y="346"/>
                  </a:moveTo>
                  <a:lnTo>
                    <a:pt x="345" y="352"/>
                  </a:lnTo>
                  <a:lnTo>
                    <a:pt x="380" y="352"/>
                  </a:lnTo>
                  <a:lnTo>
                    <a:pt x="380" y="346"/>
                  </a:lnTo>
                  <a:lnTo>
                    <a:pt x="345" y="346"/>
                  </a:lnTo>
                  <a:close/>
                  <a:moveTo>
                    <a:pt x="414" y="346"/>
                  </a:moveTo>
                  <a:lnTo>
                    <a:pt x="414" y="352"/>
                  </a:lnTo>
                  <a:lnTo>
                    <a:pt x="449" y="352"/>
                  </a:lnTo>
                  <a:lnTo>
                    <a:pt x="449" y="346"/>
                  </a:lnTo>
                  <a:lnTo>
                    <a:pt x="414" y="346"/>
                  </a:lnTo>
                  <a:close/>
                  <a:moveTo>
                    <a:pt x="483" y="344"/>
                  </a:moveTo>
                  <a:lnTo>
                    <a:pt x="483" y="351"/>
                  </a:lnTo>
                  <a:lnTo>
                    <a:pt x="518" y="351"/>
                  </a:lnTo>
                  <a:lnTo>
                    <a:pt x="518" y="344"/>
                  </a:lnTo>
                  <a:lnTo>
                    <a:pt x="483" y="344"/>
                  </a:lnTo>
                  <a:close/>
                  <a:moveTo>
                    <a:pt x="552" y="341"/>
                  </a:moveTo>
                  <a:lnTo>
                    <a:pt x="552" y="347"/>
                  </a:lnTo>
                  <a:lnTo>
                    <a:pt x="577" y="346"/>
                  </a:lnTo>
                  <a:lnTo>
                    <a:pt x="587" y="344"/>
                  </a:lnTo>
                  <a:lnTo>
                    <a:pt x="587" y="338"/>
                  </a:lnTo>
                  <a:lnTo>
                    <a:pt x="577" y="340"/>
                  </a:lnTo>
                  <a:lnTo>
                    <a:pt x="552" y="341"/>
                  </a:lnTo>
                  <a:close/>
                  <a:moveTo>
                    <a:pt x="620" y="335"/>
                  </a:moveTo>
                  <a:lnTo>
                    <a:pt x="621" y="341"/>
                  </a:lnTo>
                  <a:lnTo>
                    <a:pt x="656" y="335"/>
                  </a:lnTo>
                  <a:lnTo>
                    <a:pt x="654" y="329"/>
                  </a:lnTo>
                  <a:lnTo>
                    <a:pt x="620" y="335"/>
                  </a:lnTo>
                  <a:close/>
                  <a:moveTo>
                    <a:pt x="687" y="321"/>
                  </a:moveTo>
                  <a:lnTo>
                    <a:pt x="689" y="327"/>
                  </a:lnTo>
                  <a:lnTo>
                    <a:pt x="714" y="322"/>
                  </a:lnTo>
                  <a:lnTo>
                    <a:pt x="722" y="319"/>
                  </a:lnTo>
                  <a:lnTo>
                    <a:pt x="720" y="313"/>
                  </a:lnTo>
                  <a:lnTo>
                    <a:pt x="712" y="316"/>
                  </a:lnTo>
                  <a:lnTo>
                    <a:pt x="687" y="321"/>
                  </a:lnTo>
                  <a:close/>
                  <a:moveTo>
                    <a:pt x="753" y="302"/>
                  </a:moveTo>
                  <a:lnTo>
                    <a:pt x="755" y="308"/>
                  </a:lnTo>
                  <a:lnTo>
                    <a:pt x="770" y="303"/>
                  </a:lnTo>
                  <a:lnTo>
                    <a:pt x="773" y="302"/>
                  </a:lnTo>
                  <a:lnTo>
                    <a:pt x="770" y="303"/>
                  </a:lnTo>
                  <a:lnTo>
                    <a:pt x="788" y="296"/>
                  </a:lnTo>
                  <a:lnTo>
                    <a:pt x="784" y="289"/>
                  </a:lnTo>
                  <a:lnTo>
                    <a:pt x="767" y="297"/>
                  </a:lnTo>
                  <a:lnTo>
                    <a:pt x="769" y="300"/>
                  </a:lnTo>
                  <a:lnTo>
                    <a:pt x="769" y="297"/>
                  </a:lnTo>
                  <a:lnTo>
                    <a:pt x="753" y="302"/>
                  </a:lnTo>
                  <a:close/>
                  <a:moveTo>
                    <a:pt x="816" y="275"/>
                  </a:moveTo>
                  <a:lnTo>
                    <a:pt x="819" y="281"/>
                  </a:lnTo>
                  <a:lnTo>
                    <a:pt x="849" y="266"/>
                  </a:lnTo>
                  <a:lnTo>
                    <a:pt x="850" y="264"/>
                  </a:lnTo>
                  <a:lnTo>
                    <a:pt x="847" y="259"/>
                  </a:lnTo>
                  <a:lnTo>
                    <a:pt x="846" y="261"/>
                  </a:lnTo>
                  <a:lnTo>
                    <a:pt x="847" y="262"/>
                  </a:lnTo>
                  <a:lnTo>
                    <a:pt x="846" y="259"/>
                  </a:lnTo>
                  <a:lnTo>
                    <a:pt x="816" y="275"/>
                  </a:lnTo>
                  <a:close/>
                  <a:moveTo>
                    <a:pt x="877" y="242"/>
                  </a:moveTo>
                  <a:lnTo>
                    <a:pt x="880" y="247"/>
                  </a:lnTo>
                  <a:lnTo>
                    <a:pt x="888" y="242"/>
                  </a:lnTo>
                  <a:lnTo>
                    <a:pt x="908" y="228"/>
                  </a:lnTo>
                  <a:lnTo>
                    <a:pt x="905" y="223"/>
                  </a:lnTo>
                  <a:lnTo>
                    <a:pt x="885" y="237"/>
                  </a:lnTo>
                  <a:lnTo>
                    <a:pt x="877" y="242"/>
                  </a:lnTo>
                  <a:close/>
                  <a:moveTo>
                    <a:pt x="933" y="203"/>
                  </a:moveTo>
                  <a:lnTo>
                    <a:pt x="937" y="207"/>
                  </a:lnTo>
                  <a:lnTo>
                    <a:pt x="965" y="187"/>
                  </a:lnTo>
                  <a:lnTo>
                    <a:pt x="962" y="182"/>
                  </a:lnTo>
                  <a:lnTo>
                    <a:pt x="933" y="203"/>
                  </a:lnTo>
                  <a:close/>
                  <a:moveTo>
                    <a:pt x="988" y="162"/>
                  </a:moveTo>
                  <a:lnTo>
                    <a:pt x="993" y="167"/>
                  </a:lnTo>
                  <a:lnTo>
                    <a:pt x="1007" y="157"/>
                  </a:lnTo>
                  <a:lnTo>
                    <a:pt x="1004" y="154"/>
                  </a:lnTo>
                  <a:lnTo>
                    <a:pt x="1006" y="157"/>
                  </a:lnTo>
                  <a:lnTo>
                    <a:pt x="1020" y="146"/>
                  </a:lnTo>
                  <a:lnTo>
                    <a:pt x="1017" y="141"/>
                  </a:lnTo>
                  <a:lnTo>
                    <a:pt x="1003" y="152"/>
                  </a:lnTo>
                  <a:lnTo>
                    <a:pt x="988" y="162"/>
                  </a:lnTo>
                  <a:close/>
                  <a:moveTo>
                    <a:pt x="1045" y="121"/>
                  </a:moveTo>
                  <a:lnTo>
                    <a:pt x="1048" y="126"/>
                  </a:lnTo>
                  <a:lnTo>
                    <a:pt x="1076" y="105"/>
                  </a:lnTo>
                  <a:lnTo>
                    <a:pt x="1073" y="101"/>
                  </a:lnTo>
                  <a:lnTo>
                    <a:pt x="1045" y="121"/>
                  </a:lnTo>
                  <a:close/>
                  <a:moveTo>
                    <a:pt x="1101" y="82"/>
                  </a:moveTo>
                  <a:lnTo>
                    <a:pt x="1104" y="86"/>
                  </a:lnTo>
                  <a:lnTo>
                    <a:pt x="1123" y="75"/>
                  </a:lnTo>
                  <a:lnTo>
                    <a:pt x="1134" y="69"/>
                  </a:lnTo>
                  <a:lnTo>
                    <a:pt x="1131" y="64"/>
                  </a:lnTo>
                  <a:lnTo>
                    <a:pt x="1120" y="71"/>
                  </a:lnTo>
                  <a:lnTo>
                    <a:pt x="1101" y="82"/>
                  </a:lnTo>
                  <a:close/>
                  <a:moveTo>
                    <a:pt x="1161" y="47"/>
                  </a:moveTo>
                  <a:lnTo>
                    <a:pt x="1164" y="53"/>
                  </a:lnTo>
                  <a:lnTo>
                    <a:pt x="1195" y="38"/>
                  </a:lnTo>
                  <a:lnTo>
                    <a:pt x="1192" y="31"/>
                  </a:lnTo>
                  <a:lnTo>
                    <a:pt x="1161" y="47"/>
                  </a:lnTo>
                  <a:close/>
                  <a:moveTo>
                    <a:pt x="1225" y="19"/>
                  </a:moveTo>
                  <a:lnTo>
                    <a:pt x="1227" y="25"/>
                  </a:lnTo>
                  <a:lnTo>
                    <a:pt x="1241" y="20"/>
                  </a:lnTo>
                  <a:lnTo>
                    <a:pt x="1260" y="16"/>
                  </a:lnTo>
                  <a:lnTo>
                    <a:pt x="1258" y="9"/>
                  </a:lnTo>
                  <a:lnTo>
                    <a:pt x="1239" y="14"/>
                  </a:lnTo>
                  <a:lnTo>
                    <a:pt x="1225" y="19"/>
                  </a:lnTo>
                  <a:close/>
                  <a:moveTo>
                    <a:pt x="1293" y="3"/>
                  </a:moveTo>
                  <a:lnTo>
                    <a:pt x="1293" y="9"/>
                  </a:lnTo>
                  <a:lnTo>
                    <a:pt x="1318" y="6"/>
                  </a:lnTo>
                  <a:lnTo>
                    <a:pt x="1327" y="6"/>
                  </a:lnTo>
                  <a:lnTo>
                    <a:pt x="1327" y="0"/>
                  </a:lnTo>
                  <a:lnTo>
                    <a:pt x="1318" y="0"/>
                  </a:lnTo>
                  <a:lnTo>
                    <a:pt x="1293" y="3"/>
                  </a:lnTo>
                  <a:close/>
                  <a:moveTo>
                    <a:pt x="1362" y="0"/>
                  </a:moveTo>
                  <a:lnTo>
                    <a:pt x="1362" y="6"/>
                  </a:lnTo>
                  <a:lnTo>
                    <a:pt x="1396" y="11"/>
                  </a:lnTo>
                  <a:lnTo>
                    <a:pt x="1396" y="5"/>
                  </a:lnTo>
                  <a:lnTo>
                    <a:pt x="1362" y="0"/>
                  </a:lnTo>
                  <a:close/>
                  <a:moveTo>
                    <a:pt x="1431" y="13"/>
                  </a:moveTo>
                  <a:lnTo>
                    <a:pt x="1429" y="19"/>
                  </a:lnTo>
                  <a:lnTo>
                    <a:pt x="1436" y="20"/>
                  </a:lnTo>
                  <a:lnTo>
                    <a:pt x="1462" y="30"/>
                  </a:lnTo>
                  <a:lnTo>
                    <a:pt x="1464" y="24"/>
                  </a:lnTo>
                  <a:lnTo>
                    <a:pt x="1437" y="14"/>
                  </a:lnTo>
                  <a:lnTo>
                    <a:pt x="1431" y="13"/>
                  </a:lnTo>
                  <a:close/>
                  <a:moveTo>
                    <a:pt x="1497" y="35"/>
                  </a:moveTo>
                  <a:lnTo>
                    <a:pt x="1494" y="41"/>
                  </a:lnTo>
                  <a:lnTo>
                    <a:pt x="1512" y="49"/>
                  </a:lnTo>
                  <a:lnTo>
                    <a:pt x="1525" y="55"/>
                  </a:lnTo>
                  <a:lnTo>
                    <a:pt x="1528" y="49"/>
                  </a:lnTo>
                  <a:lnTo>
                    <a:pt x="1516" y="42"/>
                  </a:lnTo>
                  <a:lnTo>
                    <a:pt x="1497" y="35"/>
                  </a:lnTo>
                  <a:close/>
                  <a:moveTo>
                    <a:pt x="1559" y="64"/>
                  </a:moveTo>
                  <a:lnTo>
                    <a:pt x="1556" y="71"/>
                  </a:lnTo>
                  <a:lnTo>
                    <a:pt x="1586" y="86"/>
                  </a:lnTo>
                  <a:lnTo>
                    <a:pt x="1589" y="80"/>
                  </a:lnTo>
                  <a:lnTo>
                    <a:pt x="1559" y="64"/>
                  </a:lnTo>
                  <a:close/>
                  <a:moveTo>
                    <a:pt x="1621" y="96"/>
                  </a:moveTo>
                  <a:lnTo>
                    <a:pt x="1618" y="102"/>
                  </a:lnTo>
                  <a:lnTo>
                    <a:pt x="1649" y="118"/>
                  </a:lnTo>
                  <a:lnTo>
                    <a:pt x="1652" y="112"/>
                  </a:lnTo>
                  <a:lnTo>
                    <a:pt x="1633" y="102"/>
                  </a:lnTo>
                  <a:lnTo>
                    <a:pt x="1621" y="96"/>
                  </a:lnTo>
                  <a:close/>
                  <a:moveTo>
                    <a:pt x="1683" y="126"/>
                  </a:moveTo>
                  <a:lnTo>
                    <a:pt x="1680" y="132"/>
                  </a:lnTo>
                  <a:lnTo>
                    <a:pt x="1709" y="145"/>
                  </a:lnTo>
                  <a:lnTo>
                    <a:pt x="1705" y="143"/>
                  </a:lnTo>
                  <a:lnTo>
                    <a:pt x="1710" y="145"/>
                  </a:lnTo>
                  <a:lnTo>
                    <a:pt x="1712" y="146"/>
                  </a:lnTo>
                  <a:lnTo>
                    <a:pt x="1713" y="140"/>
                  </a:lnTo>
                  <a:lnTo>
                    <a:pt x="1712" y="138"/>
                  </a:lnTo>
                  <a:lnTo>
                    <a:pt x="1710" y="141"/>
                  </a:lnTo>
                  <a:lnTo>
                    <a:pt x="1712" y="138"/>
                  </a:lnTo>
                  <a:lnTo>
                    <a:pt x="1683" y="126"/>
                  </a:lnTo>
                  <a:close/>
                  <a:moveTo>
                    <a:pt x="1746" y="151"/>
                  </a:moveTo>
                  <a:lnTo>
                    <a:pt x="1745" y="157"/>
                  </a:lnTo>
                  <a:lnTo>
                    <a:pt x="1749" y="159"/>
                  </a:lnTo>
                  <a:lnTo>
                    <a:pt x="1778" y="167"/>
                  </a:lnTo>
                  <a:lnTo>
                    <a:pt x="1779" y="160"/>
                  </a:lnTo>
                  <a:lnTo>
                    <a:pt x="1751" y="152"/>
                  </a:lnTo>
                  <a:lnTo>
                    <a:pt x="1746" y="151"/>
                  </a:lnTo>
                  <a:close/>
                  <a:moveTo>
                    <a:pt x="1814" y="163"/>
                  </a:moveTo>
                  <a:lnTo>
                    <a:pt x="1814" y="170"/>
                  </a:lnTo>
                  <a:lnTo>
                    <a:pt x="1828" y="171"/>
                  </a:lnTo>
                  <a:lnTo>
                    <a:pt x="1847" y="171"/>
                  </a:lnTo>
                  <a:lnTo>
                    <a:pt x="1847" y="165"/>
                  </a:lnTo>
                  <a:lnTo>
                    <a:pt x="1828" y="165"/>
                  </a:lnTo>
                  <a:lnTo>
                    <a:pt x="1814" y="163"/>
                  </a:lnTo>
                  <a:close/>
                </a:path>
              </a:pathLst>
            </a:custGeom>
            <a:solidFill>
              <a:srgbClr val="7F4CFF"/>
            </a:solidFill>
            <a:ln w="0">
              <a:solidFill>
                <a:srgbClr val="7F4C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8" name="Freeform 763"/>
            <p:cNvSpPr>
              <a:spLocks noEditPoints="1"/>
            </p:cNvSpPr>
            <p:nvPr/>
          </p:nvSpPr>
          <p:spPr bwMode="auto">
            <a:xfrm>
              <a:off x="6288466" y="4388104"/>
              <a:ext cx="2284901" cy="839571"/>
            </a:xfrm>
            <a:custGeom>
              <a:avLst/>
              <a:gdLst/>
              <a:ahLst/>
              <a:cxnLst>
                <a:cxn ang="0">
                  <a:pos x="33" y="560"/>
                </a:cxn>
                <a:cxn ang="0">
                  <a:pos x="67" y="558"/>
                </a:cxn>
                <a:cxn ang="0">
                  <a:pos x="67" y="558"/>
                </a:cxn>
                <a:cxn ang="0">
                  <a:pos x="171" y="573"/>
                </a:cxn>
                <a:cxn ang="0">
                  <a:pos x="205" y="571"/>
                </a:cxn>
                <a:cxn ang="0">
                  <a:pos x="240" y="574"/>
                </a:cxn>
                <a:cxn ang="0">
                  <a:pos x="274" y="582"/>
                </a:cxn>
                <a:cxn ang="0">
                  <a:pos x="303" y="577"/>
                </a:cxn>
                <a:cxn ang="0">
                  <a:pos x="378" y="584"/>
                </a:cxn>
                <a:cxn ang="0">
                  <a:pos x="413" y="582"/>
                </a:cxn>
                <a:cxn ang="0">
                  <a:pos x="420" y="576"/>
                </a:cxn>
                <a:cxn ang="0">
                  <a:pos x="500" y="571"/>
                </a:cxn>
                <a:cxn ang="0">
                  <a:pos x="480" y="568"/>
                </a:cxn>
                <a:cxn ang="0">
                  <a:pos x="582" y="549"/>
                </a:cxn>
                <a:cxn ang="0">
                  <a:pos x="613" y="532"/>
                </a:cxn>
                <a:cxn ang="0">
                  <a:pos x="646" y="522"/>
                </a:cxn>
                <a:cxn ang="0">
                  <a:pos x="617" y="530"/>
                </a:cxn>
                <a:cxn ang="0">
                  <a:pos x="706" y="488"/>
                </a:cxn>
                <a:cxn ang="0">
                  <a:pos x="736" y="469"/>
                </a:cxn>
                <a:cxn ang="0">
                  <a:pos x="784" y="420"/>
                </a:cxn>
                <a:cxn ang="0">
                  <a:pos x="811" y="396"/>
                </a:cxn>
                <a:cxn ang="0">
                  <a:pos x="839" y="378"/>
                </a:cxn>
                <a:cxn ang="0">
                  <a:pos x="846" y="363"/>
                </a:cxn>
                <a:cxn ang="0">
                  <a:pos x="890" y="327"/>
                </a:cxn>
                <a:cxn ang="0">
                  <a:pos x="883" y="323"/>
                </a:cxn>
                <a:cxn ang="0">
                  <a:pos x="952" y="246"/>
                </a:cxn>
                <a:cxn ang="0">
                  <a:pos x="1004" y="200"/>
                </a:cxn>
                <a:cxn ang="0">
                  <a:pos x="1028" y="175"/>
                </a:cxn>
                <a:cxn ang="0">
                  <a:pos x="1042" y="153"/>
                </a:cxn>
                <a:cxn ang="0">
                  <a:pos x="1086" y="121"/>
                </a:cxn>
                <a:cxn ang="0">
                  <a:pos x="1073" y="123"/>
                </a:cxn>
                <a:cxn ang="0">
                  <a:pos x="1156" y="60"/>
                </a:cxn>
                <a:cxn ang="0">
                  <a:pos x="1202" y="41"/>
                </a:cxn>
                <a:cxn ang="0">
                  <a:pos x="1217" y="27"/>
                </a:cxn>
                <a:cxn ang="0">
                  <a:pos x="1186" y="43"/>
                </a:cxn>
                <a:cxn ang="0">
                  <a:pos x="1285" y="11"/>
                </a:cxn>
                <a:cxn ang="0">
                  <a:pos x="1318" y="0"/>
                </a:cxn>
                <a:cxn ang="0">
                  <a:pos x="1318" y="0"/>
                </a:cxn>
                <a:cxn ang="0">
                  <a:pos x="1396" y="8"/>
                </a:cxn>
                <a:cxn ang="0">
                  <a:pos x="1398" y="5"/>
                </a:cxn>
                <a:cxn ang="0">
                  <a:pos x="1453" y="29"/>
                </a:cxn>
                <a:cxn ang="0">
                  <a:pos x="1476" y="30"/>
                </a:cxn>
                <a:cxn ang="0">
                  <a:pos x="1545" y="73"/>
                </a:cxn>
                <a:cxn ang="0">
                  <a:pos x="1574" y="91"/>
                </a:cxn>
                <a:cxn ang="0">
                  <a:pos x="1635" y="123"/>
                </a:cxn>
                <a:cxn ang="0">
                  <a:pos x="1635" y="123"/>
                </a:cxn>
                <a:cxn ang="0">
                  <a:pos x="1715" y="178"/>
                </a:cxn>
                <a:cxn ang="0">
                  <a:pos x="1712" y="168"/>
                </a:cxn>
                <a:cxn ang="0">
                  <a:pos x="1756" y="187"/>
                </a:cxn>
                <a:cxn ang="0">
                  <a:pos x="1789" y="203"/>
                </a:cxn>
                <a:cxn ang="0">
                  <a:pos x="1756" y="187"/>
                </a:cxn>
                <a:cxn ang="0">
                  <a:pos x="1858" y="206"/>
                </a:cxn>
              </a:cxnLst>
              <a:rect l="0" t="0" r="r" b="b"/>
              <a:pathLst>
                <a:path w="1858" h="584">
                  <a:moveTo>
                    <a:pt x="1" y="547"/>
                  </a:moveTo>
                  <a:lnTo>
                    <a:pt x="0" y="554"/>
                  </a:lnTo>
                  <a:lnTo>
                    <a:pt x="28" y="558"/>
                  </a:lnTo>
                  <a:lnTo>
                    <a:pt x="33" y="560"/>
                  </a:lnTo>
                  <a:lnTo>
                    <a:pt x="34" y="554"/>
                  </a:lnTo>
                  <a:lnTo>
                    <a:pt x="30" y="552"/>
                  </a:lnTo>
                  <a:lnTo>
                    <a:pt x="1" y="547"/>
                  </a:lnTo>
                  <a:close/>
                  <a:moveTo>
                    <a:pt x="67" y="558"/>
                  </a:moveTo>
                  <a:lnTo>
                    <a:pt x="67" y="565"/>
                  </a:lnTo>
                  <a:lnTo>
                    <a:pt x="102" y="568"/>
                  </a:lnTo>
                  <a:lnTo>
                    <a:pt x="102" y="561"/>
                  </a:lnTo>
                  <a:lnTo>
                    <a:pt x="67" y="558"/>
                  </a:lnTo>
                  <a:close/>
                  <a:moveTo>
                    <a:pt x="136" y="563"/>
                  </a:moveTo>
                  <a:lnTo>
                    <a:pt x="136" y="569"/>
                  </a:lnTo>
                  <a:lnTo>
                    <a:pt x="146" y="569"/>
                  </a:lnTo>
                  <a:lnTo>
                    <a:pt x="171" y="573"/>
                  </a:lnTo>
                  <a:lnTo>
                    <a:pt x="171" y="566"/>
                  </a:lnTo>
                  <a:lnTo>
                    <a:pt x="146" y="563"/>
                  </a:lnTo>
                  <a:lnTo>
                    <a:pt x="136" y="563"/>
                  </a:lnTo>
                  <a:close/>
                  <a:moveTo>
                    <a:pt x="205" y="571"/>
                  </a:moveTo>
                  <a:lnTo>
                    <a:pt x="205" y="577"/>
                  </a:lnTo>
                  <a:lnTo>
                    <a:pt x="224" y="579"/>
                  </a:lnTo>
                  <a:lnTo>
                    <a:pt x="240" y="580"/>
                  </a:lnTo>
                  <a:lnTo>
                    <a:pt x="240" y="574"/>
                  </a:lnTo>
                  <a:lnTo>
                    <a:pt x="224" y="573"/>
                  </a:lnTo>
                  <a:lnTo>
                    <a:pt x="205" y="571"/>
                  </a:lnTo>
                  <a:close/>
                  <a:moveTo>
                    <a:pt x="274" y="576"/>
                  </a:moveTo>
                  <a:lnTo>
                    <a:pt x="274" y="582"/>
                  </a:lnTo>
                  <a:lnTo>
                    <a:pt x="303" y="584"/>
                  </a:lnTo>
                  <a:lnTo>
                    <a:pt x="309" y="584"/>
                  </a:lnTo>
                  <a:lnTo>
                    <a:pt x="309" y="577"/>
                  </a:lnTo>
                  <a:lnTo>
                    <a:pt x="303" y="577"/>
                  </a:lnTo>
                  <a:lnTo>
                    <a:pt x="274" y="576"/>
                  </a:lnTo>
                  <a:close/>
                  <a:moveTo>
                    <a:pt x="344" y="577"/>
                  </a:moveTo>
                  <a:lnTo>
                    <a:pt x="344" y="584"/>
                  </a:lnTo>
                  <a:lnTo>
                    <a:pt x="378" y="584"/>
                  </a:lnTo>
                  <a:lnTo>
                    <a:pt x="378" y="577"/>
                  </a:lnTo>
                  <a:lnTo>
                    <a:pt x="344" y="577"/>
                  </a:lnTo>
                  <a:close/>
                  <a:moveTo>
                    <a:pt x="413" y="576"/>
                  </a:moveTo>
                  <a:lnTo>
                    <a:pt x="413" y="582"/>
                  </a:lnTo>
                  <a:lnTo>
                    <a:pt x="420" y="582"/>
                  </a:lnTo>
                  <a:lnTo>
                    <a:pt x="447" y="579"/>
                  </a:lnTo>
                  <a:lnTo>
                    <a:pt x="447" y="573"/>
                  </a:lnTo>
                  <a:lnTo>
                    <a:pt x="420" y="576"/>
                  </a:lnTo>
                  <a:lnTo>
                    <a:pt x="413" y="576"/>
                  </a:lnTo>
                  <a:close/>
                  <a:moveTo>
                    <a:pt x="480" y="568"/>
                  </a:moveTo>
                  <a:lnTo>
                    <a:pt x="482" y="574"/>
                  </a:lnTo>
                  <a:lnTo>
                    <a:pt x="500" y="571"/>
                  </a:lnTo>
                  <a:lnTo>
                    <a:pt x="516" y="568"/>
                  </a:lnTo>
                  <a:lnTo>
                    <a:pt x="515" y="561"/>
                  </a:lnTo>
                  <a:lnTo>
                    <a:pt x="499" y="565"/>
                  </a:lnTo>
                  <a:lnTo>
                    <a:pt x="480" y="568"/>
                  </a:lnTo>
                  <a:close/>
                  <a:moveTo>
                    <a:pt x="547" y="552"/>
                  </a:moveTo>
                  <a:lnTo>
                    <a:pt x="549" y="558"/>
                  </a:lnTo>
                  <a:lnTo>
                    <a:pt x="579" y="550"/>
                  </a:lnTo>
                  <a:lnTo>
                    <a:pt x="582" y="549"/>
                  </a:lnTo>
                  <a:lnTo>
                    <a:pt x="580" y="543"/>
                  </a:lnTo>
                  <a:lnTo>
                    <a:pt x="577" y="544"/>
                  </a:lnTo>
                  <a:lnTo>
                    <a:pt x="547" y="552"/>
                  </a:lnTo>
                  <a:close/>
                  <a:moveTo>
                    <a:pt x="613" y="532"/>
                  </a:moveTo>
                  <a:lnTo>
                    <a:pt x="615" y="538"/>
                  </a:lnTo>
                  <a:lnTo>
                    <a:pt x="621" y="535"/>
                  </a:lnTo>
                  <a:lnTo>
                    <a:pt x="618" y="536"/>
                  </a:lnTo>
                  <a:lnTo>
                    <a:pt x="646" y="522"/>
                  </a:lnTo>
                  <a:lnTo>
                    <a:pt x="643" y="516"/>
                  </a:lnTo>
                  <a:lnTo>
                    <a:pt x="615" y="530"/>
                  </a:lnTo>
                  <a:lnTo>
                    <a:pt x="617" y="533"/>
                  </a:lnTo>
                  <a:lnTo>
                    <a:pt x="617" y="530"/>
                  </a:lnTo>
                  <a:lnTo>
                    <a:pt x="613" y="532"/>
                  </a:lnTo>
                  <a:close/>
                  <a:moveTo>
                    <a:pt x="673" y="500"/>
                  </a:moveTo>
                  <a:lnTo>
                    <a:pt x="676" y="505"/>
                  </a:lnTo>
                  <a:lnTo>
                    <a:pt x="706" y="488"/>
                  </a:lnTo>
                  <a:lnTo>
                    <a:pt x="703" y="483"/>
                  </a:lnTo>
                  <a:lnTo>
                    <a:pt x="673" y="500"/>
                  </a:lnTo>
                  <a:close/>
                  <a:moveTo>
                    <a:pt x="731" y="464"/>
                  </a:moveTo>
                  <a:lnTo>
                    <a:pt x="736" y="469"/>
                  </a:lnTo>
                  <a:lnTo>
                    <a:pt x="762" y="447"/>
                  </a:lnTo>
                  <a:lnTo>
                    <a:pt x="758" y="442"/>
                  </a:lnTo>
                  <a:lnTo>
                    <a:pt x="731" y="464"/>
                  </a:lnTo>
                  <a:close/>
                  <a:moveTo>
                    <a:pt x="784" y="420"/>
                  </a:moveTo>
                  <a:lnTo>
                    <a:pt x="789" y="425"/>
                  </a:lnTo>
                  <a:lnTo>
                    <a:pt x="811" y="407"/>
                  </a:lnTo>
                  <a:lnTo>
                    <a:pt x="816" y="401"/>
                  </a:lnTo>
                  <a:lnTo>
                    <a:pt x="811" y="396"/>
                  </a:lnTo>
                  <a:lnTo>
                    <a:pt x="806" y="403"/>
                  </a:lnTo>
                  <a:lnTo>
                    <a:pt x="784" y="420"/>
                  </a:lnTo>
                  <a:close/>
                  <a:moveTo>
                    <a:pt x="835" y="373"/>
                  </a:moveTo>
                  <a:lnTo>
                    <a:pt x="839" y="378"/>
                  </a:lnTo>
                  <a:lnTo>
                    <a:pt x="850" y="368"/>
                  </a:lnTo>
                  <a:lnTo>
                    <a:pt x="864" y="352"/>
                  </a:lnTo>
                  <a:lnTo>
                    <a:pt x="860" y="348"/>
                  </a:lnTo>
                  <a:lnTo>
                    <a:pt x="846" y="363"/>
                  </a:lnTo>
                  <a:lnTo>
                    <a:pt x="835" y="373"/>
                  </a:lnTo>
                  <a:close/>
                  <a:moveTo>
                    <a:pt x="883" y="323"/>
                  </a:moveTo>
                  <a:lnTo>
                    <a:pt x="888" y="327"/>
                  </a:lnTo>
                  <a:lnTo>
                    <a:pt x="890" y="327"/>
                  </a:lnTo>
                  <a:lnTo>
                    <a:pt x="912" y="302"/>
                  </a:lnTo>
                  <a:lnTo>
                    <a:pt x="907" y="297"/>
                  </a:lnTo>
                  <a:lnTo>
                    <a:pt x="885" y="323"/>
                  </a:lnTo>
                  <a:lnTo>
                    <a:pt x="883" y="323"/>
                  </a:lnTo>
                  <a:close/>
                  <a:moveTo>
                    <a:pt x="929" y="271"/>
                  </a:moveTo>
                  <a:lnTo>
                    <a:pt x="933" y="275"/>
                  </a:lnTo>
                  <a:lnTo>
                    <a:pt x="957" y="250"/>
                  </a:lnTo>
                  <a:lnTo>
                    <a:pt x="952" y="246"/>
                  </a:lnTo>
                  <a:lnTo>
                    <a:pt x="929" y="271"/>
                  </a:lnTo>
                  <a:close/>
                  <a:moveTo>
                    <a:pt x="976" y="220"/>
                  </a:moveTo>
                  <a:lnTo>
                    <a:pt x="981" y="225"/>
                  </a:lnTo>
                  <a:lnTo>
                    <a:pt x="1004" y="200"/>
                  </a:lnTo>
                  <a:lnTo>
                    <a:pt x="999" y="195"/>
                  </a:lnTo>
                  <a:lnTo>
                    <a:pt x="976" y="220"/>
                  </a:lnTo>
                  <a:close/>
                  <a:moveTo>
                    <a:pt x="1023" y="170"/>
                  </a:moveTo>
                  <a:lnTo>
                    <a:pt x="1028" y="175"/>
                  </a:lnTo>
                  <a:lnTo>
                    <a:pt x="1046" y="157"/>
                  </a:lnTo>
                  <a:lnTo>
                    <a:pt x="1053" y="151"/>
                  </a:lnTo>
                  <a:lnTo>
                    <a:pt x="1048" y="146"/>
                  </a:lnTo>
                  <a:lnTo>
                    <a:pt x="1042" y="153"/>
                  </a:lnTo>
                  <a:lnTo>
                    <a:pt x="1023" y="170"/>
                  </a:lnTo>
                  <a:close/>
                  <a:moveTo>
                    <a:pt x="1073" y="123"/>
                  </a:moveTo>
                  <a:lnTo>
                    <a:pt x="1078" y="128"/>
                  </a:lnTo>
                  <a:lnTo>
                    <a:pt x="1086" y="121"/>
                  </a:lnTo>
                  <a:lnTo>
                    <a:pt x="1104" y="106"/>
                  </a:lnTo>
                  <a:lnTo>
                    <a:pt x="1100" y="101"/>
                  </a:lnTo>
                  <a:lnTo>
                    <a:pt x="1081" y="117"/>
                  </a:lnTo>
                  <a:lnTo>
                    <a:pt x="1073" y="123"/>
                  </a:lnTo>
                  <a:close/>
                  <a:moveTo>
                    <a:pt x="1128" y="79"/>
                  </a:moveTo>
                  <a:lnTo>
                    <a:pt x="1131" y="84"/>
                  </a:lnTo>
                  <a:lnTo>
                    <a:pt x="1159" y="65"/>
                  </a:lnTo>
                  <a:lnTo>
                    <a:pt x="1156" y="60"/>
                  </a:lnTo>
                  <a:lnTo>
                    <a:pt x="1128" y="79"/>
                  </a:lnTo>
                  <a:close/>
                  <a:moveTo>
                    <a:pt x="1186" y="43"/>
                  </a:moveTo>
                  <a:lnTo>
                    <a:pt x="1189" y="47"/>
                  </a:lnTo>
                  <a:lnTo>
                    <a:pt x="1202" y="41"/>
                  </a:lnTo>
                  <a:lnTo>
                    <a:pt x="1200" y="38"/>
                  </a:lnTo>
                  <a:lnTo>
                    <a:pt x="1202" y="41"/>
                  </a:lnTo>
                  <a:lnTo>
                    <a:pt x="1221" y="33"/>
                  </a:lnTo>
                  <a:lnTo>
                    <a:pt x="1217" y="27"/>
                  </a:lnTo>
                  <a:lnTo>
                    <a:pt x="1199" y="35"/>
                  </a:lnTo>
                  <a:lnTo>
                    <a:pt x="1205" y="32"/>
                  </a:lnTo>
                  <a:lnTo>
                    <a:pt x="1199" y="36"/>
                  </a:lnTo>
                  <a:lnTo>
                    <a:pt x="1186" y="43"/>
                  </a:lnTo>
                  <a:close/>
                  <a:moveTo>
                    <a:pt x="1250" y="14"/>
                  </a:moveTo>
                  <a:lnTo>
                    <a:pt x="1252" y="21"/>
                  </a:lnTo>
                  <a:lnTo>
                    <a:pt x="1280" y="13"/>
                  </a:lnTo>
                  <a:lnTo>
                    <a:pt x="1285" y="11"/>
                  </a:lnTo>
                  <a:lnTo>
                    <a:pt x="1283" y="5"/>
                  </a:lnTo>
                  <a:lnTo>
                    <a:pt x="1279" y="7"/>
                  </a:lnTo>
                  <a:lnTo>
                    <a:pt x="1250" y="14"/>
                  </a:lnTo>
                  <a:close/>
                  <a:moveTo>
                    <a:pt x="1318" y="0"/>
                  </a:moveTo>
                  <a:lnTo>
                    <a:pt x="1318" y="7"/>
                  </a:lnTo>
                  <a:lnTo>
                    <a:pt x="1352" y="7"/>
                  </a:lnTo>
                  <a:lnTo>
                    <a:pt x="1352" y="0"/>
                  </a:lnTo>
                  <a:lnTo>
                    <a:pt x="1318" y="0"/>
                  </a:lnTo>
                  <a:close/>
                  <a:moveTo>
                    <a:pt x="1387" y="3"/>
                  </a:moveTo>
                  <a:lnTo>
                    <a:pt x="1387" y="10"/>
                  </a:lnTo>
                  <a:lnTo>
                    <a:pt x="1396" y="11"/>
                  </a:lnTo>
                  <a:lnTo>
                    <a:pt x="1396" y="8"/>
                  </a:lnTo>
                  <a:lnTo>
                    <a:pt x="1396" y="11"/>
                  </a:lnTo>
                  <a:lnTo>
                    <a:pt x="1420" y="18"/>
                  </a:lnTo>
                  <a:lnTo>
                    <a:pt x="1421" y="11"/>
                  </a:lnTo>
                  <a:lnTo>
                    <a:pt x="1398" y="5"/>
                  </a:lnTo>
                  <a:lnTo>
                    <a:pt x="1396" y="5"/>
                  </a:lnTo>
                  <a:lnTo>
                    <a:pt x="1387" y="3"/>
                  </a:lnTo>
                  <a:close/>
                  <a:moveTo>
                    <a:pt x="1456" y="22"/>
                  </a:moveTo>
                  <a:lnTo>
                    <a:pt x="1453" y="29"/>
                  </a:lnTo>
                  <a:lnTo>
                    <a:pt x="1473" y="36"/>
                  </a:lnTo>
                  <a:lnTo>
                    <a:pt x="1484" y="41"/>
                  </a:lnTo>
                  <a:lnTo>
                    <a:pt x="1487" y="35"/>
                  </a:lnTo>
                  <a:lnTo>
                    <a:pt x="1476" y="30"/>
                  </a:lnTo>
                  <a:lnTo>
                    <a:pt x="1456" y="22"/>
                  </a:lnTo>
                  <a:close/>
                  <a:moveTo>
                    <a:pt x="1519" y="51"/>
                  </a:moveTo>
                  <a:lnTo>
                    <a:pt x="1516" y="55"/>
                  </a:lnTo>
                  <a:lnTo>
                    <a:pt x="1545" y="73"/>
                  </a:lnTo>
                  <a:lnTo>
                    <a:pt x="1549" y="68"/>
                  </a:lnTo>
                  <a:lnTo>
                    <a:pt x="1519" y="51"/>
                  </a:lnTo>
                  <a:close/>
                  <a:moveTo>
                    <a:pt x="1577" y="87"/>
                  </a:moveTo>
                  <a:lnTo>
                    <a:pt x="1574" y="91"/>
                  </a:lnTo>
                  <a:lnTo>
                    <a:pt x="1603" y="110"/>
                  </a:lnTo>
                  <a:lnTo>
                    <a:pt x="1607" y="106"/>
                  </a:lnTo>
                  <a:lnTo>
                    <a:pt x="1577" y="87"/>
                  </a:lnTo>
                  <a:close/>
                  <a:moveTo>
                    <a:pt x="1635" y="123"/>
                  </a:moveTo>
                  <a:lnTo>
                    <a:pt x="1632" y="128"/>
                  </a:lnTo>
                  <a:lnTo>
                    <a:pt x="1661" y="146"/>
                  </a:lnTo>
                  <a:lnTo>
                    <a:pt x="1665" y="142"/>
                  </a:lnTo>
                  <a:lnTo>
                    <a:pt x="1635" y="123"/>
                  </a:lnTo>
                  <a:close/>
                  <a:moveTo>
                    <a:pt x="1694" y="159"/>
                  </a:moveTo>
                  <a:lnTo>
                    <a:pt x="1691" y="164"/>
                  </a:lnTo>
                  <a:lnTo>
                    <a:pt x="1709" y="175"/>
                  </a:lnTo>
                  <a:lnTo>
                    <a:pt x="1715" y="178"/>
                  </a:lnTo>
                  <a:lnTo>
                    <a:pt x="1709" y="175"/>
                  </a:lnTo>
                  <a:lnTo>
                    <a:pt x="1723" y="181"/>
                  </a:lnTo>
                  <a:lnTo>
                    <a:pt x="1726" y="175"/>
                  </a:lnTo>
                  <a:lnTo>
                    <a:pt x="1712" y="168"/>
                  </a:lnTo>
                  <a:lnTo>
                    <a:pt x="1710" y="172"/>
                  </a:lnTo>
                  <a:lnTo>
                    <a:pt x="1712" y="170"/>
                  </a:lnTo>
                  <a:lnTo>
                    <a:pt x="1694" y="159"/>
                  </a:lnTo>
                  <a:close/>
                  <a:moveTo>
                    <a:pt x="1756" y="187"/>
                  </a:moveTo>
                  <a:lnTo>
                    <a:pt x="1754" y="194"/>
                  </a:lnTo>
                  <a:lnTo>
                    <a:pt x="1789" y="203"/>
                  </a:lnTo>
                  <a:lnTo>
                    <a:pt x="1787" y="203"/>
                  </a:lnTo>
                  <a:lnTo>
                    <a:pt x="1789" y="203"/>
                  </a:lnTo>
                  <a:lnTo>
                    <a:pt x="1789" y="197"/>
                  </a:lnTo>
                  <a:lnTo>
                    <a:pt x="1789" y="200"/>
                  </a:lnTo>
                  <a:lnTo>
                    <a:pt x="1790" y="197"/>
                  </a:lnTo>
                  <a:lnTo>
                    <a:pt x="1756" y="187"/>
                  </a:lnTo>
                  <a:close/>
                  <a:moveTo>
                    <a:pt x="1823" y="201"/>
                  </a:moveTo>
                  <a:lnTo>
                    <a:pt x="1823" y="208"/>
                  </a:lnTo>
                  <a:lnTo>
                    <a:pt x="1828" y="208"/>
                  </a:lnTo>
                  <a:lnTo>
                    <a:pt x="1858" y="206"/>
                  </a:lnTo>
                  <a:lnTo>
                    <a:pt x="1858" y="200"/>
                  </a:lnTo>
                  <a:lnTo>
                    <a:pt x="1828" y="201"/>
                  </a:lnTo>
                  <a:lnTo>
                    <a:pt x="1823" y="201"/>
                  </a:lnTo>
                  <a:close/>
                </a:path>
              </a:pathLst>
            </a:custGeom>
            <a:solidFill>
              <a:srgbClr val="FF0000"/>
            </a:solidFill>
            <a:ln w="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9" name="Freeform 764"/>
            <p:cNvSpPr>
              <a:spLocks noEditPoints="1"/>
            </p:cNvSpPr>
            <p:nvPr/>
          </p:nvSpPr>
          <p:spPr bwMode="auto">
            <a:xfrm>
              <a:off x="6288466" y="4370853"/>
              <a:ext cx="2295970" cy="740376"/>
            </a:xfrm>
            <a:custGeom>
              <a:avLst/>
              <a:gdLst/>
              <a:ahLst/>
              <a:cxnLst>
                <a:cxn ang="0">
                  <a:pos x="25" y="495"/>
                </a:cxn>
                <a:cxn ang="0">
                  <a:pos x="28" y="492"/>
                </a:cxn>
                <a:cxn ang="0">
                  <a:pos x="69" y="500"/>
                </a:cxn>
                <a:cxn ang="0">
                  <a:pos x="138" y="498"/>
                </a:cxn>
                <a:cxn ang="0">
                  <a:pos x="171" y="500"/>
                </a:cxn>
                <a:cxn ang="0">
                  <a:pos x="205" y="509"/>
                </a:cxn>
                <a:cxn ang="0">
                  <a:pos x="274" y="507"/>
                </a:cxn>
                <a:cxn ang="0">
                  <a:pos x="309" y="509"/>
                </a:cxn>
                <a:cxn ang="0">
                  <a:pos x="344" y="515"/>
                </a:cxn>
                <a:cxn ang="0">
                  <a:pos x="413" y="507"/>
                </a:cxn>
                <a:cxn ang="0">
                  <a:pos x="447" y="506"/>
                </a:cxn>
                <a:cxn ang="0">
                  <a:pos x="482" y="507"/>
                </a:cxn>
                <a:cxn ang="0">
                  <a:pos x="516" y="503"/>
                </a:cxn>
                <a:cxn ang="0">
                  <a:pos x="499" y="500"/>
                </a:cxn>
                <a:cxn ang="0">
                  <a:pos x="579" y="492"/>
                </a:cxn>
                <a:cxn ang="0">
                  <a:pos x="549" y="492"/>
                </a:cxn>
                <a:cxn ang="0">
                  <a:pos x="648" y="463"/>
                </a:cxn>
                <a:cxn ang="0">
                  <a:pos x="714" y="440"/>
                </a:cxn>
                <a:cxn ang="0">
                  <a:pos x="744" y="421"/>
                </a:cxn>
                <a:cxn ang="0">
                  <a:pos x="767" y="401"/>
                </a:cxn>
                <a:cxn ang="0">
                  <a:pos x="810" y="377"/>
                </a:cxn>
                <a:cxn ang="0">
                  <a:pos x="824" y="357"/>
                </a:cxn>
                <a:cxn ang="0">
                  <a:pos x="797" y="379"/>
                </a:cxn>
                <a:cxn ang="0">
                  <a:pos x="875" y="311"/>
                </a:cxn>
                <a:cxn ang="0">
                  <a:pos x="929" y="267"/>
                </a:cxn>
                <a:cxn ang="0">
                  <a:pos x="954" y="242"/>
                </a:cxn>
                <a:cxn ang="0">
                  <a:pos x="998" y="188"/>
                </a:cxn>
                <a:cxn ang="0">
                  <a:pos x="1023" y="165"/>
                </a:cxn>
                <a:cxn ang="0">
                  <a:pos x="1053" y="146"/>
                </a:cxn>
                <a:cxn ang="0">
                  <a:pos x="1100" y="97"/>
                </a:cxn>
                <a:cxn ang="0">
                  <a:pos x="1123" y="88"/>
                </a:cxn>
                <a:cxn ang="0">
                  <a:pos x="1100" y="97"/>
                </a:cxn>
                <a:cxn ang="0">
                  <a:pos x="1191" y="45"/>
                </a:cxn>
                <a:cxn ang="0">
                  <a:pos x="1219" y="25"/>
                </a:cxn>
                <a:cxn ang="0">
                  <a:pos x="1241" y="23"/>
                </a:cxn>
                <a:cxn ang="0">
                  <a:pos x="1236" y="17"/>
                </a:cxn>
                <a:cxn ang="0">
                  <a:pos x="1286" y="11"/>
                </a:cxn>
                <a:cxn ang="0">
                  <a:pos x="1321" y="6"/>
                </a:cxn>
                <a:cxn ang="0">
                  <a:pos x="1356" y="0"/>
                </a:cxn>
                <a:cxn ang="0">
                  <a:pos x="1390" y="3"/>
                </a:cxn>
                <a:cxn ang="0">
                  <a:pos x="1423" y="17"/>
                </a:cxn>
                <a:cxn ang="0">
                  <a:pos x="1437" y="14"/>
                </a:cxn>
                <a:cxn ang="0">
                  <a:pos x="1512" y="53"/>
                </a:cxn>
                <a:cxn ang="0">
                  <a:pos x="1520" y="50"/>
                </a:cxn>
                <a:cxn ang="0">
                  <a:pos x="1550" y="67"/>
                </a:cxn>
                <a:cxn ang="0">
                  <a:pos x="1580" y="85"/>
                </a:cxn>
                <a:cxn ang="0">
                  <a:pos x="1607" y="108"/>
                </a:cxn>
                <a:cxn ang="0">
                  <a:pos x="1610" y="103"/>
                </a:cxn>
                <a:cxn ang="0">
                  <a:pos x="1696" y="162"/>
                </a:cxn>
                <a:cxn ang="0">
                  <a:pos x="1672" y="143"/>
                </a:cxn>
                <a:cxn ang="0">
                  <a:pos x="1748" y="184"/>
                </a:cxn>
                <a:cxn ang="0">
                  <a:pos x="1762" y="180"/>
                </a:cxn>
                <a:cxn ang="0">
                  <a:pos x="1731" y="169"/>
                </a:cxn>
                <a:cxn ang="0">
                  <a:pos x="1829" y="199"/>
                </a:cxn>
                <a:cxn ang="0">
                  <a:pos x="1864" y="191"/>
                </a:cxn>
                <a:cxn ang="0">
                  <a:pos x="1864" y="191"/>
                </a:cxn>
              </a:cxnLst>
              <a:rect l="0" t="0" r="r" b="b"/>
              <a:pathLst>
                <a:path w="1867" h="515">
                  <a:moveTo>
                    <a:pt x="1" y="484"/>
                  </a:moveTo>
                  <a:lnTo>
                    <a:pt x="0" y="490"/>
                  </a:lnTo>
                  <a:lnTo>
                    <a:pt x="28" y="495"/>
                  </a:lnTo>
                  <a:lnTo>
                    <a:pt x="25" y="495"/>
                  </a:lnTo>
                  <a:lnTo>
                    <a:pt x="34" y="495"/>
                  </a:lnTo>
                  <a:lnTo>
                    <a:pt x="34" y="489"/>
                  </a:lnTo>
                  <a:lnTo>
                    <a:pt x="28" y="489"/>
                  </a:lnTo>
                  <a:lnTo>
                    <a:pt x="28" y="492"/>
                  </a:lnTo>
                  <a:lnTo>
                    <a:pt x="30" y="489"/>
                  </a:lnTo>
                  <a:lnTo>
                    <a:pt x="1" y="484"/>
                  </a:lnTo>
                  <a:close/>
                  <a:moveTo>
                    <a:pt x="69" y="493"/>
                  </a:moveTo>
                  <a:lnTo>
                    <a:pt x="69" y="500"/>
                  </a:lnTo>
                  <a:lnTo>
                    <a:pt x="103" y="503"/>
                  </a:lnTo>
                  <a:lnTo>
                    <a:pt x="103" y="496"/>
                  </a:lnTo>
                  <a:lnTo>
                    <a:pt x="69" y="493"/>
                  </a:lnTo>
                  <a:close/>
                  <a:moveTo>
                    <a:pt x="138" y="498"/>
                  </a:moveTo>
                  <a:lnTo>
                    <a:pt x="138" y="504"/>
                  </a:lnTo>
                  <a:lnTo>
                    <a:pt x="146" y="504"/>
                  </a:lnTo>
                  <a:lnTo>
                    <a:pt x="171" y="506"/>
                  </a:lnTo>
                  <a:lnTo>
                    <a:pt x="171" y="500"/>
                  </a:lnTo>
                  <a:lnTo>
                    <a:pt x="146" y="498"/>
                  </a:lnTo>
                  <a:lnTo>
                    <a:pt x="138" y="498"/>
                  </a:lnTo>
                  <a:close/>
                  <a:moveTo>
                    <a:pt x="205" y="503"/>
                  </a:moveTo>
                  <a:lnTo>
                    <a:pt x="205" y="509"/>
                  </a:lnTo>
                  <a:lnTo>
                    <a:pt x="240" y="512"/>
                  </a:lnTo>
                  <a:lnTo>
                    <a:pt x="240" y="506"/>
                  </a:lnTo>
                  <a:lnTo>
                    <a:pt x="205" y="503"/>
                  </a:lnTo>
                  <a:close/>
                  <a:moveTo>
                    <a:pt x="274" y="507"/>
                  </a:moveTo>
                  <a:lnTo>
                    <a:pt x="274" y="514"/>
                  </a:lnTo>
                  <a:lnTo>
                    <a:pt x="303" y="515"/>
                  </a:lnTo>
                  <a:lnTo>
                    <a:pt x="309" y="515"/>
                  </a:lnTo>
                  <a:lnTo>
                    <a:pt x="309" y="509"/>
                  </a:lnTo>
                  <a:lnTo>
                    <a:pt x="303" y="509"/>
                  </a:lnTo>
                  <a:lnTo>
                    <a:pt x="274" y="507"/>
                  </a:lnTo>
                  <a:close/>
                  <a:moveTo>
                    <a:pt x="344" y="509"/>
                  </a:moveTo>
                  <a:lnTo>
                    <a:pt x="344" y="515"/>
                  </a:lnTo>
                  <a:lnTo>
                    <a:pt x="378" y="515"/>
                  </a:lnTo>
                  <a:lnTo>
                    <a:pt x="378" y="509"/>
                  </a:lnTo>
                  <a:lnTo>
                    <a:pt x="344" y="509"/>
                  </a:lnTo>
                  <a:close/>
                  <a:moveTo>
                    <a:pt x="413" y="507"/>
                  </a:moveTo>
                  <a:lnTo>
                    <a:pt x="413" y="514"/>
                  </a:lnTo>
                  <a:lnTo>
                    <a:pt x="420" y="514"/>
                  </a:lnTo>
                  <a:lnTo>
                    <a:pt x="447" y="512"/>
                  </a:lnTo>
                  <a:lnTo>
                    <a:pt x="447" y="506"/>
                  </a:lnTo>
                  <a:lnTo>
                    <a:pt x="420" y="507"/>
                  </a:lnTo>
                  <a:lnTo>
                    <a:pt x="413" y="507"/>
                  </a:lnTo>
                  <a:close/>
                  <a:moveTo>
                    <a:pt x="482" y="501"/>
                  </a:moveTo>
                  <a:lnTo>
                    <a:pt x="482" y="507"/>
                  </a:lnTo>
                  <a:lnTo>
                    <a:pt x="499" y="506"/>
                  </a:lnTo>
                  <a:lnTo>
                    <a:pt x="502" y="506"/>
                  </a:lnTo>
                  <a:lnTo>
                    <a:pt x="500" y="506"/>
                  </a:lnTo>
                  <a:lnTo>
                    <a:pt x="516" y="503"/>
                  </a:lnTo>
                  <a:lnTo>
                    <a:pt x="515" y="496"/>
                  </a:lnTo>
                  <a:lnTo>
                    <a:pt x="499" y="500"/>
                  </a:lnTo>
                  <a:lnTo>
                    <a:pt x="499" y="503"/>
                  </a:lnTo>
                  <a:lnTo>
                    <a:pt x="499" y="500"/>
                  </a:lnTo>
                  <a:lnTo>
                    <a:pt x="482" y="501"/>
                  </a:lnTo>
                  <a:close/>
                  <a:moveTo>
                    <a:pt x="549" y="492"/>
                  </a:moveTo>
                  <a:lnTo>
                    <a:pt x="551" y="498"/>
                  </a:lnTo>
                  <a:lnTo>
                    <a:pt x="579" y="492"/>
                  </a:lnTo>
                  <a:lnTo>
                    <a:pt x="584" y="490"/>
                  </a:lnTo>
                  <a:lnTo>
                    <a:pt x="582" y="484"/>
                  </a:lnTo>
                  <a:lnTo>
                    <a:pt x="577" y="485"/>
                  </a:lnTo>
                  <a:lnTo>
                    <a:pt x="549" y="492"/>
                  </a:lnTo>
                  <a:close/>
                  <a:moveTo>
                    <a:pt x="617" y="474"/>
                  </a:moveTo>
                  <a:lnTo>
                    <a:pt x="618" y="481"/>
                  </a:lnTo>
                  <a:lnTo>
                    <a:pt x="649" y="470"/>
                  </a:lnTo>
                  <a:lnTo>
                    <a:pt x="648" y="463"/>
                  </a:lnTo>
                  <a:lnTo>
                    <a:pt x="617" y="474"/>
                  </a:lnTo>
                  <a:close/>
                  <a:moveTo>
                    <a:pt x="679" y="449"/>
                  </a:moveTo>
                  <a:lnTo>
                    <a:pt x="682" y="456"/>
                  </a:lnTo>
                  <a:lnTo>
                    <a:pt x="714" y="440"/>
                  </a:lnTo>
                  <a:lnTo>
                    <a:pt x="711" y="434"/>
                  </a:lnTo>
                  <a:lnTo>
                    <a:pt x="679" y="449"/>
                  </a:lnTo>
                  <a:close/>
                  <a:moveTo>
                    <a:pt x="740" y="416"/>
                  </a:moveTo>
                  <a:lnTo>
                    <a:pt x="744" y="421"/>
                  </a:lnTo>
                  <a:lnTo>
                    <a:pt x="770" y="405"/>
                  </a:lnTo>
                  <a:lnTo>
                    <a:pt x="772" y="404"/>
                  </a:lnTo>
                  <a:lnTo>
                    <a:pt x="769" y="399"/>
                  </a:lnTo>
                  <a:lnTo>
                    <a:pt x="767" y="401"/>
                  </a:lnTo>
                  <a:lnTo>
                    <a:pt x="740" y="416"/>
                  </a:lnTo>
                  <a:close/>
                  <a:moveTo>
                    <a:pt x="797" y="379"/>
                  </a:moveTo>
                  <a:lnTo>
                    <a:pt x="800" y="383"/>
                  </a:lnTo>
                  <a:lnTo>
                    <a:pt x="810" y="377"/>
                  </a:lnTo>
                  <a:lnTo>
                    <a:pt x="816" y="372"/>
                  </a:lnTo>
                  <a:lnTo>
                    <a:pt x="811" y="377"/>
                  </a:lnTo>
                  <a:lnTo>
                    <a:pt x="828" y="361"/>
                  </a:lnTo>
                  <a:lnTo>
                    <a:pt x="824" y="357"/>
                  </a:lnTo>
                  <a:lnTo>
                    <a:pt x="806" y="372"/>
                  </a:lnTo>
                  <a:lnTo>
                    <a:pt x="808" y="374"/>
                  </a:lnTo>
                  <a:lnTo>
                    <a:pt x="806" y="372"/>
                  </a:lnTo>
                  <a:lnTo>
                    <a:pt x="797" y="379"/>
                  </a:lnTo>
                  <a:close/>
                  <a:moveTo>
                    <a:pt x="850" y="335"/>
                  </a:moveTo>
                  <a:lnTo>
                    <a:pt x="855" y="339"/>
                  </a:lnTo>
                  <a:lnTo>
                    <a:pt x="880" y="316"/>
                  </a:lnTo>
                  <a:lnTo>
                    <a:pt x="875" y="311"/>
                  </a:lnTo>
                  <a:lnTo>
                    <a:pt x="850" y="335"/>
                  </a:lnTo>
                  <a:close/>
                  <a:moveTo>
                    <a:pt x="901" y="287"/>
                  </a:moveTo>
                  <a:lnTo>
                    <a:pt x="905" y="292"/>
                  </a:lnTo>
                  <a:lnTo>
                    <a:pt x="929" y="267"/>
                  </a:lnTo>
                  <a:lnTo>
                    <a:pt x="924" y="262"/>
                  </a:lnTo>
                  <a:lnTo>
                    <a:pt x="901" y="287"/>
                  </a:lnTo>
                  <a:close/>
                  <a:moveTo>
                    <a:pt x="949" y="237"/>
                  </a:moveTo>
                  <a:lnTo>
                    <a:pt x="954" y="242"/>
                  </a:lnTo>
                  <a:lnTo>
                    <a:pt x="977" y="218"/>
                  </a:lnTo>
                  <a:lnTo>
                    <a:pt x="973" y="213"/>
                  </a:lnTo>
                  <a:lnTo>
                    <a:pt x="949" y="237"/>
                  </a:lnTo>
                  <a:close/>
                  <a:moveTo>
                    <a:pt x="998" y="188"/>
                  </a:moveTo>
                  <a:lnTo>
                    <a:pt x="1003" y="193"/>
                  </a:lnTo>
                  <a:lnTo>
                    <a:pt x="1007" y="190"/>
                  </a:lnTo>
                  <a:lnTo>
                    <a:pt x="1028" y="169"/>
                  </a:lnTo>
                  <a:lnTo>
                    <a:pt x="1023" y="165"/>
                  </a:lnTo>
                  <a:lnTo>
                    <a:pt x="1003" y="185"/>
                  </a:lnTo>
                  <a:lnTo>
                    <a:pt x="998" y="188"/>
                  </a:lnTo>
                  <a:close/>
                  <a:moveTo>
                    <a:pt x="1048" y="141"/>
                  </a:moveTo>
                  <a:lnTo>
                    <a:pt x="1053" y="146"/>
                  </a:lnTo>
                  <a:lnTo>
                    <a:pt x="1078" y="122"/>
                  </a:lnTo>
                  <a:lnTo>
                    <a:pt x="1073" y="118"/>
                  </a:lnTo>
                  <a:lnTo>
                    <a:pt x="1048" y="141"/>
                  </a:lnTo>
                  <a:close/>
                  <a:moveTo>
                    <a:pt x="1100" y="97"/>
                  </a:moveTo>
                  <a:lnTo>
                    <a:pt x="1104" y="102"/>
                  </a:lnTo>
                  <a:lnTo>
                    <a:pt x="1125" y="88"/>
                  </a:lnTo>
                  <a:lnTo>
                    <a:pt x="1122" y="85"/>
                  </a:lnTo>
                  <a:lnTo>
                    <a:pt x="1123" y="88"/>
                  </a:lnTo>
                  <a:lnTo>
                    <a:pt x="1133" y="81"/>
                  </a:lnTo>
                  <a:lnTo>
                    <a:pt x="1130" y="77"/>
                  </a:lnTo>
                  <a:lnTo>
                    <a:pt x="1120" y="83"/>
                  </a:lnTo>
                  <a:lnTo>
                    <a:pt x="1100" y="97"/>
                  </a:lnTo>
                  <a:close/>
                  <a:moveTo>
                    <a:pt x="1158" y="56"/>
                  </a:moveTo>
                  <a:lnTo>
                    <a:pt x="1161" y="61"/>
                  </a:lnTo>
                  <a:lnTo>
                    <a:pt x="1163" y="61"/>
                  </a:lnTo>
                  <a:lnTo>
                    <a:pt x="1191" y="45"/>
                  </a:lnTo>
                  <a:lnTo>
                    <a:pt x="1188" y="41"/>
                  </a:lnTo>
                  <a:lnTo>
                    <a:pt x="1159" y="56"/>
                  </a:lnTo>
                  <a:lnTo>
                    <a:pt x="1158" y="56"/>
                  </a:lnTo>
                  <a:close/>
                  <a:moveTo>
                    <a:pt x="1219" y="25"/>
                  </a:moveTo>
                  <a:lnTo>
                    <a:pt x="1222" y="31"/>
                  </a:lnTo>
                  <a:lnTo>
                    <a:pt x="1241" y="23"/>
                  </a:lnTo>
                  <a:lnTo>
                    <a:pt x="1239" y="20"/>
                  </a:lnTo>
                  <a:lnTo>
                    <a:pt x="1241" y="23"/>
                  </a:lnTo>
                  <a:lnTo>
                    <a:pt x="1254" y="20"/>
                  </a:lnTo>
                  <a:lnTo>
                    <a:pt x="1252" y="14"/>
                  </a:lnTo>
                  <a:lnTo>
                    <a:pt x="1239" y="17"/>
                  </a:lnTo>
                  <a:lnTo>
                    <a:pt x="1236" y="17"/>
                  </a:lnTo>
                  <a:lnTo>
                    <a:pt x="1238" y="17"/>
                  </a:lnTo>
                  <a:lnTo>
                    <a:pt x="1219" y="25"/>
                  </a:lnTo>
                  <a:close/>
                  <a:moveTo>
                    <a:pt x="1285" y="4"/>
                  </a:moveTo>
                  <a:lnTo>
                    <a:pt x="1286" y="11"/>
                  </a:lnTo>
                  <a:lnTo>
                    <a:pt x="1319" y="6"/>
                  </a:lnTo>
                  <a:lnTo>
                    <a:pt x="1318" y="3"/>
                  </a:lnTo>
                  <a:lnTo>
                    <a:pt x="1318" y="6"/>
                  </a:lnTo>
                  <a:lnTo>
                    <a:pt x="1321" y="6"/>
                  </a:lnTo>
                  <a:lnTo>
                    <a:pt x="1321" y="0"/>
                  </a:lnTo>
                  <a:lnTo>
                    <a:pt x="1318" y="0"/>
                  </a:lnTo>
                  <a:lnTo>
                    <a:pt x="1285" y="4"/>
                  </a:lnTo>
                  <a:close/>
                  <a:moveTo>
                    <a:pt x="1356" y="0"/>
                  </a:moveTo>
                  <a:lnTo>
                    <a:pt x="1356" y="6"/>
                  </a:lnTo>
                  <a:lnTo>
                    <a:pt x="1357" y="6"/>
                  </a:lnTo>
                  <a:lnTo>
                    <a:pt x="1390" y="9"/>
                  </a:lnTo>
                  <a:lnTo>
                    <a:pt x="1390" y="3"/>
                  </a:lnTo>
                  <a:lnTo>
                    <a:pt x="1357" y="0"/>
                  </a:lnTo>
                  <a:lnTo>
                    <a:pt x="1356" y="0"/>
                  </a:lnTo>
                  <a:close/>
                  <a:moveTo>
                    <a:pt x="1425" y="11"/>
                  </a:moveTo>
                  <a:lnTo>
                    <a:pt x="1423" y="17"/>
                  </a:lnTo>
                  <a:lnTo>
                    <a:pt x="1436" y="20"/>
                  </a:lnTo>
                  <a:lnTo>
                    <a:pt x="1454" y="28"/>
                  </a:lnTo>
                  <a:lnTo>
                    <a:pt x="1456" y="22"/>
                  </a:lnTo>
                  <a:lnTo>
                    <a:pt x="1437" y="14"/>
                  </a:lnTo>
                  <a:lnTo>
                    <a:pt x="1425" y="11"/>
                  </a:lnTo>
                  <a:close/>
                  <a:moveTo>
                    <a:pt x="1489" y="34"/>
                  </a:moveTo>
                  <a:lnTo>
                    <a:pt x="1486" y="41"/>
                  </a:lnTo>
                  <a:lnTo>
                    <a:pt x="1512" y="53"/>
                  </a:lnTo>
                  <a:lnTo>
                    <a:pt x="1514" y="50"/>
                  </a:lnTo>
                  <a:lnTo>
                    <a:pt x="1512" y="53"/>
                  </a:lnTo>
                  <a:lnTo>
                    <a:pt x="1517" y="55"/>
                  </a:lnTo>
                  <a:lnTo>
                    <a:pt x="1520" y="50"/>
                  </a:lnTo>
                  <a:lnTo>
                    <a:pt x="1516" y="48"/>
                  </a:lnTo>
                  <a:lnTo>
                    <a:pt x="1516" y="47"/>
                  </a:lnTo>
                  <a:lnTo>
                    <a:pt x="1489" y="34"/>
                  </a:lnTo>
                  <a:close/>
                  <a:moveTo>
                    <a:pt x="1550" y="67"/>
                  </a:moveTo>
                  <a:lnTo>
                    <a:pt x="1547" y="72"/>
                  </a:lnTo>
                  <a:lnTo>
                    <a:pt x="1552" y="75"/>
                  </a:lnTo>
                  <a:lnTo>
                    <a:pt x="1577" y="89"/>
                  </a:lnTo>
                  <a:lnTo>
                    <a:pt x="1580" y="85"/>
                  </a:lnTo>
                  <a:lnTo>
                    <a:pt x="1555" y="70"/>
                  </a:lnTo>
                  <a:lnTo>
                    <a:pt x="1550" y="67"/>
                  </a:lnTo>
                  <a:close/>
                  <a:moveTo>
                    <a:pt x="1610" y="103"/>
                  </a:moveTo>
                  <a:lnTo>
                    <a:pt x="1607" y="108"/>
                  </a:lnTo>
                  <a:lnTo>
                    <a:pt x="1635" y="127"/>
                  </a:lnTo>
                  <a:lnTo>
                    <a:pt x="1638" y="122"/>
                  </a:lnTo>
                  <a:lnTo>
                    <a:pt x="1633" y="119"/>
                  </a:lnTo>
                  <a:lnTo>
                    <a:pt x="1610" y="103"/>
                  </a:lnTo>
                  <a:close/>
                  <a:moveTo>
                    <a:pt x="1668" y="140"/>
                  </a:moveTo>
                  <a:lnTo>
                    <a:pt x="1665" y="144"/>
                  </a:lnTo>
                  <a:lnTo>
                    <a:pt x="1669" y="147"/>
                  </a:lnTo>
                  <a:lnTo>
                    <a:pt x="1696" y="162"/>
                  </a:lnTo>
                  <a:lnTo>
                    <a:pt x="1699" y="155"/>
                  </a:lnTo>
                  <a:lnTo>
                    <a:pt x="1672" y="141"/>
                  </a:lnTo>
                  <a:lnTo>
                    <a:pt x="1671" y="144"/>
                  </a:lnTo>
                  <a:lnTo>
                    <a:pt x="1672" y="143"/>
                  </a:lnTo>
                  <a:lnTo>
                    <a:pt x="1668" y="140"/>
                  </a:lnTo>
                  <a:close/>
                  <a:moveTo>
                    <a:pt x="1731" y="169"/>
                  </a:moveTo>
                  <a:lnTo>
                    <a:pt x="1727" y="176"/>
                  </a:lnTo>
                  <a:lnTo>
                    <a:pt x="1748" y="184"/>
                  </a:lnTo>
                  <a:lnTo>
                    <a:pt x="1746" y="184"/>
                  </a:lnTo>
                  <a:lnTo>
                    <a:pt x="1749" y="184"/>
                  </a:lnTo>
                  <a:lnTo>
                    <a:pt x="1760" y="187"/>
                  </a:lnTo>
                  <a:lnTo>
                    <a:pt x="1762" y="180"/>
                  </a:lnTo>
                  <a:lnTo>
                    <a:pt x="1751" y="177"/>
                  </a:lnTo>
                  <a:lnTo>
                    <a:pt x="1749" y="180"/>
                  </a:lnTo>
                  <a:lnTo>
                    <a:pt x="1751" y="177"/>
                  </a:lnTo>
                  <a:lnTo>
                    <a:pt x="1731" y="169"/>
                  </a:lnTo>
                  <a:close/>
                  <a:moveTo>
                    <a:pt x="1795" y="188"/>
                  </a:moveTo>
                  <a:lnTo>
                    <a:pt x="1795" y="195"/>
                  </a:lnTo>
                  <a:lnTo>
                    <a:pt x="1828" y="199"/>
                  </a:lnTo>
                  <a:lnTo>
                    <a:pt x="1829" y="199"/>
                  </a:lnTo>
                  <a:lnTo>
                    <a:pt x="1829" y="193"/>
                  </a:lnTo>
                  <a:lnTo>
                    <a:pt x="1828" y="193"/>
                  </a:lnTo>
                  <a:lnTo>
                    <a:pt x="1795" y="188"/>
                  </a:lnTo>
                  <a:close/>
                  <a:moveTo>
                    <a:pt x="1864" y="191"/>
                  </a:moveTo>
                  <a:lnTo>
                    <a:pt x="1864" y="198"/>
                  </a:lnTo>
                  <a:lnTo>
                    <a:pt x="1867" y="198"/>
                  </a:lnTo>
                  <a:lnTo>
                    <a:pt x="1867" y="191"/>
                  </a:lnTo>
                  <a:lnTo>
                    <a:pt x="1864" y="191"/>
                  </a:lnTo>
                  <a:close/>
                </a:path>
              </a:pathLst>
            </a:custGeom>
            <a:solidFill>
              <a:srgbClr val="007F00"/>
            </a:solidFill>
            <a:ln w="0">
              <a:solidFill>
                <a:srgbClr val="007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0" name="Freeform 765"/>
            <p:cNvSpPr>
              <a:spLocks noEditPoints="1"/>
            </p:cNvSpPr>
            <p:nvPr/>
          </p:nvSpPr>
          <p:spPr bwMode="auto">
            <a:xfrm>
              <a:off x="6288466" y="4411106"/>
              <a:ext cx="2295970" cy="1111282"/>
            </a:xfrm>
            <a:custGeom>
              <a:avLst/>
              <a:gdLst/>
              <a:ahLst/>
              <a:cxnLst>
                <a:cxn ang="0">
                  <a:pos x="30" y="723"/>
                </a:cxn>
                <a:cxn ang="0">
                  <a:pos x="50" y="729"/>
                </a:cxn>
                <a:cxn ang="0">
                  <a:pos x="108" y="742"/>
                </a:cxn>
                <a:cxn ang="0">
                  <a:pos x="125" y="750"/>
                </a:cxn>
                <a:cxn ang="0">
                  <a:pos x="183" y="762"/>
                </a:cxn>
                <a:cxn ang="0">
                  <a:pos x="210" y="761"/>
                </a:cxn>
                <a:cxn ang="0">
                  <a:pos x="226" y="764"/>
                </a:cxn>
                <a:cxn ang="0">
                  <a:pos x="304" y="767"/>
                </a:cxn>
                <a:cxn ang="0">
                  <a:pos x="356" y="770"/>
                </a:cxn>
                <a:cxn ang="0">
                  <a:pos x="416" y="761"/>
                </a:cxn>
                <a:cxn ang="0">
                  <a:pos x="439" y="747"/>
                </a:cxn>
                <a:cxn ang="0">
                  <a:pos x="461" y="748"/>
                </a:cxn>
                <a:cxn ang="0">
                  <a:pos x="456" y="744"/>
                </a:cxn>
                <a:cxn ang="0">
                  <a:pos x="527" y="712"/>
                </a:cxn>
                <a:cxn ang="0">
                  <a:pos x="557" y="696"/>
                </a:cxn>
                <a:cxn ang="0">
                  <a:pos x="574" y="692"/>
                </a:cxn>
                <a:cxn ang="0">
                  <a:pos x="593" y="673"/>
                </a:cxn>
                <a:cxn ang="0">
                  <a:pos x="620" y="652"/>
                </a:cxn>
                <a:cxn ang="0">
                  <a:pos x="638" y="645"/>
                </a:cxn>
                <a:cxn ang="0">
                  <a:pos x="659" y="629"/>
                </a:cxn>
                <a:cxn ang="0">
                  <a:pos x="695" y="593"/>
                </a:cxn>
                <a:cxn ang="0">
                  <a:pos x="715" y="574"/>
                </a:cxn>
                <a:cxn ang="0">
                  <a:pos x="748" y="536"/>
                </a:cxn>
                <a:cxn ang="0">
                  <a:pos x="772" y="511"/>
                </a:cxn>
                <a:cxn ang="0">
                  <a:pos x="799" y="476"/>
                </a:cxn>
                <a:cxn ang="0">
                  <a:pos x="836" y="429"/>
                </a:cxn>
                <a:cxn ang="0">
                  <a:pos x="852" y="409"/>
                </a:cxn>
                <a:cxn ang="0">
                  <a:pos x="883" y="368"/>
                </a:cxn>
                <a:cxn ang="0">
                  <a:pos x="894" y="341"/>
                </a:cxn>
                <a:cxn ang="0">
                  <a:pos x="926" y="300"/>
                </a:cxn>
                <a:cxn ang="0">
                  <a:pos x="941" y="280"/>
                </a:cxn>
                <a:cxn ang="0">
                  <a:pos x="973" y="239"/>
                </a:cxn>
                <a:cxn ang="0">
                  <a:pos x="990" y="220"/>
                </a:cxn>
                <a:cxn ang="0">
                  <a:pos x="1024" y="181"/>
                </a:cxn>
                <a:cxn ang="0">
                  <a:pos x="1046" y="165"/>
                </a:cxn>
                <a:cxn ang="0">
                  <a:pos x="1083" y="129"/>
                </a:cxn>
                <a:cxn ang="0">
                  <a:pos x="1097" y="107"/>
                </a:cxn>
                <a:cxn ang="0">
                  <a:pos x="1123" y="93"/>
                </a:cxn>
                <a:cxn ang="0">
                  <a:pos x="1111" y="96"/>
                </a:cxn>
                <a:cxn ang="0">
                  <a:pos x="1174" y="50"/>
                </a:cxn>
                <a:cxn ang="0">
                  <a:pos x="1203" y="33"/>
                </a:cxn>
                <a:cxn ang="0">
                  <a:pos x="1222" y="31"/>
                </a:cxn>
                <a:cxn ang="0">
                  <a:pos x="1279" y="13"/>
                </a:cxn>
                <a:cxn ang="0">
                  <a:pos x="1304" y="2"/>
                </a:cxn>
                <a:cxn ang="0">
                  <a:pos x="1321" y="0"/>
                </a:cxn>
                <a:cxn ang="0">
                  <a:pos x="1399" y="6"/>
                </a:cxn>
                <a:cxn ang="0">
                  <a:pos x="1447" y="28"/>
                </a:cxn>
                <a:cxn ang="0">
                  <a:pos x="1501" y="53"/>
                </a:cxn>
                <a:cxn ang="0">
                  <a:pos x="1523" y="66"/>
                </a:cxn>
                <a:cxn ang="0">
                  <a:pos x="1567" y="93"/>
                </a:cxn>
                <a:cxn ang="0">
                  <a:pos x="1589" y="108"/>
                </a:cxn>
                <a:cxn ang="0">
                  <a:pos x="1635" y="132"/>
                </a:cxn>
                <a:cxn ang="0">
                  <a:pos x="1649" y="141"/>
                </a:cxn>
                <a:cxn ang="0">
                  <a:pos x="1672" y="159"/>
                </a:cxn>
                <a:cxn ang="0">
                  <a:pos x="1715" y="182"/>
                </a:cxn>
                <a:cxn ang="0">
                  <a:pos x="1768" y="212"/>
                </a:cxn>
                <a:cxn ang="0">
                  <a:pos x="1785" y="211"/>
                </a:cxn>
                <a:cxn ang="0">
                  <a:pos x="1789" y="212"/>
                </a:cxn>
                <a:cxn ang="0">
                  <a:pos x="1828" y="223"/>
                </a:cxn>
                <a:cxn ang="0">
                  <a:pos x="1862" y="220"/>
                </a:cxn>
              </a:cxnLst>
              <a:rect l="0" t="0" r="r" b="b"/>
              <a:pathLst>
                <a:path w="1867" h="773">
                  <a:moveTo>
                    <a:pt x="1" y="712"/>
                  </a:moveTo>
                  <a:lnTo>
                    <a:pt x="0" y="718"/>
                  </a:lnTo>
                  <a:lnTo>
                    <a:pt x="28" y="729"/>
                  </a:lnTo>
                  <a:lnTo>
                    <a:pt x="31" y="731"/>
                  </a:lnTo>
                  <a:lnTo>
                    <a:pt x="33" y="725"/>
                  </a:lnTo>
                  <a:lnTo>
                    <a:pt x="30" y="723"/>
                  </a:lnTo>
                  <a:lnTo>
                    <a:pt x="1" y="712"/>
                  </a:lnTo>
                  <a:close/>
                  <a:moveTo>
                    <a:pt x="50" y="729"/>
                  </a:moveTo>
                  <a:lnTo>
                    <a:pt x="49" y="736"/>
                  </a:lnTo>
                  <a:lnTo>
                    <a:pt x="56" y="737"/>
                  </a:lnTo>
                  <a:lnTo>
                    <a:pt x="58" y="731"/>
                  </a:lnTo>
                  <a:lnTo>
                    <a:pt x="50" y="729"/>
                  </a:lnTo>
                  <a:close/>
                  <a:moveTo>
                    <a:pt x="75" y="736"/>
                  </a:moveTo>
                  <a:lnTo>
                    <a:pt x="74" y="742"/>
                  </a:lnTo>
                  <a:lnTo>
                    <a:pt x="107" y="748"/>
                  </a:lnTo>
                  <a:lnTo>
                    <a:pt x="105" y="748"/>
                  </a:lnTo>
                  <a:lnTo>
                    <a:pt x="108" y="748"/>
                  </a:lnTo>
                  <a:lnTo>
                    <a:pt x="108" y="742"/>
                  </a:lnTo>
                  <a:lnTo>
                    <a:pt x="107" y="742"/>
                  </a:lnTo>
                  <a:lnTo>
                    <a:pt x="107" y="745"/>
                  </a:lnTo>
                  <a:lnTo>
                    <a:pt x="108" y="742"/>
                  </a:lnTo>
                  <a:lnTo>
                    <a:pt x="75" y="736"/>
                  </a:lnTo>
                  <a:close/>
                  <a:moveTo>
                    <a:pt x="125" y="744"/>
                  </a:moveTo>
                  <a:lnTo>
                    <a:pt x="125" y="750"/>
                  </a:lnTo>
                  <a:lnTo>
                    <a:pt x="133" y="751"/>
                  </a:lnTo>
                  <a:lnTo>
                    <a:pt x="133" y="745"/>
                  </a:lnTo>
                  <a:lnTo>
                    <a:pt x="125" y="744"/>
                  </a:lnTo>
                  <a:close/>
                  <a:moveTo>
                    <a:pt x="152" y="748"/>
                  </a:moveTo>
                  <a:lnTo>
                    <a:pt x="151" y="755"/>
                  </a:lnTo>
                  <a:lnTo>
                    <a:pt x="183" y="762"/>
                  </a:lnTo>
                  <a:lnTo>
                    <a:pt x="185" y="756"/>
                  </a:lnTo>
                  <a:lnTo>
                    <a:pt x="152" y="748"/>
                  </a:lnTo>
                  <a:close/>
                  <a:moveTo>
                    <a:pt x="202" y="759"/>
                  </a:moveTo>
                  <a:lnTo>
                    <a:pt x="201" y="766"/>
                  </a:lnTo>
                  <a:lnTo>
                    <a:pt x="209" y="767"/>
                  </a:lnTo>
                  <a:lnTo>
                    <a:pt x="210" y="761"/>
                  </a:lnTo>
                  <a:lnTo>
                    <a:pt x="202" y="759"/>
                  </a:lnTo>
                  <a:close/>
                  <a:moveTo>
                    <a:pt x="226" y="764"/>
                  </a:moveTo>
                  <a:lnTo>
                    <a:pt x="226" y="770"/>
                  </a:lnTo>
                  <a:lnTo>
                    <a:pt x="260" y="773"/>
                  </a:lnTo>
                  <a:lnTo>
                    <a:pt x="260" y="767"/>
                  </a:lnTo>
                  <a:lnTo>
                    <a:pt x="226" y="764"/>
                  </a:lnTo>
                  <a:close/>
                  <a:moveTo>
                    <a:pt x="278" y="767"/>
                  </a:moveTo>
                  <a:lnTo>
                    <a:pt x="278" y="773"/>
                  </a:lnTo>
                  <a:lnTo>
                    <a:pt x="287" y="773"/>
                  </a:lnTo>
                  <a:lnTo>
                    <a:pt x="287" y="767"/>
                  </a:lnTo>
                  <a:lnTo>
                    <a:pt x="278" y="767"/>
                  </a:lnTo>
                  <a:close/>
                  <a:moveTo>
                    <a:pt x="304" y="767"/>
                  </a:moveTo>
                  <a:lnTo>
                    <a:pt x="304" y="773"/>
                  </a:lnTo>
                  <a:lnTo>
                    <a:pt x="339" y="772"/>
                  </a:lnTo>
                  <a:lnTo>
                    <a:pt x="339" y="766"/>
                  </a:lnTo>
                  <a:lnTo>
                    <a:pt x="304" y="767"/>
                  </a:lnTo>
                  <a:close/>
                  <a:moveTo>
                    <a:pt x="356" y="764"/>
                  </a:moveTo>
                  <a:lnTo>
                    <a:pt x="356" y="770"/>
                  </a:lnTo>
                  <a:lnTo>
                    <a:pt x="364" y="769"/>
                  </a:lnTo>
                  <a:lnTo>
                    <a:pt x="364" y="762"/>
                  </a:lnTo>
                  <a:lnTo>
                    <a:pt x="356" y="764"/>
                  </a:lnTo>
                  <a:close/>
                  <a:moveTo>
                    <a:pt x="381" y="761"/>
                  </a:moveTo>
                  <a:lnTo>
                    <a:pt x="383" y="767"/>
                  </a:lnTo>
                  <a:lnTo>
                    <a:pt x="416" y="761"/>
                  </a:lnTo>
                  <a:lnTo>
                    <a:pt x="414" y="755"/>
                  </a:lnTo>
                  <a:lnTo>
                    <a:pt x="381" y="761"/>
                  </a:lnTo>
                  <a:close/>
                  <a:moveTo>
                    <a:pt x="431" y="750"/>
                  </a:moveTo>
                  <a:lnTo>
                    <a:pt x="433" y="756"/>
                  </a:lnTo>
                  <a:lnTo>
                    <a:pt x="441" y="753"/>
                  </a:lnTo>
                  <a:lnTo>
                    <a:pt x="439" y="747"/>
                  </a:lnTo>
                  <a:lnTo>
                    <a:pt x="431" y="750"/>
                  </a:lnTo>
                  <a:close/>
                  <a:moveTo>
                    <a:pt x="456" y="744"/>
                  </a:moveTo>
                  <a:lnTo>
                    <a:pt x="458" y="750"/>
                  </a:lnTo>
                  <a:lnTo>
                    <a:pt x="461" y="748"/>
                  </a:lnTo>
                  <a:lnTo>
                    <a:pt x="463" y="748"/>
                  </a:lnTo>
                  <a:lnTo>
                    <a:pt x="461" y="748"/>
                  </a:lnTo>
                  <a:lnTo>
                    <a:pt x="491" y="737"/>
                  </a:lnTo>
                  <a:lnTo>
                    <a:pt x="488" y="731"/>
                  </a:lnTo>
                  <a:lnTo>
                    <a:pt x="458" y="742"/>
                  </a:lnTo>
                  <a:lnTo>
                    <a:pt x="460" y="745"/>
                  </a:lnTo>
                  <a:lnTo>
                    <a:pt x="460" y="742"/>
                  </a:lnTo>
                  <a:lnTo>
                    <a:pt x="456" y="744"/>
                  </a:lnTo>
                  <a:close/>
                  <a:moveTo>
                    <a:pt x="504" y="723"/>
                  </a:moveTo>
                  <a:lnTo>
                    <a:pt x="507" y="729"/>
                  </a:lnTo>
                  <a:lnTo>
                    <a:pt x="515" y="726"/>
                  </a:lnTo>
                  <a:lnTo>
                    <a:pt x="511" y="720"/>
                  </a:lnTo>
                  <a:lnTo>
                    <a:pt x="504" y="723"/>
                  </a:lnTo>
                  <a:close/>
                  <a:moveTo>
                    <a:pt x="527" y="712"/>
                  </a:moveTo>
                  <a:lnTo>
                    <a:pt x="530" y="718"/>
                  </a:lnTo>
                  <a:lnTo>
                    <a:pt x="540" y="714"/>
                  </a:lnTo>
                  <a:lnTo>
                    <a:pt x="533" y="717"/>
                  </a:lnTo>
                  <a:lnTo>
                    <a:pt x="540" y="714"/>
                  </a:lnTo>
                  <a:lnTo>
                    <a:pt x="560" y="701"/>
                  </a:lnTo>
                  <a:lnTo>
                    <a:pt x="557" y="696"/>
                  </a:lnTo>
                  <a:lnTo>
                    <a:pt x="537" y="709"/>
                  </a:lnTo>
                  <a:lnTo>
                    <a:pt x="538" y="711"/>
                  </a:lnTo>
                  <a:lnTo>
                    <a:pt x="537" y="707"/>
                  </a:lnTo>
                  <a:lnTo>
                    <a:pt x="527" y="712"/>
                  </a:lnTo>
                  <a:close/>
                  <a:moveTo>
                    <a:pt x="571" y="687"/>
                  </a:moveTo>
                  <a:lnTo>
                    <a:pt x="574" y="692"/>
                  </a:lnTo>
                  <a:lnTo>
                    <a:pt x="579" y="690"/>
                  </a:lnTo>
                  <a:lnTo>
                    <a:pt x="582" y="687"/>
                  </a:lnTo>
                  <a:lnTo>
                    <a:pt x="579" y="682"/>
                  </a:lnTo>
                  <a:lnTo>
                    <a:pt x="576" y="685"/>
                  </a:lnTo>
                  <a:lnTo>
                    <a:pt x="571" y="687"/>
                  </a:lnTo>
                  <a:close/>
                  <a:moveTo>
                    <a:pt x="593" y="673"/>
                  </a:moveTo>
                  <a:lnTo>
                    <a:pt x="596" y="678"/>
                  </a:lnTo>
                  <a:lnTo>
                    <a:pt x="618" y="662"/>
                  </a:lnTo>
                  <a:lnTo>
                    <a:pt x="624" y="657"/>
                  </a:lnTo>
                  <a:lnTo>
                    <a:pt x="620" y="662"/>
                  </a:lnTo>
                  <a:lnTo>
                    <a:pt x="624" y="657"/>
                  </a:lnTo>
                  <a:lnTo>
                    <a:pt x="620" y="652"/>
                  </a:lnTo>
                  <a:lnTo>
                    <a:pt x="615" y="657"/>
                  </a:lnTo>
                  <a:lnTo>
                    <a:pt x="617" y="659"/>
                  </a:lnTo>
                  <a:lnTo>
                    <a:pt x="615" y="657"/>
                  </a:lnTo>
                  <a:lnTo>
                    <a:pt x="593" y="673"/>
                  </a:lnTo>
                  <a:close/>
                  <a:moveTo>
                    <a:pt x="634" y="640"/>
                  </a:moveTo>
                  <a:lnTo>
                    <a:pt x="638" y="645"/>
                  </a:lnTo>
                  <a:lnTo>
                    <a:pt x="645" y="640"/>
                  </a:lnTo>
                  <a:lnTo>
                    <a:pt x="640" y="635"/>
                  </a:lnTo>
                  <a:lnTo>
                    <a:pt x="634" y="640"/>
                  </a:lnTo>
                  <a:close/>
                  <a:moveTo>
                    <a:pt x="653" y="624"/>
                  </a:moveTo>
                  <a:lnTo>
                    <a:pt x="657" y="629"/>
                  </a:lnTo>
                  <a:lnTo>
                    <a:pt x="659" y="629"/>
                  </a:lnTo>
                  <a:lnTo>
                    <a:pt x="682" y="605"/>
                  </a:lnTo>
                  <a:lnTo>
                    <a:pt x="678" y="601"/>
                  </a:lnTo>
                  <a:lnTo>
                    <a:pt x="654" y="624"/>
                  </a:lnTo>
                  <a:lnTo>
                    <a:pt x="653" y="624"/>
                  </a:lnTo>
                  <a:close/>
                  <a:moveTo>
                    <a:pt x="690" y="588"/>
                  </a:moveTo>
                  <a:lnTo>
                    <a:pt x="695" y="593"/>
                  </a:lnTo>
                  <a:lnTo>
                    <a:pt x="701" y="586"/>
                  </a:lnTo>
                  <a:lnTo>
                    <a:pt x="697" y="582"/>
                  </a:lnTo>
                  <a:lnTo>
                    <a:pt x="690" y="588"/>
                  </a:lnTo>
                  <a:close/>
                  <a:moveTo>
                    <a:pt x="709" y="569"/>
                  </a:moveTo>
                  <a:lnTo>
                    <a:pt x="714" y="574"/>
                  </a:lnTo>
                  <a:lnTo>
                    <a:pt x="715" y="574"/>
                  </a:lnTo>
                  <a:lnTo>
                    <a:pt x="736" y="549"/>
                  </a:lnTo>
                  <a:lnTo>
                    <a:pt x="731" y="544"/>
                  </a:lnTo>
                  <a:lnTo>
                    <a:pt x="711" y="569"/>
                  </a:lnTo>
                  <a:lnTo>
                    <a:pt x="709" y="569"/>
                  </a:lnTo>
                  <a:close/>
                  <a:moveTo>
                    <a:pt x="744" y="531"/>
                  </a:moveTo>
                  <a:lnTo>
                    <a:pt x="748" y="536"/>
                  </a:lnTo>
                  <a:lnTo>
                    <a:pt x="755" y="530"/>
                  </a:lnTo>
                  <a:lnTo>
                    <a:pt x="750" y="525"/>
                  </a:lnTo>
                  <a:lnTo>
                    <a:pt x="744" y="531"/>
                  </a:lnTo>
                  <a:close/>
                  <a:moveTo>
                    <a:pt x="761" y="512"/>
                  </a:moveTo>
                  <a:lnTo>
                    <a:pt x="766" y="517"/>
                  </a:lnTo>
                  <a:lnTo>
                    <a:pt x="772" y="511"/>
                  </a:lnTo>
                  <a:lnTo>
                    <a:pt x="788" y="490"/>
                  </a:lnTo>
                  <a:lnTo>
                    <a:pt x="783" y="486"/>
                  </a:lnTo>
                  <a:lnTo>
                    <a:pt x="767" y="506"/>
                  </a:lnTo>
                  <a:lnTo>
                    <a:pt x="761" y="512"/>
                  </a:lnTo>
                  <a:close/>
                  <a:moveTo>
                    <a:pt x="794" y="472"/>
                  </a:moveTo>
                  <a:lnTo>
                    <a:pt x="799" y="476"/>
                  </a:lnTo>
                  <a:lnTo>
                    <a:pt x="803" y="470"/>
                  </a:lnTo>
                  <a:lnTo>
                    <a:pt x="799" y="465"/>
                  </a:lnTo>
                  <a:lnTo>
                    <a:pt x="794" y="472"/>
                  </a:lnTo>
                  <a:close/>
                  <a:moveTo>
                    <a:pt x="810" y="451"/>
                  </a:moveTo>
                  <a:lnTo>
                    <a:pt x="814" y="456"/>
                  </a:lnTo>
                  <a:lnTo>
                    <a:pt x="836" y="429"/>
                  </a:lnTo>
                  <a:lnTo>
                    <a:pt x="831" y="424"/>
                  </a:lnTo>
                  <a:lnTo>
                    <a:pt x="810" y="451"/>
                  </a:lnTo>
                  <a:close/>
                  <a:moveTo>
                    <a:pt x="841" y="410"/>
                  </a:moveTo>
                  <a:lnTo>
                    <a:pt x="846" y="415"/>
                  </a:lnTo>
                  <a:lnTo>
                    <a:pt x="850" y="412"/>
                  </a:lnTo>
                  <a:lnTo>
                    <a:pt x="852" y="409"/>
                  </a:lnTo>
                  <a:lnTo>
                    <a:pt x="847" y="404"/>
                  </a:lnTo>
                  <a:lnTo>
                    <a:pt x="846" y="407"/>
                  </a:lnTo>
                  <a:lnTo>
                    <a:pt x="841" y="410"/>
                  </a:lnTo>
                  <a:close/>
                  <a:moveTo>
                    <a:pt x="857" y="390"/>
                  </a:moveTo>
                  <a:lnTo>
                    <a:pt x="861" y="395"/>
                  </a:lnTo>
                  <a:lnTo>
                    <a:pt x="883" y="368"/>
                  </a:lnTo>
                  <a:lnTo>
                    <a:pt x="879" y="363"/>
                  </a:lnTo>
                  <a:lnTo>
                    <a:pt x="857" y="390"/>
                  </a:lnTo>
                  <a:close/>
                  <a:moveTo>
                    <a:pt x="888" y="349"/>
                  </a:moveTo>
                  <a:lnTo>
                    <a:pt x="893" y="354"/>
                  </a:lnTo>
                  <a:lnTo>
                    <a:pt x="899" y="346"/>
                  </a:lnTo>
                  <a:lnTo>
                    <a:pt x="894" y="341"/>
                  </a:lnTo>
                  <a:lnTo>
                    <a:pt x="888" y="349"/>
                  </a:lnTo>
                  <a:close/>
                  <a:moveTo>
                    <a:pt x="904" y="329"/>
                  </a:moveTo>
                  <a:lnTo>
                    <a:pt x="908" y="333"/>
                  </a:lnTo>
                  <a:lnTo>
                    <a:pt x="929" y="308"/>
                  </a:lnTo>
                  <a:lnTo>
                    <a:pt x="930" y="305"/>
                  </a:lnTo>
                  <a:lnTo>
                    <a:pt x="926" y="300"/>
                  </a:lnTo>
                  <a:lnTo>
                    <a:pt x="924" y="303"/>
                  </a:lnTo>
                  <a:lnTo>
                    <a:pt x="904" y="329"/>
                  </a:lnTo>
                  <a:close/>
                  <a:moveTo>
                    <a:pt x="935" y="286"/>
                  </a:moveTo>
                  <a:lnTo>
                    <a:pt x="940" y="291"/>
                  </a:lnTo>
                  <a:lnTo>
                    <a:pt x="946" y="285"/>
                  </a:lnTo>
                  <a:lnTo>
                    <a:pt x="941" y="280"/>
                  </a:lnTo>
                  <a:lnTo>
                    <a:pt x="935" y="286"/>
                  </a:lnTo>
                  <a:close/>
                  <a:moveTo>
                    <a:pt x="952" y="266"/>
                  </a:moveTo>
                  <a:lnTo>
                    <a:pt x="957" y="270"/>
                  </a:lnTo>
                  <a:lnTo>
                    <a:pt x="968" y="258"/>
                  </a:lnTo>
                  <a:lnTo>
                    <a:pt x="977" y="244"/>
                  </a:lnTo>
                  <a:lnTo>
                    <a:pt x="973" y="239"/>
                  </a:lnTo>
                  <a:lnTo>
                    <a:pt x="963" y="253"/>
                  </a:lnTo>
                  <a:lnTo>
                    <a:pt x="952" y="266"/>
                  </a:lnTo>
                  <a:close/>
                  <a:moveTo>
                    <a:pt x="984" y="226"/>
                  </a:moveTo>
                  <a:lnTo>
                    <a:pt x="988" y="231"/>
                  </a:lnTo>
                  <a:lnTo>
                    <a:pt x="995" y="225"/>
                  </a:lnTo>
                  <a:lnTo>
                    <a:pt x="990" y="220"/>
                  </a:lnTo>
                  <a:lnTo>
                    <a:pt x="984" y="226"/>
                  </a:lnTo>
                  <a:close/>
                  <a:moveTo>
                    <a:pt x="1001" y="206"/>
                  </a:moveTo>
                  <a:lnTo>
                    <a:pt x="1006" y="211"/>
                  </a:lnTo>
                  <a:lnTo>
                    <a:pt x="1007" y="211"/>
                  </a:lnTo>
                  <a:lnTo>
                    <a:pt x="1029" y="185"/>
                  </a:lnTo>
                  <a:lnTo>
                    <a:pt x="1024" y="181"/>
                  </a:lnTo>
                  <a:lnTo>
                    <a:pt x="1003" y="206"/>
                  </a:lnTo>
                  <a:lnTo>
                    <a:pt x="1001" y="206"/>
                  </a:lnTo>
                  <a:close/>
                  <a:moveTo>
                    <a:pt x="1035" y="167"/>
                  </a:moveTo>
                  <a:lnTo>
                    <a:pt x="1040" y="171"/>
                  </a:lnTo>
                  <a:lnTo>
                    <a:pt x="1046" y="167"/>
                  </a:lnTo>
                  <a:lnTo>
                    <a:pt x="1046" y="165"/>
                  </a:lnTo>
                  <a:lnTo>
                    <a:pt x="1042" y="160"/>
                  </a:lnTo>
                  <a:lnTo>
                    <a:pt x="1042" y="162"/>
                  </a:lnTo>
                  <a:lnTo>
                    <a:pt x="1035" y="167"/>
                  </a:lnTo>
                  <a:close/>
                  <a:moveTo>
                    <a:pt x="1053" y="149"/>
                  </a:moveTo>
                  <a:lnTo>
                    <a:pt x="1057" y="154"/>
                  </a:lnTo>
                  <a:lnTo>
                    <a:pt x="1083" y="129"/>
                  </a:lnTo>
                  <a:lnTo>
                    <a:pt x="1078" y="124"/>
                  </a:lnTo>
                  <a:lnTo>
                    <a:pt x="1053" y="149"/>
                  </a:lnTo>
                  <a:close/>
                  <a:moveTo>
                    <a:pt x="1090" y="113"/>
                  </a:moveTo>
                  <a:lnTo>
                    <a:pt x="1095" y="118"/>
                  </a:lnTo>
                  <a:lnTo>
                    <a:pt x="1101" y="112"/>
                  </a:lnTo>
                  <a:lnTo>
                    <a:pt x="1097" y="107"/>
                  </a:lnTo>
                  <a:lnTo>
                    <a:pt x="1090" y="113"/>
                  </a:lnTo>
                  <a:close/>
                  <a:moveTo>
                    <a:pt x="1111" y="96"/>
                  </a:moveTo>
                  <a:lnTo>
                    <a:pt x="1115" y="101"/>
                  </a:lnTo>
                  <a:lnTo>
                    <a:pt x="1125" y="93"/>
                  </a:lnTo>
                  <a:lnTo>
                    <a:pt x="1122" y="90"/>
                  </a:lnTo>
                  <a:lnTo>
                    <a:pt x="1123" y="93"/>
                  </a:lnTo>
                  <a:lnTo>
                    <a:pt x="1141" y="79"/>
                  </a:lnTo>
                  <a:lnTo>
                    <a:pt x="1137" y="74"/>
                  </a:lnTo>
                  <a:lnTo>
                    <a:pt x="1120" y="88"/>
                  </a:lnTo>
                  <a:lnTo>
                    <a:pt x="1115" y="91"/>
                  </a:lnTo>
                  <a:lnTo>
                    <a:pt x="1120" y="88"/>
                  </a:lnTo>
                  <a:lnTo>
                    <a:pt x="1111" y="96"/>
                  </a:lnTo>
                  <a:close/>
                  <a:moveTo>
                    <a:pt x="1152" y="64"/>
                  </a:moveTo>
                  <a:lnTo>
                    <a:pt x="1155" y="69"/>
                  </a:lnTo>
                  <a:lnTo>
                    <a:pt x="1163" y="64"/>
                  </a:lnTo>
                  <a:lnTo>
                    <a:pt x="1159" y="60"/>
                  </a:lnTo>
                  <a:lnTo>
                    <a:pt x="1152" y="64"/>
                  </a:lnTo>
                  <a:close/>
                  <a:moveTo>
                    <a:pt x="1174" y="50"/>
                  </a:moveTo>
                  <a:lnTo>
                    <a:pt x="1177" y="55"/>
                  </a:lnTo>
                  <a:lnTo>
                    <a:pt x="1202" y="41"/>
                  </a:lnTo>
                  <a:lnTo>
                    <a:pt x="1200" y="38"/>
                  </a:lnTo>
                  <a:lnTo>
                    <a:pt x="1202" y="41"/>
                  </a:lnTo>
                  <a:lnTo>
                    <a:pt x="1206" y="39"/>
                  </a:lnTo>
                  <a:lnTo>
                    <a:pt x="1203" y="33"/>
                  </a:lnTo>
                  <a:lnTo>
                    <a:pt x="1199" y="35"/>
                  </a:lnTo>
                  <a:lnTo>
                    <a:pt x="1203" y="33"/>
                  </a:lnTo>
                  <a:lnTo>
                    <a:pt x="1199" y="36"/>
                  </a:lnTo>
                  <a:lnTo>
                    <a:pt x="1174" y="50"/>
                  </a:lnTo>
                  <a:close/>
                  <a:moveTo>
                    <a:pt x="1219" y="25"/>
                  </a:moveTo>
                  <a:lnTo>
                    <a:pt x="1222" y="31"/>
                  </a:lnTo>
                  <a:lnTo>
                    <a:pt x="1230" y="28"/>
                  </a:lnTo>
                  <a:lnTo>
                    <a:pt x="1227" y="22"/>
                  </a:lnTo>
                  <a:lnTo>
                    <a:pt x="1219" y="25"/>
                  </a:lnTo>
                  <a:close/>
                  <a:moveTo>
                    <a:pt x="1244" y="16"/>
                  </a:moveTo>
                  <a:lnTo>
                    <a:pt x="1246" y="22"/>
                  </a:lnTo>
                  <a:lnTo>
                    <a:pt x="1279" y="13"/>
                  </a:lnTo>
                  <a:lnTo>
                    <a:pt x="1277" y="6"/>
                  </a:lnTo>
                  <a:lnTo>
                    <a:pt x="1244" y="16"/>
                  </a:lnTo>
                  <a:close/>
                  <a:moveTo>
                    <a:pt x="1294" y="3"/>
                  </a:moveTo>
                  <a:lnTo>
                    <a:pt x="1296" y="9"/>
                  </a:lnTo>
                  <a:lnTo>
                    <a:pt x="1305" y="8"/>
                  </a:lnTo>
                  <a:lnTo>
                    <a:pt x="1304" y="2"/>
                  </a:lnTo>
                  <a:lnTo>
                    <a:pt x="1294" y="3"/>
                  </a:lnTo>
                  <a:close/>
                  <a:moveTo>
                    <a:pt x="1321" y="0"/>
                  </a:moveTo>
                  <a:lnTo>
                    <a:pt x="1321" y="6"/>
                  </a:lnTo>
                  <a:lnTo>
                    <a:pt x="1356" y="6"/>
                  </a:lnTo>
                  <a:lnTo>
                    <a:pt x="1356" y="0"/>
                  </a:lnTo>
                  <a:lnTo>
                    <a:pt x="1321" y="0"/>
                  </a:lnTo>
                  <a:close/>
                  <a:moveTo>
                    <a:pt x="1373" y="3"/>
                  </a:moveTo>
                  <a:lnTo>
                    <a:pt x="1371" y="9"/>
                  </a:lnTo>
                  <a:lnTo>
                    <a:pt x="1381" y="9"/>
                  </a:lnTo>
                  <a:lnTo>
                    <a:pt x="1382" y="3"/>
                  </a:lnTo>
                  <a:lnTo>
                    <a:pt x="1373" y="3"/>
                  </a:lnTo>
                  <a:close/>
                  <a:moveTo>
                    <a:pt x="1399" y="6"/>
                  </a:moveTo>
                  <a:lnTo>
                    <a:pt x="1398" y="13"/>
                  </a:lnTo>
                  <a:lnTo>
                    <a:pt x="1431" y="22"/>
                  </a:lnTo>
                  <a:lnTo>
                    <a:pt x="1432" y="16"/>
                  </a:lnTo>
                  <a:lnTo>
                    <a:pt x="1399" y="6"/>
                  </a:lnTo>
                  <a:close/>
                  <a:moveTo>
                    <a:pt x="1450" y="22"/>
                  </a:moveTo>
                  <a:lnTo>
                    <a:pt x="1447" y="28"/>
                  </a:lnTo>
                  <a:lnTo>
                    <a:pt x="1454" y="31"/>
                  </a:lnTo>
                  <a:lnTo>
                    <a:pt x="1458" y="25"/>
                  </a:lnTo>
                  <a:lnTo>
                    <a:pt x="1450" y="22"/>
                  </a:lnTo>
                  <a:close/>
                  <a:moveTo>
                    <a:pt x="1473" y="31"/>
                  </a:moveTo>
                  <a:lnTo>
                    <a:pt x="1470" y="38"/>
                  </a:lnTo>
                  <a:lnTo>
                    <a:pt x="1501" y="53"/>
                  </a:lnTo>
                  <a:lnTo>
                    <a:pt x="1505" y="47"/>
                  </a:lnTo>
                  <a:lnTo>
                    <a:pt x="1476" y="33"/>
                  </a:lnTo>
                  <a:lnTo>
                    <a:pt x="1473" y="31"/>
                  </a:lnTo>
                  <a:close/>
                  <a:moveTo>
                    <a:pt x="1519" y="57"/>
                  </a:moveTo>
                  <a:lnTo>
                    <a:pt x="1516" y="61"/>
                  </a:lnTo>
                  <a:lnTo>
                    <a:pt x="1523" y="66"/>
                  </a:lnTo>
                  <a:lnTo>
                    <a:pt x="1527" y="61"/>
                  </a:lnTo>
                  <a:lnTo>
                    <a:pt x="1519" y="57"/>
                  </a:lnTo>
                  <a:close/>
                  <a:moveTo>
                    <a:pt x="1542" y="69"/>
                  </a:moveTo>
                  <a:lnTo>
                    <a:pt x="1539" y="74"/>
                  </a:lnTo>
                  <a:lnTo>
                    <a:pt x="1552" y="83"/>
                  </a:lnTo>
                  <a:lnTo>
                    <a:pt x="1567" y="93"/>
                  </a:lnTo>
                  <a:lnTo>
                    <a:pt x="1570" y="88"/>
                  </a:lnTo>
                  <a:lnTo>
                    <a:pt x="1555" y="79"/>
                  </a:lnTo>
                  <a:lnTo>
                    <a:pt x="1542" y="69"/>
                  </a:lnTo>
                  <a:close/>
                  <a:moveTo>
                    <a:pt x="1585" y="99"/>
                  </a:moveTo>
                  <a:lnTo>
                    <a:pt x="1581" y="104"/>
                  </a:lnTo>
                  <a:lnTo>
                    <a:pt x="1589" y="108"/>
                  </a:lnTo>
                  <a:lnTo>
                    <a:pt x="1592" y="104"/>
                  </a:lnTo>
                  <a:lnTo>
                    <a:pt x="1585" y="99"/>
                  </a:lnTo>
                  <a:close/>
                  <a:moveTo>
                    <a:pt x="1607" y="113"/>
                  </a:moveTo>
                  <a:lnTo>
                    <a:pt x="1603" y="118"/>
                  </a:lnTo>
                  <a:lnTo>
                    <a:pt x="1632" y="137"/>
                  </a:lnTo>
                  <a:lnTo>
                    <a:pt x="1635" y="132"/>
                  </a:lnTo>
                  <a:lnTo>
                    <a:pt x="1607" y="113"/>
                  </a:lnTo>
                  <a:close/>
                  <a:moveTo>
                    <a:pt x="1649" y="141"/>
                  </a:moveTo>
                  <a:lnTo>
                    <a:pt x="1646" y="146"/>
                  </a:lnTo>
                  <a:lnTo>
                    <a:pt x="1654" y="151"/>
                  </a:lnTo>
                  <a:lnTo>
                    <a:pt x="1657" y="146"/>
                  </a:lnTo>
                  <a:lnTo>
                    <a:pt x="1649" y="141"/>
                  </a:lnTo>
                  <a:close/>
                  <a:moveTo>
                    <a:pt x="1671" y="157"/>
                  </a:moveTo>
                  <a:lnTo>
                    <a:pt x="1668" y="162"/>
                  </a:lnTo>
                  <a:lnTo>
                    <a:pt x="1669" y="163"/>
                  </a:lnTo>
                  <a:lnTo>
                    <a:pt x="1698" y="179"/>
                  </a:lnTo>
                  <a:lnTo>
                    <a:pt x="1701" y="174"/>
                  </a:lnTo>
                  <a:lnTo>
                    <a:pt x="1672" y="159"/>
                  </a:lnTo>
                  <a:lnTo>
                    <a:pt x="1671" y="157"/>
                  </a:lnTo>
                  <a:close/>
                  <a:moveTo>
                    <a:pt x="1715" y="182"/>
                  </a:moveTo>
                  <a:lnTo>
                    <a:pt x="1712" y="189"/>
                  </a:lnTo>
                  <a:lnTo>
                    <a:pt x="1720" y="192"/>
                  </a:lnTo>
                  <a:lnTo>
                    <a:pt x="1723" y="185"/>
                  </a:lnTo>
                  <a:lnTo>
                    <a:pt x="1715" y="182"/>
                  </a:lnTo>
                  <a:close/>
                  <a:moveTo>
                    <a:pt x="1738" y="193"/>
                  </a:moveTo>
                  <a:lnTo>
                    <a:pt x="1735" y="200"/>
                  </a:lnTo>
                  <a:lnTo>
                    <a:pt x="1748" y="206"/>
                  </a:lnTo>
                  <a:lnTo>
                    <a:pt x="1746" y="206"/>
                  </a:lnTo>
                  <a:lnTo>
                    <a:pt x="1749" y="206"/>
                  </a:lnTo>
                  <a:lnTo>
                    <a:pt x="1768" y="212"/>
                  </a:lnTo>
                  <a:lnTo>
                    <a:pt x="1770" y="206"/>
                  </a:lnTo>
                  <a:lnTo>
                    <a:pt x="1751" y="200"/>
                  </a:lnTo>
                  <a:lnTo>
                    <a:pt x="1749" y="203"/>
                  </a:lnTo>
                  <a:lnTo>
                    <a:pt x="1751" y="200"/>
                  </a:lnTo>
                  <a:lnTo>
                    <a:pt x="1738" y="193"/>
                  </a:lnTo>
                  <a:close/>
                  <a:moveTo>
                    <a:pt x="1785" y="211"/>
                  </a:moveTo>
                  <a:lnTo>
                    <a:pt x="1784" y="217"/>
                  </a:lnTo>
                  <a:lnTo>
                    <a:pt x="1789" y="219"/>
                  </a:lnTo>
                  <a:lnTo>
                    <a:pt x="1787" y="219"/>
                  </a:lnTo>
                  <a:lnTo>
                    <a:pt x="1793" y="219"/>
                  </a:lnTo>
                  <a:lnTo>
                    <a:pt x="1793" y="212"/>
                  </a:lnTo>
                  <a:lnTo>
                    <a:pt x="1789" y="212"/>
                  </a:lnTo>
                  <a:lnTo>
                    <a:pt x="1789" y="215"/>
                  </a:lnTo>
                  <a:lnTo>
                    <a:pt x="1790" y="212"/>
                  </a:lnTo>
                  <a:lnTo>
                    <a:pt x="1785" y="211"/>
                  </a:lnTo>
                  <a:close/>
                  <a:moveTo>
                    <a:pt x="1811" y="215"/>
                  </a:moveTo>
                  <a:lnTo>
                    <a:pt x="1811" y="222"/>
                  </a:lnTo>
                  <a:lnTo>
                    <a:pt x="1828" y="223"/>
                  </a:lnTo>
                  <a:lnTo>
                    <a:pt x="1845" y="222"/>
                  </a:lnTo>
                  <a:lnTo>
                    <a:pt x="1845" y="215"/>
                  </a:lnTo>
                  <a:lnTo>
                    <a:pt x="1828" y="217"/>
                  </a:lnTo>
                  <a:lnTo>
                    <a:pt x="1811" y="215"/>
                  </a:lnTo>
                  <a:close/>
                  <a:moveTo>
                    <a:pt x="1862" y="214"/>
                  </a:moveTo>
                  <a:lnTo>
                    <a:pt x="1862" y="220"/>
                  </a:lnTo>
                  <a:lnTo>
                    <a:pt x="1867" y="220"/>
                  </a:lnTo>
                  <a:lnTo>
                    <a:pt x="1867" y="214"/>
                  </a:lnTo>
                  <a:lnTo>
                    <a:pt x="1862" y="21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1" name="Freeform 766"/>
            <p:cNvSpPr>
              <a:spLocks/>
            </p:cNvSpPr>
            <p:nvPr/>
          </p:nvSpPr>
          <p:spPr bwMode="auto">
            <a:xfrm>
              <a:off x="6288466" y="4366539"/>
              <a:ext cx="2295970" cy="622491"/>
            </a:xfrm>
            <a:custGeom>
              <a:avLst/>
              <a:gdLst/>
              <a:ahLst/>
              <a:cxnLst>
                <a:cxn ang="0">
                  <a:pos x="28" y="415"/>
                </a:cxn>
                <a:cxn ang="0">
                  <a:pos x="224" y="429"/>
                </a:cxn>
                <a:cxn ang="0">
                  <a:pos x="460" y="432"/>
                </a:cxn>
                <a:cxn ang="0">
                  <a:pos x="579" y="419"/>
                </a:cxn>
                <a:cxn ang="0">
                  <a:pos x="657" y="404"/>
                </a:cxn>
                <a:cxn ang="0">
                  <a:pos x="714" y="385"/>
                </a:cxn>
                <a:cxn ang="0">
                  <a:pos x="772" y="356"/>
                </a:cxn>
                <a:cxn ang="0">
                  <a:pos x="890" y="276"/>
                </a:cxn>
                <a:cxn ang="0">
                  <a:pos x="1046" y="141"/>
                </a:cxn>
                <a:cxn ang="0">
                  <a:pos x="1164" y="56"/>
                </a:cxn>
                <a:cxn ang="0">
                  <a:pos x="1202" y="36"/>
                </a:cxn>
                <a:cxn ang="0">
                  <a:pos x="1241" y="22"/>
                </a:cxn>
                <a:cxn ang="0">
                  <a:pos x="1280" y="12"/>
                </a:cxn>
                <a:cxn ang="0">
                  <a:pos x="1318" y="7"/>
                </a:cxn>
                <a:cxn ang="0">
                  <a:pos x="1396" y="7"/>
                </a:cxn>
                <a:cxn ang="0">
                  <a:pos x="1475" y="36"/>
                </a:cxn>
                <a:cxn ang="0">
                  <a:pos x="1512" y="53"/>
                </a:cxn>
                <a:cxn ang="0">
                  <a:pos x="1552" y="72"/>
                </a:cxn>
                <a:cxn ang="0">
                  <a:pos x="1591" y="94"/>
                </a:cxn>
                <a:cxn ang="0">
                  <a:pos x="1669" y="141"/>
                </a:cxn>
                <a:cxn ang="0">
                  <a:pos x="1746" y="174"/>
                </a:cxn>
                <a:cxn ang="0">
                  <a:pos x="1787" y="183"/>
                </a:cxn>
                <a:cxn ang="0">
                  <a:pos x="1867" y="188"/>
                </a:cxn>
                <a:cxn ang="0">
                  <a:pos x="1789" y="177"/>
                </a:cxn>
                <a:cxn ang="0">
                  <a:pos x="1751" y="168"/>
                </a:cxn>
                <a:cxn ang="0">
                  <a:pos x="1712" y="152"/>
                </a:cxn>
                <a:cxn ang="0">
                  <a:pos x="1672" y="133"/>
                </a:cxn>
                <a:cxn ang="0">
                  <a:pos x="1635" y="111"/>
                </a:cxn>
                <a:cxn ang="0">
                  <a:pos x="1555" y="66"/>
                </a:cxn>
                <a:cxn ang="0">
                  <a:pos x="1479" y="29"/>
                </a:cxn>
                <a:cxn ang="0">
                  <a:pos x="1398" y="4"/>
                </a:cxn>
                <a:cxn ang="0">
                  <a:pos x="1318" y="0"/>
                </a:cxn>
                <a:cxn ang="0">
                  <a:pos x="1279" y="4"/>
                </a:cxn>
                <a:cxn ang="0">
                  <a:pos x="1238" y="14"/>
                </a:cxn>
                <a:cxn ang="0">
                  <a:pos x="1199" y="29"/>
                </a:cxn>
                <a:cxn ang="0">
                  <a:pos x="1159" y="50"/>
                </a:cxn>
                <a:cxn ang="0">
                  <a:pos x="1042" y="135"/>
                </a:cxn>
                <a:cxn ang="0">
                  <a:pos x="885" y="270"/>
                </a:cxn>
                <a:cxn ang="0">
                  <a:pos x="767" y="350"/>
                </a:cxn>
                <a:cxn ang="0">
                  <a:pos x="711" y="377"/>
                </a:cxn>
                <a:cxn ang="0">
                  <a:pos x="656" y="396"/>
                </a:cxn>
                <a:cxn ang="0">
                  <a:pos x="577" y="416"/>
                </a:cxn>
                <a:cxn ang="0">
                  <a:pos x="460" y="424"/>
                </a:cxn>
                <a:cxn ang="0">
                  <a:pos x="224" y="421"/>
                </a:cxn>
                <a:cxn ang="0">
                  <a:pos x="28" y="407"/>
                </a:cxn>
              </a:cxnLst>
              <a:rect l="0" t="0" r="r" b="b"/>
              <a:pathLst>
                <a:path w="1867" h="433">
                  <a:moveTo>
                    <a:pt x="0" y="404"/>
                  </a:moveTo>
                  <a:lnTo>
                    <a:pt x="0" y="411"/>
                  </a:lnTo>
                  <a:lnTo>
                    <a:pt x="28" y="415"/>
                  </a:lnTo>
                  <a:lnTo>
                    <a:pt x="107" y="421"/>
                  </a:lnTo>
                  <a:lnTo>
                    <a:pt x="146" y="422"/>
                  </a:lnTo>
                  <a:lnTo>
                    <a:pt x="224" y="429"/>
                  </a:lnTo>
                  <a:lnTo>
                    <a:pt x="342" y="433"/>
                  </a:lnTo>
                  <a:lnTo>
                    <a:pt x="420" y="433"/>
                  </a:lnTo>
                  <a:lnTo>
                    <a:pt x="460" y="432"/>
                  </a:lnTo>
                  <a:lnTo>
                    <a:pt x="538" y="426"/>
                  </a:lnTo>
                  <a:lnTo>
                    <a:pt x="577" y="421"/>
                  </a:lnTo>
                  <a:lnTo>
                    <a:pt x="579" y="419"/>
                  </a:lnTo>
                  <a:lnTo>
                    <a:pt x="579" y="421"/>
                  </a:lnTo>
                  <a:lnTo>
                    <a:pt x="618" y="413"/>
                  </a:lnTo>
                  <a:lnTo>
                    <a:pt x="657" y="404"/>
                  </a:lnTo>
                  <a:lnTo>
                    <a:pt x="714" y="385"/>
                  </a:lnTo>
                  <a:lnTo>
                    <a:pt x="715" y="383"/>
                  </a:lnTo>
                  <a:lnTo>
                    <a:pt x="714" y="385"/>
                  </a:lnTo>
                  <a:lnTo>
                    <a:pt x="770" y="358"/>
                  </a:lnTo>
                  <a:lnTo>
                    <a:pt x="767" y="358"/>
                  </a:lnTo>
                  <a:lnTo>
                    <a:pt x="772" y="356"/>
                  </a:lnTo>
                  <a:lnTo>
                    <a:pt x="811" y="333"/>
                  </a:lnTo>
                  <a:lnTo>
                    <a:pt x="850" y="306"/>
                  </a:lnTo>
                  <a:lnTo>
                    <a:pt x="890" y="276"/>
                  </a:lnTo>
                  <a:lnTo>
                    <a:pt x="929" y="243"/>
                  </a:lnTo>
                  <a:lnTo>
                    <a:pt x="1007" y="174"/>
                  </a:lnTo>
                  <a:lnTo>
                    <a:pt x="1046" y="141"/>
                  </a:lnTo>
                  <a:lnTo>
                    <a:pt x="1086" y="110"/>
                  </a:lnTo>
                  <a:lnTo>
                    <a:pt x="1125" y="81"/>
                  </a:lnTo>
                  <a:lnTo>
                    <a:pt x="1164" y="56"/>
                  </a:lnTo>
                  <a:lnTo>
                    <a:pt x="1161" y="53"/>
                  </a:lnTo>
                  <a:lnTo>
                    <a:pt x="1163" y="56"/>
                  </a:lnTo>
                  <a:lnTo>
                    <a:pt x="1202" y="36"/>
                  </a:lnTo>
                  <a:lnTo>
                    <a:pt x="1200" y="33"/>
                  </a:lnTo>
                  <a:lnTo>
                    <a:pt x="1202" y="37"/>
                  </a:lnTo>
                  <a:lnTo>
                    <a:pt x="1241" y="22"/>
                  </a:lnTo>
                  <a:lnTo>
                    <a:pt x="1239" y="17"/>
                  </a:lnTo>
                  <a:lnTo>
                    <a:pt x="1241" y="22"/>
                  </a:lnTo>
                  <a:lnTo>
                    <a:pt x="1280" y="12"/>
                  </a:lnTo>
                  <a:lnTo>
                    <a:pt x="1279" y="7"/>
                  </a:lnTo>
                  <a:lnTo>
                    <a:pt x="1279" y="12"/>
                  </a:lnTo>
                  <a:lnTo>
                    <a:pt x="1318" y="7"/>
                  </a:lnTo>
                  <a:lnTo>
                    <a:pt x="1357" y="7"/>
                  </a:lnTo>
                  <a:lnTo>
                    <a:pt x="1396" y="12"/>
                  </a:lnTo>
                  <a:lnTo>
                    <a:pt x="1396" y="7"/>
                  </a:lnTo>
                  <a:lnTo>
                    <a:pt x="1396" y="12"/>
                  </a:lnTo>
                  <a:lnTo>
                    <a:pt x="1436" y="22"/>
                  </a:lnTo>
                  <a:lnTo>
                    <a:pt x="1475" y="36"/>
                  </a:lnTo>
                  <a:lnTo>
                    <a:pt x="1475" y="31"/>
                  </a:lnTo>
                  <a:lnTo>
                    <a:pt x="1473" y="36"/>
                  </a:lnTo>
                  <a:lnTo>
                    <a:pt x="1512" y="53"/>
                  </a:lnTo>
                  <a:lnTo>
                    <a:pt x="1514" y="48"/>
                  </a:lnTo>
                  <a:lnTo>
                    <a:pt x="1512" y="51"/>
                  </a:lnTo>
                  <a:lnTo>
                    <a:pt x="1552" y="72"/>
                  </a:lnTo>
                  <a:lnTo>
                    <a:pt x="1591" y="94"/>
                  </a:lnTo>
                  <a:lnTo>
                    <a:pt x="1592" y="91"/>
                  </a:lnTo>
                  <a:lnTo>
                    <a:pt x="1591" y="94"/>
                  </a:lnTo>
                  <a:lnTo>
                    <a:pt x="1630" y="117"/>
                  </a:lnTo>
                  <a:lnTo>
                    <a:pt x="1669" y="139"/>
                  </a:lnTo>
                  <a:lnTo>
                    <a:pt x="1669" y="141"/>
                  </a:lnTo>
                  <a:lnTo>
                    <a:pt x="1709" y="160"/>
                  </a:lnTo>
                  <a:lnTo>
                    <a:pt x="1748" y="176"/>
                  </a:lnTo>
                  <a:lnTo>
                    <a:pt x="1746" y="174"/>
                  </a:lnTo>
                  <a:lnTo>
                    <a:pt x="1749" y="176"/>
                  </a:lnTo>
                  <a:lnTo>
                    <a:pt x="1789" y="185"/>
                  </a:lnTo>
                  <a:lnTo>
                    <a:pt x="1787" y="183"/>
                  </a:lnTo>
                  <a:lnTo>
                    <a:pt x="1789" y="185"/>
                  </a:lnTo>
                  <a:lnTo>
                    <a:pt x="1828" y="190"/>
                  </a:lnTo>
                  <a:lnTo>
                    <a:pt x="1867" y="188"/>
                  </a:lnTo>
                  <a:lnTo>
                    <a:pt x="1867" y="180"/>
                  </a:lnTo>
                  <a:lnTo>
                    <a:pt x="1828" y="182"/>
                  </a:lnTo>
                  <a:lnTo>
                    <a:pt x="1789" y="177"/>
                  </a:lnTo>
                  <a:lnTo>
                    <a:pt x="1789" y="180"/>
                  </a:lnTo>
                  <a:lnTo>
                    <a:pt x="1790" y="177"/>
                  </a:lnTo>
                  <a:lnTo>
                    <a:pt x="1751" y="168"/>
                  </a:lnTo>
                  <a:lnTo>
                    <a:pt x="1749" y="171"/>
                  </a:lnTo>
                  <a:lnTo>
                    <a:pt x="1751" y="168"/>
                  </a:lnTo>
                  <a:lnTo>
                    <a:pt x="1712" y="152"/>
                  </a:lnTo>
                  <a:lnTo>
                    <a:pt x="1672" y="133"/>
                  </a:lnTo>
                  <a:lnTo>
                    <a:pt x="1671" y="136"/>
                  </a:lnTo>
                  <a:lnTo>
                    <a:pt x="1672" y="133"/>
                  </a:lnTo>
                  <a:lnTo>
                    <a:pt x="1633" y="111"/>
                  </a:lnTo>
                  <a:lnTo>
                    <a:pt x="1632" y="114"/>
                  </a:lnTo>
                  <a:lnTo>
                    <a:pt x="1635" y="111"/>
                  </a:lnTo>
                  <a:lnTo>
                    <a:pt x="1596" y="88"/>
                  </a:lnTo>
                  <a:lnTo>
                    <a:pt x="1594" y="88"/>
                  </a:lnTo>
                  <a:lnTo>
                    <a:pt x="1555" y="66"/>
                  </a:lnTo>
                  <a:lnTo>
                    <a:pt x="1516" y="45"/>
                  </a:lnTo>
                  <a:lnTo>
                    <a:pt x="1476" y="28"/>
                  </a:lnTo>
                  <a:lnTo>
                    <a:pt x="1479" y="29"/>
                  </a:lnTo>
                  <a:lnTo>
                    <a:pt x="1476" y="28"/>
                  </a:lnTo>
                  <a:lnTo>
                    <a:pt x="1437" y="14"/>
                  </a:lnTo>
                  <a:lnTo>
                    <a:pt x="1398" y="4"/>
                  </a:lnTo>
                  <a:lnTo>
                    <a:pt x="1396" y="4"/>
                  </a:lnTo>
                  <a:lnTo>
                    <a:pt x="1357" y="0"/>
                  </a:lnTo>
                  <a:lnTo>
                    <a:pt x="1318" y="0"/>
                  </a:lnTo>
                  <a:lnTo>
                    <a:pt x="1279" y="4"/>
                  </a:lnTo>
                  <a:lnTo>
                    <a:pt x="1277" y="4"/>
                  </a:lnTo>
                  <a:lnTo>
                    <a:pt x="1279" y="4"/>
                  </a:lnTo>
                  <a:lnTo>
                    <a:pt x="1239" y="14"/>
                  </a:lnTo>
                  <a:lnTo>
                    <a:pt x="1236" y="14"/>
                  </a:lnTo>
                  <a:lnTo>
                    <a:pt x="1238" y="14"/>
                  </a:lnTo>
                  <a:lnTo>
                    <a:pt x="1199" y="29"/>
                  </a:lnTo>
                  <a:lnTo>
                    <a:pt x="1205" y="26"/>
                  </a:lnTo>
                  <a:lnTo>
                    <a:pt x="1199" y="29"/>
                  </a:lnTo>
                  <a:lnTo>
                    <a:pt x="1159" y="50"/>
                  </a:lnTo>
                  <a:lnTo>
                    <a:pt x="1155" y="51"/>
                  </a:lnTo>
                  <a:lnTo>
                    <a:pt x="1159" y="50"/>
                  </a:lnTo>
                  <a:lnTo>
                    <a:pt x="1120" y="75"/>
                  </a:lnTo>
                  <a:lnTo>
                    <a:pt x="1081" y="103"/>
                  </a:lnTo>
                  <a:lnTo>
                    <a:pt x="1042" y="135"/>
                  </a:lnTo>
                  <a:lnTo>
                    <a:pt x="1003" y="168"/>
                  </a:lnTo>
                  <a:lnTo>
                    <a:pt x="924" y="237"/>
                  </a:lnTo>
                  <a:lnTo>
                    <a:pt x="885" y="270"/>
                  </a:lnTo>
                  <a:lnTo>
                    <a:pt x="846" y="300"/>
                  </a:lnTo>
                  <a:lnTo>
                    <a:pt x="806" y="327"/>
                  </a:lnTo>
                  <a:lnTo>
                    <a:pt x="767" y="350"/>
                  </a:lnTo>
                  <a:lnTo>
                    <a:pt x="769" y="353"/>
                  </a:lnTo>
                  <a:lnTo>
                    <a:pt x="767" y="350"/>
                  </a:lnTo>
                  <a:lnTo>
                    <a:pt x="711" y="377"/>
                  </a:lnTo>
                  <a:lnTo>
                    <a:pt x="712" y="380"/>
                  </a:lnTo>
                  <a:lnTo>
                    <a:pt x="712" y="377"/>
                  </a:lnTo>
                  <a:lnTo>
                    <a:pt x="656" y="396"/>
                  </a:lnTo>
                  <a:lnTo>
                    <a:pt x="617" y="405"/>
                  </a:lnTo>
                  <a:lnTo>
                    <a:pt x="577" y="413"/>
                  </a:lnTo>
                  <a:lnTo>
                    <a:pt x="577" y="416"/>
                  </a:lnTo>
                  <a:lnTo>
                    <a:pt x="577" y="413"/>
                  </a:lnTo>
                  <a:lnTo>
                    <a:pt x="538" y="418"/>
                  </a:lnTo>
                  <a:lnTo>
                    <a:pt x="460" y="424"/>
                  </a:lnTo>
                  <a:lnTo>
                    <a:pt x="420" y="426"/>
                  </a:lnTo>
                  <a:lnTo>
                    <a:pt x="342" y="426"/>
                  </a:lnTo>
                  <a:lnTo>
                    <a:pt x="224" y="421"/>
                  </a:lnTo>
                  <a:lnTo>
                    <a:pt x="146" y="415"/>
                  </a:lnTo>
                  <a:lnTo>
                    <a:pt x="107" y="413"/>
                  </a:lnTo>
                  <a:lnTo>
                    <a:pt x="28" y="407"/>
                  </a:lnTo>
                  <a:lnTo>
                    <a:pt x="0" y="404"/>
                  </a:lnTo>
                  <a:close/>
                </a:path>
              </a:pathLst>
            </a:custGeom>
            <a:solidFill>
              <a:srgbClr val="00E5FF"/>
            </a:solidFill>
            <a:ln w="0">
              <a:solidFill>
                <a:srgbClr val="00E5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2" name="Text Box 6074"/>
            <p:cNvSpPr txBox="1">
              <a:spLocks noChangeArrowheads="1"/>
            </p:cNvSpPr>
            <p:nvPr/>
          </p:nvSpPr>
          <p:spPr bwMode="auto">
            <a:xfrm>
              <a:off x="6400506" y="5885733"/>
              <a:ext cx="498663" cy="190821"/>
            </a:xfrm>
            <a:prstGeom prst="rect">
              <a:avLst/>
            </a:prstGeom>
            <a:solidFill>
              <a:srgbClr val="CCFFFF"/>
            </a:solidFill>
            <a:ln w="9525" algn="ctr">
              <a:solidFill>
                <a:srgbClr val="FF0000"/>
              </a:solidFill>
              <a:miter lim="800000"/>
              <a:headEnd/>
              <a:tailEnd/>
            </a:ln>
          </p:spPr>
          <p:txBody>
            <a:bodyPr wrap="none" lIns="36576" tIns="18288" rIns="36576" bIns="18288">
              <a:spAutoFit/>
            </a:bodyPr>
            <a:lstStyle/>
            <a:p>
              <a:pPr algn="ctr"/>
              <a:r>
                <a:rPr lang="en-US" sz="1000" dirty="0" smtClean="0">
                  <a:solidFill>
                    <a:srgbClr val="000000"/>
                  </a:solidFill>
                  <a:latin typeface="Arial" charset="0"/>
                </a:rPr>
                <a:t>410 nm</a:t>
              </a:r>
              <a:endParaRPr lang="en-US" sz="1000" baseline="30000" dirty="0">
                <a:solidFill>
                  <a:srgbClr val="000000"/>
                </a:solidFill>
                <a:latin typeface="Arial" charset="0"/>
              </a:endParaRPr>
            </a:p>
          </p:txBody>
        </p:sp>
        <p:sp>
          <p:nvSpPr>
            <p:cNvPr id="2043" name="TextBox 2042"/>
            <p:cNvSpPr txBox="1"/>
            <p:nvPr/>
          </p:nvSpPr>
          <p:spPr>
            <a:xfrm>
              <a:off x="7411772" y="5460642"/>
              <a:ext cx="1039067" cy="215444"/>
            </a:xfrm>
            <a:prstGeom prst="rect">
              <a:avLst/>
            </a:prstGeom>
            <a:noFill/>
          </p:spPr>
          <p:txBody>
            <a:bodyPr wrap="none" rtlCol="0">
              <a:spAutoFit/>
            </a:bodyPr>
            <a:lstStyle/>
            <a:p>
              <a:r>
                <a:rPr lang="en-US" sz="800" dirty="0" smtClean="0"/>
                <a:t>[Chl] = 0.03 mg/m</a:t>
              </a:r>
              <a:r>
                <a:rPr lang="en-US" sz="800" baseline="30000" dirty="0" smtClean="0"/>
                <a:t>3</a:t>
              </a:r>
              <a:endParaRPr lang="en-US" sz="800" baseline="30000" dirty="0"/>
            </a:p>
          </p:txBody>
        </p:sp>
        <p:sp>
          <p:nvSpPr>
            <p:cNvPr id="2044" name="TextBox 2043"/>
            <p:cNvSpPr txBox="1"/>
            <p:nvPr/>
          </p:nvSpPr>
          <p:spPr>
            <a:xfrm>
              <a:off x="7411772" y="5613042"/>
              <a:ext cx="1039067" cy="215444"/>
            </a:xfrm>
            <a:prstGeom prst="rect">
              <a:avLst/>
            </a:prstGeom>
            <a:noFill/>
          </p:spPr>
          <p:txBody>
            <a:bodyPr wrap="none" rtlCol="0">
              <a:spAutoFit/>
            </a:bodyPr>
            <a:lstStyle/>
            <a:p>
              <a:r>
                <a:rPr lang="en-US" sz="800" dirty="0" smtClean="0"/>
                <a:t>[Chl] = 0.10 mg/m</a:t>
              </a:r>
              <a:r>
                <a:rPr lang="en-US" sz="800" baseline="30000" dirty="0" smtClean="0"/>
                <a:t>3</a:t>
              </a:r>
              <a:endParaRPr lang="en-US" sz="800" baseline="30000" dirty="0"/>
            </a:p>
          </p:txBody>
        </p:sp>
        <p:sp>
          <p:nvSpPr>
            <p:cNvPr id="2045" name="TextBox 2044"/>
            <p:cNvSpPr txBox="1"/>
            <p:nvPr/>
          </p:nvSpPr>
          <p:spPr>
            <a:xfrm>
              <a:off x="7411772" y="5760418"/>
              <a:ext cx="1039067" cy="215444"/>
            </a:xfrm>
            <a:prstGeom prst="rect">
              <a:avLst/>
            </a:prstGeom>
            <a:noFill/>
          </p:spPr>
          <p:txBody>
            <a:bodyPr wrap="none" rtlCol="0">
              <a:spAutoFit/>
            </a:bodyPr>
            <a:lstStyle/>
            <a:p>
              <a:r>
                <a:rPr lang="en-US" sz="800" dirty="0" smtClean="0"/>
                <a:t>[Chl] = 0.30 mg/m</a:t>
              </a:r>
              <a:r>
                <a:rPr lang="en-US" sz="800" baseline="30000" dirty="0" smtClean="0"/>
                <a:t>3</a:t>
              </a:r>
              <a:endParaRPr lang="en-US" sz="800" baseline="30000" dirty="0"/>
            </a:p>
          </p:txBody>
        </p:sp>
        <p:sp>
          <p:nvSpPr>
            <p:cNvPr id="2046" name="TextBox 2045"/>
            <p:cNvSpPr txBox="1"/>
            <p:nvPr/>
          </p:nvSpPr>
          <p:spPr>
            <a:xfrm>
              <a:off x="7411772" y="5917842"/>
              <a:ext cx="1039067" cy="215444"/>
            </a:xfrm>
            <a:prstGeom prst="rect">
              <a:avLst/>
            </a:prstGeom>
            <a:noFill/>
          </p:spPr>
          <p:txBody>
            <a:bodyPr wrap="none" rtlCol="0">
              <a:spAutoFit/>
            </a:bodyPr>
            <a:lstStyle/>
            <a:p>
              <a:r>
                <a:rPr lang="en-US" sz="800" dirty="0" smtClean="0"/>
                <a:t>[Chl] = 1.00 mg/m</a:t>
              </a:r>
              <a:r>
                <a:rPr lang="en-US" sz="800" baseline="30000" dirty="0" smtClean="0"/>
                <a:t>3</a:t>
              </a:r>
              <a:endParaRPr lang="en-US" sz="800" baseline="30000" dirty="0"/>
            </a:p>
          </p:txBody>
        </p:sp>
        <p:sp>
          <p:nvSpPr>
            <p:cNvPr id="2047" name="TextBox 2046"/>
            <p:cNvSpPr txBox="1"/>
            <p:nvPr/>
          </p:nvSpPr>
          <p:spPr>
            <a:xfrm>
              <a:off x="7394523" y="5265312"/>
              <a:ext cx="1000595" cy="215444"/>
            </a:xfrm>
            <a:prstGeom prst="rect">
              <a:avLst/>
            </a:prstGeom>
            <a:noFill/>
          </p:spPr>
          <p:txBody>
            <a:bodyPr wrap="none" rtlCol="0">
              <a:spAutoFit/>
            </a:bodyPr>
            <a:lstStyle/>
            <a:p>
              <a:r>
                <a:rPr lang="en-US" sz="800" dirty="0" smtClean="0"/>
                <a:t>Black ocean body</a:t>
              </a:r>
              <a:endParaRPr lang="en-US" sz="800" baseline="30000" dirty="0"/>
            </a:p>
          </p:txBody>
        </p:sp>
        <p:sp>
          <p:nvSpPr>
            <p:cNvPr id="2048" name="TextBox 2047"/>
            <p:cNvSpPr txBox="1"/>
            <p:nvPr/>
          </p:nvSpPr>
          <p:spPr>
            <a:xfrm>
              <a:off x="7148312" y="3825025"/>
              <a:ext cx="1548822" cy="230832"/>
            </a:xfrm>
            <a:prstGeom prst="rect">
              <a:avLst/>
            </a:prstGeom>
            <a:noFill/>
          </p:spPr>
          <p:txBody>
            <a:bodyPr wrap="none" rtlCol="0">
              <a:spAutoFit/>
            </a:bodyPr>
            <a:lstStyle/>
            <a:p>
              <a:r>
                <a:rPr lang="en-US" sz="900" dirty="0" err="1" smtClean="0">
                  <a:latin typeface="Symbol" pitchFamily="18" charset="2"/>
                </a:rPr>
                <a:t>t</a:t>
              </a:r>
              <a:r>
                <a:rPr lang="en-US" sz="900" baseline="-25000" dirty="0" err="1" smtClean="0"/>
                <a:t>coarse</a:t>
              </a:r>
              <a:r>
                <a:rPr lang="en-US" sz="900" dirty="0" smtClean="0"/>
                <a:t> = 0.072, </a:t>
              </a:r>
              <a:r>
                <a:rPr lang="en-US" sz="900" dirty="0" err="1" smtClean="0">
                  <a:latin typeface="Symbol" pitchFamily="18" charset="2"/>
                </a:rPr>
                <a:t>t</a:t>
              </a:r>
              <a:r>
                <a:rPr lang="en-US" sz="900" baseline="-25000" dirty="0" err="1" smtClean="0"/>
                <a:t>fine</a:t>
              </a:r>
              <a:r>
                <a:rPr lang="en-US" sz="900" dirty="0" smtClean="0"/>
                <a:t> = 0.235</a:t>
              </a:r>
              <a:endParaRPr lang="en-US" sz="900" dirty="0"/>
            </a:p>
          </p:txBody>
        </p:sp>
        <p:sp>
          <p:nvSpPr>
            <p:cNvPr id="2049" name="TextBox 2048"/>
            <p:cNvSpPr txBox="1"/>
            <p:nvPr/>
          </p:nvSpPr>
          <p:spPr bwMode="auto">
            <a:xfrm>
              <a:off x="6421901" y="4267827"/>
              <a:ext cx="543739" cy="246221"/>
            </a:xfrm>
            <a:prstGeom prst="rect">
              <a:avLst/>
            </a:prstGeom>
            <a:noFill/>
            <a:ln>
              <a:noFill/>
            </a:ln>
          </p:spPr>
          <p:txBody>
            <a:bodyPr wrap="none">
              <a:spAutoFit/>
            </a:bodyPr>
            <a:lstStyle/>
            <a:p>
              <a:pPr>
                <a:defRPr/>
              </a:pPr>
              <a:r>
                <a:rPr lang="en-US" sz="1000" dirty="0" smtClean="0">
                  <a:solidFill>
                    <a:schemeClr val="accent6"/>
                  </a:solidFill>
                  <a:latin typeface="Arial Narrow" pitchFamily="34" charset="0"/>
                </a:rPr>
                <a:t>shadow</a:t>
              </a:r>
              <a:endParaRPr lang="en-US" sz="1000" dirty="0">
                <a:solidFill>
                  <a:schemeClr val="accent6"/>
                </a:solidFill>
                <a:latin typeface="Arial Narrow" pitchFamily="34" charset="0"/>
              </a:endParaRPr>
            </a:p>
          </p:txBody>
        </p:sp>
        <p:cxnSp>
          <p:nvCxnSpPr>
            <p:cNvPr id="2050" name="Straight Connector 1015"/>
            <p:cNvCxnSpPr>
              <a:cxnSpLocks noChangeShapeType="1"/>
            </p:cNvCxnSpPr>
            <p:nvPr/>
          </p:nvCxnSpPr>
          <p:spPr bwMode="auto">
            <a:xfrm rot="5400000" flipH="1" flipV="1">
              <a:off x="7711324" y="4726469"/>
              <a:ext cx="361950" cy="1588"/>
            </a:xfrm>
            <a:prstGeom prst="line">
              <a:avLst/>
            </a:prstGeom>
            <a:noFill/>
            <a:ln w="9525" algn="ctr">
              <a:solidFill>
                <a:srgbClr val="3399FF"/>
              </a:solidFill>
              <a:prstDash val="sysDot"/>
              <a:round/>
              <a:headEnd/>
              <a:tailEnd type="oval" w="sm" len="sm"/>
            </a:ln>
          </p:spPr>
        </p:cxnSp>
        <p:cxnSp>
          <p:nvCxnSpPr>
            <p:cNvPr id="2051" name="Straight Connector 1015"/>
            <p:cNvCxnSpPr>
              <a:cxnSpLocks noChangeShapeType="1"/>
            </p:cNvCxnSpPr>
            <p:nvPr/>
          </p:nvCxnSpPr>
          <p:spPr bwMode="auto">
            <a:xfrm rot="5400000">
              <a:off x="6415285" y="4629903"/>
              <a:ext cx="381462" cy="149752"/>
            </a:xfrm>
            <a:prstGeom prst="line">
              <a:avLst/>
            </a:prstGeom>
            <a:noFill/>
            <a:ln w="9525" algn="ctr">
              <a:solidFill>
                <a:srgbClr val="3399FF"/>
              </a:solidFill>
              <a:prstDash val="sysDot"/>
              <a:round/>
              <a:headEnd/>
              <a:tailEnd type="oval" w="sm" len="sm"/>
            </a:ln>
          </p:spPr>
        </p:cxnSp>
        <p:sp>
          <p:nvSpPr>
            <p:cNvPr id="2052" name="TextBox 2051"/>
            <p:cNvSpPr txBox="1"/>
            <p:nvPr/>
          </p:nvSpPr>
          <p:spPr bwMode="auto">
            <a:xfrm>
              <a:off x="7606326" y="4896745"/>
              <a:ext cx="591830" cy="246221"/>
            </a:xfrm>
            <a:prstGeom prst="rect">
              <a:avLst/>
            </a:prstGeom>
            <a:noFill/>
            <a:ln>
              <a:noFill/>
            </a:ln>
          </p:spPr>
          <p:txBody>
            <a:bodyPr wrap="none">
              <a:spAutoFit/>
            </a:bodyPr>
            <a:lstStyle/>
            <a:p>
              <a:pPr>
                <a:defRPr/>
              </a:pPr>
              <a:r>
                <a:rPr lang="en-US" sz="1000" dirty="0" smtClean="0">
                  <a:solidFill>
                    <a:schemeClr val="accent6"/>
                  </a:solidFill>
                  <a:latin typeface="Arial Narrow" pitchFamily="34" charset="0"/>
                </a:rPr>
                <a:t>sun glint</a:t>
              </a:r>
              <a:endParaRPr lang="en-US" sz="1000" dirty="0">
                <a:solidFill>
                  <a:schemeClr val="accent6"/>
                </a:solidFill>
                <a:latin typeface="Arial Narrow" pitchFamily="34" charset="0"/>
              </a:endParaRPr>
            </a:p>
          </p:txBody>
        </p:sp>
      </p:grpSp>
      <p:sp>
        <p:nvSpPr>
          <p:cNvPr id="2053" name="Text Box 5966"/>
          <p:cNvSpPr txBox="1">
            <a:spLocks noChangeArrowheads="1"/>
          </p:cNvSpPr>
          <p:nvPr/>
        </p:nvSpPr>
        <p:spPr bwMode="auto">
          <a:xfrm rot="16200000">
            <a:off x="-215166" y="4698376"/>
            <a:ext cx="1103636" cy="258532"/>
          </a:xfrm>
          <a:prstGeom prst="rect">
            <a:avLst/>
          </a:prstGeom>
          <a:solidFill>
            <a:srgbClr val="FFFFCC"/>
          </a:solidFill>
          <a:ln w="9525" algn="ctr">
            <a:solidFill>
              <a:srgbClr val="C0C0C0"/>
            </a:solidFill>
            <a:miter lim="800000"/>
            <a:headEnd/>
            <a:tailEnd/>
          </a:ln>
        </p:spPr>
        <p:txBody>
          <a:bodyPr wrap="none" tIns="36576" bIns="36576">
            <a:spAutoFit/>
          </a:bodyPr>
          <a:lstStyle/>
          <a:p>
            <a:r>
              <a:rPr lang="en-US" sz="1200" dirty="0" smtClean="0">
                <a:solidFill>
                  <a:srgbClr val="000000"/>
                </a:solidFill>
                <a:latin typeface="Arial Narrow" pitchFamily="34" charset="0"/>
              </a:rPr>
              <a:t>Total reflectance</a:t>
            </a:r>
            <a:endParaRPr lang="en-US" sz="1200" dirty="0">
              <a:solidFill>
                <a:srgbClr val="000000"/>
              </a:solidFill>
              <a:latin typeface="Arial Narrow" pitchFamily="34" charset="0"/>
            </a:endParaRPr>
          </a:p>
        </p:txBody>
      </p:sp>
      <p:sp>
        <p:nvSpPr>
          <p:cNvPr id="2054" name="Text Box 5967"/>
          <p:cNvSpPr txBox="1">
            <a:spLocks noChangeArrowheads="1"/>
          </p:cNvSpPr>
          <p:nvPr/>
        </p:nvSpPr>
        <p:spPr bwMode="auto">
          <a:xfrm>
            <a:off x="1680809" y="6283101"/>
            <a:ext cx="784225" cy="246063"/>
          </a:xfrm>
          <a:prstGeom prst="rect">
            <a:avLst/>
          </a:prstGeom>
          <a:solidFill>
            <a:srgbClr val="FFFFCC"/>
          </a:solidFill>
          <a:ln w="9525" algn="ctr">
            <a:solidFill>
              <a:srgbClr val="C0C0C0"/>
            </a:solidFill>
            <a:miter lim="800000"/>
            <a:headEnd/>
            <a:tailEnd/>
          </a:ln>
        </p:spPr>
        <p:txBody>
          <a:bodyPr wrap="none" tIns="27432" bIns="27432">
            <a:spAutoFit/>
          </a:bodyPr>
          <a:lstStyle/>
          <a:p>
            <a:r>
              <a:rPr lang="en-US" sz="1200" dirty="0">
                <a:solidFill>
                  <a:srgbClr val="000000"/>
                </a:solidFill>
                <a:latin typeface="Arial Narrow" pitchFamily="34" charset="0"/>
              </a:rPr>
              <a:t>view angle</a:t>
            </a:r>
          </a:p>
        </p:txBody>
      </p:sp>
      <p:sp>
        <p:nvSpPr>
          <p:cNvPr id="1343" name="Text Box 6060"/>
          <p:cNvSpPr txBox="1">
            <a:spLocks noChangeArrowheads="1"/>
          </p:cNvSpPr>
          <p:nvPr/>
        </p:nvSpPr>
        <p:spPr bwMode="auto">
          <a:xfrm>
            <a:off x="3756010" y="4605368"/>
            <a:ext cx="783676" cy="221599"/>
          </a:xfrm>
          <a:prstGeom prst="rect">
            <a:avLst/>
          </a:prstGeom>
          <a:noFill/>
          <a:ln w="9525" algn="ctr">
            <a:noFill/>
            <a:miter lim="800000"/>
            <a:headEnd/>
            <a:tailEnd/>
          </a:ln>
        </p:spPr>
        <p:txBody>
          <a:bodyPr wrap="none" lIns="45720" tIns="18288" rIns="45720" bIns="18288">
            <a:spAutoFit/>
          </a:bodyPr>
          <a:lstStyle/>
          <a:p>
            <a:pPr algn="l"/>
            <a:r>
              <a:rPr lang="en-US" sz="1200" dirty="0" smtClean="0">
                <a:solidFill>
                  <a:srgbClr val="000000"/>
                </a:solidFill>
                <a:latin typeface="Arial Narrow" pitchFamily="34" charset="0"/>
              </a:rPr>
              <a:t>Time (UTC):</a:t>
            </a:r>
            <a:endParaRPr lang="en-US" sz="1200" dirty="0">
              <a:solidFill>
                <a:srgbClr val="000000"/>
              </a:solidFill>
              <a:latin typeface="Arial Narrow" pitchFamily="34" charset="0"/>
            </a:endParaRPr>
          </a:p>
        </p:txBody>
      </p:sp>
      <p:sp>
        <p:nvSpPr>
          <p:cNvPr id="1344" name="Text Box 6062"/>
          <p:cNvSpPr txBox="1">
            <a:spLocks noChangeArrowheads="1"/>
          </p:cNvSpPr>
          <p:nvPr/>
        </p:nvSpPr>
        <p:spPr bwMode="auto">
          <a:xfrm>
            <a:off x="4675731" y="4598587"/>
            <a:ext cx="725520" cy="221599"/>
          </a:xfrm>
          <a:prstGeom prst="rect">
            <a:avLst/>
          </a:prstGeom>
          <a:noFill/>
          <a:ln w="9525" algn="ctr">
            <a:noFill/>
            <a:miter lim="800000"/>
            <a:headEnd/>
            <a:tailEnd/>
          </a:ln>
        </p:spPr>
        <p:txBody>
          <a:bodyPr wrap="none" lIns="45720" tIns="18288" rIns="45720" bIns="18288">
            <a:spAutoFit/>
          </a:bodyPr>
          <a:lstStyle/>
          <a:p>
            <a:pPr algn="l"/>
            <a:r>
              <a:rPr lang="en-US" sz="1200" dirty="0" smtClean="0">
                <a:solidFill>
                  <a:srgbClr val="000000"/>
                </a:solidFill>
                <a:latin typeface="Arial Narrow" pitchFamily="34" charset="0"/>
              </a:rPr>
              <a:t>19 hr 54 m</a:t>
            </a:r>
            <a:endParaRPr lang="en-US" sz="1200" dirty="0">
              <a:solidFill>
                <a:srgbClr val="000000"/>
              </a:solidFill>
              <a:latin typeface="Arial Narrow" pitchFamily="34" charset="0"/>
            </a:endParaRPr>
          </a:p>
        </p:txBody>
      </p:sp>
      <p:sp>
        <p:nvSpPr>
          <p:cNvPr id="1345" name="Text Box 6060"/>
          <p:cNvSpPr txBox="1">
            <a:spLocks noChangeArrowheads="1"/>
          </p:cNvSpPr>
          <p:nvPr/>
        </p:nvSpPr>
        <p:spPr bwMode="auto">
          <a:xfrm>
            <a:off x="3756011" y="5742506"/>
            <a:ext cx="783676" cy="221599"/>
          </a:xfrm>
          <a:prstGeom prst="rect">
            <a:avLst/>
          </a:prstGeom>
          <a:noFill/>
          <a:ln w="9525" algn="ctr">
            <a:noFill/>
            <a:miter lim="800000"/>
            <a:headEnd/>
            <a:tailEnd/>
          </a:ln>
        </p:spPr>
        <p:txBody>
          <a:bodyPr wrap="none" lIns="45720" tIns="18288" rIns="45720" bIns="18288">
            <a:spAutoFit/>
          </a:bodyPr>
          <a:lstStyle/>
          <a:p>
            <a:pPr algn="l"/>
            <a:r>
              <a:rPr lang="en-US" sz="1200" dirty="0" smtClean="0">
                <a:solidFill>
                  <a:srgbClr val="000000"/>
                </a:solidFill>
                <a:latin typeface="Arial Narrow" pitchFamily="34" charset="0"/>
              </a:rPr>
              <a:t>Time (UTC):</a:t>
            </a:r>
            <a:endParaRPr lang="en-US" sz="1200" dirty="0">
              <a:solidFill>
                <a:srgbClr val="000000"/>
              </a:solidFill>
              <a:latin typeface="Arial Narrow" pitchFamily="34" charset="0"/>
            </a:endParaRPr>
          </a:p>
        </p:txBody>
      </p:sp>
      <p:sp>
        <p:nvSpPr>
          <p:cNvPr id="1346" name="Text Box 6062"/>
          <p:cNvSpPr txBox="1">
            <a:spLocks noChangeArrowheads="1"/>
          </p:cNvSpPr>
          <p:nvPr/>
        </p:nvSpPr>
        <p:spPr bwMode="auto">
          <a:xfrm>
            <a:off x="4675732" y="5735725"/>
            <a:ext cx="698268" cy="221599"/>
          </a:xfrm>
          <a:prstGeom prst="rect">
            <a:avLst/>
          </a:prstGeom>
          <a:noFill/>
          <a:ln w="9525" algn="ctr">
            <a:noFill/>
            <a:miter lim="800000"/>
            <a:headEnd/>
            <a:tailEnd/>
          </a:ln>
        </p:spPr>
        <p:txBody>
          <a:bodyPr wrap="none" lIns="45720" tIns="18288" rIns="45720" bIns="18288">
            <a:spAutoFit/>
          </a:bodyPr>
          <a:lstStyle/>
          <a:p>
            <a:pPr algn="l"/>
            <a:r>
              <a:rPr lang="en-US" sz="1200" dirty="0" smtClean="0">
                <a:solidFill>
                  <a:srgbClr val="000000"/>
                </a:solidFill>
                <a:latin typeface="Arial Narrow" pitchFamily="34" charset="0"/>
              </a:rPr>
              <a:t>20 hr 36 m</a:t>
            </a:r>
            <a:endParaRPr lang="en-US" sz="1200" dirty="0">
              <a:solidFill>
                <a:srgbClr val="000000"/>
              </a:solidFill>
              <a:latin typeface="Arial Narrow" pitchFamily="34" charset="0"/>
            </a:endParaRPr>
          </a:p>
        </p:txBody>
      </p:sp>
      <p:sp>
        <p:nvSpPr>
          <p:cNvPr id="1347" name="TextBox 1346"/>
          <p:cNvSpPr txBox="1"/>
          <p:nvPr/>
        </p:nvSpPr>
        <p:spPr>
          <a:xfrm>
            <a:off x="7470095" y="1800248"/>
            <a:ext cx="255198" cy="246221"/>
          </a:xfrm>
          <a:prstGeom prst="rect">
            <a:avLst/>
          </a:prstGeom>
          <a:noFill/>
        </p:spPr>
        <p:txBody>
          <a:bodyPr wrap="none">
            <a:spAutoFit/>
          </a:bodyPr>
          <a:lstStyle/>
          <a:p>
            <a:pPr>
              <a:defRPr/>
            </a:pPr>
            <a:r>
              <a:rPr lang="en-US" sz="1000" dirty="0" smtClean="0">
                <a:solidFill>
                  <a:srgbClr val="FF0000"/>
                </a:solidFill>
              </a:rPr>
              <a:t>‡</a:t>
            </a:r>
            <a:endParaRPr lang="en-US" sz="1000" dirty="0">
              <a:solidFill>
                <a:srgbClr val="FF0000"/>
              </a:solidFill>
            </a:endParaRPr>
          </a:p>
        </p:txBody>
      </p:sp>
      <p:sp>
        <p:nvSpPr>
          <p:cNvPr id="1348" name="TextBox 1347"/>
          <p:cNvSpPr txBox="1"/>
          <p:nvPr/>
        </p:nvSpPr>
        <p:spPr>
          <a:xfrm>
            <a:off x="8747935" y="1797900"/>
            <a:ext cx="255198" cy="246221"/>
          </a:xfrm>
          <a:prstGeom prst="rect">
            <a:avLst/>
          </a:prstGeom>
          <a:noFill/>
        </p:spPr>
        <p:txBody>
          <a:bodyPr wrap="none">
            <a:spAutoFit/>
          </a:bodyPr>
          <a:lstStyle/>
          <a:p>
            <a:pPr>
              <a:defRPr/>
            </a:pPr>
            <a:r>
              <a:rPr lang="en-US" sz="1000" dirty="0" smtClean="0">
                <a:solidFill>
                  <a:srgbClr val="FF0000"/>
                </a:solidFill>
              </a:rPr>
              <a:t>‡</a:t>
            </a:r>
            <a:endParaRPr lang="en-US" sz="1000" dirty="0">
              <a:solidFill>
                <a:srgbClr val="FF0000"/>
              </a:solidFill>
            </a:endParaRPr>
          </a:p>
        </p:txBody>
      </p:sp>
      <p:sp>
        <p:nvSpPr>
          <p:cNvPr id="1349" name="TextBox 1348"/>
          <p:cNvSpPr txBox="1"/>
          <p:nvPr/>
        </p:nvSpPr>
        <p:spPr>
          <a:xfrm>
            <a:off x="4609780" y="2991306"/>
            <a:ext cx="255198" cy="246221"/>
          </a:xfrm>
          <a:prstGeom prst="rect">
            <a:avLst/>
          </a:prstGeom>
          <a:noFill/>
        </p:spPr>
        <p:txBody>
          <a:bodyPr wrap="none">
            <a:spAutoFit/>
          </a:bodyPr>
          <a:lstStyle/>
          <a:p>
            <a:pPr>
              <a:defRPr/>
            </a:pPr>
            <a:r>
              <a:rPr lang="en-US" sz="1000" dirty="0" smtClean="0">
                <a:solidFill>
                  <a:srgbClr val="FF0000"/>
                </a:solidFill>
              </a:rPr>
              <a:t>‡</a:t>
            </a:r>
            <a:endParaRPr lang="en-US" sz="1000" dirty="0">
              <a:solidFill>
                <a:srgbClr val="FF0000"/>
              </a:solidFill>
            </a:endParaRPr>
          </a:p>
        </p:txBody>
      </p:sp>
      <p:sp>
        <p:nvSpPr>
          <p:cNvPr id="1350" name="TextBox 968"/>
          <p:cNvSpPr txBox="1">
            <a:spLocks noChangeArrowheads="1"/>
          </p:cNvSpPr>
          <p:nvPr/>
        </p:nvSpPr>
        <p:spPr bwMode="auto">
          <a:xfrm>
            <a:off x="4718835" y="3032139"/>
            <a:ext cx="1132041" cy="261610"/>
          </a:xfrm>
          <a:prstGeom prst="rect">
            <a:avLst/>
          </a:prstGeom>
          <a:noFill/>
          <a:ln w="9525">
            <a:noFill/>
            <a:miter lim="800000"/>
            <a:headEnd/>
            <a:tailEnd/>
          </a:ln>
        </p:spPr>
        <p:txBody>
          <a:bodyPr wrap="none">
            <a:spAutoFit/>
          </a:bodyPr>
          <a:lstStyle/>
          <a:p>
            <a:pPr algn="l"/>
            <a:r>
              <a:rPr lang="en-US" sz="1100" dirty="0" smtClean="0">
                <a:solidFill>
                  <a:srgbClr val="00CC00"/>
                </a:solidFill>
                <a:latin typeface="Arial" charset="0"/>
              </a:rPr>
              <a:t>for RSP file 53</a:t>
            </a:r>
            <a:endParaRPr lang="en-US" sz="1100" dirty="0">
              <a:solidFill>
                <a:srgbClr val="00CC00"/>
              </a:solidFill>
              <a:latin typeface="Arial" charset="0"/>
            </a:endParaRPr>
          </a:p>
        </p:txBody>
      </p:sp>
      <p:sp>
        <p:nvSpPr>
          <p:cNvPr id="1351" name="Text Box 6058"/>
          <p:cNvSpPr txBox="1">
            <a:spLocks noChangeArrowheads="1"/>
          </p:cNvSpPr>
          <p:nvPr/>
        </p:nvSpPr>
        <p:spPr bwMode="auto">
          <a:xfrm>
            <a:off x="3735807" y="4997846"/>
            <a:ext cx="758606" cy="221599"/>
          </a:xfrm>
          <a:prstGeom prst="rect">
            <a:avLst/>
          </a:prstGeom>
          <a:noFill/>
          <a:ln w="9525" algn="ctr">
            <a:noFill/>
            <a:miter lim="800000"/>
            <a:headEnd/>
            <a:tailEnd/>
          </a:ln>
        </p:spPr>
        <p:txBody>
          <a:bodyPr wrap="none" lIns="45720" tIns="18288" rIns="45720" bIns="18288">
            <a:spAutoFit/>
          </a:bodyPr>
          <a:lstStyle/>
          <a:p>
            <a:pPr algn="l"/>
            <a:r>
              <a:rPr lang="en-US" sz="1200" i="1" dirty="0" smtClean="0">
                <a:solidFill>
                  <a:srgbClr val="00CC00"/>
                </a:solidFill>
                <a:latin typeface="Arial Narrow" pitchFamily="34" charset="0"/>
              </a:rPr>
              <a:t>RSP</a:t>
            </a:r>
            <a:r>
              <a:rPr lang="en-US" sz="1200" dirty="0" smtClean="0">
                <a:solidFill>
                  <a:srgbClr val="00CC00"/>
                </a:solidFill>
                <a:latin typeface="Arial Narrow" pitchFamily="34" charset="0"/>
              </a:rPr>
              <a:t> file 53:</a:t>
            </a:r>
            <a:endParaRPr lang="en-US" sz="1200" dirty="0">
              <a:solidFill>
                <a:srgbClr val="00CC00"/>
              </a:solidFill>
              <a:latin typeface="Arial Narrow" pitchFamily="34" charset="0"/>
            </a:endParaRPr>
          </a:p>
        </p:txBody>
      </p:sp>
      <p:sp>
        <p:nvSpPr>
          <p:cNvPr id="1352" name="Text Box 6058"/>
          <p:cNvSpPr txBox="1">
            <a:spLocks noChangeArrowheads="1"/>
          </p:cNvSpPr>
          <p:nvPr/>
        </p:nvSpPr>
        <p:spPr bwMode="auto">
          <a:xfrm>
            <a:off x="3733459" y="3855990"/>
            <a:ext cx="725520" cy="221599"/>
          </a:xfrm>
          <a:prstGeom prst="rect">
            <a:avLst/>
          </a:prstGeom>
          <a:noFill/>
          <a:ln w="9525" algn="ctr">
            <a:noFill/>
            <a:miter lim="800000"/>
            <a:headEnd/>
            <a:tailEnd/>
          </a:ln>
        </p:spPr>
        <p:txBody>
          <a:bodyPr wrap="none" lIns="45720" tIns="18288" rIns="45720" bIns="18288">
            <a:spAutoFit/>
          </a:bodyPr>
          <a:lstStyle/>
          <a:p>
            <a:pPr algn="l"/>
            <a:r>
              <a:rPr lang="en-US" sz="1200" i="1" dirty="0" smtClean="0">
                <a:solidFill>
                  <a:srgbClr val="00CC00"/>
                </a:solidFill>
                <a:latin typeface="Arial Narrow" pitchFamily="34" charset="0"/>
              </a:rPr>
              <a:t>RSP</a:t>
            </a:r>
            <a:r>
              <a:rPr lang="en-US" sz="1200" dirty="0" smtClean="0">
                <a:solidFill>
                  <a:srgbClr val="00CC00"/>
                </a:solidFill>
                <a:latin typeface="Arial Narrow" pitchFamily="34" charset="0"/>
              </a:rPr>
              <a:t> file 44</a:t>
            </a:r>
            <a:endParaRPr lang="en-US" sz="1200" dirty="0">
              <a:solidFill>
                <a:srgbClr val="00CC00"/>
              </a:solidFill>
              <a:latin typeface="Arial Narrow" pitchFamily="34" charset="0"/>
            </a:endParaRPr>
          </a:p>
        </p:txBody>
      </p:sp>
      <p:sp>
        <p:nvSpPr>
          <p:cNvPr id="1353" name="Title 1"/>
          <p:cNvSpPr>
            <a:spLocks noGrp="1"/>
          </p:cNvSpPr>
          <p:nvPr>
            <p:ph type="title"/>
          </p:nvPr>
        </p:nvSpPr>
        <p:spPr>
          <a:xfrm>
            <a:off x="457200" y="0"/>
            <a:ext cx="8229600" cy="952500"/>
          </a:xfrm>
        </p:spPr>
        <p:txBody>
          <a:bodyPr/>
          <a:lstStyle/>
          <a:p>
            <a:r>
              <a:rPr lang="en-US" dirty="0" smtClean="0">
                <a:solidFill>
                  <a:schemeClr val="tx1"/>
                </a:solidFill>
              </a:rPr>
              <a:t>Aerosols</a:t>
            </a:r>
            <a:endParaRPr lang="en-US" dirty="0">
              <a:solidFill>
                <a:schemeClr val="tx1"/>
              </a:solidFill>
            </a:endParaRPr>
          </a:p>
        </p:txBody>
      </p:sp>
      <p:sp>
        <p:nvSpPr>
          <p:cNvPr id="1356" name="Content Placeholder 2"/>
          <p:cNvSpPr>
            <a:spLocks noGrp="1"/>
          </p:cNvSpPr>
          <p:nvPr>
            <p:ph idx="1"/>
          </p:nvPr>
        </p:nvSpPr>
        <p:spPr>
          <a:xfrm>
            <a:off x="457200" y="984428"/>
            <a:ext cx="8229600" cy="682832"/>
          </a:xfrm>
        </p:spPr>
        <p:txBody>
          <a:bodyPr/>
          <a:lstStyle/>
          <a:p>
            <a:pPr>
              <a:buNone/>
            </a:pPr>
            <a:r>
              <a:rPr lang="en-US" dirty="0" smtClean="0">
                <a:solidFill>
                  <a:srgbClr val="0000FF"/>
                </a:solidFill>
              </a:rPr>
              <a:t>Over ocean</a:t>
            </a:r>
          </a:p>
          <a:p>
            <a:pPr>
              <a:spcBef>
                <a:spcPts val="600"/>
              </a:spcBef>
            </a:pPr>
            <a:r>
              <a:rPr lang="en-US" dirty="0" smtClean="0">
                <a:solidFill>
                  <a:srgbClr val="0000FF"/>
                </a:solidFill>
              </a:rPr>
              <a:t>MILAGRO field experiment</a:t>
            </a:r>
            <a:endParaRPr lang="en-US"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5" name="Straight Connector 971"/>
          <p:cNvCxnSpPr>
            <a:cxnSpLocks noChangeShapeType="1"/>
          </p:cNvCxnSpPr>
          <p:nvPr/>
        </p:nvCxnSpPr>
        <p:spPr bwMode="auto">
          <a:xfrm flipV="1">
            <a:off x="1109663" y="1816408"/>
            <a:ext cx="7680325" cy="0"/>
          </a:xfrm>
          <a:prstGeom prst="line">
            <a:avLst/>
          </a:prstGeom>
          <a:noFill/>
          <a:ln w="12700" algn="ctr">
            <a:solidFill>
              <a:srgbClr val="C0C0C0"/>
            </a:solidFill>
            <a:round/>
            <a:headEnd/>
            <a:tailEnd/>
          </a:ln>
        </p:spPr>
      </p:cxnSp>
      <p:cxnSp>
        <p:nvCxnSpPr>
          <p:cNvPr id="6" name="Straight Connector 1029"/>
          <p:cNvCxnSpPr>
            <a:cxnSpLocks noChangeShapeType="1"/>
          </p:cNvCxnSpPr>
          <p:nvPr/>
        </p:nvCxnSpPr>
        <p:spPr bwMode="auto">
          <a:xfrm flipV="1">
            <a:off x="1117600" y="2160896"/>
            <a:ext cx="7681913" cy="0"/>
          </a:xfrm>
          <a:prstGeom prst="line">
            <a:avLst/>
          </a:prstGeom>
          <a:noFill/>
          <a:ln w="12700" algn="ctr">
            <a:solidFill>
              <a:srgbClr val="C0C0C0"/>
            </a:solidFill>
            <a:round/>
            <a:headEnd/>
            <a:tailEnd/>
          </a:ln>
        </p:spPr>
      </p:cxnSp>
      <p:cxnSp>
        <p:nvCxnSpPr>
          <p:cNvPr id="7" name="Straight Connector 1030"/>
          <p:cNvCxnSpPr>
            <a:cxnSpLocks noChangeShapeType="1"/>
          </p:cNvCxnSpPr>
          <p:nvPr/>
        </p:nvCxnSpPr>
        <p:spPr bwMode="auto">
          <a:xfrm flipV="1">
            <a:off x="1116013" y="2606983"/>
            <a:ext cx="7681912" cy="0"/>
          </a:xfrm>
          <a:prstGeom prst="line">
            <a:avLst/>
          </a:prstGeom>
          <a:noFill/>
          <a:ln w="12700" algn="ctr">
            <a:solidFill>
              <a:srgbClr val="C0C0C0"/>
            </a:solidFill>
            <a:prstDash val="sysDash"/>
            <a:round/>
            <a:headEnd/>
            <a:tailEnd/>
          </a:ln>
        </p:spPr>
      </p:cxnSp>
      <p:sp>
        <p:nvSpPr>
          <p:cNvPr id="8" name="TextBox 7"/>
          <p:cNvSpPr txBox="1"/>
          <p:nvPr/>
        </p:nvSpPr>
        <p:spPr bwMode="auto">
          <a:xfrm>
            <a:off x="1057549" y="2681954"/>
            <a:ext cx="1188146" cy="292388"/>
          </a:xfrm>
          <a:prstGeom prst="rect">
            <a:avLst/>
          </a:prstGeom>
          <a:noFill/>
        </p:spPr>
        <p:txBody>
          <a:bodyPr wrap="none">
            <a:spAutoFit/>
          </a:bodyPr>
          <a:lstStyle/>
          <a:p>
            <a:pPr algn="l">
              <a:defRPr/>
            </a:pPr>
            <a:r>
              <a:rPr lang="en-US" sz="1300" dirty="0" smtClean="0">
                <a:latin typeface="+mj-lt"/>
              </a:rPr>
              <a:t>Coarse mode</a:t>
            </a:r>
            <a:endParaRPr lang="en-US" sz="1300" dirty="0">
              <a:latin typeface="+mj-lt"/>
            </a:endParaRPr>
          </a:p>
        </p:txBody>
      </p:sp>
      <p:cxnSp>
        <p:nvCxnSpPr>
          <p:cNvPr id="9" name="Straight Connector 1030"/>
          <p:cNvCxnSpPr>
            <a:cxnSpLocks noChangeShapeType="1"/>
          </p:cNvCxnSpPr>
          <p:nvPr/>
        </p:nvCxnSpPr>
        <p:spPr bwMode="auto">
          <a:xfrm flipV="1">
            <a:off x="1125538" y="3024496"/>
            <a:ext cx="7681912" cy="0"/>
          </a:xfrm>
          <a:prstGeom prst="line">
            <a:avLst/>
          </a:prstGeom>
          <a:noFill/>
          <a:ln w="12700" algn="ctr">
            <a:solidFill>
              <a:srgbClr val="C0C0C0"/>
            </a:solidFill>
            <a:round/>
            <a:headEnd/>
            <a:tailEnd/>
          </a:ln>
        </p:spPr>
      </p:cxnSp>
      <p:sp>
        <p:nvSpPr>
          <p:cNvPr id="10" name="TextBox 9"/>
          <p:cNvSpPr txBox="1"/>
          <p:nvPr/>
        </p:nvSpPr>
        <p:spPr bwMode="auto">
          <a:xfrm>
            <a:off x="2522109" y="1853100"/>
            <a:ext cx="350838" cy="292100"/>
          </a:xfrm>
          <a:prstGeom prst="rect">
            <a:avLst/>
          </a:prstGeom>
          <a:noFill/>
        </p:spPr>
        <p:txBody>
          <a:bodyPr wrap="none">
            <a:spAutoFit/>
          </a:bodyPr>
          <a:lstStyle/>
          <a:p>
            <a:pPr>
              <a:defRPr/>
            </a:pPr>
            <a:r>
              <a:rPr lang="en-US" sz="1300" i="1" dirty="0">
                <a:latin typeface="+mj-lt"/>
              </a:rPr>
              <a:t>r</a:t>
            </a:r>
            <a:r>
              <a:rPr lang="en-US" sz="1300" i="1" baseline="-25000" dirty="0">
                <a:latin typeface="+mj-lt"/>
              </a:rPr>
              <a:t>e</a:t>
            </a:r>
            <a:r>
              <a:rPr lang="en-US" sz="1300" dirty="0">
                <a:latin typeface="+mj-lt"/>
              </a:rPr>
              <a:t> </a:t>
            </a:r>
          </a:p>
        </p:txBody>
      </p:sp>
      <p:sp>
        <p:nvSpPr>
          <p:cNvPr id="11" name="TextBox 10"/>
          <p:cNvSpPr txBox="1"/>
          <p:nvPr/>
        </p:nvSpPr>
        <p:spPr bwMode="auto">
          <a:xfrm>
            <a:off x="2955987" y="1849925"/>
            <a:ext cx="376237" cy="292100"/>
          </a:xfrm>
          <a:prstGeom prst="rect">
            <a:avLst/>
          </a:prstGeom>
          <a:noFill/>
        </p:spPr>
        <p:txBody>
          <a:bodyPr wrap="none">
            <a:spAutoFit/>
          </a:bodyPr>
          <a:lstStyle/>
          <a:p>
            <a:pPr>
              <a:defRPr/>
            </a:pPr>
            <a:r>
              <a:rPr lang="en-US" sz="1300" i="1" dirty="0" err="1">
                <a:latin typeface="+mj-lt"/>
              </a:rPr>
              <a:t>v</a:t>
            </a:r>
            <a:r>
              <a:rPr lang="en-US" sz="1300" i="1" baseline="-25000" dirty="0" err="1">
                <a:latin typeface="+mj-lt"/>
              </a:rPr>
              <a:t>e</a:t>
            </a:r>
            <a:r>
              <a:rPr lang="en-US" sz="1300" dirty="0">
                <a:latin typeface="+mj-lt"/>
              </a:rPr>
              <a:t> </a:t>
            </a:r>
          </a:p>
        </p:txBody>
      </p:sp>
      <p:sp>
        <p:nvSpPr>
          <p:cNvPr id="12" name="TextBox 11"/>
          <p:cNvSpPr txBox="1"/>
          <p:nvPr/>
        </p:nvSpPr>
        <p:spPr bwMode="auto">
          <a:xfrm>
            <a:off x="2936349" y="2261087"/>
            <a:ext cx="417102" cy="292388"/>
          </a:xfrm>
          <a:prstGeom prst="rect">
            <a:avLst/>
          </a:prstGeom>
          <a:noFill/>
          <a:ln>
            <a:noFill/>
          </a:ln>
        </p:spPr>
        <p:txBody>
          <a:bodyPr wrap="none">
            <a:spAutoFit/>
          </a:bodyPr>
          <a:lstStyle/>
          <a:p>
            <a:pPr>
              <a:defRPr/>
            </a:pPr>
            <a:r>
              <a:rPr lang="en-US" sz="1300" dirty="0" smtClean="0">
                <a:latin typeface="Arial" pitchFamily="34" charset="0"/>
                <a:cs typeface="Arial" pitchFamily="34" charset="0"/>
              </a:rPr>
              <a:t>0.1</a:t>
            </a:r>
            <a:endParaRPr lang="en-US" sz="1300" dirty="0">
              <a:latin typeface="Arial" pitchFamily="34" charset="0"/>
              <a:cs typeface="Arial" pitchFamily="34" charset="0"/>
            </a:endParaRPr>
          </a:p>
        </p:txBody>
      </p:sp>
      <p:sp>
        <p:nvSpPr>
          <p:cNvPr id="13" name="TextBox 12"/>
          <p:cNvSpPr txBox="1"/>
          <p:nvPr/>
        </p:nvSpPr>
        <p:spPr bwMode="auto">
          <a:xfrm>
            <a:off x="3521732" y="1854687"/>
            <a:ext cx="1330814" cy="307777"/>
          </a:xfrm>
          <a:prstGeom prst="rect">
            <a:avLst/>
          </a:prstGeom>
          <a:noFill/>
        </p:spPr>
        <p:txBody>
          <a:bodyPr wrap="none">
            <a:spAutoFit/>
          </a:bodyPr>
          <a:lstStyle/>
          <a:p>
            <a:pPr>
              <a:defRPr/>
            </a:pPr>
            <a:r>
              <a:rPr lang="en-US" sz="1300" i="1" dirty="0" smtClean="0">
                <a:latin typeface="+mj-lt"/>
              </a:rPr>
              <a:t>m</a:t>
            </a:r>
            <a:r>
              <a:rPr lang="en-US" sz="1300" dirty="0" smtClean="0">
                <a:latin typeface="+mj-lt"/>
              </a:rPr>
              <a:t>(</a:t>
            </a:r>
            <a:r>
              <a:rPr lang="en-US" sz="1400" dirty="0" smtClean="0">
                <a:latin typeface="Symbol" pitchFamily="18" charset="2"/>
              </a:rPr>
              <a:t>l </a:t>
            </a:r>
            <a:r>
              <a:rPr lang="en-US" sz="1300" dirty="0" smtClean="0">
                <a:latin typeface="+mj-lt"/>
              </a:rPr>
              <a:t>= 0.55 </a:t>
            </a:r>
            <a:r>
              <a:rPr lang="en-US" sz="1300" dirty="0">
                <a:latin typeface="Symbol" pitchFamily="18" charset="2"/>
              </a:rPr>
              <a:t>m</a:t>
            </a:r>
            <a:r>
              <a:rPr lang="en-US" sz="1300" dirty="0">
                <a:latin typeface="+mj-lt"/>
              </a:rPr>
              <a:t>m)</a:t>
            </a:r>
          </a:p>
        </p:txBody>
      </p:sp>
      <p:sp>
        <p:nvSpPr>
          <p:cNvPr id="14" name="TextBox 13"/>
          <p:cNvSpPr txBox="1"/>
          <p:nvPr/>
        </p:nvSpPr>
        <p:spPr bwMode="auto">
          <a:xfrm>
            <a:off x="3728331" y="2261087"/>
            <a:ext cx="918841" cy="292388"/>
          </a:xfrm>
          <a:prstGeom prst="rect">
            <a:avLst/>
          </a:prstGeom>
          <a:noFill/>
        </p:spPr>
        <p:txBody>
          <a:bodyPr wrap="none">
            <a:spAutoFit/>
          </a:bodyPr>
          <a:lstStyle/>
          <a:p>
            <a:pPr>
              <a:defRPr/>
            </a:pPr>
            <a:r>
              <a:rPr lang="en-US" sz="1300" dirty="0" smtClean="0">
                <a:latin typeface="Arial" pitchFamily="34" charset="0"/>
                <a:cs typeface="Arial" pitchFamily="34" charset="0"/>
              </a:rPr>
              <a:t>1.45 </a:t>
            </a:r>
            <a:r>
              <a:rPr lang="en-US" sz="1300" dirty="0">
                <a:latin typeface="Arial" pitchFamily="34" charset="0"/>
                <a:cs typeface="Arial" pitchFamily="34" charset="0"/>
              </a:rPr>
              <a:t>–.</a:t>
            </a:r>
            <a:r>
              <a:rPr lang="en-US" sz="1300" dirty="0" smtClean="0">
                <a:latin typeface="Arial" pitchFamily="34" charset="0"/>
                <a:cs typeface="Arial" pitchFamily="34" charset="0"/>
              </a:rPr>
              <a:t>01</a:t>
            </a:r>
            <a:r>
              <a:rPr lang="en-US" sz="1300" i="1" dirty="0" smtClean="0">
                <a:latin typeface="Arial" pitchFamily="34" charset="0"/>
                <a:cs typeface="Arial" pitchFamily="34" charset="0"/>
              </a:rPr>
              <a:t>i</a:t>
            </a:r>
            <a:endParaRPr lang="en-US" sz="1300" i="1" dirty="0">
              <a:latin typeface="Arial" pitchFamily="34" charset="0"/>
              <a:cs typeface="Arial" pitchFamily="34" charset="0"/>
            </a:endParaRPr>
          </a:p>
        </p:txBody>
      </p:sp>
      <p:sp>
        <p:nvSpPr>
          <p:cNvPr id="15" name="TextBox 14"/>
          <p:cNvSpPr txBox="1"/>
          <p:nvPr/>
        </p:nvSpPr>
        <p:spPr bwMode="auto">
          <a:xfrm>
            <a:off x="2939881" y="2675246"/>
            <a:ext cx="417101" cy="292388"/>
          </a:xfrm>
          <a:prstGeom prst="rect">
            <a:avLst/>
          </a:prstGeom>
          <a:noFill/>
          <a:ln>
            <a:noFill/>
          </a:ln>
        </p:spPr>
        <p:txBody>
          <a:bodyPr wrap="none">
            <a:spAutoFit/>
          </a:bodyPr>
          <a:lstStyle/>
          <a:p>
            <a:pPr>
              <a:defRPr/>
            </a:pPr>
            <a:r>
              <a:rPr lang="en-US" sz="1300" dirty="0" smtClean="0">
                <a:latin typeface="Arial" pitchFamily="34" charset="0"/>
                <a:cs typeface="Arial" pitchFamily="34" charset="0"/>
              </a:rPr>
              <a:t>1.0</a:t>
            </a:r>
            <a:endParaRPr lang="en-US" sz="1300" dirty="0">
              <a:latin typeface="Arial" pitchFamily="34" charset="0"/>
              <a:cs typeface="Arial" pitchFamily="34" charset="0"/>
            </a:endParaRPr>
          </a:p>
        </p:txBody>
      </p:sp>
      <p:sp>
        <p:nvSpPr>
          <p:cNvPr id="16" name="TextBox 15"/>
          <p:cNvSpPr txBox="1"/>
          <p:nvPr/>
        </p:nvSpPr>
        <p:spPr bwMode="auto">
          <a:xfrm>
            <a:off x="1035050" y="1858041"/>
            <a:ext cx="1277850" cy="307777"/>
          </a:xfrm>
          <a:prstGeom prst="rect">
            <a:avLst/>
          </a:prstGeom>
          <a:noFill/>
        </p:spPr>
        <p:txBody>
          <a:bodyPr wrap="none">
            <a:spAutoFit/>
          </a:bodyPr>
          <a:lstStyle/>
          <a:p>
            <a:pPr algn="l">
              <a:defRPr/>
            </a:pPr>
            <a:r>
              <a:rPr lang="en-US" sz="1400" i="1" dirty="0" smtClean="0">
                <a:latin typeface="+mj-lt"/>
              </a:rPr>
              <a:t>RSP</a:t>
            </a:r>
            <a:r>
              <a:rPr lang="en-US" sz="1400" dirty="0" smtClean="0">
                <a:latin typeface="+mj-lt"/>
              </a:rPr>
              <a:t> aerosols</a:t>
            </a:r>
            <a:endParaRPr lang="en-US" sz="1400" dirty="0">
              <a:latin typeface="+mj-lt"/>
            </a:endParaRPr>
          </a:p>
        </p:txBody>
      </p:sp>
      <p:sp>
        <p:nvSpPr>
          <p:cNvPr id="17" name="TextBox 16"/>
          <p:cNvSpPr txBox="1"/>
          <p:nvPr/>
        </p:nvSpPr>
        <p:spPr bwMode="auto">
          <a:xfrm>
            <a:off x="1073219" y="2259679"/>
            <a:ext cx="974947" cy="292388"/>
          </a:xfrm>
          <a:prstGeom prst="rect">
            <a:avLst/>
          </a:prstGeom>
          <a:noFill/>
        </p:spPr>
        <p:txBody>
          <a:bodyPr wrap="none">
            <a:spAutoFit/>
          </a:bodyPr>
          <a:lstStyle/>
          <a:p>
            <a:pPr algn="l">
              <a:defRPr/>
            </a:pPr>
            <a:r>
              <a:rPr lang="en-US" sz="1300" dirty="0" smtClean="0">
                <a:latin typeface="+mj-lt"/>
              </a:rPr>
              <a:t>Fine mode</a:t>
            </a:r>
            <a:endParaRPr lang="en-US" sz="1300" dirty="0">
              <a:latin typeface="+mj-lt"/>
            </a:endParaRPr>
          </a:p>
        </p:txBody>
      </p:sp>
      <p:sp>
        <p:nvSpPr>
          <p:cNvPr id="18" name="TextBox 17"/>
          <p:cNvSpPr txBox="1"/>
          <p:nvPr/>
        </p:nvSpPr>
        <p:spPr bwMode="auto">
          <a:xfrm>
            <a:off x="2415503" y="2249796"/>
            <a:ext cx="510076" cy="292388"/>
          </a:xfrm>
          <a:prstGeom prst="rect">
            <a:avLst/>
          </a:prstGeom>
          <a:noFill/>
        </p:spPr>
        <p:txBody>
          <a:bodyPr wrap="none">
            <a:spAutoFit/>
          </a:bodyPr>
          <a:lstStyle/>
          <a:p>
            <a:pPr>
              <a:defRPr/>
            </a:pPr>
            <a:r>
              <a:rPr lang="en-US" sz="1300" dirty="0" smtClean="0">
                <a:latin typeface="Arial" pitchFamily="34" charset="0"/>
                <a:cs typeface="Arial" pitchFamily="34" charset="0"/>
              </a:rPr>
              <a:t>0.15</a:t>
            </a:r>
            <a:endParaRPr lang="en-US" sz="1300" dirty="0">
              <a:latin typeface="Arial" pitchFamily="34" charset="0"/>
              <a:cs typeface="Arial" pitchFamily="34" charset="0"/>
            </a:endParaRPr>
          </a:p>
        </p:txBody>
      </p:sp>
      <p:sp>
        <p:nvSpPr>
          <p:cNvPr id="19" name="TextBox 18"/>
          <p:cNvSpPr txBox="1"/>
          <p:nvPr/>
        </p:nvSpPr>
        <p:spPr bwMode="auto">
          <a:xfrm>
            <a:off x="2449290" y="2681775"/>
            <a:ext cx="417102" cy="292388"/>
          </a:xfrm>
          <a:prstGeom prst="rect">
            <a:avLst/>
          </a:prstGeom>
          <a:noFill/>
        </p:spPr>
        <p:txBody>
          <a:bodyPr wrap="none">
            <a:spAutoFit/>
          </a:bodyPr>
          <a:lstStyle/>
          <a:p>
            <a:pPr>
              <a:defRPr/>
            </a:pPr>
            <a:r>
              <a:rPr lang="en-US" sz="1300" dirty="0" smtClean="0">
                <a:latin typeface="Arial" pitchFamily="34" charset="0"/>
                <a:cs typeface="Arial" pitchFamily="34" charset="0"/>
              </a:rPr>
              <a:t>2.0</a:t>
            </a:r>
            <a:endParaRPr lang="en-US" sz="1300" dirty="0">
              <a:latin typeface="Arial" pitchFamily="34" charset="0"/>
              <a:cs typeface="Arial" pitchFamily="34" charset="0"/>
            </a:endParaRPr>
          </a:p>
        </p:txBody>
      </p:sp>
      <p:sp>
        <p:nvSpPr>
          <p:cNvPr id="20" name="TextBox 968"/>
          <p:cNvSpPr txBox="1">
            <a:spLocks noChangeArrowheads="1"/>
          </p:cNvSpPr>
          <p:nvPr/>
        </p:nvSpPr>
        <p:spPr bwMode="auto">
          <a:xfrm>
            <a:off x="6677057" y="1529071"/>
            <a:ext cx="2212272" cy="276999"/>
          </a:xfrm>
          <a:prstGeom prst="rect">
            <a:avLst/>
          </a:prstGeom>
          <a:noFill/>
          <a:ln w="9525">
            <a:noFill/>
            <a:miter lim="800000"/>
            <a:headEnd/>
            <a:tailEnd/>
          </a:ln>
        </p:spPr>
        <p:txBody>
          <a:bodyPr wrap="none">
            <a:spAutoFit/>
          </a:bodyPr>
          <a:lstStyle/>
          <a:p>
            <a:r>
              <a:rPr lang="en-US" sz="1200" dirty="0">
                <a:solidFill>
                  <a:srgbClr val="00CC00"/>
                </a:solidFill>
                <a:latin typeface="Arial" charset="0"/>
              </a:rPr>
              <a:t>Chowdhary </a:t>
            </a:r>
            <a:r>
              <a:rPr lang="en-US" sz="1200" i="1" dirty="0">
                <a:solidFill>
                  <a:srgbClr val="00CC00"/>
                </a:solidFill>
                <a:latin typeface="Arial" charset="0"/>
              </a:rPr>
              <a:t>et al. </a:t>
            </a:r>
            <a:r>
              <a:rPr lang="en-US" sz="1200" dirty="0" smtClean="0">
                <a:solidFill>
                  <a:srgbClr val="00CC00"/>
                </a:solidFill>
                <a:latin typeface="Arial" charset="0"/>
              </a:rPr>
              <a:t>(</a:t>
            </a:r>
            <a:r>
              <a:rPr lang="en-US" sz="1200" i="1" dirty="0" smtClean="0">
                <a:solidFill>
                  <a:srgbClr val="00CC00"/>
                </a:solidFill>
                <a:latin typeface="Arial" charset="0"/>
              </a:rPr>
              <a:t>RSE</a:t>
            </a:r>
            <a:r>
              <a:rPr lang="en-US" sz="1200" dirty="0" smtClean="0">
                <a:solidFill>
                  <a:srgbClr val="00CC00"/>
                </a:solidFill>
                <a:latin typeface="Arial" charset="0"/>
              </a:rPr>
              <a:t>, 2011)</a:t>
            </a:r>
            <a:endParaRPr lang="en-US" sz="1200" dirty="0">
              <a:solidFill>
                <a:srgbClr val="00CC00"/>
              </a:solidFill>
              <a:latin typeface="Arial" charset="0"/>
            </a:endParaRPr>
          </a:p>
        </p:txBody>
      </p:sp>
      <p:sp>
        <p:nvSpPr>
          <p:cNvPr id="21" name="TextBox 20"/>
          <p:cNvSpPr txBox="1"/>
          <p:nvPr/>
        </p:nvSpPr>
        <p:spPr bwMode="auto">
          <a:xfrm>
            <a:off x="4794605" y="1852539"/>
            <a:ext cx="1330814" cy="307777"/>
          </a:xfrm>
          <a:prstGeom prst="rect">
            <a:avLst/>
          </a:prstGeom>
          <a:noFill/>
        </p:spPr>
        <p:txBody>
          <a:bodyPr wrap="none">
            <a:spAutoFit/>
          </a:bodyPr>
          <a:lstStyle/>
          <a:p>
            <a:pPr>
              <a:defRPr/>
            </a:pPr>
            <a:r>
              <a:rPr lang="en-US" sz="1300" i="1" dirty="0" smtClean="0">
                <a:latin typeface="+mj-lt"/>
              </a:rPr>
              <a:t>m</a:t>
            </a:r>
            <a:r>
              <a:rPr lang="en-US" sz="1300" dirty="0" smtClean="0">
                <a:latin typeface="+mj-lt"/>
              </a:rPr>
              <a:t>(</a:t>
            </a:r>
            <a:r>
              <a:rPr lang="en-US" sz="1400" dirty="0" smtClean="0">
                <a:latin typeface="Symbol" pitchFamily="18" charset="2"/>
              </a:rPr>
              <a:t>l </a:t>
            </a:r>
            <a:r>
              <a:rPr lang="en-US" sz="1300" dirty="0" smtClean="0">
                <a:latin typeface="+mj-lt"/>
              </a:rPr>
              <a:t>= 2.25 </a:t>
            </a:r>
            <a:r>
              <a:rPr lang="en-US" sz="1300" dirty="0">
                <a:latin typeface="Symbol" pitchFamily="18" charset="2"/>
              </a:rPr>
              <a:t>m</a:t>
            </a:r>
            <a:r>
              <a:rPr lang="en-US" sz="1300" dirty="0">
                <a:latin typeface="+mj-lt"/>
              </a:rPr>
              <a:t>m)</a:t>
            </a:r>
          </a:p>
        </p:txBody>
      </p:sp>
      <p:sp>
        <p:nvSpPr>
          <p:cNvPr id="22" name="TextBox 21"/>
          <p:cNvSpPr txBox="1"/>
          <p:nvPr/>
        </p:nvSpPr>
        <p:spPr bwMode="auto">
          <a:xfrm>
            <a:off x="6659158" y="2661806"/>
            <a:ext cx="603050" cy="292388"/>
          </a:xfrm>
          <a:prstGeom prst="rect">
            <a:avLst/>
          </a:prstGeom>
          <a:noFill/>
        </p:spPr>
        <p:txBody>
          <a:bodyPr wrap="none">
            <a:spAutoFit/>
          </a:bodyPr>
          <a:lstStyle/>
          <a:p>
            <a:pPr>
              <a:defRPr/>
            </a:pPr>
            <a:r>
              <a:rPr lang="en-US" sz="1300" dirty="0" smtClean="0">
                <a:latin typeface="Arial" pitchFamily="34" charset="0"/>
                <a:cs typeface="Arial" pitchFamily="34" charset="0"/>
              </a:rPr>
              <a:t>0.085</a:t>
            </a:r>
            <a:endParaRPr lang="en-US" sz="1300" i="1" dirty="0">
              <a:latin typeface="Arial" pitchFamily="34" charset="0"/>
              <a:cs typeface="Arial" pitchFamily="34" charset="0"/>
            </a:endParaRPr>
          </a:p>
        </p:txBody>
      </p:sp>
      <p:sp>
        <p:nvSpPr>
          <p:cNvPr id="23" name="TextBox 22"/>
          <p:cNvSpPr txBox="1"/>
          <p:nvPr/>
        </p:nvSpPr>
        <p:spPr bwMode="auto">
          <a:xfrm>
            <a:off x="6653065" y="2258939"/>
            <a:ext cx="603050" cy="292388"/>
          </a:xfrm>
          <a:prstGeom prst="rect">
            <a:avLst/>
          </a:prstGeom>
          <a:noFill/>
        </p:spPr>
        <p:txBody>
          <a:bodyPr wrap="none">
            <a:spAutoFit/>
          </a:bodyPr>
          <a:lstStyle/>
          <a:p>
            <a:pPr>
              <a:defRPr/>
            </a:pPr>
            <a:r>
              <a:rPr lang="en-US" sz="1300" dirty="0" smtClean="0">
                <a:latin typeface="Arial" pitchFamily="34" charset="0"/>
                <a:cs typeface="Arial" pitchFamily="34" charset="0"/>
              </a:rPr>
              <a:t>0.129</a:t>
            </a:r>
            <a:endParaRPr lang="en-US" sz="1300" i="1" dirty="0">
              <a:latin typeface="Arial" pitchFamily="34" charset="0"/>
              <a:cs typeface="Arial" pitchFamily="34" charset="0"/>
            </a:endParaRPr>
          </a:p>
        </p:txBody>
      </p:sp>
      <p:sp>
        <p:nvSpPr>
          <p:cNvPr id="24" name="TextBox 23"/>
          <p:cNvSpPr txBox="1"/>
          <p:nvPr/>
        </p:nvSpPr>
        <p:spPr>
          <a:xfrm>
            <a:off x="1011378" y="2987244"/>
            <a:ext cx="255198" cy="246221"/>
          </a:xfrm>
          <a:prstGeom prst="rect">
            <a:avLst/>
          </a:prstGeom>
          <a:noFill/>
        </p:spPr>
        <p:txBody>
          <a:bodyPr wrap="none">
            <a:spAutoFit/>
          </a:bodyPr>
          <a:lstStyle/>
          <a:p>
            <a:pPr>
              <a:defRPr/>
            </a:pPr>
            <a:r>
              <a:rPr lang="en-US" sz="1000" dirty="0">
                <a:solidFill>
                  <a:srgbClr val="FF0000"/>
                </a:solidFill>
              </a:rPr>
              <a:t>†</a:t>
            </a:r>
          </a:p>
        </p:txBody>
      </p:sp>
      <p:sp>
        <p:nvSpPr>
          <p:cNvPr id="25" name="TextBox 968"/>
          <p:cNvSpPr txBox="1">
            <a:spLocks noChangeArrowheads="1"/>
          </p:cNvSpPr>
          <p:nvPr/>
        </p:nvSpPr>
        <p:spPr bwMode="auto">
          <a:xfrm>
            <a:off x="1097165" y="3010877"/>
            <a:ext cx="577402" cy="276999"/>
          </a:xfrm>
          <a:prstGeom prst="rect">
            <a:avLst/>
          </a:prstGeom>
          <a:noFill/>
          <a:ln w="9525">
            <a:noFill/>
            <a:miter lim="800000"/>
            <a:headEnd/>
            <a:tailEnd/>
          </a:ln>
        </p:spPr>
        <p:txBody>
          <a:bodyPr wrap="none">
            <a:spAutoFit/>
          </a:bodyPr>
          <a:lstStyle/>
          <a:p>
            <a:pPr algn="l"/>
            <a:r>
              <a:rPr lang="en-US" sz="1100" dirty="0" smtClean="0">
                <a:solidFill>
                  <a:srgbClr val="00CC00"/>
                </a:solidFill>
                <a:latin typeface="Arial" charset="0"/>
              </a:rPr>
              <a:t> in </a:t>
            </a:r>
            <a:r>
              <a:rPr lang="en-US" sz="1200" dirty="0" smtClean="0">
                <a:solidFill>
                  <a:srgbClr val="00CC00"/>
                </a:solidFill>
                <a:latin typeface="Symbol" pitchFamily="18" charset="2"/>
              </a:rPr>
              <a:t>m</a:t>
            </a:r>
            <a:r>
              <a:rPr lang="en-US" sz="1100" dirty="0" smtClean="0">
                <a:solidFill>
                  <a:srgbClr val="00CC00"/>
                </a:solidFill>
                <a:latin typeface="Arial" charset="0"/>
              </a:rPr>
              <a:t>m</a:t>
            </a:r>
            <a:endParaRPr lang="en-US" sz="1100" dirty="0">
              <a:solidFill>
                <a:srgbClr val="00CC00"/>
              </a:solidFill>
              <a:latin typeface="Arial" charset="0"/>
            </a:endParaRPr>
          </a:p>
        </p:txBody>
      </p:sp>
      <p:sp>
        <p:nvSpPr>
          <p:cNvPr id="26" name="TextBox 25"/>
          <p:cNvSpPr txBox="1"/>
          <p:nvPr/>
        </p:nvSpPr>
        <p:spPr>
          <a:xfrm>
            <a:off x="2633140" y="1774470"/>
            <a:ext cx="255198" cy="246221"/>
          </a:xfrm>
          <a:prstGeom prst="rect">
            <a:avLst/>
          </a:prstGeom>
          <a:noFill/>
        </p:spPr>
        <p:txBody>
          <a:bodyPr wrap="none">
            <a:spAutoFit/>
          </a:bodyPr>
          <a:lstStyle/>
          <a:p>
            <a:pPr>
              <a:defRPr/>
            </a:pPr>
            <a:r>
              <a:rPr lang="en-US" sz="1000" dirty="0">
                <a:solidFill>
                  <a:srgbClr val="FF0000"/>
                </a:solidFill>
              </a:rPr>
              <a:t>†</a:t>
            </a:r>
          </a:p>
        </p:txBody>
      </p:sp>
      <p:sp>
        <p:nvSpPr>
          <p:cNvPr id="27" name="TextBox 26"/>
          <p:cNvSpPr txBox="1"/>
          <p:nvPr/>
        </p:nvSpPr>
        <p:spPr bwMode="auto">
          <a:xfrm>
            <a:off x="6360068" y="1852539"/>
            <a:ext cx="1265091" cy="307777"/>
          </a:xfrm>
          <a:prstGeom prst="rect">
            <a:avLst/>
          </a:prstGeom>
          <a:noFill/>
        </p:spPr>
        <p:txBody>
          <a:bodyPr wrap="none">
            <a:spAutoFit/>
          </a:bodyPr>
          <a:lstStyle/>
          <a:p>
            <a:pPr>
              <a:defRPr/>
            </a:pPr>
            <a:r>
              <a:rPr lang="en-US" sz="1400" dirty="0" smtClean="0">
                <a:latin typeface="Symbol" pitchFamily="18" charset="2"/>
              </a:rPr>
              <a:t>t</a:t>
            </a:r>
            <a:r>
              <a:rPr lang="en-US" sz="1300" dirty="0" smtClean="0">
                <a:latin typeface="+mj-lt"/>
              </a:rPr>
              <a:t>(</a:t>
            </a:r>
            <a:r>
              <a:rPr lang="en-US" sz="1400" dirty="0" smtClean="0">
                <a:latin typeface="Symbol" pitchFamily="18" charset="2"/>
              </a:rPr>
              <a:t>l </a:t>
            </a:r>
            <a:r>
              <a:rPr lang="en-US" sz="1300" dirty="0" smtClean="0">
                <a:latin typeface="+mj-lt"/>
              </a:rPr>
              <a:t>= 0.55 </a:t>
            </a:r>
            <a:r>
              <a:rPr lang="en-US" sz="1300" dirty="0">
                <a:latin typeface="Symbol" pitchFamily="18" charset="2"/>
              </a:rPr>
              <a:t>m</a:t>
            </a:r>
            <a:r>
              <a:rPr lang="en-US" sz="1300" dirty="0">
                <a:latin typeface="+mj-lt"/>
              </a:rPr>
              <a:t>m)</a:t>
            </a:r>
          </a:p>
        </p:txBody>
      </p:sp>
      <p:sp>
        <p:nvSpPr>
          <p:cNvPr id="28" name="TextBox 27"/>
          <p:cNvSpPr txBox="1"/>
          <p:nvPr/>
        </p:nvSpPr>
        <p:spPr bwMode="auto">
          <a:xfrm>
            <a:off x="7630537" y="1850391"/>
            <a:ext cx="1269898" cy="307777"/>
          </a:xfrm>
          <a:prstGeom prst="rect">
            <a:avLst/>
          </a:prstGeom>
          <a:noFill/>
        </p:spPr>
        <p:txBody>
          <a:bodyPr wrap="none">
            <a:spAutoFit/>
          </a:bodyPr>
          <a:lstStyle/>
          <a:p>
            <a:pPr>
              <a:defRPr/>
            </a:pPr>
            <a:r>
              <a:rPr lang="en-US" sz="1400" dirty="0" smtClean="0">
                <a:solidFill>
                  <a:srgbClr val="000000"/>
                </a:solidFill>
                <a:latin typeface="Symbol" pitchFamily="18" charset="2"/>
              </a:rPr>
              <a:t>t</a:t>
            </a:r>
            <a:r>
              <a:rPr lang="en-US" sz="1300" dirty="0" smtClean="0">
                <a:latin typeface="+mj-lt"/>
              </a:rPr>
              <a:t>(</a:t>
            </a:r>
            <a:r>
              <a:rPr lang="en-US" sz="1400" dirty="0" smtClean="0">
                <a:latin typeface="Symbol" pitchFamily="18" charset="2"/>
              </a:rPr>
              <a:t>l </a:t>
            </a:r>
            <a:r>
              <a:rPr lang="en-US" sz="1300" dirty="0" smtClean="0">
                <a:latin typeface="+mj-lt"/>
              </a:rPr>
              <a:t>= 2.25 </a:t>
            </a:r>
            <a:r>
              <a:rPr lang="en-US" sz="1300" dirty="0">
                <a:latin typeface="Symbol" pitchFamily="18" charset="2"/>
              </a:rPr>
              <a:t>m</a:t>
            </a:r>
            <a:r>
              <a:rPr lang="en-US" sz="1300" dirty="0">
                <a:latin typeface="+mj-lt"/>
              </a:rPr>
              <a:t>m)</a:t>
            </a:r>
          </a:p>
        </p:txBody>
      </p:sp>
      <p:sp>
        <p:nvSpPr>
          <p:cNvPr id="29" name="TextBox 28"/>
          <p:cNvSpPr txBox="1"/>
          <p:nvPr/>
        </p:nvSpPr>
        <p:spPr bwMode="auto">
          <a:xfrm>
            <a:off x="3739062" y="2683946"/>
            <a:ext cx="1104790" cy="292388"/>
          </a:xfrm>
          <a:prstGeom prst="rect">
            <a:avLst/>
          </a:prstGeom>
          <a:noFill/>
        </p:spPr>
        <p:txBody>
          <a:bodyPr wrap="none">
            <a:spAutoFit/>
          </a:bodyPr>
          <a:lstStyle/>
          <a:p>
            <a:pPr algn="l">
              <a:defRPr/>
            </a:pPr>
            <a:r>
              <a:rPr lang="en-US" sz="1300" dirty="0" smtClean="0">
                <a:latin typeface="Arial" pitchFamily="34" charset="0"/>
                <a:cs typeface="Arial" pitchFamily="34" charset="0"/>
              </a:rPr>
              <a:t>1.45 </a:t>
            </a:r>
            <a:r>
              <a:rPr lang="en-US" sz="1300" dirty="0">
                <a:latin typeface="Arial" pitchFamily="34" charset="0"/>
                <a:cs typeface="Arial" pitchFamily="34" charset="0"/>
              </a:rPr>
              <a:t>–.</a:t>
            </a:r>
            <a:r>
              <a:rPr lang="en-US" sz="1300" dirty="0" smtClean="0">
                <a:latin typeface="Arial" pitchFamily="34" charset="0"/>
                <a:cs typeface="Arial" pitchFamily="34" charset="0"/>
              </a:rPr>
              <a:t>0005</a:t>
            </a:r>
            <a:r>
              <a:rPr lang="en-US" sz="1300" i="1" dirty="0" smtClean="0">
                <a:latin typeface="Arial" pitchFamily="34" charset="0"/>
                <a:cs typeface="Arial" pitchFamily="34" charset="0"/>
              </a:rPr>
              <a:t>i</a:t>
            </a:r>
            <a:endParaRPr lang="en-US" sz="1300" i="1" dirty="0">
              <a:latin typeface="Arial" pitchFamily="34" charset="0"/>
              <a:cs typeface="Arial" pitchFamily="34" charset="0"/>
            </a:endParaRPr>
          </a:p>
        </p:txBody>
      </p:sp>
      <p:sp>
        <p:nvSpPr>
          <p:cNvPr id="30" name="TextBox 29"/>
          <p:cNvSpPr txBox="1"/>
          <p:nvPr/>
        </p:nvSpPr>
        <p:spPr bwMode="auto">
          <a:xfrm>
            <a:off x="4973298" y="2681798"/>
            <a:ext cx="1104790" cy="292388"/>
          </a:xfrm>
          <a:prstGeom prst="rect">
            <a:avLst/>
          </a:prstGeom>
          <a:noFill/>
        </p:spPr>
        <p:txBody>
          <a:bodyPr wrap="none">
            <a:spAutoFit/>
          </a:bodyPr>
          <a:lstStyle/>
          <a:p>
            <a:pPr algn="l">
              <a:defRPr/>
            </a:pPr>
            <a:r>
              <a:rPr lang="en-US" sz="1300" dirty="0" smtClean="0">
                <a:latin typeface="Arial" pitchFamily="34" charset="0"/>
                <a:cs typeface="Arial" pitchFamily="34" charset="0"/>
              </a:rPr>
              <a:t>1.39 </a:t>
            </a:r>
            <a:r>
              <a:rPr lang="en-US" sz="1300" dirty="0">
                <a:latin typeface="Arial" pitchFamily="34" charset="0"/>
                <a:cs typeface="Arial" pitchFamily="34" charset="0"/>
              </a:rPr>
              <a:t>–.</a:t>
            </a:r>
            <a:r>
              <a:rPr lang="en-US" sz="1300" dirty="0" smtClean="0">
                <a:latin typeface="Arial" pitchFamily="34" charset="0"/>
                <a:cs typeface="Arial" pitchFamily="34" charset="0"/>
              </a:rPr>
              <a:t>0005</a:t>
            </a:r>
            <a:r>
              <a:rPr lang="en-US" sz="1300" i="1" dirty="0" smtClean="0">
                <a:latin typeface="Arial" pitchFamily="34" charset="0"/>
                <a:cs typeface="Arial" pitchFamily="34" charset="0"/>
              </a:rPr>
              <a:t>i</a:t>
            </a:r>
            <a:endParaRPr lang="en-US" sz="1300" i="1" dirty="0">
              <a:latin typeface="Arial" pitchFamily="34" charset="0"/>
              <a:cs typeface="Arial" pitchFamily="34" charset="0"/>
            </a:endParaRPr>
          </a:p>
        </p:txBody>
      </p:sp>
      <p:sp>
        <p:nvSpPr>
          <p:cNvPr id="31" name="TextBox 30"/>
          <p:cNvSpPr txBox="1"/>
          <p:nvPr/>
        </p:nvSpPr>
        <p:spPr bwMode="auto">
          <a:xfrm>
            <a:off x="4975446" y="2258939"/>
            <a:ext cx="918841" cy="292388"/>
          </a:xfrm>
          <a:prstGeom prst="rect">
            <a:avLst/>
          </a:prstGeom>
          <a:noFill/>
        </p:spPr>
        <p:txBody>
          <a:bodyPr wrap="none">
            <a:spAutoFit/>
          </a:bodyPr>
          <a:lstStyle/>
          <a:p>
            <a:pPr>
              <a:defRPr/>
            </a:pPr>
            <a:r>
              <a:rPr lang="en-US" sz="1300" dirty="0" smtClean="0">
                <a:latin typeface="Arial" pitchFamily="34" charset="0"/>
                <a:cs typeface="Arial" pitchFamily="34" charset="0"/>
              </a:rPr>
              <a:t>1.40 </a:t>
            </a:r>
            <a:r>
              <a:rPr lang="en-US" sz="1300" dirty="0">
                <a:latin typeface="Arial" pitchFamily="34" charset="0"/>
                <a:cs typeface="Arial" pitchFamily="34" charset="0"/>
              </a:rPr>
              <a:t>–.</a:t>
            </a:r>
            <a:r>
              <a:rPr lang="en-US" sz="1300" dirty="0" smtClean="0">
                <a:latin typeface="Arial" pitchFamily="34" charset="0"/>
                <a:cs typeface="Arial" pitchFamily="34" charset="0"/>
              </a:rPr>
              <a:t>01</a:t>
            </a:r>
            <a:r>
              <a:rPr lang="en-US" sz="1300" i="1" dirty="0" smtClean="0">
                <a:latin typeface="Arial" pitchFamily="34" charset="0"/>
                <a:cs typeface="Arial" pitchFamily="34" charset="0"/>
              </a:rPr>
              <a:t>i</a:t>
            </a:r>
            <a:endParaRPr lang="en-US" sz="1300" i="1" dirty="0">
              <a:latin typeface="Arial" pitchFamily="34" charset="0"/>
              <a:cs typeface="Arial" pitchFamily="34" charset="0"/>
            </a:endParaRPr>
          </a:p>
        </p:txBody>
      </p:sp>
      <p:sp>
        <p:nvSpPr>
          <p:cNvPr id="32" name="TextBox 31"/>
          <p:cNvSpPr txBox="1"/>
          <p:nvPr/>
        </p:nvSpPr>
        <p:spPr bwMode="auto">
          <a:xfrm>
            <a:off x="7897359" y="2269670"/>
            <a:ext cx="788999" cy="292388"/>
          </a:xfrm>
          <a:prstGeom prst="rect">
            <a:avLst/>
          </a:prstGeom>
          <a:noFill/>
        </p:spPr>
        <p:txBody>
          <a:bodyPr wrap="none">
            <a:spAutoFit/>
          </a:bodyPr>
          <a:lstStyle/>
          <a:p>
            <a:pPr>
              <a:defRPr/>
            </a:pPr>
            <a:r>
              <a:rPr lang="en-US" sz="1300" dirty="0" smtClean="0">
                <a:latin typeface="Arial" pitchFamily="34" charset="0"/>
                <a:cs typeface="Arial" pitchFamily="34" charset="0"/>
              </a:rPr>
              <a:t>0.00225</a:t>
            </a:r>
            <a:endParaRPr lang="en-US" sz="1300" i="1" dirty="0">
              <a:latin typeface="Arial" pitchFamily="34" charset="0"/>
              <a:cs typeface="Arial" pitchFamily="34" charset="0"/>
            </a:endParaRPr>
          </a:p>
        </p:txBody>
      </p:sp>
      <p:sp>
        <p:nvSpPr>
          <p:cNvPr id="33" name="TextBox 32"/>
          <p:cNvSpPr txBox="1"/>
          <p:nvPr/>
        </p:nvSpPr>
        <p:spPr bwMode="auto">
          <a:xfrm>
            <a:off x="7988185" y="2666771"/>
            <a:ext cx="603050" cy="292388"/>
          </a:xfrm>
          <a:prstGeom prst="rect">
            <a:avLst/>
          </a:prstGeom>
          <a:noFill/>
        </p:spPr>
        <p:txBody>
          <a:bodyPr wrap="none">
            <a:spAutoFit/>
          </a:bodyPr>
          <a:lstStyle/>
          <a:p>
            <a:pPr>
              <a:defRPr/>
            </a:pPr>
            <a:r>
              <a:rPr lang="en-US" sz="1300" dirty="0" smtClean="0">
                <a:latin typeface="Arial" pitchFamily="34" charset="0"/>
                <a:cs typeface="Arial" pitchFamily="34" charset="0"/>
              </a:rPr>
              <a:t>0.074</a:t>
            </a:r>
            <a:endParaRPr lang="en-US" sz="1300" i="1" dirty="0">
              <a:latin typeface="Arial" pitchFamily="34" charset="0"/>
              <a:cs typeface="Arial" pitchFamily="34" charset="0"/>
            </a:endParaRPr>
          </a:p>
        </p:txBody>
      </p:sp>
      <p:sp>
        <p:nvSpPr>
          <p:cNvPr id="34" name="TextBox 33"/>
          <p:cNvSpPr txBox="1"/>
          <p:nvPr/>
        </p:nvSpPr>
        <p:spPr>
          <a:xfrm>
            <a:off x="2076039" y="2583699"/>
            <a:ext cx="255198" cy="246221"/>
          </a:xfrm>
          <a:prstGeom prst="rect">
            <a:avLst/>
          </a:prstGeom>
          <a:noFill/>
        </p:spPr>
        <p:txBody>
          <a:bodyPr wrap="none">
            <a:spAutoFit/>
          </a:bodyPr>
          <a:lstStyle/>
          <a:p>
            <a:pPr>
              <a:defRPr/>
            </a:pPr>
            <a:r>
              <a:rPr lang="en-US" sz="1000" dirty="0">
                <a:solidFill>
                  <a:srgbClr val="FF0000"/>
                </a:solidFill>
              </a:rPr>
              <a:t>†</a:t>
            </a:r>
          </a:p>
        </p:txBody>
      </p:sp>
      <p:sp>
        <p:nvSpPr>
          <p:cNvPr id="35" name="TextBox 34"/>
          <p:cNvSpPr txBox="1"/>
          <p:nvPr/>
        </p:nvSpPr>
        <p:spPr>
          <a:xfrm>
            <a:off x="2151165" y="2581551"/>
            <a:ext cx="255198" cy="246221"/>
          </a:xfrm>
          <a:prstGeom prst="rect">
            <a:avLst/>
          </a:prstGeom>
          <a:noFill/>
        </p:spPr>
        <p:txBody>
          <a:bodyPr wrap="none">
            <a:spAutoFit/>
          </a:bodyPr>
          <a:lstStyle/>
          <a:p>
            <a:pPr>
              <a:defRPr/>
            </a:pPr>
            <a:r>
              <a:rPr lang="en-US" sz="1000" dirty="0">
                <a:solidFill>
                  <a:srgbClr val="FF0000"/>
                </a:solidFill>
              </a:rPr>
              <a:t>†</a:t>
            </a:r>
          </a:p>
        </p:txBody>
      </p:sp>
      <p:sp>
        <p:nvSpPr>
          <p:cNvPr id="36" name="TextBox 35"/>
          <p:cNvSpPr txBox="1"/>
          <p:nvPr/>
        </p:nvSpPr>
        <p:spPr>
          <a:xfrm>
            <a:off x="1739037" y="2993679"/>
            <a:ext cx="255198" cy="246221"/>
          </a:xfrm>
          <a:prstGeom prst="rect">
            <a:avLst/>
          </a:prstGeom>
          <a:noFill/>
        </p:spPr>
        <p:txBody>
          <a:bodyPr wrap="none">
            <a:spAutoFit/>
          </a:bodyPr>
          <a:lstStyle/>
          <a:p>
            <a:pPr>
              <a:defRPr/>
            </a:pPr>
            <a:r>
              <a:rPr lang="en-US" sz="1000" dirty="0">
                <a:solidFill>
                  <a:srgbClr val="FF0000"/>
                </a:solidFill>
              </a:rPr>
              <a:t>†</a:t>
            </a:r>
          </a:p>
        </p:txBody>
      </p:sp>
      <p:sp>
        <p:nvSpPr>
          <p:cNvPr id="37" name="TextBox 36"/>
          <p:cNvSpPr txBox="1"/>
          <p:nvPr/>
        </p:nvSpPr>
        <p:spPr>
          <a:xfrm>
            <a:off x="1814163" y="3002289"/>
            <a:ext cx="255198" cy="246221"/>
          </a:xfrm>
          <a:prstGeom prst="rect">
            <a:avLst/>
          </a:prstGeom>
          <a:noFill/>
        </p:spPr>
        <p:txBody>
          <a:bodyPr wrap="none">
            <a:spAutoFit/>
          </a:bodyPr>
          <a:lstStyle/>
          <a:p>
            <a:pPr>
              <a:defRPr/>
            </a:pPr>
            <a:r>
              <a:rPr lang="en-US" sz="1000" dirty="0">
                <a:solidFill>
                  <a:srgbClr val="FF0000"/>
                </a:solidFill>
              </a:rPr>
              <a:t>†</a:t>
            </a:r>
          </a:p>
        </p:txBody>
      </p:sp>
      <p:sp>
        <p:nvSpPr>
          <p:cNvPr id="38" name="TextBox 968"/>
          <p:cNvSpPr txBox="1">
            <a:spLocks noChangeArrowheads="1"/>
          </p:cNvSpPr>
          <p:nvPr/>
        </p:nvSpPr>
        <p:spPr bwMode="auto">
          <a:xfrm>
            <a:off x="1893515" y="3034487"/>
            <a:ext cx="2536825" cy="261938"/>
          </a:xfrm>
          <a:prstGeom prst="rect">
            <a:avLst/>
          </a:prstGeom>
          <a:noFill/>
          <a:ln w="9525">
            <a:noFill/>
            <a:miter lim="800000"/>
            <a:headEnd/>
            <a:tailEnd/>
          </a:ln>
        </p:spPr>
        <p:txBody>
          <a:bodyPr wrap="none">
            <a:spAutoFit/>
          </a:bodyPr>
          <a:lstStyle/>
          <a:p>
            <a:r>
              <a:rPr lang="en-US" sz="1100" i="1" dirty="0" err="1">
                <a:solidFill>
                  <a:srgbClr val="00CC00"/>
                </a:solidFill>
                <a:latin typeface="Arial" charset="0"/>
              </a:rPr>
              <a:t>equi</a:t>
            </a:r>
            <a:r>
              <a:rPr lang="en-US" sz="1100" i="1" dirty="0">
                <a:solidFill>
                  <a:srgbClr val="00CC00"/>
                </a:solidFill>
                <a:latin typeface="Arial" charset="0"/>
              </a:rPr>
              <a:t>-probable aspect ratio distribution</a:t>
            </a:r>
          </a:p>
        </p:txBody>
      </p:sp>
      <p:sp>
        <p:nvSpPr>
          <p:cNvPr id="72" name="TextBox 71"/>
          <p:cNvSpPr txBox="1"/>
          <p:nvPr/>
        </p:nvSpPr>
        <p:spPr>
          <a:xfrm>
            <a:off x="7470095" y="1800248"/>
            <a:ext cx="255198" cy="246221"/>
          </a:xfrm>
          <a:prstGeom prst="rect">
            <a:avLst/>
          </a:prstGeom>
          <a:noFill/>
        </p:spPr>
        <p:txBody>
          <a:bodyPr wrap="none">
            <a:spAutoFit/>
          </a:bodyPr>
          <a:lstStyle/>
          <a:p>
            <a:pPr>
              <a:defRPr/>
            </a:pPr>
            <a:r>
              <a:rPr lang="en-US" sz="1000" dirty="0" smtClean="0">
                <a:solidFill>
                  <a:srgbClr val="FF0000"/>
                </a:solidFill>
              </a:rPr>
              <a:t>‡</a:t>
            </a:r>
            <a:endParaRPr lang="en-US" sz="1000" dirty="0">
              <a:solidFill>
                <a:srgbClr val="FF0000"/>
              </a:solidFill>
            </a:endParaRPr>
          </a:p>
        </p:txBody>
      </p:sp>
      <p:sp>
        <p:nvSpPr>
          <p:cNvPr id="73" name="TextBox 72"/>
          <p:cNvSpPr txBox="1"/>
          <p:nvPr/>
        </p:nvSpPr>
        <p:spPr>
          <a:xfrm>
            <a:off x="8747935" y="1797900"/>
            <a:ext cx="255198" cy="246221"/>
          </a:xfrm>
          <a:prstGeom prst="rect">
            <a:avLst/>
          </a:prstGeom>
          <a:noFill/>
        </p:spPr>
        <p:txBody>
          <a:bodyPr wrap="none">
            <a:spAutoFit/>
          </a:bodyPr>
          <a:lstStyle/>
          <a:p>
            <a:pPr>
              <a:defRPr/>
            </a:pPr>
            <a:r>
              <a:rPr lang="en-US" sz="1000" dirty="0" smtClean="0">
                <a:solidFill>
                  <a:srgbClr val="FF0000"/>
                </a:solidFill>
              </a:rPr>
              <a:t>‡</a:t>
            </a:r>
            <a:endParaRPr lang="en-US" sz="1000" dirty="0">
              <a:solidFill>
                <a:srgbClr val="FF0000"/>
              </a:solidFill>
            </a:endParaRPr>
          </a:p>
        </p:txBody>
      </p:sp>
      <p:sp>
        <p:nvSpPr>
          <p:cNvPr id="74" name="TextBox 73"/>
          <p:cNvSpPr txBox="1"/>
          <p:nvPr/>
        </p:nvSpPr>
        <p:spPr>
          <a:xfrm>
            <a:off x="4609780" y="2991306"/>
            <a:ext cx="255198" cy="246221"/>
          </a:xfrm>
          <a:prstGeom prst="rect">
            <a:avLst/>
          </a:prstGeom>
          <a:noFill/>
        </p:spPr>
        <p:txBody>
          <a:bodyPr wrap="none">
            <a:spAutoFit/>
          </a:bodyPr>
          <a:lstStyle/>
          <a:p>
            <a:pPr>
              <a:defRPr/>
            </a:pPr>
            <a:r>
              <a:rPr lang="en-US" sz="1000" dirty="0" smtClean="0">
                <a:solidFill>
                  <a:srgbClr val="FF0000"/>
                </a:solidFill>
              </a:rPr>
              <a:t>‡</a:t>
            </a:r>
            <a:endParaRPr lang="en-US" sz="1000" dirty="0">
              <a:solidFill>
                <a:srgbClr val="FF0000"/>
              </a:solidFill>
            </a:endParaRPr>
          </a:p>
        </p:txBody>
      </p:sp>
      <p:sp>
        <p:nvSpPr>
          <p:cNvPr id="75" name="TextBox 968"/>
          <p:cNvSpPr txBox="1">
            <a:spLocks noChangeArrowheads="1"/>
          </p:cNvSpPr>
          <p:nvPr/>
        </p:nvSpPr>
        <p:spPr bwMode="auto">
          <a:xfrm>
            <a:off x="4718835" y="3032139"/>
            <a:ext cx="1093569" cy="261610"/>
          </a:xfrm>
          <a:prstGeom prst="rect">
            <a:avLst/>
          </a:prstGeom>
          <a:noFill/>
          <a:ln w="9525">
            <a:noFill/>
            <a:miter lim="800000"/>
            <a:headEnd/>
            <a:tailEnd/>
          </a:ln>
        </p:spPr>
        <p:txBody>
          <a:bodyPr wrap="none">
            <a:spAutoFit/>
          </a:bodyPr>
          <a:lstStyle/>
          <a:p>
            <a:pPr algn="l"/>
            <a:r>
              <a:rPr lang="en-US" sz="1100" dirty="0" smtClean="0">
                <a:solidFill>
                  <a:srgbClr val="00CC00"/>
                </a:solidFill>
                <a:latin typeface="Arial" charset="0"/>
              </a:rPr>
              <a:t>for RSP file 53</a:t>
            </a:r>
            <a:endParaRPr lang="en-US" sz="1100" dirty="0">
              <a:solidFill>
                <a:srgbClr val="00CC00"/>
              </a:solidFill>
              <a:latin typeface="Arial" charset="0"/>
            </a:endParaRPr>
          </a:p>
        </p:txBody>
      </p:sp>
      <p:sp>
        <p:nvSpPr>
          <p:cNvPr id="76" name="Rectangle 5559"/>
          <p:cNvSpPr>
            <a:spLocks noChangeArrowheads="1"/>
          </p:cNvSpPr>
          <p:nvPr/>
        </p:nvSpPr>
        <p:spPr bwMode="auto">
          <a:xfrm>
            <a:off x="3551019" y="3410288"/>
            <a:ext cx="1965960" cy="3383280"/>
          </a:xfrm>
          <a:prstGeom prst="rect">
            <a:avLst/>
          </a:prstGeom>
          <a:solidFill>
            <a:srgbClr val="FFFFCC"/>
          </a:solidFill>
          <a:ln w="9525" algn="ctr">
            <a:solidFill>
              <a:srgbClr val="C0C0C0"/>
            </a:solidFill>
            <a:miter lim="800000"/>
            <a:headEnd/>
            <a:tailEnd/>
          </a:ln>
          <a:effectLst/>
        </p:spPr>
        <p:txBody>
          <a:bodyPr anchor="ctr">
            <a:spAutoFit/>
          </a:bodyPr>
          <a:lstStyle/>
          <a:p>
            <a:pPr>
              <a:defRPr/>
            </a:pPr>
            <a:endParaRPr lang="en-US">
              <a:effectLst>
                <a:outerShdw blurRad="38100" dist="38100" dir="2700000" algn="tl">
                  <a:srgbClr val="000000">
                    <a:alpha val="43137"/>
                  </a:srgbClr>
                </a:outerShdw>
              </a:effectLst>
            </a:endParaRPr>
          </a:p>
        </p:txBody>
      </p:sp>
      <p:sp>
        <p:nvSpPr>
          <p:cNvPr id="77" name="Text Box 6058"/>
          <p:cNvSpPr txBox="1">
            <a:spLocks noChangeArrowheads="1"/>
          </p:cNvSpPr>
          <p:nvPr/>
        </p:nvSpPr>
        <p:spPr bwMode="auto">
          <a:xfrm>
            <a:off x="3759184" y="4092618"/>
            <a:ext cx="544513" cy="220662"/>
          </a:xfrm>
          <a:prstGeom prst="rect">
            <a:avLst/>
          </a:prstGeom>
          <a:noFill/>
          <a:ln w="9525" algn="ctr">
            <a:noFill/>
            <a:miter lim="800000"/>
            <a:headEnd/>
            <a:tailEnd/>
          </a:ln>
        </p:spPr>
        <p:txBody>
          <a:bodyPr wrap="none" lIns="45720" tIns="18288" rIns="45720" bIns="18288">
            <a:spAutoFit/>
          </a:bodyPr>
          <a:lstStyle/>
          <a:p>
            <a:r>
              <a:rPr lang="en-US" sz="1200">
                <a:solidFill>
                  <a:srgbClr val="000000"/>
                </a:solidFill>
                <a:latin typeface="Arial Narrow" pitchFamily="34" charset="0"/>
              </a:rPr>
              <a:t>Altitude:</a:t>
            </a:r>
          </a:p>
        </p:txBody>
      </p:sp>
      <p:sp>
        <p:nvSpPr>
          <p:cNvPr id="78" name="Text Box 6059"/>
          <p:cNvSpPr txBox="1">
            <a:spLocks noChangeArrowheads="1"/>
          </p:cNvSpPr>
          <p:nvPr/>
        </p:nvSpPr>
        <p:spPr bwMode="auto">
          <a:xfrm>
            <a:off x="3757597" y="4262480"/>
            <a:ext cx="692150" cy="220663"/>
          </a:xfrm>
          <a:prstGeom prst="rect">
            <a:avLst/>
          </a:prstGeom>
          <a:noFill/>
          <a:ln w="9525" algn="ctr">
            <a:noFill/>
            <a:miter lim="800000"/>
            <a:headEnd/>
            <a:tailEnd/>
          </a:ln>
        </p:spPr>
        <p:txBody>
          <a:bodyPr wrap="none" lIns="45720" tIns="18288" rIns="45720" bIns="18288">
            <a:spAutoFit/>
          </a:bodyPr>
          <a:lstStyle/>
          <a:p>
            <a:r>
              <a:rPr lang="en-US" sz="1200">
                <a:solidFill>
                  <a:srgbClr val="000000"/>
                </a:solidFill>
                <a:latin typeface="Arial Narrow" pitchFamily="34" charset="0"/>
              </a:rPr>
              <a:t>Sun angle:</a:t>
            </a:r>
          </a:p>
        </p:txBody>
      </p:sp>
      <p:sp>
        <p:nvSpPr>
          <p:cNvPr id="79" name="Text Box 6060"/>
          <p:cNvSpPr txBox="1">
            <a:spLocks noChangeArrowheads="1"/>
          </p:cNvSpPr>
          <p:nvPr/>
        </p:nvSpPr>
        <p:spPr bwMode="auto">
          <a:xfrm>
            <a:off x="3756009" y="4440280"/>
            <a:ext cx="920750" cy="220663"/>
          </a:xfrm>
          <a:prstGeom prst="rect">
            <a:avLst/>
          </a:prstGeom>
          <a:noFill/>
          <a:ln w="9525" algn="ctr">
            <a:noFill/>
            <a:miter lim="800000"/>
            <a:headEnd/>
            <a:tailEnd/>
          </a:ln>
        </p:spPr>
        <p:txBody>
          <a:bodyPr wrap="none" lIns="45720" tIns="18288" rIns="45720" bIns="18288">
            <a:spAutoFit/>
          </a:bodyPr>
          <a:lstStyle/>
          <a:p>
            <a:r>
              <a:rPr lang="en-US" sz="1200" dirty="0">
                <a:solidFill>
                  <a:srgbClr val="000000"/>
                </a:solidFill>
                <a:latin typeface="Arial Narrow" pitchFamily="34" charset="0"/>
              </a:rPr>
              <a:t>Azimuth angle:</a:t>
            </a:r>
          </a:p>
        </p:txBody>
      </p:sp>
      <p:sp>
        <p:nvSpPr>
          <p:cNvPr id="80" name="Text Box 6061"/>
          <p:cNvSpPr txBox="1">
            <a:spLocks noChangeArrowheads="1"/>
          </p:cNvSpPr>
          <p:nvPr/>
        </p:nvSpPr>
        <p:spPr bwMode="auto">
          <a:xfrm>
            <a:off x="4679555" y="4091030"/>
            <a:ext cx="374461" cy="221599"/>
          </a:xfrm>
          <a:prstGeom prst="rect">
            <a:avLst/>
          </a:prstGeom>
          <a:noFill/>
          <a:ln w="9525" algn="ctr">
            <a:noFill/>
            <a:miter lim="800000"/>
            <a:headEnd/>
            <a:tailEnd/>
          </a:ln>
        </p:spPr>
        <p:txBody>
          <a:bodyPr wrap="none" lIns="45720" tIns="18288" rIns="45720" bIns="18288">
            <a:spAutoFit/>
          </a:bodyPr>
          <a:lstStyle/>
          <a:p>
            <a:pPr algn="l"/>
            <a:r>
              <a:rPr lang="en-US" sz="1200" dirty="0" smtClean="0">
                <a:solidFill>
                  <a:srgbClr val="000000"/>
                </a:solidFill>
                <a:latin typeface="Arial Narrow" pitchFamily="34" charset="0"/>
              </a:rPr>
              <a:t>62 m</a:t>
            </a:r>
            <a:endParaRPr lang="en-US" sz="1200" dirty="0">
              <a:solidFill>
                <a:srgbClr val="000000"/>
              </a:solidFill>
              <a:latin typeface="Arial Narrow" pitchFamily="34" charset="0"/>
            </a:endParaRPr>
          </a:p>
        </p:txBody>
      </p:sp>
      <p:sp>
        <p:nvSpPr>
          <p:cNvPr id="81" name="Text Box 6062"/>
          <p:cNvSpPr txBox="1">
            <a:spLocks noChangeArrowheads="1"/>
          </p:cNvSpPr>
          <p:nvPr/>
        </p:nvSpPr>
        <p:spPr bwMode="auto">
          <a:xfrm>
            <a:off x="4675730" y="4445222"/>
            <a:ext cx="422552" cy="221599"/>
          </a:xfrm>
          <a:prstGeom prst="rect">
            <a:avLst/>
          </a:prstGeom>
          <a:noFill/>
          <a:ln w="9525" algn="ctr">
            <a:noFill/>
            <a:miter lim="800000"/>
            <a:headEnd/>
            <a:tailEnd/>
          </a:ln>
        </p:spPr>
        <p:txBody>
          <a:bodyPr wrap="none" lIns="45720" tIns="18288" rIns="45720" bIns="18288">
            <a:spAutoFit/>
          </a:bodyPr>
          <a:lstStyle/>
          <a:p>
            <a:pPr algn="l"/>
            <a:r>
              <a:rPr lang="en-US" sz="1200" dirty="0" smtClean="0">
                <a:solidFill>
                  <a:srgbClr val="000000"/>
                </a:solidFill>
                <a:latin typeface="Arial Narrow" pitchFamily="34" charset="0"/>
              </a:rPr>
              <a:t>1.3°</a:t>
            </a:r>
            <a:endParaRPr lang="en-US" sz="1200" dirty="0">
              <a:solidFill>
                <a:srgbClr val="000000"/>
              </a:solidFill>
              <a:latin typeface="Arial Narrow" pitchFamily="34" charset="0"/>
            </a:endParaRPr>
          </a:p>
        </p:txBody>
      </p:sp>
      <p:sp>
        <p:nvSpPr>
          <p:cNvPr id="82" name="Text Box 6063"/>
          <p:cNvSpPr txBox="1">
            <a:spLocks noChangeArrowheads="1"/>
          </p:cNvSpPr>
          <p:nvPr/>
        </p:nvSpPr>
        <p:spPr bwMode="auto">
          <a:xfrm>
            <a:off x="4675562" y="4270418"/>
            <a:ext cx="387286" cy="221599"/>
          </a:xfrm>
          <a:prstGeom prst="rect">
            <a:avLst/>
          </a:prstGeom>
          <a:noFill/>
          <a:ln w="9525" algn="ctr">
            <a:noFill/>
            <a:miter lim="800000"/>
            <a:headEnd/>
            <a:tailEnd/>
          </a:ln>
        </p:spPr>
        <p:txBody>
          <a:bodyPr wrap="none" lIns="45720" tIns="18288" rIns="45720" bIns="18288">
            <a:spAutoFit/>
          </a:bodyPr>
          <a:lstStyle/>
          <a:p>
            <a:pPr algn="l"/>
            <a:r>
              <a:rPr lang="en-US" sz="1200" dirty="0" smtClean="0">
                <a:solidFill>
                  <a:srgbClr val="000000"/>
                </a:solidFill>
                <a:latin typeface="Arial Narrow" pitchFamily="34" charset="0"/>
              </a:rPr>
              <a:t>31°</a:t>
            </a:r>
            <a:endParaRPr lang="en-US" sz="1200" dirty="0">
              <a:solidFill>
                <a:srgbClr val="000000"/>
              </a:solidFill>
              <a:latin typeface="Arial Narrow" pitchFamily="34" charset="0"/>
            </a:endParaRPr>
          </a:p>
        </p:txBody>
      </p:sp>
      <p:sp>
        <p:nvSpPr>
          <p:cNvPr id="83" name="Text Box 6064"/>
          <p:cNvSpPr txBox="1">
            <a:spLocks noChangeArrowheads="1"/>
          </p:cNvSpPr>
          <p:nvPr/>
        </p:nvSpPr>
        <p:spPr bwMode="auto">
          <a:xfrm>
            <a:off x="3738547" y="3518776"/>
            <a:ext cx="972382" cy="221599"/>
          </a:xfrm>
          <a:prstGeom prst="rect">
            <a:avLst/>
          </a:prstGeom>
          <a:noFill/>
          <a:ln w="9525" algn="ctr">
            <a:noFill/>
            <a:miter lim="800000"/>
            <a:headEnd/>
            <a:tailEnd/>
          </a:ln>
        </p:spPr>
        <p:txBody>
          <a:bodyPr wrap="none" lIns="45720" tIns="18288" rIns="45720" bIns="18288">
            <a:spAutoFit/>
          </a:bodyPr>
          <a:lstStyle/>
          <a:p>
            <a:pPr algn="l"/>
            <a:r>
              <a:rPr lang="en-US" sz="1200" dirty="0" smtClean="0">
                <a:solidFill>
                  <a:srgbClr val="000000"/>
                </a:solidFill>
                <a:latin typeface="Arial Narrow" pitchFamily="34" charset="0"/>
              </a:rPr>
              <a:t>March 10, 2006</a:t>
            </a:r>
            <a:endParaRPr lang="en-US" sz="1200" dirty="0">
              <a:solidFill>
                <a:srgbClr val="000000"/>
              </a:solidFill>
              <a:latin typeface="Arial Narrow" pitchFamily="34" charset="0"/>
            </a:endParaRPr>
          </a:p>
        </p:txBody>
      </p:sp>
      <p:sp>
        <p:nvSpPr>
          <p:cNvPr id="85" name="Line 6263"/>
          <p:cNvSpPr>
            <a:spLocks noChangeShapeType="1"/>
          </p:cNvSpPr>
          <p:nvPr/>
        </p:nvSpPr>
        <p:spPr bwMode="auto">
          <a:xfrm>
            <a:off x="3851080" y="4940228"/>
            <a:ext cx="1276350" cy="0"/>
          </a:xfrm>
          <a:prstGeom prst="line">
            <a:avLst/>
          </a:prstGeom>
          <a:noFill/>
          <a:ln w="15875">
            <a:solidFill>
              <a:srgbClr val="969696"/>
            </a:solidFill>
            <a:prstDash val="sysDot"/>
            <a:round/>
            <a:headEnd/>
            <a:tailEnd/>
          </a:ln>
          <a:effectLst/>
        </p:spPr>
        <p:txBody>
          <a:bodyPr>
            <a:spAutoFit/>
          </a:bodyPr>
          <a:lstStyle/>
          <a:p>
            <a:pPr>
              <a:defRPr/>
            </a:pPr>
            <a:endParaRPr lang="en-US">
              <a:effectLst>
                <a:outerShdw blurRad="38100" dist="38100" dir="2700000" algn="tl">
                  <a:srgbClr val="000000">
                    <a:alpha val="43137"/>
                  </a:srgbClr>
                </a:outerShdw>
              </a:effectLst>
            </a:endParaRPr>
          </a:p>
        </p:txBody>
      </p:sp>
      <p:sp>
        <p:nvSpPr>
          <p:cNvPr id="86" name="Line 6263"/>
          <p:cNvSpPr>
            <a:spLocks noChangeShapeType="1"/>
          </p:cNvSpPr>
          <p:nvPr/>
        </p:nvSpPr>
        <p:spPr bwMode="auto">
          <a:xfrm>
            <a:off x="3823735" y="6047812"/>
            <a:ext cx="1276350" cy="0"/>
          </a:xfrm>
          <a:prstGeom prst="line">
            <a:avLst/>
          </a:prstGeom>
          <a:noFill/>
          <a:ln w="15875">
            <a:solidFill>
              <a:srgbClr val="969696"/>
            </a:solidFill>
            <a:prstDash val="sysDot"/>
            <a:round/>
            <a:headEnd/>
            <a:tailEnd/>
          </a:ln>
          <a:effectLst/>
        </p:spPr>
        <p:txBody>
          <a:bodyPr>
            <a:spAutoFit/>
          </a:bodyPr>
          <a:lstStyle/>
          <a:p>
            <a:pPr>
              <a:defRPr/>
            </a:pPr>
            <a:endParaRPr lang="en-US">
              <a:effectLst>
                <a:outerShdw blurRad="38100" dist="38100" dir="2700000" algn="tl">
                  <a:srgbClr val="000000">
                    <a:alpha val="43137"/>
                  </a:srgbClr>
                </a:outerShdw>
              </a:effectLst>
            </a:endParaRPr>
          </a:p>
        </p:txBody>
      </p:sp>
      <p:sp>
        <p:nvSpPr>
          <p:cNvPr id="87" name="Text Box 6058"/>
          <p:cNvSpPr txBox="1">
            <a:spLocks noChangeArrowheads="1"/>
          </p:cNvSpPr>
          <p:nvPr/>
        </p:nvSpPr>
        <p:spPr bwMode="auto">
          <a:xfrm>
            <a:off x="3757036" y="5236040"/>
            <a:ext cx="544513" cy="220662"/>
          </a:xfrm>
          <a:prstGeom prst="rect">
            <a:avLst/>
          </a:prstGeom>
          <a:noFill/>
          <a:ln w="9525" algn="ctr">
            <a:noFill/>
            <a:miter lim="800000"/>
            <a:headEnd/>
            <a:tailEnd/>
          </a:ln>
        </p:spPr>
        <p:txBody>
          <a:bodyPr wrap="none" lIns="45720" tIns="18288" rIns="45720" bIns="18288">
            <a:spAutoFit/>
          </a:bodyPr>
          <a:lstStyle/>
          <a:p>
            <a:r>
              <a:rPr lang="en-US" sz="1200" dirty="0">
                <a:solidFill>
                  <a:srgbClr val="000000"/>
                </a:solidFill>
                <a:latin typeface="Arial Narrow" pitchFamily="34" charset="0"/>
              </a:rPr>
              <a:t>Altitude:</a:t>
            </a:r>
          </a:p>
        </p:txBody>
      </p:sp>
      <p:sp>
        <p:nvSpPr>
          <p:cNvPr id="88" name="Text Box 6059"/>
          <p:cNvSpPr txBox="1">
            <a:spLocks noChangeArrowheads="1"/>
          </p:cNvSpPr>
          <p:nvPr/>
        </p:nvSpPr>
        <p:spPr bwMode="auto">
          <a:xfrm>
            <a:off x="3755449" y="5405902"/>
            <a:ext cx="692150" cy="220663"/>
          </a:xfrm>
          <a:prstGeom prst="rect">
            <a:avLst/>
          </a:prstGeom>
          <a:noFill/>
          <a:ln w="9525" algn="ctr">
            <a:noFill/>
            <a:miter lim="800000"/>
            <a:headEnd/>
            <a:tailEnd/>
          </a:ln>
        </p:spPr>
        <p:txBody>
          <a:bodyPr wrap="none" lIns="45720" tIns="18288" rIns="45720" bIns="18288">
            <a:spAutoFit/>
          </a:bodyPr>
          <a:lstStyle/>
          <a:p>
            <a:r>
              <a:rPr lang="en-US" sz="1200" dirty="0">
                <a:solidFill>
                  <a:srgbClr val="000000"/>
                </a:solidFill>
                <a:latin typeface="Arial Narrow" pitchFamily="34" charset="0"/>
              </a:rPr>
              <a:t>Sun angle:</a:t>
            </a:r>
          </a:p>
        </p:txBody>
      </p:sp>
      <p:sp>
        <p:nvSpPr>
          <p:cNvPr id="89" name="Text Box 6060"/>
          <p:cNvSpPr txBox="1">
            <a:spLocks noChangeArrowheads="1"/>
          </p:cNvSpPr>
          <p:nvPr/>
        </p:nvSpPr>
        <p:spPr bwMode="auto">
          <a:xfrm>
            <a:off x="3753861" y="5583702"/>
            <a:ext cx="920750" cy="220663"/>
          </a:xfrm>
          <a:prstGeom prst="rect">
            <a:avLst/>
          </a:prstGeom>
          <a:noFill/>
          <a:ln w="9525" algn="ctr">
            <a:noFill/>
            <a:miter lim="800000"/>
            <a:headEnd/>
            <a:tailEnd/>
          </a:ln>
        </p:spPr>
        <p:txBody>
          <a:bodyPr wrap="none" lIns="45720" tIns="18288" rIns="45720" bIns="18288">
            <a:spAutoFit/>
          </a:bodyPr>
          <a:lstStyle/>
          <a:p>
            <a:r>
              <a:rPr lang="en-US" sz="1200" dirty="0">
                <a:solidFill>
                  <a:srgbClr val="000000"/>
                </a:solidFill>
                <a:latin typeface="Arial Narrow" pitchFamily="34" charset="0"/>
              </a:rPr>
              <a:t>Azimuth angle:</a:t>
            </a:r>
          </a:p>
        </p:txBody>
      </p:sp>
      <p:sp>
        <p:nvSpPr>
          <p:cNvPr id="90" name="Text Box 6061"/>
          <p:cNvSpPr txBox="1">
            <a:spLocks noChangeArrowheads="1"/>
          </p:cNvSpPr>
          <p:nvPr/>
        </p:nvSpPr>
        <p:spPr bwMode="auto">
          <a:xfrm>
            <a:off x="4677407" y="5234452"/>
            <a:ext cx="374461" cy="221599"/>
          </a:xfrm>
          <a:prstGeom prst="rect">
            <a:avLst/>
          </a:prstGeom>
          <a:noFill/>
          <a:ln w="9525" algn="ctr">
            <a:noFill/>
            <a:miter lim="800000"/>
            <a:headEnd/>
            <a:tailEnd/>
          </a:ln>
        </p:spPr>
        <p:txBody>
          <a:bodyPr wrap="none" lIns="45720" tIns="18288" rIns="45720" bIns="18288">
            <a:spAutoFit/>
          </a:bodyPr>
          <a:lstStyle/>
          <a:p>
            <a:pPr algn="l"/>
            <a:r>
              <a:rPr lang="en-US" sz="1200" dirty="0" smtClean="0">
                <a:solidFill>
                  <a:srgbClr val="000000"/>
                </a:solidFill>
                <a:latin typeface="Arial Narrow" pitchFamily="34" charset="0"/>
              </a:rPr>
              <a:t>68 m</a:t>
            </a:r>
            <a:endParaRPr lang="en-US" sz="1200" dirty="0">
              <a:solidFill>
                <a:srgbClr val="000000"/>
              </a:solidFill>
              <a:latin typeface="Arial Narrow" pitchFamily="34" charset="0"/>
            </a:endParaRPr>
          </a:p>
        </p:txBody>
      </p:sp>
      <p:sp>
        <p:nvSpPr>
          <p:cNvPr id="91" name="Text Box 6062"/>
          <p:cNvSpPr txBox="1">
            <a:spLocks noChangeArrowheads="1"/>
          </p:cNvSpPr>
          <p:nvPr/>
        </p:nvSpPr>
        <p:spPr bwMode="auto">
          <a:xfrm>
            <a:off x="4677147" y="5588644"/>
            <a:ext cx="387286" cy="221599"/>
          </a:xfrm>
          <a:prstGeom prst="rect">
            <a:avLst/>
          </a:prstGeom>
          <a:noFill/>
          <a:ln w="9525" algn="ctr">
            <a:noFill/>
            <a:miter lim="800000"/>
            <a:headEnd/>
            <a:tailEnd/>
          </a:ln>
        </p:spPr>
        <p:txBody>
          <a:bodyPr wrap="none" lIns="45720" tIns="18288" rIns="45720" bIns="18288">
            <a:spAutoFit/>
          </a:bodyPr>
          <a:lstStyle/>
          <a:p>
            <a:r>
              <a:rPr lang="en-US" sz="1200" dirty="0" smtClean="0">
                <a:solidFill>
                  <a:srgbClr val="000000"/>
                </a:solidFill>
                <a:latin typeface="Arial Narrow" pitchFamily="34" charset="0"/>
              </a:rPr>
              <a:t>38°</a:t>
            </a:r>
            <a:endParaRPr lang="en-US" sz="1200" dirty="0">
              <a:solidFill>
                <a:srgbClr val="000000"/>
              </a:solidFill>
              <a:latin typeface="Arial Narrow" pitchFamily="34" charset="0"/>
            </a:endParaRPr>
          </a:p>
        </p:txBody>
      </p:sp>
      <p:sp>
        <p:nvSpPr>
          <p:cNvPr id="92" name="Text Box 6063"/>
          <p:cNvSpPr txBox="1">
            <a:spLocks noChangeArrowheads="1"/>
          </p:cNvSpPr>
          <p:nvPr/>
        </p:nvSpPr>
        <p:spPr bwMode="auto">
          <a:xfrm>
            <a:off x="4673414" y="5413840"/>
            <a:ext cx="387287" cy="221599"/>
          </a:xfrm>
          <a:prstGeom prst="rect">
            <a:avLst/>
          </a:prstGeom>
          <a:noFill/>
          <a:ln w="9525" algn="ctr">
            <a:noFill/>
            <a:miter lim="800000"/>
            <a:headEnd/>
            <a:tailEnd/>
          </a:ln>
        </p:spPr>
        <p:txBody>
          <a:bodyPr wrap="none" lIns="45720" tIns="18288" rIns="45720" bIns="18288">
            <a:spAutoFit/>
          </a:bodyPr>
          <a:lstStyle/>
          <a:p>
            <a:r>
              <a:rPr lang="en-US" sz="1200" dirty="0" smtClean="0">
                <a:solidFill>
                  <a:srgbClr val="000000"/>
                </a:solidFill>
                <a:latin typeface="Arial Narrow" pitchFamily="34" charset="0"/>
              </a:rPr>
              <a:t>33°</a:t>
            </a:r>
            <a:endParaRPr lang="en-US" sz="1200" dirty="0">
              <a:solidFill>
                <a:srgbClr val="000000"/>
              </a:solidFill>
              <a:latin typeface="Arial Narrow" pitchFamily="34" charset="0"/>
            </a:endParaRPr>
          </a:p>
        </p:txBody>
      </p:sp>
      <p:sp>
        <p:nvSpPr>
          <p:cNvPr id="93" name="Line 6263"/>
          <p:cNvSpPr>
            <a:spLocks noChangeShapeType="1"/>
          </p:cNvSpPr>
          <p:nvPr/>
        </p:nvSpPr>
        <p:spPr bwMode="auto">
          <a:xfrm>
            <a:off x="3823174" y="3834714"/>
            <a:ext cx="1276350" cy="0"/>
          </a:xfrm>
          <a:prstGeom prst="line">
            <a:avLst/>
          </a:prstGeom>
          <a:noFill/>
          <a:ln w="15875">
            <a:solidFill>
              <a:srgbClr val="969696"/>
            </a:solidFill>
            <a:prstDash val="sysDot"/>
            <a:round/>
            <a:headEnd/>
            <a:tailEnd/>
          </a:ln>
          <a:effectLst/>
        </p:spPr>
        <p:txBody>
          <a:bodyPr>
            <a:spAutoFit/>
          </a:bodyPr>
          <a:lstStyle/>
          <a:p>
            <a:pPr>
              <a:defRPr/>
            </a:pPr>
            <a:endParaRPr lang="en-US">
              <a:effectLst>
                <a:outerShdw blurRad="38100" dist="38100" dir="2700000" algn="tl">
                  <a:srgbClr val="000000">
                    <a:alpha val="43137"/>
                  </a:srgbClr>
                </a:outerShdw>
              </a:effectLst>
            </a:endParaRPr>
          </a:p>
        </p:txBody>
      </p:sp>
      <p:sp>
        <p:nvSpPr>
          <p:cNvPr id="96" name="Left Brace 95"/>
          <p:cNvSpPr/>
          <p:nvPr/>
        </p:nvSpPr>
        <p:spPr bwMode="auto">
          <a:xfrm>
            <a:off x="3655124" y="3889103"/>
            <a:ext cx="51516" cy="960120"/>
          </a:xfrm>
          <a:prstGeom prst="leftBrac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6" charset="0"/>
            </a:endParaRPr>
          </a:p>
        </p:txBody>
      </p:sp>
      <p:sp>
        <p:nvSpPr>
          <p:cNvPr id="97" name="Left Brace 96"/>
          <p:cNvSpPr/>
          <p:nvPr/>
        </p:nvSpPr>
        <p:spPr bwMode="auto">
          <a:xfrm rot="10800000">
            <a:off x="5364865" y="4993126"/>
            <a:ext cx="51516" cy="1005840"/>
          </a:xfrm>
          <a:prstGeom prst="leftBrac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6" charset="0"/>
            </a:endParaRPr>
          </a:p>
        </p:txBody>
      </p:sp>
      <p:sp>
        <p:nvSpPr>
          <p:cNvPr id="98" name="Text Box 6060"/>
          <p:cNvSpPr txBox="1">
            <a:spLocks noChangeArrowheads="1"/>
          </p:cNvSpPr>
          <p:nvPr/>
        </p:nvSpPr>
        <p:spPr bwMode="auto">
          <a:xfrm>
            <a:off x="3756010" y="4616126"/>
            <a:ext cx="783676" cy="221599"/>
          </a:xfrm>
          <a:prstGeom prst="rect">
            <a:avLst/>
          </a:prstGeom>
          <a:noFill/>
          <a:ln w="9525" algn="ctr">
            <a:noFill/>
            <a:miter lim="800000"/>
            <a:headEnd/>
            <a:tailEnd/>
          </a:ln>
        </p:spPr>
        <p:txBody>
          <a:bodyPr wrap="none" lIns="45720" tIns="18288" rIns="45720" bIns="18288">
            <a:spAutoFit/>
          </a:bodyPr>
          <a:lstStyle/>
          <a:p>
            <a:pPr algn="l"/>
            <a:r>
              <a:rPr lang="en-US" sz="1200" dirty="0" smtClean="0">
                <a:solidFill>
                  <a:srgbClr val="000000"/>
                </a:solidFill>
                <a:latin typeface="Arial Narrow" pitchFamily="34" charset="0"/>
              </a:rPr>
              <a:t>Time (UTC):</a:t>
            </a:r>
            <a:endParaRPr lang="en-US" sz="1200" dirty="0">
              <a:solidFill>
                <a:srgbClr val="000000"/>
              </a:solidFill>
              <a:latin typeface="Arial Narrow" pitchFamily="34" charset="0"/>
            </a:endParaRPr>
          </a:p>
        </p:txBody>
      </p:sp>
      <p:sp>
        <p:nvSpPr>
          <p:cNvPr id="99" name="Text Box 6062"/>
          <p:cNvSpPr txBox="1">
            <a:spLocks noChangeArrowheads="1"/>
          </p:cNvSpPr>
          <p:nvPr/>
        </p:nvSpPr>
        <p:spPr bwMode="auto">
          <a:xfrm>
            <a:off x="4675731" y="4609345"/>
            <a:ext cx="725520" cy="221599"/>
          </a:xfrm>
          <a:prstGeom prst="rect">
            <a:avLst/>
          </a:prstGeom>
          <a:noFill/>
          <a:ln w="9525" algn="ctr">
            <a:noFill/>
            <a:miter lim="800000"/>
            <a:headEnd/>
            <a:tailEnd/>
          </a:ln>
        </p:spPr>
        <p:txBody>
          <a:bodyPr wrap="none" lIns="45720" tIns="18288" rIns="45720" bIns="18288">
            <a:spAutoFit/>
          </a:bodyPr>
          <a:lstStyle/>
          <a:p>
            <a:pPr algn="l"/>
            <a:r>
              <a:rPr lang="en-US" sz="1200" dirty="0" smtClean="0">
                <a:solidFill>
                  <a:srgbClr val="000000"/>
                </a:solidFill>
                <a:latin typeface="Arial Narrow" pitchFamily="34" charset="0"/>
              </a:rPr>
              <a:t>19 hr 54 m</a:t>
            </a:r>
            <a:endParaRPr lang="en-US" sz="1200" dirty="0">
              <a:solidFill>
                <a:srgbClr val="000000"/>
              </a:solidFill>
              <a:latin typeface="Arial Narrow" pitchFamily="34" charset="0"/>
            </a:endParaRPr>
          </a:p>
        </p:txBody>
      </p:sp>
      <p:sp>
        <p:nvSpPr>
          <p:cNvPr id="100" name="Text Box 6060"/>
          <p:cNvSpPr txBox="1">
            <a:spLocks noChangeArrowheads="1"/>
          </p:cNvSpPr>
          <p:nvPr/>
        </p:nvSpPr>
        <p:spPr bwMode="auto">
          <a:xfrm>
            <a:off x="3756011" y="5753264"/>
            <a:ext cx="783676" cy="221599"/>
          </a:xfrm>
          <a:prstGeom prst="rect">
            <a:avLst/>
          </a:prstGeom>
          <a:noFill/>
          <a:ln w="9525" algn="ctr">
            <a:noFill/>
            <a:miter lim="800000"/>
            <a:headEnd/>
            <a:tailEnd/>
          </a:ln>
        </p:spPr>
        <p:txBody>
          <a:bodyPr wrap="none" lIns="45720" tIns="18288" rIns="45720" bIns="18288">
            <a:spAutoFit/>
          </a:bodyPr>
          <a:lstStyle/>
          <a:p>
            <a:pPr algn="l"/>
            <a:r>
              <a:rPr lang="en-US" sz="1200" dirty="0" smtClean="0">
                <a:solidFill>
                  <a:srgbClr val="000000"/>
                </a:solidFill>
                <a:latin typeface="Arial Narrow" pitchFamily="34" charset="0"/>
              </a:rPr>
              <a:t>Time (UTC):</a:t>
            </a:r>
            <a:endParaRPr lang="en-US" sz="1200" dirty="0">
              <a:solidFill>
                <a:srgbClr val="000000"/>
              </a:solidFill>
              <a:latin typeface="Arial Narrow" pitchFamily="34" charset="0"/>
            </a:endParaRPr>
          </a:p>
        </p:txBody>
      </p:sp>
      <p:sp>
        <p:nvSpPr>
          <p:cNvPr id="101" name="Text Box 6062"/>
          <p:cNvSpPr txBox="1">
            <a:spLocks noChangeArrowheads="1"/>
          </p:cNvSpPr>
          <p:nvPr/>
        </p:nvSpPr>
        <p:spPr bwMode="auto">
          <a:xfrm>
            <a:off x="4675732" y="5746483"/>
            <a:ext cx="698268" cy="221599"/>
          </a:xfrm>
          <a:prstGeom prst="rect">
            <a:avLst/>
          </a:prstGeom>
          <a:noFill/>
          <a:ln w="9525" algn="ctr">
            <a:noFill/>
            <a:miter lim="800000"/>
            <a:headEnd/>
            <a:tailEnd/>
          </a:ln>
        </p:spPr>
        <p:txBody>
          <a:bodyPr wrap="none" lIns="45720" tIns="18288" rIns="45720" bIns="18288">
            <a:spAutoFit/>
          </a:bodyPr>
          <a:lstStyle/>
          <a:p>
            <a:pPr algn="l"/>
            <a:r>
              <a:rPr lang="en-US" sz="1200" dirty="0" smtClean="0">
                <a:solidFill>
                  <a:srgbClr val="000000"/>
                </a:solidFill>
                <a:latin typeface="Arial Narrow" pitchFamily="34" charset="0"/>
              </a:rPr>
              <a:t>20 hr 02 m</a:t>
            </a:r>
            <a:endParaRPr lang="en-US" sz="1200" dirty="0">
              <a:solidFill>
                <a:srgbClr val="000000"/>
              </a:solidFill>
              <a:latin typeface="Arial Narrow" pitchFamily="34" charset="0"/>
            </a:endParaRPr>
          </a:p>
        </p:txBody>
      </p:sp>
      <p:sp>
        <p:nvSpPr>
          <p:cNvPr id="102" name="Text Box 6058"/>
          <p:cNvSpPr txBox="1">
            <a:spLocks noChangeArrowheads="1"/>
          </p:cNvSpPr>
          <p:nvPr/>
        </p:nvSpPr>
        <p:spPr bwMode="auto">
          <a:xfrm>
            <a:off x="3735807" y="5008604"/>
            <a:ext cx="760786" cy="221599"/>
          </a:xfrm>
          <a:prstGeom prst="rect">
            <a:avLst/>
          </a:prstGeom>
          <a:noFill/>
          <a:ln w="9525" algn="ctr">
            <a:noFill/>
            <a:miter lim="800000"/>
            <a:headEnd/>
            <a:tailEnd/>
          </a:ln>
        </p:spPr>
        <p:txBody>
          <a:bodyPr wrap="none" lIns="45720" tIns="18288" rIns="45720" bIns="18288">
            <a:spAutoFit/>
          </a:bodyPr>
          <a:lstStyle/>
          <a:p>
            <a:pPr algn="l"/>
            <a:r>
              <a:rPr lang="en-US" sz="1200" i="1" dirty="0" smtClean="0">
                <a:solidFill>
                  <a:srgbClr val="00CC00"/>
                </a:solidFill>
                <a:latin typeface="Arial Narrow" pitchFamily="34" charset="0"/>
              </a:rPr>
              <a:t>RSP</a:t>
            </a:r>
            <a:r>
              <a:rPr lang="en-US" sz="1200" dirty="0" smtClean="0">
                <a:solidFill>
                  <a:srgbClr val="00CC00"/>
                </a:solidFill>
                <a:latin typeface="Arial Narrow" pitchFamily="34" charset="0"/>
              </a:rPr>
              <a:t> file 45:</a:t>
            </a:r>
            <a:endParaRPr lang="en-US" sz="1200" dirty="0">
              <a:solidFill>
                <a:srgbClr val="00CC00"/>
              </a:solidFill>
              <a:latin typeface="Arial Narrow" pitchFamily="34" charset="0"/>
            </a:endParaRPr>
          </a:p>
        </p:txBody>
      </p:sp>
      <p:sp>
        <p:nvSpPr>
          <p:cNvPr id="103" name="Text Box 6058"/>
          <p:cNvSpPr txBox="1">
            <a:spLocks noChangeArrowheads="1"/>
          </p:cNvSpPr>
          <p:nvPr/>
        </p:nvSpPr>
        <p:spPr bwMode="auto">
          <a:xfrm>
            <a:off x="3733459" y="3866748"/>
            <a:ext cx="725520" cy="221599"/>
          </a:xfrm>
          <a:prstGeom prst="rect">
            <a:avLst/>
          </a:prstGeom>
          <a:noFill/>
          <a:ln w="9525" algn="ctr">
            <a:noFill/>
            <a:miter lim="800000"/>
            <a:headEnd/>
            <a:tailEnd/>
          </a:ln>
        </p:spPr>
        <p:txBody>
          <a:bodyPr wrap="none" lIns="45720" tIns="18288" rIns="45720" bIns="18288">
            <a:spAutoFit/>
          </a:bodyPr>
          <a:lstStyle/>
          <a:p>
            <a:pPr algn="l"/>
            <a:r>
              <a:rPr lang="en-US" sz="1200" i="1" dirty="0" smtClean="0">
                <a:solidFill>
                  <a:srgbClr val="00CC00"/>
                </a:solidFill>
                <a:latin typeface="Arial Narrow" pitchFamily="34" charset="0"/>
              </a:rPr>
              <a:t>RSP</a:t>
            </a:r>
            <a:r>
              <a:rPr lang="en-US" sz="1200" dirty="0" smtClean="0">
                <a:solidFill>
                  <a:srgbClr val="00CC00"/>
                </a:solidFill>
                <a:latin typeface="Arial Narrow" pitchFamily="34" charset="0"/>
              </a:rPr>
              <a:t> file 44</a:t>
            </a:r>
            <a:endParaRPr lang="en-US" sz="1200" dirty="0">
              <a:solidFill>
                <a:srgbClr val="00CC00"/>
              </a:solidFill>
              <a:latin typeface="Arial Narrow" pitchFamily="34" charset="0"/>
            </a:endParaRPr>
          </a:p>
        </p:txBody>
      </p:sp>
      <p:grpSp>
        <p:nvGrpSpPr>
          <p:cNvPr id="2" name="Group 113"/>
          <p:cNvGrpSpPr/>
          <p:nvPr/>
        </p:nvGrpSpPr>
        <p:grpSpPr>
          <a:xfrm>
            <a:off x="204736" y="3545015"/>
            <a:ext cx="3203930" cy="2820788"/>
            <a:chOff x="204736" y="3545015"/>
            <a:chExt cx="3203930" cy="2820788"/>
          </a:xfrm>
        </p:grpSpPr>
        <p:pic>
          <p:nvPicPr>
            <p:cNvPr id="66" name="Picture 65" descr="submit_RSE_Fig10_F44_F45_AOT.eps"/>
            <p:cNvPicPr>
              <a:picLocks noChangeAspect="1"/>
            </p:cNvPicPr>
            <p:nvPr/>
          </p:nvPicPr>
          <p:blipFill>
            <a:blip r:embed="rId3"/>
            <a:srcRect r="49655"/>
            <a:stretch>
              <a:fillRect/>
            </a:stretch>
          </p:blipFill>
          <p:spPr>
            <a:xfrm>
              <a:off x="204736" y="3545015"/>
              <a:ext cx="3203930" cy="2820788"/>
            </a:xfrm>
            <a:prstGeom prst="rect">
              <a:avLst/>
            </a:prstGeom>
          </p:spPr>
        </p:pic>
        <p:grpSp>
          <p:nvGrpSpPr>
            <p:cNvPr id="3" name="Group 107"/>
            <p:cNvGrpSpPr/>
            <p:nvPr/>
          </p:nvGrpSpPr>
          <p:grpSpPr>
            <a:xfrm>
              <a:off x="1217676" y="3825023"/>
              <a:ext cx="1882163" cy="1515476"/>
              <a:chOff x="1217676" y="3825023"/>
              <a:chExt cx="1882163" cy="1515476"/>
            </a:xfrm>
          </p:grpSpPr>
          <p:sp>
            <p:nvSpPr>
              <p:cNvPr id="104" name="Oval 103"/>
              <p:cNvSpPr/>
              <p:nvPr/>
            </p:nvSpPr>
            <p:spPr bwMode="auto">
              <a:xfrm>
                <a:off x="1217676" y="3825023"/>
                <a:ext cx="45719" cy="45719"/>
              </a:xfrm>
              <a:prstGeom prst="ellipse">
                <a:avLst/>
              </a:prstGeom>
              <a:solidFill>
                <a:srgbClr val="00FF00"/>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6" charset="0"/>
                </a:endParaRPr>
              </a:p>
            </p:txBody>
          </p:sp>
          <p:sp>
            <p:nvSpPr>
              <p:cNvPr id="105" name="Oval 104"/>
              <p:cNvSpPr/>
              <p:nvPr/>
            </p:nvSpPr>
            <p:spPr bwMode="auto">
              <a:xfrm>
                <a:off x="1786560" y="4615730"/>
                <a:ext cx="45719" cy="45719"/>
              </a:xfrm>
              <a:prstGeom prst="ellipse">
                <a:avLst/>
              </a:prstGeom>
              <a:solidFill>
                <a:srgbClr val="00FF00"/>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6" charset="0"/>
                </a:endParaRPr>
              </a:p>
            </p:txBody>
          </p:sp>
          <p:sp>
            <p:nvSpPr>
              <p:cNvPr id="106" name="Oval 105"/>
              <p:cNvSpPr/>
              <p:nvPr/>
            </p:nvSpPr>
            <p:spPr bwMode="auto">
              <a:xfrm>
                <a:off x="3054120" y="5294780"/>
                <a:ext cx="45719" cy="45719"/>
              </a:xfrm>
              <a:prstGeom prst="ellipse">
                <a:avLst/>
              </a:prstGeom>
              <a:solidFill>
                <a:srgbClr val="00FF00"/>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6" charset="0"/>
                </a:endParaRPr>
              </a:p>
            </p:txBody>
          </p:sp>
          <p:sp>
            <p:nvSpPr>
              <p:cNvPr id="107" name="Oval 106"/>
              <p:cNvSpPr/>
              <p:nvPr/>
            </p:nvSpPr>
            <p:spPr bwMode="auto">
              <a:xfrm>
                <a:off x="2270949" y="4986944"/>
                <a:ext cx="45719" cy="45719"/>
              </a:xfrm>
              <a:prstGeom prst="ellipse">
                <a:avLst/>
              </a:prstGeom>
              <a:solidFill>
                <a:srgbClr val="00FF00"/>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6" charset="0"/>
                </a:endParaRPr>
              </a:p>
            </p:txBody>
          </p:sp>
        </p:grpSp>
      </p:grpSp>
      <p:grpSp>
        <p:nvGrpSpPr>
          <p:cNvPr id="4" name="Group 114"/>
          <p:cNvGrpSpPr/>
          <p:nvPr/>
        </p:nvGrpSpPr>
        <p:grpSpPr>
          <a:xfrm>
            <a:off x="5808039" y="3537895"/>
            <a:ext cx="3138029" cy="2820788"/>
            <a:chOff x="5808039" y="3537895"/>
            <a:chExt cx="3138029" cy="2820788"/>
          </a:xfrm>
        </p:grpSpPr>
        <p:pic>
          <p:nvPicPr>
            <p:cNvPr id="67" name="Picture 66" descr="submit_RSE_Fig10_F44_F45_AOT.eps"/>
            <p:cNvPicPr>
              <a:picLocks noChangeAspect="1"/>
            </p:cNvPicPr>
            <p:nvPr/>
          </p:nvPicPr>
          <p:blipFill>
            <a:blip r:embed="rId3"/>
            <a:srcRect l="50690"/>
            <a:stretch>
              <a:fillRect/>
            </a:stretch>
          </p:blipFill>
          <p:spPr>
            <a:xfrm>
              <a:off x="5808039" y="3537895"/>
              <a:ext cx="3138029" cy="2820788"/>
            </a:xfrm>
            <a:prstGeom prst="rect">
              <a:avLst/>
            </a:prstGeom>
          </p:spPr>
        </p:pic>
        <p:grpSp>
          <p:nvGrpSpPr>
            <p:cNvPr id="39" name="Group 108"/>
            <p:cNvGrpSpPr/>
            <p:nvPr/>
          </p:nvGrpSpPr>
          <p:grpSpPr>
            <a:xfrm>
              <a:off x="6875526" y="3825023"/>
              <a:ext cx="1882163" cy="1515476"/>
              <a:chOff x="1217676" y="3825023"/>
              <a:chExt cx="1882163" cy="1515476"/>
            </a:xfrm>
          </p:grpSpPr>
          <p:sp>
            <p:nvSpPr>
              <p:cNvPr id="110" name="Oval 109"/>
              <p:cNvSpPr/>
              <p:nvPr/>
            </p:nvSpPr>
            <p:spPr bwMode="auto">
              <a:xfrm>
                <a:off x="1217676" y="3825023"/>
                <a:ext cx="45719" cy="45719"/>
              </a:xfrm>
              <a:prstGeom prst="ellipse">
                <a:avLst/>
              </a:prstGeom>
              <a:solidFill>
                <a:srgbClr val="00FF00"/>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6" charset="0"/>
                </a:endParaRPr>
              </a:p>
            </p:txBody>
          </p:sp>
          <p:sp>
            <p:nvSpPr>
              <p:cNvPr id="111" name="Oval 110"/>
              <p:cNvSpPr/>
              <p:nvPr/>
            </p:nvSpPr>
            <p:spPr bwMode="auto">
              <a:xfrm>
                <a:off x="1786560" y="4615730"/>
                <a:ext cx="45719" cy="45719"/>
              </a:xfrm>
              <a:prstGeom prst="ellipse">
                <a:avLst/>
              </a:prstGeom>
              <a:solidFill>
                <a:srgbClr val="00FF00"/>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6" charset="0"/>
                </a:endParaRPr>
              </a:p>
            </p:txBody>
          </p:sp>
          <p:sp>
            <p:nvSpPr>
              <p:cNvPr id="112" name="Oval 111"/>
              <p:cNvSpPr/>
              <p:nvPr/>
            </p:nvSpPr>
            <p:spPr bwMode="auto">
              <a:xfrm>
                <a:off x="3054120" y="5294780"/>
                <a:ext cx="45719" cy="45719"/>
              </a:xfrm>
              <a:prstGeom prst="ellipse">
                <a:avLst/>
              </a:prstGeom>
              <a:solidFill>
                <a:srgbClr val="00FF00"/>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6" charset="0"/>
                </a:endParaRPr>
              </a:p>
            </p:txBody>
          </p:sp>
          <p:sp>
            <p:nvSpPr>
              <p:cNvPr id="113" name="Oval 112"/>
              <p:cNvSpPr/>
              <p:nvPr/>
            </p:nvSpPr>
            <p:spPr bwMode="auto">
              <a:xfrm>
                <a:off x="2270949" y="4986944"/>
                <a:ext cx="45719" cy="45719"/>
              </a:xfrm>
              <a:prstGeom prst="ellipse">
                <a:avLst/>
              </a:prstGeom>
              <a:solidFill>
                <a:srgbClr val="00FF00"/>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6" charset="0"/>
                </a:endParaRPr>
              </a:p>
            </p:txBody>
          </p:sp>
        </p:grpSp>
      </p:grpSp>
      <p:sp>
        <p:nvSpPr>
          <p:cNvPr id="68" name="Text Box 5966"/>
          <p:cNvSpPr txBox="1">
            <a:spLocks noChangeArrowheads="1"/>
          </p:cNvSpPr>
          <p:nvPr/>
        </p:nvSpPr>
        <p:spPr bwMode="auto">
          <a:xfrm rot="16200000">
            <a:off x="-565084" y="4557696"/>
            <a:ext cx="1606529" cy="258532"/>
          </a:xfrm>
          <a:prstGeom prst="rect">
            <a:avLst/>
          </a:prstGeom>
          <a:solidFill>
            <a:srgbClr val="FFFFCC"/>
          </a:solidFill>
          <a:ln w="9525" algn="ctr">
            <a:solidFill>
              <a:srgbClr val="C0C0C0"/>
            </a:solidFill>
            <a:miter lim="800000"/>
            <a:headEnd/>
            <a:tailEnd/>
          </a:ln>
        </p:spPr>
        <p:txBody>
          <a:bodyPr wrap="none" tIns="36576" bIns="36576">
            <a:spAutoFit/>
          </a:bodyPr>
          <a:lstStyle/>
          <a:p>
            <a:r>
              <a:rPr lang="en-US" sz="1200" dirty="0" smtClean="0">
                <a:solidFill>
                  <a:srgbClr val="000000"/>
                </a:solidFill>
                <a:latin typeface="Arial Narrow" pitchFamily="34" charset="0"/>
              </a:rPr>
              <a:t>Aerosol optical thickness</a:t>
            </a:r>
            <a:endParaRPr lang="en-US" sz="1200" dirty="0">
              <a:solidFill>
                <a:srgbClr val="000000"/>
              </a:solidFill>
              <a:latin typeface="Arial Narrow" pitchFamily="34" charset="0"/>
            </a:endParaRPr>
          </a:p>
        </p:txBody>
      </p:sp>
      <p:sp>
        <p:nvSpPr>
          <p:cNvPr id="69" name="Text Box 5966"/>
          <p:cNvSpPr txBox="1">
            <a:spLocks noChangeArrowheads="1"/>
          </p:cNvSpPr>
          <p:nvPr/>
        </p:nvSpPr>
        <p:spPr bwMode="auto">
          <a:xfrm rot="16200000">
            <a:off x="5116040" y="4555348"/>
            <a:ext cx="1606529" cy="258532"/>
          </a:xfrm>
          <a:prstGeom prst="rect">
            <a:avLst/>
          </a:prstGeom>
          <a:solidFill>
            <a:srgbClr val="FFFFCC"/>
          </a:solidFill>
          <a:ln w="9525" algn="ctr">
            <a:solidFill>
              <a:srgbClr val="C0C0C0"/>
            </a:solidFill>
            <a:miter lim="800000"/>
            <a:headEnd/>
            <a:tailEnd/>
          </a:ln>
        </p:spPr>
        <p:txBody>
          <a:bodyPr wrap="none" tIns="36576" bIns="36576">
            <a:spAutoFit/>
          </a:bodyPr>
          <a:lstStyle/>
          <a:p>
            <a:r>
              <a:rPr lang="en-US" sz="1200" dirty="0" smtClean="0">
                <a:solidFill>
                  <a:srgbClr val="000000"/>
                </a:solidFill>
                <a:latin typeface="Arial Narrow" pitchFamily="34" charset="0"/>
              </a:rPr>
              <a:t>Aerosol optical thickness</a:t>
            </a:r>
            <a:endParaRPr lang="en-US" sz="1200" dirty="0">
              <a:solidFill>
                <a:srgbClr val="000000"/>
              </a:solidFill>
              <a:latin typeface="Arial Narrow" pitchFamily="34" charset="0"/>
            </a:endParaRPr>
          </a:p>
        </p:txBody>
      </p:sp>
      <p:sp>
        <p:nvSpPr>
          <p:cNvPr id="70" name="Text Box 5967"/>
          <p:cNvSpPr txBox="1">
            <a:spLocks noChangeArrowheads="1"/>
          </p:cNvSpPr>
          <p:nvPr/>
        </p:nvSpPr>
        <p:spPr bwMode="auto">
          <a:xfrm>
            <a:off x="1593169" y="6212761"/>
            <a:ext cx="846963" cy="240066"/>
          </a:xfrm>
          <a:prstGeom prst="rect">
            <a:avLst/>
          </a:prstGeom>
          <a:solidFill>
            <a:srgbClr val="FFFFCC"/>
          </a:solidFill>
          <a:ln w="9525" algn="ctr">
            <a:solidFill>
              <a:srgbClr val="C0C0C0"/>
            </a:solidFill>
            <a:miter lim="800000"/>
            <a:headEnd/>
            <a:tailEnd/>
          </a:ln>
        </p:spPr>
        <p:txBody>
          <a:bodyPr wrap="none" tIns="27432" bIns="27432">
            <a:spAutoFit/>
          </a:bodyPr>
          <a:lstStyle/>
          <a:p>
            <a:r>
              <a:rPr lang="en-US" sz="1200" dirty="0" smtClean="0">
                <a:solidFill>
                  <a:srgbClr val="000000"/>
                </a:solidFill>
                <a:latin typeface="Arial Narrow" pitchFamily="34" charset="0"/>
              </a:rPr>
              <a:t>Wavelength</a:t>
            </a:r>
            <a:endParaRPr lang="en-US" sz="1200" dirty="0">
              <a:solidFill>
                <a:srgbClr val="000000"/>
              </a:solidFill>
              <a:latin typeface="Arial Narrow" pitchFamily="34" charset="0"/>
            </a:endParaRPr>
          </a:p>
        </p:txBody>
      </p:sp>
      <p:sp>
        <p:nvSpPr>
          <p:cNvPr id="71" name="Text Box 5967"/>
          <p:cNvSpPr txBox="1">
            <a:spLocks noChangeArrowheads="1"/>
          </p:cNvSpPr>
          <p:nvPr/>
        </p:nvSpPr>
        <p:spPr bwMode="auto">
          <a:xfrm>
            <a:off x="7246035" y="6211754"/>
            <a:ext cx="846963" cy="240066"/>
          </a:xfrm>
          <a:prstGeom prst="rect">
            <a:avLst/>
          </a:prstGeom>
          <a:solidFill>
            <a:srgbClr val="FFFFCC"/>
          </a:solidFill>
          <a:ln w="9525" algn="ctr">
            <a:solidFill>
              <a:srgbClr val="C0C0C0"/>
            </a:solidFill>
            <a:miter lim="800000"/>
            <a:headEnd/>
            <a:tailEnd/>
          </a:ln>
        </p:spPr>
        <p:txBody>
          <a:bodyPr wrap="none" tIns="27432" bIns="27432">
            <a:spAutoFit/>
          </a:bodyPr>
          <a:lstStyle/>
          <a:p>
            <a:r>
              <a:rPr lang="en-US" sz="1200" dirty="0" smtClean="0">
                <a:solidFill>
                  <a:srgbClr val="000000"/>
                </a:solidFill>
                <a:latin typeface="Arial Narrow" pitchFamily="34" charset="0"/>
              </a:rPr>
              <a:t>Wavelength</a:t>
            </a:r>
            <a:endParaRPr lang="en-US" sz="1200" dirty="0">
              <a:solidFill>
                <a:srgbClr val="000000"/>
              </a:solidFill>
              <a:latin typeface="Arial Narrow" pitchFamily="34" charset="0"/>
            </a:endParaRPr>
          </a:p>
        </p:txBody>
      </p:sp>
      <p:sp>
        <p:nvSpPr>
          <p:cNvPr id="94" name="Title 1"/>
          <p:cNvSpPr>
            <a:spLocks noGrp="1"/>
          </p:cNvSpPr>
          <p:nvPr>
            <p:ph type="title"/>
          </p:nvPr>
        </p:nvSpPr>
        <p:spPr>
          <a:xfrm>
            <a:off x="457200" y="0"/>
            <a:ext cx="8229600" cy="952500"/>
          </a:xfrm>
        </p:spPr>
        <p:txBody>
          <a:bodyPr/>
          <a:lstStyle/>
          <a:p>
            <a:r>
              <a:rPr lang="en-US" dirty="0" smtClean="0">
                <a:solidFill>
                  <a:schemeClr val="tx1"/>
                </a:solidFill>
              </a:rPr>
              <a:t>Aerosols</a:t>
            </a:r>
            <a:endParaRPr lang="en-US" dirty="0">
              <a:solidFill>
                <a:schemeClr val="tx1"/>
              </a:solidFill>
            </a:endParaRPr>
          </a:p>
        </p:txBody>
      </p:sp>
      <p:sp>
        <p:nvSpPr>
          <p:cNvPr id="109" name="Content Placeholder 2"/>
          <p:cNvSpPr>
            <a:spLocks noGrp="1"/>
          </p:cNvSpPr>
          <p:nvPr>
            <p:ph idx="1"/>
          </p:nvPr>
        </p:nvSpPr>
        <p:spPr>
          <a:xfrm>
            <a:off x="457200" y="984428"/>
            <a:ext cx="8229600" cy="682832"/>
          </a:xfrm>
        </p:spPr>
        <p:txBody>
          <a:bodyPr/>
          <a:lstStyle/>
          <a:p>
            <a:pPr>
              <a:buNone/>
            </a:pPr>
            <a:r>
              <a:rPr lang="en-US" dirty="0" smtClean="0">
                <a:solidFill>
                  <a:srgbClr val="0000FF"/>
                </a:solidFill>
              </a:rPr>
              <a:t>Over ocean</a:t>
            </a:r>
          </a:p>
          <a:p>
            <a:pPr>
              <a:spcBef>
                <a:spcPts val="600"/>
              </a:spcBef>
            </a:pPr>
            <a:r>
              <a:rPr lang="en-US" dirty="0" smtClean="0">
                <a:solidFill>
                  <a:srgbClr val="0000FF"/>
                </a:solidFill>
              </a:rPr>
              <a:t>MILAGRO field experiment</a:t>
            </a:r>
            <a:endParaRPr lang="en-US" dirty="0" smtClean="0"/>
          </a:p>
        </p:txBody>
      </p:sp>
      <p:grpSp>
        <p:nvGrpSpPr>
          <p:cNvPr id="40" name="Group 118"/>
          <p:cNvGrpSpPr/>
          <p:nvPr/>
        </p:nvGrpSpPr>
        <p:grpSpPr>
          <a:xfrm>
            <a:off x="1450342" y="5355178"/>
            <a:ext cx="1070665" cy="175433"/>
            <a:chOff x="1493373" y="5570331"/>
            <a:chExt cx="1070665" cy="175433"/>
          </a:xfrm>
        </p:grpSpPr>
        <p:sp>
          <p:nvSpPr>
            <p:cNvPr id="115" name="Text Box 6060"/>
            <p:cNvSpPr txBox="1">
              <a:spLocks noChangeArrowheads="1"/>
            </p:cNvSpPr>
            <p:nvPr/>
          </p:nvSpPr>
          <p:spPr bwMode="auto">
            <a:xfrm>
              <a:off x="1586847" y="5570331"/>
              <a:ext cx="977191" cy="175433"/>
            </a:xfrm>
            <a:prstGeom prst="rect">
              <a:avLst/>
            </a:prstGeom>
            <a:noFill/>
            <a:ln w="9525" algn="ctr">
              <a:noFill/>
              <a:miter lim="800000"/>
              <a:headEnd/>
              <a:tailEnd/>
            </a:ln>
          </p:spPr>
          <p:txBody>
            <a:bodyPr wrap="none" lIns="45720" tIns="18288" rIns="45720" bIns="18288">
              <a:spAutoFit/>
            </a:bodyPr>
            <a:lstStyle/>
            <a:p>
              <a:pPr algn="l"/>
              <a:r>
                <a:rPr lang="en-US" sz="900" b="1" i="1" dirty="0" smtClean="0">
                  <a:solidFill>
                    <a:srgbClr val="000000"/>
                  </a:solidFill>
                  <a:latin typeface="+mj-lt"/>
                </a:rPr>
                <a:t>RSP</a:t>
              </a:r>
              <a:r>
                <a:rPr lang="en-US" sz="900" b="1" dirty="0" smtClean="0">
                  <a:solidFill>
                    <a:srgbClr val="000000"/>
                  </a:solidFill>
                  <a:latin typeface="+mj-lt"/>
                </a:rPr>
                <a:t> file 53 AOD</a:t>
              </a:r>
              <a:endParaRPr lang="en-US" sz="900" b="1" dirty="0">
                <a:solidFill>
                  <a:srgbClr val="000000"/>
                </a:solidFill>
                <a:latin typeface="+mj-lt"/>
              </a:endParaRPr>
            </a:p>
          </p:txBody>
        </p:sp>
        <p:sp>
          <p:nvSpPr>
            <p:cNvPr id="118" name="Oval 117"/>
            <p:cNvSpPr/>
            <p:nvPr/>
          </p:nvSpPr>
          <p:spPr bwMode="auto">
            <a:xfrm>
              <a:off x="1493373" y="5638682"/>
              <a:ext cx="45719" cy="45719"/>
            </a:xfrm>
            <a:prstGeom prst="ellipse">
              <a:avLst/>
            </a:prstGeom>
            <a:solidFill>
              <a:srgbClr val="00FF00"/>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6" charset="0"/>
              </a:endParaRPr>
            </a:p>
          </p:txBody>
        </p:sp>
      </p:grpSp>
      <p:grpSp>
        <p:nvGrpSpPr>
          <p:cNvPr id="41" name="Group 119"/>
          <p:cNvGrpSpPr/>
          <p:nvPr/>
        </p:nvGrpSpPr>
        <p:grpSpPr>
          <a:xfrm>
            <a:off x="7035532" y="5410756"/>
            <a:ext cx="1070665" cy="175433"/>
            <a:chOff x="1493373" y="5570331"/>
            <a:chExt cx="1070665" cy="175433"/>
          </a:xfrm>
        </p:grpSpPr>
        <p:sp>
          <p:nvSpPr>
            <p:cNvPr id="121" name="Text Box 6060"/>
            <p:cNvSpPr txBox="1">
              <a:spLocks noChangeArrowheads="1"/>
            </p:cNvSpPr>
            <p:nvPr/>
          </p:nvSpPr>
          <p:spPr bwMode="auto">
            <a:xfrm>
              <a:off x="1586847" y="5570331"/>
              <a:ext cx="977191" cy="175433"/>
            </a:xfrm>
            <a:prstGeom prst="rect">
              <a:avLst/>
            </a:prstGeom>
            <a:noFill/>
            <a:ln w="9525" algn="ctr">
              <a:noFill/>
              <a:miter lim="800000"/>
              <a:headEnd/>
              <a:tailEnd/>
            </a:ln>
          </p:spPr>
          <p:txBody>
            <a:bodyPr wrap="none" lIns="45720" tIns="18288" rIns="45720" bIns="18288">
              <a:spAutoFit/>
            </a:bodyPr>
            <a:lstStyle/>
            <a:p>
              <a:pPr algn="l"/>
              <a:r>
                <a:rPr lang="en-US" sz="900" b="1" i="1" dirty="0" smtClean="0">
                  <a:solidFill>
                    <a:srgbClr val="000000"/>
                  </a:solidFill>
                  <a:latin typeface="+mj-lt"/>
                </a:rPr>
                <a:t>RSP</a:t>
              </a:r>
              <a:r>
                <a:rPr lang="en-US" sz="900" b="1" dirty="0" smtClean="0">
                  <a:solidFill>
                    <a:srgbClr val="000000"/>
                  </a:solidFill>
                  <a:latin typeface="+mj-lt"/>
                </a:rPr>
                <a:t> file 53 AOD</a:t>
              </a:r>
              <a:endParaRPr lang="en-US" sz="900" b="1" dirty="0">
                <a:solidFill>
                  <a:srgbClr val="000000"/>
                </a:solidFill>
                <a:latin typeface="+mj-lt"/>
              </a:endParaRPr>
            </a:p>
          </p:txBody>
        </p:sp>
        <p:sp>
          <p:nvSpPr>
            <p:cNvPr id="122" name="Oval 121"/>
            <p:cNvSpPr/>
            <p:nvPr/>
          </p:nvSpPr>
          <p:spPr bwMode="auto">
            <a:xfrm>
              <a:off x="1493373" y="5638682"/>
              <a:ext cx="45719" cy="45719"/>
            </a:xfrm>
            <a:prstGeom prst="ellipse">
              <a:avLst/>
            </a:prstGeom>
            <a:solidFill>
              <a:srgbClr val="00FF00"/>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6" charset="0"/>
              </a:endParaRPr>
            </a:p>
          </p:txBody>
        </p:sp>
      </p:grpSp>
      <p:sp>
        <p:nvSpPr>
          <p:cNvPr id="123" name="Text Box 6058"/>
          <p:cNvSpPr txBox="1">
            <a:spLocks noChangeArrowheads="1"/>
          </p:cNvSpPr>
          <p:nvPr/>
        </p:nvSpPr>
        <p:spPr bwMode="auto">
          <a:xfrm>
            <a:off x="3780340" y="6313628"/>
            <a:ext cx="544513" cy="220662"/>
          </a:xfrm>
          <a:prstGeom prst="rect">
            <a:avLst/>
          </a:prstGeom>
          <a:noFill/>
          <a:ln w="9525" algn="ctr">
            <a:noFill/>
            <a:miter lim="800000"/>
            <a:headEnd/>
            <a:tailEnd/>
          </a:ln>
        </p:spPr>
        <p:txBody>
          <a:bodyPr wrap="none" lIns="45720" tIns="18288" rIns="45720" bIns="18288">
            <a:spAutoFit/>
          </a:bodyPr>
          <a:lstStyle/>
          <a:p>
            <a:r>
              <a:rPr lang="en-US" sz="1200" dirty="0">
                <a:solidFill>
                  <a:srgbClr val="000000"/>
                </a:solidFill>
                <a:latin typeface="Arial Narrow" pitchFamily="34" charset="0"/>
              </a:rPr>
              <a:t>Altitude:</a:t>
            </a:r>
          </a:p>
        </p:txBody>
      </p:sp>
      <p:sp>
        <p:nvSpPr>
          <p:cNvPr id="124" name="Text Box 6058"/>
          <p:cNvSpPr txBox="1">
            <a:spLocks noChangeArrowheads="1"/>
          </p:cNvSpPr>
          <p:nvPr/>
        </p:nvSpPr>
        <p:spPr bwMode="auto">
          <a:xfrm>
            <a:off x="3759111" y="6086192"/>
            <a:ext cx="760786" cy="221599"/>
          </a:xfrm>
          <a:prstGeom prst="rect">
            <a:avLst/>
          </a:prstGeom>
          <a:noFill/>
          <a:ln w="9525" algn="ctr">
            <a:noFill/>
            <a:miter lim="800000"/>
            <a:headEnd/>
            <a:tailEnd/>
          </a:ln>
        </p:spPr>
        <p:txBody>
          <a:bodyPr wrap="none" lIns="45720" tIns="18288" rIns="45720" bIns="18288">
            <a:spAutoFit/>
          </a:bodyPr>
          <a:lstStyle/>
          <a:p>
            <a:pPr algn="l"/>
            <a:r>
              <a:rPr lang="en-US" sz="1200" i="1" dirty="0" smtClean="0">
                <a:solidFill>
                  <a:srgbClr val="00CC00"/>
                </a:solidFill>
                <a:latin typeface="Arial Narrow" pitchFamily="34" charset="0"/>
              </a:rPr>
              <a:t>RSP</a:t>
            </a:r>
            <a:r>
              <a:rPr lang="en-US" sz="1200" dirty="0" smtClean="0">
                <a:solidFill>
                  <a:srgbClr val="00CC00"/>
                </a:solidFill>
                <a:latin typeface="Arial Narrow" pitchFamily="34" charset="0"/>
              </a:rPr>
              <a:t> file 53:</a:t>
            </a:r>
            <a:endParaRPr lang="en-US" sz="1200" dirty="0">
              <a:solidFill>
                <a:srgbClr val="00CC00"/>
              </a:solidFill>
              <a:latin typeface="Arial Narrow" pitchFamily="34" charset="0"/>
            </a:endParaRPr>
          </a:p>
        </p:txBody>
      </p:sp>
      <p:sp>
        <p:nvSpPr>
          <p:cNvPr id="125" name="Text Box 6060"/>
          <p:cNvSpPr txBox="1">
            <a:spLocks noChangeArrowheads="1"/>
          </p:cNvSpPr>
          <p:nvPr/>
        </p:nvSpPr>
        <p:spPr bwMode="auto">
          <a:xfrm>
            <a:off x="3768556" y="6479048"/>
            <a:ext cx="783676" cy="221599"/>
          </a:xfrm>
          <a:prstGeom prst="rect">
            <a:avLst/>
          </a:prstGeom>
          <a:noFill/>
          <a:ln w="9525" algn="ctr">
            <a:noFill/>
            <a:miter lim="800000"/>
            <a:headEnd/>
            <a:tailEnd/>
          </a:ln>
        </p:spPr>
        <p:txBody>
          <a:bodyPr wrap="none" lIns="45720" tIns="18288" rIns="45720" bIns="18288">
            <a:spAutoFit/>
          </a:bodyPr>
          <a:lstStyle/>
          <a:p>
            <a:pPr algn="l"/>
            <a:r>
              <a:rPr lang="en-US" sz="1200" dirty="0" smtClean="0">
                <a:solidFill>
                  <a:srgbClr val="000000"/>
                </a:solidFill>
                <a:latin typeface="Arial Narrow" pitchFamily="34" charset="0"/>
              </a:rPr>
              <a:t>Time (UTC):</a:t>
            </a:r>
            <a:endParaRPr lang="en-US" sz="1200" dirty="0">
              <a:solidFill>
                <a:srgbClr val="000000"/>
              </a:solidFill>
              <a:latin typeface="Arial Narrow" pitchFamily="34" charset="0"/>
            </a:endParaRPr>
          </a:p>
        </p:txBody>
      </p:sp>
      <p:sp>
        <p:nvSpPr>
          <p:cNvPr id="126" name="Text Box 6062"/>
          <p:cNvSpPr txBox="1">
            <a:spLocks noChangeArrowheads="1"/>
          </p:cNvSpPr>
          <p:nvPr/>
        </p:nvSpPr>
        <p:spPr bwMode="auto">
          <a:xfrm>
            <a:off x="4688277" y="6472267"/>
            <a:ext cx="698268" cy="221599"/>
          </a:xfrm>
          <a:prstGeom prst="rect">
            <a:avLst/>
          </a:prstGeom>
          <a:noFill/>
          <a:ln w="9525" algn="ctr">
            <a:noFill/>
            <a:miter lim="800000"/>
            <a:headEnd/>
            <a:tailEnd/>
          </a:ln>
        </p:spPr>
        <p:txBody>
          <a:bodyPr wrap="none" lIns="45720" tIns="18288" rIns="45720" bIns="18288">
            <a:spAutoFit/>
          </a:bodyPr>
          <a:lstStyle/>
          <a:p>
            <a:pPr algn="l"/>
            <a:r>
              <a:rPr lang="en-US" sz="1200" dirty="0" smtClean="0">
                <a:solidFill>
                  <a:srgbClr val="000000"/>
                </a:solidFill>
                <a:latin typeface="Arial Narrow" pitchFamily="34" charset="0"/>
              </a:rPr>
              <a:t>20 hr 36 m</a:t>
            </a:r>
            <a:endParaRPr lang="en-US" sz="1200" dirty="0">
              <a:solidFill>
                <a:srgbClr val="000000"/>
              </a:solidFill>
              <a:latin typeface="Arial Narrow" pitchFamily="34" charset="0"/>
            </a:endParaRPr>
          </a:p>
        </p:txBody>
      </p:sp>
      <p:sp>
        <p:nvSpPr>
          <p:cNvPr id="127" name="Text Box 6061"/>
          <p:cNvSpPr txBox="1">
            <a:spLocks noChangeArrowheads="1"/>
          </p:cNvSpPr>
          <p:nvPr/>
        </p:nvSpPr>
        <p:spPr bwMode="auto">
          <a:xfrm>
            <a:off x="4679195" y="6322798"/>
            <a:ext cx="472245" cy="221599"/>
          </a:xfrm>
          <a:prstGeom prst="rect">
            <a:avLst/>
          </a:prstGeom>
          <a:noFill/>
          <a:ln w="9525" algn="ctr">
            <a:noFill/>
            <a:miter lim="800000"/>
            <a:headEnd/>
            <a:tailEnd/>
          </a:ln>
        </p:spPr>
        <p:txBody>
          <a:bodyPr wrap="none" lIns="45720" tIns="18288" rIns="45720" bIns="18288">
            <a:spAutoFit/>
          </a:bodyPr>
          <a:lstStyle/>
          <a:p>
            <a:pPr algn="l"/>
            <a:r>
              <a:rPr lang="en-US" sz="1200" dirty="0" smtClean="0">
                <a:solidFill>
                  <a:srgbClr val="000000"/>
                </a:solidFill>
                <a:latin typeface="Arial Narrow" pitchFamily="34" charset="0"/>
              </a:rPr>
              <a:t>4.1 km</a:t>
            </a:r>
            <a:endParaRPr lang="en-US" sz="1200" dirty="0">
              <a:solidFill>
                <a:srgbClr val="000000"/>
              </a:solidFill>
              <a:latin typeface="Arial Narrow"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dirty="0" smtClean="0"/>
              <a:t>Agenda</a:t>
            </a:r>
          </a:p>
        </p:txBody>
      </p:sp>
      <p:sp>
        <p:nvSpPr>
          <p:cNvPr id="17411" name="Content Placeholder 2"/>
          <p:cNvSpPr>
            <a:spLocks noGrp="1"/>
          </p:cNvSpPr>
          <p:nvPr>
            <p:ph idx="1"/>
          </p:nvPr>
        </p:nvSpPr>
        <p:spPr/>
        <p:txBody>
          <a:bodyPr/>
          <a:lstStyle/>
          <a:p>
            <a:r>
              <a:rPr lang="en-US" dirty="0" smtClean="0"/>
              <a:t>Instrument Performance</a:t>
            </a:r>
          </a:p>
          <a:p>
            <a:r>
              <a:rPr lang="en-US" dirty="0" smtClean="0"/>
              <a:t>Aerosols</a:t>
            </a:r>
          </a:p>
          <a:p>
            <a:pPr lvl="1"/>
            <a:r>
              <a:rPr lang="en-US" dirty="0" smtClean="0"/>
              <a:t>Over Ocean</a:t>
            </a:r>
          </a:p>
          <a:p>
            <a:pPr lvl="1"/>
            <a:r>
              <a:rPr lang="en-US" dirty="0" smtClean="0"/>
              <a:t>Over Land</a:t>
            </a:r>
          </a:p>
          <a:p>
            <a:r>
              <a:rPr lang="en-US" dirty="0" smtClean="0"/>
              <a:t>Clouds</a:t>
            </a:r>
          </a:p>
          <a:p>
            <a:pPr lvl="1"/>
            <a:r>
              <a:rPr lang="en-US" dirty="0" smtClean="0"/>
              <a:t>Water Clouds</a:t>
            </a:r>
          </a:p>
          <a:p>
            <a:pPr lvl="2"/>
            <a:r>
              <a:rPr lang="en-US" dirty="0" smtClean="0"/>
              <a:t>Aerosols Over Clouds</a:t>
            </a:r>
          </a:p>
          <a:p>
            <a:pPr lvl="1"/>
            <a:r>
              <a:rPr lang="en-US" dirty="0" smtClean="0"/>
              <a:t>Ice Clouds</a:t>
            </a:r>
          </a:p>
          <a:p>
            <a:r>
              <a:rPr lang="en-US" dirty="0" smtClean="0"/>
              <a:t>Summary</a:t>
            </a:r>
          </a:p>
        </p:txBody>
      </p:sp>
      <p:sp>
        <p:nvSpPr>
          <p:cNvPr id="17413" name="Slide Number Placeholder 4"/>
          <p:cNvSpPr>
            <a:spLocks noGrp="1"/>
          </p:cNvSpPr>
          <p:nvPr>
            <p:ph type="sldNum" sz="quarter" idx="11"/>
          </p:nvPr>
        </p:nvSpPr>
        <p:spPr/>
        <p:txBody>
          <a:bodyPr/>
          <a:lstStyle/>
          <a:p>
            <a:r>
              <a:rPr lang="en-US" dirty="0" smtClean="0"/>
              <a:t>Page </a:t>
            </a:r>
            <a:fld id="{674EB794-6E35-49FD-97D6-D49E3A3DEB89}" type="slidenum">
              <a:rPr lang="en-US" smtClean="0"/>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Aerosols</a:t>
            </a:r>
            <a:endParaRPr lang="en-US" dirty="0">
              <a:solidFill>
                <a:schemeClr val="tx1"/>
              </a:solidFill>
            </a:endParaRPr>
          </a:p>
        </p:txBody>
      </p:sp>
      <p:sp>
        <p:nvSpPr>
          <p:cNvPr id="5" name="Slide Number Placeholder 4"/>
          <p:cNvSpPr>
            <a:spLocks noGrp="1"/>
          </p:cNvSpPr>
          <p:nvPr>
            <p:ph type="sldNum" sz="quarter" idx="11"/>
          </p:nvPr>
        </p:nvSpPr>
        <p:spPr/>
        <p:txBody>
          <a:bodyPr/>
          <a:lstStyle/>
          <a:p>
            <a:r>
              <a:rPr lang="en-US" smtClean="0"/>
              <a:t>Page </a:t>
            </a:r>
            <a:fld id="{FE8C5C1D-E2C7-4662-8D77-4EAF9E7F020A}" type="slidenum">
              <a:rPr lang="en-US" smtClean="0"/>
              <a:pPr/>
              <a:t>20</a:t>
            </a:fld>
            <a:endParaRPr lang="en-US"/>
          </a:p>
        </p:txBody>
      </p:sp>
      <p:sp>
        <p:nvSpPr>
          <p:cNvPr id="8" name="Content Placeholder 2"/>
          <p:cNvSpPr>
            <a:spLocks noGrp="1"/>
          </p:cNvSpPr>
          <p:nvPr>
            <p:ph idx="1"/>
          </p:nvPr>
        </p:nvSpPr>
        <p:spPr>
          <a:xfrm>
            <a:off x="457200" y="1070240"/>
            <a:ext cx="8229600" cy="5225243"/>
          </a:xfrm>
        </p:spPr>
        <p:txBody>
          <a:bodyPr/>
          <a:lstStyle/>
          <a:p>
            <a:pPr>
              <a:buNone/>
            </a:pPr>
            <a:r>
              <a:rPr lang="en-US" dirty="0" smtClean="0">
                <a:solidFill>
                  <a:srgbClr val="0000FF"/>
                </a:solidFill>
              </a:rPr>
              <a:t>Over Land</a:t>
            </a:r>
          </a:p>
          <a:p>
            <a:r>
              <a:rPr lang="en-US" dirty="0" smtClean="0"/>
              <a:t>Main “feature” differentiating aerosol retrievals over land and ocean is the much larger dynamic range in the magnitude and spectral variations in the surface reflectance over land.</a:t>
            </a:r>
          </a:p>
          <a:p>
            <a:pPr lvl="1"/>
            <a:r>
              <a:rPr lang="en-US" dirty="0" smtClean="0"/>
              <a:t>Aircraft can fly low over land surfaces such as the Dismal Swamp and Mexico City to safely characterize surface properties while minimizing atmospheric correction issues.</a:t>
            </a:r>
          </a:p>
          <a:p>
            <a:pPr lvl="1"/>
            <a:endParaRPr lang="en-US" dirty="0" smtClean="0"/>
          </a:p>
        </p:txBody>
      </p:sp>
      <p:pic>
        <p:nvPicPr>
          <p:cNvPr id="9" name="Picture 11" descr="Land_Surface_Pref"/>
          <p:cNvPicPr>
            <a:picLocks noChangeAspect="1" noChangeArrowheads="1"/>
          </p:cNvPicPr>
          <p:nvPr/>
        </p:nvPicPr>
        <p:blipFill>
          <a:blip r:embed="rId3"/>
          <a:srcRect/>
          <a:stretch>
            <a:fillRect/>
          </a:stretch>
        </p:blipFill>
        <p:spPr bwMode="auto">
          <a:xfrm>
            <a:off x="1229158" y="3087432"/>
            <a:ext cx="6886575" cy="3535362"/>
          </a:xfrm>
          <a:prstGeom prst="rect">
            <a:avLst/>
          </a:prstGeom>
          <a:noFill/>
        </p:spPr>
      </p:pic>
      <p:sp>
        <p:nvSpPr>
          <p:cNvPr id="10" name="Date Placeholder 3"/>
          <p:cNvSpPr txBox="1">
            <a:spLocks/>
          </p:cNvSpPr>
          <p:nvPr/>
        </p:nvSpPr>
        <p:spPr bwMode="auto">
          <a:xfrm>
            <a:off x="4045010" y="3055198"/>
            <a:ext cx="1534233" cy="20300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chemeClr val="tx1"/>
                </a:solidFill>
                <a:effectLst/>
                <a:uLnTx/>
                <a:uFillTx/>
                <a:latin typeface="Verdana" pitchFamily="-110" charset="0"/>
                <a:ea typeface="ＭＳ Ｐゴシック" pitchFamily="-110" charset="-128"/>
                <a:cs typeface="+mn-cs"/>
              </a:rPr>
              <a:t>DISMAL SWAMP</a:t>
            </a:r>
            <a:endParaRPr kumimoji="0" lang="en-US" sz="1000" b="0" i="0" u="none" strike="noStrike" kern="1200" cap="none" spc="0" normalizeH="0" baseline="0" noProof="0" dirty="0">
              <a:ln>
                <a:noFill/>
              </a:ln>
              <a:solidFill>
                <a:schemeClr val="tx1"/>
              </a:solidFill>
              <a:effectLst/>
              <a:uLnTx/>
              <a:uFillTx/>
              <a:latin typeface="Verdana" pitchFamily="-110" charset="0"/>
              <a:ea typeface="ＭＳ Ｐゴシック" pitchFamily="-110" charset="-128"/>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Aerosols</a:t>
            </a:r>
            <a:endParaRPr lang="en-US" dirty="0">
              <a:solidFill>
                <a:schemeClr val="tx1"/>
              </a:solidFill>
            </a:endParaRPr>
          </a:p>
        </p:txBody>
      </p:sp>
      <p:sp>
        <p:nvSpPr>
          <p:cNvPr id="8" name="Content Placeholder 2"/>
          <p:cNvSpPr>
            <a:spLocks noGrp="1"/>
          </p:cNvSpPr>
          <p:nvPr>
            <p:ph idx="1"/>
          </p:nvPr>
        </p:nvSpPr>
        <p:spPr>
          <a:xfrm>
            <a:off x="457200" y="947614"/>
            <a:ext cx="8229600" cy="5225243"/>
          </a:xfrm>
        </p:spPr>
        <p:txBody>
          <a:bodyPr/>
          <a:lstStyle/>
          <a:p>
            <a:pPr>
              <a:buNone/>
            </a:pPr>
            <a:r>
              <a:rPr lang="en-US" dirty="0" smtClean="0">
                <a:solidFill>
                  <a:srgbClr val="0000FF"/>
                </a:solidFill>
              </a:rPr>
              <a:t>Over Land</a:t>
            </a:r>
          </a:p>
          <a:p>
            <a:r>
              <a:rPr lang="en-US" dirty="0" smtClean="0"/>
              <a:t>Similarities between Mexico City and Dismal Swamp</a:t>
            </a:r>
          </a:p>
          <a:p>
            <a:pPr lvl="1"/>
            <a:r>
              <a:rPr lang="en-US" dirty="0" smtClean="0"/>
              <a:t>BRDF shape dominated by shadowing for both with peak at backscatter where there are no visible shadows (trees in one case, buildings in the other).</a:t>
            </a:r>
          </a:p>
          <a:p>
            <a:pPr lvl="1"/>
            <a:r>
              <a:rPr lang="en-US" dirty="0" smtClean="0"/>
              <a:t>Polarized reflectance grey in both cases</a:t>
            </a:r>
          </a:p>
          <a:p>
            <a:pPr lvl="1"/>
            <a:r>
              <a:rPr lang="en-US" dirty="0" smtClean="0"/>
              <a:t>Completely different color</a:t>
            </a:r>
          </a:p>
          <a:p>
            <a:pPr lvl="1"/>
            <a:r>
              <a:rPr lang="en-US" dirty="0" smtClean="0"/>
              <a:t>Current RSP retrieval use polarized reflectance and short wave reflectance</a:t>
            </a:r>
          </a:p>
          <a:p>
            <a:pPr lvl="1"/>
            <a:endParaRPr lang="en-US" dirty="0" smtClean="0"/>
          </a:p>
        </p:txBody>
      </p:sp>
      <p:pic>
        <p:nvPicPr>
          <p:cNvPr id="6" name="Picture 9" descr="Block3"/>
          <p:cNvPicPr>
            <a:picLocks noChangeAspect="1" noChangeArrowheads="1"/>
          </p:cNvPicPr>
          <p:nvPr/>
        </p:nvPicPr>
        <p:blipFill>
          <a:blip r:embed="rId3"/>
          <a:srcRect/>
          <a:stretch>
            <a:fillRect/>
          </a:stretch>
        </p:blipFill>
        <p:spPr bwMode="auto">
          <a:xfrm>
            <a:off x="481674" y="3617379"/>
            <a:ext cx="5789448" cy="3106066"/>
          </a:xfrm>
          <a:prstGeom prst="rect">
            <a:avLst/>
          </a:prstGeom>
          <a:noFill/>
          <a:ln w="9525">
            <a:noFill/>
            <a:miter lim="800000"/>
            <a:headEnd/>
            <a:tailEnd/>
          </a:ln>
        </p:spPr>
      </p:pic>
      <p:cxnSp>
        <p:nvCxnSpPr>
          <p:cNvPr id="10" name="Straight Connector 9"/>
          <p:cNvCxnSpPr/>
          <p:nvPr/>
        </p:nvCxnSpPr>
        <p:spPr bwMode="auto">
          <a:xfrm rot="5400000">
            <a:off x="1685984" y="4979296"/>
            <a:ext cx="2706414"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rot="5400000">
            <a:off x="4728730" y="4974042"/>
            <a:ext cx="2706414"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 name="TextBox 11"/>
          <p:cNvSpPr txBox="1"/>
          <p:nvPr/>
        </p:nvSpPr>
        <p:spPr>
          <a:xfrm rot="16200000">
            <a:off x="2391055" y="4142848"/>
            <a:ext cx="992579" cy="276999"/>
          </a:xfrm>
          <a:prstGeom prst="rect">
            <a:avLst/>
          </a:prstGeom>
          <a:noFill/>
        </p:spPr>
        <p:txBody>
          <a:bodyPr wrap="none" rtlCol="0">
            <a:spAutoFit/>
          </a:bodyPr>
          <a:lstStyle/>
          <a:p>
            <a:r>
              <a:rPr lang="en-US" sz="1200" dirty="0" smtClean="0"/>
              <a:t>Backscatter</a:t>
            </a:r>
            <a:endParaRPr lang="en-US" sz="1200" dirty="0"/>
          </a:p>
        </p:txBody>
      </p:sp>
      <p:sp>
        <p:nvSpPr>
          <p:cNvPr id="13" name="TextBox 12"/>
          <p:cNvSpPr txBox="1"/>
          <p:nvPr/>
        </p:nvSpPr>
        <p:spPr>
          <a:xfrm rot="16200000">
            <a:off x="5486356" y="4155109"/>
            <a:ext cx="992579" cy="276999"/>
          </a:xfrm>
          <a:prstGeom prst="rect">
            <a:avLst/>
          </a:prstGeom>
          <a:noFill/>
        </p:spPr>
        <p:txBody>
          <a:bodyPr wrap="none" rtlCol="0">
            <a:spAutoFit/>
          </a:bodyPr>
          <a:lstStyle/>
          <a:p>
            <a:r>
              <a:rPr lang="en-US" sz="1200" dirty="0" smtClean="0"/>
              <a:t>Backscatter</a:t>
            </a:r>
            <a:endParaRPr lang="en-US" sz="1200" dirty="0"/>
          </a:p>
        </p:txBody>
      </p:sp>
      <p:pic>
        <p:nvPicPr>
          <p:cNvPr id="14" name="Picture 10" descr="T0"/>
          <p:cNvPicPr>
            <a:picLocks noChangeAspect="1" noChangeArrowheads="1"/>
          </p:cNvPicPr>
          <p:nvPr/>
        </p:nvPicPr>
        <p:blipFill>
          <a:blip r:embed="rId4"/>
          <a:srcRect l="-53" t="13179" r="53" b="-72"/>
          <a:stretch>
            <a:fillRect/>
          </a:stretch>
        </p:blipFill>
        <p:spPr bwMode="auto">
          <a:xfrm rot="5400000">
            <a:off x="6140895" y="4136040"/>
            <a:ext cx="2933700" cy="19050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Aerosols</a:t>
            </a:r>
            <a:endParaRPr lang="en-US" dirty="0">
              <a:solidFill>
                <a:schemeClr val="tx1"/>
              </a:solidFill>
            </a:endParaRPr>
          </a:p>
        </p:txBody>
      </p:sp>
      <p:sp>
        <p:nvSpPr>
          <p:cNvPr id="8" name="Content Placeholder 2"/>
          <p:cNvSpPr>
            <a:spLocks noGrp="1"/>
          </p:cNvSpPr>
          <p:nvPr>
            <p:ph idx="1"/>
          </p:nvPr>
        </p:nvSpPr>
        <p:spPr>
          <a:xfrm>
            <a:off x="457200" y="947614"/>
            <a:ext cx="8229600" cy="5225243"/>
          </a:xfrm>
        </p:spPr>
        <p:txBody>
          <a:bodyPr/>
          <a:lstStyle/>
          <a:p>
            <a:pPr>
              <a:buNone/>
            </a:pPr>
            <a:r>
              <a:rPr lang="en-US" dirty="0" smtClean="0">
                <a:solidFill>
                  <a:srgbClr val="0000FF"/>
                </a:solidFill>
              </a:rPr>
              <a:t>Over Land</a:t>
            </a:r>
            <a:endParaRPr lang="en-US" dirty="0" smtClean="0">
              <a:solidFill>
                <a:srgbClr val="0000FF"/>
              </a:solidFill>
            </a:endParaRPr>
          </a:p>
          <a:p>
            <a:r>
              <a:rPr lang="en-US" dirty="0" smtClean="0"/>
              <a:t>Evaluation of surface BRDF estimates at SGP</a:t>
            </a:r>
          </a:p>
          <a:p>
            <a:pPr marL="508000" lvl="1" indent="-196850" defTabSz="874713" eaLnBrk="1" hangingPunct="1">
              <a:lnSpc>
                <a:spcPct val="90000"/>
              </a:lnSpc>
            </a:pPr>
            <a:r>
              <a:rPr lang="en-US" dirty="0" smtClean="0">
                <a:ea typeface="Osaka" charset="-128"/>
                <a:cs typeface="Osaka" charset="-128"/>
              </a:rPr>
              <a:t>As noted by </a:t>
            </a:r>
            <a:r>
              <a:rPr lang="en-US" dirty="0" err="1" smtClean="0">
                <a:ea typeface="Osaka" charset="-128"/>
                <a:cs typeface="Osaka" charset="-128"/>
              </a:rPr>
              <a:t>Hasekamp</a:t>
            </a:r>
            <a:r>
              <a:rPr lang="en-US" dirty="0" smtClean="0">
                <a:ea typeface="Osaka" charset="-128"/>
                <a:cs typeface="Osaka" charset="-128"/>
              </a:rPr>
              <a:t> and </a:t>
            </a:r>
            <a:r>
              <a:rPr lang="en-US" dirty="0" err="1" smtClean="0">
                <a:ea typeface="Osaka" charset="-128"/>
                <a:cs typeface="Osaka" charset="-128"/>
              </a:rPr>
              <a:t>Dubovik</a:t>
            </a:r>
            <a:r>
              <a:rPr lang="en-US" dirty="0" smtClean="0">
                <a:ea typeface="Osaka" charset="-128"/>
                <a:cs typeface="Osaka" charset="-128"/>
              </a:rPr>
              <a:t> surface/aerosol retrievals over land allow for the multi-angle, multi-spectral reflectance to be accurately estimated instantaneously using an RPV, or kernel surface BRDF estimate</a:t>
            </a:r>
            <a:r>
              <a:rPr lang="en-US" sz="1800" dirty="0" smtClean="0">
                <a:ea typeface="Osaka" charset="-128"/>
                <a:cs typeface="Osaka" charset="-128"/>
              </a:rPr>
              <a:t>.</a:t>
            </a:r>
          </a:p>
          <a:p>
            <a:pPr marL="508000" lvl="1" indent="-196850" defTabSz="874713" eaLnBrk="1" hangingPunct="1">
              <a:lnSpc>
                <a:spcPct val="90000"/>
              </a:lnSpc>
            </a:pPr>
            <a:r>
              <a:rPr lang="en-US" dirty="0" smtClean="0">
                <a:ea typeface="ＭＳ Ｐゴシック" charset="-128"/>
                <a:cs typeface="ＭＳ Ｐゴシック" charset="-128"/>
              </a:rPr>
              <a:t>The retrieved BRDF and spectral coverage of the APS facilitate good estimates of the surface DHR as a function of solar zenith angle and of the BHR instantaneously.</a:t>
            </a:r>
          </a:p>
          <a:p>
            <a:pPr lvl="1"/>
            <a:endParaRPr lang="en-US" dirty="0" smtClean="0"/>
          </a:p>
        </p:txBody>
      </p:sp>
      <p:pic>
        <p:nvPicPr>
          <p:cNvPr id="15" name="Picture 6" descr="DHR_Estimate"/>
          <p:cNvPicPr>
            <a:picLocks noChangeAspect="1" noChangeArrowheads="1"/>
          </p:cNvPicPr>
          <p:nvPr/>
        </p:nvPicPr>
        <p:blipFill>
          <a:blip r:embed="rId3"/>
          <a:srcRect/>
          <a:stretch>
            <a:fillRect/>
          </a:stretch>
        </p:blipFill>
        <p:spPr bwMode="auto">
          <a:xfrm>
            <a:off x="2886481" y="3302000"/>
            <a:ext cx="3253968" cy="355600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Aerosols</a:t>
            </a:r>
            <a:endParaRPr lang="en-US" dirty="0">
              <a:solidFill>
                <a:schemeClr val="tx1"/>
              </a:solidFill>
            </a:endParaRPr>
          </a:p>
        </p:txBody>
      </p:sp>
      <p:sp>
        <p:nvSpPr>
          <p:cNvPr id="5" name="Slide Number Placeholder 4"/>
          <p:cNvSpPr>
            <a:spLocks noGrp="1"/>
          </p:cNvSpPr>
          <p:nvPr>
            <p:ph type="sldNum" sz="quarter" idx="11"/>
          </p:nvPr>
        </p:nvSpPr>
        <p:spPr/>
        <p:txBody>
          <a:bodyPr/>
          <a:lstStyle/>
          <a:p>
            <a:r>
              <a:rPr lang="en-US" smtClean="0"/>
              <a:t>Page </a:t>
            </a:r>
            <a:fld id="{FE8C5C1D-E2C7-4662-8D77-4EAF9E7F020A}" type="slidenum">
              <a:rPr lang="en-US" smtClean="0"/>
              <a:pPr/>
              <a:t>23</a:t>
            </a:fld>
            <a:endParaRPr lang="en-US"/>
          </a:p>
        </p:txBody>
      </p:sp>
      <p:sp>
        <p:nvSpPr>
          <p:cNvPr id="8" name="Content Placeholder 2"/>
          <p:cNvSpPr>
            <a:spLocks noGrp="1"/>
          </p:cNvSpPr>
          <p:nvPr>
            <p:ph idx="1"/>
          </p:nvPr>
        </p:nvSpPr>
        <p:spPr>
          <a:xfrm>
            <a:off x="457200" y="1070240"/>
            <a:ext cx="8229600" cy="5225243"/>
          </a:xfrm>
        </p:spPr>
        <p:txBody>
          <a:bodyPr/>
          <a:lstStyle/>
          <a:p>
            <a:pPr>
              <a:buNone/>
            </a:pPr>
            <a:r>
              <a:rPr lang="en-US" dirty="0" smtClean="0">
                <a:solidFill>
                  <a:srgbClr val="0000FF"/>
                </a:solidFill>
              </a:rPr>
              <a:t>Over Land</a:t>
            </a:r>
          </a:p>
          <a:p>
            <a:pPr lvl="1"/>
            <a:endParaRPr lang="en-US" dirty="0" smtClean="0"/>
          </a:p>
        </p:txBody>
      </p:sp>
      <p:sp>
        <p:nvSpPr>
          <p:cNvPr id="9" name="Rectangle 2"/>
          <p:cNvSpPr txBox="1">
            <a:spLocks noChangeArrowheads="1"/>
          </p:cNvSpPr>
          <p:nvPr/>
        </p:nvSpPr>
        <p:spPr bwMode="auto">
          <a:xfrm>
            <a:off x="228600" y="1428550"/>
            <a:ext cx="8686800" cy="5181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1800" i="0" u="none" strike="noStrike" kern="0" cap="none" spc="0" normalizeH="0" baseline="0" noProof="0" dirty="0" smtClean="0">
                <a:ln>
                  <a:noFill/>
                </a:ln>
                <a:effectLst/>
                <a:uLnTx/>
                <a:uFillTx/>
                <a:latin typeface="+mn-lt"/>
                <a:ea typeface="+mn-ea"/>
                <a:cs typeface="+mn-cs"/>
              </a:rPr>
              <a:t>Surface contrast causes the angular signature of </a:t>
            </a:r>
            <a:r>
              <a:rPr kumimoji="0" lang="en-US" sz="1800" i="1" u="none" strike="noStrike" kern="0" cap="none" spc="0" normalizeH="0" baseline="0" noProof="0" dirty="0" smtClean="0">
                <a:ln>
                  <a:noFill/>
                </a:ln>
                <a:effectLst/>
                <a:uLnTx/>
                <a:uFillTx/>
                <a:latin typeface="+mn-lt"/>
                <a:ea typeface="+mn-ea"/>
                <a:cs typeface="+mn-cs"/>
              </a:rPr>
              <a:t>total</a:t>
            </a:r>
            <a:r>
              <a:rPr kumimoji="0" lang="en-US" sz="1800" i="0" u="none" strike="noStrike" kern="0" cap="none" spc="0" normalizeH="0" baseline="0" noProof="0" dirty="0" smtClean="0">
                <a:ln>
                  <a:noFill/>
                </a:ln>
                <a:effectLst/>
                <a:uLnTx/>
                <a:uFillTx/>
                <a:latin typeface="+mn-lt"/>
                <a:ea typeface="+mn-ea"/>
                <a:cs typeface="+mn-cs"/>
              </a:rPr>
              <a:t> polarized reflectance to be rough.</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1800" i="0" u="none" strike="noStrike" kern="0" cap="none" spc="0" normalizeH="0" baseline="0" noProof="0" dirty="0" smtClean="0">
                <a:ln>
                  <a:noFill/>
                </a:ln>
                <a:effectLst/>
                <a:uLnTx/>
                <a:uFillTx/>
                <a:latin typeface="+mn-lt"/>
                <a:ea typeface="+mn-ea"/>
                <a:cs typeface="+mn-cs"/>
              </a:rPr>
              <a:t>Since surface polarized reflectance is grey use 2250 nm measurements as a proxy. </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1800" i="0" u="none" strike="noStrike" kern="0" cap="none" spc="0" normalizeH="0" baseline="0" noProof="0" dirty="0" smtClean="0">
                <a:ln>
                  <a:noFill/>
                </a:ln>
                <a:effectLst/>
                <a:uLnTx/>
                <a:uFillTx/>
                <a:latin typeface="+mn-lt"/>
                <a:ea typeface="+mn-ea"/>
                <a:cs typeface="+mn-cs"/>
              </a:rPr>
              <a:t>Determine aerosol optical depth by requiring that </a:t>
            </a:r>
            <a:r>
              <a:rPr kumimoji="0" lang="en-US" sz="1800" i="1" u="none" strike="noStrike" kern="0" cap="none" spc="0" normalizeH="0" baseline="0" noProof="0" dirty="0" smtClean="0">
                <a:ln>
                  <a:noFill/>
                </a:ln>
                <a:effectLst/>
                <a:uLnTx/>
                <a:uFillTx/>
                <a:latin typeface="+mn-lt"/>
                <a:ea typeface="+mn-ea"/>
                <a:cs typeface="+mn-cs"/>
              </a:rPr>
              <a:t>atmospheric</a:t>
            </a:r>
            <a:r>
              <a:rPr kumimoji="0" lang="en-US" sz="1800" i="0" u="none" strike="noStrike" kern="0" cap="none" spc="0" normalizeH="0" baseline="0" noProof="0" dirty="0" smtClean="0">
                <a:ln>
                  <a:noFill/>
                </a:ln>
                <a:effectLst/>
                <a:uLnTx/>
                <a:uFillTx/>
                <a:latin typeface="+mn-lt"/>
                <a:ea typeface="+mn-ea"/>
                <a:cs typeface="+mn-cs"/>
              </a:rPr>
              <a:t> polarized reflectance be smooth.</a:t>
            </a:r>
            <a:endParaRPr kumimoji="0" lang="en-US" sz="2000" i="0" u="none" strike="noStrike" kern="0" cap="none" spc="0" normalizeH="0" baseline="0" noProof="0" dirty="0">
              <a:ln>
                <a:noFill/>
              </a:ln>
              <a:effectLst/>
              <a:uLnTx/>
              <a:uFillTx/>
              <a:latin typeface="+mn-lt"/>
              <a:ea typeface="+mn-ea"/>
              <a:cs typeface="+mn-cs"/>
            </a:endParaRPr>
          </a:p>
        </p:txBody>
      </p:sp>
      <p:pic>
        <p:nvPicPr>
          <p:cNvPr id="10" name="Picture 3"/>
          <p:cNvPicPr>
            <a:picLocks noChangeAspect="1" noChangeArrowheads="1"/>
          </p:cNvPicPr>
          <p:nvPr/>
        </p:nvPicPr>
        <p:blipFill>
          <a:blip r:embed="rId3"/>
          <a:srcRect r="50447"/>
          <a:stretch>
            <a:fillRect/>
          </a:stretch>
        </p:blipFill>
        <p:spPr bwMode="auto">
          <a:xfrm>
            <a:off x="1066800" y="3257350"/>
            <a:ext cx="3429000" cy="3322638"/>
          </a:xfrm>
          <a:prstGeom prst="rect">
            <a:avLst/>
          </a:prstGeom>
          <a:noFill/>
        </p:spPr>
      </p:pic>
      <p:sp>
        <p:nvSpPr>
          <p:cNvPr id="12" name="Rectangle 5"/>
          <p:cNvSpPr>
            <a:spLocks noChangeArrowheads="1"/>
          </p:cNvSpPr>
          <p:nvPr/>
        </p:nvSpPr>
        <p:spPr bwMode="auto">
          <a:xfrm>
            <a:off x="4572000" y="3104950"/>
            <a:ext cx="3581400" cy="3352800"/>
          </a:xfrm>
          <a:prstGeom prst="rect">
            <a:avLst/>
          </a:prstGeom>
          <a:noFill/>
          <a:ln w="9525">
            <a:noFill/>
            <a:miter lim="800000"/>
            <a:headEnd/>
            <a:tailEnd/>
          </a:ln>
          <a:effectLst/>
        </p:spPr>
        <p:txBody>
          <a:bodyPr>
            <a:prstTxWarp prst="textNoShape">
              <a:avLst/>
            </a:prstTxWarp>
          </a:bodyPr>
          <a:lstStyle/>
          <a:p>
            <a:pPr marL="342900" indent="-342900" algn="l">
              <a:spcBef>
                <a:spcPct val="20000"/>
              </a:spcBef>
              <a:buFontTx/>
              <a:buChar char="•"/>
            </a:pPr>
            <a:r>
              <a:rPr lang="en-US" sz="1400" dirty="0"/>
              <a:t>Figure shows RSP measurements of polarized reflectance at 410, 470, 555, 670, 865, 1590 and 2250 nm (blue, mauve, turquoise, green, purple and black) close to the solar principal plane at a solar zenith angle of 55°.</a:t>
            </a:r>
          </a:p>
          <a:p>
            <a:pPr marL="342900" indent="-342900" algn="l">
              <a:spcBef>
                <a:spcPct val="20000"/>
              </a:spcBef>
              <a:buFontTx/>
              <a:buChar char="•"/>
            </a:pPr>
            <a:r>
              <a:rPr lang="en-US" sz="1400" dirty="0"/>
              <a:t>Note that fluctuations are coherent across all spectral bands.  They are caused by surface polarized reflectance variations.</a:t>
            </a:r>
          </a:p>
          <a:p>
            <a:pPr marL="342900" indent="-342900" algn="l">
              <a:spcBef>
                <a:spcPct val="20000"/>
              </a:spcBef>
              <a:buFontTx/>
              <a:buChar char="•"/>
            </a:pPr>
            <a:r>
              <a:rPr lang="en-US" sz="1400" dirty="0"/>
              <a:t>Atmospheric polarized reflectance contribution is smooth, so use this to separate out the atmospheric and surface effects.</a:t>
            </a:r>
          </a:p>
        </p:txBody>
      </p:sp>
      <p:sp>
        <p:nvSpPr>
          <p:cNvPr id="13" name="Footer Placeholder 4"/>
          <p:cNvSpPr txBox="1">
            <a:spLocks/>
          </p:cNvSpPr>
          <p:nvPr/>
        </p:nvSpPr>
        <p:spPr bwMode="auto">
          <a:xfrm>
            <a:off x="0" y="6461125"/>
            <a:ext cx="3433379"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200" b="1" i="0" u="none" strike="noStrike" kern="1200" cap="none" spc="0" normalizeH="0" baseline="0" noProof="0" smtClean="0">
                <a:ln>
                  <a:noFill/>
                </a:ln>
                <a:solidFill>
                  <a:schemeClr val="tx1"/>
                </a:solidFill>
                <a:effectLst/>
                <a:uLnTx/>
                <a:uFillTx/>
                <a:latin typeface="Arial" charset="0"/>
                <a:ea typeface="Arial" charset="0"/>
                <a:cs typeface="Arial" charset="0"/>
              </a:rPr>
              <a:t>ISSSR 2003:  Session H.  Sensor Systems</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200" b="1" i="1" u="none" strike="noStrike" kern="1200" cap="none" spc="0" normalizeH="0" baseline="0" noProof="0" smtClean="0">
                <a:ln>
                  <a:noFill/>
                </a:ln>
                <a:solidFill>
                  <a:schemeClr val="tx1"/>
                </a:solidFill>
                <a:effectLst/>
                <a:uLnTx/>
                <a:uFillTx/>
                <a:latin typeface="Arial" charset="0"/>
                <a:ea typeface="Arial" charset="0"/>
                <a:cs typeface="Arial" charset="0"/>
              </a:rPr>
              <a:t>RSP and Airborne Applications</a:t>
            </a:r>
            <a:endParaRPr kumimoji="0" lang="en-US" sz="1200" b="1" i="1" u="none" strike="noStrike" kern="1200" cap="none" spc="0" normalizeH="0" baseline="0" noProof="0" dirty="0">
              <a:ln>
                <a:noFill/>
              </a:ln>
              <a:solidFill>
                <a:schemeClr val="tx1"/>
              </a:solidFill>
              <a:effectLst/>
              <a:uLnTx/>
              <a:uFillTx/>
              <a:latin typeface="Arial" charset="0"/>
              <a:ea typeface="Arial" charset="0"/>
              <a:cs typeface="Arial"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Aerosols</a:t>
            </a:r>
            <a:endParaRPr lang="en-US" dirty="0">
              <a:solidFill>
                <a:schemeClr val="tx1"/>
              </a:solidFill>
            </a:endParaRPr>
          </a:p>
        </p:txBody>
      </p:sp>
      <p:sp>
        <p:nvSpPr>
          <p:cNvPr id="5" name="Slide Number Placeholder 4"/>
          <p:cNvSpPr>
            <a:spLocks noGrp="1"/>
          </p:cNvSpPr>
          <p:nvPr>
            <p:ph type="sldNum" sz="quarter" idx="11"/>
          </p:nvPr>
        </p:nvSpPr>
        <p:spPr/>
        <p:txBody>
          <a:bodyPr/>
          <a:lstStyle/>
          <a:p>
            <a:r>
              <a:rPr lang="en-US" smtClean="0"/>
              <a:t>Page </a:t>
            </a:r>
            <a:fld id="{FE8C5C1D-E2C7-4662-8D77-4EAF9E7F020A}" type="slidenum">
              <a:rPr lang="en-US" smtClean="0"/>
              <a:pPr/>
              <a:t>24</a:t>
            </a:fld>
            <a:endParaRPr lang="en-US"/>
          </a:p>
        </p:txBody>
      </p:sp>
      <p:sp>
        <p:nvSpPr>
          <p:cNvPr id="8" name="Content Placeholder 2"/>
          <p:cNvSpPr>
            <a:spLocks noGrp="1"/>
          </p:cNvSpPr>
          <p:nvPr>
            <p:ph idx="1"/>
          </p:nvPr>
        </p:nvSpPr>
        <p:spPr>
          <a:xfrm>
            <a:off x="457200" y="1070240"/>
            <a:ext cx="8229600" cy="5225243"/>
          </a:xfrm>
        </p:spPr>
        <p:txBody>
          <a:bodyPr/>
          <a:lstStyle/>
          <a:p>
            <a:pPr>
              <a:buNone/>
            </a:pPr>
            <a:r>
              <a:rPr lang="en-US" dirty="0" smtClean="0">
                <a:solidFill>
                  <a:srgbClr val="0000FF"/>
                </a:solidFill>
              </a:rPr>
              <a:t>Over Land</a:t>
            </a:r>
          </a:p>
          <a:p>
            <a:pPr lvl="1"/>
            <a:endParaRPr lang="en-US" dirty="0" smtClean="0"/>
          </a:p>
        </p:txBody>
      </p:sp>
      <p:sp>
        <p:nvSpPr>
          <p:cNvPr id="11" name="Rectangle 2"/>
          <p:cNvSpPr txBox="1">
            <a:spLocks noChangeArrowheads="1"/>
          </p:cNvSpPr>
          <p:nvPr/>
        </p:nvSpPr>
        <p:spPr bwMode="auto">
          <a:xfrm>
            <a:off x="228600" y="1463586"/>
            <a:ext cx="8686800" cy="5181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1800" i="0" u="none" strike="noStrike" kern="0" cap="none" spc="0" normalizeH="0" baseline="0" noProof="0" dirty="0" smtClean="0">
                <a:ln>
                  <a:noFill/>
                </a:ln>
                <a:solidFill>
                  <a:schemeClr val="tx1"/>
                </a:solidFill>
                <a:effectLst/>
                <a:uLnTx/>
                <a:uFillTx/>
                <a:latin typeface="+mn-lt"/>
                <a:ea typeface="+mn-ea"/>
                <a:cs typeface="+mn-cs"/>
              </a:rPr>
              <a:t>Use deviation from smoothness as criteria for determination of optical depth.  Left figure shows variation in smoothness as a function of aerosol optical depth for the RSP bands at 410, 470, 555, 670, 865, 1590.</a:t>
            </a:r>
            <a:endParaRPr kumimoji="0" lang="en-US" sz="200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1800" i="0" u="none" strike="noStrike" kern="0" cap="none" spc="0" normalizeH="0" baseline="0" noProof="0" dirty="0" smtClean="0">
                <a:ln>
                  <a:noFill/>
                </a:ln>
                <a:solidFill>
                  <a:schemeClr val="tx1"/>
                </a:solidFill>
                <a:effectLst/>
                <a:uLnTx/>
                <a:uFillTx/>
                <a:latin typeface="+mn-lt"/>
                <a:ea typeface="+mn-ea"/>
                <a:cs typeface="+mn-cs"/>
              </a:rPr>
              <a:t>Even this very simple method for estimating aerosol optical depth is very effective for all except the shortest wavelength bands.</a:t>
            </a:r>
            <a:endParaRPr kumimoji="0" lang="en-US" sz="1800" i="0" u="none" strike="noStrike" kern="0" cap="none" spc="0" normalizeH="0" baseline="0" noProof="0" dirty="0">
              <a:ln>
                <a:noFill/>
              </a:ln>
              <a:solidFill>
                <a:schemeClr val="tx1"/>
              </a:solidFill>
              <a:effectLst/>
              <a:uLnTx/>
              <a:uFillTx/>
              <a:latin typeface="+mn-lt"/>
              <a:ea typeface="+mn-ea"/>
              <a:cs typeface="+mn-cs"/>
            </a:endParaRPr>
          </a:p>
        </p:txBody>
      </p:sp>
      <p:pic>
        <p:nvPicPr>
          <p:cNvPr id="13" name="Picture 4"/>
          <p:cNvPicPr>
            <a:picLocks noChangeAspect="1" noChangeArrowheads="1"/>
          </p:cNvPicPr>
          <p:nvPr/>
        </p:nvPicPr>
        <p:blipFill>
          <a:blip r:embed="rId3"/>
          <a:srcRect/>
          <a:stretch>
            <a:fillRect/>
          </a:stretch>
        </p:blipFill>
        <p:spPr bwMode="auto">
          <a:xfrm>
            <a:off x="304800" y="3292386"/>
            <a:ext cx="6248400" cy="3048000"/>
          </a:xfrm>
          <a:prstGeom prst="rect">
            <a:avLst/>
          </a:prstGeom>
          <a:noFill/>
        </p:spPr>
      </p:pic>
      <p:sp>
        <p:nvSpPr>
          <p:cNvPr id="14" name="Rectangle 5"/>
          <p:cNvSpPr>
            <a:spLocks noChangeArrowheads="1"/>
          </p:cNvSpPr>
          <p:nvPr/>
        </p:nvSpPr>
        <p:spPr bwMode="auto">
          <a:xfrm>
            <a:off x="6553200" y="3139986"/>
            <a:ext cx="2362200" cy="3276600"/>
          </a:xfrm>
          <a:prstGeom prst="rect">
            <a:avLst/>
          </a:prstGeom>
          <a:noFill/>
          <a:ln w="9525">
            <a:noFill/>
            <a:miter lim="800000"/>
            <a:headEnd/>
            <a:tailEnd/>
          </a:ln>
          <a:effectLst/>
        </p:spPr>
        <p:txBody>
          <a:bodyPr>
            <a:prstTxWarp prst="textNoShape">
              <a:avLst/>
            </a:prstTxWarp>
          </a:bodyPr>
          <a:lstStyle/>
          <a:p>
            <a:pPr marL="119063" indent="-119063" algn="l">
              <a:spcBef>
                <a:spcPct val="20000"/>
              </a:spcBef>
              <a:buFontTx/>
              <a:buChar char="•"/>
            </a:pPr>
            <a:r>
              <a:rPr lang="en-US" sz="1400" dirty="0"/>
              <a:t>Right hand figure shows simple aerosol optical depth estimates from RSP measurements as red symbols.  More detailed analysis yields the aerosol optical depths shown by the red line.  </a:t>
            </a:r>
          </a:p>
          <a:p>
            <a:pPr marL="119063" indent="-119063" algn="l">
              <a:spcBef>
                <a:spcPct val="20000"/>
              </a:spcBef>
              <a:buFontTx/>
              <a:buChar char="•"/>
            </a:pPr>
            <a:r>
              <a:rPr lang="en-US" sz="1400" dirty="0"/>
              <a:t>CIMEL measurements at JPL thirty minutes before and after the RSP measurements are shown as black symbols. </a:t>
            </a:r>
          </a:p>
        </p:txBody>
      </p:sp>
      <p:sp>
        <p:nvSpPr>
          <p:cNvPr id="15" name="Footer Placeholder 4"/>
          <p:cNvSpPr txBox="1">
            <a:spLocks/>
          </p:cNvSpPr>
          <p:nvPr/>
        </p:nvSpPr>
        <p:spPr bwMode="auto">
          <a:xfrm>
            <a:off x="0" y="6417330"/>
            <a:ext cx="37338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chemeClr val="tx1"/>
                </a:solidFill>
                <a:effectLst/>
                <a:uLnTx/>
                <a:uFillTx/>
                <a:latin typeface="Arial" charset="0"/>
                <a:ea typeface="Arial" charset="0"/>
                <a:cs typeface="Arial" charset="0"/>
              </a:rPr>
              <a:t>ISSSR 2003:  Session H.  Sensor Systems</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200" b="1" i="1" u="none" strike="noStrike" kern="1200" cap="none" spc="0" normalizeH="0" baseline="0" noProof="0" dirty="0" smtClean="0">
                <a:ln>
                  <a:noFill/>
                </a:ln>
                <a:solidFill>
                  <a:schemeClr val="tx1"/>
                </a:solidFill>
                <a:effectLst/>
                <a:uLnTx/>
                <a:uFillTx/>
                <a:latin typeface="Arial" charset="0"/>
                <a:ea typeface="Arial" charset="0"/>
                <a:cs typeface="Arial" charset="0"/>
              </a:rPr>
              <a:t>RSP and Airborne Applications</a:t>
            </a:r>
            <a:endParaRPr kumimoji="0" lang="en-US" sz="1200" b="1" i="1" u="none" strike="noStrike" kern="1200" cap="none" spc="0" normalizeH="0" baseline="0" noProof="0" dirty="0">
              <a:ln>
                <a:noFill/>
              </a:ln>
              <a:solidFill>
                <a:schemeClr val="tx1"/>
              </a:solidFill>
              <a:effectLst/>
              <a:uLnTx/>
              <a:uFillTx/>
              <a:latin typeface="Arial" charset="0"/>
              <a:ea typeface="Arial" charset="0"/>
              <a:cs typeface="Arial"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Aerosols</a:t>
            </a:r>
            <a:endParaRPr lang="en-US" dirty="0">
              <a:solidFill>
                <a:schemeClr val="tx1"/>
              </a:solidFill>
            </a:endParaRPr>
          </a:p>
        </p:txBody>
      </p:sp>
      <p:sp>
        <p:nvSpPr>
          <p:cNvPr id="5" name="Slide Number Placeholder 4"/>
          <p:cNvSpPr>
            <a:spLocks noGrp="1"/>
          </p:cNvSpPr>
          <p:nvPr>
            <p:ph type="sldNum" sz="quarter" idx="11"/>
          </p:nvPr>
        </p:nvSpPr>
        <p:spPr/>
        <p:txBody>
          <a:bodyPr/>
          <a:lstStyle/>
          <a:p>
            <a:r>
              <a:rPr lang="en-US" smtClean="0"/>
              <a:t>Page </a:t>
            </a:r>
            <a:fld id="{FE8C5C1D-E2C7-4662-8D77-4EAF9E7F020A}" type="slidenum">
              <a:rPr lang="en-US" smtClean="0"/>
              <a:pPr/>
              <a:t>25</a:t>
            </a:fld>
            <a:endParaRPr lang="en-US"/>
          </a:p>
        </p:txBody>
      </p:sp>
      <p:sp>
        <p:nvSpPr>
          <p:cNvPr id="8" name="Content Placeholder 2"/>
          <p:cNvSpPr>
            <a:spLocks noGrp="1"/>
          </p:cNvSpPr>
          <p:nvPr>
            <p:ph idx="1"/>
          </p:nvPr>
        </p:nvSpPr>
        <p:spPr>
          <a:xfrm>
            <a:off x="457200" y="1070240"/>
            <a:ext cx="8229600" cy="5225243"/>
          </a:xfrm>
        </p:spPr>
        <p:txBody>
          <a:bodyPr/>
          <a:lstStyle/>
          <a:p>
            <a:pPr>
              <a:buNone/>
            </a:pPr>
            <a:r>
              <a:rPr lang="en-US" dirty="0" smtClean="0">
                <a:solidFill>
                  <a:srgbClr val="0000FF"/>
                </a:solidFill>
              </a:rPr>
              <a:t>Over Land</a:t>
            </a:r>
          </a:p>
          <a:p>
            <a:pPr lvl="1"/>
            <a:endParaRPr lang="en-US" dirty="0" smtClean="0"/>
          </a:p>
        </p:txBody>
      </p:sp>
      <p:pic>
        <p:nvPicPr>
          <p:cNvPr id="7" name="Picture 8" descr="Fabien_aerosol"/>
          <p:cNvPicPr>
            <a:picLocks noChangeAspect="1" noChangeArrowheads="1"/>
          </p:cNvPicPr>
          <p:nvPr/>
        </p:nvPicPr>
        <p:blipFill>
          <a:blip r:embed="rId3"/>
          <a:srcRect/>
          <a:stretch>
            <a:fillRect/>
          </a:stretch>
        </p:blipFill>
        <p:spPr bwMode="auto">
          <a:xfrm>
            <a:off x="457200" y="1517661"/>
            <a:ext cx="5084763" cy="4895850"/>
          </a:xfrm>
          <a:prstGeom prst="rect">
            <a:avLst/>
          </a:prstGeom>
          <a:noFill/>
          <a:ln w="9525">
            <a:noFill/>
            <a:miter lim="800000"/>
            <a:headEnd/>
            <a:tailEnd/>
          </a:ln>
        </p:spPr>
      </p:pic>
      <p:sp>
        <p:nvSpPr>
          <p:cNvPr id="11" name="Text Box 9"/>
          <p:cNvSpPr txBox="1">
            <a:spLocks noChangeArrowheads="1"/>
          </p:cNvSpPr>
          <p:nvPr/>
        </p:nvSpPr>
        <p:spPr bwMode="auto">
          <a:xfrm>
            <a:off x="5943600" y="1524011"/>
            <a:ext cx="2895600" cy="4737100"/>
          </a:xfrm>
          <a:prstGeom prst="rect">
            <a:avLst/>
          </a:prstGeom>
          <a:noFill/>
          <a:ln w="9525">
            <a:noFill/>
            <a:miter lim="800000"/>
            <a:headEnd/>
            <a:tailEnd/>
          </a:ln>
        </p:spPr>
        <p:txBody>
          <a:bodyPr lIns="0" rIns="0">
            <a:prstTxWarp prst="textNoShape">
              <a:avLst/>
            </a:prstTxWarp>
            <a:spAutoFit/>
          </a:bodyPr>
          <a:lstStyle/>
          <a:p>
            <a:pPr indent="457200" algn="l">
              <a:spcBef>
                <a:spcPct val="50000"/>
              </a:spcBef>
              <a:buFontTx/>
              <a:buChar char="•"/>
            </a:pPr>
            <a:r>
              <a:rPr lang="en-US" sz="1600">
                <a:latin typeface="Arial" charset="0"/>
                <a:ea typeface="ＭＳ Ｐゴシック" charset="-128"/>
                <a:cs typeface="ＭＳ Ｐゴシック" charset="-128"/>
              </a:rPr>
              <a:t>Polarization is sensitive to the aerosol load over land, even over urban areas (c, Mexico City). </a:t>
            </a:r>
          </a:p>
          <a:p>
            <a:pPr indent="457200" algn="l">
              <a:spcBef>
                <a:spcPct val="50000"/>
              </a:spcBef>
              <a:buFontTx/>
              <a:buChar char="•"/>
            </a:pPr>
            <a:r>
              <a:rPr lang="en-US" sz="1600">
                <a:latin typeface="Arial" charset="0"/>
                <a:ea typeface="ＭＳ Ｐゴシック" charset="-128"/>
                <a:cs typeface="ＭＳ Ｐゴシック" charset="-128"/>
              </a:rPr>
              <a:t>Not only can the aerosol burden be identified, but the spectral and angular signature in the polarized reflectance is sensitive to the complex refractive index (1.54 + </a:t>
            </a:r>
            <a:r>
              <a:rPr lang="en-US" sz="1600" i="1">
                <a:latin typeface="Arial" charset="0"/>
                <a:ea typeface="ＭＳ Ｐゴシック" charset="-128"/>
                <a:cs typeface="ＭＳ Ｐゴシック" charset="-128"/>
              </a:rPr>
              <a:t>i</a:t>
            </a:r>
            <a:r>
              <a:rPr lang="en-US" sz="1600">
                <a:latin typeface="Arial" charset="0"/>
                <a:ea typeface="ＭＳ Ｐゴシック" charset="-128"/>
                <a:cs typeface="ＭＳ Ｐゴシック" charset="-128"/>
              </a:rPr>
              <a:t> 0.027) and the single scattering albedo (0.865).</a:t>
            </a:r>
          </a:p>
          <a:p>
            <a:pPr indent="457200" algn="l">
              <a:spcBef>
                <a:spcPct val="50000"/>
              </a:spcBef>
              <a:buFontTx/>
              <a:buChar char="•"/>
            </a:pPr>
            <a:r>
              <a:rPr lang="en-US" sz="1600">
                <a:latin typeface="Arial" charset="0"/>
                <a:ea typeface="ＭＳ Ｐゴシック" charset="-128"/>
                <a:cs typeface="ＭＳ Ｐゴシック" charset="-128"/>
              </a:rPr>
              <a:t>These retrieval examples are over an effective “pixel” size of 10 km since the multiple views are instantaneous and are NOT aggregated to the same point at the surface.</a:t>
            </a:r>
            <a:endParaRPr lang="en-US" sz="1600">
              <a:latin typeface="Arial" charset="0"/>
              <a:ea typeface="Times" charset="0"/>
              <a:cs typeface="Times"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Aerosols</a:t>
            </a:r>
            <a:endParaRPr lang="en-US" dirty="0">
              <a:solidFill>
                <a:schemeClr val="tx1"/>
              </a:solidFill>
            </a:endParaRPr>
          </a:p>
        </p:txBody>
      </p:sp>
      <p:sp>
        <p:nvSpPr>
          <p:cNvPr id="5" name="Slide Number Placeholder 4"/>
          <p:cNvSpPr>
            <a:spLocks noGrp="1"/>
          </p:cNvSpPr>
          <p:nvPr>
            <p:ph type="sldNum" sz="quarter" idx="11"/>
          </p:nvPr>
        </p:nvSpPr>
        <p:spPr/>
        <p:txBody>
          <a:bodyPr/>
          <a:lstStyle/>
          <a:p>
            <a:r>
              <a:rPr lang="en-US" smtClean="0"/>
              <a:t>Page </a:t>
            </a:r>
            <a:fld id="{FE8C5C1D-E2C7-4662-8D77-4EAF9E7F020A}" type="slidenum">
              <a:rPr lang="en-US" smtClean="0"/>
              <a:pPr/>
              <a:t>26</a:t>
            </a:fld>
            <a:endParaRPr lang="en-US"/>
          </a:p>
        </p:txBody>
      </p:sp>
      <p:sp>
        <p:nvSpPr>
          <p:cNvPr id="8" name="Content Placeholder 2"/>
          <p:cNvSpPr>
            <a:spLocks noGrp="1"/>
          </p:cNvSpPr>
          <p:nvPr>
            <p:ph idx="1"/>
          </p:nvPr>
        </p:nvSpPr>
        <p:spPr>
          <a:xfrm>
            <a:off x="457200" y="1070240"/>
            <a:ext cx="8229600" cy="5225243"/>
          </a:xfrm>
        </p:spPr>
        <p:txBody>
          <a:bodyPr/>
          <a:lstStyle/>
          <a:p>
            <a:pPr>
              <a:buNone/>
            </a:pPr>
            <a:r>
              <a:rPr lang="en-US" dirty="0" smtClean="0">
                <a:solidFill>
                  <a:srgbClr val="0000FF"/>
                </a:solidFill>
              </a:rPr>
              <a:t>Over Land</a:t>
            </a:r>
          </a:p>
          <a:p>
            <a:pPr lvl="1"/>
            <a:r>
              <a:rPr lang="en-US" dirty="0" smtClean="0">
                <a:latin typeface="Arial" charset="0"/>
              </a:rPr>
              <a:t>In ARCTAS co-ordination between NASA P-3 and NASA B200 provided good in situ comparisons for retrievals.</a:t>
            </a:r>
          </a:p>
        </p:txBody>
      </p:sp>
      <p:pic>
        <p:nvPicPr>
          <p:cNvPr id="10" name="Picture 6" descr="AC18_datcomp2"/>
          <p:cNvPicPr>
            <a:picLocks noChangeAspect="1" noChangeArrowheads="1"/>
          </p:cNvPicPr>
          <p:nvPr/>
        </p:nvPicPr>
        <p:blipFill>
          <a:blip r:embed="rId3"/>
          <a:srcRect t="23438" b="2834"/>
          <a:stretch>
            <a:fillRect/>
          </a:stretch>
        </p:blipFill>
        <p:spPr bwMode="auto">
          <a:xfrm>
            <a:off x="1517732" y="2008743"/>
            <a:ext cx="6561138" cy="48387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4" name="Slide Number Placeholder 4"/>
          <p:cNvSpPr>
            <a:spLocks noGrp="1"/>
          </p:cNvSpPr>
          <p:nvPr>
            <p:ph type="sldNum" sz="quarter" idx="11"/>
          </p:nvPr>
        </p:nvSpPr>
        <p:spPr/>
        <p:txBody>
          <a:bodyPr/>
          <a:lstStyle/>
          <a:p>
            <a:r>
              <a:rPr lang="en-US" smtClean="0"/>
              <a:t>Page </a:t>
            </a:r>
            <a:fld id="{5A11B998-7297-499E-B118-D4634E3B179B}" type="slidenum">
              <a:rPr lang="en-US" smtClean="0"/>
              <a:pPr/>
              <a:t>27</a:t>
            </a:fld>
            <a:endParaRPr lang="en-US"/>
          </a:p>
        </p:txBody>
      </p:sp>
      <p:sp>
        <p:nvSpPr>
          <p:cNvPr id="15" name="TextBox 14"/>
          <p:cNvSpPr txBox="1"/>
          <p:nvPr/>
        </p:nvSpPr>
        <p:spPr>
          <a:xfrm>
            <a:off x="3336887" y="2976094"/>
            <a:ext cx="1734219" cy="646331"/>
          </a:xfrm>
          <a:prstGeom prst="rect">
            <a:avLst/>
          </a:prstGeom>
          <a:noFill/>
        </p:spPr>
        <p:txBody>
          <a:bodyPr wrap="none" rtlCol="0">
            <a:spAutoFit/>
          </a:bodyPr>
          <a:lstStyle/>
          <a:p>
            <a:r>
              <a:rPr lang="en-US" sz="3600" dirty="0" smtClean="0">
                <a:latin typeface="Verdana" pitchFamily="34" charset="0"/>
                <a:ea typeface="Verdana" pitchFamily="34" charset="0"/>
                <a:cs typeface="Verdana" pitchFamily="34" charset="0"/>
              </a:rPr>
              <a:t>Clouds</a:t>
            </a:r>
            <a:endParaRPr lang="en-US" sz="3600" dirty="0">
              <a:latin typeface="Verdana" pitchFamily="34" charset="0"/>
              <a:ea typeface="Verdana" pitchFamily="34" charset="0"/>
              <a:cs typeface="Verdana"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Clouds</a:t>
            </a:r>
            <a:endParaRPr lang="en-US" dirty="0">
              <a:solidFill>
                <a:schemeClr val="tx1"/>
              </a:solidFill>
            </a:endParaRPr>
          </a:p>
        </p:txBody>
      </p:sp>
      <p:sp>
        <p:nvSpPr>
          <p:cNvPr id="5" name="Slide Number Placeholder 4"/>
          <p:cNvSpPr>
            <a:spLocks noGrp="1"/>
          </p:cNvSpPr>
          <p:nvPr>
            <p:ph type="sldNum" sz="quarter" idx="11"/>
          </p:nvPr>
        </p:nvSpPr>
        <p:spPr/>
        <p:txBody>
          <a:bodyPr/>
          <a:lstStyle/>
          <a:p>
            <a:r>
              <a:rPr lang="en-US" smtClean="0"/>
              <a:t>Page </a:t>
            </a:r>
            <a:fld id="{FE8C5C1D-E2C7-4662-8D77-4EAF9E7F020A}" type="slidenum">
              <a:rPr lang="en-US" smtClean="0"/>
              <a:pPr/>
              <a:t>28</a:t>
            </a:fld>
            <a:endParaRPr lang="en-US"/>
          </a:p>
        </p:txBody>
      </p:sp>
      <p:sp>
        <p:nvSpPr>
          <p:cNvPr id="14" name="Content Placeholder 2"/>
          <p:cNvSpPr>
            <a:spLocks noGrp="1"/>
          </p:cNvSpPr>
          <p:nvPr>
            <p:ph idx="1"/>
          </p:nvPr>
        </p:nvSpPr>
        <p:spPr>
          <a:xfrm>
            <a:off x="457200" y="947614"/>
            <a:ext cx="8229600" cy="5225243"/>
          </a:xfrm>
        </p:spPr>
        <p:txBody>
          <a:bodyPr/>
          <a:lstStyle/>
          <a:p>
            <a:pPr>
              <a:buNone/>
            </a:pPr>
            <a:r>
              <a:rPr lang="en-US" dirty="0" smtClean="0">
                <a:solidFill>
                  <a:srgbClr val="0000FF"/>
                </a:solidFill>
              </a:rPr>
              <a:t>Water Clouds</a:t>
            </a:r>
          </a:p>
          <a:p>
            <a:r>
              <a:rPr lang="en-US" dirty="0" smtClean="0"/>
              <a:t>Two methods to get droplet size:</a:t>
            </a:r>
          </a:p>
          <a:p>
            <a:pPr lvl="1"/>
            <a:r>
              <a:rPr lang="en-US" dirty="0" smtClean="0"/>
              <a:t>Rainbow and absorbing band method (Nakajima, King, </a:t>
            </a:r>
            <a:r>
              <a:rPr lang="en-US" dirty="0" err="1" smtClean="0"/>
              <a:t>Platnick</a:t>
            </a:r>
            <a:r>
              <a:rPr lang="en-US" dirty="0" smtClean="0"/>
              <a:t> etc.) using 1.6 and 2.26 µ</a:t>
            </a:r>
            <a:r>
              <a:rPr lang="en-US" dirty="0" err="1" smtClean="0"/>
              <a:t>m</a:t>
            </a:r>
            <a:endParaRPr lang="en-US" dirty="0" smtClean="0"/>
          </a:p>
          <a:p>
            <a:pPr lvl="1"/>
            <a:endParaRPr lang="en-US" dirty="0" smtClean="0"/>
          </a:p>
        </p:txBody>
      </p:sp>
      <p:pic>
        <p:nvPicPr>
          <p:cNvPr id="15" name="Picture 3"/>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457200" y="2800583"/>
            <a:ext cx="3479800" cy="3073400"/>
          </a:xfrm>
          <a:prstGeom prst="rect">
            <a:avLst/>
          </a:prstGeom>
          <a:noFill/>
          <a:ln w="9525">
            <a:noFill/>
            <a:miter lim="800000"/>
            <a:headEnd/>
            <a:tailEnd/>
          </a:ln>
          <a:effectLst/>
        </p:spPr>
      </p:pic>
      <p:pic>
        <p:nvPicPr>
          <p:cNvPr id="16" name="Picture 4"/>
          <p:cNvPicPr>
            <a:picLocks noChangeAspect="1" noChangeArrowheads="1"/>
          </p:cNvPicPr>
          <p:nvPr/>
        </p:nvPicPr>
        <mc:AlternateContent>
          <mc:Choice xmlns:ma="http://schemas.microsoft.com/office/mac/drawingml/2008/main" Requires="ma">
            <p:blipFill>
              <a:blip r:embed="rId5"/>
              <a:srcRect/>
              <a:stretch>
                <a:fillRect/>
              </a:stretch>
            </p:blipFill>
          </mc:Choice>
          <mc:Fallback>
            <p:blipFill>
              <a:blip r:embed="rId6"/>
              <a:srcRect/>
              <a:stretch>
                <a:fillRect/>
              </a:stretch>
            </p:blipFill>
          </mc:Fallback>
        </mc:AlternateContent>
        <p:spPr bwMode="auto">
          <a:xfrm>
            <a:off x="5257800" y="2767246"/>
            <a:ext cx="3467100" cy="3073400"/>
          </a:xfrm>
          <a:prstGeom prst="rect">
            <a:avLst/>
          </a:prstGeom>
          <a:noFill/>
          <a:ln w="9525">
            <a:noFill/>
            <a:miter lim="800000"/>
            <a:headEnd/>
            <a:tailEnd/>
          </a:ln>
          <a:effectLst/>
        </p:spPr>
      </p:pic>
      <p:sp>
        <p:nvSpPr>
          <p:cNvPr id="17" name="Text Box 5"/>
          <p:cNvSpPr txBox="1">
            <a:spLocks noChangeArrowheads="1"/>
          </p:cNvSpPr>
          <p:nvPr/>
        </p:nvSpPr>
        <p:spPr bwMode="auto">
          <a:xfrm>
            <a:off x="279400" y="5900971"/>
            <a:ext cx="2849220" cy="307777"/>
          </a:xfrm>
          <a:prstGeom prst="rect">
            <a:avLst/>
          </a:prstGeom>
          <a:noFill/>
          <a:ln w="9525">
            <a:noFill/>
            <a:miter lim="800000"/>
            <a:headEnd/>
            <a:tailEnd/>
          </a:ln>
          <a:effectLst/>
        </p:spPr>
        <p:txBody>
          <a:bodyPr wrap="none">
            <a:prstTxWarp prst="textNoShape">
              <a:avLst/>
            </a:prstTxWarp>
            <a:spAutoFit/>
          </a:bodyPr>
          <a:lstStyle/>
          <a:p>
            <a:pPr eaLnBrk="0" hangingPunct="0"/>
            <a:r>
              <a:rPr lang="en-GB" sz="1400">
                <a:latin typeface="Arial"/>
                <a:cs typeface="Arial"/>
              </a:rPr>
              <a:t>Color composite </a:t>
            </a:r>
            <a:r>
              <a:rPr lang="en-GB" sz="1400">
                <a:solidFill>
                  <a:schemeClr val="accent2"/>
                </a:solidFill>
                <a:latin typeface="Arial"/>
                <a:cs typeface="Arial"/>
              </a:rPr>
              <a:t>443</a:t>
            </a:r>
            <a:r>
              <a:rPr lang="en-GB" sz="1400">
                <a:latin typeface="Arial"/>
                <a:cs typeface="Arial"/>
              </a:rPr>
              <a:t>-</a:t>
            </a:r>
            <a:r>
              <a:rPr lang="en-GB" sz="1400">
                <a:solidFill>
                  <a:srgbClr val="339933"/>
                </a:solidFill>
                <a:latin typeface="Arial"/>
                <a:cs typeface="Arial"/>
              </a:rPr>
              <a:t>670</a:t>
            </a:r>
            <a:r>
              <a:rPr lang="en-GB" sz="1400">
                <a:latin typeface="Arial"/>
                <a:cs typeface="Arial"/>
              </a:rPr>
              <a:t>-</a:t>
            </a:r>
            <a:r>
              <a:rPr lang="en-GB" sz="1400">
                <a:solidFill>
                  <a:srgbClr val="FF0000"/>
                </a:solidFill>
                <a:latin typeface="Arial"/>
                <a:cs typeface="Arial"/>
              </a:rPr>
              <a:t>865</a:t>
            </a:r>
            <a:r>
              <a:rPr lang="en-GB" sz="1400">
                <a:latin typeface="Arial"/>
                <a:cs typeface="Arial"/>
              </a:rPr>
              <a:t> nm</a:t>
            </a:r>
          </a:p>
        </p:txBody>
      </p:sp>
      <p:sp>
        <p:nvSpPr>
          <p:cNvPr id="18" name="Text Box 6"/>
          <p:cNvSpPr txBox="1">
            <a:spLocks noChangeArrowheads="1"/>
          </p:cNvSpPr>
          <p:nvPr/>
        </p:nvSpPr>
        <p:spPr bwMode="auto">
          <a:xfrm>
            <a:off x="3886200" y="2762483"/>
            <a:ext cx="643588" cy="307777"/>
          </a:xfrm>
          <a:prstGeom prst="rect">
            <a:avLst/>
          </a:prstGeom>
          <a:noFill/>
          <a:ln w="9525">
            <a:noFill/>
            <a:miter lim="800000"/>
            <a:headEnd/>
            <a:tailEnd/>
          </a:ln>
          <a:effectLst/>
        </p:spPr>
        <p:txBody>
          <a:bodyPr wrap="none">
            <a:prstTxWarp prst="textNoShape">
              <a:avLst/>
            </a:prstTxWarp>
            <a:spAutoFit/>
          </a:bodyPr>
          <a:lstStyle/>
          <a:p>
            <a:pPr eaLnBrk="0" hangingPunct="0"/>
            <a:r>
              <a:rPr lang="en-GB" sz="1400">
                <a:latin typeface="Arial"/>
                <a:cs typeface="Arial"/>
              </a:rPr>
              <a:t>Africa</a:t>
            </a:r>
          </a:p>
        </p:txBody>
      </p:sp>
      <p:sp>
        <p:nvSpPr>
          <p:cNvPr id="19" name="Text Box 7"/>
          <p:cNvSpPr txBox="1">
            <a:spLocks noChangeArrowheads="1"/>
          </p:cNvSpPr>
          <p:nvPr/>
        </p:nvSpPr>
        <p:spPr bwMode="auto">
          <a:xfrm>
            <a:off x="469900" y="2328063"/>
            <a:ext cx="1372429" cy="469359"/>
          </a:xfrm>
          <a:prstGeom prst="rect">
            <a:avLst/>
          </a:prstGeom>
          <a:noFill/>
          <a:ln w="9525">
            <a:noFill/>
            <a:miter lim="800000"/>
            <a:headEnd/>
            <a:tailEnd/>
          </a:ln>
          <a:effectLst/>
        </p:spPr>
        <p:txBody>
          <a:bodyPr wrap="none">
            <a:prstTxWarp prst="textNoShape">
              <a:avLst/>
            </a:prstTxWarp>
            <a:spAutoFit/>
          </a:bodyPr>
          <a:lstStyle/>
          <a:p>
            <a:pPr eaLnBrk="0" hangingPunct="0"/>
            <a:r>
              <a:rPr lang="en-GB" sz="1400" dirty="0">
                <a:latin typeface="Arial"/>
                <a:cs typeface="Arial"/>
              </a:rPr>
              <a:t>Stratocumulus</a:t>
            </a:r>
          </a:p>
          <a:p>
            <a:pPr eaLnBrk="0" hangingPunct="0">
              <a:lnSpc>
                <a:spcPct val="70000"/>
              </a:lnSpc>
            </a:pPr>
            <a:r>
              <a:rPr lang="en-GB" sz="1400" dirty="0">
                <a:latin typeface="Arial"/>
                <a:cs typeface="Arial"/>
              </a:rPr>
              <a:t>over the ocean</a:t>
            </a:r>
          </a:p>
        </p:txBody>
      </p:sp>
      <p:sp>
        <p:nvSpPr>
          <p:cNvPr id="20" name="Text Box 8"/>
          <p:cNvSpPr txBox="1">
            <a:spLocks noChangeArrowheads="1"/>
          </p:cNvSpPr>
          <p:nvPr/>
        </p:nvSpPr>
        <p:spPr bwMode="auto">
          <a:xfrm>
            <a:off x="2286000" y="2381483"/>
            <a:ext cx="1492178" cy="307777"/>
          </a:xfrm>
          <a:prstGeom prst="rect">
            <a:avLst/>
          </a:prstGeom>
          <a:noFill/>
          <a:ln w="9525">
            <a:noFill/>
            <a:miter lim="800000"/>
            <a:headEnd/>
            <a:tailEnd/>
          </a:ln>
          <a:effectLst/>
        </p:spPr>
        <p:txBody>
          <a:bodyPr wrap="none">
            <a:prstTxWarp prst="textNoShape">
              <a:avLst/>
            </a:prstTxWarp>
            <a:spAutoFit/>
          </a:bodyPr>
          <a:lstStyle/>
          <a:p>
            <a:pPr eaLnBrk="0" hangingPunct="0"/>
            <a:r>
              <a:rPr lang="en-GB" sz="1400">
                <a:latin typeface="Arial"/>
                <a:cs typeface="Arial"/>
              </a:rPr>
              <a:t>Scattering Angle</a:t>
            </a:r>
          </a:p>
        </p:txBody>
      </p:sp>
      <p:sp>
        <p:nvSpPr>
          <p:cNvPr id="21" name="Line 9"/>
          <p:cNvSpPr>
            <a:spLocks noChangeShapeType="1"/>
          </p:cNvSpPr>
          <p:nvPr/>
        </p:nvSpPr>
        <p:spPr bwMode="auto">
          <a:xfrm flipH="1">
            <a:off x="685800" y="2762483"/>
            <a:ext cx="533400" cy="1371600"/>
          </a:xfrm>
          <a:prstGeom prst="line">
            <a:avLst/>
          </a:prstGeom>
          <a:noFill/>
          <a:ln w="12700">
            <a:solidFill>
              <a:srgbClr val="FF0000"/>
            </a:solidFill>
            <a:round/>
            <a:headEnd/>
            <a:tailEnd type="triangle" w="med" len="med"/>
          </a:ln>
          <a:effectLst/>
        </p:spPr>
        <p:txBody>
          <a:bodyPr wrap="none" anchor="ctr">
            <a:prstTxWarp prst="textNoShape">
              <a:avLst/>
            </a:prstTxWarp>
          </a:bodyPr>
          <a:lstStyle/>
          <a:p>
            <a:endParaRPr lang="en-US"/>
          </a:p>
        </p:txBody>
      </p:sp>
      <p:sp>
        <p:nvSpPr>
          <p:cNvPr id="22" name="Line 10"/>
          <p:cNvSpPr>
            <a:spLocks noChangeShapeType="1"/>
          </p:cNvSpPr>
          <p:nvPr/>
        </p:nvSpPr>
        <p:spPr bwMode="auto">
          <a:xfrm flipH="1">
            <a:off x="3657600" y="3067283"/>
            <a:ext cx="457200" cy="990600"/>
          </a:xfrm>
          <a:prstGeom prst="line">
            <a:avLst/>
          </a:prstGeom>
          <a:noFill/>
          <a:ln w="12700">
            <a:solidFill>
              <a:srgbClr val="FF0000"/>
            </a:solidFill>
            <a:round/>
            <a:headEnd/>
            <a:tailEnd type="triangle" w="med" len="med"/>
          </a:ln>
          <a:effectLst/>
        </p:spPr>
        <p:txBody>
          <a:bodyPr wrap="none" anchor="ctr">
            <a:prstTxWarp prst="textNoShape">
              <a:avLst/>
            </a:prstTxWarp>
          </a:bodyPr>
          <a:lstStyle/>
          <a:p>
            <a:endParaRPr lang="en-US"/>
          </a:p>
        </p:txBody>
      </p:sp>
      <p:sp>
        <p:nvSpPr>
          <p:cNvPr id="23" name="Line 11"/>
          <p:cNvSpPr>
            <a:spLocks noChangeShapeType="1"/>
          </p:cNvSpPr>
          <p:nvPr/>
        </p:nvSpPr>
        <p:spPr bwMode="auto">
          <a:xfrm flipH="1">
            <a:off x="1752600" y="2686283"/>
            <a:ext cx="1219200" cy="914400"/>
          </a:xfrm>
          <a:prstGeom prst="line">
            <a:avLst/>
          </a:prstGeom>
          <a:noFill/>
          <a:ln w="12700">
            <a:solidFill>
              <a:srgbClr val="FF0000"/>
            </a:solidFill>
            <a:round/>
            <a:headEnd/>
            <a:tailEnd type="triangle" w="med" len="med"/>
          </a:ln>
          <a:effectLst/>
        </p:spPr>
        <p:txBody>
          <a:bodyPr wrap="none" anchor="ctr">
            <a:prstTxWarp prst="textNoShape">
              <a:avLst/>
            </a:prstTxWarp>
          </a:bodyPr>
          <a:lstStyle/>
          <a:p>
            <a:endParaRPr lang="en-US"/>
          </a:p>
        </p:txBody>
      </p:sp>
      <p:sp>
        <p:nvSpPr>
          <p:cNvPr id="24" name="Line 12"/>
          <p:cNvSpPr>
            <a:spLocks noChangeShapeType="1"/>
          </p:cNvSpPr>
          <p:nvPr/>
        </p:nvSpPr>
        <p:spPr bwMode="auto">
          <a:xfrm flipH="1">
            <a:off x="2362200" y="2686283"/>
            <a:ext cx="609600" cy="838200"/>
          </a:xfrm>
          <a:prstGeom prst="line">
            <a:avLst/>
          </a:prstGeom>
          <a:noFill/>
          <a:ln w="12700">
            <a:solidFill>
              <a:srgbClr val="FF0000"/>
            </a:solidFill>
            <a:round/>
            <a:headEnd/>
            <a:tailEnd type="triangle" w="med" len="med"/>
          </a:ln>
          <a:effectLst/>
        </p:spPr>
        <p:txBody>
          <a:bodyPr wrap="none" anchor="ctr">
            <a:prstTxWarp prst="textNoShape">
              <a:avLst/>
            </a:prstTxWarp>
          </a:bodyPr>
          <a:lstStyle/>
          <a:p>
            <a:endParaRPr lang="en-US"/>
          </a:p>
        </p:txBody>
      </p:sp>
      <p:sp>
        <p:nvSpPr>
          <p:cNvPr id="25" name="Line 13"/>
          <p:cNvSpPr>
            <a:spLocks noChangeShapeType="1"/>
          </p:cNvSpPr>
          <p:nvPr/>
        </p:nvSpPr>
        <p:spPr bwMode="auto">
          <a:xfrm flipH="1">
            <a:off x="2895600" y="2686283"/>
            <a:ext cx="76200" cy="685800"/>
          </a:xfrm>
          <a:prstGeom prst="line">
            <a:avLst/>
          </a:prstGeom>
          <a:noFill/>
          <a:ln w="12700">
            <a:solidFill>
              <a:srgbClr val="FF0000"/>
            </a:solidFill>
            <a:round/>
            <a:headEnd/>
            <a:tailEnd type="triangle" w="med" len="med"/>
          </a:ln>
          <a:effectLst/>
        </p:spPr>
        <p:txBody>
          <a:bodyPr wrap="none" anchor="ctr">
            <a:prstTxWarp prst="textNoShape">
              <a:avLst/>
            </a:prstTxWarp>
          </a:bodyPr>
          <a:lstStyle/>
          <a:p>
            <a:endParaRPr lang="en-US"/>
          </a:p>
        </p:txBody>
      </p:sp>
      <p:sp>
        <p:nvSpPr>
          <p:cNvPr id="26" name="Text Box 14"/>
          <p:cNvSpPr txBox="1">
            <a:spLocks noChangeArrowheads="1"/>
          </p:cNvSpPr>
          <p:nvPr/>
        </p:nvSpPr>
        <p:spPr bwMode="auto">
          <a:xfrm>
            <a:off x="5186363" y="5870808"/>
            <a:ext cx="2531462" cy="307777"/>
          </a:xfrm>
          <a:prstGeom prst="rect">
            <a:avLst/>
          </a:prstGeom>
          <a:noFill/>
          <a:ln w="9525">
            <a:noFill/>
            <a:miter lim="800000"/>
            <a:headEnd/>
            <a:tailEnd/>
          </a:ln>
          <a:effectLst/>
        </p:spPr>
        <p:txBody>
          <a:bodyPr wrap="none">
            <a:prstTxWarp prst="textNoShape">
              <a:avLst/>
            </a:prstTxWarp>
            <a:spAutoFit/>
          </a:bodyPr>
          <a:lstStyle/>
          <a:p>
            <a:pPr eaLnBrk="0" hangingPunct="0"/>
            <a:r>
              <a:rPr lang="en-GB" sz="1400">
                <a:latin typeface="Arial"/>
                <a:cs typeface="Arial"/>
              </a:rPr>
              <a:t>Same scene in polarised light</a:t>
            </a:r>
          </a:p>
        </p:txBody>
      </p:sp>
      <p:sp>
        <p:nvSpPr>
          <p:cNvPr id="27" name="Text Box 15"/>
          <p:cNvSpPr txBox="1">
            <a:spLocks noChangeArrowheads="1"/>
          </p:cNvSpPr>
          <p:nvPr/>
        </p:nvSpPr>
        <p:spPr bwMode="auto">
          <a:xfrm>
            <a:off x="5775325" y="1070208"/>
            <a:ext cx="184150" cy="457200"/>
          </a:xfrm>
          <a:prstGeom prst="rect">
            <a:avLst/>
          </a:prstGeom>
          <a:noFill/>
          <a:ln w="9525">
            <a:noFill/>
            <a:miter lim="800000"/>
            <a:headEnd/>
            <a:tailEnd/>
          </a:ln>
          <a:effectLst/>
        </p:spPr>
        <p:txBody>
          <a:bodyPr wrap="none">
            <a:prstTxWarp prst="textNoShape">
              <a:avLst/>
            </a:prstTxWarp>
            <a:spAutoFit/>
          </a:bodyPr>
          <a:lstStyle/>
          <a:p>
            <a:pPr eaLnBrk="0" hangingPunct="0"/>
            <a:endParaRPr lang="en-GB" sz="2400">
              <a:latin typeface="Times" charset="0"/>
            </a:endParaRPr>
          </a:p>
        </p:txBody>
      </p:sp>
      <p:sp>
        <p:nvSpPr>
          <p:cNvPr id="28" name="Text Box 17"/>
          <p:cNvSpPr txBox="1">
            <a:spLocks noChangeArrowheads="1"/>
          </p:cNvSpPr>
          <p:nvPr/>
        </p:nvSpPr>
        <p:spPr bwMode="auto">
          <a:xfrm>
            <a:off x="2741448" y="6173966"/>
            <a:ext cx="3581400" cy="307777"/>
          </a:xfrm>
          <a:prstGeom prst="rect">
            <a:avLst/>
          </a:prstGeom>
          <a:noFill/>
          <a:ln w="9525">
            <a:noFill/>
            <a:miter lim="800000"/>
            <a:headEnd/>
            <a:tailEnd/>
          </a:ln>
          <a:effectLst/>
        </p:spPr>
        <p:txBody>
          <a:bodyPr>
            <a:prstTxWarp prst="textNoShape">
              <a:avLst/>
            </a:prstTxWarp>
            <a:spAutoFit/>
          </a:bodyPr>
          <a:lstStyle/>
          <a:p>
            <a:pPr eaLnBrk="0" hangingPunct="0">
              <a:spcBef>
                <a:spcPct val="50000"/>
              </a:spcBef>
            </a:pPr>
            <a:r>
              <a:rPr lang="en-GB" sz="1400" dirty="0" err="1">
                <a:latin typeface="Arial"/>
                <a:cs typeface="Arial"/>
              </a:rPr>
              <a:t>Bréon</a:t>
            </a:r>
            <a:r>
              <a:rPr lang="en-GB" sz="1400" dirty="0">
                <a:latin typeface="Arial"/>
                <a:cs typeface="Arial"/>
              </a:rPr>
              <a:t>, François-Marie, LSCE, France</a:t>
            </a:r>
            <a:endParaRPr lang="en-US" sz="1400" dirty="0">
              <a:latin typeface="Arial"/>
              <a:cs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Clouds</a:t>
            </a:r>
            <a:endParaRPr lang="en-US" dirty="0">
              <a:solidFill>
                <a:schemeClr val="tx1"/>
              </a:solidFill>
            </a:endParaRPr>
          </a:p>
        </p:txBody>
      </p:sp>
      <p:sp>
        <p:nvSpPr>
          <p:cNvPr id="5" name="Slide Number Placeholder 4"/>
          <p:cNvSpPr>
            <a:spLocks noGrp="1"/>
          </p:cNvSpPr>
          <p:nvPr>
            <p:ph type="sldNum" sz="quarter" idx="11"/>
          </p:nvPr>
        </p:nvSpPr>
        <p:spPr/>
        <p:txBody>
          <a:bodyPr/>
          <a:lstStyle/>
          <a:p>
            <a:r>
              <a:rPr lang="en-US" smtClean="0"/>
              <a:t>Page </a:t>
            </a:r>
            <a:fld id="{FE8C5C1D-E2C7-4662-8D77-4EAF9E7F020A}" type="slidenum">
              <a:rPr lang="en-US" smtClean="0"/>
              <a:pPr/>
              <a:t>29</a:t>
            </a:fld>
            <a:endParaRPr lang="en-US"/>
          </a:p>
        </p:txBody>
      </p:sp>
      <p:sp>
        <p:nvSpPr>
          <p:cNvPr id="14" name="Content Placeholder 2"/>
          <p:cNvSpPr>
            <a:spLocks noGrp="1"/>
          </p:cNvSpPr>
          <p:nvPr>
            <p:ph idx="1"/>
          </p:nvPr>
        </p:nvSpPr>
        <p:spPr>
          <a:xfrm>
            <a:off x="457200" y="947614"/>
            <a:ext cx="8229600" cy="5225243"/>
          </a:xfrm>
        </p:spPr>
        <p:txBody>
          <a:bodyPr/>
          <a:lstStyle/>
          <a:p>
            <a:pPr>
              <a:buNone/>
            </a:pPr>
            <a:r>
              <a:rPr lang="en-US" dirty="0" smtClean="0">
                <a:solidFill>
                  <a:srgbClr val="0000FF"/>
                </a:solidFill>
              </a:rPr>
              <a:t>Water Clouds</a:t>
            </a:r>
          </a:p>
          <a:p>
            <a:r>
              <a:rPr lang="en-US" dirty="0" smtClean="0"/>
              <a:t>Two methods to get droplet size:</a:t>
            </a:r>
          </a:p>
          <a:p>
            <a:pPr lvl="1"/>
            <a:r>
              <a:rPr lang="en-US" dirty="0" smtClean="0"/>
              <a:t>Rainbow and absorbing band method (Nakajima, King, </a:t>
            </a:r>
            <a:r>
              <a:rPr lang="en-US" dirty="0" err="1" smtClean="0"/>
              <a:t>Platnick</a:t>
            </a:r>
            <a:r>
              <a:rPr lang="en-US" dirty="0" smtClean="0"/>
              <a:t> etc.) using 1.6 and 2.26 µ</a:t>
            </a:r>
            <a:r>
              <a:rPr lang="en-US" dirty="0" err="1" smtClean="0"/>
              <a:t>m</a:t>
            </a:r>
            <a:endParaRPr lang="en-US" dirty="0" smtClean="0"/>
          </a:p>
          <a:p>
            <a:pPr lvl="1"/>
            <a:endParaRPr lang="en-US" dirty="0" smtClean="0"/>
          </a:p>
        </p:txBody>
      </p:sp>
      <p:sp>
        <p:nvSpPr>
          <p:cNvPr id="27" name="Text Box 15"/>
          <p:cNvSpPr txBox="1">
            <a:spLocks noChangeArrowheads="1"/>
          </p:cNvSpPr>
          <p:nvPr/>
        </p:nvSpPr>
        <p:spPr bwMode="auto">
          <a:xfrm>
            <a:off x="5775325" y="1070208"/>
            <a:ext cx="184150" cy="457200"/>
          </a:xfrm>
          <a:prstGeom prst="rect">
            <a:avLst/>
          </a:prstGeom>
          <a:noFill/>
          <a:ln w="9525">
            <a:noFill/>
            <a:miter lim="800000"/>
            <a:headEnd/>
            <a:tailEnd/>
          </a:ln>
          <a:effectLst/>
        </p:spPr>
        <p:txBody>
          <a:bodyPr wrap="none">
            <a:prstTxWarp prst="textNoShape">
              <a:avLst/>
            </a:prstTxWarp>
            <a:spAutoFit/>
          </a:bodyPr>
          <a:lstStyle/>
          <a:p>
            <a:pPr eaLnBrk="0" hangingPunct="0"/>
            <a:endParaRPr lang="en-GB" sz="2400">
              <a:latin typeface="Times" charset="0"/>
            </a:endParaRPr>
          </a:p>
        </p:txBody>
      </p:sp>
      <p:pic>
        <p:nvPicPr>
          <p:cNvPr id="29" name="Picture 5" descr="MODIS_Size"/>
          <p:cNvPicPr>
            <a:picLocks noChangeAspect="1" noChangeArrowheads="1"/>
          </p:cNvPicPr>
          <p:nvPr/>
        </p:nvPicPr>
        <p:blipFill>
          <a:blip r:embed="rId3"/>
          <a:srcRect/>
          <a:stretch>
            <a:fillRect/>
          </a:stretch>
        </p:blipFill>
        <p:spPr bwMode="auto">
          <a:xfrm>
            <a:off x="457200" y="2514600"/>
            <a:ext cx="3962400" cy="3721100"/>
          </a:xfrm>
          <a:prstGeom prst="rect">
            <a:avLst/>
          </a:prstGeom>
          <a:noFill/>
        </p:spPr>
      </p:pic>
      <p:pic>
        <p:nvPicPr>
          <p:cNvPr id="30" name="Picture 6" descr="MODIS_Size_Comp"/>
          <p:cNvPicPr>
            <a:picLocks noChangeAspect="1" noChangeArrowheads="1"/>
          </p:cNvPicPr>
          <p:nvPr/>
        </p:nvPicPr>
        <p:blipFill>
          <a:blip r:embed="rId4"/>
          <a:srcRect l="6494" r="7793" b="20601"/>
          <a:stretch>
            <a:fillRect/>
          </a:stretch>
        </p:blipFill>
        <p:spPr bwMode="auto">
          <a:xfrm>
            <a:off x="4572000" y="2590800"/>
            <a:ext cx="4419600" cy="3535363"/>
          </a:xfrm>
          <a:prstGeom prst="rect">
            <a:avLst/>
          </a:prstGeom>
          <a:noFill/>
        </p:spPr>
      </p:pic>
      <p:sp>
        <p:nvSpPr>
          <p:cNvPr id="31" name="Text Box 17"/>
          <p:cNvSpPr txBox="1">
            <a:spLocks noChangeArrowheads="1"/>
          </p:cNvSpPr>
          <p:nvPr/>
        </p:nvSpPr>
        <p:spPr bwMode="auto">
          <a:xfrm>
            <a:off x="2741448" y="6173966"/>
            <a:ext cx="3581400" cy="307777"/>
          </a:xfrm>
          <a:prstGeom prst="rect">
            <a:avLst/>
          </a:prstGeom>
          <a:noFill/>
          <a:ln w="9525">
            <a:noFill/>
            <a:miter lim="800000"/>
            <a:headEnd/>
            <a:tailEnd/>
          </a:ln>
          <a:effectLst/>
        </p:spPr>
        <p:txBody>
          <a:bodyPr>
            <a:prstTxWarp prst="textNoShape">
              <a:avLst/>
            </a:prstTxWarp>
            <a:spAutoFit/>
          </a:bodyPr>
          <a:lstStyle/>
          <a:p>
            <a:pPr eaLnBrk="0" hangingPunct="0">
              <a:spcBef>
                <a:spcPct val="50000"/>
              </a:spcBef>
            </a:pPr>
            <a:r>
              <a:rPr lang="en-GB" sz="1400" dirty="0" smtClean="0">
                <a:latin typeface="Arial"/>
                <a:cs typeface="Arial"/>
              </a:rPr>
              <a:t>Nakajima and King, JAS, 1990.</a:t>
            </a:r>
            <a:endParaRPr lang="en-US" sz="1400" dirty="0">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4" name="Slide Number Placeholder 4"/>
          <p:cNvSpPr>
            <a:spLocks noGrp="1"/>
          </p:cNvSpPr>
          <p:nvPr>
            <p:ph type="sldNum" sz="quarter" idx="11"/>
          </p:nvPr>
        </p:nvSpPr>
        <p:spPr/>
        <p:txBody>
          <a:bodyPr/>
          <a:lstStyle/>
          <a:p>
            <a:r>
              <a:rPr lang="en-US" smtClean="0"/>
              <a:t>Page </a:t>
            </a:r>
            <a:fld id="{5A11B998-7297-499E-B118-D4634E3B179B}" type="slidenum">
              <a:rPr lang="en-US" smtClean="0"/>
              <a:pPr/>
              <a:t>3</a:t>
            </a:fld>
            <a:endParaRPr lang="en-US"/>
          </a:p>
        </p:txBody>
      </p:sp>
      <p:sp>
        <p:nvSpPr>
          <p:cNvPr id="15" name="TextBox 14"/>
          <p:cNvSpPr txBox="1"/>
          <p:nvPr/>
        </p:nvSpPr>
        <p:spPr>
          <a:xfrm>
            <a:off x="1640032" y="3105835"/>
            <a:ext cx="5855840" cy="646331"/>
          </a:xfrm>
          <a:prstGeom prst="rect">
            <a:avLst/>
          </a:prstGeom>
          <a:noFill/>
        </p:spPr>
        <p:txBody>
          <a:bodyPr wrap="none" rtlCol="0" anchor="ctr">
            <a:spAutoFit/>
          </a:bodyPr>
          <a:lstStyle/>
          <a:p>
            <a:r>
              <a:rPr lang="en-US" sz="3600" dirty="0" smtClean="0">
                <a:latin typeface="Verdana" pitchFamily="34" charset="0"/>
                <a:ea typeface="Verdana" pitchFamily="34" charset="0"/>
                <a:cs typeface="Verdana" pitchFamily="34" charset="0"/>
              </a:rPr>
              <a:t>Instrument Performance</a:t>
            </a:r>
            <a:endParaRPr lang="en-US" sz="3600" dirty="0">
              <a:latin typeface="Verdana" pitchFamily="34" charset="0"/>
              <a:ea typeface="Verdana" pitchFamily="34" charset="0"/>
              <a:cs typeface="Verdana"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Clouds</a:t>
            </a:r>
            <a:endParaRPr lang="en-US" dirty="0">
              <a:solidFill>
                <a:schemeClr val="tx1"/>
              </a:solidFill>
            </a:endParaRPr>
          </a:p>
        </p:txBody>
      </p:sp>
      <p:sp>
        <p:nvSpPr>
          <p:cNvPr id="5" name="Slide Number Placeholder 4"/>
          <p:cNvSpPr>
            <a:spLocks noGrp="1"/>
          </p:cNvSpPr>
          <p:nvPr>
            <p:ph type="sldNum" sz="quarter" idx="11"/>
          </p:nvPr>
        </p:nvSpPr>
        <p:spPr/>
        <p:txBody>
          <a:bodyPr/>
          <a:lstStyle/>
          <a:p>
            <a:r>
              <a:rPr lang="en-US" smtClean="0"/>
              <a:t>Page </a:t>
            </a:r>
            <a:fld id="{FE8C5C1D-E2C7-4662-8D77-4EAF9E7F020A}" type="slidenum">
              <a:rPr lang="en-US" smtClean="0"/>
              <a:pPr/>
              <a:t>30</a:t>
            </a:fld>
            <a:endParaRPr lang="en-US"/>
          </a:p>
        </p:txBody>
      </p:sp>
      <p:sp>
        <p:nvSpPr>
          <p:cNvPr id="14" name="Content Placeholder 2"/>
          <p:cNvSpPr>
            <a:spLocks noGrp="1"/>
          </p:cNvSpPr>
          <p:nvPr>
            <p:ph idx="1"/>
          </p:nvPr>
        </p:nvSpPr>
        <p:spPr>
          <a:xfrm>
            <a:off x="457200" y="947614"/>
            <a:ext cx="8229600" cy="5225243"/>
          </a:xfrm>
        </p:spPr>
        <p:txBody>
          <a:bodyPr/>
          <a:lstStyle/>
          <a:p>
            <a:pPr>
              <a:buNone/>
            </a:pPr>
            <a:r>
              <a:rPr lang="en-US" dirty="0" smtClean="0">
                <a:solidFill>
                  <a:srgbClr val="0000FF"/>
                </a:solidFill>
              </a:rPr>
              <a:t>Water Clouds</a:t>
            </a:r>
          </a:p>
          <a:p>
            <a:r>
              <a:rPr lang="en-US" dirty="0" smtClean="0"/>
              <a:t>The two methods generally get different sizes </a:t>
            </a:r>
          </a:p>
          <a:p>
            <a:pPr lvl="1"/>
            <a:r>
              <a:rPr lang="en-US" dirty="0" smtClean="0"/>
              <a:t>Polarization size retrieval is usually larger than the absorbing band retrieval</a:t>
            </a:r>
          </a:p>
          <a:p>
            <a:pPr lvl="1"/>
            <a:endParaRPr lang="en-US" dirty="0" smtClean="0"/>
          </a:p>
        </p:txBody>
      </p:sp>
      <p:sp>
        <p:nvSpPr>
          <p:cNvPr id="27" name="Text Box 15"/>
          <p:cNvSpPr txBox="1">
            <a:spLocks noChangeArrowheads="1"/>
          </p:cNvSpPr>
          <p:nvPr/>
        </p:nvSpPr>
        <p:spPr bwMode="auto">
          <a:xfrm>
            <a:off x="5775325" y="1070208"/>
            <a:ext cx="184150" cy="457200"/>
          </a:xfrm>
          <a:prstGeom prst="rect">
            <a:avLst/>
          </a:prstGeom>
          <a:noFill/>
          <a:ln w="9525">
            <a:noFill/>
            <a:miter lim="800000"/>
            <a:headEnd/>
            <a:tailEnd/>
          </a:ln>
          <a:effectLst/>
        </p:spPr>
        <p:txBody>
          <a:bodyPr wrap="none">
            <a:prstTxWarp prst="textNoShape">
              <a:avLst/>
            </a:prstTxWarp>
            <a:spAutoFit/>
          </a:bodyPr>
          <a:lstStyle/>
          <a:p>
            <a:pPr eaLnBrk="0" hangingPunct="0"/>
            <a:endParaRPr lang="en-GB" sz="2400">
              <a:latin typeface="Times" charset="0"/>
            </a:endParaRPr>
          </a:p>
        </p:txBody>
      </p:sp>
      <p:pic>
        <p:nvPicPr>
          <p:cNvPr id="9" name="Picture 4" descr="Cloud_Misfit"/>
          <p:cNvPicPr>
            <a:picLocks noChangeAspect="1" noChangeArrowheads="1"/>
          </p:cNvPicPr>
          <p:nvPr/>
        </p:nvPicPr>
        <p:blipFill>
          <a:blip r:embed="rId3"/>
          <a:srcRect l="34893"/>
          <a:stretch>
            <a:fillRect/>
          </a:stretch>
        </p:blipFill>
        <p:spPr bwMode="auto">
          <a:xfrm>
            <a:off x="210191" y="2417363"/>
            <a:ext cx="5209190" cy="3556000"/>
          </a:xfrm>
          <a:prstGeom prst="rect">
            <a:avLst/>
          </a:prstGeom>
          <a:noFill/>
        </p:spPr>
      </p:pic>
      <p:pic>
        <p:nvPicPr>
          <p:cNvPr id="10" name="Picture 6" descr="lwc_reff_profiles"/>
          <p:cNvPicPr>
            <a:picLocks noChangeAspect="1" noChangeArrowheads="1"/>
          </p:cNvPicPr>
          <p:nvPr/>
        </p:nvPicPr>
        <p:blipFill>
          <a:blip r:embed="rId4"/>
          <a:srcRect r="49485"/>
          <a:stretch>
            <a:fillRect/>
          </a:stretch>
        </p:blipFill>
        <p:spPr bwMode="auto">
          <a:xfrm>
            <a:off x="5430338" y="2117829"/>
            <a:ext cx="3599799" cy="3780291"/>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12" descr="Profile_Weight"/>
          <p:cNvPicPr>
            <a:picLocks noChangeAspect="1" noChangeArrowheads="1"/>
          </p:cNvPicPr>
          <p:nvPr/>
        </p:nvPicPr>
        <p:blipFill>
          <a:blip r:embed="rId4"/>
          <a:srcRect l="33644" r="32579"/>
          <a:stretch>
            <a:fillRect/>
          </a:stretch>
        </p:blipFill>
        <p:spPr bwMode="auto">
          <a:xfrm>
            <a:off x="6338648" y="4263368"/>
            <a:ext cx="2297350" cy="2594632"/>
          </a:xfrm>
          <a:prstGeom prst="rect">
            <a:avLst/>
          </a:prstGeom>
          <a:noFill/>
          <a:ln w="9525">
            <a:noFill/>
            <a:miter lim="800000"/>
            <a:headEnd/>
            <a:tailEnd/>
          </a:ln>
        </p:spPr>
      </p:pic>
      <p:pic>
        <p:nvPicPr>
          <p:cNvPr id="11" name="Picture 12" descr="Profile_Weight"/>
          <p:cNvPicPr>
            <a:picLocks noChangeAspect="1" noChangeArrowheads="1"/>
          </p:cNvPicPr>
          <p:nvPr/>
        </p:nvPicPr>
        <p:blipFill>
          <a:blip r:embed="rId4"/>
          <a:srcRect l="67031"/>
          <a:stretch>
            <a:fillRect/>
          </a:stretch>
        </p:blipFill>
        <p:spPr bwMode="auto">
          <a:xfrm>
            <a:off x="6341936" y="1716690"/>
            <a:ext cx="2242387" cy="2594632"/>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solidFill>
                  <a:schemeClr val="tx1"/>
                </a:solidFill>
              </a:rPr>
              <a:t>Clouds</a:t>
            </a:r>
            <a:endParaRPr lang="en-US" dirty="0">
              <a:solidFill>
                <a:schemeClr val="tx1"/>
              </a:solidFill>
            </a:endParaRPr>
          </a:p>
        </p:txBody>
      </p:sp>
      <p:sp>
        <p:nvSpPr>
          <p:cNvPr id="5" name="Slide Number Placeholder 4"/>
          <p:cNvSpPr>
            <a:spLocks noGrp="1"/>
          </p:cNvSpPr>
          <p:nvPr>
            <p:ph type="sldNum" sz="quarter" idx="11"/>
          </p:nvPr>
        </p:nvSpPr>
        <p:spPr/>
        <p:txBody>
          <a:bodyPr/>
          <a:lstStyle/>
          <a:p>
            <a:r>
              <a:rPr lang="en-US" smtClean="0"/>
              <a:t>Page </a:t>
            </a:r>
            <a:fld id="{FE8C5C1D-E2C7-4662-8D77-4EAF9E7F020A}" type="slidenum">
              <a:rPr lang="en-US" smtClean="0"/>
              <a:pPr/>
              <a:t>31</a:t>
            </a:fld>
            <a:endParaRPr lang="en-US"/>
          </a:p>
        </p:txBody>
      </p:sp>
      <p:sp>
        <p:nvSpPr>
          <p:cNvPr id="14" name="Content Placeholder 2"/>
          <p:cNvSpPr>
            <a:spLocks noGrp="1"/>
          </p:cNvSpPr>
          <p:nvPr>
            <p:ph idx="1"/>
          </p:nvPr>
        </p:nvSpPr>
        <p:spPr>
          <a:xfrm>
            <a:off x="457200" y="947614"/>
            <a:ext cx="8229600" cy="5752731"/>
          </a:xfrm>
        </p:spPr>
        <p:txBody>
          <a:bodyPr/>
          <a:lstStyle/>
          <a:p>
            <a:pPr>
              <a:buNone/>
            </a:pPr>
            <a:r>
              <a:rPr lang="en-US" dirty="0" smtClean="0">
                <a:solidFill>
                  <a:srgbClr val="0000FF"/>
                </a:solidFill>
              </a:rPr>
              <a:t>Water Clouds</a:t>
            </a:r>
          </a:p>
          <a:p>
            <a:r>
              <a:rPr lang="en-US" dirty="0" smtClean="0"/>
              <a:t>Size differences caused by different vertical sensitivities</a:t>
            </a:r>
          </a:p>
          <a:p>
            <a:pPr lvl="1"/>
            <a:r>
              <a:rPr lang="en-US" dirty="0" smtClean="0"/>
              <a:t>Consistent with observed profile variations and weighting functions</a:t>
            </a:r>
          </a:p>
          <a:p>
            <a:pPr lvl="1"/>
            <a:endParaRPr lang="en-US" dirty="0" smtClean="0"/>
          </a:p>
        </p:txBody>
      </p:sp>
      <p:sp>
        <p:nvSpPr>
          <p:cNvPr id="27" name="Text Box 15"/>
          <p:cNvSpPr txBox="1">
            <a:spLocks noChangeArrowheads="1"/>
          </p:cNvSpPr>
          <p:nvPr/>
        </p:nvSpPr>
        <p:spPr bwMode="auto">
          <a:xfrm>
            <a:off x="5775325" y="1070208"/>
            <a:ext cx="184150" cy="457200"/>
          </a:xfrm>
          <a:prstGeom prst="rect">
            <a:avLst/>
          </a:prstGeom>
          <a:noFill/>
          <a:ln w="9525">
            <a:noFill/>
            <a:miter lim="800000"/>
            <a:headEnd/>
            <a:tailEnd/>
          </a:ln>
          <a:effectLst/>
        </p:spPr>
        <p:txBody>
          <a:bodyPr wrap="none">
            <a:prstTxWarp prst="textNoShape">
              <a:avLst/>
            </a:prstTxWarp>
            <a:spAutoFit/>
          </a:bodyPr>
          <a:lstStyle/>
          <a:p>
            <a:pPr eaLnBrk="0" hangingPunct="0"/>
            <a:endParaRPr lang="en-GB" sz="2400">
              <a:latin typeface="Times" charset="0"/>
            </a:endParaRPr>
          </a:p>
        </p:txBody>
      </p:sp>
      <p:graphicFrame>
        <p:nvGraphicFramePr>
          <p:cNvPr id="35842" name="Object 2"/>
          <p:cNvGraphicFramePr>
            <a:graphicFrameLocks noChangeAspect="1"/>
          </p:cNvGraphicFramePr>
          <p:nvPr/>
        </p:nvGraphicFramePr>
        <p:xfrm>
          <a:off x="873503" y="2074042"/>
          <a:ext cx="4633912" cy="836613"/>
        </p:xfrm>
        <a:graphic>
          <a:graphicData uri="http://schemas.openxmlformats.org/presentationml/2006/ole">
            <p:oleObj spid="_x0000_s35842" name="Worksheet" r:id="rId5" imgW="5699760" imgH="1030224" progId="Excel.Sheet.8">
              <p:embed/>
            </p:oleObj>
          </a:graphicData>
        </a:graphic>
      </p:graphicFrame>
      <p:graphicFrame>
        <p:nvGraphicFramePr>
          <p:cNvPr id="35843" name="Object 3"/>
          <p:cNvGraphicFramePr>
            <a:graphicFrameLocks noChangeAspect="1"/>
          </p:cNvGraphicFramePr>
          <p:nvPr/>
        </p:nvGraphicFramePr>
        <p:xfrm>
          <a:off x="885489" y="5571372"/>
          <a:ext cx="4648200" cy="939800"/>
        </p:xfrm>
        <a:graphic>
          <a:graphicData uri="http://schemas.openxmlformats.org/presentationml/2006/ole">
            <p:oleObj spid="_x0000_s35843" name="Worksheet" r:id="rId6" imgW="5699760" imgH="1155192" progId="Excel.Sheet.8">
              <p:embed/>
            </p:oleObj>
          </a:graphicData>
        </a:graphic>
      </p:graphicFrame>
      <p:sp>
        <p:nvSpPr>
          <p:cNvPr id="12" name="Rectangle 8"/>
          <p:cNvSpPr>
            <a:spLocks noChangeArrowheads="1"/>
          </p:cNvSpPr>
          <p:nvPr/>
        </p:nvSpPr>
        <p:spPr bwMode="auto">
          <a:xfrm>
            <a:off x="511492" y="3096173"/>
            <a:ext cx="4800600" cy="2132724"/>
          </a:xfrm>
          <a:prstGeom prst="rect">
            <a:avLst/>
          </a:prstGeom>
          <a:noFill/>
          <a:ln w="9525">
            <a:noFill/>
            <a:miter lim="800000"/>
            <a:headEnd/>
            <a:tailEnd/>
          </a:ln>
          <a:effectLst/>
        </p:spPr>
        <p:txBody>
          <a:bodyPr>
            <a:prstTxWarp prst="textNoShape">
              <a:avLst/>
            </a:prstTxWarp>
          </a:bodyPr>
          <a:lstStyle/>
          <a:p>
            <a:pPr marL="227013" indent="-227013" algn="l">
              <a:spcBef>
                <a:spcPct val="20000"/>
              </a:spcBef>
              <a:buFont typeface="Arial"/>
              <a:buChar char="•"/>
            </a:pPr>
            <a:r>
              <a:rPr lang="en-US" sz="1600" dirty="0"/>
              <a:t>Comparison of in situ (FSSP) and </a:t>
            </a:r>
            <a:r>
              <a:rPr lang="en-US" sz="1600" dirty="0" err="1"/>
              <a:t>polarimetric</a:t>
            </a:r>
            <a:r>
              <a:rPr lang="en-US" sz="1600" dirty="0"/>
              <a:t> (RSP) estimates of cloud droplet size on 07/25/2003 (top) and 07/22/2003 (bottom).</a:t>
            </a:r>
            <a:r>
              <a:rPr lang="en-US" sz="1600" dirty="0" smtClean="0"/>
              <a:t> </a:t>
            </a:r>
          </a:p>
          <a:p>
            <a:pPr marL="227013" indent="-227013" algn="l">
              <a:spcBef>
                <a:spcPct val="20000"/>
              </a:spcBef>
              <a:buFont typeface="Arial"/>
              <a:buChar char="•"/>
            </a:pPr>
            <a:r>
              <a:rPr lang="en-US" sz="1600" dirty="0" smtClean="0"/>
              <a:t>The RSP “</a:t>
            </a:r>
            <a:r>
              <a:rPr lang="en-US" sz="1600" dirty="0"/>
              <a:t>top” estimate uses polarized reflectance and the “</a:t>
            </a:r>
            <a:r>
              <a:rPr lang="en-US" sz="1600" dirty="0" err="1"/>
              <a:t>wgt</a:t>
            </a:r>
            <a:r>
              <a:rPr lang="en-US" sz="1600" dirty="0"/>
              <a:t>” estimate uses reflectance </a:t>
            </a:r>
            <a:r>
              <a:rPr lang="en-US" sz="1600" dirty="0" smtClean="0"/>
              <a:t>measurements. </a:t>
            </a:r>
          </a:p>
          <a:p>
            <a:pPr marL="227013" indent="-227013" algn="l">
              <a:spcBef>
                <a:spcPct val="20000"/>
              </a:spcBef>
              <a:buFont typeface="Arial"/>
              <a:buChar char="•"/>
            </a:pPr>
            <a:r>
              <a:rPr lang="en-US" sz="1600" dirty="0" smtClean="0"/>
              <a:t>The FSSP measurements are weighted for comparison. OD </a:t>
            </a:r>
            <a:r>
              <a:rPr lang="en-US" sz="1600" dirty="0"/>
              <a:t>agreement is</a:t>
            </a:r>
            <a:r>
              <a:rPr lang="en-US" sz="1600" dirty="0" smtClean="0"/>
              <a:t> much better than the uncertainty in its determination.</a:t>
            </a:r>
            <a:endParaRPr lang="en-US" sz="1600" dirty="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US" smtClean="0"/>
              <a:t>Page </a:t>
            </a:r>
            <a:fld id="{FE8C5C1D-E2C7-4662-8D77-4EAF9E7F020A}" type="slidenum">
              <a:rPr lang="en-US" smtClean="0"/>
              <a:pPr/>
              <a:t>32</a:t>
            </a:fld>
            <a:endParaRPr lang="en-US"/>
          </a:p>
        </p:txBody>
      </p:sp>
      <p:sp>
        <p:nvSpPr>
          <p:cNvPr id="14" name="Content Placeholder 2"/>
          <p:cNvSpPr>
            <a:spLocks noGrp="1"/>
          </p:cNvSpPr>
          <p:nvPr>
            <p:ph idx="1"/>
          </p:nvPr>
        </p:nvSpPr>
        <p:spPr>
          <a:xfrm>
            <a:off x="448442" y="947597"/>
            <a:ext cx="8229600" cy="3519302"/>
          </a:xfrm>
        </p:spPr>
        <p:txBody>
          <a:bodyPr/>
          <a:lstStyle/>
          <a:p>
            <a:pPr>
              <a:buNone/>
            </a:pPr>
            <a:r>
              <a:rPr lang="en-US" dirty="0" smtClean="0">
                <a:solidFill>
                  <a:srgbClr val="0000FF"/>
                </a:solidFill>
              </a:rPr>
              <a:t>Water Clouds</a:t>
            </a:r>
          </a:p>
          <a:p>
            <a:r>
              <a:rPr lang="en-US" dirty="0" smtClean="0"/>
              <a:t>Polarization size retrievals are not affected by 3D </a:t>
            </a:r>
            <a:r>
              <a:rPr lang="en-US" dirty="0" err="1" smtClean="0"/>
              <a:t>radiative</a:t>
            </a:r>
            <a:r>
              <a:rPr lang="en-US" dirty="0" smtClean="0"/>
              <a:t> transfer</a:t>
            </a:r>
          </a:p>
          <a:p>
            <a:pPr lvl="1"/>
            <a:r>
              <a:rPr lang="en-US" dirty="0" smtClean="0"/>
              <a:t>Polarized radiance simulations for RICO cloud field (Ackerman) using MC code (</a:t>
            </a:r>
            <a:r>
              <a:rPr lang="en-US" dirty="0" err="1" smtClean="0"/>
              <a:t>Emde</a:t>
            </a:r>
            <a:r>
              <a:rPr lang="en-US" dirty="0" smtClean="0"/>
              <a:t>)</a:t>
            </a:r>
          </a:p>
          <a:p>
            <a:pPr lvl="1"/>
            <a:endParaRPr lang="en-US" dirty="0" smtClean="0"/>
          </a:p>
        </p:txBody>
      </p:sp>
      <p:sp>
        <p:nvSpPr>
          <p:cNvPr id="27" name="Text Box 15"/>
          <p:cNvSpPr txBox="1">
            <a:spLocks noChangeArrowheads="1"/>
          </p:cNvSpPr>
          <p:nvPr/>
        </p:nvSpPr>
        <p:spPr bwMode="auto">
          <a:xfrm>
            <a:off x="5775325" y="1070208"/>
            <a:ext cx="184150" cy="457200"/>
          </a:xfrm>
          <a:prstGeom prst="rect">
            <a:avLst/>
          </a:prstGeom>
          <a:noFill/>
          <a:ln w="9525">
            <a:noFill/>
            <a:miter lim="800000"/>
            <a:headEnd/>
            <a:tailEnd/>
          </a:ln>
          <a:effectLst/>
        </p:spPr>
        <p:txBody>
          <a:bodyPr wrap="none">
            <a:prstTxWarp prst="textNoShape">
              <a:avLst/>
            </a:prstTxWarp>
            <a:spAutoFit/>
          </a:bodyPr>
          <a:lstStyle/>
          <a:p>
            <a:pPr eaLnBrk="0" hangingPunct="0"/>
            <a:endParaRPr lang="en-GB" sz="2400">
              <a:latin typeface="Times" charset="0"/>
            </a:endParaRPr>
          </a:p>
        </p:txBody>
      </p:sp>
      <p:pic>
        <p:nvPicPr>
          <p:cNvPr id="22" name="Picture 12" descr="x31_cld2"/>
          <p:cNvPicPr>
            <a:picLocks noChangeAspect="1" noChangeArrowheads="1"/>
          </p:cNvPicPr>
          <p:nvPr/>
        </p:nvPicPr>
        <p:blipFill>
          <a:blip r:embed="rId3"/>
          <a:srcRect/>
          <a:stretch>
            <a:fillRect/>
          </a:stretch>
        </p:blipFill>
        <p:spPr bwMode="auto">
          <a:xfrm>
            <a:off x="271463" y="2181980"/>
            <a:ext cx="2852737" cy="2093912"/>
          </a:xfrm>
          <a:prstGeom prst="rect">
            <a:avLst/>
          </a:prstGeom>
          <a:noFill/>
          <a:ln w="9525">
            <a:noFill/>
            <a:miter lim="800000"/>
            <a:headEnd/>
            <a:tailEnd/>
          </a:ln>
        </p:spPr>
      </p:pic>
      <p:pic>
        <p:nvPicPr>
          <p:cNvPr id="23" name="Picture 13" descr="x31_cld3"/>
          <p:cNvPicPr>
            <a:picLocks noChangeAspect="1" noChangeArrowheads="1"/>
          </p:cNvPicPr>
          <p:nvPr/>
        </p:nvPicPr>
        <p:blipFill>
          <a:blip r:embed="rId4"/>
          <a:srcRect/>
          <a:stretch>
            <a:fillRect/>
          </a:stretch>
        </p:blipFill>
        <p:spPr bwMode="auto">
          <a:xfrm>
            <a:off x="271463" y="4501317"/>
            <a:ext cx="2852737" cy="2093913"/>
          </a:xfrm>
          <a:prstGeom prst="rect">
            <a:avLst/>
          </a:prstGeom>
          <a:noFill/>
          <a:ln w="9525">
            <a:noFill/>
            <a:miter lim="800000"/>
            <a:headEnd/>
            <a:tailEnd/>
          </a:ln>
        </p:spPr>
      </p:pic>
      <p:pic>
        <p:nvPicPr>
          <p:cNvPr id="24" name="Picture 14" descr="ce_reff_cld2"/>
          <p:cNvPicPr>
            <a:picLocks noChangeAspect="1" noChangeArrowheads="1"/>
          </p:cNvPicPr>
          <p:nvPr/>
        </p:nvPicPr>
        <p:blipFill>
          <a:blip r:embed="rId5"/>
          <a:srcRect/>
          <a:stretch>
            <a:fillRect/>
          </a:stretch>
        </p:blipFill>
        <p:spPr bwMode="auto">
          <a:xfrm>
            <a:off x="3235325" y="2181980"/>
            <a:ext cx="2663825" cy="2024062"/>
          </a:xfrm>
          <a:prstGeom prst="rect">
            <a:avLst/>
          </a:prstGeom>
          <a:noFill/>
          <a:ln w="9525">
            <a:noFill/>
            <a:miter lim="800000"/>
            <a:headEnd/>
            <a:tailEnd/>
          </a:ln>
        </p:spPr>
      </p:pic>
      <p:pic>
        <p:nvPicPr>
          <p:cNvPr id="25" name="Picture 15" descr="ce_reff_cld3"/>
          <p:cNvPicPr>
            <a:picLocks noChangeAspect="1" noChangeArrowheads="1"/>
          </p:cNvPicPr>
          <p:nvPr/>
        </p:nvPicPr>
        <p:blipFill>
          <a:blip r:embed="rId6"/>
          <a:srcRect/>
          <a:stretch>
            <a:fillRect/>
          </a:stretch>
        </p:blipFill>
        <p:spPr bwMode="auto">
          <a:xfrm>
            <a:off x="3235325" y="4501317"/>
            <a:ext cx="2663825" cy="2024063"/>
          </a:xfrm>
          <a:prstGeom prst="rect">
            <a:avLst/>
          </a:prstGeom>
          <a:noFill/>
          <a:ln w="9525">
            <a:noFill/>
            <a:miter lim="800000"/>
            <a:headEnd/>
            <a:tailEnd/>
          </a:ln>
        </p:spPr>
      </p:pic>
      <p:sp>
        <p:nvSpPr>
          <p:cNvPr id="26" name="Text Box 18"/>
          <p:cNvSpPr txBox="1">
            <a:spLocks noChangeArrowheads="1"/>
          </p:cNvSpPr>
          <p:nvPr/>
        </p:nvSpPr>
        <p:spPr bwMode="auto">
          <a:xfrm>
            <a:off x="1361094" y="6521450"/>
            <a:ext cx="715963" cy="336550"/>
          </a:xfrm>
          <a:prstGeom prst="rect">
            <a:avLst/>
          </a:prstGeom>
          <a:noFill/>
          <a:ln w="9525">
            <a:noFill/>
            <a:miter lim="800000"/>
            <a:headEnd/>
            <a:tailEnd/>
          </a:ln>
        </p:spPr>
        <p:txBody>
          <a:bodyPr wrap="none">
            <a:prstTxWarp prst="textNoShape">
              <a:avLst/>
            </a:prstTxWarp>
            <a:spAutoFit/>
          </a:bodyPr>
          <a:lstStyle/>
          <a:p>
            <a:r>
              <a:rPr lang="en-US" sz="1600" dirty="0">
                <a:solidFill>
                  <a:srgbClr val="CC3300"/>
                </a:solidFill>
                <a:latin typeface="Calibri" charset="0"/>
              </a:rPr>
              <a:t>RSP fit</a:t>
            </a:r>
            <a:endParaRPr lang="en-US" dirty="0"/>
          </a:p>
        </p:txBody>
      </p:sp>
      <p:sp>
        <p:nvSpPr>
          <p:cNvPr id="29" name="Text Box 20"/>
          <p:cNvSpPr txBox="1">
            <a:spLocks noChangeArrowheads="1"/>
          </p:cNvSpPr>
          <p:nvPr/>
        </p:nvSpPr>
        <p:spPr bwMode="auto">
          <a:xfrm>
            <a:off x="3948496" y="6500319"/>
            <a:ext cx="1133475" cy="336550"/>
          </a:xfrm>
          <a:prstGeom prst="rect">
            <a:avLst/>
          </a:prstGeom>
          <a:noFill/>
          <a:ln w="9525">
            <a:noFill/>
            <a:miter lim="800000"/>
            <a:headEnd/>
            <a:tailEnd/>
          </a:ln>
        </p:spPr>
        <p:txBody>
          <a:bodyPr>
            <a:prstTxWarp prst="textNoShape">
              <a:avLst/>
            </a:prstTxWarp>
            <a:spAutoFit/>
          </a:bodyPr>
          <a:lstStyle/>
          <a:p>
            <a:r>
              <a:rPr lang="en-US" sz="1600" dirty="0" err="1">
                <a:solidFill>
                  <a:srgbClr val="0000FF"/>
                </a:solidFill>
                <a:latin typeface="Calibri" charset="0"/>
              </a:rPr>
              <a:t>R</a:t>
            </a:r>
            <a:r>
              <a:rPr lang="en-US" sz="1600" baseline="-25000" dirty="0" err="1">
                <a:solidFill>
                  <a:srgbClr val="0000FF"/>
                </a:solidFill>
                <a:latin typeface="Calibri" charset="0"/>
              </a:rPr>
              <a:t>eff</a:t>
            </a:r>
            <a:r>
              <a:rPr lang="en-US" sz="1600" dirty="0">
                <a:solidFill>
                  <a:srgbClr val="0000FF"/>
                </a:solidFill>
                <a:latin typeface="Calibri" charset="0"/>
              </a:rPr>
              <a:t> profile</a:t>
            </a:r>
            <a:endParaRPr lang="en-US" dirty="0"/>
          </a:p>
        </p:txBody>
      </p:sp>
      <p:sp>
        <p:nvSpPr>
          <p:cNvPr id="34" name="AutoShape 28"/>
          <p:cNvSpPr>
            <a:spLocks noChangeAspect="1" noChangeArrowheads="1"/>
          </p:cNvSpPr>
          <p:nvPr/>
        </p:nvSpPr>
        <p:spPr bwMode="auto">
          <a:xfrm>
            <a:off x="4729163" y="3210835"/>
            <a:ext cx="55562" cy="55563"/>
          </a:xfrm>
          <a:prstGeom prst="diamond">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35" name="AutoShape 29"/>
          <p:cNvSpPr>
            <a:spLocks noChangeAspect="1" noChangeArrowheads="1"/>
          </p:cNvSpPr>
          <p:nvPr/>
        </p:nvSpPr>
        <p:spPr bwMode="auto">
          <a:xfrm>
            <a:off x="4656138" y="3193317"/>
            <a:ext cx="50800" cy="44450"/>
          </a:xfrm>
          <a:prstGeom prst="triangle">
            <a:avLst>
              <a:gd name="adj" fmla="val 50000"/>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36" name="AutoShape 30"/>
          <p:cNvSpPr>
            <a:spLocks noChangeAspect="1" noChangeArrowheads="1"/>
          </p:cNvSpPr>
          <p:nvPr/>
        </p:nvSpPr>
        <p:spPr bwMode="auto">
          <a:xfrm>
            <a:off x="5305425" y="4966573"/>
            <a:ext cx="50800" cy="44450"/>
          </a:xfrm>
          <a:prstGeom prst="triangle">
            <a:avLst>
              <a:gd name="adj" fmla="val 50000"/>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sp>
        <p:nvSpPr>
          <p:cNvPr id="37" name="AutoShape 32"/>
          <p:cNvSpPr>
            <a:spLocks noChangeAspect="1" noChangeArrowheads="1"/>
          </p:cNvSpPr>
          <p:nvPr/>
        </p:nvSpPr>
        <p:spPr bwMode="auto">
          <a:xfrm>
            <a:off x="5356225" y="5147530"/>
            <a:ext cx="55563" cy="55562"/>
          </a:xfrm>
          <a:prstGeom prst="diamond">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sp>
        <p:nvSpPr>
          <p:cNvPr id="38" name="AutoShape 37"/>
          <p:cNvSpPr>
            <a:spLocks noChangeAspect="1" noChangeArrowheads="1"/>
          </p:cNvSpPr>
          <p:nvPr/>
        </p:nvSpPr>
        <p:spPr bwMode="auto">
          <a:xfrm>
            <a:off x="3627438" y="3690260"/>
            <a:ext cx="55562" cy="55563"/>
          </a:xfrm>
          <a:prstGeom prst="diamond">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39" name="AutoShape 38"/>
          <p:cNvSpPr>
            <a:spLocks noChangeAspect="1" noChangeArrowheads="1"/>
          </p:cNvSpPr>
          <p:nvPr/>
        </p:nvSpPr>
        <p:spPr bwMode="auto">
          <a:xfrm>
            <a:off x="3627438" y="3587017"/>
            <a:ext cx="50800" cy="44450"/>
          </a:xfrm>
          <a:prstGeom prst="triangle">
            <a:avLst>
              <a:gd name="adj" fmla="val 50000"/>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40" name="AutoShape 41"/>
          <p:cNvSpPr>
            <a:spLocks noChangeAspect="1" noChangeArrowheads="1"/>
          </p:cNvSpPr>
          <p:nvPr/>
        </p:nvSpPr>
        <p:spPr bwMode="auto">
          <a:xfrm>
            <a:off x="3632200" y="5904767"/>
            <a:ext cx="50800" cy="44450"/>
          </a:xfrm>
          <a:prstGeom prst="triangle">
            <a:avLst>
              <a:gd name="adj" fmla="val 50000"/>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sp>
        <p:nvSpPr>
          <p:cNvPr id="41" name="AutoShape 44"/>
          <p:cNvSpPr>
            <a:spLocks noChangeAspect="1" noChangeArrowheads="1"/>
          </p:cNvSpPr>
          <p:nvPr/>
        </p:nvSpPr>
        <p:spPr bwMode="auto">
          <a:xfrm>
            <a:off x="3627438" y="6011185"/>
            <a:ext cx="55562" cy="55563"/>
          </a:xfrm>
          <a:prstGeom prst="diamond">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pic>
        <p:nvPicPr>
          <p:cNvPr id="44" name="Picture 15" descr="cloudy_sky.jpg"/>
          <p:cNvPicPr>
            <a:picLocks noChangeAspect="1"/>
          </p:cNvPicPr>
          <p:nvPr/>
        </p:nvPicPr>
        <p:blipFill>
          <a:blip r:embed="rId7"/>
          <a:srcRect r="50262"/>
          <a:stretch>
            <a:fillRect/>
          </a:stretch>
        </p:blipFill>
        <p:spPr bwMode="auto">
          <a:xfrm>
            <a:off x="6326343" y="2207173"/>
            <a:ext cx="2078693" cy="2023241"/>
          </a:xfrm>
          <a:prstGeom prst="rect">
            <a:avLst/>
          </a:prstGeom>
          <a:noFill/>
          <a:ln w="9525">
            <a:noFill/>
            <a:miter lim="800000"/>
            <a:headEnd/>
            <a:tailEnd/>
          </a:ln>
        </p:spPr>
      </p:pic>
      <p:sp>
        <p:nvSpPr>
          <p:cNvPr id="45" name="Rectangle 8"/>
          <p:cNvSpPr>
            <a:spLocks noChangeArrowheads="1"/>
          </p:cNvSpPr>
          <p:nvPr/>
        </p:nvSpPr>
        <p:spPr bwMode="auto">
          <a:xfrm>
            <a:off x="6081975" y="4383702"/>
            <a:ext cx="2790508" cy="2071414"/>
          </a:xfrm>
          <a:prstGeom prst="rect">
            <a:avLst/>
          </a:prstGeom>
          <a:noFill/>
          <a:ln w="9525">
            <a:noFill/>
            <a:miter lim="800000"/>
            <a:headEnd/>
            <a:tailEnd/>
          </a:ln>
          <a:effectLst/>
        </p:spPr>
        <p:txBody>
          <a:bodyPr>
            <a:prstTxWarp prst="textNoShape">
              <a:avLst/>
            </a:prstTxWarp>
          </a:bodyPr>
          <a:lstStyle/>
          <a:p>
            <a:pPr marL="227013" indent="-227013" algn="l">
              <a:spcBef>
                <a:spcPct val="20000"/>
              </a:spcBef>
              <a:buFont typeface="Arial"/>
              <a:buChar char="•"/>
            </a:pPr>
            <a:r>
              <a:rPr lang="en-US" sz="1500" dirty="0" smtClean="0"/>
              <a:t>3D effects exist, they just don’t affect the structure of the rainbow.</a:t>
            </a:r>
          </a:p>
          <a:p>
            <a:pPr marL="227013" indent="-227013" algn="l">
              <a:spcBef>
                <a:spcPct val="20000"/>
              </a:spcBef>
              <a:buFont typeface="Arial"/>
              <a:buChar char="•"/>
            </a:pPr>
            <a:r>
              <a:rPr lang="en-US" sz="1500" dirty="0" smtClean="0"/>
              <a:t>For example the red line above is the MC calculation and the black line is a plane parallel calculation for the same column scaled by 1.5.</a:t>
            </a:r>
          </a:p>
        </p:txBody>
      </p:sp>
      <p:sp>
        <p:nvSpPr>
          <p:cNvPr id="47" name="Title 1"/>
          <p:cNvSpPr>
            <a:spLocks noGrp="1"/>
          </p:cNvSpPr>
          <p:nvPr>
            <p:ph type="title"/>
          </p:nvPr>
        </p:nvSpPr>
        <p:spPr>
          <a:xfrm>
            <a:off x="457200" y="0"/>
            <a:ext cx="8229600" cy="952500"/>
          </a:xfrm>
        </p:spPr>
        <p:txBody>
          <a:bodyPr/>
          <a:lstStyle/>
          <a:p>
            <a:r>
              <a:rPr lang="en-US" dirty="0" smtClean="0">
                <a:solidFill>
                  <a:schemeClr val="tx1"/>
                </a:solidFill>
              </a:rPr>
              <a:t>Clouds</a:t>
            </a:r>
            <a:endParaRPr lang="en-US" dirty="0">
              <a:solidFill>
                <a:schemeClr val="tx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US" smtClean="0"/>
              <a:t>Page </a:t>
            </a:r>
            <a:fld id="{FE8C5C1D-E2C7-4662-8D77-4EAF9E7F020A}" type="slidenum">
              <a:rPr lang="en-US" smtClean="0"/>
              <a:pPr/>
              <a:t>33</a:t>
            </a:fld>
            <a:endParaRPr lang="en-US"/>
          </a:p>
        </p:txBody>
      </p:sp>
      <p:sp>
        <p:nvSpPr>
          <p:cNvPr id="14" name="Content Placeholder 2"/>
          <p:cNvSpPr>
            <a:spLocks noGrp="1"/>
          </p:cNvSpPr>
          <p:nvPr>
            <p:ph idx="1"/>
          </p:nvPr>
        </p:nvSpPr>
        <p:spPr>
          <a:xfrm>
            <a:off x="457200" y="947614"/>
            <a:ext cx="8229600" cy="5752731"/>
          </a:xfrm>
        </p:spPr>
        <p:txBody>
          <a:bodyPr/>
          <a:lstStyle/>
          <a:p>
            <a:pPr>
              <a:buNone/>
            </a:pPr>
            <a:r>
              <a:rPr lang="en-US" dirty="0" smtClean="0">
                <a:solidFill>
                  <a:srgbClr val="0000FF"/>
                </a:solidFill>
              </a:rPr>
              <a:t>Water Clouds</a:t>
            </a:r>
          </a:p>
          <a:p>
            <a:r>
              <a:rPr lang="en-US" dirty="0" smtClean="0"/>
              <a:t>Polarization size retrievals are not affected by 3D </a:t>
            </a:r>
            <a:r>
              <a:rPr lang="en-US" dirty="0" err="1" smtClean="0"/>
              <a:t>radiative</a:t>
            </a:r>
            <a:r>
              <a:rPr lang="en-US" dirty="0" smtClean="0"/>
              <a:t> transfer</a:t>
            </a:r>
          </a:p>
          <a:p>
            <a:pPr lvl="1"/>
            <a:r>
              <a:rPr lang="en-US" dirty="0" smtClean="0"/>
              <a:t>Measurements during RACORO</a:t>
            </a:r>
          </a:p>
          <a:p>
            <a:pPr lvl="1"/>
            <a:endParaRPr lang="en-US" dirty="0" smtClean="0"/>
          </a:p>
        </p:txBody>
      </p:sp>
      <p:sp>
        <p:nvSpPr>
          <p:cNvPr id="27" name="Text Box 15"/>
          <p:cNvSpPr txBox="1">
            <a:spLocks noChangeArrowheads="1"/>
          </p:cNvSpPr>
          <p:nvPr/>
        </p:nvSpPr>
        <p:spPr bwMode="auto">
          <a:xfrm>
            <a:off x="5775325" y="1070208"/>
            <a:ext cx="184150" cy="457200"/>
          </a:xfrm>
          <a:prstGeom prst="rect">
            <a:avLst/>
          </a:prstGeom>
          <a:noFill/>
          <a:ln w="9525">
            <a:noFill/>
            <a:miter lim="800000"/>
            <a:headEnd/>
            <a:tailEnd/>
          </a:ln>
          <a:effectLst/>
        </p:spPr>
        <p:txBody>
          <a:bodyPr wrap="none">
            <a:prstTxWarp prst="textNoShape">
              <a:avLst/>
            </a:prstTxWarp>
            <a:spAutoFit/>
          </a:bodyPr>
          <a:lstStyle/>
          <a:p>
            <a:pPr eaLnBrk="0" hangingPunct="0"/>
            <a:endParaRPr lang="en-GB" sz="2400">
              <a:latin typeface="Times" charset="0"/>
            </a:endParaRPr>
          </a:p>
        </p:txBody>
      </p:sp>
      <p:pic>
        <p:nvPicPr>
          <p:cNvPr id="13" name="Picture 7" descr="reflect_D090618_16"/>
          <p:cNvPicPr>
            <a:picLocks noChangeAspect="1" noChangeArrowheads="1"/>
          </p:cNvPicPr>
          <p:nvPr/>
        </p:nvPicPr>
        <p:blipFill>
          <a:blip r:embed="rId3"/>
          <a:srcRect/>
          <a:stretch>
            <a:fillRect/>
          </a:stretch>
        </p:blipFill>
        <p:spPr bwMode="auto">
          <a:xfrm>
            <a:off x="5265464" y="1699172"/>
            <a:ext cx="3274198" cy="2516491"/>
          </a:xfrm>
          <a:prstGeom prst="rect">
            <a:avLst/>
          </a:prstGeom>
          <a:noFill/>
        </p:spPr>
      </p:pic>
      <p:pic>
        <p:nvPicPr>
          <p:cNvPr id="15" name="Picture 12" descr="fssp_D090618_21"/>
          <p:cNvPicPr>
            <a:picLocks noChangeAspect="1" noChangeArrowheads="1"/>
          </p:cNvPicPr>
          <p:nvPr/>
        </p:nvPicPr>
        <p:blipFill>
          <a:blip r:embed="rId4"/>
          <a:srcRect/>
          <a:stretch>
            <a:fillRect/>
          </a:stretch>
        </p:blipFill>
        <p:spPr bwMode="auto">
          <a:xfrm>
            <a:off x="5270064" y="4390475"/>
            <a:ext cx="3103179" cy="2353306"/>
          </a:xfrm>
          <a:prstGeom prst="rect">
            <a:avLst/>
          </a:prstGeom>
          <a:noFill/>
        </p:spPr>
      </p:pic>
      <p:sp>
        <p:nvSpPr>
          <p:cNvPr id="17" name="Text Box 30"/>
          <p:cNvSpPr txBox="1">
            <a:spLocks noChangeArrowheads="1"/>
          </p:cNvSpPr>
          <p:nvPr/>
        </p:nvSpPr>
        <p:spPr bwMode="auto">
          <a:xfrm>
            <a:off x="6922650" y="1807615"/>
            <a:ext cx="1441832" cy="369332"/>
          </a:xfrm>
          <a:prstGeom prst="rect">
            <a:avLst/>
          </a:prstGeom>
          <a:noFill/>
          <a:ln w="9525">
            <a:noFill/>
            <a:miter lim="800000"/>
            <a:headEnd/>
            <a:tailEnd/>
          </a:ln>
          <a:effectLst/>
        </p:spPr>
        <p:txBody>
          <a:bodyPr wrap="square">
            <a:prstTxWarp prst="textNoShape">
              <a:avLst/>
            </a:prstTxWarp>
            <a:spAutoFit/>
          </a:bodyPr>
          <a:lstStyle/>
          <a:p>
            <a:r>
              <a:rPr lang="en-US" sz="1800" dirty="0">
                <a:solidFill>
                  <a:srgbClr val="CC3300"/>
                </a:solidFill>
                <a:latin typeface="Arial" charset="0"/>
              </a:rPr>
              <a:t>FSSP </a:t>
            </a:r>
            <a:r>
              <a:rPr lang="en-US" sz="1800" dirty="0" err="1">
                <a:solidFill>
                  <a:srgbClr val="CC3300"/>
                </a:solidFill>
                <a:latin typeface="Arial" charset="0"/>
              </a:rPr>
              <a:t>R</a:t>
            </a:r>
            <a:r>
              <a:rPr lang="en-US" sz="1800" baseline="-25000" dirty="0" err="1">
                <a:solidFill>
                  <a:srgbClr val="CC3300"/>
                </a:solidFill>
                <a:latin typeface="Arial" charset="0"/>
              </a:rPr>
              <a:t>eff</a:t>
            </a:r>
            <a:endParaRPr lang="en-US" b="1" i="1" dirty="0">
              <a:latin typeface="Monaco" charset="0"/>
            </a:endParaRPr>
          </a:p>
        </p:txBody>
      </p:sp>
      <p:sp>
        <p:nvSpPr>
          <p:cNvPr id="18" name="Text Box 33"/>
          <p:cNvSpPr txBox="1">
            <a:spLocks noChangeArrowheads="1"/>
          </p:cNvSpPr>
          <p:nvPr/>
        </p:nvSpPr>
        <p:spPr bwMode="auto">
          <a:xfrm>
            <a:off x="7214331" y="4709729"/>
            <a:ext cx="974725" cy="396875"/>
          </a:xfrm>
          <a:prstGeom prst="rect">
            <a:avLst/>
          </a:prstGeom>
          <a:solidFill>
            <a:schemeClr val="bg1"/>
          </a:solidFill>
          <a:ln w="9525">
            <a:noFill/>
            <a:miter lim="800000"/>
            <a:headEnd/>
            <a:tailEnd/>
          </a:ln>
          <a:effectLst/>
        </p:spPr>
        <p:txBody>
          <a:bodyPr>
            <a:prstTxWarp prst="textNoShape">
              <a:avLst/>
            </a:prstTxWarp>
            <a:spAutoFit/>
          </a:bodyPr>
          <a:lstStyle/>
          <a:p>
            <a:r>
              <a:rPr lang="en-US" sz="1000" dirty="0" err="1">
                <a:solidFill>
                  <a:srgbClr val="CC3300"/>
                </a:solidFill>
                <a:latin typeface="Arial" charset="0"/>
              </a:rPr>
              <a:t>R</a:t>
            </a:r>
            <a:r>
              <a:rPr lang="en-US" sz="1000" baseline="-25000" dirty="0" err="1">
                <a:solidFill>
                  <a:srgbClr val="CC3300"/>
                </a:solidFill>
                <a:latin typeface="Arial" charset="0"/>
              </a:rPr>
              <a:t>eff</a:t>
            </a:r>
            <a:r>
              <a:rPr lang="en-US" sz="1000" baseline="-25000" dirty="0">
                <a:solidFill>
                  <a:srgbClr val="CC3300"/>
                </a:solidFill>
                <a:latin typeface="Arial" charset="0"/>
              </a:rPr>
              <a:t> </a:t>
            </a:r>
            <a:r>
              <a:rPr lang="en-US" sz="1000" dirty="0">
                <a:solidFill>
                  <a:srgbClr val="CC3300"/>
                </a:solidFill>
                <a:latin typeface="Arial" charset="0"/>
              </a:rPr>
              <a:t>= 6.04 </a:t>
            </a:r>
            <a:r>
              <a:rPr lang="en-US" sz="1000" dirty="0" err="1">
                <a:solidFill>
                  <a:srgbClr val="CC3300"/>
                </a:solidFill>
                <a:latin typeface="Symbol" charset="2"/>
                <a:sym typeface="Symbol" charset="2"/>
              </a:rPr>
              <a:t></a:t>
            </a:r>
            <a:r>
              <a:rPr lang="en-US" sz="1000" dirty="0" err="1">
                <a:solidFill>
                  <a:srgbClr val="CC3300"/>
                </a:solidFill>
                <a:latin typeface="Arial" charset="0"/>
              </a:rPr>
              <a:t>m</a:t>
            </a:r>
            <a:endParaRPr lang="en-US" sz="1000" dirty="0">
              <a:solidFill>
                <a:srgbClr val="CC3300"/>
              </a:solidFill>
              <a:latin typeface="Arial" charset="0"/>
            </a:endParaRPr>
          </a:p>
          <a:p>
            <a:r>
              <a:rPr lang="en-US" sz="1000" dirty="0" err="1">
                <a:solidFill>
                  <a:srgbClr val="CC3300"/>
                </a:solidFill>
                <a:latin typeface="Arial" charset="0"/>
              </a:rPr>
              <a:t>V</a:t>
            </a:r>
            <a:r>
              <a:rPr lang="en-US" sz="1000" baseline="-25000" dirty="0" err="1">
                <a:solidFill>
                  <a:srgbClr val="CC3300"/>
                </a:solidFill>
                <a:latin typeface="Arial" charset="0"/>
              </a:rPr>
              <a:t>eff</a:t>
            </a:r>
            <a:r>
              <a:rPr lang="en-US" sz="1000" baseline="-25000" dirty="0">
                <a:solidFill>
                  <a:srgbClr val="CC3300"/>
                </a:solidFill>
                <a:latin typeface="Arial" charset="0"/>
              </a:rPr>
              <a:t> </a:t>
            </a:r>
            <a:r>
              <a:rPr lang="en-US" sz="1000" dirty="0">
                <a:solidFill>
                  <a:srgbClr val="CC3300"/>
                </a:solidFill>
                <a:latin typeface="Arial" charset="0"/>
              </a:rPr>
              <a:t>= 0.07</a:t>
            </a:r>
            <a:endParaRPr lang="en-US" sz="1200" dirty="0">
              <a:latin typeface="Arial" charset="0"/>
            </a:endParaRPr>
          </a:p>
        </p:txBody>
      </p:sp>
      <p:sp>
        <p:nvSpPr>
          <p:cNvPr id="19" name="Text Box 37"/>
          <p:cNvSpPr txBox="1">
            <a:spLocks noChangeArrowheads="1"/>
          </p:cNvSpPr>
          <p:nvPr/>
        </p:nvSpPr>
        <p:spPr bwMode="auto">
          <a:xfrm>
            <a:off x="5576453" y="4479431"/>
            <a:ext cx="653344" cy="276999"/>
          </a:xfrm>
          <a:prstGeom prst="rect">
            <a:avLst/>
          </a:prstGeom>
          <a:solidFill>
            <a:srgbClr val="FFFFFF"/>
          </a:solidFill>
          <a:ln w="9525">
            <a:noFill/>
            <a:miter lim="800000"/>
            <a:headEnd/>
            <a:tailEnd/>
          </a:ln>
          <a:effectLst/>
        </p:spPr>
        <p:txBody>
          <a:bodyPr wrap="none">
            <a:prstTxWarp prst="textNoShape">
              <a:avLst/>
            </a:prstTxWarp>
            <a:spAutoFit/>
          </a:bodyPr>
          <a:lstStyle/>
          <a:p>
            <a:r>
              <a:rPr lang="en-US" sz="1200" dirty="0" err="1" smtClean="0">
                <a:latin typeface="Arial" charset="0"/>
              </a:rPr>
              <a:t>Cld</a:t>
            </a:r>
            <a:r>
              <a:rPr lang="en-US" sz="1200" dirty="0" smtClean="0">
                <a:latin typeface="Arial" charset="0"/>
              </a:rPr>
              <a:t> 11</a:t>
            </a:r>
            <a:endParaRPr lang="en-US" b="1" i="1" dirty="0">
              <a:latin typeface="Monaco" charset="0"/>
            </a:endParaRPr>
          </a:p>
        </p:txBody>
      </p:sp>
      <p:sp>
        <p:nvSpPr>
          <p:cNvPr id="20" name="Text Box 33"/>
          <p:cNvSpPr txBox="1">
            <a:spLocks noChangeArrowheads="1"/>
          </p:cNvSpPr>
          <p:nvPr/>
        </p:nvSpPr>
        <p:spPr bwMode="auto">
          <a:xfrm>
            <a:off x="7261626" y="5483985"/>
            <a:ext cx="974725" cy="396875"/>
          </a:xfrm>
          <a:prstGeom prst="rect">
            <a:avLst/>
          </a:prstGeom>
          <a:solidFill>
            <a:schemeClr val="bg1"/>
          </a:solidFill>
          <a:ln w="9525">
            <a:noFill/>
            <a:miter lim="800000"/>
            <a:headEnd/>
            <a:tailEnd/>
          </a:ln>
          <a:effectLst/>
        </p:spPr>
        <p:txBody>
          <a:bodyPr>
            <a:prstTxWarp prst="textNoShape">
              <a:avLst/>
            </a:prstTxWarp>
            <a:spAutoFit/>
          </a:bodyPr>
          <a:lstStyle/>
          <a:p>
            <a:r>
              <a:rPr lang="en-US" sz="1000" dirty="0" err="1">
                <a:solidFill>
                  <a:srgbClr val="000000"/>
                </a:solidFill>
                <a:latin typeface="Arial" charset="0"/>
              </a:rPr>
              <a:t>R</a:t>
            </a:r>
            <a:r>
              <a:rPr lang="en-US" sz="1000" baseline="-25000" dirty="0" err="1">
                <a:solidFill>
                  <a:srgbClr val="000000"/>
                </a:solidFill>
                <a:latin typeface="Arial" charset="0"/>
              </a:rPr>
              <a:t>eff</a:t>
            </a:r>
            <a:r>
              <a:rPr lang="en-US" sz="1000" baseline="-25000" dirty="0">
                <a:solidFill>
                  <a:srgbClr val="000000"/>
                </a:solidFill>
                <a:latin typeface="Arial" charset="0"/>
              </a:rPr>
              <a:t> </a:t>
            </a:r>
            <a:r>
              <a:rPr lang="en-US" sz="1000" dirty="0">
                <a:solidFill>
                  <a:srgbClr val="000000"/>
                </a:solidFill>
                <a:latin typeface="Arial" charset="0"/>
              </a:rPr>
              <a:t>= </a:t>
            </a:r>
            <a:r>
              <a:rPr lang="en-US" sz="1000" dirty="0" smtClean="0">
                <a:solidFill>
                  <a:srgbClr val="000000"/>
                </a:solidFill>
                <a:latin typeface="Arial" charset="0"/>
              </a:rPr>
              <a:t>6.5 </a:t>
            </a:r>
            <a:r>
              <a:rPr lang="en-US" sz="1000" dirty="0" err="1">
                <a:solidFill>
                  <a:srgbClr val="000000"/>
                </a:solidFill>
                <a:latin typeface="Symbol" charset="2"/>
                <a:sym typeface="Symbol" charset="2"/>
              </a:rPr>
              <a:t></a:t>
            </a:r>
            <a:r>
              <a:rPr lang="en-US" sz="1000" dirty="0" err="1">
                <a:solidFill>
                  <a:srgbClr val="000000"/>
                </a:solidFill>
                <a:latin typeface="Arial" charset="0"/>
              </a:rPr>
              <a:t>m</a:t>
            </a:r>
            <a:endParaRPr lang="en-US" sz="1000" dirty="0">
              <a:solidFill>
                <a:srgbClr val="000000"/>
              </a:solidFill>
              <a:latin typeface="Arial" charset="0"/>
            </a:endParaRPr>
          </a:p>
          <a:p>
            <a:r>
              <a:rPr lang="en-US" sz="1000" dirty="0" err="1">
                <a:solidFill>
                  <a:srgbClr val="000000"/>
                </a:solidFill>
                <a:latin typeface="Arial" charset="0"/>
              </a:rPr>
              <a:t>V</a:t>
            </a:r>
            <a:r>
              <a:rPr lang="en-US" sz="1000" baseline="-25000" dirty="0" err="1">
                <a:solidFill>
                  <a:srgbClr val="000000"/>
                </a:solidFill>
                <a:latin typeface="Arial" charset="0"/>
              </a:rPr>
              <a:t>eff</a:t>
            </a:r>
            <a:r>
              <a:rPr lang="en-US" sz="1000" baseline="-25000" dirty="0">
                <a:solidFill>
                  <a:srgbClr val="000000"/>
                </a:solidFill>
                <a:latin typeface="Arial" charset="0"/>
              </a:rPr>
              <a:t> </a:t>
            </a:r>
            <a:r>
              <a:rPr lang="en-US" sz="1000" dirty="0">
                <a:solidFill>
                  <a:srgbClr val="000000"/>
                </a:solidFill>
                <a:latin typeface="Arial" charset="0"/>
              </a:rPr>
              <a:t>= </a:t>
            </a:r>
            <a:r>
              <a:rPr lang="en-US" sz="1000" dirty="0" smtClean="0">
                <a:solidFill>
                  <a:srgbClr val="000000"/>
                </a:solidFill>
                <a:latin typeface="Arial" charset="0"/>
              </a:rPr>
              <a:t>0.03</a:t>
            </a:r>
            <a:endParaRPr lang="en-US" sz="1200" dirty="0">
              <a:solidFill>
                <a:srgbClr val="000000"/>
              </a:solidFill>
              <a:latin typeface="Arial" charset="0"/>
            </a:endParaRPr>
          </a:p>
        </p:txBody>
      </p:sp>
      <p:pic>
        <p:nvPicPr>
          <p:cNvPr id="21" name="Picture 10"/>
          <p:cNvPicPr>
            <a:picLocks noChangeAspect="1" noChangeArrowheads="1"/>
          </p:cNvPicPr>
          <p:nvPr/>
        </p:nvPicPr>
        <p:blipFill>
          <a:blip r:embed="rId5"/>
          <a:srcRect r="12074"/>
          <a:stretch>
            <a:fillRect/>
          </a:stretch>
        </p:blipFill>
        <p:spPr bwMode="auto">
          <a:xfrm>
            <a:off x="201457" y="2049503"/>
            <a:ext cx="4974897" cy="4244149"/>
          </a:xfrm>
          <a:prstGeom prst="rect">
            <a:avLst/>
          </a:prstGeom>
          <a:noFill/>
          <a:ln w="9525">
            <a:noFill/>
            <a:miter lim="800000"/>
            <a:headEnd/>
            <a:tailEnd/>
          </a:ln>
        </p:spPr>
      </p:pic>
      <p:sp>
        <p:nvSpPr>
          <p:cNvPr id="22" name="Title 1"/>
          <p:cNvSpPr>
            <a:spLocks noGrp="1"/>
          </p:cNvSpPr>
          <p:nvPr>
            <p:ph type="title"/>
          </p:nvPr>
        </p:nvSpPr>
        <p:spPr>
          <a:xfrm>
            <a:off x="457200" y="0"/>
            <a:ext cx="8229600" cy="952500"/>
          </a:xfrm>
        </p:spPr>
        <p:txBody>
          <a:bodyPr/>
          <a:lstStyle/>
          <a:p>
            <a:r>
              <a:rPr lang="en-US" dirty="0" smtClean="0">
                <a:solidFill>
                  <a:schemeClr val="tx1"/>
                </a:solidFill>
              </a:rPr>
              <a:t>Clouds</a:t>
            </a:r>
            <a:endParaRPr lang="en-US" dirty="0">
              <a:solidFill>
                <a:schemeClr val="tx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US" smtClean="0"/>
              <a:t>Page </a:t>
            </a:r>
            <a:fld id="{FE8C5C1D-E2C7-4662-8D77-4EAF9E7F020A}" type="slidenum">
              <a:rPr lang="en-US" smtClean="0"/>
              <a:pPr/>
              <a:t>34</a:t>
            </a:fld>
            <a:endParaRPr lang="en-US"/>
          </a:p>
        </p:txBody>
      </p:sp>
      <p:sp>
        <p:nvSpPr>
          <p:cNvPr id="14" name="Content Placeholder 2"/>
          <p:cNvSpPr>
            <a:spLocks noGrp="1"/>
          </p:cNvSpPr>
          <p:nvPr>
            <p:ph idx="1"/>
          </p:nvPr>
        </p:nvSpPr>
        <p:spPr>
          <a:xfrm>
            <a:off x="457200" y="947614"/>
            <a:ext cx="8229600" cy="5752731"/>
          </a:xfrm>
        </p:spPr>
        <p:txBody>
          <a:bodyPr/>
          <a:lstStyle/>
          <a:p>
            <a:pPr>
              <a:buNone/>
            </a:pPr>
            <a:r>
              <a:rPr lang="en-US" dirty="0" smtClean="0">
                <a:solidFill>
                  <a:srgbClr val="0000FF"/>
                </a:solidFill>
              </a:rPr>
              <a:t>Water Clouds</a:t>
            </a:r>
          </a:p>
          <a:p>
            <a:r>
              <a:rPr lang="en-US" dirty="0" smtClean="0">
                <a:solidFill>
                  <a:srgbClr val="0000FF"/>
                </a:solidFill>
              </a:rPr>
              <a:t>	Aerosols above clouds</a:t>
            </a:r>
          </a:p>
        </p:txBody>
      </p:sp>
      <p:sp>
        <p:nvSpPr>
          <p:cNvPr id="27" name="Text Box 15"/>
          <p:cNvSpPr txBox="1">
            <a:spLocks noChangeArrowheads="1"/>
          </p:cNvSpPr>
          <p:nvPr/>
        </p:nvSpPr>
        <p:spPr bwMode="auto">
          <a:xfrm>
            <a:off x="5775325" y="1070208"/>
            <a:ext cx="184150" cy="457200"/>
          </a:xfrm>
          <a:prstGeom prst="rect">
            <a:avLst/>
          </a:prstGeom>
          <a:noFill/>
          <a:ln w="9525">
            <a:noFill/>
            <a:miter lim="800000"/>
            <a:headEnd/>
            <a:tailEnd/>
          </a:ln>
          <a:effectLst/>
        </p:spPr>
        <p:txBody>
          <a:bodyPr wrap="none">
            <a:prstTxWarp prst="textNoShape">
              <a:avLst/>
            </a:prstTxWarp>
            <a:spAutoFit/>
          </a:bodyPr>
          <a:lstStyle/>
          <a:p>
            <a:pPr eaLnBrk="0" hangingPunct="0"/>
            <a:endParaRPr lang="en-GB" sz="2400">
              <a:latin typeface="Times" charset="0"/>
            </a:endParaRPr>
          </a:p>
        </p:txBody>
      </p:sp>
      <p:sp>
        <p:nvSpPr>
          <p:cNvPr id="22" name="Title 1"/>
          <p:cNvSpPr>
            <a:spLocks noGrp="1"/>
          </p:cNvSpPr>
          <p:nvPr>
            <p:ph type="title"/>
          </p:nvPr>
        </p:nvSpPr>
        <p:spPr>
          <a:xfrm>
            <a:off x="457200" y="0"/>
            <a:ext cx="8229600" cy="952500"/>
          </a:xfrm>
        </p:spPr>
        <p:txBody>
          <a:bodyPr/>
          <a:lstStyle/>
          <a:p>
            <a:r>
              <a:rPr lang="en-US" dirty="0" smtClean="0">
                <a:solidFill>
                  <a:schemeClr val="tx1"/>
                </a:solidFill>
              </a:rPr>
              <a:t>Clouds</a:t>
            </a:r>
            <a:endParaRPr lang="en-US" dirty="0">
              <a:solidFill>
                <a:schemeClr val="tx1"/>
              </a:solidFill>
            </a:endParaRPr>
          </a:p>
        </p:txBody>
      </p:sp>
      <p:sp>
        <p:nvSpPr>
          <p:cNvPr id="7" name="Rectangle 37"/>
          <p:cNvSpPr>
            <a:spLocks noChangeArrowheads="1"/>
          </p:cNvSpPr>
          <p:nvPr/>
        </p:nvSpPr>
        <p:spPr bwMode="auto">
          <a:xfrm>
            <a:off x="708134" y="4637682"/>
            <a:ext cx="7747000" cy="1630363"/>
          </a:xfrm>
          <a:prstGeom prst="rect">
            <a:avLst/>
          </a:prstGeom>
          <a:noFill/>
          <a:ln w="9525">
            <a:noFill/>
            <a:miter lim="800000"/>
            <a:headEnd/>
            <a:tailEnd/>
          </a:ln>
        </p:spPr>
        <p:txBody>
          <a:bodyPr>
            <a:prstTxWarp prst="textNoShape">
              <a:avLst/>
            </a:prstTxWarp>
            <a:spAutoFit/>
          </a:bodyPr>
          <a:lstStyle/>
          <a:p>
            <a:pPr marL="114300" indent="-114300" algn="l">
              <a:spcAft>
                <a:spcPct val="30000"/>
              </a:spcAft>
              <a:buFontTx/>
              <a:buChar char="•"/>
            </a:pPr>
            <a:r>
              <a:rPr lang="en-US" sz="1800" dirty="0">
                <a:latin typeface="Arial" charset="0"/>
                <a:ea typeface="ヒラギノ角ゴ Pro W3" charset="-128"/>
                <a:cs typeface="ヒラギノ角ゴ Pro W3" charset="-128"/>
              </a:rPr>
              <a:t>Dashed line from clear scene, solid from broken cloud. </a:t>
            </a:r>
          </a:p>
          <a:p>
            <a:pPr marL="114300" indent="-114300" algn="l">
              <a:spcAft>
                <a:spcPct val="30000"/>
              </a:spcAft>
              <a:buFontTx/>
              <a:buChar char="•"/>
            </a:pPr>
            <a:r>
              <a:rPr lang="en-US" sz="1800" dirty="0">
                <a:latin typeface="Arial" charset="0"/>
                <a:ea typeface="ヒラギノ角ゴ Pro W3" charset="-128"/>
                <a:cs typeface="ヒラギノ角ゴ Pro W3" charset="-128"/>
              </a:rPr>
              <a:t>Away from the rainbow the polarization of clouds is small.</a:t>
            </a:r>
          </a:p>
          <a:p>
            <a:pPr marL="114300" indent="-114300" algn="l">
              <a:buFontTx/>
              <a:buChar char="•"/>
            </a:pPr>
            <a:r>
              <a:rPr lang="en-US" sz="1800" dirty="0">
                <a:latin typeface="Arial" charset="0"/>
                <a:ea typeface="ヒラギノ角ゴ Pro W3" charset="-128"/>
                <a:cs typeface="ヒラギノ角ゴ Pro W3" charset="-128"/>
              </a:rPr>
              <a:t>Clouds are black! - </a:t>
            </a:r>
            <a:r>
              <a:rPr lang="en-US" sz="1800" dirty="0" err="1">
                <a:latin typeface="Arial" charset="0"/>
                <a:ea typeface="ヒラギノ角ゴ Pro W3" charset="-128"/>
                <a:cs typeface="ヒラギノ角ゴ Pro W3" charset="-128"/>
              </a:rPr>
              <a:t>polarimetrically</a:t>
            </a:r>
            <a:r>
              <a:rPr lang="en-US" sz="1800" dirty="0">
                <a:latin typeface="Arial" charset="0"/>
                <a:ea typeface="ヒラギノ角ゴ Pro W3" charset="-128"/>
                <a:cs typeface="ヒラギノ角ゴ Pro W3" charset="-128"/>
              </a:rPr>
              <a:t> speaking. This is what allows polarization observations to be used to perform aerosol retrievals above </a:t>
            </a:r>
            <a:r>
              <a:rPr lang="en-US" sz="1800" dirty="0" smtClean="0">
                <a:latin typeface="Arial" charset="0"/>
                <a:ea typeface="ヒラギノ角ゴ Pro W3" charset="-128"/>
                <a:cs typeface="ヒラギノ角ゴ Pro W3" charset="-128"/>
              </a:rPr>
              <a:t>clouds, or in broken cloud fields.</a:t>
            </a:r>
            <a:endParaRPr lang="en-US" sz="1800" dirty="0">
              <a:latin typeface="Arial" charset="0"/>
              <a:ea typeface="ヒラギノ角ゴ Pro W3" charset="-128"/>
              <a:cs typeface="ヒラギノ角ゴ Pro W3" charset="-128"/>
            </a:endParaRPr>
          </a:p>
        </p:txBody>
      </p:sp>
      <p:pic>
        <p:nvPicPr>
          <p:cNvPr id="8" name="Picture 38" descr="cloud_clear"/>
          <p:cNvPicPr>
            <a:picLocks noChangeAspect="1" noChangeArrowheads="1"/>
          </p:cNvPicPr>
          <p:nvPr/>
        </p:nvPicPr>
        <p:blipFill>
          <a:blip r:embed="rId3"/>
          <a:srcRect b="1865"/>
          <a:stretch>
            <a:fillRect/>
          </a:stretch>
        </p:blipFill>
        <p:spPr bwMode="auto">
          <a:xfrm>
            <a:off x="3019534" y="1932582"/>
            <a:ext cx="5334000" cy="2590800"/>
          </a:xfrm>
          <a:prstGeom prst="rect">
            <a:avLst/>
          </a:prstGeom>
          <a:noFill/>
          <a:ln w="9525">
            <a:noFill/>
            <a:miter lim="800000"/>
            <a:headEnd/>
            <a:tailEnd/>
          </a:ln>
        </p:spPr>
      </p:pic>
      <p:pic>
        <p:nvPicPr>
          <p:cNvPr id="9" name="Picture 39" descr="Pop_corn_clouds_cc"/>
          <p:cNvPicPr>
            <a:picLocks noChangeAspect="1" noChangeArrowheads="1"/>
          </p:cNvPicPr>
          <p:nvPr/>
        </p:nvPicPr>
        <p:blipFill>
          <a:blip r:embed="rId4"/>
          <a:srcRect t="18750"/>
          <a:stretch>
            <a:fillRect/>
          </a:stretch>
        </p:blipFill>
        <p:spPr bwMode="auto">
          <a:xfrm>
            <a:off x="809734" y="1932582"/>
            <a:ext cx="1981200" cy="2286000"/>
          </a:xfrm>
          <a:prstGeom prst="rect">
            <a:avLst/>
          </a:prstGeom>
          <a:noFill/>
          <a:ln w="9525">
            <a:noFill/>
            <a:miter lim="800000"/>
            <a:headEnd/>
            <a:tailEnd/>
          </a:ln>
        </p:spPr>
      </p:pic>
      <p:sp>
        <p:nvSpPr>
          <p:cNvPr id="10" name="Rectangle 40"/>
          <p:cNvSpPr>
            <a:spLocks noChangeArrowheads="1"/>
          </p:cNvSpPr>
          <p:nvPr/>
        </p:nvSpPr>
        <p:spPr bwMode="auto">
          <a:xfrm>
            <a:off x="809734" y="1932582"/>
            <a:ext cx="1981200" cy="639763"/>
          </a:xfrm>
          <a:prstGeom prst="rect">
            <a:avLst/>
          </a:prstGeom>
          <a:noFill/>
          <a:ln w="9525">
            <a:noFill/>
            <a:miter lim="800000"/>
            <a:headEnd/>
            <a:tailEnd/>
          </a:ln>
        </p:spPr>
        <p:txBody>
          <a:bodyPr>
            <a:prstTxWarp prst="textNoShape">
              <a:avLst/>
            </a:prstTxWarp>
            <a:spAutoFit/>
          </a:bodyPr>
          <a:lstStyle/>
          <a:p>
            <a:pPr marL="228600" indent="-228600" algn="l">
              <a:buFontTx/>
              <a:buChar char="•"/>
            </a:pPr>
            <a:r>
              <a:rPr lang="en-US" sz="1200">
                <a:solidFill>
                  <a:srgbClr val="FFFF00"/>
                </a:solidFill>
                <a:latin typeface="Arial" charset="0"/>
                <a:ea typeface="ヒラギノ角ゴ Pro W3" charset="-128"/>
                <a:cs typeface="ヒラギノ角ゴ Pro W3" charset="-128"/>
              </a:rPr>
              <a:t>Intensity reflected by clouds is bright compared to aerosols</a:t>
            </a: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US" smtClean="0"/>
              <a:t>Page </a:t>
            </a:r>
            <a:fld id="{FE8C5C1D-E2C7-4662-8D77-4EAF9E7F020A}" type="slidenum">
              <a:rPr lang="en-US" smtClean="0"/>
              <a:pPr/>
              <a:t>35</a:t>
            </a:fld>
            <a:endParaRPr lang="en-US"/>
          </a:p>
        </p:txBody>
      </p:sp>
      <p:sp>
        <p:nvSpPr>
          <p:cNvPr id="14" name="Content Placeholder 2"/>
          <p:cNvSpPr>
            <a:spLocks noGrp="1"/>
          </p:cNvSpPr>
          <p:nvPr>
            <p:ph idx="1"/>
          </p:nvPr>
        </p:nvSpPr>
        <p:spPr>
          <a:xfrm>
            <a:off x="457200" y="947614"/>
            <a:ext cx="8229600" cy="5752731"/>
          </a:xfrm>
        </p:spPr>
        <p:txBody>
          <a:bodyPr/>
          <a:lstStyle/>
          <a:p>
            <a:pPr>
              <a:buNone/>
            </a:pPr>
            <a:r>
              <a:rPr lang="en-US" dirty="0" smtClean="0">
                <a:solidFill>
                  <a:srgbClr val="0000FF"/>
                </a:solidFill>
              </a:rPr>
              <a:t>Water Clouds</a:t>
            </a:r>
          </a:p>
          <a:p>
            <a:r>
              <a:rPr lang="en-US" dirty="0" smtClean="0">
                <a:solidFill>
                  <a:srgbClr val="0000FF"/>
                </a:solidFill>
              </a:rPr>
              <a:t>	Aerosols above clouds</a:t>
            </a:r>
          </a:p>
          <a:p>
            <a:r>
              <a:rPr lang="en-US" dirty="0" smtClean="0"/>
              <a:t>Polarized observations can distinguish aerosol and cloud optical properties </a:t>
            </a:r>
            <a:r>
              <a:rPr lang="en-US" i="1" dirty="0" smtClean="0"/>
              <a:t>and are insensitive to cloud optical depth (above ~3)</a:t>
            </a:r>
            <a:endParaRPr lang="en-US" dirty="0" smtClean="0"/>
          </a:p>
        </p:txBody>
      </p:sp>
      <p:sp>
        <p:nvSpPr>
          <p:cNvPr id="27" name="Text Box 15"/>
          <p:cNvSpPr txBox="1">
            <a:spLocks noChangeArrowheads="1"/>
          </p:cNvSpPr>
          <p:nvPr/>
        </p:nvSpPr>
        <p:spPr bwMode="auto">
          <a:xfrm>
            <a:off x="5775325" y="1070208"/>
            <a:ext cx="184150" cy="457200"/>
          </a:xfrm>
          <a:prstGeom prst="rect">
            <a:avLst/>
          </a:prstGeom>
          <a:noFill/>
          <a:ln w="9525">
            <a:noFill/>
            <a:miter lim="800000"/>
            <a:headEnd/>
            <a:tailEnd/>
          </a:ln>
          <a:effectLst/>
        </p:spPr>
        <p:txBody>
          <a:bodyPr wrap="none">
            <a:prstTxWarp prst="textNoShape">
              <a:avLst/>
            </a:prstTxWarp>
            <a:spAutoFit/>
          </a:bodyPr>
          <a:lstStyle/>
          <a:p>
            <a:pPr eaLnBrk="0" hangingPunct="0"/>
            <a:endParaRPr lang="en-GB" sz="2400">
              <a:latin typeface="Times" charset="0"/>
            </a:endParaRPr>
          </a:p>
        </p:txBody>
      </p:sp>
      <p:sp>
        <p:nvSpPr>
          <p:cNvPr id="22" name="Title 1"/>
          <p:cNvSpPr>
            <a:spLocks noGrp="1"/>
          </p:cNvSpPr>
          <p:nvPr>
            <p:ph type="title"/>
          </p:nvPr>
        </p:nvSpPr>
        <p:spPr>
          <a:xfrm>
            <a:off x="457200" y="0"/>
            <a:ext cx="8229600" cy="952500"/>
          </a:xfrm>
        </p:spPr>
        <p:txBody>
          <a:bodyPr/>
          <a:lstStyle/>
          <a:p>
            <a:r>
              <a:rPr lang="en-US" dirty="0" smtClean="0">
                <a:solidFill>
                  <a:schemeClr val="tx1"/>
                </a:solidFill>
              </a:rPr>
              <a:t>Clouds</a:t>
            </a:r>
            <a:endParaRPr lang="en-US" dirty="0">
              <a:solidFill>
                <a:schemeClr val="tx1"/>
              </a:solidFill>
            </a:endParaRPr>
          </a:p>
        </p:txBody>
      </p:sp>
      <p:pic>
        <p:nvPicPr>
          <p:cNvPr id="46" name="Picture 4" descr="AAC_synth"/>
          <p:cNvPicPr>
            <a:picLocks noChangeAspect="1" noChangeArrowheads="1"/>
          </p:cNvPicPr>
          <p:nvPr/>
        </p:nvPicPr>
        <p:blipFill>
          <a:blip r:embed="rId3"/>
          <a:srcRect l="1389" r="10417" b="51389"/>
          <a:stretch>
            <a:fillRect/>
          </a:stretch>
        </p:blipFill>
        <p:spPr bwMode="auto">
          <a:xfrm>
            <a:off x="131763" y="2205437"/>
            <a:ext cx="8326437" cy="4589463"/>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US" smtClean="0"/>
              <a:t>Page </a:t>
            </a:r>
            <a:fld id="{FE8C5C1D-E2C7-4662-8D77-4EAF9E7F020A}" type="slidenum">
              <a:rPr lang="en-US" smtClean="0"/>
              <a:pPr/>
              <a:t>36</a:t>
            </a:fld>
            <a:endParaRPr lang="en-US"/>
          </a:p>
        </p:txBody>
      </p:sp>
      <p:sp>
        <p:nvSpPr>
          <p:cNvPr id="14" name="Content Placeholder 2"/>
          <p:cNvSpPr>
            <a:spLocks noGrp="1"/>
          </p:cNvSpPr>
          <p:nvPr>
            <p:ph idx="1"/>
          </p:nvPr>
        </p:nvSpPr>
        <p:spPr>
          <a:xfrm>
            <a:off x="457200" y="947614"/>
            <a:ext cx="8229600" cy="5752731"/>
          </a:xfrm>
        </p:spPr>
        <p:txBody>
          <a:bodyPr/>
          <a:lstStyle/>
          <a:p>
            <a:pPr>
              <a:buNone/>
            </a:pPr>
            <a:r>
              <a:rPr lang="en-US" dirty="0" smtClean="0">
                <a:solidFill>
                  <a:srgbClr val="0000FF"/>
                </a:solidFill>
              </a:rPr>
              <a:t>Water Clouds</a:t>
            </a:r>
          </a:p>
          <a:p>
            <a:r>
              <a:rPr lang="en-US" dirty="0" smtClean="0">
                <a:solidFill>
                  <a:srgbClr val="0000FF"/>
                </a:solidFill>
              </a:rPr>
              <a:t>	Aerosols above clouds</a:t>
            </a:r>
          </a:p>
          <a:p>
            <a:r>
              <a:rPr lang="en-US" dirty="0" smtClean="0"/>
              <a:t>Simulations can be used to assess sensitivity using the </a:t>
            </a:r>
            <a:r>
              <a:rPr lang="en-US" dirty="0" err="1" smtClean="0"/>
              <a:t>Jacobian</a:t>
            </a:r>
            <a:endParaRPr lang="en-US" dirty="0"/>
          </a:p>
        </p:txBody>
      </p:sp>
      <p:sp>
        <p:nvSpPr>
          <p:cNvPr id="27" name="Text Box 15"/>
          <p:cNvSpPr txBox="1">
            <a:spLocks noChangeArrowheads="1"/>
          </p:cNvSpPr>
          <p:nvPr/>
        </p:nvSpPr>
        <p:spPr bwMode="auto">
          <a:xfrm>
            <a:off x="5775325" y="1070208"/>
            <a:ext cx="184150" cy="457200"/>
          </a:xfrm>
          <a:prstGeom prst="rect">
            <a:avLst/>
          </a:prstGeom>
          <a:noFill/>
          <a:ln w="9525">
            <a:noFill/>
            <a:miter lim="800000"/>
            <a:headEnd/>
            <a:tailEnd/>
          </a:ln>
          <a:effectLst/>
        </p:spPr>
        <p:txBody>
          <a:bodyPr wrap="none">
            <a:prstTxWarp prst="textNoShape">
              <a:avLst/>
            </a:prstTxWarp>
            <a:spAutoFit/>
          </a:bodyPr>
          <a:lstStyle/>
          <a:p>
            <a:pPr eaLnBrk="0" hangingPunct="0"/>
            <a:endParaRPr lang="en-GB" sz="2400">
              <a:latin typeface="Times" charset="0"/>
            </a:endParaRPr>
          </a:p>
        </p:txBody>
      </p:sp>
      <p:sp>
        <p:nvSpPr>
          <p:cNvPr id="22" name="Title 1"/>
          <p:cNvSpPr>
            <a:spLocks noGrp="1"/>
          </p:cNvSpPr>
          <p:nvPr>
            <p:ph type="title"/>
          </p:nvPr>
        </p:nvSpPr>
        <p:spPr>
          <a:xfrm>
            <a:off x="457200" y="0"/>
            <a:ext cx="8229600" cy="952500"/>
          </a:xfrm>
        </p:spPr>
        <p:txBody>
          <a:bodyPr/>
          <a:lstStyle/>
          <a:p>
            <a:r>
              <a:rPr lang="en-US" dirty="0" smtClean="0">
                <a:solidFill>
                  <a:schemeClr val="tx1"/>
                </a:solidFill>
              </a:rPr>
              <a:t>Clouds</a:t>
            </a:r>
            <a:endParaRPr lang="en-US" dirty="0">
              <a:solidFill>
                <a:schemeClr val="tx1"/>
              </a:solidFill>
            </a:endParaRPr>
          </a:p>
        </p:txBody>
      </p:sp>
      <p:pic>
        <p:nvPicPr>
          <p:cNvPr id="7" name="Picture 4" descr="MC_err"/>
          <p:cNvPicPr>
            <a:picLocks noChangeAspect="1" noChangeArrowheads="1"/>
          </p:cNvPicPr>
          <p:nvPr/>
        </p:nvPicPr>
        <p:blipFill>
          <a:blip r:embed="rId3"/>
          <a:srcRect l="66667" b="67708"/>
          <a:stretch>
            <a:fillRect/>
          </a:stretch>
        </p:blipFill>
        <p:spPr bwMode="auto">
          <a:xfrm>
            <a:off x="4343400" y="2004580"/>
            <a:ext cx="4572000" cy="4433887"/>
          </a:xfrm>
          <a:prstGeom prst="rect">
            <a:avLst/>
          </a:prstGeom>
          <a:noFill/>
        </p:spPr>
      </p:pic>
      <p:pic>
        <p:nvPicPr>
          <p:cNvPr id="8" name="Picture 5" descr="MC_err"/>
          <p:cNvPicPr>
            <a:picLocks noChangeAspect="1" noChangeArrowheads="1"/>
          </p:cNvPicPr>
          <p:nvPr/>
        </p:nvPicPr>
        <p:blipFill>
          <a:blip r:embed="rId3"/>
          <a:srcRect r="65625" b="67708"/>
          <a:stretch>
            <a:fillRect/>
          </a:stretch>
        </p:blipFill>
        <p:spPr bwMode="auto">
          <a:xfrm>
            <a:off x="228600" y="2018867"/>
            <a:ext cx="4648200" cy="4370388"/>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US" smtClean="0"/>
              <a:t>Page </a:t>
            </a:r>
            <a:fld id="{FE8C5C1D-E2C7-4662-8D77-4EAF9E7F020A}" type="slidenum">
              <a:rPr lang="en-US" smtClean="0"/>
              <a:pPr/>
              <a:t>37</a:t>
            </a:fld>
            <a:endParaRPr lang="en-US"/>
          </a:p>
        </p:txBody>
      </p:sp>
      <p:sp>
        <p:nvSpPr>
          <p:cNvPr id="14" name="Content Placeholder 2"/>
          <p:cNvSpPr>
            <a:spLocks noGrp="1"/>
          </p:cNvSpPr>
          <p:nvPr>
            <p:ph idx="1"/>
          </p:nvPr>
        </p:nvSpPr>
        <p:spPr>
          <a:xfrm>
            <a:off x="457200" y="947614"/>
            <a:ext cx="8229600" cy="5752731"/>
          </a:xfrm>
        </p:spPr>
        <p:txBody>
          <a:bodyPr/>
          <a:lstStyle/>
          <a:p>
            <a:pPr>
              <a:buNone/>
            </a:pPr>
            <a:r>
              <a:rPr lang="en-US" dirty="0" smtClean="0">
                <a:solidFill>
                  <a:srgbClr val="0000FF"/>
                </a:solidFill>
              </a:rPr>
              <a:t>Water Clouds</a:t>
            </a:r>
          </a:p>
          <a:p>
            <a:r>
              <a:rPr lang="en-US" dirty="0" smtClean="0">
                <a:solidFill>
                  <a:srgbClr val="0000FF"/>
                </a:solidFill>
              </a:rPr>
              <a:t>	Aerosols above clouds</a:t>
            </a:r>
          </a:p>
          <a:p>
            <a:r>
              <a:rPr lang="en-US" dirty="0" smtClean="0"/>
              <a:t>Simulations can be used to assess sensitivity using the </a:t>
            </a:r>
            <a:r>
              <a:rPr lang="en-US" dirty="0" err="1" smtClean="0"/>
              <a:t>Jacobian</a:t>
            </a:r>
            <a:endParaRPr lang="en-US" dirty="0"/>
          </a:p>
        </p:txBody>
      </p:sp>
      <p:sp>
        <p:nvSpPr>
          <p:cNvPr id="27" name="Text Box 15"/>
          <p:cNvSpPr txBox="1">
            <a:spLocks noChangeArrowheads="1"/>
          </p:cNvSpPr>
          <p:nvPr/>
        </p:nvSpPr>
        <p:spPr bwMode="auto">
          <a:xfrm>
            <a:off x="5775325" y="1070208"/>
            <a:ext cx="184150" cy="457200"/>
          </a:xfrm>
          <a:prstGeom prst="rect">
            <a:avLst/>
          </a:prstGeom>
          <a:noFill/>
          <a:ln w="9525">
            <a:noFill/>
            <a:miter lim="800000"/>
            <a:headEnd/>
            <a:tailEnd/>
          </a:ln>
          <a:effectLst/>
        </p:spPr>
        <p:txBody>
          <a:bodyPr wrap="none">
            <a:prstTxWarp prst="textNoShape">
              <a:avLst/>
            </a:prstTxWarp>
            <a:spAutoFit/>
          </a:bodyPr>
          <a:lstStyle/>
          <a:p>
            <a:pPr eaLnBrk="0" hangingPunct="0"/>
            <a:endParaRPr lang="en-GB" sz="2400">
              <a:latin typeface="Times" charset="0"/>
            </a:endParaRPr>
          </a:p>
        </p:txBody>
      </p:sp>
      <p:sp>
        <p:nvSpPr>
          <p:cNvPr id="22" name="Title 1"/>
          <p:cNvSpPr>
            <a:spLocks noGrp="1"/>
          </p:cNvSpPr>
          <p:nvPr>
            <p:ph type="title"/>
          </p:nvPr>
        </p:nvSpPr>
        <p:spPr>
          <a:xfrm>
            <a:off x="457200" y="0"/>
            <a:ext cx="8229600" cy="952500"/>
          </a:xfrm>
        </p:spPr>
        <p:txBody>
          <a:bodyPr/>
          <a:lstStyle/>
          <a:p>
            <a:r>
              <a:rPr lang="en-US" dirty="0" smtClean="0">
                <a:solidFill>
                  <a:schemeClr val="tx1"/>
                </a:solidFill>
              </a:rPr>
              <a:t>Clouds</a:t>
            </a:r>
            <a:endParaRPr lang="en-US" dirty="0">
              <a:solidFill>
                <a:schemeClr val="tx1"/>
              </a:solidFill>
            </a:endParaRPr>
          </a:p>
        </p:txBody>
      </p:sp>
      <p:pic>
        <p:nvPicPr>
          <p:cNvPr id="9" name="Picture 4" descr="MC_err"/>
          <p:cNvPicPr>
            <a:picLocks noChangeAspect="1" noChangeArrowheads="1"/>
          </p:cNvPicPr>
          <p:nvPr/>
        </p:nvPicPr>
        <p:blipFill>
          <a:blip r:embed="rId3"/>
          <a:srcRect l="35417" t="65625" r="31250"/>
          <a:stretch>
            <a:fillRect/>
          </a:stretch>
        </p:blipFill>
        <p:spPr bwMode="auto">
          <a:xfrm>
            <a:off x="4369677" y="1982965"/>
            <a:ext cx="4572000" cy="4711700"/>
          </a:xfrm>
          <a:prstGeom prst="rect">
            <a:avLst/>
          </a:prstGeom>
          <a:noFill/>
        </p:spPr>
      </p:pic>
      <p:pic>
        <p:nvPicPr>
          <p:cNvPr id="10" name="Picture 5" descr="MC_err"/>
          <p:cNvPicPr>
            <a:picLocks noChangeAspect="1" noChangeArrowheads="1"/>
          </p:cNvPicPr>
          <p:nvPr/>
        </p:nvPicPr>
        <p:blipFill>
          <a:blip r:embed="rId3"/>
          <a:srcRect l="35417" r="33333" b="67708"/>
          <a:stretch>
            <a:fillRect/>
          </a:stretch>
        </p:blipFill>
        <p:spPr bwMode="auto">
          <a:xfrm>
            <a:off x="190500" y="2132734"/>
            <a:ext cx="4229100" cy="4370388"/>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US" smtClean="0"/>
              <a:t>Page </a:t>
            </a:r>
            <a:fld id="{FE8C5C1D-E2C7-4662-8D77-4EAF9E7F020A}" type="slidenum">
              <a:rPr lang="en-US" smtClean="0"/>
              <a:pPr/>
              <a:t>38</a:t>
            </a:fld>
            <a:endParaRPr lang="en-US"/>
          </a:p>
        </p:txBody>
      </p:sp>
      <p:sp>
        <p:nvSpPr>
          <p:cNvPr id="14" name="Content Placeholder 2"/>
          <p:cNvSpPr>
            <a:spLocks noGrp="1"/>
          </p:cNvSpPr>
          <p:nvPr>
            <p:ph idx="1"/>
          </p:nvPr>
        </p:nvSpPr>
        <p:spPr>
          <a:xfrm>
            <a:off x="457200" y="947614"/>
            <a:ext cx="8229600" cy="5752731"/>
          </a:xfrm>
        </p:spPr>
        <p:txBody>
          <a:bodyPr/>
          <a:lstStyle/>
          <a:p>
            <a:pPr>
              <a:buNone/>
            </a:pPr>
            <a:r>
              <a:rPr lang="en-US" dirty="0" smtClean="0">
                <a:solidFill>
                  <a:srgbClr val="0000FF"/>
                </a:solidFill>
              </a:rPr>
              <a:t>Water Clouds</a:t>
            </a:r>
          </a:p>
          <a:p>
            <a:r>
              <a:rPr lang="en-US" dirty="0" smtClean="0">
                <a:solidFill>
                  <a:srgbClr val="0000FF"/>
                </a:solidFill>
              </a:rPr>
              <a:t>	Aerosols above clouds</a:t>
            </a:r>
          </a:p>
          <a:p>
            <a:pPr lvl="1">
              <a:lnSpc>
                <a:spcPct val="90000"/>
              </a:lnSpc>
            </a:pPr>
            <a:r>
              <a:rPr lang="en-US" dirty="0" smtClean="0"/>
              <a:t>Assumptions</a:t>
            </a:r>
          </a:p>
          <a:p>
            <a:pPr lvl="2">
              <a:lnSpc>
                <a:spcPct val="90000"/>
              </a:lnSpc>
            </a:pPr>
            <a:r>
              <a:rPr lang="en-US" dirty="0" smtClean="0"/>
              <a:t>Cloud: Uniform size distribution, infinite optical depth, top at 500m</a:t>
            </a:r>
          </a:p>
          <a:p>
            <a:pPr lvl="2">
              <a:lnSpc>
                <a:spcPct val="90000"/>
              </a:lnSpc>
            </a:pPr>
            <a:r>
              <a:rPr lang="en-US" dirty="0" smtClean="0"/>
              <a:t>Aerosol: uniformly distributed between 600 and 1800m, two parameter model for imaginary refractive index, aerosols are spheres</a:t>
            </a:r>
            <a:endParaRPr lang="en-US" dirty="0"/>
          </a:p>
        </p:txBody>
      </p:sp>
      <p:sp>
        <p:nvSpPr>
          <p:cNvPr id="27" name="Text Box 15"/>
          <p:cNvSpPr txBox="1">
            <a:spLocks noChangeArrowheads="1"/>
          </p:cNvSpPr>
          <p:nvPr/>
        </p:nvSpPr>
        <p:spPr bwMode="auto">
          <a:xfrm>
            <a:off x="5775325" y="1070208"/>
            <a:ext cx="184150" cy="457200"/>
          </a:xfrm>
          <a:prstGeom prst="rect">
            <a:avLst/>
          </a:prstGeom>
          <a:noFill/>
          <a:ln w="9525">
            <a:noFill/>
            <a:miter lim="800000"/>
            <a:headEnd/>
            <a:tailEnd/>
          </a:ln>
          <a:effectLst/>
        </p:spPr>
        <p:txBody>
          <a:bodyPr wrap="none">
            <a:prstTxWarp prst="textNoShape">
              <a:avLst/>
            </a:prstTxWarp>
            <a:spAutoFit/>
          </a:bodyPr>
          <a:lstStyle/>
          <a:p>
            <a:pPr eaLnBrk="0" hangingPunct="0"/>
            <a:endParaRPr lang="en-GB" sz="2400">
              <a:latin typeface="Times" charset="0"/>
            </a:endParaRPr>
          </a:p>
        </p:txBody>
      </p:sp>
      <p:sp>
        <p:nvSpPr>
          <p:cNvPr id="22" name="Title 1"/>
          <p:cNvSpPr>
            <a:spLocks noGrp="1"/>
          </p:cNvSpPr>
          <p:nvPr>
            <p:ph type="title"/>
          </p:nvPr>
        </p:nvSpPr>
        <p:spPr>
          <a:xfrm>
            <a:off x="457200" y="0"/>
            <a:ext cx="8229600" cy="952500"/>
          </a:xfrm>
        </p:spPr>
        <p:txBody>
          <a:bodyPr/>
          <a:lstStyle/>
          <a:p>
            <a:r>
              <a:rPr lang="en-US" dirty="0" smtClean="0">
                <a:solidFill>
                  <a:schemeClr val="tx1"/>
                </a:solidFill>
              </a:rPr>
              <a:t>Clouds</a:t>
            </a:r>
            <a:endParaRPr lang="en-US" dirty="0">
              <a:solidFill>
                <a:schemeClr val="tx1"/>
              </a:solidFill>
            </a:endParaRPr>
          </a:p>
        </p:txBody>
      </p:sp>
      <p:pic>
        <p:nvPicPr>
          <p:cNvPr id="8" name="Picture 3" descr="MILAGRO_AoC_10_pres"/>
          <p:cNvPicPr>
            <a:picLocks noChangeAspect="1" noChangeArrowheads="1"/>
          </p:cNvPicPr>
          <p:nvPr/>
        </p:nvPicPr>
        <p:blipFill>
          <a:blip r:embed="rId3"/>
          <a:srcRect/>
          <a:stretch>
            <a:fillRect/>
          </a:stretch>
        </p:blipFill>
        <p:spPr bwMode="auto">
          <a:xfrm>
            <a:off x="1871135" y="2784638"/>
            <a:ext cx="5397643" cy="4047085"/>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US" smtClean="0"/>
              <a:t>Page </a:t>
            </a:r>
            <a:fld id="{FE8C5C1D-E2C7-4662-8D77-4EAF9E7F020A}" type="slidenum">
              <a:rPr lang="en-US" smtClean="0"/>
              <a:pPr/>
              <a:t>39</a:t>
            </a:fld>
            <a:endParaRPr lang="en-US"/>
          </a:p>
        </p:txBody>
      </p:sp>
      <p:sp>
        <p:nvSpPr>
          <p:cNvPr id="14" name="Content Placeholder 2"/>
          <p:cNvSpPr>
            <a:spLocks noGrp="1"/>
          </p:cNvSpPr>
          <p:nvPr>
            <p:ph idx="1"/>
          </p:nvPr>
        </p:nvSpPr>
        <p:spPr>
          <a:xfrm>
            <a:off x="457200" y="947614"/>
            <a:ext cx="8229600" cy="5752731"/>
          </a:xfrm>
        </p:spPr>
        <p:txBody>
          <a:bodyPr/>
          <a:lstStyle/>
          <a:p>
            <a:pPr>
              <a:buNone/>
            </a:pPr>
            <a:r>
              <a:rPr lang="en-US" dirty="0" smtClean="0">
                <a:solidFill>
                  <a:srgbClr val="0000FF"/>
                </a:solidFill>
              </a:rPr>
              <a:t>Water Clouds</a:t>
            </a:r>
          </a:p>
          <a:p>
            <a:r>
              <a:rPr lang="en-US" dirty="0" smtClean="0">
                <a:solidFill>
                  <a:srgbClr val="0000FF"/>
                </a:solidFill>
              </a:rPr>
              <a:t>	Aerosols above clouds</a:t>
            </a:r>
          </a:p>
          <a:p>
            <a:pPr lvl="1">
              <a:lnSpc>
                <a:spcPct val="90000"/>
              </a:lnSpc>
            </a:pPr>
            <a:r>
              <a:rPr lang="en-US" dirty="0" smtClean="0"/>
              <a:t>Results compare well to AATS sun photometer</a:t>
            </a:r>
          </a:p>
        </p:txBody>
      </p:sp>
      <p:sp>
        <p:nvSpPr>
          <p:cNvPr id="27" name="Text Box 15"/>
          <p:cNvSpPr txBox="1">
            <a:spLocks noChangeArrowheads="1"/>
          </p:cNvSpPr>
          <p:nvPr/>
        </p:nvSpPr>
        <p:spPr bwMode="auto">
          <a:xfrm>
            <a:off x="5775325" y="1070208"/>
            <a:ext cx="184150" cy="457200"/>
          </a:xfrm>
          <a:prstGeom prst="rect">
            <a:avLst/>
          </a:prstGeom>
          <a:noFill/>
          <a:ln w="9525">
            <a:noFill/>
            <a:miter lim="800000"/>
            <a:headEnd/>
            <a:tailEnd/>
          </a:ln>
          <a:effectLst/>
        </p:spPr>
        <p:txBody>
          <a:bodyPr wrap="none">
            <a:prstTxWarp prst="textNoShape">
              <a:avLst/>
            </a:prstTxWarp>
            <a:spAutoFit/>
          </a:bodyPr>
          <a:lstStyle/>
          <a:p>
            <a:pPr eaLnBrk="0" hangingPunct="0"/>
            <a:endParaRPr lang="en-GB" sz="2400">
              <a:latin typeface="Times" charset="0"/>
            </a:endParaRPr>
          </a:p>
        </p:txBody>
      </p:sp>
      <p:sp>
        <p:nvSpPr>
          <p:cNvPr id="22" name="Title 1"/>
          <p:cNvSpPr>
            <a:spLocks noGrp="1"/>
          </p:cNvSpPr>
          <p:nvPr>
            <p:ph type="title"/>
          </p:nvPr>
        </p:nvSpPr>
        <p:spPr>
          <a:xfrm>
            <a:off x="457200" y="0"/>
            <a:ext cx="8229600" cy="952500"/>
          </a:xfrm>
        </p:spPr>
        <p:txBody>
          <a:bodyPr/>
          <a:lstStyle/>
          <a:p>
            <a:r>
              <a:rPr lang="en-US" dirty="0" smtClean="0">
                <a:solidFill>
                  <a:schemeClr val="tx1"/>
                </a:solidFill>
              </a:rPr>
              <a:t>Clouds</a:t>
            </a:r>
            <a:endParaRPr lang="en-US" dirty="0">
              <a:solidFill>
                <a:schemeClr val="tx1"/>
              </a:solidFill>
            </a:endParaRPr>
          </a:p>
        </p:txBody>
      </p:sp>
      <p:pic>
        <p:nvPicPr>
          <p:cNvPr id="7" name="Picture 4" descr="MILAGRO_AoC_aot"/>
          <p:cNvPicPr>
            <a:picLocks noChangeAspect="1" noChangeArrowheads="1"/>
          </p:cNvPicPr>
          <p:nvPr/>
        </p:nvPicPr>
        <p:blipFill>
          <a:blip r:embed="rId3"/>
          <a:srcRect b="50000"/>
          <a:stretch>
            <a:fillRect/>
          </a:stretch>
        </p:blipFill>
        <p:spPr bwMode="auto">
          <a:xfrm>
            <a:off x="533400" y="2139128"/>
            <a:ext cx="7543800" cy="4710113"/>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dirty="0" smtClean="0"/>
              <a:t>Instrument Performance</a:t>
            </a:r>
          </a:p>
        </p:txBody>
      </p:sp>
      <p:sp>
        <p:nvSpPr>
          <p:cNvPr id="18435" name="Content Placeholder 2"/>
          <p:cNvSpPr>
            <a:spLocks noGrp="1"/>
          </p:cNvSpPr>
          <p:nvPr>
            <p:ph idx="1"/>
          </p:nvPr>
        </p:nvSpPr>
        <p:spPr/>
        <p:txBody>
          <a:bodyPr/>
          <a:lstStyle/>
          <a:p>
            <a:pPr>
              <a:buNone/>
            </a:pPr>
            <a:r>
              <a:rPr lang="en-US" dirty="0" smtClean="0">
                <a:solidFill>
                  <a:srgbClr val="0000FF"/>
                </a:solidFill>
              </a:rPr>
              <a:t>APS demonstrated extremely good performance throughout testing</a:t>
            </a:r>
          </a:p>
          <a:p>
            <a:r>
              <a:rPr lang="en-US" dirty="0" smtClean="0"/>
              <a:t>Test summary</a:t>
            </a:r>
          </a:p>
          <a:p>
            <a:pPr lvl="1"/>
            <a:r>
              <a:rPr lang="en-US" dirty="0" smtClean="0"/>
              <a:t>The APS was tested extensively at Raytheon and the baseline performance continued to be tracked at Orbital.  The APS had small </a:t>
            </a:r>
            <a:r>
              <a:rPr lang="en-US" dirty="0" err="1" smtClean="0"/>
              <a:t>polarimetric</a:t>
            </a:r>
            <a:r>
              <a:rPr lang="en-US" dirty="0" smtClean="0"/>
              <a:t> uncertainty (polarization accuracy) and very high SNR.</a:t>
            </a:r>
          </a:p>
          <a:p>
            <a:pPr lvl="2"/>
            <a:r>
              <a:rPr lang="en-US" dirty="0" smtClean="0"/>
              <a:t>Figure on left below is predicted SNR per view over dark ocean with global mean optical depth. Figure on right is mean accuracy over range of polarization inputs.</a:t>
            </a:r>
          </a:p>
          <a:p>
            <a:pPr lvl="1"/>
            <a:endParaRPr lang="en-US" dirty="0" smtClean="0"/>
          </a:p>
        </p:txBody>
      </p:sp>
      <p:sp>
        <p:nvSpPr>
          <p:cNvPr id="18437" name="Slide Number Placeholder 4"/>
          <p:cNvSpPr>
            <a:spLocks noGrp="1"/>
          </p:cNvSpPr>
          <p:nvPr>
            <p:ph type="sldNum" sz="quarter" idx="11"/>
          </p:nvPr>
        </p:nvSpPr>
        <p:spPr/>
        <p:txBody>
          <a:bodyPr/>
          <a:lstStyle/>
          <a:p>
            <a:r>
              <a:rPr lang="en-US" smtClean="0"/>
              <a:t>Page </a:t>
            </a:r>
            <a:fld id="{C6F36090-7E60-49E7-85AA-49E0710061EF}" type="slidenum">
              <a:rPr lang="en-US" smtClean="0"/>
              <a:pPr/>
              <a:t>4</a:t>
            </a:fld>
            <a:endParaRPr lang="en-US"/>
          </a:p>
        </p:txBody>
      </p:sp>
      <p:pic>
        <p:nvPicPr>
          <p:cNvPr id="7" name="Picture 33" descr="snr"/>
          <p:cNvPicPr>
            <a:picLocks noChangeAspect="1" noChangeArrowheads="1"/>
          </p:cNvPicPr>
          <p:nvPr/>
        </p:nvPicPr>
        <p:blipFill>
          <a:blip r:embed="rId3"/>
          <a:srcRect/>
          <a:stretch>
            <a:fillRect/>
          </a:stretch>
        </p:blipFill>
        <p:spPr bwMode="auto">
          <a:xfrm>
            <a:off x="0" y="3289123"/>
            <a:ext cx="4137025" cy="2692400"/>
          </a:xfrm>
          <a:prstGeom prst="rect">
            <a:avLst/>
          </a:prstGeom>
          <a:noFill/>
          <a:ln w="9525">
            <a:noFill/>
            <a:miter lim="800000"/>
            <a:headEnd/>
            <a:tailEnd/>
          </a:ln>
        </p:spPr>
      </p:pic>
      <p:pic>
        <p:nvPicPr>
          <p:cNvPr id="8" name="Picture 34" descr="pol"/>
          <p:cNvPicPr>
            <a:picLocks noChangeAspect="1" noChangeArrowheads="1"/>
          </p:cNvPicPr>
          <p:nvPr/>
        </p:nvPicPr>
        <p:blipFill>
          <a:blip r:embed="rId4"/>
          <a:srcRect/>
          <a:stretch>
            <a:fillRect/>
          </a:stretch>
        </p:blipFill>
        <p:spPr bwMode="auto">
          <a:xfrm>
            <a:off x="4168775" y="3298648"/>
            <a:ext cx="4987925" cy="2740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US" smtClean="0"/>
              <a:t>Page </a:t>
            </a:r>
            <a:fld id="{FE8C5C1D-E2C7-4662-8D77-4EAF9E7F020A}" type="slidenum">
              <a:rPr lang="en-US" smtClean="0"/>
              <a:pPr/>
              <a:t>40</a:t>
            </a:fld>
            <a:endParaRPr lang="en-US"/>
          </a:p>
        </p:txBody>
      </p:sp>
      <p:sp>
        <p:nvSpPr>
          <p:cNvPr id="14" name="Content Placeholder 2"/>
          <p:cNvSpPr>
            <a:spLocks noGrp="1"/>
          </p:cNvSpPr>
          <p:nvPr>
            <p:ph idx="1"/>
          </p:nvPr>
        </p:nvSpPr>
        <p:spPr>
          <a:xfrm>
            <a:off x="457200" y="947614"/>
            <a:ext cx="8229600" cy="5752731"/>
          </a:xfrm>
        </p:spPr>
        <p:txBody>
          <a:bodyPr/>
          <a:lstStyle/>
          <a:p>
            <a:pPr>
              <a:buNone/>
            </a:pPr>
            <a:r>
              <a:rPr lang="en-US" dirty="0" smtClean="0">
                <a:solidFill>
                  <a:srgbClr val="0000FF"/>
                </a:solidFill>
              </a:rPr>
              <a:t>Water Clouds</a:t>
            </a:r>
          </a:p>
          <a:p>
            <a:r>
              <a:rPr lang="en-US" dirty="0" smtClean="0">
                <a:solidFill>
                  <a:srgbClr val="0000FF"/>
                </a:solidFill>
              </a:rPr>
              <a:t>	Aerosols above clouds</a:t>
            </a:r>
          </a:p>
          <a:p>
            <a:pPr lvl="1"/>
            <a:r>
              <a:rPr lang="en-US" dirty="0" smtClean="0"/>
              <a:t>Large uncertainty but reasonable comparison to Solar Spectral Flux Radiometer observations*</a:t>
            </a:r>
            <a:endParaRPr noProof="1">
              <a:latin typeface="Times" charset="0"/>
            </a:endParaRPr>
          </a:p>
        </p:txBody>
      </p:sp>
      <p:sp>
        <p:nvSpPr>
          <p:cNvPr id="27" name="Text Box 15"/>
          <p:cNvSpPr txBox="1">
            <a:spLocks noChangeArrowheads="1"/>
          </p:cNvSpPr>
          <p:nvPr/>
        </p:nvSpPr>
        <p:spPr bwMode="auto">
          <a:xfrm>
            <a:off x="5775325" y="1070208"/>
            <a:ext cx="184150" cy="457200"/>
          </a:xfrm>
          <a:prstGeom prst="rect">
            <a:avLst/>
          </a:prstGeom>
          <a:noFill/>
          <a:ln w="9525">
            <a:noFill/>
            <a:miter lim="800000"/>
            <a:headEnd/>
            <a:tailEnd/>
          </a:ln>
          <a:effectLst/>
        </p:spPr>
        <p:txBody>
          <a:bodyPr wrap="none">
            <a:prstTxWarp prst="textNoShape">
              <a:avLst/>
            </a:prstTxWarp>
            <a:spAutoFit/>
          </a:bodyPr>
          <a:lstStyle/>
          <a:p>
            <a:pPr eaLnBrk="0" hangingPunct="0"/>
            <a:endParaRPr lang="en-GB" sz="2400">
              <a:latin typeface="Times" charset="0"/>
            </a:endParaRPr>
          </a:p>
        </p:txBody>
      </p:sp>
      <p:sp>
        <p:nvSpPr>
          <p:cNvPr id="22" name="Title 1"/>
          <p:cNvSpPr>
            <a:spLocks noGrp="1"/>
          </p:cNvSpPr>
          <p:nvPr>
            <p:ph type="title"/>
          </p:nvPr>
        </p:nvSpPr>
        <p:spPr>
          <a:xfrm>
            <a:off x="457200" y="0"/>
            <a:ext cx="8229600" cy="952500"/>
          </a:xfrm>
        </p:spPr>
        <p:txBody>
          <a:bodyPr/>
          <a:lstStyle/>
          <a:p>
            <a:r>
              <a:rPr lang="en-US" dirty="0" smtClean="0">
                <a:solidFill>
                  <a:schemeClr val="tx1"/>
                </a:solidFill>
              </a:rPr>
              <a:t>Clouds</a:t>
            </a:r>
            <a:endParaRPr lang="en-US" dirty="0">
              <a:solidFill>
                <a:schemeClr val="tx1"/>
              </a:solidFill>
            </a:endParaRPr>
          </a:p>
        </p:txBody>
      </p:sp>
      <p:pic>
        <p:nvPicPr>
          <p:cNvPr id="9" name="Picture 6" descr="knobelspiesse_acpd_2011B_fig09"/>
          <p:cNvPicPr>
            <a:picLocks noChangeAspect="1" noChangeArrowheads="1"/>
          </p:cNvPicPr>
          <p:nvPr/>
        </p:nvPicPr>
        <p:blipFill>
          <a:blip r:embed="rId3"/>
          <a:srcRect l="3751" t="49007" r="2501" b="999"/>
          <a:stretch>
            <a:fillRect/>
          </a:stretch>
        </p:blipFill>
        <p:spPr bwMode="auto">
          <a:xfrm>
            <a:off x="1165780" y="2129238"/>
            <a:ext cx="6569906" cy="4378417"/>
          </a:xfrm>
          <a:prstGeom prst="rect">
            <a:avLst/>
          </a:prstGeom>
          <a:noFill/>
        </p:spPr>
      </p:pic>
      <p:sp>
        <p:nvSpPr>
          <p:cNvPr id="10" name="Text Box 5"/>
          <p:cNvSpPr txBox="1">
            <a:spLocks noChangeArrowheads="1"/>
          </p:cNvSpPr>
          <p:nvPr/>
        </p:nvSpPr>
        <p:spPr bwMode="auto">
          <a:xfrm>
            <a:off x="152400" y="6473503"/>
            <a:ext cx="8839200" cy="396875"/>
          </a:xfrm>
          <a:prstGeom prst="rect">
            <a:avLst/>
          </a:prstGeom>
          <a:solidFill>
            <a:schemeClr val="bg1"/>
          </a:solidFill>
          <a:ln w="9525">
            <a:noFill/>
            <a:miter lim="800000"/>
            <a:headEnd/>
            <a:tailEnd/>
          </a:ln>
        </p:spPr>
        <p:txBody>
          <a:bodyPr>
            <a:prstTxWarp prst="textNoShape">
              <a:avLst/>
            </a:prstTxWarp>
            <a:spAutoFit/>
          </a:bodyPr>
          <a:lstStyle/>
          <a:p>
            <a:r>
              <a:rPr sz="1000" noProof="1"/>
              <a:t>* R. W. Bergstrom, K. S. Schmidt, O. Coddington, P. Pilewskie, H. Guan, J. M. Livingston, J. Redemann, and P. B. Russell. Aerosol spectral absorption in the mexico city area: results from airborne measurements during milagro/intex b. </a:t>
            </a:r>
            <a:r>
              <a:rPr sz="1000" i="1" noProof="1"/>
              <a:t>Atmos. Chem. Phys.</a:t>
            </a:r>
            <a:r>
              <a:rPr sz="1000" noProof="1"/>
              <a:t>, 10:6333–6343, 2010.</a:t>
            </a:r>
            <a:endParaRPr lang="en-US" sz="2000" b="1" dirty="0">
              <a:latin typeface="Times"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US" smtClean="0"/>
              <a:t>Page </a:t>
            </a:r>
            <a:fld id="{FE8C5C1D-E2C7-4662-8D77-4EAF9E7F020A}" type="slidenum">
              <a:rPr lang="en-US" smtClean="0"/>
              <a:pPr/>
              <a:t>41</a:t>
            </a:fld>
            <a:endParaRPr lang="en-US"/>
          </a:p>
        </p:txBody>
      </p:sp>
      <p:sp>
        <p:nvSpPr>
          <p:cNvPr id="14" name="Content Placeholder 2"/>
          <p:cNvSpPr>
            <a:spLocks noGrp="1"/>
          </p:cNvSpPr>
          <p:nvPr>
            <p:ph idx="1"/>
          </p:nvPr>
        </p:nvSpPr>
        <p:spPr>
          <a:xfrm>
            <a:off x="457200" y="947614"/>
            <a:ext cx="8229600" cy="5752731"/>
          </a:xfrm>
        </p:spPr>
        <p:txBody>
          <a:bodyPr/>
          <a:lstStyle/>
          <a:p>
            <a:pPr>
              <a:buNone/>
            </a:pPr>
            <a:r>
              <a:rPr lang="en-US" dirty="0" smtClean="0">
                <a:solidFill>
                  <a:srgbClr val="0000FF"/>
                </a:solidFill>
              </a:rPr>
              <a:t>Water Clouds</a:t>
            </a:r>
          </a:p>
          <a:p>
            <a:r>
              <a:rPr lang="en-US" dirty="0" smtClean="0">
                <a:solidFill>
                  <a:srgbClr val="0000FF"/>
                </a:solidFill>
              </a:rPr>
              <a:t>	Aerosols above clouds</a:t>
            </a:r>
          </a:p>
          <a:p>
            <a:pPr lvl="1"/>
            <a:r>
              <a:rPr lang="en-US" dirty="0" smtClean="0"/>
              <a:t>Applying standard absorbing/non-absorbing band table look-up retrieval of optical depth and particle size to the cloud from MILAGRO gives large residual misfit (COT=50, </a:t>
            </a:r>
            <a:r>
              <a:rPr lang="en-US" dirty="0" err="1" smtClean="0"/>
              <a:t>r</a:t>
            </a:r>
            <a:r>
              <a:rPr lang="en-US" baseline="-25000" dirty="0" err="1" smtClean="0"/>
              <a:t>eff</a:t>
            </a:r>
            <a:r>
              <a:rPr lang="en-US" dirty="0" smtClean="0"/>
              <a:t>=5.5 µ</a:t>
            </a:r>
            <a:r>
              <a:rPr lang="en-US" dirty="0" err="1" smtClean="0"/>
              <a:t>m</a:t>
            </a:r>
            <a:r>
              <a:rPr lang="en-US" dirty="0" smtClean="0"/>
              <a:t>; @ top </a:t>
            </a:r>
            <a:r>
              <a:rPr lang="en-US" dirty="0" err="1" smtClean="0"/>
              <a:t>r</a:t>
            </a:r>
            <a:r>
              <a:rPr lang="en-US" baseline="-25000" dirty="0" err="1" smtClean="0"/>
              <a:t>eff</a:t>
            </a:r>
            <a:r>
              <a:rPr lang="en-US" dirty="0" smtClean="0"/>
              <a:t>=7.02 µ</a:t>
            </a:r>
            <a:r>
              <a:rPr lang="en-US" dirty="0" err="1" smtClean="0"/>
              <a:t>m</a:t>
            </a:r>
            <a:r>
              <a:rPr lang="en-US" dirty="0" smtClean="0"/>
              <a:t>, </a:t>
            </a:r>
            <a:r>
              <a:rPr lang="en-US" dirty="0" err="1" smtClean="0"/>
              <a:t>v</a:t>
            </a:r>
            <a:r>
              <a:rPr lang="en-US" baseline="-25000" dirty="0" err="1" smtClean="0"/>
              <a:t>eff</a:t>
            </a:r>
            <a:r>
              <a:rPr lang="en-US" dirty="0" smtClean="0"/>
              <a:t>=0.029)</a:t>
            </a:r>
          </a:p>
          <a:p>
            <a:pPr lvl="1"/>
            <a:r>
              <a:rPr lang="en-US" dirty="0" smtClean="0"/>
              <a:t>Total AOT is only 0.15 at 550 nm</a:t>
            </a:r>
          </a:p>
        </p:txBody>
      </p:sp>
      <p:sp>
        <p:nvSpPr>
          <p:cNvPr id="27" name="Text Box 15"/>
          <p:cNvSpPr txBox="1">
            <a:spLocks noChangeArrowheads="1"/>
          </p:cNvSpPr>
          <p:nvPr/>
        </p:nvSpPr>
        <p:spPr bwMode="auto">
          <a:xfrm>
            <a:off x="5775325" y="1070208"/>
            <a:ext cx="184150" cy="457200"/>
          </a:xfrm>
          <a:prstGeom prst="rect">
            <a:avLst/>
          </a:prstGeom>
          <a:noFill/>
          <a:ln w="9525">
            <a:noFill/>
            <a:miter lim="800000"/>
            <a:headEnd/>
            <a:tailEnd/>
          </a:ln>
          <a:effectLst/>
        </p:spPr>
        <p:txBody>
          <a:bodyPr wrap="none">
            <a:prstTxWarp prst="textNoShape">
              <a:avLst/>
            </a:prstTxWarp>
            <a:spAutoFit/>
          </a:bodyPr>
          <a:lstStyle/>
          <a:p>
            <a:pPr eaLnBrk="0" hangingPunct="0"/>
            <a:endParaRPr lang="en-GB" sz="2400">
              <a:latin typeface="Times" charset="0"/>
            </a:endParaRPr>
          </a:p>
        </p:txBody>
      </p:sp>
      <p:sp>
        <p:nvSpPr>
          <p:cNvPr id="22" name="Title 1"/>
          <p:cNvSpPr>
            <a:spLocks noGrp="1"/>
          </p:cNvSpPr>
          <p:nvPr>
            <p:ph type="title"/>
          </p:nvPr>
        </p:nvSpPr>
        <p:spPr>
          <a:xfrm>
            <a:off x="457200" y="0"/>
            <a:ext cx="8229600" cy="952500"/>
          </a:xfrm>
        </p:spPr>
        <p:txBody>
          <a:bodyPr/>
          <a:lstStyle/>
          <a:p>
            <a:r>
              <a:rPr lang="en-US" dirty="0" smtClean="0">
                <a:solidFill>
                  <a:schemeClr val="tx1"/>
                </a:solidFill>
              </a:rPr>
              <a:t>Clouds</a:t>
            </a:r>
            <a:endParaRPr lang="en-US" dirty="0">
              <a:solidFill>
                <a:schemeClr val="tx1"/>
              </a:solidFill>
            </a:endParaRPr>
          </a:p>
        </p:txBody>
      </p:sp>
      <p:pic>
        <p:nvPicPr>
          <p:cNvPr id="8" name="Picture 7" descr="cloud_no_aer.jpg"/>
          <p:cNvPicPr>
            <a:picLocks noChangeAspect="1"/>
          </p:cNvPicPr>
          <p:nvPr/>
        </p:nvPicPr>
        <p:blipFill>
          <a:blip r:embed="rId3"/>
          <a:stretch>
            <a:fillRect/>
          </a:stretch>
        </p:blipFill>
        <p:spPr>
          <a:xfrm>
            <a:off x="2510501" y="2824804"/>
            <a:ext cx="3755136" cy="4011168"/>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US" smtClean="0"/>
              <a:t>Page </a:t>
            </a:r>
            <a:fld id="{FE8C5C1D-E2C7-4662-8D77-4EAF9E7F020A}" type="slidenum">
              <a:rPr lang="en-US" smtClean="0"/>
              <a:pPr/>
              <a:t>42</a:t>
            </a:fld>
            <a:endParaRPr lang="en-US"/>
          </a:p>
        </p:txBody>
      </p:sp>
      <p:sp>
        <p:nvSpPr>
          <p:cNvPr id="14" name="Content Placeholder 2"/>
          <p:cNvSpPr>
            <a:spLocks noGrp="1"/>
          </p:cNvSpPr>
          <p:nvPr>
            <p:ph idx="1"/>
          </p:nvPr>
        </p:nvSpPr>
        <p:spPr>
          <a:xfrm>
            <a:off x="457200" y="947614"/>
            <a:ext cx="8229600" cy="5752731"/>
          </a:xfrm>
        </p:spPr>
        <p:txBody>
          <a:bodyPr/>
          <a:lstStyle/>
          <a:p>
            <a:pPr>
              <a:buNone/>
            </a:pPr>
            <a:r>
              <a:rPr lang="en-US" dirty="0" smtClean="0">
                <a:solidFill>
                  <a:srgbClr val="0000FF"/>
                </a:solidFill>
              </a:rPr>
              <a:t>Water Clouds</a:t>
            </a:r>
          </a:p>
          <a:p>
            <a:r>
              <a:rPr lang="en-US" dirty="0" smtClean="0">
                <a:solidFill>
                  <a:srgbClr val="0000FF"/>
                </a:solidFill>
              </a:rPr>
              <a:t>	Aerosols above clouds</a:t>
            </a:r>
          </a:p>
          <a:p>
            <a:pPr lvl="1"/>
            <a:r>
              <a:rPr lang="en-US" dirty="0" smtClean="0"/>
              <a:t>Aerosol absorption is strongly constrained by reflectance and </a:t>
            </a:r>
            <a:r>
              <a:rPr lang="en-US" dirty="0" err="1" smtClean="0"/>
              <a:t>DoLP</a:t>
            </a:r>
            <a:r>
              <a:rPr lang="en-US" dirty="0" smtClean="0"/>
              <a:t> above bright </a:t>
            </a:r>
            <a:r>
              <a:rPr lang="en-US" dirty="0" smtClean="0"/>
              <a:t>clouds</a:t>
            </a:r>
          </a:p>
          <a:p>
            <a:pPr lvl="1"/>
            <a:r>
              <a:rPr lang="en-US" dirty="0" smtClean="0"/>
              <a:t>Uncertainties in optical depth and imaginary index reduced to 10% by using reflectance and </a:t>
            </a:r>
            <a:r>
              <a:rPr lang="en-US" dirty="0" err="1" smtClean="0"/>
              <a:t>DoLP</a:t>
            </a:r>
            <a:endParaRPr lang="en-US" noProof="1" smtClean="0">
              <a:latin typeface="Times" charset="0"/>
            </a:endParaRPr>
          </a:p>
        </p:txBody>
      </p:sp>
      <p:sp>
        <p:nvSpPr>
          <p:cNvPr id="27" name="Text Box 15"/>
          <p:cNvSpPr txBox="1">
            <a:spLocks noChangeArrowheads="1"/>
          </p:cNvSpPr>
          <p:nvPr/>
        </p:nvSpPr>
        <p:spPr bwMode="auto">
          <a:xfrm>
            <a:off x="5775325" y="1070208"/>
            <a:ext cx="184150" cy="457200"/>
          </a:xfrm>
          <a:prstGeom prst="rect">
            <a:avLst/>
          </a:prstGeom>
          <a:noFill/>
          <a:ln w="9525">
            <a:noFill/>
            <a:miter lim="800000"/>
            <a:headEnd/>
            <a:tailEnd/>
          </a:ln>
          <a:effectLst/>
        </p:spPr>
        <p:txBody>
          <a:bodyPr wrap="none">
            <a:prstTxWarp prst="textNoShape">
              <a:avLst/>
            </a:prstTxWarp>
            <a:spAutoFit/>
          </a:bodyPr>
          <a:lstStyle/>
          <a:p>
            <a:pPr eaLnBrk="0" hangingPunct="0"/>
            <a:endParaRPr lang="en-GB" sz="2400">
              <a:latin typeface="Times" charset="0"/>
            </a:endParaRPr>
          </a:p>
        </p:txBody>
      </p:sp>
      <p:sp>
        <p:nvSpPr>
          <p:cNvPr id="22" name="Title 1"/>
          <p:cNvSpPr>
            <a:spLocks noGrp="1"/>
          </p:cNvSpPr>
          <p:nvPr>
            <p:ph type="title"/>
          </p:nvPr>
        </p:nvSpPr>
        <p:spPr>
          <a:xfrm>
            <a:off x="457200" y="0"/>
            <a:ext cx="8229600" cy="952500"/>
          </a:xfrm>
        </p:spPr>
        <p:txBody>
          <a:bodyPr/>
          <a:lstStyle/>
          <a:p>
            <a:r>
              <a:rPr lang="en-US" dirty="0" smtClean="0">
                <a:solidFill>
                  <a:schemeClr val="tx1"/>
                </a:solidFill>
              </a:rPr>
              <a:t>Clouds</a:t>
            </a:r>
            <a:endParaRPr lang="en-US" dirty="0">
              <a:solidFill>
                <a:schemeClr val="tx1"/>
              </a:solidFill>
            </a:endParaRPr>
          </a:p>
        </p:txBody>
      </p:sp>
      <p:pic>
        <p:nvPicPr>
          <p:cNvPr id="11" name="Picture 10" descr="cloud_w_aer.jpg"/>
          <p:cNvPicPr>
            <a:picLocks noChangeAspect="1"/>
          </p:cNvPicPr>
          <p:nvPr/>
        </p:nvPicPr>
        <p:blipFill>
          <a:blip r:embed="rId3"/>
          <a:stretch>
            <a:fillRect/>
          </a:stretch>
        </p:blipFill>
        <p:spPr>
          <a:xfrm>
            <a:off x="939069" y="2824417"/>
            <a:ext cx="7668768" cy="4029456"/>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 name="Text Box 15"/>
          <p:cNvSpPr txBox="1">
            <a:spLocks noChangeArrowheads="1"/>
          </p:cNvSpPr>
          <p:nvPr/>
        </p:nvSpPr>
        <p:spPr bwMode="auto">
          <a:xfrm>
            <a:off x="5775325" y="1070208"/>
            <a:ext cx="184150" cy="457200"/>
          </a:xfrm>
          <a:prstGeom prst="rect">
            <a:avLst/>
          </a:prstGeom>
          <a:noFill/>
          <a:ln w="9525">
            <a:noFill/>
            <a:miter lim="800000"/>
            <a:headEnd/>
            <a:tailEnd/>
          </a:ln>
          <a:effectLst/>
        </p:spPr>
        <p:txBody>
          <a:bodyPr wrap="none">
            <a:prstTxWarp prst="textNoShape">
              <a:avLst/>
            </a:prstTxWarp>
            <a:spAutoFit/>
          </a:bodyPr>
          <a:lstStyle/>
          <a:p>
            <a:pPr eaLnBrk="0" hangingPunct="0"/>
            <a:endParaRPr lang="en-GB" sz="2400">
              <a:latin typeface="Times" charset="0"/>
            </a:endParaRPr>
          </a:p>
        </p:txBody>
      </p:sp>
      <p:sp>
        <p:nvSpPr>
          <p:cNvPr id="22" name="Title 1"/>
          <p:cNvSpPr>
            <a:spLocks noGrp="1"/>
          </p:cNvSpPr>
          <p:nvPr>
            <p:ph type="title"/>
          </p:nvPr>
        </p:nvSpPr>
        <p:spPr>
          <a:xfrm>
            <a:off x="457200" y="0"/>
            <a:ext cx="8229600" cy="952500"/>
          </a:xfrm>
        </p:spPr>
        <p:txBody>
          <a:bodyPr/>
          <a:lstStyle/>
          <a:p>
            <a:r>
              <a:rPr lang="en-US" dirty="0" smtClean="0">
                <a:solidFill>
                  <a:schemeClr val="tx1"/>
                </a:solidFill>
              </a:rPr>
              <a:t>Clouds</a:t>
            </a:r>
            <a:endParaRPr lang="en-US" dirty="0">
              <a:solidFill>
                <a:schemeClr val="tx1"/>
              </a:solidFill>
            </a:endParaRPr>
          </a:p>
        </p:txBody>
      </p:sp>
      <p:pic>
        <p:nvPicPr>
          <p:cNvPr id="8" name="Picture 6" descr="retrieval_examp"/>
          <p:cNvPicPr>
            <a:picLocks noChangeAspect="1" noChangeArrowheads="1"/>
          </p:cNvPicPr>
          <p:nvPr/>
        </p:nvPicPr>
        <p:blipFill>
          <a:blip r:embed="rId3"/>
          <a:srcRect/>
          <a:stretch>
            <a:fillRect/>
          </a:stretch>
        </p:blipFill>
        <p:spPr bwMode="auto">
          <a:xfrm>
            <a:off x="668339" y="3045704"/>
            <a:ext cx="7529728" cy="3736717"/>
          </a:xfrm>
          <a:prstGeom prst="rect">
            <a:avLst/>
          </a:prstGeom>
          <a:noFill/>
          <a:ln w="9525">
            <a:noFill/>
            <a:miter lim="800000"/>
            <a:headEnd/>
            <a:tailEnd/>
          </a:ln>
        </p:spPr>
      </p:pic>
      <p:sp>
        <p:nvSpPr>
          <p:cNvPr id="12" name="Content Placeholder 2"/>
          <p:cNvSpPr>
            <a:spLocks noGrp="1"/>
          </p:cNvSpPr>
          <p:nvPr>
            <p:ph idx="1"/>
          </p:nvPr>
        </p:nvSpPr>
        <p:spPr>
          <a:xfrm>
            <a:off x="457200" y="947614"/>
            <a:ext cx="8073697" cy="1723765"/>
          </a:xfrm>
        </p:spPr>
        <p:txBody>
          <a:bodyPr/>
          <a:lstStyle/>
          <a:p>
            <a:pPr>
              <a:buNone/>
            </a:pPr>
            <a:r>
              <a:rPr lang="en-US" dirty="0" smtClean="0">
                <a:solidFill>
                  <a:srgbClr val="0000FF"/>
                </a:solidFill>
              </a:rPr>
              <a:t>Water Clouds</a:t>
            </a:r>
          </a:p>
          <a:p>
            <a:r>
              <a:rPr lang="en-US" dirty="0" smtClean="0">
                <a:solidFill>
                  <a:srgbClr val="0000FF"/>
                </a:solidFill>
              </a:rPr>
              <a:t>	Water vapor in clouds/</a:t>
            </a:r>
            <a:r>
              <a:rPr lang="en-US" dirty="0" err="1" smtClean="0">
                <a:solidFill>
                  <a:srgbClr val="0000FF"/>
                </a:solidFill>
              </a:rPr>
              <a:t>N</a:t>
            </a:r>
            <a:r>
              <a:rPr lang="en-US" baseline="-25000" dirty="0" err="1" smtClean="0">
                <a:solidFill>
                  <a:srgbClr val="0000FF"/>
                </a:solidFill>
              </a:rPr>
              <a:t>d</a:t>
            </a:r>
            <a:endParaRPr lang="en-US" baseline="-25000" dirty="0" smtClean="0">
              <a:solidFill>
                <a:srgbClr val="0000FF"/>
              </a:solidFill>
            </a:endParaRPr>
          </a:p>
          <a:p>
            <a:pPr lvl="1"/>
            <a:r>
              <a:rPr lang="en-US" dirty="0" smtClean="0"/>
              <a:t>Estimated 8 </a:t>
            </a:r>
            <a:r>
              <a:rPr lang="en-US" dirty="0" err="1" smtClean="0"/>
              <a:t>g</a:t>
            </a:r>
            <a:r>
              <a:rPr lang="en-US" dirty="0" smtClean="0"/>
              <a:t>/kg saturated mixing ratio, cloud top at 900 mbar, thickness 40±20 mbar, 9.6 µ</a:t>
            </a:r>
            <a:r>
              <a:rPr lang="en-US" dirty="0" err="1" smtClean="0"/>
              <a:t>m</a:t>
            </a:r>
            <a:r>
              <a:rPr lang="en-US" dirty="0" smtClean="0"/>
              <a:t> size and COT of 37.4 gives N=185±75 cc</a:t>
            </a:r>
            <a:r>
              <a:rPr lang="en-US" baseline="30000" dirty="0" smtClean="0"/>
              <a:t>-1</a:t>
            </a:r>
            <a:r>
              <a:rPr lang="en-US" dirty="0" smtClean="0"/>
              <a:t>.</a:t>
            </a:r>
          </a:p>
          <a:p>
            <a:pPr lvl="1"/>
            <a:r>
              <a:rPr lang="en-US" dirty="0" smtClean="0"/>
              <a:t>Previous cloud thickness results from CLAMS on two days available were </a:t>
            </a:r>
            <a:r>
              <a:rPr lang="en-US" dirty="0" smtClean="0">
                <a:solidFill>
                  <a:schemeClr val="hlink"/>
                </a:solidFill>
              </a:rPr>
              <a:t>30</a:t>
            </a:r>
            <a:r>
              <a:rPr lang="en-US" dirty="0" smtClean="0"/>
              <a:t> mbar </a:t>
            </a:r>
            <a:r>
              <a:rPr lang="en-US" dirty="0" err="1" smtClean="0"/>
              <a:t>vs</a:t>
            </a:r>
            <a:r>
              <a:rPr lang="en-US" dirty="0" smtClean="0"/>
              <a:t> </a:t>
            </a:r>
            <a:r>
              <a:rPr lang="en-US" dirty="0" smtClean="0">
                <a:solidFill>
                  <a:schemeClr val="hlink"/>
                </a:solidFill>
              </a:rPr>
              <a:t>30</a:t>
            </a:r>
            <a:r>
              <a:rPr lang="en-US" dirty="0" smtClean="0"/>
              <a:t> mbar and </a:t>
            </a:r>
            <a:r>
              <a:rPr lang="en-US" dirty="0" smtClean="0">
                <a:solidFill>
                  <a:srgbClr val="FF0000"/>
                </a:solidFill>
              </a:rPr>
              <a:t>60</a:t>
            </a:r>
            <a:r>
              <a:rPr lang="en-US" dirty="0" smtClean="0"/>
              <a:t> mbar </a:t>
            </a:r>
            <a:r>
              <a:rPr lang="en-US" dirty="0" err="1" smtClean="0"/>
              <a:t>vs</a:t>
            </a:r>
            <a:r>
              <a:rPr lang="en-US" dirty="0" smtClean="0"/>
              <a:t> </a:t>
            </a:r>
            <a:r>
              <a:rPr lang="en-US" dirty="0" smtClean="0">
                <a:solidFill>
                  <a:srgbClr val="FF0000"/>
                </a:solidFill>
              </a:rPr>
              <a:t>40</a:t>
            </a:r>
            <a:r>
              <a:rPr lang="en-US" dirty="0" smtClean="0"/>
              <a:t> mbar</a:t>
            </a:r>
          </a:p>
          <a:p>
            <a:pPr lvl="1"/>
            <a:r>
              <a:rPr lang="en-US" dirty="0" smtClean="0"/>
              <a:t>       </a:t>
            </a:r>
            <a:endParaRPr noProof="1">
              <a:latin typeface="Times"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US" smtClean="0"/>
              <a:t>Page </a:t>
            </a:r>
            <a:fld id="{FE8C5C1D-E2C7-4662-8D77-4EAF9E7F020A}" type="slidenum">
              <a:rPr lang="en-US" smtClean="0"/>
              <a:pPr/>
              <a:t>44</a:t>
            </a:fld>
            <a:endParaRPr lang="en-US"/>
          </a:p>
        </p:txBody>
      </p:sp>
      <p:sp>
        <p:nvSpPr>
          <p:cNvPr id="14" name="Content Placeholder 2"/>
          <p:cNvSpPr>
            <a:spLocks noGrp="1"/>
          </p:cNvSpPr>
          <p:nvPr>
            <p:ph idx="1"/>
          </p:nvPr>
        </p:nvSpPr>
        <p:spPr>
          <a:xfrm>
            <a:off x="457200" y="947615"/>
            <a:ext cx="8229600" cy="1671214"/>
          </a:xfrm>
        </p:spPr>
        <p:txBody>
          <a:bodyPr/>
          <a:lstStyle/>
          <a:p>
            <a:pPr>
              <a:buNone/>
            </a:pPr>
            <a:r>
              <a:rPr lang="en-US" dirty="0" smtClean="0">
                <a:solidFill>
                  <a:srgbClr val="0000FF"/>
                </a:solidFill>
              </a:rPr>
              <a:t>Ice Clouds</a:t>
            </a:r>
          </a:p>
          <a:p>
            <a:pPr marL="458788" indent="-458788"/>
            <a:r>
              <a:rPr lang="en-US" dirty="0" smtClean="0"/>
              <a:t>Detection and remote sensing of ice clouds is important to ensure that aerosol retrievals are not being contaminated by thin cirrus clouds and to determine the </a:t>
            </a:r>
            <a:r>
              <a:rPr lang="en-US" dirty="0" err="1" smtClean="0"/>
              <a:t>radiative</a:t>
            </a:r>
            <a:r>
              <a:rPr lang="en-US" dirty="0" smtClean="0"/>
              <a:t> effects of these very cold clouds.</a:t>
            </a:r>
          </a:p>
          <a:p>
            <a:pPr marL="458788" indent="-458788"/>
            <a:r>
              <a:rPr lang="en-US" dirty="0" smtClean="0"/>
              <a:t>For people doing remote sensing the first thing to do when you come across an ice cloud is pick a phase function (crystal habit).</a:t>
            </a:r>
          </a:p>
        </p:txBody>
      </p:sp>
      <p:sp>
        <p:nvSpPr>
          <p:cNvPr id="27" name="Text Box 15"/>
          <p:cNvSpPr txBox="1">
            <a:spLocks noChangeArrowheads="1"/>
          </p:cNvSpPr>
          <p:nvPr/>
        </p:nvSpPr>
        <p:spPr bwMode="auto">
          <a:xfrm>
            <a:off x="5775325" y="1070208"/>
            <a:ext cx="184150" cy="457200"/>
          </a:xfrm>
          <a:prstGeom prst="rect">
            <a:avLst/>
          </a:prstGeom>
          <a:noFill/>
          <a:ln w="9525">
            <a:noFill/>
            <a:miter lim="800000"/>
            <a:headEnd/>
            <a:tailEnd/>
          </a:ln>
          <a:effectLst/>
        </p:spPr>
        <p:txBody>
          <a:bodyPr wrap="none">
            <a:prstTxWarp prst="textNoShape">
              <a:avLst/>
            </a:prstTxWarp>
            <a:spAutoFit/>
          </a:bodyPr>
          <a:lstStyle/>
          <a:p>
            <a:pPr eaLnBrk="0" hangingPunct="0"/>
            <a:endParaRPr lang="en-GB" sz="2400">
              <a:latin typeface="Times" charset="0"/>
            </a:endParaRPr>
          </a:p>
        </p:txBody>
      </p:sp>
      <p:sp>
        <p:nvSpPr>
          <p:cNvPr id="22" name="Title 1"/>
          <p:cNvSpPr>
            <a:spLocks noGrp="1"/>
          </p:cNvSpPr>
          <p:nvPr>
            <p:ph type="title"/>
          </p:nvPr>
        </p:nvSpPr>
        <p:spPr>
          <a:xfrm>
            <a:off x="457200" y="0"/>
            <a:ext cx="8229600" cy="952500"/>
          </a:xfrm>
        </p:spPr>
        <p:txBody>
          <a:bodyPr/>
          <a:lstStyle/>
          <a:p>
            <a:r>
              <a:rPr lang="en-US" dirty="0" smtClean="0">
                <a:solidFill>
                  <a:schemeClr val="tx1"/>
                </a:solidFill>
              </a:rPr>
              <a:t>Clouds</a:t>
            </a:r>
            <a:endParaRPr lang="en-US" dirty="0">
              <a:solidFill>
                <a:schemeClr val="tx1"/>
              </a:solidFill>
            </a:endParaRPr>
          </a:p>
        </p:txBody>
      </p:sp>
      <p:pic>
        <p:nvPicPr>
          <p:cNvPr id="40" name="Picture 7"/>
          <p:cNvPicPr>
            <a:picLocks noChangeAspect="1" noChangeArrowheads="1"/>
          </p:cNvPicPr>
          <p:nvPr/>
        </p:nvPicPr>
        <p:blipFill>
          <a:blip r:embed="rId3"/>
          <a:srcRect/>
          <a:stretch>
            <a:fillRect/>
          </a:stretch>
        </p:blipFill>
        <p:spPr bwMode="auto">
          <a:xfrm>
            <a:off x="1066800" y="3247698"/>
            <a:ext cx="6750050" cy="3228975"/>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US" smtClean="0"/>
              <a:t>Page </a:t>
            </a:r>
            <a:fld id="{FE8C5C1D-E2C7-4662-8D77-4EAF9E7F020A}" type="slidenum">
              <a:rPr lang="en-US" smtClean="0"/>
              <a:pPr/>
              <a:t>45</a:t>
            </a:fld>
            <a:endParaRPr lang="en-US"/>
          </a:p>
        </p:txBody>
      </p:sp>
      <p:sp>
        <p:nvSpPr>
          <p:cNvPr id="14" name="Content Placeholder 2"/>
          <p:cNvSpPr>
            <a:spLocks noGrp="1"/>
          </p:cNvSpPr>
          <p:nvPr>
            <p:ph idx="1"/>
          </p:nvPr>
        </p:nvSpPr>
        <p:spPr>
          <a:xfrm>
            <a:off x="457200" y="947615"/>
            <a:ext cx="8229600" cy="1671214"/>
          </a:xfrm>
        </p:spPr>
        <p:txBody>
          <a:bodyPr/>
          <a:lstStyle/>
          <a:p>
            <a:pPr>
              <a:buNone/>
            </a:pPr>
            <a:r>
              <a:rPr lang="en-US" dirty="0" smtClean="0">
                <a:solidFill>
                  <a:srgbClr val="0000FF"/>
                </a:solidFill>
              </a:rPr>
              <a:t>Ice Clouds</a:t>
            </a:r>
          </a:p>
          <a:p>
            <a:pPr marL="458788" indent="-458788"/>
            <a:r>
              <a:rPr lang="en-US" sz="1600" dirty="0" smtClean="0"/>
              <a:t>Scattering properties are primarily determined by aspect ratio and roughness.</a:t>
            </a:r>
          </a:p>
          <a:p>
            <a:pPr marL="458788" indent="-458788"/>
            <a:r>
              <a:rPr lang="en-US" sz="1600" dirty="0" smtClean="0"/>
              <a:t>Retrievals now use scattering properties of hexagonal particles parameterized on aspect ratio and roughness.</a:t>
            </a:r>
          </a:p>
        </p:txBody>
      </p:sp>
      <p:sp>
        <p:nvSpPr>
          <p:cNvPr id="27" name="Text Box 15"/>
          <p:cNvSpPr txBox="1">
            <a:spLocks noChangeArrowheads="1"/>
          </p:cNvSpPr>
          <p:nvPr/>
        </p:nvSpPr>
        <p:spPr bwMode="auto">
          <a:xfrm>
            <a:off x="5775325" y="1070208"/>
            <a:ext cx="184150" cy="457200"/>
          </a:xfrm>
          <a:prstGeom prst="rect">
            <a:avLst/>
          </a:prstGeom>
          <a:noFill/>
          <a:ln w="9525">
            <a:noFill/>
            <a:miter lim="800000"/>
            <a:headEnd/>
            <a:tailEnd/>
          </a:ln>
          <a:effectLst/>
        </p:spPr>
        <p:txBody>
          <a:bodyPr wrap="none">
            <a:prstTxWarp prst="textNoShape">
              <a:avLst/>
            </a:prstTxWarp>
            <a:spAutoFit/>
          </a:bodyPr>
          <a:lstStyle/>
          <a:p>
            <a:pPr eaLnBrk="0" hangingPunct="0"/>
            <a:endParaRPr lang="en-GB" sz="2400">
              <a:latin typeface="Times" charset="0"/>
            </a:endParaRPr>
          </a:p>
        </p:txBody>
      </p:sp>
      <p:sp>
        <p:nvSpPr>
          <p:cNvPr id="22" name="Title 1"/>
          <p:cNvSpPr>
            <a:spLocks noGrp="1"/>
          </p:cNvSpPr>
          <p:nvPr>
            <p:ph type="title"/>
          </p:nvPr>
        </p:nvSpPr>
        <p:spPr>
          <a:xfrm>
            <a:off x="457200" y="0"/>
            <a:ext cx="8229600" cy="952500"/>
          </a:xfrm>
        </p:spPr>
        <p:txBody>
          <a:bodyPr/>
          <a:lstStyle/>
          <a:p>
            <a:r>
              <a:rPr lang="en-US" dirty="0" smtClean="0">
                <a:solidFill>
                  <a:schemeClr val="tx1"/>
                </a:solidFill>
              </a:rPr>
              <a:t>Clouds</a:t>
            </a:r>
            <a:endParaRPr lang="en-US" dirty="0">
              <a:solidFill>
                <a:schemeClr val="tx1"/>
              </a:solidFill>
            </a:endParaRPr>
          </a:p>
        </p:txBody>
      </p:sp>
      <p:pic>
        <p:nvPicPr>
          <p:cNvPr id="8" name="Picture 7" descr="fig_phase_ARVAR.jpg"/>
          <p:cNvPicPr>
            <a:picLocks noChangeAspect="1"/>
          </p:cNvPicPr>
          <p:nvPr/>
        </p:nvPicPr>
        <p:blipFill>
          <a:blip r:embed="rId3"/>
          <a:stretch>
            <a:fillRect/>
          </a:stretch>
        </p:blipFill>
        <p:spPr>
          <a:xfrm>
            <a:off x="1147379" y="2363604"/>
            <a:ext cx="6989378" cy="2345972"/>
          </a:xfrm>
          <a:prstGeom prst="rect">
            <a:avLst/>
          </a:prstGeom>
        </p:spPr>
      </p:pic>
      <p:pic>
        <p:nvPicPr>
          <p:cNvPr id="9" name="Picture 8" descr="fig_phase_DISTVAR.jpg"/>
          <p:cNvPicPr>
            <a:picLocks noChangeAspect="1"/>
          </p:cNvPicPr>
          <p:nvPr/>
        </p:nvPicPr>
        <p:blipFill>
          <a:blip r:embed="rId4"/>
          <a:stretch>
            <a:fillRect/>
          </a:stretch>
        </p:blipFill>
        <p:spPr>
          <a:xfrm>
            <a:off x="1156136" y="4448780"/>
            <a:ext cx="6971861" cy="2347907"/>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US" smtClean="0"/>
              <a:t>Page </a:t>
            </a:r>
            <a:fld id="{FE8C5C1D-E2C7-4662-8D77-4EAF9E7F020A}" type="slidenum">
              <a:rPr lang="en-US" smtClean="0"/>
              <a:pPr/>
              <a:t>46</a:t>
            </a:fld>
            <a:endParaRPr lang="en-US"/>
          </a:p>
        </p:txBody>
      </p:sp>
      <p:sp>
        <p:nvSpPr>
          <p:cNvPr id="14" name="Content Placeholder 2"/>
          <p:cNvSpPr>
            <a:spLocks noGrp="1"/>
          </p:cNvSpPr>
          <p:nvPr>
            <p:ph idx="1"/>
          </p:nvPr>
        </p:nvSpPr>
        <p:spPr>
          <a:xfrm>
            <a:off x="457200" y="947615"/>
            <a:ext cx="8229600" cy="1671214"/>
          </a:xfrm>
        </p:spPr>
        <p:txBody>
          <a:bodyPr/>
          <a:lstStyle/>
          <a:p>
            <a:pPr>
              <a:buNone/>
            </a:pPr>
            <a:r>
              <a:rPr lang="en-US" dirty="0" smtClean="0">
                <a:solidFill>
                  <a:srgbClr val="0000FF"/>
                </a:solidFill>
              </a:rPr>
              <a:t>Ice Clouds</a:t>
            </a:r>
          </a:p>
          <a:p>
            <a:pPr marL="458788" indent="-458788"/>
            <a:r>
              <a:rPr lang="en-US" dirty="0" smtClean="0"/>
              <a:t>The polarization and scattering behavior of more complex particles is captured to a large extent by simple hexagonal particles with a range of aspect ratios and </a:t>
            </a:r>
            <a:r>
              <a:rPr lang="en-US" dirty="0" err="1" smtClean="0"/>
              <a:t>roughnesses</a:t>
            </a:r>
            <a:r>
              <a:rPr lang="en-US" dirty="0" smtClean="0"/>
              <a:t>/distortions</a:t>
            </a:r>
          </a:p>
        </p:txBody>
      </p:sp>
      <p:sp>
        <p:nvSpPr>
          <p:cNvPr id="27" name="Text Box 15"/>
          <p:cNvSpPr txBox="1">
            <a:spLocks noChangeArrowheads="1"/>
          </p:cNvSpPr>
          <p:nvPr/>
        </p:nvSpPr>
        <p:spPr bwMode="auto">
          <a:xfrm>
            <a:off x="5775325" y="1070208"/>
            <a:ext cx="184150" cy="457200"/>
          </a:xfrm>
          <a:prstGeom prst="rect">
            <a:avLst/>
          </a:prstGeom>
          <a:noFill/>
          <a:ln w="9525">
            <a:noFill/>
            <a:miter lim="800000"/>
            <a:headEnd/>
            <a:tailEnd/>
          </a:ln>
          <a:effectLst/>
        </p:spPr>
        <p:txBody>
          <a:bodyPr wrap="none">
            <a:prstTxWarp prst="textNoShape">
              <a:avLst/>
            </a:prstTxWarp>
            <a:spAutoFit/>
          </a:bodyPr>
          <a:lstStyle/>
          <a:p>
            <a:pPr eaLnBrk="0" hangingPunct="0"/>
            <a:endParaRPr lang="en-GB" sz="2400">
              <a:latin typeface="Times" charset="0"/>
            </a:endParaRPr>
          </a:p>
        </p:txBody>
      </p:sp>
      <p:sp>
        <p:nvSpPr>
          <p:cNvPr id="22" name="Title 1"/>
          <p:cNvSpPr>
            <a:spLocks noGrp="1"/>
          </p:cNvSpPr>
          <p:nvPr>
            <p:ph type="title"/>
          </p:nvPr>
        </p:nvSpPr>
        <p:spPr>
          <a:xfrm>
            <a:off x="457200" y="0"/>
            <a:ext cx="8229600" cy="952500"/>
          </a:xfrm>
        </p:spPr>
        <p:txBody>
          <a:bodyPr/>
          <a:lstStyle/>
          <a:p>
            <a:r>
              <a:rPr lang="en-US" dirty="0" smtClean="0">
                <a:solidFill>
                  <a:schemeClr val="tx1"/>
                </a:solidFill>
              </a:rPr>
              <a:t>Clouds</a:t>
            </a:r>
            <a:endParaRPr lang="en-US" dirty="0">
              <a:solidFill>
                <a:schemeClr val="tx1"/>
              </a:solidFill>
            </a:endParaRPr>
          </a:p>
        </p:txBody>
      </p:sp>
      <p:pic>
        <p:nvPicPr>
          <p:cNvPr id="10" name="Picture 9" descr="fig_retr_DLP.jpg"/>
          <p:cNvPicPr>
            <a:picLocks noChangeAspect="1"/>
          </p:cNvPicPr>
          <p:nvPr/>
        </p:nvPicPr>
        <p:blipFill>
          <a:blip r:embed="rId3"/>
          <a:stretch>
            <a:fillRect/>
          </a:stretch>
        </p:blipFill>
        <p:spPr>
          <a:xfrm>
            <a:off x="8103" y="2758975"/>
            <a:ext cx="4506435" cy="3836276"/>
          </a:xfrm>
          <a:prstGeom prst="rect">
            <a:avLst/>
          </a:prstGeom>
        </p:spPr>
      </p:pic>
      <p:pic>
        <p:nvPicPr>
          <p:cNvPr id="11" name="Picture 10" descr="fig_retr_P12norm.jpg"/>
          <p:cNvPicPr>
            <a:picLocks noChangeAspect="1"/>
          </p:cNvPicPr>
          <p:nvPr/>
        </p:nvPicPr>
        <p:blipFill>
          <a:blip r:embed="rId4"/>
          <a:stretch>
            <a:fillRect/>
          </a:stretch>
        </p:blipFill>
        <p:spPr>
          <a:xfrm>
            <a:off x="4580758" y="2758974"/>
            <a:ext cx="4562009" cy="3883586"/>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US" smtClean="0"/>
              <a:t>Page </a:t>
            </a:r>
            <a:fld id="{FE8C5C1D-E2C7-4662-8D77-4EAF9E7F020A}" type="slidenum">
              <a:rPr lang="en-US" smtClean="0"/>
              <a:pPr/>
              <a:t>47</a:t>
            </a:fld>
            <a:endParaRPr lang="en-US"/>
          </a:p>
        </p:txBody>
      </p:sp>
      <p:sp>
        <p:nvSpPr>
          <p:cNvPr id="14" name="Content Placeholder 2"/>
          <p:cNvSpPr>
            <a:spLocks noGrp="1"/>
          </p:cNvSpPr>
          <p:nvPr>
            <p:ph idx="1"/>
          </p:nvPr>
        </p:nvSpPr>
        <p:spPr>
          <a:xfrm>
            <a:off x="457200" y="947615"/>
            <a:ext cx="8229600" cy="1671214"/>
          </a:xfrm>
        </p:spPr>
        <p:txBody>
          <a:bodyPr/>
          <a:lstStyle/>
          <a:p>
            <a:pPr>
              <a:buNone/>
            </a:pPr>
            <a:r>
              <a:rPr lang="en-US" dirty="0" smtClean="0">
                <a:solidFill>
                  <a:srgbClr val="0000FF"/>
                </a:solidFill>
              </a:rPr>
              <a:t>Ice Clouds</a:t>
            </a:r>
          </a:p>
          <a:p>
            <a:pPr marL="458788" indent="-458788"/>
            <a:r>
              <a:rPr lang="en-US" dirty="0" smtClean="0"/>
              <a:t>For coldest clouds and contrails </a:t>
            </a:r>
            <a:r>
              <a:rPr lang="en-US" dirty="0" err="1" smtClean="0"/>
              <a:t>spheroidal</a:t>
            </a:r>
            <a:r>
              <a:rPr lang="en-US" dirty="0" smtClean="0"/>
              <a:t> particles appear to be present</a:t>
            </a:r>
          </a:p>
        </p:txBody>
      </p:sp>
      <p:sp>
        <p:nvSpPr>
          <p:cNvPr id="27" name="Text Box 15"/>
          <p:cNvSpPr txBox="1">
            <a:spLocks noChangeArrowheads="1"/>
          </p:cNvSpPr>
          <p:nvPr/>
        </p:nvSpPr>
        <p:spPr bwMode="auto">
          <a:xfrm>
            <a:off x="5775325" y="1070208"/>
            <a:ext cx="184150" cy="457200"/>
          </a:xfrm>
          <a:prstGeom prst="rect">
            <a:avLst/>
          </a:prstGeom>
          <a:noFill/>
          <a:ln w="9525">
            <a:noFill/>
            <a:miter lim="800000"/>
            <a:headEnd/>
            <a:tailEnd/>
          </a:ln>
          <a:effectLst/>
        </p:spPr>
        <p:txBody>
          <a:bodyPr wrap="none">
            <a:prstTxWarp prst="textNoShape">
              <a:avLst/>
            </a:prstTxWarp>
            <a:spAutoFit/>
          </a:bodyPr>
          <a:lstStyle/>
          <a:p>
            <a:pPr eaLnBrk="0" hangingPunct="0"/>
            <a:endParaRPr lang="en-GB" sz="2400">
              <a:latin typeface="Times" charset="0"/>
            </a:endParaRPr>
          </a:p>
        </p:txBody>
      </p:sp>
      <p:sp>
        <p:nvSpPr>
          <p:cNvPr id="22" name="Title 1"/>
          <p:cNvSpPr>
            <a:spLocks noGrp="1"/>
          </p:cNvSpPr>
          <p:nvPr>
            <p:ph type="title"/>
          </p:nvPr>
        </p:nvSpPr>
        <p:spPr>
          <a:xfrm>
            <a:off x="457200" y="0"/>
            <a:ext cx="8229600" cy="952500"/>
          </a:xfrm>
        </p:spPr>
        <p:txBody>
          <a:bodyPr/>
          <a:lstStyle/>
          <a:p>
            <a:r>
              <a:rPr lang="en-US" dirty="0" smtClean="0">
                <a:solidFill>
                  <a:schemeClr val="tx1"/>
                </a:solidFill>
              </a:rPr>
              <a:t>Clouds</a:t>
            </a:r>
            <a:endParaRPr lang="en-US" dirty="0">
              <a:solidFill>
                <a:schemeClr val="tx1"/>
              </a:solidFill>
            </a:endParaRPr>
          </a:p>
        </p:txBody>
      </p:sp>
      <p:sp>
        <p:nvSpPr>
          <p:cNvPr id="10" name="Text Box 21"/>
          <p:cNvSpPr txBox="1">
            <a:spLocks noChangeArrowheads="1"/>
          </p:cNvSpPr>
          <p:nvPr/>
        </p:nvSpPr>
        <p:spPr bwMode="auto">
          <a:xfrm>
            <a:off x="719971" y="2071854"/>
            <a:ext cx="3151350" cy="523220"/>
          </a:xfrm>
          <a:prstGeom prst="rect">
            <a:avLst/>
          </a:prstGeom>
          <a:noFill/>
          <a:ln w="15875">
            <a:noFill/>
            <a:prstDash val="dash"/>
            <a:miter lim="800000"/>
            <a:headEnd/>
            <a:tailEnd/>
          </a:ln>
          <a:effectLst/>
        </p:spPr>
        <p:txBody>
          <a:bodyPr wrap="square">
            <a:prstTxWarp prst="textNoShape">
              <a:avLst/>
            </a:prstTxWarp>
            <a:spAutoFit/>
          </a:bodyPr>
          <a:lstStyle/>
          <a:p>
            <a:pPr algn="l" eaLnBrk="1" hangingPunct="1">
              <a:defRPr/>
            </a:pPr>
            <a:r>
              <a:rPr lang="en-US" sz="1400" dirty="0">
                <a:effectLst>
                  <a:outerShdw blurRad="38100" dist="38100" dir="2700000" algn="tl">
                    <a:srgbClr val="DDDDDD"/>
                  </a:outerShdw>
                </a:effectLst>
                <a:latin typeface="Arial"/>
                <a:ea typeface="Times New Roman" charset="0"/>
                <a:cs typeface="Arial"/>
              </a:rPr>
              <a:t>Optical depth (0.1) &amp; size </a:t>
            </a:r>
            <a:r>
              <a:rPr lang="en-US" sz="1400" dirty="0" smtClean="0">
                <a:effectLst>
                  <a:outerShdw blurRad="38100" dist="38100" dir="2700000" algn="tl">
                    <a:srgbClr val="DDDDDD"/>
                  </a:outerShdw>
                </a:effectLst>
                <a:latin typeface="Arial"/>
                <a:ea typeface="Times New Roman" charset="0"/>
                <a:cs typeface="Arial"/>
              </a:rPr>
              <a:t>distribution in agreement </a:t>
            </a:r>
            <a:r>
              <a:rPr lang="en-US" sz="1400" dirty="0">
                <a:effectLst>
                  <a:outerShdw blurRad="38100" dist="38100" dir="2700000" algn="tl">
                    <a:srgbClr val="DDDDDD"/>
                  </a:outerShdw>
                </a:effectLst>
                <a:latin typeface="Arial"/>
                <a:ea typeface="Times New Roman" charset="0"/>
                <a:cs typeface="Arial"/>
              </a:rPr>
              <a:t>with </a:t>
            </a:r>
            <a:r>
              <a:rPr lang="en-US" sz="1400" dirty="0" err="1">
                <a:effectLst>
                  <a:outerShdw blurRad="38100" dist="38100" dir="2700000" algn="tl">
                    <a:srgbClr val="DDDDDD"/>
                  </a:outerShdw>
                </a:effectLst>
                <a:latin typeface="Arial"/>
                <a:ea typeface="Times New Roman" charset="0"/>
                <a:cs typeface="Arial"/>
              </a:rPr>
              <a:t>lidar</a:t>
            </a:r>
            <a:r>
              <a:rPr lang="en-US" sz="1400" dirty="0">
                <a:effectLst>
                  <a:outerShdw blurRad="38100" dist="38100" dir="2700000" algn="tl">
                    <a:srgbClr val="DDDDDD"/>
                  </a:outerShdw>
                </a:effectLst>
                <a:latin typeface="Arial"/>
                <a:ea typeface="Times New Roman" charset="0"/>
                <a:cs typeface="Arial"/>
              </a:rPr>
              <a:t> &amp; in situ data</a:t>
            </a:r>
          </a:p>
        </p:txBody>
      </p:sp>
      <p:grpSp>
        <p:nvGrpSpPr>
          <p:cNvPr id="11" name="Group 22"/>
          <p:cNvGrpSpPr>
            <a:grpSpLocks/>
          </p:cNvGrpSpPr>
          <p:nvPr/>
        </p:nvGrpSpPr>
        <p:grpSpPr bwMode="auto">
          <a:xfrm>
            <a:off x="-11100" y="2620907"/>
            <a:ext cx="3900474" cy="3863944"/>
            <a:chOff x="2931" y="1594"/>
            <a:chExt cx="2460" cy="2437"/>
          </a:xfrm>
        </p:grpSpPr>
        <p:sp>
          <p:nvSpPr>
            <p:cNvPr id="12" name="Line 23"/>
            <p:cNvSpPr>
              <a:spLocks noChangeShapeType="1"/>
            </p:cNvSpPr>
            <p:nvPr/>
          </p:nvSpPr>
          <p:spPr bwMode="auto">
            <a:xfrm flipV="1">
              <a:off x="4900" y="2765"/>
              <a:ext cx="90" cy="209"/>
            </a:xfrm>
            <a:prstGeom prst="line">
              <a:avLst/>
            </a:prstGeom>
            <a:noFill/>
            <a:ln w="9525">
              <a:solidFill>
                <a:schemeClr val="accent2"/>
              </a:solidFill>
              <a:round/>
              <a:headEnd/>
              <a:tailEnd type="triangle" w="med" len="med"/>
            </a:ln>
          </p:spPr>
          <p:txBody>
            <a:bodyPr>
              <a:prstTxWarp prst="textNoShape">
                <a:avLst/>
              </a:prstTxWarp>
            </a:bodyPr>
            <a:lstStyle/>
            <a:p>
              <a:endParaRPr lang="en-US"/>
            </a:p>
          </p:txBody>
        </p:sp>
        <p:sp>
          <p:nvSpPr>
            <p:cNvPr id="13" name="Line 24"/>
            <p:cNvSpPr>
              <a:spLocks noChangeShapeType="1"/>
            </p:cNvSpPr>
            <p:nvPr/>
          </p:nvSpPr>
          <p:spPr bwMode="auto">
            <a:xfrm flipH="1">
              <a:off x="3738" y="2681"/>
              <a:ext cx="45" cy="251"/>
            </a:xfrm>
            <a:prstGeom prst="line">
              <a:avLst/>
            </a:prstGeom>
            <a:noFill/>
            <a:ln w="9525">
              <a:solidFill>
                <a:schemeClr val="accent2"/>
              </a:solidFill>
              <a:round/>
              <a:headEnd/>
              <a:tailEnd type="triangle" w="med" len="med"/>
            </a:ln>
          </p:spPr>
          <p:txBody>
            <a:bodyPr>
              <a:prstTxWarp prst="textNoShape">
                <a:avLst/>
              </a:prstTxWarp>
            </a:bodyPr>
            <a:lstStyle/>
            <a:p>
              <a:endParaRPr lang="en-US"/>
            </a:p>
          </p:txBody>
        </p:sp>
        <p:pic>
          <p:nvPicPr>
            <p:cNvPr id="15" name="Picture 25" descr="FigBC3"/>
            <p:cNvPicPr>
              <a:picLocks noChangeAspect="1" noChangeArrowheads="1"/>
            </p:cNvPicPr>
            <p:nvPr/>
          </p:nvPicPr>
          <p:blipFill>
            <a:blip r:embed="rId3"/>
            <a:srcRect l="50011"/>
            <a:stretch>
              <a:fillRect/>
            </a:stretch>
          </p:blipFill>
          <p:spPr bwMode="auto">
            <a:xfrm>
              <a:off x="2976" y="1594"/>
              <a:ext cx="2415" cy="2329"/>
            </a:xfrm>
            <a:prstGeom prst="rect">
              <a:avLst/>
            </a:prstGeom>
            <a:solidFill>
              <a:srgbClr val="DDDDDD"/>
            </a:solidFill>
            <a:ln w="9525">
              <a:noFill/>
              <a:miter lim="800000"/>
              <a:headEnd/>
              <a:tailEnd/>
            </a:ln>
          </p:spPr>
        </p:pic>
        <p:sp>
          <p:nvSpPr>
            <p:cNvPr id="16" name="Text Box 26"/>
            <p:cNvSpPr txBox="1">
              <a:spLocks noChangeArrowheads="1"/>
            </p:cNvSpPr>
            <p:nvPr/>
          </p:nvSpPr>
          <p:spPr bwMode="auto">
            <a:xfrm>
              <a:off x="3893" y="3817"/>
              <a:ext cx="1030" cy="214"/>
            </a:xfrm>
            <a:prstGeom prst="rect">
              <a:avLst/>
            </a:prstGeom>
            <a:solidFill>
              <a:schemeClr val="hlink"/>
            </a:solidFill>
            <a:ln w="9525">
              <a:solidFill>
                <a:schemeClr val="bg2"/>
              </a:solidFill>
              <a:miter lim="800000"/>
              <a:headEnd/>
              <a:tailEnd/>
            </a:ln>
          </p:spPr>
          <p:txBody>
            <a:bodyPr wrap="none">
              <a:prstTxWarp prst="textNoShape">
                <a:avLst/>
              </a:prstTxWarp>
              <a:spAutoFit/>
            </a:bodyPr>
            <a:lstStyle/>
            <a:p>
              <a:pPr eaLnBrk="1" hangingPunct="1"/>
              <a:r>
                <a:rPr lang="en-US" sz="1600">
                  <a:solidFill>
                    <a:schemeClr val="bg1"/>
                  </a:solidFill>
                  <a:latin typeface="Arial" charset="0"/>
                  <a:ea typeface="Arial" charset="0"/>
                  <a:cs typeface="Arial" charset="0"/>
                </a:rPr>
                <a:t>scattering angle</a:t>
              </a:r>
            </a:p>
          </p:txBody>
        </p:sp>
        <p:sp>
          <p:nvSpPr>
            <p:cNvPr id="17" name="Text Box 27"/>
            <p:cNvSpPr txBox="1">
              <a:spLocks noChangeArrowheads="1"/>
            </p:cNvSpPr>
            <p:nvPr/>
          </p:nvSpPr>
          <p:spPr bwMode="auto">
            <a:xfrm rot="16200000">
              <a:off x="2382" y="2502"/>
              <a:ext cx="1311" cy="214"/>
            </a:xfrm>
            <a:prstGeom prst="rect">
              <a:avLst/>
            </a:prstGeom>
            <a:solidFill>
              <a:schemeClr val="hlink"/>
            </a:solidFill>
            <a:ln w="9525">
              <a:solidFill>
                <a:schemeClr val="bg2"/>
              </a:solidFill>
              <a:miter lim="800000"/>
              <a:headEnd/>
              <a:tailEnd/>
            </a:ln>
          </p:spPr>
          <p:txBody>
            <a:bodyPr wrap="none">
              <a:prstTxWarp prst="textNoShape">
                <a:avLst/>
              </a:prstTxWarp>
              <a:spAutoFit/>
            </a:bodyPr>
            <a:lstStyle/>
            <a:p>
              <a:pPr eaLnBrk="1" hangingPunct="1"/>
              <a:r>
                <a:rPr lang="en-US" sz="1600" dirty="0">
                  <a:solidFill>
                    <a:schemeClr val="bg1"/>
                  </a:solidFill>
                  <a:latin typeface="Arial" charset="0"/>
                  <a:ea typeface="Arial" charset="0"/>
                  <a:cs typeface="Arial" charset="0"/>
                </a:rPr>
                <a:t>polarized reflectance</a:t>
              </a:r>
              <a:endParaRPr lang="en-US" sz="1600" dirty="0">
                <a:solidFill>
                  <a:srgbClr val="000000"/>
                </a:solidFill>
                <a:latin typeface="Arial" charset="0"/>
                <a:ea typeface="Arial" charset="0"/>
                <a:cs typeface="Arial" charset="0"/>
              </a:endParaRPr>
            </a:p>
          </p:txBody>
        </p:sp>
        <p:sp>
          <p:nvSpPr>
            <p:cNvPr id="18" name="Oval 28"/>
            <p:cNvSpPr>
              <a:spLocks noChangeArrowheads="1"/>
            </p:cNvSpPr>
            <p:nvPr/>
          </p:nvSpPr>
          <p:spPr bwMode="auto">
            <a:xfrm rot="-801456">
              <a:off x="3418" y="2591"/>
              <a:ext cx="589" cy="839"/>
            </a:xfrm>
            <a:prstGeom prst="ellipse">
              <a:avLst/>
            </a:prstGeom>
            <a:solidFill>
              <a:srgbClr val="FFFF00">
                <a:alpha val="30196"/>
              </a:srgbClr>
            </a:solidFill>
            <a:ln w="15875">
              <a:solidFill>
                <a:schemeClr val="accent2"/>
              </a:solidFill>
              <a:prstDash val="dash"/>
              <a:round/>
              <a:headEnd/>
              <a:tailEnd/>
            </a:ln>
          </p:spPr>
          <p:txBody>
            <a:bodyPr wrap="none" anchor="ctr">
              <a:prstTxWarp prst="textNoShape">
                <a:avLst/>
              </a:prstTxWarp>
            </a:bodyPr>
            <a:lstStyle/>
            <a:p>
              <a:endParaRPr lang="en-US"/>
            </a:p>
          </p:txBody>
        </p:sp>
        <p:sp>
          <p:nvSpPr>
            <p:cNvPr id="19" name="Oval 29"/>
            <p:cNvSpPr>
              <a:spLocks noChangeArrowheads="1"/>
            </p:cNvSpPr>
            <p:nvPr/>
          </p:nvSpPr>
          <p:spPr bwMode="auto">
            <a:xfrm rot="-5400000">
              <a:off x="4925" y="3419"/>
              <a:ext cx="363" cy="521"/>
            </a:xfrm>
            <a:prstGeom prst="ellipse">
              <a:avLst/>
            </a:prstGeom>
            <a:solidFill>
              <a:srgbClr val="FFFF00">
                <a:alpha val="34901"/>
              </a:srgbClr>
            </a:solidFill>
            <a:ln w="15875">
              <a:solidFill>
                <a:schemeClr val="accent2"/>
              </a:solidFill>
              <a:prstDash val="dash"/>
              <a:round/>
              <a:headEnd/>
              <a:tailEnd/>
            </a:ln>
          </p:spPr>
          <p:txBody>
            <a:bodyPr wrap="none" anchor="ctr">
              <a:prstTxWarp prst="textNoShape">
                <a:avLst/>
              </a:prstTxWarp>
            </a:bodyPr>
            <a:lstStyle/>
            <a:p>
              <a:endParaRPr lang="en-US"/>
            </a:p>
          </p:txBody>
        </p:sp>
        <p:sp>
          <p:nvSpPr>
            <p:cNvPr id="20" name="Text Box 30"/>
            <p:cNvSpPr txBox="1">
              <a:spLocks noChangeArrowheads="1"/>
            </p:cNvSpPr>
            <p:nvPr/>
          </p:nvSpPr>
          <p:spPr bwMode="auto">
            <a:xfrm>
              <a:off x="4002" y="2764"/>
              <a:ext cx="943" cy="202"/>
            </a:xfrm>
            <a:prstGeom prst="rect">
              <a:avLst/>
            </a:prstGeom>
            <a:noFill/>
            <a:ln w="9525">
              <a:noFill/>
              <a:miter lim="800000"/>
              <a:headEnd/>
              <a:tailEnd/>
            </a:ln>
            <a:effectLst/>
          </p:spPr>
          <p:txBody>
            <a:bodyPr wrap="none">
              <a:prstTxWarp prst="textNoShape">
                <a:avLst/>
              </a:prstTxWarp>
              <a:spAutoFit/>
            </a:bodyPr>
            <a:lstStyle/>
            <a:p>
              <a:pPr algn="l" eaLnBrk="1" hangingPunct="1">
                <a:defRPr/>
              </a:pPr>
              <a:r>
                <a:rPr lang="en-US" sz="1500">
                  <a:solidFill>
                    <a:srgbClr val="66FF33"/>
                  </a:solidFill>
                  <a:effectLst>
                    <a:outerShdw blurRad="38100" dist="38100" dir="2700000" algn="tl">
                      <a:srgbClr val="DDDDDD"/>
                    </a:outerShdw>
                  </a:effectLst>
                  <a:latin typeface="Times New Roman" charset="0"/>
                  <a:ea typeface="Arial" charset="0"/>
                  <a:cs typeface="Arial" charset="0"/>
                </a:rPr>
                <a:t>1880 nm channel</a:t>
              </a:r>
            </a:p>
          </p:txBody>
        </p:sp>
        <p:sp>
          <p:nvSpPr>
            <p:cNvPr id="21" name="Text Box 31"/>
            <p:cNvSpPr txBox="1">
              <a:spLocks noChangeArrowheads="1"/>
            </p:cNvSpPr>
            <p:nvPr/>
          </p:nvSpPr>
          <p:spPr bwMode="auto">
            <a:xfrm>
              <a:off x="4461" y="3113"/>
              <a:ext cx="740" cy="202"/>
            </a:xfrm>
            <a:prstGeom prst="rect">
              <a:avLst/>
            </a:prstGeom>
            <a:noFill/>
            <a:ln w="9525">
              <a:noFill/>
              <a:miter lim="800000"/>
              <a:headEnd/>
              <a:tailEnd/>
            </a:ln>
            <a:effectLst/>
          </p:spPr>
          <p:txBody>
            <a:bodyPr wrap="none">
              <a:prstTxWarp prst="textNoShape">
                <a:avLst/>
              </a:prstTxWarp>
              <a:spAutoFit/>
            </a:bodyPr>
            <a:lstStyle/>
            <a:p>
              <a:pPr algn="l" eaLnBrk="1" hangingPunct="1">
                <a:defRPr/>
              </a:pPr>
              <a:r>
                <a:rPr lang="en-US" sz="1500">
                  <a:solidFill>
                    <a:srgbClr val="66FF33"/>
                  </a:solidFill>
                  <a:effectLst>
                    <a:outerShdw blurRad="38100" dist="38100" dir="2700000" algn="tl">
                      <a:srgbClr val="DDDDDD"/>
                    </a:outerShdw>
                  </a:effectLst>
                  <a:latin typeface="Times New Roman" charset="0"/>
                  <a:ea typeface="Arial" charset="0"/>
                  <a:cs typeface="Arial" charset="0"/>
                </a:rPr>
                <a:t>No inversion</a:t>
              </a:r>
            </a:p>
          </p:txBody>
        </p:sp>
        <p:sp>
          <p:nvSpPr>
            <p:cNvPr id="23" name="Line 32"/>
            <p:cNvSpPr>
              <a:spLocks noChangeShapeType="1"/>
            </p:cNvSpPr>
            <p:nvPr/>
          </p:nvSpPr>
          <p:spPr bwMode="auto">
            <a:xfrm>
              <a:off x="4846" y="3294"/>
              <a:ext cx="114" cy="227"/>
            </a:xfrm>
            <a:prstGeom prst="line">
              <a:avLst/>
            </a:prstGeom>
            <a:noFill/>
            <a:ln w="9525">
              <a:solidFill>
                <a:srgbClr val="000000"/>
              </a:solidFill>
              <a:round/>
              <a:headEnd/>
              <a:tailEnd type="triangle" w="med" len="med"/>
            </a:ln>
          </p:spPr>
          <p:txBody>
            <a:bodyPr wrap="none" anchor="ctr">
              <a:prstTxWarp prst="textNoShape">
                <a:avLst/>
              </a:prstTxWarp>
            </a:bodyPr>
            <a:lstStyle/>
            <a:p>
              <a:endParaRPr lang="en-US"/>
            </a:p>
          </p:txBody>
        </p:sp>
        <p:sp>
          <p:nvSpPr>
            <p:cNvPr id="24" name="Text Box 33"/>
            <p:cNvSpPr txBox="1">
              <a:spLocks noChangeArrowheads="1"/>
            </p:cNvSpPr>
            <p:nvPr/>
          </p:nvSpPr>
          <p:spPr bwMode="auto">
            <a:xfrm>
              <a:off x="3693" y="1679"/>
              <a:ext cx="1188" cy="194"/>
            </a:xfrm>
            <a:prstGeom prst="rect">
              <a:avLst/>
            </a:prstGeom>
            <a:noFill/>
            <a:ln w="15875">
              <a:noFill/>
              <a:prstDash val="dash"/>
              <a:miter lim="800000"/>
              <a:headEnd/>
              <a:tailEnd/>
            </a:ln>
          </p:spPr>
          <p:txBody>
            <a:bodyPr wrap="none">
              <a:prstTxWarp prst="textNoShape">
                <a:avLst/>
              </a:prstTxWarp>
              <a:spAutoFit/>
            </a:bodyPr>
            <a:lstStyle/>
            <a:p>
              <a:pPr eaLnBrk="1" hangingPunct="1"/>
              <a:r>
                <a:rPr lang="en-US" sz="1400">
                  <a:solidFill>
                    <a:srgbClr val="000000"/>
                  </a:solidFill>
                  <a:latin typeface="Arial"/>
                  <a:ea typeface="Times New Roman" charset="0"/>
                  <a:cs typeface="Arial"/>
                </a:rPr>
                <a:t>50 µm fractal crystals</a:t>
              </a:r>
            </a:p>
          </p:txBody>
        </p:sp>
        <p:sp>
          <p:nvSpPr>
            <p:cNvPr id="25" name="Text Box 34"/>
            <p:cNvSpPr txBox="1">
              <a:spLocks noChangeArrowheads="1"/>
            </p:cNvSpPr>
            <p:nvPr/>
          </p:nvSpPr>
          <p:spPr bwMode="auto">
            <a:xfrm>
              <a:off x="3693" y="1996"/>
              <a:ext cx="1591" cy="194"/>
            </a:xfrm>
            <a:prstGeom prst="rect">
              <a:avLst/>
            </a:prstGeom>
            <a:noFill/>
            <a:ln w="15875">
              <a:noFill/>
              <a:prstDash val="dash"/>
              <a:miter lim="800000"/>
              <a:headEnd/>
              <a:tailEnd/>
            </a:ln>
          </p:spPr>
          <p:txBody>
            <a:bodyPr wrap="none">
              <a:prstTxWarp prst="textNoShape">
                <a:avLst/>
              </a:prstTxWarp>
              <a:spAutoFit/>
            </a:bodyPr>
            <a:lstStyle/>
            <a:p>
              <a:pPr eaLnBrk="1" hangingPunct="1"/>
              <a:r>
                <a:rPr lang="en-US" sz="1400" dirty="0">
                  <a:solidFill>
                    <a:srgbClr val="000000"/>
                  </a:solidFill>
                  <a:latin typeface="Arial"/>
                  <a:ea typeface="Times New Roman" charset="0"/>
                  <a:cs typeface="Arial"/>
                </a:rPr>
                <a:t>mix with 25% 5 µ</a:t>
              </a:r>
              <a:r>
                <a:rPr lang="en-US" sz="1400" dirty="0" err="1">
                  <a:solidFill>
                    <a:srgbClr val="000000"/>
                  </a:solidFill>
                  <a:latin typeface="Arial"/>
                  <a:ea typeface="Times New Roman" charset="0"/>
                  <a:cs typeface="Arial"/>
                </a:rPr>
                <a:t>m</a:t>
              </a:r>
              <a:r>
                <a:rPr lang="en-US" sz="1400" dirty="0">
                  <a:solidFill>
                    <a:srgbClr val="000000"/>
                  </a:solidFill>
                  <a:latin typeface="Arial"/>
                  <a:ea typeface="Times New Roman" charset="0"/>
                  <a:cs typeface="Arial"/>
                </a:rPr>
                <a:t> spheroids</a:t>
              </a:r>
            </a:p>
          </p:txBody>
        </p:sp>
        <p:sp>
          <p:nvSpPr>
            <p:cNvPr id="26" name="Text Box 35"/>
            <p:cNvSpPr txBox="1">
              <a:spLocks noChangeArrowheads="1"/>
            </p:cNvSpPr>
            <p:nvPr/>
          </p:nvSpPr>
          <p:spPr bwMode="auto">
            <a:xfrm>
              <a:off x="3693" y="1845"/>
              <a:ext cx="1671" cy="194"/>
            </a:xfrm>
            <a:prstGeom prst="rect">
              <a:avLst/>
            </a:prstGeom>
            <a:noFill/>
            <a:ln w="15875">
              <a:noFill/>
              <a:prstDash val="dash"/>
              <a:miter lim="800000"/>
              <a:headEnd/>
              <a:tailEnd/>
            </a:ln>
          </p:spPr>
          <p:txBody>
            <a:bodyPr wrap="none">
              <a:prstTxWarp prst="textNoShape">
                <a:avLst/>
              </a:prstTxWarp>
              <a:spAutoFit/>
            </a:bodyPr>
            <a:lstStyle/>
            <a:p>
              <a:pPr eaLnBrk="1" hangingPunct="1"/>
              <a:r>
                <a:rPr lang="en-US" sz="1400" dirty="0">
                  <a:solidFill>
                    <a:srgbClr val="000000"/>
                  </a:solidFill>
                  <a:latin typeface="Arial"/>
                  <a:ea typeface="Times New Roman" charset="0"/>
                  <a:cs typeface="Arial"/>
                </a:rPr>
                <a:t>mix with 25% hexagonal plates</a:t>
              </a:r>
            </a:p>
          </p:txBody>
        </p:sp>
        <p:sp>
          <p:nvSpPr>
            <p:cNvPr id="28" name="Line 36"/>
            <p:cNvSpPr>
              <a:spLocks noChangeShapeType="1"/>
            </p:cNvSpPr>
            <p:nvPr/>
          </p:nvSpPr>
          <p:spPr bwMode="auto">
            <a:xfrm>
              <a:off x="3471" y="2111"/>
              <a:ext cx="249" cy="0"/>
            </a:xfrm>
            <a:prstGeom prst="line">
              <a:avLst/>
            </a:prstGeom>
            <a:noFill/>
            <a:ln w="15875">
              <a:solidFill>
                <a:srgbClr val="0000FF"/>
              </a:solidFill>
              <a:round/>
              <a:headEnd/>
              <a:tailEnd/>
            </a:ln>
          </p:spPr>
          <p:txBody>
            <a:bodyPr wrap="none" anchor="ctr">
              <a:prstTxWarp prst="textNoShape">
                <a:avLst/>
              </a:prstTxWarp>
            </a:bodyPr>
            <a:lstStyle/>
            <a:p>
              <a:endParaRPr lang="en-US"/>
            </a:p>
          </p:txBody>
        </p:sp>
        <p:sp>
          <p:nvSpPr>
            <p:cNvPr id="29" name="Line 37"/>
            <p:cNvSpPr>
              <a:spLocks noChangeShapeType="1"/>
            </p:cNvSpPr>
            <p:nvPr/>
          </p:nvSpPr>
          <p:spPr bwMode="auto">
            <a:xfrm>
              <a:off x="3471" y="1952"/>
              <a:ext cx="272" cy="0"/>
            </a:xfrm>
            <a:prstGeom prst="line">
              <a:avLst/>
            </a:prstGeom>
            <a:noFill/>
            <a:ln w="15875">
              <a:solidFill>
                <a:srgbClr val="00FF00"/>
              </a:solidFill>
              <a:prstDash val="dash"/>
              <a:round/>
              <a:headEnd/>
              <a:tailEnd/>
            </a:ln>
          </p:spPr>
          <p:txBody>
            <a:bodyPr wrap="none" anchor="ctr">
              <a:prstTxWarp prst="textNoShape">
                <a:avLst/>
              </a:prstTxWarp>
            </a:bodyPr>
            <a:lstStyle/>
            <a:p>
              <a:endParaRPr lang="en-US"/>
            </a:p>
          </p:txBody>
        </p:sp>
        <p:sp>
          <p:nvSpPr>
            <p:cNvPr id="30" name="Line 38"/>
            <p:cNvSpPr>
              <a:spLocks noChangeShapeType="1"/>
            </p:cNvSpPr>
            <p:nvPr/>
          </p:nvSpPr>
          <p:spPr bwMode="auto">
            <a:xfrm>
              <a:off x="3471" y="1794"/>
              <a:ext cx="272" cy="0"/>
            </a:xfrm>
            <a:prstGeom prst="line">
              <a:avLst/>
            </a:prstGeom>
            <a:noFill/>
            <a:ln w="15875">
              <a:solidFill>
                <a:srgbClr val="FF0000"/>
              </a:solidFill>
              <a:prstDash val="dash"/>
              <a:round/>
              <a:headEnd/>
              <a:tailEnd/>
            </a:ln>
          </p:spPr>
          <p:txBody>
            <a:bodyPr wrap="none" anchor="ctr">
              <a:prstTxWarp prst="textNoShape">
                <a:avLst/>
              </a:prstTxWarp>
            </a:bodyPr>
            <a:lstStyle/>
            <a:p>
              <a:endParaRPr lang="en-US"/>
            </a:p>
          </p:txBody>
        </p:sp>
        <p:sp>
          <p:nvSpPr>
            <p:cNvPr id="31" name="Line 39"/>
            <p:cNvSpPr>
              <a:spLocks noChangeShapeType="1"/>
            </p:cNvSpPr>
            <p:nvPr/>
          </p:nvSpPr>
          <p:spPr bwMode="auto">
            <a:xfrm flipH="1">
              <a:off x="4210" y="2976"/>
              <a:ext cx="246" cy="576"/>
            </a:xfrm>
            <a:prstGeom prst="line">
              <a:avLst/>
            </a:prstGeom>
            <a:noFill/>
            <a:ln w="12700">
              <a:solidFill>
                <a:srgbClr val="000000"/>
              </a:solidFill>
              <a:round/>
              <a:headEnd/>
              <a:tailEnd type="triangle" w="med" len="med"/>
            </a:ln>
          </p:spPr>
          <p:txBody>
            <a:bodyPr wrap="none" anchor="ctr">
              <a:prstTxWarp prst="textNoShape">
                <a:avLst/>
              </a:prstTxWarp>
            </a:bodyPr>
            <a:lstStyle/>
            <a:p>
              <a:endParaRPr lang="en-US"/>
            </a:p>
          </p:txBody>
        </p:sp>
      </p:grpSp>
      <p:pic>
        <p:nvPicPr>
          <p:cNvPr id="33" name="Picture 6" descr="Contrail"/>
          <p:cNvPicPr>
            <a:picLocks noChangeAspect="1" noChangeArrowheads="1"/>
          </p:cNvPicPr>
          <p:nvPr/>
        </p:nvPicPr>
        <p:blipFill>
          <a:blip r:embed="rId4"/>
          <a:srcRect l="49524"/>
          <a:stretch>
            <a:fillRect/>
          </a:stretch>
        </p:blipFill>
        <p:spPr bwMode="auto">
          <a:xfrm>
            <a:off x="4566902" y="2610069"/>
            <a:ext cx="3916453" cy="3818759"/>
          </a:xfrm>
          <a:prstGeom prst="rect">
            <a:avLst/>
          </a:prstGeom>
          <a:noFill/>
        </p:spPr>
      </p:pic>
      <p:sp>
        <p:nvSpPr>
          <p:cNvPr id="34" name="Text Box 21"/>
          <p:cNvSpPr txBox="1">
            <a:spLocks noChangeArrowheads="1"/>
          </p:cNvSpPr>
          <p:nvPr/>
        </p:nvSpPr>
        <p:spPr bwMode="auto">
          <a:xfrm>
            <a:off x="5391821" y="2092874"/>
            <a:ext cx="3151350" cy="523220"/>
          </a:xfrm>
          <a:prstGeom prst="rect">
            <a:avLst/>
          </a:prstGeom>
          <a:noFill/>
          <a:ln w="15875">
            <a:noFill/>
            <a:prstDash val="dash"/>
            <a:miter lim="800000"/>
            <a:headEnd/>
            <a:tailEnd/>
          </a:ln>
          <a:effectLst/>
        </p:spPr>
        <p:txBody>
          <a:bodyPr wrap="square">
            <a:prstTxWarp prst="textNoShape">
              <a:avLst/>
            </a:prstTxWarp>
            <a:spAutoFit/>
          </a:bodyPr>
          <a:lstStyle/>
          <a:p>
            <a:pPr algn="l" eaLnBrk="1" hangingPunct="1">
              <a:defRPr/>
            </a:pPr>
            <a:r>
              <a:rPr lang="en-US" sz="1400" dirty="0" smtClean="0">
                <a:effectLst>
                  <a:outerShdw blurRad="38100" dist="38100" dir="2700000" algn="tl">
                    <a:srgbClr val="DDDDDD"/>
                  </a:outerShdw>
                </a:effectLst>
                <a:latin typeface="Arial"/>
                <a:ea typeface="Times New Roman" charset="0"/>
                <a:cs typeface="Arial"/>
              </a:rPr>
              <a:t>Oblate spheroids provide best model match to observations for this contrail</a:t>
            </a:r>
            <a:endParaRPr lang="en-US" sz="1400" dirty="0">
              <a:effectLst>
                <a:outerShdw blurRad="38100" dist="38100" dir="2700000" algn="tl">
                  <a:srgbClr val="DDDDDD"/>
                </a:outerShdw>
              </a:effectLst>
              <a:latin typeface="Arial"/>
              <a:ea typeface="Times New Roman"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4" grpId="0"/>
    </p:bld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US" smtClean="0"/>
              <a:t>Page </a:t>
            </a:r>
            <a:fld id="{FE8C5C1D-E2C7-4662-8D77-4EAF9E7F020A}" type="slidenum">
              <a:rPr lang="en-US" smtClean="0"/>
              <a:pPr/>
              <a:t>48</a:t>
            </a:fld>
            <a:endParaRPr lang="en-US"/>
          </a:p>
        </p:txBody>
      </p:sp>
      <p:sp>
        <p:nvSpPr>
          <p:cNvPr id="14" name="Content Placeholder 2"/>
          <p:cNvSpPr>
            <a:spLocks noGrp="1"/>
          </p:cNvSpPr>
          <p:nvPr>
            <p:ph idx="1"/>
          </p:nvPr>
        </p:nvSpPr>
        <p:spPr>
          <a:xfrm>
            <a:off x="457200" y="947614"/>
            <a:ext cx="8229600" cy="5752731"/>
          </a:xfrm>
        </p:spPr>
        <p:txBody>
          <a:bodyPr/>
          <a:lstStyle/>
          <a:p>
            <a:pPr>
              <a:buNone/>
            </a:pPr>
            <a:r>
              <a:rPr lang="en-US" dirty="0" smtClean="0">
                <a:solidFill>
                  <a:srgbClr val="0000FF"/>
                </a:solidFill>
              </a:rPr>
              <a:t>Ice Clouds</a:t>
            </a:r>
          </a:p>
          <a:p>
            <a:r>
              <a:rPr lang="en-US" dirty="0" smtClean="0"/>
              <a:t>Estimates of particle shape can be made using polarization observations even for very thin clouds</a:t>
            </a:r>
          </a:p>
        </p:txBody>
      </p:sp>
      <p:sp>
        <p:nvSpPr>
          <p:cNvPr id="27" name="Text Box 15"/>
          <p:cNvSpPr txBox="1">
            <a:spLocks noChangeArrowheads="1"/>
          </p:cNvSpPr>
          <p:nvPr/>
        </p:nvSpPr>
        <p:spPr bwMode="auto">
          <a:xfrm>
            <a:off x="5775325" y="1070208"/>
            <a:ext cx="184150" cy="457200"/>
          </a:xfrm>
          <a:prstGeom prst="rect">
            <a:avLst/>
          </a:prstGeom>
          <a:noFill/>
          <a:ln w="9525">
            <a:noFill/>
            <a:miter lim="800000"/>
            <a:headEnd/>
            <a:tailEnd/>
          </a:ln>
          <a:effectLst/>
        </p:spPr>
        <p:txBody>
          <a:bodyPr wrap="none">
            <a:prstTxWarp prst="textNoShape">
              <a:avLst/>
            </a:prstTxWarp>
            <a:spAutoFit/>
          </a:bodyPr>
          <a:lstStyle/>
          <a:p>
            <a:pPr eaLnBrk="0" hangingPunct="0"/>
            <a:endParaRPr lang="en-GB" sz="2400">
              <a:latin typeface="Times" charset="0"/>
            </a:endParaRPr>
          </a:p>
        </p:txBody>
      </p:sp>
      <p:sp>
        <p:nvSpPr>
          <p:cNvPr id="22" name="Title 1"/>
          <p:cNvSpPr>
            <a:spLocks noGrp="1"/>
          </p:cNvSpPr>
          <p:nvPr>
            <p:ph type="title"/>
          </p:nvPr>
        </p:nvSpPr>
        <p:spPr>
          <a:xfrm>
            <a:off x="457200" y="0"/>
            <a:ext cx="8229600" cy="952500"/>
          </a:xfrm>
        </p:spPr>
        <p:txBody>
          <a:bodyPr/>
          <a:lstStyle/>
          <a:p>
            <a:r>
              <a:rPr lang="en-US" dirty="0" smtClean="0">
                <a:solidFill>
                  <a:schemeClr val="tx1"/>
                </a:solidFill>
              </a:rPr>
              <a:t>Clouds</a:t>
            </a:r>
            <a:endParaRPr lang="en-US" dirty="0">
              <a:solidFill>
                <a:schemeClr val="tx1"/>
              </a:solidFill>
            </a:endParaRPr>
          </a:p>
        </p:txBody>
      </p:sp>
      <p:pic>
        <p:nvPicPr>
          <p:cNvPr id="6" name="Picture 5" descr="cirrus_oriented.jpg"/>
          <p:cNvPicPr>
            <a:picLocks noChangeAspect="1"/>
          </p:cNvPicPr>
          <p:nvPr/>
        </p:nvPicPr>
        <p:blipFill>
          <a:blip r:embed="rId3"/>
          <a:stretch>
            <a:fillRect/>
          </a:stretch>
        </p:blipFill>
        <p:spPr>
          <a:xfrm>
            <a:off x="174422" y="2058276"/>
            <a:ext cx="3406902" cy="4799724"/>
          </a:xfrm>
          <a:prstGeom prst="rect">
            <a:avLst/>
          </a:prstGeom>
        </p:spPr>
      </p:pic>
      <p:sp>
        <p:nvSpPr>
          <p:cNvPr id="13" name="Oval 12"/>
          <p:cNvSpPr/>
          <p:nvPr/>
        </p:nvSpPr>
        <p:spPr bwMode="auto">
          <a:xfrm>
            <a:off x="1498162" y="2870200"/>
            <a:ext cx="609600" cy="433388"/>
          </a:xfrm>
          <a:prstGeom prst="ellipse">
            <a:avLst/>
          </a:prstGeom>
          <a:noFill/>
          <a:ln w="25400" cap="flat" cmpd="sng" algn="ctr">
            <a:solidFill>
              <a:schemeClr val="accent6"/>
            </a:solidFill>
            <a:prstDash val="solid"/>
            <a:round/>
            <a:headEnd type="none" w="med" len="med"/>
            <a:tailEnd type="none" w="med" len="med"/>
          </a:ln>
          <a:effectLst/>
        </p:spPr>
        <p:txBody>
          <a:bodyPr>
            <a:prstTxWarp prst="textNoShape">
              <a:avLst/>
            </a:prstTxWarp>
            <a:spAutoFit/>
          </a:bodyPr>
          <a:lstStyle/>
          <a:p>
            <a:endParaRPr lang="en-US">
              <a:solidFill>
                <a:srgbClr val="000000"/>
              </a:solidFill>
              <a:effectLst>
                <a:outerShdw blurRad="38100" dist="38100" dir="2700000" algn="tl">
                  <a:srgbClr val="FFFFFF"/>
                </a:outerShdw>
              </a:effectLst>
            </a:endParaRPr>
          </a:p>
        </p:txBody>
      </p:sp>
      <p:sp>
        <p:nvSpPr>
          <p:cNvPr id="15" name="Oval 14"/>
          <p:cNvSpPr/>
          <p:nvPr/>
        </p:nvSpPr>
        <p:spPr bwMode="auto">
          <a:xfrm>
            <a:off x="2441466" y="3119821"/>
            <a:ext cx="571500" cy="317500"/>
          </a:xfrm>
          <a:prstGeom prst="ellipse">
            <a:avLst/>
          </a:prstGeom>
          <a:noFill/>
          <a:ln w="25400" cap="flat" cmpd="sng" algn="ctr">
            <a:solidFill>
              <a:srgbClr val="000000"/>
            </a:solidFill>
            <a:prstDash val="solid"/>
            <a:round/>
            <a:headEnd type="none" w="med" len="med"/>
            <a:tailEnd type="none" w="med" len="med"/>
          </a:ln>
          <a:effectLst/>
        </p:spPr>
        <p:txBody>
          <a:bodyPr>
            <a:prstTxWarp prst="textNoShape">
              <a:avLst/>
            </a:prstTxWarp>
            <a:spAutoFit/>
          </a:bodyPr>
          <a:lstStyle/>
          <a:p>
            <a:endParaRPr lang="en-US">
              <a:effectLst>
                <a:outerShdw blurRad="38100" dist="38100" dir="2700000" algn="tl">
                  <a:srgbClr val="000000"/>
                </a:outerShdw>
              </a:effectLst>
            </a:endParaRPr>
          </a:p>
        </p:txBody>
      </p:sp>
      <p:sp>
        <p:nvSpPr>
          <p:cNvPr id="17" name="TextBox 16"/>
          <p:cNvSpPr txBox="1"/>
          <p:nvPr/>
        </p:nvSpPr>
        <p:spPr>
          <a:xfrm>
            <a:off x="1554656" y="3863865"/>
            <a:ext cx="1736725" cy="708025"/>
          </a:xfrm>
          <a:prstGeom prst="rect">
            <a:avLst/>
          </a:prstGeom>
          <a:noFill/>
        </p:spPr>
        <p:txBody>
          <a:bodyPr wrap="none">
            <a:prstTxWarp prst="textNoShape">
              <a:avLst/>
            </a:prstTxWarp>
            <a:spAutoFit/>
          </a:bodyPr>
          <a:lstStyle/>
          <a:p>
            <a:r>
              <a:rPr lang="en-US" sz="2000" b="1" dirty="0">
                <a:solidFill>
                  <a:srgbClr val="000000"/>
                </a:solidFill>
                <a:effectLst>
                  <a:outerShdw blurRad="38100" dist="38100" dir="2700000" algn="tl">
                    <a:srgbClr val="FFFFFF"/>
                  </a:outerShdw>
                </a:effectLst>
              </a:rPr>
              <a:t>BLACK: data</a:t>
            </a:r>
            <a:endParaRPr lang="en-US" sz="2000" b="1" dirty="0">
              <a:solidFill>
                <a:srgbClr val="FF0000"/>
              </a:solidFill>
              <a:effectLst>
                <a:outerShdw blurRad="38100" dist="38100" dir="2700000" algn="tl">
                  <a:srgbClr val="000000"/>
                </a:outerShdw>
              </a:effectLst>
            </a:endParaRPr>
          </a:p>
          <a:p>
            <a:r>
              <a:rPr lang="en-US" sz="2000" b="1" dirty="0">
                <a:solidFill>
                  <a:srgbClr val="FF0000"/>
                </a:solidFill>
                <a:effectLst>
                  <a:outerShdw blurRad="38100" dist="38100" dir="2700000" algn="tl">
                    <a:srgbClr val="000000"/>
                  </a:outerShdw>
                </a:effectLst>
              </a:rPr>
              <a:t>RED: fit</a:t>
            </a:r>
          </a:p>
        </p:txBody>
      </p:sp>
      <p:sp>
        <p:nvSpPr>
          <p:cNvPr id="24" name="Text Box 17"/>
          <p:cNvSpPr txBox="1">
            <a:spLocks noChangeArrowheads="1"/>
          </p:cNvSpPr>
          <p:nvPr/>
        </p:nvSpPr>
        <p:spPr bwMode="auto">
          <a:xfrm>
            <a:off x="665655" y="3134726"/>
            <a:ext cx="1103586" cy="523220"/>
          </a:xfrm>
          <a:prstGeom prst="rect">
            <a:avLst/>
          </a:prstGeom>
          <a:noFill/>
          <a:ln w="9525">
            <a:noFill/>
            <a:miter lim="800000"/>
            <a:headEnd/>
            <a:tailEnd/>
          </a:ln>
          <a:effectLst/>
        </p:spPr>
        <p:txBody>
          <a:bodyPr wrap="square">
            <a:prstTxWarp prst="textNoShape">
              <a:avLst/>
            </a:prstTxWarp>
            <a:spAutoFit/>
          </a:bodyPr>
          <a:lstStyle/>
          <a:p>
            <a:pPr eaLnBrk="0" hangingPunct="0">
              <a:spcBef>
                <a:spcPct val="50000"/>
              </a:spcBef>
            </a:pPr>
            <a:r>
              <a:rPr lang="en-GB" sz="1400" dirty="0" smtClean="0">
                <a:latin typeface="Arial"/>
                <a:cs typeface="Arial"/>
              </a:rPr>
              <a:t>Oriented crystals</a:t>
            </a:r>
            <a:endParaRPr lang="en-US" sz="1400" dirty="0">
              <a:latin typeface="Arial"/>
              <a:cs typeface="Arial"/>
            </a:endParaRPr>
          </a:p>
        </p:txBody>
      </p:sp>
      <p:sp>
        <p:nvSpPr>
          <p:cNvPr id="25" name="Text Box 17"/>
          <p:cNvSpPr txBox="1">
            <a:spLocks noChangeArrowheads="1"/>
          </p:cNvSpPr>
          <p:nvPr/>
        </p:nvSpPr>
        <p:spPr bwMode="auto">
          <a:xfrm>
            <a:off x="2219431" y="2638988"/>
            <a:ext cx="1073807" cy="523220"/>
          </a:xfrm>
          <a:prstGeom prst="rect">
            <a:avLst/>
          </a:prstGeom>
          <a:noFill/>
          <a:ln w="9525">
            <a:noFill/>
            <a:miter lim="800000"/>
            <a:headEnd/>
            <a:tailEnd/>
          </a:ln>
          <a:effectLst/>
        </p:spPr>
        <p:txBody>
          <a:bodyPr wrap="square">
            <a:prstTxWarp prst="textNoShape">
              <a:avLst/>
            </a:prstTxWarp>
            <a:spAutoFit/>
          </a:bodyPr>
          <a:lstStyle/>
          <a:p>
            <a:pPr eaLnBrk="0" hangingPunct="0">
              <a:spcBef>
                <a:spcPct val="50000"/>
              </a:spcBef>
            </a:pPr>
            <a:r>
              <a:rPr lang="en-GB" sz="1400" dirty="0" smtClean="0">
                <a:latin typeface="Arial"/>
                <a:cs typeface="Arial"/>
              </a:rPr>
              <a:t>Aircraft shadow</a:t>
            </a:r>
            <a:endParaRPr lang="en-US" sz="1400" dirty="0">
              <a:latin typeface="Arial"/>
              <a:cs typeface="Arial"/>
            </a:endParaRPr>
          </a:p>
        </p:txBody>
      </p:sp>
      <p:sp>
        <p:nvSpPr>
          <p:cNvPr id="26" name="TextBox 25"/>
          <p:cNvSpPr txBox="1"/>
          <p:nvPr/>
        </p:nvSpPr>
        <p:spPr>
          <a:xfrm>
            <a:off x="3798942" y="4926797"/>
            <a:ext cx="5032375" cy="1846659"/>
          </a:xfrm>
          <a:prstGeom prst="rect">
            <a:avLst/>
          </a:prstGeom>
          <a:noFill/>
        </p:spPr>
        <p:txBody>
          <a:bodyPr wrap="square">
            <a:prstTxWarp prst="textNoShape">
              <a:avLst/>
            </a:prstTxWarp>
            <a:spAutoFit/>
          </a:bodyPr>
          <a:lstStyle/>
          <a:p>
            <a:pPr algn="l">
              <a:buFont typeface="Arial"/>
              <a:buChar char="•"/>
            </a:pPr>
            <a:r>
              <a:rPr lang="en-US" sz="1600" b="1" dirty="0">
                <a:solidFill>
                  <a:srgbClr val="000000"/>
                </a:solidFill>
                <a:effectLst>
                  <a:outerShdw blurRad="38100" dist="38100" dir="2700000" algn="tl">
                    <a:srgbClr val="000000"/>
                  </a:outerShdw>
                </a:effectLst>
              </a:rPr>
              <a:t>Degree of linear polarization </a:t>
            </a:r>
            <a:r>
              <a:rPr lang="en-US" sz="1600" b="1" dirty="0" smtClean="0">
                <a:solidFill>
                  <a:srgbClr val="000000"/>
                </a:solidFill>
                <a:effectLst>
                  <a:outerShdw blurRad="38100" dist="38100" dir="2700000" algn="tl">
                    <a:srgbClr val="000000"/>
                  </a:outerShdw>
                </a:effectLst>
              </a:rPr>
              <a:t>fit to </a:t>
            </a:r>
            <a:r>
              <a:rPr lang="en-US" sz="1600" b="1" dirty="0">
                <a:solidFill>
                  <a:srgbClr val="000000"/>
                </a:solidFill>
                <a:effectLst>
                  <a:outerShdw blurRad="38100" dist="38100" dir="2700000" algn="tl">
                    <a:srgbClr val="000000"/>
                  </a:outerShdw>
                </a:effectLst>
              </a:rPr>
              <a:t>phase matrix </a:t>
            </a:r>
            <a:r>
              <a:rPr lang="en-US" sz="1600" b="1" dirty="0" smtClean="0">
                <a:solidFill>
                  <a:srgbClr val="000000"/>
                </a:solidFill>
                <a:effectLst>
                  <a:outerShdw blurRad="38100" dist="38100" dir="2700000" algn="tl">
                    <a:srgbClr val="000000"/>
                  </a:outerShdw>
                </a:effectLst>
              </a:rPr>
              <a:t>database:</a:t>
            </a:r>
          </a:p>
          <a:p>
            <a:pPr marL="682625" lvl="1" indent="-225425" algn="l">
              <a:buFont typeface="Arial"/>
              <a:buChar char="•"/>
            </a:pPr>
            <a:r>
              <a:rPr lang="en-US" sz="1600" dirty="0" smtClean="0">
                <a:solidFill>
                  <a:srgbClr val="000000"/>
                </a:solidFill>
                <a:effectLst>
                  <a:outerShdw blurRad="38100" dist="38100" dir="2700000" algn="tl">
                    <a:srgbClr val="000000"/>
                  </a:outerShdw>
                </a:effectLst>
              </a:rPr>
              <a:t>Small </a:t>
            </a:r>
            <a:r>
              <a:rPr lang="en-US" sz="1600" dirty="0">
                <a:solidFill>
                  <a:srgbClr val="000000"/>
                </a:solidFill>
                <a:effectLst>
                  <a:outerShdw blurRad="38100" dist="38100" dir="2700000" algn="tl">
                    <a:srgbClr val="000000"/>
                  </a:outerShdw>
                </a:effectLst>
              </a:rPr>
              <a:t>roughened </a:t>
            </a:r>
            <a:r>
              <a:rPr lang="en-US" sz="1600" dirty="0" smtClean="0">
                <a:solidFill>
                  <a:srgbClr val="000000"/>
                </a:solidFill>
                <a:effectLst>
                  <a:outerShdw blurRad="38100" dist="38100" dir="2700000" algn="tl">
                    <a:srgbClr val="000000"/>
                  </a:outerShdw>
                </a:effectLst>
              </a:rPr>
              <a:t>plates</a:t>
            </a:r>
          </a:p>
          <a:p>
            <a:pPr marL="682625" lvl="1" indent="-225425" algn="l">
              <a:buFont typeface="Arial"/>
              <a:buChar char="•"/>
            </a:pPr>
            <a:r>
              <a:rPr lang="en-US" sz="1600" dirty="0" smtClean="0">
                <a:solidFill>
                  <a:srgbClr val="000000"/>
                </a:solidFill>
                <a:effectLst>
                  <a:outerShdw blurRad="38100" dist="38100" dir="2700000" algn="tl">
                    <a:srgbClr val="000000"/>
                  </a:outerShdw>
                </a:effectLst>
              </a:rPr>
              <a:t>Effective </a:t>
            </a:r>
            <a:r>
              <a:rPr lang="en-US" sz="1600" dirty="0">
                <a:solidFill>
                  <a:srgbClr val="000000"/>
                </a:solidFill>
                <a:effectLst>
                  <a:outerShdw blurRad="38100" dist="38100" dir="2700000" algn="tl">
                    <a:srgbClr val="000000"/>
                  </a:outerShdw>
                </a:effectLst>
              </a:rPr>
              <a:t>radius ~9 </a:t>
            </a:r>
            <a:r>
              <a:rPr lang="en-US" sz="1600" dirty="0" smtClean="0">
                <a:solidFill>
                  <a:srgbClr val="000000"/>
                </a:solidFill>
                <a:effectLst>
                  <a:outerShdw blurRad="38100" dist="38100" dir="2700000" algn="tl">
                    <a:srgbClr val="000000"/>
                  </a:outerShdw>
                </a:effectLst>
              </a:rPr>
              <a:t>um</a:t>
            </a:r>
          </a:p>
          <a:p>
            <a:pPr marL="682625" lvl="1" indent="-225425" algn="l">
              <a:buFont typeface="Arial"/>
              <a:buChar char="•"/>
            </a:pPr>
            <a:r>
              <a:rPr lang="en-US" sz="1600" dirty="0" smtClean="0">
                <a:solidFill>
                  <a:srgbClr val="000000"/>
                </a:solidFill>
                <a:effectLst>
                  <a:outerShdw blurRad="38100" dist="38100" dir="2700000" algn="tl">
                    <a:srgbClr val="000000"/>
                  </a:outerShdw>
                </a:effectLst>
              </a:rPr>
              <a:t>Aspect </a:t>
            </a:r>
            <a:r>
              <a:rPr lang="en-US" sz="1600" dirty="0">
                <a:solidFill>
                  <a:srgbClr val="000000"/>
                </a:solidFill>
                <a:effectLst>
                  <a:outerShdw blurRad="38100" dist="38100" dir="2700000" algn="tl">
                    <a:srgbClr val="000000"/>
                  </a:outerShdw>
                </a:effectLst>
              </a:rPr>
              <a:t>ratio =</a:t>
            </a:r>
            <a:r>
              <a:rPr lang="en-US" sz="1600" dirty="0" smtClean="0">
                <a:solidFill>
                  <a:srgbClr val="000000"/>
                </a:solidFill>
                <a:effectLst>
                  <a:outerShdw blurRad="38100" dist="38100" dir="2700000" algn="tl">
                    <a:srgbClr val="000000"/>
                  </a:outerShdw>
                </a:effectLst>
              </a:rPr>
              <a:t>0.25</a:t>
            </a:r>
          </a:p>
          <a:p>
            <a:pPr marL="682625" lvl="1" indent="-225425" algn="l">
              <a:buFont typeface="Arial"/>
              <a:buChar char="•"/>
            </a:pPr>
            <a:r>
              <a:rPr lang="en-US" sz="1600" dirty="0" smtClean="0">
                <a:solidFill>
                  <a:srgbClr val="000000"/>
                </a:solidFill>
                <a:effectLst>
                  <a:outerShdw blurRad="38100" dist="38100" dir="2700000" algn="tl">
                    <a:srgbClr val="000000"/>
                  </a:outerShdw>
                </a:effectLst>
              </a:rPr>
              <a:t>Roughness </a:t>
            </a:r>
            <a:r>
              <a:rPr lang="en-US" sz="1600" dirty="0">
                <a:solidFill>
                  <a:srgbClr val="000000"/>
                </a:solidFill>
                <a:effectLst>
                  <a:outerShdw blurRad="38100" dist="38100" dir="2700000" algn="tl">
                    <a:srgbClr val="000000"/>
                  </a:outerShdw>
                </a:effectLst>
              </a:rPr>
              <a:t>parameter = </a:t>
            </a:r>
            <a:r>
              <a:rPr lang="en-US" sz="1600" dirty="0" smtClean="0">
                <a:solidFill>
                  <a:srgbClr val="000000"/>
                </a:solidFill>
                <a:effectLst>
                  <a:outerShdw blurRad="38100" dist="38100" dir="2700000" algn="tl">
                    <a:srgbClr val="000000"/>
                  </a:outerShdw>
                </a:effectLst>
              </a:rPr>
              <a:t>0.55</a:t>
            </a:r>
            <a:endParaRPr lang="en-US" sz="2000" b="1" dirty="0" smtClean="0">
              <a:solidFill>
                <a:srgbClr val="000000"/>
              </a:solidFill>
              <a:effectLst>
                <a:outerShdw blurRad="38100" dist="38100" dir="2700000" algn="tl">
                  <a:srgbClr val="000000"/>
                </a:outerShdw>
              </a:effectLst>
            </a:endParaRPr>
          </a:p>
          <a:p>
            <a:endParaRPr lang="en-US" b="1" dirty="0">
              <a:solidFill>
                <a:srgbClr val="000000"/>
              </a:solidFill>
              <a:effectLst>
                <a:outerShdw blurRad="38100" dist="38100" dir="2700000" algn="tl">
                  <a:srgbClr val="000000"/>
                </a:outerShdw>
              </a:effectLst>
            </a:endParaRPr>
          </a:p>
        </p:txBody>
      </p:sp>
      <p:cxnSp>
        <p:nvCxnSpPr>
          <p:cNvPr id="28" name="Straight Connector 12"/>
          <p:cNvCxnSpPr>
            <a:cxnSpLocks noChangeShapeType="1"/>
          </p:cNvCxnSpPr>
          <p:nvPr/>
        </p:nvCxnSpPr>
        <p:spPr bwMode="auto">
          <a:xfrm>
            <a:off x="3617312" y="5789448"/>
            <a:ext cx="385817" cy="5255"/>
          </a:xfrm>
          <a:prstGeom prst="line">
            <a:avLst/>
          </a:prstGeom>
          <a:noFill/>
          <a:ln w="50800">
            <a:solidFill>
              <a:schemeClr val="tx1"/>
            </a:solidFill>
            <a:round/>
            <a:headEnd/>
            <a:tailEnd type="triangle" w="med" len="med"/>
          </a:ln>
        </p:spPr>
      </p:cxnSp>
      <p:sp>
        <p:nvSpPr>
          <p:cNvPr id="29" name="TextBox 28"/>
          <p:cNvSpPr txBox="1"/>
          <p:nvPr/>
        </p:nvSpPr>
        <p:spPr>
          <a:xfrm>
            <a:off x="3833965" y="3955777"/>
            <a:ext cx="4435475" cy="1200329"/>
          </a:xfrm>
          <a:prstGeom prst="rect">
            <a:avLst/>
          </a:prstGeom>
          <a:noFill/>
        </p:spPr>
        <p:txBody>
          <a:bodyPr>
            <a:prstTxWarp prst="textNoShape">
              <a:avLst/>
            </a:prstTxWarp>
            <a:spAutoFit/>
          </a:bodyPr>
          <a:lstStyle/>
          <a:p>
            <a:pPr algn="l">
              <a:buFont typeface="Arial"/>
              <a:buChar char="•"/>
            </a:pPr>
            <a:r>
              <a:rPr lang="en-US" sz="1600" b="1" dirty="0">
                <a:solidFill>
                  <a:srgbClr val="000000"/>
                </a:solidFill>
                <a:effectLst>
                  <a:outerShdw blurRad="38100" dist="38100" dir="2700000" algn="tl">
                    <a:srgbClr val="000000"/>
                  </a:outerShdw>
                </a:effectLst>
              </a:rPr>
              <a:t>RT simulation:</a:t>
            </a:r>
          </a:p>
          <a:p>
            <a:pPr marL="682625" lvl="1" indent="-225425" algn="l">
              <a:buFont typeface="Arial"/>
              <a:buChar char="•"/>
            </a:pPr>
            <a:r>
              <a:rPr lang="en-US" sz="1600" dirty="0">
                <a:solidFill>
                  <a:srgbClr val="000000"/>
                </a:solidFill>
                <a:effectLst>
                  <a:outerShdw blurRad="38100" dist="38100" dir="2700000" algn="tl">
                    <a:srgbClr val="000000"/>
                  </a:outerShdw>
                </a:effectLst>
              </a:rPr>
              <a:t>Cirrus optical depth= 0.08 (</a:t>
            </a:r>
            <a:r>
              <a:rPr lang="en-US" sz="1600" dirty="0" err="1">
                <a:solidFill>
                  <a:srgbClr val="000000"/>
                </a:solidFill>
                <a:effectLst>
                  <a:outerShdw blurRad="38100" dist="38100" dir="2700000" algn="tl">
                    <a:srgbClr val="000000"/>
                  </a:outerShdw>
                </a:effectLst>
              </a:rPr>
              <a:t>subvisual</a:t>
            </a:r>
            <a:r>
              <a:rPr lang="en-US" sz="1600" dirty="0">
                <a:solidFill>
                  <a:srgbClr val="000000"/>
                </a:solidFill>
                <a:effectLst>
                  <a:outerShdw blurRad="38100" dist="38100" dir="2700000" algn="tl">
                    <a:srgbClr val="000000"/>
                  </a:outerShdw>
                </a:effectLst>
              </a:rPr>
              <a:t>)</a:t>
            </a:r>
          </a:p>
          <a:p>
            <a:endParaRPr lang="en-US" sz="2000" b="1" dirty="0">
              <a:solidFill>
                <a:srgbClr val="000000"/>
              </a:solidFill>
              <a:effectLst>
                <a:outerShdw blurRad="38100" dist="38100" dir="2700000" algn="tl">
                  <a:srgbClr val="000000"/>
                </a:outerShdw>
              </a:effectLst>
            </a:endParaRPr>
          </a:p>
          <a:p>
            <a:endParaRPr lang="en-US" sz="2000" b="1" dirty="0">
              <a:solidFill>
                <a:srgbClr val="000000"/>
              </a:solidFill>
              <a:effectLst>
                <a:outerShdw blurRad="38100" dist="38100" dir="2700000" algn="tl">
                  <a:srgbClr val="000000"/>
                </a:outerShdw>
              </a:effectLst>
            </a:endParaRPr>
          </a:p>
          <a:p>
            <a:endParaRPr lang="en-US" b="1" dirty="0">
              <a:solidFill>
                <a:srgbClr val="000000"/>
              </a:solidFill>
              <a:effectLst>
                <a:outerShdw blurRad="38100" dist="38100" dir="2700000" algn="tl">
                  <a:srgbClr val="000000"/>
                </a:outerShdw>
              </a:effectLst>
            </a:endParaRPr>
          </a:p>
        </p:txBody>
      </p:sp>
      <p:cxnSp>
        <p:nvCxnSpPr>
          <p:cNvPr id="30" name="Straight Connector 12"/>
          <p:cNvCxnSpPr>
            <a:cxnSpLocks noChangeShapeType="1"/>
          </p:cNvCxnSpPr>
          <p:nvPr/>
        </p:nvCxnSpPr>
        <p:spPr bwMode="auto">
          <a:xfrm rot="16200000" flipV="1">
            <a:off x="5742813" y="4788123"/>
            <a:ext cx="371797" cy="1752"/>
          </a:xfrm>
          <a:prstGeom prst="line">
            <a:avLst/>
          </a:prstGeom>
          <a:noFill/>
          <a:ln w="50800">
            <a:solidFill>
              <a:schemeClr val="tx1"/>
            </a:solidFill>
            <a:round/>
            <a:headEnd/>
            <a:tailEnd type="triangle" w="med" len="med"/>
          </a:ln>
        </p:spPr>
      </p:cxnSp>
      <p:pic>
        <p:nvPicPr>
          <p:cNvPr id="33" name="Picture 7" descr="20100511_L1_bsr532_zoom.png"/>
          <p:cNvPicPr>
            <a:picLocks noChangeAspect="1"/>
          </p:cNvPicPr>
          <p:nvPr/>
        </p:nvPicPr>
        <p:blipFill>
          <a:blip r:embed="rId4"/>
          <a:srcRect l="8241" r="4121"/>
          <a:stretch>
            <a:fillRect/>
          </a:stretch>
        </p:blipFill>
        <p:spPr bwMode="auto">
          <a:xfrm>
            <a:off x="4152900" y="1888714"/>
            <a:ext cx="4754563" cy="2128838"/>
          </a:xfrm>
          <a:prstGeom prst="rect">
            <a:avLst/>
          </a:prstGeom>
          <a:noFill/>
          <a:ln w="9525">
            <a:noFill/>
            <a:miter lim="800000"/>
            <a:headEnd/>
            <a:tailEnd/>
          </a:ln>
        </p:spPr>
      </p:pic>
      <p:sp>
        <p:nvSpPr>
          <p:cNvPr id="34" name="Oval 33"/>
          <p:cNvSpPr/>
          <p:nvPr/>
        </p:nvSpPr>
        <p:spPr bwMode="auto">
          <a:xfrm>
            <a:off x="6045200" y="2298289"/>
            <a:ext cx="469900" cy="177800"/>
          </a:xfrm>
          <a:prstGeom prst="ellipse">
            <a:avLst/>
          </a:prstGeom>
          <a:noFill/>
          <a:ln w="25400" cap="flat" cmpd="sng" algn="ctr">
            <a:solidFill>
              <a:srgbClr val="FF0000"/>
            </a:solidFill>
            <a:prstDash val="solid"/>
            <a:round/>
            <a:headEnd type="none" w="med" len="med"/>
            <a:tailEnd type="none" w="med" len="med"/>
          </a:ln>
          <a:effectLst/>
        </p:spPr>
        <p:txBody>
          <a:bodyPr>
            <a:prstTxWarp prst="textNoShape">
              <a:avLst/>
            </a:prstTxWarp>
            <a:spAutoFit/>
          </a:bodyPr>
          <a:lstStyle/>
          <a:p>
            <a:endParaRPr lang="en-US">
              <a:effectLst>
                <a:outerShdw blurRad="38100" dist="38100" dir="2700000" algn="tl">
                  <a:srgbClr val="000000"/>
                </a:outerShdw>
              </a:effectLst>
            </a:endParaRPr>
          </a:p>
        </p:txBody>
      </p:sp>
      <p:sp>
        <p:nvSpPr>
          <p:cNvPr id="35" name="TextBox 34"/>
          <p:cNvSpPr txBox="1"/>
          <p:nvPr/>
        </p:nvSpPr>
        <p:spPr>
          <a:xfrm>
            <a:off x="5181600" y="2044289"/>
            <a:ext cx="2262188" cy="307975"/>
          </a:xfrm>
          <a:prstGeom prst="rect">
            <a:avLst/>
          </a:prstGeom>
          <a:noFill/>
        </p:spPr>
        <p:txBody>
          <a:bodyPr wrap="none">
            <a:prstTxWarp prst="textNoShape">
              <a:avLst/>
            </a:prstTxWarp>
            <a:spAutoFit/>
          </a:bodyPr>
          <a:lstStyle/>
          <a:p>
            <a:r>
              <a:rPr lang="en-US" b="1" dirty="0">
                <a:solidFill>
                  <a:srgbClr val="FF0000"/>
                </a:solidFill>
                <a:effectLst>
                  <a:outerShdw blurRad="38100" dist="38100" dir="2700000" algn="tl">
                    <a:srgbClr val="000000"/>
                  </a:outerShdw>
                </a:effectLst>
              </a:rPr>
              <a:t>Cirrus beneath the aircraft</a:t>
            </a: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r>
              <a:rPr lang="en-US" smtClean="0"/>
              <a:t>Page </a:t>
            </a:r>
            <a:fld id="{FE8C5C1D-E2C7-4662-8D77-4EAF9E7F020A}" type="slidenum">
              <a:rPr lang="en-US" smtClean="0"/>
              <a:pPr/>
              <a:t>49</a:t>
            </a:fld>
            <a:endParaRPr lang="en-US"/>
          </a:p>
        </p:txBody>
      </p:sp>
      <p:sp>
        <p:nvSpPr>
          <p:cNvPr id="27" name="Text Box 15"/>
          <p:cNvSpPr txBox="1">
            <a:spLocks noChangeArrowheads="1"/>
          </p:cNvSpPr>
          <p:nvPr/>
        </p:nvSpPr>
        <p:spPr bwMode="auto">
          <a:xfrm>
            <a:off x="5775325" y="1070208"/>
            <a:ext cx="184150" cy="457200"/>
          </a:xfrm>
          <a:prstGeom prst="rect">
            <a:avLst/>
          </a:prstGeom>
          <a:noFill/>
          <a:ln w="9525">
            <a:noFill/>
            <a:miter lim="800000"/>
            <a:headEnd/>
            <a:tailEnd/>
          </a:ln>
          <a:effectLst/>
        </p:spPr>
        <p:txBody>
          <a:bodyPr wrap="none">
            <a:prstTxWarp prst="textNoShape">
              <a:avLst/>
            </a:prstTxWarp>
            <a:spAutoFit/>
          </a:bodyPr>
          <a:lstStyle/>
          <a:p>
            <a:pPr eaLnBrk="0" hangingPunct="0"/>
            <a:endParaRPr lang="en-GB" sz="2400">
              <a:latin typeface="Times" charset="0"/>
            </a:endParaRPr>
          </a:p>
        </p:txBody>
      </p:sp>
      <p:sp>
        <p:nvSpPr>
          <p:cNvPr id="22" name="Title 1"/>
          <p:cNvSpPr>
            <a:spLocks noGrp="1"/>
          </p:cNvSpPr>
          <p:nvPr>
            <p:ph type="title"/>
          </p:nvPr>
        </p:nvSpPr>
        <p:spPr>
          <a:xfrm>
            <a:off x="457200" y="0"/>
            <a:ext cx="8229600" cy="952500"/>
          </a:xfrm>
        </p:spPr>
        <p:txBody>
          <a:bodyPr/>
          <a:lstStyle/>
          <a:p>
            <a:r>
              <a:rPr lang="en-US" dirty="0" smtClean="0">
                <a:solidFill>
                  <a:schemeClr val="tx1"/>
                </a:solidFill>
              </a:rPr>
              <a:t>Summary</a:t>
            </a:r>
            <a:endParaRPr lang="en-US" dirty="0">
              <a:solidFill>
                <a:schemeClr val="tx1"/>
              </a:solidFill>
            </a:endParaRPr>
          </a:p>
        </p:txBody>
      </p:sp>
      <p:sp>
        <p:nvSpPr>
          <p:cNvPr id="20" name="Rectangle 9"/>
          <p:cNvSpPr>
            <a:spLocks noChangeArrowheads="1"/>
          </p:cNvSpPr>
          <p:nvPr/>
        </p:nvSpPr>
        <p:spPr bwMode="auto">
          <a:xfrm>
            <a:off x="218090" y="932793"/>
            <a:ext cx="8559800" cy="5606664"/>
          </a:xfrm>
          <a:prstGeom prst="rect">
            <a:avLst/>
          </a:prstGeom>
          <a:noFill/>
          <a:ln w="9525">
            <a:noFill/>
            <a:miter lim="800000"/>
            <a:headEnd/>
            <a:tailEnd/>
          </a:ln>
        </p:spPr>
        <p:txBody>
          <a:bodyPr>
            <a:prstTxWarp prst="textNoShape">
              <a:avLst/>
            </a:prstTxWarp>
            <a:spAutoFit/>
          </a:bodyPr>
          <a:lstStyle/>
          <a:p>
            <a:pPr marL="458788" indent="-458788" algn="l">
              <a:lnSpc>
                <a:spcPct val="90000"/>
              </a:lnSpc>
              <a:spcBef>
                <a:spcPct val="50000"/>
              </a:spcBef>
              <a:buFontTx/>
              <a:buChar char="•"/>
            </a:pPr>
            <a:r>
              <a:rPr lang="en-US" sz="1800" dirty="0">
                <a:latin typeface="Arial" charset="0"/>
                <a:ea typeface="Times" charset="0"/>
                <a:cs typeface="Times" charset="0"/>
              </a:rPr>
              <a:t>Aerosols:</a:t>
            </a:r>
          </a:p>
          <a:p>
            <a:pPr marL="749300" lvl="1" indent="-176213" algn="l">
              <a:lnSpc>
                <a:spcPct val="80000"/>
              </a:lnSpc>
              <a:spcBef>
                <a:spcPct val="50000"/>
              </a:spcBef>
              <a:buFontTx/>
              <a:buChar char="•"/>
            </a:pPr>
            <a:r>
              <a:rPr lang="en-US" sz="1600" dirty="0">
                <a:latin typeface="Arial" charset="0"/>
                <a:ea typeface="Times" charset="0"/>
                <a:cs typeface="Times" charset="0"/>
              </a:rPr>
              <a:t>Need good understanding and modeling of surface/ocean body if aerosol retrievals are to be successful.</a:t>
            </a:r>
            <a:endParaRPr lang="en-US" sz="1600" dirty="0" smtClean="0">
              <a:latin typeface="Arial" charset="0"/>
              <a:ea typeface="Times" charset="0"/>
              <a:cs typeface="Times" charset="0"/>
            </a:endParaRPr>
          </a:p>
          <a:p>
            <a:pPr marL="749300" lvl="1" indent="-176213" algn="l">
              <a:lnSpc>
                <a:spcPct val="80000"/>
              </a:lnSpc>
              <a:spcBef>
                <a:spcPct val="50000"/>
              </a:spcBef>
              <a:buFontTx/>
              <a:buChar char="•"/>
            </a:pPr>
            <a:r>
              <a:rPr lang="en-US" sz="1600" dirty="0" smtClean="0">
                <a:latin typeface="Arial" charset="0"/>
                <a:ea typeface="Times" charset="0"/>
                <a:cs typeface="Times" charset="0"/>
              </a:rPr>
              <a:t>Uniform </a:t>
            </a:r>
            <a:r>
              <a:rPr lang="en-US" sz="1600" dirty="0">
                <a:latin typeface="Arial" charset="0"/>
                <a:ea typeface="Times" charset="0"/>
                <a:cs typeface="Times" charset="0"/>
              </a:rPr>
              <a:t>distribution of aspect ratios is current baseline model for dust/soil.  </a:t>
            </a:r>
          </a:p>
          <a:p>
            <a:pPr marL="749300" lvl="1" indent="-176213" algn="l">
              <a:lnSpc>
                <a:spcPct val="80000"/>
              </a:lnSpc>
              <a:spcBef>
                <a:spcPct val="50000"/>
              </a:spcBef>
              <a:buFontTx/>
              <a:buChar char="•"/>
            </a:pPr>
            <a:r>
              <a:rPr lang="en-US" sz="1600" dirty="0">
                <a:latin typeface="Arial" charset="0"/>
                <a:ea typeface="Times" charset="0"/>
                <a:cs typeface="Times" charset="0"/>
              </a:rPr>
              <a:t>Aerosol absorption and size distribution validated for retrievals over land from ARCTAS, spectral optical depths from</a:t>
            </a:r>
            <a:r>
              <a:rPr lang="en-US" sz="1600" dirty="0" smtClean="0">
                <a:latin typeface="Arial" charset="0"/>
                <a:ea typeface="Times" charset="0"/>
                <a:cs typeface="Times" charset="0"/>
              </a:rPr>
              <a:t> CLAMS, CSTRIPE, ALIVE </a:t>
            </a:r>
            <a:r>
              <a:rPr lang="en-US" sz="1600" dirty="0">
                <a:latin typeface="Arial" charset="0"/>
                <a:ea typeface="Times" charset="0"/>
                <a:cs typeface="Times" charset="0"/>
              </a:rPr>
              <a:t>and MILAGRO.</a:t>
            </a:r>
          </a:p>
          <a:p>
            <a:pPr marL="458788" indent="-458788" algn="l">
              <a:lnSpc>
                <a:spcPct val="80000"/>
              </a:lnSpc>
              <a:spcBef>
                <a:spcPct val="50000"/>
              </a:spcBef>
              <a:buFontTx/>
              <a:buChar char="•"/>
            </a:pPr>
            <a:r>
              <a:rPr lang="en-US" sz="1800" dirty="0">
                <a:latin typeface="Arial" charset="0"/>
                <a:ea typeface="Times" charset="0"/>
                <a:cs typeface="Times" charset="0"/>
              </a:rPr>
              <a:t>Aerosol above cloud:</a:t>
            </a:r>
          </a:p>
          <a:p>
            <a:pPr marL="749300" lvl="1" indent="-176213" algn="l">
              <a:lnSpc>
                <a:spcPct val="80000"/>
              </a:lnSpc>
              <a:spcBef>
                <a:spcPct val="50000"/>
              </a:spcBef>
              <a:buFontTx/>
              <a:buChar char="•"/>
            </a:pPr>
            <a:r>
              <a:rPr lang="en-US" sz="1600" dirty="0">
                <a:latin typeface="Arial" charset="0"/>
                <a:ea typeface="Times" charset="0"/>
                <a:cs typeface="Times" charset="0"/>
              </a:rPr>
              <a:t>Typical accumulation mode aerosols generate significant polarization at 865/670 nm.</a:t>
            </a:r>
            <a:r>
              <a:rPr lang="en-US" sz="1600" dirty="0" smtClean="0">
                <a:latin typeface="Arial" charset="0"/>
                <a:ea typeface="Times" charset="0"/>
                <a:cs typeface="Times" charset="0"/>
              </a:rPr>
              <a:t> Capability </a:t>
            </a:r>
            <a:r>
              <a:rPr lang="en-US" sz="1600" dirty="0">
                <a:latin typeface="Arial" charset="0"/>
                <a:ea typeface="Times" charset="0"/>
                <a:cs typeface="Times" charset="0"/>
              </a:rPr>
              <a:t>to retrieve aerosol absorption above cloud</a:t>
            </a:r>
            <a:r>
              <a:rPr lang="en-US" sz="1600" dirty="0" smtClean="0">
                <a:latin typeface="Arial" charset="0"/>
                <a:ea typeface="Times" charset="0"/>
                <a:cs typeface="Times" charset="0"/>
              </a:rPr>
              <a:t> improved by use of reflectance</a:t>
            </a:r>
          </a:p>
          <a:p>
            <a:pPr marL="749300" lvl="1" indent="-176213" algn="l">
              <a:lnSpc>
                <a:spcPct val="80000"/>
              </a:lnSpc>
              <a:spcBef>
                <a:spcPct val="50000"/>
              </a:spcBef>
              <a:buFontTx/>
              <a:buChar char="•"/>
            </a:pPr>
            <a:r>
              <a:rPr lang="en-US" sz="1600" dirty="0">
                <a:latin typeface="Arial" charset="0"/>
                <a:ea typeface="Times" charset="0"/>
                <a:cs typeface="Times" charset="0"/>
              </a:rPr>
              <a:t>Aerosol retrieval above cloud improves cloud top pressure estimate and is necessary in the presence of heavy aerosol loads.</a:t>
            </a:r>
          </a:p>
          <a:p>
            <a:pPr marL="458788" indent="-458788" algn="l">
              <a:lnSpc>
                <a:spcPct val="80000"/>
              </a:lnSpc>
              <a:spcBef>
                <a:spcPct val="50000"/>
              </a:spcBef>
              <a:buFontTx/>
              <a:buChar char="•"/>
            </a:pPr>
            <a:r>
              <a:rPr lang="en-US" sz="1800" dirty="0">
                <a:latin typeface="Arial" charset="0"/>
                <a:ea typeface="Times" charset="0"/>
                <a:cs typeface="Times" charset="0"/>
              </a:rPr>
              <a:t>Cloud Properties:</a:t>
            </a:r>
          </a:p>
          <a:p>
            <a:pPr marL="749300" lvl="1" indent="-176213" algn="l">
              <a:lnSpc>
                <a:spcPct val="80000"/>
              </a:lnSpc>
              <a:spcBef>
                <a:spcPct val="50000"/>
              </a:spcBef>
              <a:buFontTx/>
              <a:buChar char="•"/>
            </a:pPr>
            <a:r>
              <a:rPr lang="en-US" sz="1600" dirty="0">
                <a:latin typeface="Arial" charset="0"/>
                <a:ea typeface="Times" charset="0"/>
                <a:cs typeface="Times" charset="0"/>
              </a:rPr>
              <a:t>Droplet effective radius and effective variance at cloud top. Effective radius within cloud from reflectance and crude estimate of particle size profile from reconciliation of size retrievals.</a:t>
            </a:r>
          </a:p>
          <a:p>
            <a:pPr marL="749300" lvl="1" indent="-176213" algn="l">
              <a:lnSpc>
                <a:spcPct val="80000"/>
              </a:lnSpc>
              <a:spcBef>
                <a:spcPct val="50000"/>
              </a:spcBef>
              <a:buFontTx/>
              <a:buChar char="•"/>
            </a:pPr>
            <a:r>
              <a:rPr lang="en-US" sz="1600" dirty="0">
                <a:latin typeface="Arial" charset="0"/>
                <a:ea typeface="Times" charset="0"/>
                <a:cs typeface="Times" charset="0"/>
              </a:rPr>
              <a:t>Ice shape ID from polarization.</a:t>
            </a:r>
            <a:r>
              <a:rPr lang="en-US" sz="1600" dirty="0" smtClean="0">
                <a:latin typeface="Arial" charset="0"/>
                <a:ea typeface="Times" charset="0"/>
                <a:cs typeface="Times" charset="0"/>
              </a:rPr>
              <a:t> </a:t>
            </a:r>
          </a:p>
          <a:p>
            <a:pPr marL="749300" lvl="1" indent="-176213" algn="l">
              <a:lnSpc>
                <a:spcPct val="80000"/>
              </a:lnSpc>
              <a:spcBef>
                <a:spcPct val="50000"/>
              </a:spcBef>
              <a:buFontTx/>
              <a:buChar char="•"/>
            </a:pPr>
            <a:r>
              <a:rPr lang="en-US" sz="1600" dirty="0" smtClean="0">
                <a:latin typeface="Arial" charset="0"/>
                <a:ea typeface="Times" charset="0"/>
                <a:cs typeface="Times" charset="0"/>
              </a:rPr>
              <a:t>Cloud </a:t>
            </a:r>
            <a:r>
              <a:rPr lang="en-US" sz="1600" dirty="0">
                <a:latin typeface="Arial" charset="0"/>
                <a:ea typeface="Times" charset="0"/>
                <a:cs typeface="Times" charset="0"/>
              </a:rPr>
              <a:t>optical depth and particle size from reflectance</a:t>
            </a:r>
            <a:r>
              <a:rPr lang="en-US" sz="1600" dirty="0" smtClean="0">
                <a:latin typeface="Arial" charset="0"/>
                <a:ea typeface="Times" charset="0"/>
                <a:cs typeface="Times" charset="0"/>
              </a:rPr>
              <a:t>.</a:t>
            </a:r>
          </a:p>
          <a:p>
            <a:pPr marL="749300" lvl="1" indent="-176213" algn="l">
              <a:lnSpc>
                <a:spcPct val="80000"/>
              </a:lnSpc>
              <a:spcBef>
                <a:spcPct val="50000"/>
              </a:spcBef>
              <a:buFontTx/>
              <a:buChar char="•"/>
            </a:pPr>
            <a:r>
              <a:rPr lang="en-US" sz="1600" dirty="0" smtClean="0">
                <a:ea typeface="Times" charset="0"/>
                <a:cs typeface="Times" charset="0"/>
              </a:rPr>
              <a:t>In clouds absorption estimate allows determination of pressure thickness and hence </a:t>
            </a:r>
            <a:r>
              <a:rPr lang="en-US" sz="1600" dirty="0" err="1" smtClean="0">
                <a:ea typeface="Times" charset="0"/>
                <a:cs typeface="Times" charset="0"/>
              </a:rPr>
              <a:t>N</a:t>
            </a:r>
            <a:r>
              <a:rPr lang="en-US" sz="1600" baseline="-25000" dirty="0" err="1" smtClean="0">
                <a:ea typeface="Times" charset="0"/>
                <a:cs typeface="Times" charset="0"/>
              </a:rPr>
              <a:t>c</a:t>
            </a:r>
            <a:r>
              <a:rPr lang="en-US" sz="1600" dirty="0" smtClean="0">
                <a:latin typeface="Arial" charset="0"/>
                <a:ea typeface="Times" charset="0"/>
                <a:cs typeface="Times" charset="0"/>
              </a:rPr>
              <a:t> </a:t>
            </a:r>
            <a:endParaRPr lang="en-US" sz="1600" dirty="0">
              <a:latin typeface="Arial" charset="0"/>
              <a:ea typeface="Times" charset="0"/>
              <a:cs typeface="Times"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dirty="0" smtClean="0"/>
              <a:t>Instrument Performance</a:t>
            </a:r>
          </a:p>
        </p:txBody>
      </p:sp>
      <p:sp>
        <p:nvSpPr>
          <p:cNvPr id="18435" name="Content Placeholder 2"/>
          <p:cNvSpPr>
            <a:spLocks noGrp="1"/>
          </p:cNvSpPr>
          <p:nvPr>
            <p:ph idx="1"/>
          </p:nvPr>
        </p:nvSpPr>
        <p:spPr/>
        <p:txBody>
          <a:bodyPr/>
          <a:lstStyle/>
          <a:p>
            <a:pPr>
              <a:buNone/>
            </a:pPr>
            <a:r>
              <a:rPr lang="en-US" dirty="0" smtClean="0">
                <a:solidFill>
                  <a:srgbClr val="0000FF"/>
                </a:solidFill>
              </a:rPr>
              <a:t>APS demonstrated extremely good performance throughout testing</a:t>
            </a:r>
            <a:endParaRPr lang="en-US" dirty="0" smtClean="0">
              <a:solidFill>
                <a:srgbClr val="0000FF"/>
              </a:solidFill>
            </a:endParaRPr>
          </a:p>
          <a:p>
            <a:pPr lvl="1"/>
            <a:endParaRPr lang="en-US" dirty="0" smtClean="0"/>
          </a:p>
        </p:txBody>
      </p:sp>
      <p:sp>
        <p:nvSpPr>
          <p:cNvPr id="18437" name="Slide Number Placeholder 4"/>
          <p:cNvSpPr>
            <a:spLocks noGrp="1"/>
          </p:cNvSpPr>
          <p:nvPr>
            <p:ph type="sldNum" sz="quarter" idx="11"/>
          </p:nvPr>
        </p:nvSpPr>
        <p:spPr/>
        <p:txBody>
          <a:bodyPr/>
          <a:lstStyle/>
          <a:p>
            <a:r>
              <a:rPr lang="en-US" smtClean="0"/>
              <a:t>Page </a:t>
            </a:r>
            <a:fld id="{C6F36090-7E60-49E7-85AA-49E0710061EF}" type="slidenum">
              <a:rPr lang="en-US" smtClean="0"/>
              <a:pPr/>
              <a:t>5</a:t>
            </a:fld>
            <a:endParaRPr lang="en-US"/>
          </a:p>
        </p:txBody>
      </p:sp>
      <p:sp>
        <p:nvSpPr>
          <p:cNvPr id="9" name="Rectangle 18"/>
          <p:cNvSpPr txBox="1">
            <a:spLocks noChangeArrowheads="1"/>
          </p:cNvSpPr>
          <p:nvPr/>
        </p:nvSpPr>
        <p:spPr bwMode="auto">
          <a:xfrm>
            <a:off x="495465" y="2376016"/>
            <a:ext cx="4199153" cy="2660219"/>
          </a:xfrm>
          <a:prstGeom prst="rect">
            <a:avLst/>
          </a:prstGeom>
          <a:noFill/>
          <a:ln w="9525">
            <a:noFill/>
            <a:miter lim="800000"/>
            <a:headEnd/>
            <a:tailEnd/>
          </a:ln>
          <a:effectLst/>
        </p:spPr>
        <p:txBody>
          <a:bodyPr vert="horz" wrap="square" lIns="82058" tIns="41029" rIns="82058" bIns="41029" numCol="1" anchor="t" anchorCtr="0" compatLnSpc="1">
            <a:prstTxWarp prst="textNoShape">
              <a:avLst/>
            </a:prstTxWarp>
          </a:bodyPr>
          <a:lstStyle/>
          <a:p>
            <a:pPr marL="342900" lvl="0" indent="-342900" algn="l">
              <a:spcBef>
                <a:spcPct val="20000"/>
              </a:spcBef>
              <a:buFontTx/>
              <a:buChar char="•"/>
            </a:pPr>
            <a:r>
              <a:rPr kumimoji="0" lang="en-US" sz="1800" b="0" i="0" u="none" strike="noStrike" kern="0" cap="none" spc="0" normalizeH="0" baseline="0" noProof="0" dirty="0" smtClean="0">
                <a:ln>
                  <a:noFill/>
                </a:ln>
                <a:solidFill>
                  <a:schemeClr val="tx1"/>
                </a:solidFill>
                <a:effectLst/>
                <a:uLnTx/>
                <a:uFillTx/>
                <a:latin typeface="+mn-lt"/>
                <a:ea typeface="+mn-ea"/>
                <a:cs typeface="+mn-cs"/>
              </a:rPr>
              <a:t>Tested</a:t>
            </a:r>
            <a:r>
              <a:rPr kumimoji="0" lang="en-US" sz="1800" b="0" i="0" u="none" strike="noStrike" kern="0" cap="none" spc="0" normalizeH="0" noProof="0" dirty="0" smtClean="0">
                <a:ln>
                  <a:noFill/>
                </a:ln>
                <a:solidFill>
                  <a:schemeClr val="tx1"/>
                </a:solidFill>
                <a:effectLst/>
                <a:uLnTx/>
                <a:uFillTx/>
                <a:latin typeface="+mn-lt"/>
                <a:ea typeface="+mn-ea"/>
                <a:cs typeface="+mn-cs"/>
              </a:rPr>
              <a:t> for effects of sub-pixel </a:t>
            </a:r>
            <a:r>
              <a:rPr lang="en-US" kern="0" dirty="0" smtClean="0"/>
              <a:t>(and polarization)</a:t>
            </a:r>
            <a:r>
              <a:rPr kumimoji="0" lang="en-US" sz="1800" b="0" i="0" u="none" strike="noStrike" kern="0" cap="none" spc="0" normalizeH="0" noProof="0" dirty="0" smtClean="0">
                <a:ln>
                  <a:noFill/>
                </a:ln>
                <a:solidFill>
                  <a:schemeClr val="tx1"/>
                </a:solidFill>
                <a:effectLst/>
                <a:uLnTx/>
                <a:uFillTx/>
                <a:latin typeface="+mn-lt"/>
                <a:ea typeface="+mn-ea"/>
                <a:cs typeface="+mn-cs"/>
              </a:rPr>
              <a:t> heterogeneity</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chemeClr val="tx1"/>
                </a:solidFill>
                <a:effectLst/>
                <a:uLnTx/>
                <a:uFillTx/>
                <a:latin typeface="+mn-lt"/>
                <a:ea typeface="+mn-ea"/>
                <a:cs typeface="+mn-cs"/>
              </a:rPr>
              <a:t>Data consists of:</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0" i="0" u="none" strike="noStrike" kern="0" cap="none" spc="0" normalizeH="0" baseline="0" noProof="0" dirty="0" smtClean="0">
                <a:ln>
                  <a:noFill/>
                </a:ln>
                <a:solidFill>
                  <a:schemeClr val="tx1"/>
                </a:solidFill>
                <a:effectLst/>
                <a:uLnTx/>
                <a:uFillTx/>
                <a:latin typeface="+mn-lt"/>
                <a:ea typeface="+mn-ea"/>
                <a:cs typeface="+mn-cs"/>
              </a:rPr>
              <a:t>0.7 </a:t>
            </a:r>
            <a:r>
              <a:rPr kumimoji="0" lang="en-US" sz="1600" b="0" i="0" u="none" strike="noStrike" kern="0" cap="none" spc="0" normalizeH="0" baseline="0" noProof="0" dirty="0" err="1" smtClean="0">
                <a:ln>
                  <a:noFill/>
                </a:ln>
                <a:solidFill>
                  <a:schemeClr val="tx1"/>
                </a:solidFill>
                <a:effectLst/>
                <a:uLnTx/>
                <a:uFillTx/>
                <a:latin typeface="+mn-lt"/>
                <a:ea typeface="+mn-ea"/>
                <a:cs typeface="+mn-cs"/>
              </a:rPr>
              <a:t>mrad</a:t>
            </a:r>
            <a:r>
              <a:rPr kumimoji="0" lang="en-US" sz="1600" b="0" i="0" u="none" strike="noStrike" kern="0" cap="none" spc="0" normalizeH="0" baseline="0" noProof="0" dirty="0" smtClean="0">
                <a:ln>
                  <a:noFill/>
                </a:ln>
                <a:solidFill>
                  <a:schemeClr val="tx1"/>
                </a:solidFill>
                <a:effectLst/>
                <a:uLnTx/>
                <a:uFillTx/>
                <a:latin typeface="+mn-lt"/>
                <a:ea typeface="+mn-ea"/>
                <a:cs typeface="+mn-cs"/>
              </a:rPr>
              <a:t> collimator</a:t>
            </a:r>
            <a:r>
              <a:rPr kumimoji="0" lang="en-US" sz="1600" b="0" i="0" u="none" strike="noStrike" kern="0" cap="none" spc="0" normalizeH="0" noProof="0" dirty="0" smtClean="0">
                <a:ln>
                  <a:noFill/>
                </a:ln>
                <a:solidFill>
                  <a:schemeClr val="tx1"/>
                </a:solidFill>
                <a:effectLst/>
                <a:uLnTx/>
                <a:uFillTx/>
                <a:latin typeface="+mn-lt"/>
                <a:ea typeface="+mn-ea"/>
                <a:cs typeface="+mn-cs"/>
              </a:rPr>
              <a:t> beam</a:t>
            </a:r>
            <a:endParaRPr kumimoji="0" lang="en-US" sz="1600" b="0" i="0" u="none" strike="noStrike" kern="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0" i="0" u="none" strike="noStrike" kern="0" cap="none" spc="0" normalizeH="0" baseline="0" noProof="0" dirty="0" smtClean="0">
                <a:ln>
                  <a:noFill/>
                </a:ln>
                <a:solidFill>
                  <a:schemeClr val="tx1"/>
                </a:solidFill>
                <a:effectLst/>
                <a:uLnTx/>
                <a:uFillTx/>
                <a:latin typeface="+mn-lt"/>
                <a:ea typeface="+mn-ea"/>
                <a:cs typeface="+mn-cs"/>
              </a:rPr>
              <a:t>Collimator azimuth/elevation stage stepped through 15x15 grid in ~0.1 IFOV steps</a:t>
            </a:r>
          </a:p>
          <a:p>
            <a:pPr marL="342900" indent="-342900" algn="l">
              <a:spcBef>
                <a:spcPct val="20000"/>
              </a:spcBef>
              <a:buFontTx/>
              <a:buChar char="•"/>
            </a:pPr>
            <a:r>
              <a:rPr lang="en-US" sz="1600" kern="0" dirty="0" smtClean="0"/>
              <a:t>For a black and white checkerboard pattern with 50% coverage </a:t>
            </a:r>
            <a:r>
              <a:rPr lang="en-US" sz="1600" kern="0" dirty="0" err="1" smtClean="0">
                <a:latin typeface="Symbol" charset="2"/>
                <a:cs typeface="Symbol" charset="2"/>
              </a:rPr>
              <a:t>s</a:t>
            </a:r>
            <a:r>
              <a:rPr lang="en-US" sz="1600" kern="0" baseline="-25000" dirty="0" err="1" smtClean="0"/>
              <a:t>I</a:t>
            </a:r>
            <a:r>
              <a:rPr lang="en-US" sz="1600" kern="0" dirty="0" smtClean="0"/>
              <a:t>/I takes on its maximum values of 1.</a:t>
            </a:r>
          </a:p>
          <a:p>
            <a:pPr marL="342900" indent="-342900" algn="l">
              <a:spcBef>
                <a:spcPct val="20000"/>
              </a:spcBef>
              <a:buFontTx/>
              <a:buChar char="•"/>
            </a:pPr>
            <a:r>
              <a:rPr lang="en-US" sz="1600" kern="0" dirty="0" smtClean="0"/>
              <a:t>So </a:t>
            </a:r>
            <a:r>
              <a:rPr lang="en-US" sz="1600" kern="0" dirty="0" err="1" smtClean="0"/>
              <a:t>IFOV_Matching</a:t>
            </a:r>
            <a:r>
              <a:rPr lang="en-US" sz="1600" kern="0" dirty="0" smtClean="0"/>
              <a:t> &lt; 0.5% guarantees polarization errors for 100% </a:t>
            </a:r>
            <a:r>
              <a:rPr lang="en-US" sz="1600" kern="0" dirty="0" smtClean="0"/>
              <a:t>intensity modulation within the IFOV of &lt;0.25%  </a:t>
            </a:r>
            <a:endParaRPr lang="en-US" sz="1600" kern="0" dirty="0" smtClean="0"/>
          </a:p>
          <a:p>
            <a:pPr marL="285750" indent="-285750" algn="l">
              <a:spcBef>
                <a:spcPct val="20000"/>
              </a:spcBef>
              <a:buFontTx/>
              <a:buChar char="–"/>
            </a:pPr>
            <a:endParaRPr kumimoji="0" lang="en-US" sz="1600" b="0" i="0" u="none" strike="noStrike" kern="0" cap="none" spc="0" normalizeH="0" baseline="0" noProof="0" dirty="0" smtClean="0">
              <a:ln>
                <a:noFill/>
              </a:ln>
              <a:solidFill>
                <a:schemeClr val="tx1"/>
              </a:solidFill>
              <a:effectLst/>
              <a:uLnTx/>
              <a:uFillTx/>
              <a:latin typeface="+mn-lt"/>
              <a:ea typeface="+mn-ea"/>
              <a:cs typeface="+mn-cs"/>
            </a:endParaRPr>
          </a:p>
        </p:txBody>
      </p:sp>
      <p:pic>
        <p:nvPicPr>
          <p:cNvPr id="10" name="Picture 45"/>
          <p:cNvPicPr>
            <a:picLocks noChangeAspect="1" noChangeArrowheads="1"/>
          </p:cNvPicPr>
          <p:nvPr/>
        </p:nvPicPr>
        <p:blipFill>
          <a:blip r:embed="rId3"/>
          <a:srcRect/>
          <a:stretch>
            <a:fillRect/>
          </a:stretch>
        </p:blipFill>
        <p:spPr bwMode="auto">
          <a:xfrm>
            <a:off x="4848772" y="2561920"/>
            <a:ext cx="3852863" cy="3778250"/>
          </a:xfrm>
          <a:prstGeom prst="rect">
            <a:avLst/>
          </a:prstGeom>
          <a:noFill/>
          <a:ln w="9525">
            <a:noFill/>
            <a:round/>
            <a:headEnd/>
            <a:tailEnd/>
          </a:ln>
          <a:effectLst/>
        </p:spPr>
      </p:pic>
      <p:sp>
        <p:nvSpPr>
          <p:cNvPr id="11" name="Line 46"/>
          <p:cNvSpPr>
            <a:spLocks noChangeShapeType="1"/>
          </p:cNvSpPr>
          <p:nvPr/>
        </p:nvSpPr>
        <p:spPr bwMode="auto">
          <a:xfrm>
            <a:off x="5218386" y="3052402"/>
            <a:ext cx="3048000" cy="0"/>
          </a:xfrm>
          <a:prstGeom prst="line">
            <a:avLst/>
          </a:prstGeom>
          <a:noFill/>
          <a:ln w="28575">
            <a:solidFill>
              <a:srgbClr val="FF0000"/>
            </a:solidFill>
            <a:round/>
            <a:headEnd/>
            <a:tailEnd/>
          </a:ln>
          <a:effectLst/>
        </p:spPr>
        <p:txBody>
          <a:bodyPr wrap="none" anchor="ctr">
            <a:prstTxWarp prst="textNoShape">
              <a:avLst/>
            </a:prstTxWarp>
          </a:bodyPr>
          <a:lstStyle/>
          <a:p>
            <a:endParaRPr lang="en-US"/>
          </a:p>
        </p:txBody>
      </p:sp>
      <p:sp>
        <p:nvSpPr>
          <p:cNvPr id="12" name="Rectangle 49"/>
          <p:cNvSpPr>
            <a:spLocks noChangeArrowheads="1"/>
          </p:cNvSpPr>
          <p:nvPr/>
        </p:nvSpPr>
        <p:spPr bwMode="auto">
          <a:xfrm>
            <a:off x="6285186" y="3128602"/>
            <a:ext cx="1116013" cy="274638"/>
          </a:xfrm>
          <a:prstGeom prst="rect">
            <a:avLst/>
          </a:prstGeom>
          <a:noFill/>
          <a:ln w="9525">
            <a:noFill/>
            <a:miter lim="800000"/>
            <a:headEnd/>
            <a:tailEnd/>
          </a:ln>
          <a:effectLst/>
        </p:spPr>
        <p:txBody>
          <a:bodyPr wrap="none">
            <a:prstTxWarp prst="textNoShape">
              <a:avLst/>
            </a:prstTxWarp>
            <a:spAutoFit/>
          </a:bodyPr>
          <a:lstStyle/>
          <a:p>
            <a:pPr>
              <a:lnSpc>
                <a:spcPct val="100000"/>
              </a:lnSpc>
              <a:spcBef>
                <a:spcPct val="50000"/>
              </a:spcBef>
              <a:buClr>
                <a:schemeClr val="tx1"/>
              </a:buClr>
              <a:buSzPct val="110000"/>
              <a:buFontTx/>
              <a:buNone/>
            </a:pPr>
            <a:r>
              <a:rPr lang="en-US" sz="1200" b="1">
                <a:solidFill>
                  <a:srgbClr val="FF0000"/>
                </a:solidFill>
              </a:rPr>
              <a:t>Requirement</a:t>
            </a:r>
          </a:p>
        </p:txBody>
      </p:sp>
      <p:sp>
        <p:nvSpPr>
          <p:cNvPr id="13" name="Rectangle 18"/>
          <p:cNvSpPr txBox="1">
            <a:spLocks noChangeArrowheads="1"/>
          </p:cNvSpPr>
          <p:nvPr/>
        </p:nvSpPr>
        <p:spPr bwMode="auto">
          <a:xfrm>
            <a:off x="525240" y="1407265"/>
            <a:ext cx="7883036" cy="624716"/>
          </a:xfrm>
          <a:prstGeom prst="rect">
            <a:avLst/>
          </a:prstGeom>
          <a:noFill/>
          <a:ln w="9525">
            <a:noFill/>
            <a:miter lim="800000"/>
            <a:headEnd/>
            <a:tailEnd/>
          </a:ln>
          <a:effectLst/>
        </p:spPr>
        <p:txBody>
          <a:bodyPr vert="horz" wrap="square" lIns="82058" tIns="41029" rIns="82058" bIns="41029" numCol="1" anchor="t" anchorCtr="0" compatLnSpc="1">
            <a:prstTxWarp prst="textNoShape">
              <a:avLst/>
            </a:prstTxWarp>
          </a:bodyPr>
          <a:lstStyle/>
          <a:p>
            <a:pPr marL="342900" lvl="0" indent="-342900" algn="l">
              <a:spcBef>
                <a:spcPct val="20000"/>
              </a:spcBef>
              <a:buFontTx/>
              <a:buChar char="•"/>
            </a:pPr>
            <a:r>
              <a:rPr kumimoji="0" lang="en-US" sz="1800" b="0" i="0" u="none" strike="noStrike" kern="0" cap="none" spc="0" normalizeH="0" baseline="0" noProof="0" dirty="0" smtClean="0">
                <a:ln>
                  <a:noFill/>
                </a:ln>
                <a:solidFill>
                  <a:schemeClr val="tx1"/>
                </a:solidFill>
                <a:effectLst/>
                <a:uLnTx/>
                <a:uFillTx/>
                <a:latin typeface="+mn-lt"/>
                <a:ea typeface="+mn-ea"/>
                <a:cs typeface="+mn-cs"/>
              </a:rPr>
              <a:t>Maximum polarization error</a:t>
            </a:r>
            <a:r>
              <a:rPr kumimoji="0" lang="en-US" sz="1800" b="0" i="0" u="none" strike="noStrike" kern="0" cap="none" spc="0" normalizeH="0" noProof="0" dirty="0" smtClean="0">
                <a:ln>
                  <a:noFill/>
                </a:ln>
                <a:solidFill>
                  <a:schemeClr val="tx1"/>
                </a:solidFill>
                <a:effectLst/>
                <a:uLnTx/>
                <a:uFillTx/>
                <a:latin typeface="+mn-lt"/>
                <a:ea typeface="+mn-ea"/>
                <a:cs typeface="+mn-cs"/>
              </a:rPr>
              <a:t> caused by sub-pixel heterogeneity for an instrument such as APS or RSP can be shown, using a Cauchy-</a:t>
            </a:r>
            <a:r>
              <a:rPr lang="en-US" kern="0" dirty="0" smtClean="0">
                <a:latin typeface="+mn-lt"/>
                <a:ea typeface="+mn-ea"/>
              </a:rPr>
              <a:t>Schwartz inequality to be less than</a:t>
            </a:r>
            <a:r>
              <a:rPr lang="en-US" kern="0" dirty="0" smtClean="0">
                <a:latin typeface="+mn-lt"/>
                <a:ea typeface="+mn-ea"/>
              </a:rPr>
              <a:t> </a:t>
            </a:r>
            <a:r>
              <a:rPr kumimoji="0" lang="en-US" sz="1600" b="0" i="0" u="none" strike="noStrike" kern="0" cap="none" spc="0" normalizeH="0" noProof="0" dirty="0" smtClean="0">
                <a:ln>
                  <a:noFill/>
                </a:ln>
                <a:solidFill>
                  <a:schemeClr val="tx1"/>
                </a:solidFill>
                <a:effectLst/>
                <a:uLnTx/>
                <a:uFillTx/>
                <a:latin typeface="+mn-lt"/>
                <a:ea typeface="+mn-ea"/>
                <a:cs typeface="+mn-cs"/>
              </a:rPr>
              <a:t>0.5*</a:t>
            </a:r>
            <a:r>
              <a:rPr kumimoji="0" lang="en-US" sz="1600" b="0" i="0" u="none" strike="noStrike" kern="0" cap="none" spc="0" normalizeH="0" noProof="0" dirty="0" err="1" smtClean="0">
                <a:ln>
                  <a:noFill/>
                </a:ln>
                <a:solidFill>
                  <a:schemeClr val="tx1"/>
                </a:solidFill>
                <a:effectLst/>
                <a:uLnTx/>
                <a:uFillTx/>
                <a:latin typeface="+mn-lt"/>
                <a:ea typeface="+mn-ea"/>
                <a:cs typeface="+mn-cs"/>
              </a:rPr>
              <a:t>IFOV_Matching</a:t>
            </a:r>
            <a:r>
              <a:rPr kumimoji="0" lang="en-US" sz="1600" b="0" i="0" u="none" strike="noStrike" kern="0" cap="none" spc="0" normalizeH="0" noProof="0" dirty="0" smtClean="0">
                <a:ln>
                  <a:noFill/>
                </a:ln>
                <a:solidFill>
                  <a:schemeClr val="tx1"/>
                </a:solidFill>
                <a:effectLst/>
                <a:uLnTx/>
                <a:uFillTx/>
                <a:latin typeface="+mn-lt"/>
                <a:ea typeface="+mn-ea"/>
                <a:cs typeface="+mn-cs"/>
              </a:rPr>
              <a:t>*</a:t>
            </a:r>
            <a:r>
              <a:rPr kumimoji="0" lang="en-US" sz="1600" b="0" i="0" u="none" strike="noStrike" kern="0" cap="none" spc="0" normalizeH="0" noProof="0" dirty="0" err="1" smtClean="0">
                <a:ln>
                  <a:noFill/>
                </a:ln>
                <a:solidFill>
                  <a:schemeClr val="tx1"/>
                </a:solidFill>
                <a:effectLst/>
                <a:uLnTx/>
                <a:uFillTx/>
                <a:latin typeface="Symbol" charset="2"/>
                <a:ea typeface="+mn-ea"/>
                <a:cs typeface="Symbol" charset="2"/>
              </a:rPr>
              <a:t>s</a:t>
            </a:r>
            <a:r>
              <a:rPr kumimoji="0" lang="en-US" sz="1600" b="0" i="0" u="none" strike="noStrike" kern="0" cap="none" spc="0" normalizeH="0" baseline="-25000" noProof="0" dirty="0" err="1" smtClean="0">
                <a:ln>
                  <a:noFill/>
                </a:ln>
                <a:solidFill>
                  <a:schemeClr val="tx1"/>
                </a:solidFill>
                <a:effectLst/>
                <a:uLnTx/>
                <a:uFillTx/>
                <a:latin typeface="+mn-lt"/>
                <a:ea typeface="+mn-ea"/>
                <a:cs typeface="+mn-cs"/>
              </a:rPr>
              <a:t>I</a:t>
            </a:r>
            <a:r>
              <a:rPr kumimoji="0" lang="en-US" sz="1600" b="0" i="0" u="none" strike="noStrike" kern="0" cap="none" spc="0" normalizeH="0" noProof="0" dirty="0" smtClean="0">
                <a:ln>
                  <a:noFill/>
                </a:ln>
                <a:solidFill>
                  <a:schemeClr val="tx1"/>
                </a:solidFill>
                <a:effectLst/>
                <a:uLnTx/>
                <a:uFillTx/>
                <a:latin typeface="+mn-lt"/>
                <a:ea typeface="+mn-ea"/>
                <a:cs typeface="+mn-cs"/>
              </a:rPr>
              <a:t>/I.</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4" name="Slide Number Placeholder 4"/>
          <p:cNvSpPr>
            <a:spLocks noGrp="1"/>
          </p:cNvSpPr>
          <p:nvPr>
            <p:ph type="sldNum" sz="quarter" idx="11"/>
          </p:nvPr>
        </p:nvSpPr>
        <p:spPr/>
        <p:txBody>
          <a:bodyPr/>
          <a:lstStyle/>
          <a:p>
            <a:r>
              <a:rPr lang="en-US" smtClean="0"/>
              <a:t>Page </a:t>
            </a:r>
            <a:fld id="{5A11B998-7297-499E-B118-D4634E3B179B}" type="slidenum">
              <a:rPr lang="en-US" smtClean="0"/>
              <a:pPr/>
              <a:t>6</a:t>
            </a:fld>
            <a:endParaRPr lang="en-US"/>
          </a:p>
        </p:txBody>
      </p:sp>
      <p:sp>
        <p:nvSpPr>
          <p:cNvPr id="15" name="TextBox 14"/>
          <p:cNvSpPr txBox="1"/>
          <p:nvPr/>
        </p:nvSpPr>
        <p:spPr>
          <a:xfrm>
            <a:off x="3336887" y="2976094"/>
            <a:ext cx="2140430" cy="646331"/>
          </a:xfrm>
          <a:prstGeom prst="rect">
            <a:avLst/>
          </a:prstGeom>
          <a:noFill/>
        </p:spPr>
        <p:txBody>
          <a:bodyPr wrap="none" rtlCol="0">
            <a:spAutoFit/>
          </a:bodyPr>
          <a:lstStyle/>
          <a:p>
            <a:r>
              <a:rPr lang="en-US" sz="3600" dirty="0" smtClean="0">
                <a:latin typeface="Verdana" pitchFamily="34" charset="0"/>
                <a:ea typeface="Verdana" pitchFamily="34" charset="0"/>
                <a:cs typeface="Verdana" pitchFamily="34" charset="0"/>
              </a:rPr>
              <a:t>Aerosols</a:t>
            </a:r>
            <a:endParaRPr lang="en-US" sz="3600" dirty="0">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66"/>
          <p:cNvGrpSpPr/>
          <p:nvPr/>
        </p:nvGrpSpPr>
        <p:grpSpPr>
          <a:xfrm>
            <a:off x="516447" y="2119608"/>
            <a:ext cx="794409" cy="1101011"/>
            <a:chOff x="1881916" y="4327274"/>
            <a:chExt cx="794409" cy="1101011"/>
          </a:xfrm>
        </p:grpSpPr>
        <p:pic>
          <p:nvPicPr>
            <p:cNvPr id="7" name="Picture 8" descr="ProlateSpheroid"/>
            <p:cNvPicPr>
              <a:picLocks noChangeAspect="1" noChangeArrowheads="1"/>
            </p:cNvPicPr>
            <p:nvPr/>
          </p:nvPicPr>
          <p:blipFill>
            <a:blip r:embed="rId3"/>
            <a:srcRect/>
            <a:stretch>
              <a:fillRect/>
            </a:stretch>
          </p:blipFill>
          <p:spPr bwMode="auto">
            <a:xfrm>
              <a:off x="1881916" y="4327274"/>
              <a:ext cx="794409" cy="1101011"/>
            </a:xfrm>
            <a:prstGeom prst="rect">
              <a:avLst/>
            </a:prstGeom>
            <a:noFill/>
            <a:ln w="9525">
              <a:solidFill>
                <a:srgbClr val="3974AF"/>
              </a:solidFill>
              <a:miter lim="800000"/>
              <a:headEnd/>
              <a:tailEnd/>
            </a:ln>
          </p:spPr>
        </p:pic>
        <p:sp>
          <p:nvSpPr>
            <p:cNvPr id="12" name="Line 13"/>
            <p:cNvSpPr>
              <a:spLocks noChangeShapeType="1"/>
            </p:cNvSpPr>
            <p:nvPr/>
          </p:nvSpPr>
          <p:spPr bwMode="auto">
            <a:xfrm flipH="1" flipV="1">
              <a:off x="2271682" y="4385587"/>
              <a:ext cx="2975" cy="476225"/>
            </a:xfrm>
            <a:prstGeom prst="line">
              <a:avLst/>
            </a:prstGeom>
            <a:noFill/>
            <a:ln w="12700">
              <a:solidFill>
                <a:srgbClr val="FFFF00"/>
              </a:solidFill>
              <a:round/>
              <a:headEnd/>
              <a:tailEnd type="triangle" w="sm" len="lg"/>
            </a:ln>
            <a:effec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3" name="Line 14"/>
            <p:cNvSpPr>
              <a:spLocks noChangeShapeType="1"/>
            </p:cNvSpPr>
            <p:nvPr/>
          </p:nvSpPr>
          <p:spPr bwMode="auto">
            <a:xfrm flipH="1" flipV="1">
              <a:off x="1925058" y="4859036"/>
              <a:ext cx="357038" cy="8330"/>
            </a:xfrm>
            <a:prstGeom prst="line">
              <a:avLst/>
            </a:prstGeom>
            <a:noFill/>
            <a:ln w="12700">
              <a:solidFill>
                <a:srgbClr val="FFFF00"/>
              </a:solidFill>
              <a:round/>
              <a:headEnd/>
              <a:tailEnd type="triangle" w="sm" len="lg"/>
            </a:ln>
            <a:effec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5" name="Text Box 16"/>
            <p:cNvSpPr txBox="1">
              <a:spLocks noChangeArrowheads="1"/>
            </p:cNvSpPr>
            <p:nvPr/>
          </p:nvSpPr>
          <p:spPr bwMode="auto">
            <a:xfrm rot="16200000">
              <a:off x="2099473" y="4499083"/>
              <a:ext cx="509547" cy="260340"/>
            </a:xfrm>
            <a:prstGeom prst="rect">
              <a:avLst/>
            </a:prstGeom>
            <a:noFill/>
            <a:ln w="9525" algn="ctr">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00"/>
                  </a:solidFill>
                  <a:effectLst>
                    <a:outerShdw blurRad="38100" dist="38100" dir="2700000" algn="tl">
                      <a:srgbClr val="000000"/>
                    </a:outerShdw>
                  </a:effectLst>
                  <a:uLnTx/>
                  <a:uFillTx/>
                </a:rPr>
                <a:t>major</a:t>
              </a:r>
            </a:p>
          </p:txBody>
        </p:sp>
        <p:sp>
          <p:nvSpPr>
            <p:cNvPr id="16" name="Text Box 17"/>
            <p:cNvSpPr txBox="1">
              <a:spLocks noChangeArrowheads="1"/>
            </p:cNvSpPr>
            <p:nvPr/>
          </p:nvSpPr>
          <p:spPr bwMode="auto">
            <a:xfrm>
              <a:off x="1899768" y="4840986"/>
              <a:ext cx="516217" cy="263798"/>
            </a:xfrm>
            <a:prstGeom prst="rect">
              <a:avLst/>
            </a:prstGeom>
            <a:noFill/>
            <a:ln w="9525" algn="ctr">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00"/>
                  </a:solidFill>
                  <a:effectLst>
                    <a:outerShdw blurRad="38100" dist="38100" dir="2700000" algn="tl">
                      <a:srgbClr val="000000"/>
                    </a:outerShdw>
                  </a:effectLst>
                  <a:uLnTx/>
                  <a:uFillTx/>
                </a:rPr>
                <a:t>minor</a:t>
              </a:r>
            </a:p>
          </p:txBody>
        </p:sp>
      </p:grpSp>
      <p:grpSp>
        <p:nvGrpSpPr>
          <p:cNvPr id="3" name="Group 267"/>
          <p:cNvGrpSpPr/>
          <p:nvPr/>
        </p:nvGrpSpPr>
        <p:grpSpPr>
          <a:xfrm>
            <a:off x="2197315" y="1792204"/>
            <a:ext cx="3889224" cy="2045979"/>
            <a:chOff x="2124436" y="1544770"/>
            <a:chExt cx="3889224" cy="2045979"/>
          </a:xfrm>
        </p:grpSpPr>
        <p:sp>
          <p:nvSpPr>
            <p:cNvPr id="25" name="Text Box 27"/>
            <p:cNvSpPr txBox="1">
              <a:spLocks noChangeArrowheads="1"/>
            </p:cNvSpPr>
            <p:nvPr/>
          </p:nvSpPr>
          <p:spPr bwMode="auto">
            <a:xfrm>
              <a:off x="4142758" y="1544770"/>
              <a:ext cx="1846724" cy="203133"/>
            </a:xfrm>
            <a:prstGeom prst="rect">
              <a:avLst/>
            </a:prstGeom>
            <a:noFill/>
            <a:ln w="9525" algn="ctr">
              <a:noFill/>
              <a:miter lim="800000"/>
              <a:headEnd/>
              <a:tailEnd/>
            </a:ln>
            <a:effectLst/>
          </p:spPr>
          <p:txBody>
            <a:bodyPr wrap="none" lIns="18288" tIns="9144" rIns="18288" bIns="9144">
              <a:spAutoFit/>
            </a:bodyPr>
            <a:lstStyle/>
            <a:p>
              <a:pPr algn="l">
                <a:defRPr/>
              </a:pPr>
              <a:r>
                <a:rPr lang="en-US" sz="1200" dirty="0">
                  <a:solidFill>
                    <a:srgbClr val="00CC00"/>
                  </a:solidFill>
                  <a:latin typeface="+mj-lt"/>
                </a:rPr>
                <a:t>Dubovik </a:t>
              </a:r>
              <a:r>
                <a:rPr lang="en-US" sz="1200" i="1" dirty="0">
                  <a:solidFill>
                    <a:srgbClr val="00CC00"/>
                  </a:solidFill>
                  <a:latin typeface="+mj-lt"/>
                </a:rPr>
                <a:t>et al</a:t>
              </a:r>
              <a:r>
                <a:rPr lang="en-US" sz="1200" dirty="0">
                  <a:solidFill>
                    <a:srgbClr val="00CC00"/>
                  </a:solidFill>
                  <a:latin typeface="+mj-lt"/>
                </a:rPr>
                <a:t>. </a:t>
              </a:r>
              <a:r>
                <a:rPr lang="en-US" sz="1200" dirty="0" smtClean="0">
                  <a:solidFill>
                    <a:srgbClr val="00CC00"/>
                  </a:solidFill>
                  <a:latin typeface="+mj-lt"/>
                </a:rPr>
                <a:t>(</a:t>
              </a:r>
              <a:r>
                <a:rPr lang="en-US" sz="1200" i="1" dirty="0" smtClean="0">
                  <a:solidFill>
                    <a:srgbClr val="00CC00"/>
                  </a:solidFill>
                  <a:latin typeface="+mj-lt"/>
                </a:rPr>
                <a:t>JGR</a:t>
              </a:r>
              <a:r>
                <a:rPr lang="en-US" sz="1200" dirty="0" smtClean="0">
                  <a:solidFill>
                    <a:srgbClr val="00CC00"/>
                  </a:solidFill>
                  <a:latin typeface="+mj-lt"/>
                </a:rPr>
                <a:t>, 2006)</a:t>
              </a:r>
              <a:endParaRPr lang="en-US" sz="1200" dirty="0">
                <a:solidFill>
                  <a:srgbClr val="00CC00"/>
                </a:solidFill>
                <a:latin typeface="+mj-lt"/>
              </a:endParaRPr>
            </a:p>
          </p:txBody>
        </p:sp>
        <p:sp>
          <p:nvSpPr>
            <p:cNvPr id="27" name="Text Box 25"/>
            <p:cNvSpPr txBox="1">
              <a:spLocks noChangeArrowheads="1"/>
            </p:cNvSpPr>
            <p:nvPr/>
          </p:nvSpPr>
          <p:spPr bwMode="auto">
            <a:xfrm>
              <a:off x="2190768" y="3329139"/>
              <a:ext cx="2405415" cy="261610"/>
            </a:xfrm>
            <a:prstGeom prst="rect">
              <a:avLst/>
            </a:prstGeom>
            <a:noFill/>
            <a:ln w="9525" algn="ctr">
              <a:noFill/>
              <a:miter lim="800000"/>
              <a:headEnd/>
              <a:tailEnd/>
            </a:ln>
            <a:effectLst/>
          </p:spPr>
          <p:txBody>
            <a:bodyPr wrap="square">
              <a:spAutoFit/>
            </a:bodyPr>
            <a:lstStyle/>
            <a:p>
              <a:pPr marL="0" marR="0" lvl="0" indent="0" defTabSz="914400" eaLnBrk="1" fontAlgn="auto" latinLnBrk="0" hangingPunct="1">
                <a:lnSpc>
                  <a:spcPct val="100000"/>
                </a:lnSpc>
                <a:spcBef>
                  <a:spcPts val="0"/>
                </a:spcBef>
                <a:spcAft>
                  <a:spcPts val="0"/>
                </a:spcAft>
                <a:buClr>
                  <a:srgbClr val="FFFF00"/>
                </a:buClr>
                <a:buSzTx/>
                <a:buFontTx/>
                <a:buNone/>
                <a:tabLst/>
                <a:defRPr/>
              </a:pPr>
              <a:r>
                <a:rPr kumimoji="0" lang="en-US" sz="1100" b="0" i="1" u="none" strike="noStrike" kern="0" cap="none" spc="0" normalizeH="0" baseline="0" noProof="0" dirty="0" smtClean="0">
                  <a:ln>
                    <a:noFill/>
                  </a:ln>
                  <a:solidFill>
                    <a:srgbClr val="00CC00"/>
                  </a:solidFill>
                  <a:uLnTx/>
                  <a:uFillTx/>
                  <a:latin typeface="Arial" charset="0"/>
                </a:rPr>
                <a:t>Pre-computed </a:t>
              </a:r>
              <a:r>
                <a:rPr kumimoji="0" lang="en-US" sz="1100" b="0" i="1" u="none" strike="noStrike" kern="0" cap="none" spc="0" normalizeH="0" baseline="0" noProof="0" dirty="0">
                  <a:ln>
                    <a:noFill/>
                  </a:ln>
                  <a:solidFill>
                    <a:srgbClr val="00CC00"/>
                  </a:solidFill>
                  <a:uLnTx/>
                  <a:uFillTx/>
                  <a:latin typeface="Arial" charset="0"/>
                </a:rPr>
                <a:t>kernel lookup </a:t>
              </a:r>
              <a:r>
                <a:rPr kumimoji="0" lang="en-US" sz="1100" b="0" i="1" u="none" strike="noStrike" kern="0" cap="none" spc="0" normalizeH="0" baseline="0" noProof="0" dirty="0" smtClean="0">
                  <a:ln>
                    <a:noFill/>
                  </a:ln>
                  <a:solidFill>
                    <a:srgbClr val="00CC00"/>
                  </a:solidFill>
                  <a:uLnTx/>
                  <a:uFillTx/>
                  <a:latin typeface="Arial" charset="0"/>
                </a:rPr>
                <a:t>tables</a:t>
              </a:r>
              <a:endParaRPr kumimoji="0" lang="en-US" sz="1100" b="0" i="1" u="none" strike="noStrike" kern="0" cap="none" spc="0" normalizeH="0" baseline="0" noProof="0" dirty="0">
                <a:ln>
                  <a:noFill/>
                </a:ln>
                <a:solidFill>
                  <a:srgbClr val="00CC00"/>
                </a:solidFill>
                <a:uLnTx/>
                <a:uFillTx/>
                <a:latin typeface="Arial" charset="0"/>
              </a:endParaRPr>
            </a:p>
          </p:txBody>
        </p:sp>
        <p:grpSp>
          <p:nvGrpSpPr>
            <p:cNvPr id="4" name="Group 42"/>
            <p:cNvGrpSpPr/>
            <p:nvPr/>
          </p:nvGrpSpPr>
          <p:grpSpPr>
            <a:xfrm>
              <a:off x="2198108" y="2178838"/>
              <a:ext cx="3759200" cy="1101608"/>
              <a:chOff x="2834716" y="3833813"/>
              <a:chExt cx="3759200" cy="1101608"/>
            </a:xfrm>
          </p:grpSpPr>
          <p:sp>
            <p:nvSpPr>
              <p:cNvPr id="29" name="Rectangle 30"/>
              <p:cNvSpPr>
                <a:spLocks noChangeArrowheads="1"/>
              </p:cNvSpPr>
              <p:nvPr/>
            </p:nvSpPr>
            <p:spPr bwMode="auto">
              <a:xfrm>
                <a:off x="2843508" y="3833813"/>
                <a:ext cx="1875834" cy="295337"/>
              </a:xfrm>
              <a:prstGeom prst="rect">
                <a:avLst/>
              </a:prstGeom>
              <a:noFill/>
              <a:ln w="15875" algn="ctr">
                <a:noFill/>
                <a:prstDash val="dash"/>
                <a:miter lim="800000"/>
                <a:headEnd/>
                <a:tailEnd/>
              </a:ln>
              <a:effectLst/>
            </p:spPr>
            <p:txBody>
              <a:bodyPr wrap="none">
                <a:spAutoFit/>
              </a:bodyPr>
              <a:lstStyle/>
              <a:p>
                <a:pPr>
                  <a:lnSpc>
                    <a:spcPct val="110000"/>
                  </a:lnSpc>
                  <a:buClr>
                    <a:srgbClr val="00B050"/>
                  </a:buClr>
                  <a:buSzPct val="110000"/>
                  <a:defRPr/>
                </a:pPr>
                <a:r>
                  <a:rPr lang="en-US" sz="1300" dirty="0" smtClean="0">
                    <a:latin typeface="Arial" charset="0"/>
                  </a:rPr>
                  <a:t>real </a:t>
                </a:r>
                <a:r>
                  <a:rPr lang="en-US" sz="1300" dirty="0">
                    <a:latin typeface="Arial" charset="0"/>
                  </a:rPr>
                  <a:t>refractive index </a:t>
                </a:r>
                <a:r>
                  <a:rPr lang="en-US" sz="1300" i="1" dirty="0">
                    <a:latin typeface="Arial" charset="0"/>
                  </a:rPr>
                  <a:t>m</a:t>
                </a:r>
                <a:r>
                  <a:rPr lang="en-US" sz="1300" dirty="0">
                    <a:latin typeface="Arial" charset="0"/>
                  </a:rPr>
                  <a:t>:</a:t>
                </a:r>
              </a:p>
            </p:txBody>
          </p:sp>
          <p:sp>
            <p:nvSpPr>
              <p:cNvPr id="30" name="Rectangle 31"/>
              <p:cNvSpPr>
                <a:spLocks noChangeArrowheads="1"/>
              </p:cNvSpPr>
              <p:nvPr/>
            </p:nvSpPr>
            <p:spPr bwMode="auto">
              <a:xfrm>
                <a:off x="5216944" y="3844747"/>
                <a:ext cx="1343637" cy="295337"/>
              </a:xfrm>
              <a:prstGeom prst="rect">
                <a:avLst/>
              </a:prstGeom>
              <a:noFill/>
              <a:ln w="15875" algn="ctr">
                <a:noFill/>
                <a:prstDash val="dash"/>
                <a:miter lim="800000"/>
                <a:headEnd/>
                <a:tailEnd/>
              </a:ln>
            </p:spPr>
            <p:txBody>
              <a:bodyPr wrap="none">
                <a:spAutoFit/>
              </a:bodyPr>
              <a:lstStyle/>
              <a:p>
                <a:pPr>
                  <a:lnSpc>
                    <a:spcPct val="110000"/>
                  </a:lnSpc>
                  <a:buClr>
                    <a:srgbClr val="FFFF00"/>
                  </a:buClr>
                </a:pPr>
                <a:r>
                  <a:rPr lang="en-US" sz="1300" dirty="0">
                    <a:latin typeface="Arial" charset="0"/>
                  </a:rPr>
                  <a:t>1.33 ≤ </a:t>
                </a:r>
                <a:r>
                  <a:rPr lang="en-US" sz="1300" i="1" dirty="0">
                    <a:latin typeface="Arial" charset="0"/>
                  </a:rPr>
                  <a:t>m</a:t>
                </a:r>
                <a:r>
                  <a:rPr lang="en-US" sz="1300" dirty="0">
                    <a:latin typeface="Arial" charset="0"/>
                  </a:rPr>
                  <a:t> ≤ 1.60</a:t>
                </a:r>
              </a:p>
            </p:txBody>
          </p:sp>
          <p:sp>
            <p:nvSpPr>
              <p:cNvPr id="32" name="Rectangle 33"/>
              <p:cNvSpPr>
                <a:spLocks noChangeArrowheads="1"/>
              </p:cNvSpPr>
              <p:nvPr/>
            </p:nvSpPr>
            <p:spPr bwMode="auto">
              <a:xfrm>
                <a:off x="2853967" y="4108450"/>
                <a:ext cx="2265364" cy="295337"/>
              </a:xfrm>
              <a:prstGeom prst="rect">
                <a:avLst/>
              </a:prstGeom>
              <a:noFill/>
              <a:ln w="15875" algn="ctr">
                <a:noFill/>
                <a:prstDash val="dash"/>
                <a:miter lim="800000"/>
                <a:headEnd/>
                <a:tailEnd/>
              </a:ln>
              <a:effectLst/>
            </p:spPr>
            <p:txBody>
              <a:bodyPr wrap="none">
                <a:spAutoFit/>
              </a:bodyPr>
              <a:lstStyle/>
              <a:p>
                <a:pPr>
                  <a:lnSpc>
                    <a:spcPct val="110000"/>
                  </a:lnSpc>
                  <a:buClr>
                    <a:srgbClr val="00B050"/>
                  </a:buClr>
                  <a:buSzPct val="110000"/>
                  <a:defRPr/>
                </a:pPr>
                <a:r>
                  <a:rPr lang="en-US" sz="1300" dirty="0" smtClean="0">
                    <a:latin typeface="Arial" charset="0"/>
                  </a:rPr>
                  <a:t>imaginary </a:t>
                </a:r>
                <a:r>
                  <a:rPr lang="en-US" sz="1300" dirty="0">
                    <a:latin typeface="Arial" charset="0"/>
                  </a:rPr>
                  <a:t>refractive index </a:t>
                </a:r>
                <a:r>
                  <a:rPr lang="en-US" sz="1300" i="1" dirty="0">
                    <a:latin typeface="Arial" charset="0"/>
                  </a:rPr>
                  <a:t>k</a:t>
                </a:r>
                <a:r>
                  <a:rPr lang="en-US" sz="1300" dirty="0">
                    <a:latin typeface="Arial" charset="0"/>
                  </a:rPr>
                  <a:t>:</a:t>
                </a:r>
              </a:p>
            </p:txBody>
          </p:sp>
          <p:sp>
            <p:nvSpPr>
              <p:cNvPr id="33" name="Rectangle 34"/>
              <p:cNvSpPr>
                <a:spLocks noChangeArrowheads="1"/>
              </p:cNvSpPr>
              <p:nvPr/>
            </p:nvSpPr>
            <p:spPr bwMode="auto">
              <a:xfrm>
                <a:off x="5213410" y="4119384"/>
                <a:ext cx="1380506" cy="295337"/>
              </a:xfrm>
              <a:prstGeom prst="rect">
                <a:avLst/>
              </a:prstGeom>
              <a:noFill/>
              <a:ln w="15875" algn="ctr">
                <a:noFill/>
                <a:prstDash val="dash"/>
                <a:miter lim="800000"/>
                <a:headEnd/>
                <a:tailEnd/>
              </a:ln>
            </p:spPr>
            <p:txBody>
              <a:bodyPr wrap="none">
                <a:spAutoFit/>
              </a:bodyPr>
              <a:lstStyle/>
              <a:p>
                <a:pPr>
                  <a:lnSpc>
                    <a:spcPct val="110000"/>
                  </a:lnSpc>
                  <a:buClr>
                    <a:srgbClr val="FFFF00"/>
                  </a:buClr>
                </a:pPr>
                <a:r>
                  <a:rPr lang="en-US" sz="1300">
                    <a:latin typeface="Arial" charset="0"/>
                  </a:rPr>
                  <a:t>0.0005 ≤ </a:t>
                </a:r>
                <a:r>
                  <a:rPr lang="en-US" sz="1300" i="1">
                    <a:latin typeface="Arial" charset="0"/>
                  </a:rPr>
                  <a:t>k</a:t>
                </a:r>
                <a:r>
                  <a:rPr lang="en-US" sz="1300">
                    <a:latin typeface="Arial" charset="0"/>
                  </a:rPr>
                  <a:t> ≤ 0.5</a:t>
                </a:r>
              </a:p>
            </p:txBody>
          </p:sp>
          <p:sp>
            <p:nvSpPr>
              <p:cNvPr id="35" name="Rectangle 36"/>
              <p:cNvSpPr>
                <a:spLocks noChangeArrowheads="1"/>
              </p:cNvSpPr>
              <p:nvPr/>
            </p:nvSpPr>
            <p:spPr bwMode="auto">
              <a:xfrm>
                <a:off x="2847226" y="4383088"/>
                <a:ext cx="1345240" cy="295337"/>
              </a:xfrm>
              <a:prstGeom prst="rect">
                <a:avLst/>
              </a:prstGeom>
              <a:noFill/>
              <a:ln w="15875" algn="ctr">
                <a:noFill/>
                <a:prstDash val="dash"/>
                <a:miter lim="800000"/>
                <a:headEnd/>
                <a:tailEnd/>
              </a:ln>
              <a:effectLst/>
            </p:spPr>
            <p:txBody>
              <a:bodyPr wrap="none">
                <a:spAutoFit/>
              </a:bodyPr>
              <a:lstStyle/>
              <a:p>
                <a:pPr>
                  <a:lnSpc>
                    <a:spcPct val="110000"/>
                  </a:lnSpc>
                  <a:buClr>
                    <a:srgbClr val="00B050"/>
                  </a:buClr>
                  <a:buSzPct val="110000"/>
                  <a:defRPr/>
                </a:pPr>
                <a:r>
                  <a:rPr lang="en-US" sz="1300" dirty="0" smtClean="0">
                    <a:latin typeface="Arial" charset="0"/>
                  </a:rPr>
                  <a:t>aspect </a:t>
                </a:r>
                <a:r>
                  <a:rPr lang="en-US" sz="1300" dirty="0">
                    <a:latin typeface="Arial" charset="0"/>
                  </a:rPr>
                  <a:t>ratio </a:t>
                </a:r>
                <a:r>
                  <a:rPr lang="el-GR" sz="1300" dirty="0">
                    <a:latin typeface="Arial" charset="0"/>
                  </a:rPr>
                  <a:t>ε</a:t>
                </a:r>
                <a:r>
                  <a:rPr lang="en-US" sz="1300" dirty="0">
                    <a:latin typeface="Arial" charset="0"/>
                  </a:rPr>
                  <a:t>’:  </a:t>
                </a:r>
              </a:p>
            </p:txBody>
          </p:sp>
          <p:sp>
            <p:nvSpPr>
              <p:cNvPr id="36" name="Rectangle 37"/>
              <p:cNvSpPr>
                <a:spLocks noChangeArrowheads="1"/>
              </p:cNvSpPr>
              <p:nvPr/>
            </p:nvSpPr>
            <p:spPr bwMode="auto">
              <a:xfrm>
                <a:off x="5179344" y="4374972"/>
                <a:ext cx="1128835" cy="295337"/>
              </a:xfrm>
              <a:prstGeom prst="rect">
                <a:avLst/>
              </a:prstGeom>
              <a:noFill/>
              <a:ln w="15875" algn="ctr">
                <a:noFill/>
                <a:prstDash val="dash"/>
                <a:miter lim="800000"/>
                <a:headEnd/>
                <a:tailEnd/>
              </a:ln>
            </p:spPr>
            <p:txBody>
              <a:bodyPr wrap="none">
                <a:spAutoFit/>
              </a:bodyPr>
              <a:lstStyle/>
              <a:p>
                <a:pPr>
                  <a:lnSpc>
                    <a:spcPct val="110000"/>
                  </a:lnSpc>
                  <a:buClr>
                    <a:srgbClr val="FFFF00"/>
                  </a:buClr>
                </a:pPr>
                <a:r>
                  <a:rPr lang="en-US" sz="1300" dirty="0">
                    <a:latin typeface="Arial" charset="0"/>
                  </a:rPr>
                  <a:t>1.0 ≤ </a:t>
                </a:r>
                <a:r>
                  <a:rPr lang="el-GR" sz="1300" dirty="0">
                    <a:latin typeface="Arial" charset="0"/>
                  </a:rPr>
                  <a:t>ε</a:t>
                </a:r>
                <a:r>
                  <a:rPr lang="en-US" sz="1300" i="1" dirty="0">
                    <a:latin typeface="Arial" charset="0"/>
                  </a:rPr>
                  <a:t>’</a:t>
                </a:r>
                <a:r>
                  <a:rPr lang="en-US" sz="1300" dirty="0">
                    <a:latin typeface="Arial" charset="0"/>
                  </a:rPr>
                  <a:t> ≤ 3.0</a:t>
                </a:r>
              </a:p>
            </p:txBody>
          </p:sp>
          <p:sp>
            <p:nvSpPr>
              <p:cNvPr id="38" name="Rectangle 39"/>
              <p:cNvSpPr>
                <a:spLocks noChangeArrowheads="1"/>
              </p:cNvSpPr>
              <p:nvPr/>
            </p:nvSpPr>
            <p:spPr bwMode="auto">
              <a:xfrm>
                <a:off x="2834716" y="4638675"/>
                <a:ext cx="1560042" cy="295337"/>
              </a:xfrm>
              <a:prstGeom prst="rect">
                <a:avLst/>
              </a:prstGeom>
              <a:noFill/>
              <a:ln w="15875" algn="ctr">
                <a:noFill/>
                <a:prstDash val="dash"/>
                <a:miter lim="800000"/>
                <a:headEnd/>
                <a:tailEnd/>
              </a:ln>
              <a:effectLst/>
            </p:spPr>
            <p:txBody>
              <a:bodyPr wrap="none">
                <a:spAutoFit/>
              </a:bodyPr>
              <a:lstStyle/>
              <a:p>
                <a:pPr>
                  <a:lnSpc>
                    <a:spcPct val="110000"/>
                  </a:lnSpc>
                  <a:buClr>
                    <a:srgbClr val="00B050"/>
                  </a:buClr>
                  <a:buSzPct val="110000"/>
                  <a:defRPr/>
                </a:pPr>
                <a:r>
                  <a:rPr lang="en-US" sz="1300" dirty="0" smtClean="0">
                    <a:latin typeface="Arial" charset="0"/>
                  </a:rPr>
                  <a:t>size </a:t>
                </a:r>
                <a:r>
                  <a:rPr lang="en-US" sz="1300" dirty="0">
                    <a:latin typeface="Arial" charset="0"/>
                  </a:rPr>
                  <a:t>parameter </a:t>
                </a:r>
                <a:r>
                  <a:rPr lang="en-US" sz="1300" i="1" dirty="0">
                    <a:latin typeface="Arial" charset="0"/>
                  </a:rPr>
                  <a:t>x</a:t>
                </a:r>
                <a:r>
                  <a:rPr lang="en-US" sz="1300" dirty="0">
                    <a:latin typeface="Arial" charset="0"/>
                  </a:rPr>
                  <a:t>:  </a:t>
                </a:r>
              </a:p>
            </p:txBody>
          </p:sp>
          <p:sp>
            <p:nvSpPr>
              <p:cNvPr id="39" name="Rectangle 40"/>
              <p:cNvSpPr>
                <a:spLocks noChangeArrowheads="1"/>
              </p:cNvSpPr>
              <p:nvPr/>
            </p:nvSpPr>
            <p:spPr bwMode="auto">
              <a:xfrm>
                <a:off x="5218397" y="4640084"/>
                <a:ext cx="1334019" cy="295337"/>
              </a:xfrm>
              <a:prstGeom prst="rect">
                <a:avLst/>
              </a:prstGeom>
              <a:noFill/>
              <a:ln w="15875" algn="ctr">
                <a:noFill/>
                <a:prstDash val="dash"/>
                <a:miter lim="800000"/>
                <a:headEnd/>
                <a:tailEnd/>
              </a:ln>
            </p:spPr>
            <p:txBody>
              <a:bodyPr wrap="none">
                <a:spAutoFit/>
              </a:bodyPr>
              <a:lstStyle/>
              <a:p>
                <a:pPr>
                  <a:lnSpc>
                    <a:spcPct val="110000"/>
                  </a:lnSpc>
                  <a:buClr>
                    <a:srgbClr val="FFFF00"/>
                  </a:buClr>
                </a:pPr>
                <a:r>
                  <a:rPr lang="en-US" sz="1300" dirty="0">
                    <a:latin typeface="Arial" charset="0"/>
                  </a:rPr>
                  <a:t>0.012 ≤ </a:t>
                </a:r>
                <a:r>
                  <a:rPr lang="en-US" sz="1300" i="1" dirty="0">
                    <a:latin typeface="Arial" charset="0"/>
                  </a:rPr>
                  <a:t>x</a:t>
                </a:r>
                <a:r>
                  <a:rPr lang="en-US" sz="1300" dirty="0">
                    <a:latin typeface="Arial" charset="0"/>
                  </a:rPr>
                  <a:t> ≤ 625</a:t>
                </a:r>
              </a:p>
            </p:txBody>
          </p:sp>
        </p:grpSp>
        <p:cxnSp>
          <p:nvCxnSpPr>
            <p:cNvPr id="44" name="Straight Connector 971"/>
            <p:cNvCxnSpPr>
              <a:cxnSpLocks noChangeShapeType="1"/>
            </p:cNvCxnSpPr>
            <p:nvPr/>
          </p:nvCxnSpPr>
          <p:spPr bwMode="auto">
            <a:xfrm flipV="1">
              <a:off x="2204062" y="1787791"/>
              <a:ext cx="3749040" cy="0"/>
            </a:xfrm>
            <a:prstGeom prst="line">
              <a:avLst/>
            </a:prstGeom>
            <a:noFill/>
            <a:ln w="12700" algn="ctr">
              <a:solidFill>
                <a:srgbClr val="C0C0C0"/>
              </a:solidFill>
              <a:round/>
              <a:headEnd/>
              <a:tailEnd/>
            </a:ln>
          </p:spPr>
        </p:cxnSp>
        <p:cxnSp>
          <p:nvCxnSpPr>
            <p:cNvPr id="45" name="Straight Connector 971"/>
            <p:cNvCxnSpPr>
              <a:cxnSpLocks noChangeShapeType="1"/>
            </p:cNvCxnSpPr>
            <p:nvPr/>
          </p:nvCxnSpPr>
          <p:spPr bwMode="auto">
            <a:xfrm flipV="1">
              <a:off x="2197438" y="2125346"/>
              <a:ext cx="3749040" cy="0"/>
            </a:xfrm>
            <a:prstGeom prst="line">
              <a:avLst/>
            </a:prstGeom>
            <a:noFill/>
            <a:ln w="12700" algn="ctr">
              <a:solidFill>
                <a:srgbClr val="C0C0C0"/>
              </a:solidFill>
              <a:round/>
              <a:headEnd/>
              <a:tailEnd/>
            </a:ln>
          </p:spPr>
        </p:cxnSp>
        <p:sp>
          <p:nvSpPr>
            <p:cNvPr id="46" name="Text Box 25"/>
            <p:cNvSpPr txBox="1">
              <a:spLocks noChangeArrowheads="1"/>
            </p:cNvSpPr>
            <p:nvPr/>
          </p:nvSpPr>
          <p:spPr bwMode="auto">
            <a:xfrm>
              <a:off x="2138817" y="1811476"/>
              <a:ext cx="1497526" cy="307777"/>
            </a:xfrm>
            <a:prstGeom prst="rect">
              <a:avLst/>
            </a:prstGeom>
            <a:noFill/>
            <a:ln w="9525" algn="ctr">
              <a:noFill/>
              <a:miter lim="800000"/>
              <a:headEnd/>
              <a:tailEnd/>
            </a:ln>
            <a:effectLst/>
          </p:spPr>
          <p:txBody>
            <a:bodyPr wrap="none">
              <a:spAutoFit/>
            </a:bodyPr>
            <a:lstStyle/>
            <a:p>
              <a:pPr marL="0" marR="0" lvl="0" indent="0" algn="l" defTabSz="914400" eaLnBrk="1" fontAlgn="auto" latinLnBrk="0" hangingPunct="1">
                <a:lnSpc>
                  <a:spcPct val="100000"/>
                </a:lnSpc>
                <a:spcBef>
                  <a:spcPts val="0"/>
                </a:spcBef>
                <a:spcAft>
                  <a:spcPts val="0"/>
                </a:spcAft>
                <a:buClr>
                  <a:srgbClr val="FFFF00"/>
                </a:buClr>
                <a:buSzTx/>
                <a:buFontTx/>
                <a:buNone/>
                <a:tabLst/>
                <a:defRPr/>
              </a:pPr>
              <a:r>
                <a:rPr kumimoji="0" lang="en-US" sz="1400" b="0" i="0" u="none" strike="noStrike" kern="0" cap="none" spc="0" normalizeH="0" baseline="0" noProof="0" dirty="0" smtClean="0">
                  <a:ln>
                    <a:noFill/>
                  </a:ln>
                  <a:uLnTx/>
                  <a:uFillTx/>
                  <a:latin typeface="Arial" charset="0"/>
                </a:rPr>
                <a:t>Aerosol property</a:t>
              </a:r>
              <a:endParaRPr kumimoji="0" lang="en-US" sz="1400" b="0" i="0" u="none" strike="noStrike" kern="0" cap="none" spc="0" normalizeH="0" baseline="0" noProof="0" dirty="0">
                <a:ln>
                  <a:noFill/>
                </a:ln>
                <a:uLnTx/>
                <a:uFillTx/>
                <a:latin typeface="Arial" charset="0"/>
              </a:endParaRPr>
            </a:p>
          </p:txBody>
        </p:sp>
        <p:sp>
          <p:nvSpPr>
            <p:cNvPr id="47" name="Text Box 25"/>
            <p:cNvSpPr txBox="1">
              <a:spLocks noChangeArrowheads="1"/>
            </p:cNvSpPr>
            <p:nvPr/>
          </p:nvSpPr>
          <p:spPr bwMode="auto">
            <a:xfrm>
              <a:off x="4557921" y="1809328"/>
              <a:ext cx="1367682" cy="307777"/>
            </a:xfrm>
            <a:prstGeom prst="rect">
              <a:avLst/>
            </a:prstGeom>
            <a:noFill/>
            <a:ln w="9525" algn="ctr">
              <a:noFill/>
              <a:miter lim="800000"/>
              <a:headEnd/>
              <a:tailEnd/>
            </a:ln>
            <a:effectLst/>
          </p:spPr>
          <p:txBody>
            <a:bodyPr wrap="none">
              <a:spAutoFit/>
            </a:bodyPr>
            <a:lstStyle/>
            <a:p>
              <a:pPr marL="0" marR="0" lvl="0" indent="0" algn="l" defTabSz="914400" eaLnBrk="1" fontAlgn="auto" latinLnBrk="0" hangingPunct="1">
                <a:lnSpc>
                  <a:spcPct val="100000"/>
                </a:lnSpc>
                <a:spcBef>
                  <a:spcPts val="0"/>
                </a:spcBef>
                <a:spcAft>
                  <a:spcPts val="0"/>
                </a:spcAft>
                <a:buClr>
                  <a:srgbClr val="FFFF00"/>
                </a:buClr>
                <a:buSzTx/>
                <a:buFontTx/>
                <a:buNone/>
                <a:tabLst/>
                <a:defRPr/>
              </a:pPr>
              <a:r>
                <a:rPr lang="en-US" sz="1400" kern="0" dirty="0" smtClean="0"/>
                <a:t>Property range</a:t>
              </a:r>
              <a:endParaRPr kumimoji="0" lang="en-US" sz="1400" b="0" i="0" u="none" strike="noStrike" kern="0" cap="none" spc="0" normalizeH="0" baseline="0" noProof="0" dirty="0">
                <a:ln>
                  <a:noFill/>
                </a:ln>
                <a:uLnTx/>
                <a:uFillTx/>
                <a:latin typeface="Arial" charset="0"/>
              </a:endParaRPr>
            </a:p>
          </p:txBody>
        </p:sp>
        <p:cxnSp>
          <p:nvCxnSpPr>
            <p:cNvPr id="48" name="Straight Connector 971"/>
            <p:cNvCxnSpPr>
              <a:cxnSpLocks noChangeShapeType="1"/>
            </p:cNvCxnSpPr>
            <p:nvPr/>
          </p:nvCxnSpPr>
          <p:spPr bwMode="auto">
            <a:xfrm flipV="1">
              <a:off x="2221048" y="3320945"/>
              <a:ext cx="3749040" cy="0"/>
            </a:xfrm>
            <a:prstGeom prst="line">
              <a:avLst/>
            </a:prstGeom>
            <a:noFill/>
            <a:ln w="12700" algn="ctr">
              <a:solidFill>
                <a:srgbClr val="C0C0C0"/>
              </a:solidFill>
              <a:round/>
              <a:headEnd/>
              <a:tailEnd/>
            </a:ln>
          </p:spPr>
        </p:cxnSp>
        <p:sp>
          <p:nvSpPr>
            <p:cNvPr id="49" name="TextBox 48"/>
            <p:cNvSpPr txBox="1"/>
            <p:nvPr/>
          </p:nvSpPr>
          <p:spPr>
            <a:xfrm>
              <a:off x="5758462" y="1738687"/>
              <a:ext cx="255198" cy="246221"/>
            </a:xfrm>
            <a:prstGeom prst="rect">
              <a:avLst/>
            </a:prstGeom>
            <a:noFill/>
          </p:spPr>
          <p:txBody>
            <a:bodyPr wrap="none">
              <a:spAutoFit/>
            </a:bodyPr>
            <a:lstStyle/>
            <a:p>
              <a:pPr>
                <a:defRPr/>
              </a:pPr>
              <a:r>
                <a:rPr lang="en-US" sz="1000" dirty="0">
                  <a:solidFill>
                    <a:srgbClr val="FF0000"/>
                  </a:solidFill>
                </a:rPr>
                <a:t>†</a:t>
              </a:r>
            </a:p>
          </p:txBody>
        </p:sp>
        <p:sp>
          <p:nvSpPr>
            <p:cNvPr id="50" name="TextBox 49"/>
            <p:cNvSpPr txBox="1"/>
            <p:nvPr/>
          </p:nvSpPr>
          <p:spPr>
            <a:xfrm>
              <a:off x="2124436" y="3282019"/>
              <a:ext cx="255198" cy="246221"/>
            </a:xfrm>
            <a:prstGeom prst="rect">
              <a:avLst/>
            </a:prstGeom>
            <a:noFill/>
          </p:spPr>
          <p:txBody>
            <a:bodyPr wrap="none">
              <a:spAutoFit/>
            </a:bodyPr>
            <a:lstStyle/>
            <a:p>
              <a:pPr>
                <a:defRPr/>
              </a:pPr>
              <a:r>
                <a:rPr lang="en-US" sz="1000" dirty="0">
                  <a:solidFill>
                    <a:srgbClr val="FF0000"/>
                  </a:solidFill>
                </a:rPr>
                <a:t>†</a:t>
              </a:r>
            </a:p>
          </p:txBody>
        </p:sp>
      </p:grpSp>
      <p:grpSp>
        <p:nvGrpSpPr>
          <p:cNvPr id="5" name="Group 51"/>
          <p:cNvGrpSpPr/>
          <p:nvPr/>
        </p:nvGrpSpPr>
        <p:grpSpPr>
          <a:xfrm>
            <a:off x="6582646" y="1576167"/>
            <a:ext cx="2509838" cy="2400300"/>
            <a:chOff x="3622675" y="936625"/>
            <a:chExt cx="2509838" cy="2400300"/>
          </a:xfrm>
        </p:grpSpPr>
        <p:grpSp>
          <p:nvGrpSpPr>
            <p:cNvPr id="6" name="Group 1574"/>
            <p:cNvGrpSpPr>
              <a:grpSpLocks/>
            </p:cNvGrpSpPr>
            <p:nvPr/>
          </p:nvGrpSpPr>
          <p:grpSpPr bwMode="auto">
            <a:xfrm>
              <a:off x="3622691" y="937880"/>
              <a:ext cx="2509844" cy="2401056"/>
              <a:chOff x="3830" y="2510"/>
              <a:chExt cx="1581" cy="1512"/>
            </a:xfrm>
          </p:grpSpPr>
          <p:sp>
            <p:nvSpPr>
              <p:cNvPr id="154" name="Line 1575"/>
              <p:cNvSpPr>
                <a:spLocks noChangeShapeType="1"/>
              </p:cNvSpPr>
              <p:nvPr/>
            </p:nvSpPr>
            <p:spPr bwMode="auto">
              <a:xfrm>
                <a:off x="4313" y="2737"/>
                <a:ext cx="36" cy="1"/>
              </a:xfrm>
              <a:prstGeom prst="line">
                <a:avLst/>
              </a:prstGeom>
              <a:noFill/>
              <a:ln w="9525">
                <a:solidFill>
                  <a:srgbClr val="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55" name="Line 1576"/>
              <p:cNvSpPr>
                <a:spLocks noChangeShapeType="1"/>
              </p:cNvSpPr>
              <p:nvPr/>
            </p:nvSpPr>
            <p:spPr bwMode="auto">
              <a:xfrm flipV="1">
                <a:off x="4331" y="2719"/>
                <a:ext cx="1" cy="36"/>
              </a:xfrm>
              <a:prstGeom prst="line">
                <a:avLst/>
              </a:prstGeom>
              <a:noFill/>
              <a:ln w="9525">
                <a:solidFill>
                  <a:srgbClr val="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56" name="Freeform 1577"/>
              <p:cNvSpPr>
                <a:spLocks/>
              </p:cNvSpPr>
              <p:nvPr/>
            </p:nvSpPr>
            <p:spPr bwMode="auto">
              <a:xfrm>
                <a:off x="4398" y="3411"/>
                <a:ext cx="24" cy="24"/>
              </a:xfrm>
              <a:custGeom>
                <a:avLst/>
                <a:gdLst/>
                <a:ahLst/>
                <a:cxnLst>
                  <a:cxn ang="0">
                    <a:pos x="24" y="12"/>
                  </a:cxn>
                  <a:cxn ang="0">
                    <a:pos x="23" y="16"/>
                  </a:cxn>
                  <a:cxn ang="0">
                    <a:pos x="21" y="19"/>
                  </a:cxn>
                  <a:cxn ang="0">
                    <a:pos x="17" y="22"/>
                  </a:cxn>
                  <a:cxn ang="0">
                    <a:pos x="12" y="24"/>
                  </a:cxn>
                  <a:cxn ang="0">
                    <a:pos x="8" y="22"/>
                  </a:cxn>
                  <a:cxn ang="0">
                    <a:pos x="3" y="19"/>
                  </a:cxn>
                  <a:cxn ang="0">
                    <a:pos x="2" y="16"/>
                  </a:cxn>
                  <a:cxn ang="0">
                    <a:pos x="0" y="12"/>
                  </a:cxn>
                  <a:cxn ang="0">
                    <a:pos x="2" y="7"/>
                  </a:cxn>
                  <a:cxn ang="0">
                    <a:pos x="3" y="3"/>
                  </a:cxn>
                  <a:cxn ang="0">
                    <a:pos x="8" y="0"/>
                  </a:cxn>
                  <a:cxn ang="0">
                    <a:pos x="12" y="0"/>
                  </a:cxn>
                  <a:cxn ang="0">
                    <a:pos x="17" y="0"/>
                  </a:cxn>
                  <a:cxn ang="0">
                    <a:pos x="21" y="3"/>
                  </a:cxn>
                  <a:cxn ang="0">
                    <a:pos x="23" y="7"/>
                  </a:cxn>
                  <a:cxn ang="0">
                    <a:pos x="24" y="12"/>
                  </a:cxn>
                </a:cxnLst>
                <a:rect l="0" t="0" r="r" b="b"/>
                <a:pathLst>
                  <a:path w="24" h="24">
                    <a:moveTo>
                      <a:pt x="24" y="12"/>
                    </a:moveTo>
                    <a:lnTo>
                      <a:pt x="23" y="16"/>
                    </a:lnTo>
                    <a:lnTo>
                      <a:pt x="21" y="19"/>
                    </a:lnTo>
                    <a:lnTo>
                      <a:pt x="17" y="22"/>
                    </a:lnTo>
                    <a:lnTo>
                      <a:pt x="12" y="24"/>
                    </a:lnTo>
                    <a:lnTo>
                      <a:pt x="8" y="22"/>
                    </a:lnTo>
                    <a:lnTo>
                      <a:pt x="3" y="19"/>
                    </a:lnTo>
                    <a:lnTo>
                      <a:pt x="2" y="16"/>
                    </a:lnTo>
                    <a:lnTo>
                      <a:pt x="0" y="12"/>
                    </a:lnTo>
                    <a:lnTo>
                      <a:pt x="2" y="7"/>
                    </a:lnTo>
                    <a:lnTo>
                      <a:pt x="3" y="3"/>
                    </a:lnTo>
                    <a:lnTo>
                      <a:pt x="8" y="0"/>
                    </a:lnTo>
                    <a:lnTo>
                      <a:pt x="12" y="0"/>
                    </a:lnTo>
                    <a:lnTo>
                      <a:pt x="17" y="0"/>
                    </a:lnTo>
                    <a:lnTo>
                      <a:pt x="21" y="3"/>
                    </a:lnTo>
                    <a:lnTo>
                      <a:pt x="23" y="7"/>
                    </a:lnTo>
                    <a:lnTo>
                      <a:pt x="24" y="12"/>
                    </a:lnTo>
                  </a:path>
                </a:pathLst>
              </a:custGeom>
              <a:noFill/>
              <a:ln w="9525">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57" name="Freeform 1578"/>
              <p:cNvSpPr>
                <a:spLocks/>
              </p:cNvSpPr>
              <p:nvPr/>
            </p:nvSpPr>
            <p:spPr bwMode="auto">
              <a:xfrm>
                <a:off x="4475" y="3390"/>
                <a:ext cx="24" cy="24"/>
              </a:xfrm>
              <a:custGeom>
                <a:avLst/>
                <a:gdLst/>
                <a:ahLst/>
                <a:cxnLst>
                  <a:cxn ang="0">
                    <a:pos x="24" y="12"/>
                  </a:cxn>
                  <a:cxn ang="0">
                    <a:pos x="22" y="16"/>
                  </a:cxn>
                  <a:cxn ang="0">
                    <a:pos x="19" y="21"/>
                  </a:cxn>
                  <a:cxn ang="0">
                    <a:pos x="16" y="24"/>
                  </a:cxn>
                  <a:cxn ang="0">
                    <a:pos x="12" y="24"/>
                  </a:cxn>
                  <a:cxn ang="0">
                    <a:pos x="7" y="24"/>
                  </a:cxn>
                  <a:cxn ang="0">
                    <a:pos x="3" y="21"/>
                  </a:cxn>
                  <a:cxn ang="0">
                    <a:pos x="0" y="16"/>
                  </a:cxn>
                  <a:cxn ang="0">
                    <a:pos x="0" y="12"/>
                  </a:cxn>
                  <a:cxn ang="0">
                    <a:pos x="0" y="7"/>
                  </a:cxn>
                  <a:cxn ang="0">
                    <a:pos x="3" y="4"/>
                  </a:cxn>
                  <a:cxn ang="0">
                    <a:pos x="7" y="1"/>
                  </a:cxn>
                  <a:cxn ang="0">
                    <a:pos x="12" y="0"/>
                  </a:cxn>
                  <a:cxn ang="0">
                    <a:pos x="16" y="1"/>
                  </a:cxn>
                  <a:cxn ang="0">
                    <a:pos x="19" y="4"/>
                  </a:cxn>
                  <a:cxn ang="0">
                    <a:pos x="22" y="7"/>
                  </a:cxn>
                  <a:cxn ang="0">
                    <a:pos x="24" y="12"/>
                  </a:cxn>
                </a:cxnLst>
                <a:rect l="0" t="0" r="r" b="b"/>
                <a:pathLst>
                  <a:path w="24" h="24">
                    <a:moveTo>
                      <a:pt x="24" y="12"/>
                    </a:moveTo>
                    <a:lnTo>
                      <a:pt x="22" y="16"/>
                    </a:lnTo>
                    <a:lnTo>
                      <a:pt x="19" y="21"/>
                    </a:lnTo>
                    <a:lnTo>
                      <a:pt x="16" y="24"/>
                    </a:lnTo>
                    <a:lnTo>
                      <a:pt x="12" y="24"/>
                    </a:lnTo>
                    <a:lnTo>
                      <a:pt x="7" y="24"/>
                    </a:lnTo>
                    <a:lnTo>
                      <a:pt x="3" y="21"/>
                    </a:lnTo>
                    <a:lnTo>
                      <a:pt x="0" y="16"/>
                    </a:lnTo>
                    <a:lnTo>
                      <a:pt x="0" y="12"/>
                    </a:lnTo>
                    <a:lnTo>
                      <a:pt x="0" y="7"/>
                    </a:lnTo>
                    <a:lnTo>
                      <a:pt x="3" y="4"/>
                    </a:lnTo>
                    <a:lnTo>
                      <a:pt x="7" y="1"/>
                    </a:lnTo>
                    <a:lnTo>
                      <a:pt x="12" y="0"/>
                    </a:lnTo>
                    <a:lnTo>
                      <a:pt x="16" y="1"/>
                    </a:lnTo>
                    <a:lnTo>
                      <a:pt x="19" y="4"/>
                    </a:lnTo>
                    <a:lnTo>
                      <a:pt x="22" y="7"/>
                    </a:lnTo>
                    <a:lnTo>
                      <a:pt x="24" y="12"/>
                    </a:lnTo>
                  </a:path>
                </a:pathLst>
              </a:custGeom>
              <a:noFill/>
              <a:ln w="9525">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58" name="Freeform 1579"/>
              <p:cNvSpPr>
                <a:spLocks/>
              </p:cNvSpPr>
              <p:nvPr/>
            </p:nvSpPr>
            <p:spPr bwMode="auto">
              <a:xfrm>
                <a:off x="4563" y="3354"/>
                <a:ext cx="24" cy="24"/>
              </a:xfrm>
              <a:custGeom>
                <a:avLst/>
                <a:gdLst/>
                <a:ahLst/>
                <a:cxnLst>
                  <a:cxn ang="0">
                    <a:pos x="24" y="12"/>
                  </a:cxn>
                  <a:cxn ang="0">
                    <a:pos x="23" y="16"/>
                  </a:cxn>
                  <a:cxn ang="0">
                    <a:pos x="21" y="19"/>
                  </a:cxn>
                  <a:cxn ang="0">
                    <a:pos x="17" y="22"/>
                  </a:cxn>
                  <a:cxn ang="0">
                    <a:pos x="12" y="24"/>
                  </a:cxn>
                  <a:cxn ang="0">
                    <a:pos x="8" y="22"/>
                  </a:cxn>
                  <a:cxn ang="0">
                    <a:pos x="3" y="19"/>
                  </a:cxn>
                  <a:cxn ang="0">
                    <a:pos x="2" y="16"/>
                  </a:cxn>
                  <a:cxn ang="0">
                    <a:pos x="0" y="12"/>
                  </a:cxn>
                  <a:cxn ang="0">
                    <a:pos x="2" y="7"/>
                  </a:cxn>
                  <a:cxn ang="0">
                    <a:pos x="3" y="3"/>
                  </a:cxn>
                  <a:cxn ang="0">
                    <a:pos x="8" y="0"/>
                  </a:cxn>
                  <a:cxn ang="0">
                    <a:pos x="12" y="0"/>
                  </a:cxn>
                  <a:cxn ang="0">
                    <a:pos x="17" y="0"/>
                  </a:cxn>
                  <a:cxn ang="0">
                    <a:pos x="21" y="3"/>
                  </a:cxn>
                  <a:cxn ang="0">
                    <a:pos x="23" y="7"/>
                  </a:cxn>
                  <a:cxn ang="0">
                    <a:pos x="24" y="12"/>
                  </a:cxn>
                </a:cxnLst>
                <a:rect l="0" t="0" r="r" b="b"/>
                <a:pathLst>
                  <a:path w="24" h="24">
                    <a:moveTo>
                      <a:pt x="24" y="12"/>
                    </a:moveTo>
                    <a:lnTo>
                      <a:pt x="23" y="16"/>
                    </a:lnTo>
                    <a:lnTo>
                      <a:pt x="21" y="19"/>
                    </a:lnTo>
                    <a:lnTo>
                      <a:pt x="17" y="22"/>
                    </a:lnTo>
                    <a:lnTo>
                      <a:pt x="12" y="24"/>
                    </a:lnTo>
                    <a:lnTo>
                      <a:pt x="8" y="22"/>
                    </a:lnTo>
                    <a:lnTo>
                      <a:pt x="3" y="19"/>
                    </a:lnTo>
                    <a:lnTo>
                      <a:pt x="2" y="16"/>
                    </a:lnTo>
                    <a:lnTo>
                      <a:pt x="0" y="12"/>
                    </a:lnTo>
                    <a:lnTo>
                      <a:pt x="2" y="7"/>
                    </a:lnTo>
                    <a:lnTo>
                      <a:pt x="3" y="3"/>
                    </a:lnTo>
                    <a:lnTo>
                      <a:pt x="8" y="0"/>
                    </a:lnTo>
                    <a:lnTo>
                      <a:pt x="12" y="0"/>
                    </a:lnTo>
                    <a:lnTo>
                      <a:pt x="17" y="0"/>
                    </a:lnTo>
                    <a:lnTo>
                      <a:pt x="21" y="3"/>
                    </a:lnTo>
                    <a:lnTo>
                      <a:pt x="23" y="7"/>
                    </a:lnTo>
                    <a:lnTo>
                      <a:pt x="24" y="12"/>
                    </a:lnTo>
                  </a:path>
                </a:pathLst>
              </a:custGeom>
              <a:noFill/>
              <a:ln w="9525">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59" name="Freeform 1580"/>
              <p:cNvSpPr>
                <a:spLocks/>
              </p:cNvSpPr>
              <p:nvPr/>
            </p:nvSpPr>
            <p:spPr bwMode="auto">
              <a:xfrm>
                <a:off x="4658" y="3310"/>
                <a:ext cx="24" cy="24"/>
              </a:xfrm>
              <a:custGeom>
                <a:avLst/>
                <a:gdLst/>
                <a:ahLst/>
                <a:cxnLst>
                  <a:cxn ang="0">
                    <a:pos x="24" y="12"/>
                  </a:cxn>
                  <a:cxn ang="0">
                    <a:pos x="22" y="17"/>
                  </a:cxn>
                  <a:cxn ang="0">
                    <a:pos x="21" y="21"/>
                  </a:cxn>
                  <a:cxn ang="0">
                    <a:pos x="16" y="24"/>
                  </a:cxn>
                  <a:cxn ang="0">
                    <a:pos x="12" y="24"/>
                  </a:cxn>
                  <a:cxn ang="0">
                    <a:pos x="7" y="24"/>
                  </a:cxn>
                  <a:cxn ang="0">
                    <a:pos x="3" y="21"/>
                  </a:cxn>
                  <a:cxn ang="0">
                    <a:pos x="1" y="17"/>
                  </a:cxn>
                  <a:cxn ang="0">
                    <a:pos x="0" y="12"/>
                  </a:cxn>
                  <a:cxn ang="0">
                    <a:pos x="1" y="8"/>
                  </a:cxn>
                  <a:cxn ang="0">
                    <a:pos x="3" y="5"/>
                  </a:cxn>
                  <a:cxn ang="0">
                    <a:pos x="7" y="2"/>
                  </a:cxn>
                  <a:cxn ang="0">
                    <a:pos x="12" y="0"/>
                  </a:cxn>
                  <a:cxn ang="0">
                    <a:pos x="16" y="2"/>
                  </a:cxn>
                  <a:cxn ang="0">
                    <a:pos x="21" y="5"/>
                  </a:cxn>
                  <a:cxn ang="0">
                    <a:pos x="22" y="8"/>
                  </a:cxn>
                  <a:cxn ang="0">
                    <a:pos x="24" y="12"/>
                  </a:cxn>
                </a:cxnLst>
                <a:rect l="0" t="0" r="r" b="b"/>
                <a:pathLst>
                  <a:path w="24" h="24">
                    <a:moveTo>
                      <a:pt x="24" y="12"/>
                    </a:moveTo>
                    <a:lnTo>
                      <a:pt x="22" y="17"/>
                    </a:lnTo>
                    <a:lnTo>
                      <a:pt x="21" y="21"/>
                    </a:lnTo>
                    <a:lnTo>
                      <a:pt x="16" y="24"/>
                    </a:lnTo>
                    <a:lnTo>
                      <a:pt x="12" y="24"/>
                    </a:lnTo>
                    <a:lnTo>
                      <a:pt x="7" y="24"/>
                    </a:lnTo>
                    <a:lnTo>
                      <a:pt x="3" y="21"/>
                    </a:lnTo>
                    <a:lnTo>
                      <a:pt x="1" y="17"/>
                    </a:lnTo>
                    <a:lnTo>
                      <a:pt x="0" y="12"/>
                    </a:lnTo>
                    <a:lnTo>
                      <a:pt x="1" y="8"/>
                    </a:lnTo>
                    <a:lnTo>
                      <a:pt x="3" y="5"/>
                    </a:lnTo>
                    <a:lnTo>
                      <a:pt x="7" y="2"/>
                    </a:lnTo>
                    <a:lnTo>
                      <a:pt x="12" y="0"/>
                    </a:lnTo>
                    <a:lnTo>
                      <a:pt x="16" y="2"/>
                    </a:lnTo>
                    <a:lnTo>
                      <a:pt x="21" y="5"/>
                    </a:lnTo>
                    <a:lnTo>
                      <a:pt x="22" y="8"/>
                    </a:lnTo>
                    <a:lnTo>
                      <a:pt x="24" y="12"/>
                    </a:lnTo>
                  </a:path>
                </a:pathLst>
              </a:custGeom>
              <a:noFill/>
              <a:ln w="9525">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60" name="Freeform 1581"/>
              <p:cNvSpPr>
                <a:spLocks/>
              </p:cNvSpPr>
              <p:nvPr/>
            </p:nvSpPr>
            <p:spPr bwMode="auto">
              <a:xfrm>
                <a:off x="4761" y="3270"/>
                <a:ext cx="24" cy="24"/>
              </a:xfrm>
              <a:custGeom>
                <a:avLst/>
                <a:gdLst/>
                <a:ahLst/>
                <a:cxnLst>
                  <a:cxn ang="0">
                    <a:pos x="24" y="12"/>
                  </a:cxn>
                  <a:cxn ang="0">
                    <a:pos x="23" y="16"/>
                  </a:cxn>
                  <a:cxn ang="0">
                    <a:pos x="21" y="21"/>
                  </a:cxn>
                  <a:cxn ang="0">
                    <a:pos x="17" y="22"/>
                  </a:cxn>
                  <a:cxn ang="0">
                    <a:pos x="12" y="24"/>
                  </a:cxn>
                  <a:cxn ang="0">
                    <a:pos x="8" y="22"/>
                  </a:cxn>
                  <a:cxn ang="0">
                    <a:pos x="3" y="21"/>
                  </a:cxn>
                  <a:cxn ang="0">
                    <a:pos x="2" y="16"/>
                  </a:cxn>
                  <a:cxn ang="0">
                    <a:pos x="0" y="12"/>
                  </a:cxn>
                  <a:cxn ang="0">
                    <a:pos x="2" y="7"/>
                  </a:cxn>
                  <a:cxn ang="0">
                    <a:pos x="3" y="3"/>
                  </a:cxn>
                  <a:cxn ang="0">
                    <a:pos x="8" y="1"/>
                  </a:cxn>
                  <a:cxn ang="0">
                    <a:pos x="12" y="0"/>
                  </a:cxn>
                  <a:cxn ang="0">
                    <a:pos x="17" y="1"/>
                  </a:cxn>
                  <a:cxn ang="0">
                    <a:pos x="21" y="3"/>
                  </a:cxn>
                  <a:cxn ang="0">
                    <a:pos x="23" y="7"/>
                  </a:cxn>
                  <a:cxn ang="0">
                    <a:pos x="24" y="12"/>
                  </a:cxn>
                </a:cxnLst>
                <a:rect l="0" t="0" r="r" b="b"/>
                <a:pathLst>
                  <a:path w="24" h="24">
                    <a:moveTo>
                      <a:pt x="24" y="12"/>
                    </a:moveTo>
                    <a:lnTo>
                      <a:pt x="23" y="16"/>
                    </a:lnTo>
                    <a:lnTo>
                      <a:pt x="21" y="21"/>
                    </a:lnTo>
                    <a:lnTo>
                      <a:pt x="17" y="22"/>
                    </a:lnTo>
                    <a:lnTo>
                      <a:pt x="12" y="24"/>
                    </a:lnTo>
                    <a:lnTo>
                      <a:pt x="8" y="22"/>
                    </a:lnTo>
                    <a:lnTo>
                      <a:pt x="3" y="21"/>
                    </a:lnTo>
                    <a:lnTo>
                      <a:pt x="2" y="16"/>
                    </a:lnTo>
                    <a:lnTo>
                      <a:pt x="0" y="12"/>
                    </a:lnTo>
                    <a:lnTo>
                      <a:pt x="2" y="7"/>
                    </a:lnTo>
                    <a:lnTo>
                      <a:pt x="3" y="3"/>
                    </a:lnTo>
                    <a:lnTo>
                      <a:pt x="8" y="1"/>
                    </a:lnTo>
                    <a:lnTo>
                      <a:pt x="12" y="0"/>
                    </a:lnTo>
                    <a:lnTo>
                      <a:pt x="17" y="1"/>
                    </a:lnTo>
                    <a:lnTo>
                      <a:pt x="21" y="3"/>
                    </a:lnTo>
                    <a:lnTo>
                      <a:pt x="23" y="7"/>
                    </a:lnTo>
                    <a:lnTo>
                      <a:pt x="24" y="12"/>
                    </a:lnTo>
                  </a:path>
                </a:pathLst>
              </a:custGeom>
              <a:noFill/>
              <a:ln w="9525">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61" name="Freeform 1582"/>
              <p:cNvSpPr>
                <a:spLocks/>
              </p:cNvSpPr>
              <p:nvPr/>
            </p:nvSpPr>
            <p:spPr bwMode="auto">
              <a:xfrm>
                <a:off x="4875" y="3244"/>
                <a:ext cx="24" cy="24"/>
              </a:xfrm>
              <a:custGeom>
                <a:avLst/>
                <a:gdLst/>
                <a:ahLst/>
                <a:cxnLst>
                  <a:cxn ang="0">
                    <a:pos x="24" y="12"/>
                  </a:cxn>
                  <a:cxn ang="0">
                    <a:pos x="23" y="17"/>
                  </a:cxn>
                  <a:cxn ang="0">
                    <a:pos x="20" y="21"/>
                  </a:cxn>
                  <a:cxn ang="0">
                    <a:pos x="17" y="23"/>
                  </a:cxn>
                  <a:cxn ang="0">
                    <a:pos x="12" y="24"/>
                  </a:cxn>
                  <a:cxn ang="0">
                    <a:pos x="8" y="23"/>
                  </a:cxn>
                  <a:cxn ang="0">
                    <a:pos x="3" y="21"/>
                  </a:cxn>
                  <a:cxn ang="0">
                    <a:pos x="0" y="17"/>
                  </a:cxn>
                  <a:cxn ang="0">
                    <a:pos x="0" y="12"/>
                  </a:cxn>
                  <a:cxn ang="0">
                    <a:pos x="0" y="8"/>
                  </a:cxn>
                  <a:cxn ang="0">
                    <a:pos x="3" y="3"/>
                  </a:cxn>
                  <a:cxn ang="0">
                    <a:pos x="8" y="2"/>
                  </a:cxn>
                  <a:cxn ang="0">
                    <a:pos x="12" y="0"/>
                  </a:cxn>
                  <a:cxn ang="0">
                    <a:pos x="17" y="2"/>
                  </a:cxn>
                  <a:cxn ang="0">
                    <a:pos x="20" y="3"/>
                  </a:cxn>
                  <a:cxn ang="0">
                    <a:pos x="23" y="8"/>
                  </a:cxn>
                  <a:cxn ang="0">
                    <a:pos x="24" y="12"/>
                  </a:cxn>
                </a:cxnLst>
                <a:rect l="0" t="0" r="r" b="b"/>
                <a:pathLst>
                  <a:path w="24" h="24">
                    <a:moveTo>
                      <a:pt x="24" y="12"/>
                    </a:moveTo>
                    <a:lnTo>
                      <a:pt x="23" y="17"/>
                    </a:lnTo>
                    <a:lnTo>
                      <a:pt x="20" y="21"/>
                    </a:lnTo>
                    <a:lnTo>
                      <a:pt x="17" y="23"/>
                    </a:lnTo>
                    <a:lnTo>
                      <a:pt x="12" y="24"/>
                    </a:lnTo>
                    <a:lnTo>
                      <a:pt x="8" y="23"/>
                    </a:lnTo>
                    <a:lnTo>
                      <a:pt x="3" y="21"/>
                    </a:lnTo>
                    <a:lnTo>
                      <a:pt x="0" y="17"/>
                    </a:lnTo>
                    <a:lnTo>
                      <a:pt x="0" y="12"/>
                    </a:lnTo>
                    <a:lnTo>
                      <a:pt x="0" y="8"/>
                    </a:lnTo>
                    <a:lnTo>
                      <a:pt x="3" y="3"/>
                    </a:lnTo>
                    <a:lnTo>
                      <a:pt x="8" y="2"/>
                    </a:lnTo>
                    <a:lnTo>
                      <a:pt x="12" y="0"/>
                    </a:lnTo>
                    <a:lnTo>
                      <a:pt x="17" y="2"/>
                    </a:lnTo>
                    <a:lnTo>
                      <a:pt x="20" y="3"/>
                    </a:lnTo>
                    <a:lnTo>
                      <a:pt x="23" y="8"/>
                    </a:lnTo>
                    <a:lnTo>
                      <a:pt x="24" y="12"/>
                    </a:lnTo>
                  </a:path>
                </a:pathLst>
              </a:custGeom>
              <a:noFill/>
              <a:ln w="9525">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62" name="Freeform 1583"/>
              <p:cNvSpPr>
                <a:spLocks/>
              </p:cNvSpPr>
              <p:nvPr/>
            </p:nvSpPr>
            <p:spPr bwMode="auto">
              <a:xfrm>
                <a:off x="5000" y="3232"/>
                <a:ext cx="24" cy="24"/>
              </a:xfrm>
              <a:custGeom>
                <a:avLst/>
                <a:gdLst/>
                <a:ahLst/>
                <a:cxnLst>
                  <a:cxn ang="0">
                    <a:pos x="24" y="12"/>
                  </a:cxn>
                  <a:cxn ang="0">
                    <a:pos x="22" y="17"/>
                  </a:cxn>
                  <a:cxn ang="0">
                    <a:pos x="19" y="21"/>
                  </a:cxn>
                  <a:cxn ang="0">
                    <a:pos x="16" y="23"/>
                  </a:cxn>
                  <a:cxn ang="0">
                    <a:pos x="12" y="24"/>
                  </a:cxn>
                  <a:cxn ang="0">
                    <a:pos x="6" y="23"/>
                  </a:cxn>
                  <a:cxn ang="0">
                    <a:pos x="3" y="21"/>
                  </a:cxn>
                  <a:cxn ang="0">
                    <a:pos x="0" y="17"/>
                  </a:cxn>
                  <a:cxn ang="0">
                    <a:pos x="0" y="12"/>
                  </a:cxn>
                  <a:cxn ang="0">
                    <a:pos x="0" y="8"/>
                  </a:cxn>
                  <a:cxn ang="0">
                    <a:pos x="3" y="3"/>
                  </a:cxn>
                  <a:cxn ang="0">
                    <a:pos x="6" y="2"/>
                  </a:cxn>
                  <a:cxn ang="0">
                    <a:pos x="12" y="0"/>
                  </a:cxn>
                  <a:cxn ang="0">
                    <a:pos x="16" y="2"/>
                  </a:cxn>
                  <a:cxn ang="0">
                    <a:pos x="19" y="3"/>
                  </a:cxn>
                  <a:cxn ang="0">
                    <a:pos x="22" y="8"/>
                  </a:cxn>
                  <a:cxn ang="0">
                    <a:pos x="24" y="12"/>
                  </a:cxn>
                </a:cxnLst>
                <a:rect l="0" t="0" r="r" b="b"/>
                <a:pathLst>
                  <a:path w="24" h="24">
                    <a:moveTo>
                      <a:pt x="24" y="12"/>
                    </a:moveTo>
                    <a:lnTo>
                      <a:pt x="22" y="17"/>
                    </a:lnTo>
                    <a:lnTo>
                      <a:pt x="19" y="21"/>
                    </a:lnTo>
                    <a:lnTo>
                      <a:pt x="16" y="23"/>
                    </a:lnTo>
                    <a:lnTo>
                      <a:pt x="12" y="24"/>
                    </a:lnTo>
                    <a:lnTo>
                      <a:pt x="6" y="23"/>
                    </a:lnTo>
                    <a:lnTo>
                      <a:pt x="3" y="21"/>
                    </a:lnTo>
                    <a:lnTo>
                      <a:pt x="0" y="17"/>
                    </a:lnTo>
                    <a:lnTo>
                      <a:pt x="0" y="12"/>
                    </a:lnTo>
                    <a:lnTo>
                      <a:pt x="0" y="8"/>
                    </a:lnTo>
                    <a:lnTo>
                      <a:pt x="3" y="3"/>
                    </a:lnTo>
                    <a:lnTo>
                      <a:pt x="6" y="2"/>
                    </a:lnTo>
                    <a:lnTo>
                      <a:pt x="12" y="0"/>
                    </a:lnTo>
                    <a:lnTo>
                      <a:pt x="16" y="2"/>
                    </a:lnTo>
                    <a:lnTo>
                      <a:pt x="19" y="3"/>
                    </a:lnTo>
                    <a:lnTo>
                      <a:pt x="22" y="8"/>
                    </a:lnTo>
                    <a:lnTo>
                      <a:pt x="24" y="12"/>
                    </a:lnTo>
                  </a:path>
                </a:pathLst>
              </a:custGeom>
              <a:noFill/>
              <a:ln w="9525">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63" name="Freeform 1584"/>
              <p:cNvSpPr>
                <a:spLocks/>
              </p:cNvSpPr>
              <p:nvPr/>
            </p:nvSpPr>
            <p:spPr bwMode="auto">
              <a:xfrm>
                <a:off x="5135" y="3222"/>
                <a:ext cx="24" cy="24"/>
              </a:xfrm>
              <a:custGeom>
                <a:avLst/>
                <a:gdLst/>
                <a:ahLst/>
                <a:cxnLst>
                  <a:cxn ang="0">
                    <a:pos x="24" y="12"/>
                  </a:cxn>
                  <a:cxn ang="0">
                    <a:pos x="24" y="16"/>
                  </a:cxn>
                  <a:cxn ang="0">
                    <a:pos x="21" y="19"/>
                  </a:cxn>
                  <a:cxn ang="0">
                    <a:pos x="16" y="22"/>
                  </a:cxn>
                  <a:cxn ang="0">
                    <a:pos x="12" y="24"/>
                  </a:cxn>
                  <a:cxn ang="0">
                    <a:pos x="7" y="22"/>
                  </a:cxn>
                  <a:cxn ang="0">
                    <a:pos x="4" y="19"/>
                  </a:cxn>
                  <a:cxn ang="0">
                    <a:pos x="1" y="16"/>
                  </a:cxn>
                  <a:cxn ang="0">
                    <a:pos x="0" y="12"/>
                  </a:cxn>
                  <a:cxn ang="0">
                    <a:pos x="1" y="7"/>
                  </a:cxn>
                  <a:cxn ang="0">
                    <a:pos x="4" y="3"/>
                  </a:cxn>
                  <a:cxn ang="0">
                    <a:pos x="7" y="0"/>
                  </a:cxn>
                  <a:cxn ang="0">
                    <a:pos x="12" y="0"/>
                  </a:cxn>
                  <a:cxn ang="0">
                    <a:pos x="16" y="0"/>
                  </a:cxn>
                  <a:cxn ang="0">
                    <a:pos x="21" y="3"/>
                  </a:cxn>
                  <a:cxn ang="0">
                    <a:pos x="24" y="7"/>
                  </a:cxn>
                  <a:cxn ang="0">
                    <a:pos x="24" y="12"/>
                  </a:cxn>
                </a:cxnLst>
                <a:rect l="0" t="0" r="r" b="b"/>
                <a:pathLst>
                  <a:path w="24" h="24">
                    <a:moveTo>
                      <a:pt x="24" y="12"/>
                    </a:moveTo>
                    <a:lnTo>
                      <a:pt x="24" y="16"/>
                    </a:lnTo>
                    <a:lnTo>
                      <a:pt x="21" y="19"/>
                    </a:lnTo>
                    <a:lnTo>
                      <a:pt x="16" y="22"/>
                    </a:lnTo>
                    <a:lnTo>
                      <a:pt x="12" y="24"/>
                    </a:lnTo>
                    <a:lnTo>
                      <a:pt x="7" y="22"/>
                    </a:lnTo>
                    <a:lnTo>
                      <a:pt x="4" y="19"/>
                    </a:lnTo>
                    <a:lnTo>
                      <a:pt x="1" y="16"/>
                    </a:lnTo>
                    <a:lnTo>
                      <a:pt x="0" y="12"/>
                    </a:lnTo>
                    <a:lnTo>
                      <a:pt x="1" y="7"/>
                    </a:lnTo>
                    <a:lnTo>
                      <a:pt x="4" y="3"/>
                    </a:lnTo>
                    <a:lnTo>
                      <a:pt x="7" y="0"/>
                    </a:lnTo>
                    <a:lnTo>
                      <a:pt x="12" y="0"/>
                    </a:lnTo>
                    <a:lnTo>
                      <a:pt x="16" y="0"/>
                    </a:lnTo>
                    <a:lnTo>
                      <a:pt x="21" y="3"/>
                    </a:lnTo>
                    <a:lnTo>
                      <a:pt x="24" y="7"/>
                    </a:lnTo>
                    <a:lnTo>
                      <a:pt x="24" y="12"/>
                    </a:lnTo>
                  </a:path>
                </a:pathLst>
              </a:custGeom>
              <a:noFill/>
              <a:ln w="9525">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64" name="Line 1585"/>
              <p:cNvSpPr>
                <a:spLocks noChangeShapeType="1"/>
              </p:cNvSpPr>
              <p:nvPr/>
            </p:nvSpPr>
            <p:spPr bwMode="auto">
              <a:xfrm flipH="1">
                <a:off x="5301" y="3234"/>
                <a:ext cx="3" cy="1"/>
              </a:xfrm>
              <a:prstGeom prst="line">
                <a:avLst/>
              </a:prstGeom>
              <a:no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65" name="Line 1586"/>
              <p:cNvSpPr>
                <a:spLocks noChangeShapeType="1"/>
              </p:cNvSpPr>
              <p:nvPr/>
            </p:nvSpPr>
            <p:spPr bwMode="auto">
              <a:xfrm flipH="1">
                <a:off x="5297" y="3235"/>
                <a:ext cx="4" cy="2"/>
              </a:xfrm>
              <a:prstGeom prst="line">
                <a:avLst/>
              </a:prstGeom>
              <a:no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66" name="Line 1587"/>
              <p:cNvSpPr>
                <a:spLocks noChangeShapeType="1"/>
              </p:cNvSpPr>
              <p:nvPr/>
            </p:nvSpPr>
            <p:spPr bwMode="auto">
              <a:xfrm flipH="1" flipV="1">
                <a:off x="5292" y="3235"/>
                <a:ext cx="5" cy="2"/>
              </a:xfrm>
              <a:prstGeom prst="line">
                <a:avLst/>
              </a:prstGeom>
              <a:no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67" name="Line 1588"/>
              <p:cNvSpPr>
                <a:spLocks noChangeShapeType="1"/>
              </p:cNvSpPr>
              <p:nvPr/>
            </p:nvSpPr>
            <p:spPr bwMode="auto">
              <a:xfrm flipH="1" flipV="1">
                <a:off x="5288" y="3234"/>
                <a:ext cx="4" cy="1"/>
              </a:xfrm>
              <a:prstGeom prst="line">
                <a:avLst/>
              </a:prstGeom>
              <a:no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68" name="Line 1589"/>
              <p:cNvSpPr>
                <a:spLocks noChangeShapeType="1"/>
              </p:cNvSpPr>
              <p:nvPr/>
            </p:nvSpPr>
            <p:spPr bwMode="auto">
              <a:xfrm flipH="1" flipV="1">
                <a:off x="5285" y="3229"/>
                <a:ext cx="3" cy="5"/>
              </a:xfrm>
              <a:prstGeom prst="line">
                <a:avLst/>
              </a:prstGeom>
              <a:no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69" name="Line 1590"/>
              <p:cNvSpPr>
                <a:spLocks noChangeShapeType="1"/>
              </p:cNvSpPr>
              <p:nvPr/>
            </p:nvSpPr>
            <p:spPr bwMode="auto">
              <a:xfrm flipV="1">
                <a:off x="5285" y="3225"/>
                <a:ext cx="1" cy="4"/>
              </a:xfrm>
              <a:prstGeom prst="line">
                <a:avLst/>
              </a:prstGeom>
              <a:no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70" name="Line 1591"/>
              <p:cNvSpPr>
                <a:spLocks noChangeShapeType="1"/>
              </p:cNvSpPr>
              <p:nvPr/>
            </p:nvSpPr>
            <p:spPr bwMode="auto">
              <a:xfrm flipV="1">
                <a:off x="5285" y="3220"/>
                <a:ext cx="1" cy="5"/>
              </a:xfrm>
              <a:prstGeom prst="line">
                <a:avLst/>
              </a:prstGeom>
              <a:no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71" name="Line 1592"/>
              <p:cNvSpPr>
                <a:spLocks noChangeShapeType="1"/>
              </p:cNvSpPr>
              <p:nvPr/>
            </p:nvSpPr>
            <p:spPr bwMode="auto">
              <a:xfrm flipV="1">
                <a:off x="5285" y="3216"/>
                <a:ext cx="3" cy="4"/>
              </a:xfrm>
              <a:prstGeom prst="line">
                <a:avLst/>
              </a:prstGeom>
              <a:no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72" name="Line 1593"/>
              <p:cNvSpPr>
                <a:spLocks noChangeShapeType="1"/>
              </p:cNvSpPr>
              <p:nvPr/>
            </p:nvSpPr>
            <p:spPr bwMode="auto">
              <a:xfrm flipV="1">
                <a:off x="5288" y="3214"/>
                <a:ext cx="4" cy="2"/>
              </a:xfrm>
              <a:prstGeom prst="line">
                <a:avLst/>
              </a:prstGeom>
              <a:no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73" name="Line 1594"/>
              <p:cNvSpPr>
                <a:spLocks noChangeShapeType="1"/>
              </p:cNvSpPr>
              <p:nvPr/>
            </p:nvSpPr>
            <p:spPr bwMode="auto">
              <a:xfrm flipV="1">
                <a:off x="5292" y="3213"/>
                <a:ext cx="5" cy="1"/>
              </a:xfrm>
              <a:prstGeom prst="line">
                <a:avLst/>
              </a:prstGeom>
              <a:no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74" name="Line 1595"/>
              <p:cNvSpPr>
                <a:spLocks noChangeShapeType="1"/>
              </p:cNvSpPr>
              <p:nvPr/>
            </p:nvSpPr>
            <p:spPr bwMode="auto">
              <a:xfrm>
                <a:off x="5297" y="3213"/>
                <a:ext cx="4" cy="1"/>
              </a:xfrm>
              <a:prstGeom prst="line">
                <a:avLst/>
              </a:prstGeom>
              <a:no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75" name="Line 1596"/>
              <p:cNvSpPr>
                <a:spLocks noChangeShapeType="1"/>
              </p:cNvSpPr>
              <p:nvPr/>
            </p:nvSpPr>
            <p:spPr bwMode="auto">
              <a:xfrm>
                <a:off x="5301" y="3214"/>
                <a:ext cx="3" cy="2"/>
              </a:xfrm>
              <a:prstGeom prst="line">
                <a:avLst/>
              </a:prstGeom>
              <a:no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76" name="Freeform 1597"/>
              <p:cNvSpPr>
                <a:spLocks/>
              </p:cNvSpPr>
              <p:nvPr/>
            </p:nvSpPr>
            <p:spPr bwMode="auto">
              <a:xfrm>
                <a:off x="4410" y="3225"/>
                <a:ext cx="887" cy="198"/>
              </a:xfrm>
              <a:custGeom>
                <a:avLst/>
                <a:gdLst/>
                <a:ahLst/>
                <a:cxnLst>
                  <a:cxn ang="0">
                    <a:pos x="0" y="198"/>
                  </a:cxn>
                  <a:cxn ang="0">
                    <a:pos x="77" y="177"/>
                  </a:cxn>
                  <a:cxn ang="0">
                    <a:pos x="165" y="141"/>
                  </a:cxn>
                  <a:cxn ang="0">
                    <a:pos x="260" y="97"/>
                  </a:cxn>
                  <a:cxn ang="0">
                    <a:pos x="363" y="57"/>
                  </a:cxn>
                  <a:cxn ang="0">
                    <a:pos x="477" y="31"/>
                  </a:cxn>
                  <a:cxn ang="0">
                    <a:pos x="602" y="19"/>
                  </a:cxn>
                  <a:cxn ang="0">
                    <a:pos x="737" y="9"/>
                  </a:cxn>
                  <a:cxn ang="0">
                    <a:pos x="887" y="0"/>
                  </a:cxn>
                </a:cxnLst>
                <a:rect l="0" t="0" r="r" b="b"/>
                <a:pathLst>
                  <a:path w="887" h="198">
                    <a:moveTo>
                      <a:pt x="0" y="198"/>
                    </a:moveTo>
                    <a:lnTo>
                      <a:pt x="77" y="177"/>
                    </a:lnTo>
                    <a:lnTo>
                      <a:pt x="165" y="141"/>
                    </a:lnTo>
                    <a:lnTo>
                      <a:pt x="260" y="97"/>
                    </a:lnTo>
                    <a:lnTo>
                      <a:pt x="363" y="57"/>
                    </a:lnTo>
                    <a:lnTo>
                      <a:pt x="477" y="31"/>
                    </a:lnTo>
                    <a:lnTo>
                      <a:pt x="602" y="19"/>
                    </a:lnTo>
                    <a:lnTo>
                      <a:pt x="737" y="9"/>
                    </a:lnTo>
                    <a:lnTo>
                      <a:pt x="887" y="0"/>
                    </a:lnTo>
                  </a:path>
                </a:pathLst>
              </a:custGeom>
              <a:noFill/>
              <a:ln w="9525">
                <a:solidFill>
                  <a:srgbClr val="FE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77" name="Line 1598"/>
              <p:cNvSpPr>
                <a:spLocks noChangeShapeType="1"/>
              </p:cNvSpPr>
              <p:nvPr/>
            </p:nvSpPr>
            <p:spPr bwMode="auto">
              <a:xfrm>
                <a:off x="4158" y="3694"/>
                <a:ext cx="1" cy="36"/>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78" name="Line 1599"/>
              <p:cNvSpPr>
                <a:spLocks noChangeShapeType="1"/>
              </p:cNvSpPr>
              <p:nvPr/>
            </p:nvSpPr>
            <p:spPr bwMode="auto">
              <a:xfrm flipV="1">
                <a:off x="4158" y="2584"/>
                <a:ext cx="1" cy="36"/>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79" name="Line 1600"/>
              <p:cNvSpPr>
                <a:spLocks noChangeShapeType="1"/>
              </p:cNvSpPr>
              <p:nvPr/>
            </p:nvSpPr>
            <p:spPr bwMode="auto">
              <a:xfrm>
                <a:off x="4215" y="3712"/>
                <a:ext cx="1" cy="1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80" name="Line 1601"/>
              <p:cNvSpPr>
                <a:spLocks noChangeShapeType="1"/>
              </p:cNvSpPr>
              <p:nvPr/>
            </p:nvSpPr>
            <p:spPr bwMode="auto">
              <a:xfrm flipV="1">
                <a:off x="4215" y="2584"/>
                <a:ext cx="1" cy="1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81" name="Line 1602"/>
              <p:cNvSpPr>
                <a:spLocks noChangeShapeType="1"/>
              </p:cNvSpPr>
              <p:nvPr/>
            </p:nvSpPr>
            <p:spPr bwMode="auto">
              <a:xfrm>
                <a:off x="4272" y="3712"/>
                <a:ext cx="1" cy="1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82" name="Line 1603"/>
              <p:cNvSpPr>
                <a:spLocks noChangeShapeType="1"/>
              </p:cNvSpPr>
              <p:nvPr/>
            </p:nvSpPr>
            <p:spPr bwMode="auto">
              <a:xfrm flipV="1">
                <a:off x="4272" y="2584"/>
                <a:ext cx="1" cy="1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83" name="Line 1604"/>
              <p:cNvSpPr>
                <a:spLocks noChangeShapeType="1"/>
              </p:cNvSpPr>
              <p:nvPr/>
            </p:nvSpPr>
            <p:spPr bwMode="auto">
              <a:xfrm>
                <a:off x="4331" y="3712"/>
                <a:ext cx="1" cy="1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84" name="Line 1605"/>
              <p:cNvSpPr>
                <a:spLocks noChangeShapeType="1"/>
              </p:cNvSpPr>
              <p:nvPr/>
            </p:nvSpPr>
            <p:spPr bwMode="auto">
              <a:xfrm flipV="1">
                <a:off x="4331" y="2584"/>
                <a:ext cx="1" cy="1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85" name="Line 1606"/>
              <p:cNvSpPr>
                <a:spLocks noChangeShapeType="1"/>
              </p:cNvSpPr>
              <p:nvPr/>
            </p:nvSpPr>
            <p:spPr bwMode="auto">
              <a:xfrm>
                <a:off x="4388" y="3712"/>
                <a:ext cx="1" cy="1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86" name="Line 1607"/>
              <p:cNvSpPr>
                <a:spLocks noChangeShapeType="1"/>
              </p:cNvSpPr>
              <p:nvPr/>
            </p:nvSpPr>
            <p:spPr bwMode="auto">
              <a:xfrm flipV="1">
                <a:off x="4388" y="2584"/>
                <a:ext cx="1" cy="1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87" name="Line 1608"/>
              <p:cNvSpPr>
                <a:spLocks noChangeShapeType="1"/>
              </p:cNvSpPr>
              <p:nvPr/>
            </p:nvSpPr>
            <p:spPr bwMode="auto">
              <a:xfrm>
                <a:off x="4445" y="3694"/>
                <a:ext cx="1" cy="36"/>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88" name="Line 1609"/>
              <p:cNvSpPr>
                <a:spLocks noChangeShapeType="1"/>
              </p:cNvSpPr>
              <p:nvPr/>
            </p:nvSpPr>
            <p:spPr bwMode="auto">
              <a:xfrm flipV="1">
                <a:off x="4445" y="2584"/>
                <a:ext cx="1" cy="36"/>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89" name="Line 1610"/>
              <p:cNvSpPr>
                <a:spLocks noChangeShapeType="1"/>
              </p:cNvSpPr>
              <p:nvPr/>
            </p:nvSpPr>
            <p:spPr bwMode="auto">
              <a:xfrm>
                <a:off x="4502" y="3712"/>
                <a:ext cx="1" cy="1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90" name="Line 1611"/>
              <p:cNvSpPr>
                <a:spLocks noChangeShapeType="1"/>
              </p:cNvSpPr>
              <p:nvPr/>
            </p:nvSpPr>
            <p:spPr bwMode="auto">
              <a:xfrm flipV="1">
                <a:off x="4502" y="2584"/>
                <a:ext cx="1" cy="1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91" name="Line 1612"/>
              <p:cNvSpPr>
                <a:spLocks noChangeShapeType="1"/>
              </p:cNvSpPr>
              <p:nvPr/>
            </p:nvSpPr>
            <p:spPr bwMode="auto">
              <a:xfrm>
                <a:off x="4559" y="3712"/>
                <a:ext cx="1" cy="1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92" name="Line 1613"/>
              <p:cNvSpPr>
                <a:spLocks noChangeShapeType="1"/>
              </p:cNvSpPr>
              <p:nvPr/>
            </p:nvSpPr>
            <p:spPr bwMode="auto">
              <a:xfrm flipV="1">
                <a:off x="4559" y="2584"/>
                <a:ext cx="1" cy="1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93" name="Line 1614"/>
              <p:cNvSpPr>
                <a:spLocks noChangeShapeType="1"/>
              </p:cNvSpPr>
              <p:nvPr/>
            </p:nvSpPr>
            <p:spPr bwMode="auto">
              <a:xfrm>
                <a:off x="4617" y="3712"/>
                <a:ext cx="1" cy="1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94" name="Line 1615"/>
              <p:cNvSpPr>
                <a:spLocks noChangeShapeType="1"/>
              </p:cNvSpPr>
              <p:nvPr/>
            </p:nvSpPr>
            <p:spPr bwMode="auto">
              <a:xfrm flipV="1">
                <a:off x="4617" y="2584"/>
                <a:ext cx="1" cy="1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95" name="Line 1616"/>
              <p:cNvSpPr>
                <a:spLocks noChangeShapeType="1"/>
              </p:cNvSpPr>
              <p:nvPr/>
            </p:nvSpPr>
            <p:spPr bwMode="auto">
              <a:xfrm>
                <a:off x="4674" y="3712"/>
                <a:ext cx="1" cy="1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96" name="Line 1617"/>
              <p:cNvSpPr>
                <a:spLocks noChangeShapeType="1"/>
              </p:cNvSpPr>
              <p:nvPr/>
            </p:nvSpPr>
            <p:spPr bwMode="auto">
              <a:xfrm flipV="1">
                <a:off x="4674" y="2584"/>
                <a:ext cx="1" cy="1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97" name="Line 1618"/>
              <p:cNvSpPr>
                <a:spLocks noChangeShapeType="1"/>
              </p:cNvSpPr>
              <p:nvPr/>
            </p:nvSpPr>
            <p:spPr bwMode="auto">
              <a:xfrm>
                <a:off x="4731" y="3694"/>
                <a:ext cx="1" cy="36"/>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98" name="Line 1619"/>
              <p:cNvSpPr>
                <a:spLocks noChangeShapeType="1"/>
              </p:cNvSpPr>
              <p:nvPr/>
            </p:nvSpPr>
            <p:spPr bwMode="auto">
              <a:xfrm flipV="1">
                <a:off x="4731" y="2584"/>
                <a:ext cx="1" cy="36"/>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99" name="Line 1620"/>
              <p:cNvSpPr>
                <a:spLocks noChangeShapeType="1"/>
              </p:cNvSpPr>
              <p:nvPr/>
            </p:nvSpPr>
            <p:spPr bwMode="auto">
              <a:xfrm>
                <a:off x="4788" y="3712"/>
                <a:ext cx="1" cy="1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00" name="Line 1621"/>
              <p:cNvSpPr>
                <a:spLocks noChangeShapeType="1"/>
              </p:cNvSpPr>
              <p:nvPr/>
            </p:nvSpPr>
            <p:spPr bwMode="auto">
              <a:xfrm flipV="1">
                <a:off x="4788" y="2584"/>
                <a:ext cx="1" cy="1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01" name="Line 1622"/>
              <p:cNvSpPr>
                <a:spLocks noChangeShapeType="1"/>
              </p:cNvSpPr>
              <p:nvPr/>
            </p:nvSpPr>
            <p:spPr bwMode="auto">
              <a:xfrm>
                <a:off x="4845" y="3712"/>
                <a:ext cx="1" cy="1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02" name="Line 1623"/>
              <p:cNvSpPr>
                <a:spLocks noChangeShapeType="1"/>
              </p:cNvSpPr>
              <p:nvPr/>
            </p:nvSpPr>
            <p:spPr bwMode="auto">
              <a:xfrm flipV="1">
                <a:off x="4845" y="2584"/>
                <a:ext cx="1" cy="1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03" name="Line 1624"/>
              <p:cNvSpPr>
                <a:spLocks noChangeShapeType="1"/>
              </p:cNvSpPr>
              <p:nvPr/>
            </p:nvSpPr>
            <p:spPr bwMode="auto">
              <a:xfrm>
                <a:off x="4904" y="3712"/>
                <a:ext cx="1" cy="1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04" name="Line 1625"/>
              <p:cNvSpPr>
                <a:spLocks noChangeShapeType="1"/>
              </p:cNvSpPr>
              <p:nvPr/>
            </p:nvSpPr>
            <p:spPr bwMode="auto">
              <a:xfrm flipV="1">
                <a:off x="4904" y="2584"/>
                <a:ext cx="1" cy="1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05" name="Line 1626"/>
              <p:cNvSpPr>
                <a:spLocks noChangeShapeType="1"/>
              </p:cNvSpPr>
              <p:nvPr/>
            </p:nvSpPr>
            <p:spPr bwMode="auto">
              <a:xfrm>
                <a:off x="4961" y="3712"/>
                <a:ext cx="1" cy="1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06" name="Line 1627"/>
              <p:cNvSpPr>
                <a:spLocks noChangeShapeType="1"/>
              </p:cNvSpPr>
              <p:nvPr/>
            </p:nvSpPr>
            <p:spPr bwMode="auto">
              <a:xfrm flipV="1">
                <a:off x="4961" y="2584"/>
                <a:ext cx="1" cy="1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07" name="Line 1628"/>
              <p:cNvSpPr>
                <a:spLocks noChangeShapeType="1"/>
              </p:cNvSpPr>
              <p:nvPr/>
            </p:nvSpPr>
            <p:spPr bwMode="auto">
              <a:xfrm>
                <a:off x="5018" y="3694"/>
                <a:ext cx="1" cy="36"/>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08" name="Line 1629"/>
              <p:cNvSpPr>
                <a:spLocks noChangeShapeType="1"/>
              </p:cNvSpPr>
              <p:nvPr/>
            </p:nvSpPr>
            <p:spPr bwMode="auto">
              <a:xfrm flipV="1">
                <a:off x="5018" y="2584"/>
                <a:ext cx="1" cy="36"/>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09" name="Line 1630"/>
              <p:cNvSpPr>
                <a:spLocks noChangeShapeType="1"/>
              </p:cNvSpPr>
              <p:nvPr/>
            </p:nvSpPr>
            <p:spPr bwMode="auto">
              <a:xfrm>
                <a:off x="5075" y="3712"/>
                <a:ext cx="1" cy="1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10" name="Line 1631"/>
              <p:cNvSpPr>
                <a:spLocks noChangeShapeType="1"/>
              </p:cNvSpPr>
              <p:nvPr/>
            </p:nvSpPr>
            <p:spPr bwMode="auto">
              <a:xfrm flipV="1">
                <a:off x="5075" y="2584"/>
                <a:ext cx="1" cy="1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11" name="Line 1632"/>
              <p:cNvSpPr>
                <a:spLocks noChangeShapeType="1"/>
              </p:cNvSpPr>
              <p:nvPr/>
            </p:nvSpPr>
            <p:spPr bwMode="auto">
              <a:xfrm>
                <a:off x="5132" y="3712"/>
                <a:ext cx="1" cy="1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12" name="Line 1633"/>
              <p:cNvSpPr>
                <a:spLocks noChangeShapeType="1"/>
              </p:cNvSpPr>
              <p:nvPr/>
            </p:nvSpPr>
            <p:spPr bwMode="auto">
              <a:xfrm flipV="1">
                <a:off x="5132" y="2584"/>
                <a:ext cx="1" cy="1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13" name="Line 1634"/>
              <p:cNvSpPr>
                <a:spLocks noChangeShapeType="1"/>
              </p:cNvSpPr>
              <p:nvPr/>
            </p:nvSpPr>
            <p:spPr bwMode="auto">
              <a:xfrm>
                <a:off x="5190" y="3712"/>
                <a:ext cx="1" cy="1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14" name="Line 1635"/>
              <p:cNvSpPr>
                <a:spLocks noChangeShapeType="1"/>
              </p:cNvSpPr>
              <p:nvPr/>
            </p:nvSpPr>
            <p:spPr bwMode="auto">
              <a:xfrm flipV="1">
                <a:off x="5190" y="2584"/>
                <a:ext cx="1" cy="1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15" name="Line 1636"/>
              <p:cNvSpPr>
                <a:spLocks noChangeShapeType="1"/>
              </p:cNvSpPr>
              <p:nvPr/>
            </p:nvSpPr>
            <p:spPr bwMode="auto">
              <a:xfrm>
                <a:off x="5247" y="3712"/>
                <a:ext cx="1" cy="1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16" name="Line 1637"/>
              <p:cNvSpPr>
                <a:spLocks noChangeShapeType="1"/>
              </p:cNvSpPr>
              <p:nvPr/>
            </p:nvSpPr>
            <p:spPr bwMode="auto">
              <a:xfrm flipV="1">
                <a:off x="5247" y="2584"/>
                <a:ext cx="1" cy="1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17" name="Line 1638"/>
              <p:cNvSpPr>
                <a:spLocks noChangeShapeType="1"/>
              </p:cNvSpPr>
              <p:nvPr/>
            </p:nvSpPr>
            <p:spPr bwMode="auto">
              <a:xfrm>
                <a:off x="5304" y="3694"/>
                <a:ext cx="1" cy="36"/>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18" name="Line 1639"/>
              <p:cNvSpPr>
                <a:spLocks noChangeShapeType="1"/>
              </p:cNvSpPr>
              <p:nvPr/>
            </p:nvSpPr>
            <p:spPr bwMode="auto">
              <a:xfrm flipV="1">
                <a:off x="5304" y="2584"/>
                <a:ext cx="1" cy="36"/>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19" name="Line 1640"/>
              <p:cNvSpPr>
                <a:spLocks noChangeShapeType="1"/>
              </p:cNvSpPr>
              <p:nvPr/>
            </p:nvSpPr>
            <p:spPr bwMode="auto">
              <a:xfrm>
                <a:off x="4158" y="2584"/>
                <a:ext cx="1146" cy="1"/>
              </a:xfrm>
              <a:prstGeom prst="line">
                <a:avLst/>
              </a:prstGeom>
              <a:no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20" name="Line 1641"/>
              <p:cNvSpPr>
                <a:spLocks noChangeShapeType="1"/>
              </p:cNvSpPr>
              <p:nvPr/>
            </p:nvSpPr>
            <p:spPr bwMode="auto">
              <a:xfrm>
                <a:off x="4158" y="3730"/>
                <a:ext cx="1146" cy="1"/>
              </a:xfrm>
              <a:prstGeom prst="line">
                <a:avLst/>
              </a:prstGeom>
              <a:no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21" name="Rectangle 1642"/>
              <p:cNvSpPr>
                <a:spLocks noChangeArrowheads="1"/>
              </p:cNvSpPr>
              <p:nvPr/>
            </p:nvSpPr>
            <p:spPr bwMode="auto">
              <a:xfrm>
                <a:off x="4158" y="2584"/>
                <a:ext cx="1146" cy="1146"/>
              </a:xfrm>
              <a:prstGeom prst="rect">
                <a:avLst/>
              </a:prstGeom>
              <a:noFill/>
              <a:ln w="9525">
                <a:solidFill>
                  <a:srgbClr val="000000"/>
                </a:solid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22" name="Line 1643"/>
              <p:cNvSpPr>
                <a:spLocks noChangeShapeType="1"/>
              </p:cNvSpPr>
              <p:nvPr/>
            </p:nvSpPr>
            <p:spPr bwMode="auto">
              <a:xfrm flipH="1">
                <a:off x="4158" y="3730"/>
                <a:ext cx="36"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23" name="Line 1644"/>
              <p:cNvSpPr>
                <a:spLocks noChangeShapeType="1"/>
              </p:cNvSpPr>
              <p:nvPr/>
            </p:nvSpPr>
            <p:spPr bwMode="auto">
              <a:xfrm>
                <a:off x="5268" y="3730"/>
                <a:ext cx="36"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24" name="Line 1645"/>
              <p:cNvSpPr>
                <a:spLocks noChangeShapeType="1"/>
              </p:cNvSpPr>
              <p:nvPr/>
            </p:nvSpPr>
            <p:spPr bwMode="auto">
              <a:xfrm flipH="1">
                <a:off x="4158" y="3654"/>
                <a:ext cx="18"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25" name="Line 1646"/>
              <p:cNvSpPr>
                <a:spLocks noChangeShapeType="1"/>
              </p:cNvSpPr>
              <p:nvPr/>
            </p:nvSpPr>
            <p:spPr bwMode="auto">
              <a:xfrm>
                <a:off x="5286" y="3654"/>
                <a:ext cx="18"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26" name="Line 1647"/>
              <p:cNvSpPr>
                <a:spLocks noChangeShapeType="1"/>
              </p:cNvSpPr>
              <p:nvPr/>
            </p:nvSpPr>
            <p:spPr bwMode="auto">
              <a:xfrm flipH="1">
                <a:off x="4158" y="3577"/>
                <a:ext cx="18"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27" name="Line 1648"/>
              <p:cNvSpPr>
                <a:spLocks noChangeShapeType="1"/>
              </p:cNvSpPr>
              <p:nvPr/>
            </p:nvSpPr>
            <p:spPr bwMode="auto">
              <a:xfrm>
                <a:off x="5286" y="3577"/>
                <a:ext cx="18"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28" name="Line 1649"/>
              <p:cNvSpPr>
                <a:spLocks noChangeShapeType="1"/>
              </p:cNvSpPr>
              <p:nvPr/>
            </p:nvSpPr>
            <p:spPr bwMode="auto">
              <a:xfrm flipH="1">
                <a:off x="4158" y="3501"/>
                <a:ext cx="18"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29" name="Line 1650"/>
              <p:cNvSpPr>
                <a:spLocks noChangeShapeType="1"/>
              </p:cNvSpPr>
              <p:nvPr/>
            </p:nvSpPr>
            <p:spPr bwMode="auto">
              <a:xfrm>
                <a:off x="5286" y="3501"/>
                <a:ext cx="18"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30" name="Line 1651"/>
              <p:cNvSpPr>
                <a:spLocks noChangeShapeType="1"/>
              </p:cNvSpPr>
              <p:nvPr/>
            </p:nvSpPr>
            <p:spPr bwMode="auto">
              <a:xfrm flipH="1">
                <a:off x="4158" y="3424"/>
                <a:ext cx="18"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31" name="Line 1652"/>
              <p:cNvSpPr>
                <a:spLocks noChangeShapeType="1"/>
              </p:cNvSpPr>
              <p:nvPr/>
            </p:nvSpPr>
            <p:spPr bwMode="auto">
              <a:xfrm>
                <a:off x="5286" y="3424"/>
                <a:ext cx="18"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32" name="Line 1653"/>
              <p:cNvSpPr>
                <a:spLocks noChangeShapeType="1"/>
              </p:cNvSpPr>
              <p:nvPr/>
            </p:nvSpPr>
            <p:spPr bwMode="auto">
              <a:xfrm flipH="1">
                <a:off x="4158" y="3348"/>
                <a:ext cx="36"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33" name="Line 1654"/>
              <p:cNvSpPr>
                <a:spLocks noChangeShapeType="1"/>
              </p:cNvSpPr>
              <p:nvPr/>
            </p:nvSpPr>
            <p:spPr bwMode="auto">
              <a:xfrm>
                <a:off x="5268" y="3348"/>
                <a:ext cx="36"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34" name="Line 1655"/>
              <p:cNvSpPr>
                <a:spLocks noChangeShapeType="1"/>
              </p:cNvSpPr>
              <p:nvPr/>
            </p:nvSpPr>
            <p:spPr bwMode="auto">
              <a:xfrm flipH="1">
                <a:off x="4158" y="3271"/>
                <a:ext cx="18"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35" name="Line 1656"/>
              <p:cNvSpPr>
                <a:spLocks noChangeShapeType="1"/>
              </p:cNvSpPr>
              <p:nvPr/>
            </p:nvSpPr>
            <p:spPr bwMode="auto">
              <a:xfrm>
                <a:off x="5286" y="3271"/>
                <a:ext cx="18"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36" name="Line 1657"/>
              <p:cNvSpPr>
                <a:spLocks noChangeShapeType="1"/>
              </p:cNvSpPr>
              <p:nvPr/>
            </p:nvSpPr>
            <p:spPr bwMode="auto">
              <a:xfrm flipH="1">
                <a:off x="4158" y="3195"/>
                <a:ext cx="18"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37" name="Line 1658"/>
              <p:cNvSpPr>
                <a:spLocks noChangeShapeType="1"/>
              </p:cNvSpPr>
              <p:nvPr/>
            </p:nvSpPr>
            <p:spPr bwMode="auto">
              <a:xfrm>
                <a:off x="5286" y="3195"/>
                <a:ext cx="18"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38" name="Line 1659"/>
              <p:cNvSpPr>
                <a:spLocks noChangeShapeType="1"/>
              </p:cNvSpPr>
              <p:nvPr/>
            </p:nvSpPr>
            <p:spPr bwMode="auto">
              <a:xfrm flipH="1">
                <a:off x="4158" y="3120"/>
                <a:ext cx="18"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39" name="Line 1660"/>
              <p:cNvSpPr>
                <a:spLocks noChangeShapeType="1"/>
              </p:cNvSpPr>
              <p:nvPr/>
            </p:nvSpPr>
            <p:spPr bwMode="auto">
              <a:xfrm>
                <a:off x="5286" y="3120"/>
                <a:ext cx="18"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40" name="Line 1661"/>
              <p:cNvSpPr>
                <a:spLocks noChangeShapeType="1"/>
              </p:cNvSpPr>
              <p:nvPr/>
            </p:nvSpPr>
            <p:spPr bwMode="auto">
              <a:xfrm flipH="1">
                <a:off x="4158" y="3043"/>
                <a:ext cx="18"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41" name="Line 1662"/>
              <p:cNvSpPr>
                <a:spLocks noChangeShapeType="1"/>
              </p:cNvSpPr>
              <p:nvPr/>
            </p:nvSpPr>
            <p:spPr bwMode="auto">
              <a:xfrm>
                <a:off x="5286" y="3043"/>
                <a:ext cx="18"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42" name="Line 1663"/>
              <p:cNvSpPr>
                <a:spLocks noChangeShapeType="1"/>
              </p:cNvSpPr>
              <p:nvPr/>
            </p:nvSpPr>
            <p:spPr bwMode="auto">
              <a:xfrm flipH="1">
                <a:off x="4158" y="2967"/>
                <a:ext cx="36"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43" name="Line 1664"/>
              <p:cNvSpPr>
                <a:spLocks noChangeShapeType="1"/>
              </p:cNvSpPr>
              <p:nvPr/>
            </p:nvSpPr>
            <p:spPr bwMode="auto">
              <a:xfrm>
                <a:off x="5268" y="2967"/>
                <a:ext cx="36"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44" name="Line 1665"/>
              <p:cNvSpPr>
                <a:spLocks noChangeShapeType="1"/>
              </p:cNvSpPr>
              <p:nvPr/>
            </p:nvSpPr>
            <p:spPr bwMode="auto">
              <a:xfrm flipH="1">
                <a:off x="4158" y="2890"/>
                <a:ext cx="18"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45" name="Line 1666"/>
              <p:cNvSpPr>
                <a:spLocks noChangeShapeType="1"/>
              </p:cNvSpPr>
              <p:nvPr/>
            </p:nvSpPr>
            <p:spPr bwMode="auto">
              <a:xfrm>
                <a:off x="5286" y="2890"/>
                <a:ext cx="18"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46" name="Line 1667"/>
              <p:cNvSpPr>
                <a:spLocks noChangeShapeType="1"/>
              </p:cNvSpPr>
              <p:nvPr/>
            </p:nvSpPr>
            <p:spPr bwMode="auto">
              <a:xfrm flipH="1">
                <a:off x="4158" y="2814"/>
                <a:ext cx="18"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47" name="Line 1668"/>
              <p:cNvSpPr>
                <a:spLocks noChangeShapeType="1"/>
              </p:cNvSpPr>
              <p:nvPr/>
            </p:nvSpPr>
            <p:spPr bwMode="auto">
              <a:xfrm>
                <a:off x="5286" y="2814"/>
                <a:ext cx="18"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48" name="Line 1669"/>
              <p:cNvSpPr>
                <a:spLocks noChangeShapeType="1"/>
              </p:cNvSpPr>
              <p:nvPr/>
            </p:nvSpPr>
            <p:spPr bwMode="auto">
              <a:xfrm flipH="1">
                <a:off x="4158" y="2737"/>
                <a:ext cx="18"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49" name="Line 1670"/>
              <p:cNvSpPr>
                <a:spLocks noChangeShapeType="1"/>
              </p:cNvSpPr>
              <p:nvPr/>
            </p:nvSpPr>
            <p:spPr bwMode="auto">
              <a:xfrm>
                <a:off x="5286" y="2737"/>
                <a:ext cx="18"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50" name="Line 1671"/>
              <p:cNvSpPr>
                <a:spLocks noChangeShapeType="1"/>
              </p:cNvSpPr>
              <p:nvPr/>
            </p:nvSpPr>
            <p:spPr bwMode="auto">
              <a:xfrm flipH="1">
                <a:off x="4158" y="2661"/>
                <a:ext cx="18"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51" name="Line 1672"/>
              <p:cNvSpPr>
                <a:spLocks noChangeShapeType="1"/>
              </p:cNvSpPr>
              <p:nvPr/>
            </p:nvSpPr>
            <p:spPr bwMode="auto">
              <a:xfrm>
                <a:off x="5286" y="2661"/>
                <a:ext cx="18"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52" name="Line 1673"/>
              <p:cNvSpPr>
                <a:spLocks noChangeShapeType="1"/>
              </p:cNvSpPr>
              <p:nvPr/>
            </p:nvSpPr>
            <p:spPr bwMode="auto">
              <a:xfrm flipH="1">
                <a:off x="4158" y="2584"/>
                <a:ext cx="36"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53" name="Line 1674"/>
              <p:cNvSpPr>
                <a:spLocks noChangeShapeType="1"/>
              </p:cNvSpPr>
              <p:nvPr/>
            </p:nvSpPr>
            <p:spPr bwMode="auto">
              <a:xfrm>
                <a:off x="5268" y="2584"/>
                <a:ext cx="36"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54" name="Line 1675"/>
              <p:cNvSpPr>
                <a:spLocks noChangeShapeType="1"/>
              </p:cNvSpPr>
              <p:nvPr/>
            </p:nvSpPr>
            <p:spPr bwMode="auto">
              <a:xfrm flipV="1">
                <a:off x="4158" y="2584"/>
                <a:ext cx="1" cy="1146"/>
              </a:xfrm>
              <a:prstGeom prst="line">
                <a:avLst/>
              </a:prstGeom>
              <a:no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55" name="Line 1676"/>
              <p:cNvSpPr>
                <a:spLocks noChangeShapeType="1"/>
              </p:cNvSpPr>
              <p:nvPr/>
            </p:nvSpPr>
            <p:spPr bwMode="auto">
              <a:xfrm flipV="1">
                <a:off x="5304" y="2584"/>
                <a:ext cx="1" cy="1146"/>
              </a:xfrm>
              <a:prstGeom prst="line">
                <a:avLst/>
              </a:prstGeom>
              <a:no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56" name="Rectangle 1677"/>
              <p:cNvSpPr>
                <a:spLocks noChangeArrowheads="1"/>
              </p:cNvSpPr>
              <p:nvPr/>
            </p:nvSpPr>
            <p:spPr bwMode="auto">
              <a:xfrm>
                <a:off x="4158" y="2584"/>
                <a:ext cx="1146" cy="1146"/>
              </a:xfrm>
              <a:prstGeom prst="rect">
                <a:avLst/>
              </a:prstGeom>
              <a:noFill/>
              <a:ln w="9525">
                <a:solidFill>
                  <a:srgbClr val="000000"/>
                </a:solid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57" name="Text Box 1678"/>
              <p:cNvSpPr txBox="1">
                <a:spLocks noChangeArrowheads="1"/>
              </p:cNvSpPr>
              <p:nvPr/>
            </p:nvSpPr>
            <p:spPr bwMode="auto">
              <a:xfrm>
                <a:off x="4040" y="3725"/>
                <a:ext cx="216" cy="164"/>
              </a:xfrm>
              <a:prstGeom prst="rect">
                <a:avLst/>
              </a:prstGeom>
              <a:noFill/>
              <a:ln w="9525"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smtClean="0">
                    <a:ln>
                      <a:noFill/>
                    </a:ln>
                    <a:solidFill>
                      <a:srgbClr val="000000"/>
                    </a:solidFill>
                    <a:effectLst/>
                    <a:uLnTx/>
                    <a:uFillTx/>
                    <a:latin typeface="Arial Narrow" pitchFamily="34" charset="0"/>
                  </a:rPr>
                  <a:t>1.0</a:t>
                </a:r>
              </a:p>
            </p:txBody>
          </p:sp>
          <p:sp>
            <p:nvSpPr>
              <p:cNvPr id="258" name="Text Box 1679"/>
              <p:cNvSpPr txBox="1">
                <a:spLocks noChangeArrowheads="1"/>
              </p:cNvSpPr>
              <p:nvPr/>
            </p:nvSpPr>
            <p:spPr bwMode="auto">
              <a:xfrm>
                <a:off x="3961" y="3274"/>
                <a:ext cx="216" cy="164"/>
              </a:xfrm>
              <a:prstGeom prst="rect">
                <a:avLst/>
              </a:prstGeom>
              <a:noFill/>
              <a:ln w="9525"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smtClean="0">
                    <a:ln>
                      <a:noFill/>
                    </a:ln>
                    <a:solidFill>
                      <a:srgbClr val="000000"/>
                    </a:solidFill>
                    <a:effectLst/>
                    <a:uLnTx/>
                    <a:uFillTx/>
                    <a:latin typeface="Arial Narrow" pitchFamily="34" charset="0"/>
                  </a:rPr>
                  <a:t>0.1</a:t>
                </a:r>
              </a:p>
            </p:txBody>
          </p:sp>
          <p:sp>
            <p:nvSpPr>
              <p:cNvPr id="259" name="Text Box 1680"/>
              <p:cNvSpPr txBox="1">
                <a:spLocks noChangeArrowheads="1"/>
              </p:cNvSpPr>
              <p:nvPr/>
            </p:nvSpPr>
            <p:spPr bwMode="auto">
              <a:xfrm>
                <a:off x="4632" y="3723"/>
                <a:ext cx="216" cy="164"/>
              </a:xfrm>
              <a:prstGeom prst="rect">
                <a:avLst/>
              </a:prstGeom>
              <a:noFill/>
              <a:ln w="9525"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smtClean="0">
                    <a:ln>
                      <a:noFill/>
                    </a:ln>
                    <a:solidFill>
                      <a:srgbClr val="000000"/>
                    </a:solidFill>
                    <a:effectLst/>
                    <a:uLnTx/>
                    <a:uFillTx/>
                    <a:latin typeface="Arial Narrow" pitchFamily="34" charset="0"/>
                  </a:rPr>
                  <a:t>2.0</a:t>
                </a:r>
              </a:p>
            </p:txBody>
          </p:sp>
          <p:sp>
            <p:nvSpPr>
              <p:cNvPr id="260" name="Text Box 1681"/>
              <p:cNvSpPr txBox="1">
                <a:spLocks noChangeArrowheads="1"/>
              </p:cNvSpPr>
              <p:nvPr/>
            </p:nvSpPr>
            <p:spPr bwMode="auto">
              <a:xfrm>
                <a:off x="5195" y="3722"/>
                <a:ext cx="216" cy="164"/>
              </a:xfrm>
              <a:prstGeom prst="rect">
                <a:avLst/>
              </a:prstGeom>
              <a:noFill/>
              <a:ln w="9525"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smtClean="0">
                    <a:ln>
                      <a:noFill/>
                    </a:ln>
                    <a:solidFill>
                      <a:srgbClr val="000000"/>
                    </a:solidFill>
                    <a:effectLst/>
                    <a:uLnTx/>
                    <a:uFillTx/>
                    <a:latin typeface="Arial Narrow" pitchFamily="34" charset="0"/>
                  </a:rPr>
                  <a:t>3.0</a:t>
                </a:r>
              </a:p>
            </p:txBody>
          </p:sp>
          <p:sp>
            <p:nvSpPr>
              <p:cNvPr id="261" name="Text Box 1682"/>
              <p:cNvSpPr txBox="1">
                <a:spLocks noChangeArrowheads="1"/>
              </p:cNvSpPr>
              <p:nvPr/>
            </p:nvSpPr>
            <p:spPr bwMode="auto">
              <a:xfrm>
                <a:off x="3954" y="2889"/>
                <a:ext cx="216" cy="164"/>
              </a:xfrm>
              <a:prstGeom prst="rect">
                <a:avLst/>
              </a:prstGeom>
              <a:noFill/>
              <a:ln w="9525"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smtClean="0">
                    <a:ln>
                      <a:noFill/>
                    </a:ln>
                    <a:solidFill>
                      <a:srgbClr val="000000"/>
                    </a:solidFill>
                    <a:effectLst/>
                    <a:uLnTx/>
                    <a:uFillTx/>
                    <a:latin typeface="Arial Narrow" pitchFamily="34" charset="0"/>
                  </a:rPr>
                  <a:t>0.2</a:t>
                </a:r>
              </a:p>
            </p:txBody>
          </p:sp>
          <p:sp>
            <p:nvSpPr>
              <p:cNvPr id="262" name="Text Box 1683"/>
              <p:cNvSpPr txBox="1">
                <a:spLocks noChangeArrowheads="1"/>
              </p:cNvSpPr>
              <p:nvPr/>
            </p:nvSpPr>
            <p:spPr bwMode="auto">
              <a:xfrm>
                <a:off x="3953" y="2510"/>
                <a:ext cx="216" cy="164"/>
              </a:xfrm>
              <a:prstGeom prst="rect">
                <a:avLst/>
              </a:prstGeom>
              <a:noFill/>
              <a:ln w="9525"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smtClean="0">
                    <a:ln>
                      <a:noFill/>
                    </a:ln>
                    <a:solidFill>
                      <a:srgbClr val="000000"/>
                    </a:solidFill>
                    <a:effectLst/>
                    <a:uLnTx/>
                    <a:uFillTx/>
                    <a:latin typeface="Arial Narrow" pitchFamily="34" charset="0"/>
                  </a:rPr>
                  <a:t>0.3</a:t>
                </a:r>
              </a:p>
            </p:txBody>
          </p:sp>
          <p:sp>
            <p:nvSpPr>
              <p:cNvPr id="263" name="Text Box 1684"/>
              <p:cNvSpPr txBox="1">
                <a:spLocks noChangeArrowheads="1"/>
              </p:cNvSpPr>
              <p:nvPr/>
            </p:nvSpPr>
            <p:spPr bwMode="auto">
              <a:xfrm>
                <a:off x="3954" y="3639"/>
                <a:ext cx="216" cy="164"/>
              </a:xfrm>
              <a:prstGeom prst="rect">
                <a:avLst/>
              </a:prstGeom>
              <a:noFill/>
              <a:ln w="9525"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smtClean="0">
                    <a:ln>
                      <a:noFill/>
                    </a:ln>
                    <a:solidFill>
                      <a:srgbClr val="000000"/>
                    </a:solidFill>
                    <a:effectLst/>
                    <a:uLnTx/>
                    <a:uFillTx/>
                    <a:latin typeface="Arial Narrow" pitchFamily="34" charset="0"/>
                  </a:rPr>
                  <a:t>0.0</a:t>
                </a:r>
              </a:p>
            </p:txBody>
          </p:sp>
          <p:sp>
            <p:nvSpPr>
              <p:cNvPr id="264" name="Text Box 1685"/>
              <p:cNvSpPr txBox="1">
                <a:spLocks noChangeArrowheads="1"/>
              </p:cNvSpPr>
              <p:nvPr/>
            </p:nvSpPr>
            <p:spPr bwMode="auto">
              <a:xfrm>
                <a:off x="4482" y="3867"/>
                <a:ext cx="562" cy="155"/>
              </a:xfrm>
              <a:prstGeom prst="rect">
                <a:avLst/>
              </a:prstGeom>
              <a:solidFill>
                <a:srgbClr val="FFFFCC"/>
              </a:solidFill>
              <a:ln w="9525" algn="ctr">
                <a:solidFill>
                  <a:srgbClr val="C0C0C0"/>
                </a:solidFill>
                <a:miter lim="800000"/>
                <a:headEnd/>
                <a:tailEnd/>
              </a:ln>
            </p:spPr>
            <p:txBody>
              <a:bodyPr wrap="none" lIns="45720" tIns="27432" rIns="45720" bIns="27432">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Arial Narrow" pitchFamily="34" charset="0"/>
                  </a:rPr>
                  <a:t>Aspect ratio </a:t>
                </a:r>
                <a:r>
                  <a:rPr kumimoji="0" lang="el-GR" sz="1200" b="0" i="0" u="none" strike="noStrike" kern="0" cap="none" spc="0" normalizeH="0" baseline="0" noProof="0" smtClean="0">
                    <a:ln>
                      <a:noFill/>
                    </a:ln>
                    <a:solidFill>
                      <a:srgbClr val="000000"/>
                    </a:solidFill>
                    <a:effectLst/>
                    <a:uLnTx/>
                    <a:uFillTx/>
                    <a:latin typeface="Arial Narrow" pitchFamily="34" charset="0"/>
                  </a:rPr>
                  <a:t>ε</a:t>
                </a:r>
                <a:r>
                  <a:rPr kumimoji="0" lang="en-US" sz="1200" b="0" i="0" u="none" strike="noStrike" kern="0" cap="none" spc="0" normalizeH="0" baseline="0" noProof="0" smtClean="0">
                    <a:ln>
                      <a:noFill/>
                    </a:ln>
                    <a:solidFill>
                      <a:srgbClr val="000000"/>
                    </a:solidFill>
                    <a:effectLst/>
                    <a:uLnTx/>
                    <a:uFillTx/>
                    <a:latin typeface="Arial Narrow" pitchFamily="34" charset="0"/>
                  </a:rPr>
                  <a:t>’</a:t>
                </a:r>
                <a:endParaRPr kumimoji="0" lang="el-GR" sz="1200" b="0" i="0" u="none" strike="noStrike" kern="0" cap="none" spc="0" normalizeH="0" baseline="0" noProof="0" smtClean="0">
                  <a:ln>
                    <a:noFill/>
                  </a:ln>
                  <a:solidFill>
                    <a:srgbClr val="000000"/>
                  </a:solidFill>
                  <a:effectLst/>
                  <a:uLnTx/>
                  <a:uFillTx/>
                  <a:latin typeface="Arial Narrow" pitchFamily="34" charset="0"/>
                </a:endParaRPr>
              </a:p>
            </p:txBody>
          </p:sp>
          <p:sp>
            <p:nvSpPr>
              <p:cNvPr id="265" name="Text Box 1686"/>
              <p:cNvSpPr txBox="1">
                <a:spLocks noChangeArrowheads="1"/>
              </p:cNvSpPr>
              <p:nvPr/>
            </p:nvSpPr>
            <p:spPr bwMode="auto">
              <a:xfrm rot="16200000">
                <a:off x="3662" y="3102"/>
                <a:ext cx="487" cy="151"/>
              </a:xfrm>
              <a:prstGeom prst="rect">
                <a:avLst/>
              </a:prstGeom>
              <a:solidFill>
                <a:srgbClr val="FFFFCC"/>
              </a:solidFill>
              <a:ln w="9525" algn="ctr">
                <a:solidFill>
                  <a:srgbClr val="C0C0C0"/>
                </a:solidFill>
                <a:miter lim="800000"/>
                <a:headEnd/>
                <a:tailEnd/>
              </a:ln>
            </p:spPr>
            <p:txBody>
              <a:bodyPr wrap="none" lIns="91440" tIns="27432" rIns="91440" bIns="27432">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Arial Narrow" pitchFamily="34" charset="0"/>
                  </a:rPr>
                  <a:t>Probability</a:t>
                </a:r>
                <a:endParaRPr kumimoji="0" lang="el-GR" sz="1200" b="0" i="0" u="none" strike="noStrike" kern="0" cap="none" spc="0" normalizeH="0" baseline="0" noProof="0" dirty="0" smtClean="0">
                  <a:ln>
                    <a:noFill/>
                  </a:ln>
                  <a:solidFill>
                    <a:srgbClr val="000000"/>
                  </a:solidFill>
                  <a:effectLst/>
                  <a:uLnTx/>
                  <a:uFillTx/>
                  <a:latin typeface="Arial Narrow" pitchFamily="34" charset="0"/>
                </a:endParaRPr>
              </a:p>
            </p:txBody>
          </p:sp>
        </p:grpSp>
        <p:sp>
          <p:nvSpPr>
            <p:cNvPr id="54" name="Line 1687"/>
            <p:cNvSpPr>
              <a:spLocks noChangeShapeType="1"/>
            </p:cNvSpPr>
            <p:nvPr/>
          </p:nvSpPr>
          <p:spPr bwMode="auto">
            <a:xfrm>
              <a:off x="4249738" y="1206500"/>
              <a:ext cx="323850" cy="0"/>
            </a:xfrm>
            <a:prstGeom prst="line">
              <a:avLst/>
            </a:prstGeom>
            <a:noFill/>
            <a:ln w="13970">
              <a:solidFill>
                <a:srgbClr val="FF0000"/>
              </a:solidFill>
              <a:round/>
              <a:headEnd/>
              <a:tailEnd/>
            </a:ln>
            <a:effec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5" name="Text Box 1688"/>
            <p:cNvSpPr txBox="1">
              <a:spLocks noChangeArrowheads="1"/>
            </p:cNvSpPr>
            <p:nvPr/>
          </p:nvSpPr>
          <p:spPr bwMode="auto">
            <a:xfrm>
              <a:off x="4587875" y="1087438"/>
              <a:ext cx="676275" cy="244475"/>
            </a:xfrm>
            <a:prstGeom prst="rect">
              <a:avLst/>
            </a:prstGeom>
            <a:noFill/>
            <a:ln w="9525" algn="ctr">
              <a:noFill/>
              <a:miter lim="800000"/>
              <a:headEnd/>
              <a:tailEnd/>
            </a:ln>
          </p:spPr>
          <p:txBody>
            <a:bodyPr wrap="none">
              <a:spAutoFit/>
            </a:bodyPr>
            <a:lstStyle/>
            <a:p>
              <a:r>
                <a:rPr lang="en-US" sz="1000">
                  <a:solidFill>
                    <a:srgbClr val="000000"/>
                  </a:solidFill>
                  <a:latin typeface="Arial" charset="0"/>
                </a:rPr>
                <a:t>Feldspar</a:t>
              </a:r>
            </a:p>
          </p:txBody>
        </p:sp>
        <p:sp>
          <p:nvSpPr>
            <p:cNvPr id="56" name="Line 1694"/>
            <p:cNvSpPr>
              <a:spLocks noChangeShapeType="1"/>
            </p:cNvSpPr>
            <p:nvPr/>
          </p:nvSpPr>
          <p:spPr bwMode="auto">
            <a:xfrm flipV="1">
              <a:off x="4143375" y="1038225"/>
              <a:ext cx="0" cy="1828800"/>
            </a:xfrm>
            <a:prstGeom prst="line">
              <a:avLst/>
            </a:prstGeom>
            <a:noFill/>
            <a:ln w="15875">
              <a:solidFill>
                <a:srgbClr val="0000FF"/>
              </a:solidFill>
              <a:round/>
              <a:headEnd/>
              <a:tailEnd/>
            </a:ln>
            <a:effec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7" name="Line 1695"/>
            <p:cNvSpPr>
              <a:spLocks noChangeShapeType="1"/>
            </p:cNvSpPr>
            <p:nvPr/>
          </p:nvSpPr>
          <p:spPr bwMode="auto">
            <a:xfrm>
              <a:off x="4256088" y="1379538"/>
              <a:ext cx="323850" cy="0"/>
            </a:xfrm>
            <a:prstGeom prst="line">
              <a:avLst/>
            </a:prstGeom>
            <a:noFill/>
            <a:ln w="13970">
              <a:solidFill>
                <a:srgbClr val="0000FF"/>
              </a:solidFill>
              <a:round/>
              <a:headEnd/>
              <a:tailEnd/>
            </a:ln>
            <a:effec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8" name="Text Box 1696"/>
            <p:cNvSpPr txBox="1">
              <a:spLocks noChangeArrowheads="1"/>
            </p:cNvSpPr>
            <p:nvPr/>
          </p:nvSpPr>
          <p:spPr bwMode="auto">
            <a:xfrm>
              <a:off x="4592638" y="1257300"/>
              <a:ext cx="690562" cy="244475"/>
            </a:xfrm>
            <a:prstGeom prst="rect">
              <a:avLst/>
            </a:prstGeom>
            <a:noFill/>
            <a:ln w="9525" algn="ctr">
              <a:noFill/>
              <a:miter lim="800000"/>
              <a:headEnd/>
              <a:tailEnd/>
            </a:ln>
          </p:spPr>
          <p:txBody>
            <a:bodyPr wrap="none">
              <a:spAutoFit/>
            </a:bodyPr>
            <a:lstStyle/>
            <a:p>
              <a:r>
                <a:rPr lang="en-US" sz="1000" i="1">
                  <a:solidFill>
                    <a:srgbClr val="000000"/>
                  </a:solidFill>
                  <a:latin typeface="Arial" charset="0"/>
                </a:rPr>
                <a:t>spherical</a:t>
              </a:r>
            </a:p>
          </p:txBody>
        </p:sp>
        <p:sp>
          <p:nvSpPr>
            <p:cNvPr id="59" name="Line 2655"/>
            <p:cNvSpPr>
              <a:spLocks noChangeShapeType="1"/>
            </p:cNvSpPr>
            <p:nvPr/>
          </p:nvSpPr>
          <p:spPr bwMode="auto">
            <a:xfrm>
              <a:off x="4143375" y="2419350"/>
              <a:ext cx="1819275" cy="0"/>
            </a:xfrm>
            <a:prstGeom prst="line">
              <a:avLst/>
            </a:prstGeom>
            <a:noFill/>
            <a:ln w="12700">
              <a:solidFill>
                <a:srgbClr val="000000"/>
              </a:solidFill>
              <a:round/>
              <a:headEnd/>
              <a:tailEnd/>
            </a:ln>
            <a:effec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grpSp>
          <p:nvGrpSpPr>
            <p:cNvPr id="8" name="Group 1732"/>
            <p:cNvGrpSpPr>
              <a:grpSpLocks/>
            </p:cNvGrpSpPr>
            <p:nvPr/>
          </p:nvGrpSpPr>
          <p:grpSpPr bwMode="auto">
            <a:xfrm>
              <a:off x="4386265" y="1258888"/>
              <a:ext cx="1562101" cy="1604962"/>
              <a:chOff x="2309" y="1447"/>
              <a:chExt cx="984" cy="1011"/>
            </a:xfrm>
          </p:grpSpPr>
          <p:sp>
            <p:nvSpPr>
              <p:cNvPr id="147" name="Freeform 1733"/>
              <p:cNvSpPr>
                <a:spLocks/>
              </p:cNvSpPr>
              <p:nvPr/>
            </p:nvSpPr>
            <p:spPr bwMode="auto">
              <a:xfrm>
                <a:off x="2406" y="1509"/>
                <a:ext cx="887" cy="949"/>
              </a:xfrm>
              <a:custGeom>
                <a:avLst/>
                <a:gdLst/>
                <a:ahLst/>
                <a:cxnLst>
                  <a:cxn ang="0">
                    <a:pos x="0" y="949"/>
                  </a:cxn>
                  <a:cxn ang="0">
                    <a:pos x="77" y="868"/>
                  </a:cxn>
                  <a:cxn ang="0">
                    <a:pos x="165" y="772"/>
                  </a:cxn>
                  <a:cxn ang="0">
                    <a:pos x="260" y="672"/>
                  </a:cxn>
                  <a:cxn ang="0">
                    <a:pos x="363" y="561"/>
                  </a:cxn>
                  <a:cxn ang="0">
                    <a:pos x="477" y="439"/>
                  </a:cxn>
                  <a:cxn ang="0">
                    <a:pos x="602" y="306"/>
                  </a:cxn>
                  <a:cxn ang="0">
                    <a:pos x="737" y="159"/>
                  </a:cxn>
                  <a:cxn ang="0">
                    <a:pos x="887" y="0"/>
                  </a:cxn>
                </a:cxnLst>
                <a:rect l="0" t="0" r="r" b="b"/>
                <a:pathLst>
                  <a:path w="887" h="949">
                    <a:moveTo>
                      <a:pt x="0" y="949"/>
                    </a:moveTo>
                    <a:lnTo>
                      <a:pt x="77" y="868"/>
                    </a:lnTo>
                    <a:lnTo>
                      <a:pt x="165" y="772"/>
                    </a:lnTo>
                    <a:lnTo>
                      <a:pt x="260" y="672"/>
                    </a:lnTo>
                    <a:lnTo>
                      <a:pt x="363" y="561"/>
                    </a:lnTo>
                    <a:lnTo>
                      <a:pt x="477" y="439"/>
                    </a:lnTo>
                    <a:lnTo>
                      <a:pt x="602" y="306"/>
                    </a:lnTo>
                    <a:lnTo>
                      <a:pt x="737" y="159"/>
                    </a:lnTo>
                    <a:lnTo>
                      <a:pt x="887" y="0"/>
                    </a:lnTo>
                  </a:path>
                </a:pathLst>
              </a:custGeom>
              <a:noFill/>
              <a:ln w="6350">
                <a:solidFill>
                  <a:srgbClr val="C0C0C0"/>
                </a:solidFill>
                <a:prstDash val="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48" name="Freeform 1734"/>
              <p:cNvSpPr>
                <a:spLocks/>
              </p:cNvSpPr>
              <p:nvPr/>
            </p:nvSpPr>
            <p:spPr bwMode="auto">
              <a:xfrm>
                <a:off x="2406" y="2034"/>
                <a:ext cx="887" cy="1"/>
              </a:xfrm>
              <a:custGeom>
                <a:avLst/>
                <a:gdLst/>
                <a:ahLst/>
                <a:cxnLst>
                  <a:cxn ang="0">
                    <a:pos x="0" y="0"/>
                  </a:cxn>
                  <a:cxn ang="0">
                    <a:pos x="77" y="0"/>
                  </a:cxn>
                  <a:cxn ang="0">
                    <a:pos x="165" y="0"/>
                  </a:cxn>
                  <a:cxn ang="0">
                    <a:pos x="260" y="0"/>
                  </a:cxn>
                  <a:cxn ang="0">
                    <a:pos x="363" y="0"/>
                  </a:cxn>
                  <a:cxn ang="0">
                    <a:pos x="477" y="0"/>
                  </a:cxn>
                  <a:cxn ang="0">
                    <a:pos x="602" y="0"/>
                  </a:cxn>
                  <a:cxn ang="0">
                    <a:pos x="737" y="0"/>
                  </a:cxn>
                  <a:cxn ang="0">
                    <a:pos x="887" y="0"/>
                  </a:cxn>
                </a:cxnLst>
                <a:rect l="0" t="0" r="r" b="b"/>
                <a:pathLst>
                  <a:path w="887">
                    <a:moveTo>
                      <a:pt x="0" y="0"/>
                    </a:moveTo>
                    <a:lnTo>
                      <a:pt x="77" y="0"/>
                    </a:lnTo>
                    <a:lnTo>
                      <a:pt x="165" y="0"/>
                    </a:lnTo>
                    <a:lnTo>
                      <a:pt x="260" y="0"/>
                    </a:lnTo>
                    <a:lnTo>
                      <a:pt x="363" y="0"/>
                    </a:lnTo>
                    <a:lnTo>
                      <a:pt x="477" y="0"/>
                    </a:lnTo>
                    <a:lnTo>
                      <a:pt x="602" y="0"/>
                    </a:lnTo>
                    <a:lnTo>
                      <a:pt x="737" y="0"/>
                    </a:lnTo>
                    <a:lnTo>
                      <a:pt x="887" y="0"/>
                    </a:lnTo>
                  </a:path>
                </a:pathLst>
              </a:custGeom>
              <a:noFill/>
              <a:ln w="6350">
                <a:solidFill>
                  <a:srgbClr val="C0C0C0"/>
                </a:solidFill>
                <a:prstDash val="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49" name="Freeform 1735"/>
              <p:cNvSpPr>
                <a:spLocks/>
              </p:cNvSpPr>
              <p:nvPr/>
            </p:nvSpPr>
            <p:spPr bwMode="auto">
              <a:xfrm>
                <a:off x="2406" y="1903"/>
                <a:ext cx="887" cy="237"/>
              </a:xfrm>
              <a:custGeom>
                <a:avLst/>
                <a:gdLst/>
                <a:ahLst/>
                <a:cxnLst>
                  <a:cxn ang="0">
                    <a:pos x="0" y="237"/>
                  </a:cxn>
                  <a:cxn ang="0">
                    <a:pos x="77" y="216"/>
                  </a:cxn>
                  <a:cxn ang="0">
                    <a:pos x="165" y="192"/>
                  </a:cxn>
                  <a:cxn ang="0">
                    <a:pos x="260" y="167"/>
                  </a:cxn>
                  <a:cxn ang="0">
                    <a:pos x="363" y="140"/>
                  </a:cxn>
                  <a:cxn ang="0">
                    <a:pos x="477" y="110"/>
                  </a:cxn>
                  <a:cxn ang="0">
                    <a:pos x="602" y="75"/>
                  </a:cxn>
                  <a:cxn ang="0">
                    <a:pos x="737" y="39"/>
                  </a:cxn>
                  <a:cxn ang="0">
                    <a:pos x="887" y="0"/>
                  </a:cxn>
                </a:cxnLst>
                <a:rect l="0" t="0" r="r" b="b"/>
                <a:pathLst>
                  <a:path w="887" h="237">
                    <a:moveTo>
                      <a:pt x="0" y="237"/>
                    </a:moveTo>
                    <a:lnTo>
                      <a:pt x="77" y="216"/>
                    </a:lnTo>
                    <a:lnTo>
                      <a:pt x="165" y="192"/>
                    </a:lnTo>
                    <a:lnTo>
                      <a:pt x="260" y="167"/>
                    </a:lnTo>
                    <a:lnTo>
                      <a:pt x="363" y="140"/>
                    </a:lnTo>
                    <a:lnTo>
                      <a:pt x="477" y="110"/>
                    </a:lnTo>
                    <a:lnTo>
                      <a:pt x="602" y="75"/>
                    </a:lnTo>
                    <a:lnTo>
                      <a:pt x="737" y="39"/>
                    </a:lnTo>
                    <a:lnTo>
                      <a:pt x="887" y="0"/>
                    </a:lnTo>
                  </a:path>
                </a:pathLst>
              </a:custGeom>
              <a:noFill/>
              <a:ln w="6350">
                <a:solidFill>
                  <a:srgbClr val="C0C0C0"/>
                </a:solidFill>
                <a:prstDash val="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50" name="Freeform 1736"/>
              <p:cNvSpPr>
                <a:spLocks/>
              </p:cNvSpPr>
              <p:nvPr/>
            </p:nvSpPr>
            <p:spPr bwMode="auto">
              <a:xfrm>
                <a:off x="2406" y="1639"/>
                <a:ext cx="887" cy="713"/>
              </a:xfrm>
              <a:custGeom>
                <a:avLst/>
                <a:gdLst/>
                <a:ahLst/>
                <a:cxnLst>
                  <a:cxn ang="0">
                    <a:pos x="0" y="713"/>
                  </a:cxn>
                  <a:cxn ang="0">
                    <a:pos x="77" y="651"/>
                  </a:cxn>
                  <a:cxn ang="0">
                    <a:pos x="165" y="581"/>
                  </a:cxn>
                  <a:cxn ang="0">
                    <a:pos x="260" y="504"/>
                  </a:cxn>
                  <a:cxn ang="0">
                    <a:pos x="363" y="422"/>
                  </a:cxn>
                  <a:cxn ang="0">
                    <a:pos x="477" y="330"/>
                  </a:cxn>
                  <a:cxn ang="0">
                    <a:pos x="602" y="230"/>
                  </a:cxn>
                  <a:cxn ang="0">
                    <a:pos x="737" y="120"/>
                  </a:cxn>
                  <a:cxn ang="0">
                    <a:pos x="887" y="0"/>
                  </a:cxn>
                </a:cxnLst>
                <a:rect l="0" t="0" r="r" b="b"/>
                <a:pathLst>
                  <a:path w="887" h="713">
                    <a:moveTo>
                      <a:pt x="0" y="713"/>
                    </a:moveTo>
                    <a:lnTo>
                      <a:pt x="77" y="651"/>
                    </a:lnTo>
                    <a:lnTo>
                      <a:pt x="165" y="581"/>
                    </a:lnTo>
                    <a:lnTo>
                      <a:pt x="260" y="504"/>
                    </a:lnTo>
                    <a:lnTo>
                      <a:pt x="363" y="422"/>
                    </a:lnTo>
                    <a:lnTo>
                      <a:pt x="477" y="330"/>
                    </a:lnTo>
                    <a:lnTo>
                      <a:pt x="602" y="230"/>
                    </a:lnTo>
                    <a:lnTo>
                      <a:pt x="737" y="120"/>
                    </a:lnTo>
                    <a:lnTo>
                      <a:pt x="887" y="0"/>
                    </a:lnTo>
                  </a:path>
                </a:pathLst>
              </a:custGeom>
              <a:noFill/>
              <a:ln w="6350">
                <a:solidFill>
                  <a:srgbClr val="C0C0C0"/>
                </a:solidFill>
                <a:prstDash val="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51" name="Freeform 1737"/>
              <p:cNvSpPr>
                <a:spLocks/>
              </p:cNvSpPr>
              <p:nvPr/>
            </p:nvSpPr>
            <p:spPr bwMode="auto">
              <a:xfrm>
                <a:off x="2406" y="1771"/>
                <a:ext cx="887" cy="476"/>
              </a:xfrm>
              <a:custGeom>
                <a:avLst/>
                <a:gdLst/>
                <a:ahLst/>
                <a:cxnLst>
                  <a:cxn ang="0">
                    <a:pos x="0" y="476"/>
                  </a:cxn>
                  <a:cxn ang="0">
                    <a:pos x="77" y="434"/>
                  </a:cxn>
                  <a:cxn ang="0">
                    <a:pos x="165" y="387"/>
                  </a:cxn>
                  <a:cxn ang="0">
                    <a:pos x="260" y="336"/>
                  </a:cxn>
                  <a:cxn ang="0">
                    <a:pos x="363" y="281"/>
                  </a:cxn>
                  <a:cxn ang="0">
                    <a:pos x="477" y="219"/>
                  </a:cxn>
                  <a:cxn ang="0">
                    <a:pos x="602" y="153"/>
                  </a:cxn>
                  <a:cxn ang="0">
                    <a:pos x="737" y="80"/>
                  </a:cxn>
                  <a:cxn ang="0">
                    <a:pos x="887" y="0"/>
                  </a:cxn>
                </a:cxnLst>
                <a:rect l="0" t="0" r="r" b="b"/>
                <a:pathLst>
                  <a:path w="887" h="476">
                    <a:moveTo>
                      <a:pt x="0" y="476"/>
                    </a:moveTo>
                    <a:lnTo>
                      <a:pt x="77" y="434"/>
                    </a:lnTo>
                    <a:lnTo>
                      <a:pt x="165" y="387"/>
                    </a:lnTo>
                    <a:lnTo>
                      <a:pt x="260" y="336"/>
                    </a:lnTo>
                    <a:lnTo>
                      <a:pt x="363" y="281"/>
                    </a:lnTo>
                    <a:lnTo>
                      <a:pt x="477" y="219"/>
                    </a:lnTo>
                    <a:lnTo>
                      <a:pt x="602" y="153"/>
                    </a:lnTo>
                    <a:lnTo>
                      <a:pt x="737" y="80"/>
                    </a:lnTo>
                    <a:lnTo>
                      <a:pt x="887" y="0"/>
                    </a:lnTo>
                  </a:path>
                </a:pathLst>
              </a:custGeom>
              <a:noFill/>
              <a:ln w="6350">
                <a:solidFill>
                  <a:srgbClr val="C0C0C0"/>
                </a:solidFill>
                <a:prstDash val="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52" name="Line 1738"/>
              <p:cNvSpPr>
                <a:spLocks noChangeShapeType="1"/>
              </p:cNvSpPr>
              <p:nvPr/>
            </p:nvSpPr>
            <p:spPr bwMode="auto">
              <a:xfrm>
                <a:off x="2309" y="1465"/>
                <a:ext cx="36" cy="1"/>
              </a:xfrm>
              <a:prstGeom prst="line">
                <a:avLst/>
              </a:prstGeom>
              <a:noFill/>
              <a:ln w="9525">
                <a:solidFill>
                  <a:srgbClr val="C0C0C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53" name="Line 1739"/>
              <p:cNvSpPr>
                <a:spLocks noChangeShapeType="1"/>
              </p:cNvSpPr>
              <p:nvPr/>
            </p:nvSpPr>
            <p:spPr bwMode="auto">
              <a:xfrm flipV="1">
                <a:off x="2327" y="1447"/>
                <a:ext cx="1" cy="36"/>
              </a:xfrm>
              <a:prstGeom prst="line">
                <a:avLst/>
              </a:prstGeom>
              <a:noFill/>
              <a:ln w="9525">
                <a:solidFill>
                  <a:srgbClr val="C0C0C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grpSp>
        <p:grpSp>
          <p:nvGrpSpPr>
            <p:cNvPr id="9" name="Group 1754"/>
            <p:cNvGrpSpPr>
              <a:grpSpLocks/>
            </p:cNvGrpSpPr>
            <p:nvPr/>
          </p:nvGrpSpPr>
          <p:grpSpPr bwMode="auto">
            <a:xfrm>
              <a:off x="4389443" y="1054756"/>
              <a:ext cx="1563690" cy="1819848"/>
              <a:chOff x="2309" y="1312"/>
              <a:chExt cx="985" cy="1146"/>
            </a:xfrm>
          </p:grpSpPr>
          <p:sp>
            <p:nvSpPr>
              <p:cNvPr id="64" name="Line 1756"/>
              <p:cNvSpPr>
                <a:spLocks noChangeShapeType="1"/>
              </p:cNvSpPr>
              <p:nvPr/>
            </p:nvSpPr>
            <p:spPr bwMode="auto">
              <a:xfrm>
                <a:off x="2309" y="1465"/>
                <a:ext cx="36" cy="1"/>
              </a:xfrm>
              <a:prstGeom prst="line">
                <a:avLst/>
              </a:prstGeom>
              <a:noFill/>
              <a:ln w="6350" cmpd="tri">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5" name="Line 1757"/>
              <p:cNvSpPr>
                <a:spLocks noChangeShapeType="1"/>
              </p:cNvSpPr>
              <p:nvPr/>
            </p:nvSpPr>
            <p:spPr bwMode="auto">
              <a:xfrm flipV="1">
                <a:off x="2327" y="1447"/>
                <a:ext cx="1" cy="36"/>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6" name="Freeform 1758"/>
              <p:cNvSpPr>
                <a:spLocks/>
              </p:cNvSpPr>
              <p:nvPr/>
            </p:nvSpPr>
            <p:spPr bwMode="auto">
              <a:xfrm>
                <a:off x="2406" y="2116"/>
                <a:ext cx="722" cy="342"/>
              </a:xfrm>
              <a:custGeom>
                <a:avLst/>
                <a:gdLst/>
                <a:ahLst/>
                <a:cxnLst>
                  <a:cxn ang="0">
                    <a:pos x="6" y="342"/>
                  </a:cxn>
                  <a:cxn ang="0">
                    <a:pos x="18" y="341"/>
                  </a:cxn>
                  <a:cxn ang="0">
                    <a:pos x="29" y="339"/>
                  </a:cxn>
                  <a:cxn ang="0">
                    <a:pos x="41" y="338"/>
                  </a:cxn>
                  <a:cxn ang="0">
                    <a:pos x="51" y="336"/>
                  </a:cxn>
                  <a:cxn ang="0">
                    <a:pos x="63" y="335"/>
                  </a:cxn>
                  <a:cxn ang="0">
                    <a:pos x="75" y="335"/>
                  </a:cxn>
                  <a:cxn ang="0">
                    <a:pos x="86" y="333"/>
                  </a:cxn>
                  <a:cxn ang="0">
                    <a:pos x="98" y="332"/>
                  </a:cxn>
                  <a:cxn ang="0">
                    <a:pos x="110" y="330"/>
                  </a:cxn>
                  <a:cxn ang="0">
                    <a:pos x="120" y="329"/>
                  </a:cxn>
                  <a:cxn ang="0">
                    <a:pos x="132" y="327"/>
                  </a:cxn>
                  <a:cxn ang="0">
                    <a:pos x="144" y="326"/>
                  </a:cxn>
                  <a:cxn ang="0">
                    <a:pos x="155" y="324"/>
                  </a:cxn>
                  <a:cxn ang="0">
                    <a:pos x="167" y="323"/>
                  </a:cxn>
                  <a:cxn ang="0">
                    <a:pos x="177" y="320"/>
                  </a:cxn>
                  <a:cxn ang="0">
                    <a:pos x="189" y="318"/>
                  </a:cxn>
                  <a:cxn ang="0">
                    <a:pos x="201" y="317"/>
                  </a:cxn>
                  <a:cxn ang="0">
                    <a:pos x="212" y="315"/>
                  </a:cxn>
                  <a:cxn ang="0">
                    <a:pos x="224" y="312"/>
                  </a:cxn>
                  <a:cxn ang="0">
                    <a:pos x="236" y="311"/>
                  </a:cxn>
                  <a:cxn ang="0">
                    <a:pos x="246" y="309"/>
                  </a:cxn>
                  <a:cxn ang="0">
                    <a:pos x="258" y="306"/>
                  </a:cxn>
                  <a:cxn ang="0">
                    <a:pos x="270" y="305"/>
                  </a:cxn>
                  <a:cxn ang="0">
                    <a:pos x="281" y="302"/>
                  </a:cxn>
                  <a:cxn ang="0">
                    <a:pos x="293" y="300"/>
                  </a:cxn>
                  <a:cxn ang="0">
                    <a:pos x="305" y="297"/>
                  </a:cxn>
                  <a:cxn ang="0">
                    <a:pos x="315" y="294"/>
                  </a:cxn>
                  <a:cxn ang="0">
                    <a:pos x="327" y="291"/>
                  </a:cxn>
                  <a:cxn ang="0">
                    <a:pos x="338" y="290"/>
                  </a:cxn>
                  <a:cxn ang="0">
                    <a:pos x="350" y="287"/>
                  </a:cxn>
                  <a:cxn ang="0">
                    <a:pos x="362" y="284"/>
                  </a:cxn>
                  <a:cxn ang="0">
                    <a:pos x="372" y="279"/>
                  </a:cxn>
                  <a:cxn ang="0">
                    <a:pos x="384" y="276"/>
                  </a:cxn>
                  <a:cxn ang="0">
                    <a:pos x="396" y="273"/>
                  </a:cxn>
                  <a:cxn ang="0">
                    <a:pos x="407" y="270"/>
                  </a:cxn>
                  <a:cxn ang="0">
                    <a:pos x="419" y="266"/>
                  </a:cxn>
                  <a:cxn ang="0">
                    <a:pos x="431" y="261"/>
                  </a:cxn>
                  <a:cxn ang="0">
                    <a:pos x="441" y="258"/>
                  </a:cxn>
                  <a:cxn ang="0">
                    <a:pos x="453" y="254"/>
                  </a:cxn>
                  <a:cxn ang="0">
                    <a:pos x="465" y="249"/>
                  </a:cxn>
                  <a:cxn ang="0">
                    <a:pos x="476" y="245"/>
                  </a:cxn>
                  <a:cxn ang="0">
                    <a:pos x="488" y="239"/>
                  </a:cxn>
                  <a:cxn ang="0">
                    <a:pos x="498" y="233"/>
                  </a:cxn>
                  <a:cxn ang="0">
                    <a:pos x="510" y="228"/>
                  </a:cxn>
                  <a:cxn ang="0">
                    <a:pos x="522" y="222"/>
                  </a:cxn>
                  <a:cxn ang="0">
                    <a:pos x="533" y="215"/>
                  </a:cxn>
                  <a:cxn ang="0">
                    <a:pos x="545" y="209"/>
                  </a:cxn>
                  <a:cxn ang="0">
                    <a:pos x="557" y="201"/>
                  </a:cxn>
                  <a:cxn ang="0">
                    <a:pos x="567" y="194"/>
                  </a:cxn>
                  <a:cxn ang="0">
                    <a:pos x="579" y="186"/>
                  </a:cxn>
                  <a:cxn ang="0">
                    <a:pos x="591" y="177"/>
                  </a:cxn>
                  <a:cxn ang="0">
                    <a:pos x="602" y="167"/>
                  </a:cxn>
                  <a:cxn ang="0">
                    <a:pos x="614" y="158"/>
                  </a:cxn>
                  <a:cxn ang="0">
                    <a:pos x="624" y="146"/>
                  </a:cxn>
                  <a:cxn ang="0">
                    <a:pos x="636" y="134"/>
                  </a:cxn>
                  <a:cxn ang="0">
                    <a:pos x="648" y="122"/>
                  </a:cxn>
                  <a:cxn ang="0">
                    <a:pos x="659" y="107"/>
                  </a:cxn>
                  <a:cxn ang="0">
                    <a:pos x="671" y="92"/>
                  </a:cxn>
                  <a:cxn ang="0">
                    <a:pos x="683" y="75"/>
                  </a:cxn>
                  <a:cxn ang="0">
                    <a:pos x="693" y="56"/>
                  </a:cxn>
                  <a:cxn ang="0">
                    <a:pos x="705" y="36"/>
                  </a:cxn>
                  <a:cxn ang="0">
                    <a:pos x="717" y="12"/>
                  </a:cxn>
                </a:cxnLst>
                <a:rect l="0" t="0" r="r" b="b"/>
                <a:pathLst>
                  <a:path w="722" h="342">
                    <a:moveTo>
                      <a:pt x="0" y="342"/>
                    </a:moveTo>
                    <a:lnTo>
                      <a:pt x="6" y="342"/>
                    </a:lnTo>
                    <a:lnTo>
                      <a:pt x="12" y="341"/>
                    </a:lnTo>
                    <a:lnTo>
                      <a:pt x="18" y="341"/>
                    </a:lnTo>
                    <a:lnTo>
                      <a:pt x="23" y="339"/>
                    </a:lnTo>
                    <a:lnTo>
                      <a:pt x="29" y="339"/>
                    </a:lnTo>
                    <a:lnTo>
                      <a:pt x="35" y="339"/>
                    </a:lnTo>
                    <a:lnTo>
                      <a:pt x="41" y="338"/>
                    </a:lnTo>
                    <a:lnTo>
                      <a:pt x="47" y="338"/>
                    </a:lnTo>
                    <a:lnTo>
                      <a:pt x="51" y="336"/>
                    </a:lnTo>
                    <a:lnTo>
                      <a:pt x="57" y="336"/>
                    </a:lnTo>
                    <a:lnTo>
                      <a:pt x="63" y="335"/>
                    </a:lnTo>
                    <a:lnTo>
                      <a:pt x="69" y="335"/>
                    </a:lnTo>
                    <a:lnTo>
                      <a:pt x="75" y="335"/>
                    </a:lnTo>
                    <a:lnTo>
                      <a:pt x="81" y="333"/>
                    </a:lnTo>
                    <a:lnTo>
                      <a:pt x="86" y="333"/>
                    </a:lnTo>
                    <a:lnTo>
                      <a:pt x="92" y="332"/>
                    </a:lnTo>
                    <a:lnTo>
                      <a:pt x="98" y="332"/>
                    </a:lnTo>
                    <a:lnTo>
                      <a:pt x="104" y="330"/>
                    </a:lnTo>
                    <a:lnTo>
                      <a:pt x="110" y="330"/>
                    </a:lnTo>
                    <a:lnTo>
                      <a:pt x="114" y="329"/>
                    </a:lnTo>
                    <a:lnTo>
                      <a:pt x="120" y="329"/>
                    </a:lnTo>
                    <a:lnTo>
                      <a:pt x="126" y="327"/>
                    </a:lnTo>
                    <a:lnTo>
                      <a:pt x="132" y="327"/>
                    </a:lnTo>
                    <a:lnTo>
                      <a:pt x="138" y="326"/>
                    </a:lnTo>
                    <a:lnTo>
                      <a:pt x="144" y="326"/>
                    </a:lnTo>
                    <a:lnTo>
                      <a:pt x="149" y="324"/>
                    </a:lnTo>
                    <a:lnTo>
                      <a:pt x="155" y="324"/>
                    </a:lnTo>
                    <a:lnTo>
                      <a:pt x="161" y="323"/>
                    </a:lnTo>
                    <a:lnTo>
                      <a:pt x="167" y="323"/>
                    </a:lnTo>
                    <a:lnTo>
                      <a:pt x="173" y="321"/>
                    </a:lnTo>
                    <a:lnTo>
                      <a:pt x="177" y="320"/>
                    </a:lnTo>
                    <a:lnTo>
                      <a:pt x="183" y="320"/>
                    </a:lnTo>
                    <a:lnTo>
                      <a:pt x="189" y="318"/>
                    </a:lnTo>
                    <a:lnTo>
                      <a:pt x="195" y="318"/>
                    </a:lnTo>
                    <a:lnTo>
                      <a:pt x="201" y="317"/>
                    </a:lnTo>
                    <a:lnTo>
                      <a:pt x="207" y="315"/>
                    </a:lnTo>
                    <a:lnTo>
                      <a:pt x="212" y="315"/>
                    </a:lnTo>
                    <a:lnTo>
                      <a:pt x="218" y="314"/>
                    </a:lnTo>
                    <a:lnTo>
                      <a:pt x="224" y="312"/>
                    </a:lnTo>
                    <a:lnTo>
                      <a:pt x="230" y="312"/>
                    </a:lnTo>
                    <a:lnTo>
                      <a:pt x="236" y="311"/>
                    </a:lnTo>
                    <a:lnTo>
                      <a:pt x="242" y="309"/>
                    </a:lnTo>
                    <a:lnTo>
                      <a:pt x="246" y="309"/>
                    </a:lnTo>
                    <a:lnTo>
                      <a:pt x="252" y="308"/>
                    </a:lnTo>
                    <a:lnTo>
                      <a:pt x="258" y="306"/>
                    </a:lnTo>
                    <a:lnTo>
                      <a:pt x="264" y="306"/>
                    </a:lnTo>
                    <a:lnTo>
                      <a:pt x="270" y="305"/>
                    </a:lnTo>
                    <a:lnTo>
                      <a:pt x="275" y="303"/>
                    </a:lnTo>
                    <a:lnTo>
                      <a:pt x="281" y="302"/>
                    </a:lnTo>
                    <a:lnTo>
                      <a:pt x="287" y="300"/>
                    </a:lnTo>
                    <a:lnTo>
                      <a:pt x="293" y="300"/>
                    </a:lnTo>
                    <a:lnTo>
                      <a:pt x="299" y="299"/>
                    </a:lnTo>
                    <a:lnTo>
                      <a:pt x="305" y="297"/>
                    </a:lnTo>
                    <a:lnTo>
                      <a:pt x="309" y="296"/>
                    </a:lnTo>
                    <a:lnTo>
                      <a:pt x="315" y="294"/>
                    </a:lnTo>
                    <a:lnTo>
                      <a:pt x="321" y="293"/>
                    </a:lnTo>
                    <a:lnTo>
                      <a:pt x="327" y="291"/>
                    </a:lnTo>
                    <a:lnTo>
                      <a:pt x="333" y="291"/>
                    </a:lnTo>
                    <a:lnTo>
                      <a:pt x="338" y="290"/>
                    </a:lnTo>
                    <a:lnTo>
                      <a:pt x="344" y="288"/>
                    </a:lnTo>
                    <a:lnTo>
                      <a:pt x="350" y="287"/>
                    </a:lnTo>
                    <a:lnTo>
                      <a:pt x="356" y="285"/>
                    </a:lnTo>
                    <a:lnTo>
                      <a:pt x="362" y="284"/>
                    </a:lnTo>
                    <a:lnTo>
                      <a:pt x="368" y="282"/>
                    </a:lnTo>
                    <a:lnTo>
                      <a:pt x="372" y="279"/>
                    </a:lnTo>
                    <a:lnTo>
                      <a:pt x="378" y="278"/>
                    </a:lnTo>
                    <a:lnTo>
                      <a:pt x="384" y="276"/>
                    </a:lnTo>
                    <a:lnTo>
                      <a:pt x="390" y="275"/>
                    </a:lnTo>
                    <a:lnTo>
                      <a:pt x="396" y="273"/>
                    </a:lnTo>
                    <a:lnTo>
                      <a:pt x="401" y="272"/>
                    </a:lnTo>
                    <a:lnTo>
                      <a:pt x="407" y="270"/>
                    </a:lnTo>
                    <a:lnTo>
                      <a:pt x="413" y="267"/>
                    </a:lnTo>
                    <a:lnTo>
                      <a:pt x="419" y="266"/>
                    </a:lnTo>
                    <a:lnTo>
                      <a:pt x="425" y="264"/>
                    </a:lnTo>
                    <a:lnTo>
                      <a:pt x="431" y="261"/>
                    </a:lnTo>
                    <a:lnTo>
                      <a:pt x="435" y="260"/>
                    </a:lnTo>
                    <a:lnTo>
                      <a:pt x="441" y="258"/>
                    </a:lnTo>
                    <a:lnTo>
                      <a:pt x="447" y="255"/>
                    </a:lnTo>
                    <a:lnTo>
                      <a:pt x="453" y="254"/>
                    </a:lnTo>
                    <a:lnTo>
                      <a:pt x="459" y="251"/>
                    </a:lnTo>
                    <a:lnTo>
                      <a:pt x="465" y="249"/>
                    </a:lnTo>
                    <a:lnTo>
                      <a:pt x="470" y="246"/>
                    </a:lnTo>
                    <a:lnTo>
                      <a:pt x="476" y="245"/>
                    </a:lnTo>
                    <a:lnTo>
                      <a:pt x="482" y="242"/>
                    </a:lnTo>
                    <a:lnTo>
                      <a:pt x="488" y="239"/>
                    </a:lnTo>
                    <a:lnTo>
                      <a:pt x="494" y="236"/>
                    </a:lnTo>
                    <a:lnTo>
                      <a:pt x="498" y="233"/>
                    </a:lnTo>
                    <a:lnTo>
                      <a:pt x="504" y="231"/>
                    </a:lnTo>
                    <a:lnTo>
                      <a:pt x="510" y="228"/>
                    </a:lnTo>
                    <a:lnTo>
                      <a:pt x="516" y="225"/>
                    </a:lnTo>
                    <a:lnTo>
                      <a:pt x="522" y="222"/>
                    </a:lnTo>
                    <a:lnTo>
                      <a:pt x="528" y="218"/>
                    </a:lnTo>
                    <a:lnTo>
                      <a:pt x="533" y="215"/>
                    </a:lnTo>
                    <a:lnTo>
                      <a:pt x="539" y="212"/>
                    </a:lnTo>
                    <a:lnTo>
                      <a:pt x="545" y="209"/>
                    </a:lnTo>
                    <a:lnTo>
                      <a:pt x="551" y="206"/>
                    </a:lnTo>
                    <a:lnTo>
                      <a:pt x="557" y="201"/>
                    </a:lnTo>
                    <a:lnTo>
                      <a:pt x="561" y="198"/>
                    </a:lnTo>
                    <a:lnTo>
                      <a:pt x="567" y="194"/>
                    </a:lnTo>
                    <a:lnTo>
                      <a:pt x="573" y="189"/>
                    </a:lnTo>
                    <a:lnTo>
                      <a:pt x="579" y="186"/>
                    </a:lnTo>
                    <a:lnTo>
                      <a:pt x="585" y="182"/>
                    </a:lnTo>
                    <a:lnTo>
                      <a:pt x="591" y="177"/>
                    </a:lnTo>
                    <a:lnTo>
                      <a:pt x="596" y="173"/>
                    </a:lnTo>
                    <a:lnTo>
                      <a:pt x="602" y="167"/>
                    </a:lnTo>
                    <a:lnTo>
                      <a:pt x="608" y="162"/>
                    </a:lnTo>
                    <a:lnTo>
                      <a:pt x="614" y="158"/>
                    </a:lnTo>
                    <a:lnTo>
                      <a:pt x="620" y="152"/>
                    </a:lnTo>
                    <a:lnTo>
                      <a:pt x="624" y="146"/>
                    </a:lnTo>
                    <a:lnTo>
                      <a:pt x="630" y="141"/>
                    </a:lnTo>
                    <a:lnTo>
                      <a:pt x="636" y="134"/>
                    </a:lnTo>
                    <a:lnTo>
                      <a:pt x="642" y="128"/>
                    </a:lnTo>
                    <a:lnTo>
                      <a:pt x="648" y="122"/>
                    </a:lnTo>
                    <a:lnTo>
                      <a:pt x="654" y="114"/>
                    </a:lnTo>
                    <a:lnTo>
                      <a:pt x="659" y="107"/>
                    </a:lnTo>
                    <a:lnTo>
                      <a:pt x="665" y="99"/>
                    </a:lnTo>
                    <a:lnTo>
                      <a:pt x="671" y="92"/>
                    </a:lnTo>
                    <a:lnTo>
                      <a:pt x="677" y="84"/>
                    </a:lnTo>
                    <a:lnTo>
                      <a:pt x="683" y="75"/>
                    </a:lnTo>
                    <a:lnTo>
                      <a:pt x="687" y="66"/>
                    </a:lnTo>
                    <a:lnTo>
                      <a:pt x="693" y="56"/>
                    </a:lnTo>
                    <a:lnTo>
                      <a:pt x="699" y="47"/>
                    </a:lnTo>
                    <a:lnTo>
                      <a:pt x="705" y="36"/>
                    </a:lnTo>
                    <a:lnTo>
                      <a:pt x="711" y="24"/>
                    </a:lnTo>
                    <a:lnTo>
                      <a:pt x="717" y="12"/>
                    </a:lnTo>
                    <a:lnTo>
                      <a:pt x="722" y="0"/>
                    </a:lnTo>
                  </a:path>
                </a:pathLst>
              </a:cu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7" name="Line 1759"/>
              <p:cNvSpPr>
                <a:spLocks noChangeShapeType="1"/>
              </p:cNvSpPr>
              <p:nvPr/>
            </p:nvSpPr>
            <p:spPr bwMode="auto">
              <a:xfrm flipV="1">
                <a:off x="3128" y="2103"/>
                <a:ext cx="6" cy="13"/>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8" name="Line 1760"/>
              <p:cNvSpPr>
                <a:spLocks noChangeShapeType="1"/>
              </p:cNvSpPr>
              <p:nvPr/>
            </p:nvSpPr>
            <p:spPr bwMode="auto">
              <a:xfrm flipV="1">
                <a:off x="3134" y="2088"/>
                <a:ext cx="6" cy="15"/>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9" name="Line 1761"/>
              <p:cNvSpPr>
                <a:spLocks noChangeShapeType="1"/>
              </p:cNvSpPr>
              <p:nvPr/>
            </p:nvSpPr>
            <p:spPr bwMode="auto">
              <a:xfrm flipV="1">
                <a:off x="3140" y="2073"/>
                <a:ext cx="6" cy="15"/>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0" name="Line 1762"/>
              <p:cNvSpPr>
                <a:spLocks noChangeShapeType="1"/>
              </p:cNvSpPr>
              <p:nvPr/>
            </p:nvSpPr>
            <p:spPr bwMode="auto">
              <a:xfrm flipV="1">
                <a:off x="3146" y="2056"/>
                <a:ext cx="6" cy="17"/>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1" name="Line 1763"/>
              <p:cNvSpPr>
                <a:spLocks noChangeShapeType="1"/>
              </p:cNvSpPr>
              <p:nvPr/>
            </p:nvSpPr>
            <p:spPr bwMode="auto">
              <a:xfrm flipV="1">
                <a:off x="3152" y="2038"/>
                <a:ext cx="4" cy="18"/>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2" name="Line 1764"/>
              <p:cNvSpPr>
                <a:spLocks noChangeShapeType="1"/>
              </p:cNvSpPr>
              <p:nvPr/>
            </p:nvSpPr>
            <p:spPr bwMode="auto">
              <a:xfrm flipV="1">
                <a:off x="3156" y="2020"/>
                <a:ext cx="6" cy="18"/>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3" name="Line 1765"/>
              <p:cNvSpPr>
                <a:spLocks noChangeShapeType="1"/>
              </p:cNvSpPr>
              <p:nvPr/>
            </p:nvSpPr>
            <p:spPr bwMode="auto">
              <a:xfrm flipV="1">
                <a:off x="3162" y="1999"/>
                <a:ext cx="6" cy="21"/>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4" name="Line 1766"/>
              <p:cNvSpPr>
                <a:spLocks noChangeShapeType="1"/>
              </p:cNvSpPr>
              <p:nvPr/>
            </p:nvSpPr>
            <p:spPr bwMode="auto">
              <a:xfrm flipV="1">
                <a:off x="3168" y="1978"/>
                <a:ext cx="6" cy="21"/>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5" name="Line 1767"/>
              <p:cNvSpPr>
                <a:spLocks noChangeShapeType="1"/>
              </p:cNvSpPr>
              <p:nvPr/>
            </p:nvSpPr>
            <p:spPr bwMode="auto">
              <a:xfrm flipV="1">
                <a:off x="3174" y="1954"/>
                <a:ext cx="6" cy="24"/>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6" name="Line 1768"/>
              <p:cNvSpPr>
                <a:spLocks noChangeShapeType="1"/>
              </p:cNvSpPr>
              <p:nvPr/>
            </p:nvSpPr>
            <p:spPr bwMode="auto">
              <a:xfrm flipV="1">
                <a:off x="3180" y="1929"/>
                <a:ext cx="6" cy="25"/>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7" name="Line 1769"/>
              <p:cNvSpPr>
                <a:spLocks noChangeShapeType="1"/>
              </p:cNvSpPr>
              <p:nvPr/>
            </p:nvSpPr>
            <p:spPr bwMode="auto">
              <a:xfrm flipV="1">
                <a:off x="3186" y="1900"/>
                <a:ext cx="5" cy="29"/>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8" name="Line 1770"/>
              <p:cNvSpPr>
                <a:spLocks noChangeShapeType="1"/>
              </p:cNvSpPr>
              <p:nvPr/>
            </p:nvSpPr>
            <p:spPr bwMode="auto">
              <a:xfrm flipV="1">
                <a:off x="3191" y="1870"/>
                <a:ext cx="6" cy="30"/>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9" name="Line 1771"/>
              <p:cNvSpPr>
                <a:spLocks noChangeShapeType="1"/>
              </p:cNvSpPr>
              <p:nvPr/>
            </p:nvSpPr>
            <p:spPr bwMode="auto">
              <a:xfrm flipV="1">
                <a:off x="3197" y="1837"/>
                <a:ext cx="6" cy="33"/>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80" name="Line 1772"/>
              <p:cNvSpPr>
                <a:spLocks noChangeShapeType="1"/>
              </p:cNvSpPr>
              <p:nvPr/>
            </p:nvSpPr>
            <p:spPr bwMode="auto">
              <a:xfrm flipV="1">
                <a:off x="3203" y="1800"/>
                <a:ext cx="6" cy="37"/>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81" name="Line 1773"/>
              <p:cNvSpPr>
                <a:spLocks noChangeShapeType="1"/>
              </p:cNvSpPr>
              <p:nvPr/>
            </p:nvSpPr>
            <p:spPr bwMode="auto">
              <a:xfrm flipV="1">
                <a:off x="3209" y="1758"/>
                <a:ext cx="6" cy="42"/>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82" name="Line 1774"/>
              <p:cNvSpPr>
                <a:spLocks noChangeShapeType="1"/>
              </p:cNvSpPr>
              <p:nvPr/>
            </p:nvSpPr>
            <p:spPr bwMode="auto">
              <a:xfrm flipV="1">
                <a:off x="3215" y="1713"/>
                <a:ext cx="6" cy="45"/>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83" name="Line 1775"/>
              <p:cNvSpPr>
                <a:spLocks noChangeShapeType="1"/>
              </p:cNvSpPr>
              <p:nvPr/>
            </p:nvSpPr>
            <p:spPr bwMode="auto">
              <a:xfrm flipV="1">
                <a:off x="3221" y="1660"/>
                <a:ext cx="4" cy="53"/>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84" name="Line 1776"/>
              <p:cNvSpPr>
                <a:spLocks noChangeShapeType="1"/>
              </p:cNvSpPr>
              <p:nvPr/>
            </p:nvSpPr>
            <p:spPr bwMode="auto">
              <a:xfrm flipV="1">
                <a:off x="3225" y="1602"/>
                <a:ext cx="6" cy="58"/>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85" name="Line 1777"/>
              <p:cNvSpPr>
                <a:spLocks noChangeShapeType="1"/>
              </p:cNvSpPr>
              <p:nvPr/>
            </p:nvSpPr>
            <p:spPr bwMode="auto">
              <a:xfrm flipV="1">
                <a:off x="3231" y="1536"/>
                <a:ext cx="6" cy="66"/>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86" name="Line 1778"/>
              <p:cNvSpPr>
                <a:spLocks noChangeShapeType="1"/>
              </p:cNvSpPr>
              <p:nvPr/>
            </p:nvSpPr>
            <p:spPr bwMode="auto">
              <a:xfrm flipV="1">
                <a:off x="3237" y="1459"/>
                <a:ext cx="6" cy="77"/>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87" name="Line 1779"/>
              <p:cNvSpPr>
                <a:spLocks noChangeShapeType="1"/>
              </p:cNvSpPr>
              <p:nvPr/>
            </p:nvSpPr>
            <p:spPr bwMode="auto">
              <a:xfrm flipV="1">
                <a:off x="3243" y="1369"/>
                <a:ext cx="6" cy="90"/>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88" name="Line 1780"/>
              <p:cNvSpPr>
                <a:spLocks noChangeShapeType="1"/>
              </p:cNvSpPr>
              <p:nvPr/>
            </p:nvSpPr>
            <p:spPr bwMode="auto">
              <a:xfrm flipV="1">
                <a:off x="3249" y="1312"/>
                <a:ext cx="3" cy="57"/>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89" name="Freeform 1781"/>
              <p:cNvSpPr>
                <a:spLocks/>
              </p:cNvSpPr>
              <p:nvPr/>
            </p:nvSpPr>
            <p:spPr bwMode="auto">
              <a:xfrm>
                <a:off x="2406" y="2050"/>
                <a:ext cx="746" cy="302"/>
              </a:xfrm>
              <a:custGeom>
                <a:avLst/>
                <a:gdLst/>
                <a:ahLst/>
                <a:cxnLst>
                  <a:cxn ang="0">
                    <a:pos x="12" y="302"/>
                  </a:cxn>
                  <a:cxn ang="0">
                    <a:pos x="29" y="300"/>
                  </a:cxn>
                  <a:cxn ang="0">
                    <a:pos x="47" y="299"/>
                  </a:cxn>
                  <a:cxn ang="0">
                    <a:pos x="63" y="297"/>
                  </a:cxn>
                  <a:cxn ang="0">
                    <a:pos x="81" y="296"/>
                  </a:cxn>
                  <a:cxn ang="0">
                    <a:pos x="98" y="294"/>
                  </a:cxn>
                  <a:cxn ang="0">
                    <a:pos x="114" y="293"/>
                  </a:cxn>
                  <a:cxn ang="0">
                    <a:pos x="132" y="291"/>
                  </a:cxn>
                  <a:cxn ang="0">
                    <a:pos x="149" y="290"/>
                  </a:cxn>
                  <a:cxn ang="0">
                    <a:pos x="167" y="287"/>
                  </a:cxn>
                  <a:cxn ang="0">
                    <a:pos x="183" y="285"/>
                  </a:cxn>
                  <a:cxn ang="0">
                    <a:pos x="201" y="282"/>
                  </a:cxn>
                  <a:cxn ang="0">
                    <a:pos x="218" y="281"/>
                  </a:cxn>
                  <a:cxn ang="0">
                    <a:pos x="236" y="279"/>
                  </a:cxn>
                  <a:cxn ang="0">
                    <a:pos x="252" y="276"/>
                  </a:cxn>
                  <a:cxn ang="0">
                    <a:pos x="270" y="273"/>
                  </a:cxn>
                  <a:cxn ang="0">
                    <a:pos x="287" y="272"/>
                  </a:cxn>
                  <a:cxn ang="0">
                    <a:pos x="305" y="269"/>
                  </a:cxn>
                  <a:cxn ang="0">
                    <a:pos x="321" y="266"/>
                  </a:cxn>
                  <a:cxn ang="0">
                    <a:pos x="338" y="263"/>
                  </a:cxn>
                  <a:cxn ang="0">
                    <a:pos x="356" y="258"/>
                  </a:cxn>
                  <a:cxn ang="0">
                    <a:pos x="372" y="255"/>
                  </a:cxn>
                  <a:cxn ang="0">
                    <a:pos x="390" y="252"/>
                  </a:cxn>
                  <a:cxn ang="0">
                    <a:pos x="407" y="248"/>
                  </a:cxn>
                  <a:cxn ang="0">
                    <a:pos x="425" y="243"/>
                  </a:cxn>
                  <a:cxn ang="0">
                    <a:pos x="441" y="239"/>
                  </a:cxn>
                  <a:cxn ang="0">
                    <a:pos x="459" y="234"/>
                  </a:cxn>
                  <a:cxn ang="0">
                    <a:pos x="476" y="228"/>
                  </a:cxn>
                  <a:cxn ang="0">
                    <a:pos x="494" y="222"/>
                  </a:cxn>
                  <a:cxn ang="0">
                    <a:pos x="510" y="216"/>
                  </a:cxn>
                  <a:cxn ang="0">
                    <a:pos x="528" y="210"/>
                  </a:cxn>
                  <a:cxn ang="0">
                    <a:pos x="545" y="201"/>
                  </a:cxn>
                  <a:cxn ang="0">
                    <a:pos x="561" y="194"/>
                  </a:cxn>
                  <a:cxn ang="0">
                    <a:pos x="579" y="185"/>
                  </a:cxn>
                  <a:cxn ang="0">
                    <a:pos x="596" y="174"/>
                  </a:cxn>
                  <a:cxn ang="0">
                    <a:pos x="614" y="164"/>
                  </a:cxn>
                  <a:cxn ang="0">
                    <a:pos x="630" y="150"/>
                  </a:cxn>
                  <a:cxn ang="0">
                    <a:pos x="648" y="137"/>
                  </a:cxn>
                  <a:cxn ang="0">
                    <a:pos x="665" y="120"/>
                  </a:cxn>
                  <a:cxn ang="0">
                    <a:pos x="683" y="102"/>
                  </a:cxn>
                  <a:cxn ang="0">
                    <a:pos x="699" y="80"/>
                  </a:cxn>
                  <a:cxn ang="0">
                    <a:pos x="717" y="54"/>
                  </a:cxn>
                  <a:cxn ang="0">
                    <a:pos x="734" y="24"/>
                  </a:cxn>
                </a:cxnLst>
                <a:rect l="0" t="0" r="r" b="b"/>
                <a:pathLst>
                  <a:path w="746" h="302">
                    <a:moveTo>
                      <a:pt x="0" y="302"/>
                    </a:moveTo>
                    <a:lnTo>
                      <a:pt x="6" y="302"/>
                    </a:lnTo>
                    <a:lnTo>
                      <a:pt x="12" y="302"/>
                    </a:lnTo>
                    <a:lnTo>
                      <a:pt x="18" y="300"/>
                    </a:lnTo>
                    <a:lnTo>
                      <a:pt x="23" y="300"/>
                    </a:lnTo>
                    <a:lnTo>
                      <a:pt x="29" y="300"/>
                    </a:lnTo>
                    <a:lnTo>
                      <a:pt x="35" y="299"/>
                    </a:lnTo>
                    <a:lnTo>
                      <a:pt x="41" y="299"/>
                    </a:lnTo>
                    <a:lnTo>
                      <a:pt x="47" y="299"/>
                    </a:lnTo>
                    <a:lnTo>
                      <a:pt x="51" y="299"/>
                    </a:lnTo>
                    <a:lnTo>
                      <a:pt x="57" y="297"/>
                    </a:lnTo>
                    <a:lnTo>
                      <a:pt x="63" y="297"/>
                    </a:lnTo>
                    <a:lnTo>
                      <a:pt x="69" y="297"/>
                    </a:lnTo>
                    <a:lnTo>
                      <a:pt x="75" y="296"/>
                    </a:lnTo>
                    <a:lnTo>
                      <a:pt x="81" y="296"/>
                    </a:lnTo>
                    <a:lnTo>
                      <a:pt x="86" y="296"/>
                    </a:lnTo>
                    <a:lnTo>
                      <a:pt x="92" y="294"/>
                    </a:lnTo>
                    <a:lnTo>
                      <a:pt x="98" y="294"/>
                    </a:lnTo>
                    <a:lnTo>
                      <a:pt x="104" y="294"/>
                    </a:lnTo>
                    <a:lnTo>
                      <a:pt x="110" y="293"/>
                    </a:lnTo>
                    <a:lnTo>
                      <a:pt x="114" y="293"/>
                    </a:lnTo>
                    <a:lnTo>
                      <a:pt x="120" y="291"/>
                    </a:lnTo>
                    <a:lnTo>
                      <a:pt x="126" y="291"/>
                    </a:lnTo>
                    <a:lnTo>
                      <a:pt x="132" y="291"/>
                    </a:lnTo>
                    <a:lnTo>
                      <a:pt x="138" y="290"/>
                    </a:lnTo>
                    <a:lnTo>
                      <a:pt x="144" y="290"/>
                    </a:lnTo>
                    <a:lnTo>
                      <a:pt x="149" y="290"/>
                    </a:lnTo>
                    <a:lnTo>
                      <a:pt x="155" y="288"/>
                    </a:lnTo>
                    <a:lnTo>
                      <a:pt x="161" y="288"/>
                    </a:lnTo>
                    <a:lnTo>
                      <a:pt x="167" y="287"/>
                    </a:lnTo>
                    <a:lnTo>
                      <a:pt x="173" y="287"/>
                    </a:lnTo>
                    <a:lnTo>
                      <a:pt x="177" y="285"/>
                    </a:lnTo>
                    <a:lnTo>
                      <a:pt x="183" y="285"/>
                    </a:lnTo>
                    <a:lnTo>
                      <a:pt x="189" y="284"/>
                    </a:lnTo>
                    <a:lnTo>
                      <a:pt x="195" y="284"/>
                    </a:lnTo>
                    <a:lnTo>
                      <a:pt x="201" y="282"/>
                    </a:lnTo>
                    <a:lnTo>
                      <a:pt x="207" y="282"/>
                    </a:lnTo>
                    <a:lnTo>
                      <a:pt x="212" y="282"/>
                    </a:lnTo>
                    <a:lnTo>
                      <a:pt x="218" y="281"/>
                    </a:lnTo>
                    <a:lnTo>
                      <a:pt x="224" y="281"/>
                    </a:lnTo>
                    <a:lnTo>
                      <a:pt x="230" y="279"/>
                    </a:lnTo>
                    <a:lnTo>
                      <a:pt x="236" y="279"/>
                    </a:lnTo>
                    <a:lnTo>
                      <a:pt x="242" y="278"/>
                    </a:lnTo>
                    <a:lnTo>
                      <a:pt x="246" y="278"/>
                    </a:lnTo>
                    <a:lnTo>
                      <a:pt x="252" y="276"/>
                    </a:lnTo>
                    <a:lnTo>
                      <a:pt x="258" y="275"/>
                    </a:lnTo>
                    <a:lnTo>
                      <a:pt x="264" y="275"/>
                    </a:lnTo>
                    <a:lnTo>
                      <a:pt x="270" y="273"/>
                    </a:lnTo>
                    <a:lnTo>
                      <a:pt x="275" y="273"/>
                    </a:lnTo>
                    <a:lnTo>
                      <a:pt x="281" y="272"/>
                    </a:lnTo>
                    <a:lnTo>
                      <a:pt x="287" y="272"/>
                    </a:lnTo>
                    <a:lnTo>
                      <a:pt x="293" y="270"/>
                    </a:lnTo>
                    <a:lnTo>
                      <a:pt x="299" y="269"/>
                    </a:lnTo>
                    <a:lnTo>
                      <a:pt x="305" y="269"/>
                    </a:lnTo>
                    <a:lnTo>
                      <a:pt x="309" y="267"/>
                    </a:lnTo>
                    <a:lnTo>
                      <a:pt x="315" y="267"/>
                    </a:lnTo>
                    <a:lnTo>
                      <a:pt x="321" y="266"/>
                    </a:lnTo>
                    <a:lnTo>
                      <a:pt x="327" y="264"/>
                    </a:lnTo>
                    <a:lnTo>
                      <a:pt x="333" y="263"/>
                    </a:lnTo>
                    <a:lnTo>
                      <a:pt x="338" y="263"/>
                    </a:lnTo>
                    <a:lnTo>
                      <a:pt x="344" y="261"/>
                    </a:lnTo>
                    <a:lnTo>
                      <a:pt x="350" y="260"/>
                    </a:lnTo>
                    <a:lnTo>
                      <a:pt x="356" y="258"/>
                    </a:lnTo>
                    <a:lnTo>
                      <a:pt x="362" y="258"/>
                    </a:lnTo>
                    <a:lnTo>
                      <a:pt x="368" y="257"/>
                    </a:lnTo>
                    <a:lnTo>
                      <a:pt x="372" y="255"/>
                    </a:lnTo>
                    <a:lnTo>
                      <a:pt x="378" y="254"/>
                    </a:lnTo>
                    <a:lnTo>
                      <a:pt x="384" y="252"/>
                    </a:lnTo>
                    <a:lnTo>
                      <a:pt x="390" y="252"/>
                    </a:lnTo>
                    <a:lnTo>
                      <a:pt x="396" y="251"/>
                    </a:lnTo>
                    <a:lnTo>
                      <a:pt x="401" y="249"/>
                    </a:lnTo>
                    <a:lnTo>
                      <a:pt x="407" y="248"/>
                    </a:lnTo>
                    <a:lnTo>
                      <a:pt x="413" y="246"/>
                    </a:lnTo>
                    <a:lnTo>
                      <a:pt x="419" y="245"/>
                    </a:lnTo>
                    <a:lnTo>
                      <a:pt x="425" y="243"/>
                    </a:lnTo>
                    <a:lnTo>
                      <a:pt x="431" y="242"/>
                    </a:lnTo>
                    <a:lnTo>
                      <a:pt x="435" y="240"/>
                    </a:lnTo>
                    <a:lnTo>
                      <a:pt x="441" y="239"/>
                    </a:lnTo>
                    <a:lnTo>
                      <a:pt x="447" y="237"/>
                    </a:lnTo>
                    <a:lnTo>
                      <a:pt x="453" y="236"/>
                    </a:lnTo>
                    <a:lnTo>
                      <a:pt x="459" y="234"/>
                    </a:lnTo>
                    <a:lnTo>
                      <a:pt x="465" y="233"/>
                    </a:lnTo>
                    <a:lnTo>
                      <a:pt x="470" y="230"/>
                    </a:lnTo>
                    <a:lnTo>
                      <a:pt x="476" y="228"/>
                    </a:lnTo>
                    <a:lnTo>
                      <a:pt x="482" y="227"/>
                    </a:lnTo>
                    <a:lnTo>
                      <a:pt x="488" y="225"/>
                    </a:lnTo>
                    <a:lnTo>
                      <a:pt x="494" y="222"/>
                    </a:lnTo>
                    <a:lnTo>
                      <a:pt x="498" y="221"/>
                    </a:lnTo>
                    <a:lnTo>
                      <a:pt x="504" y="218"/>
                    </a:lnTo>
                    <a:lnTo>
                      <a:pt x="510" y="216"/>
                    </a:lnTo>
                    <a:lnTo>
                      <a:pt x="516" y="215"/>
                    </a:lnTo>
                    <a:lnTo>
                      <a:pt x="522" y="212"/>
                    </a:lnTo>
                    <a:lnTo>
                      <a:pt x="528" y="210"/>
                    </a:lnTo>
                    <a:lnTo>
                      <a:pt x="533" y="207"/>
                    </a:lnTo>
                    <a:lnTo>
                      <a:pt x="539" y="204"/>
                    </a:lnTo>
                    <a:lnTo>
                      <a:pt x="545" y="201"/>
                    </a:lnTo>
                    <a:lnTo>
                      <a:pt x="551" y="200"/>
                    </a:lnTo>
                    <a:lnTo>
                      <a:pt x="557" y="197"/>
                    </a:lnTo>
                    <a:lnTo>
                      <a:pt x="561" y="194"/>
                    </a:lnTo>
                    <a:lnTo>
                      <a:pt x="567" y="191"/>
                    </a:lnTo>
                    <a:lnTo>
                      <a:pt x="573" y="188"/>
                    </a:lnTo>
                    <a:lnTo>
                      <a:pt x="579" y="185"/>
                    </a:lnTo>
                    <a:lnTo>
                      <a:pt x="585" y="182"/>
                    </a:lnTo>
                    <a:lnTo>
                      <a:pt x="591" y="177"/>
                    </a:lnTo>
                    <a:lnTo>
                      <a:pt x="596" y="174"/>
                    </a:lnTo>
                    <a:lnTo>
                      <a:pt x="602" y="171"/>
                    </a:lnTo>
                    <a:lnTo>
                      <a:pt x="608" y="167"/>
                    </a:lnTo>
                    <a:lnTo>
                      <a:pt x="614" y="164"/>
                    </a:lnTo>
                    <a:lnTo>
                      <a:pt x="620" y="159"/>
                    </a:lnTo>
                    <a:lnTo>
                      <a:pt x="624" y="155"/>
                    </a:lnTo>
                    <a:lnTo>
                      <a:pt x="630" y="150"/>
                    </a:lnTo>
                    <a:lnTo>
                      <a:pt x="636" y="146"/>
                    </a:lnTo>
                    <a:lnTo>
                      <a:pt x="642" y="141"/>
                    </a:lnTo>
                    <a:lnTo>
                      <a:pt x="648" y="137"/>
                    </a:lnTo>
                    <a:lnTo>
                      <a:pt x="654" y="131"/>
                    </a:lnTo>
                    <a:lnTo>
                      <a:pt x="659" y="126"/>
                    </a:lnTo>
                    <a:lnTo>
                      <a:pt x="665" y="120"/>
                    </a:lnTo>
                    <a:lnTo>
                      <a:pt x="671" y="114"/>
                    </a:lnTo>
                    <a:lnTo>
                      <a:pt x="677" y="108"/>
                    </a:lnTo>
                    <a:lnTo>
                      <a:pt x="683" y="102"/>
                    </a:lnTo>
                    <a:lnTo>
                      <a:pt x="687" y="95"/>
                    </a:lnTo>
                    <a:lnTo>
                      <a:pt x="693" y="87"/>
                    </a:lnTo>
                    <a:lnTo>
                      <a:pt x="699" y="80"/>
                    </a:lnTo>
                    <a:lnTo>
                      <a:pt x="705" y="72"/>
                    </a:lnTo>
                    <a:lnTo>
                      <a:pt x="711" y="63"/>
                    </a:lnTo>
                    <a:lnTo>
                      <a:pt x="717" y="54"/>
                    </a:lnTo>
                    <a:lnTo>
                      <a:pt x="722" y="45"/>
                    </a:lnTo>
                    <a:lnTo>
                      <a:pt x="728" y="35"/>
                    </a:lnTo>
                    <a:lnTo>
                      <a:pt x="734" y="24"/>
                    </a:lnTo>
                    <a:lnTo>
                      <a:pt x="740" y="12"/>
                    </a:lnTo>
                    <a:lnTo>
                      <a:pt x="746" y="0"/>
                    </a:lnTo>
                  </a:path>
                </a:pathLst>
              </a:cu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90" name="Line 1782"/>
              <p:cNvSpPr>
                <a:spLocks noChangeShapeType="1"/>
              </p:cNvSpPr>
              <p:nvPr/>
            </p:nvSpPr>
            <p:spPr bwMode="auto">
              <a:xfrm flipV="1">
                <a:off x="3152" y="2038"/>
                <a:ext cx="4" cy="12"/>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91" name="Line 1783"/>
              <p:cNvSpPr>
                <a:spLocks noChangeShapeType="1"/>
              </p:cNvSpPr>
              <p:nvPr/>
            </p:nvSpPr>
            <p:spPr bwMode="auto">
              <a:xfrm flipV="1">
                <a:off x="3156" y="2023"/>
                <a:ext cx="6" cy="15"/>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92" name="Line 1784"/>
              <p:cNvSpPr>
                <a:spLocks noChangeShapeType="1"/>
              </p:cNvSpPr>
              <p:nvPr/>
            </p:nvSpPr>
            <p:spPr bwMode="auto">
              <a:xfrm flipV="1">
                <a:off x="3162" y="2008"/>
                <a:ext cx="6" cy="15"/>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93" name="Line 1785"/>
              <p:cNvSpPr>
                <a:spLocks noChangeShapeType="1"/>
              </p:cNvSpPr>
              <p:nvPr/>
            </p:nvSpPr>
            <p:spPr bwMode="auto">
              <a:xfrm flipV="1">
                <a:off x="3168" y="1992"/>
                <a:ext cx="6" cy="16"/>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94" name="Line 1786"/>
              <p:cNvSpPr>
                <a:spLocks noChangeShapeType="1"/>
              </p:cNvSpPr>
              <p:nvPr/>
            </p:nvSpPr>
            <p:spPr bwMode="auto">
              <a:xfrm flipV="1">
                <a:off x="3174" y="1974"/>
                <a:ext cx="6" cy="18"/>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95" name="Line 1787"/>
              <p:cNvSpPr>
                <a:spLocks noChangeShapeType="1"/>
              </p:cNvSpPr>
              <p:nvPr/>
            </p:nvSpPr>
            <p:spPr bwMode="auto">
              <a:xfrm flipV="1">
                <a:off x="3180" y="1956"/>
                <a:ext cx="6" cy="18"/>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96" name="Line 1788"/>
              <p:cNvSpPr>
                <a:spLocks noChangeShapeType="1"/>
              </p:cNvSpPr>
              <p:nvPr/>
            </p:nvSpPr>
            <p:spPr bwMode="auto">
              <a:xfrm flipV="1">
                <a:off x="3186" y="1935"/>
                <a:ext cx="5" cy="21"/>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97" name="Line 1789"/>
              <p:cNvSpPr>
                <a:spLocks noChangeShapeType="1"/>
              </p:cNvSpPr>
              <p:nvPr/>
            </p:nvSpPr>
            <p:spPr bwMode="auto">
              <a:xfrm flipV="1">
                <a:off x="3191" y="1911"/>
                <a:ext cx="6" cy="24"/>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98" name="Line 1790"/>
              <p:cNvSpPr>
                <a:spLocks noChangeShapeType="1"/>
              </p:cNvSpPr>
              <p:nvPr/>
            </p:nvSpPr>
            <p:spPr bwMode="auto">
              <a:xfrm flipV="1">
                <a:off x="3197" y="1887"/>
                <a:ext cx="6" cy="24"/>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99" name="Line 1791"/>
              <p:cNvSpPr>
                <a:spLocks noChangeShapeType="1"/>
              </p:cNvSpPr>
              <p:nvPr/>
            </p:nvSpPr>
            <p:spPr bwMode="auto">
              <a:xfrm flipV="1">
                <a:off x="3203" y="1858"/>
                <a:ext cx="6" cy="29"/>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00" name="Line 1792"/>
              <p:cNvSpPr>
                <a:spLocks noChangeShapeType="1"/>
              </p:cNvSpPr>
              <p:nvPr/>
            </p:nvSpPr>
            <p:spPr bwMode="auto">
              <a:xfrm flipV="1">
                <a:off x="3209" y="1827"/>
                <a:ext cx="6" cy="31"/>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01" name="Line 1793"/>
              <p:cNvSpPr>
                <a:spLocks noChangeShapeType="1"/>
              </p:cNvSpPr>
              <p:nvPr/>
            </p:nvSpPr>
            <p:spPr bwMode="auto">
              <a:xfrm flipV="1">
                <a:off x="3215" y="1792"/>
                <a:ext cx="6" cy="35"/>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02" name="Line 1794"/>
              <p:cNvSpPr>
                <a:spLocks noChangeShapeType="1"/>
              </p:cNvSpPr>
              <p:nvPr/>
            </p:nvSpPr>
            <p:spPr bwMode="auto">
              <a:xfrm flipV="1">
                <a:off x="3221" y="1753"/>
                <a:ext cx="4" cy="39"/>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03" name="Line 1795"/>
              <p:cNvSpPr>
                <a:spLocks noChangeShapeType="1"/>
              </p:cNvSpPr>
              <p:nvPr/>
            </p:nvSpPr>
            <p:spPr bwMode="auto">
              <a:xfrm flipV="1">
                <a:off x="3225" y="1710"/>
                <a:ext cx="6" cy="43"/>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04" name="Line 1796"/>
              <p:cNvSpPr>
                <a:spLocks noChangeShapeType="1"/>
              </p:cNvSpPr>
              <p:nvPr/>
            </p:nvSpPr>
            <p:spPr bwMode="auto">
              <a:xfrm flipV="1">
                <a:off x="3231" y="1660"/>
                <a:ext cx="6" cy="50"/>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05" name="Line 1797"/>
              <p:cNvSpPr>
                <a:spLocks noChangeShapeType="1"/>
              </p:cNvSpPr>
              <p:nvPr/>
            </p:nvSpPr>
            <p:spPr bwMode="auto">
              <a:xfrm flipV="1">
                <a:off x="3237" y="1603"/>
                <a:ext cx="6" cy="57"/>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06" name="Line 1798"/>
              <p:cNvSpPr>
                <a:spLocks noChangeShapeType="1"/>
              </p:cNvSpPr>
              <p:nvPr/>
            </p:nvSpPr>
            <p:spPr bwMode="auto">
              <a:xfrm flipV="1">
                <a:off x="3243" y="1536"/>
                <a:ext cx="6" cy="67"/>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07" name="Line 1799"/>
              <p:cNvSpPr>
                <a:spLocks noChangeShapeType="1"/>
              </p:cNvSpPr>
              <p:nvPr/>
            </p:nvSpPr>
            <p:spPr bwMode="auto">
              <a:xfrm flipV="1">
                <a:off x="3249" y="1456"/>
                <a:ext cx="5" cy="80"/>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08" name="Line 1800"/>
              <p:cNvSpPr>
                <a:spLocks noChangeShapeType="1"/>
              </p:cNvSpPr>
              <p:nvPr/>
            </p:nvSpPr>
            <p:spPr bwMode="auto">
              <a:xfrm flipV="1">
                <a:off x="3254" y="1362"/>
                <a:ext cx="6" cy="94"/>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09" name="Line 1801"/>
              <p:cNvSpPr>
                <a:spLocks noChangeShapeType="1"/>
              </p:cNvSpPr>
              <p:nvPr/>
            </p:nvSpPr>
            <p:spPr bwMode="auto">
              <a:xfrm flipV="1">
                <a:off x="3260" y="1312"/>
                <a:ext cx="3" cy="50"/>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10" name="Freeform 1802"/>
              <p:cNvSpPr>
                <a:spLocks/>
              </p:cNvSpPr>
              <p:nvPr/>
            </p:nvSpPr>
            <p:spPr bwMode="auto">
              <a:xfrm>
                <a:off x="2406" y="2005"/>
                <a:ext cx="768" cy="240"/>
              </a:xfrm>
              <a:custGeom>
                <a:avLst/>
                <a:gdLst/>
                <a:ahLst/>
                <a:cxnLst>
                  <a:cxn ang="0">
                    <a:pos x="12" y="240"/>
                  </a:cxn>
                  <a:cxn ang="0">
                    <a:pos x="29" y="240"/>
                  </a:cxn>
                  <a:cxn ang="0">
                    <a:pos x="47" y="239"/>
                  </a:cxn>
                  <a:cxn ang="0">
                    <a:pos x="63" y="237"/>
                  </a:cxn>
                  <a:cxn ang="0">
                    <a:pos x="81" y="237"/>
                  </a:cxn>
                  <a:cxn ang="0">
                    <a:pos x="98" y="236"/>
                  </a:cxn>
                  <a:cxn ang="0">
                    <a:pos x="114" y="234"/>
                  </a:cxn>
                  <a:cxn ang="0">
                    <a:pos x="132" y="233"/>
                  </a:cxn>
                  <a:cxn ang="0">
                    <a:pos x="149" y="233"/>
                  </a:cxn>
                  <a:cxn ang="0">
                    <a:pos x="167" y="231"/>
                  </a:cxn>
                  <a:cxn ang="0">
                    <a:pos x="183" y="230"/>
                  </a:cxn>
                  <a:cxn ang="0">
                    <a:pos x="201" y="228"/>
                  </a:cxn>
                  <a:cxn ang="0">
                    <a:pos x="218" y="227"/>
                  </a:cxn>
                  <a:cxn ang="0">
                    <a:pos x="236" y="225"/>
                  </a:cxn>
                  <a:cxn ang="0">
                    <a:pos x="252" y="224"/>
                  </a:cxn>
                  <a:cxn ang="0">
                    <a:pos x="270" y="222"/>
                  </a:cxn>
                  <a:cxn ang="0">
                    <a:pos x="287" y="221"/>
                  </a:cxn>
                  <a:cxn ang="0">
                    <a:pos x="305" y="218"/>
                  </a:cxn>
                  <a:cxn ang="0">
                    <a:pos x="321" y="216"/>
                  </a:cxn>
                  <a:cxn ang="0">
                    <a:pos x="338" y="215"/>
                  </a:cxn>
                  <a:cxn ang="0">
                    <a:pos x="356" y="212"/>
                  </a:cxn>
                  <a:cxn ang="0">
                    <a:pos x="372" y="210"/>
                  </a:cxn>
                  <a:cxn ang="0">
                    <a:pos x="390" y="207"/>
                  </a:cxn>
                  <a:cxn ang="0">
                    <a:pos x="407" y="204"/>
                  </a:cxn>
                  <a:cxn ang="0">
                    <a:pos x="425" y="201"/>
                  </a:cxn>
                  <a:cxn ang="0">
                    <a:pos x="441" y="198"/>
                  </a:cxn>
                  <a:cxn ang="0">
                    <a:pos x="459" y="195"/>
                  </a:cxn>
                  <a:cxn ang="0">
                    <a:pos x="476" y="192"/>
                  </a:cxn>
                  <a:cxn ang="0">
                    <a:pos x="494" y="188"/>
                  </a:cxn>
                  <a:cxn ang="0">
                    <a:pos x="510" y="183"/>
                  </a:cxn>
                  <a:cxn ang="0">
                    <a:pos x="528" y="179"/>
                  </a:cxn>
                  <a:cxn ang="0">
                    <a:pos x="545" y="174"/>
                  </a:cxn>
                  <a:cxn ang="0">
                    <a:pos x="561" y="168"/>
                  </a:cxn>
                  <a:cxn ang="0">
                    <a:pos x="579" y="162"/>
                  </a:cxn>
                  <a:cxn ang="0">
                    <a:pos x="596" y="156"/>
                  </a:cxn>
                  <a:cxn ang="0">
                    <a:pos x="614" y="149"/>
                  </a:cxn>
                  <a:cxn ang="0">
                    <a:pos x="630" y="140"/>
                  </a:cxn>
                  <a:cxn ang="0">
                    <a:pos x="648" y="131"/>
                  </a:cxn>
                  <a:cxn ang="0">
                    <a:pos x="665" y="120"/>
                  </a:cxn>
                  <a:cxn ang="0">
                    <a:pos x="683" y="108"/>
                  </a:cxn>
                  <a:cxn ang="0">
                    <a:pos x="699" y="93"/>
                  </a:cxn>
                  <a:cxn ang="0">
                    <a:pos x="717" y="75"/>
                  </a:cxn>
                  <a:cxn ang="0">
                    <a:pos x="734" y="56"/>
                  </a:cxn>
                  <a:cxn ang="0">
                    <a:pos x="750" y="32"/>
                  </a:cxn>
                  <a:cxn ang="0">
                    <a:pos x="768" y="0"/>
                  </a:cxn>
                </a:cxnLst>
                <a:rect l="0" t="0" r="r" b="b"/>
                <a:pathLst>
                  <a:path w="768" h="240">
                    <a:moveTo>
                      <a:pt x="0" y="240"/>
                    </a:moveTo>
                    <a:lnTo>
                      <a:pt x="6" y="240"/>
                    </a:lnTo>
                    <a:lnTo>
                      <a:pt x="12" y="240"/>
                    </a:lnTo>
                    <a:lnTo>
                      <a:pt x="18" y="240"/>
                    </a:lnTo>
                    <a:lnTo>
                      <a:pt x="23" y="240"/>
                    </a:lnTo>
                    <a:lnTo>
                      <a:pt x="29" y="240"/>
                    </a:lnTo>
                    <a:lnTo>
                      <a:pt x="35" y="239"/>
                    </a:lnTo>
                    <a:lnTo>
                      <a:pt x="41" y="239"/>
                    </a:lnTo>
                    <a:lnTo>
                      <a:pt x="47" y="239"/>
                    </a:lnTo>
                    <a:lnTo>
                      <a:pt x="51" y="239"/>
                    </a:lnTo>
                    <a:lnTo>
                      <a:pt x="57" y="239"/>
                    </a:lnTo>
                    <a:lnTo>
                      <a:pt x="63" y="237"/>
                    </a:lnTo>
                    <a:lnTo>
                      <a:pt x="69" y="237"/>
                    </a:lnTo>
                    <a:lnTo>
                      <a:pt x="75" y="237"/>
                    </a:lnTo>
                    <a:lnTo>
                      <a:pt x="81" y="237"/>
                    </a:lnTo>
                    <a:lnTo>
                      <a:pt x="86" y="236"/>
                    </a:lnTo>
                    <a:lnTo>
                      <a:pt x="92" y="236"/>
                    </a:lnTo>
                    <a:lnTo>
                      <a:pt x="98" y="236"/>
                    </a:lnTo>
                    <a:lnTo>
                      <a:pt x="104" y="236"/>
                    </a:lnTo>
                    <a:lnTo>
                      <a:pt x="110" y="234"/>
                    </a:lnTo>
                    <a:lnTo>
                      <a:pt x="114" y="234"/>
                    </a:lnTo>
                    <a:lnTo>
                      <a:pt x="120" y="234"/>
                    </a:lnTo>
                    <a:lnTo>
                      <a:pt x="126" y="234"/>
                    </a:lnTo>
                    <a:lnTo>
                      <a:pt x="132" y="233"/>
                    </a:lnTo>
                    <a:lnTo>
                      <a:pt x="138" y="233"/>
                    </a:lnTo>
                    <a:lnTo>
                      <a:pt x="144" y="233"/>
                    </a:lnTo>
                    <a:lnTo>
                      <a:pt x="149" y="233"/>
                    </a:lnTo>
                    <a:lnTo>
                      <a:pt x="155" y="231"/>
                    </a:lnTo>
                    <a:lnTo>
                      <a:pt x="161" y="231"/>
                    </a:lnTo>
                    <a:lnTo>
                      <a:pt x="167" y="231"/>
                    </a:lnTo>
                    <a:lnTo>
                      <a:pt x="173" y="231"/>
                    </a:lnTo>
                    <a:lnTo>
                      <a:pt x="177" y="230"/>
                    </a:lnTo>
                    <a:lnTo>
                      <a:pt x="183" y="230"/>
                    </a:lnTo>
                    <a:lnTo>
                      <a:pt x="189" y="230"/>
                    </a:lnTo>
                    <a:lnTo>
                      <a:pt x="195" y="228"/>
                    </a:lnTo>
                    <a:lnTo>
                      <a:pt x="201" y="228"/>
                    </a:lnTo>
                    <a:lnTo>
                      <a:pt x="207" y="228"/>
                    </a:lnTo>
                    <a:lnTo>
                      <a:pt x="212" y="227"/>
                    </a:lnTo>
                    <a:lnTo>
                      <a:pt x="218" y="227"/>
                    </a:lnTo>
                    <a:lnTo>
                      <a:pt x="224" y="227"/>
                    </a:lnTo>
                    <a:lnTo>
                      <a:pt x="230" y="225"/>
                    </a:lnTo>
                    <a:lnTo>
                      <a:pt x="236" y="225"/>
                    </a:lnTo>
                    <a:lnTo>
                      <a:pt x="242" y="225"/>
                    </a:lnTo>
                    <a:lnTo>
                      <a:pt x="246" y="224"/>
                    </a:lnTo>
                    <a:lnTo>
                      <a:pt x="252" y="224"/>
                    </a:lnTo>
                    <a:lnTo>
                      <a:pt x="258" y="224"/>
                    </a:lnTo>
                    <a:lnTo>
                      <a:pt x="264" y="222"/>
                    </a:lnTo>
                    <a:lnTo>
                      <a:pt x="270" y="222"/>
                    </a:lnTo>
                    <a:lnTo>
                      <a:pt x="275" y="221"/>
                    </a:lnTo>
                    <a:lnTo>
                      <a:pt x="281" y="221"/>
                    </a:lnTo>
                    <a:lnTo>
                      <a:pt x="287" y="221"/>
                    </a:lnTo>
                    <a:lnTo>
                      <a:pt x="293" y="219"/>
                    </a:lnTo>
                    <a:lnTo>
                      <a:pt x="299" y="219"/>
                    </a:lnTo>
                    <a:lnTo>
                      <a:pt x="305" y="218"/>
                    </a:lnTo>
                    <a:lnTo>
                      <a:pt x="309" y="218"/>
                    </a:lnTo>
                    <a:lnTo>
                      <a:pt x="315" y="218"/>
                    </a:lnTo>
                    <a:lnTo>
                      <a:pt x="321" y="216"/>
                    </a:lnTo>
                    <a:lnTo>
                      <a:pt x="327" y="216"/>
                    </a:lnTo>
                    <a:lnTo>
                      <a:pt x="333" y="215"/>
                    </a:lnTo>
                    <a:lnTo>
                      <a:pt x="338" y="215"/>
                    </a:lnTo>
                    <a:lnTo>
                      <a:pt x="344" y="213"/>
                    </a:lnTo>
                    <a:lnTo>
                      <a:pt x="350" y="213"/>
                    </a:lnTo>
                    <a:lnTo>
                      <a:pt x="356" y="212"/>
                    </a:lnTo>
                    <a:lnTo>
                      <a:pt x="362" y="212"/>
                    </a:lnTo>
                    <a:lnTo>
                      <a:pt x="368" y="210"/>
                    </a:lnTo>
                    <a:lnTo>
                      <a:pt x="372" y="210"/>
                    </a:lnTo>
                    <a:lnTo>
                      <a:pt x="378" y="209"/>
                    </a:lnTo>
                    <a:lnTo>
                      <a:pt x="384" y="209"/>
                    </a:lnTo>
                    <a:lnTo>
                      <a:pt x="390" y="207"/>
                    </a:lnTo>
                    <a:lnTo>
                      <a:pt x="396" y="206"/>
                    </a:lnTo>
                    <a:lnTo>
                      <a:pt x="401" y="206"/>
                    </a:lnTo>
                    <a:lnTo>
                      <a:pt x="407" y="204"/>
                    </a:lnTo>
                    <a:lnTo>
                      <a:pt x="413" y="204"/>
                    </a:lnTo>
                    <a:lnTo>
                      <a:pt x="419" y="203"/>
                    </a:lnTo>
                    <a:lnTo>
                      <a:pt x="425" y="201"/>
                    </a:lnTo>
                    <a:lnTo>
                      <a:pt x="431" y="201"/>
                    </a:lnTo>
                    <a:lnTo>
                      <a:pt x="435" y="200"/>
                    </a:lnTo>
                    <a:lnTo>
                      <a:pt x="441" y="198"/>
                    </a:lnTo>
                    <a:lnTo>
                      <a:pt x="447" y="198"/>
                    </a:lnTo>
                    <a:lnTo>
                      <a:pt x="453" y="197"/>
                    </a:lnTo>
                    <a:lnTo>
                      <a:pt x="459" y="195"/>
                    </a:lnTo>
                    <a:lnTo>
                      <a:pt x="465" y="194"/>
                    </a:lnTo>
                    <a:lnTo>
                      <a:pt x="470" y="194"/>
                    </a:lnTo>
                    <a:lnTo>
                      <a:pt x="476" y="192"/>
                    </a:lnTo>
                    <a:lnTo>
                      <a:pt x="482" y="191"/>
                    </a:lnTo>
                    <a:lnTo>
                      <a:pt x="488" y="189"/>
                    </a:lnTo>
                    <a:lnTo>
                      <a:pt x="494" y="188"/>
                    </a:lnTo>
                    <a:lnTo>
                      <a:pt x="498" y="186"/>
                    </a:lnTo>
                    <a:lnTo>
                      <a:pt x="504" y="185"/>
                    </a:lnTo>
                    <a:lnTo>
                      <a:pt x="510" y="183"/>
                    </a:lnTo>
                    <a:lnTo>
                      <a:pt x="516" y="182"/>
                    </a:lnTo>
                    <a:lnTo>
                      <a:pt x="522" y="180"/>
                    </a:lnTo>
                    <a:lnTo>
                      <a:pt x="528" y="179"/>
                    </a:lnTo>
                    <a:lnTo>
                      <a:pt x="533" y="177"/>
                    </a:lnTo>
                    <a:lnTo>
                      <a:pt x="539" y="176"/>
                    </a:lnTo>
                    <a:lnTo>
                      <a:pt x="545" y="174"/>
                    </a:lnTo>
                    <a:lnTo>
                      <a:pt x="551" y="173"/>
                    </a:lnTo>
                    <a:lnTo>
                      <a:pt x="557" y="171"/>
                    </a:lnTo>
                    <a:lnTo>
                      <a:pt x="561" y="168"/>
                    </a:lnTo>
                    <a:lnTo>
                      <a:pt x="567" y="167"/>
                    </a:lnTo>
                    <a:lnTo>
                      <a:pt x="573" y="165"/>
                    </a:lnTo>
                    <a:lnTo>
                      <a:pt x="579" y="162"/>
                    </a:lnTo>
                    <a:lnTo>
                      <a:pt x="585" y="161"/>
                    </a:lnTo>
                    <a:lnTo>
                      <a:pt x="591" y="158"/>
                    </a:lnTo>
                    <a:lnTo>
                      <a:pt x="596" y="156"/>
                    </a:lnTo>
                    <a:lnTo>
                      <a:pt x="602" y="153"/>
                    </a:lnTo>
                    <a:lnTo>
                      <a:pt x="608" y="152"/>
                    </a:lnTo>
                    <a:lnTo>
                      <a:pt x="614" y="149"/>
                    </a:lnTo>
                    <a:lnTo>
                      <a:pt x="620" y="146"/>
                    </a:lnTo>
                    <a:lnTo>
                      <a:pt x="624" y="143"/>
                    </a:lnTo>
                    <a:lnTo>
                      <a:pt x="630" y="140"/>
                    </a:lnTo>
                    <a:lnTo>
                      <a:pt x="636" y="137"/>
                    </a:lnTo>
                    <a:lnTo>
                      <a:pt x="642" y="134"/>
                    </a:lnTo>
                    <a:lnTo>
                      <a:pt x="648" y="131"/>
                    </a:lnTo>
                    <a:lnTo>
                      <a:pt x="654" y="128"/>
                    </a:lnTo>
                    <a:lnTo>
                      <a:pt x="659" y="123"/>
                    </a:lnTo>
                    <a:lnTo>
                      <a:pt x="665" y="120"/>
                    </a:lnTo>
                    <a:lnTo>
                      <a:pt x="671" y="116"/>
                    </a:lnTo>
                    <a:lnTo>
                      <a:pt x="677" y="111"/>
                    </a:lnTo>
                    <a:lnTo>
                      <a:pt x="683" y="108"/>
                    </a:lnTo>
                    <a:lnTo>
                      <a:pt x="687" y="102"/>
                    </a:lnTo>
                    <a:lnTo>
                      <a:pt x="693" y="98"/>
                    </a:lnTo>
                    <a:lnTo>
                      <a:pt x="699" y="93"/>
                    </a:lnTo>
                    <a:lnTo>
                      <a:pt x="705" y="87"/>
                    </a:lnTo>
                    <a:lnTo>
                      <a:pt x="711" y="81"/>
                    </a:lnTo>
                    <a:lnTo>
                      <a:pt x="717" y="75"/>
                    </a:lnTo>
                    <a:lnTo>
                      <a:pt x="722" y="69"/>
                    </a:lnTo>
                    <a:lnTo>
                      <a:pt x="728" y="63"/>
                    </a:lnTo>
                    <a:lnTo>
                      <a:pt x="734" y="56"/>
                    </a:lnTo>
                    <a:lnTo>
                      <a:pt x="740" y="48"/>
                    </a:lnTo>
                    <a:lnTo>
                      <a:pt x="746" y="39"/>
                    </a:lnTo>
                    <a:lnTo>
                      <a:pt x="750" y="32"/>
                    </a:lnTo>
                    <a:lnTo>
                      <a:pt x="756" y="21"/>
                    </a:lnTo>
                    <a:lnTo>
                      <a:pt x="762" y="12"/>
                    </a:lnTo>
                    <a:lnTo>
                      <a:pt x="768" y="0"/>
                    </a:lnTo>
                  </a:path>
                </a:pathLst>
              </a:cu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11" name="Line 1803"/>
              <p:cNvSpPr>
                <a:spLocks noChangeShapeType="1"/>
              </p:cNvSpPr>
              <p:nvPr/>
            </p:nvSpPr>
            <p:spPr bwMode="auto">
              <a:xfrm flipV="1">
                <a:off x="3174" y="1995"/>
                <a:ext cx="6" cy="10"/>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12" name="Line 1804"/>
              <p:cNvSpPr>
                <a:spLocks noChangeShapeType="1"/>
              </p:cNvSpPr>
              <p:nvPr/>
            </p:nvSpPr>
            <p:spPr bwMode="auto">
              <a:xfrm flipV="1">
                <a:off x="3180" y="1981"/>
                <a:ext cx="6" cy="14"/>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13" name="Line 1805"/>
              <p:cNvSpPr>
                <a:spLocks noChangeShapeType="1"/>
              </p:cNvSpPr>
              <p:nvPr/>
            </p:nvSpPr>
            <p:spPr bwMode="auto">
              <a:xfrm flipV="1">
                <a:off x="3186" y="1968"/>
                <a:ext cx="5" cy="13"/>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14" name="Line 1806"/>
              <p:cNvSpPr>
                <a:spLocks noChangeShapeType="1"/>
              </p:cNvSpPr>
              <p:nvPr/>
            </p:nvSpPr>
            <p:spPr bwMode="auto">
              <a:xfrm flipV="1">
                <a:off x="3191" y="1953"/>
                <a:ext cx="6" cy="15"/>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15" name="Line 1807"/>
              <p:cNvSpPr>
                <a:spLocks noChangeShapeType="1"/>
              </p:cNvSpPr>
              <p:nvPr/>
            </p:nvSpPr>
            <p:spPr bwMode="auto">
              <a:xfrm flipV="1">
                <a:off x="3197" y="1935"/>
                <a:ext cx="6" cy="18"/>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16" name="Line 1808"/>
              <p:cNvSpPr>
                <a:spLocks noChangeShapeType="1"/>
              </p:cNvSpPr>
              <p:nvPr/>
            </p:nvSpPr>
            <p:spPr bwMode="auto">
              <a:xfrm flipV="1">
                <a:off x="3203" y="1917"/>
                <a:ext cx="6" cy="18"/>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17" name="Line 1809"/>
              <p:cNvSpPr>
                <a:spLocks noChangeShapeType="1"/>
              </p:cNvSpPr>
              <p:nvPr/>
            </p:nvSpPr>
            <p:spPr bwMode="auto">
              <a:xfrm flipV="1">
                <a:off x="3209" y="1896"/>
                <a:ext cx="6" cy="21"/>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18" name="Line 1810"/>
              <p:cNvSpPr>
                <a:spLocks noChangeShapeType="1"/>
              </p:cNvSpPr>
              <p:nvPr/>
            </p:nvSpPr>
            <p:spPr bwMode="auto">
              <a:xfrm flipV="1">
                <a:off x="3215" y="1873"/>
                <a:ext cx="6" cy="23"/>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19" name="Line 1811"/>
              <p:cNvSpPr>
                <a:spLocks noChangeShapeType="1"/>
              </p:cNvSpPr>
              <p:nvPr/>
            </p:nvSpPr>
            <p:spPr bwMode="auto">
              <a:xfrm flipV="1">
                <a:off x="3221" y="1848"/>
                <a:ext cx="4" cy="25"/>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20" name="Line 1812"/>
              <p:cNvSpPr>
                <a:spLocks noChangeShapeType="1"/>
              </p:cNvSpPr>
              <p:nvPr/>
            </p:nvSpPr>
            <p:spPr bwMode="auto">
              <a:xfrm flipV="1">
                <a:off x="3225" y="1818"/>
                <a:ext cx="6" cy="30"/>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21" name="Line 1813"/>
              <p:cNvSpPr>
                <a:spLocks noChangeShapeType="1"/>
              </p:cNvSpPr>
              <p:nvPr/>
            </p:nvSpPr>
            <p:spPr bwMode="auto">
              <a:xfrm flipV="1">
                <a:off x="3231" y="1785"/>
                <a:ext cx="6" cy="33"/>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22" name="Line 1814"/>
              <p:cNvSpPr>
                <a:spLocks noChangeShapeType="1"/>
              </p:cNvSpPr>
              <p:nvPr/>
            </p:nvSpPr>
            <p:spPr bwMode="auto">
              <a:xfrm flipV="1">
                <a:off x="3237" y="1746"/>
                <a:ext cx="6" cy="39"/>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23" name="Line 1815"/>
              <p:cNvSpPr>
                <a:spLocks noChangeShapeType="1"/>
              </p:cNvSpPr>
              <p:nvPr/>
            </p:nvSpPr>
            <p:spPr bwMode="auto">
              <a:xfrm flipV="1">
                <a:off x="3243" y="1702"/>
                <a:ext cx="6" cy="44"/>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24" name="Line 1816"/>
              <p:cNvSpPr>
                <a:spLocks noChangeShapeType="1"/>
              </p:cNvSpPr>
              <p:nvPr/>
            </p:nvSpPr>
            <p:spPr bwMode="auto">
              <a:xfrm flipV="1">
                <a:off x="3249" y="1648"/>
                <a:ext cx="5" cy="54"/>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25" name="Line 1817"/>
              <p:cNvSpPr>
                <a:spLocks noChangeShapeType="1"/>
              </p:cNvSpPr>
              <p:nvPr/>
            </p:nvSpPr>
            <p:spPr bwMode="auto">
              <a:xfrm flipV="1">
                <a:off x="3254" y="1585"/>
                <a:ext cx="6" cy="63"/>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26" name="Line 1818"/>
              <p:cNvSpPr>
                <a:spLocks noChangeShapeType="1"/>
              </p:cNvSpPr>
              <p:nvPr/>
            </p:nvSpPr>
            <p:spPr bwMode="auto">
              <a:xfrm flipV="1">
                <a:off x="3260" y="1509"/>
                <a:ext cx="6" cy="76"/>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27" name="Line 1819"/>
              <p:cNvSpPr>
                <a:spLocks noChangeShapeType="1"/>
              </p:cNvSpPr>
              <p:nvPr/>
            </p:nvSpPr>
            <p:spPr bwMode="auto">
              <a:xfrm flipV="1">
                <a:off x="3266" y="1413"/>
                <a:ext cx="6" cy="96"/>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28" name="Line 1820"/>
              <p:cNvSpPr>
                <a:spLocks noChangeShapeType="1"/>
              </p:cNvSpPr>
              <p:nvPr/>
            </p:nvSpPr>
            <p:spPr bwMode="auto">
              <a:xfrm flipV="1">
                <a:off x="3272" y="1312"/>
                <a:ext cx="4" cy="101"/>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29" name="Freeform 1821"/>
              <p:cNvSpPr>
                <a:spLocks/>
              </p:cNvSpPr>
              <p:nvPr/>
            </p:nvSpPr>
            <p:spPr bwMode="auto">
              <a:xfrm>
                <a:off x="2406" y="1993"/>
                <a:ext cx="791" cy="147"/>
              </a:xfrm>
              <a:custGeom>
                <a:avLst/>
                <a:gdLst/>
                <a:ahLst/>
                <a:cxnLst>
                  <a:cxn ang="0">
                    <a:pos x="12" y="147"/>
                  </a:cxn>
                  <a:cxn ang="0">
                    <a:pos x="29" y="146"/>
                  </a:cxn>
                  <a:cxn ang="0">
                    <a:pos x="47" y="146"/>
                  </a:cxn>
                  <a:cxn ang="0">
                    <a:pos x="63" y="146"/>
                  </a:cxn>
                  <a:cxn ang="0">
                    <a:pos x="81" y="144"/>
                  </a:cxn>
                  <a:cxn ang="0">
                    <a:pos x="98" y="144"/>
                  </a:cxn>
                  <a:cxn ang="0">
                    <a:pos x="114" y="144"/>
                  </a:cxn>
                  <a:cxn ang="0">
                    <a:pos x="132" y="143"/>
                  </a:cxn>
                  <a:cxn ang="0">
                    <a:pos x="149" y="143"/>
                  </a:cxn>
                  <a:cxn ang="0">
                    <a:pos x="167" y="143"/>
                  </a:cxn>
                  <a:cxn ang="0">
                    <a:pos x="183" y="141"/>
                  </a:cxn>
                  <a:cxn ang="0">
                    <a:pos x="201" y="141"/>
                  </a:cxn>
                  <a:cxn ang="0">
                    <a:pos x="218" y="140"/>
                  </a:cxn>
                  <a:cxn ang="0">
                    <a:pos x="236" y="140"/>
                  </a:cxn>
                  <a:cxn ang="0">
                    <a:pos x="252" y="138"/>
                  </a:cxn>
                  <a:cxn ang="0">
                    <a:pos x="270" y="137"/>
                  </a:cxn>
                  <a:cxn ang="0">
                    <a:pos x="287" y="137"/>
                  </a:cxn>
                  <a:cxn ang="0">
                    <a:pos x="305" y="135"/>
                  </a:cxn>
                  <a:cxn ang="0">
                    <a:pos x="321" y="135"/>
                  </a:cxn>
                  <a:cxn ang="0">
                    <a:pos x="338" y="134"/>
                  </a:cxn>
                  <a:cxn ang="0">
                    <a:pos x="356" y="132"/>
                  </a:cxn>
                  <a:cxn ang="0">
                    <a:pos x="372" y="131"/>
                  </a:cxn>
                  <a:cxn ang="0">
                    <a:pos x="390" y="131"/>
                  </a:cxn>
                  <a:cxn ang="0">
                    <a:pos x="407" y="129"/>
                  </a:cxn>
                  <a:cxn ang="0">
                    <a:pos x="425" y="128"/>
                  </a:cxn>
                  <a:cxn ang="0">
                    <a:pos x="441" y="126"/>
                  </a:cxn>
                  <a:cxn ang="0">
                    <a:pos x="459" y="125"/>
                  </a:cxn>
                  <a:cxn ang="0">
                    <a:pos x="476" y="122"/>
                  </a:cxn>
                  <a:cxn ang="0">
                    <a:pos x="494" y="120"/>
                  </a:cxn>
                  <a:cxn ang="0">
                    <a:pos x="510" y="119"/>
                  </a:cxn>
                  <a:cxn ang="0">
                    <a:pos x="528" y="116"/>
                  </a:cxn>
                  <a:cxn ang="0">
                    <a:pos x="545" y="113"/>
                  </a:cxn>
                  <a:cxn ang="0">
                    <a:pos x="561" y="111"/>
                  </a:cxn>
                  <a:cxn ang="0">
                    <a:pos x="579" y="108"/>
                  </a:cxn>
                  <a:cxn ang="0">
                    <a:pos x="596" y="104"/>
                  </a:cxn>
                  <a:cxn ang="0">
                    <a:pos x="614" y="101"/>
                  </a:cxn>
                  <a:cxn ang="0">
                    <a:pos x="630" y="96"/>
                  </a:cxn>
                  <a:cxn ang="0">
                    <a:pos x="648" y="92"/>
                  </a:cxn>
                  <a:cxn ang="0">
                    <a:pos x="665" y="86"/>
                  </a:cxn>
                  <a:cxn ang="0">
                    <a:pos x="683" y="80"/>
                  </a:cxn>
                  <a:cxn ang="0">
                    <a:pos x="699" y="72"/>
                  </a:cxn>
                  <a:cxn ang="0">
                    <a:pos x="717" y="65"/>
                  </a:cxn>
                  <a:cxn ang="0">
                    <a:pos x="734" y="54"/>
                  </a:cxn>
                  <a:cxn ang="0">
                    <a:pos x="750" y="42"/>
                  </a:cxn>
                  <a:cxn ang="0">
                    <a:pos x="768" y="27"/>
                  </a:cxn>
                  <a:cxn ang="0">
                    <a:pos x="785" y="8"/>
                  </a:cxn>
                </a:cxnLst>
                <a:rect l="0" t="0" r="r" b="b"/>
                <a:pathLst>
                  <a:path w="791" h="147">
                    <a:moveTo>
                      <a:pt x="0" y="147"/>
                    </a:moveTo>
                    <a:lnTo>
                      <a:pt x="6" y="147"/>
                    </a:lnTo>
                    <a:lnTo>
                      <a:pt x="12" y="147"/>
                    </a:lnTo>
                    <a:lnTo>
                      <a:pt x="18" y="147"/>
                    </a:lnTo>
                    <a:lnTo>
                      <a:pt x="23" y="146"/>
                    </a:lnTo>
                    <a:lnTo>
                      <a:pt x="29" y="146"/>
                    </a:lnTo>
                    <a:lnTo>
                      <a:pt x="35" y="146"/>
                    </a:lnTo>
                    <a:lnTo>
                      <a:pt x="41" y="146"/>
                    </a:lnTo>
                    <a:lnTo>
                      <a:pt x="47" y="146"/>
                    </a:lnTo>
                    <a:lnTo>
                      <a:pt x="51" y="146"/>
                    </a:lnTo>
                    <a:lnTo>
                      <a:pt x="57" y="146"/>
                    </a:lnTo>
                    <a:lnTo>
                      <a:pt x="63" y="146"/>
                    </a:lnTo>
                    <a:lnTo>
                      <a:pt x="69" y="146"/>
                    </a:lnTo>
                    <a:lnTo>
                      <a:pt x="75" y="144"/>
                    </a:lnTo>
                    <a:lnTo>
                      <a:pt x="81" y="144"/>
                    </a:lnTo>
                    <a:lnTo>
                      <a:pt x="86" y="144"/>
                    </a:lnTo>
                    <a:lnTo>
                      <a:pt x="92" y="144"/>
                    </a:lnTo>
                    <a:lnTo>
                      <a:pt x="98" y="144"/>
                    </a:lnTo>
                    <a:lnTo>
                      <a:pt x="104" y="144"/>
                    </a:lnTo>
                    <a:lnTo>
                      <a:pt x="110" y="144"/>
                    </a:lnTo>
                    <a:lnTo>
                      <a:pt x="114" y="144"/>
                    </a:lnTo>
                    <a:lnTo>
                      <a:pt x="120" y="144"/>
                    </a:lnTo>
                    <a:lnTo>
                      <a:pt x="126" y="143"/>
                    </a:lnTo>
                    <a:lnTo>
                      <a:pt x="132" y="143"/>
                    </a:lnTo>
                    <a:lnTo>
                      <a:pt x="138" y="143"/>
                    </a:lnTo>
                    <a:lnTo>
                      <a:pt x="144" y="143"/>
                    </a:lnTo>
                    <a:lnTo>
                      <a:pt x="149" y="143"/>
                    </a:lnTo>
                    <a:lnTo>
                      <a:pt x="155" y="143"/>
                    </a:lnTo>
                    <a:lnTo>
                      <a:pt x="161" y="143"/>
                    </a:lnTo>
                    <a:lnTo>
                      <a:pt x="167" y="143"/>
                    </a:lnTo>
                    <a:lnTo>
                      <a:pt x="173" y="141"/>
                    </a:lnTo>
                    <a:lnTo>
                      <a:pt x="177" y="141"/>
                    </a:lnTo>
                    <a:lnTo>
                      <a:pt x="183" y="141"/>
                    </a:lnTo>
                    <a:lnTo>
                      <a:pt x="189" y="141"/>
                    </a:lnTo>
                    <a:lnTo>
                      <a:pt x="195" y="141"/>
                    </a:lnTo>
                    <a:lnTo>
                      <a:pt x="201" y="141"/>
                    </a:lnTo>
                    <a:lnTo>
                      <a:pt x="207" y="140"/>
                    </a:lnTo>
                    <a:lnTo>
                      <a:pt x="212" y="140"/>
                    </a:lnTo>
                    <a:lnTo>
                      <a:pt x="218" y="140"/>
                    </a:lnTo>
                    <a:lnTo>
                      <a:pt x="224" y="140"/>
                    </a:lnTo>
                    <a:lnTo>
                      <a:pt x="230" y="140"/>
                    </a:lnTo>
                    <a:lnTo>
                      <a:pt x="236" y="140"/>
                    </a:lnTo>
                    <a:lnTo>
                      <a:pt x="242" y="138"/>
                    </a:lnTo>
                    <a:lnTo>
                      <a:pt x="246" y="138"/>
                    </a:lnTo>
                    <a:lnTo>
                      <a:pt x="252" y="138"/>
                    </a:lnTo>
                    <a:lnTo>
                      <a:pt x="258" y="138"/>
                    </a:lnTo>
                    <a:lnTo>
                      <a:pt x="264" y="138"/>
                    </a:lnTo>
                    <a:lnTo>
                      <a:pt x="270" y="137"/>
                    </a:lnTo>
                    <a:lnTo>
                      <a:pt x="275" y="137"/>
                    </a:lnTo>
                    <a:lnTo>
                      <a:pt x="281" y="137"/>
                    </a:lnTo>
                    <a:lnTo>
                      <a:pt x="287" y="137"/>
                    </a:lnTo>
                    <a:lnTo>
                      <a:pt x="293" y="137"/>
                    </a:lnTo>
                    <a:lnTo>
                      <a:pt x="299" y="135"/>
                    </a:lnTo>
                    <a:lnTo>
                      <a:pt x="305" y="135"/>
                    </a:lnTo>
                    <a:lnTo>
                      <a:pt x="309" y="135"/>
                    </a:lnTo>
                    <a:lnTo>
                      <a:pt x="315" y="135"/>
                    </a:lnTo>
                    <a:lnTo>
                      <a:pt x="321" y="135"/>
                    </a:lnTo>
                    <a:lnTo>
                      <a:pt x="327" y="134"/>
                    </a:lnTo>
                    <a:lnTo>
                      <a:pt x="333" y="134"/>
                    </a:lnTo>
                    <a:lnTo>
                      <a:pt x="338" y="134"/>
                    </a:lnTo>
                    <a:lnTo>
                      <a:pt x="344" y="134"/>
                    </a:lnTo>
                    <a:lnTo>
                      <a:pt x="350" y="132"/>
                    </a:lnTo>
                    <a:lnTo>
                      <a:pt x="356" y="132"/>
                    </a:lnTo>
                    <a:lnTo>
                      <a:pt x="362" y="132"/>
                    </a:lnTo>
                    <a:lnTo>
                      <a:pt x="368" y="132"/>
                    </a:lnTo>
                    <a:lnTo>
                      <a:pt x="372" y="131"/>
                    </a:lnTo>
                    <a:lnTo>
                      <a:pt x="378" y="131"/>
                    </a:lnTo>
                    <a:lnTo>
                      <a:pt x="384" y="131"/>
                    </a:lnTo>
                    <a:lnTo>
                      <a:pt x="390" y="131"/>
                    </a:lnTo>
                    <a:lnTo>
                      <a:pt x="396" y="129"/>
                    </a:lnTo>
                    <a:lnTo>
                      <a:pt x="401" y="129"/>
                    </a:lnTo>
                    <a:lnTo>
                      <a:pt x="407" y="129"/>
                    </a:lnTo>
                    <a:lnTo>
                      <a:pt x="413" y="128"/>
                    </a:lnTo>
                    <a:lnTo>
                      <a:pt x="419" y="128"/>
                    </a:lnTo>
                    <a:lnTo>
                      <a:pt x="425" y="128"/>
                    </a:lnTo>
                    <a:lnTo>
                      <a:pt x="431" y="126"/>
                    </a:lnTo>
                    <a:lnTo>
                      <a:pt x="435" y="126"/>
                    </a:lnTo>
                    <a:lnTo>
                      <a:pt x="441" y="126"/>
                    </a:lnTo>
                    <a:lnTo>
                      <a:pt x="447" y="125"/>
                    </a:lnTo>
                    <a:lnTo>
                      <a:pt x="453" y="125"/>
                    </a:lnTo>
                    <a:lnTo>
                      <a:pt x="459" y="125"/>
                    </a:lnTo>
                    <a:lnTo>
                      <a:pt x="465" y="123"/>
                    </a:lnTo>
                    <a:lnTo>
                      <a:pt x="470" y="123"/>
                    </a:lnTo>
                    <a:lnTo>
                      <a:pt x="476" y="122"/>
                    </a:lnTo>
                    <a:lnTo>
                      <a:pt x="482" y="122"/>
                    </a:lnTo>
                    <a:lnTo>
                      <a:pt x="488" y="122"/>
                    </a:lnTo>
                    <a:lnTo>
                      <a:pt x="494" y="120"/>
                    </a:lnTo>
                    <a:lnTo>
                      <a:pt x="498" y="120"/>
                    </a:lnTo>
                    <a:lnTo>
                      <a:pt x="504" y="119"/>
                    </a:lnTo>
                    <a:lnTo>
                      <a:pt x="510" y="119"/>
                    </a:lnTo>
                    <a:lnTo>
                      <a:pt x="516" y="117"/>
                    </a:lnTo>
                    <a:lnTo>
                      <a:pt x="522" y="117"/>
                    </a:lnTo>
                    <a:lnTo>
                      <a:pt x="528" y="116"/>
                    </a:lnTo>
                    <a:lnTo>
                      <a:pt x="533" y="116"/>
                    </a:lnTo>
                    <a:lnTo>
                      <a:pt x="539" y="114"/>
                    </a:lnTo>
                    <a:lnTo>
                      <a:pt x="545" y="113"/>
                    </a:lnTo>
                    <a:lnTo>
                      <a:pt x="551" y="113"/>
                    </a:lnTo>
                    <a:lnTo>
                      <a:pt x="557" y="111"/>
                    </a:lnTo>
                    <a:lnTo>
                      <a:pt x="561" y="111"/>
                    </a:lnTo>
                    <a:lnTo>
                      <a:pt x="567" y="110"/>
                    </a:lnTo>
                    <a:lnTo>
                      <a:pt x="573" y="108"/>
                    </a:lnTo>
                    <a:lnTo>
                      <a:pt x="579" y="108"/>
                    </a:lnTo>
                    <a:lnTo>
                      <a:pt x="585" y="107"/>
                    </a:lnTo>
                    <a:lnTo>
                      <a:pt x="591" y="105"/>
                    </a:lnTo>
                    <a:lnTo>
                      <a:pt x="596" y="104"/>
                    </a:lnTo>
                    <a:lnTo>
                      <a:pt x="602" y="104"/>
                    </a:lnTo>
                    <a:lnTo>
                      <a:pt x="608" y="102"/>
                    </a:lnTo>
                    <a:lnTo>
                      <a:pt x="614" y="101"/>
                    </a:lnTo>
                    <a:lnTo>
                      <a:pt x="620" y="99"/>
                    </a:lnTo>
                    <a:lnTo>
                      <a:pt x="624" y="98"/>
                    </a:lnTo>
                    <a:lnTo>
                      <a:pt x="630" y="96"/>
                    </a:lnTo>
                    <a:lnTo>
                      <a:pt x="636" y="95"/>
                    </a:lnTo>
                    <a:lnTo>
                      <a:pt x="642" y="93"/>
                    </a:lnTo>
                    <a:lnTo>
                      <a:pt x="648" y="92"/>
                    </a:lnTo>
                    <a:lnTo>
                      <a:pt x="654" y="90"/>
                    </a:lnTo>
                    <a:lnTo>
                      <a:pt x="659" y="89"/>
                    </a:lnTo>
                    <a:lnTo>
                      <a:pt x="665" y="86"/>
                    </a:lnTo>
                    <a:lnTo>
                      <a:pt x="671" y="84"/>
                    </a:lnTo>
                    <a:lnTo>
                      <a:pt x="677" y="83"/>
                    </a:lnTo>
                    <a:lnTo>
                      <a:pt x="683" y="80"/>
                    </a:lnTo>
                    <a:lnTo>
                      <a:pt x="687" y="78"/>
                    </a:lnTo>
                    <a:lnTo>
                      <a:pt x="693" y="75"/>
                    </a:lnTo>
                    <a:lnTo>
                      <a:pt x="699" y="72"/>
                    </a:lnTo>
                    <a:lnTo>
                      <a:pt x="705" y="71"/>
                    </a:lnTo>
                    <a:lnTo>
                      <a:pt x="711" y="68"/>
                    </a:lnTo>
                    <a:lnTo>
                      <a:pt x="717" y="65"/>
                    </a:lnTo>
                    <a:lnTo>
                      <a:pt x="722" y="62"/>
                    </a:lnTo>
                    <a:lnTo>
                      <a:pt x="728" y="59"/>
                    </a:lnTo>
                    <a:lnTo>
                      <a:pt x="734" y="54"/>
                    </a:lnTo>
                    <a:lnTo>
                      <a:pt x="740" y="50"/>
                    </a:lnTo>
                    <a:lnTo>
                      <a:pt x="746" y="47"/>
                    </a:lnTo>
                    <a:lnTo>
                      <a:pt x="750" y="42"/>
                    </a:lnTo>
                    <a:lnTo>
                      <a:pt x="756" y="38"/>
                    </a:lnTo>
                    <a:lnTo>
                      <a:pt x="762" y="32"/>
                    </a:lnTo>
                    <a:lnTo>
                      <a:pt x="768" y="27"/>
                    </a:lnTo>
                    <a:lnTo>
                      <a:pt x="774" y="21"/>
                    </a:lnTo>
                    <a:lnTo>
                      <a:pt x="780" y="14"/>
                    </a:lnTo>
                    <a:lnTo>
                      <a:pt x="785" y="8"/>
                    </a:lnTo>
                    <a:lnTo>
                      <a:pt x="791" y="0"/>
                    </a:lnTo>
                  </a:path>
                </a:pathLst>
              </a:cu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30" name="Line 1822"/>
              <p:cNvSpPr>
                <a:spLocks noChangeShapeType="1"/>
              </p:cNvSpPr>
              <p:nvPr/>
            </p:nvSpPr>
            <p:spPr bwMode="auto">
              <a:xfrm flipV="1">
                <a:off x="3197" y="1984"/>
                <a:ext cx="6" cy="9"/>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31" name="Line 1823"/>
              <p:cNvSpPr>
                <a:spLocks noChangeShapeType="1"/>
              </p:cNvSpPr>
              <p:nvPr/>
            </p:nvSpPr>
            <p:spPr bwMode="auto">
              <a:xfrm flipV="1">
                <a:off x="3203" y="1975"/>
                <a:ext cx="6" cy="9"/>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32" name="Line 1824"/>
              <p:cNvSpPr>
                <a:spLocks noChangeShapeType="1"/>
              </p:cNvSpPr>
              <p:nvPr/>
            </p:nvSpPr>
            <p:spPr bwMode="auto">
              <a:xfrm flipV="1">
                <a:off x="3209" y="1965"/>
                <a:ext cx="6" cy="10"/>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33" name="Line 1825"/>
              <p:cNvSpPr>
                <a:spLocks noChangeShapeType="1"/>
              </p:cNvSpPr>
              <p:nvPr/>
            </p:nvSpPr>
            <p:spPr bwMode="auto">
              <a:xfrm flipV="1">
                <a:off x="3215" y="1954"/>
                <a:ext cx="6" cy="11"/>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34" name="Line 1826"/>
              <p:cNvSpPr>
                <a:spLocks noChangeShapeType="1"/>
              </p:cNvSpPr>
              <p:nvPr/>
            </p:nvSpPr>
            <p:spPr bwMode="auto">
              <a:xfrm flipV="1">
                <a:off x="3221" y="1941"/>
                <a:ext cx="4" cy="13"/>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35" name="Line 1827"/>
              <p:cNvSpPr>
                <a:spLocks noChangeShapeType="1"/>
              </p:cNvSpPr>
              <p:nvPr/>
            </p:nvSpPr>
            <p:spPr bwMode="auto">
              <a:xfrm flipV="1">
                <a:off x="3225" y="1926"/>
                <a:ext cx="6" cy="15"/>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36" name="Line 1828"/>
              <p:cNvSpPr>
                <a:spLocks noChangeShapeType="1"/>
              </p:cNvSpPr>
              <p:nvPr/>
            </p:nvSpPr>
            <p:spPr bwMode="auto">
              <a:xfrm flipV="1">
                <a:off x="3231" y="1909"/>
                <a:ext cx="6" cy="17"/>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37" name="Line 1829"/>
              <p:cNvSpPr>
                <a:spLocks noChangeShapeType="1"/>
              </p:cNvSpPr>
              <p:nvPr/>
            </p:nvSpPr>
            <p:spPr bwMode="auto">
              <a:xfrm flipV="1">
                <a:off x="3237" y="1890"/>
                <a:ext cx="6" cy="19"/>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38" name="Line 1830"/>
              <p:cNvSpPr>
                <a:spLocks noChangeShapeType="1"/>
              </p:cNvSpPr>
              <p:nvPr/>
            </p:nvSpPr>
            <p:spPr bwMode="auto">
              <a:xfrm flipV="1">
                <a:off x="3243" y="1867"/>
                <a:ext cx="6" cy="23"/>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39" name="Line 1831"/>
              <p:cNvSpPr>
                <a:spLocks noChangeShapeType="1"/>
              </p:cNvSpPr>
              <p:nvPr/>
            </p:nvSpPr>
            <p:spPr bwMode="auto">
              <a:xfrm flipV="1">
                <a:off x="3249" y="1842"/>
                <a:ext cx="5" cy="25"/>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40" name="Line 1832"/>
              <p:cNvSpPr>
                <a:spLocks noChangeShapeType="1"/>
              </p:cNvSpPr>
              <p:nvPr/>
            </p:nvSpPr>
            <p:spPr bwMode="auto">
              <a:xfrm flipV="1">
                <a:off x="3254" y="1810"/>
                <a:ext cx="6" cy="32"/>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41" name="Line 1833"/>
              <p:cNvSpPr>
                <a:spLocks noChangeShapeType="1"/>
              </p:cNvSpPr>
              <p:nvPr/>
            </p:nvSpPr>
            <p:spPr bwMode="auto">
              <a:xfrm flipV="1">
                <a:off x="3260" y="1771"/>
                <a:ext cx="6" cy="39"/>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42" name="Line 1834"/>
              <p:cNvSpPr>
                <a:spLocks noChangeShapeType="1"/>
              </p:cNvSpPr>
              <p:nvPr/>
            </p:nvSpPr>
            <p:spPr bwMode="auto">
              <a:xfrm flipV="1">
                <a:off x="3266" y="1723"/>
                <a:ext cx="6" cy="48"/>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43" name="Line 1835"/>
              <p:cNvSpPr>
                <a:spLocks noChangeShapeType="1"/>
              </p:cNvSpPr>
              <p:nvPr/>
            </p:nvSpPr>
            <p:spPr bwMode="auto">
              <a:xfrm flipV="1">
                <a:off x="3272" y="1663"/>
                <a:ext cx="6" cy="60"/>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44" name="Line 1836"/>
              <p:cNvSpPr>
                <a:spLocks noChangeShapeType="1"/>
              </p:cNvSpPr>
              <p:nvPr/>
            </p:nvSpPr>
            <p:spPr bwMode="auto">
              <a:xfrm flipV="1">
                <a:off x="3278" y="1582"/>
                <a:ext cx="6" cy="81"/>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45" name="Line 1837"/>
              <p:cNvSpPr>
                <a:spLocks noChangeShapeType="1"/>
              </p:cNvSpPr>
              <p:nvPr/>
            </p:nvSpPr>
            <p:spPr bwMode="auto">
              <a:xfrm flipV="1">
                <a:off x="3284" y="1470"/>
                <a:ext cx="4" cy="112"/>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146" name="Line 1838"/>
              <p:cNvSpPr>
                <a:spLocks noChangeShapeType="1"/>
              </p:cNvSpPr>
              <p:nvPr/>
            </p:nvSpPr>
            <p:spPr bwMode="auto">
              <a:xfrm flipV="1">
                <a:off x="3288" y="1312"/>
                <a:ext cx="6" cy="158"/>
              </a:xfrm>
              <a:prstGeom prst="line">
                <a:avLst/>
              </a:prstGeom>
              <a:noFill/>
              <a:ln w="6350">
                <a:solidFill>
                  <a:srgbClr val="C0C0C0"/>
                </a:solidFill>
                <a:prstDash val="sysDash"/>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grpSp>
        <p:sp>
          <p:nvSpPr>
            <p:cNvPr id="62" name="Line 1695"/>
            <p:cNvSpPr>
              <a:spLocks noChangeShapeType="1"/>
            </p:cNvSpPr>
            <p:nvPr/>
          </p:nvSpPr>
          <p:spPr bwMode="auto">
            <a:xfrm>
              <a:off x="4257675" y="1554163"/>
              <a:ext cx="323850" cy="0"/>
            </a:xfrm>
            <a:prstGeom prst="line">
              <a:avLst/>
            </a:prstGeom>
            <a:noFill/>
            <a:ln w="13970">
              <a:solidFill>
                <a:srgbClr val="000000"/>
              </a:solidFill>
              <a:round/>
              <a:headEnd/>
              <a:tailEnd/>
            </a:ln>
            <a:effec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3" name="Text Box 1696"/>
            <p:cNvSpPr txBox="1">
              <a:spLocks noChangeArrowheads="1"/>
            </p:cNvSpPr>
            <p:nvPr/>
          </p:nvSpPr>
          <p:spPr bwMode="auto">
            <a:xfrm>
              <a:off x="4594225" y="1431925"/>
              <a:ext cx="963613" cy="246063"/>
            </a:xfrm>
            <a:prstGeom prst="rect">
              <a:avLst/>
            </a:prstGeom>
            <a:noFill/>
            <a:ln w="9525" algn="ctr">
              <a:noFill/>
              <a:miter lim="800000"/>
              <a:headEnd/>
              <a:tailEnd/>
            </a:ln>
          </p:spPr>
          <p:txBody>
            <a:bodyPr wrap="none">
              <a:spAutoFit/>
            </a:bodyPr>
            <a:lstStyle/>
            <a:p>
              <a:r>
                <a:rPr lang="en-US" sz="1000" i="1">
                  <a:solidFill>
                    <a:srgbClr val="000000"/>
                  </a:solidFill>
                  <a:latin typeface="Arial" charset="0"/>
                </a:rPr>
                <a:t>equi-probable</a:t>
              </a:r>
            </a:p>
          </p:txBody>
        </p:sp>
      </p:grpSp>
      <p:sp>
        <p:nvSpPr>
          <p:cNvPr id="270" name="Text Box 20"/>
          <p:cNvSpPr txBox="1">
            <a:spLocks noChangeArrowheads="1"/>
          </p:cNvSpPr>
          <p:nvPr/>
        </p:nvSpPr>
        <p:spPr bwMode="auto">
          <a:xfrm>
            <a:off x="82752" y="3466705"/>
            <a:ext cx="1242648" cy="261610"/>
          </a:xfrm>
          <a:prstGeom prst="rect">
            <a:avLst/>
          </a:prstGeom>
          <a:noFill/>
          <a:ln w="9525"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
                <a:srgbClr val="FFFF00"/>
              </a:buClr>
              <a:buSzTx/>
              <a:buFontTx/>
              <a:buNone/>
              <a:tabLst/>
              <a:defRPr/>
            </a:pPr>
            <a:r>
              <a:rPr kumimoji="0" lang="en-US" sz="1100" b="0" i="0" u="none" strike="noStrike" kern="0" cap="none" spc="0" normalizeH="0" baseline="0" noProof="0" dirty="0" smtClean="0">
                <a:ln>
                  <a:noFill/>
                </a:ln>
                <a:effectLst/>
                <a:uLnTx/>
                <a:uFillTx/>
                <a:latin typeface="Arial" charset="0"/>
              </a:rPr>
              <a:t> aspect ratio </a:t>
            </a:r>
            <a:r>
              <a:rPr kumimoji="0" lang="el-GR" sz="1100" b="0" i="0" u="none" strike="noStrike" kern="0" cap="none" spc="0" normalizeH="0" baseline="0" noProof="0" dirty="0" smtClean="0">
                <a:ln>
                  <a:noFill/>
                </a:ln>
                <a:effectLst/>
                <a:uLnTx/>
                <a:uFillTx/>
                <a:latin typeface="Arial" charset="0"/>
              </a:rPr>
              <a:t>ε</a:t>
            </a:r>
            <a:r>
              <a:rPr kumimoji="0" lang="en-US" sz="1100" b="0" i="0" u="none" strike="noStrike" kern="0" cap="none" spc="0" normalizeH="0" baseline="0" noProof="0" dirty="0" smtClean="0">
                <a:ln>
                  <a:noFill/>
                </a:ln>
                <a:effectLst/>
                <a:uLnTx/>
                <a:uFillTx/>
                <a:latin typeface="Arial" charset="0"/>
              </a:rPr>
              <a:t>’ ≡ </a:t>
            </a:r>
          </a:p>
        </p:txBody>
      </p:sp>
      <p:grpSp>
        <p:nvGrpSpPr>
          <p:cNvPr id="10" name="Group 273"/>
          <p:cNvGrpSpPr/>
          <p:nvPr/>
        </p:nvGrpSpPr>
        <p:grpSpPr>
          <a:xfrm>
            <a:off x="1211116" y="3362288"/>
            <a:ext cx="545266" cy="469035"/>
            <a:chOff x="1597486" y="3127733"/>
            <a:chExt cx="545266" cy="469035"/>
          </a:xfrm>
        </p:grpSpPr>
        <p:sp>
          <p:nvSpPr>
            <p:cNvPr id="271" name="Text Box 21"/>
            <p:cNvSpPr txBox="1">
              <a:spLocks noChangeArrowheads="1"/>
            </p:cNvSpPr>
            <p:nvPr/>
          </p:nvSpPr>
          <p:spPr bwMode="auto">
            <a:xfrm>
              <a:off x="1597486" y="3127733"/>
              <a:ext cx="537327" cy="261610"/>
            </a:xfrm>
            <a:prstGeom prst="rect">
              <a:avLst/>
            </a:prstGeom>
            <a:noFill/>
            <a:ln w="9525"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
                  <a:srgbClr val="FFFF00"/>
                </a:buClr>
                <a:buSzTx/>
                <a:buFontTx/>
                <a:buNone/>
                <a:tabLst/>
                <a:defRPr/>
              </a:pPr>
              <a:r>
                <a:rPr kumimoji="0" lang="en-US" sz="1100" b="0" i="0" u="none" strike="noStrike" kern="0" cap="none" spc="0" normalizeH="0" baseline="0" noProof="0" dirty="0" smtClean="0">
                  <a:ln>
                    <a:noFill/>
                  </a:ln>
                  <a:effectLst/>
                  <a:uLnTx/>
                  <a:uFillTx/>
                  <a:latin typeface="Arial" charset="0"/>
                </a:rPr>
                <a:t>major</a:t>
              </a:r>
            </a:p>
          </p:txBody>
        </p:sp>
        <p:sp>
          <p:nvSpPr>
            <p:cNvPr id="272" name="Text Box 22"/>
            <p:cNvSpPr txBox="1">
              <a:spLocks noChangeArrowheads="1"/>
            </p:cNvSpPr>
            <p:nvPr/>
          </p:nvSpPr>
          <p:spPr bwMode="auto">
            <a:xfrm>
              <a:off x="1605425" y="3335158"/>
              <a:ext cx="537327" cy="261610"/>
            </a:xfrm>
            <a:prstGeom prst="rect">
              <a:avLst/>
            </a:prstGeom>
            <a:noFill/>
            <a:ln w="9525"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
                  <a:srgbClr val="FFFF00"/>
                </a:buClr>
                <a:buSzTx/>
                <a:buFontTx/>
                <a:buNone/>
                <a:tabLst/>
                <a:defRPr/>
              </a:pPr>
              <a:r>
                <a:rPr kumimoji="0" lang="en-US" sz="1100" b="0" i="0" u="none" strike="noStrike" kern="0" cap="none" spc="0" normalizeH="0" baseline="0" noProof="0" dirty="0" smtClean="0">
                  <a:ln>
                    <a:noFill/>
                  </a:ln>
                  <a:effectLst/>
                  <a:uLnTx/>
                  <a:uFillTx/>
                  <a:latin typeface="Arial" charset="0"/>
                </a:rPr>
                <a:t>minor</a:t>
              </a:r>
            </a:p>
          </p:txBody>
        </p:sp>
        <p:sp>
          <p:nvSpPr>
            <p:cNvPr id="273" name="Line 23"/>
            <p:cNvSpPr>
              <a:spLocks noChangeShapeType="1"/>
            </p:cNvSpPr>
            <p:nvPr/>
          </p:nvSpPr>
          <p:spPr bwMode="auto">
            <a:xfrm>
              <a:off x="1641520" y="3379608"/>
              <a:ext cx="457200" cy="0"/>
            </a:xfrm>
            <a:prstGeom prst="line">
              <a:avLst/>
            </a:prstGeom>
            <a:noFill/>
            <a:ln w="12700">
              <a:solidFill>
                <a:schemeClr val="tx1"/>
              </a:solidFill>
              <a:round/>
              <a:headEnd/>
              <a:tailEnd/>
            </a:ln>
            <a:effec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uLnTx/>
                <a:uFillTx/>
              </a:endParaRPr>
            </a:p>
          </p:txBody>
        </p:sp>
      </p:grpSp>
      <p:grpSp>
        <p:nvGrpSpPr>
          <p:cNvPr id="11" name="Group 3"/>
          <p:cNvGrpSpPr>
            <a:grpSpLocks/>
          </p:cNvGrpSpPr>
          <p:nvPr/>
        </p:nvGrpSpPr>
        <p:grpSpPr bwMode="auto">
          <a:xfrm>
            <a:off x="5800726" y="4080278"/>
            <a:ext cx="2771775" cy="2701925"/>
            <a:chOff x="3276" y="2295"/>
            <a:chExt cx="1746" cy="1702"/>
          </a:xfrm>
        </p:grpSpPr>
        <p:sp>
          <p:nvSpPr>
            <p:cNvPr id="277" name="Line 5"/>
            <p:cNvSpPr>
              <a:spLocks noChangeShapeType="1"/>
            </p:cNvSpPr>
            <p:nvPr/>
          </p:nvSpPr>
          <p:spPr bwMode="auto">
            <a:xfrm>
              <a:off x="3620" y="3038"/>
              <a:ext cx="6"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78" name="Freeform 6"/>
            <p:cNvSpPr>
              <a:spLocks/>
            </p:cNvSpPr>
            <p:nvPr/>
          </p:nvSpPr>
          <p:spPr bwMode="auto">
            <a:xfrm>
              <a:off x="3636" y="3038"/>
              <a:ext cx="6" cy="1"/>
            </a:xfrm>
            <a:custGeom>
              <a:avLst/>
              <a:gdLst/>
              <a:ahLst/>
              <a:cxnLst>
                <a:cxn ang="0">
                  <a:pos x="0" y="0"/>
                </a:cxn>
                <a:cxn ang="0">
                  <a:pos x="4" y="0"/>
                </a:cxn>
                <a:cxn ang="0">
                  <a:pos x="6" y="0"/>
                </a:cxn>
              </a:cxnLst>
              <a:rect l="0" t="0" r="r" b="b"/>
              <a:pathLst>
                <a:path w="6">
                  <a:moveTo>
                    <a:pt x="0" y="0"/>
                  </a:moveTo>
                  <a:lnTo>
                    <a:pt x="4" y="0"/>
                  </a:lnTo>
                  <a:lnTo>
                    <a:pt x="6"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79" name="Freeform 7"/>
            <p:cNvSpPr>
              <a:spLocks/>
            </p:cNvSpPr>
            <p:nvPr/>
          </p:nvSpPr>
          <p:spPr bwMode="auto">
            <a:xfrm>
              <a:off x="3651" y="3038"/>
              <a:ext cx="7" cy="1"/>
            </a:xfrm>
            <a:custGeom>
              <a:avLst/>
              <a:gdLst/>
              <a:ahLst/>
              <a:cxnLst>
                <a:cxn ang="0">
                  <a:pos x="0" y="0"/>
                </a:cxn>
                <a:cxn ang="0">
                  <a:pos x="4" y="0"/>
                </a:cxn>
                <a:cxn ang="0">
                  <a:pos x="7" y="0"/>
                </a:cxn>
              </a:cxnLst>
              <a:rect l="0" t="0" r="r" b="b"/>
              <a:pathLst>
                <a:path w="7">
                  <a:moveTo>
                    <a:pt x="0" y="0"/>
                  </a:moveTo>
                  <a:lnTo>
                    <a:pt x="4" y="0"/>
                  </a:lnTo>
                  <a:lnTo>
                    <a:pt x="7"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80" name="Freeform 8"/>
            <p:cNvSpPr>
              <a:spLocks/>
            </p:cNvSpPr>
            <p:nvPr/>
          </p:nvSpPr>
          <p:spPr bwMode="auto">
            <a:xfrm>
              <a:off x="3667" y="3038"/>
              <a:ext cx="7" cy="1"/>
            </a:xfrm>
            <a:custGeom>
              <a:avLst/>
              <a:gdLst/>
              <a:ahLst/>
              <a:cxnLst>
                <a:cxn ang="0">
                  <a:pos x="0" y="0"/>
                </a:cxn>
                <a:cxn ang="0">
                  <a:pos x="2" y="0"/>
                </a:cxn>
                <a:cxn ang="0">
                  <a:pos x="7" y="0"/>
                </a:cxn>
              </a:cxnLst>
              <a:rect l="0" t="0" r="r" b="b"/>
              <a:pathLst>
                <a:path w="7">
                  <a:moveTo>
                    <a:pt x="0" y="0"/>
                  </a:moveTo>
                  <a:lnTo>
                    <a:pt x="2" y="0"/>
                  </a:lnTo>
                  <a:lnTo>
                    <a:pt x="7"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81" name="Freeform 9"/>
            <p:cNvSpPr>
              <a:spLocks/>
            </p:cNvSpPr>
            <p:nvPr/>
          </p:nvSpPr>
          <p:spPr bwMode="auto">
            <a:xfrm>
              <a:off x="3683" y="3038"/>
              <a:ext cx="7" cy="1"/>
            </a:xfrm>
            <a:custGeom>
              <a:avLst/>
              <a:gdLst/>
              <a:ahLst/>
              <a:cxnLst>
                <a:cxn ang="0">
                  <a:pos x="0" y="0"/>
                </a:cxn>
                <a:cxn ang="0">
                  <a:pos x="0" y="0"/>
                </a:cxn>
                <a:cxn ang="0">
                  <a:pos x="7" y="0"/>
                </a:cxn>
              </a:cxnLst>
              <a:rect l="0" t="0" r="r" b="b"/>
              <a:pathLst>
                <a:path w="7">
                  <a:moveTo>
                    <a:pt x="0" y="0"/>
                  </a:moveTo>
                  <a:lnTo>
                    <a:pt x="0" y="0"/>
                  </a:lnTo>
                  <a:lnTo>
                    <a:pt x="7"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82" name="Freeform 10"/>
            <p:cNvSpPr>
              <a:spLocks/>
            </p:cNvSpPr>
            <p:nvPr/>
          </p:nvSpPr>
          <p:spPr bwMode="auto">
            <a:xfrm>
              <a:off x="3699" y="3038"/>
              <a:ext cx="7" cy="1"/>
            </a:xfrm>
            <a:custGeom>
              <a:avLst/>
              <a:gdLst/>
              <a:ahLst/>
              <a:cxnLst>
                <a:cxn ang="0">
                  <a:pos x="0" y="0"/>
                </a:cxn>
                <a:cxn ang="0">
                  <a:pos x="7" y="0"/>
                </a:cxn>
                <a:cxn ang="0">
                  <a:pos x="7" y="0"/>
                </a:cxn>
              </a:cxnLst>
              <a:rect l="0" t="0" r="r" b="b"/>
              <a:pathLst>
                <a:path w="7">
                  <a:moveTo>
                    <a:pt x="0" y="0"/>
                  </a:moveTo>
                  <a:lnTo>
                    <a:pt x="7" y="0"/>
                  </a:lnTo>
                  <a:lnTo>
                    <a:pt x="7"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83" name="Freeform 11"/>
            <p:cNvSpPr>
              <a:spLocks/>
            </p:cNvSpPr>
            <p:nvPr/>
          </p:nvSpPr>
          <p:spPr bwMode="auto">
            <a:xfrm>
              <a:off x="3715" y="3038"/>
              <a:ext cx="7" cy="1"/>
            </a:xfrm>
            <a:custGeom>
              <a:avLst/>
              <a:gdLst/>
              <a:ahLst/>
              <a:cxnLst>
                <a:cxn ang="0">
                  <a:pos x="0" y="0"/>
                </a:cxn>
                <a:cxn ang="0">
                  <a:pos x="5" y="0"/>
                </a:cxn>
                <a:cxn ang="0">
                  <a:pos x="7" y="0"/>
                </a:cxn>
              </a:cxnLst>
              <a:rect l="0" t="0" r="r" b="b"/>
              <a:pathLst>
                <a:path w="7">
                  <a:moveTo>
                    <a:pt x="0" y="0"/>
                  </a:moveTo>
                  <a:lnTo>
                    <a:pt x="5" y="0"/>
                  </a:lnTo>
                  <a:lnTo>
                    <a:pt x="7"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84" name="Freeform 12"/>
            <p:cNvSpPr>
              <a:spLocks/>
            </p:cNvSpPr>
            <p:nvPr/>
          </p:nvSpPr>
          <p:spPr bwMode="auto">
            <a:xfrm>
              <a:off x="3731" y="3038"/>
              <a:ext cx="7" cy="1"/>
            </a:xfrm>
            <a:custGeom>
              <a:avLst/>
              <a:gdLst/>
              <a:ahLst/>
              <a:cxnLst>
                <a:cxn ang="0">
                  <a:pos x="0" y="0"/>
                </a:cxn>
                <a:cxn ang="0">
                  <a:pos x="2" y="0"/>
                </a:cxn>
                <a:cxn ang="0">
                  <a:pos x="7" y="0"/>
                </a:cxn>
              </a:cxnLst>
              <a:rect l="0" t="0" r="r" b="b"/>
              <a:pathLst>
                <a:path w="7">
                  <a:moveTo>
                    <a:pt x="0" y="0"/>
                  </a:moveTo>
                  <a:lnTo>
                    <a:pt x="2" y="0"/>
                  </a:lnTo>
                  <a:lnTo>
                    <a:pt x="7"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85" name="Freeform 13"/>
            <p:cNvSpPr>
              <a:spLocks/>
            </p:cNvSpPr>
            <p:nvPr/>
          </p:nvSpPr>
          <p:spPr bwMode="auto">
            <a:xfrm>
              <a:off x="3747" y="3038"/>
              <a:ext cx="7" cy="1"/>
            </a:xfrm>
            <a:custGeom>
              <a:avLst/>
              <a:gdLst/>
              <a:ahLst/>
              <a:cxnLst>
                <a:cxn ang="0">
                  <a:pos x="0" y="0"/>
                </a:cxn>
                <a:cxn ang="0">
                  <a:pos x="0" y="0"/>
                </a:cxn>
                <a:cxn ang="0">
                  <a:pos x="7" y="0"/>
                </a:cxn>
              </a:cxnLst>
              <a:rect l="0" t="0" r="r" b="b"/>
              <a:pathLst>
                <a:path w="7">
                  <a:moveTo>
                    <a:pt x="0" y="0"/>
                  </a:moveTo>
                  <a:lnTo>
                    <a:pt x="0" y="0"/>
                  </a:lnTo>
                  <a:lnTo>
                    <a:pt x="7"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86" name="Freeform 14"/>
            <p:cNvSpPr>
              <a:spLocks/>
            </p:cNvSpPr>
            <p:nvPr/>
          </p:nvSpPr>
          <p:spPr bwMode="auto">
            <a:xfrm>
              <a:off x="3763" y="3038"/>
              <a:ext cx="7" cy="1"/>
            </a:xfrm>
            <a:custGeom>
              <a:avLst/>
              <a:gdLst/>
              <a:ahLst/>
              <a:cxnLst>
                <a:cxn ang="0">
                  <a:pos x="0" y="0"/>
                </a:cxn>
                <a:cxn ang="0">
                  <a:pos x="7" y="0"/>
                </a:cxn>
                <a:cxn ang="0">
                  <a:pos x="7" y="0"/>
                </a:cxn>
              </a:cxnLst>
              <a:rect l="0" t="0" r="r" b="b"/>
              <a:pathLst>
                <a:path w="7">
                  <a:moveTo>
                    <a:pt x="0" y="0"/>
                  </a:moveTo>
                  <a:lnTo>
                    <a:pt x="7" y="0"/>
                  </a:lnTo>
                  <a:lnTo>
                    <a:pt x="7"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87" name="Freeform 15"/>
            <p:cNvSpPr>
              <a:spLocks/>
            </p:cNvSpPr>
            <p:nvPr/>
          </p:nvSpPr>
          <p:spPr bwMode="auto">
            <a:xfrm>
              <a:off x="3779" y="3038"/>
              <a:ext cx="7" cy="1"/>
            </a:xfrm>
            <a:custGeom>
              <a:avLst/>
              <a:gdLst/>
              <a:ahLst/>
              <a:cxnLst>
                <a:cxn ang="0">
                  <a:pos x="0" y="0"/>
                </a:cxn>
                <a:cxn ang="0">
                  <a:pos x="5" y="0"/>
                </a:cxn>
                <a:cxn ang="0">
                  <a:pos x="7" y="0"/>
                </a:cxn>
              </a:cxnLst>
              <a:rect l="0" t="0" r="r" b="b"/>
              <a:pathLst>
                <a:path w="7">
                  <a:moveTo>
                    <a:pt x="0" y="0"/>
                  </a:moveTo>
                  <a:lnTo>
                    <a:pt x="5" y="0"/>
                  </a:lnTo>
                  <a:lnTo>
                    <a:pt x="7"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88" name="Freeform 16"/>
            <p:cNvSpPr>
              <a:spLocks/>
            </p:cNvSpPr>
            <p:nvPr/>
          </p:nvSpPr>
          <p:spPr bwMode="auto">
            <a:xfrm>
              <a:off x="3795" y="3038"/>
              <a:ext cx="7" cy="1"/>
            </a:xfrm>
            <a:custGeom>
              <a:avLst/>
              <a:gdLst/>
              <a:ahLst/>
              <a:cxnLst>
                <a:cxn ang="0">
                  <a:pos x="0" y="0"/>
                </a:cxn>
                <a:cxn ang="0">
                  <a:pos x="3" y="0"/>
                </a:cxn>
                <a:cxn ang="0">
                  <a:pos x="7" y="0"/>
                </a:cxn>
              </a:cxnLst>
              <a:rect l="0" t="0" r="r" b="b"/>
              <a:pathLst>
                <a:path w="7">
                  <a:moveTo>
                    <a:pt x="0" y="0"/>
                  </a:moveTo>
                  <a:lnTo>
                    <a:pt x="3" y="0"/>
                  </a:lnTo>
                  <a:lnTo>
                    <a:pt x="7"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89" name="Freeform 17"/>
            <p:cNvSpPr>
              <a:spLocks/>
            </p:cNvSpPr>
            <p:nvPr/>
          </p:nvSpPr>
          <p:spPr bwMode="auto">
            <a:xfrm>
              <a:off x="3811" y="3038"/>
              <a:ext cx="7" cy="1"/>
            </a:xfrm>
            <a:custGeom>
              <a:avLst/>
              <a:gdLst/>
              <a:ahLst/>
              <a:cxnLst>
                <a:cxn ang="0">
                  <a:pos x="0" y="0"/>
                </a:cxn>
                <a:cxn ang="0">
                  <a:pos x="2" y="0"/>
                </a:cxn>
                <a:cxn ang="0">
                  <a:pos x="7" y="0"/>
                </a:cxn>
              </a:cxnLst>
              <a:rect l="0" t="0" r="r" b="b"/>
              <a:pathLst>
                <a:path w="7">
                  <a:moveTo>
                    <a:pt x="0" y="0"/>
                  </a:moveTo>
                  <a:lnTo>
                    <a:pt x="2" y="0"/>
                  </a:lnTo>
                  <a:lnTo>
                    <a:pt x="7"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90" name="Line 18"/>
            <p:cNvSpPr>
              <a:spLocks noChangeShapeType="1"/>
            </p:cNvSpPr>
            <p:nvPr/>
          </p:nvSpPr>
          <p:spPr bwMode="auto">
            <a:xfrm>
              <a:off x="3827" y="3038"/>
              <a:ext cx="6"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91" name="Freeform 19"/>
            <p:cNvSpPr>
              <a:spLocks/>
            </p:cNvSpPr>
            <p:nvPr/>
          </p:nvSpPr>
          <p:spPr bwMode="auto">
            <a:xfrm>
              <a:off x="3843" y="3038"/>
              <a:ext cx="6" cy="1"/>
            </a:xfrm>
            <a:custGeom>
              <a:avLst/>
              <a:gdLst/>
              <a:ahLst/>
              <a:cxnLst>
                <a:cxn ang="0">
                  <a:pos x="0" y="0"/>
                </a:cxn>
                <a:cxn ang="0">
                  <a:pos x="5" y="0"/>
                </a:cxn>
                <a:cxn ang="0">
                  <a:pos x="6" y="0"/>
                </a:cxn>
              </a:cxnLst>
              <a:rect l="0" t="0" r="r" b="b"/>
              <a:pathLst>
                <a:path w="6">
                  <a:moveTo>
                    <a:pt x="0" y="0"/>
                  </a:moveTo>
                  <a:lnTo>
                    <a:pt x="5" y="0"/>
                  </a:lnTo>
                  <a:lnTo>
                    <a:pt x="6"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92" name="Freeform 20"/>
            <p:cNvSpPr>
              <a:spLocks/>
            </p:cNvSpPr>
            <p:nvPr/>
          </p:nvSpPr>
          <p:spPr bwMode="auto">
            <a:xfrm>
              <a:off x="3859" y="3038"/>
              <a:ext cx="6" cy="1"/>
            </a:xfrm>
            <a:custGeom>
              <a:avLst/>
              <a:gdLst/>
              <a:ahLst/>
              <a:cxnLst>
                <a:cxn ang="0">
                  <a:pos x="0" y="0"/>
                </a:cxn>
                <a:cxn ang="0">
                  <a:pos x="3" y="0"/>
                </a:cxn>
                <a:cxn ang="0">
                  <a:pos x="6" y="0"/>
                </a:cxn>
              </a:cxnLst>
              <a:rect l="0" t="0" r="r" b="b"/>
              <a:pathLst>
                <a:path w="6">
                  <a:moveTo>
                    <a:pt x="0" y="0"/>
                  </a:moveTo>
                  <a:lnTo>
                    <a:pt x="3" y="0"/>
                  </a:lnTo>
                  <a:lnTo>
                    <a:pt x="6"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93" name="Freeform 21"/>
            <p:cNvSpPr>
              <a:spLocks/>
            </p:cNvSpPr>
            <p:nvPr/>
          </p:nvSpPr>
          <p:spPr bwMode="auto">
            <a:xfrm>
              <a:off x="3875" y="3038"/>
              <a:ext cx="6" cy="1"/>
            </a:xfrm>
            <a:custGeom>
              <a:avLst/>
              <a:gdLst/>
              <a:ahLst/>
              <a:cxnLst>
                <a:cxn ang="0">
                  <a:pos x="0" y="0"/>
                </a:cxn>
                <a:cxn ang="0">
                  <a:pos x="2" y="0"/>
                </a:cxn>
                <a:cxn ang="0">
                  <a:pos x="6" y="0"/>
                </a:cxn>
              </a:cxnLst>
              <a:rect l="0" t="0" r="r" b="b"/>
              <a:pathLst>
                <a:path w="6">
                  <a:moveTo>
                    <a:pt x="0" y="0"/>
                  </a:moveTo>
                  <a:lnTo>
                    <a:pt x="2" y="0"/>
                  </a:lnTo>
                  <a:lnTo>
                    <a:pt x="6"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94" name="Line 22"/>
            <p:cNvSpPr>
              <a:spLocks noChangeShapeType="1"/>
            </p:cNvSpPr>
            <p:nvPr/>
          </p:nvSpPr>
          <p:spPr bwMode="auto">
            <a:xfrm>
              <a:off x="3891" y="3038"/>
              <a:ext cx="6"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95" name="Freeform 23"/>
            <p:cNvSpPr>
              <a:spLocks/>
            </p:cNvSpPr>
            <p:nvPr/>
          </p:nvSpPr>
          <p:spPr bwMode="auto">
            <a:xfrm>
              <a:off x="3907" y="3038"/>
              <a:ext cx="6" cy="1"/>
            </a:xfrm>
            <a:custGeom>
              <a:avLst/>
              <a:gdLst/>
              <a:ahLst/>
              <a:cxnLst>
                <a:cxn ang="0">
                  <a:pos x="0" y="0"/>
                </a:cxn>
                <a:cxn ang="0">
                  <a:pos x="5" y="0"/>
                </a:cxn>
                <a:cxn ang="0">
                  <a:pos x="6" y="0"/>
                </a:cxn>
              </a:cxnLst>
              <a:rect l="0" t="0" r="r" b="b"/>
              <a:pathLst>
                <a:path w="6">
                  <a:moveTo>
                    <a:pt x="0" y="0"/>
                  </a:moveTo>
                  <a:lnTo>
                    <a:pt x="5" y="0"/>
                  </a:lnTo>
                  <a:lnTo>
                    <a:pt x="6"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96" name="Freeform 24"/>
            <p:cNvSpPr>
              <a:spLocks/>
            </p:cNvSpPr>
            <p:nvPr/>
          </p:nvSpPr>
          <p:spPr bwMode="auto">
            <a:xfrm>
              <a:off x="3923" y="3038"/>
              <a:ext cx="6" cy="1"/>
            </a:xfrm>
            <a:custGeom>
              <a:avLst/>
              <a:gdLst/>
              <a:ahLst/>
              <a:cxnLst>
                <a:cxn ang="0">
                  <a:pos x="0" y="0"/>
                </a:cxn>
                <a:cxn ang="0">
                  <a:pos x="3" y="0"/>
                </a:cxn>
                <a:cxn ang="0">
                  <a:pos x="6" y="0"/>
                </a:cxn>
              </a:cxnLst>
              <a:rect l="0" t="0" r="r" b="b"/>
              <a:pathLst>
                <a:path w="6">
                  <a:moveTo>
                    <a:pt x="0" y="0"/>
                  </a:moveTo>
                  <a:lnTo>
                    <a:pt x="3" y="0"/>
                  </a:lnTo>
                  <a:lnTo>
                    <a:pt x="6"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97" name="Freeform 25"/>
            <p:cNvSpPr>
              <a:spLocks/>
            </p:cNvSpPr>
            <p:nvPr/>
          </p:nvSpPr>
          <p:spPr bwMode="auto">
            <a:xfrm>
              <a:off x="3939" y="3038"/>
              <a:ext cx="6" cy="1"/>
            </a:xfrm>
            <a:custGeom>
              <a:avLst/>
              <a:gdLst/>
              <a:ahLst/>
              <a:cxnLst>
                <a:cxn ang="0">
                  <a:pos x="0" y="0"/>
                </a:cxn>
                <a:cxn ang="0">
                  <a:pos x="1" y="0"/>
                </a:cxn>
                <a:cxn ang="0">
                  <a:pos x="6" y="0"/>
                </a:cxn>
              </a:cxnLst>
              <a:rect l="0" t="0" r="r" b="b"/>
              <a:pathLst>
                <a:path w="6">
                  <a:moveTo>
                    <a:pt x="0" y="0"/>
                  </a:moveTo>
                  <a:lnTo>
                    <a:pt x="1" y="0"/>
                  </a:lnTo>
                  <a:lnTo>
                    <a:pt x="6"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98" name="Line 26"/>
            <p:cNvSpPr>
              <a:spLocks noChangeShapeType="1"/>
            </p:cNvSpPr>
            <p:nvPr/>
          </p:nvSpPr>
          <p:spPr bwMode="auto">
            <a:xfrm>
              <a:off x="3955" y="3038"/>
              <a:ext cx="6"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299" name="Freeform 27"/>
            <p:cNvSpPr>
              <a:spLocks/>
            </p:cNvSpPr>
            <p:nvPr/>
          </p:nvSpPr>
          <p:spPr bwMode="auto">
            <a:xfrm>
              <a:off x="3971" y="3038"/>
              <a:ext cx="6" cy="1"/>
            </a:xfrm>
            <a:custGeom>
              <a:avLst/>
              <a:gdLst/>
              <a:ahLst/>
              <a:cxnLst>
                <a:cxn ang="0">
                  <a:pos x="0" y="0"/>
                </a:cxn>
                <a:cxn ang="0">
                  <a:pos x="5" y="0"/>
                </a:cxn>
                <a:cxn ang="0">
                  <a:pos x="6" y="0"/>
                </a:cxn>
              </a:cxnLst>
              <a:rect l="0" t="0" r="r" b="b"/>
              <a:pathLst>
                <a:path w="6">
                  <a:moveTo>
                    <a:pt x="0" y="0"/>
                  </a:moveTo>
                  <a:lnTo>
                    <a:pt x="5" y="0"/>
                  </a:lnTo>
                  <a:lnTo>
                    <a:pt x="6"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00" name="Freeform 28"/>
            <p:cNvSpPr>
              <a:spLocks/>
            </p:cNvSpPr>
            <p:nvPr/>
          </p:nvSpPr>
          <p:spPr bwMode="auto">
            <a:xfrm>
              <a:off x="3987" y="3038"/>
              <a:ext cx="6" cy="1"/>
            </a:xfrm>
            <a:custGeom>
              <a:avLst/>
              <a:gdLst/>
              <a:ahLst/>
              <a:cxnLst>
                <a:cxn ang="0">
                  <a:pos x="0" y="0"/>
                </a:cxn>
                <a:cxn ang="0">
                  <a:pos x="3" y="0"/>
                </a:cxn>
                <a:cxn ang="0">
                  <a:pos x="6" y="0"/>
                </a:cxn>
              </a:cxnLst>
              <a:rect l="0" t="0" r="r" b="b"/>
              <a:pathLst>
                <a:path w="6">
                  <a:moveTo>
                    <a:pt x="0" y="0"/>
                  </a:moveTo>
                  <a:lnTo>
                    <a:pt x="3" y="0"/>
                  </a:lnTo>
                  <a:lnTo>
                    <a:pt x="6"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01" name="Freeform 29"/>
            <p:cNvSpPr>
              <a:spLocks/>
            </p:cNvSpPr>
            <p:nvPr/>
          </p:nvSpPr>
          <p:spPr bwMode="auto">
            <a:xfrm>
              <a:off x="4003" y="3038"/>
              <a:ext cx="6" cy="1"/>
            </a:xfrm>
            <a:custGeom>
              <a:avLst/>
              <a:gdLst/>
              <a:ahLst/>
              <a:cxnLst>
                <a:cxn ang="0">
                  <a:pos x="0" y="0"/>
                </a:cxn>
                <a:cxn ang="0">
                  <a:pos x="1" y="0"/>
                </a:cxn>
                <a:cxn ang="0">
                  <a:pos x="6" y="0"/>
                </a:cxn>
              </a:cxnLst>
              <a:rect l="0" t="0" r="r" b="b"/>
              <a:pathLst>
                <a:path w="6">
                  <a:moveTo>
                    <a:pt x="0" y="0"/>
                  </a:moveTo>
                  <a:lnTo>
                    <a:pt x="1" y="0"/>
                  </a:lnTo>
                  <a:lnTo>
                    <a:pt x="6"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02" name="Freeform 30"/>
            <p:cNvSpPr>
              <a:spLocks/>
            </p:cNvSpPr>
            <p:nvPr/>
          </p:nvSpPr>
          <p:spPr bwMode="auto">
            <a:xfrm>
              <a:off x="4019" y="3038"/>
              <a:ext cx="6" cy="1"/>
            </a:xfrm>
            <a:custGeom>
              <a:avLst/>
              <a:gdLst/>
              <a:ahLst/>
              <a:cxnLst>
                <a:cxn ang="0">
                  <a:pos x="0" y="0"/>
                </a:cxn>
                <a:cxn ang="0">
                  <a:pos x="0" y="0"/>
                </a:cxn>
                <a:cxn ang="0">
                  <a:pos x="6" y="0"/>
                </a:cxn>
              </a:cxnLst>
              <a:rect l="0" t="0" r="r" b="b"/>
              <a:pathLst>
                <a:path w="6">
                  <a:moveTo>
                    <a:pt x="0" y="0"/>
                  </a:moveTo>
                  <a:lnTo>
                    <a:pt x="0" y="0"/>
                  </a:lnTo>
                  <a:lnTo>
                    <a:pt x="6"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03" name="Freeform 31"/>
            <p:cNvSpPr>
              <a:spLocks/>
            </p:cNvSpPr>
            <p:nvPr/>
          </p:nvSpPr>
          <p:spPr bwMode="auto">
            <a:xfrm>
              <a:off x="4035" y="3038"/>
              <a:ext cx="6" cy="1"/>
            </a:xfrm>
            <a:custGeom>
              <a:avLst/>
              <a:gdLst/>
              <a:ahLst/>
              <a:cxnLst>
                <a:cxn ang="0">
                  <a:pos x="0" y="0"/>
                </a:cxn>
                <a:cxn ang="0">
                  <a:pos x="6" y="0"/>
                </a:cxn>
                <a:cxn ang="0">
                  <a:pos x="6" y="0"/>
                </a:cxn>
              </a:cxnLst>
              <a:rect l="0" t="0" r="r" b="b"/>
              <a:pathLst>
                <a:path w="6">
                  <a:moveTo>
                    <a:pt x="0" y="0"/>
                  </a:moveTo>
                  <a:lnTo>
                    <a:pt x="6" y="0"/>
                  </a:lnTo>
                  <a:lnTo>
                    <a:pt x="6"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04" name="Freeform 32"/>
            <p:cNvSpPr>
              <a:spLocks/>
            </p:cNvSpPr>
            <p:nvPr/>
          </p:nvSpPr>
          <p:spPr bwMode="auto">
            <a:xfrm>
              <a:off x="4051" y="3038"/>
              <a:ext cx="6" cy="1"/>
            </a:xfrm>
            <a:custGeom>
              <a:avLst/>
              <a:gdLst/>
              <a:ahLst/>
              <a:cxnLst>
                <a:cxn ang="0">
                  <a:pos x="0" y="0"/>
                </a:cxn>
                <a:cxn ang="0">
                  <a:pos x="3" y="0"/>
                </a:cxn>
                <a:cxn ang="0">
                  <a:pos x="6" y="0"/>
                </a:cxn>
              </a:cxnLst>
              <a:rect l="0" t="0" r="r" b="b"/>
              <a:pathLst>
                <a:path w="6">
                  <a:moveTo>
                    <a:pt x="0" y="0"/>
                  </a:moveTo>
                  <a:lnTo>
                    <a:pt x="3" y="0"/>
                  </a:lnTo>
                  <a:lnTo>
                    <a:pt x="6"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05" name="Freeform 33"/>
            <p:cNvSpPr>
              <a:spLocks/>
            </p:cNvSpPr>
            <p:nvPr/>
          </p:nvSpPr>
          <p:spPr bwMode="auto">
            <a:xfrm>
              <a:off x="4067" y="3038"/>
              <a:ext cx="6" cy="1"/>
            </a:xfrm>
            <a:custGeom>
              <a:avLst/>
              <a:gdLst/>
              <a:ahLst/>
              <a:cxnLst>
                <a:cxn ang="0">
                  <a:pos x="0" y="0"/>
                </a:cxn>
                <a:cxn ang="0">
                  <a:pos x="1" y="0"/>
                </a:cxn>
                <a:cxn ang="0">
                  <a:pos x="6" y="0"/>
                </a:cxn>
              </a:cxnLst>
              <a:rect l="0" t="0" r="r" b="b"/>
              <a:pathLst>
                <a:path w="6">
                  <a:moveTo>
                    <a:pt x="0" y="0"/>
                  </a:moveTo>
                  <a:lnTo>
                    <a:pt x="1" y="0"/>
                  </a:lnTo>
                  <a:lnTo>
                    <a:pt x="6"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06" name="Freeform 34"/>
            <p:cNvSpPr>
              <a:spLocks/>
            </p:cNvSpPr>
            <p:nvPr/>
          </p:nvSpPr>
          <p:spPr bwMode="auto">
            <a:xfrm>
              <a:off x="4083" y="3038"/>
              <a:ext cx="6" cy="1"/>
            </a:xfrm>
            <a:custGeom>
              <a:avLst/>
              <a:gdLst/>
              <a:ahLst/>
              <a:cxnLst>
                <a:cxn ang="0">
                  <a:pos x="0" y="0"/>
                </a:cxn>
                <a:cxn ang="0">
                  <a:pos x="0" y="0"/>
                </a:cxn>
                <a:cxn ang="0">
                  <a:pos x="6" y="0"/>
                </a:cxn>
              </a:cxnLst>
              <a:rect l="0" t="0" r="r" b="b"/>
              <a:pathLst>
                <a:path w="6">
                  <a:moveTo>
                    <a:pt x="0" y="0"/>
                  </a:moveTo>
                  <a:lnTo>
                    <a:pt x="0" y="0"/>
                  </a:lnTo>
                  <a:lnTo>
                    <a:pt x="6"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07" name="Freeform 35"/>
            <p:cNvSpPr>
              <a:spLocks/>
            </p:cNvSpPr>
            <p:nvPr/>
          </p:nvSpPr>
          <p:spPr bwMode="auto">
            <a:xfrm>
              <a:off x="4098" y="3038"/>
              <a:ext cx="7" cy="1"/>
            </a:xfrm>
            <a:custGeom>
              <a:avLst/>
              <a:gdLst/>
              <a:ahLst/>
              <a:cxnLst>
                <a:cxn ang="0">
                  <a:pos x="0" y="0"/>
                </a:cxn>
                <a:cxn ang="0">
                  <a:pos x="7" y="0"/>
                </a:cxn>
                <a:cxn ang="0">
                  <a:pos x="7" y="0"/>
                </a:cxn>
              </a:cxnLst>
              <a:rect l="0" t="0" r="r" b="b"/>
              <a:pathLst>
                <a:path w="7">
                  <a:moveTo>
                    <a:pt x="0" y="0"/>
                  </a:moveTo>
                  <a:lnTo>
                    <a:pt x="7" y="0"/>
                  </a:lnTo>
                  <a:lnTo>
                    <a:pt x="7"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08" name="Freeform 36"/>
            <p:cNvSpPr>
              <a:spLocks/>
            </p:cNvSpPr>
            <p:nvPr/>
          </p:nvSpPr>
          <p:spPr bwMode="auto">
            <a:xfrm>
              <a:off x="4114" y="3038"/>
              <a:ext cx="7" cy="1"/>
            </a:xfrm>
            <a:custGeom>
              <a:avLst/>
              <a:gdLst/>
              <a:ahLst/>
              <a:cxnLst>
                <a:cxn ang="0">
                  <a:pos x="0" y="0"/>
                </a:cxn>
                <a:cxn ang="0">
                  <a:pos x="5" y="0"/>
                </a:cxn>
                <a:cxn ang="0">
                  <a:pos x="7" y="0"/>
                </a:cxn>
              </a:cxnLst>
              <a:rect l="0" t="0" r="r" b="b"/>
              <a:pathLst>
                <a:path w="7">
                  <a:moveTo>
                    <a:pt x="0" y="0"/>
                  </a:moveTo>
                  <a:lnTo>
                    <a:pt x="5" y="0"/>
                  </a:lnTo>
                  <a:lnTo>
                    <a:pt x="7"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09" name="Freeform 37"/>
            <p:cNvSpPr>
              <a:spLocks/>
            </p:cNvSpPr>
            <p:nvPr/>
          </p:nvSpPr>
          <p:spPr bwMode="auto">
            <a:xfrm>
              <a:off x="4130" y="3038"/>
              <a:ext cx="7" cy="1"/>
            </a:xfrm>
            <a:custGeom>
              <a:avLst/>
              <a:gdLst/>
              <a:ahLst/>
              <a:cxnLst>
                <a:cxn ang="0">
                  <a:pos x="0" y="0"/>
                </a:cxn>
                <a:cxn ang="0">
                  <a:pos x="4" y="0"/>
                </a:cxn>
                <a:cxn ang="0">
                  <a:pos x="7" y="0"/>
                </a:cxn>
              </a:cxnLst>
              <a:rect l="0" t="0" r="r" b="b"/>
              <a:pathLst>
                <a:path w="7">
                  <a:moveTo>
                    <a:pt x="0" y="0"/>
                  </a:moveTo>
                  <a:lnTo>
                    <a:pt x="4" y="0"/>
                  </a:lnTo>
                  <a:lnTo>
                    <a:pt x="7"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10" name="Freeform 38"/>
            <p:cNvSpPr>
              <a:spLocks/>
            </p:cNvSpPr>
            <p:nvPr/>
          </p:nvSpPr>
          <p:spPr bwMode="auto">
            <a:xfrm>
              <a:off x="4146" y="3038"/>
              <a:ext cx="7" cy="1"/>
            </a:xfrm>
            <a:custGeom>
              <a:avLst/>
              <a:gdLst/>
              <a:ahLst/>
              <a:cxnLst>
                <a:cxn ang="0">
                  <a:pos x="0" y="0"/>
                </a:cxn>
                <a:cxn ang="0">
                  <a:pos x="2" y="0"/>
                </a:cxn>
                <a:cxn ang="0">
                  <a:pos x="7" y="0"/>
                </a:cxn>
              </a:cxnLst>
              <a:rect l="0" t="0" r="r" b="b"/>
              <a:pathLst>
                <a:path w="7">
                  <a:moveTo>
                    <a:pt x="0" y="0"/>
                  </a:moveTo>
                  <a:lnTo>
                    <a:pt x="2" y="0"/>
                  </a:lnTo>
                  <a:lnTo>
                    <a:pt x="7"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11" name="Freeform 39"/>
            <p:cNvSpPr>
              <a:spLocks/>
            </p:cNvSpPr>
            <p:nvPr/>
          </p:nvSpPr>
          <p:spPr bwMode="auto">
            <a:xfrm>
              <a:off x="4162" y="3038"/>
              <a:ext cx="7" cy="1"/>
            </a:xfrm>
            <a:custGeom>
              <a:avLst/>
              <a:gdLst/>
              <a:ahLst/>
              <a:cxnLst>
                <a:cxn ang="0">
                  <a:pos x="0" y="0"/>
                </a:cxn>
                <a:cxn ang="0">
                  <a:pos x="7" y="0"/>
                </a:cxn>
                <a:cxn ang="0">
                  <a:pos x="7" y="0"/>
                </a:cxn>
              </a:cxnLst>
              <a:rect l="0" t="0" r="r" b="b"/>
              <a:pathLst>
                <a:path w="7">
                  <a:moveTo>
                    <a:pt x="0" y="0"/>
                  </a:moveTo>
                  <a:lnTo>
                    <a:pt x="7" y="0"/>
                  </a:lnTo>
                  <a:lnTo>
                    <a:pt x="7"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12" name="Freeform 40"/>
            <p:cNvSpPr>
              <a:spLocks/>
            </p:cNvSpPr>
            <p:nvPr/>
          </p:nvSpPr>
          <p:spPr bwMode="auto">
            <a:xfrm>
              <a:off x="4178" y="3038"/>
              <a:ext cx="7" cy="1"/>
            </a:xfrm>
            <a:custGeom>
              <a:avLst/>
              <a:gdLst/>
              <a:ahLst/>
              <a:cxnLst>
                <a:cxn ang="0">
                  <a:pos x="0" y="0"/>
                </a:cxn>
                <a:cxn ang="0">
                  <a:pos x="5" y="0"/>
                </a:cxn>
                <a:cxn ang="0">
                  <a:pos x="7" y="0"/>
                </a:cxn>
              </a:cxnLst>
              <a:rect l="0" t="0" r="r" b="b"/>
              <a:pathLst>
                <a:path w="7">
                  <a:moveTo>
                    <a:pt x="0" y="0"/>
                  </a:moveTo>
                  <a:lnTo>
                    <a:pt x="5" y="0"/>
                  </a:lnTo>
                  <a:lnTo>
                    <a:pt x="7"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13" name="Freeform 41"/>
            <p:cNvSpPr>
              <a:spLocks/>
            </p:cNvSpPr>
            <p:nvPr/>
          </p:nvSpPr>
          <p:spPr bwMode="auto">
            <a:xfrm>
              <a:off x="4194" y="3038"/>
              <a:ext cx="7" cy="1"/>
            </a:xfrm>
            <a:custGeom>
              <a:avLst/>
              <a:gdLst/>
              <a:ahLst/>
              <a:cxnLst>
                <a:cxn ang="0">
                  <a:pos x="0" y="0"/>
                </a:cxn>
                <a:cxn ang="0">
                  <a:pos x="3" y="0"/>
                </a:cxn>
                <a:cxn ang="0">
                  <a:pos x="7" y="0"/>
                </a:cxn>
              </a:cxnLst>
              <a:rect l="0" t="0" r="r" b="b"/>
              <a:pathLst>
                <a:path w="7">
                  <a:moveTo>
                    <a:pt x="0" y="0"/>
                  </a:moveTo>
                  <a:lnTo>
                    <a:pt x="3" y="0"/>
                  </a:lnTo>
                  <a:lnTo>
                    <a:pt x="7"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14" name="Freeform 42"/>
            <p:cNvSpPr>
              <a:spLocks/>
            </p:cNvSpPr>
            <p:nvPr/>
          </p:nvSpPr>
          <p:spPr bwMode="auto">
            <a:xfrm>
              <a:off x="4210" y="3038"/>
              <a:ext cx="7" cy="1"/>
            </a:xfrm>
            <a:custGeom>
              <a:avLst/>
              <a:gdLst/>
              <a:ahLst/>
              <a:cxnLst>
                <a:cxn ang="0">
                  <a:pos x="0" y="0"/>
                </a:cxn>
                <a:cxn ang="0">
                  <a:pos x="2" y="0"/>
                </a:cxn>
                <a:cxn ang="0">
                  <a:pos x="7" y="0"/>
                </a:cxn>
              </a:cxnLst>
              <a:rect l="0" t="0" r="r" b="b"/>
              <a:pathLst>
                <a:path w="7">
                  <a:moveTo>
                    <a:pt x="0" y="0"/>
                  </a:moveTo>
                  <a:lnTo>
                    <a:pt x="2" y="0"/>
                  </a:lnTo>
                  <a:lnTo>
                    <a:pt x="7"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15" name="Line 43"/>
            <p:cNvSpPr>
              <a:spLocks noChangeShapeType="1"/>
            </p:cNvSpPr>
            <p:nvPr/>
          </p:nvSpPr>
          <p:spPr bwMode="auto">
            <a:xfrm>
              <a:off x="4226" y="3038"/>
              <a:ext cx="7"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16" name="Freeform 44"/>
            <p:cNvSpPr>
              <a:spLocks/>
            </p:cNvSpPr>
            <p:nvPr/>
          </p:nvSpPr>
          <p:spPr bwMode="auto">
            <a:xfrm>
              <a:off x="4242" y="3038"/>
              <a:ext cx="7" cy="1"/>
            </a:xfrm>
            <a:custGeom>
              <a:avLst/>
              <a:gdLst/>
              <a:ahLst/>
              <a:cxnLst>
                <a:cxn ang="0">
                  <a:pos x="0" y="0"/>
                </a:cxn>
                <a:cxn ang="0">
                  <a:pos x="5" y="0"/>
                </a:cxn>
                <a:cxn ang="0">
                  <a:pos x="7" y="0"/>
                </a:cxn>
              </a:cxnLst>
              <a:rect l="0" t="0" r="r" b="b"/>
              <a:pathLst>
                <a:path w="7">
                  <a:moveTo>
                    <a:pt x="0" y="0"/>
                  </a:moveTo>
                  <a:lnTo>
                    <a:pt x="5" y="0"/>
                  </a:lnTo>
                  <a:lnTo>
                    <a:pt x="7"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17" name="Freeform 45"/>
            <p:cNvSpPr>
              <a:spLocks/>
            </p:cNvSpPr>
            <p:nvPr/>
          </p:nvSpPr>
          <p:spPr bwMode="auto">
            <a:xfrm>
              <a:off x="4258" y="3038"/>
              <a:ext cx="6" cy="1"/>
            </a:xfrm>
            <a:custGeom>
              <a:avLst/>
              <a:gdLst/>
              <a:ahLst/>
              <a:cxnLst>
                <a:cxn ang="0">
                  <a:pos x="0" y="0"/>
                </a:cxn>
                <a:cxn ang="0">
                  <a:pos x="3" y="0"/>
                </a:cxn>
                <a:cxn ang="0">
                  <a:pos x="6" y="0"/>
                </a:cxn>
              </a:cxnLst>
              <a:rect l="0" t="0" r="r" b="b"/>
              <a:pathLst>
                <a:path w="6">
                  <a:moveTo>
                    <a:pt x="0" y="0"/>
                  </a:moveTo>
                  <a:lnTo>
                    <a:pt x="3" y="0"/>
                  </a:lnTo>
                  <a:lnTo>
                    <a:pt x="6"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18" name="Freeform 46"/>
            <p:cNvSpPr>
              <a:spLocks/>
            </p:cNvSpPr>
            <p:nvPr/>
          </p:nvSpPr>
          <p:spPr bwMode="auto">
            <a:xfrm>
              <a:off x="4274" y="3038"/>
              <a:ext cx="6" cy="1"/>
            </a:xfrm>
            <a:custGeom>
              <a:avLst/>
              <a:gdLst/>
              <a:ahLst/>
              <a:cxnLst>
                <a:cxn ang="0">
                  <a:pos x="0" y="0"/>
                </a:cxn>
                <a:cxn ang="0">
                  <a:pos x="2" y="0"/>
                </a:cxn>
                <a:cxn ang="0">
                  <a:pos x="6" y="0"/>
                </a:cxn>
              </a:cxnLst>
              <a:rect l="0" t="0" r="r" b="b"/>
              <a:pathLst>
                <a:path w="6">
                  <a:moveTo>
                    <a:pt x="0" y="0"/>
                  </a:moveTo>
                  <a:lnTo>
                    <a:pt x="2" y="0"/>
                  </a:lnTo>
                  <a:lnTo>
                    <a:pt x="6"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19" name="Line 47"/>
            <p:cNvSpPr>
              <a:spLocks noChangeShapeType="1"/>
            </p:cNvSpPr>
            <p:nvPr/>
          </p:nvSpPr>
          <p:spPr bwMode="auto">
            <a:xfrm>
              <a:off x="4290" y="3038"/>
              <a:ext cx="6"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20" name="Freeform 48"/>
            <p:cNvSpPr>
              <a:spLocks/>
            </p:cNvSpPr>
            <p:nvPr/>
          </p:nvSpPr>
          <p:spPr bwMode="auto">
            <a:xfrm>
              <a:off x="4306" y="3038"/>
              <a:ext cx="6" cy="1"/>
            </a:xfrm>
            <a:custGeom>
              <a:avLst/>
              <a:gdLst/>
              <a:ahLst/>
              <a:cxnLst>
                <a:cxn ang="0">
                  <a:pos x="0" y="0"/>
                </a:cxn>
                <a:cxn ang="0">
                  <a:pos x="5" y="0"/>
                </a:cxn>
                <a:cxn ang="0">
                  <a:pos x="6" y="0"/>
                </a:cxn>
              </a:cxnLst>
              <a:rect l="0" t="0" r="r" b="b"/>
              <a:pathLst>
                <a:path w="6">
                  <a:moveTo>
                    <a:pt x="0" y="0"/>
                  </a:moveTo>
                  <a:lnTo>
                    <a:pt x="5" y="0"/>
                  </a:lnTo>
                  <a:lnTo>
                    <a:pt x="6"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21" name="Freeform 49"/>
            <p:cNvSpPr>
              <a:spLocks/>
            </p:cNvSpPr>
            <p:nvPr/>
          </p:nvSpPr>
          <p:spPr bwMode="auto">
            <a:xfrm>
              <a:off x="4322" y="3038"/>
              <a:ext cx="6" cy="1"/>
            </a:xfrm>
            <a:custGeom>
              <a:avLst/>
              <a:gdLst/>
              <a:ahLst/>
              <a:cxnLst>
                <a:cxn ang="0">
                  <a:pos x="0" y="0"/>
                </a:cxn>
                <a:cxn ang="0">
                  <a:pos x="3" y="0"/>
                </a:cxn>
                <a:cxn ang="0">
                  <a:pos x="6" y="0"/>
                </a:cxn>
              </a:cxnLst>
              <a:rect l="0" t="0" r="r" b="b"/>
              <a:pathLst>
                <a:path w="6">
                  <a:moveTo>
                    <a:pt x="0" y="0"/>
                  </a:moveTo>
                  <a:lnTo>
                    <a:pt x="3" y="0"/>
                  </a:lnTo>
                  <a:lnTo>
                    <a:pt x="6"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22" name="Freeform 50"/>
            <p:cNvSpPr>
              <a:spLocks/>
            </p:cNvSpPr>
            <p:nvPr/>
          </p:nvSpPr>
          <p:spPr bwMode="auto">
            <a:xfrm>
              <a:off x="4338" y="3038"/>
              <a:ext cx="6" cy="1"/>
            </a:xfrm>
            <a:custGeom>
              <a:avLst/>
              <a:gdLst/>
              <a:ahLst/>
              <a:cxnLst>
                <a:cxn ang="0">
                  <a:pos x="0" y="0"/>
                </a:cxn>
                <a:cxn ang="0">
                  <a:pos x="2" y="0"/>
                </a:cxn>
                <a:cxn ang="0">
                  <a:pos x="6" y="0"/>
                </a:cxn>
              </a:cxnLst>
              <a:rect l="0" t="0" r="r" b="b"/>
              <a:pathLst>
                <a:path w="6">
                  <a:moveTo>
                    <a:pt x="0" y="0"/>
                  </a:moveTo>
                  <a:lnTo>
                    <a:pt x="2" y="0"/>
                  </a:lnTo>
                  <a:lnTo>
                    <a:pt x="6"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23" name="Freeform 51"/>
            <p:cNvSpPr>
              <a:spLocks/>
            </p:cNvSpPr>
            <p:nvPr/>
          </p:nvSpPr>
          <p:spPr bwMode="auto">
            <a:xfrm>
              <a:off x="4354" y="3038"/>
              <a:ext cx="6" cy="1"/>
            </a:xfrm>
            <a:custGeom>
              <a:avLst/>
              <a:gdLst/>
              <a:ahLst/>
              <a:cxnLst>
                <a:cxn ang="0">
                  <a:pos x="0" y="0"/>
                </a:cxn>
                <a:cxn ang="0">
                  <a:pos x="0" y="0"/>
                </a:cxn>
                <a:cxn ang="0">
                  <a:pos x="6" y="0"/>
                </a:cxn>
              </a:cxnLst>
              <a:rect l="0" t="0" r="r" b="b"/>
              <a:pathLst>
                <a:path w="6">
                  <a:moveTo>
                    <a:pt x="0" y="0"/>
                  </a:moveTo>
                  <a:lnTo>
                    <a:pt x="0" y="0"/>
                  </a:lnTo>
                  <a:lnTo>
                    <a:pt x="6"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24" name="Freeform 52"/>
            <p:cNvSpPr>
              <a:spLocks/>
            </p:cNvSpPr>
            <p:nvPr/>
          </p:nvSpPr>
          <p:spPr bwMode="auto">
            <a:xfrm>
              <a:off x="4370" y="3038"/>
              <a:ext cx="6" cy="1"/>
            </a:xfrm>
            <a:custGeom>
              <a:avLst/>
              <a:gdLst/>
              <a:ahLst/>
              <a:cxnLst>
                <a:cxn ang="0">
                  <a:pos x="0" y="0"/>
                </a:cxn>
                <a:cxn ang="0">
                  <a:pos x="5" y="0"/>
                </a:cxn>
                <a:cxn ang="0">
                  <a:pos x="6" y="0"/>
                </a:cxn>
              </a:cxnLst>
              <a:rect l="0" t="0" r="r" b="b"/>
              <a:pathLst>
                <a:path w="6">
                  <a:moveTo>
                    <a:pt x="0" y="0"/>
                  </a:moveTo>
                  <a:lnTo>
                    <a:pt x="5" y="0"/>
                  </a:lnTo>
                  <a:lnTo>
                    <a:pt x="6"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25" name="Freeform 53"/>
            <p:cNvSpPr>
              <a:spLocks/>
            </p:cNvSpPr>
            <p:nvPr/>
          </p:nvSpPr>
          <p:spPr bwMode="auto">
            <a:xfrm>
              <a:off x="4386" y="3038"/>
              <a:ext cx="6" cy="1"/>
            </a:xfrm>
            <a:custGeom>
              <a:avLst/>
              <a:gdLst/>
              <a:ahLst/>
              <a:cxnLst>
                <a:cxn ang="0">
                  <a:pos x="0" y="0"/>
                </a:cxn>
                <a:cxn ang="0">
                  <a:pos x="3" y="0"/>
                </a:cxn>
                <a:cxn ang="0">
                  <a:pos x="6" y="0"/>
                </a:cxn>
              </a:cxnLst>
              <a:rect l="0" t="0" r="r" b="b"/>
              <a:pathLst>
                <a:path w="6">
                  <a:moveTo>
                    <a:pt x="0" y="0"/>
                  </a:moveTo>
                  <a:lnTo>
                    <a:pt x="3" y="0"/>
                  </a:lnTo>
                  <a:lnTo>
                    <a:pt x="6"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26" name="Freeform 54"/>
            <p:cNvSpPr>
              <a:spLocks/>
            </p:cNvSpPr>
            <p:nvPr/>
          </p:nvSpPr>
          <p:spPr bwMode="auto">
            <a:xfrm>
              <a:off x="4402" y="3038"/>
              <a:ext cx="6" cy="1"/>
            </a:xfrm>
            <a:custGeom>
              <a:avLst/>
              <a:gdLst/>
              <a:ahLst/>
              <a:cxnLst>
                <a:cxn ang="0">
                  <a:pos x="0" y="0"/>
                </a:cxn>
                <a:cxn ang="0">
                  <a:pos x="1" y="0"/>
                </a:cxn>
                <a:cxn ang="0">
                  <a:pos x="6" y="0"/>
                </a:cxn>
              </a:cxnLst>
              <a:rect l="0" t="0" r="r" b="b"/>
              <a:pathLst>
                <a:path w="6">
                  <a:moveTo>
                    <a:pt x="0" y="0"/>
                  </a:moveTo>
                  <a:lnTo>
                    <a:pt x="1" y="0"/>
                  </a:lnTo>
                  <a:lnTo>
                    <a:pt x="6"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27" name="Freeform 55"/>
            <p:cNvSpPr>
              <a:spLocks/>
            </p:cNvSpPr>
            <p:nvPr/>
          </p:nvSpPr>
          <p:spPr bwMode="auto">
            <a:xfrm>
              <a:off x="4418" y="3038"/>
              <a:ext cx="6" cy="1"/>
            </a:xfrm>
            <a:custGeom>
              <a:avLst/>
              <a:gdLst/>
              <a:ahLst/>
              <a:cxnLst>
                <a:cxn ang="0">
                  <a:pos x="0" y="0"/>
                </a:cxn>
                <a:cxn ang="0">
                  <a:pos x="0" y="0"/>
                </a:cxn>
                <a:cxn ang="0">
                  <a:pos x="6" y="0"/>
                </a:cxn>
              </a:cxnLst>
              <a:rect l="0" t="0" r="r" b="b"/>
              <a:pathLst>
                <a:path w="6">
                  <a:moveTo>
                    <a:pt x="0" y="0"/>
                  </a:moveTo>
                  <a:lnTo>
                    <a:pt x="0" y="0"/>
                  </a:lnTo>
                  <a:lnTo>
                    <a:pt x="6"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28" name="Freeform 56"/>
            <p:cNvSpPr>
              <a:spLocks/>
            </p:cNvSpPr>
            <p:nvPr/>
          </p:nvSpPr>
          <p:spPr bwMode="auto">
            <a:xfrm>
              <a:off x="4434" y="3038"/>
              <a:ext cx="6" cy="1"/>
            </a:xfrm>
            <a:custGeom>
              <a:avLst/>
              <a:gdLst/>
              <a:ahLst/>
              <a:cxnLst>
                <a:cxn ang="0">
                  <a:pos x="0" y="0"/>
                </a:cxn>
                <a:cxn ang="0">
                  <a:pos x="6" y="0"/>
                </a:cxn>
                <a:cxn ang="0">
                  <a:pos x="6" y="0"/>
                </a:cxn>
              </a:cxnLst>
              <a:rect l="0" t="0" r="r" b="b"/>
              <a:pathLst>
                <a:path w="6">
                  <a:moveTo>
                    <a:pt x="0" y="0"/>
                  </a:moveTo>
                  <a:lnTo>
                    <a:pt x="6" y="0"/>
                  </a:lnTo>
                  <a:lnTo>
                    <a:pt x="6"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29" name="Freeform 57"/>
            <p:cNvSpPr>
              <a:spLocks/>
            </p:cNvSpPr>
            <p:nvPr/>
          </p:nvSpPr>
          <p:spPr bwMode="auto">
            <a:xfrm>
              <a:off x="4450" y="3038"/>
              <a:ext cx="6" cy="1"/>
            </a:xfrm>
            <a:custGeom>
              <a:avLst/>
              <a:gdLst/>
              <a:ahLst/>
              <a:cxnLst>
                <a:cxn ang="0">
                  <a:pos x="0" y="0"/>
                </a:cxn>
                <a:cxn ang="0">
                  <a:pos x="4" y="0"/>
                </a:cxn>
                <a:cxn ang="0">
                  <a:pos x="6" y="0"/>
                </a:cxn>
              </a:cxnLst>
              <a:rect l="0" t="0" r="r" b="b"/>
              <a:pathLst>
                <a:path w="6">
                  <a:moveTo>
                    <a:pt x="0" y="0"/>
                  </a:moveTo>
                  <a:lnTo>
                    <a:pt x="4" y="0"/>
                  </a:lnTo>
                  <a:lnTo>
                    <a:pt x="6"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30" name="Freeform 58"/>
            <p:cNvSpPr>
              <a:spLocks/>
            </p:cNvSpPr>
            <p:nvPr/>
          </p:nvSpPr>
          <p:spPr bwMode="auto">
            <a:xfrm>
              <a:off x="4466" y="3038"/>
              <a:ext cx="6" cy="1"/>
            </a:xfrm>
            <a:custGeom>
              <a:avLst/>
              <a:gdLst/>
              <a:ahLst/>
              <a:cxnLst>
                <a:cxn ang="0">
                  <a:pos x="0" y="0"/>
                </a:cxn>
                <a:cxn ang="0">
                  <a:pos x="3" y="0"/>
                </a:cxn>
                <a:cxn ang="0">
                  <a:pos x="6" y="0"/>
                </a:cxn>
              </a:cxnLst>
              <a:rect l="0" t="0" r="r" b="b"/>
              <a:pathLst>
                <a:path w="6">
                  <a:moveTo>
                    <a:pt x="0" y="0"/>
                  </a:moveTo>
                  <a:lnTo>
                    <a:pt x="3" y="0"/>
                  </a:lnTo>
                  <a:lnTo>
                    <a:pt x="6"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31" name="Freeform 59"/>
            <p:cNvSpPr>
              <a:spLocks/>
            </p:cNvSpPr>
            <p:nvPr/>
          </p:nvSpPr>
          <p:spPr bwMode="auto">
            <a:xfrm>
              <a:off x="4482" y="3038"/>
              <a:ext cx="6" cy="1"/>
            </a:xfrm>
            <a:custGeom>
              <a:avLst/>
              <a:gdLst/>
              <a:ahLst/>
              <a:cxnLst>
                <a:cxn ang="0">
                  <a:pos x="0" y="0"/>
                </a:cxn>
                <a:cxn ang="0">
                  <a:pos x="0" y="0"/>
                </a:cxn>
                <a:cxn ang="0">
                  <a:pos x="6" y="0"/>
                </a:cxn>
              </a:cxnLst>
              <a:rect l="0" t="0" r="r" b="b"/>
              <a:pathLst>
                <a:path w="6">
                  <a:moveTo>
                    <a:pt x="0" y="0"/>
                  </a:moveTo>
                  <a:lnTo>
                    <a:pt x="0" y="0"/>
                  </a:lnTo>
                  <a:lnTo>
                    <a:pt x="6"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32" name="Freeform 60"/>
            <p:cNvSpPr>
              <a:spLocks/>
            </p:cNvSpPr>
            <p:nvPr/>
          </p:nvSpPr>
          <p:spPr bwMode="auto">
            <a:xfrm>
              <a:off x="4498" y="3038"/>
              <a:ext cx="6" cy="1"/>
            </a:xfrm>
            <a:custGeom>
              <a:avLst/>
              <a:gdLst/>
              <a:ahLst/>
              <a:cxnLst>
                <a:cxn ang="0">
                  <a:pos x="0" y="0"/>
                </a:cxn>
                <a:cxn ang="0">
                  <a:pos x="6" y="0"/>
                </a:cxn>
                <a:cxn ang="0">
                  <a:pos x="6" y="0"/>
                </a:cxn>
              </a:cxnLst>
              <a:rect l="0" t="0" r="r" b="b"/>
              <a:pathLst>
                <a:path w="6">
                  <a:moveTo>
                    <a:pt x="0" y="0"/>
                  </a:moveTo>
                  <a:lnTo>
                    <a:pt x="6" y="0"/>
                  </a:lnTo>
                  <a:lnTo>
                    <a:pt x="6"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33" name="Freeform 61"/>
            <p:cNvSpPr>
              <a:spLocks/>
            </p:cNvSpPr>
            <p:nvPr/>
          </p:nvSpPr>
          <p:spPr bwMode="auto">
            <a:xfrm>
              <a:off x="4514" y="3038"/>
              <a:ext cx="6" cy="1"/>
            </a:xfrm>
            <a:custGeom>
              <a:avLst/>
              <a:gdLst/>
              <a:ahLst/>
              <a:cxnLst>
                <a:cxn ang="0">
                  <a:pos x="0" y="0"/>
                </a:cxn>
                <a:cxn ang="0">
                  <a:pos x="4" y="0"/>
                </a:cxn>
                <a:cxn ang="0">
                  <a:pos x="6" y="0"/>
                </a:cxn>
              </a:cxnLst>
              <a:rect l="0" t="0" r="r" b="b"/>
              <a:pathLst>
                <a:path w="6">
                  <a:moveTo>
                    <a:pt x="0" y="0"/>
                  </a:moveTo>
                  <a:lnTo>
                    <a:pt x="4" y="0"/>
                  </a:lnTo>
                  <a:lnTo>
                    <a:pt x="6"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34" name="Freeform 62"/>
            <p:cNvSpPr>
              <a:spLocks/>
            </p:cNvSpPr>
            <p:nvPr/>
          </p:nvSpPr>
          <p:spPr bwMode="auto">
            <a:xfrm>
              <a:off x="4529" y="3038"/>
              <a:ext cx="7" cy="1"/>
            </a:xfrm>
            <a:custGeom>
              <a:avLst/>
              <a:gdLst/>
              <a:ahLst/>
              <a:cxnLst>
                <a:cxn ang="0">
                  <a:pos x="0" y="0"/>
                </a:cxn>
                <a:cxn ang="0">
                  <a:pos x="4" y="0"/>
                </a:cxn>
                <a:cxn ang="0">
                  <a:pos x="7" y="0"/>
                </a:cxn>
              </a:cxnLst>
              <a:rect l="0" t="0" r="r" b="b"/>
              <a:pathLst>
                <a:path w="7">
                  <a:moveTo>
                    <a:pt x="0" y="0"/>
                  </a:moveTo>
                  <a:lnTo>
                    <a:pt x="4" y="0"/>
                  </a:lnTo>
                  <a:lnTo>
                    <a:pt x="7"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35" name="Freeform 63"/>
            <p:cNvSpPr>
              <a:spLocks/>
            </p:cNvSpPr>
            <p:nvPr/>
          </p:nvSpPr>
          <p:spPr bwMode="auto">
            <a:xfrm>
              <a:off x="4545" y="3038"/>
              <a:ext cx="7" cy="1"/>
            </a:xfrm>
            <a:custGeom>
              <a:avLst/>
              <a:gdLst/>
              <a:ahLst/>
              <a:cxnLst>
                <a:cxn ang="0">
                  <a:pos x="0" y="0"/>
                </a:cxn>
                <a:cxn ang="0">
                  <a:pos x="2" y="0"/>
                </a:cxn>
                <a:cxn ang="0">
                  <a:pos x="7" y="0"/>
                </a:cxn>
              </a:cxnLst>
              <a:rect l="0" t="0" r="r" b="b"/>
              <a:pathLst>
                <a:path w="7">
                  <a:moveTo>
                    <a:pt x="0" y="0"/>
                  </a:moveTo>
                  <a:lnTo>
                    <a:pt x="2" y="0"/>
                  </a:lnTo>
                  <a:lnTo>
                    <a:pt x="7"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36" name="Line 64"/>
            <p:cNvSpPr>
              <a:spLocks noChangeShapeType="1"/>
            </p:cNvSpPr>
            <p:nvPr/>
          </p:nvSpPr>
          <p:spPr bwMode="auto">
            <a:xfrm>
              <a:off x="4561" y="3038"/>
              <a:ext cx="7"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37" name="Freeform 65"/>
            <p:cNvSpPr>
              <a:spLocks/>
            </p:cNvSpPr>
            <p:nvPr/>
          </p:nvSpPr>
          <p:spPr bwMode="auto">
            <a:xfrm>
              <a:off x="4577" y="3038"/>
              <a:ext cx="7" cy="1"/>
            </a:xfrm>
            <a:custGeom>
              <a:avLst/>
              <a:gdLst/>
              <a:ahLst/>
              <a:cxnLst>
                <a:cxn ang="0">
                  <a:pos x="0" y="0"/>
                </a:cxn>
                <a:cxn ang="0">
                  <a:pos x="5" y="0"/>
                </a:cxn>
                <a:cxn ang="0">
                  <a:pos x="7" y="0"/>
                </a:cxn>
              </a:cxnLst>
              <a:rect l="0" t="0" r="r" b="b"/>
              <a:pathLst>
                <a:path w="7">
                  <a:moveTo>
                    <a:pt x="0" y="0"/>
                  </a:moveTo>
                  <a:lnTo>
                    <a:pt x="5" y="0"/>
                  </a:lnTo>
                  <a:lnTo>
                    <a:pt x="7"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38" name="Freeform 66"/>
            <p:cNvSpPr>
              <a:spLocks/>
            </p:cNvSpPr>
            <p:nvPr/>
          </p:nvSpPr>
          <p:spPr bwMode="auto">
            <a:xfrm>
              <a:off x="4593" y="3038"/>
              <a:ext cx="7" cy="1"/>
            </a:xfrm>
            <a:custGeom>
              <a:avLst/>
              <a:gdLst/>
              <a:ahLst/>
              <a:cxnLst>
                <a:cxn ang="0">
                  <a:pos x="0" y="0"/>
                </a:cxn>
                <a:cxn ang="0">
                  <a:pos x="4" y="0"/>
                </a:cxn>
                <a:cxn ang="0">
                  <a:pos x="7" y="0"/>
                </a:cxn>
              </a:cxnLst>
              <a:rect l="0" t="0" r="r" b="b"/>
              <a:pathLst>
                <a:path w="7">
                  <a:moveTo>
                    <a:pt x="0" y="0"/>
                  </a:moveTo>
                  <a:lnTo>
                    <a:pt x="4" y="0"/>
                  </a:lnTo>
                  <a:lnTo>
                    <a:pt x="7"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39" name="Freeform 67"/>
            <p:cNvSpPr>
              <a:spLocks/>
            </p:cNvSpPr>
            <p:nvPr/>
          </p:nvSpPr>
          <p:spPr bwMode="auto">
            <a:xfrm>
              <a:off x="4609" y="3038"/>
              <a:ext cx="7" cy="1"/>
            </a:xfrm>
            <a:custGeom>
              <a:avLst/>
              <a:gdLst/>
              <a:ahLst/>
              <a:cxnLst>
                <a:cxn ang="0">
                  <a:pos x="0" y="0"/>
                </a:cxn>
                <a:cxn ang="0">
                  <a:pos x="2" y="0"/>
                </a:cxn>
                <a:cxn ang="0">
                  <a:pos x="7" y="0"/>
                </a:cxn>
              </a:cxnLst>
              <a:rect l="0" t="0" r="r" b="b"/>
              <a:pathLst>
                <a:path w="7">
                  <a:moveTo>
                    <a:pt x="0" y="0"/>
                  </a:moveTo>
                  <a:lnTo>
                    <a:pt x="2" y="0"/>
                  </a:lnTo>
                  <a:lnTo>
                    <a:pt x="7"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40" name="Line 68"/>
            <p:cNvSpPr>
              <a:spLocks noChangeShapeType="1"/>
            </p:cNvSpPr>
            <p:nvPr/>
          </p:nvSpPr>
          <p:spPr bwMode="auto">
            <a:xfrm>
              <a:off x="4625" y="3038"/>
              <a:ext cx="7"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41" name="Freeform 69"/>
            <p:cNvSpPr>
              <a:spLocks/>
            </p:cNvSpPr>
            <p:nvPr/>
          </p:nvSpPr>
          <p:spPr bwMode="auto">
            <a:xfrm>
              <a:off x="4641" y="3038"/>
              <a:ext cx="7" cy="1"/>
            </a:xfrm>
            <a:custGeom>
              <a:avLst/>
              <a:gdLst/>
              <a:ahLst/>
              <a:cxnLst>
                <a:cxn ang="0">
                  <a:pos x="0" y="0"/>
                </a:cxn>
                <a:cxn ang="0">
                  <a:pos x="5" y="0"/>
                </a:cxn>
                <a:cxn ang="0">
                  <a:pos x="7" y="0"/>
                </a:cxn>
              </a:cxnLst>
              <a:rect l="0" t="0" r="r" b="b"/>
              <a:pathLst>
                <a:path w="7">
                  <a:moveTo>
                    <a:pt x="0" y="0"/>
                  </a:moveTo>
                  <a:lnTo>
                    <a:pt x="5" y="0"/>
                  </a:lnTo>
                  <a:lnTo>
                    <a:pt x="7"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42" name="Freeform 70"/>
            <p:cNvSpPr>
              <a:spLocks/>
            </p:cNvSpPr>
            <p:nvPr/>
          </p:nvSpPr>
          <p:spPr bwMode="auto">
            <a:xfrm>
              <a:off x="4657" y="3038"/>
              <a:ext cx="7" cy="1"/>
            </a:xfrm>
            <a:custGeom>
              <a:avLst/>
              <a:gdLst/>
              <a:ahLst/>
              <a:cxnLst>
                <a:cxn ang="0">
                  <a:pos x="0" y="0"/>
                </a:cxn>
                <a:cxn ang="0">
                  <a:pos x="3" y="0"/>
                </a:cxn>
                <a:cxn ang="0">
                  <a:pos x="7" y="0"/>
                </a:cxn>
              </a:cxnLst>
              <a:rect l="0" t="0" r="r" b="b"/>
              <a:pathLst>
                <a:path w="7">
                  <a:moveTo>
                    <a:pt x="0" y="0"/>
                  </a:moveTo>
                  <a:lnTo>
                    <a:pt x="3" y="0"/>
                  </a:lnTo>
                  <a:lnTo>
                    <a:pt x="7"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43" name="Freeform 71"/>
            <p:cNvSpPr>
              <a:spLocks/>
            </p:cNvSpPr>
            <p:nvPr/>
          </p:nvSpPr>
          <p:spPr bwMode="auto">
            <a:xfrm>
              <a:off x="4673" y="3038"/>
              <a:ext cx="7" cy="1"/>
            </a:xfrm>
            <a:custGeom>
              <a:avLst/>
              <a:gdLst/>
              <a:ahLst/>
              <a:cxnLst>
                <a:cxn ang="0">
                  <a:pos x="0" y="0"/>
                </a:cxn>
                <a:cxn ang="0">
                  <a:pos x="2" y="0"/>
                </a:cxn>
                <a:cxn ang="0">
                  <a:pos x="7" y="0"/>
                </a:cxn>
              </a:cxnLst>
              <a:rect l="0" t="0" r="r" b="b"/>
              <a:pathLst>
                <a:path w="7">
                  <a:moveTo>
                    <a:pt x="0" y="0"/>
                  </a:moveTo>
                  <a:lnTo>
                    <a:pt x="2" y="0"/>
                  </a:lnTo>
                  <a:lnTo>
                    <a:pt x="7"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44" name="Freeform 72"/>
            <p:cNvSpPr>
              <a:spLocks/>
            </p:cNvSpPr>
            <p:nvPr/>
          </p:nvSpPr>
          <p:spPr bwMode="auto">
            <a:xfrm>
              <a:off x="4689" y="3038"/>
              <a:ext cx="6" cy="1"/>
            </a:xfrm>
            <a:custGeom>
              <a:avLst/>
              <a:gdLst/>
              <a:ahLst/>
              <a:cxnLst>
                <a:cxn ang="0">
                  <a:pos x="0" y="0"/>
                </a:cxn>
                <a:cxn ang="0">
                  <a:pos x="0" y="0"/>
                </a:cxn>
                <a:cxn ang="0">
                  <a:pos x="6" y="0"/>
                </a:cxn>
              </a:cxnLst>
              <a:rect l="0" t="0" r="r" b="b"/>
              <a:pathLst>
                <a:path w="6">
                  <a:moveTo>
                    <a:pt x="0" y="0"/>
                  </a:moveTo>
                  <a:lnTo>
                    <a:pt x="0" y="0"/>
                  </a:lnTo>
                  <a:lnTo>
                    <a:pt x="6"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45" name="Freeform 73"/>
            <p:cNvSpPr>
              <a:spLocks/>
            </p:cNvSpPr>
            <p:nvPr/>
          </p:nvSpPr>
          <p:spPr bwMode="auto">
            <a:xfrm>
              <a:off x="4705" y="3038"/>
              <a:ext cx="6" cy="1"/>
            </a:xfrm>
            <a:custGeom>
              <a:avLst/>
              <a:gdLst/>
              <a:ahLst/>
              <a:cxnLst>
                <a:cxn ang="0">
                  <a:pos x="0" y="0"/>
                </a:cxn>
                <a:cxn ang="0">
                  <a:pos x="5" y="0"/>
                </a:cxn>
                <a:cxn ang="0">
                  <a:pos x="6" y="0"/>
                </a:cxn>
              </a:cxnLst>
              <a:rect l="0" t="0" r="r" b="b"/>
              <a:pathLst>
                <a:path w="6">
                  <a:moveTo>
                    <a:pt x="0" y="0"/>
                  </a:moveTo>
                  <a:lnTo>
                    <a:pt x="5" y="0"/>
                  </a:lnTo>
                  <a:lnTo>
                    <a:pt x="6"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46" name="Freeform 74"/>
            <p:cNvSpPr>
              <a:spLocks/>
            </p:cNvSpPr>
            <p:nvPr/>
          </p:nvSpPr>
          <p:spPr bwMode="auto">
            <a:xfrm>
              <a:off x="4721" y="3038"/>
              <a:ext cx="6" cy="1"/>
            </a:xfrm>
            <a:custGeom>
              <a:avLst/>
              <a:gdLst/>
              <a:ahLst/>
              <a:cxnLst>
                <a:cxn ang="0">
                  <a:pos x="0" y="0"/>
                </a:cxn>
                <a:cxn ang="0">
                  <a:pos x="3" y="0"/>
                </a:cxn>
                <a:cxn ang="0">
                  <a:pos x="6" y="0"/>
                </a:cxn>
              </a:cxnLst>
              <a:rect l="0" t="0" r="r" b="b"/>
              <a:pathLst>
                <a:path w="6">
                  <a:moveTo>
                    <a:pt x="0" y="0"/>
                  </a:moveTo>
                  <a:lnTo>
                    <a:pt x="3" y="0"/>
                  </a:lnTo>
                  <a:lnTo>
                    <a:pt x="6"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47" name="Freeform 75"/>
            <p:cNvSpPr>
              <a:spLocks/>
            </p:cNvSpPr>
            <p:nvPr/>
          </p:nvSpPr>
          <p:spPr bwMode="auto">
            <a:xfrm>
              <a:off x="4737" y="3038"/>
              <a:ext cx="6" cy="1"/>
            </a:xfrm>
            <a:custGeom>
              <a:avLst/>
              <a:gdLst/>
              <a:ahLst/>
              <a:cxnLst>
                <a:cxn ang="0">
                  <a:pos x="0" y="0"/>
                </a:cxn>
                <a:cxn ang="0">
                  <a:pos x="2" y="0"/>
                </a:cxn>
                <a:cxn ang="0">
                  <a:pos x="6" y="0"/>
                </a:cxn>
              </a:cxnLst>
              <a:rect l="0" t="0" r="r" b="b"/>
              <a:pathLst>
                <a:path w="6">
                  <a:moveTo>
                    <a:pt x="0" y="0"/>
                  </a:moveTo>
                  <a:lnTo>
                    <a:pt x="2" y="0"/>
                  </a:lnTo>
                  <a:lnTo>
                    <a:pt x="6"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48" name="Freeform 76"/>
            <p:cNvSpPr>
              <a:spLocks/>
            </p:cNvSpPr>
            <p:nvPr/>
          </p:nvSpPr>
          <p:spPr bwMode="auto">
            <a:xfrm>
              <a:off x="4753" y="3038"/>
              <a:ext cx="6" cy="1"/>
            </a:xfrm>
            <a:custGeom>
              <a:avLst/>
              <a:gdLst/>
              <a:ahLst/>
              <a:cxnLst>
                <a:cxn ang="0">
                  <a:pos x="0" y="0"/>
                </a:cxn>
                <a:cxn ang="0">
                  <a:pos x="0" y="0"/>
                </a:cxn>
                <a:cxn ang="0">
                  <a:pos x="6" y="0"/>
                </a:cxn>
              </a:cxnLst>
              <a:rect l="0" t="0" r="r" b="b"/>
              <a:pathLst>
                <a:path w="6">
                  <a:moveTo>
                    <a:pt x="0" y="0"/>
                  </a:moveTo>
                  <a:lnTo>
                    <a:pt x="0" y="0"/>
                  </a:lnTo>
                  <a:lnTo>
                    <a:pt x="6"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49" name="Freeform 77"/>
            <p:cNvSpPr>
              <a:spLocks/>
            </p:cNvSpPr>
            <p:nvPr/>
          </p:nvSpPr>
          <p:spPr bwMode="auto">
            <a:xfrm>
              <a:off x="4769" y="3038"/>
              <a:ext cx="6" cy="1"/>
            </a:xfrm>
            <a:custGeom>
              <a:avLst/>
              <a:gdLst/>
              <a:ahLst/>
              <a:cxnLst>
                <a:cxn ang="0">
                  <a:pos x="0" y="0"/>
                </a:cxn>
                <a:cxn ang="0">
                  <a:pos x="6" y="0"/>
                </a:cxn>
                <a:cxn ang="0">
                  <a:pos x="6" y="0"/>
                </a:cxn>
              </a:cxnLst>
              <a:rect l="0" t="0" r="r" b="b"/>
              <a:pathLst>
                <a:path w="6">
                  <a:moveTo>
                    <a:pt x="0" y="0"/>
                  </a:moveTo>
                  <a:lnTo>
                    <a:pt x="6" y="0"/>
                  </a:lnTo>
                  <a:lnTo>
                    <a:pt x="6"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50" name="Freeform 78"/>
            <p:cNvSpPr>
              <a:spLocks/>
            </p:cNvSpPr>
            <p:nvPr/>
          </p:nvSpPr>
          <p:spPr bwMode="auto">
            <a:xfrm>
              <a:off x="4785" y="3038"/>
              <a:ext cx="6" cy="1"/>
            </a:xfrm>
            <a:custGeom>
              <a:avLst/>
              <a:gdLst/>
              <a:ahLst/>
              <a:cxnLst>
                <a:cxn ang="0">
                  <a:pos x="0" y="0"/>
                </a:cxn>
                <a:cxn ang="0">
                  <a:pos x="5" y="0"/>
                </a:cxn>
                <a:cxn ang="0">
                  <a:pos x="6" y="0"/>
                </a:cxn>
              </a:cxnLst>
              <a:rect l="0" t="0" r="r" b="b"/>
              <a:pathLst>
                <a:path w="6">
                  <a:moveTo>
                    <a:pt x="0" y="0"/>
                  </a:moveTo>
                  <a:lnTo>
                    <a:pt x="5" y="0"/>
                  </a:lnTo>
                  <a:lnTo>
                    <a:pt x="6"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51" name="Freeform 79"/>
            <p:cNvSpPr>
              <a:spLocks/>
            </p:cNvSpPr>
            <p:nvPr/>
          </p:nvSpPr>
          <p:spPr bwMode="auto">
            <a:xfrm>
              <a:off x="4801" y="3038"/>
              <a:ext cx="6" cy="1"/>
            </a:xfrm>
            <a:custGeom>
              <a:avLst/>
              <a:gdLst/>
              <a:ahLst/>
              <a:cxnLst>
                <a:cxn ang="0">
                  <a:pos x="0" y="0"/>
                </a:cxn>
                <a:cxn ang="0">
                  <a:pos x="3" y="0"/>
                </a:cxn>
                <a:cxn ang="0">
                  <a:pos x="6" y="0"/>
                </a:cxn>
              </a:cxnLst>
              <a:rect l="0" t="0" r="r" b="b"/>
              <a:pathLst>
                <a:path w="6">
                  <a:moveTo>
                    <a:pt x="0" y="0"/>
                  </a:moveTo>
                  <a:lnTo>
                    <a:pt x="3" y="0"/>
                  </a:lnTo>
                  <a:lnTo>
                    <a:pt x="6"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52" name="Freeform 80"/>
            <p:cNvSpPr>
              <a:spLocks/>
            </p:cNvSpPr>
            <p:nvPr/>
          </p:nvSpPr>
          <p:spPr bwMode="auto">
            <a:xfrm>
              <a:off x="4817" y="3038"/>
              <a:ext cx="6" cy="1"/>
            </a:xfrm>
            <a:custGeom>
              <a:avLst/>
              <a:gdLst/>
              <a:ahLst/>
              <a:cxnLst>
                <a:cxn ang="0">
                  <a:pos x="0" y="0"/>
                </a:cxn>
                <a:cxn ang="0">
                  <a:pos x="0" y="0"/>
                </a:cxn>
                <a:cxn ang="0">
                  <a:pos x="6" y="0"/>
                </a:cxn>
              </a:cxnLst>
              <a:rect l="0" t="0" r="r" b="b"/>
              <a:pathLst>
                <a:path w="6">
                  <a:moveTo>
                    <a:pt x="0" y="0"/>
                  </a:moveTo>
                  <a:lnTo>
                    <a:pt x="0" y="0"/>
                  </a:lnTo>
                  <a:lnTo>
                    <a:pt x="6"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53" name="Freeform 81"/>
            <p:cNvSpPr>
              <a:spLocks/>
            </p:cNvSpPr>
            <p:nvPr/>
          </p:nvSpPr>
          <p:spPr bwMode="auto">
            <a:xfrm>
              <a:off x="4833" y="3038"/>
              <a:ext cx="6" cy="1"/>
            </a:xfrm>
            <a:custGeom>
              <a:avLst/>
              <a:gdLst/>
              <a:ahLst/>
              <a:cxnLst>
                <a:cxn ang="0">
                  <a:pos x="0" y="0"/>
                </a:cxn>
                <a:cxn ang="0">
                  <a:pos x="6" y="0"/>
                </a:cxn>
                <a:cxn ang="0">
                  <a:pos x="6" y="0"/>
                </a:cxn>
              </a:cxnLst>
              <a:rect l="0" t="0" r="r" b="b"/>
              <a:pathLst>
                <a:path w="6">
                  <a:moveTo>
                    <a:pt x="0" y="0"/>
                  </a:moveTo>
                  <a:lnTo>
                    <a:pt x="6" y="0"/>
                  </a:lnTo>
                  <a:lnTo>
                    <a:pt x="6"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54" name="Freeform 82"/>
            <p:cNvSpPr>
              <a:spLocks/>
            </p:cNvSpPr>
            <p:nvPr/>
          </p:nvSpPr>
          <p:spPr bwMode="auto">
            <a:xfrm>
              <a:off x="4849" y="3038"/>
              <a:ext cx="6" cy="1"/>
            </a:xfrm>
            <a:custGeom>
              <a:avLst/>
              <a:gdLst/>
              <a:ahLst/>
              <a:cxnLst>
                <a:cxn ang="0">
                  <a:pos x="0" y="0"/>
                </a:cxn>
                <a:cxn ang="0">
                  <a:pos x="5" y="0"/>
                </a:cxn>
                <a:cxn ang="0">
                  <a:pos x="6" y="0"/>
                </a:cxn>
              </a:cxnLst>
              <a:rect l="0" t="0" r="r" b="b"/>
              <a:pathLst>
                <a:path w="6">
                  <a:moveTo>
                    <a:pt x="0" y="0"/>
                  </a:moveTo>
                  <a:lnTo>
                    <a:pt x="5" y="0"/>
                  </a:lnTo>
                  <a:lnTo>
                    <a:pt x="6"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55" name="Freeform 83"/>
            <p:cNvSpPr>
              <a:spLocks/>
            </p:cNvSpPr>
            <p:nvPr/>
          </p:nvSpPr>
          <p:spPr bwMode="auto">
            <a:xfrm>
              <a:off x="4865" y="3038"/>
              <a:ext cx="6" cy="1"/>
            </a:xfrm>
            <a:custGeom>
              <a:avLst/>
              <a:gdLst/>
              <a:ahLst/>
              <a:cxnLst>
                <a:cxn ang="0">
                  <a:pos x="0" y="0"/>
                </a:cxn>
                <a:cxn ang="0">
                  <a:pos x="3" y="0"/>
                </a:cxn>
                <a:cxn ang="0">
                  <a:pos x="6" y="0"/>
                </a:cxn>
              </a:cxnLst>
              <a:rect l="0" t="0" r="r" b="b"/>
              <a:pathLst>
                <a:path w="6">
                  <a:moveTo>
                    <a:pt x="0" y="0"/>
                  </a:moveTo>
                  <a:lnTo>
                    <a:pt x="3" y="0"/>
                  </a:lnTo>
                  <a:lnTo>
                    <a:pt x="6"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56" name="Freeform 84"/>
            <p:cNvSpPr>
              <a:spLocks/>
            </p:cNvSpPr>
            <p:nvPr/>
          </p:nvSpPr>
          <p:spPr bwMode="auto">
            <a:xfrm>
              <a:off x="4881" y="3038"/>
              <a:ext cx="6" cy="1"/>
            </a:xfrm>
            <a:custGeom>
              <a:avLst/>
              <a:gdLst/>
              <a:ahLst/>
              <a:cxnLst>
                <a:cxn ang="0">
                  <a:pos x="0" y="0"/>
                </a:cxn>
                <a:cxn ang="0">
                  <a:pos x="1" y="0"/>
                </a:cxn>
                <a:cxn ang="0">
                  <a:pos x="6" y="0"/>
                </a:cxn>
              </a:cxnLst>
              <a:rect l="0" t="0" r="r" b="b"/>
              <a:pathLst>
                <a:path w="6">
                  <a:moveTo>
                    <a:pt x="0" y="0"/>
                  </a:moveTo>
                  <a:lnTo>
                    <a:pt x="1" y="0"/>
                  </a:lnTo>
                  <a:lnTo>
                    <a:pt x="6" y="0"/>
                  </a:lnTo>
                </a:path>
              </a:pathLst>
            </a:custGeom>
            <a:noFill/>
            <a:ln w="4763">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57" name="Line 85"/>
            <p:cNvSpPr>
              <a:spLocks noChangeShapeType="1"/>
            </p:cNvSpPr>
            <p:nvPr/>
          </p:nvSpPr>
          <p:spPr bwMode="auto">
            <a:xfrm>
              <a:off x="4897" y="3038"/>
              <a:ext cx="6"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58" name="Freeform 86"/>
            <p:cNvSpPr>
              <a:spLocks/>
            </p:cNvSpPr>
            <p:nvPr/>
          </p:nvSpPr>
          <p:spPr bwMode="auto">
            <a:xfrm>
              <a:off x="3620" y="2765"/>
              <a:ext cx="1083" cy="362"/>
            </a:xfrm>
            <a:custGeom>
              <a:avLst/>
              <a:gdLst/>
              <a:ahLst/>
              <a:cxnLst>
                <a:cxn ang="0">
                  <a:pos x="14" y="273"/>
                </a:cxn>
                <a:cxn ang="0">
                  <a:pos x="35" y="273"/>
                </a:cxn>
                <a:cxn ang="0">
                  <a:pos x="57" y="274"/>
                </a:cxn>
                <a:cxn ang="0">
                  <a:pos x="78" y="276"/>
                </a:cxn>
                <a:cxn ang="0">
                  <a:pos x="107" y="276"/>
                </a:cxn>
                <a:cxn ang="0">
                  <a:pos x="127" y="277"/>
                </a:cxn>
                <a:cxn ang="0">
                  <a:pos x="150" y="277"/>
                </a:cxn>
                <a:cxn ang="0">
                  <a:pos x="170" y="277"/>
                </a:cxn>
                <a:cxn ang="0">
                  <a:pos x="193" y="277"/>
                </a:cxn>
                <a:cxn ang="0">
                  <a:pos x="213" y="277"/>
                </a:cxn>
                <a:cxn ang="0">
                  <a:pos x="234" y="276"/>
                </a:cxn>
                <a:cxn ang="0">
                  <a:pos x="257" y="274"/>
                </a:cxn>
                <a:cxn ang="0">
                  <a:pos x="277" y="271"/>
                </a:cxn>
                <a:cxn ang="0">
                  <a:pos x="300" y="268"/>
                </a:cxn>
                <a:cxn ang="0">
                  <a:pos x="320" y="263"/>
                </a:cxn>
                <a:cxn ang="0">
                  <a:pos x="341" y="258"/>
                </a:cxn>
                <a:cxn ang="0">
                  <a:pos x="364" y="252"/>
                </a:cxn>
                <a:cxn ang="0">
                  <a:pos x="384" y="244"/>
                </a:cxn>
                <a:cxn ang="0">
                  <a:pos x="407" y="234"/>
                </a:cxn>
                <a:cxn ang="0">
                  <a:pos x="427" y="225"/>
                </a:cxn>
                <a:cxn ang="0">
                  <a:pos x="448" y="214"/>
                </a:cxn>
                <a:cxn ang="0">
                  <a:pos x="470" y="199"/>
                </a:cxn>
                <a:cxn ang="0">
                  <a:pos x="491" y="185"/>
                </a:cxn>
                <a:cxn ang="0">
                  <a:pos x="514" y="169"/>
                </a:cxn>
                <a:cxn ang="0">
                  <a:pos x="534" y="151"/>
                </a:cxn>
                <a:cxn ang="0">
                  <a:pos x="555" y="134"/>
                </a:cxn>
                <a:cxn ang="0">
                  <a:pos x="577" y="116"/>
                </a:cxn>
                <a:cxn ang="0">
                  <a:pos x="598" y="99"/>
                </a:cxn>
                <a:cxn ang="0">
                  <a:pos x="621" y="81"/>
                </a:cxn>
                <a:cxn ang="0">
                  <a:pos x="641" y="65"/>
                </a:cxn>
                <a:cxn ang="0">
                  <a:pos x="662" y="49"/>
                </a:cxn>
                <a:cxn ang="0">
                  <a:pos x="684" y="35"/>
                </a:cxn>
                <a:cxn ang="0">
                  <a:pos x="705" y="22"/>
                </a:cxn>
                <a:cxn ang="0">
                  <a:pos x="727" y="13"/>
                </a:cxn>
                <a:cxn ang="0">
                  <a:pos x="748" y="5"/>
                </a:cxn>
                <a:cxn ang="0">
                  <a:pos x="769" y="0"/>
                </a:cxn>
                <a:cxn ang="0">
                  <a:pos x="791" y="0"/>
                </a:cxn>
                <a:cxn ang="0">
                  <a:pos x="812" y="5"/>
                </a:cxn>
                <a:cxn ang="0">
                  <a:pos x="834" y="13"/>
                </a:cxn>
                <a:cxn ang="0">
                  <a:pos x="855" y="24"/>
                </a:cxn>
                <a:cxn ang="0">
                  <a:pos x="876" y="40"/>
                </a:cxn>
                <a:cxn ang="0">
                  <a:pos x="898" y="59"/>
                </a:cxn>
                <a:cxn ang="0">
                  <a:pos x="919" y="83"/>
                </a:cxn>
                <a:cxn ang="0">
                  <a:pos x="941" y="110"/>
                </a:cxn>
                <a:cxn ang="0">
                  <a:pos x="962" y="140"/>
                </a:cxn>
                <a:cxn ang="0">
                  <a:pos x="983" y="174"/>
                </a:cxn>
                <a:cxn ang="0">
                  <a:pos x="1005" y="210"/>
                </a:cxn>
                <a:cxn ang="0">
                  <a:pos x="1026" y="250"/>
                </a:cxn>
                <a:cxn ang="0">
                  <a:pos x="1048" y="292"/>
                </a:cxn>
                <a:cxn ang="0">
                  <a:pos x="1069" y="333"/>
                </a:cxn>
              </a:cxnLst>
              <a:rect l="0" t="0" r="r" b="b"/>
              <a:pathLst>
                <a:path w="1083" h="362">
                  <a:moveTo>
                    <a:pt x="0" y="273"/>
                  </a:moveTo>
                  <a:lnTo>
                    <a:pt x="6" y="273"/>
                  </a:lnTo>
                  <a:lnTo>
                    <a:pt x="14" y="273"/>
                  </a:lnTo>
                  <a:lnTo>
                    <a:pt x="20" y="273"/>
                  </a:lnTo>
                  <a:lnTo>
                    <a:pt x="28" y="273"/>
                  </a:lnTo>
                  <a:lnTo>
                    <a:pt x="35" y="273"/>
                  </a:lnTo>
                  <a:lnTo>
                    <a:pt x="43" y="274"/>
                  </a:lnTo>
                  <a:lnTo>
                    <a:pt x="49" y="274"/>
                  </a:lnTo>
                  <a:lnTo>
                    <a:pt x="57" y="274"/>
                  </a:lnTo>
                  <a:lnTo>
                    <a:pt x="63" y="274"/>
                  </a:lnTo>
                  <a:lnTo>
                    <a:pt x="71" y="276"/>
                  </a:lnTo>
                  <a:lnTo>
                    <a:pt x="78" y="276"/>
                  </a:lnTo>
                  <a:lnTo>
                    <a:pt x="86" y="276"/>
                  </a:lnTo>
                  <a:lnTo>
                    <a:pt x="100" y="276"/>
                  </a:lnTo>
                  <a:lnTo>
                    <a:pt x="107" y="276"/>
                  </a:lnTo>
                  <a:lnTo>
                    <a:pt x="113" y="276"/>
                  </a:lnTo>
                  <a:lnTo>
                    <a:pt x="121" y="277"/>
                  </a:lnTo>
                  <a:lnTo>
                    <a:pt x="127" y="277"/>
                  </a:lnTo>
                  <a:lnTo>
                    <a:pt x="135" y="277"/>
                  </a:lnTo>
                  <a:lnTo>
                    <a:pt x="142" y="277"/>
                  </a:lnTo>
                  <a:lnTo>
                    <a:pt x="150" y="277"/>
                  </a:lnTo>
                  <a:lnTo>
                    <a:pt x="156" y="277"/>
                  </a:lnTo>
                  <a:lnTo>
                    <a:pt x="164" y="277"/>
                  </a:lnTo>
                  <a:lnTo>
                    <a:pt x="170" y="277"/>
                  </a:lnTo>
                  <a:lnTo>
                    <a:pt x="178" y="277"/>
                  </a:lnTo>
                  <a:lnTo>
                    <a:pt x="185" y="277"/>
                  </a:lnTo>
                  <a:lnTo>
                    <a:pt x="193" y="277"/>
                  </a:lnTo>
                  <a:lnTo>
                    <a:pt x="199" y="277"/>
                  </a:lnTo>
                  <a:lnTo>
                    <a:pt x="207" y="277"/>
                  </a:lnTo>
                  <a:lnTo>
                    <a:pt x="213" y="277"/>
                  </a:lnTo>
                  <a:lnTo>
                    <a:pt x="220" y="276"/>
                  </a:lnTo>
                  <a:lnTo>
                    <a:pt x="228" y="276"/>
                  </a:lnTo>
                  <a:lnTo>
                    <a:pt x="234" y="276"/>
                  </a:lnTo>
                  <a:lnTo>
                    <a:pt x="242" y="274"/>
                  </a:lnTo>
                  <a:lnTo>
                    <a:pt x="249" y="274"/>
                  </a:lnTo>
                  <a:lnTo>
                    <a:pt x="257" y="274"/>
                  </a:lnTo>
                  <a:lnTo>
                    <a:pt x="263" y="273"/>
                  </a:lnTo>
                  <a:lnTo>
                    <a:pt x="271" y="273"/>
                  </a:lnTo>
                  <a:lnTo>
                    <a:pt x="277" y="271"/>
                  </a:lnTo>
                  <a:lnTo>
                    <a:pt x="285" y="270"/>
                  </a:lnTo>
                  <a:lnTo>
                    <a:pt x="292" y="270"/>
                  </a:lnTo>
                  <a:lnTo>
                    <a:pt x="300" y="268"/>
                  </a:lnTo>
                  <a:lnTo>
                    <a:pt x="306" y="266"/>
                  </a:lnTo>
                  <a:lnTo>
                    <a:pt x="314" y="265"/>
                  </a:lnTo>
                  <a:lnTo>
                    <a:pt x="320" y="263"/>
                  </a:lnTo>
                  <a:lnTo>
                    <a:pt x="327" y="262"/>
                  </a:lnTo>
                  <a:lnTo>
                    <a:pt x="335" y="260"/>
                  </a:lnTo>
                  <a:lnTo>
                    <a:pt x="341" y="258"/>
                  </a:lnTo>
                  <a:lnTo>
                    <a:pt x="349" y="257"/>
                  </a:lnTo>
                  <a:lnTo>
                    <a:pt x="356" y="254"/>
                  </a:lnTo>
                  <a:lnTo>
                    <a:pt x="364" y="252"/>
                  </a:lnTo>
                  <a:lnTo>
                    <a:pt x="370" y="249"/>
                  </a:lnTo>
                  <a:lnTo>
                    <a:pt x="378" y="247"/>
                  </a:lnTo>
                  <a:lnTo>
                    <a:pt x="384" y="244"/>
                  </a:lnTo>
                  <a:lnTo>
                    <a:pt x="392" y="241"/>
                  </a:lnTo>
                  <a:lnTo>
                    <a:pt x="399" y="238"/>
                  </a:lnTo>
                  <a:lnTo>
                    <a:pt x="407" y="234"/>
                  </a:lnTo>
                  <a:lnTo>
                    <a:pt x="413" y="231"/>
                  </a:lnTo>
                  <a:lnTo>
                    <a:pt x="421" y="228"/>
                  </a:lnTo>
                  <a:lnTo>
                    <a:pt x="427" y="225"/>
                  </a:lnTo>
                  <a:lnTo>
                    <a:pt x="434" y="222"/>
                  </a:lnTo>
                  <a:lnTo>
                    <a:pt x="442" y="217"/>
                  </a:lnTo>
                  <a:lnTo>
                    <a:pt x="448" y="214"/>
                  </a:lnTo>
                  <a:lnTo>
                    <a:pt x="456" y="209"/>
                  </a:lnTo>
                  <a:lnTo>
                    <a:pt x="463" y="204"/>
                  </a:lnTo>
                  <a:lnTo>
                    <a:pt x="470" y="199"/>
                  </a:lnTo>
                  <a:lnTo>
                    <a:pt x="477" y="194"/>
                  </a:lnTo>
                  <a:lnTo>
                    <a:pt x="485" y="190"/>
                  </a:lnTo>
                  <a:lnTo>
                    <a:pt x="491" y="185"/>
                  </a:lnTo>
                  <a:lnTo>
                    <a:pt x="499" y="180"/>
                  </a:lnTo>
                  <a:lnTo>
                    <a:pt x="506" y="174"/>
                  </a:lnTo>
                  <a:lnTo>
                    <a:pt x="514" y="169"/>
                  </a:lnTo>
                  <a:lnTo>
                    <a:pt x="520" y="163"/>
                  </a:lnTo>
                  <a:lnTo>
                    <a:pt x="528" y="158"/>
                  </a:lnTo>
                  <a:lnTo>
                    <a:pt x="534" y="151"/>
                  </a:lnTo>
                  <a:lnTo>
                    <a:pt x="541" y="147"/>
                  </a:lnTo>
                  <a:lnTo>
                    <a:pt x="549" y="140"/>
                  </a:lnTo>
                  <a:lnTo>
                    <a:pt x="555" y="134"/>
                  </a:lnTo>
                  <a:lnTo>
                    <a:pt x="563" y="129"/>
                  </a:lnTo>
                  <a:lnTo>
                    <a:pt x="569" y="123"/>
                  </a:lnTo>
                  <a:lnTo>
                    <a:pt x="577" y="116"/>
                  </a:lnTo>
                  <a:lnTo>
                    <a:pt x="584" y="111"/>
                  </a:lnTo>
                  <a:lnTo>
                    <a:pt x="592" y="105"/>
                  </a:lnTo>
                  <a:lnTo>
                    <a:pt x="598" y="99"/>
                  </a:lnTo>
                  <a:lnTo>
                    <a:pt x="606" y="94"/>
                  </a:lnTo>
                  <a:lnTo>
                    <a:pt x="613" y="88"/>
                  </a:lnTo>
                  <a:lnTo>
                    <a:pt x="621" y="81"/>
                  </a:lnTo>
                  <a:lnTo>
                    <a:pt x="627" y="76"/>
                  </a:lnTo>
                  <a:lnTo>
                    <a:pt x="635" y="70"/>
                  </a:lnTo>
                  <a:lnTo>
                    <a:pt x="641" y="65"/>
                  </a:lnTo>
                  <a:lnTo>
                    <a:pt x="648" y="60"/>
                  </a:lnTo>
                  <a:lnTo>
                    <a:pt x="656" y="54"/>
                  </a:lnTo>
                  <a:lnTo>
                    <a:pt x="662" y="49"/>
                  </a:lnTo>
                  <a:lnTo>
                    <a:pt x="670" y="44"/>
                  </a:lnTo>
                  <a:lnTo>
                    <a:pt x="676" y="40"/>
                  </a:lnTo>
                  <a:lnTo>
                    <a:pt x="684" y="35"/>
                  </a:lnTo>
                  <a:lnTo>
                    <a:pt x="691" y="30"/>
                  </a:lnTo>
                  <a:lnTo>
                    <a:pt x="699" y="27"/>
                  </a:lnTo>
                  <a:lnTo>
                    <a:pt x="705" y="22"/>
                  </a:lnTo>
                  <a:lnTo>
                    <a:pt x="713" y="19"/>
                  </a:lnTo>
                  <a:lnTo>
                    <a:pt x="720" y="16"/>
                  </a:lnTo>
                  <a:lnTo>
                    <a:pt x="727" y="13"/>
                  </a:lnTo>
                  <a:lnTo>
                    <a:pt x="734" y="9"/>
                  </a:lnTo>
                  <a:lnTo>
                    <a:pt x="742" y="6"/>
                  </a:lnTo>
                  <a:lnTo>
                    <a:pt x="748" y="5"/>
                  </a:lnTo>
                  <a:lnTo>
                    <a:pt x="755" y="3"/>
                  </a:lnTo>
                  <a:lnTo>
                    <a:pt x="763" y="1"/>
                  </a:lnTo>
                  <a:lnTo>
                    <a:pt x="769" y="0"/>
                  </a:lnTo>
                  <a:lnTo>
                    <a:pt x="777" y="0"/>
                  </a:lnTo>
                  <a:lnTo>
                    <a:pt x="783" y="0"/>
                  </a:lnTo>
                  <a:lnTo>
                    <a:pt x="791" y="0"/>
                  </a:lnTo>
                  <a:lnTo>
                    <a:pt x="798" y="1"/>
                  </a:lnTo>
                  <a:lnTo>
                    <a:pt x="806" y="1"/>
                  </a:lnTo>
                  <a:lnTo>
                    <a:pt x="812" y="5"/>
                  </a:lnTo>
                  <a:lnTo>
                    <a:pt x="820" y="6"/>
                  </a:lnTo>
                  <a:lnTo>
                    <a:pt x="826" y="9"/>
                  </a:lnTo>
                  <a:lnTo>
                    <a:pt x="834" y="13"/>
                  </a:lnTo>
                  <a:lnTo>
                    <a:pt x="841" y="16"/>
                  </a:lnTo>
                  <a:lnTo>
                    <a:pt x="849" y="19"/>
                  </a:lnTo>
                  <a:lnTo>
                    <a:pt x="855" y="24"/>
                  </a:lnTo>
                  <a:lnTo>
                    <a:pt x="862" y="28"/>
                  </a:lnTo>
                  <a:lnTo>
                    <a:pt x="870" y="35"/>
                  </a:lnTo>
                  <a:lnTo>
                    <a:pt x="876" y="40"/>
                  </a:lnTo>
                  <a:lnTo>
                    <a:pt x="884" y="46"/>
                  </a:lnTo>
                  <a:lnTo>
                    <a:pt x="890" y="52"/>
                  </a:lnTo>
                  <a:lnTo>
                    <a:pt x="898" y="59"/>
                  </a:lnTo>
                  <a:lnTo>
                    <a:pt x="905" y="67"/>
                  </a:lnTo>
                  <a:lnTo>
                    <a:pt x="913" y="75"/>
                  </a:lnTo>
                  <a:lnTo>
                    <a:pt x="919" y="83"/>
                  </a:lnTo>
                  <a:lnTo>
                    <a:pt x="927" y="91"/>
                  </a:lnTo>
                  <a:lnTo>
                    <a:pt x="933" y="100"/>
                  </a:lnTo>
                  <a:lnTo>
                    <a:pt x="941" y="110"/>
                  </a:lnTo>
                  <a:lnTo>
                    <a:pt x="948" y="119"/>
                  </a:lnTo>
                  <a:lnTo>
                    <a:pt x="956" y="129"/>
                  </a:lnTo>
                  <a:lnTo>
                    <a:pt x="962" y="140"/>
                  </a:lnTo>
                  <a:lnTo>
                    <a:pt x="969" y="151"/>
                  </a:lnTo>
                  <a:lnTo>
                    <a:pt x="977" y="163"/>
                  </a:lnTo>
                  <a:lnTo>
                    <a:pt x="983" y="174"/>
                  </a:lnTo>
                  <a:lnTo>
                    <a:pt x="991" y="185"/>
                  </a:lnTo>
                  <a:lnTo>
                    <a:pt x="997" y="198"/>
                  </a:lnTo>
                  <a:lnTo>
                    <a:pt x="1005" y="210"/>
                  </a:lnTo>
                  <a:lnTo>
                    <a:pt x="1012" y="223"/>
                  </a:lnTo>
                  <a:lnTo>
                    <a:pt x="1020" y="236"/>
                  </a:lnTo>
                  <a:lnTo>
                    <a:pt x="1026" y="250"/>
                  </a:lnTo>
                  <a:lnTo>
                    <a:pt x="1034" y="263"/>
                  </a:lnTo>
                  <a:lnTo>
                    <a:pt x="1040" y="277"/>
                  </a:lnTo>
                  <a:lnTo>
                    <a:pt x="1048" y="292"/>
                  </a:lnTo>
                  <a:lnTo>
                    <a:pt x="1055" y="306"/>
                  </a:lnTo>
                  <a:lnTo>
                    <a:pt x="1063" y="321"/>
                  </a:lnTo>
                  <a:lnTo>
                    <a:pt x="1069" y="333"/>
                  </a:lnTo>
                  <a:lnTo>
                    <a:pt x="1077" y="348"/>
                  </a:lnTo>
                  <a:lnTo>
                    <a:pt x="1083" y="362"/>
                  </a:lnTo>
                </a:path>
              </a:pathLst>
            </a:custGeom>
            <a:noFill/>
            <a:ln w="15240">
              <a:solidFill>
                <a:srgbClr val="FE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59" name="Line 87"/>
            <p:cNvSpPr>
              <a:spLocks noChangeShapeType="1"/>
            </p:cNvSpPr>
            <p:nvPr/>
          </p:nvSpPr>
          <p:spPr bwMode="auto">
            <a:xfrm>
              <a:off x="4703" y="3127"/>
              <a:ext cx="7" cy="13"/>
            </a:xfrm>
            <a:prstGeom prst="line">
              <a:avLst/>
            </a:prstGeom>
            <a:noFill/>
            <a:ln w="15240">
              <a:solidFill>
                <a:srgbClr val="FE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60" name="Line 88"/>
            <p:cNvSpPr>
              <a:spLocks noChangeShapeType="1"/>
            </p:cNvSpPr>
            <p:nvPr/>
          </p:nvSpPr>
          <p:spPr bwMode="auto">
            <a:xfrm>
              <a:off x="4710" y="3140"/>
              <a:ext cx="8" cy="13"/>
            </a:xfrm>
            <a:prstGeom prst="line">
              <a:avLst/>
            </a:prstGeom>
            <a:noFill/>
            <a:ln w="15240">
              <a:solidFill>
                <a:srgbClr val="FE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61" name="Line 89"/>
            <p:cNvSpPr>
              <a:spLocks noChangeShapeType="1"/>
            </p:cNvSpPr>
            <p:nvPr/>
          </p:nvSpPr>
          <p:spPr bwMode="auto">
            <a:xfrm>
              <a:off x="4718" y="3153"/>
              <a:ext cx="6" cy="12"/>
            </a:xfrm>
            <a:prstGeom prst="line">
              <a:avLst/>
            </a:prstGeom>
            <a:noFill/>
            <a:ln w="15240">
              <a:solidFill>
                <a:srgbClr val="FE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62" name="Line 90"/>
            <p:cNvSpPr>
              <a:spLocks noChangeShapeType="1"/>
            </p:cNvSpPr>
            <p:nvPr/>
          </p:nvSpPr>
          <p:spPr bwMode="auto">
            <a:xfrm>
              <a:off x="4724" y="3165"/>
              <a:ext cx="8" cy="12"/>
            </a:xfrm>
            <a:prstGeom prst="line">
              <a:avLst/>
            </a:prstGeom>
            <a:noFill/>
            <a:ln w="15240">
              <a:solidFill>
                <a:srgbClr val="FE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63" name="Line 91"/>
            <p:cNvSpPr>
              <a:spLocks noChangeShapeType="1"/>
            </p:cNvSpPr>
            <p:nvPr/>
          </p:nvSpPr>
          <p:spPr bwMode="auto">
            <a:xfrm>
              <a:off x="4732" y="3177"/>
              <a:ext cx="7" cy="11"/>
            </a:xfrm>
            <a:prstGeom prst="line">
              <a:avLst/>
            </a:prstGeom>
            <a:noFill/>
            <a:ln w="15240">
              <a:solidFill>
                <a:srgbClr val="FE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64" name="Line 92"/>
            <p:cNvSpPr>
              <a:spLocks noChangeShapeType="1"/>
            </p:cNvSpPr>
            <p:nvPr/>
          </p:nvSpPr>
          <p:spPr bwMode="auto">
            <a:xfrm>
              <a:off x="4739" y="3188"/>
              <a:ext cx="8" cy="9"/>
            </a:xfrm>
            <a:prstGeom prst="line">
              <a:avLst/>
            </a:prstGeom>
            <a:noFill/>
            <a:ln w="15240">
              <a:solidFill>
                <a:srgbClr val="FE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65" name="Line 93"/>
            <p:cNvSpPr>
              <a:spLocks noChangeShapeType="1"/>
            </p:cNvSpPr>
            <p:nvPr/>
          </p:nvSpPr>
          <p:spPr bwMode="auto">
            <a:xfrm>
              <a:off x="4747" y="3197"/>
              <a:ext cx="6" cy="8"/>
            </a:xfrm>
            <a:prstGeom prst="line">
              <a:avLst/>
            </a:prstGeom>
            <a:noFill/>
            <a:ln w="15240">
              <a:solidFill>
                <a:srgbClr val="FE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66" name="Line 94"/>
            <p:cNvSpPr>
              <a:spLocks noChangeShapeType="1"/>
            </p:cNvSpPr>
            <p:nvPr/>
          </p:nvSpPr>
          <p:spPr bwMode="auto">
            <a:xfrm>
              <a:off x="4753" y="3205"/>
              <a:ext cx="8" cy="7"/>
            </a:xfrm>
            <a:prstGeom prst="line">
              <a:avLst/>
            </a:prstGeom>
            <a:noFill/>
            <a:ln w="15240">
              <a:solidFill>
                <a:srgbClr val="FE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67" name="Line 95"/>
            <p:cNvSpPr>
              <a:spLocks noChangeShapeType="1"/>
            </p:cNvSpPr>
            <p:nvPr/>
          </p:nvSpPr>
          <p:spPr bwMode="auto">
            <a:xfrm>
              <a:off x="4761" y="3212"/>
              <a:ext cx="6" cy="4"/>
            </a:xfrm>
            <a:prstGeom prst="line">
              <a:avLst/>
            </a:prstGeom>
            <a:noFill/>
            <a:ln w="15240">
              <a:solidFill>
                <a:srgbClr val="FE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68" name="Line 96"/>
            <p:cNvSpPr>
              <a:spLocks noChangeShapeType="1"/>
            </p:cNvSpPr>
            <p:nvPr/>
          </p:nvSpPr>
          <p:spPr bwMode="auto">
            <a:xfrm>
              <a:off x="4767" y="3216"/>
              <a:ext cx="8" cy="2"/>
            </a:xfrm>
            <a:prstGeom prst="line">
              <a:avLst/>
            </a:prstGeom>
            <a:noFill/>
            <a:ln w="15240">
              <a:solidFill>
                <a:srgbClr val="FE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69" name="Line 97"/>
            <p:cNvSpPr>
              <a:spLocks noChangeShapeType="1"/>
            </p:cNvSpPr>
            <p:nvPr/>
          </p:nvSpPr>
          <p:spPr bwMode="auto">
            <a:xfrm>
              <a:off x="4775" y="3218"/>
              <a:ext cx="7" cy="1"/>
            </a:xfrm>
            <a:prstGeom prst="line">
              <a:avLst/>
            </a:prstGeom>
            <a:noFill/>
            <a:ln w="15240">
              <a:solidFill>
                <a:srgbClr val="FE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70" name="Line 98"/>
            <p:cNvSpPr>
              <a:spLocks noChangeShapeType="1"/>
            </p:cNvSpPr>
            <p:nvPr/>
          </p:nvSpPr>
          <p:spPr bwMode="auto">
            <a:xfrm flipV="1">
              <a:off x="4782" y="3215"/>
              <a:ext cx="8" cy="3"/>
            </a:xfrm>
            <a:prstGeom prst="line">
              <a:avLst/>
            </a:prstGeom>
            <a:noFill/>
            <a:ln w="15240">
              <a:solidFill>
                <a:srgbClr val="FE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71" name="Line 99"/>
            <p:cNvSpPr>
              <a:spLocks noChangeShapeType="1"/>
            </p:cNvSpPr>
            <p:nvPr/>
          </p:nvSpPr>
          <p:spPr bwMode="auto">
            <a:xfrm flipV="1">
              <a:off x="4790" y="3208"/>
              <a:ext cx="6" cy="7"/>
            </a:xfrm>
            <a:prstGeom prst="line">
              <a:avLst/>
            </a:prstGeom>
            <a:noFill/>
            <a:ln w="15240">
              <a:solidFill>
                <a:srgbClr val="FE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72" name="Line 100"/>
            <p:cNvSpPr>
              <a:spLocks noChangeShapeType="1"/>
            </p:cNvSpPr>
            <p:nvPr/>
          </p:nvSpPr>
          <p:spPr bwMode="auto">
            <a:xfrm flipV="1">
              <a:off x="4796" y="3201"/>
              <a:ext cx="8" cy="7"/>
            </a:xfrm>
            <a:prstGeom prst="line">
              <a:avLst/>
            </a:prstGeom>
            <a:noFill/>
            <a:ln w="15240">
              <a:solidFill>
                <a:srgbClr val="FE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73" name="Line 101"/>
            <p:cNvSpPr>
              <a:spLocks noChangeShapeType="1"/>
            </p:cNvSpPr>
            <p:nvPr/>
          </p:nvSpPr>
          <p:spPr bwMode="auto">
            <a:xfrm flipV="1">
              <a:off x="4804" y="3189"/>
              <a:ext cx="6" cy="12"/>
            </a:xfrm>
            <a:prstGeom prst="line">
              <a:avLst/>
            </a:prstGeom>
            <a:noFill/>
            <a:ln w="15240">
              <a:solidFill>
                <a:srgbClr val="FE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74" name="Line 102"/>
            <p:cNvSpPr>
              <a:spLocks noChangeShapeType="1"/>
            </p:cNvSpPr>
            <p:nvPr/>
          </p:nvSpPr>
          <p:spPr bwMode="auto">
            <a:xfrm flipV="1">
              <a:off x="4810" y="3175"/>
              <a:ext cx="7" cy="14"/>
            </a:xfrm>
            <a:prstGeom prst="line">
              <a:avLst/>
            </a:prstGeom>
            <a:noFill/>
            <a:ln w="15240">
              <a:solidFill>
                <a:srgbClr val="FE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75" name="Line 103"/>
            <p:cNvSpPr>
              <a:spLocks noChangeShapeType="1"/>
            </p:cNvSpPr>
            <p:nvPr/>
          </p:nvSpPr>
          <p:spPr bwMode="auto">
            <a:xfrm flipV="1">
              <a:off x="4817" y="3159"/>
              <a:ext cx="8" cy="16"/>
            </a:xfrm>
            <a:prstGeom prst="line">
              <a:avLst/>
            </a:prstGeom>
            <a:noFill/>
            <a:ln w="15240">
              <a:solidFill>
                <a:srgbClr val="FE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76" name="Line 104"/>
            <p:cNvSpPr>
              <a:spLocks noChangeShapeType="1"/>
            </p:cNvSpPr>
            <p:nvPr/>
          </p:nvSpPr>
          <p:spPr bwMode="auto">
            <a:xfrm flipV="1">
              <a:off x="4825" y="3140"/>
              <a:ext cx="6" cy="19"/>
            </a:xfrm>
            <a:prstGeom prst="line">
              <a:avLst/>
            </a:prstGeom>
            <a:noFill/>
            <a:ln w="15240">
              <a:solidFill>
                <a:srgbClr val="FE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77" name="Line 105"/>
            <p:cNvSpPr>
              <a:spLocks noChangeShapeType="1"/>
            </p:cNvSpPr>
            <p:nvPr/>
          </p:nvSpPr>
          <p:spPr bwMode="auto">
            <a:xfrm flipV="1">
              <a:off x="4831" y="3121"/>
              <a:ext cx="8" cy="19"/>
            </a:xfrm>
            <a:prstGeom prst="line">
              <a:avLst/>
            </a:prstGeom>
            <a:noFill/>
            <a:ln w="15240">
              <a:solidFill>
                <a:srgbClr val="FE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78" name="Line 106"/>
            <p:cNvSpPr>
              <a:spLocks noChangeShapeType="1"/>
            </p:cNvSpPr>
            <p:nvPr/>
          </p:nvSpPr>
          <p:spPr bwMode="auto">
            <a:xfrm flipV="1">
              <a:off x="4839" y="3102"/>
              <a:ext cx="7" cy="19"/>
            </a:xfrm>
            <a:prstGeom prst="line">
              <a:avLst/>
            </a:prstGeom>
            <a:noFill/>
            <a:ln w="15240">
              <a:solidFill>
                <a:srgbClr val="FE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79" name="Line 107"/>
            <p:cNvSpPr>
              <a:spLocks noChangeShapeType="1"/>
            </p:cNvSpPr>
            <p:nvPr/>
          </p:nvSpPr>
          <p:spPr bwMode="auto">
            <a:xfrm flipV="1">
              <a:off x="4846" y="3084"/>
              <a:ext cx="8" cy="18"/>
            </a:xfrm>
            <a:prstGeom prst="line">
              <a:avLst/>
            </a:prstGeom>
            <a:noFill/>
            <a:ln w="15240">
              <a:solidFill>
                <a:srgbClr val="FE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80" name="Line 108"/>
            <p:cNvSpPr>
              <a:spLocks noChangeShapeType="1"/>
            </p:cNvSpPr>
            <p:nvPr/>
          </p:nvSpPr>
          <p:spPr bwMode="auto">
            <a:xfrm flipV="1">
              <a:off x="4854" y="3066"/>
              <a:ext cx="6" cy="18"/>
            </a:xfrm>
            <a:prstGeom prst="line">
              <a:avLst/>
            </a:prstGeom>
            <a:noFill/>
            <a:ln w="15240">
              <a:solidFill>
                <a:srgbClr val="FE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81" name="Line 109"/>
            <p:cNvSpPr>
              <a:spLocks noChangeShapeType="1"/>
            </p:cNvSpPr>
            <p:nvPr/>
          </p:nvSpPr>
          <p:spPr bwMode="auto">
            <a:xfrm flipV="1">
              <a:off x="4860" y="3055"/>
              <a:ext cx="8" cy="11"/>
            </a:xfrm>
            <a:prstGeom prst="line">
              <a:avLst/>
            </a:prstGeom>
            <a:noFill/>
            <a:ln w="15240">
              <a:solidFill>
                <a:srgbClr val="FE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82" name="Line 110"/>
            <p:cNvSpPr>
              <a:spLocks noChangeShapeType="1"/>
            </p:cNvSpPr>
            <p:nvPr/>
          </p:nvSpPr>
          <p:spPr bwMode="auto">
            <a:xfrm flipV="1">
              <a:off x="4868" y="3046"/>
              <a:ext cx="6" cy="9"/>
            </a:xfrm>
            <a:prstGeom prst="line">
              <a:avLst/>
            </a:prstGeom>
            <a:noFill/>
            <a:ln w="15240">
              <a:solidFill>
                <a:srgbClr val="FE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83" name="Line 111"/>
            <p:cNvSpPr>
              <a:spLocks noChangeShapeType="1"/>
            </p:cNvSpPr>
            <p:nvPr/>
          </p:nvSpPr>
          <p:spPr bwMode="auto">
            <a:xfrm flipV="1">
              <a:off x="4874" y="3041"/>
              <a:ext cx="8" cy="5"/>
            </a:xfrm>
            <a:prstGeom prst="line">
              <a:avLst/>
            </a:prstGeom>
            <a:noFill/>
            <a:ln w="9525">
              <a:solidFill>
                <a:srgbClr val="FE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84" name="Line 112"/>
            <p:cNvSpPr>
              <a:spLocks noChangeShapeType="1"/>
            </p:cNvSpPr>
            <p:nvPr/>
          </p:nvSpPr>
          <p:spPr bwMode="auto">
            <a:xfrm flipV="1">
              <a:off x="4882" y="3038"/>
              <a:ext cx="7" cy="3"/>
            </a:xfrm>
            <a:prstGeom prst="line">
              <a:avLst/>
            </a:prstGeom>
            <a:noFill/>
            <a:ln w="9525">
              <a:solidFill>
                <a:srgbClr val="FE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85" name="Line 113"/>
            <p:cNvSpPr>
              <a:spLocks noChangeShapeType="1"/>
            </p:cNvSpPr>
            <p:nvPr/>
          </p:nvSpPr>
          <p:spPr bwMode="auto">
            <a:xfrm>
              <a:off x="4889" y="3038"/>
              <a:ext cx="8" cy="1"/>
            </a:xfrm>
            <a:prstGeom prst="line">
              <a:avLst/>
            </a:prstGeom>
            <a:noFill/>
            <a:ln w="9525">
              <a:solidFill>
                <a:srgbClr val="FE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86" name="Line 114"/>
            <p:cNvSpPr>
              <a:spLocks noChangeShapeType="1"/>
            </p:cNvSpPr>
            <p:nvPr/>
          </p:nvSpPr>
          <p:spPr bwMode="auto">
            <a:xfrm>
              <a:off x="4897" y="3038"/>
              <a:ext cx="6" cy="1"/>
            </a:xfrm>
            <a:prstGeom prst="line">
              <a:avLst/>
            </a:prstGeom>
            <a:noFill/>
            <a:ln w="9525">
              <a:solidFill>
                <a:srgbClr val="FE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87" name="Line 115"/>
            <p:cNvSpPr>
              <a:spLocks noChangeShapeType="1"/>
            </p:cNvSpPr>
            <p:nvPr/>
          </p:nvSpPr>
          <p:spPr bwMode="auto">
            <a:xfrm>
              <a:off x="4742" y="2544"/>
              <a:ext cx="38" cy="1"/>
            </a:xfrm>
            <a:prstGeom prst="line">
              <a:avLst/>
            </a:prstGeom>
            <a:no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88" name="Line 116"/>
            <p:cNvSpPr>
              <a:spLocks noChangeShapeType="1"/>
            </p:cNvSpPr>
            <p:nvPr/>
          </p:nvSpPr>
          <p:spPr bwMode="auto">
            <a:xfrm flipV="1">
              <a:off x="4761" y="2525"/>
              <a:ext cx="1" cy="39"/>
            </a:xfrm>
            <a:prstGeom prst="line">
              <a:avLst/>
            </a:prstGeom>
            <a:no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89" name="Line 117"/>
            <p:cNvSpPr>
              <a:spLocks noChangeShapeType="1"/>
            </p:cNvSpPr>
            <p:nvPr/>
          </p:nvSpPr>
          <p:spPr bwMode="auto">
            <a:xfrm>
              <a:off x="3648" y="3676"/>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90" name="Line 118"/>
            <p:cNvSpPr>
              <a:spLocks noChangeShapeType="1"/>
            </p:cNvSpPr>
            <p:nvPr/>
          </p:nvSpPr>
          <p:spPr bwMode="auto">
            <a:xfrm flipV="1">
              <a:off x="3648" y="2380"/>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91" name="Line 119"/>
            <p:cNvSpPr>
              <a:spLocks noChangeShapeType="1"/>
            </p:cNvSpPr>
            <p:nvPr/>
          </p:nvSpPr>
          <p:spPr bwMode="auto">
            <a:xfrm>
              <a:off x="3677" y="3676"/>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92" name="Line 120"/>
            <p:cNvSpPr>
              <a:spLocks noChangeShapeType="1"/>
            </p:cNvSpPr>
            <p:nvPr/>
          </p:nvSpPr>
          <p:spPr bwMode="auto">
            <a:xfrm flipV="1">
              <a:off x="3677" y="2380"/>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93" name="Line 121"/>
            <p:cNvSpPr>
              <a:spLocks noChangeShapeType="1"/>
            </p:cNvSpPr>
            <p:nvPr/>
          </p:nvSpPr>
          <p:spPr bwMode="auto">
            <a:xfrm>
              <a:off x="3706" y="3676"/>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94" name="Line 122"/>
            <p:cNvSpPr>
              <a:spLocks noChangeShapeType="1"/>
            </p:cNvSpPr>
            <p:nvPr/>
          </p:nvSpPr>
          <p:spPr bwMode="auto">
            <a:xfrm flipV="1">
              <a:off x="3706" y="2380"/>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95" name="Line 123"/>
            <p:cNvSpPr>
              <a:spLocks noChangeShapeType="1"/>
            </p:cNvSpPr>
            <p:nvPr/>
          </p:nvSpPr>
          <p:spPr bwMode="auto">
            <a:xfrm>
              <a:off x="3733" y="3676"/>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96" name="Line 124"/>
            <p:cNvSpPr>
              <a:spLocks noChangeShapeType="1"/>
            </p:cNvSpPr>
            <p:nvPr/>
          </p:nvSpPr>
          <p:spPr bwMode="auto">
            <a:xfrm flipV="1">
              <a:off x="3733" y="2380"/>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97" name="Line 125"/>
            <p:cNvSpPr>
              <a:spLocks noChangeShapeType="1"/>
            </p:cNvSpPr>
            <p:nvPr/>
          </p:nvSpPr>
          <p:spPr bwMode="auto">
            <a:xfrm>
              <a:off x="3762" y="3657"/>
              <a:ext cx="1" cy="3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98" name="Line 126"/>
            <p:cNvSpPr>
              <a:spLocks noChangeShapeType="1"/>
            </p:cNvSpPr>
            <p:nvPr/>
          </p:nvSpPr>
          <p:spPr bwMode="auto">
            <a:xfrm flipV="1">
              <a:off x="3762" y="2380"/>
              <a:ext cx="1" cy="3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399" name="Line 127"/>
            <p:cNvSpPr>
              <a:spLocks noChangeShapeType="1"/>
            </p:cNvSpPr>
            <p:nvPr/>
          </p:nvSpPr>
          <p:spPr bwMode="auto">
            <a:xfrm>
              <a:off x="3790" y="3676"/>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00" name="Line 128"/>
            <p:cNvSpPr>
              <a:spLocks noChangeShapeType="1"/>
            </p:cNvSpPr>
            <p:nvPr/>
          </p:nvSpPr>
          <p:spPr bwMode="auto">
            <a:xfrm flipV="1">
              <a:off x="3790" y="2380"/>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01" name="Line 129"/>
            <p:cNvSpPr>
              <a:spLocks noChangeShapeType="1"/>
            </p:cNvSpPr>
            <p:nvPr/>
          </p:nvSpPr>
          <p:spPr bwMode="auto">
            <a:xfrm>
              <a:off x="3819" y="3676"/>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02" name="Line 130"/>
            <p:cNvSpPr>
              <a:spLocks noChangeShapeType="1"/>
            </p:cNvSpPr>
            <p:nvPr/>
          </p:nvSpPr>
          <p:spPr bwMode="auto">
            <a:xfrm flipV="1">
              <a:off x="3819" y="2380"/>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03" name="Line 131"/>
            <p:cNvSpPr>
              <a:spLocks noChangeShapeType="1"/>
            </p:cNvSpPr>
            <p:nvPr/>
          </p:nvSpPr>
          <p:spPr bwMode="auto">
            <a:xfrm>
              <a:off x="3848" y="3676"/>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04" name="Line 132"/>
            <p:cNvSpPr>
              <a:spLocks noChangeShapeType="1"/>
            </p:cNvSpPr>
            <p:nvPr/>
          </p:nvSpPr>
          <p:spPr bwMode="auto">
            <a:xfrm flipV="1">
              <a:off x="3848" y="2380"/>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05" name="Line 133"/>
            <p:cNvSpPr>
              <a:spLocks noChangeShapeType="1"/>
            </p:cNvSpPr>
            <p:nvPr/>
          </p:nvSpPr>
          <p:spPr bwMode="auto">
            <a:xfrm>
              <a:off x="3877" y="3676"/>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06" name="Line 134"/>
            <p:cNvSpPr>
              <a:spLocks noChangeShapeType="1"/>
            </p:cNvSpPr>
            <p:nvPr/>
          </p:nvSpPr>
          <p:spPr bwMode="auto">
            <a:xfrm flipV="1">
              <a:off x="3877" y="2380"/>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07" name="Line 135"/>
            <p:cNvSpPr>
              <a:spLocks noChangeShapeType="1"/>
            </p:cNvSpPr>
            <p:nvPr/>
          </p:nvSpPr>
          <p:spPr bwMode="auto">
            <a:xfrm>
              <a:off x="3905" y="3657"/>
              <a:ext cx="1" cy="3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08" name="Line 136"/>
            <p:cNvSpPr>
              <a:spLocks noChangeShapeType="1"/>
            </p:cNvSpPr>
            <p:nvPr/>
          </p:nvSpPr>
          <p:spPr bwMode="auto">
            <a:xfrm flipV="1">
              <a:off x="3905" y="2380"/>
              <a:ext cx="1" cy="3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09" name="Line 137"/>
            <p:cNvSpPr>
              <a:spLocks noChangeShapeType="1"/>
            </p:cNvSpPr>
            <p:nvPr/>
          </p:nvSpPr>
          <p:spPr bwMode="auto">
            <a:xfrm>
              <a:off x="3934" y="3676"/>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10" name="Line 138"/>
            <p:cNvSpPr>
              <a:spLocks noChangeShapeType="1"/>
            </p:cNvSpPr>
            <p:nvPr/>
          </p:nvSpPr>
          <p:spPr bwMode="auto">
            <a:xfrm flipV="1">
              <a:off x="3934" y="2380"/>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11" name="Line 139"/>
            <p:cNvSpPr>
              <a:spLocks noChangeShapeType="1"/>
            </p:cNvSpPr>
            <p:nvPr/>
          </p:nvSpPr>
          <p:spPr bwMode="auto">
            <a:xfrm>
              <a:off x="3961" y="3676"/>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12" name="Line 140"/>
            <p:cNvSpPr>
              <a:spLocks noChangeShapeType="1"/>
            </p:cNvSpPr>
            <p:nvPr/>
          </p:nvSpPr>
          <p:spPr bwMode="auto">
            <a:xfrm flipV="1">
              <a:off x="3961" y="2380"/>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13" name="Line 141"/>
            <p:cNvSpPr>
              <a:spLocks noChangeShapeType="1"/>
            </p:cNvSpPr>
            <p:nvPr/>
          </p:nvSpPr>
          <p:spPr bwMode="auto">
            <a:xfrm>
              <a:off x="3990" y="3676"/>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14" name="Line 142"/>
            <p:cNvSpPr>
              <a:spLocks noChangeShapeType="1"/>
            </p:cNvSpPr>
            <p:nvPr/>
          </p:nvSpPr>
          <p:spPr bwMode="auto">
            <a:xfrm flipV="1">
              <a:off x="3990" y="2380"/>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15" name="Line 143"/>
            <p:cNvSpPr>
              <a:spLocks noChangeShapeType="1"/>
            </p:cNvSpPr>
            <p:nvPr/>
          </p:nvSpPr>
          <p:spPr bwMode="auto">
            <a:xfrm>
              <a:off x="4019" y="3676"/>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16" name="Line 144"/>
            <p:cNvSpPr>
              <a:spLocks noChangeShapeType="1"/>
            </p:cNvSpPr>
            <p:nvPr/>
          </p:nvSpPr>
          <p:spPr bwMode="auto">
            <a:xfrm flipV="1">
              <a:off x="4019" y="2380"/>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17" name="Line 145"/>
            <p:cNvSpPr>
              <a:spLocks noChangeShapeType="1"/>
            </p:cNvSpPr>
            <p:nvPr/>
          </p:nvSpPr>
          <p:spPr bwMode="auto">
            <a:xfrm>
              <a:off x="4047" y="3657"/>
              <a:ext cx="1" cy="3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18" name="Line 146"/>
            <p:cNvSpPr>
              <a:spLocks noChangeShapeType="1"/>
            </p:cNvSpPr>
            <p:nvPr/>
          </p:nvSpPr>
          <p:spPr bwMode="auto">
            <a:xfrm flipV="1">
              <a:off x="4047" y="2380"/>
              <a:ext cx="1" cy="3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19" name="Line 147"/>
            <p:cNvSpPr>
              <a:spLocks noChangeShapeType="1"/>
            </p:cNvSpPr>
            <p:nvPr/>
          </p:nvSpPr>
          <p:spPr bwMode="auto">
            <a:xfrm>
              <a:off x="4076" y="3676"/>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20" name="Line 148"/>
            <p:cNvSpPr>
              <a:spLocks noChangeShapeType="1"/>
            </p:cNvSpPr>
            <p:nvPr/>
          </p:nvSpPr>
          <p:spPr bwMode="auto">
            <a:xfrm flipV="1">
              <a:off x="4076" y="2380"/>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21" name="Line 149"/>
            <p:cNvSpPr>
              <a:spLocks noChangeShapeType="1"/>
            </p:cNvSpPr>
            <p:nvPr/>
          </p:nvSpPr>
          <p:spPr bwMode="auto">
            <a:xfrm>
              <a:off x="4105" y="3676"/>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22" name="Line 150"/>
            <p:cNvSpPr>
              <a:spLocks noChangeShapeType="1"/>
            </p:cNvSpPr>
            <p:nvPr/>
          </p:nvSpPr>
          <p:spPr bwMode="auto">
            <a:xfrm flipV="1">
              <a:off x="4105" y="2380"/>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23" name="Line 151"/>
            <p:cNvSpPr>
              <a:spLocks noChangeShapeType="1"/>
            </p:cNvSpPr>
            <p:nvPr/>
          </p:nvSpPr>
          <p:spPr bwMode="auto">
            <a:xfrm>
              <a:off x="4134" y="3676"/>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24" name="Line 152"/>
            <p:cNvSpPr>
              <a:spLocks noChangeShapeType="1"/>
            </p:cNvSpPr>
            <p:nvPr/>
          </p:nvSpPr>
          <p:spPr bwMode="auto">
            <a:xfrm flipV="1">
              <a:off x="4134" y="2380"/>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25" name="Line 153"/>
            <p:cNvSpPr>
              <a:spLocks noChangeShapeType="1"/>
            </p:cNvSpPr>
            <p:nvPr/>
          </p:nvSpPr>
          <p:spPr bwMode="auto">
            <a:xfrm>
              <a:off x="4161" y="3676"/>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26" name="Line 154"/>
            <p:cNvSpPr>
              <a:spLocks noChangeShapeType="1"/>
            </p:cNvSpPr>
            <p:nvPr/>
          </p:nvSpPr>
          <p:spPr bwMode="auto">
            <a:xfrm flipV="1">
              <a:off x="4161" y="2380"/>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27" name="Line 155"/>
            <p:cNvSpPr>
              <a:spLocks noChangeShapeType="1"/>
            </p:cNvSpPr>
            <p:nvPr/>
          </p:nvSpPr>
          <p:spPr bwMode="auto">
            <a:xfrm>
              <a:off x="4189" y="3657"/>
              <a:ext cx="1" cy="3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28" name="Line 156"/>
            <p:cNvSpPr>
              <a:spLocks noChangeShapeType="1"/>
            </p:cNvSpPr>
            <p:nvPr/>
          </p:nvSpPr>
          <p:spPr bwMode="auto">
            <a:xfrm flipV="1">
              <a:off x="4189" y="2380"/>
              <a:ext cx="1" cy="3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29" name="Line 157"/>
            <p:cNvSpPr>
              <a:spLocks noChangeShapeType="1"/>
            </p:cNvSpPr>
            <p:nvPr/>
          </p:nvSpPr>
          <p:spPr bwMode="auto">
            <a:xfrm>
              <a:off x="4218" y="3676"/>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30" name="Line 158"/>
            <p:cNvSpPr>
              <a:spLocks noChangeShapeType="1"/>
            </p:cNvSpPr>
            <p:nvPr/>
          </p:nvSpPr>
          <p:spPr bwMode="auto">
            <a:xfrm flipV="1">
              <a:off x="4218" y="2380"/>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31" name="Line 159"/>
            <p:cNvSpPr>
              <a:spLocks noChangeShapeType="1"/>
            </p:cNvSpPr>
            <p:nvPr/>
          </p:nvSpPr>
          <p:spPr bwMode="auto">
            <a:xfrm>
              <a:off x="4247" y="3676"/>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32" name="Line 160"/>
            <p:cNvSpPr>
              <a:spLocks noChangeShapeType="1"/>
            </p:cNvSpPr>
            <p:nvPr/>
          </p:nvSpPr>
          <p:spPr bwMode="auto">
            <a:xfrm flipV="1">
              <a:off x="4247" y="2380"/>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33" name="Line 161"/>
            <p:cNvSpPr>
              <a:spLocks noChangeShapeType="1"/>
            </p:cNvSpPr>
            <p:nvPr/>
          </p:nvSpPr>
          <p:spPr bwMode="auto">
            <a:xfrm>
              <a:off x="4276" y="3676"/>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34" name="Line 162"/>
            <p:cNvSpPr>
              <a:spLocks noChangeShapeType="1"/>
            </p:cNvSpPr>
            <p:nvPr/>
          </p:nvSpPr>
          <p:spPr bwMode="auto">
            <a:xfrm flipV="1">
              <a:off x="4276" y="2380"/>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35" name="Line 163"/>
            <p:cNvSpPr>
              <a:spLocks noChangeShapeType="1"/>
            </p:cNvSpPr>
            <p:nvPr/>
          </p:nvSpPr>
          <p:spPr bwMode="auto">
            <a:xfrm>
              <a:off x="4304" y="3676"/>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36" name="Line 164"/>
            <p:cNvSpPr>
              <a:spLocks noChangeShapeType="1"/>
            </p:cNvSpPr>
            <p:nvPr/>
          </p:nvSpPr>
          <p:spPr bwMode="auto">
            <a:xfrm flipV="1">
              <a:off x="4304" y="2380"/>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37" name="Line 165"/>
            <p:cNvSpPr>
              <a:spLocks noChangeShapeType="1"/>
            </p:cNvSpPr>
            <p:nvPr/>
          </p:nvSpPr>
          <p:spPr bwMode="auto">
            <a:xfrm>
              <a:off x="4333" y="3657"/>
              <a:ext cx="1" cy="3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38" name="Line 166"/>
            <p:cNvSpPr>
              <a:spLocks noChangeShapeType="1"/>
            </p:cNvSpPr>
            <p:nvPr/>
          </p:nvSpPr>
          <p:spPr bwMode="auto">
            <a:xfrm flipV="1">
              <a:off x="4333" y="2380"/>
              <a:ext cx="1" cy="3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39" name="Line 167"/>
            <p:cNvSpPr>
              <a:spLocks noChangeShapeType="1"/>
            </p:cNvSpPr>
            <p:nvPr/>
          </p:nvSpPr>
          <p:spPr bwMode="auto">
            <a:xfrm>
              <a:off x="4362" y="3676"/>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40" name="Line 168"/>
            <p:cNvSpPr>
              <a:spLocks noChangeShapeType="1"/>
            </p:cNvSpPr>
            <p:nvPr/>
          </p:nvSpPr>
          <p:spPr bwMode="auto">
            <a:xfrm flipV="1">
              <a:off x="4362" y="2380"/>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41" name="Line 169"/>
            <p:cNvSpPr>
              <a:spLocks noChangeShapeType="1"/>
            </p:cNvSpPr>
            <p:nvPr/>
          </p:nvSpPr>
          <p:spPr bwMode="auto">
            <a:xfrm>
              <a:off x="4389" y="3676"/>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42" name="Line 170"/>
            <p:cNvSpPr>
              <a:spLocks noChangeShapeType="1"/>
            </p:cNvSpPr>
            <p:nvPr/>
          </p:nvSpPr>
          <p:spPr bwMode="auto">
            <a:xfrm flipV="1">
              <a:off x="4389" y="2380"/>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43" name="Line 171"/>
            <p:cNvSpPr>
              <a:spLocks noChangeShapeType="1"/>
            </p:cNvSpPr>
            <p:nvPr/>
          </p:nvSpPr>
          <p:spPr bwMode="auto">
            <a:xfrm>
              <a:off x="4418" y="3676"/>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44" name="Line 172"/>
            <p:cNvSpPr>
              <a:spLocks noChangeShapeType="1"/>
            </p:cNvSpPr>
            <p:nvPr/>
          </p:nvSpPr>
          <p:spPr bwMode="auto">
            <a:xfrm flipV="1">
              <a:off x="4418" y="2380"/>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45" name="Line 173"/>
            <p:cNvSpPr>
              <a:spLocks noChangeShapeType="1"/>
            </p:cNvSpPr>
            <p:nvPr/>
          </p:nvSpPr>
          <p:spPr bwMode="auto">
            <a:xfrm>
              <a:off x="4446" y="3676"/>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46" name="Line 174"/>
            <p:cNvSpPr>
              <a:spLocks noChangeShapeType="1"/>
            </p:cNvSpPr>
            <p:nvPr/>
          </p:nvSpPr>
          <p:spPr bwMode="auto">
            <a:xfrm flipV="1">
              <a:off x="4446" y="2380"/>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47" name="Line 175"/>
            <p:cNvSpPr>
              <a:spLocks noChangeShapeType="1"/>
            </p:cNvSpPr>
            <p:nvPr/>
          </p:nvSpPr>
          <p:spPr bwMode="auto">
            <a:xfrm>
              <a:off x="4475" y="3657"/>
              <a:ext cx="1" cy="3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48" name="Line 176"/>
            <p:cNvSpPr>
              <a:spLocks noChangeShapeType="1"/>
            </p:cNvSpPr>
            <p:nvPr/>
          </p:nvSpPr>
          <p:spPr bwMode="auto">
            <a:xfrm flipV="1">
              <a:off x="4475" y="2380"/>
              <a:ext cx="1" cy="3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49" name="Line 177"/>
            <p:cNvSpPr>
              <a:spLocks noChangeShapeType="1"/>
            </p:cNvSpPr>
            <p:nvPr/>
          </p:nvSpPr>
          <p:spPr bwMode="auto">
            <a:xfrm>
              <a:off x="4504" y="3676"/>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50" name="Line 178"/>
            <p:cNvSpPr>
              <a:spLocks noChangeShapeType="1"/>
            </p:cNvSpPr>
            <p:nvPr/>
          </p:nvSpPr>
          <p:spPr bwMode="auto">
            <a:xfrm flipV="1">
              <a:off x="4504" y="2380"/>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51" name="Line 179"/>
            <p:cNvSpPr>
              <a:spLocks noChangeShapeType="1"/>
            </p:cNvSpPr>
            <p:nvPr/>
          </p:nvSpPr>
          <p:spPr bwMode="auto">
            <a:xfrm>
              <a:off x="4533" y="3676"/>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52" name="Line 180"/>
            <p:cNvSpPr>
              <a:spLocks noChangeShapeType="1"/>
            </p:cNvSpPr>
            <p:nvPr/>
          </p:nvSpPr>
          <p:spPr bwMode="auto">
            <a:xfrm flipV="1">
              <a:off x="4533" y="2380"/>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53" name="Line 181"/>
            <p:cNvSpPr>
              <a:spLocks noChangeShapeType="1"/>
            </p:cNvSpPr>
            <p:nvPr/>
          </p:nvSpPr>
          <p:spPr bwMode="auto">
            <a:xfrm>
              <a:off x="4561" y="3676"/>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54" name="Line 182"/>
            <p:cNvSpPr>
              <a:spLocks noChangeShapeType="1"/>
            </p:cNvSpPr>
            <p:nvPr/>
          </p:nvSpPr>
          <p:spPr bwMode="auto">
            <a:xfrm flipV="1">
              <a:off x="4561" y="2380"/>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55" name="Line 183"/>
            <p:cNvSpPr>
              <a:spLocks noChangeShapeType="1"/>
            </p:cNvSpPr>
            <p:nvPr/>
          </p:nvSpPr>
          <p:spPr bwMode="auto">
            <a:xfrm>
              <a:off x="4589" y="3676"/>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56" name="Line 184"/>
            <p:cNvSpPr>
              <a:spLocks noChangeShapeType="1"/>
            </p:cNvSpPr>
            <p:nvPr/>
          </p:nvSpPr>
          <p:spPr bwMode="auto">
            <a:xfrm flipV="1">
              <a:off x="4589" y="2380"/>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57" name="Line 185"/>
            <p:cNvSpPr>
              <a:spLocks noChangeShapeType="1"/>
            </p:cNvSpPr>
            <p:nvPr/>
          </p:nvSpPr>
          <p:spPr bwMode="auto">
            <a:xfrm>
              <a:off x="4617" y="3657"/>
              <a:ext cx="1" cy="3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58" name="Line 186"/>
            <p:cNvSpPr>
              <a:spLocks noChangeShapeType="1"/>
            </p:cNvSpPr>
            <p:nvPr/>
          </p:nvSpPr>
          <p:spPr bwMode="auto">
            <a:xfrm flipV="1">
              <a:off x="4617" y="2380"/>
              <a:ext cx="1" cy="3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59" name="Line 187"/>
            <p:cNvSpPr>
              <a:spLocks noChangeShapeType="1"/>
            </p:cNvSpPr>
            <p:nvPr/>
          </p:nvSpPr>
          <p:spPr bwMode="auto">
            <a:xfrm>
              <a:off x="4646" y="3676"/>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60" name="Line 188"/>
            <p:cNvSpPr>
              <a:spLocks noChangeShapeType="1"/>
            </p:cNvSpPr>
            <p:nvPr/>
          </p:nvSpPr>
          <p:spPr bwMode="auto">
            <a:xfrm flipV="1">
              <a:off x="4646" y="2380"/>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61" name="Line 189"/>
            <p:cNvSpPr>
              <a:spLocks noChangeShapeType="1"/>
            </p:cNvSpPr>
            <p:nvPr/>
          </p:nvSpPr>
          <p:spPr bwMode="auto">
            <a:xfrm>
              <a:off x="4675" y="3676"/>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62" name="Line 190"/>
            <p:cNvSpPr>
              <a:spLocks noChangeShapeType="1"/>
            </p:cNvSpPr>
            <p:nvPr/>
          </p:nvSpPr>
          <p:spPr bwMode="auto">
            <a:xfrm flipV="1">
              <a:off x="4675" y="2380"/>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63" name="Line 191"/>
            <p:cNvSpPr>
              <a:spLocks noChangeShapeType="1"/>
            </p:cNvSpPr>
            <p:nvPr/>
          </p:nvSpPr>
          <p:spPr bwMode="auto">
            <a:xfrm>
              <a:off x="4703" y="3676"/>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64" name="Line 192"/>
            <p:cNvSpPr>
              <a:spLocks noChangeShapeType="1"/>
            </p:cNvSpPr>
            <p:nvPr/>
          </p:nvSpPr>
          <p:spPr bwMode="auto">
            <a:xfrm flipV="1">
              <a:off x="4703" y="2380"/>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65" name="Line 193"/>
            <p:cNvSpPr>
              <a:spLocks noChangeShapeType="1"/>
            </p:cNvSpPr>
            <p:nvPr/>
          </p:nvSpPr>
          <p:spPr bwMode="auto">
            <a:xfrm>
              <a:off x="4732" y="3676"/>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66" name="Line 194"/>
            <p:cNvSpPr>
              <a:spLocks noChangeShapeType="1"/>
            </p:cNvSpPr>
            <p:nvPr/>
          </p:nvSpPr>
          <p:spPr bwMode="auto">
            <a:xfrm flipV="1">
              <a:off x="4732" y="2380"/>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67" name="Line 195"/>
            <p:cNvSpPr>
              <a:spLocks noChangeShapeType="1"/>
            </p:cNvSpPr>
            <p:nvPr/>
          </p:nvSpPr>
          <p:spPr bwMode="auto">
            <a:xfrm>
              <a:off x="4761" y="3657"/>
              <a:ext cx="1" cy="3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68" name="Line 196"/>
            <p:cNvSpPr>
              <a:spLocks noChangeShapeType="1"/>
            </p:cNvSpPr>
            <p:nvPr/>
          </p:nvSpPr>
          <p:spPr bwMode="auto">
            <a:xfrm flipV="1">
              <a:off x="4761" y="2380"/>
              <a:ext cx="1" cy="3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69" name="Line 197"/>
            <p:cNvSpPr>
              <a:spLocks noChangeShapeType="1"/>
            </p:cNvSpPr>
            <p:nvPr/>
          </p:nvSpPr>
          <p:spPr bwMode="auto">
            <a:xfrm>
              <a:off x="4790" y="3676"/>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70" name="Line 198"/>
            <p:cNvSpPr>
              <a:spLocks noChangeShapeType="1"/>
            </p:cNvSpPr>
            <p:nvPr/>
          </p:nvSpPr>
          <p:spPr bwMode="auto">
            <a:xfrm flipV="1">
              <a:off x="4790" y="2380"/>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71" name="Line 199"/>
            <p:cNvSpPr>
              <a:spLocks noChangeShapeType="1"/>
            </p:cNvSpPr>
            <p:nvPr/>
          </p:nvSpPr>
          <p:spPr bwMode="auto">
            <a:xfrm>
              <a:off x="4817" y="3676"/>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72" name="Line 200"/>
            <p:cNvSpPr>
              <a:spLocks noChangeShapeType="1"/>
            </p:cNvSpPr>
            <p:nvPr/>
          </p:nvSpPr>
          <p:spPr bwMode="auto">
            <a:xfrm flipV="1">
              <a:off x="4817" y="2380"/>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73" name="Line 201"/>
            <p:cNvSpPr>
              <a:spLocks noChangeShapeType="1"/>
            </p:cNvSpPr>
            <p:nvPr/>
          </p:nvSpPr>
          <p:spPr bwMode="auto">
            <a:xfrm>
              <a:off x="4846" y="3676"/>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74" name="Line 202"/>
            <p:cNvSpPr>
              <a:spLocks noChangeShapeType="1"/>
            </p:cNvSpPr>
            <p:nvPr/>
          </p:nvSpPr>
          <p:spPr bwMode="auto">
            <a:xfrm flipV="1">
              <a:off x="4846" y="2380"/>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75" name="Line 203"/>
            <p:cNvSpPr>
              <a:spLocks noChangeShapeType="1"/>
            </p:cNvSpPr>
            <p:nvPr/>
          </p:nvSpPr>
          <p:spPr bwMode="auto">
            <a:xfrm>
              <a:off x="4874" y="3676"/>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76" name="Line 204"/>
            <p:cNvSpPr>
              <a:spLocks noChangeShapeType="1"/>
            </p:cNvSpPr>
            <p:nvPr/>
          </p:nvSpPr>
          <p:spPr bwMode="auto">
            <a:xfrm flipV="1">
              <a:off x="4874" y="2380"/>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77" name="Line 205"/>
            <p:cNvSpPr>
              <a:spLocks noChangeShapeType="1"/>
            </p:cNvSpPr>
            <p:nvPr/>
          </p:nvSpPr>
          <p:spPr bwMode="auto">
            <a:xfrm>
              <a:off x="3620" y="2380"/>
              <a:ext cx="1283" cy="1"/>
            </a:xfrm>
            <a:prstGeom prst="line">
              <a:avLst/>
            </a:prstGeom>
            <a:no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78" name="Line 206"/>
            <p:cNvSpPr>
              <a:spLocks noChangeShapeType="1"/>
            </p:cNvSpPr>
            <p:nvPr/>
          </p:nvSpPr>
          <p:spPr bwMode="auto">
            <a:xfrm>
              <a:off x="3620" y="3695"/>
              <a:ext cx="1283" cy="1"/>
            </a:xfrm>
            <a:prstGeom prst="line">
              <a:avLst/>
            </a:prstGeom>
            <a:no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79" name="Rectangle 207"/>
            <p:cNvSpPr>
              <a:spLocks noChangeArrowheads="1"/>
            </p:cNvSpPr>
            <p:nvPr/>
          </p:nvSpPr>
          <p:spPr bwMode="auto">
            <a:xfrm>
              <a:off x="3620" y="2380"/>
              <a:ext cx="1283" cy="1315"/>
            </a:xfrm>
            <a:prstGeom prst="rect">
              <a:avLst/>
            </a:prstGeom>
            <a:noFill/>
            <a:ln w="9525">
              <a:solidFill>
                <a:srgbClr val="000000"/>
              </a:solid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80" name="Line 208"/>
            <p:cNvSpPr>
              <a:spLocks noChangeShapeType="1"/>
            </p:cNvSpPr>
            <p:nvPr/>
          </p:nvSpPr>
          <p:spPr bwMode="auto">
            <a:xfrm flipH="1">
              <a:off x="3620" y="3695"/>
              <a:ext cx="38"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81" name="Line 209"/>
            <p:cNvSpPr>
              <a:spLocks noChangeShapeType="1"/>
            </p:cNvSpPr>
            <p:nvPr/>
          </p:nvSpPr>
          <p:spPr bwMode="auto">
            <a:xfrm>
              <a:off x="4865" y="3695"/>
              <a:ext cx="38"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82" name="Line 210"/>
            <p:cNvSpPr>
              <a:spLocks noChangeShapeType="1"/>
            </p:cNvSpPr>
            <p:nvPr/>
          </p:nvSpPr>
          <p:spPr bwMode="auto">
            <a:xfrm flipH="1">
              <a:off x="3620" y="3662"/>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83" name="Line 211"/>
            <p:cNvSpPr>
              <a:spLocks noChangeShapeType="1"/>
            </p:cNvSpPr>
            <p:nvPr/>
          </p:nvSpPr>
          <p:spPr bwMode="auto">
            <a:xfrm>
              <a:off x="4884" y="3662"/>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84" name="Line 212"/>
            <p:cNvSpPr>
              <a:spLocks noChangeShapeType="1"/>
            </p:cNvSpPr>
            <p:nvPr/>
          </p:nvSpPr>
          <p:spPr bwMode="auto">
            <a:xfrm flipH="1">
              <a:off x="3620" y="3630"/>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85" name="Line 213"/>
            <p:cNvSpPr>
              <a:spLocks noChangeShapeType="1"/>
            </p:cNvSpPr>
            <p:nvPr/>
          </p:nvSpPr>
          <p:spPr bwMode="auto">
            <a:xfrm>
              <a:off x="4884" y="3630"/>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86" name="Line 214"/>
            <p:cNvSpPr>
              <a:spLocks noChangeShapeType="1"/>
            </p:cNvSpPr>
            <p:nvPr/>
          </p:nvSpPr>
          <p:spPr bwMode="auto">
            <a:xfrm flipH="1">
              <a:off x="3620" y="3596"/>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87" name="Line 215"/>
            <p:cNvSpPr>
              <a:spLocks noChangeShapeType="1"/>
            </p:cNvSpPr>
            <p:nvPr/>
          </p:nvSpPr>
          <p:spPr bwMode="auto">
            <a:xfrm>
              <a:off x="4884" y="3596"/>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88" name="Line 216"/>
            <p:cNvSpPr>
              <a:spLocks noChangeShapeType="1"/>
            </p:cNvSpPr>
            <p:nvPr/>
          </p:nvSpPr>
          <p:spPr bwMode="auto">
            <a:xfrm flipH="1">
              <a:off x="3620" y="3564"/>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89" name="Line 217"/>
            <p:cNvSpPr>
              <a:spLocks noChangeShapeType="1"/>
            </p:cNvSpPr>
            <p:nvPr/>
          </p:nvSpPr>
          <p:spPr bwMode="auto">
            <a:xfrm>
              <a:off x="4884" y="3564"/>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90" name="Line 218"/>
            <p:cNvSpPr>
              <a:spLocks noChangeShapeType="1"/>
            </p:cNvSpPr>
            <p:nvPr/>
          </p:nvSpPr>
          <p:spPr bwMode="auto">
            <a:xfrm flipH="1">
              <a:off x="3620" y="3531"/>
              <a:ext cx="38"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91" name="Line 219"/>
            <p:cNvSpPr>
              <a:spLocks noChangeShapeType="1"/>
            </p:cNvSpPr>
            <p:nvPr/>
          </p:nvSpPr>
          <p:spPr bwMode="auto">
            <a:xfrm>
              <a:off x="4865" y="3531"/>
              <a:ext cx="38"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92" name="Line 220"/>
            <p:cNvSpPr>
              <a:spLocks noChangeShapeType="1"/>
            </p:cNvSpPr>
            <p:nvPr/>
          </p:nvSpPr>
          <p:spPr bwMode="auto">
            <a:xfrm flipH="1">
              <a:off x="3620" y="3497"/>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93" name="Line 221"/>
            <p:cNvSpPr>
              <a:spLocks noChangeShapeType="1"/>
            </p:cNvSpPr>
            <p:nvPr/>
          </p:nvSpPr>
          <p:spPr bwMode="auto">
            <a:xfrm>
              <a:off x="4884" y="3497"/>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94" name="Line 222"/>
            <p:cNvSpPr>
              <a:spLocks noChangeShapeType="1"/>
            </p:cNvSpPr>
            <p:nvPr/>
          </p:nvSpPr>
          <p:spPr bwMode="auto">
            <a:xfrm flipH="1">
              <a:off x="3620" y="3465"/>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95" name="Line 223"/>
            <p:cNvSpPr>
              <a:spLocks noChangeShapeType="1"/>
            </p:cNvSpPr>
            <p:nvPr/>
          </p:nvSpPr>
          <p:spPr bwMode="auto">
            <a:xfrm>
              <a:off x="4884" y="3465"/>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96" name="Line 224"/>
            <p:cNvSpPr>
              <a:spLocks noChangeShapeType="1"/>
            </p:cNvSpPr>
            <p:nvPr/>
          </p:nvSpPr>
          <p:spPr bwMode="auto">
            <a:xfrm flipH="1">
              <a:off x="3620" y="3432"/>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97" name="Line 225"/>
            <p:cNvSpPr>
              <a:spLocks noChangeShapeType="1"/>
            </p:cNvSpPr>
            <p:nvPr/>
          </p:nvSpPr>
          <p:spPr bwMode="auto">
            <a:xfrm>
              <a:off x="4884" y="3432"/>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98" name="Line 226"/>
            <p:cNvSpPr>
              <a:spLocks noChangeShapeType="1"/>
            </p:cNvSpPr>
            <p:nvPr/>
          </p:nvSpPr>
          <p:spPr bwMode="auto">
            <a:xfrm flipH="1">
              <a:off x="3620" y="3400"/>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499" name="Line 227"/>
            <p:cNvSpPr>
              <a:spLocks noChangeShapeType="1"/>
            </p:cNvSpPr>
            <p:nvPr/>
          </p:nvSpPr>
          <p:spPr bwMode="auto">
            <a:xfrm>
              <a:off x="4884" y="3400"/>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00" name="Line 228"/>
            <p:cNvSpPr>
              <a:spLocks noChangeShapeType="1"/>
            </p:cNvSpPr>
            <p:nvPr/>
          </p:nvSpPr>
          <p:spPr bwMode="auto">
            <a:xfrm flipH="1">
              <a:off x="3620" y="3367"/>
              <a:ext cx="38"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01" name="Line 229"/>
            <p:cNvSpPr>
              <a:spLocks noChangeShapeType="1"/>
            </p:cNvSpPr>
            <p:nvPr/>
          </p:nvSpPr>
          <p:spPr bwMode="auto">
            <a:xfrm>
              <a:off x="4865" y="3367"/>
              <a:ext cx="38"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02" name="Line 230"/>
            <p:cNvSpPr>
              <a:spLocks noChangeShapeType="1"/>
            </p:cNvSpPr>
            <p:nvPr/>
          </p:nvSpPr>
          <p:spPr bwMode="auto">
            <a:xfrm flipH="1">
              <a:off x="3620" y="3333"/>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03" name="Line 231"/>
            <p:cNvSpPr>
              <a:spLocks noChangeShapeType="1"/>
            </p:cNvSpPr>
            <p:nvPr/>
          </p:nvSpPr>
          <p:spPr bwMode="auto">
            <a:xfrm>
              <a:off x="4884" y="3333"/>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04" name="Line 232"/>
            <p:cNvSpPr>
              <a:spLocks noChangeShapeType="1"/>
            </p:cNvSpPr>
            <p:nvPr/>
          </p:nvSpPr>
          <p:spPr bwMode="auto">
            <a:xfrm flipH="1">
              <a:off x="3620" y="3301"/>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05" name="Line 233"/>
            <p:cNvSpPr>
              <a:spLocks noChangeShapeType="1"/>
            </p:cNvSpPr>
            <p:nvPr/>
          </p:nvSpPr>
          <p:spPr bwMode="auto">
            <a:xfrm>
              <a:off x="4884" y="3301"/>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06" name="Line 234"/>
            <p:cNvSpPr>
              <a:spLocks noChangeShapeType="1"/>
            </p:cNvSpPr>
            <p:nvPr/>
          </p:nvSpPr>
          <p:spPr bwMode="auto">
            <a:xfrm flipH="1">
              <a:off x="3620" y="3268"/>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07" name="Line 235"/>
            <p:cNvSpPr>
              <a:spLocks noChangeShapeType="1"/>
            </p:cNvSpPr>
            <p:nvPr/>
          </p:nvSpPr>
          <p:spPr bwMode="auto">
            <a:xfrm>
              <a:off x="4884" y="3268"/>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08" name="Line 236"/>
            <p:cNvSpPr>
              <a:spLocks noChangeShapeType="1"/>
            </p:cNvSpPr>
            <p:nvPr/>
          </p:nvSpPr>
          <p:spPr bwMode="auto">
            <a:xfrm flipH="1">
              <a:off x="3620" y="3236"/>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09" name="Line 237"/>
            <p:cNvSpPr>
              <a:spLocks noChangeShapeType="1"/>
            </p:cNvSpPr>
            <p:nvPr/>
          </p:nvSpPr>
          <p:spPr bwMode="auto">
            <a:xfrm>
              <a:off x="4884" y="3236"/>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10" name="Line 238"/>
            <p:cNvSpPr>
              <a:spLocks noChangeShapeType="1"/>
            </p:cNvSpPr>
            <p:nvPr/>
          </p:nvSpPr>
          <p:spPr bwMode="auto">
            <a:xfrm flipH="1">
              <a:off x="3620" y="3202"/>
              <a:ext cx="38"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11" name="Line 239"/>
            <p:cNvSpPr>
              <a:spLocks noChangeShapeType="1"/>
            </p:cNvSpPr>
            <p:nvPr/>
          </p:nvSpPr>
          <p:spPr bwMode="auto">
            <a:xfrm>
              <a:off x="4865" y="3202"/>
              <a:ext cx="38"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12" name="Line 240"/>
            <p:cNvSpPr>
              <a:spLocks noChangeShapeType="1"/>
            </p:cNvSpPr>
            <p:nvPr/>
          </p:nvSpPr>
          <p:spPr bwMode="auto">
            <a:xfrm flipH="1">
              <a:off x="3620" y="3169"/>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13" name="Line 241"/>
            <p:cNvSpPr>
              <a:spLocks noChangeShapeType="1"/>
            </p:cNvSpPr>
            <p:nvPr/>
          </p:nvSpPr>
          <p:spPr bwMode="auto">
            <a:xfrm>
              <a:off x="4884" y="3169"/>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14" name="Line 242"/>
            <p:cNvSpPr>
              <a:spLocks noChangeShapeType="1"/>
            </p:cNvSpPr>
            <p:nvPr/>
          </p:nvSpPr>
          <p:spPr bwMode="auto">
            <a:xfrm flipH="1">
              <a:off x="3620" y="3137"/>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15" name="Line 243"/>
            <p:cNvSpPr>
              <a:spLocks noChangeShapeType="1"/>
            </p:cNvSpPr>
            <p:nvPr/>
          </p:nvSpPr>
          <p:spPr bwMode="auto">
            <a:xfrm>
              <a:off x="4884" y="3137"/>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16" name="Line 244"/>
            <p:cNvSpPr>
              <a:spLocks noChangeShapeType="1"/>
            </p:cNvSpPr>
            <p:nvPr/>
          </p:nvSpPr>
          <p:spPr bwMode="auto">
            <a:xfrm flipH="1">
              <a:off x="3620" y="3103"/>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17" name="Line 245"/>
            <p:cNvSpPr>
              <a:spLocks noChangeShapeType="1"/>
            </p:cNvSpPr>
            <p:nvPr/>
          </p:nvSpPr>
          <p:spPr bwMode="auto">
            <a:xfrm>
              <a:off x="4884" y="3103"/>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18" name="Line 246"/>
            <p:cNvSpPr>
              <a:spLocks noChangeShapeType="1"/>
            </p:cNvSpPr>
            <p:nvPr/>
          </p:nvSpPr>
          <p:spPr bwMode="auto">
            <a:xfrm flipH="1">
              <a:off x="3620" y="3071"/>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19" name="Line 247"/>
            <p:cNvSpPr>
              <a:spLocks noChangeShapeType="1"/>
            </p:cNvSpPr>
            <p:nvPr/>
          </p:nvSpPr>
          <p:spPr bwMode="auto">
            <a:xfrm>
              <a:off x="4884" y="3071"/>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20" name="Line 248"/>
            <p:cNvSpPr>
              <a:spLocks noChangeShapeType="1"/>
            </p:cNvSpPr>
            <p:nvPr/>
          </p:nvSpPr>
          <p:spPr bwMode="auto">
            <a:xfrm flipH="1">
              <a:off x="3620" y="3038"/>
              <a:ext cx="38"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21" name="Line 249"/>
            <p:cNvSpPr>
              <a:spLocks noChangeShapeType="1"/>
            </p:cNvSpPr>
            <p:nvPr/>
          </p:nvSpPr>
          <p:spPr bwMode="auto">
            <a:xfrm>
              <a:off x="4865" y="3038"/>
              <a:ext cx="38"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22" name="Line 250"/>
            <p:cNvSpPr>
              <a:spLocks noChangeShapeType="1"/>
            </p:cNvSpPr>
            <p:nvPr/>
          </p:nvSpPr>
          <p:spPr bwMode="auto">
            <a:xfrm flipH="1">
              <a:off x="3620" y="3004"/>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23" name="Line 251"/>
            <p:cNvSpPr>
              <a:spLocks noChangeShapeType="1"/>
            </p:cNvSpPr>
            <p:nvPr/>
          </p:nvSpPr>
          <p:spPr bwMode="auto">
            <a:xfrm>
              <a:off x="4884" y="3004"/>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24" name="Line 252"/>
            <p:cNvSpPr>
              <a:spLocks noChangeShapeType="1"/>
            </p:cNvSpPr>
            <p:nvPr/>
          </p:nvSpPr>
          <p:spPr bwMode="auto">
            <a:xfrm flipH="1">
              <a:off x="3620" y="2972"/>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25" name="Line 253"/>
            <p:cNvSpPr>
              <a:spLocks noChangeShapeType="1"/>
            </p:cNvSpPr>
            <p:nvPr/>
          </p:nvSpPr>
          <p:spPr bwMode="auto">
            <a:xfrm>
              <a:off x="4884" y="2972"/>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26" name="Line 254"/>
            <p:cNvSpPr>
              <a:spLocks noChangeShapeType="1"/>
            </p:cNvSpPr>
            <p:nvPr/>
          </p:nvSpPr>
          <p:spPr bwMode="auto">
            <a:xfrm flipH="1">
              <a:off x="3620" y="2939"/>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27" name="Line 255"/>
            <p:cNvSpPr>
              <a:spLocks noChangeShapeType="1"/>
            </p:cNvSpPr>
            <p:nvPr/>
          </p:nvSpPr>
          <p:spPr bwMode="auto">
            <a:xfrm>
              <a:off x="4884" y="2939"/>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28" name="Line 256"/>
            <p:cNvSpPr>
              <a:spLocks noChangeShapeType="1"/>
            </p:cNvSpPr>
            <p:nvPr/>
          </p:nvSpPr>
          <p:spPr bwMode="auto">
            <a:xfrm flipH="1">
              <a:off x="3620" y="2907"/>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29" name="Line 257"/>
            <p:cNvSpPr>
              <a:spLocks noChangeShapeType="1"/>
            </p:cNvSpPr>
            <p:nvPr/>
          </p:nvSpPr>
          <p:spPr bwMode="auto">
            <a:xfrm>
              <a:off x="4884" y="2907"/>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30" name="Line 258"/>
            <p:cNvSpPr>
              <a:spLocks noChangeShapeType="1"/>
            </p:cNvSpPr>
            <p:nvPr/>
          </p:nvSpPr>
          <p:spPr bwMode="auto">
            <a:xfrm flipH="1">
              <a:off x="3620" y="2873"/>
              <a:ext cx="38"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31" name="Line 259"/>
            <p:cNvSpPr>
              <a:spLocks noChangeShapeType="1"/>
            </p:cNvSpPr>
            <p:nvPr/>
          </p:nvSpPr>
          <p:spPr bwMode="auto">
            <a:xfrm>
              <a:off x="4865" y="2873"/>
              <a:ext cx="38"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32" name="Line 260"/>
            <p:cNvSpPr>
              <a:spLocks noChangeShapeType="1"/>
            </p:cNvSpPr>
            <p:nvPr/>
          </p:nvSpPr>
          <p:spPr bwMode="auto">
            <a:xfrm flipH="1">
              <a:off x="3620" y="2840"/>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33" name="Line 261"/>
            <p:cNvSpPr>
              <a:spLocks noChangeShapeType="1"/>
            </p:cNvSpPr>
            <p:nvPr/>
          </p:nvSpPr>
          <p:spPr bwMode="auto">
            <a:xfrm>
              <a:off x="4884" y="2840"/>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34" name="Line 262"/>
            <p:cNvSpPr>
              <a:spLocks noChangeShapeType="1"/>
            </p:cNvSpPr>
            <p:nvPr/>
          </p:nvSpPr>
          <p:spPr bwMode="auto">
            <a:xfrm flipH="1">
              <a:off x="3620" y="2808"/>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35" name="Line 263"/>
            <p:cNvSpPr>
              <a:spLocks noChangeShapeType="1"/>
            </p:cNvSpPr>
            <p:nvPr/>
          </p:nvSpPr>
          <p:spPr bwMode="auto">
            <a:xfrm>
              <a:off x="4884" y="2808"/>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36" name="Line 264"/>
            <p:cNvSpPr>
              <a:spLocks noChangeShapeType="1"/>
            </p:cNvSpPr>
            <p:nvPr/>
          </p:nvSpPr>
          <p:spPr bwMode="auto">
            <a:xfrm flipH="1">
              <a:off x="3620" y="2774"/>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37" name="Line 265"/>
            <p:cNvSpPr>
              <a:spLocks noChangeShapeType="1"/>
            </p:cNvSpPr>
            <p:nvPr/>
          </p:nvSpPr>
          <p:spPr bwMode="auto">
            <a:xfrm>
              <a:off x="4884" y="2774"/>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38" name="Line 266"/>
            <p:cNvSpPr>
              <a:spLocks noChangeShapeType="1"/>
            </p:cNvSpPr>
            <p:nvPr/>
          </p:nvSpPr>
          <p:spPr bwMode="auto">
            <a:xfrm flipH="1">
              <a:off x="3620" y="2742"/>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39" name="Line 267"/>
            <p:cNvSpPr>
              <a:spLocks noChangeShapeType="1"/>
            </p:cNvSpPr>
            <p:nvPr/>
          </p:nvSpPr>
          <p:spPr bwMode="auto">
            <a:xfrm>
              <a:off x="4884" y="2742"/>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40" name="Line 268"/>
            <p:cNvSpPr>
              <a:spLocks noChangeShapeType="1"/>
            </p:cNvSpPr>
            <p:nvPr/>
          </p:nvSpPr>
          <p:spPr bwMode="auto">
            <a:xfrm flipH="1">
              <a:off x="3620" y="2709"/>
              <a:ext cx="38"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41" name="Line 269"/>
            <p:cNvSpPr>
              <a:spLocks noChangeShapeType="1"/>
            </p:cNvSpPr>
            <p:nvPr/>
          </p:nvSpPr>
          <p:spPr bwMode="auto">
            <a:xfrm>
              <a:off x="4865" y="2709"/>
              <a:ext cx="38"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42" name="Line 270"/>
            <p:cNvSpPr>
              <a:spLocks noChangeShapeType="1"/>
            </p:cNvSpPr>
            <p:nvPr/>
          </p:nvSpPr>
          <p:spPr bwMode="auto">
            <a:xfrm flipH="1">
              <a:off x="3620" y="2675"/>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43" name="Line 271"/>
            <p:cNvSpPr>
              <a:spLocks noChangeShapeType="1"/>
            </p:cNvSpPr>
            <p:nvPr/>
          </p:nvSpPr>
          <p:spPr bwMode="auto">
            <a:xfrm>
              <a:off x="4884" y="2675"/>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44" name="Line 272"/>
            <p:cNvSpPr>
              <a:spLocks noChangeShapeType="1"/>
            </p:cNvSpPr>
            <p:nvPr/>
          </p:nvSpPr>
          <p:spPr bwMode="auto">
            <a:xfrm flipH="1">
              <a:off x="3620" y="2643"/>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45" name="Line 273"/>
            <p:cNvSpPr>
              <a:spLocks noChangeShapeType="1"/>
            </p:cNvSpPr>
            <p:nvPr/>
          </p:nvSpPr>
          <p:spPr bwMode="auto">
            <a:xfrm>
              <a:off x="4884" y="2643"/>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46" name="Line 274"/>
            <p:cNvSpPr>
              <a:spLocks noChangeShapeType="1"/>
            </p:cNvSpPr>
            <p:nvPr/>
          </p:nvSpPr>
          <p:spPr bwMode="auto">
            <a:xfrm flipH="1">
              <a:off x="3620" y="2610"/>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47" name="Line 275"/>
            <p:cNvSpPr>
              <a:spLocks noChangeShapeType="1"/>
            </p:cNvSpPr>
            <p:nvPr/>
          </p:nvSpPr>
          <p:spPr bwMode="auto">
            <a:xfrm>
              <a:off x="4884" y="2610"/>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48" name="Line 276"/>
            <p:cNvSpPr>
              <a:spLocks noChangeShapeType="1"/>
            </p:cNvSpPr>
            <p:nvPr/>
          </p:nvSpPr>
          <p:spPr bwMode="auto">
            <a:xfrm flipH="1">
              <a:off x="3620" y="2578"/>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49" name="Line 277"/>
            <p:cNvSpPr>
              <a:spLocks noChangeShapeType="1"/>
            </p:cNvSpPr>
            <p:nvPr/>
          </p:nvSpPr>
          <p:spPr bwMode="auto">
            <a:xfrm>
              <a:off x="4884" y="2578"/>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50" name="Line 278"/>
            <p:cNvSpPr>
              <a:spLocks noChangeShapeType="1"/>
            </p:cNvSpPr>
            <p:nvPr/>
          </p:nvSpPr>
          <p:spPr bwMode="auto">
            <a:xfrm flipH="1">
              <a:off x="3620" y="2544"/>
              <a:ext cx="38"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51" name="Line 279"/>
            <p:cNvSpPr>
              <a:spLocks noChangeShapeType="1"/>
            </p:cNvSpPr>
            <p:nvPr/>
          </p:nvSpPr>
          <p:spPr bwMode="auto">
            <a:xfrm>
              <a:off x="4865" y="2544"/>
              <a:ext cx="38"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52" name="Line 280"/>
            <p:cNvSpPr>
              <a:spLocks noChangeShapeType="1"/>
            </p:cNvSpPr>
            <p:nvPr/>
          </p:nvSpPr>
          <p:spPr bwMode="auto">
            <a:xfrm flipH="1">
              <a:off x="3620" y="2511"/>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53" name="Line 281"/>
            <p:cNvSpPr>
              <a:spLocks noChangeShapeType="1"/>
            </p:cNvSpPr>
            <p:nvPr/>
          </p:nvSpPr>
          <p:spPr bwMode="auto">
            <a:xfrm>
              <a:off x="4884" y="2511"/>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54" name="Line 282"/>
            <p:cNvSpPr>
              <a:spLocks noChangeShapeType="1"/>
            </p:cNvSpPr>
            <p:nvPr/>
          </p:nvSpPr>
          <p:spPr bwMode="auto">
            <a:xfrm flipH="1">
              <a:off x="3620" y="2479"/>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55" name="Line 283"/>
            <p:cNvSpPr>
              <a:spLocks noChangeShapeType="1"/>
            </p:cNvSpPr>
            <p:nvPr/>
          </p:nvSpPr>
          <p:spPr bwMode="auto">
            <a:xfrm>
              <a:off x="4884" y="2479"/>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56" name="Line 284"/>
            <p:cNvSpPr>
              <a:spLocks noChangeShapeType="1"/>
            </p:cNvSpPr>
            <p:nvPr/>
          </p:nvSpPr>
          <p:spPr bwMode="auto">
            <a:xfrm flipH="1">
              <a:off x="3620" y="2446"/>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57" name="Line 285"/>
            <p:cNvSpPr>
              <a:spLocks noChangeShapeType="1"/>
            </p:cNvSpPr>
            <p:nvPr/>
          </p:nvSpPr>
          <p:spPr bwMode="auto">
            <a:xfrm>
              <a:off x="4884" y="2446"/>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58" name="Line 286"/>
            <p:cNvSpPr>
              <a:spLocks noChangeShapeType="1"/>
            </p:cNvSpPr>
            <p:nvPr/>
          </p:nvSpPr>
          <p:spPr bwMode="auto">
            <a:xfrm flipH="1">
              <a:off x="3620" y="2414"/>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59" name="Line 287"/>
            <p:cNvSpPr>
              <a:spLocks noChangeShapeType="1"/>
            </p:cNvSpPr>
            <p:nvPr/>
          </p:nvSpPr>
          <p:spPr bwMode="auto">
            <a:xfrm>
              <a:off x="4884" y="2414"/>
              <a:ext cx="1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60" name="Line 288"/>
            <p:cNvSpPr>
              <a:spLocks noChangeShapeType="1"/>
            </p:cNvSpPr>
            <p:nvPr/>
          </p:nvSpPr>
          <p:spPr bwMode="auto">
            <a:xfrm flipH="1">
              <a:off x="3620" y="2380"/>
              <a:ext cx="38"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61" name="Line 289"/>
            <p:cNvSpPr>
              <a:spLocks noChangeShapeType="1"/>
            </p:cNvSpPr>
            <p:nvPr/>
          </p:nvSpPr>
          <p:spPr bwMode="auto">
            <a:xfrm>
              <a:off x="4865" y="2380"/>
              <a:ext cx="38"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62" name="Line 290"/>
            <p:cNvSpPr>
              <a:spLocks noChangeShapeType="1"/>
            </p:cNvSpPr>
            <p:nvPr/>
          </p:nvSpPr>
          <p:spPr bwMode="auto">
            <a:xfrm flipV="1">
              <a:off x="3620" y="2380"/>
              <a:ext cx="1" cy="1315"/>
            </a:xfrm>
            <a:prstGeom prst="line">
              <a:avLst/>
            </a:prstGeom>
            <a:no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63" name="Line 291"/>
            <p:cNvSpPr>
              <a:spLocks noChangeShapeType="1"/>
            </p:cNvSpPr>
            <p:nvPr/>
          </p:nvSpPr>
          <p:spPr bwMode="auto">
            <a:xfrm flipV="1">
              <a:off x="4903" y="2380"/>
              <a:ext cx="1" cy="1315"/>
            </a:xfrm>
            <a:prstGeom prst="line">
              <a:avLst/>
            </a:prstGeom>
            <a:no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64" name="Rectangle 292"/>
            <p:cNvSpPr>
              <a:spLocks noChangeArrowheads="1"/>
            </p:cNvSpPr>
            <p:nvPr/>
          </p:nvSpPr>
          <p:spPr bwMode="auto">
            <a:xfrm>
              <a:off x="3620" y="2380"/>
              <a:ext cx="1283" cy="1315"/>
            </a:xfrm>
            <a:prstGeom prst="rect">
              <a:avLst/>
            </a:prstGeom>
            <a:noFill/>
            <a:ln w="9525">
              <a:solidFill>
                <a:srgbClr val="000000"/>
              </a:solid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65" name="Text Box 293"/>
            <p:cNvSpPr txBox="1">
              <a:spLocks noChangeArrowheads="1"/>
            </p:cNvSpPr>
            <p:nvPr/>
          </p:nvSpPr>
          <p:spPr bwMode="auto">
            <a:xfrm>
              <a:off x="3440" y="2295"/>
              <a:ext cx="204" cy="173"/>
            </a:xfrm>
            <a:prstGeom prst="rect">
              <a:avLst/>
            </a:prstGeom>
            <a:noFill/>
            <a:ln w="9525"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Arial Narrow" pitchFamily="34" charset="0"/>
                </a:rPr>
                <a:t>40</a:t>
              </a:r>
            </a:p>
          </p:txBody>
        </p:sp>
        <p:sp>
          <p:nvSpPr>
            <p:cNvPr id="566" name="Text Box 294"/>
            <p:cNvSpPr txBox="1">
              <a:spLocks noChangeArrowheads="1"/>
            </p:cNvSpPr>
            <p:nvPr/>
          </p:nvSpPr>
          <p:spPr bwMode="auto">
            <a:xfrm>
              <a:off x="3439" y="2624"/>
              <a:ext cx="204" cy="173"/>
            </a:xfrm>
            <a:prstGeom prst="rect">
              <a:avLst/>
            </a:prstGeom>
            <a:noFill/>
            <a:ln w="9525"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Arial Narrow" pitchFamily="34" charset="0"/>
                </a:rPr>
                <a:t>20</a:t>
              </a:r>
            </a:p>
          </p:txBody>
        </p:sp>
        <p:sp>
          <p:nvSpPr>
            <p:cNvPr id="567" name="Text Box 295"/>
            <p:cNvSpPr txBox="1">
              <a:spLocks noChangeArrowheads="1"/>
            </p:cNvSpPr>
            <p:nvPr/>
          </p:nvSpPr>
          <p:spPr bwMode="auto">
            <a:xfrm>
              <a:off x="3486" y="2953"/>
              <a:ext cx="160" cy="173"/>
            </a:xfrm>
            <a:prstGeom prst="rect">
              <a:avLst/>
            </a:prstGeom>
            <a:noFill/>
            <a:ln w="9525"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Arial Narrow" pitchFamily="34" charset="0"/>
                </a:rPr>
                <a:t>0</a:t>
              </a:r>
            </a:p>
          </p:txBody>
        </p:sp>
        <p:sp>
          <p:nvSpPr>
            <p:cNvPr id="568" name="Text Box 296"/>
            <p:cNvSpPr txBox="1">
              <a:spLocks noChangeArrowheads="1"/>
            </p:cNvSpPr>
            <p:nvPr/>
          </p:nvSpPr>
          <p:spPr bwMode="auto">
            <a:xfrm>
              <a:off x="3413" y="3282"/>
              <a:ext cx="230" cy="173"/>
            </a:xfrm>
            <a:prstGeom prst="rect">
              <a:avLst/>
            </a:prstGeom>
            <a:noFill/>
            <a:ln w="9525"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Arial Narrow" pitchFamily="34" charset="0"/>
                </a:rPr>
                <a:t>-20</a:t>
              </a:r>
            </a:p>
          </p:txBody>
        </p:sp>
        <p:sp>
          <p:nvSpPr>
            <p:cNvPr id="569" name="Text Box 297"/>
            <p:cNvSpPr txBox="1">
              <a:spLocks noChangeArrowheads="1"/>
            </p:cNvSpPr>
            <p:nvPr/>
          </p:nvSpPr>
          <p:spPr bwMode="auto">
            <a:xfrm>
              <a:off x="3418" y="3605"/>
              <a:ext cx="230" cy="173"/>
            </a:xfrm>
            <a:prstGeom prst="rect">
              <a:avLst/>
            </a:prstGeom>
            <a:noFill/>
            <a:ln w="9525"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Arial Narrow" pitchFamily="34" charset="0"/>
                </a:rPr>
                <a:t>-40</a:t>
              </a:r>
            </a:p>
          </p:txBody>
        </p:sp>
        <p:sp>
          <p:nvSpPr>
            <p:cNvPr id="570" name="Text Box 298"/>
            <p:cNvSpPr txBox="1">
              <a:spLocks noChangeArrowheads="1"/>
            </p:cNvSpPr>
            <p:nvPr/>
          </p:nvSpPr>
          <p:spPr bwMode="auto">
            <a:xfrm>
              <a:off x="3541" y="3698"/>
              <a:ext cx="160" cy="173"/>
            </a:xfrm>
            <a:prstGeom prst="rect">
              <a:avLst/>
            </a:prstGeom>
            <a:noFill/>
            <a:ln w="9525"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Arial Narrow" pitchFamily="34" charset="0"/>
                </a:rPr>
                <a:t>0</a:t>
              </a:r>
            </a:p>
          </p:txBody>
        </p:sp>
        <p:sp>
          <p:nvSpPr>
            <p:cNvPr id="571" name="Text Box 299"/>
            <p:cNvSpPr txBox="1">
              <a:spLocks noChangeArrowheads="1"/>
            </p:cNvSpPr>
            <p:nvPr/>
          </p:nvSpPr>
          <p:spPr bwMode="auto">
            <a:xfrm>
              <a:off x="3936" y="3703"/>
              <a:ext cx="204" cy="173"/>
            </a:xfrm>
            <a:prstGeom prst="rect">
              <a:avLst/>
            </a:prstGeom>
            <a:noFill/>
            <a:ln w="9525"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Arial Narrow" pitchFamily="34" charset="0"/>
                </a:rPr>
                <a:t>60</a:t>
              </a:r>
            </a:p>
          </p:txBody>
        </p:sp>
        <p:sp>
          <p:nvSpPr>
            <p:cNvPr id="572" name="Text Box 300"/>
            <p:cNvSpPr txBox="1">
              <a:spLocks noChangeArrowheads="1"/>
            </p:cNvSpPr>
            <p:nvPr/>
          </p:nvSpPr>
          <p:spPr bwMode="auto">
            <a:xfrm>
              <a:off x="4343" y="3702"/>
              <a:ext cx="248" cy="173"/>
            </a:xfrm>
            <a:prstGeom prst="rect">
              <a:avLst/>
            </a:prstGeom>
            <a:noFill/>
            <a:ln w="9525"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Arial Narrow" pitchFamily="34" charset="0"/>
                </a:rPr>
                <a:t>120</a:t>
              </a:r>
            </a:p>
          </p:txBody>
        </p:sp>
        <p:sp>
          <p:nvSpPr>
            <p:cNvPr id="573" name="Text Box 301"/>
            <p:cNvSpPr txBox="1">
              <a:spLocks noChangeArrowheads="1"/>
            </p:cNvSpPr>
            <p:nvPr/>
          </p:nvSpPr>
          <p:spPr bwMode="auto">
            <a:xfrm>
              <a:off x="4774" y="3695"/>
              <a:ext cx="248" cy="173"/>
            </a:xfrm>
            <a:prstGeom prst="rect">
              <a:avLst/>
            </a:prstGeom>
            <a:noFill/>
            <a:ln w="9525"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Arial Narrow" pitchFamily="34" charset="0"/>
                </a:rPr>
                <a:t>180</a:t>
              </a:r>
            </a:p>
          </p:txBody>
        </p:sp>
        <p:sp>
          <p:nvSpPr>
            <p:cNvPr id="574" name="Text Box 302"/>
            <p:cNvSpPr txBox="1">
              <a:spLocks noChangeArrowheads="1"/>
            </p:cNvSpPr>
            <p:nvPr/>
          </p:nvSpPr>
          <p:spPr bwMode="auto">
            <a:xfrm rot="-5400000">
              <a:off x="2907" y="2986"/>
              <a:ext cx="884" cy="146"/>
            </a:xfrm>
            <a:prstGeom prst="rect">
              <a:avLst/>
            </a:prstGeom>
            <a:solidFill>
              <a:srgbClr val="FFFFCC"/>
            </a:solidFill>
            <a:ln w="9525" algn="ctr">
              <a:solidFill>
                <a:srgbClr val="C0C0C0"/>
              </a:solidFill>
              <a:miter lim="800000"/>
              <a:headEnd/>
              <a:tailEnd/>
            </a:ln>
          </p:spPr>
          <p:txBody>
            <a:bodyPr wrap="none" lIns="45720" tIns="27432" rIns="45720" bIns="27432">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smtClean="0">
                  <a:ln>
                    <a:noFill/>
                  </a:ln>
                  <a:solidFill>
                    <a:srgbClr val="000000"/>
                  </a:solidFill>
                  <a:effectLst/>
                  <a:uLnTx/>
                  <a:uFillTx/>
                  <a:latin typeface="Arial Narrow" pitchFamily="34" charset="0"/>
                </a:rPr>
                <a:t>Degree linear polarization</a:t>
              </a:r>
            </a:p>
          </p:txBody>
        </p:sp>
        <p:sp>
          <p:nvSpPr>
            <p:cNvPr id="575" name="Text Box 303"/>
            <p:cNvSpPr txBox="1">
              <a:spLocks noChangeArrowheads="1"/>
            </p:cNvSpPr>
            <p:nvPr/>
          </p:nvSpPr>
          <p:spPr bwMode="auto">
            <a:xfrm>
              <a:off x="3956" y="3851"/>
              <a:ext cx="584" cy="146"/>
            </a:xfrm>
            <a:prstGeom prst="rect">
              <a:avLst/>
            </a:prstGeom>
            <a:solidFill>
              <a:srgbClr val="FFFFCC"/>
            </a:solidFill>
            <a:ln w="9525" algn="ctr">
              <a:solidFill>
                <a:srgbClr val="C0C0C0"/>
              </a:solidFill>
              <a:miter lim="800000"/>
              <a:headEnd/>
              <a:tailEnd/>
            </a:ln>
          </p:spPr>
          <p:txBody>
            <a:bodyPr wrap="none" lIns="45720" tIns="27432" rIns="45720" bIns="27432">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000000"/>
                  </a:solidFill>
                  <a:effectLst/>
                  <a:uLnTx/>
                  <a:uFillTx/>
                  <a:latin typeface="Arial Narrow" pitchFamily="34" charset="0"/>
                </a:rPr>
                <a:t>Scattering angle</a:t>
              </a:r>
            </a:p>
          </p:txBody>
        </p:sp>
      </p:grpSp>
      <p:grpSp>
        <p:nvGrpSpPr>
          <p:cNvPr id="14" name="Group 304"/>
          <p:cNvGrpSpPr>
            <a:grpSpLocks/>
          </p:cNvGrpSpPr>
          <p:nvPr/>
        </p:nvGrpSpPr>
        <p:grpSpPr bwMode="auto">
          <a:xfrm>
            <a:off x="1038272" y="4058053"/>
            <a:ext cx="2763838" cy="2701925"/>
            <a:chOff x="910" y="2282"/>
            <a:chExt cx="1741" cy="1702"/>
          </a:xfrm>
        </p:grpSpPr>
        <p:sp>
          <p:nvSpPr>
            <p:cNvPr id="578" name="Freeform 306"/>
            <p:cNvSpPr>
              <a:spLocks/>
            </p:cNvSpPr>
            <p:nvPr/>
          </p:nvSpPr>
          <p:spPr bwMode="auto">
            <a:xfrm>
              <a:off x="1253" y="2500"/>
              <a:ext cx="1111" cy="1123"/>
            </a:xfrm>
            <a:custGeom>
              <a:avLst/>
              <a:gdLst/>
              <a:ahLst/>
              <a:cxnLst>
                <a:cxn ang="0">
                  <a:pos x="15" y="24"/>
                </a:cxn>
                <a:cxn ang="0">
                  <a:pos x="36" y="96"/>
                </a:cxn>
                <a:cxn ang="0">
                  <a:pos x="58" y="165"/>
                </a:cxn>
                <a:cxn ang="0">
                  <a:pos x="79" y="226"/>
                </a:cxn>
                <a:cxn ang="0">
                  <a:pos x="108" y="300"/>
                </a:cxn>
                <a:cxn ang="0">
                  <a:pos x="129" y="350"/>
                </a:cxn>
                <a:cxn ang="0">
                  <a:pos x="151" y="396"/>
                </a:cxn>
                <a:cxn ang="0">
                  <a:pos x="172" y="441"/>
                </a:cxn>
                <a:cxn ang="0">
                  <a:pos x="195" y="483"/>
                </a:cxn>
                <a:cxn ang="0">
                  <a:pos x="215" y="523"/>
                </a:cxn>
                <a:cxn ang="0">
                  <a:pos x="236" y="561"/>
                </a:cxn>
                <a:cxn ang="0">
                  <a:pos x="259" y="597"/>
                </a:cxn>
                <a:cxn ang="0">
                  <a:pos x="280" y="632"/>
                </a:cxn>
                <a:cxn ang="0">
                  <a:pos x="302" y="666"/>
                </a:cxn>
                <a:cxn ang="0">
                  <a:pos x="323" y="699"/>
                </a:cxn>
                <a:cxn ang="0">
                  <a:pos x="344" y="730"/>
                </a:cxn>
                <a:cxn ang="0">
                  <a:pos x="366" y="759"/>
                </a:cxn>
                <a:cxn ang="0">
                  <a:pos x="387" y="786"/>
                </a:cxn>
                <a:cxn ang="0">
                  <a:pos x="410" y="812"/>
                </a:cxn>
                <a:cxn ang="0">
                  <a:pos x="430" y="836"/>
                </a:cxn>
                <a:cxn ang="0">
                  <a:pos x="451" y="860"/>
                </a:cxn>
                <a:cxn ang="0">
                  <a:pos x="474" y="881"/>
                </a:cxn>
                <a:cxn ang="0">
                  <a:pos x="495" y="900"/>
                </a:cxn>
                <a:cxn ang="0">
                  <a:pos x="517" y="918"/>
                </a:cxn>
                <a:cxn ang="0">
                  <a:pos x="538" y="935"/>
                </a:cxn>
                <a:cxn ang="0">
                  <a:pos x="559" y="951"/>
                </a:cxn>
                <a:cxn ang="0">
                  <a:pos x="581" y="966"/>
                </a:cxn>
                <a:cxn ang="0">
                  <a:pos x="602" y="980"/>
                </a:cxn>
                <a:cxn ang="0">
                  <a:pos x="625" y="993"/>
                </a:cxn>
                <a:cxn ang="0">
                  <a:pos x="645" y="1006"/>
                </a:cxn>
                <a:cxn ang="0">
                  <a:pos x="666" y="1017"/>
                </a:cxn>
                <a:cxn ang="0">
                  <a:pos x="689" y="1028"/>
                </a:cxn>
                <a:cxn ang="0">
                  <a:pos x="710" y="1038"/>
                </a:cxn>
                <a:cxn ang="0">
                  <a:pos x="732" y="1049"/>
                </a:cxn>
                <a:cxn ang="0">
                  <a:pos x="753" y="1057"/>
                </a:cxn>
                <a:cxn ang="0">
                  <a:pos x="774" y="1067"/>
                </a:cxn>
                <a:cxn ang="0">
                  <a:pos x="796" y="1075"/>
                </a:cxn>
                <a:cxn ang="0">
                  <a:pos x="817" y="1081"/>
                </a:cxn>
                <a:cxn ang="0">
                  <a:pos x="840" y="1089"/>
                </a:cxn>
                <a:cxn ang="0">
                  <a:pos x="861" y="1096"/>
                </a:cxn>
                <a:cxn ang="0">
                  <a:pos x="881" y="1101"/>
                </a:cxn>
                <a:cxn ang="0">
                  <a:pos x="904" y="1105"/>
                </a:cxn>
                <a:cxn ang="0">
                  <a:pos x="925" y="1110"/>
                </a:cxn>
                <a:cxn ang="0">
                  <a:pos x="947" y="1113"/>
                </a:cxn>
                <a:cxn ang="0">
                  <a:pos x="968" y="1117"/>
                </a:cxn>
                <a:cxn ang="0">
                  <a:pos x="989" y="1120"/>
                </a:cxn>
                <a:cxn ang="0">
                  <a:pos x="1011" y="1121"/>
                </a:cxn>
                <a:cxn ang="0">
                  <a:pos x="1032" y="1123"/>
                </a:cxn>
                <a:cxn ang="0">
                  <a:pos x="1055" y="1123"/>
                </a:cxn>
                <a:cxn ang="0">
                  <a:pos x="1076" y="1121"/>
                </a:cxn>
                <a:cxn ang="0">
                  <a:pos x="1096" y="1120"/>
                </a:cxn>
              </a:cxnLst>
              <a:rect l="0" t="0" r="r" b="b"/>
              <a:pathLst>
                <a:path w="1111" h="1123">
                  <a:moveTo>
                    <a:pt x="0" y="0"/>
                  </a:moveTo>
                  <a:lnTo>
                    <a:pt x="7" y="6"/>
                  </a:lnTo>
                  <a:lnTo>
                    <a:pt x="15" y="24"/>
                  </a:lnTo>
                  <a:lnTo>
                    <a:pt x="21" y="46"/>
                  </a:lnTo>
                  <a:lnTo>
                    <a:pt x="29" y="72"/>
                  </a:lnTo>
                  <a:lnTo>
                    <a:pt x="36" y="96"/>
                  </a:lnTo>
                  <a:lnTo>
                    <a:pt x="44" y="120"/>
                  </a:lnTo>
                  <a:lnTo>
                    <a:pt x="50" y="143"/>
                  </a:lnTo>
                  <a:lnTo>
                    <a:pt x="58" y="165"/>
                  </a:lnTo>
                  <a:lnTo>
                    <a:pt x="65" y="186"/>
                  </a:lnTo>
                  <a:lnTo>
                    <a:pt x="73" y="207"/>
                  </a:lnTo>
                  <a:lnTo>
                    <a:pt x="79" y="226"/>
                  </a:lnTo>
                  <a:lnTo>
                    <a:pt x="87" y="245"/>
                  </a:lnTo>
                  <a:lnTo>
                    <a:pt x="102" y="282"/>
                  </a:lnTo>
                  <a:lnTo>
                    <a:pt x="108" y="300"/>
                  </a:lnTo>
                  <a:lnTo>
                    <a:pt x="114" y="318"/>
                  </a:lnTo>
                  <a:lnTo>
                    <a:pt x="122" y="334"/>
                  </a:lnTo>
                  <a:lnTo>
                    <a:pt x="129" y="350"/>
                  </a:lnTo>
                  <a:lnTo>
                    <a:pt x="137" y="366"/>
                  </a:lnTo>
                  <a:lnTo>
                    <a:pt x="143" y="382"/>
                  </a:lnTo>
                  <a:lnTo>
                    <a:pt x="151" y="396"/>
                  </a:lnTo>
                  <a:lnTo>
                    <a:pt x="158" y="412"/>
                  </a:lnTo>
                  <a:lnTo>
                    <a:pt x="166" y="427"/>
                  </a:lnTo>
                  <a:lnTo>
                    <a:pt x="172" y="441"/>
                  </a:lnTo>
                  <a:lnTo>
                    <a:pt x="180" y="456"/>
                  </a:lnTo>
                  <a:lnTo>
                    <a:pt x="187" y="468"/>
                  </a:lnTo>
                  <a:lnTo>
                    <a:pt x="195" y="483"/>
                  </a:lnTo>
                  <a:lnTo>
                    <a:pt x="201" y="496"/>
                  </a:lnTo>
                  <a:lnTo>
                    <a:pt x="209" y="510"/>
                  </a:lnTo>
                  <a:lnTo>
                    <a:pt x="215" y="523"/>
                  </a:lnTo>
                  <a:lnTo>
                    <a:pt x="222" y="536"/>
                  </a:lnTo>
                  <a:lnTo>
                    <a:pt x="230" y="549"/>
                  </a:lnTo>
                  <a:lnTo>
                    <a:pt x="236" y="561"/>
                  </a:lnTo>
                  <a:lnTo>
                    <a:pt x="244" y="573"/>
                  </a:lnTo>
                  <a:lnTo>
                    <a:pt x="251" y="586"/>
                  </a:lnTo>
                  <a:lnTo>
                    <a:pt x="259" y="597"/>
                  </a:lnTo>
                  <a:lnTo>
                    <a:pt x="265" y="610"/>
                  </a:lnTo>
                  <a:lnTo>
                    <a:pt x="273" y="621"/>
                  </a:lnTo>
                  <a:lnTo>
                    <a:pt x="280" y="632"/>
                  </a:lnTo>
                  <a:lnTo>
                    <a:pt x="288" y="645"/>
                  </a:lnTo>
                  <a:lnTo>
                    <a:pt x="294" y="656"/>
                  </a:lnTo>
                  <a:lnTo>
                    <a:pt x="302" y="666"/>
                  </a:lnTo>
                  <a:lnTo>
                    <a:pt x="309" y="677"/>
                  </a:lnTo>
                  <a:lnTo>
                    <a:pt x="317" y="688"/>
                  </a:lnTo>
                  <a:lnTo>
                    <a:pt x="323" y="699"/>
                  </a:lnTo>
                  <a:lnTo>
                    <a:pt x="329" y="709"/>
                  </a:lnTo>
                  <a:lnTo>
                    <a:pt x="337" y="719"/>
                  </a:lnTo>
                  <a:lnTo>
                    <a:pt x="344" y="730"/>
                  </a:lnTo>
                  <a:lnTo>
                    <a:pt x="352" y="740"/>
                  </a:lnTo>
                  <a:lnTo>
                    <a:pt x="358" y="749"/>
                  </a:lnTo>
                  <a:lnTo>
                    <a:pt x="366" y="759"/>
                  </a:lnTo>
                  <a:lnTo>
                    <a:pt x="373" y="768"/>
                  </a:lnTo>
                  <a:lnTo>
                    <a:pt x="381" y="776"/>
                  </a:lnTo>
                  <a:lnTo>
                    <a:pt x="387" y="786"/>
                  </a:lnTo>
                  <a:lnTo>
                    <a:pt x="395" y="796"/>
                  </a:lnTo>
                  <a:lnTo>
                    <a:pt x="402" y="804"/>
                  </a:lnTo>
                  <a:lnTo>
                    <a:pt x="410" y="812"/>
                  </a:lnTo>
                  <a:lnTo>
                    <a:pt x="416" y="820"/>
                  </a:lnTo>
                  <a:lnTo>
                    <a:pt x="424" y="829"/>
                  </a:lnTo>
                  <a:lnTo>
                    <a:pt x="430" y="836"/>
                  </a:lnTo>
                  <a:lnTo>
                    <a:pt x="437" y="844"/>
                  </a:lnTo>
                  <a:lnTo>
                    <a:pt x="445" y="852"/>
                  </a:lnTo>
                  <a:lnTo>
                    <a:pt x="451" y="860"/>
                  </a:lnTo>
                  <a:lnTo>
                    <a:pt x="459" y="866"/>
                  </a:lnTo>
                  <a:lnTo>
                    <a:pt x="466" y="874"/>
                  </a:lnTo>
                  <a:lnTo>
                    <a:pt x="474" y="881"/>
                  </a:lnTo>
                  <a:lnTo>
                    <a:pt x="480" y="887"/>
                  </a:lnTo>
                  <a:lnTo>
                    <a:pt x="488" y="894"/>
                  </a:lnTo>
                  <a:lnTo>
                    <a:pt x="495" y="900"/>
                  </a:lnTo>
                  <a:lnTo>
                    <a:pt x="503" y="906"/>
                  </a:lnTo>
                  <a:lnTo>
                    <a:pt x="509" y="913"/>
                  </a:lnTo>
                  <a:lnTo>
                    <a:pt x="517" y="918"/>
                  </a:lnTo>
                  <a:lnTo>
                    <a:pt x="524" y="924"/>
                  </a:lnTo>
                  <a:lnTo>
                    <a:pt x="532" y="930"/>
                  </a:lnTo>
                  <a:lnTo>
                    <a:pt x="538" y="935"/>
                  </a:lnTo>
                  <a:lnTo>
                    <a:pt x="544" y="940"/>
                  </a:lnTo>
                  <a:lnTo>
                    <a:pt x="552" y="946"/>
                  </a:lnTo>
                  <a:lnTo>
                    <a:pt x="559" y="951"/>
                  </a:lnTo>
                  <a:lnTo>
                    <a:pt x="567" y="956"/>
                  </a:lnTo>
                  <a:lnTo>
                    <a:pt x="573" y="961"/>
                  </a:lnTo>
                  <a:lnTo>
                    <a:pt x="581" y="966"/>
                  </a:lnTo>
                  <a:lnTo>
                    <a:pt x="588" y="971"/>
                  </a:lnTo>
                  <a:lnTo>
                    <a:pt x="596" y="975"/>
                  </a:lnTo>
                  <a:lnTo>
                    <a:pt x="602" y="980"/>
                  </a:lnTo>
                  <a:lnTo>
                    <a:pt x="610" y="985"/>
                  </a:lnTo>
                  <a:lnTo>
                    <a:pt x="617" y="988"/>
                  </a:lnTo>
                  <a:lnTo>
                    <a:pt x="625" y="993"/>
                  </a:lnTo>
                  <a:lnTo>
                    <a:pt x="631" y="998"/>
                  </a:lnTo>
                  <a:lnTo>
                    <a:pt x="639" y="1001"/>
                  </a:lnTo>
                  <a:lnTo>
                    <a:pt x="645" y="1006"/>
                  </a:lnTo>
                  <a:lnTo>
                    <a:pt x="652" y="1009"/>
                  </a:lnTo>
                  <a:lnTo>
                    <a:pt x="660" y="1014"/>
                  </a:lnTo>
                  <a:lnTo>
                    <a:pt x="666" y="1017"/>
                  </a:lnTo>
                  <a:lnTo>
                    <a:pt x="674" y="1020"/>
                  </a:lnTo>
                  <a:lnTo>
                    <a:pt x="681" y="1025"/>
                  </a:lnTo>
                  <a:lnTo>
                    <a:pt x="689" y="1028"/>
                  </a:lnTo>
                  <a:lnTo>
                    <a:pt x="695" y="1032"/>
                  </a:lnTo>
                  <a:lnTo>
                    <a:pt x="703" y="1035"/>
                  </a:lnTo>
                  <a:lnTo>
                    <a:pt x="710" y="1038"/>
                  </a:lnTo>
                  <a:lnTo>
                    <a:pt x="718" y="1043"/>
                  </a:lnTo>
                  <a:lnTo>
                    <a:pt x="724" y="1046"/>
                  </a:lnTo>
                  <a:lnTo>
                    <a:pt x="732" y="1049"/>
                  </a:lnTo>
                  <a:lnTo>
                    <a:pt x="739" y="1052"/>
                  </a:lnTo>
                  <a:lnTo>
                    <a:pt x="747" y="1056"/>
                  </a:lnTo>
                  <a:lnTo>
                    <a:pt x="753" y="1057"/>
                  </a:lnTo>
                  <a:lnTo>
                    <a:pt x="759" y="1060"/>
                  </a:lnTo>
                  <a:lnTo>
                    <a:pt x="767" y="1064"/>
                  </a:lnTo>
                  <a:lnTo>
                    <a:pt x="774" y="1067"/>
                  </a:lnTo>
                  <a:lnTo>
                    <a:pt x="782" y="1070"/>
                  </a:lnTo>
                  <a:lnTo>
                    <a:pt x="788" y="1072"/>
                  </a:lnTo>
                  <a:lnTo>
                    <a:pt x="796" y="1075"/>
                  </a:lnTo>
                  <a:lnTo>
                    <a:pt x="803" y="1076"/>
                  </a:lnTo>
                  <a:lnTo>
                    <a:pt x="811" y="1080"/>
                  </a:lnTo>
                  <a:lnTo>
                    <a:pt x="817" y="1081"/>
                  </a:lnTo>
                  <a:lnTo>
                    <a:pt x="825" y="1084"/>
                  </a:lnTo>
                  <a:lnTo>
                    <a:pt x="832" y="1086"/>
                  </a:lnTo>
                  <a:lnTo>
                    <a:pt x="840" y="1089"/>
                  </a:lnTo>
                  <a:lnTo>
                    <a:pt x="846" y="1091"/>
                  </a:lnTo>
                  <a:lnTo>
                    <a:pt x="854" y="1092"/>
                  </a:lnTo>
                  <a:lnTo>
                    <a:pt x="861" y="1096"/>
                  </a:lnTo>
                  <a:lnTo>
                    <a:pt x="867" y="1097"/>
                  </a:lnTo>
                  <a:lnTo>
                    <a:pt x="875" y="1099"/>
                  </a:lnTo>
                  <a:lnTo>
                    <a:pt x="881" y="1101"/>
                  </a:lnTo>
                  <a:lnTo>
                    <a:pt x="889" y="1102"/>
                  </a:lnTo>
                  <a:lnTo>
                    <a:pt x="896" y="1104"/>
                  </a:lnTo>
                  <a:lnTo>
                    <a:pt x="904" y="1105"/>
                  </a:lnTo>
                  <a:lnTo>
                    <a:pt x="910" y="1107"/>
                  </a:lnTo>
                  <a:lnTo>
                    <a:pt x="918" y="1109"/>
                  </a:lnTo>
                  <a:lnTo>
                    <a:pt x="925" y="1110"/>
                  </a:lnTo>
                  <a:lnTo>
                    <a:pt x="933" y="1112"/>
                  </a:lnTo>
                  <a:lnTo>
                    <a:pt x="939" y="1113"/>
                  </a:lnTo>
                  <a:lnTo>
                    <a:pt x="947" y="1113"/>
                  </a:lnTo>
                  <a:lnTo>
                    <a:pt x="954" y="1115"/>
                  </a:lnTo>
                  <a:lnTo>
                    <a:pt x="962" y="1117"/>
                  </a:lnTo>
                  <a:lnTo>
                    <a:pt x="968" y="1117"/>
                  </a:lnTo>
                  <a:lnTo>
                    <a:pt x="974" y="1118"/>
                  </a:lnTo>
                  <a:lnTo>
                    <a:pt x="982" y="1118"/>
                  </a:lnTo>
                  <a:lnTo>
                    <a:pt x="989" y="1120"/>
                  </a:lnTo>
                  <a:lnTo>
                    <a:pt x="997" y="1120"/>
                  </a:lnTo>
                  <a:lnTo>
                    <a:pt x="1003" y="1121"/>
                  </a:lnTo>
                  <a:lnTo>
                    <a:pt x="1011" y="1121"/>
                  </a:lnTo>
                  <a:lnTo>
                    <a:pt x="1018" y="1121"/>
                  </a:lnTo>
                  <a:lnTo>
                    <a:pt x="1026" y="1121"/>
                  </a:lnTo>
                  <a:lnTo>
                    <a:pt x="1032" y="1123"/>
                  </a:lnTo>
                  <a:lnTo>
                    <a:pt x="1040" y="1123"/>
                  </a:lnTo>
                  <a:lnTo>
                    <a:pt x="1047" y="1123"/>
                  </a:lnTo>
                  <a:lnTo>
                    <a:pt x="1055" y="1123"/>
                  </a:lnTo>
                  <a:lnTo>
                    <a:pt x="1061" y="1123"/>
                  </a:lnTo>
                  <a:lnTo>
                    <a:pt x="1069" y="1121"/>
                  </a:lnTo>
                  <a:lnTo>
                    <a:pt x="1076" y="1121"/>
                  </a:lnTo>
                  <a:lnTo>
                    <a:pt x="1082" y="1121"/>
                  </a:lnTo>
                  <a:lnTo>
                    <a:pt x="1090" y="1121"/>
                  </a:lnTo>
                  <a:lnTo>
                    <a:pt x="1096" y="1120"/>
                  </a:lnTo>
                  <a:lnTo>
                    <a:pt x="1104" y="1120"/>
                  </a:lnTo>
                  <a:lnTo>
                    <a:pt x="1111" y="1118"/>
                  </a:lnTo>
                </a:path>
              </a:pathLst>
            </a:custGeom>
            <a:noFill/>
            <a:ln w="15240">
              <a:solidFill>
                <a:srgbClr val="FE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79" name="Freeform 307"/>
            <p:cNvSpPr>
              <a:spLocks/>
            </p:cNvSpPr>
            <p:nvPr/>
          </p:nvSpPr>
          <p:spPr bwMode="auto">
            <a:xfrm>
              <a:off x="2364" y="3517"/>
              <a:ext cx="180" cy="101"/>
            </a:xfrm>
            <a:custGeom>
              <a:avLst/>
              <a:gdLst/>
              <a:ahLst/>
              <a:cxnLst>
                <a:cxn ang="0">
                  <a:pos x="0" y="101"/>
                </a:cxn>
                <a:cxn ang="0">
                  <a:pos x="8" y="101"/>
                </a:cxn>
                <a:cxn ang="0">
                  <a:pos x="14" y="100"/>
                </a:cxn>
                <a:cxn ang="0">
                  <a:pos x="22" y="100"/>
                </a:cxn>
                <a:cxn ang="0">
                  <a:pos x="29" y="98"/>
                </a:cxn>
                <a:cxn ang="0">
                  <a:pos x="37" y="96"/>
                </a:cxn>
                <a:cxn ang="0">
                  <a:pos x="43" y="96"/>
                </a:cxn>
                <a:cxn ang="0">
                  <a:pos x="51" y="95"/>
                </a:cxn>
                <a:cxn ang="0">
                  <a:pos x="58" y="93"/>
                </a:cxn>
                <a:cxn ang="0">
                  <a:pos x="66" y="92"/>
                </a:cxn>
                <a:cxn ang="0">
                  <a:pos x="72" y="90"/>
                </a:cxn>
                <a:cxn ang="0">
                  <a:pos x="78" y="87"/>
                </a:cxn>
                <a:cxn ang="0">
                  <a:pos x="86" y="84"/>
                </a:cxn>
                <a:cxn ang="0">
                  <a:pos x="93" y="79"/>
                </a:cxn>
                <a:cxn ang="0">
                  <a:pos x="101" y="74"/>
                </a:cxn>
                <a:cxn ang="0">
                  <a:pos x="107" y="69"/>
                </a:cxn>
                <a:cxn ang="0">
                  <a:pos x="115" y="63"/>
                </a:cxn>
                <a:cxn ang="0">
                  <a:pos x="122" y="55"/>
                </a:cxn>
                <a:cxn ang="0">
                  <a:pos x="130" y="45"/>
                </a:cxn>
                <a:cxn ang="0">
                  <a:pos x="136" y="35"/>
                </a:cxn>
                <a:cxn ang="0">
                  <a:pos x="144" y="26"/>
                </a:cxn>
                <a:cxn ang="0">
                  <a:pos x="151" y="16"/>
                </a:cxn>
                <a:cxn ang="0">
                  <a:pos x="159" y="8"/>
                </a:cxn>
                <a:cxn ang="0">
                  <a:pos x="165" y="3"/>
                </a:cxn>
                <a:cxn ang="0">
                  <a:pos x="173" y="2"/>
                </a:cxn>
                <a:cxn ang="0">
                  <a:pos x="180" y="0"/>
                </a:cxn>
              </a:cxnLst>
              <a:rect l="0" t="0" r="r" b="b"/>
              <a:pathLst>
                <a:path w="180" h="101">
                  <a:moveTo>
                    <a:pt x="0" y="101"/>
                  </a:moveTo>
                  <a:lnTo>
                    <a:pt x="8" y="101"/>
                  </a:lnTo>
                  <a:lnTo>
                    <a:pt x="14" y="100"/>
                  </a:lnTo>
                  <a:lnTo>
                    <a:pt x="22" y="100"/>
                  </a:lnTo>
                  <a:lnTo>
                    <a:pt x="29" y="98"/>
                  </a:lnTo>
                  <a:lnTo>
                    <a:pt x="37" y="96"/>
                  </a:lnTo>
                  <a:lnTo>
                    <a:pt x="43" y="96"/>
                  </a:lnTo>
                  <a:lnTo>
                    <a:pt x="51" y="95"/>
                  </a:lnTo>
                  <a:lnTo>
                    <a:pt x="58" y="93"/>
                  </a:lnTo>
                  <a:lnTo>
                    <a:pt x="66" y="92"/>
                  </a:lnTo>
                  <a:lnTo>
                    <a:pt x="72" y="90"/>
                  </a:lnTo>
                  <a:lnTo>
                    <a:pt x="78" y="87"/>
                  </a:lnTo>
                  <a:lnTo>
                    <a:pt x="86" y="84"/>
                  </a:lnTo>
                  <a:lnTo>
                    <a:pt x="93" y="79"/>
                  </a:lnTo>
                  <a:lnTo>
                    <a:pt x="101" y="74"/>
                  </a:lnTo>
                  <a:lnTo>
                    <a:pt x="107" y="69"/>
                  </a:lnTo>
                  <a:lnTo>
                    <a:pt x="115" y="63"/>
                  </a:lnTo>
                  <a:lnTo>
                    <a:pt x="122" y="55"/>
                  </a:lnTo>
                  <a:lnTo>
                    <a:pt x="130" y="45"/>
                  </a:lnTo>
                  <a:lnTo>
                    <a:pt x="136" y="35"/>
                  </a:lnTo>
                  <a:lnTo>
                    <a:pt x="144" y="26"/>
                  </a:lnTo>
                  <a:lnTo>
                    <a:pt x="151" y="16"/>
                  </a:lnTo>
                  <a:lnTo>
                    <a:pt x="159" y="8"/>
                  </a:lnTo>
                  <a:lnTo>
                    <a:pt x="165" y="3"/>
                  </a:lnTo>
                  <a:lnTo>
                    <a:pt x="173" y="2"/>
                  </a:lnTo>
                  <a:lnTo>
                    <a:pt x="180" y="0"/>
                  </a:lnTo>
                </a:path>
              </a:pathLst>
            </a:custGeom>
            <a:noFill/>
            <a:ln w="15240">
              <a:solidFill>
                <a:srgbClr val="FE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80" name="Line 308"/>
            <p:cNvSpPr>
              <a:spLocks noChangeShapeType="1"/>
            </p:cNvSpPr>
            <p:nvPr/>
          </p:nvSpPr>
          <p:spPr bwMode="auto">
            <a:xfrm>
              <a:off x="2381" y="2534"/>
              <a:ext cx="39" cy="1"/>
            </a:xfrm>
            <a:prstGeom prst="line">
              <a:avLst/>
            </a:prstGeom>
            <a:no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81" name="Line 309"/>
            <p:cNvSpPr>
              <a:spLocks noChangeShapeType="1"/>
            </p:cNvSpPr>
            <p:nvPr/>
          </p:nvSpPr>
          <p:spPr bwMode="auto">
            <a:xfrm flipV="1">
              <a:off x="2401" y="2514"/>
              <a:ext cx="1" cy="39"/>
            </a:xfrm>
            <a:prstGeom prst="line">
              <a:avLst/>
            </a:prstGeom>
            <a:no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82" name="Line 310"/>
            <p:cNvSpPr>
              <a:spLocks noChangeShapeType="1"/>
            </p:cNvSpPr>
            <p:nvPr/>
          </p:nvSpPr>
          <p:spPr bwMode="auto">
            <a:xfrm>
              <a:off x="1253" y="3642"/>
              <a:ext cx="1" cy="3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83" name="Line 311"/>
            <p:cNvSpPr>
              <a:spLocks noChangeShapeType="1"/>
            </p:cNvSpPr>
            <p:nvPr/>
          </p:nvSpPr>
          <p:spPr bwMode="auto">
            <a:xfrm flipV="1">
              <a:off x="1253" y="2359"/>
              <a:ext cx="1" cy="3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84" name="Line 312"/>
            <p:cNvSpPr>
              <a:spLocks noChangeShapeType="1"/>
            </p:cNvSpPr>
            <p:nvPr/>
          </p:nvSpPr>
          <p:spPr bwMode="auto">
            <a:xfrm>
              <a:off x="1282" y="3661"/>
              <a:ext cx="1" cy="20"/>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85" name="Line 313"/>
            <p:cNvSpPr>
              <a:spLocks noChangeShapeType="1"/>
            </p:cNvSpPr>
            <p:nvPr/>
          </p:nvSpPr>
          <p:spPr bwMode="auto">
            <a:xfrm flipV="1">
              <a:off x="1282" y="2359"/>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86" name="Line 314"/>
            <p:cNvSpPr>
              <a:spLocks noChangeShapeType="1"/>
            </p:cNvSpPr>
            <p:nvPr/>
          </p:nvSpPr>
          <p:spPr bwMode="auto">
            <a:xfrm>
              <a:off x="1311" y="3661"/>
              <a:ext cx="1" cy="20"/>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87" name="Line 315"/>
            <p:cNvSpPr>
              <a:spLocks noChangeShapeType="1"/>
            </p:cNvSpPr>
            <p:nvPr/>
          </p:nvSpPr>
          <p:spPr bwMode="auto">
            <a:xfrm flipV="1">
              <a:off x="1311" y="2359"/>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88" name="Line 316"/>
            <p:cNvSpPr>
              <a:spLocks noChangeShapeType="1"/>
            </p:cNvSpPr>
            <p:nvPr/>
          </p:nvSpPr>
          <p:spPr bwMode="auto">
            <a:xfrm>
              <a:off x="1340" y="3661"/>
              <a:ext cx="1" cy="20"/>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89" name="Line 317"/>
            <p:cNvSpPr>
              <a:spLocks noChangeShapeType="1"/>
            </p:cNvSpPr>
            <p:nvPr/>
          </p:nvSpPr>
          <p:spPr bwMode="auto">
            <a:xfrm flipV="1">
              <a:off x="1340" y="2359"/>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90" name="Line 318"/>
            <p:cNvSpPr>
              <a:spLocks noChangeShapeType="1"/>
            </p:cNvSpPr>
            <p:nvPr/>
          </p:nvSpPr>
          <p:spPr bwMode="auto">
            <a:xfrm>
              <a:off x="1367" y="3661"/>
              <a:ext cx="1" cy="20"/>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91" name="Line 319"/>
            <p:cNvSpPr>
              <a:spLocks noChangeShapeType="1"/>
            </p:cNvSpPr>
            <p:nvPr/>
          </p:nvSpPr>
          <p:spPr bwMode="auto">
            <a:xfrm flipV="1">
              <a:off x="1367" y="2359"/>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92" name="Line 320"/>
            <p:cNvSpPr>
              <a:spLocks noChangeShapeType="1"/>
            </p:cNvSpPr>
            <p:nvPr/>
          </p:nvSpPr>
          <p:spPr bwMode="auto">
            <a:xfrm>
              <a:off x="1396" y="3642"/>
              <a:ext cx="1" cy="3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93" name="Line 321"/>
            <p:cNvSpPr>
              <a:spLocks noChangeShapeType="1"/>
            </p:cNvSpPr>
            <p:nvPr/>
          </p:nvSpPr>
          <p:spPr bwMode="auto">
            <a:xfrm flipV="1">
              <a:off x="1396" y="2359"/>
              <a:ext cx="1" cy="3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94" name="Line 322"/>
            <p:cNvSpPr>
              <a:spLocks noChangeShapeType="1"/>
            </p:cNvSpPr>
            <p:nvPr/>
          </p:nvSpPr>
          <p:spPr bwMode="auto">
            <a:xfrm>
              <a:off x="1425" y="3661"/>
              <a:ext cx="1" cy="20"/>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95" name="Line 323"/>
            <p:cNvSpPr>
              <a:spLocks noChangeShapeType="1"/>
            </p:cNvSpPr>
            <p:nvPr/>
          </p:nvSpPr>
          <p:spPr bwMode="auto">
            <a:xfrm flipV="1">
              <a:off x="1425" y="2359"/>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96" name="Line 324"/>
            <p:cNvSpPr>
              <a:spLocks noChangeShapeType="1"/>
            </p:cNvSpPr>
            <p:nvPr/>
          </p:nvSpPr>
          <p:spPr bwMode="auto">
            <a:xfrm>
              <a:off x="1454" y="3661"/>
              <a:ext cx="1" cy="20"/>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97" name="Line 325"/>
            <p:cNvSpPr>
              <a:spLocks noChangeShapeType="1"/>
            </p:cNvSpPr>
            <p:nvPr/>
          </p:nvSpPr>
          <p:spPr bwMode="auto">
            <a:xfrm flipV="1">
              <a:off x="1454" y="2359"/>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98" name="Line 326"/>
            <p:cNvSpPr>
              <a:spLocks noChangeShapeType="1"/>
            </p:cNvSpPr>
            <p:nvPr/>
          </p:nvSpPr>
          <p:spPr bwMode="auto">
            <a:xfrm>
              <a:off x="1483" y="3661"/>
              <a:ext cx="1" cy="20"/>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599" name="Line 327"/>
            <p:cNvSpPr>
              <a:spLocks noChangeShapeType="1"/>
            </p:cNvSpPr>
            <p:nvPr/>
          </p:nvSpPr>
          <p:spPr bwMode="auto">
            <a:xfrm flipV="1">
              <a:off x="1483" y="2359"/>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00" name="Line 328"/>
            <p:cNvSpPr>
              <a:spLocks noChangeShapeType="1"/>
            </p:cNvSpPr>
            <p:nvPr/>
          </p:nvSpPr>
          <p:spPr bwMode="auto">
            <a:xfrm>
              <a:off x="1512" y="3661"/>
              <a:ext cx="1" cy="20"/>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01" name="Line 329"/>
            <p:cNvSpPr>
              <a:spLocks noChangeShapeType="1"/>
            </p:cNvSpPr>
            <p:nvPr/>
          </p:nvSpPr>
          <p:spPr bwMode="auto">
            <a:xfrm flipV="1">
              <a:off x="1512" y="2359"/>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02" name="Line 330"/>
            <p:cNvSpPr>
              <a:spLocks noChangeShapeType="1"/>
            </p:cNvSpPr>
            <p:nvPr/>
          </p:nvSpPr>
          <p:spPr bwMode="auto">
            <a:xfrm>
              <a:off x="1541" y="3642"/>
              <a:ext cx="1" cy="3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03" name="Line 331"/>
            <p:cNvSpPr>
              <a:spLocks noChangeShapeType="1"/>
            </p:cNvSpPr>
            <p:nvPr/>
          </p:nvSpPr>
          <p:spPr bwMode="auto">
            <a:xfrm flipV="1">
              <a:off x="1541" y="2359"/>
              <a:ext cx="1" cy="3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04" name="Line 332"/>
            <p:cNvSpPr>
              <a:spLocks noChangeShapeType="1"/>
            </p:cNvSpPr>
            <p:nvPr/>
          </p:nvSpPr>
          <p:spPr bwMode="auto">
            <a:xfrm>
              <a:off x="1570" y="3661"/>
              <a:ext cx="1" cy="20"/>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05" name="Line 333"/>
            <p:cNvSpPr>
              <a:spLocks noChangeShapeType="1"/>
            </p:cNvSpPr>
            <p:nvPr/>
          </p:nvSpPr>
          <p:spPr bwMode="auto">
            <a:xfrm flipV="1">
              <a:off x="1570" y="2359"/>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06" name="Line 334"/>
            <p:cNvSpPr>
              <a:spLocks noChangeShapeType="1"/>
            </p:cNvSpPr>
            <p:nvPr/>
          </p:nvSpPr>
          <p:spPr bwMode="auto">
            <a:xfrm>
              <a:off x="1597" y="3661"/>
              <a:ext cx="1" cy="20"/>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07" name="Line 335"/>
            <p:cNvSpPr>
              <a:spLocks noChangeShapeType="1"/>
            </p:cNvSpPr>
            <p:nvPr/>
          </p:nvSpPr>
          <p:spPr bwMode="auto">
            <a:xfrm flipV="1">
              <a:off x="1597" y="2359"/>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08" name="Line 336"/>
            <p:cNvSpPr>
              <a:spLocks noChangeShapeType="1"/>
            </p:cNvSpPr>
            <p:nvPr/>
          </p:nvSpPr>
          <p:spPr bwMode="auto">
            <a:xfrm>
              <a:off x="1626" y="3661"/>
              <a:ext cx="1" cy="20"/>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09" name="Line 337"/>
            <p:cNvSpPr>
              <a:spLocks noChangeShapeType="1"/>
            </p:cNvSpPr>
            <p:nvPr/>
          </p:nvSpPr>
          <p:spPr bwMode="auto">
            <a:xfrm flipV="1">
              <a:off x="1626" y="2359"/>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10" name="Line 338"/>
            <p:cNvSpPr>
              <a:spLocks noChangeShapeType="1"/>
            </p:cNvSpPr>
            <p:nvPr/>
          </p:nvSpPr>
          <p:spPr bwMode="auto">
            <a:xfrm>
              <a:off x="1655" y="3661"/>
              <a:ext cx="1" cy="20"/>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11" name="Line 339"/>
            <p:cNvSpPr>
              <a:spLocks noChangeShapeType="1"/>
            </p:cNvSpPr>
            <p:nvPr/>
          </p:nvSpPr>
          <p:spPr bwMode="auto">
            <a:xfrm flipV="1">
              <a:off x="1655" y="2359"/>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12" name="Line 340"/>
            <p:cNvSpPr>
              <a:spLocks noChangeShapeType="1"/>
            </p:cNvSpPr>
            <p:nvPr/>
          </p:nvSpPr>
          <p:spPr bwMode="auto">
            <a:xfrm>
              <a:off x="1683" y="3642"/>
              <a:ext cx="1" cy="3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13" name="Line 341"/>
            <p:cNvSpPr>
              <a:spLocks noChangeShapeType="1"/>
            </p:cNvSpPr>
            <p:nvPr/>
          </p:nvSpPr>
          <p:spPr bwMode="auto">
            <a:xfrm flipV="1">
              <a:off x="1683" y="2359"/>
              <a:ext cx="1" cy="3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14" name="Line 342"/>
            <p:cNvSpPr>
              <a:spLocks noChangeShapeType="1"/>
            </p:cNvSpPr>
            <p:nvPr/>
          </p:nvSpPr>
          <p:spPr bwMode="auto">
            <a:xfrm>
              <a:off x="1712" y="3661"/>
              <a:ext cx="1" cy="20"/>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15" name="Line 343"/>
            <p:cNvSpPr>
              <a:spLocks noChangeShapeType="1"/>
            </p:cNvSpPr>
            <p:nvPr/>
          </p:nvSpPr>
          <p:spPr bwMode="auto">
            <a:xfrm flipV="1">
              <a:off x="1712" y="2359"/>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16" name="Line 344"/>
            <p:cNvSpPr>
              <a:spLocks noChangeShapeType="1"/>
            </p:cNvSpPr>
            <p:nvPr/>
          </p:nvSpPr>
          <p:spPr bwMode="auto">
            <a:xfrm>
              <a:off x="1741" y="3661"/>
              <a:ext cx="1" cy="20"/>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17" name="Line 345"/>
            <p:cNvSpPr>
              <a:spLocks noChangeShapeType="1"/>
            </p:cNvSpPr>
            <p:nvPr/>
          </p:nvSpPr>
          <p:spPr bwMode="auto">
            <a:xfrm flipV="1">
              <a:off x="1741" y="2359"/>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18" name="Line 346"/>
            <p:cNvSpPr>
              <a:spLocks noChangeShapeType="1"/>
            </p:cNvSpPr>
            <p:nvPr/>
          </p:nvSpPr>
          <p:spPr bwMode="auto">
            <a:xfrm>
              <a:off x="1770" y="3661"/>
              <a:ext cx="1" cy="20"/>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19" name="Line 347"/>
            <p:cNvSpPr>
              <a:spLocks noChangeShapeType="1"/>
            </p:cNvSpPr>
            <p:nvPr/>
          </p:nvSpPr>
          <p:spPr bwMode="auto">
            <a:xfrm flipV="1">
              <a:off x="1770" y="2359"/>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20" name="Line 348"/>
            <p:cNvSpPr>
              <a:spLocks noChangeShapeType="1"/>
            </p:cNvSpPr>
            <p:nvPr/>
          </p:nvSpPr>
          <p:spPr bwMode="auto">
            <a:xfrm>
              <a:off x="1797" y="3661"/>
              <a:ext cx="1" cy="20"/>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21" name="Line 349"/>
            <p:cNvSpPr>
              <a:spLocks noChangeShapeType="1"/>
            </p:cNvSpPr>
            <p:nvPr/>
          </p:nvSpPr>
          <p:spPr bwMode="auto">
            <a:xfrm flipV="1">
              <a:off x="1797" y="2359"/>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22" name="Line 350"/>
            <p:cNvSpPr>
              <a:spLocks noChangeShapeType="1"/>
            </p:cNvSpPr>
            <p:nvPr/>
          </p:nvSpPr>
          <p:spPr bwMode="auto">
            <a:xfrm>
              <a:off x="1826" y="3642"/>
              <a:ext cx="1" cy="3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23" name="Line 351"/>
            <p:cNvSpPr>
              <a:spLocks noChangeShapeType="1"/>
            </p:cNvSpPr>
            <p:nvPr/>
          </p:nvSpPr>
          <p:spPr bwMode="auto">
            <a:xfrm flipV="1">
              <a:off x="1826" y="2359"/>
              <a:ext cx="1" cy="3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24" name="Line 352"/>
            <p:cNvSpPr>
              <a:spLocks noChangeShapeType="1"/>
            </p:cNvSpPr>
            <p:nvPr/>
          </p:nvSpPr>
          <p:spPr bwMode="auto">
            <a:xfrm>
              <a:off x="1855" y="3661"/>
              <a:ext cx="1" cy="20"/>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25" name="Line 353"/>
            <p:cNvSpPr>
              <a:spLocks noChangeShapeType="1"/>
            </p:cNvSpPr>
            <p:nvPr/>
          </p:nvSpPr>
          <p:spPr bwMode="auto">
            <a:xfrm flipV="1">
              <a:off x="1855" y="2359"/>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26" name="Line 354"/>
            <p:cNvSpPr>
              <a:spLocks noChangeShapeType="1"/>
            </p:cNvSpPr>
            <p:nvPr/>
          </p:nvSpPr>
          <p:spPr bwMode="auto">
            <a:xfrm>
              <a:off x="1884" y="3661"/>
              <a:ext cx="1" cy="20"/>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27" name="Line 355"/>
            <p:cNvSpPr>
              <a:spLocks noChangeShapeType="1"/>
            </p:cNvSpPr>
            <p:nvPr/>
          </p:nvSpPr>
          <p:spPr bwMode="auto">
            <a:xfrm flipV="1">
              <a:off x="1884" y="2359"/>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28" name="Line 356"/>
            <p:cNvSpPr>
              <a:spLocks noChangeShapeType="1"/>
            </p:cNvSpPr>
            <p:nvPr/>
          </p:nvSpPr>
          <p:spPr bwMode="auto">
            <a:xfrm>
              <a:off x="1913" y="3661"/>
              <a:ext cx="1" cy="20"/>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29" name="Line 357"/>
            <p:cNvSpPr>
              <a:spLocks noChangeShapeType="1"/>
            </p:cNvSpPr>
            <p:nvPr/>
          </p:nvSpPr>
          <p:spPr bwMode="auto">
            <a:xfrm flipV="1">
              <a:off x="1913" y="2359"/>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30" name="Line 358"/>
            <p:cNvSpPr>
              <a:spLocks noChangeShapeType="1"/>
            </p:cNvSpPr>
            <p:nvPr/>
          </p:nvSpPr>
          <p:spPr bwMode="auto">
            <a:xfrm>
              <a:off x="1942" y="3661"/>
              <a:ext cx="1" cy="20"/>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31" name="Line 359"/>
            <p:cNvSpPr>
              <a:spLocks noChangeShapeType="1"/>
            </p:cNvSpPr>
            <p:nvPr/>
          </p:nvSpPr>
          <p:spPr bwMode="auto">
            <a:xfrm flipV="1">
              <a:off x="1942" y="2359"/>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32" name="Line 360"/>
            <p:cNvSpPr>
              <a:spLocks noChangeShapeType="1"/>
            </p:cNvSpPr>
            <p:nvPr/>
          </p:nvSpPr>
          <p:spPr bwMode="auto">
            <a:xfrm>
              <a:off x="1971" y="3642"/>
              <a:ext cx="1" cy="3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33" name="Line 361"/>
            <p:cNvSpPr>
              <a:spLocks noChangeShapeType="1"/>
            </p:cNvSpPr>
            <p:nvPr/>
          </p:nvSpPr>
          <p:spPr bwMode="auto">
            <a:xfrm flipV="1">
              <a:off x="1971" y="2359"/>
              <a:ext cx="1" cy="3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34" name="Line 362"/>
            <p:cNvSpPr>
              <a:spLocks noChangeShapeType="1"/>
            </p:cNvSpPr>
            <p:nvPr/>
          </p:nvSpPr>
          <p:spPr bwMode="auto">
            <a:xfrm>
              <a:off x="2000" y="3661"/>
              <a:ext cx="1" cy="20"/>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35" name="Line 363"/>
            <p:cNvSpPr>
              <a:spLocks noChangeShapeType="1"/>
            </p:cNvSpPr>
            <p:nvPr/>
          </p:nvSpPr>
          <p:spPr bwMode="auto">
            <a:xfrm flipV="1">
              <a:off x="2000" y="2359"/>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36" name="Line 364"/>
            <p:cNvSpPr>
              <a:spLocks noChangeShapeType="1"/>
            </p:cNvSpPr>
            <p:nvPr/>
          </p:nvSpPr>
          <p:spPr bwMode="auto">
            <a:xfrm>
              <a:off x="2027" y="3661"/>
              <a:ext cx="1" cy="20"/>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37" name="Line 365"/>
            <p:cNvSpPr>
              <a:spLocks noChangeShapeType="1"/>
            </p:cNvSpPr>
            <p:nvPr/>
          </p:nvSpPr>
          <p:spPr bwMode="auto">
            <a:xfrm flipV="1">
              <a:off x="2027" y="2359"/>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38" name="Line 366"/>
            <p:cNvSpPr>
              <a:spLocks noChangeShapeType="1"/>
            </p:cNvSpPr>
            <p:nvPr/>
          </p:nvSpPr>
          <p:spPr bwMode="auto">
            <a:xfrm>
              <a:off x="2056" y="3661"/>
              <a:ext cx="1" cy="20"/>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39" name="Line 367"/>
            <p:cNvSpPr>
              <a:spLocks noChangeShapeType="1"/>
            </p:cNvSpPr>
            <p:nvPr/>
          </p:nvSpPr>
          <p:spPr bwMode="auto">
            <a:xfrm flipV="1">
              <a:off x="2056" y="2359"/>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40" name="Line 368"/>
            <p:cNvSpPr>
              <a:spLocks noChangeShapeType="1"/>
            </p:cNvSpPr>
            <p:nvPr/>
          </p:nvSpPr>
          <p:spPr bwMode="auto">
            <a:xfrm>
              <a:off x="2085" y="3661"/>
              <a:ext cx="1" cy="20"/>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41" name="Line 369"/>
            <p:cNvSpPr>
              <a:spLocks noChangeShapeType="1"/>
            </p:cNvSpPr>
            <p:nvPr/>
          </p:nvSpPr>
          <p:spPr bwMode="auto">
            <a:xfrm flipV="1">
              <a:off x="2085" y="2359"/>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42" name="Line 370"/>
            <p:cNvSpPr>
              <a:spLocks noChangeShapeType="1"/>
            </p:cNvSpPr>
            <p:nvPr/>
          </p:nvSpPr>
          <p:spPr bwMode="auto">
            <a:xfrm>
              <a:off x="2114" y="3642"/>
              <a:ext cx="1" cy="3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43" name="Line 371"/>
            <p:cNvSpPr>
              <a:spLocks noChangeShapeType="1"/>
            </p:cNvSpPr>
            <p:nvPr/>
          </p:nvSpPr>
          <p:spPr bwMode="auto">
            <a:xfrm flipV="1">
              <a:off x="2114" y="2359"/>
              <a:ext cx="1" cy="3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44" name="Line 372"/>
            <p:cNvSpPr>
              <a:spLocks noChangeShapeType="1"/>
            </p:cNvSpPr>
            <p:nvPr/>
          </p:nvSpPr>
          <p:spPr bwMode="auto">
            <a:xfrm>
              <a:off x="2142" y="3661"/>
              <a:ext cx="1" cy="20"/>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45" name="Line 373"/>
            <p:cNvSpPr>
              <a:spLocks noChangeShapeType="1"/>
            </p:cNvSpPr>
            <p:nvPr/>
          </p:nvSpPr>
          <p:spPr bwMode="auto">
            <a:xfrm flipV="1">
              <a:off x="2142" y="2359"/>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46" name="Line 374"/>
            <p:cNvSpPr>
              <a:spLocks noChangeShapeType="1"/>
            </p:cNvSpPr>
            <p:nvPr/>
          </p:nvSpPr>
          <p:spPr bwMode="auto">
            <a:xfrm>
              <a:off x="2171" y="3661"/>
              <a:ext cx="1" cy="20"/>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47" name="Line 375"/>
            <p:cNvSpPr>
              <a:spLocks noChangeShapeType="1"/>
            </p:cNvSpPr>
            <p:nvPr/>
          </p:nvSpPr>
          <p:spPr bwMode="auto">
            <a:xfrm flipV="1">
              <a:off x="2171" y="2359"/>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48" name="Line 376"/>
            <p:cNvSpPr>
              <a:spLocks noChangeShapeType="1"/>
            </p:cNvSpPr>
            <p:nvPr/>
          </p:nvSpPr>
          <p:spPr bwMode="auto">
            <a:xfrm>
              <a:off x="2200" y="3661"/>
              <a:ext cx="1" cy="20"/>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49" name="Line 377"/>
            <p:cNvSpPr>
              <a:spLocks noChangeShapeType="1"/>
            </p:cNvSpPr>
            <p:nvPr/>
          </p:nvSpPr>
          <p:spPr bwMode="auto">
            <a:xfrm flipV="1">
              <a:off x="2200" y="2359"/>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50" name="Line 378"/>
            <p:cNvSpPr>
              <a:spLocks noChangeShapeType="1"/>
            </p:cNvSpPr>
            <p:nvPr/>
          </p:nvSpPr>
          <p:spPr bwMode="auto">
            <a:xfrm>
              <a:off x="2227" y="3661"/>
              <a:ext cx="1" cy="20"/>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51" name="Line 379"/>
            <p:cNvSpPr>
              <a:spLocks noChangeShapeType="1"/>
            </p:cNvSpPr>
            <p:nvPr/>
          </p:nvSpPr>
          <p:spPr bwMode="auto">
            <a:xfrm flipV="1">
              <a:off x="2227" y="2359"/>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52" name="Line 380"/>
            <p:cNvSpPr>
              <a:spLocks noChangeShapeType="1"/>
            </p:cNvSpPr>
            <p:nvPr/>
          </p:nvSpPr>
          <p:spPr bwMode="auto">
            <a:xfrm>
              <a:off x="2256" y="3642"/>
              <a:ext cx="1" cy="3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53" name="Line 381"/>
            <p:cNvSpPr>
              <a:spLocks noChangeShapeType="1"/>
            </p:cNvSpPr>
            <p:nvPr/>
          </p:nvSpPr>
          <p:spPr bwMode="auto">
            <a:xfrm flipV="1">
              <a:off x="2256" y="2359"/>
              <a:ext cx="1" cy="3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54" name="Line 382"/>
            <p:cNvSpPr>
              <a:spLocks noChangeShapeType="1"/>
            </p:cNvSpPr>
            <p:nvPr/>
          </p:nvSpPr>
          <p:spPr bwMode="auto">
            <a:xfrm>
              <a:off x="2285" y="3661"/>
              <a:ext cx="1" cy="20"/>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55" name="Line 383"/>
            <p:cNvSpPr>
              <a:spLocks noChangeShapeType="1"/>
            </p:cNvSpPr>
            <p:nvPr/>
          </p:nvSpPr>
          <p:spPr bwMode="auto">
            <a:xfrm flipV="1">
              <a:off x="2285" y="2359"/>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56" name="Line 384"/>
            <p:cNvSpPr>
              <a:spLocks noChangeShapeType="1"/>
            </p:cNvSpPr>
            <p:nvPr/>
          </p:nvSpPr>
          <p:spPr bwMode="auto">
            <a:xfrm>
              <a:off x="2314" y="3661"/>
              <a:ext cx="1" cy="20"/>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57" name="Line 385"/>
            <p:cNvSpPr>
              <a:spLocks noChangeShapeType="1"/>
            </p:cNvSpPr>
            <p:nvPr/>
          </p:nvSpPr>
          <p:spPr bwMode="auto">
            <a:xfrm flipV="1">
              <a:off x="2314" y="2359"/>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58" name="Line 386"/>
            <p:cNvSpPr>
              <a:spLocks noChangeShapeType="1"/>
            </p:cNvSpPr>
            <p:nvPr/>
          </p:nvSpPr>
          <p:spPr bwMode="auto">
            <a:xfrm>
              <a:off x="2343" y="3661"/>
              <a:ext cx="1" cy="20"/>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59" name="Line 387"/>
            <p:cNvSpPr>
              <a:spLocks noChangeShapeType="1"/>
            </p:cNvSpPr>
            <p:nvPr/>
          </p:nvSpPr>
          <p:spPr bwMode="auto">
            <a:xfrm flipV="1">
              <a:off x="2343" y="2359"/>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60" name="Line 388"/>
            <p:cNvSpPr>
              <a:spLocks noChangeShapeType="1"/>
            </p:cNvSpPr>
            <p:nvPr/>
          </p:nvSpPr>
          <p:spPr bwMode="auto">
            <a:xfrm>
              <a:off x="2372" y="3661"/>
              <a:ext cx="1" cy="20"/>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61" name="Line 389"/>
            <p:cNvSpPr>
              <a:spLocks noChangeShapeType="1"/>
            </p:cNvSpPr>
            <p:nvPr/>
          </p:nvSpPr>
          <p:spPr bwMode="auto">
            <a:xfrm flipV="1">
              <a:off x="2372" y="2359"/>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62" name="Line 390"/>
            <p:cNvSpPr>
              <a:spLocks noChangeShapeType="1"/>
            </p:cNvSpPr>
            <p:nvPr/>
          </p:nvSpPr>
          <p:spPr bwMode="auto">
            <a:xfrm>
              <a:off x="2401" y="3642"/>
              <a:ext cx="1" cy="3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63" name="Line 391"/>
            <p:cNvSpPr>
              <a:spLocks noChangeShapeType="1"/>
            </p:cNvSpPr>
            <p:nvPr/>
          </p:nvSpPr>
          <p:spPr bwMode="auto">
            <a:xfrm flipV="1">
              <a:off x="2401" y="2359"/>
              <a:ext cx="1" cy="3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64" name="Line 392"/>
            <p:cNvSpPr>
              <a:spLocks noChangeShapeType="1"/>
            </p:cNvSpPr>
            <p:nvPr/>
          </p:nvSpPr>
          <p:spPr bwMode="auto">
            <a:xfrm>
              <a:off x="2430" y="3661"/>
              <a:ext cx="1" cy="20"/>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65" name="Line 393"/>
            <p:cNvSpPr>
              <a:spLocks noChangeShapeType="1"/>
            </p:cNvSpPr>
            <p:nvPr/>
          </p:nvSpPr>
          <p:spPr bwMode="auto">
            <a:xfrm flipV="1">
              <a:off x="2430" y="2359"/>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66" name="Line 394"/>
            <p:cNvSpPr>
              <a:spLocks noChangeShapeType="1"/>
            </p:cNvSpPr>
            <p:nvPr/>
          </p:nvSpPr>
          <p:spPr bwMode="auto">
            <a:xfrm>
              <a:off x="2457" y="3661"/>
              <a:ext cx="1" cy="20"/>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67" name="Line 395"/>
            <p:cNvSpPr>
              <a:spLocks noChangeShapeType="1"/>
            </p:cNvSpPr>
            <p:nvPr/>
          </p:nvSpPr>
          <p:spPr bwMode="auto">
            <a:xfrm flipV="1">
              <a:off x="2457" y="2359"/>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68" name="Line 396"/>
            <p:cNvSpPr>
              <a:spLocks noChangeShapeType="1"/>
            </p:cNvSpPr>
            <p:nvPr/>
          </p:nvSpPr>
          <p:spPr bwMode="auto">
            <a:xfrm>
              <a:off x="2486" y="3661"/>
              <a:ext cx="1" cy="20"/>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69" name="Line 397"/>
            <p:cNvSpPr>
              <a:spLocks noChangeShapeType="1"/>
            </p:cNvSpPr>
            <p:nvPr/>
          </p:nvSpPr>
          <p:spPr bwMode="auto">
            <a:xfrm flipV="1">
              <a:off x="2486" y="2359"/>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70" name="Line 398"/>
            <p:cNvSpPr>
              <a:spLocks noChangeShapeType="1"/>
            </p:cNvSpPr>
            <p:nvPr/>
          </p:nvSpPr>
          <p:spPr bwMode="auto">
            <a:xfrm>
              <a:off x="2515" y="3661"/>
              <a:ext cx="1" cy="20"/>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71" name="Line 399"/>
            <p:cNvSpPr>
              <a:spLocks noChangeShapeType="1"/>
            </p:cNvSpPr>
            <p:nvPr/>
          </p:nvSpPr>
          <p:spPr bwMode="auto">
            <a:xfrm flipV="1">
              <a:off x="2515" y="2359"/>
              <a:ext cx="1" cy="1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72" name="Line 400"/>
            <p:cNvSpPr>
              <a:spLocks noChangeShapeType="1"/>
            </p:cNvSpPr>
            <p:nvPr/>
          </p:nvSpPr>
          <p:spPr bwMode="auto">
            <a:xfrm>
              <a:off x="2544" y="3642"/>
              <a:ext cx="1" cy="39"/>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73" name="Line 401"/>
            <p:cNvSpPr>
              <a:spLocks noChangeShapeType="1"/>
            </p:cNvSpPr>
            <p:nvPr/>
          </p:nvSpPr>
          <p:spPr bwMode="auto">
            <a:xfrm flipV="1">
              <a:off x="2544" y="2359"/>
              <a:ext cx="1" cy="38"/>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74" name="Line 402"/>
            <p:cNvSpPr>
              <a:spLocks noChangeShapeType="1"/>
            </p:cNvSpPr>
            <p:nvPr/>
          </p:nvSpPr>
          <p:spPr bwMode="auto">
            <a:xfrm>
              <a:off x="1253" y="2359"/>
              <a:ext cx="1291" cy="1"/>
            </a:xfrm>
            <a:prstGeom prst="line">
              <a:avLst/>
            </a:prstGeom>
            <a:no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75" name="Line 403"/>
            <p:cNvSpPr>
              <a:spLocks noChangeShapeType="1"/>
            </p:cNvSpPr>
            <p:nvPr/>
          </p:nvSpPr>
          <p:spPr bwMode="auto">
            <a:xfrm>
              <a:off x="1253" y="3681"/>
              <a:ext cx="1291" cy="1"/>
            </a:xfrm>
            <a:prstGeom prst="line">
              <a:avLst/>
            </a:prstGeom>
            <a:no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76" name="Rectangle 404"/>
            <p:cNvSpPr>
              <a:spLocks noChangeArrowheads="1"/>
            </p:cNvSpPr>
            <p:nvPr/>
          </p:nvSpPr>
          <p:spPr bwMode="auto">
            <a:xfrm>
              <a:off x="1253" y="2359"/>
              <a:ext cx="1291" cy="1322"/>
            </a:xfrm>
            <a:prstGeom prst="rect">
              <a:avLst/>
            </a:prstGeom>
            <a:noFill/>
            <a:ln w="9525">
              <a:solidFill>
                <a:srgbClr val="000000"/>
              </a:solid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77" name="Line 405"/>
            <p:cNvSpPr>
              <a:spLocks noChangeShapeType="1"/>
            </p:cNvSpPr>
            <p:nvPr/>
          </p:nvSpPr>
          <p:spPr bwMode="auto">
            <a:xfrm flipH="1">
              <a:off x="1253" y="3681"/>
              <a:ext cx="3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78" name="Line 406"/>
            <p:cNvSpPr>
              <a:spLocks noChangeShapeType="1"/>
            </p:cNvSpPr>
            <p:nvPr/>
          </p:nvSpPr>
          <p:spPr bwMode="auto">
            <a:xfrm>
              <a:off x="2505" y="3681"/>
              <a:ext cx="3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79" name="Line 407"/>
            <p:cNvSpPr>
              <a:spLocks noChangeShapeType="1"/>
            </p:cNvSpPr>
            <p:nvPr/>
          </p:nvSpPr>
          <p:spPr bwMode="auto">
            <a:xfrm flipH="1">
              <a:off x="1253" y="3681"/>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80" name="Line 408"/>
            <p:cNvSpPr>
              <a:spLocks noChangeShapeType="1"/>
            </p:cNvSpPr>
            <p:nvPr/>
          </p:nvSpPr>
          <p:spPr bwMode="auto">
            <a:xfrm>
              <a:off x="2524" y="3681"/>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81" name="Line 409"/>
            <p:cNvSpPr>
              <a:spLocks noChangeShapeType="1"/>
            </p:cNvSpPr>
            <p:nvPr/>
          </p:nvSpPr>
          <p:spPr bwMode="auto">
            <a:xfrm flipH="1">
              <a:off x="1253" y="3548"/>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82" name="Line 410"/>
            <p:cNvSpPr>
              <a:spLocks noChangeShapeType="1"/>
            </p:cNvSpPr>
            <p:nvPr/>
          </p:nvSpPr>
          <p:spPr bwMode="auto">
            <a:xfrm>
              <a:off x="2524" y="3548"/>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83" name="Line 411"/>
            <p:cNvSpPr>
              <a:spLocks noChangeShapeType="1"/>
            </p:cNvSpPr>
            <p:nvPr/>
          </p:nvSpPr>
          <p:spPr bwMode="auto">
            <a:xfrm flipH="1">
              <a:off x="1253" y="3471"/>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84" name="Line 412"/>
            <p:cNvSpPr>
              <a:spLocks noChangeShapeType="1"/>
            </p:cNvSpPr>
            <p:nvPr/>
          </p:nvSpPr>
          <p:spPr bwMode="auto">
            <a:xfrm>
              <a:off x="2524" y="3471"/>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85" name="Line 413"/>
            <p:cNvSpPr>
              <a:spLocks noChangeShapeType="1"/>
            </p:cNvSpPr>
            <p:nvPr/>
          </p:nvSpPr>
          <p:spPr bwMode="auto">
            <a:xfrm flipH="1">
              <a:off x="1253" y="3416"/>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86" name="Line 414"/>
            <p:cNvSpPr>
              <a:spLocks noChangeShapeType="1"/>
            </p:cNvSpPr>
            <p:nvPr/>
          </p:nvSpPr>
          <p:spPr bwMode="auto">
            <a:xfrm>
              <a:off x="2524" y="3416"/>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87" name="Line 415"/>
            <p:cNvSpPr>
              <a:spLocks noChangeShapeType="1"/>
            </p:cNvSpPr>
            <p:nvPr/>
          </p:nvSpPr>
          <p:spPr bwMode="auto">
            <a:xfrm flipH="1">
              <a:off x="1253" y="3373"/>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88" name="Line 416"/>
            <p:cNvSpPr>
              <a:spLocks noChangeShapeType="1"/>
            </p:cNvSpPr>
            <p:nvPr/>
          </p:nvSpPr>
          <p:spPr bwMode="auto">
            <a:xfrm>
              <a:off x="2524" y="3373"/>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89" name="Line 417"/>
            <p:cNvSpPr>
              <a:spLocks noChangeShapeType="1"/>
            </p:cNvSpPr>
            <p:nvPr/>
          </p:nvSpPr>
          <p:spPr bwMode="auto">
            <a:xfrm flipH="1">
              <a:off x="1253" y="3337"/>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90" name="Line 418"/>
            <p:cNvSpPr>
              <a:spLocks noChangeShapeType="1"/>
            </p:cNvSpPr>
            <p:nvPr/>
          </p:nvSpPr>
          <p:spPr bwMode="auto">
            <a:xfrm>
              <a:off x="2524" y="3337"/>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91" name="Line 419"/>
            <p:cNvSpPr>
              <a:spLocks noChangeShapeType="1"/>
            </p:cNvSpPr>
            <p:nvPr/>
          </p:nvSpPr>
          <p:spPr bwMode="auto">
            <a:xfrm flipH="1">
              <a:off x="1253" y="3309"/>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92" name="Line 420"/>
            <p:cNvSpPr>
              <a:spLocks noChangeShapeType="1"/>
            </p:cNvSpPr>
            <p:nvPr/>
          </p:nvSpPr>
          <p:spPr bwMode="auto">
            <a:xfrm>
              <a:off x="2524" y="3309"/>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93" name="Line 421"/>
            <p:cNvSpPr>
              <a:spLocks noChangeShapeType="1"/>
            </p:cNvSpPr>
            <p:nvPr/>
          </p:nvSpPr>
          <p:spPr bwMode="auto">
            <a:xfrm flipH="1">
              <a:off x="1253" y="3283"/>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94" name="Line 422"/>
            <p:cNvSpPr>
              <a:spLocks noChangeShapeType="1"/>
            </p:cNvSpPr>
            <p:nvPr/>
          </p:nvSpPr>
          <p:spPr bwMode="auto">
            <a:xfrm>
              <a:off x="2524" y="3283"/>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95" name="Line 423"/>
            <p:cNvSpPr>
              <a:spLocks noChangeShapeType="1"/>
            </p:cNvSpPr>
            <p:nvPr/>
          </p:nvSpPr>
          <p:spPr bwMode="auto">
            <a:xfrm flipH="1">
              <a:off x="1253" y="3260"/>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96" name="Line 424"/>
            <p:cNvSpPr>
              <a:spLocks noChangeShapeType="1"/>
            </p:cNvSpPr>
            <p:nvPr/>
          </p:nvSpPr>
          <p:spPr bwMode="auto">
            <a:xfrm>
              <a:off x="2524" y="3260"/>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97" name="Line 425"/>
            <p:cNvSpPr>
              <a:spLocks noChangeShapeType="1"/>
            </p:cNvSpPr>
            <p:nvPr/>
          </p:nvSpPr>
          <p:spPr bwMode="auto">
            <a:xfrm flipH="1">
              <a:off x="1253" y="3240"/>
              <a:ext cx="3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98" name="Line 426"/>
            <p:cNvSpPr>
              <a:spLocks noChangeShapeType="1"/>
            </p:cNvSpPr>
            <p:nvPr/>
          </p:nvSpPr>
          <p:spPr bwMode="auto">
            <a:xfrm>
              <a:off x="2505" y="3240"/>
              <a:ext cx="3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699" name="Line 427"/>
            <p:cNvSpPr>
              <a:spLocks noChangeShapeType="1"/>
            </p:cNvSpPr>
            <p:nvPr/>
          </p:nvSpPr>
          <p:spPr bwMode="auto">
            <a:xfrm flipH="1">
              <a:off x="1253" y="3240"/>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00" name="Line 428"/>
            <p:cNvSpPr>
              <a:spLocks noChangeShapeType="1"/>
            </p:cNvSpPr>
            <p:nvPr/>
          </p:nvSpPr>
          <p:spPr bwMode="auto">
            <a:xfrm>
              <a:off x="2524" y="3240"/>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01" name="Line 429"/>
            <p:cNvSpPr>
              <a:spLocks noChangeShapeType="1"/>
            </p:cNvSpPr>
            <p:nvPr/>
          </p:nvSpPr>
          <p:spPr bwMode="auto">
            <a:xfrm flipH="1">
              <a:off x="1253" y="3108"/>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02" name="Line 430"/>
            <p:cNvSpPr>
              <a:spLocks noChangeShapeType="1"/>
            </p:cNvSpPr>
            <p:nvPr/>
          </p:nvSpPr>
          <p:spPr bwMode="auto">
            <a:xfrm>
              <a:off x="2524" y="3108"/>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03" name="Line 431"/>
            <p:cNvSpPr>
              <a:spLocks noChangeShapeType="1"/>
            </p:cNvSpPr>
            <p:nvPr/>
          </p:nvSpPr>
          <p:spPr bwMode="auto">
            <a:xfrm flipH="1">
              <a:off x="1253" y="3029"/>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04" name="Line 432"/>
            <p:cNvSpPr>
              <a:spLocks noChangeShapeType="1"/>
            </p:cNvSpPr>
            <p:nvPr/>
          </p:nvSpPr>
          <p:spPr bwMode="auto">
            <a:xfrm>
              <a:off x="2524" y="3029"/>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05" name="Line 433"/>
            <p:cNvSpPr>
              <a:spLocks noChangeShapeType="1"/>
            </p:cNvSpPr>
            <p:nvPr/>
          </p:nvSpPr>
          <p:spPr bwMode="auto">
            <a:xfrm flipH="1">
              <a:off x="1253" y="2975"/>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06" name="Line 434"/>
            <p:cNvSpPr>
              <a:spLocks noChangeShapeType="1"/>
            </p:cNvSpPr>
            <p:nvPr/>
          </p:nvSpPr>
          <p:spPr bwMode="auto">
            <a:xfrm>
              <a:off x="2524" y="2975"/>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07" name="Line 435"/>
            <p:cNvSpPr>
              <a:spLocks noChangeShapeType="1"/>
            </p:cNvSpPr>
            <p:nvPr/>
          </p:nvSpPr>
          <p:spPr bwMode="auto">
            <a:xfrm flipH="1">
              <a:off x="1253" y="2932"/>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08" name="Line 436"/>
            <p:cNvSpPr>
              <a:spLocks noChangeShapeType="1"/>
            </p:cNvSpPr>
            <p:nvPr/>
          </p:nvSpPr>
          <p:spPr bwMode="auto">
            <a:xfrm>
              <a:off x="2524" y="2932"/>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09" name="Line 437"/>
            <p:cNvSpPr>
              <a:spLocks noChangeShapeType="1"/>
            </p:cNvSpPr>
            <p:nvPr/>
          </p:nvSpPr>
          <p:spPr bwMode="auto">
            <a:xfrm flipH="1">
              <a:off x="1253" y="2898"/>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10" name="Line 438"/>
            <p:cNvSpPr>
              <a:spLocks noChangeShapeType="1"/>
            </p:cNvSpPr>
            <p:nvPr/>
          </p:nvSpPr>
          <p:spPr bwMode="auto">
            <a:xfrm>
              <a:off x="2524" y="2898"/>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11" name="Line 439"/>
            <p:cNvSpPr>
              <a:spLocks noChangeShapeType="1"/>
            </p:cNvSpPr>
            <p:nvPr/>
          </p:nvSpPr>
          <p:spPr bwMode="auto">
            <a:xfrm flipH="1">
              <a:off x="1253" y="2867"/>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12" name="Line 440"/>
            <p:cNvSpPr>
              <a:spLocks noChangeShapeType="1"/>
            </p:cNvSpPr>
            <p:nvPr/>
          </p:nvSpPr>
          <p:spPr bwMode="auto">
            <a:xfrm>
              <a:off x="2524" y="2867"/>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13" name="Line 441"/>
            <p:cNvSpPr>
              <a:spLocks noChangeShapeType="1"/>
            </p:cNvSpPr>
            <p:nvPr/>
          </p:nvSpPr>
          <p:spPr bwMode="auto">
            <a:xfrm flipH="1">
              <a:off x="1253" y="2842"/>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14" name="Line 442"/>
            <p:cNvSpPr>
              <a:spLocks noChangeShapeType="1"/>
            </p:cNvSpPr>
            <p:nvPr/>
          </p:nvSpPr>
          <p:spPr bwMode="auto">
            <a:xfrm>
              <a:off x="2524" y="2842"/>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15" name="Line 443"/>
            <p:cNvSpPr>
              <a:spLocks noChangeShapeType="1"/>
            </p:cNvSpPr>
            <p:nvPr/>
          </p:nvSpPr>
          <p:spPr bwMode="auto">
            <a:xfrm flipH="1">
              <a:off x="1253" y="2819"/>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16" name="Line 444"/>
            <p:cNvSpPr>
              <a:spLocks noChangeShapeType="1"/>
            </p:cNvSpPr>
            <p:nvPr/>
          </p:nvSpPr>
          <p:spPr bwMode="auto">
            <a:xfrm>
              <a:off x="2524" y="2819"/>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17" name="Line 445"/>
            <p:cNvSpPr>
              <a:spLocks noChangeShapeType="1"/>
            </p:cNvSpPr>
            <p:nvPr/>
          </p:nvSpPr>
          <p:spPr bwMode="auto">
            <a:xfrm flipH="1">
              <a:off x="1253" y="2800"/>
              <a:ext cx="3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18" name="Line 446"/>
            <p:cNvSpPr>
              <a:spLocks noChangeShapeType="1"/>
            </p:cNvSpPr>
            <p:nvPr/>
          </p:nvSpPr>
          <p:spPr bwMode="auto">
            <a:xfrm>
              <a:off x="2505" y="2800"/>
              <a:ext cx="3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19" name="Line 447"/>
            <p:cNvSpPr>
              <a:spLocks noChangeShapeType="1"/>
            </p:cNvSpPr>
            <p:nvPr/>
          </p:nvSpPr>
          <p:spPr bwMode="auto">
            <a:xfrm flipH="1">
              <a:off x="1253" y="2800"/>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20" name="Line 448"/>
            <p:cNvSpPr>
              <a:spLocks noChangeShapeType="1"/>
            </p:cNvSpPr>
            <p:nvPr/>
          </p:nvSpPr>
          <p:spPr bwMode="auto">
            <a:xfrm>
              <a:off x="2524" y="2800"/>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21" name="Line 449"/>
            <p:cNvSpPr>
              <a:spLocks noChangeShapeType="1"/>
            </p:cNvSpPr>
            <p:nvPr/>
          </p:nvSpPr>
          <p:spPr bwMode="auto">
            <a:xfrm flipH="1">
              <a:off x="1253" y="2667"/>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22" name="Line 450"/>
            <p:cNvSpPr>
              <a:spLocks noChangeShapeType="1"/>
            </p:cNvSpPr>
            <p:nvPr/>
          </p:nvSpPr>
          <p:spPr bwMode="auto">
            <a:xfrm>
              <a:off x="2524" y="2667"/>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23" name="Line 451"/>
            <p:cNvSpPr>
              <a:spLocks noChangeShapeType="1"/>
            </p:cNvSpPr>
            <p:nvPr/>
          </p:nvSpPr>
          <p:spPr bwMode="auto">
            <a:xfrm flipH="1">
              <a:off x="1253" y="2590"/>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24" name="Line 452"/>
            <p:cNvSpPr>
              <a:spLocks noChangeShapeType="1"/>
            </p:cNvSpPr>
            <p:nvPr/>
          </p:nvSpPr>
          <p:spPr bwMode="auto">
            <a:xfrm>
              <a:off x="2524" y="2590"/>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25" name="Line 453"/>
            <p:cNvSpPr>
              <a:spLocks noChangeShapeType="1"/>
            </p:cNvSpPr>
            <p:nvPr/>
          </p:nvSpPr>
          <p:spPr bwMode="auto">
            <a:xfrm flipH="1">
              <a:off x="1253" y="2534"/>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26" name="Line 454"/>
            <p:cNvSpPr>
              <a:spLocks noChangeShapeType="1"/>
            </p:cNvSpPr>
            <p:nvPr/>
          </p:nvSpPr>
          <p:spPr bwMode="auto">
            <a:xfrm>
              <a:off x="2524" y="2534"/>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27" name="Line 455"/>
            <p:cNvSpPr>
              <a:spLocks noChangeShapeType="1"/>
            </p:cNvSpPr>
            <p:nvPr/>
          </p:nvSpPr>
          <p:spPr bwMode="auto">
            <a:xfrm flipH="1">
              <a:off x="1253" y="2492"/>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28" name="Line 456"/>
            <p:cNvSpPr>
              <a:spLocks noChangeShapeType="1"/>
            </p:cNvSpPr>
            <p:nvPr/>
          </p:nvSpPr>
          <p:spPr bwMode="auto">
            <a:xfrm>
              <a:off x="2524" y="2492"/>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29" name="Line 457"/>
            <p:cNvSpPr>
              <a:spLocks noChangeShapeType="1"/>
            </p:cNvSpPr>
            <p:nvPr/>
          </p:nvSpPr>
          <p:spPr bwMode="auto">
            <a:xfrm flipH="1">
              <a:off x="1253" y="2457"/>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30" name="Line 458"/>
            <p:cNvSpPr>
              <a:spLocks noChangeShapeType="1"/>
            </p:cNvSpPr>
            <p:nvPr/>
          </p:nvSpPr>
          <p:spPr bwMode="auto">
            <a:xfrm>
              <a:off x="2524" y="2457"/>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31" name="Line 459"/>
            <p:cNvSpPr>
              <a:spLocks noChangeShapeType="1"/>
            </p:cNvSpPr>
            <p:nvPr/>
          </p:nvSpPr>
          <p:spPr bwMode="auto">
            <a:xfrm flipH="1">
              <a:off x="1253" y="2428"/>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32" name="Line 460"/>
            <p:cNvSpPr>
              <a:spLocks noChangeShapeType="1"/>
            </p:cNvSpPr>
            <p:nvPr/>
          </p:nvSpPr>
          <p:spPr bwMode="auto">
            <a:xfrm>
              <a:off x="2524" y="2428"/>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33" name="Line 461"/>
            <p:cNvSpPr>
              <a:spLocks noChangeShapeType="1"/>
            </p:cNvSpPr>
            <p:nvPr/>
          </p:nvSpPr>
          <p:spPr bwMode="auto">
            <a:xfrm flipH="1">
              <a:off x="1253" y="2402"/>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34" name="Line 462"/>
            <p:cNvSpPr>
              <a:spLocks noChangeShapeType="1"/>
            </p:cNvSpPr>
            <p:nvPr/>
          </p:nvSpPr>
          <p:spPr bwMode="auto">
            <a:xfrm>
              <a:off x="2524" y="2402"/>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35" name="Line 463"/>
            <p:cNvSpPr>
              <a:spLocks noChangeShapeType="1"/>
            </p:cNvSpPr>
            <p:nvPr/>
          </p:nvSpPr>
          <p:spPr bwMode="auto">
            <a:xfrm flipH="1">
              <a:off x="1253" y="2380"/>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36" name="Line 464"/>
            <p:cNvSpPr>
              <a:spLocks noChangeShapeType="1"/>
            </p:cNvSpPr>
            <p:nvPr/>
          </p:nvSpPr>
          <p:spPr bwMode="auto">
            <a:xfrm>
              <a:off x="2524" y="2380"/>
              <a:ext cx="20"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37" name="Line 465"/>
            <p:cNvSpPr>
              <a:spLocks noChangeShapeType="1"/>
            </p:cNvSpPr>
            <p:nvPr/>
          </p:nvSpPr>
          <p:spPr bwMode="auto">
            <a:xfrm flipH="1">
              <a:off x="1253" y="2359"/>
              <a:ext cx="3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38" name="Line 466"/>
            <p:cNvSpPr>
              <a:spLocks noChangeShapeType="1"/>
            </p:cNvSpPr>
            <p:nvPr/>
          </p:nvSpPr>
          <p:spPr bwMode="auto">
            <a:xfrm>
              <a:off x="2505" y="2359"/>
              <a:ext cx="39" cy="1"/>
            </a:xfrm>
            <a:prstGeom prst="line">
              <a:avLst/>
            </a:prstGeom>
            <a:noFill/>
            <a:ln w="4763">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39" name="Line 467"/>
            <p:cNvSpPr>
              <a:spLocks noChangeShapeType="1"/>
            </p:cNvSpPr>
            <p:nvPr/>
          </p:nvSpPr>
          <p:spPr bwMode="auto">
            <a:xfrm flipV="1">
              <a:off x="1253" y="2359"/>
              <a:ext cx="1" cy="1322"/>
            </a:xfrm>
            <a:prstGeom prst="line">
              <a:avLst/>
            </a:prstGeom>
            <a:no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40" name="Line 468"/>
            <p:cNvSpPr>
              <a:spLocks noChangeShapeType="1"/>
            </p:cNvSpPr>
            <p:nvPr/>
          </p:nvSpPr>
          <p:spPr bwMode="auto">
            <a:xfrm flipV="1">
              <a:off x="2544" y="2359"/>
              <a:ext cx="1" cy="1322"/>
            </a:xfrm>
            <a:prstGeom prst="line">
              <a:avLst/>
            </a:prstGeom>
            <a:no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41" name="Rectangle 469"/>
            <p:cNvSpPr>
              <a:spLocks noChangeArrowheads="1"/>
            </p:cNvSpPr>
            <p:nvPr/>
          </p:nvSpPr>
          <p:spPr bwMode="auto">
            <a:xfrm>
              <a:off x="1253" y="2359"/>
              <a:ext cx="1291" cy="1322"/>
            </a:xfrm>
            <a:prstGeom prst="rect">
              <a:avLst/>
            </a:prstGeom>
            <a:noFill/>
            <a:ln w="9525">
              <a:solidFill>
                <a:srgbClr val="000000"/>
              </a:solid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42" name="Text Box 470"/>
            <p:cNvSpPr txBox="1">
              <a:spLocks noChangeArrowheads="1"/>
            </p:cNvSpPr>
            <p:nvPr/>
          </p:nvSpPr>
          <p:spPr bwMode="auto">
            <a:xfrm>
              <a:off x="1003" y="2282"/>
              <a:ext cx="248" cy="173"/>
            </a:xfrm>
            <a:prstGeom prst="rect">
              <a:avLst/>
            </a:prstGeom>
            <a:noFill/>
            <a:ln w="9525"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Arial Narrow" pitchFamily="34" charset="0"/>
                </a:rPr>
                <a:t>100</a:t>
              </a:r>
            </a:p>
          </p:txBody>
        </p:sp>
        <p:sp>
          <p:nvSpPr>
            <p:cNvPr id="743" name="Text Box 471"/>
            <p:cNvSpPr txBox="1">
              <a:spLocks noChangeArrowheads="1"/>
            </p:cNvSpPr>
            <p:nvPr/>
          </p:nvSpPr>
          <p:spPr bwMode="auto">
            <a:xfrm>
              <a:off x="1038" y="2719"/>
              <a:ext cx="204" cy="173"/>
            </a:xfrm>
            <a:prstGeom prst="rect">
              <a:avLst/>
            </a:prstGeom>
            <a:noFill/>
            <a:ln w="9525"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Arial Narrow" pitchFamily="34" charset="0"/>
                </a:rPr>
                <a:t>10</a:t>
              </a:r>
            </a:p>
          </p:txBody>
        </p:sp>
        <p:sp>
          <p:nvSpPr>
            <p:cNvPr id="744" name="Text Box 472"/>
            <p:cNvSpPr txBox="1">
              <a:spLocks noChangeArrowheads="1"/>
            </p:cNvSpPr>
            <p:nvPr/>
          </p:nvSpPr>
          <p:spPr bwMode="auto">
            <a:xfrm>
              <a:off x="1091" y="3156"/>
              <a:ext cx="160" cy="173"/>
            </a:xfrm>
            <a:prstGeom prst="rect">
              <a:avLst/>
            </a:prstGeom>
            <a:noFill/>
            <a:ln w="9525"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Arial Narrow" pitchFamily="34" charset="0"/>
                </a:rPr>
                <a:t>1</a:t>
              </a:r>
            </a:p>
          </p:txBody>
        </p:sp>
        <p:sp>
          <p:nvSpPr>
            <p:cNvPr id="745" name="Text Box 473"/>
            <p:cNvSpPr txBox="1">
              <a:spLocks noChangeArrowheads="1"/>
            </p:cNvSpPr>
            <p:nvPr/>
          </p:nvSpPr>
          <p:spPr bwMode="auto">
            <a:xfrm>
              <a:off x="1030" y="3599"/>
              <a:ext cx="226" cy="173"/>
            </a:xfrm>
            <a:prstGeom prst="rect">
              <a:avLst/>
            </a:prstGeom>
            <a:noFill/>
            <a:ln w="9525"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Arial Narrow" pitchFamily="34" charset="0"/>
                </a:rPr>
                <a:t>0.1</a:t>
              </a:r>
            </a:p>
          </p:txBody>
        </p:sp>
        <p:sp>
          <p:nvSpPr>
            <p:cNvPr id="746" name="Text Box 474"/>
            <p:cNvSpPr txBox="1">
              <a:spLocks noChangeArrowheads="1"/>
            </p:cNvSpPr>
            <p:nvPr/>
          </p:nvSpPr>
          <p:spPr bwMode="auto">
            <a:xfrm>
              <a:off x="1170" y="3679"/>
              <a:ext cx="160" cy="173"/>
            </a:xfrm>
            <a:prstGeom prst="rect">
              <a:avLst/>
            </a:prstGeom>
            <a:noFill/>
            <a:ln w="9525"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Arial Narrow" pitchFamily="34" charset="0"/>
                </a:rPr>
                <a:t>0</a:t>
              </a:r>
            </a:p>
          </p:txBody>
        </p:sp>
        <p:sp>
          <p:nvSpPr>
            <p:cNvPr id="747" name="Text Box 475"/>
            <p:cNvSpPr txBox="1">
              <a:spLocks noChangeArrowheads="1"/>
            </p:cNvSpPr>
            <p:nvPr/>
          </p:nvSpPr>
          <p:spPr bwMode="auto">
            <a:xfrm>
              <a:off x="1565" y="3684"/>
              <a:ext cx="204" cy="173"/>
            </a:xfrm>
            <a:prstGeom prst="rect">
              <a:avLst/>
            </a:prstGeom>
            <a:noFill/>
            <a:ln w="9525"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Arial Narrow" pitchFamily="34" charset="0"/>
                </a:rPr>
                <a:t>60</a:t>
              </a:r>
            </a:p>
          </p:txBody>
        </p:sp>
        <p:sp>
          <p:nvSpPr>
            <p:cNvPr id="748" name="Text Box 476"/>
            <p:cNvSpPr txBox="1">
              <a:spLocks noChangeArrowheads="1"/>
            </p:cNvSpPr>
            <p:nvPr/>
          </p:nvSpPr>
          <p:spPr bwMode="auto">
            <a:xfrm>
              <a:off x="1972" y="3683"/>
              <a:ext cx="248" cy="173"/>
            </a:xfrm>
            <a:prstGeom prst="rect">
              <a:avLst/>
            </a:prstGeom>
            <a:noFill/>
            <a:ln w="9525"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Arial Narrow" pitchFamily="34" charset="0"/>
                </a:rPr>
                <a:t>120</a:t>
              </a:r>
            </a:p>
          </p:txBody>
        </p:sp>
        <p:sp>
          <p:nvSpPr>
            <p:cNvPr id="749" name="Text Box 477"/>
            <p:cNvSpPr txBox="1">
              <a:spLocks noChangeArrowheads="1"/>
            </p:cNvSpPr>
            <p:nvPr/>
          </p:nvSpPr>
          <p:spPr bwMode="auto">
            <a:xfrm>
              <a:off x="2403" y="3676"/>
              <a:ext cx="248" cy="173"/>
            </a:xfrm>
            <a:prstGeom prst="rect">
              <a:avLst/>
            </a:prstGeom>
            <a:noFill/>
            <a:ln w="9525"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Arial Narrow" pitchFamily="34" charset="0"/>
                </a:rPr>
                <a:t>180</a:t>
              </a:r>
            </a:p>
          </p:txBody>
        </p:sp>
        <p:sp>
          <p:nvSpPr>
            <p:cNvPr id="750" name="Text Box 478"/>
            <p:cNvSpPr txBox="1">
              <a:spLocks noChangeArrowheads="1"/>
            </p:cNvSpPr>
            <p:nvPr/>
          </p:nvSpPr>
          <p:spPr bwMode="auto">
            <a:xfrm>
              <a:off x="1585" y="3838"/>
              <a:ext cx="584" cy="146"/>
            </a:xfrm>
            <a:prstGeom prst="rect">
              <a:avLst/>
            </a:prstGeom>
            <a:solidFill>
              <a:srgbClr val="FFFFCC"/>
            </a:solidFill>
            <a:ln w="9525" algn="ctr">
              <a:solidFill>
                <a:srgbClr val="C0C0C0"/>
              </a:solidFill>
              <a:miter lim="800000"/>
              <a:headEnd/>
              <a:tailEnd/>
            </a:ln>
          </p:spPr>
          <p:txBody>
            <a:bodyPr wrap="none" lIns="45720" tIns="27432" rIns="45720" bIns="27432">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000000"/>
                  </a:solidFill>
                  <a:effectLst/>
                  <a:uLnTx/>
                  <a:uFillTx/>
                  <a:latin typeface="Arial Narrow" pitchFamily="34" charset="0"/>
                </a:rPr>
                <a:t>Scattering angle</a:t>
              </a:r>
            </a:p>
          </p:txBody>
        </p:sp>
        <p:sp>
          <p:nvSpPr>
            <p:cNvPr id="751" name="Text Box 479"/>
            <p:cNvSpPr txBox="1">
              <a:spLocks noChangeArrowheads="1"/>
            </p:cNvSpPr>
            <p:nvPr/>
          </p:nvSpPr>
          <p:spPr bwMode="auto">
            <a:xfrm rot="-5400000">
              <a:off x="653" y="2960"/>
              <a:ext cx="660" cy="146"/>
            </a:xfrm>
            <a:prstGeom prst="rect">
              <a:avLst/>
            </a:prstGeom>
            <a:solidFill>
              <a:srgbClr val="FFFFCC"/>
            </a:solidFill>
            <a:ln w="9525" algn="ctr">
              <a:solidFill>
                <a:srgbClr val="C0C0C0"/>
              </a:solidFill>
              <a:miter lim="800000"/>
              <a:headEnd/>
              <a:tailEnd/>
            </a:ln>
          </p:spPr>
          <p:txBody>
            <a:bodyPr wrap="none" lIns="45720" tIns="27432" rIns="45720" bIns="27432">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smtClean="0">
                  <a:ln>
                    <a:noFill/>
                  </a:ln>
                  <a:solidFill>
                    <a:srgbClr val="000000"/>
                  </a:solidFill>
                  <a:effectLst/>
                  <a:uLnTx/>
                  <a:uFillTx/>
                  <a:latin typeface="Arial Narrow" pitchFamily="34" charset="0"/>
                </a:rPr>
                <a:t>Scattering function</a:t>
              </a:r>
            </a:p>
          </p:txBody>
        </p:sp>
      </p:grpSp>
      <p:grpSp>
        <p:nvGrpSpPr>
          <p:cNvPr id="17" name="Group 798"/>
          <p:cNvGrpSpPr>
            <a:grpSpLocks/>
          </p:cNvGrpSpPr>
          <p:nvPr/>
        </p:nvGrpSpPr>
        <p:grpSpPr bwMode="auto">
          <a:xfrm>
            <a:off x="1582785" y="4427940"/>
            <a:ext cx="2049462" cy="1770063"/>
            <a:chOff x="3017" y="858"/>
            <a:chExt cx="1291" cy="1115"/>
          </a:xfrm>
        </p:grpSpPr>
        <p:sp>
          <p:nvSpPr>
            <p:cNvPr id="757" name="Freeform 799"/>
            <p:cNvSpPr>
              <a:spLocks/>
            </p:cNvSpPr>
            <p:nvPr/>
          </p:nvSpPr>
          <p:spPr bwMode="auto">
            <a:xfrm>
              <a:off x="3017" y="874"/>
              <a:ext cx="1183" cy="1099"/>
            </a:xfrm>
            <a:custGeom>
              <a:avLst/>
              <a:gdLst/>
              <a:ahLst/>
              <a:cxnLst>
                <a:cxn ang="0">
                  <a:pos x="15" y="29"/>
                </a:cxn>
                <a:cxn ang="0">
                  <a:pos x="36" y="98"/>
                </a:cxn>
                <a:cxn ang="0">
                  <a:pos x="58" y="162"/>
                </a:cxn>
                <a:cxn ang="0">
                  <a:pos x="79" y="219"/>
                </a:cxn>
                <a:cxn ang="0">
                  <a:pos x="108" y="268"/>
                </a:cxn>
                <a:cxn ang="0">
                  <a:pos x="129" y="315"/>
                </a:cxn>
                <a:cxn ang="0">
                  <a:pos x="151" y="357"/>
                </a:cxn>
                <a:cxn ang="0">
                  <a:pos x="172" y="395"/>
                </a:cxn>
                <a:cxn ang="0">
                  <a:pos x="195" y="434"/>
                </a:cxn>
                <a:cxn ang="0">
                  <a:pos x="215" y="469"/>
                </a:cxn>
                <a:cxn ang="0">
                  <a:pos x="236" y="503"/>
                </a:cxn>
                <a:cxn ang="0">
                  <a:pos x="259" y="536"/>
                </a:cxn>
                <a:cxn ang="0">
                  <a:pos x="280" y="568"/>
                </a:cxn>
                <a:cxn ang="0">
                  <a:pos x="302" y="600"/>
                </a:cxn>
                <a:cxn ang="0">
                  <a:pos x="323" y="631"/>
                </a:cxn>
                <a:cxn ang="0">
                  <a:pos x="344" y="661"/>
                </a:cxn>
                <a:cxn ang="0">
                  <a:pos x="366" y="690"/>
                </a:cxn>
                <a:cxn ang="0">
                  <a:pos x="387" y="719"/>
                </a:cxn>
                <a:cxn ang="0">
                  <a:pos x="410" y="746"/>
                </a:cxn>
                <a:cxn ang="0">
                  <a:pos x="430" y="774"/>
                </a:cxn>
                <a:cxn ang="0">
                  <a:pos x="451" y="799"/>
                </a:cxn>
                <a:cxn ang="0">
                  <a:pos x="474" y="825"/>
                </a:cxn>
                <a:cxn ang="0">
                  <a:pos x="495" y="849"/>
                </a:cxn>
                <a:cxn ang="0">
                  <a:pos x="517" y="873"/>
                </a:cxn>
                <a:cxn ang="0">
                  <a:pos x="538" y="896"/>
                </a:cxn>
                <a:cxn ang="0">
                  <a:pos x="559" y="918"/>
                </a:cxn>
                <a:cxn ang="0">
                  <a:pos x="581" y="939"/>
                </a:cxn>
                <a:cxn ang="0">
                  <a:pos x="602" y="958"/>
                </a:cxn>
                <a:cxn ang="0">
                  <a:pos x="625" y="977"/>
                </a:cxn>
                <a:cxn ang="0">
                  <a:pos x="645" y="995"/>
                </a:cxn>
                <a:cxn ang="0">
                  <a:pos x="666" y="1011"/>
                </a:cxn>
                <a:cxn ang="0">
                  <a:pos x="689" y="1027"/>
                </a:cxn>
                <a:cxn ang="0">
                  <a:pos x="710" y="1042"/>
                </a:cxn>
                <a:cxn ang="0">
                  <a:pos x="732" y="1054"/>
                </a:cxn>
                <a:cxn ang="0">
                  <a:pos x="753" y="1066"/>
                </a:cxn>
                <a:cxn ang="0">
                  <a:pos x="774" y="1075"/>
                </a:cxn>
                <a:cxn ang="0">
                  <a:pos x="796" y="1083"/>
                </a:cxn>
                <a:cxn ang="0">
                  <a:pos x="817" y="1090"/>
                </a:cxn>
                <a:cxn ang="0">
                  <a:pos x="840" y="1095"/>
                </a:cxn>
                <a:cxn ang="0">
                  <a:pos x="861" y="1098"/>
                </a:cxn>
                <a:cxn ang="0">
                  <a:pos x="881" y="1099"/>
                </a:cxn>
                <a:cxn ang="0">
                  <a:pos x="904" y="1098"/>
                </a:cxn>
                <a:cxn ang="0">
                  <a:pos x="925" y="1093"/>
                </a:cxn>
                <a:cxn ang="0">
                  <a:pos x="947" y="1087"/>
                </a:cxn>
                <a:cxn ang="0">
                  <a:pos x="968" y="1077"/>
                </a:cxn>
                <a:cxn ang="0">
                  <a:pos x="989" y="1064"/>
                </a:cxn>
                <a:cxn ang="0">
                  <a:pos x="1011" y="1050"/>
                </a:cxn>
                <a:cxn ang="0">
                  <a:pos x="1032" y="1032"/>
                </a:cxn>
                <a:cxn ang="0">
                  <a:pos x="1055" y="1011"/>
                </a:cxn>
                <a:cxn ang="0">
                  <a:pos x="1076" y="989"/>
                </a:cxn>
                <a:cxn ang="0">
                  <a:pos x="1096" y="963"/>
                </a:cxn>
                <a:cxn ang="0">
                  <a:pos x="1119" y="939"/>
                </a:cxn>
                <a:cxn ang="0">
                  <a:pos x="1140" y="918"/>
                </a:cxn>
                <a:cxn ang="0">
                  <a:pos x="1162" y="902"/>
                </a:cxn>
                <a:cxn ang="0">
                  <a:pos x="1183" y="896"/>
                </a:cxn>
              </a:cxnLst>
              <a:rect l="0" t="0" r="r" b="b"/>
              <a:pathLst>
                <a:path w="1183" h="1099">
                  <a:moveTo>
                    <a:pt x="0" y="0"/>
                  </a:moveTo>
                  <a:lnTo>
                    <a:pt x="7" y="10"/>
                  </a:lnTo>
                  <a:lnTo>
                    <a:pt x="15" y="29"/>
                  </a:lnTo>
                  <a:lnTo>
                    <a:pt x="21" y="52"/>
                  </a:lnTo>
                  <a:lnTo>
                    <a:pt x="29" y="74"/>
                  </a:lnTo>
                  <a:lnTo>
                    <a:pt x="36" y="98"/>
                  </a:lnTo>
                  <a:lnTo>
                    <a:pt x="44" y="121"/>
                  </a:lnTo>
                  <a:lnTo>
                    <a:pt x="50" y="142"/>
                  </a:lnTo>
                  <a:lnTo>
                    <a:pt x="58" y="162"/>
                  </a:lnTo>
                  <a:lnTo>
                    <a:pt x="65" y="182"/>
                  </a:lnTo>
                  <a:lnTo>
                    <a:pt x="73" y="201"/>
                  </a:lnTo>
                  <a:lnTo>
                    <a:pt x="79" y="219"/>
                  </a:lnTo>
                  <a:lnTo>
                    <a:pt x="87" y="236"/>
                  </a:lnTo>
                  <a:lnTo>
                    <a:pt x="102" y="252"/>
                  </a:lnTo>
                  <a:lnTo>
                    <a:pt x="108" y="268"/>
                  </a:lnTo>
                  <a:lnTo>
                    <a:pt x="114" y="284"/>
                  </a:lnTo>
                  <a:lnTo>
                    <a:pt x="122" y="300"/>
                  </a:lnTo>
                  <a:lnTo>
                    <a:pt x="129" y="315"/>
                  </a:lnTo>
                  <a:lnTo>
                    <a:pt x="137" y="329"/>
                  </a:lnTo>
                  <a:lnTo>
                    <a:pt x="143" y="342"/>
                  </a:lnTo>
                  <a:lnTo>
                    <a:pt x="151" y="357"/>
                  </a:lnTo>
                  <a:lnTo>
                    <a:pt x="158" y="369"/>
                  </a:lnTo>
                  <a:lnTo>
                    <a:pt x="166" y="382"/>
                  </a:lnTo>
                  <a:lnTo>
                    <a:pt x="172" y="395"/>
                  </a:lnTo>
                  <a:lnTo>
                    <a:pt x="180" y="408"/>
                  </a:lnTo>
                  <a:lnTo>
                    <a:pt x="187" y="421"/>
                  </a:lnTo>
                  <a:lnTo>
                    <a:pt x="195" y="434"/>
                  </a:lnTo>
                  <a:lnTo>
                    <a:pt x="201" y="445"/>
                  </a:lnTo>
                  <a:lnTo>
                    <a:pt x="209" y="456"/>
                  </a:lnTo>
                  <a:lnTo>
                    <a:pt x="215" y="469"/>
                  </a:lnTo>
                  <a:lnTo>
                    <a:pt x="222" y="480"/>
                  </a:lnTo>
                  <a:lnTo>
                    <a:pt x="230" y="491"/>
                  </a:lnTo>
                  <a:lnTo>
                    <a:pt x="236" y="503"/>
                  </a:lnTo>
                  <a:lnTo>
                    <a:pt x="244" y="514"/>
                  </a:lnTo>
                  <a:lnTo>
                    <a:pt x="251" y="525"/>
                  </a:lnTo>
                  <a:lnTo>
                    <a:pt x="259" y="536"/>
                  </a:lnTo>
                  <a:lnTo>
                    <a:pt x="265" y="548"/>
                  </a:lnTo>
                  <a:lnTo>
                    <a:pt x="273" y="559"/>
                  </a:lnTo>
                  <a:lnTo>
                    <a:pt x="280" y="568"/>
                  </a:lnTo>
                  <a:lnTo>
                    <a:pt x="288" y="580"/>
                  </a:lnTo>
                  <a:lnTo>
                    <a:pt x="294" y="589"/>
                  </a:lnTo>
                  <a:lnTo>
                    <a:pt x="302" y="600"/>
                  </a:lnTo>
                  <a:lnTo>
                    <a:pt x="309" y="610"/>
                  </a:lnTo>
                  <a:lnTo>
                    <a:pt x="317" y="621"/>
                  </a:lnTo>
                  <a:lnTo>
                    <a:pt x="323" y="631"/>
                  </a:lnTo>
                  <a:lnTo>
                    <a:pt x="329" y="641"/>
                  </a:lnTo>
                  <a:lnTo>
                    <a:pt x="337" y="652"/>
                  </a:lnTo>
                  <a:lnTo>
                    <a:pt x="344" y="661"/>
                  </a:lnTo>
                  <a:lnTo>
                    <a:pt x="352" y="671"/>
                  </a:lnTo>
                  <a:lnTo>
                    <a:pt x="358" y="681"/>
                  </a:lnTo>
                  <a:lnTo>
                    <a:pt x="366" y="690"/>
                  </a:lnTo>
                  <a:lnTo>
                    <a:pt x="373" y="700"/>
                  </a:lnTo>
                  <a:lnTo>
                    <a:pt x="381" y="710"/>
                  </a:lnTo>
                  <a:lnTo>
                    <a:pt x="387" y="719"/>
                  </a:lnTo>
                  <a:lnTo>
                    <a:pt x="395" y="729"/>
                  </a:lnTo>
                  <a:lnTo>
                    <a:pt x="402" y="738"/>
                  </a:lnTo>
                  <a:lnTo>
                    <a:pt x="410" y="746"/>
                  </a:lnTo>
                  <a:lnTo>
                    <a:pt x="416" y="756"/>
                  </a:lnTo>
                  <a:lnTo>
                    <a:pt x="424" y="766"/>
                  </a:lnTo>
                  <a:lnTo>
                    <a:pt x="430" y="774"/>
                  </a:lnTo>
                  <a:lnTo>
                    <a:pt x="437" y="783"/>
                  </a:lnTo>
                  <a:lnTo>
                    <a:pt x="445" y="791"/>
                  </a:lnTo>
                  <a:lnTo>
                    <a:pt x="451" y="799"/>
                  </a:lnTo>
                  <a:lnTo>
                    <a:pt x="459" y="809"/>
                  </a:lnTo>
                  <a:lnTo>
                    <a:pt x="466" y="817"/>
                  </a:lnTo>
                  <a:lnTo>
                    <a:pt x="474" y="825"/>
                  </a:lnTo>
                  <a:lnTo>
                    <a:pt x="480" y="833"/>
                  </a:lnTo>
                  <a:lnTo>
                    <a:pt x="488" y="841"/>
                  </a:lnTo>
                  <a:lnTo>
                    <a:pt x="495" y="849"/>
                  </a:lnTo>
                  <a:lnTo>
                    <a:pt x="503" y="857"/>
                  </a:lnTo>
                  <a:lnTo>
                    <a:pt x="509" y="865"/>
                  </a:lnTo>
                  <a:lnTo>
                    <a:pt x="517" y="873"/>
                  </a:lnTo>
                  <a:lnTo>
                    <a:pt x="524" y="881"/>
                  </a:lnTo>
                  <a:lnTo>
                    <a:pt x="532" y="888"/>
                  </a:lnTo>
                  <a:lnTo>
                    <a:pt x="538" y="896"/>
                  </a:lnTo>
                  <a:lnTo>
                    <a:pt x="544" y="904"/>
                  </a:lnTo>
                  <a:lnTo>
                    <a:pt x="552" y="910"/>
                  </a:lnTo>
                  <a:lnTo>
                    <a:pt x="559" y="918"/>
                  </a:lnTo>
                  <a:lnTo>
                    <a:pt x="567" y="925"/>
                  </a:lnTo>
                  <a:lnTo>
                    <a:pt x="573" y="931"/>
                  </a:lnTo>
                  <a:lnTo>
                    <a:pt x="581" y="939"/>
                  </a:lnTo>
                  <a:lnTo>
                    <a:pt x="588" y="945"/>
                  </a:lnTo>
                  <a:lnTo>
                    <a:pt x="596" y="952"/>
                  </a:lnTo>
                  <a:lnTo>
                    <a:pt x="602" y="958"/>
                  </a:lnTo>
                  <a:lnTo>
                    <a:pt x="610" y="965"/>
                  </a:lnTo>
                  <a:lnTo>
                    <a:pt x="617" y="971"/>
                  </a:lnTo>
                  <a:lnTo>
                    <a:pt x="625" y="977"/>
                  </a:lnTo>
                  <a:lnTo>
                    <a:pt x="631" y="982"/>
                  </a:lnTo>
                  <a:lnTo>
                    <a:pt x="639" y="989"/>
                  </a:lnTo>
                  <a:lnTo>
                    <a:pt x="645" y="995"/>
                  </a:lnTo>
                  <a:lnTo>
                    <a:pt x="652" y="1000"/>
                  </a:lnTo>
                  <a:lnTo>
                    <a:pt x="660" y="1006"/>
                  </a:lnTo>
                  <a:lnTo>
                    <a:pt x="666" y="1011"/>
                  </a:lnTo>
                  <a:lnTo>
                    <a:pt x="674" y="1016"/>
                  </a:lnTo>
                  <a:lnTo>
                    <a:pt x="681" y="1022"/>
                  </a:lnTo>
                  <a:lnTo>
                    <a:pt x="689" y="1027"/>
                  </a:lnTo>
                  <a:lnTo>
                    <a:pt x="695" y="1032"/>
                  </a:lnTo>
                  <a:lnTo>
                    <a:pt x="703" y="1037"/>
                  </a:lnTo>
                  <a:lnTo>
                    <a:pt x="710" y="1042"/>
                  </a:lnTo>
                  <a:lnTo>
                    <a:pt x="718" y="1045"/>
                  </a:lnTo>
                  <a:lnTo>
                    <a:pt x="724" y="1050"/>
                  </a:lnTo>
                  <a:lnTo>
                    <a:pt x="732" y="1054"/>
                  </a:lnTo>
                  <a:lnTo>
                    <a:pt x="739" y="1058"/>
                  </a:lnTo>
                  <a:lnTo>
                    <a:pt x="747" y="1062"/>
                  </a:lnTo>
                  <a:lnTo>
                    <a:pt x="753" y="1066"/>
                  </a:lnTo>
                  <a:lnTo>
                    <a:pt x="759" y="1069"/>
                  </a:lnTo>
                  <a:lnTo>
                    <a:pt x="767" y="1072"/>
                  </a:lnTo>
                  <a:lnTo>
                    <a:pt x="774" y="1075"/>
                  </a:lnTo>
                  <a:lnTo>
                    <a:pt x="782" y="1079"/>
                  </a:lnTo>
                  <a:lnTo>
                    <a:pt x="788" y="1082"/>
                  </a:lnTo>
                  <a:lnTo>
                    <a:pt x="796" y="1083"/>
                  </a:lnTo>
                  <a:lnTo>
                    <a:pt x="803" y="1087"/>
                  </a:lnTo>
                  <a:lnTo>
                    <a:pt x="811" y="1088"/>
                  </a:lnTo>
                  <a:lnTo>
                    <a:pt x="817" y="1090"/>
                  </a:lnTo>
                  <a:lnTo>
                    <a:pt x="825" y="1093"/>
                  </a:lnTo>
                  <a:lnTo>
                    <a:pt x="832" y="1095"/>
                  </a:lnTo>
                  <a:lnTo>
                    <a:pt x="840" y="1095"/>
                  </a:lnTo>
                  <a:lnTo>
                    <a:pt x="846" y="1096"/>
                  </a:lnTo>
                  <a:lnTo>
                    <a:pt x="854" y="1098"/>
                  </a:lnTo>
                  <a:lnTo>
                    <a:pt x="861" y="1098"/>
                  </a:lnTo>
                  <a:lnTo>
                    <a:pt x="867" y="1098"/>
                  </a:lnTo>
                  <a:lnTo>
                    <a:pt x="875" y="1099"/>
                  </a:lnTo>
                  <a:lnTo>
                    <a:pt x="881" y="1099"/>
                  </a:lnTo>
                  <a:lnTo>
                    <a:pt x="889" y="1098"/>
                  </a:lnTo>
                  <a:lnTo>
                    <a:pt x="896" y="1098"/>
                  </a:lnTo>
                  <a:lnTo>
                    <a:pt x="904" y="1098"/>
                  </a:lnTo>
                  <a:lnTo>
                    <a:pt x="910" y="1096"/>
                  </a:lnTo>
                  <a:lnTo>
                    <a:pt x="918" y="1095"/>
                  </a:lnTo>
                  <a:lnTo>
                    <a:pt x="925" y="1093"/>
                  </a:lnTo>
                  <a:lnTo>
                    <a:pt x="933" y="1091"/>
                  </a:lnTo>
                  <a:lnTo>
                    <a:pt x="939" y="1088"/>
                  </a:lnTo>
                  <a:lnTo>
                    <a:pt x="947" y="1087"/>
                  </a:lnTo>
                  <a:lnTo>
                    <a:pt x="954" y="1083"/>
                  </a:lnTo>
                  <a:lnTo>
                    <a:pt x="962" y="1080"/>
                  </a:lnTo>
                  <a:lnTo>
                    <a:pt x="968" y="1077"/>
                  </a:lnTo>
                  <a:lnTo>
                    <a:pt x="974" y="1074"/>
                  </a:lnTo>
                  <a:lnTo>
                    <a:pt x="982" y="1069"/>
                  </a:lnTo>
                  <a:lnTo>
                    <a:pt x="989" y="1064"/>
                  </a:lnTo>
                  <a:lnTo>
                    <a:pt x="997" y="1059"/>
                  </a:lnTo>
                  <a:lnTo>
                    <a:pt x="1003" y="1054"/>
                  </a:lnTo>
                  <a:lnTo>
                    <a:pt x="1011" y="1050"/>
                  </a:lnTo>
                  <a:lnTo>
                    <a:pt x="1018" y="1043"/>
                  </a:lnTo>
                  <a:lnTo>
                    <a:pt x="1026" y="1038"/>
                  </a:lnTo>
                  <a:lnTo>
                    <a:pt x="1032" y="1032"/>
                  </a:lnTo>
                  <a:lnTo>
                    <a:pt x="1040" y="1026"/>
                  </a:lnTo>
                  <a:lnTo>
                    <a:pt x="1047" y="1018"/>
                  </a:lnTo>
                  <a:lnTo>
                    <a:pt x="1055" y="1011"/>
                  </a:lnTo>
                  <a:lnTo>
                    <a:pt x="1061" y="1003"/>
                  </a:lnTo>
                  <a:lnTo>
                    <a:pt x="1069" y="997"/>
                  </a:lnTo>
                  <a:lnTo>
                    <a:pt x="1076" y="989"/>
                  </a:lnTo>
                  <a:lnTo>
                    <a:pt x="1082" y="981"/>
                  </a:lnTo>
                  <a:lnTo>
                    <a:pt x="1090" y="973"/>
                  </a:lnTo>
                  <a:lnTo>
                    <a:pt x="1096" y="963"/>
                  </a:lnTo>
                  <a:lnTo>
                    <a:pt x="1104" y="955"/>
                  </a:lnTo>
                  <a:lnTo>
                    <a:pt x="1111" y="947"/>
                  </a:lnTo>
                  <a:lnTo>
                    <a:pt x="1119" y="939"/>
                  </a:lnTo>
                  <a:lnTo>
                    <a:pt x="1125" y="933"/>
                  </a:lnTo>
                  <a:lnTo>
                    <a:pt x="1133" y="925"/>
                  </a:lnTo>
                  <a:lnTo>
                    <a:pt x="1140" y="918"/>
                  </a:lnTo>
                  <a:lnTo>
                    <a:pt x="1148" y="912"/>
                  </a:lnTo>
                  <a:lnTo>
                    <a:pt x="1154" y="907"/>
                  </a:lnTo>
                  <a:lnTo>
                    <a:pt x="1162" y="902"/>
                  </a:lnTo>
                  <a:lnTo>
                    <a:pt x="1169" y="899"/>
                  </a:lnTo>
                  <a:lnTo>
                    <a:pt x="1177" y="896"/>
                  </a:lnTo>
                  <a:lnTo>
                    <a:pt x="1183" y="896"/>
                  </a:lnTo>
                </a:path>
              </a:pathLst>
            </a:custGeom>
            <a:noFill/>
            <a:ln w="12700">
              <a:solidFill>
                <a:srgbClr val="0000FE"/>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58" name="Freeform 800"/>
            <p:cNvSpPr>
              <a:spLocks/>
            </p:cNvSpPr>
            <p:nvPr/>
          </p:nvSpPr>
          <p:spPr bwMode="auto">
            <a:xfrm>
              <a:off x="4200" y="1686"/>
              <a:ext cx="108" cy="84"/>
            </a:xfrm>
            <a:custGeom>
              <a:avLst/>
              <a:gdLst/>
              <a:ahLst/>
              <a:cxnLst>
                <a:cxn ang="0">
                  <a:pos x="0" y="84"/>
                </a:cxn>
                <a:cxn ang="0">
                  <a:pos x="6" y="82"/>
                </a:cxn>
                <a:cxn ang="0">
                  <a:pos x="14" y="82"/>
                </a:cxn>
                <a:cxn ang="0">
                  <a:pos x="21" y="80"/>
                </a:cxn>
                <a:cxn ang="0">
                  <a:pos x="29" y="80"/>
                </a:cxn>
                <a:cxn ang="0">
                  <a:pos x="35" y="77"/>
                </a:cxn>
                <a:cxn ang="0">
                  <a:pos x="43" y="74"/>
                </a:cxn>
                <a:cxn ang="0">
                  <a:pos x="50" y="69"/>
                </a:cxn>
                <a:cxn ang="0">
                  <a:pos x="58" y="63"/>
                </a:cxn>
                <a:cxn ang="0">
                  <a:pos x="64" y="56"/>
                </a:cxn>
                <a:cxn ang="0">
                  <a:pos x="72" y="47"/>
                </a:cxn>
                <a:cxn ang="0">
                  <a:pos x="79" y="37"/>
                </a:cxn>
                <a:cxn ang="0">
                  <a:pos x="87" y="27"/>
                </a:cxn>
                <a:cxn ang="0">
                  <a:pos x="93" y="18"/>
                </a:cxn>
                <a:cxn ang="0">
                  <a:pos x="101" y="10"/>
                </a:cxn>
                <a:cxn ang="0">
                  <a:pos x="108" y="3"/>
                </a:cxn>
                <a:cxn ang="0">
                  <a:pos x="108" y="0"/>
                </a:cxn>
              </a:cxnLst>
              <a:rect l="0" t="0" r="r" b="b"/>
              <a:pathLst>
                <a:path w="108" h="84">
                  <a:moveTo>
                    <a:pt x="0" y="84"/>
                  </a:moveTo>
                  <a:lnTo>
                    <a:pt x="6" y="82"/>
                  </a:lnTo>
                  <a:lnTo>
                    <a:pt x="14" y="82"/>
                  </a:lnTo>
                  <a:lnTo>
                    <a:pt x="21" y="80"/>
                  </a:lnTo>
                  <a:lnTo>
                    <a:pt x="29" y="80"/>
                  </a:lnTo>
                  <a:lnTo>
                    <a:pt x="35" y="77"/>
                  </a:lnTo>
                  <a:lnTo>
                    <a:pt x="43" y="74"/>
                  </a:lnTo>
                  <a:lnTo>
                    <a:pt x="50" y="69"/>
                  </a:lnTo>
                  <a:lnTo>
                    <a:pt x="58" y="63"/>
                  </a:lnTo>
                  <a:lnTo>
                    <a:pt x="64" y="56"/>
                  </a:lnTo>
                  <a:lnTo>
                    <a:pt x="72" y="47"/>
                  </a:lnTo>
                  <a:lnTo>
                    <a:pt x="79" y="37"/>
                  </a:lnTo>
                  <a:lnTo>
                    <a:pt x="87" y="27"/>
                  </a:lnTo>
                  <a:lnTo>
                    <a:pt x="93" y="18"/>
                  </a:lnTo>
                  <a:lnTo>
                    <a:pt x="101" y="10"/>
                  </a:lnTo>
                  <a:lnTo>
                    <a:pt x="108" y="3"/>
                  </a:lnTo>
                  <a:lnTo>
                    <a:pt x="108" y="0"/>
                  </a:lnTo>
                </a:path>
              </a:pathLst>
            </a:custGeom>
            <a:noFill/>
            <a:ln w="12700">
              <a:solidFill>
                <a:srgbClr val="0000FE"/>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59" name="Line 801"/>
            <p:cNvSpPr>
              <a:spLocks noChangeShapeType="1"/>
            </p:cNvSpPr>
            <p:nvPr/>
          </p:nvSpPr>
          <p:spPr bwMode="auto">
            <a:xfrm>
              <a:off x="4145" y="878"/>
              <a:ext cx="39" cy="1"/>
            </a:xfrm>
            <a:prstGeom prst="line">
              <a:avLst/>
            </a:prstGeom>
            <a:no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60" name="Line 802"/>
            <p:cNvSpPr>
              <a:spLocks noChangeShapeType="1"/>
            </p:cNvSpPr>
            <p:nvPr/>
          </p:nvSpPr>
          <p:spPr bwMode="auto">
            <a:xfrm flipV="1">
              <a:off x="4165" y="858"/>
              <a:ext cx="1" cy="39"/>
            </a:xfrm>
            <a:prstGeom prst="line">
              <a:avLst/>
            </a:prstGeom>
            <a:no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grpSp>
      <p:grpSp>
        <p:nvGrpSpPr>
          <p:cNvPr id="18" name="Group 803"/>
          <p:cNvGrpSpPr>
            <a:grpSpLocks/>
          </p:cNvGrpSpPr>
          <p:nvPr/>
        </p:nvGrpSpPr>
        <p:grpSpPr bwMode="auto">
          <a:xfrm>
            <a:off x="6348413" y="4446990"/>
            <a:ext cx="2035175" cy="1776413"/>
            <a:chOff x="3855" y="1002"/>
            <a:chExt cx="1282" cy="1119"/>
          </a:xfrm>
        </p:grpSpPr>
        <p:sp>
          <p:nvSpPr>
            <p:cNvPr id="762" name="Freeform 804"/>
            <p:cNvSpPr>
              <a:spLocks/>
            </p:cNvSpPr>
            <p:nvPr/>
          </p:nvSpPr>
          <p:spPr bwMode="auto">
            <a:xfrm>
              <a:off x="3855" y="1517"/>
              <a:ext cx="1174" cy="604"/>
            </a:xfrm>
            <a:custGeom>
              <a:avLst/>
              <a:gdLst/>
              <a:ahLst/>
              <a:cxnLst>
                <a:cxn ang="0">
                  <a:pos x="14" y="0"/>
                </a:cxn>
                <a:cxn ang="0">
                  <a:pos x="35" y="3"/>
                </a:cxn>
                <a:cxn ang="0">
                  <a:pos x="58" y="6"/>
                </a:cxn>
                <a:cxn ang="0">
                  <a:pos x="78" y="9"/>
                </a:cxn>
                <a:cxn ang="0">
                  <a:pos x="107" y="13"/>
                </a:cxn>
                <a:cxn ang="0">
                  <a:pos x="128" y="16"/>
                </a:cxn>
                <a:cxn ang="0">
                  <a:pos x="150" y="19"/>
                </a:cxn>
                <a:cxn ang="0">
                  <a:pos x="171" y="22"/>
                </a:cxn>
                <a:cxn ang="0">
                  <a:pos x="194" y="27"/>
                </a:cxn>
                <a:cxn ang="0">
                  <a:pos x="215" y="33"/>
                </a:cxn>
                <a:cxn ang="0">
                  <a:pos x="235" y="38"/>
                </a:cxn>
                <a:cxn ang="0">
                  <a:pos x="258" y="45"/>
                </a:cxn>
                <a:cxn ang="0">
                  <a:pos x="279" y="51"/>
                </a:cxn>
                <a:cxn ang="0">
                  <a:pos x="301" y="56"/>
                </a:cxn>
                <a:cxn ang="0">
                  <a:pos x="322" y="62"/>
                </a:cxn>
                <a:cxn ang="0">
                  <a:pos x="343" y="69"/>
                </a:cxn>
                <a:cxn ang="0">
                  <a:pos x="365" y="73"/>
                </a:cxn>
                <a:cxn ang="0">
                  <a:pos x="386" y="78"/>
                </a:cxn>
                <a:cxn ang="0">
                  <a:pos x="408" y="81"/>
                </a:cxn>
                <a:cxn ang="0">
                  <a:pos x="429" y="85"/>
                </a:cxn>
                <a:cxn ang="0">
                  <a:pos x="450" y="88"/>
                </a:cxn>
                <a:cxn ang="0">
                  <a:pos x="473" y="89"/>
                </a:cxn>
                <a:cxn ang="0">
                  <a:pos x="493" y="91"/>
                </a:cxn>
                <a:cxn ang="0">
                  <a:pos x="516" y="91"/>
                </a:cxn>
                <a:cxn ang="0">
                  <a:pos x="537" y="91"/>
                </a:cxn>
                <a:cxn ang="0">
                  <a:pos x="557" y="93"/>
                </a:cxn>
                <a:cxn ang="0">
                  <a:pos x="580" y="93"/>
                </a:cxn>
                <a:cxn ang="0">
                  <a:pos x="601" y="96"/>
                </a:cxn>
                <a:cxn ang="0">
                  <a:pos x="623" y="99"/>
                </a:cxn>
                <a:cxn ang="0">
                  <a:pos x="644" y="104"/>
                </a:cxn>
                <a:cxn ang="0">
                  <a:pos x="665" y="110"/>
                </a:cxn>
                <a:cxn ang="0">
                  <a:pos x="687" y="118"/>
                </a:cxn>
                <a:cxn ang="0">
                  <a:pos x="708" y="128"/>
                </a:cxn>
                <a:cxn ang="0">
                  <a:pos x="730" y="139"/>
                </a:cxn>
                <a:cxn ang="0">
                  <a:pos x="751" y="152"/>
                </a:cxn>
                <a:cxn ang="0">
                  <a:pos x="772" y="166"/>
                </a:cxn>
                <a:cxn ang="0">
                  <a:pos x="795" y="181"/>
                </a:cxn>
                <a:cxn ang="0">
                  <a:pos x="815" y="198"/>
                </a:cxn>
                <a:cxn ang="0">
                  <a:pos x="838" y="219"/>
                </a:cxn>
                <a:cxn ang="0">
                  <a:pos x="859" y="242"/>
                </a:cxn>
                <a:cxn ang="0">
                  <a:pos x="879" y="266"/>
                </a:cxn>
                <a:cxn ang="0">
                  <a:pos x="902" y="293"/>
                </a:cxn>
                <a:cxn ang="0">
                  <a:pos x="923" y="322"/>
                </a:cxn>
                <a:cxn ang="0">
                  <a:pos x="945" y="352"/>
                </a:cxn>
                <a:cxn ang="0">
                  <a:pos x="966" y="386"/>
                </a:cxn>
                <a:cxn ang="0">
                  <a:pos x="987" y="419"/>
                </a:cxn>
                <a:cxn ang="0">
                  <a:pos x="1009" y="453"/>
                </a:cxn>
                <a:cxn ang="0">
                  <a:pos x="1030" y="487"/>
                </a:cxn>
                <a:cxn ang="0">
                  <a:pos x="1052" y="519"/>
                </a:cxn>
                <a:cxn ang="0">
                  <a:pos x="1073" y="549"/>
                </a:cxn>
                <a:cxn ang="0">
                  <a:pos x="1094" y="575"/>
                </a:cxn>
                <a:cxn ang="0">
                  <a:pos x="1117" y="594"/>
                </a:cxn>
                <a:cxn ang="0">
                  <a:pos x="1137" y="604"/>
                </a:cxn>
                <a:cxn ang="0">
                  <a:pos x="1160" y="601"/>
                </a:cxn>
              </a:cxnLst>
              <a:rect l="0" t="0" r="r" b="b"/>
              <a:pathLst>
                <a:path w="1174" h="604">
                  <a:moveTo>
                    <a:pt x="0" y="0"/>
                  </a:moveTo>
                  <a:lnTo>
                    <a:pt x="6" y="0"/>
                  </a:lnTo>
                  <a:lnTo>
                    <a:pt x="14" y="0"/>
                  </a:lnTo>
                  <a:lnTo>
                    <a:pt x="21" y="1"/>
                  </a:lnTo>
                  <a:lnTo>
                    <a:pt x="29" y="1"/>
                  </a:lnTo>
                  <a:lnTo>
                    <a:pt x="35" y="3"/>
                  </a:lnTo>
                  <a:lnTo>
                    <a:pt x="43" y="5"/>
                  </a:lnTo>
                  <a:lnTo>
                    <a:pt x="50" y="5"/>
                  </a:lnTo>
                  <a:lnTo>
                    <a:pt x="58" y="6"/>
                  </a:lnTo>
                  <a:lnTo>
                    <a:pt x="64" y="6"/>
                  </a:lnTo>
                  <a:lnTo>
                    <a:pt x="72" y="8"/>
                  </a:lnTo>
                  <a:lnTo>
                    <a:pt x="78" y="9"/>
                  </a:lnTo>
                  <a:lnTo>
                    <a:pt x="86" y="9"/>
                  </a:lnTo>
                  <a:lnTo>
                    <a:pt x="101" y="11"/>
                  </a:lnTo>
                  <a:lnTo>
                    <a:pt x="107" y="13"/>
                  </a:lnTo>
                  <a:lnTo>
                    <a:pt x="114" y="13"/>
                  </a:lnTo>
                  <a:lnTo>
                    <a:pt x="122" y="14"/>
                  </a:lnTo>
                  <a:lnTo>
                    <a:pt x="128" y="16"/>
                  </a:lnTo>
                  <a:lnTo>
                    <a:pt x="136" y="16"/>
                  </a:lnTo>
                  <a:lnTo>
                    <a:pt x="142" y="17"/>
                  </a:lnTo>
                  <a:lnTo>
                    <a:pt x="150" y="19"/>
                  </a:lnTo>
                  <a:lnTo>
                    <a:pt x="157" y="21"/>
                  </a:lnTo>
                  <a:lnTo>
                    <a:pt x="165" y="21"/>
                  </a:lnTo>
                  <a:lnTo>
                    <a:pt x="171" y="22"/>
                  </a:lnTo>
                  <a:lnTo>
                    <a:pt x="179" y="24"/>
                  </a:lnTo>
                  <a:lnTo>
                    <a:pt x="186" y="25"/>
                  </a:lnTo>
                  <a:lnTo>
                    <a:pt x="194" y="27"/>
                  </a:lnTo>
                  <a:lnTo>
                    <a:pt x="200" y="29"/>
                  </a:lnTo>
                  <a:lnTo>
                    <a:pt x="208" y="30"/>
                  </a:lnTo>
                  <a:lnTo>
                    <a:pt x="215" y="33"/>
                  </a:lnTo>
                  <a:lnTo>
                    <a:pt x="221" y="35"/>
                  </a:lnTo>
                  <a:lnTo>
                    <a:pt x="229" y="37"/>
                  </a:lnTo>
                  <a:lnTo>
                    <a:pt x="235" y="38"/>
                  </a:lnTo>
                  <a:lnTo>
                    <a:pt x="243" y="40"/>
                  </a:lnTo>
                  <a:lnTo>
                    <a:pt x="250" y="43"/>
                  </a:lnTo>
                  <a:lnTo>
                    <a:pt x="258" y="45"/>
                  </a:lnTo>
                  <a:lnTo>
                    <a:pt x="264" y="46"/>
                  </a:lnTo>
                  <a:lnTo>
                    <a:pt x="272" y="49"/>
                  </a:lnTo>
                  <a:lnTo>
                    <a:pt x="279" y="51"/>
                  </a:lnTo>
                  <a:lnTo>
                    <a:pt x="287" y="53"/>
                  </a:lnTo>
                  <a:lnTo>
                    <a:pt x="293" y="54"/>
                  </a:lnTo>
                  <a:lnTo>
                    <a:pt x="301" y="56"/>
                  </a:lnTo>
                  <a:lnTo>
                    <a:pt x="307" y="59"/>
                  </a:lnTo>
                  <a:lnTo>
                    <a:pt x="316" y="61"/>
                  </a:lnTo>
                  <a:lnTo>
                    <a:pt x="322" y="62"/>
                  </a:lnTo>
                  <a:lnTo>
                    <a:pt x="328" y="64"/>
                  </a:lnTo>
                  <a:lnTo>
                    <a:pt x="336" y="67"/>
                  </a:lnTo>
                  <a:lnTo>
                    <a:pt x="343" y="69"/>
                  </a:lnTo>
                  <a:lnTo>
                    <a:pt x="351" y="70"/>
                  </a:lnTo>
                  <a:lnTo>
                    <a:pt x="357" y="72"/>
                  </a:lnTo>
                  <a:lnTo>
                    <a:pt x="365" y="73"/>
                  </a:lnTo>
                  <a:lnTo>
                    <a:pt x="372" y="75"/>
                  </a:lnTo>
                  <a:lnTo>
                    <a:pt x="380" y="77"/>
                  </a:lnTo>
                  <a:lnTo>
                    <a:pt x="386" y="78"/>
                  </a:lnTo>
                  <a:lnTo>
                    <a:pt x="394" y="80"/>
                  </a:lnTo>
                  <a:lnTo>
                    <a:pt x="400" y="81"/>
                  </a:lnTo>
                  <a:lnTo>
                    <a:pt x="408" y="81"/>
                  </a:lnTo>
                  <a:lnTo>
                    <a:pt x="415" y="83"/>
                  </a:lnTo>
                  <a:lnTo>
                    <a:pt x="423" y="85"/>
                  </a:lnTo>
                  <a:lnTo>
                    <a:pt x="429" y="85"/>
                  </a:lnTo>
                  <a:lnTo>
                    <a:pt x="436" y="86"/>
                  </a:lnTo>
                  <a:lnTo>
                    <a:pt x="444" y="86"/>
                  </a:lnTo>
                  <a:lnTo>
                    <a:pt x="450" y="88"/>
                  </a:lnTo>
                  <a:lnTo>
                    <a:pt x="458" y="88"/>
                  </a:lnTo>
                  <a:lnTo>
                    <a:pt x="465" y="89"/>
                  </a:lnTo>
                  <a:lnTo>
                    <a:pt x="473" y="89"/>
                  </a:lnTo>
                  <a:lnTo>
                    <a:pt x="479" y="89"/>
                  </a:lnTo>
                  <a:lnTo>
                    <a:pt x="487" y="89"/>
                  </a:lnTo>
                  <a:lnTo>
                    <a:pt x="493" y="91"/>
                  </a:lnTo>
                  <a:lnTo>
                    <a:pt x="501" y="91"/>
                  </a:lnTo>
                  <a:lnTo>
                    <a:pt x="508" y="91"/>
                  </a:lnTo>
                  <a:lnTo>
                    <a:pt x="516" y="91"/>
                  </a:lnTo>
                  <a:lnTo>
                    <a:pt x="522" y="91"/>
                  </a:lnTo>
                  <a:lnTo>
                    <a:pt x="530" y="91"/>
                  </a:lnTo>
                  <a:lnTo>
                    <a:pt x="537" y="91"/>
                  </a:lnTo>
                  <a:lnTo>
                    <a:pt x="543" y="93"/>
                  </a:lnTo>
                  <a:lnTo>
                    <a:pt x="551" y="93"/>
                  </a:lnTo>
                  <a:lnTo>
                    <a:pt x="557" y="93"/>
                  </a:lnTo>
                  <a:lnTo>
                    <a:pt x="565" y="93"/>
                  </a:lnTo>
                  <a:lnTo>
                    <a:pt x="572" y="93"/>
                  </a:lnTo>
                  <a:lnTo>
                    <a:pt x="580" y="93"/>
                  </a:lnTo>
                  <a:lnTo>
                    <a:pt x="586" y="94"/>
                  </a:lnTo>
                  <a:lnTo>
                    <a:pt x="594" y="94"/>
                  </a:lnTo>
                  <a:lnTo>
                    <a:pt x="601" y="96"/>
                  </a:lnTo>
                  <a:lnTo>
                    <a:pt x="609" y="96"/>
                  </a:lnTo>
                  <a:lnTo>
                    <a:pt x="615" y="97"/>
                  </a:lnTo>
                  <a:lnTo>
                    <a:pt x="623" y="99"/>
                  </a:lnTo>
                  <a:lnTo>
                    <a:pt x="630" y="101"/>
                  </a:lnTo>
                  <a:lnTo>
                    <a:pt x="638" y="102"/>
                  </a:lnTo>
                  <a:lnTo>
                    <a:pt x="644" y="104"/>
                  </a:lnTo>
                  <a:lnTo>
                    <a:pt x="650" y="105"/>
                  </a:lnTo>
                  <a:lnTo>
                    <a:pt x="658" y="109"/>
                  </a:lnTo>
                  <a:lnTo>
                    <a:pt x="665" y="110"/>
                  </a:lnTo>
                  <a:lnTo>
                    <a:pt x="673" y="113"/>
                  </a:lnTo>
                  <a:lnTo>
                    <a:pt x="679" y="115"/>
                  </a:lnTo>
                  <a:lnTo>
                    <a:pt x="687" y="118"/>
                  </a:lnTo>
                  <a:lnTo>
                    <a:pt x="694" y="121"/>
                  </a:lnTo>
                  <a:lnTo>
                    <a:pt x="702" y="125"/>
                  </a:lnTo>
                  <a:lnTo>
                    <a:pt x="708" y="128"/>
                  </a:lnTo>
                  <a:lnTo>
                    <a:pt x="716" y="131"/>
                  </a:lnTo>
                  <a:lnTo>
                    <a:pt x="722" y="134"/>
                  </a:lnTo>
                  <a:lnTo>
                    <a:pt x="730" y="139"/>
                  </a:lnTo>
                  <a:lnTo>
                    <a:pt x="737" y="142"/>
                  </a:lnTo>
                  <a:lnTo>
                    <a:pt x="745" y="147"/>
                  </a:lnTo>
                  <a:lnTo>
                    <a:pt x="751" y="152"/>
                  </a:lnTo>
                  <a:lnTo>
                    <a:pt x="758" y="157"/>
                  </a:lnTo>
                  <a:lnTo>
                    <a:pt x="766" y="162"/>
                  </a:lnTo>
                  <a:lnTo>
                    <a:pt x="772" y="166"/>
                  </a:lnTo>
                  <a:lnTo>
                    <a:pt x="780" y="171"/>
                  </a:lnTo>
                  <a:lnTo>
                    <a:pt x="787" y="176"/>
                  </a:lnTo>
                  <a:lnTo>
                    <a:pt x="795" y="181"/>
                  </a:lnTo>
                  <a:lnTo>
                    <a:pt x="801" y="187"/>
                  </a:lnTo>
                  <a:lnTo>
                    <a:pt x="809" y="192"/>
                  </a:lnTo>
                  <a:lnTo>
                    <a:pt x="815" y="198"/>
                  </a:lnTo>
                  <a:lnTo>
                    <a:pt x="823" y="205"/>
                  </a:lnTo>
                  <a:lnTo>
                    <a:pt x="830" y="213"/>
                  </a:lnTo>
                  <a:lnTo>
                    <a:pt x="838" y="219"/>
                  </a:lnTo>
                  <a:lnTo>
                    <a:pt x="844" y="227"/>
                  </a:lnTo>
                  <a:lnTo>
                    <a:pt x="852" y="234"/>
                  </a:lnTo>
                  <a:lnTo>
                    <a:pt x="859" y="242"/>
                  </a:lnTo>
                  <a:lnTo>
                    <a:pt x="865" y="250"/>
                  </a:lnTo>
                  <a:lnTo>
                    <a:pt x="873" y="258"/>
                  </a:lnTo>
                  <a:lnTo>
                    <a:pt x="879" y="266"/>
                  </a:lnTo>
                  <a:lnTo>
                    <a:pt x="887" y="274"/>
                  </a:lnTo>
                  <a:lnTo>
                    <a:pt x="894" y="283"/>
                  </a:lnTo>
                  <a:lnTo>
                    <a:pt x="902" y="293"/>
                  </a:lnTo>
                  <a:lnTo>
                    <a:pt x="908" y="303"/>
                  </a:lnTo>
                  <a:lnTo>
                    <a:pt x="916" y="312"/>
                  </a:lnTo>
                  <a:lnTo>
                    <a:pt x="923" y="322"/>
                  </a:lnTo>
                  <a:lnTo>
                    <a:pt x="931" y="331"/>
                  </a:lnTo>
                  <a:lnTo>
                    <a:pt x="937" y="343"/>
                  </a:lnTo>
                  <a:lnTo>
                    <a:pt x="945" y="352"/>
                  </a:lnTo>
                  <a:lnTo>
                    <a:pt x="952" y="363"/>
                  </a:lnTo>
                  <a:lnTo>
                    <a:pt x="960" y="375"/>
                  </a:lnTo>
                  <a:lnTo>
                    <a:pt x="966" y="386"/>
                  </a:lnTo>
                  <a:lnTo>
                    <a:pt x="972" y="397"/>
                  </a:lnTo>
                  <a:lnTo>
                    <a:pt x="980" y="408"/>
                  </a:lnTo>
                  <a:lnTo>
                    <a:pt x="987" y="419"/>
                  </a:lnTo>
                  <a:lnTo>
                    <a:pt x="995" y="431"/>
                  </a:lnTo>
                  <a:lnTo>
                    <a:pt x="1001" y="442"/>
                  </a:lnTo>
                  <a:lnTo>
                    <a:pt x="1009" y="453"/>
                  </a:lnTo>
                  <a:lnTo>
                    <a:pt x="1016" y="464"/>
                  </a:lnTo>
                  <a:lnTo>
                    <a:pt x="1024" y="476"/>
                  </a:lnTo>
                  <a:lnTo>
                    <a:pt x="1030" y="487"/>
                  </a:lnTo>
                  <a:lnTo>
                    <a:pt x="1038" y="498"/>
                  </a:lnTo>
                  <a:lnTo>
                    <a:pt x="1044" y="509"/>
                  </a:lnTo>
                  <a:lnTo>
                    <a:pt x="1052" y="519"/>
                  </a:lnTo>
                  <a:lnTo>
                    <a:pt x="1059" y="530"/>
                  </a:lnTo>
                  <a:lnTo>
                    <a:pt x="1067" y="540"/>
                  </a:lnTo>
                  <a:lnTo>
                    <a:pt x="1073" y="549"/>
                  </a:lnTo>
                  <a:lnTo>
                    <a:pt x="1081" y="559"/>
                  </a:lnTo>
                  <a:lnTo>
                    <a:pt x="1088" y="567"/>
                  </a:lnTo>
                  <a:lnTo>
                    <a:pt x="1094" y="575"/>
                  </a:lnTo>
                  <a:lnTo>
                    <a:pt x="1102" y="581"/>
                  </a:lnTo>
                  <a:lnTo>
                    <a:pt x="1109" y="588"/>
                  </a:lnTo>
                  <a:lnTo>
                    <a:pt x="1117" y="594"/>
                  </a:lnTo>
                  <a:lnTo>
                    <a:pt x="1123" y="599"/>
                  </a:lnTo>
                  <a:lnTo>
                    <a:pt x="1131" y="602"/>
                  </a:lnTo>
                  <a:lnTo>
                    <a:pt x="1137" y="604"/>
                  </a:lnTo>
                  <a:lnTo>
                    <a:pt x="1145" y="604"/>
                  </a:lnTo>
                  <a:lnTo>
                    <a:pt x="1152" y="602"/>
                  </a:lnTo>
                  <a:lnTo>
                    <a:pt x="1160" y="601"/>
                  </a:lnTo>
                  <a:lnTo>
                    <a:pt x="1166" y="596"/>
                  </a:lnTo>
                  <a:lnTo>
                    <a:pt x="1174" y="591"/>
                  </a:lnTo>
                </a:path>
              </a:pathLst>
            </a:custGeom>
            <a:noFill/>
            <a:ln w="12700">
              <a:solidFill>
                <a:srgbClr val="0000FE"/>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63" name="Line 805"/>
            <p:cNvSpPr>
              <a:spLocks noChangeShapeType="1"/>
            </p:cNvSpPr>
            <p:nvPr/>
          </p:nvSpPr>
          <p:spPr bwMode="auto">
            <a:xfrm flipV="1">
              <a:off x="5029" y="2100"/>
              <a:ext cx="7" cy="8"/>
            </a:xfrm>
            <a:prstGeom prst="line">
              <a:avLst/>
            </a:prstGeom>
            <a:noFill/>
            <a:ln w="12700">
              <a:solidFill>
                <a:srgbClr val="0000FE"/>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64" name="Line 806"/>
            <p:cNvSpPr>
              <a:spLocks noChangeShapeType="1"/>
            </p:cNvSpPr>
            <p:nvPr/>
          </p:nvSpPr>
          <p:spPr bwMode="auto">
            <a:xfrm flipV="1">
              <a:off x="5036" y="2089"/>
              <a:ext cx="8" cy="11"/>
            </a:xfrm>
            <a:prstGeom prst="line">
              <a:avLst/>
            </a:prstGeom>
            <a:noFill/>
            <a:ln w="12700">
              <a:solidFill>
                <a:srgbClr val="0000FE"/>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65" name="Line 807"/>
            <p:cNvSpPr>
              <a:spLocks noChangeShapeType="1"/>
            </p:cNvSpPr>
            <p:nvPr/>
          </p:nvSpPr>
          <p:spPr bwMode="auto">
            <a:xfrm flipV="1">
              <a:off x="5044" y="2074"/>
              <a:ext cx="6" cy="15"/>
            </a:xfrm>
            <a:prstGeom prst="line">
              <a:avLst/>
            </a:prstGeom>
            <a:noFill/>
            <a:ln w="12700">
              <a:solidFill>
                <a:srgbClr val="0000FE"/>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66" name="Line 808"/>
            <p:cNvSpPr>
              <a:spLocks noChangeShapeType="1"/>
            </p:cNvSpPr>
            <p:nvPr/>
          </p:nvSpPr>
          <p:spPr bwMode="auto">
            <a:xfrm flipV="1">
              <a:off x="5050" y="2055"/>
              <a:ext cx="6" cy="19"/>
            </a:xfrm>
            <a:prstGeom prst="line">
              <a:avLst/>
            </a:prstGeom>
            <a:noFill/>
            <a:ln w="12700">
              <a:solidFill>
                <a:srgbClr val="0000FE"/>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67" name="Line 809"/>
            <p:cNvSpPr>
              <a:spLocks noChangeShapeType="1"/>
            </p:cNvSpPr>
            <p:nvPr/>
          </p:nvSpPr>
          <p:spPr bwMode="auto">
            <a:xfrm flipV="1">
              <a:off x="5056" y="2028"/>
              <a:ext cx="8" cy="27"/>
            </a:xfrm>
            <a:prstGeom prst="line">
              <a:avLst/>
            </a:prstGeom>
            <a:noFill/>
            <a:ln w="12700">
              <a:solidFill>
                <a:srgbClr val="0000FE"/>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68" name="Line 810"/>
            <p:cNvSpPr>
              <a:spLocks noChangeShapeType="1"/>
            </p:cNvSpPr>
            <p:nvPr/>
          </p:nvSpPr>
          <p:spPr bwMode="auto">
            <a:xfrm flipV="1">
              <a:off x="5064" y="1994"/>
              <a:ext cx="7" cy="34"/>
            </a:xfrm>
            <a:prstGeom prst="line">
              <a:avLst/>
            </a:prstGeom>
            <a:noFill/>
            <a:ln w="12700">
              <a:solidFill>
                <a:srgbClr val="0000FE"/>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69" name="Line 811"/>
            <p:cNvSpPr>
              <a:spLocks noChangeShapeType="1"/>
            </p:cNvSpPr>
            <p:nvPr/>
          </p:nvSpPr>
          <p:spPr bwMode="auto">
            <a:xfrm flipV="1">
              <a:off x="5071" y="1954"/>
              <a:ext cx="8" cy="40"/>
            </a:xfrm>
            <a:prstGeom prst="line">
              <a:avLst/>
            </a:prstGeom>
            <a:noFill/>
            <a:ln w="12700">
              <a:solidFill>
                <a:srgbClr val="0000FE"/>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70" name="Line 812"/>
            <p:cNvSpPr>
              <a:spLocks noChangeShapeType="1"/>
            </p:cNvSpPr>
            <p:nvPr/>
          </p:nvSpPr>
          <p:spPr bwMode="auto">
            <a:xfrm flipV="1">
              <a:off x="5079" y="1909"/>
              <a:ext cx="6" cy="45"/>
            </a:xfrm>
            <a:prstGeom prst="line">
              <a:avLst/>
            </a:prstGeom>
            <a:noFill/>
            <a:ln w="12700">
              <a:solidFill>
                <a:srgbClr val="0000FE"/>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71" name="Line 813"/>
            <p:cNvSpPr>
              <a:spLocks noChangeShapeType="1"/>
            </p:cNvSpPr>
            <p:nvPr/>
          </p:nvSpPr>
          <p:spPr bwMode="auto">
            <a:xfrm flipV="1">
              <a:off x="5085" y="1858"/>
              <a:ext cx="8" cy="51"/>
            </a:xfrm>
            <a:prstGeom prst="line">
              <a:avLst/>
            </a:prstGeom>
            <a:noFill/>
            <a:ln w="12700">
              <a:solidFill>
                <a:srgbClr val="0000FE"/>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72" name="Line 814"/>
            <p:cNvSpPr>
              <a:spLocks noChangeShapeType="1"/>
            </p:cNvSpPr>
            <p:nvPr/>
          </p:nvSpPr>
          <p:spPr bwMode="auto">
            <a:xfrm flipV="1">
              <a:off x="5093" y="1802"/>
              <a:ext cx="7" cy="56"/>
            </a:xfrm>
            <a:prstGeom prst="line">
              <a:avLst/>
            </a:prstGeom>
            <a:noFill/>
            <a:ln w="12700">
              <a:solidFill>
                <a:srgbClr val="0000FE"/>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73" name="Line 815"/>
            <p:cNvSpPr>
              <a:spLocks noChangeShapeType="1"/>
            </p:cNvSpPr>
            <p:nvPr/>
          </p:nvSpPr>
          <p:spPr bwMode="auto">
            <a:xfrm flipV="1">
              <a:off x="5100" y="1746"/>
              <a:ext cx="8" cy="56"/>
            </a:xfrm>
            <a:prstGeom prst="line">
              <a:avLst/>
            </a:prstGeom>
            <a:noFill/>
            <a:ln w="12700">
              <a:solidFill>
                <a:srgbClr val="0000FE"/>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74" name="Line 816"/>
            <p:cNvSpPr>
              <a:spLocks noChangeShapeType="1"/>
            </p:cNvSpPr>
            <p:nvPr/>
          </p:nvSpPr>
          <p:spPr bwMode="auto">
            <a:xfrm flipV="1">
              <a:off x="5108" y="1690"/>
              <a:ext cx="6" cy="56"/>
            </a:xfrm>
            <a:prstGeom prst="line">
              <a:avLst/>
            </a:prstGeom>
            <a:noFill/>
            <a:ln w="12700">
              <a:solidFill>
                <a:srgbClr val="0000FE"/>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75" name="Line 817"/>
            <p:cNvSpPr>
              <a:spLocks noChangeShapeType="1"/>
            </p:cNvSpPr>
            <p:nvPr/>
          </p:nvSpPr>
          <p:spPr bwMode="auto">
            <a:xfrm flipV="1">
              <a:off x="5114" y="1635"/>
              <a:ext cx="8" cy="55"/>
            </a:xfrm>
            <a:prstGeom prst="line">
              <a:avLst/>
            </a:prstGeom>
            <a:noFill/>
            <a:ln w="12700">
              <a:solidFill>
                <a:srgbClr val="0000FE"/>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76" name="Line 818"/>
            <p:cNvSpPr>
              <a:spLocks noChangeShapeType="1"/>
            </p:cNvSpPr>
            <p:nvPr/>
          </p:nvSpPr>
          <p:spPr bwMode="auto">
            <a:xfrm flipV="1">
              <a:off x="5122" y="1587"/>
              <a:ext cx="7" cy="48"/>
            </a:xfrm>
            <a:prstGeom prst="line">
              <a:avLst/>
            </a:prstGeom>
            <a:noFill/>
            <a:ln w="12700">
              <a:solidFill>
                <a:srgbClr val="0000FE"/>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77" name="Line 819"/>
            <p:cNvSpPr>
              <a:spLocks noChangeShapeType="1"/>
            </p:cNvSpPr>
            <p:nvPr/>
          </p:nvSpPr>
          <p:spPr bwMode="auto">
            <a:xfrm flipV="1">
              <a:off x="5129" y="1549"/>
              <a:ext cx="8" cy="38"/>
            </a:xfrm>
            <a:prstGeom prst="line">
              <a:avLst/>
            </a:prstGeom>
            <a:noFill/>
            <a:ln w="9525">
              <a:solidFill>
                <a:srgbClr val="0000FE"/>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78" name="Line 820"/>
            <p:cNvSpPr>
              <a:spLocks noChangeShapeType="1"/>
            </p:cNvSpPr>
            <p:nvPr/>
          </p:nvSpPr>
          <p:spPr bwMode="auto">
            <a:xfrm>
              <a:off x="4981" y="1022"/>
              <a:ext cx="39" cy="1"/>
            </a:xfrm>
            <a:prstGeom prst="line">
              <a:avLst/>
            </a:prstGeom>
            <a:no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79" name="Line 821"/>
            <p:cNvSpPr>
              <a:spLocks noChangeShapeType="1"/>
            </p:cNvSpPr>
            <p:nvPr/>
          </p:nvSpPr>
          <p:spPr bwMode="auto">
            <a:xfrm flipV="1">
              <a:off x="5000" y="1002"/>
              <a:ext cx="1" cy="39"/>
            </a:xfrm>
            <a:prstGeom prst="line">
              <a:avLst/>
            </a:prstGeom>
            <a:no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grpSp>
      <p:sp>
        <p:nvSpPr>
          <p:cNvPr id="783" name="Oval 782"/>
          <p:cNvSpPr/>
          <p:nvPr/>
        </p:nvSpPr>
        <p:spPr bwMode="auto">
          <a:xfrm>
            <a:off x="8078788" y="5416953"/>
            <a:ext cx="182562" cy="184150"/>
          </a:xfrm>
          <a:prstGeom prst="ellipse">
            <a:avLst/>
          </a:prstGeom>
          <a:solidFill>
            <a:srgbClr val="FFFF00">
              <a:alpha val="20000"/>
            </a:srgbClr>
          </a:solidFill>
          <a:ln w="9525" cap="flat" cmpd="sng" algn="ctr">
            <a:solidFill>
              <a:srgbClr val="009900"/>
            </a:solidFill>
            <a:prstDash val="sysDash"/>
            <a:round/>
            <a:headEnd type="none" w="med" len="med"/>
            <a:tailEnd type="none" w="med" len="med"/>
          </a:ln>
          <a:effec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84" name="Text Box 1741"/>
          <p:cNvSpPr txBox="1">
            <a:spLocks noChangeArrowheads="1"/>
          </p:cNvSpPr>
          <p:nvPr/>
        </p:nvSpPr>
        <p:spPr bwMode="auto">
          <a:xfrm>
            <a:off x="1616122" y="5972578"/>
            <a:ext cx="766763" cy="244475"/>
          </a:xfrm>
          <a:prstGeom prst="rect">
            <a:avLst/>
          </a:prstGeom>
          <a:noFill/>
          <a:ln w="9525" algn="ctr">
            <a:noFill/>
            <a:miter lim="800000"/>
            <a:headEnd/>
            <a:tailEnd/>
          </a:ln>
        </p:spPr>
        <p:txBody>
          <a:bodyPr wrap="none">
            <a:spAutoFit/>
          </a:bodyPr>
          <a:lstStyle/>
          <a:p>
            <a:r>
              <a:rPr lang="el-GR" sz="1000">
                <a:solidFill>
                  <a:srgbClr val="000000"/>
                </a:solidFill>
                <a:latin typeface="Arial Narrow" pitchFamily="34" charset="0"/>
              </a:rPr>
              <a:t>λ</a:t>
            </a:r>
            <a:r>
              <a:rPr lang="en-US" sz="1000">
                <a:solidFill>
                  <a:srgbClr val="000000"/>
                </a:solidFill>
                <a:latin typeface="Arial Narrow" pitchFamily="34" charset="0"/>
              </a:rPr>
              <a:t> = 2250 nm</a:t>
            </a:r>
          </a:p>
        </p:txBody>
      </p:sp>
      <p:sp>
        <p:nvSpPr>
          <p:cNvPr id="785" name="Text Box 1742"/>
          <p:cNvSpPr txBox="1">
            <a:spLocks noChangeArrowheads="1"/>
          </p:cNvSpPr>
          <p:nvPr/>
        </p:nvSpPr>
        <p:spPr bwMode="auto">
          <a:xfrm>
            <a:off x="6421438" y="5999565"/>
            <a:ext cx="766762" cy="244475"/>
          </a:xfrm>
          <a:prstGeom prst="rect">
            <a:avLst/>
          </a:prstGeom>
          <a:noFill/>
          <a:ln w="9525" algn="ctr">
            <a:noFill/>
            <a:miter lim="800000"/>
            <a:headEnd/>
            <a:tailEnd/>
          </a:ln>
        </p:spPr>
        <p:txBody>
          <a:bodyPr wrap="none">
            <a:spAutoFit/>
          </a:bodyPr>
          <a:lstStyle/>
          <a:p>
            <a:r>
              <a:rPr lang="el-GR" sz="1000">
                <a:solidFill>
                  <a:srgbClr val="000000"/>
                </a:solidFill>
                <a:latin typeface="Arial Narrow" pitchFamily="34" charset="0"/>
              </a:rPr>
              <a:t>λ</a:t>
            </a:r>
            <a:r>
              <a:rPr lang="en-US" sz="1000">
                <a:solidFill>
                  <a:srgbClr val="000000"/>
                </a:solidFill>
                <a:latin typeface="Arial Narrow" pitchFamily="34" charset="0"/>
              </a:rPr>
              <a:t> = 2250 nm</a:t>
            </a:r>
          </a:p>
        </p:txBody>
      </p:sp>
      <p:sp>
        <p:nvSpPr>
          <p:cNvPr id="786" name="TextBox 785"/>
          <p:cNvSpPr txBox="1"/>
          <p:nvPr/>
        </p:nvSpPr>
        <p:spPr>
          <a:xfrm>
            <a:off x="6989763" y="4537478"/>
            <a:ext cx="1243012" cy="246062"/>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a:rPr>
              <a:t> very little variation</a:t>
            </a:r>
          </a:p>
        </p:txBody>
      </p:sp>
      <p:cxnSp>
        <p:nvCxnSpPr>
          <p:cNvPr id="787" name="Straight Arrow Connector 786"/>
          <p:cNvCxnSpPr>
            <a:cxnSpLocks noChangeShapeType="1"/>
          </p:cNvCxnSpPr>
          <p:nvPr/>
        </p:nvCxnSpPr>
        <p:spPr bwMode="auto">
          <a:xfrm rot="16200000" flipH="1">
            <a:off x="7770019" y="5054209"/>
            <a:ext cx="681038" cy="88900"/>
          </a:xfrm>
          <a:prstGeom prst="straightConnector1">
            <a:avLst/>
          </a:prstGeom>
          <a:noFill/>
          <a:ln w="9525" algn="ctr">
            <a:solidFill>
              <a:srgbClr val="009900"/>
            </a:solidFill>
            <a:round/>
            <a:headEnd/>
            <a:tailEnd type="triangle" w="sm" len="lg"/>
          </a:ln>
        </p:spPr>
      </p:cxnSp>
      <p:grpSp>
        <p:nvGrpSpPr>
          <p:cNvPr id="19" name="Group 2656"/>
          <p:cNvGrpSpPr>
            <a:grpSpLocks/>
          </p:cNvGrpSpPr>
          <p:nvPr/>
        </p:nvGrpSpPr>
        <p:grpSpPr bwMode="auto">
          <a:xfrm>
            <a:off x="1582785" y="4426353"/>
            <a:ext cx="2049462" cy="1724025"/>
            <a:chOff x="2159" y="1385"/>
            <a:chExt cx="1291" cy="1086"/>
          </a:xfrm>
        </p:grpSpPr>
        <p:sp>
          <p:nvSpPr>
            <p:cNvPr id="789" name="Freeform 2657"/>
            <p:cNvSpPr>
              <a:spLocks/>
            </p:cNvSpPr>
            <p:nvPr/>
          </p:nvSpPr>
          <p:spPr bwMode="auto">
            <a:xfrm>
              <a:off x="2159" y="1385"/>
              <a:ext cx="1183" cy="1086"/>
            </a:xfrm>
            <a:custGeom>
              <a:avLst/>
              <a:gdLst/>
              <a:ahLst/>
              <a:cxnLst>
                <a:cxn ang="0">
                  <a:pos x="15" y="22"/>
                </a:cxn>
                <a:cxn ang="0">
                  <a:pos x="36" y="93"/>
                </a:cxn>
                <a:cxn ang="0">
                  <a:pos x="58" y="160"/>
                </a:cxn>
                <a:cxn ang="0">
                  <a:pos x="79" y="221"/>
                </a:cxn>
                <a:cxn ang="0">
                  <a:pos x="108" y="292"/>
                </a:cxn>
                <a:cxn ang="0">
                  <a:pos x="129" y="340"/>
                </a:cxn>
                <a:cxn ang="0">
                  <a:pos x="151" y="385"/>
                </a:cxn>
                <a:cxn ang="0">
                  <a:pos x="172" y="427"/>
                </a:cxn>
                <a:cxn ang="0">
                  <a:pos x="195" y="467"/>
                </a:cxn>
                <a:cxn ang="0">
                  <a:pos x="215" y="505"/>
                </a:cxn>
                <a:cxn ang="0">
                  <a:pos x="236" y="542"/>
                </a:cxn>
                <a:cxn ang="0">
                  <a:pos x="259" y="577"/>
                </a:cxn>
                <a:cxn ang="0">
                  <a:pos x="280" y="613"/>
                </a:cxn>
                <a:cxn ang="0">
                  <a:pos x="302" y="645"/>
                </a:cxn>
                <a:cxn ang="0">
                  <a:pos x="323" y="677"/>
                </a:cxn>
                <a:cxn ang="0">
                  <a:pos x="344" y="707"/>
                </a:cxn>
                <a:cxn ang="0">
                  <a:pos x="366" y="738"/>
                </a:cxn>
                <a:cxn ang="0">
                  <a:pos x="387" y="765"/>
                </a:cxn>
                <a:cxn ang="0">
                  <a:pos x="410" y="792"/>
                </a:cxn>
                <a:cxn ang="0">
                  <a:pos x="430" y="818"/>
                </a:cxn>
                <a:cxn ang="0">
                  <a:pos x="451" y="842"/>
                </a:cxn>
                <a:cxn ang="0">
                  <a:pos x="474" y="865"/>
                </a:cxn>
                <a:cxn ang="0">
                  <a:pos x="495" y="885"/>
                </a:cxn>
                <a:cxn ang="0">
                  <a:pos x="517" y="905"/>
                </a:cxn>
                <a:cxn ang="0">
                  <a:pos x="538" y="924"/>
                </a:cxn>
                <a:cxn ang="0">
                  <a:pos x="559" y="942"/>
                </a:cxn>
                <a:cxn ang="0">
                  <a:pos x="581" y="958"/>
                </a:cxn>
                <a:cxn ang="0">
                  <a:pos x="602" y="974"/>
                </a:cxn>
                <a:cxn ang="0">
                  <a:pos x="625" y="988"/>
                </a:cxn>
                <a:cxn ang="0">
                  <a:pos x="645" y="1001"/>
                </a:cxn>
                <a:cxn ang="0">
                  <a:pos x="666" y="1012"/>
                </a:cxn>
                <a:cxn ang="0">
                  <a:pos x="689" y="1025"/>
                </a:cxn>
                <a:cxn ang="0">
                  <a:pos x="710" y="1035"/>
                </a:cxn>
                <a:cxn ang="0">
                  <a:pos x="732" y="1044"/>
                </a:cxn>
                <a:cxn ang="0">
                  <a:pos x="753" y="1052"/>
                </a:cxn>
                <a:cxn ang="0">
                  <a:pos x="774" y="1060"/>
                </a:cxn>
                <a:cxn ang="0">
                  <a:pos x="796" y="1067"/>
                </a:cxn>
                <a:cxn ang="0">
                  <a:pos x="817" y="1073"/>
                </a:cxn>
                <a:cxn ang="0">
                  <a:pos x="840" y="1078"/>
                </a:cxn>
                <a:cxn ang="0">
                  <a:pos x="861" y="1081"/>
                </a:cxn>
                <a:cxn ang="0">
                  <a:pos x="881" y="1084"/>
                </a:cxn>
                <a:cxn ang="0">
                  <a:pos x="904" y="1086"/>
                </a:cxn>
                <a:cxn ang="0">
                  <a:pos x="925" y="1086"/>
                </a:cxn>
                <a:cxn ang="0">
                  <a:pos x="947" y="1086"/>
                </a:cxn>
                <a:cxn ang="0">
                  <a:pos x="968" y="1084"/>
                </a:cxn>
                <a:cxn ang="0">
                  <a:pos x="989" y="1081"/>
                </a:cxn>
                <a:cxn ang="0">
                  <a:pos x="1011" y="1078"/>
                </a:cxn>
                <a:cxn ang="0">
                  <a:pos x="1032" y="1073"/>
                </a:cxn>
                <a:cxn ang="0">
                  <a:pos x="1055" y="1067"/>
                </a:cxn>
                <a:cxn ang="0">
                  <a:pos x="1076" y="1059"/>
                </a:cxn>
                <a:cxn ang="0">
                  <a:pos x="1096" y="1052"/>
                </a:cxn>
                <a:cxn ang="0">
                  <a:pos x="1119" y="1044"/>
                </a:cxn>
                <a:cxn ang="0">
                  <a:pos x="1140" y="1039"/>
                </a:cxn>
                <a:cxn ang="0">
                  <a:pos x="1162" y="1035"/>
                </a:cxn>
                <a:cxn ang="0">
                  <a:pos x="1183" y="1031"/>
                </a:cxn>
              </a:cxnLst>
              <a:rect l="0" t="0" r="r" b="b"/>
              <a:pathLst>
                <a:path w="1183" h="1086">
                  <a:moveTo>
                    <a:pt x="0" y="0"/>
                  </a:moveTo>
                  <a:lnTo>
                    <a:pt x="7" y="6"/>
                  </a:lnTo>
                  <a:lnTo>
                    <a:pt x="15" y="22"/>
                  </a:lnTo>
                  <a:lnTo>
                    <a:pt x="21" y="45"/>
                  </a:lnTo>
                  <a:lnTo>
                    <a:pt x="29" y="69"/>
                  </a:lnTo>
                  <a:lnTo>
                    <a:pt x="36" y="93"/>
                  </a:lnTo>
                  <a:lnTo>
                    <a:pt x="44" y="117"/>
                  </a:lnTo>
                  <a:lnTo>
                    <a:pt x="50" y="139"/>
                  </a:lnTo>
                  <a:lnTo>
                    <a:pt x="58" y="160"/>
                  </a:lnTo>
                  <a:lnTo>
                    <a:pt x="65" y="181"/>
                  </a:lnTo>
                  <a:lnTo>
                    <a:pt x="73" y="202"/>
                  </a:lnTo>
                  <a:lnTo>
                    <a:pt x="79" y="221"/>
                  </a:lnTo>
                  <a:lnTo>
                    <a:pt x="87" y="239"/>
                  </a:lnTo>
                  <a:lnTo>
                    <a:pt x="102" y="274"/>
                  </a:lnTo>
                  <a:lnTo>
                    <a:pt x="108" y="292"/>
                  </a:lnTo>
                  <a:lnTo>
                    <a:pt x="114" y="308"/>
                  </a:lnTo>
                  <a:lnTo>
                    <a:pt x="122" y="324"/>
                  </a:lnTo>
                  <a:lnTo>
                    <a:pt x="129" y="340"/>
                  </a:lnTo>
                  <a:lnTo>
                    <a:pt x="137" y="354"/>
                  </a:lnTo>
                  <a:lnTo>
                    <a:pt x="143" y="370"/>
                  </a:lnTo>
                  <a:lnTo>
                    <a:pt x="151" y="385"/>
                  </a:lnTo>
                  <a:lnTo>
                    <a:pt x="158" y="399"/>
                  </a:lnTo>
                  <a:lnTo>
                    <a:pt x="166" y="414"/>
                  </a:lnTo>
                  <a:lnTo>
                    <a:pt x="172" y="427"/>
                  </a:lnTo>
                  <a:lnTo>
                    <a:pt x="180" y="441"/>
                  </a:lnTo>
                  <a:lnTo>
                    <a:pt x="187" y="454"/>
                  </a:lnTo>
                  <a:lnTo>
                    <a:pt x="195" y="467"/>
                  </a:lnTo>
                  <a:lnTo>
                    <a:pt x="201" y="479"/>
                  </a:lnTo>
                  <a:lnTo>
                    <a:pt x="209" y="492"/>
                  </a:lnTo>
                  <a:lnTo>
                    <a:pt x="215" y="505"/>
                  </a:lnTo>
                  <a:lnTo>
                    <a:pt x="222" y="518"/>
                  </a:lnTo>
                  <a:lnTo>
                    <a:pt x="230" y="531"/>
                  </a:lnTo>
                  <a:lnTo>
                    <a:pt x="236" y="542"/>
                  </a:lnTo>
                  <a:lnTo>
                    <a:pt x="244" y="555"/>
                  </a:lnTo>
                  <a:lnTo>
                    <a:pt x="251" y="566"/>
                  </a:lnTo>
                  <a:lnTo>
                    <a:pt x="259" y="577"/>
                  </a:lnTo>
                  <a:lnTo>
                    <a:pt x="265" y="590"/>
                  </a:lnTo>
                  <a:lnTo>
                    <a:pt x="273" y="601"/>
                  </a:lnTo>
                  <a:lnTo>
                    <a:pt x="280" y="613"/>
                  </a:lnTo>
                  <a:lnTo>
                    <a:pt x="288" y="624"/>
                  </a:lnTo>
                  <a:lnTo>
                    <a:pt x="294" y="635"/>
                  </a:lnTo>
                  <a:lnTo>
                    <a:pt x="302" y="645"/>
                  </a:lnTo>
                  <a:lnTo>
                    <a:pt x="309" y="656"/>
                  </a:lnTo>
                  <a:lnTo>
                    <a:pt x="317" y="667"/>
                  </a:lnTo>
                  <a:lnTo>
                    <a:pt x="323" y="677"/>
                  </a:lnTo>
                  <a:lnTo>
                    <a:pt x="329" y="688"/>
                  </a:lnTo>
                  <a:lnTo>
                    <a:pt x="337" y="698"/>
                  </a:lnTo>
                  <a:lnTo>
                    <a:pt x="344" y="707"/>
                  </a:lnTo>
                  <a:lnTo>
                    <a:pt x="352" y="719"/>
                  </a:lnTo>
                  <a:lnTo>
                    <a:pt x="358" y="728"/>
                  </a:lnTo>
                  <a:lnTo>
                    <a:pt x="366" y="738"/>
                  </a:lnTo>
                  <a:lnTo>
                    <a:pt x="373" y="747"/>
                  </a:lnTo>
                  <a:lnTo>
                    <a:pt x="381" y="755"/>
                  </a:lnTo>
                  <a:lnTo>
                    <a:pt x="387" y="765"/>
                  </a:lnTo>
                  <a:lnTo>
                    <a:pt x="395" y="775"/>
                  </a:lnTo>
                  <a:lnTo>
                    <a:pt x="402" y="783"/>
                  </a:lnTo>
                  <a:lnTo>
                    <a:pt x="410" y="792"/>
                  </a:lnTo>
                  <a:lnTo>
                    <a:pt x="416" y="800"/>
                  </a:lnTo>
                  <a:lnTo>
                    <a:pt x="424" y="810"/>
                  </a:lnTo>
                  <a:lnTo>
                    <a:pt x="430" y="818"/>
                  </a:lnTo>
                  <a:lnTo>
                    <a:pt x="437" y="826"/>
                  </a:lnTo>
                  <a:lnTo>
                    <a:pt x="445" y="834"/>
                  </a:lnTo>
                  <a:lnTo>
                    <a:pt x="451" y="842"/>
                  </a:lnTo>
                  <a:lnTo>
                    <a:pt x="459" y="848"/>
                  </a:lnTo>
                  <a:lnTo>
                    <a:pt x="466" y="856"/>
                  </a:lnTo>
                  <a:lnTo>
                    <a:pt x="474" y="865"/>
                  </a:lnTo>
                  <a:lnTo>
                    <a:pt x="480" y="871"/>
                  </a:lnTo>
                  <a:lnTo>
                    <a:pt x="488" y="879"/>
                  </a:lnTo>
                  <a:lnTo>
                    <a:pt x="495" y="885"/>
                  </a:lnTo>
                  <a:lnTo>
                    <a:pt x="503" y="892"/>
                  </a:lnTo>
                  <a:lnTo>
                    <a:pt x="509" y="898"/>
                  </a:lnTo>
                  <a:lnTo>
                    <a:pt x="517" y="905"/>
                  </a:lnTo>
                  <a:lnTo>
                    <a:pt x="524" y="911"/>
                  </a:lnTo>
                  <a:lnTo>
                    <a:pt x="532" y="917"/>
                  </a:lnTo>
                  <a:lnTo>
                    <a:pt x="538" y="924"/>
                  </a:lnTo>
                  <a:lnTo>
                    <a:pt x="544" y="930"/>
                  </a:lnTo>
                  <a:lnTo>
                    <a:pt x="552" y="935"/>
                  </a:lnTo>
                  <a:lnTo>
                    <a:pt x="559" y="942"/>
                  </a:lnTo>
                  <a:lnTo>
                    <a:pt x="567" y="946"/>
                  </a:lnTo>
                  <a:lnTo>
                    <a:pt x="573" y="953"/>
                  </a:lnTo>
                  <a:lnTo>
                    <a:pt x="581" y="958"/>
                  </a:lnTo>
                  <a:lnTo>
                    <a:pt x="588" y="962"/>
                  </a:lnTo>
                  <a:lnTo>
                    <a:pt x="596" y="969"/>
                  </a:lnTo>
                  <a:lnTo>
                    <a:pt x="602" y="974"/>
                  </a:lnTo>
                  <a:lnTo>
                    <a:pt x="610" y="978"/>
                  </a:lnTo>
                  <a:lnTo>
                    <a:pt x="617" y="983"/>
                  </a:lnTo>
                  <a:lnTo>
                    <a:pt x="625" y="988"/>
                  </a:lnTo>
                  <a:lnTo>
                    <a:pt x="631" y="991"/>
                  </a:lnTo>
                  <a:lnTo>
                    <a:pt x="639" y="996"/>
                  </a:lnTo>
                  <a:lnTo>
                    <a:pt x="645" y="1001"/>
                  </a:lnTo>
                  <a:lnTo>
                    <a:pt x="652" y="1004"/>
                  </a:lnTo>
                  <a:lnTo>
                    <a:pt x="660" y="1009"/>
                  </a:lnTo>
                  <a:lnTo>
                    <a:pt x="666" y="1012"/>
                  </a:lnTo>
                  <a:lnTo>
                    <a:pt x="674" y="1017"/>
                  </a:lnTo>
                  <a:lnTo>
                    <a:pt x="681" y="1020"/>
                  </a:lnTo>
                  <a:lnTo>
                    <a:pt x="689" y="1025"/>
                  </a:lnTo>
                  <a:lnTo>
                    <a:pt x="695" y="1028"/>
                  </a:lnTo>
                  <a:lnTo>
                    <a:pt x="703" y="1031"/>
                  </a:lnTo>
                  <a:lnTo>
                    <a:pt x="710" y="1035"/>
                  </a:lnTo>
                  <a:lnTo>
                    <a:pt x="718" y="1038"/>
                  </a:lnTo>
                  <a:lnTo>
                    <a:pt x="724" y="1041"/>
                  </a:lnTo>
                  <a:lnTo>
                    <a:pt x="732" y="1044"/>
                  </a:lnTo>
                  <a:lnTo>
                    <a:pt x="739" y="1047"/>
                  </a:lnTo>
                  <a:lnTo>
                    <a:pt x="747" y="1051"/>
                  </a:lnTo>
                  <a:lnTo>
                    <a:pt x="753" y="1052"/>
                  </a:lnTo>
                  <a:lnTo>
                    <a:pt x="759" y="1055"/>
                  </a:lnTo>
                  <a:lnTo>
                    <a:pt x="767" y="1059"/>
                  </a:lnTo>
                  <a:lnTo>
                    <a:pt x="774" y="1060"/>
                  </a:lnTo>
                  <a:lnTo>
                    <a:pt x="782" y="1063"/>
                  </a:lnTo>
                  <a:lnTo>
                    <a:pt x="788" y="1065"/>
                  </a:lnTo>
                  <a:lnTo>
                    <a:pt x="796" y="1067"/>
                  </a:lnTo>
                  <a:lnTo>
                    <a:pt x="803" y="1070"/>
                  </a:lnTo>
                  <a:lnTo>
                    <a:pt x="811" y="1071"/>
                  </a:lnTo>
                  <a:lnTo>
                    <a:pt x="817" y="1073"/>
                  </a:lnTo>
                  <a:lnTo>
                    <a:pt x="825" y="1075"/>
                  </a:lnTo>
                  <a:lnTo>
                    <a:pt x="832" y="1076"/>
                  </a:lnTo>
                  <a:lnTo>
                    <a:pt x="840" y="1078"/>
                  </a:lnTo>
                  <a:lnTo>
                    <a:pt x="846" y="1079"/>
                  </a:lnTo>
                  <a:lnTo>
                    <a:pt x="854" y="1081"/>
                  </a:lnTo>
                  <a:lnTo>
                    <a:pt x="861" y="1081"/>
                  </a:lnTo>
                  <a:lnTo>
                    <a:pt x="867" y="1083"/>
                  </a:lnTo>
                  <a:lnTo>
                    <a:pt x="875" y="1083"/>
                  </a:lnTo>
                  <a:lnTo>
                    <a:pt x="881" y="1084"/>
                  </a:lnTo>
                  <a:lnTo>
                    <a:pt x="889" y="1084"/>
                  </a:lnTo>
                  <a:lnTo>
                    <a:pt x="896" y="1086"/>
                  </a:lnTo>
                  <a:lnTo>
                    <a:pt x="904" y="1086"/>
                  </a:lnTo>
                  <a:lnTo>
                    <a:pt x="910" y="1086"/>
                  </a:lnTo>
                  <a:lnTo>
                    <a:pt x="918" y="1086"/>
                  </a:lnTo>
                  <a:lnTo>
                    <a:pt x="925" y="1086"/>
                  </a:lnTo>
                  <a:lnTo>
                    <a:pt x="933" y="1086"/>
                  </a:lnTo>
                  <a:lnTo>
                    <a:pt x="939" y="1086"/>
                  </a:lnTo>
                  <a:lnTo>
                    <a:pt x="947" y="1086"/>
                  </a:lnTo>
                  <a:lnTo>
                    <a:pt x="954" y="1086"/>
                  </a:lnTo>
                  <a:lnTo>
                    <a:pt x="962" y="1084"/>
                  </a:lnTo>
                  <a:lnTo>
                    <a:pt x="968" y="1084"/>
                  </a:lnTo>
                  <a:lnTo>
                    <a:pt x="974" y="1083"/>
                  </a:lnTo>
                  <a:lnTo>
                    <a:pt x="982" y="1083"/>
                  </a:lnTo>
                  <a:lnTo>
                    <a:pt x="989" y="1081"/>
                  </a:lnTo>
                  <a:lnTo>
                    <a:pt x="997" y="1079"/>
                  </a:lnTo>
                  <a:lnTo>
                    <a:pt x="1003" y="1079"/>
                  </a:lnTo>
                  <a:lnTo>
                    <a:pt x="1011" y="1078"/>
                  </a:lnTo>
                  <a:lnTo>
                    <a:pt x="1018" y="1076"/>
                  </a:lnTo>
                  <a:lnTo>
                    <a:pt x="1026" y="1075"/>
                  </a:lnTo>
                  <a:lnTo>
                    <a:pt x="1032" y="1073"/>
                  </a:lnTo>
                  <a:lnTo>
                    <a:pt x="1040" y="1070"/>
                  </a:lnTo>
                  <a:lnTo>
                    <a:pt x="1047" y="1068"/>
                  </a:lnTo>
                  <a:lnTo>
                    <a:pt x="1055" y="1067"/>
                  </a:lnTo>
                  <a:lnTo>
                    <a:pt x="1061" y="1063"/>
                  </a:lnTo>
                  <a:lnTo>
                    <a:pt x="1069" y="1062"/>
                  </a:lnTo>
                  <a:lnTo>
                    <a:pt x="1076" y="1059"/>
                  </a:lnTo>
                  <a:lnTo>
                    <a:pt x="1082" y="1057"/>
                  </a:lnTo>
                  <a:lnTo>
                    <a:pt x="1090" y="1054"/>
                  </a:lnTo>
                  <a:lnTo>
                    <a:pt x="1096" y="1052"/>
                  </a:lnTo>
                  <a:lnTo>
                    <a:pt x="1104" y="1049"/>
                  </a:lnTo>
                  <a:lnTo>
                    <a:pt x="1111" y="1047"/>
                  </a:lnTo>
                  <a:lnTo>
                    <a:pt x="1119" y="1044"/>
                  </a:lnTo>
                  <a:lnTo>
                    <a:pt x="1125" y="1043"/>
                  </a:lnTo>
                  <a:lnTo>
                    <a:pt x="1133" y="1041"/>
                  </a:lnTo>
                  <a:lnTo>
                    <a:pt x="1140" y="1039"/>
                  </a:lnTo>
                  <a:lnTo>
                    <a:pt x="1148" y="1038"/>
                  </a:lnTo>
                  <a:lnTo>
                    <a:pt x="1154" y="1036"/>
                  </a:lnTo>
                  <a:lnTo>
                    <a:pt x="1162" y="1035"/>
                  </a:lnTo>
                  <a:lnTo>
                    <a:pt x="1169" y="1035"/>
                  </a:lnTo>
                  <a:lnTo>
                    <a:pt x="1177" y="1033"/>
                  </a:lnTo>
                  <a:lnTo>
                    <a:pt x="1183" y="1031"/>
                  </a:lnTo>
                </a:path>
              </a:pathLst>
            </a:custGeom>
            <a:noFill/>
            <a:ln w="1270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90" name="Freeform 2658"/>
            <p:cNvSpPr>
              <a:spLocks/>
            </p:cNvSpPr>
            <p:nvPr/>
          </p:nvSpPr>
          <p:spPr bwMode="auto">
            <a:xfrm>
              <a:off x="3342" y="2317"/>
              <a:ext cx="108" cy="99"/>
            </a:xfrm>
            <a:custGeom>
              <a:avLst/>
              <a:gdLst/>
              <a:ahLst/>
              <a:cxnLst>
                <a:cxn ang="0">
                  <a:pos x="0" y="99"/>
                </a:cxn>
                <a:cxn ang="0">
                  <a:pos x="6" y="98"/>
                </a:cxn>
                <a:cxn ang="0">
                  <a:pos x="14" y="96"/>
                </a:cxn>
                <a:cxn ang="0">
                  <a:pos x="21" y="93"/>
                </a:cxn>
                <a:cxn ang="0">
                  <a:pos x="29" y="88"/>
                </a:cxn>
                <a:cxn ang="0">
                  <a:pos x="35" y="83"/>
                </a:cxn>
                <a:cxn ang="0">
                  <a:pos x="43" y="75"/>
                </a:cxn>
                <a:cxn ang="0">
                  <a:pos x="50" y="67"/>
                </a:cxn>
                <a:cxn ang="0">
                  <a:pos x="58" y="58"/>
                </a:cxn>
                <a:cxn ang="0">
                  <a:pos x="64" y="46"/>
                </a:cxn>
                <a:cxn ang="0">
                  <a:pos x="72" y="34"/>
                </a:cxn>
                <a:cxn ang="0">
                  <a:pos x="79" y="22"/>
                </a:cxn>
                <a:cxn ang="0">
                  <a:pos x="87" y="13"/>
                </a:cxn>
                <a:cxn ang="0">
                  <a:pos x="93" y="5"/>
                </a:cxn>
                <a:cxn ang="0">
                  <a:pos x="101" y="3"/>
                </a:cxn>
                <a:cxn ang="0">
                  <a:pos x="108" y="0"/>
                </a:cxn>
              </a:cxnLst>
              <a:rect l="0" t="0" r="r" b="b"/>
              <a:pathLst>
                <a:path w="108" h="99">
                  <a:moveTo>
                    <a:pt x="0" y="99"/>
                  </a:moveTo>
                  <a:lnTo>
                    <a:pt x="6" y="98"/>
                  </a:lnTo>
                  <a:lnTo>
                    <a:pt x="14" y="96"/>
                  </a:lnTo>
                  <a:lnTo>
                    <a:pt x="21" y="93"/>
                  </a:lnTo>
                  <a:lnTo>
                    <a:pt x="29" y="88"/>
                  </a:lnTo>
                  <a:lnTo>
                    <a:pt x="35" y="83"/>
                  </a:lnTo>
                  <a:lnTo>
                    <a:pt x="43" y="75"/>
                  </a:lnTo>
                  <a:lnTo>
                    <a:pt x="50" y="67"/>
                  </a:lnTo>
                  <a:lnTo>
                    <a:pt x="58" y="58"/>
                  </a:lnTo>
                  <a:lnTo>
                    <a:pt x="64" y="46"/>
                  </a:lnTo>
                  <a:lnTo>
                    <a:pt x="72" y="34"/>
                  </a:lnTo>
                  <a:lnTo>
                    <a:pt x="79" y="22"/>
                  </a:lnTo>
                  <a:lnTo>
                    <a:pt x="87" y="13"/>
                  </a:lnTo>
                  <a:lnTo>
                    <a:pt x="93" y="5"/>
                  </a:lnTo>
                  <a:lnTo>
                    <a:pt x="101" y="3"/>
                  </a:lnTo>
                  <a:lnTo>
                    <a:pt x="108" y="0"/>
                  </a:lnTo>
                </a:path>
              </a:pathLst>
            </a:custGeom>
            <a:noFill/>
            <a:ln w="1270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91" name="Line 2659"/>
            <p:cNvSpPr>
              <a:spLocks noChangeShapeType="1"/>
            </p:cNvSpPr>
            <p:nvPr/>
          </p:nvSpPr>
          <p:spPr bwMode="auto">
            <a:xfrm>
              <a:off x="3287" y="1406"/>
              <a:ext cx="39" cy="1"/>
            </a:xfrm>
            <a:prstGeom prst="line">
              <a:avLst/>
            </a:prstGeom>
            <a:noFill/>
            <a:ln w="1270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92" name="Line 2660"/>
            <p:cNvSpPr>
              <a:spLocks noChangeShapeType="1"/>
            </p:cNvSpPr>
            <p:nvPr/>
          </p:nvSpPr>
          <p:spPr bwMode="auto">
            <a:xfrm flipV="1">
              <a:off x="3307" y="1386"/>
              <a:ext cx="1" cy="39"/>
            </a:xfrm>
            <a:prstGeom prst="line">
              <a:avLst/>
            </a:prstGeom>
            <a:noFill/>
            <a:ln w="1270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grpSp>
      <p:grpSp>
        <p:nvGrpSpPr>
          <p:cNvPr id="20" name="Group 2663"/>
          <p:cNvGrpSpPr>
            <a:grpSpLocks/>
          </p:cNvGrpSpPr>
          <p:nvPr/>
        </p:nvGrpSpPr>
        <p:grpSpPr bwMode="auto">
          <a:xfrm>
            <a:off x="6338888" y="4437465"/>
            <a:ext cx="2044700" cy="1320800"/>
            <a:chOff x="2211" y="1452"/>
            <a:chExt cx="1288" cy="832"/>
          </a:xfrm>
        </p:grpSpPr>
        <p:sp>
          <p:nvSpPr>
            <p:cNvPr id="794" name="Freeform 2664"/>
            <p:cNvSpPr>
              <a:spLocks/>
            </p:cNvSpPr>
            <p:nvPr/>
          </p:nvSpPr>
          <p:spPr bwMode="auto">
            <a:xfrm>
              <a:off x="2211" y="1810"/>
              <a:ext cx="1102" cy="405"/>
            </a:xfrm>
            <a:custGeom>
              <a:avLst/>
              <a:gdLst/>
              <a:ahLst/>
              <a:cxnLst>
                <a:cxn ang="0">
                  <a:pos x="14" y="157"/>
                </a:cxn>
                <a:cxn ang="0">
                  <a:pos x="35" y="158"/>
                </a:cxn>
                <a:cxn ang="0">
                  <a:pos x="58" y="160"/>
                </a:cxn>
                <a:cxn ang="0">
                  <a:pos x="78" y="162"/>
                </a:cxn>
                <a:cxn ang="0">
                  <a:pos x="107" y="163"/>
                </a:cxn>
                <a:cxn ang="0">
                  <a:pos x="128" y="165"/>
                </a:cxn>
                <a:cxn ang="0">
                  <a:pos x="150" y="166"/>
                </a:cxn>
                <a:cxn ang="0">
                  <a:pos x="171" y="168"/>
                </a:cxn>
                <a:cxn ang="0">
                  <a:pos x="194" y="170"/>
                </a:cxn>
                <a:cxn ang="0">
                  <a:pos x="215" y="171"/>
                </a:cxn>
                <a:cxn ang="0">
                  <a:pos x="235" y="173"/>
                </a:cxn>
                <a:cxn ang="0">
                  <a:pos x="258" y="174"/>
                </a:cxn>
                <a:cxn ang="0">
                  <a:pos x="279" y="174"/>
                </a:cxn>
                <a:cxn ang="0">
                  <a:pos x="301" y="174"/>
                </a:cxn>
                <a:cxn ang="0">
                  <a:pos x="322" y="173"/>
                </a:cxn>
                <a:cxn ang="0">
                  <a:pos x="343" y="171"/>
                </a:cxn>
                <a:cxn ang="0">
                  <a:pos x="365" y="170"/>
                </a:cxn>
                <a:cxn ang="0">
                  <a:pos x="386" y="166"/>
                </a:cxn>
                <a:cxn ang="0">
                  <a:pos x="408" y="162"/>
                </a:cxn>
                <a:cxn ang="0">
                  <a:pos x="429" y="155"/>
                </a:cxn>
                <a:cxn ang="0">
                  <a:pos x="450" y="147"/>
                </a:cxn>
                <a:cxn ang="0">
                  <a:pos x="473" y="139"/>
                </a:cxn>
                <a:cxn ang="0">
                  <a:pos x="493" y="128"/>
                </a:cxn>
                <a:cxn ang="0">
                  <a:pos x="516" y="117"/>
                </a:cxn>
                <a:cxn ang="0">
                  <a:pos x="537" y="104"/>
                </a:cxn>
                <a:cxn ang="0">
                  <a:pos x="557" y="91"/>
                </a:cxn>
                <a:cxn ang="0">
                  <a:pos x="580" y="78"/>
                </a:cxn>
                <a:cxn ang="0">
                  <a:pos x="601" y="64"/>
                </a:cxn>
                <a:cxn ang="0">
                  <a:pos x="623" y="51"/>
                </a:cxn>
                <a:cxn ang="0">
                  <a:pos x="644" y="38"/>
                </a:cxn>
                <a:cxn ang="0">
                  <a:pos x="665" y="27"/>
                </a:cxn>
                <a:cxn ang="0">
                  <a:pos x="687" y="17"/>
                </a:cxn>
                <a:cxn ang="0">
                  <a:pos x="708" y="9"/>
                </a:cxn>
                <a:cxn ang="0">
                  <a:pos x="730" y="3"/>
                </a:cxn>
                <a:cxn ang="0">
                  <a:pos x="751" y="0"/>
                </a:cxn>
                <a:cxn ang="0">
                  <a:pos x="772" y="0"/>
                </a:cxn>
                <a:cxn ang="0">
                  <a:pos x="795" y="4"/>
                </a:cxn>
                <a:cxn ang="0">
                  <a:pos x="815" y="11"/>
                </a:cxn>
                <a:cxn ang="0">
                  <a:pos x="838" y="22"/>
                </a:cxn>
                <a:cxn ang="0">
                  <a:pos x="859" y="38"/>
                </a:cxn>
                <a:cxn ang="0">
                  <a:pos x="879" y="56"/>
                </a:cxn>
                <a:cxn ang="0">
                  <a:pos x="902" y="78"/>
                </a:cxn>
                <a:cxn ang="0">
                  <a:pos x="923" y="102"/>
                </a:cxn>
                <a:cxn ang="0">
                  <a:pos x="945" y="129"/>
                </a:cxn>
                <a:cxn ang="0">
                  <a:pos x="966" y="162"/>
                </a:cxn>
                <a:cxn ang="0">
                  <a:pos x="987" y="195"/>
                </a:cxn>
                <a:cxn ang="0">
                  <a:pos x="1009" y="230"/>
                </a:cxn>
                <a:cxn ang="0">
                  <a:pos x="1030" y="269"/>
                </a:cxn>
                <a:cxn ang="0">
                  <a:pos x="1052" y="311"/>
                </a:cxn>
                <a:cxn ang="0">
                  <a:pos x="1073" y="352"/>
                </a:cxn>
                <a:cxn ang="0">
                  <a:pos x="1094" y="392"/>
                </a:cxn>
              </a:cxnLst>
              <a:rect l="0" t="0" r="r" b="b"/>
              <a:pathLst>
                <a:path w="1102" h="405">
                  <a:moveTo>
                    <a:pt x="0" y="157"/>
                  </a:moveTo>
                  <a:lnTo>
                    <a:pt x="6" y="157"/>
                  </a:lnTo>
                  <a:lnTo>
                    <a:pt x="14" y="157"/>
                  </a:lnTo>
                  <a:lnTo>
                    <a:pt x="21" y="157"/>
                  </a:lnTo>
                  <a:lnTo>
                    <a:pt x="29" y="158"/>
                  </a:lnTo>
                  <a:lnTo>
                    <a:pt x="35" y="158"/>
                  </a:lnTo>
                  <a:lnTo>
                    <a:pt x="43" y="158"/>
                  </a:lnTo>
                  <a:lnTo>
                    <a:pt x="50" y="160"/>
                  </a:lnTo>
                  <a:lnTo>
                    <a:pt x="58" y="160"/>
                  </a:lnTo>
                  <a:lnTo>
                    <a:pt x="64" y="160"/>
                  </a:lnTo>
                  <a:lnTo>
                    <a:pt x="72" y="162"/>
                  </a:lnTo>
                  <a:lnTo>
                    <a:pt x="78" y="162"/>
                  </a:lnTo>
                  <a:lnTo>
                    <a:pt x="86" y="162"/>
                  </a:lnTo>
                  <a:lnTo>
                    <a:pt x="101" y="163"/>
                  </a:lnTo>
                  <a:lnTo>
                    <a:pt x="107" y="163"/>
                  </a:lnTo>
                  <a:lnTo>
                    <a:pt x="114" y="165"/>
                  </a:lnTo>
                  <a:lnTo>
                    <a:pt x="122" y="165"/>
                  </a:lnTo>
                  <a:lnTo>
                    <a:pt x="128" y="165"/>
                  </a:lnTo>
                  <a:lnTo>
                    <a:pt x="136" y="166"/>
                  </a:lnTo>
                  <a:lnTo>
                    <a:pt x="142" y="166"/>
                  </a:lnTo>
                  <a:lnTo>
                    <a:pt x="150" y="166"/>
                  </a:lnTo>
                  <a:lnTo>
                    <a:pt x="157" y="168"/>
                  </a:lnTo>
                  <a:lnTo>
                    <a:pt x="165" y="168"/>
                  </a:lnTo>
                  <a:lnTo>
                    <a:pt x="171" y="168"/>
                  </a:lnTo>
                  <a:lnTo>
                    <a:pt x="179" y="170"/>
                  </a:lnTo>
                  <a:lnTo>
                    <a:pt x="186" y="170"/>
                  </a:lnTo>
                  <a:lnTo>
                    <a:pt x="194" y="170"/>
                  </a:lnTo>
                  <a:lnTo>
                    <a:pt x="200" y="171"/>
                  </a:lnTo>
                  <a:lnTo>
                    <a:pt x="208" y="171"/>
                  </a:lnTo>
                  <a:lnTo>
                    <a:pt x="215" y="171"/>
                  </a:lnTo>
                  <a:lnTo>
                    <a:pt x="221" y="171"/>
                  </a:lnTo>
                  <a:lnTo>
                    <a:pt x="229" y="173"/>
                  </a:lnTo>
                  <a:lnTo>
                    <a:pt x="235" y="173"/>
                  </a:lnTo>
                  <a:lnTo>
                    <a:pt x="243" y="173"/>
                  </a:lnTo>
                  <a:lnTo>
                    <a:pt x="250" y="173"/>
                  </a:lnTo>
                  <a:lnTo>
                    <a:pt x="258" y="174"/>
                  </a:lnTo>
                  <a:lnTo>
                    <a:pt x="264" y="174"/>
                  </a:lnTo>
                  <a:lnTo>
                    <a:pt x="272" y="174"/>
                  </a:lnTo>
                  <a:lnTo>
                    <a:pt x="279" y="174"/>
                  </a:lnTo>
                  <a:lnTo>
                    <a:pt x="287" y="174"/>
                  </a:lnTo>
                  <a:lnTo>
                    <a:pt x="293" y="174"/>
                  </a:lnTo>
                  <a:lnTo>
                    <a:pt x="301" y="174"/>
                  </a:lnTo>
                  <a:lnTo>
                    <a:pt x="307" y="174"/>
                  </a:lnTo>
                  <a:lnTo>
                    <a:pt x="316" y="174"/>
                  </a:lnTo>
                  <a:lnTo>
                    <a:pt x="322" y="173"/>
                  </a:lnTo>
                  <a:lnTo>
                    <a:pt x="328" y="173"/>
                  </a:lnTo>
                  <a:lnTo>
                    <a:pt x="336" y="173"/>
                  </a:lnTo>
                  <a:lnTo>
                    <a:pt x="343" y="171"/>
                  </a:lnTo>
                  <a:lnTo>
                    <a:pt x="351" y="171"/>
                  </a:lnTo>
                  <a:lnTo>
                    <a:pt x="357" y="170"/>
                  </a:lnTo>
                  <a:lnTo>
                    <a:pt x="365" y="170"/>
                  </a:lnTo>
                  <a:lnTo>
                    <a:pt x="372" y="168"/>
                  </a:lnTo>
                  <a:lnTo>
                    <a:pt x="380" y="166"/>
                  </a:lnTo>
                  <a:lnTo>
                    <a:pt x="386" y="166"/>
                  </a:lnTo>
                  <a:lnTo>
                    <a:pt x="394" y="165"/>
                  </a:lnTo>
                  <a:lnTo>
                    <a:pt x="400" y="163"/>
                  </a:lnTo>
                  <a:lnTo>
                    <a:pt x="408" y="162"/>
                  </a:lnTo>
                  <a:lnTo>
                    <a:pt x="415" y="158"/>
                  </a:lnTo>
                  <a:lnTo>
                    <a:pt x="423" y="157"/>
                  </a:lnTo>
                  <a:lnTo>
                    <a:pt x="429" y="155"/>
                  </a:lnTo>
                  <a:lnTo>
                    <a:pt x="436" y="152"/>
                  </a:lnTo>
                  <a:lnTo>
                    <a:pt x="444" y="150"/>
                  </a:lnTo>
                  <a:lnTo>
                    <a:pt x="450" y="147"/>
                  </a:lnTo>
                  <a:lnTo>
                    <a:pt x="458" y="144"/>
                  </a:lnTo>
                  <a:lnTo>
                    <a:pt x="465" y="141"/>
                  </a:lnTo>
                  <a:lnTo>
                    <a:pt x="473" y="139"/>
                  </a:lnTo>
                  <a:lnTo>
                    <a:pt x="479" y="134"/>
                  </a:lnTo>
                  <a:lnTo>
                    <a:pt x="487" y="131"/>
                  </a:lnTo>
                  <a:lnTo>
                    <a:pt x="493" y="128"/>
                  </a:lnTo>
                  <a:lnTo>
                    <a:pt x="501" y="125"/>
                  </a:lnTo>
                  <a:lnTo>
                    <a:pt x="508" y="120"/>
                  </a:lnTo>
                  <a:lnTo>
                    <a:pt x="516" y="117"/>
                  </a:lnTo>
                  <a:lnTo>
                    <a:pt x="522" y="112"/>
                  </a:lnTo>
                  <a:lnTo>
                    <a:pt x="530" y="109"/>
                  </a:lnTo>
                  <a:lnTo>
                    <a:pt x="537" y="104"/>
                  </a:lnTo>
                  <a:lnTo>
                    <a:pt x="543" y="99"/>
                  </a:lnTo>
                  <a:lnTo>
                    <a:pt x="551" y="96"/>
                  </a:lnTo>
                  <a:lnTo>
                    <a:pt x="557" y="91"/>
                  </a:lnTo>
                  <a:lnTo>
                    <a:pt x="565" y="86"/>
                  </a:lnTo>
                  <a:lnTo>
                    <a:pt x="572" y="81"/>
                  </a:lnTo>
                  <a:lnTo>
                    <a:pt x="580" y="78"/>
                  </a:lnTo>
                  <a:lnTo>
                    <a:pt x="586" y="73"/>
                  </a:lnTo>
                  <a:lnTo>
                    <a:pt x="594" y="69"/>
                  </a:lnTo>
                  <a:lnTo>
                    <a:pt x="601" y="64"/>
                  </a:lnTo>
                  <a:lnTo>
                    <a:pt x="609" y="61"/>
                  </a:lnTo>
                  <a:lnTo>
                    <a:pt x="615" y="56"/>
                  </a:lnTo>
                  <a:lnTo>
                    <a:pt x="623" y="51"/>
                  </a:lnTo>
                  <a:lnTo>
                    <a:pt x="630" y="46"/>
                  </a:lnTo>
                  <a:lnTo>
                    <a:pt x="638" y="43"/>
                  </a:lnTo>
                  <a:lnTo>
                    <a:pt x="644" y="38"/>
                  </a:lnTo>
                  <a:lnTo>
                    <a:pt x="650" y="35"/>
                  </a:lnTo>
                  <a:lnTo>
                    <a:pt x="658" y="32"/>
                  </a:lnTo>
                  <a:lnTo>
                    <a:pt x="665" y="27"/>
                  </a:lnTo>
                  <a:lnTo>
                    <a:pt x="673" y="24"/>
                  </a:lnTo>
                  <a:lnTo>
                    <a:pt x="679" y="21"/>
                  </a:lnTo>
                  <a:lnTo>
                    <a:pt x="687" y="17"/>
                  </a:lnTo>
                  <a:lnTo>
                    <a:pt x="694" y="14"/>
                  </a:lnTo>
                  <a:lnTo>
                    <a:pt x="702" y="11"/>
                  </a:lnTo>
                  <a:lnTo>
                    <a:pt x="708" y="9"/>
                  </a:lnTo>
                  <a:lnTo>
                    <a:pt x="716" y="8"/>
                  </a:lnTo>
                  <a:lnTo>
                    <a:pt x="722" y="4"/>
                  </a:lnTo>
                  <a:lnTo>
                    <a:pt x="730" y="3"/>
                  </a:lnTo>
                  <a:lnTo>
                    <a:pt x="737" y="1"/>
                  </a:lnTo>
                  <a:lnTo>
                    <a:pt x="745" y="1"/>
                  </a:lnTo>
                  <a:lnTo>
                    <a:pt x="751" y="0"/>
                  </a:lnTo>
                  <a:lnTo>
                    <a:pt x="758" y="0"/>
                  </a:lnTo>
                  <a:lnTo>
                    <a:pt x="766" y="0"/>
                  </a:lnTo>
                  <a:lnTo>
                    <a:pt x="772" y="0"/>
                  </a:lnTo>
                  <a:lnTo>
                    <a:pt x="780" y="1"/>
                  </a:lnTo>
                  <a:lnTo>
                    <a:pt x="787" y="3"/>
                  </a:lnTo>
                  <a:lnTo>
                    <a:pt x="795" y="4"/>
                  </a:lnTo>
                  <a:lnTo>
                    <a:pt x="801" y="6"/>
                  </a:lnTo>
                  <a:lnTo>
                    <a:pt x="809" y="9"/>
                  </a:lnTo>
                  <a:lnTo>
                    <a:pt x="815" y="11"/>
                  </a:lnTo>
                  <a:lnTo>
                    <a:pt x="823" y="14"/>
                  </a:lnTo>
                  <a:lnTo>
                    <a:pt x="830" y="19"/>
                  </a:lnTo>
                  <a:lnTo>
                    <a:pt x="838" y="22"/>
                  </a:lnTo>
                  <a:lnTo>
                    <a:pt x="844" y="27"/>
                  </a:lnTo>
                  <a:lnTo>
                    <a:pt x="852" y="32"/>
                  </a:lnTo>
                  <a:lnTo>
                    <a:pt x="859" y="38"/>
                  </a:lnTo>
                  <a:lnTo>
                    <a:pt x="865" y="43"/>
                  </a:lnTo>
                  <a:lnTo>
                    <a:pt x="873" y="49"/>
                  </a:lnTo>
                  <a:lnTo>
                    <a:pt x="879" y="56"/>
                  </a:lnTo>
                  <a:lnTo>
                    <a:pt x="887" y="62"/>
                  </a:lnTo>
                  <a:lnTo>
                    <a:pt x="894" y="70"/>
                  </a:lnTo>
                  <a:lnTo>
                    <a:pt x="902" y="78"/>
                  </a:lnTo>
                  <a:lnTo>
                    <a:pt x="908" y="85"/>
                  </a:lnTo>
                  <a:lnTo>
                    <a:pt x="916" y="94"/>
                  </a:lnTo>
                  <a:lnTo>
                    <a:pt x="923" y="102"/>
                  </a:lnTo>
                  <a:lnTo>
                    <a:pt x="931" y="112"/>
                  </a:lnTo>
                  <a:lnTo>
                    <a:pt x="937" y="120"/>
                  </a:lnTo>
                  <a:lnTo>
                    <a:pt x="945" y="129"/>
                  </a:lnTo>
                  <a:lnTo>
                    <a:pt x="952" y="141"/>
                  </a:lnTo>
                  <a:lnTo>
                    <a:pt x="960" y="150"/>
                  </a:lnTo>
                  <a:lnTo>
                    <a:pt x="966" y="162"/>
                  </a:lnTo>
                  <a:lnTo>
                    <a:pt x="972" y="171"/>
                  </a:lnTo>
                  <a:lnTo>
                    <a:pt x="980" y="182"/>
                  </a:lnTo>
                  <a:lnTo>
                    <a:pt x="987" y="195"/>
                  </a:lnTo>
                  <a:lnTo>
                    <a:pt x="995" y="206"/>
                  </a:lnTo>
                  <a:lnTo>
                    <a:pt x="1001" y="219"/>
                  </a:lnTo>
                  <a:lnTo>
                    <a:pt x="1009" y="230"/>
                  </a:lnTo>
                  <a:lnTo>
                    <a:pt x="1016" y="243"/>
                  </a:lnTo>
                  <a:lnTo>
                    <a:pt x="1024" y="256"/>
                  </a:lnTo>
                  <a:lnTo>
                    <a:pt x="1030" y="269"/>
                  </a:lnTo>
                  <a:lnTo>
                    <a:pt x="1038" y="283"/>
                  </a:lnTo>
                  <a:lnTo>
                    <a:pt x="1044" y="296"/>
                  </a:lnTo>
                  <a:lnTo>
                    <a:pt x="1052" y="311"/>
                  </a:lnTo>
                  <a:lnTo>
                    <a:pt x="1059" y="323"/>
                  </a:lnTo>
                  <a:lnTo>
                    <a:pt x="1067" y="338"/>
                  </a:lnTo>
                  <a:lnTo>
                    <a:pt x="1073" y="352"/>
                  </a:lnTo>
                  <a:lnTo>
                    <a:pt x="1081" y="365"/>
                  </a:lnTo>
                  <a:lnTo>
                    <a:pt x="1088" y="379"/>
                  </a:lnTo>
                  <a:lnTo>
                    <a:pt x="1094" y="392"/>
                  </a:lnTo>
                  <a:lnTo>
                    <a:pt x="1102" y="405"/>
                  </a:lnTo>
                </a:path>
              </a:pathLst>
            </a:custGeom>
            <a:noFill/>
            <a:ln w="12700">
              <a:solidFill>
                <a:srgbClr val="0000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95" name="Line 2665"/>
            <p:cNvSpPr>
              <a:spLocks noChangeShapeType="1"/>
            </p:cNvSpPr>
            <p:nvPr/>
          </p:nvSpPr>
          <p:spPr bwMode="auto">
            <a:xfrm>
              <a:off x="3313" y="2215"/>
              <a:ext cx="7" cy="13"/>
            </a:xfrm>
            <a:prstGeom prst="line">
              <a:avLst/>
            </a:prstGeom>
            <a:noFill/>
            <a:ln w="1270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96" name="Line 2666"/>
            <p:cNvSpPr>
              <a:spLocks noChangeShapeType="1"/>
            </p:cNvSpPr>
            <p:nvPr/>
          </p:nvSpPr>
          <p:spPr bwMode="auto">
            <a:xfrm>
              <a:off x="3320" y="2228"/>
              <a:ext cx="8" cy="13"/>
            </a:xfrm>
            <a:prstGeom prst="line">
              <a:avLst/>
            </a:prstGeom>
            <a:noFill/>
            <a:ln w="1270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97" name="Line 2667"/>
            <p:cNvSpPr>
              <a:spLocks noChangeShapeType="1"/>
            </p:cNvSpPr>
            <p:nvPr/>
          </p:nvSpPr>
          <p:spPr bwMode="auto">
            <a:xfrm>
              <a:off x="3328" y="2241"/>
              <a:ext cx="6" cy="11"/>
            </a:xfrm>
            <a:prstGeom prst="line">
              <a:avLst/>
            </a:prstGeom>
            <a:noFill/>
            <a:ln w="1270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98" name="Line 2668"/>
            <p:cNvSpPr>
              <a:spLocks noChangeShapeType="1"/>
            </p:cNvSpPr>
            <p:nvPr/>
          </p:nvSpPr>
          <p:spPr bwMode="auto">
            <a:xfrm>
              <a:off x="3334" y="2252"/>
              <a:ext cx="8" cy="10"/>
            </a:xfrm>
            <a:prstGeom prst="line">
              <a:avLst/>
            </a:prstGeom>
            <a:noFill/>
            <a:ln w="1270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99" name="Line 2669"/>
            <p:cNvSpPr>
              <a:spLocks noChangeShapeType="1"/>
            </p:cNvSpPr>
            <p:nvPr/>
          </p:nvSpPr>
          <p:spPr bwMode="auto">
            <a:xfrm>
              <a:off x="3342" y="2262"/>
              <a:ext cx="6" cy="9"/>
            </a:xfrm>
            <a:prstGeom prst="line">
              <a:avLst/>
            </a:prstGeom>
            <a:noFill/>
            <a:ln w="1270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800" name="Line 2670"/>
            <p:cNvSpPr>
              <a:spLocks noChangeShapeType="1"/>
            </p:cNvSpPr>
            <p:nvPr/>
          </p:nvSpPr>
          <p:spPr bwMode="auto">
            <a:xfrm>
              <a:off x="3348" y="2271"/>
              <a:ext cx="8" cy="7"/>
            </a:xfrm>
            <a:prstGeom prst="line">
              <a:avLst/>
            </a:prstGeom>
            <a:noFill/>
            <a:ln w="1270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801" name="Line 2671"/>
            <p:cNvSpPr>
              <a:spLocks noChangeShapeType="1"/>
            </p:cNvSpPr>
            <p:nvPr/>
          </p:nvSpPr>
          <p:spPr bwMode="auto">
            <a:xfrm>
              <a:off x="3356" y="2278"/>
              <a:ext cx="7" cy="4"/>
            </a:xfrm>
            <a:prstGeom prst="line">
              <a:avLst/>
            </a:prstGeom>
            <a:noFill/>
            <a:ln w="1270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802" name="Line 2672"/>
            <p:cNvSpPr>
              <a:spLocks noChangeShapeType="1"/>
            </p:cNvSpPr>
            <p:nvPr/>
          </p:nvSpPr>
          <p:spPr bwMode="auto">
            <a:xfrm>
              <a:off x="3363" y="2282"/>
              <a:ext cx="8" cy="2"/>
            </a:xfrm>
            <a:prstGeom prst="line">
              <a:avLst/>
            </a:prstGeom>
            <a:noFill/>
            <a:ln w="1270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803" name="Line 2673"/>
            <p:cNvSpPr>
              <a:spLocks noChangeShapeType="1"/>
            </p:cNvSpPr>
            <p:nvPr/>
          </p:nvSpPr>
          <p:spPr bwMode="auto">
            <a:xfrm flipV="1">
              <a:off x="3371" y="2282"/>
              <a:ext cx="6" cy="2"/>
            </a:xfrm>
            <a:prstGeom prst="line">
              <a:avLst/>
            </a:prstGeom>
            <a:noFill/>
            <a:ln w="1270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804" name="Line 2674"/>
            <p:cNvSpPr>
              <a:spLocks noChangeShapeType="1"/>
            </p:cNvSpPr>
            <p:nvPr/>
          </p:nvSpPr>
          <p:spPr bwMode="auto">
            <a:xfrm flipV="1">
              <a:off x="3377" y="2278"/>
              <a:ext cx="8" cy="4"/>
            </a:xfrm>
            <a:prstGeom prst="line">
              <a:avLst/>
            </a:prstGeom>
            <a:noFill/>
            <a:ln w="1270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805" name="Line 2675"/>
            <p:cNvSpPr>
              <a:spLocks noChangeShapeType="1"/>
            </p:cNvSpPr>
            <p:nvPr/>
          </p:nvSpPr>
          <p:spPr bwMode="auto">
            <a:xfrm flipV="1">
              <a:off x="3385" y="2268"/>
              <a:ext cx="7" cy="10"/>
            </a:xfrm>
            <a:prstGeom prst="line">
              <a:avLst/>
            </a:prstGeom>
            <a:noFill/>
            <a:ln w="1270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806" name="Line 2676"/>
            <p:cNvSpPr>
              <a:spLocks noChangeShapeType="1"/>
            </p:cNvSpPr>
            <p:nvPr/>
          </p:nvSpPr>
          <p:spPr bwMode="auto">
            <a:xfrm flipV="1">
              <a:off x="3392" y="2255"/>
              <a:ext cx="8" cy="13"/>
            </a:xfrm>
            <a:prstGeom prst="line">
              <a:avLst/>
            </a:prstGeom>
            <a:noFill/>
            <a:ln w="1270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807" name="Line 2677"/>
            <p:cNvSpPr>
              <a:spLocks noChangeShapeType="1"/>
            </p:cNvSpPr>
            <p:nvPr/>
          </p:nvSpPr>
          <p:spPr bwMode="auto">
            <a:xfrm flipV="1">
              <a:off x="3400" y="2237"/>
              <a:ext cx="6" cy="18"/>
            </a:xfrm>
            <a:prstGeom prst="line">
              <a:avLst/>
            </a:prstGeom>
            <a:noFill/>
            <a:ln w="1270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808" name="Line 2678"/>
            <p:cNvSpPr>
              <a:spLocks noChangeShapeType="1"/>
            </p:cNvSpPr>
            <p:nvPr/>
          </p:nvSpPr>
          <p:spPr bwMode="auto">
            <a:xfrm flipV="1">
              <a:off x="3406" y="2213"/>
              <a:ext cx="6" cy="24"/>
            </a:xfrm>
            <a:prstGeom prst="line">
              <a:avLst/>
            </a:prstGeom>
            <a:noFill/>
            <a:ln w="1270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809" name="Line 2679"/>
            <p:cNvSpPr>
              <a:spLocks noChangeShapeType="1"/>
            </p:cNvSpPr>
            <p:nvPr/>
          </p:nvSpPr>
          <p:spPr bwMode="auto">
            <a:xfrm flipV="1">
              <a:off x="3412" y="2186"/>
              <a:ext cx="8" cy="27"/>
            </a:xfrm>
            <a:prstGeom prst="line">
              <a:avLst/>
            </a:prstGeom>
            <a:noFill/>
            <a:ln w="1270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810" name="Line 2680"/>
            <p:cNvSpPr>
              <a:spLocks noChangeShapeType="1"/>
            </p:cNvSpPr>
            <p:nvPr/>
          </p:nvSpPr>
          <p:spPr bwMode="auto">
            <a:xfrm flipV="1">
              <a:off x="3420" y="2156"/>
              <a:ext cx="7" cy="30"/>
            </a:xfrm>
            <a:prstGeom prst="line">
              <a:avLst/>
            </a:prstGeom>
            <a:noFill/>
            <a:ln w="1270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811" name="Line 2681"/>
            <p:cNvSpPr>
              <a:spLocks noChangeShapeType="1"/>
            </p:cNvSpPr>
            <p:nvPr/>
          </p:nvSpPr>
          <p:spPr bwMode="auto">
            <a:xfrm flipV="1">
              <a:off x="3427" y="2124"/>
              <a:ext cx="8" cy="32"/>
            </a:xfrm>
            <a:prstGeom prst="line">
              <a:avLst/>
            </a:prstGeom>
            <a:noFill/>
            <a:ln w="1270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812" name="Line 2682"/>
            <p:cNvSpPr>
              <a:spLocks noChangeShapeType="1"/>
            </p:cNvSpPr>
            <p:nvPr/>
          </p:nvSpPr>
          <p:spPr bwMode="auto">
            <a:xfrm flipV="1">
              <a:off x="3435" y="2090"/>
              <a:ext cx="6" cy="34"/>
            </a:xfrm>
            <a:prstGeom prst="line">
              <a:avLst/>
            </a:prstGeom>
            <a:noFill/>
            <a:ln w="1270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813" name="Line 2683"/>
            <p:cNvSpPr>
              <a:spLocks noChangeShapeType="1"/>
            </p:cNvSpPr>
            <p:nvPr/>
          </p:nvSpPr>
          <p:spPr bwMode="auto">
            <a:xfrm flipV="1">
              <a:off x="3441" y="2058"/>
              <a:ext cx="8" cy="32"/>
            </a:xfrm>
            <a:prstGeom prst="line">
              <a:avLst/>
            </a:prstGeom>
            <a:noFill/>
            <a:ln w="1270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814" name="Line 2684"/>
            <p:cNvSpPr>
              <a:spLocks noChangeShapeType="1"/>
            </p:cNvSpPr>
            <p:nvPr/>
          </p:nvSpPr>
          <p:spPr bwMode="auto">
            <a:xfrm flipV="1">
              <a:off x="3449" y="2029"/>
              <a:ext cx="7" cy="29"/>
            </a:xfrm>
            <a:prstGeom prst="line">
              <a:avLst/>
            </a:prstGeom>
            <a:noFill/>
            <a:ln w="1270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815" name="Line 2685"/>
            <p:cNvSpPr>
              <a:spLocks noChangeShapeType="1"/>
            </p:cNvSpPr>
            <p:nvPr/>
          </p:nvSpPr>
          <p:spPr bwMode="auto">
            <a:xfrm flipV="1">
              <a:off x="3456" y="2005"/>
              <a:ext cx="8" cy="24"/>
            </a:xfrm>
            <a:prstGeom prst="line">
              <a:avLst/>
            </a:prstGeom>
            <a:noFill/>
            <a:ln w="1270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816" name="Line 2686"/>
            <p:cNvSpPr>
              <a:spLocks noChangeShapeType="1"/>
            </p:cNvSpPr>
            <p:nvPr/>
          </p:nvSpPr>
          <p:spPr bwMode="auto">
            <a:xfrm flipV="1">
              <a:off x="3464" y="1988"/>
              <a:ext cx="6" cy="17"/>
            </a:xfrm>
            <a:prstGeom prst="line">
              <a:avLst/>
            </a:prstGeom>
            <a:noFill/>
            <a:ln w="1270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817" name="Line 2687"/>
            <p:cNvSpPr>
              <a:spLocks noChangeShapeType="1"/>
            </p:cNvSpPr>
            <p:nvPr/>
          </p:nvSpPr>
          <p:spPr bwMode="auto">
            <a:xfrm flipV="1">
              <a:off x="3470" y="1976"/>
              <a:ext cx="8" cy="12"/>
            </a:xfrm>
            <a:prstGeom prst="line">
              <a:avLst/>
            </a:prstGeom>
            <a:noFill/>
            <a:ln w="1270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818" name="Line 2688"/>
            <p:cNvSpPr>
              <a:spLocks noChangeShapeType="1"/>
            </p:cNvSpPr>
            <p:nvPr/>
          </p:nvSpPr>
          <p:spPr bwMode="auto">
            <a:xfrm flipV="1">
              <a:off x="3478" y="1970"/>
              <a:ext cx="7" cy="6"/>
            </a:xfrm>
            <a:prstGeom prst="line">
              <a:avLst/>
            </a:prstGeom>
            <a:noFill/>
            <a:ln w="1270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819" name="Line 2689"/>
            <p:cNvSpPr>
              <a:spLocks noChangeShapeType="1"/>
            </p:cNvSpPr>
            <p:nvPr/>
          </p:nvSpPr>
          <p:spPr bwMode="auto">
            <a:xfrm flipV="1">
              <a:off x="3485" y="1967"/>
              <a:ext cx="8" cy="3"/>
            </a:xfrm>
            <a:prstGeom prst="line">
              <a:avLst/>
            </a:prstGeom>
            <a:noFill/>
            <a:ln w="1270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820" name="Line 2690"/>
            <p:cNvSpPr>
              <a:spLocks noChangeShapeType="1"/>
            </p:cNvSpPr>
            <p:nvPr/>
          </p:nvSpPr>
          <p:spPr bwMode="auto">
            <a:xfrm>
              <a:off x="3493" y="1967"/>
              <a:ext cx="6" cy="1"/>
            </a:xfrm>
            <a:prstGeom prst="line">
              <a:avLst/>
            </a:prstGeom>
            <a:noFill/>
            <a:ln w="1270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821" name="Line 2691"/>
            <p:cNvSpPr>
              <a:spLocks noChangeShapeType="1"/>
            </p:cNvSpPr>
            <p:nvPr/>
          </p:nvSpPr>
          <p:spPr bwMode="auto">
            <a:xfrm>
              <a:off x="3337" y="1472"/>
              <a:ext cx="39" cy="1"/>
            </a:xfrm>
            <a:prstGeom prst="line">
              <a:avLst/>
            </a:prstGeom>
            <a:noFill/>
            <a:ln w="1270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822" name="Line 2692"/>
            <p:cNvSpPr>
              <a:spLocks noChangeShapeType="1"/>
            </p:cNvSpPr>
            <p:nvPr/>
          </p:nvSpPr>
          <p:spPr bwMode="auto">
            <a:xfrm flipV="1">
              <a:off x="3356" y="1452"/>
              <a:ext cx="1" cy="39"/>
            </a:xfrm>
            <a:prstGeom prst="line">
              <a:avLst/>
            </a:prstGeom>
            <a:noFill/>
            <a:ln w="1270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grpSp>
      <p:grpSp>
        <p:nvGrpSpPr>
          <p:cNvPr id="21" name="Group 824"/>
          <p:cNvGrpSpPr/>
          <p:nvPr/>
        </p:nvGrpSpPr>
        <p:grpSpPr>
          <a:xfrm>
            <a:off x="3963474" y="4250451"/>
            <a:ext cx="1554480" cy="1920240"/>
            <a:chOff x="3963474" y="4288935"/>
            <a:chExt cx="1554480" cy="1920240"/>
          </a:xfrm>
        </p:grpSpPr>
        <p:sp>
          <p:nvSpPr>
            <p:cNvPr id="752" name="Rectangle 782"/>
            <p:cNvSpPr>
              <a:spLocks noChangeArrowheads="1"/>
            </p:cNvSpPr>
            <p:nvPr/>
          </p:nvSpPr>
          <p:spPr bwMode="auto">
            <a:xfrm>
              <a:off x="3963474" y="4288935"/>
              <a:ext cx="1554480" cy="1920240"/>
            </a:xfrm>
            <a:prstGeom prst="rect">
              <a:avLst/>
            </a:prstGeom>
            <a:solidFill>
              <a:srgbClr val="FFFFCC"/>
            </a:solidFill>
            <a:ln w="15875" algn="ctr">
              <a:solidFill>
                <a:srgbClr val="C0C0C0"/>
              </a:solidFill>
              <a:miter lim="800000"/>
              <a:headEnd/>
              <a:tailEnd/>
            </a:ln>
            <a:effectLst/>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53" name="Line 783"/>
            <p:cNvSpPr>
              <a:spLocks noChangeShapeType="1"/>
            </p:cNvSpPr>
            <p:nvPr/>
          </p:nvSpPr>
          <p:spPr bwMode="auto">
            <a:xfrm>
              <a:off x="4029075" y="4895360"/>
              <a:ext cx="295275" cy="0"/>
            </a:xfrm>
            <a:prstGeom prst="line">
              <a:avLst/>
            </a:prstGeom>
            <a:noFill/>
            <a:ln w="15240">
              <a:solidFill>
                <a:srgbClr val="FF0000"/>
              </a:solidFill>
              <a:round/>
              <a:headEnd/>
              <a:tailEnd/>
            </a:ln>
            <a:effec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54" name="Text Box 784"/>
            <p:cNvSpPr txBox="1">
              <a:spLocks noChangeArrowheads="1"/>
            </p:cNvSpPr>
            <p:nvPr/>
          </p:nvSpPr>
          <p:spPr bwMode="auto">
            <a:xfrm>
              <a:off x="4512030" y="4611198"/>
              <a:ext cx="881973" cy="646331"/>
            </a:xfrm>
            <a:prstGeom prst="rect">
              <a:avLst/>
            </a:prstGeom>
            <a:noFill/>
            <a:ln w="9525" algn="ctr">
              <a:noFill/>
              <a:miter lim="800000"/>
              <a:headEnd/>
              <a:tailEnd/>
            </a:ln>
          </p:spPr>
          <p:txBody>
            <a:bodyPr wrap="none">
              <a:spAutoFit/>
            </a:bodyPr>
            <a:lstStyle/>
            <a:p>
              <a:pPr algn="l"/>
              <a:r>
                <a:rPr lang="en-US" sz="1200" i="1" dirty="0">
                  <a:solidFill>
                    <a:srgbClr val="000000"/>
                  </a:solidFill>
                  <a:latin typeface="Arial Narrow" pitchFamily="34" charset="0"/>
                </a:rPr>
                <a:t>r</a:t>
              </a:r>
              <a:r>
                <a:rPr lang="en-US" sz="1200" baseline="-25000" dirty="0">
                  <a:solidFill>
                    <a:srgbClr val="000000"/>
                  </a:solidFill>
                  <a:latin typeface="Arial Narrow" pitchFamily="34" charset="0"/>
                </a:rPr>
                <a:t>e </a:t>
              </a:r>
              <a:r>
                <a:rPr lang="en-US" sz="1200" dirty="0">
                  <a:solidFill>
                    <a:srgbClr val="000000"/>
                  </a:solidFill>
                  <a:latin typeface="Arial Narrow" pitchFamily="34" charset="0"/>
                </a:rPr>
                <a:t> </a:t>
              </a:r>
              <a:r>
                <a:rPr lang="en-US" sz="1200" dirty="0" smtClean="0">
                  <a:solidFill>
                    <a:srgbClr val="000000"/>
                  </a:solidFill>
                  <a:latin typeface="Arial Narrow" pitchFamily="34" charset="0"/>
                </a:rPr>
                <a:t>= 2.0  </a:t>
              </a:r>
              <a:r>
                <a:rPr lang="en-US" sz="1200" dirty="0" smtClean="0">
                  <a:solidFill>
                    <a:srgbClr val="000000"/>
                  </a:solidFill>
                  <a:latin typeface="Symbol" pitchFamily="18" charset="2"/>
                </a:rPr>
                <a:t>m</a:t>
              </a:r>
              <a:r>
                <a:rPr lang="en-US" sz="1200" dirty="0" smtClean="0">
                  <a:solidFill>
                    <a:srgbClr val="000000"/>
                  </a:solidFill>
                  <a:latin typeface="Arial Narrow" pitchFamily="34" charset="0"/>
                </a:rPr>
                <a:t>m</a:t>
              </a:r>
              <a:endParaRPr lang="en-US" sz="1200" dirty="0">
                <a:solidFill>
                  <a:srgbClr val="000000"/>
                </a:solidFill>
                <a:latin typeface="Arial Narrow" pitchFamily="34" charset="0"/>
              </a:endParaRPr>
            </a:p>
            <a:p>
              <a:pPr algn="l"/>
              <a:r>
                <a:rPr lang="en-US" sz="1200" i="1" dirty="0" err="1">
                  <a:solidFill>
                    <a:srgbClr val="000000"/>
                  </a:solidFill>
                  <a:latin typeface="Arial Narrow" pitchFamily="34" charset="0"/>
                </a:rPr>
                <a:t>v</a:t>
              </a:r>
              <a:r>
                <a:rPr lang="en-US" sz="1200" baseline="-25000" dirty="0" err="1">
                  <a:solidFill>
                    <a:srgbClr val="000000"/>
                  </a:solidFill>
                  <a:latin typeface="Arial Narrow" pitchFamily="34" charset="0"/>
                </a:rPr>
                <a:t>e</a:t>
              </a:r>
              <a:r>
                <a:rPr lang="en-US" sz="1200" dirty="0">
                  <a:solidFill>
                    <a:srgbClr val="000000"/>
                  </a:solidFill>
                  <a:latin typeface="Arial Narrow" pitchFamily="34" charset="0"/>
                </a:rPr>
                <a:t> = 1.0</a:t>
              </a:r>
            </a:p>
            <a:p>
              <a:pPr algn="l"/>
              <a:r>
                <a:rPr lang="en-US" sz="1200" i="1" dirty="0">
                  <a:solidFill>
                    <a:srgbClr val="000000"/>
                  </a:solidFill>
                  <a:latin typeface="Arial Narrow" pitchFamily="34" charset="0"/>
                </a:rPr>
                <a:t>m</a:t>
              </a:r>
              <a:r>
                <a:rPr lang="en-US" sz="1200" dirty="0">
                  <a:solidFill>
                    <a:srgbClr val="000000"/>
                  </a:solidFill>
                  <a:latin typeface="Arial Narrow" pitchFamily="34" charset="0"/>
                </a:rPr>
                <a:t> = 1.50</a:t>
              </a:r>
              <a:endParaRPr lang="en-US" sz="1200" i="1" dirty="0">
                <a:solidFill>
                  <a:srgbClr val="000000"/>
                </a:solidFill>
                <a:latin typeface="Arial Narrow" pitchFamily="34" charset="0"/>
              </a:endParaRPr>
            </a:p>
          </p:txBody>
        </p:sp>
        <p:sp>
          <p:nvSpPr>
            <p:cNvPr id="755" name="AutoShape 785"/>
            <p:cNvSpPr>
              <a:spLocks/>
            </p:cNvSpPr>
            <p:nvPr/>
          </p:nvSpPr>
          <p:spPr bwMode="auto">
            <a:xfrm>
              <a:off x="4425771" y="4666760"/>
              <a:ext cx="95250" cy="495300"/>
            </a:xfrm>
            <a:prstGeom prst="leftBrace">
              <a:avLst>
                <a:gd name="adj1" fmla="val 43333"/>
                <a:gd name="adj2" fmla="val 50000"/>
              </a:avLst>
            </a:prstGeom>
            <a:noFill/>
            <a:ln w="6350">
              <a:solidFill>
                <a:srgbClr val="000000"/>
              </a:solidFill>
              <a:round/>
              <a:headEnd/>
              <a:tailEnd/>
            </a:ln>
            <a:effectLst/>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grpSp>
          <p:nvGrpSpPr>
            <p:cNvPr id="22" name="Group 1724"/>
            <p:cNvGrpSpPr>
              <a:grpSpLocks/>
            </p:cNvGrpSpPr>
            <p:nvPr/>
          </p:nvGrpSpPr>
          <p:grpSpPr bwMode="auto">
            <a:xfrm>
              <a:off x="4041775" y="5243023"/>
              <a:ext cx="1140136" cy="276999"/>
              <a:chOff x="4041423" y="4833938"/>
              <a:chExt cx="1140136" cy="276999"/>
            </a:xfrm>
          </p:grpSpPr>
          <p:sp>
            <p:nvSpPr>
              <p:cNvPr id="781" name="Line 823"/>
              <p:cNvSpPr>
                <a:spLocks noChangeShapeType="1"/>
              </p:cNvSpPr>
              <p:nvPr/>
            </p:nvSpPr>
            <p:spPr bwMode="auto">
              <a:xfrm>
                <a:off x="4041423" y="4965700"/>
                <a:ext cx="295275" cy="0"/>
              </a:xfrm>
              <a:prstGeom prst="line">
                <a:avLst/>
              </a:prstGeom>
              <a:noFill/>
              <a:ln w="16510">
                <a:solidFill>
                  <a:srgbClr val="0000FF"/>
                </a:solidFill>
                <a:round/>
                <a:headEnd/>
                <a:tailEnd/>
              </a:ln>
              <a:effec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782" name="Text Box 824"/>
              <p:cNvSpPr txBox="1">
                <a:spLocks noChangeArrowheads="1"/>
              </p:cNvSpPr>
              <p:nvPr/>
            </p:nvSpPr>
            <p:spPr bwMode="auto">
              <a:xfrm>
                <a:off x="4493550" y="4833938"/>
                <a:ext cx="688009" cy="276999"/>
              </a:xfrm>
              <a:prstGeom prst="rect">
                <a:avLst/>
              </a:prstGeom>
              <a:noFill/>
              <a:ln w="9525"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u="none" strike="noStrike" kern="0" cap="none" spc="0" normalizeH="0" baseline="0" noProof="0" dirty="0" smtClean="0">
                    <a:ln>
                      <a:noFill/>
                    </a:ln>
                    <a:solidFill>
                      <a:srgbClr val="000000"/>
                    </a:solidFill>
                    <a:effectLst/>
                    <a:uLnTx/>
                    <a:uFillTx/>
                    <a:latin typeface="Arial Narrow" pitchFamily="34" charset="0"/>
                  </a:rPr>
                  <a:t>spherical</a:t>
                </a:r>
              </a:p>
            </p:txBody>
          </p:sp>
        </p:grpSp>
        <p:sp>
          <p:nvSpPr>
            <p:cNvPr id="823" name="Line 2693"/>
            <p:cNvSpPr>
              <a:spLocks noChangeShapeType="1"/>
            </p:cNvSpPr>
            <p:nvPr/>
          </p:nvSpPr>
          <p:spPr bwMode="auto">
            <a:xfrm>
              <a:off x="4038600" y="5609735"/>
              <a:ext cx="295275" cy="0"/>
            </a:xfrm>
            <a:prstGeom prst="line">
              <a:avLst/>
            </a:prstGeom>
            <a:noFill/>
            <a:ln w="16510">
              <a:solidFill>
                <a:srgbClr val="000000"/>
              </a:solidFill>
              <a:round/>
              <a:headEnd/>
              <a:tailEnd/>
            </a:ln>
            <a:effec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endParaRPr>
            </a:p>
          </p:txBody>
        </p:sp>
        <p:sp>
          <p:nvSpPr>
            <p:cNvPr id="824" name="Text Box 824"/>
            <p:cNvSpPr txBox="1">
              <a:spLocks noChangeArrowheads="1"/>
            </p:cNvSpPr>
            <p:nvPr/>
          </p:nvSpPr>
          <p:spPr bwMode="auto">
            <a:xfrm>
              <a:off x="4504506" y="5492260"/>
              <a:ext cx="957314" cy="276999"/>
            </a:xfrm>
            <a:prstGeom prst="rect">
              <a:avLst/>
            </a:prstGeom>
            <a:noFill/>
            <a:ln w="9525" algn="ctr">
              <a:noFill/>
              <a:miter lim="800000"/>
              <a:headEnd/>
              <a:tailEnd/>
            </a:ln>
          </p:spPr>
          <p:txBody>
            <a:bodyPr wrap="none">
              <a:spAutoFit/>
            </a:bodyPr>
            <a:lstStyle/>
            <a:p>
              <a:r>
                <a:rPr lang="en-US" sz="1200" dirty="0" err="1">
                  <a:solidFill>
                    <a:srgbClr val="000000"/>
                  </a:solidFill>
                  <a:latin typeface="Arial Narrow" pitchFamily="34" charset="0"/>
                </a:rPr>
                <a:t>equi</a:t>
              </a:r>
              <a:r>
                <a:rPr lang="en-US" sz="1200" dirty="0">
                  <a:solidFill>
                    <a:srgbClr val="000000"/>
                  </a:solidFill>
                  <a:latin typeface="Arial Narrow" pitchFamily="34" charset="0"/>
                </a:rPr>
                <a:t>-probable</a:t>
              </a:r>
            </a:p>
          </p:txBody>
        </p:sp>
      </p:grpSp>
      <p:sp>
        <p:nvSpPr>
          <p:cNvPr id="825" name="Title 1"/>
          <p:cNvSpPr>
            <a:spLocks noGrp="1"/>
          </p:cNvSpPr>
          <p:nvPr>
            <p:ph type="title"/>
          </p:nvPr>
        </p:nvSpPr>
        <p:spPr>
          <a:xfrm>
            <a:off x="457200" y="0"/>
            <a:ext cx="8229600" cy="952500"/>
          </a:xfrm>
        </p:spPr>
        <p:txBody>
          <a:bodyPr/>
          <a:lstStyle/>
          <a:p>
            <a:r>
              <a:rPr lang="en-US" dirty="0" smtClean="0">
                <a:solidFill>
                  <a:schemeClr val="tx1"/>
                </a:solidFill>
              </a:rPr>
              <a:t>Aerosols</a:t>
            </a:r>
            <a:endParaRPr lang="en-US" dirty="0">
              <a:solidFill>
                <a:schemeClr val="tx1"/>
              </a:solidFill>
            </a:endParaRPr>
          </a:p>
        </p:txBody>
      </p:sp>
      <p:sp>
        <p:nvSpPr>
          <p:cNvPr id="826" name="Content Placeholder 2"/>
          <p:cNvSpPr>
            <a:spLocks noGrp="1"/>
          </p:cNvSpPr>
          <p:nvPr>
            <p:ph idx="1"/>
          </p:nvPr>
        </p:nvSpPr>
        <p:spPr>
          <a:xfrm>
            <a:off x="457200" y="984428"/>
            <a:ext cx="8229600" cy="682832"/>
          </a:xfrm>
        </p:spPr>
        <p:txBody>
          <a:bodyPr/>
          <a:lstStyle/>
          <a:p>
            <a:pPr>
              <a:buNone/>
            </a:pPr>
            <a:r>
              <a:rPr lang="en-US" dirty="0" smtClean="0">
                <a:solidFill>
                  <a:srgbClr val="0000FF"/>
                </a:solidFill>
              </a:rPr>
              <a:t>Over ocean</a:t>
            </a:r>
          </a:p>
          <a:p>
            <a:pPr>
              <a:spcBef>
                <a:spcPts val="600"/>
              </a:spcBef>
            </a:pPr>
            <a:r>
              <a:rPr lang="en-US" dirty="0" smtClean="0">
                <a:solidFill>
                  <a:srgbClr val="0000FF"/>
                </a:solidFill>
              </a:rPr>
              <a:t>Non-spherical aerosol shapes</a:t>
            </a:r>
          </a:p>
          <a:p>
            <a:pPr lvl="1"/>
            <a:endParaRPr lang="en-US"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5684838" y="3483702"/>
            <a:ext cx="3048000" cy="3181350"/>
          </a:xfrm>
          <a:prstGeom prst="rect">
            <a:avLst/>
          </a:prstGeom>
          <a:solidFill>
            <a:srgbClr val="FFFFFF"/>
          </a:solidFill>
          <a:ln w="9525" algn="ctr">
            <a:noFill/>
            <a:miter lim="800000"/>
            <a:headEnd/>
            <a:tailEnd/>
          </a:ln>
          <a:effectLst/>
        </p:spPr>
        <p:txBody>
          <a:bodyPr anchor="ctr">
            <a:spAutoFit/>
          </a:bodyPr>
          <a:lstStyle/>
          <a:p>
            <a:pPr>
              <a:defRPr/>
            </a:pPr>
            <a:endParaRPr lang="en-US">
              <a:effectLst>
                <a:outerShdw blurRad="38100" dist="38100" dir="2700000" algn="tl">
                  <a:srgbClr val="000000">
                    <a:alpha val="43137"/>
                  </a:srgbClr>
                </a:outerShdw>
              </a:effectLst>
            </a:endParaRPr>
          </a:p>
        </p:txBody>
      </p:sp>
      <p:sp>
        <p:nvSpPr>
          <p:cNvPr id="4" name="Rectangle 4"/>
          <p:cNvSpPr>
            <a:spLocks noChangeArrowheads="1"/>
          </p:cNvSpPr>
          <p:nvPr/>
        </p:nvSpPr>
        <p:spPr bwMode="auto">
          <a:xfrm>
            <a:off x="466725" y="3494814"/>
            <a:ext cx="3057525" cy="3171825"/>
          </a:xfrm>
          <a:prstGeom prst="rect">
            <a:avLst/>
          </a:prstGeom>
          <a:solidFill>
            <a:srgbClr val="FFFFFF"/>
          </a:solidFill>
          <a:ln w="9525" algn="ctr">
            <a:noFill/>
            <a:miter lim="800000"/>
            <a:headEnd/>
            <a:tailEnd/>
          </a:ln>
          <a:effectLst/>
        </p:spPr>
        <p:txBody>
          <a:bodyPr anchor="ctr">
            <a:spAutoFit/>
          </a:bodyPr>
          <a:lstStyle/>
          <a:p>
            <a:pPr>
              <a:defRPr/>
            </a:pPr>
            <a:endParaRPr lang="en-US">
              <a:effectLst>
                <a:outerShdw blurRad="38100" dist="38100" dir="2700000" algn="tl">
                  <a:srgbClr val="000000">
                    <a:alpha val="43137"/>
                  </a:srgbClr>
                </a:outerShdw>
              </a:effectLst>
            </a:endParaRPr>
          </a:p>
        </p:txBody>
      </p:sp>
      <p:sp>
        <p:nvSpPr>
          <p:cNvPr id="5" name="Text Box 1151"/>
          <p:cNvSpPr txBox="1">
            <a:spLocks noChangeArrowheads="1"/>
          </p:cNvSpPr>
          <p:nvPr/>
        </p:nvSpPr>
        <p:spPr bwMode="auto">
          <a:xfrm>
            <a:off x="1738313" y="6530114"/>
            <a:ext cx="784225" cy="246063"/>
          </a:xfrm>
          <a:prstGeom prst="rect">
            <a:avLst/>
          </a:prstGeom>
          <a:solidFill>
            <a:srgbClr val="FFFFCC"/>
          </a:solidFill>
          <a:ln w="9525" algn="ctr">
            <a:solidFill>
              <a:srgbClr val="C0C0C0"/>
            </a:solidFill>
            <a:miter lim="800000"/>
            <a:headEnd/>
            <a:tailEnd/>
          </a:ln>
        </p:spPr>
        <p:txBody>
          <a:bodyPr wrap="none" tIns="27432" bIns="27432">
            <a:spAutoFit/>
          </a:bodyPr>
          <a:lstStyle/>
          <a:p>
            <a:r>
              <a:rPr lang="en-US" sz="1200">
                <a:solidFill>
                  <a:srgbClr val="000000"/>
                </a:solidFill>
                <a:latin typeface="Arial Narrow" pitchFamily="34" charset="0"/>
              </a:rPr>
              <a:t>view angle</a:t>
            </a:r>
          </a:p>
        </p:txBody>
      </p:sp>
      <p:sp>
        <p:nvSpPr>
          <p:cNvPr id="6" name="Text Box 1152"/>
          <p:cNvSpPr txBox="1">
            <a:spLocks noChangeArrowheads="1"/>
          </p:cNvSpPr>
          <p:nvPr/>
        </p:nvSpPr>
        <p:spPr bwMode="auto">
          <a:xfrm rot="16200000">
            <a:off x="-107156" y="4829108"/>
            <a:ext cx="1117600" cy="265112"/>
          </a:xfrm>
          <a:prstGeom prst="rect">
            <a:avLst/>
          </a:prstGeom>
          <a:solidFill>
            <a:srgbClr val="FFFFCC"/>
          </a:solidFill>
          <a:ln w="9525" algn="ctr">
            <a:solidFill>
              <a:srgbClr val="C0C0C0"/>
            </a:solidFill>
            <a:miter lim="800000"/>
            <a:headEnd/>
            <a:tailEnd/>
          </a:ln>
        </p:spPr>
        <p:txBody>
          <a:bodyPr wrap="none" tIns="36576" bIns="36576">
            <a:spAutoFit/>
          </a:bodyPr>
          <a:lstStyle/>
          <a:p>
            <a:pPr algn="ctr">
              <a:defRPr/>
            </a:pPr>
            <a:r>
              <a:rPr lang="en-US" sz="1200" dirty="0">
                <a:solidFill>
                  <a:srgbClr val="000000"/>
                </a:solidFill>
                <a:latin typeface="Arial Narrow" pitchFamily="34" charset="0"/>
              </a:rPr>
              <a:t>Total reflectance</a:t>
            </a:r>
          </a:p>
        </p:txBody>
      </p:sp>
      <p:sp>
        <p:nvSpPr>
          <p:cNvPr id="7" name="Text Box 5967"/>
          <p:cNvSpPr txBox="1">
            <a:spLocks noChangeArrowheads="1"/>
          </p:cNvSpPr>
          <p:nvPr/>
        </p:nvSpPr>
        <p:spPr bwMode="auto">
          <a:xfrm>
            <a:off x="7040563" y="6536464"/>
            <a:ext cx="784225" cy="246063"/>
          </a:xfrm>
          <a:prstGeom prst="rect">
            <a:avLst/>
          </a:prstGeom>
          <a:solidFill>
            <a:srgbClr val="FFFFCC"/>
          </a:solidFill>
          <a:ln w="9525" algn="ctr">
            <a:solidFill>
              <a:srgbClr val="C0C0C0"/>
            </a:solidFill>
            <a:miter lim="800000"/>
            <a:headEnd/>
            <a:tailEnd/>
          </a:ln>
        </p:spPr>
        <p:txBody>
          <a:bodyPr wrap="none" tIns="27432" bIns="27432">
            <a:spAutoFit/>
          </a:bodyPr>
          <a:lstStyle/>
          <a:p>
            <a:r>
              <a:rPr lang="en-US" sz="1200" dirty="0">
                <a:solidFill>
                  <a:srgbClr val="000000"/>
                </a:solidFill>
                <a:latin typeface="Arial Narrow" pitchFamily="34" charset="0"/>
              </a:rPr>
              <a:t>view angle</a:t>
            </a:r>
          </a:p>
        </p:txBody>
      </p:sp>
      <p:sp>
        <p:nvSpPr>
          <p:cNvPr id="9" name="Rectangle 5559"/>
          <p:cNvSpPr>
            <a:spLocks noChangeArrowheads="1"/>
          </p:cNvSpPr>
          <p:nvPr/>
        </p:nvSpPr>
        <p:spPr bwMode="auto">
          <a:xfrm>
            <a:off x="3733800" y="3485289"/>
            <a:ext cx="1638300" cy="3190875"/>
          </a:xfrm>
          <a:prstGeom prst="rect">
            <a:avLst/>
          </a:prstGeom>
          <a:solidFill>
            <a:srgbClr val="FFFFCC"/>
          </a:solidFill>
          <a:ln w="9525" algn="ctr">
            <a:solidFill>
              <a:srgbClr val="C0C0C0"/>
            </a:solidFill>
            <a:miter lim="800000"/>
            <a:headEnd/>
            <a:tailEnd/>
          </a:ln>
          <a:effectLst/>
        </p:spPr>
        <p:txBody>
          <a:bodyPr anchor="ctr">
            <a:spAutoFit/>
          </a:bodyPr>
          <a:lstStyle/>
          <a:p>
            <a:pPr>
              <a:defRPr/>
            </a:pPr>
            <a:endParaRPr lang="en-US">
              <a:effectLst>
                <a:outerShdw blurRad="38100" dist="38100" dir="2700000" algn="tl">
                  <a:srgbClr val="000000">
                    <a:alpha val="43137"/>
                  </a:srgbClr>
                </a:outerShdw>
              </a:effectLst>
            </a:endParaRPr>
          </a:p>
        </p:txBody>
      </p:sp>
      <p:sp>
        <p:nvSpPr>
          <p:cNvPr id="10" name="Text Box 5966"/>
          <p:cNvSpPr txBox="1">
            <a:spLocks noChangeArrowheads="1"/>
          </p:cNvSpPr>
          <p:nvPr/>
        </p:nvSpPr>
        <p:spPr bwMode="auto">
          <a:xfrm rot="16200000">
            <a:off x="5016500" y="4871177"/>
            <a:ext cx="1360488" cy="265112"/>
          </a:xfrm>
          <a:prstGeom prst="rect">
            <a:avLst/>
          </a:prstGeom>
          <a:solidFill>
            <a:srgbClr val="FFFFCC"/>
          </a:solidFill>
          <a:ln w="9525" algn="ctr">
            <a:solidFill>
              <a:srgbClr val="C0C0C0"/>
            </a:solidFill>
            <a:miter lim="800000"/>
            <a:headEnd/>
            <a:tailEnd/>
          </a:ln>
        </p:spPr>
        <p:txBody>
          <a:bodyPr wrap="none" tIns="36576" bIns="36576">
            <a:spAutoFit/>
          </a:bodyPr>
          <a:lstStyle/>
          <a:p>
            <a:r>
              <a:rPr lang="en-US" sz="1200">
                <a:solidFill>
                  <a:srgbClr val="000000"/>
                </a:solidFill>
                <a:latin typeface="Arial Narrow" pitchFamily="34" charset="0"/>
              </a:rPr>
              <a:t>Polarized reflectance</a:t>
            </a:r>
          </a:p>
        </p:txBody>
      </p:sp>
      <p:sp>
        <p:nvSpPr>
          <p:cNvPr id="11" name="Text Box 6058"/>
          <p:cNvSpPr txBox="1">
            <a:spLocks noChangeArrowheads="1"/>
          </p:cNvSpPr>
          <p:nvPr/>
        </p:nvSpPr>
        <p:spPr bwMode="auto">
          <a:xfrm>
            <a:off x="3813175" y="4093302"/>
            <a:ext cx="544513" cy="220662"/>
          </a:xfrm>
          <a:prstGeom prst="rect">
            <a:avLst/>
          </a:prstGeom>
          <a:noFill/>
          <a:ln w="9525" algn="ctr">
            <a:noFill/>
            <a:miter lim="800000"/>
            <a:headEnd/>
            <a:tailEnd/>
          </a:ln>
        </p:spPr>
        <p:txBody>
          <a:bodyPr wrap="none" lIns="45720" tIns="18288" rIns="45720" bIns="18288">
            <a:spAutoFit/>
          </a:bodyPr>
          <a:lstStyle/>
          <a:p>
            <a:r>
              <a:rPr lang="en-US" sz="1200">
                <a:solidFill>
                  <a:srgbClr val="000000"/>
                </a:solidFill>
                <a:latin typeface="Arial Narrow" pitchFamily="34" charset="0"/>
              </a:rPr>
              <a:t>Altitude:</a:t>
            </a:r>
          </a:p>
        </p:txBody>
      </p:sp>
      <p:sp>
        <p:nvSpPr>
          <p:cNvPr id="12" name="Text Box 6059"/>
          <p:cNvSpPr txBox="1">
            <a:spLocks noChangeArrowheads="1"/>
          </p:cNvSpPr>
          <p:nvPr/>
        </p:nvSpPr>
        <p:spPr bwMode="auto">
          <a:xfrm>
            <a:off x="3811588" y="4263164"/>
            <a:ext cx="692150" cy="220663"/>
          </a:xfrm>
          <a:prstGeom prst="rect">
            <a:avLst/>
          </a:prstGeom>
          <a:noFill/>
          <a:ln w="9525" algn="ctr">
            <a:noFill/>
            <a:miter lim="800000"/>
            <a:headEnd/>
            <a:tailEnd/>
          </a:ln>
        </p:spPr>
        <p:txBody>
          <a:bodyPr wrap="none" lIns="45720" tIns="18288" rIns="45720" bIns="18288">
            <a:spAutoFit/>
          </a:bodyPr>
          <a:lstStyle/>
          <a:p>
            <a:r>
              <a:rPr lang="en-US" sz="1200">
                <a:solidFill>
                  <a:srgbClr val="000000"/>
                </a:solidFill>
                <a:latin typeface="Arial Narrow" pitchFamily="34" charset="0"/>
              </a:rPr>
              <a:t>Sun angle:</a:t>
            </a:r>
          </a:p>
        </p:txBody>
      </p:sp>
      <p:sp>
        <p:nvSpPr>
          <p:cNvPr id="13" name="Text Box 6060"/>
          <p:cNvSpPr txBox="1">
            <a:spLocks noChangeArrowheads="1"/>
          </p:cNvSpPr>
          <p:nvPr/>
        </p:nvSpPr>
        <p:spPr bwMode="auto">
          <a:xfrm>
            <a:off x="3810000" y="4440964"/>
            <a:ext cx="920750" cy="220663"/>
          </a:xfrm>
          <a:prstGeom prst="rect">
            <a:avLst/>
          </a:prstGeom>
          <a:noFill/>
          <a:ln w="9525" algn="ctr">
            <a:noFill/>
            <a:miter lim="800000"/>
            <a:headEnd/>
            <a:tailEnd/>
          </a:ln>
        </p:spPr>
        <p:txBody>
          <a:bodyPr wrap="none" lIns="45720" tIns="18288" rIns="45720" bIns="18288">
            <a:spAutoFit/>
          </a:bodyPr>
          <a:lstStyle/>
          <a:p>
            <a:r>
              <a:rPr lang="en-US" sz="1200">
                <a:solidFill>
                  <a:srgbClr val="000000"/>
                </a:solidFill>
                <a:latin typeface="Arial Narrow" pitchFamily="34" charset="0"/>
              </a:rPr>
              <a:t>Azimuth angle:</a:t>
            </a:r>
          </a:p>
        </p:txBody>
      </p:sp>
      <p:sp>
        <p:nvSpPr>
          <p:cNvPr id="14" name="Text Box 6061"/>
          <p:cNvSpPr txBox="1">
            <a:spLocks noChangeArrowheads="1"/>
          </p:cNvSpPr>
          <p:nvPr/>
        </p:nvSpPr>
        <p:spPr bwMode="auto">
          <a:xfrm>
            <a:off x="4735513" y="4091714"/>
            <a:ext cx="468312" cy="220663"/>
          </a:xfrm>
          <a:prstGeom prst="rect">
            <a:avLst/>
          </a:prstGeom>
          <a:noFill/>
          <a:ln w="9525" algn="ctr">
            <a:noFill/>
            <a:miter lim="800000"/>
            <a:headEnd/>
            <a:tailEnd/>
          </a:ln>
        </p:spPr>
        <p:txBody>
          <a:bodyPr wrap="none" lIns="45720" tIns="18288" rIns="45720" bIns="18288">
            <a:spAutoFit/>
          </a:bodyPr>
          <a:lstStyle/>
          <a:p>
            <a:r>
              <a:rPr lang="en-US" sz="1200">
                <a:solidFill>
                  <a:srgbClr val="000000"/>
                </a:solidFill>
                <a:latin typeface="Arial Narrow" pitchFamily="34" charset="0"/>
              </a:rPr>
              <a:t>3.6 km</a:t>
            </a:r>
          </a:p>
        </p:txBody>
      </p:sp>
      <p:sp>
        <p:nvSpPr>
          <p:cNvPr id="16" name="Text Box 6062"/>
          <p:cNvSpPr txBox="1">
            <a:spLocks noChangeArrowheads="1"/>
          </p:cNvSpPr>
          <p:nvPr/>
        </p:nvSpPr>
        <p:spPr bwMode="auto">
          <a:xfrm>
            <a:off x="4749569" y="4458785"/>
            <a:ext cx="457818" cy="221599"/>
          </a:xfrm>
          <a:prstGeom prst="rect">
            <a:avLst/>
          </a:prstGeom>
          <a:noFill/>
          <a:ln w="9525" algn="ctr">
            <a:noFill/>
            <a:miter lim="800000"/>
            <a:headEnd/>
            <a:tailEnd/>
          </a:ln>
        </p:spPr>
        <p:txBody>
          <a:bodyPr wrap="none" lIns="45720" tIns="18288" rIns="45720" bIns="18288">
            <a:spAutoFit/>
          </a:bodyPr>
          <a:lstStyle/>
          <a:p>
            <a:r>
              <a:rPr lang="en-US" sz="1200" dirty="0" smtClean="0">
                <a:solidFill>
                  <a:srgbClr val="000000"/>
                </a:solidFill>
                <a:latin typeface="Arial Narrow" pitchFamily="34" charset="0"/>
              </a:rPr>
              <a:t>179</a:t>
            </a:r>
            <a:r>
              <a:rPr lang="en-US" sz="1200" dirty="0">
                <a:solidFill>
                  <a:srgbClr val="000000"/>
                </a:solidFill>
                <a:latin typeface="Arial Narrow" pitchFamily="34" charset="0"/>
              </a:rPr>
              <a:t>°</a:t>
            </a:r>
          </a:p>
        </p:txBody>
      </p:sp>
      <p:sp>
        <p:nvSpPr>
          <p:cNvPr id="17" name="Text Box 6063"/>
          <p:cNvSpPr txBox="1">
            <a:spLocks noChangeArrowheads="1"/>
          </p:cNvSpPr>
          <p:nvPr/>
        </p:nvSpPr>
        <p:spPr bwMode="auto">
          <a:xfrm>
            <a:off x="4714875" y="4271102"/>
            <a:ext cx="365125" cy="220662"/>
          </a:xfrm>
          <a:prstGeom prst="rect">
            <a:avLst/>
          </a:prstGeom>
          <a:noFill/>
          <a:ln w="9525" algn="ctr">
            <a:noFill/>
            <a:miter lim="800000"/>
            <a:headEnd/>
            <a:tailEnd/>
          </a:ln>
        </p:spPr>
        <p:txBody>
          <a:bodyPr wrap="none" lIns="45720" tIns="18288" rIns="45720" bIns="18288">
            <a:spAutoFit/>
          </a:bodyPr>
          <a:lstStyle/>
          <a:p>
            <a:r>
              <a:rPr lang="en-US" sz="1200">
                <a:solidFill>
                  <a:srgbClr val="000000"/>
                </a:solidFill>
                <a:latin typeface="Arial Narrow" pitchFamily="34" charset="0"/>
              </a:rPr>
              <a:t>~22°</a:t>
            </a:r>
          </a:p>
        </p:txBody>
      </p:sp>
      <p:sp>
        <p:nvSpPr>
          <p:cNvPr id="18" name="Text Box 6064"/>
          <p:cNvSpPr txBox="1">
            <a:spLocks noChangeArrowheads="1"/>
          </p:cNvSpPr>
          <p:nvPr/>
        </p:nvSpPr>
        <p:spPr bwMode="auto">
          <a:xfrm>
            <a:off x="3792538" y="3555139"/>
            <a:ext cx="836612" cy="220663"/>
          </a:xfrm>
          <a:prstGeom prst="rect">
            <a:avLst/>
          </a:prstGeom>
          <a:noFill/>
          <a:ln w="9525" algn="ctr">
            <a:noFill/>
            <a:miter lim="800000"/>
            <a:headEnd/>
            <a:tailEnd/>
          </a:ln>
        </p:spPr>
        <p:txBody>
          <a:bodyPr wrap="none" lIns="45720" tIns="18288" rIns="45720" bIns="18288">
            <a:spAutoFit/>
          </a:bodyPr>
          <a:lstStyle/>
          <a:p>
            <a:r>
              <a:rPr lang="en-US" sz="1200">
                <a:solidFill>
                  <a:srgbClr val="000000"/>
                </a:solidFill>
                <a:latin typeface="Arial Narrow" pitchFamily="34" charset="0"/>
              </a:rPr>
              <a:t>July 17, 2001</a:t>
            </a:r>
          </a:p>
        </p:txBody>
      </p:sp>
      <p:sp>
        <p:nvSpPr>
          <p:cNvPr id="19" name="Text Box 6065"/>
          <p:cNvSpPr txBox="1">
            <a:spLocks noChangeArrowheads="1"/>
          </p:cNvSpPr>
          <p:nvPr/>
        </p:nvSpPr>
        <p:spPr bwMode="auto">
          <a:xfrm>
            <a:off x="3790950" y="3829777"/>
            <a:ext cx="1055738" cy="221599"/>
          </a:xfrm>
          <a:prstGeom prst="rect">
            <a:avLst/>
          </a:prstGeom>
          <a:noFill/>
          <a:ln w="9525" algn="ctr">
            <a:noFill/>
            <a:miter lim="800000"/>
            <a:headEnd/>
            <a:tailEnd/>
          </a:ln>
        </p:spPr>
        <p:txBody>
          <a:bodyPr wrap="none" lIns="45720" tIns="18288" rIns="45720" bIns="18288">
            <a:spAutoFit/>
          </a:bodyPr>
          <a:lstStyle/>
          <a:p>
            <a:pPr algn="l"/>
            <a:r>
              <a:rPr lang="en-US" sz="1200" dirty="0" smtClean="0">
                <a:solidFill>
                  <a:srgbClr val="000000"/>
                </a:solidFill>
                <a:latin typeface="Arial Narrow" pitchFamily="34" charset="0"/>
              </a:rPr>
              <a:t>Chesapeake Bay</a:t>
            </a:r>
            <a:endParaRPr lang="en-US" sz="1200" dirty="0">
              <a:solidFill>
                <a:srgbClr val="000000"/>
              </a:solidFill>
              <a:latin typeface="Arial Narrow" pitchFamily="34" charset="0"/>
            </a:endParaRPr>
          </a:p>
        </p:txBody>
      </p:sp>
      <p:sp>
        <p:nvSpPr>
          <p:cNvPr id="20" name="Line 6263"/>
          <p:cNvSpPr>
            <a:spLocks noChangeShapeType="1"/>
          </p:cNvSpPr>
          <p:nvPr/>
        </p:nvSpPr>
        <p:spPr bwMode="auto">
          <a:xfrm>
            <a:off x="3917950" y="4779102"/>
            <a:ext cx="1276350" cy="0"/>
          </a:xfrm>
          <a:prstGeom prst="line">
            <a:avLst/>
          </a:prstGeom>
          <a:noFill/>
          <a:ln w="15875">
            <a:solidFill>
              <a:srgbClr val="969696"/>
            </a:solidFill>
            <a:prstDash val="sysDot"/>
            <a:round/>
            <a:headEnd/>
            <a:tailEnd/>
          </a:ln>
          <a:effectLst/>
        </p:spPr>
        <p:txBody>
          <a:bodyPr>
            <a:spAutoFit/>
          </a:bodyPr>
          <a:lstStyle/>
          <a:p>
            <a:pPr>
              <a:defRPr/>
            </a:pPr>
            <a:endParaRPr lang="en-US">
              <a:effectLst>
                <a:outerShdw blurRad="38100" dist="38100" dir="2700000" algn="tl">
                  <a:srgbClr val="000000">
                    <a:alpha val="43137"/>
                  </a:srgbClr>
                </a:outerShdw>
              </a:effectLst>
            </a:endParaRPr>
          </a:p>
        </p:txBody>
      </p:sp>
      <p:sp>
        <p:nvSpPr>
          <p:cNvPr id="22" name="TextBox 968"/>
          <p:cNvSpPr txBox="1">
            <a:spLocks noChangeArrowheads="1"/>
          </p:cNvSpPr>
          <p:nvPr/>
        </p:nvSpPr>
        <p:spPr bwMode="auto">
          <a:xfrm>
            <a:off x="6192838" y="1528765"/>
            <a:ext cx="2454275" cy="276225"/>
          </a:xfrm>
          <a:prstGeom prst="rect">
            <a:avLst/>
          </a:prstGeom>
          <a:noFill/>
          <a:ln w="9525">
            <a:noFill/>
            <a:miter lim="800000"/>
            <a:headEnd/>
            <a:tailEnd/>
          </a:ln>
        </p:spPr>
        <p:txBody>
          <a:bodyPr wrap="none">
            <a:spAutoFit/>
          </a:bodyPr>
          <a:lstStyle/>
          <a:p>
            <a:r>
              <a:rPr lang="en-US" sz="1200" dirty="0">
                <a:solidFill>
                  <a:srgbClr val="00CC00"/>
                </a:solidFill>
                <a:latin typeface="Arial" charset="0"/>
              </a:rPr>
              <a:t>Remer </a:t>
            </a:r>
            <a:r>
              <a:rPr lang="en-US" sz="1200" i="1" dirty="0">
                <a:solidFill>
                  <a:srgbClr val="00CC00"/>
                </a:solidFill>
                <a:latin typeface="Arial" charset="0"/>
              </a:rPr>
              <a:t>et al. </a:t>
            </a:r>
            <a:r>
              <a:rPr lang="en-US" sz="1200" dirty="0">
                <a:solidFill>
                  <a:srgbClr val="00CC00"/>
                </a:solidFill>
                <a:latin typeface="Arial" charset="0"/>
              </a:rPr>
              <a:t>(</a:t>
            </a:r>
            <a:r>
              <a:rPr lang="en-US" sz="1200" i="1" dirty="0">
                <a:solidFill>
                  <a:srgbClr val="00CC00"/>
                </a:solidFill>
                <a:latin typeface="Arial" charset="0"/>
              </a:rPr>
              <a:t>JAS</a:t>
            </a:r>
            <a:r>
              <a:rPr lang="en-US" sz="1200" dirty="0">
                <a:solidFill>
                  <a:srgbClr val="00CC00"/>
                </a:solidFill>
                <a:latin typeface="Arial" charset="0"/>
              </a:rPr>
              <a:t>, 2005), Table 2</a:t>
            </a:r>
          </a:p>
        </p:txBody>
      </p:sp>
      <p:cxnSp>
        <p:nvCxnSpPr>
          <p:cNvPr id="23" name="Straight Connector 971"/>
          <p:cNvCxnSpPr>
            <a:cxnSpLocks noChangeShapeType="1"/>
          </p:cNvCxnSpPr>
          <p:nvPr/>
        </p:nvCxnSpPr>
        <p:spPr bwMode="auto">
          <a:xfrm flipV="1">
            <a:off x="922338" y="1816102"/>
            <a:ext cx="7680325" cy="0"/>
          </a:xfrm>
          <a:prstGeom prst="line">
            <a:avLst/>
          </a:prstGeom>
          <a:noFill/>
          <a:ln w="12700" algn="ctr">
            <a:solidFill>
              <a:srgbClr val="C0C0C0"/>
            </a:solidFill>
            <a:round/>
            <a:headEnd/>
            <a:tailEnd/>
          </a:ln>
        </p:spPr>
      </p:cxnSp>
      <p:sp>
        <p:nvSpPr>
          <p:cNvPr id="24" name="TextBox 23"/>
          <p:cNvSpPr txBox="1"/>
          <p:nvPr/>
        </p:nvSpPr>
        <p:spPr>
          <a:xfrm>
            <a:off x="874013" y="1883493"/>
            <a:ext cx="1499128" cy="307777"/>
          </a:xfrm>
          <a:prstGeom prst="rect">
            <a:avLst/>
          </a:prstGeom>
          <a:noFill/>
        </p:spPr>
        <p:txBody>
          <a:bodyPr wrap="none">
            <a:spAutoFit/>
          </a:bodyPr>
          <a:lstStyle/>
          <a:p>
            <a:pPr>
              <a:defRPr/>
            </a:pPr>
            <a:r>
              <a:rPr lang="en-US" sz="1400" i="1" dirty="0">
                <a:latin typeface="+mj-lt"/>
              </a:rPr>
              <a:t>MODIS</a:t>
            </a:r>
            <a:r>
              <a:rPr lang="en-US" sz="1400" dirty="0">
                <a:latin typeface="+mj-lt"/>
              </a:rPr>
              <a:t> aerosols</a:t>
            </a:r>
          </a:p>
        </p:txBody>
      </p:sp>
      <p:sp>
        <p:nvSpPr>
          <p:cNvPr id="25" name="TextBox 24"/>
          <p:cNvSpPr txBox="1"/>
          <p:nvPr/>
        </p:nvSpPr>
        <p:spPr>
          <a:xfrm>
            <a:off x="2603500" y="1869027"/>
            <a:ext cx="349250" cy="292100"/>
          </a:xfrm>
          <a:prstGeom prst="rect">
            <a:avLst/>
          </a:prstGeom>
          <a:noFill/>
        </p:spPr>
        <p:txBody>
          <a:bodyPr wrap="none">
            <a:spAutoFit/>
          </a:bodyPr>
          <a:lstStyle/>
          <a:p>
            <a:pPr>
              <a:defRPr/>
            </a:pPr>
            <a:r>
              <a:rPr lang="en-US" sz="1300" i="1" dirty="0" err="1">
                <a:latin typeface="+mj-lt"/>
              </a:rPr>
              <a:t>r</a:t>
            </a:r>
            <a:r>
              <a:rPr lang="en-US" sz="1300" i="1" baseline="-25000" dirty="0" err="1">
                <a:latin typeface="+mj-lt"/>
              </a:rPr>
              <a:t>g</a:t>
            </a:r>
            <a:r>
              <a:rPr lang="en-US" sz="1300" dirty="0">
                <a:latin typeface="+mj-lt"/>
              </a:rPr>
              <a:t> </a:t>
            </a:r>
          </a:p>
        </p:txBody>
      </p:sp>
      <p:sp>
        <p:nvSpPr>
          <p:cNvPr id="26" name="TextBox 25"/>
          <p:cNvSpPr txBox="1"/>
          <p:nvPr/>
        </p:nvSpPr>
        <p:spPr>
          <a:xfrm>
            <a:off x="928688" y="2173290"/>
            <a:ext cx="1428750" cy="292100"/>
          </a:xfrm>
          <a:prstGeom prst="rect">
            <a:avLst/>
          </a:prstGeom>
          <a:noFill/>
        </p:spPr>
        <p:txBody>
          <a:bodyPr wrap="none">
            <a:spAutoFit/>
          </a:bodyPr>
          <a:lstStyle/>
          <a:p>
            <a:pPr>
              <a:defRPr/>
            </a:pPr>
            <a:r>
              <a:rPr lang="en-US" sz="1300" dirty="0">
                <a:latin typeface="Arial" pitchFamily="34" charset="0"/>
                <a:cs typeface="Arial" pitchFamily="34" charset="0"/>
              </a:rPr>
              <a:t>wet sea salt </a:t>
            </a:r>
            <a:r>
              <a:rPr lang="en-US" sz="1300" dirty="0">
                <a:solidFill>
                  <a:srgbClr val="00CC00"/>
                </a:solidFill>
                <a:latin typeface="+mj-lt"/>
              </a:rPr>
              <a:t>(S1)</a:t>
            </a:r>
          </a:p>
        </p:txBody>
      </p:sp>
      <p:sp>
        <p:nvSpPr>
          <p:cNvPr id="27" name="TextBox 26"/>
          <p:cNvSpPr txBox="1"/>
          <p:nvPr/>
        </p:nvSpPr>
        <p:spPr>
          <a:xfrm>
            <a:off x="2503488" y="2182815"/>
            <a:ext cx="511175" cy="293687"/>
          </a:xfrm>
          <a:prstGeom prst="rect">
            <a:avLst/>
          </a:prstGeom>
          <a:noFill/>
        </p:spPr>
        <p:txBody>
          <a:bodyPr wrap="none">
            <a:spAutoFit/>
          </a:bodyPr>
          <a:lstStyle/>
          <a:p>
            <a:pPr>
              <a:defRPr/>
            </a:pPr>
            <a:r>
              <a:rPr lang="en-US" sz="1300" dirty="0">
                <a:latin typeface="Arial" pitchFamily="34" charset="0"/>
                <a:cs typeface="Arial" pitchFamily="34" charset="0"/>
              </a:rPr>
              <a:t>0.40</a:t>
            </a:r>
          </a:p>
        </p:txBody>
      </p:sp>
      <p:sp>
        <p:nvSpPr>
          <p:cNvPr id="28" name="TextBox 27"/>
          <p:cNvSpPr txBox="1"/>
          <p:nvPr/>
        </p:nvSpPr>
        <p:spPr>
          <a:xfrm>
            <a:off x="2974975" y="2184402"/>
            <a:ext cx="509588" cy="292100"/>
          </a:xfrm>
          <a:prstGeom prst="rect">
            <a:avLst/>
          </a:prstGeom>
          <a:noFill/>
        </p:spPr>
        <p:txBody>
          <a:bodyPr wrap="none">
            <a:spAutoFit/>
          </a:bodyPr>
          <a:lstStyle/>
          <a:p>
            <a:pPr>
              <a:defRPr/>
            </a:pPr>
            <a:r>
              <a:rPr lang="en-US" sz="1300" dirty="0">
                <a:latin typeface="Arial" pitchFamily="34" charset="0"/>
                <a:cs typeface="Arial" pitchFamily="34" charset="0"/>
              </a:rPr>
              <a:t>0.60</a:t>
            </a:r>
          </a:p>
        </p:txBody>
      </p:sp>
      <p:sp>
        <p:nvSpPr>
          <p:cNvPr id="29" name="TextBox 28"/>
          <p:cNvSpPr txBox="1"/>
          <p:nvPr/>
        </p:nvSpPr>
        <p:spPr>
          <a:xfrm>
            <a:off x="3621088" y="2179640"/>
            <a:ext cx="509587" cy="292100"/>
          </a:xfrm>
          <a:prstGeom prst="rect">
            <a:avLst/>
          </a:prstGeom>
          <a:noFill/>
        </p:spPr>
        <p:txBody>
          <a:bodyPr wrap="none">
            <a:spAutoFit/>
          </a:bodyPr>
          <a:lstStyle/>
          <a:p>
            <a:pPr>
              <a:defRPr/>
            </a:pPr>
            <a:r>
              <a:rPr lang="en-US" sz="1300" dirty="0">
                <a:latin typeface="Arial" pitchFamily="34" charset="0"/>
                <a:cs typeface="Arial" pitchFamily="34" charset="0"/>
              </a:rPr>
              <a:t>0.98</a:t>
            </a:r>
          </a:p>
        </p:txBody>
      </p:sp>
      <p:sp>
        <p:nvSpPr>
          <p:cNvPr id="30" name="TextBox 29"/>
          <p:cNvSpPr txBox="1"/>
          <p:nvPr/>
        </p:nvSpPr>
        <p:spPr>
          <a:xfrm>
            <a:off x="5057775" y="2174877"/>
            <a:ext cx="1155700" cy="292100"/>
          </a:xfrm>
          <a:prstGeom prst="rect">
            <a:avLst/>
          </a:prstGeom>
          <a:noFill/>
        </p:spPr>
        <p:txBody>
          <a:bodyPr wrap="none">
            <a:spAutoFit/>
          </a:bodyPr>
          <a:lstStyle/>
          <a:p>
            <a:pPr>
              <a:defRPr/>
            </a:pPr>
            <a:r>
              <a:rPr lang="en-US" sz="1300" dirty="0">
                <a:latin typeface="Arial" pitchFamily="34" charset="0"/>
                <a:cs typeface="Arial" pitchFamily="34" charset="0"/>
              </a:rPr>
              <a:t>1.45−0.0035</a:t>
            </a:r>
            <a:r>
              <a:rPr lang="en-US" sz="1300" i="1" dirty="0">
                <a:latin typeface="Arial" pitchFamily="34" charset="0"/>
                <a:cs typeface="Arial" pitchFamily="34" charset="0"/>
              </a:rPr>
              <a:t>i</a:t>
            </a:r>
          </a:p>
        </p:txBody>
      </p:sp>
      <p:sp>
        <p:nvSpPr>
          <p:cNvPr id="31" name="TextBox 30"/>
          <p:cNvSpPr txBox="1"/>
          <p:nvPr/>
        </p:nvSpPr>
        <p:spPr>
          <a:xfrm>
            <a:off x="6246813" y="2174877"/>
            <a:ext cx="1157287" cy="292100"/>
          </a:xfrm>
          <a:prstGeom prst="rect">
            <a:avLst/>
          </a:prstGeom>
          <a:noFill/>
        </p:spPr>
        <p:txBody>
          <a:bodyPr wrap="none">
            <a:spAutoFit/>
          </a:bodyPr>
          <a:lstStyle/>
          <a:p>
            <a:pPr>
              <a:defRPr/>
            </a:pPr>
            <a:r>
              <a:rPr lang="en-US" sz="1300" dirty="0">
                <a:latin typeface="Arial" pitchFamily="34" charset="0"/>
                <a:cs typeface="Arial" pitchFamily="34" charset="0"/>
              </a:rPr>
              <a:t>1.43−0.0035</a:t>
            </a:r>
            <a:r>
              <a:rPr lang="en-US" sz="1300" i="1" dirty="0">
                <a:latin typeface="Arial" pitchFamily="34" charset="0"/>
                <a:cs typeface="Arial" pitchFamily="34" charset="0"/>
              </a:rPr>
              <a:t>i</a:t>
            </a:r>
          </a:p>
        </p:txBody>
      </p:sp>
      <p:sp>
        <p:nvSpPr>
          <p:cNvPr id="32" name="TextBox 31"/>
          <p:cNvSpPr txBox="1"/>
          <p:nvPr/>
        </p:nvSpPr>
        <p:spPr>
          <a:xfrm>
            <a:off x="927100" y="2376490"/>
            <a:ext cx="1428750" cy="292100"/>
          </a:xfrm>
          <a:prstGeom prst="rect">
            <a:avLst/>
          </a:prstGeom>
          <a:noFill/>
        </p:spPr>
        <p:txBody>
          <a:bodyPr wrap="none">
            <a:spAutoFit/>
          </a:bodyPr>
          <a:lstStyle/>
          <a:p>
            <a:pPr>
              <a:defRPr/>
            </a:pPr>
            <a:r>
              <a:rPr lang="en-US" sz="1300" dirty="0">
                <a:latin typeface="+mj-lt"/>
              </a:rPr>
              <a:t>wet sea salt </a:t>
            </a:r>
            <a:r>
              <a:rPr lang="en-US" sz="1300" dirty="0">
                <a:solidFill>
                  <a:srgbClr val="00CC00"/>
                </a:solidFill>
                <a:latin typeface="+mj-lt"/>
              </a:rPr>
              <a:t>(S2)</a:t>
            </a:r>
          </a:p>
        </p:txBody>
      </p:sp>
      <p:sp>
        <p:nvSpPr>
          <p:cNvPr id="33" name="TextBox 32"/>
          <p:cNvSpPr txBox="1"/>
          <p:nvPr/>
        </p:nvSpPr>
        <p:spPr>
          <a:xfrm>
            <a:off x="2501900" y="2387602"/>
            <a:ext cx="511175" cy="292100"/>
          </a:xfrm>
          <a:prstGeom prst="rect">
            <a:avLst/>
          </a:prstGeom>
          <a:noFill/>
        </p:spPr>
        <p:txBody>
          <a:bodyPr wrap="none">
            <a:spAutoFit/>
          </a:bodyPr>
          <a:lstStyle/>
          <a:p>
            <a:pPr>
              <a:defRPr/>
            </a:pPr>
            <a:r>
              <a:rPr lang="en-US" sz="1300" dirty="0">
                <a:latin typeface="Arial" pitchFamily="34" charset="0"/>
                <a:cs typeface="Arial" pitchFamily="34" charset="0"/>
              </a:rPr>
              <a:t>0.60</a:t>
            </a:r>
          </a:p>
        </p:txBody>
      </p:sp>
      <p:sp>
        <p:nvSpPr>
          <p:cNvPr id="34" name="TextBox 33"/>
          <p:cNvSpPr txBox="1"/>
          <p:nvPr/>
        </p:nvSpPr>
        <p:spPr>
          <a:xfrm>
            <a:off x="2973388" y="2387602"/>
            <a:ext cx="509587" cy="293688"/>
          </a:xfrm>
          <a:prstGeom prst="rect">
            <a:avLst/>
          </a:prstGeom>
          <a:noFill/>
        </p:spPr>
        <p:txBody>
          <a:bodyPr wrap="none">
            <a:spAutoFit/>
          </a:bodyPr>
          <a:lstStyle/>
          <a:p>
            <a:pPr>
              <a:defRPr/>
            </a:pPr>
            <a:r>
              <a:rPr lang="en-US" sz="1300" dirty="0">
                <a:latin typeface="Arial" pitchFamily="34" charset="0"/>
                <a:cs typeface="Arial" pitchFamily="34" charset="0"/>
              </a:rPr>
              <a:t>0.60</a:t>
            </a:r>
          </a:p>
        </p:txBody>
      </p:sp>
      <p:sp>
        <p:nvSpPr>
          <p:cNvPr id="35" name="TextBox 34"/>
          <p:cNvSpPr txBox="1"/>
          <p:nvPr/>
        </p:nvSpPr>
        <p:spPr>
          <a:xfrm>
            <a:off x="3619500" y="2384427"/>
            <a:ext cx="509588" cy="292100"/>
          </a:xfrm>
          <a:prstGeom prst="rect">
            <a:avLst/>
          </a:prstGeom>
          <a:noFill/>
        </p:spPr>
        <p:txBody>
          <a:bodyPr wrap="none">
            <a:spAutoFit/>
          </a:bodyPr>
          <a:lstStyle/>
          <a:p>
            <a:pPr>
              <a:defRPr/>
            </a:pPr>
            <a:r>
              <a:rPr lang="en-US" sz="1300" dirty="0">
                <a:latin typeface="Arial" pitchFamily="34" charset="0"/>
                <a:cs typeface="Arial" pitchFamily="34" charset="0"/>
              </a:rPr>
              <a:t>1.48</a:t>
            </a:r>
          </a:p>
        </p:txBody>
      </p:sp>
      <p:sp>
        <p:nvSpPr>
          <p:cNvPr id="36" name="TextBox 35"/>
          <p:cNvSpPr txBox="1"/>
          <p:nvPr/>
        </p:nvSpPr>
        <p:spPr>
          <a:xfrm>
            <a:off x="5056188" y="2378077"/>
            <a:ext cx="1155700" cy="292100"/>
          </a:xfrm>
          <a:prstGeom prst="rect">
            <a:avLst/>
          </a:prstGeom>
          <a:noFill/>
        </p:spPr>
        <p:txBody>
          <a:bodyPr wrap="none">
            <a:spAutoFit/>
          </a:bodyPr>
          <a:lstStyle/>
          <a:p>
            <a:pPr>
              <a:defRPr/>
            </a:pPr>
            <a:r>
              <a:rPr lang="en-US" sz="1300" dirty="0">
                <a:latin typeface="Arial" pitchFamily="34" charset="0"/>
                <a:cs typeface="Arial" pitchFamily="34" charset="0"/>
              </a:rPr>
              <a:t>1.45−0.0035</a:t>
            </a:r>
            <a:r>
              <a:rPr lang="en-US" sz="1300" i="1" dirty="0">
                <a:latin typeface="Arial" pitchFamily="34" charset="0"/>
                <a:cs typeface="Arial" pitchFamily="34" charset="0"/>
              </a:rPr>
              <a:t>i</a:t>
            </a:r>
          </a:p>
        </p:txBody>
      </p:sp>
      <p:sp>
        <p:nvSpPr>
          <p:cNvPr id="37" name="TextBox 36"/>
          <p:cNvSpPr txBox="1"/>
          <p:nvPr/>
        </p:nvSpPr>
        <p:spPr>
          <a:xfrm>
            <a:off x="6245225" y="2378077"/>
            <a:ext cx="1157288" cy="292100"/>
          </a:xfrm>
          <a:prstGeom prst="rect">
            <a:avLst/>
          </a:prstGeom>
          <a:noFill/>
        </p:spPr>
        <p:txBody>
          <a:bodyPr wrap="none">
            <a:spAutoFit/>
          </a:bodyPr>
          <a:lstStyle/>
          <a:p>
            <a:pPr>
              <a:defRPr/>
            </a:pPr>
            <a:r>
              <a:rPr lang="en-US" sz="1300" dirty="0">
                <a:latin typeface="Arial" pitchFamily="34" charset="0"/>
                <a:cs typeface="Arial" pitchFamily="34" charset="0"/>
              </a:rPr>
              <a:t>1.43−0.0035</a:t>
            </a:r>
            <a:r>
              <a:rPr lang="en-US" sz="1300" i="1" dirty="0">
                <a:latin typeface="Arial" pitchFamily="34" charset="0"/>
                <a:cs typeface="Arial" pitchFamily="34" charset="0"/>
              </a:rPr>
              <a:t>i</a:t>
            </a:r>
          </a:p>
        </p:txBody>
      </p:sp>
      <p:sp>
        <p:nvSpPr>
          <p:cNvPr id="38" name="TextBox 37"/>
          <p:cNvSpPr txBox="1"/>
          <p:nvPr/>
        </p:nvSpPr>
        <p:spPr>
          <a:xfrm>
            <a:off x="925513" y="2570165"/>
            <a:ext cx="1428750" cy="292100"/>
          </a:xfrm>
          <a:prstGeom prst="rect">
            <a:avLst/>
          </a:prstGeom>
          <a:noFill/>
        </p:spPr>
        <p:txBody>
          <a:bodyPr wrap="none">
            <a:spAutoFit/>
          </a:bodyPr>
          <a:lstStyle/>
          <a:p>
            <a:pPr>
              <a:defRPr/>
            </a:pPr>
            <a:r>
              <a:rPr lang="en-US" sz="1300" dirty="0">
                <a:latin typeface="+mj-lt"/>
              </a:rPr>
              <a:t>wet sea salt</a:t>
            </a:r>
            <a:r>
              <a:rPr lang="en-US" sz="1300" dirty="0">
                <a:solidFill>
                  <a:srgbClr val="00CC00"/>
                </a:solidFill>
                <a:latin typeface="+mj-lt"/>
              </a:rPr>
              <a:t> (S3)</a:t>
            </a:r>
          </a:p>
        </p:txBody>
      </p:sp>
      <p:sp>
        <p:nvSpPr>
          <p:cNvPr id="39" name="TextBox 38"/>
          <p:cNvSpPr txBox="1"/>
          <p:nvPr/>
        </p:nvSpPr>
        <p:spPr>
          <a:xfrm>
            <a:off x="2500313" y="2581277"/>
            <a:ext cx="511175" cy="292100"/>
          </a:xfrm>
          <a:prstGeom prst="rect">
            <a:avLst/>
          </a:prstGeom>
          <a:noFill/>
        </p:spPr>
        <p:txBody>
          <a:bodyPr wrap="none">
            <a:spAutoFit/>
          </a:bodyPr>
          <a:lstStyle/>
          <a:p>
            <a:pPr>
              <a:defRPr/>
            </a:pPr>
            <a:r>
              <a:rPr lang="en-US" sz="1300" dirty="0">
                <a:latin typeface="Arial" pitchFamily="34" charset="0"/>
                <a:cs typeface="Arial" pitchFamily="34" charset="0"/>
              </a:rPr>
              <a:t>0.80</a:t>
            </a:r>
          </a:p>
        </p:txBody>
      </p:sp>
      <p:sp>
        <p:nvSpPr>
          <p:cNvPr id="40" name="TextBox 39"/>
          <p:cNvSpPr txBox="1"/>
          <p:nvPr/>
        </p:nvSpPr>
        <p:spPr>
          <a:xfrm>
            <a:off x="2981325" y="2581277"/>
            <a:ext cx="511175" cy="292100"/>
          </a:xfrm>
          <a:prstGeom prst="rect">
            <a:avLst/>
          </a:prstGeom>
          <a:noFill/>
        </p:spPr>
        <p:txBody>
          <a:bodyPr wrap="none">
            <a:spAutoFit/>
          </a:bodyPr>
          <a:lstStyle/>
          <a:p>
            <a:pPr>
              <a:defRPr/>
            </a:pPr>
            <a:r>
              <a:rPr lang="en-US" sz="1300" dirty="0">
                <a:latin typeface="Arial" pitchFamily="34" charset="0"/>
                <a:cs typeface="Arial" pitchFamily="34" charset="0"/>
              </a:rPr>
              <a:t>0.60</a:t>
            </a:r>
          </a:p>
        </p:txBody>
      </p:sp>
      <p:sp>
        <p:nvSpPr>
          <p:cNvPr id="41" name="TextBox 40"/>
          <p:cNvSpPr txBox="1"/>
          <p:nvPr/>
        </p:nvSpPr>
        <p:spPr>
          <a:xfrm>
            <a:off x="3627438" y="2576515"/>
            <a:ext cx="509587" cy="293687"/>
          </a:xfrm>
          <a:prstGeom prst="rect">
            <a:avLst/>
          </a:prstGeom>
          <a:noFill/>
        </p:spPr>
        <p:txBody>
          <a:bodyPr wrap="none">
            <a:spAutoFit/>
          </a:bodyPr>
          <a:lstStyle/>
          <a:p>
            <a:pPr>
              <a:defRPr/>
            </a:pPr>
            <a:r>
              <a:rPr lang="en-US" sz="1300" dirty="0">
                <a:latin typeface="Arial" pitchFamily="34" charset="0"/>
                <a:cs typeface="Arial" pitchFamily="34" charset="0"/>
              </a:rPr>
              <a:t>1.98</a:t>
            </a:r>
          </a:p>
        </p:txBody>
      </p:sp>
      <p:sp>
        <p:nvSpPr>
          <p:cNvPr id="42" name="TextBox 41"/>
          <p:cNvSpPr txBox="1"/>
          <p:nvPr/>
        </p:nvSpPr>
        <p:spPr>
          <a:xfrm>
            <a:off x="5054600" y="2571752"/>
            <a:ext cx="1155700" cy="292100"/>
          </a:xfrm>
          <a:prstGeom prst="rect">
            <a:avLst/>
          </a:prstGeom>
          <a:noFill/>
        </p:spPr>
        <p:txBody>
          <a:bodyPr wrap="none">
            <a:spAutoFit/>
          </a:bodyPr>
          <a:lstStyle/>
          <a:p>
            <a:pPr>
              <a:defRPr/>
            </a:pPr>
            <a:r>
              <a:rPr lang="en-US" sz="1300" dirty="0">
                <a:latin typeface="Arial" pitchFamily="34" charset="0"/>
                <a:cs typeface="Arial" pitchFamily="34" charset="0"/>
              </a:rPr>
              <a:t>1.45−0.0035</a:t>
            </a:r>
            <a:r>
              <a:rPr lang="en-US" sz="1300" i="1" dirty="0">
                <a:latin typeface="Arial" pitchFamily="34" charset="0"/>
                <a:cs typeface="Arial" pitchFamily="34" charset="0"/>
              </a:rPr>
              <a:t>i</a:t>
            </a:r>
          </a:p>
        </p:txBody>
      </p:sp>
      <p:sp>
        <p:nvSpPr>
          <p:cNvPr id="43" name="TextBox 42"/>
          <p:cNvSpPr txBox="1"/>
          <p:nvPr/>
        </p:nvSpPr>
        <p:spPr>
          <a:xfrm>
            <a:off x="6254750" y="2571752"/>
            <a:ext cx="1155700" cy="292100"/>
          </a:xfrm>
          <a:prstGeom prst="rect">
            <a:avLst/>
          </a:prstGeom>
          <a:noFill/>
        </p:spPr>
        <p:txBody>
          <a:bodyPr wrap="none">
            <a:spAutoFit/>
          </a:bodyPr>
          <a:lstStyle/>
          <a:p>
            <a:pPr>
              <a:defRPr/>
            </a:pPr>
            <a:r>
              <a:rPr lang="en-US" sz="1300" dirty="0">
                <a:latin typeface="Arial" pitchFamily="34" charset="0"/>
                <a:cs typeface="Arial" pitchFamily="34" charset="0"/>
              </a:rPr>
              <a:t>1.43−0.0035</a:t>
            </a:r>
            <a:r>
              <a:rPr lang="en-US" sz="1300" i="1" dirty="0">
                <a:latin typeface="Arial" pitchFamily="34" charset="0"/>
                <a:cs typeface="Arial" pitchFamily="34" charset="0"/>
              </a:rPr>
              <a:t>i</a:t>
            </a:r>
          </a:p>
        </p:txBody>
      </p:sp>
      <p:sp>
        <p:nvSpPr>
          <p:cNvPr id="44" name="TextBox 43"/>
          <p:cNvSpPr txBox="1"/>
          <p:nvPr/>
        </p:nvSpPr>
        <p:spPr>
          <a:xfrm>
            <a:off x="3721100" y="1878552"/>
            <a:ext cx="350838" cy="292100"/>
          </a:xfrm>
          <a:prstGeom prst="rect">
            <a:avLst/>
          </a:prstGeom>
          <a:noFill/>
        </p:spPr>
        <p:txBody>
          <a:bodyPr wrap="none">
            <a:spAutoFit/>
          </a:bodyPr>
          <a:lstStyle/>
          <a:p>
            <a:pPr>
              <a:defRPr/>
            </a:pPr>
            <a:r>
              <a:rPr lang="en-US" sz="1300" i="1" dirty="0">
                <a:latin typeface="+mj-lt"/>
              </a:rPr>
              <a:t>r</a:t>
            </a:r>
            <a:r>
              <a:rPr lang="en-US" sz="1300" i="1" baseline="-25000" dirty="0">
                <a:latin typeface="+mj-lt"/>
              </a:rPr>
              <a:t>e</a:t>
            </a:r>
            <a:r>
              <a:rPr lang="en-US" sz="1300" dirty="0">
                <a:latin typeface="+mj-lt"/>
              </a:rPr>
              <a:t> </a:t>
            </a:r>
          </a:p>
        </p:txBody>
      </p:sp>
      <p:sp>
        <p:nvSpPr>
          <p:cNvPr id="45" name="TextBox 44"/>
          <p:cNvSpPr txBox="1"/>
          <p:nvPr/>
        </p:nvSpPr>
        <p:spPr>
          <a:xfrm>
            <a:off x="3065955" y="1835152"/>
            <a:ext cx="357790" cy="369332"/>
          </a:xfrm>
          <a:prstGeom prst="rect">
            <a:avLst/>
          </a:prstGeom>
          <a:noFill/>
        </p:spPr>
        <p:txBody>
          <a:bodyPr wrap="none">
            <a:spAutoFit/>
          </a:bodyPr>
          <a:lstStyle/>
          <a:p>
            <a:pPr>
              <a:defRPr/>
            </a:pPr>
            <a:r>
              <a:rPr lang="en-US" sz="1400" dirty="0">
                <a:latin typeface="Symbol" pitchFamily="18" charset="2"/>
              </a:rPr>
              <a:t>s</a:t>
            </a:r>
            <a:r>
              <a:rPr lang="en-US" dirty="0">
                <a:latin typeface="+mj-lt"/>
              </a:rPr>
              <a:t> </a:t>
            </a:r>
          </a:p>
        </p:txBody>
      </p:sp>
      <p:sp>
        <p:nvSpPr>
          <p:cNvPr id="46" name="TextBox 45"/>
          <p:cNvSpPr txBox="1"/>
          <p:nvPr/>
        </p:nvSpPr>
        <p:spPr>
          <a:xfrm>
            <a:off x="7448550" y="2182815"/>
            <a:ext cx="1155700" cy="292100"/>
          </a:xfrm>
          <a:prstGeom prst="rect">
            <a:avLst/>
          </a:prstGeom>
          <a:noFill/>
        </p:spPr>
        <p:txBody>
          <a:bodyPr wrap="none">
            <a:spAutoFit/>
          </a:bodyPr>
          <a:lstStyle/>
          <a:p>
            <a:pPr>
              <a:defRPr/>
            </a:pPr>
            <a:r>
              <a:rPr lang="en-US" sz="1300" dirty="0">
                <a:latin typeface="Arial" pitchFamily="34" charset="0"/>
                <a:cs typeface="Arial" pitchFamily="34" charset="0"/>
              </a:rPr>
              <a:t>1.43−0.0035</a:t>
            </a:r>
            <a:r>
              <a:rPr lang="en-US" sz="1300" i="1" dirty="0">
                <a:latin typeface="Arial" pitchFamily="34" charset="0"/>
                <a:cs typeface="Arial" pitchFamily="34" charset="0"/>
              </a:rPr>
              <a:t>i</a:t>
            </a:r>
          </a:p>
        </p:txBody>
      </p:sp>
      <p:sp>
        <p:nvSpPr>
          <p:cNvPr id="47" name="TextBox 46"/>
          <p:cNvSpPr txBox="1"/>
          <p:nvPr/>
        </p:nvSpPr>
        <p:spPr>
          <a:xfrm>
            <a:off x="7445375" y="2386015"/>
            <a:ext cx="1157288" cy="292100"/>
          </a:xfrm>
          <a:prstGeom prst="rect">
            <a:avLst/>
          </a:prstGeom>
          <a:noFill/>
        </p:spPr>
        <p:txBody>
          <a:bodyPr wrap="none">
            <a:spAutoFit/>
          </a:bodyPr>
          <a:lstStyle/>
          <a:p>
            <a:pPr>
              <a:defRPr/>
            </a:pPr>
            <a:r>
              <a:rPr lang="en-US" sz="1300" dirty="0">
                <a:latin typeface="Arial" pitchFamily="34" charset="0"/>
                <a:cs typeface="Arial" pitchFamily="34" charset="0"/>
              </a:rPr>
              <a:t>1.43−0.0035</a:t>
            </a:r>
            <a:r>
              <a:rPr lang="en-US" sz="1300" i="1" dirty="0">
                <a:latin typeface="Arial" pitchFamily="34" charset="0"/>
                <a:cs typeface="Arial" pitchFamily="34" charset="0"/>
              </a:rPr>
              <a:t>i</a:t>
            </a:r>
          </a:p>
        </p:txBody>
      </p:sp>
      <p:sp>
        <p:nvSpPr>
          <p:cNvPr id="48" name="TextBox 47"/>
          <p:cNvSpPr txBox="1"/>
          <p:nvPr/>
        </p:nvSpPr>
        <p:spPr>
          <a:xfrm>
            <a:off x="7454900" y="2579690"/>
            <a:ext cx="1155700" cy="292100"/>
          </a:xfrm>
          <a:prstGeom prst="rect">
            <a:avLst/>
          </a:prstGeom>
          <a:noFill/>
        </p:spPr>
        <p:txBody>
          <a:bodyPr wrap="none">
            <a:spAutoFit/>
          </a:bodyPr>
          <a:lstStyle/>
          <a:p>
            <a:pPr>
              <a:defRPr/>
            </a:pPr>
            <a:r>
              <a:rPr lang="en-US" sz="1300" dirty="0">
                <a:latin typeface="Arial" pitchFamily="34" charset="0"/>
                <a:cs typeface="Arial" pitchFamily="34" charset="0"/>
              </a:rPr>
              <a:t>1.43−0.0035</a:t>
            </a:r>
            <a:r>
              <a:rPr lang="en-US" sz="1300" i="1" dirty="0">
                <a:latin typeface="Arial" pitchFamily="34" charset="0"/>
                <a:cs typeface="Arial" pitchFamily="34" charset="0"/>
              </a:rPr>
              <a:t>i</a:t>
            </a:r>
          </a:p>
        </p:txBody>
      </p:sp>
      <p:sp>
        <p:nvSpPr>
          <p:cNvPr id="49" name="TextBox 48"/>
          <p:cNvSpPr txBox="1"/>
          <p:nvPr/>
        </p:nvSpPr>
        <p:spPr>
          <a:xfrm>
            <a:off x="4081463" y="2189165"/>
            <a:ext cx="509587" cy="292100"/>
          </a:xfrm>
          <a:prstGeom prst="rect">
            <a:avLst/>
          </a:prstGeom>
          <a:noFill/>
        </p:spPr>
        <p:txBody>
          <a:bodyPr wrap="none">
            <a:spAutoFit/>
          </a:bodyPr>
          <a:lstStyle/>
          <a:p>
            <a:pPr>
              <a:defRPr/>
            </a:pPr>
            <a:r>
              <a:rPr lang="en-US" sz="1300" dirty="0">
                <a:latin typeface="Arial" pitchFamily="34" charset="0"/>
                <a:cs typeface="Arial" pitchFamily="34" charset="0"/>
              </a:rPr>
              <a:t>0.43</a:t>
            </a:r>
          </a:p>
        </p:txBody>
      </p:sp>
      <p:sp>
        <p:nvSpPr>
          <p:cNvPr id="50" name="TextBox 49"/>
          <p:cNvSpPr txBox="1"/>
          <p:nvPr/>
        </p:nvSpPr>
        <p:spPr>
          <a:xfrm>
            <a:off x="4079875" y="2392365"/>
            <a:ext cx="509588" cy="292100"/>
          </a:xfrm>
          <a:prstGeom prst="rect">
            <a:avLst/>
          </a:prstGeom>
          <a:noFill/>
        </p:spPr>
        <p:txBody>
          <a:bodyPr wrap="none">
            <a:spAutoFit/>
          </a:bodyPr>
          <a:lstStyle/>
          <a:p>
            <a:pPr>
              <a:defRPr/>
            </a:pPr>
            <a:r>
              <a:rPr lang="en-US" sz="1300" dirty="0">
                <a:latin typeface="Arial" pitchFamily="34" charset="0"/>
                <a:cs typeface="Arial" pitchFamily="34" charset="0"/>
              </a:rPr>
              <a:t>0.43</a:t>
            </a:r>
          </a:p>
        </p:txBody>
      </p:sp>
      <p:sp>
        <p:nvSpPr>
          <p:cNvPr id="51" name="TextBox 50"/>
          <p:cNvSpPr txBox="1"/>
          <p:nvPr/>
        </p:nvSpPr>
        <p:spPr>
          <a:xfrm>
            <a:off x="4074934" y="2586040"/>
            <a:ext cx="511175" cy="292100"/>
          </a:xfrm>
          <a:prstGeom prst="rect">
            <a:avLst/>
          </a:prstGeom>
          <a:noFill/>
        </p:spPr>
        <p:txBody>
          <a:bodyPr wrap="none">
            <a:spAutoFit/>
          </a:bodyPr>
          <a:lstStyle/>
          <a:p>
            <a:pPr>
              <a:defRPr/>
            </a:pPr>
            <a:r>
              <a:rPr lang="en-US" sz="1300" dirty="0">
                <a:latin typeface="Arial" pitchFamily="34" charset="0"/>
                <a:cs typeface="Arial" pitchFamily="34" charset="0"/>
              </a:rPr>
              <a:t>0.43</a:t>
            </a:r>
          </a:p>
        </p:txBody>
      </p:sp>
      <p:sp>
        <p:nvSpPr>
          <p:cNvPr id="52" name="TextBox 51"/>
          <p:cNvSpPr txBox="1"/>
          <p:nvPr/>
        </p:nvSpPr>
        <p:spPr>
          <a:xfrm>
            <a:off x="4183063" y="1886489"/>
            <a:ext cx="376237" cy="292100"/>
          </a:xfrm>
          <a:prstGeom prst="rect">
            <a:avLst/>
          </a:prstGeom>
          <a:noFill/>
        </p:spPr>
        <p:txBody>
          <a:bodyPr wrap="none">
            <a:spAutoFit/>
          </a:bodyPr>
          <a:lstStyle/>
          <a:p>
            <a:pPr>
              <a:defRPr/>
            </a:pPr>
            <a:r>
              <a:rPr lang="en-US" sz="1300" i="1" dirty="0" err="1">
                <a:latin typeface="+mj-lt"/>
              </a:rPr>
              <a:t>v</a:t>
            </a:r>
            <a:r>
              <a:rPr lang="en-US" sz="1300" i="1" baseline="-25000" dirty="0" err="1">
                <a:latin typeface="+mj-lt"/>
              </a:rPr>
              <a:t>e</a:t>
            </a:r>
            <a:r>
              <a:rPr lang="en-US" sz="1300" dirty="0">
                <a:latin typeface="+mj-lt"/>
              </a:rPr>
              <a:t> </a:t>
            </a:r>
          </a:p>
        </p:txBody>
      </p:sp>
      <p:sp>
        <p:nvSpPr>
          <p:cNvPr id="53" name="TextBox 52"/>
          <p:cNvSpPr txBox="1"/>
          <p:nvPr/>
        </p:nvSpPr>
        <p:spPr>
          <a:xfrm>
            <a:off x="5106988" y="1870614"/>
            <a:ext cx="1127125" cy="307777"/>
          </a:xfrm>
          <a:prstGeom prst="rect">
            <a:avLst/>
          </a:prstGeom>
          <a:noFill/>
        </p:spPr>
        <p:txBody>
          <a:bodyPr>
            <a:spAutoFit/>
          </a:bodyPr>
          <a:lstStyle/>
          <a:p>
            <a:pPr>
              <a:defRPr/>
            </a:pPr>
            <a:r>
              <a:rPr lang="en-US" sz="1400" dirty="0">
                <a:latin typeface="Symbol" pitchFamily="18" charset="2"/>
              </a:rPr>
              <a:t>l</a:t>
            </a:r>
            <a:r>
              <a:rPr lang="en-US" sz="1300" dirty="0">
                <a:latin typeface="Symbol" pitchFamily="18" charset="2"/>
              </a:rPr>
              <a:t> </a:t>
            </a:r>
            <a:r>
              <a:rPr lang="en-US" sz="1300" dirty="0">
                <a:latin typeface="+mj-lt"/>
              </a:rPr>
              <a:t>≤ 1.24 </a:t>
            </a:r>
            <a:r>
              <a:rPr lang="en-US" sz="1300" dirty="0">
                <a:latin typeface="Symbol" pitchFamily="18" charset="2"/>
              </a:rPr>
              <a:t>m</a:t>
            </a:r>
            <a:r>
              <a:rPr lang="en-US" sz="1300" dirty="0">
                <a:latin typeface="+mj-lt"/>
              </a:rPr>
              <a:t>m</a:t>
            </a:r>
          </a:p>
        </p:txBody>
      </p:sp>
      <p:sp>
        <p:nvSpPr>
          <p:cNvPr id="54" name="TextBox 53"/>
          <p:cNvSpPr txBox="1"/>
          <p:nvPr/>
        </p:nvSpPr>
        <p:spPr>
          <a:xfrm>
            <a:off x="4684713" y="1899368"/>
            <a:ext cx="369887" cy="292100"/>
          </a:xfrm>
          <a:prstGeom prst="rect">
            <a:avLst/>
          </a:prstGeom>
          <a:noFill/>
        </p:spPr>
        <p:txBody>
          <a:bodyPr wrap="none">
            <a:spAutoFit/>
          </a:bodyPr>
          <a:lstStyle/>
          <a:p>
            <a:pPr>
              <a:defRPr/>
            </a:pPr>
            <a:r>
              <a:rPr lang="en-US" sz="1300" i="1" dirty="0">
                <a:latin typeface="+mj-lt"/>
              </a:rPr>
              <a:t>m:</a:t>
            </a:r>
            <a:endParaRPr lang="en-US" sz="1300" dirty="0">
              <a:latin typeface="+mj-lt"/>
            </a:endParaRPr>
          </a:p>
        </p:txBody>
      </p:sp>
      <p:sp>
        <p:nvSpPr>
          <p:cNvPr id="55" name="TextBox 54"/>
          <p:cNvSpPr txBox="1"/>
          <p:nvPr/>
        </p:nvSpPr>
        <p:spPr>
          <a:xfrm>
            <a:off x="6297613" y="1827036"/>
            <a:ext cx="1125537" cy="369332"/>
          </a:xfrm>
          <a:prstGeom prst="rect">
            <a:avLst/>
          </a:prstGeom>
          <a:noFill/>
        </p:spPr>
        <p:txBody>
          <a:bodyPr>
            <a:spAutoFit/>
          </a:bodyPr>
          <a:lstStyle/>
          <a:p>
            <a:pPr>
              <a:defRPr/>
            </a:pPr>
            <a:r>
              <a:rPr lang="en-US" sz="1400" dirty="0">
                <a:latin typeface="Symbol" pitchFamily="18" charset="2"/>
              </a:rPr>
              <a:t>l</a:t>
            </a:r>
            <a:r>
              <a:rPr lang="en-US" dirty="0">
                <a:latin typeface="Symbol" pitchFamily="18" charset="2"/>
              </a:rPr>
              <a:t> </a:t>
            </a:r>
            <a:r>
              <a:rPr lang="en-US" sz="1300" dirty="0">
                <a:latin typeface="+mj-lt"/>
              </a:rPr>
              <a:t>= 1.64 </a:t>
            </a:r>
            <a:r>
              <a:rPr lang="en-US" sz="1400" dirty="0">
                <a:latin typeface="Symbol" pitchFamily="18" charset="2"/>
              </a:rPr>
              <a:t>m</a:t>
            </a:r>
            <a:r>
              <a:rPr lang="en-US" sz="1300" dirty="0">
                <a:latin typeface="+mj-lt"/>
              </a:rPr>
              <a:t>m</a:t>
            </a:r>
          </a:p>
        </p:txBody>
      </p:sp>
      <p:sp>
        <p:nvSpPr>
          <p:cNvPr id="56" name="TextBox 55"/>
          <p:cNvSpPr txBox="1"/>
          <p:nvPr/>
        </p:nvSpPr>
        <p:spPr>
          <a:xfrm>
            <a:off x="7497763" y="1884902"/>
            <a:ext cx="1127125" cy="307777"/>
          </a:xfrm>
          <a:prstGeom prst="rect">
            <a:avLst/>
          </a:prstGeom>
          <a:noFill/>
        </p:spPr>
        <p:txBody>
          <a:bodyPr>
            <a:spAutoFit/>
          </a:bodyPr>
          <a:lstStyle/>
          <a:p>
            <a:pPr>
              <a:defRPr/>
            </a:pPr>
            <a:r>
              <a:rPr lang="en-US" sz="1400" dirty="0">
                <a:latin typeface="Symbol" pitchFamily="18" charset="2"/>
              </a:rPr>
              <a:t>l</a:t>
            </a:r>
            <a:r>
              <a:rPr lang="en-US" sz="1300" dirty="0">
                <a:latin typeface="Symbol" pitchFamily="18" charset="2"/>
              </a:rPr>
              <a:t> </a:t>
            </a:r>
            <a:r>
              <a:rPr lang="en-US" sz="1300" dirty="0">
                <a:latin typeface="+mj-lt"/>
              </a:rPr>
              <a:t>= 2.14 </a:t>
            </a:r>
            <a:r>
              <a:rPr lang="en-US" sz="1400" dirty="0">
                <a:latin typeface="Symbol" pitchFamily="18" charset="2"/>
              </a:rPr>
              <a:t>m</a:t>
            </a:r>
            <a:r>
              <a:rPr lang="en-US" sz="1300" dirty="0">
                <a:latin typeface="+mj-lt"/>
              </a:rPr>
              <a:t>m</a:t>
            </a:r>
          </a:p>
        </p:txBody>
      </p:sp>
      <p:sp>
        <p:nvSpPr>
          <p:cNvPr id="57" name="TextBox 56"/>
          <p:cNvSpPr txBox="1"/>
          <p:nvPr/>
        </p:nvSpPr>
        <p:spPr>
          <a:xfrm>
            <a:off x="900113" y="2905306"/>
            <a:ext cx="1215397" cy="292388"/>
          </a:xfrm>
          <a:prstGeom prst="rect">
            <a:avLst/>
          </a:prstGeom>
          <a:noFill/>
        </p:spPr>
        <p:txBody>
          <a:bodyPr wrap="none">
            <a:spAutoFit/>
          </a:bodyPr>
          <a:lstStyle/>
          <a:p>
            <a:pPr algn="l">
              <a:defRPr/>
            </a:pPr>
            <a:r>
              <a:rPr lang="en-US" sz="1300" dirty="0">
                <a:latin typeface="+mj-lt"/>
              </a:rPr>
              <a:t>water </a:t>
            </a:r>
            <a:r>
              <a:rPr lang="en-US" sz="1300" dirty="0" smtClean="0">
                <a:latin typeface="+mj-lt"/>
              </a:rPr>
              <a:t>soluble</a:t>
            </a:r>
            <a:endParaRPr lang="en-US" sz="1300" dirty="0">
              <a:solidFill>
                <a:srgbClr val="00CC00"/>
              </a:solidFill>
              <a:latin typeface="+mj-lt"/>
            </a:endParaRPr>
          </a:p>
        </p:txBody>
      </p:sp>
      <p:sp>
        <p:nvSpPr>
          <p:cNvPr id="58" name="TextBox 57"/>
          <p:cNvSpPr txBox="1"/>
          <p:nvPr/>
        </p:nvSpPr>
        <p:spPr>
          <a:xfrm>
            <a:off x="2496959" y="2905306"/>
            <a:ext cx="509587" cy="292100"/>
          </a:xfrm>
          <a:prstGeom prst="rect">
            <a:avLst/>
          </a:prstGeom>
          <a:noFill/>
        </p:spPr>
        <p:txBody>
          <a:bodyPr wrap="none">
            <a:spAutoFit/>
          </a:bodyPr>
          <a:lstStyle/>
          <a:p>
            <a:pPr>
              <a:defRPr/>
            </a:pPr>
            <a:r>
              <a:rPr lang="en-US" sz="1300" dirty="0">
                <a:latin typeface="Arial" pitchFamily="34" charset="0"/>
                <a:cs typeface="Arial" pitchFamily="34" charset="0"/>
              </a:rPr>
              <a:t>0.06</a:t>
            </a:r>
          </a:p>
        </p:txBody>
      </p:sp>
      <p:sp>
        <p:nvSpPr>
          <p:cNvPr id="59" name="TextBox 58"/>
          <p:cNvSpPr txBox="1"/>
          <p:nvPr/>
        </p:nvSpPr>
        <p:spPr>
          <a:xfrm>
            <a:off x="2990850" y="2905306"/>
            <a:ext cx="509588" cy="292100"/>
          </a:xfrm>
          <a:prstGeom prst="rect">
            <a:avLst/>
          </a:prstGeom>
          <a:noFill/>
        </p:spPr>
        <p:txBody>
          <a:bodyPr wrap="none">
            <a:spAutoFit/>
          </a:bodyPr>
          <a:lstStyle/>
          <a:p>
            <a:pPr>
              <a:defRPr/>
            </a:pPr>
            <a:r>
              <a:rPr lang="en-US" sz="1300" dirty="0">
                <a:latin typeface="Arial" pitchFamily="34" charset="0"/>
                <a:cs typeface="Arial" pitchFamily="34" charset="0"/>
              </a:rPr>
              <a:t>0.60</a:t>
            </a:r>
          </a:p>
        </p:txBody>
      </p:sp>
      <p:sp>
        <p:nvSpPr>
          <p:cNvPr id="60" name="TextBox 59"/>
          <p:cNvSpPr txBox="1"/>
          <p:nvPr/>
        </p:nvSpPr>
        <p:spPr>
          <a:xfrm>
            <a:off x="3635375" y="2905306"/>
            <a:ext cx="511175" cy="292100"/>
          </a:xfrm>
          <a:prstGeom prst="rect">
            <a:avLst/>
          </a:prstGeom>
          <a:noFill/>
        </p:spPr>
        <p:txBody>
          <a:bodyPr wrap="none">
            <a:spAutoFit/>
          </a:bodyPr>
          <a:lstStyle/>
          <a:p>
            <a:pPr>
              <a:defRPr/>
            </a:pPr>
            <a:r>
              <a:rPr lang="en-US" sz="1300" dirty="0">
                <a:latin typeface="Arial" pitchFamily="34" charset="0"/>
                <a:cs typeface="Arial" pitchFamily="34" charset="0"/>
              </a:rPr>
              <a:t>0.15</a:t>
            </a:r>
          </a:p>
        </p:txBody>
      </p:sp>
      <p:sp>
        <p:nvSpPr>
          <p:cNvPr id="61" name="TextBox 60"/>
          <p:cNvSpPr txBox="1"/>
          <p:nvPr/>
        </p:nvSpPr>
        <p:spPr>
          <a:xfrm>
            <a:off x="5062538" y="2905306"/>
            <a:ext cx="1155700" cy="292100"/>
          </a:xfrm>
          <a:prstGeom prst="rect">
            <a:avLst/>
          </a:prstGeom>
          <a:noFill/>
        </p:spPr>
        <p:txBody>
          <a:bodyPr wrap="none">
            <a:spAutoFit/>
          </a:bodyPr>
          <a:lstStyle/>
          <a:p>
            <a:pPr>
              <a:defRPr/>
            </a:pPr>
            <a:r>
              <a:rPr lang="en-US" sz="1300" dirty="0">
                <a:latin typeface="Arial" pitchFamily="34" charset="0"/>
                <a:cs typeface="Arial" pitchFamily="34" charset="0"/>
              </a:rPr>
              <a:t>1.45−0.0035</a:t>
            </a:r>
            <a:r>
              <a:rPr lang="en-US" sz="1300" i="1" dirty="0">
                <a:latin typeface="Arial" pitchFamily="34" charset="0"/>
                <a:cs typeface="Arial" pitchFamily="34" charset="0"/>
              </a:rPr>
              <a:t>i</a:t>
            </a:r>
          </a:p>
        </p:txBody>
      </p:sp>
      <p:sp>
        <p:nvSpPr>
          <p:cNvPr id="62" name="TextBox 61"/>
          <p:cNvSpPr txBox="1"/>
          <p:nvPr/>
        </p:nvSpPr>
        <p:spPr>
          <a:xfrm>
            <a:off x="6262688" y="2905306"/>
            <a:ext cx="1155700" cy="292100"/>
          </a:xfrm>
          <a:prstGeom prst="rect">
            <a:avLst/>
          </a:prstGeom>
          <a:noFill/>
        </p:spPr>
        <p:txBody>
          <a:bodyPr wrap="none">
            <a:spAutoFit/>
          </a:bodyPr>
          <a:lstStyle/>
          <a:p>
            <a:pPr>
              <a:defRPr/>
            </a:pPr>
            <a:r>
              <a:rPr lang="en-US" sz="1300" dirty="0">
                <a:latin typeface="Arial" pitchFamily="34" charset="0"/>
                <a:cs typeface="Arial" pitchFamily="34" charset="0"/>
              </a:rPr>
              <a:t>1.43−0.0100</a:t>
            </a:r>
            <a:r>
              <a:rPr lang="en-US" sz="1300" i="1" dirty="0">
                <a:latin typeface="Arial" pitchFamily="34" charset="0"/>
                <a:cs typeface="Arial" pitchFamily="34" charset="0"/>
              </a:rPr>
              <a:t>i</a:t>
            </a:r>
          </a:p>
        </p:txBody>
      </p:sp>
      <p:sp>
        <p:nvSpPr>
          <p:cNvPr id="63" name="TextBox 62"/>
          <p:cNvSpPr txBox="1"/>
          <p:nvPr/>
        </p:nvSpPr>
        <p:spPr>
          <a:xfrm>
            <a:off x="7462838" y="2905306"/>
            <a:ext cx="1155700" cy="292100"/>
          </a:xfrm>
          <a:prstGeom prst="rect">
            <a:avLst/>
          </a:prstGeom>
          <a:noFill/>
        </p:spPr>
        <p:txBody>
          <a:bodyPr wrap="none">
            <a:spAutoFit/>
          </a:bodyPr>
          <a:lstStyle/>
          <a:p>
            <a:pPr>
              <a:defRPr/>
            </a:pPr>
            <a:r>
              <a:rPr lang="en-US" sz="1300" dirty="0">
                <a:latin typeface="Arial" pitchFamily="34" charset="0"/>
                <a:cs typeface="Arial" pitchFamily="34" charset="0"/>
              </a:rPr>
              <a:t>1.40−0.0050</a:t>
            </a:r>
            <a:r>
              <a:rPr lang="en-US" sz="1300" i="1" dirty="0">
                <a:latin typeface="Arial" pitchFamily="34" charset="0"/>
                <a:cs typeface="Arial" pitchFamily="34" charset="0"/>
              </a:rPr>
              <a:t>i</a:t>
            </a:r>
          </a:p>
        </p:txBody>
      </p:sp>
      <p:sp>
        <p:nvSpPr>
          <p:cNvPr id="64" name="TextBox 63"/>
          <p:cNvSpPr txBox="1"/>
          <p:nvPr/>
        </p:nvSpPr>
        <p:spPr>
          <a:xfrm>
            <a:off x="4097338" y="2903719"/>
            <a:ext cx="509587" cy="293687"/>
          </a:xfrm>
          <a:prstGeom prst="rect">
            <a:avLst/>
          </a:prstGeom>
          <a:noFill/>
        </p:spPr>
        <p:txBody>
          <a:bodyPr wrap="none">
            <a:spAutoFit/>
          </a:bodyPr>
          <a:lstStyle/>
          <a:p>
            <a:pPr>
              <a:defRPr/>
            </a:pPr>
            <a:r>
              <a:rPr lang="en-US" sz="1300" dirty="0">
                <a:latin typeface="Arial" pitchFamily="34" charset="0"/>
                <a:cs typeface="Arial" pitchFamily="34" charset="0"/>
              </a:rPr>
              <a:t>0.43</a:t>
            </a:r>
          </a:p>
        </p:txBody>
      </p:sp>
      <p:cxnSp>
        <p:nvCxnSpPr>
          <p:cNvPr id="65" name="Straight Connector 1029"/>
          <p:cNvCxnSpPr>
            <a:cxnSpLocks noChangeShapeType="1"/>
          </p:cNvCxnSpPr>
          <p:nvPr/>
        </p:nvCxnSpPr>
        <p:spPr bwMode="auto">
          <a:xfrm flipV="1">
            <a:off x="930275" y="2160590"/>
            <a:ext cx="7681913" cy="0"/>
          </a:xfrm>
          <a:prstGeom prst="line">
            <a:avLst/>
          </a:prstGeom>
          <a:noFill/>
          <a:ln w="12700" algn="ctr">
            <a:solidFill>
              <a:srgbClr val="C0C0C0"/>
            </a:solidFill>
            <a:round/>
            <a:headEnd/>
            <a:tailEnd/>
          </a:ln>
        </p:spPr>
      </p:cxnSp>
      <p:cxnSp>
        <p:nvCxnSpPr>
          <p:cNvPr id="66" name="Straight Connector 1030"/>
          <p:cNvCxnSpPr>
            <a:cxnSpLocks noChangeShapeType="1"/>
          </p:cNvCxnSpPr>
          <p:nvPr/>
        </p:nvCxnSpPr>
        <p:spPr bwMode="auto">
          <a:xfrm flipV="1">
            <a:off x="928688" y="3201990"/>
            <a:ext cx="7681912" cy="0"/>
          </a:xfrm>
          <a:prstGeom prst="line">
            <a:avLst/>
          </a:prstGeom>
          <a:noFill/>
          <a:ln w="12700" algn="ctr">
            <a:solidFill>
              <a:srgbClr val="C0C0C0"/>
            </a:solidFill>
            <a:round/>
            <a:headEnd/>
            <a:tailEnd/>
          </a:ln>
        </p:spPr>
      </p:cxnSp>
      <p:cxnSp>
        <p:nvCxnSpPr>
          <p:cNvPr id="67" name="Straight Connector 1031"/>
          <p:cNvCxnSpPr>
            <a:cxnSpLocks noChangeShapeType="1"/>
          </p:cNvCxnSpPr>
          <p:nvPr/>
        </p:nvCxnSpPr>
        <p:spPr bwMode="auto">
          <a:xfrm flipV="1">
            <a:off x="936625" y="2873377"/>
            <a:ext cx="7680325" cy="0"/>
          </a:xfrm>
          <a:prstGeom prst="line">
            <a:avLst/>
          </a:prstGeom>
          <a:noFill/>
          <a:ln w="12700" algn="ctr">
            <a:solidFill>
              <a:srgbClr val="C0C0C0"/>
            </a:solidFill>
            <a:prstDash val="sysDash"/>
            <a:round/>
            <a:headEnd/>
            <a:tailEnd/>
          </a:ln>
        </p:spPr>
      </p:cxnSp>
      <p:pic>
        <p:nvPicPr>
          <p:cNvPr id="68" name="Picture 968" descr="MODIS_assess3.eps"/>
          <p:cNvPicPr>
            <a:picLocks noChangeAspect="1"/>
          </p:cNvPicPr>
          <p:nvPr/>
        </p:nvPicPr>
        <p:blipFill>
          <a:blip r:embed="rId3"/>
          <a:srcRect l="2872" t="3624" r="67979" b="7135"/>
          <a:stretch>
            <a:fillRect/>
          </a:stretch>
        </p:blipFill>
        <p:spPr bwMode="auto">
          <a:xfrm>
            <a:off x="641350" y="3526564"/>
            <a:ext cx="2665413" cy="2967038"/>
          </a:xfrm>
          <a:prstGeom prst="rect">
            <a:avLst/>
          </a:prstGeom>
          <a:noFill/>
          <a:ln w="9525">
            <a:noFill/>
            <a:miter lim="800000"/>
            <a:headEnd/>
            <a:tailEnd/>
          </a:ln>
        </p:spPr>
      </p:pic>
      <p:sp>
        <p:nvSpPr>
          <p:cNvPr id="69" name="Rectangle 68"/>
          <p:cNvSpPr/>
          <p:nvPr/>
        </p:nvSpPr>
        <p:spPr bwMode="auto">
          <a:xfrm>
            <a:off x="1187450" y="3750402"/>
            <a:ext cx="1817688" cy="506412"/>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wrap="none">
            <a:spAutoFit/>
          </a:bodyPr>
          <a:lstStyle/>
          <a:p>
            <a:pPr>
              <a:defRPr/>
            </a:pPr>
            <a:endParaRPr lang="en-US" dirty="0">
              <a:effectLst>
                <a:outerShdw blurRad="38100" dist="38100" dir="2700000" algn="tl">
                  <a:srgbClr val="000000">
                    <a:alpha val="43137"/>
                  </a:srgbClr>
                </a:outerShdw>
              </a:effectLst>
            </a:endParaRPr>
          </a:p>
        </p:txBody>
      </p:sp>
      <p:sp>
        <p:nvSpPr>
          <p:cNvPr id="70" name="Rectangle 69"/>
          <p:cNvSpPr/>
          <p:nvPr/>
        </p:nvSpPr>
        <p:spPr bwMode="auto">
          <a:xfrm>
            <a:off x="1143000" y="5476014"/>
            <a:ext cx="733425" cy="619125"/>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wrap="none">
            <a:spAutoFit/>
          </a:bodyPr>
          <a:lstStyle/>
          <a:p>
            <a:pPr>
              <a:defRPr/>
            </a:pPr>
            <a:endParaRPr lang="en-US">
              <a:effectLst>
                <a:outerShdw blurRad="38100" dist="38100" dir="2700000" algn="tl">
                  <a:srgbClr val="000000">
                    <a:alpha val="43137"/>
                  </a:srgbClr>
                </a:outerShdw>
              </a:effectLst>
            </a:endParaRPr>
          </a:p>
        </p:txBody>
      </p:sp>
      <p:grpSp>
        <p:nvGrpSpPr>
          <p:cNvPr id="2" name="Group 980"/>
          <p:cNvGrpSpPr>
            <a:grpSpLocks/>
          </p:cNvGrpSpPr>
          <p:nvPr/>
        </p:nvGrpSpPr>
        <p:grpSpPr bwMode="auto">
          <a:xfrm>
            <a:off x="1060450" y="5588727"/>
            <a:ext cx="909638" cy="663575"/>
            <a:chOff x="1159181" y="5339623"/>
            <a:chExt cx="910827" cy="663491"/>
          </a:xfrm>
        </p:grpSpPr>
        <p:sp>
          <p:nvSpPr>
            <p:cNvPr id="72" name="TextBox 71"/>
            <p:cNvSpPr txBox="1"/>
            <p:nvPr/>
          </p:nvSpPr>
          <p:spPr>
            <a:xfrm>
              <a:off x="1159181" y="5339623"/>
              <a:ext cx="910827" cy="253968"/>
            </a:xfrm>
            <a:prstGeom prst="rect">
              <a:avLst/>
            </a:prstGeom>
            <a:noFill/>
          </p:spPr>
          <p:txBody>
            <a:bodyPr wrap="none">
              <a:spAutoFit/>
            </a:bodyPr>
            <a:lstStyle/>
            <a:p>
              <a:pPr>
                <a:defRPr/>
              </a:pPr>
              <a:r>
                <a:rPr lang="en-US" sz="1050" dirty="0">
                  <a:solidFill>
                    <a:srgbClr val="FF9900"/>
                  </a:solidFill>
                  <a:latin typeface="Symbol" pitchFamily="18" charset="2"/>
                </a:rPr>
                <a:t>l</a:t>
              </a:r>
              <a:r>
                <a:rPr lang="en-US" sz="1000" dirty="0">
                  <a:solidFill>
                    <a:srgbClr val="FF9900"/>
                  </a:solidFill>
                </a:rPr>
                <a:t> = 550     nm</a:t>
              </a:r>
            </a:p>
          </p:txBody>
        </p:sp>
        <p:sp>
          <p:nvSpPr>
            <p:cNvPr id="73" name="TextBox 72"/>
            <p:cNvSpPr txBox="1"/>
            <p:nvPr/>
          </p:nvSpPr>
          <p:spPr>
            <a:xfrm>
              <a:off x="1159181" y="5472956"/>
              <a:ext cx="910827" cy="253968"/>
            </a:xfrm>
            <a:prstGeom prst="rect">
              <a:avLst/>
            </a:prstGeom>
            <a:noFill/>
          </p:spPr>
          <p:txBody>
            <a:bodyPr wrap="none">
              <a:spAutoFit/>
            </a:bodyPr>
            <a:lstStyle/>
            <a:p>
              <a:pPr>
                <a:defRPr/>
              </a:pPr>
              <a:r>
                <a:rPr lang="en-US" sz="1050" dirty="0">
                  <a:solidFill>
                    <a:srgbClr val="969696"/>
                  </a:solidFill>
                  <a:latin typeface="Symbol" pitchFamily="18" charset="2"/>
                </a:rPr>
                <a:t>l</a:t>
              </a:r>
              <a:r>
                <a:rPr lang="en-US" sz="1000" dirty="0">
                  <a:solidFill>
                    <a:srgbClr val="969696"/>
                  </a:solidFill>
                </a:rPr>
                <a:t> = 865     nm</a:t>
              </a:r>
            </a:p>
          </p:txBody>
        </p:sp>
        <p:sp>
          <p:nvSpPr>
            <p:cNvPr id="74" name="TextBox 73"/>
            <p:cNvSpPr txBox="1"/>
            <p:nvPr/>
          </p:nvSpPr>
          <p:spPr>
            <a:xfrm>
              <a:off x="1159181" y="5606289"/>
              <a:ext cx="910827" cy="253968"/>
            </a:xfrm>
            <a:prstGeom prst="rect">
              <a:avLst/>
            </a:prstGeom>
            <a:noFill/>
          </p:spPr>
          <p:txBody>
            <a:bodyPr wrap="none">
              <a:spAutoFit/>
            </a:bodyPr>
            <a:lstStyle/>
            <a:p>
              <a:pPr>
                <a:defRPr/>
              </a:pPr>
              <a:r>
                <a:rPr lang="en-US" sz="1050" dirty="0">
                  <a:solidFill>
                    <a:srgbClr val="FF9900"/>
                  </a:solidFill>
                  <a:latin typeface="Symbol" pitchFamily="18" charset="2"/>
                </a:rPr>
                <a:t>l</a:t>
              </a:r>
              <a:r>
                <a:rPr lang="en-US" sz="1000" dirty="0">
                  <a:solidFill>
                    <a:srgbClr val="FF9900"/>
                  </a:solidFill>
                </a:rPr>
                <a:t> = 1590   nm</a:t>
              </a:r>
            </a:p>
          </p:txBody>
        </p:sp>
        <p:sp>
          <p:nvSpPr>
            <p:cNvPr id="75" name="TextBox 74"/>
            <p:cNvSpPr txBox="1"/>
            <p:nvPr/>
          </p:nvSpPr>
          <p:spPr>
            <a:xfrm>
              <a:off x="1159181" y="5749146"/>
              <a:ext cx="910827" cy="253968"/>
            </a:xfrm>
            <a:prstGeom prst="rect">
              <a:avLst/>
            </a:prstGeom>
            <a:noFill/>
          </p:spPr>
          <p:txBody>
            <a:bodyPr wrap="none">
              <a:spAutoFit/>
            </a:bodyPr>
            <a:lstStyle/>
            <a:p>
              <a:pPr>
                <a:defRPr/>
              </a:pPr>
              <a:r>
                <a:rPr lang="en-US" sz="1050" dirty="0">
                  <a:solidFill>
                    <a:srgbClr val="969696"/>
                  </a:solidFill>
                  <a:latin typeface="Symbol" pitchFamily="18" charset="2"/>
                </a:rPr>
                <a:t>l</a:t>
              </a:r>
              <a:r>
                <a:rPr lang="en-US" sz="1000" dirty="0">
                  <a:solidFill>
                    <a:srgbClr val="969696"/>
                  </a:solidFill>
                </a:rPr>
                <a:t> = 2250   nm</a:t>
              </a:r>
            </a:p>
          </p:txBody>
        </p:sp>
      </p:grpSp>
      <p:sp>
        <p:nvSpPr>
          <p:cNvPr id="76" name="TextBox 75"/>
          <p:cNvSpPr txBox="1"/>
          <p:nvPr/>
        </p:nvSpPr>
        <p:spPr>
          <a:xfrm>
            <a:off x="2170113" y="3994877"/>
            <a:ext cx="868362" cy="246062"/>
          </a:xfrm>
          <a:prstGeom prst="rect">
            <a:avLst/>
          </a:prstGeom>
          <a:solidFill>
            <a:srgbClr val="FFFFCC"/>
          </a:solidFill>
          <a:ln>
            <a:solidFill>
              <a:srgbClr val="00B0F0"/>
            </a:solidFill>
          </a:ln>
        </p:spPr>
        <p:txBody>
          <a:bodyPr wrap="none">
            <a:spAutoFit/>
          </a:bodyPr>
          <a:lstStyle/>
          <a:p>
            <a:pPr>
              <a:defRPr/>
            </a:pPr>
            <a:r>
              <a:rPr lang="en-US" sz="1000" dirty="0">
                <a:solidFill>
                  <a:schemeClr val="accent6">
                    <a:lumMod val="50000"/>
                  </a:schemeClr>
                </a:solidFill>
                <a:latin typeface="Arial Narrow" pitchFamily="34" charset="0"/>
              </a:rPr>
              <a:t>no ocean body</a:t>
            </a:r>
          </a:p>
        </p:txBody>
      </p:sp>
      <p:sp>
        <p:nvSpPr>
          <p:cNvPr id="77" name="TextBox 76"/>
          <p:cNvSpPr txBox="1"/>
          <p:nvPr/>
        </p:nvSpPr>
        <p:spPr>
          <a:xfrm>
            <a:off x="1165225" y="4841014"/>
            <a:ext cx="574675" cy="246063"/>
          </a:xfrm>
          <a:prstGeom prst="rect">
            <a:avLst/>
          </a:prstGeom>
          <a:noFill/>
          <a:ln>
            <a:noFill/>
          </a:ln>
        </p:spPr>
        <p:txBody>
          <a:bodyPr wrap="none">
            <a:spAutoFit/>
          </a:bodyPr>
          <a:lstStyle/>
          <a:p>
            <a:pPr>
              <a:defRPr/>
            </a:pPr>
            <a:r>
              <a:rPr lang="en-US" sz="1000" dirty="0">
                <a:solidFill>
                  <a:schemeClr val="accent6"/>
                </a:solidFill>
                <a:latin typeface="Arial Narrow" pitchFamily="34" charset="0"/>
              </a:rPr>
              <a:t>sun glint</a:t>
            </a:r>
          </a:p>
        </p:txBody>
      </p:sp>
      <p:sp>
        <p:nvSpPr>
          <p:cNvPr id="78" name="Oval 77"/>
          <p:cNvSpPr/>
          <p:nvPr/>
        </p:nvSpPr>
        <p:spPr bwMode="auto">
          <a:xfrm>
            <a:off x="2401888" y="4710839"/>
            <a:ext cx="517525" cy="231775"/>
          </a:xfrm>
          <a:prstGeom prst="ellipse">
            <a:avLst/>
          </a:prstGeom>
          <a:noFill/>
          <a:ln w="12700" cap="flat" cmpd="sng" algn="ctr">
            <a:solidFill>
              <a:srgbClr val="002060"/>
            </a:solidFill>
            <a:prstDash val="sysDot"/>
            <a:round/>
            <a:headEnd type="none" w="med" len="med"/>
            <a:tailEnd type="none" w="med" len="med"/>
          </a:ln>
          <a:effectLst/>
        </p:spPr>
        <p:txBody>
          <a:bodyPr wrap="none">
            <a:spAutoFit/>
          </a:bodyPr>
          <a:lstStyle/>
          <a:p>
            <a:pPr>
              <a:defRPr/>
            </a:pPr>
            <a:endParaRPr lang="en-US">
              <a:effectLst>
                <a:outerShdw blurRad="38100" dist="38100" dir="2700000" algn="tl">
                  <a:srgbClr val="000000">
                    <a:alpha val="43137"/>
                  </a:srgbClr>
                </a:outerShdw>
              </a:effectLst>
            </a:endParaRPr>
          </a:p>
        </p:txBody>
      </p:sp>
      <p:cxnSp>
        <p:nvCxnSpPr>
          <p:cNvPr id="79" name="Straight Connector 1013"/>
          <p:cNvCxnSpPr>
            <a:cxnSpLocks noChangeShapeType="1"/>
            <a:stCxn id="76" idx="2"/>
            <a:endCxn id="78" idx="0"/>
          </p:cNvCxnSpPr>
          <p:nvPr/>
        </p:nvCxnSpPr>
        <p:spPr bwMode="auto">
          <a:xfrm rot="16200000" flipH="1">
            <a:off x="2397125" y="4447314"/>
            <a:ext cx="469900" cy="57150"/>
          </a:xfrm>
          <a:prstGeom prst="line">
            <a:avLst/>
          </a:prstGeom>
          <a:noFill/>
          <a:ln w="9525" algn="ctr">
            <a:solidFill>
              <a:srgbClr val="3399FF"/>
            </a:solidFill>
            <a:round/>
            <a:headEnd/>
            <a:tailEnd/>
          </a:ln>
        </p:spPr>
      </p:cxnSp>
      <p:cxnSp>
        <p:nvCxnSpPr>
          <p:cNvPr id="80" name="Straight Connector 1015"/>
          <p:cNvCxnSpPr>
            <a:cxnSpLocks noChangeShapeType="1"/>
          </p:cNvCxnSpPr>
          <p:nvPr/>
        </p:nvCxnSpPr>
        <p:spPr bwMode="auto">
          <a:xfrm rot="5400000" flipH="1" flipV="1">
            <a:off x="1272382" y="4681470"/>
            <a:ext cx="361950" cy="1587"/>
          </a:xfrm>
          <a:prstGeom prst="line">
            <a:avLst/>
          </a:prstGeom>
          <a:noFill/>
          <a:ln w="9525" algn="ctr">
            <a:solidFill>
              <a:srgbClr val="3399FF"/>
            </a:solidFill>
            <a:prstDash val="sysDot"/>
            <a:round/>
            <a:headEnd/>
            <a:tailEnd type="oval" w="sm" len="sm"/>
          </a:ln>
        </p:spPr>
      </p:cxnSp>
      <p:pic>
        <p:nvPicPr>
          <p:cNvPr id="81" name="Picture 1030" descr="MODIS_assess3.eps"/>
          <p:cNvPicPr>
            <a:picLocks noChangeAspect="1"/>
          </p:cNvPicPr>
          <p:nvPr/>
        </p:nvPicPr>
        <p:blipFill>
          <a:blip r:embed="rId3"/>
          <a:srcRect l="36488" t="2454" r="34575" b="6842"/>
          <a:stretch>
            <a:fillRect/>
          </a:stretch>
        </p:blipFill>
        <p:spPr bwMode="auto">
          <a:xfrm>
            <a:off x="5903913" y="3488464"/>
            <a:ext cx="2646362" cy="3016250"/>
          </a:xfrm>
          <a:prstGeom prst="rect">
            <a:avLst/>
          </a:prstGeom>
          <a:noFill/>
          <a:ln w="9525">
            <a:noFill/>
            <a:miter lim="800000"/>
            <a:headEnd/>
            <a:tailEnd/>
          </a:ln>
        </p:spPr>
      </p:pic>
      <p:sp>
        <p:nvSpPr>
          <p:cNvPr id="82" name="TextBox 81"/>
          <p:cNvSpPr txBox="1"/>
          <p:nvPr/>
        </p:nvSpPr>
        <p:spPr>
          <a:xfrm>
            <a:off x="6353175" y="4487002"/>
            <a:ext cx="574675" cy="246062"/>
          </a:xfrm>
          <a:prstGeom prst="rect">
            <a:avLst/>
          </a:prstGeom>
          <a:noFill/>
          <a:ln>
            <a:noFill/>
          </a:ln>
        </p:spPr>
        <p:txBody>
          <a:bodyPr wrap="none">
            <a:spAutoFit/>
          </a:bodyPr>
          <a:lstStyle/>
          <a:p>
            <a:pPr>
              <a:defRPr/>
            </a:pPr>
            <a:r>
              <a:rPr lang="en-US" sz="1000" dirty="0">
                <a:solidFill>
                  <a:schemeClr val="accent6"/>
                </a:solidFill>
                <a:latin typeface="Arial Narrow" pitchFamily="34" charset="0"/>
              </a:rPr>
              <a:t>sun glint</a:t>
            </a:r>
          </a:p>
        </p:txBody>
      </p:sp>
      <p:cxnSp>
        <p:nvCxnSpPr>
          <p:cNvPr id="83" name="Straight Connector 1033"/>
          <p:cNvCxnSpPr>
            <a:cxnSpLocks noChangeShapeType="1"/>
          </p:cNvCxnSpPr>
          <p:nvPr/>
        </p:nvCxnSpPr>
        <p:spPr bwMode="auto">
          <a:xfrm rot="5400000" flipH="1" flipV="1">
            <a:off x="6449219" y="4305233"/>
            <a:ext cx="361950" cy="1588"/>
          </a:xfrm>
          <a:prstGeom prst="line">
            <a:avLst/>
          </a:prstGeom>
          <a:noFill/>
          <a:ln w="9525" algn="ctr">
            <a:solidFill>
              <a:srgbClr val="3399FF"/>
            </a:solidFill>
            <a:prstDash val="sysDot"/>
            <a:round/>
            <a:headEnd/>
            <a:tailEnd type="oval" w="sm" len="sm"/>
          </a:ln>
        </p:spPr>
      </p:cxnSp>
      <p:cxnSp>
        <p:nvCxnSpPr>
          <p:cNvPr id="84" name="Straight Connector 1037"/>
          <p:cNvCxnSpPr>
            <a:cxnSpLocks noChangeShapeType="1"/>
          </p:cNvCxnSpPr>
          <p:nvPr/>
        </p:nvCxnSpPr>
        <p:spPr bwMode="auto">
          <a:xfrm rot="5400000">
            <a:off x="700087" y="4958490"/>
            <a:ext cx="2665413" cy="11112"/>
          </a:xfrm>
          <a:prstGeom prst="line">
            <a:avLst/>
          </a:prstGeom>
          <a:noFill/>
          <a:ln w="6350" algn="ctr">
            <a:solidFill>
              <a:srgbClr val="002060"/>
            </a:solidFill>
            <a:prstDash val="dash"/>
            <a:round/>
            <a:headEnd/>
            <a:tailEnd/>
          </a:ln>
        </p:spPr>
      </p:cxnSp>
      <p:cxnSp>
        <p:nvCxnSpPr>
          <p:cNvPr id="85" name="Straight Connector 1043"/>
          <p:cNvCxnSpPr>
            <a:cxnSpLocks noChangeShapeType="1"/>
          </p:cNvCxnSpPr>
          <p:nvPr/>
        </p:nvCxnSpPr>
        <p:spPr bwMode="auto">
          <a:xfrm rot="16200000" flipH="1">
            <a:off x="5915819" y="4952933"/>
            <a:ext cx="2698750" cy="11112"/>
          </a:xfrm>
          <a:prstGeom prst="line">
            <a:avLst/>
          </a:prstGeom>
          <a:noFill/>
          <a:ln w="6350" algn="ctr">
            <a:solidFill>
              <a:srgbClr val="002060"/>
            </a:solidFill>
            <a:prstDash val="dash"/>
            <a:round/>
            <a:headEnd/>
            <a:tailEnd/>
          </a:ln>
        </p:spPr>
      </p:cxnSp>
      <p:cxnSp>
        <p:nvCxnSpPr>
          <p:cNvPr id="86" name="Straight Connector 1045"/>
          <p:cNvCxnSpPr>
            <a:cxnSpLocks noChangeShapeType="1"/>
          </p:cNvCxnSpPr>
          <p:nvPr/>
        </p:nvCxnSpPr>
        <p:spPr bwMode="auto">
          <a:xfrm>
            <a:off x="3965575" y="5107714"/>
            <a:ext cx="474663" cy="1588"/>
          </a:xfrm>
          <a:prstGeom prst="line">
            <a:avLst/>
          </a:prstGeom>
          <a:noFill/>
          <a:ln w="12700" algn="ctr">
            <a:solidFill>
              <a:srgbClr val="0000FF"/>
            </a:solidFill>
            <a:round/>
            <a:headEnd/>
            <a:tailEnd/>
          </a:ln>
        </p:spPr>
      </p:cxnSp>
      <p:sp>
        <p:nvSpPr>
          <p:cNvPr id="87" name="TextBox 86"/>
          <p:cNvSpPr txBox="1"/>
          <p:nvPr/>
        </p:nvSpPr>
        <p:spPr>
          <a:xfrm>
            <a:off x="4514671" y="4964839"/>
            <a:ext cx="631825" cy="276225"/>
          </a:xfrm>
          <a:prstGeom prst="rect">
            <a:avLst/>
          </a:prstGeom>
          <a:noFill/>
        </p:spPr>
        <p:txBody>
          <a:bodyPr wrap="none">
            <a:spAutoFit/>
          </a:bodyPr>
          <a:lstStyle/>
          <a:p>
            <a:pPr>
              <a:defRPr/>
            </a:pPr>
            <a:r>
              <a:rPr lang="en-US" sz="1200" dirty="0">
                <a:solidFill>
                  <a:schemeClr val="accent6">
                    <a:lumMod val="50000"/>
                  </a:schemeClr>
                </a:solidFill>
                <a:latin typeface="Arial Narrow" pitchFamily="34" charset="0"/>
              </a:rPr>
              <a:t>S1 + F1</a:t>
            </a:r>
          </a:p>
        </p:txBody>
      </p:sp>
      <p:cxnSp>
        <p:nvCxnSpPr>
          <p:cNvPr id="88" name="Straight Connector 1048"/>
          <p:cNvCxnSpPr>
            <a:cxnSpLocks noChangeShapeType="1"/>
          </p:cNvCxnSpPr>
          <p:nvPr/>
        </p:nvCxnSpPr>
        <p:spPr bwMode="auto">
          <a:xfrm>
            <a:off x="3963988" y="5380764"/>
            <a:ext cx="474662" cy="1588"/>
          </a:xfrm>
          <a:prstGeom prst="line">
            <a:avLst/>
          </a:prstGeom>
          <a:noFill/>
          <a:ln w="12700" algn="ctr">
            <a:solidFill>
              <a:srgbClr val="FF6600"/>
            </a:solidFill>
            <a:round/>
            <a:headEnd/>
            <a:tailEnd/>
          </a:ln>
        </p:spPr>
      </p:cxnSp>
      <p:sp>
        <p:nvSpPr>
          <p:cNvPr id="89" name="TextBox 88"/>
          <p:cNvSpPr txBox="1"/>
          <p:nvPr/>
        </p:nvSpPr>
        <p:spPr>
          <a:xfrm>
            <a:off x="4513084" y="5237889"/>
            <a:ext cx="631825" cy="277813"/>
          </a:xfrm>
          <a:prstGeom prst="rect">
            <a:avLst/>
          </a:prstGeom>
          <a:noFill/>
        </p:spPr>
        <p:txBody>
          <a:bodyPr wrap="none">
            <a:spAutoFit/>
          </a:bodyPr>
          <a:lstStyle/>
          <a:p>
            <a:pPr>
              <a:defRPr/>
            </a:pPr>
            <a:r>
              <a:rPr lang="en-US" sz="1200" dirty="0">
                <a:solidFill>
                  <a:schemeClr val="accent6">
                    <a:lumMod val="50000"/>
                  </a:schemeClr>
                </a:solidFill>
                <a:latin typeface="Arial Narrow" pitchFamily="34" charset="0"/>
              </a:rPr>
              <a:t>S2 + F1</a:t>
            </a:r>
          </a:p>
        </p:txBody>
      </p:sp>
      <p:cxnSp>
        <p:nvCxnSpPr>
          <p:cNvPr id="90" name="Straight Connector 1050"/>
          <p:cNvCxnSpPr>
            <a:cxnSpLocks noChangeShapeType="1"/>
          </p:cNvCxnSpPr>
          <p:nvPr/>
        </p:nvCxnSpPr>
        <p:spPr bwMode="auto">
          <a:xfrm>
            <a:off x="3962400" y="5644289"/>
            <a:ext cx="473075" cy="1588"/>
          </a:xfrm>
          <a:prstGeom prst="line">
            <a:avLst/>
          </a:prstGeom>
          <a:noFill/>
          <a:ln w="12700" algn="ctr">
            <a:solidFill>
              <a:srgbClr val="00CC00"/>
            </a:solidFill>
            <a:round/>
            <a:headEnd/>
            <a:tailEnd/>
          </a:ln>
        </p:spPr>
      </p:cxnSp>
      <p:sp>
        <p:nvSpPr>
          <p:cNvPr id="91" name="TextBox 90"/>
          <p:cNvSpPr txBox="1"/>
          <p:nvPr/>
        </p:nvSpPr>
        <p:spPr>
          <a:xfrm>
            <a:off x="4524375" y="5499827"/>
            <a:ext cx="631825" cy="277812"/>
          </a:xfrm>
          <a:prstGeom prst="rect">
            <a:avLst/>
          </a:prstGeom>
          <a:noFill/>
        </p:spPr>
        <p:txBody>
          <a:bodyPr wrap="none">
            <a:spAutoFit/>
          </a:bodyPr>
          <a:lstStyle/>
          <a:p>
            <a:pPr>
              <a:defRPr/>
            </a:pPr>
            <a:r>
              <a:rPr lang="en-US" sz="1200" dirty="0">
                <a:solidFill>
                  <a:schemeClr val="accent6">
                    <a:lumMod val="50000"/>
                  </a:schemeClr>
                </a:solidFill>
                <a:latin typeface="Arial Narrow" pitchFamily="34" charset="0"/>
              </a:rPr>
              <a:t>S3 + F1</a:t>
            </a:r>
          </a:p>
        </p:txBody>
      </p:sp>
      <p:sp>
        <p:nvSpPr>
          <p:cNvPr id="92" name="Line 6263"/>
          <p:cNvSpPr>
            <a:spLocks noChangeShapeType="1"/>
          </p:cNvSpPr>
          <p:nvPr/>
        </p:nvSpPr>
        <p:spPr bwMode="auto">
          <a:xfrm>
            <a:off x="3927475" y="5977664"/>
            <a:ext cx="1276350" cy="0"/>
          </a:xfrm>
          <a:prstGeom prst="line">
            <a:avLst/>
          </a:prstGeom>
          <a:noFill/>
          <a:ln w="15875">
            <a:solidFill>
              <a:srgbClr val="969696"/>
            </a:solidFill>
            <a:prstDash val="sysDot"/>
            <a:round/>
            <a:headEnd/>
            <a:tailEnd/>
          </a:ln>
          <a:effectLst/>
        </p:spPr>
        <p:txBody>
          <a:bodyPr>
            <a:spAutoFit/>
          </a:bodyPr>
          <a:lstStyle/>
          <a:p>
            <a:pPr>
              <a:defRPr/>
            </a:pPr>
            <a:endParaRPr lang="en-US">
              <a:effectLst>
                <a:outerShdw blurRad="38100" dist="38100" dir="2700000" algn="tl">
                  <a:srgbClr val="000000">
                    <a:alpha val="43137"/>
                  </a:srgbClr>
                </a:outerShdw>
              </a:effectLst>
            </a:endParaRPr>
          </a:p>
        </p:txBody>
      </p:sp>
      <p:sp>
        <p:nvSpPr>
          <p:cNvPr id="93" name="TextBox 92"/>
          <p:cNvSpPr txBox="1"/>
          <p:nvPr/>
        </p:nvSpPr>
        <p:spPr>
          <a:xfrm>
            <a:off x="2731908" y="1831393"/>
            <a:ext cx="255198" cy="246221"/>
          </a:xfrm>
          <a:prstGeom prst="rect">
            <a:avLst/>
          </a:prstGeom>
          <a:noFill/>
        </p:spPr>
        <p:txBody>
          <a:bodyPr wrap="none">
            <a:spAutoFit/>
          </a:bodyPr>
          <a:lstStyle/>
          <a:p>
            <a:pPr>
              <a:defRPr/>
            </a:pPr>
            <a:r>
              <a:rPr lang="en-US" sz="1000" dirty="0">
                <a:solidFill>
                  <a:srgbClr val="FF0000"/>
                </a:solidFill>
              </a:rPr>
              <a:t>†</a:t>
            </a:r>
          </a:p>
        </p:txBody>
      </p:sp>
      <p:sp>
        <p:nvSpPr>
          <p:cNvPr id="94" name="TextBox 93"/>
          <p:cNvSpPr txBox="1"/>
          <p:nvPr/>
        </p:nvSpPr>
        <p:spPr>
          <a:xfrm>
            <a:off x="3837354" y="1829245"/>
            <a:ext cx="255198" cy="246221"/>
          </a:xfrm>
          <a:prstGeom prst="rect">
            <a:avLst/>
          </a:prstGeom>
          <a:noFill/>
        </p:spPr>
        <p:txBody>
          <a:bodyPr wrap="none">
            <a:spAutoFit/>
          </a:bodyPr>
          <a:lstStyle/>
          <a:p>
            <a:pPr>
              <a:defRPr/>
            </a:pPr>
            <a:r>
              <a:rPr lang="en-US" sz="1000" dirty="0">
                <a:solidFill>
                  <a:srgbClr val="FF0000"/>
                </a:solidFill>
              </a:rPr>
              <a:t>†</a:t>
            </a:r>
          </a:p>
        </p:txBody>
      </p:sp>
      <p:sp>
        <p:nvSpPr>
          <p:cNvPr id="95" name="TextBox 94"/>
          <p:cNvSpPr txBox="1"/>
          <p:nvPr/>
        </p:nvSpPr>
        <p:spPr>
          <a:xfrm>
            <a:off x="843951" y="3180123"/>
            <a:ext cx="255198" cy="246221"/>
          </a:xfrm>
          <a:prstGeom prst="rect">
            <a:avLst/>
          </a:prstGeom>
          <a:noFill/>
        </p:spPr>
        <p:txBody>
          <a:bodyPr wrap="none">
            <a:spAutoFit/>
          </a:bodyPr>
          <a:lstStyle/>
          <a:p>
            <a:pPr>
              <a:defRPr/>
            </a:pPr>
            <a:r>
              <a:rPr lang="en-US" sz="1000" dirty="0">
                <a:solidFill>
                  <a:srgbClr val="FF0000"/>
                </a:solidFill>
              </a:rPr>
              <a:t>†</a:t>
            </a:r>
          </a:p>
        </p:txBody>
      </p:sp>
      <p:sp>
        <p:nvSpPr>
          <p:cNvPr id="96" name="TextBox 968"/>
          <p:cNvSpPr txBox="1">
            <a:spLocks noChangeArrowheads="1"/>
          </p:cNvSpPr>
          <p:nvPr/>
        </p:nvSpPr>
        <p:spPr bwMode="auto">
          <a:xfrm>
            <a:off x="929738" y="3216635"/>
            <a:ext cx="577402" cy="276999"/>
          </a:xfrm>
          <a:prstGeom prst="rect">
            <a:avLst/>
          </a:prstGeom>
          <a:noFill/>
          <a:ln w="9525">
            <a:noFill/>
            <a:miter lim="800000"/>
            <a:headEnd/>
            <a:tailEnd/>
          </a:ln>
        </p:spPr>
        <p:txBody>
          <a:bodyPr wrap="none">
            <a:spAutoFit/>
          </a:bodyPr>
          <a:lstStyle/>
          <a:p>
            <a:pPr algn="l"/>
            <a:r>
              <a:rPr lang="en-US" sz="1100" dirty="0" smtClean="0">
                <a:solidFill>
                  <a:srgbClr val="00CC00"/>
                </a:solidFill>
                <a:latin typeface="Arial" charset="0"/>
              </a:rPr>
              <a:t> in </a:t>
            </a:r>
            <a:r>
              <a:rPr lang="en-US" sz="1200" dirty="0" smtClean="0">
                <a:solidFill>
                  <a:srgbClr val="00CC00"/>
                </a:solidFill>
                <a:latin typeface="Symbol" pitchFamily="18" charset="2"/>
              </a:rPr>
              <a:t>m</a:t>
            </a:r>
            <a:r>
              <a:rPr lang="en-US" sz="1100" dirty="0" smtClean="0">
                <a:solidFill>
                  <a:srgbClr val="00CC00"/>
                </a:solidFill>
                <a:latin typeface="Arial" charset="0"/>
              </a:rPr>
              <a:t>m</a:t>
            </a:r>
            <a:endParaRPr lang="en-US" sz="1100" dirty="0">
              <a:solidFill>
                <a:srgbClr val="00CC00"/>
              </a:solidFill>
              <a:latin typeface="Arial" charset="0"/>
            </a:endParaRPr>
          </a:p>
        </p:txBody>
      </p:sp>
      <p:sp>
        <p:nvSpPr>
          <p:cNvPr id="97" name="Title 1"/>
          <p:cNvSpPr>
            <a:spLocks noGrp="1"/>
          </p:cNvSpPr>
          <p:nvPr>
            <p:ph type="title"/>
          </p:nvPr>
        </p:nvSpPr>
        <p:spPr>
          <a:xfrm>
            <a:off x="457200" y="0"/>
            <a:ext cx="8229600" cy="952500"/>
          </a:xfrm>
        </p:spPr>
        <p:txBody>
          <a:bodyPr/>
          <a:lstStyle/>
          <a:p>
            <a:r>
              <a:rPr lang="en-US" dirty="0" smtClean="0">
                <a:solidFill>
                  <a:schemeClr val="tx1"/>
                </a:solidFill>
              </a:rPr>
              <a:t>Aerosols</a:t>
            </a:r>
            <a:endParaRPr lang="en-US" dirty="0">
              <a:solidFill>
                <a:schemeClr val="tx1"/>
              </a:solidFill>
            </a:endParaRPr>
          </a:p>
        </p:txBody>
      </p:sp>
      <p:sp>
        <p:nvSpPr>
          <p:cNvPr id="100" name="Content Placeholder 2"/>
          <p:cNvSpPr>
            <a:spLocks noGrp="1"/>
          </p:cNvSpPr>
          <p:nvPr>
            <p:ph idx="1"/>
          </p:nvPr>
        </p:nvSpPr>
        <p:spPr>
          <a:xfrm>
            <a:off x="457200" y="984428"/>
            <a:ext cx="8229600" cy="682832"/>
          </a:xfrm>
        </p:spPr>
        <p:txBody>
          <a:bodyPr/>
          <a:lstStyle/>
          <a:p>
            <a:pPr>
              <a:buNone/>
            </a:pPr>
            <a:r>
              <a:rPr lang="en-US" dirty="0" smtClean="0">
                <a:solidFill>
                  <a:srgbClr val="0000FF"/>
                </a:solidFill>
              </a:rPr>
              <a:t>Over ocean</a:t>
            </a:r>
          </a:p>
          <a:p>
            <a:pPr>
              <a:spcBef>
                <a:spcPts val="600"/>
              </a:spcBef>
            </a:pPr>
            <a:r>
              <a:rPr lang="en-US" dirty="0" smtClean="0">
                <a:solidFill>
                  <a:srgbClr val="0000FF"/>
                </a:solidFill>
              </a:rPr>
              <a:t>CLAMS field experiment</a:t>
            </a:r>
            <a:endParaRPr lang="en-US"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 name="Rectangle 97"/>
          <p:cNvSpPr/>
          <p:nvPr/>
        </p:nvSpPr>
        <p:spPr bwMode="auto">
          <a:xfrm>
            <a:off x="2595244" y="2196000"/>
            <a:ext cx="822960" cy="640080"/>
          </a:xfrm>
          <a:prstGeom prst="rect">
            <a:avLst/>
          </a:prstGeom>
          <a:solidFill>
            <a:srgbClr val="CCFFFF"/>
          </a:solidFill>
          <a:ln w="9525" cap="flat" cmpd="sng" algn="ctr">
            <a:solidFill>
              <a:srgbClr val="FF0000"/>
            </a:solidFill>
            <a:prstDash val="solid"/>
            <a:round/>
            <a:headEnd type="none" w="med" len="med"/>
            <a:tailEnd type="none" w="med" len="med"/>
          </a:ln>
          <a:effec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uLnTx/>
              <a:uFillTx/>
            </a:endParaRPr>
          </a:p>
        </p:txBody>
      </p:sp>
      <p:sp>
        <p:nvSpPr>
          <p:cNvPr id="5" name="Rectangle 3"/>
          <p:cNvSpPr>
            <a:spLocks noChangeArrowheads="1"/>
          </p:cNvSpPr>
          <p:nvPr/>
        </p:nvSpPr>
        <p:spPr bwMode="auto">
          <a:xfrm>
            <a:off x="5684838" y="3484008"/>
            <a:ext cx="3048000" cy="3181350"/>
          </a:xfrm>
          <a:prstGeom prst="rect">
            <a:avLst/>
          </a:prstGeom>
          <a:solidFill>
            <a:srgbClr val="FFFFFF"/>
          </a:solidFill>
          <a:ln w="9525" algn="ctr">
            <a:noFill/>
            <a:miter lim="800000"/>
            <a:headEnd/>
            <a:tailEnd/>
          </a:ln>
          <a:effectLst/>
        </p:spPr>
        <p:txBody>
          <a:bodyPr anchor="ctr">
            <a:spAutoFit/>
          </a:bodyPr>
          <a:lstStyle/>
          <a:p>
            <a:pPr>
              <a:defRPr/>
            </a:pPr>
            <a:endParaRPr lang="en-US">
              <a:effectLst>
                <a:outerShdw blurRad="38100" dist="38100" dir="2700000" algn="tl">
                  <a:srgbClr val="000000">
                    <a:alpha val="43137"/>
                  </a:srgbClr>
                </a:outerShdw>
              </a:effectLst>
            </a:endParaRPr>
          </a:p>
        </p:txBody>
      </p:sp>
      <p:sp>
        <p:nvSpPr>
          <p:cNvPr id="6" name="Rectangle 4"/>
          <p:cNvSpPr>
            <a:spLocks noChangeArrowheads="1"/>
          </p:cNvSpPr>
          <p:nvPr/>
        </p:nvSpPr>
        <p:spPr bwMode="auto">
          <a:xfrm>
            <a:off x="466725" y="3495120"/>
            <a:ext cx="3057525" cy="3171825"/>
          </a:xfrm>
          <a:prstGeom prst="rect">
            <a:avLst/>
          </a:prstGeom>
          <a:solidFill>
            <a:srgbClr val="FFFFFF"/>
          </a:solidFill>
          <a:ln w="9525" algn="ctr">
            <a:noFill/>
            <a:miter lim="800000"/>
            <a:headEnd/>
            <a:tailEnd/>
          </a:ln>
          <a:effectLst/>
        </p:spPr>
        <p:txBody>
          <a:bodyPr anchor="ctr">
            <a:spAutoFit/>
          </a:bodyPr>
          <a:lstStyle/>
          <a:p>
            <a:pPr>
              <a:defRPr/>
            </a:pPr>
            <a:endParaRPr lang="en-US">
              <a:effectLst>
                <a:outerShdw blurRad="38100" dist="38100" dir="2700000" algn="tl">
                  <a:srgbClr val="000000">
                    <a:alpha val="43137"/>
                  </a:srgbClr>
                </a:outerShdw>
              </a:effectLst>
            </a:endParaRPr>
          </a:p>
        </p:txBody>
      </p:sp>
      <p:sp>
        <p:nvSpPr>
          <p:cNvPr id="7" name="Text Box 1151"/>
          <p:cNvSpPr txBox="1">
            <a:spLocks noChangeArrowheads="1"/>
          </p:cNvSpPr>
          <p:nvPr/>
        </p:nvSpPr>
        <p:spPr bwMode="auto">
          <a:xfrm>
            <a:off x="1738313" y="6530420"/>
            <a:ext cx="784225" cy="246063"/>
          </a:xfrm>
          <a:prstGeom prst="rect">
            <a:avLst/>
          </a:prstGeom>
          <a:solidFill>
            <a:srgbClr val="FFFFCC"/>
          </a:solidFill>
          <a:ln w="9525" algn="ctr">
            <a:solidFill>
              <a:srgbClr val="C0C0C0"/>
            </a:solidFill>
            <a:miter lim="800000"/>
            <a:headEnd/>
            <a:tailEnd/>
          </a:ln>
        </p:spPr>
        <p:txBody>
          <a:bodyPr wrap="none" tIns="27432" bIns="27432">
            <a:spAutoFit/>
          </a:bodyPr>
          <a:lstStyle/>
          <a:p>
            <a:r>
              <a:rPr lang="en-US" sz="1200">
                <a:solidFill>
                  <a:srgbClr val="000000"/>
                </a:solidFill>
                <a:latin typeface="Arial Narrow" pitchFamily="34" charset="0"/>
              </a:rPr>
              <a:t>view angle</a:t>
            </a:r>
          </a:p>
        </p:txBody>
      </p:sp>
      <p:sp>
        <p:nvSpPr>
          <p:cNvPr id="8" name="Text Box 1152"/>
          <p:cNvSpPr txBox="1">
            <a:spLocks noChangeArrowheads="1"/>
          </p:cNvSpPr>
          <p:nvPr/>
        </p:nvSpPr>
        <p:spPr bwMode="auto">
          <a:xfrm rot="16200000">
            <a:off x="-107156" y="4829414"/>
            <a:ext cx="1117600" cy="265112"/>
          </a:xfrm>
          <a:prstGeom prst="rect">
            <a:avLst/>
          </a:prstGeom>
          <a:solidFill>
            <a:srgbClr val="FFFFCC"/>
          </a:solidFill>
          <a:ln w="9525" algn="ctr">
            <a:solidFill>
              <a:srgbClr val="C0C0C0"/>
            </a:solidFill>
            <a:miter lim="800000"/>
            <a:headEnd/>
            <a:tailEnd/>
          </a:ln>
        </p:spPr>
        <p:txBody>
          <a:bodyPr wrap="none" tIns="36576" bIns="36576">
            <a:spAutoFit/>
          </a:bodyPr>
          <a:lstStyle/>
          <a:p>
            <a:pPr algn="ctr">
              <a:defRPr/>
            </a:pPr>
            <a:r>
              <a:rPr lang="en-US" sz="1200" dirty="0">
                <a:solidFill>
                  <a:srgbClr val="000000"/>
                </a:solidFill>
                <a:latin typeface="Arial Narrow" pitchFamily="34" charset="0"/>
              </a:rPr>
              <a:t>Total reflectance</a:t>
            </a:r>
          </a:p>
        </p:txBody>
      </p:sp>
      <p:sp>
        <p:nvSpPr>
          <p:cNvPr id="9" name="Text Box 5967"/>
          <p:cNvSpPr txBox="1">
            <a:spLocks noChangeArrowheads="1"/>
          </p:cNvSpPr>
          <p:nvPr/>
        </p:nvSpPr>
        <p:spPr bwMode="auto">
          <a:xfrm>
            <a:off x="7040563" y="6536770"/>
            <a:ext cx="784225" cy="246063"/>
          </a:xfrm>
          <a:prstGeom prst="rect">
            <a:avLst/>
          </a:prstGeom>
          <a:solidFill>
            <a:srgbClr val="FFFFCC"/>
          </a:solidFill>
          <a:ln w="9525" algn="ctr">
            <a:solidFill>
              <a:srgbClr val="C0C0C0"/>
            </a:solidFill>
            <a:miter lim="800000"/>
            <a:headEnd/>
            <a:tailEnd/>
          </a:ln>
        </p:spPr>
        <p:txBody>
          <a:bodyPr wrap="none" tIns="27432" bIns="27432">
            <a:spAutoFit/>
          </a:bodyPr>
          <a:lstStyle/>
          <a:p>
            <a:r>
              <a:rPr lang="en-US" sz="1200">
                <a:solidFill>
                  <a:srgbClr val="000000"/>
                </a:solidFill>
                <a:latin typeface="Arial Narrow" pitchFamily="34" charset="0"/>
              </a:rPr>
              <a:t>view angle</a:t>
            </a:r>
          </a:p>
        </p:txBody>
      </p:sp>
      <p:sp>
        <p:nvSpPr>
          <p:cNvPr id="10" name="Rectangle 5559"/>
          <p:cNvSpPr>
            <a:spLocks noChangeArrowheads="1"/>
          </p:cNvSpPr>
          <p:nvPr/>
        </p:nvSpPr>
        <p:spPr bwMode="auto">
          <a:xfrm>
            <a:off x="3733800" y="3485595"/>
            <a:ext cx="1638300" cy="3190875"/>
          </a:xfrm>
          <a:prstGeom prst="rect">
            <a:avLst/>
          </a:prstGeom>
          <a:solidFill>
            <a:srgbClr val="FFFFCC"/>
          </a:solidFill>
          <a:ln w="9525" algn="ctr">
            <a:solidFill>
              <a:srgbClr val="C0C0C0"/>
            </a:solidFill>
            <a:miter lim="800000"/>
            <a:headEnd/>
            <a:tailEnd/>
          </a:ln>
          <a:effectLst/>
        </p:spPr>
        <p:txBody>
          <a:bodyPr anchor="ctr">
            <a:spAutoFit/>
          </a:bodyPr>
          <a:lstStyle/>
          <a:p>
            <a:pPr>
              <a:defRPr/>
            </a:pPr>
            <a:endParaRPr lang="en-US">
              <a:effectLst>
                <a:outerShdw blurRad="38100" dist="38100" dir="2700000" algn="tl">
                  <a:srgbClr val="000000">
                    <a:alpha val="43137"/>
                  </a:srgbClr>
                </a:outerShdw>
              </a:effectLst>
            </a:endParaRPr>
          </a:p>
        </p:txBody>
      </p:sp>
      <p:sp>
        <p:nvSpPr>
          <p:cNvPr id="11" name="Text Box 5966"/>
          <p:cNvSpPr txBox="1">
            <a:spLocks noChangeArrowheads="1"/>
          </p:cNvSpPr>
          <p:nvPr/>
        </p:nvSpPr>
        <p:spPr bwMode="auto">
          <a:xfrm rot="16200000">
            <a:off x="5016500" y="4871483"/>
            <a:ext cx="1360488" cy="265112"/>
          </a:xfrm>
          <a:prstGeom prst="rect">
            <a:avLst/>
          </a:prstGeom>
          <a:solidFill>
            <a:srgbClr val="FFFFCC"/>
          </a:solidFill>
          <a:ln w="9525" algn="ctr">
            <a:solidFill>
              <a:srgbClr val="C0C0C0"/>
            </a:solidFill>
            <a:miter lim="800000"/>
            <a:headEnd/>
            <a:tailEnd/>
          </a:ln>
        </p:spPr>
        <p:txBody>
          <a:bodyPr wrap="none" tIns="36576" bIns="36576">
            <a:spAutoFit/>
          </a:bodyPr>
          <a:lstStyle/>
          <a:p>
            <a:r>
              <a:rPr lang="en-US" sz="1200">
                <a:solidFill>
                  <a:srgbClr val="000000"/>
                </a:solidFill>
                <a:latin typeface="Arial Narrow" pitchFamily="34" charset="0"/>
              </a:rPr>
              <a:t>Polarized reflectance</a:t>
            </a:r>
          </a:p>
        </p:txBody>
      </p:sp>
      <p:sp>
        <p:nvSpPr>
          <p:cNvPr id="12" name="Text Box 6058"/>
          <p:cNvSpPr txBox="1">
            <a:spLocks noChangeArrowheads="1"/>
          </p:cNvSpPr>
          <p:nvPr/>
        </p:nvSpPr>
        <p:spPr bwMode="auto">
          <a:xfrm>
            <a:off x="3813175" y="4093608"/>
            <a:ext cx="544513" cy="220662"/>
          </a:xfrm>
          <a:prstGeom prst="rect">
            <a:avLst/>
          </a:prstGeom>
          <a:noFill/>
          <a:ln w="9525" algn="ctr">
            <a:noFill/>
            <a:miter lim="800000"/>
            <a:headEnd/>
            <a:tailEnd/>
          </a:ln>
        </p:spPr>
        <p:txBody>
          <a:bodyPr wrap="none" lIns="45720" tIns="18288" rIns="45720" bIns="18288">
            <a:spAutoFit/>
          </a:bodyPr>
          <a:lstStyle/>
          <a:p>
            <a:r>
              <a:rPr lang="en-US" sz="1200">
                <a:solidFill>
                  <a:srgbClr val="000000"/>
                </a:solidFill>
                <a:latin typeface="Arial Narrow" pitchFamily="34" charset="0"/>
              </a:rPr>
              <a:t>Altitude:</a:t>
            </a:r>
          </a:p>
        </p:txBody>
      </p:sp>
      <p:sp>
        <p:nvSpPr>
          <p:cNvPr id="13" name="Text Box 6059"/>
          <p:cNvSpPr txBox="1">
            <a:spLocks noChangeArrowheads="1"/>
          </p:cNvSpPr>
          <p:nvPr/>
        </p:nvSpPr>
        <p:spPr bwMode="auto">
          <a:xfrm>
            <a:off x="3811588" y="4263470"/>
            <a:ext cx="692150" cy="220663"/>
          </a:xfrm>
          <a:prstGeom prst="rect">
            <a:avLst/>
          </a:prstGeom>
          <a:noFill/>
          <a:ln w="9525" algn="ctr">
            <a:noFill/>
            <a:miter lim="800000"/>
            <a:headEnd/>
            <a:tailEnd/>
          </a:ln>
        </p:spPr>
        <p:txBody>
          <a:bodyPr wrap="none" lIns="45720" tIns="18288" rIns="45720" bIns="18288">
            <a:spAutoFit/>
          </a:bodyPr>
          <a:lstStyle/>
          <a:p>
            <a:r>
              <a:rPr lang="en-US" sz="1200">
                <a:solidFill>
                  <a:srgbClr val="000000"/>
                </a:solidFill>
                <a:latin typeface="Arial Narrow" pitchFamily="34" charset="0"/>
              </a:rPr>
              <a:t>Sun angle:</a:t>
            </a:r>
          </a:p>
        </p:txBody>
      </p:sp>
      <p:sp>
        <p:nvSpPr>
          <p:cNvPr id="14" name="Text Box 6060"/>
          <p:cNvSpPr txBox="1">
            <a:spLocks noChangeArrowheads="1"/>
          </p:cNvSpPr>
          <p:nvPr/>
        </p:nvSpPr>
        <p:spPr bwMode="auto">
          <a:xfrm>
            <a:off x="3810000" y="4441270"/>
            <a:ext cx="920750" cy="220663"/>
          </a:xfrm>
          <a:prstGeom prst="rect">
            <a:avLst/>
          </a:prstGeom>
          <a:noFill/>
          <a:ln w="9525" algn="ctr">
            <a:noFill/>
            <a:miter lim="800000"/>
            <a:headEnd/>
            <a:tailEnd/>
          </a:ln>
        </p:spPr>
        <p:txBody>
          <a:bodyPr wrap="none" lIns="45720" tIns="18288" rIns="45720" bIns="18288">
            <a:spAutoFit/>
          </a:bodyPr>
          <a:lstStyle/>
          <a:p>
            <a:r>
              <a:rPr lang="en-US" sz="1200">
                <a:solidFill>
                  <a:srgbClr val="000000"/>
                </a:solidFill>
                <a:latin typeface="Arial Narrow" pitchFamily="34" charset="0"/>
              </a:rPr>
              <a:t>Azimuth angle:</a:t>
            </a:r>
          </a:p>
        </p:txBody>
      </p:sp>
      <p:sp>
        <p:nvSpPr>
          <p:cNvPr id="16" name="Text Box 6061"/>
          <p:cNvSpPr txBox="1">
            <a:spLocks noChangeArrowheads="1"/>
          </p:cNvSpPr>
          <p:nvPr/>
        </p:nvSpPr>
        <p:spPr bwMode="auto">
          <a:xfrm>
            <a:off x="4735513" y="4092020"/>
            <a:ext cx="468312" cy="220663"/>
          </a:xfrm>
          <a:prstGeom prst="rect">
            <a:avLst/>
          </a:prstGeom>
          <a:noFill/>
          <a:ln w="9525" algn="ctr">
            <a:noFill/>
            <a:miter lim="800000"/>
            <a:headEnd/>
            <a:tailEnd/>
          </a:ln>
        </p:spPr>
        <p:txBody>
          <a:bodyPr wrap="none" lIns="45720" tIns="18288" rIns="45720" bIns="18288">
            <a:spAutoFit/>
          </a:bodyPr>
          <a:lstStyle/>
          <a:p>
            <a:r>
              <a:rPr lang="en-US" sz="1200" dirty="0">
                <a:solidFill>
                  <a:srgbClr val="000000"/>
                </a:solidFill>
                <a:latin typeface="Arial Narrow" pitchFamily="34" charset="0"/>
              </a:rPr>
              <a:t>3.6 km</a:t>
            </a:r>
          </a:p>
        </p:txBody>
      </p:sp>
      <p:sp>
        <p:nvSpPr>
          <p:cNvPr id="17" name="Text Box 6062"/>
          <p:cNvSpPr txBox="1">
            <a:spLocks noChangeArrowheads="1"/>
          </p:cNvSpPr>
          <p:nvPr/>
        </p:nvSpPr>
        <p:spPr bwMode="auto">
          <a:xfrm>
            <a:off x="4749569" y="4446212"/>
            <a:ext cx="457818" cy="221599"/>
          </a:xfrm>
          <a:prstGeom prst="rect">
            <a:avLst/>
          </a:prstGeom>
          <a:noFill/>
          <a:ln w="9525" algn="ctr">
            <a:noFill/>
            <a:miter lim="800000"/>
            <a:headEnd/>
            <a:tailEnd/>
          </a:ln>
        </p:spPr>
        <p:txBody>
          <a:bodyPr wrap="none" lIns="45720" tIns="18288" rIns="45720" bIns="18288">
            <a:spAutoFit/>
          </a:bodyPr>
          <a:lstStyle/>
          <a:p>
            <a:r>
              <a:rPr lang="en-US" sz="1200" dirty="0" smtClean="0">
                <a:solidFill>
                  <a:srgbClr val="000000"/>
                </a:solidFill>
                <a:latin typeface="Arial Narrow" pitchFamily="34" charset="0"/>
              </a:rPr>
              <a:t>179</a:t>
            </a:r>
            <a:r>
              <a:rPr lang="en-US" sz="1200" dirty="0">
                <a:solidFill>
                  <a:srgbClr val="000000"/>
                </a:solidFill>
                <a:latin typeface="Arial Narrow" pitchFamily="34" charset="0"/>
              </a:rPr>
              <a:t>°</a:t>
            </a:r>
          </a:p>
        </p:txBody>
      </p:sp>
      <p:sp>
        <p:nvSpPr>
          <p:cNvPr id="18" name="Text Box 6063"/>
          <p:cNvSpPr txBox="1">
            <a:spLocks noChangeArrowheads="1"/>
          </p:cNvSpPr>
          <p:nvPr/>
        </p:nvSpPr>
        <p:spPr bwMode="auto">
          <a:xfrm>
            <a:off x="4714875" y="4271408"/>
            <a:ext cx="365125" cy="220662"/>
          </a:xfrm>
          <a:prstGeom prst="rect">
            <a:avLst/>
          </a:prstGeom>
          <a:noFill/>
          <a:ln w="9525" algn="ctr">
            <a:noFill/>
            <a:miter lim="800000"/>
            <a:headEnd/>
            <a:tailEnd/>
          </a:ln>
        </p:spPr>
        <p:txBody>
          <a:bodyPr wrap="none" lIns="45720" tIns="18288" rIns="45720" bIns="18288">
            <a:spAutoFit/>
          </a:bodyPr>
          <a:lstStyle/>
          <a:p>
            <a:r>
              <a:rPr lang="en-US" sz="1200">
                <a:solidFill>
                  <a:srgbClr val="000000"/>
                </a:solidFill>
                <a:latin typeface="Arial Narrow" pitchFamily="34" charset="0"/>
              </a:rPr>
              <a:t>~22°</a:t>
            </a:r>
          </a:p>
        </p:txBody>
      </p:sp>
      <p:sp>
        <p:nvSpPr>
          <p:cNvPr id="19" name="Text Box 6064"/>
          <p:cNvSpPr txBox="1">
            <a:spLocks noChangeArrowheads="1"/>
          </p:cNvSpPr>
          <p:nvPr/>
        </p:nvSpPr>
        <p:spPr bwMode="auto">
          <a:xfrm>
            <a:off x="3792538" y="3555445"/>
            <a:ext cx="836612" cy="220663"/>
          </a:xfrm>
          <a:prstGeom prst="rect">
            <a:avLst/>
          </a:prstGeom>
          <a:noFill/>
          <a:ln w="9525" algn="ctr">
            <a:noFill/>
            <a:miter lim="800000"/>
            <a:headEnd/>
            <a:tailEnd/>
          </a:ln>
        </p:spPr>
        <p:txBody>
          <a:bodyPr wrap="none" lIns="45720" tIns="18288" rIns="45720" bIns="18288">
            <a:spAutoFit/>
          </a:bodyPr>
          <a:lstStyle/>
          <a:p>
            <a:r>
              <a:rPr lang="en-US" sz="1200">
                <a:solidFill>
                  <a:srgbClr val="000000"/>
                </a:solidFill>
                <a:latin typeface="Arial Narrow" pitchFamily="34" charset="0"/>
              </a:rPr>
              <a:t>July 17, 2001</a:t>
            </a:r>
          </a:p>
        </p:txBody>
      </p:sp>
      <p:sp>
        <p:nvSpPr>
          <p:cNvPr id="20" name="Text Box 6065"/>
          <p:cNvSpPr txBox="1">
            <a:spLocks noChangeArrowheads="1"/>
          </p:cNvSpPr>
          <p:nvPr/>
        </p:nvSpPr>
        <p:spPr bwMode="auto">
          <a:xfrm>
            <a:off x="3790950" y="3830083"/>
            <a:ext cx="1055738" cy="221599"/>
          </a:xfrm>
          <a:prstGeom prst="rect">
            <a:avLst/>
          </a:prstGeom>
          <a:noFill/>
          <a:ln w="9525" algn="ctr">
            <a:noFill/>
            <a:miter lim="800000"/>
            <a:headEnd/>
            <a:tailEnd/>
          </a:ln>
        </p:spPr>
        <p:txBody>
          <a:bodyPr wrap="none" lIns="45720" tIns="18288" rIns="45720" bIns="18288">
            <a:spAutoFit/>
          </a:bodyPr>
          <a:lstStyle/>
          <a:p>
            <a:pPr algn="l"/>
            <a:r>
              <a:rPr lang="en-US" sz="1200" dirty="0" smtClean="0">
                <a:solidFill>
                  <a:srgbClr val="000000"/>
                </a:solidFill>
                <a:latin typeface="Arial Narrow" pitchFamily="34" charset="0"/>
              </a:rPr>
              <a:t>Chesapeake Bay</a:t>
            </a:r>
            <a:endParaRPr lang="en-US" sz="1200" dirty="0">
              <a:solidFill>
                <a:srgbClr val="000000"/>
              </a:solidFill>
              <a:latin typeface="Arial Narrow" pitchFamily="34" charset="0"/>
            </a:endParaRPr>
          </a:p>
        </p:txBody>
      </p:sp>
      <p:sp>
        <p:nvSpPr>
          <p:cNvPr id="21" name="Line 6263"/>
          <p:cNvSpPr>
            <a:spLocks noChangeShapeType="1"/>
          </p:cNvSpPr>
          <p:nvPr/>
        </p:nvSpPr>
        <p:spPr bwMode="auto">
          <a:xfrm>
            <a:off x="3917950" y="4779408"/>
            <a:ext cx="1276350" cy="0"/>
          </a:xfrm>
          <a:prstGeom prst="line">
            <a:avLst/>
          </a:prstGeom>
          <a:noFill/>
          <a:ln w="15875">
            <a:solidFill>
              <a:srgbClr val="969696"/>
            </a:solidFill>
            <a:prstDash val="sysDot"/>
            <a:round/>
            <a:headEnd/>
            <a:tailEnd/>
          </a:ln>
          <a:effectLst/>
        </p:spPr>
        <p:txBody>
          <a:bodyPr>
            <a:spAutoFit/>
          </a:bodyPr>
          <a:lstStyle/>
          <a:p>
            <a:pPr>
              <a:defRPr/>
            </a:pPr>
            <a:endParaRPr lang="en-US">
              <a:effectLst>
                <a:outerShdw blurRad="38100" dist="38100" dir="2700000" algn="tl">
                  <a:srgbClr val="000000">
                    <a:alpha val="43137"/>
                  </a:srgbClr>
                </a:outerShdw>
              </a:effectLst>
            </a:endParaRPr>
          </a:p>
        </p:txBody>
      </p:sp>
      <p:sp>
        <p:nvSpPr>
          <p:cNvPr id="22" name="TextBox 968"/>
          <p:cNvSpPr txBox="1">
            <a:spLocks noChangeArrowheads="1"/>
          </p:cNvSpPr>
          <p:nvPr/>
        </p:nvSpPr>
        <p:spPr bwMode="auto">
          <a:xfrm>
            <a:off x="5586413" y="1529071"/>
            <a:ext cx="3182937" cy="276225"/>
          </a:xfrm>
          <a:prstGeom prst="rect">
            <a:avLst/>
          </a:prstGeom>
          <a:noFill/>
          <a:ln w="9525">
            <a:noFill/>
            <a:miter lim="800000"/>
            <a:headEnd/>
            <a:tailEnd/>
          </a:ln>
        </p:spPr>
        <p:txBody>
          <a:bodyPr wrap="none">
            <a:spAutoFit/>
          </a:bodyPr>
          <a:lstStyle/>
          <a:p>
            <a:r>
              <a:rPr lang="en-US" sz="1200" dirty="0">
                <a:solidFill>
                  <a:srgbClr val="00CC00"/>
                </a:solidFill>
                <a:latin typeface="Arial" charset="0"/>
              </a:rPr>
              <a:t>Chowdhary </a:t>
            </a:r>
            <a:r>
              <a:rPr lang="en-US" sz="1200" i="1" dirty="0">
                <a:solidFill>
                  <a:srgbClr val="00CC00"/>
                </a:solidFill>
                <a:latin typeface="Arial" charset="0"/>
              </a:rPr>
              <a:t>et al. </a:t>
            </a:r>
            <a:r>
              <a:rPr lang="en-US" sz="1200" dirty="0">
                <a:solidFill>
                  <a:srgbClr val="00CC00"/>
                </a:solidFill>
                <a:latin typeface="Arial" charset="0"/>
              </a:rPr>
              <a:t>(</a:t>
            </a:r>
            <a:r>
              <a:rPr lang="en-US" sz="1200" i="1" dirty="0">
                <a:solidFill>
                  <a:srgbClr val="00CC00"/>
                </a:solidFill>
                <a:latin typeface="Arial" charset="0"/>
              </a:rPr>
              <a:t>JAS</a:t>
            </a:r>
            <a:r>
              <a:rPr lang="en-US" sz="1200" dirty="0">
                <a:solidFill>
                  <a:srgbClr val="00CC00"/>
                </a:solidFill>
                <a:latin typeface="Arial" charset="0"/>
              </a:rPr>
              <a:t>, 2002),   AGU 2007</a:t>
            </a:r>
          </a:p>
        </p:txBody>
      </p:sp>
      <p:cxnSp>
        <p:nvCxnSpPr>
          <p:cNvPr id="23" name="Straight Connector 971"/>
          <p:cNvCxnSpPr>
            <a:cxnSpLocks noChangeShapeType="1"/>
          </p:cNvCxnSpPr>
          <p:nvPr/>
        </p:nvCxnSpPr>
        <p:spPr bwMode="auto">
          <a:xfrm flipV="1">
            <a:off x="922338" y="1816408"/>
            <a:ext cx="7680325" cy="0"/>
          </a:xfrm>
          <a:prstGeom prst="line">
            <a:avLst/>
          </a:prstGeom>
          <a:noFill/>
          <a:ln w="12700" algn="ctr">
            <a:solidFill>
              <a:srgbClr val="C0C0C0"/>
            </a:solidFill>
            <a:round/>
            <a:headEnd/>
            <a:tailEnd/>
          </a:ln>
        </p:spPr>
      </p:cxnSp>
      <p:sp>
        <p:nvSpPr>
          <p:cNvPr id="25" name="TextBox 24"/>
          <p:cNvSpPr txBox="1"/>
          <p:nvPr/>
        </p:nvSpPr>
        <p:spPr>
          <a:xfrm>
            <a:off x="2659063" y="1867566"/>
            <a:ext cx="639762" cy="292100"/>
          </a:xfrm>
          <a:prstGeom prst="rect">
            <a:avLst/>
          </a:prstGeom>
          <a:noFill/>
        </p:spPr>
        <p:txBody>
          <a:bodyPr wrap="none">
            <a:spAutoFit/>
          </a:bodyPr>
          <a:lstStyle/>
          <a:p>
            <a:pPr>
              <a:defRPr/>
            </a:pPr>
            <a:r>
              <a:rPr lang="en-US" sz="1300" i="1" dirty="0">
                <a:latin typeface="+mj-lt"/>
              </a:rPr>
              <a:t>shape</a:t>
            </a:r>
            <a:endParaRPr lang="en-US" sz="1300" dirty="0">
              <a:latin typeface="+mj-lt"/>
            </a:endParaRPr>
          </a:p>
        </p:txBody>
      </p:sp>
      <p:sp>
        <p:nvSpPr>
          <p:cNvPr id="26" name="TextBox 25"/>
          <p:cNvSpPr txBox="1"/>
          <p:nvPr/>
        </p:nvSpPr>
        <p:spPr>
          <a:xfrm>
            <a:off x="928688" y="2173596"/>
            <a:ext cx="1670050" cy="292100"/>
          </a:xfrm>
          <a:prstGeom prst="rect">
            <a:avLst/>
          </a:prstGeom>
          <a:noFill/>
        </p:spPr>
        <p:txBody>
          <a:bodyPr wrap="none">
            <a:spAutoFit/>
          </a:bodyPr>
          <a:lstStyle/>
          <a:p>
            <a:pPr>
              <a:defRPr/>
            </a:pPr>
            <a:r>
              <a:rPr lang="en-US" sz="1300" dirty="0">
                <a:latin typeface="Arial" pitchFamily="34" charset="0"/>
                <a:cs typeface="Arial" pitchFamily="34" charset="0"/>
              </a:rPr>
              <a:t>salt-like coarse </a:t>
            </a:r>
            <a:r>
              <a:rPr lang="en-US" sz="1300" dirty="0">
                <a:solidFill>
                  <a:srgbClr val="00CC00"/>
                </a:solidFill>
                <a:latin typeface="+mj-lt"/>
              </a:rPr>
              <a:t>(C1)</a:t>
            </a:r>
          </a:p>
        </p:txBody>
      </p:sp>
      <p:sp>
        <p:nvSpPr>
          <p:cNvPr id="27" name="TextBox 26"/>
          <p:cNvSpPr txBox="1"/>
          <p:nvPr/>
        </p:nvSpPr>
        <p:spPr>
          <a:xfrm>
            <a:off x="2555875" y="2184708"/>
            <a:ext cx="909638" cy="292100"/>
          </a:xfrm>
          <a:prstGeom prst="rect">
            <a:avLst/>
          </a:prstGeom>
          <a:noFill/>
        </p:spPr>
        <p:txBody>
          <a:bodyPr wrap="none">
            <a:spAutoFit/>
          </a:bodyPr>
          <a:lstStyle/>
          <a:p>
            <a:pPr>
              <a:defRPr/>
            </a:pPr>
            <a:r>
              <a:rPr lang="en-US" sz="1300" dirty="0">
                <a:latin typeface="Arial" pitchFamily="34" charset="0"/>
                <a:cs typeface="Arial" pitchFamily="34" charset="0"/>
              </a:rPr>
              <a:t>spheroids</a:t>
            </a:r>
            <a:endParaRPr lang="en-US" dirty="0">
              <a:latin typeface="Symbol" pitchFamily="18" charset="2"/>
              <a:cs typeface="Traditional Arabic" pitchFamily="2" charset="-78"/>
            </a:endParaRPr>
          </a:p>
        </p:txBody>
      </p:sp>
      <p:sp>
        <p:nvSpPr>
          <p:cNvPr id="28" name="TextBox 27"/>
          <p:cNvSpPr txBox="1"/>
          <p:nvPr/>
        </p:nvSpPr>
        <p:spPr>
          <a:xfrm>
            <a:off x="3654425" y="2179946"/>
            <a:ext cx="417513" cy="292100"/>
          </a:xfrm>
          <a:prstGeom prst="rect">
            <a:avLst/>
          </a:prstGeom>
          <a:noFill/>
        </p:spPr>
        <p:txBody>
          <a:bodyPr wrap="none">
            <a:spAutoFit/>
          </a:bodyPr>
          <a:lstStyle/>
          <a:p>
            <a:pPr>
              <a:defRPr/>
            </a:pPr>
            <a:r>
              <a:rPr lang="en-US" sz="1300" dirty="0">
                <a:latin typeface="Arial" pitchFamily="34" charset="0"/>
                <a:cs typeface="Arial" pitchFamily="34" charset="0"/>
              </a:rPr>
              <a:t>2.0</a:t>
            </a:r>
          </a:p>
        </p:txBody>
      </p:sp>
      <p:sp>
        <p:nvSpPr>
          <p:cNvPr id="29" name="TextBox 28"/>
          <p:cNvSpPr txBox="1"/>
          <p:nvPr/>
        </p:nvSpPr>
        <p:spPr>
          <a:xfrm>
            <a:off x="5057775" y="2175183"/>
            <a:ext cx="1155700" cy="292100"/>
          </a:xfrm>
          <a:prstGeom prst="rect">
            <a:avLst/>
          </a:prstGeom>
          <a:noFill/>
        </p:spPr>
        <p:txBody>
          <a:bodyPr wrap="none">
            <a:spAutoFit/>
          </a:bodyPr>
          <a:lstStyle/>
          <a:p>
            <a:pPr>
              <a:defRPr/>
            </a:pPr>
            <a:r>
              <a:rPr lang="en-US" sz="1300" dirty="0">
                <a:latin typeface="Arial" pitchFamily="34" charset="0"/>
                <a:cs typeface="Arial" pitchFamily="34" charset="0"/>
              </a:rPr>
              <a:t>1.43−0.0005</a:t>
            </a:r>
            <a:r>
              <a:rPr lang="en-US" sz="1300" i="1" dirty="0">
                <a:latin typeface="Arial" pitchFamily="34" charset="0"/>
                <a:cs typeface="Arial" pitchFamily="34" charset="0"/>
              </a:rPr>
              <a:t>i</a:t>
            </a:r>
          </a:p>
        </p:txBody>
      </p:sp>
      <p:sp>
        <p:nvSpPr>
          <p:cNvPr id="30" name="TextBox 29"/>
          <p:cNvSpPr txBox="1"/>
          <p:nvPr/>
        </p:nvSpPr>
        <p:spPr>
          <a:xfrm>
            <a:off x="6246813" y="2175183"/>
            <a:ext cx="1155700" cy="292100"/>
          </a:xfrm>
          <a:prstGeom prst="rect">
            <a:avLst/>
          </a:prstGeom>
          <a:noFill/>
        </p:spPr>
        <p:txBody>
          <a:bodyPr wrap="none">
            <a:spAutoFit/>
          </a:bodyPr>
          <a:lstStyle/>
          <a:p>
            <a:pPr>
              <a:defRPr/>
            </a:pPr>
            <a:r>
              <a:rPr lang="en-US" sz="1300" dirty="0">
                <a:latin typeface="Arial" pitchFamily="34" charset="0"/>
                <a:cs typeface="Arial" pitchFamily="34" charset="0"/>
              </a:rPr>
              <a:t>1.41−0.0005</a:t>
            </a:r>
            <a:r>
              <a:rPr lang="en-US" sz="1300" i="1" dirty="0">
                <a:latin typeface="Arial" pitchFamily="34" charset="0"/>
                <a:cs typeface="Arial" pitchFamily="34" charset="0"/>
              </a:rPr>
              <a:t>i</a:t>
            </a:r>
          </a:p>
        </p:txBody>
      </p:sp>
      <p:sp>
        <p:nvSpPr>
          <p:cNvPr id="31" name="TextBox 30"/>
          <p:cNvSpPr txBox="1"/>
          <p:nvPr/>
        </p:nvSpPr>
        <p:spPr>
          <a:xfrm>
            <a:off x="927100" y="2376796"/>
            <a:ext cx="1670050" cy="292100"/>
          </a:xfrm>
          <a:prstGeom prst="rect">
            <a:avLst/>
          </a:prstGeom>
          <a:noFill/>
        </p:spPr>
        <p:txBody>
          <a:bodyPr wrap="none">
            <a:spAutoFit/>
          </a:bodyPr>
          <a:lstStyle/>
          <a:p>
            <a:pPr>
              <a:defRPr/>
            </a:pPr>
            <a:r>
              <a:rPr lang="en-US" sz="1300" dirty="0">
                <a:latin typeface="+mj-lt"/>
              </a:rPr>
              <a:t>salt-like coarse </a:t>
            </a:r>
            <a:r>
              <a:rPr lang="en-US" sz="1300" dirty="0">
                <a:solidFill>
                  <a:srgbClr val="00CC00"/>
                </a:solidFill>
                <a:latin typeface="+mj-lt"/>
              </a:rPr>
              <a:t>(C2)</a:t>
            </a:r>
          </a:p>
        </p:txBody>
      </p:sp>
      <p:sp>
        <p:nvSpPr>
          <p:cNvPr id="32" name="TextBox 31"/>
          <p:cNvSpPr txBox="1"/>
          <p:nvPr/>
        </p:nvSpPr>
        <p:spPr>
          <a:xfrm>
            <a:off x="2565400" y="2387908"/>
            <a:ext cx="909638" cy="292100"/>
          </a:xfrm>
          <a:prstGeom prst="rect">
            <a:avLst/>
          </a:prstGeom>
          <a:noFill/>
        </p:spPr>
        <p:txBody>
          <a:bodyPr wrap="none">
            <a:spAutoFit/>
          </a:bodyPr>
          <a:lstStyle/>
          <a:p>
            <a:pPr>
              <a:defRPr/>
            </a:pPr>
            <a:r>
              <a:rPr lang="en-US" sz="1300" dirty="0">
                <a:latin typeface="Arial" pitchFamily="34" charset="0"/>
                <a:cs typeface="Arial" pitchFamily="34" charset="0"/>
              </a:rPr>
              <a:t>spheroids</a:t>
            </a:r>
          </a:p>
        </p:txBody>
      </p:sp>
      <p:sp>
        <p:nvSpPr>
          <p:cNvPr id="33" name="TextBox 32"/>
          <p:cNvSpPr txBox="1"/>
          <p:nvPr/>
        </p:nvSpPr>
        <p:spPr>
          <a:xfrm>
            <a:off x="3652838" y="2384733"/>
            <a:ext cx="417512" cy="292100"/>
          </a:xfrm>
          <a:prstGeom prst="rect">
            <a:avLst/>
          </a:prstGeom>
          <a:noFill/>
        </p:spPr>
        <p:txBody>
          <a:bodyPr wrap="none">
            <a:spAutoFit/>
          </a:bodyPr>
          <a:lstStyle/>
          <a:p>
            <a:pPr>
              <a:defRPr/>
            </a:pPr>
            <a:r>
              <a:rPr lang="en-US" sz="1300" dirty="0">
                <a:latin typeface="Arial" pitchFamily="34" charset="0"/>
                <a:cs typeface="Arial" pitchFamily="34" charset="0"/>
              </a:rPr>
              <a:t>3.0</a:t>
            </a:r>
          </a:p>
        </p:txBody>
      </p:sp>
      <p:sp>
        <p:nvSpPr>
          <p:cNvPr id="34" name="TextBox 33"/>
          <p:cNvSpPr txBox="1"/>
          <p:nvPr/>
        </p:nvSpPr>
        <p:spPr>
          <a:xfrm>
            <a:off x="5056188" y="2378383"/>
            <a:ext cx="1155700" cy="292100"/>
          </a:xfrm>
          <a:prstGeom prst="rect">
            <a:avLst/>
          </a:prstGeom>
          <a:noFill/>
        </p:spPr>
        <p:txBody>
          <a:bodyPr wrap="none">
            <a:spAutoFit/>
          </a:bodyPr>
          <a:lstStyle/>
          <a:p>
            <a:pPr>
              <a:defRPr/>
            </a:pPr>
            <a:r>
              <a:rPr lang="en-US" sz="1300" dirty="0">
                <a:latin typeface="Arial" pitchFamily="34" charset="0"/>
                <a:cs typeface="Arial" pitchFamily="34" charset="0"/>
              </a:rPr>
              <a:t>1.47−0.0005</a:t>
            </a:r>
            <a:r>
              <a:rPr lang="en-US" sz="1300" i="1" dirty="0">
                <a:latin typeface="Arial" pitchFamily="34" charset="0"/>
                <a:cs typeface="Arial" pitchFamily="34" charset="0"/>
              </a:rPr>
              <a:t>i</a:t>
            </a:r>
          </a:p>
        </p:txBody>
      </p:sp>
      <p:sp>
        <p:nvSpPr>
          <p:cNvPr id="35" name="TextBox 34"/>
          <p:cNvSpPr txBox="1"/>
          <p:nvPr/>
        </p:nvSpPr>
        <p:spPr>
          <a:xfrm>
            <a:off x="6245225" y="2378383"/>
            <a:ext cx="1155700" cy="292100"/>
          </a:xfrm>
          <a:prstGeom prst="rect">
            <a:avLst/>
          </a:prstGeom>
          <a:noFill/>
        </p:spPr>
        <p:txBody>
          <a:bodyPr wrap="none">
            <a:spAutoFit/>
          </a:bodyPr>
          <a:lstStyle/>
          <a:p>
            <a:pPr>
              <a:defRPr/>
            </a:pPr>
            <a:r>
              <a:rPr lang="en-US" sz="1300" dirty="0">
                <a:latin typeface="Arial" pitchFamily="34" charset="0"/>
                <a:cs typeface="Arial" pitchFamily="34" charset="0"/>
              </a:rPr>
              <a:t>1.43−0.0005</a:t>
            </a:r>
            <a:r>
              <a:rPr lang="en-US" sz="1300" i="1" dirty="0">
                <a:latin typeface="Arial" pitchFamily="34" charset="0"/>
                <a:cs typeface="Arial" pitchFamily="34" charset="0"/>
              </a:rPr>
              <a:t>i</a:t>
            </a:r>
          </a:p>
        </p:txBody>
      </p:sp>
      <p:sp>
        <p:nvSpPr>
          <p:cNvPr id="36" name="TextBox 35"/>
          <p:cNvSpPr txBox="1"/>
          <p:nvPr/>
        </p:nvSpPr>
        <p:spPr>
          <a:xfrm>
            <a:off x="925513" y="2570471"/>
            <a:ext cx="1670050" cy="292100"/>
          </a:xfrm>
          <a:prstGeom prst="rect">
            <a:avLst/>
          </a:prstGeom>
          <a:noFill/>
        </p:spPr>
        <p:txBody>
          <a:bodyPr wrap="none">
            <a:spAutoFit/>
          </a:bodyPr>
          <a:lstStyle/>
          <a:p>
            <a:pPr>
              <a:defRPr/>
            </a:pPr>
            <a:r>
              <a:rPr lang="en-US" sz="1300" dirty="0">
                <a:latin typeface="+mj-lt"/>
              </a:rPr>
              <a:t>salt-like coarse </a:t>
            </a:r>
            <a:r>
              <a:rPr lang="en-US" sz="1300" dirty="0">
                <a:solidFill>
                  <a:srgbClr val="00CC00"/>
                </a:solidFill>
                <a:latin typeface="+mj-lt"/>
              </a:rPr>
              <a:t>(C3)</a:t>
            </a:r>
          </a:p>
        </p:txBody>
      </p:sp>
      <p:sp>
        <p:nvSpPr>
          <p:cNvPr id="37" name="TextBox 36"/>
          <p:cNvSpPr txBox="1"/>
          <p:nvPr/>
        </p:nvSpPr>
        <p:spPr>
          <a:xfrm>
            <a:off x="2562225" y="2581583"/>
            <a:ext cx="909638" cy="292100"/>
          </a:xfrm>
          <a:prstGeom prst="rect">
            <a:avLst/>
          </a:prstGeom>
          <a:noFill/>
        </p:spPr>
        <p:txBody>
          <a:bodyPr wrap="none">
            <a:spAutoFit/>
          </a:bodyPr>
          <a:lstStyle/>
          <a:p>
            <a:pPr>
              <a:defRPr/>
            </a:pPr>
            <a:r>
              <a:rPr lang="en-US" sz="1300" dirty="0">
                <a:latin typeface="Arial" pitchFamily="34" charset="0"/>
                <a:cs typeface="Arial" pitchFamily="34" charset="0"/>
              </a:rPr>
              <a:t>spheroids</a:t>
            </a:r>
          </a:p>
        </p:txBody>
      </p:sp>
      <p:sp>
        <p:nvSpPr>
          <p:cNvPr id="38" name="TextBox 37"/>
          <p:cNvSpPr txBox="1"/>
          <p:nvPr/>
        </p:nvSpPr>
        <p:spPr>
          <a:xfrm>
            <a:off x="3649663" y="2576821"/>
            <a:ext cx="417512" cy="292100"/>
          </a:xfrm>
          <a:prstGeom prst="rect">
            <a:avLst/>
          </a:prstGeom>
          <a:noFill/>
        </p:spPr>
        <p:txBody>
          <a:bodyPr wrap="none">
            <a:spAutoFit/>
          </a:bodyPr>
          <a:lstStyle/>
          <a:p>
            <a:pPr>
              <a:defRPr/>
            </a:pPr>
            <a:r>
              <a:rPr lang="en-US" sz="1300" dirty="0">
                <a:latin typeface="Arial" pitchFamily="34" charset="0"/>
                <a:cs typeface="Arial" pitchFamily="34" charset="0"/>
              </a:rPr>
              <a:t>4.0</a:t>
            </a:r>
          </a:p>
        </p:txBody>
      </p:sp>
      <p:sp>
        <p:nvSpPr>
          <p:cNvPr id="39" name="TextBox 38"/>
          <p:cNvSpPr txBox="1"/>
          <p:nvPr/>
        </p:nvSpPr>
        <p:spPr>
          <a:xfrm>
            <a:off x="5054600" y="2572058"/>
            <a:ext cx="1155700" cy="292100"/>
          </a:xfrm>
          <a:prstGeom prst="rect">
            <a:avLst/>
          </a:prstGeom>
          <a:noFill/>
        </p:spPr>
        <p:txBody>
          <a:bodyPr wrap="none">
            <a:spAutoFit/>
          </a:bodyPr>
          <a:lstStyle/>
          <a:p>
            <a:pPr>
              <a:defRPr/>
            </a:pPr>
            <a:r>
              <a:rPr lang="en-US" sz="1300" dirty="0">
                <a:latin typeface="Arial" pitchFamily="34" charset="0"/>
                <a:cs typeface="Arial" pitchFamily="34" charset="0"/>
              </a:rPr>
              <a:t>1.49−0.0005</a:t>
            </a:r>
            <a:r>
              <a:rPr lang="en-US" sz="1300" i="1" dirty="0">
                <a:latin typeface="Arial" pitchFamily="34" charset="0"/>
                <a:cs typeface="Arial" pitchFamily="34" charset="0"/>
              </a:rPr>
              <a:t>i</a:t>
            </a:r>
          </a:p>
        </p:txBody>
      </p:sp>
      <p:sp>
        <p:nvSpPr>
          <p:cNvPr id="40" name="TextBox 39"/>
          <p:cNvSpPr txBox="1"/>
          <p:nvPr/>
        </p:nvSpPr>
        <p:spPr>
          <a:xfrm>
            <a:off x="6254750" y="2572058"/>
            <a:ext cx="1155700" cy="292100"/>
          </a:xfrm>
          <a:prstGeom prst="rect">
            <a:avLst/>
          </a:prstGeom>
          <a:noFill/>
        </p:spPr>
        <p:txBody>
          <a:bodyPr wrap="none">
            <a:spAutoFit/>
          </a:bodyPr>
          <a:lstStyle/>
          <a:p>
            <a:pPr>
              <a:defRPr/>
            </a:pPr>
            <a:r>
              <a:rPr lang="en-US" sz="1300" dirty="0">
                <a:latin typeface="Arial" pitchFamily="34" charset="0"/>
                <a:cs typeface="Arial" pitchFamily="34" charset="0"/>
              </a:rPr>
              <a:t>1.43−0.0005</a:t>
            </a:r>
            <a:r>
              <a:rPr lang="en-US" sz="1300" i="1" dirty="0">
                <a:latin typeface="Arial" pitchFamily="34" charset="0"/>
                <a:cs typeface="Arial" pitchFamily="34" charset="0"/>
              </a:rPr>
              <a:t>i</a:t>
            </a:r>
          </a:p>
        </p:txBody>
      </p:sp>
      <p:sp>
        <p:nvSpPr>
          <p:cNvPr id="41" name="TextBox 40"/>
          <p:cNvSpPr txBox="1"/>
          <p:nvPr/>
        </p:nvSpPr>
        <p:spPr>
          <a:xfrm>
            <a:off x="3721100" y="1840221"/>
            <a:ext cx="350838" cy="292100"/>
          </a:xfrm>
          <a:prstGeom prst="rect">
            <a:avLst/>
          </a:prstGeom>
          <a:noFill/>
        </p:spPr>
        <p:txBody>
          <a:bodyPr wrap="none">
            <a:spAutoFit/>
          </a:bodyPr>
          <a:lstStyle/>
          <a:p>
            <a:pPr>
              <a:defRPr/>
            </a:pPr>
            <a:r>
              <a:rPr lang="en-US" sz="1300" i="1" dirty="0">
                <a:latin typeface="+mj-lt"/>
              </a:rPr>
              <a:t>r</a:t>
            </a:r>
            <a:r>
              <a:rPr lang="en-US" sz="1300" i="1" baseline="-25000" dirty="0">
                <a:latin typeface="+mj-lt"/>
              </a:rPr>
              <a:t>e</a:t>
            </a:r>
            <a:r>
              <a:rPr lang="en-US" sz="1300" dirty="0">
                <a:latin typeface="+mj-lt"/>
              </a:rPr>
              <a:t> </a:t>
            </a:r>
          </a:p>
        </p:txBody>
      </p:sp>
      <p:sp>
        <p:nvSpPr>
          <p:cNvPr id="42" name="TextBox 41"/>
          <p:cNvSpPr txBox="1"/>
          <p:nvPr/>
        </p:nvSpPr>
        <p:spPr>
          <a:xfrm>
            <a:off x="7448550" y="2183121"/>
            <a:ext cx="1155700" cy="292100"/>
          </a:xfrm>
          <a:prstGeom prst="rect">
            <a:avLst/>
          </a:prstGeom>
          <a:noFill/>
        </p:spPr>
        <p:txBody>
          <a:bodyPr wrap="none">
            <a:spAutoFit/>
          </a:bodyPr>
          <a:lstStyle/>
          <a:p>
            <a:pPr>
              <a:defRPr/>
            </a:pPr>
            <a:r>
              <a:rPr lang="en-US" sz="1300" dirty="0">
                <a:latin typeface="Arial" pitchFamily="34" charset="0"/>
                <a:cs typeface="Arial" pitchFamily="34" charset="0"/>
              </a:rPr>
              <a:t>1.39−0.0005</a:t>
            </a:r>
            <a:r>
              <a:rPr lang="en-US" sz="1300" i="1" dirty="0">
                <a:latin typeface="Arial" pitchFamily="34" charset="0"/>
                <a:cs typeface="Arial" pitchFamily="34" charset="0"/>
              </a:rPr>
              <a:t>i</a:t>
            </a:r>
          </a:p>
        </p:txBody>
      </p:sp>
      <p:sp>
        <p:nvSpPr>
          <p:cNvPr id="43" name="TextBox 42"/>
          <p:cNvSpPr txBox="1"/>
          <p:nvPr/>
        </p:nvSpPr>
        <p:spPr>
          <a:xfrm>
            <a:off x="7445375" y="2386321"/>
            <a:ext cx="1155700" cy="292100"/>
          </a:xfrm>
          <a:prstGeom prst="rect">
            <a:avLst/>
          </a:prstGeom>
          <a:noFill/>
        </p:spPr>
        <p:txBody>
          <a:bodyPr wrap="none">
            <a:spAutoFit/>
          </a:bodyPr>
          <a:lstStyle/>
          <a:p>
            <a:pPr>
              <a:defRPr/>
            </a:pPr>
            <a:r>
              <a:rPr lang="en-US" sz="1300" dirty="0">
                <a:latin typeface="Arial" pitchFamily="34" charset="0"/>
                <a:cs typeface="Arial" pitchFamily="34" charset="0"/>
              </a:rPr>
              <a:t>1.41−0.0005</a:t>
            </a:r>
            <a:r>
              <a:rPr lang="en-US" sz="1300" i="1" dirty="0">
                <a:latin typeface="Arial" pitchFamily="34" charset="0"/>
                <a:cs typeface="Arial" pitchFamily="34" charset="0"/>
              </a:rPr>
              <a:t>i</a:t>
            </a:r>
          </a:p>
        </p:txBody>
      </p:sp>
      <p:sp>
        <p:nvSpPr>
          <p:cNvPr id="44" name="TextBox 43"/>
          <p:cNvSpPr txBox="1"/>
          <p:nvPr/>
        </p:nvSpPr>
        <p:spPr>
          <a:xfrm>
            <a:off x="7454900" y="2579996"/>
            <a:ext cx="1155700" cy="292100"/>
          </a:xfrm>
          <a:prstGeom prst="rect">
            <a:avLst/>
          </a:prstGeom>
          <a:noFill/>
        </p:spPr>
        <p:txBody>
          <a:bodyPr wrap="none">
            <a:spAutoFit/>
          </a:bodyPr>
          <a:lstStyle/>
          <a:p>
            <a:pPr>
              <a:defRPr/>
            </a:pPr>
            <a:r>
              <a:rPr lang="en-US" sz="1300" dirty="0">
                <a:latin typeface="Arial" pitchFamily="34" charset="0"/>
                <a:cs typeface="Arial" pitchFamily="34" charset="0"/>
              </a:rPr>
              <a:t>1.41−0.0005</a:t>
            </a:r>
            <a:r>
              <a:rPr lang="en-US" sz="1300" i="1" dirty="0">
                <a:latin typeface="Arial" pitchFamily="34" charset="0"/>
                <a:cs typeface="Arial" pitchFamily="34" charset="0"/>
              </a:rPr>
              <a:t>i</a:t>
            </a:r>
          </a:p>
        </p:txBody>
      </p:sp>
      <p:sp>
        <p:nvSpPr>
          <p:cNvPr id="45" name="TextBox 44"/>
          <p:cNvSpPr txBox="1"/>
          <p:nvPr/>
        </p:nvSpPr>
        <p:spPr>
          <a:xfrm>
            <a:off x="4148138" y="2189471"/>
            <a:ext cx="415925" cy="292100"/>
          </a:xfrm>
          <a:prstGeom prst="rect">
            <a:avLst/>
          </a:prstGeom>
          <a:noFill/>
        </p:spPr>
        <p:txBody>
          <a:bodyPr wrap="none">
            <a:spAutoFit/>
          </a:bodyPr>
          <a:lstStyle/>
          <a:p>
            <a:pPr>
              <a:defRPr/>
            </a:pPr>
            <a:r>
              <a:rPr lang="en-US" sz="1300" dirty="0">
                <a:latin typeface="Arial" pitchFamily="34" charset="0"/>
                <a:cs typeface="Arial" pitchFamily="34" charset="0"/>
              </a:rPr>
              <a:t>0.5</a:t>
            </a:r>
          </a:p>
        </p:txBody>
      </p:sp>
      <p:sp>
        <p:nvSpPr>
          <p:cNvPr id="46" name="TextBox 45"/>
          <p:cNvSpPr txBox="1"/>
          <p:nvPr/>
        </p:nvSpPr>
        <p:spPr>
          <a:xfrm>
            <a:off x="4146550" y="2392671"/>
            <a:ext cx="415925" cy="292100"/>
          </a:xfrm>
          <a:prstGeom prst="rect">
            <a:avLst/>
          </a:prstGeom>
          <a:noFill/>
        </p:spPr>
        <p:txBody>
          <a:bodyPr wrap="none">
            <a:spAutoFit/>
          </a:bodyPr>
          <a:lstStyle/>
          <a:p>
            <a:pPr>
              <a:defRPr/>
            </a:pPr>
            <a:r>
              <a:rPr lang="en-US" sz="1300" dirty="0">
                <a:latin typeface="Arial" pitchFamily="34" charset="0"/>
                <a:cs typeface="Arial" pitchFamily="34" charset="0"/>
              </a:rPr>
              <a:t>0.5</a:t>
            </a:r>
          </a:p>
        </p:txBody>
      </p:sp>
      <p:sp>
        <p:nvSpPr>
          <p:cNvPr id="47" name="TextBox 46"/>
          <p:cNvSpPr txBox="1"/>
          <p:nvPr/>
        </p:nvSpPr>
        <p:spPr>
          <a:xfrm>
            <a:off x="4141609" y="2586346"/>
            <a:ext cx="415925" cy="292100"/>
          </a:xfrm>
          <a:prstGeom prst="rect">
            <a:avLst/>
          </a:prstGeom>
          <a:noFill/>
        </p:spPr>
        <p:txBody>
          <a:bodyPr wrap="none">
            <a:spAutoFit/>
          </a:bodyPr>
          <a:lstStyle/>
          <a:p>
            <a:pPr>
              <a:defRPr/>
            </a:pPr>
            <a:r>
              <a:rPr lang="en-US" sz="1300" dirty="0">
                <a:latin typeface="Arial" pitchFamily="34" charset="0"/>
                <a:cs typeface="Arial" pitchFamily="34" charset="0"/>
              </a:rPr>
              <a:t>0.5</a:t>
            </a:r>
          </a:p>
        </p:txBody>
      </p:sp>
      <p:sp>
        <p:nvSpPr>
          <p:cNvPr id="48" name="TextBox 47"/>
          <p:cNvSpPr txBox="1"/>
          <p:nvPr/>
        </p:nvSpPr>
        <p:spPr>
          <a:xfrm>
            <a:off x="4183063" y="1849925"/>
            <a:ext cx="376237" cy="292100"/>
          </a:xfrm>
          <a:prstGeom prst="rect">
            <a:avLst/>
          </a:prstGeom>
          <a:noFill/>
        </p:spPr>
        <p:txBody>
          <a:bodyPr wrap="none">
            <a:spAutoFit/>
          </a:bodyPr>
          <a:lstStyle/>
          <a:p>
            <a:pPr>
              <a:defRPr/>
            </a:pPr>
            <a:r>
              <a:rPr lang="en-US" sz="1300" i="1" dirty="0" err="1">
                <a:latin typeface="+mj-lt"/>
              </a:rPr>
              <a:t>v</a:t>
            </a:r>
            <a:r>
              <a:rPr lang="en-US" sz="1300" i="1" baseline="-25000" dirty="0" err="1">
                <a:latin typeface="+mj-lt"/>
              </a:rPr>
              <a:t>e</a:t>
            </a:r>
            <a:r>
              <a:rPr lang="en-US" sz="1300" dirty="0">
                <a:latin typeface="+mj-lt"/>
              </a:rPr>
              <a:t> </a:t>
            </a:r>
          </a:p>
        </p:txBody>
      </p:sp>
      <p:sp>
        <p:nvSpPr>
          <p:cNvPr id="49" name="TextBox 48"/>
          <p:cNvSpPr txBox="1"/>
          <p:nvPr/>
        </p:nvSpPr>
        <p:spPr>
          <a:xfrm>
            <a:off x="5106988" y="1832283"/>
            <a:ext cx="1127125" cy="307975"/>
          </a:xfrm>
          <a:prstGeom prst="rect">
            <a:avLst/>
          </a:prstGeom>
          <a:noFill/>
        </p:spPr>
        <p:txBody>
          <a:bodyPr>
            <a:spAutoFit/>
          </a:bodyPr>
          <a:lstStyle/>
          <a:p>
            <a:pPr>
              <a:defRPr/>
            </a:pPr>
            <a:r>
              <a:rPr lang="en-US" sz="1400" dirty="0">
                <a:latin typeface="Symbol" pitchFamily="18" charset="2"/>
              </a:rPr>
              <a:t>l</a:t>
            </a:r>
            <a:r>
              <a:rPr lang="en-US" sz="1300" dirty="0">
                <a:latin typeface="Symbol" pitchFamily="18" charset="2"/>
              </a:rPr>
              <a:t> </a:t>
            </a:r>
            <a:r>
              <a:rPr lang="en-US" sz="1300" dirty="0">
                <a:latin typeface="+mj-lt"/>
              </a:rPr>
              <a:t>≤ .865 </a:t>
            </a:r>
            <a:r>
              <a:rPr lang="en-US" sz="1400" dirty="0">
                <a:latin typeface="Symbol" pitchFamily="18" charset="2"/>
              </a:rPr>
              <a:t>m</a:t>
            </a:r>
            <a:r>
              <a:rPr lang="en-US" sz="1300" dirty="0">
                <a:latin typeface="+mj-lt"/>
              </a:rPr>
              <a:t>m</a:t>
            </a:r>
          </a:p>
        </p:txBody>
      </p:sp>
      <p:sp>
        <p:nvSpPr>
          <p:cNvPr id="50" name="TextBox 49"/>
          <p:cNvSpPr txBox="1"/>
          <p:nvPr/>
        </p:nvSpPr>
        <p:spPr>
          <a:xfrm>
            <a:off x="4684713" y="1849925"/>
            <a:ext cx="369887" cy="292100"/>
          </a:xfrm>
          <a:prstGeom prst="rect">
            <a:avLst/>
          </a:prstGeom>
          <a:noFill/>
        </p:spPr>
        <p:txBody>
          <a:bodyPr wrap="none">
            <a:spAutoFit/>
          </a:bodyPr>
          <a:lstStyle/>
          <a:p>
            <a:pPr>
              <a:defRPr/>
            </a:pPr>
            <a:r>
              <a:rPr lang="en-US" sz="1300" i="1" dirty="0">
                <a:latin typeface="+mj-lt"/>
              </a:rPr>
              <a:t>m:</a:t>
            </a:r>
            <a:endParaRPr lang="en-US" sz="1300" dirty="0">
              <a:latin typeface="+mj-lt"/>
            </a:endParaRPr>
          </a:p>
        </p:txBody>
      </p:sp>
      <p:sp>
        <p:nvSpPr>
          <p:cNvPr id="51" name="TextBox 50"/>
          <p:cNvSpPr txBox="1"/>
          <p:nvPr/>
        </p:nvSpPr>
        <p:spPr>
          <a:xfrm>
            <a:off x="6297613" y="1840221"/>
            <a:ext cx="1125537" cy="307777"/>
          </a:xfrm>
          <a:prstGeom prst="rect">
            <a:avLst/>
          </a:prstGeom>
          <a:noFill/>
        </p:spPr>
        <p:txBody>
          <a:bodyPr>
            <a:spAutoFit/>
          </a:bodyPr>
          <a:lstStyle/>
          <a:p>
            <a:pPr>
              <a:defRPr/>
            </a:pPr>
            <a:r>
              <a:rPr lang="en-US" sz="1400" dirty="0">
                <a:latin typeface="Symbol" pitchFamily="18" charset="2"/>
              </a:rPr>
              <a:t>l</a:t>
            </a:r>
            <a:r>
              <a:rPr lang="en-US" sz="1300" dirty="0">
                <a:latin typeface="Symbol" pitchFamily="18" charset="2"/>
              </a:rPr>
              <a:t> </a:t>
            </a:r>
            <a:r>
              <a:rPr lang="en-US" sz="1300" dirty="0">
                <a:latin typeface="+mj-lt"/>
              </a:rPr>
              <a:t>= 1.59 </a:t>
            </a:r>
            <a:r>
              <a:rPr lang="en-US" sz="1400" dirty="0">
                <a:latin typeface="Symbol" pitchFamily="18" charset="2"/>
              </a:rPr>
              <a:t>m</a:t>
            </a:r>
            <a:r>
              <a:rPr lang="en-US" sz="1300" dirty="0">
                <a:latin typeface="+mj-lt"/>
              </a:rPr>
              <a:t>m</a:t>
            </a:r>
          </a:p>
        </p:txBody>
      </p:sp>
      <p:sp>
        <p:nvSpPr>
          <p:cNvPr id="52" name="TextBox 51"/>
          <p:cNvSpPr txBox="1"/>
          <p:nvPr/>
        </p:nvSpPr>
        <p:spPr>
          <a:xfrm>
            <a:off x="7497763" y="1846571"/>
            <a:ext cx="1127125" cy="307777"/>
          </a:xfrm>
          <a:prstGeom prst="rect">
            <a:avLst/>
          </a:prstGeom>
          <a:noFill/>
        </p:spPr>
        <p:txBody>
          <a:bodyPr>
            <a:spAutoFit/>
          </a:bodyPr>
          <a:lstStyle/>
          <a:p>
            <a:pPr>
              <a:defRPr/>
            </a:pPr>
            <a:r>
              <a:rPr lang="en-US" sz="1400" dirty="0">
                <a:latin typeface="Symbol" pitchFamily="18" charset="2"/>
              </a:rPr>
              <a:t>l</a:t>
            </a:r>
            <a:r>
              <a:rPr lang="en-US" sz="1300" dirty="0">
                <a:latin typeface="Symbol" pitchFamily="18" charset="2"/>
              </a:rPr>
              <a:t> </a:t>
            </a:r>
            <a:r>
              <a:rPr lang="en-US" sz="1300" dirty="0">
                <a:latin typeface="+mj-lt"/>
              </a:rPr>
              <a:t>= 2.25 </a:t>
            </a:r>
            <a:r>
              <a:rPr lang="en-US" sz="1400" dirty="0">
                <a:latin typeface="Symbol" pitchFamily="18" charset="2"/>
              </a:rPr>
              <a:t>m</a:t>
            </a:r>
            <a:r>
              <a:rPr lang="en-US" sz="1300" dirty="0">
                <a:latin typeface="+mj-lt"/>
              </a:rPr>
              <a:t>m</a:t>
            </a:r>
          </a:p>
        </p:txBody>
      </p:sp>
      <p:sp>
        <p:nvSpPr>
          <p:cNvPr id="53" name="TextBox 52"/>
          <p:cNvSpPr txBox="1"/>
          <p:nvPr/>
        </p:nvSpPr>
        <p:spPr>
          <a:xfrm>
            <a:off x="922338" y="2883208"/>
            <a:ext cx="918841" cy="292388"/>
          </a:xfrm>
          <a:prstGeom prst="rect">
            <a:avLst/>
          </a:prstGeom>
          <a:noFill/>
        </p:spPr>
        <p:txBody>
          <a:bodyPr wrap="none">
            <a:spAutoFit/>
          </a:bodyPr>
          <a:lstStyle/>
          <a:p>
            <a:pPr algn="l">
              <a:defRPr/>
            </a:pPr>
            <a:r>
              <a:rPr lang="en-US" sz="1300" dirty="0">
                <a:latin typeface="+mj-lt"/>
              </a:rPr>
              <a:t>fine </a:t>
            </a:r>
            <a:r>
              <a:rPr lang="en-US" sz="1300" dirty="0" smtClean="0">
                <a:latin typeface="+mj-lt"/>
              </a:rPr>
              <a:t>mode</a:t>
            </a:r>
            <a:endParaRPr lang="en-US" sz="1300" dirty="0">
              <a:solidFill>
                <a:srgbClr val="00CC00"/>
              </a:solidFill>
              <a:latin typeface="+mj-lt"/>
            </a:endParaRPr>
          </a:p>
        </p:txBody>
      </p:sp>
      <p:sp>
        <p:nvSpPr>
          <p:cNvPr id="54" name="TextBox 53"/>
          <p:cNvSpPr txBox="1"/>
          <p:nvPr/>
        </p:nvSpPr>
        <p:spPr>
          <a:xfrm>
            <a:off x="2582863" y="2894321"/>
            <a:ext cx="854075" cy="292100"/>
          </a:xfrm>
          <a:prstGeom prst="rect">
            <a:avLst/>
          </a:prstGeom>
          <a:noFill/>
        </p:spPr>
        <p:txBody>
          <a:bodyPr wrap="none">
            <a:spAutoFit/>
          </a:bodyPr>
          <a:lstStyle/>
          <a:p>
            <a:pPr>
              <a:defRPr/>
            </a:pPr>
            <a:r>
              <a:rPr lang="en-US" sz="1300" dirty="0">
                <a:latin typeface="Arial" pitchFamily="34" charset="0"/>
                <a:cs typeface="Arial" pitchFamily="34" charset="0"/>
              </a:rPr>
              <a:t>spherical</a:t>
            </a:r>
          </a:p>
        </p:txBody>
      </p:sp>
      <p:sp>
        <p:nvSpPr>
          <p:cNvPr id="55" name="TextBox 54"/>
          <p:cNvSpPr txBox="1"/>
          <p:nvPr/>
        </p:nvSpPr>
        <p:spPr>
          <a:xfrm>
            <a:off x="3635375" y="2889558"/>
            <a:ext cx="511175" cy="292100"/>
          </a:xfrm>
          <a:prstGeom prst="rect">
            <a:avLst/>
          </a:prstGeom>
          <a:noFill/>
        </p:spPr>
        <p:txBody>
          <a:bodyPr wrap="none">
            <a:spAutoFit/>
          </a:bodyPr>
          <a:lstStyle/>
          <a:p>
            <a:pPr>
              <a:defRPr/>
            </a:pPr>
            <a:r>
              <a:rPr lang="en-US" sz="1300" dirty="0">
                <a:latin typeface="Arial" pitchFamily="34" charset="0"/>
                <a:cs typeface="Arial" pitchFamily="34" charset="0"/>
              </a:rPr>
              <a:t>0.15</a:t>
            </a:r>
          </a:p>
        </p:txBody>
      </p:sp>
      <p:sp>
        <p:nvSpPr>
          <p:cNvPr id="56" name="TextBox 55"/>
          <p:cNvSpPr txBox="1"/>
          <p:nvPr/>
        </p:nvSpPr>
        <p:spPr>
          <a:xfrm>
            <a:off x="5095875" y="2883208"/>
            <a:ext cx="1060450" cy="292100"/>
          </a:xfrm>
          <a:prstGeom prst="rect">
            <a:avLst/>
          </a:prstGeom>
          <a:noFill/>
        </p:spPr>
        <p:txBody>
          <a:bodyPr wrap="none">
            <a:spAutoFit/>
          </a:bodyPr>
          <a:lstStyle/>
          <a:p>
            <a:pPr>
              <a:defRPr/>
            </a:pPr>
            <a:r>
              <a:rPr lang="en-US" sz="1300" dirty="0">
                <a:latin typeface="Arial" pitchFamily="34" charset="0"/>
                <a:cs typeface="Arial" pitchFamily="34" charset="0"/>
              </a:rPr>
              <a:t>≥1.42−0.01</a:t>
            </a:r>
            <a:r>
              <a:rPr lang="en-US" sz="1300" i="1" dirty="0">
                <a:latin typeface="Arial" pitchFamily="34" charset="0"/>
                <a:cs typeface="Arial" pitchFamily="34" charset="0"/>
              </a:rPr>
              <a:t>i</a:t>
            </a:r>
          </a:p>
        </p:txBody>
      </p:sp>
      <p:sp>
        <p:nvSpPr>
          <p:cNvPr id="57" name="TextBox 56"/>
          <p:cNvSpPr txBox="1"/>
          <p:nvPr/>
        </p:nvSpPr>
        <p:spPr>
          <a:xfrm>
            <a:off x="6340475" y="2883208"/>
            <a:ext cx="969963" cy="292100"/>
          </a:xfrm>
          <a:prstGeom prst="rect">
            <a:avLst/>
          </a:prstGeom>
          <a:noFill/>
        </p:spPr>
        <p:txBody>
          <a:bodyPr wrap="none">
            <a:spAutoFit/>
          </a:bodyPr>
          <a:lstStyle/>
          <a:p>
            <a:pPr>
              <a:defRPr/>
            </a:pPr>
            <a:r>
              <a:rPr lang="en-US" sz="1300" dirty="0">
                <a:latin typeface="Arial" pitchFamily="34" charset="0"/>
                <a:cs typeface="Arial" pitchFamily="34" charset="0"/>
              </a:rPr>
              <a:t>1.41−0.01</a:t>
            </a:r>
            <a:r>
              <a:rPr lang="en-US" sz="1300" i="1" dirty="0">
                <a:latin typeface="Arial" pitchFamily="34" charset="0"/>
                <a:cs typeface="Arial" pitchFamily="34" charset="0"/>
              </a:rPr>
              <a:t>i</a:t>
            </a:r>
          </a:p>
        </p:txBody>
      </p:sp>
      <p:sp>
        <p:nvSpPr>
          <p:cNvPr id="58" name="TextBox 57"/>
          <p:cNvSpPr txBox="1"/>
          <p:nvPr/>
        </p:nvSpPr>
        <p:spPr>
          <a:xfrm>
            <a:off x="7529513" y="2892733"/>
            <a:ext cx="969962" cy="292100"/>
          </a:xfrm>
          <a:prstGeom prst="rect">
            <a:avLst/>
          </a:prstGeom>
          <a:noFill/>
        </p:spPr>
        <p:txBody>
          <a:bodyPr wrap="none">
            <a:spAutoFit/>
          </a:bodyPr>
          <a:lstStyle/>
          <a:p>
            <a:pPr>
              <a:defRPr/>
            </a:pPr>
            <a:r>
              <a:rPr lang="en-US" sz="1300" dirty="0">
                <a:latin typeface="Arial" pitchFamily="34" charset="0"/>
                <a:cs typeface="Arial" pitchFamily="34" charset="0"/>
              </a:rPr>
              <a:t>1.40−0.01</a:t>
            </a:r>
            <a:r>
              <a:rPr lang="en-US" sz="1300" i="1" dirty="0">
                <a:latin typeface="Arial" pitchFamily="34" charset="0"/>
                <a:cs typeface="Arial" pitchFamily="34" charset="0"/>
              </a:rPr>
              <a:t>i</a:t>
            </a:r>
          </a:p>
        </p:txBody>
      </p:sp>
      <p:sp>
        <p:nvSpPr>
          <p:cNvPr id="59" name="TextBox 58"/>
          <p:cNvSpPr txBox="1"/>
          <p:nvPr/>
        </p:nvSpPr>
        <p:spPr>
          <a:xfrm>
            <a:off x="4138255" y="2875980"/>
            <a:ext cx="415925" cy="292100"/>
          </a:xfrm>
          <a:prstGeom prst="rect">
            <a:avLst/>
          </a:prstGeom>
          <a:noFill/>
        </p:spPr>
        <p:txBody>
          <a:bodyPr wrap="none">
            <a:spAutoFit/>
          </a:bodyPr>
          <a:lstStyle/>
          <a:p>
            <a:pPr>
              <a:defRPr/>
            </a:pPr>
            <a:r>
              <a:rPr lang="en-US" sz="1300" dirty="0">
                <a:latin typeface="Arial" pitchFamily="34" charset="0"/>
                <a:cs typeface="Arial" pitchFamily="34" charset="0"/>
              </a:rPr>
              <a:t>0.2</a:t>
            </a:r>
          </a:p>
        </p:txBody>
      </p:sp>
      <p:cxnSp>
        <p:nvCxnSpPr>
          <p:cNvPr id="60" name="Straight Connector 1029"/>
          <p:cNvCxnSpPr>
            <a:cxnSpLocks noChangeShapeType="1"/>
          </p:cNvCxnSpPr>
          <p:nvPr/>
        </p:nvCxnSpPr>
        <p:spPr bwMode="auto">
          <a:xfrm flipV="1">
            <a:off x="930275" y="2160896"/>
            <a:ext cx="7681913" cy="0"/>
          </a:xfrm>
          <a:prstGeom prst="line">
            <a:avLst/>
          </a:prstGeom>
          <a:noFill/>
          <a:ln w="12700" algn="ctr">
            <a:solidFill>
              <a:srgbClr val="C0C0C0"/>
            </a:solidFill>
            <a:round/>
            <a:headEnd/>
            <a:tailEnd/>
          </a:ln>
        </p:spPr>
      </p:cxnSp>
      <p:cxnSp>
        <p:nvCxnSpPr>
          <p:cNvPr id="61" name="Straight Connector 1030"/>
          <p:cNvCxnSpPr>
            <a:cxnSpLocks noChangeShapeType="1"/>
          </p:cNvCxnSpPr>
          <p:nvPr/>
        </p:nvCxnSpPr>
        <p:spPr bwMode="auto">
          <a:xfrm flipV="1">
            <a:off x="928688" y="3202296"/>
            <a:ext cx="7681912" cy="0"/>
          </a:xfrm>
          <a:prstGeom prst="line">
            <a:avLst/>
          </a:prstGeom>
          <a:noFill/>
          <a:ln w="12700" algn="ctr">
            <a:solidFill>
              <a:srgbClr val="C0C0C0"/>
            </a:solidFill>
            <a:round/>
            <a:headEnd/>
            <a:tailEnd/>
          </a:ln>
        </p:spPr>
      </p:cxnSp>
      <p:cxnSp>
        <p:nvCxnSpPr>
          <p:cNvPr id="62" name="Straight Connector 1031"/>
          <p:cNvCxnSpPr>
            <a:cxnSpLocks noChangeShapeType="1"/>
          </p:cNvCxnSpPr>
          <p:nvPr/>
        </p:nvCxnSpPr>
        <p:spPr bwMode="auto">
          <a:xfrm flipV="1">
            <a:off x="936625" y="2873683"/>
            <a:ext cx="7680325" cy="0"/>
          </a:xfrm>
          <a:prstGeom prst="line">
            <a:avLst/>
          </a:prstGeom>
          <a:noFill/>
          <a:ln w="12700" algn="ctr">
            <a:solidFill>
              <a:srgbClr val="C0C0C0"/>
            </a:solidFill>
            <a:prstDash val="sysDash"/>
            <a:round/>
            <a:headEnd/>
            <a:tailEnd/>
          </a:ln>
        </p:spPr>
      </p:cxnSp>
      <p:sp>
        <p:nvSpPr>
          <p:cNvPr id="63" name="Rectangle 62"/>
          <p:cNvSpPr/>
          <p:nvPr/>
        </p:nvSpPr>
        <p:spPr bwMode="auto">
          <a:xfrm>
            <a:off x="1187450" y="3750708"/>
            <a:ext cx="1817688" cy="506412"/>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wrap="none">
            <a:spAutoFit/>
          </a:bodyPr>
          <a:lstStyle/>
          <a:p>
            <a:pPr>
              <a:defRPr/>
            </a:pPr>
            <a:endParaRPr lang="en-US" dirty="0">
              <a:effectLst>
                <a:outerShdw blurRad="38100" dist="38100" dir="2700000" algn="tl">
                  <a:srgbClr val="000000">
                    <a:alpha val="43137"/>
                  </a:srgbClr>
                </a:outerShdw>
              </a:effectLst>
            </a:endParaRPr>
          </a:p>
        </p:txBody>
      </p:sp>
      <p:sp>
        <p:nvSpPr>
          <p:cNvPr id="64" name="Rectangle 63"/>
          <p:cNvSpPr/>
          <p:nvPr/>
        </p:nvSpPr>
        <p:spPr bwMode="auto">
          <a:xfrm>
            <a:off x="1143000" y="5476320"/>
            <a:ext cx="733425" cy="619125"/>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wrap="none">
            <a:spAutoFit/>
          </a:bodyPr>
          <a:lstStyle/>
          <a:p>
            <a:pPr>
              <a:defRPr/>
            </a:pPr>
            <a:endParaRPr lang="en-US">
              <a:effectLst>
                <a:outerShdw blurRad="38100" dist="38100" dir="2700000" algn="tl">
                  <a:srgbClr val="000000">
                    <a:alpha val="43137"/>
                  </a:srgbClr>
                </a:outerShdw>
              </a:effectLst>
            </a:endParaRPr>
          </a:p>
        </p:txBody>
      </p:sp>
      <p:grpSp>
        <p:nvGrpSpPr>
          <p:cNvPr id="2" name="Group 980"/>
          <p:cNvGrpSpPr>
            <a:grpSpLocks/>
          </p:cNvGrpSpPr>
          <p:nvPr/>
        </p:nvGrpSpPr>
        <p:grpSpPr bwMode="auto">
          <a:xfrm>
            <a:off x="1060450" y="5589033"/>
            <a:ext cx="909638" cy="663575"/>
            <a:chOff x="1159181" y="5339623"/>
            <a:chExt cx="910827" cy="663491"/>
          </a:xfrm>
        </p:grpSpPr>
        <p:sp>
          <p:nvSpPr>
            <p:cNvPr id="66" name="TextBox 65"/>
            <p:cNvSpPr txBox="1"/>
            <p:nvPr/>
          </p:nvSpPr>
          <p:spPr>
            <a:xfrm>
              <a:off x="1159181" y="5339623"/>
              <a:ext cx="910827" cy="253968"/>
            </a:xfrm>
            <a:prstGeom prst="rect">
              <a:avLst/>
            </a:prstGeom>
            <a:noFill/>
          </p:spPr>
          <p:txBody>
            <a:bodyPr wrap="none">
              <a:spAutoFit/>
            </a:bodyPr>
            <a:lstStyle/>
            <a:p>
              <a:pPr>
                <a:defRPr/>
              </a:pPr>
              <a:r>
                <a:rPr lang="en-US" sz="1050" dirty="0">
                  <a:solidFill>
                    <a:srgbClr val="FF9900"/>
                  </a:solidFill>
                  <a:latin typeface="Symbol" pitchFamily="18" charset="2"/>
                </a:rPr>
                <a:t>l</a:t>
              </a:r>
              <a:r>
                <a:rPr lang="en-US" sz="1000" dirty="0">
                  <a:solidFill>
                    <a:srgbClr val="FF9900"/>
                  </a:solidFill>
                </a:rPr>
                <a:t> = 550     nm</a:t>
              </a:r>
            </a:p>
          </p:txBody>
        </p:sp>
        <p:sp>
          <p:nvSpPr>
            <p:cNvPr id="67" name="TextBox 66"/>
            <p:cNvSpPr txBox="1"/>
            <p:nvPr/>
          </p:nvSpPr>
          <p:spPr>
            <a:xfrm>
              <a:off x="1159181" y="5472956"/>
              <a:ext cx="910827" cy="253968"/>
            </a:xfrm>
            <a:prstGeom prst="rect">
              <a:avLst/>
            </a:prstGeom>
            <a:noFill/>
          </p:spPr>
          <p:txBody>
            <a:bodyPr wrap="none">
              <a:spAutoFit/>
            </a:bodyPr>
            <a:lstStyle/>
            <a:p>
              <a:pPr>
                <a:defRPr/>
              </a:pPr>
              <a:r>
                <a:rPr lang="en-US" sz="1050" dirty="0">
                  <a:solidFill>
                    <a:srgbClr val="969696"/>
                  </a:solidFill>
                  <a:latin typeface="Symbol" pitchFamily="18" charset="2"/>
                </a:rPr>
                <a:t>l</a:t>
              </a:r>
              <a:r>
                <a:rPr lang="en-US" sz="1000" dirty="0">
                  <a:solidFill>
                    <a:srgbClr val="969696"/>
                  </a:solidFill>
                </a:rPr>
                <a:t> = 865     nm</a:t>
              </a:r>
            </a:p>
          </p:txBody>
        </p:sp>
        <p:sp>
          <p:nvSpPr>
            <p:cNvPr id="68" name="TextBox 67"/>
            <p:cNvSpPr txBox="1"/>
            <p:nvPr/>
          </p:nvSpPr>
          <p:spPr>
            <a:xfrm>
              <a:off x="1159181" y="5606289"/>
              <a:ext cx="910827" cy="253968"/>
            </a:xfrm>
            <a:prstGeom prst="rect">
              <a:avLst/>
            </a:prstGeom>
            <a:noFill/>
          </p:spPr>
          <p:txBody>
            <a:bodyPr wrap="none">
              <a:spAutoFit/>
            </a:bodyPr>
            <a:lstStyle/>
            <a:p>
              <a:pPr>
                <a:defRPr/>
              </a:pPr>
              <a:r>
                <a:rPr lang="en-US" sz="1050" dirty="0">
                  <a:solidFill>
                    <a:srgbClr val="FF9900"/>
                  </a:solidFill>
                  <a:latin typeface="Symbol" pitchFamily="18" charset="2"/>
                </a:rPr>
                <a:t>l</a:t>
              </a:r>
              <a:r>
                <a:rPr lang="en-US" sz="1000" dirty="0">
                  <a:solidFill>
                    <a:srgbClr val="FF9900"/>
                  </a:solidFill>
                </a:rPr>
                <a:t> = 1590   nm</a:t>
              </a:r>
            </a:p>
          </p:txBody>
        </p:sp>
        <p:sp>
          <p:nvSpPr>
            <p:cNvPr id="69" name="TextBox 68"/>
            <p:cNvSpPr txBox="1"/>
            <p:nvPr/>
          </p:nvSpPr>
          <p:spPr>
            <a:xfrm>
              <a:off x="1159181" y="5749146"/>
              <a:ext cx="910827" cy="253968"/>
            </a:xfrm>
            <a:prstGeom prst="rect">
              <a:avLst/>
            </a:prstGeom>
            <a:noFill/>
          </p:spPr>
          <p:txBody>
            <a:bodyPr wrap="none">
              <a:spAutoFit/>
            </a:bodyPr>
            <a:lstStyle/>
            <a:p>
              <a:pPr>
                <a:defRPr/>
              </a:pPr>
              <a:r>
                <a:rPr lang="en-US" sz="1050" dirty="0">
                  <a:solidFill>
                    <a:srgbClr val="969696"/>
                  </a:solidFill>
                  <a:latin typeface="Symbol" pitchFamily="18" charset="2"/>
                </a:rPr>
                <a:t>l</a:t>
              </a:r>
              <a:r>
                <a:rPr lang="en-US" sz="1000" dirty="0">
                  <a:solidFill>
                    <a:srgbClr val="969696"/>
                  </a:solidFill>
                </a:rPr>
                <a:t> = 2250   nm</a:t>
              </a:r>
            </a:p>
          </p:txBody>
        </p:sp>
      </p:grpSp>
      <p:sp>
        <p:nvSpPr>
          <p:cNvPr id="70" name="TextBox 69"/>
          <p:cNvSpPr txBox="1"/>
          <p:nvPr/>
        </p:nvSpPr>
        <p:spPr>
          <a:xfrm>
            <a:off x="2170113" y="3995183"/>
            <a:ext cx="868362" cy="246062"/>
          </a:xfrm>
          <a:prstGeom prst="rect">
            <a:avLst/>
          </a:prstGeom>
          <a:solidFill>
            <a:srgbClr val="FFFFCC"/>
          </a:solidFill>
          <a:ln>
            <a:solidFill>
              <a:srgbClr val="00B0F0"/>
            </a:solidFill>
          </a:ln>
        </p:spPr>
        <p:txBody>
          <a:bodyPr wrap="none">
            <a:spAutoFit/>
          </a:bodyPr>
          <a:lstStyle/>
          <a:p>
            <a:pPr>
              <a:defRPr/>
            </a:pPr>
            <a:r>
              <a:rPr lang="en-US" sz="1000" dirty="0">
                <a:solidFill>
                  <a:schemeClr val="accent6">
                    <a:lumMod val="50000"/>
                  </a:schemeClr>
                </a:solidFill>
                <a:latin typeface="Arial Narrow" pitchFamily="34" charset="0"/>
              </a:rPr>
              <a:t>no ocean body</a:t>
            </a:r>
          </a:p>
        </p:txBody>
      </p:sp>
      <p:sp>
        <p:nvSpPr>
          <p:cNvPr id="71" name="TextBox 70"/>
          <p:cNvSpPr txBox="1"/>
          <p:nvPr/>
        </p:nvSpPr>
        <p:spPr>
          <a:xfrm>
            <a:off x="1165225" y="4841320"/>
            <a:ext cx="574675" cy="246063"/>
          </a:xfrm>
          <a:prstGeom prst="rect">
            <a:avLst/>
          </a:prstGeom>
          <a:noFill/>
          <a:ln>
            <a:noFill/>
          </a:ln>
        </p:spPr>
        <p:txBody>
          <a:bodyPr wrap="none">
            <a:spAutoFit/>
          </a:bodyPr>
          <a:lstStyle/>
          <a:p>
            <a:pPr>
              <a:defRPr/>
            </a:pPr>
            <a:r>
              <a:rPr lang="en-US" sz="1000" dirty="0">
                <a:solidFill>
                  <a:schemeClr val="accent6"/>
                </a:solidFill>
                <a:latin typeface="Arial Narrow" pitchFamily="34" charset="0"/>
              </a:rPr>
              <a:t>sun glint</a:t>
            </a:r>
          </a:p>
        </p:txBody>
      </p:sp>
      <p:sp>
        <p:nvSpPr>
          <p:cNvPr id="72" name="Oval 71"/>
          <p:cNvSpPr/>
          <p:nvPr/>
        </p:nvSpPr>
        <p:spPr bwMode="auto">
          <a:xfrm>
            <a:off x="2401888" y="4711145"/>
            <a:ext cx="517525" cy="231775"/>
          </a:xfrm>
          <a:prstGeom prst="ellipse">
            <a:avLst/>
          </a:prstGeom>
          <a:noFill/>
          <a:ln w="12700" cap="flat" cmpd="sng" algn="ctr">
            <a:solidFill>
              <a:srgbClr val="002060"/>
            </a:solidFill>
            <a:prstDash val="sysDot"/>
            <a:round/>
            <a:headEnd type="none" w="med" len="med"/>
            <a:tailEnd type="none" w="med" len="med"/>
          </a:ln>
          <a:effectLst/>
        </p:spPr>
        <p:txBody>
          <a:bodyPr wrap="none">
            <a:spAutoFit/>
          </a:bodyPr>
          <a:lstStyle/>
          <a:p>
            <a:pPr>
              <a:defRPr/>
            </a:pPr>
            <a:endParaRPr lang="en-US">
              <a:effectLst>
                <a:outerShdw blurRad="38100" dist="38100" dir="2700000" algn="tl">
                  <a:srgbClr val="000000">
                    <a:alpha val="43137"/>
                  </a:srgbClr>
                </a:outerShdw>
              </a:effectLst>
            </a:endParaRPr>
          </a:p>
        </p:txBody>
      </p:sp>
      <p:cxnSp>
        <p:nvCxnSpPr>
          <p:cNvPr id="73" name="Straight Connector 1013"/>
          <p:cNvCxnSpPr>
            <a:cxnSpLocks noChangeShapeType="1"/>
            <a:stCxn id="70" idx="2"/>
            <a:endCxn id="72" idx="0"/>
          </p:cNvCxnSpPr>
          <p:nvPr/>
        </p:nvCxnSpPr>
        <p:spPr bwMode="auto">
          <a:xfrm rot="16200000" flipH="1">
            <a:off x="2397125" y="4447620"/>
            <a:ext cx="469900" cy="57150"/>
          </a:xfrm>
          <a:prstGeom prst="line">
            <a:avLst/>
          </a:prstGeom>
          <a:noFill/>
          <a:ln w="9525" algn="ctr">
            <a:solidFill>
              <a:srgbClr val="3399FF"/>
            </a:solidFill>
            <a:round/>
            <a:headEnd/>
            <a:tailEnd/>
          </a:ln>
        </p:spPr>
      </p:cxnSp>
      <p:cxnSp>
        <p:nvCxnSpPr>
          <p:cNvPr id="74" name="Straight Connector 1015"/>
          <p:cNvCxnSpPr>
            <a:cxnSpLocks noChangeShapeType="1"/>
          </p:cNvCxnSpPr>
          <p:nvPr/>
        </p:nvCxnSpPr>
        <p:spPr bwMode="auto">
          <a:xfrm rot="5400000" flipH="1" flipV="1">
            <a:off x="1272382" y="4681776"/>
            <a:ext cx="361950" cy="1587"/>
          </a:xfrm>
          <a:prstGeom prst="line">
            <a:avLst/>
          </a:prstGeom>
          <a:noFill/>
          <a:ln w="9525" algn="ctr">
            <a:solidFill>
              <a:srgbClr val="3399FF"/>
            </a:solidFill>
            <a:prstDash val="sysDot"/>
            <a:round/>
            <a:headEnd/>
            <a:tailEnd type="oval" w="sm" len="sm"/>
          </a:ln>
        </p:spPr>
      </p:cxnSp>
      <p:sp>
        <p:nvSpPr>
          <p:cNvPr id="75" name="TextBox 74"/>
          <p:cNvSpPr txBox="1"/>
          <p:nvPr/>
        </p:nvSpPr>
        <p:spPr>
          <a:xfrm>
            <a:off x="6353175" y="4487308"/>
            <a:ext cx="574675" cy="246062"/>
          </a:xfrm>
          <a:prstGeom prst="rect">
            <a:avLst/>
          </a:prstGeom>
          <a:noFill/>
          <a:ln>
            <a:noFill/>
          </a:ln>
        </p:spPr>
        <p:txBody>
          <a:bodyPr wrap="none">
            <a:spAutoFit/>
          </a:bodyPr>
          <a:lstStyle/>
          <a:p>
            <a:pPr>
              <a:defRPr/>
            </a:pPr>
            <a:r>
              <a:rPr lang="en-US" sz="1000" dirty="0">
                <a:solidFill>
                  <a:schemeClr val="accent6"/>
                </a:solidFill>
                <a:latin typeface="Arial Narrow" pitchFamily="34" charset="0"/>
              </a:rPr>
              <a:t>sun glint</a:t>
            </a:r>
          </a:p>
        </p:txBody>
      </p:sp>
      <p:cxnSp>
        <p:nvCxnSpPr>
          <p:cNvPr id="76" name="Straight Connector 1033"/>
          <p:cNvCxnSpPr>
            <a:cxnSpLocks noChangeShapeType="1"/>
          </p:cNvCxnSpPr>
          <p:nvPr/>
        </p:nvCxnSpPr>
        <p:spPr bwMode="auto">
          <a:xfrm rot="5400000" flipH="1" flipV="1">
            <a:off x="6449219" y="4305539"/>
            <a:ext cx="361950" cy="1588"/>
          </a:xfrm>
          <a:prstGeom prst="line">
            <a:avLst/>
          </a:prstGeom>
          <a:noFill/>
          <a:ln w="9525" algn="ctr">
            <a:solidFill>
              <a:srgbClr val="3399FF"/>
            </a:solidFill>
            <a:prstDash val="sysDot"/>
            <a:round/>
            <a:headEnd/>
            <a:tailEnd type="oval" w="sm" len="sm"/>
          </a:ln>
        </p:spPr>
      </p:cxnSp>
      <p:cxnSp>
        <p:nvCxnSpPr>
          <p:cNvPr id="77" name="Straight Connector 1037"/>
          <p:cNvCxnSpPr>
            <a:cxnSpLocks noChangeShapeType="1"/>
          </p:cNvCxnSpPr>
          <p:nvPr/>
        </p:nvCxnSpPr>
        <p:spPr bwMode="auto">
          <a:xfrm rot="5400000">
            <a:off x="700087" y="4958796"/>
            <a:ext cx="2665413" cy="11112"/>
          </a:xfrm>
          <a:prstGeom prst="line">
            <a:avLst/>
          </a:prstGeom>
          <a:noFill/>
          <a:ln w="6350" algn="ctr">
            <a:solidFill>
              <a:srgbClr val="002060"/>
            </a:solidFill>
            <a:prstDash val="dash"/>
            <a:round/>
            <a:headEnd/>
            <a:tailEnd/>
          </a:ln>
        </p:spPr>
      </p:cxnSp>
      <p:cxnSp>
        <p:nvCxnSpPr>
          <p:cNvPr id="78" name="Straight Connector 1043"/>
          <p:cNvCxnSpPr>
            <a:cxnSpLocks noChangeShapeType="1"/>
          </p:cNvCxnSpPr>
          <p:nvPr/>
        </p:nvCxnSpPr>
        <p:spPr bwMode="auto">
          <a:xfrm rot="16200000" flipH="1">
            <a:off x="5915819" y="4953239"/>
            <a:ext cx="2698750" cy="11112"/>
          </a:xfrm>
          <a:prstGeom prst="line">
            <a:avLst/>
          </a:prstGeom>
          <a:noFill/>
          <a:ln w="6350" algn="ctr">
            <a:solidFill>
              <a:srgbClr val="002060"/>
            </a:solidFill>
            <a:prstDash val="dash"/>
            <a:round/>
            <a:headEnd/>
            <a:tailEnd/>
          </a:ln>
        </p:spPr>
      </p:cxnSp>
      <p:cxnSp>
        <p:nvCxnSpPr>
          <p:cNvPr id="79" name="Straight Connector 1045"/>
          <p:cNvCxnSpPr>
            <a:cxnSpLocks noChangeShapeType="1"/>
          </p:cNvCxnSpPr>
          <p:nvPr/>
        </p:nvCxnSpPr>
        <p:spPr bwMode="auto">
          <a:xfrm>
            <a:off x="3965575" y="5108020"/>
            <a:ext cx="474663" cy="1588"/>
          </a:xfrm>
          <a:prstGeom prst="line">
            <a:avLst/>
          </a:prstGeom>
          <a:noFill/>
          <a:ln w="12700" algn="ctr">
            <a:solidFill>
              <a:srgbClr val="0000FF"/>
            </a:solidFill>
            <a:round/>
            <a:headEnd/>
            <a:tailEnd/>
          </a:ln>
        </p:spPr>
      </p:cxnSp>
      <p:sp>
        <p:nvSpPr>
          <p:cNvPr id="80" name="TextBox 79"/>
          <p:cNvSpPr txBox="1"/>
          <p:nvPr/>
        </p:nvSpPr>
        <p:spPr>
          <a:xfrm>
            <a:off x="4527550" y="4965145"/>
            <a:ext cx="568325" cy="276225"/>
          </a:xfrm>
          <a:prstGeom prst="rect">
            <a:avLst/>
          </a:prstGeom>
          <a:noFill/>
        </p:spPr>
        <p:txBody>
          <a:bodyPr wrap="none">
            <a:spAutoFit/>
          </a:bodyPr>
          <a:lstStyle/>
          <a:p>
            <a:pPr>
              <a:defRPr/>
            </a:pPr>
            <a:r>
              <a:rPr lang="en-US" sz="1200" dirty="0">
                <a:solidFill>
                  <a:schemeClr val="accent6">
                    <a:lumMod val="50000"/>
                  </a:schemeClr>
                </a:solidFill>
                <a:latin typeface="Arial Narrow" pitchFamily="34" charset="0"/>
              </a:rPr>
              <a:t>C1 + F</a:t>
            </a:r>
          </a:p>
        </p:txBody>
      </p:sp>
      <p:cxnSp>
        <p:nvCxnSpPr>
          <p:cNvPr id="81" name="Straight Connector 1048"/>
          <p:cNvCxnSpPr>
            <a:cxnSpLocks noChangeShapeType="1"/>
          </p:cNvCxnSpPr>
          <p:nvPr/>
        </p:nvCxnSpPr>
        <p:spPr bwMode="auto">
          <a:xfrm>
            <a:off x="3963988" y="5381070"/>
            <a:ext cx="474662" cy="1588"/>
          </a:xfrm>
          <a:prstGeom prst="line">
            <a:avLst/>
          </a:prstGeom>
          <a:noFill/>
          <a:ln w="12700" algn="ctr">
            <a:solidFill>
              <a:srgbClr val="FF6600"/>
            </a:solidFill>
            <a:round/>
            <a:headEnd/>
            <a:tailEnd/>
          </a:ln>
        </p:spPr>
      </p:cxnSp>
      <p:sp>
        <p:nvSpPr>
          <p:cNvPr id="82" name="TextBox 81"/>
          <p:cNvSpPr txBox="1"/>
          <p:nvPr/>
        </p:nvSpPr>
        <p:spPr>
          <a:xfrm>
            <a:off x="4525963" y="5238195"/>
            <a:ext cx="568325" cy="276225"/>
          </a:xfrm>
          <a:prstGeom prst="rect">
            <a:avLst/>
          </a:prstGeom>
          <a:noFill/>
        </p:spPr>
        <p:txBody>
          <a:bodyPr wrap="none">
            <a:spAutoFit/>
          </a:bodyPr>
          <a:lstStyle/>
          <a:p>
            <a:pPr>
              <a:defRPr/>
            </a:pPr>
            <a:r>
              <a:rPr lang="en-US" sz="1200" dirty="0">
                <a:solidFill>
                  <a:schemeClr val="accent6">
                    <a:lumMod val="50000"/>
                  </a:schemeClr>
                </a:solidFill>
                <a:latin typeface="Arial Narrow" pitchFamily="34" charset="0"/>
              </a:rPr>
              <a:t>C2 + F</a:t>
            </a:r>
          </a:p>
        </p:txBody>
      </p:sp>
      <p:cxnSp>
        <p:nvCxnSpPr>
          <p:cNvPr id="83" name="Straight Connector 1050"/>
          <p:cNvCxnSpPr>
            <a:cxnSpLocks noChangeShapeType="1"/>
          </p:cNvCxnSpPr>
          <p:nvPr/>
        </p:nvCxnSpPr>
        <p:spPr bwMode="auto">
          <a:xfrm>
            <a:off x="3962400" y="5644595"/>
            <a:ext cx="473075" cy="1588"/>
          </a:xfrm>
          <a:prstGeom prst="line">
            <a:avLst/>
          </a:prstGeom>
          <a:noFill/>
          <a:ln w="12700" algn="ctr">
            <a:solidFill>
              <a:srgbClr val="00CC00"/>
            </a:solidFill>
            <a:round/>
            <a:headEnd/>
            <a:tailEnd/>
          </a:ln>
        </p:spPr>
      </p:cxnSp>
      <p:sp>
        <p:nvSpPr>
          <p:cNvPr id="84" name="TextBox 83"/>
          <p:cNvSpPr txBox="1"/>
          <p:nvPr/>
        </p:nvSpPr>
        <p:spPr>
          <a:xfrm>
            <a:off x="4524375" y="5500133"/>
            <a:ext cx="568325" cy="276225"/>
          </a:xfrm>
          <a:prstGeom prst="rect">
            <a:avLst/>
          </a:prstGeom>
          <a:noFill/>
        </p:spPr>
        <p:txBody>
          <a:bodyPr wrap="none">
            <a:spAutoFit/>
          </a:bodyPr>
          <a:lstStyle/>
          <a:p>
            <a:pPr>
              <a:defRPr/>
            </a:pPr>
            <a:r>
              <a:rPr lang="en-US" sz="1200" dirty="0">
                <a:solidFill>
                  <a:schemeClr val="accent6">
                    <a:lumMod val="50000"/>
                  </a:schemeClr>
                </a:solidFill>
                <a:latin typeface="Arial Narrow" pitchFamily="34" charset="0"/>
              </a:rPr>
              <a:t>C3 + F</a:t>
            </a:r>
          </a:p>
        </p:txBody>
      </p:sp>
      <p:sp>
        <p:nvSpPr>
          <p:cNvPr id="85" name="Line 6263"/>
          <p:cNvSpPr>
            <a:spLocks noChangeShapeType="1"/>
          </p:cNvSpPr>
          <p:nvPr/>
        </p:nvSpPr>
        <p:spPr bwMode="auto">
          <a:xfrm>
            <a:off x="3927475" y="5977970"/>
            <a:ext cx="1276350" cy="0"/>
          </a:xfrm>
          <a:prstGeom prst="line">
            <a:avLst/>
          </a:prstGeom>
          <a:noFill/>
          <a:ln w="15875">
            <a:solidFill>
              <a:srgbClr val="969696"/>
            </a:solidFill>
            <a:prstDash val="sysDot"/>
            <a:round/>
            <a:headEnd/>
            <a:tailEnd/>
          </a:ln>
          <a:effectLst/>
        </p:spPr>
        <p:txBody>
          <a:bodyPr>
            <a:spAutoFit/>
          </a:bodyPr>
          <a:lstStyle/>
          <a:p>
            <a:pPr>
              <a:defRPr/>
            </a:pPr>
            <a:endParaRPr lang="en-US">
              <a:effectLst>
                <a:outerShdw blurRad="38100" dist="38100" dir="2700000" algn="tl">
                  <a:srgbClr val="000000">
                    <a:alpha val="43137"/>
                  </a:srgbClr>
                </a:outerShdw>
              </a:effectLst>
            </a:endParaRPr>
          </a:p>
        </p:txBody>
      </p:sp>
      <p:sp>
        <p:nvSpPr>
          <p:cNvPr id="86" name="TextBox 85"/>
          <p:cNvSpPr txBox="1"/>
          <p:nvPr/>
        </p:nvSpPr>
        <p:spPr>
          <a:xfrm>
            <a:off x="3362979" y="2102158"/>
            <a:ext cx="255198" cy="246221"/>
          </a:xfrm>
          <a:prstGeom prst="rect">
            <a:avLst/>
          </a:prstGeom>
          <a:noFill/>
        </p:spPr>
        <p:txBody>
          <a:bodyPr wrap="none">
            <a:spAutoFit/>
          </a:bodyPr>
          <a:lstStyle/>
          <a:p>
            <a:pPr>
              <a:defRPr/>
            </a:pPr>
            <a:r>
              <a:rPr lang="en-US" sz="1000" dirty="0">
                <a:solidFill>
                  <a:srgbClr val="FF0000"/>
                </a:solidFill>
              </a:rPr>
              <a:t>†</a:t>
            </a:r>
          </a:p>
        </p:txBody>
      </p:sp>
      <p:sp>
        <p:nvSpPr>
          <p:cNvPr id="89" name="TextBox 88"/>
          <p:cNvSpPr txBox="1"/>
          <p:nvPr/>
        </p:nvSpPr>
        <p:spPr>
          <a:xfrm>
            <a:off x="843951" y="3154671"/>
            <a:ext cx="255198" cy="246221"/>
          </a:xfrm>
          <a:prstGeom prst="rect">
            <a:avLst/>
          </a:prstGeom>
          <a:noFill/>
        </p:spPr>
        <p:txBody>
          <a:bodyPr wrap="none">
            <a:spAutoFit/>
          </a:bodyPr>
          <a:lstStyle/>
          <a:p>
            <a:pPr>
              <a:defRPr/>
            </a:pPr>
            <a:r>
              <a:rPr lang="en-US" sz="1000" dirty="0">
                <a:solidFill>
                  <a:srgbClr val="FF0000"/>
                </a:solidFill>
              </a:rPr>
              <a:t>†</a:t>
            </a:r>
          </a:p>
        </p:txBody>
      </p:sp>
      <p:grpSp>
        <p:nvGrpSpPr>
          <p:cNvPr id="3" name="Group 97"/>
          <p:cNvGrpSpPr>
            <a:grpSpLocks/>
          </p:cNvGrpSpPr>
          <p:nvPr/>
        </p:nvGrpSpPr>
        <p:grpSpPr bwMode="auto">
          <a:xfrm>
            <a:off x="639763" y="3499883"/>
            <a:ext cx="2687637" cy="3017837"/>
            <a:chOff x="3415229" y="1850834"/>
            <a:chExt cx="2688115" cy="3018621"/>
          </a:xfrm>
        </p:grpSpPr>
        <p:pic>
          <p:nvPicPr>
            <p:cNvPr id="92" name="Picture 98" descr="ELS_assess2_fits.eps"/>
            <p:cNvPicPr>
              <a:picLocks noChangeAspect="1"/>
            </p:cNvPicPr>
            <p:nvPr/>
          </p:nvPicPr>
          <p:blipFill>
            <a:blip r:embed="rId3"/>
            <a:srcRect l="6989" t="24071" r="68555" b="19597"/>
            <a:stretch>
              <a:fillRect/>
            </a:stretch>
          </p:blipFill>
          <p:spPr bwMode="auto">
            <a:xfrm>
              <a:off x="3789802" y="2544898"/>
              <a:ext cx="2203373" cy="1872867"/>
            </a:xfrm>
            <a:prstGeom prst="rect">
              <a:avLst/>
            </a:prstGeom>
            <a:noFill/>
            <a:ln w="9525">
              <a:noFill/>
              <a:miter lim="800000"/>
              <a:headEnd/>
              <a:tailEnd/>
            </a:ln>
          </p:spPr>
        </p:pic>
        <p:pic>
          <p:nvPicPr>
            <p:cNvPr id="93" name="Picture 99" descr="ELS_assess2_data.eps"/>
            <p:cNvPicPr>
              <a:picLocks noChangeAspect="1"/>
            </p:cNvPicPr>
            <p:nvPr/>
          </p:nvPicPr>
          <p:blipFill>
            <a:blip r:embed="rId4"/>
            <a:srcRect l="2892" t="2863" r="67711" b="6342"/>
            <a:stretch>
              <a:fillRect/>
            </a:stretch>
          </p:blipFill>
          <p:spPr bwMode="auto">
            <a:xfrm>
              <a:off x="3415229" y="1850834"/>
              <a:ext cx="2688115" cy="3018621"/>
            </a:xfrm>
            <a:prstGeom prst="rect">
              <a:avLst/>
            </a:prstGeom>
            <a:noFill/>
            <a:ln w="9525">
              <a:noFill/>
              <a:miter lim="800000"/>
              <a:headEnd/>
              <a:tailEnd/>
            </a:ln>
          </p:spPr>
        </p:pic>
      </p:grpSp>
      <p:grpSp>
        <p:nvGrpSpPr>
          <p:cNvPr id="4" name="Group 100"/>
          <p:cNvGrpSpPr>
            <a:grpSpLocks/>
          </p:cNvGrpSpPr>
          <p:nvPr/>
        </p:nvGrpSpPr>
        <p:grpSpPr bwMode="auto">
          <a:xfrm>
            <a:off x="5883275" y="3477658"/>
            <a:ext cx="2720975" cy="3006725"/>
            <a:chOff x="2357610" y="2181339"/>
            <a:chExt cx="2721166" cy="3007605"/>
          </a:xfrm>
        </p:grpSpPr>
        <p:pic>
          <p:nvPicPr>
            <p:cNvPr id="95" name="Picture 101" descr="ELS_assess2_fits.eps"/>
            <p:cNvPicPr>
              <a:picLocks noChangeAspect="1"/>
            </p:cNvPicPr>
            <p:nvPr/>
          </p:nvPicPr>
          <p:blipFill>
            <a:blip r:embed="rId3"/>
            <a:srcRect l="40482" t="10815" r="34940" b="20259"/>
            <a:stretch>
              <a:fillRect/>
            </a:stretch>
          </p:blipFill>
          <p:spPr bwMode="auto">
            <a:xfrm>
              <a:off x="2743201" y="2445744"/>
              <a:ext cx="2214390" cy="2291509"/>
            </a:xfrm>
            <a:prstGeom prst="rect">
              <a:avLst/>
            </a:prstGeom>
            <a:noFill/>
            <a:ln w="9525">
              <a:noFill/>
              <a:miter lim="800000"/>
              <a:headEnd/>
              <a:tailEnd/>
            </a:ln>
          </p:spPr>
        </p:pic>
        <p:pic>
          <p:nvPicPr>
            <p:cNvPr id="96" name="Picture 102" descr="ELS_assess2_data.eps"/>
            <p:cNvPicPr>
              <a:picLocks noChangeAspect="1"/>
            </p:cNvPicPr>
            <p:nvPr/>
          </p:nvPicPr>
          <p:blipFill>
            <a:blip r:embed="rId4"/>
            <a:srcRect l="36266" t="2531" r="33977" b="7004"/>
            <a:stretch>
              <a:fillRect/>
            </a:stretch>
          </p:blipFill>
          <p:spPr bwMode="auto">
            <a:xfrm>
              <a:off x="2357610" y="2181339"/>
              <a:ext cx="2721166" cy="3007605"/>
            </a:xfrm>
            <a:prstGeom prst="rect">
              <a:avLst/>
            </a:prstGeom>
            <a:noFill/>
            <a:ln w="9525">
              <a:noFill/>
              <a:miter lim="800000"/>
              <a:headEnd/>
              <a:tailEnd/>
            </a:ln>
          </p:spPr>
        </p:pic>
      </p:grpSp>
      <p:sp>
        <p:nvSpPr>
          <p:cNvPr id="97" name="TextBox 96"/>
          <p:cNvSpPr txBox="1"/>
          <p:nvPr/>
        </p:nvSpPr>
        <p:spPr>
          <a:xfrm>
            <a:off x="935748" y="1858041"/>
            <a:ext cx="1274451" cy="307777"/>
          </a:xfrm>
          <a:prstGeom prst="rect">
            <a:avLst/>
          </a:prstGeom>
          <a:noFill/>
        </p:spPr>
        <p:txBody>
          <a:bodyPr wrap="none">
            <a:spAutoFit/>
          </a:bodyPr>
          <a:lstStyle/>
          <a:p>
            <a:pPr algn="l">
              <a:defRPr/>
            </a:pPr>
            <a:r>
              <a:rPr lang="en-US" sz="1400" i="1" dirty="0" smtClean="0">
                <a:latin typeface="+mj-lt"/>
              </a:rPr>
              <a:t>RSP </a:t>
            </a:r>
            <a:r>
              <a:rPr lang="en-US" sz="1400" dirty="0" smtClean="0">
                <a:latin typeface="+mj-lt"/>
              </a:rPr>
              <a:t>aerosols</a:t>
            </a:r>
            <a:endParaRPr lang="en-US" sz="1400" dirty="0">
              <a:latin typeface="+mj-lt"/>
            </a:endParaRPr>
          </a:p>
        </p:txBody>
      </p:sp>
      <p:sp>
        <p:nvSpPr>
          <p:cNvPr id="101" name="TextBox 100"/>
          <p:cNvSpPr txBox="1"/>
          <p:nvPr/>
        </p:nvSpPr>
        <p:spPr>
          <a:xfrm>
            <a:off x="3850233" y="1790914"/>
            <a:ext cx="255198" cy="246221"/>
          </a:xfrm>
          <a:prstGeom prst="rect">
            <a:avLst/>
          </a:prstGeom>
          <a:noFill/>
        </p:spPr>
        <p:txBody>
          <a:bodyPr wrap="none">
            <a:spAutoFit/>
          </a:bodyPr>
          <a:lstStyle/>
          <a:p>
            <a:pPr>
              <a:defRPr/>
            </a:pPr>
            <a:r>
              <a:rPr lang="en-US" sz="1000" dirty="0">
                <a:solidFill>
                  <a:srgbClr val="FF0000"/>
                </a:solidFill>
              </a:rPr>
              <a:t>†</a:t>
            </a:r>
          </a:p>
        </p:txBody>
      </p:sp>
      <p:sp>
        <p:nvSpPr>
          <p:cNvPr id="102" name="TextBox 968"/>
          <p:cNvSpPr txBox="1">
            <a:spLocks noChangeArrowheads="1"/>
          </p:cNvSpPr>
          <p:nvPr/>
        </p:nvSpPr>
        <p:spPr bwMode="auto">
          <a:xfrm>
            <a:off x="929738" y="3178304"/>
            <a:ext cx="577402" cy="276999"/>
          </a:xfrm>
          <a:prstGeom prst="rect">
            <a:avLst/>
          </a:prstGeom>
          <a:noFill/>
          <a:ln w="9525">
            <a:noFill/>
            <a:miter lim="800000"/>
            <a:headEnd/>
            <a:tailEnd/>
          </a:ln>
        </p:spPr>
        <p:txBody>
          <a:bodyPr wrap="none">
            <a:spAutoFit/>
          </a:bodyPr>
          <a:lstStyle/>
          <a:p>
            <a:pPr algn="l"/>
            <a:r>
              <a:rPr lang="en-US" sz="1100" dirty="0" smtClean="0">
                <a:solidFill>
                  <a:srgbClr val="00CC00"/>
                </a:solidFill>
                <a:latin typeface="Arial" charset="0"/>
              </a:rPr>
              <a:t> in </a:t>
            </a:r>
            <a:r>
              <a:rPr lang="en-US" sz="1200" dirty="0" smtClean="0">
                <a:solidFill>
                  <a:srgbClr val="00CC00"/>
                </a:solidFill>
                <a:latin typeface="Symbol" pitchFamily="18" charset="2"/>
              </a:rPr>
              <a:t>m</a:t>
            </a:r>
            <a:r>
              <a:rPr lang="en-US" sz="1100" dirty="0" smtClean="0">
                <a:solidFill>
                  <a:srgbClr val="00CC00"/>
                </a:solidFill>
                <a:latin typeface="Arial" charset="0"/>
              </a:rPr>
              <a:t>m</a:t>
            </a:r>
            <a:endParaRPr lang="en-US" sz="1100" dirty="0">
              <a:solidFill>
                <a:srgbClr val="00CC00"/>
              </a:solidFill>
              <a:latin typeface="Arial" charset="0"/>
            </a:endParaRPr>
          </a:p>
        </p:txBody>
      </p:sp>
      <p:sp>
        <p:nvSpPr>
          <p:cNvPr id="103" name="TextBox 102"/>
          <p:cNvSpPr txBox="1"/>
          <p:nvPr/>
        </p:nvSpPr>
        <p:spPr>
          <a:xfrm>
            <a:off x="3450984" y="2100010"/>
            <a:ext cx="255198" cy="246221"/>
          </a:xfrm>
          <a:prstGeom prst="rect">
            <a:avLst/>
          </a:prstGeom>
          <a:noFill/>
        </p:spPr>
        <p:txBody>
          <a:bodyPr wrap="none">
            <a:spAutoFit/>
          </a:bodyPr>
          <a:lstStyle/>
          <a:p>
            <a:pPr>
              <a:defRPr/>
            </a:pPr>
            <a:r>
              <a:rPr lang="en-US" sz="1000" dirty="0">
                <a:solidFill>
                  <a:srgbClr val="FF0000"/>
                </a:solidFill>
              </a:rPr>
              <a:t>†</a:t>
            </a:r>
          </a:p>
        </p:txBody>
      </p:sp>
      <p:grpSp>
        <p:nvGrpSpPr>
          <p:cNvPr id="15" name="Group 104"/>
          <p:cNvGrpSpPr/>
          <p:nvPr/>
        </p:nvGrpSpPr>
        <p:grpSpPr>
          <a:xfrm>
            <a:off x="1586637" y="3176133"/>
            <a:ext cx="2702034" cy="287719"/>
            <a:chOff x="3724551" y="2896425"/>
            <a:chExt cx="2702034" cy="287719"/>
          </a:xfrm>
        </p:grpSpPr>
        <p:sp>
          <p:nvSpPr>
            <p:cNvPr id="99" name="TextBox 98"/>
            <p:cNvSpPr txBox="1"/>
            <p:nvPr/>
          </p:nvSpPr>
          <p:spPr>
            <a:xfrm>
              <a:off x="3803973" y="2896425"/>
              <a:ext cx="255198" cy="246221"/>
            </a:xfrm>
            <a:prstGeom prst="rect">
              <a:avLst/>
            </a:prstGeom>
            <a:noFill/>
          </p:spPr>
          <p:txBody>
            <a:bodyPr wrap="none">
              <a:spAutoFit/>
            </a:bodyPr>
            <a:lstStyle/>
            <a:p>
              <a:pPr>
                <a:defRPr/>
              </a:pPr>
              <a:r>
                <a:rPr lang="en-US" sz="1000" dirty="0">
                  <a:solidFill>
                    <a:srgbClr val="FF0000"/>
                  </a:solidFill>
                </a:rPr>
                <a:t>†</a:t>
              </a:r>
            </a:p>
          </p:txBody>
        </p:sp>
        <p:sp>
          <p:nvSpPr>
            <p:cNvPr id="100" name="TextBox 968"/>
            <p:cNvSpPr txBox="1">
              <a:spLocks noChangeArrowheads="1"/>
            </p:cNvSpPr>
            <p:nvPr/>
          </p:nvSpPr>
          <p:spPr bwMode="auto">
            <a:xfrm>
              <a:off x="3889760" y="2922206"/>
              <a:ext cx="2536825" cy="261938"/>
            </a:xfrm>
            <a:prstGeom prst="rect">
              <a:avLst/>
            </a:prstGeom>
            <a:noFill/>
            <a:ln w="9525">
              <a:noFill/>
              <a:miter lim="800000"/>
              <a:headEnd/>
              <a:tailEnd/>
            </a:ln>
          </p:spPr>
          <p:txBody>
            <a:bodyPr wrap="none">
              <a:spAutoFit/>
            </a:bodyPr>
            <a:lstStyle/>
            <a:p>
              <a:r>
                <a:rPr lang="en-US" sz="1100" i="1" dirty="0" err="1">
                  <a:solidFill>
                    <a:srgbClr val="00CC00"/>
                  </a:solidFill>
                  <a:latin typeface="Arial" charset="0"/>
                </a:rPr>
                <a:t>equi</a:t>
              </a:r>
              <a:r>
                <a:rPr lang="en-US" sz="1100" i="1" dirty="0">
                  <a:solidFill>
                    <a:srgbClr val="00CC00"/>
                  </a:solidFill>
                  <a:latin typeface="Arial" charset="0"/>
                </a:rPr>
                <a:t>-probable aspect ratio distribution</a:t>
              </a:r>
            </a:p>
          </p:txBody>
        </p:sp>
        <p:sp>
          <p:nvSpPr>
            <p:cNvPr id="104" name="TextBox 103"/>
            <p:cNvSpPr txBox="1"/>
            <p:nvPr/>
          </p:nvSpPr>
          <p:spPr>
            <a:xfrm>
              <a:off x="3724551" y="2896425"/>
              <a:ext cx="255198" cy="246221"/>
            </a:xfrm>
            <a:prstGeom prst="rect">
              <a:avLst/>
            </a:prstGeom>
            <a:noFill/>
          </p:spPr>
          <p:txBody>
            <a:bodyPr wrap="none">
              <a:spAutoFit/>
            </a:bodyPr>
            <a:lstStyle/>
            <a:p>
              <a:pPr>
                <a:defRPr/>
              </a:pPr>
              <a:r>
                <a:rPr lang="en-US" sz="1000" dirty="0">
                  <a:solidFill>
                    <a:srgbClr val="FF0000"/>
                  </a:solidFill>
                </a:rPr>
                <a:t>†</a:t>
              </a:r>
            </a:p>
          </p:txBody>
        </p:sp>
      </p:grpSp>
      <p:sp>
        <p:nvSpPr>
          <p:cNvPr id="105" name="Title 1"/>
          <p:cNvSpPr>
            <a:spLocks noGrp="1"/>
          </p:cNvSpPr>
          <p:nvPr>
            <p:ph type="title"/>
          </p:nvPr>
        </p:nvSpPr>
        <p:spPr>
          <a:xfrm>
            <a:off x="457200" y="0"/>
            <a:ext cx="8229600" cy="952500"/>
          </a:xfrm>
        </p:spPr>
        <p:txBody>
          <a:bodyPr/>
          <a:lstStyle/>
          <a:p>
            <a:r>
              <a:rPr lang="en-US" dirty="0" smtClean="0">
                <a:solidFill>
                  <a:schemeClr val="tx1"/>
                </a:solidFill>
              </a:rPr>
              <a:t>Aerosols</a:t>
            </a:r>
            <a:endParaRPr lang="en-US" dirty="0">
              <a:solidFill>
                <a:schemeClr val="tx1"/>
              </a:solidFill>
            </a:endParaRPr>
          </a:p>
        </p:txBody>
      </p:sp>
      <p:sp>
        <p:nvSpPr>
          <p:cNvPr id="108" name="Content Placeholder 2"/>
          <p:cNvSpPr>
            <a:spLocks noGrp="1"/>
          </p:cNvSpPr>
          <p:nvPr>
            <p:ph idx="1"/>
          </p:nvPr>
        </p:nvSpPr>
        <p:spPr>
          <a:xfrm>
            <a:off x="457200" y="984428"/>
            <a:ext cx="8229600" cy="682832"/>
          </a:xfrm>
        </p:spPr>
        <p:txBody>
          <a:bodyPr/>
          <a:lstStyle/>
          <a:p>
            <a:pPr>
              <a:buNone/>
            </a:pPr>
            <a:r>
              <a:rPr lang="en-US" dirty="0" smtClean="0">
                <a:solidFill>
                  <a:srgbClr val="0000FF"/>
                </a:solidFill>
              </a:rPr>
              <a:t>Over ocean</a:t>
            </a:r>
          </a:p>
          <a:p>
            <a:pPr>
              <a:spcBef>
                <a:spcPts val="600"/>
              </a:spcBef>
            </a:pPr>
            <a:r>
              <a:rPr lang="en-US" dirty="0" smtClean="0">
                <a:solidFill>
                  <a:srgbClr val="0000FF"/>
                </a:solidFill>
              </a:rPr>
              <a:t>CLAMS field experiment</a:t>
            </a:r>
            <a:endParaRPr lang="en-US" dirty="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3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36"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6153</TotalTime>
  <Words>5438</Words>
  <Application>Microsoft Macintosh PowerPoint</Application>
  <PresentationFormat>On-screen Show (4:3)</PresentationFormat>
  <Paragraphs>1130</Paragraphs>
  <Slides>49</Slides>
  <Notes>49</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49</vt:i4>
      </vt:variant>
    </vt:vector>
  </HeadingPairs>
  <TitlesOfParts>
    <vt:vector size="51" baseType="lpstr">
      <vt:lpstr>5_Default Design</vt:lpstr>
      <vt:lpstr>Worksheet</vt:lpstr>
      <vt:lpstr>RSP Retrieval Examples</vt:lpstr>
      <vt:lpstr>Agenda</vt:lpstr>
      <vt:lpstr>Slide 3</vt:lpstr>
      <vt:lpstr>Instrument Performance</vt:lpstr>
      <vt:lpstr>Instrument Performance</vt:lpstr>
      <vt:lpstr>Slide 6</vt:lpstr>
      <vt:lpstr>Aerosols</vt:lpstr>
      <vt:lpstr>Aerosols</vt:lpstr>
      <vt:lpstr>Aerosols</vt:lpstr>
      <vt:lpstr>Aerosols</vt:lpstr>
      <vt:lpstr>Aerosols</vt:lpstr>
      <vt:lpstr>Aerosols</vt:lpstr>
      <vt:lpstr>Aerosols</vt:lpstr>
      <vt:lpstr>Aerosols</vt:lpstr>
      <vt:lpstr>Aerosols</vt:lpstr>
      <vt:lpstr>Aerosols</vt:lpstr>
      <vt:lpstr>Aerosols</vt:lpstr>
      <vt:lpstr>Aerosols</vt:lpstr>
      <vt:lpstr>Aerosols</vt:lpstr>
      <vt:lpstr>Aerosols</vt:lpstr>
      <vt:lpstr>Aerosols</vt:lpstr>
      <vt:lpstr>Aerosols</vt:lpstr>
      <vt:lpstr>Aerosols</vt:lpstr>
      <vt:lpstr>Aerosols</vt:lpstr>
      <vt:lpstr>Aerosols</vt:lpstr>
      <vt:lpstr>Aerosols</vt:lpstr>
      <vt:lpstr>Slide 27</vt:lpstr>
      <vt:lpstr>Clouds</vt:lpstr>
      <vt:lpstr>Clouds</vt:lpstr>
      <vt:lpstr>Clouds</vt:lpstr>
      <vt:lpstr>Clouds</vt:lpstr>
      <vt:lpstr>Clouds</vt:lpstr>
      <vt:lpstr>Clouds</vt:lpstr>
      <vt:lpstr>Clouds</vt:lpstr>
      <vt:lpstr>Clouds</vt:lpstr>
      <vt:lpstr>Clouds</vt:lpstr>
      <vt:lpstr>Clouds</vt:lpstr>
      <vt:lpstr>Clouds</vt:lpstr>
      <vt:lpstr>Clouds</vt:lpstr>
      <vt:lpstr>Clouds</vt:lpstr>
      <vt:lpstr>Clouds</vt:lpstr>
      <vt:lpstr>Clouds</vt:lpstr>
      <vt:lpstr>Clouds</vt:lpstr>
      <vt:lpstr>Clouds</vt:lpstr>
      <vt:lpstr>Clouds</vt:lpstr>
      <vt:lpstr>Clouds</vt:lpstr>
      <vt:lpstr>Clouds</vt:lpstr>
      <vt:lpstr>Clouds</vt:lpstr>
      <vt:lpstr>Summary</vt:lpstr>
    </vt:vector>
  </TitlesOfParts>
  <Company>NASA/GSFC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Bryan A Fafaul</dc:creator>
  <cp:lastModifiedBy>Brian Cairns</cp:lastModifiedBy>
  <cp:revision>514</cp:revision>
  <cp:lastPrinted>2011-05-12T17:04:23Z</cp:lastPrinted>
  <dcterms:created xsi:type="dcterms:W3CDTF">2011-06-01T10:03:13Z</dcterms:created>
  <dcterms:modified xsi:type="dcterms:W3CDTF">2011-06-01T10:39:22Z</dcterms:modified>
</cp:coreProperties>
</file>